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comments/modernComment_7FE4E0BC_9FAA34C5.xml" ContentType="application/vnd.ms-powerpoint.comment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4"/>
    <p:sldMasterId id="2147483851" r:id="rId5"/>
    <p:sldMasterId id="2147483865" r:id="rId6"/>
  </p:sldMasterIdLst>
  <p:notesMasterIdLst>
    <p:notesMasterId r:id="rId79"/>
  </p:notesMasterIdLst>
  <p:handoutMasterIdLst>
    <p:handoutMasterId r:id="rId80"/>
  </p:handoutMasterIdLst>
  <p:sldIdLst>
    <p:sldId id="542" r:id="rId7"/>
    <p:sldId id="257" r:id="rId8"/>
    <p:sldId id="258" r:id="rId9"/>
    <p:sldId id="259" r:id="rId10"/>
    <p:sldId id="393" r:id="rId11"/>
    <p:sldId id="381" r:id="rId12"/>
    <p:sldId id="557" r:id="rId13"/>
    <p:sldId id="2145706168" r:id="rId14"/>
    <p:sldId id="1962" r:id="rId15"/>
    <p:sldId id="1967" r:id="rId16"/>
    <p:sldId id="398" r:id="rId17"/>
    <p:sldId id="1968" r:id="rId18"/>
    <p:sldId id="2145706163" r:id="rId19"/>
    <p:sldId id="682" r:id="rId20"/>
    <p:sldId id="1965" r:id="rId21"/>
    <p:sldId id="265" r:id="rId22"/>
    <p:sldId id="266" r:id="rId23"/>
    <p:sldId id="267" r:id="rId24"/>
    <p:sldId id="261" r:id="rId25"/>
    <p:sldId id="268" r:id="rId26"/>
    <p:sldId id="2145706185" r:id="rId27"/>
    <p:sldId id="270" r:id="rId28"/>
    <p:sldId id="271" r:id="rId29"/>
    <p:sldId id="2145706169" r:id="rId30"/>
    <p:sldId id="2145706177" r:id="rId31"/>
    <p:sldId id="2145706178" r:id="rId32"/>
    <p:sldId id="2145706179" r:id="rId33"/>
    <p:sldId id="2145706180" r:id="rId34"/>
    <p:sldId id="264" r:id="rId35"/>
    <p:sldId id="272" r:id="rId36"/>
    <p:sldId id="262" r:id="rId37"/>
    <p:sldId id="275" r:id="rId38"/>
    <p:sldId id="279" r:id="rId39"/>
    <p:sldId id="296" r:id="rId40"/>
    <p:sldId id="2145706120" r:id="rId41"/>
    <p:sldId id="2145706157" r:id="rId42"/>
    <p:sldId id="324" r:id="rId43"/>
    <p:sldId id="2145706144" r:id="rId44"/>
    <p:sldId id="2145706158" r:id="rId45"/>
    <p:sldId id="2145706159" r:id="rId46"/>
    <p:sldId id="2145706160" r:id="rId47"/>
    <p:sldId id="320" r:id="rId48"/>
    <p:sldId id="2145706155" r:id="rId49"/>
    <p:sldId id="323" r:id="rId50"/>
    <p:sldId id="2145706162" r:id="rId51"/>
    <p:sldId id="2145706145" r:id="rId52"/>
    <p:sldId id="2145706161" r:id="rId53"/>
    <p:sldId id="2145706171" r:id="rId54"/>
    <p:sldId id="2145706172" r:id="rId55"/>
    <p:sldId id="2145706175" r:id="rId56"/>
    <p:sldId id="2145706176" r:id="rId57"/>
    <p:sldId id="2145706166" r:id="rId58"/>
    <p:sldId id="2145706167" r:id="rId59"/>
    <p:sldId id="2145706170" r:id="rId60"/>
    <p:sldId id="2145706165" r:id="rId61"/>
    <p:sldId id="2145706187" r:id="rId62"/>
    <p:sldId id="401" r:id="rId63"/>
    <p:sldId id="1959" r:id="rId64"/>
    <p:sldId id="287" r:id="rId65"/>
    <p:sldId id="289" r:id="rId66"/>
    <p:sldId id="290" r:id="rId67"/>
    <p:sldId id="291" r:id="rId68"/>
    <p:sldId id="293" r:id="rId69"/>
    <p:sldId id="2145706184" r:id="rId70"/>
    <p:sldId id="2145706186" r:id="rId71"/>
    <p:sldId id="1964" r:id="rId72"/>
    <p:sldId id="2145706182" r:id="rId73"/>
    <p:sldId id="2145706164" r:id="rId74"/>
    <p:sldId id="260" r:id="rId75"/>
    <p:sldId id="2145706189" r:id="rId76"/>
    <p:sldId id="2145706188" r:id="rId77"/>
    <p:sldId id="550" r:id="rId78"/>
  </p:sldIdLst>
  <p:sldSz cx="9144000" cy="5143500" type="screen16x9"/>
  <p:notesSz cx="7023100" cy="9309100"/>
  <p:custDataLst>
    <p:tags r:id="rId8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542"/>
            <p14:sldId id="257"/>
            <p14:sldId id="258"/>
            <p14:sldId id="259"/>
            <p14:sldId id="393"/>
            <p14:sldId id="381"/>
            <p14:sldId id="557"/>
            <p14:sldId id="2145706168"/>
            <p14:sldId id="1962"/>
            <p14:sldId id="1967"/>
            <p14:sldId id="398"/>
            <p14:sldId id="1968"/>
            <p14:sldId id="2145706163"/>
            <p14:sldId id="682"/>
            <p14:sldId id="1965"/>
            <p14:sldId id="265"/>
            <p14:sldId id="266"/>
            <p14:sldId id="267"/>
            <p14:sldId id="261"/>
            <p14:sldId id="268"/>
            <p14:sldId id="2145706185"/>
            <p14:sldId id="270"/>
            <p14:sldId id="271"/>
            <p14:sldId id="2145706169"/>
            <p14:sldId id="2145706177"/>
            <p14:sldId id="2145706178"/>
            <p14:sldId id="2145706179"/>
            <p14:sldId id="2145706180"/>
            <p14:sldId id="264"/>
            <p14:sldId id="272"/>
            <p14:sldId id="262"/>
            <p14:sldId id="275"/>
            <p14:sldId id="279"/>
            <p14:sldId id="296"/>
            <p14:sldId id="2145706120"/>
            <p14:sldId id="2145706157"/>
            <p14:sldId id="324"/>
            <p14:sldId id="2145706144"/>
            <p14:sldId id="2145706158"/>
            <p14:sldId id="2145706159"/>
            <p14:sldId id="2145706160"/>
            <p14:sldId id="320"/>
            <p14:sldId id="2145706155"/>
            <p14:sldId id="323"/>
            <p14:sldId id="2145706162"/>
            <p14:sldId id="2145706145"/>
            <p14:sldId id="2145706161"/>
            <p14:sldId id="2145706171"/>
            <p14:sldId id="2145706172"/>
            <p14:sldId id="2145706175"/>
            <p14:sldId id="2145706176"/>
            <p14:sldId id="2145706166"/>
            <p14:sldId id="2145706167"/>
            <p14:sldId id="2145706170"/>
            <p14:sldId id="2145706165"/>
            <p14:sldId id="2145706187"/>
            <p14:sldId id="401"/>
            <p14:sldId id="1959"/>
            <p14:sldId id="287"/>
            <p14:sldId id="289"/>
            <p14:sldId id="290"/>
            <p14:sldId id="291"/>
            <p14:sldId id="293"/>
            <p14:sldId id="2145706184"/>
            <p14:sldId id="2145706186"/>
            <p14:sldId id="1964"/>
            <p14:sldId id="2145706182"/>
            <p14:sldId id="2145706164"/>
            <p14:sldId id="260"/>
            <p14:sldId id="2145706189"/>
            <p14:sldId id="2145706188"/>
            <p14:sldId id="55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4F5100-F54D-861A-6831-0DBCD4829E40}" name="Tracy Jungwirth" initials="TJ" userId="OZvAFcjQagjkfhDOL6Q9YPFofpUBFCEJmUpVenuuZ+M=" providerId="None"/>
  <p188:author id="{A034EB0A-ADC1-89A1-2E72-66A3EE278167}" name="Michael J Dominguez" initials="MD" userId="S::MJDominguez@health.unm.edu::307b977c-51dd-44f6-9a48-2a195947bb7c" providerId="AD"/>
  <p188:author id="{05513321-2468-75CF-F0BB-A89CC999431D}" name="Michelle J Iandiorio" initials="MJI" userId="S::MIandiorio@health.unm.edu::a88d1e84-8054-4dfd-a2f3-64e12be5a899" providerId="AD"/>
  <p188:author id="{24C18F8B-E40D-4725-5D26-28A0521D073D}" name="Colon Rivera, Hector" initials="HC" userId="S::colonriveraha@upmc.edu::78a7a5e9-c04f-478e-b572-c34e683704f9" providerId="AD"/>
  <p188:author id="{102C5FA4-8CE5-1F6D-071C-54D0785B2EBE}" name="Tracy Jungwirth" initials="TJ" userId="Tracy Jungwirth" providerId="None"/>
  <p188:author id="{0E2BB6AE-DFD5-BA38-96A0-839281F44C71}" name="Michelle Iandiorio" initials="MI" userId="gW2cI/ax/hXNF0x6AUCfZLYduZsUi8MQzuM00F5+dSo=" providerId="None"/>
  <p188:author id="{15A31BB9-A651-7186-479C-A9069289293C}" name="Mary E Farias" initials="MEF" userId="S::MeFarias@health.unm.edu::25361758-243d-463c-bb04-2d341f22c0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y, Dana N." initials="GN" lastIdx="2" clrIdx="1"/>
  <p:cmAuthor id="2" name="Jennifer Lim" initials="JL" lastIdx="12" clrIdx="2">
    <p:extLst>
      <p:ext uri="{19B8F6BF-5375-455C-9EA6-DF929625EA0E}">
        <p15:presenceInfo xmlns:p15="http://schemas.microsoft.com/office/powerpoint/2012/main" userId="S-1-5-21-3639515735-3000443172-754303046-315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9"/>
    <a:srgbClr val="CBD1E1"/>
    <a:srgbClr val="CBC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p:restoredTop sz="83835" autoAdjust="0"/>
  </p:normalViewPr>
  <p:slideViewPr>
    <p:cSldViewPr snapToGrid="0">
      <p:cViewPr varScale="1">
        <p:scale>
          <a:sx n="140" d="100"/>
          <a:sy n="140" d="100"/>
        </p:scale>
        <p:origin x="780" y="12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8/10/relationships/authors" Target="authors.xml"/><Relationship Id="rId61" Type="http://schemas.openxmlformats.org/officeDocument/2006/relationships/slide" Target="slides/slide55.xml"/><Relationship Id="rId82" Type="http://schemas.openxmlformats.org/officeDocument/2006/relationships/commentAuthors" Target="commentAuthors.xml"/></Relationships>
</file>

<file path=ppt/comments/modernComment_7FE4E0BC_9FAA34C5.xml><?xml version="1.0" encoding="utf-8"?>
<p188:cmLst xmlns:a="http://schemas.openxmlformats.org/drawingml/2006/main" xmlns:r="http://schemas.openxmlformats.org/officeDocument/2006/relationships" xmlns:p188="http://schemas.microsoft.com/office/powerpoint/2018/8/main">
  <p188:cm id="{AE93BCAB-2245-4479-B20E-8CA31A06CD4D}" authorId="{A034EB0A-ADC1-89A1-2E72-66A3EE278167}" created="2024-05-03T16:43:57.214">
    <pc:sldMkLst xmlns:pc="http://schemas.microsoft.com/office/powerpoint/2013/main/command">
      <pc:docMk/>
      <pc:sldMk cId="2678731973" sldId="2145706172"/>
    </pc:sldMkLst>
    <p188:txBody>
      <a:bodyPr/>
      <a:lstStyle/>
      <a:p>
        <a:r>
          <a:rPr lang="en-US"/>
          <a:t>Need Image Source Reference</a:t>
        </a:r>
      </a:p>
    </p188:txBody>
    <p188:extLst>
      <p:ext xmlns:p="http://schemas.openxmlformats.org/presentationml/2006/main" uri="{57CB4572-C831-44C2-8A1C-0ADB6CCDFE69}">
        <p223:reactions xmlns:p223="http://schemas.microsoft.com/office/powerpoint/2022/03/main">
          <p223:rxn type="👍">
            <p223:instance time="2024-05-09T14:36:33.828" authorId="{24C18F8B-E40D-4725-5D26-28A0521D073D}"/>
          </p223:rxn>
        </p223:reactions>
      </p:ext>
    </p188:extLst>
  </p188:cm>
</p188:cmLst>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9594E4-011D-4242-9D93-09C37686CC3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47630CD-C7AB-4DE1-B337-D844A85819BA}">
      <dgm:prSet/>
      <dgm:spPr/>
      <dgm:t>
        <a:bodyPr/>
        <a:lstStyle/>
        <a:p>
          <a:r>
            <a:rPr lang="en-US" b="0" i="0"/>
            <a:t>From May 2020 to April 2021 more than 100,000 Americans died for a drug overdose.</a:t>
          </a:r>
          <a:endParaRPr lang="en-US"/>
        </a:p>
      </dgm:t>
    </dgm:pt>
    <dgm:pt modelId="{C695CD1A-02B2-45DB-9530-4F9B84AD559F}" type="parTrans" cxnId="{45CC6362-1006-40BD-8DDD-AFC754F3A42E}">
      <dgm:prSet/>
      <dgm:spPr/>
      <dgm:t>
        <a:bodyPr/>
        <a:lstStyle/>
        <a:p>
          <a:endParaRPr lang="en-US"/>
        </a:p>
      </dgm:t>
    </dgm:pt>
    <dgm:pt modelId="{EE7F5F2C-DE72-419B-973E-24DC35EBE695}" type="sibTrans" cxnId="{45CC6362-1006-40BD-8DDD-AFC754F3A42E}">
      <dgm:prSet/>
      <dgm:spPr/>
      <dgm:t>
        <a:bodyPr/>
        <a:lstStyle/>
        <a:p>
          <a:endParaRPr lang="en-US"/>
        </a:p>
      </dgm:t>
    </dgm:pt>
    <dgm:pt modelId="{5F5C4782-A207-4C51-9A23-53A283294052}">
      <dgm:prSet/>
      <dgm:spPr/>
      <dgm:t>
        <a:bodyPr/>
        <a:lstStyle/>
        <a:p>
          <a:r>
            <a:rPr lang="en-US" b="0" i="0"/>
            <a:t>Close to 60% of these deaths were due to synthetic opioids like fentanyl.</a:t>
          </a:r>
          <a:endParaRPr lang="en-US"/>
        </a:p>
      </dgm:t>
    </dgm:pt>
    <dgm:pt modelId="{5CED8A4D-A176-476D-8053-A58E55B46FBF}" type="parTrans" cxnId="{544CF47C-02A4-4F5F-A668-8B3B2864C77D}">
      <dgm:prSet/>
      <dgm:spPr/>
      <dgm:t>
        <a:bodyPr/>
        <a:lstStyle/>
        <a:p>
          <a:endParaRPr lang="en-US"/>
        </a:p>
      </dgm:t>
    </dgm:pt>
    <dgm:pt modelId="{47750533-BE9A-44B8-A660-4065755613F8}" type="sibTrans" cxnId="{544CF47C-02A4-4F5F-A668-8B3B2864C77D}">
      <dgm:prSet/>
      <dgm:spPr/>
      <dgm:t>
        <a:bodyPr/>
        <a:lstStyle/>
        <a:p>
          <a:endParaRPr lang="en-US"/>
        </a:p>
      </dgm:t>
    </dgm:pt>
    <dgm:pt modelId="{965DB5C6-C4C2-4661-926E-3E7D7814B484}">
      <dgm:prSet/>
      <dgm:spPr/>
      <dgm:t>
        <a:bodyPr/>
        <a:lstStyle/>
        <a:p>
          <a:r>
            <a:rPr lang="en-US" b="0" i="0"/>
            <a:t>Fentanyl is synthesized in China, Mexico and, India and exported to The U.S. as a powder or pressed in pills. </a:t>
          </a:r>
          <a:endParaRPr lang="en-US"/>
        </a:p>
      </dgm:t>
    </dgm:pt>
    <dgm:pt modelId="{B41B580B-F8D4-4C5A-BEAB-CBC25E559443}" type="parTrans" cxnId="{FB3DAD00-1597-45E7-9CE0-A01FFB649D81}">
      <dgm:prSet/>
      <dgm:spPr/>
      <dgm:t>
        <a:bodyPr/>
        <a:lstStyle/>
        <a:p>
          <a:endParaRPr lang="en-US"/>
        </a:p>
      </dgm:t>
    </dgm:pt>
    <dgm:pt modelId="{7701A298-4005-4461-9DA6-092B73E0F061}" type="sibTrans" cxnId="{FB3DAD00-1597-45E7-9CE0-A01FFB649D81}">
      <dgm:prSet/>
      <dgm:spPr/>
      <dgm:t>
        <a:bodyPr/>
        <a:lstStyle/>
        <a:p>
          <a:endParaRPr lang="en-US"/>
        </a:p>
      </dgm:t>
    </dgm:pt>
    <dgm:pt modelId="{09C64D2F-0B88-4077-8D27-86A2FFFE4A65}">
      <dgm:prSet/>
      <dgm:spPr/>
      <dgm:t>
        <a:bodyPr/>
        <a:lstStyle/>
        <a:p>
          <a:r>
            <a:rPr lang="en-US" b="0" i="0"/>
            <a:t>A 5 lb bag of fentanyl is enough to produce 1,000,000 lethal doses.</a:t>
          </a:r>
          <a:endParaRPr lang="en-US"/>
        </a:p>
      </dgm:t>
    </dgm:pt>
    <dgm:pt modelId="{9F39152D-030D-4B39-9F3F-96B3876B387A}" type="parTrans" cxnId="{63338659-D6E3-4EB3-A5B5-9F2BF1924632}">
      <dgm:prSet/>
      <dgm:spPr/>
      <dgm:t>
        <a:bodyPr/>
        <a:lstStyle/>
        <a:p>
          <a:endParaRPr lang="en-US"/>
        </a:p>
      </dgm:t>
    </dgm:pt>
    <dgm:pt modelId="{BBAC4D15-03FB-4A3A-A444-13CE46FA0439}" type="sibTrans" cxnId="{63338659-D6E3-4EB3-A5B5-9F2BF1924632}">
      <dgm:prSet/>
      <dgm:spPr/>
      <dgm:t>
        <a:bodyPr/>
        <a:lstStyle/>
        <a:p>
          <a:endParaRPr lang="en-US"/>
        </a:p>
      </dgm:t>
    </dgm:pt>
    <dgm:pt modelId="{AD85BAB9-F45B-F948-AABB-FAD001F5581B}" type="pres">
      <dgm:prSet presAssocID="{BE9594E4-011D-4242-9D93-09C37686CC39}" presName="vert0" presStyleCnt="0">
        <dgm:presLayoutVars>
          <dgm:dir/>
          <dgm:animOne val="branch"/>
          <dgm:animLvl val="lvl"/>
        </dgm:presLayoutVars>
      </dgm:prSet>
      <dgm:spPr/>
    </dgm:pt>
    <dgm:pt modelId="{5757396E-8BD8-6A47-BDD4-C34CD2BFD8B9}" type="pres">
      <dgm:prSet presAssocID="{E47630CD-C7AB-4DE1-B337-D844A85819BA}" presName="thickLine" presStyleLbl="alignNode1" presStyleIdx="0" presStyleCnt="4"/>
      <dgm:spPr/>
    </dgm:pt>
    <dgm:pt modelId="{501B8AEC-DD7D-D449-B389-7A7734FFC244}" type="pres">
      <dgm:prSet presAssocID="{E47630CD-C7AB-4DE1-B337-D844A85819BA}" presName="horz1" presStyleCnt="0"/>
      <dgm:spPr/>
    </dgm:pt>
    <dgm:pt modelId="{D04E9503-0B44-024A-BF34-DF966AA1B9CD}" type="pres">
      <dgm:prSet presAssocID="{E47630CD-C7AB-4DE1-B337-D844A85819BA}" presName="tx1" presStyleLbl="revTx" presStyleIdx="0" presStyleCnt="4"/>
      <dgm:spPr/>
    </dgm:pt>
    <dgm:pt modelId="{8ACA250F-23DE-4C4A-A846-D18181A9B742}" type="pres">
      <dgm:prSet presAssocID="{E47630CD-C7AB-4DE1-B337-D844A85819BA}" presName="vert1" presStyleCnt="0"/>
      <dgm:spPr/>
    </dgm:pt>
    <dgm:pt modelId="{27BE07DC-0525-624C-9634-7480BECA63B1}" type="pres">
      <dgm:prSet presAssocID="{5F5C4782-A207-4C51-9A23-53A283294052}" presName="thickLine" presStyleLbl="alignNode1" presStyleIdx="1" presStyleCnt="4"/>
      <dgm:spPr/>
    </dgm:pt>
    <dgm:pt modelId="{5480774F-5A88-2742-ABDC-C61F19BAA621}" type="pres">
      <dgm:prSet presAssocID="{5F5C4782-A207-4C51-9A23-53A283294052}" presName="horz1" presStyleCnt="0"/>
      <dgm:spPr/>
    </dgm:pt>
    <dgm:pt modelId="{F9C21D3D-10EE-C349-9520-98FE72F7114E}" type="pres">
      <dgm:prSet presAssocID="{5F5C4782-A207-4C51-9A23-53A283294052}" presName="tx1" presStyleLbl="revTx" presStyleIdx="1" presStyleCnt="4"/>
      <dgm:spPr/>
    </dgm:pt>
    <dgm:pt modelId="{9458BFF8-CBE2-DB45-8836-561A4C5E9106}" type="pres">
      <dgm:prSet presAssocID="{5F5C4782-A207-4C51-9A23-53A283294052}" presName="vert1" presStyleCnt="0"/>
      <dgm:spPr/>
    </dgm:pt>
    <dgm:pt modelId="{A9BA6CA9-F8FE-F942-AFD2-FB6854FF712B}" type="pres">
      <dgm:prSet presAssocID="{965DB5C6-C4C2-4661-926E-3E7D7814B484}" presName="thickLine" presStyleLbl="alignNode1" presStyleIdx="2" presStyleCnt="4"/>
      <dgm:spPr/>
    </dgm:pt>
    <dgm:pt modelId="{612DBDD8-E28A-D148-A6D5-4E65D0E0CEAC}" type="pres">
      <dgm:prSet presAssocID="{965DB5C6-C4C2-4661-926E-3E7D7814B484}" presName="horz1" presStyleCnt="0"/>
      <dgm:spPr/>
    </dgm:pt>
    <dgm:pt modelId="{103A1365-B649-5B4F-9CFD-C8EED19203C8}" type="pres">
      <dgm:prSet presAssocID="{965DB5C6-C4C2-4661-926E-3E7D7814B484}" presName="tx1" presStyleLbl="revTx" presStyleIdx="2" presStyleCnt="4"/>
      <dgm:spPr/>
    </dgm:pt>
    <dgm:pt modelId="{A0FF6B7E-2F08-EA45-A456-8782AC9347CC}" type="pres">
      <dgm:prSet presAssocID="{965DB5C6-C4C2-4661-926E-3E7D7814B484}" presName="vert1" presStyleCnt="0"/>
      <dgm:spPr/>
    </dgm:pt>
    <dgm:pt modelId="{970DE618-37C6-F547-BC2B-87009F72284B}" type="pres">
      <dgm:prSet presAssocID="{09C64D2F-0B88-4077-8D27-86A2FFFE4A65}" presName="thickLine" presStyleLbl="alignNode1" presStyleIdx="3" presStyleCnt="4"/>
      <dgm:spPr/>
    </dgm:pt>
    <dgm:pt modelId="{A91CAC58-0214-F64B-8402-89BFCE824F2C}" type="pres">
      <dgm:prSet presAssocID="{09C64D2F-0B88-4077-8D27-86A2FFFE4A65}" presName="horz1" presStyleCnt="0"/>
      <dgm:spPr/>
    </dgm:pt>
    <dgm:pt modelId="{C72D19F0-BE1F-3942-BE77-3CA35B0AB7BF}" type="pres">
      <dgm:prSet presAssocID="{09C64D2F-0B88-4077-8D27-86A2FFFE4A65}" presName="tx1" presStyleLbl="revTx" presStyleIdx="3" presStyleCnt="4"/>
      <dgm:spPr/>
    </dgm:pt>
    <dgm:pt modelId="{6380F69F-A63D-E14A-8CD7-054F5D7384CA}" type="pres">
      <dgm:prSet presAssocID="{09C64D2F-0B88-4077-8D27-86A2FFFE4A65}" presName="vert1" presStyleCnt="0"/>
      <dgm:spPr/>
    </dgm:pt>
  </dgm:ptLst>
  <dgm:cxnLst>
    <dgm:cxn modelId="{FB3DAD00-1597-45E7-9CE0-A01FFB649D81}" srcId="{BE9594E4-011D-4242-9D93-09C37686CC39}" destId="{965DB5C6-C4C2-4661-926E-3E7D7814B484}" srcOrd="2" destOrd="0" parTransId="{B41B580B-F8D4-4C5A-BEAB-CBC25E559443}" sibTransId="{7701A298-4005-4461-9DA6-092B73E0F061}"/>
    <dgm:cxn modelId="{F9E4BE1A-1B2A-0140-A845-DBB22A7E2A54}" type="presOf" srcId="{BE9594E4-011D-4242-9D93-09C37686CC39}" destId="{AD85BAB9-F45B-F948-AABB-FAD001F5581B}" srcOrd="0" destOrd="0" presId="urn:microsoft.com/office/officeart/2008/layout/LinedList"/>
    <dgm:cxn modelId="{45CC6362-1006-40BD-8DDD-AFC754F3A42E}" srcId="{BE9594E4-011D-4242-9D93-09C37686CC39}" destId="{E47630CD-C7AB-4DE1-B337-D844A85819BA}" srcOrd="0" destOrd="0" parTransId="{C695CD1A-02B2-45DB-9530-4F9B84AD559F}" sibTransId="{EE7F5F2C-DE72-419B-973E-24DC35EBE695}"/>
    <dgm:cxn modelId="{29EC1476-9ED8-F548-87E6-A9AFCF4FDA35}" type="presOf" srcId="{E47630CD-C7AB-4DE1-B337-D844A85819BA}" destId="{D04E9503-0B44-024A-BF34-DF966AA1B9CD}" srcOrd="0" destOrd="0" presId="urn:microsoft.com/office/officeart/2008/layout/LinedList"/>
    <dgm:cxn modelId="{63338659-D6E3-4EB3-A5B5-9F2BF1924632}" srcId="{BE9594E4-011D-4242-9D93-09C37686CC39}" destId="{09C64D2F-0B88-4077-8D27-86A2FFFE4A65}" srcOrd="3" destOrd="0" parTransId="{9F39152D-030D-4B39-9F3F-96B3876B387A}" sibTransId="{BBAC4D15-03FB-4A3A-A444-13CE46FA0439}"/>
    <dgm:cxn modelId="{544CF47C-02A4-4F5F-A668-8B3B2864C77D}" srcId="{BE9594E4-011D-4242-9D93-09C37686CC39}" destId="{5F5C4782-A207-4C51-9A23-53A283294052}" srcOrd="1" destOrd="0" parTransId="{5CED8A4D-A176-476D-8053-A58E55B46FBF}" sibTransId="{47750533-BE9A-44B8-A660-4065755613F8}"/>
    <dgm:cxn modelId="{466D6B8D-0643-D844-841D-A89E56692D13}" type="presOf" srcId="{09C64D2F-0B88-4077-8D27-86A2FFFE4A65}" destId="{C72D19F0-BE1F-3942-BE77-3CA35B0AB7BF}" srcOrd="0" destOrd="0" presId="urn:microsoft.com/office/officeart/2008/layout/LinedList"/>
    <dgm:cxn modelId="{D408C7AD-C52D-354D-81E0-63BAD318FF09}" type="presOf" srcId="{5F5C4782-A207-4C51-9A23-53A283294052}" destId="{F9C21D3D-10EE-C349-9520-98FE72F7114E}" srcOrd="0" destOrd="0" presId="urn:microsoft.com/office/officeart/2008/layout/LinedList"/>
    <dgm:cxn modelId="{D3BD3DC5-C5B0-A94E-9950-B58784BCDEC7}" type="presOf" srcId="{965DB5C6-C4C2-4661-926E-3E7D7814B484}" destId="{103A1365-B649-5B4F-9CFD-C8EED19203C8}" srcOrd="0" destOrd="0" presId="urn:microsoft.com/office/officeart/2008/layout/LinedList"/>
    <dgm:cxn modelId="{75FC78F1-024A-F246-ACE2-062CF79E1BF1}" type="presParOf" srcId="{AD85BAB9-F45B-F948-AABB-FAD001F5581B}" destId="{5757396E-8BD8-6A47-BDD4-C34CD2BFD8B9}" srcOrd="0" destOrd="0" presId="urn:microsoft.com/office/officeart/2008/layout/LinedList"/>
    <dgm:cxn modelId="{10026141-9981-A941-B0D6-E50B24B7A487}" type="presParOf" srcId="{AD85BAB9-F45B-F948-AABB-FAD001F5581B}" destId="{501B8AEC-DD7D-D449-B389-7A7734FFC244}" srcOrd="1" destOrd="0" presId="urn:microsoft.com/office/officeart/2008/layout/LinedList"/>
    <dgm:cxn modelId="{54D4AED8-470B-EB4C-BA59-68F671E34697}" type="presParOf" srcId="{501B8AEC-DD7D-D449-B389-7A7734FFC244}" destId="{D04E9503-0B44-024A-BF34-DF966AA1B9CD}" srcOrd="0" destOrd="0" presId="urn:microsoft.com/office/officeart/2008/layout/LinedList"/>
    <dgm:cxn modelId="{B4FD22D3-5088-9744-8E99-0EB332711BD9}" type="presParOf" srcId="{501B8AEC-DD7D-D449-B389-7A7734FFC244}" destId="{8ACA250F-23DE-4C4A-A846-D18181A9B742}" srcOrd="1" destOrd="0" presId="urn:microsoft.com/office/officeart/2008/layout/LinedList"/>
    <dgm:cxn modelId="{0ADE0BB8-8945-7043-A24F-C10C03136912}" type="presParOf" srcId="{AD85BAB9-F45B-F948-AABB-FAD001F5581B}" destId="{27BE07DC-0525-624C-9634-7480BECA63B1}" srcOrd="2" destOrd="0" presId="urn:microsoft.com/office/officeart/2008/layout/LinedList"/>
    <dgm:cxn modelId="{B6635726-41FC-2942-8FF5-F76F45C643D9}" type="presParOf" srcId="{AD85BAB9-F45B-F948-AABB-FAD001F5581B}" destId="{5480774F-5A88-2742-ABDC-C61F19BAA621}" srcOrd="3" destOrd="0" presId="urn:microsoft.com/office/officeart/2008/layout/LinedList"/>
    <dgm:cxn modelId="{CCAF6F39-D4C1-FB4C-B682-C88F852D184C}" type="presParOf" srcId="{5480774F-5A88-2742-ABDC-C61F19BAA621}" destId="{F9C21D3D-10EE-C349-9520-98FE72F7114E}" srcOrd="0" destOrd="0" presId="urn:microsoft.com/office/officeart/2008/layout/LinedList"/>
    <dgm:cxn modelId="{16F8CF36-CCC4-F847-9224-E671ED02DD22}" type="presParOf" srcId="{5480774F-5A88-2742-ABDC-C61F19BAA621}" destId="{9458BFF8-CBE2-DB45-8836-561A4C5E9106}" srcOrd="1" destOrd="0" presId="urn:microsoft.com/office/officeart/2008/layout/LinedList"/>
    <dgm:cxn modelId="{7F938CEC-E290-2344-B791-8DCC2F7FD93B}" type="presParOf" srcId="{AD85BAB9-F45B-F948-AABB-FAD001F5581B}" destId="{A9BA6CA9-F8FE-F942-AFD2-FB6854FF712B}" srcOrd="4" destOrd="0" presId="urn:microsoft.com/office/officeart/2008/layout/LinedList"/>
    <dgm:cxn modelId="{4F6C4FAE-C961-F84F-98D8-90079CEA3F60}" type="presParOf" srcId="{AD85BAB9-F45B-F948-AABB-FAD001F5581B}" destId="{612DBDD8-E28A-D148-A6D5-4E65D0E0CEAC}" srcOrd="5" destOrd="0" presId="urn:microsoft.com/office/officeart/2008/layout/LinedList"/>
    <dgm:cxn modelId="{7AD64F8D-5DFC-4147-9476-A70629924B81}" type="presParOf" srcId="{612DBDD8-E28A-D148-A6D5-4E65D0E0CEAC}" destId="{103A1365-B649-5B4F-9CFD-C8EED19203C8}" srcOrd="0" destOrd="0" presId="urn:microsoft.com/office/officeart/2008/layout/LinedList"/>
    <dgm:cxn modelId="{AB6431C3-CD4C-3F46-9803-1400B15CF161}" type="presParOf" srcId="{612DBDD8-E28A-D148-A6D5-4E65D0E0CEAC}" destId="{A0FF6B7E-2F08-EA45-A456-8782AC9347CC}" srcOrd="1" destOrd="0" presId="urn:microsoft.com/office/officeart/2008/layout/LinedList"/>
    <dgm:cxn modelId="{652DADF2-E6A6-C64E-8230-AF213C3025A8}" type="presParOf" srcId="{AD85BAB9-F45B-F948-AABB-FAD001F5581B}" destId="{970DE618-37C6-F547-BC2B-87009F72284B}" srcOrd="6" destOrd="0" presId="urn:microsoft.com/office/officeart/2008/layout/LinedList"/>
    <dgm:cxn modelId="{431B30FA-DF8B-FC45-842C-8886956126AB}" type="presParOf" srcId="{AD85BAB9-F45B-F948-AABB-FAD001F5581B}" destId="{A91CAC58-0214-F64B-8402-89BFCE824F2C}" srcOrd="7" destOrd="0" presId="urn:microsoft.com/office/officeart/2008/layout/LinedList"/>
    <dgm:cxn modelId="{29BC7B9C-9B65-C74A-8173-619C5158680D}" type="presParOf" srcId="{A91CAC58-0214-F64B-8402-89BFCE824F2C}" destId="{C72D19F0-BE1F-3942-BE77-3CA35B0AB7BF}" srcOrd="0" destOrd="0" presId="urn:microsoft.com/office/officeart/2008/layout/LinedList"/>
    <dgm:cxn modelId="{93B386A9-591B-0E48-BF23-935029C4C5D4}" type="presParOf" srcId="{A91CAC58-0214-F64B-8402-89BFCE824F2C}" destId="{6380F69F-A63D-E14A-8CD7-054F5D7384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49A552-9B25-496B-9723-2E7531FE517A}"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1D3B23EA-81BE-4FBA-A2D6-EFCC58725FF1}">
      <dgm:prSet/>
      <dgm:spPr/>
      <dgm:t>
        <a:bodyPr/>
        <a:lstStyle/>
        <a:p>
          <a:r>
            <a:rPr lang="en-US" b="0" i="0" dirty="0">
              <a:latin typeface="Source Sans Pro" panose="020B0503030403020204" pitchFamily="34" charset="0"/>
              <a:ea typeface="Source Sans Pro" panose="020B0503030403020204" pitchFamily="34" charset="0"/>
            </a:rPr>
            <a:t>Give </a:t>
          </a:r>
          <a:r>
            <a:rPr lang="en-US" b="1" i="0" dirty="0">
              <a:latin typeface="Source Sans Pro" panose="020B0503030403020204" pitchFamily="34" charset="0"/>
              <a:ea typeface="Source Sans Pro" panose="020B0503030403020204" pitchFamily="34" charset="0"/>
            </a:rPr>
            <a:t>naloxone</a:t>
          </a:r>
          <a:r>
            <a:rPr lang="en-US" b="0" i="0" dirty="0">
              <a:latin typeface="Source Sans Pro" panose="020B0503030403020204" pitchFamily="34" charset="0"/>
              <a:ea typeface="Source Sans Pro" panose="020B0503030403020204" pitchFamily="34" charset="0"/>
            </a:rPr>
            <a:t> because xylazine is frequently combined with opioids. </a:t>
          </a:r>
          <a:endParaRPr lang="en-US" dirty="0">
            <a:latin typeface="Source Sans Pro" panose="020B0503030403020204" pitchFamily="34" charset="0"/>
            <a:ea typeface="Source Sans Pro" panose="020B0503030403020204" pitchFamily="34" charset="0"/>
          </a:endParaRPr>
        </a:p>
      </dgm:t>
    </dgm:pt>
    <dgm:pt modelId="{1CA85572-0FDB-4159-B585-19A27465B87A}" type="parTrans" cxnId="{945B9A08-2F08-4BF0-8143-0DC192202634}">
      <dgm:prSet/>
      <dgm:spPr/>
      <dgm:t>
        <a:bodyPr/>
        <a:lstStyle/>
        <a:p>
          <a:endParaRPr lang="en-US"/>
        </a:p>
      </dgm:t>
    </dgm:pt>
    <dgm:pt modelId="{8196C0FE-546B-4725-B8FB-0B6D79F043C7}" type="sibTrans" cxnId="{945B9A08-2F08-4BF0-8143-0DC192202634}">
      <dgm:prSet/>
      <dgm:spPr/>
      <dgm:t>
        <a:bodyPr/>
        <a:lstStyle/>
        <a:p>
          <a:endParaRPr lang="en-US"/>
        </a:p>
      </dgm:t>
    </dgm:pt>
    <dgm:pt modelId="{071357C0-D629-4381-A25F-B818461C6A08}">
      <dgm:prSet/>
      <dgm:spPr/>
      <dgm:t>
        <a:bodyPr/>
        <a:lstStyle/>
        <a:p>
          <a:r>
            <a:rPr lang="en-US" b="0" i="0" dirty="0">
              <a:latin typeface="Source Sans Pro" panose="020B0503030403020204" pitchFamily="34" charset="0"/>
              <a:ea typeface="Source Sans Pro" panose="020B0503030403020204" pitchFamily="34" charset="0"/>
            </a:rPr>
            <a:t>Remember that xylazine is not an opioid, therefore  naloxone does not address the impact of xylazine on breathing.</a:t>
          </a:r>
          <a:endParaRPr lang="en-US" dirty="0">
            <a:latin typeface="Source Sans Pro" panose="020B0503030403020204" pitchFamily="34" charset="0"/>
            <a:ea typeface="Source Sans Pro" panose="020B0503030403020204" pitchFamily="34" charset="0"/>
          </a:endParaRPr>
        </a:p>
      </dgm:t>
    </dgm:pt>
    <dgm:pt modelId="{2B65E1E3-F572-4670-9D34-C01EFCE45D42}" type="parTrans" cxnId="{CE64EB26-C0F1-4AF9-905D-8E626E839AE3}">
      <dgm:prSet/>
      <dgm:spPr/>
      <dgm:t>
        <a:bodyPr/>
        <a:lstStyle/>
        <a:p>
          <a:endParaRPr lang="en-US"/>
        </a:p>
      </dgm:t>
    </dgm:pt>
    <dgm:pt modelId="{1920974C-467E-4F2D-9D88-849001CC5503}" type="sibTrans" cxnId="{CE64EB26-C0F1-4AF9-905D-8E626E839AE3}">
      <dgm:prSet/>
      <dgm:spPr/>
      <dgm:t>
        <a:bodyPr/>
        <a:lstStyle/>
        <a:p>
          <a:endParaRPr lang="en-US"/>
        </a:p>
      </dgm:t>
    </dgm:pt>
    <dgm:pt modelId="{FDCEC8CE-A0FB-40E4-8322-35E3B18D4C28}">
      <dgm:prSet/>
      <dgm:spPr/>
      <dgm:t>
        <a:bodyPr/>
        <a:lstStyle/>
        <a:p>
          <a:r>
            <a:rPr lang="en-US" b="0" i="0" dirty="0">
              <a:latin typeface="Source Sans Pro" panose="020B0503030403020204" pitchFamily="34" charset="0"/>
              <a:ea typeface="Source Sans Pro" panose="020B0503030403020204" pitchFamily="34" charset="0"/>
            </a:rPr>
            <a:t>Assistance with breathing can be useful in assisting with an overdose involving xylazine</a:t>
          </a:r>
          <a:r>
            <a:rPr lang="en-US" b="0" i="0" dirty="0"/>
            <a:t>. </a:t>
          </a:r>
          <a:endParaRPr lang="en-US" dirty="0"/>
        </a:p>
      </dgm:t>
    </dgm:pt>
    <dgm:pt modelId="{BFA4F431-EE5A-4B05-93AD-C71689DE2F18}" type="parTrans" cxnId="{78E9824C-2876-475F-934F-DAFB762C5928}">
      <dgm:prSet/>
      <dgm:spPr/>
      <dgm:t>
        <a:bodyPr/>
        <a:lstStyle/>
        <a:p>
          <a:endParaRPr lang="en-US"/>
        </a:p>
      </dgm:t>
    </dgm:pt>
    <dgm:pt modelId="{4E1BEDAB-88D0-42C0-A66F-CAE351187960}" type="sibTrans" cxnId="{78E9824C-2876-475F-934F-DAFB762C5928}">
      <dgm:prSet/>
      <dgm:spPr/>
      <dgm:t>
        <a:bodyPr/>
        <a:lstStyle/>
        <a:p>
          <a:endParaRPr lang="en-US"/>
        </a:p>
      </dgm:t>
    </dgm:pt>
    <dgm:pt modelId="{5E506273-D770-B945-BC6D-912C43886BDA}" type="pres">
      <dgm:prSet presAssocID="{B749A552-9B25-496B-9723-2E7531FE517A}" presName="vert0" presStyleCnt="0">
        <dgm:presLayoutVars>
          <dgm:dir/>
          <dgm:animOne val="branch"/>
          <dgm:animLvl val="lvl"/>
        </dgm:presLayoutVars>
      </dgm:prSet>
      <dgm:spPr/>
    </dgm:pt>
    <dgm:pt modelId="{DDB37E86-6F69-AD49-A080-2CFA2BA10686}" type="pres">
      <dgm:prSet presAssocID="{1D3B23EA-81BE-4FBA-A2D6-EFCC58725FF1}" presName="thickLine" presStyleLbl="alignNode1" presStyleIdx="0" presStyleCnt="3"/>
      <dgm:spPr/>
    </dgm:pt>
    <dgm:pt modelId="{3FB48F37-A244-A34B-A850-BA8DC574C2C4}" type="pres">
      <dgm:prSet presAssocID="{1D3B23EA-81BE-4FBA-A2D6-EFCC58725FF1}" presName="horz1" presStyleCnt="0"/>
      <dgm:spPr/>
    </dgm:pt>
    <dgm:pt modelId="{DBC5B212-FFD1-1344-B84D-5EE1F73D1475}" type="pres">
      <dgm:prSet presAssocID="{1D3B23EA-81BE-4FBA-A2D6-EFCC58725FF1}" presName="tx1" presStyleLbl="revTx" presStyleIdx="0" presStyleCnt="3"/>
      <dgm:spPr/>
    </dgm:pt>
    <dgm:pt modelId="{2EE6DD3D-61E3-5E4D-B363-7887111FCB0B}" type="pres">
      <dgm:prSet presAssocID="{1D3B23EA-81BE-4FBA-A2D6-EFCC58725FF1}" presName="vert1" presStyleCnt="0"/>
      <dgm:spPr/>
    </dgm:pt>
    <dgm:pt modelId="{64BFA67B-5E3B-A44E-9F08-F9B2C76CCE36}" type="pres">
      <dgm:prSet presAssocID="{071357C0-D629-4381-A25F-B818461C6A08}" presName="thickLine" presStyleLbl="alignNode1" presStyleIdx="1" presStyleCnt="3"/>
      <dgm:spPr/>
    </dgm:pt>
    <dgm:pt modelId="{B01E3D9E-5561-7741-B03A-DA5E9FE917AE}" type="pres">
      <dgm:prSet presAssocID="{071357C0-D629-4381-A25F-B818461C6A08}" presName="horz1" presStyleCnt="0"/>
      <dgm:spPr/>
    </dgm:pt>
    <dgm:pt modelId="{2B0CDE69-DA49-144C-9DAF-5F1267BFBD5A}" type="pres">
      <dgm:prSet presAssocID="{071357C0-D629-4381-A25F-B818461C6A08}" presName="tx1" presStyleLbl="revTx" presStyleIdx="1" presStyleCnt="3"/>
      <dgm:spPr/>
    </dgm:pt>
    <dgm:pt modelId="{D540C7F6-AA72-7249-9408-B786A091E7E0}" type="pres">
      <dgm:prSet presAssocID="{071357C0-D629-4381-A25F-B818461C6A08}" presName="vert1" presStyleCnt="0"/>
      <dgm:spPr/>
    </dgm:pt>
    <dgm:pt modelId="{6E6F5E0D-C5B6-E048-A5A5-C49A8516AD45}" type="pres">
      <dgm:prSet presAssocID="{FDCEC8CE-A0FB-40E4-8322-35E3B18D4C28}" presName="thickLine" presStyleLbl="alignNode1" presStyleIdx="2" presStyleCnt="3"/>
      <dgm:spPr/>
    </dgm:pt>
    <dgm:pt modelId="{DE0DE0B2-DD16-8F41-B2B7-59586F89E645}" type="pres">
      <dgm:prSet presAssocID="{FDCEC8CE-A0FB-40E4-8322-35E3B18D4C28}" presName="horz1" presStyleCnt="0"/>
      <dgm:spPr/>
    </dgm:pt>
    <dgm:pt modelId="{1E468184-3D35-F240-B832-3A8C2EC8359B}" type="pres">
      <dgm:prSet presAssocID="{FDCEC8CE-A0FB-40E4-8322-35E3B18D4C28}" presName="tx1" presStyleLbl="revTx" presStyleIdx="2" presStyleCnt="3"/>
      <dgm:spPr/>
    </dgm:pt>
    <dgm:pt modelId="{704077FE-0DC5-6345-A446-6CE9F78392D3}" type="pres">
      <dgm:prSet presAssocID="{FDCEC8CE-A0FB-40E4-8322-35E3B18D4C28}" presName="vert1" presStyleCnt="0"/>
      <dgm:spPr/>
    </dgm:pt>
  </dgm:ptLst>
  <dgm:cxnLst>
    <dgm:cxn modelId="{945B9A08-2F08-4BF0-8143-0DC192202634}" srcId="{B749A552-9B25-496B-9723-2E7531FE517A}" destId="{1D3B23EA-81BE-4FBA-A2D6-EFCC58725FF1}" srcOrd="0" destOrd="0" parTransId="{1CA85572-0FDB-4159-B585-19A27465B87A}" sibTransId="{8196C0FE-546B-4725-B8FB-0B6D79F043C7}"/>
    <dgm:cxn modelId="{CE64EB26-C0F1-4AF9-905D-8E626E839AE3}" srcId="{B749A552-9B25-496B-9723-2E7531FE517A}" destId="{071357C0-D629-4381-A25F-B818461C6A08}" srcOrd="1" destOrd="0" parTransId="{2B65E1E3-F572-4670-9D34-C01EFCE45D42}" sibTransId="{1920974C-467E-4F2D-9D88-849001CC5503}"/>
    <dgm:cxn modelId="{6C8A254A-9765-DE4A-B0B7-C2DBC33C47E3}" type="presOf" srcId="{1D3B23EA-81BE-4FBA-A2D6-EFCC58725FF1}" destId="{DBC5B212-FFD1-1344-B84D-5EE1F73D1475}" srcOrd="0" destOrd="0" presId="urn:microsoft.com/office/officeart/2008/layout/LinedList"/>
    <dgm:cxn modelId="{5EF5366B-28AF-6340-A9DA-C6D50EE1AEF9}" type="presOf" srcId="{FDCEC8CE-A0FB-40E4-8322-35E3B18D4C28}" destId="{1E468184-3D35-F240-B832-3A8C2EC8359B}" srcOrd="0" destOrd="0" presId="urn:microsoft.com/office/officeart/2008/layout/LinedList"/>
    <dgm:cxn modelId="{78E9824C-2876-475F-934F-DAFB762C5928}" srcId="{B749A552-9B25-496B-9723-2E7531FE517A}" destId="{FDCEC8CE-A0FB-40E4-8322-35E3B18D4C28}" srcOrd="2" destOrd="0" parTransId="{BFA4F431-EE5A-4B05-93AD-C71689DE2F18}" sibTransId="{4E1BEDAB-88D0-42C0-A66F-CAE351187960}"/>
    <dgm:cxn modelId="{C324329D-04BE-2C46-8B24-B2BFF021182C}" type="presOf" srcId="{071357C0-D629-4381-A25F-B818461C6A08}" destId="{2B0CDE69-DA49-144C-9DAF-5F1267BFBD5A}" srcOrd="0" destOrd="0" presId="urn:microsoft.com/office/officeart/2008/layout/LinedList"/>
    <dgm:cxn modelId="{028C699D-50A7-B344-9791-96DB88AF363F}" type="presOf" srcId="{B749A552-9B25-496B-9723-2E7531FE517A}" destId="{5E506273-D770-B945-BC6D-912C43886BDA}" srcOrd="0" destOrd="0" presId="urn:microsoft.com/office/officeart/2008/layout/LinedList"/>
    <dgm:cxn modelId="{74BB18BB-CB8B-334C-9976-456558148CCA}" type="presParOf" srcId="{5E506273-D770-B945-BC6D-912C43886BDA}" destId="{DDB37E86-6F69-AD49-A080-2CFA2BA10686}" srcOrd="0" destOrd="0" presId="urn:microsoft.com/office/officeart/2008/layout/LinedList"/>
    <dgm:cxn modelId="{6FA911AF-954D-7F44-9DFA-3319738A12E3}" type="presParOf" srcId="{5E506273-D770-B945-BC6D-912C43886BDA}" destId="{3FB48F37-A244-A34B-A850-BA8DC574C2C4}" srcOrd="1" destOrd="0" presId="urn:microsoft.com/office/officeart/2008/layout/LinedList"/>
    <dgm:cxn modelId="{F943A2B7-B0CB-5F44-B1C0-45737F50B2B1}" type="presParOf" srcId="{3FB48F37-A244-A34B-A850-BA8DC574C2C4}" destId="{DBC5B212-FFD1-1344-B84D-5EE1F73D1475}" srcOrd="0" destOrd="0" presId="urn:microsoft.com/office/officeart/2008/layout/LinedList"/>
    <dgm:cxn modelId="{70A4701C-6638-4C4C-94CA-D6381AF0BCD6}" type="presParOf" srcId="{3FB48F37-A244-A34B-A850-BA8DC574C2C4}" destId="{2EE6DD3D-61E3-5E4D-B363-7887111FCB0B}" srcOrd="1" destOrd="0" presId="urn:microsoft.com/office/officeart/2008/layout/LinedList"/>
    <dgm:cxn modelId="{5751A30A-F3C7-CA41-81BF-8F2DB159F6D6}" type="presParOf" srcId="{5E506273-D770-B945-BC6D-912C43886BDA}" destId="{64BFA67B-5E3B-A44E-9F08-F9B2C76CCE36}" srcOrd="2" destOrd="0" presId="urn:microsoft.com/office/officeart/2008/layout/LinedList"/>
    <dgm:cxn modelId="{BD66F246-5687-F24A-BCCE-42637A9EA806}" type="presParOf" srcId="{5E506273-D770-B945-BC6D-912C43886BDA}" destId="{B01E3D9E-5561-7741-B03A-DA5E9FE917AE}" srcOrd="3" destOrd="0" presId="urn:microsoft.com/office/officeart/2008/layout/LinedList"/>
    <dgm:cxn modelId="{3E6495A8-55C7-234B-A822-5681513E94C9}" type="presParOf" srcId="{B01E3D9E-5561-7741-B03A-DA5E9FE917AE}" destId="{2B0CDE69-DA49-144C-9DAF-5F1267BFBD5A}" srcOrd="0" destOrd="0" presId="urn:microsoft.com/office/officeart/2008/layout/LinedList"/>
    <dgm:cxn modelId="{839BA09B-DD5C-8E45-ABEA-5E90284B26D7}" type="presParOf" srcId="{B01E3D9E-5561-7741-B03A-DA5E9FE917AE}" destId="{D540C7F6-AA72-7249-9408-B786A091E7E0}" srcOrd="1" destOrd="0" presId="urn:microsoft.com/office/officeart/2008/layout/LinedList"/>
    <dgm:cxn modelId="{D44A754D-98C4-FA42-9106-B264F60FEF53}" type="presParOf" srcId="{5E506273-D770-B945-BC6D-912C43886BDA}" destId="{6E6F5E0D-C5B6-E048-A5A5-C49A8516AD45}" srcOrd="4" destOrd="0" presId="urn:microsoft.com/office/officeart/2008/layout/LinedList"/>
    <dgm:cxn modelId="{2DCC4445-888C-5748-998D-041D9F6F33AF}" type="presParOf" srcId="{5E506273-D770-B945-BC6D-912C43886BDA}" destId="{DE0DE0B2-DD16-8F41-B2B7-59586F89E645}" srcOrd="5" destOrd="0" presId="urn:microsoft.com/office/officeart/2008/layout/LinedList"/>
    <dgm:cxn modelId="{4DC55675-57EE-EB43-B18D-833CCE875E0C}" type="presParOf" srcId="{DE0DE0B2-DD16-8F41-B2B7-59586F89E645}" destId="{1E468184-3D35-F240-B832-3A8C2EC8359B}" srcOrd="0" destOrd="0" presId="urn:microsoft.com/office/officeart/2008/layout/LinedList"/>
    <dgm:cxn modelId="{01B892C6-62C8-B848-8AD8-BFC52529B4B9}" type="presParOf" srcId="{DE0DE0B2-DD16-8F41-B2B7-59586F89E645}" destId="{704077FE-0DC5-6345-A446-6CE9F78392D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E69503-2812-4976-8192-AFDD3F822046}"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E8F459E7-E5B0-4EAD-ACE4-52CF71B104A1}">
      <dgm:prSet/>
      <dgm:spPr/>
      <dgm:t>
        <a:bodyPr/>
        <a:lstStyle/>
        <a:p>
          <a:r>
            <a:rPr lang="en-US"/>
            <a:t>What is the mechanism of action of xylazine?</a:t>
          </a:r>
        </a:p>
      </dgm:t>
    </dgm:pt>
    <dgm:pt modelId="{A0E014BA-DE2C-4E06-9F11-B2AE01D8A46E}" type="parTrans" cxnId="{F494029B-19B6-4071-AA4E-71AD7472DEA7}">
      <dgm:prSet/>
      <dgm:spPr/>
      <dgm:t>
        <a:bodyPr/>
        <a:lstStyle/>
        <a:p>
          <a:endParaRPr lang="en-US"/>
        </a:p>
      </dgm:t>
    </dgm:pt>
    <dgm:pt modelId="{BE56FBD8-7423-4986-91EA-CAF847AC9E2B}" type="sibTrans" cxnId="{F494029B-19B6-4071-AA4E-71AD7472DEA7}">
      <dgm:prSet/>
      <dgm:spPr/>
      <dgm:t>
        <a:bodyPr/>
        <a:lstStyle/>
        <a:p>
          <a:endParaRPr lang="en-US"/>
        </a:p>
      </dgm:t>
    </dgm:pt>
    <dgm:pt modelId="{859E8495-28E6-4C55-8D3D-1B64F3D9D781}">
      <dgm:prSet/>
      <dgm:spPr/>
      <dgm:t>
        <a:bodyPr/>
        <a:lstStyle/>
        <a:p>
          <a:r>
            <a:rPr lang="en-US" dirty="0"/>
            <a:t>A. It is a serotonin reuptake inhibitor </a:t>
          </a:r>
        </a:p>
      </dgm:t>
    </dgm:pt>
    <dgm:pt modelId="{53BE2CDB-3828-4599-ADF2-70213A642835}" type="parTrans" cxnId="{71121F4E-60E1-4581-8503-3B3E60E8E2A3}">
      <dgm:prSet/>
      <dgm:spPr/>
      <dgm:t>
        <a:bodyPr/>
        <a:lstStyle/>
        <a:p>
          <a:endParaRPr lang="en-US"/>
        </a:p>
      </dgm:t>
    </dgm:pt>
    <dgm:pt modelId="{0AABEBFD-CB8E-4930-900A-AE8F39B83B86}" type="sibTrans" cxnId="{71121F4E-60E1-4581-8503-3B3E60E8E2A3}">
      <dgm:prSet/>
      <dgm:spPr/>
      <dgm:t>
        <a:bodyPr/>
        <a:lstStyle/>
        <a:p>
          <a:endParaRPr lang="en-US"/>
        </a:p>
      </dgm:t>
    </dgm:pt>
    <dgm:pt modelId="{264056EE-6869-4145-BEDD-DC81AD3133C4}">
      <dgm:prSet/>
      <dgm:spPr/>
      <dgm:t>
        <a:bodyPr/>
        <a:lstStyle/>
        <a:p>
          <a:r>
            <a:rPr lang="en-US"/>
            <a:t>B.</a:t>
          </a:r>
          <a:r>
            <a:rPr lang="en-US" b="0" i="0"/>
            <a:t> An agonist at Alpha-2 Andrenergic receptors. It decreases and inhibits the release of norepinephrine and dopamine</a:t>
          </a:r>
          <a:endParaRPr lang="en-US"/>
        </a:p>
      </dgm:t>
    </dgm:pt>
    <dgm:pt modelId="{36B790FA-5587-437A-A4C9-95A9C19D528E}" type="parTrans" cxnId="{BFDE2347-C878-4584-B20A-01724DB0244E}">
      <dgm:prSet/>
      <dgm:spPr/>
      <dgm:t>
        <a:bodyPr/>
        <a:lstStyle/>
        <a:p>
          <a:endParaRPr lang="en-US"/>
        </a:p>
      </dgm:t>
    </dgm:pt>
    <dgm:pt modelId="{FBAFF445-7FF7-4F28-B961-A1E8ED85D2FC}" type="sibTrans" cxnId="{BFDE2347-C878-4584-B20A-01724DB0244E}">
      <dgm:prSet/>
      <dgm:spPr/>
      <dgm:t>
        <a:bodyPr/>
        <a:lstStyle/>
        <a:p>
          <a:endParaRPr lang="en-US"/>
        </a:p>
      </dgm:t>
    </dgm:pt>
    <dgm:pt modelId="{085C8AD4-C049-44EA-80ED-DB000A011BE2}">
      <dgm:prSet/>
      <dgm:spPr/>
      <dgm:t>
        <a:bodyPr/>
        <a:lstStyle/>
        <a:p>
          <a:r>
            <a:rPr lang="en-US"/>
            <a:t>C. An opioid Agonist of the mu receptors </a:t>
          </a:r>
        </a:p>
      </dgm:t>
    </dgm:pt>
    <dgm:pt modelId="{E51BE7F0-E168-4A87-B0C9-5DAAEA0072FD}" type="parTrans" cxnId="{4006B0A1-D84B-41AD-A322-D117350A727E}">
      <dgm:prSet/>
      <dgm:spPr/>
      <dgm:t>
        <a:bodyPr/>
        <a:lstStyle/>
        <a:p>
          <a:endParaRPr lang="en-US"/>
        </a:p>
      </dgm:t>
    </dgm:pt>
    <dgm:pt modelId="{BA87B839-4ECD-49A3-B9B0-F2C20817793A}" type="sibTrans" cxnId="{4006B0A1-D84B-41AD-A322-D117350A727E}">
      <dgm:prSet/>
      <dgm:spPr/>
      <dgm:t>
        <a:bodyPr/>
        <a:lstStyle/>
        <a:p>
          <a:endParaRPr lang="en-US"/>
        </a:p>
      </dgm:t>
    </dgm:pt>
    <dgm:pt modelId="{B3F67BAD-5EA7-4E3E-9375-A55A31707A7B}">
      <dgm:prSet/>
      <dgm:spPr/>
      <dgm:t>
        <a:bodyPr/>
        <a:lstStyle/>
        <a:p>
          <a:r>
            <a:rPr lang="en-US"/>
            <a:t>D. An antagonist of </a:t>
          </a:r>
          <a:r>
            <a:rPr lang="en-US" b="0" i="0"/>
            <a:t>Alpha-2 Andrenergic  and increase the release of norepinephrine and dopamine</a:t>
          </a:r>
          <a:endParaRPr lang="en-US"/>
        </a:p>
      </dgm:t>
    </dgm:pt>
    <dgm:pt modelId="{4EC233D0-E064-4CB1-955C-496E81A2F9CC}" type="parTrans" cxnId="{554E6D12-EE06-4F24-9BC7-6EDF763D7EA5}">
      <dgm:prSet/>
      <dgm:spPr/>
      <dgm:t>
        <a:bodyPr/>
        <a:lstStyle/>
        <a:p>
          <a:endParaRPr lang="en-US"/>
        </a:p>
      </dgm:t>
    </dgm:pt>
    <dgm:pt modelId="{4036B3AE-9378-44C2-A9E2-A58C96F0E246}" type="sibTrans" cxnId="{554E6D12-EE06-4F24-9BC7-6EDF763D7EA5}">
      <dgm:prSet/>
      <dgm:spPr/>
      <dgm:t>
        <a:bodyPr/>
        <a:lstStyle/>
        <a:p>
          <a:endParaRPr lang="en-US"/>
        </a:p>
      </dgm:t>
    </dgm:pt>
    <dgm:pt modelId="{40DABC19-C2AF-423C-B0C3-D84B19EE40C4}">
      <dgm:prSet/>
      <dgm:spPr/>
      <dgm:t>
        <a:bodyPr/>
        <a:lstStyle/>
        <a:p>
          <a:r>
            <a:rPr lang="en-US"/>
            <a:t>E. An opioid antagonist medication similar to naltrexone</a:t>
          </a:r>
        </a:p>
      </dgm:t>
    </dgm:pt>
    <dgm:pt modelId="{D44A5544-90C4-4C12-8DAA-87E7EE9EC33E}" type="parTrans" cxnId="{F6F25C52-1AE2-4E88-9471-B2F6F8A27F93}">
      <dgm:prSet/>
      <dgm:spPr/>
      <dgm:t>
        <a:bodyPr/>
        <a:lstStyle/>
        <a:p>
          <a:endParaRPr lang="en-US"/>
        </a:p>
      </dgm:t>
    </dgm:pt>
    <dgm:pt modelId="{AB9246FC-D953-4C08-8FEC-D2229A0FCD1D}" type="sibTrans" cxnId="{F6F25C52-1AE2-4E88-9471-B2F6F8A27F93}">
      <dgm:prSet/>
      <dgm:spPr/>
      <dgm:t>
        <a:bodyPr/>
        <a:lstStyle/>
        <a:p>
          <a:endParaRPr lang="en-US"/>
        </a:p>
      </dgm:t>
    </dgm:pt>
    <dgm:pt modelId="{0453BA19-2EF6-6B40-8472-E8BC2858C282}" type="pres">
      <dgm:prSet presAssocID="{B7E69503-2812-4976-8192-AFDD3F822046}" presName="linear" presStyleCnt="0">
        <dgm:presLayoutVars>
          <dgm:animLvl val="lvl"/>
          <dgm:resizeHandles val="exact"/>
        </dgm:presLayoutVars>
      </dgm:prSet>
      <dgm:spPr/>
    </dgm:pt>
    <dgm:pt modelId="{FA6A02A0-7BF8-E041-90F3-0229E684479D}" type="pres">
      <dgm:prSet presAssocID="{E8F459E7-E5B0-4EAD-ACE4-52CF71B104A1}" presName="parentText" presStyleLbl="node1" presStyleIdx="0" presStyleCnt="1">
        <dgm:presLayoutVars>
          <dgm:chMax val="0"/>
          <dgm:bulletEnabled val="1"/>
        </dgm:presLayoutVars>
      </dgm:prSet>
      <dgm:spPr/>
    </dgm:pt>
    <dgm:pt modelId="{F40CF71A-33F6-5241-9ACC-AAC89E54ED37}" type="pres">
      <dgm:prSet presAssocID="{E8F459E7-E5B0-4EAD-ACE4-52CF71B104A1}" presName="childText" presStyleLbl="revTx" presStyleIdx="0" presStyleCnt="1">
        <dgm:presLayoutVars>
          <dgm:bulletEnabled val="1"/>
        </dgm:presLayoutVars>
      </dgm:prSet>
      <dgm:spPr/>
    </dgm:pt>
  </dgm:ptLst>
  <dgm:cxnLst>
    <dgm:cxn modelId="{554E6D12-EE06-4F24-9BC7-6EDF763D7EA5}" srcId="{E8F459E7-E5B0-4EAD-ACE4-52CF71B104A1}" destId="{B3F67BAD-5EA7-4E3E-9375-A55A31707A7B}" srcOrd="3" destOrd="0" parTransId="{4EC233D0-E064-4CB1-955C-496E81A2F9CC}" sibTransId="{4036B3AE-9378-44C2-A9E2-A58C96F0E246}"/>
    <dgm:cxn modelId="{BFDE2347-C878-4584-B20A-01724DB0244E}" srcId="{E8F459E7-E5B0-4EAD-ACE4-52CF71B104A1}" destId="{264056EE-6869-4145-BEDD-DC81AD3133C4}" srcOrd="1" destOrd="0" parTransId="{36B790FA-5587-437A-A4C9-95A9C19D528E}" sibTransId="{FBAFF445-7FF7-4F28-B961-A1E8ED85D2FC}"/>
    <dgm:cxn modelId="{AE39C447-8359-9748-8042-E585255EDCC7}" type="presOf" srcId="{264056EE-6869-4145-BEDD-DC81AD3133C4}" destId="{F40CF71A-33F6-5241-9ACC-AAC89E54ED37}" srcOrd="0" destOrd="1" presId="urn:microsoft.com/office/officeart/2005/8/layout/vList2"/>
    <dgm:cxn modelId="{AB07DF67-9257-2142-8EB2-2A2DD08A7A7C}" type="presOf" srcId="{B7E69503-2812-4976-8192-AFDD3F822046}" destId="{0453BA19-2EF6-6B40-8472-E8BC2858C282}" srcOrd="0" destOrd="0" presId="urn:microsoft.com/office/officeart/2005/8/layout/vList2"/>
    <dgm:cxn modelId="{5408216D-36AA-514A-8863-298891AB3364}" type="presOf" srcId="{40DABC19-C2AF-423C-B0C3-D84B19EE40C4}" destId="{F40CF71A-33F6-5241-9ACC-AAC89E54ED37}" srcOrd="0" destOrd="4" presId="urn:microsoft.com/office/officeart/2005/8/layout/vList2"/>
    <dgm:cxn modelId="{71121F4E-60E1-4581-8503-3B3E60E8E2A3}" srcId="{E8F459E7-E5B0-4EAD-ACE4-52CF71B104A1}" destId="{859E8495-28E6-4C55-8D3D-1B64F3D9D781}" srcOrd="0" destOrd="0" parTransId="{53BE2CDB-3828-4599-ADF2-70213A642835}" sibTransId="{0AABEBFD-CB8E-4930-900A-AE8F39B83B86}"/>
    <dgm:cxn modelId="{F6F25C52-1AE2-4E88-9471-B2F6F8A27F93}" srcId="{E8F459E7-E5B0-4EAD-ACE4-52CF71B104A1}" destId="{40DABC19-C2AF-423C-B0C3-D84B19EE40C4}" srcOrd="4" destOrd="0" parTransId="{D44A5544-90C4-4C12-8DAA-87E7EE9EC33E}" sibTransId="{AB9246FC-D953-4C08-8FEC-D2229A0FCD1D}"/>
    <dgm:cxn modelId="{F494029B-19B6-4071-AA4E-71AD7472DEA7}" srcId="{B7E69503-2812-4976-8192-AFDD3F822046}" destId="{E8F459E7-E5B0-4EAD-ACE4-52CF71B104A1}" srcOrd="0" destOrd="0" parTransId="{A0E014BA-DE2C-4E06-9F11-B2AE01D8A46E}" sibTransId="{BE56FBD8-7423-4986-91EA-CAF847AC9E2B}"/>
    <dgm:cxn modelId="{4006B0A1-D84B-41AD-A322-D117350A727E}" srcId="{E8F459E7-E5B0-4EAD-ACE4-52CF71B104A1}" destId="{085C8AD4-C049-44EA-80ED-DB000A011BE2}" srcOrd="2" destOrd="0" parTransId="{E51BE7F0-E168-4A87-B0C9-5DAAEA0072FD}" sibTransId="{BA87B839-4ECD-49A3-B9B0-F2C20817793A}"/>
    <dgm:cxn modelId="{8D9289AC-8815-7446-BBDA-A38A6543F407}" type="presOf" srcId="{859E8495-28E6-4C55-8D3D-1B64F3D9D781}" destId="{F40CF71A-33F6-5241-9ACC-AAC89E54ED37}" srcOrd="0" destOrd="0" presId="urn:microsoft.com/office/officeart/2005/8/layout/vList2"/>
    <dgm:cxn modelId="{2E659FAD-E9B8-204F-B6CC-00C9A3F6C09A}" type="presOf" srcId="{085C8AD4-C049-44EA-80ED-DB000A011BE2}" destId="{F40CF71A-33F6-5241-9ACC-AAC89E54ED37}" srcOrd="0" destOrd="2" presId="urn:microsoft.com/office/officeart/2005/8/layout/vList2"/>
    <dgm:cxn modelId="{2107FFDE-6677-C84B-8E9C-953D29C7830C}" type="presOf" srcId="{E8F459E7-E5B0-4EAD-ACE4-52CF71B104A1}" destId="{FA6A02A0-7BF8-E041-90F3-0229E684479D}" srcOrd="0" destOrd="0" presId="urn:microsoft.com/office/officeart/2005/8/layout/vList2"/>
    <dgm:cxn modelId="{DF4952EC-3744-5741-A76B-A6AA2D9E9E54}" type="presOf" srcId="{B3F67BAD-5EA7-4E3E-9375-A55A31707A7B}" destId="{F40CF71A-33F6-5241-9ACC-AAC89E54ED37}" srcOrd="0" destOrd="3" presId="urn:microsoft.com/office/officeart/2005/8/layout/vList2"/>
    <dgm:cxn modelId="{3C68E1CC-029C-0440-AB7E-8B30B0A8D605}" type="presParOf" srcId="{0453BA19-2EF6-6B40-8472-E8BC2858C282}" destId="{FA6A02A0-7BF8-E041-90F3-0229E684479D}" srcOrd="0" destOrd="0" presId="urn:microsoft.com/office/officeart/2005/8/layout/vList2"/>
    <dgm:cxn modelId="{99938107-7E9C-CA4C-B8ED-7EE4E0E7A4D4}" type="presParOf" srcId="{0453BA19-2EF6-6B40-8472-E8BC2858C282}" destId="{F40CF71A-33F6-5241-9ACC-AAC89E54ED37}"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801C3-10A9-4121-81BD-A43495C4D3B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097015A-662F-44DE-9433-58958221BDFC}">
      <dgm:prSet/>
      <dgm:spPr/>
      <dgm:t>
        <a:bodyPr/>
        <a:lstStyle/>
        <a:p>
          <a:r>
            <a:rPr lang="en-US" b="0" i="0" dirty="0">
              <a:latin typeface="Source Sans Pro" panose="020B0503030403020204" pitchFamily="34" charset="0"/>
              <a:ea typeface="Source Sans Pro" panose="020B0503030403020204" pitchFamily="34" charset="0"/>
            </a:rPr>
            <a:t>Fentanyl and its analogs are the primary drivers of death in the opioid overdose crisis. </a:t>
          </a:r>
          <a:endParaRPr lang="en-US" dirty="0">
            <a:latin typeface="Source Sans Pro" panose="020B0503030403020204" pitchFamily="34" charset="0"/>
            <a:ea typeface="Source Sans Pro" panose="020B0503030403020204" pitchFamily="34" charset="0"/>
          </a:endParaRPr>
        </a:p>
      </dgm:t>
    </dgm:pt>
    <dgm:pt modelId="{EDA60803-3D76-4278-A50C-A8B862C4668E}" type="parTrans" cxnId="{6E6BF891-907D-443C-8D82-DF6B3E40325B}">
      <dgm:prSet/>
      <dgm:spPr/>
      <dgm:t>
        <a:bodyPr/>
        <a:lstStyle/>
        <a:p>
          <a:endParaRPr lang="en-US"/>
        </a:p>
      </dgm:t>
    </dgm:pt>
    <dgm:pt modelId="{FDBEAA93-8D7F-4B73-B301-C774CAC130C6}" type="sibTrans" cxnId="{6E6BF891-907D-443C-8D82-DF6B3E40325B}">
      <dgm:prSet/>
      <dgm:spPr/>
      <dgm:t>
        <a:bodyPr/>
        <a:lstStyle/>
        <a:p>
          <a:endParaRPr lang="en-US"/>
        </a:p>
      </dgm:t>
    </dgm:pt>
    <dgm:pt modelId="{EDF543C3-8871-431D-8F65-9CCC0090A0D3}">
      <dgm:prSet/>
      <dgm:spPr/>
      <dgm:t>
        <a:bodyPr/>
        <a:lstStyle/>
        <a:p>
          <a:r>
            <a:rPr lang="en-US" b="0" i="0" dirty="0">
              <a:latin typeface="Source Sans Pro" panose="020B0503030403020204" pitchFamily="34" charset="0"/>
              <a:ea typeface="Source Sans Pro" panose="020B0503030403020204" pitchFamily="34" charset="0"/>
            </a:rPr>
            <a:t>Fentanyl is 50 times stronger than heroin. </a:t>
          </a:r>
          <a:endParaRPr lang="en-US" dirty="0">
            <a:latin typeface="Source Sans Pro" panose="020B0503030403020204" pitchFamily="34" charset="0"/>
            <a:ea typeface="Source Sans Pro" panose="020B0503030403020204" pitchFamily="34" charset="0"/>
          </a:endParaRPr>
        </a:p>
      </dgm:t>
    </dgm:pt>
    <dgm:pt modelId="{CC3E3148-9470-49E4-853F-D49EAD4E3831}" type="parTrans" cxnId="{CB0549F9-750D-459E-9002-95463F237088}">
      <dgm:prSet/>
      <dgm:spPr/>
      <dgm:t>
        <a:bodyPr/>
        <a:lstStyle/>
        <a:p>
          <a:endParaRPr lang="en-US"/>
        </a:p>
      </dgm:t>
    </dgm:pt>
    <dgm:pt modelId="{42002CB7-7A5E-4C4F-809F-08858C33417B}" type="sibTrans" cxnId="{CB0549F9-750D-459E-9002-95463F237088}">
      <dgm:prSet/>
      <dgm:spPr/>
      <dgm:t>
        <a:bodyPr/>
        <a:lstStyle/>
        <a:p>
          <a:endParaRPr lang="en-US"/>
        </a:p>
      </dgm:t>
    </dgm:pt>
    <dgm:pt modelId="{D2DE35A3-F444-4456-8F77-A8CAAEBFD227}">
      <dgm:prSet/>
      <dgm:spPr/>
      <dgm:t>
        <a:bodyPr/>
        <a:lstStyle/>
        <a:p>
          <a:r>
            <a:rPr lang="en-US" b="0" i="0" dirty="0">
              <a:latin typeface="Source Sans Pro" panose="020B0503030403020204" pitchFamily="34" charset="0"/>
              <a:ea typeface="Source Sans Pro" panose="020B0503030403020204" pitchFamily="34" charset="0"/>
            </a:rPr>
            <a:t>It has contributed to overdose deaths </a:t>
          </a:r>
          <a:endParaRPr lang="en-US" dirty="0">
            <a:latin typeface="Source Sans Pro" panose="020B0503030403020204" pitchFamily="34" charset="0"/>
            <a:ea typeface="Source Sans Pro" panose="020B0503030403020204" pitchFamily="34" charset="0"/>
          </a:endParaRPr>
        </a:p>
      </dgm:t>
    </dgm:pt>
    <dgm:pt modelId="{29AAAF1A-277D-45AC-AE71-10C9F0B6F6E7}" type="parTrans" cxnId="{D5574379-5724-4BA2-9F5B-0766D388F21E}">
      <dgm:prSet/>
      <dgm:spPr/>
      <dgm:t>
        <a:bodyPr/>
        <a:lstStyle/>
        <a:p>
          <a:endParaRPr lang="en-US"/>
        </a:p>
      </dgm:t>
    </dgm:pt>
    <dgm:pt modelId="{16322144-8423-421B-B451-446F799A38B2}" type="sibTrans" cxnId="{D5574379-5724-4BA2-9F5B-0766D388F21E}">
      <dgm:prSet/>
      <dgm:spPr/>
      <dgm:t>
        <a:bodyPr/>
        <a:lstStyle/>
        <a:p>
          <a:endParaRPr lang="en-US"/>
        </a:p>
      </dgm:t>
    </dgm:pt>
    <dgm:pt modelId="{1B5ACC7C-8843-4AE1-B6A7-0F7DD726EC5E}">
      <dgm:prSet/>
      <dgm:spPr/>
      <dgm:t>
        <a:bodyPr/>
        <a:lstStyle/>
        <a:p>
          <a:r>
            <a:rPr lang="en-US" b="0" i="0" dirty="0">
              <a:latin typeface="Source Sans Pro" panose="020B0503030403020204" pitchFamily="34" charset="0"/>
              <a:ea typeface="Source Sans Pro" panose="020B0503030403020204" pitchFamily="34" charset="0"/>
            </a:rPr>
            <a:t>Overdose can occur by ingestion, injection, or inhalation. </a:t>
          </a:r>
          <a:endParaRPr lang="en-US" dirty="0">
            <a:latin typeface="Source Sans Pro" panose="020B0503030403020204" pitchFamily="34" charset="0"/>
            <a:ea typeface="Source Sans Pro" panose="020B0503030403020204" pitchFamily="34" charset="0"/>
          </a:endParaRPr>
        </a:p>
      </dgm:t>
    </dgm:pt>
    <dgm:pt modelId="{4D2F666A-A66D-4D53-9F54-C226A0A48BD6}" type="parTrans" cxnId="{B0FF6E80-4345-4E32-A120-4D9011F4F5BB}">
      <dgm:prSet/>
      <dgm:spPr/>
      <dgm:t>
        <a:bodyPr/>
        <a:lstStyle/>
        <a:p>
          <a:endParaRPr lang="en-US"/>
        </a:p>
      </dgm:t>
    </dgm:pt>
    <dgm:pt modelId="{3B01F328-264B-4DC8-87A5-5C3EB90C7DAB}" type="sibTrans" cxnId="{B0FF6E80-4345-4E32-A120-4D9011F4F5BB}">
      <dgm:prSet/>
      <dgm:spPr/>
      <dgm:t>
        <a:bodyPr/>
        <a:lstStyle/>
        <a:p>
          <a:endParaRPr lang="en-US"/>
        </a:p>
      </dgm:t>
    </dgm:pt>
    <dgm:pt modelId="{3210F384-4A75-4640-8DB5-46F422E411F7}">
      <dgm:prSet/>
      <dgm:spPr/>
      <dgm:t>
        <a:bodyPr/>
        <a:lstStyle/>
        <a:p>
          <a:r>
            <a:rPr lang="en-US" b="0" i="0" dirty="0">
              <a:latin typeface="Source Sans Pro" panose="020B0503030403020204" pitchFamily="34" charset="0"/>
              <a:ea typeface="Source Sans Pro" panose="020B0503030403020204" pitchFamily="34" charset="0"/>
            </a:rPr>
            <a:t>Overdose by fentanyl </a:t>
          </a:r>
          <a:r>
            <a:rPr lang="en-US" b="0" i="0" u="sng" dirty="0">
              <a:latin typeface="Source Sans Pro" panose="020B0503030403020204" pitchFamily="34" charset="0"/>
              <a:ea typeface="Source Sans Pro" panose="020B0503030403020204" pitchFamily="34" charset="0"/>
            </a:rPr>
            <a:t>can not occur by exposure through skin</a:t>
          </a:r>
          <a:r>
            <a:rPr lang="en-US" b="0" i="0" dirty="0">
              <a:latin typeface="Source Sans Pro" panose="020B0503030403020204" pitchFamily="34" charset="0"/>
              <a:ea typeface="Source Sans Pro" panose="020B0503030403020204" pitchFamily="34" charset="0"/>
            </a:rPr>
            <a:t>.</a:t>
          </a:r>
          <a:endParaRPr lang="en-US" dirty="0">
            <a:latin typeface="Source Sans Pro" panose="020B0503030403020204" pitchFamily="34" charset="0"/>
            <a:ea typeface="Source Sans Pro" panose="020B0503030403020204" pitchFamily="34" charset="0"/>
          </a:endParaRPr>
        </a:p>
      </dgm:t>
    </dgm:pt>
    <dgm:pt modelId="{DB4D93B5-FF8A-45D9-8B19-478FCB8CA6CE}" type="parTrans" cxnId="{92302A13-0B74-4D33-A067-A52664BA23EA}">
      <dgm:prSet/>
      <dgm:spPr/>
      <dgm:t>
        <a:bodyPr/>
        <a:lstStyle/>
        <a:p>
          <a:endParaRPr lang="en-US"/>
        </a:p>
      </dgm:t>
    </dgm:pt>
    <dgm:pt modelId="{D64D5D49-4EDF-4025-9540-BEAC67094BC7}" type="sibTrans" cxnId="{92302A13-0B74-4D33-A067-A52664BA23EA}">
      <dgm:prSet/>
      <dgm:spPr/>
      <dgm:t>
        <a:bodyPr/>
        <a:lstStyle/>
        <a:p>
          <a:endParaRPr lang="en-US"/>
        </a:p>
      </dgm:t>
    </dgm:pt>
    <dgm:pt modelId="{9C555932-5F7B-410A-91FF-4B716D09DD32}">
      <dgm:prSet/>
      <dgm:spPr/>
      <dgm:t>
        <a:bodyPr/>
        <a:lstStyle/>
        <a:p>
          <a:r>
            <a:rPr lang="en-US" b="0" i="0" dirty="0">
              <a:latin typeface="Source Sans Pro" panose="020B0503030403020204" pitchFamily="34" charset="0"/>
              <a:ea typeface="Source Sans Pro" panose="020B0503030403020204" pitchFamily="34" charset="0"/>
            </a:rPr>
            <a:t>Reversal of fentanyl overdose may require repeated doses of naloxone</a:t>
          </a:r>
          <a:endParaRPr lang="en-US" dirty="0">
            <a:latin typeface="Source Sans Pro" panose="020B0503030403020204" pitchFamily="34" charset="0"/>
            <a:ea typeface="Source Sans Pro" panose="020B0503030403020204" pitchFamily="34" charset="0"/>
          </a:endParaRPr>
        </a:p>
      </dgm:t>
    </dgm:pt>
    <dgm:pt modelId="{64B96B19-4B2E-481D-AD6D-5C199ED2CF13}" type="parTrans" cxnId="{EF13E284-C2B3-49B3-997B-43253BEABDAD}">
      <dgm:prSet/>
      <dgm:spPr/>
      <dgm:t>
        <a:bodyPr/>
        <a:lstStyle/>
        <a:p>
          <a:endParaRPr lang="en-US"/>
        </a:p>
      </dgm:t>
    </dgm:pt>
    <dgm:pt modelId="{E15D69FA-6127-45D2-A3A9-E6DBE02BA2A9}" type="sibTrans" cxnId="{EF13E284-C2B3-49B3-997B-43253BEABDAD}">
      <dgm:prSet/>
      <dgm:spPr/>
      <dgm:t>
        <a:bodyPr/>
        <a:lstStyle/>
        <a:p>
          <a:endParaRPr lang="en-US"/>
        </a:p>
      </dgm:t>
    </dgm:pt>
    <dgm:pt modelId="{DE87F7A1-7417-4047-8520-68C0421A1B2E}" type="pres">
      <dgm:prSet presAssocID="{6DF801C3-10A9-4121-81BD-A43495C4D3B0}" presName="vert0" presStyleCnt="0">
        <dgm:presLayoutVars>
          <dgm:dir/>
          <dgm:animOne val="branch"/>
          <dgm:animLvl val="lvl"/>
        </dgm:presLayoutVars>
      </dgm:prSet>
      <dgm:spPr/>
    </dgm:pt>
    <dgm:pt modelId="{9C505925-6962-B143-9138-EE1CCB2383CA}" type="pres">
      <dgm:prSet presAssocID="{D097015A-662F-44DE-9433-58958221BDFC}" presName="thickLine" presStyleLbl="alignNode1" presStyleIdx="0" presStyleCnt="6"/>
      <dgm:spPr/>
    </dgm:pt>
    <dgm:pt modelId="{2E944D25-28E0-C641-B162-CD70B00BDA25}" type="pres">
      <dgm:prSet presAssocID="{D097015A-662F-44DE-9433-58958221BDFC}" presName="horz1" presStyleCnt="0"/>
      <dgm:spPr/>
    </dgm:pt>
    <dgm:pt modelId="{D14054C4-4988-C74C-99D2-1501886FDABD}" type="pres">
      <dgm:prSet presAssocID="{D097015A-662F-44DE-9433-58958221BDFC}" presName="tx1" presStyleLbl="revTx" presStyleIdx="0" presStyleCnt="6"/>
      <dgm:spPr/>
    </dgm:pt>
    <dgm:pt modelId="{844E22C8-4493-0D47-984B-0F512DB6EB62}" type="pres">
      <dgm:prSet presAssocID="{D097015A-662F-44DE-9433-58958221BDFC}" presName="vert1" presStyleCnt="0"/>
      <dgm:spPr/>
    </dgm:pt>
    <dgm:pt modelId="{C382CCB8-7B6C-FA42-8817-3D73E4490927}" type="pres">
      <dgm:prSet presAssocID="{EDF543C3-8871-431D-8F65-9CCC0090A0D3}" presName="thickLine" presStyleLbl="alignNode1" presStyleIdx="1" presStyleCnt="6"/>
      <dgm:spPr/>
    </dgm:pt>
    <dgm:pt modelId="{8687FF00-388F-D749-AA33-6F19BBDB6D76}" type="pres">
      <dgm:prSet presAssocID="{EDF543C3-8871-431D-8F65-9CCC0090A0D3}" presName="horz1" presStyleCnt="0"/>
      <dgm:spPr/>
    </dgm:pt>
    <dgm:pt modelId="{1CC06E53-4790-FD42-B638-CBE46BDD962C}" type="pres">
      <dgm:prSet presAssocID="{EDF543C3-8871-431D-8F65-9CCC0090A0D3}" presName="tx1" presStyleLbl="revTx" presStyleIdx="1" presStyleCnt="6"/>
      <dgm:spPr/>
    </dgm:pt>
    <dgm:pt modelId="{BEA262B0-AC1D-FD4A-83CB-7D5B6ADF7A7B}" type="pres">
      <dgm:prSet presAssocID="{EDF543C3-8871-431D-8F65-9CCC0090A0D3}" presName="vert1" presStyleCnt="0"/>
      <dgm:spPr/>
    </dgm:pt>
    <dgm:pt modelId="{67BBEAA2-1D11-474B-B6F0-228B5737A8CC}" type="pres">
      <dgm:prSet presAssocID="{D2DE35A3-F444-4456-8F77-A8CAAEBFD227}" presName="thickLine" presStyleLbl="alignNode1" presStyleIdx="2" presStyleCnt="6"/>
      <dgm:spPr/>
    </dgm:pt>
    <dgm:pt modelId="{694D7769-C144-904B-93EB-FCF37D451980}" type="pres">
      <dgm:prSet presAssocID="{D2DE35A3-F444-4456-8F77-A8CAAEBFD227}" presName="horz1" presStyleCnt="0"/>
      <dgm:spPr/>
    </dgm:pt>
    <dgm:pt modelId="{C9C21667-5E08-1C48-8713-CCF729A44F36}" type="pres">
      <dgm:prSet presAssocID="{D2DE35A3-F444-4456-8F77-A8CAAEBFD227}" presName="tx1" presStyleLbl="revTx" presStyleIdx="2" presStyleCnt="6"/>
      <dgm:spPr/>
    </dgm:pt>
    <dgm:pt modelId="{DAF405FF-A0CE-DC49-B982-71F106666C53}" type="pres">
      <dgm:prSet presAssocID="{D2DE35A3-F444-4456-8F77-A8CAAEBFD227}" presName="vert1" presStyleCnt="0"/>
      <dgm:spPr/>
    </dgm:pt>
    <dgm:pt modelId="{07E3D59F-E0E8-0349-9F36-787C96732C1C}" type="pres">
      <dgm:prSet presAssocID="{1B5ACC7C-8843-4AE1-B6A7-0F7DD726EC5E}" presName="thickLine" presStyleLbl="alignNode1" presStyleIdx="3" presStyleCnt="6"/>
      <dgm:spPr/>
    </dgm:pt>
    <dgm:pt modelId="{A0E32608-E6E5-D94A-B2BE-91892A572F5E}" type="pres">
      <dgm:prSet presAssocID="{1B5ACC7C-8843-4AE1-B6A7-0F7DD726EC5E}" presName="horz1" presStyleCnt="0"/>
      <dgm:spPr/>
    </dgm:pt>
    <dgm:pt modelId="{E97775EE-B6C8-1046-8458-0524BBD696B6}" type="pres">
      <dgm:prSet presAssocID="{1B5ACC7C-8843-4AE1-B6A7-0F7DD726EC5E}" presName="tx1" presStyleLbl="revTx" presStyleIdx="3" presStyleCnt="6"/>
      <dgm:spPr/>
    </dgm:pt>
    <dgm:pt modelId="{C29ABE65-DD9E-A04B-80D7-C4F7BA7E3950}" type="pres">
      <dgm:prSet presAssocID="{1B5ACC7C-8843-4AE1-B6A7-0F7DD726EC5E}" presName="vert1" presStyleCnt="0"/>
      <dgm:spPr/>
    </dgm:pt>
    <dgm:pt modelId="{D06ACABC-A108-E24F-A998-8CB591154739}" type="pres">
      <dgm:prSet presAssocID="{3210F384-4A75-4640-8DB5-46F422E411F7}" presName="thickLine" presStyleLbl="alignNode1" presStyleIdx="4" presStyleCnt="6"/>
      <dgm:spPr/>
    </dgm:pt>
    <dgm:pt modelId="{97AA258E-9595-9048-A7F4-776BB51C6409}" type="pres">
      <dgm:prSet presAssocID="{3210F384-4A75-4640-8DB5-46F422E411F7}" presName="horz1" presStyleCnt="0"/>
      <dgm:spPr/>
    </dgm:pt>
    <dgm:pt modelId="{4CB9ACEF-14BB-764F-B520-2243B172E6C1}" type="pres">
      <dgm:prSet presAssocID="{3210F384-4A75-4640-8DB5-46F422E411F7}" presName="tx1" presStyleLbl="revTx" presStyleIdx="4" presStyleCnt="6"/>
      <dgm:spPr/>
    </dgm:pt>
    <dgm:pt modelId="{E58C891B-2038-A246-8B20-879988720042}" type="pres">
      <dgm:prSet presAssocID="{3210F384-4A75-4640-8DB5-46F422E411F7}" presName="vert1" presStyleCnt="0"/>
      <dgm:spPr/>
    </dgm:pt>
    <dgm:pt modelId="{66B859AD-75BA-B749-960C-D883B48C31FF}" type="pres">
      <dgm:prSet presAssocID="{9C555932-5F7B-410A-91FF-4B716D09DD32}" presName="thickLine" presStyleLbl="alignNode1" presStyleIdx="5" presStyleCnt="6"/>
      <dgm:spPr/>
    </dgm:pt>
    <dgm:pt modelId="{974DAD29-2F86-0348-99B3-A66E1A81F6CA}" type="pres">
      <dgm:prSet presAssocID="{9C555932-5F7B-410A-91FF-4B716D09DD32}" presName="horz1" presStyleCnt="0"/>
      <dgm:spPr/>
    </dgm:pt>
    <dgm:pt modelId="{FC63694C-2B65-A74F-8513-2DB9215327EB}" type="pres">
      <dgm:prSet presAssocID="{9C555932-5F7B-410A-91FF-4B716D09DD32}" presName="tx1" presStyleLbl="revTx" presStyleIdx="5" presStyleCnt="6"/>
      <dgm:spPr/>
    </dgm:pt>
    <dgm:pt modelId="{561210F0-B32B-7C42-90CF-6519C1ABCB13}" type="pres">
      <dgm:prSet presAssocID="{9C555932-5F7B-410A-91FF-4B716D09DD32}" presName="vert1" presStyleCnt="0"/>
      <dgm:spPr/>
    </dgm:pt>
  </dgm:ptLst>
  <dgm:cxnLst>
    <dgm:cxn modelId="{023B8503-FA2E-D745-94BD-5EBAF15F8A00}" type="presOf" srcId="{3210F384-4A75-4640-8DB5-46F422E411F7}" destId="{4CB9ACEF-14BB-764F-B520-2243B172E6C1}" srcOrd="0" destOrd="0" presId="urn:microsoft.com/office/officeart/2008/layout/LinedList"/>
    <dgm:cxn modelId="{FD79A306-3D2C-5948-9622-AE160F4D5888}" type="presOf" srcId="{EDF543C3-8871-431D-8F65-9CCC0090A0D3}" destId="{1CC06E53-4790-FD42-B638-CBE46BDD962C}" srcOrd="0" destOrd="0" presId="urn:microsoft.com/office/officeart/2008/layout/LinedList"/>
    <dgm:cxn modelId="{92302A13-0B74-4D33-A067-A52664BA23EA}" srcId="{6DF801C3-10A9-4121-81BD-A43495C4D3B0}" destId="{3210F384-4A75-4640-8DB5-46F422E411F7}" srcOrd="4" destOrd="0" parTransId="{DB4D93B5-FF8A-45D9-8B19-478FCB8CA6CE}" sibTransId="{D64D5D49-4EDF-4025-9540-BEAC67094BC7}"/>
    <dgm:cxn modelId="{F40B0039-B6A7-8A4B-B98B-9F849DC7946F}" type="presOf" srcId="{D097015A-662F-44DE-9433-58958221BDFC}" destId="{D14054C4-4988-C74C-99D2-1501886FDABD}" srcOrd="0" destOrd="0" presId="urn:microsoft.com/office/officeart/2008/layout/LinedList"/>
    <dgm:cxn modelId="{7997D83B-6F56-8F40-846F-7003A369FEDA}" type="presOf" srcId="{D2DE35A3-F444-4456-8F77-A8CAAEBFD227}" destId="{C9C21667-5E08-1C48-8713-CCF729A44F36}" srcOrd="0" destOrd="0" presId="urn:microsoft.com/office/officeart/2008/layout/LinedList"/>
    <dgm:cxn modelId="{DAB7C25D-5BEB-C847-8AFD-CC6041A54FB9}" type="presOf" srcId="{1B5ACC7C-8843-4AE1-B6A7-0F7DD726EC5E}" destId="{E97775EE-B6C8-1046-8458-0524BBD696B6}" srcOrd="0" destOrd="0" presId="urn:microsoft.com/office/officeart/2008/layout/LinedList"/>
    <dgm:cxn modelId="{22B1535E-390C-F34A-8873-D48DB9F180AD}" type="presOf" srcId="{9C555932-5F7B-410A-91FF-4B716D09DD32}" destId="{FC63694C-2B65-A74F-8513-2DB9215327EB}" srcOrd="0" destOrd="0" presId="urn:microsoft.com/office/officeart/2008/layout/LinedList"/>
    <dgm:cxn modelId="{D5574379-5724-4BA2-9F5B-0766D388F21E}" srcId="{6DF801C3-10A9-4121-81BD-A43495C4D3B0}" destId="{D2DE35A3-F444-4456-8F77-A8CAAEBFD227}" srcOrd="2" destOrd="0" parTransId="{29AAAF1A-277D-45AC-AE71-10C9F0B6F6E7}" sibTransId="{16322144-8423-421B-B451-446F799A38B2}"/>
    <dgm:cxn modelId="{B0FF6E80-4345-4E32-A120-4D9011F4F5BB}" srcId="{6DF801C3-10A9-4121-81BD-A43495C4D3B0}" destId="{1B5ACC7C-8843-4AE1-B6A7-0F7DD726EC5E}" srcOrd="3" destOrd="0" parTransId="{4D2F666A-A66D-4D53-9F54-C226A0A48BD6}" sibTransId="{3B01F328-264B-4DC8-87A5-5C3EB90C7DAB}"/>
    <dgm:cxn modelId="{EF13E284-C2B3-49B3-997B-43253BEABDAD}" srcId="{6DF801C3-10A9-4121-81BD-A43495C4D3B0}" destId="{9C555932-5F7B-410A-91FF-4B716D09DD32}" srcOrd="5" destOrd="0" parTransId="{64B96B19-4B2E-481D-AD6D-5C199ED2CF13}" sibTransId="{E15D69FA-6127-45D2-A3A9-E6DBE02BA2A9}"/>
    <dgm:cxn modelId="{6E6BF891-907D-443C-8D82-DF6B3E40325B}" srcId="{6DF801C3-10A9-4121-81BD-A43495C4D3B0}" destId="{D097015A-662F-44DE-9433-58958221BDFC}" srcOrd="0" destOrd="0" parTransId="{EDA60803-3D76-4278-A50C-A8B862C4668E}" sibTransId="{FDBEAA93-8D7F-4B73-B301-C774CAC130C6}"/>
    <dgm:cxn modelId="{C14165F3-EC10-0C4D-809A-EE532577B6B0}" type="presOf" srcId="{6DF801C3-10A9-4121-81BD-A43495C4D3B0}" destId="{DE87F7A1-7417-4047-8520-68C0421A1B2E}" srcOrd="0" destOrd="0" presId="urn:microsoft.com/office/officeart/2008/layout/LinedList"/>
    <dgm:cxn modelId="{CB0549F9-750D-459E-9002-95463F237088}" srcId="{6DF801C3-10A9-4121-81BD-A43495C4D3B0}" destId="{EDF543C3-8871-431D-8F65-9CCC0090A0D3}" srcOrd="1" destOrd="0" parTransId="{CC3E3148-9470-49E4-853F-D49EAD4E3831}" sibTransId="{42002CB7-7A5E-4C4F-809F-08858C33417B}"/>
    <dgm:cxn modelId="{03270F48-3648-3F4A-930E-92DC69588FA0}" type="presParOf" srcId="{DE87F7A1-7417-4047-8520-68C0421A1B2E}" destId="{9C505925-6962-B143-9138-EE1CCB2383CA}" srcOrd="0" destOrd="0" presId="urn:microsoft.com/office/officeart/2008/layout/LinedList"/>
    <dgm:cxn modelId="{75254806-626A-BF47-B638-762F5B37441F}" type="presParOf" srcId="{DE87F7A1-7417-4047-8520-68C0421A1B2E}" destId="{2E944D25-28E0-C641-B162-CD70B00BDA25}" srcOrd="1" destOrd="0" presId="urn:microsoft.com/office/officeart/2008/layout/LinedList"/>
    <dgm:cxn modelId="{7DD75518-6178-A54E-B784-17AE220F54CA}" type="presParOf" srcId="{2E944D25-28E0-C641-B162-CD70B00BDA25}" destId="{D14054C4-4988-C74C-99D2-1501886FDABD}" srcOrd="0" destOrd="0" presId="urn:microsoft.com/office/officeart/2008/layout/LinedList"/>
    <dgm:cxn modelId="{5D023A29-3918-9D43-812D-AA54B29205F5}" type="presParOf" srcId="{2E944D25-28E0-C641-B162-CD70B00BDA25}" destId="{844E22C8-4493-0D47-984B-0F512DB6EB62}" srcOrd="1" destOrd="0" presId="urn:microsoft.com/office/officeart/2008/layout/LinedList"/>
    <dgm:cxn modelId="{74A2BB93-FAC3-A04C-881C-0BCD51FB47C7}" type="presParOf" srcId="{DE87F7A1-7417-4047-8520-68C0421A1B2E}" destId="{C382CCB8-7B6C-FA42-8817-3D73E4490927}" srcOrd="2" destOrd="0" presId="urn:microsoft.com/office/officeart/2008/layout/LinedList"/>
    <dgm:cxn modelId="{9D4FEA50-954B-574F-B9D1-40C456D2CF4E}" type="presParOf" srcId="{DE87F7A1-7417-4047-8520-68C0421A1B2E}" destId="{8687FF00-388F-D749-AA33-6F19BBDB6D76}" srcOrd="3" destOrd="0" presId="urn:microsoft.com/office/officeart/2008/layout/LinedList"/>
    <dgm:cxn modelId="{0679BF27-4136-4349-ACD9-960AE96EE91B}" type="presParOf" srcId="{8687FF00-388F-D749-AA33-6F19BBDB6D76}" destId="{1CC06E53-4790-FD42-B638-CBE46BDD962C}" srcOrd="0" destOrd="0" presId="urn:microsoft.com/office/officeart/2008/layout/LinedList"/>
    <dgm:cxn modelId="{08D9B20F-7B99-A14B-9563-38AA13058032}" type="presParOf" srcId="{8687FF00-388F-D749-AA33-6F19BBDB6D76}" destId="{BEA262B0-AC1D-FD4A-83CB-7D5B6ADF7A7B}" srcOrd="1" destOrd="0" presId="urn:microsoft.com/office/officeart/2008/layout/LinedList"/>
    <dgm:cxn modelId="{9677EA66-24C6-A644-9C84-9D3AB993B658}" type="presParOf" srcId="{DE87F7A1-7417-4047-8520-68C0421A1B2E}" destId="{67BBEAA2-1D11-474B-B6F0-228B5737A8CC}" srcOrd="4" destOrd="0" presId="urn:microsoft.com/office/officeart/2008/layout/LinedList"/>
    <dgm:cxn modelId="{F9D6B1ED-448B-1F46-8CB5-C004EF5C11D5}" type="presParOf" srcId="{DE87F7A1-7417-4047-8520-68C0421A1B2E}" destId="{694D7769-C144-904B-93EB-FCF37D451980}" srcOrd="5" destOrd="0" presId="urn:microsoft.com/office/officeart/2008/layout/LinedList"/>
    <dgm:cxn modelId="{372067AF-F469-D14B-BD82-42131163255B}" type="presParOf" srcId="{694D7769-C144-904B-93EB-FCF37D451980}" destId="{C9C21667-5E08-1C48-8713-CCF729A44F36}" srcOrd="0" destOrd="0" presId="urn:microsoft.com/office/officeart/2008/layout/LinedList"/>
    <dgm:cxn modelId="{F81A37AD-FE80-8541-8434-2BA6F5CA8D6D}" type="presParOf" srcId="{694D7769-C144-904B-93EB-FCF37D451980}" destId="{DAF405FF-A0CE-DC49-B982-71F106666C53}" srcOrd="1" destOrd="0" presId="urn:microsoft.com/office/officeart/2008/layout/LinedList"/>
    <dgm:cxn modelId="{ED08C5C8-ACD5-A14D-AE4E-CF9B2F2FB4CA}" type="presParOf" srcId="{DE87F7A1-7417-4047-8520-68C0421A1B2E}" destId="{07E3D59F-E0E8-0349-9F36-787C96732C1C}" srcOrd="6" destOrd="0" presId="urn:microsoft.com/office/officeart/2008/layout/LinedList"/>
    <dgm:cxn modelId="{B9B65036-63D0-8F4D-94CE-6A4AA3AD5432}" type="presParOf" srcId="{DE87F7A1-7417-4047-8520-68C0421A1B2E}" destId="{A0E32608-E6E5-D94A-B2BE-91892A572F5E}" srcOrd="7" destOrd="0" presId="urn:microsoft.com/office/officeart/2008/layout/LinedList"/>
    <dgm:cxn modelId="{61589C4C-3B02-AD43-9E7B-5CDEECA51C36}" type="presParOf" srcId="{A0E32608-E6E5-D94A-B2BE-91892A572F5E}" destId="{E97775EE-B6C8-1046-8458-0524BBD696B6}" srcOrd="0" destOrd="0" presId="urn:microsoft.com/office/officeart/2008/layout/LinedList"/>
    <dgm:cxn modelId="{33DE98E6-1D4C-4349-8CB8-1378B4FF4D6A}" type="presParOf" srcId="{A0E32608-E6E5-D94A-B2BE-91892A572F5E}" destId="{C29ABE65-DD9E-A04B-80D7-C4F7BA7E3950}" srcOrd="1" destOrd="0" presId="urn:microsoft.com/office/officeart/2008/layout/LinedList"/>
    <dgm:cxn modelId="{F12508E0-D388-4540-846D-7FC5875EB2CE}" type="presParOf" srcId="{DE87F7A1-7417-4047-8520-68C0421A1B2E}" destId="{D06ACABC-A108-E24F-A998-8CB591154739}" srcOrd="8" destOrd="0" presId="urn:microsoft.com/office/officeart/2008/layout/LinedList"/>
    <dgm:cxn modelId="{7120024A-13B2-1849-992E-FAFE1DC82147}" type="presParOf" srcId="{DE87F7A1-7417-4047-8520-68C0421A1B2E}" destId="{97AA258E-9595-9048-A7F4-776BB51C6409}" srcOrd="9" destOrd="0" presId="urn:microsoft.com/office/officeart/2008/layout/LinedList"/>
    <dgm:cxn modelId="{F2AF6795-347A-F948-A48F-A68E9E6EA4B0}" type="presParOf" srcId="{97AA258E-9595-9048-A7F4-776BB51C6409}" destId="{4CB9ACEF-14BB-764F-B520-2243B172E6C1}" srcOrd="0" destOrd="0" presId="urn:microsoft.com/office/officeart/2008/layout/LinedList"/>
    <dgm:cxn modelId="{8ED37D7B-85AB-F342-9B69-5308B4DAB7A0}" type="presParOf" srcId="{97AA258E-9595-9048-A7F4-776BB51C6409}" destId="{E58C891B-2038-A246-8B20-879988720042}" srcOrd="1" destOrd="0" presId="urn:microsoft.com/office/officeart/2008/layout/LinedList"/>
    <dgm:cxn modelId="{7E0A8608-670A-BB42-AFA0-386536444BA8}" type="presParOf" srcId="{DE87F7A1-7417-4047-8520-68C0421A1B2E}" destId="{66B859AD-75BA-B749-960C-D883B48C31FF}" srcOrd="10" destOrd="0" presId="urn:microsoft.com/office/officeart/2008/layout/LinedList"/>
    <dgm:cxn modelId="{8EDF1168-2AAB-4E46-BBE8-7F174D3CF536}" type="presParOf" srcId="{DE87F7A1-7417-4047-8520-68C0421A1B2E}" destId="{974DAD29-2F86-0348-99B3-A66E1A81F6CA}" srcOrd="11" destOrd="0" presId="urn:microsoft.com/office/officeart/2008/layout/LinedList"/>
    <dgm:cxn modelId="{80909F17-CCBF-AE49-B653-47400AE699CD}" type="presParOf" srcId="{974DAD29-2F86-0348-99B3-A66E1A81F6CA}" destId="{FC63694C-2B65-A74F-8513-2DB9215327EB}" srcOrd="0" destOrd="0" presId="urn:microsoft.com/office/officeart/2008/layout/LinedList"/>
    <dgm:cxn modelId="{712A0BC6-3664-E74C-B682-F114F9A945FA}" type="presParOf" srcId="{974DAD29-2F86-0348-99B3-A66E1A81F6CA}" destId="{561210F0-B32B-7C42-90CF-6519C1ABCB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832E03-DB67-41CE-BE77-CF9B2F741B47}"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B156CB24-C181-4AC4-A233-7F77552054DB}">
      <dgm:prSet/>
      <dgm:spPr/>
      <dgm:t>
        <a:bodyPr/>
        <a:lstStyle/>
        <a:p>
          <a:r>
            <a:rPr lang="en-US" b="0" i="0" dirty="0">
              <a:latin typeface="Source Sans Pro" panose="020B0503030403020204" pitchFamily="34" charset="0"/>
              <a:ea typeface="Source Sans Pro" panose="020B0503030403020204" pitchFamily="34" charset="0"/>
            </a:rPr>
            <a:t>Fentanyl test strips (FTS) can detect the presence of fentanyl in drug samples.</a:t>
          </a:r>
          <a:endParaRPr lang="en-US" dirty="0">
            <a:latin typeface="Source Sans Pro" panose="020B0503030403020204" pitchFamily="34" charset="0"/>
            <a:ea typeface="Source Sans Pro" panose="020B0503030403020204" pitchFamily="34" charset="0"/>
          </a:endParaRPr>
        </a:p>
      </dgm:t>
    </dgm:pt>
    <dgm:pt modelId="{E19DB5C8-BF3A-4E17-9FA3-6FF6995C0CD3}" type="parTrans" cxnId="{491F9466-D062-4208-9294-E696F7F68F7C}">
      <dgm:prSet/>
      <dgm:spPr/>
      <dgm:t>
        <a:bodyPr/>
        <a:lstStyle/>
        <a:p>
          <a:endParaRPr lang="en-US"/>
        </a:p>
      </dgm:t>
    </dgm:pt>
    <dgm:pt modelId="{70D40B8F-C7F5-48E3-A64B-86FF791DD99E}" type="sibTrans" cxnId="{491F9466-D062-4208-9294-E696F7F68F7C}">
      <dgm:prSet/>
      <dgm:spPr/>
      <dgm:t>
        <a:bodyPr/>
        <a:lstStyle/>
        <a:p>
          <a:endParaRPr lang="en-US"/>
        </a:p>
      </dgm:t>
    </dgm:pt>
    <dgm:pt modelId="{25CB720A-D8E3-4982-AF28-FE94AEEDB51B}">
      <dgm:prSet/>
      <dgm:spPr/>
      <dgm:t>
        <a:bodyPr/>
        <a:lstStyle/>
        <a:p>
          <a:r>
            <a:rPr lang="en-US" b="0" i="0" dirty="0">
              <a:latin typeface="Source Sans Pro" panose="020B0503030403020204" pitchFamily="34" charset="0"/>
              <a:ea typeface="Source Sans Pro" panose="020B0503030403020204" pitchFamily="34" charset="0"/>
            </a:rPr>
            <a:t>FTS cost is $1.00 per strip.</a:t>
          </a:r>
          <a:endParaRPr lang="en-US" dirty="0">
            <a:latin typeface="Source Sans Pro" panose="020B0503030403020204" pitchFamily="34" charset="0"/>
            <a:ea typeface="Source Sans Pro" panose="020B0503030403020204" pitchFamily="34" charset="0"/>
          </a:endParaRPr>
        </a:p>
      </dgm:t>
    </dgm:pt>
    <dgm:pt modelId="{321F3B24-B5CC-40C2-876F-C7CB6D5D0405}" type="parTrans" cxnId="{EE10549C-540C-4126-A76E-321BC0DA0A2C}">
      <dgm:prSet/>
      <dgm:spPr/>
      <dgm:t>
        <a:bodyPr/>
        <a:lstStyle/>
        <a:p>
          <a:endParaRPr lang="en-US"/>
        </a:p>
      </dgm:t>
    </dgm:pt>
    <dgm:pt modelId="{AE584566-B831-4251-884C-F723964678B4}" type="sibTrans" cxnId="{EE10549C-540C-4126-A76E-321BC0DA0A2C}">
      <dgm:prSet/>
      <dgm:spPr/>
      <dgm:t>
        <a:bodyPr/>
        <a:lstStyle/>
        <a:p>
          <a:endParaRPr lang="en-US"/>
        </a:p>
      </dgm:t>
    </dgm:pt>
    <dgm:pt modelId="{A3A4CE52-9E5C-4508-B80D-B9964AB5F8FD}">
      <dgm:prSet/>
      <dgm:spPr/>
      <dgm:t>
        <a:bodyPr/>
        <a:lstStyle/>
        <a:p>
          <a:r>
            <a:rPr lang="en-US" b="0" i="0" dirty="0">
              <a:latin typeface="Source Sans Pro" panose="020B0503030403020204" pitchFamily="34" charset="0"/>
              <a:ea typeface="Source Sans Pro" panose="020B0503030403020204" pitchFamily="34" charset="0"/>
            </a:rPr>
            <a:t>Testing is 96% accurate and can detect at least 10 fentanyl analogs.</a:t>
          </a:r>
          <a:endParaRPr lang="en-US" dirty="0">
            <a:latin typeface="Source Sans Pro" panose="020B0503030403020204" pitchFamily="34" charset="0"/>
            <a:ea typeface="Source Sans Pro" panose="020B0503030403020204" pitchFamily="34" charset="0"/>
          </a:endParaRPr>
        </a:p>
      </dgm:t>
    </dgm:pt>
    <dgm:pt modelId="{CF895C3E-C6EB-4660-8D6F-D06A0C1A8C97}" type="parTrans" cxnId="{DB207CFA-1CCD-4067-9009-E9E384F128A4}">
      <dgm:prSet/>
      <dgm:spPr/>
      <dgm:t>
        <a:bodyPr/>
        <a:lstStyle/>
        <a:p>
          <a:endParaRPr lang="en-US"/>
        </a:p>
      </dgm:t>
    </dgm:pt>
    <dgm:pt modelId="{351758CF-CEF1-487E-8AC4-68D21FC495CD}" type="sibTrans" cxnId="{DB207CFA-1CCD-4067-9009-E9E384F128A4}">
      <dgm:prSet/>
      <dgm:spPr/>
      <dgm:t>
        <a:bodyPr/>
        <a:lstStyle/>
        <a:p>
          <a:endParaRPr lang="en-US"/>
        </a:p>
      </dgm:t>
    </dgm:pt>
    <dgm:pt modelId="{03295BAC-F49B-424B-9242-2928C1531609}">
      <dgm:prSet/>
      <dgm:spPr/>
      <dgm:t>
        <a:bodyPr/>
        <a:lstStyle/>
        <a:p>
          <a:r>
            <a:rPr lang="en-US" b="0" i="0" dirty="0">
              <a:latin typeface="Source Sans Pro" panose="020B0503030403020204" pitchFamily="34" charset="0"/>
              <a:ea typeface="Source Sans Pro" panose="020B0503030403020204" pitchFamily="34" charset="0"/>
            </a:rPr>
            <a:t>The legality of FTS varies from state to state (some states view FTS as illegal drug paraphernalia). </a:t>
          </a:r>
          <a:endParaRPr lang="en-US" dirty="0">
            <a:latin typeface="Source Sans Pro" panose="020B0503030403020204" pitchFamily="34" charset="0"/>
            <a:ea typeface="Source Sans Pro" panose="020B0503030403020204" pitchFamily="34" charset="0"/>
          </a:endParaRPr>
        </a:p>
      </dgm:t>
    </dgm:pt>
    <dgm:pt modelId="{29A19A88-6763-42EB-840A-EC847A37CA4D}" type="parTrans" cxnId="{D82E6BC0-5B09-4B3E-B6F2-EB1F34305E0A}">
      <dgm:prSet/>
      <dgm:spPr/>
      <dgm:t>
        <a:bodyPr/>
        <a:lstStyle/>
        <a:p>
          <a:endParaRPr lang="en-US"/>
        </a:p>
      </dgm:t>
    </dgm:pt>
    <dgm:pt modelId="{741EE05F-0BDD-486F-885B-D2E96A981F59}" type="sibTrans" cxnId="{D82E6BC0-5B09-4B3E-B6F2-EB1F34305E0A}">
      <dgm:prSet/>
      <dgm:spPr/>
      <dgm:t>
        <a:bodyPr/>
        <a:lstStyle/>
        <a:p>
          <a:endParaRPr lang="en-US"/>
        </a:p>
      </dgm:t>
    </dgm:pt>
    <dgm:pt modelId="{A51B5DE4-7D58-F74E-8B8F-D6BDCD2EBFD0}" type="pres">
      <dgm:prSet presAssocID="{61832E03-DB67-41CE-BE77-CF9B2F741B47}" presName="vert0" presStyleCnt="0">
        <dgm:presLayoutVars>
          <dgm:dir/>
          <dgm:animOne val="branch"/>
          <dgm:animLvl val="lvl"/>
        </dgm:presLayoutVars>
      </dgm:prSet>
      <dgm:spPr/>
    </dgm:pt>
    <dgm:pt modelId="{F42F559D-CD4E-3A4B-BB56-E1D41CF58387}" type="pres">
      <dgm:prSet presAssocID="{B156CB24-C181-4AC4-A233-7F77552054DB}" presName="thickLine" presStyleLbl="alignNode1" presStyleIdx="0" presStyleCnt="4"/>
      <dgm:spPr/>
    </dgm:pt>
    <dgm:pt modelId="{86FD865F-0526-C14B-92AE-78E291058F59}" type="pres">
      <dgm:prSet presAssocID="{B156CB24-C181-4AC4-A233-7F77552054DB}" presName="horz1" presStyleCnt="0"/>
      <dgm:spPr/>
    </dgm:pt>
    <dgm:pt modelId="{A75457B1-CF88-6548-8CED-9232E00FF50F}" type="pres">
      <dgm:prSet presAssocID="{B156CB24-C181-4AC4-A233-7F77552054DB}" presName="tx1" presStyleLbl="revTx" presStyleIdx="0" presStyleCnt="4"/>
      <dgm:spPr/>
    </dgm:pt>
    <dgm:pt modelId="{44A9B02D-90DE-C741-88BC-396022F2417B}" type="pres">
      <dgm:prSet presAssocID="{B156CB24-C181-4AC4-A233-7F77552054DB}" presName="vert1" presStyleCnt="0"/>
      <dgm:spPr/>
    </dgm:pt>
    <dgm:pt modelId="{1F6DE152-8E42-5D41-AF5C-565998E8268B}" type="pres">
      <dgm:prSet presAssocID="{25CB720A-D8E3-4982-AF28-FE94AEEDB51B}" presName="thickLine" presStyleLbl="alignNode1" presStyleIdx="1" presStyleCnt="4"/>
      <dgm:spPr/>
    </dgm:pt>
    <dgm:pt modelId="{EA85018E-AE7D-4843-BC19-3C97EB808C53}" type="pres">
      <dgm:prSet presAssocID="{25CB720A-D8E3-4982-AF28-FE94AEEDB51B}" presName="horz1" presStyleCnt="0"/>
      <dgm:spPr/>
    </dgm:pt>
    <dgm:pt modelId="{E3106E89-E0D0-404A-86B2-86ADE319ADE7}" type="pres">
      <dgm:prSet presAssocID="{25CB720A-D8E3-4982-AF28-FE94AEEDB51B}" presName="tx1" presStyleLbl="revTx" presStyleIdx="1" presStyleCnt="4"/>
      <dgm:spPr/>
    </dgm:pt>
    <dgm:pt modelId="{1A1F4FBA-598F-5D4E-A9EA-741F5B3B3728}" type="pres">
      <dgm:prSet presAssocID="{25CB720A-D8E3-4982-AF28-FE94AEEDB51B}" presName="vert1" presStyleCnt="0"/>
      <dgm:spPr/>
    </dgm:pt>
    <dgm:pt modelId="{69F69587-EE71-A541-97BB-67A9C96BC9D8}" type="pres">
      <dgm:prSet presAssocID="{A3A4CE52-9E5C-4508-B80D-B9964AB5F8FD}" presName="thickLine" presStyleLbl="alignNode1" presStyleIdx="2" presStyleCnt="4"/>
      <dgm:spPr/>
    </dgm:pt>
    <dgm:pt modelId="{5BE51109-CC7C-F041-9592-DA8FC8EF53F4}" type="pres">
      <dgm:prSet presAssocID="{A3A4CE52-9E5C-4508-B80D-B9964AB5F8FD}" presName="horz1" presStyleCnt="0"/>
      <dgm:spPr/>
    </dgm:pt>
    <dgm:pt modelId="{4CFA580B-A40F-C04A-B5B9-8C8ACB058C78}" type="pres">
      <dgm:prSet presAssocID="{A3A4CE52-9E5C-4508-B80D-B9964AB5F8FD}" presName="tx1" presStyleLbl="revTx" presStyleIdx="2" presStyleCnt="4"/>
      <dgm:spPr/>
    </dgm:pt>
    <dgm:pt modelId="{26EA5F49-0FC8-1D4B-821D-610E3F661D8A}" type="pres">
      <dgm:prSet presAssocID="{A3A4CE52-9E5C-4508-B80D-B9964AB5F8FD}" presName="vert1" presStyleCnt="0"/>
      <dgm:spPr/>
    </dgm:pt>
    <dgm:pt modelId="{11762481-9B82-9840-B4CE-549C5FCD489F}" type="pres">
      <dgm:prSet presAssocID="{03295BAC-F49B-424B-9242-2928C1531609}" presName="thickLine" presStyleLbl="alignNode1" presStyleIdx="3" presStyleCnt="4"/>
      <dgm:spPr/>
    </dgm:pt>
    <dgm:pt modelId="{E21DD597-D0FB-164F-9B48-C140BBF3713E}" type="pres">
      <dgm:prSet presAssocID="{03295BAC-F49B-424B-9242-2928C1531609}" presName="horz1" presStyleCnt="0"/>
      <dgm:spPr/>
    </dgm:pt>
    <dgm:pt modelId="{FFA8F23F-9C00-4E41-8648-A3D1D798E19C}" type="pres">
      <dgm:prSet presAssocID="{03295BAC-F49B-424B-9242-2928C1531609}" presName="tx1" presStyleLbl="revTx" presStyleIdx="3" presStyleCnt="4"/>
      <dgm:spPr/>
    </dgm:pt>
    <dgm:pt modelId="{8D10B535-EF98-1547-BA4B-ECE65E54D411}" type="pres">
      <dgm:prSet presAssocID="{03295BAC-F49B-424B-9242-2928C1531609}" presName="vert1" presStyleCnt="0"/>
      <dgm:spPr/>
    </dgm:pt>
  </dgm:ptLst>
  <dgm:cxnLst>
    <dgm:cxn modelId="{2673DF1A-144A-9B44-B6BA-73BA5D7C10F4}" type="presOf" srcId="{A3A4CE52-9E5C-4508-B80D-B9964AB5F8FD}" destId="{4CFA580B-A40F-C04A-B5B9-8C8ACB058C78}" srcOrd="0" destOrd="0" presId="urn:microsoft.com/office/officeart/2008/layout/LinedList"/>
    <dgm:cxn modelId="{10C8E724-CE89-2F46-8D11-0CCFAAD4882C}" type="presOf" srcId="{25CB720A-D8E3-4982-AF28-FE94AEEDB51B}" destId="{E3106E89-E0D0-404A-86B2-86ADE319ADE7}" srcOrd="0" destOrd="0" presId="urn:microsoft.com/office/officeart/2008/layout/LinedList"/>
    <dgm:cxn modelId="{491F9466-D062-4208-9294-E696F7F68F7C}" srcId="{61832E03-DB67-41CE-BE77-CF9B2F741B47}" destId="{B156CB24-C181-4AC4-A233-7F77552054DB}" srcOrd="0" destOrd="0" parTransId="{E19DB5C8-BF3A-4E17-9FA3-6FF6995C0CD3}" sibTransId="{70D40B8F-C7F5-48E3-A64B-86FF791DD99E}"/>
    <dgm:cxn modelId="{286C0B6D-D3D1-F34D-958B-BB80E917AC10}" type="presOf" srcId="{03295BAC-F49B-424B-9242-2928C1531609}" destId="{FFA8F23F-9C00-4E41-8648-A3D1D798E19C}" srcOrd="0" destOrd="0" presId="urn:microsoft.com/office/officeart/2008/layout/LinedList"/>
    <dgm:cxn modelId="{3202D080-B669-284F-887C-118609127B86}" type="presOf" srcId="{61832E03-DB67-41CE-BE77-CF9B2F741B47}" destId="{A51B5DE4-7D58-F74E-8B8F-D6BDCD2EBFD0}" srcOrd="0" destOrd="0" presId="urn:microsoft.com/office/officeart/2008/layout/LinedList"/>
    <dgm:cxn modelId="{EE10549C-540C-4126-A76E-321BC0DA0A2C}" srcId="{61832E03-DB67-41CE-BE77-CF9B2F741B47}" destId="{25CB720A-D8E3-4982-AF28-FE94AEEDB51B}" srcOrd="1" destOrd="0" parTransId="{321F3B24-B5CC-40C2-876F-C7CB6D5D0405}" sibTransId="{AE584566-B831-4251-884C-F723964678B4}"/>
    <dgm:cxn modelId="{D82E6BC0-5B09-4B3E-B6F2-EB1F34305E0A}" srcId="{61832E03-DB67-41CE-BE77-CF9B2F741B47}" destId="{03295BAC-F49B-424B-9242-2928C1531609}" srcOrd="3" destOrd="0" parTransId="{29A19A88-6763-42EB-840A-EC847A37CA4D}" sibTransId="{741EE05F-0BDD-486F-885B-D2E96A981F59}"/>
    <dgm:cxn modelId="{DB207CFA-1CCD-4067-9009-E9E384F128A4}" srcId="{61832E03-DB67-41CE-BE77-CF9B2F741B47}" destId="{A3A4CE52-9E5C-4508-B80D-B9964AB5F8FD}" srcOrd="2" destOrd="0" parTransId="{CF895C3E-C6EB-4660-8D6F-D06A0C1A8C97}" sibTransId="{351758CF-CEF1-487E-8AC4-68D21FC495CD}"/>
    <dgm:cxn modelId="{EE2D40FE-E30D-4241-8289-9D306719B8F7}" type="presOf" srcId="{B156CB24-C181-4AC4-A233-7F77552054DB}" destId="{A75457B1-CF88-6548-8CED-9232E00FF50F}" srcOrd="0" destOrd="0" presId="urn:microsoft.com/office/officeart/2008/layout/LinedList"/>
    <dgm:cxn modelId="{5BBB0804-28A5-0143-8F75-A83746A53FAE}" type="presParOf" srcId="{A51B5DE4-7D58-F74E-8B8F-D6BDCD2EBFD0}" destId="{F42F559D-CD4E-3A4B-BB56-E1D41CF58387}" srcOrd="0" destOrd="0" presId="urn:microsoft.com/office/officeart/2008/layout/LinedList"/>
    <dgm:cxn modelId="{4CC6B35F-C9DA-3A42-91C9-5120454AC7F9}" type="presParOf" srcId="{A51B5DE4-7D58-F74E-8B8F-D6BDCD2EBFD0}" destId="{86FD865F-0526-C14B-92AE-78E291058F59}" srcOrd="1" destOrd="0" presId="urn:microsoft.com/office/officeart/2008/layout/LinedList"/>
    <dgm:cxn modelId="{05A0C04B-6C71-8D42-9CBE-1871944F21F8}" type="presParOf" srcId="{86FD865F-0526-C14B-92AE-78E291058F59}" destId="{A75457B1-CF88-6548-8CED-9232E00FF50F}" srcOrd="0" destOrd="0" presId="urn:microsoft.com/office/officeart/2008/layout/LinedList"/>
    <dgm:cxn modelId="{9DF6AD45-7C59-D045-B15B-BC214A7F8839}" type="presParOf" srcId="{86FD865F-0526-C14B-92AE-78E291058F59}" destId="{44A9B02D-90DE-C741-88BC-396022F2417B}" srcOrd="1" destOrd="0" presId="urn:microsoft.com/office/officeart/2008/layout/LinedList"/>
    <dgm:cxn modelId="{8143B194-EDD3-B445-BDF5-A14045EFAB32}" type="presParOf" srcId="{A51B5DE4-7D58-F74E-8B8F-D6BDCD2EBFD0}" destId="{1F6DE152-8E42-5D41-AF5C-565998E8268B}" srcOrd="2" destOrd="0" presId="urn:microsoft.com/office/officeart/2008/layout/LinedList"/>
    <dgm:cxn modelId="{F7717233-0B58-5C44-8EDF-6CE1DDD7A76D}" type="presParOf" srcId="{A51B5DE4-7D58-F74E-8B8F-D6BDCD2EBFD0}" destId="{EA85018E-AE7D-4843-BC19-3C97EB808C53}" srcOrd="3" destOrd="0" presId="urn:microsoft.com/office/officeart/2008/layout/LinedList"/>
    <dgm:cxn modelId="{6376101C-9A1D-1442-BE82-F63A29117C62}" type="presParOf" srcId="{EA85018E-AE7D-4843-BC19-3C97EB808C53}" destId="{E3106E89-E0D0-404A-86B2-86ADE319ADE7}" srcOrd="0" destOrd="0" presId="urn:microsoft.com/office/officeart/2008/layout/LinedList"/>
    <dgm:cxn modelId="{047293FB-36A0-324A-BC24-7399A5E39F44}" type="presParOf" srcId="{EA85018E-AE7D-4843-BC19-3C97EB808C53}" destId="{1A1F4FBA-598F-5D4E-A9EA-741F5B3B3728}" srcOrd="1" destOrd="0" presId="urn:microsoft.com/office/officeart/2008/layout/LinedList"/>
    <dgm:cxn modelId="{D7A7C9DF-EF68-2C43-B5BA-BCBB3E92A8B2}" type="presParOf" srcId="{A51B5DE4-7D58-F74E-8B8F-D6BDCD2EBFD0}" destId="{69F69587-EE71-A541-97BB-67A9C96BC9D8}" srcOrd="4" destOrd="0" presId="urn:microsoft.com/office/officeart/2008/layout/LinedList"/>
    <dgm:cxn modelId="{6624F859-5C35-BB4B-BDAF-79A7095C735A}" type="presParOf" srcId="{A51B5DE4-7D58-F74E-8B8F-D6BDCD2EBFD0}" destId="{5BE51109-CC7C-F041-9592-DA8FC8EF53F4}" srcOrd="5" destOrd="0" presId="urn:microsoft.com/office/officeart/2008/layout/LinedList"/>
    <dgm:cxn modelId="{02017AE9-13AB-804A-9583-8239A88E398C}" type="presParOf" srcId="{5BE51109-CC7C-F041-9592-DA8FC8EF53F4}" destId="{4CFA580B-A40F-C04A-B5B9-8C8ACB058C78}" srcOrd="0" destOrd="0" presId="urn:microsoft.com/office/officeart/2008/layout/LinedList"/>
    <dgm:cxn modelId="{6B512927-D516-D54A-A8ED-78734FC8CACA}" type="presParOf" srcId="{5BE51109-CC7C-F041-9592-DA8FC8EF53F4}" destId="{26EA5F49-0FC8-1D4B-821D-610E3F661D8A}" srcOrd="1" destOrd="0" presId="urn:microsoft.com/office/officeart/2008/layout/LinedList"/>
    <dgm:cxn modelId="{D5D208AD-4DC4-F04B-A299-40F1CA0A0819}" type="presParOf" srcId="{A51B5DE4-7D58-F74E-8B8F-D6BDCD2EBFD0}" destId="{11762481-9B82-9840-B4CE-549C5FCD489F}" srcOrd="6" destOrd="0" presId="urn:microsoft.com/office/officeart/2008/layout/LinedList"/>
    <dgm:cxn modelId="{3AA4766B-6DE6-6A44-9AF2-3C4C3CF13969}" type="presParOf" srcId="{A51B5DE4-7D58-F74E-8B8F-D6BDCD2EBFD0}" destId="{E21DD597-D0FB-164F-9B48-C140BBF3713E}" srcOrd="7" destOrd="0" presId="urn:microsoft.com/office/officeart/2008/layout/LinedList"/>
    <dgm:cxn modelId="{70E20525-563C-814D-B5E2-A559FD1E904B}" type="presParOf" srcId="{E21DD597-D0FB-164F-9B48-C140BBF3713E}" destId="{FFA8F23F-9C00-4E41-8648-A3D1D798E19C}" srcOrd="0" destOrd="0" presId="urn:microsoft.com/office/officeart/2008/layout/LinedList"/>
    <dgm:cxn modelId="{4316FDC6-D8FF-EE41-903F-FF2D0CF5FC26}" type="presParOf" srcId="{E21DD597-D0FB-164F-9B48-C140BBF3713E}" destId="{8D10B535-EF98-1547-BA4B-ECE65E54D41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BB47BC-F8B5-4EB1-B08C-A31064721CF5}"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3BBB342D-53B5-4443-B317-EF03171CEF39}">
      <dgm:prSet/>
      <dgm:spPr/>
      <dgm:t>
        <a:bodyPr/>
        <a:lstStyle/>
        <a:p>
          <a:r>
            <a:rPr lang="en-US" b="0" i="0" dirty="0">
              <a:latin typeface="Source Sans Pro" panose="020B0503030403020204" pitchFamily="34" charset="0"/>
              <a:ea typeface="Source Sans Pro" panose="020B0503030403020204" pitchFamily="34" charset="0"/>
            </a:rPr>
            <a:t>Other fentanyl compounds are appearing in heroin, counterfeit pills and in autopsy findings.</a:t>
          </a:r>
          <a:endParaRPr lang="en-US" dirty="0">
            <a:latin typeface="Source Sans Pro" panose="020B0503030403020204" pitchFamily="34" charset="0"/>
            <a:ea typeface="Source Sans Pro" panose="020B0503030403020204" pitchFamily="34" charset="0"/>
          </a:endParaRPr>
        </a:p>
      </dgm:t>
    </dgm:pt>
    <dgm:pt modelId="{9F820D59-A1BC-46E4-BB28-91727D6EBD0A}" type="parTrans" cxnId="{62A9157E-792D-445D-BD33-785A5B9C2DBE}">
      <dgm:prSet/>
      <dgm:spPr/>
      <dgm:t>
        <a:bodyPr/>
        <a:lstStyle/>
        <a:p>
          <a:endParaRPr lang="en-US"/>
        </a:p>
      </dgm:t>
    </dgm:pt>
    <dgm:pt modelId="{44A0D97D-BD70-4154-973B-C8E6425B9789}" type="sibTrans" cxnId="{62A9157E-792D-445D-BD33-785A5B9C2DBE}">
      <dgm:prSet/>
      <dgm:spPr/>
      <dgm:t>
        <a:bodyPr/>
        <a:lstStyle/>
        <a:p>
          <a:endParaRPr lang="en-US"/>
        </a:p>
      </dgm:t>
    </dgm:pt>
    <dgm:pt modelId="{717C0FE8-7EFB-4727-806C-7EC412C79603}">
      <dgm:prSet/>
      <dgm:spPr/>
      <dgm:t>
        <a:bodyPr/>
        <a:lstStyle/>
        <a:p>
          <a:r>
            <a:rPr lang="en-US" b="0" i="0" dirty="0">
              <a:latin typeface="Source Sans Pro" panose="020B0503030403020204" pitchFamily="34" charset="0"/>
              <a:ea typeface="Source Sans Pro" panose="020B0503030403020204" pitchFamily="34" charset="0"/>
            </a:rPr>
            <a:t>Para-</a:t>
          </a:r>
          <a:r>
            <a:rPr lang="en-US" b="0" i="0" dirty="0" err="1">
              <a:latin typeface="Source Sans Pro" panose="020B0503030403020204" pitchFamily="34" charset="0"/>
              <a:ea typeface="Source Sans Pro" panose="020B0503030403020204" pitchFamily="34" charset="0"/>
            </a:rPr>
            <a:t>fluorofentanyl</a:t>
          </a:r>
          <a:r>
            <a:rPr lang="en-US" b="0" i="0" dirty="0">
              <a:latin typeface="Source Sans Pro" panose="020B0503030403020204" pitchFamily="34" charset="0"/>
              <a:ea typeface="Source Sans Pro" panose="020B0503030403020204" pitchFamily="34" charset="0"/>
            </a:rPr>
            <a:t> was developed through research efforts in the 1960’s and classified as a schedule I substance. </a:t>
          </a:r>
          <a:endParaRPr lang="en-US" dirty="0">
            <a:latin typeface="Source Sans Pro" panose="020B0503030403020204" pitchFamily="34" charset="0"/>
            <a:ea typeface="Source Sans Pro" panose="020B0503030403020204" pitchFamily="34" charset="0"/>
          </a:endParaRPr>
        </a:p>
      </dgm:t>
    </dgm:pt>
    <dgm:pt modelId="{4DDC14F7-4BD4-4B62-86EE-E9DBA5EB7D87}" type="parTrans" cxnId="{F62FF4C1-4620-4817-8073-801546C4E8C1}">
      <dgm:prSet/>
      <dgm:spPr/>
      <dgm:t>
        <a:bodyPr/>
        <a:lstStyle/>
        <a:p>
          <a:endParaRPr lang="en-US"/>
        </a:p>
      </dgm:t>
    </dgm:pt>
    <dgm:pt modelId="{285E68A6-49EC-43C8-8560-12DB1B2E9816}" type="sibTrans" cxnId="{F62FF4C1-4620-4817-8073-801546C4E8C1}">
      <dgm:prSet/>
      <dgm:spPr/>
      <dgm:t>
        <a:bodyPr/>
        <a:lstStyle/>
        <a:p>
          <a:endParaRPr lang="en-US"/>
        </a:p>
      </dgm:t>
    </dgm:pt>
    <dgm:pt modelId="{04D80600-A7D8-4226-B5AF-29AAC4308716}">
      <dgm:prSet/>
      <dgm:spPr/>
      <dgm:t>
        <a:bodyPr/>
        <a:lstStyle/>
        <a:p>
          <a:r>
            <a:rPr lang="en-US" b="0" i="0" dirty="0">
              <a:latin typeface="Source Sans Pro" panose="020B0503030403020204" pitchFamily="34" charset="0"/>
              <a:ea typeface="Source Sans Pro" panose="020B0503030403020204" pitchFamily="34" charset="0"/>
            </a:rPr>
            <a:t>Para-</a:t>
          </a:r>
          <a:r>
            <a:rPr lang="en-US" b="0" i="0" dirty="0" err="1">
              <a:latin typeface="Source Sans Pro" panose="020B0503030403020204" pitchFamily="34" charset="0"/>
              <a:ea typeface="Source Sans Pro" panose="020B0503030403020204" pitchFamily="34" charset="0"/>
            </a:rPr>
            <a:t>fluorofentanyl</a:t>
          </a:r>
          <a:r>
            <a:rPr lang="en-US" b="0" i="0" dirty="0">
              <a:latin typeface="Source Sans Pro" panose="020B0503030403020204" pitchFamily="34" charset="0"/>
              <a:ea typeface="Source Sans Pro" panose="020B0503030403020204" pitchFamily="34" charset="0"/>
            </a:rPr>
            <a:t> is showing up now in seized heroin, counterfeit pills, and autopsy findings.</a:t>
          </a:r>
          <a:endParaRPr lang="en-US" dirty="0">
            <a:latin typeface="Source Sans Pro" panose="020B0503030403020204" pitchFamily="34" charset="0"/>
            <a:ea typeface="Source Sans Pro" panose="020B0503030403020204" pitchFamily="34" charset="0"/>
          </a:endParaRPr>
        </a:p>
      </dgm:t>
    </dgm:pt>
    <dgm:pt modelId="{AA1BA393-FC59-42B6-87CA-40E688BFC8E4}" type="parTrans" cxnId="{AB043047-C46E-4837-AFFC-AE483C85F124}">
      <dgm:prSet/>
      <dgm:spPr/>
      <dgm:t>
        <a:bodyPr/>
        <a:lstStyle/>
        <a:p>
          <a:endParaRPr lang="en-US"/>
        </a:p>
      </dgm:t>
    </dgm:pt>
    <dgm:pt modelId="{B7983470-F0B0-4385-9990-18E8582FE790}" type="sibTrans" cxnId="{AB043047-C46E-4837-AFFC-AE483C85F124}">
      <dgm:prSet/>
      <dgm:spPr/>
      <dgm:t>
        <a:bodyPr/>
        <a:lstStyle/>
        <a:p>
          <a:endParaRPr lang="en-US"/>
        </a:p>
      </dgm:t>
    </dgm:pt>
    <dgm:pt modelId="{B7367469-0C5F-4A15-9D5B-CEDA654C07AB}">
      <dgm:prSet/>
      <dgm:spPr/>
      <dgm:t>
        <a:bodyPr/>
        <a:lstStyle/>
        <a:p>
          <a:r>
            <a:rPr lang="en-US" b="0" i="0" dirty="0" err="1">
              <a:latin typeface="Source Sans Pro" panose="020B0503030403020204" pitchFamily="34" charset="0"/>
              <a:ea typeface="Source Sans Pro" panose="020B0503030403020204" pitchFamily="34" charset="0"/>
            </a:rPr>
            <a:t>Carfentanil</a:t>
          </a:r>
          <a:r>
            <a:rPr lang="en-US" b="0" i="0" dirty="0">
              <a:latin typeface="Source Sans Pro" panose="020B0503030403020204" pitchFamily="34" charset="0"/>
              <a:ea typeface="Source Sans Pro" panose="020B0503030403020204" pitchFamily="34" charset="0"/>
            </a:rPr>
            <a:t> (100 times more potent than fentanyl) has been reported in a very few cases in the Midwest.   </a:t>
          </a:r>
          <a:endParaRPr lang="en-US" dirty="0">
            <a:latin typeface="Source Sans Pro" panose="020B0503030403020204" pitchFamily="34" charset="0"/>
            <a:ea typeface="Source Sans Pro" panose="020B0503030403020204" pitchFamily="34" charset="0"/>
          </a:endParaRPr>
        </a:p>
      </dgm:t>
    </dgm:pt>
    <dgm:pt modelId="{827B001F-F7F3-4A13-94B7-1F9FDFD1D562}" type="parTrans" cxnId="{FF9397FA-5040-469F-96B0-5127D5B9516C}">
      <dgm:prSet/>
      <dgm:spPr/>
      <dgm:t>
        <a:bodyPr/>
        <a:lstStyle/>
        <a:p>
          <a:endParaRPr lang="en-US"/>
        </a:p>
      </dgm:t>
    </dgm:pt>
    <dgm:pt modelId="{BDE048B4-4A60-43E8-9C95-DB6086EEEEAD}" type="sibTrans" cxnId="{FF9397FA-5040-469F-96B0-5127D5B9516C}">
      <dgm:prSet/>
      <dgm:spPr/>
      <dgm:t>
        <a:bodyPr/>
        <a:lstStyle/>
        <a:p>
          <a:endParaRPr lang="en-US"/>
        </a:p>
      </dgm:t>
    </dgm:pt>
    <dgm:pt modelId="{2393FB5F-5FAF-8F4F-94D1-08B0239D7E87}" type="pres">
      <dgm:prSet presAssocID="{37BB47BC-F8B5-4EB1-B08C-A31064721CF5}" presName="vert0" presStyleCnt="0">
        <dgm:presLayoutVars>
          <dgm:dir/>
          <dgm:animOne val="branch"/>
          <dgm:animLvl val="lvl"/>
        </dgm:presLayoutVars>
      </dgm:prSet>
      <dgm:spPr/>
    </dgm:pt>
    <dgm:pt modelId="{CA08BF49-A270-3A44-9A3F-4D7D3AE6E7A9}" type="pres">
      <dgm:prSet presAssocID="{3BBB342D-53B5-4443-B317-EF03171CEF39}" presName="thickLine" presStyleLbl="alignNode1" presStyleIdx="0" presStyleCnt="4"/>
      <dgm:spPr/>
    </dgm:pt>
    <dgm:pt modelId="{249D6F78-E2B4-8D47-AE51-CE958F083877}" type="pres">
      <dgm:prSet presAssocID="{3BBB342D-53B5-4443-B317-EF03171CEF39}" presName="horz1" presStyleCnt="0"/>
      <dgm:spPr/>
    </dgm:pt>
    <dgm:pt modelId="{B0E76E82-A016-D645-81A2-262395FD521D}" type="pres">
      <dgm:prSet presAssocID="{3BBB342D-53B5-4443-B317-EF03171CEF39}" presName="tx1" presStyleLbl="revTx" presStyleIdx="0" presStyleCnt="4"/>
      <dgm:spPr/>
    </dgm:pt>
    <dgm:pt modelId="{5C387051-1BE6-9141-950C-0A4277239684}" type="pres">
      <dgm:prSet presAssocID="{3BBB342D-53B5-4443-B317-EF03171CEF39}" presName="vert1" presStyleCnt="0"/>
      <dgm:spPr/>
    </dgm:pt>
    <dgm:pt modelId="{7551FAB9-EB0A-9B4B-8AD6-FA2C783CC8D0}" type="pres">
      <dgm:prSet presAssocID="{717C0FE8-7EFB-4727-806C-7EC412C79603}" presName="thickLine" presStyleLbl="alignNode1" presStyleIdx="1" presStyleCnt="4"/>
      <dgm:spPr/>
    </dgm:pt>
    <dgm:pt modelId="{D99B6323-4DDE-D84F-A979-F49824256DD8}" type="pres">
      <dgm:prSet presAssocID="{717C0FE8-7EFB-4727-806C-7EC412C79603}" presName="horz1" presStyleCnt="0"/>
      <dgm:spPr/>
    </dgm:pt>
    <dgm:pt modelId="{D01CFCC6-55EC-8341-B271-C7F6BD9CFB67}" type="pres">
      <dgm:prSet presAssocID="{717C0FE8-7EFB-4727-806C-7EC412C79603}" presName="tx1" presStyleLbl="revTx" presStyleIdx="1" presStyleCnt="4"/>
      <dgm:spPr/>
    </dgm:pt>
    <dgm:pt modelId="{FCBCFE0C-EDA7-9F46-9137-62E176D8921F}" type="pres">
      <dgm:prSet presAssocID="{717C0FE8-7EFB-4727-806C-7EC412C79603}" presName="vert1" presStyleCnt="0"/>
      <dgm:spPr/>
    </dgm:pt>
    <dgm:pt modelId="{CD002384-AF97-684F-B326-B333BB42894D}" type="pres">
      <dgm:prSet presAssocID="{04D80600-A7D8-4226-B5AF-29AAC4308716}" presName="thickLine" presStyleLbl="alignNode1" presStyleIdx="2" presStyleCnt="4"/>
      <dgm:spPr/>
    </dgm:pt>
    <dgm:pt modelId="{C631E276-53C6-8343-8D38-3293B39DE41A}" type="pres">
      <dgm:prSet presAssocID="{04D80600-A7D8-4226-B5AF-29AAC4308716}" presName="horz1" presStyleCnt="0"/>
      <dgm:spPr/>
    </dgm:pt>
    <dgm:pt modelId="{4288B8DD-2BCD-C447-B343-8C2406918D69}" type="pres">
      <dgm:prSet presAssocID="{04D80600-A7D8-4226-B5AF-29AAC4308716}" presName="tx1" presStyleLbl="revTx" presStyleIdx="2" presStyleCnt="4"/>
      <dgm:spPr/>
    </dgm:pt>
    <dgm:pt modelId="{B9DB1CF4-7170-7F49-9DDC-B3521E22B780}" type="pres">
      <dgm:prSet presAssocID="{04D80600-A7D8-4226-B5AF-29AAC4308716}" presName="vert1" presStyleCnt="0"/>
      <dgm:spPr/>
    </dgm:pt>
    <dgm:pt modelId="{C59635D5-6C38-0547-89BB-9256302B814A}" type="pres">
      <dgm:prSet presAssocID="{B7367469-0C5F-4A15-9D5B-CEDA654C07AB}" presName="thickLine" presStyleLbl="alignNode1" presStyleIdx="3" presStyleCnt="4"/>
      <dgm:spPr/>
    </dgm:pt>
    <dgm:pt modelId="{3EDC7590-1861-6549-9287-3DB79DD5BFE3}" type="pres">
      <dgm:prSet presAssocID="{B7367469-0C5F-4A15-9D5B-CEDA654C07AB}" presName="horz1" presStyleCnt="0"/>
      <dgm:spPr/>
    </dgm:pt>
    <dgm:pt modelId="{964C520C-40D6-1640-BE5C-99150F47000D}" type="pres">
      <dgm:prSet presAssocID="{B7367469-0C5F-4A15-9D5B-CEDA654C07AB}" presName="tx1" presStyleLbl="revTx" presStyleIdx="3" presStyleCnt="4"/>
      <dgm:spPr/>
    </dgm:pt>
    <dgm:pt modelId="{2CDAE7A9-C8AB-4D44-AFB3-47E22222B183}" type="pres">
      <dgm:prSet presAssocID="{B7367469-0C5F-4A15-9D5B-CEDA654C07AB}" presName="vert1" presStyleCnt="0"/>
      <dgm:spPr/>
    </dgm:pt>
  </dgm:ptLst>
  <dgm:cxnLst>
    <dgm:cxn modelId="{EACB3F0B-506E-904F-A09B-490D338CAA11}" type="presOf" srcId="{37BB47BC-F8B5-4EB1-B08C-A31064721CF5}" destId="{2393FB5F-5FAF-8F4F-94D1-08B0239D7E87}" srcOrd="0" destOrd="0" presId="urn:microsoft.com/office/officeart/2008/layout/LinedList"/>
    <dgm:cxn modelId="{17EA711E-E8CD-2247-BD16-D04294D0A17F}" type="presOf" srcId="{717C0FE8-7EFB-4727-806C-7EC412C79603}" destId="{D01CFCC6-55EC-8341-B271-C7F6BD9CFB67}" srcOrd="0" destOrd="0" presId="urn:microsoft.com/office/officeart/2008/layout/LinedList"/>
    <dgm:cxn modelId="{B8B8065B-8814-414F-8C4C-9819F5B050F8}" type="presOf" srcId="{3BBB342D-53B5-4443-B317-EF03171CEF39}" destId="{B0E76E82-A016-D645-81A2-262395FD521D}" srcOrd="0" destOrd="0" presId="urn:microsoft.com/office/officeart/2008/layout/LinedList"/>
    <dgm:cxn modelId="{AB043047-C46E-4837-AFFC-AE483C85F124}" srcId="{37BB47BC-F8B5-4EB1-B08C-A31064721CF5}" destId="{04D80600-A7D8-4226-B5AF-29AAC4308716}" srcOrd="2" destOrd="0" parTransId="{AA1BA393-FC59-42B6-87CA-40E688BFC8E4}" sibTransId="{B7983470-F0B0-4385-9990-18E8582FE790}"/>
    <dgm:cxn modelId="{62A9157E-792D-445D-BD33-785A5B9C2DBE}" srcId="{37BB47BC-F8B5-4EB1-B08C-A31064721CF5}" destId="{3BBB342D-53B5-4443-B317-EF03171CEF39}" srcOrd="0" destOrd="0" parTransId="{9F820D59-A1BC-46E4-BB28-91727D6EBD0A}" sibTransId="{44A0D97D-BD70-4154-973B-C8E6425B9789}"/>
    <dgm:cxn modelId="{E03DB5A3-2B55-C249-A928-ADAE4DE0BAED}" type="presOf" srcId="{04D80600-A7D8-4226-B5AF-29AAC4308716}" destId="{4288B8DD-2BCD-C447-B343-8C2406918D69}" srcOrd="0" destOrd="0" presId="urn:microsoft.com/office/officeart/2008/layout/LinedList"/>
    <dgm:cxn modelId="{EB7474B6-FD3C-EA49-BBD7-7D1E60E00EE1}" type="presOf" srcId="{B7367469-0C5F-4A15-9D5B-CEDA654C07AB}" destId="{964C520C-40D6-1640-BE5C-99150F47000D}" srcOrd="0" destOrd="0" presId="urn:microsoft.com/office/officeart/2008/layout/LinedList"/>
    <dgm:cxn modelId="{F62FF4C1-4620-4817-8073-801546C4E8C1}" srcId="{37BB47BC-F8B5-4EB1-B08C-A31064721CF5}" destId="{717C0FE8-7EFB-4727-806C-7EC412C79603}" srcOrd="1" destOrd="0" parTransId="{4DDC14F7-4BD4-4B62-86EE-E9DBA5EB7D87}" sibTransId="{285E68A6-49EC-43C8-8560-12DB1B2E9816}"/>
    <dgm:cxn modelId="{FF9397FA-5040-469F-96B0-5127D5B9516C}" srcId="{37BB47BC-F8B5-4EB1-B08C-A31064721CF5}" destId="{B7367469-0C5F-4A15-9D5B-CEDA654C07AB}" srcOrd="3" destOrd="0" parTransId="{827B001F-F7F3-4A13-94B7-1F9FDFD1D562}" sibTransId="{BDE048B4-4A60-43E8-9C95-DB6086EEEEAD}"/>
    <dgm:cxn modelId="{542C28E2-D318-F547-BACE-D2587D5A651A}" type="presParOf" srcId="{2393FB5F-5FAF-8F4F-94D1-08B0239D7E87}" destId="{CA08BF49-A270-3A44-9A3F-4D7D3AE6E7A9}" srcOrd="0" destOrd="0" presId="urn:microsoft.com/office/officeart/2008/layout/LinedList"/>
    <dgm:cxn modelId="{CDF531D4-8C3A-6E48-A9C7-1350281108E7}" type="presParOf" srcId="{2393FB5F-5FAF-8F4F-94D1-08B0239D7E87}" destId="{249D6F78-E2B4-8D47-AE51-CE958F083877}" srcOrd="1" destOrd="0" presId="urn:microsoft.com/office/officeart/2008/layout/LinedList"/>
    <dgm:cxn modelId="{3EFA1F5C-ADC8-FF4F-92FB-EE243DAA623D}" type="presParOf" srcId="{249D6F78-E2B4-8D47-AE51-CE958F083877}" destId="{B0E76E82-A016-D645-81A2-262395FD521D}" srcOrd="0" destOrd="0" presId="urn:microsoft.com/office/officeart/2008/layout/LinedList"/>
    <dgm:cxn modelId="{FF554553-F1AF-1F40-8353-A6A1445E3FE0}" type="presParOf" srcId="{249D6F78-E2B4-8D47-AE51-CE958F083877}" destId="{5C387051-1BE6-9141-950C-0A4277239684}" srcOrd="1" destOrd="0" presId="urn:microsoft.com/office/officeart/2008/layout/LinedList"/>
    <dgm:cxn modelId="{D06EE56C-FF20-D846-A61B-8694357B2F16}" type="presParOf" srcId="{2393FB5F-5FAF-8F4F-94D1-08B0239D7E87}" destId="{7551FAB9-EB0A-9B4B-8AD6-FA2C783CC8D0}" srcOrd="2" destOrd="0" presId="urn:microsoft.com/office/officeart/2008/layout/LinedList"/>
    <dgm:cxn modelId="{7EC8E9C9-090D-4040-9D59-8926298B2D6A}" type="presParOf" srcId="{2393FB5F-5FAF-8F4F-94D1-08B0239D7E87}" destId="{D99B6323-4DDE-D84F-A979-F49824256DD8}" srcOrd="3" destOrd="0" presId="urn:microsoft.com/office/officeart/2008/layout/LinedList"/>
    <dgm:cxn modelId="{E75C98CF-21C2-8A42-8910-74D3F1A47CA0}" type="presParOf" srcId="{D99B6323-4DDE-D84F-A979-F49824256DD8}" destId="{D01CFCC6-55EC-8341-B271-C7F6BD9CFB67}" srcOrd="0" destOrd="0" presId="urn:microsoft.com/office/officeart/2008/layout/LinedList"/>
    <dgm:cxn modelId="{10257216-07AC-3445-867C-E91B9DAD4134}" type="presParOf" srcId="{D99B6323-4DDE-D84F-A979-F49824256DD8}" destId="{FCBCFE0C-EDA7-9F46-9137-62E176D8921F}" srcOrd="1" destOrd="0" presId="urn:microsoft.com/office/officeart/2008/layout/LinedList"/>
    <dgm:cxn modelId="{6A466786-C54E-314B-9093-10A4D63F55C7}" type="presParOf" srcId="{2393FB5F-5FAF-8F4F-94D1-08B0239D7E87}" destId="{CD002384-AF97-684F-B326-B333BB42894D}" srcOrd="4" destOrd="0" presId="urn:microsoft.com/office/officeart/2008/layout/LinedList"/>
    <dgm:cxn modelId="{F0D51073-D0B5-EF42-99F2-824FB3C5BA44}" type="presParOf" srcId="{2393FB5F-5FAF-8F4F-94D1-08B0239D7E87}" destId="{C631E276-53C6-8343-8D38-3293B39DE41A}" srcOrd="5" destOrd="0" presId="urn:microsoft.com/office/officeart/2008/layout/LinedList"/>
    <dgm:cxn modelId="{FC4E633C-AE84-2446-8693-CD4B43705502}" type="presParOf" srcId="{C631E276-53C6-8343-8D38-3293B39DE41A}" destId="{4288B8DD-2BCD-C447-B343-8C2406918D69}" srcOrd="0" destOrd="0" presId="urn:microsoft.com/office/officeart/2008/layout/LinedList"/>
    <dgm:cxn modelId="{E85AB788-2C18-F74F-98CF-0F5B79D67FFB}" type="presParOf" srcId="{C631E276-53C6-8343-8D38-3293B39DE41A}" destId="{B9DB1CF4-7170-7F49-9DDC-B3521E22B780}" srcOrd="1" destOrd="0" presId="urn:microsoft.com/office/officeart/2008/layout/LinedList"/>
    <dgm:cxn modelId="{DF0F17C1-7819-F242-B646-CCA2B1B2FFC9}" type="presParOf" srcId="{2393FB5F-5FAF-8F4F-94D1-08B0239D7E87}" destId="{C59635D5-6C38-0547-89BB-9256302B814A}" srcOrd="6" destOrd="0" presId="urn:microsoft.com/office/officeart/2008/layout/LinedList"/>
    <dgm:cxn modelId="{AD666E7D-725A-0848-9906-E749A2645EDD}" type="presParOf" srcId="{2393FB5F-5FAF-8F4F-94D1-08B0239D7E87}" destId="{3EDC7590-1861-6549-9287-3DB79DD5BFE3}" srcOrd="7" destOrd="0" presId="urn:microsoft.com/office/officeart/2008/layout/LinedList"/>
    <dgm:cxn modelId="{50DC53FC-541B-1747-9DF8-DFE4E95725AB}" type="presParOf" srcId="{3EDC7590-1861-6549-9287-3DB79DD5BFE3}" destId="{964C520C-40D6-1640-BE5C-99150F47000D}" srcOrd="0" destOrd="0" presId="urn:microsoft.com/office/officeart/2008/layout/LinedList"/>
    <dgm:cxn modelId="{8694B448-43B7-0940-B617-8A0ADD43F23B}" type="presParOf" srcId="{3EDC7590-1861-6549-9287-3DB79DD5BFE3}" destId="{2CDAE7A9-C8AB-4D44-AFB3-47E22222B1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F21A1B-FEE9-43D9-8D34-9DEBA246C04F}"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C5AA60F1-27AE-4A8E-A999-5A5028A65B76}">
      <dgm:prSet/>
      <dgm:spPr/>
      <dgm:t>
        <a:bodyPr/>
        <a:lstStyle/>
        <a:p>
          <a:r>
            <a:rPr lang="en-US" b="0" i="0" dirty="0">
              <a:latin typeface="Source Sans Pro" panose="020B0503030403020204" pitchFamily="34" charset="0"/>
              <a:ea typeface="Source Sans Pro" panose="020B0503030403020204" pitchFamily="34" charset="0"/>
            </a:rPr>
            <a:t>Has muscle relaxant properties, analgesic, and pain-relieving properties.</a:t>
          </a:r>
          <a:endParaRPr lang="en-US" dirty="0">
            <a:latin typeface="Source Sans Pro" panose="020B0503030403020204" pitchFamily="34" charset="0"/>
            <a:ea typeface="Source Sans Pro" panose="020B0503030403020204" pitchFamily="34" charset="0"/>
          </a:endParaRPr>
        </a:p>
      </dgm:t>
    </dgm:pt>
    <dgm:pt modelId="{5725F74E-5152-4C1E-8590-518A38934A1C}" type="parTrans" cxnId="{65C84712-87D6-4E59-9147-42AC29DD9DC5}">
      <dgm:prSet/>
      <dgm:spPr/>
      <dgm:t>
        <a:bodyPr/>
        <a:lstStyle/>
        <a:p>
          <a:endParaRPr lang="en-US"/>
        </a:p>
      </dgm:t>
    </dgm:pt>
    <dgm:pt modelId="{C841E15B-0A32-41C1-9A00-51913BAE2DDB}" type="sibTrans" cxnId="{65C84712-87D6-4E59-9147-42AC29DD9DC5}">
      <dgm:prSet/>
      <dgm:spPr/>
      <dgm:t>
        <a:bodyPr/>
        <a:lstStyle/>
        <a:p>
          <a:endParaRPr lang="en-US"/>
        </a:p>
      </dgm:t>
    </dgm:pt>
    <dgm:pt modelId="{1BE3BAB2-146A-4A1D-ADD6-64F83FA12295}">
      <dgm:prSet/>
      <dgm:spPr/>
      <dgm:t>
        <a:bodyPr/>
        <a:lstStyle/>
        <a:p>
          <a:r>
            <a:rPr lang="en-US" b="0" i="0" dirty="0">
              <a:latin typeface="Source Sans Pro" panose="020B0503030403020204" pitchFamily="34" charset="0"/>
              <a:ea typeface="Source Sans Pro" panose="020B0503030403020204" pitchFamily="34" charset="0"/>
            </a:rPr>
            <a:t>It is an agonist at Alpha-2 </a:t>
          </a:r>
          <a:r>
            <a:rPr lang="en-US" b="0" i="0" dirty="0" err="1">
              <a:latin typeface="Source Sans Pro" panose="020B0503030403020204" pitchFamily="34" charset="0"/>
              <a:ea typeface="Source Sans Pro" panose="020B0503030403020204" pitchFamily="34" charset="0"/>
            </a:rPr>
            <a:t>Andrenergic</a:t>
          </a:r>
          <a:r>
            <a:rPr lang="en-US" b="0" i="0" dirty="0">
              <a:latin typeface="Source Sans Pro" panose="020B0503030403020204" pitchFamily="34" charset="0"/>
              <a:ea typeface="Source Sans Pro" panose="020B0503030403020204" pitchFamily="34" charset="0"/>
            </a:rPr>
            <a:t> receptors. It decreases and inhibits the release of norepinephrine and dopamine. </a:t>
          </a:r>
          <a:endParaRPr lang="en-US" dirty="0">
            <a:latin typeface="Source Sans Pro" panose="020B0503030403020204" pitchFamily="34" charset="0"/>
            <a:ea typeface="Source Sans Pro" panose="020B0503030403020204" pitchFamily="34" charset="0"/>
          </a:endParaRPr>
        </a:p>
      </dgm:t>
    </dgm:pt>
    <dgm:pt modelId="{B3319FE8-139C-4DE0-B1F5-3BD13FD08178}" type="parTrans" cxnId="{4A653BF9-EC35-4475-9BB7-A4A781ECC0B7}">
      <dgm:prSet/>
      <dgm:spPr/>
      <dgm:t>
        <a:bodyPr/>
        <a:lstStyle/>
        <a:p>
          <a:endParaRPr lang="en-US"/>
        </a:p>
      </dgm:t>
    </dgm:pt>
    <dgm:pt modelId="{203F05DC-CE8F-41C1-8B16-EEC5767676B8}" type="sibTrans" cxnId="{4A653BF9-EC35-4475-9BB7-A4A781ECC0B7}">
      <dgm:prSet/>
      <dgm:spPr/>
      <dgm:t>
        <a:bodyPr/>
        <a:lstStyle/>
        <a:p>
          <a:endParaRPr lang="en-US"/>
        </a:p>
      </dgm:t>
    </dgm:pt>
    <dgm:pt modelId="{D42063E7-BBBD-4BD8-8B14-9F2836FA15D8}">
      <dgm:prSet/>
      <dgm:spPr/>
      <dgm:t>
        <a:bodyPr/>
        <a:lstStyle/>
        <a:p>
          <a:r>
            <a:rPr lang="en-US" b="0" i="0" dirty="0">
              <a:latin typeface="Source Sans Pro" panose="020B0503030403020204" pitchFamily="34" charset="0"/>
              <a:ea typeface="Source Sans Pro" panose="020B0503030403020204" pitchFamily="34" charset="0"/>
            </a:rPr>
            <a:t>Similar chemical structure to clonidine and guanfacine.</a:t>
          </a:r>
          <a:r>
            <a:rPr lang="es-BO" b="0" i="0" dirty="0">
              <a:latin typeface="Source Sans Pro" panose="020B0503030403020204" pitchFamily="34" charset="0"/>
              <a:ea typeface="Source Sans Pro" panose="020B0503030403020204" pitchFamily="34" charset="0"/>
            </a:rPr>
            <a:t> </a:t>
          </a:r>
          <a:endParaRPr lang="en-US" dirty="0">
            <a:latin typeface="Source Sans Pro" panose="020B0503030403020204" pitchFamily="34" charset="0"/>
            <a:ea typeface="Source Sans Pro" panose="020B0503030403020204" pitchFamily="34" charset="0"/>
          </a:endParaRPr>
        </a:p>
      </dgm:t>
    </dgm:pt>
    <dgm:pt modelId="{DD3B5A86-BA70-4DEF-8FDC-0E38D261545D}" type="parTrans" cxnId="{B8DCC3A1-FD9B-45D7-A997-360D75D090BA}">
      <dgm:prSet/>
      <dgm:spPr/>
      <dgm:t>
        <a:bodyPr/>
        <a:lstStyle/>
        <a:p>
          <a:endParaRPr lang="en-US"/>
        </a:p>
      </dgm:t>
    </dgm:pt>
    <dgm:pt modelId="{576C17D4-54B1-4A91-B49B-D7291B7BCA82}" type="sibTrans" cxnId="{B8DCC3A1-FD9B-45D7-A997-360D75D090BA}">
      <dgm:prSet/>
      <dgm:spPr/>
      <dgm:t>
        <a:bodyPr/>
        <a:lstStyle/>
        <a:p>
          <a:endParaRPr lang="en-US"/>
        </a:p>
      </dgm:t>
    </dgm:pt>
    <dgm:pt modelId="{E7AE1D42-C5AD-1248-B966-0B437EAFDB95}" type="pres">
      <dgm:prSet presAssocID="{BAF21A1B-FEE9-43D9-8D34-9DEBA246C04F}" presName="vert0" presStyleCnt="0">
        <dgm:presLayoutVars>
          <dgm:dir/>
          <dgm:animOne val="branch"/>
          <dgm:animLvl val="lvl"/>
        </dgm:presLayoutVars>
      </dgm:prSet>
      <dgm:spPr/>
    </dgm:pt>
    <dgm:pt modelId="{E8B2787A-F5F1-394B-A7D2-5B2CA0F852B5}" type="pres">
      <dgm:prSet presAssocID="{C5AA60F1-27AE-4A8E-A999-5A5028A65B76}" presName="thickLine" presStyleLbl="alignNode1" presStyleIdx="0" presStyleCnt="3"/>
      <dgm:spPr/>
    </dgm:pt>
    <dgm:pt modelId="{EF3B57E8-9CA2-9E41-8541-F0EDF20B8171}" type="pres">
      <dgm:prSet presAssocID="{C5AA60F1-27AE-4A8E-A999-5A5028A65B76}" presName="horz1" presStyleCnt="0"/>
      <dgm:spPr/>
    </dgm:pt>
    <dgm:pt modelId="{B75E82B3-3891-224A-8E68-860FBC09E44E}" type="pres">
      <dgm:prSet presAssocID="{C5AA60F1-27AE-4A8E-A999-5A5028A65B76}" presName="tx1" presStyleLbl="revTx" presStyleIdx="0" presStyleCnt="3"/>
      <dgm:spPr/>
    </dgm:pt>
    <dgm:pt modelId="{D9AE2472-AA86-474B-B8FD-0D46B160C88C}" type="pres">
      <dgm:prSet presAssocID="{C5AA60F1-27AE-4A8E-A999-5A5028A65B76}" presName="vert1" presStyleCnt="0"/>
      <dgm:spPr/>
    </dgm:pt>
    <dgm:pt modelId="{EF3004E0-67B9-6741-B41E-E352FB805F8F}" type="pres">
      <dgm:prSet presAssocID="{1BE3BAB2-146A-4A1D-ADD6-64F83FA12295}" presName="thickLine" presStyleLbl="alignNode1" presStyleIdx="1" presStyleCnt="3"/>
      <dgm:spPr/>
    </dgm:pt>
    <dgm:pt modelId="{34C7528A-43FD-7F46-8BB8-6B8A1D4CA7E3}" type="pres">
      <dgm:prSet presAssocID="{1BE3BAB2-146A-4A1D-ADD6-64F83FA12295}" presName="horz1" presStyleCnt="0"/>
      <dgm:spPr/>
    </dgm:pt>
    <dgm:pt modelId="{0791D3F5-4DE5-9445-B1E5-535FCE04CB42}" type="pres">
      <dgm:prSet presAssocID="{1BE3BAB2-146A-4A1D-ADD6-64F83FA12295}" presName="tx1" presStyleLbl="revTx" presStyleIdx="1" presStyleCnt="3"/>
      <dgm:spPr/>
    </dgm:pt>
    <dgm:pt modelId="{5C52E68D-6425-7947-9B00-9AEFAF86CC43}" type="pres">
      <dgm:prSet presAssocID="{1BE3BAB2-146A-4A1D-ADD6-64F83FA12295}" presName="vert1" presStyleCnt="0"/>
      <dgm:spPr/>
    </dgm:pt>
    <dgm:pt modelId="{D0C83C1F-4004-D04F-AA89-C66E5E082C02}" type="pres">
      <dgm:prSet presAssocID="{D42063E7-BBBD-4BD8-8B14-9F2836FA15D8}" presName="thickLine" presStyleLbl="alignNode1" presStyleIdx="2" presStyleCnt="3"/>
      <dgm:spPr/>
    </dgm:pt>
    <dgm:pt modelId="{48206F11-12FB-9A41-BFBA-FA8CD3F67A0A}" type="pres">
      <dgm:prSet presAssocID="{D42063E7-BBBD-4BD8-8B14-9F2836FA15D8}" presName="horz1" presStyleCnt="0"/>
      <dgm:spPr/>
    </dgm:pt>
    <dgm:pt modelId="{012BD4B9-8AA6-5E46-B3C6-AF7C339DCDD2}" type="pres">
      <dgm:prSet presAssocID="{D42063E7-BBBD-4BD8-8B14-9F2836FA15D8}" presName="tx1" presStyleLbl="revTx" presStyleIdx="2" presStyleCnt="3"/>
      <dgm:spPr/>
    </dgm:pt>
    <dgm:pt modelId="{6AB815A1-4042-C342-BEBC-6314BE863951}" type="pres">
      <dgm:prSet presAssocID="{D42063E7-BBBD-4BD8-8B14-9F2836FA15D8}" presName="vert1" presStyleCnt="0"/>
      <dgm:spPr/>
    </dgm:pt>
  </dgm:ptLst>
  <dgm:cxnLst>
    <dgm:cxn modelId="{65C84712-87D6-4E59-9147-42AC29DD9DC5}" srcId="{BAF21A1B-FEE9-43D9-8D34-9DEBA246C04F}" destId="{C5AA60F1-27AE-4A8E-A999-5A5028A65B76}" srcOrd="0" destOrd="0" parTransId="{5725F74E-5152-4C1E-8590-518A38934A1C}" sibTransId="{C841E15B-0A32-41C1-9A00-51913BAE2DDB}"/>
    <dgm:cxn modelId="{6C87B45F-6FD0-FE4B-A45A-58BBEBC52D58}" type="presOf" srcId="{BAF21A1B-FEE9-43D9-8D34-9DEBA246C04F}" destId="{E7AE1D42-C5AD-1248-B966-0B437EAFDB95}" srcOrd="0" destOrd="0" presId="urn:microsoft.com/office/officeart/2008/layout/LinedList"/>
    <dgm:cxn modelId="{438E1561-0CF1-0F43-8D11-4E1728DDEDA3}" type="presOf" srcId="{D42063E7-BBBD-4BD8-8B14-9F2836FA15D8}" destId="{012BD4B9-8AA6-5E46-B3C6-AF7C339DCDD2}" srcOrd="0" destOrd="0" presId="urn:microsoft.com/office/officeart/2008/layout/LinedList"/>
    <dgm:cxn modelId="{0EDC8D43-D8F6-AB45-9ADD-F69328EB2B3E}" type="presOf" srcId="{C5AA60F1-27AE-4A8E-A999-5A5028A65B76}" destId="{B75E82B3-3891-224A-8E68-860FBC09E44E}" srcOrd="0" destOrd="0" presId="urn:microsoft.com/office/officeart/2008/layout/LinedList"/>
    <dgm:cxn modelId="{B8DCC3A1-FD9B-45D7-A997-360D75D090BA}" srcId="{BAF21A1B-FEE9-43D9-8D34-9DEBA246C04F}" destId="{D42063E7-BBBD-4BD8-8B14-9F2836FA15D8}" srcOrd="2" destOrd="0" parTransId="{DD3B5A86-BA70-4DEF-8FDC-0E38D261545D}" sibTransId="{576C17D4-54B1-4A91-B49B-D7291B7BCA82}"/>
    <dgm:cxn modelId="{4A653BF9-EC35-4475-9BB7-A4A781ECC0B7}" srcId="{BAF21A1B-FEE9-43D9-8D34-9DEBA246C04F}" destId="{1BE3BAB2-146A-4A1D-ADD6-64F83FA12295}" srcOrd="1" destOrd="0" parTransId="{B3319FE8-139C-4DE0-B1F5-3BD13FD08178}" sibTransId="{203F05DC-CE8F-41C1-8B16-EEC5767676B8}"/>
    <dgm:cxn modelId="{4809D2F9-FA6E-8E4D-963B-28ECAABFB9AC}" type="presOf" srcId="{1BE3BAB2-146A-4A1D-ADD6-64F83FA12295}" destId="{0791D3F5-4DE5-9445-B1E5-535FCE04CB42}" srcOrd="0" destOrd="0" presId="urn:microsoft.com/office/officeart/2008/layout/LinedList"/>
    <dgm:cxn modelId="{95EEA22A-38C4-3C48-A2B9-753F6BE99C74}" type="presParOf" srcId="{E7AE1D42-C5AD-1248-B966-0B437EAFDB95}" destId="{E8B2787A-F5F1-394B-A7D2-5B2CA0F852B5}" srcOrd="0" destOrd="0" presId="urn:microsoft.com/office/officeart/2008/layout/LinedList"/>
    <dgm:cxn modelId="{7E8000DD-9C11-5544-A8C1-B41B9FDB4408}" type="presParOf" srcId="{E7AE1D42-C5AD-1248-B966-0B437EAFDB95}" destId="{EF3B57E8-9CA2-9E41-8541-F0EDF20B8171}" srcOrd="1" destOrd="0" presId="urn:microsoft.com/office/officeart/2008/layout/LinedList"/>
    <dgm:cxn modelId="{BFFB704B-3AD3-7E43-805A-B1ED00481BEA}" type="presParOf" srcId="{EF3B57E8-9CA2-9E41-8541-F0EDF20B8171}" destId="{B75E82B3-3891-224A-8E68-860FBC09E44E}" srcOrd="0" destOrd="0" presId="urn:microsoft.com/office/officeart/2008/layout/LinedList"/>
    <dgm:cxn modelId="{446031B8-549F-8F45-A7C4-8BD2185943B2}" type="presParOf" srcId="{EF3B57E8-9CA2-9E41-8541-F0EDF20B8171}" destId="{D9AE2472-AA86-474B-B8FD-0D46B160C88C}" srcOrd="1" destOrd="0" presId="urn:microsoft.com/office/officeart/2008/layout/LinedList"/>
    <dgm:cxn modelId="{ACB6E523-C326-374A-9FB0-332B44E899BD}" type="presParOf" srcId="{E7AE1D42-C5AD-1248-B966-0B437EAFDB95}" destId="{EF3004E0-67B9-6741-B41E-E352FB805F8F}" srcOrd="2" destOrd="0" presId="urn:microsoft.com/office/officeart/2008/layout/LinedList"/>
    <dgm:cxn modelId="{C03175D7-373C-0C4C-9928-29D4D0FD6551}" type="presParOf" srcId="{E7AE1D42-C5AD-1248-B966-0B437EAFDB95}" destId="{34C7528A-43FD-7F46-8BB8-6B8A1D4CA7E3}" srcOrd="3" destOrd="0" presId="urn:microsoft.com/office/officeart/2008/layout/LinedList"/>
    <dgm:cxn modelId="{8357EDF4-3668-394E-BD6B-748508716C99}" type="presParOf" srcId="{34C7528A-43FD-7F46-8BB8-6B8A1D4CA7E3}" destId="{0791D3F5-4DE5-9445-B1E5-535FCE04CB42}" srcOrd="0" destOrd="0" presId="urn:microsoft.com/office/officeart/2008/layout/LinedList"/>
    <dgm:cxn modelId="{D256BF2D-E8A0-E54D-B396-5FF11AB33BD6}" type="presParOf" srcId="{34C7528A-43FD-7F46-8BB8-6B8A1D4CA7E3}" destId="{5C52E68D-6425-7947-9B00-9AEFAF86CC43}" srcOrd="1" destOrd="0" presId="urn:microsoft.com/office/officeart/2008/layout/LinedList"/>
    <dgm:cxn modelId="{3B0053F7-A6A3-4F47-9E56-DE0C3BDA16DD}" type="presParOf" srcId="{E7AE1D42-C5AD-1248-B966-0B437EAFDB95}" destId="{D0C83C1F-4004-D04F-AA89-C66E5E082C02}" srcOrd="4" destOrd="0" presId="urn:microsoft.com/office/officeart/2008/layout/LinedList"/>
    <dgm:cxn modelId="{43B50B27-00F5-9D43-BA11-C4344A75ECE0}" type="presParOf" srcId="{E7AE1D42-C5AD-1248-B966-0B437EAFDB95}" destId="{48206F11-12FB-9A41-BFBA-FA8CD3F67A0A}" srcOrd="5" destOrd="0" presId="urn:microsoft.com/office/officeart/2008/layout/LinedList"/>
    <dgm:cxn modelId="{1D20E003-6F74-0C4D-A90E-B942AC31DA0E}" type="presParOf" srcId="{48206F11-12FB-9A41-BFBA-FA8CD3F67A0A}" destId="{012BD4B9-8AA6-5E46-B3C6-AF7C339DCDD2}" srcOrd="0" destOrd="0" presId="urn:microsoft.com/office/officeart/2008/layout/LinedList"/>
    <dgm:cxn modelId="{63CE0407-AD42-264E-8893-8B74321149D6}" type="presParOf" srcId="{48206F11-12FB-9A41-BFBA-FA8CD3F67A0A}" destId="{6AB815A1-4042-C342-BEBC-6314BE86395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92B659-BBA8-4723-AF4A-E40CEC5CD74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02F2BA4-91B8-4C81-A67A-88ACF61E6B86}">
      <dgm:prSet/>
      <dgm:spPr/>
      <dgm:t>
        <a:bodyPr/>
        <a:lstStyle/>
        <a:p>
          <a:pPr>
            <a:lnSpc>
              <a:spcPct val="100000"/>
            </a:lnSpc>
          </a:pPr>
          <a:r>
            <a:rPr lang="en-US" b="0" i="0" dirty="0">
              <a:latin typeface="Source Sans Pro" panose="020B0503030403020204" pitchFamily="34" charset="0"/>
              <a:ea typeface="Source Sans Pro" panose="020B0503030403020204" pitchFamily="34" charset="0"/>
            </a:rPr>
            <a:t>Adding Xylazine has implications for injection sites, wounds, and skin soft tissue infections. </a:t>
          </a:r>
          <a:endParaRPr lang="en-US" dirty="0">
            <a:latin typeface="Source Sans Pro" panose="020B0503030403020204" pitchFamily="34" charset="0"/>
            <a:ea typeface="Source Sans Pro" panose="020B0503030403020204" pitchFamily="34" charset="0"/>
          </a:endParaRPr>
        </a:p>
      </dgm:t>
    </dgm:pt>
    <dgm:pt modelId="{58F295EF-28D3-4825-8B5B-8D4D1ECD0237}" type="parTrans" cxnId="{E2BEF115-6CB0-48A2-99FF-7C8D9D0258CA}">
      <dgm:prSet/>
      <dgm:spPr/>
      <dgm:t>
        <a:bodyPr/>
        <a:lstStyle/>
        <a:p>
          <a:endParaRPr lang="en-US"/>
        </a:p>
      </dgm:t>
    </dgm:pt>
    <dgm:pt modelId="{0168122B-EA04-4AA4-A73C-DBB59B570057}" type="sibTrans" cxnId="{E2BEF115-6CB0-48A2-99FF-7C8D9D0258CA}">
      <dgm:prSet/>
      <dgm:spPr/>
      <dgm:t>
        <a:bodyPr/>
        <a:lstStyle/>
        <a:p>
          <a:endParaRPr lang="en-US"/>
        </a:p>
      </dgm:t>
    </dgm:pt>
    <dgm:pt modelId="{55916A00-850F-4DF4-A8CE-6B3A0F998BBA}">
      <dgm:prSet/>
      <dgm:spPr/>
      <dgm:t>
        <a:bodyPr/>
        <a:lstStyle/>
        <a:p>
          <a:pPr>
            <a:lnSpc>
              <a:spcPct val="100000"/>
            </a:lnSpc>
          </a:pPr>
          <a:r>
            <a:rPr lang="en-US" b="0" i="0" dirty="0">
              <a:latin typeface="Source Sans Pro" panose="020B0503030403020204" pitchFamily="34" charset="0"/>
              <a:ea typeface="Source Sans Pro" panose="020B0503030403020204" pitchFamily="34" charset="0"/>
            </a:rPr>
            <a:t>Increased cardiovascular episodes.</a:t>
          </a:r>
          <a:endParaRPr lang="en-US" dirty="0">
            <a:latin typeface="Source Sans Pro" panose="020B0503030403020204" pitchFamily="34" charset="0"/>
            <a:ea typeface="Source Sans Pro" panose="020B0503030403020204" pitchFamily="34" charset="0"/>
          </a:endParaRPr>
        </a:p>
      </dgm:t>
    </dgm:pt>
    <dgm:pt modelId="{E6118535-D74B-419E-BDED-DF7DD794EF56}" type="parTrans" cxnId="{6ABD05F4-17EE-4D30-A3F9-0697764FD72C}">
      <dgm:prSet/>
      <dgm:spPr/>
      <dgm:t>
        <a:bodyPr/>
        <a:lstStyle/>
        <a:p>
          <a:endParaRPr lang="en-US"/>
        </a:p>
      </dgm:t>
    </dgm:pt>
    <dgm:pt modelId="{F0568A4C-BCA4-4178-BF9A-654B13214227}" type="sibTrans" cxnId="{6ABD05F4-17EE-4D30-A3F9-0697764FD72C}">
      <dgm:prSet/>
      <dgm:spPr/>
      <dgm:t>
        <a:bodyPr/>
        <a:lstStyle/>
        <a:p>
          <a:endParaRPr lang="en-US"/>
        </a:p>
      </dgm:t>
    </dgm:pt>
    <dgm:pt modelId="{A2D0D213-94C6-4747-99E2-7C7AC154A26E}">
      <dgm:prSet/>
      <dgm:spPr/>
      <dgm:t>
        <a:bodyPr/>
        <a:lstStyle/>
        <a:p>
          <a:pPr>
            <a:lnSpc>
              <a:spcPct val="100000"/>
            </a:lnSpc>
          </a:pPr>
          <a:r>
            <a:rPr lang="en-US" b="0" i="0" dirty="0">
              <a:latin typeface="Source Sans Pro" panose="020B0503030403020204" pitchFamily="34" charset="0"/>
              <a:ea typeface="Source Sans Pro" panose="020B0503030403020204" pitchFamily="34" charset="0"/>
            </a:rPr>
            <a:t>Xylazine concentration and withdrawal may impact mental health, causing anxiety, depression, and sleep difficulties. </a:t>
          </a:r>
          <a:endParaRPr lang="en-US" dirty="0">
            <a:latin typeface="Source Sans Pro" panose="020B0503030403020204" pitchFamily="34" charset="0"/>
            <a:ea typeface="Source Sans Pro" panose="020B0503030403020204" pitchFamily="34" charset="0"/>
          </a:endParaRPr>
        </a:p>
      </dgm:t>
    </dgm:pt>
    <dgm:pt modelId="{DFF8BE4E-A514-4BB1-9727-9DC7B3ECFA3A}" type="parTrans" cxnId="{79945468-846E-4D35-A800-5773F5986C98}">
      <dgm:prSet/>
      <dgm:spPr/>
      <dgm:t>
        <a:bodyPr/>
        <a:lstStyle/>
        <a:p>
          <a:endParaRPr lang="en-US"/>
        </a:p>
      </dgm:t>
    </dgm:pt>
    <dgm:pt modelId="{4DE86EF8-C80F-4430-9965-09BDF9700C1B}" type="sibTrans" cxnId="{79945468-846E-4D35-A800-5773F5986C98}">
      <dgm:prSet/>
      <dgm:spPr/>
      <dgm:t>
        <a:bodyPr/>
        <a:lstStyle/>
        <a:p>
          <a:endParaRPr lang="en-US"/>
        </a:p>
      </dgm:t>
    </dgm:pt>
    <dgm:pt modelId="{737722B5-8ADC-45DC-A8DA-2F0F6E0544C8}" type="pres">
      <dgm:prSet presAssocID="{B292B659-BBA8-4723-AF4A-E40CEC5CD742}" presName="root" presStyleCnt="0">
        <dgm:presLayoutVars>
          <dgm:dir/>
          <dgm:resizeHandles val="exact"/>
        </dgm:presLayoutVars>
      </dgm:prSet>
      <dgm:spPr/>
    </dgm:pt>
    <dgm:pt modelId="{F3B47AC4-D885-4A86-A68A-8DA0606B76E8}" type="pres">
      <dgm:prSet presAssocID="{702F2BA4-91B8-4C81-A67A-88ACF61E6B86}" presName="compNode" presStyleCnt="0"/>
      <dgm:spPr/>
    </dgm:pt>
    <dgm:pt modelId="{4225A2BE-CDBF-4F72-92C6-BF7F9B942F49}" type="pres">
      <dgm:prSet presAssocID="{702F2BA4-91B8-4C81-A67A-88ACF61E6B86}" presName="bgRect" presStyleLbl="bgShp" presStyleIdx="0" presStyleCnt="3"/>
      <dgm:spPr/>
    </dgm:pt>
    <dgm:pt modelId="{C1F1FFD5-A4DA-402E-9087-DF1F5B094F51}" type="pres">
      <dgm:prSet presAssocID="{702F2BA4-91B8-4C81-A67A-88ACF61E6B8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ADC4469A-8839-42A9-AD19-FBE90244528A}" type="pres">
      <dgm:prSet presAssocID="{702F2BA4-91B8-4C81-A67A-88ACF61E6B86}" presName="spaceRect" presStyleCnt="0"/>
      <dgm:spPr/>
    </dgm:pt>
    <dgm:pt modelId="{68ABAFC7-58CB-4482-902A-3962293F5D3F}" type="pres">
      <dgm:prSet presAssocID="{702F2BA4-91B8-4C81-A67A-88ACF61E6B86}" presName="parTx" presStyleLbl="revTx" presStyleIdx="0" presStyleCnt="3">
        <dgm:presLayoutVars>
          <dgm:chMax val="0"/>
          <dgm:chPref val="0"/>
        </dgm:presLayoutVars>
      </dgm:prSet>
      <dgm:spPr/>
    </dgm:pt>
    <dgm:pt modelId="{FAE5A590-F3CA-436C-B71F-EBE64DDC43F5}" type="pres">
      <dgm:prSet presAssocID="{0168122B-EA04-4AA4-A73C-DBB59B570057}" presName="sibTrans" presStyleCnt="0"/>
      <dgm:spPr/>
    </dgm:pt>
    <dgm:pt modelId="{F58D0B25-7E38-431E-B0F1-97E5FD570117}" type="pres">
      <dgm:prSet presAssocID="{55916A00-850F-4DF4-A8CE-6B3A0F998BBA}" presName="compNode" presStyleCnt="0"/>
      <dgm:spPr/>
    </dgm:pt>
    <dgm:pt modelId="{A87A91E8-1D9E-4117-868E-2C15CF8893D7}" type="pres">
      <dgm:prSet presAssocID="{55916A00-850F-4DF4-A8CE-6B3A0F998BBA}" presName="bgRect" presStyleLbl="bgShp" presStyleIdx="1" presStyleCnt="3"/>
      <dgm:spPr/>
    </dgm:pt>
    <dgm:pt modelId="{A828B9A5-A984-486D-B0E5-26D566653038}" type="pres">
      <dgm:prSet presAssocID="{55916A00-850F-4DF4-A8CE-6B3A0F998B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with Pulse"/>
        </a:ext>
      </dgm:extLst>
    </dgm:pt>
    <dgm:pt modelId="{709C37AA-CD6D-4602-BAF6-7061BF6BF12E}" type="pres">
      <dgm:prSet presAssocID="{55916A00-850F-4DF4-A8CE-6B3A0F998BBA}" presName="spaceRect" presStyleCnt="0"/>
      <dgm:spPr/>
    </dgm:pt>
    <dgm:pt modelId="{244C180A-F108-44F5-91F0-7719A499EF98}" type="pres">
      <dgm:prSet presAssocID="{55916A00-850F-4DF4-A8CE-6B3A0F998BBA}" presName="parTx" presStyleLbl="revTx" presStyleIdx="1" presStyleCnt="3">
        <dgm:presLayoutVars>
          <dgm:chMax val="0"/>
          <dgm:chPref val="0"/>
        </dgm:presLayoutVars>
      </dgm:prSet>
      <dgm:spPr/>
    </dgm:pt>
    <dgm:pt modelId="{A6AFB566-84A3-4DFB-A389-50A57AD71777}" type="pres">
      <dgm:prSet presAssocID="{F0568A4C-BCA4-4178-BF9A-654B13214227}" presName="sibTrans" presStyleCnt="0"/>
      <dgm:spPr/>
    </dgm:pt>
    <dgm:pt modelId="{D84D1AD7-F8FA-44A7-B026-E0566D73B730}" type="pres">
      <dgm:prSet presAssocID="{A2D0D213-94C6-4747-99E2-7C7AC154A26E}" presName="compNode" presStyleCnt="0"/>
      <dgm:spPr/>
    </dgm:pt>
    <dgm:pt modelId="{2E9C7A8B-8589-4DDB-99BC-BE04C9D01DFA}" type="pres">
      <dgm:prSet presAssocID="{A2D0D213-94C6-4747-99E2-7C7AC154A26E}" presName="bgRect" presStyleLbl="bgShp" presStyleIdx="2" presStyleCnt="3"/>
      <dgm:spPr/>
    </dgm:pt>
    <dgm:pt modelId="{7830224C-BF96-41C8-9D86-61825188EE8C}" type="pres">
      <dgm:prSet presAssocID="{A2D0D213-94C6-4747-99E2-7C7AC154A2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CEB9EA14-2015-4FC6-B2C8-36C2EB0B9AE2}" type="pres">
      <dgm:prSet presAssocID="{A2D0D213-94C6-4747-99E2-7C7AC154A26E}" presName="spaceRect" presStyleCnt="0"/>
      <dgm:spPr/>
    </dgm:pt>
    <dgm:pt modelId="{3C3E0DA8-168A-400B-9AEB-113C6FB47870}" type="pres">
      <dgm:prSet presAssocID="{A2D0D213-94C6-4747-99E2-7C7AC154A26E}" presName="parTx" presStyleLbl="revTx" presStyleIdx="2" presStyleCnt="3">
        <dgm:presLayoutVars>
          <dgm:chMax val="0"/>
          <dgm:chPref val="0"/>
        </dgm:presLayoutVars>
      </dgm:prSet>
      <dgm:spPr/>
    </dgm:pt>
  </dgm:ptLst>
  <dgm:cxnLst>
    <dgm:cxn modelId="{E2BEF115-6CB0-48A2-99FF-7C8D9D0258CA}" srcId="{B292B659-BBA8-4723-AF4A-E40CEC5CD742}" destId="{702F2BA4-91B8-4C81-A67A-88ACF61E6B86}" srcOrd="0" destOrd="0" parTransId="{58F295EF-28D3-4825-8B5B-8D4D1ECD0237}" sibTransId="{0168122B-EA04-4AA4-A73C-DBB59B570057}"/>
    <dgm:cxn modelId="{A24F753C-91C2-5946-BC37-258AE0BE5FA6}" type="presOf" srcId="{55916A00-850F-4DF4-A8CE-6B3A0F998BBA}" destId="{244C180A-F108-44F5-91F0-7719A499EF98}" srcOrd="0" destOrd="0" presId="urn:microsoft.com/office/officeart/2018/2/layout/IconVerticalSolidList"/>
    <dgm:cxn modelId="{79945468-846E-4D35-A800-5773F5986C98}" srcId="{B292B659-BBA8-4723-AF4A-E40CEC5CD742}" destId="{A2D0D213-94C6-4747-99E2-7C7AC154A26E}" srcOrd="2" destOrd="0" parTransId="{DFF8BE4E-A514-4BB1-9727-9DC7B3ECFA3A}" sibTransId="{4DE86EF8-C80F-4430-9965-09BDF9700C1B}"/>
    <dgm:cxn modelId="{33AB824A-DBC4-9141-B23A-8C958A8ED7F4}" type="presOf" srcId="{702F2BA4-91B8-4C81-A67A-88ACF61E6B86}" destId="{68ABAFC7-58CB-4482-902A-3962293F5D3F}" srcOrd="0" destOrd="0" presId="urn:microsoft.com/office/officeart/2018/2/layout/IconVerticalSolidList"/>
    <dgm:cxn modelId="{ED63059A-EEB1-D44F-840C-C630397B5235}" type="presOf" srcId="{B292B659-BBA8-4723-AF4A-E40CEC5CD742}" destId="{737722B5-8ADC-45DC-A8DA-2F0F6E0544C8}" srcOrd="0" destOrd="0" presId="urn:microsoft.com/office/officeart/2018/2/layout/IconVerticalSolidList"/>
    <dgm:cxn modelId="{7F44229F-EE82-C24A-9AD9-9CEB6D4044FF}" type="presOf" srcId="{A2D0D213-94C6-4747-99E2-7C7AC154A26E}" destId="{3C3E0DA8-168A-400B-9AEB-113C6FB47870}" srcOrd="0" destOrd="0" presId="urn:microsoft.com/office/officeart/2018/2/layout/IconVerticalSolidList"/>
    <dgm:cxn modelId="{6ABD05F4-17EE-4D30-A3F9-0697764FD72C}" srcId="{B292B659-BBA8-4723-AF4A-E40CEC5CD742}" destId="{55916A00-850F-4DF4-A8CE-6B3A0F998BBA}" srcOrd="1" destOrd="0" parTransId="{E6118535-D74B-419E-BDED-DF7DD794EF56}" sibTransId="{F0568A4C-BCA4-4178-BF9A-654B13214227}"/>
    <dgm:cxn modelId="{CCF80CCA-1D63-7147-AA4D-5705CABFBA08}" type="presParOf" srcId="{737722B5-8ADC-45DC-A8DA-2F0F6E0544C8}" destId="{F3B47AC4-D885-4A86-A68A-8DA0606B76E8}" srcOrd="0" destOrd="0" presId="urn:microsoft.com/office/officeart/2018/2/layout/IconVerticalSolidList"/>
    <dgm:cxn modelId="{6CDFC924-8F8C-CF47-A03F-097D01EB7D3B}" type="presParOf" srcId="{F3B47AC4-D885-4A86-A68A-8DA0606B76E8}" destId="{4225A2BE-CDBF-4F72-92C6-BF7F9B942F49}" srcOrd="0" destOrd="0" presId="urn:microsoft.com/office/officeart/2018/2/layout/IconVerticalSolidList"/>
    <dgm:cxn modelId="{A1F514D5-4E70-6C45-9FCE-B2B86993A072}" type="presParOf" srcId="{F3B47AC4-D885-4A86-A68A-8DA0606B76E8}" destId="{C1F1FFD5-A4DA-402E-9087-DF1F5B094F51}" srcOrd="1" destOrd="0" presId="urn:microsoft.com/office/officeart/2018/2/layout/IconVerticalSolidList"/>
    <dgm:cxn modelId="{98D94257-6111-E44D-82B4-852E3463B4C2}" type="presParOf" srcId="{F3B47AC4-D885-4A86-A68A-8DA0606B76E8}" destId="{ADC4469A-8839-42A9-AD19-FBE90244528A}" srcOrd="2" destOrd="0" presId="urn:microsoft.com/office/officeart/2018/2/layout/IconVerticalSolidList"/>
    <dgm:cxn modelId="{0FD63D9B-0B64-8543-BDF5-7E518BBA4A85}" type="presParOf" srcId="{F3B47AC4-D885-4A86-A68A-8DA0606B76E8}" destId="{68ABAFC7-58CB-4482-902A-3962293F5D3F}" srcOrd="3" destOrd="0" presId="urn:microsoft.com/office/officeart/2018/2/layout/IconVerticalSolidList"/>
    <dgm:cxn modelId="{9E84E10E-3F74-694A-AA5A-26FD2C075148}" type="presParOf" srcId="{737722B5-8ADC-45DC-A8DA-2F0F6E0544C8}" destId="{FAE5A590-F3CA-436C-B71F-EBE64DDC43F5}" srcOrd="1" destOrd="0" presId="urn:microsoft.com/office/officeart/2018/2/layout/IconVerticalSolidList"/>
    <dgm:cxn modelId="{7A90E6BE-0583-0348-9DAB-1B4E497CD489}" type="presParOf" srcId="{737722B5-8ADC-45DC-A8DA-2F0F6E0544C8}" destId="{F58D0B25-7E38-431E-B0F1-97E5FD570117}" srcOrd="2" destOrd="0" presId="urn:microsoft.com/office/officeart/2018/2/layout/IconVerticalSolidList"/>
    <dgm:cxn modelId="{2EF1CC30-F7C9-8343-8DD9-52DD4191ECED}" type="presParOf" srcId="{F58D0B25-7E38-431E-B0F1-97E5FD570117}" destId="{A87A91E8-1D9E-4117-868E-2C15CF8893D7}" srcOrd="0" destOrd="0" presId="urn:microsoft.com/office/officeart/2018/2/layout/IconVerticalSolidList"/>
    <dgm:cxn modelId="{7802EB00-1D0B-DE48-9F43-F8D4BD7D92F0}" type="presParOf" srcId="{F58D0B25-7E38-431E-B0F1-97E5FD570117}" destId="{A828B9A5-A984-486D-B0E5-26D566653038}" srcOrd="1" destOrd="0" presId="urn:microsoft.com/office/officeart/2018/2/layout/IconVerticalSolidList"/>
    <dgm:cxn modelId="{D358B8BB-1058-9345-8671-72D23C25D5CA}" type="presParOf" srcId="{F58D0B25-7E38-431E-B0F1-97E5FD570117}" destId="{709C37AA-CD6D-4602-BAF6-7061BF6BF12E}" srcOrd="2" destOrd="0" presId="urn:microsoft.com/office/officeart/2018/2/layout/IconVerticalSolidList"/>
    <dgm:cxn modelId="{7781B797-1D5A-AD45-A0B4-7247E85068CA}" type="presParOf" srcId="{F58D0B25-7E38-431E-B0F1-97E5FD570117}" destId="{244C180A-F108-44F5-91F0-7719A499EF98}" srcOrd="3" destOrd="0" presId="urn:microsoft.com/office/officeart/2018/2/layout/IconVerticalSolidList"/>
    <dgm:cxn modelId="{382EEC0D-661E-7044-A97E-6B6E47FA3604}" type="presParOf" srcId="{737722B5-8ADC-45DC-A8DA-2F0F6E0544C8}" destId="{A6AFB566-84A3-4DFB-A389-50A57AD71777}" srcOrd="3" destOrd="0" presId="urn:microsoft.com/office/officeart/2018/2/layout/IconVerticalSolidList"/>
    <dgm:cxn modelId="{B8A6A390-8FA7-7146-AD0B-F3662F76F9B9}" type="presParOf" srcId="{737722B5-8ADC-45DC-A8DA-2F0F6E0544C8}" destId="{D84D1AD7-F8FA-44A7-B026-E0566D73B730}" srcOrd="4" destOrd="0" presId="urn:microsoft.com/office/officeart/2018/2/layout/IconVerticalSolidList"/>
    <dgm:cxn modelId="{10E0801B-D201-8A48-BEBB-054408C56D05}" type="presParOf" srcId="{D84D1AD7-F8FA-44A7-B026-E0566D73B730}" destId="{2E9C7A8B-8589-4DDB-99BC-BE04C9D01DFA}" srcOrd="0" destOrd="0" presId="urn:microsoft.com/office/officeart/2018/2/layout/IconVerticalSolidList"/>
    <dgm:cxn modelId="{EAF5F800-7AFB-D844-83C0-750424A28085}" type="presParOf" srcId="{D84D1AD7-F8FA-44A7-B026-E0566D73B730}" destId="{7830224C-BF96-41C8-9D86-61825188EE8C}" srcOrd="1" destOrd="0" presId="urn:microsoft.com/office/officeart/2018/2/layout/IconVerticalSolidList"/>
    <dgm:cxn modelId="{9980BDD6-ED79-4143-9DD1-0CF1205DF104}" type="presParOf" srcId="{D84D1AD7-F8FA-44A7-B026-E0566D73B730}" destId="{CEB9EA14-2015-4FC6-B2C8-36C2EB0B9AE2}" srcOrd="2" destOrd="0" presId="urn:microsoft.com/office/officeart/2018/2/layout/IconVerticalSolidList"/>
    <dgm:cxn modelId="{E957BC26-6DAC-C94F-89FE-82247B22CE84}" type="presParOf" srcId="{D84D1AD7-F8FA-44A7-B026-E0566D73B730}" destId="{3C3E0DA8-168A-400B-9AEB-113C6FB478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77243F-3B59-4A10-80F9-069B0EEFB61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84DF867-BE79-441F-93AD-55984FE01883}">
      <dgm:prSet/>
      <dgm:spPr/>
      <dgm:t>
        <a:bodyPr/>
        <a:lstStyle/>
        <a:p>
          <a:r>
            <a:rPr lang="en-US" b="0" i="0"/>
            <a:t>Headaches</a:t>
          </a:r>
          <a:endParaRPr lang="en-US"/>
        </a:p>
      </dgm:t>
    </dgm:pt>
    <dgm:pt modelId="{C02200F4-D0A9-4279-A7F6-E2D9ED82E575}" type="parTrans" cxnId="{2225E181-2139-4741-80C4-FBA6D8D85281}">
      <dgm:prSet/>
      <dgm:spPr/>
      <dgm:t>
        <a:bodyPr/>
        <a:lstStyle/>
        <a:p>
          <a:endParaRPr lang="en-US"/>
        </a:p>
      </dgm:t>
    </dgm:pt>
    <dgm:pt modelId="{AEB03A0B-674F-4129-99D5-57A78C4E68D9}" type="sibTrans" cxnId="{2225E181-2139-4741-80C4-FBA6D8D85281}">
      <dgm:prSet/>
      <dgm:spPr/>
      <dgm:t>
        <a:bodyPr/>
        <a:lstStyle/>
        <a:p>
          <a:endParaRPr lang="en-US"/>
        </a:p>
      </dgm:t>
    </dgm:pt>
    <dgm:pt modelId="{6C8C5554-4EC7-4432-9B3E-5457B1ECCA96}">
      <dgm:prSet/>
      <dgm:spPr/>
      <dgm:t>
        <a:bodyPr/>
        <a:lstStyle/>
        <a:p>
          <a:r>
            <a:rPr lang="en-US" b="0" i="0"/>
            <a:t>Fainting</a:t>
          </a:r>
          <a:endParaRPr lang="en-US"/>
        </a:p>
      </dgm:t>
    </dgm:pt>
    <dgm:pt modelId="{2390DDF5-8826-43DF-B409-87225BC2820D}" type="parTrans" cxnId="{C23C26F8-1C44-4F6F-BBB8-4AC3BE647A3D}">
      <dgm:prSet/>
      <dgm:spPr/>
      <dgm:t>
        <a:bodyPr/>
        <a:lstStyle/>
        <a:p>
          <a:endParaRPr lang="en-US"/>
        </a:p>
      </dgm:t>
    </dgm:pt>
    <dgm:pt modelId="{87564CB5-1331-44A5-83BD-328FF825BD4F}" type="sibTrans" cxnId="{C23C26F8-1C44-4F6F-BBB8-4AC3BE647A3D}">
      <dgm:prSet/>
      <dgm:spPr/>
      <dgm:t>
        <a:bodyPr/>
        <a:lstStyle/>
        <a:p>
          <a:endParaRPr lang="en-US"/>
        </a:p>
      </dgm:t>
    </dgm:pt>
    <dgm:pt modelId="{32DCED43-37BF-44A7-A281-18F72EB52EBB}">
      <dgm:prSet/>
      <dgm:spPr/>
      <dgm:t>
        <a:bodyPr/>
        <a:lstStyle/>
        <a:p>
          <a:r>
            <a:rPr lang="en-US" b="0" i="0"/>
            <a:t>Weakness</a:t>
          </a:r>
          <a:endParaRPr lang="en-US"/>
        </a:p>
      </dgm:t>
    </dgm:pt>
    <dgm:pt modelId="{E4CE9A86-31BF-40CA-AE6D-A35466B618A8}" type="parTrans" cxnId="{DFF44676-1051-4B7B-9597-2B1BB3DA425D}">
      <dgm:prSet/>
      <dgm:spPr/>
      <dgm:t>
        <a:bodyPr/>
        <a:lstStyle/>
        <a:p>
          <a:endParaRPr lang="en-US"/>
        </a:p>
      </dgm:t>
    </dgm:pt>
    <dgm:pt modelId="{2CFDD037-910D-4C28-9637-309F1E704D3E}" type="sibTrans" cxnId="{DFF44676-1051-4B7B-9597-2B1BB3DA425D}">
      <dgm:prSet/>
      <dgm:spPr/>
      <dgm:t>
        <a:bodyPr/>
        <a:lstStyle/>
        <a:p>
          <a:endParaRPr lang="en-US"/>
        </a:p>
      </dgm:t>
    </dgm:pt>
    <dgm:pt modelId="{269459E3-70BD-4173-AE57-9C6806606BAA}">
      <dgm:prSet/>
      <dgm:spPr/>
      <dgm:t>
        <a:bodyPr/>
        <a:lstStyle/>
        <a:p>
          <a:r>
            <a:rPr lang="en-US" b="0" i="0"/>
            <a:t>Confusion</a:t>
          </a:r>
          <a:endParaRPr lang="en-US"/>
        </a:p>
      </dgm:t>
    </dgm:pt>
    <dgm:pt modelId="{864EA290-C169-4A46-A6B3-604100850C1E}" type="parTrans" cxnId="{11B1F662-5F9C-4CB8-AFDB-A86DA90C9BA5}">
      <dgm:prSet/>
      <dgm:spPr/>
      <dgm:t>
        <a:bodyPr/>
        <a:lstStyle/>
        <a:p>
          <a:endParaRPr lang="en-US"/>
        </a:p>
      </dgm:t>
    </dgm:pt>
    <dgm:pt modelId="{E686D53B-7CC0-4152-860A-2B5D8B50C17E}" type="sibTrans" cxnId="{11B1F662-5F9C-4CB8-AFDB-A86DA90C9BA5}">
      <dgm:prSet/>
      <dgm:spPr/>
      <dgm:t>
        <a:bodyPr/>
        <a:lstStyle/>
        <a:p>
          <a:endParaRPr lang="en-US"/>
        </a:p>
      </dgm:t>
    </dgm:pt>
    <dgm:pt modelId="{7512EA9F-70FD-4FB9-A5AF-4D73B4767015}">
      <dgm:prSet/>
      <dgm:spPr/>
      <dgm:t>
        <a:bodyPr/>
        <a:lstStyle/>
        <a:p>
          <a:r>
            <a:rPr lang="en-US" b="0" i="0"/>
            <a:t>Hypotension</a:t>
          </a:r>
          <a:endParaRPr lang="en-US"/>
        </a:p>
      </dgm:t>
    </dgm:pt>
    <dgm:pt modelId="{35A74150-2FC8-447A-AC8E-3EBBA8C77D1B}" type="parTrans" cxnId="{214BCFFB-34B0-438F-96B5-C5D05B527920}">
      <dgm:prSet/>
      <dgm:spPr/>
      <dgm:t>
        <a:bodyPr/>
        <a:lstStyle/>
        <a:p>
          <a:endParaRPr lang="en-US"/>
        </a:p>
      </dgm:t>
    </dgm:pt>
    <dgm:pt modelId="{49B86AF1-AC7C-4449-A5FC-6CACA0AC2012}" type="sibTrans" cxnId="{214BCFFB-34B0-438F-96B5-C5D05B527920}">
      <dgm:prSet/>
      <dgm:spPr/>
      <dgm:t>
        <a:bodyPr/>
        <a:lstStyle/>
        <a:p>
          <a:endParaRPr lang="en-US"/>
        </a:p>
      </dgm:t>
    </dgm:pt>
    <dgm:pt modelId="{0FC44BA3-C1B8-4D78-98E6-EEDBBC6A97EB}">
      <dgm:prSet/>
      <dgm:spPr/>
      <dgm:t>
        <a:bodyPr/>
        <a:lstStyle/>
        <a:p>
          <a:r>
            <a:rPr lang="en-US" b="0" i="0"/>
            <a:t>Elevated sugar blood levels</a:t>
          </a:r>
          <a:endParaRPr lang="en-US"/>
        </a:p>
      </dgm:t>
    </dgm:pt>
    <dgm:pt modelId="{FCD51B03-CEE5-4CC8-A1A7-8FB6AD831DBE}" type="parTrans" cxnId="{91013F1A-1F8E-45CD-8676-B02DF6D828E0}">
      <dgm:prSet/>
      <dgm:spPr/>
      <dgm:t>
        <a:bodyPr/>
        <a:lstStyle/>
        <a:p>
          <a:endParaRPr lang="en-US"/>
        </a:p>
      </dgm:t>
    </dgm:pt>
    <dgm:pt modelId="{2F68AE3B-6648-4DD2-8477-29BA55403CB7}" type="sibTrans" cxnId="{91013F1A-1F8E-45CD-8676-B02DF6D828E0}">
      <dgm:prSet/>
      <dgm:spPr/>
      <dgm:t>
        <a:bodyPr/>
        <a:lstStyle/>
        <a:p>
          <a:endParaRPr lang="en-US"/>
        </a:p>
      </dgm:t>
    </dgm:pt>
    <dgm:pt modelId="{724C3DA1-4F52-4834-911C-495D4D059C63}">
      <dgm:prSet/>
      <dgm:spPr/>
      <dgm:t>
        <a:bodyPr/>
        <a:lstStyle/>
        <a:p>
          <a:r>
            <a:rPr lang="en-US" b="0" i="0"/>
            <a:t>Overdose</a:t>
          </a:r>
          <a:endParaRPr lang="en-US"/>
        </a:p>
      </dgm:t>
    </dgm:pt>
    <dgm:pt modelId="{AE76BDD6-7E2E-4E0E-B504-2165011D0DA2}" type="parTrans" cxnId="{82FE1A45-58B8-47BB-B0EE-1EE27A966C3C}">
      <dgm:prSet/>
      <dgm:spPr/>
      <dgm:t>
        <a:bodyPr/>
        <a:lstStyle/>
        <a:p>
          <a:endParaRPr lang="en-US"/>
        </a:p>
      </dgm:t>
    </dgm:pt>
    <dgm:pt modelId="{04384F22-5FC1-4192-92C7-C548F901A4FF}" type="sibTrans" cxnId="{82FE1A45-58B8-47BB-B0EE-1EE27A966C3C}">
      <dgm:prSet/>
      <dgm:spPr/>
      <dgm:t>
        <a:bodyPr/>
        <a:lstStyle/>
        <a:p>
          <a:endParaRPr lang="en-US"/>
        </a:p>
      </dgm:t>
    </dgm:pt>
    <dgm:pt modelId="{7E5F6E92-6E0E-4802-B9A6-7D6A279111DB}">
      <dgm:prSet/>
      <dgm:spPr/>
      <dgm:t>
        <a:bodyPr/>
        <a:lstStyle/>
        <a:p>
          <a:r>
            <a:rPr lang="en-US" b="0" i="0"/>
            <a:t>Necrotizing skin</a:t>
          </a:r>
          <a:endParaRPr lang="en-US"/>
        </a:p>
      </dgm:t>
    </dgm:pt>
    <dgm:pt modelId="{33D8751D-E162-410C-831F-B3CF6057FE3E}" type="parTrans" cxnId="{2D03612D-7409-4D7C-9BDD-E5E7FC32E510}">
      <dgm:prSet/>
      <dgm:spPr/>
      <dgm:t>
        <a:bodyPr/>
        <a:lstStyle/>
        <a:p>
          <a:endParaRPr lang="en-US"/>
        </a:p>
      </dgm:t>
    </dgm:pt>
    <dgm:pt modelId="{C85B95DB-D70C-474C-B4C9-FD01531854E1}" type="sibTrans" cxnId="{2D03612D-7409-4D7C-9BDD-E5E7FC32E510}">
      <dgm:prSet/>
      <dgm:spPr/>
      <dgm:t>
        <a:bodyPr/>
        <a:lstStyle/>
        <a:p>
          <a:endParaRPr lang="en-US"/>
        </a:p>
      </dgm:t>
    </dgm:pt>
    <dgm:pt modelId="{EC9C8BD1-842C-491C-97DB-42C0D5199B2F}">
      <dgm:prSet/>
      <dgm:spPr/>
      <dgm:t>
        <a:bodyPr/>
        <a:lstStyle/>
        <a:p>
          <a:r>
            <a:rPr lang="en-US" b="0" i="0"/>
            <a:t>Nonhealing wounds </a:t>
          </a:r>
          <a:endParaRPr lang="en-US"/>
        </a:p>
      </dgm:t>
    </dgm:pt>
    <dgm:pt modelId="{EE0C7E52-AE4F-4744-9F6B-D1C285D08BCF}" type="parTrans" cxnId="{E058001C-8B4C-4F7B-9D27-BE7DC3E99250}">
      <dgm:prSet/>
      <dgm:spPr/>
      <dgm:t>
        <a:bodyPr/>
        <a:lstStyle/>
        <a:p>
          <a:endParaRPr lang="en-US"/>
        </a:p>
      </dgm:t>
    </dgm:pt>
    <dgm:pt modelId="{AE815F4A-C531-4CDA-9CF2-528053BAE3FA}" type="sibTrans" cxnId="{E058001C-8B4C-4F7B-9D27-BE7DC3E99250}">
      <dgm:prSet/>
      <dgm:spPr/>
      <dgm:t>
        <a:bodyPr/>
        <a:lstStyle/>
        <a:p>
          <a:endParaRPr lang="en-US"/>
        </a:p>
      </dgm:t>
    </dgm:pt>
    <dgm:pt modelId="{FE19CB01-2013-E14C-B548-5B181FB7857F}" type="pres">
      <dgm:prSet presAssocID="{7177243F-3B59-4A10-80F9-069B0EEFB61A}" presName="vert0" presStyleCnt="0">
        <dgm:presLayoutVars>
          <dgm:dir/>
          <dgm:animOne val="branch"/>
          <dgm:animLvl val="lvl"/>
        </dgm:presLayoutVars>
      </dgm:prSet>
      <dgm:spPr/>
    </dgm:pt>
    <dgm:pt modelId="{7F143FF7-A757-CE4E-B864-5ED15304770A}" type="pres">
      <dgm:prSet presAssocID="{484DF867-BE79-441F-93AD-55984FE01883}" presName="thickLine" presStyleLbl="alignNode1" presStyleIdx="0" presStyleCnt="9"/>
      <dgm:spPr/>
    </dgm:pt>
    <dgm:pt modelId="{28D2ACE1-EDA5-C040-9101-9A7B2D0D0CC6}" type="pres">
      <dgm:prSet presAssocID="{484DF867-BE79-441F-93AD-55984FE01883}" presName="horz1" presStyleCnt="0"/>
      <dgm:spPr/>
    </dgm:pt>
    <dgm:pt modelId="{8566D9B9-1E6F-6B40-93A4-B1BE2B851A5D}" type="pres">
      <dgm:prSet presAssocID="{484DF867-BE79-441F-93AD-55984FE01883}" presName="tx1" presStyleLbl="revTx" presStyleIdx="0" presStyleCnt="9"/>
      <dgm:spPr/>
    </dgm:pt>
    <dgm:pt modelId="{35C6B5F2-0703-684E-8935-FB55F95D1DF3}" type="pres">
      <dgm:prSet presAssocID="{484DF867-BE79-441F-93AD-55984FE01883}" presName="vert1" presStyleCnt="0"/>
      <dgm:spPr/>
    </dgm:pt>
    <dgm:pt modelId="{EAF63059-9037-CB46-AAD7-7C6A354FC86C}" type="pres">
      <dgm:prSet presAssocID="{6C8C5554-4EC7-4432-9B3E-5457B1ECCA96}" presName="thickLine" presStyleLbl="alignNode1" presStyleIdx="1" presStyleCnt="9"/>
      <dgm:spPr/>
    </dgm:pt>
    <dgm:pt modelId="{F5A00442-9E48-F948-BC4D-212D700D85C3}" type="pres">
      <dgm:prSet presAssocID="{6C8C5554-4EC7-4432-9B3E-5457B1ECCA96}" presName="horz1" presStyleCnt="0"/>
      <dgm:spPr/>
    </dgm:pt>
    <dgm:pt modelId="{6900D4DA-BED1-FC4C-934C-DF5B4EF9DE97}" type="pres">
      <dgm:prSet presAssocID="{6C8C5554-4EC7-4432-9B3E-5457B1ECCA96}" presName="tx1" presStyleLbl="revTx" presStyleIdx="1" presStyleCnt="9"/>
      <dgm:spPr/>
    </dgm:pt>
    <dgm:pt modelId="{007C39A9-20EC-274B-BD67-35A319B59014}" type="pres">
      <dgm:prSet presAssocID="{6C8C5554-4EC7-4432-9B3E-5457B1ECCA96}" presName="vert1" presStyleCnt="0"/>
      <dgm:spPr/>
    </dgm:pt>
    <dgm:pt modelId="{90D8DF2F-7845-3946-B434-3F56C1FB7695}" type="pres">
      <dgm:prSet presAssocID="{32DCED43-37BF-44A7-A281-18F72EB52EBB}" presName="thickLine" presStyleLbl="alignNode1" presStyleIdx="2" presStyleCnt="9"/>
      <dgm:spPr/>
    </dgm:pt>
    <dgm:pt modelId="{8264F599-4DB2-054B-A649-1C1CE11AE4BF}" type="pres">
      <dgm:prSet presAssocID="{32DCED43-37BF-44A7-A281-18F72EB52EBB}" presName="horz1" presStyleCnt="0"/>
      <dgm:spPr/>
    </dgm:pt>
    <dgm:pt modelId="{4A0BD6DE-86EE-484D-8B9D-BE568D49DAD7}" type="pres">
      <dgm:prSet presAssocID="{32DCED43-37BF-44A7-A281-18F72EB52EBB}" presName="tx1" presStyleLbl="revTx" presStyleIdx="2" presStyleCnt="9"/>
      <dgm:spPr/>
    </dgm:pt>
    <dgm:pt modelId="{9295C761-BF23-6F4B-BF9B-9C7355AA6097}" type="pres">
      <dgm:prSet presAssocID="{32DCED43-37BF-44A7-A281-18F72EB52EBB}" presName="vert1" presStyleCnt="0"/>
      <dgm:spPr/>
    </dgm:pt>
    <dgm:pt modelId="{C9B7FFC5-71A1-214D-B559-E78E70B23944}" type="pres">
      <dgm:prSet presAssocID="{269459E3-70BD-4173-AE57-9C6806606BAA}" presName="thickLine" presStyleLbl="alignNode1" presStyleIdx="3" presStyleCnt="9"/>
      <dgm:spPr/>
    </dgm:pt>
    <dgm:pt modelId="{192FD1D1-0BEF-964C-BA42-8E1799AE84A7}" type="pres">
      <dgm:prSet presAssocID="{269459E3-70BD-4173-AE57-9C6806606BAA}" presName="horz1" presStyleCnt="0"/>
      <dgm:spPr/>
    </dgm:pt>
    <dgm:pt modelId="{CB6A20FB-1D55-FC47-A3AA-DBEDE57B4473}" type="pres">
      <dgm:prSet presAssocID="{269459E3-70BD-4173-AE57-9C6806606BAA}" presName="tx1" presStyleLbl="revTx" presStyleIdx="3" presStyleCnt="9"/>
      <dgm:spPr/>
    </dgm:pt>
    <dgm:pt modelId="{D1F046E2-4337-8D41-B294-189903CA860B}" type="pres">
      <dgm:prSet presAssocID="{269459E3-70BD-4173-AE57-9C6806606BAA}" presName="vert1" presStyleCnt="0"/>
      <dgm:spPr/>
    </dgm:pt>
    <dgm:pt modelId="{D4485D06-9C27-DD43-9B02-DD3F2D7AD9D7}" type="pres">
      <dgm:prSet presAssocID="{7512EA9F-70FD-4FB9-A5AF-4D73B4767015}" presName="thickLine" presStyleLbl="alignNode1" presStyleIdx="4" presStyleCnt="9"/>
      <dgm:spPr/>
    </dgm:pt>
    <dgm:pt modelId="{650AA962-5F1A-2D41-A773-CD7FE111BD85}" type="pres">
      <dgm:prSet presAssocID="{7512EA9F-70FD-4FB9-A5AF-4D73B4767015}" presName="horz1" presStyleCnt="0"/>
      <dgm:spPr/>
    </dgm:pt>
    <dgm:pt modelId="{266C3FA2-9BFD-7241-B372-F787451827C2}" type="pres">
      <dgm:prSet presAssocID="{7512EA9F-70FD-4FB9-A5AF-4D73B4767015}" presName="tx1" presStyleLbl="revTx" presStyleIdx="4" presStyleCnt="9"/>
      <dgm:spPr/>
    </dgm:pt>
    <dgm:pt modelId="{F35FE914-F2F0-FB49-87B1-92F584246D65}" type="pres">
      <dgm:prSet presAssocID="{7512EA9F-70FD-4FB9-A5AF-4D73B4767015}" presName="vert1" presStyleCnt="0"/>
      <dgm:spPr/>
    </dgm:pt>
    <dgm:pt modelId="{9C2F292E-1D47-FA49-83EB-4BB523594CA5}" type="pres">
      <dgm:prSet presAssocID="{0FC44BA3-C1B8-4D78-98E6-EEDBBC6A97EB}" presName="thickLine" presStyleLbl="alignNode1" presStyleIdx="5" presStyleCnt="9"/>
      <dgm:spPr/>
    </dgm:pt>
    <dgm:pt modelId="{6B86A6CE-A836-BF48-9138-ED284442FE7E}" type="pres">
      <dgm:prSet presAssocID="{0FC44BA3-C1B8-4D78-98E6-EEDBBC6A97EB}" presName="horz1" presStyleCnt="0"/>
      <dgm:spPr/>
    </dgm:pt>
    <dgm:pt modelId="{EEA3E7CE-E036-0F41-8791-5285D2572EDC}" type="pres">
      <dgm:prSet presAssocID="{0FC44BA3-C1B8-4D78-98E6-EEDBBC6A97EB}" presName="tx1" presStyleLbl="revTx" presStyleIdx="5" presStyleCnt="9"/>
      <dgm:spPr/>
    </dgm:pt>
    <dgm:pt modelId="{EEEC58EE-8F47-EC42-B15E-3271D5C910DD}" type="pres">
      <dgm:prSet presAssocID="{0FC44BA3-C1B8-4D78-98E6-EEDBBC6A97EB}" presName="vert1" presStyleCnt="0"/>
      <dgm:spPr/>
    </dgm:pt>
    <dgm:pt modelId="{7D75872A-0052-2244-9D4B-B31DA483386E}" type="pres">
      <dgm:prSet presAssocID="{724C3DA1-4F52-4834-911C-495D4D059C63}" presName="thickLine" presStyleLbl="alignNode1" presStyleIdx="6" presStyleCnt="9"/>
      <dgm:spPr/>
    </dgm:pt>
    <dgm:pt modelId="{BAD44755-2313-0F4F-82FD-77577604F8F2}" type="pres">
      <dgm:prSet presAssocID="{724C3DA1-4F52-4834-911C-495D4D059C63}" presName="horz1" presStyleCnt="0"/>
      <dgm:spPr/>
    </dgm:pt>
    <dgm:pt modelId="{75BA9570-4761-024D-92F9-B3FB4B2CC944}" type="pres">
      <dgm:prSet presAssocID="{724C3DA1-4F52-4834-911C-495D4D059C63}" presName="tx1" presStyleLbl="revTx" presStyleIdx="6" presStyleCnt="9"/>
      <dgm:spPr/>
    </dgm:pt>
    <dgm:pt modelId="{317E8876-1324-CC40-8845-AFFF6DEC8307}" type="pres">
      <dgm:prSet presAssocID="{724C3DA1-4F52-4834-911C-495D4D059C63}" presName="vert1" presStyleCnt="0"/>
      <dgm:spPr/>
    </dgm:pt>
    <dgm:pt modelId="{7B1C287C-9322-ED48-A9E0-3C2D5E1BC9B4}" type="pres">
      <dgm:prSet presAssocID="{7E5F6E92-6E0E-4802-B9A6-7D6A279111DB}" presName="thickLine" presStyleLbl="alignNode1" presStyleIdx="7" presStyleCnt="9"/>
      <dgm:spPr/>
    </dgm:pt>
    <dgm:pt modelId="{802D69B7-35E0-9C48-9279-4C2D8044944D}" type="pres">
      <dgm:prSet presAssocID="{7E5F6E92-6E0E-4802-B9A6-7D6A279111DB}" presName="horz1" presStyleCnt="0"/>
      <dgm:spPr/>
    </dgm:pt>
    <dgm:pt modelId="{91146703-380F-AF45-BA82-D23C5C01E96B}" type="pres">
      <dgm:prSet presAssocID="{7E5F6E92-6E0E-4802-B9A6-7D6A279111DB}" presName="tx1" presStyleLbl="revTx" presStyleIdx="7" presStyleCnt="9"/>
      <dgm:spPr/>
    </dgm:pt>
    <dgm:pt modelId="{F419CDD5-5593-E244-A524-7CA9572F7FC1}" type="pres">
      <dgm:prSet presAssocID="{7E5F6E92-6E0E-4802-B9A6-7D6A279111DB}" presName="vert1" presStyleCnt="0"/>
      <dgm:spPr/>
    </dgm:pt>
    <dgm:pt modelId="{3D328727-EA6D-F546-B9E5-F92B88BFF245}" type="pres">
      <dgm:prSet presAssocID="{EC9C8BD1-842C-491C-97DB-42C0D5199B2F}" presName="thickLine" presStyleLbl="alignNode1" presStyleIdx="8" presStyleCnt="9"/>
      <dgm:spPr/>
    </dgm:pt>
    <dgm:pt modelId="{552086C3-48CE-3D41-A697-A534B66D8EA3}" type="pres">
      <dgm:prSet presAssocID="{EC9C8BD1-842C-491C-97DB-42C0D5199B2F}" presName="horz1" presStyleCnt="0"/>
      <dgm:spPr/>
    </dgm:pt>
    <dgm:pt modelId="{CFC15242-F4B0-3547-BEAB-16134426154E}" type="pres">
      <dgm:prSet presAssocID="{EC9C8BD1-842C-491C-97DB-42C0D5199B2F}" presName="tx1" presStyleLbl="revTx" presStyleIdx="8" presStyleCnt="9"/>
      <dgm:spPr/>
    </dgm:pt>
    <dgm:pt modelId="{ADA24F72-3AD7-6242-8809-0C0688E9AE7E}" type="pres">
      <dgm:prSet presAssocID="{EC9C8BD1-842C-491C-97DB-42C0D5199B2F}" presName="vert1" presStyleCnt="0"/>
      <dgm:spPr/>
    </dgm:pt>
  </dgm:ptLst>
  <dgm:cxnLst>
    <dgm:cxn modelId="{98AAB302-F0AB-D44C-B762-D94628979B93}" type="presOf" srcId="{269459E3-70BD-4173-AE57-9C6806606BAA}" destId="{CB6A20FB-1D55-FC47-A3AA-DBEDE57B4473}" srcOrd="0" destOrd="0" presId="urn:microsoft.com/office/officeart/2008/layout/LinedList"/>
    <dgm:cxn modelId="{66D8CE11-D9F4-6542-937C-29C281A893EE}" type="presOf" srcId="{7177243F-3B59-4A10-80F9-069B0EEFB61A}" destId="{FE19CB01-2013-E14C-B548-5B181FB7857F}" srcOrd="0" destOrd="0" presId="urn:microsoft.com/office/officeart/2008/layout/LinedList"/>
    <dgm:cxn modelId="{91013F1A-1F8E-45CD-8676-B02DF6D828E0}" srcId="{7177243F-3B59-4A10-80F9-069B0EEFB61A}" destId="{0FC44BA3-C1B8-4D78-98E6-EEDBBC6A97EB}" srcOrd="5" destOrd="0" parTransId="{FCD51B03-CEE5-4CC8-A1A7-8FB6AD831DBE}" sibTransId="{2F68AE3B-6648-4DD2-8477-29BA55403CB7}"/>
    <dgm:cxn modelId="{0A11C31B-6ABF-AF44-9D38-D715784676CC}" type="presOf" srcId="{484DF867-BE79-441F-93AD-55984FE01883}" destId="{8566D9B9-1E6F-6B40-93A4-B1BE2B851A5D}" srcOrd="0" destOrd="0" presId="urn:microsoft.com/office/officeart/2008/layout/LinedList"/>
    <dgm:cxn modelId="{E058001C-8B4C-4F7B-9D27-BE7DC3E99250}" srcId="{7177243F-3B59-4A10-80F9-069B0EEFB61A}" destId="{EC9C8BD1-842C-491C-97DB-42C0D5199B2F}" srcOrd="8" destOrd="0" parTransId="{EE0C7E52-AE4F-4744-9F6B-D1C285D08BCF}" sibTransId="{AE815F4A-C531-4CDA-9CF2-528053BAE3FA}"/>
    <dgm:cxn modelId="{B60F9024-A8A1-3741-A023-21DAE4A61022}" type="presOf" srcId="{7E5F6E92-6E0E-4802-B9A6-7D6A279111DB}" destId="{91146703-380F-AF45-BA82-D23C5C01E96B}" srcOrd="0" destOrd="0" presId="urn:microsoft.com/office/officeart/2008/layout/LinedList"/>
    <dgm:cxn modelId="{2D03612D-7409-4D7C-9BDD-E5E7FC32E510}" srcId="{7177243F-3B59-4A10-80F9-069B0EEFB61A}" destId="{7E5F6E92-6E0E-4802-B9A6-7D6A279111DB}" srcOrd="7" destOrd="0" parTransId="{33D8751D-E162-410C-831F-B3CF6057FE3E}" sibTransId="{C85B95DB-D70C-474C-B4C9-FD01531854E1}"/>
    <dgm:cxn modelId="{D8603D38-7B99-204A-A1EA-89A6E1824914}" type="presOf" srcId="{6C8C5554-4EC7-4432-9B3E-5457B1ECCA96}" destId="{6900D4DA-BED1-FC4C-934C-DF5B4EF9DE97}" srcOrd="0" destOrd="0" presId="urn:microsoft.com/office/officeart/2008/layout/LinedList"/>
    <dgm:cxn modelId="{11B1F662-5F9C-4CB8-AFDB-A86DA90C9BA5}" srcId="{7177243F-3B59-4A10-80F9-069B0EEFB61A}" destId="{269459E3-70BD-4173-AE57-9C6806606BAA}" srcOrd="3" destOrd="0" parTransId="{864EA290-C169-4A46-A6B3-604100850C1E}" sibTransId="{E686D53B-7CC0-4152-860A-2B5D8B50C17E}"/>
    <dgm:cxn modelId="{82FE1A45-58B8-47BB-B0EE-1EE27A966C3C}" srcId="{7177243F-3B59-4A10-80F9-069B0EEFB61A}" destId="{724C3DA1-4F52-4834-911C-495D4D059C63}" srcOrd="6" destOrd="0" parTransId="{AE76BDD6-7E2E-4E0E-B504-2165011D0DA2}" sibTransId="{04384F22-5FC1-4192-92C7-C548F901A4FF}"/>
    <dgm:cxn modelId="{EE72094E-78D1-F14B-9D05-9F2F9E0D0CBB}" type="presOf" srcId="{724C3DA1-4F52-4834-911C-495D4D059C63}" destId="{75BA9570-4761-024D-92F9-B3FB4B2CC944}" srcOrd="0" destOrd="0" presId="urn:microsoft.com/office/officeart/2008/layout/LinedList"/>
    <dgm:cxn modelId="{DFF44676-1051-4B7B-9597-2B1BB3DA425D}" srcId="{7177243F-3B59-4A10-80F9-069B0EEFB61A}" destId="{32DCED43-37BF-44A7-A281-18F72EB52EBB}" srcOrd="2" destOrd="0" parTransId="{E4CE9A86-31BF-40CA-AE6D-A35466B618A8}" sibTransId="{2CFDD037-910D-4C28-9637-309F1E704D3E}"/>
    <dgm:cxn modelId="{2225E181-2139-4741-80C4-FBA6D8D85281}" srcId="{7177243F-3B59-4A10-80F9-069B0EEFB61A}" destId="{484DF867-BE79-441F-93AD-55984FE01883}" srcOrd="0" destOrd="0" parTransId="{C02200F4-D0A9-4279-A7F6-E2D9ED82E575}" sibTransId="{AEB03A0B-674F-4129-99D5-57A78C4E68D9}"/>
    <dgm:cxn modelId="{8243D9BA-1B5F-FD4E-91F8-D37B3386C14E}" type="presOf" srcId="{32DCED43-37BF-44A7-A281-18F72EB52EBB}" destId="{4A0BD6DE-86EE-484D-8B9D-BE568D49DAD7}" srcOrd="0" destOrd="0" presId="urn:microsoft.com/office/officeart/2008/layout/LinedList"/>
    <dgm:cxn modelId="{DDA83ABD-E481-9648-8EF1-31C509A455FC}" type="presOf" srcId="{EC9C8BD1-842C-491C-97DB-42C0D5199B2F}" destId="{CFC15242-F4B0-3547-BEAB-16134426154E}" srcOrd="0" destOrd="0" presId="urn:microsoft.com/office/officeart/2008/layout/LinedList"/>
    <dgm:cxn modelId="{FE09EBCF-766B-224A-AC1F-F0FBE25852C4}" type="presOf" srcId="{0FC44BA3-C1B8-4D78-98E6-EEDBBC6A97EB}" destId="{EEA3E7CE-E036-0F41-8791-5285D2572EDC}" srcOrd="0" destOrd="0" presId="urn:microsoft.com/office/officeart/2008/layout/LinedList"/>
    <dgm:cxn modelId="{DA44C7DA-CAFE-4040-AD8C-EA07A3E2A422}" type="presOf" srcId="{7512EA9F-70FD-4FB9-A5AF-4D73B4767015}" destId="{266C3FA2-9BFD-7241-B372-F787451827C2}" srcOrd="0" destOrd="0" presId="urn:microsoft.com/office/officeart/2008/layout/LinedList"/>
    <dgm:cxn modelId="{C23C26F8-1C44-4F6F-BBB8-4AC3BE647A3D}" srcId="{7177243F-3B59-4A10-80F9-069B0EEFB61A}" destId="{6C8C5554-4EC7-4432-9B3E-5457B1ECCA96}" srcOrd="1" destOrd="0" parTransId="{2390DDF5-8826-43DF-B409-87225BC2820D}" sibTransId="{87564CB5-1331-44A5-83BD-328FF825BD4F}"/>
    <dgm:cxn modelId="{214BCFFB-34B0-438F-96B5-C5D05B527920}" srcId="{7177243F-3B59-4A10-80F9-069B0EEFB61A}" destId="{7512EA9F-70FD-4FB9-A5AF-4D73B4767015}" srcOrd="4" destOrd="0" parTransId="{35A74150-2FC8-447A-AC8E-3EBBA8C77D1B}" sibTransId="{49B86AF1-AC7C-4449-A5FC-6CACA0AC2012}"/>
    <dgm:cxn modelId="{BCF5128E-8C31-464A-B196-F80636ED00E5}" type="presParOf" srcId="{FE19CB01-2013-E14C-B548-5B181FB7857F}" destId="{7F143FF7-A757-CE4E-B864-5ED15304770A}" srcOrd="0" destOrd="0" presId="urn:microsoft.com/office/officeart/2008/layout/LinedList"/>
    <dgm:cxn modelId="{F64E037E-2A9A-F541-9D2A-AD342E01306F}" type="presParOf" srcId="{FE19CB01-2013-E14C-B548-5B181FB7857F}" destId="{28D2ACE1-EDA5-C040-9101-9A7B2D0D0CC6}" srcOrd="1" destOrd="0" presId="urn:microsoft.com/office/officeart/2008/layout/LinedList"/>
    <dgm:cxn modelId="{FD24AFD2-BFD6-5F48-A90D-F9132E4BE24E}" type="presParOf" srcId="{28D2ACE1-EDA5-C040-9101-9A7B2D0D0CC6}" destId="{8566D9B9-1E6F-6B40-93A4-B1BE2B851A5D}" srcOrd="0" destOrd="0" presId="urn:microsoft.com/office/officeart/2008/layout/LinedList"/>
    <dgm:cxn modelId="{7C9D8B2F-6A2A-8140-8341-565290F27DA1}" type="presParOf" srcId="{28D2ACE1-EDA5-C040-9101-9A7B2D0D0CC6}" destId="{35C6B5F2-0703-684E-8935-FB55F95D1DF3}" srcOrd="1" destOrd="0" presId="urn:microsoft.com/office/officeart/2008/layout/LinedList"/>
    <dgm:cxn modelId="{EA0A59EC-6558-1F43-AE41-B2A2A8581B3F}" type="presParOf" srcId="{FE19CB01-2013-E14C-B548-5B181FB7857F}" destId="{EAF63059-9037-CB46-AAD7-7C6A354FC86C}" srcOrd="2" destOrd="0" presId="urn:microsoft.com/office/officeart/2008/layout/LinedList"/>
    <dgm:cxn modelId="{75B7D4E5-56DA-9C4A-822D-6303FDE455BD}" type="presParOf" srcId="{FE19CB01-2013-E14C-B548-5B181FB7857F}" destId="{F5A00442-9E48-F948-BC4D-212D700D85C3}" srcOrd="3" destOrd="0" presId="urn:microsoft.com/office/officeart/2008/layout/LinedList"/>
    <dgm:cxn modelId="{85AC984E-73CA-204C-92CA-0619F20F9DB3}" type="presParOf" srcId="{F5A00442-9E48-F948-BC4D-212D700D85C3}" destId="{6900D4DA-BED1-FC4C-934C-DF5B4EF9DE97}" srcOrd="0" destOrd="0" presId="urn:microsoft.com/office/officeart/2008/layout/LinedList"/>
    <dgm:cxn modelId="{4CABD6CB-3046-8541-AA3E-D7F492721F99}" type="presParOf" srcId="{F5A00442-9E48-F948-BC4D-212D700D85C3}" destId="{007C39A9-20EC-274B-BD67-35A319B59014}" srcOrd="1" destOrd="0" presId="urn:microsoft.com/office/officeart/2008/layout/LinedList"/>
    <dgm:cxn modelId="{0FD062C4-8363-1D47-9770-02C0D7210385}" type="presParOf" srcId="{FE19CB01-2013-E14C-B548-5B181FB7857F}" destId="{90D8DF2F-7845-3946-B434-3F56C1FB7695}" srcOrd="4" destOrd="0" presId="urn:microsoft.com/office/officeart/2008/layout/LinedList"/>
    <dgm:cxn modelId="{3ABAE446-4CD1-D04D-B194-AF1AA3C76657}" type="presParOf" srcId="{FE19CB01-2013-E14C-B548-5B181FB7857F}" destId="{8264F599-4DB2-054B-A649-1C1CE11AE4BF}" srcOrd="5" destOrd="0" presId="urn:microsoft.com/office/officeart/2008/layout/LinedList"/>
    <dgm:cxn modelId="{D77D0064-B0A3-0044-B0CB-2E583AE08177}" type="presParOf" srcId="{8264F599-4DB2-054B-A649-1C1CE11AE4BF}" destId="{4A0BD6DE-86EE-484D-8B9D-BE568D49DAD7}" srcOrd="0" destOrd="0" presId="urn:microsoft.com/office/officeart/2008/layout/LinedList"/>
    <dgm:cxn modelId="{DC2D4847-C6A6-E447-A7FF-24B104A7E860}" type="presParOf" srcId="{8264F599-4DB2-054B-A649-1C1CE11AE4BF}" destId="{9295C761-BF23-6F4B-BF9B-9C7355AA6097}" srcOrd="1" destOrd="0" presId="urn:microsoft.com/office/officeart/2008/layout/LinedList"/>
    <dgm:cxn modelId="{2312117C-EA58-2441-9CB5-9971A6B625B2}" type="presParOf" srcId="{FE19CB01-2013-E14C-B548-5B181FB7857F}" destId="{C9B7FFC5-71A1-214D-B559-E78E70B23944}" srcOrd="6" destOrd="0" presId="urn:microsoft.com/office/officeart/2008/layout/LinedList"/>
    <dgm:cxn modelId="{762FBE32-878A-D949-AD11-056C12475B4D}" type="presParOf" srcId="{FE19CB01-2013-E14C-B548-5B181FB7857F}" destId="{192FD1D1-0BEF-964C-BA42-8E1799AE84A7}" srcOrd="7" destOrd="0" presId="urn:microsoft.com/office/officeart/2008/layout/LinedList"/>
    <dgm:cxn modelId="{110D0493-8F39-A243-9BDA-5E0561325BFC}" type="presParOf" srcId="{192FD1D1-0BEF-964C-BA42-8E1799AE84A7}" destId="{CB6A20FB-1D55-FC47-A3AA-DBEDE57B4473}" srcOrd="0" destOrd="0" presId="urn:microsoft.com/office/officeart/2008/layout/LinedList"/>
    <dgm:cxn modelId="{C00200DE-0C7D-FA41-811B-FF2E8D4004AF}" type="presParOf" srcId="{192FD1D1-0BEF-964C-BA42-8E1799AE84A7}" destId="{D1F046E2-4337-8D41-B294-189903CA860B}" srcOrd="1" destOrd="0" presId="urn:microsoft.com/office/officeart/2008/layout/LinedList"/>
    <dgm:cxn modelId="{369E27E4-0FFF-A74D-AA21-230090D0AF78}" type="presParOf" srcId="{FE19CB01-2013-E14C-B548-5B181FB7857F}" destId="{D4485D06-9C27-DD43-9B02-DD3F2D7AD9D7}" srcOrd="8" destOrd="0" presId="urn:microsoft.com/office/officeart/2008/layout/LinedList"/>
    <dgm:cxn modelId="{36AE0B24-23B4-E645-90C4-86A62AFBE22C}" type="presParOf" srcId="{FE19CB01-2013-E14C-B548-5B181FB7857F}" destId="{650AA962-5F1A-2D41-A773-CD7FE111BD85}" srcOrd="9" destOrd="0" presId="urn:microsoft.com/office/officeart/2008/layout/LinedList"/>
    <dgm:cxn modelId="{2D30AF35-1B8B-714B-87DB-840630552358}" type="presParOf" srcId="{650AA962-5F1A-2D41-A773-CD7FE111BD85}" destId="{266C3FA2-9BFD-7241-B372-F787451827C2}" srcOrd="0" destOrd="0" presId="urn:microsoft.com/office/officeart/2008/layout/LinedList"/>
    <dgm:cxn modelId="{417B7AF2-609F-054B-A1CE-26BC3DAF18D9}" type="presParOf" srcId="{650AA962-5F1A-2D41-A773-CD7FE111BD85}" destId="{F35FE914-F2F0-FB49-87B1-92F584246D65}" srcOrd="1" destOrd="0" presId="urn:microsoft.com/office/officeart/2008/layout/LinedList"/>
    <dgm:cxn modelId="{9198DF6A-2087-0145-AB58-670B8F20AF85}" type="presParOf" srcId="{FE19CB01-2013-E14C-B548-5B181FB7857F}" destId="{9C2F292E-1D47-FA49-83EB-4BB523594CA5}" srcOrd="10" destOrd="0" presId="urn:microsoft.com/office/officeart/2008/layout/LinedList"/>
    <dgm:cxn modelId="{9F1F4154-6A63-3C42-BA6C-2C09C591ED0A}" type="presParOf" srcId="{FE19CB01-2013-E14C-B548-5B181FB7857F}" destId="{6B86A6CE-A836-BF48-9138-ED284442FE7E}" srcOrd="11" destOrd="0" presId="urn:microsoft.com/office/officeart/2008/layout/LinedList"/>
    <dgm:cxn modelId="{5B3B950C-507E-7043-B338-E47248984C34}" type="presParOf" srcId="{6B86A6CE-A836-BF48-9138-ED284442FE7E}" destId="{EEA3E7CE-E036-0F41-8791-5285D2572EDC}" srcOrd="0" destOrd="0" presId="urn:microsoft.com/office/officeart/2008/layout/LinedList"/>
    <dgm:cxn modelId="{AB77DB76-EF78-5A4D-9772-08E96E91BD1F}" type="presParOf" srcId="{6B86A6CE-A836-BF48-9138-ED284442FE7E}" destId="{EEEC58EE-8F47-EC42-B15E-3271D5C910DD}" srcOrd="1" destOrd="0" presId="urn:microsoft.com/office/officeart/2008/layout/LinedList"/>
    <dgm:cxn modelId="{954F3D2F-8244-0D48-A813-A808589A4C90}" type="presParOf" srcId="{FE19CB01-2013-E14C-B548-5B181FB7857F}" destId="{7D75872A-0052-2244-9D4B-B31DA483386E}" srcOrd="12" destOrd="0" presId="urn:microsoft.com/office/officeart/2008/layout/LinedList"/>
    <dgm:cxn modelId="{3AC9CA67-C10E-C444-BEDF-FBA7B2C69389}" type="presParOf" srcId="{FE19CB01-2013-E14C-B548-5B181FB7857F}" destId="{BAD44755-2313-0F4F-82FD-77577604F8F2}" srcOrd="13" destOrd="0" presId="urn:microsoft.com/office/officeart/2008/layout/LinedList"/>
    <dgm:cxn modelId="{404BD96C-C0DD-8A41-8699-65CCC12BE9A7}" type="presParOf" srcId="{BAD44755-2313-0F4F-82FD-77577604F8F2}" destId="{75BA9570-4761-024D-92F9-B3FB4B2CC944}" srcOrd="0" destOrd="0" presId="urn:microsoft.com/office/officeart/2008/layout/LinedList"/>
    <dgm:cxn modelId="{C407F1BF-6A01-5D4F-80CE-F770EEC0EAD9}" type="presParOf" srcId="{BAD44755-2313-0F4F-82FD-77577604F8F2}" destId="{317E8876-1324-CC40-8845-AFFF6DEC8307}" srcOrd="1" destOrd="0" presId="urn:microsoft.com/office/officeart/2008/layout/LinedList"/>
    <dgm:cxn modelId="{ACD9AFD6-6384-6E4B-8899-685E17721E22}" type="presParOf" srcId="{FE19CB01-2013-E14C-B548-5B181FB7857F}" destId="{7B1C287C-9322-ED48-A9E0-3C2D5E1BC9B4}" srcOrd="14" destOrd="0" presId="urn:microsoft.com/office/officeart/2008/layout/LinedList"/>
    <dgm:cxn modelId="{A0F4538C-9F68-B54C-A341-E21079F87CA1}" type="presParOf" srcId="{FE19CB01-2013-E14C-B548-5B181FB7857F}" destId="{802D69B7-35E0-9C48-9279-4C2D8044944D}" srcOrd="15" destOrd="0" presId="urn:microsoft.com/office/officeart/2008/layout/LinedList"/>
    <dgm:cxn modelId="{B7326819-A21D-2F46-B60B-0F1475359021}" type="presParOf" srcId="{802D69B7-35E0-9C48-9279-4C2D8044944D}" destId="{91146703-380F-AF45-BA82-D23C5C01E96B}" srcOrd="0" destOrd="0" presId="urn:microsoft.com/office/officeart/2008/layout/LinedList"/>
    <dgm:cxn modelId="{5C52CDB1-0C0A-3E45-BB6D-491B24BE32E8}" type="presParOf" srcId="{802D69B7-35E0-9C48-9279-4C2D8044944D}" destId="{F419CDD5-5593-E244-A524-7CA9572F7FC1}" srcOrd="1" destOrd="0" presId="urn:microsoft.com/office/officeart/2008/layout/LinedList"/>
    <dgm:cxn modelId="{1CDD031C-30F7-244F-B516-9FA6CD6C41AB}" type="presParOf" srcId="{FE19CB01-2013-E14C-B548-5B181FB7857F}" destId="{3D328727-EA6D-F546-B9E5-F92B88BFF245}" srcOrd="16" destOrd="0" presId="urn:microsoft.com/office/officeart/2008/layout/LinedList"/>
    <dgm:cxn modelId="{A2875198-B9C3-4449-86ED-1F12A9452928}" type="presParOf" srcId="{FE19CB01-2013-E14C-B548-5B181FB7857F}" destId="{552086C3-48CE-3D41-A697-A534B66D8EA3}" srcOrd="17" destOrd="0" presId="urn:microsoft.com/office/officeart/2008/layout/LinedList"/>
    <dgm:cxn modelId="{01CD523B-105B-DB43-A51B-81243E01C613}" type="presParOf" srcId="{552086C3-48CE-3D41-A697-A534B66D8EA3}" destId="{CFC15242-F4B0-3547-BEAB-16134426154E}" srcOrd="0" destOrd="0" presId="urn:microsoft.com/office/officeart/2008/layout/LinedList"/>
    <dgm:cxn modelId="{83CBEB26-26B6-F84F-9051-73120091030B}" type="presParOf" srcId="{552086C3-48CE-3D41-A697-A534B66D8EA3}" destId="{ADA24F72-3AD7-6242-8809-0C0688E9AE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BD7110-A71A-4942-820D-71BF7D494144}"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6BC9A7C4-48C7-4523-86C4-D29D046523E9}">
      <dgm:prSet/>
      <dgm:spPr/>
      <dgm:t>
        <a:bodyPr/>
        <a:lstStyle/>
        <a:p>
          <a:r>
            <a:rPr lang="en-US" b="0" i="0" dirty="0">
              <a:latin typeface="Source Sans Pro" panose="020B0503030403020204" pitchFamily="34" charset="0"/>
              <a:ea typeface="Source Sans Pro" panose="020B0503030403020204" pitchFamily="34" charset="0"/>
            </a:rPr>
            <a:t>Also known as “</a:t>
          </a:r>
          <a:r>
            <a:rPr lang="en-US" b="0" i="0" dirty="0" err="1">
              <a:latin typeface="Source Sans Pro" panose="020B0503030403020204" pitchFamily="34" charset="0"/>
              <a:ea typeface="Source Sans Pro" panose="020B0503030403020204" pitchFamily="34" charset="0"/>
            </a:rPr>
            <a:t>tranq</a:t>
          </a:r>
          <a:r>
            <a:rPr lang="en-US" b="0" i="0" dirty="0">
              <a:latin typeface="Source Sans Pro" panose="020B0503030403020204" pitchFamily="34" charset="0"/>
              <a:ea typeface="Source Sans Pro" panose="020B0503030403020204" pitchFamily="34" charset="0"/>
            </a:rPr>
            <a:t>,” xylazine is a central nervous system depressant that can cause drowsiness and amnesia and slow breathing, heart rate, and blood pressure to dangerously low levels. </a:t>
          </a:r>
          <a:endParaRPr lang="en-US" dirty="0">
            <a:latin typeface="Source Sans Pro" panose="020B0503030403020204" pitchFamily="34" charset="0"/>
            <a:ea typeface="Source Sans Pro" panose="020B0503030403020204" pitchFamily="34" charset="0"/>
          </a:endParaRPr>
        </a:p>
      </dgm:t>
    </dgm:pt>
    <dgm:pt modelId="{A2FF1D0E-727C-4F50-A0EF-CD02532CE84E}" type="parTrans" cxnId="{B4F03C95-922E-460F-BAC4-F106BBB5CFE4}">
      <dgm:prSet/>
      <dgm:spPr/>
      <dgm:t>
        <a:bodyPr/>
        <a:lstStyle/>
        <a:p>
          <a:endParaRPr lang="en-US"/>
        </a:p>
      </dgm:t>
    </dgm:pt>
    <dgm:pt modelId="{B9527584-8222-429D-9150-66718122C704}" type="sibTrans" cxnId="{B4F03C95-922E-460F-BAC4-F106BBB5CFE4}">
      <dgm:prSet/>
      <dgm:spPr/>
      <dgm:t>
        <a:bodyPr/>
        <a:lstStyle/>
        <a:p>
          <a:endParaRPr lang="en-US"/>
        </a:p>
      </dgm:t>
    </dgm:pt>
    <dgm:pt modelId="{ADED1F04-E282-4F3F-AC84-E8143185C5D0}">
      <dgm:prSet/>
      <dgm:spPr/>
      <dgm:t>
        <a:bodyPr/>
        <a:lstStyle/>
        <a:p>
          <a:r>
            <a:rPr lang="en-US" b="0" i="0" dirty="0">
              <a:latin typeface="Source Sans Pro" panose="020B0503030403020204" pitchFamily="34" charset="0"/>
              <a:ea typeface="Source Sans Pro" panose="020B0503030403020204" pitchFamily="34" charset="0"/>
            </a:rPr>
            <a:t>Taking opioids in combination with xylazine and other central nervous system depressants—like alcohol or benzodiazepines increases the risk of life-threatening overdose.</a:t>
          </a:r>
          <a:endParaRPr lang="en-US" dirty="0">
            <a:latin typeface="Source Sans Pro" panose="020B0503030403020204" pitchFamily="34" charset="0"/>
            <a:ea typeface="Source Sans Pro" panose="020B0503030403020204" pitchFamily="34" charset="0"/>
          </a:endParaRPr>
        </a:p>
      </dgm:t>
    </dgm:pt>
    <dgm:pt modelId="{2D06C35B-5524-4504-B313-308EDEF29CC5}" type="parTrans" cxnId="{6AA93796-BBC0-4DB1-B8EA-43DFEC359065}">
      <dgm:prSet/>
      <dgm:spPr/>
      <dgm:t>
        <a:bodyPr/>
        <a:lstStyle/>
        <a:p>
          <a:endParaRPr lang="en-US"/>
        </a:p>
      </dgm:t>
    </dgm:pt>
    <dgm:pt modelId="{5F39215E-3511-4933-AC7B-51F4DA71E473}" type="sibTrans" cxnId="{6AA93796-BBC0-4DB1-B8EA-43DFEC359065}">
      <dgm:prSet/>
      <dgm:spPr/>
      <dgm:t>
        <a:bodyPr/>
        <a:lstStyle/>
        <a:p>
          <a:endParaRPr lang="en-US"/>
        </a:p>
      </dgm:t>
    </dgm:pt>
    <dgm:pt modelId="{15A20E14-A182-3A40-BEDF-9BAAAAF699A9}" type="pres">
      <dgm:prSet presAssocID="{81BD7110-A71A-4942-820D-71BF7D494144}" presName="vert0" presStyleCnt="0">
        <dgm:presLayoutVars>
          <dgm:dir/>
          <dgm:animOne val="branch"/>
          <dgm:animLvl val="lvl"/>
        </dgm:presLayoutVars>
      </dgm:prSet>
      <dgm:spPr/>
    </dgm:pt>
    <dgm:pt modelId="{BD355FDA-9672-0542-8B2D-C500F0A11B6B}" type="pres">
      <dgm:prSet presAssocID="{6BC9A7C4-48C7-4523-86C4-D29D046523E9}" presName="thickLine" presStyleLbl="alignNode1" presStyleIdx="0" presStyleCnt="2"/>
      <dgm:spPr/>
    </dgm:pt>
    <dgm:pt modelId="{97E0CD15-973E-E143-88CC-7D9F5288E609}" type="pres">
      <dgm:prSet presAssocID="{6BC9A7C4-48C7-4523-86C4-D29D046523E9}" presName="horz1" presStyleCnt="0"/>
      <dgm:spPr/>
    </dgm:pt>
    <dgm:pt modelId="{B129B5CD-7BA4-1845-9EDB-008AF4845285}" type="pres">
      <dgm:prSet presAssocID="{6BC9A7C4-48C7-4523-86C4-D29D046523E9}" presName="tx1" presStyleLbl="revTx" presStyleIdx="0" presStyleCnt="2"/>
      <dgm:spPr/>
    </dgm:pt>
    <dgm:pt modelId="{F2A399D0-4D0B-EA42-A397-0393D3276EF7}" type="pres">
      <dgm:prSet presAssocID="{6BC9A7C4-48C7-4523-86C4-D29D046523E9}" presName="vert1" presStyleCnt="0"/>
      <dgm:spPr/>
    </dgm:pt>
    <dgm:pt modelId="{E5040BEA-4276-2C49-A1CB-D57DAA8C401F}" type="pres">
      <dgm:prSet presAssocID="{ADED1F04-E282-4F3F-AC84-E8143185C5D0}" presName="thickLine" presStyleLbl="alignNode1" presStyleIdx="1" presStyleCnt="2"/>
      <dgm:spPr/>
    </dgm:pt>
    <dgm:pt modelId="{DFFA22D8-F8ED-5948-8BC9-89AF8766C5DF}" type="pres">
      <dgm:prSet presAssocID="{ADED1F04-E282-4F3F-AC84-E8143185C5D0}" presName="horz1" presStyleCnt="0"/>
      <dgm:spPr/>
    </dgm:pt>
    <dgm:pt modelId="{5C5722DB-0C47-6343-913C-37F0D57ABFFB}" type="pres">
      <dgm:prSet presAssocID="{ADED1F04-E282-4F3F-AC84-E8143185C5D0}" presName="tx1" presStyleLbl="revTx" presStyleIdx="1" presStyleCnt="2"/>
      <dgm:spPr/>
    </dgm:pt>
    <dgm:pt modelId="{96BF429B-CFE1-424F-B9BA-802393CD3AEA}" type="pres">
      <dgm:prSet presAssocID="{ADED1F04-E282-4F3F-AC84-E8143185C5D0}" presName="vert1" presStyleCnt="0"/>
      <dgm:spPr/>
    </dgm:pt>
  </dgm:ptLst>
  <dgm:cxnLst>
    <dgm:cxn modelId="{DE198C16-E7CB-7842-A749-655AE32303B0}" type="presOf" srcId="{81BD7110-A71A-4942-820D-71BF7D494144}" destId="{15A20E14-A182-3A40-BEDF-9BAAAAF699A9}" srcOrd="0" destOrd="0" presId="urn:microsoft.com/office/officeart/2008/layout/LinedList"/>
    <dgm:cxn modelId="{B4F03C95-922E-460F-BAC4-F106BBB5CFE4}" srcId="{81BD7110-A71A-4942-820D-71BF7D494144}" destId="{6BC9A7C4-48C7-4523-86C4-D29D046523E9}" srcOrd="0" destOrd="0" parTransId="{A2FF1D0E-727C-4F50-A0EF-CD02532CE84E}" sibTransId="{B9527584-8222-429D-9150-66718122C704}"/>
    <dgm:cxn modelId="{6AA93796-BBC0-4DB1-B8EA-43DFEC359065}" srcId="{81BD7110-A71A-4942-820D-71BF7D494144}" destId="{ADED1F04-E282-4F3F-AC84-E8143185C5D0}" srcOrd="1" destOrd="0" parTransId="{2D06C35B-5524-4504-B313-308EDEF29CC5}" sibTransId="{5F39215E-3511-4933-AC7B-51F4DA71E473}"/>
    <dgm:cxn modelId="{D4E47EC2-57EA-1041-9DFA-A7CFA25F5028}" type="presOf" srcId="{6BC9A7C4-48C7-4523-86C4-D29D046523E9}" destId="{B129B5CD-7BA4-1845-9EDB-008AF4845285}" srcOrd="0" destOrd="0" presId="urn:microsoft.com/office/officeart/2008/layout/LinedList"/>
    <dgm:cxn modelId="{0B14F9D8-C038-7E49-AF37-0D1CD5537142}" type="presOf" srcId="{ADED1F04-E282-4F3F-AC84-E8143185C5D0}" destId="{5C5722DB-0C47-6343-913C-37F0D57ABFFB}" srcOrd="0" destOrd="0" presId="urn:microsoft.com/office/officeart/2008/layout/LinedList"/>
    <dgm:cxn modelId="{5A316E0C-BAB4-4E4C-AA6D-7DBEC28089AD}" type="presParOf" srcId="{15A20E14-A182-3A40-BEDF-9BAAAAF699A9}" destId="{BD355FDA-9672-0542-8B2D-C500F0A11B6B}" srcOrd="0" destOrd="0" presId="urn:microsoft.com/office/officeart/2008/layout/LinedList"/>
    <dgm:cxn modelId="{1D121C49-20BF-BE43-B884-A76AA3F65F05}" type="presParOf" srcId="{15A20E14-A182-3A40-BEDF-9BAAAAF699A9}" destId="{97E0CD15-973E-E143-88CC-7D9F5288E609}" srcOrd="1" destOrd="0" presId="urn:microsoft.com/office/officeart/2008/layout/LinedList"/>
    <dgm:cxn modelId="{0E211485-49C5-934B-9087-2CADDF6EE4E3}" type="presParOf" srcId="{97E0CD15-973E-E143-88CC-7D9F5288E609}" destId="{B129B5CD-7BA4-1845-9EDB-008AF4845285}" srcOrd="0" destOrd="0" presId="urn:microsoft.com/office/officeart/2008/layout/LinedList"/>
    <dgm:cxn modelId="{37907169-5586-3643-AC5B-050A507BD928}" type="presParOf" srcId="{97E0CD15-973E-E143-88CC-7D9F5288E609}" destId="{F2A399D0-4D0B-EA42-A397-0393D3276EF7}" srcOrd="1" destOrd="0" presId="urn:microsoft.com/office/officeart/2008/layout/LinedList"/>
    <dgm:cxn modelId="{B22FB0F8-2594-4648-9C9C-DEA73CC4D8EB}" type="presParOf" srcId="{15A20E14-A182-3A40-BEDF-9BAAAAF699A9}" destId="{E5040BEA-4276-2C49-A1CB-D57DAA8C401F}" srcOrd="2" destOrd="0" presId="urn:microsoft.com/office/officeart/2008/layout/LinedList"/>
    <dgm:cxn modelId="{E15435AE-678C-FF4F-8F27-B6F35A40F1DD}" type="presParOf" srcId="{15A20E14-A182-3A40-BEDF-9BAAAAF699A9}" destId="{DFFA22D8-F8ED-5948-8BC9-89AF8766C5DF}" srcOrd="3" destOrd="0" presId="urn:microsoft.com/office/officeart/2008/layout/LinedList"/>
    <dgm:cxn modelId="{C4093DB3-2A7C-AF47-92FA-F366E32AB8C4}" type="presParOf" srcId="{DFFA22D8-F8ED-5948-8BC9-89AF8766C5DF}" destId="{5C5722DB-0C47-6343-913C-37F0D57ABFFB}" srcOrd="0" destOrd="0" presId="urn:microsoft.com/office/officeart/2008/layout/LinedList"/>
    <dgm:cxn modelId="{73CFD71A-FE7D-7944-AFE2-B0E430F00314}" type="presParOf" srcId="{DFFA22D8-F8ED-5948-8BC9-89AF8766C5DF}" destId="{96BF429B-CFE1-424F-B9BA-802393CD3AE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54E361-E169-4F93-9E23-82D12642DDD6}" type="doc">
      <dgm:prSet loTypeId="urn:microsoft.com/office/officeart/2005/8/layout/hierarchy1" loCatId="hierarchy" qsTypeId="urn:microsoft.com/office/officeart/2005/8/quickstyle/simple2" qsCatId="simple" csTypeId="urn:microsoft.com/office/officeart/2005/8/colors/accent2_2" csCatId="accent2"/>
      <dgm:spPr/>
      <dgm:t>
        <a:bodyPr/>
        <a:lstStyle/>
        <a:p>
          <a:endParaRPr lang="en-US"/>
        </a:p>
      </dgm:t>
    </dgm:pt>
    <dgm:pt modelId="{C1985766-5748-4B67-8064-63334D0AFE0A}">
      <dgm:prSet/>
      <dgm:spPr/>
      <dgm:t>
        <a:bodyPr/>
        <a:lstStyle/>
        <a:p>
          <a:r>
            <a:rPr lang="en-US" b="0" i="0" dirty="0"/>
            <a:t>Xylazine has been used alone, with heroin added, as an addition to other opioid, cocaine, or as an adulterant. </a:t>
          </a:r>
          <a:endParaRPr lang="en-US" dirty="0"/>
        </a:p>
      </dgm:t>
    </dgm:pt>
    <dgm:pt modelId="{C020BB0C-80E7-4C29-828D-28BF1AEDC7C4}" type="parTrans" cxnId="{B39EF422-6474-42F4-B01F-5ADE3F9AAE1A}">
      <dgm:prSet/>
      <dgm:spPr/>
      <dgm:t>
        <a:bodyPr/>
        <a:lstStyle/>
        <a:p>
          <a:endParaRPr lang="en-US"/>
        </a:p>
      </dgm:t>
    </dgm:pt>
    <dgm:pt modelId="{B3374996-B7D0-4B20-AA93-8F3D7EA28C02}" type="sibTrans" cxnId="{B39EF422-6474-42F4-B01F-5ADE3F9AAE1A}">
      <dgm:prSet/>
      <dgm:spPr/>
      <dgm:t>
        <a:bodyPr/>
        <a:lstStyle/>
        <a:p>
          <a:endParaRPr lang="en-US"/>
        </a:p>
      </dgm:t>
    </dgm:pt>
    <dgm:pt modelId="{A566864F-41E4-4222-84D7-A3DDC5EE824E}">
      <dgm:prSet/>
      <dgm:spPr/>
      <dgm:t>
        <a:bodyPr/>
        <a:lstStyle/>
        <a:p>
          <a:r>
            <a:rPr lang="en-US" b="0" i="0"/>
            <a:t>Known as: ‘tranq” “sleep cut.” “tranq dope”</a:t>
          </a:r>
          <a:endParaRPr lang="en-US"/>
        </a:p>
      </dgm:t>
    </dgm:pt>
    <dgm:pt modelId="{CD4D7864-F519-4225-A408-CD19A603B9FF}" type="parTrans" cxnId="{33D27D12-D1F1-41C8-A0D0-7522928A8405}">
      <dgm:prSet/>
      <dgm:spPr/>
      <dgm:t>
        <a:bodyPr/>
        <a:lstStyle/>
        <a:p>
          <a:endParaRPr lang="en-US"/>
        </a:p>
      </dgm:t>
    </dgm:pt>
    <dgm:pt modelId="{F0C2C71E-3FD0-415A-9EBE-DC42552DBF4E}" type="sibTrans" cxnId="{33D27D12-D1F1-41C8-A0D0-7522928A8405}">
      <dgm:prSet/>
      <dgm:spPr/>
      <dgm:t>
        <a:bodyPr/>
        <a:lstStyle/>
        <a:p>
          <a:endParaRPr lang="en-US"/>
        </a:p>
      </dgm:t>
    </dgm:pt>
    <dgm:pt modelId="{521BA845-DBFB-134E-87D8-D6D71EEF34BF}" type="pres">
      <dgm:prSet presAssocID="{0654E361-E169-4F93-9E23-82D12642DDD6}" presName="hierChild1" presStyleCnt="0">
        <dgm:presLayoutVars>
          <dgm:chPref val="1"/>
          <dgm:dir/>
          <dgm:animOne val="branch"/>
          <dgm:animLvl val="lvl"/>
          <dgm:resizeHandles/>
        </dgm:presLayoutVars>
      </dgm:prSet>
      <dgm:spPr/>
    </dgm:pt>
    <dgm:pt modelId="{6C10A3BE-3B26-8D4D-A454-505A622CFAAD}" type="pres">
      <dgm:prSet presAssocID="{C1985766-5748-4B67-8064-63334D0AFE0A}" presName="hierRoot1" presStyleCnt="0"/>
      <dgm:spPr/>
    </dgm:pt>
    <dgm:pt modelId="{3CABD9CB-DBE1-694E-A5C0-1529AF5B0545}" type="pres">
      <dgm:prSet presAssocID="{C1985766-5748-4B67-8064-63334D0AFE0A}" presName="composite" presStyleCnt="0"/>
      <dgm:spPr/>
    </dgm:pt>
    <dgm:pt modelId="{92BE34CE-5E5D-5F4E-AAB0-797ADC54A8DC}" type="pres">
      <dgm:prSet presAssocID="{C1985766-5748-4B67-8064-63334D0AFE0A}" presName="background" presStyleLbl="node0" presStyleIdx="0" presStyleCnt="2"/>
      <dgm:spPr/>
    </dgm:pt>
    <dgm:pt modelId="{7C4A59E8-23A8-8943-8332-11DA80859E67}" type="pres">
      <dgm:prSet presAssocID="{C1985766-5748-4B67-8064-63334D0AFE0A}" presName="text" presStyleLbl="fgAcc0" presStyleIdx="0" presStyleCnt="2">
        <dgm:presLayoutVars>
          <dgm:chPref val="3"/>
        </dgm:presLayoutVars>
      </dgm:prSet>
      <dgm:spPr/>
    </dgm:pt>
    <dgm:pt modelId="{A036BD46-A9AD-7C4C-A4F9-436C5493DF4E}" type="pres">
      <dgm:prSet presAssocID="{C1985766-5748-4B67-8064-63334D0AFE0A}" presName="hierChild2" presStyleCnt="0"/>
      <dgm:spPr/>
    </dgm:pt>
    <dgm:pt modelId="{3BCC4E9C-1F4F-5A4D-8D76-C0FA0145FB47}" type="pres">
      <dgm:prSet presAssocID="{A566864F-41E4-4222-84D7-A3DDC5EE824E}" presName="hierRoot1" presStyleCnt="0"/>
      <dgm:spPr/>
    </dgm:pt>
    <dgm:pt modelId="{696362F5-E86C-8F4E-A233-48A6D5CE04EA}" type="pres">
      <dgm:prSet presAssocID="{A566864F-41E4-4222-84D7-A3DDC5EE824E}" presName="composite" presStyleCnt="0"/>
      <dgm:spPr/>
    </dgm:pt>
    <dgm:pt modelId="{E5F3D196-50CD-9E4D-B065-443245E1803E}" type="pres">
      <dgm:prSet presAssocID="{A566864F-41E4-4222-84D7-A3DDC5EE824E}" presName="background" presStyleLbl="node0" presStyleIdx="1" presStyleCnt="2"/>
      <dgm:spPr/>
    </dgm:pt>
    <dgm:pt modelId="{59DE5210-A336-F44D-8D91-04B9F7404C8A}" type="pres">
      <dgm:prSet presAssocID="{A566864F-41E4-4222-84D7-A3DDC5EE824E}" presName="text" presStyleLbl="fgAcc0" presStyleIdx="1" presStyleCnt="2">
        <dgm:presLayoutVars>
          <dgm:chPref val="3"/>
        </dgm:presLayoutVars>
      </dgm:prSet>
      <dgm:spPr/>
    </dgm:pt>
    <dgm:pt modelId="{25DADB3B-BF36-D843-A87C-073EF458A87A}" type="pres">
      <dgm:prSet presAssocID="{A566864F-41E4-4222-84D7-A3DDC5EE824E}" presName="hierChild2" presStyleCnt="0"/>
      <dgm:spPr/>
    </dgm:pt>
  </dgm:ptLst>
  <dgm:cxnLst>
    <dgm:cxn modelId="{33D27D12-D1F1-41C8-A0D0-7522928A8405}" srcId="{0654E361-E169-4F93-9E23-82D12642DDD6}" destId="{A566864F-41E4-4222-84D7-A3DDC5EE824E}" srcOrd="1" destOrd="0" parTransId="{CD4D7864-F519-4225-A408-CD19A603B9FF}" sibTransId="{F0C2C71E-3FD0-415A-9EBE-DC42552DBF4E}"/>
    <dgm:cxn modelId="{B39EF422-6474-42F4-B01F-5ADE3F9AAE1A}" srcId="{0654E361-E169-4F93-9E23-82D12642DDD6}" destId="{C1985766-5748-4B67-8064-63334D0AFE0A}" srcOrd="0" destOrd="0" parTransId="{C020BB0C-80E7-4C29-828D-28BF1AEDC7C4}" sibTransId="{B3374996-B7D0-4B20-AA93-8F3D7EA28C02}"/>
    <dgm:cxn modelId="{AFF4A423-A614-0944-BC3F-51F32E489807}" type="presOf" srcId="{C1985766-5748-4B67-8064-63334D0AFE0A}" destId="{7C4A59E8-23A8-8943-8332-11DA80859E67}" srcOrd="0" destOrd="0" presId="urn:microsoft.com/office/officeart/2005/8/layout/hierarchy1"/>
    <dgm:cxn modelId="{22646F5E-584E-1240-9B97-C99673D73E22}" type="presOf" srcId="{A566864F-41E4-4222-84D7-A3DDC5EE824E}" destId="{59DE5210-A336-F44D-8D91-04B9F7404C8A}" srcOrd="0" destOrd="0" presId="urn:microsoft.com/office/officeart/2005/8/layout/hierarchy1"/>
    <dgm:cxn modelId="{647F8FF3-EBD1-9841-A7BD-87FE2BF007B1}" type="presOf" srcId="{0654E361-E169-4F93-9E23-82D12642DDD6}" destId="{521BA845-DBFB-134E-87D8-D6D71EEF34BF}" srcOrd="0" destOrd="0" presId="urn:microsoft.com/office/officeart/2005/8/layout/hierarchy1"/>
    <dgm:cxn modelId="{B8E5E9CC-99BA-3B4A-94F2-8E8C6CAC4AA5}" type="presParOf" srcId="{521BA845-DBFB-134E-87D8-D6D71EEF34BF}" destId="{6C10A3BE-3B26-8D4D-A454-505A622CFAAD}" srcOrd="0" destOrd="0" presId="urn:microsoft.com/office/officeart/2005/8/layout/hierarchy1"/>
    <dgm:cxn modelId="{9C2AA84D-96FD-BF41-A161-D104DEE2E5F8}" type="presParOf" srcId="{6C10A3BE-3B26-8D4D-A454-505A622CFAAD}" destId="{3CABD9CB-DBE1-694E-A5C0-1529AF5B0545}" srcOrd="0" destOrd="0" presId="urn:microsoft.com/office/officeart/2005/8/layout/hierarchy1"/>
    <dgm:cxn modelId="{D571A266-FBEE-A542-BAB3-52294103903A}" type="presParOf" srcId="{3CABD9CB-DBE1-694E-A5C0-1529AF5B0545}" destId="{92BE34CE-5E5D-5F4E-AAB0-797ADC54A8DC}" srcOrd="0" destOrd="0" presId="urn:microsoft.com/office/officeart/2005/8/layout/hierarchy1"/>
    <dgm:cxn modelId="{B2600928-4DC2-B648-9DA2-CD7555DAF214}" type="presParOf" srcId="{3CABD9CB-DBE1-694E-A5C0-1529AF5B0545}" destId="{7C4A59E8-23A8-8943-8332-11DA80859E67}" srcOrd="1" destOrd="0" presId="urn:microsoft.com/office/officeart/2005/8/layout/hierarchy1"/>
    <dgm:cxn modelId="{D7ECFCFE-A6F0-3048-9F96-42AC07577386}" type="presParOf" srcId="{6C10A3BE-3B26-8D4D-A454-505A622CFAAD}" destId="{A036BD46-A9AD-7C4C-A4F9-436C5493DF4E}" srcOrd="1" destOrd="0" presId="urn:microsoft.com/office/officeart/2005/8/layout/hierarchy1"/>
    <dgm:cxn modelId="{30FAC446-F7C6-BA4C-92DD-DB973F3F860C}" type="presParOf" srcId="{521BA845-DBFB-134E-87D8-D6D71EEF34BF}" destId="{3BCC4E9C-1F4F-5A4D-8D76-C0FA0145FB47}" srcOrd="1" destOrd="0" presId="urn:microsoft.com/office/officeart/2005/8/layout/hierarchy1"/>
    <dgm:cxn modelId="{5CBB91FE-7DFE-0A4E-B311-8DA507E76CD8}" type="presParOf" srcId="{3BCC4E9C-1F4F-5A4D-8D76-C0FA0145FB47}" destId="{696362F5-E86C-8F4E-A233-48A6D5CE04EA}" srcOrd="0" destOrd="0" presId="urn:microsoft.com/office/officeart/2005/8/layout/hierarchy1"/>
    <dgm:cxn modelId="{9009EC70-B3BB-CC4E-9AC9-88CCC4B6975E}" type="presParOf" srcId="{696362F5-E86C-8F4E-A233-48A6D5CE04EA}" destId="{E5F3D196-50CD-9E4D-B065-443245E1803E}" srcOrd="0" destOrd="0" presId="urn:microsoft.com/office/officeart/2005/8/layout/hierarchy1"/>
    <dgm:cxn modelId="{AFE97E10-97C8-8942-A25E-D0620CB62FE9}" type="presParOf" srcId="{696362F5-E86C-8F4E-A233-48A6D5CE04EA}" destId="{59DE5210-A336-F44D-8D91-04B9F7404C8A}" srcOrd="1" destOrd="0" presId="urn:microsoft.com/office/officeart/2005/8/layout/hierarchy1"/>
    <dgm:cxn modelId="{D1426F31-DF5E-674B-A913-C0D99C98E61A}" type="presParOf" srcId="{3BCC4E9C-1F4F-5A4D-8D76-C0FA0145FB47}" destId="{25DADB3B-BF36-D843-A87C-073EF458A87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7396E-8BD8-6A47-BDD4-C34CD2BFD8B9}">
      <dsp:nvSpPr>
        <dsp:cNvPr id="0" name=""/>
        <dsp:cNvSpPr/>
      </dsp:nvSpPr>
      <dsp:spPr>
        <a:xfrm>
          <a:off x="0" y="0"/>
          <a:ext cx="71231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4E9503-0B44-024A-BF34-DF966AA1B9CD}">
      <dsp:nvSpPr>
        <dsp:cNvPr id="0" name=""/>
        <dsp:cNvSpPr/>
      </dsp:nvSpPr>
      <dsp:spPr>
        <a:xfrm>
          <a:off x="0" y="0"/>
          <a:ext cx="7123112" cy="70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From May 2020 to April 2021 more than 100,000 Americans died for a drug overdose.</a:t>
          </a:r>
          <a:endParaRPr lang="en-US" sz="2000" kern="1200"/>
        </a:p>
      </dsp:txBody>
      <dsp:txXfrm>
        <a:off x="0" y="0"/>
        <a:ext cx="7123112" cy="704453"/>
      </dsp:txXfrm>
    </dsp:sp>
    <dsp:sp modelId="{27BE07DC-0525-624C-9634-7480BECA63B1}">
      <dsp:nvSpPr>
        <dsp:cNvPr id="0" name=""/>
        <dsp:cNvSpPr/>
      </dsp:nvSpPr>
      <dsp:spPr>
        <a:xfrm>
          <a:off x="0" y="704453"/>
          <a:ext cx="71231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C21D3D-10EE-C349-9520-98FE72F7114E}">
      <dsp:nvSpPr>
        <dsp:cNvPr id="0" name=""/>
        <dsp:cNvSpPr/>
      </dsp:nvSpPr>
      <dsp:spPr>
        <a:xfrm>
          <a:off x="0" y="704453"/>
          <a:ext cx="7123112" cy="70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Close to 60% of these deaths were due to synthetic opioids like fentanyl.</a:t>
          </a:r>
          <a:endParaRPr lang="en-US" sz="2000" kern="1200"/>
        </a:p>
      </dsp:txBody>
      <dsp:txXfrm>
        <a:off x="0" y="704453"/>
        <a:ext cx="7123112" cy="704453"/>
      </dsp:txXfrm>
    </dsp:sp>
    <dsp:sp modelId="{A9BA6CA9-F8FE-F942-AFD2-FB6854FF712B}">
      <dsp:nvSpPr>
        <dsp:cNvPr id="0" name=""/>
        <dsp:cNvSpPr/>
      </dsp:nvSpPr>
      <dsp:spPr>
        <a:xfrm>
          <a:off x="0" y="1408906"/>
          <a:ext cx="71231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A1365-B649-5B4F-9CFD-C8EED19203C8}">
      <dsp:nvSpPr>
        <dsp:cNvPr id="0" name=""/>
        <dsp:cNvSpPr/>
      </dsp:nvSpPr>
      <dsp:spPr>
        <a:xfrm>
          <a:off x="0" y="1408906"/>
          <a:ext cx="7123112" cy="70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Fentanyl is synthesized in China, Mexico and, India and exported to The U.S. as a powder or pressed in pills. </a:t>
          </a:r>
          <a:endParaRPr lang="en-US" sz="2000" kern="1200"/>
        </a:p>
      </dsp:txBody>
      <dsp:txXfrm>
        <a:off x="0" y="1408906"/>
        <a:ext cx="7123112" cy="704453"/>
      </dsp:txXfrm>
    </dsp:sp>
    <dsp:sp modelId="{970DE618-37C6-F547-BC2B-87009F72284B}">
      <dsp:nvSpPr>
        <dsp:cNvPr id="0" name=""/>
        <dsp:cNvSpPr/>
      </dsp:nvSpPr>
      <dsp:spPr>
        <a:xfrm>
          <a:off x="0" y="2113359"/>
          <a:ext cx="71231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D19F0-BE1F-3942-BE77-3CA35B0AB7BF}">
      <dsp:nvSpPr>
        <dsp:cNvPr id="0" name=""/>
        <dsp:cNvSpPr/>
      </dsp:nvSpPr>
      <dsp:spPr>
        <a:xfrm>
          <a:off x="0" y="2113359"/>
          <a:ext cx="7123112" cy="70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A 5 lb bag of fentanyl is enough to produce 1,000,000 lethal doses.</a:t>
          </a:r>
          <a:endParaRPr lang="en-US" sz="2000" kern="1200"/>
        </a:p>
      </dsp:txBody>
      <dsp:txXfrm>
        <a:off x="0" y="2113359"/>
        <a:ext cx="7123112" cy="7044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37E86-6F69-AD49-A080-2CFA2BA10686}">
      <dsp:nvSpPr>
        <dsp:cNvPr id="0" name=""/>
        <dsp:cNvSpPr/>
      </dsp:nvSpPr>
      <dsp:spPr>
        <a:xfrm>
          <a:off x="0" y="1592"/>
          <a:ext cx="78867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BC5B212-FFD1-1344-B84D-5EE1F73D1475}">
      <dsp:nvSpPr>
        <dsp:cNvPr id="0" name=""/>
        <dsp:cNvSpPr/>
      </dsp:nvSpPr>
      <dsp:spPr>
        <a:xfrm>
          <a:off x="0" y="1592"/>
          <a:ext cx="7886700" cy="1086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ource Sans Pro" panose="020B0503030403020204" pitchFamily="34" charset="0"/>
              <a:ea typeface="Source Sans Pro" panose="020B0503030403020204" pitchFamily="34" charset="0"/>
            </a:rPr>
            <a:t>Give </a:t>
          </a:r>
          <a:r>
            <a:rPr lang="en-US" sz="2300" b="1" i="0" kern="1200" dirty="0">
              <a:latin typeface="Source Sans Pro" panose="020B0503030403020204" pitchFamily="34" charset="0"/>
              <a:ea typeface="Source Sans Pro" panose="020B0503030403020204" pitchFamily="34" charset="0"/>
            </a:rPr>
            <a:t>naloxone</a:t>
          </a:r>
          <a:r>
            <a:rPr lang="en-US" sz="2300" b="0" i="0" kern="1200" dirty="0">
              <a:latin typeface="Source Sans Pro" panose="020B0503030403020204" pitchFamily="34" charset="0"/>
              <a:ea typeface="Source Sans Pro" panose="020B0503030403020204" pitchFamily="34" charset="0"/>
            </a:rPr>
            <a:t> because xylazine is frequently combined with opioids. </a:t>
          </a:r>
          <a:endParaRPr lang="en-US" sz="2300" kern="1200" dirty="0">
            <a:latin typeface="Source Sans Pro" panose="020B0503030403020204" pitchFamily="34" charset="0"/>
            <a:ea typeface="Source Sans Pro" panose="020B0503030403020204" pitchFamily="34" charset="0"/>
          </a:endParaRPr>
        </a:p>
      </dsp:txBody>
      <dsp:txXfrm>
        <a:off x="0" y="1592"/>
        <a:ext cx="7886700" cy="1086375"/>
      </dsp:txXfrm>
    </dsp:sp>
    <dsp:sp modelId="{64BFA67B-5E3B-A44E-9F08-F9B2C76CCE36}">
      <dsp:nvSpPr>
        <dsp:cNvPr id="0" name=""/>
        <dsp:cNvSpPr/>
      </dsp:nvSpPr>
      <dsp:spPr>
        <a:xfrm>
          <a:off x="0" y="1087968"/>
          <a:ext cx="78867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B0CDE69-DA49-144C-9DAF-5F1267BFBD5A}">
      <dsp:nvSpPr>
        <dsp:cNvPr id="0" name=""/>
        <dsp:cNvSpPr/>
      </dsp:nvSpPr>
      <dsp:spPr>
        <a:xfrm>
          <a:off x="0" y="1087968"/>
          <a:ext cx="7886700" cy="1086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ource Sans Pro" panose="020B0503030403020204" pitchFamily="34" charset="0"/>
              <a:ea typeface="Source Sans Pro" panose="020B0503030403020204" pitchFamily="34" charset="0"/>
            </a:rPr>
            <a:t>Remember that xylazine is not an opioid, therefore  naloxone does not address the impact of xylazine on breathing.</a:t>
          </a:r>
          <a:endParaRPr lang="en-US" sz="2300" kern="1200" dirty="0">
            <a:latin typeface="Source Sans Pro" panose="020B0503030403020204" pitchFamily="34" charset="0"/>
            <a:ea typeface="Source Sans Pro" panose="020B0503030403020204" pitchFamily="34" charset="0"/>
          </a:endParaRPr>
        </a:p>
      </dsp:txBody>
      <dsp:txXfrm>
        <a:off x="0" y="1087968"/>
        <a:ext cx="7886700" cy="1086375"/>
      </dsp:txXfrm>
    </dsp:sp>
    <dsp:sp modelId="{6E6F5E0D-C5B6-E048-A5A5-C49A8516AD45}">
      <dsp:nvSpPr>
        <dsp:cNvPr id="0" name=""/>
        <dsp:cNvSpPr/>
      </dsp:nvSpPr>
      <dsp:spPr>
        <a:xfrm>
          <a:off x="0" y="2174343"/>
          <a:ext cx="7886700"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E468184-3D35-F240-B832-3A8C2EC8359B}">
      <dsp:nvSpPr>
        <dsp:cNvPr id="0" name=""/>
        <dsp:cNvSpPr/>
      </dsp:nvSpPr>
      <dsp:spPr>
        <a:xfrm>
          <a:off x="0" y="2174343"/>
          <a:ext cx="7886700" cy="1086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ource Sans Pro" panose="020B0503030403020204" pitchFamily="34" charset="0"/>
              <a:ea typeface="Source Sans Pro" panose="020B0503030403020204" pitchFamily="34" charset="0"/>
            </a:rPr>
            <a:t>Assistance with breathing can be useful in assisting with an overdose involving xylazine</a:t>
          </a:r>
          <a:r>
            <a:rPr lang="en-US" sz="2300" b="0" i="0" kern="1200" dirty="0"/>
            <a:t>. </a:t>
          </a:r>
          <a:endParaRPr lang="en-US" sz="2300" kern="1200" dirty="0"/>
        </a:p>
      </dsp:txBody>
      <dsp:txXfrm>
        <a:off x="0" y="2174343"/>
        <a:ext cx="7886700" cy="10863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A02A0-7BF8-E041-90F3-0229E684479D}">
      <dsp:nvSpPr>
        <dsp:cNvPr id="0" name=""/>
        <dsp:cNvSpPr/>
      </dsp:nvSpPr>
      <dsp:spPr>
        <a:xfrm>
          <a:off x="0" y="170144"/>
          <a:ext cx="8305800" cy="65520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What is the mechanism of action of xylazine?</a:t>
          </a:r>
        </a:p>
      </dsp:txBody>
      <dsp:txXfrm>
        <a:off x="31984" y="202128"/>
        <a:ext cx="8241832" cy="591232"/>
      </dsp:txXfrm>
    </dsp:sp>
    <dsp:sp modelId="{F40CF71A-33F6-5241-9ACC-AAC89E54ED37}">
      <dsp:nvSpPr>
        <dsp:cNvPr id="0" name=""/>
        <dsp:cNvSpPr/>
      </dsp:nvSpPr>
      <dsp:spPr>
        <a:xfrm>
          <a:off x="0" y="825344"/>
          <a:ext cx="8305800" cy="2376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709"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A. It is a serotonin reuptake inhibitor </a:t>
          </a:r>
        </a:p>
        <a:p>
          <a:pPr marL="228600" lvl="1" indent="-228600" algn="l" defTabSz="977900">
            <a:lnSpc>
              <a:spcPct val="90000"/>
            </a:lnSpc>
            <a:spcBef>
              <a:spcPct val="0"/>
            </a:spcBef>
            <a:spcAft>
              <a:spcPct val="20000"/>
            </a:spcAft>
            <a:buChar char="•"/>
          </a:pPr>
          <a:r>
            <a:rPr lang="en-US" sz="2200" kern="1200"/>
            <a:t>B.</a:t>
          </a:r>
          <a:r>
            <a:rPr lang="en-US" sz="2200" b="0" i="0" kern="1200"/>
            <a:t> An agonist at Alpha-2 Andrenergic receptors. It decreases and inhibits the release of norepinephrine and dopamine</a:t>
          </a:r>
          <a:endParaRPr lang="en-US" sz="2200" kern="1200"/>
        </a:p>
        <a:p>
          <a:pPr marL="228600" lvl="1" indent="-228600" algn="l" defTabSz="977900">
            <a:lnSpc>
              <a:spcPct val="90000"/>
            </a:lnSpc>
            <a:spcBef>
              <a:spcPct val="0"/>
            </a:spcBef>
            <a:spcAft>
              <a:spcPct val="20000"/>
            </a:spcAft>
            <a:buChar char="•"/>
          </a:pPr>
          <a:r>
            <a:rPr lang="en-US" sz="2200" kern="1200"/>
            <a:t>C. An opioid Agonist of the mu receptors </a:t>
          </a:r>
        </a:p>
        <a:p>
          <a:pPr marL="228600" lvl="1" indent="-228600" algn="l" defTabSz="977900">
            <a:lnSpc>
              <a:spcPct val="90000"/>
            </a:lnSpc>
            <a:spcBef>
              <a:spcPct val="0"/>
            </a:spcBef>
            <a:spcAft>
              <a:spcPct val="20000"/>
            </a:spcAft>
            <a:buChar char="•"/>
          </a:pPr>
          <a:r>
            <a:rPr lang="en-US" sz="2200" kern="1200"/>
            <a:t>D. An antagonist of </a:t>
          </a:r>
          <a:r>
            <a:rPr lang="en-US" sz="2200" b="0" i="0" kern="1200"/>
            <a:t>Alpha-2 Andrenergic  and increase the release of norepinephrine and dopamine</a:t>
          </a:r>
          <a:endParaRPr lang="en-US" sz="2200" kern="1200"/>
        </a:p>
        <a:p>
          <a:pPr marL="228600" lvl="1" indent="-228600" algn="l" defTabSz="977900">
            <a:lnSpc>
              <a:spcPct val="90000"/>
            </a:lnSpc>
            <a:spcBef>
              <a:spcPct val="0"/>
            </a:spcBef>
            <a:spcAft>
              <a:spcPct val="20000"/>
            </a:spcAft>
            <a:buChar char="•"/>
          </a:pPr>
          <a:r>
            <a:rPr lang="en-US" sz="2200" kern="1200"/>
            <a:t>E. An opioid antagonist medication similar to naltrexone</a:t>
          </a:r>
        </a:p>
      </dsp:txBody>
      <dsp:txXfrm>
        <a:off x="0" y="825344"/>
        <a:ext cx="8305800" cy="2376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05925-6962-B143-9138-EE1CCB2383CA}">
      <dsp:nvSpPr>
        <dsp:cNvPr id="0" name=""/>
        <dsp:cNvSpPr/>
      </dsp:nvSpPr>
      <dsp:spPr>
        <a:xfrm>
          <a:off x="0" y="1660"/>
          <a:ext cx="8403264"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14054C4-4988-C74C-99D2-1501886FDABD}">
      <dsp:nvSpPr>
        <dsp:cNvPr id="0" name=""/>
        <dsp:cNvSpPr/>
      </dsp:nvSpPr>
      <dsp:spPr>
        <a:xfrm>
          <a:off x="0" y="1660"/>
          <a:ext cx="8403264" cy="56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Source Sans Pro" panose="020B0503030403020204" pitchFamily="34" charset="0"/>
              <a:ea typeface="Source Sans Pro" panose="020B0503030403020204" pitchFamily="34" charset="0"/>
            </a:rPr>
            <a:t>Fentanyl and its analogs are the primary drivers of death in the opioid overdose crisis. </a:t>
          </a:r>
          <a:endParaRPr lang="en-US" sz="1800" kern="1200" dirty="0">
            <a:latin typeface="Source Sans Pro" panose="020B0503030403020204" pitchFamily="34" charset="0"/>
            <a:ea typeface="Source Sans Pro" panose="020B0503030403020204" pitchFamily="34" charset="0"/>
          </a:endParaRPr>
        </a:p>
      </dsp:txBody>
      <dsp:txXfrm>
        <a:off x="0" y="1660"/>
        <a:ext cx="8403264" cy="566209"/>
      </dsp:txXfrm>
    </dsp:sp>
    <dsp:sp modelId="{C382CCB8-7B6C-FA42-8817-3D73E4490927}">
      <dsp:nvSpPr>
        <dsp:cNvPr id="0" name=""/>
        <dsp:cNvSpPr/>
      </dsp:nvSpPr>
      <dsp:spPr>
        <a:xfrm>
          <a:off x="0" y="567869"/>
          <a:ext cx="8403264"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CC06E53-4790-FD42-B638-CBE46BDD962C}">
      <dsp:nvSpPr>
        <dsp:cNvPr id="0" name=""/>
        <dsp:cNvSpPr/>
      </dsp:nvSpPr>
      <dsp:spPr>
        <a:xfrm>
          <a:off x="0" y="567869"/>
          <a:ext cx="8403264" cy="56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Source Sans Pro" panose="020B0503030403020204" pitchFamily="34" charset="0"/>
              <a:ea typeface="Source Sans Pro" panose="020B0503030403020204" pitchFamily="34" charset="0"/>
            </a:rPr>
            <a:t>Fentanyl is 50 times stronger than heroin. </a:t>
          </a:r>
          <a:endParaRPr lang="en-US" sz="1800" kern="1200" dirty="0">
            <a:latin typeface="Source Sans Pro" panose="020B0503030403020204" pitchFamily="34" charset="0"/>
            <a:ea typeface="Source Sans Pro" panose="020B0503030403020204" pitchFamily="34" charset="0"/>
          </a:endParaRPr>
        </a:p>
      </dsp:txBody>
      <dsp:txXfrm>
        <a:off x="0" y="567869"/>
        <a:ext cx="8403264" cy="566209"/>
      </dsp:txXfrm>
    </dsp:sp>
    <dsp:sp modelId="{67BBEAA2-1D11-474B-B6F0-228B5737A8CC}">
      <dsp:nvSpPr>
        <dsp:cNvPr id="0" name=""/>
        <dsp:cNvSpPr/>
      </dsp:nvSpPr>
      <dsp:spPr>
        <a:xfrm>
          <a:off x="0" y="1134078"/>
          <a:ext cx="8403264"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9C21667-5E08-1C48-8713-CCF729A44F36}">
      <dsp:nvSpPr>
        <dsp:cNvPr id="0" name=""/>
        <dsp:cNvSpPr/>
      </dsp:nvSpPr>
      <dsp:spPr>
        <a:xfrm>
          <a:off x="0" y="1134078"/>
          <a:ext cx="8403264" cy="56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Source Sans Pro" panose="020B0503030403020204" pitchFamily="34" charset="0"/>
              <a:ea typeface="Source Sans Pro" panose="020B0503030403020204" pitchFamily="34" charset="0"/>
            </a:rPr>
            <a:t>It has contributed to overdose deaths </a:t>
          </a:r>
          <a:endParaRPr lang="en-US" sz="1800" kern="1200" dirty="0">
            <a:latin typeface="Source Sans Pro" panose="020B0503030403020204" pitchFamily="34" charset="0"/>
            <a:ea typeface="Source Sans Pro" panose="020B0503030403020204" pitchFamily="34" charset="0"/>
          </a:endParaRPr>
        </a:p>
      </dsp:txBody>
      <dsp:txXfrm>
        <a:off x="0" y="1134078"/>
        <a:ext cx="8403264" cy="566209"/>
      </dsp:txXfrm>
    </dsp:sp>
    <dsp:sp modelId="{07E3D59F-E0E8-0349-9F36-787C96732C1C}">
      <dsp:nvSpPr>
        <dsp:cNvPr id="0" name=""/>
        <dsp:cNvSpPr/>
      </dsp:nvSpPr>
      <dsp:spPr>
        <a:xfrm>
          <a:off x="0" y="1700287"/>
          <a:ext cx="8403264"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97775EE-B6C8-1046-8458-0524BBD696B6}">
      <dsp:nvSpPr>
        <dsp:cNvPr id="0" name=""/>
        <dsp:cNvSpPr/>
      </dsp:nvSpPr>
      <dsp:spPr>
        <a:xfrm>
          <a:off x="0" y="1700288"/>
          <a:ext cx="8403264" cy="56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Source Sans Pro" panose="020B0503030403020204" pitchFamily="34" charset="0"/>
              <a:ea typeface="Source Sans Pro" panose="020B0503030403020204" pitchFamily="34" charset="0"/>
            </a:rPr>
            <a:t>Overdose can occur by ingestion, injection, or inhalation. </a:t>
          </a:r>
          <a:endParaRPr lang="en-US" sz="1800" kern="1200" dirty="0">
            <a:latin typeface="Source Sans Pro" panose="020B0503030403020204" pitchFamily="34" charset="0"/>
            <a:ea typeface="Source Sans Pro" panose="020B0503030403020204" pitchFamily="34" charset="0"/>
          </a:endParaRPr>
        </a:p>
      </dsp:txBody>
      <dsp:txXfrm>
        <a:off x="0" y="1700288"/>
        <a:ext cx="8403264" cy="566209"/>
      </dsp:txXfrm>
    </dsp:sp>
    <dsp:sp modelId="{D06ACABC-A108-E24F-A998-8CB591154739}">
      <dsp:nvSpPr>
        <dsp:cNvPr id="0" name=""/>
        <dsp:cNvSpPr/>
      </dsp:nvSpPr>
      <dsp:spPr>
        <a:xfrm>
          <a:off x="0" y="2266497"/>
          <a:ext cx="8403264"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CB9ACEF-14BB-764F-B520-2243B172E6C1}">
      <dsp:nvSpPr>
        <dsp:cNvPr id="0" name=""/>
        <dsp:cNvSpPr/>
      </dsp:nvSpPr>
      <dsp:spPr>
        <a:xfrm>
          <a:off x="0" y="2266497"/>
          <a:ext cx="8403264" cy="56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Source Sans Pro" panose="020B0503030403020204" pitchFamily="34" charset="0"/>
              <a:ea typeface="Source Sans Pro" panose="020B0503030403020204" pitchFamily="34" charset="0"/>
            </a:rPr>
            <a:t>Overdose by fentanyl </a:t>
          </a:r>
          <a:r>
            <a:rPr lang="en-US" sz="1800" b="0" i="0" u="sng" kern="1200" dirty="0">
              <a:latin typeface="Source Sans Pro" panose="020B0503030403020204" pitchFamily="34" charset="0"/>
              <a:ea typeface="Source Sans Pro" panose="020B0503030403020204" pitchFamily="34" charset="0"/>
            </a:rPr>
            <a:t>can not occur by exposure through skin</a:t>
          </a:r>
          <a:r>
            <a:rPr lang="en-US" sz="1800" b="0" i="0" kern="1200" dirty="0">
              <a:latin typeface="Source Sans Pro" panose="020B0503030403020204" pitchFamily="34" charset="0"/>
              <a:ea typeface="Source Sans Pro" panose="020B0503030403020204" pitchFamily="34" charset="0"/>
            </a:rPr>
            <a:t>.</a:t>
          </a:r>
          <a:endParaRPr lang="en-US" sz="1800" kern="1200" dirty="0">
            <a:latin typeface="Source Sans Pro" panose="020B0503030403020204" pitchFamily="34" charset="0"/>
            <a:ea typeface="Source Sans Pro" panose="020B0503030403020204" pitchFamily="34" charset="0"/>
          </a:endParaRPr>
        </a:p>
      </dsp:txBody>
      <dsp:txXfrm>
        <a:off x="0" y="2266497"/>
        <a:ext cx="8403264" cy="566209"/>
      </dsp:txXfrm>
    </dsp:sp>
    <dsp:sp modelId="{66B859AD-75BA-B749-960C-D883B48C31FF}">
      <dsp:nvSpPr>
        <dsp:cNvPr id="0" name=""/>
        <dsp:cNvSpPr/>
      </dsp:nvSpPr>
      <dsp:spPr>
        <a:xfrm>
          <a:off x="0" y="2832706"/>
          <a:ext cx="8403264" cy="0"/>
        </a:xfrm>
        <a:prstGeom prst="lin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C63694C-2B65-A74F-8513-2DB9215327EB}">
      <dsp:nvSpPr>
        <dsp:cNvPr id="0" name=""/>
        <dsp:cNvSpPr/>
      </dsp:nvSpPr>
      <dsp:spPr>
        <a:xfrm>
          <a:off x="0" y="2832706"/>
          <a:ext cx="8403264" cy="566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Source Sans Pro" panose="020B0503030403020204" pitchFamily="34" charset="0"/>
              <a:ea typeface="Source Sans Pro" panose="020B0503030403020204" pitchFamily="34" charset="0"/>
            </a:rPr>
            <a:t>Reversal of fentanyl overdose may require repeated doses of naloxone</a:t>
          </a:r>
          <a:endParaRPr lang="en-US" sz="1800" kern="1200" dirty="0">
            <a:latin typeface="Source Sans Pro" panose="020B0503030403020204" pitchFamily="34" charset="0"/>
            <a:ea typeface="Source Sans Pro" panose="020B0503030403020204" pitchFamily="34" charset="0"/>
          </a:endParaRPr>
        </a:p>
      </dsp:txBody>
      <dsp:txXfrm>
        <a:off x="0" y="2832706"/>
        <a:ext cx="8403264" cy="566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F559D-CD4E-3A4B-BB56-E1D41CF58387}">
      <dsp:nvSpPr>
        <dsp:cNvPr id="0" name=""/>
        <dsp:cNvSpPr/>
      </dsp:nvSpPr>
      <dsp:spPr>
        <a:xfrm>
          <a:off x="0" y="0"/>
          <a:ext cx="78867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75457B1-CF88-6548-8CED-9232E00FF50F}">
      <dsp:nvSpPr>
        <dsp:cNvPr id="0" name=""/>
        <dsp:cNvSpPr/>
      </dsp:nvSpPr>
      <dsp:spPr>
        <a:xfrm>
          <a:off x="0" y="0"/>
          <a:ext cx="7886700" cy="81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latin typeface="Source Sans Pro" panose="020B0503030403020204" pitchFamily="34" charset="0"/>
              <a:ea typeface="Source Sans Pro" panose="020B0503030403020204" pitchFamily="34" charset="0"/>
            </a:rPr>
            <a:t>Fentanyl test strips (FTS) can detect the presence of fentanyl in drug samples.</a:t>
          </a:r>
          <a:endParaRPr lang="en-US" sz="2200" kern="1200" dirty="0">
            <a:latin typeface="Source Sans Pro" panose="020B0503030403020204" pitchFamily="34" charset="0"/>
            <a:ea typeface="Source Sans Pro" panose="020B0503030403020204" pitchFamily="34" charset="0"/>
          </a:endParaRPr>
        </a:p>
      </dsp:txBody>
      <dsp:txXfrm>
        <a:off x="0" y="0"/>
        <a:ext cx="7886700" cy="815578"/>
      </dsp:txXfrm>
    </dsp:sp>
    <dsp:sp modelId="{1F6DE152-8E42-5D41-AF5C-565998E8268B}">
      <dsp:nvSpPr>
        <dsp:cNvPr id="0" name=""/>
        <dsp:cNvSpPr/>
      </dsp:nvSpPr>
      <dsp:spPr>
        <a:xfrm>
          <a:off x="0" y="815578"/>
          <a:ext cx="78867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3106E89-E0D0-404A-86B2-86ADE319ADE7}">
      <dsp:nvSpPr>
        <dsp:cNvPr id="0" name=""/>
        <dsp:cNvSpPr/>
      </dsp:nvSpPr>
      <dsp:spPr>
        <a:xfrm>
          <a:off x="0" y="815578"/>
          <a:ext cx="7886700" cy="81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latin typeface="Source Sans Pro" panose="020B0503030403020204" pitchFamily="34" charset="0"/>
              <a:ea typeface="Source Sans Pro" panose="020B0503030403020204" pitchFamily="34" charset="0"/>
            </a:rPr>
            <a:t>FTS cost is $1.00 per strip.</a:t>
          </a:r>
          <a:endParaRPr lang="en-US" sz="2200" kern="1200" dirty="0">
            <a:latin typeface="Source Sans Pro" panose="020B0503030403020204" pitchFamily="34" charset="0"/>
            <a:ea typeface="Source Sans Pro" panose="020B0503030403020204" pitchFamily="34" charset="0"/>
          </a:endParaRPr>
        </a:p>
      </dsp:txBody>
      <dsp:txXfrm>
        <a:off x="0" y="815578"/>
        <a:ext cx="7886700" cy="815578"/>
      </dsp:txXfrm>
    </dsp:sp>
    <dsp:sp modelId="{69F69587-EE71-A541-97BB-67A9C96BC9D8}">
      <dsp:nvSpPr>
        <dsp:cNvPr id="0" name=""/>
        <dsp:cNvSpPr/>
      </dsp:nvSpPr>
      <dsp:spPr>
        <a:xfrm>
          <a:off x="0" y="1631156"/>
          <a:ext cx="78867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CFA580B-A40F-C04A-B5B9-8C8ACB058C78}">
      <dsp:nvSpPr>
        <dsp:cNvPr id="0" name=""/>
        <dsp:cNvSpPr/>
      </dsp:nvSpPr>
      <dsp:spPr>
        <a:xfrm>
          <a:off x="0" y="1631156"/>
          <a:ext cx="7886700" cy="81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latin typeface="Source Sans Pro" panose="020B0503030403020204" pitchFamily="34" charset="0"/>
              <a:ea typeface="Source Sans Pro" panose="020B0503030403020204" pitchFamily="34" charset="0"/>
            </a:rPr>
            <a:t>Testing is 96% accurate and can detect at least 10 fentanyl analogs.</a:t>
          </a:r>
          <a:endParaRPr lang="en-US" sz="2200" kern="1200" dirty="0">
            <a:latin typeface="Source Sans Pro" panose="020B0503030403020204" pitchFamily="34" charset="0"/>
            <a:ea typeface="Source Sans Pro" panose="020B0503030403020204" pitchFamily="34" charset="0"/>
          </a:endParaRPr>
        </a:p>
      </dsp:txBody>
      <dsp:txXfrm>
        <a:off x="0" y="1631156"/>
        <a:ext cx="7886700" cy="815578"/>
      </dsp:txXfrm>
    </dsp:sp>
    <dsp:sp modelId="{11762481-9B82-9840-B4CE-549C5FCD489F}">
      <dsp:nvSpPr>
        <dsp:cNvPr id="0" name=""/>
        <dsp:cNvSpPr/>
      </dsp:nvSpPr>
      <dsp:spPr>
        <a:xfrm>
          <a:off x="0" y="2446734"/>
          <a:ext cx="7886700"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A8F23F-9C00-4E41-8648-A3D1D798E19C}">
      <dsp:nvSpPr>
        <dsp:cNvPr id="0" name=""/>
        <dsp:cNvSpPr/>
      </dsp:nvSpPr>
      <dsp:spPr>
        <a:xfrm>
          <a:off x="0" y="2446734"/>
          <a:ext cx="7886700" cy="81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dirty="0">
              <a:latin typeface="Source Sans Pro" panose="020B0503030403020204" pitchFamily="34" charset="0"/>
              <a:ea typeface="Source Sans Pro" panose="020B0503030403020204" pitchFamily="34" charset="0"/>
            </a:rPr>
            <a:t>The legality of FTS varies from state to state (some states view FTS as illegal drug paraphernalia). </a:t>
          </a:r>
          <a:endParaRPr lang="en-US" sz="2200" kern="1200" dirty="0">
            <a:latin typeface="Source Sans Pro" panose="020B0503030403020204" pitchFamily="34" charset="0"/>
            <a:ea typeface="Source Sans Pro" panose="020B0503030403020204" pitchFamily="34" charset="0"/>
          </a:endParaRPr>
        </a:p>
      </dsp:txBody>
      <dsp:txXfrm>
        <a:off x="0" y="2446734"/>
        <a:ext cx="7886700" cy="815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8BF49-A270-3A44-9A3F-4D7D3AE6E7A9}">
      <dsp:nvSpPr>
        <dsp:cNvPr id="0" name=""/>
        <dsp:cNvSpPr/>
      </dsp:nvSpPr>
      <dsp:spPr>
        <a:xfrm>
          <a:off x="0" y="0"/>
          <a:ext cx="746091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0E76E82-A016-D645-81A2-262395FD521D}">
      <dsp:nvSpPr>
        <dsp:cNvPr id="0" name=""/>
        <dsp:cNvSpPr/>
      </dsp:nvSpPr>
      <dsp:spPr>
        <a:xfrm>
          <a:off x="0" y="0"/>
          <a:ext cx="7460911" cy="78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latin typeface="Source Sans Pro" panose="020B0503030403020204" pitchFamily="34" charset="0"/>
              <a:ea typeface="Source Sans Pro" panose="020B0503030403020204" pitchFamily="34" charset="0"/>
            </a:rPr>
            <a:t>Other fentanyl compounds are appearing in heroin, counterfeit pills and in autopsy findings.</a:t>
          </a:r>
          <a:endParaRPr lang="en-US" sz="2100" kern="1200" dirty="0">
            <a:latin typeface="Source Sans Pro" panose="020B0503030403020204" pitchFamily="34" charset="0"/>
            <a:ea typeface="Source Sans Pro" panose="020B0503030403020204" pitchFamily="34" charset="0"/>
          </a:endParaRPr>
        </a:p>
      </dsp:txBody>
      <dsp:txXfrm>
        <a:off x="0" y="0"/>
        <a:ext cx="7460911" cy="786536"/>
      </dsp:txXfrm>
    </dsp:sp>
    <dsp:sp modelId="{7551FAB9-EB0A-9B4B-8AD6-FA2C783CC8D0}">
      <dsp:nvSpPr>
        <dsp:cNvPr id="0" name=""/>
        <dsp:cNvSpPr/>
      </dsp:nvSpPr>
      <dsp:spPr>
        <a:xfrm>
          <a:off x="0" y="786536"/>
          <a:ext cx="746091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01CFCC6-55EC-8341-B271-C7F6BD9CFB67}">
      <dsp:nvSpPr>
        <dsp:cNvPr id="0" name=""/>
        <dsp:cNvSpPr/>
      </dsp:nvSpPr>
      <dsp:spPr>
        <a:xfrm>
          <a:off x="0" y="786536"/>
          <a:ext cx="7460911" cy="78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latin typeface="Source Sans Pro" panose="020B0503030403020204" pitchFamily="34" charset="0"/>
              <a:ea typeface="Source Sans Pro" panose="020B0503030403020204" pitchFamily="34" charset="0"/>
            </a:rPr>
            <a:t>Para-</a:t>
          </a:r>
          <a:r>
            <a:rPr lang="en-US" sz="2100" b="0" i="0" kern="1200" dirty="0" err="1">
              <a:latin typeface="Source Sans Pro" panose="020B0503030403020204" pitchFamily="34" charset="0"/>
              <a:ea typeface="Source Sans Pro" panose="020B0503030403020204" pitchFamily="34" charset="0"/>
            </a:rPr>
            <a:t>fluorofentanyl</a:t>
          </a:r>
          <a:r>
            <a:rPr lang="en-US" sz="2100" b="0" i="0" kern="1200" dirty="0">
              <a:latin typeface="Source Sans Pro" panose="020B0503030403020204" pitchFamily="34" charset="0"/>
              <a:ea typeface="Source Sans Pro" panose="020B0503030403020204" pitchFamily="34" charset="0"/>
            </a:rPr>
            <a:t> was developed through research efforts in the 1960’s and classified as a schedule I substance. </a:t>
          </a:r>
          <a:endParaRPr lang="en-US" sz="2100" kern="1200" dirty="0">
            <a:latin typeface="Source Sans Pro" panose="020B0503030403020204" pitchFamily="34" charset="0"/>
            <a:ea typeface="Source Sans Pro" panose="020B0503030403020204" pitchFamily="34" charset="0"/>
          </a:endParaRPr>
        </a:p>
      </dsp:txBody>
      <dsp:txXfrm>
        <a:off x="0" y="786536"/>
        <a:ext cx="7460911" cy="786536"/>
      </dsp:txXfrm>
    </dsp:sp>
    <dsp:sp modelId="{CD002384-AF97-684F-B326-B333BB42894D}">
      <dsp:nvSpPr>
        <dsp:cNvPr id="0" name=""/>
        <dsp:cNvSpPr/>
      </dsp:nvSpPr>
      <dsp:spPr>
        <a:xfrm>
          <a:off x="0" y="1573072"/>
          <a:ext cx="746091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288B8DD-2BCD-C447-B343-8C2406918D69}">
      <dsp:nvSpPr>
        <dsp:cNvPr id="0" name=""/>
        <dsp:cNvSpPr/>
      </dsp:nvSpPr>
      <dsp:spPr>
        <a:xfrm>
          <a:off x="0" y="1573073"/>
          <a:ext cx="7460911" cy="78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latin typeface="Source Sans Pro" panose="020B0503030403020204" pitchFamily="34" charset="0"/>
              <a:ea typeface="Source Sans Pro" panose="020B0503030403020204" pitchFamily="34" charset="0"/>
            </a:rPr>
            <a:t>Para-</a:t>
          </a:r>
          <a:r>
            <a:rPr lang="en-US" sz="2100" b="0" i="0" kern="1200" dirty="0" err="1">
              <a:latin typeface="Source Sans Pro" panose="020B0503030403020204" pitchFamily="34" charset="0"/>
              <a:ea typeface="Source Sans Pro" panose="020B0503030403020204" pitchFamily="34" charset="0"/>
            </a:rPr>
            <a:t>fluorofentanyl</a:t>
          </a:r>
          <a:r>
            <a:rPr lang="en-US" sz="2100" b="0" i="0" kern="1200" dirty="0">
              <a:latin typeface="Source Sans Pro" panose="020B0503030403020204" pitchFamily="34" charset="0"/>
              <a:ea typeface="Source Sans Pro" panose="020B0503030403020204" pitchFamily="34" charset="0"/>
            </a:rPr>
            <a:t> is showing up now in seized heroin, counterfeit pills, and autopsy findings.</a:t>
          </a:r>
          <a:endParaRPr lang="en-US" sz="2100" kern="1200" dirty="0">
            <a:latin typeface="Source Sans Pro" panose="020B0503030403020204" pitchFamily="34" charset="0"/>
            <a:ea typeface="Source Sans Pro" panose="020B0503030403020204" pitchFamily="34" charset="0"/>
          </a:endParaRPr>
        </a:p>
      </dsp:txBody>
      <dsp:txXfrm>
        <a:off x="0" y="1573073"/>
        <a:ext cx="7460911" cy="786536"/>
      </dsp:txXfrm>
    </dsp:sp>
    <dsp:sp modelId="{C59635D5-6C38-0547-89BB-9256302B814A}">
      <dsp:nvSpPr>
        <dsp:cNvPr id="0" name=""/>
        <dsp:cNvSpPr/>
      </dsp:nvSpPr>
      <dsp:spPr>
        <a:xfrm>
          <a:off x="0" y="2359609"/>
          <a:ext cx="7460911"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64C520C-40D6-1640-BE5C-99150F47000D}">
      <dsp:nvSpPr>
        <dsp:cNvPr id="0" name=""/>
        <dsp:cNvSpPr/>
      </dsp:nvSpPr>
      <dsp:spPr>
        <a:xfrm>
          <a:off x="0" y="2359609"/>
          <a:ext cx="7460911" cy="786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err="1">
              <a:latin typeface="Source Sans Pro" panose="020B0503030403020204" pitchFamily="34" charset="0"/>
              <a:ea typeface="Source Sans Pro" panose="020B0503030403020204" pitchFamily="34" charset="0"/>
            </a:rPr>
            <a:t>Carfentanil</a:t>
          </a:r>
          <a:r>
            <a:rPr lang="en-US" sz="2100" b="0" i="0" kern="1200" dirty="0">
              <a:latin typeface="Source Sans Pro" panose="020B0503030403020204" pitchFamily="34" charset="0"/>
              <a:ea typeface="Source Sans Pro" panose="020B0503030403020204" pitchFamily="34" charset="0"/>
            </a:rPr>
            <a:t> (100 times more potent than fentanyl) has been reported in a very few cases in the Midwest.   </a:t>
          </a:r>
          <a:endParaRPr lang="en-US" sz="2100" kern="1200" dirty="0">
            <a:latin typeface="Source Sans Pro" panose="020B0503030403020204" pitchFamily="34" charset="0"/>
            <a:ea typeface="Source Sans Pro" panose="020B0503030403020204" pitchFamily="34" charset="0"/>
          </a:endParaRPr>
        </a:p>
      </dsp:txBody>
      <dsp:txXfrm>
        <a:off x="0" y="2359609"/>
        <a:ext cx="7460911" cy="786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2787A-F5F1-394B-A7D2-5B2CA0F852B5}">
      <dsp:nvSpPr>
        <dsp:cNvPr id="0" name=""/>
        <dsp:cNvSpPr/>
      </dsp:nvSpPr>
      <dsp:spPr>
        <a:xfrm>
          <a:off x="0" y="1599"/>
          <a:ext cx="8315569"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75E82B3-3891-224A-8E68-860FBC09E44E}">
      <dsp:nvSpPr>
        <dsp:cNvPr id="0" name=""/>
        <dsp:cNvSpPr/>
      </dsp:nvSpPr>
      <dsp:spPr>
        <a:xfrm>
          <a:off x="0" y="1599"/>
          <a:ext cx="8315569" cy="1090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latin typeface="Source Sans Pro" panose="020B0503030403020204" pitchFamily="34" charset="0"/>
              <a:ea typeface="Source Sans Pro" panose="020B0503030403020204" pitchFamily="34" charset="0"/>
            </a:rPr>
            <a:t>Has muscle relaxant properties, analgesic, and pain-relieving properties.</a:t>
          </a:r>
          <a:endParaRPr lang="en-US" sz="2500" kern="1200" dirty="0">
            <a:latin typeface="Source Sans Pro" panose="020B0503030403020204" pitchFamily="34" charset="0"/>
            <a:ea typeface="Source Sans Pro" panose="020B0503030403020204" pitchFamily="34" charset="0"/>
          </a:endParaRPr>
        </a:p>
      </dsp:txBody>
      <dsp:txXfrm>
        <a:off x="0" y="1599"/>
        <a:ext cx="8315569" cy="1090758"/>
      </dsp:txXfrm>
    </dsp:sp>
    <dsp:sp modelId="{EF3004E0-67B9-6741-B41E-E352FB805F8F}">
      <dsp:nvSpPr>
        <dsp:cNvPr id="0" name=""/>
        <dsp:cNvSpPr/>
      </dsp:nvSpPr>
      <dsp:spPr>
        <a:xfrm>
          <a:off x="0" y="1092357"/>
          <a:ext cx="8315569"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791D3F5-4DE5-9445-B1E5-535FCE04CB42}">
      <dsp:nvSpPr>
        <dsp:cNvPr id="0" name=""/>
        <dsp:cNvSpPr/>
      </dsp:nvSpPr>
      <dsp:spPr>
        <a:xfrm>
          <a:off x="0" y="1092357"/>
          <a:ext cx="8315569" cy="1090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latin typeface="Source Sans Pro" panose="020B0503030403020204" pitchFamily="34" charset="0"/>
              <a:ea typeface="Source Sans Pro" panose="020B0503030403020204" pitchFamily="34" charset="0"/>
            </a:rPr>
            <a:t>It is an agonist at Alpha-2 </a:t>
          </a:r>
          <a:r>
            <a:rPr lang="en-US" sz="2500" b="0" i="0" kern="1200" dirty="0" err="1">
              <a:latin typeface="Source Sans Pro" panose="020B0503030403020204" pitchFamily="34" charset="0"/>
              <a:ea typeface="Source Sans Pro" panose="020B0503030403020204" pitchFamily="34" charset="0"/>
            </a:rPr>
            <a:t>Andrenergic</a:t>
          </a:r>
          <a:r>
            <a:rPr lang="en-US" sz="2500" b="0" i="0" kern="1200" dirty="0">
              <a:latin typeface="Source Sans Pro" panose="020B0503030403020204" pitchFamily="34" charset="0"/>
              <a:ea typeface="Source Sans Pro" panose="020B0503030403020204" pitchFamily="34" charset="0"/>
            </a:rPr>
            <a:t> receptors. It decreases and inhibits the release of norepinephrine and dopamine. </a:t>
          </a:r>
          <a:endParaRPr lang="en-US" sz="2500" kern="1200" dirty="0">
            <a:latin typeface="Source Sans Pro" panose="020B0503030403020204" pitchFamily="34" charset="0"/>
            <a:ea typeface="Source Sans Pro" panose="020B0503030403020204" pitchFamily="34" charset="0"/>
          </a:endParaRPr>
        </a:p>
      </dsp:txBody>
      <dsp:txXfrm>
        <a:off x="0" y="1092357"/>
        <a:ext cx="8315569" cy="1090758"/>
      </dsp:txXfrm>
    </dsp:sp>
    <dsp:sp modelId="{D0C83C1F-4004-D04F-AA89-C66E5E082C02}">
      <dsp:nvSpPr>
        <dsp:cNvPr id="0" name=""/>
        <dsp:cNvSpPr/>
      </dsp:nvSpPr>
      <dsp:spPr>
        <a:xfrm>
          <a:off x="0" y="2183116"/>
          <a:ext cx="8315569"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12BD4B9-8AA6-5E46-B3C6-AF7C339DCDD2}">
      <dsp:nvSpPr>
        <dsp:cNvPr id="0" name=""/>
        <dsp:cNvSpPr/>
      </dsp:nvSpPr>
      <dsp:spPr>
        <a:xfrm>
          <a:off x="0" y="2183116"/>
          <a:ext cx="8315569" cy="1090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0" i="0" kern="1200" dirty="0">
              <a:latin typeface="Source Sans Pro" panose="020B0503030403020204" pitchFamily="34" charset="0"/>
              <a:ea typeface="Source Sans Pro" panose="020B0503030403020204" pitchFamily="34" charset="0"/>
            </a:rPr>
            <a:t>Similar chemical structure to clonidine and guanfacine.</a:t>
          </a:r>
          <a:r>
            <a:rPr lang="es-BO" sz="2500" b="0" i="0" kern="1200" dirty="0">
              <a:latin typeface="Source Sans Pro" panose="020B0503030403020204" pitchFamily="34" charset="0"/>
              <a:ea typeface="Source Sans Pro" panose="020B0503030403020204" pitchFamily="34" charset="0"/>
            </a:rPr>
            <a:t> </a:t>
          </a:r>
          <a:endParaRPr lang="en-US" sz="2500" kern="1200" dirty="0">
            <a:latin typeface="Source Sans Pro" panose="020B0503030403020204" pitchFamily="34" charset="0"/>
            <a:ea typeface="Source Sans Pro" panose="020B0503030403020204" pitchFamily="34" charset="0"/>
          </a:endParaRPr>
        </a:p>
      </dsp:txBody>
      <dsp:txXfrm>
        <a:off x="0" y="2183116"/>
        <a:ext cx="8315569" cy="1090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5A2BE-CDBF-4F72-92C6-BF7F9B942F49}">
      <dsp:nvSpPr>
        <dsp:cNvPr id="0" name=""/>
        <dsp:cNvSpPr/>
      </dsp:nvSpPr>
      <dsp:spPr>
        <a:xfrm>
          <a:off x="0" y="351"/>
          <a:ext cx="7660975" cy="821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1FFD5-A4DA-402E-9087-DF1F5B094F51}">
      <dsp:nvSpPr>
        <dsp:cNvPr id="0" name=""/>
        <dsp:cNvSpPr/>
      </dsp:nvSpPr>
      <dsp:spPr>
        <a:xfrm>
          <a:off x="248548" y="185222"/>
          <a:ext cx="451906" cy="4519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ABAFC7-58CB-4482-902A-3962293F5D3F}">
      <dsp:nvSpPr>
        <dsp:cNvPr id="0" name=""/>
        <dsp:cNvSpPr/>
      </dsp:nvSpPr>
      <dsp:spPr>
        <a:xfrm>
          <a:off x="949004" y="351"/>
          <a:ext cx="6711970" cy="82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58" tIns="86958" rIns="86958" bIns="86958" numCol="1" spcCol="1270" anchor="ctr" anchorCtr="0">
          <a:noAutofit/>
        </a:bodyPr>
        <a:lstStyle/>
        <a:p>
          <a:pPr marL="0" lvl="0" indent="0" algn="l" defTabSz="889000">
            <a:lnSpc>
              <a:spcPct val="100000"/>
            </a:lnSpc>
            <a:spcBef>
              <a:spcPct val="0"/>
            </a:spcBef>
            <a:spcAft>
              <a:spcPct val="35000"/>
            </a:spcAft>
            <a:buNone/>
          </a:pPr>
          <a:r>
            <a:rPr lang="en-US" sz="2000" b="0" i="0" kern="1200" dirty="0">
              <a:latin typeface="Source Sans Pro" panose="020B0503030403020204" pitchFamily="34" charset="0"/>
              <a:ea typeface="Source Sans Pro" panose="020B0503030403020204" pitchFamily="34" charset="0"/>
            </a:rPr>
            <a:t>Adding Xylazine has implications for injection sites, wounds, and skin soft tissue infections. </a:t>
          </a:r>
          <a:endParaRPr lang="en-US" sz="2000" kern="1200" dirty="0">
            <a:latin typeface="Source Sans Pro" panose="020B0503030403020204" pitchFamily="34" charset="0"/>
            <a:ea typeface="Source Sans Pro" panose="020B0503030403020204" pitchFamily="34" charset="0"/>
          </a:endParaRPr>
        </a:p>
      </dsp:txBody>
      <dsp:txXfrm>
        <a:off x="949004" y="351"/>
        <a:ext cx="6711970" cy="821649"/>
      </dsp:txXfrm>
    </dsp:sp>
    <dsp:sp modelId="{A87A91E8-1D9E-4117-868E-2C15CF8893D7}">
      <dsp:nvSpPr>
        <dsp:cNvPr id="0" name=""/>
        <dsp:cNvSpPr/>
      </dsp:nvSpPr>
      <dsp:spPr>
        <a:xfrm>
          <a:off x="0" y="1027412"/>
          <a:ext cx="7660975" cy="821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8B9A5-A984-486D-B0E5-26D566653038}">
      <dsp:nvSpPr>
        <dsp:cNvPr id="0" name=""/>
        <dsp:cNvSpPr/>
      </dsp:nvSpPr>
      <dsp:spPr>
        <a:xfrm>
          <a:off x="248548" y="1212283"/>
          <a:ext cx="451906" cy="4519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4C180A-F108-44F5-91F0-7719A499EF98}">
      <dsp:nvSpPr>
        <dsp:cNvPr id="0" name=""/>
        <dsp:cNvSpPr/>
      </dsp:nvSpPr>
      <dsp:spPr>
        <a:xfrm>
          <a:off x="949004" y="1027412"/>
          <a:ext cx="6711970" cy="82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58" tIns="86958" rIns="86958" bIns="86958" numCol="1" spcCol="1270" anchor="ctr" anchorCtr="0">
          <a:noAutofit/>
        </a:bodyPr>
        <a:lstStyle/>
        <a:p>
          <a:pPr marL="0" lvl="0" indent="0" algn="l" defTabSz="889000">
            <a:lnSpc>
              <a:spcPct val="100000"/>
            </a:lnSpc>
            <a:spcBef>
              <a:spcPct val="0"/>
            </a:spcBef>
            <a:spcAft>
              <a:spcPct val="35000"/>
            </a:spcAft>
            <a:buNone/>
          </a:pPr>
          <a:r>
            <a:rPr lang="en-US" sz="2000" b="0" i="0" kern="1200" dirty="0">
              <a:latin typeface="Source Sans Pro" panose="020B0503030403020204" pitchFamily="34" charset="0"/>
              <a:ea typeface="Source Sans Pro" panose="020B0503030403020204" pitchFamily="34" charset="0"/>
            </a:rPr>
            <a:t>Increased cardiovascular episodes.</a:t>
          </a:r>
          <a:endParaRPr lang="en-US" sz="2000" kern="1200" dirty="0">
            <a:latin typeface="Source Sans Pro" panose="020B0503030403020204" pitchFamily="34" charset="0"/>
            <a:ea typeface="Source Sans Pro" panose="020B0503030403020204" pitchFamily="34" charset="0"/>
          </a:endParaRPr>
        </a:p>
      </dsp:txBody>
      <dsp:txXfrm>
        <a:off x="949004" y="1027412"/>
        <a:ext cx="6711970" cy="821649"/>
      </dsp:txXfrm>
    </dsp:sp>
    <dsp:sp modelId="{2E9C7A8B-8589-4DDB-99BC-BE04C9D01DFA}">
      <dsp:nvSpPr>
        <dsp:cNvPr id="0" name=""/>
        <dsp:cNvSpPr/>
      </dsp:nvSpPr>
      <dsp:spPr>
        <a:xfrm>
          <a:off x="0" y="2054473"/>
          <a:ext cx="7660975" cy="8216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0224C-BF96-41C8-9D86-61825188EE8C}">
      <dsp:nvSpPr>
        <dsp:cNvPr id="0" name=""/>
        <dsp:cNvSpPr/>
      </dsp:nvSpPr>
      <dsp:spPr>
        <a:xfrm>
          <a:off x="248548" y="2239344"/>
          <a:ext cx="451906" cy="4519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3E0DA8-168A-400B-9AEB-113C6FB47870}">
      <dsp:nvSpPr>
        <dsp:cNvPr id="0" name=""/>
        <dsp:cNvSpPr/>
      </dsp:nvSpPr>
      <dsp:spPr>
        <a:xfrm>
          <a:off x="949004" y="2054473"/>
          <a:ext cx="6711970" cy="821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58" tIns="86958" rIns="86958" bIns="86958" numCol="1" spcCol="1270" anchor="ctr" anchorCtr="0">
          <a:noAutofit/>
        </a:bodyPr>
        <a:lstStyle/>
        <a:p>
          <a:pPr marL="0" lvl="0" indent="0" algn="l" defTabSz="889000">
            <a:lnSpc>
              <a:spcPct val="100000"/>
            </a:lnSpc>
            <a:spcBef>
              <a:spcPct val="0"/>
            </a:spcBef>
            <a:spcAft>
              <a:spcPct val="35000"/>
            </a:spcAft>
            <a:buNone/>
          </a:pPr>
          <a:r>
            <a:rPr lang="en-US" sz="2000" b="0" i="0" kern="1200" dirty="0">
              <a:latin typeface="Source Sans Pro" panose="020B0503030403020204" pitchFamily="34" charset="0"/>
              <a:ea typeface="Source Sans Pro" panose="020B0503030403020204" pitchFamily="34" charset="0"/>
            </a:rPr>
            <a:t>Xylazine concentration and withdrawal may impact mental health, causing anxiety, depression, and sleep difficulties. </a:t>
          </a:r>
          <a:endParaRPr lang="en-US" sz="2000" kern="1200" dirty="0">
            <a:latin typeface="Source Sans Pro" panose="020B0503030403020204" pitchFamily="34" charset="0"/>
            <a:ea typeface="Source Sans Pro" panose="020B0503030403020204" pitchFamily="34" charset="0"/>
          </a:endParaRPr>
        </a:p>
      </dsp:txBody>
      <dsp:txXfrm>
        <a:off x="949004" y="2054473"/>
        <a:ext cx="6711970" cy="8216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43FF7-A757-CE4E-B864-5ED15304770A}">
      <dsp:nvSpPr>
        <dsp:cNvPr id="0" name=""/>
        <dsp:cNvSpPr/>
      </dsp:nvSpPr>
      <dsp:spPr>
        <a:xfrm>
          <a:off x="0" y="402"/>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66D9B9-1E6F-6B40-93A4-B1BE2B851A5D}">
      <dsp:nvSpPr>
        <dsp:cNvPr id="0" name=""/>
        <dsp:cNvSpPr/>
      </dsp:nvSpPr>
      <dsp:spPr>
        <a:xfrm>
          <a:off x="0" y="402"/>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Headaches</a:t>
          </a:r>
          <a:endParaRPr lang="en-US" sz="1700" kern="1200"/>
        </a:p>
      </dsp:txBody>
      <dsp:txXfrm>
        <a:off x="0" y="402"/>
        <a:ext cx="7096649" cy="365925"/>
      </dsp:txXfrm>
    </dsp:sp>
    <dsp:sp modelId="{EAF63059-9037-CB46-AAD7-7C6A354FC86C}">
      <dsp:nvSpPr>
        <dsp:cNvPr id="0" name=""/>
        <dsp:cNvSpPr/>
      </dsp:nvSpPr>
      <dsp:spPr>
        <a:xfrm>
          <a:off x="0" y="366327"/>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00D4DA-BED1-FC4C-934C-DF5B4EF9DE97}">
      <dsp:nvSpPr>
        <dsp:cNvPr id="0" name=""/>
        <dsp:cNvSpPr/>
      </dsp:nvSpPr>
      <dsp:spPr>
        <a:xfrm>
          <a:off x="0" y="366327"/>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Fainting</a:t>
          </a:r>
          <a:endParaRPr lang="en-US" sz="1700" kern="1200"/>
        </a:p>
      </dsp:txBody>
      <dsp:txXfrm>
        <a:off x="0" y="366327"/>
        <a:ext cx="7096649" cy="365925"/>
      </dsp:txXfrm>
    </dsp:sp>
    <dsp:sp modelId="{90D8DF2F-7845-3946-B434-3F56C1FB7695}">
      <dsp:nvSpPr>
        <dsp:cNvPr id="0" name=""/>
        <dsp:cNvSpPr/>
      </dsp:nvSpPr>
      <dsp:spPr>
        <a:xfrm>
          <a:off x="0" y="732253"/>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0BD6DE-86EE-484D-8B9D-BE568D49DAD7}">
      <dsp:nvSpPr>
        <dsp:cNvPr id="0" name=""/>
        <dsp:cNvSpPr/>
      </dsp:nvSpPr>
      <dsp:spPr>
        <a:xfrm>
          <a:off x="0" y="732253"/>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Weakness</a:t>
          </a:r>
          <a:endParaRPr lang="en-US" sz="1700" kern="1200"/>
        </a:p>
      </dsp:txBody>
      <dsp:txXfrm>
        <a:off x="0" y="732253"/>
        <a:ext cx="7096649" cy="365925"/>
      </dsp:txXfrm>
    </dsp:sp>
    <dsp:sp modelId="{C9B7FFC5-71A1-214D-B559-E78E70B23944}">
      <dsp:nvSpPr>
        <dsp:cNvPr id="0" name=""/>
        <dsp:cNvSpPr/>
      </dsp:nvSpPr>
      <dsp:spPr>
        <a:xfrm>
          <a:off x="0" y="1098179"/>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6A20FB-1D55-FC47-A3AA-DBEDE57B4473}">
      <dsp:nvSpPr>
        <dsp:cNvPr id="0" name=""/>
        <dsp:cNvSpPr/>
      </dsp:nvSpPr>
      <dsp:spPr>
        <a:xfrm>
          <a:off x="0" y="1098179"/>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Confusion</a:t>
          </a:r>
          <a:endParaRPr lang="en-US" sz="1700" kern="1200"/>
        </a:p>
      </dsp:txBody>
      <dsp:txXfrm>
        <a:off x="0" y="1098179"/>
        <a:ext cx="7096649" cy="365925"/>
      </dsp:txXfrm>
    </dsp:sp>
    <dsp:sp modelId="{D4485D06-9C27-DD43-9B02-DD3F2D7AD9D7}">
      <dsp:nvSpPr>
        <dsp:cNvPr id="0" name=""/>
        <dsp:cNvSpPr/>
      </dsp:nvSpPr>
      <dsp:spPr>
        <a:xfrm>
          <a:off x="0" y="1464105"/>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6C3FA2-9BFD-7241-B372-F787451827C2}">
      <dsp:nvSpPr>
        <dsp:cNvPr id="0" name=""/>
        <dsp:cNvSpPr/>
      </dsp:nvSpPr>
      <dsp:spPr>
        <a:xfrm>
          <a:off x="0" y="1464105"/>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Hypotension</a:t>
          </a:r>
          <a:endParaRPr lang="en-US" sz="1700" kern="1200"/>
        </a:p>
      </dsp:txBody>
      <dsp:txXfrm>
        <a:off x="0" y="1464105"/>
        <a:ext cx="7096649" cy="365925"/>
      </dsp:txXfrm>
    </dsp:sp>
    <dsp:sp modelId="{9C2F292E-1D47-FA49-83EB-4BB523594CA5}">
      <dsp:nvSpPr>
        <dsp:cNvPr id="0" name=""/>
        <dsp:cNvSpPr/>
      </dsp:nvSpPr>
      <dsp:spPr>
        <a:xfrm>
          <a:off x="0" y="1830031"/>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3E7CE-E036-0F41-8791-5285D2572EDC}">
      <dsp:nvSpPr>
        <dsp:cNvPr id="0" name=""/>
        <dsp:cNvSpPr/>
      </dsp:nvSpPr>
      <dsp:spPr>
        <a:xfrm>
          <a:off x="0" y="1830031"/>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Elevated sugar blood levels</a:t>
          </a:r>
          <a:endParaRPr lang="en-US" sz="1700" kern="1200"/>
        </a:p>
      </dsp:txBody>
      <dsp:txXfrm>
        <a:off x="0" y="1830031"/>
        <a:ext cx="7096649" cy="365925"/>
      </dsp:txXfrm>
    </dsp:sp>
    <dsp:sp modelId="{7D75872A-0052-2244-9D4B-B31DA483386E}">
      <dsp:nvSpPr>
        <dsp:cNvPr id="0" name=""/>
        <dsp:cNvSpPr/>
      </dsp:nvSpPr>
      <dsp:spPr>
        <a:xfrm>
          <a:off x="0" y="2195957"/>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BA9570-4761-024D-92F9-B3FB4B2CC944}">
      <dsp:nvSpPr>
        <dsp:cNvPr id="0" name=""/>
        <dsp:cNvSpPr/>
      </dsp:nvSpPr>
      <dsp:spPr>
        <a:xfrm>
          <a:off x="0" y="2195957"/>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Overdose</a:t>
          </a:r>
          <a:endParaRPr lang="en-US" sz="1700" kern="1200"/>
        </a:p>
      </dsp:txBody>
      <dsp:txXfrm>
        <a:off x="0" y="2195957"/>
        <a:ext cx="7096649" cy="365925"/>
      </dsp:txXfrm>
    </dsp:sp>
    <dsp:sp modelId="{7B1C287C-9322-ED48-A9E0-3C2D5E1BC9B4}">
      <dsp:nvSpPr>
        <dsp:cNvPr id="0" name=""/>
        <dsp:cNvSpPr/>
      </dsp:nvSpPr>
      <dsp:spPr>
        <a:xfrm>
          <a:off x="0" y="2561883"/>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146703-380F-AF45-BA82-D23C5C01E96B}">
      <dsp:nvSpPr>
        <dsp:cNvPr id="0" name=""/>
        <dsp:cNvSpPr/>
      </dsp:nvSpPr>
      <dsp:spPr>
        <a:xfrm>
          <a:off x="0" y="2561883"/>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Necrotizing skin</a:t>
          </a:r>
          <a:endParaRPr lang="en-US" sz="1700" kern="1200"/>
        </a:p>
      </dsp:txBody>
      <dsp:txXfrm>
        <a:off x="0" y="2561883"/>
        <a:ext cx="7096649" cy="365925"/>
      </dsp:txXfrm>
    </dsp:sp>
    <dsp:sp modelId="{3D328727-EA6D-F546-B9E5-F92B88BFF245}">
      <dsp:nvSpPr>
        <dsp:cNvPr id="0" name=""/>
        <dsp:cNvSpPr/>
      </dsp:nvSpPr>
      <dsp:spPr>
        <a:xfrm>
          <a:off x="0" y="2927809"/>
          <a:ext cx="709664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C15242-F4B0-3547-BEAB-16134426154E}">
      <dsp:nvSpPr>
        <dsp:cNvPr id="0" name=""/>
        <dsp:cNvSpPr/>
      </dsp:nvSpPr>
      <dsp:spPr>
        <a:xfrm>
          <a:off x="0" y="2927809"/>
          <a:ext cx="7096649" cy="365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kern="1200"/>
            <a:t>Nonhealing wounds </a:t>
          </a:r>
          <a:endParaRPr lang="en-US" sz="1700" kern="1200"/>
        </a:p>
      </dsp:txBody>
      <dsp:txXfrm>
        <a:off x="0" y="2927809"/>
        <a:ext cx="7096649" cy="3659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55FDA-9672-0542-8B2D-C500F0A11B6B}">
      <dsp:nvSpPr>
        <dsp:cNvPr id="0" name=""/>
        <dsp:cNvSpPr/>
      </dsp:nvSpPr>
      <dsp:spPr>
        <a:xfrm>
          <a:off x="0" y="0"/>
          <a:ext cx="7300367"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129B5CD-7BA4-1845-9EDB-008AF4845285}">
      <dsp:nvSpPr>
        <dsp:cNvPr id="0" name=""/>
        <dsp:cNvSpPr/>
      </dsp:nvSpPr>
      <dsp:spPr>
        <a:xfrm>
          <a:off x="0" y="0"/>
          <a:ext cx="7300367" cy="1526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ource Sans Pro" panose="020B0503030403020204" pitchFamily="34" charset="0"/>
              <a:ea typeface="Source Sans Pro" panose="020B0503030403020204" pitchFamily="34" charset="0"/>
            </a:rPr>
            <a:t>Also known as “</a:t>
          </a:r>
          <a:r>
            <a:rPr lang="en-US" sz="2300" b="0" i="0" kern="1200" dirty="0" err="1">
              <a:latin typeface="Source Sans Pro" panose="020B0503030403020204" pitchFamily="34" charset="0"/>
              <a:ea typeface="Source Sans Pro" panose="020B0503030403020204" pitchFamily="34" charset="0"/>
            </a:rPr>
            <a:t>tranq</a:t>
          </a:r>
          <a:r>
            <a:rPr lang="en-US" sz="2300" b="0" i="0" kern="1200" dirty="0">
              <a:latin typeface="Source Sans Pro" panose="020B0503030403020204" pitchFamily="34" charset="0"/>
              <a:ea typeface="Source Sans Pro" panose="020B0503030403020204" pitchFamily="34" charset="0"/>
            </a:rPr>
            <a:t>,” xylazine is a central nervous system depressant that can cause drowsiness and amnesia and slow breathing, heart rate, and blood pressure to dangerously low levels. </a:t>
          </a:r>
          <a:endParaRPr lang="en-US" sz="2300" kern="1200" dirty="0">
            <a:latin typeface="Source Sans Pro" panose="020B0503030403020204" pitchFamily="34" charset="0"/>
            <a:ea typeface="Source Sans Pro" panose="020B0503030403020204" pitchFamily="34" charset="0"/>
          </a:endParaRPr>
        </a:p>
      </dsp:txBody>
      <dsp:txXfrm>
        <a:off x="0" y="0"/>
        <a:ext cx="7300367" cy="1526702"/>
      </dsp:txXfrm>
    </dsp:sp>
    <dsp:sp modelId="{E5040BEA-4276-2C49-A1CB-D57DAA8C401F}">
      <dsp:nvSpPr>
        <dsp:cNvPr id="0" name=""/>
        <dsp:cNvSpPr/>
      </dsp:nvSpPr>
      <dsp:spPr>
        <a:xfrm>
          <a:off x="0" y="1526702"/>
          <a:ext cx="7300367" cy="0"/>
        </a:xfrm>
        <a:prstGeom prst="lin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C5722DB-0C47-6343-913C-37F0D57ABFFB}">
      <dsp:nvSpPr>
        <dsp:cNvPr id="0" name=""/>
        <dsp:cNvSpPr/>
      </dsp:nvSpPr>
      <dsp:spPr>
        <a:xfrm>
          <a:off x="0" y="1526702"/>
          <a:ext cx="7300367" cy="1526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dirty="0">
              <a:latin typeface="Source Sans Pro" panose="020B0503030403020204" pitchFamily="34" charset="0"/>
              <a:ea typeface="Source Sans Pro" panose="020B0503030403020204" pitchFamily="34" charset="0"/>
            </a:rPr>
            <a:t>Taking opioids in combination with xylazine and other central nervous system depressants—like alcohol or benzodiazepines increases the risk of life-threatening overdose.</a:t>
          </a:r>
          <a:endParaRPr lang="en-US" sz="2300" kern="1200" dirty="0">
            <a:latin typeface="Source Sans Pro" panose="020B0503030403020204" pitchFamily="34" charset="0"/>
            <a:ea typeface="Source Sans Pro" panose="020B0503030403020204" pitchFamily="34" charset="0"/>
          </a:endParaRPr>
        </a:p>
      </dsp:txBody>
      <dsp:txXfrm>
        <a:off x="0" y="1526702"/>
        <a:ext cx="7300367" cy="15267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E34CE-5E5D-5F4E-AAB0-797ADC54A8DC}">
      <dsp:nvSpPr>
        <dsp:cNvPr id="0" name=""/>
        <dsp:cNvSpPr/>
      </dsp:nvSpPr>
      <dsp:spPr>
        <a:xfrm>
          <a:off x="962" y="379917"/>
          <a:ext cx="3379189" cy="214578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C4A59E8-23A8-8943-8332-11DA80859E67}">
      <dsp:nvSpPr>
        <dsp:cNvPr id="0" name=""/>
        <dsp:cNvSpPr/>
      </dsp:nvSpPr>
      <dsp:spPr>
        <a:xfrm>
          <a:off x="376428" y="736609"/>
          <a:ext cx="3379189" cy="214578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Xylazine has been used alone, with heroin added, as an addition to other opioid, cocaine, or as an adulterant. </a:t>
          </a:r>
          <a:endParaRPr lang="en-US" sz="2300" kern="1200" dirty="0"/>
        </a:p>
      </dsp:txBody>
      <dsp:txXfrm>
        <a:off x="439276" y="799457"/>
        <a:ext cx="3253493" cy="2020089"/>
      </dsp:txXfrm>
    </dsp:sp>
    <dsp:sp modelId="{E5F3D196-50CD-9E4D-B065-443245E1803E}">
      <dsp:nvSpPr>
        <dsp:cNvPr id="0" name=""/>
        <dsp:cNvSpPr/>
      </dsp:nvSpPr>
      <dsp:spPr>
        <a:xfrm>
          <a:off x="4131082" y="379917"/>
          <a:ext cx="3379189" cy="214578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9DE5210-A336-F44D-8D91-04B9F7404C8A}">
      <dsp:nvSpPr>
        <dsp:cNvPr id="0" name=""/>
        <dsp:cNvSpPr/>
      </dsp:nvSpPr>
      <dsp:spPr>
        <a:xfrm>
          <a:off x="4506548" y="736609"/>
          <a:ext cx="3379189" cy="214578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a:t>Known as: ‘tranq” “sleep cut.” “tranq dope”</a:t>
          </a:r>
          <a:endParaRPr lang="en-US" sz="2300" kern="1200"/>
        </a:p>
      </dsp:txBody>
      <dsp:txXfrm>
        <a:off x="4569396" y="799457"/>
        <a:ext cx="3253493" cy="20200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5/13/2024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5/13/2024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Version date_05 2024</a:t>
            </a:r>
          </a:p>
          <a:p>
            <a:r>
              <a:rPr lang="en-US" dirty="0"/>
              <a:t>Target participants: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331D5-CC8E-5542-9972-4FCE376784B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6662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A2A2A"/>
                </a:solidFill>
                <a:effectLst/>
                <a:latin typeface="proxima_nova_rgregular"/>
              </a:rPr>
              <a:t>Recommended treatment regimens are constantly modified and changed; any publication like this article may become quickly outdated. Therefore, this article is intended to be a primer, and all children should be referred to a pediatric infectious specialist for management.</a:t>
            </a:r>
            <a:endParaRPr lang="es-BO"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89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Newly Approved </a:t>
            </a:r>
            <a:r>
              <a:rPr lang="en-US" sz="1200" b="1" i="0" u="none" strike="noStrike" cap="none" dirty="0">
                <a:solidFill>
                  <a:schemeClr val="dk1"/>
                </a:solidFill>
                <a:effectLst/>
                <a:latin typeface="Calibri"/>
                <a:ea typeface="Calibri"/>
                <a:cs typeface="Calibri"/>
                <a:sym typeface="Calibri"/>
              </a:rPr>
              <a:t>HIV Medications</a:t>
            </a:r>
            <a:r>
              <a:rPr lang="en-US" sz="1200" b="0" i="0" u="none" strike="noStrike" cap="none" dirty="0">
                <a:solidFill>
                  <a:schemeClr val="dk1"/>
                </a:solidFill>
                <a:effectLst/>
                <a:latin typeface="Calibri"/>
                <a:ea typeface="Calibri"/>
                <a:cs typeface="Calibri"/>
                <a:sym typeface="Calibri"/>
              </a:rPr>
              <a:t> · Ibalizumab-</a:t>
            </a:r>
            <a:r>
              <a:rPr lang="en-US" sz="1200" b="0" i="0" u="none" strike="noStrike" cap="none" dirty="0" err="1">
                <a:solidFill>
                  <a:schemeClr val="dk1"/>
                </a:solidFill>
                <a:effectLst/>
                <a:latin typeface="Calibri"/>
                <a:ea typeface="Calibri"/>
                <a:cs typeface="Calibri"/>
                <a:sym typeface="Calibri"/>
              </a:rPr>
              <a:t>Uiyk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Trogarzo</a:t>
            </a:r>
            <a:r>
              <a:rPr lang="en-US" sz="1200" b="0" i="0" u="none" strike="noStrike" cap="none" dirty="0">
                <a:solidFill>
                  <a:schemeClr val="dk1"/>
                </a:solidFill>
                <a:effectLst/>
                <a:latin typeface="Calibri"/>
                <a:ea typeface="Calibri"/>
                <a:cs typeface="Calibri"/>
                <a:sym typeface="Calibri"/>
              </a:rPr>
              <a:t>) · Fostemsavir (</a:t>
            </a:r>
            <a:r>
              <a:rPr lang="en-US" sz="1200" b="0" i="0" u="none" strike="noStrike" cap="none" dirty="0" err="1">
                <a:solidFill>
                  <a:schemeClr val="dk1"/>
                </a:solidFill>
                <a:effectLst/>
                <a:latin typeface="Calibri"/>
                <a:ea typeface="Calibri"/>
                <a:cs typeface="Calibri"/>
                <a:sym typeface="Calibri"/>
              </a:rPr>
              <a:t>Rukobia</a:t>
            </a:r>
            <a:r>
              <a:rPr lang="en-US" sz="1200" b="0" i="0" u="none" strike="noStrike" cap="none" dirty="0">
                <a:solidFill>
                  <a:schemeClr val="dk1"/>
                </a:solidFill>
                <a:effectLst/>
                <a:latin typeface="Calibri"/>
                <a:ea typeface="Calibri"/>
                <a:cs typeface="Calibri"/>
                <a:sym typeface="Calibri"/>
              </a:rPr>
              <a:t>) · </a:t>
            </a:r>
            <a:r>
              <a:rPr lang="en-US" sz="1200" b="0" i="0" u="none" strike="noStrike" cap="none" dirty="0" err="1">
                <a:solidFill>
                  <a:schemeClr val="dk1"/>
                </a:solidFill>
                <a:effectLst/>
                <a:latin typeface="Calibri"/>
                <a:ea typeface="Calibri"/>
                <a:cs typeface="Calibri"/>
                <a:sym typeface="Calibri"/>
              </a:rPr>
              <a:t>Bictegravir</a:t>
            </a:r>
            <a:r>
              <a:rPr lang="en-US" sz="1200" b="0" i="0" u="none" strike="noStrike" cap="none" dirty="0">
                <a:solidFill>
                  <a:schemeClr val="dk1"/>
                </a:solidFill>
                <a:effectLst/>
                <a:latin typeface="Calibri"/>
                <a:ea typeface="Calibri"/>
                <a:cs typeface="Calibri"/>
                <a:sym typeface="Calibri"/>
              </a:rPr>
              <a:t>/Emtricitabine/Tenofovir Alafenamide (</a:t>
            </a:r>
            <a:r>
              <a:rPr lang="en-US" sz="1200" b="0" i="0" u="none" strike="noStrike" cap="none" dirty="0" err="1">
                <a:solidFill>
                  <a:schemeClr val="dk1"/>
                </a:solidFill>
                <a:effectLst/>
                <a:latin typeface="Calibri"/>
                <a:ea typeface="Calibri"/>
                <a:cs typeface="Calibri"/>
                <a:sym typeface="Calibri"/>
              </a:rPr>
              <a:t>Biktarvy</a:t>
            </a:r>
            <a:r>
              <a:rPr lang="en-US" sz="1200" b="0" i="0" u="none" strike="noStrike" cap="none" dirty="0">
                <a:solidFill>
                  <a:schemeClr val="dk1"/>
                </a:solidFill>
                <a:effectLst/>
                <a:latin typeface="Calibri"/>
                <a:ea typeface="Calibri"/>
                <a:cs typeface="Calibri"/>
                <a:sym typeface="Calibri"/>
              </a:rPr>
              <a:t>).</a:t>
            </a:r>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0152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dirty="0"/>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a:p>
        </p:txBody>
      </p:sp>
    </p:spTree>
    <p:extLst>
      <p:ext uri="{BB962C8B-B14F-4D97-AF65-F5344CB8AC3E}">
        <p14:creationId xmlns:p14="http://schemas.microsoft.com/office/powerpoint/2010/main" val="258220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Antimicrobial coverage ( Silver sulfadiazine cream, or bacitracin ointment)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t>Debridment</a:t>
            </a:r>
            <a:r>
              <a:rPr lang="en-US" dirty="0"/>
              <a:t> (it could be </a:t>
            </a:r>
            <a:r>
              <a:rPr lang="en-US" dirty="0" err="1"/>
              <a:t>enzumatic</a:t>
            </a:r>
            <a:r>
              <a:rPr lang="en-US" dirty="0"/>
              <a:t> or surgical)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460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1859E1-2841-7E48-BF81-D79CAB926BA9}" type="slidenum">
              <a:rPr lang="en-US" smtClean="0"/>
              <a:t>59</a:t>
            </a:fld>
            <a:endParaRPr lang="en-US"/>
          </a:p>
        </p:txBody>
      </p:sp>
    </p:spTree>
    <p:extLst>
      <p:ext uri="{BB962C8B-B14F-4D97-AF65-F5344CB8AC3E}">
        <p14:creationId xmlns:p14="http://schemas.microsoft.com/office/powerpoint/2010/main" val="89287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1859E1-2841-7E48-BF81-D79CAB926BA9}" type="slidenum">
              <a:rPr lang="en-US" smtClean="0"/>
              <a:t>60</a:t>
            </a:fld>
            <a:endParaRPr lang="en-US"/>
          </a:p>
        </p:txBody>
      </p:sp>
    </p:spTree>
    <p:extLst>
      <p:ext uri="{BB962C8B-B14F-4D97-AF65-F5344CB8AC3E}">
        <p14:creationId xmlns:p14="http://schemas.microsoft.com/office/powerpoint/2010/main" val="1698764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Clear difference between detox and 12 week </a:t>
            </a:r>
            <a:r>
              <a:rPr lang="en-US" err="1"/>
              <a:t>bup</a:t>
            </a:r>
            <a:r>
              <a:rPr lang="en-US" baseline="0"/>
              <a:t> group at weeks 4 and 8 by week 12 when </a:t>
            </a:r>
            <a:r>
              <a:rPr lang="en-US" baseline="0" err="1"/>
              <a:t>bup</a:t>
            </a:r>
            <a:r>
              <a:rPr lang="en-US" baseline="0"/>
              <a:t> had been tapered off from both groups at that time there was basically no difference</a:t>
            </a:r>
            <a:endParaRPr lang="en-US"/>
          </a:p>
        </p:txBody>
      </p:sp>
      <p:sp>
        <p:nvSpPr>
          <p:cNvPr id="4" name="Slide Number Placeholder 3"/>
          <p:cNvSpPr>
            <a:spLocks noGrp="1"/>
          </p:cNvSpPr>
          <p:nvPr>
            <p:ph type="sldNum" sz="quarter" idx="10"/>
          </p:nvPr>
        </p:nvSpPr>
        <p:spPr/>
        <p:txBody>
          <a:bodyPr/>
          <a:lstStyle/>
          <a:p>
            <a:fld id="{73C43B9B-87D0-4380-A962-F69BD125AC41}" type="slidenum">
              <a:rPr lang="en-US" smtClean="0"/>
              <a:t>62</a:t>
            </a:fld>
            <a:endParaRPr lang="en-US"/>
          </a:p>
        </p:txBody>
      </p:sp>
    </p:spTree>
    <p:extLst>
      <p:ext uri="{BB962C8B-B14F-4D97-AF65-F5344CB8AC3E}">
        <p14:creationId xmlns:p14="http://schemas.microsoft.com/office/powerpoint/2010/main" val="170680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64</a:t>
            </a:fld>
            <a:endParaRPr lang="en-US"/>
          </a:p>
        </p:txBody>
      </p:sp>
    </p:spTree>
    <p:extLst>
      <p:ext uri="{BB962C8B-B14F-4D97-AF65-F5344CB8AC3E}">
        <p14:creationId xmlns:p14="http://schemas.microsoft.com/office/powerpoint/2010/main" val="287279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Any amount of substance use (starting with mere “experimentation”) is concerning for young people, due to the increased risk of motor vehicle accidents, other injuries, and unwanted pregnancy and contraction of sexually transmitted diseases (STDs) as a result of sexual risk taking, all of which can be a consequence of first time use.  Adolescent use is also associated with increased risk of chronic disease, poor school performance, depression, suicide and future dependence.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David Gustafson has studied the characteristics of handoffs in activities as diverse as daycare drop-off and pick-up, surgery and post-operative care, air traffic control, relay races, 911 calls, railroad dispatch, professional football and automobile racing.  These studies found that all situations require a smooth handoff, and a failed handoff disrupts service delivery and introduces errors, sometimes with disastrous consequences.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on referral patterns for adolescents is lacking in the literature.  However, recent TEDS data provides information on referral sources for adolescents entering substance abuse treatment.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A5D24-5AAD-1143-872C-8D236120A3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396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6: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6: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4009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55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4BA1E-6AC7-4534-AA62-D6AA5C834D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28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Sullivan</a:t>
            </a:r>
            <a:r>
              <a:rPr lang="en-US" baseline="0" dirty="0"/>
              <a:t> and colleagues analyzed l</a:t>
            </a:r>
            <a:r>
              <a:rPr lang="en-US" dirty="0"/>
              <a:t>ongitudinal data from more</a:t>
            </a:r>
            <a:r>
              <a:rPr lang="en-US" baseline="0" dirty="0"/>
              <a:t> than 6000 </a:t>
            </a:r>
            <a:r>
              <a:rPr lang="en-US" dirty="0"/>
              <a:t>participants in the 1998 and 2001 cohorts of a </a:t>
            </a:r>
            <a:r>
              <a:rPr lang="en-US" baseline="0" dirty="0"/>
              <a:t>nationally representative, longitudinal</a:t>
            </a:r>
            <a:r>
              <a:rPr lang="en-US" dirty="0"/>
              <a:t> telephone survey.</a:t>
            </a:r>
            <a:r>
              <a:rPr lang="en-US" baseline="0" dirty="0"/>
              <a:t> They found that participants who had</a:t>
            </a:r>
            <a:r>
              <a:rPr lang="en-US" dirty="0"/>
              <a:t> a common </a:t>
            </a:r>
            <a:r>
              <a:rPr lang="en-US" dirty="0">
                <a:effectLst/>
              </a:rPr>
              <a:t>mental health</a:t>
            </a:r>
            <a:r>
              <a:rPr lang="en-US" dirty="0"/>
              <a:t> disorder in 1998 (major depression, dysthymia, generalized anxiety disorder, or panic disorder) were more likely to report </a:t>
            </a:r>
            <a:r>
              <a:rPr lang="en-US" dirty="0">
                <a:effectLst/>
              </a:rPr>
              <a:t>opioid</a:t>
            </a:r>
            <a:r>
              <a:rPr lang="en-US" dirty="0"/>
              <a:t> use in 2001 than those without these</a:t>
            </a:r>
            <a:r>
              <a:rPr lang="en-US" baseline="0" dirty="0"/>
              <a:t> mental health </a:t>
            </a:r>
            <a:r>
              <a:rPr lang="en-US" dirty="0">
                <a:effectLst/>
              </a:rPr>
              <a:t>disorders</a:t>
            </a:r>
            <a:r>
              <a:rPr lang="en-US" dirty="0"/>
              <a:t> (odds ratio [OR], 4.43; 95% confidence interval [CI], 3.64-5.38; P&lt;.001). Those with these disorders also had increased risk</a:t>
            </a:r>
            <a:r>
              <a:rPr lang="en-US" baseline="0" dirty="0"/>
              <a:t> of initiating (OR 3.26) and continuing (OR 2.30) use of opioids. Because common mental health disorders are associated with initiation and use of prescribed opioids, it is important to consider mental health diagnoses when considering opioid therapy.   </a:t>
            </a:r>
          </a:p>
          <a:p>
            <a:endParaRPr lang="en-US" baseline="0" dirty="0"/>
          </a:p>
          <a:p>
            <a:r>
              <a:rPr lang="en-US" dirty="0"/>
              <a:t>Kilpatrick</a:t>
            </a:r>
            <a:r>
              <a:rPr lang="en-US" baseline="0" dirty="0"/>
              <a:t> and colleagues conducted phone interviews with more than 4,000 adolescents (12-17 years)</a:t>
            </a:r>
            <a:r>
              <a:rPr lang="en-US" dirty="0"/>
              <a:t> about substance use, victimization experiences, familial substance use, and posttraumatic reactions in order to identify substance abuse/dependence (DSM4) risk</a:t>
            </a:r>
            <a:r>
              <a:rPr lang="en-US" baseline="0" dirty="0"/>
              <a:t> factors</a:t>
            </a:r>
            <a:r>
              <a:rPr lang="en-US" dirty="0"/>
              <a:t>. </a:t>
            </a:r>
            <a:r>
              <a:rPr lang="en-US" baseline="0" dirty="0"/>
              <a:t>They found that use of </a:t>
            </a:r>
            <a:r>
              <a:rPr lang="en-US" dirty="0"/>
              <a:t>hard or prescription drugs</a:t>
            </a:r>
            <a:r>
              <a:rPr lang="en-US" baseline="0" dirty="0"/>
              <a:t> </a:t>
            </a:r>
            <a:r>
              <a:rPr lang="en-US" dirty="0"/>
              <a:t>was associated with experiences</a:t>
            </a:r>
            <a:r>
              <a:rPr lang="en-US" baseline="0" dirty="0"/>
              <a:t> of physical assault, sexual assault, witnessing or experiencing violence, PTSD, and having family members with problems with alcohol or drugs.  </a:t>
            </a:r>
            <a:r>
              <a:rPr lang="en-US" dirty="0"/>
              <a:t>   </a:t>
            </a:r>
          </a:p>
        </p:txBody>
      </p:sp>
      <p:sp>
        <p:nvSpPr>
          <p:cNvPr id="4" name="Slide Number Placeholder 3"/>
          <p:cNvSpPr>
            <a:spLocks noGrp="1"/>
          </p:cNvSpPr>
          <p:nvPr>
            <p:ph type="sldNum" sz="quarter" idx="10"/>
          </p:nvPr>
        </p:nvSpPr>
        <p:spPr/>
        <p:txBody>
          <a:bodyPr/>
          <a:lstStyle/>
          <a:p>
            <a:fld id="{CE42003F-D9F5-41D1-99D7-67EB95BDEDA8}" type="slidenum">
              <a:rPr lang="en-US" smtClean="0"/>
              <a:t>14</a:t>
            </a:fld>
            <a:endParaRPr lang="en-US"/>
          </a:p>
        </p:txBody>
      </p:sp>
    </p:spTree>
    <p:extLst>
      <p:ext uri="{BB962C8B-B14F-4D97-AF65-F5344CB8AC3E}">
        <p14:creationId xmlns:p14="http://schemas.microsoft.com/office/powerpoint/2010/main" val="413719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people can experience a variety of types of pain, from a variety of causes. The virus itself and the immune response to it can lead to inflammatory responses that cause pain. Secondary complications of poorly managed HIV—such as cancers and opportunistic infections—are also associated with pain. Older HIV medications themselves tended to be neurotoxic, associated with nerve damage that can lead to pain. </a:t>
            </a:r>
            <a:r>
              <a:rPr lang="en-US"/>
              <a:t>Even HIV+ patients who are managing their infection with antiretroviral therapy and have higher CD4 counts can experience pain</a:t>
            </a:r>
            <a:endParaRPr lang="es-ES_tradn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745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747"/>
                </a:solidFill>
                <a:effectLst/>
                <a:latin typeface="Open Sans" panose="020B0606030504020204" pitchFamily="34" charset="0"/>
              </a:rPr>
              <a:t>The seek, test, treat, and retain model of care (STTR) involves reaching out to high risk, hard to reach drug abusing groups who have not been recently tested for HIV (seeking), engaging them in HIV testing (testing), initiating, monitoring, and maintaining HAART for those testing positive (treating) and retaining patients in care (retaining). This model of care is based on previous research demonstrating that expanding HIV testing and reducing viral load among HIV+ individuals through HAART therapy can be effective in reducing the HIV transmission at a population level.</a:t>
            </a:r>
            <a:endParaRPr lang="es-BO"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423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53130-0346-8FA9-187F-0D484B6ED0E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1025B-0815-9019-9735-53CB11B9CF3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80FF21-0D04-CA07-674C-D9DC2EA62EDA}"/>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5" name="Footer Placeholder 4">
            <a:extLst>
              <a:ext uri="{FF2B5EF4-FFF2-40B4-BE49-F238E27FC236}">
                <a16:creationId xmlns:a16="http://schemas.microsoft.com/office/drawing/2014/main" id="{4D016D6E-6B2F-6ADE-61DB-D08A96C8A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FAB2B-2C77-7DE1-B19F-3B18A574AF3F}"/>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167981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8148-C63E-08BA-C40F-03CFA3F9E4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43C1D2-23C5-59C5-C6BC-20A38816D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83807-3279-2425-D2AB-3B767284084E}"/>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5" name="Footer Placeholder 4">
            <a:extLst>
              <a:ext uri="{FF2B5EF4-FFF2-40B4-BE49-F238E27FC236}">
                <a16:creationId xmlns:a16="http://schemas.microsoft.com/office/drawing/2014/main" id="{A23BB431-FEDA-FC23-29AA-4BF691707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C3582-7645-38A3-5606-96CD8446EE78}"/>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212775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CEC06-D538-54CC-9E21-69467AFC2746}"/>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670F5-B312-66D4-BB8C-A04819E0105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30F2B-3CF0-19FA-0781-6CB888EA1BEB}"/>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5" name="Footer Placeholder 4">
            <a:extLst>
              <a:ext uri="{FF2B5EF4-FFF2-40B4-BE49-F238E27FC236}">
                <a16:creationId xmlns:a16="http://schemas.microsoft.com/office/drawing/2014/main" id="{7F88EDDA-2C0E-45C8-1A08-41398753D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5DA92-932F-67BD-0B04-E04AE24F342E}"/>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3810793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pic>
        <p:nvPicPr>
          <p:cNvPr id="2" name="Picture 1" descr="brain.png"/>
          <p:cNvPicPr>
            <a:picLocks noChangeAspect="1"/>
          </p:cNvPicPr>
          <p:nvPr userDrawn="1"/>
        </p:nvPicPr>
        <p:blipFill rotWithShape="1">
          <a:blip r:embed="rId2">
            <a:extLst>
              <a:ext uri="{28A0092B-C50C-407E-A947-70E740481C1C}">
                <a14:useLocalDpi xmlns:a14="http://schemas.microsoft.com/office/drawing/2010/main" val="0"/>
              </a:ext>
            </a:extLst>
          </a:blip>
          <a:srcRect l="12971" t="10187" b="27721"/>
          <a:stretch/>
        </p:blipFill>
        <p:spPr>
          <a:xfrm>
            <a:off x="1" y="0"/>
            <a:ext cx="8432187" cy="5143500"/>
          </a:xfrm>
          <a:prstGeom prst="rect">
            <a:avLst/>
          </a:prstGeom>
        </p:spPr>
      </p:pic>
      <p:sp>
        <p:nvSpPr>
          <p:cNvPr id="11" name="Rectangle 10"/>
          <p:cNvSpPr/>
          <p:nvPr userDrawn="1"/>
        </p:nvSpPr>
        <p:spPr>
          <a:xfrm>
            <a:off x="-71120" y="2511137"/>
            <a:ext cx="9144000" cy="1714500"/>
          </a:xfrm>
          <a:prstGeom prst="rect">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Title 1"/>
          <p:cNvSpPr>
            <a:spLocks noGrp="1"/>
          </p:cNvSpPr>
          <p:nvPr>
            <p:ph type="title" hasCustomPrompt="1"/>
          </p:nvPr>
        </p:nvSpPr>
        <p:spPr>
          <a:xfrm>
            <a:off x="870854" y="2511137"/>
            <a:ext cx="5987146" cy="1714500"/>
          </a:xfrm>
        </p:spPr>
        <p:txBody>
          <a:bodyPr>
            <a:normAutofit/>
          </a:bodyPr>
          <a:lstStyle>
            <a:lvl1pPr algn="l">
              <a:defRPr sz="3000" cap="all"/>
            </a:lvl1pPr>
          </a:lstStyle>
          <a:p>
            <a:r>
              <a:rPr lang="en-US"/>
              <a:t>SECTION TITLE</a:t>
            </a:r>
          </a:p>
        </p:txBody>
      </p:sp>
      <p:pic>
        <p:nvPicPr>
          <p:cNvPr id="5" name="Picture 4"/>
          <p:cNvPicPr>
            <a:picLocks noChangeAspect="1"/>
          </p:cNvPicPr>
          <p:nvPr userDrawn="1"/>
        </p:nvPicPr>
        <p:blipFill>
          <a:blip r:embed="rId3"/>
          <a:stretch>
            <a:fillRect/>
          </a:stretch>
        </p:blipFill>
        <p:spPr>
          <a:xfrm>
            <a:off x="6717551" y="204508"/>
            <a:ext cx="2148066" cy="669614"/>
          </a:xfrm>
          <a:prstGeom prst="rect">
            <a:avLst/>
          </a:prstGeom>
        </p:spPr>
      </p:pic>
    </p:spTree>
    <p:extLst>
      <p:ext uri="{BB962C8B-B14F-4D97-AF65-F5344CB8AC3E}">
        <p14:creationId xmlns:p14="http://schemas.microsoft.com/office/powerpoint/2010/main" val="1328647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43" name="Google Shape;43;p11"/>
          <p:cNvSpPr>
            <a:spLocks noGrp="1"/>
          </p:cNvSpPr>
          <p:nvPr>
            <p:ph type="chart" idx="2"/>
          </p:nvPr>
        </p:nvSpPr>
        <p:spPr>
          <a:xfrm>
            <a:off x="1007439" y="1425179"/>
            <a:ext cx="7123112" cy="2818209"/>
          </a:xfrm>
          <a:prstGeom prst="rect">
            <a:avLst/>
          </a:prstGeom>
          <a:noFill/>
          <a:ln>
            <a:noFill/>
          </a:ln>
        </p:spPr>
        <p:txBody>
          <a:bodyPr spcFirstLastPara="1" wrap="square" lIns="91425" tIns="45700" rIns="91425" bIns="45700" anchor="t" anchorCtr="0">
            <a:normAutofit/>
          </a:bodyPr>
          <a:lstStyle>
            <a:lvl1pPr marR="0" lvl="0" algn="l" rtl="0">
              <a:spcBef>
                <a:spcPts val="900"/>
              </a:spcBef>
              <a:spcAft>
                <a:spcPts val="0"/>
              </a:spcAft>
              <a:buClr>
                <a:schemeClr val="accent2"/>
              </a:buClr>
              <a:buSzPts val="2520"/>
              <a:buFont typeface="Noto Sans Symbols"/>
              <a:buChar char="✧"/>
              <a:defRPr sz="2100" b="0" i="0" u="none" strike="noStrike" cap="none">
                <a:solidFill>
                  <a:schemeClr val="dk1"/>
                </a:solidFill>
                <a:latin typeface="Source Sans Pro"/>
                <a:ea typeface="Source Sans Pro"/>
                <a:cs typeface="Source Sans Pro"/>
                <a:sym typeface="Source Sans Pro"/>
              </a:defRPr>
            </a:lvl1pPr>
            <a:lvl2pPr marR="0" lvl="1" algn="l" rtl="0">
              <a:spcBef>
                <a:spcPts val="450"/>
              </a:spcBef>
              <a:spcAft>
                <a:spcPts val="0"/>
              </a:spcAft>
              <a:buClr>
                <a:schemeClr val="accent2"/>
              </a:buClr>
              <a:buSzPts val="24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spcBef>
                <a:spcPts val="450"/>
              </a:spcBef>
              <a:spcAft>
                <a:spcPts val="0"/>
              </a:spcAft>
              <a:buClr>
                <a:schemeClr val="accent2"/>
              </a:buClr>
              <a:buSzPts val="2400"/>
              <a:buFont typeface="Arial"/>
              <a:buChar char="•"/>
              <a:defRPr sz="1800" b="0" i="0" u="none" strike="noStrike" cap="none">
                <a:solidFill>
                  <a:schemeClr val="dk1"/>
                </a:solidFill>
                <a:latin typeface="Source Sans Pro"/>
                <a:ea typeface="Source Sans Pro"/>
                <a:cs typeface="Source Sans Pro"/>
                <a:sym typeface="Source Sans Pro"/>
              </a:defRPr>
            </a:lvl3pPr>
            <a:lvl4pPr marR="0" lvl="3" algn="l" rtl="0">
              <a:spcBef>
                <a:spcPts val="450"/>
              </a:spcBef>
              <a:spcAft>
                <a:spcPts val="0"/>
              </a:spcAft>
              <a:buClr>
                <a:schemeClr val="accent2"/>
              </a:buClr>
              <a:buSzPts val="2000"/>
              <a:buFont typeface="Arial"/>
              <a:buChar char="–"/>
              <a:defRPr sz="1500" b="0" i="0" u="none" strike="noStrike" cap="none">
                <a:solidFill>
                  <a:schemeClr val="dk1"/>
                </a:solidFill>
                <a:latin typeface="Source Sans Pro"/>
                <a:ea typeface="Source Sans Pro"/>
                <a:cs typeface="Source Sans Pro"/>
                <a:sym typeface="Source Sans Pro"/>
              </a:defRPr>
            </a:lvl4pPr>
            <a:lvl5pPr marR="0" lvl="4" algn="l" rtl="0">
              <a:spcBef>
                <a:spcPts val="450"/>
              </a:spcBef>
              <a:spcAft>
                <a:spcPts val="0"/>
              </a:spcAft>
              <a:buClr>
                <a:schemeClr val="accent2"/>
              </a:buClr>
              <a:buSzPts val="2000"/>
              <a:buFont typeface="Arial"/>
              <a:buChar char="»"/>
              <a:defRPr sz="1500" b="0" i="0" u="none" strike="noStrike" cap="none">
                <a:solidFill>
                  <a:schemeClr val="dk1"/>
                </a:solidFill>
                <a:latin typeface="Source Sans Pro"/>
                <a:ea typeface="Source Sans Pro"/>
                <a:cs typeface="Source Sans Pro"/>
                <a:sym typeface="Source Sans Pro"/>
              </a:defRPr>
            </a:lvl5pPr>
            <a:lvl6pPr marR="0" lvl="5"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97689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5" y="4121658"/>
            <a:ext cx="8516815" cy="44577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304814"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327611833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0" y="4151504"/>
            <a:ext cx="9144000" cy="425054"/>
          </a:xfrm>
          <a:prstGeom prst="rect">
            <a:avLst/>
          </a:prstGeom>
          <a:solidFill>
            <a:schemeClr val="dk1"/>
          </a:solidFill>
          <a:ln>
            <a:noFill/>
          </a:ln>
        </p:spPr>
        <p:txBody>
          <a:bodyPr spcFirstLastPara="1" wrap="square" lIns="457200" tIns="0" rIns="457200" bIns="45700" anchor="ctr" anchorCtr="0">
            <a:noAutofit/>
          </a:bodyPr>
          <a:lstStyle>
            <a:lvl1pPr lvl="0" algn="l">
              <a:lnSpc>
                <a:spcPct val="90000"/>
              </a:lnSpc>
              <a:spcBef>
                <a:spcPts val="0"/>
              </a:spcBef>
              <a:spcAft>
                <a:spcPts val="0"/>
              </a:spcAft>
              <a:buClr>
                <a:schemeClr val="lt1"/>
              </a:buClr>
              <a:buSzPts val="2000"/>
              <a:buFont typeface="Montserrat"/>
              <a:buNone/>
              <a:defRPr sz="15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5"/>
          <p:cNvSpPr>
            <a:spLocks noGrp="1"/>
          </p:cNvSpPr>
          <p:nvPr>
            <p:ph type="pic" idx="2"/>
          </p:nvPr>
        </p:nvSpPr>
        <p:spPr>
          <a:xfrm>
            <a:off x="0" y="0"/>
            <a:ext cx="9144000" cy="4151504"/>
          </a:xfrm>
          <a:prstGeom prst="rect">
            <a:avLst/>
          </a:prstGeom>
          <a:noFill/>
          <a:ln>
            <a:noFill/>
          </a:ln>
        </p:spPr>
        <p:txBody>
          <a:bodyPr spcFirstLastPara="1" wrap="square" lIns="91425" tIns="45700" rIns="91425" bIns="45700" anchor="t" anchorCtr="0">
            <a:normAutofit/>
          </a:bodyPr>
          <a:lstStyle>
            <a:lvl1pPr marR="0" lvl="0" algn="l" rtl="0">
              <a:spcBef>
                <a:spcPts val="900"/>
              </a:spcBef>
              <a:spcAft>
                <a:spcPts val="0"/>
              </a:spcAft>
              <a:buClr>
                <a:schemeClr val="accent2"/>
              </a:buClr>
              <a:buSzPts val="2880"/>
              <a:buFont typeface="Noto Sans Symbols"/>
              <a:buNone/>
              <a:defRPr sz="2400" b="0" i="0" u="none" strike="noStrike" cap="none">
                <a:solidFill>
                  <a:schemeClr val="dk1"/>
                </a:solidFill>
                <a:latin typeface="Source Sans Pro"/>
                <a:ea typeface="Source Sans Pro"/>
                <a:cs typeface="Source Sans Pro"/>
                <a:sym typeface="Source Sans Pro"/>
              </a:defRPr>
            </a:lvl1pPr>
            <a:lvl2pPr marR="0" lvl="1" algn="l" rtl="0">
              <a:spcBef>
                <a:spcPts val="450"/>
              </a:spcBef>
              <a:spcAft>
                <a:spcPts val="0"/>
              </a:spcAft>
              <a:buClr>
                <a:schemeClr val="accent2"/>
              </a:buClr>
              <a:buSzPts val="2800"/>
              <a:buFont typeface="Arial"/>
              <a:buNone/>
              <a:defRPr sz="2100" b="0" i="0" u="none" strike="noStrike" cap="none">
                <a:solidFill>
                  <a:schemeClr val="dk1"/>
                </a:solidFill>
                <a:latin typeface="Source Sans Pro"/>
                <a:ea typeface="Source Sans Pro"/>
                <a:cs typeface="Source Sans Pro"/>
                <a:sym typeface="Source Sans Pro"/>
              </a:defRPr>
            </a:lvl2pPr>
            <a:lvl3pPr marR="0" lvl="2" algn="l" rtl="0">
              <a:spcBef>
                <a:spcPts val="450"/>
              </a:spcBef>
              <a:spcAft>
                <a:spcPts val="0"/>
              </a:spcAft>
              <a:buClr>
                <a:schemeClr val="accent2"/>
              </a:buClr>
              <a:buSzPts val="2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450"/>
              </a:spcBef>
              <a:spcAft>
                <a:spcPts val="0"/>
              </a:spcAft>
              <a:buClr>
                <a:schemeClr val="accent2"/>
              </a:buClr>
              <a:buSzPts val="2000"/>
              <a:buFont typeface="Arial"/>
              <a:buNone/>
              <a:defRPr sz="1500" b="0" i="0" u="none" strike="noStrike" cap="none">
                <a:solidFill>
                  <a:schemeClr val="dk1"/>
                </a:solidFill>
                <a:latin typeface="Source Sans Pro"/>
                <a:ea typeface="Source Sans Pro"/>
                <a:cs typeface="Source Sans Pro"/>
                <a:sym typeface="Source Sans Pro"/>
              </a:defRPr>
            </a:lvl4pPr>
            <a:lvl5pPr marR="0" lvl="4" algn="l" rtl="0">
              <a:spcBef>
                <a:spcPts val="450"/>
              </a:spcBef>
              <a:spcAft>
                <a:spcPts val="0"/>
              </a:spcAft>
              <a:buClr>
                <a:schemeClr val="accent2"/>
              </a:buClr>
              <a:buSzPts val="2000"/>
              <a:buFont typeface="Arial"/>
              <a:buNone/>
              <a:defRPr sz="1500" b="0" i="0" u="none" strike="noStrike" cap="none">
                <a:solidFill>
                  <a:schemeClr val="dk1"/>
                </a:solidFill>
                <a:latin typeface="Source Sans Pro"/>
                <a:ea typeface="Source Sans Pro"/>
                <a:cs typeface="Source Sans Pro"/>
                <a:sym typeface="Source Sans Pro"/>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55" name="Google Shape;55;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6637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356606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p6"/>
          <p:cNvSpPr/>
          <p:nvPr/>
        </p:nvSpPr>
        <p:spPr>
          <a:xfrm>
            <a:off x="0" y="0"/>
            <a:ext cx="9144000" cy="3268873"/>
          </a:xfrm>
          <a:prstGeom prst="rect">
            <a:avLst/>
          </a:prstGeom>
          <a:solidFill>
            <a:schemeClr val="dk2"/>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6" name="Google Shape;16;p6"/>
          <p:cNvSpPr txBox="1">
            <a:spLocks noGrp="1"/>
          </p:cNvSpPr>
          <p:nvPr>
            <p:ph type="ctrTitle"/>
          </p:nvPr>
        </p:nvSpPr>
        <p:spPr>
          <a:xfrm>
            <a:off x="685800" y="419718"/>
            <a:ext cx="7772400" cy="1102519"/>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Montserrat"/>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7" name="Google Shape;17;p6"/>
          <p:cNvSpPr txBox="1">
            <a:spLocks noGrp="1"/>
          </p:cNvSpPr>
          <p:nvPr>
            <p:ph type="subTitle" idx="1"/>
          </p:nvPr>
        </p:nvSpPr>
        <p:spPr>
          <a:xfrm>
            <a:off x="1371600" y="1708268"/>
            <a:ext cx="6400800" cy="70335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900"/>
              </a:spcBef>
              <a:spcAft>
                <a:spcPts val="0"/>
              </a:spcAft>
              <a:buSzPts val="2520"/>
              <a:buNone/>
              <a:defRPr>
                <a:solidFill>
                  <a:srgbClr val="E6C46D"/>
                </a:solidFill>
              </a:defRPr>
            </a:lvl1pPr>
            <a:lvl2pPr lvl="1" algn="ctr">
              <a:lnSpc>
                <a:spcPct val="100000"/>
              </a:lnSpc>
              <a:spcBef>
                <a:spcPts val="450"/>
              </a:spcBef>
              <a:spcAft>
                <a:spcPts val="0"/>
              </a:spcAft>
              <a:buSzPts val="2400"/>
              <a:buNone/>
              <a:defRPr>
                <a:solidFill>
                  <a:srgbClr val="888888"/>
                </a:solidFill>
              </a:defRPr>
            </a:lvl2pPr>
            <a:lvl3pPr lvl="2" algn="ctr">
              <a:lnSpc>
                <a:spcPct val="100000"/>
              </a:lnSpc>
              <a:spcBef>
                <a:spcPts val="450"/>
              </a:spcBef>
              <a:spcAft>
                <a:spcPts val="0"/>
              </a:spcAft>
              <a:buSzPts val="2400"/>
              <a:buNone/>
              <a:defRPr>
                <a:solidFill>
                  <a:srgbClr val="888888"/>
                </a:solidFill>
              </a:defRPr>
            </a:lvl3pPr>
            <a:lvl4pPr lvl="3" algn="ctr">
              <a:lnSpc>
                <a:spcPct val="100000"/>
              </a:lnSpc>
              <a:spcBef>
                <a:spcPts val="450"/>
              </a:spcBef>
              <a:spcAft>
                <a:spcPts val="0"/>
              </a:spcAft>
              <a:buSzPts val="2000"/>
              <a:buNone/>
              <a:defRPr>
                <a:solidFill>
                  <a:srgbClr val="888888"/>
                </a:solidFill>
              </a:defRPr>
            </a:lvl4pPr>
            <a:lvl5pPr lvl="4" algn="ctr">
              <a:lnSpc>
                <a:spcPct val="100000"/>
              </a:lnSpc>
              <a:spcBef>
                <a:spcPts val="450"/>
              </a:spcBef>
              <a:spcAft>
                <a:spcPts val="0"/>
              </a:spcAft>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r>
              <a:rPr lang="en-US"/>
              <a:t>Click to edit Master subtitle style</a:t>
            </a:r>
            <a:endParaRPr/>
          </a:p>
        </p:txBody>
      </p:sp>
      <p:pic>
        <p:nvPicPr>
          <p:cNvPr id="18" name="Google Shape;18;p6" descr="A picture containing text, outdoor, sign&#10;&#10;Description automatically generated"/>
          <p:cNvPicPr preferRelativeResize="0"/>
          <p:nvPr/>
        </p:nvPicPr>
        <p:blipFill rotWithShape="1">
          <a:blip r:embed="rId2">
            <a:alphaModFix/>
          </a:blip>
          <a:srcRect/>
          <a:stretch/>
        </p:blipFill>
        <p:spPr>
          <a:xfrm>
            <a:off x="3565392" y="3564422"/>
            <a:ext cx="2801321" cy="1279210"/>
          </a:xfrm>
          <a:prstGeom prst="rect">
            <a:avLst/>
          </a:prstGeom>
          <a:noFill/>
          <a:ln>
            <a:noFill/>
          </a:ln>
        </p:spPr>
      </p:pic>
    </p:spTree>
    <p:extLst>
      <p:ext uri="{BB962C8B-B14F-4D97-AF65-F5344CB8AC3E}">
        <p14:creationId xmlns:p14="http://schemas.microsoft.com/office/powerpoint/2010/main" val="2199362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100"/>
              <a:buFont typeface="Montserra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1" name="Google Shape;21;p7"/>
          <p:cNvSpPr txBox="1">
            <a:spLocks noGrp="1"/>
          </p:cNvSpPr>
          <p:nvPr>
            <p:ph type="body" idx="1"/>
          </p:nvPr>
        </p:nvSpPr>
        <p:spPr>
          <a:xfrm>
            <a:off x="457200" y="1259552"/>
            <a:ext cx="8229600" cy="3335070"/>
          </a:xfrm>
          <a:prstGeom prst="rect">
            <a:avLst/>
          </a:prstGeom>
          <a:noFill/>
          <a:ln>
            <a:noFill/>
          </a:ln>
        </p:spPr>
        <p:txBody>
          <a:bodyPr spcFirstLastPara="1" wrap="square" lIns="91425" tIns="45700" rIns="91425" bIns="45700" anchor="t" anchorCtr="0">
            <a:normAutofit/>
          </a:bodyPr>
          <a:lstStyle>
            <a:lvl1pPr marL="342900" lvl="0" indent="-291465" algn="l">
              <a:lnSpc>
                <a:spcPct val="100000"/>
              </a:lnSpc>
              <a:spcBef>
                <a:spcPts val="900"/>
              </a:spcBef>
              <a:spcAft>
                <a:spcPts val="0"/>
              </a:spcAft>
              <a:buSzPts val="2520"/>
              <a:buChar char="✧"/>
              <a:defRPr/>
            </a:lvl1pPr>
            <a:lvl2pPr marL="685800" lvl="1" indent="-257175" algn="l">
              <a:lnSpc>
                <a:spcPct val="100000"/>
              </a:lnSpc>
              <a:spcBef>
                <a:spcPts val="450"/>
              </a:spcBef>
              <a:spcAft>
                <a:spcPts val="0"/>
              </a:spcAft>
              <a:buSzPts val="1800"/>
              <a:buChar char="–"/>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450"/>
              </a:spcBef>
              <a:spcAft>
                <a:spcPts val="0"/>
              </a:spcAft>
              <a:buSzPts val="1800"/>
              <a:buChar char="–"/>
              <a:defRPr/>
            </a:lvl4pPr>
            <a:lvl5pPr marL="1714500" lvl="4" indent="-257175" algn="l">
              <a:lnSpc>
                <a:spcPct val="100000"/>
              </a:lnSpc>
              <a:spcBef>
                <a:spcPts val="450"/>
              </a:spcBef>
              <a:spcAft>
                <a:spcPts val="0"/>
              </a:spcAft>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pPr lvl="0"/>
            <a:r>
              <a:rPr lang="en-US"/>
              <a:t>Click to edit Master text styles</a:t>
            </a:r>
          </a:p>
        </p:txBody>
      </p:sp>
      <p:sp>
        <p:nvSpPr>
          <p:cNvPr id="22" name="Google Shape;22;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spTree>
    <p:extLst>
      <p:ext uri="{BB962C8B-B14F-4D97-AF65-F5344CB8AC3E}">
        <p14:creationId xmlns:p14="http://schemas.microsoft.com/office/powerpoint/2010/main" val="3162338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3389971" y="1974774"/>
            <a:ext cx="5310604" cy="1021556"/>
          </a:xfrm>
          <a:prstGeom prst="rect">
            <a:avLst/>
          </a:prstGeom>
          <a:noFill/>
          <a:ln>
            <a:noFill/>
          </a:ln>
        </p:spPr>
        <p:txBody>
          <a:bodyPr spcFirstLastPara="1" wrap="square" lIns="91425" tIns="0" rIns="91425" bIns="45700" anchor="ctr" anchorCtr="0">
            <a:noAutofit/>
          </a:bodyPr>
          <a:lstStyle>
            <a:lvl1pPr lvl="0" algn="l">
              <a:lnSpc>
                <a:spcPct val="90000"/>
              </a:lnSpc>
              <a:spcBef>
                <a:spcPts val="0"/>
              </a:spcBef>
              <a:spcAft>
                <a:spcPts val="0"/>
              </a:spcAft>
              <a:buClr>
                <a:schemeClr val="accent1"/>
              </a:buClr>
              <a:buSzPts val="4400"/>
              <a:buFont typeface="Montserrat"/>
              <a:buNone/>
              <a:defRPr sz="33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grpSp>
        <p:nvGrpSpPr>
          <p:cNvPr id="25" name="Google Shape;25;p8"/>
          <p:cNvGrpSpPr/>
          <p:nvPr/>
        </p:nvGrpSpPr>
        <p:grpSpPr>
          <a:xfrm>
            <a:off x="-2645915" y="-35719"/>
            <a:ext cx="5926998" cy="5214938"/>
            <a:chOff x="457200" y="6184851"/>
            <a:chExt cx="558024" cy="558024"/>
          </a:xfrm>
        </p:grpSpPr>
        <p:sp>
          <p:nvSpPr>
            <p:cNvPr id="26" name="Google Shape;26;p8"/>
            <p:cNvSpPr/>
            <p:nvPr/>
          </p:nvSpPr>
          <p:spPr>
            <a:xfrm>
              <a:off x="457200" y="6184851"/>
              <a:ext cx="558024" cy="55802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27" name="Google Shape;27;p8" descr="STR_TA Circle.png"/>
            <p:cNvPicPr preferRelativeResize="0"/>
            <p:nvPr/>
          </p:nvPicPr>
          <p:blipFill rotWithShape="1">
            <a:blip r:embed="rId2">
              <a:alphaModFix/>
            </a:blip>
            <a:srcRect/>
            <a:stretch/>
          </p:blipFill>
          <p:spPr>
            <a:xfrm>
              <a:off x="468526" y="6196068"/>
              <a:ext cx="535372" cy="535590"/>
            </a:xfrm>
            <a:prstGeom prst="rect">
              <a:avLst/>
            </a:prstGeom>
            <a:noFill/>
            <a:ln>
              <a:noFill/>
            </a:ln>
          </p:spPr>
        </p:pic>
      </p:grpSp>
    </p:spTree>
    <p:extLst>
      <p:ext uri="{BB962C8B-B14F-4D97-AF65-F5344CB8AC3E}">
        <p14:creationId xmlns:p14="http://schemas.microsoft.com/office/powerpoint/2010/main" val="221120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0F375-B405-30FF-77B5-775CEEBC1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7AF66-4B11-D22F-4AC9-13955FEC8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88C187-6D7D-2D4E-8496-FB8E8A86DBEB}"/>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5" name="Footer Placeholder 4">
            <a:extLst>
              <a:ext uri="{FF2B5EF4-FFF2-40B4-BE49-F238E27FC236}">
                <a16:creationId xmlns:a16="http://schemas.microsoft.com/office/drawing/2014/main" id="{37918A94-E04C-189B-1BF0-361D9DD3A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97B91-C23A-08A9-06AE-9A5F1A9741F9}"/>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3255645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0" name="Google Shape;30;p9"/>
          <p:cNvSpPr txBox="1">
            <a:spLocks noGrp="1"/>
          </p:cNvSpPr>
          <p:nvPr>
            <p:ph type="body" idx="1"/>
          </p:nvPr>
        </p:nvSpPr>
        <p:spPr>
          <a:xfrm>
            <a:off x="457200" y="1330403"/>
            <a:ext cx="4038600" cy="3264220"/>
          </a:xfrm>
          <a:prstGeom prst="rect">
            <a:avLst/>
          </a:prstGeom>
          <a:noFill/>
          <a:ln>
            <a:noFill/>
          </a:ln>
        </p:spPr>
        <p:txBody>
          <a:bodyPr spcFirstLastPara="1" wrap="square" lIns="91425" tIns="45700" rIns="91425" bIns="45700" anchor="t" anchorCtr="0">
            <a:normAutofit/>
          </a:bodyPr>
          <a:lstStyle>
            <a:lvl1pPr marL="342900" lvl="0" indent="-291465" algn="l">
              <a:lnSpc>
                <a:spcPct val="100000"/>
              </a:lnSpc>
              <a:spcBef>
                <a:spcPts val="900"/>
              </a:spcBef>
              <a:spcAft>
                <a:spcPts val="0"/>
              </a:spcAft>
              <a:buSzPts val="2520"/>
              <a:buChar char="✧"/>
              <a:defRPr sz="2100"/>
            </a:lvl1pPr>
            <a:lvl2pPr marL="685800" lvl="1" indent="-285750" algn="l">
              <a:lnSpc>
                <a:spcPct val="100000"/>
              </a:lnSpc>
              <a:spcBef>
                <a:spcPts val="450"/>
              </a:spcBef>
              <a:spcAft>
                <a:spcPts val="0"/>
              </a:spcAft>
              <a:buSzPts val="2400"/>
              <a:buChar char="–"/>
              <a:defRPr sz="1800"/>
            </a:lvl2pPr>
            <a:lvl3pPr marL="1028700" lvl="2" indent="-266700" algn="l">
              <a:lnSpc>
                <a:spcPct val="100000"/>
              </a:lnSpc>
              <a:spcBef>
                <a:spcPts val="450"/>
              </a:spcBef>
              <a:spcAft>
                <a:spcPts val="0"/>
              </a:spcAft>
              <a:buSzPts val="2000"/>
              <a:buChar char="•"/>
              <a:defRPr sz="1500"/>
            </a:lvl3pPr>
            <a:lvl4pPr marL="1371600" lvl="3" indent="-257175" algn="l">
              <a:lnSpc>
                <a:spcPct val="100000"/>
              </a:lnSpc>
              <a:spcBef>
                <a:spcPts val="450"/>
              </a:spcBef>
              <a:spcAft>
                <a:spcPts val="0"/>
              </a:spcAft>
              <a:buSzPts val="1800"/>
              <a:buChar char="–"/>
              <a:defRPr sz="1350"/>
            </a:lvl4pPr>
            <a:lvl5pPr marL="1714500" lvl="4" indent="-257175" algn="l">
              <a:lnSpc>
                <a:spcPct val="100000"/>
              </a:lnSpc>
              <a:spcBef>
                <a:spcPts val="450"/>
              </a:spcBef>
              <a:spcAft>
                <a:spcPts val="0"/>
              </a:spcAft>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pPr lvl="0"/>
            <a:r>
              <a:rPr lang="en-US"/>
              <a:t>Click to edit Master text styles</a:t>
            </a:r>
          </a:p>
        </p:txBody>
      </p:sp>
      <p:sp>
        <p:nvSpPr>
          <p:cNvPr id="31" name="Google Shape;31;p9"/>
          <p:cNvSpPr txBox="1">
            <a:spLocks noGrp="1"/>
          </p:cNvSpPr>
          <p:nvPr>
            <p:ph type="body" idx="2"/>
          </p:nvPr>
        </p:nvSpPr>
        <p:spPr>
          <a:xfrm>
            <a:off x="4648200" y="1330403"/>
            <a:ext cx="4038600" cy="3264220"/>
          </a:xfrm>
          <a:prstGeom prst="rect">
            <a:avLst/>
          </a:prstGeom>
          <a:noFill/>
          <a:ln>
            <a:noFill/>
          </a:ln>
        </p:spPr>
        <p:txBody>
          <a:bodyPr spcFirstLastPara="1" wrap="square" lIns="91425" tIns="45700" rIns="91425" bIns="45700" anchor="t" anchorCtr="0">
            <a:normAutofit/>
          </a:bodyPr>
          <a:lstStyle>
            <a:lvl1pPr marL="342900" lvl="0" indent="-291465" algn="l">
              <a:lnSpc>
                <a:spcPct val="100000"/>
              </a:lnSpc>
              <a:spcBef>
                <a:spcPts val="900"/>
              </a:spcBef>
              <a:spcAft>
                <a:spcPts val="0"/>
              </a:spcAft>
              <a:buSzPts val="2520"/>
              <a:buChar char="✧"/>
              <a:defRPr sz="2100"/>
            </a:lvl1pPr>
            <a:lvl2pPr marL="685800" lvl="1" indent="-285750" algn="l">
              <a:lnSpc>
                <a:spcPct val="100000"/>
              </a:lnSpc>
              <a:spcBef>
                <a:spcPts val="450"/>
              </a:spcBef>
              <a:spcAft>
                <a:spcPts val="0"/>
              </a:spcAft>
              <a:buSzPts val="2400"/>
              <a:buChar char="–"/>
              <a:defRPr sz="1800"/>
            </a:lvl2pPr>
            <a:lvl3pPr marL="1028700" lvl="2" indent="-266700" algn="l">
              <a:lnSpc>
                <a:spcPct val="100000"/>
              </a:lnSpc>
              <a:spcBef>
                <a:spcPts val="450"/>
              </a:spcBef>
              <a:spcAft>
                <a:spcPts val="0"/>
              </a:spcAft>
              <a:buSzPts val="2000"/>
              <a:buChar char="•"/>
              <a:defRPr sz="1500"/>
            </a:lvl3pPr>
            <a:lvl4pPr marL="1371600" lvl="3" indent="-257175" algn="l">
              <a:lnSpc>
                <a:spcPct val="100000"/>
              </a:lnSpc>
              <a:spcBef>
                <a:spcPts val="450"/>
              </a:spcBef>
              <a:spcAft>
                <a:spcPts val="0"/>
              </a:spcAft>
              <a:buSzPts val="1800"/>
              <a:buChar char="–"/>
              <a:defRPr sz="1350"/>
            </a:lvl4pPr>
            <a:lvl5pPr marL="1714500" lvl="4" indent="-257175" algn="l">
              <a:lnSpc>
                <a:spcPct val="100000"/>
              </a:lnSpc>
              <a:spcBef>
                <a:spcPts val="450"/>
              </a:spcBef>
              <a:spcAft>
                <a:spcPts val="0"/>
              </a:spcAft>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pPr lvl="0"/>
            <a:r>
              <a:rPr lang="en-US"/>
              <a:t>Click to edit Master text styles</a:t>
            </a:r>
          </a:p>
        </p:txBody>
      </p:sp>
      <p:sp>
        <p:nvSpPr>
          <p:cNvPr id="32" name="Google Shape;32;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spTree>
    <p:extLst>
      <p:ext uri="{BB962C8B-B14F-4D97-AF65-F5344CB8AC3E}">
        <p14:creationId xmlns:p14="http://schemas.microsoft.com/office/powerpoint/2010/main" val="128368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100"/>
              <a:buFont typeface="Montserra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5" name="Google Shape;35;p10"/>
          <p:cNvSpPr txBox="1">
            <a:spLocks noGrp="1"/>
          </p:cNvSpPr>
          <p:nvPr>
            <p:ph type="body" idx="1"/>
          </p:nvPr>
        </p:nvSpPr>
        <p:spPr>
          <a:xfrm>
            <a:off x="457200" y="1323975"/>
            <a:ext cx="4040188" cy="479822"/>
          </a:xfrm>
          <a:prstGeom prst="rect">
            <a:avLst/>
          </a:prstGeom>
          <a:solidFill>
            <a:schemeClr val="accent2"/>
          </a:solidFill>
          <a:ln>
            <a:noFill/>
          </a:ln>
        </p:spPr>
        <p:txBody>
          <a:bodyPr spcFirstLastPara="1" wrap="square" lIns="91425" tIns="0" rIns="91425" bIns="45700" anchor="ctr" anchorCtr="1">
            <a:noAutofit/>
          </a:bodyPr>
          <a:lstStyle>
            <a:lvl1pPr marL="342900" lvl="0" indent="-171450" algn="ctr">
              <a:lnSpc>
                <a:spcPct val="90000"/>
              </a:lnSpc>
              <a:spcBef>
                <a:spcPts val="900"/>
              </a:spcBef>
              <a:spcAft>
                <a:spcPts val="0"/>
              </a:spcAft>
              <a:buSzPts val="2160"/>
              <a:buNone/>
              <a:defRPr sz="1800" b="0">
                <a:solidFill>
                  <a:srgbClr val="FFFFFF"/>
                </a:solidFill>
                <a:latin typeface="Source Sans Pro"/>
                <a:ea typeface="Source Sans Pro"/>
                <a:cs typeface="Source Sans Pro"/>
                <a:sym typeface="Source Sans Pro"/>
              </a:defRPr>
            </a:lvl1pPr>
            <a:lvl2pPr marL="685800" lvl="1" indent="-171450" algn="l">
              <a:lnSpc>
                <a:spcPct val="100000"/>
              </a:lnSpc>
              <a:spcBef>
                <a:spcPts val="450"/>
              </a:spcBef>
              <a:spcAft>
                <a:spcPts val="0"/>
              </a:spcAft>
              <a:buSzPts val="2000"/>
              <a:buNone/>
              <a:defRPr sz="1500" b="1"/>
            </a:lvl2pPr>
            <a:lvl3pPr marL="1028700" lvl="2" indent="-171450" algn="l">
              <a:lnSpc>
                <a:spcPct val="100000"/>
              </a:lnSpc>
              <a:spcBef>
                <a:spcPts val="450"/>
              </a:spcBef>
              <a:spcAft>
                <a:spcPts val="0"/>
              </a:spcAft>
              <a:buSzPts val="1800"/>
              <a:buNone/>
              <a:defRPr sz="1350" b="1"/>
            </a:lvl3pPr>
            <a:lvl4pPr marL="1371600" lvl="3" indent="-171450" algn="l">
              <a:lnSpc>
                <a:spcPct val="100000"/>
              </a:lnSpc>
              <a:spcBef>
                <a:spcPts val="450"/>
              </a:spcBef>
              <a:spcAft>
                <a:spcPts val="0"/>
              </a:spcAft>
              <a:buSzPts val="1600"/>
              <a:buNone/>
              <a:defRPr sz="1200" b="1"/>
            </a:lvl4pPr>
            <a:lvl5pPr marL="1714500" lvl="4" indent="-171450" algn="l">
              <a:lnSpc>
                <a:spcPct val="100000"/>
              </a:lnSpc>
              <a:spcBef>
                <a:spcPts val="450"/>
              </a:spcBef>
              <a:spcAft>
                <a:spcPts val="0"/>
              </a:spcAft>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pPr lvl="0"/>
            <a:r>
              <a:rPr lang="en-US"/>
              <a:t>Click to edit Master text styles</a:t>
            </a:r>
          </a:p>
        </p:txBody>
      </p:sp>
      <p:sp>
        <p:nvSpPr>
          <p:cNvPr id="36" name="Google Shape;36;p10"/>
          <p:cNvSpPr txBox="1">
            <a:spLocks noGrp="1"/>
          </p:cNvSpPr>
          <p:nvPr>
            <p:ph type="body" idx="2"/>
          </p:nvPr>
        </p:nvSpPr>
        <p:spPr>
          <a:xfrm>
            <a:off x="457200" y="1803797"/>
            <a:ext cx="4040188" cy="2777825"/>
          </a:xfrm>
          <a:prstGeom prst="rect">
            <a:avLst/>
          </a:prstGeom>
          <a:noFill/>
          <a:ln>
            <a:noFill/>
          </a:ln>
        </p:spPr>
        <p:txBody>
          <a:bodyPr spcFirstLastPara="1" wrap="square" lIns="91425" tIns="45700" rIns="91425" bIns="45700" anchor="t" anchorCtr="0">
            <a:normAutofit/>
          </a:bodyPr>
          <a:lstStyle>
            <a:lvl1pPr marL="342900" lvl="0" indent="-274320" algn="l">
              <a:lnSpc>
                <a:spcPct val="100000"/>
              </a:lnSpc>
              <a:spcBef>
                <a:spcPts val="900"/>
              </a:spcBef>
              <a:spcAft>
                <a:spcPts val="0"/>
              </a:spcAft>
              <a:buSzPts val="2160"/>
              <a:buChar char="✧"/>
              <a:defRPr sz="1800"/>
            </a:lvl1pPr>
            <a:lvl2pPr marL="685800" lvl="1" indent="-266700" algn="l">
              <a:lnSpc>
                <a:spcPct val="100000"/>
              </a:lnSpc>
              <a:spcBef>
                <a:spcPts val="450"/>
              </a:spcBef>
              <a:spcAft>
                <a:spcPts val="0"/>
              </a:spcAft>
              <a:buSzPts val="2000"/>
              <a:buChar char="–"/>
              <a:defRPr sz="1500"/>
            </a:lvl2pPr>
            <a:lvl3pPr marL="1028700" lvl="2" indent="-257175" algn="l">
              <a:lnSpc>
                <a:spcPct val="100000"/>
              </a:lnSpc>
              <a:spcBef>
                <a:spcPts val="450"/>
              </a:spcBef>
              <a:spcAft>
                <a:spcPts val="0"/>
              </a:spcAft>
              <a:buSzPts val="1800"/>
              <a:buChar char="•"/>
              <a:defRPr sz="1350"/>
            </a:lvl3pPr>
            <a:lvl4pPr marL="1371600" lvl="3" indent="-247650" algn="l">
              <a:lnSpc>
                <a:spcPct val="100000"/>
              </a:lnSpc>
              <a:spcBef>
                <a:spcPts val="450"/>
              </a:spcBef>
              <a:spcAft>
                <a:spcPts val="0"/>
              </a:spcAft>
              <a:buSzPts val="1600"/>
              <a:buChar char="–"/>
              <a:defRPr sz="1200"/>
            </a:lvl4pPr>
            <a:lvl5pPr marL="1714500" lvl="4" indent="-247650" algn="l">
              <a:lnSpc>
                <a:spcPct val="100000"/>
              </a:lnSpc>
              <a:spcBef>
                <a:spcPts val="450"/>
              </a:spcBef>
              <a:spcAft>
                <a:spcPts val="0"/>
              </a:spcAft>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pPr lvl="0"/>
            <a:r>
              <a:rPr lang="en-US"/>
              <a:t>Click to edit Master text styles</a:t>
            </a:r>
          </a:p>
        </p:txBody>
      </p:sp>
      <p:sp>
        <p:nvSpPr>
          <p:cNvPr id="37" name="Google Shape;37;p10"/>
          <p:cNvSpPr txBox="1">
            <a:spLocks noGrp="1"/>
          </p:cNvSpPr>
          <p:nvPr>
            <p:ph type="body" idx="3"/>
          </p:nvPr>
        </p:nvSpPr>
        <p:spPr>
          <a:xfrm>
            <a:off x="4645026" y="1323975"/>
            <a:ext cx="4041775" cy="479822"/>
          </a:xfrm>
          <a:prstGeom prst="rect">
            <a:avLst/>
          </a:prstGeom>
          <a:solidFill>
            <a:schemeClr val="accent2"/>
          </a:solidFill>
          <a:ln>
            <a:noFill/>
          </a:ln>
        </p:spPr>
        <p:txBody>
          <a:bodyPr spcFirstLastPara="1" wrap="square" lIns="91425" tIns="0" rIns="91425" bIns="45700" anchor="ctr" anchorCtr="1">
            <a:noAutofit/>
          </a:bodyPr>
          <a:lstStyle>
            <a:lvl1pPr marL="342900" lvl="0" indent="-171450" algn="ctr">
              <a:lnSpc>
                <a:spcPct val="90000"/>
              </a:lnSpc>
              <a:spcBef>
                <a:spcPts val="900"/>
              </a:spcBef>
              <a:spcAft>
                <a:spcPts val="0"/>
              </a:spcAft>
              <a:buSzPts val="2160"/>
              <a:buNone/>
              <a:defRPr sz="1800" b="0">
                <a:solidFill>
                  <a:srgbClr val="FFFFFF"/>
                </a:solidFill>
                <a:latin typeface="Source Sans Pro"/>
                <a:ea typeface="Source Sans Pro"/>
                <a:cs typeface="Source Sans Pro"/>
                <a:sym typeface="Source Sans Pro"/>
              </a:defRPr>
            </a:lvl1pPr>
            <a:lvl2pPr marL="685800" lvl="1" indent="-171450" algn="l">
              <a:lnSpc>
                <a:spcPct val="100000"/>
              </a:lnSpc>
              <a:spcBef>
                <a:spcPts val="450"/>
              </a:spcBef>
              <a:spcAft>
                <a:spcPts val="0"/>
              </a:spcAft>
              <a:buSzPts val="2000"/>
              <a:buNone/>
              <a:defRPr sz="1500" b="1"/>
            </a:lvl2pPr>
            <a:lvl3pPr marL="1028700" lvl="2" indent="-171450" algn="l">
              <a:lnSpc>
                <a:spcPct val="100000"/>
              </a:lnSpc>
              <a:spcBef>
                <a:spcPts val="450"/>
              </a:spcBef>
              <a:spcAft>
                <a:spcPts val="0"/>
              </a:spcAft>
              <a:buSzPts val="1800"/>
              <a:buNone/>
              <a:defRPr sz="1350" b="1"/>
            </a:lvl3pPr>
            <a:lvl4pPr marL="1371600" lvl="3" indent="-171450" algn="l">
              <a:lnSpc>
                <a:spcPct val="100000"/>
              </a:lnSpc>
              <a:spcBef>
                <a:spcPts val="450"/>
              </a:spcBef>
              <a:spcAft>
                <a:spcPts val="0"/>
              </a:spcAft>
              <a:buSzPts val="1600"/>
              <a:buNone/>
              <a:defRPr sz="1200" b="1"/>
            </a:lvl4pPr>
            <a:lvl5pPr marL="1714500" lvl="4" indent="-171450" algn="l">
              <a:lnSpc>
                <a:spcPct val="100000"/>
              </a:lnSpc>
              <a:spcBef>
                <a:spcPts val="450"/>
              </a:spcBef>
              <a:spcAft>
                <a:spcPts val="0"/>
              </a:spcAft>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pPr lvl="0"/>
            <a:r>
              <a:rPr lang="en-US"/>
              <a:t>Click to edit Master text styles</a:t>
            </a:r>
          </a:p>
        </p:txBody>
      </p:sp>
      <p:sp>
        <p:nvSpPr>
          <p:cNvPr id="38" name="Google Shape;38;p10"/>
          <p:cNvSpPr txBox="1">
            <a:spLocks noGrp="1"/>
          </p:cNvSpPr>
          <p:nvPr>
            <p:ph type="body" idx="4"/>
          </p:nvPr>
        </p:nvSpPr>
        <p:spPr>
          <a:xfrm>
            <a:off x="4645026" y="1803797"/>
            <a:ext cx="4041775" cy="2777825"/>
          </a:xfrm>
          <a:prstGeom prst="rect">
            <a:avLst/>
          </a:prstGeom>
          <a:noFill/>
          <a:ln>
            <a:noFill/>
          </a:ln>
        </p:spPr>
        <p:txBody>
          <a:bodyPr spcFirstLastPara="1" wrap="square" lIns="91425" tIns="45700" rIns="91425" bIns="45700" anchor="t" anchorCtr="0">
            <a:normAutofit/>
          </a:bodyPr>
          <a:lstStyle>
            <a:lvl1pPr marL="342900" lvl="0" indent="-274320" algn="l">
              <a:lnSpc>
                <a:spcPct val="100000"/>
              </a:lnSpc>
              <a:spcBef>
                <a:spcPts val="900"/>
              </a:spcBef>
              <a:spcAft>
                <a:spcPts val="0"/>
              </a:spcAft>
              <a:buSzPts val="2160"/>
              <a:buChar char="✧"/>
              <a:defRPr sz="1800"/>
            </a:lvl1pPr>
            <a:lvl2pPr marL="685800" lvl="1" indent="-266700" algn="l">
              <a:lnSpc>
                <a:spcPct val="100000"/>
              </a:lnSpc>
              <a:spcBef>
                <a:spcPts val="450"/>
              </a:spcBef>
              <a:spcAft>
                <a:spcPts val="0"/>
              </a:spcAft>
              <a:buSzPts val="2000"/>
              <a:buChar char="–"/>
              <a:defRPr sz="1500"/>
            </a:lvl2pPr>
            <a:lvl3pPr marL="1028700" lvl="2" indent="-257175" algn="l">
              <a:lnSpc>
                <a:spcPct val="100000"/>
              </a:lnSpc>
              <a:spcBef>
                <a:spcPts val="450"/>
              </a:spcBef>
              <a:spcAft>
                <a:spcPts val="0"/>
              </a:spcAft>
              <a:buSzPts val="1800"/>
              <a:buChar char="•"/>
              <a:defRPr sz="1350"/>
            </a:lvl3pPr>
            <a:lvl4pPr marL="1371600" lvl="3" indent="-247650" algn="l">
              <a:lnSpc>
                <a:spcPct val="100000"/>
              </a:lnSpc>
              <a:spcBef>
                <a:spcPts val="450"/>
              </a:spcBef>
              <a:spcAft>
                <a:spcPts val="0"/>
              </a:spcAft>
              <a:buSzPts val="1600"/>
              <a:buChar char="–"/>
              <a:defRPr sz="1200"/>
            </a:lvl4pPr>
            <a:lvl5pPr marL="1714500" lvl="4" indent="-247650" algn="l">
              <a:lnSpc>
                <a:spcPct val="100000"/>
              </a:lnSpc>
              <a:spcBef>
                <a:spcPts val="450"/>
              </a:spcBef>
              <a:spcAft>
                <a:spcPts val="0"/>
              </a:spcAft>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pPr lvl="0"/>
            <a:r>
              <a:rPr lang="en-US"/>
              <a:t>Click to edit Master text styles</a:t>
            </a:r>
          </a:p>
        </p:txBody>
      </p:sp>
      <p:sp>
        <p:nvSpPr>
          <p:cNvPr id="39" name="Google Shape;39;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spTree>
    <p:extLst>
      <p:ext uri="{BB962C8B-B14F-4D97-AF65-F5344CB8AC3E}">
        <p14:creationId xmlns:p14="http://schemas.microsoft.com/office/powerpoint/2010/main" val="1246094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00000000-1234-1234-1234-123412341234}" type="slidenum">
              <a:rPr lang="en-US" smtClean="0"/>
              <a:pPr/>
              <a:t>‹#›</a:t>
            </a:fld>
            <a:endParaRPr lang="en-US"/>
          </a:p>
        </p:txBody>
      </p:sp>
      <p:sp>
        <p:nvSpPr>
          <p:cNvPr id="43" name="Google Shape;43;p11"/>
          <p:cNvSpPr>
            <a:spLocks noGrp="1"/>
          </p:cNvSpPr>
          <p:nvPr>
            <p:ph type="chart" idx="2"/>
          </p:nvPr>
        </p:nvSpPr>
        <p:spPr>
          <a:xfrm>
            <a:off x="1007439" y="1425179"/>
            <a:ext cx="7123112" cy="2818209"/>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900"/>
              </a:spcBef>
              <a:spcAft>
                <a:spcPts val="0"/>
              </a:spcAft>
              <a:buClr>
                <a:schemeClr val="accent2"/>
              </a:buClr>
              <a:buSzPts val="2520"/>
              <a:buFont typeface="Noto Sans Symbols"/>
              <a:buChar char="✧"/>
              <a:defRPr sz="2100" b="0" i="0" u="none" strike="noStrike" cap="none">
                <a:solidFill>
                  <a:schemeClr val="dk1"/>
                </a:solidFill>
                <a:latin typeface="Source Sans Pro"/>
                <a:ea typeface="Source Sans Pro"/>
                <a:cs typeface="Source Sans Pro"/>
                <a:sym typeface="Source Sans Pro"/>
              </a:defRPr>
            </a:lvl1pPr>
            <a:lvl2pPr marR="0" lvl="1" algn="l" rtl="0">
              <a:lnSpc>
                <a:spcPct val="100000"/>
              </a:lnSpc>
              <a:spcBef>
                <a:spcPts val="450"/>
              </a:spcBef>
              <a:spcAft>
                <a:spcPts val="0"/>
              </a:spcAft>
              <a:buClr>
                <a:schemeClr val="accent2"/>
              </a:buClr>
              <a:buSzPts val="2400"/>
              <a:buFont typeface="Arial"/>
              <a:buChar char="–"/>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450"/>
              </a:spcBef>
              <a:spcAft>
                <a:spcPts val="0"/>
              </a:spcAft>
              <a:buClr>
                <a:schemeClr val="accent2"/>
              </a:buClr>
              <a:buSzPts val="2400"/>
              <a:buFont typeface="Arial"/>
              <a:buChar char="•"/>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450"/>
              </a:spcBef>
              <a:spcAft>
                <a:spcPts val="0"/>
              </a:spcAft>
              <a:buClr>
                <a:schemeClr val="accent2"/>
              </a:buClr>
              <a:buSzPts val="2000"/>
              <a:buFont typeface="Arial"/>
              <a:buChar char="–"/>
              <a:defRPr sz="15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450"/>
              </a:spcBef>
              <a:spcAft>
                <a:spcPts val="0"/>
              </a:spcAft>
              <a:buClr>
                <a:schemeClr val="accent2"/>
              </a:buClr>
              <a:buSzPts val="2000"/>
              <a:buFont typeface="Arial"/>
              <a:buChar char="»"/>
              <a:defRPr sz="15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r>
              <a:rPr lang="en-US"/>
              <a:t>Click icon to add chart</a:t>
            </a:r>
            <a:endParaRPr/>
          </a:p>
        </p:txBody>
      </p:sp>
    </p:spTree>
    <p:extLst>
      <p:ext uri="{BB962C8B-B14F-4D97-AF65-F5344CB8AC3E}">
        <p14:creationId xmlns:p14="http://schemas.microsoft.com/office/powerpoint/2010/main" val="2681224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6" name="Google Shape;46;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spTree>
    <p:extLst>
      <p:ext uri="{BB962C8B-B14F-4D97-AF65-F5344CB8AC3E}">
        <p14:creationId xmlns:p14="http://schemas.microsoft.com/office/powerpoint/2010/main" val="2210233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9" name="Google Shape;49;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spTree>
    <p:extLst>
      <p:ext uri="{BB962C8B-B14F-4D97-AF65-F5344CB8AC3E}">
        <p14:creationId xmlns:p14="http://schemas.microsoft.com/office/powerpoint/2010/main" val="190203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spTree>
    <p:extLst>
      <p:ext uri="{BB962C8B-B14F-4D97-AF65-F5344CB8AC3E}">
        <p14:creationId xmlns:p14="http://schemas.microsoft.com/office/powerpoint/2010/main" val="3321747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0" y="4151504"/>
            <a:ext cx="9144000" cy="425054"/>
          </a:xfrm>
          <a:prstGeom prst="rect">
            <a:avLst/>
          </a:prstGeom>
          <a:solidFill>
            <a:schemeClr val="dk1"/>
          </a:solidFill>
          <a:ln>
            <a:noFill/>
          </a:ln>
        </p:spPr>
        <p:txBody>
          <a:bodyPr spcFirstLastPara="1" wrap="square" lIns="457200" tIns="0" rIns="457200" bIns="45700" anchor="ctr" anchorCtr="0">
            <a:noAutofit/>
          </a:bodyPr>
          <a:lstStyle>
            <a:lvl1pPr lvl="0" algn="l">
              <a:lnSpc>
                <a:spcPct val="90000"/>
              </a:lnSpc>
              <a:spcBef>
                <a:spcPts val="0"/>
              </a:spcBef>
              <a:spcAft>
                <a:spcPts val="0"/>
              </a:spcAft>
              <a:buClr>
                <a:schemeClr val="lt1"/>
              </a:buClr>
              <a:buSzPts val="2000"/>
              <a:buFont typeface="Montserrat"/>
              <a:buNone/>
              <a:defRPr sz="15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4" name="Google Shape;54;p15"/>
          <p:cNvSpPr>
            <a:spLocks noGrp="1"/>
          </p:cNvSpPr>
          <p:nvPr>
            <p:ph type="pic" idx="2"/>
          </p:nvPr>
        </p:nvSpPr>
        <p:spPr>
          <a:xfrm>
            <a:off x="0" y="0"/>
            <a:ext cx="9144000" cy="4151504"/>
          </a:xfrm>
          <a:prstGeom prst="rect">
            <a:avLst/>
          </a:prstGeom>
          <a:noFill/>
          <a:ln>
            <a:noFill/>
          </a:ln>
        </p:spPr>
      </p:sp>
      <p:sp>
        <p:nvSpPr>
          <p:cNvPr id="55" name="Google Shape;55;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896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ED7F-4076-D2DE-2202-6D7E373B48B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9C2E3-5A28-F4EC-82F6-4718DC28E97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B7A0E-24DA-2AD1-57E5-FD6D49404A1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3776-05AB-8E0E-7CB6-E8A07AE9CBE5}"/>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6" name="Footer Placeholder 5">
            <a:extLst>
              <a:ext uri="{FF2B5EF4-FFF2-40B4-BE49-F238E27FC236}">
                <a16:creationId xmlns:a16="http://schemas.microsoft.com/office/drawing/2014/main" id="{8B68144D-48CC-9ACC-4570-056E37029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5E90B-5850-7F9D-7CDA-6E0073EEBF9C}"/>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1020225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5" y="4121658"/>
            <a:ext cx="8516815" cy="44577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304814"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79841948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316327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7C61-1656-0257-6D9E-665E757665FB}"/>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F84F8-88A6-BF88-75BD-B4A09EA4166A}"/>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20953-F56F-DDF9-1D3C-A33F40A7CBA2}"/>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5" name="Footer Placeholder 4">
            <a:extLst>
              <a:ext uri="{FF2B5EF4-FFF2-40B4-BE49-F238E27FC236}">
                <a16:creationId xmlns:a16="http://schemas.microsoft.com/office/drawing/2014/main" id="{2B9C1592-4FE6-C83D-77AB-C5EBE5735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2C5A3-3BF1-BEC8-67C5-D843E2687814}"/>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447565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3" y="1519148"/>
            <a:ext cx="7772399" cy="1909859"/>
          </a:xfrm>
        </p:spPr>
        <p:txBody>
          <a:bodyPr anchor="t"/>
          <a:lstStyle>
            <a:lvl1pPr>
              <a:defRPr sz="4200">
                <a:ln>
                  <a:noFill/>
                </a:ln>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a:p>
        </p:txBody>
      </p:sp>
      <p:sp>
        <p:nvSpPr>
          <p:cNvPr id="8" name="Date Placeholder 3"/>
          <p:cNvSpPr>
            <a:spLocks noGrp="1"/>
          </p:cNvSpPr>
          <p:nvPr>
            <p:ph type="dt" sz="half" idx="11"/>
          </p:nvPr>
        </p:nvSpPr>
        <p:spPr>
          <a:xfrm>
            <a:off x="7719762" y="4764530"/>
            <a:ext cx="738443" cy="274320"/>
          </a:xfrm>
        </p:spPr>
        <p:txBody>
          <a:bodyPr/>
          <a:lstStyle/>
          <a:p>
            <a:pPr fontAlgn="base">
              <a:spcBef>
                <a:spcPct val="0"/>
              </a:spcBef>
              <a:spcAft>
                <a:spcPct val="0"/>
              </a:spcAft>
              <a:defRPr/>
            </a:pPr>
            <a:endParaRPr lang="en-US" altLang="en-US">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1"/>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3552439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379018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8" y="2390378"/>
            <a:ext cx="7659687" cy="8763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722325"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a:solidFill>
                <a:srgbClr val="FFFFFF"/>
              </a:solidFill>
            </a:endParaRP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273730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14"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95072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33454"/>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43"/>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2211" y="1233454"/>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1" y="1806543"/>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a:solidFill>
                <a:srgbClr val="FFFFFF"/>
              </a:solidFill>
            </a:endParaRPr>
          </a:p>
        </p:txBody>
      </p:sp>
      <p:sp>
        <p:nvSpPr>
          <p:cNvPr id="11" name="Date Placeholder 3"/>
          <p:cNvSpPr>
            <a:spLocks noGrp="1"/>
          </p:cNvSpPr>
          <p:nvPr>
            <p:ph type="dt" sz="half" idx="13"/>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2540159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a:solidFill>
                <a:srgbClr val="FFFFFF"/>
              </a:solidFill>
            </a:endParaRPr>
          </a:p>
        </p:txBody>
      </p:sp>
      <p:sp>
        <p:nvSpPr>
          <p:cNvPr id="7"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539202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a:solidFill>
                <a:srgbClr val="FFFFFF"/>
              </a:solidFill>
            </a:endParaRPr>
          </a:p>
        </p:txBody>
      </p:sp>
      <p:sp>
        <p:nvSpPr>
          <p:cNvPr id="6"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1285962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a:solidFill>
                <a:srgbClr val="FFFFFF"/>
              </a:solidFill>
            </a:endParaRPr>
          </a:p>
        </p:txBody>
      </p:sp>
      <p:sp>
        <p:nvSpPr>
          <p:cNvPr id="5" name="Footer Placeholder 4"/>
          <p:cNvSpPr>
            <a:spLocks noGrp="1"/>
          </p:cNvSpPr>
          <p:nvPr>
            <p:ph type="ftr" sz="quarter" idx="12"/>
          </p:nvPr>
        </p:nvSpPr>
        <p:spPr/>
        <p:txBody>
          <a:bodyPr/>
          <a:lstStyle/>
          <a:p>
            <a:endParaRPr lang="en-US"/>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3793392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5" y="4121658"/>
            <a:ext cx="8516815" cy="44577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9" name="Content Placeholder 8"/>
          <p:cNvSpPr>
            <a:spLocks noGrp="1"/>
          </p:cNvSpPr>
          <p:nvPr>
            <p:ph sz="quarter" idx="13"/>
          </p:nvPr>
        </p:nvSpPr>
        <p:spPr>
          <a:xfrm>
            <a:off x="304814"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1471161296"/>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1752" y="4205665"/>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a:solidFill>
                <a:srgbClr val="FFFFFF"/>
              </a:solidFill>
            </a:endParaRPr>
          </a:p>
        </p:txBody>
      </p:sp>
      <p:sp>
        <p:nvSpPr>
          <p:cNvPr id="10" name="Date Placeholder 3"/>
          <p:cNvSpPr>
            <a:spLocks noGrp="1"/>
          </p:cNvSpPr>
          <p:nvPr>
            <p:ph type="dt" sz="half" idx="12"/>
          </p:nvPr>
        </p:nvSpPr>
        <p:spPr>
          <a:xfrm>
            <a:off x="7719762" y="4764530"/>
            <a:ext cx="738443" cy="274320"/>
          </a:xfrm>
          <a:prstGeom prst="rect">
            <a:avLst/>
          </a:prstGeom>
        </p:spPr>
        <p:txBody>
          <a:bodyPr anchor="ctr"/>
          <a:lstStyle>
            <a:lvl1pPr>
              <a:defRPr sz="1200">
                <a:solidFill>
                  <a:srgbClr val="88A7DF"/>
                </a:solidFill>
              </a:defRPr>
            </a:lvl1pPr>
          </a:lstStyle>
          <a:p>
            <a:pPr>
              <a:defRPr/>
            </a:pPr>
            <a:endParaRPr lang="en-US" altLang="en-US">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12" y="4698066"/>
            <a:ext cx="1302037" cy="445434"/>
          </a:xfrm>
          <a:prstGeom prst="rect">
            <a:avLst/>
          </a:prstGeom>
        </p:spPr>
      </p:pic>
    </p:spTree>
    <p:extLst>
      <p:ext uri="{BB962C8B-B14F-4D97-AF65-F5344CB8AC3E}">
        <p14:creationId xmlns:p14="http://schemas.microsoft.com/office/powerpoint/2010/main" val="197178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ED72-21DD-00F3-71CD-B606A531CD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510E8-5D50-FD33-1D50-C50F41033573}"/>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8F54B-B909-509E-A718-D53D9D3C2572}"/>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E90CE8-74C1-41A7-87FC-DEE7F7233FA9}"/>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6" name="Footer Placeholder 5">
            <a:extLst>
              <a:ext uri="{FF2B5EF4-FFF2-40B4-BE49-F238E27FC236}">
                <a16:creationId xmlns:a16="http://schemas.microsoft.com/office/drawing/2014/main" id="{B2D56D39-2A42-9257-6303-258703B21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C5148-06E9-A13F-8BAA-4515AD7B0317}"/>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43462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5984-EBEF-7CBA-3184-891CB8DE7B5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1B022-BC38-A639-EDFB-10531E863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E1ED48-6A9D-72DF-2049-575EDD251802}"/>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3FD64-5568-62F4-9BE8-88D69E3F4FCC}"/>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CC908-94DA-3FB2-C3BF-D79C6066671A}"/>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324C5E-DF2A-15CB-020E-36165D46704B}"/>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8" name="Footer Placeholder 7">
            <a:extLst>
              <a:ext uri="{FF2B5EF4-FFF2-40B4-BE49-F238E27FC236}">
                <a16:creationId xmlns:a16="http://schemas.microsoft.com/office/drawing/2014/main" id="{6B69DFD9-25CE-605F-CFFF-8188D8BCB1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A3A99-18A0-C47F-4A3C-E920F151996A}"/>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369574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7872-4F38-690A-8C2B-F9920EFB54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4B0621-945D-8C5C-E3B7-4851FCB02900}"/>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4" name="Footer Placeholder 3">
            <a:extLst>
              <a:ext uri="{FF2B5EF4-FFF2-40B4-BE49-F238E27FC236}">
                <a16:creationId xmlns:a16="http://schemas.microsoft.com/office/drawing/2014/main" id="{F4DE94E6-19F0-C843-A755-8CD8316BC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90DBCE-EA2A-5C79-DEEE-2B9A8D3D9459}"/>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70567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4699D-B8C8-959A-B26D-B406E6C1C8DB}"/>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3" name="Footer Placeholder 2">
            <a:extLst>
              <a:ext uri="{FF2B5EF4-FFF2-40B4-BE49-F238E27FC236}">
                <a16:creationId xmlns:a16="http://schemas.microsoft.com/office/drawing/2014/main" id="{F1157805-40E7-45DB-04A1-5CC7AE177D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1229D3-EF62-3EA8-6CB1-2F5F3835955F}"/>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664403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3083-F07E-998A-2D60-8630BABEF8A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F9B1CF-D40A-434B-7196-2CA2C58559D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4E8433-9CC7-6179-CED9-C2BF2B8198B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A938F3-18F7-CC2E-20E0-8173A318061A}"/>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6" name="Footer Placeholder 5">
            <a:extLst>
              <a:ext uri="{FF2B5EF4-FFF2-40B4-BE49-F238E27FC236}">
                <a16:creationId xmlns:a16="http://schemas.microsoft.com/office/drawing/2014/main" id="{FAA7D415-7284-4CB7-9DA1-8B9FEE2DC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805C4-19C6-98C0-F0A9-97BADE099DD2}"/>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363922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ED7F-4076-D2DE-2202-6D7E373B48BA}"/>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9C2E3-5A28-F4EC-82F6-4718DC28E97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B7A0E-24DA-2AD1-57E5-FD6D49404A1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3776-05AB-8E0E-7CB6-E8A07AE9CBE5}"/>
              </a:ext>
            </a:extLst>
          </p:cNvPr>
          <p:cNvSpPr>
            <a:spLocks noGrp="1"/>
          </p:cNvSpPr>
          <p:nvPr>
            <p:ph type="dt" sz="half" idx="10"/>
          </p:nvPr>
        </p:nvSpPr>
        <p:spPr/>
        <p:txBody>
          <a:bodyPr/>
          <a:lstStyle/>
          <a:p>
            <a:fld id="{55C541B6-D1B0-D74D-935D-46755BE5E50F}" type="datetimeFigureOut">
              <a:rPr lang="en-US" smtClean="0"/>
              <a:t>5/13/2024</a:t>
            </a:fld>
            <a:endParaRPr lang="en-US"/>
          </a:p>
        </p:txBody>
      </p:sp>
      <p:sp>
        <p:nvSpPr>
          <p:cNvPr id="6" name="Footer Placeholder 5">
            <a:extLst>
              <a:ext uri="{FF2B5EF4-FFF2-40B4-BE49-F238E27FC236}">
                <a16:creationId xmlns:a16="http://schemas.microsoft.com/office/drawing/2014/main" id="{8B68144D-48CC-9ACC-4570-056E37029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5E90B-5850-7F9D-7CDA-6E0073EEBF9C}"/>
              </a:ext>
            </a:extLst>
          </p:cNvPr>
          <p:cNvSpPr>
            <a:spLocks noGrp="1"/>
          </p:cNvSpPr>
          <p:nvPr>
            <p:ph type="sldNum" sz="quarter" idx="12"/>
          </p:nvPr>
        </p:nvSpPr>
        <p:spPr/>
        <p:txBody>
          <a:bodyPr/>
          <a:lstStyle/>
          <a:p>
            <a:fld id="{A2275D28-9DA2-6A48-B721-CF6E098A4078}" type="slidenum">
              <a:rPr lang="en-US" smtClean="0"/>
              <a:t>‹#›</a:t>
            </a:fld>
            <a:endParaRPr lang="en-US"/>
          </a:p>
        </p:txBody>
      </p:sp>
    </p:spTree>
    <p:extLst>
      <p:ext uri="{BB962C8B-B14F-4D97-AF65-F5344CB8AC3E}">
        <p14:creationId xmlns:p14="http://schemas.microsoft.com/office/powerpoint/2010/main" val="32333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CE6B-04D4-332D-902F-2170BA8B791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994E6-6D8C-97FE-3EFC-9D83783D31E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65CDC-52C6-C800-EED1-4B5EB572E2A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55C541B6-D1B0-D74D-935D-46755BE5E50F}" type="datetimeFigureOut">
              <a:rPr lang="en-US" smtClean="0"/>
              <a:t>5/13/2024</a:t>
            </a:fld>
            <a:endParaRPr lang="en-US"/>
          </a:p>
        </p:txBody>
      </p:sp>
      <p:sp>
        <p:nvSpPr>
          <p:cNvPr id="5" name="Footer Placeholder 4">
            <a:extLst>
              <a:ext uri="{FF2B5EF4-FFF2-40B4-BE49-F238E27FC236}">
                <a16:creationId xmlns:a16="http://schemas.microsoft.com/office/drawing/2014/main" id="{F3B398F2-C5BF-3FBA-5493-7924D4E389B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9806C3-5B0E-C4A1-84E5-3237F4E75B6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A2275D28-9DA2-6A48-B721-CF6E098A4078}" type="slidenum">
              <a:rPr lang="en-US" smtClean="0"/>
              <a:t>‹#›</a:t>
            </a:fld>
            <a:endParaRPr lang="en-US"/>
          </a:p>
        </p:txBody>
      </p:sp>
    </p:spTree>
    <p:extLst>
      <p:ext uri="{BB962C8B-B14F-4D97-AF65-F5344CB8AC3E}">
        <p14:creationId xmlns:p14="http://schemas.microsoft.com/office/powerpoint/2010/main" val="266342098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0" y="0"/>
            <a:ext cx="9144000" cy="1086364"/>
          </a:xfrm>
          <a:prstGeom prst="rect">
            <a:avLst/>
          </a:prstGeom>
          <a:solidFill>
            <a:schemeClr val="dk2"/>
          </a:solid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100"/>
              <a:buFont typeface="Montserrat"/>
              <a:buNone/>
              <a:defRPr sz="4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457200" y="1259552"/>
            <a:ext cx="8229600" cy="3335070"/>
          </a:xfrm>
          <a:prstGeom prst="rect">
            <a:avLst/>
          </a:prstGeom>
          <a:noFill/>
          <a:ln>
            <a:noFill/>
          </a:ln>
        </p:spPr>
        <p:txBody>
          <a:bodyPr spcFirstLastPara="1" wrap="square" lIns="91425" tIns="45700" rIns="91425" bIns="45700" anchor="t" anchorCtr="0">
            <a:normAutofit/>
          </a:bodyPr>
          <a:lstStyle>
            <a:lvl1pPr marL="457200" marR="0" lvl="0" indent="-388620" algn="l" rtl="0">
              <a:lnSpc>
                <a:spcPct val="100000"/>
              </a:lnSpc>
              <a:spcBef>
                <a:spcPts val="1200"/>
              </a:spcBef>
              <a:spcAft>
                <a:spcPts val="0"/>
              </a:spcAft>
              <a:buClr>
                <a:schemeClr val="accent2"/>
              </a:buClr>
              <a:buSzPts val="2520"/>
              <a:buFont typeface="Noto Sans Symbols"/>
              <a:buChar char="✧"/>
              <a:defRPr sz="28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Montserrat"/>
                <a:ea typeface="Montserrat"/>
                <a:cs typeface="Montserrat"/>
                <a:sym typeface="Montserrat"/>
              </a:defRPr>
            </a:lvl9pPr>
          </a:lstStyle>
          <a:p>
            <a:fld id="{A2275D28-9DA2-6A48-B721-CF6E098A4078}" type="slidenum">
              <a:rPr lang="en-US" smtClean="0"/>
              <a:t>‹#›</a:t>
            </a:fld>
            <a:endParaRPr lang="en-US"/>
          </a:p>
        </p:txBody>
      </p:sp>
      <p:pic>
        <p:nvPicPr>
          <p:cNvPr id="13" name="Google Shape;13;p5" descr="STR_TA_Logo.jpg"/>
          <p:cNvPicPr preferRelativeResize="0"/>
          <p:nvPr/>
        </p:nvPicPr>
        <p:blipFill rotWithShape="1">
          <a:blip r:embed="rId15">
            <a:alphaModFix/>
          </a:blip>
          <a:srcRect l="2851" t="8784" r="67033" b="8380"/>
          <a:stretch/>
        </p:blipFill>
        <p:spPr>
          <a:xfrm>
            <a:off x="457200" y="4694497"/>
            <a:ext cx="372676" cy="354482"/>
          </a:xfrm>
          <a:prstGeom prst="rect">
            <a:avLst/>
          </a:prstGeom>
          <a:noFill/>
          <a:ln>
            <a:noFill/>
          </a:ln>
        </p:spPr>
      </p:pic>
    </p:spTree>
    <p:extLst>
      <p:ext uri="{BB962C8B-B14F-4D97-AF65-F5344CB8AC3E}">
        <p14:creationId xmlns:p14="http://schemas.microsoft.com/office/powerpoint/2010/main" val="112562960"/>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2"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13"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13" y="205979"/>
            <a:ext cx="8315569" cy="85725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13"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a:solidFill>
                <a:srgbClr val="FFFFFF"/>
              </a:solidFill>
              <a:ea typeface="ＭＳ Ｐゴシック" charset="0"/>
            </a:endParaRPr>
          </a:p>
        </p:txBody>
      </p:sp>
      <p:sp>
        <p:nvSpPr>
          <p:cNvPr id="15" name="Date Placeholder 3"/>
          <p:cNvSpPr>
            <a:spLocks noGrp="1"/>
          </p:cNvSpPr>
          <p:nvPr>
            <p:ph type="dt" sz="half" idx="2"/>
          </p:nvPr>
        </p:nvSpPr>
        <p:spPr>
          <a:xfrm>
            <a:off x="7719762"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33157750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drugabuse.gov/publications/research-reports/common-comorbidities-substance-use-disorders"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2.png"/><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2.png"/><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2.png"/><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2.png"/><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2.png"/><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2.png"/><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7FE4E0BC_9FAA34C5.xm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2.png"/><Relationship Id="rId2" Type="http://schemas.openxmlformats.org/officeDocument/2006/relationships/diagramData" Target="../diagrams/data11.xml"/><Relationship Id="rId1" Type="http://schemas.openxmlformats.org/officeDocument/2006/relationships/slideLayout" Target="../slideLayouts/slideLayout2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hyperlink" Target="https://orn.qualtrics.com/jfe/form/SV_3FdzXtRH7gogcHI?RequestID=6540&amp;Intensity=2&amp;ActivityType=5&amp;Training=1"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hyperlink" Target="mailto:dgray@lsuhsc.edu"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hyperlink" Target="https://sph.lsuhsc.edu/service/south-central-aetc/scaetc-events/" TargetMode="External"/><Relationship Id="rId4" Type="http://schemas.openxmlformats.org/officeDocument/2006/relationships/hyperlink" Target="https://hsc.unm.edu/scaetc/"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 y="658949"/>
            <a:ext cx="8580119" cy="987974"/>
          </a:xfrm>
        </p:spPr>
        <p:txBody>
          <a:bodyPr>
            <a:normAutofit fontScale="90000"/>
          </a:bodyPr>
          <a:lstStyle/>
          <a:p>
            <a:pPr algn="ctr"/>
            <a:r>
              <a:rPr lang="en-US" sz="4000" dirty="0"/>
              <a:t>HIV and Substance Use Disorders:</a:t>
            </a:r>
            <a:r>
              <a:rPr lang="en-US" sz="4000" dirty="0">
                <a:latin typeface="Montserrat" pitchFamily="2" charset="77"/>
                <a:cs typeface="Arial"/>
              </a:rPr>
              <a:t> Growing Threat of Xylazine in the Illicit Drug Supply</a:t>
            </a:r>
            <a:endParaRPr lang="en-US" sz="4000" dirty="0"/>
          </a:p>
        </p:txBody>
      </p:sp>
      <p:sp>
        <p:nvSpPr>
          <p:cNvPr id="10" name="Subtitle 9"/>
          <p:cNvSpPr>
            <a:spLocks noGrp="1"/>
          </p:cNvSpPr>
          <p:nvPr>
            <p:ph type="subTitle" idx="1"/>
          </p:nvPr>
        </p:nvSpPr>
        <p:spPr>
          <a:xfrm>
            <a:off x="686814" y="1152936"/>
            <a:ext cx="7770374" cy="1990017"/>
          </a:xfrm>
        </p:spPr>
        <p:txBody>
          <a:bodyPr>
            <a:normAutofit/>
          </a:bodyPr>
          <a:lstStyle/>
          <a:p>
            <a:pPr algn="ctr"/>
            <a:endParaRPr lang="en-US" dirty="0"/>
          </a:p>
          <a:p>
            <a:pPr algn="ctr"/>
            <a:endParaRPr lang="en-US" dirty="0"/>
          </a:p>
          <a:p>
            <a:pPr algn="ctr"/>
            <a:endParaRPr lang="en-US" dirty="0"/>
          </a:p>
        </p:txBody>
      </p:sp>
      <p:sp>
        <p:nvSpPr>
          <p:cNvPr id="6" name="Slide Number Placeholder 5"/>
          <p:cNvSpPr>
            <a:spLocks noGrp="1"/>
          </p:cNvSpPr>
          <p:nvPr>
            <p:ph type="sldNum" sz="quarter" idx="4294967295"/>
          </p:nvPr>
        </p:nvSpPr>
        <p:spPr>
          <a:xfrm>
            <a:off x="7086600" y="4767263"/>
            <a:ext cx="2057400" cy="274637"/>
          </a:xfrm>
        </p:spPr>
        <p:txBody>
          <a:bodyPr/>
          <a:lstStyle/>
          <a:p>
            <a:pPr defTabSz="914150"/>
            <a:fld id="{6E2D2B3B-882E-40F3-A32F-6DD516915044}" type="slidenum">
              <a:rPr lang="en-US">
                <a:solidFill>
                  <a:srgbClr val="FFFFFF"/>
                </a:solidFill>
              </a:rPr>
              <a:pPr defTabSz="914150"/>
              <a:t>1</a:t>
            </a:fld>
            <a:endParaRPr lang="en-US">
              <a:solidFill>
                <a:srgbClr val="FFFFFF"/>
              </a:solidFill>
            </a:endParaRPr>
          </a:p>
        </p:txBody>
      </p:sp>
      <p:sp>
        <p:nvSpPr>
          <p:cNvPr id="4" name="Rectangle 3"/>
          <p:cNvSpPr/>
          <p:nvPr/>
        </p:nvSpPr>
        <p:spPr>
          <a:xfrm>
            <a:off x="1295447" y="2371695"/>
            <a:ext cx="6553104" cy="400110"/>
          </a:xfrm>
          <a:prstGeom prst="rect">
            <a:avLst/>
          </a:prstGeom>
        </p:spPr>
        <p:txBody>
          <a:bodyPr wrap="square">
            <a:spAutoFit/>
          </a:bodyPr>
          <a:lstStyle/>
          <a:p>
            <a:pPr algn="ctr" defTabSz="914150" fontAlgn="base">
              <a:spcBef>
                <a:spcPct val="20000"/>
              </a:spcBef>
              <a:spcAft>
                <a:spcPct val="0"/>
              </a:spcAft>
            </a:pPr>
            <a:r>
              <a:rPr lang="en-US" sz="2000" b="1" dirty="0">
                <a:solidFill>
                  <a:schemeClr val="lt1"/>
                </a:solidFill>
                <a:latin typeface="Montserrat"/>
              </a:rPr>
              <a:t>Hector </a:t>
            </a:r>
            <a:r>
              <a:rPr lang="en-US" sz="2000" b="1" dirty="0">
                <a:solidFill>
                  <a:schemeClr val="lt1"/>
                </a:solidFill>
                <a:latin typeface="Montserrat"/>
                <a:sym typeface="Montserrat"/>
              </a:rPr>
              <a:t>Colon-Rivera</a:t>
            </a:r>
            <a:r>
              <a:rPr lang="en-US" sz="2000" b="1" dirty="0">
                <a:solidFill>
                  <a:schemeClr val="lt1"/>
                </a:solidFill>
                <a:latin typeface="Montserrat"/>
              </a:rPr>
              <a:t> MD, MBA, MRO, FAPA</a:t>
            </a:r>
          </a:p>
        </p:txBody>
      </p:sp>
      <p:pic>
        <p:nvPicPr>
          <p:cNvPr id="3" name="Picture 2" descr="A black background with red and blue text&#10;&#10;Description automatically generated">
            <a:extLst>
              <a:ext uri="{FF2B5EF4-FFF2-40B4-BE49-F238E27FC236}">
                <a16:creationId xmlns:a16="http://schemas.microsoft.com/office/drawing/2014/main" id="{E5F9B112-329D-5FA5-7715-CDD10BE46C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71" y="3779290"/>
            <a:ext cx="2766992" cy="987974"/>
          </a:xfrm>
          <a:prstGeom prst="rect">
            <a:avLst/>
          </a:prstGeom>
          <a:noFill/>
          <a:ln>
            <a:noFill/>
          </a:ln>
        </p:spPr>
      </p:pic>
    </p:spTree>
    <p:extLst>
      <p:ext uri="{BB962C8B-B14F-4D97-AF65-F5344CB8AC3E}">
        <p14:creationId xmlns:p14="http://schemas.microsoft.com/office/powerpoint/2010/main" val="266941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2A36-582D-62B8-412D-F09931BC6CBC}"/>
              </a:ext>
            </a:extLst>
          </p:cNvPr>
          <p:cNvSpPr>
            <a:spLocks noGrp="1"/>
          </p:cNvSpPr>
          <p:nvPr>
            <p:ph type="title"/>
          </p:nvPr>
        </p:nvSpPr>
        <p:spPr/>
        <p:txBody>
          <a:bodyPr anchor="ctr">
            <a:normAutofit/>
          </a:bodyPr>
          <a:lstStyle/>
          <a:p>
            <a:pPr>
              <a:lnSpc>
                <a:spcPct val="90000"/>
              </a:lnSpc>
            </a:pPr>
            <a:r>
              <a:rPr lang="en-US" sz="2800"/>
              <a:t>Opioid Misuse in Past Year: Among People Aged 12+</a:t>
            </a:r>
          </a:p>
        </p:txBody>
      </p:sp>
      <p:sp>
        <p:nvSpPr>
          <p:cNvPr id="4" name="Slide Number Placeholder 3">
            <a:extLst>
              <a:ext uri="{FF2B5EF4-FFF2-40B4-BE49-F238E27FC236}">
                <a16:creationId xmlns:a16="http://schemas.microsoft.com/office/drawing/2014/main" id="{DAF50CC3-655E-9887-F7B9-7BFAF1C1AE46}"/>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10</a:t>
            </a:fld>
            <a:endParaRPr lang="en-US"/>
          </a:p>
        </p:txBody>
      </p:sp>
      <p:pic>
        <p:nvPicPr>
          <p:cNvPr id="5" name="Content Placeholder 3">
            <a:extLst>
              <a:ext uri="{FF2B5EF4-FFF2-40B4-BE49-F238E27FC236}">
                <a16:creationId xmlns:a16="http://schemas.microsoft.com/office/drawing/2014/main" id="{338A9514-ECE1-8B9D-0DCB-DA9D746719FA}"/>
              </a:ext>
            </a:extLst>
          </p:cNvPr>
          <p:cNvPicPr>
            <a:picLocks noGrp="1" noChangeAspect="1"/>
          </p:cNvPicPr>
          <p:nvPr>
            <p:ph idx="4294967295"/>
          </p:nvPr>
        </p:nvPicPr>
        <p:blipFill>
          <a:blip r:embed="rId2"/>
          <a:stretch>
            <a:fillRect/>
          </a:stretch>
        </p:blipFill>
        <p:spPr>
          <a:xfrm>
            <a:off x="0" y="1370013"/>
            <a:ext cx="6673850" cy="3262312"/>
          </a:xfrm>
          <a:prstGeom prst="rect">
            <a:avLst/>
          </a:prstGeom>
          <a:noFill/>
        </p:spPr>
      </p:pic>
      <p:pic>
        <p:nvPicPr>
          <p:cNvPr id="3" name="Picture 2" descr="A black background with red and blue text&#10;&#10;Description automatically generated">
            <a:extLst>
              <a:ext uri="{FF2B5EF4-FFF2-40B4-BE49-F238E27FC236}">
                <a16:creationId xmlns:a16="http://schemas.microsoft.com/office/drawing/2014/main" id="{BE4C463B-5073-4F6A-55E4-2ABAD3D5CE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3840" y="3877310"/>
            <a:ext cx="2114550" cy="755015"/>
          </a:xfrm>
          <a:prstGeom prst="rect">
            <a:avLst/>
          </a:prstGeom>
          <a:noFill/>
          <a:ln>
            <a:noFill/>
          </a:ln>
        </p:spPr>
      </p:pic>
    </p:spTree>
    <p:extLst>
      <p:ext uri="{BB962C8B-B14F-4D97-AF65-F5344CB8AC3E}">
        <p14:creationId xmlns:p14="http://schemas.microsoft.com/office/powerpoint/2010/main" val="3007818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5F393EB-125A-731A-BED7-87A57FA53BDD}"/>
              </a:ext>
            </a:extLst>
          </p:cNvPr>
          <p:cNvSpPr>
            <a:spLocks noGrp="1"/>
          </p:cNvSpPr>
          <p:nvPr>
            <p:ph type="title"/>
          </p:nvPr>
        </p:nvSpPr>
        <p:spPr/>
        <p:txBody>
          <a:bodyPr anchor="ctr">
            <a:normAutofit/>
          </a:bodyPr>
          <a:lstStyle/>
          <a:p>
            <a:pPr>
              <a:lnSpc>
                <a:spcPct val="90000"/>
              </a:lnSpc>
            </a:pPr>
            <a:r>
              <a:rPr lang="en-US" sz="1900"/>
              <a:t>Sources Where Pain Relievers Were Obtained for Most Recent Misuse in Past Year: Among People Aged 12+ Who Misused Prescription Pain Relievers in Past Year</a:t>
            </a:r>
          </a:p>
        </p:txBody>
      </p:sp>
      <p:sp>
        <p:nvSpPr>
          <p:cNvPr id="11" name="Slide Number Placeholder 3">
            <a:extLst>
              <a:ext uri="{FF2B5EF4-FFF2-40B4-BE49-F238E27FC236}">
                <a16:creationId xmlns:a16="http://schemas.microsoft.com/office/drawing/2014/main" id="{646A3A1B-C2BD-02B0-BB20-633BBEB7A7C1}"/>
              </a:ext>
            </a:extLst>
          </p:cNvPr>
          <p:cNvSpPr>
            <a:spLocks noGrp="1"/>
          </p:cNvSpPr>
          <p:nvPr>
            <p:ph type="sldNum" idx="12"/>
          </p:nvPr>
        </p:nvSpPr>
        <p:spPr/>
        <p:txBody>
          <a:bodyPr anchor="ctr">
            <a:normAutofit lnSpcReduction="10000"/>
          </a:bodyPr>
          <a:lstStyle/>
          <a:p>
            <a:pPr>
              <a:lnSpc>
                <a:spcPct val="90000"/>
              </a:lnSpc>
              <a:spcAft>
                <a:spcPts val="450"/>
              </a:spcAft>
            </a:pPr>
            <a:fld id="{E9529323-7A70-624C-A71D-2FA9CEC38593}" type="slidenum">
              <a:rPr lang="en-US" smtClean="0"/>
              <a:pPr>
                <a:lnSpc>
                  <a:spcPct val="90000"/>
                </a:lnSpc>
                <a:spcAft>
                  <a:spcPts val="450"/>
                </a:spcAft>
              </a:pPr>
              <a:t>11</a:t>
            </a:fld>
            <a:endParaRPr lang="en-US"/>
          </a:p>
        </p:txBody>
      </p:sp>
      <p:pic>
        <p:nvPicPr>
          <p:cNvPr id="4" name="Content Placeholder 3" descr="A pie chart with text and words&#10;&#10;Description automatically generated">
            <a:extLst>
              <a:ext uri="{FF2B5EF4-FFF2-40B4-BE49-F238E27FC236}">
                <a16:creationId xmlns:a16="http://schemas.microsoft.com/office/drawing/2014/main" id="{E4D94020-24C7-346E-3330-E65941E78C0E}"/>
              </a:ext>
            </a:extLst>
          </p:cNvPr>
          <p:cNvPicPr>
            <a:picLocks noGrp="1" noChangeAspect="1"/>
          </p:cNvPicPr>
          <p:nvPr>
            <p:ph idx="4294967295"/>
          </p:nvPr>
        </p:nvPicPr>
        <p:blipFill>
          <a:blip r:embed="rId2"/>
          <a:stretch>
            <a:fillRect/>
          </a:stretch>
        </p:blipFill>
        <p:spPr>
          <a:xfrm>
            <a:off x="0" y="1370013"/>
            <a:ext cx="6442075" cy="3262312"/>
          </a:xfrm>
          <a:prstGeom prst="rect">
            <a:avLst/>
          </a:prstGeom>
          <a:noFill/>
        </p:spPr>
      </p:pic>
      <p:pic>
        <p:nvPicPr>
          <p:cNvPr id="2" name="Picture 1" descr="A black background with red and blue text&#10;&#10;Description automatically generated">
            <a:extLst>
              <a:ext uri="{FF2B5EF4-FFF2-40B4-BE49-F238E27FC236}">
                <a16:creationId xmlns:a16="http://schemas.microsoft.com/office/drawing/2014/main" id="{4579CDB5-207F-4447-AA50-79C579262B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4237" y="3965011"/>
            <a:ext cx="2114550" cy="755015"/>
          </a:xfrm>
          <a:prstGeom prst="rect">
            <a:avLst/>
          </a:prstGeom>
          <a:noFill/>
          <a:ln>
            <a:noFill/>
          </a:ln>
        </p:spPr>
      </p:pic>
    </p:spTree>
    <p:extLst>
      <p:ext uri="{BB962C8B-B14F-4D97-AF65-F5344CB8AC3E}">
        <p14:creationId xmlns:p14="http://schemas.microsoft.com/office/powerpoint/2010/main" val="262018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27CC8C5-7EB7-9EC4-0F4F-9B1BDD99642A}"/>
              </a:ext>
            </a:extLst>
          </p:cNvPr>
          <p:cNvSpPr txBox="1">
            <a:spLocks/>
          </p:cNvSpPr>
          <p:nvPr/>
        </p:nvSpPr>
        <p:spPr>
          <a:xfrm>
            <a:off x="457213" y="205979"/>
            <a:ext cx="8315569" cy="857250"/>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9pPr>
          </a:lstStyle>
          <a:p>
            <a:pPr algn="l">
              <a:spcBef>
                <a:spcPct val="0"/>
              </a:spcBef>
              <a:spcAft>
                <a:spcPts val="450"/>
              </a:spcAft>
            </a:pPr>
            <a:fld id="{E9529323-7A70-624C-A71D-2FA9CEC38593}" type="slidenum">
              <a:rPr lang="en-US" sz="4000" b="0" i="0" kern="1200" cap="none" spc="-100" baseline="0">
                <a:ln>
                  <a:noFill/>
                </a:ln>
                <a:solidFill>
                  <a:schemeClr val="accent6"/>
                </a:solidFill>
                <a:effectLst/>
                <a:latin typeface="+mj-lt"/>
                <a:ea typeface="+mj-ea"/>
                <a:cs typeface="ITC Avant Garde Std Md"/>
              </a:rPr>
              <a:pPr algn="l">
                <a:spcBef>
                  <a:spcPct val="0"/>
                </a:spcBef>
                <a:spcAft>
                  <a:spcPts val="450"/>
                </a:spcAft>
              </a:pPr>
              <a:t>12</a:t>
            </a:fld>
            <a:endParaRPr lang="en-US" sz="4000" b="0" i="0" kern="1200" cap="none" spc="-100" baseline="0">
              <a:ln>
                <a:noFill/>
              </a:ln>
              <a:solidFill>
                <a:schemeClr val="accent6"/>
              </a:solidFill>
              <a:effectLst/>
              <a:latin typeface="+mj-lt"/>
              <a:ea typeface="+mj-ea"/>
              <a:cs typeface="ITC Avant Garde Std Md"/>
            </a:endParaRPr>
          </a:p>
        </p:txBody>
      </p:sp>
      <p:pic>
        <p:nvPicPr>
          <p:cNvPr id="5" name="Picture 2" descr="Figure 1. National Drug-Involved Overdose Deaths*, Number Among All Ages, by Gender, 1999-2021">
            <a:extLst>
              <a:ext uri="{FF2B5EF4-FFF2-40B4-BE49-F238E27FC236}">
                <a16:creationId xmlns:a16="http://schemas.microsoft.com/office/drawing/2014/main" id="{3B4684D8-851B-ED0C-1963-6C53511AB5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580" b="1518"/>
          <a:stretch/>
        </p:blipFill>
        <p:spPr bwMode="auto">
          <a:xfrm>
            <a:off x="787475" y="1063229"/>
            <a:ext cx="7845817" cy="3306640"/>
          </a:xfrm>
          <a:prstGeom prst="rect">
            <a:avLst/>
          </a:prstGeom>
          <a:noFill/>
          <a:ln>
            <a:noFill/>
          </a:ln>
        </p:spPr>
      </p:pic>
      <p:sp>
        <p:nvSpPr>
          <p:cNvPr id="10" name="Slide Number Placeholder 3">
            <a:extLst>
              <a:ext uri="{FF2B5EF4-FFF2-40B4-BE49-F238E27FC236}">
                <a16:creationId xmlns:a16="http://schemas.microsoft.com/office/drawing/2014/main" id="{947FDA55-C75F-9B1C-22E5-8821B7CD7164}"/>
              </a:ext>
            </a:extLst>
          </p:cNvPr>
          <p:cNvSpPr>
            <a:spLocks noGrp="1"/>
          </p:cNvSpPr>
          <p:nvPr>
            <p:ph type="sldNum" idx="12"/>
          </p:nvPr>
        </p:nvSpPr>
        <p:spPr/>
        <p:txBody>
          <a:bodyPr/>
          <a:lstStyle/>
          <a:p>
            <a:pPr>
              <a:spcAft>
                <a:spcPts val="600"/>
              </a:spcAft>
            </a:pPr>
            <a:fld id="{6E2D2B3B-882E-40F3-A32F-6DD516915044}" type="slidenum">
              <a:rPr lang="en-US" smtClean="0"/>
              <a:pPr>
                <a:spcAft>
                  <a:spcPts val="600"/>
                </a:spcAft>
              </a:pPr>
              <a:t>12</a:t>
            </a:fld>
            <a:endParaRPr lang="en-US"/>
          </a:p>
        </p:txBody>
      </p:sp>
      <p:sp>
        <p:nvSpPr>
          <p:cNvPr id="4" name="Slide Number Placeholder 3" hidden="1">
            <a:extLst>
              <a:ext uri="{FF2B5EF4-FFF2-40B4-BE49-F238E27FC236}">
                <a16:creationId xmlns:a16="http://schemas.microsoft.com/office/drawing/2014/main" id="{510B8FAE-EFBF-7A62-8B66-E9611AE24C36}"/>
              </a:ext>
            </a:extLst>
          </p:cNvPr>
          <p:cNvSpPr>
            <a:spLocks noGrp="1"/>
          </p:cNvSpPr>
          <p:nvPr>
            <p:ph type="sldNum" idx="4294967295"/>
          </p:nvPr>
        </p:nvSpPr>
        <p:spPr>
          <a:xfrm>
            <a:off x="8594725" y="4729163"/>
            <a:ext cx="549275" cy="296862"/>
          </a:xfrm>
        </p:spPr>
        <p:txBody>
          <a:bodyPr/>
          <a:lstStyle/>
          <a:p>
            <a:pPr>
              <a:spcAft>
                <a:spcPts val="450"/>
              </a:spcAft>
            </a:pPr>
            <a:fld id="{00000000-1234-1234-1234-123412341234}" type="slidenum">
              <a:rPr lang="en-US" smtClean="0"/>
              <a:pPr>
                <a:spcAft>
                  <a:spcPts val="450"/>
                </a:spcAft>
              </a:pPr>
              <a:t>12</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94003907-DDC0-9674-2EC7-D9B19D3B1C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9043" y="4272228"/>
            <a:ext cx="2114550" cy="755015"/>
          </a:xfrm>
          <a:prstGeom prst="rect">
            <a:avLst/>
          </a:prstGeom>
          <a:noFill/>
          <a:ln>
            <a:noFill/>
          </a:ln>
        </p:spPr>
      </p:pic>
      <p:sp>
        <p:nvSpPr>
          <p:cNvPr id="8" name="TextBox 7">
            <a:extLst>
              <a:ext uri="{FF2B5EF4-FFF2-40B4-BE49-F238E27FC236}">
                <a16:creationId xmlns:a16="http://schemas.microsoft.com/office/drawing/2014/main" id="{0248F6A7-F625-DD70-EB6D-36B3B1B3B010}"/>
              </a:ext>
            </a:extLst>
          </p:cNvPr>
          <p:cNvSpPr txBox="1"/>
          <p:nvPr/>
        </p:nvSpPr>
        <p:spPr>
          <a:xfrm>
            <a:off x="1761423" y="4571999"/>
            <a:ext cx="3532472" cy="369332"/>
          </a:xfrm>
          <a:prstGeom prst="rect">
            <a:avLst/>
          </a:prstGeom>
          <a:noFill/>
        </p:spPr>
        <p:txBody>
          <a:bodyPr wrap="square" rtlCol="0">
            <a:spAutoFit/>
          </a:bodyPr>
          <a:lstStyle/>
          <a:p>
            <a:pPr algn="ctr"/>
            <a:r>
              <a:rPr lang="en-US" dirty="0"/>
              <a:t>https://www.samhsa.gov/data/</a:t>
            </a:r>
          </a:p>
        </p:txBody>
      </p:sp>
    </p:spTree>
    <p:extLst>
      <p:ext uri="{BB962C8B-B14F-4D97-AF65-F5344CB8AC3E}">
        <p14:creationId xmlns:p14="http://schemas.microsoft.com/office/powerpoint/2010/main" val="323814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8E5E-7AB0-1494-D445-FDD84679DDBD}"/>
              </a:ext>
            </a:extLst>
          </p:cNvPr>
          <p:cNvSpPr>
            <a:spLocks noGrp="1"/>
          </p:cNvSpPr>
          <p:nvPr>
            <p:ph type="title"/>
          </p:nvPr>
        </p:nvSpPr>
        <p:spPr>
          <a:xfrm>
            <a:off x="3389971" y="1974774"/>
            <a:ext cx="5310604" cy="1021556"/>
          </a:xfrm>
        </p:spPr>
        <p:txBody>
          <a:bodyPr wrap="square" anchor="ctr">
            <a:normAutofit/>
          </a:bodyPr>
          <a:lstStyle/>
          <a:p>
            <a:r>
              <a:rPr lang="en-US" dirty="0"/>
              <a:t>Risks for Opioid Use</a:t>
            </a:r>
            <a:endParaRPr lang="es-BO" dirty="0"/>
          </a:p>
        </p:txBody>
      </p:sp>
      <p:sp>
        <p:nvSpPr>
          <p:cNvPr id="9" name="Slide Number Placeholder 3" hidden="1">
            <a:extLst>
              <a:ext uri="{FF2B5EF4-FFF2-40B4-BE49-F238E27FC236}">
                <a16:creationId xmlns:a16="http://schemas.microsoft.com/office/drawing/2014/main" id="{407B2C3B-7E4C-E30C-3C5F-354606430B80}"/>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13</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372191FE-65DD-4C7D-A70E-E48597D2C6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273" y="4171289"/>
            <a:ext cx="2114550" cy="755015"/>
          </a:xfrm>
          <a:prstGeom prst="rect">
            <a:avLst/>
          </a:prstGeom>
          <a:noFill/>
          <a:ln>
            <a:noFill/>
          </a:ln>
        </p:spPr>
      </p:pic>
    </p:spTree>
    <p:extLst>
      <p:ext uri="{BB962C8B-B14F-4D97-AF65-F5344CB8AC3E}">
        <p14:creationId xmlns:p14="http://schemas.microsoft.com/office/powerpoint/2010/main" val="2591423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9648" y="2853068"/>
            <a:ext cx="2457450" cy="1015663"/>
          </a:xfrm>
          <a:prstGeom prst="rect">
            <a:avLst/>
          </a:prstGeom>
          <a:noFill/>
        </p:spPr>
        <p:txBody>
          <a:bodyPr wrap="square" rtlCol="0">
            <a:spAutoFit/>
          </a:bodyPr>
          <a:lstStyle/>
          <a:p>
            <a:pPr algn="ctr"/>
            <a:r>
              <a:rPr lang="en-US" sz="1500" b="1" dirty="0">
                <a:latin typeface="Source Sans Pro" panose="020B0503030403020204" pitchFamily="34" charset="0"/>
                <a:ea typeface="Source Sans Pro" panose="020B0503030403020204" pitchFamily="34" charset="0"/>
              </a:rPr>
              <a:t>Familial alcohol problem/drug use</a:t>
            </a:r>
          </a:p>
          <a:p>
            <a:pPr algn="ctr"/>
            <a:r>
              <a:rPr lang="en-US" sz="1500" dirty="0">
                <a:latin typeface="Source Sans Pro" panose="020B0503030403020204" pitchFamily="34" charset="0"/>
                <a:ea typeface="Source Sans Pro" panose="020B0503030403020204" pitchFamily="34" charset="0"/>
              </a:rPr>
              <a:t>Drug misuse/Dependence</a:t>
            </a:r>
          </a:p>
          <a:p>
            <a:pPr algn="ctr"/>
            <a:r>
              <a:rPr lang="en-US" sz="1500" b="1" dirty="0">
                <a:solidFill>
                  <a:srgbClr val="C00000"/>
                </a:solidFill>
                <a:latin typeface="Source Sans Pro" panose="020B0503030403020204" pitchFamily="34" charset="0"/>
                <a:ea typeface="Source Sans Pro" panose="020B0503030403020204" pitchFamily="34" charset="0"/>
              </a:rPr>
              <a:t>OR: 7.89-7.92</a:t>
            </a:r>
          </a:p>
        </p:txBody>
      </p:sp>
      <p:sp>
        <p:nvSpPr>
          <p:cNvPr id="5" name="TextBox 4"/>
          <p:cNvSpPr txBox="1"/>
          <p:nvPr/>
        </p:nvSpPr>
        <p:spPr>
          <a:xfrm>
            <a:off x="5777901" y="3360899"/>
            <a:ext cx="2228850" cy="1015663"/>
          </a:xfrm>
          <a:prstGeom prst="rect">
            <a:avLst/>
          </a:prstGeom>
          <a:noFill/>
        </p:spPr>
        <p:txBody>
          <a:bodyPr wrap="square" rtlCol="0">
            <a:spAutoFit/>
          </a:bodyPr>
          <a:lstStyle/>
          <a:p>
            <a:pPr algn="ctr"/>
            <a:r>
              <a:rPr lang="en-US" sz="1500" b="1" dirty="0">
                <a:latin typeface="Source Sans Pro" panose="020B0503030403020204" pitchFamily="34" charset="0"/>
                <a:ea typeface="Source Sans Pro" panose="020B0503030403020204" pitchFamily="34" charset="0"/>
              </a:rPr>
              <a:t>PTSD</a:t>
            </a:r>
            <a:endParaRPr lang="en-US" sz="1500" dirty="0">
              <a:latin typeface="Source Sans Pro" panose="020B0503030403020204" pitchFamily="34" charset="0"/>
              <a:ea typeface="Source Sans Pro" panose="020B0503030403020204" pitchFamily="34" charset="0"/>
            </a:endParaRPr>
          </a:p>
          <a:p>
            <a:pPr algn="ctr"/>
            <a:r>
              <a:rPr lang="en-US" sz="1500" dirty="0">
                <a:latin typeface="Source Sans Pro" panose="020B0503030403020204" pitchFamily="34" charset="0"/>
                <a:ea typeface="Source Sans Pro" panose="020B0503030403020204" pitchFamily="34" charset="0"/>
              </a:rPr>
              <a:t>Drug misuse/Dependence </a:t>
            </a:r>
            <a:r>
              <a:rPr lang="en-US" sz="1500" b="1" dirty="0">
                <a:solidFill>
                  <a:srgbClr val="C00000"/>
                </a:solidFill>
                <a:latin typeface="Source Sans Pro" panose="020B0503030403020204" pitchFamily="34" charset="0"/>
                <a:ea typeface="Source Sans Pro" panose="020B0503030403020204" pitchFamily="34" charset="0"/>
              </a:rPr>
              <a:t>OR: 8.68</a:t>
            </a:r>
          </a:p>
        </p:txBody>
      </p:sp>
      <p:sp>
        <p:nvSpPr>
          <p:cNvPr id="7" name="TextBox 6"/>
          <p:cNvSpPr txBox="1"/>
          <p:nvPr/>
        </p:nvSpPr>
        <p:spPr>
          <a:xfrm>
            <a:off x="1150046" y="3437071"/>
            <a:ext cx="2286000" cy="1223412"/>
          </a:xfrm>
          <a:prstGeom prst="rect">
            <a:avLst/>
          </a:prstGeom>
          <a:noFill/>
        </p:spPr>
        <p:txBody>
          <a:bodyPr wrap="square" rtlCol="0">
            <a:spAutoFit/>
          </a:bodyPr>
          <a:lstStyle/>
          <a:p>
            <a:pPr algn="ctr"/>
            <a:r>
              <a:rPr lang="en-US" sz="1500" b="1" dirty="0">
                <a:latin typeface="Source Sans Pro" panose="020B0503030403020204" pitchFamily="34" charset="0"/>
                <a:ea typeface="Source Sans Pro" panose="020B0503030403020204" pitchFamily="34" charset="0"/>
              </a:rPr>
              <a:t>Major depression, anxiety disorder, or panic disorder</a:t>
            </a:r>
          </a:p>
          <a:p>
            <a:pPr algn="ctr"/>
            <a:r>
              <a:rPr lang="en-US" sz="1500" dirty="0">
                <a:latin typeface="Source Sans Pro" panose="020B0503030403020204" pitchFamily="34" charset="0"/>
                <a:ea typeface="Source Sans Pro" panose="020B0503030403020204" pitchFamily="34" charset="0"/>
              </a:rPr>
              <a:t>Opioid use </a:t>
            </a:r>
            <a:r>
              <a:rPr lang="en-US" sz="1500" b="1" dirty="0">
                <a:solidFill>
                  <a:srgbClr val="C00000"/>
                </a:solidFill>
                <a:latin typeface="Source Sans Pro" panose="020B0503030403020204" pitchFamily="34" charset="0"/>
                <a:ea typeface="Source Sans Pro" panose="020B0503030403020204" pitchFamily="34" charset="0"/>
              </a:rPr>
              <a:t>OR: 4.43 </a:t>
            </a:r>
          </a:p>
          <a:p>
            <a:pPr algn="ctr"/>
            <a:r>
              <a:rPr lang="en-US" sz="1350" dirty="0">
                <a:latin typeface="Source Sans Pro" panose="020B0503030403020204" pitchFamily="34" charset="0"/>
                <a:ea typeface="Source Sans Pro" panose="020B0503030403020204" pitchFamily="34" charset="0"/>
              </a:rPr>
              <a:t>(95% CI 3.64-5.38)</a:t>
            </a:r>
          </a:p>
        </p:txBody>
      </p:sp>
      <p:sp>
        <p:nvSpPr>
          <p:cNvPr id="8" name="TextBox 7"/>
          <p:cNvSpPr txBox="1"/>
          <p:nvPr/>
        </p:nvSpPr>
        <p:spPr>
          <a:xfrm>
            <a:off x="1625345" y="4589502"/>
            <a:ext cx="5641976" cy="553998"/>
          </a:xfrm>
          <a:prstGeom prst="rect">
            <a:avLst/>
          </a:prstGeom>
          <a:noFill/>
        </p:spPr>
        <p:txBody>
          <a:bodyPr wrap="square" rtlCol="0">
            <a:spAutoFit/>
          </a:bodyPr>
          <a:lstStyle/>
          <a:p>
            <a:r>
              <a:rPr lang="en-US" sz="750" b="1" dirty="0">
                <a:latin typeface="Source Sans Pro" panose="020B0503030403020204" pitchFamily="34" charset="0"/>
                <a:ea typeface="Source Sans Pro" panose="020B0503030403020204" pitchFamily="34" charset="0"/>
              </a:rPr>
              <a:t>Sources:</a:t>
            </a:r>
            <a:r>
              <a:rPr lang="en-US" sz="750" dirty="0">
                <a:latin typeface="Source Sans Pro" panose="020B0503030403020204" pitchFamily="34" charset="0"/>
                <a:ea typeface="Source Sans Pro" panose="020B0503030403020204" pitchFamily="34" charset="0"/>
              </a:rPr>
              <a:t> 1) Kilpatrick DG, </a:t>
            </a:r>
            <a:r>
              <a:rPr lang="en-US" sz="750" dirty="0" err="1">
                <a:latin typeface="Source Sans Pro" panose="020B0503030403020204" pitchFamily="34" charset="0"/>
                <a:ea typeface="Source Sans Pro" panose="020B0503030403020204" pitchFamily="34" charset="0"/>
              </a:rPr>
              <a:t>Acierno</a:t>
            </a:r>
            <a:r>
              <a:rPr lang="en-US" sz="750" dirty="0">
                <a:latin typeface="Source Sans Pro" panose="020B0503030403020204" pitchFamily="34" charset="0"/>
                <a:ea typeface="Source Sans Pro" panose="020B0503030403020204" pitchFamily="34" charset="0"/>
              </a:rPr>
              <a:t> R, Saunders B, </a:t>
            </a:r>
            <a:r>
              <a:rPr lang="en-US" sz="750" dirty="0" err="1">
                <a:latin typeface="Source Sans Pro" panose="020B0503030403020204" pitchFamily="34" charset="0"/>
                <a:ea typeface="Source Sans Pro" panose="020B0503030403020204" pitchFamily="34" charset="0"/>
              </a:rPr>
              <a:t>Resnick</a:t>
            </a:r>
            <a:r>
              <a:rPr lang="en-US" sz="750" dirty="0">
                <a:latin typeface="Source Sans Pro" panose="020B0503030403020204" pitchFamily="34" charset="0"/>
                <a:ea typeface="Source Sans Pro" panose="020B0503030403020204" pitchFamily="34" charset="0"/>
              </a:rPr>
              <a:t> HS, Best CL, </a:t>
            </a:r>
            <a:r>
              <a:rPr lang="en-US" sz="750" dirty="0" err="1">
                <a:latin typeface="Source Sans Pro" panose="020B0503030403020204" pitchFamily="34" charset="0"/>
                <a:ea typeface="Source Sans Pro" panose="020B0503030403020204" pitchFamily="34" charset="0"/>
              </a:rPr>
              <a:t>Schnurr</a:t>
            </a:r>
            <a:r>
              <a:rPr lang="en-US" sz="750" dirty="0">
                <a:latin typeface="Source Sans Pro" panose="020B0503030403020204" pitchFamily="34" charset="0"/>
                <a:ea typeface="Source Sans Pro" panose="020B0503030403020204" pitchFamily="34" charset="0"/>
              </a:rPr>
              <a:t> PP. Risk factors for adolescent substance abuse and dependence: data from a national sample. </a:t>
            </a:r>
            <a:r>
              <a:rPr lang="en-US" sz="750" i="1" dirty="0">
                <a:latin typeface="Source Sans Pro" panose="020B0503030403020204" pitchFamily="34" charset="0"/>
                <a:ea typeface="Source Sans Pro" panose="020B0503030403020204" pitchFamily="34" charset="0"/>
              </a:rPr>
              <a:t>J Consult </a:t>
            </a:r>
            <a:r>
              <a:rPr lang="en-US" sz="750" i="1" dirty="0" err="1">
                <a:latin typeface="Source Sans Pro" panose="020B0503030403020204" pitchFamily="34" charset="0"/>
                <a:ea typeface="Source Sans Pro" panose="020B0503030403020204" pitchFamily="34" charset="0"/>
              </a:rPr>
              <a:t>Clin</a:t>
            </a:r>
            <a:r>
              <a:rPr lang="en-US" sz="750" i="1" dirty="0">
                <a:latin typeface="Source Sans Pro" panose="020B0503030403020204" pitchFamily="34" charset="0"/>
                <a:ea typeface="Source Sans Pro" panose="020B0503030403020204" pitchFamily="34" charset="0"/>
              </a:rPr>
              <a:t> Psychol</a:t>
            </a:r>
            <a:r>
              <a:rPr lang="en-US" sz="750" dirty="0">
                <a:latin typeface="Source Sans Pro" panose="020B0503030403020204" pitchFamily="34" charset="0"/>
                <a:ea typeface="Source Sans Pro" panose="020B0503030403020204" pitchFamily="34" charset="0"/>
              </a:rPr>
              <a:t>. 2000;68(1):19-30. 2) Sullivan MD, </a:t>
            </a:r>
            <a:r>
              <a:rPr lang="en-US" sz="750" dirty="0" err="1">
                <a:latin typeface="Source Sans Pro" panose="020B0503030403020204" pitchFamily="34" charset="0"/>
                <a:ea typeface="Source Sans Pro" panose="020B0503030403020204" pitchFamily="34" charset="0"/>
              </a:rPr>
              <a:t>Edlund</a:t>
            </a:r>
            <a:r>
              <a:rPr lang="en-US" sz="750" dirty="0">
                <a:latin typeface="Source Sans Pro" panose="020B0503030403020204" pitchFamily="34" charset="0"/>
                <a:ea typeface="Source Sans Pro" panose="020B0503030403020204" pitchFamily="34" charset="0"/>
              </a:rPr>
              <a:t> MJ, Zhang L, </a:t>
            </a:r>
            <a:r>
              <a:rPr lang="en-US" sz="750" dirty="0" err="1">
                <a:latin typeface="Source Sans Pro" panose="020B0503030403020204" pitchFamily="34" charset="0"/>
                <a:ea typeface="Source Sans Pro" panose="020B0503030403020204" pitchFamily="34" charset="0"/>
              </a:rPr>
              <a:t>Unützer</a:t>
            </a:r>
            <a:r>
              <a:rPr lang="en-US" sz="750" dirty="0">
                <a:latin typeface="Source Sans Pro" panose="020B0503030403020204" pitchFamily="34" charset="0"/>
                <a:ea typeface="Source Sans Pro" panose="020B0503030403020204" pitchFamily="34" charset="0"/>
              </a:rPr>
              <a:t> J, Wells KB. Association Between Mental Health Disorders, Problem Drug Use, and Regular Prescription Opioid Use. </a:t>
            </a:r>
            <a:r>
              <a:rPr lang="en-US" sz="750" i="1" dirty="0">
                <a:latin typeface="Source Sans Pro" panose="020B0503030403020204" pitchFamily="34" charset="0"/>
                <a:ea typeface="Source Sans Pro" panose="020B0503030403020204" pitchFamily="34" charset="0"/>
              </a:rPr>
              <a:t>Arch Intern Med</a:t>
            </a:r>
            <a:r>
              <a:rPr lang="en-US" sz="750" dirty="0">
                <a:latin typeface="Source Sans Pro" panose="020B0503030403020204" pitchFamily="34" charset="0"/>
                <a:ea typeface="Source Sans Pro" panose="020B0503030403020204" pitchFamily="34" charset="0"/>
              </a:rPr>
              <a:t>. 2006;166(19):2087-2093</a:t>
            </a:r>
            <a:r>
              <a:rPr lang="en-US" sz="750" dirty="0"/>
              <a:t>. </a:t>
            </a:r>
          </a:p>
        </p:txBody>
      </p:sp>
      <p:pic>
        <p:nvPicPr>
          <p:cNvPr id="2050" name="Picture 2" descr="T:\JulieLunstead's Stuff\Images\iStock_000007686307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164" y="1365867"/>
            <a:ext cx="1273742" cy="1908361"/>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pic>
        <p:nvPicPr>
          <p:cNvPr id="2051" name="Picture 3" descr="T:\JulieLunstead's Stuff\Images\iStock_000004502466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807" y="1229849"/>
            <a:ext cx="1478479" cy="2215106"/>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sp>
        <p:nvSpPr>
          <p:cNvPr id="2" name="AutoShape 2" descr="Children who had seen their parents drinking were twice as likely to have been drunk several times."/>
          <p:cNvSpPr>
            <a:spLocks noChangeAspect="1" noChangeArrowheads="1"/>
          </p:cNvSpPr>
          <p:nvPr/>
        </p:nvSpPr>
        <p:spPr bwMode="auto">
          <a:xfrm>
            <a:off x="1259681" y="-108347"/>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AutoShape 4" descr="Children who had seen their parents drinking were twice as likely to have been drunk several times."/>
          <p:cNvSpPr>
            <a:spLocks noChangeAspect="1" noChangeArrowheads="1"/>
          </p:cNvSpPr>
          <p:nvPr/>
        </p:nvSpPr>
        <p:spPr bwMode="auto">
          <a:xfrm>
            <a:off x="1373981" y="595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1269" name="Picture 5" descr="C:\Users\ch168329\Desktop\world_10_temp-1308381355-4dfc50ab-620x3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615" y="1226593"/>
            <a:ext cx="2917810" cy="16377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6" name="Title 5"/>
          <p:cNvSpPr>
            <a:spLocks noGrp="1"/>
          </p:cNvSpPr>
          <p:nvPr>
            <p:ph type="title"/>
          </p:nvPr>
        </p:nvSpPr>
        <p:spPr/>
        <p:txBody>
          <a:bodyPr>
            <a:normAutofit fontScale="90000"/>
          </a:bodyPr>
          <a:lstStyle/>
          <a:p>
            <a:r>
              <a:rPr lang="en-US" b="1" dirty="0"/>
              <a:t>Mental Health </a:t>
            </a:r>
            <a:r>
              <a:rPr lang="en-US" dirty="0"/>
              <a:t>D</a:t>
            </a:r>
            <a:r>
              <a:rPr lang="en-US" b="1" dirty="0"/>
              <a:t>isorders </a:t>
            </a:r>
            <a:r>
              <a:rPr lang="en-US" dirty="0"/>
              <a:t>I</a:t>
            </a:r>
            <a:r>
              <a:rPr lang="en-US" b="1" dirty="0"/>
              <a:t>ncrease </a:t>
            </a:r>
            <a:r>
              <a:rPr lang="en-US" dirty="0"/>
              <a:t>O</a:t>
            </a:r>
            <a:r>
              <a:rPr lang="en-US" b="1" dirty="0"/>
              <a:t>pioid </a:t>
            </a:r>
            <a:r>
              <a:rPr lang="en-US" dirty="0"/>
              <a:t>U</a:t>
            </a:r>
            <a:r>
              <a:rPr lang="en-US" b="1" dirty="0"/>
              <a:t>se</a:t>
            </a:r>
          </a:p>
        </p:txBody>
      </p:sp>
      <p:sp>
        <p:nvSpPr>
          <p:cNvPr id="9" name="Slide Number Placeholder 8">
            <a:extLst>
              <a:ext uri="{FF2B5EF4-FFF2-40B4-BE49-F238E27FC236}">
                <a16:creationId xmlns:a16="http://schemas.microsoft.com/office/drawing/2014/main" id="{8AE7947C-4847-8E49-A697-681A87844F5F}"/>
              </a:ext>
            </a:extLst>
          </p:cNvPr>
          <p:cNvSpPr>
            <a:spLocks noGrp="1"/>
          </p:cNvSpPr>
          <p:nvPr>
            <p:ph type="sldNum" idx="12"/>
          </p:nvPr>
        </p:nvSpPr>
        <p:spPr/>
        <p:txBody>
          <a:bodyPr/>
          <a:lstStyle/>
          <a:p>
            <a:fld id="{1271A09D-B238-CC49-8083-E93D66A072E7}" type="slidenum">
              <a:rPr lang="en-US" smtClean="0"/>
              <a:t>14</a:t>
            </a:fld>
            <a:endParaRPr lang="en-US" dirty="0"/>
          </a:p>
        </p:txBody>
      </p:sp>
      <p:pic>
        <p:nvPicPr>
          <p:cNvPr id="10" name="Picture 9" descr="A black background with red and blue text&#10;&#10;Description automatically generated">
            <a:extLst>
              <a:ext uri="{FF2B5EF4-FFF2-40B4-BE49-F238E27FC236}">
                <a16:creationId xmlns:a16="http://schemas.microsoft.com/office/drawing/2014/main" id="{ED8CDF50-A36B-3159-9DA2-33F1853DF76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7772" y="4333711"/>
            <a:ext cx="1679103" cy="599536"/>
          </a:xfrm>
          <a:prstGeom prst="rect">
            <a:avLst/>
          </a:prstGeom>
          <a:noFill/>
          <a:ln>
            <a:noFill/>
          </a:ln>
        </p:spPr>
      </p:pic>
    </p:spTree>
    <p:extLst>
      <p:ext uri="{BB962C8B-B14F-4D97-AF65-F5344CB8AC3E}">
        <p14:creationId xmlns:p14="http://schemas.microsoft.com/office/powerpoint/2010/main" val="3270606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8587-4A94-531F-1748-0E2AA8665B10}"/>
              </a:ext>
            </a:extLst>
          </p:cNvPr>
          <p:cNvSpPr>
            <a:spLocks noGrp="1"/>
          </p:cNvSpPr>
          <p:nvPr>
            <p:ph type="title"/>
          </p:nvPr>
        </p:nvSpPr>
        <p:spPr/>
        <p:txBody>
          <a:bodyPr>
            <a:normAutofit fontScale="90000"/>
          </a:bodyPr>
          <a:lstStyle/>
          <a:p>
            <a:br>
              <a:rPr lang="en-US" sz="3300" dirty="0"/>
            </a:br>
            <a:r>
              <a:rPr lang="en-US" sz="3300" dirty="0"/>
              <a:t>Substance Use Is Associated With Increased Risk Of: </a:t>
            </a:r>
            <a:br>
              <a:rPr lang="en-US" sz="3300" dirty="0"/>
            </a:br>
            <a:endParaRPr lang="en-US" dirty="0"/>
          </a:p>
        </p:txBody>
      </p:sp>
      <p:sp>
        <p:nvSpPr>
          <p:cNvPr id="3" name="Text Placeholder 2">
            <a:extLst>
              <a:ext uri="{FF2B5EF4-FFF2-40B4-BE49-F238E27FC236}">
                <a16:creationId xmlns:a16="http://schemas.microsoft.com/office/drawing/2014/main" id="{B6FF16B1-758C-7FF3-400F-E05BD6A27017}"/>
              </a:ext>
            </a:extLst>
          </p:cNvPr>
          <p:cNvSpPr>
            <a:spLocks noGrp="1"/>
          </p:cNvSpPr>
          <p:nvPr>
            <p:ph type="body" idx="1"/>
          </p:nvPr>
        </p:nvSpPr>
        <p:spPr/>
        <p:txBody>
          <a:bodyPr>
            <a:normAutofit lnSpcReduction="10000"/>
          </a:bodyPr>
          <a:lstStyle/>
          <a:p>
            <a:r>
              <a:rPr lang="en-US" sz="2100" dirty="0">
                <a:latin typeface="Source Sans Pro" panose="020B0503030403020204" pitchFamily="34" charset="0"/>
                <a:ea typeface="Source Sans Pro" panose="020B0503030403020204" pitchFamily="34" charset="0"/>
                <a:cs typeface="Arial" panose="020B0604020202020204" pitchFamily="34" charset="0"/>
              </a:rPr>
              <a:t>Motor vehicle crashes </a:t>
            </a:r>
          </a:p>
          <a:p>
            <a:r>
              <a:rPr lang="en-US" sz="2100" dirty="0">
                <a:latin typeface="Source Sans Pro" panose="020B0503030403020204" pitchFamily="34" charset="0"/>
                <a:ea typeface="Source Sans Pro" panose="020B0503030403020204" pitchFamily="34" charset="0"/>
                <a:cs typeface="Arial" panose="020B0604020202020204" pitchFamily="34" charset="0"/>
              </a:rPr>
              <a:t>Unplanned pregnancy </a:t>
            </a:r>
          </a:p>
          <a:p>
            <a:r>
              <a:rPr lang="en-US" sz="2100" dirty="0">
                <a:latin typeface="Source Sans Pro" panose="020B0503030403020204" pitchFamily="34" charset="0"/>
                <a:ea typeface="Source Sans Pro" panose="020B0503030403020204" pitchFamily="34" charset="0"/>
                <a:cs typeface="Arial" panose="020B0604020202020204" pitchFamily="34" charset="0"/>
              </a:rPr>
              <a:t>Contraction of sexually transmitted diseases</a:t>
            </a:r>
          </a:p>
          <a:p>
            <a:r>
              <a:rPr lang="en-US" sz="2100" dirty="0">
                <a:latin typeface="Source Sans Pro" panose="020B0503030403020204" pitchFamily="34" charset="0"/>
                <a:ea typeface="Source Sans Pro" panose="020B0503030403020204" pitchFamily="34" charset="0"/>
                <a:cs typeface="Arial" panose="020B0604020202020204" pitchFamily="34" charset="0"/>
              </a:rPr>
              <a:t>Chronic disease</a:t>
            </a:r>
          </a:p>
          <a:p>
            <a:r>
              <a:rPr lang="en-US" sz="2100" dirty="0">
                <a:latin typeface="Source Sans Pro" panose="020B0503030403020204" pitchFamily="34" charset="0"/>
                <a:ea typeface="Source Sans Pro" panose="020B0503030403020204" pitchFamily="34" charset="0"/>
                <a:cs typeface="Arial" panose="020B0604020202020204" pitchFamily="34" charset="0"/>
              </a:rPr>
              <a:t>Poor school performance</a:t>
            </a:r>
          </a:p>
          <a:p>
            <a:r>
              <a:rPr lang="en-US" sz="2100" dirty="0">
                <a:latin typeface="Source Sans Pro" panose="020B0503030403020204" pitchFamily="34" charset="0"/>
                <a:ea typeface="Source Sans Pro" panose="020B0503030403020204" pitchFamily="34" charset="0"/>
                <a:cs typeface="Arial" panose="020B0604020202020204" pitchFamily="34" charset="0"/>
              </a:rPr>
              <a:t>Mental Illness</a:t>
            </a:r>
          </a:p>
          <a:p>
            <a:r>
              <a:rPr lang="en-US" sz="2100" dirty="0">
                <a:latin typeface="Source Sans Pro" panose="020B0503030403020204" pitchFamily="34" charset="0"/>
                <a:ea typeface="Source Sans Pro" panose="020B0503030403020204" pitchFamily="34" charset="0"/>
                <a:cs typeface="Arial" panose="020B0604020202020204" pitchFamily="34" charset="0"/>
              </a:rPr>
              <a:t>Suicide</a:t>
            </a:r>
          </a:p>
          <a:p>
            <a:r>
              <a:rPr lang="en-US" sz="2100" dirty="0">
                <a:latin typeface="Source Sans Pro" panose="020B0503030403020204" pitchFamily="34" charset="0"/>
                <a:ea typeface="Source Sans Pro" panose="020B0503030403020204" pitchFamily="34" charset="0"/>
                <a:cs typeface="Arial" panose="020B0604020202020204" pitchFamily="34" charset="0"/>
              </a:rPr>
              <a:t>Substance Use Disorder</a:t>
            </a:r>
          </a:p>
          <a:p>
            <a:pPr marL="0" indent="0">
              <a:buNone/>
            </a:pPr>
            <a:endParaRPr lang="en-US" sz="2100" baseline="30000" dirty="0">
              <a:latin typeface="Arial" panose="020B0604020202020204" pitchFamily="34" charset="0"/>
              <a:cs typeface="Arial" panose="020B0604020202020204" pitchFamily="34" charset="0"/>
            </a:endParaRPr>
          </a:p>
          <a:p>
            <a:endParaRPr lang="en-US" sz="21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322DB86-E703-FA8C-2756-96E849948255}"/>
              </a:ext>
            </a:extLst>
          </p:cNvPr>
          <p:cNvSpPr>
            <a:spLocks noGrp="1"/>
          </p:cNvSpPr>
          <p:nvPr>
            <p:ph type="sldNum" idx="12"/>
          </p:nvPr>
        </p:nvSpPr>
        <p:spPr/>
        <p:txBody>
          <a:bodyPr/>
          <a:lstStyle/>
          <a:p>
            <a:fld id="{00000000-1234-1234-1234-123412341234}" type="slidenum">
              <a:rPr lang="en-US" smtClean="0"/>
              <a:pPr/>
              <a:t>15</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2B069F1C-79F2-7F75-B90A-148962B07F6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0726" y="4012248"/>
            <a:ext cx="2114550" cy="755015"/>
          </a:xfrm>
          <a:prstGeom prst="rect">
            <a:avLst/>
          </a:prstGeom>
          <a:noFill/>
          <a:ln>
            <a:noFill/>
          </a:ln>
        </p:spPr>
      </p:pic>
    </p:spTree>
    <p:extLst>
      <p:ext uri="{BB962C8B-B14F-4D97-AF65-F5344CB8AC3E}">
        <p14:creationId xmlns:p14="http://schemas.microsoft.com/office/powerpoint/2010/main" val="1670353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F89F-9021-42E0-814C-9309D6240497}"/>
              </a:ext>
            </a:extLst>
          </p:cNvPr>
          <p:cNvSpPr>
            <a:spLocks noGrp="1"/>
          </p:cNvSpPr>
          <p:nvPr>
            <p:ph type="title"/>
          </p:nvPr>
        </p:nvSpPr>
        <p:spPr/>
        <p:txBody>
          <a:bodyPr/>
          <a:lstStyle/>
          <a:p>
            <a:r>
              <a:rPr lang="en-US"/>
              <a:t>Facts</a:t>
            </a:r>
            <a:endParaRPr lang="es-BO" dirty="0"/>
          </a:p>
        </p:txBody>
      </p:sp>
      <p:sp>
        <p:nvSpPr>
          <p:cNvPr id="3" name="Text Placeholder 2">
            <a:extLst>
              <a:ext uri="{FF2B5EF4-FFF2-40B4-BE49-F238E27FC236}">
                <a16:creationId xmlns:a16="http://schemas.microsoft.com/office/drawing/2014/main" id="{EA9E8E6E-C85D-4CE7-A63A-DC2DAFD64E43}"/>
              </a:ext>
            </a:extLst>
          </p:cNvPr>
          <p:cNvSpPr>
            <a:spLocks noGrp="1"/>
          </p:cNvSpPr>
          <p:nvPr>
            <p:ph type="body" idx="1"/>
          </p:nvPr>
        </p:nvSpPr>
        <p:spPr>
          <a:xfrm>
            <a:off x="701749" y="1259553"/>
            <a:ext cx="7836195" cy="3184545"/>
          </a:xfrm>
        </p:spPr>
        <p:txBody>
          <a:bodyPr>
            <a:normAutofit/>
          </a:bodyPr>
          <a:lstStyle/>
          <a:p>
            <a:r>
              <a:rPr lang="en-US" sz="2000" dirty="0">
                <a:solidFill>
                  <a:srgbClr val="212121"/>
                </a:solidFill>
                <a:latin typeface="Source Sans Pro" panose="020B0604020202020204" charset="0"/>
              </a:rPr>
              <a:t>People with HIV are more likely to have chronic pain, receive opioid analgesic treatment, receive higher doses of opioids, and to have SUDs and mental illness compared with the general population</a:t>
            </a:r>
          </a:p>
          <a:p>
            <a:r>
              <a:rPr lang="en-US" sz="2000" dirty="0">
                <a:solidFill>
                  <a:srgbClr val="212121"/>
                </a:solidFill>
                <a:latin typeface="Source Sans Pro" panose="020B0604020202020204" charset="0"/>
              </a:rPr>
              <a:t>Management of opioid use in people with HIV can be complex</a:t>
            </a:r>
          </a:p>
          <a:p>
            <a:r>
              <a:rPr lang="en-US" sz="2000" dirty="0">
                <a:solidFill>
                  <a:srgbClr val="212121"/>
                </a:solidFill>
                <a:latin typeface="Source Sans Pro" panose="020B0604020202020204" charset="0"/>
              </a:rPr>
              <a:t>Medication for opioid use disorder (MOUD) improves HIV outcomes and other outcomes</a:t>
            </a:r>
            <a:endParaRPr lang="es-BO" sz="2000" dirty="0">
              <a:latin typeface="Source Sans Pro" panose="020B0604020202020204" charset="0"/>
            </a:endParaRPr>
          </a:p>
        </p:txBody>
      </p:sp>
      <p:sp>
        <p:nvSpPr>
          <p:cNvPr id="4" name="Slide Number Placeholder 3">
            <a:extLst>
              <a:ext uri="{FF2B5EF4-FFF2-40B4-BE49-F238E27FC236}">
                <a16:creationId xmlns:a16="http://schemas.microsoft.com/office/drawing/2014/main" id="{37898BD8-7B18-4E0A-B1B7-F7FA6C5FB129}"/>
              </a:ext>
            </a:extLst>
          </p:cNvPr>
          <p:cNvSpPr>
            <a:spLocks noGrp="1"/>
          </p:cNvSpPr>
          <p:nvPr>
            <p:ph type="sldNum" idx="12"/>
          </p:nvPr>
        </p:nvSpPr>
        <p:spPr/>
        <p:txBody>
          <a:bodyPr/>
          <a:lstStyle/>
          <a:p>
            <a:fld id="{00000000-1234-1234-1234-123412341234}" type="slidenum">
              <a:rPr lang="en-US" smtClean="0"/>
              <a:pPr/>
              <a:t>16</a:t>
            </a:fld>
            <a:endParaRPr lang="en-US"/>
          </a:p>
        </p:txBody>
      </p:sp>
      <p:sp>
        <p:nvSpPr>
          <p:cNvPr id="6" name="TextBox 5">
            <a:extLst>
              <a:ext uri="{FF2B5EF4-FFF2-40B4-BE49-F238E27FC236}">
                <a16:creationId xmlns:a16="http://schemas.microsoft.com/office/drawing/2014/main" id="{8515D2B2-40C9-CB6D-E0A9-C9857C6C63BB}"/>
              </a:ext>
            </a:extLst>
          </p:cNvPr>
          <p:cNvSpPr txBox="1"/>
          <p:nvPr/>
        </p:nvSpPr>
        <p:spPr>
          <a:xfrm>
            <a:off x="1930665" y="4409472"/>
            <a:ext cx="5282669" cy="715581"/>
          </a:xfrm>
          <a:prstGeom prst="rect">
            <a:avLst/>
          </a:prstGeom>
          <a:noFill/>
        </p:spPr>
        <p:txBody>
          <a:bodyPr wrap="square">
            <a:spAutoFit/>
          </a:bodyPr>
          <a:lstStyle/>
          <a:p>
            <a:r>
              <a:rPr lang="en-US" sz="1350" dirty="0">
                <a:solidFill>
                  <a:srgbClr val="212121"/>
                </a:solidFill>
                <a:latin typeface="Source Sans Pro" panose="020B0503030403020204" pitchFamily="34" charset="0"/>
                <a:ea typeface="Source Sans Pro" panose="020B0503030403020204" pitchFamily="34" charset="0"/>
              </a:rPr>
              <a:t>Cunningham CO. Opioids and HIV Infection: From Pain Management to Addiction Treatment. Top </a:t>
            </a:r>
            <a:r>
              <a:rPr lang="en-US" sz="1350" dirty="0" err="1">
                <a:solidFill>
                  <a:srgbClr val="212121"/>
                </a:solidFill>
                <a:latin typeface="Source Sans Pro" panose="020B0503030403020204" pitchFamily="34" charset="0"/>
                <a:ea typeface="Source Sans Pro" panose="020B0503030403020204" pitchFamily="34" charset="0"/>
              </a:rPr>
              <a:t>Antivir</a:t>
            </a:r>
            <a:r>
              <a:rPr lang="en-US" sz="1350" dirty="0">
                <a:solidFill>
                  <a:srgbClr val="212121"/>
                </a:solidFill>
                <a:latin typeface="Source Sans Pro" panose="020B0503030403020204" pitchFamily="34" charset="0"/>
                <a:ea typeface="Source Sans Pro" panose="020B0503030403020204" pitchFamily="34" charset="0"/>
              </a:rPr>
              <a:t> Med. 2018 Apr;25(4):143-146. PMID: 29689538; PMCID: PMC5935219.</a:t>
            </a:r>
            <a:endParaRPr lang="es-BO" sz="1350" dirty="0">
              <a:latin typeface="Source Sans Pro" panose="020B0503030403020204" pitchFamily="34" charset="0"/>
              <a:ea typeface="Source Sans Pro" panose="020B0503030403020204" pitchFamily="34" charset="0"/>
            </a:endParaRPr>
          </a:p>
        </p:txBody>
      </p:sp>
      <p:pic>
        <p:nvPicPr>
          <p:cNvPr id="5" name="Picture 4" descr="A black background with red and blue text&#10;&#10;Description automatically generated">
            <a:extLst>
              <a:ext uri="{FF2B5EF4-FFF2-40B4-BE49-F238E27FC236}">
                <a16:creationId xmlns:a16="http://schemas.microsoft.com/office/drawing/2014/main" id="{0FF60E84-00D8-FBA2-2DAB-A8669AB79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2701" y="3731056"/>
            <a:ext cx="2114550" cy="755015"/>
          </a:xfrm>
          <a:prstGeom prst="rect">
            <a:avLst/>
          </a:prstGeom>
          <a:noFill/>
          <a:ln>
            <a:noFill/>
          </a:ln>
        </p:spPr>
      </p:pic>
    </p:spTree>
    <p:extLst>
      <p:ext uri="{BB962C8B-B14F-4D97-AF65-F5344CB8AC3E}">
        <p14:creationId xmlns:p14="http://schemas.microsoft.com/office/powerpoint/2010/main" val="1106034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8D5F-BC8F-47C8-A319-9745164EFFD5}"/>
              </a:ext>
            </a:extLst>
          </p:cNvPr>
          <p:cNvSpPr>
            <a:spLocks noGrp="1"/>
          </p:cNvSpPr>
          <p:nvPr>
            <p:ph type="title"/>
          </p:nvPr>
        </p:nvSpPr>
        <p:spPr/>
        <p:txBody>
          <a:bodyPr>
            <a:normAutofit fontScale="90000"/>
          </a:bodyPr>
          <a:lstStyle/>
          <a:p>
            <a:r>
              <a:rPr lang="en-US" dirty="0"/>
              <a:t>Why Should We Discuss SUD And HIV With Our Patients? </a:t>
            </a:r>
            <a:endParaRPr lang="es-BO" dirty="0"/>
          </a:p>
        </p:txBody>
      </p:sp>
      <p:sp>
        <p:nvSpPr>
          <p:cNvPr id="3" name="Text Placeholder 2">
            <a:extLst>
              <a:ext uri="{FF2B5EF4-FFF2-40B4-BE49-F238E27FC236}">
                <a16:creationId xmlns:a16="http://schemas.microsoft.com/office/drawing/2014/main" id="{25BBE05E-7225-4B9F-A3D8-6F76E7A860A9}"/>
              </a:ext>
            </a:extLst>
          </p:cNvPr>
          <p:cNvSpPr>
            <a:spLocks noGrp="1"/>
          </p:cNvSpPr>
          <p:nvPr>
            <p:ph type="body" idx="1"/>
          </p:nvPr>
        </p:nvSpPr>
        <p:spPr/>
        <p:txBody>
          <a:bodyPr>
            <a:normAutofit fontScale="70000" lnSpcReduction="20000"/>
          </a:bodyPr>
          <a:lstStyle/>
          <a:p>
            <a:r>
              <a:rPr lang="en-US" dirty="0"/>
              <a:t>Substance use accelerates the progression of HIV</a:t>
            </a:r>
          </a:p>
          <a:p>
            <a:pPr lvl="1"/>
            <a:r>
              <a:rPr lang="en-US" dirty="0"/>
              <a:t>Increases the viral load</a:t>
            </a:r>
          </a:p>
          <a:p>
            <a:pPr lvl="1"/>
            <a:r>
              <a:rPr lang="en-US" dirty="0"/>
              <a:t>Increases likelihood of AIDS-related morbidity (even when adherent to antiretroviral medications)</a:t>
            </a:r>
          </a:p>
          <a:p>
            <a:pPr lvl="1"/>
            <a:r>
              <a:rPr lang="en-US" dirty="0"/>
              <a:t>Decreases medication adherence</a:t>
            </a:r>
          </a:p>
          <a:p>
            <a:r>
              <a:rPr lang="en-US" dirty="0"/>
              <a:t>Substance use can weaken the blood brain barrier</a:t>
            </a:r>
          </a:p>
          <a:p>
            <a:pPr lvl="1"/>
            <a:r>
              <a:rPr lang="en-US" dirty="0"/>
              <a:t>HIV enters the brain</a:t>
            </a:r>
          </a:p>
          <a:p>
            <a:pPr lvl="1"/>
            <a:r>
              <a:rPr lang="en-US" dirty="0"/>
              <a:t>Allows infection and damage to nerves and supporting cells (glia)</a:t>
            </a:r>
          </a:p>
          <a:p>
            <a:pPr lvl="1"/>
            <a:r>
              <a:rPr lang="en-US" dirty="0"/>
              <a:t>Triggers release of neurotoxins</a:t>
            </a:r>
          </a:p>
          <a:p>
            <a:pPr lvl="1"/>
            <a:r>
              <a:rPr lang="en-US" dirty="0"/>
              <a:t>Precipitates neuroinflammation or brain swelling</a:t>
            </a:r>
          </a:p>
          <a:p>
            <a:pPr lvl="1"/>
            <a:r>
              <a:rPr lang="en-US" dirty="0"/>
              <a:t>Damage to subcortical areas of the brain </a:t>
            </a:r>
          </a:p>
          <a:p>
            <a:endParaRPr lang="es-BO" dirty="0"/>
          </a:p>
        </p:txBody>
      </p:sp>
      <p:sp>
        <p:nvSpPr>
          <p:cNvPr id="4" name="Slide Number Placeholder 3">
            <a:extLst>
              <a:ext uri="{FF2B5EF4-FFF2-40B4-BE49-F238E27FC236}">
                <a16:creationId xmlns:a16="http://schemas.microsoft.com/office/drawing/2014/main" id="{1B4B2ADB-4DBE-4748-BF20-29C7A1185EF3}"/>
              </a:ext>
            </a:extLst>
          </p:cNvPr>
          <p:cNvSpPr>
            <a:spLocks noGrp="1"/>
          </p:cNvSpPr>
          <p:nvPr>
            <p:ph type="sldNum" idx="12"/>
          </p:nvPr>
        </p:nvSpPr>
        <p:spPr/>
        <p:txBody>
          <a:bodyPr/>
          <a:lstStyle/>
          <a:p>
            <a:fld id="{00000000-1234-1234-1234-123412341234}" type="slidenum">
              <a:rPr lang="en-US" smtClean="0"/>
              <a:pPr/>
              <a:t>17</a:t>
            </a:fld>
            <a:endParaRPr lang="en-US"/>
          </a:p>
        </p:txBody>
      </p:sp>
      <p:sp>
        <p:nvSpPr>
          <p:cNvPr id="5" name="TextBox 3">
            <a:extLst>
              <a:ext uri="{FF2B5EF4-FFF2-40B4-BE49-F238E27FC236}">
                <a16:creationId xmlns:a16="http://schemas.microsoft.com/office/drawing/2014/main" id="{2705F926-5E39-429B-89AB-160136AF3AF4}"/>
              </a:ext>
            </a:extLst>
          </p:cNvPr>
          <p:cNvSpPr txBox="1"/>
          <p:nvPr/>
        </p:nvSpPr>
        <p:spPr>
          <a:xfrm>
            <a:off x="2375795" y="4733182"/>
            <a:ext cx="6025896" cy="3348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88" dirty="0">
                <a:latin typeface="Source Sans Pro" panose="020B0503030403020204" pitchFamily="34" charset="0"/>
                <a:ea typeface="Source Sans Pro" panose="020B0503030403020204" pitchFamily="34" charset="0"/>
              </a:rPr>
              <a:t>Sources: Dash, 2015; Schaffer 2017; </a:t>
            </a:r>
            <a:r>
              <a:rPr lang="en-US" sz="788" dirty="0" err="1">
                <a:latin typeface="Source Sans Pro" panose="020B0503030403020204" pitchFamily="34" charset="0"/>
                <a:ea typeface="Source Sans Pro" panose="020B0503030403020204" pitchFamily="34" charset="0"/>
              </a:rPr>
              <a:t>Strazza</a:t>
            </a:r>
            <a:r>
              <a:rPr lang="en-US" sz="788" dirty="0">
                <a:latin typeface="Source Sans Pro" panose="020B0503030403020204" pitchFamily="34" charset="0"/>
                <a:ea typeface="Source Sans Pro" panose="020B0503030403020204" pitchFamily="34" charset="0"/>
              </a:rPr>
              <a:t> 2011; </a:t>
            </a:r>
            <a:r>
              <a:rPr lang="en-US" sz="788" dirty="0" err="1">
                <a:latin typeface="Source Sans Pro" panose="020B0503030403020204" pitchFamily="34" charset="0"/>
                <a:ea typeface="Source Sans Pro" panose="020B0503030403020204" pitchFamily="34" charset="0"/>
              </a:rPr>
              <a:t>Dahal</a:t>
            </a:r>
            <a:r>
              <a:rPr lang="en-US" sz="788" dirty="0">
                <a:latin typeface="Source Sans Pro" panose="020B0503030403020204" pitchFamily="34" charset="0"/>
                <a:ea typeface="Source Sans Pro" panose="020B0503030403020204" pitchFamily="34" charset="0"/>
              </a:rPr>
              <a:t> 2015; </a:t>
            </a:r>
            <a:r>
              <a:rPr lang="en-US" sz="788" dirty="0" err="1">
                <a:latin typeface="Source Sans Pro" panose="020B0503030403020204" pitchFamily="34" charset="0"/>
                <a:ea typeface="Source Sans Pro" panose="020B0503030403020204" pitchFamily="34" charset="0"/>
              </a:rPr>
              <a:t>Andriote</a:t>
            </a:r>
            <a:r>
              <a:rPr lang="en-US" sz="788" dirty="0">
                <a:latin typeface="Source Sans Pro" panose="020B0503030403020204" pitchFamily="34" charset="0"/>
                <a:ea typeface="Source Sans Pro" panose="020B0503030403020204" pitchFamily="34" charset="0"/>
              </a:rPr>
              <a:t> 2012;</a:t>
            </a:r>
          </a:p>
          <a:p>
            <a:r>
              <a:rPr lang="en-US" sz="788" dirty="0">
                <a:latin typeface="Source Sans Pro" panose="020B0503030403020204" pitchFamily="34" charset="0"/>
                <a:ea typeface="Source Sans Pro" panose="020B0503030403020204" pitchFamily="34" charset="0"/>
              </a:rPr>
              <a:t>NIDA 2021 https://www.drugabuse.gov/publications/research-reports/common-comorbidities-substance-use-disorders/</a:t>
            </a:r>
          </a:p>
        </p:txBody>
      </p:sp>
      <p:pic>
        <p:nvPicPr>
          <p:cNvPr id="6" name="Picture 5" descr="A black background with red and blue text&#10;&#10;Description automatically generated">
            <a:extLst>
              <a:ext uri="{FF2B5EF4-FFF2-40B4-BE49-F238E27FC236}">
                <a16:creationId xmlns:a16="http://schemas.microsoft.com/office/drawing/2014/main" id="{6D138810-3F03-F3D1-121D-9D0905BBFB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675" y="4076708"/>
            <a:ext cx="1790845" cy="639434"/>
          </a:xfrm>
          <a:prstGeom prst="rect">
            <a:avLst/>
          </a:prstGeom>
          <a:noFill/>
          <a:ln>
            <a:noFill/>
          </a:ln>
        </p:spPr>
      </p:pic>
    </p:spTree>
    <p:extLst>
      <p:ext uri="{BB962C8B-B14F-4D97-AF65-F5344CB8AC3E}">
        <p14:creationId xmlns:p14="http://schemas.microsoft.com/office/powerpoint/2010/main" val="3498457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07E2-F08C-4EF5-A6B1-BA807C4F34AB}"/>
              </a:ext>
            </a:extLst>
          </p:cNvPr>
          <p:cNvSpPr>
            <a:spLocks noGrp="1"/>
          </p:cNvSpPr>
          <p:nvPr>
            <p:ph type="title"/>
          </p:nvPr>
        </p:nvSpPr>
        <p:spPr/>
        <p:txBody>
          <a:bodyPr anchor="ctr">
            <a:normAutofit/>
          </a:bodyPr>
          <a:lstStyle/>
          <a:p>
            <a:r>
              <a:rPr lang="en-US" dirty="0"/>
              <a:t>SAMHSA Recommendations</a:t>
            </a:r>
            <a:endParaRPr lang="es-BO" dirty="0"/>
          </a:p>
        </p:txBody>
      </p:sp>
      <p:sp>
        <p:nvSpPr>
          <p:cNvPr id="3" name="Text Placeholder 2">
            <a:extLst>
              <a:ext uri="{FF2B5EF4-FFF2-40B4-BE49-F238E27FC236}">
                <a16:creationId xmlns:a16="http://schemas.microsoft.com/office/drawing/2014/main" id="{E9A98DBA-EB74-49B3-ABC8-E814ED7CDC5D}"/>
              </a:ext>
            </a:extLst>
          </p:cNvPr>
          <p:cNvSpPr>
            <a:spLocks noGrp="1"/>
          </p:cNvSpPr>
          <p:nvPr>
            <p:ph type="body" idx="1"/>
          </p:nvPr>
        </p:nvSpPr>
        <p:spPr/>
        <p:txBody>
          <a:bodyPr>
            <a:normAutofit fontScale="92500" lnSpcReduction="10000"/>
          </a:bodyPr>
          <a:lstStyle/>
          <a:p>
            <a:pPr>
              <a:lnSpc>
                <a:spcPct val="90000"/>
              </a:lnSpc>
            </a:pPr>
            <a:r>
              <a:rPr lang="en-US" sz="2000" dirty="0"/>
              <a:t>Substance Abuse and Mental Health Services Administration (SAMHSA) recommends universal HIV testing for</a:t>
            </a:r>
          </a:p>
          <a:p>
            <a:pPr lvl="1">
              <a:lnSpc>
                <a:spcPct val="90000"/>
              </a:lnSpc>
            </a:pPr>
            <a:r>
              <a:rPr lang="en-US" sz="2000" dirty="0"/>
              <a:t>Persons 15-65yo (and all pregnant persons)</a:t>
            </a:r>
          </a:p>
          <a:p>
            <a:pPr lvl="1">
              <a:lnSpc>
                <a:spcPct val="90000"/>
              </a:lnSpc>
            </a:pPr>
            <a:r>
              <a:rPr lang="en-US" sz="2000" dirty="0"/>
              <a:t>Younger and older persons at increased risk:</a:t>
            </a:r>
          </a:p>
          <a:p>
            <a:pPr lvl="2">
              <a:lnSpc>
                <a:spcPct val="90000"/>
              </a:lnSpc>
            </a:pPr>
            <a:r>
              <a:rPr lang="en-US" dirty="0"/>
              <a:t>People who inject drugs</a:t>
            </a:r>
          </a:p>
          <a:p>
            <a:pPr lvl="2">
              <a:lnSpc>
                <a:spcPct val="90000"/>
              </a:lnSpc>
            </a:pPr>
            <a:r>
              <a:rPr lang="en-US" dirty="0"/>
              <a:t>Have condomless sex</a:t>
            </a:r>
          </a:p>
          <a:p>
            <a:pPr lvl="2">
              <a:lnSpc>
                <a:spcPct val="90000"/>
              </a:lnSpc>
            </a:pPr>
            <a:r>
              <a:rPr lang="en-US" dirty="0"/>
              <a:t>Participate in commercial sex</a:t>
            </a:r>
          </a:p>
          <a:p>
            <a:pPr>
              <a:lnSpc>
                <a:spcPct val="90000"/>
              </a:lnSpc>
            </a:pPr>
            <a:r>
              <a:rPr lang="en-US" sz="2000" dirty="0"/>
              <a:t>US Preventive Task Force Rating A</a:t>
            </a:r>
          </a:p>
          <a:p>
            <a:pPr lvl="1">
              <a:lnSpc>
                <a:spcPct val="90000"/>
              </a:lnSpc>
            </a:pPr>
            <a:r>
              <a:rPr lang="en-US" sz="2000" dirty="0"/>
              <a:t>Requires Medicare and Medicaid to pay for testing</a:t>
            </a:r>
          </a:p>
          <a:p>
            <a:pPr lvl="1">
              <a:lnSpc>
                <a:spcPct val="90000"/>
              </a:lnSpc>
            </a:pPr>
            <a:r>
              <a:rPr lang="en-US" sz="2000" dirty="0"/>
              <a:t>Rapid tests are available- results within 30 minutes </a:t>
            </a:r>
          </a:p>
          <a:p>
            <a:pPr lvl="3">
              <a:lnSpc>
                <a:spcPct val="90000"/>
              </a:lnSpc>
            </a:pPr>
            <a:endParaRPr lang="en-US" sz="2000" dirty="0"/>
          </a:p>
          <a:p>
            <a:pPr>
              <a:lnSpc>
                <a:spcPct val="90000"/>
              </a:lnSpc>
            </a:pPr>
            <a:endParaRPr lang="es-BO" sz="2000" dirty="0"/>
          </a:p>
        </p:txBody>
      </p:sp>
      <p:sp>
        <p:nvSpPr>
          <p:cNvPr id="4" name="Slide Number Placeholder 3">
            <a:extLst>
              <a:ext uri="{FF2B5EF4-FFF2-40B4-BE49-F238E27FC236}">
                <a16:creationId xmlns:a16="http://schemas.microsoft.com/office/drawing/2014/main" id="{B562CD99-2C3E-4F06-B5A4-7B0254941190}"/>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18</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54C39B41-9975-601B-CD56-3D2BA3C5E3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4713" y="4195900"/>
            <a:ext cx="1600201" cy="571363"/>
          </a:xfrm>
          <a:prstGeom prst="rect">
            <a:avLst/>
          </a:prstGeom>
          <a:noFill/>
          <a:ln>
            <a:noFill/>
          </a:ln>
        </p:spPr>
      </p:pic>
    </p:spTree>
    <p:extLst>
      <p:ext uri="{BB962C8B-B14F-4D97-AF65-F5344CB8AC3E}">
        <p14:creationId xmlns:p14="http://schemas.microsoft.com/office/powerpoint/2010/main" val="2044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1575-BFEC-43B9-8FD7-C30E6F29EF88}"/>
              </a:ext>
            </a:extLst>
          </p:cNvPr>
          <p:cNvSpPr>
            <a:spLocks noGrp="1"/>
          </p:cNvSpPr>
          <p:nvPr>
            <p:ph type="title"/>
          </p:nvPr>
        </p:nvSpPr>
        <p:spPr/>
        <p:txBody>
          <a:bodyPr anchor="ctr">
            <a:normAutofit/>
          </a:bodyPr>
          <a:lstStyle/>
          <a:p>
            <a:r>
              <a:rPr lang="en-US" dirty="0"/>
              <a:t>Prevention</a:t>
            </a:r>
            <a:endParaRPr lang="es-BO" dirty="0"/>
          </a:p>
        </p:txBody>
      </p:sp>
      <p:sp>
        <p:nvSpPr>
          <p:cNvPr id="3" name="Text Placeholder 2">
            <a:extLst>
              <a:ext uri="{FF2B5EF4-FFF2-40B4-BE49-F238E27FC236}">
                <a16:creationId xmlns:a16="http://schemas.microsoft.com/office/drawing/2014/main" id="{AED7A5F5-B0C9-4DE9-9E15-1EA343FB2309}"/>
              </a:ext>
            </a:extLst>
          </p:cNvPr>
          <p:cNvSpPr>
            <a:spLocks noGrp="1"/>
          </p:cNvSpPr>
          <p:nvPr>
            <p:ph type="body" idx="1"/>
          </p:nvPr>
        </p:nvSpPr>
        <p:spPr/>
        <p:txBody>
          <a:bodyPr>
            <a:normAutofit fontScale="92500" lnSpcReduction="20000"/>
          </a:bodyPr>
          <a:lstStyle/>
          <a:p>
            <a:pPr>
              <a:lnSpc>
                <a:spcPct val="90000"/>
              </a:lnSpc>
            </a:pPr>
            <a:r>
              <a:rPr lang="en-US" sz="2000" dirty="0"/>
              <a:t>Screen for HIV and hepatitis A, B, and C </a:t>
            </a:r>
          </a:p>
          <a:p>
            <a:pPr>
              <a:lnSpc>
                <a:spcPct val="90000"/>
              </a:lnSpc>
            </a:pPr>
            <a:r>
              <a:rPr lang="en-US" sz="2000" dirty="0"/>
              <a:t>Vaccinate for hepatitis A and B and tetanus </a:t>
            </a:r>
          </a:p>
          <a:p>
            <a:pPr>
              <a:lnSpc>
                <a:spcPct val="90000"/>
              </a:lnSpc>
            </a:pPr>
            <a:r>
              <a:rPr lang="en-US" sz="2000" dirty="0"/>
              <a:t>Counsel about the risks associated with sharing injection equipment </a:t>
            </a:r>
          </a:p>
          <a:p>
            <a:pPr>
              <a:lnSpc>
                <a:spcPct val="90000"/>
              </a:lnSpc>
            </a:pPr>
            <a:r>
              <a:rPr lang="en-US" sz="2000" dirty="0"/>
              <a:t>Teach opioid overdose prevention and prescribe naloxone </a:t>
            </a:r>
          </a:p>
          <a:p>
            <a:pPr>
              <a:lnSpc>
                <a:spcPct val="90000"/>
              </a:lnSpc>
            </a:pPr>
            <a:r>
              <a:rPr lang="en-US" sz="2000" dirty="0"/>
              <a:t>Provide access to sterile needles and syringes </a:t>
            </a:r>
          </a:p>
          <a:p>
            <a:pPr>
              <a:lnSpc>
                <a:spcPct val="90000"/>
              </a:lnSpc>
            </a:pPr>
            <a:r>
              <a:rPr lang="en-US" sz="2000" dirty="0"/>
              <a:t>Distribute condoms and screen for Sexually Transmitted Infections (STIs) </a:t>
            </a:r>
          </a:p>
          <a:p>
            <a:pPr>
              <a:lnSpc>
                <a:spcPct val="90000"/>
              </a:lnSpc>
            </a:pPr>
            <a:r>
              <a:rPr lang="en-US" sz="2000" dirty="0"/>
              <a:t>Prescribe medications FDA approved for opioid use disorders. </a:t>
            </a:r>
          </a:p>
          <a:p>
            <a:pPr>
              <a:lnSpc>
                <a:spcPct val="90000"/>
              </a:lnSpc>
            </a:pPr>
            <a:r>
              <a:rPr lang="en-US" sz="2000" dirty="0"/>
              <a:t>Prescribe Pre-exposure Prophylaxis (</a:t>
            </a:r>
            <a:r>
              <a:rPr lang="en-US" sz="2000" dirty="0" err="1"/>
              <a:t>PrEP</a:t>
            </a:r>
            <a:r>
              <a:rPr lang="en-US" sz="2000" dirty="0"/>
              <a:t>) for HIV prevention </a:t>
            </a:r>
          </a:p>
          <a:p>
            <a:pPr>
              <a:lnSpc>
                <a:spcPct val="90000"/>
              </a:lnSpc>
            </a:pPr>
            <a:r>
              <a:rPr lang="en-US" sz="2000" dirty="0"/>
              <a:t>Provide access to supervised injection facilities</a:t>
            </a:r>
          </a:p>
          <a:p>
            <a:pPr>
              <a:lnSpc>
                <a:spcPct val="90000"/>
              </a:lnSpc>
            </a:pPr>
            <a:r>
              <a:rPr lang="en-US" sz="2000" dirty="0"/>
              <a:t>Prescribe or dispense naloxone </a:t>
            </a:r>
            <a:endParaRPr lang="es-BO" sz="2000" dirty="0"/>
          </a:p>
        </p:txBody>
      </p:sp>
      <p:sp>
        <p:nvSpPr>
          <p:cNvPr id="4" name="Slide Number Placeholder 3">
            <a:extLst>
              <a:ext uri="{FF2B5EF4-FFF2-40B4-BE49-F238E27FC236}">
                <a16:creationId xmlns:a16="http://schemas.microsoft.com/office/drawing/2014/main" id="{A66FFFF8-870B-40C7-9F8C-B61A7D86CAC9}"/>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19</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C873EB59-6C4A-00F9-B166-B4646A8B38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9812" y="4190601"/>
            <a:ext cx="1600201" cy="571363"/>
          </a:xfrm>
          <a:prstGeom prst="rect">
            <a:avLst/>
          </a:prstGeom>
          <a:noFill/>
          <a:ln>
            <a:noFill/>
          </a:ln>
        </p:spPr>
      </p:pic>
    </p:spTree>
    <p:extLst>
      <p:ext uri="{BB962C8B-B14F-4D97-AF65-F5344CB8AC3E}">
        <p14:creationId xmlns:p14="http://schemas.microsoft.com/office/powerpoint/2010/main" val="1779597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title"/>
          </p:nvPr>
        </p:nvSpPr>
        <p:spPr>
          <a:prstGeom prst="rect">
            <a:avLst/>
          </a:prstGeom>
          <a:solidFill>
            <a:schemeClr val="dk2"/>
          </a:solidFill>
          <a:ln>
            <a:noFill/>
          </a:ln>
        </p:spPr>
        <p:txBody>
          <a:bodyPr spcFirstLastPara="1" wrap="square" lIns="68569" tIns="34275" rIns="68569" bIns="34275" anchor="ctr" anchorCtr="0">
            <a:noAutofit/>
          </a:bodyPr>
          <a:lstStyle/>
          <a:p>
            <a:r>
              <a:rPr lang="en-US"/>
              <a:t>Working with communities.</a:t>
            </a:r>
            <a:endParaRPr/>
          </a:p>
        </p:txBody>
      </p:sp>
      <p:sp>
        <p:nvSpPr>
          <p:cNvPr id="68" name="Google Shape;68;p2"/>
          <p:cNvSpPr txBox="1">
            <a:spLocks noGrp="1"/>
          </p:cNvSpPr>
          <p:nvPr>
            <p:ph type="body" idx="1"/>
          </p:nvPr>
        </p:nvSpPr>
        <p:spPr>
          <a:prstGeom prst="rect">
            <a:avLst/>
          </a:prstGeom>
          <a:noFill/>
          <a:ln>
            <a:noFill/>
          </a:ln>
        </p:spPr>
        <p:txBody>
          <a:bodyPr spcFirstLastPara="1" wrap="square" lIns="68569" tIns="34275" rIns="68569" bIns="34275" anchor="t" anchorCtr="0">
            <a:normAutofit/>
          </a:bodyPr>
          <a:lstStyle/>
          <a:p>
            <a:pPr marL="346472" indent="-346472">
              <a:spcBef>
                <a:spcPts val="0"/>
              </a:spcBef>
              <a:buSzPts val="2160"/>
            </a:pPr>
            <a:r>
              <a:rPr lang="en-US" sz="2000" dirty="0"/>
              <a:t>The SAMHSA-funded </a:t>
            </a:r>
            <a:r>
              <a:rPr lang="en-US" sz="2000" i="1" dirty="0"/>
              <a:t>Opioid Response Network (ORN)</a:t>
            </a:r>
            <a:r>
              <a:rPr lang="en-US" sz="2000" dirty="0"/>
              <a:t> assists states, organizations and individuals by providing the resources and technical assistance they need locally to address the opioid crisis and stimulant use.</a:t>
            </a:r>
            <a:endParaRPr sz="2000" dirty="0"/>
          </a:p>
          <a:p>
            <a:pPr marL="346472" indent="-346472">
              <a:spcBef>
                <a:spcPts val="0"/>
              </a:spcBef>
              <a:buSzPts val="2160"/>
            </a:pPr>
            <a:r>
              <a:rPr lang="en-US" sz="2000" dirty="0"/>
              <a:t>Technical assistance is available to support the evidence-based prevention, harm reduction, treatment and recovery of opioid use disorders and stimulant use disorders. </a:t>
            </a:r>
            <a:endParaRPr sz="2000" dirty="0"/>
          </a:p>
          <a:p>
            <a:pPr marL="0" indent="0">
              <a:buSzPts val="2250"/>
              <a:buNone/>
            </a:pPr>
            <a:endParaRPr sz="1875" dirty="0"/>
          </a:p>
        </p:txBody>
      </p:sp>
      <p:sp>
        <p:nvSpPr>
          <p:cNvPr id="69" name="Google Shape;69;p2"/>
          <p:cNvSpPr txBox="1">
            <a:spLocks noGrp="1"/>
          </p:cNvSpPr>
          <p:nvPr>
            <p:ph type="sldNum" idx="12"/>
          </p:nvPr>
        </p:nvSpPr>
        <p:spPr>
          <a:prstGeom prst="rect">
            <a:avLst/>
          </a:prstGeom>
          <a:noFill/>
          <a:ln>
            <a:noFill/>
          </a:ln>
        </p:spPr>
        <p:txBody>
          <a:bodyPr spcFirstLastPara="1" wrap="square" lIns="68569" tIns="34275" rIns="68569" bIns="34275" anchor="ctr" anchorCtr="0">
            <a:noAutofit/>
          </a:bodyPr>
          <a:lstStyle/>
          <a:p>
            <a:fld id="{00000000-1234-1234-1234-123412341234}" type="slidenum">
              <a:rPr lang="en-US"/>
              <a:pPr/>
              <a:t>2</a:t>
            </a:fld>
            <a:endParaRPr/>
          </a:p>
        </p:txBody>
      </p:sp>
      <p:sp>
        <p:nvSpPr>
          <p:cNvPr id="70" name="Google Shape;70;p2"/>
          <p:cNvSpPr txBox="1"/>
          <p:nvPr/>
        </p:nvSpPr>
        <p:spPr>
          <a:xfrm>
            <a:off x="2104526" y="3894722"/>
            <a:ext cx="6107175" cy="817425"/>
          </a:xfrm>
          <a:prstGeom prst="rect">
            <a:avLst/>
          </a:prstGeom>
          <a:solidFill>
            <a:srgbClr val="C7D8EB"/>
          </a:solidFill>
          <a:ln>
            <a:noFill/>
          </a:ln>
        </p:spPr>
        <p:txBody>
          <a:bodyPr spcFirstLastPara="1" wrap="square" lIns="137156" tIns="0" rIns="137156" bIns="34275" anchor="ctr" anchorCtr="1">
            <a:noAutofit/>
          </a:bodyPr>
          <a:lstStyle/>
          <a:p>
            <a:pPr>
              <a:buClr>
                <a:srgbClr val="000000"/>
              </a:buClr>
              <a:buSzPts val="1300"/>
            </a:pPr>
            <a:r>
              <a:rPr lang="en-US" sz="975" dirty="0">
                <a:solidFill>
                  <a:schemeClr val="dk1"/>
                </a:solidFill>
                <a:latin typeface="Arial"/>
                <a:ea typeface="Arial"/>
                <a:cs typeface="Arial"/>
                <a:sym typeface="Arial"/>
              </a:rPr>
              <a:t>Funding for this initiative was made possible (in part) by grant</a:t>
            </a:r>
            <a:r>
              <a:rPr lang="en-US" sz="975" dirty="0">
                <a:solidFill>
                  <a:schemeClr val="dk1"/>
                </a:solidFill>
              </a:rPr>
              <a:t> no. 1H79TI085588-02 fro</a:t>
            </a:r>
            <a:r>
              <a:rPr lang="en-US" sz="975" dirty="0">
                <a:solidFill>
                  <a:schemeClr val="dk1"/>
                </a:solidFill>
                <a:latin typeface="Arial"/>
                <a:ea typeface="Arial"/>
                <a:cs typeface="Arial"/>
                <a:sym typeface="Arial"/>
              </a:rPr>
              <a:t>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sz="1050" dirty="0">
              <a:solidFill>
                <a:srgbClr val="000000"/>
              </a:solidFill>
              <a:latin typeface="Arial"/>
              <a:ea typeface="Arial"/>
              <a:cs typeface="Arial"/>
              <a:sym typeface="Arial"/>
            </a:endParaRPr>
          </a:p>
        </p:txBody>
      </p:sp>
      <p:pic>
        <p:nvPicPr>
          <p:cNvPr id="2" name="Picture 1" descr="A black background with red and blue text&#10;&#10;Description automatically generated">
            <a:extLst>
              <a:ext uri="{FF2B5EF4-FFF2-40B4-BE49-F238E27FC236}">
                <a16:creationId xmlns:a16="http://schemas.microsoft.com/office/drawing/2014/main" id="{958579E8-25BB-F740-5969-5735C35CBD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31" y="3657600"/>
            <a:ext cx="1808773" cy="64583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7AA7-5362-4F47-9EC9-5D299C31A8D8}"/>
              </a:ext>
            </a:extLst>
          </p:cNvPr>
          <p:cNvSpPr>
            <a:spLocks noGrp="1"/>
          </p:cNvSpPr>
          <p:nvPr>
            <p:ph type="title"/>
          </p:nvPr>
        </p:nvSpPr>
        <p:spPr/>
        <p:txBody>
          <a:bodyPr/>
          <a:lstStyle/>
          <a:p>
            <a:r>
              <a:rPr lang="en-US"/>
              <a:t>STTR Model </a:t>
            </a:r>
            <a:endParaRPr lang="es-BO" dirty="0"/>
          </a:p>
        </p:txBody>
      </p:sp>
      <p:sp>
        <p:nvSpPr>
          <p:cNvPr id="5" name="Content Placeholder 2">
            <a:extLst>
              <a:ext uri="{FF2B5EF4-FFF2-40B4-BE49-F238E27FC236}">
                <a16:creationId xmlns:a16="http://schemas.microsoft.com/office/drawing/2014/main" id="{8CA825E2-14F1-4E47-81F3-3D33DD87CB88}"/>
              </a:ext>
            </a:extLst>
          </p:cNvPr>
          <p:cNvSpPr>
            <a:spLocks noGrp="1"/>
          </p:cNvSpPr>
          <p:nvPr>
            <p:ph type="body" idx="1"/>
          </p:nvPr>
        </p:nvSpPr>
        <p:spPr>
          <a:prstGeom prst="rect">
            <a:avLst/>
          </a:prstGeom>
        </p:spPr>
        <p:txBody>
          <a:bodyPr spcFirstLastPara="1" vert="horz" wrap="square" lIns="68580" tIns="34290" rIns="68580" bIns="3429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50" b="1" dirty="0">
                <a:latin typeface="Source Sans Pro" panose="020B0503030403020204" pitchFamily="34" charset="0"/>
                <a:ea typeface="Source Sans Pro" panose="020B0503030403020204" pitchFamily="34" charset="0"/>
              </a:rPr>
              <a:t>S</a:t>
            </a:r>
            <a:r>
              <a:rPr lang="en-US" sz="2550" dirty="0">
                <a:latin typeface="Source Sans Pro" panose="020B0503030403020204" pitchFamily="34" charset="0"/>
                <a:ea typeface="Source Sans Pro" panose="020B0503030403020204" pitchFamily="34" charset="0"/>
              </a:rPr>
              <a:t>eek those who need testing</a:t>
            </a:r>
          </a:p>
          <a:p>
            <a:pPr lvl="3"/>
            <a:endParaRPr lang="en-US" dirty="0">
              <a:latin typeface="Source Sans Pro" panose="020B0503030403020204" pitchFamily="34" charset="0"/>
              <a:ea typeface="Source Sans Pro" panose="020B0503030403020204" pitchFamily="34" charset="0"/>
            </a:endParaRPr>
          </a:p>
          <a:p>
            <a:r>
              <a:rPr lang="en-US" sz="2850" b="1" dirty="0">
                <a:latin typeface="Source Sans Pro" panose="020B0503030403020204" pitchFamily="34" charset="0"/>
                <a:ea typeface="Source Sans Pro" panose="020B0503030403020204" pitchFamily="34" charset="0"/>
              </a:rPr>
              <a:t>T</a:t>
            </a:r>
            <a:r>
              <a:rPr lang="en-US" sz="2550" dirty="0">
                <a:latin typeface="Source Sans Pro" panose="020B0503030403020204" pitchFamily="34" charset="0"/>
                <a:ea typeface="Source Sans Pro" panose="020B0503030403020204" pitchFamily="34" charset="0"/>
              </a:rPr>
              <a:t>est </a:t>
            </a:r>
          </a:p>
          <a:p>
            <a:pPr lvl="3"/>
            <a:endParaRPr lang="en-US" dirty="0">
              <a:latin typeface="Source Sans Pro" panose="020B0503030403020204" pitchFamily="34" charset="0"/>
              <a:ea typeface="Source Sans Pro" panose="020B0503030403020204" pitchFamily="34" charset="0"/>
            </a:endParaRPr>
          </a:p>
          <a:p>
            <a:r>
              <a:rPr lang="en-US" sz="2850" b="1" dirty="0">
                <a:latin typeface="Source Sans Pro" panose="020B0503030403020204" pitchFamily="34" charset="0"/>
                <a:ea typeface="Source Sans Pro" panose="020B0503030403020204" pitchFamily="34" charset="0"/>
              </a:rPr>
              <a:t>T</a:t>
            </a:r>
            <a:r>
              <a:rPr lang="en-US" sz="2550" dirty="0">
                <a:latin typeface="Source Sans Pro" panose="020B0503030403020204" pitchFamily="34" charset="0"/>
                <a:ea typeface="Source Sans Pro" panose="020B0503030403020204" pitchFamily="34" charset="0"/>
              </a:rPr>
              <a:t>reat</a:t>
            </a:r>
          </a:p>
          <a:p>
            <a:pPr lvl="3"/>
            <a:endParaRPr lang="en-US" dirty="0">
              <a:latin typeface="Source Sans Pro" panose="020B0503030403020204" pitchFamily="34" charset="0"/>
              <a:ea typeface="Source Sans Pro" panose="020B0503030403020204" pitchFamily="34" charset="0"/>
            </a:endParaRPr>
          </a:p>
          <a:p>
            <a:r>
              <a:rPr lang="en-US" sz="2850" b="1" dirty="0">
                <a:latin typeface="Source Sans Pro" panose="020B0503030403020204" pitchFamily="34" charset="0"/>
                <a:ea typeface="Source Sans Pro" panose="020B0503030403020204" pitchFamily="34" charset="0"/>
              </a:rPr>
              <a:t>R</a:t>
            </a:r>
            <a:r>
              <a:rPr lang="en-US" sz="2550" dirty="0">
                <a:latin typeface="Source Sans Pro" panose="020B0503030403020204" pitchFamily="34" charset="0"/>
                <a:ea typeface="Source Sans Pro" panose="020B0503030403020204" pitchFamily="34" charset="0"/>
              </a:rPr>
              <a:t>etain</a:t>
            </a:r>
          </a:p>
          <a:p>
            <a:pPr lvl="2"/>
            <a:endParaRPr lang="en-US" dirty="0"/>
          </a:p>
        </p:txBody>
      </p:sp>
      <p:sp>
        <p:nvSpPr>
          <p:cNvPr id="4" name="Slide Number Placeholder 3">
            <a:extLst>
              <a:ext uri="{FF2B5EF4-FFF2-40B4-BE49-F238E27FC236}">
                <a16:creationId xmlns:a16="http://schemas.microsoft.com/office/drawing/2014/main" id="{DD9E7CD4-D106-4E4F-9C93-4FB7AF42EE91}"/>
              </a:ext>
            </a:extLst>
          </p:cNvPr>
          <p:cNvSpPr>
            <a:spLocks noGrp="1"/>
          </p:cNvSpPr>
          <p:nvPr>
            <p:ph type="sldNum" idx="12"/>
          </p:nvPr>
        </p:nvSpPr>
        <p:spPr/>
        <p:txBody>
          <a:bodyPr/>
          <a:lstStyle/>
          <a:p>
            <a:fld id="{00000000-1234-1234-1234-123412341234}" type="slidenum">
              <a:rPr lang="en-US" smtClean="0"/>
              <a:pPr/>
              <a:t>20</a:t>
            </a:fld>
            <a:endParaRPr lang="en-US" dirty="0"/>
          </a:p>
        </p:txBody>
      </p:sp>
      <p:sp>
        <p:nvSpPr>
          <p:cNvPr id="6" name="Rectangle 5">
            <a:extLst>
              <a:ext uri="{FF2B5EF4-FFF2-40B4-BE49-F238E27FC236}">
                <a16:creationId xmlns:a16="http://schemas.microsoft.com/office/drawing/2014/main" id="{69C76E91-9A73-4251-8CCD-C54909E25AFD}"/>
              </a:ext>
            </a:extLst>
          </p:cNvPr>
          <p:cNvSpPr/>
          <p:nvPr/>
        </p:nvSpPr>
        <p:spPr>
          <a:xfrm>
            <a:off x="1498033" y="4390908"/>
            <a:ext cx="5509763"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b="1" dirty="0">
                <a:latin typeface="Source Sans Pro" panose="020B0503030403020204" pitchFamily="34" charset="0"/>
                <a:ea typeface="Source Sans Pro" panose="020B0503030403020204" pitchFamily="34" charset="0"/>
              </a:rPr>
              <a:t>Inpatient and outpatient mental health settings should offer routine opt out testing to improve case findings</a:t>
            </a:r>
          </a:p>
        </p:txBody>
      </p:sp>
      <p:sp>
        <p:nvSpPr>
          <p:cNvPr id="8" name="TextBox 7">
            <a:extLst>
              <a:ext uri="{FF2B5EF4-FFF2-40B4-BE49-F238E27FC236}">
                <a16:creationId xmlns:a16="http://schemas.microsoft.com/office/drawing/2014/main" id="{B304A293-14CB-44B8-A3F2-C5EB73C61038}"/>
              </a:ext>
            </a:extLst>
          </p:cNvPr>
          <p:cNvSpPr txBox="1"/>
          <p:nvPr/>
        </p:nvSpPr>
        <p:spPr>
          <a:xfrm>
            <a:off x="2502196" y="3442160"/>
            <a:ext cx="3620507" cy="923330"/>
          </a:xfrm>
          <a:prstGeom prst="rect">
            <a:avLst/>
          </a:prstGeom>
          <a:noFill/>
        </p:spPr>
        <p:txBody>
          <a:bodyPr wrap="square">
            <a:spAutoFit/>
          </a:bodyPr>
          <a:lstStyle/>
          <a:p>
            <a:r>
              <a:rPr lang="en-US" sz="900" dirty="0">
                <a:latin typeface="Source Sans Pro" panose="020B0503030403020204" pitchFamily="34" charset="0"/>
                <a:ea typeface="Source Sans Pro" panose="020B0503030403020204" pitchFamily="34" charset="0"/>
              </a:rPr>
              <a:t>Sources: NIDA 2021 </a:t>
            </a:r>
            <a:r>
              <a:rPr lang="en-US" sz="900" dirty="0">
                <a:latin typeface="Source Sans Pro" panose="020B0503030403020204" pitchFamily="34" charset="0"/>
                <a:ea typeface="Source Sans Pro" panose="020B0503030403020204" pitchFamily="34" charset="0"/>
                <a:hlinkClick r:id="rId3"/>
              </a:rPr>
              <a:t>https://www.drugabuse.gov/publications/research-reports/common-comorbidities-substance-use-disorders</a:t>
            </a:r>
            <a:endParaRPr lang="en-US" sz="900" dirty="0">
              <a:latin typeface="Source Sans Pro" panose="020B0503030403020204" pitchFamily="34" charset="0"/>
              <a:ea typeface="Source Sans Pro" panose="020B0503030403020204" pitchFamily="34" charset="0"/>
            </a:endParaRPr>
          </a:p>
          <a:p>
            <a:r>
              <a:rPr lang="en-US" sz="900" dirty="0">
                <a:solidFill>
                  <a:srgbClr val="212121"/>
                </a:solidFill>
                <a:latin typeface="Source Sans Pro" panose="020B0503030403020204" pitchFamily="34" charset="0"/>
                <a:ea typeface="Source Sans Pro" panose="020B0503030403020204" pitchFamily="34" charset="0"/>
              </a:rPr>
              <a:t>Blank MB, </a:t>
            </a:r>
            <a:r>
              <a:rPr lang="en-US" sz="900" dirty="0" err="1">
                <a:solidFill>
                  <a:srgbClr val="212121"/>
                </a:solidFill>
                <a:latin typeface="Source Sans Pro" panose="020B0503030403020204" pitchFamily="34" charset="0"/>
                <a:ea typeface="Source Sans Pro" panose="020B0503030403020204" pitchFamily="34" charset="0"/>
              </a:rPr>
              <a:t>Himelhoch</a:t>
            </a:r>
            <a:r>
              <a:rPr lang="en-US" sz="900" dirty="0">
                <a:solidFill>
                  <a:srgbClr val="212121"/>
                </a:solidFill>
                <a:latin typeface="Source Sans Pro" panose="020B0503030403020204" pitchFamily="34" charset="0"/>
                <a:ea typeface="Source Sans Pro" panose="020B0503030403020204" pitchFamily="34" charset="0"/>
              </a:rPr>
              <a:t> S, Walkup J, Eisenberg MM. Treatment considerations for HIV-infected individuals with severe mental illness. Curr HIV/AIDS Rep. 2013 Dec;10(4):371-9. </a:t>
            </a:r>
            <a:r>
              <a:rPr lang="en-US" sz="900" dirty="0" err="1">
                <a:solidFill>
                  <a:srgbClr val="212121"/>
                </a:solidFill>
                <a:latin typeface="Source Sans Pro" panose="020B0503030403020204" pitchFamily="34" charset="0"/>
                <a:ea typeface="Source Sans Pro" panose="020B0503030403020204" pitchFamily="34" charset="0"/>
              </a:rPr>
              <a:t>doi</a:t>
            </a:r>
            <a:r>
              <a:rPr lang="en-US" sz="900" dirty="0">
                <a:solidFill>
                  <a:srgbClr val="212121"/>
                </a:solidFill>
                <a:latin typeface="Source Sans Pro" panose="020B0503030403020204" pitchFamily="34" charset="0"/>
                <a:ea typeface="Source Sans Pro" panose="020B0503030403020204" pitchFamily="34" charset="0"/>
              </a:rPr>
              <a:t>: 10.1007/s11904-013-0179-3. PMID: 24158425</a:t>
            </a:r>
            <a:endParaRPr lang="en-US" sz="900" dirty="0">
              <a:latin typeface="Source Sans Pro" panose="020B0503030403020204" pitchFamily="34" charset="0"/>
              <a:ea typeface="Source Sans Pro" panose="020B0503030403020204" pitchFamily="34" charset="0"/>
            </a:endParaRPr>
          </a:p>
        </p:txBody>
      </p:sp>
      <p:sp>
        <p:nvSpPr>
          <p:cNvPr id="9" name="Rectangle 8">
            <a:extLst>
              <a:ext uri="{FF2B5EF4-FFF2-40B4-BE49-F238E27FC236}">
                <a16:creationId xmlns:a16="http://schemas.microsoft.com/office/drawing/2014/main" id="{927EA792-EFC1-450E-87AE-A889AFE9DE57}"/>
              </a:ext>
            </a:extLst>
          </p:cNvPr>
          <p:cNvSpPr/>
          <p:nvPr/>
        </p:nvSpPr>
        <p:spPr>
          <a:xfrm>
            <a:off x="2621116" y="2098147"/>
            <a:ext cx="3842126" cy="1170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500" b="1" dirty="0">
                <a:latin typeface="Source Sans Pro" panose="020B0503030403020204" pitchFamily="34" charset="0"/>
                <a:ea typeface="Source Sans Pro" panose="020B0503030403020204" pitchFamily="34" charset="0"/>
              </a:rPr>
              <a:t>Testing a person who injects drugs every 6 months is cost effective</a:t>
            </a:r>
          </a:p>
        </p:txBody>
      </p:sp>
      <p:pic>
        <p:nvPicPr>
          <p:cNvPr id="3" name="Picture 2" descr="A black background with red and blue text&#10;&#10;Description automatically generated">
            <a:extLst>
              <a:ext uri="{FF2B5EF4-FFF2-40B4-BE49-F238E27FC236}">
                <a16:creationId xmlns:a16="http://schemas.microsoft.com/office/drawing/2014/main" id="{E44F4953-8726-C082-76B6-BDC37E07C8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002" y="4160299"/>
            <a:ext cx="1600201" cy="571363"/>
          </a:xfrm>
          <a:prstGeom prst="rect">
            <a:avLst/>
          </a:prstGeom>
          <a:noFill/>
          <a:ln>
            <a:noFill/>
          </a:ln>
        </p:spPr>
      </p:pic>
    </p:spTree>
    <p:extLst>
      <p:ext uri="{BB962C8B-B14F-4D97-AF65-F5344CB8AC3E}">
        <p14:creationId xmlns:p14="http://schemas.microsoft.com/office/powerpoint/2010/main" val="4237721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E200-C38E-4F26-86CF-5FCFB4B3FB01}"/>
              </a:ext>
            </a:extLst>
          </p:cNvPr>
          <p:cNvSpPr>
            <a:spLocks noGrp="1"/>
          </p:cNvSpPr>
          <p:nvPr>
            <p:ph type="title"/>
          </p:nvPr>
        </p:nvSpPr>
        <p:spPr/>
        <p:txBody>
          <a:bodyPr anchor="ctr">
            <a:normAutofit/>
          </a:bodyPr>
          <a:lstStyle/>
          <a:p>
            <a:r>
              <a:rPr lang="en-US" dirty="0"/>
              <a:t>Medications for OUD</a:t>
            </a:r>
            <a:endParaRPr lang="es-BO" dirty="0"/>
          </a:p>
        </p:txBody>
      </p:sp>
      <p:sp>
        <p:nvSpPr>
          <p:cNvPr id="3" name="Text Placeholder 2">
            <a:extLst>
              <a:ext uri="{FF2B5EF4-FFF2-40B4-BE49-F238E27FC236}">
                <a16:creationId xmlns:a16="http://schemas.microsoft.com/office/drawing/2014/main" id="{9A3308CB-247D-43C1-B9C2-66A351C259D6}"/>
              </a:ext>
            </a:extLst>
          </p:cNvPr>
          <p:cNvSpPr>
            <a:spLocks noGrp="1"/>
          </p:cNvSpPr>
          <p:nvPr>
            <p:ph type="body" idx="1"/>
          </p:nvPr>
        </p:nvSpPr>
        <p:spPr/>
        <p:txBody>
          <a:bodyPr>
            <a:normAutofit/>
          </a:bodyPr>
          <a:lstStyle/>
          <a:p>
            <a:r>
              <a:rPr lang="en-US" sz="2200" dirty="0"/>
              <a:t>Prescribe oral buprenorphine, long-acting injectable buprenorphine, or long-acting injectable naltrexone, or refer for methadone maintenance </a:t>
            </a:r>
          </a:p>
          <a:p>
            <a:r>
              <a:rPr lang="en-US" sz="2200" dirty="0"/>
              <a:t>Buprenorphine and methadone significantly reduce opioid use, increase treatment retention, and decrease overall mortality </a:t>
            </a:r>
          </a:p>
          <a:p>
            <a:r>
              <a:rPr lang="en-US" sz="2200" dirty="0"/>
              <a:t>HIV and HCV incidence are associated with participation and duration in a methadone maintenance program</a:t>
            </a:r>
          </a:p>
          <a:p>
            <a:pPr marL="51435" indent="0">
              <a:buNone/>
            </a:pPr>
            <a:endParaRPr lang="es-BO" sz="2200" dirty="0"/>
          </a:p>
        </p:txBody>
      </p:sp>
      <p:sp>
        <p:nvSpPr>
          <p:cNvPr id="4" name="Slide Number Placeholder 3">
            <a:extLst>
              <a:ext uri="{FF2B5EF4-FFF2-40B4-BE49-F238E27FC236}">
                <a16:creationId xmlns:a16="http://schemas.microsoft.com/office/drawing/2014/main" id="{FE479D3E-4FD7-46BA-90BF-94F152BE930A}"/>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21</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C01331AB-92EE-A7F0-9762-6C00F5B03D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8125" y="4245393"/>
            <a:ext cx="1883769" cy="672613"/>
          </a:xfrm>
          <a:prstGeom prst="rect">
            <a:avLst/>
          </a:prstGeom>
          <a:noFill/>
          <a:ln>
            <a:noFill/>
          </a:ln>
        </p:spPr>
      </p:pic>
      <p:sp>
        <p:nvSpPr>
          <p:cNvPr id="6" name="TextBox 5">
            <a:extLst>
              <a:ext uri="{FF2B5EF4-FFF2-40B4-BE49-F238E27FC236}">
                <a16:creationId xmlns:a16="http://schemas.microsoft.com/office/drawing/2014/main" id="{1D0F3C63-2A87-8292-05A7-A2E68FC70B86}"/>
              </a:ext>
            </a:extLst>
          </p:cNvPr>
          <p:cNvSpPr txBox="1"/>
          <p:nvPr/>
        </p:nvSpPr>
        <p:spPr>
          <a:xfrm>
            <a:off x="3203008" y="4613374"/>
            <a:ext cx="3600893" cy="307777"/>
          </a:xfrm>
          <a:prstGeom prst="rect">
            <a:avLst/>
          </a:prstGeom>
          <a:noFill/>
        </p:spPr>
        <p:txBody>
          <a:bodyPr wrap="square" rtlCol="0">
            <a:spAutoFit/>
          </a:bodyPr>
          <a:lstStyle/>
          <a:p>
            <a:r>
              <a:rPr lang="en-US" sz="1400" dirty="0"/>
              <a:t>OUD = Opioid Use Disorder</a:t>
            </a:r>
          </a:p>
        </p:txBody>
      </p:sp>
    </p:spTree>
    <p:extLst>
      <p:ext uri="{BB962C8B-B14F-4D97-AF65-F5344CB8AC3E}">
        <p14:creationId xmlns:p14="http://schemas.microsoft.com/office/powerpoint/2010/main" val="2651182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03F1-03DD-BB78-1DD5-1FF1C56D3647}"/>
              </a:ext>
            </a:extLst>
          </p:cNvPr>
          <p:cNvSpPr>
            <a:spLocks noGrp="1"/>
          </p:cNvSpPr>
          <p:nvPr>
            <p:ph type="title"/>
          </p:nvPr>
        </p:nvSpPr>
        <p:spPr/>
        <p:txBody>
          <a:bodyPr>
            <a:normAutofit fontScale="90000"/>
          </a:bodyPr>
          <a:lstStyle/>
          <a:p>
            <a:br>
              <a:rPr lang="es-BO" sz="2400" dirty="0">
                <a:solidFill>
                  <a:schemeClr val="bg1"/>
                </a:solidFill>
                <a:latin typeface="Montserrat" panose="020B0604020202020204" charset="0"/>
              </a:rPr>
            </a:br>
            <a:r>
              <a:rPr lang="es-BO" i="0" dirty="0" err="1">
                <a:solidFill>
                  <a:schemeClr val="bg1"/>
                </a:solidFill>
                <a:effectLst/>
                <a:latin typeface="Montserrat" panose="020B0604020202020204" charset="0"/>
              </a:rPr>
              <a:t>Overview</a:t>
            </a:r>
            <a:r>
              <a:rPr lang="es-BO" i="0" dirty="0">
                <a:solidFill>
                  <a:schemeClr val="bg1"/>
                </a:solidFill>
                <a:effectLst/>
                <a:latin typeface="Montserrat" panose="020B0604020202020204" charset="0"/>
              </a:rPr>
              <a:t> </a:t>
            </a:r>
            <a:r>
              <a:rPr lang="es-BO" dirty="0" err="1">
                <a:solidFill>
                  <a:schemeClr val="bg1"/>
                </a:solidFill>
                <a:latin typeface="Montserrat" panose="020B0604020202020204" charset="0"/>
              </a:rPr>
              <a:t>o</a:t>
            </a:r>
            <a:r>
              <a:rPr lang="es-BO" i="0" dirty="0" err="1">
                <a:solidFill>
                  <a:schemeClr val="bg1"/>
                </a:solidFill>
                <a:effectLst/>
                <a:latin typeface="Montserrat" panose="020B0604020202020204" charset="0"/>
              </a:rPr>
              <a:t>f</a:t>
            </a:r>
            <a:r>
              <a:rPr lang="es-BO" i="0" dirty="0">
                <a:solidFill>
                  <a:schemeClr val="bg1"/>
                </a:solidFill>
                <a:effectLst/>
                <a:latin typeface="Montserrat" panose="020B0604020202020204" charset="0"/>
              </a:rPr>
              <a:t> </a:t>
            </a:r>
            <a:br>
              <a:rPr lang="es-BO" i="0" dirty="0">
                <a:solidFill>
                  <a:schemeClr val="bg1"/>
                </a:solidFill>
                <a:effectLst/>
                <a:latin typeface="Montserrat" panose="020B0604020202020204" charset="0"/>
              </a:rPr>
            </a:br>
            <a:r>
              <a:rPr lang="es-BO" i="0" dirty="0" err="1">
                <a:solidFill>
                  <a:schemeClr val="bg1"/>
                </a:solidFill>
                <a:effectLst/>
                <a:latin typeface="Montserrat" panose="020B0604020202020204" charset="0"/>
              </a:rPr>
              <a:t>Antiretroviral</a:t>
            </a:r>
            <a:r>
              <a:rPr lang="es-BO" i="0" dirty="0">
                <a:solidFill>
                  <a:schemeClr val="bg1"/>
                </a:solidFill>
                <a:effectLst/>
                <a:latin typeface="Montserrat" panose="020B0604020202020204" charset="0"/>
              </a:rPr>
              <a:t> </a:t>
            </a:r>
            <a:r>
              <a:rPr lang="es-BO" i="0" dirty="0" err="1">
                <a:solidFill>
                  <a:schemeClr val="bg1"/>
                </a:solidFill>
                <a:effectLst/>
                <a:latin typeface="Montserrat" panose="020B0604020202020204" charset="0"/>
              </a:rPr>
              <a:t>Therapy</a:t>
            </a:r>
            <a:br>
              <a:rPr lang="es-BO" sz="2850" dirty="0">
                <a:solidFill>
                  <a:srgbClr val="2A2A2A"/>
                </a:solidFill>
                <a:latin typeface="Montserrat" panose="020B0604020202020204" charset="0"/>
              </a:rPr>
            </a:br>
            <a:endParaRPr lang="es-BO" sz="2850" dirty="0">
              <a:latin typeface="Montserrat" panose="020B0604020202020204" charset="0"/>
            </a:endParaRPr>
          </a:p>
        </p:txBody>
      </p:sp>
      <p:sp>
        <p:nvSpPr>
          <p:cNvPr id="3" name="Text Placeholder 2">
            <a:extLst>
              <a:ext uri="{FF2B5EF4-FFF2-40B4-BE49-F238E27FC236}">
                <a16:creationId xmlns:a16="http://schemas.microsoft.com/office/drawing/2014/main" id="{5DDB94B1-F488-C972-F813-8EE08DA57EB9}"/>
              </a:ext>
            </a:extLst>
          </p:cNvPr>
          <p:cNvSpPr>
            <a:spLocks noGrp="1"/>
          </p:cNvSpPr>
          <p:nvPr>
            <p:ph type="body" idx="1"/>
          </p:nvPr>
        </p:nvSpPr>
        <p:spPr/>
        <p:txBody>
          <a:bodyPr>
            <a:normAutofit fontScale="77500" lnSpcReduction="20000"/>
          </a:bodyPr>
          <a:lstStyle/>
          <a:p>
            <a:pPr algn="l">
              <a:buFont typeface="Arial" panose="020B0604020202020204" pitchFamily="34" charset="0"/>
              <a:buChar char="•"/>
            </a:pPr>
            <a:r>
              <a:rPr lang="es-BO" b="0" i="0" dirty="0" err="1">
                <a:solidFill>
                  <a:srgbClr val="2A2A2A"/>
                </a:solidFill>
                <a:effectLst/>
                <a:latin typeface="Source Sans Pro" panose="020B0604020202020204" charset="0"/>
              </a:rPr>
              <a:t>Nucleoside</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or</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nucleotide</a:t>
            </a:r>
            <a:r>
              <a:rPr lang="es-BO" b="0" i="0" dirty="0">
                <a:solidFill>
                  <a:srgbClr val="2A2A2A"/>
                </a:solidFill>
                <a:effectLst/>
                <a:latin typeface="Source Sans Pro" panose="020B0604020202020204" charset="0"/>
              </a:rPr>
              <a:t> reverse </a:t>
            </a:r>
            <a:r>
              <a:rPr lang="es-BO" b="0" i="0" dirty="0" err="1">
                <a:solidFill>
                  <a:srgbClr val="2A2A2A"/>
                </a:solidFill>
                <a:effectLst/>
                <a:latin typeface="Source Sans Pro" panose="020B0604020202020204" charset="0"/>
              </a:rPr>
              <a:t>transcriptase</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inhibitors</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NRTIs</a:t>
            </a:r>
            <a:r>
              <a:rPr lang="es-BO" b="0" i="0" dirty="0">
                <a:solidFill>
                  <a:srgbClr val="2A2A2A"/>
                </a:solidFill>
                <a:effectLst/>
                <a:latin typeface="Source Sans Pro" panose="020B0604020202020204" charset="0"/>
              </a:rPr>
              <a:t>)</a:t>
            </a:r>
          </a:p>
          <a:p>
            <a:pPr algn="l">
              <a:buFont typeface="Arial" panose="020B0604020202020204" pitchFamily="34" charset="0"/>
              <a:buChar char="•"/>
            </a:pPr>
            <a:r>
              <a:rPr lang="es-BO" b="0" i="0" dirty="0" err="1">
                <a:solidFill>
                  <a:srgbClr val="2A2A2A"/>
                </a:solidFill>
                <a:effectLst/>
                <a:latin typeface="Source Sans Pro" panose="020B0604020202020204" charset="0"/>
              </a:rPr>
              <a:t>Protease</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inhibitors</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PIs</a:t>
            </a:r>
            <a:r>
              <a:rPr lang="es-BO" b="0" i="0" dirty="0">
                <a:solidFill>
                  <a:srgbClr val="2A2A2A"/>
                </a:solidFill>
                <a:effectLst/>
                <a:latin typeface="Source Sans Pro" panose="020B0604020202020204" charset="0"/>
              </a:rPr>
              <a:t>)</a:t>
            </a:r>
          </a:p>
          <a:p>
            <a:pPr algn="l">
              <a:buFont typeface="Arial" panose="020B0604020202020204" pitchFamily="34" charset="0"/>
              <a:buChar char="•"/>
            </a:pPr>
            <a:r>
              <a:rPr lang="es-BO" b="0" i="0" dirty="0" err="1">
                <a:solidFill>
                  <a:srgbClr val="2A2A2A"/>
                </a:solidFill>
                <a:effectLst/>
                <a:latin typeface="Source Sans Pro" panose="020B0604020202020204" charset="0"/>
              </a:rPr>
              <a:t>Nonnucleoside</a:t>
            </a:r>
            <a:r>
              <a:rPr lang="es-BO" b="0" i="0" dirty="0">
                <a:solidFill>
                  <a:srgbClr val="2A2A2A"/>
                </a:solidFill>
                <a:effectLst/>
                <a:latin typeface="Source Sans Pro" panose="020B0604020202020204" charset="0"/>
              </a:rPr>
              <a:t> reverse </a:t>
            </a:r>
            <a:r>
              <a:rPr lang="es-BO" b="0" i="0" dirty="0" err="1">
                <a:solidFill>
                  <a:srgbClr val="2A2A2A"/>
                </a:solidFill>
                <a:effectLst/>
                <a:latin typeface="Source Sans Pro" panose="020B0604020202020204" charset="0"/>
              </a:rPr>
              <a:t>transcriptase</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inhibitors</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NNRTIs</a:t>
            </a:r>
            <a:r>
              <a:rPr lang="es-BO" b="0" i="0" dirty="0">
                <a:solidFill>
                  <a:srgbClr val="2A2A2A"/>
                </a:solidFill>
                <a:effectLst/>
                <a:latin typeface="Source Sans Pro" panose="020B0604020202020204" charset="0"/>
              </a:rPr>
              <a:t>)</a:t>
            </a:r>
          </a:p>
          <a:p>
            <a:pPr algn="l">
              <a:buFont typeface="Arial" panose="020B0604020202020204" pitchFamily="34" charset="0"/>
              <a:buChar char="•"/>
            </a:pPr>
            <a:r>
              <a:rPr lang="es-BO" b="0" i="0" dirty="0" err="1">
                <a:solidFill>
                  <a:srgbClr val="2A2A2A"/>
                </a:solidFill>
                <a:effectLst/>
                <a:latin typeface="Source Sans Pro" panose="020B0604020202020204" charset="0"/>
              </a:rPr>
              <a:t>Fusion</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inhibitors</a:t>
            </a:r>
            <a:endParaRPr lang="es-BO" b="0" i="0" dirty="0">
              <a:solidFill>
                <a:srgbClr val="2A2A2A"/>
              </a:solidFill>
              <a:effectLst/>
              <a:latin typeface="Source Sans Pro" panose="020B0604020202020204" charset="0"/>
            </a:endParaRPr>
          </a:p>
          <a:p>
            <a:pPr algn="l">
              <a:buFont typeface="Arial" panose="020B0604020202020204" pitchFamily="34" charset="0"/>
              <a:buChar char="•"/>
            </a:pPr>
            <a:r>
              <a:rPr lang="es-BO" b="0" i="0" dirty="0" err="1">
                <a:solidFill>
                  <a:srgbClr val="2A2A2A"/>
                </a:solidFill>
                <a:effectLst/>
                <a:latin typeface="Source Sans Pro" panose="020B0604020202020204" charset="0"/>
              </a:rPr>
              <a:t>Chemokine</a:t>
            </a:r>
            <a:r>
              <a:rPr lang="es-BO" b="0" i="0" dirty="0">
                <a:solidFill>
                  <a:srgbClr val="2A2A2A"/>
                </a:solidFill>
                <a:effectLst/>
                <a:latin typeface="Source Sans Pro" panose="020B0604020202020204" charset="0"/>
              </a:rPr>
              <a:t> receptor </a:t>
            </a:r>
            <a:r>
              <a:rPr lang="es-BO" b="0" i="0" dirty="0" err="1">
                <a:solidFill>
                  <a:srgbClr val="2A2A2A"/>
                </a:solidFill>
                <a:effectLst/>
                <a:latin typeface="Source Sans Pro" panose="020B0604020202020204" charset="0"/>
              </a:rPr>
              <a:t>antagonists</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CRAs</a:t>
            </a:r>
            <a:r>
              <a:rPr lang="es-BO" b="0" i="0" dirty="0">
                <a:solidFill>
                  <a:srgbClr val="2A2A2A"/>
                </a:solidFill>
                <a:effectLst/>
                <a:latin typeface="Source Sans Pro" panose="020B0604020202020204" charset="0"/>
              </a:rPr>
              <a:t>)</a:t>
            </a:r>
          </a:p>
          <a:p>
            <a:pPr algn="l">
              <a:buFont typeface="Arial" panose="020B0604020202020204" pitchFamily="34" charset="0"/>
              <a:buChar char="•"/>
            </a:pPr>
            <a:r>
              <a:rPr lang="es-BO" b="0" i="0" dirty="0" err="1">
                <a:solidFill>
                  <a:srgbClr val="2A2A2A"/>
                </a:solidFill>
                <a:effectLst/>
                <a:latin typeface="Source Sans Pro" panose="020B0604020202020204" charset="0"/>
              </a:rPr>
              <a:t>Entry</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inhibitors</a:t>
            </a:r>
            <a:r>
              <a:rPr lang="es-BO" b="0" i="0" dirty="0">
                <a:solidFill>
                  <a:srgbClr val="2A2A2A"/>
                </a:solidFill>
                <a:effectLst/>
                <a:latin typeface="Source Sans Pro" panose="020B0604020202020204" charset="0"/>
              </a:rPr>
              <a:t> (CD4-directed </a:t>
            </a:r>
            <a:r>
              <a:rPr lang="es-BO" b="0" i="0" dirty="0" err="1">
                <a:solidFill>
                  <a:srgbClr val="2A2A2A"/>
                </a:solidFill>
                <a:effectLst/>
                <a:latin typeface="Source Sans Pro" panose="020B0604020202020204" charset="0"/>
              </a:rPr>
              <a:t>post-attachment</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inhibitors</a:t>
            </a:r>
            <a:r>
              <a:rPr lang="es-BO" b="0" i="0" dirty="0">
                <a:solidFill>
                  <a:srgbClr val="2A2A2A"/>
                </a:solidFill>
                <a:effectLst/>
                <a:latin typeface="Source Sans Pro" panose="020B0604020202020204" charset="0"/>
              </a:rPr>
              <a:t>)</a:t>
            </a:r>
          </a:p>
          <a:p>
            <a:pPr algn="l">
              <a:buFont typeface="Arial" panose="020B0604020202020204" pitchFamily="34" charset="0"/>
              <a:buChar char="•"/>
            </a:pPr>
            <a:r>
              <a:rPr lang="es-BO" b="0" i="0" dirty="0">
                <a:solidFill>
                  <a:srgbClr val="2A2A2A"/>
                </a:solidFill>
                <a:effectLst/>
                <a:latin typeface="Source Sans Pro" panose="020B0604020202020204" charset="0"/>
              </a:rPr>
              <a:t>HIV integrase </a:t>
            </a:r>
            <a:r>
              <a:rPr lang="es-BO" b="0" i="0" dirty="0" err="1">
                <a:solidFill>
                  <a:srgbClr val="2A2A2A"/>
                </a:solidFill>
                <a:effectLst/>
                <a:latin typeface="Source Sans Pro" panose="020B0604020202020204" charset="0"/>
              </a:rPr>
              <a:t>strand</a:t>
            </a:r>
            <a:r>
              <a:rPr lang="es-BO" b="0" i="0" dirty="0">
                <a:solidFill>
                  <a:srgbClr val="2A2A2A"/>
                </a:solidFill>
                <a:effectLst/>
                <a:latin typeface="Source Sans Pro" panose="020B0604020202020204" charset="0"/>
              </a:rPr>
              <a:t> transfer </a:t>
            </a:r>
            <a:r>
              <a:rPr lang="es-BO" b="0" i="0" dirty="0" err="1">
                <a:solidFill>
                  <a:srgbClr val="2A2A2A"/>
                </a:solidFill>
                <a:effectLst/>
                <a:latin typeface="Source Sans Pro" panose="020B0604020202020204" charset="0"/>
              </a:rPr>
              <a:t>inhibitors</a:t>
            </a:r>
            <a:endParaRPr lang="es-BO" b="0" i="0" dirty="0">
              <a:solidFill>
                <a:srgbClr val="2A2A2A"/>
              </a:solidFill>
              <a:effectLst/>
              <a:latin typeface="Source Sans Pro" panose="020B0604020202020204" charset="0"/>
            </a:endParaRPr>
          </a:p>
          <a:p>
            <a:pPr algn="l">
              <a:buFont typeface="Arial" panose="020B0604020202020204" pitchFamily="34" charset="0"/>
              <a:buChar char="•"/>
            </a:pPr>
            <a:r>
              <a:rPr lang="es-BO" b="0" i="0" dirty="0" err="1">
                <a:solidFill>
                  <a:srgbClr val="2A2A2A"/>
                </a:solidFill>
                <a:effectLst/>
                <a:latin typeface="Source Sans Pro" panose="020B0604020202020204" charset="0"/>
              </a:rPr>
              <a:t>Pharmcokinetic</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enhancers</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boosting</a:t>
            </a:r>
            <a:r>
              <a:rPr lang="es-BO" b="0" i="0" dirty="0">
                <a:solidFill>
                  <a:srgbClr val="2A2A2A"/>
                </a:solidFill>
                <a:effectLst/>
                <a:latin typeface="Source Sans Pro" panose="020B0604020202020204" charset="0"/>
              </a:rPr>
              <a:t> </a:t>
            </a:r>
            <a:r>
              <a:rPr lang="es-BO" b="0" i="0" dirty="0" err="1">
                <a:solidFill>
                  <a:srgbClr val="2A2A2A"/>
                </a:solidFill>
                <a:effectLst/>
                <a:latin typeface="Source Sans Pro" panose="020B0604020202020204" charset="0"/>
              </a:rPr>
              <a:t>agents</a:t>
            </a:r>
            <a:r>
              <a:rPr lang="es-BO" b="0" i="0" dirty="0">
                <a:solidFill>
                  <a:srgbClr val="2A2A2A"/>
                </a:solidFill>
                <a:effectLst/>
                <a:latin typeface="Source Sans Pro" panose="020B0604020202020204" charset="0"/>
              </a:rPr>
              <a:t>)</a:t>
            </a:r>
          </a:p>
          <a:p>
            <a:endParaRPr lang="es-BO" dirty="0">
              <a:latin typeface="Source Sans Pro" panose="020B0604020202020204" charset="0"/>
            </a:endParaRPr>
          </a:p>
        </p:txBody>
      </p:sp>
      <p:sp>
        <p:nvSpPr>
          <p:cNvPr id="4" name="Slide Number Placeholder 3">
            <a:extLst>
              <a:ext uri="{FF2B5EF4-FFF2-40B4-BE49-F238E27FC236}">
                <a16:creationId xmlns:a16="http://schemas.microsoft.com/office/drawing/2014/main" id="{D621BB05-D2C6-E634-DBDB-ED102464FEE2}"/>
              </a:ext>
            </a:extLst>
          </p:cNvPr>
          <p:cNvSpPr>
            <a:spLocks noGrp="1"/>
          </p:cNvSpPr>
          <p:nvPr>
            <p:ph type="sldNum" idx="12"/>
          </p:nvPr>
        </p:nvSpPr>
        <p:spPr/>
        <p:txBody>
          <a:bodyPr/>
          <a:lstStyle/>
          <a:p>
            <a:fld id="{00000000-1234-1234-1234-123412341234}" type="slidenum">
              <a:rPr lang="en-US" smtClean="0"/>
              <a:pPr/>
              <a:t>22</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2C72B00E-341E-A728-78DA-D7742771D5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9812" y="4195900"/>
            <a:ext cx="1600201" cy="571363"/>
          </a:xfrm>
          <a:prstGeom prst="rect">
            <a:avLst/>
          </a:prstGeom>
          <a:noFill/>
          <a:ln>
            <a:noFill/>
          </a:ln>
        </p:spPr>
      </p:pic>
    </p:spTree>
    <p:extLst>
      <p:ext uri="{BB962C8B-B14F-4D97-AF65-F5344CB8AC3E}">
        <p14:creationId xmlns:p14="http://schemas.microsoft.com/office/powerpoint/2010/main" val="2409585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BB56-CEDB-8D3B-7CC2-0577197ABAAC}"/>
              </a:ext>
            </a:extLst>
          </p:cNvPr>
          <p:cNvSpPr>
            <a:spLocks noGrp="1"/>
          </p:cNvSpPr>
          <p:nvPr>
            <p:ph type="title"/>
          </p:nvPr>
        </p:nvSpPr>
        <p:spPr/>
        <p:txBody>
          <a:bodyPr>
            <a:normAutofit fontScale="90000"/>
          </a:bodyPr>
          <a:lstStyle/>
          <a:p>
            <a:r>
              <a:rPr lang="en-US" i="0" dirty="0">
                <a:solidFill>
                  <a:schemeClr val="bg1"/>
                </a:solidFill>
                <a:effectLst/>
                <a:latin typeface="Montserrat" panose="020B0604020202020204" charset="0"/>
              </a:rPr>
              <a:t>Pharmacokinetic or Pharmacodynamic</a:t>
            </a:r>
            <a:endParaRPr lang="es-BO" dirty="0">
              <a:solidFill>
                <a:schemeClr val="bg1"/>
              </a:solidFill>
              <a:latin typeface="Montserrat" panose="020B0604020202020204" charset="0"/>
            </a:endParaRPr>
          </a:p>
        </p:txBody>
      </p:sp>
      <p:sp>
        <p:nvSpPr>
          <p:cNvPr id="3" name="Text Placeholder 2">
            <a:extLst>
              <a:ext uri="{FF2B5EF4-FFF2-40B4-BE49-F238E27FC236}">
                <a16:creationId xmlns:a16="http://schemas.microsoft.com/office/drawing/2014/main" id="{25ECAED5-8058-8C68-36FA-28705A91953C}"/>
              </a:ext>
            </a:extLst>
          </p:cNvPr>
          <p:cNvSpPr>
            <a:spLocks noGrp="1"/>
          </p:cNvSpPr>
          <p:nvPr>
            <p:ph type="body" idx="1"/>
          </p:nvPr>
        </p:nvSpPr>
        <p:spPr>
          <a:xfrm>
            <a:off x="457200" y="1259552"/>
            <a:ext cx="8114427" cy="2705175"/>
          </a:xfrm>
        </p:spPr>
        <p:txBody>
          <a:bodyPr>
            <a:normAutofit fontScale="85000" lnSpcReduction="20000"/>
          </a:bodyPr>
          <a:lstStyle/>
          <a:p>
            <a:pPr algn="l"/>
            <a:r>
              <a:rPr lang="en-US" b="0" i="0" dirty="0">
                <a:solidFill>
                  <a:srgbClr val="2A2A2A"/>
                </a:solidFill>
                <a:effectLst/>
                <a:latin typeface="Source Sans Pro" panose="020B0604020202020204" charset="0"/>
              </a:rPr>
              <a:t>Several </a:t>
            </a:r>
            <a:r>
              <a:rPr lang="es-BO" b="0" i="0" dirty="0" err="1">
                <a:solidFill>
                  <a:srgbClr val="2A2A2A"/>
                </a:solidFill>
                <a:effectLst/>
                <a:latin typeface="Source Sans Pro" panose="020B0604020202020204" charset="0"/>
              </a:rPr>
              <a:t>antiretroviral</a:t>
            </a:r>
            <a:r>
              <a:rPr lang="es-BO" b="0" i="0" dirty="0">
                <a:solidFill>
                  <a:srgbClr val="2A2A2A"/>
                </a:solidFill>
                <a:effectLst/>
                <a:latin typeface="Source Sans Pro" panose="020B0604020202020204" charset="0"/>
              </a:rPr>
              <a:t> </a:t>
            </a:r>
            <a:r>
              <a:rPr lang="es-BO" dirty="0" err="1">
                <a:solidFill>
                  <a:srgbClr val="2A2A2A"/>
                </a:solidFill>
                <a:latin typeface="Source Sans Pro" panose="020B0604020202020204" charset="0"/>
              </a:rPr>
              <a:t>drugs</a:t>
            </a:r>
            <a:r>
              <a:rPr lang="es-BO" b="0" i="0" dirty="0">
                <a:solidFill>
                  <a:srgbClr val="2A2A2A"/>
                </a:solidFill>
                <a:effectLst/>
                <a:latin typeface="Source Sans Pro" panose="020B0604020202020204" charset="0"/>
              </a:rPr>
              <a:t> (</a:t>
            </a:r>
            <a:r>
              <a:rPr lang="en-US" b="0" i="0" dirty="0">
                <a:solidFill>
                  <a:srgbClr val="2A2A2A"/>
                </a:solidFill>
                <a:effectLst/>
                <a:latin typeface="Source Sans Pro" panose="020B0604020202020204" charset="0"/>
              </a:rPr>
              <a:t>ARDs) may affect or be affected by absorption kinetics</a:t>
            </a:r>
          </a:p>
          <a:p>
            <a:pPr lvl="1"/>
            <a:r>
              <a:rPr lang="en-US" b="0" i="0" dirty="0" err="1">
                <a:solidFill>
                  <a:srgbClr val="2A2A2A"/>
                </a:solidFill>
                <a:effectLst/>
                <a:latin typeface="Source Sans Pro" panose="020B0604020202020204" charset="0"/>
              </a:rPr>
              <a:t>Didanosine</a:t>
            </a:r>
            <a:r>
              <a:rPr lang="en-US" b="0" i="0" dirty="0">
                <a:solidFill>
                  <a:srgbClr val="2A2A2A"/>
                </a:solidFill>
                <a:effectLst/>
                <a:latin typeface="Source Sans Pro" panose="020B0604020202020204" charset="0"/>
              </a:rPr>
              <a:t> contains an aluminum and magnesium buffer that may affect the absorption of other drugs</a:t>
            </a:r>
          </a:p>
          <a:p>
            <a:pPr lvl="1"/>
            <a:r>
              <a:rPr lang="en-US" b="0" i="0" dirty="0">
                <a:solidFill>
                  <a:srgbClr val="2A2A2A"/>
                </a:solidFill>
                <a:effectLst/>
                <a:latin typeface="Source Sans Pro" panose="020B0604020202020204" charset="0"/>
              </a:rPr>
              <a:t>Delavirdine, atazanavir, and </a:t>
            </a:r>
            <a:r>
              <a:rPr lang="en-US" b="0" i="0" dirty="0" err="1">
                <a:solidFill>
                  <a:srgbClr val="2A2A2A"/>
                </a:solidFill>
                <a:effectLst/>
                <a:latin typeface="Source Sans Pro" panose="020B0604020202020204" charset="0"/>
              </a:rPr>
              <a:t>rilpivirine</a:t>
            </a:r>
            <a:r>
              <a:rPr lang="en-US" b="0" i="0" dirty="0">
                <a:solidFill>
                  <a:srgbClr val="2A2A2A"/>
                </a:solidFill>
                <a:effectLst/>
                <a:latin typeface="Source Sans Pro" panose="020B0604020202020204" charset="0"/>
              </a:rPr>
              <a:t> are poorly absorbed when the pH of the GI tract increases</a:t>
            </a:r>
          </a:p>
          <a:p>
            <a:pPr algn="l"/>
            <a:r>
              <a:rPr lang="en-US" b="0" i="0" dirty="0">
                <a:solidFill>
                  <a:srgbClr val="2A2A2A"/>
                </a:solidFill>
                <a:effectLst/>
                <a:latin typeface="Source Sans Pro" panose="020B0604020202020204" charset="0"/>
              </a:rPr>
              <a:t>Many ARD pharmacokinetic interactions alter the cytochrome P450 (CYP) metabolic enzyme system</a:t>
            </a:r>
          </a:p>
          <a:p>
            <a:endParaRPr lang="es-BO" dirty="0">
              <a:latin typeface="Source Sans Pro" panose="020B0604020202020204" charset="0"/>
            </a:endParaRPr>
          </a:p>
        </p:txBody>
      </p:sp>
      <p:sp>
        <p:nvSpPr>
          <p:cNvPr id="4" name="Slide Number Placeholder 3">
            <a:extLst>
              <a:ext uri="{FF2B5EF4-FFF2-40B4-BE49-F238E27FC236}">
                <a16:creationId xmlns:a16="http://schemas.microsoft.com/office/drawing/2014/main" id="{82652C08-8670-B34D-EA97-CE7B73715CEB}"/>
              </a:ext>
            </a:extLst>
          </p:cNvPr>
          <p:cNvSpPr>
            <a:spLocks noGrp="1"/>
          </p:cNvSpPr>
          <p:nvPr>
            <p:ph type="sldNum" idx="12"/>
          </p:nvPr>
        </p:nvSpPr>
        <p:spPr/>
        <p:txBody>
          <a:bodyPr/>
          <a:lstStyle/>
          <a:p>
            <a:fld id="{00000000-1234-1234-1234-123412341234}" type="slidenum">
              <a:rPr lang="en-US" smtClean="0"/>
              <a:pPr/>
              <a:t>23</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E137607A-D309-6331-DBF3-1A56CE14F2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971" y="4248921"/>
            <a:ext cx="1600201" cy="571363"/>
          </a:xfrm>
          <a:prstGeom prst="rect">
            <a:avLst/>
          </a:prstGeom>
          <a:noFill/>
          <a:ln>
            <a:noFill/>
          </a:ln>
        </p:spPr>
      </p:pic>
    </p:spTree>
    <p:extLst>
      <p:ext uri="{BB962C8B-B14F-4D97-AF65-F5344CB8AC3E}">
        <p14:creationId xmlns:p14="http://schemas.microsoft.com/office/powerpoint/2010/main" val="159398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0EAE-2F15-1BE0-D9DE-0948DD4DCFC9}"/>
              </a:ext>
            </a:extLst>
          </p:cNvPr>
          <p:cNvSpPr>
            <a:spLocks noGrp="1"/>
          </p:cNvSpPr>
          <p:nvPr>
            <p:ph type="title"/>
          </p:nvPr>
        </p:nvSpPr>
        <p:spPr/>
        <p:txBody>
          <a:bodyPr anchor="t">
            <a:normAutofit fontScale="90000"/>
          </a:bodyPr>
          <a:lstStyle/>
          <a:p>
            <a:r>
              <a:rPr lang="en-US" dirty="0"/>
              <a:t>Opioid Crisis and Fentanyl and Xylazine Threats</a:t>
            </a:r>
          </a:p>
        </p:txBody>
      </p:sp>
      <p:sp>
        <p:nvSpPr>
          <p:cNvPr id="9" name="Slide Number Placeholder 3">
            <a:extLst>
              <a:ext uri="{FF2B5EF4-FFF2-40B4-BE49-F238E27FC236}">
                <a16:creationId xmlns:a16="http://schemas.microsoft.com/office/drawing/2014/main" id="{64460E70-5E0D-CD91-C646-89CA6A627559}"/>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24</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90D66D46-B1C8-5728-51BC-D2DA61F491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1680" y="4195900"/>
            <a:ext cx="1600201" cy="571363"/>
          </a:xfrm>
          <a:prstGeom prst="rect">
            <a:avLst/>
          </a:prstGeom>
          <a:noFill/>
          <a:ln>
            <a:noFill/>
          </a:ln>
        </p:spPr>
      </p:pic>
    </p:spTree>
    <p:extLst>
      <p:ext uri="{BB962C8B-B14F-4D97-AF65-F5344CB8AC3E}">
        <p14:creationId xmlns:p14="http://schemas.microsoft.com/office/powerpoint/2010/main" val="3178241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D3E8E06-C16F-3447-18D7-471D2637F374}"/>
              </a:ext>
            </a:extLst>
          </p:cNvPr>
          <p:cNvSpPr>
            <a:spLocks noGrp="1"/>
          </p:cNvSpPr>
          <p:nvPr>
            <p:ph type="title"/>
          </p:nvPr>
        </p:nvSpPr>
        <p:spPr/>
        <p:txBody>
          <a:bodyPr anchor="ctr">
            <a:normAutofit fontScale="90000"/>
          </a:bodyPr>
          <a:lstStyle/>
          <a:p>
            <a:pPr>
              <a:lnSpc>
                <a:spcPct val="90000"/>
              </a:lnSpc>
            </a:pPr>
            <a:r>
              <a:rPr lang="en-US" sz="2500"/>
              <a:t>Xylazine (</a:t>
            </a:r>
            <a:r>
              <a:rPr lang="en-US" sz="2500" err="1"/>
              <a:t>tranq</a:t>
            </a:r>
            <a:r>
              <a:rPr lang="en-US" sz="2500"/>
              <a:t>) exposure among people who use substances in Philadelphia by Philadelphia Department of Public Health</a:t>
            </a:r>
          </a:p>
        </p:txBody>
      </p:sp>
      <p:sp>
        <p:nvSpPr>
          <p:cNvPr id="2" name="Slide Number Placeholder 1">
            <a:extLst>
              <a:ext uri="{FF2B5EF4-FFF2-40B4-BE49-F238E27FC236}">
                <a16:creationId xmlns:a16="http://schemas.microsoft.com/office/drawing/2014/main" id="{F19BA54E-77F0-20FB-F118-7B1DDBE45D92}"/>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smtClean="0"/>
              <a:pPr>
                <a:lnSpc>
                  <a:spcPct val="90000"/>
                </a:lnSpc>
                <a:spcAft>
                  <a:spcPts val="450"/>
                </a:spcAft>
              </a:pPr>
              <a:t>25</a:t>
            </a:fld>
            <a:endParaRPr lang="en-US"/>
          </a:p>
        </p:txBody>
      </p:sp>
      <p:pic>
        <p:nvPicPr>
          <p:cNvPr id="3" name="Picture 2" descr="A graph of a number of opioids&#10;&#10;Description automatically generated">
            <a:extLst>
              <a:ext uri="{FF2B5EF4-FFF2-40B4-BE49-F238E27FC236}">
                <a16:creationId xmlns:a16="http://schemas.microsoft.com/office/drawing/2014/main" id="{B00BB805-0989-52E8-C428-A7B8C9C02C01}"/>
              </a:ext>
            </a:extLst>
          </p:cNvPr>
          <p:cNvPicPr>
            <a:picLocks noChangeAspect="1"/>
          </p:cNvPicPr>
          <p:nvPr/>
        </p:nvPicPr>
        <p:blipFill rotWithShape="1">
          <a:blip r:embed="rId2"/>
          <a:srcRect t="6716"/>
          <a:stretch/>
        </p:blipFill>
        <p:spPr>
          <a:xfrm>
            <a:off x="1489763" y="1086364"/>
            <a:ext cx="6164474" cy="3421542"/>
          </a:xfrm>
          <a:prstGeom prst="rect">
            <a:avLst/>
          </a:prstGeom>
          <a:noFill/>
          <a:ln>
            <a:noFill/>
          </a:ln>
        </p:spPr>
      </p:pic>
      <p:pic>
        <p:nvPicPr>
          <p:cNvPr id="4" name="Picture 3" descr="A black background with red and blue text&#10;&#10;Description automatically generated">
            <a:extLst>
              <a:ext uri="{FF2B5EF4-FFF2-40B4-BE49-F238E27FC236}">
                <a16:creationId xmlns:a16="http://schemas.microsoft.com/office/drawing/2014/main" id="{3EA133D6-F644-78CB-48D8-E6227ED559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899" y="4388524"/>
            <a:ext cx="1600201" cy="571363"/>
          </a:xfrm>
          <a:prstGeom prst="rect">
            <a:avLst/>
          </a:prstGeom>
          <a:noFill/>
          <a:ln>
            <a:noFill/>
          </a:ln>
        </p:spPr>
      </p:pic>
    </p:spTree>
    <p:extLst>
      <p:ext uri="{BB962C8B-B14F-4D97-AF65-F5344CB8AC3E}">
        <p14:creationId xmlns:p14="http://schemas.microsoft.com/office/powerpoint/2010/main" val="2941970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D8CDAFE-8AE3-6E00-390D-4223595453C3}"/>
              </a:ext>
            </a:extLst>
          </p:cNvPr>
          <p:cNvSpPr txBox="1">
            <a:spLocks/>
          </p:cNvSpPr>
          <p:nvPr/>
        </p:nvSpPr>
        <p:spPr>
          <a:xfrm>
            <a:off x="301752" y="3755121"/>
            <a:ext cx="8588248" cy="391918"/>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Montserrat"/>
                <a:ea typeface="Montserrat"/>
                <a:cs typeface="Montserrat"/>
                <a:sym typeface="Montserrat"/>
              </a:defRPr>
            </a:lvl9pPr>
          </a:lstStyle>
          <a:p>
            <a:pPr algn="ctr">
              <a:lnSpc>
                <a:spcPct val="90000"/>
              </a:lnSpc>
              <a:spcBef>
                <a:spcPct val="0"/>
              </a:spcBef>
              <a:spcAft>
                <a:spcPts val="450"/>
              </a:spcAft>
            </a:pPr>
            <a:fld id="{E9529323-7A70-624C-A71D-2FA9CEC38593}" type="slidenum">
              <a:rPr lang="en-US" sz="1700" b="0" i="0" kern="1200" cap="none" spc="-100" baseline="0">
                <a:ln>
                  <a:noFill/>
                </a:ln>
                <a:solidFill>
                  <a:schemeClr val="accent6"/>
                </a:solidFill>
                <a:effectLst/>
                <a:latin typeface="+mj-lt"/>
                <a:ea typeface="+mj-ea"/>
                <a:cs typeface="ITC Avant Garde Std Md"/>
              </a:rPr>
              <a:pPr algn="ctr">
                <a:lnSpc>
                  <a:spcPct val="90000"/>
                </a:lnSpc>
                <a:spcBef>
                  <a:spcPct val="0"/>
                </a:spcBef>
                <a:spcAft>
                  <a:spcPts val="450"/>
                </a:spcAft>
              </a:pPr>
              <a:t>26</a:t>
            </a:fld>
            <a:endParaRPr lang="en-US" sz="1700" b="0" i="0" kern="1200" cap="none" spc="-100" baseline="0">
              <a:ln>
                <a:noFill/>
              </a:ln>
              <a:solidFill>
                <a:schemeClr val="accent6"/>
              </a:solidFill>
              <a:effectLst/>
              <a:latin typeface="+mj-lt"/>
              <a:ea typeface="+mj-ea"/>
              <a:cs typeface="ITC Avant Garde Std Md"/>
            </a:endParaRPr>
          </a:p>
        </p:txBody>
      </p:sp>
      <p:pic>
        <p:nvPicPr>
          <p:cNvPr id="5" name="Picture 4">
            <a:extLst>
              <a:ext uri="{FF2B5EF4-FFF2-40B4-BE49-F238E27FC236}">
                <a16:creationId xmlns:a16="http://schemas.microsoft.com/office/drawing/2014/main" id="{BB267D69-9BA8-46BA-7D9C-229AAF9BDDE8}"/>
              </a:ext>
            </a:extLst>
          </p:cNvPr>
          <p:cNvPicPr>
            <a:picLocks noChangeAspect="1"/>
          </p:cNvPicPr>
          <p:nvPr/>
        </p:nvPicPr>
        <p:blipFill rotWithShape="1">
          <a:blip r:embed="rId2"/>
          <a:srcRect r="2" b="636"/>
          <a:stretch/>
        </p:blipFill>
        <p:spPr>
          <a:xfrm>
            <a:off x="1476707" y="17013"/>
            <a:ext cx="6080033" cy="4153521"/>
          </a:xfrm>
          <a:prstGeom prst="rect">
            <a:avLst/>
          </a:prstGeom>
          <a:noFill/>
          <a:ln>
            <a:noFill/>
          </a:ln>
        </p:spPr>
      </p:pic>
      <p:sp>
        <p:nvSpPr>
          <p:cNvPr id="6" name="TextBox 5">
            <a:extLst>
              <a:ext uri="{FF2B5EF4-FFF2-40B4-BE49-F238E27FC236}">
                <a16:creationId xmlns:a16="http://schemas.microsoft.com/office/drawing/2014/main" id="{7E61ED3D-ECF2-731F-F454-668CEE84E1E2}"/>
              </a:ext>
            </a:extLst>
          </p:cNvPr>
          <p:cNvSpPr txBox="1"/>
          <p:nvPr/>
        </p:nvSpPr>
        <p:spPr>
          <a:xfrm>
            <a:off x="277876" y="4079233"/>
            <a:ext cx="8588248" cy="403796"/>
          </a:xfrm>
          <a:prstGeom prst="rect">
            <a:avLst/>
          </a:prstGeom>
        </p:spPr>
        <p:txBody>
          <a:bodyPr vert="horz" lIns="91440" tIns="45720" rIns="91440" bIns="45720" rtlCol="0">
            <a:normAutofit/>
          </a:bodyPr>
          <a:lstStyle/>
          <a:p>
            <a:pPr algn="ctr">
              <a:spcBef>
                <a:spcPct val="20000"/>
              </a:spcBef>
              <a:buClr>
                <a:schemeClr val="accent6"/>
              </a:buClr>
            </a:pPr>
            <a:r>
              <a:rPr lang="en-US" sz="1600" b="0" i="0" kern="1200" dirty="0">
                <a:latin typeface="+mn-lt"/>
                <a:ea typeface="+mn-ea"/>
                <a:cs typeface="ITC Avant Garde Std Md"/>
              </a:rPr>
              <a:t>Connecticut Department of Public Health Drug Overdose Monthly Report</a:t>
            </a:r>
          </a:p>
        </p:txBody>
      </p:sp>
      <p:sp>
        <p:nvSpPr>
          <p:cNvPr id="11" name="Slide Number Placeholder 4">
            <a:extLst>
              <a:ext uri="{FF2B5EF4-FFF2-40B4-BE49-F238E27FC236}">
                <a16:creationId xmlns:a16="http://schemas.microsoft.com/office/drawing/2014/main" id="{A35070E2-5628-0020-EF54-BC14C408DFB7}"/>
              </a:ext>
            </a:extLst>
          </p:cNvPr>
          <p:cNvSpPr>
            <a:spLocks noGrp="1"/>
          </p:cNvSpPr>
          <p:nvPr>
            <p:ph type="sldNum" sz="quarter" idx="12"/>
          </p:nvPr>
        </p:nvSpPr>
        <p:spPr/>
        <p:txBody>
          <a:bodyPr/>
          <a:lstStyle/>
          <a:p>
            <a:pPr>
              <a:spcAft>
                <a:spcPts val="600"/>
              </a:spcAft>
            </a:pPr>
            <a:fld id="{AB159995-A1BE-BF4E-BC5F-5A773C9D0009}" type="slidenum">
              <a:rPr lang="en-US" smtClean="0">
                <a:solidFill>
                  <a:srgbClr val="FFFFFF"/>
                </a:solidFill>
              </a:rPr>
              <a:pPr>
                <a:spcAft>
                  <a:spcPts val="600"/>
                </a:spcAft>
              </a:pPr>
              <a:t>26</a:t>
            </a:fld>
            <a:endParaRPr lang="en-US">
              <a:solidFill>
                <a:srgbClr val="FFFFFF"/>
              </a:solidFill>
            </a:endParaRPr>
          </a:p>
        </p:txBody>
      </p:sp>
      <p:sp>
        <p:nvSpPr>
          <p:cNvPr id="4" name="Slide Number Placeholder 3" hidden="1">
            <a:extLst>
              <a:ext uri="{FF2B5EF4-FFF2-40B4-BE49-F238E27FC236}">
                <a16:creationId xmlns:a16="http://schemas.microsoft.com/office/drawing/2014/main" id="{6B9B3B21-9B95-7FA9-1575-2338181DFBE3}"/>
              </a:ext>
            </a:extLst>
          </p:cNvPr>
          <p:cNvSpPr>
            <a:spLocks noGrp="1"/>
          </p:cNvSpPr>
          <p:nvPr>
            <p:ph type="sldNum" idx="4294967295"/>
          </p:nvPr>
        </p:nvSpPr>
        <p:spPr>
          <a:xfrm>
            <a:off x="7010400" y="4767263"/>
            <a:ext cx="2133600" cy="274637"/>
          </a:xfrm>
        </p:spPr>
        <p:txBody>
          <a:bodyPr/>
          <a:lstStyle/>
          <a:p>
            <a:pPr>
              <a:spcAft>
                <a:spcPts val="450"/>
              </a:spcAft>
            </a:pPr>
            <a:fld id="{00000000-1234-1234-1234-123412341234}" type="slidenum">
              <a:rPr lang="en-US" smtClean="0"/>
              <a:pPr>
                <a:spcAft>
                  <a:spcPts val="450"/>
                </a:spcAft>
              </a:pPr>
              <a:t>26</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9AAEF8E8-0CD4-16E8-F7FF-E549ED1ABE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899" y="4445273"/>
            <a:ext cx="1600201" cy="571363"/>
          </a:xfrm>
          <a:prstGeom prst="rect">
            <a:avLst/>
          </a:prstGeom>
          <a:noFill/>
          <a:ln>
            <a:noFill/>
          </a:ln>
        </p:spPr>
      </p:pic>
    </p:spTree>
    <p:extLst>
      <p:ext uri="{BB962C8B-B14F-4D97-AF65-F5344CB8AC3E}">
        <p14:creationId xmlns:p14="http://schemas.microsoft.com/office/powerpoint/2010/main" val="78897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EB579E-EBEC-714A-9FA1-7529E660C3C7}"/>
              </a:ext>
            </a:extLst>
          </p:cNvPr>
          <p:cNvSpPr>
            <a:spLocks noGrp="1"/>
          </p:cNvSpPr>
          <p:nvPr>
            <p:ph type="sldNum" idx="12"/>
          </p:nvPr>
        </p:nvSpPr>
        <p:spPr/>
        <p:txBody>
          <a:bodyPr/>
          <a:lstStyle/>
          <a:p>
            <a:fld id="{00000000-1234-1234-1234-123412341234}" type="slidenum">
              <a:rPr lang="en-US" smtClean="0"/>
              <a:pPr/>
              <a:t>27</a:t>
            </a:fld>
            <a:endParaRPr lang="en-US"/>
          </a:p>
        </p:txBody>
      </p:sp>
      <p:pic>
        <p:nvPicPr>
          <p:cNvPr id="5" name="Picture 4">
            <a:extLst>
              <a:ext uri="{FF2B5EF4-FFF2-40B4-BE49-F238E27FC236}">
                <a16:creationId xmlns:a16="http://schemas.microsoft.com/office/drawing/2014/main" id="{D6B9E687-8A65-2677-C0F5-846F757ECD03}"/>
              </a:ext>
            </a:extLst>
          </p:cNvPr>
          <p:cNvPicPr>
            <a:picLocks noChangeAspect="1"/>
          </p:cNvPicPr>
          <p:nvPr/>
        </p:nvPicPr>
        <p:blipFill>
          <a:blip r:embed="rId2"/>
          <a:stretch>
            <a:fillRect/>
          </a:stretch>
        </p:blipFill>
        <p:spPr>
          <a:xfrm>
            <a:off x="1367051" y="113708"/>
            <a:ext cx="6409897" cy="3875522"/>
          </a:xfrm>
          <a:prstGeom prst="rect">
            <a:avLst/>
          </a:prstGeom>
        </p:spPr>
      </p:pic>
      <p:sp>
        <p:nvSpPr>
          <p:cNvPr id="6" name="TextBox 5">
            <a:extLst>
              <a:ext uri="{FF2B5EF4-FFF2-40B4-BE49-F238E27FC236}">
                <a16:creationId xmlns:a16="http://schemas.microsoft.com/office/drawing/2014/main" id="{2A96BC02-3126-4754-ED54-C2D891E29FFD}"/>
              </a:ext>
            </a:extLst>
          </p:cNvPr>
          <p:cNvSpPr txBox="1"/>
          <p:nvPr/>
        </p:nvSpPr>
        <p:spPr>
          <a:xfrm>
            <a:off x="1789826" y="4749336"/>
            <a:ext cx="5439310" cy="300082"/>
          </a:xfrm>
          <a:prstGeom prst="rect">
            <a:avLst/>
          </a:prstGeom>
          <a:noFill/>
        </p:spPr>
        <p:txBody>
          <a:bodyPr wrap="none" rtlCol="0">
            <a:spAutoFit/>
          </a:bodyPr>
          <a:lstStyle/>
          <a:p>
            <a:r>
              <a:rPr lang="en-US" sz="1350" dirty="0">
                <a:latin typeface="Source Sans Pro" panose="020B0503030403020204" pitchFamily="34" charset="0"/>
                <a:ea typeface="Source Sans Pro" panose="020B0503030403020204" pitchFamily="34" charset="0"/>
              </a:rPr>
              <a:t>Connecticut Department of Public Health Drug Overdose Monthly Report</a:t>
            </a:r>
          </a:p>
        </p:txBody>
      </p:sp>
      <p:pic>
        <p:nvPicPr>
          <p:cNvPr id="2" name="Picture 1" descr="A black background with red and blue text&#10;&#10;Description automatically generated">
            <a:extLst>
              <a:ext uri="{FF2B5EF4-FFF2-40B4-BE49-F238E27FC236}">
                <a16:creationId xmlns:a16="http://schemas.microsoft.com/office/drawing/2014/main" id="{9A3BEFC6-87E8-1566-C26A-C1338E5B09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599" y="3989230"/>
            <a:ext cx="1600201" cy="571363"/>
          </a:xfrm>
          <a:prstGeom prst="rect">
            <a:avLst/>
          </a:prstGeom>
          <a:noFill/>
          <a:ln>
            <a:noFill/>
          </a:ln>
        </p:spPr>
      </p:pic>
    </p:spTree>
    <p:extLst>
      <p:ext uri="{BB962C8B-B14F-4D97-AF65-F5344CB8AC3E}">
        <p14:creationId xmlns:p14="http://schemas.microsoft.com/office/powerpoint/2010/main" val="2893765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7688-5A2B-A5DB-D857-B05CA2888656}"/>
              </a:ext>
            </a:extLst>
          </p:cNvPr>
          <p:cNvSpPr>
            <a:spLocks noGrp="1"/>
          </p:cNvSpPr>
          <p:nvPr>
            <p:ph type="ctrTitle"/>
          </p:nvPr>
        </p:nvSpPr>
        <p:spPr/>
        <p:txBody>
          <a:bodyPr anchor="t">
            <a:normAutofit/>
          </a:bodyPr>
          <a:lstStyle/>
          <a:p>
            <a:r>
              <a:rPr lang="en-US" dirty="0"/>
              <a:t>Fentanyl</a:t>
            </a:r>
          </a:p>
        </p:txBody>
      </p:sp>
      <p:sp>
        <p:nvSpPr>
          <p:cNvPr id="9" name="Slide Number Placeholder 3">
            <a:extLst>
              <a:ext uri="{FF2B5EF4-FFF2-40B4-BE49-F238E27FC236}">
                <a16:creationId xmlns:a16="http://schemas.microsoft.com/office/drawing/2014/main" id="{D92F49D6-A92D-C000-AB89-DD074447FCCD}"/>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28</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AD9EDFA3-85D7-3F99-DDF0-D8535BB036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2299" y="4195900"/>
            <a:ext cx="1600201" cy="571363"/>
          </a:xfrm>
          <a:prstGeom prst="rect">
            <a:avLst/>
          </a:prstGeom>
          <a:noFill/>
          <a:ln>
            <a:noFill/>
          </a:ln>
        </p:spPr>
      </p:pic>
    </p:spTree>
    <p:extLst>
      <p:ext uri="{BB962C8B-B14F-4D97-AF65-F5344CB8AC3E}">
        <p14:creationId xmlns:p14="http://schemas.microsoft.com/office/powerpoint/2010/main" val="167500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3FA2-0CF3-F58C-48B4-41DBA74A8294}"/>
              </a:ext>
            </a:extLst>
          </p:cNvPr>
          <p:cNvSpPr>
            <a:spLocks noGrp="1"/>
          </p:cNvSpPr>
          <p:nvPr>
            <p:ph type="title"/>
          </p:nvPr>
        </p:nvSpPr>
        <p:spPr>
          <a:xfrm>
            <a:off x="1137106" y="0"/>
            <a:ext cx="6863894" cy="685800"/>
          </a:xfrm>
        </p:spPr>
        <p:txBody>
          <a:bodyPr>
            <a:normAutofit/>
          </a:bodyPr>
          <a:lstStyle/>
          <a:p>
            <a:r>
              <a:rPr lang="en-US" dirty="0"/>
              <a:t>Fentanyl</a:t>
            </a:r>
          </a:p>
        </p:txBody>
      </p:sp>
      <p:sp>
        <p:nvSpPr>
          <p:cNvPr id="3" name="Slide Number Placeholder 3">
            <a:extLst>
              <a:ext uri="{FF2B5EF4-FFF2-40B4-BE49-F238E27FC236}">
                <a16:creationId xmlns:a16="http://schemas.microsoft.com/office/drawing/2014/main" id="{EBC69BDC-A63B-2086-8267-F88FA0BE315B}"/>
              </a:ext>
            </a:extLst>
          </p:cNvPr>
          <p:cNvSpPr>
            <a:spLocks noGrp="1"/>
          </p:cNvSpPr>
          <p:nvPr>
            <p:ph type="sldNum" idx="12"/>
          </p:nvPr>
        </p:nvSpPr>
        <p:spPr>
          <a:xfrm>
            <a:off x="6116977" y="4731543"/>
            <a:ext cx="1600200" cy="273844"/>
          </a:xfrm>
        </p:spPr>
        <p:txBody>
          <a:bodyPr/>
          <a:lstStyle/>
          <a:p>
            <a:pPr>
              <a:spcAft>
                <a:spcPts val="450"/>
              </a:spcAft>
            </a:pPr>
            <a:fld id="{E9529323-7A70-624C-A71D-2FA9CEC38593}" type="slidenum">
              <a:rPr lang="en-US" smtClean="0"/>
              <a:pPr>
                <a:spcAft>
                  <a:spcPts val="450"/>
                </a:spcAft>
              </a:pPr>
              <a:t>29</a:t>
            </a:fld>
            <a:endParaRPr lang="en-US"/>
          </a:p>
        </p:txBody>
      </p:sp>
      <p:pic>
        <p:nvPicPr>
          <p:cNvPr id="1026" name="Picture 2" descr="Fentanyl - The Facts &amp; Impact on the Addiction Crisis | SAFE Project">
            <a:extLst>
              <a:ext uri="{FF2B5EF4-FFF2-40B4-BE49-F238E27FC236}">
                <a16:creationId xmlns:a16="http://schemas.microsoft.com/office/drawing/2014/main" id="{4E647A52-6B0D-AD68-5EFC-B74D9C8A50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940" y="862826"/>
            <a:ext cx="6286500" cy="1885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1819333-2B72-1789-83CD-22D21F0349E1}"/>
              </a:ext>
            </a:extLst>
          </p:cNvPr>
          <p:cNvSpPr txBox="1"/>
          <p:nvPr/>
        </p:nvSpPr>
        <p:spPr>
          <a:xfrm>
            <a:off x="4428190" y="3622811"/>
            <a:ext cx="4616573" cy="300082"/>
          </a:xfrm>
          <a:prstGeom prst="rect">
            <a:avLst/>
          </a:prstGeom>
          <a:noFill/>
        </p:spPr>
        <p:txBody>
          <a:bodyPr wrap="square">
            <a:spAutoFit/>
          </a:bodyPr>
          <a:lstStyle/>
          <a:p>
            <a:r>
              <a:rPr lang="en-US" sz="1350" dirty="0">
                <a:solidFill>
                  <a:srgbClr val="8C8C8C"/>
                </a:solidFill>
                <a:latin typeface="National"/>
              </a:rPr>
              <a:t>SAFE Project 2023 (Stop the Addiction Fatality Epidemic = SAFE)</a:t>
            </a:r>
            <a:endParaRPr lang="en-US" sz="1350" dirty="0"/>
          </a:p>
        </p:txBody>
      </p:sp>
      <p:pic>
        <p:nvPicPr>
          <p:cNvPr id="9" name="Picture 2" descr="https://www.statnews.com/wp-content/uploads/2016/09/Heroin-Fentanyl-vials-NHSPFL-645x645.jpg">
            <a:extLst>
              <a:ext uri="{FF2B5EF4-FFF2-40B4-BE49-F238E27FC236}">
                <a16:creationId xmlns:a16="http://schemas.microsoft.com/office/drawing/2014/main" id="{F147ED85-B30D-A91B-4925-03297C165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233" y="2925802"/>
            <a:ext cx="2528957" cy="198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red and blue text&#10;&#10;Description automatically generated">
            <a:extLst>
              <a:ext uri="{FF2B5EF4-FFF2-40B4-BE49-F238E27FC236}">
                <a16:creationId xmlns:a16="http://schemas.microsoft.com/office/drawing/2014/main" id="{8F3AA644-451B-9FB8-CA1D-8933752B4F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455" y="4097632"/>
            <a:ext cx="1600201" cy="571363"/>
          </a:xfrm>
          <a:prstGeom prst="rect">
            <a:avLst/>
          </a:prstGeom>
          <a:noFill/>
          <a:ln>
            <a:noFill/>
          </a:ln>
        </p:spPr>
      </p:pic>
    </p:spTree>
    <p:extLst>
      <p:ext uri="{BB962C8B-B14F-4D97-AF65-F5344CB8AC3E}">
        <p14:creationId xmlns:p14="http://schemas.microsoft.com/office/powerpoint/2010/main" val="1836506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prstGeom prst="rect">
            <a:avLst/>
          </a:prstGeom>
          <a:solidFill>
            <a:schemeClr val="dk2"/>
          </a:solidFill>
          <a:ln>
            <a:noFill/>
          </a:ln>
        </p:spPr>
        <p:txBody>
          <a:bodyPr spcFirstLastPara="1" wrap="square" lIns="68569" tIns="34275" rIns="68569" bIns="34275" anchor="ctr" anchorCtr="0">
            <a:noAutofit/>
          </a:bodyPr>
          <a:lstStyle/>
          <a:p>
            <a:r>
              <a:rPr lang="en-US"/>
              <a:t>Working with communities.</a:t>
            </a:r>
            <a:endParaRPr/>
          </a:p>
        </p:txBody>
      </p:sp>
      <p:sp>
        <p:nvSpPr>
          <p:cNvPr id="76" name="Google Shape;76;p3"/>
          <p:cNvSpPr txBox="1">
            <a:spLocks noGrp="1"/>
          </p:cNvSpPr>
          <p:nvPr>
            <p:ph type="body" idx="1"/>
          </p:nvPr>
        </p:nvSpPr>
        <p:spPr>
          <a:prstGeom prst="rect">
            <a:avLst/>
          </a:prstGeom>
          <a:noFill/>
          <a:ln>
            <a:noFill/>
          </a:ln>
        </p:spPr>
        <p:txBody>
          <a:bodyPr spcFirstLastPara="1" wrap="square" lIns="68569" tIns="34275" rIns="68569" bIns="34275" anchor="t" anchorCtr="0">
            <a:noAutofit/>
          </a:bodyPr>
          <a:lstStyle/>
          <a:p>
            <a:pPr marL="346472" indent="-346472">
              <a:spcBef>
                <a:spcPts val="0"/>
              </a:spcBef>
              <a:buSzPts val="2070"/>
            </a:pPr>
            <a:r>
              <a:rPr lang="en-US" sz="2000" dirty="0"/>
              <a:t>The </a:t>
            </a:r>
            <a:r>
              <a:rPr lang="en-US" sz="2000" i="1" dirty="0"/>
              <a:t>Opioid Response Network (ORN) </a:t>
            </a:r>
            <a:r>
              <a:rPr lang="en-US" sz="2000" dirty="0"/>
              <a:t>provides local, experienced consultants in prevention, treatment and recovery to communities and organizations to help address this opioid crisis and stimulant use. </a:t>
            </a:r>
            <a:endParaRPr sz="2000" dirty="0"/>
          </a:p>
          <a:p>
            <a:pPr marL="346472" indent="-346472">
              <a:buSzPts val="2070"/>
            </a:pPr>
            <a:r>
              <a:rPr lang="en-US" sz="2000" i="1" dirty="0"/>
              <a:t>ORN</a:t>
            </a:r>
            <a:r>
              <a:rPr lang="en-US" sz="2000" dirty="0"/>
              <a:t> accepts requests for education and training. </a:t>
            </a:r>
            <a:endParaRPr sz="2000" dirty="0"/>
          </a:p>
          <a:p>
            <a:pPr marL="346472" indent="-346472">
              <a:buSzPts val="2070"/>
            </a:pPr>
            <a:r>
              <a:rPr lang="en-US" sz="2000" dirty="0"/>
              <a:t>Each state/territory has a designated team, led by a regional Technology Transfer Specialist (TTS), who is an expert in implementing evidence-based practices. </a:t>
            </a:r>
            <a:endParaRPr sz="2000" dirty="0"/>
          </a:p>
        </p:txBody>
      </p:sp>
      <p:sp>
        <p:nvSpPr>
          <p:cNvPr id="77" name="Google Shape;77;p3"/>
          <p:cNvSpPr txBox="1">
            <a:spLocks noGrp="1"/>
          </p:cNvSpPr>
          <p:nvPr>
            <p:ph type="sldNum" idx="12"/>
          </p:nvPr>
        </p:nvSpPr>
        <p:spPr>
          <a:prstGeom prst="rect">
            <a:avLst/>
          </a:prstGeom>
          <a:noFill/>
          <a:ln>
            <a:noFill/>
          </a:ln>
        </p:spPr>
        <p:txBody>
          <a:bodyPr spcFirstLastPara="1" wrap="square" lIns="68569" tIns="34275" rIns="68569" bIns="34275" anchor="ctr" anchorCtr="0">
            <a:noAutofit/>
          </a:bodyPr>
          <a:lstStyle/>
          <a:p>
            <a:fld id="{00000000-1234-1234-1234-123412341234}" type="slidenum">
              <a:rPr lang="en-US"/>
              <a:pPr/>
              <a:t>3</a:t>
            </a:fld>
            <a:endParaRPr/>
          </a:p>
        </p:txBody>
      </p:sp>
      <p:pic>
        <p:nvPicPr>
          <p:cNvPr id="2" name="Picture 1" descr="A black background with red and blue text&#10;&#10;Description automatically generated">
            <a:extLst>
              <a:ext uri="{FF2B5EF4-FFF2-40B4-BE49-F238E27FC236}">
                <a16:creationId xmlns:a16="http://schemas.microsoft.com/office/drawing/2014/main" id="{8BF907F6-5EB3-7A50-6C86-FB7B7E8A06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2209" y="4217114"/>
            <a:ext cx="2114550" cy="7550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D14C-882E-093C-19B4-CDF4020749BB}"/>
              </a:ext>
            </a:extLst>
          </p:cNvPr>
          <p:cNvSpPr>
            <a:spLocks noGrp="1"/>
          </p:cNvSpPr>
          <p:nvPr>
            <p:ph type="title"/>
          </p:nvPr>
        </p:nvSpPr>
        <p:spPr/>
        <p:txBody>
          <a:bodyPr wrap="square" anchor="ctr">
            <a:normAutofit/>
          </a:bodyPr>
          <a:lstStyle/>
          <a:p>
            <a:r>
              <a:rPr lang="en-US" dirty="0"/>
              <a:t>Overdose and Origins</a:t>
            </a:r>
          </a:p>
        </p:txBody>
      </p:sp>
      <p:sp>
        <p:nvSpPr>
          <p:cNvPr id="4" name="Slide Number Placeholder 3">
            <a:extLst>
              <a:ext uri="{FF2B5EF4-FFF2-40B4-BE49-F238E27FC236}">
                <a16:creationId xmlns:a16="http://schemas.microsoft.com/office/drawing/2014/main" id="{48BD1720-3729-EE3B-E59C-5338F3AB6AD1}"/>
              </a:ext>
            </a:extLst>
          </p:cNvPr>
          <p:cNvSpPr>
            <a:spLocks noGrp="1"/>
          </p:cNvSpPr>
          <p:nvPr>
            <p:ph type="sldNum" idx="12"/>
          </p:nvPr>
        </p:nvSpPr>
        <p:spPr/>
        <p:txBody>
          <a:bodyPr wrap="square" anchor="ctr">
            <a:normAutofit/>
          </a:bodyPr>
          <a:lstStyle/>
          <a:p>
            <a:pPr>
              <a:lnSpc>
                <a:spcPct val="90000"/>
              </a:lnSpc>
              <a:spcAft>
                <a:spcPts val="450"/>
              </a:spcAft>
            </a:pPr>
            <a:fld id="{E9529323-7A70-624C-A71D-2FA9CEC38593}" type="slidenum">
              <a:rPr lang="en-US" sz="700" smtClean="0"/>
              <a:pPr>
                <a:lnSpc>
                  <a:spcPct val="90000"/>
                </a:lnSpc>
                <a:spcAft>
                  <a:spcPts val="450"/>
                </a:spcAft>
              </a:pPr>
              <a:t>30</a:t>
            </a:fld>
            <a:endParaRPr lang="en-US" sz="700"/>
          </a:p>
        </p:txBody>
      </p:sp>
      <p:graphicFrame>
        <p:nvGraphicFramePr>
          <p:cNvPr id="6" name="Content Placeholder 2">
            <a:extLst>
              <a:ext uri="{FF2B5EF4-FFF2-40B4-BE49-F238E27FC236}">
                <a16:creationId xmlns:a16="http://schemas.microsoft.com/office/drawing/2014/main" id="{A9CF2815-1C59-D90B-DDF1-D21D7E790EE0}"/>
              </a:ext>
            </a:extLst>
          </p:cNvPr>
          <p:cNvGraphicFramePr>
            <a:graphicFrameLocks noGrp="1"/>
          </p:cNvGraphicFramePr>
          <p:nvPr>
            <p:ph type="chart" idx="2"/>
            <p:extLst>
              <p:ext uri="{D42A27DB-BD31-4B8C-83A1-F6EECF244321}">
                <p14:modId xmlns:p14="http://schemas.microsoft.com/office/powerpoint/2010/main" val="288547208"/>
              </p:ext>
            </p:extLst>
          </p:nvPr>
        </p:nvGraphicFramePr>
        <p:xfrm>
          <a:off x="1008063" y="1425575"/>
          <a:ext cx="7123112" cy="2817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5E860F31-64F4-1326-21BB-7CB229847F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9899" y="4219644"/>
            <a:ext cx="1600201" cy="571363"/>
          </a:xfrm>
          <a:prstGeom prst="rect">
            <a:avLst/>
          </a:prstGeom>
          <a:noFill/>
          <a:ln>
            <a:noFill/>
          </a:ln>
        </p:spPr>
      </p:pic>
    </p:spTree>
    <p:extLst>
      <p:ext uri="{BB962C8B-B14F-4D97-AF65-F5344CB8AC3E}">
        <p14:creationId xmlns:p14="http://schemas.microsoft.com/office/powerpoint/2010/main" val="3856353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9A82-BF3C-226B-FE3D-CF726EA85D3D}"/>
              </a:ext>
            </a:extLst>
          </p:cNvPr>
          <p:cNvSpPr>
            <a:spLocks noGrp="1"/>
          </p:cNvSpPr>
          <p:nvPr>
            <p:ph type="title"/>
          </p:nvPr>
        </p:nvSpPr>
        <p:spPr/>
        <p:txBody>
          <a:bodyPr>
            <a:normAutofit/>
          </a:bodyPr>
          <a:lstStyle/>
          <a:p>
            <a:pPr algn="ctr"/>
            <a:r>
              <a:rPr lang="en-US" dirty="0"/>
              <a:t>“</a:t>
            </a:r>
            <a:r>
              <a:rPr lang="en-US" dirty="0" err="1"/>
              <a:t>Oxys</a:t>
            </a:r>
            <a:r>
              <a:rPr lang="en-US" dirty="0"/>
              <a:t>”  M30s</a:t>
            </a:r>
          </a:p>
        </p:txBody>
      </p:sp>
      <p:sp>
        <p:nvSpPr>
          <p:cNvPr id="3" name="Slide Number Placeholder 3">
            <a:extLst>
              <a:ext uri="{FF2B5EF4-FFF2-40B4-BE49-F238E27FC236}">
                <a16:creationId xmlns:a16="http://schemas.microsoft.com/office/drawing/2014/main" id="{D61F04D0-5876-B739-44C7-220BCC3F8E09}"/>
              </a:ext>
            </a:extLst>
          </p:cNvPr>
          <p:cNvSpPr>
            <a:spLocks noGrp="1"/>
          </p:cNvSpPr>
          <p:nvPr>
            <p:ph type="sldNum" idx="12"/>
          </p:nvPr>
        </p:nvSpPr>
        <p:spPr/>
        <p:txBody>
          <a:bodyPr/>
          <a:lstStyle/>
          <a:p>
            <a:pPr>
              <a:spcAft>
                <a:spcPts val="450"/>
              </a:spcAft>
            </a:pPr>
            <a:fld id="{E9529323-7A70-624C-A71D-2FA9CEC38593}" type="slidenum">
              <a:rPr lang="en-US" smtClean="0"/>
              <a:pPr>
                <a:spcAft>
                  <a:spcPts val="450"/>
                </a:spcAft>
              </a:pPr>
              <a:t>31</a:t>
            </a:fld>
            <a:endParaRPr lang="en-US"/>
          </a:p>
        </p:txBody>
      </p:sp>
      <p:pic>
        <p:nvPicPr>
          <p:cNvPr id="4" name="Picture 3">
            <a:extLst>
              <a:ext uri="{FF2B5EF4-FFF2-40B4-BE49-F238E27FC236}">
                <a16:creationId xmlns:a16="http://schemas.microsoft.com/office/drawing/2014/main" id="{C45CD583-0713-D8D1-2CA8-C6D4414481A2}"/>
              </a:ext>
            </a:extLst>
          </p:cNvPr>
          <p:cNvPicPr>
            <a:picLocks noChangeAspect="1"/>
          </p:cNvPicPr>
          <p:nvPr/>
        </p:nvPicPr>
        <p:blipFill>
          <a:blip r:embed="rId2"/>
          <a:stretch>
            <a:fillRect/>
          </a:stretch>
        </p:blipFill>
        <p:spPr>
          <a:xfrm>
            <a:off x="1003925" y="1345708"/>
            <a:ext cx="2720054" cy="2727770"/>
          </a:xfrm>
          <a:prstGeom prst="rect">
            <a:avLst/>
          </a:prstGeom>
        </p:spPr>
      </p:pic>
      <p:pic>
        <p:nvPicPr>
          <p:cNvPr id="7" name="Picture 6">
            <a:extLst>
              <a:ext uri="{FF2B5EF4-FFF2-40B4-BE49-F238E27FC236}">
                <a16:creationId xmlns:a16="http://schemas.microsoft.com/office/drawing/2014/main" id="{8049F9FC-E0FB-7180-BC0D-D4E1E30A8AF0}"/>
              </a:ext>
            </a:extLst>
          </p:cNvPr>
          <p:cNvPicPr>
            <a:picLocks noChangeAspect="1"/>
          </p:cNvPicPr>
          <p:nvPr/>
        </p:nvPicPr>
        <p:blipFill>
          <a:blip r:embed="rId3"/>
          <a:stretch>
            <a:fillRect/>
          </a:stretch>
        </p:blipFill>
        <p:spPr>
          <a:xfrm>
            <a:off x="4572000" y="1379131"/>
            <a:ext cx="3197311" cy="2660923"/>
          </a:xfrm>
          <a:prstGeom prst="rect">
            <a:avLst/>
          </a:prstGeom>
        </p:spPr>
      </p:pic>
      <p:pic>
        <p:nvPicPr>
          <p:cNvPr id="8" name="Picture 7" descr="A black background with red and blue text&#10;&#10;Description automatically generated">
            <a:extLst>
              <a:ext uri="{FF2B5EF4-FFF2-40B4-BE49-F238E27FC236}">
                <a16:creationId xmlns:a16="http://schemas.microsoft.com/office/drawing/2014/main" id="{747A52A5-0E0A-F004-E9AB-6E3DADDCAD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9899" y="4332822"/>
            <a:ext cx="1600201" cy="571363"/>
          </a:xfrm>
          <a:prstGeom prst="rect">
            <a:avLst/>
          </a:prstGeom>
          <a:noFill/>
          <a:ln>
            <a:noFill/>
          </a:ln>
        </p:spPr>
      </p:pic>
    </p:spTree>
    <p:extLst>
      <p:ext uri="{BB962C8B-B14F-4D97-AF65-F5344CB8AC3E}">
        <p14:creationId xmlns:p14="http://schemas.microsoft.com/office/powerpoint/2010/main" val="204717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5E42-42C7-4230-AAEB-C7DADDFBA2DE}"/>
              </a:ext>
            </a:extLst>
          </p:cNvPr>
          <p:cNvSpPr>
            <a:spLocks noGrp="1"/>
          </p:cNvSpPr>
          <p:nvPr>
            <p:ph type="title"/>
          </p:nvPr>
        </p:nvSpPr>
        <p:spPr/>
        <p:txBody>
          <a:bodyPr anchor="ctr">
            <a:normAutofit/>
          </a:bodyPr>
          <a:lstStyle/>
          <a:p>
            <a:r>
              <a:rPr lang="en-US" dirty="0"/>
              <a:t>The Fentanyl Problem</a:t>
            </a:r>
          </a:p>
        </p:txBody>
      </p:sp>
      <p:sp>
        <p:nvSpPr>
          <p:cNvPr id="9" name="Slide Number Placeholder 2">
            <a:extLst>
              <a:ext uri="{FF2B5EF4-FFF2-40B4-BE49-F238E27FC236}">
                <a16:creationId xmlns:a16="http://schemas.microsoft.com/office/drawing/2014/main" id="{147B6657-1294-AE57-1705-5DD5ABF85C84}"/>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a:pPr>
                <a:lnSpc>
                  <a:spcPct val="90000"/>
                </a:lnSpc>
                <a:spcAft>
                  <a:spcPts val="450"/>
                </a:spcAft>
              </a:pPr>
              <a:t>32</a:t>
            </a:fld>
            <a:endParaRPr lang="en-US"/>
          </a:p>
        </p:txBody>
      </p:sp>
      <p:graphicFrame>
        <p:nvGraphicFramePr>
          <p:cNvPr id="5" name="Content Placeholder 2">
            <a:extLst>
              <a:ext uri="{FF2B5EF4-FFF2-40B4-BE49-F238E27FC236}">
                <a16:creationId xmlns:a16="http://schemas.microsoft.com/office/drawing/2014/main" id="{EDF6C33B-2ECA-CF9A-49A3-8FF5C383990D}"/>
              </a:ext>
            </a:extLst>
          </p:cNvPr>
          <p:cNvGraphicFramePr>
            <a:graphicFrameLocks noGrp="1"/>
          </p:cNvGraphicFramePr>
          <p:nvPr>
            <p:ph idx="4294967295"/>
            <p:extLst>
              <p:ext uri="{D42A27DB-BD31-4B8C-83A1-F6EECF244321}">
                <p14:modId xmlns:p14="http://schemas.microsoft.com/office/powerpoint/2010/main" val="3225051585"/>
              </p:ext>
            </p:extLst>
          </p:nvPr>
        </p:nvGraphicFramePr>
        <p:xfrm>
          <a:off x="283536" y="1086364"/>
          <a:ext cx="8403264" cy="3400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01A50875-78E8-3083-2C7F-347331BD70F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1693" y="4346643"/>
            <a:ext cx="1600201" cy="571363"/>
          </a:xfrm>
          <a:prstGeom prst="rect">
            <a:avLst/>
          </a:prstGeom>
          <a:noFill/>
          <a:ln>
            <a:noFill/>
          </a:ln>
        </p:spPr>
      </p:pic>
    </p:spTree>
    <p:extLst>
      <p:ext uri="{BB962C8B-B14F-4D97-AF65-F5344CB8AC3E}">
        <p14:creationId xmlns:p14="http://schemas.microsoft.com/office/powerpoint/2010/main" val="3593542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2B86-3AAC-4CE0-A3B6-BACA1F511ACD}"/>
              </a:ext>
            </a:extLst>
          </p:cNvPr>
          <p:cNvSpPr>
            <a:spLocks noGrp="1"/>
          </p:cNvSpPr>
          <p:nvPr>
            <p:ph type="title"/>
          </p:nvPr>
        </p:nvSpPr>
        <p:spPr/>
        <p:txBody>
          <a:bodyPr anchor="ctr">
            <a:normAutofit/>
          </a:bodyPr>
          <a:lstStyle/>
          <a:p>
            <a:r>
              <a:rPr lang="en-US" dirty="0"/>
              <a:t>Testing for Fentanyl</a:t>
            </a:r>
          </a:p>
        </p:txBody>
      </p:sp>
      <p:sp>
        <p:nvSpPr>
          <p:cNvPr id="9" name="Slide Number Placeholder 2">
            <a:extLst>
              <a:ext uri="{FF2B5EF4-FFF2-40B4-BE49-F238E27FC236}">
                <a16:creationId xmlns:a16="http://schemas.microsoft.com/office/drawing/2014/main" id="{88ECBAC7-A3E6-4836-3436-0650C984A61F}"/>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a:pPr>
                <a:lnSpc>
                  <a:spcPct val="90000"/>
                </a:lnSpc>
                <a:spcAft>
                  <a:spcPts val="450"/>
                </a:spcAft>
              </a:pPr>
              <a:t>33</a:t>
            </a:fld>
            <a:endParaRPr lang="en-US"/>
          </a:p>
        </p:txBody>
      </p:sp>
      <p:graphicFrame>
        <p:nvGraphicFramePr>
          <p:cNvPr id="5" name="Content Placeholder 2">
            <a:extLst>
              <a:ext uri="{FF2B5EF4-FFF2-40B4-BE49-F238E27FC236}">
                <a16:creationId xmlns:a16="http://schemas.microsoft.com/office/drawing/2014/main" id="{B3BEA5E8-7CE1-12F3-9D51-9422B650EA74}"/>
              </a:ext>
            </a:extLst>
          </p:cNvPr>
          <p:cNvGraphicFramePr>
            <a:graphicFrameLocks noGrp="1"/>
          </p:cNvGraphicFramePr>
          <p:nvPr>
            <p:ph idx="4294967295"/>
            <p:extLst>
              <p:ext uri="{D42A27DB-BD31-4B8C-83A1-F6EECF244321}">
                <p14:modId xmlns:p14="http://schemas.microsoft.com/office/powerpoint/2010/main" val="2332808087"/>
              </p:ext>
            </p:extLst>
          </p:nvPr>
        </p:nvGraphicFramePr>
        <p:xfrm>
          <a:off x="335048" y="1139668"/>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08D7DE2A-1C74-9673-8E9B-C7F32CB34BB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4169" y="4332822"/>
            <a:ext cx="1600201" cy="571363"/>
          </a:xfrm>
          <a:prstGeom prst="rect">
            <a:avLst/>
          </a:prstGeom>
          <a:noFill/>
          <a:ln>
            <a:noFill/>
          </a:ln>
        </p:spPr>
      </p:pic>
    </p:spTree>
    <p:extLst>
      <p:ext uri="{BB962C8B-B14F-4D97-AF65-F5344CB8AC3E}">
        <p14:creationId xmlns:p14="http://schemas.microsoft.com/office/powerpoint/2010/main" val="819658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F483-F531-159E-4A20-CF7AB68E7660}"/>
              </a:ext>
            </a:extLst>
          </p:cNvPr>
          <p:cNvSpPr>
            <a:spLocks noGrp="1"/>
          </p:cNvSpPr>
          <p:nvPr>
            <p:ph type="title"/>
          </p:nvPr>
        </p:nvSpPr>
        <p:spPr/>
        <p:txBody>
          <a:bodyPr anchor="ctr">
            <a:normAutofit/>
          </a:bodyPr>
          <a:lstStyle/>
          <a:p>
            <a:r>
              <a:rPr lang="en-US" dirty="0"/>
              <a:t>New Fentanyl Compounds </a:t>
            </a:r>
          </a:p>
        </p:txBody>
      </p:sp>
      <p:sp>
        <p:nvSpPr>
          <p:cNvPr id="9" name="Slide Number Placeholder 2">
            <a:extLst>
              <a:ext uri="{FF2B5EF4-FFF2-40B4-BE49-F238E27FC236}">
                <a16:creationId xmlns:a16="http://schemas.microsoft.com/office/drawing/2014/main" id="{060612D6-997C-82B4-4D04-EB8D0F339F91}"/>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a:pPr>
                <a:lnSpc>
                  <a:spcPct val="90000"/>
                </a:lnSpc>
                <a:spcAft>
                  <a:spcPts val="450"/>
                </a:spcAft>
              </a:pPr>
              <a:t>34</a:t>
            </a:fld>
            <a:endParaRPr lang="en-US"/>
          </a:p>
        </p:txBody>
      </p:sp>
      <p:graphicFrame>
        <p:nvGraphicFramePr>
          <p:cNvPr id="5" name="Content Placeholder 2">
            <a:extLst>
              <a:ext uri="{FF2B5EF4-FFF2-40B4-BE49-F238E27FC236}">
                <a16:creationId xmlns:a16="http://schemas.microsoft.com/office/drawing/2014/main" id="{39FAFD78-7E07-4DB0-5A4F-90A2D21FEB15}"/>
              </a:ext>
            </a:extLst>
          </p:cNvPr>
          <p:cNvGraphicFramePr>
            <a:graphicFrameLocks noGrp="1"/>
          </p:cNvGraphicFramePr>
          <p:nvPr>
            <p:ph idx="4294967295"/>
            <p:extLst>
              <p:ext uri="{D42A27DB-BD31-4B8C-83A1-F6EECF244321}">
                <p14:modId xmlns:p14="http://schemas.microsoft.com/office/powerpoint/2010/main" val="2607655318"/>
              </p:ext>
            </p:extLst>
          </p:nvPr>
        </p:nvGraphicFramePr>
        <p:xfrm>
          <a:off x="572371" y="1096169"/>
          <a:ext cx="7460911" cy="3146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72FD3826-0808-7C00-B592-AA51F0A6DC5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1428" y="4146220"/>
            <a:ext cx="1600201" cy="571363"/>
          </a:xfrm>
          <a:prstGeom prst="rect">
            <a:avLst/>
          </a:prstGeom>
          <a:noFill/>
          <a:ln>
            <a:noFill/>
          </a:ln>
        </p:spPr>
      </p:pic>
    </p:spTree>
    <p:extLst>
      <p:ext uri="{BB962C8B-B14F-4D97-AF65-F5344CB8AC3E}">
        <p14:creationId xmlns:p14="http://schemas.microsoft.com/office/powerpoint/2010/main" val="1277459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B857-6CE7-F035-FAFA-EA743F7909A2}"/>
              </a:ext>
            </a:extLst>
          </p:cNvPr>
          <p:cNvSpPr>
            <a:spLocks noGrp="1"/>
          </p:cNvSpPr>
          <p:nvPr>
            <p:ph type="title"/>
          </p:nvPr>
        </p:nvSpPr>
        <p:spPr/>
        <p:txBody>
          <a:bodyPr anchor="t">
            <a:normAutofit/>
          </a:bodyPr>
          <a:lstStyle/>
          <a:p>
            <a:r>
              <a:rPr lang="en-US" dirty="0"/>
              <a:t>Xylazine</a:t>
            </a:r>
          </a:p>
        </p:txBody>
      </p:sp>
      <p:sp>
        <p:nvSpPr>
          <p:cNvPr id="4" name="Slide Number Placeholder 3" hidden="1">
            <a:extLst>
              <a:ext uri="{FF2B5EF4-FFF2-40B4-BE49-F238E27FC236}">
                <a16:creationId xmlns:a16="http://schemas.microsoft.com/office/drawing/2014/main" id="{6A1FBC7C-266B-2263-837E-CF2D183AED8B}"/>
              </a:ext>
            </a:extLst>
          </p:cNvPr>
          <p:cNvSpPr>
            <a:spLocks noGrp="1"/>
          </p:cNvSpPr>
          <p:nvPr>
            <p:ph type="sldNum" sz="quarter" idx="4294967295"/>
          </p:nvPr>
        </p:nvSpPr>
        <p:spPr>
          <a:xfrm>
            <a:off x="7543800" y="4767263"/>
            <a:ext cx="1600200" cy="274637"/>
          </a:xfrm>
        </p:spPr>
        <p:txBody>
          <a:bodyPr/>
          <a:lstStyle/>
          <a:p>
            <a:pPr>
              <a:spcAft>
                <a:spcPts val="450"/>
              </a:spcAft>
            </a:pPr>
            <a:fld id="{ED911426-6C8B-EA43-A96A-040E38DEB08D}" type="slidenum">
              <a:rPr lang="en-US" smtClean="0"/>
              <a:pPr>
                <a:spcAft>
                  <a:spcPts val="450"/>
                </a:spcAft>
              </a:pPr>
              <a:t>35</a:t>
            </a:fld>
            <a:endParaRPr lang="en-US"/>
          </a:p>
        </p:txBody>
      </p:sp>
      <p:sp>
        <p:nvSpPr>
          <p:cNvPr id="11" name="Slide Number Placeholder 3">
            <a:extLst>
              <a:ext uri="{FF2B5EF4-FFF2-40B4-BE49-F238E27FC236}">
                <a16:creationId xmlns:a16="http://schemas.microsoft.com/office/drawing/2014/main" id="{376F8611-0E48-D9C1-E5AF-F5B30FB466D4}"/>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35</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101514EE-E189-07D7-59BC-E8F97D2F81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3104" y="3979070"/>
            <a:ext cx="2207471" cy="788193"/>
          </a:xfrm>
          <a:prstGeom prst="rect">
            <a:avLst/>
          </a:prstGeom>
          <a:noFill/>
          <a:ln>
            <a:noFill/>
          </a:ln>
        </p:spPr>
      </p:pic>
    </p:spTree>
    <p:extLst>
      <p:ext uri="{BB962C8B-B14F-4D97-AF65-F5344CB8AC3E}">
        <p14:creationId xmlns:p14="http://schemas.microsoft.com/office/powerpoint/2010/main" val="742118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BC1D-7EB2-1380-E615-BADC39BE9BF4}"/>
              </a:ext>
            </a:extLst>
          </p:cNvPr>
          <p:cNvSpPr>
            <a:spLocks noGrp="1"/>
          </p:cNvSpPr>
          <p:nvPr>
            <p:ph type="title"/>
          </p:nvPr>
        </p:nvSpPr>
        <p:spPr/>
        <p:txBody>
          <a:bodyPr anchor="ctr">
            <a:normAutofit/>
          </a:bodyPr>
          <a:lstStyle/>
          <a:p>
            <a:r>
              <a:rPr lang="en-US" dirty="0"/>
              <a:t>How Xylazine Works?</a:t>
            </a:r>
            <a:endParaRPr lang="es-BO" dirty="0"/>
          </a:p>
        </p:txBody>
      </p:sp>
      <p:sp>
        <p:nvSpPr>
          <p:cNvPr id="4" name="Slide Number Placeholder 3">
            <a:extLst>
              <a:ext uri="{FF2B5EF4-FFF2-40B4-BE49-F238E27FC236}">
                <a16:creationId xmlns:a16="http://schemas.microsoft.com/office/drawing/2014/main" id="{24953BA2-FD6E-5F77-CD5D-F9E3C80FEC56}"/>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smtClean="0"/>
              <a:pPr>
                <a:lnSpc>
                  <a:spcPct val="90000"/>
                </a:lnSpc>
                <a:spcAft>
                  <a:spcPts val="450"/>
                </a:spcAft>
              </a:pPr>
              <a:t>36</a:t>
            </a:fld>
            <a:endParaRPr lang="en-US"/>
          </a:p>
        </p:txBody>
      </p:sp>
      <p:graphicFrame>
        <p:nvGraphicFramePr>
          <p:cNvPr id="6" name="Text Placeholder 2">
            <a:extLst>
              <a:ext uri="{FF2B5EF4-FFF2-40B4-BE49-F238E27FC236}">
                <a16:creationId xmlns:a16="http://schemas.microsoft.com/office/drawing/2014/main" id="{862E03F1-0899-FDC3-8BF0-DBDD8EF5C6A5}"/>
              </a:ext>
            </a:extLst>
          </p:cNvPr>
          <p:cNvGraphicFramePr/>
          <p:nvPr>
            <p:extLst>
              <p:ext uri="{D42A27DB-BD31-4B8C-83A1-F6EECF244321}">
                <p14:modId xmlns:p14="http://schemas.microsoft.com/office/powerpoint/2010/main" val="310077013"/>
              </p:ext>
            </p:extLst>
          </p:nvPr>
        </p:nvGraphicFramePr>
        <p:xfrm>
          <a:off x="457213" y="1200151"/>
          <a:ext cx="8315569" cy="3275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DB08A757-5417-DD7D-0CB6-644D45E939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5903" y="4195900"/>
            <a:ext cx="1600201" cy="571363"/>
          </a:xfrm>
          <a:prstGeom prst="rect">
            <a:avLst/>
          </a:prstGeom>
          <a:noFill/>
          <a:ln>
            <a:noFill/>
          </a:ln>
        </p:spPr>
      </p:pic>
    </p:spTree>
    <p:extLst>
      <p:ext uri="{BB962C8B-B14F-4D97-AF65-F5344CB8AC3E}">
        <p14:creationId xmlns:p14="http://schemas.microsoft.com/office/powerpoint/2010/main" val="983184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C99A-B9E5-ACD5-494A-267375A6B57B}"/>
              </a:ext>
            </a:extLst>
          </p:cNvPr>
          <p:cNvSpPr>
            <a:spLocks noGrp="1"/>
          </p:cNvSpPr>
          <p:nvPr>
            <p:ph type="title"/>
          </p:nvPr>
        </p:nvSpPr>
        <p:spPr/>
        <p:txBody>
          <a:bodyPr anchor="ctr">
            <a:normAutofit fontScale="90000"/>
          </a:bodyPr>
          <a:lstStyle/>
          <a:p>
            <a:r>
              <a:rPr lang="en-US" sz="3700"/>
              <a:t>Use Of Xylazine In Veterinary Medicine</a:t>
            </a:r>
          </a:p>
        </p:txBody>
      </p:sp>
      <p:sp>
        <p:nvSpPr>
          <p:cNvPr id="3" name="Content Placeholder 2">
            <a:extLst>
              <a:ext uri="{FF2B5EF4-FFF2-40B4-BE49-F238E27FC236}">
                <a16:creationId xmlns:a16="http://schemas.microsoft.com/office/drawing/2014/main" id="{22AA1B3E-845A-D555-879A-AE0A17473995}"/>
              </a:ext>
            </a:extLst>
          </p:cNvPr>
          <p:cNvSpPr>
            <a:spLocks noGrp="1"/>
          </p:cNvSpPr>
          <p:nvPr>
            <p:ph type="body" idx="1"/>
          </p:nvPr>
        </p:nvSpPr>
        <p:spPr>
          <a:xfrm>
            <a:off x="457200" y="1086364"/>
            <a:ext cx="8229600" cy="3335070"/>
          </a:xfrm>
        </p:spPr>
        <p:txBody>
          <a:bodyPr>
            <a:normAutofit lnSpcReduction="10000"/>
          </a:bodyPr>
          <a:lstStyle/>
          <a:p>
            <a:pPr marL="257175" indent="-257175">
              <a:lnSpc>
                <a:spcPct val="90000"/>
              </a:lnSpc>
            </a:pPr>
            <a:endParaRPr lang="en-US" sz="2200" dirty="0"/>
          </a:p>
          <a:p>
            <a:pPr marL="257175" indent="-257175">
              <a:lnSpc>
                <a:spcPct val="90000"/>
              </a:lnSpc>
            </a:pPr>
            <a:r>
              <a:rPr lang="en-US" sz="2200" dirty="0"/>
              <a:t>Xylazine is an essential tool universally used by veterinarians who work on livestock.  </a:t>
            </a:r>
          </a:p>
          <a:p>
            <a:pPr marL="257175" indent="-257175">
              <a:lnSpc>
                <a:spcPct val="90000"/>
              </a:lnSpc>
            </a:pPr>
            <a:r>
              <a:rPr lang="en-US" sz="2200" dirty="0"/>
              <a:t>Administered intravenously or intramuscularly by a veterinarian </a:t>
            </a:r>
          </a:p>
          <a:p>
            <a:pPr marL="257175" indent="-257175">
              <a:lnSpc>
                <a:spcPct val="90000"/>
              </a:lnSpc>
            </a:pPr>
            <a:r>
              <a:rPr lang="en-US" sz="2200" dirty="0"/>
              <a:t>Xylazine is an anesthetic that lasts about an hour. </a:t>
            </a:r>
          </a:p>
          <a:p>
            <a:pPr marL="257175" indent="-257175">
              <a:lnSpc>
                <a:spcPct val="90000"/>
              </a:lnSpc>
            </a:pPr>
            <a:r>
              <a:rPr lang="en-US" sz="2200" dirty="0"/>
              <a:t>Xylazine has been studied in humans for its potential use as an analgesic. </a:t>
            </a:r>
          </a:p>
          <a:p>
            <a:pPr marL="257175" indent="-257175">
              <a:lnSpc>
                <a:spcPct val="90000"/>
              </a:lnSpc>
            </a:pPr>
            <a:r>
              <a:rPr lang="en-US" sz="2200" dirty="0"/>
              <a:t>Clinical trials were terminated due to its severe hypotension and central nervous system depressant effects.</a:t>
            </a:r>
          </a:p>
          <a:p>
            <a:pPr marL="257175" indent="-257175">
              <a:lnSpc>
                <a:spcPct val="90000"/>
              </a:lnSpc>
            </a:pPr>
            <a:endParaRPr lang="en-US" sz="2200" dirty="0"/>
          </a:p>
        </p:txBody>
      </p:sp>
      <p:sp>
        <p:nvSpPr>
          <p:cNvPr id="4" name="Slide Number Placeholder 3">
            <a:extLst>
              <a:ext uri="{FF2B5EF4-FFF2-40B4-BE49-F238E27FC236}">
                <a16:creationId xmlns:a16="http://schemas.microsoft.com/office/drawing/2014/main" id="{361329C1-C2E2-3ACB-0CB6-7B7466EE54E5}"/>
              </a:ext>
            </a:extLst>
          </p:cNvPr>
          <p:cNvSpPr>
            <a:spLocks noGrp="1"/>
          </p:cNvSpPr>
          <p:nvPr>
            <p:ph type="sldNum" idx="12"/>
          </p:nvPr>
        </p:nvSpPr>
        <p:spPr/>
        <p:txBody>
          <a:bodyPr anchor="ctr">
            <a:normAutofit lnSpcReduction="10000"/>
          </a:bodyPr>
          <a:lstStyle/>
          <a:p>
            <a:pPr>
              <a:lnSpc>
                <a:spcPct val="90000"/>
              </a:lnSpc>
              <a:spcAft>
                <a:spcPts val="450"/>
              </a:spcAft>
            </a:pPr>
            <a:fld id="{E9529323-7A70-624C-A71D-2FA9CEC38593}" type="slidenum">
              <a:rPr lang="en-US" smtClean="0"/>
              <a:pPr>
                <a:lnSpc>
                  <a:spcPct val="90000"/>
                </a:lnSpc>
                <a:spcAft>
                  <a:spcPts val="450"/>
                </a:spcAft>
              </a:pPr>
              <a:t>37</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91477C44-C4F8-061F-A403-8ED58A1F4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332822"/>
            <a:ext cx="1600201" cy="571363"/>
          </a:xfrm>
          <a:prstGeom prst="rect">
            <a:avLst/>
          </a:prstGeom>
          <a:noFill/>
          <a:ln>
            <a:noFill/>
          </a:ln>
        </p:spPr>
      </p:pic>
    </p:spTree>
    <p:extLst>
      <p:ext uri="{BB962C8B-B14F-4D97-AF65-F5344CB8AC3E}">
        <p14:creationId xmlns:p14="http://schemas.microsoft.com/office/powerpoint/2010/main" val="3728065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D455-71FA-AF3C-33E0-CBE35D8EC362}"/>
              </a:ext>
            </a:extLst>
          </p:cNvPr>
          <p:cNvSpPr>
            <a:spLocks noGrp="1"/>
          </p:cNvSpPr>
          <p:nvPr>
            <p:ph type="title"/>
          </p:nvPr>
        </p:nvSpPr>
        <p:spPr/>
        <p:txBody>
          <a:bodyPr anchor="ctr">
            <a:normAutofit fontScale="90000"/>
          </a:bodyPr>
          <a:lstStyle/>
          <a:p>
            <a:r>
              <a:rPr lang="en-US"/>
              <a:t>Pharmacology and Clinical Effects</a:t>
            </a:r>
            <a:endParaRPr lang="en-US" dirty="0"/>
          </a:p>
        </p:txBody>
      </p:sp>
      <p:sp>
        <p:nvSpPr>
          <p:cNvPr id="3" name="Content Placeholder 2">
            <a:extLst>
              <a:ext uri="{FF2B5EF4-FFF2-40B4-BE49-F238E27FC236}">
                <a16:creationId xmlns:a16="http://schemas.microsoft.com/office/drawing/2014/main" id="{ED6121BA-53DC-6861-A220-0A7F3D0DE3F0}"/>
              </a:ext>
            </a:extLst>
          </p:cNvPr>
          <p:cNvSpPr>
            <a:spLocks noGrp="1"/>
          </p:cNvSpPr>
          <p:nvPr>
            <p:ph type="body" idx="1"/>
          </p:nvPr>
        </p:nvSpPr>
        <p:spPr>
          <a:xfrm>
            <a:off x="457200" y="1086364"/>
            <a:ext cx="8229600" cy="2998341"/>
          </a:xfrm>
        </p:spPr>
        <p:txBody>
          <a:bodyPr>
            <a:normAutofit fontScale="92500" lnSpcReduction="20000"/>
          </a:bodyPr>
          <a:lstStyle/>
          <a:p>
            <a:r>
              <a:rPr lang="en-US" dirty="0"/>
              <a:t>Central Nervous System (CNS) depression</a:t>
            </a:r>
          </a:p>
          <a:p>
            <a:r>
              <a:rPr lang="en-US" dirty="0"/>
              <a:t>Major clinical effect is profound sedation </a:t>
            </a:r>
          </a:p>
          <a:p>
            <a:r>
              <a:rPr lang="en-US" dirty="0"/>
              <a:t>Imidazoline receptor activity: hypotension/bradycardia</a:t>
            </a:r>
          </a:p>
          <a:p>
            <a:r>
              <a:rPr lang="en-US" dirty="0"/>
              <a:t>Time to effect is a 1-2 minutes </a:t>
            </a:r>
          </a:p>
          <a:p>
            <a:r>
              <a:rPr lang="en-US" dirty="0"/>
              <a:t>Duration of drug effect up to 4 hours</a:t>
            </a:r>
          </a:p>
          <a:p>
            <a:r>
              <a:rPr lang="en-US" u="sng" dirty="0"/>
              <a:t>Xylazine is used together with fentanyl to prolong fentanyl effects</a:t>
            </a:r>
          </a:p>
        </p:txBody>
      </p:sp>
      <p:sp>
        <p:nvSpPr>
          <p:cNvPr id="4" name="Slide Number Placeholder 3">
            <a:extLst>
              <a:ext uri="{FF2B5EF4-FFF2-40B4-BE49-F238E27FC236}">
                <a16:creationId xmlns:a16="http://schemas.microsoft.com/office/drawing/2014/main" id="{4008933C-A631-8DB1-6C52-5ACA211E9D2E}"/>
              </a:ext>
            </a:extLst>
          </p:cNvPr>
          <p:cNvSpPr>
            <a:spLocks noGrp="1"/>
          </p:cNvSpPr>
          <p:nvPr>
            <p:ph type="sldNum" idx="12"/>
          </p:nvPr>
        </p:nvSpPr>
        <p:spPr/>
        <p:txBody>
          <a:bodyPr anchor="ctr">
            <a:normAutofit lnSpcReduction="10000"/>
          </a:bodyPr>
          <a:lstStyle/>
          <a:p>
            <a:pPr>
              <a:lnSpc>
                <a:spcPct val="90000"/>
              </a:lnSpc>
              <a:spcAft>
                <a:spcPts val="450"/>
              </a:spcAft>
            </a:pPr>
            <a:fld id="{E9529323-7A70-624C-A71D-2FA9CEC38593}" type="slidenum">
              <a:rPr lang="en-US" smtClean="0"/>
              <a:pPr>
                <a:lnSpc>
                  <a:spcPct val="90000"/>
                </a:lnSpc>
                <a:spcAft>
                  <a:spcPts val="450"/>
                </a:spcAft>
              </a:pPr>
              <a:t>38</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7B726A28-37CE-DBAB-3809-EE3B861E59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8924" y="4195900"/>
            <a:ext cx="1600201" cy="571363"/>
          </a:xfrm>
          <a:prstGeom prst="rect">
            <a:avLst/>
          </a:prstGeom>
          <a:noFill/>
          <a:ln>
            <a:noFill/>
          </a:ln>
        </p:spPr>
      </p:pic>
    </p:spTree>
    <p:extLst>
      <p:ext uri="{BB962C8B-B14F-4D97-AF65-F5344CB8AC3E}">
        <p14:creationId xmlns:p14="http://schemas.microsoft.com/office/powerpoint/2010/main" val="3267564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FC44-82EA-999B-1E50-EE28EE7324AE}"/>
              </a:ext>
            </a:extLst>
          </p:cNvPr>
          <p:cNvSpPr>
            <a:spLocks noGrp="1"/>
          </p:cNvSpPr>
          <p:nvPr>
            <p:ph type="title"/>
          </p:nvPr>
        </p:nvSpPr>
        <p:spPr/>
        <p:txBody>
          <a:bodyPr wrap="square" anchor="ctr">
            <a:normAutofit/>
          </a:bodyPr>
          <a:lstStyle/>
          <a:p>
            <a:r>
              <a:rPr lang="en-US" dirty="0"/>
              <a:t>Behavioral Impacts</a:t>
            </a:r>
            <a:endParaRPr lang="es-BO" dirty="0"/>
          </a:p>
        </p:txBody>
      </p:sp>
      <p:sp>
        <p:nvSpPr>
          <p:cNvPr id="4" name="Slide Number Placeholder 3">
            <a:extLst>
              <a:ext uri="{FF2B5EF4-FFF2-40B4-BE49-F238E27FC236}">
                <a16:creationId xmlns:a16="http://schemas.microsoft.com/office/drawing/2014/main" id="{9B886C76-C84B-08CD-0FA4-474004AC0788}"/>
              </a:ext>
            </a:extLst>
          </p:cNvPr>
          <p:cNvSpPr>
            <a:spLocks noGrp="1"/>
          </p:cNvSpPr>
          <p:nvPr>
            <p:ph type="sldNum" idx="12"/>
          </p:nvPr>
        </p:nvSpPr>
        <p:spPr/>
        <p:txBody>
          <a:bodyPr wrap="square" anchor="ctr">
            <a:normAutofit/>
          </a:bodyPr>
          <a:lstStyle/>
          <a:p>
            <a:pPr>
              <a:lnSpc>
                <a:spcPct val="90000"/>
              </a:lnSpc>
              <a:spcAft>
                <a:spcPts val="450"/>
              </a:spcAft>
            </a:pPr>
            <a:fld id="{00000000-1234-1234-1234-123412341234}" type="slidenum">
              <a:rPr lang="en-US" sz="700" smtClean="0"/>
              <a:pPr>
                <a:lnSpc>
                  <a:spcPct val="90000"/>
                </a:lnSpc>
                <a:spcAft>
                  <a:spcPts val="450"/>
                </a:spcAft>
              </a:pPr>
              <a:t>39</a:t>
            </a:fld>
            <a:endParaRPr lang="en-US" sz="700"/>
          </a:p>
        </p:txBody>
      </p:sp>
      <p:graphicFrame>
        <p:nvGraphicFramePr>
          <p:cNvPr id="6" name="Text Placeholder 2">
            <a:extLst>
              <a:ext uri="{FF2B5EF4-FFF2-40B4-BE49-F238E27FC236}">
                <a16:creationId xmlns:a16="http://schemas.microsoft.com/office/drawing/2014/main" id="{348BE073-293C-67D4-E06B-9A50570E9310}"/>
              </a:ext>
            </a:extLst>
          </p:cNvPr>
          <p:cNvGraphicFramePr/>
          <p:nvPr>
            <p:extLst>
              <p:ext uri="{D42A27DB-BD31-4B8C-83A1-F6EECF244321}">
                <p14:modId xmlns:p14="http://schemas.microsoft.com/office/powerpoint/2010/main" val="1242258440"/>
              </p:ext>
            </p:extLst>
          </p:nvPr>
        </p:nvGraphicFramePr>
        <p:xfrm>
          <a:off x="759125" y="1319426"/>
          <a:ext cx="7660975" cy="2876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C55FC616-B1A4-8CC0-32DC-A07236A5EE4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9899" y="4332822"/>
            <a:ext cx="1600201" cy="571363"/>
          </a:xfrm>
          <a:prstGeom prst="rect">
            <a:avLst/>
          </a:prstGeom>
          <a:noFill/>
          <a:ln>
            <a:noFill/>
          </a:ln>
        </p:spPr>
      </p:pic>
    </p:spTree>
    <p:extLst>
      <p:ext uri="{BB962C8B-B14F-4D97-AF65-F5344CB8AC3E}">
        <p14:creationId xmlns:p14="http://schemas.microsoft.com/office/powerpoint/2010/main" val="2173173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prstGeom prst="rect">
            <a:avLst/>
          </a:prstGeom>
          <a:solidFill>
            <a:schemeClr val="dk2"/>
          </a:solidFill>
          <a:ln>
            <a:noFill/>
          </a:ln>
        </p:spPr>
        <p:txBody>
          <a:bodyPr spcFirstLastPara="1" wrap="square" lIns="68569" tIns="34275" rIns="68569" bIns="34275" anchor="ctr" anchorCtr="0">
            <a:noAutofit/>
          </a:bodyPr>
          <a:lstStyle/>
          <a:p>
            <a:r>
              <a:rPr lang="en-US"/>
              <a:t>Contact the </a:t>
            </a:r>
            <a:br>
              <a:rPr lang="en-US"/>
            </a:br>
            <a:r>
              <a:rPr lang="en-US"/>
              <a:t>Opioid Response Network</a:t>
            </a:r>
            <a:endParaRPr/>
          </a:p>
        </p:txBody>
      </p:sp>
      <p:sp>
        <p:nvSpPr>
          <p:cNvPr id="83" name="Google Shape;83;p4"/>
          <p:cNvSpPr txBox="1">
            <a:spLocks noGrp="1"/>
          </p:cNvSpPr>
          <p:nvPr>
            <p:ph type="body" idx="1"/>
          </p:nvPr>
        </p:nvSpPr>
        <p:spPr>
          <a:prstGeom prst="rect">
            <a:avLst/>
          </a:prstGeom>
          <a:noFill/>
          <a:ln>
            <a:noFill/>
          </a:ln>
        </p:spPr>
        <p:txBody>
          <a:bodyPr spcFirstLastPara="1" wrap="square" lIns="68569" tIns="34275" rIns="68569" bIns="34275" anchor="t" anchorCtr="0">
            <a:noAutofit/>
          </a:bodyPr>
          <a:lstStyle/>
          <a:p>
            <a:pPr marL="346472" indent="-346472">
              <a:spcBef>
                <a:spcPts val="0"/>
              </a:spcBef>
            </a:pPr>
            <a:r>
              <a:rPr lang="en-US"/>
              <a:t>To ask questions or submit a request for technical assistance: </a:t>
            </a:r>
            <a:endParaRPr/>
          </a:p>
          <a:p>
            <a:pPr marL="346472" indent="-277891">
              <a:buSzPts val="1440"/>
              <a:buNone/>
            </a:pPr>
            <a:endParaRPr sz="1200"/>
          </a:p>
          <a:p>
            <a:pPr marL="1029891" lvl="2" indent="-171450">
              <a:buSzPts val="2800"/>
            </a:pPr>
            <a:r>
              <a:rPr lang="en-US" sz="2100"/>
              <a:t>Visit www.OpioidResponseNetwork.org </a:t>
            </a:r>
            <a:endParaRPr/>
          </a:p>
          <a:p>
            <a:pPr marL="1029891" lvl="2" indent="-171450">
              <a:buSzPts val="2800"/>
            </a:pPr>
            <a:r>
              <a:rPr lang="en-US" sz="2100"/>
              <a:t>Email orn@aaap.org </a:t>
            </a:r>
            <a:endParaRPr/>
          </a:p>
          <a:p>
            <a:pPr marL="1029891" lvl="2" indent="-171450">
              <a:buSzPts val="2800"/>
            </a:pPr>
            <a:r>
              <a:rPr lang="en-US" sz="2100"/>
              <a:t>Call 401-270-5900</a:t>
            </a:r>
            <a:endParaRPr/>
          </a:p>
          <a:p>
            <a:pPr marL="0" indent="0">
              <a:buSzPts val="2070"/>
              <a:buNone/>
            </a:pPr>
            <a:endParaRPr sz="1725"/>
          </a:p>
        </p:txBody>
      </p:sp>
      <p:sp>
        <p:nvSpPr>
          <p:cNvPr id="84" name="Google Shape;84;p4"/>
          <p:cNvSpPr txBox="1">
            <a:spLocks noGrp="1"/>
          </p:cNvSpPr>
          <p:nvPr>
            <p:ph type="sldNum" idx="12"/>
          </p:nvPr>
        </p:nvSpPr>
        <p:spPr>
          <a:prstGeom prst="rect">
            <a:avLst/>
          </a:prstGeom>
          <a:noFill/>
          <a:ln>
            <a:noFill/>
          </a:ln>
        </p:spPr>
        <p:txBody>
          <a:bodyPr spcFirstLastPara="1" wrap="square" lIns="68569" tIns="34275" rIns="68569" bIns="34275" anchor="ctr" anchorCtr="0">
            <a:noAutofit/>
          </a:bodyPr>
          <a:lstStyle/>
          <a:p>
            <a:fld id="{00000000-1234-1234-1234-123412341234}" type="slidenum">
              <a:rPr lang="en-US"/>
              <a:pPr/>
              <a:t>4</a:t>
            </a:fld>
            <a:endParaRPr/>
          </a:p>
        </p:txBody>
      </p:sp>
      <p:pic>
        <p:nvPicPr>
          <p:cNvPr id="2" name="Picture 1" descr="A black background with red and blue text&#10;&#10;Description automatically generated">
            <a:extLst>
              <a:ext uri="{FF2B5EF4-FFF2-40B4-BE49-F238E27FC236}">
                <a16:creationId xmlns:a16="http://schemas.microsoft.com/office/drawing/2014/main" id="{779ED7D8-E54B-EFAF-6E19-E7654788BD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4091" y="4217114"/>
            <a:ext cx="2114550" cy="7550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8C8D-5F51-0EF7-B238-8BD792E01978}"/>
              </a:ext>
            </a:extLst>
          </p:cNvPr>
          <p:cNvSpPr>
            <a:spLocks noGrp="1"/>
          </p:cNvSpPr>
          <p:nvPr>
            <p:ph type="title"/>
          </p:nvPr>
        </p:nvSpPr>
        <p:spPr>
          <a:xfrm>
            <a:off x="102391" y="3716809"/>
            <a:ext cx="8516815" cy="445770"/>
          </a:xfrm>
        </p:spPr>
        <p:txBody>
          <a:bodyPr anchor="b">
            <a:normAutofit/>
          </a:bodyPr>
          <a:lstStyle/>
          <a:p>
            <a:r>
              <a:rPr lang="en-US" dirty="0"/>
              <a:t>Long Term Effects of Xylazine</a:t>
            </a:r>
            <a:endParaRPr lang="es-BO" dirty="0"/>
          </a:p>
        </p:txBody>
      </p:sp>
      <p:sp>
        <p:nvSpPr>
          <p:cNvPr id="4" name="Slide Number Placeholder 3">
            <a:extLst>
              <a:ext uri="{FF2B5EF4-FFF2-40B4-BE49-F238E27FC236}">
                <a16:creationId xmlns:a16="http://schemas.microsoft.com/office/drawing/2014/main" id="{F473C5E7-64A6-39A5-3067-8E45103048DD}"/>
              </a:ext>
            </a:extLst>
          </p:cNvPr>
          <p:cNvSpPr>
            <a:spLocks noGrp="1"/>
          </p:cNvSpPr>
          <p:nvPr>
            <p:ph type="sldNum" sz="quarter" idx="12"/>
          </p:nvPr>
        </p:nvSpPr>
        <p:spPr/>
        <p:txBody>
          <a:bodyPr anchor="ctr">
            <a:normAutofit fontScale="92500" lnSpcReduction="10000"/>
          </a:bodyPr>
          <a:lstStyle/>
          <a:p>
            <a:pPr>
              <a:lnSpc>
                <a:spcPct val="90000"/>
              </a:lnSpc>
              <a:spcAft>
                <a:spcPts val="600"/>
              </a:spcAft>
            </a:pPr>
            <a:fld id="{00000000-1234-1234-1234-123412341234}" type="slidenum">
              <a:rPr lang="en-US" smtClean="0">
                <a:solidFill>
                  <a:srgbClr val="FFFFFF"/>
                </a:solidFill>
              </a:rPr>
              <a:pPr>
                <a:lnSpc>
                  <a:spcPct val="90000"/>
                </a:lnSpc>
                <a:spcAft>
                  <a:spcPts val="600"/>
                </a:spcAft>
              </a:pPr>
              <a:t>40</a:t>
            </a:fld>
            <a:endParaRPr lang="en-US">
              <a:solidFill>
                <a:srgbClr val="FFFFFF"/>
              </a:solidFill>
            </a:endParaRPr>
          </a:p>
        </p:txBody>
      </p:sp>
      <p:graphicFrame>
        <p:nvGraphicFramePr>
          <p:cNvPr id="6" name="Text Placeholder 2">
            <a:extLst>
              <a:ext uri="{FF2B5EF4-FFF2-40B4-BE49-F238E27FC236}">
                <a16:creationId xmlns:a16="http://schemas.microsoft.com/office/drawing/2014/main" id="{61AB13DB-3D4A-60F9-C90A-BD6FEC84EF72}"/>
              </a:ext>
            </a:extLst>
          </p:cNvPr>
          <p:cNvGraphicFramePr/>
          <p:nvPr>
            <p:extLst>
              <p:ext uri="{D42A27DB-BD31-4B8C-83A1-F6EECF244321}">
                <p14:modId xmlns:p14="http://schemas.microsoft.com/office/powerpoint/2010/main" val="792790577"/>
              </p:ext>
            </p:extLst>
          </p:nvPr>
        </p:nvGraphicFramePr>
        <p:xfrm>
          <a:off x="304814" y="285750"/>
          <a:ext cx="7096649" cy="3294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D821F67B-0E6B-473E-8C6C-1AECB1C2EC3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9899" y="4332822"/>
            <a:ext cx="1600201" cy="571363"/>
          </a:xfrm>
          <a:prstGeom prst="rect">
            <a:avLst/>
          </a:prstGeom>
          <a:noFill/>
          <a:ln>
            <a:noFill/>
          </a:ln>
        </p:spPr>
      </p:pic>
    </p:spTree>
    <p:extLst>
      <p:ext uri="{BB962C8B-B14F-4D97-AF65-F5344CB8AC3E}">
        <p14:creationId xmlns:p14="http://schemas.microsoft.com/office/powerpoint/2010/main" val="2017570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3636-903E-A81C-7EAF-78E86AD756DB}"/>
              </a:ext>
            </a:extLst>
          </p:cNvPr>
          <p:cNvSpPr>
            <a:spLocks noGrp="1"/>
          </p:cNvSpPr>
          <p:nvPr>
            <p:ph type="title"/>
          </p:nvPr>
        </p:nvSpPr>
        <p:spPr/>
        <p:txBody>
          <a:bodyPr/>
          <a:lstStyle/>
          <a:p>
            <a:r>
              <a:rPr lang="en-US" dirty="0"/>
              <a:t>Impact on Drug Supply</a:t>
            </a:r>
            <a:endParaRPr lang="es-BO" dirty="0"/>
          </a:p>
        </p:txBody>
      </p:sp>
      <p:sp>
        <p:nvSpPr>
          <p:cNvPr id="3" name="Text Placeholder 2">
            <a:extLst>
              <a:ext uri="{FF2B5EF4-FFF2-40B4-BE49-F238E27FC236}">
                <a16:creationId xmlns:a16="http://schemas.microsoft.com/office/drawing/2014/main" id="{9C71D1B3-3957-B32E-27B8-88E22454027A}"/>
              </a:ext>
            </a:extLst>
          </p:cNvPr>
          <p:cNvSpPr>
            <a:spLocks noGrp="1"/>
          </p:cNvSpPr>
          <p:nvPr>
            <p:ph type="body" idx="1"/>
          </p:nvPr>
        </p:nvSpPr>
        <p:spPr/>
        <p:txBody>
          <a:bodyPr/>
          <a:lstStyle/>
          <a:p>
            <a:r>
              <a:rPr lang="en-US" dirty="0"/>
              <a:t>Increase in fatalities in the States</a:t>
            </a:r>
          </a:p>
          <a:p>
            <a:r>
              <a:rPr lang="en-US" dirty="0"/>
              <a:t> Individuals are unaware </a:t>
            </a:r>
          </a:p>
          <a:p>
            <a:r>
              <a:rPr lang="en-US" dirty="0"/>
              <a:t> Some seek xylazine </a:t>
            </a:r>
          </a:p>
          <a:p>
            <a:r>
              <a:rPr lang="en-US" dirty="0"/>
              <a:t>Xylazine is present in other substances</a:t>
            </a:r>
          </a:p>
          <a:p>
            <a:endParaRPr lang="es-BO" dirty="0"/>
          </a:p>
        </p:txBody>
      </p:sp>
      <p:sp>
        <p:nvSpPr>
          <p:cNvPr id="4" name="Slide Number Placeholder 3">
            <a:extLst>
              <a:ext uri="{FF2B5EF4-FFF2-40B4-BE49-F238E27FC236}">
                <a16:creationId xmlns:a16="http://schemas.microsoft.com/office/drawing/2014/main" id="{56D33D96-D5AB-CC1B-ACFD-8496C5924EA5}"/>
              </a:ext>
            </a:extLst>
          </p:cNvPr>
          <p:cNvSpPr>
            <a:spLocks noGrp="1"/>
          </p:cNvSpPr>
          <p:nvPr>
            <p:ph type="sldNum" idx="12"/>
          </p:nvPr>
        </p:nvSpPr>
        <p:spPr/>
        <p:txBody>
          <a:bodyPr/>
          <a:lstStyle/>
          <a:p>
            <a:fld id="{00000000-1234-1234-1234-123412341234}" type="slidenum">
              <a:rPr lang="en-US" smtClean="0"/>
              <a:pPr/>
              <a:t>41</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640D9842-9C3D-A17D-FC1A-1E3B66B049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8328" y="4195900"/>
            <a:ext cx="1600201" cy="571363"/>
          </a:xfrm>
          <a:prstGeom prst="rect">
            <a:avLst/>
          </a:prstGeom>
          <a:noFill/>
          <a:ln>
            <a:noFill/>
          </a:ln>
        </p:spPr>
      </p:pic>
    </p:spTree>
    <p:extLst>
      <p:ext uri="{BB962C8B-B14F-4D97-AF65-F5344CB8AC3E}">
        <p14:creationId xmlns:p14="http://schemas.microsoft.com/office/powerpoint/2010/main" val="3562206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629F-375A-E47B-8716-8EC811445373}"/>
              </a:ext>
            </a:extLst>
          </p:cNvPr>
          <p:cNvSpPr>
            <a:spLocks noGrp="1"/>
          </p:cNvSpPr>
          <p:nvPr>
            <p:ph type="title"/>
          </p:nvPr>
        </p:nvSpPr>
        <p:spPr/>
        <p:txBody>
          <a:bodyPr anchor="ctr">
            <a:normAutofit/>
          </a:bodyPr>
          <a:lstStyle/>
          <a:p>
            <a:r>
              <a:rPr lang="en-US" dirty="0"/>
              <a:t>Xylazine Information From NIDA</a:t>
            </a:r>
          </a:p>
        </p:txBody>
      </p:sp>
      <p:sp>
        <p:nvSpPr>
          <p:cNvPr id="9" name="Slide Number Placeholder 2">
            <a:extLst>
              <a:ext uri="{FF2B5EF4-FFF2-40B4-BE49-F238E27FC236}">
                <a16:creationId xmlns:a16="http://schemas.microsoft.com/office/drawing/2014/main" id="{3AD5E876-84A3-7C43-A5B7-985B0AF76016}"/>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a:pPr>
                <a:lnSpc>
                  <a:spcPct val="90000"/>
                </a:lnSpc>
                <a:spcAft>
                  <a:spcPts val="450"/>
                </a:spcAft>
              </a:pPr>
              <a:t>42</a:t>
            </a:fld>
            <a:endParaRPr lang="en-US"/>
          </a:p>
        </p:txBody>
      </p:sp>
      <p:graphicFrame>
        <p:nvGraphicFramePr>
          <p:cNvPr id="5" name="Content Placeholder 2">
            <a:extLst>
              <a:ext uri="{FF2B5EF4-FFF2-40B4-BE49-F238E27FC236}">
                <a16:creationId xmlns:a16="http://schemas.microsoft.com/office/drawing/2014/main" id="{A1E12B20-6C28-FE33-9D7B-9588F112A6E2}"/>
              </a:ext>
            </a:extLst>
          </p:cNvPr>
          <p:cNvGraphicFramePr>
            <a:graphicFrameLocks noGrp="1"/>
          </p:cNvGraphicFramePr>
          <p:nvPr>
            <p:ph idx="4294967295"/>
            <p:extLst>
              <p:ext uri="{D42A27DB-BD31-4B8C-83A1-F6EECF244321}">
                <p14:modId xmlns:p14="http://schemas.microsoft.com/office/powerpoint/2010/main" val="2397236774"/>
              </p:ext>
            </p:extLst>
          </p:nvPr>
        </p:nvGraphicFramePr>
        <p:xfrm>
          <a:off x="342900" y="1183549"/>
          <a:ext cx="7300367" cy="305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3770E760-906D-B9AD-6DCE-F2B131141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4332822"/>
            <a:ext cx="1600201" cy="571363"/>
          </a:xfrm>
          <a:prstGeom prst="rect">
            <a:avLst/>
          </a:prstGeom>
          <a:noFill/>
          <a:ln>
            <a:noFill/>
          </a:ln>
        </p:spPr>
      </p:pic>
    </p:spTree>
    <p:extLst>
      <p:ext uri="{BB962C8B-B14F-4D97-AF65-F5344CB8AC3E}">
        <p14:creationId xmlns:p14="http://schemas.microsoft.com/office/powerpoint/2010/main" val="289142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2344-0D0C-5C0C-0C4F-AFD3E1CD5C19}"/>
              </a:ext>
            </a:extLst>
          </p:cNvPr>
          <p:cNvSpPr>
            <a:spLocks noGrp="1"/>
          </p:cNvSpPr>
          <p:nvPr>
            <p:ph type="title"/>
          </p:nvPr>
        </p:nvSpPr>
        <p:spPr/>
        <p:txBody>
          <a:bodyPr anchor="ctr">
            <a:normAutofit/>
          </a:bodyPr>
          <a:lstStyle/>
          <a:p>
            <a:r>
              <a:rPr lang="en-US" dirty="0"/>
              <a:t>Xylazine Use and Other Names</a:t>
            </a:r>
            <a:endParaRPr lang="es-BO" dirty="0"/>
          </a:p>
        </p:txBody>
      </p:sp>
      <p:sp>
        <p:nvSpPr>
          <p:cNvPr id="4" name="Slide Number Placeholder 3">
            <a:extLst>
              <a:ext uri="{FF2B5EF4-FFF2-40B4-BE49-F238E27FC236}">
                <a16:creationId xmlns:a16="http://schemas.microsoft.com/office/drawing/2014/main" id="{4E958B90-EF1C-EBD1-E79B-D9A8039D330A}"/>
              </a:ext>
            </a:extLst>
          </p:cNvPr>
          <p:cNvSpPr>
            <a:spLocks noGrp="1"/>
          </p:cNvSpPr>
          <p:nvPr>
            <p:ph type="sldNum" idx="12"/>
          </p:nvPr>
        </p:nvSpPr>
        <p:spPr/>
        <p:txBody>
          <a:bodyPr anchor="ctr">
            <a:normAutofit lnSpcReduction="10000"/>
          </a:bodyPr>
          <a:lstStyle/>
          <a:p>
            <a:pPr>
              <a:lnSpc>
                <a:spcPct val="90000"/>
              </a:lnSpc>
              <a:spcAft>
                <a:spcPts val="450"/>
              </a:spcAft>
            </a:pPr>
            <a:fld id="{E9529323-7A70-624C-A71D-2FA9CEC38593}" type="slidenum">
              <a:rPr lang="en-US" smtClean="0"/>
              <a:pPr>
                <a:lnSpc>
                  <a:spcPct val="90000"/>
                </a:lnSpc>
                <a:spcAft>
                  <a:spcPts val="450"/>
                </a:spcAft>
              </a:pPr>
              <a:t>43</a:t>
            </a:fld>
            <a:endParaRPr lang="en-US"/>
          </a:p>
        </p:txBody>
      </p:sp>
      <p:graphicFrame>
        <p:nvGraphicFramePr>
          <p:cNvPr id="6" name="Content Placeholder 2">
            <a:extLst>
              <a:ext uri="{FF2B5EF4-FFF2-40B4-BE49-F238E27FC236}">
                <a16:creationId xmlns:a16="http://schemas.microsoft.com/office/drawing/2014/main" id="{0A358544-991D-99C6-1D9D-1200C85F3AB1}"/>
              </a:ext>
            </a:extLst>
          </p:cNvPr>
          <p:cNvGraphicFramePr>
            <a:graphicFrameLocks noGrp="1"/>
          </p:cNvGraphicFramePr>
          <p:nvPr>
            <p:ph idx="4294967295"/>
            <p:extLst>
              <p:ext uri="{D42A27DB-BD31-4B8C-83A1-F6EECF244321}">
                <p14:modId xmlns:p14="http://schemas.microsoft.com/office/powerpoint/2010/main" val="3892507495"/>
              </p:ext>
            </p:extLst>
          </p:nvPr>
        </p:nvGraphicFramePr>
        <p:xfrm>
          <a:off x="328068" y="1086364"/>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96165413-2C7D-23E7-A5D2-71754C14D87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4567" y="4244802"/>
            <a:ext cx="1600201" cy="571363"/>
          </a:xfrm>
          <a:prstGeom prst="rect">
            <a:avLst/>
          </a:prstGeom>
          <a:noFill/>
          <a:ln>
            <a:noFill/>
          </a:ln>
        </p:spPr>
      </p:pic>
    </p:spTree>
    <p:extLst>
      <p:ext uri="{BB962C8B-B14F-4D97-AF65-F5344CB8AC3E}">
        <p14:creationId xmlns:p14="http://schemas.microsoft.com/office/powerpoint/2010/main" val="420069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00EE-EF1B-CB37-3EC2-85B8E4F925E8}"/>
              </a:ext>
            </a:extLst>
          </p:cNvPr>
          <p:cNvSpPr>
            <a:spLocks noGrp="1"/>
          </p:cNvSpPr>
          <p:nvPr>
            <p:ph type="title"/>
          </p:nvPr>
        </p:nvSpPr>
        <p:spPr/>
        <p:txBody>
          <a:bodyPr anchor="ctr">
            <a:normAutofit/>
          </a:bodyPr>
          <a:lstStyle/>
          <a:p>
            <a:r>
              <a:rPr lang="en-US" dirty="0"/>
              <a:t>Xylazine In An Overdose</a:t>
            </a:r>
          </a:p>
        </p:txBody>
      </p:sp>
      <p:sp>
        <p:nvSpPr>
          <p:cNvPr id="11" name="Slide Number Placeholder 2">
            <a:extLst>
              <a:ext uri="{FF2B5EF4-FFF2-40B4-BE49-F238E27FC236}">
                <a16:creationId xmlns:a16="http://schemas.microsoft.com/office/drawing/2014/main" id="{54F310A8-1F9C-6CC8-EA88-EDFC7BE78B6E}"/>
              </a:ext>
            </a:extLst>
          </p:cNvPr>
          <p:cNvSpPr>
            <a:spLocks noGrp="1"/>
          </p:cNvSpPr>
          <p:nvPr>
            <p:ph type="sldNum" idx="12"/>
          </p:nvPr>
        </p:nvSpPr>
        <p:spPr/>
        <p:txBody>
          <a:bodyPr anchor="ctr">
            <a:normAutofit lnSpcReduction="10000"/>
          </a:bodyPr>
          <a:lstStyle/>
          <a:p>
            <a:pPr>
              <a:lnSpc>
                <a:spcPct val="90000"/>
              </a:lnSpc>
              <a:spcAft>
                <a:spcPts val="450"/>
              </a:spcAft>
            </a:pPr>
            <a:fld id="{00000000-1234-1234-1234-123412341234}" type="slidenum">
              <a:rPr lang="en-US"/>
              <a:pPr>
                <a:lnSpc>
                  <a:spcPct val="90000"/>
                </a:lnSpc>
                <a:spcAft>
                  <a:spcPts val="450"/>
                </a:spcAft>
              </a:pPr>
              <a:t>44</a:t>
            </a:fld>
            <a:endParaRPr lang="en-US"/>
          </a:p>
        </p:txBody>
      </p:sp>
      <p:graphicFrame>
        <p:nvGraphicFramePr>
          <p:cNvPr id="12" name="Content Placeholder 2">
            <a:extLst>
              <a:ext uri="{FF2B5EF4-FFF2-40B4-BE49-F238E27FC236}">
                <a16:creationId xmlns:a16="http://schemas.microsoft.com/office/drawing/2014/main" id="{6DE64416-3DE6-709E-F9CA-377AC2983B24}"/>
              </a:ext>
            </a:extLst>
          </p:cNvPr>
          <p:cNvGraphicFramePr>
            <a:graphicFrameLocks noGrp="1"/>
          </p:cNvGraphicFramePr>
          <p:nvPr>
            <p:ph idx="4294967295"/>
            <p:extLst>
              <p:ext uri="{D42A27DB-BD31-4B8C-83A1-F6EECF244321}">
                <p14:modId xmlns:p14="http://schemas.microsoft.com/office/powerpoint/2010/main" val="209591502"/>
              </p:ext>
            </p:extLst>
          </p:nvPr>
        </p:nvGraphicFramePr>
        <p:xfrm>
          <a:off x="0" y="1370013"/>
          <a:ext cx="7886700" cy="3262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red and blue text&#10;&#10;Description automatically generated">
            <a:extLst>
              <a:ext uri="{FF2B5EF4-FFF2-40B4-BE49-F238E27FC236}">
                <a16:creationId xmlns:a16="http://schemas.microsoft.com/office/drawing/2014/main" id="{5FC64C48-17CA-D725-947F-E2E7F11E4AC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54169" y="4195900"/>
            <a:ext cx="1600201" cy="571363"/>
          </a:xfrm>
          <a:prstGeom prst="rect">
            <a:avLst/>
          </a:prstGeom>
          <a:noFill/>
          <a:ln>
            <a:noFill/>
          </a:ln>
        </p:spPr>
      </p:pic>
    </p:spTree>
    <p:extLst>
      <p:ext uri="{BB962C8B-B14F-4D97-AF65-F5344CB8AC3E}">
        <p14:creationId xmlns:p14="http://schemas.microsoft.com/office/powerpoint/2010/main" val="2756486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371C-6D96-0A1B-D257-D4466499BC22}"/>
              </a:ext>
            </a:extLst>
          </p:cNvPr>
          <p:cNvSpPr>
            <a:spLocks noGrp="1"/>
          </p:cNvSpPr>
          <p:nvPr>
            <p:ph type="title"/>
          </p:nvPr>
        </p:nvSpPr>
        <p:spPr/>
        <p:txBody>
          <a:bodyPr anchor="ctr">
            <a:normAutofit/>
          </a:bodyPr>
          <a:lstStyle/>
          <a:p>
            <a:pPr>
              <a:lnSpc>
                <a:spcPct val="90000"/>
              </a:lnSpc>
            </a:pPr>
            <a:r>
              <a:rPr lang="en-US" sz="3100"/>
              <a:t>Impact In An Overdose And Post Management</a:t>
            </a:r>
            <a:endParaRPr lang="es-BO" sz="3100"/>
          </a:p>
        </p:txBody>
      </p:sp>
      <p:sp>
        <p:nvSpPr>
          <p:cNvPr id="3" name="Text Placeholder 2">
            <a:extLst>
              <a:ext uri="{FF2B5EF4-FFF2-40B4-BE49-F238E27FC236}">
                <a16:creationId xmlns:a16="http://schemas.microsoft.com/office/drawing/2014/main" id="{8E563203-25E7-D394-3367-030D6185DC42}"/>
              </a:ext>
            </a:extLst>
          </p:cNvPr>
          <p:cNvSpPr>
            <a:spLocks noGrp="1"/>
          </p:cNvSpPr>
          <p:nvPr>
            <p:ph type="body" idx="1"/>
          </p:nvPr>
        </p:nvSpPr>
        <p:spPr/>
        <p:txBody>
          <a:bodyPr>
            <a:normAutofit fontScale="92500" lnSpcReduction="10000"/>
          </a:bodyPr>
          <a:lstStyle/>
          <a:p>
            <a:r>
              <a:rPr lang="en-US" dirty="0"/>
              <a:t>Reversal is more complicated</a:t>
            </a:r>
          </a:p>
          <a:p>
            <a:r>
              <a:rPr lang="en-US" dirty="0"/>
              <a:t>May increase overdose risk </a:t>
            </a:r>
          </a:p>
          <a:p>
            <a:r>
              <a:rPr lang="en-US" dirty="0"/>
              <a:t>May look like an overdose when is not</a:t>
            </a:r>
          </a:p>
          <a:p>
            <a:r>
              <a:rPr lang="en-US" dirty="0"/>
              <a:t>Naloxone does not reverse the respiratory and central nervous system depression of xylazine</a:t>
            </a:r>
          </a:p>
          <a:p>
            <a:r>
              <a:rPr lang="en-US" dirty="0"/>
              <a:t>May need stabilization of vital signs and enhanced respiratory support </a:t>
            </a:r>
            <a:endParaRPr lang="es-BO" dirty="0"/>
          </a:p>
        </p:txBody>
      </p:sp>
      <p:sp>
        <p:nvSpPr>
          <p:cNvPr id="4" name="Slide Number Placeholder 3">
            <a:extLst>
              <a:ext uri="{FF2B5EF4-FFF2-40B4-BE49-F238E27FC236}">
                <a16:creationId xmlns:a16="http://schemas.microsoft.com/office/drawing/2014/main" id="{6B71569D-D1C8-0BE0-9E5A-4A6DBE7FA9AE}"/>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45</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96E733E6-9BFA-3F6D-ADE4-9A180D868A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9899" y="4250922"/>
            <a:ext cx="1600201" cy="571363"/>
          </a:xfrm>
          <a:prstGeom prst="rect">
            <a:avLst/>
          </a:prstGeom>
          <a:noFill/>
          <a:ln>
            <a:noFill/>
          </a:ln>
        </p:spPr>
      </p:pic>
    </p:spTree>
    <p:extLst>
      <p:ext uri="{BB962C8B-B14F-4D97-AF65-F5344CB8AC3E}">
        <p14:creationId xmlns:p14="http://schemas.microsoft.com/office/powerpoint/2010/main" val="2611298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7F7-052E-C03A-95DD-6A9E4A11F992}"/>
              </a:ext>
            </a:extLst>
          </p:cNvPr>
          <p:cNvSpPr>
            <a:spLocks noGrp="1"/>
          </p:cNvSpPr>
          <p:nvPr>
            <p:ph type="title"/>
          </p:nvPr>
        </p:nvSpPr>
        <p:spPr/>
        <p:txBody>
          <a:bodyPr anchor="t">
            <a:normAutofit fontScale="90000"/>
          </a:bodyPr>
          <a:lstStyle/>
          <a:p>
            <a:r>
              <a:rPr lang="en-US"/>
              <a:t>Wounds Associated with Xylazine</a:t>
            </a:r>
            <a:br>
              <a:rPr lang="en-US"/>
            </a:br>
            <a:endParaRPr lang="en-US"/>
          </a:p>
        </p:txBody>
      </p:sp>
      <p:sp>
        <p:nvSpPr>
          <p:cNvPr id="9" name="Slide Number Placeholder 3">
            <a:extLst>
              <a:ext uri="{FF2B5EF4-FFF2-40B4-BE49-F238E27FC236}">
                <a16:creationId xmlns:a16="http://schemas.microsoft.com/office/drawing/2014/main" id="{E08AB5BC-E406-EC1A-B353-120F52CD0076}"/>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46</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13569FF8-D2FB-EE4E-7C09-696886C349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3179" y="4000500"/>
            <a:ext cx="2007396" cy="716755"/>
          </a:xfrm>
          <a:prstGeom prst="rect">
            <a:avLst/>
          </a:prstGeom>
          <a:noFill/>
          <a:ln>
            <a:noFill/>
          </a:ln>
        </p:spPr>
      </p:pic>
    </p:spTree>
    <p:extLst>
      <p:ext uri="{BB962C8B-B14F-4D97-AF65-F5344CB8AC3E}">
        <p14:creationId xmlns:p14="http://schemas.microsoft.com/office/powerpoint/2010/main" val="453100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CA94-4981-C55E-84D7-3A623B976B49}"/>
              </a:ext>
            </a:extLst>
          </p:cNvPr>
          <p:cNvSpPr>
            <a:spLocks noGrp="1"/>
          </p:cNvSpPr>
          <p:nvPr>
            <p:ph type="title"/>
          </p:nvPr>
        </p:nvSpPr>
        <p:spPr/>
        <p:txBody>
          <a:bodyPr anchor="ctr">
            <a:normAutofit fontScale="90000"/>
          </a:bodyPr>
          <a:lstStyle/>
          <a:p>
            <a:r>
              <a:rPr lang="en-US" dirty="0"/>
              <a:t>The Impact of Xylazine on Wounds</a:t>
            </a:r>
            <a:endParaRPr lang="es-BO" dirty="0"/>
          </a:p>
        </p:txBody>
      </p:sp>
      <p:sp>
        <p:nvSpPr>
          <p:cNvPr id="3" name="Text Placeholder 2">
            <a:extLst>
              <a:ext uri="{FF2B5EF4-FFF2-40B4-BE49-F238E27FC236}">
                <a16:creationId xmlns:a16="http://schemas.microsoft.com/office/drawing/2014/main" id="{F18BC46A-F565-C0BD-52A4-410FB2113365}"/>
              </a:ext>
            </a:extLst>
          </p:cNvPr>
          <p:cNvSpPr>
            <a:spLocks noGrp="1"/>
          </p:cNvSpPr>
          <p:nvPr>
            <p:ph type="body" idx="1"/>
          </p:nvPr>
        </p:nvSpPr>
        <p:spPr/>
        <p:txBody>
          <a:bodyPr>
            <a:normAutofit/>
          </a:bodyPr>
          <a:lstStyle/>
          <a:p>
            <a:r>
              <a:rPr lang="en-US"/>
              <a:t>Believed to be related to decreased blood flow, oxygenation, and vasoconstriction</a:t>
            </a:r>
          </a:p>
          <a:p>
            <a:r>
              <a:rPr lang="en-US"/>
              <a:t>Wounds heal slowly and accelerate with dehydration</a:t>
            </a:r>
          </a:p>
          <a:p>
            <a:r>
              <a:rPr lang="en-US"/>
              <a:t>Reluctant to look for help due to stigma</a:t>
            </a:r>
            <a:endParaRPr lang="es-BO"/>
          </a:p>
          <a:p>
            <a:endParaRPr lang="en-US"/>
          </a:p>
        </p:txBody>
      </p:sp>
      <p:sp>
        <p:nvSpPr>
          <p:cNvPr id="4" name="Slide Number Placeholder 3">
            <a:extLst>
              <a:ext uri="{FF2B5EF4-FFF2-40B4-BE49-F238E27FC236}">
                <a16:creationId xmlns:a16="http://schemas.microsoft.com/office/drawing/2014/main" id="{13DD487C-D384-2F00-11DC-A29CBF1BE586}"/>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47</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1342DBA8-3EFE-685B-B78D-2AAAEA08B3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7297" y="4021387"/>
            <a:ext cx="2088955" cy="745876"/>
          </a:xfrm>
          <a:prstGeom prst="rect">
            <a:avLst/>
          </a:prstGeom>
          <a:noFill/>
          <a:ln>
            <a:noFill/>
          </a:ln>
        </p:spPr>
      </p:pic>
    </p:spTree>
    <p:extLst>
      <p:ext uri="{BB962C8B-B14F-4D97-AF65-F5344CB8AC3E}">
        <p14:creationId xmlns:p14="http://schemas.microsoft.com/office/powerpoint/2010/main" val="1254574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3EE68-74C4-D362-C0E3-A7ECCAF177CD}"/>
              </a:ext>
            </a:extLst>
          </p:cNvPr>
          <p:cNvSpPr>
            <a:spLocks noGrp="1"/>
          </p:cNvSpPr>
          <p:nvPr>
            <p:ph type="title"/>
          </p:nvPr>
        </p:nvSpPr>
        <p:spPr/>
        <p:txBody>
          <a:bodyPr anchor="ctr">
            <a:normAutofit/>
          </a:bodyPr>
          <a:lstStyle/>
          <a:p>
            <a:r>
              <a:rPr lang="en-US" dirty="0"/>
              <a:t>Potential Causes of Wounds </a:t>
            </a:r>
          </a:p>
        </p:txBody>
      </p:sp>
      <p:sp>
        <p:nvSpPr>
          <p:cNvPr id="3" name="Text Placeholder 2">
            <a:extLst>
              <a:ext uri="{FF2B5EF4-FFF2-40B4-BE49-F238E27FC236}">
                <a16:creationId xmlns:a16="http://schemas.microsoft.com/office/drawing/2014/main" id="{E587D463-236D-9821-5024-E1FBC986B507}"/>
              </a:ext>
            </a:extLst>
          </p:cNvPr>
          <p:cNvSpPr>
            <a:spLocks noGrp="1"/>
          </p:cNvSpPr>
          <p:nvPr>
            <p:ph type="body" idx="1"/>
          </p:nvPr>
        </p:nvSpPr>
        <p:spPr/>
        <p:txBody>
          <a:bodyPr>
            <a:normAutofit fontScale="92500" lnSpcReduction="20000"/>
          </a:bodyPr>
          <a:lstStyle/>
          <a:p>
            <a:r>
              <a:rPr lang="en-US" dirty="0"/>
              <a:t>Obliterative vasculitis from repetitive injections</a:t>
            </a:r>
          </a:p>
          <a:p>
            <a:r>
              <a:rPr lang="en-US" dirty="0"/>
              <a:t>Skin picking</a:t>
            </a:r>
          </a:p>
          <a:p>
            <a:r>
              <a:rPr lang="en-US" dirty="0"/>
              <a:t>Poor wound healing</a:t>
            </a:r>
          </a:p>
          <a:p>
            <a:r>
              <a:rPr lang="en-US" dirty="0"/>
              <a:t>Drug effect</a:t>
            </a:r>
          </a:p>
          <a:p>
            <a:r>
              <a:rPr lang="en-US" dirty="0"/>
              <a:t>Compression ulcers</a:t>
            </a:r>
          </a:p>
          <a:p>
            <a:r>
              <a:rPr lang="en-US" dirty="0"/>
              <a:t>Infections</a:t>
            </a:r>
          </a:p>
          <a:p>
            <a:r>
              <a:rPr lang="en-US" dirty="0"/>
              <a:t>Local effects</a:t>
            </a:r>
          </a:p>
        </p:txBody>
      </p:sp>
      <p:sp>
        <p:nvSpPr>
          <p:cNvPr id="4" name="Slide Number Placeholder 3">
            <a:extLst>
              <a:ext uri="{FF2B5EF4-FFF2-40B4-BE49-F238E27FC236}">
                <a16:creationId xmlns:a16="http://schemas.microsoft.com/office/drawing/2014/main" id="{BA2A0969-1F60-20A3-19A1-9EF597649AE5}"/>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48</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4195B688-8405-BDBE-10DC-CBFD1A7132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084209"/>
            <a:ext cx="1913011" cy="683054"/>
          </a:xfrm>
          <a:prstGeom prst="rect">
            <a:avLst/>
          </a:prstGeom>
          <a:noFill/>
          <a:ln>
            <a:noFill/>
          </a:ln>
        </p:spPr>
      </p:pic>
    </p:spTree>
    <p:extLst>
      <p:ext uri="{BB962C8B-B14F-4D97-AF65-F5344CB8AC3E}">
        <p14:creationId xmlns:p14="http://schemas.microsoft.com/office/powerpoint/2010/main" val="808505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AB46-DFC4-01C1-FAEE-4E74B5CF4DAF}"/>
              </a:ext>
            </a:extLst>
          </p:cNvPr>
          <p:cNvSpPr>
            <a:spLocks noGrp="1"/>
          </p:cNvSpPr>
          <p:nvPr>
            <p:ph type="title"/>
          </p:nvPr>
        </p:nvSpPr>
        <p:spPr/>
        <p:txBody>
          <a:bodyPr anchor="ctr">
            <a:normAutofit/>
          </a:bodyPr>
          <a:lstStyle/>
          <a:p>
            <a:r>
              <a:rPr lang="en-US" dirty="0"/>
              <a:t>Wound Treatment</a:t>
            </a:r>
          </a:p>
        </p:txBody>
      </p:sp>
      <p:sp>
        <p:nvSpPr>
          <p:cNvPr id="3" name="Text Placeholder 2">
            <a:extLst>
              <a:ext uri="{FF2B5EF4-FFF2-40B4-BE49-F238E27FC236}">
                <a16:creationId xmlns:a16="http://schemas.microsoft.com/office/drawing/2014/main" id="{F1F0AEF5-4B66-8DEF-CDD9-2903CD74CDC9}"/>
              </a:ext>
            </a:extLst>
          </p:cNvPr>
          <p:cNvSpPr>
            <a:spLocks noGrp="1"/>
          </p:cNvSpPr>
          <p:nvPr>
            <p:ph type="body" idx="1"/>
          </p:nvPr>
        </p:nvSpPr>
        <p:spPr/>
        <p:txBody>
          <a:bodyPr>
            <a:normAutofit/>
          </a:bodyPr>
          <a:lstStyle/>
          <a:p>
            <a:pPr>
              <a:lnSpc>
                <a:spcPct val="90000"/>
              </a:lnSpc>
            </a:pPr>
            <a:r>
              <a:rPr lang="en-US" sz="1800"/>
              <a:t>Cessation of Injection</a:t>
            </a:r>
          </a:p>
          <a:p>
            <a:pPr>
              <a:lnSpc>
                <a:spcPct val="90000"/>
              </a:lnSpc>
            </a:pPr>
            <a:r>
              <a:rPr lang="en-US" sz="1800"/>
              <a:t>Clean with soap and water</a:t>
            </a:r>
          </a:p>
          <a:p>
            <a:pPr>
              <a:lnSpc>
                <a:spcPct val="90000"/>
              </a:lnSpc>
            </a:pPr>
            <a:r>
              <a:rPr lang="en-US" sz="1800"/>
              <a:t>Chlorhexidine, Dakin's half Strength solution, or acetic acid (1%)</a:t>
            </a:r>
          </a:p>
          <a:p>
            <a:pPr>
              <a:lnSpc>
                <a:spcPct val="90000"/>
              </a:lnSpc>
            </a:pPr>
            <a:r>
              <a:rPr lang="en-US" sz="1800"/>
              <a:t>Debridement (it could be enzymatic or surgical)</a:t>
            </a:r>
          </a:p>
          <a:p>
            <a:pPr>
              <a:lnSpc>
                <a:spcPct val="90000"/>
              </a:lnSpc>
            </a:pPr>
            <a:r>
              <a:rPr lang="en-US" sz="1800"/>
              <a:t>Antimicrobial coverage  </a:t>
            </a:r>
          </a:p>
          <a:p>
            <a:pPr>
              <a:lnSpc>
                <a:spcPct val="90000"/>
              </a:lnSpc>
            </a:pPr>
            <a:r>
              <a:rPr lang="en-US" sz="1800"/>
              <a:t>Skin Grafting, complete closure </a:t>
            </a:r>
          </a:p>
          <a:p>
            <a:pPr>
              <a:lnSpc>
                <a:spcPct val="90000"/>
              </a:lnSpc>
            </a:pPr>
            <a:r>
              <a:rPr lang="en-US" sz="1800"/>
              <a:t>Amputation</a:t>
            </a:r>
          </a:p>
        </p:txBody>
      </p:sp>
      <p:sp>
        <p:nvSpPr>
          <p:cNvPr id="4" name="Slide Number Placeholder 3">
            <a:extLst>
              <a:ext uri="{FF2B5EF4-FFF2-40B4-BE49-F238E27FC236}">
                <a16:creationId xmlns:a16="http://schemas.microsoft.com/office/drawing/2014/main" id="{A1ED406D-ECF7-AB04-5389-B61FF0FA8E5C}"/>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49</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D24DE769-1FB2-089E-CF1D-A5A0D65039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229" y="4534507"/>
            <a:ext cx="1600201" cy="571363"/>
          </a:xfrm>
          <a:prstGeom prst="rect">
            <a:avLst/>
          </a:prstGeom>
          <a:noFill/>
          <a:ln>
            <a:noFill/>
          </a:ln>
        </p:spPr>
      </p:pic>
    </p:spTree>
    <p:extLst>
      <p:ext uri="{BB962C8B-B14F-4D97-AF65-F5344CB8AC3E}">
        <p14:creationId xmlns:p14="http://schemas.microsoft.com/office/powerpoint/2010/main" val="267873197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Conflict of Interest Disclosure Statement</a:t>
            </a:r>
          </a:p>
        </p:txBody>
      </p:sp>
      <p:sp>
        <p:nvSpPr>
          <p:cNvPr id="3" name="Content Placeholder 2"/>
          <p:cNvSpPr>
            <a:spLocks noGrp="1"/>
          </p:cNvSpPr>
          <p:nvPr>
            <p:ph type="body" idx="1"/>
          </p:nvPr>
        </p:nvSpPr>
        <p:spPr/>
        <p:txBody>
          <a:bodyPr>
            <a:normAutofit/>
          </a:bodyPr>
          <a:lstStyle/>
          <a:p>
            <a:pPr indent="-342900"/>
            <a:r>
              <a:rPr lang="en-US" dirty="0"/>
              <a:t>Speaker has nothing to disclose</a:t>
            </a:r>
          </a:p>
          <a:p>
            <a:pPr marL="114300" indent="0">
              <a:buNone/>
            </a:pPr>
            <a:endParaRPr lang="en-US" dirty="0"/>
          </a:p>
        </p:txBody>
      </p:sp>
      <p:sp>
        <p:nvSpPr>
          <p:cNvPr id="4" name="Slide Number Placeholder 3"/>
          <p:cNvSpPr>
            <a:spLocks noGrp="1"/>
          </p:cNvSpPr>
          <p:nvPr>
            <p:ph type="sldNum" idx="12"/>
          </p:nvPr>
        </p:nvSpPr>
        <p:spPr/>
        <p:txBody>
          <a:bodyPr/>
          <a:lstStyle/>
          <a:p>
            <a:fld id="{6E2D2B3B-882E-40F3-A32F-6DD516915044}" type="slidenum">
              <a:rPr lang="en-US" smtClean="0"/>
              <a:pPr/>
              <a:t>5</a:t>
            </a:fld>
            <a:endParaRPr lang="en-US"/>
          </a:p>
        </p:txBody>
      </p:sp>
      <p:sp>
        <p:nvSpPr>
          <p:cNvPr id="6" name="TextBox 5"/>
          <p:cNvSpPr txBox="1"/>
          <p:nvPr/>
        </p:nvSpPr>
        <p:spPr>
          <a:xfrm>
            <a:off x="732478" y="2930070"/>
            <a:ext cx="7395472" cy="1107996"/>
          </a:xfrm>
          <a:prstGeom prst="rect">
            <a:avLst/>
          </a:prstGeom>
          <a:noFill/>
        </p:spPr>
        <p:txBody>
          <a:bodyPr wrap="square" lIns="91440" tIns="45720" rIns="91440" bIns="45720" rtlCol="0" anchor="t">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100" dirty="0">
                <a:ea typeface="Calibri" panose="020F0502020204030204" pitchFamily="34" charset="0"/>
                <a:cs typeface="Times New Roman"/>
              </a:rPr>
              <a:t> does mention of trade names, commercial practices, or organizations imply </a:t>
            </a:r>
            <a:r>
              <a:rPr lang="en-US" sz="11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1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100" dirty="0">
              <a:latin typeface="Calibri"/>
              <a:ea typeface="Calibri" panose="020F0502020204030204" pitchFamily="34" charset="0"/>
              <a:cs typeface="Calibri"/>
            </a:endParaRPr>
          </a:p>
        </p:txBody>
      </p:sp>
      <p:pic>
        <p:nvPicPr>
          <p:cNvPr id="5" name="Picture 4" descr="A black background with red and blue text&#10;&#10;Description automatically generated">
            <a:extLst>
              <a:ext uri="{FF2B5EF4-FFF2-40B4-BE49-F238E27FC236}">
                <a16:creationId xmlns:a16="http://schemas.microsoft.com/office/drawing/2014/main" id="{C6C96BD3-54E1-6155-2CF1-AE57489488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876" y="4149170"/>
            <a:ext cx="2114550" cy="755015"/>
          </a:xfrm>
          <a:prstGeom prst="rect">
            <a:avLst/>
          </a:prstGeom>
          <a:noFill/>
          <a:ln>
            <a:noFill/>
          </a:ln>
        </p:spPr>
      </p:pic>
    </p:spTree>
    <p:extLst>
      <p:ext uri="{BB962C8B-B14F-4D97-AF65-F5344CB8AC3E}">
        <p14:creationId xmlns:p14="http://schemas.microsoft.com/office/powerpoint/2010/main" val="3436601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FD2B4E-49DE-AB00-3FD1-BCC84DE89516}"/>
              </a:ext>
            </a:extLst>
          </p:cNvPr>
          <p:cNvPicPr>
            <a:picLocks noChangeAspect="1"/>
          </p:cNvPicPr>
          <p:nvPr/>
        </p:nvPicPr>
        <p:blipFill rotWithShape="1">
          <a:blip r:embed="rId2"/>
          <a:srcRect t="-1" b="-1135"/>
          <a:stretch/>
        </p:blipFill>
        <p:spPr>
          <a:xfrm>
            <a:off x="850755" y="307126"/>
            <a:ext cx="7442489" cy="4025695"/>
          </a:xfrm>
          <a:prstGeom prst="rect">
            <a:avLst/>
          </a:prstGeom>
          <a:noFill/>
          <a:ln>
            <a:noFill/>
          </a:ln>
        </p:spPr>
      </p:pic>
      <p:sp>
        <p:nvSpPr>
          <p:cNvPr id="12" name="Slide Number Placeholder 3">
            <a:extLst>
              <a:ext uri="{FF2B5EF4-FFF2-40B4-BE49-F238E27FC236}">
                <a16:creationId xmlns:a16="http://schemas.microsoft.com/office/drawing/2014/main" id="{22101C7A-B954-6883-BBE7-8243F54C58FA}"/>
              </a:ext>
            </a:extLst>
          </p:cNvPr>
          <p:cNvSpPr>
            <a:spLocks noGrp="1"/>
          </p:cNvSpPr>
          <p:nvPr>
            <p:ph type="sldNum" idx="12"/>
          </p:nvPr>
        </p:nvSpPr>
        <p:spPr/>
        <p:txBody>
          <a:bodyPr wrap="square" anchor="ctr">
            <a:normAutofit/>
          </a:bodyPr>
          <a:lstStyle/>
          <a:p>
            <a:pPr>
              <a:lnSpc>
                <a:spcPct val="90000"/>
              </a:lnSpc>
              <a:spcAft>
                <a:spcPts val="450"/>
              </a:spcAft>
            </a:pPr>
            <a:fld id="{00000000-1234-1234-1234-123412341234}" type="slidenum">
              <a:rPr lang="en-US" sz="700"/>
              <a:pPr>
                <a:lnSpc>
                  <a:spcPct val="90000"/>
                </a:lnSpc>
                <a:spcAft>
                  <a:spcPts val="450"/>
                </a:spcAft>
              </a:pPr>
              <a:t>50</a:t>
            </a:fld>
            <a:endParaRPr lang="en-US" sz="700"/>
          </a:p>
        </p:txBody>
      </p:sp>
      <p:sp>
        <p:nvSpPr>
          <p:cNvPr id="4" name="Slide Number Placeholder 3" hidden="1">
            <a:extLst>
              <a:ext uri="{FF2B5EF4-FFF2-40B4-BE49-F238E27FC236}">
                <a16:creationId xmlns:a16="http://schemas.microsoft.com/office/drawing/2014/main" id="{88A1B447-BCB9-D52E-2253-00D5C7273B8C}"/>
              </a:ext>
            </a:extLst>
          </p:cNvPr>
          <p:cNvSpPr>
            <a:spLocks noGrp="1"/>
          </p:cNvSpPr>
          <p:nvPr>
            <p:ph type="sldNum" idx="4294967295"/>
          </p:nvPr>
        </p:nvSpPr>
        <p:spPr>
          <a:xfrm>
            <a:off x="7010400" y="4767263"/>
            <a:ext cx="2133600" cy="274637"/>
          </a:xfrm>
        </p:spPr>
        <p:txBody>
          <a:bodyPr/>
          <a:lstStyle/>
          <a:p>
            <a:pPr>
              <a:spcAft>
                <a:spcPts val="450"/>
              </a:spcAft>
            </a:pPr>
            <a:fld id="{00000000-1234-1234-1234-123412341234}" type="slidenum">
              <a:rPr lang="en-US" smtClean="0"/>
              <a:pPr>
                <a:spcAft>
                  <a:spcPts val="450"/>
                </a:spcAft>
              </a:pPr>
              <a:t>50</a:t>
            </a:fld>
            <a:endParaRPr lang="en-US"/>
          </a:p>
        </p:txBody>
      </p:sp>
      <p:pic>
        <p:nvPicPr>
          <p:cNvPr id="2" name="Picture 1" descr="A black background with red and blue text&#10;&#10;Description automatically generated">
            <a:extLst>
              <a:ext uri="{FF2B5EF4-FFF2-40B4-BE49-F238E27FC236}">
                <a16:creationId xmlns:a16="http://schemas.microsoft.com/office/drawing/2014/main" id="{21AC256F-215E-47CF-8A02-FF277FF8BB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7189" y="4332822"/>
            <a:ext cx="1600201" cy="571363"/>
          </a:xfrm>
          <a:prstGeom prst="rect">
            <a:avLst/>
          </a:prstGeom>
          <a:noFill/>
          <a:ln>
            <a:noFill/>
          </a:ln>
        </p:spPr>
      </p:pic>
    </p:spTree>
    <p:extLst>
      <p:ext uri="{BB962C8B-B14F-4D97-AF65-F5344CB8AC3E}">
        <p14:creationId xmlns:p14="http://schemas.microsoft.com/office/powerpoint/2010/main" val="3164746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4930E-8A21-06F7-F815-C3B5E55E1088}"/>
              </a:ext>
            </a:extLst>
          </p:cNvPr>
          <p:cNvSpPr>
            <a:spLocks noGrp="1"/>
          </p:cNvSpPr>
          <p:nvPr>
            <p:ph type="title"/>
          </p:nvPr>
        </p:nvSpPr>
        <p:spPr/>
        <p:txBody>
          <a:bodyPr anchor="ctr">
            <a:normAutofit/>
          </a:bodyPr>
          <a:lstStyle/>
          <a:p>
            <a:r>
              <a:rPr lang="en-US" dirty="0"/>
              <a:t>Helpful Tips</a:t>
            </a:r>
          </a:p>
        </p:txBody>
      </p:sp>
      <p:sp>
        <p:nvSpPr>
          <p:cNvPr id="3" name="Text Placeholder 2">
            <a:extLst>
              <a:ext uri="{FF2B5EF4-FFF2-40B4-BE49-F238E27FC236}">
                <a16:creationId xmlns:a16="http://schemas.microsoft.com/office/drawing/2014/main" id="{04F052AC-BFDE-D4BA-DCB1-30AC10C88D24}"/>
              </a:ext>
            </a:extLst>
          </p:cNvPr>
          <p:cNvSpPr>
            <a:spLocks noGrp="1"/>
          </p:cNvSpPr>
          <p:nvPr>
            <p:ph type="body" idx="1"/>
          </p:nvPr>
        </p:nvSpPr>
        <p:spPr/>
        <p:txBody>
          <a:bodyPr>
            <a:normAutofit lnSpcReduction="10000"/>
          </a:bodyPr>
          <a:lstStyle/>
          <a:p>
            <a:pPr>
              <a:lnSpc>
                <a:spcPct val="90000"/>
              </a:lnSpc>
            </a:pPr>
            <a:r>
              <a:rPr lang="en-US" sz="2200" dirty="0"/>
              <a:t>Avoid alcohol and hydrogen peroxide</a:t>
            </a:r>
          </a:p>
          <a:p>
            <a:pPr>
              <a:lnSpc>
                <a:spcPct val="90000"/>
              </a:lnSpc>
            </a:pPr>
            <a:r>
              <a:rPr lang="en-US" sz="2200" dirty="0"/>
              <a:t>Cover with a non-adherent dressing (Xeroform®) covered by an absorbent one</a:t>
            </a:r>
          </a:p>
          <a:p>
            <a:pPr>
              <a:lnSpc>
                <a:spcPct val="90000"/>
              </a:lnSpc>
            </a:pPr>
            <a:r>
              <a:rPr lang="en-US" sz="2200" dirty="0"/>
              <a:t>Keep skin around the wound clean of drainage and moisturized (Vitamin A+D ointment)</a:t>
            </a:r>
          </a:p>
          <a:p>
            <a:pPr>
              <a:lnSpc>
                <a:spcPct val="90000"/>
              </a:lnSpc>
            </a:pPr>
            <a:r>
              <a:rPr lang="en-US" sz="2200" dirty="0"/>
              <a:t>Goal for wound bed: keep moist (helps dead skin soften/fall on its own) OR debridement</a:t>
            </a:r>
          </a:p>
          <a:p>
            <a:pPr>
              <a:lnSpc>
                <a:spcPct val="90000"/>
              </a:lnSpc>
            </a:pPr>
            <a:r>
              <a:rPr lang="en-US" sz="2200" dirty="0"/>
              <a:t>Antibiotics may not be needed</a:t>
            </a:r>
          </a:p>
          <a:p>
            <a:pPr>
              <a:lnSpc>
                <a:spcPct val="90000"/>
              </a:lnSpc>
            </a:pPr>
            <a:r>
              <a:rPr lang="en-US" sz="2200" dirty="0"/>
              <a:t>Manage pain</a:t>
            </a:r>
          </a:p>
        </p:txBody>
      </p:sp>
      <p:sp>
        <p:nvSpPr>
          <p:cNvPr id="4" name="Slide Number Placeholder 3">
            <a:extLst>
              <a:ext uri="{FF2B5EF4-FFF2-40B4-BE49-F238E27FC236}">
                <a16:creationId xmlns:a16="http://schemas.microsoft.com/office/drawing/2014/main" id="{CFD6EE44-4681-495E-D7D2-9CA4856F5089}"/>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51</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91AF4367-04E9-845B-1ACE-870D55336B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195900"/>
            <a:ext cx="1600201" cy="571363"/>
          </a:xfrm>
          <a:prstGeom prst="rect">
            <a:avLst/>
          </a:prstGeom>
          <a:noFill/>
          <a:ln>
            <a:noFill/>
          </a:ln>
        </p:spPr>
      </p:pic>
    </p:spTree>
    <p:extLst>
      <p:ext uri="{BB962C8B-B14F-4D97-AF65-F5344CB8AC3E}">
        <p14:creationId xmlns:p14="http://schemas.microsoft.com/office/powerpoint/2010/main" val="4024504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4813-BF9A-8DD1-5DC9-B91DF14E0EFE}"/>
              </a:ext>
            </a:extLst>
          </p:cNvPr>
          <p:cNvSpPr>
            <a:spLocks noGrp="1"/>
          </p:cNvSpPr>
          <p:nvPr>
            <p:ph type="title"/>
          </p:nvPr>
        </p:nvSpPr>
        <p:spPr/>
        <p:txBody>
          <a:bodyPr anchor="ctr">
            <a:normAutofit/>
          </a:bodyPr>
          <a:lstStyle/>
          <a:p>
            <a:r>
              <a:rPr lang="en-US" dirty="0"/>
              <a:t>Xylazine Testing Strips</a:t>
            </a:r>
            <a:endParaRPr lang="es-BO" dirty="0"/>
          </a:p>
        </p:txBody>
      </p:sp>
      <p:sp>
        <p:nvSpPr>
          <p:cNvPr id="3" name="Text Placeholder 2">
            <a:extLst>
              <a:ext uri="{FF2B5EF4-FFF2-40B4-BE49-F238E27FC236}">
                <a16:creationId xmlns:a16="http://schemas.microsoft.com/office/drawing/2014/main" id="{71C9188E-EE69-E695-D98E-D7A216EAC32D}"/>
              </a:ext>
            </a:extLst>
          </p:cNvPr>
          <p:cNvSpPr>
            <a:spLocks noGrp="1"/>
          </p:cNvSpPr>
          <p:nvPr>
            <p:ph type="body" idx="1"/>
          </p:nvPr>
        </p:nvSpPr>
        <p:spPr/>
        <p:txBody>
          <a:bodyPr>
            <a:normAutofit/>
          </a:bodyPr>
          <a:lstStyle/>
          <a:p>
            <a:r>
              <a:rPr lang="en-US"/>
              <a:t>Test strips can help you determine if drugs you plan to use contain xylazine.</a:t>
            </a:r>
            <a:endParaRPr lang="es-BO"/>
          </a:p>
        </p:txBody>
      </p:sp>
      <p:sp>
        <p:nvSpPr>
          <p:cNvPr id="4" name="Slide Number Placeholder 3">
            <a:extLst>
              <a:ext uri="{FF2B5EF4-FFF2-40B4-BE49-F238E27FC236}">
                <a16:creationId xmlns:a16="http://schemas.microsoft.com/office/drawing/2014/main" id="{40EDBF7D-D722-9A96-A5A4-902B12AFFF0F}"/>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52</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F4145827-80D8-F6FF-A953-7CF58894725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9899" y="4195900"/>
            <a:ext cx="1600201" cy="571363"/>
          </a:xfrm>
          <a:prstGeom prst="rect">
            <a:avLst/>
          </a:prstGeom>
          <a:noFill/>
          <a:ln>
            <a:noFill/>
          </a:ln>
        </p:spPr>
      </p:pic>
    </p:spTree>
    <p:extLst>
      <p:ext uri="{BB962C8B-B14F-4D97-AF65-F5344CB8AC3E}">
        <p14:creationId xmlns:p14="http://schemas.microsoft.com/office/powerpoint/2010/main" val="505184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9B34-A4C4-E658-50E2-72910E95F32E}"/>
              </a:ext>
            </a:extLst>
          </p:cNvPr>
          <p:cNvSpPr>
            <a:spLocks noGrp="1"/>
          </p:cNvSpPr>
          <p:nvPr>
            <p:ph type="title"/>
          </p:nvPr>
        </p:nvSpPr>
        <p:spPr>
          <a:xfrm>
            <a:off x="313592" y="3856413"/>
            <a:ext cx="8516815" cy="445770"/>
          </a:xfrm>
        </p:spPr>
        <p:txBody>
          <a:bodyPr anchor="b">
            <a:normAutofit/>
          </a:bodyPr>
          <a:lstStyle/>
          <a:p>
            <a:r>
              <a:rPr lang="en-US" dirty="0"/>
              <a:t>How To Use The Xylazine Testing Strips</a:t>
            </a:r>
            <a:endParaRPr lang="es-BO" dirty="0"/>
          </a:p>
        </p:txBody>
      </p:sp>
      <p:sp>
        <p:nvSpPr>
          <p:cNvPr id="4" name="Slide Number Placeholder 3">
            <a:extLst>
              <a:ext uri="{FF2B5EF4-FFF2-40B4-BE49-F238E27FC236}">
                <a16:creationId xmlns:a16="http://schemas.microsoft.com/office/drawing/2014/main" id="{D9503484-FD4D-1162-C620-64EFEAED0E8F}"/>
              </a:ext>
            </a:extLst>
          </p:cNvPr>
          <p:cNvSpPr>
            <a:spLocks noGrp="1"/>
          </p:cNvSpPr>
          <p:nvPr>
            <p:ph type="sldNum" sz="quarter" idx="12"/>
          </p:nvPr>
        </p:nvSpPr>
        <p:spPr/>
        <p:txBody>
          <a:bodyPr anchor="ctr">
            <a:normAutofit fontScale="92500" lnSpcReduction="10000"/>
          </a:bodyPr>
          <a:lstStyle/>
          <a:p>
            <a:pPr>
              <a:lnSpc>
                <a:spcPct val="90000"/>
              </a:lnSpc>
              <a:spcAft>
                <a:spcPts val="600"/>
              </a:spcAft>
            </a:pPr>
            <a:fld id="{00000000-1234-1234-1234-123412341234}" type="slidenum">
              <a:rPr lang="en-US" smtClean="0">
                <a:solidFill>
                  <a:srgbClr val="FFFFFF"/>
                </a:solidFill>
              </a:rPr>
              <a:pPr>
                <a:lnSpc>
                  <a:spcPct val="90000"/>
                </a:lnSpc>
                <a:spcAft>
                  <a:spcPts val="600"/>
                </a:spcAft>
              </a:pPr>
              <a:t>53</a:t>
            </a:fld>
            <a:endParaRPr lang="en-US">
              <a:solidFill>
                <a:srgbClr val="FFFFFF"/>
              </a:solidFill>
            </a:endParaRPr>
          </a:p>
        </p:txBody>
      </p:sp>
      <p:sp>
        <p:nvSpPr>
          <p:cNvPr id="3" name="Text Placeholder 2">
            <a:extLst>
              <a:ext uri="{FF2B5EF4-FFF2-40B4-BE49-F238E27FC236}">
                <a16:creationId xmlns:a16="http://schemas.microsoft.com/office/drawing/2014/main" id="{E7E8606C-3C41-0D3F-D984-F76CD84B823A}"/>
              </a:ext>
            </a:extLst>
          </p:cNvPr>
          <p:cNvSpPr>
            <a:spLocks noGrp="1"/>
          </p:cNvSpPr>
          <p:nvPr>
            <p:ph sz="quarter" idx="13"/>
          </p:nvPr>
        </p:nvSpPr>
        <p:spPr/>
        <p:txBody>
          <a:bodyPr>
            <a:normAutofit fontScale="92500" lnSpcReduction="20000"/>
          </a:bodyPr>
          <a:lstStyle/>
          <a:p>
            <a:pPr>
              <a:lnSpc>
                <a:spcPct val="90000"/>
              </a:lnSpc>
            </a:pPr>
            <a:r>
              <a:rPr lang="en-US" sz="2000" dirty="0"/>
              <a:t>1. Put about 10 milligrams (mg) of your drugs (enough to cover Abraham Lincoln’s hair on a penny) in a clean, dry container (such as a medicine measuring cup) or a plastic </a:t>
            </a:r>
            <a:r>
              <a:rPr lang="en-US" sz="2000" dirty="0" err="1"/>
              <a:t>microscoop</a:t>
            </a:r>
            <a:r>
              <a:rPr lang="en-US" sz="2000" dirty="0"/>
              <a:t> (if you have one).</a:t>
            </a:r>
          </a:p>
          <a:p>
            <a:pPr lvl="1">
              <a:lnSpc>
                <a:spcPct val="90000"/>
              </a:lnSpc>
            </a:pPr>
            <a:r>
              <a:rPr lang="en-US" sz="2000" dirty="0"/>
              <a:t>If you cannot test 10 mg of your drugs, put at least a few grains in a clean, dry container</a:t>
            </a:r>
          </a:p>
          <a:p>
            <a:pPr>
              <a:lnSpc>
                <a:spcPct val="90000"/>
              </a:lnSpc>
            </a:pPr>
            <a:r>
              <a:rPr lang="en-US" sz="2000" dirty="0"/>
              <a:t>2. Add 5 milliliters (1 teaspoon) of water to your drugs and stir. </a:t>
            </a:r>
          </a:p>
          <a:p>
            <a:pPr>
              <a:lnSpc>
                <a:spcPct val="90000"/>
              </a:lnSpc>
            </a:pPr>
            <a:r>
              <a:rPr lang="en-US" sz="2000" dirty="0"/>
              <a:t>3. Place the test strip with the wavy side down in the water. Let the strip absorb the water for 15 seconds.</a:t>
            </a:r>
          </a:p>
          <a:p>
            <a:pPr>
              <a:lnSpc>
                <a:spcPct val="90000"/>
              </a:lnSpc>
            </a:pPr>
            <a:r>
              <a:rPr lang="en-US" sz="2000" dirty="0"/>
              <a:t>4. Take the test strip out of the water and place it on a flat surface for five minutes before reading the results.</a:t>
            </a:r>
          </a:p>
          <a:p>
            <a:pPr>
              <a:lnSpc>
                <a:spcPct val="90000"/>
              </a:lnSpc>
            </a:pPr>
            <a:r>
              <a:rPr lang="en-US" sz="2000" dirty="0"/>
              <a:t>Make sure to read the results within 10 minutes of taking the strip out of the water.</a:t>
            </a:r>
            <a:endParaRPr lang="es-BO" sz="2000" dirty="0"/>
          </a:p>
        </p:txBody>
      </p:sp>
      <p:pic>
        <p:nvPicPr>
          <p:cNvPr id="5" name="Picture 4" descr="A black background with red and blue text&#10;&#10;Description automatically generated">
            <a:extLst>
              <a:ext uri="{FF2B5EF4-FFF2-40B4-BE49-F238E27FC236}">
                <a16:creationId xmlns:a16="http://schemas.microsoft.com/office/drawing/2014/main" id="{285C7917-3E5E-4D99-E8F2-BEE38C88CF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93773" y="4457960"/>
            <a:ext cx="1600201" cy="571363"/>
          </a:xfrm>
          <a:prstGeom prst="rect">
            <a:avLst/>
          </a:prstGeom>
          <a:noFill/>
          <a:ln>
            <a:noFill/>
          </a:ln>
        </p:spPr>
      </p:pic>
    </p:spTree>
    <p:extLst>
      <p:ext uri="{BB962C8B-B14F-4D97-AF65-F5344CB8AC3E}">
        <p14:creationId xmlns:p14="http://schemas.microsoft.com/office/powerpoint/2010/main" val="3527583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8CA7-77DD-4B67-52B4-C823BCA855FD}"/>
              </a:ext>
            </a:extLst>
          </p:cNvPr>
          <p:cNvSpPr>
            <a:spLocks noGrp="1"/>
          </p:cNvSpPr>
          <p:nvPr>
            <p:ph type="title"/>
          </p:nvPr>
        </p:nvSpPr>
        <p:spPr/>
        <p:txBody>
          <a:bodyPr wrap="square" anchor="ctr">
            <a:normAutofit/>
          </a:bodyPr>
          <a:lstStyle/>
          <a:p>
            <a:r>
              <a:rPr lang="en-US" dirty="0"/>
              <a:t>Results</a:t>
            </a:r>
          </a:p>
        </p:txBody>
      </p:sp>
      <p:sp>
        <p:nvSpPr>
          <p:cNvPr id="4" name="Slide Number Placeholder 3">
            <a:extLst>
              <a:ext uri="{FF2B5EF4-FFF2-40B4-BE49-F238E27FC236}">
                <a16:creationId xmlns:a16="http://schemas.microsoft.com/office/drawing/2014/main" id="{EBA17307-3AD8-DBF0-884B-D0EFD9B7F02D}"/>
              </a:ext>
            </a:extLst>
          </p:cNvPr>
          <p:cNvSpPr>
            <a:spLocks noGrp="1"/>
          </p:cNvSpPr>
          <p:nvPr>
            <p:ph type="sldNum" idx="12"/>
          </p:nvPr>
        </p:nvSpPr>
        <p:spPr/>
        <p:txBody>
          <a:bodyPr wrap="square" anchor="ctr">
            <a:normAutofit/>
          </a:bodyPr>
          <a:lstStyle/>
          <a:p>
            <a:pPr>
              <a:lnSpc>
                <a:spcPct val="90000"/>
              </a:lnSpc>
              <a:spcAft>
                <a:spcPts val="600"/>
              </a:spcAft>
            </a:pPr>
            <a:fld id="{00000000-1234-1234-1234-123412341234}" type="slidenum">
              <a:rPr lang="en-US" sz="700" smtClean="0"/>
              <a:pPr>
                <a:lnSpc>
                  <a:spcPct val="90000"/>
                </a:lnSpc>
                <a:spcAft>
                  <a:spcPts val="600"/>
                </a:spcAft>
              </a:pPr>
              <a:t>54</a:t>
            </a:fld>
            <a:endParaRPr lang="en-US" sz="700"/>
          </a:p>
        </p:txBody>
      </p:sp>
      <p:pic>
        <p:nvPicPr>
          <p:cNvPr id="5" name="Picture 4">
            <a:extLst>
              <a:ext uri="{FF2B5EF4-FFF2-40B4-BE49-F238E27FC236}">
                <a16:creationId xmlns:a16="http://schemas.microsoft.com/office/drawing/2014/main" id="{AFE21EA3-41F6-BF2D-2DBB-F6943688CA14}"/>
              </a:ext>
            </a:extLst>
          </p:cNvPr>
          <p:cNvPicPr>
            <a:picLocks noChangeAspect="1"/>
          </p:cNvPicPr>
          <p:nvPr/>
        </p:nvPicPr>
        <p:blipFill rotWithShape="1">
          <a:blip r:embed="rId2"/>
          <a:srcRect b="25572"/>
          <a:stretch/>
        </p:blipFill>
        <p:spPr>
          <a:xfrm>
            <a:off x="20" y="148956"/>
            <a:ext cx="9143980" cy="4002547"/>
          </a:xfrm>
          <a:prstGeom prst="rect">
            <a:avLst/>
          </a:prstGeom>
          <a:noFill/>
          <a:ln>
            <a:noFill/>
          </a:ln>
        </p:spPr>
      </p:pic>
      <p:pic>
        <p:nvPicPr>
          <p:cNvPr id="3" name="Picture 2" descr="A black background with red and blue text&#10;&#10;Description automatically generated">
            <a:extLst>
              <a:ext uri="{FF2B5EF4-FFF2-40B4-BE49-F238E27FC236}">
                <a16:creationId xmlns:a16="http://schemas.microsoft.com/office/drawing/2014/main" id="{07F37C37-0DFB-41EB-CBA7-2D3065631A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9268" y="4572127"/>
            <a:ext cx="1600201" cy="571363"/>
          </a:xfrm>
          <a:prstGeom prst="rect">
            <a:avLst/>
          </a:prstGeom>
          <a:noFill/>
          <a:ln>
            <a:noFill/>
          </a:ln>
        </p:spPr>
      </p:pic>
    </p:spTree>
    <p:extLst>
      <p:ext uri="{BB962C8B-B14F-4D97-AF65-F5344CB8AC3E}">
        <p14:creationId xmlns:p14="http://schemas.microsoft.com/office/powerpoint/2010/main" val="3967015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42C4-B041-B888-D865-120B41E0A792}"/>
              </a:ext>
            </a:extLst>
          </p:cNvPr>
          <p:cNvSpPr>
            <a:spLocks noGrp="1"/>
          </p:cNvSpPr>
          <p:nvPr>
            <p:ph type="title"/>
          </p:nvPr>
        </p:nvSpPr>
        <p:spPr/>
        <p:txBody>
          <a:bodyPr anchor="ctr">
            <a:normAutofit/>
          </a:bodyPr>
          <a:lstStyle/>
          <a:p>
            <a:r>
              <a:rPr lang="en-US" dirty="0"/>
              <a:t>Harm Reduction and Xylazine</a:t>
            </a:r>
            <a:endParaRPr lang="es-BO" dirty="0"/>
          </a:p>
        </p:txBody>
      </p:sp>
      <p:sp>
        <p:nvSpPr>
          <p:cNvPr id="3" name="Text Placeholder 2">
            <a:extLst>
              <a:ext uri="{FF2B5EF4-FFF2-40B4-BE49-F238E27FC236}">
                <a16:creationId xmlns:a16="http://schemas.microsoft.com/office/drawing/2014/main" id="{9091AAC6-0607-6ECD-F24F-216005B82364}"/>
              </a:ext>
            </a:extLst>
          </p:cNvPr>
          <p:cNvSpPr>
            <a:spLocks noGrp="1"/>
          </p:cNvSpPr>
          <p:nvPr>
            <p:ph type="body" idx="1"/>
          </p:nvPr>
        </p:nvSpPr>
        <p:spPr/>
        <p:txBody>
          <a:bodyPr>
            <a:normAutofit fontScale="92500" lnSpcReduction="20000"/>
          </a:bodyPr>
          <a:lstStyle/>
          <a:p>
            <a:r>
              <a:rPr lang="en-US" dirty="0"/>
              <a:t>Support the development, implementation and scale-up of harm reduction services</a:t>
            </a:r>
          </a:p>
          <a:p>
            <a:r>
              <a:rPr lang="en-US" dirty="0"/>
              <a:t>Advise healthcare professionals and first responders to consider xylazine exposure</a:t>
            </a:r>
          </a:p>
          <a:p>
            <a:r>
              <a:rPr lang="en-US" dirty="0"/>
              <a:t>Communicate xylazine trends to people who use drugs and those who work directly with them</a:t>
            </a:r>
          </a:p>
          <a:p>
            <a:r>
              <a:rPr lang="en-US" dirty="0"/>
              <a:t>Expand access to medication for opiate use disorder (MOUD)</a:t>
            </a:r>
          </a:p>
          <a:p>
            <a:endParaRPr lang="es-BO" dirty="0"/>
          </a:p>
        </p:txBody>
      </p:sp>
      <p:sp>
        <p:nvSpPr>
          <p:cNvPr id="4" name="Slide Number Placeholder 3">
            <a:extLst>
              <a:ext uri="{FF2B5EF4-FFF2-40B4-BE49-F238E27FC236}">
                <a16:creationId xmlns:a16="http://schemas.microsoft.com/office/drawing/2014/main" id="{178AD86C-DA5E-3D94-51A3-4EF7F20BEBD5}"/>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55</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3EE2225A-06D1-F79A-999F-35FEFE025B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388" y="4185812"/>
            <a:ext cx="1782557" cy="636474"/>
          </a:xfrm>
          <a:prstGeom prst="rect">
            <a:avLst/>
          </a:prstGeom>
          <a:noFill/>
          <a:ln>
            <a:noFill/>
          </a:ln>
        </p:spPr>
      </p:pic>
    </p:spTree>
    <p:extLst>
      <p:ext uri="{BB962C8B-B14F-4D97-AF65-F5344CB8AC3E}">
        <p14:creationId xmlns:p14="http://schemas.microsoft.com/office/powerpoint/2010/main" val="235004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666414-37D9-E66F-EA86-C8E82367E418}"/>
              </a:ext>
            </a:extLst>
          </p:cNvPr>
          <p:cNvSpPr>
            <a:spLocks noGrp="1"/>
          </p:cNvSpPr>
          <p:nvPr>
            <p:ph type="sldNum" sz="quarter" idx="10"/>
          </p:nvPr>
        </p:nvSpPr>
        <p:spPr/>
        <p:txBody>
          <a:bodyPr anchor="ctr">
            <a:normAutofit fontScale="92500" lnSpcReduction="10000"/>
          </a:bodyPr>
          <a:lstStyle/>
          <a:p>
            <a:pPr>
              <a:lnSpc>
                <a:spcPct val="90000"/>
              </a:lnSpc>
              <a:spcAft>
                <a:spcPts val="600"/>
              </a:spcAft>
            </a:pPr>
            <a:fld id="{6E2D2B3B-882E-40F3-A32F-6DD516915044}" type="slidenum">
              <a:rPr lang="en-US" smtClean="0">
                <a:solidFill>
                  <a:srgbClr val="FFFFFF"/>
                </a:solidFill>
              </a:rPr>
              <a:pPr>
                <a:lnSpc>
                  <a:spcPct val="90000"/>
                </a:lnSpc>
                <a:spcAft>
                  <a:spcPts val="600"/>
                </a:spcAft>
              </a:pPr>
              <a:t>56</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89A31BE6-D604-1313-C197-BFC81DD38729}"/>
              </a:ext>
            </a:extLst>
          </p:cNvPr>
          <p:cNvGraphicFramePr>
            <a:graphicFrameLocks noGrp="1"/>
          </p:cNvGraphicFramePr>
          <p:nvPr>
            <p:ph type="media" sz="quarter" idx="13"/>
            <p:extLst>
              <p:ext uri="{D42A27DB-BD31-4B8C-83A1-F6EECF244321}">
                <p14:modId xmlns:p14="http://schemas.microsoft.com/office/powerpoint/2010/main" val="3197994172"/>
              </p:ext>
            </p:extLst>
          </p:nvPr>
        </p:nvGraphicFramePr>
        <p:xfrm>
          <a:off x="457200" y="1085850"/>
          <a:ext cx="8305800"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itle 3">
            <a:extLst>
              <a:ext uri="{FF2B5EF4-FFF2-40B4-BE49-F238E27FC236}">
                <a16:creationId xmlns:a16="http://schemas.microsoft.com/office/drawing/2014/main" id="{1A42ADFB-CD13-1B9A-8BAD-6734269A5D92}"/>
              </a:ext>
            </a:extLst>
          </p:cNvPr>
          <p:cNvSpPr>
            <a:spLocks noGrp="1"/>
          </p:cNvSpPr>
          <p:nvPr>
            <p:ph type="title"/>
          </p:nvPr>
        </p:nvSpPr>
        <p:spPr/>
        <p:txBody>
          <a:bodyPr/>
          <a:lstStyle/>
          <a:p>
            <a:endParaRPr lang="en-US"/>
          </a:p>
        </p:txBody>
      </p:sp>
      <p:pic>
        <p:nvPicPr>
          <p:cNvPr id="2" name="Picture 1" descr="A black background with red and blue text&#10;&#10;Description automatically generated">
            <a:extLst>
              <a:ext uri="{FF2B5EF4-FFF2-40B4-BE49-F238E27FC236}">
                <a16:creationId xmlns:a16="http://schemas.microsoft.com/office/drawing/2014/main" id="{756B5AB6-051E-9D40-AB82-2AC6DEBD84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5654" y="4332822"/>
            <a:ext cx="1600201" cy="571363"/>
          </a:xfrm>
          <a:prstGeom prst="rect">
            <a:avLst/>
          </a:prstGeom>
          <a:noFill/>
          <a:ln>
            <a:noFill/>
          </a:ln>
        </p:spPr>
      </p:pic>
    </p:spTree>
    <p:extLst>
      <p:ext uri="{BB962C8B-B14F-4D97-AF65-F5344CB8AC3E}">
        <p14:creationId xmlns:p14="http://schemas.microsoft.com/office/powerpoint/2010/main" val="3450021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E613-DFAE-594A-85C3-29B005B4BBAB}"/>
              </a:ext>
            </a:extLst>
          </p:cNvPr>
          <p:cNvSpPr>
            <a:spLocks noGrp="1"/>
          </p:cNvSpPr>
          <p:nvPr>
            <p:ph type="title"/>
          </p:nvPr>
        </p:nvSpPr>
        <p:spPr/>
        <p:txBody>
          <a:bodyPr anchor="t">
            <a:normAutofit/>
          </a:bodyPr>
          <a:lstStyle/>
          <a:p>
            <a:r>
              <a:rPr lang="en-US" dirty="0"/>
              <a:t>Treatment Options for opioid use disorder</a:t>
            </a:r>
          </a:p>
        </p:txBody>
      </p:sp>
      <p:sp>
        <p:nvSpPr>
          <p:cNvPr id="9" name="Slide Number Placeholder 3">
            <a:extLst>
              <a:ext uri="{FF2B5EF4-FFF2-40B4-BE49-F238E27FC236}">
                <a16:creationId xmlns:a16="http://schemas.microsoft.com/office/drawing/2014/main" id="{45AF876F-0D77-1722-0D68-BD4EC68B243F}"/>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57</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434FF793-F037-66E9-41F8-8F61E6B6E4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295" y="4060702"/>
            <a:ext cx="1878806" cy="670841"/>
          </a:xfrm>
          <a:prstGeom prst="rect">
            <a:avLst/>
          </a:prstGeom>
          <a:noFill/>
          <a:ln>
            <a:noFill/>
          </a:ln>
        </p:spPr>
      </p:pic>
    </p:spTree>
    <p:extLst>
      <p:ext uri="{BB962C8B-B14F-4D97-AF65-F5344CB8AC3E}">
        <p14:creationId xmlns:p14="http://schemas.microsoft.com/office/powerpoint/2010/main" val="1948596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ble Placeholder 4">
            <a:extLst>
              <a:ext uri="{FF2B5EF4-FFF2-40B4-BE49-F238E27FC236}">
                <a16:creationId xmlns:a16="http://schemas.microsoft.com/office/drawing/2014/main" id="{CDB24644-83E9-0C42-9598-310ADC60EA54}"/>
              </a:ext>
            </a:extLst>
          </p:cNvPr>
          <p:cNvPicPr>
            <a:picLocks noGrp="1" noChangeAspect="1"/>
          </p:cNvPicPr>
          <p:nvPr>
            <p:ph type="pic" idx="2"/>
          </p:nvPr>
        </p:nvPicPr>
        <p:blipFill rotWithShape="1">
          <a:blip r:embed="rId2"/>
          <a:srcRect t="20799" b="20799"/>
          <a:stretch/>
        </p:blipFill>
        <p:spPr>
          <a:xfrm>
            <a:off x="0" y="102392"/>
            <a:ext cx="9144000" cy="4049111"/>
          </a:xfrm>
          <a:prstGeom prst="rect">
            <a:avLst/>
          </a:prstGeom>
          <a:noFill/>
        </p:spPr>
      </p:pic>
      <p:sp>
        <p:nvSpPr>
          <p:cNvPr id="12" name="Slide Number Placeholder 3">
            <a:extLst>
              <a:ext uri="{FF2B5EF4-FFF2-40B4-BE49-F238E27FC236}">
                <a16:creationId xmlns:a16="http://schemas.microsoft.com/office/drawing/2014/main" id="{B5ABBAF0-A359-BB89-1ADD-11713A6DF072}"/>
              </a:ext>
            </a:extLst>
          </p:cNvPr>
          <p:cNvSpPr>
            <a:spLocks noGrp="1"/>
          </p:cNvSpPr>
          <p:nvPr>
            <p:ph type="sldNum" idx="12"/>
          </p:nvPr>
        </p:nvSpPr>
        <p:spPr/>
        <p:txBody>
          <a:bodyPr/>
          <a:lstStyle/>
          <a:p>
            <a:pPr>
              <a:spcAft>
                <a:spcPts val="600"/>
              </a:spcAft>
            </a:pPr>
            <a:fld id="{00000000-1234-1234-1234-123412341234}" type="slidenum">
              <a:rPr lang="en-US" smtClean="0"/>
              <a:pPr>
                <a:spcAft>
                  <a:spcPts val="600"/>
                </a:spcAft>
              </a:pPr>
              <a:t>58</a:t>
            </a:fld>
            <a:endParaRPr lang="en-US"/>
          </a:p>
        </p:txBody>
      </p:sp>
      <p:sp>
        <p:nvSpPr>
          <p:cNvPr id="3" name="Slide Number Placeholder 2" hidden="1">
            <a:extLst>
              <a:ext uri="{FF2B5EF4-FFF2-40B4-BE49-F238E27FC236}">
                <a16:creationId xmlns:a16="http://schemas.microsoft.com/office/drawing/2014/main" id="{7CA6B128-5EEC-1C49-845E-F3C9B90A1F9C}"/>
              </a:ext>
            </a:extLst>
          </p:cNvPr>
          <p:cNvSpPr>
            <a:spLocks noGrp="1"/>
          </p:cNvSpPr>
          <p:nvPr>
            <p:ph type="sldNum" sz="quarter" idx="4294967295"/>
          </p:nvPr>
        </p:nvSpPr>
        <p:spPr>
          <a:xfrm>
            <a:off x="7010400" y="4767263"/>
            <a:ext cx="2133600" cy="274637"/>
          </a:xfrm>
        </p:spPr>
        <p:txBody>
          <a:bodyPr/>
          <a:lstStyle/>
          <a:p>
            <a:pPr>
              <a:spcAft>
                <a:spcPts val="450"/>
              </a:spcAft>
            </a:pPr>
            <a:fld id="{1271A09D-B238-CC49-8083-E93D66A072E7}" type="slidenum">
              <a:rPr lang="en-US" smtClean="0"/>
              <a:pPr>
                <a:spcAft>
                  <a:spcPts val="450"/>
                </a:spcAft>
              </a:pPr>
              <a:t>58</a:t>
            </a:fld>
            <a:endParaRPr lang="en-US"/>
          </a:p>
        </p:txBody>
      </p:sp>
      <p:pic>
        <p:nvPicPr>
          <p:cNvPr id="6" name="Picture 5" descr="A black background with red and blue text&#10;&#10;Description automatically generated">
            <a:extLst>
              <a:ext uri="{FF2B5EF4-FFF2-40B4-BE49-F238E27FC236}">
                <a16:creationId xmlns:a16="http://schemas.microsoft.com/office/drawing/2014/main" id="{A10583F9-1E47-C9BE-B211-E0937A0A78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0206" y="4036483"/>
            <a:ext cx="1751146" cy="625259"/>
          </a:xfrm>
          <a:prstGeom prst="rect">
            <a:avLst/>
          </a:prstGeom>
          <a:noFill/>
          <a:ln>
            <a:noFill/>
          </a:ln>
        </p:spPr>
      </p:pic>
    </p:spTree>
    <p:extLst>
      <p:ext uri="{BB962C8B-B14F-4D97-AF65-F5344CB8AC3E}">
        <p14:creationId xmlns:p14="http://schemas.microsoft.com/office/powerpoint/2010/main" val="1529574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95"/>
            <a:ext cx="6858000" cy="829331"/>
          </a:xfrm>
        </p:spPr>
        <p:txBody>
          <a:bodyPr>
            <a:normAutofit/>
          </a:bodyPr>
          <a:lstStyle/>
          <a:p>
            <a:pPr algn="ctr"/>
            <a:r>
              <a:rPr lang="en-US" sz="2400">
                <a:solidFill>
                  <a:schemeClr val="bg1"/>
                </a:solidFill>
              </a:rPr>
              <a:t>Treatment Options For Adolescents With Opioid Use Disorder</a:t>
            </a:r>
            <a:endParaRPr lang="en-US" dirty="0">
              <a:solidFill>
                <a:schemeClr val="bg1"/>
              </a:solidFill>
            </a:endParaRPr>
          </a:p>
        </p:txBody>
      </p:sp>
      <p:sp>
        <p:nvSpPr>
          <p:cNvPr id="3" name="Slide Number Placeholder 3">
            <a:extLst>
              <a:ext uri="{FF2B5EF4-FFF2-40B4-BE49-F238E27FC236}">
                <a16:creationId xmlns:a16="http://schemas.microsoft.com/office/drawing/2014/main" id="{21328678-1CFA-B3CB-9117-A551A73B8DBB}"/>
              </a:ext>
            </a:extLst>
          </p:cNvPr>
          <p:cNvSpPr>
            <a:spLocks noGrp="1"/>
          </p:cNvSpPr>
          <p:nvPr>
            <p:ph type="sldNum" idx="12"/>
          </p:nvPr>
        </p:nvSpPr>
        <p:spPr>
          <a:xfrm>
            <a:off x="6116977" y="4731543"/>
            <a:ext cx="1600200" cy="273844"/>
          </a:xfrm>
        </p:spPr>
        <p:txBody>
          <a:bodyPr/>
          <a:lstStyle/>
          <a:p>
            <a:pPr>
              <a:spcAft>
                <a:spcPts val="450"/>
              </a:spcAft>
            </a:pPr>
            <a:fld id="{E9529323-7A70-624C-A71D-2FA9CEC38593}" type="slidenum">
              <a:rPr lang="en-US" smtClean="0"/>
              <a:pPr>
                <a:spcAft>
                  <a:spcPts val="450"/>
                </a:spcAft>
              </a:pPr>
              <a:t>59</a:t>
            </a:fld>
            <a:endParaRPr lang="en-US"/>
          </a:p>
        </p:txBody>
      </p:sp>
      <p:graphicFrame>
        <p:nvGraphicFramePr>
          <p:cNvPr id="4" name="Table 3">
            <a:extLst>
              <a:ext uri="{FF2B5EF4-FFF2-40B4-BE49-F238E27FC236}">
                <a16:creationId xmlns:a16="http://schemas.microsoft.com/office/drawing/2014/main" id="{3259B893-DC05-4D63-BACC-449DA811BBC6}"/>
              </a:ext>
            </a:extLst>
          </p:cNvPr>
          <p:cNvGraphicFramePr>
            <a:graphicFrameLocks noGrp="1"/>
          </p:cNvGraphicFramePr>
          <p:nvPr>
            <p:extLst>
              <p:ext uri="{D42A27DB-BD31-4B8C-83A1-F6EECF244321}">
                <p14:modId xmlns:p14="http://schemas.microsoft.com/office/powerpoint/2010/main" val="2510768450"/>
              </p:ext>
            </p:extLst>
          </p:nvPr>
        </p:nvGraphicFramePr>
        <p:xfrm>
          <a:off x="836762" y="836767"/>
          <a:ext cx="7556740" cy="3350003"/>
        </p:xfrm>
        <a:graphic>
          <a:graphicData uri="http://schemas.openxmlformats.org/drawingml/2006/table">
            <a:tbl>
              <a:tblPr firstRow="1" bandRow="1">
                <a:tableStyleId>{21E4AEA4-8DFA-4A89-87EB-49C32662AFE0}</a:tableStyleId>
              </a:tblPr>
              <a:tblGrid>
                <a:gridCol w="3778370">
                  <a:extLst>
                    <a:ext uri="{9D8B030D-6E8A-4147-A177-3AD203B41FA5}">
                      <a16:colId xmlns:a16="http://schemas.microsoft.com/office/drawing/2014/main" val="2028193666"/>
                    </a:ext>
                  </a:extLst>
                </a:gridCol>
                <a:gridCol w="3778370">
                  <a:extLst>
                    <a:ext uri="{9D8B030D-6E8A-4147-A177-3AD203B41FA5}">
                      <a16:colId xmlns:a16="http://schemas.microsoft.com/office/drawing/2014/main" val="975330020"/>
                    </a:ext>
                  </a:extLst>
                </a:gridCol>
              </a:tblGrid>
              <a:tr h="298187">
                <a:tc>
                  <a:txBody>
                    <a:bodyPr/>
                    <a:lstStyle/>
                    <a:p>
                      <a:pPr algn="ctr"/>
                      <a:r>
                        <a:rPr lang="en-US" sz="1600">
                          <a:latin typeface="Calibri" panose="020F0502020204030204" pitchFamily="34" charset="0"/>
                        </a:rPr>
                        <a:t>BEHAVIORAL</a:t>
                      </a:r>
                    </a:p>
                  </a:txBody>
                  <a:tcPr marL="51435" marR="51435" marT="25718" marB="2571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Calibri" panose="020F0502020204030204" pitchFamily="34" charset="0"/>
                        </a:rPr>
                        <a:t>PHARMACOLOGIC</a:t>
                      </a:r>
                    </a:p>
                  </a:txBody>
                  <a:tcPr marL="51435" marR="51435" marT="25718" marB="2571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8448390"/>
                  </a:ext>
                </a:extLst>
              </a:tr>
              <a:tr h="300843">
                <a:tc>
                  <a:txBody>
                    <a:bodyPr/>
                    <a:lstStyle/>
                    <a:p>
                      <a:pPr lvl="1"/>
                      <a:r>
                        <a:rPr lang="en-US" sz="1800" b="1" dirty="0">
                          <a:solidFill>
                            <a:schemeClr val="bg1"/>
                          </a:solidFill>
                          <a:latin typeface="Calibri" panose="020F0502020204030204" pitchFamily="34" charset="0"/>
                        </a:rPr>
                        <a:t>Residential</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a:txBody>
                    <a:bodyPr/>
                    <a:lstStyle/>
                    <a:p>
                      <a:r>
                        <a:rPr lang="en-US" sz="1800" b="1">
                          <a:solidFill>
                            <a:schemeClr val="bg1"/>
                          </a:solidFill>
                          <a:latin typeface="Calibri" panose="020F0502020204030204" pitchFamily="34" charset="0"/>
                        </a:rPr>
                        <a:t>Detoxification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723231593"/>
                  </a:ext>
                </a:extLst>
              </a:tr>
              <a:tr h="482869">
                <a:tc>
                  <a:txBody>
                    <a:bodyPr/>
                    <a:lstStyle/>
                    <a:p>
                      <a:pPr lvl="1"/>
                      <a:r>
                        <a:rPr lang="en-US" sz="1800" b="1" dirty="0">
                          <a:solidFill>
                            <a:schemeClr val="bg1"/>
                          </a:solidFill>
                          <a:latin typeface="Calibri" panose="020F0502020204030204" pitchFamily="34" charset="0"/>
                        </a:rPr>
                        <a:t>IOP/Partial</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solidFill>
                  </a:tcPr>
                </a:tc>
                <a:tc>
                  <a:txBody>
                    <a:bodyPr/>
                    <a:lstStyle/>
                    <a:p>
                      <a:pPr marL="285750" indent="-285750">
                        <a:buFont typeface="Arial" panose="020B0604020202020204" pitchFamily="34" charset="0"/>
                        <a:buChar char="•"/>
                      </a:pPr>
                      <a:r>
                        <a:rPr lang="en-US" sz="1800" dirty="0">
                          <a:solidFill>
                            <a:schemeClr val="bg1"/>
                          </a:solidFill>
                          <a:latin typeface="Calibri" panose="020F0502020204030204" pitchFamily="34" charset="0"/>
                        </a:rPr>
                        <a:t>Clonidine, buprenorphine, methadone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97040531"/>
                  </a:ext>
                </a:extLst>
              </a:tr>
              <a:tr h="300843">
                <a:tc>
                  <a:txBody>
                    <a:bodyPr/>
                    <a:lstStyle/>
                    <a:p>
                      <a:pPr lvl="1"/>
                      <a:r>
                        <a:rPr lang="en-US" sz="1800" b="1">
                          <a:solidFill>
                            <a:schemeClr val="bg1"/>
                          </a:solidFill>
                          <a:latin typeface="Calibri" panose="020F0502020204030204" pitchFamily="34" charset="0"/>
                        </a:rPr>
                        <a:t>12-Step Fellowship</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solidFill>
                  </a:tcPr>
                </a:tc>
                <a:tc>
                  <a:txBody>
                    <a:bodyPr/>
                    <a:lstStyle/>
                    <a:p>
                      <a:r>
                        <a:rPr lang="en-US" sz="1800" b="1" dirty="0">
                          <a:latin typeface="Calibri" panose="020F0502020204030204" pitchFamily="34" charset="0"/>
                        </a:rPr>
                        <a:t>Buprenorphine/naloxone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36149654"/>
                  </a:ext>
                </a:extLst>
              </a:tr>
              <a:tr h="300843">
                <a:tc>
                  <a:txBody>
                    <a:bodyPr/>
                    <a:lstStyle/>
                    <a:p>
                      <a:pPr lvl="1"/>
                      <a:r>
                        <a:rPr lang="en-US" sz="1800" b="1">
                          <a:solidFill>
                            <a:schemeClr val="bg1"/>
                          </a:solidFill>
                          <a:latin typeface="Calibri" panose="020F0502020204030204" pitchFamily="34" charset="0"/>
                        </a:rPr>
                        <a:t>Group/Individual Therapy</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solidFill>
                  </a:tcPr>
                </a:tc>
                <a:tc>
                  <a:txBody>
                    <a:bodyPr/>
                    <a:lstStyle/>
                    <a:p>
                      <a:pPr marL="285750" indent="-285750">
                        <a:buFont typeface="Arial" panose="020B0604020202020204" pitchFamily="34" charset="0"/>
                        <a:buChar char="•"/>
                      </a:pPr>
                      <a:r>
                        <a:rPr lang="en-US" sz="1800" dirty="0">
                          <a:latin typeface="Calibri" panose="020F0502020204030204" pitchFamily="34" charset="0"/>
                        </a:rPr>
                        <a:t>FDA indicated age 16+</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72567871"/>
                  </a:ext>
                </a:extLst>
              </a:tr>
              <a:tr h="482869">
                <a:tc>
                  <a:txBody>
                    <a:bodyPr/>
                    <a:lstStyle/>
                    <a:p>
                      <a:pPr lvl="1"/>
                      <a:r>
                        <a:rPr lang="en-US" sz="1800" b="1" dirty="0">
                          <a:solidFill>
                            <a:schemeClr val="bg1"/>
                          </a:solidFill>
                          <a:latin typeface="Calibri" panose="020F0502020204030204" pitchFamily="34" charset="0"/>
                        </a:rPr>
                        <a:t>Therapeutic Schools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solidFill>
                  </a:tcPr>
                </a:tc>
                <a:tc>
                  <a:txBody>
                    <a:bodyPr/>
                    <a:lstStyle/>
                    <a:p>
                      <a:pPr marL="285750" indent="-285750">
                        <a:buFont typeface="Arial" panose="020B0604020202020204" pitchFamily="34" charset="0"/>
                        <a:buChar char="•"/>
                      </a:pPr>
                      <a:r>
                        <a:rPr lang="en-US" sz="1800" b="0" dirty="0">
                          <a:latin typeface="Calibri" panose="020F0502020204030204" pitchFamily="34" charset="0"/>
                        </a:rPr>
                        <a:t>Tested in adolescents in 3 RCTs, multiple observational studies*a</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96911680"/>
                  </a:ext>
                </a:extLst>
              </a:tr>
              <a:tr h="698333">
                <a:tc>
                  <a:txBody>
                    <a:bodyPr/>
                    <a:lstStyle/>
                    <a:p>
                      <a:pPr lvl="1"/>
                      <a:r>
                        <a:rPr lang="en-US" sz="1800" b="1" dirty="0">
                          <a:solidFill>
                            <a:schemeClr val="bg1"/>
                          </a:solidFill>
                          <a:latin typeface="Calibri" panose="020F0502020204030204" pitchFamily="34" charset="0"/>
                        </a:rPr>
                        <a:t>Family Therapy</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rPr>
                        <a:t>Methadone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rPr>
                        <a:t>Naltrexone IM/PO</a:t>
                      </a:r>
                    </a:p>
                    <a:p>
                      <a:endParaRPr lang="en-US" sz="1800" dirty="0">
                        <a:latin typeface="Calibri" panose="020F0502020204030204"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51869918"/>
                  </a:ext>
                </a:extLst>
              </a:tr>
            </a:tbl>
          </a:graphicData>
        </a:graphic>
      </p:graphicFrame>
      <p:sp>
        <p:nvSpPr>
          <p:cNvPr id="7" name="TextBox 6">
            <a:extLst>
              <a:ext uri="{FF2B5EF4-FFF2-40B4-BE49-F238E27FC236}">
                <a16:creationId xmlns:a16="http://schemas.microsoft.com/office/drawing/2014/main" id="{A8AA839B-BAC9-4E5B-94F2-EC497F155F79}"/>
              </a:ext>
            </a:extLst>
          </p:cNvPr>
          <p:cNvSpPr txBox="1"/>
          <p:nvPr/>
        </p:nvSpPr>
        <p:spPr>
          <a:xfrm>
            <a:off x="1841386" y="4731543"/>
            <a:ext cx="3755461" cy="300082"/>
          </a:xfrm>
          <a:prstGeom prst="rect">
            <a:avLst/>
          </a:prstGeom>
          <a:noFill/>
        </p:spPr>
        <p:txBody>
          <a:bodyPr wrap="square" rtlCol="0" anchor="t">
            <a:spAutoFit/>
          </a:bodyPr>
          <a:lstStyle/>
          <a:p>
            <a:r>
              <a:rPr lang="en-US" sz="600">
                <a:solidFill>
                  <a:schemeClr val="bg1"/>
                </a:solidFill>
              </a:rPr>
              <a:t>Ref: *Marsch 2005, Woody 2008, Marsch 2016; See </a:t>
            </a:r>
            <a:r>
              <a:rPr lang="en-US" sz="675">
                <a:solidFill>
                  <a:schemeClr val="bg1"/>
                </a:solidFill>
              </a:rPr>
              <a:t>Borodovsky 2018 for review</a:t>
            </a:r>
          </a:p>
          <a:p>
            <a:r>
              <a:rPr lang="en-US" sz="675">
                <a:solidFill>
                  <a:schemeClr val="bg1"/>
                </a:solidFill>
              </a:rPr>
              <a:t>Dr. Deepa Camenga, Yale School of Medicine</a:t>
            </a:r>
            <a:endParaRPr lang="en-US" sz="619" dirty="0">
              <a:solidFill>
                <a:schemeClr val="bg1"/>
              </a:solidFill>
            </a:endParaRPr>
          </a:p>
        </p:txBody>
      </p:sp>
      <p:pic>
        <p:nvPicPr>
          <p:cNvPr id="5" name="Picture 4" descr="A black background with red and blue text&#10;&#10;Description automatically generated">
            <a:extLst>
              <a:ext uri="{FF2B5EF4-FFF2-40B4-BE49-F238E27FC236}">
                <a16:creationId xmlns:a16="http://schemas.microsoft.com/office/drawing/2014/main" id="{F23F8573-4EE4-E9B9-8A42-17B9A5AF67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99" y="4160180"/>
            <a:ext cx="1600201" cy="571363"/>
          </a:xfrm>
          <a:prstGeom prst="rect">
            <a:avLst/>
          </a:prstGeom>
          <a:noFill/>
          <a:ln>
            <a:noFill/>
          </a:ln>
        </p:spPr>
      </p:pic>
    </p:spTree>
    <p:extLst>
      <p:ext uri="{BB962C8B-B14F-4D97-AF65-F5344CB8AC3E}">
        <p14:creationId xmlns:p14="http://schemas.microsoft.com/office/powerpoint/2010/main" val="110361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type="body" idx="1"/>
          </p:nvPr>
        </p:nvSpPr>
        <p:spPr/>
        <p:txBody>
          <a:bodyPr/>
          <a:lstStyle/>
          <a:p>
            <a:endParaRPr lang="en-US" dirty="0"/>
          </a:p>
          <a:p>
            <a:pPr marL="114297"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idx="12"/>
          </p:nvPr>
        </p:nvSpPr>
        <p:spPr/>
        <p:txBody>
          <a:bodyPr/>
          <a:lstStyle/>
          <a:p>
            <a:pPr defTabSz="914378"/>
            <a:fld id="{6E2D2B3B-882E-40F3-A32F-6DD516915044}" type="slidenum">
              <a:rPr lang="en-US">
                <a:solidFill>
                  <a:srgbClr val="FFFFFF"/>
                </a:solidFill>
                <a:latin typeface="Arial"/>
              </a:rPr>
              <a:pPr defTabSz="914378"/>
              <a:t>6</a:t>
            </a:fld>
            <a:endParaRPr lang="en-US" dirty="0">
              <a:solidFill>
                <a:srgbClr val="FFFFFF"/>
              </a:solidFill>
              <a:latin typeface="Arial"/>
            </a:endParaRPr>
          </a:p>
        </p:txBody>
      </p:sp>
      <p:sp>
        <p:nvSpPr>
          <p:cNvPr id="5" name="TextBox 4">
            <a:extLst>
              <a:ext uri="{FF2B5EF4-FFF2-40B4-BE49-F238E27FC236}">
                <a16:creationId xmlns:a16="http://schemas.microsoft.com/office/drawing/2014/main" id="{F0BEDD42-78D0-43EE-8998-2C3555A31481}"/>
              </a:ext>
            </a:extLst>
          </p:cNvPr>
          <p:cNvSpPr txBox="1"/>
          <p:nvPr/>
        </p:nvSpPr>
        <p:spPr>
          <a:xfrm>
            <a:off x="669192" y="1063230"/>
            <a:ext cx="7891585" cy="3477875"/>
          </a:xfrm>
          <a:prstGeom prst="rect">
            <a:avLst/>
          </a:prstGeom>
          <a:noFill/>
        </p:spPr>
        <p:txBody>
          <a:bodyPr wrap="square" rtlCol="0">
            <a:spAutoFit/>
          </a:bodyPr>
          <a:lstStyle/>
          <a:p>
            <a:pPr defTabSz="914378"/>
            <a:r>
              <a:rPr lang="en-US" sz="2000" dirty="0">
                <a:solidFill>
                  <a:srgbClr val="222222"/>
                </a:solidFill>
                <a:latin typeface="Arial"/>
                <a:ea typeface="Calibri" panose="020F0502020204030204" pitchFamily="34" charset="0"/>
                <a:cs typeface="Times New Roman" panose="02020603050405020304" pitchFamily="18" charset="0"/>
              </a:rPr>
              <a:t>This program is supported by the Health Resources and Services Administration (HRSA) of the U.S. </a:t>
            </a:r>
            <a:r>
              <a:rPr lang="en-US" sz="2000" dirty="0">
                <a:solidFill>
                  <a:srgbClr val="222222"/>
                </a:solidFill>
                <a:ea typeface="Calibri" panose="020F0502020204030204" pitchFamily="34" charset="0"/>
                <a:cs typeface="Times New Roman" panose="02020603050405020304" pitchFamily="18" charset="0"/>
              </a:rPr>
              <a:t>Department of Health and Human Services (HHS) as part of an award totaling $</a:t>
            </a:r>
            <a:r>
              <a:rPr lang="en-US" sz="2000" dirty="0">
                <a:solidFill>
                  <a:srgbClr val="222222"/>
                </a:solidFill>
                <a:ea typeface="Calibri" panose="020F0502020204030204" pitchFamily="34" charset="0"/>
                <a:cs typeface="Times New Roman"/>
              </a:rPr>
              <a:t>4,205,743</a:t>
            </a:r>
            <a:r>
              <a:rPr lang="en-US" sz="2000" dirty="0">
                <a:solidFill>
                  <a:srgbClr val="222222"/>
                </a:solidFill>
                <a:ea typeface="Calibri" panose="020F0502020204030204" pitchFamily="34" charset="0"/>
                <a:cs typeface="Times New Roman" panose="02020603050405020304" pitchFamily="18" charset="0"/>
              </a:rPr>
              <a:t>, with 0% financed with non-governmental sources. </a:t>
            </a:r>
          </a:p>
          <a:p>
            <a:pPr defTabSz="914378"/>
            <a:endParaRPr lang="en-US" sz="2000" dirty="0">
              <a:solidFill>
                <a:srgbClr val="222222"/>
              </a:solidFill>
              <a:latin typeface="Arial"/>
              <a:ea typeface="Calibri" panose="020F0502020204030204" pitchFamily="34" charset="0"/>
              <a:cs typeface="Times New Roman" panose="02020603050405020304" pitchFamily="18" charset="0"/>
            </a:endParaRPr>
          </a:p>
          <a:p>
            <a:pPr defTabSz="914378"/>
            <a:r>
              <a:rPr lang="en-US" sz="2000" dirty="0">
                <a:solidFill>
                  <a:srgbClr val="222222"/>
                </a:solidFill>
                <a:latin typeface="Arial"/>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000" i="1" dirty="0">
                <a:solidFill>
                  <a:srgbClr val="222222"/>
                </a:solidFill>
                <a:latin typeface="Arial"/>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000" dirty="0">
              <a:solidFill>
                <a:srgbClr val="222222"/>
              </a:solidFill>
              <a:latin typeface="Arial"/>
              <a:ea typeface="Calibri" panose="020F0502020204030204" pitchFamily="34" charset="0"/>
              <a:cs typeface="Times New Roman" panose="02020603050405020304" pitchFamily="18" charset="0"/>
            </a:endParaRPr>
          </a:p>
        </p:txBody>
      </p:sp>
      <p:pic>
        <p:nvPicPr>
          <p:cNvPr id="6" name="Picture 5" descr="A black background with red and blue text&#10;&#10;Description automatically generated">
            <a:extLst>
              <a:ext uri="{FF2B5EF4-FFF2-40B4-BE49-F238E27FC236}">
                <a16:creationId xmlns:a16="http://schemas.microsoft.com/office/drawing/2014/main" id="{6E111F80-373F-F9D1-6289-64C4DC7D70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1666" y="4272960"/>
            <a:ext cx="2114550" cy="755015"/>
          </a:xfrm>
          <a:prstGeom prst="rect">
            <a:avLst/>
          </a:prstGeom>
          <a:noFill/>
          <a:ln>
            <a:noFill/>
          </a:ln>
        </p:spPr>
      </p:pic>
    </p:spTree>
    <p:extLst>
      <p:ext uri="{BB962C8B-B14F-4D97-AF65-F5344CB8AC3E}">
        <p14:creationId xmlns:p14="http://schemas.microsoft.com/office/powerpoint/2010/main" val="252889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B9965B-C1C9-4C60-99F1-FA620EB03F85}"/>
              </a:ext>
            </a:extLst>
          </p:cNvPr>
          <p:cNvSpPr>
            <a:spLocks noGrp="1"/>
          </p:cNvSpPr>
          <p:nvPr>
            <p:ph type="title"/>
          </p:nvPr>
        </p:nvSpPr>
        <p:spPr/>
        <p:txBody>
          <a:bodyPr>
            <a:noAutofit/>
          </a:bodyPr>
          <a:lstStyle/>
          <a:p>
            <a:pPr algn="ctr"/>
            <a:r>
              <a:rPr lang="en-US" sz="2400" dirty="0"/>
              <a:t>Opioid Use Disorder: Pharmacotherapy: Decision making</a:t>
            </a:r>
            <a:endParaRPr lang="en-US" dirty="0"/>
          </a:p>
        </p:txBody>
      </p:sp>
      <p:sp>
        <p:nvSpPr>
          <p:cNvPr id="3" name="Content Placeholder 2">
            <a:extLst>
              <a:ext uri="{FF2B5EF4-FFF2-40B4-BE49-F238E27FC236}">
                <a16:creationId xmlns:a16="http://schemas.microsoft.com/office/drawing/2014/main" id="{533DC5BA-7013-4F45-A21D-81CDE89A0725}"/>
              </a:ext>
            </a:extLst>
          </p:cNvPr>
          <p:cNvSpPr>
            <a:spLocks noGrp="1"/>
          </p:cNvSpPr>
          <p:nvPr>
            <p:ph type="body" idx="1"/>
          </p:nvPr>
        </p:nvSpPr>
        <p:spPr>
          <a:xfrm>
            <a:off x="120502" y="1259552"/>
            <a:ext cx="8952614" cy="3335070"/>
          </a:xfrm>
        </p:spPr>
        <p:txBody>
          <a:bodyPr>
            <a:normAutofit fontScale="62500" lnSpcReduction="20000"/>
          </a:bodyPr>
          <a:lstStyle/>
          <a:p>
            <a:r>
              <a:rPr lang="en-US" sz="2900" dirty="0">
                <a:latin typeface="Source Sans Pro" panose="020B0503030403020204" pitchFamily="34" charset="0"/>
                <a:ea typeface="Source Sans Pro" panose="020B0503030403020204" pitchFamily="34" charset="0"/>
                <a:cs typeface="Arial" panose="020B0604020202020204" pitchFamily="34" charset="0"/>
              </a:rPr>
              <a:t>Balanced assessment of alternative outcomes if medication treatment is not provided.</a:t>
            </a:r>
          </a:p>
          <a:p>
            <a:r>
              <a:rPr lang="en-US" sz="2900" dirty="0">
                <a:latin typeface="Source Sans Pro" panose="020B0503030403020204" pitchFamily="34" charset="0"/>
                <a:ea typeface="Source Sans Pro" panose="020B0503030403020204" pitchFamily="34" charset="0"/>
                <a:cs typeface="Arial" panose="020B0604020202020204" pitchFamily="34" charset="0"/>
              </a:rPr>
              <a:t>Overall evidence so far is that risk of untreated OUD outweighs the risk from MAT’s.</a:t>
            </a:r>
          </a:p>
          <a:p>
            <a:r>
              <a:rPr lang="en-US" sz="2900" dirty="0">
                <a:latin typeface="Source Sans Pro" panose="020B0503030403020204" pitchFamily="34" charset="0"/>
                <a:ea typeface="Source Sans Pro" panose="020B0503030403020204" pitchFamily="34" charset="0"/>
                <a:cs typeface="Arial" panose="020B0604020202020204" pitchFamily="34" charset="0"/>
              </a:rPr>
              <a:t>Untreated OUD: risk of unintentional overdose and death, HIV, Hep C and other infectious diseases, greater psychiatric comorbidity, other drug use, legal problems, decreased functioning.</a:t>
            </a:r>
          </a:p>
          <a:p>
            <a:r>
              <a:rPr lang="en-US" sz="2900" dirty="0">
                <a:latin typeface="Source Sans Pro" panose="020B0503030403020204" pitchFamily="34" charset="0"/>
                <a:ea typeface="Source Sans Pro" panose="020B0503030403020204" pitchFamily="34" charset="0"/>
                <a:cs typeface="Arial" panose="020B0604020202020204" pitchFamily="34" charset="0"/>
              </a:rPr>
              <a:t>Many adolescents do not receive treatment despite the evidence.</a:t>
            </a:r>
          </a:p>
          <a:p>
            <a:r>
              <a:rPr lang="en-US" sz="2900" dirty="0">
                <a:latin typeface="Source Sans Pro" panose="020B0503030403020204" pitchFamily="34" charset="0"/>
                <a:ea typeface="Source Sans Pro" panose="020B0503030403020204" pitchFamily="34" charset="0"/>
                <a:cs typeface="Arial" panose="020B0604020202020204" pitchFamily="34" charset="0"/>
              </a:rPr>
              <a:t>Detoxification is commonly used treatment but carries a subsequent risk of overdose and decreased rates of retention to care.</a:t>
            </a:r>
          </a:p>
          <a:p>
            <a:r>
              <a:rPr lang="en-US" sz="2900" dirty="0">
                <a:latin typeface="Source Sans Pro" panose="020B0503030403020204" pitchFamily="34" charset="0"/>
                <a:ea typeface="Source Sans Pro" panose="020B0503030403020204" pitchFamily="34" charset="0"/>
                <a:cs typeface="Arial" panose="020B0604020202020204" pitchFamily="34" charset="0"/>
              </a:rPr>
              <a:t>Maintenance treatment must be considered as an option whenever necessary in this population.</a:t>
            </a:r>
          </a:p>
          <a:p>
            <a:endParaRPr lang="en-US"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2" name="Slide Number Placeholder 3">
            <a:extLst>
              <a:ext uri="{FF2B5EF4-FFF2-40B4-BE49-F238E27FC236}">
                <a16:creationId xmlns:a16="http://schemas.microsoft.com/office/drawing/2014/main" id="{6AE76FC7-BF62-D1ED-313E-FBBCD4DB2569}"/>
              </a:ext>
            </a:extLst>
          </p:cNvPr>
          <p:cNvSpPr>
            <a:spLocks noGrp="1"/>
          </p:cNvSpPr>
          <p:nvPr>
            <p:ph type="sldNum" idx="12"/>
          </p:nvPr>
        </p:nvSpPr>
        <p:spPr/>
        <p:txBody>
          <a:bodyPr/>
          <a:lstStyle/>
          <a:p>
            <a:pPr>
              <a:spcAft>
                <a:spcPts val="450"/>
              </a:spcAft>
            </a:pPr>
            <a:fld id="{E9529323-7A70-624C-A71D-2FA9CEC38593}" type="slidenum">
              <a:rPr lang="en-US" smtClean="0"/>
              <a:pPr>
                <a:spcAft>
                  <a:spcPts val="450"/>
                </a:spcAft>
              </a:pPr>
              <a:t>60</a:t>
            </a:fld>
            <a:endParaRPr lang="en-US"/>
          </a:p>
        </p:txBody>
      </p:sp>
      <p:sp>
        <p:nvSpPr>
          <p:cNvPr id="6" name="TextBox 5">
            <a:extLst>
              <a:ext uri="{FF2B5EF4-FFF2-40B4-BE49-F238E27FC236}">
                <a16:creationId xmlns:a16="http://schemas.microsoft.com/office/drawing/2014/main" id="{7AFDCF9E-8D2B-4290-8C7F-956F9EC6B384}"/>
              </a:ext>
            </a:extLst>
          </p:cNvPr>
          <p:cNvSpPr txBox="1"/>
          <p:nvPr/>
        </p:nvSpPr>
        <p:spPr>
          <a:xfrm>
            <a:off x="1900259" y="4589889"/>
            <a:ext cx="5317178" cy="438582"/>
          </a:xfrm>
          <a:prstGeom prst="rect">
            <a:avLst/>
          </a:prstGeom>
          <a:noFill/>
        </p:spPr>
        <p:txBody>
          <a:bodyPr wrap="square" rtlCol="0">
            <a:spAutoFit/>
          </a:bodyPr>
          <a:lstStyle/>
          <a:p>
            <a:r>
              <a:rPr lang="en-US" sz="750" dirty="0">
                <a:latin typeface="Source Sans Pro" panose="020B0503030403020204" pitchFamily="34" charset="0"/>
                <a:ea typeface="Source Sans Pro" panose="020B0503030403020204" pitchFamily="34" charset="0"/>
              </a:rPr>
              <a:t>Ref: </a:t>
            </a:r>
            <a:r>
              <a:rPr lang="en-US" sz="750" dirty="0" err="1">
                <a:latin typeface="Source Sans Pro" panose="020B0503030403020204" pitchFamily="34" charset="0"/>
                <a:ea typeface="Source Sans Pro" panose="020B0503030403020204" pitchFamily="34" charset="0"/>
              </a:rPr>
              <a:t>Hadland</a:t>
            </a:r>
            <a:r>
              <a:rPr lang="en-US" sz="750" dirty="0">
                <a:latin typeface="Source Sans Pro" panose="020B0503030403020204" pitchFamily="34" charset="0"/>
                <a:ea typeface="Source Sans Pro" panose="020B0503030403020204" pitchFamily="34" charset="0"/>
              </a:rPr>
              <a:t>, S. E., Bagley, S. M., </a:t>
            </a:r>
            <a:r>
              <a:rPr lang="en-US" sz="750" dirty="0" err="1">
                <a:latin typeface="Source Sans Pro" panose="020B0503030403020204" pitchFamily="34" charset="0"/>
                <a:ea typeface="Source Sans Pro" panose="020B0503030403020204" pitchFamily="34" charset="0"/>
              </a:rPr>
              <a:t>Rodean</a:t>
            </a:r>
            <a:r>
              <a:rPr lang="en-US" sz="750" dirty="0">
                <a:latin typeface="Source Sans Pro" panose="020B0503030403020204" pitchFamily="34" charset="0"/>
                <a:ea typeface="Source Sans Pro" panose="020B0503030403020204" pitchFamily="34" charset="0"/>
              </a:rPr>
              <a:t>, J., Silverstein, M., Levy, S., Larochelle, M. R., . . . Zima, B. T. (2018). Receipt of Timely Addiction Treatment and Association of Early Medication Treatment With Retention in Care Among Youths With Opioid Use Disorder. </a:t>
            </a:r>
            <a:r>
              <a:rPr lang="en-US" sz="750" i="1" dirty="0">
                <a:latin typeface="Source Sans Pro" panose="020B0503030403020204" pitchFamily="34" charset="0"/>
                <a:ea typeface="Source Sans Pro" panose="020B0503030403020204" pitchFamily="34" charset="0"/>
              </a:rPr>
              <a:t>JAMA </a:t>
            </a:r>
            <a:r>
              <a:rPr lang="en-US" sz="750" i="1" dirty="0" err="1">
                <a:latin typeface="Source Sans Pro" panose="020B0503030403020204" pitchFamily="34" charset="0"/>
                <a:ea typeface="Source Sans Pro" panose="020B0503030403020204" pitchFamily="34" charset="0"/>
              </a:rPr>
              <a:t>Pediatr</a:t>
            </a:r>
            <a:r>
              <a:rPr lang="en-US" sz="750" i="1" dirty="0">
                <a:latin typeface="Source Sans Pro" panose="020B0503030403020204" pitchFamily="34" charset="0"/>
                <a:ea typeface="Source Sans Pro" panose="020B0503030403020204" pitchFamily="34" charset="0"/>
              </a:rPr>
              <a:t>, 172</a:t>
            </a:r>
            <a:r>
              <a:rPr lang="en-US" sz="750" dirty="0">
                <a:latin typeface="Source Sans Pro" panose="020B0503030403020204" pitchFamily="34" charset="0"/>
                <a:ea typeface="Source Sans Pro" panose="020B0503030403020204" pitchFamily="34" charset="0"/>
              </a:rPr>
              <a:t>(11), 1029-1037. doi:10.1001/jamapediatrics.2018.2143</a:t>
            </a:r>
          </a:p>
        </p:txBody>
      </p:sp>
      <p:pic>
        <p:nvPicPr>
          <p:cNvPr id="5" name="Picture 4" descr="A black background with red and blue text&#10;&#10;Description automatically generated">
            <a:extLst>
              <a:ext uri="{FF2B5EF4-FFF2-40B4-BE49-F238E27FC236}">
                <a16:creationId xmlns:a16="http://schemas.microsoft.com/office/drawing/2014/main" id="{8D37CD1D-A524-D5CA-FB0D-A5A865FC4F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3467" y="4048489"/>
            <a:ext cx="1740419" cy="621429"/>
          </a:xfrm>
          <a:prstGeom prst="rect">
            <a:avLst/>
          </a:prstGeom>
          <a:noFill/>
          <a:ln>
            <a:noFill/>
          </a:ln>
        </p:spPr>
      </p:pic>
    </p:spTree>
    <p:extLst>
      <p:ext uri="{BB962C8B-B14F-4D97-AF65-F5344CB8AC3E}">
        <p14:creationId xmlns:p14="http://schemas.microsoft.com/office/powerpoint/2010/main" val="1605420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a:t>Opioid Use Disorder: Methadone</a:t>
            </a:r>
            <a:endParaRPr lang="en-US"/>
          </a:p>
        </p:txBody>
      </p:sp>
      <p:sp>
        <p:nvSpPr>
          <p:cNvPr id="3" name="Content Placeholder 2"/>
          <p:cNvSpPr>
            <a:spLocks noGrp="1"/>
          </p:cNvSpPr>
          <p:nvPr>
            <p:ph type="body" idx="1"/>
          </p:nvPr>
        </p:nvSpPr>
        <p:spPr/>
        <p:txBody>
          <a:bodyPr spcFirstLastPara="1" vert="horz" wrap="square" lIns="68580" tIns="34290" rIns="68580" bIns="34290" rtlCol="0" anchor="t" anchorCtr="0">
            <a:normAutofit fontScale="92500" lnSpcReduction="10000"/>
          </a:bodyPr>
          <a:lstStyle/>
          <a:p>
            <a:r>
              <a:rPr lang="en-US" dirty="0">
                <a:latin typeface="Source Sans Pro" panose="020B0503030403020204" pitchFamily="34" charset="0"/>
                <a:ea typeface="Source Sans Pro" panose="020B0503030403020204" pitchFamily="34" charset="0"/>
                <a:cs typeface="Arial" panose="020B0604020202020204" pitchFamily="34" charset="0"/>
              </a:rPr>
              <a:t>Only prescribed in licensed and regular specialty clinics</a:t>
            </a:r>
            <a:endParaRPr lang="en-US" u="sng" dirty="0">
              <a:latin typeface="Source Sans Pro" panose="020B0503030403020204" pitchFamily="34" charset="0"/>
              <a:ea typeface="Source Sans Pro" panose="020B0503030403020204" pitchFamily="34" charset="0"/>
              <a:cs typeface="Arial" panose="020B0604020202020204" pitchFamily="34" charset="0"/>
            </a:endParaRPr>
          </a:p>
          <a:p>
            <a:r>
              <a:rPr lang="en-US" dirty="0">
                <a:latin typeface="Source Sans Pro" panose="020B0503030403020204" pitchFamily="34" charset="0"/>
                <a:ea typeface="Source Sans Pro" panose="020B0503030403020204" pitchFamily="34" charset="0"/>
                <a:cs typeface="Arial" panose="020B0604020202020204" pitchFamily="34" charset="0"/>
              </a:rPr>
              <a:t>Approved for ages 18 and over</a:t>
            </a:r>
          </a:p>
          <a:p>
            <a:r>
              <a:rPr lang="en-US" dirty="0">
                <a:latin typeface="Source Sans Pro" panose="020B0503030403020204" pitchFamily="34" charset="0"/>
                <a:ea typeface="Source Sans Pro" panose="020B0503030403020204" pitchFamily="34" charset="0"/>
                <a:cs typeface="Arial" panose="020B0604020202020204" pitchFamily="34" charset="0"/>
              </a:rPr>
              <a:t>Sometimes used in adolescents under 18 years of age.</a:t>
            </a:r>
          </a:p>
          <a:p>
            <a:r>
              <a:rPr lang="en-US" dirty="0">
                <a:latin typeface="Source Sans Pro" panose="020B0503030403020204" pitchFamily="34" charset="0"/>
                <a:ea typeface="Source Sans Pro" panose="020B0503030403020204" pitchFamily="34" charset="0"/>
                <a:cs typeface="Arial" panose="020B0604020202020204" pitchFamily="34" charset="0"/>
              </a:rPr>
              <a:t>Few studies, primarily retrospective chart review: Increased treatment retention, decrease in opioid use.</a:t>
            </a:r>
          </a:p>
          <a:p>
            <a:r>
              <a:rPr lang="en-US" dirty="0">
                <a:latin typeface="Source Sans Pro" panose="020B0503030403020204" pitchFamily="34" charset="0"/>
                <a:ea typeface="Source Sans Pro" panose="020B0503030403020204" pitchFamily="34" charset="0"/>
                <a:cs typeface="Arial" panose="020B0604020202020204" pitchFamily="34" charset="0"/>
              </a:rPr>
              <a:t>There are new guidelines for methadone that being implemented by SAMHSA.</a:t>
            </a:r>
          </a:p>
        </p:txBody>
      </p:sp>
      <p:sp>
        <p:nvSpPr>
          <p:cNvPr id="4" name="Slide Number Placeholder 3">
            <a:extLst>
              <a:ext uri="{FF2B5EF4-FFF2-40B4-BE49-F238E27FC236}">
                <a16:creationId xmlns:a16="http://schemas.microsoft.com/office/drawing/2014/main" id="{16ED0494-7D14-265D-DFFA-65B981F942AA}"/>
              </a:ext>
            </a:extLst>
          </p:cNvPr>
          <p:cNvSpPr>
            <a:spLocks noGrp="1"/>
          </p:cNvSpPr>
          <p:nvPr>
            <p:ph type="sldNum" idx="12"/>
          </p:nvPr>
        </p:nvSpPr>
        <p:spPr>
          <a:xfrm>
            <a:off x="6116977" y="4731543"/>
            <a:ext cx="1600200" cy="273844"/>
          </a:xfrm>
        </p:spPr>
        <p:txBody>
          <a:bodyPr/>
          <a:lstStyle/>
          <a:p>
            <a:pPr>
              <a:spcAft>
                <a:spcPts val="450"/>
              </a:spcAft>
            </a:pPr>
            <a:fld id="{E9529323-7A70-624C-A71D-2FA9CEC38593}" type="slidenum">
              <a:rPr lang="en-US" smtClean="0"/>
              <a:pPr>
                <a:spcAft>
                  <a:spcPts val="450"/>
                </a:spcAft>
              </a:pPr>
              <a:t>61</a:t>
            </a:fld>
            <a:endParaRPr lang="en-US"/>
          </a:p>
        </p:txBody>
      </p:sp>
      <p:sp>
        <p:nvSpPr>
          <p:cNvPr id="5" name="TextBox 4">
            <a:extLst>
              <a:ext uri="{FF2B5EF4-FFF2-40B4-BE49-F238E27FC236}">
                <a16:creationId xmlns:a16="http://schemas.microsoft.com/office/drawing/2014/main" id="{E9845DBF-2F3A-49DE-B973-E77E17526EE3}"/>
              </a:ext>
            </a:extLst>
          </p:cNvPr>
          <p:cNvSpPr txBox="1"/>
          <p:nvPr/>
        </p:nvSpPr>
        <p:spPr>
          <a:xfrm>
            <a:off x="1846619" y="4690187"/>
            <a:ext cx="5138831" cy="323165"/>
          </a:xfrm>
          <a:prstGeom prst="rect">
            <a:avLst/>
          </a:prstGeom>
          <a:noFill/>
        </p:spPr>
        <p:txBody>
          <a:bodyPr wrap="square" rtlCol="0" anchor="t">
            <a:spAutoFit/>
          </a:bodyPr>
          <a:lstStyle/>
          <a:p>
            <a:pPr defTabSz="685800">
              <a:spcBef>
                <a:spcPts val="750"/>
              </a:spcBef>
              <a:buClr>
                <a:srgbClr val="A5644E"/>
              </a:buClr>
            </a:pPr>
            <a:r>
              <a:rPr lang="en-US" sz="750" dirty="0">
                <a:latin typeface="Source Sans Pro" panose="020B0503030403020204" pitchFamily="34" charset="0"/>
                <a:ea typeface="Source Sans Pro" panose="020B0503030403020204" pitchFamily="34" charset="0"/>
              </a:rPr>
              <a:t>Ref: Kellogg, S., Melia, D., </a:t>
            </a:r>
            <a:r>
              <a:rPr lang="en-US" sz="750" dirty="0" err="1">
                <a:latin typeface="Source Sans Pro" panose="020B0503030403020204" pitchFamily="34" charset="0"/>
                <a:ea typeface="Source Sans Pro" panose="020B0503030403020204" pitchFamily="34" charset="0"/>
              </a:rPr>
              <a:t>Khuri</a:t>
            </a:r>
            <a:r>
              <a:rPr lang="en-US" sz="750" dirty="0">
                <a:latin typeface="Source Sans Pro" panose="020B0503030403020204" pitchFamily="34" charset="0"/>
                <a:ea typeface="Source Sans Pro" panose="020B0503030403020204" pitchFamily="34" charset="0"/>
              </a:rPr>
              <a:t>, E., Lin, A., Ho, A., &amp; Kreek, M. J. (2006). Adolescent and young adult heroin patients: drug use and success in methadone maintenance treatment. </a:t>
            </a:r>
            <a:r>
              <a:rPr lang="en-US" sz="750" i="1" dirty="0">
                <a:latin typeface="Source Sans Pro" panose="020B0503030403020204" pitchFamily="34" charset="0"/>
                <a:ea typeface="Source Sans Pro" panose="020B0503030403020204" pitchFamily="34" charset="0"/>
              </a:rPr>
              <a:t>Journal of Addictive Diseases, 25</a:t>
            </a:r>
            <a:r>
              <a:rPr lang="en-US" sz="750" dirty="0">
                <a:latin typeface="Source Sans Pro" panose="020B0503030403020204" pitchFamily="34" charset="0"/>
                <a:ea typeface="Source Sans Pro" panose="020B0503030403020204" pitchFamily="34" charset="0"/>
              </a:rPr>
              <a:t>(3), 15-25.</a:t>
            </a:r>
            <a:endParaRPr lang="en-US" sz="750" dirty="0">
              <a:latin typeface="Source Sans Pro" panose="020B0503030403020204" pitchFamily="34" charset="0"/>
              <a:ea typeface="Source Sans Pro" panose="020B0503030403020204" pitchFamily="34" charset="0"/>
              <a:cs typeface="Calibri"/>
            </a:endParaRPr>
          </a:p>
        </p:txBody>
      </p:sp>
      <p:pic>
        <p:nvPicPr>
          <p:cNvPr id="6" name="Picture 5" descr="A black background with red and blue text&#10;&#10;Description automatically generated">
            <a:extLst>
              <a:ext uri="{FF2B5EF4-FFF2-40B4-BE49-F238E27FC236}">
                <a16:creationId xmlns:a16="http://schemas.microsoft.com/office/drawing/2014/main" id="{8CCDF9E1-5D3F-E10A-D22F-544914E9F2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7381" y="4141077"/>
            <a:ext cx="1653702" cy="590466"/>
          </a:xfrm>
          <a:prstGeom prst="rect">
            <a:avLst/>
          </a:prstGeom>
          <a:noFill/>
          <a:ln>
            <a:noFill/>
          </a:ln>
        </p:spPr>
      </p:pic>
    </p:spTree>
    <p:extLst>
      <p:ext uri="{BB962C8B-B14F-4D97-AF65-F5344CB8AC3E}">
        <p14:creationId xmlns:p14="http://schemas.microsoft.com/office/powerpoint/2010/main" val="3695628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Opioid Use Disorder: Buprenorphine</a:t>
            </a:r>
          </a:p>
        </p:txBody>
      </p:sp>
      <p:sp>
        <p:nvSpPr>
          <p:cNvPr id="3" name="Content Placeholder 2"/>
          <p:cNvSpPr>
            <a:spLocks noGrp="1"/>
          </p:cNvSpPr>
          <p:nvPr>
            <p:ph type="body" idx="1"/>
          </p:nvPr>
        </p:nvSpPr>
        <p:spPr>
          <a:xfrm>
            <a:off x="457200" y="1259552"/>
            <a:ext cx="8142348" cy="3061163"/>
          </a:xfrm>
        </p:spPr>
        <p:txBody>
          <a:bodyPr>
            <a:normAutofit fontScale="92500" lnSpcReduction="20000"/>
          </a:bodyPr>
          <a:lstStyle/>
          <a:p>
            <a:r>
              <a:rPr lang="en-US" dirty="0">
                <a:latin typeface="Source Sans Pro" panose="020B0503030403020204" pitchFamily="34" charset="0"/>
                <a:ea typeface="Source Sans Pro" panose="020B0503030403020204" pitchFamily="34" charset="0"/>
                <a:cs typeface="Arial" panose="020B0604020202020204" pitchFamily="34" charset="0"/>
              </a:rPr>
              <a:t>Mu-opioid receptor partial agonist </a:t>
            </a:r>
          </a:p>
          <a:p>
            <a:r>
              <a:rPr lang="en-US" dirty="0">
                <a:latin typeface="Source Sans Pro" panose="020B0503030403020204" pitchFamily="34" charset="0"/>
                <a:ea typeface="Source Sans Pro" panose="020B0503030403020204" pitchFamily="34" charset="0"/>
                <a:cs typeface="Arial" panose="020B0604020202020204" pitchFamily="34" charset="0"/>
              </a:rPr>
              <a:t>FDA approved for 16 years and older</a:t>
            </a:r>
          </a:p>
          <a:p>
            <a:r>
              <a:rPr lang="en-US" dirty="0">
                <a:latin typeface="Source Sans Pro" panose="020B0503030403020204" pitchFamily="34" charset="0"/>
                <a:ea typeface="Source Sans Pro" panose="020B0503030403020204" pitchFamily="34" charset="0"/>
                <a:cs typeface="Arial" panose="020B0604020202020204" pitchFamily="34" charset="0"/>
              </a:rPr>
              <a:t>Three Randomized controlled trials in adolescents</a:t>
            </a:r>
          </a:p>
          <a:p>
            <a:r>
              <a:rPr lang="en-US" dirty="0">
                <a:latin typeface="Source Sans Pro" panose="020B0503030403020204" pitchFamily="34" charset="0"/>
                <a:ea typeface="Source Sans Pro" panose="020B0503030403020204" pitchFamily="34" charset="0"/>
                <a:cs typeface="Arial" panose="020B0604020202020204" pitchFamily="34" charset="0"/>
              </a:rPr>
              <a:t>No serious adverse events in Randomized Controlled Trials (RCT’s)</a:t>
            </a:r>
          </a:p>
          <a:p>
            <a:r>
              <a:rPr lang="en-US" dirty="0">
                <a:latin typeface="Source Sans Pro" panose="020B0503030403020204" pitchFamily="34" charset="0"/>
                <a:ea typeface="Source Sans Pro" panose="020B0503030403020204" pitchFamily="34" charset="0"/>
                <a:cs typeface="Arial" panose="020B0604020202020204" pitchFamily="34" charset="0"/>
              </a:rPr>
              <a:t>Headache is the most common side effect</a:t>
            </a:r>
          </a:p>
          <a:p>
            <a:r>
              <a:rPr lang="en-US" dirty="0">
                <a:latin typeface="Source Sans Pro" panose="020B0503030403020204" pitchFamily="34" charset="0"/>
                <a:ea typeface="Source Sans Pro" panose="020B0503030403020204" pitchFamily="34" charset="0"/>
                <a:cs typeface="Arial" panose="020B0604020202020204" pitchFamily="34" charset="0"/>
              </a:rPr>
              <a:t>RCT’s support treatment for at least 12 weeks</a:t>
            </a:r>
          </a:p>
          <a:p>
            <a:endParaRPr lang="en-US" dirty="0">
              <a:latin typeface="Source Sans Pro" panose="020B0503030403020204" pitchFamily="34" charset="0"/>
              <a:ea typeface="Source Sans Pro" panose="020B0503030403020204" pitchFamily="34" charset="0"/>
              <a:cs typeface="Arial" panose="020B0604020202020204" pitchFamily="34" charset="0"/>
            </a:endParaRPr>
          </a:p>
          <a:p>
            <a:pPr marL="0" indent="0">
              <a:buNone/>
            </a:pPr>
            <a:endParaRPr lang="en-US" dirty="0">
              <a:latin typeface="Source Sans Pro" panose="020B0503030403020204" pitchFamily="34" charset="0"/>
              <a:ea typeface="Source Sans Pro" panose="020B0503030403020204" pitchFamily="34" charset="0"/>
              <a:cs typeface="Arial" panose="020B0604020202020204" pitchFamily="34" charset="0"/>
            </a:endParaRPr>
          </a:p>
          <a:p>
            <a:pPr marL="0" indent="0">
              <a:buNone/>
            </a:pPr>
            <a:endParaRPr lang="en-US"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19D4754B-38D4-3BDB-210D-DAA26B098244}"/>
              </a:ext>
            </a:extLst>
          </p:cNvPr>
          <p:cNvSpPr>
            <a:spLocks noGrp="1"/>
          </p:cNvSpPr>
          <p:nvPr>
            <p:ph type="sldNum" idx="12"/>
          </p:nvPr>
        </p:nvSpPr>
        <p:spPr/>
        <p:txBody>
          <a:bodyPr/>
          <a:lstStyle/>
          <a:p>
            <a:pPr>
              <a:spcAft>
                <a:spcPts val="450"/>
              </a:spcAft>
            </a:pPr>
            <a:fld id="{E9529323-7A70-624C-A71D-2FA9CEC38593}" type="slidenum">
              <a:rPr lang="en-US" smtClean="0"/>
              <a:pPr>
                <a:spcAft>
                  <a:spcPts val="450"/>
                </a:spcAft>
              </a:pPr>
              <a:t>62</a:t>
            </a:fld>
            <a:endParaRPr lang="en-US"/>
          </a:p>
        </p:txBody>
      </p:sp>
      <p:sp>
        <p:nvSpPr>
          <p:cNvPr id="4" name="Rectangle 3">
            <a:extLst>
              <a:ext uri="{FF2B5EF4-FFF2-40B4-BE49-F238E27FC236}">
                <a16:creationId xmlns:a16="http://schemas.microsoft.com/office/drawing/2014/main" id="{789ABEB0-7DE2-4144-8C43-244F5646E0CC}"/>
              </a:ext>
            </a:extLst>
          </p:cNvPr>
          <p:cNvSpPr/>
          <p:nvPr/>
        </p:nvSpPr>
        <p:spPr>
          <a:xfrm>
            <a:off x="1911728" y="4659138"/>
            <a:ext cx="5109745" cy="369332"/>
          </a:xfrm>
          <a:prstGeom prst="rect">
            <a:avLst/>
          </a:prstGeom>
        </p:spPr>
        <p:txBody>
          <a:bodyPr wrap="square">
            <a:spAutoFit/>
          </a:bodyPr>
          <a:lstStyle/>
          <a:p>
            <a:r>
              <a:rPr lang="en-US" sz="900" dirty="0">
                <a:latin typeface="Source Sans Pro" panose="020B0503030403020204" pitchFamily="34" charset="0"/>
                <a:ea typeface="Source Sans Pro" panose="020B0503030403020204" pitchFamily="34" charset="0"/>
                <a:cs typeface="Times New Roman" panose="02020603050405020304" pitchFamily="18" charset="0"/>
              </a:rPr>
              <a:t>Ref: </a:t>
            </a:r>
            <a:r>
              <a:rPr lang="en-US" sz="900" dirty="0" err="1">
                <a:latin typeface="Source Sans Pro" panose="020B0503030403020204" pitchFamily="34" charset="0"/>
                <a:ea typeface="Source Sans Pro" panose="020B0503030403020204" pitchFamily="34" charset="0"/>
                <a:cs typeface="Times New Roman" panose="02020603050405020304" pitchFamily="18" charset="0"/>
              </a:rPr>
              <a:t>Borodovsky</a:t>
            </a:r>
            <a:r>
              <a:rPr lang="en-US" sz="900" dirty="0">
                <a:latin typeface="Source Sans Pro" panose="020B0503030403020204" pitchFamily="34" charset="0"/>
                <a:ea typeface="Source Sans Pro" panose="020B0503030403020204" pitchFamily="34" charset="0"/>
                <a:cs typeface="Times New Roman" panose="02020603050405020304" pitchFamily="18" charset="0"/>
              </a:rPr>
              <a:t>, J. T., Levy, S., Fishman, M., &amp; </a:t>
            </a:r>
            <a:r>
              <a:rPr lang="en-US" sz="900" dirty="0" err="1">
                <a:latin typeface="Source Sans Pro" panose="020B0503030403020204" pitchFamily="34" charset="0"/>
                <a:ea typeface="Source Sans Pro" panose="020B0503030403020204" pitchFamily="34" charset="0"/>
                <a:cs typeface="Times New Roman" panose="02020603050405020304" pitchFamily="18" charset="0"/>
              </a:rPr>
              <a:t>Marsch</a:t>
            </a:r>
            <a:r>
              <a:rPr lang="en-US" sz="900" dirty="0">
                <a:latin typeface="Source Sans Pro" panose="020B0503030403020204" pitchFamily="34" charset="0"/>
                <a:ea typeface="Source Sans Pro" panose="020B0503030403020204" pitchFamily="34" charset="0"/>
                <a:cs typeface="Times New Roman" panose="02020603050405020304" pitchFamily="18" charset="0"/>
              </a:rPr>
              <a:t>, L. A. (2018). Buprenorphine Treatment for Adolescents and Young Adults With Opioid Use Disorders: A Narrative Review. </a:t>
            </a:r>
            <a:r>
              <a:rPr lang="en-US" sz="900" i="1" dirty="0">
                <a:latin typeface="Source Sans Pro" panose="020B0503030403020204" pitchFamily="34" charset="0"/>
                <a:ea typeface="Source Sans Pro" panose="020B0503030403020204" pitchFamily="34" charset="0"/>
                <a:cs typeface="Times New Roman" panose="02020603050405020304" pitchFamily="18" charset="0"/>
              </a:rPr>
              <a:t>J Addict Med</a:t>
            </a:r>
            <a:r>
              <a:rPr lang="en-US" sz="900" dirty="0">
                <a:latin typeface="Source Sans Pro" panose="020B0503030403020204" pitchFamily="34" charset="0"/>
                <a:ea typeface="Source Sans Pro" panose="020B0503030403020204" pitchFamily="34" charset="0"/>
                <a:cs typeface="Times New Roman" panose="02020603050405020304" pitchFamily="18" charset="0"/>
              </a:rPr>
              <a:t>. </a:t>
            </a:r>
            <a:endParaRPr lang="en-US" sz="900" dirty="0">
              <a:latin typeface="Source Sans Pro" panose="020B0503030403020204" pitchFamily="34" charset="0"/>
              <a:ea typeface="Source Sans Pro" panose="020B0503030403020204" pitchFamily="34" charset="0"/>
            </a:endParaRPr>
          </a:p>
        </p:txBody>
      </p:sp>
      <p:pic>
        <p:nvPicPr>
          <p:cNvPr id="6" name="Picture 5" descr="A black background with red and blue text&#10;&#10;Description automatically generated">
            <a:extLst>
              <a:ext uri="{FF2B5EF4-FFF2-40B4-BE49-F238E27FC236}">
                <a16:creationId xmlns:a16="http://schemas.microsoft.com/office/drawing/2014/main" id="{AEAF00E7-CC1A-C8C9-F846-C3634F4446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472" y="4239636"/>
            <a:ext cx="1861185" cy="664549"/>
          </a:xfrm>
          <a:prstGeom prst="rect">
            <a:avLst/>
          </a:prstGeom>
          <a:noFill/>
          <a:ln>
            <a:noFill/>
          </a:ln>
        </p:spPr>
      </p:pic>
    </p:spTree>
    <p:extLst>
      <p:ext uri="{BB962C8B-B14F-4D97-AF65-F5344CB8AC3E}">
        <p14:creationId xmlns:p14="http://schemas.microsoft.com/office/powerpoint/2010/main" val="1358552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Opioid use Disorder: Extended-Release Naltrexone</a:t>
            </a:r>
            <a:endParaRPr lang="en-US" dirty="0"/>
          </a:p>
        </p:txBody>
      </p:sp>
      <p:sp>
        <p:nvSpPr>
          <p:cNvPr id="3" name="Content Placeholder 2"/>
          <p:cNvSpPr>
            <a:spLocks noGrp="1"/>
          </p:cNvSpPr>
          <p:nvPr>
            <p:ph type="body" idx="1"/>
          </p:nvPr>
        </p:nvSpPr>
        <p:spPr/>
        <p:txBody>
          <a:bodyPr spcFirstLastPara="1" vert="horz" wrap="square" lIns="68580" tIns="34290" rIns="68580" bIns="34290" rtlCol="0" anchor="t" anchorCtr="0">
            <a:normAutofit lnSpcReduction="10000"/>
          </a:bodyPr>
          <a:lstStyle/>
          <a:p>
            <a:r>
              <a:rPr lang="en-US" dirty="0">
                <a:latin typeface="Source Sans Pro" panose="020B0503030403020204" pitchFamily="34" charset="0"/>
                <a:ea typeface="Source Sans Pro" panose="020B0503030403020204" pitchFamily="34" charset="0"/>
                <a:cs typeface="Arial" panose="020B0604020202020204" pitchFamily="34" charset="0"/>
              </a:rPr>
              <a:t>FDA-approved for 18 years and older</a:t>
            </a:r>
          </a:p>
          <a:p>
            <a:r>
              <a:rPr lang="en-US" dirty="0">
                <a:latin typeface="Source Sans Pro" panose="020B0503030403020204" pitchFamily="34" charset="0"/>
                <a:ea typeface="Source Sans Pro" panose="020B0503030403020204" pitchFamily="34" charset="0"/>
                <a:cs typeface="Arial" panose="020B0604020202020204" pitchFamily="34" charset="0"/>
              </a:rPr>
              <a:t>Pilot studies show feasibility of use in adolescents</a:t>
            </a:r>
          </a:p>
          <a:p>
            <a:r>
              <a:rPr lang="en-US" dirty="0">
                <a:latin typeface="Source Sans Pro" panose="020B0503030403020204" pitchFamily="34" charset="0"/>
                <a:ea typeface="Source Sans Pro" panose="020B0503030403020204" pitchFamily="34" charset="0"/>
                <a:cs typeface="Arial" panose="020B0604020202020204" pitchFamily="34" charset="0"/>
              </a:rPr>
              <a:t>Single open-label prospective case series looking at XR-Naltrexone (380 mg IM)  for youth admitted to inpatient detox. </a:t>
            </a:r>
          </a:p>
          <a:p>
            <a:pPr lvl="1"/>
            <a:r>
              <a:rPr lang="en-US" dirty="0">
                <a:latin typeface="Source Sans Pro" panose="020B0503030403020204" pitchFamily="34" charset="0"/>
                <a:ea typeface="Source Sans Pro" panose="020B0503030403020204" pitchFamily="34" charset="0"/>
                <a:cs typeface="Arial" panose="020B0604020202020204" pitchFamily="34" charset="0"/>
              </a:rPr>
              <a:t>Well tolerated</a:t>
            </a:r>
          </a:p>
          <a:p>
            <a:pPr lvl="1"/>
            <a:r>
              <a:rPr lang="en-US" dirty="0">
                <a:latin typeface="Source Sans Pro" panose="020B0503030403020204" pitchFamily="34" charset="0"/>
                <a:ea typeface="Source Sans Pro" panose="020B0503030403020204" pitchFamily="34" charset="0"/>
                <a:cs typeface="Arial" panose="020B0604020202020204" pitchFamily="34" charset="0"/>
              </a:rPr>
              <a:t>Clinical improvements</a:t>
            </a:r>
          </a:p>
        </p:txBody>
      </p:sp>
      <p:sp>
        <p:nvSpPr>
          <p:cNvPr id="4" name="Slide Number Placeholder 3">
            <a:extLst>
              <a:ext uri="{FF2B5EF4-FFF2-40B4-BE49-F238E27FC236}">
                <a16:creationId xmlns:a16="http://schemas.microsoft.com/office/drawing/2014/main" id="{9A6B4209-028E-5933-DD50-2100AC828CB9}"/>
              </a:ext>
            </a:extLst>
          </p:cNvPr>
          <p:cNvSpPr>
            <a:spLocks noGrp="1"/>
          </p:cNvSpPr>
          <p:nvPr>
            <p:ph type="sldNum" idx="12"/>
          </p:nvPr>
        </p:nvSpPr>
        <p:spPr/>
        <p:txBody>
          <a:bodyPr/>
          <a:lstStyle/>
          <a:p>
            <a:pPr>
              <a:spcAft>
                <a:spcPts val="450"/>
              </a:spcAft>
            </a:pPr>
            <a:fld id="{E9529323-7A70-624C-A71D-2FA9CEC38593}" type="slidenum">
              <a:rPr lang="en-US" smtClean="0"/>
              <a:pPr>
                <a:spcAft>
                  <a:spcPts val="450"/>
                </a:spcAft>
              </a:pPr>
              <a:t>63</a:t>
            </a:fld>
            <a:endParaRPr lang="en-US"/>
          </a:p>
        </p:txBody>
      </p:sp>
      <p:sp>
        <p:nvSpPr>
          <p:cNvPr id="5" name="TextBox 4"/>
          <p:cNvSpPr txBox="1"/>
          <p:nvPr/>
        </p:nvSpPr>
        <p:spPr>
          <a:xfrm>
            <a:off x="1825879" y="4673762"/>
            <a:ext cx="4996542" cy="438582"/>
          </a:xfrm>
          <a:prstGeom prst="rect">
            <a:avLst/>
          </a:prstGeom>
          <a:noFill/>
        </p:spPr>
        <p:txBody>
          <a:bodyPr wrap="square" rtlCol="0">
            <a:spAutoFit/>
          </a:bodyPr>
          <a:lstStyle/>
          <a:p>
            <a:r>
              <a:rPr lang="en-US" sz="750" dirty="0">
                <a:latin typeface="Source Sans Pro" panose="020B0503030403020204" pitchFamily="34" charset="0"/>
                <a:ea typeface="Source Sans Pro" panose="020B0503030403020204" pitchFamily="34" charset="0"/>
              </a:rPr>
              <a:t>Ref: Fishman, M. J., Winstanley, E. L., Curran, E., Garrett, S., &amp; Subramaniam, G. (2010). Treatment of opioid dependence in adolescents and young adults with extended release naltrexone: preliminary case-series and feasibility. </a:t>
            </a:r>
            <a:r>
              <a:rPr lang="en-US" sz="750" i="1" dirty="0">
                <a:latin typeface="Source Sans Pro" panose="020B0503030403020204" pitchFamily="34" charset="0"/>
                <a:ea typeface="Source Sans Pro" panose="020B0503030403020204" pitchFamily="34" charset="0"/>
              </a:rPr>
              <a:t>Addiction, 105</a:t>
            </a:r>
            <a:r>
              <a:rPr lang="en-US" sz="750" dirty="0">
                <a:latin typeface="Source Sans Pro" panose="020B0503030403020204" pitchFamily="34" charset="0"/>
                <a:ea typeface="Source Sans Pro" panose="020B0503030403020204" pitchFamily="34" charset="0"/>
              </a:rPr>
              <a:t>, 1669-1676. </a:t>
            </a:r>
            <a:r>
              <a:rPr lang="en-US" sz="750" dirty="0" err="1">
                <a:latin typeface="Source Sans Pro" panose="020B0503030403020204" pitchFamily="34" charset="0"/>
                <a:ea typeface="Source Sans Pro" panose="020B0503030403020204" pitchFamily="34" charset="0"/>
              </a:rPr>
              <a:t>doi</a:t>
            </a:r>
            <a:r>
              <a:rPr lang="en-US" sz="750" dirty="0">
                <a:latin typeface="Source Sans Pro" panose="020B0503030403020204" pitchFamily="34" charset="0"/>
                <a:ea typeface="Source Sans Pro" panose="020B0503030403020204" pitchFamily="34" charset="0"/>
              </a:rPr>
              <a:t>: http://</a:t>
            </a:r>
            <a:r>
              <a:rPr lang="en-US" sz="750" dirty="0" err="1">
                <a:latin typeface="Source Sans Pro" panose="020B0503030403020204" pitchFamily="34" charset="0"/>
                <a:ea typeface="Source Sans Pro" panose="020B0503030403020204" pitchFamily="34" charset="0"/>
              </a:rPr>
              <a:t>dx.doi.org</a:t>
            </a:r>
            <a:r>
              <a:rPr lang="en-US" sz="750" dirty="0">
                <a:latin typeface="Source Sans Pro" panose="020B0503030403020204" pitchFamily="34" charset="0"/>
                <a:ea typeface="Source Sans Pro" panose="020B0503030403020204" pitchFamily="34" charset="0"/>
              </a:rPr>
              <a:t>/10.1111/j.1360-0443.2010.03015.x</a:t>
            </a:r>
          </a:p>
        </p:txBody>
      </p:sp>
      <p:pic>
        <p:nvPicPr>
          <p:cNvPr id="6" name="Picture 5" descr="A black background with red and blue text&#10;&#10;Description automatically generated">
            <a:extLst>
              <a:ext uri="{FF2B5EF4-FFF2-40B4-BE49-F238E27FC236}">
                <a16:creationId xmlns:a16="http://schemas.microsoft.com/office/drawing/2014/main" id="{31294046-AABB-FD7C-CF3E-6CC1D3DA0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250" y="3933108"/>
            <a:ext cx="2114550" cy="755015"/>
          </a:xfrm>
          <a:prstGeom prst="rect">
            <a:avLst/>
          </a:prstGeom>
          <a:noFill/>
          <a:ln>
            <a:noFill/>
          </a:ln>
        </p:spPr>
      </p:pic>
    </p:spTree>
    <p:extLst>
      <p:ext uri="{BB962C8B-B14F-4D97-AF65-F5344CB8AC3E}">
        <p14:creationId xmlns:p14="http://schemas.microsoft.com/office/powerpoint/2010/main" val="1100560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4A58-219B-9A03-9BAD-56F125616F3F}"/>
              </a:ext>
            </a:extLst>
          </p:cNvPr>
          <p:cNvSpPr>
            <a:spLocks noGrp="1"/>
          </p:cNvSpPr>
          <p:nvPr>
            <p:ph type="title"/>
          </p:nvPr>
        </p:nvSpPr>
        <p:spPr/>
        <p:txBody>
          <a:bodyPr/>
          <a:lstStyle/>
          <a:p>
            <a:r>
              <a:rPr lang="en-US" sz="3300" dirty="0"/>
              <a:t>Naloxone And Overdose Prevention Training</a:t>
            </a:r>
            <a:endParaRPr lang="en-US" dirty="0"/>
          </a:p>
        </p:txBody>
      </p:sp>
      <p:sp>
        <p:nvSpPr>
          <p:cNvPr id="3" name="Text Placeholder 2">
            <a:extLst>
              <a:ext uri="{FF2B5EF4-FFF2-40B4-BE49-F238E27FC236}">
                <a16:creationId xmlns:a16="http://schemas.microsoft.com/office/drawing/2014/main" id="{D9964283-BF69-5056-4D7F-395A290CD780}"/>
              </a:ext>
            </a:extLst>
          </p:cNvPr>
          <p:cNvSpPr>
            <a:spLocks noGrp="1"/>
          </p:cNvSpPr>
          <p:nvPr>
            <p:ph type="body" idx="1"/>
          </p:nvPr>
        </p:nvSpPr>
        <p:spPr>
          <a:xfrm>
            <a:off x="49618" y="1099040"/>
            <a:ext cx="6259033" cy="3579285"/>
          </a:xfrm>
        </p:spPr>
        <p:txBody>
          <a:bodyPr>
            <a:normAutofit fontScale="25000" lnSpcReduction="20000"/>
          </a:bodyPr>
          <a:lstStyle/>
          <a:p>
            <a:pPr>
              <a:lnSpc>
                <a:spcPct val="150000"/>
              </a:lnSpc>
            </a:pPr>
            <a:r>
              <a:rPr lang="en-US" sz="7200" dirty="0">
                <a:latin typeface="Source Sans Pro" panose="020B0503030403020204" pitchFamily="34" charset="0"/>
                <a:ea typeface="Source Sans Pro" panose="020B0503030403020204" pitchFamily="34" charset="0"/>
              </a:rPr>
              <a:t>Opioid receptor antagonist </a:t>
            </a:r>
          </a:p>
          <a:p>
            <a:pPr>
              <a:lnSpc>
                <a:spcPct val="150000"/>
              </a:lnSpc>
            </a:pPr>
            <a:r>
              <a:rPr lang="en-US" sz="7200" dirty="0">
                <a:latin typeface="Source Sans Pro" panose="020B0503030403020204" pitchFamily="34" charset="0"/>
                <a:ea typeface="Source Sans Pro" panose="020B0503030403020204" pitchFamily="34" charset="0"/>
              </a:rPr>
              <a:t>Reverses opioid-related sedation and respiratory depression</a:t>
            </a:r>
          </a:p>
          <a:p>
            <a:pPr>
              <a:lnSpc>
                <a:spcPct val="150000"/>
              </a:lnSpc>
            </a:pPr>
            <a:r>
              <a:rPr lang="en-US" sz="7200" dirty="0">
                <a:latin typeface="Source Sans Pro" panose="020B0503030403020204" pitchFamily="34" charset="0"/>
                <a:ea typeface="Source Sans Pro" panose="020B0503030403020204" pitchFamily="34" charset="0"/>
              </a:rPr>
              <a:t>No abuse potential </a:t>
            </a:r>
          </a:p>
          <a:p>
            <a:pPr>
              <a:lnSpc>
                <a:spcPct val="150000"/>
              </a:lnSpc>
            </a:pPr>
            <a:r>
              <a:rPr lang="en-US" sz="7200" dirty="0">
                <a:latin typeface="Source Sans Pro" panose="020B0503030403020204" pitchFamily="34" charset="0"/>
                <a:ea typeface="Source Sans Pro" panose="020B0503030403020204" pitchFamily="34" charset="0"/>
              </a:rPr>
              <a:t>Usually acts within 2 to 3 minutes </a:t>
            </a:r>
          </a:p>
          <a:p>
            <a:pPr>
              <a:lnSpc>
                <a:spcPct val="150000"/>
              </a:lnSpc>
            </a:pPr>
            <a:r>
              <a:rPr lang="en-US" sz="7200" dirty="0">
                <a:latin typeface="Source Sans Pro" panose="020B0503030403020204" pitchFamily="34" charset="0"/>
                <a:ea typeface="Source Sans Pro" panose="020B0503030403020204" pitchFamily="34" charset="0"/>
              </a:rPr>
              <a:t>Lasts 30 to 90 minutes, overdose may return</a:t>
            </a:r>
          </a:p>
          <a:p>
            <a:pPr>
              <a:lnSpc>
                <a:spcPct val="150000"/>
              </a:lnSpc>
            </a:pPr>
            <a:r>
              <a:rPr lang="en-US" sz="7200" dirty="0">
                <a:latin typeface="Source Sans Pro" panose="020B0503030403020204" pitchFamily="34" charset="0"/>
                <a:ea typeface="Source Sans Pro" panose="020B0503030403020204" pitchFamily="34" charset="0"/>
              </a:rPr>
              <a:t>Family based overdose prevention education particularly for adolescents</a:t>
            </a:r>
          </a:p>
          <a:p>
            <a:endParaRPr lang="en-US" dirty="0"/>
          </a:p>
        </p:txBody>
      </p:sp>
      <p:sp>
        <p:nvSpPr>
          <p:cNvPr id="4" name="Slide Number Placeholder 3">
            <a:extLst>
              <a:ext uri="{FF2B5EF4-FFF2-40B4-BE49-F238E27FC236}">
                <a16:creationId xmlns:a16="http://schemas.microsoft.com/office/drawing/2014/main" id="{70ECDCB0-609D-C497-95C9-DBE847CD853B}"/>
              </a:ext>
            </a:extLst>
          </p:cNvPr>
          <p:cNvSpPr>
            <a:spLocks noGrp="1"/>
          </p:cNvSpPr>
          <p:nvPr>
            <p:ph type="sldNum" idx="12"/>
          </p:nvPr>
        </p:nvSpPr>
        <p:spPr/>
        <p:txBody>
          <a:bodyPr/>
          <a:lstStyle/>
          <a:p>
            <a:fld id="{00000000-1234-1234-1234-123412341234}" type="slidenum">
              <a:rPr lang="en-US" smtClean="0"/>
              <a:pPr/>
              <a:t>64</a:t>
            </a:fld>
            <a:endParaRPr lang="en-US"/>
          </a:p>
        </p:txBody>
      </p:sp>
      <p:pic>
        <p:nvPicPr>
          <p:cNvPr id="5" name="Picture 2" descr="Naloxone - Peace River Center">
            <a:extLst>
              <a:ext uri="{FF2B5EF4-FFF2-40B4-BE49-F238E27FC236}">
                <a16:creationId xmlns:a16="http://schemas.microsoft.com/office/drawing/2014/main" id="{A02EEEAB-C179-9CFB-A978-C287E6F02F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006" y="1756207"/>
            <a:ext cx="1644994" cy="1681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0ABCC6-BD82-F2EF-E311-0C283E39F0B6}"/>
              </a:ext>
            </a:extLst>
          </p:cNvPr>
          <p:cNvSpPr txBox="1"/>
          <p:nvPr/>
        </p:nvSpPr>
        <p:spPr>
          <a:xfrm>
            <a:off x="1919178" y="4797599"/>
            <a:ext cx="4844596" cy="230832"/>
          </a:xfrm>
          <a:prstGeom prst="rect">
            <a:avLst/>
          </a:prstGeom>
          <a:noFill/>
        </p:spPr>
        <p:txBody>
          <a:bodyPr wrap="none" rtlCol="0">
            <a:spAutoFit/>
          </a:bodyPr>
          <a:lstStyle/>
          <a:p>
            <a:r>
              <a:rPr lang="en-US" sz="900" dirty="0">
                <a:latin typeface="Source Sans Pro" panose="020B0503030403020204" pitchFamily="34" charset="0"/>
                <a:ea typeface="Source Sans Pro" panose="020B0503030403020204" pitchFamily="34" charset="0"/>
              </a:rPr>
              <a:t>Source: http://www.ct.gov/dmhas/lib/dmhas/presentations/Narcan.pdf, accessed on 05/06/2019</a:t>
            </a:r>
          </a:p>
        </p:txBody>
      </p:sp>
      <p:pic>
        <p:nvPicPr>
          <p:cNvPr id="7" name="Picture 6" descr="A black background with red and blue text&#10;&#10;Description automatically generated">
            <a:extLst>
              <a:ext uri="{FF2B5EF4-FFF2-40B4-BE49-F238E27FC236}">
                <a16:creationId xmlns:a16="http://schemas.microsoft.com/office/drawing/2014/main" id="{90597765-40F9-0758-F389-2817EEB7E4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8051" y="4029908"/>
            <a:ext cx="2114550" cy="755015"/>
          </a:xfrm>
          <a:prstGeom prst="rect">
            <a:avLst/>
          </a:prstGeom>
          <a:noFill/>
          <a:ln>
            <a:noFill/>
          </a:ln>
        </p:spPr>
      </p:pic>
    </p:spTree>
    <p:extLst>
      <p:ext uri="{BB962C8B-B14F-4D97-AF65-F5344CB8AC3E}">
        <p14:creationId xmlns:p14="http://schemas.microsoft.com/office/powerpoint/2010/main" val="381095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4FC2DA-0287-D9AE-81E0-F93604651844}"/>
              </a:ext>
            </a:extLst>
          </p:cNvPr>
          <p:cNvSpPr>
            <a:spLocks noGrp="1"/>
          </p:cNvSpPr>
          <p:nvPr>
            <p:ph type="title"/>
          </p:nvPr>
        </p:nvSpPr>
        <p:spPr>
          <a:xfrm>
            <a:off x="3267423" y="909545"/>
            <a:ext cx="5310604" cy="1021556"/>
          </a:xfrm>
        </p:spPr>
        <p:txBody>
          <a:bodyPr anchor="t">
            <a:normAutofit fontScale="90000"/>
          </a:bodyPr>
          <a:lstStyle/>
          <a:p>
            <a:pPr marL="51435" indent="0">
              <a:lnSpc>
                <a:spcPct val="90000"/>
              </a:lnSpc>
              <a:buNone/>
            </a:pPr>
            <a:r>
              <a:rPr lang="en-US" sz="2200" dirty="0"/>
              <a:t>Which of the following medications is FDA-approved for the treatment of opioid use disorder is use in adolescents aged 16 and older?</a:t>
            </a:r>
          </a:p>
          <a:p>
            <a:pPr marL="51435" indent="0">
              <a:lnSpc>
                <a:spcPct val="90000"/>
              </a:lnSpc>
              <a:buNone/>
            </a:pPr>
            <a:r>
              <a:rPr lang="en-US" sz="2200" dirty="0"/>
              <a:t>A. Methadone</a:t>
            </a:r>
          </a:p>
          <a:p>
            <a:pPr marL="51435" indent="0">
              <a:lnSpc>
                <a:spcPct val="90000"/>
              </a:lnSpc>
              <a:buNone/>
            </a:pPr>
            <a:r>
              <a:rPr lang="en-US" sz="2200" dirty="0"/>
              <a:t>B. Buprenorphine</a:t>
            </a:r>
          </a:p>
          <a:p>
            <a:pPr marL="51435" indent="0">
              <a:lnSpc>
                <a:spcPct val="90000"/>
              </a:lnSpc>
              <a:buNone/>
            </a:pPr>
            <a:r>
              <a:rPr lang="en-US" sz="2200" dirty="0"/>
              <a:t>C. Disulfiram</a:t>
            </a:r>
          </a:p>
          <a:p>
            <a:pPr marL="51435" indent="0">
              <a:lnSpc>
                <a:spcPct val="90000"/>
              </a:lnSpc>
              <a:buNone/>
            </a:pPr>
            <a:r>
              <a:rPr lang="en-US" sz="2200" dirty="0"/>
              <a:t>D. Naltrexone</a:t>
            </a:r>
          </a:p>
          <a:p>
            <a:pPr marL="51435" indent="0">
              <a:lnSpc>
                <a:spcPct val="90000"/>
              </a:lnSpc>
              <a:buNone/>
            </a:pPr>
            <a:r>
              <a:rPr lang="en-US" sz="2200" dirty="0"/>
              <a:t>E. Naloxone</a:t>
            </a:r>
          </a:p>
        </p:txBody>
      </p:sp>
      <p:sp>
        <p:nvSpPr>
          <p:cNvPr id="4" name="Slide Number Placeholder 3">
            <a:extLst>
              <a:ext uri="{FF2B5EF4-FFF2-40B4-BE49-F238E27FC236}">
                <a16:creationId xmlns:a16="http://schemas.microsoft.com/office/drawing/2014/main" id="{848FE935-EAC2-10C8-A95A-F0573CB251C3}"/>
              </a:ext>
            </a:extLst>
          </p:cNvPr>
          <p:cNvSpPr>
            <a:spLocks noGrp="1"/>
          </p:cNvSpPr>
          <p:nvPr>
            <p:ph type="sldNum" sz="quarter" idx="4294967295"/>
          </p:nvPr>
        </p:nvSpPr>
        <p:spPr>
          <a:xfrm>
            <a:off x="7086600" y="4767263"/>
            <a:ext cx="2057400" cy="274637"/>
          </a:xfrm>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65</a:t>
            </a:fld>
            <a:endParaRPr lang="en-US"/>
          </a:p>
        </p:txBody>
      </p:sp>
      <p:pic>
        <p:nvPicPr>
          <p:cNvPr id="2" name="Picture 1" descr="A black background with red and blue text&#10;&#10;Description automatically generated">
            <a:extLst>
              <a:ext uri="{FF2B5EF4-FFF2-40B4-BE49-F238E27FC236}">
                <a16:creationId xmlns:a16="http://schemas.microsoft.com/office/drawing/2014/main" id="{6EDF3DCD-B8EF-4B47-277A-1715AA9D50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0817" y="4012248"/>
            <a:ext cx="2114550" cy="755015"/>
          </a:xfrm>
          <a:prstGeom prst="rect">
            <a:avLst/>
          </a:prstGeom>
          <a:noFill/>
          <a:ln>
            <a:noFill/>
          </a:ln>
        </p:spPr>
      </p:pic>
    </p:spTree>
    <p:extLst>
      <p:ext uri="{BB962C8B-B14F-4D97-AF65-F5344CB8AC3E}">
        <p14:creationId xmlns:p14="http://schemas.microsoft.com/office/powerpoint/2010/main" val="19678934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sz="3700"/>
              <a:t>Benefits of Early Referral to Treatment</a:t>
            </a:r>
          </a:p>
        </p:txBody>
      </p:sp>
      <p:sp>
        <p:nvSpPr>
          <p:cNvPr id="3" name="Content Placeholder 2"/>
          <p:cNvSpPr>
            <a:spLocks noGrp="1"/>
          </p:cNvSpPr>
          <p:nvPr>
            <p:ph type="body" idx="1"/>
          </p:nvPr>
        </p:nvSpPr>
        <p:spPr/>
        <p:txBody>
          <a:bodyPr>
            <a:normAutofit fontScale="92500" lnSpcReduction="10000"/>
          </a:bodyPr>
          <a:lstStyle/>
          <a:p>
            <a:r>
              <a:rPr lang="en-US"/>
              <a:t>NIDA indicates that adolescents can benefit from substance abuse interventions, regardless of their level of use.</a:t>
            </a:r>
          </a:p>
          <a:p>
            <a:r>
              <a:rPr lang="en-US"/>
              <a:t>Referrals or “handoffs” for any additional treatment can be challenging.</a:t>
            </a:r>
          </a:p>
          <a:p>
            <a:r>
              <a:rPr lang="en-US"/>
              <a:t>Only 30% of clients discharged from residential care start a new level of care, and only 50% of those who start outpatient care complete their regimen (TEDS). </a:t>
            </a:r>
          </a:p>
        </p:txBody>
      </p:sp>
      <p:sp>
        <p:nvSpPr>
          <p:cNvPr id="4" name="Slide Number Placeholder 3">
            <a:extLst>
              <a:ext uri="{FF2B5EF4-FFF2-40B4-BE49-F238E27FC236}">
                <a16:creationId xmlns:a16="http://schemas.microsoft.com/office/drawing/2014/main" id="{90447B38-0FCF-F4E6-B8E7-68CB8F9954F4}"/>
              </a:ext>
            </a:extLst>
          </p:cNvPr>
          <p:cNvSpPr>
            <a:spLocks noGrp="1"/>
          </p:cNvSpPr>
          <p:nvPr>
            <p:ph type="sldNum" idx="12"/>
          </p:nvPr>
        </p:nvSpPr>
        <p:spPr>
          <a:xfrm>
            <a:off x="6553200" y="4778775"/>
            <a:ext cx="2133600" cy="273844"/>
          </a:xfrm>
        </p:spPr>
        <p:txBody>
          <a:bodyPr anchor="ctr">
            <a:normAutofit lnSpcReduction="10000"/>
          </a:bodyPr>
          <a:lstStyle/>
          <a:p>
            <a:pPr>
              <a:lnSpc>
                <a:spcPct val="90000"/>
              </a:lnSpc>
              <a:spcAft>
                <a:spcPts val="450"/>
              </a:spcAft>
            </a:pPr>
            <a:fld id="{E9529323-7A70-624C-A71D-2FA9CEC38593}" type="slidenum">
              <a:rPr lang="en-US" smtClean="0"/>
              <a:pPr>
                <a:lnSpc>
                  <a:spcPct val="90000"/>
                </a:lnSpc>
                <a:spcAft>
                  <a:spcPts val="450"/>
                </a:spcAft>
              </a:pPr>
              <a:t>66</a:t>
            </a:fld>
            <a:endParaRPr lang="en-US"/>
          </a:p>
        </p:txBody>
      </p:sp>
      <p:sp>
        <p:nvSpPr>
          <p:cNvPr id="5" name="TextBox 4">
            <a:extLst>
              <a:ext uri="{FF2B5EF4-FFF2-40B4-BE49-F238E27FC236}">
                <a16:creationId xmlns:a16="http://schemas.microsoft.com/office/drawing/2014/main" id="{DE0DD2CD-766A-318E-ECEF-6038172A8DF8}"/>
              </a:ext>
            </a:extLst>
          </p:cNvPr>
          <p:cNvSpPr txBox="1"/>
          <p:nvPr/>
        </p:nvSpPr>
        <p:spPr>
          <a:xfrm>
            <a:off x="2502195" y="4695643"/>
            <a:ext cx="4968949" cy="307777"/>
          </a:xfrm>
          <a:prstGeom prst="rect">
            <a:avLst/>
          </a:prstGeom>
          <a:noFill/>
        </p:spPr>
        <p:txBody>
          <a:bodyPr wrap="square" rtlCol="0">
            <a:spAutoFit/>
          </a:bodyPr>
          <a:lstStyle/>
          <a:p>
            <a:r>
              <a:rPr lang="en-US" sz="1400" dirty="0"/>
              <a:t>TEDS = Treatment Episode Data Set </a:t>
            </a:r>
          </a:p>
        </p:txBody>
      </p:sp>
    </p:spTree>
    <p:extLst>
      <p:ext uri="{BB962C8B-B14F-4D97-AF65-F5344CB8AC3E}">
        <p14:creationId xmlns:p14="http://schemas.microsoft.com/office/powerpoint/2010/main" val="4118485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56EC-0D55-05B4-19A0-30006A2BA550}"/>
              </a:ext>
            </a:extLst>
          </p:cNvPr>
          <p:cNvSpPr>
            <a:spLocks noGrp="1"/>
          </p:cNvSpPr>
          <p:nvPr>
            <p:ph type="title"/>
          </p:nvPr>
        </p:nvSpPr>
        <p:spPr/>
        <p:txBody>
          <a:bodyPr anchor="t">
            <a:normAutofit/>
          </a:bodyPr>
          <a:lstStyle/>
          <a:p>
            <a:r>
              <a:rPr lang="en-US" dirty="0"/>
              <a:t>Questions?</a:t>
            </a:r>
          </a:p>
        </p:txBody>
      </p:sp>
      <p:sp>
        <p:nvSpPr>
          <p:cNvPr id="9" name="Slide Number Placeholder 3">
            <a:extLst>
              <a:ext uri="{FF2B5EF4-FFF2-40B4-BE49-F238E27FC236}">
                <a16:creationId xmlns:a16="http://schemas.microsoft.com/office/drawing/2014/main" id="{751335FE-1877-2A47-19AC-0E670EECDA3F}"/>
              </a:ext>
            </a:extLst>
          </p:cNvPr>
          <p:cNvSpPr>
            <a:spLocks noGrp="1"/>
          </p:cNvSpPr>
          <p:nvPr>
            <p:ph type="sldNum" sz="quarter" idx="4294967295"/>
          </p:nvPr>
        </p:nvSpPr>
        <p:spPr>
          <a:xfrm>
            <a:off x="7086600" y="4767263"/>
            <a:ext cx="2057400" cy="274637"/>
          </a:xfrm>
        </p:spPr>
        <p:txBody>
          <a:bodyPr/>
          <a:lstStyle/>
          <a:p>
            <a:pPr>
              <a:spcAft>
                <a:spcPts val="600"/>
              </a:spcAft>
            </a:pPr>
            <a:fld id="{6E2D2B3B-882E-40F3-A32F-6DD516915044}" type="slidenum">
              <a:rPr lang="en-US" smtClean="0"/>
              <a:pPr>
                <a:spcAft>
                  <a:spcPts val="600"/>
                </a:spcAft>
              </a:pPr>
              <a:t>67</a:t>
            </a:fld>
            <a:endParaRPr lang="en-US"/>
          </a:p>
        </p:txBody>
      </p:sp>
      <p:pic>
        <p:nvPicPr>
          <p:cNvPr id="3" name="Picture 2" descr="A black background with red and blue text&#10;&#10;Description automatically generated">
            <a:extLst>
              <a:ext uri="{FF2B5EF4-FFF2-40B4-BE49-F238E27FC236}">
                <a16:creationId xmlns:a16="http://schemas.microsoft.com/office/drawing/2014/main" id="{E8C993A1-7D19-661C-CA7C-E38D77853D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486" y="4012248"/>
            <a:ext cx="2114550" cy="755015"/>
          </a:xfrm>
          <a:prstGeom prst="rect">
            <a:avLst/>
          </a:prstGeom>
          <a:noFill/>
          <a:ln>
            <a:noFill/>
          </a:ln>
        </p:spPr>
      </p:pic>
    </p:spTree>
    <p:extLst>
      <p:ext uri="{BB962C8B-B14F-4D97-AF65-F5344CB8AC3E}">
        <p14:creationId xmlns:p14="http://schemas.microsoft.com/office/powerpoint/2010/main" val="2409861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C2A66-B6CA-90B8-F427-0A83748E11D6}"/>
              </a:ext>
            </a:extLst>
          </p:cNvPr>
          <p:cNvSpPr>
            <a:spLocks noGrp="1"/>
          </p:cNvSpPr>
          <p:nvPr>
            <p:ph type="title"/>
          </p:nvPr>
        </p:nvSpPr>
        <p:spPr/>
        <p:txBody>
          <a:bodyPr anchor="ctr">
            <a:normAutofit/>
          </a:bodyPr>
          <a:lstStyle/>
          <a:p>
            <a:r>
              <a:rPr lang="es-BO" dirty="0" err="1"/>
              <a:t>References</a:t>
            </a:r>
            <a:endParaRPr lang="es-BO" dirty="0"/>
          </a:p>
        </p:txBody>
      </p:sp>
      <p:sp>
        <p:nvSpPr>
          <p:cNvPr id="3" name="Text Placeholder 2">
            <a:extLst>
              <a:ext uri="{FF2B5EF4-FFF2-40B4-BE49-F238E27FC236}">
                <a16:creationId xmlns:a16="http://schemas.microsoft.com/office/drawing/2014/main" id="{F81CC35A-328E-F501-83F9-B009B9E54F34}"/>
              </a:ext>
            </a:extLst>
          </p:cNvPr>
          <p:cNvSpPr>
            <a:spLocks noGrp="1"/>
          </p:cNvSpPr>
          <p:nvPr>
            <p:ph type="body" idx="1"/>
          </p:nvPr>
        </p:nvSpPr>
        <p:spPr/>
        <p:txBody>
          <a:bodyPr>
            <a:normAutofit/>
          </a:bodyPr>
          <a:lstStyle/>
          <a:p>
            <a:pPr>
              <a:lnSpc>
                <a:spcPct val="90000"/>
              </a:lnSpc>
            </a:pPr>
            <a:r>
              <a:rPr lang="es-BO" sz="1700" err="1"/>
              <a:t>National</a:t>
            </a:r>
            <a:r>
              <a:rPr lang="es-BO" sz="1700"/>
              <a:t> </a:t>
            </a:r>
            <a:r>
              <a:rPr lang="es-BO" sz="1700" err="1"/>
              <a:t>Institute</a:t>
            </a:r>
            <a:r>
              <a:rPr lang="es-BO" sz="1700"/>
              <a:t> </a:t>
            </a:r>
            <a:r>
              <a:rPr lang="es-BO" sz="1700" err="1"/>
              <a:t>on</a:t>
            </a:r>
            <a:r>
              <a:rPr lang="es-BO" sz="1700"/>
              <a:t> </a:t>
            </a:r>
            <a:r>
              <a:rPr lang="es-BO" sz="1700" err="1"/>
              <a:t>Drug</a:t>
            </a:r>
            <a:r>
              <a:rPr lang="es-BO" sz="1700"/>
              <a:t> Abuse, </a:t>
            </a:r>
            <a:r>
              <a:rPr lang="es-BO" sz="1700" err="1"/>
              <a:t>Research</a:t>
            </a:r>
            <a:r>
              <a:rPr lang="es-BO" sz="1700"/>
              <a:t> </a:t>
            </a:r>
            <a:r>
              <a:rPr lang="es-BO" sz="1700" err="1"/>
              <a:t>Topics</a:t>
            </a:r>
            <a:r>
              <a:rPr lang="es-BO" sz="1700"/>
              <a:t>: </a:t>
            </a:r>
            <a:r>
              <a:rPr lang="es-BO" sz="1700" err="1"/>
              <a:t>Xylazine</a:t>
            </a:r>
            <a:r>
              <a:rPr lang="es-BO" sz="1700"/>
              <a:t>. https://nida.nih.gov/research-topics/xylazine </a:t>
            </a:r>
          </a:p>
          <a:p>
            <a:pPr>
              <a:lnSpc>
                <a:spcPct val="90000"/>
              </a:lnSpc>
            </a:pPr>
            <a:r>
              <a:rPr lang="es-BO" sz="1700" err="1"/>
              <a:t>Kariisa</a:t>
            </a:r>
            <a:r>
              <a:rPr lang="es-BO" sz="1700"/>
              <a:t>, M., Patel, P., Smith, H., &amp; </a:t>
            </a:r>
            <a:r>
              <a:rPr lang="es-BO" sz="1700" err="1"/>
              <a:t>Bitting</a:t>
            </a:r>
            <a:r>
              <a:rPr lang="es-BO" sz="1700"/>
              <a:t>, J. (2021). Notes </a:t>
            </a:r>
            <a:r>
              <a:rPr lang="es-BO" sz="1700" err="1"/>
              <a:t>from</a:t>
            </a:r>
            <a:r>
              <a:rPr lang="es-BO" sz="1700"/>
              <a:t> </a:t>
            </a:r>
            <a:r>
              <a:rPr lang="es-BO" sz="1700" err="1"/>
              <a:t>the</a:t>
            </a:r>
            <a:r>
              <a:rPr lang="es-BO" sz="1700"/>
              <a:t> </a:t>
            </a:r>
            <a:r>
              <a:rPr lang="es-BO" sz="1700" err="1"/>
              <a:t>field</a:t>
            </a:r>
            <a:r>
              <a:rPr lang="es-BO" sz="1700"/>
              <a:t>: </a:t>
            </a:r>
            <a:r>
              <a:rPr lang="es-BO" sz="1700" err="1"/>
              <a:t>Xylazine</a:t>
            </a:r>
            <a:r>
              <a:rPr lang="es-BO" sz="1700"/>
              <a:t> </a:t>
            </a:r>
            <a:r>
              <a:rPr lang="es-BO" sz="1700" err="1"/>
              <a:t>detection</a:t>
            </a:r>
            <a:r>
              <a:rPr lang="es-BO" sz="1700"/>
              <a:t> and </a:t>
            </a:r>
            <a:r>
              <a:rPr lang="es-BO" sz="1700" err="1"/>
              <a:t>involvement</a:t>
            </a:r>
            <a:r>
              <a:rPr lang="es-BO" sz="1700"/>
              <a:t> in </a:t>
            </a:r>
            <a:r>
              <a:rPr lang="es-BO" sz="1700" err="1"/>
              <a:t>drug</a:t>
            </a:r>
            <a:r>
              <a:rPr lang="es-BO" sz="1700"/>
              <a:t> </a:t>
            </a:r>
            <a:r>
              <a:rPr lang="es-BO" sz="1700" err="1"/>
              <a:t>overdose</a:t>
            </a:r>
            <a:r>
              <a:rPr lang="es-BO" sz="1700"/>
              <a:t> </a:t>
            </a:r>
            <a:r>
              <a:rPr lang="es-BO" sz="1700" err="1"/>
              <a:t>deaths</a:t>
            </a:r>
            <a:r>
              <a:rPr lang="es-BO" sz="1700"/>
              <a:t>—</a:t>
            </a:r>
            <a:r>
              <a:rPr lang="es-BO" sz="1700" err="1"/>
              <a:t>United</a:t>
            </a:r>
            <a:r>
              <a:rPr lang="es-BO" sz="1700"/>
              <a:t> </a:t>
            </a:r>
            <a:r>
              <a:rPr lang="es-BO" sz="1700" err="1"/>
              <a:t>States</a:t>
            </a:r>
            <a:r>
              <a:rPr lang="es-BO" sz="1700"/>
              <a:t>, 2019. </a:t>
            </a:r>
            <a:r>
              <a:rPr lang="es-BO" sz="1700" err="1"/>
              <a:t>Morbidity</a:t>
            </a:r>
            <a:r>
              <a:rPr lang="es-BO" sz="1700"/>
              <a:t> and </a:t>
            </a:r>
            <a:r>
              <a:rPr lang="es-BO" sz="1700" err="1"/>
              <a:t>Mortality</a:t>
            </a:r>
            <a:r>
              <a:rPr lang="es-BO" sz="1700"/>
              <a:t> </a:t>
            </a:r>
            <a:r>
              <a:rPr lang="es-BO" sz="1700" err="1"/>
              <a:t>Weekly</a:t>
            </a:r>
            <a:r>
              <a:rPr lang="es-BO" sz="1700"/>
              <a:t>, 70(37), 1300–1302. https://www.cdc.gov/mmwr/volumes/70/wr/ mm7037a4.htm </a:t>
            </a:r>
          </a:p>
          <a:p>
            <a:pPr>
              <a:lnSpc>
                <a:spcPct val="90000"/>
              </a:lnSpc>
            </a:pPr>
            <a:r>
              <a:rPr lang="es-BO" sz="1700"/>
              <a:t>3 Friedman, J., Montero, F., Bourgois, P., </a:t>
            </a:r>
            <a:r>
              <a:rPr lang="es-BO" sz="1700" err="1"/>
              <a:t>Wahbi</a:t>
            </a:r>
            <a:r>
              <a:rPr lang="es-BO" sz="1700"/>
              <a:t>, R., </a:t>
            </a:r>
            <a:r>
              <a:rPr lang="es-BO" sz="1700" err="1"/>
              <a:t>Dye</a:t>
            </a:r>
            <a:r>
              <a:rPr lang="es-BO" sz="1700"/>
              <a:t>, D., Goodman-Meza, D., &amp; </a:t>
            </a:r>
            <a:r>
              <a:rPr lang="es-BO" sz="1700" err="1"/>
              <a:t>Shover</a:t>
            </a:r>
            <a:r>
              <a:rPr lang="es-BO" sz="1700"/>
              <a:t>, C. (2022). </a:t>
            </a:r>
            <a:r>
              <a:rPr lang="es-BO" sz="1700" err="1"/>
              <a:t>Xylazine</a:t>
            </a:r>
            <a:r>
              <a:rPr lang="es-BO" sz="1700"/>
              <a:t> spreads </a:t>
            </a:r>
            <a:r>
              <a:rPr lang="es-BO" sz="1700" err="1"/>
              <a:t>across</a:t>
            </a:r>
            <a:r>
              <a:rPr lang="es-BO" sz="1700"/>
              <a:t> </a:t>
            </a:r>
            <a:r>
              <a:rPr lang="es-BO" sz="1700" err="1"/>
              <a:t>the</a:t>
            </a:r>
            <a:r>
              <a:rPr lang="es-BO" sz="1700"/>
              <a:t> US: A </a:t>
            </a:r>
            <a:r>
              <a:rPr lang="es-BO" sz="1700" err="1"/>
              <a:t>growing</a:t>
            </a:r>
            <a:r>
              <a:rPr lang="es-BO" sz="1700"/>
              <a:t> </a:t>
            </a:r>
            <a:r>
              <a:rPr lang="es-BO" sz="1700" err="1"/>
              <a:t>component</a:t>
            </a:r>
            <a:r>
              <a:rPr lang="es-BO" sz="1700"/>
              <a:t> </a:t>
            </a:r>
            <a:r>
              <a:rPr lang="es-BO" sz="1700" err="1"/>
              <a:t>of</a:t>
            </a:r>
            <a:r>
              <a:rPr lang="es-BO" sz="1700"/>
              <a:t> </a:t>
            </a:r>
            <a:r>
              <a:rPr lang="es-BO" sz="1700" err="1"/>
              <a:t>the</a:t>
            </a:r>
            <a:r>
              <a:rPr lang="es-BO" sz="1700"/>
              <a:t> </a:t>
            </a:r>
            <a:r>
              <a:rPr lang="es-BO" sz="1700" err="1"/>
              <a:t>increasingly</a:t>
            </a:r>
            <a:r>
              <a:rPr lang="es-BO" sz="1700"/>
              <a:t> </a:t>
            </a:r>
            <a:r>
              <a:rPr lang="es-BO" sz="1700" err="1"/>
              <a:t>synthetic</a:t>
            </a:r>
            <a:r>
              <a:rPr lang="es-BO" sz="1700"/>
              <a:t> and </a:t>
            </a:r>
            <a:r>
              <a:rPr lang="es-BO" sz="1700" err="1"/>
              <a:t>polysubstance</a:t>
            </a:r>
            <a:r>
              <a:rPr lang="es-BO" sz="1700"/>
              <a:t> </a:t>
            </a:r>
            <a:r>
              <a:rPr lang="es-BO" sz="1700" err="1"/>
              <a:t>overdose</a:t>
            </a:r>
            <a:r>
              <a:rPr lang="es-BO" sz="1700"/>
              <a:t> crisis. </a:t>
            </a:r>
            <a:r>
              <a:rPr lang="es-BO" sz="1700" err="1"/>
              <a:t>Drug</a:t>
            </a:r>
            <a:r>
              <a:rPr lang="es-BO" sz="1700"/>
              <a:t> and Alcohol </a:t>
            </a:r>
            <a:r>
              <a:rPr lang="es-BO" sz="1700" err="1"/>
              <a:t>Dependence</a:t>
            </a:r>
            <a:r>
              <a:rPr lang="es-BO" sz="1700"/>
              <a:t>, 233, </a:t>
            </a:r>
            <a:r>
              <a:rPr lang="es-BO" sz="1700" err="1"/>
              <a:t>Article</a:t>
            </a:r>
            <a:r>
              <a:rPr lang="es-BO" sz="1700"/>
              <a:t> 109380. https://www.sciencedirect.com/science/article/abs/pii/S037687162200117X?via%3Dihub</a:t>
            </a:r>
          </a:p>
        </p:txBody>
      </p:sp>
      <p:sp>
        <p:nvSpPr>
          <p:cNvPr id="4" name="Slide Number Placeholder 3">
            <a:extLst>
              <a:ext uri="{FF2B5EF4-FFF2-40B4-BE49-F238E27FC236}">
                <a16:creationId xmlns:a16="http://schemas.microsoft.com/office/drawing/2014/main" id="{C74DB4D9-338D-CD21-EEB8-2629DD799BB0}"/>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68</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D0199C48-1A4D-9593-F915-491A28FCE7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9515" y="4439378"/>
            <a:ext cx="1915614" cy="683984"/>
          </a:xfrm>
          <a:prstGeom prst="rect">
            <a:avLst/>
          </a:prstGeom>
          <a:noFill/>
          <a:ln>
            <a:noFill/>
          </a:ln>
        </p:spPr>
      </p:pic>
    </p:spTree>
    <p:extLst>
      <p:ext uri="{BB962C8B-B14F-4D97-AF65-F5344CB8AC3E}">
        <p14:creationId xmlns:p14="http://schemas.microsoft.com/office/powerpoint/2010/main" val="3344969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prstGeom prst="rect">
            <a:avLst/>
          </a:prstGeom>
          <a:solidFill>
            <a:schemeClr val="dk2"/>
          </a:solidFill>
          <a:ln>
            <a:noFill/>
          </a:ln>
        </p:spPr>
        <p:txBody>
          <a:bodyPr spcFirstLastPara="1" wrap="square" lIns="68569" tIns="34275" rIns="68569" bIns="34275" anchor="ctr" anchorCtr="0">
            <a:noAutofit/>
          </a:bodyPr>
          <a:lstStyle/>
          <a:p>
            <a:r>
              <a:rPr lang="en-US"/>
              <a:t>ORN Evaluation Survey Link</a:t>
            </a:r>
            <a:endParaRPr/>
          </a:p>
        </p:txBody>
      </p:sp>
      <p:sp>
        <p:nvSpPr>
          <p:cNvPr id="90" name="Google Shape;90;p16"/>
          <p:cNvSpPr txBox="1">
            <a:spLocks noGrp="1"/>
          </p:cNvSpPr>
          <p:nvPr>
            <p:ph type="body" idx="1"/>
          </p:nvPr>
        </p:nvSpPr>
        <p:spPr>
          <a:xfrm>
            <a:off x="457200" y="1825241"/>
            <a:ext cx="8229600" cy="3335070"/>
          </a:xfrm>
          <a:prstGeom prst="rect">
            <a:avLst/>
          </a:prstGeom>
          <a:noFill/>
          <a:ln>
            <a:noFill/>
          </a:ln>
        </p:spPr>
        <p:txBody>
          <a:bodyPr spcFirstLastPara="1" wrap="square" lIns="68569" tIns="34275" rIns="68569" bIns="34275" anchor="t" anchorCtr="0">
            <a:noAutofit/>
          </a:bodyPr>
          <a:lstStyle/>
          <a:p>
            <a:pPr marL="0" indent="0" algn="ctr">
              <a:spcBef>
                <a:spcPts val="0"/>
              </a:spcBef>
              <a:buNone/>
            </a:pPr>
            <a:r>
              <a:rPr lang="en-US" sz="1800" dirty="0"/>
              <a:t>Please scan the below QR code or use the link below to access a very brief survey.</a:t>
            </a:r>
            <a:endParaRPr sz="1800" dirty="0"/>
          </a:p>
        </p:txBody>
      </p:sp>
      <p:sp>
        <p:nvSpPr>
          <p:cNvPr id="91" name="Google Shape;91;p16"/>
          <p:cNvSpPr txBox="1">
            <a:spLocks noGrp="1"/>
          </p:cNvSpPr>
          <p:nvPr>
            <p:ph type="sldNum" idx="12"/>
          </p:nvPr>
        </p:nvSpPr>
        <p:spPr>
          <a:prstGeom prst="rect">
            <a:avLst/>
          </a:prstGeom>
          <a:noFill/>
          <a:ln>
            <a:noFill/>
          </a:ln>
        </p:spPr>
        <p:txBody>
          <a:bodyPr spcFirstLastPara="1" wrap="square" lIns="68569" tIns="34275" rIns="68569" bIns="34275" anchor="ctr" anchorCtr="0">
            <a:noAutofit/>
          </a:bodyPr>
          <a:lstStyle/>
          <a:p>
            <a:fld id="{00000000-1234-1234-1234-123412341234}" type="slidenum">
              <a:rPr lang="en-US"/>
              <a:pPr/>
              <a:t>69</a:t>
            </a:fld>
            <a:endParaRPr/>
          </a:p>
        </p:txBody>
      </p:sp>
      <p:sp>
        <p:nvSpPr>
          <p:cNvPr id="92" name="Google Shape;92;p16"/>
          <p:cNvSpPr txBox="1"/>
          <p:nvPr/>
        </p:nvSpPr>
        <p:spPr>
          <a:xfrm>
            <a:off x="1485901" y="4247697"/>
            <a:ext cx="6390860" cy="1956850"/>
          </a:xfrm>
          <a:prstGeom prst="rect">
            <a:avLst/>
          </a:prstGeom>
          <a:noFill/>
          <a:ln>
            <a:noFill/>
          </a:ln>
        </p:spPr>
        <p:txBody>
          <a:bodyPr spcFirstLastPara="1" wrap="square" lIns="68569" tIns="34275" rIns="68569" bIns="34275" anchor="t" anchorCtr="0">
            <a:noAutofit/>
          </a:bodyPr>
          <a:lstStyle/>
          <a:p>
            <a:pPr algn="ctr">
              <a:buClr>
                <a:schemeClr val="accent2"/>
              </a:buClr>
              <a:buSzPts val="2520"/>
            </a:pPr>
            <a:r>
              <a:rPr lang="en-US" sz="1100" dirty="0">
                <a:solidFill>
                  <a:schemeClr val="dk1"/>
                </a:solidFill>
                <a:latin typeface="Source Sans Pro"/>
                <a:ea typeface="Source Sans Pro"/>
                <a:cs typeface="Source Sans Pro"/>
                <a:sym typeface="Source Sans Pro"/>
              </a:rPr>
              <a:t>The survey will ask about your satisfaction with the training program you just completed as well as some basic demographic information. Your responses will help the Opioid Response Network improve the services they provide.</a:t>
            </a:r>
            <a:endParaRPr dirty="0"/>
          </a:p>
          <a:p>
            <a:pPr algn="ctr">
              <a:buClr>
                <a:schemeClr val="accent2"/>
              </a:buClr>
              <a:buSzPts val="2520"/>
            </a:pPr>
            <a:endParaRPr sz="1100" dirty="0">
              <a:solidFill>
                <a:schemeClr val="dk1"/>
              </a:solidFill>
              <a:latin typeface="Source Sans Pro"/>
              <a:ea typeface="Source Sans Pro"/>
              <a:cs typeface="Source Sans Pro"/>
              <a:sym typeface="Source Sans Pro"/>
            </a:endParaRPr>
          </a:p>
          <a:p>
            <a:pPr algn="ctr">
              <a:buClr>
                <a:schemeClr val="accent2"/>
              </a:buClr>
              <a:buSzPts val="2520"/>
            </a:pPr>
            <a:r>
              <a:rPr lang="en-US" sz="1100" dirty="0">
                <a:solidFill>
                  <a:schemeClr val="dk1"/>
                </a:solidFill>
                <a:latin typeface="Source Sans Pro"/>
                <a:ea typeface="Source Sans Pro"/>
                <a:cs typeface="Source Sans Pro"/>
                <a:sym typeface="Source Sans Pro"/>
              </a:rPr>
              <a:t>Thank you in advance for completing this survey!</a:t>
            </a:r>
            <a:endParaRPr dirty="0"/>
          </a:p>
        </p:txBody>
      </p:sp>
      <p:sp>
        <p:nvSpPr>
          <p:cNvPr id="93" name="Google Shape;93;p16"/>
          <p:cNvSpPr txBox="1"/>
          <p:nvPr/>
        </p:nvSpPr>
        <p:spPr>
          <a:xfrm>
            <a:off x="1485901" y="3669338"/>
            <a:ext cx="6390860" cy="318576"/>
          </a:xfrm>
          <a:prstGeom prst="rect">
            <a:avLst/>
          </a:prstGeom>
          <a:noFill/>
          <a:ln>
            <a:noFill/>
          </a:ln>
        </p:spPr>
        <p:txBody>
          <a:bodyPr spcFirstLastPara="1" wrap="square" lIns="68569" tIns="34275" rIns="68569" bIns="34275" anchor="t" anchorCtr="0">
            <a:noAutofit/>
          </a:bodyPr>
          <a:lstStyle/>
          <a:p>
            <a:pPr algn="ctr">
              <a:buClr>
                <a:schemeClr val="accent2"/>
              </a:buClr>
              <a:buSzPts val="2520"/>
            </a:pPr>
            <a:r>
              <a:rPr lang="en-US" sz="1100" dirty="0">
                <a:solidFill>
                  <a:schemeClr val="dk1"/>
                </a:solidFill>
                <a:latin typeface="Source Sans Pro"/>
                <a:ea typeface="Source Sans Pro"/>
                <a:cs typeface="Source Sans Pro"/>
                <a:sym typeface="Source Sans Pro"/>
              </a:rPr>
              <a:t>Link to Survey: </a:t>
            </a:r>
            <a:r>
              <a:rPr lang="en-US" sz="1100" dirty="0">
                <a:solidFill>
                  <a:schemeClr val="dk1"/>
                </a:solidFill>
                <a:latin typeface="Source Sans Pro"/>
                <a:ea typeface="Source Sans Pro"/>
                <a:cs typeface="Source Sans Pro"/>
                <a:sym typeface="Source Sans Pro"/>
                <a:hlinkClick r:id="rId3"/>
              </a:rPr>
              <a:t>https://orn.qualtrics.com/jfe/form/SV_3FdzXtRH7gogcHI?RequestID=6540&amp;Intensity=2&amp;ActivityType=5&amp;Training=1</a:t>
            </a:r>
            <a:r>
              <a:rPr lang="en-US" sz="1100" dirty="0">
                <a:solidFill>
                  <a:schemeClr val="dk1"/>
                </a:solidFill>
                <a:latin typeface="Source Sans Pro"/>
                <a:ea typeface="Source Sans Pro"/>
                <a:cs typeface="Source Sans Pro"/>
                <a:sym typeface="Source Sans Pro"/>
              </a:rPr>
              <a:t> </a:t>
            </a:r>
            <a:endParaRPr dirty="0"/>
          </a:p>
        </p:txBody>
      </p:sp>
      <p:pic>
        <p:nvPicPr>
          <p:cNvPr id="3" name="Picture 2" descr="A qr code on a white background&#10;&#10;Description automatically generated">
            <a:extLst>
              <a:ext uri="{FF2B5EF4-FFF2-40B4-BE49-F238E27FC236}">
                <a16:creationId xmlns:a16="http://schemas.microsoft.com/office/drawing/2014/main" id="{87705FB8-B944-2A8A-ABF2-7B592E297A1B}"/>
              </a:ext>
            </a:extLst>
          </p:cNvPr>
          <p:cNvPicPr>
            <a:picLocks noChangeAspect="1"/>
          </p:cNvPicPr>
          <p:nvPr/>
        </p:nvPicPr>
        <p:blipFill>
          <a:blip r:embed="rId4"/>
          <a:stretch>
            <a:fillRect/>
          </a:stretch>
        </p:blipFill>
        <p:spPr>
          <a:xfrm>
            <a:off x="3698421" y="2131101"/>
            <a:ext cx="1747157" cy="1747157"/>
          </a:xfrm>
          <a:prstGeom prst="rect">
            <a:avLst/>
          </a:prstGeom>
        </p:spPr>
      </p:pic>
      <p:pic>
        <p:nvPicPr>
          <p:cNvPr id="2" name="Picture 1" descr="A black background with red and blue text&#10;&#10;Description automatically generated">
            <a:extLst>
              <a:ext uri="{FF2B5EF4-FFF2-40B4-BE49-F238E27FC236}">
                <a16:creationId xmlns:a16="http://schemas.microsoft.com/office/drawing/2014/main" id="{66A0AC32-6C24-0E16-5929-36509E21B1E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92" y="1136311"/>
            <a:ext cx="2114550" cy="7550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type="body" idx="1"/>
          </p:nvPr>
        </p:nvSpPr>
        <p:spPr/>
        <p:txBody>
          <a:bodyPr>
            <a:normAutofit fontScale="77500" lnSpcReduction="200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idx="12"/>
          </p:nvPr>
        </p:nvSpPr>
        <p:spPr/>
        <p:txBody>
          <a:bodyPr/>
          <a:lstStyle/>
          <a:p>
            <a:fld id="{6E2D2B3B-882E-40F3-A32F-6DD516915044}" type="slidenum">
              <a:rPr lang="en-US" smtClean="0"/>
              <a:pPr/>
              <a:t>7</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918E2073-7E7E-9296-6970-5521A6BB3A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7978" y="4275032"/>
            <a:ext cx="1762051" cy="629153"/>
          </a:xfrm>
          <a:prstGeom prst="rect">
            <a:avLst/>
          </a:prstGeom>
          <a:noFill/>
          <a:ln>
            <a:noFill/>
          </a:ln>
        </p:spPr>
      </p:pic>
    </p:spTree>
    <p:extLst>
      <p:ext uri="{BB962C8B-B14F-4D97-AF65-F5344CB8AC3E}">
        <p14:creationId xmlns:p14="http://schemas.microsoft.com/office/powerpoint/2010/main" val="8629752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42950"/>
            <a:ext cx="8839200" cy="3794521"/>
          </a:xfrm>
        </p:spPr>
        <p:txBody>
          <a:bodyPr>
            <a:normAutofit/>
          </a:bodyPr>
          <a:lstStyle/>
          <a:p>
            <a:pPr marL="114300" indent="0" algn="ctr">
              <a:buNone/>
              <a:defRPr sz="1900" i="1"/>
            </a:pPr>
            <a:r>
              <a:rPr lang="en-US" dirty="0"/>
              <a:t>If you are interested in other training opportunities, contact:</a:t>
            </a:r>
          </a:p>
          <a:p>
            <a:pPr algn="ctr">
              <a:defRPr sz="1700" b="1"/>
            </a:pPr>
            <a:endParaRPr lang="en-US" dirty="0"/>
          </a:p>
          <a:p>
            <a:pPr marL="114300" indent="0" algn="ctr">
              <a:buNone/>
              <a:defRPr sz="1700"/>
            </a:pPr>
            <a:endParaRPr lang="en-US" dirty="0"/>
          </a:p>
          <a:p>
            <a:pPr marL="114300" indent="0" algn="ctr">
              <a:buNone/>
              <a:defRPr sz="1700"/>
            </a:pPr>
            <a:r>
              <a:rPr lang="en-US" dirty="0"/>
              <a:t>Dana Gray, SCAETC Program Director</a:t>
            </a:r>
            <a:br>
              <a:rPr lang="en-US" dirty="0"/>
            </a:br>
            <a:r>
              <a:rPr lang="en-US" dirty="0"/>
              <a:t>LSU Health – New Orleans, School of Public Health</a:t>
            </a:r>
            <a:br>
              <a:rPr lang="en-US" dirty="0"/>
            </a:br>
            <a:r>
              <a:rPr lang="en-US" u="sng" dirty="0">
                <a:solidFill>
                  <a:srgbClr val="478FCC"/>
                </a:solidFill>
                <a:uFill>
                  <a:solidFill>
                    <a:srgbClr val="478FCC"/>
                  </a:solidFill>
                </a:uFill>
                <a:hlinkClick r:id="rId3"/>
              </a:rPr>
              <a:t>dgray@lsuhsc.edu</a:t>
            </a:r>
            <a:r>
              <a:rPr lang="en-US" dirty="0"/>
              <a:t> or (504) 568-5647</a:t>
            </a:r>
          </a:p>
          <a:p>
            <a:pPr marL="114300" indent="0" algn="ctr">
              <a:buNone/>
              <a:defRPr sz="1700"/>
            </a:pPr>
            <a:endParaRPr lang="en-US" dirty="0"/>
          </a:p>
          <a:p>
            <a:pPr marL="114300" indent="0" algn="ctr">
              <a:buNone/>
            </a:pPr>
            <a:br>
              <a:rPr lang="en-US" dirty="0"/>
            </a:br>
            <a:r>
              <a:rPr lang="en-US" sz="1600" i="1" dirty="0"/>
              <a:t>Visit us at: </a:t>
            </a:r>
            <a:r>
              <a:rPr lang="en-US" sz="1600" u="sng" dirty="0">
                <a:hlinkClick r:id="rId4"/>
              </a:rPr>
              <a:t>https://hsc.unm.edu/scaetc/</a:t>
            </a:r>
            <a:r>
              <a:rPr lang="en-US" sz="1600" i="1" dirty="0"/>
              <a:t>    or</a:t>
            </a:r>
          </a:p>
          <a:p>
            <a:pPr marL="114300" indent="0" algn="ctr">
              <a:buNone/>
            </a:pPr>
            <a:r>
              <a:rPr lang="en-US" sz="1600" u="sng" dirty="0">
                <a:hlinkClick r:id="rId5"/>
              </a:rPr>
              <a:t>https://sph.lsuhsc.edu/service/south-central-aetc/scaetc-events/</a:t>
            </a:r>
            <a:endParaRPr lang="en-US" sz="1600" dirty="0"/>
          </a:p>
          <a:p>
            <a:pPr marL="114300" indent="0" algn="ctr">
              <a:buNone/>
              <a:defRPr sz="1700" b="1"/>
            </a:pPr>
            <a:endParaRPr lang="en-US" sz="1600" dirty="0"/>
          </a:p>
          <a:p>
            <a:pPr marL="114300" indent="0" algn="ctr">
              <a:buNone/>
              <a:defRPr sz="1700" b="1"/>
            </a:pPr>
            <a:endParaRPr lang="en-US"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51991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39152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idx="12"/>
          </p:nvPr>
        </p:nvSpPr>
        <p:spPr/>
        <p:txBody>
          <a:bodyPr/>
          <a:lstStyle/>
          <a:p>
            <a:pPr defTabSz="914378"/>
            <a:fld id="{6E2D2B3B-882E-40F3-A32F-6DD516915044}" type="slidenum">
              <a:rPr lang="en-US">
                <a:solidFill>
                  <a:srgbClr val="FFFFFF"/>
                </a:solidFill>
                <a:latin typeface="Arial"/>
              </a:rPr>
              <a:pPr defTabSz="914378"/>
              <a:t>72</a:t>
            </a:fld>
            <a:endParaRPr lang="en-US" dirty="0">
              <a:solidFill>
                <a:srgbClr val="FFFFFF"/>
              </a:solidFill>
              <a:latin typeface="Arial"/>
            </a:endParaRPr>
          </a:p>
        </p:txBody>
      </p:sp>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539956" y="96252"/>
            <a:ext cx="8067796" cy="4550203"/>
          </a:xfrm>
          <a:prstGeom prst="rect">
            <a:avLst/>
          </a:prstGeom>
        </p:spPr>
      </p:pic>
    </p:spTree>
    <p:extLst>
      <p:ext uri="{BB962C8B-B14F-4D97-AF65-F5344CB8AC3E}">
        <p14:creationId xmlns:p14="http://schemas.microsoft.com/office/powerpoint/2010/main" val="246646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ABC2-5AD8-1590-6A90-912D2BE6DEFB}"/>
              </a:ext>
            </a:extLst>
          </p:cNvPr>
          <p:cNvSpPr>
            <a:spLocks noGrp="1"/>
          </p:cNvSpPr>
          <p:nvPr>
            <p:ph type="title"/>
          </p:nvPr>
        </p:nvSpPr>
        <p:spPr/>
        <p:txBody>
          <a:bodyPr anchor="ctr">
            <a:normAutofit/>
          </a:bodyPr>
          <a:lstStyle/>
          <a:p>
            <a:r>
              <a:rPr lang="en-US" dirty="0"/>
              <a:t>Objectives</a:t>
            </a:r>
          </a:p>
        </p:txBody>
      </p:sp>
      <p:sp>
        <p:nvSpPr>
          <p:cNvPr id="3" name="Text Placeholder 2">
            <a:extLst>
              <a:ext uri="{FF2B5EF4-FFF2-40B4-BE49-F238E27FC236}">
                <a16:creationId xmlns:a16="http://schemas.microsoft.com/office/drawing/2014/main" id="{BFD50B93-B97F-D449-2DC4-A01CD205CBCE}"/>
              </a:ext>
            </a:extLst>
          </p:cNvPr>
          <p:cNvSpPr>
            <a:spLocks noGrp="1"/>
          </p:cNvSpPr>
          <p:nvPr>
            <p:ph type="body" idx="1"/>
          </p:nvPr>
        </p:nvSpPr>
        <p:spPr/>
        <p:txBody>
          <a:bodyPr>
            <a:normAutofit/>
          </a:bodyPr>
          <a:lstStyle/>
          <a:p>
            <a:pPr>
              <a:lnSpc>
                <a:spcPct val="90000"/>
              </a:lnSpc>
            </a:pPr>
            <a:r>
              <a:rPr lang="en-US" sz="1900"/>
              <a:t>Learn about preventive and treatment approaches that might reduce health disparities among people with co-occurring HIV and OUD</a:t>
            </a:r>
          </a:p>
          <a:p>
            <a:pPr>
              <a:lnSpc>
                <a:spcPct val="90000"/>
              </a:lnSpc>
            </a:pPr>
            <a:r>
              <a:rPr lang="en-US" sz="1900"/>
              <a:t>Discuss considerations for treatment of individuals with HIV and substance use disorder (SUD)</a:t>
            </a:r>
            <a:endParaRPr lang="es-BO" sz="1900"/>
          </a:p>
          <a:p>
            <a:pPr>
              <a:lnSpc>
                <a:spcPct val="90000"/>
              </a:lnSpc>
            </a:pPr>
            <a:r>
              <a:rPr lang="en-US" sz="1900" b="0" i="0">
                <a:effectLst/>
              </a:rPr>
              <a:t>Investigate trends in xylazine exposure and the prevalence and relevance of xylazine use.</a:t>
            </a:r>
          </a:p>
          <a:p>
            <a:pPr>
              <a:lnSpc>
                <a:spcPct val="90000"/>
              </a:lnSpc>
            </a:pPr>
            <a:r>
              <a:rPr lang="en-US" sz="1900" b="0" i="0">
                <a:effectLst/>
              </a:rPr>
              <a:t>Review xylazine pharmacology and clinical effects and understand the health risks and medical response to xylazine-related overdose, wounds, and dependence.</a:t>
            </a:r>
            <a:endParaRPr lang="en-US" sz="1900"/>
          </a:p>
          <a:p>
            <a:pPr>
              <a:lnSpc>
                <a:spcPct val="90000"/>
              </a:lnSpc>
            </a:pPr>
            <a:r>
              <a:rPr lang="en-US" sz="1900" b="0" i="0">
                <a:effectLst/>
              </a:rPr>
              <a:t>Explore diagnostic and management strategies for xylazine-related drug use.</a:t>
            </a:r>
            <a:endParaRPr lang="en-US" sz="1900"/>
          </a:p>
        </p:txBody>
      </p:sp>
      <p:sp>
        <p:nvSpPr>
          <p:cNvPr id="4" name="Slide Number Placeholder 3">
            <a:extLst>
              <a:ext uri="{FF2B5EF4-FFF2-40B4-BE49-F238E27FC236}">
                <a16:creationId xmlns:a16="http://schemas.microsoft.com/office/drawing/2014/main" id="{1A5A6B2B-A5E0-C771-E120-1658DE3FDB51}"/>
              </a:ext>
            </a:extLst>
          </p:cNvPr>
          <p:cNvSpPr>
            <a:spLocks noGrp="1"/>
          </p:cNvSpPr>
          <p:nvPr>
            <p:ph type="sldNum" idx="12"/>
          </p:nvPr>
        </p:nvSpPr>
        <p:spPr/>
        <p:txBody>
          <a:bodyPr anchor="ctr">
            <a:normAutofit fontScale="92500" lnSpcReduction="10000"/>
          </a:bodyPr>
          <a:lstStyle/>
          <a:p>
            <a:pPr>
              <a:lnSpc>
                <a:spcPct val="90000"/>
              </a:lnSpc>
              <a:spcAft>
                <a:spcPts val="600"/>
              </a:spcAft>
            </a:pPr>
            <a:fld id="{00000000-1234-1234-1234-123412341234}" type="slidenum">
              <a:rPr lang="en-US" smtClean="0"/>
              <a:pPr>
                <a:lnSpc>
                  <a:spcPct val="90000"/>
                </a:lnSpc>
                <a:spcAft>
                  <a:spcPts val="600"/>
                </a:spcAft>
              </a:pPr>
              <a:t>8</a:t>
            </a:fld>
            <a:endParaRPr lang="en-US"/>
          </a:p>
        </p:txBody>
      </p:sp>
      <p:pic>
        <p:nvPicPr>
          <p:cNvPr id="5" name="Picture 4" descr="A black background with red and blue text&#10;&#10;Description automatically generated">
            <a:extLst>
              <a:ext uri="{FF2B5EF4-FFF2-40B4-BE49-F238E27FC236}">
                <a16:creationId xmlns:a16="http://schemas.microsoft.com/office/drawing/2014/main" id="{0105B8C4-B286-654F-212E-1077907DB6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0947" y="4526677"/>
            <a:ext cx="1629428" cy="581799"/>
          </a:xfrm>
          <a:prstGeom prst="rect">
            <a:avLst/>
          </a:prstGeom>
          <a:noFill/>
          <a:ln>
            <a:noFill/>
          </a:ln>
        </p:spPr>
      </p:pic>
    </p:spTree>
    <p:extLst>
      <p:ext uri="{BB962C8B-B14F-4D97-AF65-F5344CB8AC3E}">
        <p14:creationId xmlns:p14="http://schemas.microsoft.com/office/powerpoint/2010/main" val="113748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9971" y="1974774"/>
            <a:ext cx="5310604" cy="1021556"/>
          </a:xfrm>
        </p:spPr>
        <p:txBody>
          <a:bodyPr wrap="square" anchor="ctr">
            <a:normAutofit/>
          </a:bodyPr>
          <a:lstStyle/>
          <a:p>
            <a:r>
              <a:rPr lang="en-US" sz="2600" cap="none"/>
              <a:t>Epidemiology Of Opioid Use In Adolescents And  Adults </a:t>
            </a:r>
          </a:p>
        </p:txBody>
      </p:sp>
      <p:pic>
        <p:nvPicPr>
          <p:cNvPr id="3" name="Picture 2" descr="A black background with red and blue text&#10;&#10;Description automatically generated">
            <a:extLst>
              <a:ext uri="{FF2B5EF4-FFF2-40B4-BE49-F238E27FC236}">
                <a16:creationId xmlns:a16="http://schemas.microsoft.com/office/drawing/2014/main" id="{0A689EC5-3B3D-680A-C470-B2499DFFBA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6025" y="4078420"/>
            <a:ext cx="2114550" cy="755015"/>
          </a:xfrm>
          <a:prstGeom prst="rect">
            <a:avLst/>
          </a:prstGeom>
          <a:noFill/>
          <a:ln>
            <a:noFill/>
          </a:ln>
        </p:spPr>
      </p:pic>
    </p:spTree>
    <p:extLst>
      <p:ext uri="{BB962C8B-B14F-4D97-AF65-F5344CB8AC3E}">
        <p14:creationId xmlns:p14="http://schemas.microsoft.com/office/powerpoint/2010/main" val="16735209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0"/>
</p:tagLst>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ector">
  <a:themeElements>
    <a:clrScheme name="Custom 15">
      <a:dk1>
        <a:srgbClr val="000000"/>
      </a:dk1>
      <a:lt1>
        <a:srgbClr val="FFFFFF"/>
      </a:lt1>
      <a:dk2>
        <a:srgbClr val="165C7D"/>
      </a:dk2>
      <a:lt2>
        <a:srgbClr val="EEECE1"/>
      </a:lt2>
      <a:accent1>
        <a:srgbClr val="234264"/>
      </a:accent1>
      <a:accent2>
        <a:srgbClr val="B25226"/>
      </a:accent2>
      <a:accent3>
        <a:srgbClr val="34672C"/>
      </a:accent3>
      <a:accent4>
        <a:srgbClr val="D69A2D"/>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ctor" id="{3E83704D-D5C6-2743-94A0-AEE8A06A9909}" vid="{2602AA21-AA23-1B4F-BA33-DAB29A47CD91}"/>
    </a:ext>
  </a:extLst>
</a:theme>
</file>

<file path=ppt/theme/theme3.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3844583CB62841A6E152F314B72CCE" ma:contentTypeVersion="4" ma:contentTypeDescription="Create a new document." ma:contentTypeScope="" ma:versionID="178c5bef98f1f547dc86696c11c23cf9">
  <xsd:schema xmlns:xsd="http://www.w3.org/2001/XMLSchema" xmlns:xs="http://www.w3.org/2001/XMLSchema" xmlns:p="http://schemas.microsoft.com/office/2006/metadata/properties" xmlns:ns3="56e3e579-c81a-40a6-8caa-ba1793305fea" targetNamespace="http://schemas.microsoft.com/office/2006/metadata/properties" ma:root="true" ma:fieldsID="ec42fd4a930a01aaf279f9afa84b37dd" ns3:_="">
    <xsd:import namespace="56e3e579-c81a-40a6-8caa-ba1793305fe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e579-c81a-40a6-8caa-ba1793305f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5FA245-53A8-4468-A099-CCAEA7AFB7FB}">
  <ds:schemaRefs>
    <ds:schemaRef ds:uri="http://schemas.microsoft.com/sharepoint/v3/contenttype/forms"/>
  </ds:schemaRefs>
</ds:datastoreItem>
</file>

<file path=customXml/itemProps2.xml><?xml version="1.0" encoding="utf-8"?>
<ds:datastoreItem xmlns:ds="http://schemas.openxmlformats.org/officeDocument/2006/customXml" ds:itemID="{F55903F3-6975-4F7B-97E5-3805A91F98FE}">
  <ds:schemaRefs>
    <ds:schemaRef ds:uri="56e3e579-c81a-40a6-8caa-ba1793305f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F736C2-BB8A-40BB-AF6D-102F19FECF53}">
  <ds:schemaRefs>
    <ds:schemaRef ds:uri="56e3e579-c81a-40a6-8caa-ba1793305f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707</TotalTime>
  <Words>5013</Words>
  <Application>Microsoft Office PowerPoint</Application>
  <PresentationFormat>On-screen Show (16:9)</PresentationFormat>
  <Paragraphs>488</Paragraphs>
  <Slides>72</Slides>
  <Notes>21</Notes>
  <HiddenSlides>1</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72</vt:i4>
      </vt:variant>
    </vt:vector>
  </HeadingPairs>
  <TitlesOfParts>
    <vt:vector size="88" baseType="lpstr">
      <vt:lpstr>ＭＳ Ｐゴシック</vt:lpstr>
      <vt:lpstr>Aptos</vt:lpstr>
      <vt:lpstr>Aptos Display</vt:lpstr>
      <vt:lpstr>Arial</vt:lpstr>
      <vt:lpstr>Calibri</vt:lpstr>
      <vt:lpstr>ITC Avant Garde Std Bk</vt:lpstr>
      <vt:lpstr>Montserrat</vt:lpstr>
      <vt:lpstr>National</vt:lpstr>
      <vt:lpstr>Noto Sans Symbols</vt:lpstr>
      <vt:lpstr>Open Sans</vt:lpstr>
      <vt:lpstr>proxima_nova_rgregular</vt:lpstr>
      <vt:lpstr>Source Sans Pro</vt:lpstr>
      <vt:lpstr>Wingdings</vt:lpstr>
      <vt:lpstr>1_Custom Design</vt:lpstr>
      <vt:lpstr>Hector</vt:lpstr>
      <vt:lpstr>AETC-BLANK-MASTER</vt:lpstr>
      <vt:lpstr>HIV and Substance Use Disorders: Growing Threat of Xylazine in the Illicit Drug Supply</vt:lpstr>
      <vt:lpstr>Working with communities.</vt:lpstr>
      <vt:lpstr>Working with communities.</vt:lpstr>
      <vt:lpstr>Contact the  Opioid Response Network</vt:lpstr>
      <vt:lpstr>Conflict of Interest Disclosure Statement</vt:lpstr>
      <vt:lpstr>Use of Trade/Brand Names</vt:lpstr>
      <vt:lpstr>Unconscious Bias Disclosure</vt:lpstr>
      <vt:lpstr>Objectives</vt:lpstr>
      <vt:lpstr>Epidemiology Of Opioid Use In Adolescents And  Adults </vt:lpstr>
      <vt:lpstr>Opioid Misuse in Past Year: Among People Aged 12+</vt:lpstr>
      <vt:lpstr>Sources Where Pain Relievers Were Obtained for Most Recent Misuse in Past Year: Among People Aged 12+ Who Misused Prescription Pain Relievers in Past Year</vt:lpstr>
      <vt:lpstr>PowerPoint Presentation</vt:lpstr>
      <vt:lpstr>Risks for Opioid Use</vt:lpstr>
      <vt:lpstr>Mental Health Disorders Increase Opioid Use</vt:lpstr>
      <vt:lpstr> Substance Use Is Associated With Increased Risk Of:  </vt:lpstr>
      <vt:lpstr>Facts</vt:lpstr>
      <vt:lpstr>Why Should We Discuss SUD And HIV With Our Patients? </vt:lpstr>
      <vt:lpstr>SAMHSA Recommendations</vt:lpstr>
      <vt:lpstr>Prevention</vt:lpstr>
      <vt:lpstr>STTR Model </vt:lpstr>
      <vt:lpstr>Medications for OUD</vt:lpstr>
      <vt:lpstr> Overview of  Antiretroviral Therapy </vt:lpstr>
      <vt:lpstr>Pharmacokinetic or Pharmacodynamic</vt:lpstr>
      <vt:lpstr>Opioid Crisis and Fentanyl and Xylazine Threats</vt:lpstr>
      <vt:lpstr>Xylazine (tranq) exposure among people who use substances in Philadelphia by Philadelphia Department of Public Health</vt:lpstr>
      <vt:lpstr>PowerPoint Presentation</vt:lpstr>
      <vt:lpstr>PowerPoint Presentation</vt:lpstr>
      <vt:lpstr>Fentanyl</vt:lpstr>
      <vt:lpstr>Fentanyl</vt:lpstr>
      <vt:lpstr>Overdose and Origins</vt:lpstr>
      <vt:lpstr>“Oxys”  M30s</vt:lpstr>
      <vt:lpstr>The Fentanyl Problem</vt:lpstr>
      <vt:lpstr>Testing for Fentanyl</vt:lpstr>
      <vt:lpstr>New Fentanyl Compounds </vt:lpstr>
      <vt:lpstr>Xylazine</vt:lpstr>
      <vt:lpstr>How Xylazine Works?</vt:lpstr>
      <vt:lpstr>Use Of Xylazine In Veterinary Medicine</vt:lpstr>
      <vt:lpstr>Pharmacology and Clinical Effects</vt:lpstr>
      <vt:lpstr>Behavioral Impacts</vt:lpstr>
      <vt:lpstr>Long Term Effects of Xylazine</vt:lpstr>
      <vt:lpstr>Impact on Drug Supply</vt:lpstr>
      <vt:lpstr>Xylazine Information From NIDA</vt:lpstr>
      <vt:lpstr>Xylazine Use and Other Names</vt:lpstr>
      <vt:lpstr>Xylazine In An Overdose</vt:lpstr>
      <vt:lpstr>Impact In An Overdose And Post Management</vt:lpstr>
      <vt:lpstr>Wounds Associated with Xylazine </vt:lpstr>
      <vt:lpstr>The Impact of Xylazine on Wounds</vt:lpstr>
      <vt:lpstr>Potential Causes of Wounds </vt:lpstr>
      <vt:lpstr>Wound Treatment</vt:lpstr>
      <vt:lpstr>PowerPoint Presentation</vt:lpstr>
      <vt:lpstr>Helpful Tips</vt:lpstr>
      <vt:lpstr>Xylazine Testing Strips</vt:lpstr>
      <vt:lpstr>How To Use The Xylazine Testing Strips</vt:lpstr>
      <vt:lpstr>Results</vt:lpstr>
      <vt:lpstr>Harm Reduction and Xylazine</vt:lpstr>
      <vt:lpstr>PowerPoint Presentation</vt:lpstr>
      <vt:lpstr>Treatment Options for opioid use disorder</vt:lpstr>
      <vt:lpstr>PowerPoint Presentation</vt:lpstr>
      <vt:lpstr>Treatment Options For Adolescents With Opioid Use Disorder</vt:lpstr>
      <vt:lpstr>Opioid Use Disorder: Pharmacotherapy: Decision making</vt:lpstr>
      <vt:lpstr>Opioid Use Disorder: Methadone</vt:lpstr>
      <vt:lpstr>Opioid Use Disorder: Buprenorphine</vt:lpstr>
      <vt:lpstr>Opioid use Disorder: Extended-Release Naltrexone</vt:lpstr>
      <vt:lpstr>Naloxone And Overdose Prevention Training</vt:lpstr>
      <vt:lpstr>Which of the following medications is FDA-approved for the treatment of opioid use disorder is use in adolescents aged 16 and older? A. Methadone B. Buprenorphine C. Disulfiram D. Naltrexone E. Naloxone</vt:lpstr>
      <vt:lpstr>Benefits of Early Referral to Treatment</vt:lpstr>
      <vt:lpstr>Questions?</vt:lpstr>
      <vt:lpstr>References</vt:lpstr>
      <vt:lpstr>ORN Evaluation Survey Link</vt:lpstr>
      <vt:lpstr>PowerPoint Presentation</vt:lpstr>
      <vt:lpstr>Resources</vt:lpstr>
      <vt:lpstr>PowerPoint Presentation</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Michael J Dominguez</cp:lastModifiedBy>
  <cp:revision>57</cp:revision>
  <cp:lastPrinted>2013-10-17T16:37:33Z</cp:lastPrinted>
  <dcterms:created xsi:type="dcterms:W3CDTF">2016-03-30T16:09:11Z</dcterms:created>
  <dcterms:modified xsi:type="dcterms:W3CDTF">2024-05-13T16:37:45Z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D40DFBA8-277C-4D0B-A63D-FA8CB45F9D94</vt:lpwstr>
  </property>
  <property fmtid="{D5CDD505-2E9C-101B-9397-08002B2CF9AE}" pid="3" name="ArticulatePath">
    <vt:lpwstr>SCAETC Orientation_v0520</vt:lpwstr>
  </property>
  <property fmtid="{D5CDD505-2E9C-101B-9397-08002B2CF9AE}" pid="4" name="ContentTypeId">
    <vt:lpwstr>0x010100C13844583CB62841A6E152F314B72CCE</vt:lpwstr>
  </property>
  <property fmtid="{D5CDD505-2E9C-101B-9397-08002B2CF9AE}" pid="5" name="MSIP_Label_5e4b1be8-281e-475d-98b0-21c3457e5a46_Enabled">
    <vt:lpwstr>true</vt:lpwstr>
  </property>
  <property fmtid="{D5CDD505-2E9C-101B-9397-08002B2CF9AE}" pid="6" name="MSIP_Label_5e4b1be8-281e-475d-98b0-21c3457e5a46_SetDate">
    <vt:lpwstr>2024-04-15T20:10:36Z</vt:lpwstr>
  </property>
  <property fmtid="{D5CDD505-2E9C-101B-9397-08002B2CF9AE}" pid="7" name="MSIP_Label_5e4b1be8-281e-475d-98b0-21c3457e5a46_Method">
    <vt:lpwstr>Standard</vt:lpwstr>
  </property>
  <property fmtid="{D5CDD505-2E9C-101B-9397-08002B2CF9AE}" pid="8" name="MSIP_Label_5e4b1be8-281e-475d-98b0-21c3457e5a46_Name">
    <vt:lpwstr>Public</vt:lpwstr>
  </property>
  <property fmtid="{D5CDD505-2E9C-101B-9397-08002B2CF9AE}" pid="9" name="MSIP_Label_5e4b1be8-281e-475d-98b0-21c3457e5a46_SiteId">
    <vt:lpwstr>8b3dd73e-4e72-4679-b191-56da1588712b</vt:lpwstr>
  </property>
  <property fmtid="{D5CDD505-2E9C-101B-9397-08002B2CF9AE}" pid="10" name="MSIP_Label_5e4b1be8-281e-475d-98b0-21c3457e5a46_ActionId">
    <vt:lpwstr>289c8e46-1c64-4b78-a544-b378da1e2e58</vt:lpwstr>
  </property>
  <property fmtid="{D5CDD505-2E9C-101B-9397-08002B2CF9AE}" pid="11" name="MSIP_Label_5e4b1be8-281e-475d-98b0-21c3457e5a46_ContentBits">
    <vt:lpwstr>0</vt:lpwstr>
  </property>
</Properties>
</file>