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4142" r:id="rId5"/>
  </p:sldMasterIdLst>
  <p:notesMasterIdLst>
    <p:notesMasterId r:id="rId48"/>
  </p:notesMasterIdLst>
  <p:sldIdLst>
    <p:sldId id="689" r:id="rId6"/>
    <p:sldId id="293" r:id="rId7"/>
    <p:sldId id="281" r:id="rId8"/>
    <p:sldId id="313" r:id="rId9"/>
    <p:sldId id="284" r:id="rId10"/>
    <p:sldId id="643" r:id="rId11"/>
    <p:sldId id="294" r:id="rId12"/>
    <p:sldId id="295" r:id="rId13"/>
    <p:sldId id="309" r:id="rId14"/>
    <p:sldId id="646" r:id="rId15"/>
    <p:sldId id="668" r:id="rId16"/>
    <p:sldId id="675" r:id="rId17"/>
    <p:sldId id="310" r:id="rId18"/>
    <p:sldId id="677" r:id="rId19"/>
    <p:sldId id="679" r:id="rId20"/>
    <p:sldId id="685" r:id="rId21"/>
    <p:sldId id="680" r:id="rId22"/>
    <p:sldId id="681" r:id="rId23"/>
    <p:sldId id="645" r:id="rId24"/>
    <p:sldId id="653" r:id="rId25"/>
    <p:sldId id="670" r:id="rId26"/>
    <p:sldId id="638" r:id="rId27"/>
    <p:sldId id="676" r:id="rId28"/>
    <p:sldId id="654" r:id="rId29"/>
    <p:sldId id="655" r:id="rId30"/>
    <p:sldId id="639" r:id="rId31"/>
    <p:sldId id="642" r:id="rId32"/>
    <p:sldId id="640" r:id="rId33"/>
    <p:sldId id="301" r:id="rId34"/>
    <p:sldId id="630" r:id="rId35"/>
    <p:sldId id="299" r:id="rId36"/>
    <p:sldId id="302" r:id="rId37"/>
    <p:sldId id="303" r:id="rId38"/>
    <p:sldId id="686" r:id="rId39"/>
    <p:sldId id="657" r:id="rId40"/>
    <p:sldId id="659" r:id="rId41"/>
    <p:sldId id="687" r:id="rId42"/>
    <p:sldId id="285" r:id="rId43"/>
    <p:sldId id="688" r:id="rId44"/>
    <p:sldId id="682" r:id="rId45"/>
    <p:sldId id="683" r:id="rId46"/>
    <p:sldId id="68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nberg-Carlson, Elena P." initials="REP" lastIdx="0" clrIdx="0">
    <p:extLst>
      <p:ext uri="{19B8F6BF-5375-455C-9EA6-DF929625EA0E}">
        <p15:presenceInfo xmlns:p15="http://schemas.microsoft.com/office/powerpoint/2012/main" userId="S-1-5-21-73586283-1284227242-1801674531-9774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432F8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95"/>
  </p:normalViewPr>
  <p:slideViewPr>
    <p:cSldViewPr snapToGrid="0">
      <p:cViewPr varScale="1">
        <p:scale>
          <a:sx n="109" d="100"/>
          <a:sy n="109" d="100"/>
        </p:scale>
        <p:origin x="216"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5828"/>
    </p:cViewPr>
  </p:sorterViewPr>
  <p:notesViewPr>
    <p:cSldViewPr snapToGrid="0">
      <p:cViewPr varScale="1">
        <p:scale>
          <a:sx n="43" d="100"/>
          <a:sy n="43" d="100"/>
        </p:scale>
        <p:origin x="280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3DB5-8AF7-48C8-8251-28EF738952AD}" type="datetimeFigureOut">
              <a:rPr lang="en-US" smtClean="0"/>
              <a:t>5/17/24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A6A9E-C7FC-4ED1-807D-16B6816AA9EC}" type="slidenum">
              <a:rPr lang="en-US" smtClean="0"/>
              <a:t>‹#›</a:t>
            </a:fld>
            <a:endParaRPr lang="en-US" dirty="0"/>
          </a:p>
        </p:txBody>
      </p:sp>
    </p:spTree>
    <p:extLst>
      <p:ext uri="{BB962C8B-B14F-4D97-AF65-F5344CB8AC3E}">
        <p14:creationId xmlns:p14="http://schemas.microsoft.com/office/powerpoint/2010/main" val="145257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Dementia is an old term replaced by Major Neurocognitive Disorder (MajND) in the Diagnostic Statical Manual 5</a:t>
            </a:r>
            <a:r>
              <a:rPr lang="en-US" baseline="30000" dirty="0"/>
              <a:t>th</a:t>
            </a:r>
            <a:r>
              <a:rPr lang="en-US" dirty="0"/>
              <a:t> edition (APA, 2002). </a:t>
            </a:r>
          </a:p>
          <a:p>
            <a:r>
              <a:rPr lang="en-US" dirty="0"/>
              <a:t>The DSM-5 has a classification for MajND due to HIV.</a:t>
            </a:r>
          </a:p>
          <a:p>
            <a:r>
              <a:rPr lang="en-US" dirty="0"/>
              <a:t>The defining characteristic of dementia are cognitive impairment severe enough to cause social and occupational functioning.</a:t>
            </a:r>
          </a:p>
          <a:p>
            <a:r>
              <a:rPr lang="en-US" dirty="0"/>
              <a:t>People with dementia essentially cannot live independently.</a:t>
            </a:r>
          </a:p>
          <a:p>
            <a:endParaRPr lang="en-US" dirty="0"/>
          </a:p>
        </p:txBody>
      </p:sp>
      <p:sp>
        <p:nvSpPr>
          <p:cNvPr id="4" name="Slide Number Placeholder 3"/>
          <p:cNvSpPr>
            <a:spLocks noGrp="1"/>
          </p:cNvSpPr>
          <p:nvPr>
            <p:ph type="sldNum" sz="quarter" idx="5"/>
          </p:nvPr>
        </p:nvSpPr>
        <p:spPr/>
        <p:txBody>
          <a:bodyPr/>
          <a:lstStyle/>
          <a:p>
            <a:fld id="{305A6A9E-C7FC-4ED1-807D-16B6816AA9EC}" type="slidenum">
              <a:rPr lang="en-US" smtClean="0"/>
              <a:t>6</a:t>
            </a:fld>
            <a:endParaRPr lang="en-US" dirty="0"/>
          </a:p>
        </p:txBody>
      </p:sp>
    </p:spTree>
    <p:extLst>
      <p:ext uri="{BB962C8B-B14F-4D97-AF65-F5344CB8AC3E}">
        <p14:creationId xmlns:p14="http://schemas.microsoft.com/office/powerpoint/2010/main" val="1071870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Calibri" panose="020F0502020204030204" pitchFamily="34" charset="0"/>
                <a:cs typeface="Calibri" panose="020F0502020204030204" pitchFamily="34" charset="0"/>
              </a:rPr>
              <a:t>This slide shows: </a:t>
            </a:r>
          </a:p>
          <a:p>
            <a:r>
              <a:rPr lang="en-US" sz="1200" b="0" i="0" u="none" strike="noStrike" baseline="0" dirty="0">
                <a:solidFill>
                  <a:srgbClr val="000000"/>
                </a:solidFill>
                <a:latin typeface="Calibri" panose="020F0502020204030204" pitchFamily="34" charset="0"/>
                <a:cs typeface="Calibri" panose="020F0502020204030204" pitchFamily="34" charset="0"/>
              </a:rPr>
              <a:t>A. The more comorbidities at baseline, the higher the Global Change (worse) score over time. Values in </a:t>
            </a:r>
            <a:r>
              <a:rPr lang="en-US" sz="1200" b="1" i="0" u="none" strike="noStrike" baseline="0" dirty="0">
                <a:solidFill>
                  <a:srgbClr val="000000"/>
                </a:solidFill>
                <a:latin typeface="Calibri" panose="020F0502020204030204" pitchFamily="34" charset="0"/>
                <a:cs typeface="Calibri" panose="020F0502020204030204" pitchFamily="34" charset="0"/>
              </a:rPr>
              <a:t>A </a:t>
            </a:r>
            <a:r>
              <a:rPr lang="en-US" sz="1200" b="0" i="0" u="none" strike="noStrike" baseline="0" dirty="0">
                <a:solidFill>
                  <a:srgbClr val="000000"/>
                </a:solidFill>
                <a:latin typeface="Calibri" panose="020F0502020204030204" pitchFamily="34" charset="0"/>
                <a:cs typeface="Calibri" panose="020F0502020204030204" pitchFamily="34" charset="0"/>
              </a:rPr>
              <a:t>and </a:t>
            </a:r>
            <a:r>
              <a:rPr lang="en-US" sz="1200" b="1" i="0" u="none" strike="noStrike" baseline="0" dirty="0">
                <a:solidFill>
                  <a:srgbClr val="000000"/>
                </a:solidFill>
                <a:latin typeface="Calibri" panose="020F0502020204030204" pitchFamily="34" charset="0"/>
                <a:cs typeface="Calibri" panose="020F0502020204030204" pitchFamily="34" charset="0"/>
              </a:rPr>
              <a:t>B </a:t>
            </a:r>
            <a:r>
              <a:rPr lang="en-US" sz="1200" b="0" i="0" u="none" strike="noStrike" baseline="0" dirty="0">
                <a:solidFill>
                  <a:srgbClr val="000000"/>
                </a:solidFill>
                <a:latin typeface="Calibri" panose="020F0502020204030204" pitchFamily="34" charset="0"/>
                <a:cs typeface="Calibri" panose="020F0502020204030204" pitchFamily="34" charset="0"/>
              </a:rPr>
              <a:t>are mean and 95% confidence intervals. B shows that People with more co-morbidities as 12 year follow-up had greater worsening  Global Change on cognitive tests. C shows that the worse decliners (those showing the most decline) had a higher number of comorbidities at baseline. At 12 year follow up, This was still true, and there were now more decliners (level of severity 4).  In </a:t>
            </a:r>
            <a:r>
              <a:rPr lang="en-US" sz="1200" b="1" i="0" u="none" strike="noStrike" baseline="0" dirty="0">
                <a:solidFill>
                  <a:srgbClr val="000000"/>
                </a:solidFill>
                <a:latin typeface="Calibri" panose="020F0502020204030204" pitchFamily="34" charset="0"/>
                <a:cs typeface="Calibri" panose="020F0502020204030204" pitchFamily="34" charset="0"/>
              </a:rPr>
              <a:t>C </a:t>
            </a:r>
            <a:r>
              <a:rPr lang="en-US" sz="1200" b="0" i="0" u="none" strike="noStrike" baseline="0" dirty="0">
                <a:solidFill>
                  <a:srgbClr val="000000"/>
                </a:solidFill>
                <a:latin typeface="Calibri" panose="020F0502020204030204" pitchFamily="34" charset="0"/>
                <a:cs typeface="Calibri" panose="020F0502020204030204" pitchFamily="34" charset="0"/>
              </a:rPr>
              <a:t>and </a:t>
            </a:r>
            <a:r>
              <a:rPr lang="en-US" sz="1200" b="1" i="0" u="none" strike="noStrike" baseline="0" dirty="0">
                <a:solidFill>
                  <a:srgbClr val="000000"/>
                </a:solidFill>
                <a:latin typeface="Calibri" panose="020F0502020204030204" pitchFamily="34" charset="0"/>
                <a:cs typeface="Calibri" panose="020F0502020204030204" pitchFamily="34" charset="0"/>
              </a:rPr>
              <a:t>D</a:t>
            </a:r>
            <a:r>
              <a:rPr lang="en-US" sz="1200" b="0" i="0" u="none" strike="noStrike" baseline="0" dirty="0">
                <a:solidFill>
                  <a:srgbClr val="000000"/>
                </a:solidFill>
                <a:latin typeface="Calibri" panose="020F0502020204030204" pitchFamily="34" charset="0"/>
                <a:cs typeface="Calibri" panose="020F0502020204030204" pitchFamily="34" charset="0"/>
              </a:rPr>
              <a:t>, values are proportions</a:t>
            </a:r>
            <a:endParaRPr lang="en-US" dirty="0"/>
          </a:p>
        </p:txBody>
      </p:sp>
      <p:sp>
        <p:nvSpPr>
          <p:cNvPr id="4" name="Slide Number Placeholder 3"/>
          <p:cNvSpPr>
            <a:spLocks noGrp="1"/>
          </p:cNvSpPr>
          <p:nvPr>
            <p:ph type="sldNum" sz="quarter" idx="5"/>
          </p:nvPr>
        </p:nvSpPr>
        <p:spPr/>
        <p:txBody>
          <a:bodyPr/>
          <a:lstStyle/>
          <a:p>
            <a:fld id="{305A6A9E-C7FC-4ED1-807D-16B6816AA9EC}" type="slidenum">
              <a:rPr lang="en-US" smtClean="0"/>
              <a:t>17</a:t>
            </a:fld>
            <a:endParaRPr lang="en-US" dirty="0"/>
          </a:p>
        </p:txBody>
      </p:sp>
    </p:spTree>
    <p:extLst>
      <p:ext uri="{BB962C8B-B14F-4D97-AF65-F5344CB8AC3E}">
        <p14:creationId xmlns:p14="http://schemas.microsoft.com/office/powerpoint/2010/main" val="56592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Aging is defined physiologically (biomarkers), not chronologically.</a:t>
            </a:r>
          </a:p>
          <a:p>
            <a:r>
              <a:rPr lang="en-US" b="0" i="0" dirty="0">
                <a:solidFill>
                  <a:srgbClr val="212121"/>
                </a:solidFill>
                <a:effectLst/>
                <a:highlight>
                  <a:srgbClr val="FFFFFF"/>
                </a:highlight>
                <a:latin typeface="Cambria" panose="02040503050406030204" pitchFamily="18" charset="0"/>
              </a:rPr>
              <a:t>Dutch and UK, Cross-sectional analysis of 134 PWH on suppressive antiretroviral therapy, 79 lifestyle-comparable HIV-negative controls.</a:t>
            </a:r>
          </a:p>
          <a:p>
            <a:r>
              <a:rPr lang="en-US" b="0" i="0" dirty="0">
                <a:solidFill>
                  <a:srgbClr val="212121"/>
                </a:solidFill>
                <a:effectLst/>
                <a:highlight>
                  <a:srgbClr val="FFFFFF"/>
                </a:highlight>
                <a:latin typeface="Cambria" panose="02040503050406030204" pitchFamily="18" charset="0"/>
              </a:rPr>
              <a:t>Aged 45 years or older from the Co-morbidity in Relation to AIDS (COBRA) cohort (from outpatient clinics), and 35 (super healthy) age-matched blood donors.</a:t>
            </a:r>
          </a:p>
          <a:p>
            <a:r>
              <a:rPr lang="en-US" sz="1200" dirty="0">
                <a:solidFill>
                  <a:srgbClr val="212121"/>
                </a:solidFill>
                <a:highlight>
                  <a:srgbClr val="FFFFFF"/>
                </a:highlight>
                <a:latin typeface="+mj-lt"/>
              </a:rPr>
              <a:t>Earlier onset of comorbidities may be due to </a:t>
            </a:r>
            <a:r>
              <a:rPr lang="en-US" sz="1200" b="0" i="0" dirty="0">
                <a:solidFill>
                  <a:srgbClr val="212121"/>
                </a:solidFill>
                <a:effectLst/>
                <a:highlight>
                  <a:srgbClr val="FFFFFF"/>
                </a:highlight>
                <a:latin typeface="+mj-lt"/>
              </a:rPr>
              <a:t>accelerated or accentuated aging process resulting from a complex mix of HIV infection, antiretroviral treatment, chronic viral co-infections and lifestyle/behavioral factors (De Francesco et al., 2019). </a:t>
            </a:r>
            <a:endParaRPr lang="en-US" sz="1200" dirty="0">
              <a:latin typeface="+mj-lt"/>
            </a:endParaRPr>
          </a:p>
          <a:p>
            <a:r>
              <a:rPr lang="en-US" b="0" i="0" dirty="0">
                <a:solidFill>
                  <a:srgbClr val="212121"/>
                </a:solidFill>
                <a:effectLst/>
                <a:highlight>
                  <a:srgbClr val="FFFFFF"/>
                </a:highlight>
                <a:latin typeface="Cambria" panose="02040503050406030204" pitchFamily="18" charset="0"/>
              </a:rPr>
              <a:t>Persistent viral (cytomegalovirus Hepatitis B) co-infection and CD8</a:t>
            </a:r>
            <a:r>
              <a:rPr lang="en-US" b="0" i="0" baseline="30000" dirty="0">
                <a:solidFill>
                  <a:srgbClr val="212121"/>
                </a:solidFill>
                <a:effectLst/>
                <a:highlight>
                  <a:srgbClr val="FFFFFF"/>
                </a:highlight>
                <a:latin typeface="Cambria" panose="02040503050406030204" pitchFamily="18" charset="0"/>
              </a:rPr>
              <a:t>+</a:t>
            </a:r>
            <a:r>
              <a:rPr lang="en-US" b="0" i="0" dirty="0">
                <a:solidFill>
                  <a:srgbClr val="212121"/>
                </a:solidFill>
                <a:effectLst/>
                <a:highlight>
                  <a:srgbClr val="FFFFFF"/>
                </a:highlight>
                <a:latin typeface="Cambria" panose="02040503050406030204" pitchFamily="18" charset="0"/>
              </a:rPr>
              <a:t> T-cell activation may have contributed overall to accelerated aging in both HIV+ and HIV- people.</a:t>
            </a:r>
          </a:p>
          <a:p>
            <a:r>
              <a:rPr lang="en-US" b="0" i="0" dirty="0">
                <a:solidFill>
                  <a:srgbClr val="212121"/>
                </a:solidFill>
                <a:effectLst/>
                <a:highlight>
                  <a:srgbClr val="FFFFFF"/>
                </a:highlight>
                <a:latin typeface="Cambria" panose="02040503050406030204" pitchFamily="18" charset="0"/>
              </a:rPr>
              <a:t>Age advancement remained greatest in PWH and was related to prior immunodeficiency and cumulative saquinavir exposure.</a:t>
            </a:r>
            <a:endParaRPr lang="en-US" dirty="0"/>
          </a:p>
          <a:p>
            <a:endParaRPr lang="en-US" b="0" i="0" dirty="0">
              <a:solidFill>
                <a:srgbClr val="212121"/>
              </a:solidFill>
              <a:effectLst/>
              <a:highlight>
                <a:srgbClr val="FFFFFF"/>
              </a:highlight>
              <a:latin typeface="Cambria" panose="02040503050406030204" pitchFamily="18" charset="0"/>
            </a:endParaRPr>
          </a:p>
          <a:p>
            <a:endParaRPr lang="en-US" b="0" i="0" dirty="0">
              <a:solidFill>
                <a:srgbClr val="212121"/>
              </a:solidFill>
              <a:effectLst/>
              <a:highlight>
                <a:srgbClr val="FFFFFF"/>
              </a:highlight>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305A6A9E-C7FC-4ED1-807D-16B6816AA9EC}" type="slidenum">
              <a:rPr lang="en-US" smtClean="0"/>
              <a:t>19</a:t>
            </a:fld>
            <a:endParaRPr lang="en-US" dirty="0"/>
          </a:p>
        </p:txBody>
      </p:sp>
    </p:spTree>
    <p:extLst>
      <p:ext uri="{BB962C8B-B14F-4D97-AF65-F5344CB8AC3E}">
        <p14:creationId xmlns:p14="http://schemas.microsoft.com/office/powerpoint/2010/main" val="2611947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A6A9E-C7FC-4ED1-807D-16B6816AA9EC}" type="slidenum">
              <a:rPr lang="en-US" smtClean="0"/>
              <a:t>20</a:t>
            </a:fld>
            <a:endParaRPr lang="en-US" dirty="0"/>
          </a:p>
        </p:txBody>
      </p:sp>
    </p:spTree>
    <p:extLst>
      <p:ext uri="{BB962C8B-B14F-4D97-AF65-F5344CB8AC3E}">
        <p14:creationId xmlns:p14="http://schemas.microsoft.com/office/powerpoint/2010/main" val="3346653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Viral Escape syndrome-uncommon  People on antiretroviral therapy have adequate peripheral viral suppression, but there is evidence of CNS HIV replication.  May indicate HIV drug resistance. Need testing to diagnose.</a:t>
            </a:r>
          </a:p>
          <a:p>
            <a:pPr lvl="1"/>
            <a:r>
              <a:rPr lang="en-US" sz="1400" dirty="0"/>
              <a:t>Immune Reconstitution Inflammatory Syndrome</a:t>
            </a:r>
          </a:p>
          <a:p>
            <a:pPr lvl="1"/>
            <a:r>
              <a:rPr lang="en-US" sz="1200" dirty="0"/>
              <a:t>Life threatening CNS HIV infection causing brain inflammation and neurological symptoms (headache, vomiting, cognitive decline, seizures),  with changes in white  and gray matter.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05A6A9E-C7FC-4ED1-807D-16B6816AA9EC}" type="slidenum">
              <a:rPr lang="en-US" smtClean="0"/>
              <a:t>21</a:t>
            </a:fld>
            <a:endParaRPr lang="en-US" dirty="0"/>
          </a:p>
        </p:txBody>
      </p:sp>
    </p:spTree>
    <p:extLst>
      <p:ext uri="{BB962C8B-B14F-4D97-AF65-F5344CB8AC3E}">
        <p14:creationId xmlns:p14="http://schemas.microsoft.com/office/powerpoint/2010/main" val="1784130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A6A9E-C7FC-4ED1-807D-16B6816AA9EC}" type="slidenum">
              <a:rPr lang="en-US" smtClean="0"/>
              <a:t>26</a:t>
            </a:fld>
            <a:endParaRPr lang="en-US" dirty="0"/>
          </a:p>
        </p:txBody>
      </p:sp>
    </p:spTree>
    <p:extLst>
      <p:ext uri="{BB962C8B-B14F-4D97-AF65-F5344CB8AC3E}">
        <p14:creationId xmlns:p14="http://schemas.microsoft.com/office/powerpoint/2010/main" val="390595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A6A9E-C7FC-4ED1-807D-16B6816AA9EC}" type="slidenum">
              <a:rPr lang="en-US" smtClean="0"/>
              <a:t>27</a:t>
            </a:fld>
            <a:endParaRPr lang="en-US" dirty="0"/>
          </a:p>
        </p:txBody>
      </p:sp>
    </p:spTree>
    <p:extLst>
      <p:ext uri="{BB962C8B-B14F-4D97-AF65-F5344CB8AC3E}">
        <p14:creationId xmlns:p14="http://schemas.microsoft.com/office/powerpoint/2010/main" val="2984890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A6A9E-C7FC-4ED1-807D-16B6816AA9EC}" type="slidenum">
              <a:rPr lang="en-US" smtClean="0"/>
              <a:t>34</a:t>
            </a:fld>
            <a:endParaRPr lang="en-US" dirty="0"/>
          </a:p>
        </p:txBody>
      </p:sp>
    </p:spTree>
    <p:extLst>
      <p:ext uri="{BB962C8B-B14F-4D97-AF65-F5344CB8AC3E}">
        <p14:creationId xmlns:p14="http://schemas.microsoft.com/office/powerpoint/2010/main" val="213326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(e.g. not falsely diagnose someone with HAND). 26 is typical cut-off for MCI BUT this may confuse ANI with MCI clients. </a:t>
            </a:r>
          </a:p>
          <a:p>
            <a:endParaRPr lang="en-US" sz="1200" dirty="0"/>
          </a:p>
          <a:p>
            <a:r>
              <a:rPr lang="en-US" sz="1200" dirty="0"/>
              <a:t>Use a lower cut-off for MoCA because many ANI patients and even patients without HIV can score 26. So to avoid the overlap with people with no functional impairment, use a lower cut=off. 23 is also a recommend cutoff in several studies of the MoCA in MCI.</a:t>
            </a:r>
            <a:endParaRPr lang="en-US" dirty="0"/>
          </a:p>
        </p:txBody>
      </p:sp>
      <p:sp>
        <p:nvSpPr>
          <p:cNvPr id="4" name="Slide Number Placeholder 3"/>
          <p:cNvSpPr>
            <a:spLocks noGrp="1"/>
          </p:cNvSpPr>
          <p:nvPr>
            <p:ph type="sldNum" sz="quarter" idx="5"/>
          </p:nvPr>
        </p:nvSpPr>
        <p:spPr/>
        <p:txBody>
          <a:bodyPr/>
          <a:lstStyle/>
          <a:p>
            <a:fld id="{305A6A9E-C7FC-4ED1-807D-16B6816AA9EC}" type="slidenum">
              <a:rPr lang="en-US" smtClean="0"/>
              <a:t>35</a:t>
            </a:fld>
            <a:endParaRPr lang="en-US" dirty="0"/>
          </a:p>
        </p:txBody>
      </p:sp>
    </p:spTree>
    <p:extLst>
      <p:ext uri="{BB962C8B-B14F-4D97-AF65-F5344CB8AC3E}">
        <p14:creationId xmlns:p14="http://schemas.microsoft.com/office/powerpoint/2010/main" val="2732863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A6A9E-C7FC-4ED1-807D-16B6816AA9EC}" type="slidenum">
              <a:rPr lang="en-US" smtClean="0"/>
              <a:t>37</a:t>
            </a:fld>
            <a:endParaRPr lang="en-US" dirty="0"/>
          </a:p>
        </p:txBody>
      </p:sp>
    </p:spTree>
    <p:extLst>
      <p:ext uri="{BB962C8B-B14F-4D97-AF65-F5344CB8AC3E}">
        <p14:creationId xmlns:p14="http://schemas.microsoft.com/office/powerpoint/2010/main" val="3484528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43434"/>
                </a:solidFill>
                <a:highlight>
                  <a:srgbClr val="FFFFFF"/>
                </a:highlight>
                <a:latin typeface="avenir"/>
              </a:rPr>
              <a:t>LTS include the young, middled-aged and aged.</a:t>
            </a:r>
            <a:endParaRPr lang="en-US" dirty="0"/>
          </a:p>
          <a:p>
            <a:endParaRPr lang="en-US" dirty="0"/>
          </a:p>
        </p:txBody>
      </p:sp>
      <p:sp>
        <p:nvSpPr>
          <p:cNvPr id="4" name="Slide Number Placeholder 3"/>
          <p:cNvSpPr>
            <a:spLocks noGrp="1"/>
          </p:cNvSpPr>
          <p:nvPr>
            <p:ph type="sldNum" sz="quarter" idx="5"/>
          </p:nvPr>
        </p:nvSpPr>
        <p:spPr/>
        <p:txBody>
          <a:bodyPr/>
          <a:lstStyle/>
          <a:p>
            <a:fld id="{305A6A9E-C7FC-4ED1-807D-16B6816AA9EC}" type="slidenum">
              <a:rPr lang="en-US" smtClean="0"/>
              <a:t>7</a:t>
            </a:fld>
            <a:endParaRPr lang="en-US" dirty="0"/>
          </a:p>
        </p:txBody>
      </p:sp>
    </p:spTree>
    <p:extLst>
      <p:ext uri="{BB962C8B-B14F-4D97-AF65-F5344CB8AC3E}">
        <p14:creationId xmlns:p14="http://schemas.microsoft.com/office/powerpoint/2010/main" val="163718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A6A9E-C7FC-4ED1-807D-16B6816AA9EC}" type="slidenum">
              <a:rPr lang="en-US" smtClean="0"/>
              <a:t>8</a:t>
            </a:fld>
            <a:endParaRPr lang="en-US" dirty="0"/>
          </a:p>
        </p:txBody>
      </p:sp>
    </p:spTree>
    <p:extLst>
      <p:ext uri="{BB962C8B-B14F-4D97-AF65-F5344CB8AC3E}">
        <p14:creationId xmlns:p14="http://schemas.microsoft.com/office/powerpoint/2010/main" val="168764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Coined the modern era of HIV treatment (2006).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Less now compared to pre-cART--Slowed movements, gait disturbance, fine motor impairment and Problems in attention, concentration</a:t>
            </a:r>
          </a:p>
          <a:p>
            <a:endParaRPr lang="en-US" dirty="0"/>
          </a:p>
        </p:txBody>
      </p:sp>
      <p:sp>
        <p:nvSpPr>
          <p:cNvPr id="4" name="Slide Number Placeholder 3"/>
          <p:cNvSpPr>
            <a:spLocks noGrp="1"/>
          </p:cNvSpPr>
          <p:nvPr>
            <p:ph type="sldNum" sz="quarter" idx="5"/>
          </p:nvPr>
        </p:nvSpPr>
        <p:spPr/>
        <p:txBody>
          <a:bodyPr/>
          <a:lstStyle/>
          <a:p>
            <a:fld id="{305A6A9E-C7FC-4ED1-807D-16B6816AA9EC}" type="slidenum">
              <a:rPr lang="en-US" smtClean="0"/>
              <a:t>9</a:t>
            </a:fld>
            <a:endParaRPr lang="en-US" dirty="0"/>
          </a:p>
        </p:txBody>
      </p:sp>
    </p:spTree>
    <p:extLst>
      <p:ext uri="{BB962C8B-B14F-4D97-AF65-F5344CB8AC3E}">
        <p14:creationId xmlns:p14="http://schemas.microsoft.com/office/powerpoint/2010/main" val="360315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Prevalence of AIDS dementia has significantly decreased since cART therapy. Prevalence used to be 40%.</a:t>
            </a:r>
          </a:p>
        </p:txBody>
      </p:sp>
      <p:sp>
        <p:nvSpPr>
          <p:cNvPr id="4" name="Slide Number Placeholder 3"/>
          <p:cNvSpPr>
            <a:spLocks noGrp="1"/>
          </p:cNvSpPr>
          <p:nvPr>
            <p:ph type="sldNum" sz="quarter" idx="5"/>
          </p:nvPr>
        </p:nvSpPr>
        <p:spPr/>
        <p:txBody>
          <a:bodyPr/>
          <a:lstStyle/>
          <a:p>
            <a:fld id="{305A6A9E-C7FC-4ED1-807D-16B6816AA9EC}" type="slidenum">
              <a:rPr lang="en-US" smtClean="0"/>
              <a:t>10</a:t>
            </a:fld>
            <a:endParaRPr lang="en-US" dirty="0"/>
          </a:p>
        </p:txBody>
      </p:sp>
    </p:spTree>
    <p:extLst>
      <p:ext uri="{BB962C8B-B14F-4D97-AF65-F5344CB8AC3E}">
        <p14:creationId xmlns:p14="http://schemas.microsoft.com/office/powerpoint/2010/main" val="280236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History of toxoplasm</a:t>
            </a: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History of toxoplasmosis: A prior history of toxoplasma infection has been associated with an increased risk of neurocognitive deficits, especially in patients with latent toxoplasma infections. This risk was observed independent of CD4 cell counts</a:t>
            </a:r>
          </a:p>
          <a:p>
            <a:r>
              <a:rPr lang="en-US" sz="1800" b="0" i="0" u="none" strike="noStrike" baseline="0" dirty="0">
                <a:solidFill>
                  <a:srgbClr val="000000"/>
                </a:solidFill>
                <a:latin typeface="Times New Roman" panose="02020603050405020304" pitchFamily="18" charset="0"/>
              </a:rPr>
              <a:t>A prior history of toxoplasma infection has been associated with an increased risk of neurocognitive deficits, especially in patients with latent toxoplasma infections. This risk was observed independent of CD4 cell counts</a:t>
            </a:r>
          </a:p>
          <a:p>
            <a:endParaRPr lang="en-US" dirty="0"/>
          </a:p>
        </p:txBody>
      </p:sp>
      <p:sp>
        <p:nvSpPr>
          <p:cNvPr id="4" name="Slide Number Placeholder 3"/>
          <p:cNvSpPr>
            <a:spLocks noGrp="1"/>
          </p:cNvSpPr>
          <p:nvPr>
            <p:ph type="sldNum" sz="quarter" idx="5"/>
          </p:nvPr>
        </p:nvSpPr>
        <p:spPr/>
        <p:txBody>
          <a:bodyPr/>
          <a:lstStyle/>
          <a:p>
            <a:fld id="{305A6A9E-C7FC-4ED1-807D-16B6816AA9EC}" type="slidenum">
              <a:rPr lang="en-US" smtClean="0"/>
              <a:t>11</a:t>
            </a:fld>
            <a:endParaRPr lang="en-US" dirty="0"/>
          </a:p>
        </p:txBody>
      </p:sp>
    </p:spTree>
    <p:extLst>
      <p:ext uri="{BB962C8B-B14F-4D97-AF65-F5344CB8AC3E}">
        <p14:creationId xmlns:p14="http://schemas.microsoft.com/office/powerpoint/2010/main" val="300554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A6A9E-C7FC-4ED1-807D-16B6816AA9EC}" type="slidenum">
              <a:rPr lang="en-US" smtClean="0"/>
              <a:t>12</a:t>
            </a:fld>
            <a:endParaRPr lang="en-US" dirty="0"/>
          </a:p>
        </p:txBody>
      </p:sp>
    </p:spTree>
    <p:extLst>
      <p:ext uri="{BB962C8B-B14F-4D97-AF65-F5344CB8AC3E}">
        <p14:creationId xmlns:p14="http://schemas.microsoft.com/office/powerpoint/2010/main" val="364405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Times New Roman" panose="02020603050405020304" pitchFamily="18" charset="0"/>
              </a:rPr>
              <a:t>Neurocognitive performance, laboratory measures and </a:t>
            </a:r>
            <a:r>
              <a:rPr lang="en-US" sz="1200" dirty="0">
                <a:latin typeface="Times New Roman" panose="02020603050405020304" pitchFamily="18" charset="0"/>
              </a:rPr>
              <a:t>n</a:t>
            </a:r>
            <a:r>
              <a:rPr lang="en-US" sz="1200" b="0" i="0" u="none" strike="noStrike" baseline="0" dirty="0">
                <a:latin typeface="Times New Roman" panose="02020603050405020304" pitchFamily="18" charset="0"/>
              </a:rPr>
              <a:t>eurological exams were performed every 6 months over a 42 month interval. </a:t>
            </a:r>
          </a:p>
          <a:p>
            <a:pPr algn="l"/>
            <a:r>
              <a:rPr lang="en-US" sz="1200" b="0" i="0" u="none" strike="noStrike" baseline="0" dirty="0">
                <a:latin typeface="Times New Roman" panose="02020603050405020304" pitchFamily="18" charset="0"/>
              </a:rPr>
              <a:t>Most (61%) HIV patients remained stable, while 16.5% apparently improved neurocognitive status, and 22.7% declined.</a:t>
            </a:r>
          </a:p>
          <a:p>
            <a:pPr algn="l"/>
            <a:r>
              <a:rPr lang="en-US" sz="1200" b="0" i="0" u="none" strike="noStrike" baseline="0" dirty="0">
                <a:latin typeface="Times New Roman" panose="02020603050405020304" pitchFamily="18" charset="0"/>
              </a:rPr>
              <a:t>Factors associated with risk of progression included the presence of severe co-morbidities (other infections, drug abuse, other neurological conditions) or evidence of failure of HIV therapy (off cART and/or low CD4 count)</a:t>
            </a:r>
          </a:p>
          <a:p>
            <a:pPr algn="l"/>
            <a:r>
              <a:rPr lang="en-US" sz="1200" b="0" i="0" u="none" strike="noStrike" baseline="0" dirty="0">
                <a:latin typeface="Times New Roman" panose="02020603050405020304" pitchFamily="18" charset="0"/>
              </a:rPr>
              <a:t>(HIV seronegative controls were not available) (Heaton et al., 2015)</a:t>
            </a:r>
            <a:endParaRPr lang="en-US" sz="1200" dirty="0"/>
          </a:p>
          <a:p>
            <a:endParaRPr lang="en-US" dirty="0"/>
          </a:p>
        </p:txBody>
      </p:sp>
      <p:sp>
        <p:nvSpPr>
          <p:cNvPr id="4" name="Slide Number Placeholder 3"/>
          <p:cNvSpPr>
            <a:spLocks noGrp="1"/>
          </p:cNvSpPr>
          <p:nvPr>
            <p:ph type="sldNum" sz="quarter" idx="5"/>
          </p:nvPr>
        </p:nvSpPr>
        <p:spPr/>
        <p:txBody>
          <a:bodyPr/>
          <a:lstStyle/>
          <a:p>
            <a:fld id="{305A6A9E-C7FC-4ED1-807D-16B6816AA9EC}" type="slidenum">
              <a:rPr lang="en-US" smtClean="0"/>
              <a:t>13</a:t>
            </a:fld>
            <a:endParaRPr lang="en-US" dirty="0"/>
          </a:p>
        </p:txBody>
      </p:sp>
    </p:spTree>
    <p:extLst>
      <p:ext uri="{BB962C8B-B14F-4D97-AF65-F5344CB8AC3E}">
        <p14:creationId xmlns:p14="http://schemas.microsoft.com/office/powerpoint/2010/main" val="227587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ecilia LT Std"/>
              </a:rPr>
              <a:t>CHARTER is a prospective, observational study conducted at six US academic medical canters: The Johns Hopkins University, Baltimore, Maryland, the University of Texas Medical Branch, Galveston, Texas, the Icahn School of Medicine at Mount Sinai, New York, New York, the University of California, San Diego, the University of Washington, Seattle, and Washington University at St Louis, Missouri. </a:t>
            </a:r>
          </a:p>
          <a:p>
            <a:r>
              <a:rPr lang="en-US" sz="1800" b="0" i="0" u="none" strike="noStrike" baseline="0" dirty="0">
                <a:solidFill>
                  <a:srgbClr val="000000"/>
                </a:solidFill>
                <a:latin typeface="Caecilia LT Std"/>
              </a:rPr>
              <a:t>People were recruited between 1988 and 1999 and followed longitudinally. </a:t>
            </a:r>
            <a:endParaRPr lang="en-US" dirty="0"/>
          </a:p>
        </p:txBody>
      </p:sp>
      <p:sp>
        <p:nvSpPr>
          <p:cNvPr id="4" name="Slide Number Placeholder 3"/>
          <p:cNvSpPr>
            <a:spLocks noGrp="1"/>
          </p:cNvSpPr>
          <p:nvPr>
            <p:ph type="sldNum" sz="quarter" idx="5"/>
          </p:nvPr>
        </p:nvSpPr>
        <p:spPr/>
        <p:txBody>
          <a:bodyPr/>
          <a:lstStyle/>
          <a:p>
            <a:fld id="{305A6A9E-C7FC-4ED1-807D-16B6816AA9EC}" type="slidenum">
              <a:rPr lang="en-US" smtClean="0"/>
              <a:t>14</a:t>
            </a:fld>
            <a:endParaRPr lang="en-US" dirty="0"/>
          </a:p>
        </p:txBody>
      </p:sp>
    </p:spTree>
    <p:extLst>
      <p:ext uri="{BB962C8B-B14F-4D97-AF65-F5344CB8AC3E}">
        <p14:creationId xmlns:p14="http://schemas.microsoft.com/office/powerpoint/2010/main" val="101661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5FCB0DC-82D8-53BC-4498-1674D241BCF9}"/>
              </a:ext>
            </a:extLst>
          </p:cNvPr>
          <p:cNvSpPr/>
          <p:nvPr userDrawn="1"/>
        </p:nvSpPr>
        <p:spPr>
          <a:xfrm>
            <a:off x="1101033" y="1435055"/>
            <a:ext cx="9989934" cy="2154436"/>
          </a:xfrm>
          <a:prstGeom prst="rect">
            <a:avLst/>
          </a:prstGeom>
        </p:spPr>
        <p:txBody>
          <a:bodyPr wrap="square">
            <a:spAutoFit/>
          </a:bodyPr>
          <a:lstStyle/>
          <a:p>
            <a:pPr algn="ctr"/>
            <a:r>
              <a:rPr lang="en-US" sz="50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Presentation Title</a:t>
            </a:r>
          </a:p>
          <a:p>
            <a:pPr algn="ctr"/>
            <a:endParaRPr lang="en-US" sz="2000" dirty="0">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32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Statewide Skill-Building Symposium:</a:t>
            </a:r>
            <a:br>
              <a:rPr lang="en-US" sz="32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br>
            <a:r>
              <a:rPr lang="en-US" sz="32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Addressing Mental Health among Older Adults with HIV </a:t>
            </a:r>
          </a:p>
        </p:txBody>
      </p:sp>
      <p:sp>
        <p:nvSpPr>
          <p:cNvPr id="10" name="Content Placeholder 2">
            <a:extLst>
              <a:ext uri="{FF2B5EF4-FFF2-40B4-BE49-F238E27FC236}">
                <a16:creationId xmlns:a16="http://schemas.microsoft.com/office/drawing/2014/main" id="{FE7BB52A-78FA-6D35-2AA5-62C6AC306A74}"/>
              </a:ext>
            </a:extLst>
          </p:cNvPr>
          <p:cNvSpPr>
            <a:spLocks noGrp="1"/>
          </p:cNvSpPr>
          <p:nvPr>
            <p:ph idx="1"/>
          </p:nvPr>
        </p:nvSpPr>
        <p:spPr>
          <a:xfrm>
            <a:off x="1797666" y="4558000"/>
            <a:ext cx="8596668" cy="2154436"/>
          </a:xfrm>
        </p:spPr>
        <p:txBody>
          <a:bodyPr>
            <a:normAutofit/>
          </a:bodyPr>
          <a:lstStyle/>
          <a:p>
            <a:pPr marL="0" indent="0" algn="ctr">
              <a:buNone/>
            </a:pPr>
            <a:r>
              <a:rPr lang="en-US" sz="2800" b="1" dirty="0">
                <a:latin typeface="Calibri" panose="020F0502020204030204" pitchFamily="34" charset="0"/>
                <a:cs typeface="Calibri" panose="020F0502020204030204" pitchFamily="34" charset="0"/>
              </a:rPr>
              <a:t>Presenter Name, Degrees</a:t>
            </a:r>
          </a:p>
          <a:p>
            <a:pPr marL="0" indent="0" algn="ctr">
              <a:buNone/>
            </a:pPr>
            <a:r>
              <a:rPr lang="en-US" sz="2800" b="1" dirty="0">
                <a:latin typeface="Calibri" panose="020F0502020204030204" pitchFamily="34" charset="0"/>
                <a:cs typeface="Calibri" panose="020F0502020204030204" pitchFamily="34" charset="0"/>
              </a:rPr>
              <a:t>Presenter Title, Organization</a:t>
            </a:r>
          </a:p>
        </p:txBody>
      </p:sp>
      <p:sp>
        <p:nvSpPr>
          <p:cNvPr id="11" name="Picture Placeholder 17">
            <a:extLst>
              <a:ext uri="{FF2B5EF4-FFF2-40B4-BE49-F238E27FC236}">
                <a16:creationId xmlns:a16="http://schemas.microsoft.com/office/drawing/2014/main" id="{EDD743F2-57DC-A4D6-EAD8-55C4BFD19849}"/>
              </a:ext>
            </a:extLst>
          </p:cNvPr>
          <p:cNvSpPr>
            <a:spLocks noGrp="1"/>
          </p:cNvSpPr>
          <p:nvPr>
            <p:ph type="pic" sz="quarter" idx="13" hasCustomPrompt="1"/>
          </p:nvPr>
        </p:nvSpPr>
        <p:spPr>
          <a:xfrm>
            <a:off x="766989" y="5757597"/>
            <a:ext cx="1519238" cy="669925"/>
          </a:xfrm>
        </p:spPr>
        <p:txBody>
          <a:bodyPr/>
          <a:lstStyle>
            <a:lvl1pPr marL="0" indent="0">
              <a:buNone/>
              <a:defRPr/>
            </a:lvl1pPr>
          </a:lstStyle>
          <a:p>
            <a:r>
              <a:rPr lang="en-US" dirty="0"/>
              <a:t>Logo</a:t>
            </a:r>
          </a:p>
        </p:txBody>
      </p:sp>
    </p:spTree>
    <p:extLst>
      <p:ext uri="{BB962C8B-B14F-4D97-AF65-F5344CB8AC3E}">
        <p14:creationId xmlns:p14="http://schemas.microsoft.com/office/powerpoint/2010/main" val="211798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685866" cy="1320800"/>
          </a:xfrm>
        </p:spPr>
        <p:txBody>
          <a:bodyPr>
            <a:normAutofit/>
          </a:bodyPr>
          <a:lstStyle>
            <a:lvl1pPr>
              <a:defRPr sz="4000" b="1">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5" name="Content Placeholder 4">
            <a:extLst>
              <a:ext uri="{FF2B5EF4-FFF2-40B4-BE49-F238E27FC236}">
                <a16:creationId xmlns:a16="http://schemas.microsoft.com/office/drawing/2014/main" id="{4853D214-C9D9-04C1-FA3D-3CBC53070340}"/>
              </a:ext>
            </a:extLst>
          </p:cNvPr>
          <p:cNvSpPr>
            <a:spLocks noGrp="1"/>
          </p:cNvSpPr>
          <p:nvPr>
            <p:ph sz="half" idx="1"/>
          </p:nvPr>
        </p:nvSpPr>
        <p:spPr>
          <a:xfrm>
            <a:off x="677336" y="1488614"/>
            <a:ext cx="4835570" cy="4759786"/>
          </a:xfrm>
        </p:spPr>
        <p:txBody>
          <a:bodyPr>
            <a:normAutofit/>
          </a:bodyPr>
          <a:lstStyle>
            <a:lvl1pPr>
              <a:defRPr sz="3200">
                <a:solidFill>
                  <a:schemeClr val="tx1"/>
                </a:solidFill>
                <a:latin typeface="Calibri" panose="020F0502020204030204" pitchFamily="34" charset="0"/>
                <a:cs typeface="Calibri" panose="020F0502020204030204" pitchFamily="34" charset="0"/>
              </a:defRPr>
            </a:lvl1pPr>
          </a:lstStyle>
          <a:p>
            <a:endParaRPr lang="en-US" dirty="0"/>
          </a:p>
        </p:txBody>
      </p:sp>
      <p:sp>
        <p:nvSpPr>
          <p:cNvPr id="6" name="Content Placeholder 4">
            <a:extLst>
              <a:ext uri="{FF2B5EF4-FFF2-40B4-BE49-F238E27FC236}">
                <a16:creationId xmlns:a16="http://schemas.microsoft.com/office/drawing/2014/main" id="{002292EE-5A21-673F-77C5-3653516895A1}"/>
              </a:ext>
            </a:extLst>
          </p:cNvPr>
          <p:cNvSpPr>
            <a:spLocks noGrp="1"/>
          </p:cNvSpPr>
          <p:nvPr>
            <p:ph sz="half" idx="10"/>
          </p:nvPr>
        </p:nvSpPr>
        <p:spPr>
          <a:xfrm>
            <a:off x="5747423" y="1490399"/>
            <a:ext cx="4835570" cy="4759786"/>
          </a:xfrm>
        </p:spPr>
        <p:txBody>
          <a:bodyPr>
            <a:normAutofit/>
          </a:bodyPr>
          <a:lstStyle>
            <a:lvl1pPr>
              <a:defRPr sz="3200">
                <a:solidFill>
                  <a:schemeClr val="tx1"/>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45557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685866" cy="1320800"/>
          </a:xfrm>
        </p:spPr>
        <p:txBody>
          <a:bodyPr>
            <a:normAutofit/>
          </a:bodyPr>
          <a:lstStyle>
            <a:lvl1pPr>
              <a:defRPr sz="4000" b="1">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Content Placeholder 4">
            <a:extLst>
              <a:ext uri="{FF2B5EF4-FFF2-40B4-BE49-F238E27FC236}">
                <a16:creationId xmlns:a16="http://schemas.microsoft.com/office/drawing/2014/main" id="{8BA90DA1-BE20-EC54-B521-983BE2232BB2}"/>
              </a:ext>
            </a:extLst>
          </p:cNvPr>
          <p:cNvSpPr>
            <a:spLocks noGrp="1"/>
          </p:cNvSpPr>
          <p:nvPr>
            <p:ph sz="half" idx="1"/>
          </p:nvPr>
        </p:nvSpPr>
        <p:spPr>
          <a:xfrm>
            <a:off x="677335" y="1488614"/>
            <a:ext cx="9685865" cy="4759786"/>
          </a:xfrm>
        </p:spPr>
        <p:txBody>
          <a:bodyPr>
            <a:normAutofit/>
          </a:bodyPr>
          <a:lstStyle>
            <a:lvl1pPr>
              <a:defRPr sz="3200">
                <a:solidFill>
                  <a:schemeClr val="tx1"/>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559140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lvl1pPr>
              <a:defRPr sz="4000" b="1">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410595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09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F18F9E5E-AE65-301C-2597-73A1BD62E3E0}"/>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a:extLst>
              <a:ext uri="{FF2B5EF4-FFF2-40B4-BE49-F238E27FC236}">
                <a16:creationId xmlns:a16="http://schemas.microsoft.com/office/drawing/2014/main" id="{AD355F36-C1C8-9A37-5673-9E95F0F614F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9">
            <a:extLst>
              <a:ext uri="{FF2B5EF4-FFF2-40B4-BE49-F238E27FC236}">
                <a16:creationId xmlns:a16="http://schemas.microsoft.com/office/drawing/2014/main" id="{9482A95C-00B8-810D-8EA5-41B8BB5DBD6D}"/>
              </a:ext>
            </a:extLst>
          </p:cNvPr>
          <p:cNvSpPr>
            <a:spLocks noGrp="1" noChangeArrowheads="1"/>
          </p:cNvSpPr>
          <p:nvPr>
            <p:ph type="sldNum" sz="quarter" idx="12"/>
          </p:nvPr>
        </p:nvSpPr>
        <p:spPr>
          <a:ln/>
        </p:spPr>
        <p:txBody>
          <a:bodyPr/>
          <a:lstStyle>
            <a:lvl1pPr>
              <a:defRPr/>
            </a:lvl1pPr>
          </a:lstStyle>
          <a:p>
            <a:fld id="{6C03EE6F-ACF1-430E-BB76-292827A17598}" type="slidenum">
              <a:rPr lang="en-US" altLang="en-US"/>
              <a:pPr/>
              <a:t>‹#›</a:t>
            </a:fld>
            <a:endParaRPr lang="en-US" altLang="en-US" dirty="0"/>
          </a:p>
        </p:txBody>
      </p:sp>
    </p:spTree>
    <p:extLst>
      <p:ext uri="{BB962C8B-B14F-4D97-AF65-F5344CB8AC3E}">
        <p14:creationId xmlns:p14="http://schemas.microsoft.com/office/powerpoint/2010/main" val="242434768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75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221133" y="6197600"/>
            <a:ext cx="24553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pPr>
              <a:defRPr/>
            </a:pPr>
            <a:fld id="{8352A7B1-2B66-46CD-9311-0EE29C06A8DF}" type="slidenum">
              <a:rPr lang="en-US" altLang="en-US"/>
              <a:pPr>
                <a:defRPr/>
              </a:pPr>
              <a:t>‹#›</a:t>
            </a:fld>
            <a:endParaRPr lang="en-US" altLang="en-US" dirty="0"/>
          </a:p>
        </p:txBody>
      </p:sp>
    </p:spTree>
    <p:extLst>
      <p:ext uri="{BB962C8B-B14F-4D97-AF65-F5344CB8AC3E}">
        <p14:creationId xmlns:p14="http://schemas.microsoft.com/office/powerpoint/2010/main" val="2517023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88825" cy="6866467"/>
          </a:xfrm>
        </p:grpSpPr>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3">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A9E4D0-A808-4046-9888-AEFA8820E786}" type="datetimeFigureOut">
              <a:rPr lang="en-US" smtClean="0"/>
              <a:t>5/17/24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65B6CDB-EB5D-441C-8BA6-8082D234A836}" type="slidenum">
              <a:rPr lang="en-US" smtClean="0"/>
              <a:t>‹#›</a:t>
            </a:fld>
            <a:endParaRPr lang="en-US" dirty="0"/>
          </a:p>
        </p:txBody>
      </p:sp>
    </p:spTree>
    <p:extLst>
      <p:ext uri="{BB962C8B-B14F-4D97-AF65-F5344CB8AC3E}">
        <p14:creationId xmlns:p14="http://schemas.microsoft.com/office/powerpoint/2010/main" val="104057183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78" r:id="rId4"/>
    <p:sldLayoutId id="2147483679" r:id="rId5"/>
    <p:sldLayoutId id="2147483681" r:id="rId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0"/>
            <a:ext cx="12192000" cy="1371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dirty="0"/>
          </a:p>
        </p:txBody>
      </p:sp>
      <p:sp>
        <p:nvSpPr>
          <p:cNvPr id="4101" name="Rectangle 5"/>
          <p:cNvSpPr>
            <a:spLocks noGrp="1" noChangeArrowheads="1"/>
          </p:cNvSpPr>
          <p:nvPr>
            <p:ph type="title"/>
          </p:nvPr>
        </p:nvSpPr>
        <p:spPr bwMode="auto">
          <a:xfrm>
            <a:off x="912285" y="225425"/>
            <a:ext cx="10358967"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4102" name="Rectangle 6"/>
          <p:cNvSpPr>
            <a:spLocks noGrp="1" noChangeArrowheads="1"/>
          </p:cNvSpPr>
          <p:nvPr>
            <p:ph type="body" idx="1"/>
          </p:nvPr>
        </p:nvSpPr>
        <p:spPr bwMode="auto">
          <a:xfrm>
            <a:off x="912285" y="1598614"/>
            <a:ext cx="10358967" cy="434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3" name="Rectangle 7"/>
          <p:cNvSpPr>
            <a:spLocks noGrp="1" noChangeArrowheads="1"/>
          </p:cNvSpPr>
          <p:nvPr>
            <p:ph type="sldNum" sz="quarter" idx="4"/>
          </p:nvPr>
        </p:nvSpPr>
        <p:spPr bwMode="auto">
          <a:xfrm>
            <a:off x="9444567" y="6346826"/>
            <a:ext cx="24384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lvl1pPr algn="r" eaLnBrk="1" hangingPunct="1">
              <a:defRPr sz="1000"/>
            </a:lvl1pPr>
          </a:lstStyle>
          <a:p>
            <a:pPr>
              <a:defRPr/>
            </a:pPr>
            <a:fld id="{D0EA0B9C-61E0-4E2A-9599-723594D6B4FB}" type="slidenum">
              <a:rPr lang="en-US" altLang="en-US"/>
              <a:pPr>
                <a:defRPr/>
              </a:pPr>
              <a:t>‹#›</a:t>
            </a:fld>
            <a:endParaRPr lang="en-US" altLang="en-US" dirty="0"/>
          </a:p>
        </p:txBody>
      </p:sp>
      <p:pic>
        <p:nvPicPr>
          <p:cNvPr id="3078" name="Picture 1" descr="UCLA_H_RG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6518" y="6419851"/>
            <a:ext cx="1517649"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a:spLocks noChangeArrowheads="1"/>
          </p:cNvSpPr>
          <p:nvPr/>
        </p:nvSpPr>
        <p:spPr bwMode="auto">
          <a:xfrm>
            <a:off x="0" y="6170614"/>
            <a:ext cx="12192000" cy="5873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r>
              <a:rPr lang="en-US" dirty="0"/>
              <a:t> </a:t>
            </a:r>
          </a:p>
        </p:txBody>
      </p:sp>
    </p:spTree>
  </p:cSld>
  <p:clrMap bg1="lt1" tx1="dk1" bg2="lt2" tx2="dk2" accent1="accent1" accent2="accent2" accent3="accent3" accent4="accent4" accent5="accent5" accent6="accent6" hlink="hlink" folHlink="folHlink"/>
  <p:sldLayoutIdLst>
    <p:sldLayoutId id="2147485206" r:id="rId1"/>
    <p:sldLayoutId id="2147485205" r:id="rId2"/>
  </p:sldLayoutIdLst>
  <p:hf hdr="0" ftr="0" dt="0"/>
  <p:txStyles>
    <p:titleStyle>
      <a:lvl1pPr algn="l" rtl="0" eaLnBrk="0" fontAlgn="base" hangingPunct="0">
        <a:spcBef>
          <a:spcPct val="0"/>
        </a:spcBef>
        <a:spcAft>
          <a:spcPct val="0"/>
        </a:spcAft>
        <a:defRPr sz="3600">
          <a:solidFill>
            <a:schemeClr val="bg1"/>
          </a:solidFill>
          <a:latin typeface="+mj-lt"/>
          <a:ea typeface="+mj-ea"/>
          <a:cs typeface="ＭＳ Ｐゴシック" charset="0"/>
        </a:defRPr>
      </a:lvl1pPr>
      <a:lvl2pPr algn="l" rtl="0" eaLnBrk="0" fontAlgn="base" hangingPunct="0">
        <a:spcBef>
          <a:spcPct val="0"/>
        </a:spcBef>
        <a:spcAft>
          <a:spcPct val="0"/>
        </a:spcAft>
        <a:defRPr sz="3600">
          <a:solidFill>
            <a:schemeClr val="bg1"/>
          </a:solidFill>
          <a:latin typeface="Times" charset="0"/>
          <a:ea typeface="ＭＳ Ｐゴシック" charset="0"/>
          <a:cs typeface="ＭＳ Ｐゴシック" charset="0"/>
        </a:defRPr>
      </a:lvl2pPr>
      <a:lvl3pPr algn="l" rtl="0" eaLnBrk="0" fontAlgn="base" hangingPunct="0">
        <a:spcBef>
          <a:spcPct val="0"/>
        </a:spcBef>
        <a:spcAft>
          <a:spcPct val="0"/>
        </a:spcAft>
        <a:defRPr sz="3600">
          <a:solidFill>
            <a:schemeClr val="bg1"/>
          </a:solidFill>
          <a:latin typeface="Times" charset="0"/>
          <a:ea typeface="ＭＳ Ｐゴシック" charset="0"/>
          <a:cs typeface="ＭＳ Ｐゴシック" charset="0"/>
        </a:defRPr>
      </a:lvl3pPr>
      <a:lvl4pPr algn="l" rtl="0" eaLnBrk="0" fontAlgn="base" hangingPunct="0">
        <a:spcBef>
          <a:spcPct val="0"/>
        </a:spcBef>
        <a:spcAft>
          <a:spcPct val="0"/>
        </a:spcAft>
        <a:defRPr sz="3600">
          <a:solidFill>
            <a:schemeClr val="bg1"/>
          </a:solidFill>
          <a:latin typeface="Times" charset="0"/>
          <a:ea typeface="ＭＳ Ｐゴシック" charset="0"/>
          <a:cs typeface="ＭＳ Ｐゴシック" charset="0"/>
        </a:defRPr>
      </a:lvl4pPr>
      <a:lvl5pPr algn="l" rtl="0" eaLnBrk="0" fontAlgn="base" hangingPunct="0">
        <a:spcBef>
          <a:spcPct val="0"/>
        </a:spcBef>
        <a:spcAft>
          <a:spcPct val="0"/>
        </a:spcAft>
        <a:defRPr sz="3600">
          <a:solidFill>
            <a:schemeClr val="bg1"/>
          </a:solidFill>
          <a:latin typeface="Times"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bg1"/>
          </a:solidFill>
          <a:latin typeface="Times" charset="0"/>
          <a:ea typeface="ＭＳ Ｐゴシック" charset="0"/>
        </a:defRPr>
      </a:lvl6pPr>
      <a:lvl7pPr marL="914400" algn="l" rtl="0" eaLnBrk="1" fontAlgn="base" hangingPunct="1">
        <a:spcBef>
          <a:spcPct val="0"/>
        </a:spcBef>
        <a:spcAft>
          <a:spcPct val="0"/>
        </a:spcAft>
        <a:defRPr sz="3600">
          <a:solidFill>
            <a:schemeClr val="bg1"/>
          </a:solidFill>
          <a:latin typeface="Times" charset="0"/>
          <a:ea typeface="ＭＳ Ｐゴシック" charset="0"/>
        </a:defRPr>
      </a:lvl7pPr>
      <a:lvl8pPr marL="1371600" algn="l" rtl="0" eaLnBrk="1" fontAlgn="base" hangingPunct="1">
        <a:spcBef>
          <a:spcPct val="0"/>
        </a:spcBef>
        <a:spcAft>
          <a:spcPct val="0"/>
        </a:spcAft>
        <a:defRPr sz="3600">
          <a:solidFill>
            <a:schemeClr val="bg1"/>
          </a:solidFill>
          <a:latin typeface="Times" charset="0"/>
          <a:ea typeface="ＭＳ Ｐゴシック" charset="0"/>
        </a:defRPr>
      </a:lvl8pPr>
      <a:lvl9pPr marL="1828800" algn="l" rtl="0" eaLnBrk="1" fontAlgn="base" hangingPunct="1">
        <a:spcBef>
          <a:spcPct val="0"/>
        </a:spcBef>
        <a:spcAft>
          <a:spcPct val="0"/>
        </a:spcAft>
        <a:defRPr sz="3600">
          <a:solidFill>
            <a:schemeClr val="bg1"/>
          </a:solidFill>
          <a:latin typeface="Times" charset="0"/>
          <a:ea typeface="ＭＳ Ｐゴシック" charset="0"/>
        </a:defRPr>
      </a:lvl9pPr>
    </p:titleStyle>
    <p:bodyStyle>
      <a:lvl1pPr marL="176213" indent="-176213" algn="l" rtl="0" eaLnBrk="0" fontAlgn="base" hangingPunct="0">
        <a:lnSpc>
          <a:spcPts val="2800"/>
        </a:lnSpc>
        <a:spcBef>
          <a:spcPct val="0"/>
        </a:spcBef>
        <a:spcAft>
          <a:spcPct val="30000"/>
        </a:spcAft>
        <a:buChar char="•"/>
        <a:defRPr sz="2400">
          <a:solidFill>
            <a:schemeClr val="accent1"/>
          </a:solidFill>
          <a:latin typeface="+mn-lt"/>
          <a:ea typeface="+mn-ea"/>
          <a:cs typeface="ＭＳ Ｐゴシック" charset="0"/>
        </a:defRPr>
      </a:lvl1pPr>
      <a:lvl2pPr marL="514350" indent="-114300" algn="l" rtl="0" eaLnBrk="0" fontAlgn="base" hangingPunct="0">
        <a:lnSpc>
          <a:spcPts val="2200"/>
        </a:lnSpc>
        <a:spcBef>
          <a:spcPct val="10000"/>
        </a:spcBef>
        <a:spcAft>
          <a:spcPct val="30000"/>
        </a:spcAft>
        <a:buSzPct val="80000"/>
        <a:buChar char="•"/>
        <a:defRPr sz="2000">
          <a:solidFill>
            <a:schemeClr val="tx1"/>
          </a:solidFill>
          <a:latin typeface="+mn-lt"/>
          <a:ea typeface="+mn-ea"/>
        </a:defRPr>
      </a:lvl2pPr>
      <a:lvl3pPr marL="855663" indent="-117475" algn="l" rtl="0" eaLnBrk="0" fontAlgn="base" hangingPunct="0">
        <a:lnSpc>
          <a:spcPts val="2000"/>
        </a:lnSpc>
        <a:spcBef>
          <a:spcPct val="10000"/>
        </a:spcBef>
        <a:spcAft>
          <a:spcPct val="30000"/>
        </a:spcAft>
        <a:buSzPct val="80000"/>
        <a:buChar char="•"/>
        <a:defRPr>
          <a:solidFill>
            <a:schemeClr val="accent2"/>
          </a:solidFill>
          <a:latin typeface="+mn-lt"/>
          <a:ea typeface="+mn-ea"/>
        </a:defRPr>
      </a:lvl3pPr>
      <a:lvl4pPr marL="1200150" indent="-114300" algn="l" rtl="0" eaLnBrk="0" fontAlgn="base" hangingPunct="0">
        <a:lnSpc>
          <a:spcPts val="1800"/>
        </a:lnSpc>
        <a:spcBef>
          <a:spcPct val="10000"/>
        </a:spcBef>
        <a:spcAft>
          <a:spcPct val="30000"/>
        </a:spcAft>
        <a:buSzPct val="80000"/>
        <a:buChar char="•"/>
        <a:defRPr sz="1600">
          <a:solidFill>
            <a:schemeClr val="accent2"/>
          </a:solidFill>
          <a:latin typeface="+mn-lt"/>
          <a:ea typeface="+mn-ea"/>
        </a:defRPr>
      </a:lvl4pPr>
      <a:lvl5pPr marL="1543050" indent="-114300" algn="l" rtl="0" eaLnBrk="0" fontAlgn="base" hangingPunct="0">
        <a:lnSpc>
          <a:spcPts val="1600"/>
        </a:lnSpc>
        <a:spcBef>
          <a:spcPct val="10000"/>
        </a:spcBef>
        <a:spcAft>
          <a:spcPct val="30000"/>
        </a:spcAft>
        <a:buSzPct val="80000"/>
        <a:buChar char="•"/>
        <a:defRPr sz="1400">
          <a:solidFill>
            <a:schemeClr val="accent2"/>
          </a:solidFill>
          <a:latin typeface="+mn-lt"/>
          <a:ea typeface="+mn-ea"/>
        </a:defRPr>
      </a:lvl5pPr>
      <a:lvl6pPr marL="2000250" indent="-114300" algn="l" rtl="0" eaLnBrk="1" fontAlgn="base" hangingPunct="1">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eaLnBrk="1" fontAlgn="base" hangingPunct="1">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eaLnBrk="1" fontAlgn="base" hangingPunct="1">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eaLnBrk="1" fontAlgn="base" hangingPunct="1">
        <a:lnSpc>
          <a:spcPts val="1600"/>
        </a:lnSpc>
        <a:spcBef>
          <a:spcPct val="10000"/>
        </a:spcBef>
        <a:spcAft>
          <a:spcPct val="30000"/>
        </a:spcAft>
        <a:buSzPct val="80000"/>
        <a:buChar char="•"/>
        <a:defRPr sz="1400">
          <a:solidFill>
            <a:schemeClr val="accent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link.springer.com/article/10.1007/s00415-017-8503-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nk.springer.com/article/10.1007/s00415-017-8503-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pubmed.ncbi.nlm.nih.gov/35809165/" TargetMode="External"/><Relationship Id="rId4" Type="http://schemas.openxmlformats.org/officeDocument/2006/relationships/hyperlink" Target="https://www.cambridge.org/core/journals/journal-of-the-international-neuropsychological-society/article/impact-of-hivassociated-neuropsychological-impairment-on-everyday-functioning/94C905954B71D201FC9C05F44D6D317B"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ubmed.ncbi.nlm.nih.gov/2113538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pubmed.ncbi.nlm.nih.gov/28689493/" TargetMode="External"/><Relationship Id="rId4" Type="http://schemas.openxmlformats.org/officeDocument/2006/relationships/hyperlink" Target="https://pubmed.ncbi.nlm.nih.gov/25678819/"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ubmed.ncbi.nlm.nih.gov/28716545/"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academic.oup.com/cid/article/60/3/473/313423" TargetMode="External"/><Relationship Id="rId4" Type="http://schemas.openxmlformats.org/officeDocument/2006/relationships/hyperlink" Target="https://www.ncbi.nlm.nih.gov/pmc/articles/PMC544196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academic.oup.com/cid/article/60/3/473/31342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cademic.oup.com/cid/article/60/3/473/313423"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academic.oup.com/cid/article/60/3/473/313423"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academic.oup.com/cid/article/60/3/473/313423"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academic.oup.com/cid/article/60/3/473/31342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ubmed.ncbi.nlm.nih.gov/3835693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journals.lww.com/aidsonline/fulltext/2019/02010/do_people_living_with_hiv_experience_greater_age.9.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pubmed.ncbi.nlm.nih.gov/38356933/"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pubmed.ncbi.nlm.nih.gov/35123666/" TargetMode="External"/><Relationship Id="rId2" Type="http://schemas.openxmlformats.org/officeDocument/2006/relationships/hyperlink" Target="https://www.thewellproject.org/hiv-information/long-term-survivors-hiv" TargetMode="External"/><Relationship Id="rId1" Type="http://schemas.openxmlformats.org/officeDocument/2006/relationships/slideLayout" Target="../slideLayouts/slideLayout3.xml"/><Relationship Id="rId4" Type="http://schemas.openxmlformats.org/officeDocument/2006/relationships/hyperlink" Target="https://bmcinfectdis.biomedcentral.com/articles/10.1186/s12879-024-09315-y"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thewellproject.org/hiv-information/long-term-survivors-hi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thewellproject.org/hiv-information/long-term-survivors-hiv"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pubmed.ncbi.nlm.nih.gov/11556941/" TargetMode="External"/><Relationship Id="rId5" Type="http://schemas.openxmlformats.org/officeDocument/2006/relationships/hyperlink" Target="https://www.apa.org/depression-guideline/patient-health-questionnaire.pdf" TargetMode="Externa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hyperlink" Target="https://www.cambridge.org/core/journals/journal-of-the-international-neuropsychological-society/article/impact-of-hivassociated-neuropsychological-impairment-on-everyday-functioning/94C905954B71D201FC9C05F44D6D317B"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academic.oup.com/cid/article/56/7/1004/36001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academic.oup.com/cid/article/56/7/1004/360013" TargetMode="External"/><Relationship Id="rId2" Type="http://schemas.openxmlformats.org/officeDocument/2006/relationships/hyperlink" Target="https://www.researchgate.net/publication/378097013_Cognitive_impairment_and_neurocognitive_profiles_among_people_living_with_HIV_and_HIV-_negative_individuals_older_over_50_years_a_comparison_of_IHDS_MMSE_and_MoCA/citatio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link.springer.com/article/10.1007/s11065-008-9068-8" TargetMode="External"/><Relationship Id="rId2" Type="http://schemas.openxmlformats.org/officeDocument/2006/relationships/hyperlink" Target="https://pubmed.ncbi.nlm.nih.gov/8482824/"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academic.oup.com/cid/article/56/7/1004/360013"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europepmc.org/article/med/16103767"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link.springer.com/article/10.1007/s11065-019-09412-9" TargetMode="External"/><Relationship Id="rId2" Type="http://schemas.openxmlformats.org/officeDocument/2006/relationships/hyperlink" Target="https://europepmc.org/article/med/16103767"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hnrp.hivresearch.ucsd.edu/images/pdfs/U13_Frascati_Sacktor.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sciencedirect.com/topics/medicine-and-dentistry/montreal-cognitive-assessment" TargetMode="External"/><Relationship Id="rId4" Type="http://schemas.openxmlformats.org/officeDocument/2006/relationships/hyperlink" Target="https://agsjournals.onlinelibrary.wiley.com/doi/10.1111/j.1532-5415.2005.53221.x"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link.springer.com/article/10.1007/s11065-019-09412-9"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freepik.com/free-vector/red-ribbon_763050.htm#fromView=search&amp;page=1&amp;position=24&amp;uuid=e8166b12-78f0-4ac8-8812-6af0d792da6b"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www.nextavenue.org/hiv-survivors/"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007/s00415-017-8503-2" TargetMode="External"/><Relationship Id="rId2" Type="http://schemas.openxmlformats.org/officeDocument/2006/relationships/hyperlink" Target="https://doi.org/10.1097/QAD.0000000000002063" TargetMode="External"/><Relationship Id="rId1" Type="http://schemas.openxmlformats.org/officeDocument/2006/relationships/slideLayout" Target="../slideLayouts/slideLayout3.xml"/><Relationship Id="rId4" Type="http://schemas.openxmlformats.org/officeDocument/2006/relationships/hyperlink" Target="https://doi.org/10.1017/S13556177041021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idsmemorial.org/interactive-aids-quilt"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1007/s11065-008-9068-8" TargetMode="External"/><Relationship Id="rId2" Type="http://schemas.openxmlformats.org/officeDocument/2006/relationships/hyperlink" Target="https://doi.org/10.1093/cid/ciu862" TargetMode="External"/><Relationship Id="rId1" Type="http://schemas.openxmlformats.org/officeDocument/2006/relationships/slideLayout" Target="../slideLayouts/slideLayout3.xml"/><Relationship Id="rId4" Type="http://schemas.openxmlformats.org/officeDocument/2006/relationships/hyperlink" Target="https://doi.org/10.1093/cid/cis975"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007/s11065-019-09412-9" TargetMode="External"/><Relationship Id="rId2" Type="http://schemas.openxmlformats.org/officeDocument/2006/relationships/hyperlink" Target="https://doi.org/10.1111/j.1532-5415.2005.53221.x"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thewellproject.org/sites/default/files/TWP-LTS-graphic_2021.jpg" TargetMode="External"/><Relationship Id="rId2" Type="http://schemas.openxmlformats.org/officeDocument/2006/relationships/hyperlink" Target="https://www.thewellproject.org/hiv-information/long-term-survivors-hiv"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thewellproject.org/hiv-information/long-term-survivors-hiv" TargetMode="External"/><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pubmed.ncbi.nlm.nih.gov/3021159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mbridge.org/core/journals/journal-of-the-international-neuropsychological-society/article/impact-of-hivassociated-neuropsychological-impairment-on-everyday-functioning/94C905954B71D201FC9C05F44D6D317B"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E750B-67F7-F5B1-54AC-4D858CEF4802}"/>
              </a:ext>
            </a:extLst>
          </p:cNvPr>
          <p:cNvSpPr>
            <a:spLocks noGrp="1"/>
          </p:cNvSpPr>
          <p:nvPr>
            <p:ph type="title"/>
          </p:nvPr>
        </p:nvSpPr>
        <p:spPr>
          <a:xfrm>
            <a:off x="1219004" y="870602"/>
            <a:ext cx="9007819" cy="3052034"/>
          </a:xfrm>
        </p:spPr>
        <p:txBody>
          <a:bodyPr>
            <a:normAutofit fontScale="90000"/>
          </a:bodyPr>
          <a:lstStyle/>
          <a:p>
            <a:pPr algn="ctr"/>
            <a:r>
              <a:rPr lang="en-US" sz="3600" b="1" dirty="0">
                <a:solidFill>
                  <a:srgbClr val="339966"/>
                </a:solidFill>
                <a:latin typeface="Calibri" panose="020F0502020204030204" pitchFamily="34" charset="0"/>
                <a:ea typeface="Times New Roman" panose="02020603050405020304" pitchFamily="18" charset="0"/>
                <a:cs typeface="Calibri" panose="020F0502020204030204" pitchFamily="34" charset="0"/>
              </a:rPr>
              <a:t>Cognitive Functioning and Mental Health in Long-term HIV Survivors</a:t>
            </a:r>
            <a:br>
              <a:rPr lang="en-US" sz="3600" b="1" dirty="0">
                <a:solidFill>
                  <a:srgbClr val="339966"/>
                </a:solidFill>
                <a:latin typeface="Calibri" panose="020F0502020204030204" pitchFamily="34" charset="0"/>
                <a:ea typeface="Times New Roman" panose="02020603050405020304" pitchFamily="18" charset="0"/>
                <a:cs typeface="Calibri" panose="020F0502020204030204" pitchFamily="34" charset="0"/>
              </a:rPr>
            </a:br>
            <a:br>
              <a:rPr lang="en-US" sz="3200" b="1" dirty="0">
                <a:solidFill>
                  <a:srgbClr val="339966"/>
                </a:solidFill>
                <a:latin typeface="Calibri" panose="020F0502020204030204" pitchFamily="34" charset="0"/>
                <a:ea typeface="Times New Roman" panose="02020603050405020304" pitchFamily="18" charset="0"/>
                <a:cs typeface="Calibri" panose="020F0502020204030204" pitchFamily="34" charset="0"/>
              </a:rPr>
            </a:br>
            <a:r>
              <a:rPr lang="en-US" sz="32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Statewide Skill-building Symposium:</a:t>
            </a:r>
            <a:br>
              <a:rPr lang="en-US" sz="32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br>
            <a:r>
              <a:rPr lang="en-US" sz="32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Addressing Mental Health among Older Adults with HIV </a:t>
            </a:r>
            <a:br>
              <a:rPr lang="en-US" sz="32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br>
            <a:r>
              <a:rPr lang="en-US" sz="31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June 5, 2024</a:t>
            </a:r>
            <a:endParaRPr lang="en-US" sz="3100" dirty="0">
              <a:solidFill>
                <a:srgbClr val="339966"/>
              </a:solidFill>
            </a:endParaRPr>
          </a:p>
        </p:txBody>
      </p:sp>
      <p:sp>
        <p:nvSpPr>
          <p:cNvPr id="6" name="Content Placeholder 2">
            <a:extLst>
              <a:ext uri="{FF2B5EF4-FFF2-40B4-BE49-F238E27FC236}">
                <a16:creationId xmlns:a16="http://schemas.microsoft.com/office/drawing/2014/main" id="{E5E82AD5-EA6B-0EEE-BEBA-EF5E89B21DD6}"/>
              </a:ext>
            </a:extLst>
          </p:cNvPr>
          <p:cNvSpPr>
            <a:spLocks noGrp="1"/>
          </p:cNvSpPr>
          <p:nvPr>
            <p:ph idx="4294967295"/>
          </p:nvPr>
        </p:nvSpPr>
        <p:spPr>
          <a:xfrm>
            <a:off x="1219004" y="3922636"/>
            <a:ext cx="8906499" cy="1579467"/>
          </a:xfrm>
        </p:spPr>
        <p:txBody>
          <a:bodyPr>
            <a:normAutofit/>
          </a:bodyPr>
          <a:lstStyle/>
          <a:p>
            <a:pPr marL="0" indent="0" algn="ctr">
              <a:buNone/>
            </a:pPr>
            <a:r>
              <a:rPr lang="en-US" sz="2400" b="1" dirty="0">
                <a:solidFill>
                  <a:schemeClr val="tx1"/>
                </a:solidFill>
                <a:latin typeface="Calibri" panose="020F0502020204030204" pitchFamily="34" charset="0"/>
                <a:cs typeface="Calibri" panose="020F0502020204030204" pitchFamily="34" charset="0"/>
              </a:rPr>
              <a:t>Linda M Ercoli, PhD</a:t>
            </a:r>
          </a:p>
          <a:p>
            <a:pPr marL="0" indent="0" algn="ctr">
              <a:buNone/>
            </a:pPr>
            <a:r>
              <a:rPr lang="en-US" sz="2400" b="1" dirty="0">
                <a:solidFill>
                  <a:schemeClr val="tx1"/>
                </a:solidFill>
                <a:latin typeface="Calibri" panose="020F0502020204030204" pitchFamily="34" charset="0"/>
                <a:cs typeface="Calibri" panose="020F0502020204030204" pitchFamily="34" charset="0"/>
              </a:rPr>
              <a:t>Longevity Center</a:t>
            </a:r>
          </a:p>
          <a:p>
            <a:pPr marL="0" indent="0" algn="ctr">
              <a:buNone/>
            </a:pPr>
            <a:r>
              <a:rPr lang="en-US" sz="2400" b="1" dirty="0">
                <a:solidFill>
                  <a:schemeClr val="tx1"/>
                </a:solidFill>
                <a:latin typeface="Calibri" panose="020F0502020204030204" pitchFamily="34" charset="0"/>
                <a:cs typeface="Calibri" panose="020F0502020204030204" pitchFamily="34" charset="0"/>
              </a:rPr>
              <a:t>Department of Psychiatry and Biobehavioral Sciences UCLA</a:t>
            </a:r>
          </a:p>
        </p:txBody>
      </p:sp>
      <p:pic>
        <p:nvPicPr>
          <p:cNvPr id="3" name="Picture 2">
            <a:extLst>
              <a:ext uri="{FF2B5EF4-FFF2-40B4-BE49-F238E27FC236}">
                <a16:creationId xmlns:a16="http://schemas.microsoft.com/office/drawing/2014/main" id="{1C53BE2B-F2DE-E0FC-017B-46A2FBC76B1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9095" y="5598376"/>
            <a:ext cx="2598766" cy="1136960"/>
          </a:xfrm>
          <a:prstGeom prst="rect">
            <a:avLst/>
          </a:prstGeom>
        </p:spPr>
      </p:pic>
    </p:spTree>
    <p:extLst>
      <p:ext uri="{BB962C8B-B14F-4D97-AF65-F5344CB8AC3E}">
        <p14:creationId xmlns:p14="http://schemas.microsoft.com/office/powerpoint/2010/main" val="1034821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2815D-9D2D-1920-4555-9E5BB8F86294}"/>
              </a:ext>
            </a:extLst>
          </p:cNvPr>
          <p:cNvSpPr>
            <a:spLocks noGrp="1"/>
          </p:cNvSpPr>
          <p:nvPr>
            <p:ph type="title"/>
          </p:nvPr>
        </p:nvSpPr>
        <p:spPr>
          <a:xfrm>
            <a:off x="677333" y="369093"/>
            <a:ext cx="9881129" cy="1320800"/>
          </a:xfrm>
        </p:spPr>
        <p:txBody>
          <a:bodyPr/>
          <a:lstStyle/>
          <a:p>
            <a:r>
              <a:rPr lang="en-US" dirty="0"/>
              <a:t>3 HAND Subtypes</a:t>
            </a:r>
          </a:p>
        </p:txBody>
      </p:sp>
      <p:pic>
        <p:nvPicPr>
          <p:cNvPr id="5" name="Content Placeholder 4" descr="A diagram shows the three types of HIV and Neurological Disorders, including Asymptomatic, Mild Cognitive Impairment, and HIV Associated Dementia. Prevalence rates are 33%, 13% and 2% respectively.">
            <a:extLst>
              <a:ext uri="{FF2B5EF4-FFF2-40B4-BE49-F238E27FC236}">
                <a16:creationId xmlns:a16="http://schemas.microsoft.com/office/drawing/2014/main" id="{1E3A6793-C179-0FA8-F582-3621E6DEEB0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659686" y="1572901"/>
            <a:ext cx="5653427" cy="4183536"/>
          </a:xfrm>
        </p:spPr>
      </p:pic>
      <p:sp>
        <p:nvSpPr>
          <p:cNvPr id="4" name="TextBox 3">
            <a:extLst>
              <a:ext uri="{FF2B5EF4-FFF2-40B4-BE49-F238E27FC236}">
                <a16:creationId xmlns:a16="http://schemas.microsoft.com/office/drawing/2014/main" id="{135C76B6-CF15-D1AA-693A-454ED7009476}"/>
              </a:ext>
            </a:extLst>
          </p:cNvPr>
          <p:cNvSpPr txBox="1"/>
          <p:nvPr/>
        </p:nvSpPr>
        <p:spPr>
          <a:xfrm>
            <a:off x="7511551" y="1911364"/>
            <a:ext cx="6093822" cy="461665"/>
          </a:xfrm>
          <a:prstGeom prst="rect">
            <a:avLst/>
          </a:prstGeom>
          <a:noFill/>
        </p:spPr>
        <p:txBody>
          <a:bodyPr wrap="square">
            <a:spAutoFit/>
          </a:bodyPr>
          <a:lstStyle/>
          <a:p>
            <a:r>
              <a:rPr lang="en-US" sz="1800" dirty="0"/>
              <a:t> about </a:t>
            </a:r>
            <a:r>
              <a:rPr lang="en-US" sz="2400" dirty="0"/>
              <a:t>50% </a:t>
            </a:r>
          </a:p>
        </p:txBody>
      </p:sp>
      <p:sp>
        <p:nvSpPr>
          <p:cNvPr id="6" name="TextBox 5">
            <a:extLst>
              <a:ext uri="{FF2B5EF4-FFF2-40B4-BE49-F238E27FC236}">
                <a16:creationId xmlns:a16="http://schemas.microsoft.com/office/drawing/2014/main" id="{7B89BE08-5E15-B0B5-3F5F-DDB3D4177DE7}"/>
              </a:ext>
            </a:extLst>
          </p:cNvPr>
          <p:cNvSpPr txBox="1"/>
          <p:nvPr/>
        </p:nvSpPr>
        <p:spPr>
          <a:xfrm>
            <a:off x="8375877" y="3187616"/>
            <a:ext cx="3221037" cy="954107"/>
          </a:xfrm>
          <a:prstGeom prst="rect">
            <a:avLst/>
          </a:prstGeom>
          <a:noFill/>
        </p:spPr>
        <p:txBody>
          <a:bodyPr wrap="square" rtlCol="0">
            <a:spAutoFit/>
          </a:bodyPr>
          <a:lstStyle/>
          <a:p>
            <a:r>
              <a:rPr lang="en-US" sz="2800" dirty="0"/>
              <a:t>33% ; no functional impairment</a:t>
            </a:r>
          </a:p>
        </p:txBody>
      </p:sp>
      <p:sp>
        <p:nvSpPr>
          <p:cNvPr id="7" name="TextBox 6">
            <a:extLst>
              <a:ext uri="{FF2B5EF4-FFF2-40B4-BE49-F238E27FC236}">
                <a16:creationId xmlns:a16="http://schemas.microsoft.com/office/drawing/2014/main" id="{A16E9D80-0263-481F-3E3A-32B1AF5C4743}"/>
              </a:ext>
            </a:extLst>
          </p:cNvPr>
          <p:cNvSpPr txBox="1"/>
          <p:nvPr/>
        </p:nvSpPr>
        <p:spPr>
          <a:xfrm>
            <a:off x="272058" y="4666843"/>
            <a:ext cx="2725170" cy="1384995"/>
          </a:xfrm>
          <a:prstGeom prst="rect">
            <a:avLst/>
          </a:prstGeom>
          <a:noFill/>
        </p:spPr>
        <p:txBody>
          <a:bodyPr wrap="square" rtlCol="0">
            <a:spAutoFit/>
          </a:bodyPr>
          <a:lstStyle/>
          <a:p>
            <a:r>
              <a:rPr lang="en-US" sz="2800" dirty="0"/>
              <a:t>12%</a:t>
            </a:r>
          </a:p>
          <a:p>
            <a:r>
              <a:rPr lang="en-US" sz="2800" dirty="0"/>
              <a:t>Mild functional impairment</a:t>
            </a:r>
          </a:p>
        </p:txBody>
      </p:sp>
      <p:sp>
        <p:nvSpPr>
          <p:cNvPr id="8" name="TextBox 7">
            <a:extLst>
              <a:ext uri="{FF2B5EF4-FFF2-40B4-BE49-F238E27FC236}">
                <a16:creationId xmlns:a16="http://schemas.microsoft.com/office/drawing/2014/main" id="{FDE03505-F684-5262-2B46-0197BAB733B5}"/>
              </a:ext>
            </a:extLst>
          </p:cNvPr>
          <p:cNvSpPr txBox="1"/>
          <p:nvPr/>
        </p:nvSpPr>
        <p:spPr>
          <a:xfrm>
            <a:off x="7127649" y="4885394"/>
            <a:ext cx="4469265" cy="954107"/>
          </a:xfrm>
          <a:prstGeom prst="rect">
            <a:avLst/>
          </a:prstGeom>
          <a:noFill/>
        </p:spPr>
        <p:txBody>
          <a:bodyPr wrap="square" rtlCol="0">
            <a:spAutoFit/>
          </a:bodyPr>
          <a:lstStyle/>
          <a:p>
            <a:r>
              <a:rPr lang="en-US" sz="2800" dirty="0"/>
              <a:t>2%; severe functional impairment</a:t>
            </a:r>
          </a:p>
        </p:txBody>
      </p:sp>
      <p:sp>
        <p:nvSpPr>
          <p:cNvPr id="3" name="TextBox 2">
            <a:extLst>
              <a:ext uri="{FF2B5EF4-FFF2-40B4-BE49-F238E27FC236}">
                <a16:creationId xmlns:a16="http://schemas.microsoft.com/office/drawing/2014/main" id="{2A86300B-3922-68F5-1FA8-AACB9F05179D}"/>
              </a:ext>
            </a:extLst>
          </p:cNvPr>
          <p:cNvSpPr txBox="1"/>
          <p:nvPr/>
        </p:nvSpPr>
        <p:spPr>
          <a:xfrm>
            <a:off x="8374566" y="6465344"/>
            <a:ext cx="17061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4"/>
              </a:rPr>
              <a:t>Springer</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4030825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23925-BFA8-F209-4B6E-1A23260B854A}"/>
              </a:ext>
            </a:extLst>
          </p:cNvPr>
          <p:cNvSpPr>
            <a:spLocks noGrp="1"/>
          </p:cNvSpPr>
          <p:nvPr>
            <p:ph type="title"/>
          </p:nvPr>
        </p:nvSpPr>
        <p:spPr>
          <a:xfrm>
            <a:off x="677336" y="115086"/>
            <a:ext cx="9685866" cy="1320800"/>
          </a:xfrm>
        </p:spPr>
        <p:txBody>
          <a:bodyPr/>
          <a:lstStyle/>
          <a:p>
            <a:r>
              <a:rPr lang="en-US" dirty="0"/>
              <a:t>Risk Factors for HAND in Cross-Sectional Studies</a:t>
            </a:r>
          </a:p>
        </p:txBody>
      </p:sp>
      <p:sp>
        <p:nvSpPr>
          <p:cNvPr id="3" name="Content Placeholder 2">
            <a:extLst>
              <a:ext uri="{FF2B5EF4-FFF2-40B4-BE49-F238E27FC236}">
                <a16:creationId xmlns:a16="http://schemas.microsoft.com/office/drawing/2014/main" id="{26DC07E6-CFEA-9D06-0B36-A3D91B322B64}"/>
              </a:ext>
            </a:extLst>
          </p:cNvPr>
          <p:cNvSpPr>
            <a:spLocks noGrp="1"/>
          </p:cNvSpPr>
          <p:nvPr>
            <p:ph sz="half" idx="1"/>
          </p:nvPr>
        </p:nvSpPr>
        <p:spPr/>
        <p:txBody>
          <a:bodyPr>
            <a:normAutofit fontScale="85000" lnSpcReduction="20000"/>
          </a:bodyPr>
          <a:lstStyle/>
          <a:p>
            <a:r>
              <a:rPr lang="en-US" dirty="0"/>
              <a:t>Low nadir CD4 cell count.</a:t>
            </a:r>
          </a:p>
          <a:p>
            <a:r>
              <a:rPr lang="en-US" dirty="0"/>
              <a:t>Medication non-adherence</a:t>
            </a:r>
          </a:p>
          <a:p>
            <a:r>
              <a:rPr lang="en-US" dirty="0"/>
              <a:t>Older age --increased prevalence of HAND in people  50+ years.</a:t>
            </a:r>
          </a:p>
          <a:p>
            <a:pPr lvl="1"/>
            <a:r>
              <a:rPr lang="en-US" sz="2600" dirty="0"/>
              <a:t>Not clear if this is due to a direct result of HIV infection versus advanced age itself.</a:t>
            </a:r>
          </a:p>
          <a:p>
            <a:r>
              <a:rPr lang="en-US" dirty="0"/>
              <a:t>Cardiovascular risk factors and obesity comorbidities </a:t>
            </a:r>
          </a:p>
          <a:p>
            <a:pPr lvl="1"/>
            <a:r>
              <a:rPr lang="en-US" sz="2100" dirty="0"/>
              <a:t>Have a higher correlation with the development of HAND than HIV viral load or CD4 cell counts.</a:t>
            </a:r>
          </a:p>
        </p:txBody>
      </p:sp>
      <p:sp>
        <p:nvSpPr>
          <p:cNvPr id="5" name="Content Placeholder 4">
            <a:extLst>
              <a:ext uri="{FF2B5EF4-FFF2-40B4-BE49-F238E27FC236}">
                <a16:creationId xmlns:a16="http://schemas.microsoft.com/office/drawing/2014/main" id="{6087A5F8-A3E8-003E-B294-6CCB9F4874E8}"/>
              </a:ext>
            </a:extLst>
          </p:cNvPr>
          <p:cNvSpPr>
            <a:spLocks noGrp="1"/>
          </p:cNvSpPr>
          <p:nvPr>
            <p:ph sz="half" idx="10"/>
          </p:nvPr>
        </p:nvSpPr>
        <p:spPr/>
        <p:txBody>
          <a:bodyPr>
            <a:normAutofit fontScale="85000" lnSpcReduction="20000"/>
          </a:bodyPr>
          <a:lstStyle/>
          <a:p>
            <a:r>
              <a:rPr lang="en-US" dirty="0"/>
              <a:t>More depression</a:t>
            </a:r>
          </a:p>
          <a:p>
            <a:r>
              <a:rPr lang="en-US" dirty="0"/>
              <a:t>History of toxoplasmosis</a:t>
            </a:r>
          </a:p>
          <a:p>
            <a:r>
              <a:rPr lang="en-US" dirty="0"/>
              <a:t>Possibly, co-infection with Hepatitis C (mixed evidence)</a:t>
            </a:r>
          </a:p>
          <a:p>
            <a:r>
              <a:rPr lang="en-US" dirty="0"/>
              <a:t>Seizures and prolonged loss of consciousness</a:t>
            </a:r>
          </a:p>
          <a:p>
            <a:r>
              <a:rPr lang="en-US" dirty="0"/>
              <a:t>Detectable HIV RNA in plasma</a:t>
            </a:r>
          </a:p>
          <a:p>
            <a:r>
              <a:rPr lang="en-US" dirty="0"/>
              <a:t>Anemia</a:t>
            </a:r>
          </a:p>
          <a:p>
            <a:r>
              <a:rPr lang="en-US" dirty="0"/>
              <a:t>Low serum (blood) protein</a:t>
            </a:r>
          </a:p>
          <a:p>
            <a:r>
              <a:rPr lang="en-US" dirty="0"/>
              <a:t>Lifetime history of methamphetamine use</a:t>
            </a:r>
          </a:p>
          <a:p>
            <a:endParaRPr lang="en-US" dirty="0"/>
          </a:p>
        </p:txBody>
      </p:sp>
      <p:sp>
        <p:nvSpPr>
          <p:cNvPr id="6" name="TextBox 5">
            <a:extLst>
              <a:ext uri="{FF2B5EF4-FFF2-40B4-BE49-F238E27FC236}">
                <a16:creationId xmlns:a16="http://schemas.microsoft.com/office/drawing/2014/main" id="{C5D65752-C5AA-4B8D-76FD-2C8599A753AB}"/>
              </a:ext>
            </a:extLst>
          </p:cNvPr>
          <p:cNvSpPr txBox="1"/>
          <p:nvPr/>
        </p:nvSpPr>
        <p:spPr>
          <a:xfrm>
            <a:off x="8374566" y="6465344"/>
            <a:ext cx="19886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3"/>
              </a:rPr>
              <a:t>Springer</a:t>
            </a:r>
            <a:r>
              <a:rPr lang="en-US" sz="1200" kern="0" dirty="0">
                <a:cs typeface="Arial" pitchFamily="34" charset="0"/>
              </a:rPr>
              <a:t>, </a:t>
            </a:r>
            <a:r>
              <a:rPr lang="en-US" sz="1200" kern="0" dirty="0">
                <a:cs typeface="Arial" pitchFamily="34" charset="0"/>
                <a:hlinkClick r:id="rId4"/>
              </a:rPr>
              <a:t>JINS</a:t>
            </a:r>
            <a:r>
              <a:rPr lang="en-US" sz="1200" kern="0" dirty="0">
                <a:cs typeface="Arial" pitchFamily="34" charset="0"/>
              </a:rPr>
              <a:t>, </a:t>
            </a:r>
            <a:r>
              <a:rPr lang="en-US" sz="1200" kern="0" dirty="0">
                <a:cs typeface="Arial" pitchFamily="34" charset="0"/>
                <a:hlinkClick r:id="rId5"/>
              </a:rPr>
              <a:t>NIH</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295937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E07A-C136-0454-CA65-FD798569B6E6}"/>
              </a:ext>
            </a:extLst>
          </p:cNvPr>
          <p:cNvSpPr>
            <a:spLocks noGrp="1"/>
          </p:cNvSpPr>
          <p:nvPr>
            <p:ph type="title"/>
          </p:nvPr>
        </p:nvSpPr>
        <p:spPr/>
        <p:txBody>
          <a:bodyPr/>
          <a:lstStyle/>
          <a:p>
            <a:r>
              <a:rPr lang="en-US" dirty="0"/>
              <a:t>Cognitive Findings in cART Era in PWH*</a:t>
            </a:r>
          </a:p>
        </p:txBody>
      </p:sp>
      <p:sp>
        <p:nvSpPr>
          <p:cNvPr id="3" name="Content Placeholder 2">
            <a:extLst>
              <a:ext uri="{FF2B5EF4-FFF2-40B4-BE49-F238E27FC236}">
                <a16:creationId xmlns:a16="http://schemas.microsoft.com/office/drawing/2014/main" id="{05BA4713-F2A6-F423-6627-78EFC62EB930}"/>
              </a:ext>
            </a:extLst>
          </p:cNvPr>
          <p:cNvSpPr>
            <a:spLocks noGrp="1"/>
          </p:cNvSpPr>
          <p:nvPr>
            <p:ph sz="half" idx="1"/>
          </p:nvPr>
        </p:nvSpPr>
        <p:spPr/>
        <p:txBody>
          <a:bodyPr>
            <a:normAutofit fontScale="92500" lnSpcReduction="20000"/>
          </a:bodyPr>
          <a:lstStyle/>
          <a:p>
            <a:r>
              <a:rPr lang="en-US" dirty="0"/>
              <a:t>Executive dysfunction –poor decision making</a:t>
            </a:r>
          </a:p>
          <a:p>
            <a:r>
              <a:rPr lang="en-US" dirty="0"/>
              <a:t>Working memory (mental manipulation of information)</a:t>
            </a:r>
          </a:p>
          <a:p>
            <a:r>
              <a:rPr lang="en-US" dirty="0"/>
              <a:t>Apathy (low motivation, poor follow-through) is common.</a:t>
            </a:r>
          </a:p>
          <a:p>
            <a:r>
              <a:rPr lang="en-US" dirty="0"/>
              <a:t>Learning problems—needing more exposures to new information to learn it.</a:t>
            </a:r>
          </a:p>
        </p:txBody>
      </p:sp>
      <p:sp>
        <p:nvSpPr>
          <p:cNvPr id="4" name="Content Placeholder 3">
            <a:extLst>
              <a:ext uri="{FF2B5EF4-FFF2-40B4-BE49-F238E27FC236}">
                <a16:creationId xmlns:a16="http://schemas.microsoft.com/office/drawing/2014/main" id="{B37A5C63-98B0-6B66-BCA9-3B1849A3BC7A}"/>
              </a:ext>
            </a:extLst>
          </p:cNvPr>
          <p:cNvSpPr>
            <a:spLocks noGrp="1"/>
          </p:cNvSpPr>
          <p:nvPr>
            <p:ph sz="half" idx="10"/>
          </p:nvPr>
        </p:nvSpPr>
        <p:spPr/>
        <p:txBody>
          <a:bodyPr/>
          <a:lstStyle/>
          <a:p>
            <a:r>
              <a:rPr lang="en-US" dirty="0"/>
              <a:t>Decision making problems have implications for making poor health/safety choices.</a:t>
            </a:r>
          </a:p>
          <a:p>
            <a:r>
              <a:rPr lang="en-US" dirty="0"/>
              <a:t>Apathy has negative implications for treatment adherence, sobriety and self-care.</a:t>
            </a:r>
          </a:p>
        </p:txBody>
      </p:sp>
      <p:sp>
        <p:nvSpPr>
          <p:cNvPr id="5" name="TextBox 4">
            <a:extLst>
              <a:ext uri="{FF2B5EF4-FFF2-40B4-BE49-F238E27FC236}">
                <a16:creationId xmlns:a16="http://schemas.microsoft.com/office/drawing/2014/main" id="{B08FE7DA-1DDF-6BC3-D7BB-F65CD924BEF3}"/>
              </a:ext>
            </a:extLst>
          </p:cNvPr>
          <p:cNvSpPr txBox="1"/>
          <p:nvPr/>
        </p:nvSpPr>
        <p:spPr>
          <a:xfrm>
            <a:off x="809897" y="6361611"/>
            <a:ext cx="4389120" cy="523220"/>
          </a:xfrm>
          <a:prstGeom prst="rect">
            <a:avLst/>
          </a:prstGeom>
          <a:noFill/>
        </p:spPr>
        <p:txBody>
          <a:bodyPr wrap="square" rtlCol="0">
            <a:spAutoFit/>
          </a:bodyPr>
          <a:lstStyle/>
          <a:p>
            <a:r>
              <a:rPr lang="en-US" sz="2800" dirty="0"/>
              <a:t>*Learning Objective</a:t>
            </a:r>
          </a:p>
        </p:txBody>
      </p:sp>
      <p:sp>
        <p:nvSpPr>
          <p:cNvPr id="6" name="TextBox 5">
            <a:extLst>
              <a:ext uri="{FF2B5EF4-FFF2-40B4-BE49-F238E27FC236}">
                <a16:creationId xmlns:a16="http://schemas.microsoft.com/office/drawing/2014/main" id="{D9D357C9-ED80-6542-C4A9-EA139F1B47EB}"/>
              </a:ext>
            </a:extLst>
          </p:cNvPr>
          <p:cNvSpPr txBox="1"/>
          <p:nvPr/>
        </p:nvSpPr>
        <p:spPr>
          <a:xfrm>
            <a:off x="8374566" y="6465344"/>
            <a:ext cx="19886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3"/>
              </a:rPr>
              <a:t>NIH 1</a:t>
            </a:r>
            <a:r>
              <a:rPr lang="en-US" sz="1200" kern="0" dirty="0">
                <a:cs typeface="Arial" pitchFamily="34" charset="0"/>
              </a:rPr>
              <a:t>, </a:t>
            </a:r>
            <a:r>
              <a:rPr lang="en-US" sz="1200" kern="0" dirty="0">
                <a:cs typeface="Arial" pitchFamily="34" charset="0"/>
                <a:hlinkClick r:id="rId4"/>
              </a:rPr>
              <a:t>NIH 2</a:t>
            </a:r>
            <a:r>
              <a:rPr lang="en-US" sz="1200" kern="0" dirty="0">
                <a:cs typeface="Arial" pitchFamily="34" charset="0"/>
              </a:rPr>
              <a:t>, </a:t>
            </a:r>
            <a:r>
              <a:rPr lang="en-US" sz="1200" kern="0" dirty="0">
                <a:cs typeface="Arial" pitchFamily="34" charset="0"/>
                <a:hlinkClick r:id="rId5"/>
              </a:rPr>
              <a:t>NIH 3</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900428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8565-D959-9964-51AD-23E24AF68C26}"/>
              </a:ext>
            </a:extLst>
          </p:cNvPr>
          <p:cNvSpPr>
            <a:spLocks noGrp="1"/>
          </p:cNvSpPr>
          <p:nvPr>
            <p:ph type="title"/>
          </p:nvPr>
        </p:nvSpPr>
        <p:spPr>
          <a:xfrm>
            <a:off x="324636" y="204651"/>
            <a:ext cx="10491408" cy="1320800"/>
          </a:xfrm>
        </p:spPr>
        <p:txBody>
          <a:bodyPr/>
          <a:lstStyle/>
          <a:p>
            <a:r>
              <a:rPr lang="en-US" dirty="0"/>
              <a:t>Does HAND Persist or Progress Over  Time? </a:t>
            </a:r>
          </a:p>
        </p:txBody>
      </p:sp>
      <p:sp>
        <p:nvSpPr>
          <p:cNvPr id="3" name="Content Placeholder 2">
            <a:extLst>
              <a:ext uri="{FF2B5EF4-FFF2-40B4-BE49-F238E27FC236}">
                <a16:creationId xmlns:a16="http://schemas.microsoft.com/office/drawing/2014/main" id="{FFBB069E-C85D-8827-A726-E86680C9423E}"/>
              </a:ext>
            </a:extLst>
          </p:cNvPr>
          <p:cNvSpPr>
            <a:spLocks noGrp="1"/>
          </p:cNvSpPr>
          <p:nvPr>
            <p:ph sz="half" idx="1"/>
          </p:nvPr>
        </p:nvSpPr>
        <p:spPr>
          <a:xfrm>
            <a:off x="498915" y="865051"/>
            <a:ext cx="10491409" cy="5456196"/>
          </a:xfrm>
        </p:spPr>
        <p:txBody>
          <a:bodyPr>
            <a:normAutofit fontScale="92500" lnSpcReduction="20000"/>
          </a:bodyPr>
          <a:lstStyle/>
          <a:p>
            <a:pPr marL="0" indent="0">
              <a:buNone/>
            </a:pPr>
            <a:endParaRPr lang="en-US" b="1" dirty="0"/>
          </a:p>
          <a:p>
            <a:r>
              <a:rPr lang="en-US" b="1" dirty="0">
                <a:latin typeface="+mj-lt"/>
              </a:rPr>
              <a:t>Findings have been mixed and largely inconclusive in meta-analytic studies, because of differing methodologies and small sample sizes. </a:t>
            </a:r>
            <a:endParaRPr lang="en-US" dirty="0">
              <a:latin typeface="+mj-lt"/>
            </a:endParaRPr>
          </a:p>
          <a:p>
            <a:r>
              <a:rPr lang="en-US" dirty="0">
                <a:latin typeface="+mj-lt"/>
              </a:rPr>
              <a:t>HIV has </a:t>
            </a:r>
            <a:r>
              <a:rPr lang="en-US" u="sng" dirty="0">
                <a:latin typeface="+mj-lt"/>
              </a:rPr>
              <a:t>not</a:t>
            </a:r>
            <a:r>
              <a:rPr lang="en-US" dirty="0">
                <a:latin typeface="+mj-lt"/>
              </a:rPr>
              <a:t> been definitively shown to cause progressive cognitive decline in people achieving </a:t>
            </a:r>
            <a:r>
              <a:rPr lang="en-US" b="1" dirty="0">
                <a:latin typeface="+mj-lt"/>
              </a:rPr>
              <a:t>sustained HIV RNA suppression in both plasma and CSF.</a:t>
            </a:r>
          </a:p>
          <a:p>
            <a:pPr>
              <a:tabLst>
                <a:tab pos="8399463" algn="l"/>
              </a:tabLst>
            </a:pPr>
            <a:r>
              <a:rPr lang="en-US" b="0" i="0" dirty="0">
                <a:solidFill>
                  <a:srgbClr val="212121"/>
                </a:solidFill>
                <a:effectLst/>
                <a:highlight>
                  <a:srgbClr val="FFFFFF"/>
                </a:highlight>
                <a:latin typeface="+mj-lt"/>
              </a:rPr>
              <a:t>One </a:t>
            </a:r>
            <a:r>
              <a:rPr lang="en-US" dirty="0">
                <a:solidFill>
                  <a:srgbClr val="212121"/>
                </a:solidFill>
                <a:highlight>
                  <a:srgbClr val="FFFFFF"/>
                </a:highlight>
                <a:latin typeface="+mj-lt"/>
              </a:rPr>
              <a:t>major longitudinal study of long-term survivors found that HAND progressed in some, stayed stable, or even improved </a:t>
            </a:r>
            <a:r>
              <a:rPr lang="en-US" b="0" i="0" dirty="0">
                <a:solidFill>
                  <a:srgbClr val="212121"/>
                </a:solidFill>
                <a:effectLst/>
                <a:highlight>
                  <a:srgbClr val="FFFFFF"/>
                </a:highlight>
                <a:latin typeface="+mj-lt"/>
              </a:rPr>
              <a:t> (CHARTER study, Heaton et al., 2023).</a:t>
            </a:r>
          </a:p>
          <a:p>
            <a:r>
              <a:rPr lang="en-US" dirty="0">
                <a:latin typeface="+mj-lt"/>
              </a:rPr>
              <a:t>Treatment cannot entirely prevent the decline in people with HAND because other health and lifestyle factors play a role in cognitive deterioration. </a:t>
            </a:r>
          </a:p>
          <a:p>
            <a:pPr marL="0" indent="0">
              <a:buNone/>
            </a:pPr>
            <a:endParaRPr lang="en-US" dirty="0"/>
          </a:p>
        </p:txBody>
      </p:sp>
      <p:sp>
        <p:nvSpPr>
          <p:cNvPr id="4" name="TextBox 3">
            <a:extLst>
              <a:ext uri="{FF2B5EF4-FFF2-40B4-BE49-F238E27FC236}">
                <a16:creationId xmlns:a16="http://schemas.microsoft.com/office/drawing/2014/main" id="{13281F7E-56B8-F578-10B7-3831600A4B19}"/>
              </a:ext>
            </a:extLst>
          </p:cNvPr>
          <p:cNvSpPr txBox="1"/>
          <p:nvPr/>
        </p:nvSpPr>
        <p:spPr>
          <a:xfrm>
            <a:off x="8374566" y="6465344"/>
            <a:ext cx="19886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3"/>
              </a:rPr>
              <a:t>NIH 1</a:t>
            </a:r>
            <a:r>
              <a:rPr lang="en-US" sz="1200" kern="0" dirty="0">
                <a:cs typeface="Arial" pitchFamily="34" charset="0"/>
              </a:rPr>
              <a:t>, </a:t>
            </a:r>
            <a:r>
              <a:rPr lang="en-US" sz="1200" kern="0" dirty="0">
                <a:cs typeface="Arial" pitchFamily="34" charset="0"/>
                <a:hlinkClick r:id="rId4"/>
              </a:rPr>
              <a:t>NIH 2</a:t>
            </a:r>
            <a:r>
              <a:rPr lang="en-US" sz="1200" kern="0" dirty="0">
                <a:cs typeface="Arial" pitchFamily="34" charset="0"/>
              </a:rPr>
              <a:t>, </a:t>
            </a:r>
            <a:r>
              <a:rPr lang="en-US" sz="1200" kern="0" dirty="0">
                <a:cs typeface="Arial" pitchFamily="34" charset="0"/>
                <a:hlinkClick r:id="rId5"/>
              </a:rPr>
              <a:t>IDSA</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3895944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7ACF2F-71AC-B6CE-F068-7A721351EB76}"/>
              </a:ext>
            </a:extLst>
          </p:cNvPr>
          <p:cNvSpPr>
            <a:spLocks noGrp="1"/>
          </p:cNvSpPr>
          <p:nvPr>
            <p:ph type="title"/>
          </p:nvPr>
        </p:nvSpPr>
        <p:spPr/>
        <p:txBody>
          <a:bodyPr/>
          <a:lstStyle/>
          <a:p>
            <a:r>
              <a:rPr lang="en-US" dirty="0">
                <a:solidFill>
                  <a:schemeClr val="tx1">
                    <a:alpha val="0"/>
                  </a:schemeClr>
                </a:solidFill>
              </a:rPr>
              <a:t>Twelve</a:t>
            </a:r>
            <a:r>
              <a:rPr lang="en-US" baseline="0" dirty="0">
                <a:solidFill>
                  <a:schemeClr val="tx1">
                    <a:alpha val="0"/>
                  </a:schemeClr>
                </a:solidFill>
              </a:rPr>
              <a:t>-year Neurocognitive Decline in HIV</a:t>
            </a:r>
            <a:endParaRPr lang="en-US" dirty="0">
              <a:solidFill>
                <a:schemeClr val="tx1">
                  <a:alpha val="0"/>
                </a:schemeClr>
              </a:solidFill>
            </a:endParaRPr>
          </a:p>
        </p:txBody>
      </p:sp>
      <p:pic>
        <p:nvPicPr>
          <p:cNvPr id="5" name="Picture 4" descr="Twelve-year neurocognitive decline in HIV is associated with comorbidities, not age: a CHARTER study&#10;&#10;Robert K. Heaton, et al.">
            <a:extLst>
              <a:ext uri="{FF2B5EF4-FFF2-40B4-BE49-F238E27FC236}">
                <a16:creationId xmlns:a16="http://schemas.microsoft.com/office/drawing/2014/main" id="{2E7BE8A1-9AE2-93A2-3295-ED5FC5C3BA7E}"/>
              </a:ext>
            </a:extLst>
          </p:cNvPr>
          <p:cNvPicPr>
            <a:picLocks noChangeAspect="1"/>
          </p:cNvPicPr>
          <p:nvPr/>
        </p:nvPicPr>
        <p:blipFill>
          <a:blip r:embed="rId3"/>
          <a:stretch>
            <a:fillRect/>
          </a:stretch>
        </p:blipFill>
        <p:spPr>
          <a:xfrm>
            <a:off x="1348290" y="134124"/>
            <a:ext cx="8020594" cy="1909823"/>
          </a:xfrm>
          <a:prstGeom prst="rect">
            <a:avLst/>
          </a:prstGeom>
        </p:spPr>
      </p:pic>
      <p:sp>
        <p:nvSpPr>
          <p:cNvPr id="12" name="Content Placeholder 11">
            <a:extLst>
              <a:ext uri="{FF2B5EF4-FFF2-40B4-BE49-F238E27FC236}">
                <a16:creationId xmlns:a16="http://schemas.microsoft.com/office/drawing/2014/main" id="{967871D1-DF2D-8E2A-9A29-8356835F2BEA}"/>
              </a:ext>
            </a:extLst>
          </p:cNvPr>
          <p:cNvSpPr txBox="1">
            <a:spLocks noGrp="1"/>
          </p:cNvSpPr>
          <p:nvPr>
            <p:ph sz="half" idx="1"/>
          </p:nvPr>
        </p:nvSpPr>
        <p:spPr>
          <a:xfrm>
            <a:off x="623966" y="2243099"/>
            <a:ext cx="10501766" cy="4703852"/>
          </a:xfrm>
          <a:prstGeom prst="rect">
            <a:avLst/>
          </a:prstGeom>
          <a:noFill/>
        </p:spPr>
        <p:txBody>
          <a:bodyPr wrap="square">
            <a:spAutoFit/>
          </a:bodyPr>
          <a:lstStyle/>
          <a:p>
            <a:r>
              <a:rPr lang="en-US" sz="2400" dirty="0">
                <a:solidFill>
                  <a:srgbClr val="000000"/>
                </a:solidFill>
                <a:latin typeface="+mj-lt"/>
              </a:rPr>
              <a:t>Comprehensive assessments over 12 years of 402 people with HIV in the CNS HIV ART Effects Research (CHARTER) program. </a:t>
            </a:r>
          </a:p>
          <a:p>
            <a:r>
              <a:rPr lang="en-US" sz="2400" dirty="0">
                <a:solidFill>
                  <a:srgbClr val="000000"/>
                </a:solidFill>
                <a:latin typeface="+mj-lt"/>
              </a:rPr>
              <a:t>Researchers recontacted 400 of the 1597 CHARTER participants to undergo a comprehensive re-evaluation 12 years (2015 - 2020) after their baseline (2003 - 2007) assessment. </a:t>
            </a:r>
          </a:p>
          <a:p>
            <a:r>
              <a:rPr lang="en-US" sz="2400" dirty="0">
                <a:solidFill>
                  <a:srgbClr val="000000"/>
                </a:solidFill>
                <a:latin typeface="+mj-lt"/>
              </a:rPr>
              <a:t>Sample at follow-up was composed of younger (&lt;60 years) and older (≥60 years) subgroups .</a:t>
            </a:r>
          </a:p>
          <a:p>
            <a:r>
              <a:rPr lang="en-US" sz="2400" dirty="0">
                <a:solidFill>
                  <a:srgbClr val="000000"/>
                </a:solidFill>
                <a:latin typeface="+mj-lt"/>
              </a:rPr>
              <a:t>At baseline and follow-up e</a:t>
            </a:r>
            <a:r>
              <a:rPr lang="en-US" sz="2400" b="0" i="0" u="none" strike="noStrike" baseline="0" dirty="0">
                <a:solidFill>
                  <a:srgbClr val="000000"/>
                </a:solidFill>
                <a:latin typeface="+mj-lt"/>
              </a:rPr>
              <a:t>very participant received a clinical interview and comprehensive neuromedical, neurobehavioural, and laboratory assessments. </a:t>
            </a:r>
          </a:p>
          <a:p>
            <a:r>
              <a:rPr lang="en-US" sz="2400" dirty="0">
                <a:solidFill>
                  <a:srgbClr val="000000"/>
                </a:solidFill>
                <a:latin typeface="+mj-lt"/>
              </a:rPr>
              <a:t>Comprehensive neurocognitive battery of 15 tests.</a:t>
            </a:r>
            <a:endParaRPr lang="en-US" sz="2400" b="0" i="0" u="none" strike="noStrike" baseline="0" dirty="0">
              <a:solidFill>
                <a:srgbClr val="000000"/>
              </a:solidFill>
              <a:latin typeface="+mj-lt"/>
            </a:endParaRPr>
          </a:p>
          <a:p>
            <a:pPr algn="l"/>
            <a:endParaRPr lang="en-US" sz="1800" b="0" i="0" u="none" strike="noStrike" baseline="0" dirty="0">
              <a:solidFill>
                <a:srgbClr val="000000"/>
              </a:solidFill>
              <a:latin typeface="Caecilia LT Std"/>
            </a:endParaRPr>
          </a:p>
        </p:txBody>
      </p:sp>
      <p:sp>
        <p:nvSpPr>
          <p:cNvPr id="2" name="TextBox 1">
            <a:extLst>
              <a:ext uri="{FF2B5EF4-FFF2-40B4-BE49-F238E27FC236}">
                <a16:creationId xmlns:a16="http://schemas.microsoft.com/office/drawing/2014/main" id="{E9089E6C-6248-E77A-4B2F-0483EB9CB3D2}"/>
              </a:ext>
            </a:extLst>
          </p:cNvPr>
          <p:cNvSpPr txBox="1"/>
          <p:nvPr/>
        </p:nvSpPr>
        <p:spPr>
          <a:xfrm>
            <a:off x="8374566" y="6465344"/>
            <a:ext cx="19886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4"/>
              </a:rPr>
              <a:t>IDSA</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577147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767A1A5-2203-1B7B-F178-DA3B1B74429A}"/>
              </a:ext>
            </a:extLst>
          </p:cNvPr>
          <p:cNvSpPr txBox="1">
            <a:spLocks noGrp="1"/>
          </p:cNvSpPr>
          <p:nvPr>
            <p:ph type="title" idx="4294967295"/>
          </p:nvPr>
        </p:nvSpPr>
        <p:spPr>
          <a:xfrm>
            <a:off x="677334" y="609600"/>
            <a:ext cx="9685866" cy="1320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alpha val="0"/>
                  </a:schemeClr>
                </a:solidFill>
                <a:effectLst/>
                <a:uLnTx/>
                <a:uFillTx/>
                <a:latin typeface="+mj-lt"/>
                <a:ea typeface="+mj-ea"/>
                <a:cs typeface="+mj-cs"/>
              </a:rPr>
              <a:t>Twelve-year Neurocognitive Decline in HIV Continued</a:t>
            </a:r>
          </a:p>
        </p:txBody>
      </p:sp>
      <p:pic>
        <p:nvPicPr>
          <p:cNvPr id="3" name="Picture 2" descr="Table that shows the demographic characteristics, neurocognitive performance and depressive symptoms at baseline and 12 years later of the two age groups (younger than 60 and older than 60).&#10;&#10;Characteristics include:&#10;Age (years), Educations (years), Sex (male), Race (Black), Ethnicity (Hispanic), WRAT-III, Global Deficit Score, BDI-II, BDI-II&gt;13">
            <a:extLst>
              <a:ext uri="{FF2B5EF4-FFF2-40B4-BE49-F238E27FC236}">
                <a16:creationId xmlns:a16="http://schemas.microsoft.com/office/drawing/2014/main" id="{FC0FED69-4BAE-73A8-EC49-0BFDEDD09F04}"/>
              </a:ext>
            </a:extLst>
          </p:cNvPr>
          <p:cNvPicPr>
            <a:picLocks noChangeAspect="1"/>
          </p:cNvPicPr>
          <p:nvPr/>
        </p:nvPicPr>
        <p:blipFill rotWithShape="1">
          <a:blip r:embed="rId2"/>
          <a:srcRect r="5071"/>
          <a:stretch/>
        </p:blipFill>
        <p:spPr>
          <a:xfrm>
            <a:off x="1" y="929147"/>
            <a:ext cx="10950498" cy="4999706"/>
          </a:xfrm>
          <a:prstGeom prst="rect">
            <a:avLst/>
          </a:prstGeom>
        </p:spPr>
      </p:pic>
      <p:sp>
        <p:nvSpPr>
          <p:cNvPr id="2" name="TextBox 1">
            <a:extLst>
              <a:ext uri="{FF2B5EF4-FFF2-40B4-BE49-F238E27FC236}">
                <a16:creationId xmlns:a16="http://schemas.microsoft.com/office/drawing/2014/main" id="{B8E43404-0FBE-0E04-ECE1-B49949DF6708}"/>
              </a:ext>
            </a:extLst>
          </p:cNvPr>
          <p:cNvSpPr txBox="1"/>
          <p:nvPr/>
        </p:nvSpPr>
        <p:spPr>
          <a:xfrm>
            <a:off x="8374566" y="6465344"/>
            <a:ext cx="19886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3"/>
              </a:rPr>
              <a:t>IDSA</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391557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2C3E-95A0-6B6E-75A0-4A811A7AB698}"/>
              </a:ext>
            </a:extLst>
          </p:cNvPr>
          <p:cNvSpPr>
            <a:spLocks noGrp="1"/>
          </p:cNvSpPr>
          <p:nvPr>
            <p:ph type="title"/>
          </p:nvPr>
        </p:nvSpPr>
        <p:spPr/>
        <p:txBody>
          <a:bodyPr/>
          <a:lstStyle/>
          <a:p>
            <a:r>
              <a:rPr lang="en-US" dirty="0"/>
              <a:t>Longitudinal Results</a:t>
            </a:r>
          </a:p>
        </p:txBody>
      </p:sp>
      <p:sp>
        <p:nvSpPr>
          <p:cNvPr id="3" name="Content Placeholder 2">
            <a:extLst>
              <a:ext uri="{FF2B5EF4-FFF2-40B4-BE49-F238E27FC236}">
                <a16:creationId xmlns:a16="http://schemas.microsoft.com/office/drawing/2014/main" id="{B769538B-09CA-05E9-FA0B-05FCDC86B5CF}"/>
              </a:ext>
            </a:extLst>
          </p:cNvPr>
          <p:cNvSpPr>
            <a:spLocks noGrp="1"/>
          </p:cNvSpPr>
          <p:nvPr>
            <p:ph sz="half" idx="1"/>
          </p:nvPr>
        </p:nvSpPr>
        <p:spPr/>
        <p:txBody>
          <a:bodyPr>
            <a:normAutofit fontScale="92500" lnSpcReduction="20000"/>
          </a:bodyPr>
          <a:lstStyle/>
          <a:p>
            <a:pPr marL="0">
              <a:lnSpc>
                <a:spcPct val="107000"/>
              </a:lnSpc>
              <a:spcBef>
                <a:spcPts val="0"/>
              </a:spcBef>
              <a:spcAft>
                <a:spcPts val="800"/>
              </a:spcAft>
            </a:pPr>
            <a:r>
              <a:rPr lang="en-US" sz="2400" kern="100" dirty="0">
                <a:latin typeface="Aptos" panose="020B0004020202020204" pitchFamily="34" charset="0"/>
                <a:cs typeface="Times New Roman" panose="02020603050405020304" pitchFamily="18" charset="0"/>
              </a:rPr>
              <a:t>Based on 15 neuropsychological tests, researchers calculated a global change Z  score (GCS) indicating change over time. Negative values indicate worse change  than would be expected based on baseline test results, demographics and test-retest interval.</a:t>
            </a:r>
          </a:p>
          <a:p>
            <a:pPr marL="0" marR="0">
              <a:lnSpc>
                <a:spcPct val="107000"/>
              </a:lnSpc>
              <a:spcBef>
                <a:spcPts val="0"/>
              </a:spcBef>
              <a:spcAft>
                <a:spcPts val="800"/>
              </a:spcAft>
            </a:pPr>
            <a:r>
              <a:rPr lang="en-US" sz="2400" kern="100" dirty="0">
                <a:latin typeface="Aptos" panose="020B0004020202020204" pitchFamily="34" charset="0"/>
                <a:cs typeface="Times New Roman" panose="02020603050405020304" pitchFamily="18" charset="0"/>
              </a:rPr>
              <a:t>On average, neurocognitive performance declined modestly (-.28 on a global cognitive change score) over 12 years, </a:t>
            </a:r>
            <a:r>
              <a:rPr lang="en-US" sz="2400" u="sng" kern="100" dirty="0">
                <a:latin typeface="Aptos" panose="020B0004020202020204" pitchFamily="34" charset="0"/>
                <a:cs typeface="Times New Roman" panose="02020603050405020304" pitchFamily="18" charset="0"/>
              </a:rPr>
              <a:t>regardless of age or age group</a:t>
            </a:r>
            <a:r>
              <a:rPr lang="en-US" sz="2400" kern="100" dirty="0">
                <a:latin typeface="Aptos" panose="020B0004020202020204" pitchFamily="34" charset="0"/>
                <a:cs typeface="Times New Roman" panose="02020603050405020304" pitchFamily="18" charset="0"/>
              </a:rPr>
              <a:t>.</a:t>
            </a:r>
          </a:p>
          <a:p>
            <a:pPr marL="0" marR="0">
              <a:lnSpc>
                <a:spcPct val="107000"/>
              </a:lnSpc>
              <a:spcBef>
                <a:spcPts val="0"/>
              </a:spcBef>
              <a:spcAft>
                <a:spcPts val="800"/>
              </a:spcAft>
            </a:pPr>
            <a:r>
              <a:rPr lang="en-US" sz="2400" kern="100" dirty="0">
                <a:effectLst/>
                <a:ea typeface="Aptos" panose="020B0004020202020204" pitchFamily="34" charset="0"/>
              </a:rPr>
              <a:t>Groups were divided into “decliners” vs “non-decliners” based on a global change score. ,</a:t>
            </a:r>
          </a:p>
          <a:p>
            <a:pPr marL="0" marR="0">
              <a:lnSpc>
                <a:spcPct val="107000"/>
              </a:lnSpc>
              <a:spcBef>
                <a:spcPts val="0"/>
              </a:spcBef>
              <a:spcAft>
                <a:spcPts val="800"/>
              </a:spcAft>
            </a:pPr>
            <a:r>
              <a:rPr lang="en-US" sz="2400" kern="100" dirty="0">
                <a:effectLst/>
                <a:ea typeface="Aptos" panose="020B0004020202020204" pitchFamily="34" charset="0"/>
              </a:rPr>
              <a:t>23.7% declined, 70.0% remained stable, and 6.2% improved.</a:t>
            </a:r>
          </a:p>
          <a:p>
            <a:pPr marL="0">
              <a:lnSpc>
                <a:spcPct val="107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The impairment rate dropped over  the12 years by about 15% for the non-decliners (45% to 31% ) and almost doubled for the decliners (44% to 81%).</a:t>
            </a:r>
          </a:p>
          <a:p>
            <a:pPr marL="0">
              <a:lnSpc>
                <a:spcPct val="107000"/>
              </a:lnSpc>
              <a:spcBef>
                <a:spcPts val="0"/>
              </a:spcBef>
              <a:spcAft>
                <a:spcPts val="800"/>
              </a:spcAft>
            </a:pPr>
            <a:r>
              <a:rPr lang="en-US" sz="2400" kern="100" dirty="0">
                <a:latin typeface="Aptos" panose="020B0004020202020204" pitchFamily="34" charset="0"/>
                <a:ea typeface="Aptos" panose="020B0004020202020204" pitchFamily="34" charset="0"/>
                <a:cs typeface="Times New Roman" panose="02020603050405020304" pitchFamily="18" charset="0"/>
              </a:rPr>
              <a:t>Greater cognitive decline was seen in participants with a greater number of comorbidities at baseline (and follow-up).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2400" kern="100" dirty="0">
              <a:effectLst/>
              <a:ea typeface="Aptos" panose="020B0004020202020204" pitchFamily="34" charset="0"/>
            </a:endParaRPr>
          </a:p>
          <a:p>
            <a:endParaRPr lang="en-US" dirty="0"/>
          </a:p>
        </p:txBody>
      </p:sp>
      <p:sp>
        <p:nvSpPr>
          <p:cNvPr id="5" name="TextBox 4">
            <a:extLst>
              <a:ext uri="{FF2B5EF4-FFF2-40B4-BE49-F238E27FC236}">
                <a16:creationId xmlns:a16="http://schemas.microsoft.com/office/drawing/2014/main" id="{F17B6036-C0AD-6091-177C-A4C0F2E644D7}"/>
              </a:ext>
            </a:extLst>
          </p:cNvPr>
          <p:cNvSpPr txBox="1"/>
          <p:nvPr/>
        </p:nvSpPr>
        <p:spPr>
          <a:xfrm>
            <a:off x="8374566" y="6465344"/>
            <a:ext cx="19886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2"/>
              </a:rPr>
              <a:t>IDSA</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2201523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ur graphs show that Global Cognitive Decline is linked to higher number of medical co-morbidities. People who decline more over 12 years have a greater number of medical comorbidities than people who decline less..">
            <a:extLst>
              <a:ext uri="{FF2B5EF4-FFF2-40B4-BE49-F238E27FC236}">
                <a16:creationId xmlns:a16="http://schemas.microsoft.com/office/drawing/2014/main" id="{C4EEECF8-97EA-CBD2-8727-279F01068380}"/>
              </a:ext>
            </a:extLst>
          </p:cNvPr>
          <p:cNvPicPr>
            <a:picLocks noChangeAspect="1"/>
          </p:cNvPicPr>
          <p:nvPr/>
        </p:nvPicPr>
        <p:blipFill>
          <a:blip r:embed="rId3"/>
          <a:stretch>
            <a:fillRect/>
          </a:stretch>
        </p:blipFill>
        <p:spPr>
          <a:xfrm>
            <a:off x="3308166" y="869895"/>
            <a:ext cx="7254921" cy="5497551"/>
          </a:xfrm>
          <a:prstGeom prst="rect">
            <a:avLst/>
          </a:prstGeom>
        </p:spPr>
      </p:pic>
      <p:sp>
        <p:nvSpPr>
          <p:cNvPr id="5" name="Title 4">
            <a:extLst>
              <a:ext uri="{FF2B5EF4-FFF2-40B4-BE49-F238E27FC236}">
                <a16:creationId xmlns:a16="http://schemas.microsoft.com/office/drawing/2014/main" id="{59BEAA06-2329-2FD9-C48C-905F8E51CC8D}"/>
              </a:ext>
            </a:extLst>
          </p:cNvPr>
          <p:cNvSpPr txBox="1">
            <a:spLocks noGrp="1"/>
          </p:cNvSpPr>
          <p:nvPr>
            <p:ph type="title" idx="4294967295"/>
          </p:nvPr>
        </p:nvSpPr>
        <p:spPr>
          <a:xfrm>
            <a:off x="326571" y="0"/>
            <a:ext cx="11194869"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Global Change Scores and Decliner Status by Comorbidity Indices at Baseline and at 12 Years.</a:t>
            </a:r>
            <a:endPar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1E3839C7-58A9-2F75-7E8B-F21CDCB6EFAC}"/>
              </a:ext>
            </a:extLst>
          </p:cNvPr>
          <p:cNvSpPr txBox="1"/>
          <p:nvPr/>
        </p:nvSpPr>
        <p:spPr>
          <a:xfrm>
            <a:off x="326571" y="1236426"/>
            <a:ext cx="2612572" cy="3539430"/>
          </a:xfrm>
          <a:prstGeom prst="rect">
            <a:avLst/>
          </a:prstGeom>
          <a:noFill/>
        </p:spPr>
        <p:txBody>
          <a:bodyPr wrap="square">
            <a:spAutoFit/>
          </a:bodyPr>
          <a:lstStyle/>
          <a:p>
            <a:r>
              <a:rPr lang="en-US" sz="2400" b="0" i="0" u="none" strike="noStrike" baseline="0" dirty="0">
                <a:solidFill>
                  <a:srgbClr val="000000"/>
                </a:solidFill>
                <a:latin typeface="Calibri" panose="020F0502020204030204" pitchFamily="34" charset="0"/>
                <a:cs typeface="Calibri" panose="020F0502020204030204" pitchFamily="34" charset="0"/>
              </a:rPr>
              <a:t>(</a:t>
            </a:r>
            <a:r>
              <a:rPr lang="en-US" sz="2000" b="0" i="0" u="none" strike="noStrike" baseline="0" dirty="0">
                <a:solidFill>
                  <a:srgbClr val="000000"/>
                </a:solidFill>
                <a:latin typeface="Calibri" panose="020F0502020204030204" pitchFamily="34" charset="0"/>
                <a:cs typeface="Calibri" panose="020F0502020204030204" pitchFamily="34" charset="0"/>
              </a:rPr>
              <a:t>A) GCS by number of comorbidities at baseline and 12 years. </a:t>
            </a:r>
          </a:p>
          <a:p>
            <a:endParaRPr lang="en-US" sz="2000" dirty="0">
              <a:solidFill>
                <a:srgbClr val="000000"/>
              </a:solidFill>
              <a:latin typeface="Calibri" panose="020F0502020204030204" pitchFamily="34" charset="0"/>
              <a:cs typeface="Calibri" panose="020F0502020204030204" pitchFamily="34" charset="0"/>
            </a:endParaRPr>
          </a:p>
          <a:p>
            <a:endParaRPr lang="en-US" sz="2000" b="0" i="0" u="none" strike="noStrike" baseline="0" dirty="0">
              <a:solidFill>
                <a:srgbClr val="000000"/>
              </a:solidFill>
              <a:latin typeface="Calibri" panose="020F0502020204030204" pitchFamily="34" charset="0"/>
              <a:cs typeface="Calibri" panose="020F0502020204030204" pitchFamily="34" charset="0"/>
            </a:endParaRPr>
          </a:p>
          <a:p>
            <a:endParaRPr lang="en-US" sz="2000" dirty="0">
              <a:solidFill>
                <a:srgbClr val="000000"/>
              </a:solidFill>
              <a:latin typeface="Calibri" panose="020F0502020204030204" pitchFamily="34" charset="0"/>
              <a:cs typeface="Calibri" panose="020F0502020204030204" pitchFamily="34" charset="0"/>
            </a:endParaRPr>
          </a:p>
          <a:p>
            <a:endParaRPr lang="en-US" sz="2000" b="0" i="0" u="none" strike="noStrike" baseline="0" dirty="0">
              <a:solidFill>
                <a:srgbClr val="000000"/>
              </a:solidFill>
              <a:latin typeface="Calibri" panose="020F0502020204030204" pitchFamily="34" charset="0"/>
              <a:cs typeface="Calibri" panose="020F0502020204030204" pitchFamily="34" charset="0"/>
            </a:endParaRPr>
          </a:p>
          <a:p>
            <a:r>
              <a:rPr lang="en-US" sz="2000" b="0" i="0" u="none" strike="noStrike" baseline="0" dirty="0">
                <a:solidFill>
                  <a:srgbClr val="000000"/>
                </a:solidFill>
                <a:latin typeface="Calibri" panose="020F0502020204030204" pitchFamily="34" charset="0"/>
                <a:cs typeface="Calibri" panose="020F0502020204030204" pitchFamily="34" charset="0"/>
              </a:rPr>
              <a:t>(</a:t>
            </a:r>
            <a:r>
              <a:rPr lang="en-US" sz="2000" b="1" i="0" u="none" strike="noStrike" baseline="0" dirty="0">
                <a:solidFill>
                  <a:srgbClr val="000000"/>
                </a:solidFill>
                <a:latin typeface="Calibri" panose="020F0502020204030204" pitchFamily="34" charset="0"/>
                <a:cs typeface="Calibri" panose="020F0502020204030204" pitchFamily="34" charset="0"/>
              </a:rPr>
              <a:t>C and D</a:t>
            </a:r>
            <a:r>
              <a:rPr lang="en-US" sz="2000" b="0" i="0" u="none" strike="noStrike" baseline="0" dirty="0">
                <a:solidFill>
                  <a:srgbClr val="000000"/>
                </a:solidFill>
                <a:latin typeface="Calibri" panose="020F0502020204030204" pitchFamily="34" charset="0"/>
                <a:cs typeface="Calibri" panose="020F0502020204030204" pitchFamily="34" charset="0"/>
              </a:rPr>
              <a:t>) Proportion of decliners by number of comorbidities at baseline and 12 years.</a:t>
            </a:r>
            <a:endParaRPr lang="en-US"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D57AC16-EC6F-7251-FB94-BCFF1191E2B9}"/>
              </a:ext>
            </a:extLst>
          </p:cNvPr>
          <p:cNvSpPr txBox="1"/>
          <p:nvPr/>
        </p:nvSpPr>
        <p:spPr>
          <a:xfrm>
            <a:off x="8374566" y="6509949"/>
            <a:ext cx="19886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4"/>
              </a:rPr>
              <a:t>IDSA</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2931527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983F-A93C-D5CE-DF73-80F367E24704}"/>
              </a:ext>
            </a:extLst>
          </p:cNvPr>
          <p:cNvSpPr>
            <a:spLocks noGrp="1"/>
          </p:cNvSpPr>
          <p:nvPr>
            <p:ph type="title"/>
          </p:nvPr>
        </p:nvSpPr>
        <p:spPr>
          <a:xfrm>
            <a:off x="677336" y="59175"/>
            <a:ext cx="9685866" cy="1320800"/>
          </a:xfrm>
        </p:spPr>
        <p:txBody>
          <a:bodyPr/>
          <a:lstStyle/>
          <a:p>
            <a:r>
              <a:rPr lang="en-US" dirty="0"/>
              <a:t>Factors Associated with Progressing HAND over  12 years</a:t>
            </a:r>
          </a:p>
        </p:txBody>
      </p:sp>
      <p:sp>
        <p:nvSpPr>
          <p:cNvPr id="3" name="Content Placeholder 2">
            <a:extLst>
              <a:ext uri="{FF2B5EF4-FFF2-40B4-BE49-F238E27FC236}">
                <a16:creationId xmlns:a16="http://schemas.microsoft.com/office/drawing/2014/main" id="{822E0953-76FC-0790-2D7F-C279445559EF}"/>
              </a:ext>
            </a:extLst>
          </p:cNvPr>
          <p:cNvSpPr>
            <a:spLocks noGrp="1"/>
          </p:cNvSpPr>
          <p:nvPr>
            <p:ph sz="half" idx="1"/>
          </p:nvPr>
        </p:nvSpPr>
        <p:spPr/>
        <p:txBody>
          <a:bodyPr>
            <a:normAutofit/>
          </a:bodyPr>
          <a:lstStyle/>
          <a:p>
            <a:r>
              <a:rPr lang="en-US" dirty="0"/>
              <a:t>NOT age, HIV status (most well-treated) or cART status.</a:t>
            </a:r>
          </a:p>
          <a:p>
            <a:r>
              <a:rPr lang="en-US" sz="2800" dirty="0">
                <a:solidFill>
                  <a:srgbClr val="000000"/>
                </a:solidFill>
                <a:latin typeface="Caecilia LT Std"/>
              </a:rPr>
              <a:t>C</a:t>
            </a:r>
            <a:r>
              <a:rPr lang="en-US" sz="2800" b="0" i="0" u="none" strike="noStrike" baseline="0" dirty="0">
                <a:solidFill>
                  <a:srgbClr val="000000"/>
                </a:solidFill>
                <a:latin typeface="Caecilia LT Std"/>
              </a:rPr>
              <a:t>ardiovascular risk factors (hypertension and diabetes), </a:t>
            </a:r>
          </a:p>
          <a:p>
            <a:r>
              <a:rPr lang="en-US" sz="2800" dirty="0">
                <a:solidFill>
                  <a:srgbClr val="000000"/>
                </a:solidFill>
                <a:latin typeface="Caecilia LT Std"/>
              </a:rPr>
              <a:t>Chronic pulmonary disease</a:t>
            </a:r>
          </a:p>
          <a:p>
            <a:r>
              <a:rPr lang="en-US" sz="2800" b="0" i="0" u="none" strike="noStrike" baseline="0" dirty="0">
                <a:solidFill>
                  <a:srgbClr val="000000"/>
                </a:solidFill>
                <a:latin typeface="Caecilia LT Std"/>
              </a:rPr>
              <a:t>Neuropathic pain</a:t>
            </a:r>
          </a:p>
        </p:txBody>
      </p:sp>
      <p:sp>
        <p:nvSpPr>
          <p:cNvPr id="5" name="Content Placeholder 4">
            <a:extLst>
              <a:ext uri="{FF2B5EF4-FFF2-40B4-BE49-F238E27FC236}">
                <a16:creationId xmlns:a16="http://schemas.microsoft.com/office/drawing/2014/main" id="{2BF7080C-C076-74F0-B192-66923683A301}"/>
              </a:ext>
            </a:extLst>
          </p:cNvPr>
          <p:cNvSpPr>
            <a:spLocks noGrp="1"/>
          </p:cNvSpPr>
          <p:nvPr>
            <p:ph sz="half" idx="10"/>
          </p:nvPr>
        </p:nvSpPr>
        <p:spPr/>
        <p:txBody>
          <a:bodyPr/>
          <a:lstStyle/>
          <a:p>
            <a:r>
              <a:rPr lang="en-US" dirty="0">
                <a:solidFill>
                  <a:srgbClr val="000000"/>
                </a:solidFill>
                <a:latin typeface="Caecilia LT Std"/>
              </a:rPr>
              <a:t>Depression</a:t>
            </a:r>
          </a:p>
          <a:p>
            <a:r>
              <a:rPr lang="en-US" dirty="0">
                <a:solidFill>
                  <a:srgbClr val="000000"/>
                </a:solidFill>
                <a:latin typeface="Caecilia LT Std"/>
              </a:rPr>
              <a:t>Anemia</a:t>
            </a:r>
          </a:p>
          <a:p>
            <a:r>
              <a:rPr lang="en-US" dirty="0">
                <a:solidFill>
                  <a:srgbClr val="000000"/>
                </a:solidFill>
                <a:latin typeface="Caecilia LT Std"/>
              </a:rPr>
              <a:t>Low serum (blood) protein</a:t>
            </a:r>
          </a:p>
          <a:p>
            <a:r>
              <a:rPr lang="en-US" dirty="0">
                <a:solidFill>
                  <a:srgbClr val="000000"/>
                </a:solidFill>
                <a:latin typeface="Caecilia LT Std"/>
              </a:rPr>
              <a:t> Evidence of liver injury</a:t>
            </a:r>
            <a:endParaRPr lang="en-US" dirty="0"/>
          </a:p>
          <a:p>
            <a:r>
              <a:rPr lang="en-US" dirty="0">
                <a:solidFill>
                  <a:srgbClr val="000000"/>
                </a:solidFill>
                <a:latin typeface="Caecilia LT Std"/>
              </a:rPr>
              <a:t>Prefrailty/frailty</a:t>
            </a:r>
          </a:p>
          <a:p>
            <a:endParaRPr lang="en-US" dirty="0"/>
          </a:p>
        </p:txBody>
      </p:sp>
      <p:sp>
        <p:nvSpPr>
          <p:cNvPr id="6" name="TextBox 5">
            <a:extLst>
              <a:ext uri="{FF2B5EF4-FFF2-40B4-BE49-F238E27FC236}">
                <a16:creationId xmlns:a16="http://schemas.microsoft.com/office/drawing/2014/main" id="{DD449295-E59C-D645-B4D7-E96BC5DA91FD}"/>
              </a:ext>
            </a:extLst>
          </p:cNvPr>
          <p:cNvSpPr txBox="1"/>
          <p:nvPr/>
        </p:nvSpPr>
        <p:spPr>
          <a:xfrm>
            <a:off x="8374566" y="6465344"/>
            <a:ext cx="19886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2"/>
              </a:rPr>
              <a:t>IDSA</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383865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B9155-EBD7-2A5E-006B-9D518F8F26A2}"/>
              </a:ext>
            </a:extLst>
          </p:cNvPr>
          <p:cNvSpPr>
            <a:spLocks noGrp="1"/>
          </p:cNvSpPr>
          <p:nvPr>
            <p:ph type="title"/>
          </p:nvPr>
        </p:nvSpPr>
        <p:spPr/>
        <p:txBody>
          <a:bodyPr/>
          <a:lstStyle/>
          <a:p>
            <a:r>
              <a:rPr lang="en-US" dirty="0"/>
              <a:t>HIV is Associated with Premature Aging</a:t>
            </a:r>
          </a:p>
        </p:txBody>
      </p:sp>
      <p:sp>
        <p:nvSpPr>
          <p:cNvPr id="3" name="Content Placeholder 2">
            <a:extLst>
              <a:ext uri="{FF2B5EF4-FFF2-40B4-BE49-F238E27FC236}">
                <a16:creationId xmlns:a16="http://schemas.microsoft.com/office/drawing/2014/main" id="{9E26AABC-FB97-A405-DAD8-928C94F70BC1}"/>
              </a:ext>
            </a:extLst>
          </p:cNvPr>
          <p:cNvSpPr>
            <a:spLocks noGrp="1"/>
          </p:cNvSpPr>
          <p:nvPr>
            <p:ph sz="half" idx="1"/>
          </p:nvPr>
        </p:nvSpPr>
        <p:spPr/>
        <p:txBody>
          <a:bodyPr>
            <a:normAutofit fontScale="92500"/>
          </a:bodyPr>
          <a:lstStyle/>
          <a:p>
            <a:r>
              <a:rPr lang="en-US" sz="2800" dirty="0">
                <a:latin typeface="+mj-lt"/>
              </a:rPr>
              <a:t>Evidence of physiological aging appears earlier in life in PWH than in general population. </a:t>
            </a:r>
          </a:p>
          <a:p>
            <a:r>
              <a:rPr lang="en-US" sz="2800" dirty="0">
                <a:latin typeface="+mj-lt"/>
              </a:rPr>
              <a:t>High prevalence of inflammation associated disorders:</a:t>
            </a:r>
          </a:p>
          <a:p>
            <a:pPr lvl="1"/>
            <a:r>
              <a:rPr lang="en-US" sz="2400" dirty="0">
                <a:latin typeface="+mj-lt"/>
              </a:rPr>
              <a:t>Diabetes type 2, hypertension, coronary artery disease, stroke, frailty, cognitive impairment, Alzheimer’s disease, and other immune system-related medical complications </a:t>
            </a:r>
          </a:p>
        </p:txBody>
      </p:sp>
      <p:sp>
        <p:nvSpPr>
          <p:cNvPr id="5" name="Content Placeholder 4">
            <a:extLst>
              <a:ext uri="{FF2B5EF4-FFF2-40B4-BE49-F238E27FC236}">
                <a16:creationId xmlns:a16="http://schemas.microsoft.com/office/drawing/2014/main" id="{4C1FF818-D728-28A7-2D25-32EA272ACA1E}"/>
              </a:ext>
            </a:extLst>
          </p:cNvPr>
          <p:cNvSpPr>
            <a:spLocks noGrp="1"/>
          </p:cNvSpPr>
          <p:nvPr>
            <p:ph sz="half" idx="10"/>
          </p:nvPr>
        </p:nvSpPr>
        <p:spPr>
          <a:xfrm>
            <a:off x="5747422" y="1490399"/>
            <a:ext cx="5767241" cy="4759786"/>
          </a:xfrm>
        </p:spPr>
        <p:txBody>
          <a:bodyPr>
            <a:normAutofit fontScale="92500" lnSpcReduction="10000"/>
          </a:bodyPr>
          <a:lstStyle/>
          <a:p>
            <a:r>
              <a:rPr lang="en-US" sz="3200" dirty="0">
                <a:latin typeface="+mj-lt"/>
              </a:rPr>
              <a:t>Acce</a:t>
            </a:r>
            <a:r>
              <a:rPr lang="en-US" sz="3200" dirty="0">
                <a:solidFill>
                  <a:srgbClr val="212121"/>
                </a:solidFill>
                <a:highlight>
                  <a:srgbClr val="FFFFFF"/>
                </a:highlight>
                <a:latin typeface="+mj-lt"/>
              </a:rPr>
              <a:t>lerated aging process may result from a complex mix of HIV infection, antiretroviral treatment, chronic viral co-infections and lifestyle/behavioral factors (De Francesco et al., 2019). </a:t>
            </a:r>
            <a:endParaRPr lang="en-US" sz="3200" dirty="0">
              <a:latin typeface="+mj-lt"/>
            </a:endParaRPr>
          </a:p>
          <a:p>
            <a:r>
              <a:rPr lang="en-US" sz="3200" dirty="0">
                <a:latin typeface="+mj-lt"/>
              </a:rPr>
              <a:t>Inflammation </a:t>
            </a:r>
            <a:r>
              <a:rPr lang="en-US" dirty="0">
                <a:latin typeface="+mj-lt"/>
              </a:rPr>
              <a:t>and chronic stress </a:t>
            </a:r>
            <a:r>
              <a:rPr lang="en-US" sz="3200" dirty="0">
                <a:latin typeface="+mj-lt"/>
              </a:rPr>
              <a:t>appear to be factors (Schrock, 2024).</a:t>
            </a:r>
          </a:p>
          <a:p>
            <a:endParaRPr lang="en-US" dirty="0"/>
          </a:p>
        </p:txBody>
      </p:sp>
      <p:sp>
        <p:nvSpPr>
          <p:cNvPr id="8" name="TextBox 7">
            <a:extLst>
              <a:ext uri="{FF2B5EF4-FFF2-40B4-BE49-F238E27FC236}">
                <a16:creationId xmlns:a16="http://schemas.microsoft.com/office/drawing/2014/main" id="{7495BAEA-DE31-3BBF-519A-6014E482F1BC}"/>
              </a:ext>
            </a:extLst>
          </p:cNvPr>
          <p:cNvSpPr txBox="1"/>
          <p:nvPr/>
        </p:nvSpPr>
        <p:spPr>
          <a:xfrm>
            <a:off x="8374566" y="6465344"/>
            <a:ext cx="19886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3"/>
              </a:rPr>
              <a:t>NIH</a:t>
            </a:r>
            <a:r>
              <a:rPr lang="en-US" sz="1200" kern="0" dirty="0">
                <a:cs typeface="Arial" pitchFamily="34" charset="0"/>
              </a:rPr>
              <a:t>, </a:t>
            </a:r>
            <a:r>
              <a:rPr lang="en-US" sz="1200" kern="0" dirty="0">
                <a:cs typeface="Arial" pitchFamily="34" charset="0"/>
                <a:hlinkClick r:id="rId4"/>
              </a:rPr>
              <a:t>LWW Journals</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553748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BA333-EC2B-38F2-667A-C17AC5419EC4}"/>
              </a:ext>
            </a:extLst>
          </p:cNvPr>
          <p:cNvSpPr>
            <a:spLocks noGrp="1"/>
          </p:cNvSpPr>
          <p:nvPr>
            <p:ph type="title"/>
          </p:nvPr>
        </p:nvSpPr>
        <p:spPr>
          <a:xfrm>
            <a:off x="498915" y="442332"/>
            <a:ext cx="9685866" cy="1320800"/>
          </a:xfrm>
        </p:spPr>
        <p:txBody>
          <a:bodyPr>
            <a:normAutofit/>
          </a:bodyPr>
          <a:lstStyle/>
          <a:p>
            <a:r>
              <a:rPr lang="en-US" sz="4000" b="1" dirty="0">
                <a:latin typeface="Calibri" panose="020F0502020204030204" pitchFamily="34" charset="0"/>
                <a:cs typeface="Calibri" panose="020F0502020204030204" pitchFamily="34" charset="0"/>
              </a:rPr>
              <a:t>Disclaimer</a:t>
            </a:r>
          </a:p>
        </p:txBody>
      </p:sp>
      <p:sp>
        <p:nvSpPr>
          <p:cNvPr id="7" name="Content Placeholder 6">
            <a:extLst>
              <a:ext uri="{FF2B5EF4-FFF2-40B4-BE49-F238E27FC236}">
                <a16:creationId xmlns:a16="http://schemas.microsoft.com/office/drawing/2014/main" id="{66EDB01B-1058-8A30-BC93-0E11F4D24BA7}"/>
              </a:ext>
            </a:extLst>
          </p:cNvPr>
          <p:cNvSpPr txBox="1">
            <a:spLocks/>
          </p:cNvSpPr>
          <p:nvPr/>
        </p:nvSpPr>
        <p:spPr>
          <a:xfrm>
            <a:off x="498915" y="1296218"/>
            <a:ext cx="10262808" cy="495218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3665" indent="0">
              <a:buNone/>
            </a:pPr>
            <a:r>
              <a:rPr lang="en-US" sz="1600" dirty="0">
                <a:solidFill>
                  <a:schemeClr val="tx1"/>
                </a:solidFill>
                <a:ea typeface="+mn-lt"/>
                <a:cs typeface="+mn-lt"/>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 (HRSA).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 </a:t>
            </a:r>
          </a:p>
          <a:p>
            <a:pPr marL="113665" indent="0">
              <a:buNone/>
            </a:pPr>
            <a:r>
              <a:rPr lang="en-US" sz="1600" b="1" dirty="0">
                <a:solidFill>
                  <a:schemeClr val="tx1"/>
                </a:solidFill>
                <a:ea typeface="+mn-lt"/>
                <a:cs typeface="+mn-lt"/>
              </a:rPr>
              <a:t>HRSA Acknowledgement Statement </a:t>
            </a:r>
            <a:br>
              <a:rPr lang="en-US" sz="1600" b="1" dirty="0">
                <a:solidFill>
                  <a:schemeClr val="tx1"/>
                </a:solidFill>
                <a:ea typeface="+mn-lt"/>
                <a:cs typeface="+mn-lt"/>
              </a:rPr>
            </a:br>
            <a:r>
              <a:rPr lang="en-US" sz="1600" dirty="0">
                <a:solidFill>
                  <a:schemeClr val="tx1"/>
                </a:solidFill>
                <a:effectLst/>
                <a:ea typeface="Times New Roman" panose="02020603050405020304" pitchFamily="18" charset="0"/>
              </a:rPr>
              <a:t>The Pacific AETC is supported by the Health Resources and Services Administration (HRSA) of the    U.S. Department of Health and Human Services (HHS) as part of an award totaling $4,377,449. The contents are those of the author(s) and do not necessarily represent the official views of, nor an endorsement, by HRSA, HHS, or the U.S. Government. For more information, please visit HRSA.gov. </a:t>
            </a:r>
            <a:endParaRPr lang="en-US" sz="1600" dirty="0">
              <a:solidFill>
                <a:schemeClr val="tx1"/>
              </a:solidFill>
              <a:effectLst/>
              <a:ea typeface="Calibri" panose="020F0502020204030204" pitchFamily="34" charset="0"/>
            </a:endParaRPr>
          </a:p>
          <a:p>
            <a:pPr marL="113665" indent="0">
              <a:buNone/>
            </a:pPr>
            <a:r>
              <a:rPr lang="en-US" sz="1600" b="1" dirty="0">
                <a:solidFill>
                  <a:schemeClr val="tx1"/>
                </a:solidFill>
                <a:ea typeface="+mn-lt"/>
                <a:cs typeface="+mn-lt"/>
              </a:rPr>
              <a:t>Trade Name Disclosure Statement </a:t>
            </a:r>
            <a:br>
              <a:rPr lang="en-US" sz="1600" b="1" dirty="0">
                <a:solidFill>
                  <a:schemeClr val="tx1"/>
                </a:solidFill>
                <a:ea typeface="+mn-lt"/>
                <a:cs typeface="+mn-lt"/>
              </a:rPr>
            </a:br>
            <a:r>
              <a:rPr lang="en-US" sz="1600" dirty="0">
                <a:solidFill>
                  <a:schemeClr val="tx1"/>
                </a:solidFill>
                <a:ea typeface="+mn-lt"/>
                <a:cs typeface="+mn-lt"/>
              </a:rPr>
              <a:t>Funding for this presentation was made possible by 5 U1OHA29292‐08‐00 from</a:t>
            </a:r>
            <a:r>
              <a:rPr lang="en-US" sz="1600" b="1" dirty="0">
                <a:solidFill>
                  <a:schemeClr val="tx1"/>
                </a:solidFill>
                <a:ea typeface="+mn-lt"/>
                <a:cs typeface="+mn-lt"/>
              </a:rPr>
              <a:t> </a:t>
            </a:r>
            <a:r>
              <a:rPr lang="en-US" sz="1600" dirty="0">
                <a:solidFill>
                  <a:schemeClr val="tx1"/>
                </a:solidFill>
                <a:ea typeface="+mn-lt"/>
                <a:cs typeface="+mn-lt"/>
              </a:rPr>
              <a:t>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p:txBody>
      </p:sp>
    </p:spTree>
    <p:extLst>
      <p:ext uri="{BB962C8B-B14F-4D97-AF65-F5344CB8AC3E}">
        <p14:creationId xmlns:p14="http://schemas.microsoft.com/office/powerpoint/2010/main" val="3398870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5F95-8ACB-D837-AFDA-2F885265BE46}"/>
              </a:ext>
            </a:extLst>
          </p:cNvPr>
          <p:cNvSpPr>
            <a:spLocks noGrp="1"/>
          </p:cNvSpPr>
          <p:nvPr>
            <p:ph type="title"/>
          </p:nvPr>
        </p:nvSpPr>
        <p:spPr>
          <a:xfrm>
            <a:off x="470263" y="609600"/>
            <a:ext cx="11116491" cy="1320800"/>
          </a:xfrm>
        </p:spPr>
        <p:txBody>
          <a:bodyPr/>
          <a:lstStyle/>
          <a:p>
            <a:r>
              <a:rPr lang="en-US" dirty="0"/>
              <a:t>Chronic Stress May Lead to Accelerated Aging</a:t>
            </a:r>
          </a:p>
        </p:txBody>
      </p:sp>
      <p:pic>
        <p:nvPicPr>
          <p:cNvPr id="4" name="Picture 3" descr="A circular diagram showing how psychosocial stress leads to a cycle of depression, substance use, reduced cART adherence, inflammation and cognitive problems. inflammation. The general outcome is age-related comorbidities and accelerated aging.">
            <a:extLst>
              <a:ext uri="{FF2B5EF4-FFF2-40B4-BE49-F238E27FC236}">
                <a16:creationId xmlns:a16="http://schemas.microsoft.com/office/drawing/2014/main" id="{482898AC-C2C3-EAFB-CCAA-B10A5E035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344" y="1930400"/>
            <a:ext cx="9414880" cy="4318000"/>
          </a:xfrm>
          <a:prstGeom prst="rect">
            <a:avLst/>
          </a:prstGeom>
        </p:spPr>
      </p:pic>
      <p:sp>
        <p:nvSpPr>
          <p:cNvPr id="3" name="TextBox 2">
            <a:extLst>
              <a:ext uri="{FF2B5EF4-FFF2-40B4-BE49-F238E27FC236}">
                <a16:creationId xmlns:a16="http://schemas.microsoft.com/office/drawing/2014/main" id="{E582E602-6FF5-52E2-CDC3-422A650C73E8}"/>
              </a:ext>
            </a:extLst>
          </p:cNvPr>
          <p:cNvSpPr txBox="1"/>
          <p:nvPr/>
        </p:nvSpPr>
        <p:spPr>
          <a:xfrm>
            <a:off x="9422780" y="6465344"/>
            <a:ext cx="940422"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4"/>
              </a:rPr>
              <a:t>NIH</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185970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A455-A8D9-7126-A8F7-126691AF0465}"/>
              </a:ext>
            </a:extLst>
          </p:cNvPr>
          <p:cNvSpPr>
            <a:spLocks noGrp="1"/>
          </p:cNvSpPr>
          <p:nvPr>
            <p:ph type="title"/>
          </p:nvPr>
        </p:nvSpPr>
        <p:spPr/>
        <p:txBody>
          <a:bodyPr/>
          <a:lstStyle/>
          <a:p>
            <a:r>
              <a:rPr lang="en-US" dirty="0"/>
              <a:t>Sudden New Onset of Cognitive Decline</a:t>
            </a:r>
          </a:p>
        </p:txBody>
      </p:sp>
      <p:sp>
        <p:nvSpPr>
          <p:cNvPr id="3" name="Content Placeholder 2">
            <a:extLst>
              <a:ext uri="{FF2B5EF4-FFF2-40B4-BE49-F238E27FC236}">
                <a16:creationId xmlns:a16="http://schemas.microsoft.com/office/drawing/2014/main" id="{BCD930C3-EA5C-31B4-F77D-030CD65F6413}"/>
              </a:ext>
            </a:extLst>
          </p:cNvPr>
          <p:cNvSpPr>
            <a:spLocks noGrp="1"/>
          </p:cNvSpPr>
          <p:nvPr>
            <p:ph sz="half" idx="1"/>
          </p:nvPr>
        </p:nvSpPr>
        <p:spPr/>
        <p:txBody>
          <a:bodyPr>
            <a:normAutofit/>
          </a:bodyPr>
          <a:lstStyle/>
          <a:p>
            <a:r>
              <a:rPr lang="en-US" dirty="0"/>
              <a:t>Sudden cognitive decline in PWH who have been cognitively stable.</a:t>
            </a:r>
          </a:p>
          <a:p>
            <a:r>
              <a:rPr lang="en-US" dirty="0"/>
              <a:t>This may be due to uncommon syndromes caused by brain HIV infection</a:t>
            </a:r>
          </a:p>
          <a:p>
            <a:pPr lvl="1"/>
            <a:r>
              <a:rPr lang="en-US" sz="2400" dirty="0"/>
              <a:t>Viral Escape Syndrome-HIV replicates in the brain despite people being on cART.</a:t>
            </a:r>
          </a:p>
          <a:p>
            <a:pPr lvl="1"/>
            <a:r>
              <a:rPr lang="en-US" sz="2400" dirty="0"/>
              <a:t>Immune Reconstitution Inflammatory Syndrome—Life threatening; headache, confusion, seizures and cognitive decline.</a:t>
            </a:r>
          </a:p>
          <a:p>
            <a:pPr lvl="1"/>
            <a:r>
              <a:rPr lang="en-US" sz="2400" dirty="0"/>
              <a:t>Both require immediate attention and further testing to diagnose</a:t>
            </a:r>
          </a:p>
          <a:p>
            <a:endParaRPr lang="en-US" dirty="0"/>
          </a:p>
          <a:p>
            <a:endParaRPr lang="en-US" dirty="0"/>
          </a:p>
        </p:txBody>
      </p:sp>
    </p:spTree>
    <p:extLst>
      <p:ext uri="{BB962C8B-B14F-4D97-AF65-F5344CB8AC3E}">
        <p14:creationId xmlns:p14="http://schemas.microsoft.com/office/powerpoint/2010/main" val="2884840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FFFE5-8D25-A245-CE98-BCAC0C3190E8}"/>
              </a:ext>
            </a:extLst>
          </p:cNvPr>
          <p:cNvSpPr>
            <a:spLocks noGrp="1"/>
          </p:cNvSpPr>
          <p:nvPr>
            <p:ph type="title"/>
          </p:nvPr>
        </p:nvSpPr>
        <p:spPr/>
        <p:txBody>
          <a:bodyPr/>
          <a:lstStyle/>
          <a:p>
            <a:r>
              <a:rPr lang="en-US" dirty="0"/>
              <a:t>Mental Health in LTS </a:t>
            </a:r>
          </a:p>
        </p:txBody>
      </p:sp>
      <p:sp>
        <p:nvSpPr>
          <p:cNvPr id="3" name="Content Placeholder 2">
            <a:extLst>
              <a:ext uri="{FF2B5EF4-FFF2-40B4-BE49-F238E27FC236}">
                <a16:creationId xmlns:a16="http://schemas.microsoft.com/office/drawing/2014/main" id="{27C27093-5798-46E9-5E96-F4F80BF0DC3B}"/>
              </a:ext>
            </a:extLst>
          </p:cNvPr>
          <p:cNvSpPr>
            <a:spLocks noGrp="1"/>
          </p:cNvSpPr>
          <p:nvPr>
            <p:ph sz="half" idx="1"/>
          </p:nvPr>
        </p:nvSpPr>
        <p:spPr/>
        <p:txBody>
          <a:bodyPr>
            <a:normAutofit fontScale="77500" lnSpcReduction="20000"/>
          </a:bodyPr>
          <a:lstStyle/>
          <a:p>
            <a:r>
              <a:rPr lang="en-US" sz="3400" dirty="0"/>
              <a:t>People with HIV are 44% more likely to have a mental health disorder than those without HIV.</a:t>
            </a:r>
          </a:p>
          <a:p>
            <a:pPr lvl="1"/>
            <a:r>
              <a:rPr lang="en-US" sz="3400" dirty="0"/>
              <a:t>Depression, anxiety, substance abuse, PTSD</a:t>
            </a:r>
          </a:p>
          <a:p>
            <a:r>
              <a:rPr lang="en-US" sz="3600" dirty="0"/>
              <a:t>Longest term survivors are especially prone to mental health challenges due their living through the darkest era of HIV/AIDS. </a:t>
            </a:r>
          </a:p>
          <a:p>
            <a:r>
              <a:rPr lang="en-US" sz="3600" dirty="0"/>
              <a:t>Suffered many losses, discrimination, stigma</a:t>
            </a:r>
          </a:p>
          <a:p>
            <a:r>
              <a:rPr lang="en-US" sz="3600" dirty="0"/>
              <a:t>Foreshortened sense of the future</a:t>
            </a:r>
          </a:p>
          <a:p>
            <a:r>
              <a:rPr lang="en-US" sz="3600" dirty="0"/>
              <a:t>Increased stigma, trauma for PWH in the LGBTQI community and for minorities due to discrimination, racism, homophobia</a:t>
            </a:r>
          </a:p>
        </p:txBody>
      </p:sp>
      <p:sp>
        <p:nvSpPr>
          <p:cNvPr id="4" name="TextBox 3">
            <a:extLst>
              <a:ext uri="{FF2B5EF4-FFF2-40B4-BE49-F238E27FC236}">
                <a16:creationId xmlns:a16="http://schemas.microsoft.com/office/drawing/2014/main" id="{FB77F4D3-EDC5-403C-3586-D3AB07DBFF98}"/>
              </a:ext>
            </a:extLst>
          </p:cNvPr>
          <p:cNvSpPr txBox="1"/>
          <p:nvPr/>
        </p:nvSpPr>
        <p:spPr>
          <a:xfrm>
            <a:off x="6835696" y="6521100"/>
            <a:ext cx="3401123"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2"/>
              </a:rPr>
              <a:t>The Well Project</a:t>
            </a:r>
            <a:r>
              <a:rPr lang="en-US" sz="1200" kern="0" dirty="0">
                <a:cs typeface="Arial" pitchFamily="34" charset="0"/>
              </a:rPr>
              <a:t>, </a:t>
            </a:r>
            <a:r>
              <a:rPr lang="en-US" sz="1200" kern="0" dirty="0">
                <a:cs typeface="Arial" pitchFamily="34" charset="0"/>
                <a:hlinkClick r:id="rId3"/>
              </a:rPr>
              <a:t>NIH</a:t>
            </a:r>
            <a:r>
              <a:rPr lang="en-US" sz="1200" kern="0" dirty="0">
                <a:cs typeface="Arial" pitchFamily="34" charset="0"/>
              </a:rPr>
              <a:t>, </a:t>
            </a:r>
            <a:r>
              <a:rPr lang="en-US" sz="1200" kern="0" dirty="0">
                <a:cs typeface="Arial" pitchFamily="34" charset="0"/>
                <a:hlinkClick r:id="rId4"/>
              </a:rPr>
              <a:t>BMC</a:t>
            </a:r>
            <a:r>
              <a:rPr lang="en-US" sz="1200" kern="0" dirty="0">
                <a:cs typeface="Arial" pitchFamily="34" charset="0"/>
              </a:rPr>
              <a:t> </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2265125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BC43-8182-E4BD-6B32-B8042C785AA3}"/>
              </a:ext>
            </a:extLst>
          </p:cNvPr>
          <p:cNvSpPr>
            <a:spLocks noGrp="1"/>
          </p:cNvSpPr>
          <p:nvPr>
            <p:ph type="title"/>
          </p:nvPr>
        </p:nvSpPr>
        <p:spPr>
          <a:xfrm>
            <a:off x="677336" y="167814"/>
            <a:ext cx="9685866" cy="1320800"/>
          </a:xfrm>
        </p:spPr>
        <p:txBody>
          <a:bodyPr/>
          <a:lstStyle/>
          <a:p>
            <a:r>
              <a:rPr lang="en-US" dirty="0"/>
              <a:t>Mental Health Problems in Longest Term Survivors*</a:t>
            </a:r>
          </a:p>
        </p:txBody>
      </p:sp>
      <p:sp>
        <p:nvSpPr>
          <p:cNvPr id="3" name="Content Placeholder 2">
            <a:extLst>
              <a:ext uri="{FF2B5EF4-FFF2-40B4-BE49-F238E27FC236}">
                <a16:creationId xmlns:a16="http://schemas.microsoft.com/office/drawing/2014/main" id="{47A720AF-7D9B-E8D2-EE52-FF8159C38928}"/>
              </a:ext>
            </a:extLst>
          </p:cNvPr>
          <p:cNvSpPr>
            <a:spLocks noGrp="1"/>
          </p:cNvSpPr>
          <p:nvPr>
            <p:ph sz="half" idx="1"/>
          </p:nvPr>
        </p:nvSpPr>
        <p:spPr/>
        <p:txBody>
          <a:bodyPr>
            <a:normAutofit fontScale="77500" lnSpcReduction="20000"/>
          </a:bodyPr>
          <a:lstStyle/>
          <a:p>
            <a:r>
              <a:rPr lang="en-US" sz="3200" dirty="0"/>
              <a:t>Depression and suicidal ideation</a:t>
            </a:r>
          </a:p>
          <a:p>
            <a:r>
              <a:rPr lang="en-US" sz="3200" dirty="0"/>
              <a:t>Treatment adherence burnout</a:t>
            </a:r>
          </a:p>
          <a:p>
            <a:r>
              <a:rPr lang="en-US" sz="3200" dirty="0"/>
              <a:t>Psychological trauma/PTSD (Aids Survivor Syndrome).</a:t>
            </a:r>
          </a:p>
          <a:p>
            <a:r>
              <a:rPr lang="en-US" dirty="0"/>
              <a:t>Experienced many losses, discrimination, stigma</a:t>
            </a:r>
          </a:p>
          <a:p>
            <a:r>
              <a:rPr lang="en-US" dirty="0">
                <a:solidFill>
                  <a:srgbClr val="231F20"/>
                </a:solidFill>
                <a:highlight>
                  <a:srgbClr val="FFFFFF"/>
                </a:highlight>
                <a:latin typeface="proxima-nova"/>
              </a:rPr>
              <a:t>Survivor’s guilt</a:t>
            </a:r>
          </a:p>
          <a:p>
            <a:r>
              <a:rPr lang="en-US" sz="3200" dirty="0"/>
              <a:t>Substance dependence/abuse</a:t>
            </a:r>
          </a:p>
          <a:p>
            <a:r>
              <a:rPr lang="en-US" dirty="0">
                <a:solidFill>
                  <a:srgbClr val="231F20"/>
                </a:solidFill>
                <a:highlight>
                  <a:srgbClr val="FFFFFF"/>
                </a:highlight>
                <a:latin typeface="proxima-nova"/>
              </a:rPr>
              <a:t>Negative thoughts such as deep regret and shame</a:t>
            </a:r>
          </a:p>
          <a:p>
            <a:r>
              <a:rPr lang="en-US" sz="3200" dirty="0"/>
              <a:t> Fear of treatment</a:t>
            </a:r>
          </a:p>
          <a:p>
            <a:pPr marL="0" indent="0">
              <a:buNone/>
            </a:pPr>
            <a:endParaRPr lang="en-US" dirty="0"/>
          </a:p>
        </p:txBody>
      </p:sp>
      <p:sp>
        <p:nvSpPr>
          <p:cNvPr id="4" name="Content Placeholder 3">
            <a:extLst>
              <a:ext uri="{FF2B5EF4-FFF2-40B4-BE49-F238E27FC236}">
                <a16:creationId xmlns:a16="http://schemas.microsoft.com/office/drawing/2014/main" id="{E151FA05-E4A0-F3B3-82F3-C64086F5E7A1}"/>
              </a:ext>
            </a:extLst>
          </p:cNvPr>
          <p:cNvSpPr>
            <a:spLocks noGrp="1"/>
          </p:cNvSpPr>
          <p:nvPr>
            <p:ph sz="half" idx="10"/>
          </p:nvPr>
        </p:nvSpPr>
        <p:spPr/>
        <p:txBody>
          <a:bodyPr>
            <a:normAutofit fontScale="85000" lnSpcReduction="10000"/>
          </a:bodyPr>
          <a:lstStyle/>
          <a:p>
            <a:pPr algn="l" fontAlgn="base">
              <a:buFont typeface="Arial" panose="020B0604020202020204" pitchFamily="34" charset="0"/>
              <a:buChar char="•"/>
            </a:pPr>
            <a:r>
              <a:rPr lang="en-US" b="0" i="0" dirty="0">
                <a:solidFill>
                  <a:srgbClr val="231F20"/>
                </a:solidFill>
                <a:effectLst/>
                <a:highlight>
                  <a:srgbClr val="FFFFFF"/>
                </a:highlight>
                <a:latin typeface="proxima-nova"/>
              </a:rPr>
              <a:t>Self-destructive behavior</a:t>
            </a:r>
          </a:p>
          <a:p>
            <a:pPr algn="l" fontAlgn="base">
              <a:buFont typeface="Arial" panose="020B0604020202020204" pitchFamily="34" charset="0"/>
              <a:buChar char="•"/>
            </a:pPr>
            <a:r>
              <a:rPr lang="en-US" b="0" i="0" dirty="0">
                <a:solidFill>
                  <a:srgbClr val="231F20"/>
                </a:solidFill>
                <a:effectLst/>
                <a:highlight>
                  <a:srgbClr val="FFFFFF"/>
                </a:highlight>
                <a:latin typeface="proxima-nova"/>
              </a:rPr>
              <a:t>Sexual risk-taking</a:t>
            </a:r>
          </a:p>
          <a:p>
            <a:pPr algn="l" fontAlgn="base">
              <a:buFont typeface="Arial" panose="020B0604020202020204" pitchFamily="34" charset="0"/>
              <a:buChar char="•"/>
            </a:pPr>
            <a:r>
              <a:rPr lang="en-US" b="0" i="0" dirty="0">
                <a:solidFill>
                  <a:srgbClr val="231F20"/>
                </a:solidFill>
                <a:effectLst/>
                <a:highlight>
                  <a:srgbClr val="FFFFFF"/>
                </a:highlight>
                <a:latin typeface="proxima-nova"/>
              </a:rPr>
              <a:t>Social withdrawal and isolation</a:t>
            </a:r>
          </a:p>
          <a:p>
            <a:pPr algn="l" fontAlgn="base">
              <a:buFont typeface="Arial" panose="020B0604020202020204" pitchFamily="34" charset="0"/>
              <a:buChar char="•"/>
            </a:pPr>
            <a:r>
              <a:rPr lang="en-US" b="0" i="0" dirty="0">
                <a:solidFill>
                  <a:srgbClr val="231F20"/>
                </a:solidFill>
                <a:effectLst/>
                <a:highlight>
                  <a:srgbClr val="FFFFFF"/>
                </a:highlight>
                <a:latin typeface="proxima-nova"/>
              </a:rPr>
              <a:t>Anxiety and nervousness</a:t>
            </a:r>
          </a:p>
          <a:p>
            <a:pPr algn="l" fontAlgn="base">
              <a:buFont typeface="Arial" panose="020B0604020202020204" pitchFamily="34" charset="0"/>
              <a:buChar char="•"/>
            </a:pPr>
            <a:r>
              <a:rPr lang="en-US" b="0" i="0" dirty="0">
                <a:solidFill>
                  <a:srgbClr val="231F20"/>
                </a:solidFill>
                <a:effectLst/>
                <a:highlight>
                  <a:srgbClr val="FFFFFF"/>
                </a:highlight>
                <a:latin typeface="proxima-nova"/>
              </a:rPr>
              <a:t>Irritability or flashes of anger</a:t>
            </a:r>
          </a:p>
          <a:p>
            <a:pPr algn="l" fontAlgn="base">
              <a:buFont typeface="Arial" panose="020B0604020202020204" pitchFamily="34" charset="0"/>
              <a:buChar char="•"/>
            </a:pPr>
            <a:r>
              <a:rPr lang="en-US" b="0" i="0" dirty="0">
                <a:solidFill>
                  <a:srgbClr val="231F20"/>
                </a:solidFill>
                <a:effectLst/>
                <a:highlight>
                  <a:srgbClr val="FFFFFF"/>
                </a:highlight>
                <a:latin typeface="proxima-nova"/>
              </a:rPr>
              <a:t>Sleep difficulty and nightmares</a:t>
            </a:r>
          </a:p>
          <a:p>
            <a:pPr algn="l" fontAlgn="base">
              <a:buFont typeface="Arial" panose="020B0604020202020204" pitchFamily="34" charset="0"/>
              <a:buChar char="•"/>
            </a:pPr>
            <a:r>
              <a:rPr lang="en-US" b="0" i="0" dirty="0">
                <a:solidFill>
                  <a:srgbClr val="231F20"/>
                </a:solidFill>
                <a:effectLst/>
                <a:highlight>
                  <a:srgbClr val="FFFFFF"/>
                </a:highlight>
                <a:latin typeface="proxima-nova"/>
              </a:rPr>
              <a:t>Low self-esteem and self-worth</a:t>
            </a:r>
          </a:p>
          <a:p>
            <a:pPr algn="l" fontAlgn="base">
              <a:buFont typeface="Arial" panose="020B0604020202020204" pitchFamily="34" charset="0"/>
              <a:buChar char="•"/>
            </a:pPr>
            <a:r>
              <a:rPr lang="en-US" b="0" i="0" dirty="0">
                <a:solidFill>
                  <a:srgbClr val="231F20"/>
                </a:solidFill>
                <a:effectLst/>
                <a:highlight>
                  <a:srgbClr val="FFFFFF"/>
                </a:highlight>
                <a:latin typeface="proxima-nova"/>
              </a:rPr>
              <a:t>Stigma</a:t>
            </a:r>
          </a:p>
          <a:p>
            <a:endParaRPr lang="en-US" dirty="0"/>
          </a:p>
        </p:txBody>
      </p:sp>
      <p:sp>
        <p:nvSpPr>
          <p:cNvPr id="5" name="TextBox 4">
            <a:extLst>
              <a:ext uri="{FF2B5EF4-FFF2-40B4-BE49-F238E27FC236}">
                <a16:creationId xmlns:a16="http://schemas.microsoft.com/office/drawing/2014/main" id="{4C7256B1-FAAA-85C9-808F-32EA6C5694A9}"/>
              </a:ext>
            </a:extLst>
          </p:cNvPr>
          <p:cNvSpPr txBox="1"/>
          <p:nvPr/>
        </p:nvSpPr>
        <p:spPr>
          <a:xfrm>
            <a:off x="809897" y="6248400"/>
            <a:ext cx="3749040" cy="461665"/>
          </a:xfrm>
          <a:prstGeom prst="rect">
            <a:avLst/>
          </a:prstGeom>
          <a:noFill/>
        </p:spPr>
        <p:txBody>
          <a:bodyPr wrap="square" rtlCol="0">
            <a:spAutoFit/>
          </a:bodyPr>
          <a:lstStyle/>
          <a:p>
            <a:r>
              <a:rPr lang="en-US" sz="2400" dirty="0"/>
              <a:t>*Learning Objective</a:t>
            </a:r>
          </a:p>
        </p:txBody>
      </p:sp>
      <p:sp>
        <p:nvSpPr>
          <p:cNvPr id="6" name="TextBox 5">
            <a:extLst>
              <a:ext uri="{FF2B5EF4-FFF2-40B4-BE49-F238E27FC236}">
                <a16:creationId xmlns:a16="http://schemas.microsoft.com/office/drawing/2014/main" id="{0FEDF3B8-6DF9-38F6-E516-4A793324A2AB}"/>
              </a:ext>
            </a:extLst>
          </p:cNvPr>
          <p:cNvSpPr txBox="1"/>
          <p:nvPr/>
        </p:nvSpPr>
        <p:spPr>
          <a:xfrm>
            <a:off x="6835696" y="6521100"/>
            <a:ext cx="3401123"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2"/>
              </a:rPr>
              <a:t>The Well Project</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4196559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97FE-8A62-4041-5862-14B1F3A0338A}"/>
              </a:ext>
            </a:extLst>
          </p:cNvPr>
          <p:cNvSpPr>
            <a:spLocks noGrp="1"/>
          </p:cNvSpPr>
          <p:nvPr>
            <p:ph type="title"/>
          </p:nvPr>
        </p:nvSpPr>
        <p:spPr>
          <a:xfrm>
            <a:off x="546705" y="167814"/>
            <a:ext cx="9685866" cy="1320800"/>
          </a:xfrm>
        </p:spPr>
        <p:txBody>
          <a:bodyPr/>
          <a:lstStyle/>
          <a:p>
            <a:r>
              <a:rPr lang="en-US" dirty="0"/>
              <a:t>Depression Related Challenges in People with HAND</a:t>
            </a:r>
          </a:p>
        </p:txBody>
      </p:sp>
      <p:sp>
        <p:nvSpPr>
          <p:cNvPr id="3" name="Content Placeholder 2">
            <a:extLst>
              <a:ext uri="{FF2B5EF4-FFF2-40B4-BE49-F238E27FC236}">
                <a16:creationId xmlns:a16="http://schemas.microsoft.com/office/drawing/2014/main" id="{9A50080A-2491-8D62-F5C3-393CB0BD2941}"/>
              </a:ext>
            </a:extLst>
          </p:cNvPr>
          <p:cNvSpPr>
            <a:spLocks noGrp="1"/>
          </p:cNvSpPr>
          <p:nvPr>
            <p:ph sz="half" idx="1"/>
          </p:nvPr>
        </p:nvSpPr>
        <p:spPr/>
        <p:txBody>
          <a:bodyPr>
            <a:normAutofit fontScale="85000" lnSpcReduction="10000"/>
          </a:bodyPr>
          <a:lstStyle/>
          <a:p>
            <a:r>
              <a:rPr lang="en-US" dirty="0"/>
              <a:t>Depression can cause and/or exacerbate cognitive problems</a:t>
            </a:r>
          </a:p>
          <a:p>
            <a:r>
              <a:rPr lang="en-US" dirty="0"/>
              <a:t>Depression is associated with poorer outcomes in PWH.</a:t>
            </a:r>
          </a:p>
          <a:p>
            <a:r>
              <a:rPr lang="en-US" dirty="0"/>
              <a:t>Lack of ability or motivation for treatment adherence</a:t>
            </a:r>
          </a:p>
          <a:p>
            <a:r>
              <a:rPr lang="en-US" dirty="0"/>
              <a:t>Poor ability to initiate self-care, follow-through on recommendations</a:t>
            </a:r>
          </a:p>
          <a:p>
            <a:r>
              <a:rPr lang="en-US" dirty="0"/>
              <a:t>Social isolation</a:t>
            </a:r>
          </a:p>
          <a:p>
            <a:r>
              <a:rPr lang="en-US" dirty="0"/>
              <a:t>Poor decision making leading to unsafe or unhealthy choices </a:t>
            </a:r>
          </a:p>
          <a:p>
            <a:pPr lvl="1"/>
            <a:r>
              <a:rPr lang="en-US" sz="2400" dirty="0"/>
              <a:t>Unprotected sex</a:t>
            </a:r>
          </a:p>
          <a:p>
            <a:pPr lvl="1"/>
            <a:r>
              <a:rPr lang="en-US" sz="2400" dirty="0"/>
              <a:t>Substance use</a:t>
            </a:r>
          </a:p>
          <a:p>
            <a:pPr lvl="1"/>
            <a:endParaRPr lang="en-US" sz="2400" dirty="0"/>
          </a:p>
        </p:txBody>
      </p:sp>
      <p:sp>
        <p:nvSpPr>
          <p:cNvPr id="4" name="TextBox 3">
            <a:extLst>
              <a:ext uri="{FF2B5EF4-FFF2-40B4-BE49-F238E27FC236}">
                <a16:creationId xmlns:a16="http://schemas.microsoft.com/office/drawing/2014/main" id="{BA01A8BE-66F6-8CC8-F9A5-D4006F2BBF8C}"/>
              </a:ext>
            </a:extLst>
          </p:cNvPr>
          <p:cNvSpPr txBox="1"/>
          <p:nvPr/>
        </p:nvSpPr>
        <p:spPr>
          <a:xfrm>
            <a:off x="6835696" y="6521100"/>
            <a:ext cx="3401123"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2"/>
              </a:rPr>
              <a:t>The Well Project</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1590680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C563-FFBD-0472-9509-DE874A80B72A}"/>
              </a:ext>
            </a:extLst>
          </p:cNvPr>
          <p:cNvSpPr>
            <a:spLocks noGrp="1"/>
          </p:cNvSpPr>
          <p:nvPr>
            <p:ph type="title"/>
          </p:nvPr>
        </p:nvSpPr>
        <p:spPr>
          <a:xfrm>
            <a:off x="1426634" y="2324100"/>
            <a:ext cx="8596668" cy="1320800"/>
          </a:xfrm>
        </p:spPr>
        <p:txBody>
          <a:bodyPr>
            <a:normAutofit fontScale="90000"/>
          </a:bodyPr>
          <a:lstStyle/>
          <a:p>
            <a:pPr algn="ctr"/>
            <a:r>
              <a:rPr lang="en-US" dirty="0"/>
              <a:t>Workshop:</a:t>
            </a:r>
            <a:br>
              <a:rPr lang="en-US" dirty="0"/>
            </a:br>
            <a:r>
              <a:rPr lang="en-US" dirty="0"/>
              <a:t>Assessing for Dementia and Depression</a:t>
            </a:r>
            <a:br>
              <a:rPr lang="en-US" dirty="0"/>
            </a:br>
            <a:br>
              <a:rPr lang="en-US" dirty="0"/>
            </a:br>
            <a:r>
              <a:rPr lang="en-US" sz="3100" dirty="0"/>
              <a:t>Patient Health Questionnaire-9</a:t>
            </a:r>
            <a:br>
              <a:rPr lang="en-US" sz="3100" dirty="0"/>
            </a:br>
            <a:r>
              <a:rPr lang="en-US" sz="3100" dirty="0"/>
              <a:t>International HIV Dementia Scale</a:t>
            </a:r>
            <a:br>
              <a:rPr lang="en-US" sz="3100" dirty="0"/>
            </a:br>
            <a:br>
              <a:rPr lang="en-US" sz="3100" dirty="0"/>
            </a:br>
            <a:endParaRPr lang="en-US" sz="3100" dirty="0"/>
          </a:p>
        </p:txBody>
      </p:sp>
    </p:spTree>
    <p:extLst>
      <p:ext uri="{BB962C8B-B14F-4D97-AF65-F5344CB8AC3E}">
        <p14:creationId xmlns:p14="http://schemas.microsoft.com/office/powerpoint/2010/main" val="1800231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image of the Patient Health Questionnaire-9 (PHQ-9)&#10;&#10;The Patient Health Questionnaire (PHQ) is a self-administered version of the PRIME-MD diagnostic instrument for common mental disorders. The PHQ-9 is the depression module, which scores each of the 9 DSM-IV criteria as “0” (not at all) to “3” (nearly every day).">
            <a:extLst>
              <a:ext uri="{FF2B5EF4-FFF2-40B4-BE49-F238E27FC236}">
                <a16:creationId xmlns:a16="http://schemas.microsoft.com/office/drawing/2014/main" id="{BDAD5B1B-78F2-6A52-7164-4209037299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879" y="1157449"/>
            <a:ext cx="3912540" cy="5700551"/>
          </a:xfrm>
          <a:prstGeom prst="rect">
            <a:avLst/>
          </a:prstGeom>
        </p:spPr>
      </p:pic>
      <p:sp>
        <p:nvSpPr>
          <p:cNvPr id="2" name="Title 1">
            <a:extLst>
              <a:ext uri="{FF2B5EF4-FFF2-40B4-BE49-F238E27FC236}">
                <a16:creationId xmlns:a16="http://schemas.microsoft.com/office/drawing/2014/main" id="{47B92E6C-02F2-2D63-8262-62E3A000B5AE}"/>
              </a:ext>
            </a:extLst>
          </p:cNvPr>
          <p:cNvSpPr>
            <a:spLocks noGrp="1"/>
          </p:cNvSpPr>
          <p:nvPr>
            <p:ph type="title"/>
          </p:nvPr>
        </p:nvSpPr>
        <p:spPr>
          <a:xfrm>
            <a:off x="657879" y="91618"/>
            <a:ext cx="9685866" cy="1320800"/>
          </a:xfrm>
        </p:spPr>
        <p:txBody>
          <a:bodyPr/>
          <a:lstStyle/>
          <a:p>
            <a:r>
              <a:rPr lang="en-US" dirty="0"/>
              <a:t>Assessing for Depression: Patient Health Questionnaire-9 (PHQ-9)</a:t>
            </a:r>
          </a:p>
        </p:txBody>
      </p:sp>
      <p:pic>
        <p:nvPicPr>
          <p:cNvPr id="4" name="Picture 3" descr="Scoring Criteria for PHQ-9 for minimal, minor, moderate and severe symptomology.">
            <a:extLst>
              <a:ext uri="{FF2B5EF4-FFF2-40B4-BE49-F238E27FC236}">
                <a16:creationId xmlns:a16="http://schemas.microsoft.com/office/drawing/2014/main" id="{91A32E4D-F7F6-8B64-B002-BE9CE1E0C86D}"/>
              </a:ext>
            </a:extLst>
          </p:cNvPr>
          <p:cNvPicPr>
            <a:picLocks noChangeAspect="1"/>
          </p:cNvPicPr>
          <p:nvPr/>
        </p:nvPicPr>
        <p:blipFill rotWithShape="1">
          <a:blip r:embed="rId4"/>
          <a:srcRect l="37188" t="17407" r="7738" b="27778"/>
          <a:stretch/>
        </p:blipFill>
        <p:spPr>
          <a:xfrm>
            <a:off x="4665524" y="1317144"/>
            <a:ext cx="5985156" cy="3350819"/>
          </a:xfrm>
          <a:prstGeom prst="rect">
            <a:avLst/>
          </a:prstGeom>
        </p:spPr>
      </p:pic>
      <p:sp>
        <p:nvSpPr>
          <p:cNvPr id="6" name="TextBox 5">
            <a:extLst>
              <a:ext uri="{FF2B5EF4-FFF2-40B4-BE49-F238E27FC236}">
                <a16:creationId xmlns:a16="http://schemas.microsoft.com/office/drawing/2014/main" id="{D578ACC6-B98A-F7DA-64BB-E2CA95E33CB8}"/>
              </a:ext>
            </a:extLst>
          </p:cNvPr>
          <p:cNvSpPr txBox="1"/>
          <p:nvPr/>
        </p:nvSpPr>
        <p:spPr>
          <a:xfrm>
            <a:off x="4635500" y="4667963"/>
            <a:ext cx="679450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If endorses suicidality, assess for intent, plan, imminence. ask about and develop safety plan, give resources.</a:t>
            </a:r>
          </a:p>
          <a:p>
            <a:pPr marL="342900" indent="-342900">
              <a:buFont typeface="Arial" panose="020B0604020202020204" pitchFamily="34" charset="0"/>
              <a:buChar char="•"/>
            </a:pPr>
            <a:r>
              <a:rPr lang="en-US" sz="2000" dirty="0"/>
              <a:t>Consult, follow-up, Emergency Room visit may be warranted.</a:t>
            </a:r>
            <a:r>
              <a:rPr lang="en-US" sz="2000" b="0" i="0" dirty="0">
                <a:solidFill>
                  <a:srgbClr val="212121"/>
                </a:solidFill>
                <a:effectLst/>
                <a:highlight>
                  <a:srgbClr val="FFFFFF"/>
                </a:highlight>
              </a:rPr>
              <a:t> </a:t>
            </a:r>
          </a:p>
        </p:txBody>
      </p:sp>
      <p:sp>
        <p:nvSpPr>
          <p:cNvPr id="3" name="TextBox 2">
            <a:extLst>
              <a:ext uri="{FF2B5EF4-FFF2-40B4-BE49-F238E27FC236}">
                <a16:creationId xmlns:a16="http://schemas.microsoft.com/office/drawing/2014/main" id="{1F8E342B-F8C4-98B1-DC60-4FF9266F4D32}"/>
              </a:ext>
            </a:extLst>
          </p:cNvPr>
          <p:cNvSpPr txBox="1"/>
          <p:nvPr/>
        </p:nvSpPr>
        <p:spPr>
          <a:xfrm>
            <a:off x="7868174" y="6507850"/>
            <a:ext cx="2475571" cy="258532"/>
          </a:xfrm>
          <a:prstGeom prst="rect">
            <a:avLst/>
          </a:prstGeom>
          <a:noFill/>
        </p:spPr>
        <p:txBody>
          <a:bodyPr wrap="square">
            <a:spAutoFit/>
          </a:bodyPr>
          <a:lstStyle/>
          <a:p>
            <a:pPr algn="r">
              <a:lnSpc>
                <a:spcPct val="90000"/>
              </a:lnSpc>
              <a:defRPr/>
            </a:pPr>
            <a:r>
              <a:rPr lang="en-US" sz="1200" kern="0" dirty="0">
                <a:cs typeface="Arial" pitchFamily="34" charset="0"/>
              </a:rPr>
              <a:t>Image Source: </a:t>
            </a:r>
            <a:r>
              <a:rPr lang="en-US" sz="1200" kern="0" dirty="0">
                <a:cs typeface="Arial" pitchFamily="34" charset="0"/>
                <a:hlinkClick r:id="rId5"/>
              </a:rPr>
              <a:t>APA</a:t>
            </a:r>
            <a:r>
              <a:rPr lang="en-US" sz="1200" kern="0" dirty="0">
                <a:cs typeface="Arial" pitchFamily="34" charset="0"/>
              </a:rPr>
              <a:t> Source: </a:t>
            </a:r>
            <a:r>
              <a:rPr lang="en-US" sz="1200" kern="0" dirty="0">
                <a:cs typeface="Arial" pitchFamily="34" charset="0"/>
                <a:hlinkClick r:id="rId6"/>
              </a:rPr>
              <a:t>NIH</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4048991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E5A5-3269-7D3C-FC69-67494B51E6E1}"/>
              </a:ext>
            </a:extLst>
          </p:cNvPr>
          <p:cNvSpPr>
            <a:spLocks noGrp="1"/>
          </p:cNvSpPr>
          <p:nvPr>
            <p:ph type="title"/>
          </p:nvPr>
        </p:nvSpPr>
        <p:spPr>
          <a:xfrm>
            <a:off x="575734" y="177800"/>
            <a:ext cx="9685866" cy="1320800"/>
          </a:xfrm>
        </p:spPr>
        <p:txBody>
          <a:bodyPr/>
          <a:lstStyle/>
          <a:p>
            <a:r>
              <a:rPr lang="en-US" dirty="0"/>
              <a:t>Daily Activity Challenges in  People with HAND and Depression</a:t>
            </a:r>
          </a:p>
        </p:txBody>
      </p:sp>
      <p:sp>
        <p:nvSpPr>
          <p:cNvPr id="3" name="Content Placeholder 2">
            <a:extLst>
              <a:ext uri="{FF2B5EF4-FFF2-40B4-BE49-F238E27FC236}">
                <a16:creationId xmlns:a16="http://schemas.microsoft.com/office/drawing/2014/main" id="{B206956A-3B16-4748-27CE-EFEA0F4DE7AF}"/>
              </a:ext>
            </a:extLst>
          </p:cNvPr>
          <p:cNvSpPr>
            <a:spLocks noGrp="1"/>
          </p:cNvSpPr>
          <p:nvPr>
            <p:ph sz="half" idx="1"/>
          </p:nvPr>
        </p:nvSpPr>
        <p:spPr>
          <a:xfrm>
            <a:off x="677334" y="1760989"/>
            <a:ext cx="9812140" cy="4759786"/>
          </a:xfrm>
        </p:spPr>
        <p:txBody>
          <a:bodyPr>
            <a:normAutofit fontScale="92500"/>
          </a:bodyPr>
          <a:lstStyle/>
          <a:p>
            <a:r>
              <a:rPr lang="en-US" dirty="0"/>
              <a:t>May need reminders to follow through on recommendations or appointments</a:t>
            </a:r>
          </a:p>
          <a:p>
            <a:r>
              <a:rPr lang="en-US" dirty="0"/>
              <a:t>Check medication adherence.</a:t>
            </a:r>
          </a:p>
          <a:p>
            <a:r>
              <a:rPr lang="en-US" dirty="0"/>
              <a:t>Financial management </a:t>
            </a:r>
          </a:p>
          <a:p>
            <a:r>
              <a:rPr lang="en-US" dirty="0"/>
              <a:t>Home Repair, Laundry, Grocery Shopping, Cooking</a:t>
            </a:r>
          </a:p>
          <a:p>
            <a:r>
              <a:rPr lang="en-US" dirty="0"/>
              <a:t> Comprehension of Reading/TV material</a:t>
            </a:r>
          </a:p>
          <a:p>
            <a:r>
              <a:rPr lang="en-US" dirty="0"/>
              <a:t>Check household upkeep, food stock, freshness of food.</a:t>
            </a:r>
          </a:p>
          <a:p>
            <a:r>
              <a:rPr lang="en-US" dirty="0"/>
              <a:t>Monitor depression for worsening, and thoughts of suicide.</a:t>
            </a:r>
          </a:p>
          <a:p>
            <a:pPr marL="0" indent="0">
              <a:buNone/>
            </a:pPr>
            <a:endParaRPr lang="en-US" dirty="0"/>
          </a:p>
        </p:txBody>
      </p:sp>
      <p:sp>
        <p:nvSpPr>
          <p:cNvPr id="4" name="TextBox 3">
            <a:extLst>
              <a:ext uri="{FF2B5EF4-FFF2-40B4-BE49-F238E27FC236}">
                <a16:creationId xmlns:a16="http://schemas.microsoft.com/office/drawing/2014/main" id="{6767D2F2-B0C4-0FDC-3D32-60AA6A20A25F}"/>
              </a:ext>
            </a:extLst>
          </p:cNvPr>
          <p:cNvSpPr txBox="1"/>
          <p:nvPr/>
        </p:nvSpPr>
        <p:spPr>
          <a:xfrm>
            <a:off x="8374566" y="6465344"/>
            <a:ext cx="19886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3"/>
              </a:rPr>
              <a:t>JINS</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2681580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6FB21-DC5C-226A-7EB0-DEC51CE3CEAE}"/>
              </a:ext>
            </a:extLst>
          </p:cNvPr>
          <p:cNvSpPr>
            <a:spLocks noGrp="1"/>
          </p:cNvSpPr>
          <p:nvPr>
            <p:ph type="title"/>
          </p:nvPr>
        </p:nvSpPr>
        <p:spPr/>
        <p:txBody>
          <a:bodyPr/>
          <a:lstStyle/>
          <a:p>
            <a:r>
              <a:rPr lang="en-US" dirty="0"/>
              <a:t>When and Why to Screen Cognition</a:t>
            </a:r>
          </a:p>
        </p:txBody>
      </p:sp>
      <p:sp>
        <p:nvSpPr>
          <p:cNvPr id="3" name="Content Placeholder 2">
            <a:extLst>
              <a:ext uri="{FF2B5EF4-FFF2-40B4-BE49-F238E27FC236}">
                <a16:creationId xmlns:a16="http://schemas.microsoft.com/office/drawing/2014/main" id="{15EC5490-8B44-A533-EF8B-FE8B50EFBCA7}"/>
              </a:ext>
            </a:extLst>
          </p:cNvPr>
          <p:cNvSpPr>
            <a:spLocks noGrp="1"/>
          </p:cNvSpPr>
          <p:nvPr>
            <p:ph sz="half" idx="1"/>
          </p:nvPr>
        </p:nvSpPr>
        <p:spPr/>
        <p:txBody>
          <a:bodyPr>
            <a:normAutofit lnSpcReduction="10000"/>
          </a:bodyPr>
          <a:lstStyle/>
          <a:p>
            <a:r>
              <a:rPr lang="en-US" dirty="0"/>
              <a:t>Before start of </a:t>
            </a:r>
            <a:r>
              <a:rPr lang="en-US" dirty="0" err="1"/>
              <a:t>cART</a:t>
            </a:r>
            <a:r>
              <a:rPr lang="en-US" dirty="0"/>
              <a:t>.</a:t>
            </a:r>
          </a:p>
          <a:p>
            <a:r>
              <a:rPr lang="en-US" dirty="0"/>
              <a:t>Periodically to monitor cognition.</a:t>
            </a:r>
          </a:p>
          <a:p>
            <a:pPr lvl="1"/>
            <a:r>
              <a:rPr lang="en-US" sz="2000" dirty="0"/>
              <a:t>3 and 6 months and then periodically after that.</a:t>
            </a:r>
          </a:p>
          <a:p>
            <a:pPr lvl="1"/>
            <a:r>
              <a:rPr lang="en-US" sz="2000" dirty="0"/>
              <a:t>In PWH who are not on </a:t>
            </a:r>
            <a:r>
              <a:rPr lang="en-US" sz="2000" dirty="0" err="1"/>
              <a:t>cART</a:t>
            </a:r>
            <a:r>
              <a:rPr lang="en-US" sz="2000" dirty="0"/>
              <a:t> or have worsening disease status or worsening cognition.</a:t>
            </a:r>
          </a:p>
          <a:p>
            <a:r>
              <a:rPr lang="en-US" dirty="0"/>
              <a:t>Client may complain of cognitive problems.</a:t>
            </a:r>
          </a:p>
          <a:p>
            <a:r>
              <a:rPr lang="en-US" dirty="0"/>
              <a:t>Don’t try to diagnose or attribute cognitive difficulties to HIV.</a:t>
            </a:r>
          </a:p>
          <a:p>
            <a:r>
              <a:rPr lang="en-US" dirty="0"/>
              <a:t>Testing informs about problems managing in daily life and treatment adherence.</a:t>
            </a:r>
          </a:p>
        </p:txBody>
      </p:sp>
      <p:sp>
        <p:nvSpPr>
          <p:cNvPr id="4" name="TextBox 3">
            <a:extLst>
              <a:ext uri="{FF2B5EF4-FFF2-40B4-BE49-F238E27FC236}">
                <a16:creationId xmlns:a16="http://schemas.microsoft.com/office/drawing/2014/main" id="{C95C88BE-AC7E-E67E-5400-8DE95CFE9311}"/>
              </a:ext>
            </a:extLst>
          </p:cNvPr>
          <p:cNvSpPr txBox="1"/>
          <p:nvPr/>
        </p:nvSpPr>
        <p:spPr>
          <a:xfrm>
            <a:off x="8374566" y="6465344"/>
            <a:ext cx="19886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2"/>
              </a:rPr>
              <a:t>IDSA</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2402697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F9E5-4109-F2C2-D31D-EA05CC81FDF5}"/>
              </a:ext>
            </a:extLst>
          </p:cNvPr>
          <p:cNvSpPr>
            <a:spLocks noGrp="1"/>
          </p:cNvSpPr>
          <p:nvPr>
            <p:ph type="title"/>
          </p:nvPr>
        </p:nvSpPr>
        <p:spPr/>
        <p:txBody>
          <a:bodyPr/>
          <a:lstStyle/>
          <a:p>
            <a:r>
              <a:rPr lang="en-US" dirty="0"/>
              <a:t>Screening for Cognitive Difficulties</a:t>
            </a:r>
          </a:p>
        </p:txBody>
      </p:sp>
      <p:sp>
        <p:nvSpPr>
          <p:cNvPr id="3" name="Content Placeholder 2">
            <a:extLst>
              <a:ext uri="{FF2B5EF4-FFF2-40B4-BE49-F238E27FC236}">
                <a16:creationId xmlns:a16="http://schemas.microsoft.com/office/drawing/2014/main" id="{05190847-B63D-D921-259E-CFFECABEEC13}"/>
              </a:ext>
            </a:extLst>
          </p:cNvPr>
          <p:cNvSpPr>
            <a:spLocks noGrp="1"/>
          </p:cNvSpPr>
          <p:nvPr>
            <p:ph sz="half" idx="1"/>
          </p:nvPr>
        </p:nvSpPr>
        <p:spPr/>
        <p:txBody>
          <a:bodyPr>
            <a:normAutofit/>
          </a:bodyPr>
          <a:lstStyle/>
          <a:p>
            <a:r>
              <a:rPr lang="en-US" sz="3600" dirty="0"/>
              <a:t>There is no consensus on a particular test to be used.</a:t>
            </a:r>
          </a:p>
        </p:txBody>
      </p:sp>
      <p:sp>
        <p:nvSpPr>
          <p:cNvPr id="4" name="Content Placeholder 3">
            <a:extLst>
              <a:ext uri="{FF2B5EF4-FFF2-40B4-BE49-F238E27FC236}">
                <a16:creationId xmlns:a16="http://schemas.microsoft.com/office/drawing/2014/main" id="{4C95D171-5E74-F723-305A-978BDB20BA6F}"/>
              </a:ext>
            </a:extLst>
          </p:cNvPr>
          <p:cNvSpPr>
            <a:spLocks noGrp="1"/>
          </p:cNvSpPr>
          <p:nvPr>
            <p:ph sz="half" idx="10"/>
          </p:nvPr>
        </p:nvSpPr>
        <p:spPr/>
        <p:txBody>
          <a:bodyPr>
            <a:normAutofit/>
          </a:bodyPr>
          <a:lstStyle/>
          <a:p>
            <a:r>
              <a:rPr lang="en-US" dirty="0"/>
              <a:t>International HIV Dementia Scale (IHDS)--Dementia</a:t>
            </a:r>
          </a:p>
          <a:p>
            <a:r>
              <a:rPr lang="en-US" dirty="0"/>
              <a:t>Montreal Cognitive Assessment Test—Dementia and MCI</a:t>
            </a:r>
          </a:p>
          <a:p>
            <a:r>
              <a:rPr lang="en-US" dirty="0"/>
              <a:t>Mini Mental State Exam-Dementia and MCI</a:t>
            </a:r>
          </a:p>
          <a:p>
            <a:pPr marL="0" indent="0">
              <a:buNone/>
            </a:pPr>
            <a:endParaRPr lang="en-US" dirty="0"/>
          </a:p>
        </p:txBody>
      </p:sp>
      <p:sp>
        <p:nvSpPr>
          <p:cNvPr id="6" name="TextBox 5">
            <a:extLst>
              <a:ext uri="{FF2B5EF4-FFF2-40B4-BE49-F238E27FC236}">
                <a16:creationId xmlns:a16="http://schemas.microsoft.com/office/drawing/2014/main" id="{81A3B08F-D26C-EA53-DDF0-44E28B76EFCA}"/>
              </a:ext>
            </a:extLst>
          </p:cNvPr>
          <p:cNvSpPr txBox="1"/>
          <p:nvPr/>
        </p:nvSpPr>
        <p:spPr>
          <a:xfrm>
            <a:off x="8374566" y="6465344"/>
            <a:ext cx="19886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2"/>
              </a:rPr>
              <a:t>ResearchGate</a:t>
            </a:r>
            <a:r>
              <a:rPr lang="en-US" sz="1200" kern="0" dirty="0">
                <a:cs typeface="Arial" pitchFamily="34" charset="0"/>
              </a:rPr>
              <a:t>, </a:t>
            </a:r>
            <a:r>
              <a:rPr lang="en-US" sz="1200" kern="0" dirty="0">
                <a:cs typeface="Arial" pitchFamily="34" charset="0"/>
                <a:hlinkClick r:id="rId3"/>
              </a:rPr>
              <a:t>IDSA</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1827418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BA333-EC2B-38F2-667A-C17AC5419EC4}"/>
              </a:ext>
            </a:extLst>
          </p:cNvPr>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Disclosures</a:t>
            </a:r>
          </a:p>
        </p:txBody>
      </p:sp>
      <p:sp>
        <p:nvSpPr>
          <p:cNvPr id="7" name="Content Placeholder 6">
            <a:extLst>
              <a:ext uri="{FF2B5EF4-FFF2-40B4-BE49-F238E27FC236}">
                <a16:creationId xmlns:a16="http://schemas.microsoft.com/office/drawing/2014/main" id="{66EDB01B-1058-8A30-BC93-0E11F4D24BA7}"/>
              </a:ext>
            </a:extLst>
          </p:cNvPr>
          <p:cNvSpPr txBox="1">
            <a:spLocks/>
          </p:cNvSpPr>
          <p:nvPr/>
        </p:nvSpPr>
        <p:spPr>
          <a:xfrm>
            <a:off x="677334" y="1473229"/>
            <a:ext cx="10262808" cy="49521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3100" dirty="0">
                <a:solidFill>
                  <a:schemeClr val="tx1"/>
                </a:solidFill>
                <a:latin typeface="Calibri" panose="020F0502020204030204" pitchFamily="34" charset="0"/>
                <a:cs typeface="Calibri" panose="020F0502020204030204" pitchFamily="34" charset="0"/>
              </a:rPr>
              <a:t>Scientific Advisory Board: The Key Home Health Care Agency</a:t>
            </a:r>
          </a:p>
        </p:txBody>
      </p:sp>
    </p:spTree>
    <p:extLst>
      <p:ext uri="{BB962C8B-B14F-4D97-AF65-F5344CB8AC3E}">
        <p14:creationId xmlns:p14="http://schemas.microsoft.com/office/powerpoint/2010/main" val="789645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0167-5A1E-4AEC-C96B-6A77D06E52A7}"/>
              </a:ext>
            </a:extLst>
          </p:cNvPr>
          <p:cNvSpPr>
            <a:spLocks noGrp="1"/>
          </p:cNvSpPr>
          <p:nvPr>
            <p:ph type="title"/>
          </p:nvPr>
        </p:nvSpPr>
        <p:spPr/>
        <p:txBody>
          <a:bodyPr/>
          <a:lstStyle/>
          <a:p>
            <a:r>
              <a:rPr lang="en-US" dirty="0"/>
              <a:t>Consider Bias in Cognitive Testing</a:t>
            </a:r>
          </a:p>
        </p:txBody>
      </p:sp>
      <p:sp>
        <p:nvSpPr>
          <p:cNvPr id="3" name="Content Placeholder 2">
            <a:extLst>
              <a:ext uri="{FF2B5EF4-FFF2-40B4-BE49-F238E27FC236}">
                <a16:creationId xmlns:a16="http://schemas.microsoft.com/office/drawing/2014/main" id="{B9A6AD1F-461E-CE2F-5D7C-0C55876D64ED}"/>
              </a:ext>
            </a:extLst>
          </p:cNvPr>
          <p:cNvSpPr>
            <a:spLocks noGrp="1"/>
          </p:cNvSpPr>
          <p:nvPr>
            <p:ph idx="1"/>
          </p:nvPr>
        </p:nvSpPr>
        <p:spPr/>
        <p:txBody>
          <a:bodyPr>
            <a:normAutofit fontScale="85000" lnSpcReduction="20000"/>
          </a:bodyPr>
          <a:lstStyle/>
          <a:p>
            <a:r>
              <a:rPr lang="en-US" dirty="0"/>
              <a:t>Most tests are developed and normed on English speaking, largely Caucasian, American-born individuals.</a:t>
            </a:r>
          </a:p>
          <a:p>
            <a:r>
              <a:rPr lang="en-US" dirty="0"/>
              <a:t>Norms by age, gender, education, ethnicity and race are available for some tests.</a:t>
            </a:r>
          </a:p>
          <a:p>
            <a:r>
              <a:rPr lang="en-US" dirty="0"/>
              <a:t>Tests can penalize people</a:t>
            </a:r>
          </a:p>
          <a:p>
            <a:pPr lvl="1"/>
            <a:r>
              <a:rPr lang="en-US" sz="2000" dirty="0"/>
              <a:t>People of color</a:t>
            </a:r>
          </a:p>
          <a:p>
            <a:pPr lvl="1"/>
            <a:r>
              <a:rPr lang="en-US" sz="2000" dirty="0"/>
              <a:t>Bilingual</a:t>
            </a:r>
          </a:p>
          <a:p>
            <a:pPr lvl="1"/>
            <a:r>
              <a:rPr lang="en-US" sz="2000" dirty="0"/>
              <a:t>Bicultural/lower acculturation </a:t>
            </a:r>
          </a:p>
          <a:p>
            <a:pPr lvl="1"/>
            <a:r>
              <a:rPr lang="en-US" sz="2000" dirty="0"/>
              <a:t>Socioeconomic Status</a:t>
            </a:r>
          </a:p>
          <a:p>
            <a:pPr lvl="1"/>
            <a:r>
              <a:rPr lang="en-US" sz="2000" dirty="0"/>
              <a:t>Low education or low quality of education</a:t>
            </a:r>
          </a:p>
          <a:p>
            <a:pPr lvl="1"/>
            <a:r>
              <a:rPr lang="en-US" sz="2000" dirty="0"/>
              <a:t>Regional (e.g. rural)</a:t>
            </a:r>
          </a:p>
          <a:p>
            <a:pPr lvl="1"/>
            <a:r>
              <a:rPr lang="en-US" sz="2000" dirty="0"/>
              <a:t>Sensory deficits</a:t>
            </a:r>
          </a:p>
          <a:p>
            <a:pPr lvl="1"/>
            <a:r>
              <a:rPr lang="en-US" sz="2000" dirty="0"/>
              <a:t>Neurodiverse</a:t>
            </a:r>
          </a:p>
        </p:txBody>
      </p:sp>
      <p:sp>
        <p:nvSpPr>
          <p:cNvPr id="5" name="TextBox 4">
            <a:extLst>
              <a:ext uri="{FF2B5EF4-FFF2-40B4-BE49-F238E27FC236}">
                <a16:creationId xmlns:a16="http://schemas.microsoft.com/office/drawing/2014/main" id="{B5166D2C-4319-49C3-013B-D5B364C0681B}"/>
              </a:ext>
            </a:extLst>
          </p:cNvPr>
          <p:cNvSpPr txBox="1"/>
          <p:nvPr/>
        </p:nvSpPr>
        <p:spPr>
          <a:xfrm>
            <a:off x="8374566" y="6465344"/>
            <a:ext cx="19886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2"/>
              </a:rPr>
              <a:t>NIH</a:t>
            </a:r>
            <a:r>
              <a:rPr lang="en-US" sz="1200" kern="0" dirty="0">
                <a:cs typeface="Arial" pitchFamily="34" charset="0"/>
              </a:rPr>
              <a:t>, </a:t>
            </a:r>
            <a:r>
              <a:rPr lang="en-US" sz="1200" kern="0" dirty="0">
                <a:cs typeface="Arial" pitchFamily="34" charset="0"/>
                <a:hlinkClick r:id="rId3"/>
              </a:rPr>
              <a:t>Springer</a:t>
            </a:r>
            <a:endParaRPr lang="en-US" sz="1200" kern="0" dirty="0">
              <a:solidFill>
                <a:schemeClr val="bg1"/>
              </a:solidFill>
              <a:cs typeface="Arial" pitchFamily="34" charset="0"/>
            </a:endParaRPr>
          </a:p>
        </p:txBody>
      </p:sp>
      <p:sp>
        <p:nvSpPr>
          <p:cNvPr id="4" name="Slide Number Placeholder 3">
            <a:extLst>
              <a:ext uri="{FF2B5EF4-FFF2-40B4-BE49-F238E27FC236}">
                <a16:creationId xmlns:a16="http://schemas.microsoft.com/office/drawing/2014/main" id="{BDB74C04-5AE5-403C-0084-D004639B8DE7}"/>
              </a:ext>
            </a:extLst>
          </p:cNvPr>
          <p:cNvSpPr>
            <a:spLocks noGrp="1"/>
          </p:cNvSpPr>
          <p:nvPr>
            <p:ph type="sldNum" sz="quarter" idx="10"/>
          </p:nvPr>
        </p:nvSpPr>
        <p:spPr bwMode="auto">
          <a:xfrm>
            <a:off x="9444567" y="6346826"/>
            <a:ext cx="24384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352A7B1-2B66-46CD-9311-0EE29C06A8DF}" type="slidenum">
              <a:rPr lang="en-US" altLang="en-US" smtClean="0"/>
              <a:pPr>
                <a:defRPr/>
              </a:pPr>
              <a:t>30</a:t>
            </a:fld>
            <a:endParaRPr lang="en-US" altLang="en-US" dirty="0"/>
          </a:p>
        </p:txBody>
      </p:sp>
    </p:spTree>
    <p:extLst>
      <p:ext uri="{BB962C8B-B14F-4D97-AF65-F5344CB8AC3E}">
        <p14:creationId xmlns:p14="http://schemas.microsoft.com/office/powerpoint/2010/main" val="347713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E5C33-657C-E592-56F8-E797060BBD5D}"/>
              </a:ext>
            </a:extLst>
          </p:cNvPr>
          <p:cNvSpPr>
            <a:spLocks noGrp="1"/>
          </p:cNvSpPr>
          <p:nvPr>
            <p:ph type="title"/>
          </p:nvPr>
        </p:nvSpPr>
        <p:spPr/>
        <p:txBody>
          <a:bodyPr>
            <a:normAutofit/>
          </a:bodyPr>
          <a:lstStyle/>
          <a:p>
            <a:r>
              <a:rPr lang="en-US" dirty="0"/>
              <a:t>How to Evaluate for Cognitive Impairment*</a:t>
            </a:r>
            <a:br>
              <a:rPr lang="en-US" dirty="0"/>
            </a:br>
            <a:endParaRPr lang="en-US" dirty="0"/>
          </a:p>
        </p:txBody>
      </p:sp>
      <p:sp>
        <p:nvSpPr>
          <p:cNvPr id="3" name="Content Placeholder 2">
            <a:extLst>
              <a:ext uri="{FF2B5EF4-FFF2-40B4-BE49-F238E27FC236}">
                <a16:creationId xmlns:a16="http://schemas.microsoft.com/office/drawing/2014/main" id="{D6CF1283-077B-510D-3F63-3F088E6E451B}"/>
              </a:ext>
            </a:extLst>
          </p:cNvPr>
          <p:cNvSpPr>
            <a:spLocks noGrp="1"/>
          </p:cNvSpPr>
          <p:nvPr>
            <p:ph sz="half" idx="1"/>
          </p:nvPr>
        </p:nvSpPr>
        <p:spPr>
          <a:xfrm>
            <a:off x="483327" y="1488614"/>
            <a:ext cx="9879874" cy="4376609"/>
          </a:xfrm>
        </p:spPr>
        <p:txBody>
          <a:bodyPr>
            <a:normAutofit fontScale="92500" lnSpcReduction="10000"/>
          </a:bodyPr>
          <a:lstStyle/>
          <a:p>
            <a:r>
              <a:rPr lang="en-US" b="1" dirty="0"/>
              <a:t>Ask </a:t>
            </a:r>
            <a:r>
              <a:rPr lang="en-US" dirty="0"/>
              <a:t>if clients experience memory loss, have difficulty paying attention, or feel slower while reasoning or doing complicated tasks?</a:t>
            </a:r>
          </a:p>
          <a:p>
            <a:r>
              <a:rPr lang="en-US" b="1" dirty="0"/>
              <a:t>Observe</a:t>
            </a:r>
            <a:r>
              <a:rPr lang="en-US" dirty="0"/>
              <a:t>—repeating self, slow to respond</a:t>
            </a:r>
          </a:p>
          <a:p>
            <a:r>
              <a:rPr lang="en-US" b="1" dirty="0"/>
              <a:t>Gather</a:t>
            </a:r>
            <a:r>
              <a:rPr lang="en-US" dirty="0"/>
              <a:t> collateral data</a:t>
            </a:r>
          </a:p>
          <a:p>
            <a:r>
              <a:rPr lang="en-US" b="1" dirty="0"/>
              <a:t>Screen</a:t>
            </a:r>
            <a:r>
              <a:rPr lang="en-US" dirty="0"/>
              <a:t> cognition and determine if referral needed for check-up or more extensive testing.</a:t>
            </a:r>
          </a:p>
          <a:p>
            <a:r>
              <a:rPr lang="en-US" b="1" dirty="0"/>
              <a:t>Comprehensive neuropsychological Testing</a:t>
            </a:r>
            <a:r>
              <a:rPr lang="en-US" dirty="0"/>
              <a:t>—a minimum of 5 cognitive domains evaluated</a:t>
            </a:r>
          </a:p>
          <a:p>
            <a:pPr marL="0" indent="0">
              <a:buNone/>
            </a:pPr>
            <a:endParaRPr lang="en-US" dirty="0"/>
          </a:p>
        </p:txBody>
      </p:sp>
      <p:sp>
        <p:nvSpPr>
          <p:cNvPr id="4" name="TextBox 3">
            <a:extLst>
              <a:ext uri="{FF2B5EF4-FFF2-40B4-BE49-F238E27FC236}">
                <a16:creationId xmlns:a16="http://schemas.microsoft.com/office/drawing/2014/main" id="{BCF42011-0BF4-1EBF-46FC-6E746E437C3E}"/>
              </a:ext>
            </a:extLst>
          </p:cNvPr>
          <p:cNvSpPr txBox="1"/>
          <p:nvPr/>
        </p:nvSpPr>
        <p:spPr>
          <a:xfrm>
            <a:off x="862149" y="5643099"/>
            <a:ext cx="3749040" cy="461665"/>
          </a:xfrm>
          <a:prstGeom prst="rect">
            <a:avLst/>
          </a:prstGeom>
          <a:noFill/>
        </p:spPr>
        <p:txBody>
          <a:bodyPr wrap="square" rtlCol="0">
            <a:spAutoFit/>
          </a:bodyPr>
          <a:lstStyle/>
          <a:p>
            <a:r>
              <a:rPr lang="en-US" sz="2400" dirty="0"/>
              <a:t>*Learning Objective</a:t>
            </a:r>
          </a:p>
        </p:txBody>
      </p:sp>
      <p:sp>
        <p:nvSpPr>
          <p:cNvPr id="6" name="TextBox 5">
            <a:extLst>
              <a:ext uri="{FF2B5EF4-FFF2-40B4-BE49-F238E27FC236}">
                <a16:creationId xmlns:a16="http://schemas.microsoft.com/office/drawing/2014/main" id="{72332FA8-C1BF-FC90-7AB9-20EE01CC0424}"/>
              </a:ext>
            </a:extLst>
          </p:cNvPr>
          <p:cNvSpPr txBox="1"/>
          <p:nvPr/>
        </p:nvSpPr>
        <p:spPr>
          <a:xfrm>
            <a:off x="8374566" y="6465344"/>
            <a:ext cx="19886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2"/>
              </a:rPr>
              <a:t>IDSA</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12784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B4B0-885A-2D03-5635-09013D0029FB}"/>
              </a:ext>
            </a:extLst>
          </p:cNvPr>
          <p:cNvSpPr>
            <a:spLocks noGrp="1"/>
          </p:cNvSpPr>
          <p:nvPr>
            <p:ph type="title"/>
          </p:nvPr>
        </p:nvSpPr>
        <p:spPr/>
        <p:txBody>
          <a:bodyPr/>
          <a:lstStyle/>
          <a:p>
            <a:r>
              <a:rPr lang="en-US" dirty="0"/>
              <a:t>International HIV Dementia Scale (IHDS) </a:t>
            </a:r>
          </a:p>
        </p:txBody>
      </p:sp>
      <p:sp>
        <p:nvSpPr>
          <p:cNvPr id="3" name="Content Placeholder 2">
            <a:extLst>
              <a:ext uri="{FF2B5EF4-FFF2-40B4-BE49-F238E27FC236}">
                <a16:creationId xmlns:a16="http://schemas.microsoft.com/office/drawing/2014/main" id="{AB68BDBD-485E-7CB0-9E59-23AC73776183}"/>
              </a:ext>
            </a:extLst>
          </p:cNvPr>
          <p:cNvSpPr>
            <a:spLocks noGrp="1"/>
          </p:cNvSpPr>
          <p:nvPr>
            <p:ph sz="half" idx="1"/>
          </p:nvPr>
        </p:nvSpPr>
        <p:spPr>
          <a:xfrm>
            <a:off x="677335" y="1488614"/>
            <a:ext cx="10360779" cy="4759786"/>
          </a:xfrm>
        </p:spPr>
        <p:txBody>
          <a:bodyPr/>
          <a:lstStyle/>
          <a:p>
            <a:r>
              <a:rPr lang="en-US" dirty="0"/>
              <a:t>Developed specifically for assessing cognition in people with HIV.</a:t>
            </a:r>
          </a:p>
          <a:p>
            <a:r>
              <a:rPr lang="en-US" dirty="0"/>
              <a:t>Brief (10 min), easy to administer in office.</a:t>
            </a:r>
          </a:p>
          <a:p>
            <a:r>
              <a:rPr lang="en-US" dirty="0"/>
              <a:t>Will detect significant cognitive change but may not be sensitive enough to detect subtle deficits.</a:t>
            </a:r>
          </a:p>
          <a:p>
            <a:r>
              <a:rPr lang="en-US" dirty="0"/>
              <a:t>Use when you suspect PWH is struggling with independent activities of daily living, have serious complaints</a:t>
            </a:r>
          </a:p>
        </p:txBody>
      </p:sp>
      <p:sp>
        <p:nvSpPr>
          <p:cNvPr id="4" name="TextBox 3">
            <a:extLst>
              <a:ext uri="{FF2B5EF4-FFF2-40B4-BE49-F238E27FC236}">
                <a16:creationId xmlns:a16="http://schemas.microsoft.com/office/drawing/2014/main" id="{2BCEB6AB-7731-9FC3-DDBC-3AFB6CDB3EBA}"/>
              </a:ext>
            </a:extLst>
          </p:cNvPr>
          <p:cNvSpPr txBox="1"/>
          <p:nvPr/>
        </p:nvSpPr>
        <p:spPr>
          <a:xfrm>
            <a:off x="8374566" y="6465344"/>
            <a:ext cx="19886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2"/>
              </a:rPr>
              <a:t>Europe PMC</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4007801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8EE0-979D-8E52-BB33-E0A463DC5691}"/>
              </a:ext>
            </a:extLst>
          </p:cNvPr>
          <p:cNvSpPr>
            <a:spLocks noGrp="1"/>
          </p:cNvSpPr>
          <p:nvPr>
            <p:ph type="title"/>
          </p:nvPr>
        </p:nvSpPr>
        <p:spPr/>
        <p:txBody>
          <a:bodyPr/>
          <a:lstStyle/>
          <a:p>
            <a:r>
              <a:rPr lang="en-US" dirty="0"/>
              <a:t>Administering the IHDS*</a:t>
            </a:r>
          </a:p>
        </p:txBody>
      </p:sp>
      <p:sp>
        <p:nvSpPr>
          <p:cNvPr id="3" name="Content Placeholder 2">
            <a:extLst>
              <a:ext uri="{FF2B5EF4-FFF2-40B4-BE49-F238E27FC236}">
                <a16:creationId xmlns:a16="http://schemas.microsoft.com/office/drawing/2014/main" id="{9442CB7A-F51F-7C2C-7E84-DA98E2B773EB}"/>
              </a:ext>
            </a:extLst>
          </p:cNvPr>
          <p:cNvSpPr>
            <a:spLocks noGrp="1"/>
          </p:cNvSpPr>
          <p:nvPr>
            <p:ph sz="half" idx="1"/>
          </p:nvPr>
        </p:nvSpPr>
        <p:spPr/>
        <p:txBody>
          <a:bodyPr>
            <a:normAutofit fontScale="92500" lnSpcReduction="10000"/>
          </a:bodyPr>
          <a:lstStyle/>
          <a:p>
            <a:r>
              <a:rPr lang="en-US" sz="2800" dirty="0">
                <a:latin typeface="+mn-lt"/>
              </a:rPr>
              <a:t>Quiet office</a:t>
            </a:r>
          </a:p>
          <a:p>
            <a:r>
              <a:rPr lang="en-US" sz="2800" dirty="0">
                <a:latin typeface="+mn-lt"/>
              </a:rPr>
              <a:t>Only examiner and client in the room</a:t>
            </a:r>
          </a:p>
          <a:p>
            <a:r>
              <a:rPr lang="en-US" sz="2800" dirty="0">
                <a:latin typeface="+mn-lt"/>
              </a:rPr>
              <a:t>12 points possible</a:t>
            </a:r>
          </a:p>
          <a:p>
            <a:r>
              <a:rPr lang="en-US" sz="2800" dirty="0">
                <a:latin typeface="+mn-lt"/>
              </a:rPr>
              <a:t>4 word registration</a:t>
            </a:r>
          </a:p>
          <a:p>
            <a:r>
              <a:rPr lang="en-US" sz="2800" dirty="0">
                <a:latin typeface="+mn-lt"/>
              </a:rPr>
              <a:t>Motor speed </a:t>
            </a:r>
          </a:p>
          <a:p>
            <a:r>
              <a:rPr lang="en-US" sz="2800" dirty="0">
                <a:latin typeface="+mn-lt"/>
              </a:rPr>
              <a:t>Psychomotor speed</a:t>
            </a:r>
          </a:p>
          <a:p>
            <a:r>
              <a:rPr lang="en-US" sz="2800" dirty="0">
                <a:latin typeface="+mn-lt"/>
              </a:rPr>
              <a:t>4 word Recall</a:t>
            </a:r>
          </a:p>
          <a:p>
            <a:r>
              <a:rPr lang="en-US" sz="2800" dirty="0">
                <a:latin typeface="+mn-lt"/>
              </a:rPr>
              <a:t>Score of 10 or less indicates need for referral</a:t>
            </a:r>
          </a:p>
          <a:p>
            <a:pPr marL="0" indent="0">
              <a:buNone/>
            </a:pPr>
            <a:endParaRPr lang="en-US" sz="2800" dirty="0">
              <a:latin typeface="+mn-lt"/>
            </a:endParaRPr>
          </a:p>
          <a:p>
            <a:pPr marL="0" indent="0">
              <a:buNone/>
            </a:pPr>
            <a:endParaRPr lang="en-US" sz="2400" dirty="0"/>
          </a:p>
        </p:txBody>
      </p:sp>
      <p:sp>
        <p:nvSpPr>
          <p:cNvPr id="5" name="Content Placeholder 4">
            <a:extLst>
              <a:ext uri="{FF2B5EF4-FFF2-40B4-BE49-F238E27FC236}">
                <a16:creationId xmlns:a16="http://schemas.microsoft.com/office/drawing/2014/main" id="{D755BF29-8C22-D3B3-0E97-4531BD2DC97F}"/>
              </a:ext>
            </a:extLst>
          </p:cNvPr>
          <p:cNvSpPr>
            <a:spLocks noGrp="1"/>
          </p:cNvSpPr>
          <p:nvPr>
            <p:ph sz="half" idx="10"/>
          </p:nvPr>
        </p:nvSpPr>
        <p:spPr/>
        <p:txBody>
          <a:bodyPr>
            <a:normAutofit fontScale="77500" lnSpcReduction="20000"/>
          </a:bodyPr>
          <a:lstStyle/>
          <a:p>
            <a:pPr algn="l"/>
            <a:r>
              <a:rPr lang="en-US" sz="3200" b="0" i="0" u="none" strike="noStrike" baseline="0" dirty="0">
                <a:latin typeface="+mn-lt"/>
              </a:rPr>
              <a:t>In the US, the mean IHDS score for HIV-positive individuals  is: </a:t>
            </a:r>
          </a:p>
          <a:p>
            <a:pPr lvl="1"/>
            <a:r>
              <a:rPr lang="en-US" sz="2600" dirty="0"/>
              <a:t>No </a:t>
            </a:r>
            <a:r>
              <a:rPr lang="en-US" sz="2600" b="0" i="0" u="none" strike="noStrike" baseline="0" dirty="0">
                <a:latin typeface="+mn-lt"/>
              </a:rPr>
              <a:t>dementia= 10.6 </a:t>
            </a:r>
          </a:p>
          <a:p>
            <a:pPr lvl="1"/>
            <a:r>
              <a:rPr lang="en-US" sz="2600" dirty="0"/>
              <a:t>Dementia = </a:t>
            </a:r>
            <a:r>
              <a:rPr lang="en-US" sz="2600" b="0" i="0" u="none" strike="noStrike" baseline="0" dirty="0">
                <a:latin typeface="+mn-lt"/>
              </a:rPr>
              <a:t>9.3 </a:t>
            </a:r>
          </a:p>
          <a:p>
            <a:pPr lvl="1"/>
            <a:r>
              <a:rPr lang="en-US" sz="3200" b="0" i="0" u="none" strike="noStrike" baseline="0" dirty="0">
                <a:latin typeface="+mn-lt"/>
              </a:rPr>
              <a:t>Using the cutoff of 10, the sensitivity and specificity for HIV dementia </a:t>
            </a:r>
            <a:r>
              <a:rPr lang="en-US" sz="3100" dirty="0"/>
              <a:t>with</a:t>
            </a:r>
            <a:r>
              <a:rPr lang="en-US" sz="3200" b="0" i="0" u="none" strike="noStrike" baseline="0" dirty="0">
                <a:latin typeface="+mn-lt"/>
              </a:rPr>
              <a:t> the IHDS were 80% and 57%.</a:t>
            </a:r>
          </a:p>
          <a:p>
            <a:pPr lvl="1"/>
            <a:r>
              <a:rPr lang="en-US" sz="3100" dirty="0"/>
              <a:t> IHDS as a test for </a:t>
            </a:r>
            <a:r>
              <a:rPr lang="en-US" sz="3100" u="sng" dirty="0"/>
              <a:t>all symptomatic HAND</a:t>
            </a:r>
            <a:r>
              <a:rPr lang="en-US" sz="3100" dirty="0"/>
              <a:t>, the sensitivity and the specificity of this tool were 64% and 66% respectively </a:t>
            </a:r>
          </a:p>
          <a:p>
            <a:pPr marL="0" indent="0">
              <a:buNone/>
            </a:pPr>
            <a:endParaRPr lang="en-US" dirty="0"/>
          </a:p>
          <a:p>
            <a:endParaRPr lang="en-US" dirty="0"/>
          </a:p>
        </p:txBody>
      </p:sp>
      <p:sp>
        <p:nvSpPr>
          <p:cNvPr id="4" name="TextBox 3">
            <a:extLst>
              <a:ext uri="{FF2B5EF4-FFF2-40B4-BE49-F238E27FC236}">
                <a16:creationId xmlns:a16="http://schemas.microsoft.com/office/drawing/2014/main" id="{9C4AAFEB-601B-6A08-07D3-EF01A35E8CA5}"/>
              </a:ext>
            </a:extLst>
          </p:cNvPr>
          <p:cNvSpPr txBox="1"/>
          <p:nvPr/>
        </p:nvSpPr>
        <p:spPr>
          <a:xfrm>
            <a:off x="809897" y="6248400"/>
            <a:ext cx="3749040" cy="461665"/>
          </a:xfrm>
          <a:prstGeom prst="rect">
            <a:avLst/>
          </a:prstGeom>
          <a:noFill/>
        </p:spPr>
        <p:txBody>
          <a:bodyPr wrap="square" rtlCol="0">
            <a:spAutoFit/>
          </a:bodyPr>
          <a:lstStyle/>
          <a:p>
            <a:r>
              <a:rPr lang="en-US" sz="2400" dirty="0"/>
              <a:t>*Learning Objective</a:t>
            </a:r>
          </a:p>
        </p:txBody>
      </p:sp>
      <p:sp>
        <p:nvSpPr>
          <p:cNvPr id="6" name="TextBox 5">
            <a:extLst>
              <a:ext uri="{FF2B5EF4-FFF2-40B4-BE49-F238E27FC236}">
                <a16:creationId xmlns:a16="http://schemas.microsoft.com/office/drawing/2014/main" id="{1855B915-E995-57BE-24BA-193E0ED7C9E6}"/>
              </a:ext>
            </a:extLst>
          </p:cNvPr>
          <p:cNvSpPr txBox="1"/>
          <p:nvPr/>
        </p:nvSpPr>
        <p:spPr>
          <a:xfrm>
            <a:off x="8040029" y="6465344"/>
            <a:ext cx="2323173"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2"/>
              </a:rPr>
              <a:t>Europe PMC</a:t>
            </a:r>
            <a:r>
              <a:rPr lang="en-US" sz="1200" kern="0" dirty="0">
                <a:cs typeface="Arial" pitchFamily="34" charset="0"/>
              </a:rPr>
              <a:t>, </a:t>
            </a:r>
            <a:r>
              <a:rPr lang="en-US" sz="1200" kern="0" dirty="0">
                <a:cs typeface="Arial" pitchFamily="34" charset="0"/>
                <a:hlinkClick r:id="rId3"/>
              </a:rPr>
              <a:t>Springer</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4017394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7BC37D-C135-1275-BF0D-3CF2D5338F20}"/>
              </a:ext>
            </a:extLst>
          </p:cNvPr>
          <p:cNvSpPr>
            <a:spLocks noGrp="1"/>
          </p:cNvSpPr>
          <p:nvPr>
            <p:ph type="title" idx="4294967295"/>
          </p:nvPr>
        </p:nvSpPr>
        <p:spPr/>
        <p:txBody>
          <a:bodyPr/>
          <a:lstStyle/>
          <a:p>
            <a:r>
              <a:rPr lang="en-US" dirty="0">
                <a:solidFill>
                  <a:schemeClr val="accent1">
                    <a:alpha val="0"/>
                  </a:schemeClr>
                </a:solidFill>
              </a:rPr>
              <a:t>International</a:t>
            </a:r>
            <a:r>
              <a:rPr lang="en-US" baseline="0" dirty="0">
                <a:solidFill>
                  <a:schemeClr val="accent1">
                    <a:alpha val="0"/>
                  </a:schemeClr>
                </a:solidFill>
              </a:rPr>
              <a:t> HIV Dementia Scale</a:t>
            </a:r>
            <a:endParaRPr lang="en-US" dirty="0">
              <a:solidFill>
                <a:schemeClr val="accent1">
                  <a:alpha val="0"/>
                </a:schemeClr>
              </a:solidFill>
            </a:endParaRPr>
          </a:p>
        </p:txBody>
      </p:sp>
      <p:pic>
        <p:nvPicPr>
          <p:cNvPr id="3" name="Picture 2" descr="International HIV Dementia Scale Instructions:&#10;1. Motor Speed hand motions&#10;2. Learn 4 words&#10;3. Executive function--Hand Sequences&#10;4. Recall 4 words">
            <a:extLst>
              <a:ext uri="{FF2B5EF4-FFF2-40B4-BE49-F238E27FC236}">
                <a16:creationId xmlns:a16="http://schemas.microsoft.com/office/drawing/2014/main" id="{DEE104F9-6E79-BC7D-E83F-C208A6E39C3C}"/>
              </a:ext>
            </a:extLst>
          </p:cNvPr>
          <p:cNvPicPr>
            <a:picLocks noChangeAspect="1"/>
          </p:cNvPicPr>
          <p:nvPr/>
        </p:nvPicPr>
        <p:blipFill rotWithShape="1">
          <a:blip r:embed="rId3"/>
          <a:srcRect t="4952" b="6285"/>
          <a:stretch/>
        </p:blipFill>
        <p:spPr>
          <a:xfrm>
            <a:off x="1024614" y="134124"/>
            <a:ext cx="9179305" cy="6087292"/>
          </a:xfrm>
          <a:prstGeom prst="rect">
            <a:avLst/>
          </a:prstGeom>
        </p:spPr>
      </p:pic>
      <p:sp>
        <p:nvSpPr>
          <p:cNvPr id="4" name="TextBox 3">
            <a:extLst>
              <a:ext uri="{FF2B5EF4-FFF2-40B4-BE49-F238E27FC236}">
                <a16:creationId xmlns:a16="http://schemas.microsoft.com/office/drawing/2014/main" id="{3CFA986A-0125-0D98-CB6D-8B4ADD28AC01}"/>
              </a:ext>
            </a:extLst>
          </p:cNvPr>
          <p:cNvSpPr txBox="1"/>
          <p:nvPr/>
        </p:nvSpPr>
        <p:spPr>
          <a:xfrm>
            <a:off x="8040029" y="6465344"/>
            <a:ext cx="2323173"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4"/>
              </a:rPr>
              <a:t>UCSD</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3820561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02E5-1E26-0FB4-FB72-D478121D3A96}"/>
              </a:ext>
            </a:extLst>
          </p:cNvPr>
          <p:cNvSpPr>
            <a:spLocks noGrp="1"/>
          </p:cNvSpPr>
          <p:nvPr>
            <p:ph type="title"/>
          </p:nvPr>
        </p:nvSpPr>
        <p:spPr>
          <a:xfrm>
            <a:off x="408459" y="140609"/>
            <a:ext cx="9685866" cy="1320800"/>
          </a:xfrm>
        </p:spPr>
        <p:txBody>
          <a:bodyPr>
            <a:normAutofit/>
          </a:bodyPr>
          <a:lstStyle/>
          <a:p>
            <a:pPr>
              <a:defRPr/>
            </a:pPr>
            <a:r>
              <a:rPr lang="en-US" dirty="0"/>
              <a:t>MoCA</a:t>
            </a:r>
            <a:br>
              <a:rPr lang="en-US" dirty="0"/>
            </a:br>
            <a:endParaRPr lang="en-US" sz="3100" dirty="0"/>
          </a:p>
        </p:txBody>
      </p:sp>
      <p:sp>
        <p:nvSpPr>
          <p:cNvPr id="5" name="Content Placeholder 4">
            <a:extLst>
              <a:ext uri="{FF2B5EF4-FFF2-40B4-BE49-F238E27FC236}">
                <a16:creationId xmlns:a16="http://schemas.microsoft.com/office/drawing/2014/main" id="{62BC1C3B-9901-27F4-FE87-C10E8B73AD88}"/>
              </a:ext>
            </a:extLst>
          </p:cNvPr>
          <p:cNvSpPr>
            <a:spLocks noGrp="1"/>
          </p:cNvSpPr>
          <p:nvPr>
            <p:ph sz="half" idx="1"/>
          </p:nvPr>
        </p:nvSpPr>
        <p:spPr>
          <a:xfrm>
            <a:off x="182880" y="1402234"/>
            <a:ext cx="4781006" cy="4759786"/>
          </a:xfrm>
        </p:spPr>
        <p:txBody>
          <a:bodyPr>
            <a:normAutofit fontScale="92500" lnSpcReduction="20000"/>
          </a:bodyPr>
          <a:lstStyle/>
          <a:p>
            <a:r>
              <a:rPr lang="en-US" sz="2800" dirty="0"/>
              <a:t>Validated for dementia and MCI.</a:t>
            </a:r>
          </a:p>
          <a:p>
            <a:r>
              <a:rPr lang="en-US" sz="2800" dirty="0"/>
              <a:t>30 points possible.</a:t>
            </a:r>
          </a:p>
          <a:p>
            <a:r>
              <a:rPr lang="en-US" sz="2800" b="1" dirty="0"/>
              <a:t>Recommend cut-off of 23 for HAND, </a:t>
            </a:r>
            <a:r>
              <a:rPr lang="en-US" sz="2800" dirty="0"/>
              <a:t>to balance sensitivity with specificity (</a:t>
            </a:r>
            <a:r>
              <a:rPr lang="en-US" sz="2800" dirty="0" err="1"/>
              <a:t>Rosca</a:t>
            </a:r>
            <a:r>
              <a:rPr lang="en-US" sz="2800" dirty="0"/>
              <a:t> et al., 2019).</a:t>
            </a:r>
          </a:p>
          <a:p>
            <a:r>
              <a:rPr lang="en-US" sz="2800" dirty="0"/>
              <a:t>The threshold of 23, offered a sensitivity of 0.44 and a specificity of 0.79.</a:t>
            </a:r>
          </a:p>
          <a:p>
            <a:r>
              <a:rPr lang="en-US" sz="2800" dirty="0"/>
              <a:t>Typical cut-off of 26 is NOT recommended for HAND</a:t>
            </a:r>
          </a:p>
          <a:p>
            <a:endParaRPr lang="en-US" sz="2800" dirty="0"/>
          </a:p>
        </p:txBody>
      </p:sp>
      <p:pic>
        <p:nvPicPr>
          <p:cNvPr id="33795" name="Picture 3" descr="An Image of the Montreal Cognitive Assessment Version 7.1 Original Version&#10;&#10;A cognitive assessment that assesses visuospatial/executive, naming, memory, attention, language, abstraction, delayed recall, and orientation. ">
            <a:extLst>
              <a:ext uri="{FF2B5EF4-FFF2-40B4-BE49-F238E27FC236}">
                <a16:creationId xmlns:a16="http://schemas.microsoft.com/office/drawing/2014/main" id="{E91693EA-2F1D-2ED6-AC45-0FD5A9FC35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1585" y="-5220"/>
            <a:ext cx="4922519" cy="651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59A1ED2-6D3D-AC46-C700-B099945B171A}"/>
              </a:ext>
            </a:extLst>
          </p:cNvPr>
          <p:cNvSpPr txBox="1"/>
          <p:nvPr/>
        </p:nvSpPr>
        <p:spPr>
          <a:xfrm>
            <a:off x="7762844" y="6529650"/>
            <a:ext cx="2676293"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4"/>
              </a:rPr>
              <a:t>AGS Journals</a:t>
            </a:r>
            <a:r>
              <a:rPr lang="en-US" sz="1200" kern="0" dirty="0">
                <a:cs typeface="Arial" pitchFamily="34" charset="0"/>
              </a:rPr>
              <a:t>, </a:t>
            </a:r>
            <a:r>
              <a:rPr lang="en-US" sz="1200" kern="0" dirty="0">
                <a:cs typeface="Arial" pitchFamily="34" charset="0"/>
                <a:hlinkClick r:id="rId5"/>
              </a:rPr>
              <a:t>Science Direct</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191908888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143F-51E4-419E-263D-2BFD95A1701B}"/>
              </a:ext>
            </a:extLst>
          </p:cNvPr>
          <p:cNvSpPr>
            <a:spLocks noGrp="1"/>
          </p:cNvSpPr>
          <p:nvPr>
            <p:ph type="title"/>
          </p:nvPr>
        </p:nvSpPr>
        <p:spPr/>
        <p:txBody>
          <a:bodyPr/>
          <a:lstStyle/>
          <a:p>
            <a:r>
              <a:rPr lang="en-US" dirty="0"/>
              <a:t>MoCA Cut-Offs for Diagnosing HAND</a:t>
            </a:r>
          </a:p>
        </p:txBody>
      </p:sp>
      <p:sp>
        <p:nvSpPr>
          <p:cNvPr id="3" name="Content Placeholder 2">
            <a:extLst>
              <a:ext uri="{FF2B5EF4-FFF2-40B4-BE49-F238E27FC236}">
                <a16:creationId xmlns:a16="http://schemas.microsoft.com/office/drawing/2014/main" id="{A9EF565C-D6AF-8FB7-EB61-06289ECEB108}"/>
              </a:ext>
            </a:extLst>
          </p:cNvPr>
          <p:cNvSpPr>
            <a:spLocks noGrp="1"/>
          </p:cNvSpPr>
          <p:nvPr>
            <p:ph sz="half" idx="1"/>
          </p:nvPr>
        </p:nvSpPr>
        <p:spPr/>
        <p:txBody>
          <a:bodyPr>
            <a:normAutofit/>
          </a:bodyPr>
          <a:lstStyle/>
          <a:p>
            <a:r>
              <a:rPr lang="en-US" b="0" i="0" dirty="0">
                <a:solidFill>
                  <a:srgbClr val="222222"/>
                </a:solidFill>
                <a:effectLst/>
                <a:highlight>
                  <a:srgbClr val="FFFFFF"/>
                </a:highlight>
                <a:latin typeface="Merriweather Sans" pitchFamily="2" charset="0"/>
              </a:rPr>
              <a:t>Based on a meta-analysis of the MoCA in PWH</a:t>
            </a:r>
          </a:p>
          <a:p>
            <a:r>
              <a:rPr lang="en-US" dirty="0">
                <a:solidFill>
                  <a:srgbClr val="222222"/>
                </a:solidFill>
                <a:highlight>
                  <a:srgbClr val="FFFFFF"/>
                </a:highlight>
                <a:latin typeface="Merriweather Sans" pitchFamily="2" charset="0"/>
              </a:rPr>
              <a:t>8 cross-sectional studies of  1014 patients from 2009 – 2015.</a:t>
            </a:r>
          </a:p>
          <a:p>
            <a:r>
              <a:rPr lang="en-US" b="0" i="0" dirty="0">
                <a:solidFill>
                  <a:srgbClr val="222222"/>
                </a:solidFill>
                <a:effectLst/>
                <a:highlight>
                  <a:srgbClr val="FFFFFF"/>
                </a:highlight>
                <a:latin typeface="Merriweather Sans" pitchFamily="2" charset="0"/>
              </a:rPr>
              <a:t>Cut-off of 23 yields the best balance of sensitivity  of .44 (detecting deficits when present) and specificity of .79 (rejecting presence of deficits when they are truly absent)</a:t>
            </a:r>
          </a:p>
        </p:txBody>
      </p:sp>
      <p:sp>
        <p:nvSpPr>
          <p:cNvPr id="4" name="TextBox 3">
            <a:extLst>
              <a:ext uri="{FF2B5EF4-FFF2-40B4-BE49-F238E27FC236}">
                <a16:creationId xmlns:a16="http://schemas.microsoft.com/office/drawing/2014/main" id="{20548A49-AB4B-CC91-D953-03CEBE4D90D2}"/>
              </a:ext>
            </a:extLst>
          </p:cNvPr>
          <p:cNvSpPr txBox="1"/>
          <p:nvPr/>
        </p:nvSpPr>
        <p:spPr>
          <a:xfrm>
            <a:off x="8040029" y="6465344"/>
            <a:ext cx="2323173"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2"/>
              </a:rPr>
              <a:t>Springer</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472849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04BC7-7FDD-7F86-4617-5A835BCC0015}"/>
              </a:ext>
            </a:extLst>
          </p:cNvPr>
          <p:cNvSpPr>
            <a:spLocks noGrp="1"/>
          </p:cNvSpPr>
          <p:nvPr>
            <p:ph type="title" idx="4294967295"/>
          </p:nvPr>
        </p:nvSpPr>
        <p:spPr>
          <a:xfrm>
            <a:off x="7255005" y="2430232"/>
            <a:ext cx="3297766" cy="2692400"/>
          </a:xfrm>
        </p:spPr>
        <p:txBody>
          <a:bodyPr>
            <a:noAutofit/>
          </a:bodyPr>
          <a:lstStyle/>
          <a:p>
            <a:pPr algn="ctr"/>
            <a:r>
              <a:rPr lang="en-US" sz="7200" b="1" dirty="0">
                <a:solidFill>
                  <a:srgbClr val="C00000"/>
                </a:solidFill>
              </a:rPr>
              <a:t>Thank</a:t>
            </a:r>
            <a:r>
              <a:rPr lang="en-US" sz="7200" b="1" baseline="0" dirty="0">
                <a:solidFill>
                  <a:srgbClr val="C00000"/>
                </a:solidFill>
              </a:rPr>
              <a:t> </a:t>
            </a:r>
            <a:br>
              <a:rPr lang="en-US" sz="7200" b="1" baseline="0" dirty="0">
                <a:solidFill>
                  <a:srgbClr val="C00000"/>
                </a:solidFill>
              </a:rPr>
            </a:br>
            <a:r>
              <a:rPr lang="en-US" sz="7200" b="1" baseline="0" dirty="0">
                <a:solidFill>
                  <a:srgbClr val="C00000"/>
                </a:solidFill>
              </a:rPr>
              <a:t>You</a:t>
            </a:r>
            <a:endParaRPr lang="en-US" sz="7200" b="1" dirty="0">
              <a:solidFill>
                <a:srgbClr val="C00000"/>
              </a:solidFill>
            </a:endParaRPr>
          </a:p>
        </p:txBody>
      </p:sp>
      <p:pic>
        <p:nvPicPr>
          <p:cNvPr id="1026" name="Picture 2" descr="Red ribbon">
            <a:extLst>
              <a:ext uri="{FF2B5EF4-FFF2-40B4-BE49-F238E27FC236}">
                <a16:creationId xmlns:a16="http://schemas.microsoft.com/office/drawing/2014/main" id="{32282FA5-EA4A-336C-7338-0B1E19BD84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26" t="6145" r="5615" b="6332"/>
          <a:stretch/>
        </p:blipFill>
        <p:spPr bwMode="auto">
          <a:xfrm>
            <a:off x="1639229" y="819614"/>
            <a:ext cx="5274527" cy="52187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C68FEE-E774-7201-4BEA-6EB7D3F4EE30}"/>
              </a:ext>
            </a:extLst>
          </p:cNvPr>
          <p:cNvSpPr txBox="1"/>
          <p:nvPr/>
        </p:nvSpPr>
        <p:spPr>
          <a:xfrm>
            <a:off x="8040029" y="6465344"/>
            <a:ext cx="2323173"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4"/>
              </a:rPr>
              <a:t>Freepik</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1584241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BA333-EC2B-38F2-667A-C17AC5419EC4}"/>
              </a:ext>
            </a:extLst>
          </p:cNvPr>
          <p:cNvSpPr>
            <a:spLocks noGrp="1"/>
          </p:cNvSpPr>
          <p:nvPr>
            <p:ph type="title"/>
          </p:nvPr>
        </p:nvSpPr>
        <p:spPr>
          <a:xfrm>
            <a:off x="483327" y="245195"/>
            <a:ext cx="9685866" cy="865148"/>
          </a:xfrm>
        </p:spPr>
        <p:txBody>
          <a:bodyPr>
            <a:normAutofit/>
          </a:bodyPr>
          <a:lstStyle/>
          <a:p>
            <a:r>
              <a:rPr lang="en-US" sz="4000" b="1" dirty="0">
                <a:latin typeface="Calibri" panose="020F0502020204030204" pitchFamily="34" charset="0"/>
                <a:cs typeface="Calibri" panose="020F0502020204030204" pitchFamily="34" charset="0"/>
              </a:rPr>
              <a:t>References</a:t>
            </a:r>
          </a:p>
        </p:txBody>
      </p:sp>
      <p:sp>
        <p:nvSpPr>
          <p:cNvPr id="7" name="Content Placeholder 6">
            <a:extLst>
              <a:ext uri="{FF2B5EF4-FFF2-40B4-BE49-F238E27FC236}">
                <a16:creationId xmlns:a16="http://schemas.microsoft.com/office/drawing/2014/main" id="{66EDB01B-1058-8A30-BC93-0E11F4D24BA7}"/>
              </a:ext>
            </a:extLst>
          </p:cNvPr>
          <p:cNvSpPr txBox="1">
            <a:spLocks/>
          </p:cNvSpPr>
          <p:nvPr/>
        </p:nvSpPr>
        <p:spPr>
          <a:xfrm>
            <a:off x="483327" y="1110343"/>
            <a:ext cx="10659290" cy="5407834"/>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a:lnSpc>
                <a:spcPct val="107000"/>
              </a:lnSpc>
              <a:spcBef>
                <a:spcPts val="0"/>
              </a:spcBef>
              <a:spcAft>
                <a:spcPts val="800"/>
              </a:spcAft>
            </a:pPr>
            <a:r>
              <a:rPr lang="en-US" sz="2600" kern="100" dirty="0">
                <a:solidFill>
                  <a:schemeClr val="tx1"/>
                </a:solidFill>
                <a:effectLst/>
                <a:highlight>
                  <a:srgbClr val="FFFFFF"/>
                </a:highlight>
                <a:ea typeface="Aptos" panose="020B0004020202020204" pitchFamily="34" charset="0"/>
                <a:cs typeface="Times New Roman" panose="02020603050405020304" pitchFamily="18" charset="0"/>
              </a:rPr>
              <a:t>American Psychiatric Association. (2022). </a:t>
            </a:r>
            <a:r>
              <a:rPr lang="en-US" sz="2600" i="1" kern="100" dirty="0">
                <a:solidFill>
                  <a:schemeClr val="tx1"/>
                </a:solidFill>
                <a:effectLst/>
                <a:highlight>
                  <a:srgbClr val="FFFFFF"/>
                </a:highlight>
                <a:ea typeface="Aptos" panose="020B0004020202020204" pitchFamily="34" charset="0"/>
                <a:cs typeface="Times New Roman" panose="02020603050405020304" pitchFamily="18" charset="0"/>
              </a:rPr>
              <a:t>Diagnostic and statistical manual of mental disorders</a:t>
            </a:r>
            <a:r>
              <a:rPr lang="en-US" sz="2600" kern="100" dirty="0">
                <a:solidFill>
                  <a:schemeClr val="tx1"/>
                </a:solidFill>
                <a:effectLst/>
                <a:highlight>
                  <a:srgbClr val="FFFFFF"/>
                </a:highlight>
                <a:ea typeface="Aptos" panose="020B0004020202020204" pitchFamily="34" charset="0"/>
                <a:cs typeface="Times New Roman" panose="02020603050405020304" pitchFamily="18" charset="0"/>
              </a:rPr>
              <a:t> (5th ed., text rev.).</a:t>
            </a:r>
            <a:r>
              <a:rPr lang="en-US" sz="2600" kern="100" dirty="0">
                <a:solidFill>
                  <a:schemeClr val="tx1"/>
                </a:solidFill>
                <a:highlight>
                  <a:srgbClr val="FFFFFF"/>
                </a:highlight>
                <a:cs typeface="Times New Roman" panose="02020603050405020304" pitchFamily="18" charset="0"/>
              </a:rPr>
              <a:t> </a:t>
            </a:r>
          </a:p>
          <a:p>
            <a:pPr marL="0" marR="0">
              <a:lnSpc>
                <a:spcPct val="107000"/>
              </a:lnSpc>
              <a:spcBef>
                <a:spcPts val="0"/>
              </a:spcBef>
              <a:spcAft>
                <a:spcPts val="800"/>
              </a:spcAft>
            </a:pPr>
            <a:r>
              <a:rPr lang="en-US" sz="2600" kern="100" dirty="0" err="1">
                <a:solidFill>
                  <a:schemeClr val="tx1"/>
                </a:solidFill>
                <a:highlight>
                  <a:srgbClr val="FFFFFF"/>
                </a:highlight>
                <a:cs typeface="Times New Roman" panose="02020603050405020304" pitchFamily="18" charset="0"/>
              </a:rPr>
              <a:t>Baltes</a:t>
            </a:r>
            <a:r>
              <a:rPr lang="en-US" sz="2600" kern="100" dirty="0">
                <a:solidFill>
                  <a:schemeClr val="tx1"/>
                </a:solidFill>
                <a:highlight>
                  <a:srgbClr val="FFFFFF"/>
                </a:highlight>
                <a:cs typeface="Times New Roman" panose="02020603050405020304" pitchFamily="18" charset="0"/>
              </a:rPr>
              <a:t> P. B., Staudinger U. M., </a:t>
            </a:r>
            <a:r>
              <a:rPr lang="en-US" sz="2600" kern="100" dirty="0" err="1">
                <a:solidFill>
                  <a:schemeClr val="tx1"/>
                </a:solidFill>
                <a:highlight>
                  <a:srgbClr val="FFFFFF"/>
                </a:highlight>
                <a:cs typeface="Times New Roman" panose="02020603050405020304" pitchFamily="18" charset="0"/>
              </a:rPr>
              <a:t>Lindenberger</a:t>
            </a:r>
            <a:r>
              <a:rPr lang="en-US" sz="2600" kern="100" dirty="0">
                <a:solidFill>
                  <a:schemeClr val="tx1"/>
                </a:solidFill>
                <a:highlight>
                  <a:srgbClr val="FFFFFF"/>
                </a:highlight>
                <a:cs typeface="Times New Roman" panose="02020603050405020304" pitchFamily="18" charset="0"/>
              </a:rPr>
              <a:t> U., Lifespan psychology: Theory and application to intellectual functioning. Annu. Rev. Psychol. 50, 471–507 (1999).</a:t>
            </a:r>
          </a:p>
          <a:p>
            <a:pPr marL="0" marR="0">
              <a:lnSpc>
                <a:spcPct val="107000"/>
              </a:lnSpc>
              <a:spcBef>
                <a:spcPts val="0"/>
              </a:spcBef>
              <a:spcAft>
                <a:spcPts val="800"/>
              </a:spcAft>
            </a:pPr>
            <a:r>
              <a:rPr lang="en-US" sz="2600" kern="100" dirty="0" err="1">
                <a:solidFill>
                  <a:schemeClr val="tx1"/>
                </a:solidFill>
                <a:highlight>
                  <a:srgbClr val="FFFFFF"/>
                </a:highlight>
                <a:cs typeface="Times New Roman" panose="02020603050405020304" pitchFamily="18" charset="0"/>
              </a:rPr>
              <a:t>Birnstengal</a:t>
            </a:r>
            <a:r>
              <a:rPr lang="en-US" sz="2600" kern="100" dirty="0">
                <a:solidFill>
                  <a:schemeClr val="tx1"/>
                </a:solidFill>
                <a:highlight>
                  <a:srgbClr val="FFFFFF"/>
                </a:highlight>
                <a:cs typeface="Times New Roman" panose="02020603050405020304" pitchFamily="18" charset="0"/>
              </a:rPr>
              <a:t>, </a:t>
            </a:r>
            <a:r>
              <a:rPr lang="en-US" sz="2600" kern="100" dirty="0">
                <a:solidFill>
                  <a:schemeClr val="tx1"/>
                </a:solidFill>
                <a:effectLst/>
                <a:highlight>
                  <a:srgbClr val="FFFFFF"/>
                </a:highlight>
                <a:ea typeface="Aptos" panose="020B0004020202020204" pitchFamily="34" charset="0"/>
                <a:cs typeface="Times New Roman" panose="02020603050405020304" pitchFamily="18" charset="0"/>
              </a:rPr>
              <a:t>G. “We Weren’t Expected to Live This Long”. </a:t>
            </a:r>
            <a:r>
              <a:rPr lang="en-US" sz="2600" i="1" kern="100" dirty="0">
                <a:solidFill>
                  <a:schemeClr val="tx1"/>
                </a:solidFill>
                <a:effectLst/>
                <a:highlight>
                  <a:srgbClr val="FFFFFF"/>
                </a:highlight>
                <a:ea typeface="Aptos" panose="020B0004020202020204" pitchFamily="34" charset="0"/>
                <a:cs typeface="Times New Roman" panose="02020603050405020304" pitchFamily="18" charset="0"/>
              </a:rPr>
              <a:t>Next Avenue</a:t>
            </a:r>
            <a:r>
              <a:rPr lang="en-US" sz="2600" kern="100" dirty="0">
                <a:solidFill>
                  <a:schemeClr val="tx1"/>
                </a:solidFill>
                <a:effectLst/>
                <a:highlight>
                  <a:srgbClr val="FFFFFF"/>
                </a:highlight>
                <a:ea typeface="Aptos" panose="020B0004020202020204" pitchFamily="34" charset="0"/>
                <a:cs typeface="Times New Roman" panose="02020603050405020304" pitchFamily="18" charset="0"/>
              </a:rPr>
              <a:t>. February 21, 2020. </a:t>
            </a:r>
            <a:r>
              <a:rPr lang="en-US" sz="2600" kern="100" dirty="0">
                <a:solidFill>
                  <a:schemeClr val="tx1"/>
                </a:solidFill>
                <a:effectLst/>
                <a:highlight>
                  <a:srgbClr val="FFFFFF"/>
                </a:highligh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https://www.nextavenue.org/hiv-survivors/</a:t>
            </a:r>
            <a:endParaRPr lang="en-US" sz="2600" kern="100" dirty="0">
              <a:solidFill>
                <a:schemeClr val="tx1"/>
              </a:solidFill>
              <a:effectLst/>
              <a:highlight>
                <a:srgbClr val="FFFFFF"/>
              </a:highlight>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600" i="0" dirty="0">
                <a:solidFill>
                  <a:schemeClr val="tx1"/>
                </a:solidFill>
                <a:effectLst/>
                <a:highlight>
                  <a:srgbClr val="FFFFFF"/>
                </a:highlight>
                <a:latin typeface="BlinkMacSystemFont"/>
              </a:rPr>
              <a:t>Chen, P., Xin, X., Xiao, S., Liu, H., Liu, X., He, N., &amp; Ding, Y. (2024). Cognitive impairment and neurocognitive profiles among people living with HIV and HIV-negative individuals older over 50 years: a comparison of IHDS, MMSE and MoCA. </a:t>
            </a:r>
            <a:r>
              <a:rPr lang="en-US" sz="2600" i="1" dirty="0">
                <a:solidFill>
                  <a:schemeClr val="tx1"/>
                </a:solidFill>
                <a:effectLst/>
                <a:highlight>
                  <a:srgbClr val="FFFFFF"/>
                </a:highlight>
                <a:latin typeface="BlinkMacSystemFont"/>
              </a:rPr>
              <a:t>Journal of neurovirology</a:t>
            </a:r>
            <a:r>
              <a:rPr lang="en-US" sz="2600" i="0" dirty="0">
                <a:solidFill>
                  <a:schemeClr val="tx1"/>
                </a:solidFill>
                <a:effectLst/>
                <a:highlight>
                  <a:srgbClr val="FFFFFF"/>
                </a:highlight>
                <a:latin typeface="BlinkMacSystemFont"/>
              </a:rPr>
              <a:t>, 10.1007/s13365-024-01205-y. Advance online publication. https://doi.org/10.1007/s13365-024-01205-y</a:t>
            </a:r>
            <a:endParaRPr lang="en-US" sz="2600" kern="100" dirty="0">
              <a:solidFill>
                <a:schemeClr val="tx1"/>
              </a:solidFill>
              <a:effectLst/>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600" kern="100" dirty="0">
                <a:solidFill>
                  <a:schemeClr val="tx1"/>
                </a:solidFill>
                <a:effectLst/>
                <a:highlight>
                  <a:srgbClr val="FFFFFF"/>
                </a:highlight>
                <a:ea typeface="Aptos" panose="020B0004020202020204" pitchFamily="34" charset="0"/>
                <a:cs typeface="Times New Roman" panose="02020603050405020304" pitchFamily="18" charset="0"/>
              </a:rPr>
              <a:t>Clifford DB, Ances BM. HIV-associated neurocognitive disorder (2013). </a:t>
            </a:r>
            <a:r>
              <a:rPr lang="en-US" sz="2600" i="1" kern="100" dirty="0">
                <a:solidFill>
                  <a:schemeClr val="tx1"/>
                </a:solidFill>
                <a:effectLst/>
                <a:highlight>
                  <a:srgbClr val="FFFFFF"/>
                </a:highlight>
                <a:ea typeface="Aptos" panose="020B0004020202020204" pitchFamily="34" charset="0"/>
                <a:cs typeface="Times New Roman" panose="02020603050405020304" pitchFamily="18" charset="0"/>
              </a:rPr>
              <a:t>Lancet Infect Dis</a:t>
            </a:r>
            <a:r>
              <a:rPr lang="en-US" sz="2600" kern="100" dirty="0">
                <a:solidFill>
                  <a:schemeClr val="tx1"/>
                </a:solidFill>
                <a:effectLst/>
                <a:highlight>
                  <a:srgbClr val="FFFFFF"/>
                </a:highlight>
                <a:ea typeface="Aptos" panose="020B0004020202020204" pitchFamily="34" charset="0"/>
                <a:cs typeface="Times New Roman" panose="02020603050405020304" pitchFamily="18" charset="0"/>
              </a:rPr>
              <a:t>. Nov;13(11):976-86. doi: 10.1016/S1473-3099(13)70269-X. PMID: 24156898; PMCID: PMC4108270.</a:t>
            </a:r>
            <a:endParaRPr lang="en-US" sz="2600" kern="100" dirty="0">
              <a:solidFill>
                <a:schemeClr val="tx1"/>
              </a:solidFill>
              <a:effectLst/>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600" kern="100" dirty="0">
                <a:solidFill>
                  <a:schemeClr val="tx1"/>
                </a:solidFill>
                <a:effectLst/>
                <a:highlight>
                  <a:srgbClr val="FFFFFF"/>
                </a:highlight>
                <a:ea typeface="Aptos" panose="020B0004020202020204" pitchFamily="34" charset="0"/>
                <a:cs typeface="Times New Roman" panose="02020603050405020304" pitchFamily="18" charset="0"/>
              </a:rPr>
              <a:t>Cole, M. A., et al. (2007). Longitudinally preserved psychomotor performance in long-term asymptomatic HIV-infected individuals. </a:t>
            </a:r>
            <a:r>
              <a:rPr lang="en-US" sz="2600" i="1" kern="100" dirty="0">
                <a:solidFill>
                  <a:schemeClr val="tx1"/>
                </a:solidFill>
                <a:effectLst/>
                <a:ea typeface="Aptos" panose="020B0004020202020204" pitchFamily="34" charset="0"/>
                <a:cs typeface="Times New Roman" panose="02020603050405020304" pitchFamily="18" charset="0"/>
              </a:rPr>
              <a:t>Neurology</a:t>
            </a:r>
            <a:r>
              <a:rPr lang="en-US" sz="2600" kern="100" dirty="0">
                <a:solidFill>
                  <a:schemeClr val="tx1"/>
                </a:solidFill>
                <a:effectLst/>
                <a:ea typeface="Aptos" panose="020B0004020202020204" pitchFamily="34" charset="0"/>
                <a:cs typeface="Times New Roman" panose="02020603050405020304" pitchFamily="18" charset="0"/>
              </a:rPr>
              <a:t>, </a:t>
            </a:r>
            <a:r>
              <a:rPr lang="en-US" sz="2600" i="1" kern="100" dirty="0">
                <a:solidFill>
                  <a:schemeClr val="tx1"/>
                </a:solidFill>
                <a:effectLst/>
                <a:ea typeface="Aptos" panose="020B0004020202020204" pitchFamily="34" charset="0"/>
                <a:cs typeface="Times New Roman" panose="02020603050405020304" pitchFamily="18" charset="0"/>
              </a:rPr>
              <a:t>69</a:t>
            </a:r>
            <a:r>
              <a:rPr lang="en-US" sz="2600" kern="100" dirty="0">
                <a:solidFill>
                  <a:schemeClr val="tx1"/>
                </a:solidFill>
                <a:effectLst/>
                <a:ea typeface="Aptos" panose="020B0004020202020204" pitchFamily="34" charset="0"/>
                <a:cs typeface="Times New Roman" panose="02020603050405020304" pitchFamily="18" charset="0"/>
              </a:rPr>
              <a:t>(24), 2213–2220. https://doi.org/10.1212/01.WNL.0000277520.94788.82</a:t>
            </a:r>
            <a:endParaRPr lang="en-US" sz="2600" kern="100" dirty="0">
              <a:solidFill>
                <a:schemeClr val="tx1"/>
              </a:solidFill>
              <a:effectLst/>
              <a:highlight>
                <a:srgbClr val="FFFFFF"/>
              </a:highlight>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600" kern="100" dirty="0">
                <a:solidFill>
                  <a:schemeClr val="tx1"/>
                </a:solidFill>
                <a:effectLst/>
                <a:highlight>
                  <a:srgbClr val="FFFFFF"/>
                </a:highlight>
                <a:ea typeface="Aptos" panose="020B0004020202020204" pitchFamily="34" charset="0"/>
                <a:cs typeface="Times New Roman" panose="02020603050405020304" pitchFamily="18" charset="0"/>
              </a:rPr>
              <a:t>Crum-Cianflone, et al.  (2013). Low prevalence of neurocognitive impairment in early diagnosed and managed HIV-infected persons. </a:t>
            </a:r>
            <a:r>
              <a:rPr lang="en-US" sz="2600" i="1" kern="100" dirty="0">
                <a:solidFill>
                  <a:schemeClr val="tx1"/>
                </a:solidFill>
                <a:effectLst/>
                <a:highlight>
                  <a:srgbClr val="FFFFFF"/>
                </a:highlight>
                <a:ea typeface="Aptos" panose="020B0004020202020204" pitchFamily="34" charset="0"/>
                <a:cs typeface="Times New Roman" panose="02020603050405020304" pitchFamily="18" charset="0"/>
              </a:rPr>
              <a:t>Neurology</a:t>
            </a:r>
            <a:r>
              <a:rPr lang="en-US" sz="2600" kern="100" dirty="0">
                <a:solidFill>
                  <a:schemeClr val="tx1"/>
                </a:solidFill>
                <a:effectLst/>
                <a:highlight>
                  <a:srgbClr val="FFFFFF"/>
                </a:highlight>
                <a:ea typeface="Aptos" panose="020B0004020202020204" pitchFamily="34" charset="0"/>
                <a:cs typeface="Times New Roman" panose="02020603050405020304" pitchFamily="18" charset="0"/>
              </a:rPr>
              <a:t>, </a:t>
            </a:r>
            <a:r>
              <a:rPr lang="en-US" sz="2600" i="1" kern="100" dirty="0">
                <a:solidFill>
                  <a:schemeClr val="tx1"/>
                </a:solidFill>
                <a:effectLst/>
                <a:highlight>
                  <a:srgbClr val="FFFFFF"/>
                </a:highlight>
                <a:ea typeface="Aptos" panose="020B0004020202020204" pitchFamily="34" charset="0"/>
                <a:cs typeface="Times New Roman" panose="02020603050405020304" pitchFamily="18" charset="0"/>
              </a:rPr>
              <a:t>80</a:t>
            </a:r>
            <a:r>
              <a:rPr lang="en-US" sz="2600" kern="100" dirty="0">
                <a:solidFill>
                  <a:schemeClr val="tx1"/>
                </a:solidFill>
                <a:effectLst/>
                <a:highlight>
                  <a:srgbClr val="FFFFFF"/>
                </a:highlight>
                <a:ea typeface="Aptos" panose="020B0004020202020204" pitchFamily="34" charset="0"/>
                <a:cs typeface="Times New Roman" panose="02020603050405020304" pitchFamily="18" charset="0"/>
              </a:rPr>
              <a:t>(4), 371–379. https://doi.org/10.1212/WNL.0b013e31827f0776</a:t>
            </a:r>
            <a:endParaRPr lang="en-US" sz="2600" kern="100" dirty="0">
              <a:solidFill>
                <a:schemeClr val="tx1"/>
              </a:solidFill>
              <a:effectLst/>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600" kern="100" dirty="0">
                <a:solidFill>
                  <a:schemeClr val="tx1"/>
                </a:solidFill>
                <a:effectLst/>
                <a:highlight>
                  <a:srgbClr val="FFFFFF"/>
                </a:highlight>
                <a:ea typeface="Aptos" panose="020B0004020202020204" pitchFamily="34" charset="0"/>
                <a:cs typeface="Times New Roman" panose="02020603050405020304" pitchFamily="18" charset="0"/>
              </a:rPr>
              <a:t>Cysique LA, Franklin D Jr, Abramson I, et al. Normative data and validation of a regression based summary score for assessing meaningful neuropsychological change. J Clin Exp Neuropsychol. 2011;33:505-522.</a:t>
            </a:r>
          </a:p>
          <a:p>
            <a:pPr marL="0" marR="0" indent="0">
              <a:lnSpc>
                <a:spcPct val="107000"/>
              </a:lnSpc>
              <a:spcBef>
                <a:spcPts val="0"/>
              </a:spcBef>
              <a:spcAft>
                <a:spcPts val="800"/>
              </a:spcAft>
              <a:buNone/>
            </a:pPr>
            <a:endParaRPr lang="en-US" sz="2200" kern="100" dirty="0">
              <a:solidFill>
                <a:schemeClr val="tx1"/>
              </a:solidFill>
              <a:effectLst/>
              <a:ea typeface="Aptos" panose="020B0004020202020204" pitchFamily="34" charset="0"/>
              <a:cs typeface="Times New Roman" panose="02020603050405020304" pitchFamily="18" charset="0"/>
            </a:endParaRPr>
          </a:p>
          <a:p>
            <a:endParaRPr lang="en-US" sz="3200" dirty="0">
              <a:solidFill>
                <a:schemeClr val="tx1"/>
              </a:solidFill>
              <a:latin typeface="Calibri" panose="020F0502020204030204" pitchFamily="34" charset="0"/>
              <a:cs typeface="Calibri" panose="020F0502020204030204" pitchFamily="34" charset="0"/>
            </a:endParaRPr>
          </a:p>
          <a:p>
            <a:endParaRPr lang="en-US"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8246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E4D90-AFF5-0004-77BF-8FCB058937E3}"/>
              </a:ext>
            </a:extLst>
          </p:cNvPr>
          <p:cNvSpPr>
            <a:spLocks noGrp="1"/>
          </p:cNvSpPr>
          <p:nvPr>
            <p:ph type="title"/>
          </p:nvPr>
        </p:nvSpPr>
        <p:spPr/>
        <p:txBody>
          <a:bodyPr/>
          <a:lstStyle/>
          <a:p>
            <a:r>
              <a:rPr lang="en-US" dirty="0"/>
              <a:t>References (continued)</a:t>
            </a:r>
          </a:p>
        </p:txBody>
      </p:sp>
      <p:sp>
        <p:nvSpPr>
          <p:cNvPr id="3" name="Content Placeholder 2">
            <a:extLst>
              <a:ext uri="{FF2B5EF4-FFF2-40B4-BE49-F238E27FC236}">
                <a16:creationId xmlns:a16="http://schemas.microsoft.com/office/drawing/2014/main" id="{BB38897F-13D4-AC74-BBD3-F4B483CA38E0}"/>
              </a:ext>
            </a:extLst>
          </p:cNvPr>
          <p:cNvSpPr>
            <a:spLocks noGrp="1"/>
          </p:cNvSpPr>
          <p:nvPr>
            <p:ph sz="half" idx="1"/>
          </p:nvPr>
        </p:nvSpPr>
        <p:spPr/>
        <p:txBody>
          <a:bodyPr>
            <a:normAutofit fontScale="47500" lnSpcReduction="20000"/>
          </a:bodyPr>
          <a:lstStyle/>
          <a:p>
            <a:pPr marL="0">
              <a:lnSpc>
                <a:spcPct val="107000"/>
              </a:lnSpc>
              <a:spcBef>
                <a:spcPts val="0"/>
              </a:spcBef>
              <a:spcAft>
                <a:spcPts val="800"/>
              </a:spcAft>
            </a:pPr>
            <a:r>
              <a:rPr lang="en-US" sz="3200" kern="100" dirty="0">
                <a:effectLst/>
                <a:highlight>
                  <a:srgbClr val="FFFFFF"/>
                </a:highlight>
                <a:ea typeface="Aptos" panose="020B0004020202020204" pitchFamily="34" charset="0"/>
                <a:cs typeface="Times New Roman" panose="02020603050405020304" pitchFamily="18" charset="0"/>
              </a:rPr>
              <a:t>De Francesco, D., et al.  (2019). Do people living with HIV experience greater age advancement than their HIV-negative counterparts?. </a:t>
            </a:r>
            <a:r>
              <a:rPr lang="en-US" sz="3200" i="1" kern="100" dirty="0">
                <a:effectLst/>
                <a:ea typeface="Aptos" panose="020B0004020202020204" pitchFamily="34" charset="0"/>
                <a:cs typeface="Times New Roman" panose="02020603050405020304" pitchFamily="18" charset="0"/>
              </a:rPr>
              <a:t>AIDS (London, England)</a:t>
            </a:r>
            <a:r>
              <a:rPr lang="en-US" sz="3200" kern="100" dirty="0">
                <a:effectLst/>
                <a:ea typeface="Aptos" panose="020B0004020202020204" pitchFamily="34" charset="0"/>
                <a:cs typeface="Times New Roman" panose="02020603050405020304" pitchFamily="18" charset="0"/>
              </a:rPr>
              <a:t>, </a:t>
            </a:r>
            <a:r>
              <a:rPr lang="en-US" sz="3200" i="1" kern="100" dirty="0">
                <a:effectLst/>
                <a:ea typeface="Aptos" panose="020B0004020202020204" pitchFamily="34" charset="0"/>
                <a:cs typeface="Times New Roman" panose="02020603050405020304" pitchFamily="18" charset="0"/>
              </a:rPr>
              <a:t>33</a:t>
            </a:r>
            <a:r>
              <a:rPr lang="en-US" sz="3200" kern="100" dirty="0">
                <a:effectLst/>
                <a:ea typeface="Aptos" panose="020B0004020202020204" pitchFamily="34" charset="0"/>
                <a:cs typeface="Times New Roman" panose="02020603050405020304" pitchFamily="18" charset="0"/>
              </a:rPr>
              <a:t>(2), 259–268. </a:t>
            </a:r>
            <a:r>
              <a:rPr lang="en-US" sz="3200" kern="100" dirty="0">
                <a:effectLs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https://doi.org/10.1097/QAD.0000000000002063</a:t>
            </a:r>
            <a:endParaRPr lang="en-US" sz="3200" kern="100" dirty="0">
              <a:effectLst/>
              <a:ea typeface="Aptos" panose="020B0004020202020204" pitchFamily="34" charset="0"/>
              <a:cs typeface="Times New Roman" panose="02020603050405020304" pitchFamily="18" charset="0"/>
            </a:endParaRPr>
          </a:p>
          <a:p>
            <a:pPr marL="0">
              <a:lnSpc>
                <a:spcPct val="107000"/>
              </a:lnSpc>
              <a:spcBef>
                <a:spcPts val="0"/>
              </a:spcBef>
              <a:spcAft>
                <a:spcPts val="800"/>
              </a:spcAft>
            </a:pPr>
            <a:r>
              <a:rPr lang="en-US" sz="3200" b="0" i="0" dirty="0">
                <a:effectLst/>
                <a:highlight>
                  <a:srgbClr val="FFFFFF"/>
                </a:highlight>
                <a:latin typeface="BlinkMacSystemFont"/>
              </a:rPr>
              <a:t>Di Gennaro, F., et al. (2024). Stigma and mental health among people living with HIV across the COVID-19 pandemic: a cross-sectional study. </a:t>
            </a:r>
            <a:r>
              <a:rPr lang="en-US" sz="3200" b="0" i="1" dirty="0">
                <a:effectLst/>
                <a:highlight>
                  <a:srgbClr val="FFFFFF"/>
                </a:highlight>
                <a:latin typeface="BlinkMacSystemFont"/>
              </a:rPr>
              <a:t>BMC infectious diseases</a:t>
            </a:r>
            <a:r>
              <a:rPr lang="en-US" sz="3200" b="0" i="0" dirty="0">
                <a:effectLst/>
                <a:highlight>
                  <a:srgbClr val="FFFFFF"/>
                </a:highlight>
                <a:latin typeface="BlinkMacSystemFont"/>
              </a:rPr>
              <a:t>, </a:t>
            </a:r>
            <a:r>
              <a:rPr lang="en-US" sz="3200" b="0" i="1" dirty="0">
                <a:effectLst/>
                <a:highlight>
                  <a:srgbClr val="FFFFFF"/>
                </a:highlight>
                <a:latin typeface="BlinkMacSystemFont"/>
              </a:rPr>
              <a:t>24</a:t>
            </a:r>
            <a:r>
              <a:rPr lang="en-US" sz="3200" b="0" i="0" dirty="0">
                <a:effectLst/>
                <a:highlight>
                  <a:srgbClr val="FFFFFF"/>
                </a:highlight>
                <a:latin typeface="BlinkMacSystemFont"/>
              </a:rPr>
              <a:t>(1), 423. https://doi.org/10.1186/s12879-024-09315-y</a:t>
            </a:r>
            <a:endParaRPr lang="en-US" sz="3200" kern="100" dirty="0">
              <a:effectLst/>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200" kern="100" dirty="0">
                <a:effectLst/>
                <a:highlight>
                  <a:srgbClr val="FFFFFF"/>
                </a:highlight>
                <a:ea typeface="Aptos" panose="020B0004020202020204" pitchFamily="34" charset="0"/>
                <a:cs typeface="Times New Roman" panose="02020603050405020304" pitchFamily="18" charset="0"/>
              </a:rPr>
              <a:t>Eggers, C., et al. (2017). HIV-1-associated neurocognitive disorder: epidemiology, pathogenesis, diagnosis, and treatment. </a:t>
            </a:r>
            <a:r>
              <a:rPr lang="en-US" sz="3200" i="1" kern="100" dirty="0">
                <a:effectLst/>
                <a:highlight>
                  <a:srgbClr val="FFFFFF"/>
                </a:highlight>
                <a:ea typeface="Aptos" panose="020B0004020202020204" pitchFamily="34" charset="0"/>
                <a:cs typeface="Times New Roman" panose="02020603050405020304" pitchFamily="18" charset="0"/>
              </a:rPr>
              <a:t>Journal of neurology</a:t>
            </a:r>
            <a:r>
              <a:rPr lang="en-US" sz="3200" kern="100" dirty="0">
                <a:effectLst/>
                <a:highlight>
                  <a:srgbClr val="FFFFFF"/>
                </a:highlight>
                <a:ea typeface="Aptos" panose="020B0004020202020204" pitchFamily="34" charset="0"/>
                <a:cs typeface="Times New Roman" panose="02020603050405020304" pitchFamily="18" charset="0"/>
              </a:rPr>
              <a:t>, </a:t>
            </a:r>
            <a:r>
              <a:rPr lang="en-US" sz="3200" i="1" kern="100" dirty="0">
                <a:effectLst/>
                <a:highlight>
                  <a:srgbClr val="FFFFFF"/>
                </a:highlight>
                <a:ea typeface="Aptos" panose="020B0004020202020204" pitchFamily="34" charset="0"/>
                <a:cs typeface="Times New Roman" panose="02020603050405020304" pitchFamily="18" charset="0"/>
              </a:rPr>
              <a:t>264</a:t>
            </a:r>
            <a:r>
              <a:rPr lang="en-US" sz="3200" kern="100" dirty="0">
                <a:effectLst/>
                <a:highlight>
                  <a:srgbClr val="FFFFFF"/>
                </a:highlight>
                <a:ea typeface="Aptos" panose="020B0004020202020204" pitchFamily="34" charset="0"/>
                <a:cs typeface="Times New Roman" panose="02020603050405020304" pitchFamily="18" charset="0"/>
              </a:rPr>
              <a:t>(8), 1715–1727. </a:t>
            </a:r>
            <a:r>
              <a:rPr lang="en-US" sz="3200" kern="100" dirty="0">
                <a:effectLst/>
                <a:highlight>
                  <a:srgbClr val="FFFFFF"/>
                </a:highligh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https://doi.org/10.1007/s00415-017-8503-2</a:t>
            </a:r>
            <a:r>
              <a:rPr lang="en-US" sz="3200" kern="100" dirty="0">
                <a:effectLst/>
                <a:highlight>
                  <a:srgbClr val="FFFFFF"/>
                </a:highlight>
                <a:ea typeface="Aptos" panose="020B0004020202020204" pitchFamily="34" charset="0"/>
                <a:cs typeface="Times New Roman" panose="02020603050405020304" pitchFamily="18" charset="0"/>
              </a:rPr>
              <a:t>.</a:t>
            </a:r>
          </a:p>
          <a:p>
            <a:pPr marL="0">
              <a:lnSpc>
                <a:spcPct val="107000"/>
              </a:lnSpc>
              <a:spcBef>
                <a:spcPts val="0"/>
              </a:spcBef>
              <a:spcAft>
                <a:spcPts val="600"/>
              </a:spcAft>
            </a:pPr>
            <a:r>
              <a:rPr lang="en-US" sz="3200" kern="100" dirty="0" err="1">
                <a:effectLst/>
                <a:highlight>
                  <a:srgbClr val="FFFFFF"/>
                </a:highlight>
                <a:latin typeface="+mn-lt"/>
                <a:ea typeface="Aptos" panose="020B0004020202020204" pitchFamily="34" charset="0"/>
                <a:cs typeface="Times New Roman" panose="02020603050405020304" pitchFamily="18" charset="0"/>
              </a:rPr>
              <a:t>Goodkin</a:t>
            </a:r>
            <a:r>
              <a:rPr lang="en-US" sz="3200" kern="100" dirty="0">
                <a:effectLst/>
                <a:highlight>
                  <a:srgbClr val="FFFFFF"/>
                </a:highlight>
                <a:latin typeface="+mn-lt"/>
                <a:ea typeface="Aptos" panose="020B0004020202020204" pitchFamily="34" charset="0"/>
                <a:cs typeface="Times New Roman" panose="02020603050405020304" pitchFamily="18" charset="0"/>
              </a:rPr>
              <a:t>, K. et al. (2017). Effect of ageing on neurocognitive function by stage of HIV infection: evidence from the Multicenter AIDS Cohort Study. </a:t>
            </a:r>
            <a:r>
              <a:rPr lang="en-US" sz="3200" i="1" kern="100" dirty="0">
                <a:effectLst/>
                <a:highlight>
                  <a:srgbClr val="FFFFFF"/>
                </a:highlight>
                <a:latin typeface="+mn-lt"/>
                <a:ea typeface="Aptos" panose="020B0004020202020204" pitchFamily="34" charset="0"/>
                <a:cs typeface="Times New Roman" panose="02020603050405020304" pitchFamily="18" charset="0"/>
              </a:rPr>
              <a:t>Lancet HIV</a:t>
            </a:r>
            <a:r>
              <a:rPr lang="en-US" sz="3200" kern="100" dirty="0">
                <a:effectLst/>
                <a:highlight>
                  <a:srgbClr val="FFFFFF"/>
                </a:highlight>
                <a:latin typeface="+mn-lt"/>
                <a:ea typeface="Aptos" panose="020B0004020202020204" pitchFamily="34" charset="0"/>
                <a:cs typeface="Times New Roman" panose="02020603050405020304" pitchFamily="18" charset="0"/>
              </a:rPr>
              <a:t> 4, e411–e422. </a:t>
            </a:r>
          </a:p>
          <a:p>
            <a:pPr marL="0">
              <a:lnSpc>
                <a:spcPct val="107000"/>
              </a:lnSpc>
              <a:spcBef>
                <a:spcPts val="0"/>
              </a:spcBef>
              <a:spcAft>
                <a:spcPts val="600"/>
              </a:spcAft>
            </a:pPr>
            <a:r>
              <a:rPr lang="en-US" sz="3600" b="0" i="0" dirty="0">
                <a:effectLst/>
                <a:highlight>
                  <a:srgbClr val="FFFFFF"/>
                </a:highlight>
                <a:latin typeface="+mn-lt"/>
              </a:rPr>
              <a:t>Heaton, R. K., et al. (2004). The impact of HIV-associated neuropsychological impairment on everyday functioning. </a:t>
            </a:r>
            <a:r>
              <a:rPr lang="en-US" sz="3600" b="0" i="1" dirty="0">
                <a:effectLst/>
                <a:highlight>
                  <a:srgbClr val="FFFFFF"/>
                </a:highlight>
                <a:latin typeface="+mn-lt"/>
              </a:rPr>
              <a:t>Journal of the International Neuropsychological Society : JINS</a:t>
            </a:r>
            <a:r>
              <a:rPr lang="en-US" sz="3600" b="0" i="0" dirty="0">
                <a:effectLst/>
                <a:highlight>
                  <a:srgbClr val="FFFFFF"/>
                </a:highlight>
                <a:latin typeface="+mn-lt"/>
              </a:rPr>
              <a:t>, </a:t>
            </a:r>
            <a:r>
              <a:rPr lang="en-US" sz="3600" b="0" i="1" dirty="0">
                <a:effectLst/>
                <a:highlight>
                  <a:srgbClr val="FFFFFF"/>
                </a:highlight>
                <a:latin typeface="+mn-lt"/>
              </a:rPr>
              <a:t>10</a:t>
            </a:r>
            <a:r>
              <a:rPr lang="en-US" sz="3600" b="0" i="0" dirty="0">
                <a:effectLst/>
                <a:highlight>
                  <a:srgbClr val="FFFFFF"/>
                </a:highlight>
                <a:latin typeface="+mn-lt"/>
              </a:rPr>
              <a:t>(3), 317–331. </a:t>
            </a:r>
            <a:r>
              <a:rPr lang="en-US" sz="3600" b="0" i="0" dirty="0">
                <a:effectLst/>
                <a:highlight>
                  <a:srgbClr val="FFFFFF"/>
                </a:highlight>
                <a:latin typeface="+mn-lt"/>
                <a:hlinkClick r:id="rId4">
                  <a:extLst>
                    <a:ext uri="{A12FA001-AC4F-418D-AE19-62706E023703}">
                      <ahyp:hlinkClr xmlns:ahyp="http://schemas.microsoft.com/office/drawing/2018/hyperlinkcolor" val="tx"/>
                    </a:ext>
                  </a:extLst>
                </a:hlinkClick>
              </a:rPr>
              <a:t>https://doi.org/10.1017/S1355617704102130</a:t>
            </a:r>
            <a:endParaRPr lang="en-US" sz="3600" b="0" i="0" dirty="0">
              <a:effectLst/>
              <a:highlight>
                <a:srgbClr val="FFFFFF"/>
              </a:highlight>
              <a:latin typeface="+mn-lt"/>
            </a:endParaRPr>
          </a:p>
          <a:p>
            <a:pPr marL="0">
              <a:lnSpc>
                <a:spcPct val="107000"/>
              </a:lnSpc>
              <a:spcBef>
                <a:spcPts val="0"/>
              </a:spcBef>
              <a:spcAft>
                <a:spcPts val="600"/>
              </a:spcAft>
            </a:pPr>
            <a:r>
              <a:rPr lang="en-US" sz="3600" kern="0" dirty="0">
                <a:effectLst/>
                <a:latin typeface="+mn-lt"/>
                <a:ea typeface="Aptos" panose="020B0004020202020204" pitchFamily="34" charset="0"/>
                <a:cs typeface="Times New Roman" panose="02020603050405020304" pitchFamily="18" charset="0"/>
              </a:rPr>
              <a:t>Heaton RD, et al., </a:t>
            </a:r>
            <a:r>
              <a:rPr lang="en-US" sz="3200" kern="0" dirty="0">
                <a:effectLst/>
                <a:latin typeface="+mn-lt"/>
                <a:ea typeface="Aptos" panose="020B0004020202020204" pitchFamily="34" charset="0"/>
                <a:cs typeface="Times New Roman" panose="02020603050405020304" pitchFamily="18" charset="0"/>
              </a:rPr>
              <a:t>(2015). Prevalence and predictors of neurocognitive decline over 18 to 42 months: A CHARTER longitudinal study. </a:t>
            </a:r>
            <a:r>
              <a:rPr lang="en-US" sz="3200" i="1" kern="0" dirty="0">
                <a:effectLst/>
                <a:latin typeface="+mn-lt"/>
                <a:ea typeface="Aptos" panose="020B0004020202020204" pitchFamily="34" charset="0"/>
                <a:cs typeface="Times New Roman" panose="02020603050405020304" pitchFamily="18" charset="0"/>
              </a:rPr>
              <a:t>19th Conference on Retroviruses and Opportunistic Infections</a:t>
            </a:r>
            <a:r>
              <a:rPr lang="en-US" sz="3200" kern="0" dirty="0">
                <a:effectLst/>
                <a:latin typeface="+mn-lt"/>
                <a:ea typeface="Aptos" panose="020B0004020202020204" pitchFamily="34" charset="0"/>
                <a:cs typeface="Times New Roman" panose="02020603050405020304" pitchFamily="18" charset="0"/>
              </a:rPr>
              <a:t> -Seattle, WA. 2012:246.</a:t>
            </a:r>
          </a:p>
          <a:p>
            <a:pPr marL="0" marR="0">
              <a:lnSpc>
                <a:spcPct val="107000"/>
              </a:lnSpc>
              <a:spcBef>
                <a:spcPts val="0"/>
              </a:spcBef>
              <a:spcAft>
                <a:spcPts val="600"/>
              </a:spcAft>
            </a:pPr>
            <a:r>
              <a:rPr lang="en-US" sz="3200" kern="100" dirty="0">
                <a:effectLst/>
                <a:highlight>
                  <a:srgbClr val="FFFFFF"/>
                </a:highlight>
                <a:latin typeface="+mn-lt"/>
                <a:ea typeface="Aptos" panose="020B0004020202020204" pitchFamily="34" charset="0"/>
                <a:cs typeface="Times New Roman" panose="02020603050405020304" pitchFamily="18" charset="0"/>
              </a:rPr>
              <a:t>Heaton, R. K., et al. (2010). HIV-associated neurocognitive disorders persist in the era of potent antiretroviral therapy: CHARTER Study. </a:t>
            </a:r>
            <a:r>
              <a:rPr lang="en-US" sz="3200" i="1" kern="100" dirty="0">
                <a:effectLst/>
                <a:highlight>
                  <a:srgbClr val="FFFFFF"/>
                </a:highlight>
                <a:latin typeface="+mn-lt"/>
                <a:ea typeface="Aptos" panose="020B0004020202020204" pitchFamily="34" charset="0"/>
                <a:cs typeface="Times New Roman" panose="02020603050405020304" pitchFamily="18" charset="0"/>
              </a:rPr>
              <a:t>Neurology</a:t>
            </a:r>
            <a:r>
              <a:rPr lang="en-US" sz="3200" kern="100" dirty="0">
                <a:effectLst/>
                <a:highlight>
                  <a:srgbClr val="FFFFFF"/>
                </a:highlight>
                <a:latin typeface="+mn-lt"/>
                <a:ea typeface="Aptos" panose="020B0004020202020204" pitchFamily="34" charset="0"/>
                <a:cs typeface="Times New Roman" panose="02020603050405020304" pitchFamily="18" charset="0"/>
              </a:rPr>
              <a:t>, </a:t>
            </a:r>
            <a:r>
              <a:rPr lang="en-US" sz="3200" i="1" kern="100" dirty="0">
                <a:effectLst/>
                <a:highlight>
                  <a:srgbClr val="FFFFFF"/>
                </a:highlight>
                <a:latin typeface="+mn-lt"/>
                <a:ea typeface="Aptos" panose="020B0004020202020204" pitchFamily="34" charset="0"/>
                <a:cs typeface="Times New Roman" panose="02020603050405020304" pitchFamily="18" charset="0"/>
              </a:rPr>
              <a:t>75</a:t>
            </a:r>
            <a:r>
              <a:rPr lang="en-US" sz="3200" kern="100" dirty="0">
                <a:effectLst/>
                <a:highlight>
                  <a:srgbClr val="FFFFFF"/>
                </a:highlight>
                <a:latin typeface="+mn-lt"/>
                <a:ea typeface="Aptos" panose="020B0004020202020204" pitchFamily="34" charset="0"/>
                <a:cs typeface="Times New Roman" panose="02020603050405020304" pitchFamily="18" charset="0"/>
              </a:rPr>
              <a:t>(23), 2087–2096. https://doi.org/10.1212/WNL.0b013e318200d727.</a:t>
            </a:r>
            <a:endParaRPr lang="en-US" sz="3200" kern="100" dirty="0">
              <a:effectLst/>
              <a:latin typeface="+mn-lt"/>
              <a:ea typeface="Aptos" panose="020B0004020202020204" pitchFamily="34" charset="0"/>
              <a:cs typeface="Times New Roman" panose="02020603050405020304" pitchFamily="18" charset="0"/>
            </a:endParaRPr>
          </a:p>
          <a:p>
            <a:pPr marL="0" marR="0">
              <a:lnSpc>
                <a:spcPct val="107000"/>
              </a:lnSpc>
              <a:spcBef>
                <a:spcPts val="0"/>
              </a:spcBef>
              <a:spcAft>
                <a:spcPts val="600"/>
              </a:spcAft>
            </a:pPr>
            <a:r>
              <a:rPr lang="en-US" sz="3200" kern="100" dirty="0">
                <a:effectLst/>
                <a:highlight>
                  <a:srgbClr val="FFFFFF"/>
                </a:highlight>
                <a:latin typeface="+mn-lt"/>
                <a:ea typeface="Aptos" panose="020B0004020202020204" pitchFamily="34" charset="0"/>
                <a:cs typeface="Times New Roman" panose="02020603050405020304" pitchFamily="18" charset="0"/>
              </a:rPr>
              <a:t>Heaton, R. K., et al. (2011). HIV-associated neurocognitive disorders before and during the era of </a:t>
            </a:r>
            <a:r>
              <a:rPr lang="en-US" sz="3600" kern="100" dirty="0">
                <a:highlight>
                  <a:srgbClr val="FFFFFF"/>
                </a:highlight>
                <a:latin typeface="+mn-lt"/>
                <a:cs typeface="Times New Roman" panose="02020603050405020304" pitchFamily="18" charset="0"/>
              </a:rPr>
              <a:t>combination</a:t>
            </a:r>
            <a:r>
              <a:rPr lang="en-US" sz="3200" kern="100" dirty="0">
                <a:effectLst/>
                <a:highlight>
                  <a:srgbClr val="FFFFFF"/>
                </a:highlight>
                <a:latin typeface="+mn-lt"/>
                <a:ea typeface="Aptos" panose="020B0004020202020204" pitchFamily="34" charset="0"/>
                <a:cs typeface="Times New Roman" panose="02020603050405020304" pitchFamily="18" charset="0"/>
              </a:rPr>
              <a:t> antiretroviral therapy: differences in rates, nature, and predictors. </a:t>
            </a:r>
            <a:r>
              <a:rPr lang="en-US" sz="3200" i="1" kern="100" dirty="0">
                <a:effectLst/>
                <a:highlight>
                  <a:srgbClr val="FFFFFF"/>
                </a:highlight>
                <a:latin typeface="+mn-lt"/>
                <a:ea typeface="Aptos" panose="020B0004020202020204" pitchFamily="34" charset="0"/>
                <a:cs typeface="Times New Roman" panose="02020603050405020304" pitchFamily="18" charset="0"/>
              </a:rPr>
              <a:t>Journal of neurovirology</a:t>
            </a:r>
            <a:r>
              <a:rPr lang="en-US" sz="3200" kern="100" dirty="0">
                <a:effectLst/>
                <a:highlight>
                  <a:srgbClr val="FFFFFF"/>
                </a:highlight>
                <a:latin typeface="+mn-lt"/>
                <a:ea typeface="Aptos" panose="020B0004020202020204" pitchFamily="34" charset="0"/>
                <a:cs typeface="Times New Roman" panose="02020603050405020304" pitchFamily="18" charset="0"/>
              </a:rPr>
              <a:t>, </a:t>
            </a:r>
            <a:r>
              <a:rPr lang="en-US" sz="3200" i="1" kern="100" dirty="0">
                <a:effectLst/>
                <a:highlight>
                  <a:srgbClr val="FFFFFF"/>
                </a:highlight>
                <a:latin typeface="+mn-lt"/>
                <a:ea typeface="Aptos" panose="020B0004020202020204" pitchFamily="34" charset="0"/>
                <a:cs typeface="Times New Roman" panose="02020603050405020304" pitchFamily="18" charset="0"/>
              </a:rPr>
              <a:t>17</a:t>
            </a:r>
            <a:r>
              <a:rPr lang="en-US" sz="3200" kern="100" dirty="0">
                <a:effectLst/>
                <a:highlight>
                  <a:srgbClr val="FFFFFF"/>
                </a:highlight>
                <a:latin typeface="+mn-lt"/>
                <a:ea typeface="Aptos" panose="020B0004020202020204" pitchFamily="34" charset="0"/>
                <a:cs typeface="Times New Roman" panose="02020603050405020304" pitchFamily="18" charset="0"/>
              </a:rPr>
              <a:t>(1), 3–16. https://doi.org/10.1007/s13365-010-0006-1.</a:t>
            </a:r>
            <a:endParaRPr lang="en-US" sz="3200" kern="100" dirty="0">
              <a:effectLst/>
              <a:latin typeface="+mn-lt"/>
              <a:ea typeface="Aptos" panose="020B0004020202020204" pitchFamily="34" charset="0"/>
              <a:cs typeface="Times New Roman" panose="02020603050405020304" pitchFamily="18" charset="0"/>
            </a:endParaRPr>
          </a:p>
          <a:p>
            <a:pPr marL="0" indent="0">
              <a:lnSpc>
                <a:spcPct val="107000"/>
              </a:lnSpc>
              <a:spcBef>
                <a:spcPts val="0"/>
              </a:spcBef>
              <a:spcAft>
                <a:spcPts val="600"/>
              </a:spcAft>
              <a:buNone/>
            </a:pPr>
            <a:endParaRPr lang="en-US" sz="3200" kern="100" dirty="0">
              <a:effectLst/>
              <a:latin typeface="+mn-lt"/>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32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5238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8F29-11DC-AC9A-77AA-F9FDABBCE017}"/>
              </a:ext>
            </a:extLst>
          </p:cNvPr>
          <p:cNvSpPr>
            <a:spLocks noGrp="1"/>
          </p:cNvSpPr>
          <p:nvPr>
            <p:ph type="title"/>
          </p:nvPr>
        </p:nvSpPr>
        <p:spPr/>
        <p:txBody>
          <a:bodyPr/>
          <a:lstStyle/>
          <a:p>
            <a:r>
              <a:rPr lang="en-US" dirty="0"/>
              <a:t>Dedication</a:t>
            </a:r>
          </a:p>
        </p:txBody>
      </p:sp>
      <p:sp>
        <p:nvSpPr>
          <p:cNvPr id="3" name="TextBox 2">
            <a:extLst>
              <a:ext uri="{FF2B5EF4-FFF2-40B4-BE49-F238E27FC236}">
                <a16:creationId xmlns:a16="http://schemas.microsoft.com/office/drawing/2014/main" id="{38142C2F-A98C-23F4-6FA5-8BC5F1616653}"/>
              </a:ext>
            </a:extLst>
          </p:cNvPr>
          <p:cNvSpPr txBox="1"/>
          <p:nvPr/>
        </p:nvSpPr>
        <p:spPr>
          <a:xfrm>
            <a:off x="677334" y="1815737"/>
            <a:ext cx="3698723" cy="1077218"/>
          </a:xfrm>
          <a:prstGeom prst="rect">
            <a:avLst/>
          </a:prstGeom>
          <a:noFill/>
        </p:spPr>
        <p:txBody>
          <a:bodyPr wrap="square" rtlCol="0">
            <a:spAutoFit/>
          </a:bodyPr>
          <a:lstStyle/>
          <a:p>
            <a:r>
              <a:rPr lang="en-US" sz="3200" dirty="0"/>
              <a:t>Mike Henley</a:t>
            </a:r>
          </a:p>
          <a:p>
            <a:r>
              <a:rPr lang="en-US" sz="3200" dirty="0"/>
              <a:t>1959-1990</a:t>
            </a:r>
          </a:p>
        </p:txBody>
      </p:sp>
      <p:pic>
        <p:nvPicPr>
          <p:cNvPr id="5" name="Content Placeholder 4" descr="A part of the AIDS Quilt memorial that memorializes Michael Henley. 1/21/59-12/14/90 &#10;&#10;Purple background with 5 balloon images.">
            <a:extLst>
              <a:ext uri="{FF2B5EF4-FFF2-40B4-BE49-F238E27FC236}">
                <a16:creationId xmlns:a16="http://schemas.microsoft.com/office/drawing/2014/main" id="{BAB5A8C4-494E-9807-6C1D-E8B0F2CEA8A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65544" t="27463" r="19306" b="21570"/>
          <a:stretch/>
        </p:blipFill>
        <p:spPr>
          <a:xfrm>
            <a:off x="5294231" y="1162594"/>
            <a:ext cx="4267780" cy="5085806"/>
          </a:xfrm>
        </p:spPr>
      </p:pic>
      <p:sp>
        <p:nvSpPr>
          <p:cNvPr id="6" name="TextBox 5">
            <a:extLst>
              <a:ext uri="{FF2B5EF4-FFF2-40B4-BE49-F238E27FC236}">
                <a16:creationId xmlns:a16="http://schemas.microsoft.com/office/drawing/2014/main" id="{FCB61723-FA37-2065-613F-ED2B45A768B7}"/>
              </a:ext>
            </a:extLst>
          </p:cNvPr>
          <p:cNvSpPr txBox="1"/>
          <p:nvPr/>
        </p:nvSpPr>
        <p:spPr>
          <a:xfrm>
            <a:off x="7959334" y="6452416"/>
            <a:ext cx="2110288"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3"/>
              </a:rPr>
              <a:t>AIDS Memorial</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671495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B949-BF28-E5A3-4D1C-F53221F1F16E}"/>
              </a:ext>
            </a:extLst>
          </p:cNvPr>
          <p:cNvSpPr>
            <a:spLocks noGrp="1"/>
          </p:cNvSpPr>
          <p:nvPr>
            <p:ph type="title"/>
          </p:nvPr>
        </p:nvSpPr>
        <p:spPr>
          <a:xfrm>
            <a:off x="677335" y="21771"/>
            <a:ext cx="9685866" cy="1320800"/>
          </a:xfrm>
        </p:spPr>
        <p:txBody>
          <a:bodyPr/>
          <a:lstStyle/>
          <a:p>
            <a:r>
              <a:rPr lang="en-US" dirty="0"/>
              <a:t>References (continued) </a:t>
            </a:r>
          </a:p>
        </p:txBody>
      </p:sp>
      <p:sp>
        <p:nvSpPr>
          <p:cNvPr id="3" name="Content Placeholder 2">
            <a:extLst>
              <a:ext uri="{FF2B5EF4-FFF2-40B4-BE49-F238E27FC236}">
                <a16:creationId xmlns:a16="http://schemas.microsoft.com/office/drawing/2014/main" id="{91EE1027-7910-CC94-A4E2-3CE69E758C7E}"/>
              </a:ext>
            </a:extLst>
          </p:cNvPr>
          <p:cNvSpPr>
            <a:spLocks noGrp="1"/>
          </p:cNvSpPr>
          <p:nvPr>
            <p:ph sz="half" idx="1"/>
          </p:nvPr>
        </p:nvSpPr>
        <p:spPr>
          <a:xfrm>
            <a:off x="620243" y="901337"/>
            <a:ext cx="10639940" cy="5695406"/>
          </a:xfrm>
        </p:spPr>
        <p:txBody>
          <a:bodyPr>
            <a:normAutofit fontScale="92500" lnSpcReduction="10000"/>
          </a:bodyPr>
          <a:lstStyle/>
          <a:p>
            <a:pPr marL="0" marR="0">
              <a:lnSpc>
                <a:spcPct val="107000"/>
              </a:lnSpc>
              <a:spcBef>
                <a:spcPts val="0"/>
              </a:spcBef>
              <a:spcAft>
                <a:spcPts val="600"/>
              </a:spcAft>
            </a:pPr>
            <a:r>
              <a:rPr lang="en-US" sz="1800" kern="100" dirty="0">
                <a:effectLst/>
                <a:highlight>
                  <a:srgbClr val="FFFFFF"/>
                </a:highlight>
                <a:latin typeface="+mn-lt"/>
                <a:ea typeface="Aptos" panose="020B0004020202020204" pitchFamily="34" charset="0"/>
                <a:cs typeface="Times New Roman" panose="02020603050405020304" pitchFamily="18" charset="0"/>
              </a:rPr>
              <a:t>Heaton, R. K., et al.  (2015). Neurocognitive change in the era of HIV combination antiretroviral therapy: the longitudinal CHARTER study. </a:t>
            </a:r>
            <a:r>
              <a:rPr lang="en-US" sz="1800" i="1" kern="100" dirty="0">
                <a:effectLst/>
                <a:highlight>
                  <a:srgbClr val="FFFFFF"/>
                </a:highlight>
                <a:latin typeface="+mn-lt"/>
                <a:ea typeface="Aptos" panose="020B0004020202020204" pitchFamily="34" charset="0"/>
                <a:cs typeface="Times New Roman" panose="02020603050405020304" pitchFamily="18" charset="0"/>
              </a:rPr>
              <a:t>Clinical infectious diseases : an official publication of the Infectious Diseases Society of America</a:t>
            </a:r>
            <a:r>
              <a:rPr lang="en-US" sz="1800" kern="100" dirty="0">
                <a:effectLst/>
                <a:highlight>
                  <a:srgbClr val="FFFFFF"/>
                </a:highlight>
                <a:latin typeface="+mn-lt"/>
                <a:ea typeface="Aptos" panose="020B0004020202020204" pitchFamily="34" charset="0"/>
                <a:cs typeface="Times New Roman" panose="02020603050405020304" pitchFamily="18" charset="0"/>
              </a:rPr>
              <a:t>, </a:t>
            </a:r>
            <a:r>
              <a:rPr lang="en-US" sz="1800" i="1" kern="100" dirty="0">
                <a:effectLst/>
                <a:highlight>
                  <a:srgbClr val="FFFFFF"/>
                </a:highlight>
                <a:latin typeface="+mn-lt"/>
                <a:ea typeface="Aptos" panose="020B0004020202020204" pitchFamily="34" charset="0"/>
                <a:cs typeface="Times New Roman" panose="02020603050405020304" pitchFamily="18" charset="0"/>
              </a:rPr>
              <a:t>60</a:t>
            </a:r>
            <a:r>
              <a:rPr lang="en-US" sz="1800" kern="100" dirty="0">
                <a:effectLst/>
                <a:highlight>
                  <a:srgbClr val="FFFFFF"/>
                </a:highlight>
                <a:latin typeface="+mn-lt"/>
                <a:ea typeface="Aptos" panose="020B0004020202020204" pitchFamily="34" charset="0"/>
                <a:cs typeface="Times New Roman" panose="02020603050405020304" pitchFamily="18" charset="0"/>
              </a:rPr>
              <a:t>(3), 473–480. </a:t>
            </a:r>
            <a:r>
              <a:rPr lang="en-US" sz="1800" kern="100" dirty="0">
                <a:effectLst/>
                <a:highlight>
                  <a:srgbClr val="FFFFFF"/>
                </a:highlight>
                <a:latin typeface="+mn-l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https://doi.org/10.1093/cid/ciu862</a:t>
            </a:r>
            <a:r>
              <a:rPr lang="en-US" sz="1800" kern="100" dirty="0">
                <a:effectLst/>
                <a:highlight>
                  <a:srgbClr val="FFFFFF"/>
                </a:highlight>
                <a:latin typeface="+mn-lt"/>
                <a:ea typeface="Aptos" panose="020B0004020202020204" pitchFamily="34" charset="0"/>
                <a:cs typeface="Times New Roman" panose="02020603050405020304" pitchFamily="18" charset="0"/>
              </a:rPr>
              <a:t>.</a:t>
            </a:r>
          </a:p>
          <a:p>
            <a:pPr marL="0" marR="0">
              <a:lnSpc>
                <a:spcPct val="107000"/>
              </a:lnSpc>
              <a:spcBef>
                <a:spcPts val="0"/>
              </a:spcBef>
              <a:spcAft>
                <a:spcPts val="600"/>
              </a:spcAft>
            </a:pPr>
            <a:r>
              <a:rPr lang="en-US" sz="1800" kern="100" dirty="0">
                <a:highlight>
                  <a:srgbClr val="FFFFFF"/>
                </a:highlight>
                <a:latin typeface="+mn-lt"/>
                <a:cs typeface="Times New Roman" panose="02020603050405020304" pitchFamily="18" charset="0"/>
              </a:rPr>
              <a:t>Horn, J.L. Models of intelligence, in Intelligence: Measurement, Theory, Public Policy: Proceedings of a Symposium in Honor of Lloyd G. Humphreys (University of Illinois Press, 1989), pp. 29–73.</a:t>
            </a:r>
          </a:p>
          <a:p>
            <a:pPr marL="0" marR="0">
              <a:lnSpc>
                <a:spcPct val="107000"/>
              </a:lnSpc>
              <a:spcBef>
                <a:spcPts val="0"/>
              </a:spcBef>
              <a:spcAft>
                <a:spcPts val="600"/>
              </a:spcAft>
            </a:pPr>
            <a:r>
              <a:rPr lang="en-US" sz="1800" kern="100" dirty="0">
                <a:highlight>
                  <a:srgbClr val="FFFFFF"/>
                </a:highlight>
                <a:latin typeface="+mn-lt"/>
                <a:cs typeface="Times New Roman" panose="02020603050405020304" pitchFamily="18" charset="0"/>
              </a:rPr>
              <a:t>Kroenke K, Spitzer RL, Williams JB. The PHQ-9: validity of a brief depression severity measure. J Gen Intern Med. 2001 Sep;16(9):606-13. </a:t>
            </a:r>
            <a:r>
              <a:rPr lang="en-US" sz="1800" kern="100" dirty="0" err="1">
                <a:highlight>
                  <a:srgbClr val="FFFFFF"/>
                </a:highlight>
                <a:latin typeface="+mn-lt"/>
                <a:cs typeface="Times New Roman" panose="02020603050405020304" pitchFamily="18" charset="0"/>
              </a:rPr>
              <a:t>doi</a:t>
            </a:r>
            <a:r>
              <a:rPr lang="en-US" sz="1800" kern="100" dirty="0">
                <a:highlight>
                  <a:srgbClr val="FFFFFF"/>
                </a:highlight>
                <a:latin typeface="+mn-lt"/>
                <a:cs typeface="Times New Roman" panose="02020603050405020304" pitchFamily="18" charset="0"/>
              </a:rPr>
              <a:t>: 10.1046/j.1525-1497.2001.016009606.x. PMID: 11556941; PMCID: PMC1495268.</a:t>
            </a:r>
          </a:p>
          <a:p>
            <a:pPr marL="0" marR="0">
              <a:lnSpc>
                <a:spcPct val="107000"/>
              </a:lnSpc>
              <a:spcBef>
                <a:spcPts val="0"/>
              </a:spcBef>
              <a:spcAft>
                <a:spcPts val="600"/>
              </a:spcAft>
            </a:pPr>
            <a:r>
              <a:rPr lang="en-US" sz="1800" kern="100" dirty="0">
                <a:highlight>
                  <a:srgbClr val="FFFFFF"/>
                </a:highlight>
                <a:latin typeface="+mn-lt"/>
                <a:cs typeface="Times New Roman" panose="02020603050405020304" pitchFamily="18" charset="0"/>
              </a:rPr>
              <a:t>Lampe FC. (2022). Increased risk of mental illness in people with HIV, The Lancet HIV, Volume 9, Issue 3, 2022, Pages e142-e144, ISSN 2352-3018, https://doi.org/10.1016/S2352-3018(22)00034-0.</a:t>
            </a:r>
          </a:p>
          <a:p>
            <a:pPr marL="0" marR="0">
              <a:lnSpc>
                <a:spcPct val="107000"/>
              </a:lnSpc>
              <a:spcBef>
                <a:spcPts val="0"/>
              </a:spcBef>
              <a:spcAft>
                <a:spcPts val="600"/>
              </a:spcAft>
            </a:pPr>
            <a:r>
              <a:rPr lang="en-US" sz="1800" kern="100" dirty="0">
                <a:highlight>
                  <a:srgbClr val="FFFFFF"/>
                </a:highlight>
                <a:latin typeface="+mn-lt"/>
                <a:cs typeface="Times New Roman" panose="02020603050405020304" pitchFamily="18" charset="0"/>
              </a:rPr>
              <a:t>Loewenstein DA, et al. 1993). A comparative analysis of neuropsychological test performance of Spanish-speaking and English-speaking patients with Alzheimer’s disease. Journal of Gerontology: Psychological Sciences;48:142–149. </a:t>
            </a:r>
          </a:p>
          <a:p>
            <a:pPr marL="0" marR="0">
              <a:lnSpc>
                <a:spcPct val="107000"/>
              </a:lnSpc>
              <a:spcBef>
                <a:spcPts val="0"/>
              </a:spcBef>
              <a:spcAft>
                <a:spcPts val="600"/>
              </a:spcAft>
            </a:pPr>
            <a:r>
              <a:rPr lang="en-US" sz="1800" kern="100" dirty="0">
                <a:highlight>
                  <a:srgbClr val="FFFFFF"/>
                </a:highlight>
                <a:latin typeface="+mn-lt"/>
                <a:cs typeface="Times New Roman" panose="02020603050405020304" pitchFamily="18" charset="0"/>
              </a:rPr>
              <a:t>Manly J. J. (2008). Critical issues in cultural neuropsychology: profit from diversity. Neuropsychology review, 18(3), 179–183. </a:t>
            </a:r>
            <a:r>
              <a:rPr lang="en-US" sz="1800" kern="100" dirty="0">
                <a:highlight>
                  <a:srgbClr val="FFFFFF"/>
                </a:highlight>
                <a:latin typeface="+mn-lt"/>
                <a:cs typeface="Times New Roman" panose="02020603050405020304" pitchFamily="18" charset="0"/>
                <a:hlinkClick r:id="rId3">
                  <a:extLst>
                    <a:ext uri="{A12FA001-AC4F-418D-AE19-62706E023703}">
                      <ahyp:hlinkClr xmlns:ahyp="http://schemas.microsoft.com/office/drawing/2018/hyperlinkcolor" val="tx"/>
                    </a:ext>
                  </a:extLst>
                </a:hlinkClick>
              </a:rPr>
              <a:t>https://doi.org/10.1007/s11065-008-9068-8</a:t>
            </a:r>
            <a:r>
              <a:rPr lang="en-US" sz="1800" kern="100" dirty="0">
                <a:highlight>
                  <a:srgbClr val="FFFFFF"/>
                </a:highlight>
                <a:latin typeface="+mn-lt"/>
                <a:cs typeface="Times New Roman" panose="02020603050405020304" pitchFamily="18" charset="0"/>
              </a:rPr>
              <a:t>.</a:t>
            </a:r>
          </a:p>
          <a:p>
            <a:pPr marL="0" marR="0">
              <a:lnSpc>
                <a:spcPct val="107000"/>
              </a:lnSpc>
              <a:spcBef>
                <a:spcPts val="0"/>
              </a:spcBef>
              <a:spcAft>
                <a:spcPts val="600"/>
              </a:spcAft>
            </a:pPr>
            <a:r>
              <a:rPr lang="en-US" sz="1800" kern="100" dirty="0">
                <a:highlight>
                  <a:srgbClr val="FFFFFF"/>
                </a:highlight>
                <a:latin typeface="+mn-lt"/>
                <a:cs typeface="Times New Roman" panose="02020603050405020304" pitchFamily="18" charset="0"/>
              </a:rPr>
              <a:t>Mind </a:t>
            </a:r>
            <a:r>
              <a:rPr lang="en-US" sz="1800" kern="100" dirty="0">
                <a:effectLst/>
                <a:highlight>
                  <a:srgbClr val="FFFFFF"/>
                </a:highlight>
                <a:latin typeface="+mn-lt"/>
                <a:ea typeface="Aptos" panose="020B0004020202020204" pitchFamily="34" charset="0"/>
                <a:cs typeface="Times New Roman" panose="02020603050405020304" pitchFamily="18" charset="0"/>
              </a:rPr>
              <a:t>Exchange Working Group (2013). Assessment, diagnosis, and treatment of HIV-associated neurocognitive disorder: a consensus report of the mind exchange program. </a:t>
            </a:r>
            <a:r>
              <a:rPr lang="en-US" sz="1800" i="1" kern="100" dirty="0">
                <a:effectLst/>
                <a:highlight>
                  <a:srgbClr val="FFFFFF"/>
                </a:highlight>
                <a:latin typeface="+mn-lt"/>
                <a:ea typeface="Aptos" panose="020B0004020202020204" pitchFamily="34" charset="0"/>
                <a:cs typeface="Times New Roman" panose="02020603050405020304" pitchFamily="18" charset="0"/>
              </a:rPr>
              <a:t>Clinical infectious diseases : an official publication of the Infectious Diseases Society of America</a:t>
            </a:r>
            <a:r>
              <a:rPr lang="en-US" sz="1800" kern="100" dirty="0">
                <a:effectLst/>
                <a:highlight>
                  <a:srgbClr val="FFFFFF"/>
                </a:highlight>
                <a:latin typeface="+mn-lt"/>
                <a:ea typeface="Aptos" panose="020B0004020202020204" pitchFamily="34" charset="0"/>
                <a:cs typeface="Times New Roman" panose="02020603050405020304" pitchFamily="18" charset="0"/>
              </a:rPr>
              <a:t>, </a:t>
            </a:r>
            <a:r>
              <a:rPr lang="en-US" sz="1800" i="1" kern="100" dirty="0">
                <a:effectLst/>
                <a:highlight>
                  <a:srgbClr val="FFFFFF"/>
                </a:highlight>
                <a:latin typeface="+mn-lt"/>
                <a:ea typeface="Aptos" panose="020B0004020202020204" pitchFamily="34" charset="0"/>
                <a:cs typeface="Times New Roman" panose="02020603050405020304" pitchFamily="18" charset="0"/>
              </a:rPr>
              <a:t>56</a:t>
            </a:r>
            <a:r>
              <a:rPr lang="en-US" sz="1800" kern="100" dirty="0">
                <a:effectLst/>
                <a:highlight>
                  <a:srgbClr val="FFFFFF"/>
                </a:highlight>
                <a:latin typeface="+mn-lt"/>
                <a:ea typeface="Aptos" panose="020B0004020202020204" pitchFamily="34" charset="0"/>
                <a:cs typeface="Times New Roman" panose="02020603050405020304" pitchFamily="18" charset="0"/>
              </a:rPr>
              <a:t>(7), 1004–1017. </a:t>
            </a:r>
            <a:r>
              <a:rPr lang="en-US" sz="1800" kern="100" dirty="0">
                <a:effectLst/>
                <a:highlight>
                  <a:srgbClr val="FFFFFF"/>
                </a:highlight>
                <a:latin typeface="+mn-lt"/>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https://doi.org/10.1093/cid/cis975</a:t>
            </a:r>
            <a:r>
              <a:rPr lang="en-US" sz="1800" kern="100" dirty="0">
                <a:effectLst/>
                <a:highlight>
                  <a:srgbClr val="FFFFFF"/>
                </a:highlight>
                <a:latin typeface="+mn-lt"/>
                <a:ea typeface="Aptos" panose="020B000402020202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highlight>
                  <a:srgbClr val="FFFFFF"/>
                </a:highlight>
                <a:latin typeface="+mn-lt"/>
                <a:ea typeface="Aptos" panose="020B0004020202020204" pitchFamily="34" charset="0"/>
                <a:cs typeface="Times New Roman" panose="02020603050405020304" pitchFamily="18" charset="0"/>
              </a:rPr>
              <a:t>Mitra P, Jain A, Kim K. (2022). HIV and AIDS in Older Adults: Neuropsychiatric Changes. </a:t>
            </a:r>
            <a:r>
              <a:rPr lang="en-US" sz="1800" i="1" kern="100" dirty="0">
                <a:effectLst/>
                <a:highlight>
                  <a:srgbClr val="FFFFFF"/>
                </a:highlight>
                <a:latin typeface="+mn-lt"/>
                <a:ea typeface="Aptos" panose="020B0004020202020204" pitchFamily="34" charset="0"/>
                <a:cs typeface="Times New Roman" panose="02020603050405020304" pitchFamily="18" charset="0"/>
              </a:rPr>
              <a:t>Curr Psychiatry Rep</a:t>
            </a:r>
            <a:r>
              <a:rPr lang="en-US" sz="1800" kern="100" dirty="0">
                <a:effectLst/>
                <a:highlight>
                  <a:srgbClr val="FFFFFF"/>
                </a:highlight>
                <a:latin typeface="+mn-lt"/>
                <a:ea typeface="Aptos" panose="020B0004020202020204" pitchFamily="34" charset="0"/>
                <a:cs typeface="Times New Roman" panose="02020603050405020304" pitchFamily="18" charset="0"/>
              </a:rPr>
              <a:t>, Sep;24(9):463-468. </a:t>
            </a:r>
            <a:r>
              <a:rPr lang="en-US" sz="1800" kern="100" dirty="0" err="1">
                <a:effectLst/>
                <a:highlight>
                  <a:srgbClr val="FFFFFF"/>
                </a:highlight>
                <a:latin typeface="+mn-lt"/>
                <a:ea typeface="Aptos" panose="020B0004020202020204" pitchFamily="34" charset="0"/>
                <a:cs typeface="Times New Roman" panose="02020603050405020304" pitchFamily="18" charset="0"/>
              </a:rPr>
              <a:t>doi</a:t>
            </a:r>
            <a:r>
              <a:rPr lang="en-US" sz="1800" kern="100" dirty="0">
                <a:effectLst/>
                <a:highlight>
                  <a:srgbClr val="FFFFFF"/>
                </a:highlight>
                <a:latin typeface="+mn-lt"/>
                <a:ea typeface="Aptos" panose="020B0004020202020204" pitchFamily="34" charset="0"/>
                <a:cs typeface="Times New Roman" panose="02020603050405020304" pitchFamily="18" charset="0"/>
              </a:rPr>
              <a:t>: 10.1007/s11920-022-01354-z. </a:t>
            </a:r>
            <a:r>
              <a:rPr lang="en-US" sz="1800" kern="100" dirty="0" err="1">
                <a:effectLst/>
                <a:highlight>
                  <a:srgbClr val="FFFFFF"/>
                </a:highlight>
                <a:latin typeface="+mn-lt"/>
                <a:ea typeface="Aptos" panose="020B0004020202020204" pitchFamily="34" charset="0"/>
                <a:cs typeface="Times New Roman" panose="02020603050405020304" pitchFamily="18" charset="0"/>
              </a:rPr>
              <a:t>Epub</a:t>
            </a:r>
            <a:r>
              <a:rPr lang="en-US" sz="1800" kern="100" dirty="0">
                <a:effectLst/>
                <a:highlight>
                  <a:srgbClr val="FFFFFF"/>
                </a:highlight>
                <a:latin typeface="+mn-lt"/>
                <a:ea typeface="Aptos" panose="020B0004020202020204" pitchFamily="34" charset="0"/>
                <a:cs typeface="Times New Roman" panose="02020603050405020304" pitchFamily="18" charset="0"/>
              </a:rPr>
              <a:t> 2022 Jul 9. PMID: 35809165.</a:t>
            </a:r>
          </a:p>
          <a:p>
            <a:pPr marL="0" marR="0">
              <a:lnSpc>
                <a:spcPct val="107000"/>
              </a:lnSpc>
              <a:spcBef>
                <a:spcPts val="0"/>
              </a:spcBef>
              <a:spcAft>
                <a:spcPts val="600"/>
              </a:spcAft>
            </a:pPr>
            <a:endParaRPr lang="en-US" sz="1800" kern="100" dirty="0">
              <a:highlight>
                <a:srgbClr val="FFFFFF"/>
              </a:highlight>
              <a:latin typeface="+mn-lt"/>
              <a:cs typeface="Times New Roman" panose="02020603050405020304" pitchFamily="18" charset="0"/>
            </a:endParaRPr>
          </a:p>
          <a:p>
            <a:pPr marL="0" marR="0" indent="0">
              <a:lnSpc>
                <a:spcPct val="107000"/>
              </a:lnSpc>
              <a:spcBef>
                <a:spcPts val="0"/>
              </a:spcBef>
              <a:spcAft>
                <a:spcPts val="600"/>
              </a:spcAft>
              <a:buNone/>
            </a:pPr>
            <a:endParaRPr lang="en-US" sz="1800" kern="100" dirty="0">
              <a:effectLst/>
              <a:latin typeface="+mn-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04669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A23F-F7EA-0500-641C-AFC83C8AB712}"/>
              </a:ext>
            </a:extLst>
          </p:cNvPr>
          <p:cNvSpPr>
            <a:spLocks noGrp="1"/>
          </p:cNvSpPr>
          <p:nvPr>
            <p:ph type="title"/>
          </p:nvPr>
        </p:nvSpPr>
        <p:spPr/>
        <p:txBody>
          <a:bodyPr/>
          <a:lstStyle/>
          <a:p>
            <a:r>
              <a:rPr lang="en-US" dirty="0"/>
              <a:t>References (continued)  </a:t>
            </a:r>
          </a:p>
        </p:txBody>
      </p:sp>
      <p:sp>
        <p:nvSpPr>
          <p:cNvPr id="3" name="Content Placeholder 2">
            <a:extLst>
              <a:ext uri="{FF2B5EF4-FFF2-40B4-BE49-F238E27FC236}">
                <a16:creationId xmlns:a16="http://schemas.microsoft.com/office/drawing/2014/main" id="{FA264A76-D3EA-EE7A-4A6B-1BEE733EF63E}"/>
              </a:ext>
            </a:extLst>
          </p:cNvPr>
          <p:cNvSpPr>
            <a:spLocks noGrp="1"/>
          </p:cNvSpPr>
          <p:nvPr>
            <p:ph sz="half" idx="1"/>
          </p:nvPr>
        </p:nvSpPr>
        <p:spPr>
          <a:xfrm>
            <a:off x="677334" y="1384111"/>
            <a:ext cx="9877454" cy="5369386"/>
          </a:xfrm>
        </p:spPr>
        <p:txBody>
          <a:bodyPr>
            <a:normAutofit lnSpcReduction="10000"/>
          </a:bodyPr>
          <a:lstStyle/>
          <a:p>
            <a:pPr marL="0" marR="0">
              <a:lnSpc>
                <a:spcPct val="107000"/>
              </a:lnSpc>
              <a:spcBef>
                <a:spcPts val="0"/>
              </a:spcBef>
              <a:spcAft>
                <a:spcPts val="800"/>
              </a:spcAft>
            </a:pPr>
            <a:r>
              <a:rPr lang="en-US" sz="2000" kern="100" dirty="0">
                <a:effectLst/>
                <a:highlight>
                  <a:srgbClr val="FFFFFF"/>
                </a:highlight>
                <a:latin typeface="+mn-lt"/>
                <a:ea typeface="Aptos" panose="020B0004020202020204" pitchFamily="34" charset="0"/>
                <a:cs typeface="Times New Roman" panose="02020603050405020304" pitchFamily="18" charset="0"/>
              </a:rPr>
              <a:t>Mitra P, Sharman T. HIV Neurocognitive Disorders. [Updated 2022 Oct 20]. In: </a:t>
            </a:r>
            <a:r>
              <a:rPr lang="en-US" sz="2000" kern="100" dirty="0" err="1">
                <a:effectLst/>
                <a:highlight>
                  <a:srgbClr val="FFFFFF"/>
                </a:highlight>
                <a:latin typeface="+mn-lt"/>
                <a:ea typeface="Aptos" panose="020B0004020202020204" pitchFamily="34" charset="0"/>
                <a:cs typeface="Times New Roman" panose="02020603050405020304" pitchFamily="18" charset="0"/>
              </a:rPr>
              <a:t>StatPearls</a:t>
            </a:r>
            <a:r>
              <a:rPr lang="en-US" sz="2000" kern="100" dirty="0">
                <a:effectLst/>
                <a:highlight>
                  <a:srgbClr val="FFFFFF"/>
                </a:highlight>
                <a:latin typeface="+mn-lt"/>
                <a:ea typeface="Aptos" panose="020B0004020202020204" pitchFamily="34" charset="0"/>
                <a:cs typeface="Times New Roman" panose="02020603050405020304" pitchFamily="18" charset="0"/>
              </a:rPr>
              <a:t> [Internet]. Treasure Island (FL): </a:t>
            </a:r>
            <a:r>
              <a:rPr lang="en-US" sz="2000" kern="100" dirty="0" err="1">
                <a:effectLst/>
                <a:highlight>
                  <a:srgbClr val="FFFFFF"/>
                </a:highlight>
                <a:latin typeface="+mn-lt"/>
                <a:ea typeface="Aptos" panose="020B0004020202020204" pitchFamily="34" charset="0"/>
                <a:cs typeface="Times New Roman" panose="02020603050405020304" pitchFamily="18" charset="0"/>
              </a:rPr>
              <a:t>StatPearls</a:t>
            </a:r>
            <a:r>
              <a:rPr lang="en-US" sz="2000" kern="100" dirty="0">
                <a:effectLst/>
                <a:highlight>
                  <a:srgbClr val="FFFFFF"/>
                </a:highlight>
                <a:latin typeface="+mn-lt"/>
                <a:ea typeface="Aptos" panose="020B0004020202020204" pitchFamily="34" charset="0"/>
                <a:cs typeface="Times New Roman" panose="02020603050405020304" pitchFamily="18" charset="0"/>
              </a:rPr>
              <a:t> Publishing; 2024 Jan. Navia, B. A., &amp; Price, R. W. (1987). The acquired immunodeficiency syndrome dementia complex as the presenting or sole manifestation of human immunodeficiency virus infection. </a:t>
            </a:r>
            <a:r>
              <a:rPr lang="en-US" sz="2000" i="1" kern="100" dirty="0">
                <a:effectLst/>
                <a:highlight>
                  <a:srgbClr val="FFFFFF"/>
                </a:highlight>
                <a:latin typeface="+mn-lt"/>
                <a:ea typeface="Aptos" panose="020B0004020202020204" pitchFamily="34" charset="0"/>
                <a:cs typeface="Times New Roman" panose="02020603050405020304" pitchFamily="18" charset="0"/>
              </a:rPr>
              <a:t>Archives of neurology</a:t>
            </a:r>
            <a:r>
              <a:rPr lang="en-US" sz="2000" kern="100" dirty="0">
                <a:effectLst/>
                <a:highlight>
                  <a:srgbClr val="FFFFFF"/>
                </a:highlight>
                <a:latin typeface="+mn-lt"/>
                <a:ea typeface="Aptos" panose="020B0004020202020204" pitchFamily="34" charset="0"/>
                <a:cs typeface="Times New Roman" panose="02020603050405020304" pitchFamily="18" charset="0"/>
              </a:rPr>
              <a:t>, </a:t>
            </a:r>
            <a:r>
              <a:rPr lang="en-US" sz="2000" i="1" kern="100" dirty="0">
                <a:effectLst/>
                <a:highlight>
                  <a:srgbClr val="FFFFFF"/>
                </a:highlight>
                <a:latin typeface="+mn-lt"/>
                <a:ea typeface="Aptos" panose="020B0004020202020204" pitchFamily="34" charset="0"/>
                <a:cs typeface="Times New Roman" panose="02020603050405020304" pitchFamily="18" charset="0"/>
              </a:rPr>
              <a:t>44</a:t>
            </a:r>
            <a:r>
              <a:rPr lang="en-US" sz="2000" kern="100" dirty="0">
                <a:effectLst/>
                <a:highlight>
                  <a:srgbClr val="FFFFFF"/>
                </a:highlight>
                <a:latin typeface="+mn-lt"/>
                <a:ea typeface="Aptos" panose="020B0004020202020204" pitchFamily="34" charset="0"/>
                <a:cs typeface="Times New Roman" panose="02020603050405020304" pitchFamily="18" charset="0"/>
              </a:rPr>
              <a:t>(1), 65–69. </a:t>
            </a:r>
            <a:r>
              <a:rPr lang="en-US" sz="2000" u="sng" kern="100" dirty="0">
                <a:effectLst/>
                <a:highlight>
                  <a:srgbClr val="FFFFFF"/>
                </a:highlight>
                <a:latin typeface="+mn-lt"/>
                <a:ea typeface="Aptos" panose="020B0004020202020204" pitchFamily="34" charset="0"/>
                <a:cs typeface="Times New Roman" panose="02020603050405020304" pitchFamily="18" charset="0"/>
              </a:rPr>
              <a:t>https://doi.org/10.1001/archneur.1987.00520130051017</a:t>
            </a:r>
            <a:endParaRPr lang="en-US" sz="2000" kern="100" dirty="0">
              <a:effectLst/>
              <a:latin typeface="+mn-lt"/>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highlight>
                  <a:srgbClr val="FFFFFF"/>
                </a:highlight>
                <a:latin typeface="+mn-lt"/>
                <a:ea typeface="Aptos" panose="020B0004020202020204" pitchFamily="34" charset="0"/>
                <a:cs typeface="Times New Roman" panose="02020603050405020304" pitchFamily="18" charset="0"/>
              </a:rPr>
              <a:t>Nasreddine</a:t>
            </a:r>
            <a:r>
              <a:rPr lang="en-US" sz="2000" kern="100" dirty="0">
                <a:highlight>
                  <a:srgbClr val="FFFFFF"/>
                </a:highlight>
                <a:latin typeface="+mn-lt"/>
                <a:ea typeface="Aptos" panose="020B0004020202020204" pitchFamily="34" charset="0"/>
                <a:cs typeface="Times New Roman" panose="02020603050405020304" pitchFamily="18" charset="0"/>
              </a:rPr>
              <a:t> Z, et al. </a:t>
            </a:r>
            <a:r>
              <a:rPr lang="en-US" sz="2000" kern="100" dirty="0">
                <a:effectLst/>
                <a:highlight>
                  <a:srgbClr val="FFFFFF"/>
                </a:highlight>
                <a:latin typeface="+mn-lt"/>
                <a:ea typeface="Aptos" panose="020B0004020202020204" pitchFamily="34" charset="0"/>
                <a:cs typeface="Times New Roman" panose="02020603050405020304" pitchFamily="18" charset="0"/>
              </a:rPr>
              <a:t> (2005). The Montreal Cognitive Assessment, MoCA: a brief screening tool for mild cognitive impairment. </a:t>
            </a:r>
            <a:r>
              <a:rPr lang="en-US" sz="2000" i="1" kern="100" dirty="0">
                <a:effectLst/>
                <a:highlight>
                  <a:srgbClr val="FFFFFF"/>
                </a:highlight>
                <a:latin typeface="+mn-lt"/>
                <a:ea typeface="Aptos" panose="020B0004020202020204" pitchFamily="34" charset="0"/>
                <a:cs typeface="Times New Roman" panose="02020603050405020304" pitchFamily="18" charset="0"/>
              </a:rPr>
              <a:t>Journal of the American Geriatrics Society</a:t>
            </a:r>
            <a:r>
              <a:rPr lang="en-US" sz="2000" kern="100" dirty="0">
                <a:effectLst/>
                <a:highlight>
                  <a:srgbClr val="FFFFFF"/>
                </a:highlight>
                <a:latin typeface="+mn-lt"/>
                <a:ea typeface="Aptos" panose="020B0004020202020204" pitchFamily="34" charset="0"/>
                <a:cs typeface="Times New Roman" panose="02020603050405020304" pitchFamily="18" charset="0"/>
              </a:rPr>
              <a:t>, </a:t>
            </a:r>
            <a:r>
              <a:rPr lang="en-US" sz="2000" i="1" kern="100" dirty="0">
                <a:effectLst/>
                <a:highlight>
                  <a:srgbClr val="FFFFFF"/>
                </a:highlight>
                <a:latin typeface="+mn-lt"/>
                <a:ea typeface="Aptos" panose="020B0004020202020204" pitchFamily="34" charset="0"/>
                <a:cs typeface="Times New Roman" panose="02020603050405020304" pitchFamily="18" charset="0"/>
              </a:rPr>
              <a:t>53</a:t>
            </a:r>
            <a:r>
              <a:rPr lang="en-US" sz="2000" kern="100" dirty="0">
                <a:effectLst/>
                <a:highlight>
                  <a:srgbClr val="FFFFFF"/>
                </a:highlight>
                <a:latin typeface="+mn-lt"/>
                <a:ea typeface="Aptos" panose="020B0004020202020204" pitchFamily="34" charset="0"/>
                <a:cs typeface="Times New Roman" panose="02020603050405020304" pitchFamily="18" charset="0"/>
              </a:rPr>
              <a:t>(4), 695–699. </a:t>
            </a:r>
            <a:r>
              <a:rPr lang="en-US" sz="2000" u="sng" kern="100" dirty="0">
                <a:effectLst/>
                <a:highlight>
                  <a:srgbClr val="FFFFFF"/>
                </a:highlight>
                <a:latin typeface="+mn-l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https://doi.org/10.1111/j.1532-5415.2005.53221.x</a:t>
            </a:r>
            <a:endParaRPr lang="en-US" sz="2000" u="sng" kern="100" dirty="0">
              <a:effectLst/>
              <a:highlight>
                <a:srgbClr val="FFFFFF"/>
              </a:highlight>
              <a:latin typeface="+mn-lt"/>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000" u="sng" kern="100" dirty="0">
                <a:highlight>
                  <a:srgbClr val="FFFFFF"/>
                </a:highlight>
                <a:latin typeface="+mn-lt"/>
                <a:ea typeface="Aptos" panose="020B0004020202020204" pitchFamily="34" charset="0"/>
                <a:cs typeface="Times New Roman" panose="02020603050405020304" pitchFamily="18" charset="0"/>
              </a:rPr>
              <a:t>National Aids Memorial. https://www.aidsmemorial.org/interactive-aids-quilt</a:t>
            </a:r>
            <a:endParaRPr lang="en-US" sz="2000" u="sng" kern="100" dirty="0">
              <a:effectLst/>
              <a:highlight>
                <a:srgbClr val="FFFFFF"/>
              </a:highlight>
              <a:latin typeface="+mn-lt"/>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000" kern="100" dirty="0" err="1">
                <a:highlight>
                  <a:srgbClr val="FFFFFF"/>
                </a:highlight>
                <a:latin typeface="+mn-lt"/>
                <a:cs typeface="Times New Roman" panose="02020603050405020304" pitchFamily="18" charset="0"/>
              </a:rPr>
              <a:t>Rosca</a:t>
            </a:r>
            <a:r>
              <a:rPr lang="en-US" sz="2000" kern="100" dirty="0">
                <a:highlight>
                  <a:srgbClr val="FFFFFF"/>
                </a:highlight>
                <a:latin typeface="+mn-lt"/>
                <a:cs typeface="Times New Roman" panose="02020603050405020304" pitchFamily="18" charset="0"/>
              </a:rPr>
              <a:t>, E. C., </a:t>
            </a:r>
            <a:r>
              <a:rPr lang="en-US" sz="2000" kern="100" dirty="0" err="1">
                <a:highlight>
                  <a:srgbClr val="FFFFFF"/>
                </a:highlight>
                <a:latin typeface="+mn-lt"/>
                <a:cs typeface="Times New Roman" panose="02020603050405020304" pitchFamily="18" charset="0"/>
              </a:rPr>
              <a:t>Albarqouni</a:t>
            </a:r>
            <a:r>
              <a:rPr lang="en-US" sz="2000" kern="100" dirty="0">
                <a:highlight>
                  <a:srgbClr val="FFFFFF"/>
                </a:highlight>
                <a:latin typeface="+mn-lt"/>
                <a:cs typeface="Times New Roman" panose="02020603050405020304" pitchFamily="18" charset="0"/>
              </a:rPr>
              <a:t>, L., &amp; Simu, M. (2019). Montreal Cognitive Assessment (MoCA) for HIV-Associated Neurocognitive Disorders. Neuropsychology review, 29(3), 313–327. </a:t>
            </a:r>
            <a:r>
              <a:rPr lang="en-US" sz="2000" kern="100" dirty="0">
                <a:highlight>
                  <a:srgbClr val="FFFFFF"/>
                </a:highlight>
                <a:latin typeface="+mn-lt"/>
                <a:cs typeface="Times New Roman" panose="02020603050405020304" pitchFamily="18" charset="0"/>
                <a:hlinkClick r:id="rId3">
                  <a:extLst>
                    <a:ext uri="{A12FA001-AC4F-418D-AE19-62706E023703}">
                      <ahyp:hlinkClr xmlns:ahyp="http://schemas.microsoft.com/office/drawing/2018/hyperlinkcolor" val="tx"/>
                    </a:ext>
                  </a:extLst>
                </a:hlinkClick>
              </a:rPr>
              <a:t>https://doi.org/10.1007/s11065-019-09412-9</a:t>
            </a:r>
            <a:r>
              <a:rPr lang="en-US" sz="2000" kern="100" dirty="0">
                <a:highlight>
                  <a:srgbClr val="FFFFFF"/>
                </a:highlight>
                <a:latin typeface="+mn-lt"/>
                <a:cs typeface="Times New Roman" panose="02020603050405020304" pitchFamily="18" charset="0"/>
              </a:rPr>
              <a:t>.</a:t>
            </a:r>
          </a:p>
          <a:p>
            <a:pPr marL="0" marR="0">
              <a:lnSpc>
                <a:spcPct val="120000"/>
              </a:lnSpc>
              <a:spcBef>
                <a:spcPts val="0"/>
              </a:spcBef>
              <a:spcAft>
                <a:spcPts val="600"/>
              </a:spcAft>
            </a:pPr>
            <a:r>
              <a:rPr lang="en-US" sz="2000" kern="100" dirty="0" err="1">
                <a:effectLst/>
                <a:highlight>
                  <a:srgbClr val="FFFFFF"/>
                </a:highlight>
                <a:latin typeface="+mj-lt"/>
                <a:ea typeface="Aptos" panose="020B0004020202020204" pitchFamily="34" charset="0"/>
                <a:cs typeface="Times New Roman" panose="02020603050405020304" pitchFamily="18" charset="0"/>
              </a:rPr>
              <a:t>Sacktor</a:t>
            </a:r>
            <a:r>
              <a:rPr lang="en-US" sz="2000" kern="100" dirty="0">
                <a:effectLst/>
                <a:highlight>
                  <a:srgbClr val="FFFFFF"/>
                </a:highlight>
                <a:latin typeface="+mj-lt"/>
                <a:ea typeface="Aptos" panose="020B0004020202020204" pitchFamily="34" charset="0"/>
                <a:cs typeface="Times New Roman" panose="02020603050405020304" pitchFamily="18" charset="0"/>
              </a:rPr>
              <a:t> NC, et al. The International HIV Dementia Scale: a new rapid screening test for HIV dementia. AIDS. 2005 Sep 02;19(13):1367-74. </a:t>
            </a:r>
            <a:r>
              <a:rPr lang="en-US" sz="2000" b="0" i="0" dirty="0">
                <a:effectLst/>
                <a:highlight>
                  <a:srgbClr val="FFFFFF"/>
                </a:highlight>
                <a:latin typeface="Fira Sans" panose="020B0503050000020004" pitchFamily="34" charset="0"/>
              </a:rPr>
              <a:t>DOI: 10.1097/01.aids.0000180790.77379.3a. https://hnrp.hivresearch.ucsd.edu/images/pdfs/U13_Frascati_Sacktor.pdf</a:t>
            </a:r>
          </a:p>
          <a:p>
            <a:pPr marL="0" marR="0">
              <a:lnSpc>
                <a:spcPct val="107000"/>
              </a:lnSpc>
              <a:spcBef>
                <a:spcPts val="0"/>
              </a:spcBef>
              <a:spcAft>
                <a:spcPts val="800"/>
              </a:spcAft>
            </a:pPr>
            <a:endParaRPr lang="en-US" sz="2000" kern="100" dirty="0">
              <a:highlight>
                <a:srgbClr val="FFFFFF"/>
              </a:highlight>
              <a:latin typeface="+mn-lt"/>
              <a:cs typeface="Times New Roman" panose="02020603050405020304" pitchFamily="18" charset="0"/>
            </a:endParaRPr>
          </a:p>
        </p:txBody>
      </p:sp>
    </p:spTree>
    <p:extLst>
      <p:ext uri="{BB962C8B-B14F-4D97-AF65-F5344CB8AC3E}">
        <p14:creationId xmlns:p14="http://schemas.microsoft.com/office/powerpoint/2010/main" val="2401327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9C1F-B779-B99A-6C59-F9C465BC8038}"/>
              </a:ext>
            </a:extLst>
          </p:cNvPr>
          <p:cNvSpPr>
            <a:spLocks noGrp="1"/>
          </p:cNvSpPr>
          <p:nvPr>
            <p:ph type="title"/>
          </p:nvPr>
        </p:nvSpPr>
        <p:spPr/>
        <p:txBody>
          <a:bodyPr/>
          <a:lstStyle/>
          <a:p>
            <a:r>
              <a:rPr lang="en-US" dirty="0"/>
              <a:t>References (continued)    </a:t>
            </a:r>
          </a:p>
        </p:txBody>
      </p:sp>
      <p:sp>
        <p:nvSpPr>
          <p:cNvPr id="3" name="Content Placeholder 2">
            <a:extLst>
              <a:ext uri="{FF2B5EF4-FFF2-40B4-BE49-F238E27FC236}">
                <a16:creationId xmlns:a16="http://schemas.microsoft.com/office/drawing/2014/main" id="{A1B79480-0A59-11CA-1956-A8936AB57FD4}"/>
              </a:ext>
            </a:extLst>
          </p:cNvPr>
          <p:cNvSpPr>
            <a:spLocks noGrp="1"/>
          </p:cNvSpPr>
          <p:nvPr>
            <p:ph sz="half" idx="1"/>
          </p:nvPr>
        </p:nvSpPr>
        <p:spPr>
          <a:xfrm>
            <a:off x="677335" y="1488613"/>
            <a:ext cx="9685865" cy="5055877"/>
          </a:xfrm>
        </p:spPr>
        <p:txBody>
          <a:bodyPr>
            <a:normAutofit fontScale="55000" lnSpcReduction="20000"/>
          </a:bodyPr>
          <a:lstStyle/>
          <a:p>
            <a:pPr marL="0">
              <a:lnSpc>
                <a:spcPct val="120000"/>
              </a:lnSpc>
              <a:spcBef>
                <a:spcPts val="0"/>
              </a:spcBef>
              <a:spcAft>
                <a:spcPts val="600"/>
              </a:spcAft>
            </a:pPr>
            <a:r>
              <a:rPr lang="en-US" sz="3200" kern="100" dirty="0">
                <a:highlight>
                  <a:srgbClr val="FFFFFF"/>
                </a:highlight>
                <a:latin typeface="+mj-lt"/>
                <a:cs typeface="Times New Roman" panose="02020603050405020304" pitchFamily="18" charset="0"/>
              </a:rPr>
              <a:t>Salthouse TA. Trajectories of normal cognitive aging. Psychol Aging. 2019 Feb;34(1):17-24. </a:t>
            </a:r>
            <a:r>
              <a:rPr lang="en-US" sz="3200" kern="100" dirty="0" err="1">
                <a:highlight>
                  <a:srgbClr val="FFFFFF"/>
                </a:highlight>
                <a:latin typeface="+mj-lt"/>
                <a:cs typeface="Times New Roman" panose="02020603050405020304" pitchFamily="18" charset="0"/>
              </a:rPr>
              <a:t>doi</a:t>
            </a:r>
            <a:r>
              <a:rPr lang="en-US" sz="3200" kern="100" dirty="0">
                <a:highlight>
                  <a:srgbClr val="FFFFFF"/>
                </a:highlight>
                <a:latin typeface="+mj-lt"/>
                <a:cs typeface="Times New Roman" panose="02020603050405020304" pitchFamily="18" charset="0"/>
              </a:rPr>
              <a:t>: 10.1037/pag0000288. </a:t>
            </a:r>
            <a:r>
              <a:rPr lang="en-US" sz="3200" kern="100" dirty="0" err="1">
                <a:highlight>
                  <a:srgbClr val="FFFFFF"/>
                </a:highlight>
                <a:latin typeface="+mj-lt"/>
                <a:cs typeface="Times New Roman" panose="02020603050405020304" pitchFamily="18" charset="0"/>
              </a:rPr>
              <a:t>Epub</a:t>
            </a:r>
            <a:r>
              <a:rPr lang="en-US" sz="3200" kern="100" dirty="0">
                <a:highlight>
                  <a:srgbClr val="FFFFFF"/>
                </a:highlight>
                <a:latin typeface="+mj-lt"/>
                <a:cs typeface="Times New Roman" panose="02020603050405020304" pitchFamily="18" charset="0"/>
              </a:rPr>
              <a:t> 2018 Sep 13. PMID: 30211596; PMCID: PMC6367038.</a:t>
            </a:r>
          </a:p>
          <a:p>
            <a:pPr marL="0" marR="0">
              <a:lnSpc>
                <a:spcPct val="120000"/>
              </a:lnSpc>
              <a:spcBef>
                <a:spcPts val="0"/>
              </a:spcBef>
              <a:spcAft>
                <a:spcPts val="600"/>
              </a:spcAft>
            </a:pPr>
            <a:r>
              <a:rPr lang="en-US" sz="3200" kern="100" dirty="0">
                <a:effectLst/>
                <a:highlight>
                  <a:srgbClr val="FFFFFF"/>
                </a:highlight>
                <a:latin typeface="+mj-lt"/>
                <a:ea typeface="Aptos" panose="020B0004020202020204" pitchFamily="34" charset="0"/>
                <a:cs typeface="Times New Roman" panose="02020603050405020304" pitchFamily="18" charset="0"/>
              </a:rPr>
              <a:t>Schrock J. M. (2024). Accelerated aging in people living with HIV: The neuroimmune feedback model. </a:t>
            </a:r>
            <a:r>
              <a:rPr lang="en-US" sz="3200" i="1" kern="100" dirty="0">
                <a:effectLst/>
                <a:highlight>
                  <a:srgbClr val="FFFFFF"/>
                </a:highlight>
                <a:latin typeface="+mj-lt"/>
                <a:ea typeface="Aptos" panose="020B0004020202020204" pitchFamily="34" charset="0"/>
                <a:cs typeface="Times New Roman" panose="02020603050405020304" pitchFamily="18" charset="0"/>
              </a:rPr>
              <a:t>Brain, behavior, &amp; immunity - health</a:t>
            </a:r>
            <a:r>
              <a:rPr lang="en-US" sz="3200" kern="100" dirty="0">
                <a:effectLst/>
                <a:highlight>
                  <a:srgbClr val="FFFFFF"/>
                </a:highlight>
                <a:latin typeface="+mj-lt"/>
                <a:ea typeface="Aptos" panose="020B0004020202020204" pitchFamily="34" charset="0"/>
                <a:cs typeface="Times New Roman" panose="02020603050405020304" pitchFamily="18" charset="0"/>
              </a:rPr>
              <a:t>, </a:t>
            </a:r>
            <a:r>
              <a:rPr lang="en-US" sz="3200" i="1" kern="100" dirty="0">
                <a:effectLst/>
                <a:highlight>
                  <a:srgbClr val="FFFFFF"/>
                </a:highlight>
                <a:latin typeface="+mj-lt"/>
                <a:ea typeface="Aptos" panose="020B0004020202020204" pitchFamily="34" charset="0"/>
                <a:cs typeface="Times New Roman" panose="02020603050405020304" pitchFamily="18" charset="0"/>
              </a:rPr>
              <a:t>36</a:t>
            </a:r>
            <a:r>
              <a:rPr lang="en-US" sz="3200" kern="100" dirty="0">
                <a:effectLst/>
                <a:highlight>
                  <a:srgbClr val="FFFFFF"/>
                </a:highlight>
                <a:latin typeface="+mj-lt"/>
                <a:ea typeface="Aptos" panose="020B0004020202020204" pitchFamily="34" charset="0"/>
                <a:cs typeface="Times New Roman" panose="02020603050405020304" pitchFamily="18" charset="0"/>
              </a:rPr>
              <a:t>, 100737. https://doi.org/10.1016/j.bbih.2024.100737Sheppard, D. P. et al. Accelerated and accentuated neurocognitive aging in HIV infection. J. </a:t>
            </a:r>
            <a:r>
              <a:rPr lang="en-US" sz="3200" kern="100" dirty="0" err="1">
                <a:effectLst/>
                <a:highlight>
                  <a:srgbClr val="FFFFFF"/>
                </a:highlight>
                <a:latin typeface="+mj-lt"/>
                <a:ea typeface="Aptos" panose="020B0004020202020204" pitchFamily="34" charset="0"/>
                <a:cs typeface="Times New Roman" panose="02020603050405020304" pitchFamily="18" charset="0"/>
              </a:rPr>
              <a:t>Neurovirol</a:t>
            </a:r>
            <a:r>
              <a:rPr lang="en-US" sz="3200" kern="100" dirty="0">
                <a:effectLst/>
                <a:highlight>
                  <a:srgbClr val="FFFFFF"/>
                </a:highlight>
                <a:latin typeface="+mj-lt"/>
                <a:ea typeface="Aptos" panose="020B0004020202020204" pitchFamily="34" charset="0"/>
                <a:cs typeface="Times New Roman" panose="02020603050405020304" pitchFamily="18" charset="0"/>
              </a:rPr>
              <a:t>. 23, 492–500 (2017).</a:t>
            </a:r>
          </a:p>
          <a:p>
            <a:pPr marL="0" marR="0">
              <a:lnSpc>
                <a:spcPct val="120000"/>
              </a:lnSpc>
              <a:spcBef>
                <a:spcPts val="0"/>
              </a:spcBef>
              <a:spcAft>
                <a:spcPts val="600"/>
              </a:spcAft>
            </a:pPr>
            <a:r>
              <a:rPr lang="en-US" b="0" i="0" dirty="0">
                <a:effectLst/>
                <a:highlight>
                  <a:srgbClr val="FFFFFF"/>
                </a:highlight>
                <a:latin typeface="BlinkMacSystemFont"/>
              </a:rPr>
              <a:t>Sheppard, D. P., et al. (2017). Accelerated and accentuated neurocognitive aging in HIV infection. </a:t>
            </a:r>
            <a:r>
              <a:rPr lang="en-US" b="0" i="1" dirty="0">
                <a:effectLst/>
                <a:highlight>
                  <a:srgbClr val="FFFFFF"/>
                </a:highlight>
                <a:latin typeface="BlinkMacSystemFont"/>
              </a:rPr>
              <a:t>Journal of neurovirology</a:t>
            </a:r>
            <a:r>
              <a:rPr lang="en-US" b="0" i="0" dirty="0">
                <a:effectLst/>
                <a:highlight>
                  <a:srgbClr val="FFFFFF"/>
                </a:highlight>
                <a:latin typeface="BlinkMacSystemFont"/>
              </a:rPr>
              <a:t>, </a:t>
            </a:r>
            <a:r>
              <a:rPr lang="en-US" b="0" i="1" dirty="0">
                <a:effectLst/>
                <a:highlight>
                  <a:srgbClr val="FFFFFF"/>
                </a:highlight>
                <a:latin typeface="BlinkMacSystemFont"/>
              </a:rPr>
              <a:t>23</a:t>
            </a:r>
            <a:r>
              <a:rPr lang="en-US" b="0" i="0" dirty="0">
                <a:effectLst/>
                <a:highlight>
                  <a:srgbClr val="FFFFFF"/>
                </a:highlight>
                <a:latin typeface="BlinkMacSystemFont"/>
              </a:rPr>
              <a:t>(3), 492–500. https://doi.org/10.1007/s13365-017-0523-2</a:t>
            </a:r>
            <a:endParaRPr lang="en-US" sz="3200" kern="100" dirty="0">
              <a:effectLst/>
              <a:latin typeface="+mj-lt"/>
              <a:ea typeface="Aptos" panose="020B0004020202020204" pitchFamily="34" charset="0"/>
              <a:cs typeface="Times New Roman" panose="02020603050405020304" pitchFamily="18" charset="0"/>
            </a:endParaRPr>
          </a:p>
          <a:p>
            <a:pPr marL="0" marR="0">
              <a:lnSpc>
                <a:spcPct val="120000"/>
              </a:lnSpc>
              <a:spcBef>
                <a:spcPts val="0"/>
              </a:spcBef>
              <a:spcAft>
                <a:spcPts val="600"/>
              </a:spcAft>
            </a:pPr>
            <a:r>
              <a:rPr lang="en-US" sz="3200" kern="100" dirty="0">
                <a:effectLst/>
                <a:highlight>
                  <a:srgbClr val="FFFFFF"/>
                </a:highlight>
                <a:latin typeface="+mj-lt"/>
                <a:ea typeface="Aptos" panose="020B0004020202020204" pitchFamily="34" charset="0"/>
                <a:cs typeface="Times New Roman" panose="02020603050405020304" pitchFamily="18" charset="0"/>
              </a:rPr>
              <a:t>The Well Project. Long-Term Survivors of HIV. (https://www.thewellproject.org) </a:t>
            </a:r>
            <a:r>
              <a:rPr lang="en-US" sz="3200" kern="100" dirty="0">
                <a:effectLst/>
                <a:highlight>
                  <a:srgbClr val="FFFFFF"/>
                </a:highlight>
                <a:latin typeface="+mj-l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https://www.thewellproject.org/hiv-information/long-term-survivors-hiv</a:t>
            </a:r>
            <a:endParaRPr lang="en-US" sz="3200" kern="100" dirty="0">
              <a:effectLst/>
              <a:highlight>
                <a:srgbClr val="FFFFFF"/>
              </a:highlight>
              <a:latin typeface="+mj-lt"/>
              <a:ea typeface="Aptos" panose="020B0004020202020204" pitchFamily="34" charset="0"/>
              <a:cs typeface="Times New Roman" panose="02020603050405020304" pitchFamily="18" charset="0"/>
            </a:endParaRPr>
          </a:p>
          <a:p>
            <a:pPr marL="0">
              <a:lnSpc>
                <a:spcPct val="120000"/>
              </a:lnSpc>
              <a:spcBef>
                <a:spcPts val="0"/>
              </a:spcBef>
              <a:spcAft>
                <a:spcPts val="600"/>
              </a:spcAft>
            </a:pPr>
            <a:r>
              <a:rPr lang="en-US" dirty="0"/>
              <a:t>The Well Project. </a:t>
            </a:r>
            <a:r>
              <a:rPr lang="en-US" dirty="0">
                <a:hlinkClick r:id="rId3">
                  <a:extLst>
                    <a:ext uri="{A12FA001-AC4F-418D-AE19-62706E023703}">
                      <ahyp:hlinkClr xmlns:ahyp="http://schemas.microsoft.com/office/drawing/2018/hyperlinkcolor" val="tx"/>
                    </a:ext>
                  </a:extLst>
                </a:hlinkClick>
              </a:rPr>
              <a:t>https://www.thewellproject.org/sites/default/files/TWP-LTS-graphic_2021.jpg</a:t>
            </a:r>
            <a:endParaRPr lang="en-US" dirty="0"/>
          </a:p>
          <a:p>
            <a:pPr marL="0">
              <a:lnSpc>
                <a:spcPct val="120000"/>
              </a:lnSpc>
              <a:spcBef>
                <a:spcPts val="0"/>
              </a:spcBef>
              <a:spcAft>
                <a:spcPts val="600"/>
              </a:spcAft>
            </a:pPr>
            <a:r>
              <a:rPr lang="en-US" dirty="0">
                <a:highlight>
                  <a:srgbClr val="FFFFFF"/>
                </a:highlight>
                <a:latin typeface="BlinkMacSystemFont"/>
              </a:rPr>
              <a:t>Walker KA, Brown GG. HIV-associated executive dysfunction in the era of modern antiretroviral therapy: A systematic review and meta-analysis. J Clin Exp </a:t>
            </a:r>
            <a:r>
              <a:rPr lang="en-US" dirty="0" err="1">
                <a:highlight>
                  <a:srgbClr val="FFFFFF"/>
                </a:highlight>
                <a:latin typeface="BlinkMacSystemFont"/>
              </a:rPr>
              <a:t>Neuropsychol</a:t>
            </a:r>
            <a:r>
              <a:rPr lang="en-US" dirty="0">
                <a:highlight>
                  <a:srgbClr val="FFFFFF"/>
                </a:highlight>
                <a:latin typeface="BlinkMacSystemFont"/>
              </a:rPr>
              <a:t>. 2018 May;40(4):357-376. </a:t>
            </a:r>
            <a:r>
              <a:rPr lang="en-US" dirty="0" err="1">
                <a:highlight>
                  <a:srgbClr val="FFFFFF"/>
                </a:highlight>
                <a:latin typeface="BlinkMacSystemFont"/>
              </a:rPr>
              <a:t>doi</a:t>
            </a:r>
            <a:r>
              <a:rPr lang="en-US" dirty="0">
                <a:highlight>
                  <a:srgbClr val="FFFFFF"/>
                </a:highlight>
                <a:latin typeface="BlinkMacSystemFont"/>
              </a:rPr>
              <a:t>: 10.1080/13803395.2017.1349879. </a:t>
            </a:r>
            <a:r>
              <a:rPr lang="en-US" dirty="0" err="1">
                <a:highlight>
                  <a:srgbClr val="FFFFFF"/>
                </a:highlight>
                <a:latin typeface="BlinkMacSystemFont"/>
              </a:rPr>
              <a:t>Epub</a:t>
            </a:r>
            <a:r>
              <a:rPr lang="en-US" dirty="0">
                <a:highlight>
                  <a:srgbClr val="FFFFFF"/>
                </a:highlight>
                <a:latin typeface="BlinkMacSystemFont"/>
              </a:rPr>
              <a:t> 2017 Jul 9. PMID: 28689493; PMCID: PMC6164174.</a:t>
            </a:r>
          </a:p>
          <a:p>
            <a:pPr marL="0" marR="0">
              <a:lnSpc>
                <a:spcPct val="120000"/>
              </a:lnSpc>
              <a:spcBef>
                <a:spcPts val="0"/>
              </a:spcBef>
              <a:spcAft>
                <a:spcPts val="600"/>
              </a:spcAft>
            </a:pPr>
            <a:r>
              <a:rPr lang="en-US" sz="3200" kern="100" dirty="0">
                <a:effectLst/>
                <a:highlight>
                  <a:srgbClr val="FFFFFF"/>
                </a:highlight>
                <a:latin typeface="+mj-lt"/>
                <a:ea typeface="Aptos" panose="020B0004020202020204" pitchFamily="34" charset="0"/>
                <a:cs typeface="Times New Roman" panose="02020603050405020304" pitchFamily="18" charset="0"/>
              </a:rPr>
              <a:t>Watkins CC, Treisman GJ. Cognitive impairment in patients with AIDS - prevalence and severity. HIV AIDS (Auckl). 2015;7:35-47.</a:t>
            </a:r>
            <a:endParaRPr lang="en-US" sz="3200" dirty="0">
              <a:latin typeface="+mj-lt"/>
            </a:endParaRPr>
          </a:p>
          <a:p>
            <a:endParaRPr lang="en-US" dirty="0"/>
          </a:p>
        </p:txBody>
      </p:sp>
    </p:spTree>
    <p:extLst>
      <p:ext uri="{BB962C8B-B14F-4D97-AF65-F5344CB8AC3E}">
        <p14:creationId xmlns:p14="http://schemas.microsoft.com/office/powerpoint/2010/main" val="252537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BA333-EC2B-38F2-667A-C17AC5419EC4}"/>
              </a:ext>
            </a:extLst>
          </p:cNvPr>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Learning Objectives</a:t>
            </a:r>
          </a:p>
        </p:txBody>
      </p:sp>
      <p:sp>
        <p:nvSpPr>
          <p:cNvPr id="7" name="Content Placeholder 6">
            <a:extLst>
              <a:ext uri="{FF2B5EF4-FFF2-40B4-BE49-F238E27FC236}">
                <a16:creationId xmlns:a16="http://schemas.microsoft.com/office/drawing/2014/main" id="{66EDB01B-1058-8A30-BC93-0E11F4D24BA7}"/>
              </a:ext>
            </a:extLst>
          </p:cNvPr>
          <p:cNvSpPr txBox="1">
            <a:spLocks/>
          </p:cNvSpPr>
          <p:nvPr/>
        </p:nvSpPr>
        <p:spPr>
          <a:xfrm>
            <a:off x="677334" y="1565995"/>
            <a:ext cx="10262808" cy="49521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3200" dirty="0">
                <a:solidFill>
                  <a:schemeClr val="tx1"/>
                </a:solidFill>
                <a:latin typeface="Calibri" panose="020F0502020204030204" pitchFamily="34" charset="0"/>
                <a:cs typeface="Calibri" panose="020F0502020204030204" pitchFamily="34" charset="0"/>
              </a:rPr>
              <a:t>At the completion of this presentation, attendees will be able to:</a:t>
            </a:r>
            <a:endParaRPr lang="en-US" sz="3200" b="1" i="1" dirty="0">
              <a:solidFill>
                <a:schemeClr val="tx1"/>
              </a:solidFill>
              <a:latin typeface="Calibri" panose="020F0502020204030204" pitchFamily="34" charset="0"/>
              <a:cs typeface="Calibri" panose="020F0502020204030204" pitchFamily="34" charset="0"/>
            </a:endParaRPr>
          </a:p>
          <a:p>
            <a:pPr marL="514350" indent="-514350">
              <a:buSzPct val="100000"/>
              <a:buFont typeface="+mj-lt"/>
              <a:buAutoNum type="arabicPeriod"/>
            </a:pPr>
            <a:r>
              <a:rPr lang="en-US" sz="3200" dirty="0">
                <a:solidFill>
                  <a:schemeClr val="tx1"/>
                </a:solidFill>
                <a:latin typeface="Calibri" panose="020F0502020204030204" pitchFamily="34" charset="0"/>
                <a:cs typeface="Calibri" panose="020F0502020204030204" pitchFamily="34" charset="0"/>
              </a:rPr>
              <a:t>Describe 3 areas of cognitive difficulty in people with HIV (Combination Anti-Retroviral Therapy era).  </a:t>
            </a:r>
          </a:p>
          <a:p>
            <a:pPr marL="514350" indent="-514350">
              <a:buSzPct val="100000"/>
              <a:buFont typeface="+mj-lt"/>
              <a:buAutoNum type="arabicPeriod"/>
            </a:pPr>
            <a:r>
              <a:rPr lang="en-US" sz="3200" dirty="0">
                <a:solidFill>
                  <a:schemeClr val="tx1"/>
                </a:solidFill>
                <a:latin typeface="Calibri" panose="020F0502020204030204" pitchFamily="34" charset="0"/>
                <a:cs typeface="Calibri" panose="020F0502020204030204" pitchFamily="34" charset="0"/>
              </a:rPr>
              <a:t>Describe two common mental health problems in older/LTS  people with HIV.</a:t>
            </a:r>
          </a:p>
          <a:p>
            <a:pPr marL="514350" indent="-514350">
              <a:buSzPct val="100000"/>
              <a:buFont typeface="+mj-lt"/>
              <a:buAutoNum type="arabicPeriod"/>
            </a:pPr>
            <a:r>
              <a:rPr lang="en-US" sz="3200" dirty="0">
                <a:solidFill>
                  <a:schemeClr val="tx1"/>
                </a:solidFill>
                <a:latin typeface="Calibri" panose="020F0502020204030204" pitchFamily="34" charset="0"/>
                <a:cs typeface="Calibri" panose="020F0502020204030204" pitchFamily="34" charset="0"/>
              </a:rPr>
              <a:t>Describe three important steps for assessing for cognitive change in people with HIV.</a:t>
            </a:r>
          </a:p>
        </p:txBody>
      </p:sp>
    </p:spTree>
    <p:extLst>
      <p:ext uri="{BB962C8B-B14F-4D97-AF65-F5344CB8AC3E}">
        <p14:creationId xmlns:p14="http://schemas.microsoft.com/office/powerpoint/2010/main" val="213759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99DD-24E8-2383-1D39-F21F65C119D3}"/>
              </a:ext>
            </a:extLst>
          </p:cNvPr>
          <p:cNvSpPr>
            <a:spLocks noGrp="1"/>
          </p:cNvSpPr>
          <p:nvPr>
            <p:ph type="title"/>
          </p:nvPr>
        </p:nvSpPr>
        <p:spPr>
          <a:xfrm>
            <a:off x="339634" y="161675"/>
            <a:ext cx="10672355" cy="1320800"/>
          </a:xfrm>
        </p:spPr>
        <p:txBody>
          <a:bodyPr>
            <a:normAutofit/>
          </a:bodyPr>
          <a:lstStyle/>
          <a:p>
            <a:r>
              <a:rPr lang="en-US" dirty="0"/>
              <a:t>Dementia vs Mild Neurocognitive Disorder</a:t>
            </a:r>
          </a:p>
        </p:txBody>
      </p:sp>
      <p:sp>
        <p:nvSpPr>
          <p:cNvPr id="3" name="Content Placeholder 2">
            <a:extLst>
              <a:ext uri="{FF2B5EF4-FFF2-40B4-BE49-F238E27FC236}">
                <a16:creationId xmlns:a16="http://schemas.microsoft.com/office/drawing/2014/main" id="{CB6E2589-3BF9-D122-22CA-45B0976626E4}"/>
              </a:ext>
            </a:extLst>
          </p:cNvPr>
          <p:cNvSpPr>
            <a:spLocks noGrp="1"/>
          </p:cNvSpPr>
          <p:nvPr>
            <p:ph sz="half" idx="1"/>
          </p:nvPr>
        </p:nvSpPr>
        <p:spPr/>
        <p:txBody>
          <a:bodyPr>
            <a:normAutofit fontScale="92500" lnSpcReduction="20000"/>
          </a:bodyPr>
          <a:lstStyle/>
          <a:p>
            <a:r>
              <a:rPr lang="en-US" b="1" dirty="0"/>
              <a:t>Dementia/Major Neurocognitive Disorder	</a:t>
            </a:r>
          </a:p>
          <a:p>
            <a:r>
              <a:rPr lang="en-US" dirty="0"/>
              <a:t>Impairment in cognitive abilities such as memory, executive function, attention, language.</a:t>
            </a:r>
          </a:p>
          <a:p>
            <a:r>
              <a:rPr lang="en-US" dirty="0"/>
              <a:t>Affects social and occupational functioning</a:t>
            </a:r>
          </a:p>
          <a:p>
            <a:r>
              <a:rPr lang="en-US" dirty="0"/>
              <a:t>Psychiatric symptoms may be present.</a:t>
            </a:r>
          </a:p>
          <a:p>
            <a:r>
              <a:rPr lang="en-US" dirty="0"/>
              <a:t>Results in dependency.</a:t>
            </a:r>
          </a:p>
        </p:txBody>
      </p:sp>
      <p:sp>
        <p:nvSpPr>
          <p:cNvPr id="4" name="Content Placeholder 3">
            <a:extLst>
              <a:ext uri="{FF2B5EF4-FFF2-40B4-BE49-F238E27FC236}">
                <a16:creationId xmlns:a16="http://schemas.microsoft.com/office/drawing/2014/main" id="{C922BA7D-8E7E-C5CC-7EEE-43A1FDC4D0EA}"/>
              </a:ext>
            </a:extLst>
          </p:cNvPr>
          <p:cNvSpPr>
            <a:spLocks noGrp="1"/>
          </p:cNvSpPr>
          <p:nvPr>
            <p:ph sz="half" idx="10"/>
          </p:nvPr>
        </p:nvSpPr>
        <p:spPr>
          <a:xfrm>
            <a:off x="5710582" y="1445744"/>
            <a:ext cx="5147000" cy="4759786"/>
          </a:xfrm>
        </p:spPr>
        <p:txBody>
          <a:bodyPr>
            <a:normAutofit/>
          </a:bodyPr>
          <a:lstStyle/>
          <a:p>
            <a:r>
              <a:rPr lang="en-US" b="1" dirty="0"/>
              <a:t>Mild Neurocognitive Disorder</a:t>
            </a:r>
          </a:p>
          <a:p>
            <a:r>
              <a:rPr lang="en-US" dirty="0"/>
              <a:t>Milder degree of impairment of cognitive abilities between ‘normal’ aging and dementia.</a:t>
            </a:r>
          </a:p>
          <a:p>
            <a:r>
              <a:rPr lang="en-US" dirty="0"/>
              <a:t>Minor decline in daily life difficulties or more effortful to complete them.</a:t>
            </a:r>
          </a:p>
        </p:txBody>
      </p:sp>
      <p:sp>
        <p:nvSpPr>
          <p:cNvPr id="5" name="TextBox 4">
            <a:extLst>
              <a:ext uri="{FF2B5EF4-FFF2-40B4-BE49-F238E27FC236}">
                <a16:creationId xmlns:a16="http://schemas.microsoft.com/office/drawing/2014/main" id="{668067E9-C273-16CD-EB6C-CAC3497CF2D7}"/>
              </a:ext>
            </a:extLst>
          </p:cNvPr>
          <p:cNvSpPr txBox="1"/>
          <p:nvPr/>
        </p:nvSpPr>
        <p:spPr>
          <a:xfrm>
            <a:off x="8452624" y="6437793"/>
            <a:ext cx="1327065" cy="258532"/>
          </a:xfrm>
          <a:prstGeom prst="rect">
            <a:avLst/>
          </a:prstGeom>
          <a:noFill/>
        </p:spPr>
        <p:txBody>
          <a:bodyPr wrap="square">
            <a:spAutoFit/>
          </a:bodyPr>
          <a:lstStyle/>
          <a:p>
            <a:pPr algn="r">
              <a:lnSpc>
                <a:spcPct val="90000"/>
              </a:lnSpc>
              <a:defRPr/>
            </a:pPr>
            <a:r>
              <a:rPr lang="en-US" sz="1200" kern="0" dirty="0">
                <a:cs typeface="Arial" pitchFamily="34" charset="0"/>
              </a:rPr>
              <a:t>Source: APA, 2002</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400255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E518-6275-DD30-A661-5D1E9EBB1A13}"/>
              </a:ext>
            </a:extLst>
          </p:cNvPr>
          <p:cNvSpPr>
            <a:spLocks noGrp="1"/>
          </p:cNvSpPr>
          <p:nvPr>
            <p:ph type="title"/>
          </p:nvPr>
        </p:nvSpPr>
        <p:spPr/>
        <p:txBody>
          <a:bodyPr/>
          <a:lstStyle/>
          <a:p>
            <a:r>
              <a:rPr lang="en-US" dirty="0"/>
              <a:t>Who Are the HIV Long-term Survivors (LTS)?</a:t>
            </a:r>
          </a:p>
        </p:txBody>
      </p:sp>
      <p:sp>
        <p:nvSpPr>
          <p:cNvPr id="3" name="Content Placeholder 2">
            <a:extLst>
              <a:ext uri="{FF2B5EF4-FFF2-40B4-BE49-F238E27FC236}">
                <a16:creationId xmlns:a16="http://schemas.microsoft.com/office/drawing/2014/main" id="{4B53A1B7-6982-7708-2986-3A1E50647365}"/>
              </a:ext>
            </a:extLst>
          </p:cNvPr>
          <p:cNvSpPr>
            <a:spLocks noGrp="1"/>
          </p:cNvSpPr>
          <p:nvPr>
            <p:ph sz="half" idx="1"/>
          </p:nvPr>
        </p:nvSpPr>
        <p:spPr>
          <a:xfrm>
            <a:off x="154903" y="1416230"/>
            <a:ext cx="5338735" cy="4759786"/>
          </a:xfrm>
        </p:spPr>
        <p:txBody>
          <a:bodyPr>
            <a:normAutofit fontScale="85000" lnSpcReduction="10000"/>
          </a:bodyPr>
          <a:lstStyle/>
          <a:p>
            <a:r>
              <a:rPr lang="en-US" b="0" i="0" dirty="0">
                <a:solidFill>
                  <a:srgbClr val="343434"/>
                </a:solidFill>
                <a:effectLst/>
                <a:highlight>
                  <a:srgbClr val="FFFFFF"/>
                </a:highlight>
                <a:latin typeface="avenir"/>
              </a:rPr>
              <a:t>Longest-term survivors = people who have been living with HIV since before the advent of Anti-Retroviral Therap</a:t>
            </a:r>
            <a:r>
              <a:rPr lang="en-US" dirty="0">
                <a:solidFill>
                  <a:srgbClr val="343434"/>
                </a:solidFill>
                <a:highlight>
                  <a:srgbClr val="FFFFFF"/>
                </a:highlight>
                <a:latin typeface="avenir"/>
              </a:rPr>
              <a:t>y (cART), which was in 1996. </a:t>
            </a:r>
          </a:p>
          <a:p>
            <a:r>
              <a:rPr lang="en-US" dirty="0">
                <a:solidFill>
                  <a:srgbClr val="343434"/>
                </a:solidFill>
                <a:highlight>
                  <a:srgbClr val="FFFFFF"/>
                </a:highlight>
                <a:latin typeface="avenir"/>
              </a:rPr>
              <a:t>People diagnosed after 1996 living with HIV for at least 10 years.</a:t>
            </a:r>
          </a:p>
          <a:p>
            <a:r>
              <a:rPr lang="en-US" dirty="0">
                <a:solidFill>
                  <a:srgbClr val="343434"/>
                </a:solidFill>
                <a:highlight>
                  <a:srgbClr val="FFFFFF"/>
                </a:highlight>
                <a:latin typeface="avenir"/>
              </a:rPr>
              <a:t>People  living their entire life with HIV--born with HIV  or seroconverted at a very young age (“Dandelions”).</a:t>
            </a:r>
          </a:p>
          <a:p>
            <a:endParaRPr lang="en-US" dirty="0">
              <a:solidFill>
                <a:srgbClr val="343434"/>
              </a:solidFill>
              <a:highlight>
                <a:srgbClr val="FFFFFF"/>
              </a:highlight>
              <a:latin typeface="avenir"/>
            </a:endParaRPr>
          </a:p>
        </p:txBody>
      </p:sp>
      <p:pic>
        <p:nvPicPr>
          <p:cNvPr id="8" name="Content Placeholder 7" descr="the picture shows   HIV Long Term survivors, of a range ages and ethnicities. ">
            <a:extLst>
              <a:ext uri="{FF2B5EF4-FFF2-40B4-BE49-F238E27FC236}">
                <a16:creationId xmlns:a16="http://schemas.microsoft.com/office/drawing/2014/main" id="{D4AC530B-FD78-F47C-0D7E-14C16BC112F5}"/>
              </a:ext>
            </a:extLst>
          </p:cNvPr>
          <p:cNvPicPr>
            <a:picLocks noGrp="1" noChangeAspect="1"/>
          </p:cNvPicPr>
          <p:nvPr>
            <p:ph sz="half" idx="10"/>
          </p:nvPr>
        </p:nvPicPr>
        <p:blipFill rotWithShape="1">
          <a:blip r:embed="rId3">
            <a:extLst>
              <a:ext uri="{28A0092B-C50C-407E-A947-70E740481C1C}">
                <a14:useLocalDpi xmlns:a14="http://schemas.microsoft.com/office/drawing/2010/main" val="0"/>
              </a:ext>
            </a:extLst>
          </a:blip>
          <a:srcRect l="5008" r="40493" b="46176"/>
          <a:stretch/>
        </p:blipFill>
        <p:spPr>
          <a:xfrm>
            <a:off x="6583679" y="1100183"/>
            <a:ext cx="3836732" cy="2526123"/>
          </a:xfrm>
        </p:spPr>
      </p:pic>
      <p:pic>
        <p:nvPicPr>
          <p:cNvPr id="5" name="Content Placeholder 4" descr="Longest term survivors diagnosed between 1988 and 1999.">
            <a:extLst>
              <a:ext uri="{FF2B5EF4-FFF2-40B4-BE49-F238E27FC236}">
                <a16:creationId xmlns:a16="http://schemas.microsoft.com/office/drawing/2014/main" id="{67E1CABF-7D85-799D-EA6B-77DAD39D0667}"/>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3000" contrast="23000"/>
                    </a14:imgEffect>
                  </a14:imgLayer>
                </a14:imgProps>
              </a:ext>
              <a:ext uri="{28A0092B-C50C-407E-A947-70E740481C1C}">
                <a14:useLocalDpi xmlns:a14="http://schemas.microsoft.com/office/drawing/2010/main" val="0"/>
              </a:ext>
            </a:extLst>
          </a:blip>
          <a:stretch>
            <a:fillRect/>
          </a:stretch>
        </p:blipFill>
        <p:spPr>
          <a:xfrm>
            <a:off x="6477524" y="3693576"/>
            <a:ext cx="4066100" cy="2628670"/>
          </a:xfrm>
          <a:prstGeom prst="rect">
            <a:avLst/>
          </a:prstGeom>
        </p:spPr>
      </p:pic>
      <p:sp>
        <p:nvSpPr>
          <p:cNvPr id="6" name="TextBox 5">
            <a:extLst>
              <a:ext uri="{FF2B5EF4-FFF2-40B4-BE49-F238E27FC236}">
                <a16:creationId xmlns:a16="http://schemas.microsoft.com/office/drawing/2014/main" id="{53951121-0355-4A72-A61F-A2F2AD9C6C99}"/>
              </a:ext>
            </a:extLst>
          </p:cNvPr>
          <p:cNvSpPr txBox="1"/>
          <p:nvPr/>
        </p:nvSpPr>
        <p:spPr>
          <a:xfrm>
            <a:off x="8374566" y="6465344"/>
            <a:ext cx="17061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6"/>
              </a:rPr>
              <a:t>The Well Project</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97558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6CCD-6C4C-8633-035D-7201123E01A9}"/>
              </a:ext>
            </a:extLst>
          </p:cNvPr>
          <p:cNvSpPr>
            <a:spLocks noGrp="1"/>
          </p:cNvSpPr>
          <p:nvPr>
            <p:ph type="title"/>
          </p:nvPr>
        </p:nvSpPr>
        <p:spPr/>
        <p:txBody>
          <a:bodyPr/>
          <a:lstStyle/>
          <a:p>
            <a:r>
              <a:rPr lang="en-US" dirty="0"/>
              <a:t>Cognitive Changes in Normal Aging</a:t>
            </a:r>
          </a:p>
        </p:txBody>
      </p:sp>
      <p:sp>
        <p:nvSpPr>
          <p:cNvPr id="4" name="Content Placeholder 3">
            <a:extLst>
              <a:ext uri="{FF2B5EF4-FFF2-40B4-BE49-F238E27FC236}">
                <a16:creationId xmlns:a16="http://schemas.microsoft.com/office/drawing/2014/main" id="{DEBD3040-843A-60F3-73E1-0CFFB97152F1}"/>
              </a:ext>
            </a:extLst>
          </p:cNvPr>
          <p:cNvSpPr>
            <a:spLocks noGrp="1"/>
          </p:cNvSpPr>
          <p:nvPr>
            <p:ph sz="half" idx="1"/>
          </p:nvPr>
        </p:nvSpPr>
        <p:spPr/>
        <p:txBody>
          <a:bodyPr/>
          <a:lstStyle/>
          <a:p>
            <a:r>
              <a:rPr lang="en-US" dirty="0"/>
              <a:t>Crystallized Knowledge</a:t>
            </a:r>
          </a:p>
          <a:p>
            <a:pPr lvl="1"/>
            <a:r>
              <a:rPr lang="en-US" sz="2000" dirty="0"/>
              <a:t>Information learned through education, experience, culture, occupation</a:t>
            </a:r>
          </a:p>
          <a:p>
            <a:pPr lvl="1"/>
            <a:r>
              <a:rPr lang="en-US" sz="2000" dirty="0"/>
              <a:t>“Who was Harvey Milk?”</a:t>
            </a:r>
          </a:p>
          <a:p>
            <a:pPr lvl="1"/>
            <a:r>
              <a:rPr lang="en-US" sz="2000" dirty="0"/>
              <a:t>Define “Legible”</a:t>
            </a:r>
          </a:p>
          <a:p>
            <a:r>
              <a:rPr lang="en-US" dirty="0"/>
              <a:t>Wisdom</a:t>
            </a:r>
          </a:p>
          <a:p>
            <a:r>
              <a:rPr lang="en-US" dirty="0"/>
              <a:t>Remains stable until late life (e.g. 70’s).</a:t>
            </a:r>
          </a:p>
        </p:txBody>
      </p:sp>
      <p:sp>
        <p:nvSpPr>
          <p:cNvPr id="5" name="Content Placeholder 4">
            <a:extLst>
              <a:ext uri="{FF2B5EF4-FFF2-40B4-BE49-F238E27FC236}">
                <a16:creationId xmlns:a16="http://schemas.microsoft.com/office/drawing/2014/main" id="{880FF573-D92E-BA01-2AA3-08B34611CC1A}"/>
              </a:ext>
            </a:extLst>
          </p:cNvPr>
          <p:cNvSpPr>
            <a:spLocks noGrp="1"/>
          </p:cNvSpPr>
          <p:nvPr>
            <p:ph sz="half" idx="10"/>
          </p:nvPr>
        </p:nvSpPr>
        <p:spPr/>
        <p:txBody>
          <a:bodyPr>
            <a:normAutofit fontScale="92500" lnSpcReduction="20000"/>
          </a:bodyPr>
          <a:lstStyle/>
          <a:p>
            <a:r>
              <a:rPr lang="en-US" dirty="0"/>
              <a:t>Fluid Knowledge</a:t>
            </a:r>
          </a:p>
          <a:p>
            <a:pPr lvl="1"/>
            <a:r>
              <a:rPr lang="en-US" sz="2200" dirty="0"/>
              <a:t>Involves new learning, mental flexibility and speed</a:t>
            </a:r>
          </a:p>
          <a:p>
            <a:pPr lvl="1"/>
            <a:r>
              <a:rPr lang="en-US" sz="2200" dirty="0"/>
              <a:t>Executive functions</a:t>
            </a:r>
          </a:p>
          <a:p>
            <a:pPr lvl="1"/>
            <a:r>
              <a:rPr lang="en-US" sz="2200" dirty="0"/>
              <a:t>Learning and retrieval</a:t>
            </a:r>
          </a:p>
          <a:p>
            <a:pPr lvl="1"/>
            <a:r>
              <a:rPr lang="en-US" sz="2200" dirty="0"/>
              <a:t>Speed of mental processing</a:t>
            </a:r>
          </a:p>
          <a:p>
            <a:pPr lvl="1"/>
            <a:r>
              <a:rPr lang="en-US" sz="2200" dirty="0"/>
              <a:t>Reasoning</a:t>
            </a:r>
          </a:p>
          <a:p>
            <a:r>
              <a:rPr lang="en-US" dirty="0"/>
              <a:t>Speed declines as early as the late 20’s, other abilities cART declining in the 40’s.</a:t>
            </a:r>
          </a:p>
          <a:p>
            <a:r>
              <a:rPr lang="en-US" dirty="0"/>
              <a:t>Decline accelerates after 65 yrs.</a:t>
            </a:r>
          </a:p>
          <a:p>
            <a:endParaRPr lang="en-US" dirty="0"/>
          </a:p>
        </p:txBody>
      </p:sp>
      <p:sp>
        <p:nvSpPr>
          <p:cNvPr id="3" name="TextBox 2">
            <a:extLst>
              <a:ext uri="{FF2B5EF4-FFF2-40B4-BE49-F238E27FC236}">
                <a16:creationId xmlns:a16="http://schemas.microsoft.com/office/drawing/2014/main" id="{E84547F5-76DC-DC00-87D3-2CE962FC7D46}"/>
              </a:ext>
            </a:extLst>
          </p:cNvPr>
          <p:cNvSpPr txBox="1"/>
          <p:nvPr/>
        </p:nvSpPr>
        <p:spPr>
          <a:xfrm>
            <a:off x="8374566" y="6465344"/>
            <a:ext cx="17061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3"/>
              </a:rPr>
              <a:t>NIH.gov</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384628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E553-4DE9-494B-77AD-66A6394FA343}"/>
              </a:ext>
            </a:extLst>
          </p:cNvPr>
          <p:cNvSpPr>
            <a:spLocks noGrp="1"/>
          </p:cNvSpPr>
          <p:nvPr>
            <p:ph type="title"/>
          </p:nvPr>
        </p:nvSpPr>
        <p:spPr>
          <a:xfrm>
            <a:off x="677334" y="322217"/>
            <a:ext cx="9685866" cy="1320800"/>
          </a:xfrm>
        </p:spPr>
        <p:txBody>
          <a:bodyPr/>
          <a:lstStyle/>
          <a:p>
            <a:r>
              <a:rPr lang="en-US" dirty="0"/>
              <a:t>HIV Associated Neurocognitive Disorder (HAND)</a:t>
            </a:r>
          </a:p>
        </p:txBody>
      </p:sp>
      <p:sp>
        <p:nvSpPr>
          <p:cNvPr id="3" name="Content Placeholder 2">
            <a:extLst>
              <a:ext uri="{FF2B5EF4-FFF2-40B4-BE49-F238E27FC236}">
                <a16:creationId xmlns:a16="http://schemas.microsoft.com/office/drawing/2014/main" id="{F356AB9F-B4C5-763E-922E-A1B8BC207E81}"/>
              </a:ext>
            </a:extLst>
          </p:cNvPr>
          <p:cNvSpPr>
            <a:spLocks noGrp="1"/>
          </p:cNvSpPr>
          <p:nvPr>
            <p:ph sz="half" idx="1"/>
          </p:nvPr>
        </p:nvSpPr>
        <p:spPr>
          <a:xfrm>
            <a:off x="677335" y="1775997"/>
            <a:ext cx="9782848" cy="4342147"/>
          </a:xfrm>
        </p:spPr>
        <p:txBody>
          <a:bodyPr>
            <a:normAutofit fontScale="32500" lnSpcReduction="20000"/>
          </a:bodyPr>
          <a:lstStyle/>
          <a:p>
            <a:r>
              <a:rPr lang="en-US" sz="8000" dirty="0"/>
              <a:t>A spectrum of cognitive, motor, and/or mood problems collectively known as HIV-Associated Neurocognitive Disorder .</a:t>
            </a:r>
          </a:p>
          <a:p>
            <a:r>
              <a:rPr lang="en-US" sz="8000" dirty="0"/>
              <a:t>HAND excludes other causes of cognitive impairment.</a:t>
            </a:r>
          </a:p>
          <a:p>
            <a:r>
              <a:rPr lang="en-US" sz="8000" dirty="0"/>
              <a:t>About 50% of PWH have mild cognitive deficits. The prevalence of HIV associated dementia is greatly diminished thanks to cART.</a:t>
            </a:r>
          </a:p>
          <a:p>
            <a:r>
              <a:rPr lang="en-US" sz="8000" dirty="0"/>
              <a:t>HIV+ patients diagnosed and managed early had a low prevalence of HAND, comparable to matched HIV-uninfected persons. (Crum-Cianflone et al.. 2013)</a:t>
            </a:r>
          </a:p>
          <a:p>
            <a:endParaRPr lang="en-US" sz="7400" dirty="0"/>
          </a:p>
          <a:p>
            <a:pPr marL="0" indent="0">
              <a:buNone/>
            </a:pPr>
            <a:endParaRPr lang="en-US" dirty="0"/>
          </a:p>
        </p:txBody>
      </p:sp>
      <p:sp>
        <p:nvSpPr>
          <p:cNvPr id="4" name="TextBox 3">
            <a:extLst>
              <a:ext uri="{FF2B5EF4-FFF2-40B4-BE49-F238E27FC236}">
                <a16:creationId xmlns:a16="http://schemas.microsoft.com/office/drawing/2014/main" id="{2B7AF75A-AAB0-DAFF-16EC-AC7295BA8AB0}"/>
              </a:ext>
            </a:extLst>
          </p:cNvPr>
          <p:cNvSpPr txBox="1"/>
          <p:nvPr/>
        </p:nvSpPr>
        <p:spPr>
          <a:xfrm>
            <a:off x="8374566" y="6465344"/>
            <a:ext cx="1706136" cy="258532"/>
          </a:xfrm>
          <a:prstGeom prst="rect">
            <a:avLst/>
          </a:prstGeom>
          <a:noFill/>
        </p:spPr>
        <p:txBody>
          <a:bodyPr wrap="square">
            <a:spAutoFit/>
          </a:bodyPr>
          <a:lstStyle/>
          <a:p>
            <a:pPr algn="r">
              <a:lnSpc>
                <a:spcPct val="90000"/>
              </a:lnSpc>
              <a:defRPr/>
            </a:pPr>
            <a:r>
              <a:rPr lang="en-US" sz="1200" kern="0" dirty="0">
                <a:cs typeface="Arial" pitchFamily="34" charset="0"/>
              </a:rPr>
              <a:t>Source: </a:t>
            </a:r>
            <a:r>
              <a:rPr lang="en-US" sz="1200" kern="0" dirty="0">
                <a:cs typeface="Arial" pitchFamily="34" charset="0"/>
                <a:hlinkClick r:id="rId3"/>
              </a:rPr>
              <a:t>JINS</a:t>
            </a:r>
            <a:endParaRPr lang="en-US" sz="1200" kern="0" dirty="0">
              <a:solidFill>
                <a:schemeClr val="bg1"/>
              </a:solidFill>
              <a:cs typeface="Arial" pitchFamily="34" charset="0"/>
            </a:endParaRPr>
          </a:p>
        </p:txBody>
      </p:sp>
    </p:spTree>
    <p:extLst>
      <p:ext uri="{BB962C8B-B14F-4D97-AF65-F5344CB8AC3E}">
        <p14:creationId xmlns:p14="http://schemas.microsoft.com/office/powerpoint/2010/main" val="3887799613"/>
      </p:ext>
    </p:extLst>
  </p:cSld>
  <p:clrMapOvr>
    <a:masterClrMapping/>
  </p:clrMapOvr>
</p:sld>
</file>

<file path=ppt/theme/theme1.xml><?xml version="1.0" encoding="utf-8"?>
<a:theme xmlns:a="http://schemas.openxmlformats.org/drawingml/2006/main" name="Facet">
  <a:themeElements>
    <a:clrScheme name="Custom 7">
      <a:dk1>
        <a:srgbClr val="000000"/>
      </a:dk1>
      <a:lt1>
        <a:srgbClr val="FFFFFF"/>
      </a:lt1>
      <a:dk2>
        <a:srgbClr val="000000"/>
      </a:dk2>
      <a:lt2>
        <a:srgbClr val="EBEBEB"/>
      </a:lt2>
      <a:accent1>
        <a:srgbClr val="08605B"/>
      </a:accent1>
      <a:accent2>
        <a:srgbClr val="F6ECD6"/>
      </a:accent2>
      <a:accent3>
        <a:srgbClr val="C99E62"/>
      </a:accent3>
      <a:accent4>
        <a:srgbClr val="F4E9CA"/>
      </a:accent4>
      <a:accent5>
        <a:srgbClr val="C42F1A"/>
      </a:accent5>
      <a:accent6>
        <a:srgbClr val="918655"/>
      </a:accent6>
      <a:hlink>
        <a:srgbClr val="99CA3C"/>
      </a:hlink>
      <a:folHlink>
        <a:srgbClr val="B9D181"/>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Default">
  <a:themeElements>
    <a:clrScheme name="Custom 2">
      <a:dk1>
        <a:srgbClr val="000000"/>
      </a:dk1>
      <a:lt1>
        <a:srgbClr val="FFFFFF"/>
      </a:lt1>
      <a:dk2>
        <a:srgbClr val="000000"/>
      </a:dk2>
      <a:lt2>
        <a:srgbClr val="8B8D8E"/>
      </a:lt2>
      <a:accent1>
        <a:srgbClr val="536895"/>
      </a:accent1>
      <a:accent2>
        <a:srgbClr val="616365"/>
      </a:accent2>
      <a:accent3>
        <a:srgbClr val="FFFFFF"/>
      </a:accent3>
      <a:accent4>
        <a:srgbClr val="000000"/>
      </a:accent4>
      <a:accent5>
        <a:srgbClr val="B3B9C8"/>
      </a:accent5>
      <a:accent6>
        <a:srgbClr val="57595B"/>
      </a:accent6>
      <a:hlink>
        <a:srgbClr val="F1E3BB"/>
      </a:hlink>
      <a:folHlink>
        <a:srgbClr val="FFB612"/>
      </a:folHlink>
    </a:clrScheme>
    <a:fontScheme name="Default">
      <a:majorFont>
        <a:latin typeface="Times"/>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1">
        <a:dk1>
          <a:srgbClr val="000000"/>
        </a:dk1>
        <a:lt1>
          <a:srgbClr val="FFFFFF"/>
        </a:lt1>
        <a:dk2>
          <a:srgbClr val="000000"/>
        </a:dk2>
        <a:lt2>
          <a:srgbClr val="8B8D8E"/>
        </a:lt2>
        <a:accent1>
          <a:srgbClr val="536895"/>
        </a:accent1>
        <a:accent2>
          <a:srgbClr val="616365"/>
        </a:accent2>
        <a:accent3>
          <a:srgbClr val="FFFFFF"/>
        </a:accent3>
        <a:accent4>
          <a:srgbClr val="000000"/>
        </a:accent4>
        <a:accent5>
          <a:srgbClr val="B3B9C8"/>
        </a:accent5>
        <a:accent6>
          <a:srgbClr val="57595B"/>
        </a:accent6>
        <a:hlink>
          <a:srgbClr val="F1E3BB"/>
        </a:hlink>
        <a:folHlink>
          <a:srgbClr val="FFB6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9DEDB035AE2343A384BBBA248FC816" ma:contentTypeVersion="10" ma:contentTypeDescription="Create a new document." ma:contentTypeScope="" ma:versionID="070f2aa024237a0f6c3867aa686daf9d">
  <xsd:schema xmlns:xsd="http://www.w3.org/2001/XMLSchema" xmlns:xs="http://www.w3.org/2001/XMLSchema" xmlns:p="http://schemas.microsoft.com/office/2006/metadata/properties" xmlns:ns3="647116fc-8044-4073-ad2d-b1b1970c4385" targetNamespace="http://schemas.microsoft.com/office/2006/metadata/properties" ma:root="true" ma:fieldsID="51a018c2196fada7aeca18e58e538fea" ns3:_="">
    <xsd:import namespace="647116fc-8044-4073-ad2d-b1b1970c438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116fc-8044-4073-ad2d-b1b1970c43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7E7D1A-32F6-4707-A18C-8A5D1A95823F}">
  <ds:schemaRefs>
    <ds:schemaRef ds:uri="http://www.w3.org/XML/1998/namespace"/>
    <ds:schemaRef ds:uri="http://schemas.openxmlformats.org/package/2006/metadata/core-properties"/>
    <ds:schemaRef ds:uri="http://schemas.microsoft.com/office/infopath/2007/PartnerControls"/>
    <ds:schemaRef ds:uri="http://purl.org/dc/elements/1.1/"/>
    <ds:schemaRef ds:uri="647116fc-8044-4073-ad2d-b1b1970c4385"/>
    <ds:schemaRef ds:uri="http://purl.org/dc/terms/"/>
    <ds:schemaRef ds:uri="http://schemas.microsoft.com/office/2006/metadata/properties"/>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401C8D2D-EE78-492C-B375-7C810B8C01ED}">
  <ds:schemaRefs>
    <ds:schemaRef ds:uri="http://schemas.microsoft.com/sharepoint/v3/contenttype/forms"/>
  </ds:schemaRefs>
</ds:datastoreItem>
</file>

<file path=customXml/itemProps3.xml><?xml version="1.0" encoding="utf-8"?>
<ds:datastoreItem xmlns:ds="http://schemas.openxmlformats.org/officeDocument/2006/customXml" ds:itemID="{300A2E87-9DE6-46F6-893F-9C0091742C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116fc-8044-4073-ad2d-b1b1970c43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13243</TotalTime>
  <Words>5001</Words>
  <Application>Microsoft Macintosh PowerPoint</Application>
  <PresentationFormat>Widescreen</PresentationFormat>
  <Paragraphs>368</Paragraphs>
  <Slides>42</Slides>
  <Notes>18</Notes>
  <HiddenSlides>1</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42</vt:i4>
      </vt:variant>
    </vt:vector>
  </HeadingPairs>
  <TitlesOfParts>
    <vt:vector size="57" baseType="lpstr">
      <vt:lpstr>Aptos</vt:lpstr>
      <vt:lpstr>Arial</vt:lpstr>
      <vt:lpstr>avenir</vt:lpstr>
      <vt:lpstr>BlinkMacSystemFont</vt:lpstr>
      <vt:lpstr>Caecilia LT Std</vt:lpstr>
      <vt:lpstr>Calibri</vt:lpstr>
      <vt:lpstr>Cambria</vt:lpstr>
      <vt:lpstr>Fira Sans</vt:lpstr>
      <vt:lpstr>Merriweather Sans</vt:lpstr>
      <vt:lpstr>proxima-nova</vt:lpstr>
      <vt:lpstr>Times</vt:lpstr>
      <vt:lpstr>Times New Roman</vt:lpstr>
      <vt:lpstr>Wingdings 3</vt:lpstr>
      <vt:lpstr>Facet</vt:lpstr>
      <vt:lpstr>Default</vt:lpstr>
      <vt:lpstr>Cognitive Functioning and Mental Health in Long-term HIV Survivors  Statewide Skill-building Symposium: Addressing Mental Health among Older Adults with HIV  June 5, 2024</vt:lpstr>
      <vt:lpstr>Disclaimer</vt:lpstr>
      <vt:lpstr>Disclosures</vt:lpstr>
      <vt:lpstr>Dedication</vt:lpstr>
      <vt:lpstr>Learning Objectives</vt:lpstr>
      <vt:lpstr>Dementia vs Mild Neurocognitive Disorder</vt:lpstr>
      <vt:lpstr>Who Are the HIV Long-term Survivors (LTS)?</vt:lpstr>
      <vt:lpstr>Cognitive Changes in Normal Aging</vt:lpstr>
      <vt:lpstr>HIV Associated Neurocognitive Disorder (HAND)</vt:lpstr>
      <vt:lpstr>3 HAND Subtypes</vt:lpstr>
      <vt:lpstr>Risk Factors for HAND in Cross-Sectional Studies</vt:lpstr>
      <vt:lpstr>Cognitive Findings in cART Era in PWH*</vt:lpstr>
      <vt:lpstr>Does HAND Persist or Progress Over  Time? </vt:lpstr>
      <vt:lpstr>Twelve-year Neurocognitive Decline in HIV</vt:lpstr>
      <vt:lpstr>Twelve-year Neurocognitive Decline in HIV Continued</vt:lpstr>
      <vt:lpstr>Longitudinal Results</vt:lpstr>
      <vt:lpstr>Global Change Scores and Decliner Status by Comorbidity Indices at Baseline and at 12 Years.</vt:lpstr>
      <vt:lpstr>Factors Associated with Progressing HAND over  12 years</vt:lpstr>
      <vt:lpstr>HIV is Associated with Premature Aging</vt:lpstr>
      <vt:lpstr>Chronic Stress May Lead to Accelerated Aging</vt:lpstr>
      <vt:lpstr>Sudden New Onset of Cognitive Decline</vt:lpstr>
      <vt:lpstr>Mental Health in LTS </vt:lpstr>
      <vt:lpstr>Mental Health Problems in Longest Term Survivors*</vt:lpstr>
      <vt:lpstr>Depression Related Challenges in People with HAND</vt:lpstr>
      <vt:lpstr>Workshop: Assessing for Dementia and Depression  Patient Health Questionnaire-9 International HIV Dementia Scale  </vt:lpstr>
      <vt:lpstr>Assessing for Depression: Patient Health Questionnaire-9 (PHQ-9)</vt:lpstr>
      <vt:lpstr>Daily Activity Challenges in  People with HAND and Depression</vt:lpstr>
      <vt:lpstr>When and Why to Screen Cognition</vt:lpstr>
      <vt:lpstr>Screening for Cognitive Difficulties</vt:lpstr>
      <vt:lpstr>Consider Bias in Cognitive Testing</vt:lpstr>
      <vt:lpstr>How to Evaluate for Cognitive Impairment* </vt:lpstr>
      <vt:lpstr>International HIV Dementia Scale (IHDS) </vt:lpstr>
      <vt:lpstr>Administering the IHDS*</vt:lpstr>
      <vt:lpstr>International HIV Dementia Scale</vt:lpstr>
      <vt:lpstr>MoCA </vt:lpstr>
      <vt:lpstr>MoCA Cut-Offs for Diagnosing HAND</vt:lpstr>
      <vt:lpstr>Thank  You</vt:lpstr>
      <vt:lpstr>References</vt:lpstr>
      <vt:lpstr>References (continued)</vt:lpstr>
      <vt:lpstr>References (continued) </vt:lpstr>
      <vt:lpstr>References (continued)  </vt:lpstr>
      <vt:lpstr>References (continued)    </vt:lpstr>
    </vt:vector>
  </TitlesOfParts>
  <Company>UCLA Health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Cuevas, Sandra M.</dc:creator>
  <cp:lastModifiedBy>Abascal, Brian</cp:lastModifiedBy>
  <cp:revision>81</cp:revision>
  <dcterms:created xsi:type="dcterms:W3CDTF">2020-09-20T22:26:55Z</dcterms:created>
  <dcterms:modified xsi:type="dcterms:W3CDTF">2024-05-17T22:29:04Z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0x010100CB9DEDB035AE2343A384BBBA248FC816</vt:lpwstr>
  </property>
</Properties>
</file>