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427" r:id="rId2"/>
    <p:sldId id="428" r:id="rId3"/>
    <p:sldId id="429" r:id="rId4"/>
    <p:sldId id="430" r:id="rId5"/>
    <p:sldId id="2779" r:id="rId6"/>
    <p:sldId id="265" r:id="rId7"/>
    <p:sldId id="271" r:id="rId8"/>
    <p:sldId id="981" r:id="rId9"/>
    <p:sldId id="2714" r:id="rId10"/>
    <p:sldId id="999" r:id="rId11"/>
    <p:sldId id="2764" r:id="rId12"/>
    <p:sldId id="2785" r:id="rId13"/>
    <p:sldId id="2780" r:id="rId14"/>
    <p:sldId id="2787" r:id="rId15"/>
    <p:sldId id="2781" r:id="rId16"/>
    <p:sldId id="2788" r:id="rId17"/>
    <p:sldId id="2782" r:id="rId18"/>
    <p:sldId id="2789" r:id="rId19"/>
    <p:sldId id="2783" r:id="rId20"/>
    <p:sldId id="2790" r:id="rId21"/>
    <p:sldId id="2791" r:id="rId22"/>
    <p:sldId id="2793" r:id="rId23"/>
    <p:sldId id="2786" r:id="rId24"/>
  </p:sldIdLst>
  <p:sldSz cx="12192000" cy="6858000"/>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51A535-8813-40B2-BA4B-6B508739D8BD}" v="6" dt="2024-05-16T15:31:27.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85986" autoAdjust="0"/>
  </p:normalViewPr>
  <p:slideViewPr>
    <p:cSldViewPr snapToGrid="0" snapToObjects="1">
      <p:cViewPr varScale="1">
        <p:scale>
          <a:sx n="98" d="100"/>
          <a:sy n="98" d="100"/>
        </p:scale>
        <p:origin x="1032"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5/16/2024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dirty="0"/>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5/16/2024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dirty="0"/>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4</a:t>
            </a:fld>
            <a:endParaRPr lang="en-US" dirty="0"/>
          </a:p>
        </p:txBody>
      </p:sp>
    </p:spTree>
    <p:extLst>
      <p:ext uri="{BB962C8B-B14F-4D97-AF65-F5344CB8AC3E}">
        <p14:creationId xmlns:p14="http://schemas.microsoft.com/office/powerpoint/2010/main" val="785691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Diego Ramirez (Latine MSM)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Diego is a 23 yo Latine cisgender male who self-identifies as gay. He grew up in Cloverdale, CA. Diego’s parents immigrated from Mexico shortly after his oldest brother was born to provide a better future for the family. From a young age, Diego felt different from his peers. While his friends talked about their crushes on girls, Diego found himself attracted to boys. But Diego knew that his conservative family and community wouldn’t accept his true self, so he kept it hidden.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graduating high school, Diego left home to attend SF State and majored in political science. College offered him a newfound sense of freedom and independence. Away from the watchful eyes of his family, Diego began to explore his sexuality. He frequented bars in the Castro on weekends and sometimes would hook-up with guys he met there. Other times he used gay hook-up apps to meet his partners. In June of 2022, he attended SF Pride where he hooked-up with several different guys over the weekend and some encounters were condomless. After that fun filled Pride weekend, Diego decided to go in for a routine STI screening. He was diagnosed with syphilis, but not HIV. Without taking a sexual history the provider assumed Diego was heterosexual and at low risk for HIV.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Later that same summer, he met Carlos who shared his passion for social justice and advocacy. As their friendship deepened, Diego found himself falling in love for the first time. For a brief moment, he allowed himself to imagine a future where he could openly embrace his sexuality and build a life with Carlos. In October he presented at the ER with high fever, diarrhea, and rash. Initially he was diagnosed with an unknown viral syndrome and sent home. He returned to the ER later that same week as his symptoms persisted. During this visit he was screened for HIV and tested positive.</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13</a:t>
            </a:fld>
            <a:endParaRPr lang="en-US" dirty="0"/>
          </a:p>
        </p:txBody>
      </p:sp>
    </p:spTree>
    <p:extLst>
      <p:ext uri="{BB962C8B-B14F-4D97-AF65-F5344CB8AC3E}">
        <p14:creationId xmlns:p14="http://schemas.microsoft.com/office/powerpoint/2010/main" val="136469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Javier Alvarez (Latine MSM cis gender who does not identify as “gay”, recently divorced, monolingual Spanish speaker, uses Meth)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Javier is a 53 yo Latine cis gender male who has sex with men, but who does not identify as gay. He currently resides alone in Ukiah after recently getting divorced from his wife of nearly 30 years. He has two daughters and three grandchildren. On the surface, Javier was a charismatic and energetic presence, beloved by friends and family alike. He embraced his Latinx heritage with pride, reveling in the rich tapestry of his culture. But he lived his life with a dichotomy that only few knew about. Growing up in a conservative household, Javier struggles to come to terms with his sexuality. The pressure to conform to societal expectations clashed with his own identity, leading him to bury his true self deep within.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Throughout his marriage, Javier grappled with his sexuality, feeling trapped between his love for his wife and his true desires. Ultimately, he became withdrawn from his wife and their marriage, which led to her decision to divorce Javier. Despite the divorce, he did not feel comfortable openly expressing his sexuality. Instead, he began to engage in anonymous sex with random guys he met in public spaces. Sometimes he used condoms and sometimes he didn’t. About six months after his divorce, he started using meth to deal with the internalized stigma and began to engage in condomless sex more often. After one of his now regular meth binges where he engaged in condomless group sex, he went to get screened for STIs and was diagnosed with Chlamydia at a local free clinic. He told the provider that he thought he may have gotten it from his wife before the divorce. The provider tried to get a more comprehensive sexual history, but the only Spanish speaking provider was out. Javier received treatment for Chlamydia. He was not diagnosed with HIV at this screening.</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time Javier sought treatment was about a year later because of lesions on his mouth. The provider at a different clinic diagnosed him with herpes without testing him or taking a sexual history first and gave him a prescription for Valtrex. Javier returned the following month now with an outbreak on his genitals. Again, the provider did not test him for herpes, but gave him another prescription to treat the outbreak.  When his lesions still would not heal, he went to the ER where the attending asked about his most recent HIV screening but did not order an HIV test. He instead referred Javier to a PCP at a local FQHC for follow-up. The new PCP ordered an HIV test and diagnosed Javier with HIV.</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15</a:t>
            </a:fld>
            <a:endParaRPr lang="en-US" dirty="0"/>
          </a:p>
        </p:txBody>
      </p:sp>
    </p:spTree>
    <p:extLst>
      <p:ext uri="{BB962C8B-B14F-4D97-AF65-F5344CB8AC3E}">
        <p14:creationId xmlns:p14="http://schemas.microsoft.com/office/powerpoint/2010/main" val="47749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Siti Rahman (Indian cis gender female, married, immigrant)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Siti is a 30 yo Indian cis gender female married to a cisgender male, immigrant. Born and raised in a small village in Southeast Asia, her early years were marked by the simple joys of rural life and the warmth of a close-knit family. On her 21</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birthday, Siti made the bold decision to follow her dream and immigrated to the United States. She initially landed in San Francisco and secured a job at a garment factory. She excelled at her job and easily earned the respect of her peers. She took classes at City College at night and occasionally would go on dates. Siti hoped to one day find the love of her life, settle down, and have a family. One night she attended a co-worker’s birthday party with Dennis, the guy she was currently seeing. Their relationship was not yet sexual, but they both drank too much that night and ended up having sex.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Shortly after that night Siti started to experience burning when she urinated. She went to the clinic to be screened and tested positive for chlamydia and gonorrhea. The provider briefly asked about her sexual history, but once she informed him that she was heterosexual and has only had a few partners in her life, they treated her for the two STIs. The provider did not offer her an HIV test. She gave them Dennis’ contact info, but she never spoke to him again.</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a year in community college, Siti relocated to Humboldt to attend the University. This is where she met the love of her life, Amir, a fellow student, and immigrant from her homeland. After several months of dating, the two decided to marry. Everything was going well with school and the marriage, so they decided to start a family.  Within a few months Siti was pregnant! They were both overjoyed. Siti had morning sickness like many pregnant people. But in addition to the typical symptoms associated with morning sickness, Siti also complained about frequent headaches, muscle pains, and diarrhea at her initial prenatal visit. The provider assured her it was nothing to be concerned about and things would get better in a couple months. Siti’s prenatal labs came back positive for HIV. </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17</a:t>
            </a:fld>
            <a:endParaRPr lang="en-US" dirty="0"/>
          </a:p>
        </p:txBody>
      </p:sp>
    </p:spTree>
    <p:extLst>
      <p:ext uri="{BB962C8B-B14F-4D97-AF65-F5344CB8AC3E}">
        <p14:creationId xmlns:p14="http://schemas.microsoft.com/office/powerpoint/2010/main" val="1714483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Johnathan Mitchell (40 yo white MSM cisgender, uses Meth)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Johnathan is a 40 yo white MSM with a penchant for art and an affinity for adventure. Johnathan grew up in Clearlake. As a young child , he found solace in expressing himself through painting and drawing, but he always felt like he didn’t quite fit in. Johnathan struggled with his identity and internalized homophobia as a teenager. He knew early on that he was attracted to guys but could not reconcile his feelings with the societal and family expectations of him.  After high school, he moved to Santa Rosa and enrolled in classes at the community college there. College offered Johnathan the freedom he craved to be able to explore his sexuality. He sought out LGBT-friendly spaces in the community and began to make friends. He sometimes would venture into the City with some of his new crew. Johnathan had finally found a community where he felt accepted for who he truly was even though he still struggled internally with his identity.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Johnathan had some challenges managing school and his social life. He finally completed his certificate program in graphic design and got an entry level position as a graphic designer. However, amidst the vibrant nightlife and endless possibilities, he found himself caught in the grips of addiction. Methamphetamine became his escape from the pressures of everyday life, offering him a temporary reprieve from his insecurities and internal struggle with himself.</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Johnathan managed to maintain a successful career despite the chaos that often consumed his world. His creativity knew no bounds, but his personal life was a mess. He found himself in a relentless cycle of meth use.</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was during a routine STI screening that turned it around for Johnathan. His healthcare provider recognized the risks associated with Johnathan’s sexual and substance use practices, offered him information about PrEP. Johnathan had heard about PrEP but was apprehensive about using it. This time he decided to give it a chance. This was a pivotal moment in his journey toward self-care. After starting PrEP, Johnathan noticed a shift and that he became more conscious of his health and well-being and began to take steps to seek support for his addiction.</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19</a:t>
            </a:fld>
            <a:endParaRPr lang="en-US" dirty="0"/>
          </a:p>
        </p:txBody>
      </p:sp>
    </p:spTree>
    <p:extLst>
      <p:ext uri="{BB962C8B-B14F-4D97-AF65-F5344CB8AC3E}">
        <p14:creationId xmlns:p14="http://schemas.microsoft.com/office/powerpoint/2010/main" val="1983951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20</a:t>
            </a:fld>
            <a:endParaRPr lang="en-US" dirty="0"/>
          </a:p>
        </p:txBody>
      </p:sp>
    </p:spTree>
    <p:extLst>
      <p:ext uri="{BB962C8B-B14F-4D97-AF65-F5344CB8AC3E}">
        <p14:creationId xmlns:p14="http://schemas.microsoft.com/office/powerpoint/2010/main" val="3767294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discussed Diego, Javier, and Siti today, but you know there are more new cases who are BIPOC. Many more than the three discussed here.</a:t>
            </a:r>
          </a:p>
          <a:p>
            <a:endParaRPr lang="en-US" dirty="0"/>
          </a:p>
          <a:p>
            <a:r>
              <a:rPr lang="en-US" dirty="0"/>
              <a:t>Share the # of ppl who tested positive for HIV in past year in the North Coast (pull from epi presented earlier)</a:t>
            </a:r>
          </a:p>
          <a:p>
            <a:endParaRPr lang="en-US" dirty="0"/>
          </a:p>
          <a:p>
            <a:r>
              <a:rPr lang="en-US" dirty="0"/>
              <a:t>These are the people</a:t>
            </a:r>
          </a:p>
          <a:p>
            <a:r>
              <a:rPr lang="en-US" dirty="0"/>
              <a:t>We know</a:t>
            </a:r>
          </a:p>
          <a:p>
            <a:pPr marL="0" marR="0" lvl="0" indent="0" algn="l" defTabSz="456449" rtl="0" eaLnBrk="1" fontAlgn="auto" latinLnBrk="0" hangingPunct="1">
              <a:lnSpc>
                <a:spcPct val="100000"/>
              </a:lnSpc>
              <a:spcBef>
                <a:spcPts val="0"/>
              </a:spcBef>
              <a:spcAft>
                <a:spcPts val="0"/>
              </a:spcAft>
              <a:buClrTx/>
              <a:buSzTx/>
              <a:buFontTx/>
              <a:buNone/>
              <a:tabLst/>
              <a:defRPr/>
            </a:pPr>
            <a:r>
              <a:rPr lang="en-US" dirty="0"/>
              <a:t>These are the people</a:t>
            </a:r>
          </a:p>
          <a:p>
            <a:r>
              <a:rPr lang="en-US" dirty="0"/>
              <a:t>We cared for</a:t>
            </a:r>
          </a:p>
          <a:p>
            <a:pPr marL="0" marR="0" lvl="0" indent="0" algn="l" defTabSz="456449" rtl="0" eaLnBrk="1" fontAlgn="auto" latinLnBrk="0" hangingPunct="1">
              <a:lnSpc>
                <a:spcPct val="100000"/>
              </a:lnSpc>
              <a:spcBef>
                <a:spcPts val="0"/>
              </a:spcBef>
              <a:spcAft>
                <a:spcPts val="0"/>
              </a:spcAft>
              <a:buClrTx/>
              <a:buSzTx/>
              <a:buFontTx/>
              <a:buNone/>
              <a:tabLst/>
              <a:defRPr/>
            </a:pPr>
            <a:r>
              <a:rPr lang="en-US" dirty="0"/>
              <a:t>These are the people</a:t>
            </a:r>
          </a:p>
          <a:p>
            <a:r>
              <a:rPr lang="en-US" dirty="0"/>
              <a:t>We love…</a:t>
            </a:r>
          </a:p>
          <a:p>
            <a:endParaRPr lang="en-US" dirty="0"/>
          </a:p>
          <a:p>
            <a:r>
              <a:rPr lang="en-US" dirty="0"/>
              <a:t>Ask ‘”What will you do address these inequities?’ and transition to closing commitments…</a:t>
            </a:r>
          </a:p>
        </p:txBody>
      </p:sp>
      <p:sp>
        <p:nvSpPr>
          <p:cNvPr id="4" name="Slide Number Placeholder 3"/>
          <p:cNvSpPr>
            <a:spLocks noGrp="1"/>
          </p:cNvSpPr>
          <p:nvPr>
            <p:ph type="sldNum" sz="quarter" idx="5"/>
          </p:nvPr>
        </p:nvSpPr>
        <p:spPr/>
        <p:txBody>
          <a:bodyPr/>
          <a:lstStyle/>
          <a:p>
            <a:fld id="{2EAF3D7C-E79C-464D-870B-78CB3C2428AA}" type="slidenum">
              <a:rPr lang="en-US" smtClean="0"/>
              <a:t>21</a:t>
            </a:fld>
            <a:endParaRPr lang="en-US" dirty="0"/>
          </a:p>
        </p:txBody>
      </p:sp>
    </p:spTree>
    <p:extLst>
      <p:ext uri="{BB962C8B-B14F-4D97-AF65-F5344CB8AC3E}">
        <p14:creationId xmlns:p14="http://schemas.microsoft.com/office/powerpoint/2010/main" val="357403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 - </a:t>
            </a:r>
            <a:r>
              <a:rPr lang="en-US" dirty="0" err="1"/>
              <a:t>Wordcloud</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22</a:t>
            </a:fld>
            <a:endParaRPr lang="en-US" dirty="0"/>
          </a:p>
        </p:txBody>
      </p:sp>
    </p:spTree>
    <p:extLst>
      <p:ext uri="{BB962C8B-B14F-4D97-AF65-F5344CB8AC3E}">
        <p14:creationId xmlns:p14="http://schemas.microsoft.com/office/powerpoint/2010/main" val="365505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 Why does equity matter? (List)</a:t>
            </a:r>
          </a:p>
        </p:txBody>
      </p:sp>
      <p:sp>
        <p:nvSpPr>
          <p:cNvPr id="4" name="Slide Number Placeholder 3"/>
          <p:cNvSpPr>
            <a:spLocks noGrp="1"/>
          </p:cNvSpPr>
          <p:nvPr>
            <p:ph type="sldNum" sz="quarter" idx="5"/>
          </p:nvPr>
        </p:nvSpPr>
        <p:spPr/>
        <p:txBody>
          <a:bodyPr/>
          <a:lstStyle/>
          <a:p>
            <a:fld id="{2EAF3D7C-E79C-464D-870B-78CB3C2428AA}" type="slidenum">
              <a:rPr lang="en-US" smtClean="0"/>
              <a:t>5</a:t>
            </a:fld>
            <a:endParaRPr lang="en-US" dirty="0"/>
          </a:p>
        </p:txBody>
      </p:sp>
    </p:spTree>
    <p:extLst>
      <p:ext uri="{BB962C8B-B14F-4D97-AF65-F5344CB8AC3E}">
        <p14:creationId xmlns:p14="http://schemas.microsoft.com/office/powerpoint/2010/main" val="73231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r>
              <a:rPr lang="en-US" dirty="0"/>
              <a:t>In looking for reasons</a:t>
            </a:r>
            <a:r>
              <a:rPr lang="en-US" baseline="0" dirty="0"/>
              <a:t> for health disparities and accompanying inequities—what determines ones’ health is usually looked at in these categories-</a:t>
            </a:r>
          </a:p>
          <a:p>
            <a:r>
              <a:rPr lang="en-US" baseline="0" dirty="0"/>
              <a:t>Individual behaviors, biology and genetics, social environment, physical, health services---systems.</a:t>
            </a:r>
          </a:p>
          <a:p>
            <a:endParaRPr lang="en-US" baseline="0" dirty="0"/>
          </a:p>
          <a:p>
            <a:r>
              <a:rPr lang="en-US" baseline="0" dirty="0"/>
              <a:t>The last three are what we call social determinants of health and can influence the individual behavior, and the biology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a:xfrm>
            <a:off x="3912749" y="8685213"/>
            <a:ext cx="2971800" cy="458787"/>
          </a:xfrm>
        </p:spPr>
        <p:txBody>
          <a:bodyPr/>
          <a:lstStyle/>
          <a:p>
            <a:fld id="{C095B044-30D3-B44E-B8F7-108E4E41F220}" type="slidenum">
              <a:rPr lang="en-US" smtClean="0"/>
              <a:t>6</a:t>
            </a:fld>
            <a:endParaRPr lang="en-US" dirty="0"/>
          </a:p>
        </p:txBody>
      </p:sp>
    </p:spTree>
    <p:extLst>
      <p:ext uri="{BB962C8B-B14F-4D97-AF65-F5344CB8AC3E}">
        <p14:creationId xmlns:p14="http://schemas.microsoft.com/office/powerpoint/2010/main" val="265236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 y="460375"/>
            <a:ext cx="6813550" cy="3832225"/>
          </a:xfrm>
        </p:spPr>
      </p:sp>
      <p:sp>
        <p:nvSpPr>
          <p:cNvPr id="3" name="Notes Placeholder 2"/>
          <p:cNvSpPr>
            <a:spLocks noGrp="1"/>
          </p:cNvSpPr>
          <p:nvPr>
            <p:ph type="body" idx="1"/>
          </p:nvPr>
        </p:nvSpPr>
        <p:spPr>
          <a:xfrm>
            <a:off x="699868" y="4400550"/>
            <a:ext cx="5486400" cy="3600450"/>
          </a:xfrm>
        </p:spPr>
        <p:txBody>
          <a:bodyPr/>
          <a:lstStyle/>
          <a:p>
            <a:r>
              <a:rPr lang="en-US" dirty="0"/>
              <a:t>Go over the definition of SDH—adapted from World Health Organization –ask the participants How would they define SDH?</a:t>
            </a:r>
          </a:p>
          <a:p>
            <a:endParaRPr lang="en-US" dirty="0"/>
          </a:p>
          <a:p>
            <a:r>
              <a:rPr lang="en-US" dirty="0"/>
              <a:t>Here is the definition:</a:t>
            </a:r>
          </a:p>
          <a:p>
            <a:r>
              <a:rPr lang="en-US" sz="1200" b="0" i="0" u="none" strike="noStrike" kern="1200" dirty="0">
                <a:solidFill>
                  <a:schemeClr val="tx1"/>
                </a:solidFill>
                <a:effectLst/>
                <a:latin typeface="+mn-lt"/>
                <a:ea typeface="+mn-ea"/>
                <a:cs typeface="+mn-cs"/>
              </a:rPr>
              <a:t>The complex, integrated, and overlapping social structures and economic systems that are responsible for most health inequities. These social structures and economic systems include the social environment, physical environment, health services, and structural and societal factors. Social determinants of health are shaped by the distribution of money, power, and resources throughout local communities, nations, and the world.</a:t>
            </a:r>
            <a:endParaRPr lang="en-US" dirty="0"/>
          </a:p>
        </p:txBody>
      </p:sp>
      <p:sp>
        <p:nvSpPr>
          <p:cNvPr id="4" name="Slide Number Placeholder 3"/>
          <p:cNvSpPr>
            <a:spLocks noGrp="1"/>
          </p:cNvSpPr>
          <p:nvPr>
            <p:ph type="sldNum" sz="quarter" idx="10"/>
          </p:nvPr>
        </p:nvSpPr>
        <p:spPr/>
        <p:txBody>
          <a:bodyPr/>
          <a:lstStyle/>
          <a:p>
            <a:fld id="{3429B179-58FD-4BAD-8C58-D9345CC59938}" type="slidenum">
              <a:rPr lang="en-US" smtClean="0"/>
              <a:t>7</a:t>
            </a:fld>
            <a:endParaRPr lang="en-US" dirty="0"/>
          </a:p>
        </p:txBody>
      </p:sp>
    </p:spTree>
    <p:extLst>
      <p:ext uri="{BB962C8B-B14F-4D97-AF65-F5344CB8AC3E}">
        <p14:creationId xmlns:p14="http://schemas.microsoft.com/office/powerpoint/2010/main" val="19661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fontAlgn="base">
              <a:buFont typeface="+mj-lt"/>
              <a:buAutoNum type="arabicPeriod"/>
            </a:pPr>
            <a:endParaRPr lang="en-US" dirty="0"/>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81C7A360-EC72-4D74-81F4-09700FFC81A4}" type="slidenum">
              <a:rPr lang="en-US" smtClean="0"/>
              <a:t>8</a:t>
            </a:fld>
            <a:endParaRPr lang="en-US" dirty="0"/>
          </a:p>
        </p:txBody>
      </p:sp>
    </p:spTree>
    <p:extLst>
      <p:ext uri="{BB962C8B-B14F-4D97-AF65-F5344CB8AC3E}">
        <p14:creationId xmlns:p14="http://schemas.microsoft.com/office/powerpoint/2010/main" val="3598932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the participants know that in the updated National HIV/AIDS strategy particular attention is paid to the recognition of a focus and response to social determinants that influence HIV risk outcomes as well as a mention of the fact that racism is a public health threat that drives HIV outcomes and inequities.</a:t>
            </a:r>
          </a:p>
          <a:p>
            <a:endParaRPr lang="en-US" dirty="0"/>
          </a:p>
        </p:txBody>
      </p:sp>
      <p:sp>
        <p:nvSpPr>
          <p:cNvPr id="4" name="Slide Number Placeholder 3"/>
          <p:cNvSpPr>
            <a:spLocks noGrp="1"/>
          </p:cNvSpPr>
          <p:nvPr>
            <p:ph type="sldNum" sz="quarter" idx="5"/>
          </p:nvPr>
        </p:nvSpPr>
        <p:spPr/>
        <p:txBody>
          <a:bodyPr/>
          <a:lstStyle/>
          <a:p>
            <a:fld id="{2B84DF75-4CE8-AB4E-99AD-B5D3FDE7DE54}" type="slidenum">
              <a:rPr lang="en-US" smtClean="0"/>
              <a:t>9</a:t>
            </a:fld>
            <a:endParaRPr lang="en-US" dirty="0"/>
          </a:p>
        </p:txBody>
      </p:sp>
    </p:spTree>
    <p:extLst>
      <p:ext uri="{BB962C8B-B14F-4D97-AF65-F5344CB8AC3E}">
        <p14:creationId xmlns:p14="http://schemas.microsoft.com/office/powerpoint/2010/main" val="2448027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look at the slide and get their thoughts and interpretations of the four images.</a:t>
            </a:r>
          </a:p>
          <a:p>
            <a:endParaRPr lang="en-US" dirty="0"/>
          </a:p>
          <a:p>
            <a:endParaRPr lang="en-US" dirty="0"/>
          </a:p>
          <a:p>
            <a:pPr marL="171450" indent="-171450">
              <a:buFont typeface="Arial" panose="020B0604020202020204" pitchFamily="34" charset="0"/>
              <a:buChar char="•"/>
            </a:pPr>
            <a:r>
              <a:rPr lang="en-US" dirty="0"/>
              <a:t>The first box describes equality—everyone gets the same thing.</a:t>
            </a:r>
          </a:p>
          <a:p>
            <a:pPr marL="171450" indent="-171450">
              <a:buFont typeface="Arial" panose="020B0604020202020204" pitchFamily="34" charset="0"/>
              <a:buChar char="•"/>
            </a:pPr>
            <a:r>
              <a:rPr lang="en-US" dirty="0"/>
              <a:t>The second box is equity—giving people the same advantage—but different people need different support or amount of support to get that equal advantage</a:t>
            </a:r>
          </a:p>
          <a:p>
            <a:pPr marL="171450" indent="-171450">
              <a:buFont typeface="Arial" panose="020B0604020202020204" pitchFamily="34" charset="0"/>
              <a:buChar char="•"/>
            </a:pPr>
            <a:r>
              <a:rPr lang="en-US" dirty="0"/>
              <a:t>The third box shows reality—how it may look presently’</a:t>
            </a:r>
          </a:p>
          <a:p>
            <a:pPr marL="171450" indent="-171450">
              <a:buFont typeface="Arial" panose="020B0604020202020204" pitchFamily="34" charset="0"/>
              <a:buChar char="•"/>
            </a:pPr>
            <a:r>
              <a:rPr lang="en-US" dirty="0"/>
              <a:t>The fourth box suggests that liberation is not only about getting people the box to create advantage—but removing the structural barriers that created the need to build the boxes.  </a:t>
            </a:r>
          </a:p>
          <a:p>
            <a:endParaRPr lang="en-US" dirty="0"/>
          </a:p>
          <a:p>
            <a:r>
              <a:rPr lang="en-US" dirty="0"/>
              <a:t>The goals of equality, equity and liberation are different and your response, intervention may have some similarities but also distinctions.</a:t>
            </a:r>
          </a:p>
          <a:p>
            <a:r>
              <a:rPr lang="en-US" dirty="0"/>
              <a:t>  </a:t>
            </a:r>
          </a:p>
          <a:p>
            <a:endParaRPr lang="en-US" dirty="0"/>
          </a:p>
        </p:txBody>
      </p:sp>
      <p:sp>
        <p:nvSpPr>
          <p:cNvPr id="4" name="Slide Number Placeholder 3"/>
          <p:cNvSpPr>
            <a:spLocks noGrp="1"/>
          </p:cNvSpPr>
          <p:nvPr>
            <p:ph type="sldNum" sz="quarter" idx="5"/>
          </p:nvPr>
        </p:nvSpPr>
        <p:spPr/>
        <p:txBody>
          <a:bodyPr/>
          <a:lstStyle/>
          <a:p>
            <a:fld id="{81C7A360-EC72-4D74-81F4-09700FFC81A4}" type="slidenum">
              <a:rPr lang="en-US" smtClean="0"/>
              <a:t>10</a:t>
            </a:fld>
            <a:endParaRPr lang="en-US" dirty="0"/>
          </a:p>
        </p:txBody>
      </p:sp>
    </p:spTree>
    <p:extLst>
      <p:ext uri="{BB962C8B-B14F-4D97-AF65-F5344CB8AC3E}">
        <p14:creationId xmlns:p14="http://schemas.microsoft.com/office/powerpoint/2010/main" val="127004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As we discuss social determinants of health, it is also important to recognize that there are systems of oppression that are foundational in influencing social determinants of health and contribute to health inequity. One way in which social determinants are influenced is by the dynamics of race.</a:t>
            </a:r>
          </a:p>
          <a:p>
            <a:endParaRPr lang="en-US" dirty="0"/>
          </a:p>
        </p:txBody>
      </p:sp>
      <p:sp>
        <p:nvSpPr>
          <p:cNvPr id="4" name="Slide Number Placeholder 3"/>
          <p:cNvSpPr>
            <a:spLocks noGrp="1"/>
          </p:cNvSpPr>
          <p:nvPr>
            <p:ph type="sldNum" sz="quarter" idx="5"/>
          </p:nvPr>
        </p:nvSpPr>
        <p:spPr/>
        <p:txBody>
          <a:bodyPr/>
          <a:lstStyle/>
          <a:p>
            <a:fld id="{858920B9-9116-1D4D-8122-EEADCFF49DBC}" type="slidenum">
              <a:rPr lang="en-US" smtClean="0"/>
              <a:t>11</a:t>
            </a:fld>
            <a:endParaRPr lang="en-US" dirty="0"/>
          </a:p>
        </p:txBody>
      </p:sp>
    </p:spTree>
    <p:extLst>
      <p:ext uri="{BB962C8B-B14F-4D97-AF65-F5344CB8AC3E}">
        <p14:creationId xmlns:p14="http://schemas.microsoft.com/office/powerpoint/2010/main" val="2026659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the brief patient profiles at registration first thing in the morning. Open the activity by reminding participants that they were each assigned one of the patient’s who will be profiled in the case review activity. </a:t>
            </a:r>
          </a:p>
          <a:p>
            <a:endParaRPr lang="en-US" dirty="0"/>
          </a:p>
          <a:p>
            <a:pPr marL="0" marR="0" lvl="0" indent="0" algn="l" defTabSz="456449" rtl="0" eaLnBrk="1" fontAlgn="auto" latinLnBrk="0" hangingPunct="1">
              <a:lnSpc>
                <a:spcPct val="100000"/>
              </a:lnSpc>
              <a:spcBef>
                <a:spcPts val="0"/>
              </a:spcBef>
              <a:spcAft>
                <a:spcPts val="0"/>
              </a:spcAft>
              <a:buClrTx/>
              <a:buSzTx/>
              <a:buFontTx/>
              <a:buNone/>
              <a:tabLst/>
              <a:defRPr/>
            </a:pPr>
            <a:r>
              <a:rPr lang="en-US" dirty="0"/>
              <a:t>Now let’s review a few cases. The patient profiles that I will share in a bit are all based on the real-life circumstances from recent cases living in North Coast communities. As I read each profile, think about (1) were there any missed opportunities to offer PrEP or other HIV prevention strategies and (2) what are the </a:t>
            </a:r>
            <a:r>
              <a:rPr lang="en-US" dirty="0">
                <a:solidFill>
                  <a:srgbClr val="212121"/>
                </a:solidFill>
                <a:effectLst/>
                <a:highlight>
                  <a:srgbClr val="FFFFFF"/>
                </a:highlight>
                <a:ea typeface="Times New Roman" panose="02020603050405020304" pitchFamily="18" charset="0"/>
                <a:cs typeface="Times New Roman" panose="02020603050405020304" pitchFamily="18" charset="0"/>
              </a:rPr>
              <a:t>equity-focused strategies that could help to address PrEP disparities in the North Coast.</a:t>
            </a:r>
            <a:endParaRPr lang="en-US" dirty="0">
              <a:effectLst/>
              <a:ea typeface="Aptos" panose="020B0004020202020204" pitchFamily="34" charset="0"/>
              <a:cs typeface="Times New Roman" panose="02020603050405020304" pitchFamily="18" charset="0"/>
            </a:endParaRPr>
          </a:p>
          <a:p>
            <a:endParaRPr lang="en-US" dirty="0"/>
          </a:p>
          <a:p>
            <a:r>
              <a:rPr lang="en-US" dirty="0"/>
              <a:t>Read the profile to the participants </a:t>
            </a:r>
          </a:p>
          <a:p>
            <a:r>
              <a:rPr lang="en-US" dirty="0"/>
              <a:t>Facilitate a large  group discussion using the reflection question for each patient</a:t>
            </a:r>
          </a:p>
          <a:p>
            <a:endParaRPr lang="en-US" dirty="0"/>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12</a:t>
            </a:fld>
            <a:endParaRPr lang="en-US" dirty="0"/>
          </a:p>
        </p:txBody>
      </p:sp>
    </p:spTree>
    <p:extLst>
      <p:ext uri="{BB962C8B-B14F-4D97-AF65-F5344CB8AC3E}">
        <p14:creationId xmlns:p14="http://schemas.microsoft.com/office/powerpoint/2010/main" val="3743815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025527"/>
            <a:ext cx="103631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2" y="4681685"/>
            <a:ext cx="10363197"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dirty="0"/>
          </a:p>
        </p:txBody>
      </p:sp>
      <p:sp>
        <p:nvSpPr>
          <p:cNvPr id="11" name="Date Placeholder 3"/>
          <p:cNvSpPr>
            <a:spLocks noGrp="1"/>
          </p:cNvSpPr>
          <p:nvPr>
            <p:ph type="dt" sz="half" idx="10"/>
          </p:nvPr>
        </p:nvSpPr>
        <p:spPr>
          <a:xfrm>
            <a:off x="10293014" y="6352708"/>
            <a:ext cx="984591" cy="365760"/>
          </a:xfrm>
          <a:prstGeom prst="rect">
            <a:avLst/>
          </a:prstGeom>
        </p:spPr>
        <p:txBody>
          <a:bodyPr anchor="ctr"/>
          <a:lstStyle>
            <a:lvl1pPr>
              <a:defRPr sz="1200" b="0" i="0">
                <a:solidFill>
                  <a:srgbClr val="88A7DF"/>
                </a:solidFill>
                <a:latin typeface="+mn-lt"/>
                <a:cs typeface="ITC Avant Garde Std Bk Cn"/>
              </a:defRPr>
            </a:lvl1pPr>
          </a:lstStyle>
          <a:p>
            <a:fld id="{0B6CFD9F-F64B-4C75-AB2F-507942E7C962}" type="datetime1">
              <a:rPr lang="en-US" smtClean="0"/>
              <a:t>5/16/2024</a:t>
            </a:fld>
            <a:endParaRPr lang="en-US" dirty="0"/>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2" y="349494"/>
            <a:ext cx="2944589" cy="10058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p>
            <a:r>
              <a:rPr lang="en-US" dirty="0"/>
              <a:t>Click to edit Master title style</a:t>
            </a:r>
          </a:p>
        </p:txBody>
      </p:sp>
      <p:sp>
        <p:nvSpPr>
          <p:cNvPr id="4" name="Content Placeholder 3"/>
          <p:cNvSpPr>
            <a:spLocks noGrp="1"/>
          </p:cNvSpPr>
          <p:nvPr>
            <p:ph sz="quarter" idx="10"/>
          </p:nvPr>
        </p:nvSpPr>
        <p:spPr>
          <a:xfrm>
            <a:off x="609600" y="1699404"/>
            <a:ext cx="10972800" cy="4347713"/>
          </a:xfrm>
          <a:prstGeom prst="rect">
            <a:avLst/>
          </a:prstGeo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01874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dirty="0"/>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1261E5BC-08B7-4BD8-9508-A1F94543A3C3}" type="datetime1">
              <a:rPr lang="en-US" smtClean="0"/>
              <a:t>5/16/2024</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119" y="6274522"/>
            <a:ext cx="1624371" cy="552118"/>
          </a:xfrm>
          <a:prstGeom prst="rect">
            <a:avLst/>
          </a:prstGeom>
        </p:spPr>
      </p:pic>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9" y="3187173"/>
            <a:ext cx="10212916"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90" y="1553633"/>
            <a:ext cx="8180916"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dirty="0"/>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9E31B356-F8F2-4D1C-AA30-66C6EA6FC45C}" type="datetime1">
              <a:rPr lang="en-US" smtClean="0"/>
              <a:t>5/16/2024</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119" y="6274522"/>
            <a:ext cx="1624371" cy="552118"/>
          </a:xfrm>
          <a:prstGeom prst="rect">
            <a:avLst/>
          </a:prstGeom>
        </p:spPr>
      </p:pic>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3" y="1536192"/>
            <a:ext cx="53847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dirty="0"/>
          </a:p>
        </p:txBody>
      </p:sp>
      <p:sp>
        <p:nvSpPr>
          <p:cNvPr id="9"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04E1AD41-7450-4C20-98AC-BA3A2CE86848}" type="datetime1">
              <a:rPr lang="en-US" smtClean="0"/>
              <a:t>5/16/2024</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119" y="6274522"/>
            <a:ext cx="1624371" cy="552118"/>
          </a:xfrm>
          <a:prstGeom prst="rect">
            <a:avLst/>
          </a:prstGeom>
        </p:spPr>
      </p:pic>
      <p:sp>
        <p:nvSpPr>
          <p:cNvPr id="13"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22"/>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4" y="1644605"/>
            <a:ext cx="53847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4" y="2408722"/>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dirty="0"/>
          </a:p>
        </p:txBody>
      </p:sp>
      <p:sp>
        <p:nvSpPr>
          <p:cNvPr id="11"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1C9532FA-937A-4545-A066-536A6CAA06F8}" type="datetime1">
              <a:rPr lang="en-US" smtClean="0"/>
              <a:t>5/16/2024</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119" y="6274522"/>
            <a:ext cx="1624371" cy="552118"/>
          </a:xfrm>
          <a:prstGeom prst="rect">
            <a:avLst/>
          </a:prstGeom>
        </p:spPr>
      </p:pic>
      <p:sp>
        <p:nvSpPr>
          <p:cNvPr id="15"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dirty="0"/>
          </a:p>
        </p:txBody>
      </p:sp>
      <p:sp>
        <p:nvSpPr>
          <p:cNvPr id="7"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EAC9CF96-5E95-418A-9B75-8299A6BE2C91}" type="datetime1">
              <a:rPr lang="en-US" smtClean="0"/>
              <a:t>5/16/2024</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119" y="6274522"/>
            <a:ext cx="1624371" cy="552118"/>
          </a:xfrm>
          <a:prstGeom prst="rect">
            <a:avLst/>
          </a:prstGeom>
        </p:spPr>
      </p:pic>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dirty="0"/>
          </a:p>
        </p:txBody>
      </p:sp>
      <p:sp>
        <p:nvSpPr>
          <p:cNvPr id="6"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0D11340E-A6FC-4254-B857-73CD0F2C069E}" type="datetime1">
              <a:rPr lang="en-US" smtClean="0"/>
              <a:t>5/16/2024</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119" y="6274522"/>
            <a:ext cx="1624371" cy="552118"/>
          </a:xfrm>
          <a:prstGeom prst="rect">
            <a:avLst/>
          </a:prstGeom>
        </p:spPr>
      </p:pic>
      <p:sp>
        <p:nvSpPr>
          <p:cNvPr id="10"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5"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dirty="0"/>
          </a:p>
        </p:txBody>
      </p:sp>
      <p:sp>
        <p:nvSpPr>
          <p:cNvPr id="9" name="Content Placeholder 8"/>
          <p:cNvSpPr>
            <a:spLocks noGrp="1"/>
          </p:cNvSpPr>
          <p:nvPr>
            <p:ph sz="quarter" idx="13"/>
          </p:nvPr>
        </p:nvSpPr>
        <p:spPr>
          <a:xfrm>
            <a:off x="406405" y="381002"/>
            <a:ext cx="11355753"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4CAC5020-38B4-4487-9E75-DC25FB77E42C}" type="datetime1">
              <a:rPr lang="en-US" smtClean="0"/>
              <a:t>5/16/2024</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119" y="6274522"/>
            <a:ext cx="1624371" cy="552118"/>
          </a:xfrm>
          <a:prstGeom prst="rect">
            <a:avLst/>
          </a:prstGeom>
        </p:spPr>
      </p:pic>
      <p:sp>
        <p:nvSpPr>
          <p:cNvPr id="13"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32"/>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12192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402336" y="5607552"/>
            <a:ext cx="11450997"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dirty="0"/>
          </a:p>
        </p:txBody>
      </p:sp>
      <p:sp>
        <p:nvSpPr>
          <p:cNvPr id="10" name="Date Placeholder 3"/>
          <p:cNvSpPr>
            <a:spLocks noGrp="1"/>
          </p:cNvSpPr>
          <p:nvPr>
            <p:ph type="dt" sz="half" idx="12"/>
          </p:nvPr>
        </p:nvSpPr>
        <p:spPr>
          <a:xfrm>
            <a:off x="10293014" y="6352708"/>
            <a:ext cx="984591" cy="365760"/>
          </a:xfrm>
          <a:prstGeom prst="rect">
            <a:avLst/>
          </a:prstGeom>
        </p:spPr>
        <p:txBody>
          <a:bodyPr anchor="ctr"/>
          <a:lstStyle>
            <a:lvl1pPr>
              <a:defRPr sz="1200">
                <a:solidFill>
                  <a:srgbClr val="88A7DF"/>
                </a:solidFill>
              </a:defRPr>
            </a:lvl1pPr>
          </a:lstStyle>
          <a:p>
            <a:fld id="{1323594A-D5B9-4FAC-9799-5AEC4780B6BF}" type="datetime1">
              <a:rPr lang="en-US" smtClean="0"/>
              <a:t>5/16/2024</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119" y="6274522"/>
            <a:ext cx="1624371" cy="552118"/>
          </a:xfrm>
          <a:prstGeom prst="rect">
            <a:avLst/>
          </a:prstGeom>
        </p:spPr>
      </p:pic>
      <p:sp>
        <p:nvSpPr>
          <p:cNvPr id="14" name="Footer Placeholder 4"/>
          <p:cNvSpPr>
            <a:spLocks noGrp="1"/>
          </p:cNvSpPr>
          <p:nvPr>
            <p:ph type="ftr" sz="quarter" idx="1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2">
            <a:extLst>
              <a:ext uri="{28A0092B-C50C-407E-A947-70E740481C1C}">
                <a14:useLocalDpi xmlns:a14="http://schemas.microsoft.com/office/drawing/2010/main" val="0"/>
              </a:ext>
            </a:extLst>
          </a:blip>
          <a:srcRect l="22457" t="32317" r="11115"/>
          <a:stretch/>
        </p:blipFill>
        <p:spPr>
          <a:xfrm>
            <a:off x="6" y="5"/>
            <a:ext cx="12191999" cy="6197487"/>
          </a:xfrm>
          <a:prstGeom prst="rect">
            <a:avLst/>
          </a:prstGeom>
        </p:spPr>
      </p:pic>
      <p:sp>
        <p:nvSpPr>
          <p:cNvPr id="7" name="Rectangle 6"/>
          <p:cNvSpPr/>
          <p:nvPr/>
        </p:nvSpPr>
        <p:spPr>
          <a:xfrm>
            <a:off x="6"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dirty="0"/>
          </a:p>
        </p:txBody>
      </p:sp>
      <p:sp>
        <p:nvSpPr>
          <p:cNvPr id="2" name="Title Placeholder 1"/>
          <p:cNvSpPr>
            <a:spLocks noGrp="1"/>
          </p:cNvSpPr>
          <p:nvPr>
            <p:ph type="title"/>
          </p:nvPr>
        </p:nvSpPr>
        <p:spPr>
          <a:xfrm>
            <a:off x="609604" y="274639"/>
            <a:ext cx="11087425"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4" y="1600203"/>
            <a:ext cx="11087425"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dirty="0">
              <a:solidFill>
                <a:schemeClr val="accent6"/>
              </a:solidFill>
            </a:endParaRPr>
          </a:p>
        </p:txBody>
      </p:sp>
      <p:sp>
        <p:nvSpPr>
          <p:cNvPr id="6" name="Slide Number Placeholder 5"/>
          <p:cNvSpPr>
            <a:spLocks noGrp="1"/>
          </p:cNvSpPr>
          <p:nvPr>
            <p:ph type="sldNum" sz="quarter" idx="4"/>
          </p:nvPr>
        </p:nvSpPr>
        <p:spPr>
          <a:xfrm>
            <a:off x="11375717" y="6305882"/>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dirty="0"/>
          </a:p>
        </p:txBody>
      </p:sp>
      <p:sp>
        <p:nvSpPr>
          <p:cNvPr id="15" name="Date Placeholder 3"/>
          <p:cNvSpPr>
            <a:spLocks noGrp="1"/>
          </p:cNvSpPr>
          <p:nvPr>
            <p:ph type="dt" sz="half" idx="2"/>
          </p:nvPr>
        </p:nvSpPr>
        <p:spPr>
          <a:xfrm>
            <a:off x="10293014" y="6352708"/>
            <a:ext cx="984591" cy="365760"/>
          </a:xfrm>
          <a:prstGeom prst="rect">
            <a:avLst/>
          </a:prstGeom>
        </p:spPr>
        <p:txBody>
          <a:bodyPr lIns="91290" tIns="45645" rIns="91290" bIns="45645" anchor="ctr"/>
          <a:lstStyle>
            <a:lvl1pPr>
              <a:defRPr sz="1200">
                <a:solidFill>
                  <a:srgbClr val="88A7DF"/>
                </a:solidFill>
              </a:defRPr>
            </a:lvl1pPr>
          </a:lstStyle>
          <a:p>
            <a:fld id="{7010B2AF-2867-4CAA-8BBF-3F031597152F}" type="datetime1">
              <a:rPr lang="en-US" smtClean="0"/>
              <a:t>5/16/2024</a:t>
            </a:fld>
            <a:endParaRPr lang="en-US" dirty="0"/>
          </a:p>
        </p:txBody>
      </p:sp>
      <p:sp>
        <p:nvSpPr>
          <p:cNvPr id="10" name="Footer Placeholder 4"/>
          <p:cNvSpPr>
            <a:spLocks noGrp="1"/>
          </p:cNvSpPr>
          <p:nvPr>
            <p:ph type="ftr" sz="quarter" idx="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ommons.wikimedia.org/wiki/File:Male_head_silhouette.svg" TargetMode="External"/><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pixabay.com/tr/bir-adam-sil%C3%BCeti-erkek-siluet-3618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publicdomainpictures.net/view-image.php?image=8226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pixabay.com/en/face-guy-head-male-man-profile-15645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hyperlink" Target="https://www.publicdomainpictures.net/view-image.php?image=82266"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hyperlink" Target="http://pixabay.com/en/face-guy-head-male-man-profile-156456/" TargetMode="External"/><Relationship Id="rId5" Type="http://schemas.openxmlformats.org/officeDocument/2006/relationships/hyperlink" Target="https://commons.wikimedia.org/wiki/File:Male_head_silhouette.svg" TargetMode="External"/><Relationship Id="rId10" Type="http://schemas.openxmlformats.org/officeDocument/2006/relationships/image" Target="../media/image18.png"/><Relationship Id="rId4" Type="http://schemas.openxmlformats.org/officeDocument/2006/relationships/image" Target="../media/image15.svg"/><Relationship Id="rId9" Type="http://schemas.openxmlformats.org/officeDocument/2006/relationships/hyperlink" Target="https://pixabay.com/tr/bir-adam-sil%C3%BCeti-erkek-siluet-36181/"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hiv.gov/federal-response/national-hiv-aids-strategy/national-hiv-aids-strategy-2022-2025" TargetMode="External"/><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354" y="1772529"/>
            <a:ext cx="11469212" cy="1951661"/>
          </a:xfrm>
        </p:spPr>
        <p:txBody>
          <a:bodyPr/>
          <a:lstStyle/>
          <a:p>
            <a:pPr algn="ctr"/>
            <a:r>
              <a:rPr lang="en-US" sz="5000" dirty="0"/>
              <a:t>Scaling Up PrEP Equity to End the HIV Epidemic</a:t>
            </a:r>
            <a:br>
              <a:rPr lang="en-US" dirty="0"/>
            </a:br>
            <a:br>
              <a:rPr lang="en-US" dirty="0"/>
            </a:br>
            <a:endParaRPr lang="en-US" dirty="0"/>
          </a:p>
        </p:txBody>
      </p:sp>
      <p:sp>
        <p:nvSpPr>
          <p:cNvPr id="4" name="TextBox 3">
            <a:extLst>
              <a:ext uri="{FF2B5EF4-FFF2-40B4-BE49-F238E27FC236}">
                <a16:creationId xmlns:a16="http://schemas.microsoft.com/office/drawing/2014/main" id="{9F220690-5F1C-F268-EFBC-793C6F411F5D}"/>
              </a:ext>
            </a:extLst>
          </p:cNvPr>
          <p:cNvSpPr txBox="1"/>
          <p:nvPr/>
        </p:nvSpPr>
        <p:spPr>
          <a:xfrm>
            <a:off x="4850002" y="3553463"/>
            <a:ext cx="2050561" cy="461665"/>
          </a:xfrm>
          <a:prstGeom prst="rect">
            <a:avLst/>
          </a:prstGeom>
          <a:noFill/>
        </p:spPr>
        <p:txBody>
          <a:bodyPr wrap="none" rtlCol="0">
            <a:spAutoFit/>
          </a:bodyPr>
          <a:lstStyle/>
          <a:p>
            <a:r>
              <a:rPr lang="en-US" sz="2400" dirty="0">
                <a:solidFill>
                  <a:schemeClr val="tx2"/>
                </a:solidFill>
              </a:rPr>
              <a:t>May 18, 2024</a:t>
            </a:r>
          </a:p>
        </p:txBody>
      </p:sp>
      <p:sp>
        <p:nvSpPr>
          <p:cNvPr id="3" name="Subtitle 2"/>
          <p:cNvSpPr>
            <a:spLocks noGrp="1"/>
          </p:cNvSpPr>
          <p:nvPr>
            <p:ph type="subTitle" idx="1"/>
          </p:nvPr>
        </p:nvSpPr>
        <p:spPr>
          <a:xfrm>
            <a:off x="819812" y="4479480"/>
            <a:ext cx="3763474" cy="1066800"/>
          </a:xfrm>
        </p:spPr>
        <p:txBody>
          <a:bodyPr>
            <a:noAutofit/>
          </a:bodyPr>
          <a:lstStyle/>
          <a:p>
            <a:pPr algn="ctr"/>
            <a:r>
              <a:rPr lang="en-US" sz="2000" dirty="0"/>
              <a:t>Danny Toub, MD</a:t>
            </a:r>
          </a:p>
          <a:p>
            <a:pPr algn="ctr"/>
            <a:r>
              <a:rPr lang="en-US" sz="2000" dirty="0"/>
              <a:t>Santa Rosa Community Health</a:t>
            </a:r>
          </a:p>
          <a:p>
            <a:pPr algn="ctr"/>
            <a:r>
              <a:rPr lang="en-US" sz="2000" dirty="0"/>
              <a:t>BANCC Faculty</a:t>
            </a:r>
          </a:p>
        </p:txBody>
      </p:sp>
      <p:sp>
        <p:nvSpPr>
          <p:cNvPr id="8" name="Subtitle 2">
            <a:extLst>
              <a:ext uri="{FF2B5EF4-FFF2-40B4-BE49-F238E27FC236}">
                <a16:creationId xmlns:a16="http://schemas.microsoft.com/office/drawing/2014/main" id="{710E86EB-E9ED-9419-AE70-CD0F607E9DE2}"/>
              </a:ext>
            </a:extLst>
          </p:cNvPr>
          <p:cNvSpPr txBox="1">
            <a:spLocks/>
          </p:cNvSpPr>
          <p:nvPr/>
        </p:nvSpPr>
        <p:spPr>
          <a:xfrm>
            <a:off x="6900563" y="4530618"/>
            <a:ext cx="3763474" cy="1066800"/>
          </a:xfrm>
          <a:prstGeom prst="rect">
            <a:avLst/>
          </a:prstGeom>
        </p:spPr>
        <p:txBody>
          <a:bodyPr vert="horz" lIns="91290" tIns="45645" rIns="91290" bIns="45645" rtlCol="0" anchor="t">
            <a:noAutofit/>
          </a:bodyPr>
          <a:lstStyle>
            <a:lvl1pPr marL="0" indent="0" algn="l" defTabSz="912899" rtl="0" eaLnBrk="1" latinLnBrk="0" hangingPunct="1">
              <a:spcBef>
                <a:spcPct val="20000"/>
              </a:spcBef>
              <a:buClr>
                <a:schemeClr val="accent6"/>
              </a:buClr>
              <a:buFont typeface="Wingdings" charset="2"/>
              <a:buNone/>
              <a:defRPr sz="2800" b="0" i="0" kern="1200">
                <a:solidFill>
                  <a:srgbClr val="222222"/>
                </a:solidFill>
                <a:latin typeface="+mn-lt"/>
                <a:ea typeface="+mn-ea"/>
                <a:cs typeface="ITC Avant Garde Std Md"/>
              </a:defRPr>
            </a:lvl1pPr>
            <a:lvl2pPr marL="456449" indent="0" algn="ctr" defTabSz="912899" rtl="0" eaLnBrk="1" latinLnBrk="0" hangingPunct="1">
              <a:spcBef>
                <a:spcPct val="20000"/>
              </a:spcBef>
              <a:buClr>
                <a:schemeClr val="accent6"/>
              </a:buClr>
              <a:buFont typeface="Wingdings" charset="2"/>
              <a:buNone/>
              <a:defRPr sz="2200" b="0" i="0" kern="1200">
                <a:solidFill>
                  <a:schemeClr val="tx1">
                    <a:tint val="75000"/>
                  </a:schemeClr>
                </a:solidFill>
                <a:latin typeface="+mn-lt"/>
                <a:ea typeface="+mn-ea"/>
                <a:cs typeface="ITC Avant Garde Std Md"/>
              </a:defRPr>
            </a:lvl2pPr>
            <a:lvl3pPr marL="912899" indent="0" algn="ctr" defTabSz="912899" rtl="0" eaLnBrk="1" latinLnBrk="0" hangingPunct="1">
              <a:spcBef>
                <a:spcPct val="20000"/>
              </a:spcBef>
              <a:buClr>
                <a:schemeClr val="accent6"/>
              </a:buClr>
              <a:buFont typeface="Wingdings" charset="2"/>
              <a:buNone/>
              <a:defRPr sz="2000" b="0" i="0" kern="1200">
                <a:solidFill>
                  <a:schemeClr val="tx1">
                    <a:tint val="75000"/>
                  </a:schemeClr>
                </a:solidFill>
                <a:latin typeface="+mn-lt"/>
                <a:ea typeface="+mn-ea"/>
                <a:cs typeface="ITC Avant Garde Std Md"/>
              </a:defRPr>
            </a:lvl3pPr>
            <a:lvl4pPr marL="1369349" indent="0" algn="ctr" defTabSz="912899" rtl="0" eaLnBrk="1" latinLnBrk="0" hangingPunct="1">
              <a:spcBef>
                <a:spcPct val="20000"/>
              </a:spcBef>
              <a:buClr>
                <a:schemeClr val="accent6"/>
              </a:buClr>
              <a:buFont typeface="Wingdings" charset="2"/>
              <a:buNone/>
              <a:defRPr sz="1800" b="0" i="0" kern="1200">
                <a:solidFill>
                  <a:schemeClr val="tx1">
                    <a:tint val="75000"/>
                  </a:schemeClr>
                </a:solidFill>
                <a:latin typeface="+mn-lt"/>
                <a:ea typeface="+mn-ea"/>
                <a:cs typeface="ITC Avant Garde Std Md"/>
              </a:defRPr>
            </a:lvl4pPr>
            <a:lvl5pPr marL="1825798" indent="0" algn="ctr" defTabSz="912899" rtl="0" eaLnBrk="1" latinLnBrk="0" hangingPunct="1">
              <a:spcBef>
                <a:spcPct val="20000"/>
              </a:spcBef>
              <a:buClr>
                <a:schemeClr val="accent6"/>
              </a:buClr>
              <a:buFont typeface="Wingdings" charset="2"/>
              <a:buNone/>
              <a:defRPr sz="1600" b="0" i="0" kern="1200" baseline="0">
                <a:solidFill>
                  <a:schemeClr val="tx1">
                    <a:tint val="75000"/>
                  </a:schemeClr>
                </a:solidFill>
                <a:latin typeface="+mn-lt"/>
                <a:ea typeface="+mn-ea"/>
                <a:cs typeface="ITC Avant Garde Std Md"/>
              </a:defRPr>
            </a:lvl5pPr>
            <a:lvl6pPr marL="2282248" indent="0" algn="ctr" defTabSz="912899"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38697" indent="0" algn="ctr" defTabSz="912899"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195147" indent="0" algn="ctr" defTabSz="912899"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1597" indent="0" algn="ctr" defTabSz="912899"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r>
              <a:rPr lang="en-US" sz="2000" dirty="0"/>
              <a:t>Shawn Demmons, MPH</a:t>
            </a:r>
          </a:p>
          <a:p>
            <a:pPr algn="ctr"/>
            <a:r>
              <a:rPr lang="en-US" sz="2000" dirty="0"/>
              <a:t>PAETC-BANCC</a:t>
            </a:r>
          </a:p>
          <a:p>
            <a:pPr algn="ctr"/>
            <a:r>
              <a:rPr lang="en-US" sz="2000" dirty="0"/>
              <a:t>Director</a:t>
            </a:r>
          </a:p>
        </p:txBody>
      </p:sp>
      <p:sp>
        <p:nvSpPr>
          <p:cNvPr id="6" name="Footer Placeholder 5">
            <a:extLst>
              <a:ext uri="{FF2B5EF4-FFF2-40B4-BE49-F238E27FC236}">
                <a16:creationId xmlns:a16="http://schemas.microsoft.com/office/drawing/2014/main" id="{0FA991CC-2E07-544A-B9E6-2A6EE21EF0D9}"/>
              </a:ext>
            </a:extLst>
          </p:cNvPr>
          <p:cNvSpPr>
            <a:spLocks noGrp="1"/>
          </p:cNvSpPr>
          <p:nvPr>
            <p:ph type="ftr" sz="quarter" idx="11"/>
          </p:nvPr>
        </p:nvSpPr>
        <p:spPr/>
        <p:txBody>
          <a:bodyPr/>
          <a:lstStyle/>
          <a:p>
            <a:r>
              <a:rPr lang="en-US" dirty="0"/>
              <a:t>paetc.org</a:t>
            </a:r>
          </a:p>
        </p:txBody>
      </p:sp>
      <p:sp>
        <p:nvSpPr>
          <p:cNvPr id="7" name="Slide Number Placeholder 6">
            <a:extLst>
              <a:ext uri="{FF2B5EF4-FFF2-40B4-BE49-F238E27FC236}">
                <a16:creationId xmlns:a16="http://schemas.microsoft.com/office/drawing/2014/main" id="{3774EE2A-C187-1A40-847B-1861A2B09B9D}"/>
              </a:ext>
            </a:extLst>
          </p:cNvPr>
          <p:cNvSpPr>
            <a:spLocks noGrp="1"/>
          </p:cNvSpPr>
          <p:nvPr>
            <p:ph type="sldNum" sz="quarter" idx="12"/>
          </p:nvPr>
        </p:nvSpPr>
        <p:spPr/>
        <p:txBody>
          <a:bodyPr/>
          <a:lstStyle/>
          <a:p>
            <a:fld id="{1D2EA5EF-C699-AF4C-BA42-C0A1CAAB713C}" type="slidenum">
              <a:rPr lang="en-US" smtClean="0"/>
              <a:t>1</a:t>
            </a:fld>
            <a:endParaRPr lang="en-US" dirty="0"/>
          </a:p>
        </p:txBody>
      </p:sp>
    </p:spTree>
    <p:extLst>
      <p:ext uri="{BB962C8B-B14F-4D97-AF65-F5344CB8AC3E}">
        <p14:creationId xmlns:p14="http://schemas.microsoft.com/office/powerpoint/2010/main" val="1673871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5571-DEFB-6449-BA2E-CD739638763D}"/>
              </a:ext>
            </a:extLst>
          </p:cNvPr>
          <p:cNvSpPr>
            <a:spLocks noGrp="1"/>
          </p:cNvSpPr>
          <p:nvPr>
            <p:ph type="title"/>
          </p:nvPr>
        </p:nvSpPr>
        <p:spPr>
          <a:xfrm>
            <a:off x="1805062" y="343490"/>
            <a:ext cx="8969187" cy="1325563"/>
          </a:xfrm>
        </p:spPr>
        <p:txBody>
          <a:bodyPr/>
          <a:lstStyle/>
          <a:p>
            <a:r>
              <a:rPr lang="en-US" dirty="0"/>
              <a:t>Health Equity</a:t>
            </a:r>
          </a:p>
        </p:txBody>
      </p:sp>
      <p:sp>
        <p:nvSpPr>
          <p:cNvPr id="3" name="Content Placeholder 2">
            <a:extLst>
              <a:ext uri="{FF2B5EF4-FFF2-40B4-BE49-F238E27FC236}">
                <a16:creationId xmlns:a16="http://schemas.microsoft.com/office/drawing/2014/main" id="{49D3D4FB-F08F-C94F-A85D-13F3A5079930}"/>
              </a:ext>
            </a:extLst>
          </p:cNvPr>
          <p:cNvSpPr>
            <a:spLocks noGrp="1"/>
          </p:cNvSpPr>
          <p:nvPr>
            <p:ph idx="1"/>
          </p:nvPr>
        </p:nvSpPr>
        <p:spPr>
          <a:xfrm>
            <a:off x="536620" y="1756428"/>
            <a:ext cx="5306888" cy="4351338"/>
          </a:xfrm>
        </p:spPr>
        <p:txBody>
          <a:bodyPr/>
          <a:lstStyle/>
          <a:p>
            <a:pPr marL="0" indent="0">
              <a:lnSpc>
                <a:spcPct val="100000"/>
              </a:lnSpc>
              <a:buNone/>
            </a:pPr>
            <a:r>
              <a:rPr lang="en-US" sz="2400" dirty="0"/>
              <a:t>Health equity means that everyone has a fair and just opportunity to be healthier.   </a:t>
            </a:r>
          </a:p>
          <a:p>
            <a:pPr marL="0" indent="0">
              <a:lnSpc>
                <a:spcPct val="100000"/>
              </a:lnSpc>
              <a:buNone/>
            </a:pPr>
            <a:r>
              <a:rPr lang="en-US" sz="2400" dirty="0"/>
              <a:t>This requires removing obstacles to health such as poverty, discrimination, and their consequences, including powerlessness and lack of access to good jobs with fair pay, quality education and housing, safe environments, and health care.</a:t>
            </a:r>
          </a:p>
        </p:txBody>
      </p:sp>
      <p:sp>
        <p:nvSpPr>
          <p:cNvPr id="6" name="TextBox 5">
            <a:extLst>
              <a:ext uri="{FF2B5EF4-FFF2-40B4-BE49-F238E27FC236}">
                <a16:creationId xmlns:a16="http://schemas.microsoft.com/office/drawing/2014/main" id="{AD9F2573-3F1A-5640-85DB-D5130DE45823}"/>
              </a:ext>
            </a:extLst>
          </p:cNvPr>
          <p:cNvSpPr txBox="1"/>
          <p:nvPr/>
        </p:nvSpPr>
        <p:spPr>
          <a:xfrm>
            <a:off x="2383044" y="6259842"/>
            <a:ext cx="2935189" cy="523220"/>
          </a:xfrm>
          <a:prstGeom prst="rect">
            <a:avLst/>
          </a:prstGeom>
          <a:noFill/>
        </p:spPr>
        <p:txBody>
          <a:bodyPr wrap="square" rtlCol="0">
            <a:spAutoFit/>
          </a:bodyPr>
          <a:lstStyle/>
          <a:p>
            <a:r>
              <a:rPr lang="en-US" sz="1400" dirty="0">
                <a:solidFill>
                  <a:schemeClr val="bg1"/>
                </a:solidFill>
              </a:rPr>
              <a:t>Robert Wood Johnson Foundation (RWJF) </a:t>
            </a:r>
          </a:p>
        </p:txBody>
      </p:sp>
      <p:pic>
        <p:nvPicPr>
          <p:cNvPr id="5" name="Picture 1" descr="Four cartoons of three people of color trying to watch a baseball game.  There is a tall fence they are trying to look over. There is a tall person, a medium height person, and a short person.  In the first picture &quot;Equality&quot; ">
            <a:extLst>
              <a:ext uri="{FF2B5EF4-FFF2-40B4-BE49-F238E27FC236}">
                <a16:creationId xmlns:a16="http://schemas.microsoft.com/office/drawing/2014/main" id="{7EF98142-A7F8-A243-95D8-F3FD39DE2D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3508" y="132478"/>
            <a:ext cx="5087251" cy="60391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5A37A4-D31C-6349-40EF-E05549BED5BE}"/>
              </a:ext>
            </a:extLst>
          </p:cNvPr>
          <p:cNvSpPr txBox="1"/>
          <p:nvPr/>
        </p:nvSpPr>
        <p:spPr>
          <a:xfrm>
            <a:off x="5843508" y="6290620"/>
            <a:ext cx="3965448" cy="461665"/>
          </a:xfrm>
          <a:prstGeom prst="rect">
            <a:avLst/>
          </a:prstGeom>
          <a:noFill/>
        </p:spPr>
        <p:txBody>
          <a:bodyPr wrap="square">
            <a:spAutoFit/>
          </a:bodyPr>
          <a:lstStyle/>
          <a:p>
            <a:pPr algn="l"/>
            <a:r>
              <a:rPr lang="en-US" sz="1200" b="0" i="0" dirty="0">
                <a:solidFill>
                  <a:schemeClr val="bg1"/>
                </a:solidFill>
                <a:effectLst/>
                <a:latin typeface="Roboto" panose="02000000000000000000" pitchFamily="2" charset="0"/>
              </a:rPr>
              <a:t>Image Source: Interaction Institute for Social Change | Artist: Angus Maguire</a:t>
            </a:r>
          </a:p>
        </p:txBody>
      </p:sp>
    </p:spTree>
    <p:extLst>
      <p:ext uri="{BB962C8B-B14F-4D97-AF65-F5344CB8AC3E}">
        <p14:creationId xmlns:p14="http://schemas.microsoft.com/office/powerpoint/2010/main" val="389897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wearing a face mask, holding up a sign in protest that says &quot;Racism is a pandemic.&quot;">
            <a:extLst>
              <a:ext uri="{FF2B5EF4-FFF2-40B4-BE49-F238E27FC236}">
                <a16:creationId xmlns:a16="http://schemas.microsoft.com/office/drawing/2014/main" id="{33554410-FD02-A844-B68F-727BAE90F755}"/>
              </a:ext>
            </a:extLst>
          </p:cNvPr>
          <p:cNvPicPr>
            <a:picLocks noChangeAspect="1"/>
          </p:cNvPicPr>
          <p:nvPr/>
        </p:nvPicPr>
        <p:blipFill rotWithShape="1">
          <a:blip r:embed="rId3"/>
          <a:srcRect l="15427" r="11835" b="1"/>
          <a:stretch/>
        </p:blipFill>
        <p:spPr>
          <a:xfrm>
            <a:off x="5345477" y="0"/>
            <a:ext cx="6846523" cy="620711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tle 1">
            <a:extLst>
              <a:ext uri="{FF2B5EF4-FFF2-40B4-BE49-F238E27FC236}">
                <a16:creationId xmlns:a16="http://schemas.microsoft.com/office/drawing/2014/main" id="{073F476F-8BDC-C646-B7F5-EBBD09236E1F}"/>
              </a:ext>
            </a:extLst>
          </p:cNvPr>
          <p:cNvSpPr>
            <a:spLocks noGrp="1"/>
          </p:cNvSpPr>
          <p:nvPr>
            <p:ph type="title"/>
          </p:nvPr>
        </p:nvSpPr>
        <p:spPr>
          <a:xfrm>
            <a:off x="374904" y="416014"/>
            <a:ext cx="4992624" cy="1243584"/>
          </a:xfrm>
        </p:spPr>
        <p:txBody>
          <a:bodyPr anchor="ctr">
            <a:normAutofit/>
          </a:bodyPr>
          <a:lstStyle/>
          <a:p>
            <a:r>
              <a:rPr lang="en-US" sz="3400" dirty="0"/>
              <a:t>Determinants</a:t>
            </a:r>
            <a:r>
              <a:rPr lang="en-US" sz="3400" baseline="0" dirty="0"/>
              <a:t> of Equity</a:t>
            </a:r>
            <a:endParaRPr lang="en-US" sz="3400" dirty="0"/>
          </a:p>
        </p:txBody>
      </p:sp>
      <p:sp>
        <p:nvSpPr>
          <p:cNvPr id="3" name="Content Placeholder 2">
            <a:extLst>
              <a:ext uri="{FF2B5EF4-FFF2-40B4-BE49-F238E27FC236}">
                <a16:creationId xmlns:a16="http://schemas.microsoft.com/office/drawing/2014/main" id="{30ED4374-6A3B-F647-8AB6-EBA9C78D890C}"/>
              </a:ext>
            </a:extLst>
          </p:cNvPr>
          <p:cNvSpPr>
            <a:spLocks noGrp="1"/>
          </p:cNvSpPr>
          <p:nvPr>
            <p:ph idx="1"/>
          </p:nvPr>
        </p:nvSpPr>
        <p:spPr>
          <a:xfrm>
            <a:off x="136691" y="1959512"/>
            <a:ext cx="5469050" cy="4155831"/>
          </a:xfrm>
        </p:spPr>
        <p:txBody>
          <a:bodyPr anchor="t">
            <a:normAutofit fontScale="92500" lnSpcReduction="10000"/>
          </a:bodyPr>
          <a:lstStyle/>
          <a:p>
            <a:r>
              <a:rPr lang="en-US" sz="2400" i="1" dirty="0"/>
              <a:t>“Racism is a system of structuring opportunity and assigning value based on the social interpretation of how one looks (which is what we call "race"), that unfairly disadvantages some individuals and communities, unfairly advantages other individuals and communities, and saps the strength of the whole society through the waste of human resources." </a:t>
            </a:r>
          </a:p>
          <a:p>
            <a:pPr marL="0" indent="0">
              <a:buNone/>
            </a:pPr>
            <a:br>
              <a:rPr lang="en-US" sz="1900" i="1" dirty="0"/>
            </a:br>
            <a:r>
              <a:rPr lang="en-US" sz="1900" i="1" dirty="0"/>
              <a:t>APHA Past-President Camara Phyllis Jones, MD, MPH, PhD</a:t>
            </a:r>
            <a:endParaRPr lang="en-US" sz="1900" dirty="0"/>
          </a:p>
        </p:txBody>
      </p:sp>
      <p:sp>
        <p:nvSpPr>
          <p:cNvPr id="5" name="TextBox 4">
            <a:extLst>
              <a:ext uri="{FF2B5EF4-FFF2-40B4-BE49-F238E27FC236}">
                <a16:creationId xmlns:a16="http://schemas.microsoft.com/office/drawing/2014/main" id="{5E24446F-8257-7C9E-EC20-3615B0C28793}"/>
              </a:ext>
            </a:extLst>
          </p:cNvPr>
          <p:cNvSpPr txBox="1"/>
          <p:nvPr/>
        </p:nvSpPr>
        <p:spPr>
          <a:xfrm>
            <a:off x="5713304" y="6424070"/>
            <a:ext cx="3767027" cy="461665"/>
          </a:xfrm>
          <a:prstGeom prst="rect">
            <a:avLst/>
          </a:prstGeom>
          <a:noFill/>
        </p:spPr>
        <p:txBody>
          <a:bodyPr wrap="square">
            <a:spAutoFit/>
          </a:bodyPr>
          <a:lstStyle/>
          <a:p>
            <a:r>
              <a:rPr lang="en-US" sz="1200" b="1" dirty="0">
                <a:solidFill>
                  <a:schemeClr val="bg1"/>
                </a:solidFill>
              </a:rPr>
              <a:t>Image credit: Beata Zawrzel—NurPhoto/Getty Images</a:t>
            </a:r>
          </a:p>
        </p:txBody>
      </p:sp>
    </p:spTree>
    <p:extLst>
      <p:ext uri="{BB962C8B-B14F-4D97-AF65-F5344CB8AC3E}">
        <p14:creationId xmlns:p14="http://schemas.microsoft.com/office/powerpoint/2010/main" val="2858712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8CF0-850D-8373-66BB-C97E688D8E28}"/>
              </a:ext>
            </a:extLst>
          </p:cNvPr>
          <p:cNvSpPr>
            <a:spLocks noGrp="1"/>
          </p:cNvSpPr>
          <p:nvPr>
            <p:ph type="title"/>
          </p:nvPr>
        </p:nvSpPr>
        <p:spPr>
          <a:xfrm>
            <a:off x="850547" y="2722939"/>
            <a:ext cx="10212916" cy="1168401"/>
          </a:xfrm>
        </p:spPr>
        <p:txBody>
          <a:bodyPr/>
          <a:lstStyle/>
          <a:p>
            <a:r>
              <a:rPr lang="en-US" dirty="0"/>
              <a:t>Case review Activity</a:t>
            </a:r>
          </a:p>
        </p:txBody>
      </p:sp>
      <p:sp>
        <p:nvSpPr>
          <p:cNvPr id="5" name="Footer Placeholder 4">
            <a:extLst>
              <a:ext uri="{FF2B5EF4-FFF2-40B4-BE49-F238E27FC236}">
                <a16:creationId xmlns:a16="http://schemas.microsoft.com/office/drawing/2014/main" id="{05963A39-9A5F-4149-3C93-DE7D3B1F6C2A}"/>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A57C34CD-F97A-EB0C-F48A-5376C032701E}"/>
              </a:ext>
            </a:extLst>
          </p:cNvPr>
          <p:cNvSpPr>
            <a:spLocks noGrp="1"/>
          </p:cNvSpPr>
          <p:nvPr>
            <p:ph type="sldNum" sz="quarter" idx="12"/>
          </p:nvPr>
        </p:nvSpPr>
        <p:spPr/>
        <p:txBody>
          <a:bodyPr/>
          <a:lstStyle/>
          <a:p>
            <a:fld id="{1D2EA5EF-C699-AF4C-BA42-C0A1CAAB713C}" type="slidenum">
              <a:rPr lang="en-US" smtClean="0"/>
              <a:t>12</a:t>
            </a:fld>
            <a:endParaRPr lang="en-US" dirty="0"/>
          </a:p>
        </p:txBody>
      </p:sp>
    </p:spTree>
    <p:extLst>
      <p:ext uri="{BB962C8B-B14F-4D97-AF65-F5344CB8AC3E}">
        <p14:creationId xmlns:p14="http://schemas.microsoft.com/office/powerpoint/2010/main" val="236198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CF0A-4A12-CB0F-547D-B04C5A183B01}"/>
              </a:ext>
            </a:extLst>
          </p:cNvPr>
          <p:cNvSpPr>
            <a:spLocks noGrp="1"/>
          </p:cNvSpPr>
          <p:nvPr>
            <p:ph type="title"/>
          </p:nvPr>
        </p:nvSpPr>
        <p:spPr/>
        <p:txBody>
          <a:bodyPr/>
          <a:lstStyle/>
          <a:p>
            <a:r>
              <a:rPr lang="en-US" dirty="0"/>
              <a:t>Diego Ramirez, 23 yo</a:t>
            </a:r>
            <a:br>
              <a:rPr lang="en-US" dirty="0"/>
            </a:br>
            <a:r>
              <a:rPr lang="en-US" sz="2400" dirty="0"/>
              <a:t>(Latine cisgender MSM)</a:t>
            </a:r>
          </a:p>
        </p:txBody>
      </p:sp>
      <p:pic>
        <p:nvPicPr>
          <p:cNvPr id="7" name="Content Placeholder 6" descr="A silhouette of a person">
            <a:extLst>
              <a:ext uri="{FF2B5EF4-FFF2-40B4-BE49-F238E27FC236}">
                <a16:creationId xmlns:a16="http://schemas.microsoft.com/office/drawing/2014/main" id="{F72418BD-2614-892C-8CCF-81EC820D03E2}"/>
              </a:ext>
            </a:extLst>
          </p:cNvPr>
          <p:cNvPicPr>
            <a:picLocks noGrp="1" noChangeAspect="1"/>
          </p:cNvPicPr>
          <p:nvPr>
            <p:ph idx="1"/>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3969543" y="1600200"/>
            <a:ext cx="4367213" cy="4367213"/>
          </a:xfrm>
        </p:spPr>
      </p:pic>
      <p:sp>
        <p:nvSpPr>
          <p:cNvPr id="3" name="TextBox 2">
            <a:extLst>
              <a:ext uri="{FF2B5EF4-FFF2-40B4-BE49-F238E27FC236}">
                <a16:creationId xmlns:a16="http://schemas.microsoft.com/office/drawing/2014/main" id="{D56D097A-03DF-EF5B-1755-83BB08B33BA1}"/>
              </a:ext>
            </a:extLst>
          </p:cNvPr>
          <p:cNvSpPr txBox="1"/>
          <p:nvPr/>
        </p:nvSpPr>
        <p:spPr>
          <a:xfrm>
            <a:off x="8420170" y="5967178"/>
            <a:ext cx="3276859" cy="276999"/>
          </a:xfrm>
          <a:prstGeom prst="rect">
            <a:avLst/>
          </a:prstGeom>
          <a:noFill/>
        </p:spPr>
        <p:txBody>
          <a:bodyPr wrap="none" rtlCol="0">
            <a:spAutoFit/>
          </a:bodyPr>
          <a:lstStyle/>
          <a:p>
            <a:r>
              <a:rPr lang="en-US" sz="1200" dirty="0"/>
              <a:t>Image source: </a:t>
            </a:r>
            <a:r>
              <a:rPr lang="en-US" sz="1200" dirty="0">
                <a:effectLst/>
                <a:ea typeface="Calibri" panose="020F0502020204030204" pitchFamily="34" charset="0"/>
                <a:cs typeface="Calibri" panose="020F0502020204030204" pitchFamily="34" charset="0"/>
              </a:rPr>
              <a:t>MS PowerPoint Stock Images </a:t>
            </a:r>
            <a:endParaRPr lang="en-US" sz="1200" dirty="0"/>
          </a:p>
        </p:txBody>
      </p:sp>
      <p:sp>
        <p:nvSpPr>
          <p:cNvPr id="5" name="Footer Placeholder 4">
            <a:extLst>
              <a:ext uri="{FF2B5EF4-FFF2-40B4-BE49-F238E27FC236}">
                <a16:creationId xmlns:a16="http://schemas.microsoft.com/office/drawing/2014/main" id="{35174934-667E-D10C-C8C9-DEE6853CA99B}"/>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847D2944-B4D1-CDDA-BF77-E7372AE9B636}"/>
              </a:ext>
            </a:extLst>
          </p:cNvPr>
          <p:cNvSpPr>
            <a:spLocks noGrp="1"/>
          </p:cNvSpPr>
          <p:nvPr>
            <p:ph type="sldNum" sz="quarter" idx="12"/>
          </p:nvPr>
        </p:nvSpPr>
        <p:spPr/>
        <p:txBody>
          <a:bodyPr/>
          <a:lstStyle/>
          <a:p>
            <a:fld id="{1D2EA5EF-C699-AF4C-BA42-C0A1CAAB713C}" type="slidenum">
              <a:rPr lang="en-US" smtClean="0"/>
              <a:t>13</a:t>
            </a:fld>
            <a:endParaRPr lang="en-US" dirty="0"/>
          </a:p>
        </p:txBody>
      </p:sp>
    </p:spTree>
    <p:extLst>
      <p:ext uri="{BB962C8B-B14F-4D97-AF65-F5344CB8AC3E}">
        <p14:creationId xmlns:p14="http://schemas.microsoft.com/office/powerpoint/2010/main" val="3251246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8123-4092-7C08-C14A-1BA1342031C2}"/>
              </a:ext>
            </a:extLst>
          </p:cNvPr>
          <p:cNvSpPr>
            <a:spLocks noGrp="1"/>
          </p:cNvSpPr>
          <p:nvPr>
            <p:ph type="title"/>
          </p:nvPr>
        </p:nvSpPr>
        <p:spPr/>
        <p:txBody>
          <a:bodyPr/>
          <a:lstStyle/>
          <a:p>
            <a:r>
              <a:rPr lang="en-US" dirty="0"/>
              <a:t>Reflection </a:t>
            </a:r>
            <a:r>
              <a:rPr lang="en-US" dirty="0">
                <a:solidFill>
                  <a:schemeClr val="accent6">
                    <a:alpha val="0"/>
                  </a:schemeClr>
                </a:solidFill>
              </a:rPr>
              <a:t>1</a:t>
            </a:r>
          </a:p>
        </p:txBody>
      </p:sp>
      <p:sp>
        <p:nvSpPr>
          <p:cNvPr id="3" name="Content Placeholder 2">
            <a:extLst>
              <a:ext uri="{FF2B5EF4-FFF2-40B4-BE49-F238E27FC236}">
                <a16:creationId xmlns:a16="http://schemas.microsoft.com/office/drawing/2014/main" id="{CC9D7417-FA26-AFFD-72D3-E763DF70F292}"/>
              </a:ext>
            </a:extLst>
          </p:cNvPr>
          <p:cNvSpPr>
            <a:spLocks noGrp="1"/>
          </p:cNvSpPr>
          <p:nvPr>
            <p:ph idx="1"/>
          </p:nvPr>
        </p:nvSpPr>
        <p:spPr/>
        <p:txBody>
          <a:bodyPr/>
          <a:lstStyle/>
          <a:p>
            <a:pPr marL="285750" indent="-285750">
              <a:spcBef>
                <a:spcPts val="0"/>
              </a:spcBef>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What could have been done differently?</a:t>
            </a:r>
          </a:p>
          <a:p>
            <a:pPr marL="285750" indent="-285750">
              <a:spcBef>
                <a:spcPts val="0"/>
              </a:spcBef>
            </a:pPr>
            <a:r>
              <a:rPr lang="en-US" sz="3600" kern="100" dirty="0">
                <a:latin typeface="Calibri" panose="020F0502020204030204" pitchFamily="34" charset="0"/>
                <a:ea typeface="Calibri" panose="020F0502020204030204" pitchFamily="34" charset="0"/>
                <a:cs typeface="Times New Roman" panose="02020603050405020304" pitchFamily="18" charset="0"/>
              </a:rPr>
              <a:t>What individual and/or systemic biases are in place that contributed to the missed opportunities to offer PrEP?</a:t>
            </a:r>
          </a:p>
          <a:p>
            <a:pPr marL="285750" indent="-285750">
              <a:spcBef>
                <a:spcPts val="0"/>
              </a:spcBef>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What about missed opportunities outside of the clinic?</a:t>
            </a:r>
          </a:p>
          <a:p>
            <a:endParaRPr lang="en-US" dirty="0"/>
          </a:p>
        </p:txBody>
      </p:sp>
      <p:sp>
        <p:nvSpPr>
          <p:cNvPr id="5" name="Footer Placeholder 4">
            <a:extLst>
              <a:ext uri="{FF2B5EF4-FFF2-40B4-BE49-F238E27FC236}">
                <a16:creationId xmlns:a16="http://schemas.microsoft.com/office/drawing/2014/main" id="{555152DF-D470-5C0F-7D07-CEC71FEA4715}"/>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D7ACB236-EAFD-9D55-5F98-7D9119D9210E}"/>
              </a:ext>
            </a:extLst>
          </p:cNvPr>
          <p:cNvSpPr>
            <a:spLocks noGrp="1"/>
          </p:cNvSpPr>
          <p:nvPr>
            <p:ph type="sldNum" sz="quarter" idx="12"/>
          </p:nvPr>
        </p:nvSpPr>
        <p:spPr/>
        <p:txBody>
          <a:bodyPr/>
          <a:lstStyle/>
          <a:p>
            <a:fld id="{1D2EA5EF-C699-AF4C-BA42-C0A1CAAB713C}" type="slidenum">
              <a:rPr lang="en-US" smtClean="0"/>
              <a:t>14</a:t>
            </a:fld>
            <a:endParaRPr lang="en-US" dirty="0"/>
          </a:p>
        </p:txBody>
      </p:sp>
    </p:spTree>
    <p:extLst>
      <p:ext uri="{BB962C8B-B14F-4D97-AF65-F5344CB8AC3E}">
        <p14:creationId xmlns:p14="http://schemas.microsoft.com/office/powerpoint/2010/main" val="1841637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CF48-1160-3ADE-139C-EFA8D2953362}"/>
              </a:ext>
            </a:extLst>
          </p:cNvPr>
          <p:cNvSpPr>
            <a:spLocks noGrp="1"/>
          </p:cNvSpPr>
          <p:nvPr>
            <p:ph type="title"/>
          </p:nvPr>
        </p:nvSpPr>
        <p:spPr>
          <a:xfrm>
            <a:off x="448966" y="546487"/>
            <a:ext cx="11087425" cy="1143000"/>
          </a:xfrm>
        </p:spPr>
        <p:txBody>
          <a:bodyPr/>
          <a:lstStyle/>
          <a:p>
            <a:r>
              <a:rPr lang="en-US" dirty="0"/>
              <a:t>Javier Alvarez, 53 yo</a:t>
            </a:r>
            <a:br>
              <a:rPr lang="en-US" dirty="0"/>
            </a:br>
            <a:r>
              <a:rPr lang="en-US" sz="2400" dirty="0"/>
              <a:t>(Latine cisgender MSM, does not identify as gay, monolingual Spanish speaker, uses Meth)</a:t>
            </a:r>
            <a:br>
              <a:rPr lang="en-US" dirty="0"/>
            </a:br>
            <a:endParaRPr lang="en-US" dirty="0"/>
          </a:p>
        </p:txBody>
      </p:sp>
      <p:pic>
        <p:nvPicPr>
          <p:cNvPr id="7" name="Content Placeholder 6" descr="A silhouette of a person">
            <a:extLst>
              <a:ext uri="{FF2B5EF4-FFF2-40B4-BE49-F238E27FC236}">
                <a16:creationId xmlns:a16="http://schemas.microsoft.com/office/drawing/2014/main" id="{27A7A212-7085-5701-8F5F-63297F924EDD}"/>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791082" y="1689487"/>
            <a:ext cx="4609835" cy="4367213"/>
          </a:xfrm>
        </p:spPr>
      </p:pic>
      <p:sp>
        <p:nvSpPr>
          <p:cNvPr id="3" name="TextBox 2">
            <a:extLst>
              <a:ext uri="{FF2B5EF4-FFF2-40B4-BE49-F238E27FC236}">
                <a16:creationId xmlns:a16="http://schemas.microsoft.com/office/drawing/2014/main" id="{4F7CFFB2-AA62-BD15-06B5-1191B1BAD624}"/>
              </a:ext>
            </a:extLst>
          </p:cNvPr>
          <p:cNvSpPr txBox="1"/>
          <p:nvPr/>
        </p:nvSpPr>
        <p:spPr>
          <a:xfrm>
            <a:off x="8654579" y="5967178"/>
            <a:ext cx="3276859" cy="276999"/>
          </a:xfrm>
          <a:prstGeom prst="rect">
            <a:avLst/>
          </a:prstGeom>
          <a:noFill/>
        </p:spPr>
        <p:txBody>
          <a:bodyPr wrap="none" rtlCol="0">
            <a:spAutoFit/>
          </a:bodyPr>
          <a:lstStyle/>
          <a:p>
            <a:r>
              <a:rPr lang="en-US" sz="1200" dirty="0"/>
              <a:t>Image source: </a:t>
            </a:r>
            <a:r>
              <a:rPr lang="en-US" sz="1200" dirty="0">
                <a:effectLst/>
                <a:ea typeface="Calibri" panose="020F0502020204030204" pitchFamily="34" charset="0"/>
                <a:cs typeface="Calibri" panose="020F0502020204030204" pitchFamily="34" charset="0"/>
              </a:rPr>
              <a:t>MS PowerPoint Stock Images </a:t>
            </a:r>
            <a:endParaRPr lang="en-US" sz="1200" dirty="0"/>
          </a:p>
        </p:txBody>
      </p:sp>
      <p:sp>
        <p:nvSpPr>
          <p:cNvPr id="5" name="Footer Placeholder 4">
            <a:extLst>
              <a:ext uri="{FF2B5EF4-FFF2-40B4-BE49-F238E27FC236}">
                <a16:creationId xmlns:a16="http://schemas.microsoft.com/office/drawing/2014/main" id="{4BAEB9D9-972B-25FE-BD5D-ECCC43793D3F}"/>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AEE76DFF-996B-105B-A497-21EAB2CBF38E}"/>
              </a:ext>
            </a:extLst>
          </p:cNvPr>
          <p:cNvSpPr>
            <a:spLocks noGrp="1"/>
          </p:cNvSpPr>
          <p:nvPr>
            <p:ph type="sldNum" sz="quarter" idx="12"/>
          </p:nvPr>
        </p:nvSpPr>
        <p:spPr/>
        <p:txBody>
          <a:bodyPr/>
          <a:lstStyle/>
          <a:p>
            <a:fld id="{1D2EA5EF-C699-AF4C-BA42-C0A1CAAB713C}" type="slidenum">
              <a:rPr lang="en-US" smtClean="0"/>
              <a:t>15</a:t>
            </a:fld>
            <a:endParaRPr lang="en-US" dirty="0"/>
          </a:p>
        </p:txBody>
      </p:sp>
    </p:spTree>
    <p:extLst>
      <p:ext uri="{BB962C8B-B14F-4D97-AF65-F5344CB8AC3E}">
        <p14:creationId xmlns:p14="http://schemas.microsoft.com/office/powerpoint/2010/main" val="91888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8123-4092-7C08-C14A-1BA1342031C2}"/>
              </a:ext>
            </a:extLst>
          </p:cNvPr>
          <p:cNvSpPr>
            <a:spLocks noGrp="1"/>
          </p:cNvSpPr>
          <p:nvPr>
            <p:ph type="title"/>
          </p:nvPr>
        </p:nvSpPr>
        <p:spPr/>
        <p:txBody>
          <a:bodyPr/>
          <a:lstStyle/>
          <a:p>
            <a:r>
              <a:rPr lang="en-US" dirty="0"/>
              <a:t>Reflection </a:t>
            </a:r>
            <a:r>
              <a:rPr lang="en-US" dirty="0">
                <a:solidFill>
                  <a:schemeClr val="accent6">
                    <a:alpha val="0"/>
                  </a:schemeClr>
                </a:solidFill>
              </a:rPr>
              <a:t>2</a:t>
            </a:r>
          </a:p>
        </p:txBody>
      </p:sp>
      <p:sp>
        <p:nvSpPr>
          <p:cNvPr id="3" name="Content Placeholder 2">
            <a:extLst>
              <a:ext uri="{FF2B5EF4-FFF2-40B4-BE49-F238E27FC236}">
                <a16:creationId xmlns:a16="http://schemas.microsoft.com/office/drawing/2014/main" id="{CC9D7417-FA26-AFFD-72D3-E763DF70F292}"/>
              </a:ext>
            </a:extLst>
          </p:cNvPr>
          <p:cNvSpPr>
            <a:spLocks noGrp="1"/>
          </p:cNvSpPr>
          <p:nvPr>
            <p:ph idx="1"/>
          </p:nvPr>
        </p:nvSpPr>
        <p:spPr/>
        <p:txBody>
          <a:bodyPr/>
          <a:lstStyle/>
          <a:p>
            <a:pPr marL="285750" indent="-285750">
              <a:spcBef>
                <a:spcPts val="0"/>
              </a:spcBef>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What could have been done differently?</a:t>
            </a:r>
          </a:p>
          <a:p>
            <a:pPr marL="285750" indent="-285750">
              <a:spcBef>
                <a:spcPts val="0"/>
              </a:spcBef>
            </a:pPr>
            <a:r>
              <a:rPr lang="en-US" sz="3600" kern="100" dirty="0">
                <a:latin typeface="Calibri" panose="020F0502020204030204" pitchFamily="34" charset="0"/>
                <a:ea typeface="Calibri" panose="020F0502020204030204" pitchFamily="34" charset="0"/>
                <a:cs typeface="Times New Roman" panose="02020603050405020304" pitchFamily="18" charset="0"/>
              </a:rPr>
              <a:t>What individual and/or systemic biases are in place that contributed to the missed opportunities to offer PrEP?</a:t>
            </a:r>
          </a:p>
          <a:p>
            <a:pPr marL="285750" indent="-285750">
              <a:spcBef>
                <a:spcPts val="0"/>
              </a:spcBef>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What about missed opportunities outside of the clinic?</a:t>
            </a:r>
          </a:p>
          <a:p>
            <a:endParaRPr lang="en-US" dirty="0"/>
          </a:p>
        </p:txBody>
      </p:sp>
      <p:sp>
        <p:nvSpPr>
          <p:cNvPr id="5" name="Footer Placeholder 4">
            <a:extLst>
              <a:ext uri="{FF2B5EF4-FFF2-40B4-BE49-F238E27FC236}">
                <a16:creationId xmlns:a16="http://schemas.microsoft.com/office/drawing/2014/main" id="{555152DF-D470-5C0F-7D07-CEC71FEA4715}"/>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D7ACB236-EAFD-9D55-5F98-7D9119D9210E}"/>
              </a:ext>
            </a:extLst>
          </p:cNvPr>
          <p:cNvSpPr>
            <a:spLocks noGrp="1"/>
          </p:cNvSpPr>
          <p:nvPr>
            <p:ph type="sldNum" sz="quarter" idx="12"/>
          </p:nvPr>
        </p:nvSpPr>
        <p:spPr/>
        <p:txBody>
          <a:bodyPr/>
          <a:lstStyle/>
          <a:p>
            <a:fld id="{1D2EA5EF-C699-AF4C-BA42-C0A1CAAB713C}" type="slidenum">
              <a:rPr lang="en-US" smtClean="0"/>
              <a:t>16</a:t>
            </a:fld>
            <a:endParaRPr lang="en-US" dirty="0"/>
          </a:p>
        </p:txBody>
      </p:sp>
    </p:spTree>
    <p:extLst>
      <p:ext uri="{BB962C8B-B14F-4D97-AF65-F5344CB8AC3E}">
        <p14:creationId xmlns:p14="http://schemas.microsoft.com/office/powerpoint/2010/main" val="3503609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D37F-F820-682D-A410-63398107D5EF}"/>
              </a:ext>
            </a:extLst>
          </p:cNvPr>
          <p:cNvSpPr>
            <a:spLocks noGrp="1"/>
          </p:cNvSpPr>
          <p:nvPr>
            <p:ph type="title"/>
          </p:nvPr>
        </p:nvSpPr>
        <p:spPr/>
        <p:txBody>
          <a:bodyPr/>
          <a:lstStyle/>
          <a:p>
            <a:r>
              <a:rPr lang="en-US" dirty="0"/>
              <a:t>Siti Rahman, 30 yo</a:t>
            </a:r>
            <a:br>
              <a:rPr lang="en-US" dirty="0"/>
            </a:br>
            <a:r>
              <a:rPr lang="en-US" sz="2400" dirty="0"/>
              <a:t>(Southeast Asian cisgender married female)</a:t>
            </a:r>
          </a:p>
        </p:txBody>
      </p:sp>
      <p:pic>
        <p:nvPicPr>
          <p:cNvPr id="7" name="Content Placeholder 6" descr="A silhouette of a person">
            <a:extLst>
              <a:ext uri="{FF2B5EF4-FFF2-40B4-BE49-F238E27FC236}">
                <a16:creationId xmlns:a16="http://schemas.microsoft.com/office/drawing/2014/main" id="{022F70A8-9711-5B4B-3F98-2E010F227764}"/>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4212925" y="1600200"/>
            <a:ext cx="3880450" cy="4367213"/>
          </a:xfrm>
        </p:spPr>
      </p:pic>
      <p:sp>
        <p:nvSpPr>
          <p:cNvPr id="3" name="TextBox 2">
            <a:extLst>
              <a:ext uri="{FF2B5EF4-FFF2-40B4-BE49-F238E27FC236}">
                <a16:creationId xmlns:a16="http://schemas.microsoft.com/office/drawing/2014/main" id="{BA61E109-F5E9-A2AD-92D6-1ADAD213A09F}"/>
              </a:ext>
            </a:extLst>
          </p:cNvPr>
          <p:cNvSpPr txBox="1"/>
          <p:nvPr/>
        </p:nvSpPr>
        <p:spPr>
          <a:xfrm>
            <a:off x="8420170" y="5967178"/>
            <a:ext cx="3276859" cy="276999"/>
          </a:xfrm>
          <a:prstGeom prst="rect">
            <a:avLst/>
          </a:prstGeom>
          <a:noFill/>
        </p:spPr>
        <p:txBody>
          <a:bodyPr wrap="none" rtlCol="0">
            <a:spAutoFit/>
          </a:bodyPr>
          <a:lstStyle/>
          <a:p>
            <a:r>
              <a:rPr lang="en-US" sz="1200" dirty="0"/>
              <a:t>Image source: </a:t>
            </a:r>
            <a:r>
              <a:rPr lang="en-US" sz="1200" dirty="0">
                <a:effectLst/>
                <a:ea typeface="Calibri" panose="020F0502020204030204" pitchFamily="34" charset="0"/>
                <a:cs typeface="Calibri" panose="020F0502020204030204" pitchFamily="34" charset="0"/>
              </a:rPr>
              <a:t>MS PowerPoint Stock Images </a:t>
            </a:r>
            <a:endParaRPr lang="en-US" sz="1200" dirty="0"/>
          </a:p>
        </p:txBody>
      </p:sp>
      <p:sp>
        <p:nvSpPr>
          <p:cNvPr id="5" name="Footer Placeholder 4">
            <a:extLst>
              <a:ext uri="{FF2B5EF4-FFF2-40B4-BE49-F238E27FC236}">
                <a16:creationId xmlns:a16="http://schemas.microsoft.com/office/drawing/2014/main" id="{0CD27019-DC3B-74DC-4128-E63370943989}"/>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4EF5D88C-EAF1-347D-2985-76361BA57AAC}"/>
              </a:ext>
            </a:extLst>
          </p:cNvPr>
          <p:cNvSpPr>
            <a:spLocks noGrp="1"/>
          </p:cNvSpPr>
          <p:nvPr>
            <p:ph type="sldNum" sz="quarter" idx="12"/>
          </p:nvPr>
        </p:nvSpPr>
        <p:spPr/>
        <p:txBody>
          <a:bodyPr/>
          <a:lstStyle/>
          <a:p>
            <a:fld id="{1D2EA5EF-C699-AF4C-BA42-C0A1CAAB713C}" type="slidenum">
              <a:rPr lang="en-US" smtClean="0"/>
              <a:t>17</a:t>
            </a:fld>
            <a:endParaRPr lang="en-US" dirty="0"/>
          </a:p>
        </p:txBody>
      </p:sp>
    </p:spTree>
    <p:extLst>
      <p:ext uri="{BB962C8B-B14F-4D97-AF65-F5344CB8AC3E}">
        <p14:creationId xmlns:p14="http://schemas.microsoft.com/office/powerpoint/2010/main" val="3374795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8123-4092-7C08-C14A-1BA1342031C2}"/>
              </a:ext>
            </a:extLst>
          </p:cNvPr>
          <p:cNvSpPr>
            <a:spLocks noGrp="1"/>
          </p:cNvSpPr>
          <p:nvPr>
            <p:ph type="title"/>
          </p:nvPr>
        </p:nvSpPr>
        <p:spPr/>
        <p:txBody>
          <a:bodyPr/>
          <a:lstStyle/>
          <a:p>
            <a:r>
              <a:rPr lang="en-US" dirty="0"/>
              <a:t>Reflection </a:t>
            </a:r>
            <a:r>
              <a:rPr lang="en-US" dirty="0">
                <a:solidFill>
                  <a:schemeClr val="accent6">
                    <a:alpha val="0"/>
                  </a:schemeClr>
                </a:solidFill>
              </a:rPr>
              <a:t>3</a:t>
            </a:r>
          </a:p>
        </p:txBody>
      </p:sp>
      <p:sp>
        <p:nvSpPr>
          <p:cNvPr id="3" name="Content Placeholder 2">
            <a:extLst>
              <a:ext uri="{FF2B5EF4-FFF2-40B4-BE49-F238E27FC236}">
                <a16:creationId xmlns:a16="http://schemas.microsoft.com/office/drawing/2014/main" id="{CC9D7417-FA26-AFFD-72D3-E763DF70F292}"/>
              </a:ext>
            </a:extLst>
          </p:cNvPr>
          <p:cNvSpPr>
            <a:spLocks noGrp="1"/>
          </p:cNvSpPr>
          <p:nvPr>
            <p:ph idx="1"/>
          </p:nvPr>
        </p:nvSpPr>
        <p:spPr/>
        <p:txBody>
          <a:bodyPr/>
          <a:lstStyle/>
          <a:p>
            <a:pPr marL="285750" indent="-285750">
              <a:spcBef>
                <a:spcPts val="0"/>
              </a:spcBef>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What could have been done differently?</a:t>
            </a:r>
          </a:p>
          <a:p>
            <a:pPr marL="285750" indent="-285750">
              <a:spcBef>
                <a:spcPts val="0"/>
              </a:spcBef>
            </a:pPr>
            <a:r>
              <a:rPr lang="en-US" sz="3600" kern="100" dirty="0">
                <a:latin typeface="Calibri" panose="020F0502020204030204" pitchFamily="34" charset="0"/>
                <a:ea typeface="Calibri" panose="020F0502020204030204" pitchFamily="34" charset="0"/>
                <a:cs typeface="Times New Roman" panose="02020603050405020304" pitchFamily="18" charset="0"/>
              </a:rPr>
              <a:t>What individual and/or systemic biases are in place that contributed to the missed opportunities to offer PrEP?</a:t>
            </a:r>
          </a:p>
          <a:p>
            <a:pPr marL="285750" indent="-285750">
              <a:spcBef>
                <a:spcPts val="0"/>
              </a:spcBef>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What about missed opportunities outside of the clinic?</a:t>
            </a:r>
          </a:p>
          <a:p>
            <a:endParaRPr lang="en-US" dirty="0"/>
          </a:p>
        </p:txBody>
      </p:sp>
      <p:sp>
        <p:nvSpPr>
          <p:cNvPr id="5" name="Footer Placeholder 4">
            <a:extLst>
              <a:ext uri="{FF2B5EF4-FFF2-40B4-BE49-F238E27FC236}">
                <a16:creationId xmlns:a16="http://schemas.microsoft.com/office/drawing/2014/main" id="{555152DF-D470-5C0F-7D07-CEC71FEA4715}"/>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D7ACB236-EAFD-9D55-5F98-7D9119D9210E}"/>
              </a:ext>
            </a:extLst>
          </p:cNvPr>
          <p:cNvSpPr>
            <a:spLocks noGrp="1"/>
          </p:cNvSpPr>
          <p:nvPr>
            <p:ph type="sldNum" sz="quarter" idx="12"/>
          </p:nvPr>
        </p:nvSpPr>
        <p:spPr/>
        <p:txBody>
          <a:bodyPr/>
          <a:lstStyle/>
          <a:p>
            <a:fld id="{1D2EA5EF-C699-AF4C-BA42-C0A1CAAB713C}" type="slidenum">
              <a:rPr lang="en-US" smtClean="0"/>
              <a:t>18</a:t>
            </a:fld>
            <a:endParaRPr lang="en-US" dirty="0"/>
          </a:p>
        </p:txBody>
      </p:sp>
    </p:spTree>
    <p:extLst>
      <p:ext uri="{BB962C8B-B14F-4D97-AF65-F5344CB8AC3E}">
        <p14:creationId xmlns:p14="http://schemas.microsoft.com/office/powerpoint/2010/main" val="574541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1F5B-BB42-564E-7DD8-176982E7A27C}"/>
              </a:ext>
            </a:extLst>
          </p:cNvPr>
          <p:cNvSpPr>
            <a:spLocks noGrp="1"/>
          </p:cNvSpPr>
          <p:nvPr>
            <p:ph type="title"/>
          </p:nvPr>
        </p:nvSpPr>
        <p:spPr/>
        <p:txBody>
          <a:bodyPr/>
          <a:lstStyle/>
          <a:p>
            <a:r>
              <a:rPr lang="en-US" dirty="0"/>
              <a:t>Johnathan Mitchell, 40 yo</a:t>
            </a:r>
            <a:br>
              <a:rPr lang="en-US" dirty="0"/>
            </a:br>
            <a:r>
              <a:rPr lang="en-US" sz="2400" dirty="0"/>
              <a:t>white cisgender MSM, uses Meth</a:t>
            </a:r>
          </a:p>
        </p:txBody>
      </p:sp>
      <p:pic>
        <p:nvPicPr>
          <p:cNvPr id="11" name="Content Placeholder 10" descr="A silhouette of a person">
            <a:extLst>
              <a:ext uri="{FF2B5EF4-FFF2-40B4-BE49-F238E27FC236}">
                <a16:creationId xmlns:a16="http://schemas.microsoft.com/office/drawing/2014/main" id="{19D8EEFF-62D6-2D0B-4C5F-8209CA82E342}"/>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4591050" y="1530181"/>
            <a:ext cx="3009900" cy="4064000"/>
          </a:xfrm>
        </p:spPr>
      </p:pic>
      <p:sp>
        <p:nvSpPr>
          <p:cNvPr id="3" name="TextBox 2">
            <a:extLst>
              <a:ext uri="{FF2B5EF4-FFF2-40B4-BE49-F238E27FC236}">
                <a16:creationId xmlns:a16="http://schemas.microsoft.com/office/drawing/2014/main" id="{BCF003AE-E450-B622-FDE4-7C3243F78F5E}"/>
              </a:ext>
            </a:extLst>
          </p:cNvPr>
          <p:cNvSpPr txBox="1"/>
          <p:nvPr/>
        </p:nvSpPr>
        <p:spPr>
          <a:xfrm>
            <a:off x="8420170" y="5967178"/>
            <a:ext cx="3276859" cy="276999"/>
          </a:xfrm>
          <a:prstGeom prst="rect">
            <a:avLst/>
          </a:prstGeom>
          <a:noFill/>
        </p:spPr>
        <p:txBody>
          <a:bodyPr wrap="none" rtlCol="0">
            <a:spAutoFit/>
          </a:bodyPr>
          <a:lstStyle/>
          <a:p>
            <a:r>
              <a:rPr lang="en-US" sz="1200" dirty="0"/>
              <a:t>Image source: </a:t>
            </a:r>
            <a:r>
              <a:rPr lang="en-US" sz="1200" dirty="0">
                <a:effectLst/>
                <a:ea typeface="Calibri" panose="020F0502020204030204" pitchFamily="34" charset="0"/>
                <a:cs typeface="Calibri" panose="020F0502020204030204" pitchFamily="34" charset="0"/>
              </a:rPr>
              <a:t>MS PowerPoint Stock Images </a:t>
            </a:r>
            <a:endParaRPr lang="en-US" sz="1200" dirty="0"/>
          </a:p>
        </p:txBody>
      </p:sp>
      <p:sp>
        <p:nvSpPr>
          <p:cNvPr id="5" name="Footer Placeholder 4">
            <a:extLst>
              <a:ext uri="{FF2B5EF4-FFF2-40B4-BE49-F238E27FC236}">
                <a16:creationId xmlns:a16="http://schemas.microsoft.com/office/drawing/2014/main" id="{038BF867-87F5-522A-F7AF-CBE028696F44}"/>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7346CB30-BCB8-245B-8429-B90A2E787840}"/>
              </a:ext>
            </a:extLst>
          </p:cNvPr>
          <p:cNvSpPr>
            <a:spLocks noGrp="1"/>
          </p:cNvSpPr>
          <p:nvPr>
            <p:ph type="sldNum" sz="quarter" idx="12"/>
          </p:nvPr>
        </p:nvSpPr>
        <p:spPr/>
        <p:txBody>
          <a:bodyPr/>
          <a:lstStyle/>
          <a:p>
            <a:fld id="{1D2EA5EF-C699-AF4C-BA42-C0A1CAAB713C}" type="slidenum">
              <a:rPr lang="en-US" smtClean="0"/>
              <a:t>19</a:t>
            </a:fld>
            <a:endParaRPr lang="en-US" dirty="0"/>
          </a:p>
        </p:txBody>
      </p:sp>
    </p:spTree>
    <p:extLst>
      <p:ext uri="{BB962C8B-B14F-4D97-AF65-F5344CB8AC3E}">
        <p14:creationId xmlns:p14="http://schemas.microsoft.com/office/powerpoint/2010/main" val="2883665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a:xfrm>
            <a:off x="609604" y="1219201"/>
            <a:ext cx="11087425" cy="4748302"/>
          </a:xfrm>
        </p:spPr>
        <p:txBody>
          <a:bodyPr vert="horz" lIns="91290" tIns="45645" rIns="91290" bIns="45645" rtlCol="0" anchor="t">
            <a:noAutofit/>
          </a:bodyPr>
          <a:lstStyle/>
          <a:p>
            <a:pPr marL="113665" indent="0">
              <a:buNone/>
            </a:pPr>
            <a:r>
              <a:rPr lang="en-US" sz="1450" dirty="0">
                <a:ea typeface="+mn-lt"/>
                <a:cs typeface="+mn-lt"/>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p>
          <a:p>
            <a:pPr marL="113665" indent="0">
              <a:buNone/>
            </a:pPr>
            <a:endParaRPr lang="en-US" sz="1450" dirty="0">
              <a:ea typeface="+mn-lt"/>
              <a:cs typeface="+mn-lt"/>
            </a:endParaRPr>
          </a:p>
          <a:p>
            <a:pPr marL="113665" indent="0">
              <a:buNone/>
            </a:pPr>
            <a:r>
              <a:rPr lang="en-US" sz="1450" b="1" dirty="0">
                <a:ea typeface="+mn-lt"/>
                <a:cs typeface="+mn-lt"/>
              </a:rPr>
              <a:t>HRSA Acknowledgement Statement </a:t>
            </a:r>
            <a:br>
              <a:rPr lang="en-US" sz="1450" b="1" dirty="0">
                <a:ea typeface="+mn-lt"/>
                <a:cs typeface="+mn-lt"/>
              </a:rPr>
            </a:br>
            <a:r>
              <a:rPr lang="en-US" sz="1450" b="1" dirty="0">
                <a:ea typeface="+mn-lt"/>
                <a:cs typeface="+mn-lt"/>
              </a:rPr>
              <a:t>The Pacific AETC is supported by the Health Resources and Services Administration (HRSA) </a:t>
            </a:r>
            <a:r>
              <a:rPr lang="en-US" sz="1450" dirty="0">
                <a:ea typeface="+mn-lt"/>
                <a:cs typeface="+mn-lt"/>
              </a:rPr>
              <a:t>of the U.S. Department of Health and Human Services (HHS) as part of an award totaling $3,887,700.00. The contents are those of the author(s) and do not necessarily represent the official views of, nor an endorsement, by HRSA, HHS, or the U.S. Government. For more information, please visit HRSA.gov. </a:t>
            </a:r>
          </a:p>
          <a:p>
            <a:pPr marL="113665" indent="0">
              <a:buNone/>
            </a:pPr>
            <a:endParaRPr lang="en-US" sz="1450" dirty="0">
              <a:ea typeface="+mn-lt"/>
              <a:cs typeface="+mn-lt"/>
            </a:endParaRPr>
          </a:p>
          <a:p>
            <a:pPr marL="113665" indent="0">
              <a:buNone/>
            </a:pPr>
            <a:r>
              <a:rPr lang="en-US" sz="1450" b="1" dirty="0">
                <a:ea typeface="+mn-lt"/>
                <a:cs typeface="+mn-lt"/>
              </a:rPr>
              <a:t>Trade Name Disclosure Statement </a:t>
            </a:r>
            <a:br>
              <a:rPr lang="en-US" sz="1450" b="1" dirty="0">
                <a:ea typeface="+mn-lt"/>
                <a:cs typeface="+mn-lt"/>
              </a:rPr>
            </a:br>
            <a:r>
              <a:rPr lang="en-US" sz="1450" b="1" dirty="0">
                <a:ea typeface="+mn-lt"/>
                <a:cs typeface="+mn-lt"/>
              </a:rPr>
              <a:t>Funding for this presentation was made possible by 5 U1OHA29292‐08‐00 from </a:t>
            </a:r>
            <a:r>
              <a:rPr lang="en-US" sz="1450" dirty="0">
                <a:ea typeface="+mn-lt"/>
                <a:cs typeface="+mn-lt"/>
              </a:rPr>
              <a:t>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fld id="{1D2EA5EF-C699-AF4C-BA42-C0A1CAAB713C}" type="slidenum">
              <a:rPr lang="en-US" smtClean="0"/>
              <a:t>2</a:t>
            </a:fld>
            <a:endParaRPr lang="en-US" dirty="0"/>
          </a:p>
        </p:txBody>
      </p:sp>
    </p:spTree>
    <p:extLst>
      <p:ext uri="{BB962C8B-B14F-4D97-AF65-F5344CB8AC3E}">
        <p14:creationId xmlns:p14="http://schemas.microsoft.com/office/powerpoint/2010/main" val="1954387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8123-4092-7C08-C14A-1BA1342031C2}"/>
              </a:ext>
            </a:extLst>
          </p:cNvPr>
          <p:cNvSpPr>
            <a:spLocks noGrp="1"/>
          </p:cNvSpPr>
          <p:nvPr>
            <p:ph type="title"/>
          </p:nvPr>
        </p:nvSpPr>
        <p:spPr/>
        <p:txBody>
          <a:bodyPr/>
          <a:lstStyle/>
          <a:p>
            <a:r>
              <a:rPr lang="en-US" dirty="0"/>
              <a:t>Reflection </a:t>
            </a:r>
            <a:r>
              <a:rPr lang="en-US" dirty="0">
                <a:solidFill>
                  <a:schemeClr val="accent6">
                    <a:alpha val="0"/>
                  </a:schemeClr>
                </a:solidFill>
              </a:rPr>
              <a:t>4</a:t>
            </a:r>
          </a:p>
        </p:txBody>
      </p:sp>
      <p:sp>
        <p:nvSpPr>
          <p:cNvPr id="3" name="Content Placeholder 2">
            <a:extLst>
              <a:ext uri="{FF2B5EF4-FFF2-40B4-BE49-F238E27FC236}">
                <a16:creationId xmlns:a16="http://schemas.microsoft.com/office/drawing/2014/main" id="{CC9D7417-FA26-AFFD-72D3-E763DF70F292}"/>
              </a:ext>
            </a:extLst>
          </p:cNvPr>
          <p:cNvSpPr>
            <a:spLocks noGrp="1"/>
          </p:cNvSpPr>
          <p:nvPr>
            <p:ph idx="1"/>
          </p:nvPr>
        </p:nvSpPr>
        <p:spPr/>
        <p:txBody>
          <a:bodyPr/>
          <a:lstStyle/>
          <a:p>
            <a:pPr marL="285750" indent="-285750">
              <a:spcBef>
                <a:spcPts val="0"/>
              </a:spcBef>
            </a:pPr>
            <a:r>
              <a:rPr lang="en-US" sz="3600" kern="100" dirty="0">
                <a:latin typeface="Calibri" panose="020F0502020204030204" pitchFamily="34" charset="0"/>
                <a:ea typeface="Calibri" panose="020F0502020204030204" pitchFamily="34" charset="0"/>
                <a:cs typeface="Calibri" panose="020F0502020204030204" pitchFamily="34" charset="0"/>
              </a:rPr>
              <a:t>Is there something to learn from how the provider responded to Johnathan?</a:t>
            </a:r>
          </a:p>
          <a:p>
            <a:pPr marL="285750" indent="-285750">
              <a:spcBef>
                <a:spcPts val="0"/>
              </a:spcBef>
            </a:pPr>
            <a:r>
              <a:rPr lang="en-US" sz="3600" dirty="0">
                <a:latin typeface="Calibri" panose="020F0502020204030204" pitchFamily="34" charset="0"/>
                <a:cs typeface="Calibri" panose="020F0502020204030204" pitchFamily="34" charset="0"/>
              </a:rPr>
              <a:t>What privileges did Johnathan posses that may have contributed to the providers investment in his health?</a:t>
            </a:r>
          </a:p>
          <a:p>
            <a:pPr marL="285750" indent="-285750">
              <a:spcBef>
                <a:spcPts val="0"/>
              </a:spcBef>
            </a:pPr>
            <a:r>
              <a:rPr lang="en-US" sz="3600" dirty="0">
                <a:latin typeface="Calibri" panose="020F0502020204030204" pitchFamily="34" charset="0"/>
                <a:cs typeface="Calibri" panose="020F0502020204030204" pitchFamily="34" charset="0"/>
              </a:rPr>
              <a:t>What SDOH may have increased his access to PrEP?</a:t>
            </a:r>
          </a:p>
          <a:p>
            <a:endParaRPr lang="en-US" dirty="0"/>
          </a:p>
        </p:txBody>
      </p:sp>
      <p:sp>
        <p:nvSpPr>
          <p:cNvPr id="5" name="Footer Placeholder 4">
            <a:extLst>
              <a:ext uri="{FF2B5EF4-FFF2-40B4-BE49-F238E27FC236}">
                <a16:creationId xmlns:a16="http://schemas.microsoft.com/office/drawing/2014/main" id="{555152DF-D470-5C0F-7D07-CEC71FEA4715}"/>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D7ACB236-EAFD-9D55-5F98-7D9119D9210E}"/>
              </a:ext>
            </a:extLst>
          </p:cNvPr>
          <p:cNvSpPr>
            <a:spLocks noGrp="1"/>
          </p:cNvSpPr>
          <p:nvPr>
            <p:ph type="sldNum" sz="quarter" idx="12"/>
          </p:nvPr>
        </p:nvSpPr>
        <p:spPr/>
        <p:txBody>
          <a:bodyPr/>
          <a:lstStyle/>
          <a:p>
            <a:fld id="{1D2EA5EF-C699-AF4C-BA42-C0A1CAAB713C}" type="slidenum">
              <a:rPr lang="en-US" smtClean="0"/>
              <a:t>20</a:t>
            </a:fld>
            <a:endParaRPr lang="en-US" dirty="0"/>
          </a:p>
        </p:txBody>
      </p:sp>
    </p:spTree>
    <p:extLst>
      <p:ext uri="{BB962C8B-B14F-4D97-AF65-F5344CB8AC3E}">
        <p14:creationId xmlns:p14="http://schemas.microsoft.com/office/powerpoint/2010/main" val="3058582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CB95-315C-6539-E0E6-78D4D1E8FA54}"/>
              </a:ext>
            </a:extLst>
          </p:cNvPr>
          <p:cNvSpPr>
            <a:spLocks noGrp="1"/>
          </p:cNvSpPr>
          <p:nvPr>
            <p:ph type="title"/>
          </p:nvPr>
        </p:nvSpPr>
        <p:spPr>
          <a:xfrm>
            <a:off x="989542" y="2680737"/>
            <a:ext cx="10212916" cy="1168401"/>
          </a:xfrm>
        </p:spPr>
        <p:txBody>
          <a:bodyPr/>
          <a:lstStyle/>
          <a:p>
            <a:r>
              <a:rPr lang="en-US" dirty="0"/>
              <a:t>Summary reflection</a:t>
            </a:r>
          </a:p>
        </p:txBody>
      </p:sp>
      <p:pic>
        <p:nvPicPr>
          <p:cNvPr id="7" name="Content Placeholder 6" descr="A silhouette of a person">
            <a:extLst>
              <a:ext uri="{FF2B5EF4-FFF2-40B4-BE49-F238E27FC236}">
                <a16:creationId xmlns:a16="http://schemas.microsoft.com/office/drawing/2014/main" id="{A92BD094-5C5C-A4DB-E1BB-15E73A399AE5}"/>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6850964" y="364715"/>
            <a:ext cx="1761109" cy="1761109"/>
          </a:xfrm>
          <a:prstGeom prst="rect">
            <a:avLst/>
          </a:prstGeom>
        </p:spPr>
      </p:pic>
      <p:pic>
        <p:nvPicPr>
          <p:cNvPr id="10" name="Content Placeholder 6" descr="A silhouette of a person&#10;&#10;">
            <a:extLst>
              <a:ext uri="{FF2B5EF4-FFF2-40B4-BE49-F238E27FC236}">
                <a16:creationId xmlns:a16="http://schemas.microsoft.com/office/drawing/2014/main" id="{AEAA08ED-CCBB-F094-7BEB-A0F8F3E127E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489682" y="364715"/>
            <a:ext cx="1606653" cy="1808191"/>
          </a:xfrm>
          <a:prstGeom prst="rect">
            <a:avLst/>
          </a:prstGeom>
        </p:spPr>
      </p:pic>
      <p:pic>
        <p:nvPicPr>
          <p:cNvPr id="9" name="Content Placeholder 6" descr="A silhouette of a person">
            <a:extLst>
              <a:ext uri="{FF2B5EF4-FFF2-40B4-BE49-F238E27FC236}">
                <a16:creationId xmlns:a16="http://schemas.microsoft.com/office/drawing/2014/main" id="{4D8A0338-C3B1-0A74-A055-32DFFFA706A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722492" y="2426821"/>
            <a:ext cx="2018055" cy="1911842"/>
          </a:xfrm>
          <a:prstGeom prst="rect">
            <a:avLst/>
          </a:prstGeom>
        </p:spPr>
      </p:pic>
      <p:pic>
        <p:nvPicPr>
          <p:cNvPr id="11" name="Content Placeholder 10" descr="A silhouette of a person">
            <a:extLst>
              <a:ext uri="{FF2B5EF4-FFF2-40B4-BE49-F238E27FC236}">
                <a16:creationId xmlns:a16="http://schemas.microsoft.com/office/drawing/2014/main" id="{88DAD6D4-E26C-9C47-E4D3-4680F8F18C33}"/>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349489" y="2426821"/>
            <a:ext cx="1746846" cy="2358611"/>
          </a:xfrm>
          <a:prstGeom prst="rect">
            <a:avLst/>
          </a:prstGeom>
        </p:spPr>
      </p:pic>
      <p:sp>
        <p:nvSpPr>
          <p:cNvPr id="3" name="TextBox 2">
            <a:extLst>
              <a:ext uri="{FF2B5EF4-FFF2-40B4-BE49-F238E27FC236}">
                <a16:creationId xmlns:a16="http://schemas.microsoft.com/office/drawing/2014/main" id="{A559B73E-5A82-183F-F4DF-656892A275EC}"/>
              </a:ext>
            </a:extLst>
          </p:cNvPr>
          <p:cNvSpPr txBox="1"/>
          <p:nvPr/>
        </p:nvSpPr>
        <p:spPr>
          <a:xfrm>
            <a:off x="8420170" y="5967178"/>
            <a:ext cx="3276859" cy="276999"/>
          </a:xfrm>
          <a:prstGeom prst="rect">
            <a:avLst/>
          </a:prstGeom>
          <a:noFill/>
        </p:spPr>
        <p:txBody>
          <a:bodyPr wrap="none" rtlCol="0">
            <a:spAutoFit/>
          </a:bodyPr>
          <a:lstStyle/>
          <a:p>
            <a:r>
              <a:rPr lang="en-US" sz="1200" dirty="0"/>
              <a:t>Image source: </a:t>
            </a:r>
            <a:r>
              <a:rPr lang="en-US" sz="1200" dirty="0">
                <a:effectLst/>
                <a:ea typeface="Calibri" panose="020F0502020204030204" pitchFamily="34" charset="0"/>
                <a:cs typeface="Calibri" panose="020F0502020204030204" pitchFamily="34" charset="0"/>
              </a:rPr>
              <a:t>MS PowerPoint Stock Images </a:t>
            </a:r>
            <a:endParaRPr lang="en-US" sz="1200" dirty="0"/>
          </a:p>
        </p:txBody>
      </p:sp>
      <p:sp>
        <p:nvSpPr>
          <p:cNvPr id="5" name="Footer Placeholder 4">
            <a:extLst>
              <a:ext uri="{FF2B5EF4-FFF2-40B4-BE49-F238E27FC236}">
                <a16:creationId xmlns:a16="http://schemas.microsoft.com/office/drawing/2014/main" id="{8485EB82-B299-07C3-9432-35F6EB12DED7}"/>
              </a:ext>
            </a:extLst>
          </p:cNvPr>
          <p:cNvSpPr>
            <a:spLocks noGrp="1"/>
          </p:cNvSpPr>
          <p:nvPr>
            <p:ph type="ftr" sz="quarter" idx="11"/>
          </p:nvPr>
        </p:nvSpPr>
        <p:spPr/>
        <p:txBody>
          <a:bodyPr/>
          <a:lstStyle/>
          <a:p>
            <a:r>
              <a:rPr lang="en-US" dirty="0"/>
              <a:t>paetc.org</a:t>
            </a:r>
          </a:p>
        </p:txBody>
      </p:sp>
      <p:sp>
        <p:nvSpPr>
          <p:cNvPr id="4" name="Slide Number Placeholder 3">
            <a:extLst>
              <a:ext uri="{FF2B5EF4-FFF2-40B4-BE49-F238E27FC236}">
                <a16:creationId xmlns:a16="http://schemas.microsoft.com/office/drawing/2014/main" id="{D6FFFB25-4C9F-46ED-37F9-99EB58DECBE7}"/>
              </a:ext>
            </a:extLst>
          </p:cNvPr>
          <p:cNvSpPr>
            <a:spLocks noGrp="1"/>
          </p:cNvSpPr>
          <p:nvPr>
            <p:ph type="sldNum" sz="quarter" idx="12"/>
          </p:nvPr>
        </p:nvSpPr>
        <p:spPr/>
        <p:txBody>
          <a:bodyPr/>
          <a:lstStyle/>
          <a:p>
            <a:fld id="{1D2EA5EF-C699-AF4C-BA42-C0A1CAAB713C}" type="slidenum">
              <a:rPr lang="en-US" smtClean="0"/>
              <a:t>21</a:t>
            </a:fld>
            <a:endParaRPr lang="en-US" dirty="0"/>
          </a:p>
        </p:txBody>
      </p:sp>
    </p:spTree>
    <p:extLst>
      <p:ext uri="{BB962C8B-B14F-4D97-AF65-F5344CB8AC3E}">
        <p14:creationId xmlns:p14="http://schemas.microsoft.com/office/powerpoint/2010/main" val="3610280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804A-FECF-34CD-AB27-C3100A491E8B}"/>
              </a:ext>
            </a:extLst>
          </p:cNvPr>
          <p:cNvSpPr>
            <a:spLocks noGrp="1"/>
          </p:cNvSpPr>
          <p:nvPr>
            <p:ph type="title"/>
          </p:nvPr>
        </p:nvSpPr>
        <p:spPr>
          <a:xfrm>
            <a:off x="288292" y="935820"/>
            <a:ext cx="11087425" cy="1143000"/>
          </a:xfrm>
        </p:spPr>
        <p:txBody>
          <a:bodyPr/>
          <a:lstStyle/>
          <a:p>
            <a:r>
              <a:rPr lang="en-US" dirty="0">
                <a:solidFill>
                  <a:schemeClr val="tx1"/>
                </a:solidFill>
              </a:rPr>
              <a:t>Closing Commitments: </a:t>
            </a:r>
            <a:br>
              <a:rPr lang="en-US" sz="6600" dirty="0"/>
            </a:br>
            <a:br>
              <a:rPr lang="en-US" dirty="0"/>
            </a:br>
            <a:r>
              <a:rPr lang="en-US" sz="4000" dirty="0"/>
              <a:t>What is one thing you could do/suggest to improve PrEP access, uptake, and/or persistence?</a:t>
            </a:r>
            <a:endParaRPr lang="en-US" dirty="0"/>
          </a:p>
        </p:txBody>
      </p:sp>
      <p:sp>
        <p:nvSpPr>
          <p:cNvPr id="3" name="Content Placeholder 2">
            <a:extLst>
              <a:ext uri="{FF2B5EF4-FFF2-40B4-BE49-F238E27FC236}">
                <a16:creationId xmlns:a16="http://schemas.microsoft.com/office/drawing/2014/main" id="{5D04F9AB-423D-95EA-00CB-EB8D7C6B07EE}"/>
              </a:ext>
            </a:extLst>
          </p:cNvPr>
          <p:cNvSpPr>
            <a:spLocks noGrp="1"/>
          </p:cNvSpPr>
          <p:nvPr>
            <p:ph idx="1"/>
          </p:nvPr>
        </p:nvSpPr>
        <p:spPr>
          <a:xfrm>
            <a:off x="1012875" y="3055034"/>
            <a:ext cx="10487207" cy="2067951"/>
          </a:xfrm>
        </p:spPr>
        <p:txBody>
          <a:bodyPr/>
          <a:lstStyle/>
          <a:p>
            <a:pPr marL="457200" indent="-457200">
              <a:buFont typeface="+mj-lt"/>
              <a:buAutoNum type="arabicPeriod"/>
            </a:pPr>
            <a:r>
              <a:rPr lang="en-US" dirty="0"/>
              <a:t>As an individual in your practice with clients/patients?</a:t>
            </a:r>
          </a:p>
          <a:p>
            <a:pPr marL="457200" indent="-457200">
              <a:buFont typeface="+mj-lt"/>
              <a:buAutoNum type="arabicPeriod"/>
            </a:pPr>
            <a:r>
              <a:rPr lang="en-US" dirty="0"/>
              <a:t>Within your organization/clinic?</a:t>
            </a:r>
          </a:p>
          <a:p>
            <a:pPr marL="457200" indent="-457200">
              <a:buFont typeface="+mj-lt"/>
              <a:buAutoNum type="arabicPeriod"/>
            </a:pPr>
            <a:r>
              <a:rPr lang="en-US" dirty="0"/>
              <a:t>In our region/culture/society?</a:t>
            </a:r>
          </a:p>
          <a:p>
            <a:pPr marL="571312" indent="-457200">
              <a:buFont typeface="+mj-lt"/>
              <a:buAutoNum type="arabicPeriod"/>
            </a:pPr>
            <a:endParaRPr lang="en-US" dirty="0"/>
          </a:p>
        </p:txBody>
      </p:sp>
      <p:sp>
        <p:nvSpPr>
          <p:cNvPr id="5" name="Footer Placeholder 4">
            <a:extLst>
              <a:ext uri="{FF2B5EF4-FFF2-40B4-BE49-F238E27FC236}">
                <a16:creationId xmlns:a16="http://schemas.microsoft.com/office/drawing/2014/main" id="{554FC4F8-F426-E7D8-0B4F-73E0D0B41919}"/>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142009D1-BDEF-8C61-B648-52F0D836B411}"/>
              </a:ext>
            </a:extLst>
          </p:cNvPr>
          <p:cNvSpPr>
            <a:spLocks noGrp="1"/>
          </p:cNvSpPr>
          <p:nvPr>
            <p:ph type="sldNum" sz="quarter" idx="12"/>
          </p:nvPr>
        </p:nvSpPr>
        <p:spPr/>
        <p:txBody>
          <a:bodyPr/>
          <a:lstStyle/>
          <a:p>
            <a:fld id="{1D2EA5EF-C699-AF4C-BA42-C0A1CAAB713C}" type="slidenum">
              <a:rPr lang="en-US" smtClean="0"/>
              <a:t>22</a:t>
            </a:fld>
            <a:endParaRPr lang="en-US" dirty="0"/>
          </a:p>
        </p:txBody>
      </p:sp>
    </p:spTree>
    <p:extLst>
      <p:ext uri="{BB962C8B-B14F-4D97-AF65-F5344CB8AC3E}">
        <p14:creationId xmlns:p14="http://schemas.microsoft.com/office/powerpoint/2010/main" val="3991222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5091-D639-A217-D4CF-ED5710F0EC0D}"/>
              </a:ext>
            </a:extLst>
          </p:cNvPr>
          <p:cNvSpPr>
            <a:spLocks noGrp="1"/>
          </p:cNvSpPr>
          <p:nvPr>
            <p:ph type="title"/>
          </p:nvPr>
        </p:nvSpPr>
        <p:spPr>
          <a:xfrm>
            <a:off x="654052" y="696670"/>
            <a:ext cx="11087425" cy="1143000"/>
          </a:xfrm>
        </p:spPr>
        <p:txBody>
          <a:bodyPr/>
          <a:lstStyle/>
          <a:p>
            <a:r>
              <a:rPr lang="en-US" dirty="0"/>
              <a:t>THANK YOU!	</a:t>
            </a:r>
          </a:p>
        </p:txBody>
      </p:sp>
      <p:sp>
        <p:nvSpPr>
          <p:cNvPr id="4" name="Footer Placeholder 3">
            <a:extLst>
              <a:ext uri="{FF2B5EF4-FFF2-40B4-BE49-F238E27FC236}">
                <a16:creationId xmlns:a16="http://schemas.microsoft.com/office/drawing/2014/main" id="{899FE21A-52F5-08C8-5E00-C6F25EC5380D}"/>
              </a:ext>
            </a:extLst>
          </p:cNvPr>
          <p:cNvSpPr>
            <a:spLocks noGrp="1"/>
          </p:cNvSpPr>
          <p:nvPr>
            <p:ph type="ftr" sz="quarter" idx="11"/>
          </p:nvPr>
        </p:nvSpPr>
        <p:spPr/>
        <p:txBody>
          <a:bodyPr/>
          <a:lstStyle/>
          <a:p>
            <a:r>
              <a:rPr lang="en-US" dirty="0"/>
              <a:t>paetc.org</a:t>
            </a:r>
          </a:p>
        </p:txBody>
      </p:sp>
      <p:sp>
        <p:nvSpPr>
          <p:cNvPr id="3" name="Slide Number Placeholder 2">
            <a:extLst>
              <a:ext uri="{FF2B5EF4-FFF2-40B4-BE49-F238E27FC236}">
                <a16:creationId xmlns:a16="http://schemas.microsoft.com/office/drawing/2014/main" id="{F5917868-0A0C-5023-B0E0-41A47A09677B}"/>
              </a:ext>
            </a:extLst>
          </p:cNvPr>
          <p:cNvSpPr>
            <a:spLocks noGrp="1"/>
          </p:cNvSpPr>
          <p:nvPr>
            <p:ph type="sldNum" sz="quarter" idx="12"/>
          </p:nvPr>
        </p:nvSpPr>
        <p:spPr/>
        <p:txBody>
          <a:bodyPr/>
          <a:lstStyle/>
          <a:p>
            <a:fld id="{1D2EA5EF-C699-AF4C-BA42-C0A1CAAB713C}" type="slidenum">
              <a:rPr lang="en-US" smtClean="0"/>
              <a:t>23</a:t>
            </a:fld>
            <a:endParaRPr lang="en-US" dirty="0"/>
          </a:p>
        </p:txBody>
      </p:sp>
    </p:spTree>
    <p:extLst>
      <p:ext uri="{BB962C8B-B14F-4D97-AF65-F5344CB8AC3E}">
        <p14:creationId xmlns:p14="http://schemas.microsoft.com/office/powerpoint/2010/main" val="750400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Disclosures</a:t>
            </a:r>
          </a:p>
        </p:txBody>
      </p:sp>
      <p:sp>
        <p:nvSpPr>
          <p:cNvPr id="7" name="Content Placeholder 6"/>
          <p:cNvSpPr>
            <a:spLocks noGrp="1"/>
          </p:cNvSpPr>
          <p:nvPr>
            <p:ph idx="1"/>
          </p:nvPr>
        </p:nvSpPr>
        <p:spPr/>
        <p:txBody>
          <a:bodyPr>
            <a:normAutofit/>
          </a:bodyPr>
          <a:lstStyle/>
          <a:p>
            <a:pPr marL="0" indent="0">
              <a:buNone/>
            </a:pPr>
            <a:endParaRPr lang="en-US" i="1" dirty="0">
              <a:solidFill>
                <a:srgbClr val="FF0000"/>
              </a:solidFill>
            </a:endParaRPr>
          </a:p>
          <a:p>
            <a:pPr marL="0" indent="0">
              <a:buNone/>
            </a:pPr>
            <a:r>
              <a:rPr lang="en-US" sz="3400" dirty="0"/>
              <a:t>All presenters of this continuing medical education activity have indicated that neither they nor their spouse/legally recognized domestic partner has any financial relationships with commercial interests related to the content of this activity. </a:t>
            </a:r>
          </a:p>
          <a:p>
            <a:pPr marL="0" indent="0">
              <a:buNone/>
            </a:pPr>
            <a:endParaRPr lang="en-US" b="1" i="1" dirty="0">
              <a:solidFill>
                <a:srgbClr val="FF0000"/>
              </a:solidFill>
            </a:endParaRPr>
          </a:p>
        </p:txBody>
      </p:sp>
      <p:sp>
        <p:nvSpPr>
          <p:cNvPr id="2" name="Slide Number Placeholder 1">
            <a:extLst>
              <a:ext uri="{FF2B5EF4-FFF2-40B4-BE49-F238E27FC236}">
                <a16:creationId xmlns:a16="http://schemas.microsoft.com/office/drawing/2014/main" id="{5141AC4F-C40E-CF4F-9B8A-B863157BAAFE}"/>
              </a:ext>
            </a:extLst>
          </p:cNvPr>
          <p:cNvSpPr>
            <a:spLocks noGrp="1"/>
          </p:cNvSpPr>
          <p:nvPr>
            <p:ph type="sldNum" sz="quarter" idx="12"/>
          </p:nvPr>
        </p:nvSpPr>
        <p:spPr/>
        <p:txBody>
          <a:bodyPr/>
          <a:lstStyle/>
          <a:p>
            <a:fld id="{1D2EA5EF-C699-AF4C-BA42-C0A1CAAB713C}" type="slidenum">
              <a:rPr lang="en-US" smtClean="0"/>
              <a:t>3</a:t>
            </a:fld>
            <a:endParaRPr lang="en-US" dirty="0"/>
          </a:p>
        </p:txBody>
      </p:sp>
    </p:spTree>
    <p:extLst>
      <p:ext uri="{BB962C8B-B14F-4D97-AF65-F5344CB8AC3E}">
        <p14:creationId xmlns:p14="http://schemas.microsoft.com/office/powerpoint/2010/main" val="3101800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571312" indent="-457200">
              <a:buFont typeface="+mj-lt"/>
              <a:buAutoNum type="arabicPeriod"/>
            </a:pPr>
            <a:r>
              <a:rPr lang="en-US" dirty="0">
                <a:effectLst/>
                <a:ea typeface="Times New Roman" panose="02020603050405020304" pitchFamily="18" charset="0"/>
                <a:cs typeface="Times New Roman" panose="02020603050405020304" pitchFamily="18" charset="0"/>
              </a:rPr>
              <a:t>Examine ways to apply an anti-oppression lens when providing patient care. </a:t>
            </a:r>
            <a:endParaRPr lang="en-US" dirty="0">
              <a:effectLst/>
              <a:ea typeface="Aptos" panose="020B0004020202020204" pitchFamily="34" charset="0"/>
              <a:cs typeface="Times New Roman" panose="02020603050405020304" pitchFamily="18" charset="0"/>
            </a:endParaRPr>
          </a:p>
          <a:p>
            <a:pPr marL="571312" indent="-457200">
              <a:buFont typeface="+mj-lt"/>
              <a:buAutoNum type="arabicPeriod"/>
            </a:pPr>
            <a:r>
              <a:rPr lang="en-US" dirty="0">
                <a:effectLst/>
                <a:ea typeface="Times New Roman" panose="02020603050405020304" pitchFamily="18" charset="0"/>
                <a:cs typeface="Times New Roman" panose="02020603050405020304" pitchFamily="18" charset="0"/>
              </a:rPr>
              <a:t>Identify at least two paths toward greater PrEP equity in underserved communities.</a:t>
            </a:r>
            <a:endParaRPr lang="en-US" dirty="0">
              <a:effectLst/>
              <a:ea typeface="Aptos" panose="020B0004020202020204" pitchFamily="34" charset="0"/>
              <a:cs typeface="Times New Roman" panose="02020603050405020304" pitchFamily="18" charset="0"/>
            </a:endParaRPr>
          </a:p>
          <a:p>
            <a:pPr marL="571312" indent="-457200">
              <a:buFont typeface="+mj-lt"/>
              <a:buAutoNum type="arabicPeriod"/>
            </a:pPr>
            <a:r>
              <a:rPr lang="en-US" dirty="0">
                <a:solidFill>
                  <a:srgbClr val="212121"/>
                </a:solidFill>
                <a:effectLst/>
                <a:highlight>
                  <a:srgbClr val="FFFFFF"/>
                </a:highlight>
                <a:ea typeface="Times New Roman" panose="02020603050405020304" pitchFamily="18" charset="0"/>
                <a:cs typeface="Times New Roman" panose="02020603050405020304" pitchFamily="18" charset="0"/>
              </a:rPr>
              <a:t>Discuss equity-focused strategies that will reduce PrEP disparities for BIPOC folks.</a:t>
            </a:r>
            <a:endParaRPr lang="en-US" dirty="0">
              <a:effectLst/>
              <a:ea typeface="Aptos" panose="020B0004020202020204" pitchFamily="34" charset="0"/>
              <a:cs typeface="Times New Roman" panose="02020603050405020304" pitchFamily="18" charset="0"/>
            </a:endParaRPr>
          </a:p>
          <a:p>
            <a:pPr marL="571312" indent="-457200">
              <a:buFont typeface="+mj-lt"/>
              <a:buAutoNum type="arabicPeriod"/>
            </a:pPr>
            <a:endParaRPr lang="en-US" dirty="0"/>
          </a:p>
          <a:p>
            <a:pPr marL="114112" indent="0">
              <a:buNone/>
            </a:pPr>
            <a:endParaRPr lang="en-US" dirty="0"/>
          </a:p>
          <a:p>
            <a:pPr marL="571312" indent="-457200">
              <a:buFont typeface="+mj-lt"/>
              <a:buAutoNum type="arabicPeriod"/>
            </a:pPr>
            <a:endParaRPr lang="en-US" dirty="0"/>
          </a:p>
        </p:txBody>
      </p:sp>
      <p:sp>
        <p:nvSpPr>
          <p:cNvPr id="5" name="Slide Number Placeholder 4">
            <a:extLst>
              <a:ext uri="{FF2B5EF4-FFF2-40B4-BE49-F238E27FC236}">
                <a16:creationId xmlns:a16="http://schemas.microsoft.com/office/drawing/2014/main" id="{28E0DCEA-557F-864B-92D0-81398D378B90}"/>
              </a:ext>
            </a:extLst>
          </p:cNvPr>
          <p:cNvSpPr>
            <a:spLocks noGrp="1"/>
          </p:cNvSpPr>
          <p:nvPr>
            <p:ph type="sldNum" sz="quarter" idx="12"/>
          </p:nvPr>
        </p:nvSpPr>
        <p:spPr/>
        <p:txBody>
          <a:bodyPr/>
          <a:lstStyle/>
          <a:p>
            <a:fld id="{1D2EA5EF-C699-AF4C-BA42-C0A1CAAB713C}" type="slidenum">
              <a:rPr lang="en-US" smtClean="0"/>
              <a:t>4</a:t>
            </a:fld>
            <a:endParaRPr lang="en-US" dirty="0"/>
          </a:p>
        </p:txBody>
      </p:sp>
    </p:spTree>
    <p:extLst>
      <p:ext uri="{BB962C8B-B14F-4D97-AF65-F5344CB8AC3E}">
        <p14:creationId xmlns:p14="http://schemas.microsoft.com/office/powerpoint/2010/main" val="850338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066D-C386-5803-C312-7B765C486411}"/>
              </a:ext>
            </a:extLst>
          </p:cNvPr>
          <p:cNvSpPr>
            <a:spLocks noGrp="1"/>
          </p:cNvSpPr>
          <p:nvPr>
            <p:ph type="title"/>
          </p:nvPr>
        </p:nvSpPr>
        <p:spPr>
          <a:xfrm>
            <a:off x="552287" y="2286000"/>
            <a:ext cx="11087425" cy="1143000"/>
          </a:xfrm>
        </p:spPr>
        <p:txBody>
          <a:bodyPr/>
          <a:lstStyle/>
          <a:p>
            <a:r>
              <a:rPr lang="en-US" dirty="0"/>
              <a:t>Why Equity Matters?</a:t>
            </a:r>
          </a:p>
        </p:txBody>
      </p:sp>
      <p:sp>
        <p:nvSpPr>
          <p:cNvPr id="4" name="Footer Placeholder 3">
            <a:extLst>
              <a:ext uri="{FF2B5EF4-FFF2-40B4-BE49-F238E27FC236}">
                <a16:creationId xmlns:a16="http://schemas.microsoft.com/office/drawing/2014/main" id="{5028B5C1-2780-A2B7-FD82-F79B0C1A57F8}"/>
              </a:ext>
            </a:extLst>
          </p:cNvPr>
          <p:cNvSpPr>
            <a:spLocks noGrp="1"/>
          </p:cNvSpPr>
          <p:nvPr>
            <p:ph type="ftr" sz="quarter" idx="11"/>
          </p:nvPr>
        </p:nvSpPr>
        <p:spPr/>
        <p:txBody>
          <a:bodyPr/>
          <a:lstStyle/>
          <a:p>
            <a:r>
              <a:rPr lang="en-US" dirty="0"/>
              <a:t>paetc.org</a:t>
            </a:r>
          </a:p>
        </p:txBody>
      </p:sp>
      <p:sp>
        <p:nvSpPr>
          <p:cNvPr id="3" name="Slide Number Placeholder 2">
            <a:extLst>
              <a:ext uri="{FF2B5EF4-FFF2-40B4-BE49-F238E27FC236}">
                <a16:creationId xmlns:a16="http://schemas.microsoft.com/office/drawing/2014/main" id="{BDD5CE29-F964-AE6A-0F26-47C7C5C8F65C}"/>
              </a:ext>
            </a:extLst>
          </p:cNvPr>
          <p:cNvSpPr>
            <a:spLocks noGrp="1"/>
          </p:cNvSpPr>
          <p:nvPr>
            <p:ph type="sldNum" sz="quarter" idx="12"/>
          </p:nvPr>
        </p:nvSpPr>
        <p:spPr/>
        <p:txBody>
          <a:bodyPr/>
          <a:lstStyle/>
          <a:p>
            <a:fld id="{1D2EA5EF-C699-AF4C-BA42-C0A1CAAB713C}" type="slidenum">
              <a:rPr lang="en-US" smtClean="0"/>
              <a:t>5</a:t>
            </a:fld>
            <a:endParaRPr lang="en-US" dirty="0"/>
          </a:p>
        </p:txBody>
      </p:sp>
    </p:spTree>
    <p:extLst>
      <p:ext uri="{BB962C8B-B14F-4D97-AF65-F5344CB8AC3E}">
        <p14:creationId xmlns:p14="http://schemas.microsoft.com/office/powerpoint/2010/main" val="101376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4704" y="426294"/>
            <a:ext cx="8229600" cy="792162"/>
          </a:xfrm>
        </p:spPr>
        <p:txBody>
          <a:bodyPr>
            <a:normAutofit/>
          </a:bodyPr>
          <a:lstStyle/>
          <a:p>
            <a:r>
              <a:rPr lang="en-US" dirty="0"/>
              <a:t>Determinants of Health</a:t>
            </a:r>
          </a:p>
        </p:txBody>
      </p:sp>
      <p:pic>
        <p:nvPicPr>
          <p:cNvPr id="5122" name="Picture 2" descr="Human like figures holding arrows pointing in different directions"/>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4056747" y="2108812"/>
            <a:ext cx="3877250" cy="298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owchart: Connector 12"/>
          <p:cNvSpPr/>
          <p:nvPr/>
        </p:nvSpPr>
        <p:spPr>
          <a:xfrm>
            <a:off x="2699657" y="1606726"/>
            <a:ext cx="2037805" cy="1867993"/>
          </a:xfrm>
          <a:prstGeom prst="flowChartConnector">
            <a:avLst/>
          </a:prstGeom>
          <a:solidFill>
            <a:schemeClr val="accent2">
              <a:lumMod val="75000"/>
            </a:schemeClr>
          </a:solidFill>
          <a:ln w="28575" cap="flat" cmpd="sng" algn="ctr">
            <a:solidFill>
              <a:schemeClr val="bg1"/>
            </a:solidFill>
            <a:prstDash val="solid"/>
          </a:ln>
          <a:effectLst/>
          <a:scene3d>
            <a:camera prst="orthographicFront"/>
            <a:lightRig rig="threePt" dir="t"/>
          </a:scene3d>
          <a:sp3d>
            <a:bevelT/>
            <a:bevelB/>
          </a:sp3d>
        </p:spPr>
        <p:txBody>
          <a:bodyPr rtlCol="0" anchor="ctr"/>
          <a:lstStyle/>
          <a:p>
            <a:pPr algn="ctr">
              <a:spcAft>
                <a:spcPts val="600"/>
              </a:spcAft>
              <a:defRPr/>
            </a:pPr>
            <a:r>
              <a:rPr lang="en-US" b="1" kern="0" dirty="0">
                <a:solidFill>
                  <a:sysClr val="window" lastClr="FFFFFF"/>
                </a:solidFill>
                <a:latin typeface="Candara"/>
              </a:rPr>
              <a:t>1.</a:t>
            </a:r>
          </a:p>
          <a:p>
            <a:pPr algn="ctr">
              <a:spcAft>
                <a:spcPts val="600"/>
              </a:spcAft>
              <a:defRPr/>
            </a:pPr>
            <a:r>
              <a:rPr lang="en-US" b="1" kern="0" dirty="0">
                <a:solidFill>
                  <a:sysClr val="window" lastClr="FFFFFF"/>
                </a:solidFill>
                <a:latin typeface="Candara"/>
              </a:rPr>
              <a:t>Individual</a:t>
            </a:r>
          </a:p>
          <a:p>
            <a:pPr algn="ctr">
              <a:spcAft>
                <a:spcPts val="600"/>
              </a:spcAft>
              <a:defRPr/>
            </a:pPr>
            <a:r>
              <a:rPr lang="en-US" b="1" kern="0" dirty="0">
                <a:solidFill>
                  <a:sysClr val="window" lastClr="FFFFFF"/>
                </a:solidFill>
                <a:latin typeface="Candara"/>
              </a:rPr>
              <a:t>Behaviors</a:t>
            </a:r>
          </a:p>
        </p:txBody>
      </p:sp>
      <p:sp>
        <p:nvSpPr>
          <p:cNvPr id="14" name="Flowchart: Connector 13"/>
          <p:cNvSpPr/>
          <p:nvPr/>
        </p:nvSpPr>
        <p:spPr>
          <a:xfrm>
            <a:off x="6763657" y="1218456"/>
            <a:ext cx="1696235" cy="1616184"/>
          </a:xfrm>
          <a:prstGeom prst="flowChartConnector">
            <a:avLst/>
          </a:prstGeom>
          <a:solidFill>
            <a:schemeClr val="accent6">
              <a:lumMod val="75000"/>
            </a:schemeClr>
          </a:solidFill>
          <a:ln w="28575" cap="flat" cmpd="sng" algn="ctr">
            <a:solidFill>
              <a:schemeClr val="bg1"/>
            </a:solidFill>
            <a:prstDash val="solid"/>
          </a:ln>
          <a:effectLst/>
          <a:scene3d>
            <a:camera prst="orthographicFront"/>
            <a:lightRig rig="threePt" dir="t"/>
          </a:scene3d>
          <a:sp3d>
            <a:bevelT/>
            <a:bevelB/>
          </a:sp3d>
        </p:spPr>
        <p:txBody>
          <a:bodyPr rtlCol="0" anchor="ctr"/>
          <a:lstStyle/>
          <a:p>
            <a:pPr algn="ctr">
              <a:spcAft>
                <a:spcPts val="600"/>
              </a:spcAft>
              <a:defRPr/>
            </a:pPr>
            <a:r>
              <a:rPr lang="en-US" b="1" kern="0" dirty="0">
                <a:solidFill>
                  <a:sysClr val="window" lastClr="FFFFFF"/>
                </a:solidFill>
                <a:latin typeface="Candara"/>
              </a:rPr>
              <a:t>2.</a:t>
            </a:r>
          </a:p>
          <a:p>
            <a:pPr algn="ctr">
              <a:spcAft>
                <a:spcPts val="600"/>
              </a:spcAft>
              <a:defRPr/>
            </a:pPr>
            <a:r>
              <a:rPr lang="en-US" b="1" kern="0" dirty="0">
                <a:solidFill>
                  <a:sysClr val="window" lastClr="FFFFFF"/>
                </a:solidFill>
                <a:latin typeface="Candara"/>
              </a:rPr>
              <a:t>Biology &amp;</a:t>
            </a:r>
          </a:p>
          <a:p>
            <a:pPr algn="ctr">
              <a:spcAft>
                <a:spcPts val="600"/>
              </a:spcAft>
              <a:defRPr/>
            </a:pPr>
            <a:r>
              <a:rPr lang="en-US" b="1" kern="0" dirty="0">
                <a:solidFill>
                  <a:sysClr val="window" lastClr="FFFFFF"/>
                </a:solidFill>
                <a:latin typeface="Candara"/>
              </a:rPr>
              <a:t>Genetics</a:t>
            </a:r>
          </a:p>
        </p:txBody>
      </p:sp>
      <p:sp>
        <p:nvSpPr>
          <p:cNvPr id="15" name="Flowchart: Connector 14"/>
          <p:cNvSpPr/>
          <p:nvPr/>
        </p:nvSpPr>
        <p:spPr>
          <a:xfrm>
            <a:off x="2294704" y="3474720"/>
            <a:ext cx="2161182" cy="2026194"/>
          </a:xfrm>
          <a:prstGeom prst="flowChartConnector">
            <a:avLst/>
          </a:prstGeom>
          <a:solidFill>
            <a:srgbClr val="1A7F78"/>
          </a:solidFill>
          <a:ln w="28575" cap="flat" cmpd="sng" algn="ctr">
            <a:solidFill>
              <a:schemeClr val="bg1"/>
            </a:solidFill>
            <a:prstDash val="solid"/>
          </a:ln>
          <a:effectLst/>
          <a:scene3d>
            <a:camera prst="orthographicFront"/>
            <a:lightRig rig="threePt" dir="t"/>
          </a:scene3d>
          <a:sp3d>
            <a:bevelT/>
            <a:bevelB/>
          </a:sp3d>
        </p:spPr>
        <p:txBody>
          <a:bodyPr rtlCol="0" anchor="ctr"/>
          <a:lstStyle/>
          <a:p>
            <a:pPr algn="ctr">
              <a:spcAft>
                <a:spcPts val="600"/>
              </a:spcAft>
              <a:defRPr/>
            </a:pPr>
            <a:r>
              <a:rPr lang="en-US" b="1" kern="0" dirty="0">
                <a:solidFill>
                  <a:schemeClr val="bg1"/>
                </a:solidFill>
                <a:latin typeface="Candara"/>
              </a:rPr>
              <a:t>3.</a:t>
            </a:r>
          </a:p>
          <a:p>
            <a:pPr algn="ctr">
              <a:spcAft>
                <a:spcPts val="600"/>
              </a:spcAft>
              <a:defRPr/>
            </a:pPr>
            <a:r>
              <a:rPr lang="en-US" b="1" kern="0" dirty="0">
                <a:solidFill>
                  <a:schemeClr val="bg1"/>
                </a:solidFill>
                <a:latin typeface="Candara"/>
              </a:rPr>
              <a:t>Social</a:t>
            </a:r>
          </a:p>
          <a:p>
            <a:pPr algn="ctr">
              <a:spcAft>
                <a:spcPts val="600"/>
              </a:spcAft>
              <a:defRPr/>
            </a:pPr>
            <a:r>
              <a:rPr lang="en-US" b="1" kern="0" dirty="0">
                <a:solidFill>
                  <a:schemeClr val="bg1"/>
                </a:solidFill>
                <a:latin typeface="Candara"/>
              </a:rPr>
              <a:t>Environment</a:t>
            </a:r>
          </a:p>
        </p:txBody>
      </p:sp>
      <p:sp>
        <p:nvSpPr>
          <p:cNvPr id="16" name="Flowchart: Connector 15"/>
          <p:cNvSpPr/>
          <p:nvPr/>
        </p:nvSpPr>
        <p:spPr>
          <a:xfrm>
            <a:off x="5460034" y="4700361"/>
            <a:ext cx="2061028" cy="1785257"/>
          </a:xfrm>
          <a:prstGeom prst="flowChartConnector">
            <a:avLst/>
          </a:prstGeom>
          <a:solidFill>
            <a:srgbClr val="7030A0"/>
          </a:solidFill>
          <a:ln w="28575" cap="flat" cmpd="sng" algn="ctr">
            <a:solidFill>
              <a:schemeClr val="bg1"/>
            </a:solidFill>
            <a:prstDash val="solid"/>
          </a:ln>
          <a:effectLst/>
          <a:scene3d>
            <a:camera prst="orthographicFront"/>
            <a:lightRig rig="threePt" dir="t"/>
          </a:scene3d>
          <a:sp3d>
            <a:bevelT/>
            <a:bevelB/>
          </a:sp3d>
        </p:spPr>
        <p:txBody>
          <a:bodyPr rtlCol="0" anchor="ctr"/>
          <a:lstStyle/>
          <a:p>
            <a:pPr algn="ctr">
              <a:spcAft>
                <a:spcPts val="600"/>
              </a:spcAft>
              <a:defRPr/>
            </a:pPr>
            <a:r>
              <a:rPr lang="en-US" b="1" kern="0" dirty="0">
                <a:solidFill>
                  <a:schemeClr val="bg1"/>
                </a:solidFill>
                <a:latin typeface="Candara"/>
              </a:rPr>
              <a:t>4.</a:t>
            </a:r>
          </a:p>
          <a:p>
            <a:pPr algn="ctr">
              <a:spcAft>
                <a:spcPts val="600"/>
              </a:spcAft>
              <a:defRPr/>
            </a:pPr>
            <a:r>
              <a:rPr lang="en-US" b="1" kern="0" dirty="0">
                <a:solidFill>
                  <a:schemeClr val="bg1"/>
                </a:solidFill>
                <a:latin typeface="Candara"/>
              </a:rPr>
              <a:t>Physical</a:t>
            </a:r>
          </a:p>
          <a:p>
            <a:pPr algn="ctr">
              <a:spcAft>
                <a:spcPts val="600"/>
              </a:spcAft>
              <a:defRPr/>
            </a:pPr>
            <a:r>
              <a:rPr lang="en-US" b="1" kern="0" dirty="0">
                <a:solidFill>
                  <a:schemeClr val="bg1"/>
                </a:solidFill>
                <a:latin typeface="Candara"/>
              </a:rPr>
              <a:t>Environment</a:t>
            </a:r>
          </a:p>
        </p:txBody>
      </p:sp>
      <p:sp>
        <p:nvSpPr>
          <p:cNvPr id="17" name="Flowchart: Connector 16"/>
          <p:cNvSpPr/>
          <p:nvPr/>
        </p:nvSpPr>
        <p:spPr>
          <a:xfrm>
            <a:off x="7741920" y="2834640"/>
            <a:ext cx="1879606" cy="1751874"/>
          </a:xfrm>
          <a:prstGeom prst="flowChartConnector">
            <a:avLst/>
          </a:prstGeom>
          <a:solidFill>
            <a:schemeClr val="accent5">
              <a:lumMod val="75000"/>
            </a:schemeClr>
          </a:solidFill>
          <a:ln w="28575" cap="flat" cmpd="sng" algn="ctr">
            <a:solidFill>
              <a:schemeClr val="bg1"/>
            </a:solidFill>
            <a:prstDash val="solid"/>
          </a:ln>
          <a:effectLst/>
          <a:scene3d>
            <a:camera prst="orthographicFront"/>
            <a:lightRig rig="threePt" dir="t"/>
          </a:scene3d>
          <a:sp3d>
            <a:bevelT/>
            <a:bevelB/>
          </a:sp3d>
        </p:spPr>
        <p:txBody>
          <a:bodyPr rtlCol="0" anchor="ctr"/>
          <a:lstStyle/>
          <a:p>
            <a:pPr algn="ctr">
              <a:spcAft>
                <a:spcPts val="600"/>
              </a:spcAft>
              <a:defRPr/>
            </a:pPr>
            <a:r>
              <a:rPr lang="en-US" b="1" kern="0" dirty="0">
                <a:solidFill>
                  <a:schemeClr val="bg1"/>
                </a:solidFill>
                <a:latin typeface="Candara"/>
              </a:rPr>
              <a:t>5.</a:t>
            </a:r>
          </a:p>
          <a:p>
            <a:pPr algn="ctr">
              <a:spcAft>
                <a:spcPts val="600"/>
              </a:spcAft>
              <a:defRPr/>
            </a:pPr>
            <a:r>
              <a:rPr lang="en-US" b="1" kern="0" dirty="0">
                <a:solidFill>
                  <a:schemeClr val="bg1"/>
                </a:solidFill>
                <a:latin typeface="Candara"/>
              </a:rPr>
              <a:t>Health</a:t>
            </a:r>
          </a:p>
          <a:p>
            <a:pPr algn="ctr">
              <a:spcAft>
                <a:spcPts val="600"/>
              </a:spcAft>
              <a:defRPr/>
            </a:pPr>
            <a:r>
              <a:rPr lang="en-US" b="1" kern="0" dirty="0">
                <a:solidFill>
                  <a:schemeClr val="bg1"/>
                </a:solidFill>
                <a:latin typeface="Candara"/>
              </a:rPr>
              <a:t>Services</a:t>
            </a:r>
          </a:p>
        </p:txBody>
      </p:sp>
      <p:sp>
        <p:nvSpPr>
          <p:cNvPr id="3" name="TextBox 2">
            <a:extLst>
              <a:ext uri="{FF2B5EF4-FFF2-40B4-BE49-F238E27FC236}">
                <a16:creationId xmlns:a16="http://schemas.microsoft.com/office/drawing/2014/main" id="{E3DE56EE-6100-30DF-C898-6F9C8E5F54A6}"/>
              </a:ext>
            </a:extLst>
          </p:cNvPr>
          <p:cNvSpPr txBox="1"/>
          <p:nvPr/>
        </p:nvSpPr>
        <p:spPr>
          <a:xfrm>
            <a:off x="8420170" y="5967178"/>
            <a:ext cx="3276859" cy="276999"/>
          </a:xfrm>
          <a:prstGeom prst="rect">
            <a:avLst/>
          </a:prstGeom>
          <a:noFill/>
        </p:spPr>
        <p:txBody>
          <a:bodyPr wrap="none" rtlCol="0">
            <a:spAutoFit/>
          </a:bodyPr>
          <a:lstStyle/>
          <a:p>
            <a:r>
              <a:rPr lang="en-US" sz="1200" dirty="0"/>
              <a:t>Image source: </a:t>
            </a:r>
            <a:r>
              <a:rPr lang="en-US" sz="1200" dirty="0">
                <a:effectLst/>
                <a:ea typeface="Calibri" panose="020F0502020204030204" pitchFamily="34" charset="0"/>
                <a:cs typeface="Calibri" panose="020F0502020204030204" pitchFamily="34" charset="0"/>
              </a:rPr>
              <a:t>MS PowerPoint Stock Images </a:t>
            </a:r>
            <a:endParaRPr lang="en-US" sz="1200" dirty="0"/>
          </a:p>
        </p:txBody>
      </p:sp>
    </p:spTree>
    <p:custDataLst>
      <p:tags r:id="rId1"/>
    </p:custDataLst>
    <p:extLst>
      <p:ext uri="{BB962C8B-B14F-4D97-AF65-F5344CB8AC3E}">
        <p14:creationId xmlns:p14="http://schemas.microsoft.com/office/powerpoint/2010/main" val="2241986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28233" y="269725"/>
            <a:ext cx="8366761" cy="615553"/>
          </a:xfrm>
          <a:prstGeom prst="rect">
            <a:avLst/>
          </a:prstGeom>
        </p:spPr>
        <p:txBody>
          <a:bodyPr vert="horz" wrap="square" lIns="0" tIns="0" rIns="0" bIns="0" rtlCol="0" anchor="ctr">
            <a:spAutoFit/>
          </a:bodyPr>
          <a:lstStyle/>
          <a:p>
            <a:pPr marL="12700">
              <a:lnSpc>
                <a:spcPct val="100000"/>
              </a:lnSpc>
            </a:pPr>
            <a:r>
              <a:rPr spc="-5" dirty="0"/>
              <a:t>Social Determinants of</a:t>
            </a:r>
            <a:r>
              <a:rPr spc="-110" dirty="0"/>
              <a:t> </a:t>
            </a:r>
            <a:r>
              <a:rPr spc="-5" dirty="0"/>
              <a:t>Health</a:t>
            </a:r>
            <a:r>
              <a:rPr lang="en-US" spc="-5" dirty="0"/>
              <a:t> </a:t>
            </a:r>
            <a:endParaRPr dirty="0"/>
          </a:p>
        </p:txBody>
      </p:sp>
      <p:pic>
        <p:nvPicPr>
          <p:cNvPr id="6" name="Picture 5" descr="Social Determinants of Health Wheel.&#10;&#10;There are 5 segments in the wheel: Education Access and Quality, Health Care Access and Quality, Economic Stability, Neighborhood and Built Environment, and Social and Community Context.">
            <a:extLst>
              <a:ext uri="{FF2B5EF4-FFF2-40B4-BE49-F238E27FC236}">
                <a16:creationId xmlns:a16="http://schemas.microsoft.com/office/drawing/2014/main" id="{F5E10342-875C-2814-6CEE-A64A3CB89A1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17245" y="1147283"/>
            <a:ext cx="4832217" cy="4896646"/>
          </a:xfrm>
          <a:prstGeom prst="rect">
            <a:avLst/>
          </a:prstGeom>
        </p:spPr>
      </p:pic>
      <p:sp>
        <p:nvSpPr>
          <p:cNvPr id="7" name="Rectangle 6">
            <a:extLst>
              <a:ext uri="{FF2B5EF4-FFF2-40B4-BE49-F238E27FC236}">
                <a16:creationId xmlns:a16="http://schemas.microsoft.com/office/drawing/2014/main" id="{FB1D7B80-517F-4ACD-A385-5C7654045FEB}"/>
              </a:ext>
            </a:extLst>
          </p:cNvPr>
          <p:cNvSpPr/>
          <p:nvPr/>
        </p:nvSpPr>
        <p:spPr>
          <a:xfrm>
            <a:off x="6211614" y="1579106"/>
            <a:ext cx="5654566" cy="4524315"/>
          </a:xfrm>
          <a:prstGeom prst="rect">
            <a:avLst/>
          </a:prstGeom>
        </p:spPr>
        <p:txBody>
          <a:bodyPr wrap="square">
            <a:spAutoFit/>
          </a:bodyPr>
          <a:lstStyle/>
          <a:p>
            <a:pPr lvl="1"/>
            <a:r>
              <a:rPr lang="en-US" sz="2400" dirty="0"/>
              <a:t>Conditions in which people are born, grow, live, work, pray and age </a:t>
            </a:r>
          </a:p>
          <a:p>
            <a:pPr marL="411480" lvl="1"/>
            <a:endParaRPr lang="en-US" sz="2400" dirty="0"/>
          </a:p>
          <a:p>
            <a:pPr marL="1008126" lvl="2" indent="-285750">
              <a:buFont typeface="Arial" pitchFamily="34" charset="0"/>
              <a:buChar char="•"/>
            </a:pPr>
            <a:r>
              <a:rPr lang="en-US" sz="2400" dirty="0"/>
              <a:t>shaped by distribution of money, power and resources at global, national, local levels</a:t>
            </a:r>
          </a:p>
          <a:p>
            <a:pPr marL="722376" lvl="2"/>
            <a:endParaRPr lang="en-US" sz="2400" dirty="0"/>
          </a:p>
          <a:p>
            <a:pPr marL="1008126" lvl="2" indent="-285750">
              <a:buFont typeface="Arial" pitchFamily="34" charset="0"/>
              <a:buChar char="•"/>
            </a:pPr>
            <a:r>
              <a:rPr lang="en-US" sz="2400" dirty="0"/>
              <a:t>influenced by policies and regulations</a:t>
            </a:r>
          </a:p>
          <a:p>
            <a:pPr marL="1008126" lvl="2" indent="-285750">
              <a:buFont typeface="Arial" pitchFamily="34" charset="0"/>
              <a:buChar char="•"/>
            </a:pPr>
            <a:endParaRPr lang="en-US" sz="2800" dirty="0"/>
          </a:p>
          <a:p>
            <a:pPr marL="722376" lvl="2"/>
            <a:endParaRPr lang="en-US" sz="1600" i="1" dirty="0"/>
          </a:p>
          <a:p>
            <a:pPr marL="722376" lvl="2"/>
            <a:r>
              <a:rPr lang="en-US" sz="1600" i="1" dirty="0"/>
              <a:t>Adapted from World Health Organization (WHO)</a:t>
            </a:r>
            <a:r>
              <a:rPr lang="en-US" sz="2800" dirty="0"/>
              <a:t> </a:t>
            </a:r>
          </a:p>
        </p:txBody>
      </p:sp>
      <p:sp>
        <p:nvSpPr>
          <p:cNvPr id="5" name="object 5"/>
          <p:cNvSpPr txBox="1"/>
          <p:nvPr/>
        </p:nvSpPr>
        <p:spPr>
          <a:xfrm>
            <a:off x="7019216" y="5966985"/>
            <a:ext cx="701325" cy="153888"/>
          </a:xfrm>
          <a:prstGeom prst="rect">
            <a:avLst/>
          </a:prstGeom>
        </p:spPr>
        <p:txBody>
          <a:bodyPr vert="horz" wrap="square" lIns="0" tIns="0" rIns="0" bIns="0" rtlCol="0">
            <a:spAutoFit/>
          </a:bodyPr>
          <a:lstStyle/>
          <a:p>
            <a:pPr marL="12700"/>
            <a:r>
              <a:rPr sz="1000" spc="-5" dirty="0">
                <a:latin typeface="+mj-lt"/>
                <a:cs typeface="Arial Narrow"/>
              </a:rPr>
              <a:t>WHO;</a:t>
            </a:r>
            <a:r>
              <a:rPr sz="1000" spc="-90" dirty="0">
                <a:latin typeface="+mj-lt"/>
                <a:cs typeface="Arial Narrow"/>
              </a:rPr>
              <a:t> </a:t>
            </a:r>
            <a:r>
              <a:rPr sz="1000" spc="-5" dirty="0">
                <a:latin typeface="+mj-lt"/>
                <a:cs typeface="Arial Narrow"/>
              </a:rPr>
              <a:t>2018</a:t>
            </a:r>
            <a:endParaRPr sz="1000" dirty="0">
              <a:latin typeface="+mj-lt"/>
              <a:cs typeface="Arial Narrow"/>
            </a:endParaRPr>
          </a:p>
        </p:txBody>
      </p:sp>
    </p:spTree>
    <p:extLst>
      <p:ext uri="{BB962C8B-B14F-4D97-AF65-F5344CB8AC3E}">
        <p14:creationId xmlns:p14="http://schemas.microsoft.com/office/powerpoint/2010/main" val="329791647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9B1E-0E5F-8C4B-AFC2-EFFC3CCDFD2A}"/>
              </a:ext>
            </a:extLst>
          </p:cNvPr>
          <p:cNvSpPr>
            <a:spLocks noGrp="1"/>
          </p:cNvSpPr>
          <p:nvPr>
            <p:ph type="title"/>
          </p:nvPr>
        </p:nvSpPr>
        <p:spPr>
          <a:xfrm>
            <a:off x="1171095" y="138831"/>
            <a:ext cx="9849809" cy="902206"/>
          </a:xfrm>
        </p:spPr>
        <p:txBody>
          <a:bodyPr>
            <a:normAutofit/>
          </a:bodyPr>
          <a:lstStyle/>
          <a:p>
            <a:r>
              <a:rPr lang="en-US" dirty="0"/>
              <a:t>Examples of Social Determinants of Health</a:t>
            </a:r>
          </a:p>
        </p:txBody>
      </p:sp>
      <p:sp>
        <p:nvSpPr>
          <p:cNvPr id="3" name="Content Placeholder 2">
            <a:extLst>
              <a:ext uri="{FF2B5EF4-FFF2-40B4-BE49-F238E27FC236}">
                <a16:creationId xmlns:a16="http://schemas.microsoft.com/office/drawing/2014/main" id="{8BDDE786-BDA4-A94C-8C9D-FB07770FE09C}"/>
              </a:ext>
            </a:extLst>
          </p:cNvPr>
          <p:cNvSpPr>
            <a:spLocks noGrp="1"/>
          </p:cNvSpPr>
          <p:nvPr>
            <p:ph idx="1"/>
          </p:nvPr>
        </p:nvSpPr>
        <p:spPr>
          <a:xfrm>
            <a:off x="1171095" y="1079687"/>
            <a:ext cx="10533223" cy="5030771"/>
          </a:xfrm>
        </p:spPr>
        <p:txBody>
          <a:bodyPr>
            <a:normAutofit/>
          </a:bodyPr>
          <a:lstStyle/>
          <a:p>
            <a:pPr marL="514350" indent="-514350">
              <a:buFont typeface="+mj-lt"/>
              <a:buAutoNum type="arabicPeriod"/>
            </a:pPr>
            <a:r>
              <a:rPr lang="en-US" sz="1600" dirty="0"/>
              <a:t>Housing Stability</a:t>
            </a:r>
          </a:p>
          <a:p>
            <a:pPr marL="514350" indent="-514350">
              <a:buFont typeface="+mj-lt"/>
              <a:buAutoNum type="arabicPeriod"/>
            </a:pPr>
            <a:r>
              <a:rPr lang="en-US" sz="1600" dirty="0"/>
              <a:t>Residential Segregation</a:t>
            </a:r>
          </a:p>
          <a:p>
            <a:pPr marL="514350" indent="-514350">
              <a:buFont typeface="+mj-lt"/>
              <a:buAutoNum type="arabicPeriod"/>
            </a:pPr>
            <a:r>
              <a:rPr lang="en-US" sz="1600" dirty="0"/>
              <a:t>Food Security</a:t>
            </a:r>
          </a:p>
          <a:p>
            <a:pPr marL="514350" indent="-514350">
              <a:buFont typeface="+mj-lt"/>
              <a:buAutoNum type="arabicPeriod"/>
            </a:pPr>
            <a:r>
              <a:rPr lang="en-US" sz="1600" dirty="0"/>
              <a:t>Social Norms and Attitudes--(e.g. </a:t>
            </a:r>
            <a:r>
              <a:rPr lang="en-US" sz="1600" b="1" dirty="0"/>
              <a:t>stigma)</a:t>
            </a:r>
          </a:p>
          <a:p>
            <a:pPr marL="514350" indent="-514350">
              <a:buFont typeface="+mj-lt"/>
              <a:buAutoNum type="arabicPeriod"/>
            </a:pPr>
            <a:r>
              <a:rPr lang="en-US" sz="1600" b="1" dirty="0"/>
              <a:t>Racism</a:t>
            </a:r>
          </a:p>
          <a:p>
            <a:pPr marL="514350" indent="-514350">
              <a:buFont typeface="+mj-lt"/>
              <a:buAutoNum type="arabicPeriod"/>
            </a:pPr>
            <a:r>
              <a:rPr lang="en-US" sz="1600" dirty="0"/>
              <a:t>Socioeconomic Conditions</a:t>
            </a:r>
          </a:p>
          <a:p>
            <a:pPr marL="514350" indent="-514350">
              <a:buFont typeface="+mj-lt"/>
              <a:buAutoNum type="arabicPeriod"/>
            </a:pPr>
            <a:r>
              <a:rPr lang="en-US" sz="1600" dirty="0"/>
              <a:t>Culture</a:t>
            </a:r>
          </a:p>
          <a:p>
            <a:pPr marL="514350" indent="-514350">
              <a:buFont typeface="+mj-lt"/>
              <a:buAutoNum type="arabicPeriod"/>
            </a:pPr>
            <a:r>
              <a:rPr lang="en-US" sz="1600" dirty="0"/>
              <a:t>Social Support</a:t>
            </a:r>
          </a:p>
          <a:p>
            <a:pPr marL="514350" indent="-514350">
              <a:buFont typeface="+mj-lt"/>
              <a:buAutoNum type="arabicPeriod"/>
            </a:pPr>
            <a:r>
              <a:rPr lang="en-US" sz="1600" b="1" dirty="0"/>
              <a:t>Gender Identity</a:t>
            </a:r>
          </a:p>
          <a:p>
            <a:pPr marL="514350" indent="-514350">
              <a:buFont typeface="+mj-lt"/>
              <a:buAutoNum type="arabicPeriod"/>
            </a:pPr>
            <a:r>
              <a:rPr lang="en-US" sz="1600" dirty="0"/>
              <a:t>Access to Health Care Services</a:t>
            </a:r>
          </a:p>
          <a:p>
            <a:pPr marL="514350" indent="-514350">
              <a:buFont typeface="+mj-lt"/>
              <a:buAutoNum type="arabicPeriod"/>
            </a:pPr>
            <a:r>
              <a:rPr lang="en-US" sz="1600" dirty="0"/>
              <a:t>Educational Attainment</a:t>
            </a:r>
          </a:p>
          <a:p>
            <a:pPr marL="514350" indent="-514350">
              <a:buFont typeface="+mj-lt"/>
              <a:buAutoNum type="arabicPeriod"/>
            </a:pPr>
            <a:r>
              <a:rPr lang="en-US" sz="1600" b="1" dirty="0"/>
              <a:t>Sexual Orientation</a:t>
            </a:r>
          </a:p>
          <a:p>
            <a:pPr marL="514350" indent="-514350">
              <a:buFont typeface="+mj-lt"/>
              <a:buAutoNum type="arabicPeriod"/>
            </a:pPr>
            <a:r>
              <a:rPr lang="en-US" sz="1600" dirty="0"/>
              <a:t>Transportation Options</a:t>
            </a:r>
          </a:p>
          <a:p>
            <a:pPr marL="514350" indent="-514350">
              <a:buFont typeface="+mj-lt"/>
              <a:buAutoNum type="arabicPeriod"/>
            </a:pPr>
            <a:r>
              <a:rPr lang="en-US" sz="1600" dirty="0"/>
              <a:t>Language/Literacy</a:t>
            </a:r>
          </a:p>
          <a:p>
            <a:pPr marL="514350" indent="-514350">
              <a:buFont typeface="+mj-lt"/>
              <a:buAutoNum type="arabicPeriod"/>
            </a:pPr>
            <a:r>
              <a:rPr lang="en-US" sz="1600" dirty="0"/>
              <a:t>Exposure to violence, crime, social disorder</a:t>
            </a:r>
          </a:p>
          <a:p>
            <a:pPr marL="514350" indent="-514350">
              <a:buFont typeface="+mj-lt"/>
              <a:buAutoNum type="arabicPeriod"/>
            </a:pPr>
            <a:r>
              <a:rPr lang="en-US" sz="1600" dirty="0"/>
              <a:t>Access to mass media, and emerging technologies</a:t>
            </a:r>
          </a:p>
          <a:p>
            <a:pPr marL="0" indent="0">
              <a:buNone/>
            </a:pPr>
            <a:endParaRPr lang="en-US" sz="1900" dirty="0"/>
          </a:p>
          <a:p>
            <a:pPr marL="514350" indent="-514350">
              <a:buFont typeface="+mj-lt"/>
              <a:buAutoNum type="arabicPeriod"/>
            </a:pPr>
            <a:endParaRPr lang="en-US" dirty="0"/>
          </a:p>
          <a:p>
            <a:pPr marL="0" indent="0">
              <a:buNone/>
            </a:pPr>
            <a:endParaRPr lang="en-US" dirty="0"/>
          </a:p>
          <a:p>
            <a:endParaRPr lang="en-US" dirty="0"/>
          </a:p>
          <a:p>
            <a:endParaRPr lang="en-US" dirty="0"/>
          </a:p>
          <a:p>
            <a:endParaRPr lang="en-US" dirty="0"/>
          </a:p>
        </p:txBody>
      </p:sp>
      <p:pic>
        <p:nvPicPr>
          <p:cNvPr id="4" name="Picture 3" descr="Social Determinants of Health Wheel.&#10;&#10;There are 5 segments in the wheel: Education Access and Quality, Health Care Access and Quality, Economic Stability, Neighborhood and Built Environment, and Social and Community Context.">
            <a:extLst>
              <a:ext uri="{FF2B5EF4-FFF2-40B4-BE49-F238E27FC236}">
                <a16:creationId xmlns:a16="http://schemas.microsoft.com/office/drawing/2014/main" id="{357069FE-B18C-BEA3-E665-D0C101A73AB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588387" y="1100145"/>
            <a:ext cx="5603613" cy="5083505"/>
          </a:xfrm>
          <a:prstGeom prst="rect">
            <a:avLst/>
          </a:prstGeom>
        </p:spPr>
      </p:pic>
      <p:sp>
        <p:nvSpPr>
          <p:cNvPr id="6" name="TextBox 5">
            <a:extLst>
              <a:ext uri="{FF2B5EF4-FFF2-40B4-BE49-F238E27FC236}">
                <a16:creationId xmlns:a16="http://schemas.microsoft.com/office/drawing/2014/main" id="{6076F8A7-35A7-2736-6476-DBE275F7F666}"/>
              </a:ext>
            </a:extLst>
          </p:cNvPr>
          <p:cNvSpPr txBox="1"/>
          <p:nvPr/>
        </p:nvSpPr>
        <p:spPr>
          <a:xfrm>
            <a:off x="1623040" y="6222300"/>
            <a:ext cx="6104964" cy="307777"/>
          </a:xfrm>
          <a:prstGeom prst="rect">
            <a:avLst/>
          </a:prstGeom>
          <a:noFill/>
        </p:spPr>
        <p:txBody>
          <a:bodyPr wrap="square">
            <a:spAutoFit/>
          </a:bodyPr>
          <a:lstStyle/>
          <a:p>
            <a:pPr marL="722376" lvl="2"/>
            <a:r>
              <a:rPr lang="en-US" sz="1400" i="1" dirty="0">
                <a:solidFill>
                  <a:schemeClr val="bg1"/>
                </a:solidFill>
              </a:rPr>
              <a:t>Adapted from World Health Organization (WHO)</a:t>
            </a:r>
            <a:r>
              <a:rPr lang="en-US" sz="1400" dirty="0">
                <a:solidFill>
                  <a:schemeClr val="bg1"/>
                </a:solidFill>
              </a:rPr>
              <a:t> </a:t>
            </a:r>
          </a:p>
        </p:txBody>
      </p:sp>
    </p:spTree>
    <p:extLst>
      <p:ext uri="{BB962C8B-B14F-4D97-AF65-F5344CB8AC3E}">
        <p14:creationId xmlns:p14="http://schemas.microsoft.com/office/powerpoint/2010/main" val="343678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198D-DEA2-8E46-BCD5-DB1D6E9832E4}"/>
              </a:ext>
            </a:extLst>
          </p:cNvPr>
          <p:cNvSpPr>
            <a:spLocks noGrp="1"/>
          </p:cNvSpPr>
          <p:nvPr>
            <p:ph type="title"/>
          </p:nvPr>
        </p:nvSpPr>
        <p:spPr/>
        <p:txBody>
          <a:bodyPr>
            <a:normAutofit/>
          </a:bodyPr>
          <a:lstStyle/>
          <a:p>
            <a:r>
              <a:rPr lang="en-US" dirty="0">
                <a:solidFill>
                  <a:schemeClr val="tx1"/>
                </a:solidFill>
              </a:rPr>
              <a:t>Social Determinants and the Updated NHAS</a:t>
            </a:r>
          </a:p>
        </p:txBody>
      </p:sp>
      <p:pic>
        <p:nvPicPr>
          <p:cNvPr id="5" name="Picture 4" descr="The Updated NHAS recognizes racism as a serious public health threat that directly affect the well-being of millions of Americans, Acknowledges ways in which it drives and affects HIV outcomes, and highlights numerous opportunities to intervene to eliminate the HIV-related disparities that result and pursue equity in our national HIV response.">
            <a:extLst>
              <a:ext uri="{FF2B5EF4-FFF2-40B4-BE49-F238E27FC236}">
                <a16:creationId xmlns:a16="http://schemas.microsoft.com/office/drawing/2014/main" id="{2F5DCE86-A466-AE41-BD72-6C71E918A57F}"/>
              </a:ext>
            </a:extLst>
          </p:cNvPr>
          <p:cNvPicPr>
            <a:picLocks noChangeAspect="1"/>
          </p:cNvPicPr>
          <p:nvPr/>
        </p:nvPicPr>
        <p:blipFill>
          <a:blip r:embed="rId3"/>
          <a:stretch>
            <a:fillRect/>
          </a:stretch>
        </p:blipFill>
        <p:spPr>
          <a:xfrm>
            <a:off x="192138" y="1115253"/>
            <a:ext cx="3930161" cy="4292945"/>
          </a:xfrm>
          <a:prstGeom prst="rect">
            <a:avLst/>
          </a:prstGeom>
        </p:spPr>
      </p:pic>
      <p:pic>
        <p:nvPicPr>
          <p:cNvPr id="12" name="Picture 11" descr="Expands the focus on addressing the social determinants of health that influence an individual's HIV risk or outcomes.">
            <a:extLst>
              <a:ext uri="{FF2B5EF4-FFF2-40B4-BE49-F238E27FC236}">
                <a16:creationId xmlns:a16="http://schemas.microsoft.com/office/drawing/2014/main" id="{28EBD8B6-47AD-EF46-98C6-7F3B0D04DC93}"/>
              </a:ext>
            </a:extLst>
          </p:cNvPr>
          <p:cNvPicPr>
            <a:picLocks noChangeAspect="1"/>
          </p:cNvPicPr>
          <p:nvPr/>
        </p:nvPicPr>
        <p:blipFill>
          <a:blip r:embed="rId4"/>
          <a:stretch>
            <a:fillRect/>
          </a:stretch>
        </p:blipFill>
        <p:spPr>
          <a:xfrm>
            <a:off x="4438650" y="1059192"/>
            <a:ext cx="3314700" cy="2222500"/>
          </a:xfrm>
          <a:prstGeom prst="rect">
            <a:avLst/>
          </a:prstGeom>
        </p:spPr>
      </p:pic>
      <p:pic>
        <p:nvPicPr>
          <p:cNvPr id="8" name="Picture 7" descr="Encourages reform of State HIV criminalization laws.">
            <a:extLst>
              <a:ext uri="{FF2B5EF4-FFF2-40B4-BE49-F238E27FC236}">
                <a16:creationId xmlns:a16="http://schemas.microsoft.com/office/drawing/2014/main" id="{FC2F42C7-E53D-A343-9100-E06E17154418}"/>
              </a:ext>
            </a:extLst>
          </p:cNvPr>
          <p:cNvPicPr>
            <a:picLocks noChangeAspect="1"/>
          </p:cNvPicPr>
          <p:nvPr/>
        </p:nvPicPr>
        <p:blipFill rotWithShape="1">
          <a:blip r:embed="rId5"/>
          <a:srcRect b="16389"/>
          <a:stretch/>
        </p:blipFill>
        <p:spPr>
          <a:xfrm>
            <a:off x="4438650" y="3350361"/>
            <a:ext cx="3479800" cy="1083094"/>
          </a:xfrm>
          <a:prstGeom prst="rect">
            <a:avLst/>
          </a:prstGeom>
        </p:spPr>
      </p:pic>
      <p:pic>
        <p:nvPicPr>
          <p:cNvPr id="15" name="Picture 14" descr="Priority Populations of the NHAS are: Gay, bisexual, and other men who have sex with men, in particular Black, Latino, and American Indian/Alaska Native men; Black women; Transgender women; Youth ages 13-24 years; and People who inject drugs.">
            <a:extLst>
              <a:ext uri="{FF2B5EF4-FFF2-40B4-BE49-F238E27FC236}">
                <a16:creationId xmlns:a16="http://schemas.microsoft.com/office/drawing/2014/main" id="{ED5C6AE9-FEEF-6E40-B89B-8DE1B11B1D2C}"/>
              </a:ext>
            </a:extLst>
          </p:cNvPr>
          <p:cNvPicPr>
            <a:picLocks noChangeAspect="1"/>
          </p:cNvPicPr>
          <p:nvPr/>
        </p:nvPicPr>
        <p:blipFill>
          <a:blip r:embed="rId6"/>
          <a:stretch>
            <a:fillRect/>
          </a:stretch>
        </p:blipFill>
        <p:spPr>
          <a:xfrm>
            <a:off x="4803472" y="4652201"/>
            <a:ext cx="3479800" cy="1542915"/>
          </a:xfrm>
          <a:prstGeom prst="rect">
            <a:avLst/>
          </a:prstGeom>
        </p:spPr>
      </p:pic>
      <p:pic>
        <p:nvPicPr>
          <p:cNvPr id="4" name="Content Placeholder 3" descr="Goals of the NHAS. &#10;&#10;Goal 1 - Prevent new HIV Infections.&#10;Goal 2 - Improve HIV-Related Health Outcomes of People with HIV.&#10;Goal 3 - Reduce HIV-Related Disparities and Health Inequities. &#10;Goal 4 - Achieve Integrated, Coordinated Efforts That Address the HIV Epidemic Among All Partners.">
            <a:extLst>
              <a:ext uri="{FF2B5EF4-FFF2-40B4-BE49-F238E27FC236}">
                <a16:creationId xmlns:a16="http://schemas.microsoft.com/office/drawing/2014/main" id="{89C0BFC4-DE7A-B448-949C-FF390523019D}"/>
              </a:ext>
            </a:extLst>
          </p:cNvPr>
          <p:cNvPicPr>
            <a:picLocks noGrp="1" noChangeAspect="1"/>
          </p:cNvPicPr>
          <p:nvPr>
            <p:ph idx="1"/>
          </p:nvPr>
        </p:nvPicPr>
        <p:blipFill>
          <a:blip r:embed="rId7"/>
          <a:stretch>
            <a:fillRect/>
          </a:stretch>
        </p:blipFill>
        <p:spPr>
          <a:xfrm>
            <a:off x="8551151" y="1115253"/>
            <a:ext cx="2534770" cy="4572000"/>
          </a:xfrm>
          <a:prstGeom prst="rect">
            <a:avLst/>
          </a:prstGeom>
        </p:spPr>
      </p:pic>
      <p:sp>
        <p:nvSpPr>
          <p:cNvPr id="3" name="TextBox 2">
            <a:extLst>
              <a:ext uri="{FF2B5EF4-FFF2-40B4-BE49-F238E27FC236}">
                <a16:creationId xmlns:a16="http://schemas.microsoft.com/office/drawing/2014/main" id="{C7D935F0-C59F-CD79-C5C1-16E186F7BA30}"/>
              </a:ext>
            </a:extLst>
          </p:cNvPr>
          <p:cNvSpPr txBox="1"/>
          <p:nvPr/>
        </p:nvSpPr>
        <p:spPr>
          <a:xfrm>
            <a:off x="3667118" y="6331588"/>
            <a:ext cx="6151418" cy="369332"/>
          </a:xfrm>
          <a:prstGeom prst="rect">
            <a:avLst/>
          </a:prstGeom>
          <a:noFill/>
        </p:spPr>
        <p:txBody>
          <a:bodyPr wrap="square" rtlCol="0">
            <a:spAutoFit/>
          </a:bodyPr>
          <a:lstStyle/>
          <a:p>
            <a:r>
              <a:rPr lang="en-US" dirty="0">
                <a:solidFill>
                  <a:schemeClr val="bg1"/>
                </a:solidFill>
              </a:rPr>
              <a:t>Source:</a:t>
            </a:r>
            <a:r>
              <a:rPr lang="en-US" dirty="0"/>
              <a:t> </a:t>
            </a:r>
            <a:r>
              <a:rPr lang="en-US" dirty="0">
                <a:hlinkClick r:id="rId8"/>
              </a:rPr>
              <a:t>HIV.gov: National HIV AIDS Strategy</a:t>
            </a:r>
            <a:endParaRPr lang="en-US" dirty="0"/>
          </a:p>
        </p:txBody>
      </p:sp>
    </p:spTree>
    <p:extLst>
      <p:ext uri="{BB962C8B-B14F-4D97-AF65-F5344CB8AC3E}">
        <p14:creationId xmlns:p14="http://schemas.microsoft.com/office/powerpoint/2010/main" val="30892334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 Program master slide template 4x3.potx</Template>
  <TotalTime>4432</TotalTime>
  <Words>3485</Words>
  <Application>Microsoft Office PowerPoint</Application>
  <PresentationFormat>Widescreen</PresentationFormat>
  <Paragraphs>240</Paragraphs>
  <Slides>23</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Candara</vt:lpstr>
      <vt:lpstr>ITC Avant Garde Std Bk</vt:lpstr>
      <vt:lpstr>Roboto</vt:lpstr>
      <vt:lpstr>Times New Roman</vt:lpstr>
      <vt:lpstr>Wingdings</vt:lpstr>
      <vt:lpstr>AETC Program master slide template 4x3</vt:lpstr>
      <vt:lpstr>Scaling Up PrEP Equity to End the HIV Epidemic  </vt:lpstr>
      <vt:lpstr>Disclaimer</vt:lpstr>
      <vt:lpstr>Disclosures</vt:lpstr>
      <vt:lpstr>Learning Objectives</vt:lpstr>
      <vt:lpstr>Why Equity Matters?</vt:lpstr>
      <vt:lpstr>Determinants of Health</vt:lpstr>
      <vt:lpstr>Social Determinants of Health </vt:lpstr>
      <vt:lpstr>Examples of Social Determinants of Health</vt:lpstr>
      <vt:lpstr>Social Determinants and the Updated NHAS</vt:lpstr>
      <vt:lpstr>Health Equity</vt:lpstr>
      <vt:lpstr>Determinants of Equity</vt:lpstr>
      <vt:lpstr>Case review Activity</vt:lpstr>
      <vt:lpstr>Diego Ramirez, 23 yo (Latine cisgender MSM)</vt:lpstr>
      <vt:lpstr>Reflection 1</vt:lpstr>
      <vt:lpstr>Javier Alvarez, 53 yo (Latine cisgender MSM, does not identify as gay, monolingual Spanish speaker, uses Meth) </vt:lpstr>
      <vt:lpstr>Reflection 2</vt:lpstr>
      <vt:lpstr>Siti Rahman, 30 yo (Southeast Asian cisgender married female)</vt:lpstr>
      <vt:lpstr>Reflection 3</vt:lpstr>
      <vt:lpstr>Johnathan Mitchell, 40 yo white cisgender MSM, uses Meth</vt:lpstr>
      <vt:lpstr>Reflection 4</vt:lpstr>
      <vt:lpstr>Summary reflection</vt:lpstr>
      <vt:lpstr>Closing Commitments:   What is one thing you could do/suggest to improve PrEP access, uptake, and/or persistence?</vt:lpstr>
      <vt:lpstr>THANK YOU! </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Osorio, Lori</cp:lastModifiedBy>
  <cp:revision>79</cp:revision>
  <dcterms:created xsi:type="dcterms:W3CDTF">2016-05-10T21:03:54Z</dcterms:created>
  <dcterms:modified xsi:type="dcterms:W3CDTF">2024-05-16T15:37:06Z</dcterms:modified>
</cp:coreProperties>
</file>