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 id="2147483768" r:id="rId2"/>
    <p:sldMasterId id="2147483780" r:id="rId3"/>
  </p:sldMasterIdLst>
  <p:notesMasterIdLst>
    <p:notesMasterId r:id="rId73"/>
  </p:notesMasterIdLst>
  <p:sldIdLst>
    <p:sldId id="256" r:id="rId4"/>
    <p:sldId id="307" r:id="rId5"/>
    <p:sldId id="303" r:id="rId6"/>
    <p:sldId id="257" r:id="rId7"/>
    <p:sldId id="455" r:id="rId8"/>
    <p:sldId id="456" r:id="rId9"/>
    <p:sldId id="457" r:id="rId10"/>
    <p:sldId id="458" r:id="rId11"/>
    <p:sldId id="459" r:id="rId12"/>
    <p:sldId id="460" r:id="rId13"/>
    <p:sldId id="461" r:id="rId14"/>
    <p:sldId id="462" r:id="rId15"/>
    <p:sldId id="463" r:id="rId16"/>
    <p:sldId id="464" r:id="rId17"/>
    <p:sldId id="465" r:id="rId18"/>
    <p:sldId id="466" r:id="rId19"/>
    <p:sldId id="467" r:id="rId20"/>
    <p:sldId id="468" r:id="rId21"/>
    <p:sldId id="469" r:id="rId22"/>
    <p:sldId id="470" r:id="rId23"/>
    <p:sldId id="471" r:id="rId24"/>
    <p:sldId id="473" r:id="rId25"/>
    <p:sldId id="474" r:id="rId26"/>
    <p:sldId id="475" r:id="rId27"/>
    <p:sldId id="476" r:id="rId28"/>
    <p:sldId id="477" r:id="rId29"/>
    <p:sldId id="478" r:id="rId30"/>
    <p:sldId id="479" r:id="rId31"/>
    <p:sldId id="480" r:id="rId32"/>
    <p:sldId id="481" r:id="rId33"/>
    <p:sldId id="482" r:id="rId34"/>
    <p:sldId id="483" r:id="rId35"/>
    <p:sldId id="484" r:id="rId36"/>
    <p:sldId id="485" r:id="rId37"/>
    <p:sldId id="486" r:id="rId38"/>
    <p:sldId id="487" r:id="rId39"/>
    <p:sldId id="488" r:id="rId40"/>
    <p:sldId id="489" r:id="rId41"/>
    <p:sldId id="490" r:id="rId42"/>
    <p:sldId id="491" r:id="rId43"/>
    <p:sldId id="492" r:id="rId44"/>
    <p:sldId id="493" r:id="rId45"/>
    <p:sldId id="494" r:id="rId46"/>
    <p:sldId id="495" r:id="rId47"/>
    <p:sldId id="496" r:id="rId48"/>
    <p:sldId id="497" r:id="rId49"/>
    <p:sldId id="498" r:id="rId50"/>
    <p:sldId id="499" r:id="rId51"/>
    <p:sldId id="500" r:id="rId52"/>
    <p:sldId id="501" r:id="rId53"/>
    <p:sldId id="510" r:id="rId54"/>
    <p:sldId id="502" r:id="rId55"/>
    <p:sldId id="503" r:id="rId56"/>
    <p:sldId id="504" r:id="rId57"/>
    <p:sldId id="505" r:id="rId58"/>
    <p:sldId id="506" r:id="rId59"/>
    <p:sldId id="507" r:id="rId60"/>
    <p:sldId id="508" r:id="rId61"/>
    <p:sldId id="509" r:id="rId62"/>
    <p:sldId id="511" r:id="rId63"/>
    <p:sldId id="512" r:id="rId64"/>
    <p:sldId id="513" r:id="rId65"/>
    <p:sldId id="514" r:id="rId66"/>
    <p:sldId id="515" r:id="rId67"/>
    <p:sldId id="516" r:id="rId68"/>
    <p:sldId id="517" r:id="rId69"/>
    <p:sldId id="518" r:id="rId70"/>
    <p:sldId id="519" r:id="rId71"/>
    <p:sldId id="454"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4660"/>
  </p:normalViewPr>
  <p:slideViewPr>
    <p:cSldViewPr snapToGrid="0">
      <p:cViewPr varScale="1">
        <p:scale>
          <a:sx n="119" d="100"/>
          <a:sy n="119" d="100"/>
        </p:scale>
        <p:origin x="1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90987-AF59-40F8-9A09-3E3281AD17D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3688D1-5E16-45BB-9C2C-45C80F1C0B95}">
      <dgm:prSet/>
      <dgm:spPr/>
      <dgm:t>
        <a:bodyPr/>
        <a:lstStyle/>
        <a:p>
          <a:r>
            <a:rPr lang="en-US"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DSM-5-TR Criteria</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least 2 criteria met within a 12-month period</a:t>
          </a:r>
        </a:p>
      </dgm:t>
    </dgm:pt>
    <dgm:pt modelId="{7881DD49-B313-47D0-9E22-B872D1D6A480}" type="parTrans" cxnId="{54EF40E2-7CEC-4656-8EB5-2D8479F42210}">
      <dgm:prSet/>
      <dgm:spPr/>
      <dgm:t>
        <a:bodyPr/>
        <a:lstStyle/>
        <a:p>
          <a:endParaRPr lang="en-US"/>
        </a:p>
      </dgm:t>
    </dgm:pt>
    <dgm:pt modelId="{CBF9D5DF-B4FE-42EF-8645-3CC7D3039D1E}" type="sibTrans" cxnId="{54EF40E2-7CEC-4656-8EB5-2D8479F42210}">
      <dgm:prSet/>
      <dgm:spPr/>
      <dgm:t>
        <a:bodyPr/>
        <a:lstStyle/>
        <a:p>
          <a:endParaRPr lang="en-US"/>
        </a:p>
      </dgm:t>
    </dgm:pt>
    <dgm:pt modelId="{E0644462-021F-44C7-B335-0790667A0843}">
      <dgm:prSet/>
      <dgm:spPr/>
      <dgm: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Physiology:</a:t>
          </a:r>
        </a:p>
      </dgm:t>
    </dgm:pt>
    <dgm:pt modelId="{16DCF96A-FD0D-4AC3-B340-7E040205C6A1}" type="parTrans" cxnId="{F2D39FB4-B5F7-4FD8-A24F-60517E146B1A}">
      <dgm:prSet/>
      <dgm:spPr/>
      <dgm:t>
        <a:bodyPr/>
        <a:lstStyle/>
        <a:p>
          <a:endParaRPr lang="en-US"/>
        </a:p>
      </dgm:t>
    </dgm:pt>
    <dgm:pt modelId="{258653C1-816A-4D40-994A-CC7FE96313C9}" type="sibTrans" cxnId="{F2D39FB4-B5F7-4FD8-A24F-60517E146B1A}">
      <dgm:prSet/>
      <dgm:spPr/>
      <dgm:t>
        <a:bodyPr/>
        <a:lstStyle/>
        <a:p>
          <a:endParaRPr lang="en-US"/>
        </a:p>
      </dgm:t>
    </dgm:pt>
    <dgm:pt modelId="{5E3FBF2E-35C8-49A0-B828-3A3A32A3D2EF}">
      <dgm:prSet/>
      <dgm:spPr/>
      <dgm:t>
        <a:bodyPr/>
        <a:lstStyle/>
        <a:p>
          <a:r>
            <a:rPr lang="en-US" dirty="0">
              <a:latin typeface="Arial" panose="020B0604020202020204" pitchFamily="34" charset="0"/>
              <a:cs typeface="Arial" panose="020B0604020202020204" pitchFamily="34" charset="0"/>
            </a:rPr>
            <a:t>Tolerance: using more for the same effect or less effect with the same amount </a:t>
          </a:r>
        </a:p>
      </dgm:t>
    </dgm:pt>
    <dgm:pt modelId="{32B2C87A-1DE0-4DF0-9656-F3EE9E36AB93}" type="parTrans" cxnId="{DA45B205-27C9-4019-94CD-DE8E0EA47E41}">
      <dgm:prSet/>
      <dgm:spPr/>
      <dgm:t>
        <a:bodyPr/>
        <a:lstStyle/>
        <a:p>
          <a:endParaRPr lang="en-US"/>
        </a:p>
      </dgm:t>
    </dgm:pt>
    <dgm:pt modelId="{179B45FF-1249-4BA2-A018-5D229496AB23}" type="sibTrans" cxnId="{DA45B205-27C9-4019-94CD-DE8E0EA47E41}">
      <dgm:prSet/>
      <dgm:spPr/>
      <dgm:t>
        <a:bodyPr/>
        <a:lstStyle/>
        <a:p>
          <a:endParaRPr lang="en-US"/>
        </a:p>
      </dgm:t>
    </dgm:pt>
    <dgm:pt modelId="{44320580-C857-4414-BA7A-F9D5B72B3625}">
      <dgm:prSet/>
      <dgm:spPr/>
      <dgm:t>
        <a:bodyPr/>
        <a:lstStyle/>
        <a:p>
          <a:r>
            <a:rPr lang="en-US" dirty="0">
              <a:latin typeface="Arial" panose="020B0604020202020204" pitchFamily="34" charset="0"/>
              <a:cs typeface="Arial" panose="020B0604020202020204" pitchFamily="34" charset="0"/>
            </a:rPr>
            <a:t>Withdrawal: characteristic withdrawal syndrome or similar substance taken to avoid withdrawal symptoms</a:t>
          </a:r>
        </a:p>
      </dgm:t>
    </dgm:pt>
    <dgm:pt modelId="{4D091453-B72F-40D7-B061-F1D1F57F82F7}" type="parTrans" cxnId="{771BCEC2-A266-4EA9-82F3-AE83FD5680D3}">
      <dgm:prSet/>
      <dgm:spPr/>
      <dgm:t>
        <a:bodyPr/>
        <a:lstStyle/>
        <a:p>
          <a:endParaRPr lang="en-US"/>
        </a:p>
      </dgm:t>
    </dgm:pt>
    <dgm:pt modelId="{02F91451-8908-4A85-9658-6B23C295634B}" type="sibTrans" cxnId="{771BCEC2-A266-4EA9-82F3-AE83FD5680D3}">
      <dgm:prSet/>
      <dgm:spPr/>
      <dgm:t>
        <a:bodyPr/>
        <a:lstStyle/>
        <a:p>
          <a:endParaRPr lang="en-US"/>
        </a:p>
      </dgm:t>
    </dgm:pt>
    <dgm:pt modelId="{93F2B40F-A11B-41DF-A947-A000ADA90DD3}">
      <dgm:prSet/>
      <dgm:spPr/>
      <dgm: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Core Problem of SUD:</a:t>
          </a:r>
        </a:p>
      </dgm:t>
    </dgm:pt>
    <dgm:pt modelId="{84EA6EF0-64C4-4179-918E-A0AB5CF87A30}" type="parTrans" cxnId="{18B71DD0-ABEA-4899-879F-BD4D33FEE005}">
      <dgm:prSet/>
      <dgm:spPr/>
      <dgm:t>
        <a:bodyPr/>
        <a:lstStyle/>
        <a:p>
          <a:endParaRPr lang="en-US"/>
        </a:p>
      </dgm:t>
    </dgm:pt>
    <dgm:pt modelId="{1CF9BC85-F6FD-4162-B4EC-DEC75A5D30EB}" type="sibTrans" cxnId="{18B71DD0-ABEA-4899-879F-BD4D33FEE005}">
      <dgm:prSet/>
      <dgm:spPr/>
      <dgm:t>
        <a:bodyPr/>
        <a:lstStyle/>
        <a:p>
          <a:endParaRPr lang="en-US"/>
        </a:p>
      </dgm:t>
    </dgm:pt>
    <dgm:pt modelId="{B5E9D2A9-4031-42B7-8858-3083FB4592D8}">
      <dgm:prSet/>
      <dgm:spPr/>
      <dgm:t>
        <a:bodyPr/>
        <a:lstStyle/>
        <a:p>
          <a:r>
            <a:rPr lang="en-US" dirty="0">
              <a:latin typeface="Arial" panose="020B0604020202020204" pitchFamily="34" charset="0"/>
              <a:cs typeface="Arial" panose="020B0604020202020204" pitchFamily="34" charset="0"/>
            </a:rPr>
            <a:t>Knowledge of adverse consequences, yet continued use</a:t>
          </a:r>
        </a:p>
      </dgm:t>
    </dgm:pt>
    <dgm:pt modelId="{B65EF564-E19E-4879-A788-5502779862FB}" type="parTrans" cxnId="{DC06F680-5762-40C6-8419-D0E1B2704682}">
      <dgm:prSet/>
      <dgm:spPr/>
      <dgm:t>
        <a:bodyPr/>
        <a:lstStyle/>
        <a:p>
          <a:endParaRPr lang="en-US"/>
        </a:p>
      </dgm:t>
    </dgm:pt>
    <dgm:pt modelId="{1FD992B2-A16A-4B4C-A3EF-EE13832A0002}" type="sibTrans" cxnId="{DC06F680-5762-40C6-8419-D0E1B2704682}">
      <dgm:prSet/>
      <dgm:spPr/>
      <dgm:t>
        <a:bodyPr/>
        <a:lstStyle/>
        <a:p>
          <a:endParaRPr lang="en-US"/>
        </a:p>
      </dgm:t>
    </dgm:pt>
    <dgm:pt modelId="{3DAC761B-FC44-4311-9D46-C0EB5EB6951E}">
      <dgm:prSet/>
      <dgm:spPr/>
      <dgm: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Internal Preoccupation:</a:t>
          </a:r>
        </a:p>
      </dgm:t>
    </dgm:pt>
    <dgm:pt modelId="{E74F5E77-95EF-4713-BA8B-3FC5C1432BDD}" type="parTrans" cxnId="{8B4A2CBD-D30F-4621-AF03-A170A907B60B}">
      <dgm:prSet/>
      <dgm:spPr/>
      <dgm:t>
        <a:bodyPr/>
        <a:lstStyle/>
        <a:p>
          <a:endParaRPr lang="en-US"/>
        </a:p>
      </dgm:t>
    </dgm:pt>
    <dgm:pt modelId="{95F272B9-142D-41BC-A44A-93B729FD3304}" type="sibTrans" cxnId="{8B4A2CBD-D30F-4621-AF03-A170A907B60B}">
      <dgm:prSet/>
      <dgm:spPr/>
      <dgm:t>
        <a:bodyPr/>
        <a:lstStyle/>
        <a:p>
          <a:endParaRPr lang="en-US"/>
        </a:p>
      </dgm:t>
    </dgm:pt>
    <dgm:pt modelId="{B8A6491D-A2D8-4ABD-B420-C7FA05EA7C29}">
      <dgm:prSet/>
      <dgm:spPr/>
      <dgm:t>
        <a:bodyPr/>
        <a:lstStyle/>
        <a:p>
          <a:r>
            <a:rPr lang="en-US" dirty="0">
              <a:latin typeface="Arial" panose="020B0604020202020204" pitchFamily="34" charset="0"/>
              <a:cs typeface="Arial" panose="020B0604020202020204" pitchFamily="34" charset="0"/>
            </a:rPr>
            <a:t>Desire to cut down on use or unsuccessful attempts to stop using</a:t>
          </a:r>
        </a:p>
      </dgm:t>
    </dgm:pt>
    <dgm:pt modelId="{5B5A50D4-9D35-4E76-831F-E5360DAD90EB}" type="parTrans" cxnId="{0593336F-B7F1-4151-A49F-F7ABD141F3A4}">
      <dgm:prSet/>
      <dgm:spPr/>
      <dgm:t>
        <a:bodyPr/>
        <a:lstStyle/>
        <a:p>
          <a:endParaRPr lang="en-US"/>
        </a:p>
      </dgm:t>
    </dgm:pt>
    <dgm:pt modelId="{626C1133-005D-4138-A5F5-98DC90B16FEB}" type="sibTrans" cxnId="{0593336F-B7F1-4151-A49F-F7ABD141F3A4}">
      <dgm:prSet/>
      <dgm:spPr/>
      <dgm:t>
        <a:bodyPr/>
        <a:lstStyle/>
        <a:p>
          <a:endParaRPr lang="en-US"/>
        </a:p>
      </dgm:t>
    </dgm:pt>
    <dgm:pt modelId="{42AFD84B-D588-4599-8D04-A7F3D16B5CAF}">
      <dgm:prSet/>
      <dgm:spPr/>
      <dgm:t>
        <a:bodyPr/>
        <a:lstStyle/>
        <a:p>
          <a:r>
            <a:rPr lang="en-US" dirty="0">
              <a:latin typeface="Arial" panose="020B0604020202020204" pitchFamily="34" charset="0"/>
              <a:cs typeface="Arial" panose="020B0604020202020204" pitchFamily="34" charset="0"/>
            </a:rPr>
            <a:t>Time: a lot of time spent acquiring, using, and recovering from use</a:t>
          </a:r>
        </a:p>
      </dgm:t>
    </dgm:pt>
    <dgm:pt modelId="{A96B25D1-3E4A-4817-A739-4D6795D160D1}" type="parTrans" cxnId="{1EDE9A3F-5737-48AE-97FC-A114B572ED52}">
      <dgm:prSet/>
      <dgm:spPr/>
      <dgm:t>
        <a:bodyPr/>
        <a:lstStyle/>
        <a:p>
          <a:endParaRPr lang="en-US"/>
        </a:p>
      </dgm:t>
    </dgm:pt>
    <dgm:pt modelId="{B9ABAF4C-3973-4128-8938-282C078190C0}" type="sibTrans" cxnId="{1EDE9A3F-5737-48AE-97FC-A114B572ED52}">
      <dgm:prSet/>
      <dgm:spPr/>
      <dgm:t>
        <a:bodyPr/>
        <a:lstStyle/>
        <a:p>
          <a:endParaRPr lang="en-US"/>
        </a:p>
      </dgm:t>
    </dgm:pt>
    <dgm:pt modelId="{D3E8E035-974F-46D3-BAC5-DB1101E4E88D}">
      <dgm:prSet/>
      <dgm:spPr/>
      <dgm:t>
        <a:bodyPr/>
        <a:lstStyle/>
        <a:p>
          <a:r>
            <a:rPr lang="en-US" dirty="0">
              <a:latin typeface="Arial" panose="020B0604020202020204" pitchFamily="34" charset="0"/>
              <a:cs typeface="Arial" panose="020B0604020202020204" pitchFamily="34" charset="0"/>
            </a:rPr>
            <a:t>Larger quantities used over a longer period of time than intended</a:t>
          </a:r>
        </a:p>
      </dgm:t>
    </dgm:pt>
    <dgm:pt modelId="{C4539E9B-3969-400A-BE57-3BF20E190E9E}" type="parTrans" cxnId="{99110BEF-84B8-4D08-938D-7BAB8771AE0E}">
      <dgm:prSet/>
      <dgm:spPr/>
      <dgm:t>
        <a:bodyPr/>
        <a:lstStyle/>
        <a:p>
          <a:endParaRPr lang="en-US"/>
        </a:p>
      </dgm:t>
    </dgm:pt>
    <dgm:pt modelId="{8FA68682-9E39-466D-A86A-1ABA8820453D}" type="sibTrans" cxnId="{99110BEF-84B8-4D08-938D-7BAB8771AE0E}">
      <dgm:prSet/>
      <dgm:spPr/>
      <dgm:t>
        <a:bodyPr/>
        <a:lstStyle/>
        <a:p>
          <a:endParaRPr lang="en-US"/>
        </a:p>
      </dgm:t>
    </dgm:pt>
    <dgm:pt modelId="{4B785A3E-075D-494C-907D-38BCDED82EC9}">
      <dgm:prSet/>
      <dgm:spPr/>
      <dgm:t>
        <a:bodyPr/>
        <a:lstStyle/>
        <a:p>
          <a:r>
            <a:rPr lang="en-US" dirty="0">
              <a:latin typeface="Arial" panose="020B0604020202020204" pitchFamily="34" charset="0"/>
              <a:cs typeface="Arial" panose="020B0604020202020204" pitchFamily="34" charset="0"/>
            </a:rPr>
            <a:t>Craving or a strong desire to use</a:t>
          </a:r>
        </a:p>
      </dgm:t>
    </dgm:pt>
    <dgm:pt modelId="{C3B97CA5-51B3-4A94-95A1-398FA01E5654}" type="parTrans" cxnId="{4349BE5C-BB9B-4007-9F8F-19273FEAF478}">
      <dgm:prSet/>
      <dgm:spPr/>
      <dgm:t>
        <a:bodyPr/>
        <a:lstStyle/>
        <a:p>
          <a:endParaRPr lang="en-US"/>
        </a:p>
      </dgm:t>
    </dgm:pt>
    <dgm:pt modelId="{5148B858-30A6-47B0-83FC-95558731C85F}" type="sibTrans" cxnId="{4349BE5C-BB9B-4007-9F8F-19273FEAF478}">
      <dgm:prSet/>
      <dgm:spPr/>
      <dgm:t>
        <a:bodyPr/>
        <a:lstStyle/>
        <a:p>
          <a:endParaRPr lang="en-US"/>
        </a:p>
      </dgm:t>
    </dgm:pt>
    <dgm:pt modelId="{B4787862-24EB-42AD-8331-B930B9EB8892}">
      <dgm:prSet/>
      <dgm:spPr/>
      <dgm: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External Consequences:</a:t>
          </a:r>
        </a:p>
      </dgm:t>
    </dgm:pt>
    <dgm:pt modelId="{44B5474B-9934-4056-97D0-E678839B3098}" type="parTrans" cxnId="{C10777EA-B85F-4E70-A186-54573526D73A}">
      <dgm:prSet/>
      <dgm:spPr/>
      <dgm:t>
        <a:bodyPr/>
        <a:lstStyle/>
        <a:p>
          <a:endParaRPr lang="en-US"/>
        </a:p>
      </dgm:t>
    </dgm:pt>
    <dgm:pt modelId="{832C96DF-3BB9-4619-83CB-85D74992F752}" type="sibTrans" cxnId="{C10777EA-B85F-4E70-A186-54573526D73A}">
      <dgm:prSet/>
      <dgm:spPr/>
      <dgm:t>
        <a:bodyPr/>
        <a:lstStyle/>
        <a:p>
          <a:endParaRPr lang="en-US"/>
        </a:p>
      </dgm:t>
    </dgm:pt>
    <dgm:pt modelId="{3EC04BE5-068D-4096-9FB4-6A93AF9501AC}">
      <dgm:prSet/>
      <dgm:spPr/>
      <dgm:t>
        <a:bodyPr/>
        <a:lstStyle/>
        <a:p>
          <a:r>
            <a:rPr lang="en-US" dirty="0">
              <a:latin typeface="Arial" panose="020B0604020202020204" pitchFamily="34" charset="0"/>
              <a:cs typeface="Arial" panose="020B0604020202020204" pitchFamily="34" charset="0"/>
            </a:rPr>
            <a:t>Activities reduced or given up because of use</a:t>
          </a:r>
        </a:p>
      </dgm:t>
    </dgm:pt>
    <dgm:pt modelId="{9FEE6492-B3E7-4DCF-A919-44CFAFC764B8}" type="parTrans" cxnId="{D5210440-F75D-42B0-A484-CF24E928EF19}">
      <dgm:prSet/>
      <dgm:spPr/>
      <dgm:t>
        <a:bodyPr/>
        <a:lstStyle/>
        <a:p>
          <a:endParaRPr lang="en-US"/>
        </a:p>
      </dgm:t>
    </dgm:pt>
    <dgm:pt modelId="{F9BDF77C-E1D7-4D57-94AC-01EFFC67BD0C}" type="sibTrans" cxnId="{D5210440-F75D-42B0-A484-CF24E928EF19}">
      <dgm:prSet/>
      <dgm:spPr/>
      <dgm:t>
        <a:bodyPr/>
        <a:lstStyle/>
        <a:p>
          <a:endParaRPr lang="en-US"/>
        </a:p>
      </dgm:t>
    </dgm:pt>
    <dgm:pt modelId="{79F47553-5398-4B0E-84C2-2369B815705F}">
      <dgm:prSet/>
      <dgm:spPr/>
      <dgm:t>
        <a:bodyPr/>
        <a:lstStyle/>
        <a:p>
          <a:r>
            <a:rPr lang="en-US" dirty="0">
              <a:latin typeface="Arial" panose="020B0604020202020204" pitchFamily="34" charset="0"/>
              <a:cs typeface="Arial" panose="020B0604020202020204" pitchFamily="34" charset="0"/>
            </a:rPr>
            <a:t>Role obligations neglected</a:t>
          </a:r>
        </a:p>
      </dgm:t>
    </dgm:pt>
    <dgm:pt modelId="{8BC71602-7F4A-48AB-AF1F-DF2B25355103}" type="parTrans" cxnId="{4CF53ED3-D385-4DF7-8F21-5FE6BCAB3416}">
      <dgm:prSet/>
      <dgm:spPr/>
      <dgm:t>
        <a:bodyPr/>
        <a:lstStyle/>
        <a:p>
          <a:endParaRPr lang="en-US"/>
        </a:p>
      </dgm:t>
    </dgm:pt>
    <dgm:pt modelId="{1D4E6E3D-FA9C-413E-9D4F-042FA9527D11}" type="sibTrans" cxnId="{4CF53ED3-D385-4DF7-8F21-5FE6BCAB3416}">
      <dgm:prSet/>
      <dgm:spPr/>
      <dgm:t>
        <a:bodyPr/>
        <a:lstStyle/>
        <a:p>
          <a:endParaRPr lang="en-US"/>
        </a:p>
      </dgm:t>
    </dgm:pt>
    <dgm:pt modelId="{235C5289-AE4B-4235-9A56-41E7A9E013D3}">
      <dgm:prSet/>
      <dgm:spPr/>
      <dgm:t>
        <a:bodyPr/>
        <a:lstStyle/>
        <a:p>
          <a:r>
            <a:rPr lang="en-US" dirty="0">
              <a:latin typeface="Arial" panose="020B0604020202020204" pitchFamily="34" charset="0"/>
              <a:cs typeface="Arial" panose="020B0604020202020204" pitchFamily="34" charset="0"/>
            </a:rPr>
            <a:t>Social or interpersonal problems</a:t>
          </a:r>
        </a:p>
      </dgm:t>
    </dgm:pt>
    <dgm:pt modelId="{23518CAC-EEF1-42BC-A21C-37DBE5896C2E}" type="parTrans" cxnId="{4299C271-33BF-4EB9-A8EE-E8A53B446111}">
      <dgm:prSet/>
      <dgm:spPr/>
      <dgm:t>
        <a:bodyPr/>
        <a:lstStyle/>
        <a:p>
          <a:endParaRPr lang="en-US"/>
        </a:p>
      </dgm:t>
    </dgm:pt>
    <dgm:pt modelId="{A425F62B-97F1-47F7-9706-D0385B3BE0EB}" type="sibTrans" cxnId="{4299C271-33BF-4EB9-A8EE-E8A53B446111}">
      <dgm:prSet/>
      <dgm:spPr/>
      <dgm:t>
        <a:bodyPr/>
        <a:lstStyle/>
        <a:p>
          <a:endParaRPr lang="en-US"/>
        </a:p>
      </dgm:t>
    </dgm:pt>
    <dgm:pt modelId="{39632200-83DC-4A99-8785-417389144D12}">
      <dgm:prSet/>
      <dgm:spPr/>
      <dgm:t>
        <a:bodyPr/>
        <a:lstStyle/>
        <a:p>
          <a:r>
            <a:rPr lang="en-US" dirty="0">
              <a:latin typeface="Arial" panose="020B0604020202020204" pitchFamily="34" charset="0"/>
              <a:cs typeface="Arial" panose="020B0604020202020204" pitchFamily="34" charset="0"/>
            </a:rPr>
            <a:t>Recurrent use in situations that are physically hazardous </a:t>
          </a:r>
        </a:p>
      </dgm:t>
    </dgm:pt>
    <dgm:pt modelId="{A1DA2FD5-9B7C-4AD4-91E8-C62B0D6658A4}" type="parTrans" cxnId="{D88A2C9A-AE57-4420-AECE-70A04D2790D3}">
      <dgm:prSet/>
      <dgm:spPr/>
      <dgm:t>
        <a:bodyPr/>
        <a:lstStyle/>
        <a:p>
          <a:endParaRPr lang="en-US"/>
        </a:p>
      </dgm:t>
    </dgm:pt>
    <dgm:pt modelId="{7DE68CF0-E78C-42D2-832A-0158C78BC03C}" type="sibTrans" cxnId="{D88A2C9A-AE57-4420-AECE-70A04D2790D3}">
      <dgm:prSet/>
      <dgm:spPr/>
      <dgm:t>
        <a:bodyPr/>
        <a:lstStyle/>
        <a:p>
          <a:endParaRPr lang="en-US"/>
        </a:p>
      </dgm:t>
    </dgm:pt>
    <dgm:pt modelId="{D1E09CCF-0C6E-426C-8713-1A5EFD7A68E1}">
      <dgm:prSet/>
      <dgm:spPr/>
      <dgm: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Severity: Mild: 2-3 </a:t>
          </a: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sx</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Moderate: 4-5 </a:t>
          </a: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sx</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Severe: &gt;6 </a:t>
          </a: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sx</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6ADBD9D8-4D94-4CB3-96A8-0D2E4E3D9F81}" type="parTrans" cxnId="{D6641913-4234-4D4D-AF47-D50E4B5FF870}">
      <dgm:prSet/>
      <dgm:spPr/>
      <dgm:t>
        <a:bodyPr/>
        <a:lstStyle/>
        <a:p>
          <a:endParaRPr lang="en-US"/>
        </a:p>
      </dgm:t>
    </dgm:pt>
    <dgm:pt modelId="{699D40D5-533E-4F3C-9330-DEECAB2CD86A}" type="sibTrans" cxnId="{D6641913-4234-4D4D-AF47-D50E4B5FF870}">
      <dgm:prSet/>
      <dgm:spPr/>
      <dgm:t>
        <a:bodyPr/>
        <a:lstStyle/>
        <a:p>
          <a:endParaRPr lang="en-US"/>
        </a:p>
      </dgm:t>
    </dgm:pt>
    <dgm:pt modelId="{D3DBB4B8-7074-40F1-9A9A-21BF2A6B5280}" type="pres">
      <dgm:prSet presAssocID="{4CA90987-AF59-40F8-9A09-3E3281AD17D3}" presName="linear" presStyleCnt="0">
        <dgm:presLayoutVars>
          <dgm:animLvl val="lvl"/>
          <dgm:resizeHandles val="exact"/>
        </dgm:presLayoutVars>
      </dgm:prSet>
      <dgm:spPr/>
    </dgm:pt>
    <dgm:pt modelId="{DC535458-F89F-4B59-8057-3557AB5C03A5}" type="pres">
      <dgm:prSet presAssocID="{A03688D1-5E16-45BB-9C2C-45C80F1C0B95}" presName="parentText" presStyleLbl="node1" presStyleIdx="0" presStyleCnt="6">
        <dgm:presLayoutVars>
          <dgm:chMax val="0"/>
          <dgm:bulletEnabled val="1"/>
        </dgm:presLayoutVars>
      </dgm:prSet>
      <dgm:spPr/>
    </dgm:pt>
    <dgm:pt modelId="{2A414D10-D67D-43F0-B649-19AB261DE955}" type="pres">
      <dgm:prSet presAssocID="{CBF9D5DF-B4FE-42EF-8645-3CC7D3039D1E}" presName="spacer" presStyleCnt="0"/>
      <dgm:spPr/>
    </dgm:pt>
    <dgm:pt modelId="{2F8D2F07-5A73-4AC9-9E55-1D701F1AB27B}" type="pres">
      <dgm:prSet presAssocID="{E0644462-021F-44C7-B335-0790667A0843}" presName="parentText" presStyleLbl="node1" presStyleIdx="1" presStyleCnt="6">
        <dgm:presLayoutVars>
          <dgm:chMax val="0"/>
          <dgm:bulletEnabled val="1"/>
        </dgm:presLayoutVars>
      </dgm:prSet>
      <dgm:spPr/>
    </dgm:pt>
    <dgm:pt modelId="{A64DE84B-298D-4F2A-8962-74E5FA229891}" type="pres">
      <dgm:prSet presAssocID="{E0644462-021F-44C7-B335-0790667A0843}" presName="childText" presStyleLbl="revTx" presStyleIdx="0" presStyleCnt="4">
        <dgm:presLayoutVars>
          <dgm:bulletEnabled val="1"/>
        </dgm:presLayoutVars>
      </dgm:prSet>
      <dgm:spPr/>
    </dgm:pt>
    <dgm:pt modelId="{3176A932-2370-4E22-971B-10892DBDA3B5}" type="pres">
      <dgm:prSet presAssocID="{93F2B40F-A11B-41DF-A947-A000ADA90DD3}" presName="parentText" presStyleLbl="node1" presStyleIdx="2" presStyleCnt="6">
        <dgm:presLayoutVars>
          <dgm:chMax val="0"/>
          <dgm:bulletEnabled val="1"/>
        </dgm:presLayoutVars>
      </dgm:prSet>
      <dgm:spPr/>
    </dgm:pt>
    <dgm:pt modelId="{8B3E389B-BC83-4B03-B921-E0F6DC083235}" type="pres">
      <dgm:prSet presAssocID="{93F2B40F-A11B-41DF-A947-A000ADA90DD3}" presName="childText" presStyleLbl="revTx" presStyleIdx="1" presStyleCnt="4">
        <dgm:presLayoutVars>
          <dgm:bulletEnabled val="1"/>
        </dgm:presLayoutVars>
      </dgm:prSet>
      <dgm:spPr/>
    </dgm:pt>
    <dgm:pt modelId="{0FCCD87C-6DB1-4D2D-92D7-002BF3187BD5}" type="pres">
      <dgm:prSet presAssocID="{3DAC761B-FC44-4311-9D46-C0EB5EB6951E}" presName="parentText" presStyleLbl="node1" presStyleIdx="3" presStyleCnt="6">
        <dgm:presLayoutVars>
          <dgm:chMax val="0"/>
          <dgm:bulletEnabled val="1"/>
        </dgm:presLayoutVars>
      </dgm:prSet>
      <dgm:spPr/>
    </dgm:pt>
    <dgm:pt modelId="{4B3A2EEC-0CEB-4265-9BA6-AD22FCC99587}" type="pres">
      <dgm:prSet presAssocID="{3DAC761B-FC44-4311-9D46-C0EB5EB6951E}" presName="childText" presStyleLbl="revTx" presStyleIdx="2" presStyleCnt="4">
        <dgm:presLayoutVars>
          <dgm:bulletEnabled val="1"/>
        </dgm:presLayoutVars>
      </dgm:prSet>
      <dgm:spPr/>
    </dgm:pt>
    <dgm:pt modelId="{BC05B46F-06BA-4132-B1C9-8FC8DBE385B3}" type="pres">
      <dgm:prSet presAssocID="{B4787862-24EB-42AD-8331-B930B9EB8892}" presName="parentText" presStyleLbl="node1" presStyleIdx="4" presStyleCnt="6">
        <dgm:presLayoutVars>
          <dgm:chMax val="0"/>
          <dgm:bulletEnabled val="1"/>
        </dgm:presLayoutVars>
      </dgm:prSet>
      <dgm:spPr/>
    </dgm:pt>
    <dgm:pt modelId="{5008185E-3F95-4880-9AAF-96369294F313}" type="pres">
      <dgm:prSet presAssocID="{B4787862-24EB-42AD-8331-B930B9EB8892}" presName="childText" presStyleLbl="revTx" presStyleIdx="3" presStyleCnt="4">
        <dgm:presLayoutVars>
          <dgm:bulletEnabled val="1"/>
        </dgm:presLayoutVars>
      </dgm:prSet>
      <dgm:spPr/>
    </dgm:pt>
    <dgm:pt modelId="{FFF64669-852D-40CA-9996-9FF1F462371C}" type="pres">
      <dgm:prSet presAssocID="{D1E09CCF-0C6E-426C-8713-1A5EFD7A68E1}" presName="parentText" presStyleLbl="node1" presStyleIdx="5" presStyleCnt="6">
        <dgm:presLayoutVars>
          <dgm:chMax val="0"/>
          <dgm:bulletEnabled val="1"/>
        </dgm:presLayoutVars>
      </dgm:prSet>
      <dgm:spPr/>
    </dgm:pt>
  </dgm:ptLst>
  <dgm:cxnLst>
    <dgm:cxn modelId="{DA45B205-27C9-4019-94CD-DE8E0EA47E41}" srcId="{E0644462-021F-44C7-B335-0790667A0843}" destId="{5E3FBF2E-35C8-49A0-B828-3A3A32A3D2EF}" srcOrd="0" destOrd="0" parTransId="{32B2C87A-1DE0-4DF0-9656-F3EE9E36AB93}" sibTransId="{179B45FF-1249-4BA2-A018-5D229496AB23}"/>
    <dgm:cxn modelId="{8561C508-D7FD-4993-A6A5-80EF8271CBBD}" type="presOf" srcId="{B5E9D2A9-4031-42B7-8858-3083FB4592D8}" destId="{8B3E389B-BC83-4B03-B921-E0F6DC083235}" srcOrd="0" destOrd="0" presId="urn:microsoft.com/office/officeart/2005/8/layout/vList2"/>
    <dgm:cxn modelId="{6840D60C-239B-4134-B2E7-25BF34156DE4}" type="presOf" srcId="{A03688D1-5E16-45BB-9C2C-45C80F1C0B95}" destId="{DC535458-F89F-4B59-8057-3557AB5C03A5}" srcOrd="0" destOrd="0" presId="urn:microsoft.com/office/officeart/2005/8/layout/vList2"/>
    <dgm:cxn modelId="{D6641913-4234-4D4D-AF47-D50E4B5FF870}" srcId="{4CA90987-AF59-40F8-9A09-3E3281AD17D3}" destId="{D1E09CCF-0C6E-426C-8713-1A5EFD7A68E1}" srcOrd="5" destOrd="0" parTransId="{6ADBD9D8-4D94-4CB3-96A8-0D2E4E3D9F81}" sibTransId="{699D40D5-533E-4F3C-9330-DEECAB2CD86A}"/>
    <dgm:cxn modelId="{85DFA634-B8E1-4BEB-A799-4A1CD7BD27AF}" type="presOf" srcId="{44320580-C857-4414-BA7A-F9D5B72B3625}" destId="{A64DE84B-298D-4F2A-8962-74E5FA229891}" srcOrd="0" destOrd="1" presId="urn:microsoft.com/office/officeart/2005/8/layout/vList2"/>
    <dgm:cxn modelId="{3D5FA63D-A6CC-4240-9069-8FAD2E3722B7}" type="presOf" srcId="{3DAC761B-FC44-4311-9D46-C0EB5EB6951E}" destId="{0FCCD87C-6DB1-4D2D-92D7-002BF3187BD5}" srcOrd="0" destOrd="0" presId="urn:microsoft.com/office/officeart/2005/8/layout/vList2"/>
    <dgm:cxn modelId="{1EDE9A3F-5737-48AE-97FC-A114B572ED52}" srcId="{3DAC761B-FC44-4311-9D46-C0EB5EB6951E}" destId="{42AFD84B-D588-4599-8D04-A7F3D16B5CAF}" srcOrd="1" destOrd="0" parTransId="{A96B25D1-3E4A-4817-A739-4D6795D160D1}" sibTransId="{B9ABAF4C-3973-4128-8938-282C078190C0}"/>
    <dgm:cxn modelId="{D5210440-F75D-42B0-A484-CF24E928EF19}" srcId="{B4787862-24EB-42AD-8331-B930B9EB8892}" destId="{3EC04BE5-068D-4096-9FB4-6A93AF9501AC}" srcOrd="0" destOrd="0" parTransId="{9FEE6492-B3E7-4DCF-A919-44CFAFC764B8}" sibTransId="{F9BDF77C-E1D7-4D57-94AC-01EFFC67BD0C}"/>
    <dgm:cxn modelId="{4349BE5C-BB9B-4007-9F8F-19273FEAF478}" srcId="{3DAC761B-FC44-4311-9D46-C0EB5EB6951E}" destId="{4B785A3E-075D-494C-907D-38BCDED82EC9}" srcOrd="3" destOrd="0" parTransId="{C3B97CA5-51B3-4A94-95A1-398FA01E5654}" sibTransId="{5148B858-30A6-47B0-83FC-95558731C85F}"/>
    <dgm:cxn modelId="{175DA65D-F5D8-447F-B121-ACA2AC1D423C}" type="presOf" srcId="{3EC04BE5-068D-4096-9FB4-6A93AF9501AC}" destId="{5008185E-3F95-4880-9AAF-96369294F313}" srcOrd="0" destOrd="0" presId="urn:microsoft.com/office/officeart/2005/8/layout/vList2"/>
    <dgm:cxn modelId="{B2F53261-4B52-4AB9-BE32-745B287FB377}" type="presOf" srcId="{E0644462-021F-44C7-B335-0790667A0843}" destId="{2F8D2F07-5A73-4AC9-9E55-1D701F1AB27B}" srcOrd="0" destOrd="0" presId="urn:microsoft.com/office/officeart/2005/8/layout/vList2"/>
    <dgm:cxn modelId="{23A85163-E988-4538-B803-30F8F8183940}" type="presOf" srcId="{B8A6491D-A2D8-4ABD-B420-C7FA05EA7C29}" destId="{4B3A2EEC-0CEB-4265-9BA6-AD22FCC99587}" srcOrd="0" destOrd="0" presId="urn:microsoft.com/office/officeart/2005/8/layout/vList2"/>
    <dgm:cxn modelId="{0593336F-B7F1-4151-A49F-F7ABD141F3A4}" srcId="{3DAC761B-FC44-4311-9D46-C0EB5EB6951E}" destId="{B8A6491D-A2D8-4ABD-B420-C7FA05EA7C29}" srcOrd="0" destOrd="0" parTransId="{5B5A50D4-9D35-4E76-831F-E5360DAD90EB}" sibTransId="{626C1133-005D-4138-A5F5-98DC90B16FEB}"/>
    <dgm:cxn modelId="{4299C271-33BF-4EB9-A8EE-E8A53B446111}" srcId="{B4787862-24EB-42AD-8331-B930B9EB8892}" destId="{235C5289-AE4B-4235-9A56-41E7A9E013D3}" srcOrd="2" destOrd="0" parTransId="{23518CAC-EEF1-42BC-A21C-37DBE5896C2E}" sibTransId="{A425F62B-97F1-47F7-9706-D0385B3BE0EB}"/>
    <dgm:cxn modelId="{C7B12C72-ADB4-4D0D-AB8D-D94433CE9D8A}" type="presOf" srcId="{79F47553-5398-4B0E-84C2-2369B815705F}" destId="{5008185E-3F95-4880-9AAF-96369294F313}" srcOrd="0" destOrd="1" presId="urn:microsoft.com/office/officeart/2005/8/layout/vList2"/>
    <dgm:cxn modelId="{44AAA173-DA74-4580-895E-E7A71AF560F8}" type="presOf" srcId="{D3E8E035-974F-46D3-BAC5-DB1101E4E88D}" destId="{4B3A2EEC-0CEB-4265-9BA6-AD22FCC99587}" srcOrd="0" destOrd="2" presId="urn:microsoft.com/office/officeart/2005/8/layout/vList2"/>
    <dgm:cxn modelId="{7559D076-DBCB-49E9-BCCE-0F4477F949F7}" type="presOf" srcId="{B4787862-24EB-42AD-8331-B930B9EB8892}" destId="{BC05B46F-06BA-4132-B1C9-8FC8DBE385B3}" srcOrd="0" destOrd="0" presId="urn:microsoft.com/office/officeart/2005/8/layout/vList2"/>
    <dgm:cxn modelId="{DC06F680-5762-40C6-8419-D0E1B2704682}" srcId="{93F2B40F-A11B-41DF-A947-A000ADA90DD3}" destId="{B5E9D2A9-4031-42B7-8858-3083FB4592D8}" srcOrd="0" destOrd="0" parTransId="{B65EF564-E19E-4879-A788-5502779862FB}" sibTransId="{1FD992B2-A16A-4B4C-A3EF-EE13832A0002}"/>
    <dgm:cxn modelId="{BF232581-5F61-47B0-9D01-F303C7764451}" type="presOf" srcId="{4B785A3E-075D-494C-907D-38BCDED82EC9}" destId="{4B3A2EEC-0CEB-4265-9BA6-AD22FCC99587}" srcOrd="0" destOrd="3" presId="urn:microsoft.com/office/officeart/2005/8/layout/vList2"/>
    <dgm:cxn modelId="{3F7B7C99-9DB3-4405-88C2-F3B36C85A2F4}" type="presOf" srcId="{D1E09CCF-0C6E-426C-8713-1A5EFD7A68E1}" destId="{FFF64669-852D-40CA-9996-9FF1F462371C}" srcOrd="0" destOrd="0" presId="urn:microsoft.com/office/officeart/2005/8/layout/vList2"/>
    <dgm:cxn modelId="{D88A2C9A-AE57-4420-AECE-70A04D2790D3}" srcId="{B4787862-24EB-42AD-8331-B930B9EB8892}" destId="{39632200-83DC-4A99-8785-417389144D12}" srcOrd="3" destOrd="0" parTransId="{A1DA2FD5-9B7C-4AD4-91E8-C62B0D6658A4}" sibTransId="{7DE68CF0-E78C-42D2-832A-0158C78BC03C}"/>
    <dgm:cxn modelId="{B05BBA9E-0055-4F4A-A6C3-E7CCD45CFC47}" type="presOf" srcId="{93F2B40F-A11B-41DF-A947-A000ADA90DD3}" destId="{3176A932-2370-4E22-971B-10892DBDA3B5}" srcOrd="0" destOrd="0" presId="urn:microsoft.com/office/officeart/2005/8/layout/vList2"/>
    <dgm:cxn modelId="{86DBC3AF-FA29-49F9-B85E-D1E88E592860}" type="presOf" srcId="{42AFD84B-D588-4599-8D04-A7F3D16B5CAF}" destId="{4B3A2EEC-0CEB-4265-9BA6-AD22FCC99587}" srcOrd="0" destOrd="1" presId="urn:microsoft.com/office/officeart/2005/8/layout/vList2"/>
    <dgm:cxn modelId="{F2D39FB4-B5F7-4FD8-A24F-60517E146B1A}" srcId="{4CA90987-AF59-40F8-9A09-3E3281AD17D3}" destId="{E0644462-021F-44C7-B335-0790667A0843}" srcOrd="1" destOrd="0" parTransId="{16DCF96A-FD0D-4AC3-B340-7E040205C6A1}" sibTransId="{258653C1-816A-4D40-994A-CC7FE96313C9}"/>
    <dgm:cxn modelId="{8B4A2CBD-D30F-4621-AF03-A170A907B60B}" srcId="{4CA90987-AF59-40F8-9A09-3E3281AD17D3}" destId="{3DAC761B-FC44-4311-9D46-C0EB5EB6951E}" srcOrd="3" destOrd="0" parTransId="{E74F5E77-95EF-4713-BA8B-3FC5C1432BDD}" sibTransId="{95F272B9-142D-41BC-A44A-93B729FD3304}"/>
    <dgm:cxn modelId="{771BCEC2-A266-4EA9-82F3-AE83FD5680D3}" srcId="{E0644462-021F-44C7-B335-0790667A0843}" destId="{44320580-C857-4414-BA7A-F9D5B72B3625}" srcOrd="1" destOrd="0" parTransId="{4D091453-B72F-40D7-B061-F1D1F57F82F7}" sibTransId="{02F91451-8908-4A85-9658-6B23C295634B}"/>
    <dgm:cxn modelId="{BC031AC7-AE29-482D-94BF-FFB3F5EADE46}" type="presOf" srcId="{39632200-83DC-4A99-8785-417389144D12}" destId="{5008185E-3F95-4880-9AAF-96369294F313}" srcOrd="0" destOrd="3" presId="urn:microsoft.com/office/officeart/2005/8/layout/vList2"/>
    <dgm:cxn modelId="{18B71DD0-ABEA-4899-879F-BD4D33FEE005}" srcId="{4CA90987-AF59-40F8-9A09-3E3281AD17D3}" destId="{93F2B40F-A11B-41DF-A947-A000ADA90DD3}" srcOrd="2" destOrd="0" parTransId="{84EA6EF0-64C4-4179-918E-A0AB5CF87A30}" sibTransId="{1CF9BC85-F6FD-4162-B4EC-DEC75A5D30EB}"/>
    <dgm:cxn modelId="{4CF53ED3-D385-4DF7-8F21-5FE6BCAB3416}" srcId="{B4787862-24EB-42AD-8331-B930B9EB8892}" destId="{79F47553-5398-4B0E-84C2-2369B815705F}" srcOrd="1" destOrd="0" parTransId="{8BC71602-7F4A-48AB-AF1F-DF2B25355103}" sibTransId="{1D4E6E3D-FA9C-413E-9D4F-042FA9527D11}"/>
    <dgm:cxn modelId="{AE299FD3-5D1C-4EE7-9D2A-2D35386E2889}" type="presOf" srcId="{235C5289-AE4B-4235-9A56-41E7A9E013D3}" destId="{5008185E-3F95-4880-9AAF-96369294F313}" srcOrd="0" destOrd="2" presId="urn:microsoft.com/office/officeart/2005/8/layout/vList2"/>
    <dgm:cxn modelId="{54EF40E2-7CEC-4656-8EB5-2D8479F42210}" srcId="{4CA90987-AF59-40F8-9A09-3E3281AD17D3}" destId="{A03688D1-5E16-45BB-9C2C-45C80F1C0B95}" srcOrd="0" destOrd="0" parTransId="{7881DD49-B313-47D0-9E22-B872D1D6A480}" sibTransId="{CBF9D5DF-B4FE-42EF-8645-3CC7D3039D1E}"/>
    <dgm:cxn modelId="{FBF1EAE3-B332-4300-8FCF-B1D88B1EC9C7}" type="presOf" srcId="{5E3FBF2E-35C8-49A0-B828-3A3A32A3D2EF}" destId="{A64DE84B-298D-4F2A-8962-74E5FA229891}" srcOrd="0" destOrd="0" presId="urn:microsoft.com/office/officeart/2005/8/layout/vList2"/>
    <dgm:cxn modelId="{66C8CDE8-30F9-49A7-9C0E-1CE677D62BB9}" type="presOf" srcId="{4CA90987-AF59-40F8-9A09-3E3281AD17D3}" destId="{D3DBB4B8-7074-40F1-9A9A-21BF2A6B5280}" srcOrd="0" destOrd="0" presId="urn:microsoft.com/office/officeart/2005/8/layout/vList2"/>
    <dgm:cxn modelId="{C10777EA-B85F-4E70-A186-54573526D73A}" srcId="{4CA90987-AF59-40F8-9A09-3E3281AD17D3}" destId="{B4787862-24EB-42AD-8331-B930B9EB8892}" srcOrd="4" destOrd="0" parTransId="{44B5474B-9934-4056-97D0-E678839B3098}" sibTransId="{832C96DF-3BB9-4619-83CB-85D74992F752}"/>
    <dgm:cxn modelId="{99110BEF-84B8-4D08-938D-7BAB8771AE0E}" srcId="{3DAC761B-FC44-4311-9D46-C0EB5EB6951E}" destId="{D3E8E035-974F-46D3-BAC5-DB1101E4E88D}" srcOrd="2" destOrd="0" parTransId="{C4539E9B-3969-400A-BE57-3BF20E190E9E}" sibTransId="{8FA68682-9E39-466D-A86A-1ABA8820453D}"/>
    <dgm:cxn modelId="{BA11D47D-7070-46DD-BA18-A807C48A2711}" type="presParOf" srcId="{D3DBB4B8-7074-40F1-9A9A-21BF2A6B5280}" destId="{DC535458-F89F-4B59-8057-3557AB5C03A5}" srcOrd="0" destOrd="0" presId="urn:microsoft.com/office/officeart/2005/8/layout/vList2"/>
    <dgm:cxn modelId="{E5CFF58F-D628-449D-83B7-57A94634C12F}" type="presParOf" srcId="{D3DBB4B8-7074-40F1-9A9A-21BF2A6B5280}" destId="{2A414D10-D67D-43F0-B649-19AB261DE955}" srcOrd="1" destOrd="0" presId="urn:microsoft.com/office/officeart/2005/8/layout/vList2"/>
    <dgm:cxn modelId="{08222474-C701-4A04-B97A-EC5E5D902B23}" type="presParOf" srcId="{D3DBB4B8-7074-40F1-9A9A-21BF2A6B5280}" destId="{2F8D2F07-5A73-4AC9-9E55-1D701F1AB27B}" srcOrd="2" destOrd="0" presId="urn:microsoft.com/office/officeart/2005/8/layout/vList2"/>
    <dgm:cxn modelId="{B8E3339C-1B5B-4439-9DFF-1A6DBC3BFDD6}" type="presParOf" srcId="{D3DBB4B8-7074-40F1-9A9A-21BF2A6B5280}" destId="{A64DE84B-298D-4F2A-8962-74E5FA229891}" srcOrd="3" destOrd="0" presId="urn:microsoft.com/office/officeart/2005/8/layout/vList2"/>
    <dgm:cxn modelId="{065F70E3-C22C-4BDD-B5EA-894FC15E9971}" type="presParOf" srcId="{D3DBB4B8-7074-40F1-9A9A-21BF2A6B5280}" destId="{3176A932-2370-4E22-971B-10892DBDA3B5}" srcOrd="4" destOrd="0" presId="urn:microsoft.com/office/officeart/2005/8/layout/vList2"/>
    <dgm:cxn modelId="{378712DB-1A05-421E-A2EF-C1334B6F90AD}" type="presParOf" srcId="{D3DBB4B8-7074-40F1-9A9A-21BF2A6B5280}" destId="{8B3E389B-BC83-4B03-B921-E0F6DC083235}" srcOrd="5" destOrd="0" presId="urn:microsoft.com/office/officeart/2005/8/layout/vList2"/>
    <dgm:cxn modelId="{1BA6F29A-51DA-4E6D-A0E1-0F04BD402053}" type="presParOf" srcId="{D3DBB4B8-7074-40F1-9A9A-21BF2A6B5280}" destId="{0FCCD87C-6DB1-4D2D-92D7-002BF3187BD5}" srcOrd="6" destOrd="0" presId="urn:microsoft.com/office/officeart/2005/8/layout/vList2"/>
    <dgm:cxn modelId="{1D25BD6C-7501-4035-A367-5EF2578CB1E5}" type="presParOf" srcId="{D3DBB4B8-7074-40F1-9A9A-21BF2A6B5280}" destId="{4B3A2EEC-0CEB-4265-9BA6-AD22FCC99587}" srcOrd="7" destOrd="0" presId="urn:microsoft.com/office/officeart/2005/8/layout/vList2"/>
    <dgm:cxn modelId="{1B4396B6-895F-4F1B-B7DB-DA2541E63A79}" type="presParOf" srcId="{D3DBB4B8-7074-40F1-9A9A-21BF2A6B5280}" destId="{BC05B46F-06BA-4132-B1C9-8FC8DBE385B3}" srcOrd="8" destOrd="0" presId="urn:microsoft.com/office/officeart/2005/8/layout/vList2"/>
    <dgm:cxn modelId="{BBA07FB9-617B-4981-B255-563C18041855}" type="presParOf" srcId="{D3DBB4B8-7074-40F1-9A9A-21BF2A6B5280}" destId="{5008185E-3F95-4880-9AAF-96369294F313}" srcOrd="9" destOrd="0" presId="urn:microsoft.com/office/officeart/2005/8/layout/vList2"/>
    <dgm:cxn modelId="{EA97B341-59D0-4B0D-B50E-F2FF2EA9DF1A}" type="presParOf" srcId="{D3DBB4B8-7074-40F1-9A9A-21BF2A6B5280}" destId="{FFF64669-852D-40CA-9996-9FF1F462371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5458-F89F-4B59-8057-3557AB5C03A5}">
      <dsp:nvSpPr>
        <dsp:cNvPr id="0" name=""/>
        <dsp:cNvSpPr/>
      </dsp:nvSpPr>
      <dsp:spPr>
        <a:xfrm>
          <a:off x="0" y="50743"/>
          <a:ext cx="1051560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u="sng"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DSM-5-TR Criteria</a:t>
          </a: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least 2 criteria met within a 12-month period</a:t>
          </a:r>
        </a:p>
      </dsp:txBody>
      <dsp:txXfrm>
        <a:off x="18277" y="69020"/>
        <a:ext cx="10479046" cy="337846"/>
      </dsp:txXfrm>
    </dsp:sp>
    <dsp:sp modelId="{2F8D2F07-5A73-4AC9-9E55-1D701F1AB27B}">
      <dsp:nvSpPr>
        <dsp:cNvPr id="0" name=""/>
        <dsp:cNvSpPr/>
      </dsp:nvSpPr>
      <dsp:spPr>
        <a:xfrm>
          <a:off x="0" y="471223"/>
          <a:ext cx="1051560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Physiology:</a:t>
          </a:r>
        </a:p>
      </dsp:txBody>
      <dsp:txXfrm>
        <a:off x="18277" y="489500"/>
        <a:ext cx="10479046" cy="337846"/>
      </dsp:txXfrm>
    </dsp:sp>
    <dsp:sp modelId="{A64DE84B-298D-4F2A-8962-74E5FA229891}">
      <dsp:nvSpPr>
        <dsp:cNvPr id="0" name=""/>
        <dsp:cNvSpPr/>
      </dsp:nvSpPr>
      <dsp:spPr>
        <a:xfrm>
          <a:off x="0" y="845623"/>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Tolerance: using more for the same effect or less effect with the same amount </a:t>
          </a:r>
        </a:p>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Withdrawal: characteristic withdrawal syndrome or similar substance taken to avoid withdrawal symptoms</a:t>
          </a:r>
        </a:p>
      </dsp:txBody>
      <dsp:txXfrm>
        <a:off x="0" y="845623"/>
        <a:ext cx="10515600" cy="397440"/>
      </dsp:txXfrm>
    </dsp:sp>
    <dsp:sp modelId="{3176A932-2370-4E22-971B-10892DBDA3B5}">
      <dsp:nvSpPr>
        <dsp:cNvPr id="0" name=""/>
        <dsp:cNvSpPr/>
      </dsp:nvSpPr>
      <dsp:spPr>
        <a:xfrm>
          <a:off x="0" y="1243063"/>
          <a:ext cx="1051560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Core Problem of SUD:</a:t>
          </a:r>
        </a:p>
      </dsp:txBody>
      <dsp:txXfrm>
        <a:off x="18277" y="1261340"/>
        <a:ext cx="10479046" cy="337846"/>
      </dsp:txXfrm>
    </dsp:sp>
    <dsp:sp modelId="{8B3E389B-BC83-4B03-B921-E0F6DC083235}">
      <dsp:nvSpPr>
        <dsp:cNvPr id="0" name=""/>
        <dsp:cNvSpPr/>
      </dsp:nvSpPr>
      <dsp:spPr>
        <a:xfrm>
          <a:off x="0" y="1617463"/>
          <a:ext cx="105156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Knowledge of adverse consequences, yet continued use</a:t>
          </a:r>
        </a:p>
      </dsp:txBody>
      <dsp:txXfrm>
        <a:off x="0" y="1617463"/>
        <a:ext cx="10515600" cy="264960"/>
      </dsp:txXfrm>
    </dsp:sp>
    <dsp:sp modelId="{0FCCD87C-6DB1-4D2D-92D7-002BF3187BD5}">
      <dsp:nvSpPr>
        <dsp:cNvPr id="0" name=""/>
        <dsp:cNvSpPr/>
      </dsp:nvSpPr>
      <dsp:spPr>
        <a:xfrm>
          <a:off x="0" y="1882423"/>
          <a:ext cx="1051560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Internal Preoccupation:</a:t>
          </a:r>
        </a:p>
      </dsp:txBody>
      <dsp:txXfrm>
        <a:off x="18277" y="1900700"/>
        <a:ext cx="10479046" cy="337846"/>
      </dsp:txXfrm>
    </dsp:sp>
    <dsp:sp modelId="{4B3A2EEC-0CEB-4265-9BA6-AD22FCC99587}">
      <dsp:nvSpPr>
        <dsp:cNvPr id="0" name=""/>
        <dsp:cNvSpPr/>
      </dsp:nvSpPr>
      <dsp:spPr>
        <a:xfrm>
          <a:off x="0" y="2256823"/>
          <a:ext cx="105156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Desire to cut down on use or unsuccessful attempts to stop using</a:t>
          </a:r>
        </a:p>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Time: a lot of time spent acquiring, using, and recovering from use</a:t>
          </a:r>
        </a:p>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Larger quantities used over a longer period of time than intended</a:t>
          </a:r>
        </a:p>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Craving or a strong desire to use</a:t>
          </a:r>
        </a:p>
      </dsp:txBody>
      <dsp:txXfrm>
        <a:off x="0" y="2256823"/>
        <a:ext cx="10515600" cy="778320"/>
      </dsp:txXfrm>
    </dsp:sp>
    <dsp:sp modelId="{BC05B46F-06BA-4132-B1C9-8FC8DBE385B3}">
      <dsp:nvSpPr>
        <dsp:cNvPr id="0" name=""/>
        <dsp:cNvSpPr/>
      </dsp:nvSpPr>
      <dsp:spPr>
        <a:xfrm>
          <a:off x="0" y="3035143"/>
          <a:ext cx="1051560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External Consequences:</a:t>
          </a:r>
        </a:p>
      </dsp:txBody>
      <dsp:txXfrm>
        <a:off x="18277" y="3053420"/>
        <a:ext cx="10479046" cy="337846"/>
      </dsp:txXfrm>
    </dsp:sp>
    <dsp:sp modelId="{5008185E-3F95-4880-9AAF-96369294F313}">
      <dsp:nvSpPr>
        <dsp:cNvPr id="0" name=""/>
        <dsp:cNvSpPr/>
      </dsp:nvSpPr>
      <dsp:spPr>
        <a:xfrm>
          <a:off x="0" y="3409543"/>
          <a:ext cx="105156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Activities reduced or given up because of use</a:t>
          </a:r>
        </a:p>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Role obligations neglected</a:t>
          </a:r>
        </a:p>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Social or interpersonal problems</a:t>
          </a:r>
        </a:p>
        <a:p>
          <a:pPr marL="114300" lvl="1" indent="-114300" algn="l" defTabSz="533400">
            <a:lnSpc>
              <a:spcPct val="90000"/>
            </a:lnSpc>
            <a:spcBef>
              <a:spcPct val="0"/>
            </a:spcBef>
            <a:spcAft>
              <a:spcPct val="20000"/>
            </a:spcAft>
            <a:buChar char="•"/>
          </a:pPr>
          <a:r>
            <a:rPr lang="en-US" sz="1200" kern="1200" dirty="0">
              <a:latin typeface="Arial" panose="020B0604020202020204" pitchFamily="34" charset="0"/>
              <a:cs typeface="Arial" panose="020B0604020202020204" pitchFamily="34" charset="0"/>
            </a:rPr>
            <a:t>Recurrent use in situations that are physically hazardous </a:t>
          </a:r>
        </a:p>
      </dsp:txBody>
      <dsp:txXfrm>
        <a:off x="0" y="3409543"/>
        <a:ext cx="10515600" cy="778320"/>
      </dsp:txXfrm>
    </dsp:sp>
    <dsp:sp modelId="{FFF64669-852D-40CA-9996-9FF1F462371C}">
      <dsp:nvSpPr>
        <dsp:cNvPr id="0" name=""/>
        <dsp:cNvSpPr/>
      </dsp:nvSpPr>
      <dsp:spPr>
        <a:xfrm>
          <a:off x="0" y="4187863"/>
          <a:ext cx="1051560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Severity: Mild: 2-3 </a:t>
          </a:r>
          <a:r>
            <a:rPr lang="en-US" sz="1600" b="1" kern="1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sx</a:t>
          </a: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Moderate: 4-5 </a:t>
          </a:r>
          <a:r>
            <a:rPr lang="en-US" sz="1600" b="1" kern="1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sx</a:t>
          </a:r>
          <a:r>
            <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Severe: &gt;6 </a:t>
          </a:r>
          <a:r>
            <a:rPr lang="en-US" sz="1600" b="1" kern="1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sx</a:t>
          </a:r>
          <a:endParaRPr lang="en-US" sz="16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18277" y="4206140"/>
        <a:ext cx="10479046" cy="3378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02A8D-3B33-4508-B5B9-31F282843F11}"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4A7F-4A2B-4538-982A-0471FCB1C0DB}" type="slidenum">
              <a:rPr lang="en-US" smtClean="0"/>
              <a:t>‹#›</a:t>
            </a:fld>
            <a:endParaRPr lang="en-US"/>
          </a:p>
        </p:txBody>
      </p:sp>
    </p:spTree>
    <p:extLst>
      <p:ext uri="{BB962C8B-B14F-4D97-AF65-F5344CB8AC3E}">
        <p14:creationId xmlns:p14="http://schemas.microsoft.com/office/powerpoint/2010/main" val="47304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sychiatry.org/psychiatrists/practice/ds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news/polopoly_fs/1.11570!/menu/main/topColumns/topLeftColumn/pdf/490165a.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pr.org/sections/health-shots/2015/03/02/387007941/take-the-ace-quiz-and-learn-what-it-does-and-doesnt-mea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ugpolicy.org/drug-war-history/"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tmirror.org/2020/06/05/sylvester-l-salcedo/"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pubmed.ncbi.nlm.nih.gov/?term=Shoptaw+S&amp;cauthor_id=19387357" TargetMode="External"/><Relationship Id="rId13" Type="http://schemas.openxmlformats.org/officeDocument/2006/relationships/hyperlink" Target="https://pubmed.ncbi.nlm.nih.gov/?term=Colfax+G&amp;cauthor_id=16514304" TargetMode="External"/><Relationship Id="rId18" Type="http://schemas.openxmlformats.org/officeDocument/2006/relationships/hyperlink" Target="https://pubmed.ncbi.nlm.nih.gov/?term=Coates+TJ&amp;cauthor_id=16514304" TargetMode="External"/><Relationship Id="rId3" Type="http://schemas.openxmlformats.org/officeDocument/2006/relationships/hyperlink" Target="https://pubmed.ncbi.nlm.nih.gov/?term=Ostrow+DG&amp;cauthor_id=19387357" TargetMode="External"/><Relationship Id="rId21" Type="http://schemas.openxmlformats.org/officeDocument/2006/relationships/hyperlink" Target="https://pubmed.ncbi.nlm.nih.gov/?term=Strathdee+SA&amp;cauthor_id=20425564" TargetMode="External"/><Relationship Id="rId7" Type="http://schemas.openxmlformats.org/officeDocument/2006/relationships/hyperlink" Target="https://pubmed.ncbi.nlm.nih.gov/?term=Li+X&amp;cauthor_id=19387357" TargetMode="External"/><Relationship Id="rId12" Type="http://schemas.openxmlformats.org/officeDocument/2006/relationships/hyperlink" Target="https://pubmed.ncbi.nlm.nih.gov/?term=Husnik+MJ&amp;cauthor_id=16514304" TargetMode="External"/><Relationship Id="rId17" Type="http://schemas.openxmlformats.org/officeDocument/2006/relationships/hyperlink" Target="https://pubmed.ncbi.nlm.nih.gov/?term=Barresi+PJ&amp;cauthor_id=16514304" TargetMode="External"/><Relationship Id="rId2" Type="http://schemas.openxmlformats.org/officeDocument/2006/relationships/slide" Target="../slides/slide24.xml"/><Relationship Id="rId16" Type="http://schemas.openxmlformats.org/officeDocument/2006/relationships/hyperlink" Target="https://pubmed.ncbi.nlm.nih.gov/?term=Mayer+K&amp;cauthor_id=16514304" TargetMode="External"/><Relationship Id="rId20" Type="http://schemas.openxmlformats.org/officeDocument/2006/relationships/hyperlink" Target="https://pubmed.ncbi.nlm.nih.gov/?term=Buchbinder+S&amp;cauthor_id=16514304" TargetMode="External"/><Relationship Id="rId1" Type="http://schemas.openxmlformats.org/officeDocument/2006/relationships/notesMaster" Target="../notesMasters/notesMaster1.xml"/><Relationship Id="rId6" Type="http://schemas.openxmlformats.org/officeDocument/2006/relationships/hyperlink" Target="https://pubmed.ncbi.nlm.nih.gov/?term=Cox+C&amp;cauthor_id=19387357" TargetMode="External"/><Relationship Id="rId11" Type="http://schemas.openxmlformats.org/officeDocument/2006/relationships/hyperlink" Target="https://pubmed.ncbi.nlm.nih.gov/?term=Koblin+BA&amp;cauthor_id=16514304" TargetMode="External"/><Relationship Id="rId5" Type="http://schemas.openxmlformats.org/officeDocument/2006/relationships/hyperlink" Target="https://pubmed.ncbi.nlm.nih.gov/?term=Plankey+MW&amp;cauthor_id=19387357" TargetMode="External"/><Relationship Id="rId15" Type="http://schemas.openxmlformats.org/officeDocument/2006/relationships/hyperlink" Target="https://pubmed.ncbi.nlm.nih.gov/?term=Madison+M&amp;cauthor_id=16514304" TargetMode="External"/><Relationship Id="rId10" Type="http://schemas.openxmlformats.org/officeDocument/2006/relationships/hyperlink" Target="https://pubmed.ncbi.nlm.nih.gov/?term=Stall+RC&amp;cauthor_id=19387357" TargetMode="External"/><Relationship Id="rId19" Type="http://schemas.openxmlformats.org/officeDocument/2006/relationships/hyperlink" Target="https://pubmed.ncbi.nlm.nih.gov/?term=Chesney+MA&amp;cauthor_id=16514304" TargetMode="External"/><Relationship Id="rId4" Type="http://schemas.openxmlformats.org/officeDocument/2006/relationships/hyperlink" Target="https://pubmed.ncbi.nlm.nih.gov/19387357/#affiliation-1" TargetMode="External"/><Relationship Id="rId9" Type="http://schemas.openxmlformats.org/officeDocument/2006/relationships/hyperlink" Target="https://pubmed.ncbi.nlm.nih.gov/?term=Jacobson+LP&amp;cauthor_id=19387357" TargetMode="External"/><Relationship Id="rId14" Type="http://schemas.openxmlformats.org/officeDocument/2006/relationships/hyperlink" Target="https://pubmed.ncbi.nlm.nih.gov/?term=Huang+Y&amp;cauthor_id=16514304" TargetMode="External"/><Relationship Id="rId22" Type="http://schemas.openxmlformats.org/officeDocument/2006/relationships/hyperlink" Target="https://pubmed.ncbi.nlm.nih.gov/?term=Stockman+JK&amp;cauthor_id=20425564"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ncbi.nlm.nih.gov/pubmed/?term=Paul%20J%5BAuthor%5D&amp;cauthor=true&amp;cauthor_uid=12773359" TargetMode="External"/><Relationship Id="rId13" Type="http://schemas.openxmlformats.org/officeDocument/2006/relationships/hyperlink" Target="https://www.ncbi.nlm.nih.gov/pmc/articles/PMC1447874/" TargetMode="External"/><Relationship Id="rId18" Type="http://schemas.openxmlformats.org/officeDocument/2006/relationships/hyperlink" Target="https://psycnet.apa.org/doi/10.1037/a0032746" TargetMode="External"/><Relationship Id="rId3" Type="http://schemas.openxmlformats.org/officeDocument/2006/relationships/hyperlink" Target="https://www.ncbi.nlm.nih.gov/pubmed/?term=Stall%20R%5BAuthor%5D&amp;cauthor=true&amp;cauthor_uid=12773359" TargetMode="External"/><Relationship Id="rId7" Type="http://schemas.openxmlformats.org/officeDocument/2006/relationships/hyperlink" Target="https://www.ncbi.nlm.nih.gov/pubmed/?term=Greenwood%20G%5BAuthor%5D&amp;cauthor=true&amp;cauthor_uid=12773359" TargetMode="External"/><Relationship Id="rId12" Type="http://schemas.openxmlformats.org/officeDocument/2006/relationships/hyperlink" Target="https://www.ncbi.nlm.nih.gov/pubmed/?term=Catania%20JA%5BAuthor%5D&amp;cauthor=true&amp;cauthor_uid=12773359" TargetMode="External"/><Relationship Id="rId17" Type="http://schemas.openxmlformats.org/officeDocument/2006/relationships/hyperlink" Target="https://psycnet.apa.org/search/results?term=Millett,%20Gregorio%20A.&amp;latSearchType=a" TargetMode="External"/><Relationship Id="rId2" Type="http://schemas.openxmlformats.org/officeDocument/2006/relationships/slide" Target="../slides/slide25.xml"/><Relationship Id="rId16" Type="http://schemas.openxmlformats.org/officeDocument/2006/relationships/hyperlink" Target="https://psycnet.apa.org/search/results?term=Wolitski,%20Richard%20J.&amp;latSearchType=a" TargetMode="External"/><Relationship Id="rId1" Type="http://schemas.openxmlformats.org/officeDocument/2006/relationships/notesMaster" Target="../notesMasters/notesMaster1.xml"/><Relationship Id="rId6" Type="http://schemas.openxmlformats.org/officeDocument/2006/relationships/hyperlink" Target="https://www.ncbi.nlm.nih.gov/pubmed/?term=Hart%20T%5BAuthor%5D&amp;cauthor=true&amp;cauthor_uid=12773359" TargetMode="External"/><Relationship Id="rId11" Type="http://schemas.openxmlformats.org/officeDocument/2006/relationships/hyperlink" Target="https://www.ncbi.nlm.nih.gov/pubmed/?term=Osmond%20D%5BAuthor%5D&amp;cauthor=true&amp;cauthor_uid=12773359" TargetMode="External"/><Relationship Id="rId5" Type="http://schemas.openxmlformats.org/officeDocument/2006/relationships/hyperlink" Target="https://www.ncbi.nlm.nih.gov/pubmed/?term=Williamson%20J%5BAuthor%5D&amp;cauthor=true&amp;cauthor_uid=12773359" TargetMode="External"/><Relationship Id="rId15" Type="http://schemas.openxmlformats.org/officeDocument/2006/relationships/hyperlink" Target="https://psycnet.apa.org/search/results?term=Halkitis,%20Perry%20N.&amp;latSearchType=a" TargetMode="External"/><Relationship Id="rId10" Type="http://schemas.openxmlformats.org/officeDocument/2006/relationships/hyperlink" Target="https://www.ncbi.nlm.nih.gov/pubmed/?term=Binson%20D%5BAuthor%5D&amp;cauthor=true&amp;cauthor_uid=12773359" TargetMode="External"/><Relationship Id="rId4" Type="http://schemas.openxmlformats.org/officeDocument/2006/relationships/hyperlink" Target="https://www.ncbi.nlm.nih.gov/pubmed/?term=Mills%20TC%5BAuthor%5D&amp;cauthor=true&amp;cauthor_uid=12773359" TargetMode="External"/><Relationship Id="rId9" Type="http://schemas.openxmlformats.org/officeDocument/2006/relationships/hyperlink" Target="https://www.ncbi.nlm.nih.gov/pubmed/?term=Pollack%20L%5BAuthor%5D&amp;cauthor=true&amp;cauthor_uid=12773359" TargetMode="External"/><Relationship Id="rId14" Type="http://schemas.openxmlformats.org/officeDocument/2006/relationships/hyperlink" Target="https://dx.doi.org/10.2105%2Fajph.93.6.93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ubmed/2941956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aaa.nih.gov/alcohols-effects-health/alcohol-topics/alcohol-facts-and-statistics/alcohol-related-emergencies-and-deaths-united-stat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armreduction.org/issues/harm-reduction-basics/undoing-stigma-facts/" TargetMode="External"/><Relationship Id="rId7" Type="http://schemas.openxmlformats.org/officeDocument/2006/relationships/hyperlink" Target="https://traumainformedoregon.org/resource/foundations-trauma-informed-car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store.samhsa.gov/product/TIP-57-Trauma-Informed-Care-in-Behavioral-Health-Services/SMA14-4816" TargetMode="External"/><Relationship Id="rId5" Type="http://schemas.openxmlformats.org/officeDocument/2006/relationships/hyperlink" Target="https://www.ncbi.nlm.nih.gov/pmc/articles/PMC3181836/#:~:text=Brain%20areas%20implicated%20in%20the,norepinephrine%20responses%20to%20subsequent%20stressors" TargetMode="External"/><Relationship Id="rId4" Type="http://schemas.openxmlformats.org/officeDocument/2006/relationships/hyperlink" Target="https://www.drugabuse.gov/nidamed-medical-health-professionals/health-professions-education/words-matter-terms-to-use-avoid-when-talking-about-addiction"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facesandvoicesofrecovery.org/wp-content/uploads/2019/06/Words-Matter-How-Language-Choice-Can-Reduce-Stigma.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asam.org/docs/default-source/default-document-library/nidamed_wordsmatter3_508.pdf?sfvrsn=5cf550c2_2" TargetMode="External"/><Relationship Id="rId4" Type="http://schemas.openxmlformats.org/officeDocument/2006/relationships/hyperlink" Target="https://harmreduction.org/issues/harm-reduction-basics/undoing-stigma-fact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tore.samhsa.gov/sites/default/files/sma14-4816.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armreduction.org/"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publichealth.jhu.edu/2022/what-is-harm-reduction" TargetMode="External"/><Relationship Id="rId4" Type="http://schemas.openxmlformats.org/officeDocument/2006/relationships/hyperlink" Target="https://health.clevelandclinic.org/what-is-the-harm-reduction-model"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armreduction.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armreduction.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armreduction.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owaharmreductioncoalition.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hutterstock.com/search/naloxon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orthernhealth.ca/health-topics/overdose-preventio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helpaheartcpr.com/help-a-heart-cpr-blog/what-is-the-recovery-position"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linkedin.com/pulse/learn-drsabcd-action-plan-khaled-ismail/" TargetMode="External"/><Relationship Id="rId4" Type="http://schemas.openxmlformats.org/officeDocument/2006/relationships/hyperlink" Target="https://www.wikihow.com/Check-Airway,-Breathing-and-Circulation"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tore.samhsa.gov/sites/default/files/overdose-prevention-response-kit-pep23-03-00-001.pd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thecurbsiders.com/addiction-medicine-podcast/23-opioid-overdose-treatment-and-prevention-with-dr-alex-walley"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ealth.frederickcountymd.gov/549/Street-Safe-Progra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adai.uw.edu/wordpress/wp-content/uploads/SaferSmokingBrief_2022.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filtermag.org/wound-care-and-more-healthcare-must-do-better-for-people-who-injec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ttcnetwork.org/news/xylazine-basics-overdose-prevention-harm-reduction-and-wound-car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addictiontraining.org/resources/?category=15#Wound+Care"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dc.gov/stopoverdose/fentanyl/fentanyl-test-strips.html"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exchangesupplies.org/shopdisp_SC103.php" TargetMode="External"/><Relationship Id="rId4" Type="http://schemas.openxmlformats.org/officeDocument/2006/relationships/hyperlink" Target="https://www.cfsre.org/nps-discovery/drug-checking/evaluation-of-xylazine-test-strips-btnx-for-drug-checking-purpos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sam.org/quality-care/definition-of-addic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drugoverdose/featured-topics/stimulant-guide.html#q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onpointnyc.org/overamp-safety-guid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cience.org/doi/10.1126/sciadv.aax4043"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ncbi.nlm.nih.gov/pmc/articles/PMC4002857/" TargetMode="External"/><Relationship Id="rId4" Type="http://schemas.openxmlformats.org/officeDocument/2006/relationships/hyperlink" Target="https://hams.cc/pyramid/"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learnabouttreatment.org/treatment/medications-for-opioid-use-disorder/"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nap.nationalacademies.org/catalog/25310/medications-for-opioid-use-disorder-save-lives"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books/NBK42484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Source: </a:t>
            </a:r>
            <a:r>
              <a:rPr lang="en-US" sz="1200" b="0" i="0" u="none" strike="noStrike" cap="none" dirty="0" err="1">
                <a:solidFill>
                  <a:srgbClr val="212121"/>
                </a:solidFill>
                <a:latin typeface="Roboto"/>
                <a:ea typeface="Roboto"/>
                <a:cs typeface="Roboto"/>
                <a:sym typeface="Roboto"/>
              </a:rPr>
              <a:t>Cernasev</a:t>
            </a:r>
            <a:r>
              <a:rPr lang="en-US" sz="1200" b="0" i="0" u="none" strike="noStrike" cap="none" dirty="0">
                <a:solidFill>
                  <a:srgbClr val="212121"/>
                </a:solidFill>
                <a:latin typeface="Roboto"/>
                <a:ea typeface="Roboto"/>
                <a:cs typeface="Roboto"/>
                <a:sym typeface="Roboto"/>
              </a:rPr>
              <a:t> A, </a:t>
            </a:r>
            <a:r>
              <a:rPr lang="en-US" sz="1200" b="0" i="0" u="none" strike="noStrike" cap="none" dirty="0" err="1">
                <a:solidFill>
                  <a:srgbClr val="212121"/>
                </a:solidFill>
                <a:latin typeface="Roboto"/>
                <a:ea typeface="Roboto"/>
                <a:cs typeface="Roboto"/>
                <a:sym typeface="Roboto"/>
              </a:rPr>
              <a:t>Veve</a:t>
            </a:r>
            <a:r>
              <a:rPr lang="en-US" sz="1200" b="0" i="0" u="none" strike="noStrike" cap="none" dirty="0">
                <a:solidFill>
                  <a:srgbClr val="212121"/>
                </a:solidFill>
                <a:latin typeface="Roboto"/>
                <a:ea typeface="Roboto"/>
                <a:cs typeface="Roboto"/>
                <a:sym typeface="Roboto"/>
              </a:rPr>
              <a:t> MP, Cory TJ, Summers NA, Miller M, </a:t>
            </a:r>
            <a:r>
              <a:rPr lang="en-US" sz="1200" b="0" i="0" u="none" strike="noStrike" cap="none" dirty="0" err="1">
                <a:solidFill>
                  <a:srgbClr val="212121"/>
                </a:solidFill>
                <a:latin typeface="Roboto"/>
                <a:ea typeface="Roboto"/>
                <a:cs typeface="Roboto"/>
                <a:sym typeface="Roboto"/>
              </a:rPr>
              <a:t>Kodidela</a:t>
            </a:r>
            <a:r>
              <a:rPr lang="en-US" sz="1200" b="0" i="0" u="none" strike="noStrike" cap="none" dirty="0">
                <a:solidFill>
                  <a:srgbClr val="212121"/>
                </a:solidFill>
                <a:latin typeface="Roboto"/>
                <a:ea typeface="Roboto"/>
                <a:cs typeface="Roboto"/>
                <a:sym typeface="Roboto"/>
              </a:rPr>
              <a:t> S, Kumar S. Opioid Use Disorders in People Living with HIV/AIDS: A Review of Implications for Patient Outcomes, Drug Interactions, and Neurocognitive Disorders. Pharmacy (Basel). 2020 Sep 11;8(3):168. </a:t>
            </a:r>
            <a:r>
              <a:rPr lang="en-US" sz="1200" b="0" i="0" u="none" strike="noStrike" cap="none" dirty="0" err="1">
                <a:solidFill>
                  <a:srgbClr val="212121"/>
                </a:solidFill>
                <a:latin typeface="Roboto"/>
                <a:ea typeface="Roboto"/>
                <a:cs typeface="Roboto"/>
                <a:sym typeface="Roboto"/>
              </a:rPr>
              <a:t>doi</a:t>
            </a:r>
            <a:r>
              <a:rPr lang="en-US" sz="1200" b="0" i="0" u="none" strike="noStrike" cap="none" dirty="0">
                <a:solidFill>
                  <a:srgbClr val="212121"/>
                </a:solidFill>
                <a:latin typeface="Roboto"/>
                <a:ea typeface="Roboto"/>
                <a:cs typeface="Roboto"/>
                <a:sym typeface="Roboto"/>
              </a:rPr>
              <a:t>: 10.3390/pharmacy8030168. PMID: 32932786; PMCID: PMC7559328. (https://www.ncbi.nlm.nih.gov/pmc/articles/PMC7559328/pdf/pharmacy-08-00168.pdf) and https://pttcnetwork.org/centers/global-pttc/harm-reduction</a:t>
            </a:r>
            <a:endParaRPr lang="en-US" dirty="0"/>
          </a:p>
          <a:p>
            <a:pPr marL="0" marR="0" lvl="0" indent="0" algn="l" rtl="0">
              <a:spcBef>
                <a:spcPts val="0"/>
              </a:spcBef>
              <a:spcAft>
                <a:spcPts val="0"/>
              </a:spcAft>
              <a:buNone/>
            </a:pPr>
            <a:r>
              <a:rPr lang="en-US" sz="1200" b="0" i="0" dirty="0" err="1">
                <a:solidFill>
                  <a:schemeClr val="lt1"/>
                </a:solidFill>
                <a:latin typeface="Roboto"/>
                <a:ea typeface="Roboto"/>
                <a:cs typeface="Roboto"/>
                <a:sym typeface="Roboto"/>
              </a:rPr>
              <a:t>Cernasev</a:t>
            </a:r>
            <a:r>
              <a:rPr lang="en-US" sz="1200" b="0" i="0" dirty="0">
                <a:solidFill>
                  <a:schemeClr val="lt1"/>
                </a:solidFill>
                <a:latin typeface="Roboto"/>
                <a:ea typeface="Roboto"/>
                <a:cs typeface="Roboto"/>
                <a:sym typeface="Roboto"/>
              </a:rPr>
              <a:t> A, </a:t>
            </a:r>
            <a:r>
              <a:rPr lang="en-US" sz="1200" b="0" i="0" dirty="0" err="1">
                <a:solidFill>
                  <a:schemeClr val="lt1"/>
                </a:solidFill>
                <a:latin typeface="Roboto"/>
                <a:ea typeface="Roboto"/>
                <a:cs typeface="Roboto"/>
                <a:sym typeface="Roboto"/>
              </a:rPr>
              <a:t>Veve</a:t>
            </a:r>
            <a:r>
              <a:rPr lang="en-US" sz="1200" b="0" i="0" dirty="0">
                <a:solidFill>
                  <a:schemeClr val="lt1"/>
                </a:solidFill>
                <a:latin typeface="Roboto"/>
                <a:ea typeface="Roboto"/>
                <a:cs typeface="Roboto"/>
                <a:sym typeface="Roboto"/>
              </a:rPr>
              <a:t> MP, Cory TJ, Summers NA, Miller M, </a:t>
            </a:r>
            <a:r>
              <a:rPr lang="en-US" sz="1200" b="0" i="0" dirty="0" err="1">
                <a:solidFill>
                  <a:schemeClr val="lt1"/>
                </a:solidFill>
                <a:latin typeface="Roboto"/>
                <a:ea typeface="Roboto"/>
                <a:cs typeface="Roboto"/>
                <a:sym typeface="Roboto"/>
              </a:rPr>
              <a:t>Kodidela</a:t>
            </a:r>
            <a:r>
              <a:rPr lang="en-US" sz="1200" b="0" i="0" dirty="0">
                <a:solidFill>
                  <a:schemeClr val="lt1"/>
                </a:solidFill>
                <a:latin typeface="Roboto"/>
                <a:ea typeface="Roboto"/>
                <a:cs typeface="Roboto"/>
                <a:sym typeface="Roboto"/>
              </a:rPr>
              <a:t> S, Kumar S. Pharmacy, 2020</a:t>
            </a:r>
            <a:endParaRPr lang="en-US" dirty="0"/>
          </a:p>
          <a:p>
            <a:pPr marL="0" marR="0" lvl="0" indent="0" algn="l" rtl="0">
              <a:spcBef>
                <a:spcPts val="0"/>
              </a:spcBef>
              <a:spcAft>
                <a:spcPts val="0"/>
              </a:spcAft>
              <a:buNone/>
            </a:pPr>
            <a:r>
              <a:rPr lang="en-US" sz="1200" b="0" i="0" dirty="0">
                <a:solidFill>
                  <a:schemeClr val="dk1"/>
                </a:solidFill>
                <a:latin typeface="Roboto"/>
                <a:ea typeface="Roboto"/>
                <a:cs typeface="Roboto"/>
                <a:sym typeface="Roboto"/>
              </a:rPr>
              <a:t>PTTC Network</a:t>
            </a: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1</a:t>
            </a:fld>
            <a:endParaRPr lang="en-US"/>
          </a:p>
        </p:txBody>
      </p:sp>
    </p:spTree>
    <p:extLst>
      <p:ext uri="{BB962C8B-B14F-4D97-AF65-F5344CB8AC3E}">
        <p14:creationId xmlns:p14="http://schemas.microsoft.com/office/powerpoint/2010/main" val="4115099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expert opinion</a:t>
            </a:r>
          </a:p>
        </p:txBody>
      </p:sp>
      <p:sp>
        <p:nvSpPr>
          <p:cNvPr id="4" name="Slide Number Placeholder 3"/>
          <p:cNvSpPr>
            <a:spLocks noGrp="1"/>
          </p:cNvSpPr>
          <p:nvPr>
            <p:ph type="sldNum" sz="quarter" idx="5"/>
          </p:nvPr>
        </p:nvSpPr>
        <p:spPr/>
        <p:txBody>
          <a:bodyPr/>
          <a:lstStyle/>
          <a:p>
            <a:fld id="{39A54A7F-4A2B-4538-982A-0471FCB1C0DB}" type="slidenum">
              <a:rPr lang="en-US" smtClean="0"/>
              <a:t>14</a:t>
            </a:fld>
            <a:endParaRPr lang="en-US"/>
          </a:p>
        </p:txBody>
      </p:sp>
    </p:spTree>
    <p:extLst>
      <p:ext uri="{BB962C8B-B14F-4D97-AF65-F5344CB8AC3E}">
        <p14:creationId xmlns:p14="http://schemas.microsoft.com/office/powerpoint/2010/main" val="162787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Source: </a:t>
            </a:r>
            <a:r>
              <a:rPr lang="en-US" dirty="0">
                <a:hlinkClick r:id="rId3"/>
              </a:rPr>
              <a:t>Psychiatry.org – DSM</a:t>
            </a:r>
            <a:r>
              <a:rPr lang="en-US" dirty="0"/>
              <a:t> and P. </a:t>
            </a:r>
            <a:r>
              <a:rPr lang="en-US" dirty="0" err="1"/>
              <a:t>Levounis</a:t>
            </a:r>
            <a:r>
              <a:rPr lang="en-US" dirty="0"/>
              <a:t>, Academic Psychiatry, 2015</a:t>
            </a:r>
          </a:p>
        </p:txBody>
      </p:sp>
      <p:sp>
        <p:nvSpPr>
          <p:cNvPr id="4" name="Slide Number Placeholder 3"/>
          <p:cNvSpPr>
            <a:spLocks noGrp="1"/>
          </p:cNvSpPr>
          <p:nvPr>
            <p:ph type="sldNum" sz="quarter" idx="5"/>
          </p:nvPr>
        </p:nvSpPr>
        <p:spPr/>
        <p:txBody>
          <a:bodyPr/>
          <a:lstStyle/>
          <a:p>
            <a:fld id="{39A54A7F-4A2B-4538-982A-0471FCB1C0DB}" type="slidenum">
              <a:rPr lang="en-US" smtClean="0"/>
              <a:t>15</a:t>
            </a:fld>
            <a:endParaRPr lang="en-US"/>
          </a:p>
        </p:txBody>
      </p:sp>
    </p:spTree>
    <p:extLst>
      <p:ext uri="{BB962C8B-B14F-4D97-AF65-F5344CB8AC3E}">
        <p14:creationId xmlns:p14="http://schemas.microsoft.com/office/powerpoint/2010/main" val="1003131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expert opinion</a:t>
            </a:r>
          </a:p>
        </p:txBody>
      </p:sp>
      <p:sp>
        <p:nvSpPr>
          <p:cNvPr id="4" name="Slide Number Placeholder 3"/>
          <p:cNvSpPr>
            <a:spLocks noGrp="1"/>
          </p:cNvSpPr>
          <p:nvPr>
            <p:ph type="sldNum" sz="quarter" idx="5"/>
          </p:nvPr>
        </p:nvSpPr>
        <p:spPr/>
        <p:txBody>
          <a:bodyPr/>
          <a:lstStyle/>
          <a:p>
            <a:fld id="{39A54A7F-4A2B-4538-982A-0471FCB1C0DB}" type="slidenum">
              <a:rPr lang="en-US" smtClean="0"/>
              <a:t>16</a:t>
            </a:fld>
            <a:endParaRPr lang="en-US"/>
          </a:p>
        </p:txBody>
      </p:sp>
    </p:spTree>
    <p:extLst>
      <p:ext uri="{BB962C8B-B14F-4D97-AF65-F5344CB8AC3E}">
        <p14:creationId xmlns:p14="http://schemas.microsoft.com/office/powerpoint/2010/main" val="27893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Source: </a:t>
            </a:r>
            <a:r>
              <a:rPr lang="en-US" sz="1200" dirty="0" err="1">
                <a:solidFill>
                  <a:schemeClr val="dk1"/>
                </a:solidFill>
                <a:latin typeface="Arial"/>
                <a:ea typeface="Arial"/>
                <a:cs typeface="Arial"/>
                <a:sym typeface="Arial"/>
              </a:rPr>
              <a:t>Anokhin</a:t>
            </a:r>
            <a:r>
              <a:rPr lang="en-US" sz="1200" dirty="0">
                <a:solidFill>
                  <a:schemeClr val="dk1"/>
                </a:solidFill>
                <a:latin typeface="Arial"/>
                <a:ea typeface="Arial"/>
                <a:cs typeface="Arial"/>
                <a:sym typeface="Arial"/>
              </a:rPr>
              <a:t> et al., 2015 </a:t>
            </a:r>
            <a:r>
              <a:rPr lang="en-US" sz="1200" dirty="0" err="1">
                <a:solidFill>
                  <a:schemeClr val="dk1"/>
                </a:solidFill>
                <a:latin typeface="Arial"/>
                <a:ea typeface="Arial"/>
                <a:cs typeface="Arial"/>
                <a:sym typeface="Arial"/>
              </a:rPr>
              <a:t>Milivojevic</a:t>
            </a:r>
            <a:r>
              <a:rPr lang="en-US" sz="1200" dirty="0">
                <a:solidFill>
                  <a:schemeClr val="dk1"/>
                </a:solidFill>
                <a:latin typeface="Arial"/>
                <a:ea typeface="Arial"/>
                <a:cs typeface="Arial"/>
                <a:sym typeface="Arial"/>
              </a:rPr>
              <a:t> et al., 2012 Reed et al., 2014, Volkow et al., 2016; slide courtesy of Bryan Johnston, MD, MCW</a:t>
            </a: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17</a:t>
            </a:fld>
            <a:endParaRPr lang="en-US"/>
          </a:p>
        </p:txBody>
      </p:sp>
    </p:spTree>
    <p:extLst>
      <p:ext uri="{BB962C8B-B14F-4D97-AF65-F5344CB8AC3E}">
        <p14:creationId xmlns:p14="http://schemas.microsoft.com/office/powerpoint/2010/main" val="4223105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dk1"/>
                </a:solidFill>
                <a:latin typeface="Calibri"/>
                <a:ea typeface="Calibri"/>
                <a:cs typeface="Calibri"/>
                <a:sym typeface="Calibri"/>
              </a:rPr>
              <a:t>Source: Centers for Disease Control and Prevention, Credit: Robert Wood Johnson Foundation </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18</a:t>
            </a:fld>
            <a:endParaRPr lang="en-US"/>
          </a:p>
        </p:txBody>
      </p:sp>
    </p:spTree>
    <p:extLst>
      <p:ext uri="{BB962C8B-B14F-4D97-AF65-F5344CB8AC3E}">
        <p14:creationId xmlns:p14="http://schemas.microsoft.com/office/powerpoint/2010/main" val="272591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dk1"/>
                </a:solidFill>
                <a:latin typeface="Calibri"/>
                <a:ea typeface="Calibri"/>
                <a:cs typeface="Calibri"/>
                <a:sym typeface="Calibri"/>
              </a:rPr>
              <a:t>Sources: </a:t>
            </a:r>
            <a:r>
              <a:rPr lang="en-US" sz="1000" dirty="0">
                <a:solidFill>
                  <a:schemeClr val="dk1"/>
                </a:solidFill>
                <a:latin typeface="Lato"/>
                <a:ea typeface="Lato"/>
                <a:cs typeface="Lato"/>
                <a:sym typeface="Lato"/>
              </a:rPr>
              <a:t>American Psychiatric Association. (2013). Diagnostic and statistical manual of mental disorders (5th ed.). Washington, DC and </a:t>
            </a:r>
            <a:r>
              <a:rPr lang="en-US" sz="1200" dirty="0">
                <a:solidFill>
                  <a:schemeClr val="dk1"/>
                </a:solidFill>
                <a:latin typeface="Calibri"/>
                <a:ea typeface="Calibri"/>
                <a:cs typeface="Calibri"/>
                <a:sym typeface="Calibri"/>
              </a:rPr>
              <a:t>“The Roots of Resilience”, Virginia Hughes 11 OCTOBER 2012 | VOL 490 | NATURE | 165, </a:t>
            </a:r>
            <a:r>
              <a:rPr lang="en-US" dirty="0">
                <a:hlinkClick r:id="rId3"/>
              </a:rPr>
              <a:t>490165a.pdf (nature.com)</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19</a:t>
            </a:fld>
            <a:endParaRPr lang="en-US"/>
          </a:p>
        </p:txBody>
      </p:sp>
    </p:spTree>
    <p:extLst>
      <p:ext uri="{BB962C8B-B14F-4D97-AF65-F5344CB8AC3E}">
        <p14:creationId xmlns:p14="http://schemas.microsoft.com/office/powerpoint/2010/main" val="111477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800" b="0" u="none" strike="noStrike" cap="none" dirty="0">
                <a:solidFill>
                  <a:schemeClr val="accent1"/>
                </a:solidFill>
                <a:latin typeface="Lato"/>
                <a:ea typeface="Lato"/>
                <a:cs typeface="Lato"/>
                <a:sym typeface="Lato"/>
              </a:rPr>
              <a:t>Centers for Disease Control and Prevention, Robert Wood Johnson Foundation</a:t>
            </a:r>
            <a:r>
              <a:rPr lang="en-US" sz="1200" dirty="0">
                <a:solidFill>
                  <a:schemeClr val="dk1"/>
                </a:solidFill>
                <a:latin typeface="Calibri"/>
                <a:ea typeface="Calibri"/>
                <a:cs typeface="Calibri"/>
                <a:sym typeface="Calibri"/>
              </a:rPr>
              <a:t>: </a:t>
            </a:r>
            <a:r>
              <a:rPr lang="en-US" dirty="0">
                <a:hlinkClick r:id="rId3"/>
              </a:rPr>
              <a:t>Take The ACE Quiz — And Learn What It Does And Doesn't Mean : Shots - Health News : NPR</a:t>
            </a:r>
            <a:r>
              <a:rPr lang="en-US" sz="1200" dirty="0">
                <a:solidFill>
                  <a:schemeClr val="dk1"/>
                </a:solidFill>
                <a:latin typeface="Calibri"/>
                <a:ea typeface="Calibri"/>
                <a:cs typeface="Calibri"/>
                <a:sym typeface="Calibri"/>
              </a:rPr>
              <a:t> and thanks to Anita Ravi, MD for her slides and </a:t>
            </a:r>
            <a:r>
              <a:rPr lang="en-US" sz="1200" dirty="0" err="1">
                <a:solidFill>
                  <a:schemeClr val="dk1"/>
                </a:solidFill>
                <a:latin typeface="Calibri"/>
                <a:ea typeface="Calibri"/>
                <a:cs typeface="Calibri"/>
                <a:sym typeface="Calibri"/>
              </a:rPr>
              <a:t>Ijeoma</a:t>
            </a:r>
            <a:r>
              <a:rPr lang="en-US" sz="1200" dirty="0">
                <a:solidFill>
                  <a:schemeClr val="dk1"/>
                </a:solidFill>
                <a:latin typeface="Calibri"/>
                <a:ea typeface="Calibri"/>
                <a:cs typeface="Calibri"/>
                <a:sym typeface="Calibri"/>
              </a:rPr>
              <a:t> Oluo for her concepts from the book So You Want to Talk About Race?</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20</a:t>
            </a:fld>
            <a:endParaRPr lang="en-US"/>
          </a:p>
        </p:txBody>
      </p:sp>
    </p:spTree>
    <p:extLst>
      <p:ext uri="{BB962C8B-B14F-4D97-AF65-F5344CB8AC3E}">
        <p14:creationId xmlns:p14="http://schemas.microsoft.com/office/powerpoint/2010/main" val="59827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Source: </a:t>
            </a:r>
            <a:r>
              <a:rPr lang="en-US" dirty="0">
                <a:hlinkClick r:id="rId3"/>
              </a:rPr>
              <a:t>Drug War History - Drug Policy Alliance</a:t>
            </a:r>
            <a:r>
              <a:rPr lang="en-US" dirty="0"/>
              <a:t> </a:t>
            </a:r>
            <a:r>
              <a:rPr lang="en-US" sz="1200" dirty="0">
                <a:solidFill>
                  <a:schemeClr val="dk1"/>
                </a:solidFill>
                <a:latin typeface="Calibri"/>
                <a:ea typeface="Calibri"/>
                <a:cs typeface="Calibri"/>
                <a:sym typeface="Calibri"/>
              </a:rPr>
              <a:t>and </a:t>
            </a:r>
            <a:r>
              <a:rPr lang="en-US" dirty="0">
                <a:hlinkClick r:id="rId4"/>
              </a:rPr>
              <a:t>The war on drugs is a platform for racial inequality and unchecked police brutality (ctmirror.org)</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Drug Policy Alliance and Sylvester I. Salcedo, CT Mirror, 6/2020</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21</a:t>
            </a:fld>
            <a:endParaRPr lang="en-US"/>
          </a:p>
        </p:txBody>
      </p:sp>
    </p:spTree>
    <p:extLst>
      <p:ext uri="{BB962C8B-B14F-4D97-AF65-F5344CB8AC3E}">
        <p14:creationId xmlns:p14="http://schemas.microsoft.com/office/powerpoint/2010/main" val="1211861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Source: CDC, </a:t>
            </a:r>
            <a:r>
              <a:rPr lang="en-US" sz="1200" b="0" i="0" dirty="0">
                <a:solidFill>
                  <a:srgbClr val="000000"/>
                </a:solidFill>
                <a:latin typeface="Open Sans"/>
                <a:ea typeface="Open Sans"/>
                <a:cs typeface="Open Sans"/>
                <a:sym typeface="Open Sans"/>
              </a:rPr>
              <a:t>NCHS Data Brief No. 491, March 2024</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22</a:t>
            </a:fld>
            <a:endParaRPr lang="en-US"/>
          </a:p>
        </p:txBody>
      </p:sp>
    </p:spTree>
    <p:extLst>
      <p:ext uri="{BB962C8B-B14F-4D97-AF65-F5344CB8AC3E}">
        <p14:creationId xmlns:p14="http://schemas.microsoft.com/office/powerpoint/2010/main" val="177903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Source: CDC, </a:t>
            </a:r>
            <a:r>
              <a:rPr lang="en-US" sz="1200" b="0" i="0" dirty="0">
                <a:solidFill>
                  <a:srgbClr val="000000"/>
                </a:solidFill>
                <a:latin typeface="Open Sans"/>
                <a:ea typeface="Open Sans"/>
                <a:cs typeface="Open Sans"/>
                <a:sym typeface="Open Sans"/>
              </a:rPr>
              <a:t>NCHS Data Brief No. 491, March 2024</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23</a:t>
            </a:fld>
            <a:endParaRPr lang="en-US"/>
          </a:p>
        </p:txBody>
      </p:sp>
    </p:spTree>
    <p:extLst>
      <p:ext uri="{BB962C8B-B14F-4D97-AF65-F5344CB8AC3E}">
        <p14:creationId xmlns:p14="http://schemas.microsoft.com/office/powerpoint/2010/main" val="188672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Source: </a:t>
            </a:r>
            <a:r>
              <a:rPr lang="en-US" sz="1200" dirty="0">
                <a:solidFill>
                  <a:srgbClr val="000000"/>
                </a:solidFill>
                <a:latin typeface="Calibri"/>
                <a:ea typeface="Calibri"/>
                <a:cs typeface="Calibri"/>
                <a:sym typeface="Calibri"/>
              </a:rPr>
              <a:t>Boys A, Health Educ Res. 2001 Aug;16(4):457-69; slide courtesy of Sharon </a:t>
            </a:r>
            <a:r>
              <a:rPr lang="en-US" sz="1200" dirty="0" err="1">
                <a:solidFill>
                  <a:srgbClr val="000000"/>
                </a:solidFill>
                <a:latin typeface="Calibri"/>
                <a:ea typeface="Calibri"/>
                <a:cs typeface="Calibri"/>
                <a:sym typeface="Calibri"/>
              </a:rPr>
              <a:t>Stancliff</a:t>
            </a:r>
            <a:r>
              <a:rPr lang="en-US" sz="1200" dirty="0">
                <a:solidFill>
                  <a:srgbClr val="000000"/>
                </a:solidFill>
                <a:latin typeface="Calibri"/>
                <a:ea typeface="Calibri"/>
                <a:cs typeface="Calibri"/>
                <a:sym typeface="Calibri"/>
              </a:rPr>
              <a:t>, MD, NYS DOH</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a:t>
            </a:fld>
            <a:endParaRPr lang="en-US"/>
          </a:p>
        </p:txBody>
      </p:sp>
    </p:spTree>
    <p:extLst>
      <p:ext uri="{BB962C8B-B14F-4D97-AF65-F5344CB8AC3E}">
        <p14:creationId xmlns:p14="http://schemas.microsoft.com/office/powerpoint/2010/main" val="2639269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thanks to Perry </a:t>
            </a:r>
            <a:r>
              <a:rPr lang="en-US" sz="1200" dirty="0" err="1">
                <a:solidFill>
                  <a:schemeClr val="dk1"/>
                </a:solidFill>
                <a:latin typeface="Calibri"/>
                <a:ea typeface="Calibri"/>
                <a:cs typeface="Calibri"/>
                <a:sym typeface="Calibri"/>
              </a:rPr>
              <a:t>Halkitis</a:t>
            </a:r>
            <a:r>
              <a:rPr lang="en-US" sz="1200" dirty="0">
                <a:solidFill>
                  <a:schemeClr val="dk1"/>
                </a:solidFill>
                <a:latin typeface="Calibri"/>
                <a:ea typeface="Calibri"/>
                <a:cs typeface="Calibri"/>
                <a:sym typeface="Calibri"/>
              </a:rPr>
              <a:t> (NYU), Dr. Arty (Housing Works) and Dr. </a:t>
            </a:r>
            <a:r>
              <a:rPr lang="en-US" sz="1200" dirty="0" err="1">
                <a:solidFill>
                  <a:schemeClr val="dk1"/>
                </a:solidFill>
                <a:latin typeface="Calibri"/>
                <a:ea typeface="Calibri"/>
                <a:cs typeface="Calibri"/>
                <a:sym typeface="Calibri"/>
              </a:rPr>
              <a:t>Poitevien</a:t>
            </a:r>
            <a:r>
              <a:rPr lang="en-US" sz="1200" dirty="0">
                <a:solidFill>
                  <a:schemeClr val="dk1"/>
                </a:solidFill>
                <a:latin typeface="Calibri"/>
                <a:ea typeface="Calibri"/>
                <a:cs typeface="Calibri"/>
                <a:sym typeface="Calibri"/>
              </a:rPr>
              <a:t> (Housing Works) for contribution of concepts from their </a:t>
            </a:r>
            <a:r>
              <a:rPr lang="en-US" sz="1200" i="1" dirty="0">
                <a:solidFill>
                  <a:schemeClr val="dk1"/>
                </a:solidFill>
                <a:latin typeface="Calibri"/>
                <a:ea typeface="Calibri"/>
                <a:cs typeface="Calibri"/>
                <a:sym typeface="Calibri"/>
              </a:rPr>
              <a:t>prn</a:t>
            </a:r>
            <a:r>
              <a:rPr lang="en-US" sz="1200" dirty="0">
                <a:solidFill>
                  <a:schemeClr val="dk1"/>
                </a:solidFill>
                <a:latin typeface="Calibri"/>
                <a:ea typeface="Calibri"/>
                <a:cs typeface="Calibri"/>
                <a:sym typeface="Calibri"/>
              </a:rPr>
              <a:t> presentations; </a:t>
            </a:r>
            <a:r>
              <a:rPr lang="en-US"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David G Ostrow</a:t>
            </a:r>
            <a:r>
              <a:rPr lang="en-US" sz="1200" b="0" i="0" baseline="30000" dirty="0">
                <a:solidFill>
                  <a:schemeClr val="dk1"/>
                </a:solidFill>
                <a:latin typeface="Calibri"/>
                <a:ea typeface="Calibri"/>
                <a:cs typeface="Calibri"/>
                <a:sym typeface="Calibri"/>
              </a:rPr>
              <a:t> </a:t>
            </a:r>
            <a:r>
              <a:rPr lang="en-US" sz="1200" b="0" i="0" u="sng" strike="noStrike" baseline="30000"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1</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Michael W </a:t>
            </a:r>
            <a:r>
              <a:rPr lang="en-US" sz="1200" b="0" i="0" u="sng" strike="noStrik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Plankey</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Christopher Cox</a:t>
            </a:r>
            <a:r>
              <a:rPr lang="en-US" sz="1200" b="0" i="0" dirty="0">
                <a:solidFill>
                  <a:schemeClr val="dk1"/>
                </a:solidFill>
                <a:latin typeface="Calibri"/>
                <a:ea typeface="Calibri"/>
                <a:cs typeface="Calibri"/>
                <a:sym typeface="Calibri"/>
              </a:rPr>
              <a:t>, </a:t>
            </a:r>
            <a:r>
              <a:rPr lang="en-US" sz="1200" b="0" i="0" u="sng" strike="noStrike"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Xiuhong</a:t>
            </a:r>
            <a:r>
              <a:rPr lang="en-US" sz="1200" b="0" i="0" u="sng" strike="noStrik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 Li</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Steven </a:t>
            </a:r>
            <a:r>
              <a:rPr lang="en-US" sz="1200" b="0" i="0" u="sng" strike="noStrike" dirty="0" err="1">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Shoptaw</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Lisa P Jacobson</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Ronald C Stall</a:t>
            </a:r>
            <a:r>
              <a:rPr lang="en-US" sz="1200" b="0" i="0" u="none" strike="noStrike"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Specific sex drug combinations contribute to the majority of recent HIV seroconversions among MSM in the MACS, </a:t>
            </a:r>
            <a:r>
              <a:rPr lang="en-US" sz="1200" b="0" i="0" dirty="0">
                <a:solidFill>
                  <a:schemeClr val="dk1"/>
                </a:solidFill>
                <a:latin typeface="Calibri"/>
                <a:ea typeface="Calibri"/>
                <a:cs typeface="Calibri"/>
                <a:sym typeface="Calibri"/>
              </a:rPr>
              <a:t>J </a:t>
            </a:r>
            <a:r>
              <a:rPr lang="en-US" sz="1200" b="0" i="0" dirty="0" err="1">
                <a:solidFill>
                  <a:schemeClr val="dk1"/>
                </a:solidFill>
                <a:latin typeface="Calibri"/>
                <a:ea typeface="Calibri"/>
                <a:cs typeface="Calibri"/>
                <a:sym typeface="Calibri"/>
              </a:rPr>
              <a:t>Acquir</a:t>
            </a:r>
            <a:r>
              <a:rPr lang="en-US" sz="1200" b="0" i="0" dirty="0">
                <a:solidFill>
                  <a:schemeClr val="dk1"/>
                </a:solidFill>
                <a:latin typeface="Calibri"/>
                <a:ea typeface="Calibri"/>
                <a:cs typeface="Calibri"/>
                <a:sym typeface="Calibri"/>
              </a:rPr>
              <a:t> Immune </a:t>
            </a:r>
            <a:r>
              <a:rPr lang="en-US" sz="1200" b="0" i="0" dirty="0" err="1">
                <a:solidFill>
                  <a:schemeClr val="dk1"/>
                </a:solidFill>
                <a:latin typeface="Calibri"/>
                <a:ea typeface="Calibri"/>
                <a:cs typeface="Calibri"/>
                <a:sym typeface="Calibri"/>
              </a:rPr>
              <a:t>Defic</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Syndr</a:t>
            </a:r>
            <a:r>
              <a:rPr lang="en-US" sz="1200" b="0" i="0" cap="small" dirty="0">
                <a:solidFill>
                  <a:schemeClr val="dk1"/>
                </a:solidFill>
                <a:latin typeface="Calibri"/>
                <a:ea typeface="Calibri"/>
                <a:cs typeface="Calibri"/>
                <a:sym typeface="Calibri"/>
              </a:rPr>
              <a:t>, </a:t>
            </a:r>
            <a:r>
              <a:rPr lang="en-US" sz="1200" b="0" i="0" dirty="0">
                <a:solidFill>
                  <a:schemeClr val="dk1"/>
                </a:solidFill>
                <a:latin typeface="Calibri"/>
                <a:ea typeface="Calibri"/>
                <a:cs typeface="Calibri"/>
                <a:sym typeface="Calibri"/>
              </a:rPr>
              <a:t>2009 Jul 1;51(3):349-55, https://pubmed.ncbi.nlm.nih.gov/19387357/; </a:t>
            </a:r>
            <a:r>
              <a:rPr lang="en-US" sz="1200" b="0" i="0" u="sng" strike="noStrike"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Beryl A </a:t>
            </a:r>
            <a:r>
              <a:rPr lang="en-US" sz="1200" b="0" i="0" u="sng" strike="noStrike" dirty="0" err="1">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Koblin</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Marla J </a:t>
            </a:r>
            <a:r>
              <a:rPr lang="en-US" sz="1200" b="0" i="0" u="sng" strike="noStrike" dirty="0" err="1">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Husnik</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Grant Colfax</a:t>
            </a:r>
            <a:r>
              <a:rPr lang="en-US" sz="1200" b="0" i="0" dirty="0">
                <a:solidFill>
                  <a:schemeClr val="dk1"/>
                </a:solidFill>
                <a:latin typeface="Calibri"/>
                <a:ea typeface="Calibri"/>
                <a:cs typeface="Calibri"/>
                <a:sym typeface="Calibri"/>
              </a:rPr>
              <a:t>, </a:t>
            </a:r>
            <a:r>
              <a:rPr lang="en-US" sz="1200" b="0" i="0" u="sng" strike="noStrike" dirty="0" err="1">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Yijian</a:t>
            </a:r>
            <a:r>
              <a:rPr lang="en-US" sz="1200" b="0" i="0" u="sng" strike="noStrike" dirty="0">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 Huang</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Maria Madison</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Kenneth Mayer</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Patrick J Barresi</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Thomas J Coates</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Margaret A Chesney</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Susan Buchbinder</a:t>
            </a:r>
            <a:r>
              <a:rPr lang="en-US" sz="1200" b="0" i="0" u="none" strike="noStrike"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Risk factors for HIV infection among men who have sex with men, </a:t>
            </a:r>
            <a:r>
              <a:rPr lang="en-US" sz="1200" b="0" i="0" dirty="0">
                <a:solidFill>
                  <a:schemeClr val="dk1"/>
                </a:solidFill>
                <a:latin typeface="Calibri"/>
                <a:ea typeface="Calibri"/>
                <a:cs typeface="Calibri"/>
                <a:sym typeface="Calibri"/>
              </a:rPr>
              <a:t>AIDS. 2006 Mar 21;20(5):731-9. </a:t>
            </a:r>
            <a:r>
              <a:rPr lang="en-US" sz="1200" b="0" i="0" dirty="0" err="1">
                <a:solidFill>
                  <a:schemeClr val="dk1"/>
                </a:solidFill>
                <a:latin typeface="Calibri"/>
                <a:ea typeface="Calibri"/>
                <a:cs typeface="Calibri"/>
                <a:sym typeface="Calibri"/>
              </a:rPr>
              <a:t>doi</a:t>
            </a:r>
            <a:r>
              <a:rPr lang="en-US" sz="1200" b="0" i="0" dirty="0">
                <a:solidFill>
                  <a:schemeClr val="dk1"/>
                </a:solidFill>
                <a:latin typeface="Calibri"/>
                <a:ea typeface="Calibri"/>
                <a:cs typeface="Calibri"/>
                <a:sym typeface="Calibri"/>
              </a:rPr>
              <a:t>: 10.1097/01.aids.0000216374.61442.55; </a:t>
            </a:r>
            <a:r>
              <a:rPr lang="en-US" sz="1200" b="0" i="0" u="sng" strike="noStrike" dirty="0">
                <a:solidFill>
                  <a:schemeClr val="dk1"/>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Steffanie A </a:t>
            </a:r>
            <a:r>
              <a:rPr lang="en-US" sz="1200" b="0" i="0" u="sng" strike="noStrike" dirty="0" err="1">
                <a:solidFill>
                  <a:schemeClr val="dk1"/>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Strathdee</a:t>
            </a:r>
            <a:r>
              <a:rPr lang="en-US" sz="1200" b="0" i="0" baseline="30000" dirty="0">
                <a:solidFill>
                  <a:schemeClr val="dk1"/>
                </a:solidFill>
                <a:latin typeface="Calibri"/>
                <a:ea typeface="Calibri"/>
                <a:cs typeface="Calibri"/>
                <a:sym typeface="Calibri"/>
              </a:rPr>
              <a:t> </a:t>
            </a:r>
            <a:r>
              <a:rPr lang="en-US" sz="1200" b="0" i="0" dirty="0">
                <a:solidFill>
                  <a:schemeClr val="dk1"/>
                </a:solidFill>
                <a:latin typeface="Calibri"/>
                <a:ea typeface="Calibri"/>
                <a:cs typeface="Calibri"/>
                <a:sym typeface="Calibri"/>
              </a:rPr>
              <a:t>, </a:t>
            </a:r>
            <a:r>
              <a:rPr lang="en-US" sz="1200" b="0" i="0" u="sng" strike="noStrike" dirty="0">
                <a:solidFill>
                  <a:schemeClr val="dk1"/>
                </a:solidFill>
                <a:latin typeface="Calibri"/>
                <a:ea typeface="Calibri"/>
                <a:cs typeface="Calibri"/>
                <a:sym typeface="Calibri"/>
                <a:hlinkClick r:id="rId22">
                  <a:extLst>
                    <a:ext uri="{A12FA001-AC4F-418D-AE19-62706E023703}">
                      <ahyp:hlinkClr xmlns:ahyp="http://schemas.microsoft.com/office/drawing/2018/hyperlinkcolor" val="tx"/>
                    </a:ext>
                  </a:extLst>
                </a:hlinkClick>
              </a:rPr>
              <a:t>Jamila K Stockman</a:t>
            </a:r>
            <a:r>
              <a:rPr lang="en-US" sz="1200" b="0" i="0" u="none" strike="noStrike"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Epidemiology of HIV among injecting and non-injecting drug users: current trends and implications for interventions, </a:t>
            </a:r>
            <a:r>
              <a:rPr lang="en-US" sz="1200" b="0" i="0" dirty="0">
                <a:solidFill>
                  <a:schemeClr val="dk1"/>
                </a:solidFill>
                <a:latin typeface="Calibri"/>
                <a:ea typeface="Calibri"/>
                <a:cs typeface="Calibri"/>
                <a:sym typeface="Calibri"/>
              </a:rPr>
              <a:t>Curr HIV/AIDS Rep. 2010 May;7(2):99-106. </a:t>
            </a:r>
            <a:r>
              <a:rPr lang="en-US" sz="1200" b="0" i="0" dirty="0" err="1">
                <a:solidFill>
                  <a:schemeClr val="dk1"/>
                </a:solidFill>
                <a:latin typeface="Calibri"/>
                <a:ea typeface="Calibri"/>
                <a:cs typeface="Calibri"/>
                <a:sym typeface="Calibri"/>
              </a:rPr>
              <a:t>doi</a:t>
            </a:r>
            <a:r>
              <a:rPr lang="en-US" sz="1200" b="0" i="0" dirty="0">
                <a:solidFill>
                  <a:schemeClr val="dk1"/>
                </a:solidFill>
                <a:latin typeface="Calibri"/>
                <a:ea typeface="Calibri"/>
                <a:cs typeface="Calibri"/>
                <a:sym typeface="Calibri"/>
              </a:rPr>
              <a:t>: 10.1007/s11904-010-0043-7</a:t>
            </a:r>
            <a:endParaRPr lang="en-US" sz="1200" b="1" i="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dirty="0">
                <a:solidFill>
                  <a:schemeClr val="dk1"/>
                </a:solidFill>
                <a:latin typeface="Calibri"/>
                <a:ea typeface="Calibri"/>
                <a:cs typeface="Calibri"/>
                <a:sym typeface="Calibri"/>
              </a:rPr>
              <a:t>Ostrow, et al, J AIDS, 2009; </a:t>
            </a:r>
            <a:r>
              <a:rPr lang="en-US" sz="1200" b="0" i="0" dirty="0" err="1">
                <a:solidFill>
                  <a:schemeClr val="dk1"/>
                </a:solidFill>
                <a:latin typeface="Calibri"/>
                <a:ea typeface="Calibri"/>
                <a:cs typeface="Calibri"/>
                <a:sym typeface="Calibri"/>
              </a:rPr>
              <a:t>Koblin</a:t>
            </a:r>
            <a:r>
              <a:rPr lang="en-US" sz="1200" b="0" i="0" dirty="0">
                <a:solidFill>
                  <a:schemeClr val="dk1"/>
                </a:solidFill>
                <a:latin typeface="Calibri"/>
                <a:ea typeface="Calibri"/>
                <a:cs typeface="Calibri"/>
                <a:sym typeface="Calibri"/>
              </a:rPr>
              <a:t>, et al, AIDS, 2006; </a:t>
            </a:r>
            <a:r>
              <a:rPr lang="en-US" sz="1200" b="0" i="0" dirty="0" err="1">
                <a:solidFill>
                  <a:schemeClr val="dk1"/>
                </a:solidFill>
                <a:latin typeface="Calibri"/>
                <a:ea typeface="Calibri"/>
                <a:cs typeface="Calibri"/>
                <a:sym typeface="Calibri"/>
              </a:rPr>
              <a:t>Strathdee</a:t>
            </a:r>
            <a:r>
              <a:rPr lang="en-US" sz="1200" b="0" i="0" dirty="0">
                <a:solidFill>
                  <a:schemeClr val="dk1"/>
                </a:solidFill>
                <a:latin typeface="Calibri"/>
                <a:ea typeface="Calibri"/>
                <a:cs typeface="Calibri"/>
                <a:sym typeface="Calibri"/>
              </a:rPr>
              <a:t>, et al, Curr HIV/AIDS Rep, 2010</a:t>
            </a:r>
            <a:endParaRPr lang="en-US" dirty="0"/>
          </a:p>
          <a:p>
            <a:pPr marL="0" marR="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24</a:t>
            </a:fld>
            <a:endParaRPr lang="en-US"/>
          </a:p>
        </p:txBody>
      </p:sp>
    </p:spTree>
    <p:extLst>
      <p:ext uri="{BB962C8B-B14F-4D97-AF65-F5344CB8AC3E}">
        <p14:creationId xmlns:p14="http://schemas.microsoft.com/office/powerpoint/2010/main" val="381471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Source: thanks to Perry </a:t>
            </a:r>
            <a:r>
              <a:rPr lang="en-US" sz="1200" dirty="0" err="1">
                <a:solidFill>
                  <a:schemeClr val="dk1"/>
                </a:solidFill>
                <a:latin typeface="Calibri"/>
                <a:ea typeface="Calibri"/>
                <a:cs typeface="Calibri"/>
                <a:sym typeface="Calibri"/>
              </a:rPr>
              <a:t>Halkitis</a:t>
            </a:r>
            <a:r>
              <a:rPr lang="en-US" sz="1200" dirty="0">
                <a:solidFill>
                  <a:schemeClr val="dk1"/>
                </a:solidFill>
                <a:latin typeface="Calibri"/>
                <a:ea typeface="Calibri"/>
                <a:cs typeface="Calibri"/>
                <a:sym typeface="Calibri"/>
              </a:rPr>
              <a:t> (NYU), Dr. Arty (Housing Works), and Dr. </a:t>
            </a:r>
            <a:r>
              <a:rPr lang="en-US" sz="1200" dirty="0" err="1">
                <a:solidFill>
                  <a:schemeClr val="dk1"/>
                </a:solidFill>
                <a:latin typeface="Calibri"/>
                <a:ea typeface="Calibri"/>
                <a:cs typeface="Calibri"/>
                <a:sym typeface="Calibri"/>
              </a:rPr>
              <a:t>Poitevien</a:t>
            </a:r>
            <a:r>
              <a:rPr lang="en-US" sz="1200" dirty="0">
                <a:solidFill>
                  <a:schemeClr val="dk1"/>
                </a:solidFill>
                <a:latin typeface="Calibri"/>
                <a:ea typeface="Calibri"/>
                <a:cs typeface="Calibri"/>
                <a:sym typeface="Calibri"/>
              </a:rPr>
              <a:t> (Housing Works) for contribution of concepts from their </a:t>
            </a:r>
            <a:r>
              <a:rPr lang="en-US" sz="1200" i="1" dirty="0">
                <a:solidFill>
                  <a:schemeClr val="dk1"/>
                </a:solidFill>
                <a:latin typeface="Calibri"/>
                <a:ea typeface="Calibri"/>
                <a:cs typeface="Calibri"/>
                <a:sym typeface="Calibri"/>
              </a:rPr>
              <a:t>prn</a:t>
            </a:r>
            <a:r>
              <a:rPr lang="en-US" sz="1200" dirty="0">
                <a:solidFill>
                  <a:schemeClr val="dk1"/>
                </a:solidFill>
                <a:latin typeface="Calibri"/>
                <a:ea typeface="Calibri"/>
                <a:cs typeface="Calibri"/>
                <a:sym typeface="Calibri"/>
              </a:rPr>
              <a:t> presentations; </a:t>
            </a:r>
            <a:r>
              <a:rPr lang="en-US" sz="1200" b="0" i="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Ron Stall</a:t>
            </a:r>
            <a:r>
              <a:rPr lang="en-US" sz="1200" b="0" i="0" dirty="0">
                <a:solidFill>
                  <a:schemeClr val="dk1"/>
                </a:solidFill>
                <a:latin typeface="Calibri"/>
                <a:ea typeface="Calibri"/>
                <a:cs typeface="Calibri"/>
                <a:sym typeface="Calibri"/>
              </a:rPr>
              <a:t>, PhD, MPH, </a:t>
            </a:r>
            <a:r>
              <a:rPr lang="en-US" sz="1200" b="0" i="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Thomas C. Mills</a:t>
            </a:r>
            <a:r>
              <a:rPr lang="en-US" sz="1200" b="0" i="0" dirty="0">
                <a:solidFill>
                  <a:schemeClr val="dk1"/>
                </a:solidFill>
                <a:latin typeface="Calibri"/>
                <a:ea typeface="Calibri"/>
                <a:cs typeface="Calibri"/>
                <a:sym typeface="Calibri"/>
              </a:rPr>
              <a:t>, MD, MPH, </a:t>
            </a:r>
            <a:r>
              <a:rPr lang="en-US" sz="1200" b="0" i="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John Williamson</a:t>
            </a:r>
            <a:r>
              <a:rPr lang="en-US" sz="1200" b="0" i="0" dirty="0">
                <a:solidFill>
                  <a:schemeClr val="dk1"/>
                </a:solidFill>
                <a:latin typeface="Calibri"/>
                <a:ea typeface="Calibri"/>
                <a:cs typeface="Calibri"/>
                <a:sym typeface="Calibri"/>
              </a:rPr>
              <a:t>, PhD, </a:t>
            </a:r>
            <a:r>
              <a:rPr lang="en-US" sz="1200" b="0" i="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Trevor Hart</a:t>
            </a:r>
            <a:r>
              <a:rPr lang="en-US" sz="1200" b="0" i="0" dirty="0">
                <a:solidFill>
                  <a:schemeClr val="dk1"/>
                </a:solidFill>
                <a:latin typeface="Calibri"/>
                <a:ea typeface="Calibri"/>
                <a:cs typeface="Calibri"/>
                <a:sym typeface="Calibri"/>
              </a:rPr>
              <a:t>, PhD, </a:t>
            </a:r>
            <a:r>
              <a:rPr lang="en-US" sz="1200" b="0" i="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Greg Greenwood</a:t>
            </a:r>
            <a:r>
              <a:rPr lang="en-US" sz="1200" b="0" i="0" dirty="0">
                <a:solidFill>
                  <a:schemeClr val="dk1"/>
                </a:solidFill>
                <a:latin typeface="Calibri"/>
                <a:ea typeface="Calibri"/>
                <a:cs typeface="Calibri"/>
                <a:sym typeface="Calibri"/>
              </a:rPr>
              <a:t>, PhD, MPH, </a:t>
            </a:r>
            <a:r>
              <a:rPr lang="en-US" sz="1200" b="0" i="0"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Jay Paul</a:t>
            </a:r>
            <a:r>
              <a:rPr lang="en-US" sz="1200" b="0" i="0" dirty="0">
                <a:solidFill>
                  <a:schemeClr val="dk1"/>
                </a:solidFill>
                <a:latin typeface="Calibri"/>
                <a:ea typeface="Calibri"/>
                <a:cs typeface="Calibri"/>
                <a:sym typeface="Calibri"/>
              </a:rPr>
              <a:t>, PhD, </a:t>
            </a:r>
            <a:r>
              <a:rPr lang="en-US" sz="1200" b="0" i="0" u="sng"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Lance Pollack</a:t>
            </a:r>
            <a:r>
              <a:rPr lang="en-US" sz="1200" b="0" i="0" dirty="0">
                <a:solidFill>
                  <a:schemeClr val="dk1"/>
                </a:solidFill>
                <a:latin typeface="Calibri"/>
                <a:ea typeface="Calibri"/>
                <a:cs typeface="Calibri"/>
                <a:sym typeface="Calibri"/>
              </a:rPr>
              <a:t>, PhD, </a:t>
            </a:r>
            <a:r>
              <a:rPr lang="en-US" sz="1200" b="0" i="0" u="sng"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Diane </a:t>
            </a:r>
            <a:r>
              <a:rPr lang="en-US" sz="1200" b="0" i="0" u="sng" dirty="0" err="1">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Binson</a:t>
            </a:r>
            <a:r>
              <a:rPr lang="en-US" sz="1200" b="0" i="0" dirty="0">
                <a:solidFill>
                  <a:schemeClr val="dk1"/>
                </a:solidFill>
                <a:latin typeface="Calibri"/>
                <a:ea typeface="Calibri"/>
                <a:cs typeface="Calibri"/>
                <a:sym typeface="Calibri"/>
              </a:rPr>
              <a:t>, PhD, </a:t>
            </a:r>
            <a:r>
              <a:rPr lang="en-US" sz="1200" b="0" i="0" u="sng"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Dennis Osmond</a:t>
            </a:r>
            <a:r>
              <a:rPr lang="en-US" sz="1200" b="0" i="0" dirty="0">
                <a:solidFill>
                  <a:schemeClr val="dk1"/>
                </a:solidFill>
                <a:latin typeface="Calibri"/>
                <a:ea typeface="Calibri"/>
                <a:cs typeface="Calibri"/>
                <a:sym typeface="Calibri"/>
              </a:rPr>
              <a:t>, PhD, and </a:t>
            </a:r>
            <a:r>
              <a:rPr lang="en-US" sz="1200" b="0" i="0" u="sng" dirty="0">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Joseph A. Catania</a:t>
            </a:r>
            <a:r>
              <a:rPr lang="en-US" sz="1200" b="0" i="0" dirty="0">
                <a:solidFill>
                  <a:schemeClr val="dk1"/>
                </a:solidFill>
                <a:latin typeface="Calibri"/>
                <a:ea typeface="Calibri"/>
                <a:cs typeface="Calibri"/>
                <a:sym typeface="Calibri"/>
              </a:rPr>
              <a:t>, PhD, Association of Co-Occurring Psychosocial Health Problems and Increased Vulnerability to HIV/AIDS Among Urban Men Who Have Sex With Men, </a:t>
            </a:r>
            <a:r>
              <a:rPr lang="en-US" sz="1200" b="0" i="0" u="sng" dirty="0">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Am J Public Health</a:t>
            </a:r>
            <a:r>
              <a:rPr lang="en-US" sz="1200" b="0" i="0" dirty="0">
                <a:solidFill>
                  <a:schemeClr val="dk1"/>
                </a:solidFill>
                <a:latin typeface="Calibri"/>
                <a:ea typeface="Calibri"/>
                <a:cs typeface="Calibri"/>
                <a:sym typeface="Calibri"/>
              </a:rPr>
              <a:t>. 2003 June; 93(6): 939–942. </a:t>
            </a:r>
            <a:r>
              <a:rPr lang="en-US" sz="1200" b="0" i="0" dirty="0" err="1">
                <a:solidFill>
                  <a:schemeClr val="dk1"/>
                </a:solidFill>
                <a:latin typeface="Calibri"/>
                <a:ea typeface="Calibri"/>
                <a:cs typeface="Calibri"/>
                <a:sym typeface="Calibri"/>
              </a:rPr>
              <a:t>doi</a:t>
            </a:r>
            <a:r>
              <a:rPr lang="en-US" sz="1200" b="0" i="0" dirty="0">
                <a:solidFill>
                  <a:schemeClr val="dk1"/>
                </a:solidFill>
                <a:latin typeface="Calibri"/>
                <a:ea typeface="Calibri"/>
                <a:cs typeface="Calibri"/>
                <a:sym typeface="Calibri"/>
              </a:rPr>
              <a:t>: </a:t>
            </a:r>
            <a:r>
              <a:rPr lang="en-US" sz="1200" b="0" i="0" u="sng" dirty="0">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10.2105/ajph.93.6.939</a:t>
            </a:r>
            <a:r>
              <a:rPr lang="en-US" sz="1200" b="0" i="0" dirty="0">
                <a:solidFill>
                  <a:schemeClr val="dk1"/>
                </a:solidFill>
                <a:latin typeface="Calibri"/>
                <a:ea typeface="Calibri"/>
                <a:cs typeface="Calibri"/>
                <a:sym typeface="Calibri"/>
              </a:rPr>
              <a:t>, </a:t>
            </a:r>
            <a:r>
              <a:rPr lang="en-US" sz="1200" b="0" i="0" u="sng" dirty="0" err="1">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Halkitis</a:t>
            </a:r>
            <a:r>
              <a:rPr lang="en-US" sz="1200" b="0" i="0" u="sng" dirty="0">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 Perry N.</a:t>
            </a:r>
            <a:r>
              <a:rPr lang="en-US" sz="1200" b="0" i="0" dirty="0">
                <a:solidFill>
                  <a:schemeClr val="dk1"/>
                </a:solidFill>
                <a:latin typeface="Calibri"/>
                <a:ea typeface="Calibri"/>
                <a:cs typeface="Calibri"/>
                <a:sym typeface="Calibri"/>
              </a:rPr>
              <a:t> </a:t>
            </a:r>
            <a:r>
              <a:rPr lang="en-US" sz="1200" b="0" i="0" u="sng" dirty="0" err="1">
                <a:solidFill>
                  <a:schemeClr val="dk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Wolitski</a:t>
            </a:r>
            <a:r>
              <a:rPr lang="en-US" sz="1200" b="0" i="0" u="sng" dirty="0">
                <a:solidFill>
                  <a:schemeClr val="dk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 Richard J.</a:t>
            </a:r>
            <a:r>
              <a:rPr lang="en-US" sz="1200" b="0" i="0" dirty="0">
                <a:solidFill>
                  <a:schemeClr val="dk1"/>
                </a:solidFill>
                <a:latin typeface="Calibri"/>
                <a:ea typeface="Calibri"/>
                <a:cs typeface="Calibri"/>
                <a:sym typeface="Calibri"/>
              </a:rPr>
              <a:t> </a:t>
            </a:r>
            <a:r>
              <a:rPr lang="en-US" sz="1200" b="0" i="0" u="sng" dirty="0">
                <a:solidFill>
                  <a:schemeClr val="dk1"/>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Millett, Gregorio A.</a:t>
            </a:r>
            <a:r>
              <a:rPr lang="en-US" sz="1200" b="0" i="0" u="sng" dirty="0">
                <a:solidFill>
                  <a:schemeClr val="dk1"/>
                </a:solidFill>
                <a:latin typeface="Calibri"/>
                <a:ea typeface="Calibri"/>
                <a:cs typeface="Calibri"/>
                <a:sym typeface="Calibri"/>
              </a:rPr>
              <a:t>, </a:t>
            </a:r>
            <a:r>
              <a:rPr lang="en-US" sz="1200" b="0" i="0" dirty="0">
                <a:solidFill>
                  <a:schemeClr val="dk1"/>
                </a:solidFill>
                <a:latin typeface="Calibri"/>
                <a:ea typeface="Calibri"/>
                <a:cs typeface="Calibri"/>
                <a:sym typeface="Calibri"/>
              </a:rPr>
              <a:t>A holistic approach to addressing HIV infection disparities in gay, bisexual, and other men who have sex with men, </a:t>
            </a:r>
            <a:r>
              <a:rPr lang="en-US" sz="1200" b="0" i="1" dirty="0">
                <a:solidFill>
                  <a:schemeClr val="dk1"/>
                </a:solidFill>
                <a:latin typeface="Calibri"/>
                <a:ea typeface="Calibri"/>
                <a:cs typeface="Calibri"/>
                <a:sym typeface="Calibri"/>
              </a:rPr>
              <a:t>American Psychologist, 68</a:t>
            </a:r>
            <a:r>
              <a:rPr lang="en-US" sz="1200" b="0" i="0" dirty="0">
                <a:solidFill>
                  <a:schemeClr val="dk1"/>
                </a:solidFill>
                <a:latin typeface="Calibri"/>
                <a:ea typeface="Calibri"/>
                <a:cs typeface="Calibri"/>
                <a:sym typeface="Calibri"/>
              </a:rPr>
              <a:t>(4), 261–273. </a:t>
            </a:r>
            <a:r>
              <a:rPr lang="en-US" sz="1200" b="0" i="0" u="sng" strike="noStrike" dirty="0">
                <a:solidFill>
                  <a:schemeClr val="dk1"/>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https://doi.org/10.1037/a0032746</a:t>
            </a:r>
            <a:endParaRPr lang="en-U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Stall, et al, AJPH, 2003; </a:t>
            </a:r>
            <a:r>
              <a:rPr lang="en-US" sz="1200" b="0" i="0" u="none" strike="noStrike" dirty="0" err="1">
                <a:solidFill>
                  <a:schemeClr val="dk1"/>
                </a:solidFill>
                <a:latin typeface="Calibri"/>
                <a:ea typeface="Calibri"/>
                <a:cs typeface="Calibri"/>
                <a:sym typeface="Calibri"/>
              </a:rPr>
              <a:t>Halkitis</a:t>
            </a:r>
            <a:r>
              <a:rPr lang="en-US" sz="1200" b="0" i="0" u="none" strike="noStrike" dirty="0">
                <a:solidFill>
                  <a:schemeClr val="dk1"/>
                </a:solidFill>
                <a:latin typeface="Calibri"/>
                <a:ea typeface="Calibri"/>
                <a:cs typeface="Calibri"/>
                <a:sym typeface="Calibri"/>
              </a:rPr>
              <a:t>, et al, American Psychologist</a:t>
            </a:r>
            <a:endParaRPr lang="en-US"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25</a:t>
            </a:fld>
            <a:endParaRPr lang="en-US"/>
          </a:p>
        </p:txBody>
      </p:sp>
    </p:spTree>
    <p:extLst>
      <p:ext uri="{BB962C8B-B14F-4D97-AF65-F5344CB8AC3E}">
        <p14:creationId xmlns:p14="http://schemas.microsoft.com/office/powerpoint/2010/main" val="3571162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Calibri"/>
              <a:buNone/>
            </a:pPr>
            <a:r>
              <a:rPr lang="en-US" dirty="0"/>
              <a:t>Source:  Fulcher, J.A., and colleagues, </a:t>
            </a:r>
            <a:r>
              <a:rPr lang="en-US" u="sng" dirty="0">
                <a:hlinkClick r:id="rId3"/>
              </a:rPr>
              <a:t>Brief Report: Recent Methamphetamine Use Is Associated With Increased Rectal Mucosal Inflammatory Cytokines, Regardless of HIV-1 Serostatus</a:t>
            </a:r>
            <a:r>
              <a:rPr lang="en-US" dirty="0"/>
              <a:t>. JAIDS, May 2018; and University of Miami Miller School of Medicine. "Link between crystal methamphetamine and immune changes in HIV." ScienceDaily. ScienceDaily, 4 May 2018. &lt;www.sciencedaily.com/releases/2018/05/180504122344.htm&gt;.</a:t>
            </a:r>
            <a:endParaRPr lang="en-US" sz="1400"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26</a:t>
            </a:fld>
            <a:endParaRPr lang="en-US"/>
          </a:p>
        </p:txBody>
      </p:sp>
    </p:spTree>
    <p:extLst>
      <p:ext uri="{BB962C8B-B14F-4D97-AF65-F5344CB8AC3E}">
        <p14:creationId xmlns:p14="http://schemas.microsoft.com/office/powerpoint/2010/main" val="1781537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Carrico JW </a:t>
            </a:r>
            <a:r>
              <a:rPr lang="en-US" i="1" dirty="0"/>
              <a:t>JAIDS </a:t>
            </a:r>
            <a:r>
              <a:rPr lang="en-US" dirty="0"/>
              <a:t>2019, </a:t>
            </a:r>
            <a:r>
              <a:rPr lang="en-US" dirty="0" err="1"/>
              <a:t>Reback</a:t>
            </a:r>
            <a:r>
              <a:rPr lang="en-US" dirty="0"/>
              <a:t> CJ </a:t>
            </a:r>
            <a:r>
              <a:rPr lang="en-US" i="1" dirty="0"/>
              <a:t>AIDS Ed and Prevent</a:t>
            </a:r>
            <a:r>
              <a:rPr lang="en-US" dirty="0"/>
              <a:t> 2018; Feldman MB </a:t>
            </a:r>
            <a:r>
              <a:rPr lang="en-US" i="1" dirty="0"/>
              <a:t>Drug </a:t>
            </a:r>
            <a:r>
              <a:rPr lang="en-US" i="1" dirty="0" err="1"/>
              <a:t>Alc</a:t>
            </a:r>
            <a:r>
              <a:rPr lang="en-US" i="1" dirty="0"/>
              <a:t> Depend</a:t>
            </a:r>
            <a:r>
              <a:rPr lang="en-US" dirty="0"/>
              <a:t> 2018; </a:t>
            </a:r>
            <a:r>
              <a:rPr lang="en-US" dirty="0" err="1"/>
              <a:t>Passaro</a:t>
            </a:r>
            <a:r>
              <a:rPr lang="en-US" dirty="0"/>
              <a:t> R </a:t>
            </a:r>
            <a:r>
              <a:rPr lang="en-US" i="1" dirty="0"/>
              <a:t>Drug </a:t>
            </a:r>
            <a:r>
              <a:rPr lang="en-US" i="1" dirty="0" err="1"/>
              <a:t>Alc</a:t>
            </a:r>
            <a:r>
              <a:rPr lang="en-US" i="1" dirty="0"/>
              <a:t> Depend</a:t>
            </a:r>
            <a:r>
              <a:rPr lang="en-US" dirty="0"/>
              <a:t> 2019; Fletcher JB </a:t>
            </a:r>
            <a:r>
              <a:rPr lang="en-US" i="1" dirty="0"/>
              <a:t>AIDS &amp; Behavior </a:t>
            </a:r>
            <a:r>
              <a:rPr lang="en-US" dirty="0"/>
              <a:t>2018; and Joshua Blum MD for use of his slide</a:t>
            </a:r>
            <a:endParaRPr lang="en-US" sz="1300" dirty="0">
              <a:solidFill>
                <a:srgbClr val="212121"/>
              </a:solidFill>
              <a:highlight>
                <a:srgbClr val="FFFFFF"/>
              </a:highlight>
              <a:latin typeface="Roboto"/>
              <a:ea typeface="Roboto"/>
              <a:cs typeface="Roboto"/>
              <a:sym typeface="Roboto"/>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27</a:t>
            </a:fld>
            <a:endParaRPr lang="en-US"/>
          </a:p>
        </p:txBody>
      </p:sp>
    </p:spTree>
    <p:extLst>
      <p:ext uri="{BB962C8B-B14F-4D97-AF65-F5344CB8AC3E}">
        <p14:creationId xmlns:p14="http://schemas.microsoft.com/office/powerpoint/2010/main" val="4188777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Alcohol-Related Emergencies and Deaths in the United States | National Institute on Alcohol Abuse and Alcoholism (NIAAA) (nih.gov)</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28</a:t>
            </a:fld>
            <a:endParaRPr lang="en-US"/>
          </a:p>
        </p:txBody>
      </p:sp>
    </p:spTree>
    <p:extLst>
      <p:ext uri="{BB962C8B-B14F-4D97-AF65-F5344CB8AC3E}">
        <p14:creationId xmlns:p14="http://schemas.microsoft.com/office/powerpoint/2010/main" val="4100383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Source: </a:t>
            </a:r>
            <a:r>
              <a:rPr lang="en-US" sz="1200" b="0" i="0" dirty="0" err="1">
                <a:solidFill>
                  <a:srgbClr val="333333"/>
                </a:solidFill>
                <a:latin typeface="Arial"/>
                <a:ea typeface="Arial"/>
                <a:cs typeface="Arial"/>
                <a:sym typeface="Arial"/>
              </a:rPr>
              <a:t>Esser</a:t>
            </a:r>
            <a:r>
              <a:rPr lang="en-US" sz="1200" b="0" i="0" dirty="0">
                <a:solidFill>
                  <a:srgbClr val="333333"/>
                </a:solidFill>
                <a:latin typeface="Arial"/>
                <a:ea typeface="Arial"/>
                <a:cs typeface="Arial"/>
                <a:sym typeface="Arial"/>
              </a:rPr>
              <a:t> MB, Leung G, </a:t>
            </a:r>
            <a:r>
              <a:rPr lang="en-US" sz="1200" b="0" i="0" dirty="0" err="1">
                <a:solidFill>
                  <a:srgbClr val="333333"/>
                </a:solidFill>
                <a:latin typeface="Arial"/>
                <a:ea typeface="Arial"/>
                <a:cs typeface="Arial"/>
                <a:sym typeface="Arial"/>
              </a:rPr>
              <a:t>Sherk</a:t>
            </a:r>
            <a:r>
              <a:rPr lang="en-US" sz="1200" b="0" i="0" dirty="0">
                <a:solidFill>
                  <a:srgbClr val="333333"/>
                </a:solidFill>
                <a:latin typeface="Arial"/>
                <a:ea typeface="Arial"/>
                <a:cs typeface="Arial"/>
                <a:sym typeface="Arial"/>
              </a:rPr>
              <a:t> A, et al. Estimated Deaths Attributable to Excessive Alcohol Use Among US Adults Aged 20 to 64 Years, 2015 to 2019. </a:t>
            </a:r>
            <a:r>
              <a:rPr lang="en-US" sz="1200" b="0" i="1" dirty="0">
                <a:solidFill>
                  <a:srgbClr val="333333"/>
                </a:solidFill>
                <a:latin typeface="Arial"/>
                <a:ea typeface="Arial"/>
                <a:cs typeface="Arial"/>
                <a:sym typeface="Arial"/>
              </a:rPr>
              <a:t>JAMA </a:t>
            </a:r>
            <a:r>
              <a:rPr lang="en-US" sz="1200" b="0" i="1" dirty="0" err="1">
                <a:solidFill>
                  <a:srgbClr val="333333"/>
                </a:solidFill>
                <a:latin typeface="Arial"/>
                <a:ea typeface="Arial"/>
                <a:cs typeface="Arial"/>
                <a:sym typeface="Arial"/>
              </a:rPr>
              <a:t>Netw</a:t>
            </a:r>
            <a:r>
              <a:rPr lang="en-US" sz="1200" b="0" i="1" dirty="0">
                <a:solidFill>
                  <a:srgbClr val="333333"/>
                </a:solidFill>
                <a:latin typeface="Arial"/>
                <a:ea typeface="Arial"/>
                <a:cs typeface="Arial"/>
                <a:sym typeface="Arial"/>
              </a:rPr>
              <a:t> Open.</a:t>
            </a:r>
            <a:r>
              <a:rPr lang="en-US" sz="1200" b="0" i="0" dirty="0">
                <a:solidFill>
                  <a:srgbClr val="333333"/>
                </a:solidFill>
                <a:latin typeface="Arial"/>
                <a:ea typeface="Arial"/>
                <a:cs typeface="Arial"/>
                <a:sym typeface="Arial"/>
              </a:rPr>
              <a:t> 2022;5(11):e2239485. doi:10.1001/jamanetworkopen.2022.39485</a:t>
            </a:r>
            <a:r>
              <a:rPr lang="en-US" sz="1200" dirty="0">
                <a:solidFill>
                  <a:schemeClr val="dk1"/>
                </a:solidFill>
                <a:latin typeface="Calibri"/>
                <a:ea typeface="Calibri"/>
                <a:cs typeface="Calibri"/>
                <a:sym typeface="Calibri"/>
              </a:rPr>
              <a:t> </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29</a:t>
            </a:fld>
            <a:endParaRPr lang="en-US"/>
          </a:p>
        </p:txBody>
      </p:sp>
    </p:spTree>
    <p:extLst>
      <p:ext uri="{BB962C8B-B14F-4D97-AF65-F5344CB8AC3E}">
        <p14:creationId xmlns:p14="http://schemas.microsoft.com/office/powerpoint/2010/main" val="406428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a:t>
            </a:r>
            <a:r>
              <a:rPr lang="en-US" sz="1200" b="0" i="0" dirty="0">
                <a:solidFill>
                  <a:srgbClr val="212121"/>
                </a:solidFill>
                <a:latin typeface="Arial"/>
                <a:ea typeface="Arial"/>
                <a:cs typeface="Arial"/>
                <a:sym typeface="Arial"/>
              </a:rPr>
              <a:t>Wardell JD, </a:t>
            </a:r>
            <a:r>
              <a:rPr lang="en-US" sz="1200" b="0" i="0" dirty="0" err="1">
                <a:solidFill>
                  <a:srgbClr val="212121"/>
                </a:solidFill>
                <a:latin typeface="Arial"/>
                <a:ea typeface="Arial"/>
                <a:cs typeface="Arial"/>
                <a:sym typeface="Arial"/>
              </a:rPr>
              <a:t>Shuper</a:t>
            </a:r>
            <a:r>
              <a:rPr lang="en-US" sz="1200" b="0" i="0" dirty="0">
                <a:solidFill>
                  <a:srgbClr val="212121"/>
                </a:solidFill>
                <a:latin typeface="Arial"/>
                <a:ea typeface="Arial"/>
                <a:cs typeface="Arial"/>
                <a:sym typeface="Arial"/>
              </a:rPr>
              <a:t> PA, Rourke SB, Hendershot CS. Stigma, Coping, and Alcohol Use Severity Among People Living With HIV: A Prospective Analysis of Bidirectional and Mediated Associations. Ann </a:t>
            </a:r>
            <a:r>
              <a:rPr lang="en-US" sz="1200" b="0" i="0" dirty="0" err="1">
                <a:solidFill>
                  <a:srgbClr val="212121"/>
                </a:solidFill>
                <a:latin typeface="Arial"/>
                <a:ea typeface="Arial"/>
                <a:cs typeface="Arial"/>
                <a:sym typeface="Arial"/>
              </a:rPr>
              <a:t>Behav</a:t>
            </a:r>
            <a:r>
              <a:rPr lang="en-US" sz="1200" b="0" i="0" dirty="0">
                <a:solidFill>
                  <a:srgbClr val="212121"/>
                </a:solidFill>
                <a:latin typeface="Arial"/>
                <a:ea typeface="Arial"/>
                <a:cs typeface="Arial"/>
                <a:sym typeface="Arial"/>
              </a:rPr>
              <a:t> Med. 2018 Aug 16;52(9):762-772. </a:t>
            </a:r>
            <a:r>
              <a:rPr lang="en-US" sz="1200" b="0" i="0" dirty="0" err="1">
                <a:solidFill>
                  <a:srgbClr val="212121"/>
                </a:solidFill>
                <a:latin typeface="Arial"/>
                <a:ea typeface="Arial"/>
                <a:cs typeface="Arial"/>
                <a:sym typeface="Arial"/>
              </a:rPr>
              <a:t>doi</a:t>
            </a:r>
            <a:r>
              <a:rPr lang="en-US" sz="1200" b="0" i="0" dirty="0">
                <a:solidFill>
                  <a:srgbClr val="212121"/>
                </a:solidFill>
                <a:latin typeface="Arial"/>
                <a:ea typeface="Arial"/>
                <a:cs typeface="Arial"/>
                <a:sym typeface="Arial"/>
              </a:rPr>
              <a:t>: 10.1093/</a:t>
            </a:r>
            <a:r>
              <a:rPr lang="en-US" sz="1200" b="0" i="0" dirty="0" err="1">
                <a:solidFill>
                  <a:srgbClr val="212121"/>
                </a:solidFill>
                <a:latin typeface="Arial"/>
                <a:ea typeface="Arial"/>
                <a:cs typeface="Arial"/>
                <a:sym typeface="Arial"/>
              </a:rPr>
              <a:t>abm</a:t>
            </a:r>
            <a:r>
              <a:rPr lang="en-US" sz="1200" b="0" i="0" dirty="0">
                <a:solidFill>
                  <a:srgbClr val="212121"/>
                </a:solidFill>
                <a:latin typeface="Arial"/>
                <a:ea typeface="Arial"/>
                <a:cs typeface="Arial"/>
                <a:sym typeface="Arial"/>
              </a:rPr>
              <a:t>/kax050. PMID: 30124756; PMCID: PMC6128374. (https://pubmed.ncbi.nlm.nih.gov/30124756/)</a:t>
            </a:r>
            <a:endParaRPr lang="en-US" dirty="0"/>
          </a:p>
          <a:p>
            <a:pPr marL="0" marR="0" lvl="0" indent="0" algn="l" rtl="0">
              <a:spcBef>
                <a:spcPts val="0"/>
              </a:spcBef>
              <a:spcAft>
                <a:spcPts val="0"/>
              </a:spcAft>
              <a:buNone/>
            </a:pPr>
            <a:r>
              <a:rPr lang="en-US" sz="1200" b="0" i="0" dirty="0">
                <a:solidFill>
                  <a:srgbClr val="212121"/>
                </a:solidFill>
                <a:latin typeface="Arial"/>
                <a:ea typeface="Arial"/>
                <a:cs typeface="Arial"/>
                <a:sym typeface="Arial"/>
              </a:rPr>
              <a:t>Wardell, JD, et al. Ann </a:t>
            </a:r>
            <a:r>
              <a:rPr lang="en-US" sz="1200" b="0" i="0" dirty="0" err="1">
                <a:solidFill>
                  <a:srgbClr val="212121"/>
                </a:solidFill>
                <a:latin typeface="Arial"/>
                <a:ea typeface="Arial"/>
                <a:cs typeface="Arial"/>
                <a:sym typeface="Arial"/>
              </a:rPr>
              <a:t>Behav</a:t>
            </a:r>
            <a:r>
              <a:rPr lang="en-US" sz="1200" b="0" i="0" dirty="0">
                <a:solidFill>
                  <a:srgbClr val="212121"/>
                </a:solidFill>
                <a:latin typeface="Arial"/>
                <a:ea typeface="Arial"/>
                <a:cs typeface="Arial"/>
                <a:sym typeface="Arial"/>
              </a:rPr>
              <a:t> Med, 2018 Aug.</a:t>
            </a: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30</a:t>
            </a:fld>
            <a:endParaRPr lang="en-US"/>
          </a:p>
        </p:txBody>
      </p:sp>
    </p:spTree>
    <p:extLst>
      <p:ext uri="{BB962C8B-B14F-4D97-AF65-F5344CB8AC3E}">
        <p14:creationId xmlns:p14="http://schemas.microsoft.com/office/powerpoint/2010/main" val="2332602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a:t>
            </a:r>
            <a:r>
              <a:rPr lang="en-US" sz="1200" b="0" i="0" dirty="0">
                <a:solidFill>
                  <a:srgbClr val="212121"/>
                </a:solidFill>
                <a:latin typeface="Arial"/>
                <a:ea typeface="Arial"/>
                <a:cs typeface="Arial"/>
                <a:sym typeface="Arial"/>
              </a:rPr>
              <a:t>Crockett KB, </a:t>
            </a:r>
            <a:r>
              <a:rPr lang="en-US" sz="1200" b="0" i="0" dirty="0" err="1">
                <a:solidFill>
                  <a:srgbClr val="212121"/>
                </a:solidFill>
                <a:latin typeface="Arial"/>
                <a:ea typeface="Arial"/>
                <a:cs typeface="Arial"/>
                <a:sym typeface="Arial"/>
              </a:rPr>
              <a:t>Kalichman</a:t>
            </a:r>
            <a:r>
              <a:rPr lang="en-US" sz="1200" b="0" i="0" dirty="0">
                <a:solidFill>
                  <a:srgbClr val="212121"/>
                </a:solidFill>
                <a:latin typeface="Arial"/>
                <a:ea typeface="Arial"/>
                <a:cs typeface="Arial"/>
                <a:sym typeface="Arial"/>
              </a:rPr>
              <a:t> SC, </a:t>
            </a:r>
            <a:r>
              <a:rPr lang="en-US" sz="1200" b="0" i="0" dirty="0" err="1">
                <a:solidFill>
                  <a:srgbClr val="212121"/>
                </a:solidFill>
                <a:latin typeface="Arial"/>
                <a:ea typeface="Arial"/>
                <a:cs typeface="Arial"/>
                <a:sym typeface="Arial"/>
              </a:rPr>
              <a:t>Kalichman</a:t>
            </a:r>
            <a:r>
              <a:rPr lang="en-US" sz="1200" b="0" i="0" dirty="0">
                <a:solidFill>
                  <a:srgbClr val="212121"/>
                </a:solidFill>
                <a:latin typeface="Arial"/>
                <a:ea typeface="Arial"/>
                <a:cs typeface="Arial"/>
                <a:sym typeface="Arial"/>
              </a:rPr>
              <a:t> MO, </a:t>
            </a:r>
            <a:r>
              <a:rPr lang="en-US" sz="1200" b="0" i="0" dirty="0" err="1">
                <a:solidFill>
                  <a:srgbClr val="212121"/>
                </a:solidFill>
                <a:latin typeface="Arial"/>
                <a:ea typeface="Arial"/>
                <a:cs typeface="Arial"/>
                <a:sym typeface="Arial"/>
              </a:rPr>
              <a:t>Cruess</a:t>
            </a:r>
            <a:r>
              <a:rPr lang="en-US" sz="1200" b="0" i="0" dirty="0">
                <a:solidFill>
                  <a:srgbClr val="212121"/>
                </a:solidFill>
                <a:latin typeface="Arial"/>
                <a:ea typeface="Arial"/>
                <a:cs typeface="Arial"/>
                <a:sym typeface="Arial"/>
              </a:rPr>
              <a:t> DG, </a:t>
            </a:r>
            <a:r>
              <a:rPr lang="en-US" sz="1200" b="0" i="0" dirty="0" err="1">
                <a:solidFill>
                  <a:srgbClr val="212121"/>
                </a:solidFill>
                <a:latin typeface="Arial"/>
                <a:ea typeface="Arial"/>
                <a:cs typeface="Arial"/>
                <a:sym typeface="Arial"/>
              </a:rPr>
              <a:t>Katner</a:t>
            </a:r>
            <a:r>
              <a:rPr lang="en-US" sz="1200" b="0" i="0" dirty="0">
                <a:solidFill>
                  <a:srgbClr val="212121"/>
                </a:solidFill>
                <a:latin typeface="Arial"/>
                <a:ea typeface="Arial"/>
                <a:cs typeface="Arial"/>
                <a:sym typeface="Arial"/>
              </a:rPr>
              <a:t> HP. Experiences of HIV-related discrimination and consequences for </a:t>
            </a:r>
            <a:r>
              <a:rPr lang="en-US" sz="1200" b="0" i="0" dirty="0" err="1">
                <a:solidFill>
                  <a:srgbClr val="212121"/>
                </a:solidFill>
                <a:latin typeface="Arial"/>
                <a:ea typeface="Arial"/>
                <a:cs typeface="Arial"/>
                <a:sym typeface="Arial"/>
              </a:rPr>
              <a:t>internalised</a:t>
            </a:r>
            <a:r>
              <a:rPr lang="en-US" sz="1200" b="0" i="0" dirty="0">
                <a:solidFill>
                  <a:srgbClr val="212121"/>
                </a:solidFill>
                <a:latin typeface="Arial"/>
                <a:ea typeface="Arial"/>
                <a:cs typeface="Arial"/>
                <a:sym typeface="Arial"/>
              </a:rPr>
              <a:t> stigma, depression and alcohol use. Psychol Health. 2019 Jul;34(7):796-810. </a:t>
            </a:r>
            <a:r>
              <a:rPr lang="en-US" sz="1200" b="0" i="0" dirty="0" err="1">
                <a:solidFill>
                  <a:srgbClr val="212121"/>
                </a:solidFill>
                <a:latin typeface="Arial"/>
                <a:ea typeface="Arial"/>
                <a:cs typeface="Arial"/>
                <a:sym typeface="Arial"/>
              </a:rPr>
              <a:t>doi</a:t>
            </a:r>
            <a:r>
              <a:rPr lang="en-US" sz="1200" b="0" i="0" dirty="0">
                <a:solidFill>
                  <a:srgbClr val="212121"/>
                </a:solidFill>
                <a:latin typeface="Arial"/>
                <a:ea typeface="Arial"/>
                <a:cs typeface="Arial"/>
                <a:sym typeface="Arial"/>
              </a:rPr>
              <a:t>: 10.1080/08870446.2019.1572143. </a:t>
            </a:r>
            <a:r>
              <a:rPr lang="en-US" sz="1200" b="0" i="0" dirty="0" err="1">
                <a:solidFill>
                  <a:srgbClr val="212121"/>
                </a:solidFill>
                <a:latin typeface="Arial"/>
                <a:ea typeface="Arial"/>
                <a:cs typeface="Arial"/>
                <a:sym typeface="Arial"/>
              </a:rPr>
              <a:t>Epub</a:t>
            </a:r>
            <a:r>
              <a:rPr lang="en-US" sz="1200" b="0" i="0" dirty="0">
                <a:solidFill>
                  <a:srgbClr val="212121"/>
                </a:solidFill>
                <a:latin typeface="Arial"/>
                <a:ea typeface="Arial"/>
                <a:cs typeface="Arial"/>
                <a:sym typeface="Arial"/>
              </a:rPr>
              <a:t> 2019 Feb 17. PMID: 30773914; PMCID: PMC6557669. (https://pubmed.ncbi.nlm.nih.gov/30773914/)</a:t>
            </a:r>
            <a:endParaRPr lang="en-US" dirty="0"/>
          </a:p>
          <a:p>
            <a:pPr marL="0" marR="0" lvl="0" indent="0" algn="l" rtl="0">
              <a:spcBef>
                <a:spcPts val="0"/>
              </a:spcBef>
              <a:spcAft>
                <a:spcPts val="0"/>
              </a:spcAft>
              <a:buNone/>
            </a:pPr>
            <a:r>
              <a:rPr lang="en-US" sz="1200" b="0" i="0" dirty="0">
                <a:solidFill>
                  <a:srgbClr val="212121"/>
                </a:solidFill>
                <a:latin typeface="Arial"/>
                <a:ea typeface="Arial"/>
                <a:cs typeface="Arial"/>
                <a:sym typeface="Arial"/>
              </a:rPr>
              <a:t>Crockett, KB, et al. Psychol Health, 2019 Jul.</a:t>
            </a: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31</a:t>
            </a:fld>
            <a:endParaRPr lang="en-US"/>
          </a:p>
        </p:txBody>
      </p:sp>
    </p:spTree>
    <p:extLst>
      <p:ext uri="{BB962C8B-B14F-4D97-AF65-F5344CB8AC3E}">
        <p14:creationId xmlns:p14="http://schemas.microsoft.com/office/powerpoint/2010/main" val="3281372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a:t>
            </a:r>
            <a:r>
              <a:rPr lang="en-US" sz="1200" b="0" i="0" dirty="0" err="1">
                <a:solidFill>
                  <a:srgbClr val="212121"/>
                </a:solidFill>
                <a:latin typeface="Arial"/>
                <a:ea typeface="Arial"/>
                <a:cs typeface="Arial"/>
                <a:sym typeface="Arial"/>
              </a:rPr>
              <a:t>Duko</a:t>
            </a:r>
            <a:r>
              <a:rPr lang="en-US" sz="1200" b="0" i="0" dirty="0">
                <a:solidFill>
                  <a:srgbClr val="212121"/>
                </a:solidFill>
                <a:latin typeface="Arial"/>
                <a:ea typeface="Arial"/>
                <a:cs typeface="Arial"/>
                <a:sym typeface="Arial"/>
              </a:rPr>
              <a:t> B, </a:t>
            </a:r>
            <a:r>
              <a:rPr lang="en-US" sz="1200" b="0" i="0" dirty="0" err="1">
                <a:solidFill>
                  <a:srgbClr val="212121"/>
                </a:solidFill>
                <a:latin typeface="Arial"/>
                <a:ea typeface="Arial"/>
                <a:cs typeface="Arial"/>
                <a:sym typeface="Arial"/>
              </a:rPr>
              <a:t>Ayalew</a:t>
            </a:r>
            <a:r>
              <a:rPr lang="en-US" sz="1200" b="0" i="0" dirty="0">
                <a:solidFill>
                  <a:srgbClr val="212121"/>
                </a:solidFill>
                <a:latin typeface="Arial"/>
                <a:ea typeface="Arial"/>
                <a:cs typeface="Arial"/>
                <a:sym typeface="Arial"/>
              </a:rPr>
              <a:t> M, Ayano G. The prevalence of alcohol use disorders among people living with HIV/AIDS: a systematic review and meta-analysis. </a:t>
            </a:r>
            <a:r>
              <a:rPr lang="en-US" sz="1200" b="0" i="0" dirty="0" err="1">
                <a:solidFill>
                  <a:srgbClr val="212121"/>
                </a:solidFill>
                <a:latin typeface="Arial"/>
                <a:ea typeface="Arial"/>
                <a:cs typeface="Arial"/>
                <a:sym typeface="Arial"/>
              </a:rPr>
              <a:t>Subst</a:t>
            </a:r>
            <a:r>
              <a:rPr lang="en-US" sz="1200" b="0" i="0" dirty="0">
                <a:solidFill>
                  <a:srgbClr val="212121"/>
                </a:solidFill>
                <a:latin typeface="Arial"/>
                <a:ea typeface="Arial"/>
                <a:cs typeface="Arial"/>
                <a:sym typeface="Arial"/>
              </a:rPr>
              <a:t> Abuse Treat Prev Policy. 2019 Nov 14;14(1):52. </a:t>
            </a:r>
            <a:r>
              <a:rPr lang="en-US" sz="1200" b="0" i="0" dirty="0" err="1">
                <a:solidFill>
                  <a:srgbClr val="212121"/>
                </a:solidFill>
                <a:latin typeface="Arial"/>
                <a:ea typeface="Arial"/>
                <a:cs typeface="Arial"/>
                <a:sym typeface="Arial"/>
              </a:rPr>
              <a:t>doi</a:t>
            </a:r>
            <a:r>
              <a:rPr lang="en-US" sz="1200" b="0" i="0" dirty="0">
                <a:solidFill>
                  <a:srgbClr val="212121"/>
                </a:solidFill>
                <a:latin typeface="Arial"/>
                <a:ea typeface="Arial"/>
                <a:cs typeface="Arial"/>
                <a:sym typeface="Arial"/>
              </a:rPr>
              <a:t>: 10.1186/s13011-019-0240-3. PMID: 31727086; PMCID: PMC6854786. (https://pubmed.ncbi.nlm.nih.gov/31727086/)</a:t>
            </a:r>
            <a:endParaRPr lang="en-US" dirty="0"/>
          </a:p>
          <a:p>
            <a:pPr marL="0" marR="0" lvl="0" indent="0" algn="l" rtl="0">
              <a:spcBef>
                <a:spcPts val="0"/>
              </a:spcBef>
              <a:spcAft>
                <a:spcPts val="0"/>
              </a:spcAft>
              <a:buNone/>
            </a:pPr>
            <a:r>
              <a:rPr lang="en-US" sz="1200" b="0" i="0" dirty="0" err="1">
                <a:solidFill>
                  <a:srgbClr val="212121"/>
                </a:solidFill>
                <a:latin typeface="Arial"/>
                <a:ea typeface="Arial"/>
                <a:cs typeface="Arial"/>
                <a:sym typeface="Arial"/>
              </a:rPr>
              <a:t>Duko</a:t>
            </a:r>
            <a:r>
              <a:rPr lang="en-US" sz="1200" b="0" i="0" dirty="0">
                <a:solidFill>
                  <a:srgbClr val="212121"/>
                </a:solidFill>
                <a:latin typeface="Arial"/>
                <a:ea typeface="Arial"/>
                <a:cs typeface="Arial"/>
                <a:sym typeface="Arial"/>
              </a:rPr>
              <a:t>, B., et al. </a:t>
            </a:r>
            <a:r>
              <a:rPr lang="en-US" sz="1200" b="0" i="0" dirty="0" err="1">
                <a:solidFill>
                  <a:srgbClr val="212121"/>
                </a:solidFill>
                <a:latin typeface="Arial"/>
                <a:ea typeface="Arial"/>
                <a:cs typeface="Arial"/>
                <a:sym typeface="Arial"/>
              </a:rPr>
              <a:t>Subst</a:t>
            </a:r>
            <a:r>
              <a:rPr lang="en-US" sz="1200" b="0" i="0" dirty="0">
                <a:solidFill>
                  <a:srgbClr val="212121"/>
                </a:solidFill>
                <a:latin typeface="Arial"/>
                <a:ea typeface="Arial"/>
                <a:cs typeface="Arial"/>
                <a:sym typeface="Arial"/>
              </a:rPr>
              <a:t> Abuse Treat Prev Policy, 2019 Nov.</a:t>
            </a: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32</a:t>
            </a:fld>
            <a:endParaRPr lang="en-US"/>
          </a:p>
        </p:txBody>
      </p:sp>
    </p:spTree>
    <p:extLst>
      <p:ext uri="{BB962C8B-B14F-4D97-AF65-F5344CB8AC3E}">
        <p14:creationId xmlns:p14="http://schemas.microsoft.com/office/powerpoint/2010/main" val="4243938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a:t>
            </a:r>
            <a:r>
              <a:rPr lang="en-US" sz="1200" b="0" i="0" dirty="0">
                <a:solidFill>
                  <a:srgbClr val="212121"/>
                </a:solidFill>
                <a:latin typeface="Arial"/>
                <a:ea typeface="Arial"/>
                <a:cs typeface="Arial"/>
                <a:sym typeface="Arial"/>
              </a:rPr>
              <a:t>Fujita AW, Ramakrishnan A, Mehta CC, Yusuf OB, Wilson T, </a:t>
            </a:r>
            <a:r>
              <a:rPr lang="en-US" sz="1200" b="0" i="0" dirty="0" err="1">
                <a:solidFill>
                  <a:srgbClr val="212121"/>
                </a:solidFill>
                <a:latin typeface="Arial"/>
                <a:ea typeface="Arial"/>
                <a:cs typeface="Arial"/>
                <a:sym typeface="Arial"/>
              </a:rPr>
              <a:t>Shoptaw</a:t>
            </a:r>
            <a:r>
              <a:rPr lang="en-US" sz="1200" b="0" i="0" dirty="0">
                <a:solidFill>
                  <a:srgbClr val="212121"/>
                </a:solidFill>
                <a:latin typeface="Arial"/>
                <a:ea typeface="Arial"/>
                <a:cs typeface="Arial"/>
                <a:sym typeface="Arial"/>
              </a:rPr>
              <a:t> S, Carrico AW, </a:t>
            </a:r>
            <a:r>
              <a:rPr lang="en-US" sz="1200" b="0" i="0" dirty="0" err="1">
                <a:solidFill>
                  <a:srgbClr val="212121"/>
                </a:solidFill>
                <a:latin typeface="Arial"/>
                <a:ea typeface="Arial"/>
                <a:cs typeface="Arial"/>
                <a:sym typeface="Arial"/>
              </a:rPr>
              <a:t>Adimora</a:t>
            </a:r>
            <a:r>
              <a:rPr lang="en-US" sz="1200" b="0" i="0" dirty="0">
                <a:solidFill>
                  <a:srgbClr val="212121"/>
                </a:solidFill>
                <a:latin typeface="Arial"/>
                <a:ea typeface="Arial"/>
                <a:cs typeface="Arial"/>
                <a:sym typeface="Arial"/>
              </a:rPr>
              <a:t> AA, Eaton E, Cohen MH, Cohen J, </a:t>
            </a:r>
            <a:r>
              <a:rPr lang="en-US" sz="1200" b="0" i="0" dirty="0" err="1">
                <a:solidFill>
                  <a:srgbClr val="212121"/>
                </a:solidFill>
                <a:latin typeface="Arial"/>
                <a:ea typeface="Arial"/>
                <a:cs typeface="Arial"/>
                <a:sym typeface="Arial"/>
              </a:rPr>
              <a:t>Adedimeji</a:t>
            </a:r>
            <a:r>
              <a:rPr lang="en-US" sz="1200" b="0" i="0" dirty="0">
                <a:solidFill>
                  <a:srgbClr val="212121"/>
                </a:solidFill>
                <a:latin typeface="Arial"/>
                <a:ea typeface="Arial"/>
                <a:cs typeface="Arial"/>
                <a:sym typeface="Arial"/>
              </a:rPr>
              <a:t> A, </a:t>
            </a:r>
            <a:r>
              <a:rPr lang="en-US" sz="1200" b="0" i="0" dirty="0" err="1">
                <a:solidFill>
                  <a:srgbClr val="212121"/>
                </a:solidFill>
                <a:latin typeface="Arial"/>
                <a:ea typeface="Arial"/>
                <a:cs typeface="Arial"/>
                <a:sym typeface="Arial"/>
              </a:rPr>
              <a:t>Plankey</a:t>
            </a:r>
            <a:r>
              <a:rPr lang="en-US" sz="1200" b="0" i="0" dirty="0">
                <a:solidFill>
                  <a:srgbClr val="212121"/>
                </a:solidFill>
                <a:latin typeface="Arial"/>
                <a:ea typeface="Arial"/>
                <a:cs typeface="Arial"/>
                <a:sym typeface="Arial"/>
              </a:rPr>
              <a:t> M, Jones D, Chandran A, </a:t>
            </a:r>
            <a:r>
              <a:rPr lang="en-US" sz="1200" b="0" i="0" dirty="0" err="1">
                <a:solidFill>
                  <a:srgbClr val="212121"/>
                </a:solidFill>
                <a:latin typeface="Arial"/>
                <a:ea typeface="Arial"/>
                <a:cs typeface="Arial"/>
                <a:sym typeface="Arial"/>
              </a:rPr>
              <a:t>Colasanti</a:t>
            </a:r>
            <a:r>
              <a:rPr lang="en-US" sz="1200" b="0" i="0" dirty="0">
                <a:solidFill>
                  <a:srgbClr val="212121"/>
                </a:solidFill>
                <a:latin typeface="Arial"/>
                <a:ea typeface="Arial"/>
                <a:cs typeface="Arial"/>
                <a:sym typeface="Arial"/>
              </a:rPr>
              <a:t> JA, Sheth AN. Substance Use Treatment Utilization Among Women With and Without Human Immunodeficiency Virus. Open Forum Infect Dis. 2022 Dec 21;10(1):ofac684. </a:t>
            </a:r>
            <a:r>
              <a:rPr lang="en-US" sz="1200" b="0" i="0" dirty="0" err="1">
                <a:solidFill>
                  <a:srgbClr val="212121"/>
                </a:solidFill>
                <a:latin typeface="Arial"/>
                <a:ea typeface="Arial"/>
                <a:cs typeface="Arial"/>
                <a:sym typeface="Arial"/>
              </a:rPr>
              <a:t>doi</a:t>
            </a:r>
            <a:r>
              <a:rPr lang="en-US" sz="1200" b="0" i="0" dirty="0">
                <a:solidFill>
                  <a:srgbClr val="212121"/>
                </a:solidFill>
                <a:latin typeface="Arial"/>
                <a:ea typeface="Arial"/>
                <a:cs typeface="Arial"/>
                <a:sym typeface="Arial"/>
              </a:rPr>
              <a:t>: 10.1093/</a:t>
            </a:r>
            <a:r>
              <a:rPr lang="en-US" sz="1200" b="0" i="0" dirty="0" err="1">
                <a:solidFill>
                  <a:srgbClr val="212121"/>
                </a:solidFill>
                <a:latin typeface="Arial"/>
                <a:ea typeface="Arial"/>
                <a:cs typeface="Arial"/>
                <a:sym typeface="Arial"/>
              </a:rPr>
              <a:t>ofid</a:t>
            </a:r>
            <a:r>
              <a:rPr lang="en-US" sz="1200" b="0" i="0" dirty="0">
                <a:solidFill>
                  <a:srgbClr val="212121"/>
                </a:solidFill>
                <a:latin typeface="Arial"/>
                <a:ea typeface="Arial"/>
                <a:cs typeface="Arial"/>
                <a:sym typeface="Arial"/>
              </a:rPr>
              <a:t>/ofac684. PMID: 36655189; PMCID: PMC9835749. (https://pubmed.ncbi.nlm.nih.gov/36655189/)</a:t>
            </a:r>
            <a:endParaRPr lang="en-US" dirty="0"/>
          </a:p>
          <a:p>
            <a:pPr marL="0" marR="0" lvl="0" indent="0" algn="l" rtl="0">
              <a:spcBef>
                <a:spcPts val="0"/>
              </a:spcBef>
              <a:spcAft>
                <a:spcPts val="0"/>
              </a:spcAft>
              <a:buNone/>
            </a:pPr>
            <a:r>
              <a:rPr lang="en-US" sz="1200" b="0" i="0" dirty="0">
                <a:solidFill>
                  <a:srgbClr val="212121"/>
                </a:solidFill>
                <a:latin typeface="Arial"/>
                <a:ea typeface="Arial"/>
                <a:cs typeface="Arial"/>
                <a:sym typeface="Arial"/>
              </a:rPr>
              <a:t>Fujita, AW, et al. Open Forum Infect Dis. 2022 Dec.</a:t>
            </a: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33</a:t>
            </a:fld>
            <a:endParaRPr lang="en-US"/>
          </a:p>
        </p:txBody>
      </p:sp>
    </p:spTree>
    <p:extLst>
      <p:ext uri="{BB962C8B-B14F-4D97-AF65-F5344CB8AC3E}">
        <p14:creationId xmlns:p14="http://schemas.microsoft.com/office/powerpoint/2010/main" val="89545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dk1"/>
                </a:solidFill>
                <a:latin typeface="Calibri"/>
                <a:ea typeface="Calibri"/>
                <a:cs typeface="Calibri"/>
                <a:sym typeface="Calibri"/>
              </a:rPr>
              <a:t>Source: https://www.canada.ca/en/health-canada/services/substance-use/about-problematic-substance-use.html</a:t>
            </a:r>
            <a:endParaRPr lang="fr-FR"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6</a:t>
            </a:fld>
            <a:endParaRPr lang="en-US"/>
          </a:p>
        </p:txBody>
      </p:sp>
    </p:spTree>
    <p:extLst>
      <p:ext uri="{BB962C8B-B14F-4D97-AF65-F5344CB8AC3E}">
        <p14:creationId xmlns:p14="http://schemas.microsoft.com/office/powerpoint/2010/main" val="363977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i="0" dirty="0">
                <a:latin typeface="Arial"/>
                <a:ea typeface="Arial"/>
                <a:cs typeface="Arial"/>
                <a:sym typeface="Arial"/>
              </a:rPr>
              <a:t>Source: </a:t>
            </a:r>
            <a:r>
              <a:rPr lang="en-US" sz="1200" b="0" i="0" u="none" strike="noStrike" cap="none" dirty="0">
                <a:solidFill>
                  <a:srgbClr val="543278"/>
                </a:solidFill>
                <a:latin typeface="Arial"/>
                <a:ea typeface="Arial"/>
                <a:cs typeface="Arial"/>
                <a:sym typeface="Arial"/>
              </a:rPr>
              <a:t>Corrigan, P. W., Watson, A. C., &amp; Miller, F. E. Blame, shame and contamination: The impact of mental illness and drug dependence stigma on family members. Journal of Family Psychology; Volume 20(2) (2006), 239-246.</a:t>
            </a:r>
            <a:endParaRPr lang="en-US" dirty="0"/>
          </a:p>
          <a:p>
            <a:pPr marL="0" marR="0" lvl="0" indent="0" algn="l" rtl="0">
              <a:lnSpc>
                <a:spcPct val="100000"/>
              </a:lnSpc>
              <a:spcBef>
                <a:spcPts val="0"/>
              </a:spcBef>
              <a:spcAft>
                <a:spcPts val="0"/>
              </a:spcAft>
              <a:buClr>
                <a:srgbClr val="543278"/>
              </a:buClr>
              <a:buSzPts val="1200"/>
              <a:buFont typeface="Arial"/>
              <a:buNone/>
            </a:pPr>
            <a:r>
              <a:rPr lang="en-US" sz="1200" b="0" i="0" u="none" strike="noStrike" cap="none" dirty="0">
                <a:solidFill>
                  <a:srgbClr val="543278"/>
                </a:solidFill>
                <a:latin typeface="Arial"/>
                <a:ea typeface="Arial"/>
                <a:cs typeface="Arial"/>
                <a:sym typeface="Arial"/>
              </a:rPr>
              <a:t>Corrigan, PW, et al. Journal of Psychology, 2006</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34</a:t>
            </a:fld>
            <a:endParaRPr lang="en-US"/>
          </a:p>
        </p:txBody>
      </p:sp>
    </p:spTree>
    <p:extLst>
      <p:ext uri="{BB962C8B-B14F-4D97-AF65-F5344CB8AC3E}">
        <p14:creationId xmlns:p14="http://schemas.microsoft.com/office/powerpoint/2010/main" val="858242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r-FR" dirty="0">
                <a:latin typeface="Arial"/>
                <a:ea typeface="Arial"/>
                <a:cs typeface="Arial"/>
                <a:sym typeface="Arial"/>
              </a:rPr>
              <a:t>Sources: </a:t>
            </a:r>
            <a:endParaRPr lang="fr-FR" dirty="0"/>
          </a:p>
          <a:p>
            <a:pPr marL="0" lvl="0" indent="0" algn="l" rtl="0">
              <a:spcBef>
                <a:spcPts val="0"/>
              </a:spcBef>
              <a:spcAft>
                <a:spcPts val="0"/>
              </a:spcAft>
              <a:buNone/>
            </a:pPr>
            <a:r>
              <a:rPr lang="fr-FR" u="sng" dirty="0">
                <a:solidFill>
                  <a:schemeClr val="hlink"/>
                </a:solidFill>
                <a:latin typeface="Arial"/>
                <a:ea typeface="Arial"/>
                <a:cs typeface="Arial"/>
                <a:sym typeface="Arial"/>
                <a:hlinkClick r:id="rId3"/>
              </a:rPr>
              <a:t>https://harmreduction.org/issues/harm-reduction-basics/undoing-stigma-facts/</a:t>
            </a:r>
            <a:r>
              <a:rPr lang="fr-FR" dirty="0">
                <a:latin typeface="Arial"/>
                <a:ea typeface="Arial"/>
                <a:cs typeface="Arial"/>
                <a:sym typeface="Arial"/>
              </a:rPr>
              <a:t> </a:t>
            </a:r>
            <a:endParaRPr lang="fr-FR" dirty="0"/>
          </a:p>
          <a:p>
            <a:pPr marL="0" lvl="0" indent="0" algn="l" rtl="0">
              <a:spcBef>
                <a:spcPts val="0"/>
              </a:spcBef>
              <a:spcAft>
                <a:spcPts val="0"/>
              </a:spcAft>
              <a:buNone/>
            </a:pPr>
            <a:r>
              <a:rPr lang="fr-FR" u="sng" dirty="0">
                <a:solidFill>
                  <a:schemeClr val="hlink"/>
                </a:solidFill>
                <a:latin typeface="Arial"/>
                <a:ea typeface="Arial"/>
                <a:cs typeface="Arial"/>
                <a:sym typeface="Arial"/>
                <a:hlinkClick r:id="rId4"/>
              </a:rPr>
              <a:t>https://www.drugabuse.gov/nidamed-medical-health-professionals/health-professions-education/words-matter-terms-to-use-avoid-when-talking-about-addiction</a:t>
            </a:r>
            <a:r>
              <a:rPr lang="fr-FR" dirty="0">
                <a:latin typeface="Arial"/>
                <a:ea typeface="Arial"/>
                <a:cs typeface="Arial"/>
                <a:sym typeface="Arial"/>
              </a:rPr>
              <a:t> </a:t>
            </a:r>
            <a:endParaRPr lang="fr-FR" dirty="0"/>
          </a:p>
          <a:p>
            <a:pPr marL="0" lvl="0" indent="0" algn="l" rtl="0">
              <a:spcBef>
                <a:spcPts val="0"/>
              </a:spcBef>
              <a:spcAft>
                <a:spcPts val="0"/>
              </a:spcAft>
              <a:buNone/>
            </a:pPr>
            <a:r>
              <a:rPr lang="fr-FR" u="sng" dirty="0">
                <a:solidFill>
                  <a:srgbClr val="607D8B"/>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https://www.ncbi.nlm.nih.gov/pmc/articles/PMC3181836/#:~:text=Brain%20areas%20implicated%20in%20the,norepinephrine%20responses%20to%20subsequent%20stressors</a:t>
            </a:r>
            <a:r>
              <a:rPr lang="fr-FR" dirty="0">
                <a:solidFill>
                  <a:schemeClr val="dk1"/>
                </a:solidFill>
                <a:latin typeface="Arial"/>
                <a:ea typeface="Arial"/>
                <a:cs typeface="Arial"/>
                <a:sym typeface="Arial"/>
              </a:rPr>
              <a:t>. </a:t>
            </a:r>
            <a:endParaRPr lang="fr-FR" dirty="0"/>
          </a:p>
          <a:p>
            <a:pPr marL="0" lvl="0" indent="0" algn="l" rtl="0">
              <a:spcBef>
                <a:spcPts val="0"/>
              </a:spcBef>
              <a:spcAft>
                <a:spcPts val="0"/>
              </a:spcAft>
              <a:buNone/>
            </a:pPr>
            <a:r>
              <a:rPr lang="fr-FR" u="sng" dirty="0">
                <a:solidFill>
                  <a:srgbClr val="607D8B"/>
                </a:solidFill>
                <a:latin typeface="Arial"/>
                <a:ea typeface="Arial"/>
                <a:cs typeface="Arial"/>
                <a:sym typeface="Arial"/>
                <a:hlinkClick r:id="rId6">
                  <a:extLst>
                    <a:ext uri="{A12FA001-AC4F-418D-AE19-62706E023703}">
                      <ahyp:hlinkClr xmlns:ahyp="http://schemas.microsoft.com/office/drawing/2018/hyperlinkcolor" val="tx"/>
                    </a:ext>
                  </a:extLst>
                </a:hlinkClick>
              </a:rPr>
              <a:t>https://store.samhsa.gov/product/TIP-57-Trauma-Informed-Care-in-Behavioral-Health-Services/SMA14-4816</a:t>
            </a:r>
            <a:endParaRPr lang="fr-FR" dirty="0">
              <a:solidFill>
                <a:schemeClr val="dk1"/>
              </a:solidFill>
              <a:latin typeface="Arial"/>
              <a:ea typeface="Arial"/>
              <a:cs typeface="Arial"/>
              <a:sym typeface="Arial"/>
            </a:endParaRPr>
          </a:p>
          <a:p>
            <a:pPr marL="0" lvl="0" indent="0" algn="l" rtl="0">
              <a:spcBef>
                <a:spcPts val="0"/>
              </a:spcBef>
              <a:spcAft>
                <a:spcPts val="0"/>
              </a:spcAft>
              <a:buNone/>
            </a:pPr>
            <a:r>
              <a:rPr lang="fr-FR" u="sng" dirty="0">
                <a:solidFill>
                  <a:srgbClr val="607D8B"/>
                </a:solidFill>
                <a:latin typeface="Arial"/>
                <a:ea typeface="Arial"/>
                <a:cs typeface="Arial"/>
                <a:sym typeface="Arial"/>
                <a:hlinkClick r:id="rId7">
                  <a:extLst>
                    <a:ext uri="{A12FA001-AC4F-418D-AE19-62706E023703}">
                      <ahyp:hlinkClr xmlns:ahyp="http://schemas.microsoft.com/office/drawing/2018/hyperlinkcolor" val="tx"/>
                    </a:ext>
                  </a:extLst>
                </a:hlinkClick>
              </a:rPr>
              <a:t>https://traumainformedoregon.org/resource/foundations-trauma-informed-care/</a:t>
            </a:r>
            <a:endParaRPr lang="fr-FR" dirty="0">
              <a:latin typeface="Arial"/>
              <a:ea typeface="Arial"/>
              <a:cs typeface="Arial"/>
              <a:sym typeface="Arial"/>
            </a:endParaRPr>
          </a:p>
          <a:p>
            <a:pPr marL="0" lvl="0" indent="0" algn="l" rtl="0">
              <a:spcBef>
                <a:spcPts val="0"/>
              </a:spcBef>
              <a:spcAft>
                <a:spcPts val="0"/>
              </a:spcAft>
              <a:buNone/>
            </a:pPr>
            <a:endParaRPr lang="fr-FR"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35</a:t>
            </a:fld>
            <a:endParaRPr lang="en-US"/>
          </a:p>
        </p:txBody>
      </p:sp>
    </p:spTree>
    <p:extLst>
      <p:ext uri="{BB962C8B-B14F-4D97-AF65-F5344CB8AC3E}">
        <p14:creationId xmlns:p14="http://schemas.microsoft.com/office/powerpoint/2010/main" val="2839878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latin typeface="Arial"/>
                <a:ea typeface="Arial"/>
                <a:cs typeface="Arial"/>
                <a:sym typeface="Arial"/>
              </a:rPr>
              <a:t>Sources:</a:t>
            </a:r>
            <a:endParaRPr lang="en-US" dirty="0"/>
          </a:p>
          <a:p>
            <a:pPr marL="0" lvl="0" indent="0" algn="l" rtl="0">
              <a:spcBef>
                <a:spcPts val="0"/>
              </a:spcBef>
              <a:spcAft>
                <a:spcPts val="0"/>
              </a:spcAft>
              <a:buClr>
                <a:schemeClr val="hlink"/>
              </a:buClr>
              <a:buSzPts val="1200"/>
              <a:buFont typeface="Arial"/>
              <a:buNone/>
            </a:pPr>
            <a:r>
              <a:rPr lang="en-US" u="sng" dirty="0">
                <a:solidFill>
                  <a:schemeClr val="hlink"/>
                </a:solidFill>
                <a:latin typeface="Arial"/>
                <a:ea typeface="Arial"/>
                <a:cs typeface="Arial"/>
                <a:sym typeface="Arial"/>
                <a:hlinkClick r:id="rId3"/>
              </a:rPr>
              <a:t>https://facesandvoicesofrecovery.org/wp-content/uploads/2019/06/Words-Matter-How-Language-Choice-Can-Reduce-Stigma.pdf</a:t>
            </a:r>
            <a:r>
              <a:rPr lang="en-US" dirty="0">
                <a:latin typeface="Arial"/>
                <a:ea typeface="Arial"/>
                <a:cs typeface="Arial"/>
                <a:sym typeface="Arial"/>
              </a:rPr>
              <a:t> </a:t>
            </a:r>
            <a:endParaRPr lang="en-US" dirty="0"/>
          </a:p>
          <a:p>
            <a:pPr marL="0" lvl="0" indent="0" algn="l" rtl="0">
              <a:spcBef>
                <a:spcPts val="0"/>
              </a:spcBef>
              <a:spcAft>
                <a:spcPts val="0"/>
              </a:spcAft>
              <a:buClr>
                <a:schemeClr val="dk1"/>
              </a:buClr>
              <a:buSzPts val="1100"/>
              <a:buFont typeface="Arial"/>
              <a:buNone/>
            </a:pPr>
            <a:r>
              <a:rPr lang="en-US" u="sng" dirty="0">
                <a:solidFill>
                  <a:srgbClr val="607D8B"/>
                </a:solidFill>
                <a:latin typeface="Arial"/>
                <a:ea typeface="Arial"/>
                <a:cs typeface="Arial"/>
                <a:sym typeface="Arial"/>
                <a:hlinkClick r:id="rId4">
                  <a:extLst>
                    <a:ext uri="{A12FA001-AC4F-418D-AE19-62706E023703}">
                      <ahyp:hlinkClr xmlns:ahyp="http://schemas.microsoft.com/office/drawing/2018/hyperlinkcolor" val="tx"/>
                    </a:ext>
                  </a:extLst>
                </a:hlinkClick>
              </a:rPr>
              <a:t>https://harmreduction.org/issues/harm-reduction-basics/undoing-stigma-facts/</a:t>
            </a:r>
            <a:r>
              <a:rPr lang="en-US" dirty="0">
                <a:solidFill>
                  <a:schemeClr val="dk1"/>
                </a:solidFill>
                <a:latin typeface="Arial"/>
                <a:ea typeface="Arial"/>
                <a:cs typeface="Arial"/>
                <a:sym typeface="Arial"/>
              </a:rPr>
              <a:t>  </a:t>
            </a:r>
            <a:endParaRPr lang="en-US" dirty="0"/>
          </a:p>
          <a:p>
            <a:pPr marL="0" lvl="0" indent="0" algn="l" rtl="0">
              <a:spcBef>
                <a:spcPts val="0"/>
              </a:spcBef>
              <a:spcAft>
                <a:spcPts val="0"/>
              </a:spcAft>
              <a:buClr>
                <a:schemeClr val="dk1"/>
              </a:buClr>
              <a:buSzPts val="1100"/>
              <a:buFont typeface="Arial"/>
              <a:buNone/>
            </a:pPr>
            <a:r>
              <a:rPr lang="en-US" u="sng" dirty="0">
                <a:solidFill>
                  <a:schemeClr val="hlink"/>
                </a:solidFill>
                <a:latin typeface="Arial"/>
                <a:ea typeface="Arial"/>
                <a:cs typeface="Arial"/>
                <a:sym typeface="Arial"/>
                <a:hlinkClick r:id="rId5"/>
              </a:rPr>
              <a:t>https://www.asam.org/docs/default-source/default-document-library/nidamed_wordsmatter3_508.pdf?sfvrsn=5cf550c2_2</a:t>
            </a:r>
            <a:r>
              <a:rPr lang="en-US" dirty="0">
                <a:solidFill>
                  <a:schemeClr val="dk1"/>
                </a:solidFill>
                <a:latin typeface="Arial"/>
                <a:ea typeface="Arial"/>
                <a:cs typeface="Arial"/>
                <a:sym typeface="Arial"/>
              </a:rPr>
              <a:t> </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36</a:t>
            </a:fld>
            <a:endParaRPr lang="en-US"/>
          </a:p>
        </p:txBody>
      </p:sp>
    </p:spTree>
    <p:extLst>
      <p:ext uri="{BB962C8B-B14F-4D97-AF65-F5344CB8AC3E}">
        <p14:creationId xmlns:p14="http://schemas.microsoft.com/office/powerpoint/2010/main" val="1515939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TIP 57 Trauma-Informed Care in Behavioral Health Services (samhsa.gov)</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39</a:t>
            </a:fld>
            <a:endParaRPr lang="en-US"/>
          </a:p>
        </p:txBody>
      </p:sp>
    </p:spTree>
    <p:extLst>
      <p:ext uri="{BB962C8B-B14F-4D97-AF65-F5344CB8AC3E}">
        <p14:creationId xmlns:p14="http://schemas.microsoft.com/office/powerpoint/2010/main" val="522223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National Harm Reduction Coalition</a:t>
            </a:r>
            <a:r>
              <a:rPr lang="en-US" dirty="0"/>
              <a:t> and </a:t>
            </a:r>
            <a:r>
              <a:rPr lang="en-US" dirty="0">
                <a:hlinkClick r:id="rId4"/>
              </a:rPr>
              <a:t>What Is Harm Reduction and How Does It Work? (clevelandclinic.org)</a:t>
            </a:r>
            <a:r>
              <a:rPr lang="en-US" dirty="0"/>
              <a:t> and </a:t>
            </a:r>
            <a:r>
              <a:rPr lang="en-US" dirty="0">
                <a:hlinkClick r:id="rId5"/>
              </a:rPr>
              <a:t>What Is Harm Reduction? | Johns Hopkins | Bloomberg School of Public Health (jhu.edu)</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40</a:t>
            </a:fld>
            <a:endParaRPr lang="en-US"/>
          </a:p>
        </p:txBody>
      </p:sp>
    </p:spTree>
    <p:extLst>
      <p:ext uri="{BB962C8B-B14F-4D97-AF65-F5344CB8AC3E}">
        <p14:creationId xmlns:p14="http://schemas.microsoft.com/office/powerpoint/2010/main" val="4030149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National Harm Reduction Coalition</a:t>
            </a:r>
            <a:r>
              <a:rPr lang="en-US" dirty="0"/>
              <a:t> </a:t>
            </a:r>
          </a:p>
        </p:txBody>
      </p:sp>
      <p:sp>
        <p:nvSpPr>
          <p:cNvPr id="4" name="Slide Number Placeholder 3"/>
          <p:cNvSpPr>
            <a:spLocks noGrp="1"/>
          </p:cNvSpPr>
          <p:nvPr>
            <p:ph type="sldNum" sz="quarter" idx="5"/>
          </p:nvPr>
        </p:nvSpPr>
        <p:spPr/>
        <p:txBody>
          <a:bodyPr/>
          <a:lstStyle/>
          <a:p>
            <a:fld id="{39A54A7F-4A2B-4538-982A-0471FCB1C0DB}" type="slidenum">
              <a:rPr lang="en-US" smtClean="0"/>
              <a:t>41</a:t>
            </a:fld>
            <a:endParaRPr lang="en-US"/>
          </a:p>
        </p:txBody>
      </p:sp>
    </p:spTree>
    <p:extLst>
      <p:ext uri="{BB962C8B-B14F-4D97-AF65-F5344CB8AC3E}">
        <p14:creationId xmlns:p14="http://schemas.microsoft.com/office/powerpoint/2010/main" val="2236358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National Harm Reduction Coalition</a:t>
            </a:r>
            <a:r>
              <a:rPr lang="en-US" dirty="0"/>
              <a:t> </a:t>
            </a: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42</a:t>
            </a:fld>
            <a:endParaRPr lang="en-US"/>
          </a:p>
        </p:txBody>
      </p:sp>
    </p:spTree>
    <p:extLst>
      <p:ext uri="{BB962C8B-B14F-4D97-AF65-F5344CB8AC3E}">
        <p14:creationId xmlns:p14="http://schemas.microsoft.com/office/powerpoint/2010/main" val="3313190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National Harm Reduction Coalition</a:t>
            </a:r>
            <a:r>
              <a:rPr lang="en-US" dirty="0"/>
              <a:t> </a:t>
            </a: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43</a:t>
            </a:fld>
            <a:endParaRPr lang="en-US"/>
          </a:p>
        </p:txBody>
      </p:sp>
    </p:spTree>
    <p:extLst>
      <p:ext uri="{BB962C8B-B14F-4D97-AF65-F5344CB8AC3E}">
        <p14:creationId xmlns:p14="http://schemas.microsoft.com/office/powerpoint/2010/main" val="2538955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expert opinion</a:t>
            </a: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44</a:t>
            </a:fld>
            <a:endParaRPr lang="en-US"/>
          </a:p>
        </p:txBody>
      </p:sp>
    </p:spTree>
    <p:extLst>
      <p:ext uri="{BB962C8B-B14F-4D97-AF65-F5344CB8AC3E}">
        <p14:creationId xmlns:p14="http://schemas.microsoft.com/office/powerpoint/2010/main" val="3662872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expert opinion</a:t>
            </a:r>
          </a:p>
        </p:txBody>
      </p:sp>
      <p:sp>
        <p:nvSpPr>
          <p:cNvPr id="4" name="Slide Number Placeholder 3"/>
          <p:cNvSpPr>
            <a:spLocks noGrp="1"/>
          </p:cNvSpPr>
          <p:nvPr>
            <p:ph type="sldNum" sz="quarter" idx="5"/>
          </p:nvPr>
        </p:nvSpPr>
        <p:spPr/>
        <p:txBody>
          <a:bodyPr/>
          <a:lstStyle/>
          <a:p>
            <a:fld id="{39A54A7F-4A2B-4538-982A-0471FCB1C0DB}" type="slidenum">
              <a:rPr lang="en-US" smtClean="0"/>
              <a:t>45</a:t>
            </a:fld>
            <a:endParaRPr lang="en-US"/>
          </a:p>
        </p:txBody>
      </p:sp>
    </p:spTree>
    <p:extLst>
      <p:ext uri="{BB962C8B-B14F-4D97-AF65-F5344CB8AC3E}">
        <p14:creationId xmlns:p14="http://schemas.microsoft.com/office/powerpoint/2010/main" val="1699857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Source: </a:t>
            </a:r>
            <a:r>
              <a:rPr lang="en-US" sz="1200" dirty="0">
                <a:solidFill>
                  <a:srgbClr val="000000"/>
                </a:solidFill>
                <a:latin typeface="Calibri"/>
                <a:ea typeface="Calibri"/>
                <a:cs typeface="Calibri"/>
                <a:sym typeface="Calibri"/>
              </a:rPr>
              <a:t>The Surgeon General’s Report on Alcohol, Drugs, and Health. Washington, DC: HHS, November 2016; slide courtesy of Sharon </a:t>
            </a:r>
            <a:r>
              <a:rPr lang="en-US" sz="1200" dirty="0" err="1">
                <a:solidFill>
                  <a:srgbClr val="000000"/>
                </a:solidFill>
                <a:latin typeface="Calibri"/>
                <a:ea typeface="Calibri"/>
                <a:cs typeface="Calibri"/>
                <a:sym typeface="Calibri"/>
              </a:rPr>
              <a:t>Stancliff</a:t>
            </a:r>
            <a:r>
              <a:rPr lang="en-US" sz="1200" dirty="0">
                <a:solidFill>
                  <a:srgbClr val="000000"/>
                </a:solidFill>
                <a:latin typeface="Calibri"/>
                <a:ea typeface="Calibri"/>
                <a:cs typeface="Calibri"/>
                <a:sym typeface="Calibri"/>
              </a:rPr>
              <a:t>, MD, NYS DOH</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7</a:t>
            </a:fld>
            <a:endParaRPr lang="en-US"/>
          </a:p>
        </p:txBody>
      </p:sp>
    </p:spTree>
    <p:extLst>
      <p:ext uri="{BB962C8B-B14F-4D97-AF65-F5344CB8AC3E}">
        <p14:creationId xmlns:p14="http://schemas.microsoft.com/office/powerpoint/2010/main" val="1062761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Source: expert opinion and </a:t>
            </a:r>
            <a:r>
              <a:rPr lang="en-US" dirty="0">
                <a:hlinkClick r:id="rId3"/>
              </a:rPr>
              <a:t>Iowa Harm Reduction Coalition – Working to improve health equity in Iowa communities</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46</a:t>
            </a:fld>
            <a:endParaRPr lang="en-US"/>
          </a:p>
        </p:txBody>
      </p:sp>
    </p:spTree>
    <p:extLst>
      <p:ext uri="{BB962C8B-B14F-4D97-AF65-F5344CB8AC3E}">
        <p14:creationId xmlns:p14="http://schemas.microsoft.com/office/powerpoint/2010/main" val="4300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expert opinion and </a:t>
            </a:r>
            <a:r>
              <a:rPr lang="en-US" dirty="0">
                <a:hlinkClick r:id="rId3"/>
              </a:rPr>
              <a:t>422 Naloxone Images, Stock Photos, 3D objects, &amp; Vectors | Shutterstock</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47</a:t>
            </a:fld>
            <a:endParaRPr lang="en-US"/>
          </a:p>
        </p:txBody>
      </p:sp>
    </p:spTree>
    <p:extLst>
      <p:ext uri="{BB962C8B-B14F-4D97-AF65-F5344CB8AC3E}">
        <p14:creationId xmlns:p14="http://schemas.microsoft.com/office/powerpoint/2010/main" val="857872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expert opinion </a:t>
            </a:r>
          </a:p>
        </p:txBody>
      </p:sp>
      <p:sp>
        <p:nvSpPr>
          <p:cNvPr id="4" name="Slide Number Placeholder 3"/>
          <p:cNvSpPr>
            <a:spLocks noGrp="1"/>
          </p:cNvSpPr>
          <p:nvPr>
            <p:ph type="sldNum" sz="quarter" idx="5"/>
          </p:nvPr>
        </p:nvSpPr>
        <p:spPr/>
        <p:txBody>
          <a:bodyPr/>
          <a:lstStyle/>
          <a:p>
            <a:fld id="{39A54A7F-4A2B-4538-982A-0471FCB1C0DB}" type="slidenum">
              <a:rPr lang="en-US" smtClean="0"/>
              <a:t>48</a:t>
            </a:fld>
            <a:endParaRPr lang="en-US"/>
          </a:p>
        </p:txBody>
      </p:sp>
    </p:spTree>
    <p:extLst>
      <p:ext uri="{BB962C8B-B14F-4D97-AF65-F5344CB8AC3E}">
        <p14:creationId xmlns:p14="http://schemas.microsoft.com/office/powerpoint/2010/main" val="3100178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expert opinion and </a:t>
            </a:r>
            <a:r>
              <a:rPr lang="en-US" dirty="0">
                <a:hlinkClick r:id="rId3"/>
              </a:rPr>
              <a:t>Overdose prevention | Northern Health</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49</a:t>
            </a:fld>
            <a:endParaRPr lang="en-US"/>
          </a:p>
        </p:txBody>
      </p:sp>
    </p:spTree>
    <p:extLst>
      <p:ext uri="{BB962C8B-B14F-4D97-AF65-F5344CB8AC3E}">
        <p14:creationId xmlns:p14="http://schemas.microsoft.com/office/powerpoint/2010/main" val="2287282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expert opinion and </a:t>
            </a:r>
            <a:r>
              <a:rPr lang="en-US" dirty="0">
                <a:hlinkClick r:id="rId3"/>
              </a:rPr>
              <a:t>What is the Recovery Position? - Help-A-Heart CPR (helpaheartcpr.com)</a:t>
            </a:r>
            <a:r>
              <a:rPr lang="en-US" dirty="0"/>
              <a:t> and </a:t>
            </a:r>
            <a:r>
              <a:rPr lang="en-US" dirty="0">
                <a:hlinkClick r:id="rId4"/>
              </a:rPr>
              <a:t>How to Check Airway, Breathing and Circulation: 12 Steps (wikihow.com)</a:t>
            </a:r>
            <a:r>
              <a:rPr lang="en-US" dirty="0"/>
              <a:t> and </a:t>
            </a:r>
            <a:r>
              <a:rPr lang="en-US" dirty="0">
                <a:hlinkClick r:id="rId5"/>
              </a:rPr>
              <a:t>(4) Learn the DRSABCD action Plan | LinkedIn</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50</a:t>
            </a:fld>
            <a:endParaRPr lang="en-US"/>
          </a:p>
        </p:txBody>
      </p:sp>
    </p:spTree>
    <p:extLst>
      <p:ext uri="{BB962C8B-B14F-4D97-AF65-F5344CB8AC3E}">
        <p14:creationId xmlns:p14="http://schemas.microsoft.com/office/powerpoint/2010/main" val="3543184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SAMHSA Overdose Prevention and Response Toolkit</a:t>
            </a:r>
            <a:r>
              <a:rPr lang="en-US" dirty="0"/>
              <a:t> and </a:t>
            </a:r>
            <a:r>
              <a:rPr lang="en-US" dirty="0">
                <a:hlinkClick r:id="rId4"/>
              </a:rPr>
              <a:t>#23 Opioid Overdose Treatment and Prevention with Dr. Alex Walley - The </a:t>
            </a:r>
            <a:r>
              <a:rPr lang="en-US" dirty="0" err="1">
                <a:hlinkClick r:id="rId4"/>
              </a:rPr>
              <a:t>Curbsiders</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51</a:t>
            </a:fld>
            <a:endParaRPr lang="en-US"/>
          </a:p>
        </p:txBody>
      </p:sp>
    </p:spTree>
    <p:extLst>
      <p:ext uri="{BB962C8B-B14F-4D97-AF65-F5344CB8AC3E}">
        <p14:creationId xmlns:p14="http://schemas.microsoft.com/office/powerpoint/2010/main" val="888825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Street Safe Program | Frederick County Health Department, MD (frederickcountymd.gov)</a:t>
            </a:r>
            <a:r>
              <a:rPr lang="en-US" dirty="0"/>
              <a:t> and </a:t>
            </a:r>
            <a:r>
              <a:rPr lang="en-US" dirty="0">
                <a:hlinkClick r:id="rId4"/>
              </a:rPr>
              <a:t>Distribution of Safer Drug Smoking Supplies as a Public Health Strategy (uw.edu)</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52</a:t>
            </a:fld>
            <a:endParaRPr lang="en-US"/>
          </a:p>
        </p:txBody>
      </p:sp>
    </p:spTree>
    <p:extLst>
      <p:ext uri="{BB962C8B-B14F-4D97-AF65-F5344CB8AC3E}">
        <p14:creationId xmlns:p14="http://schemas.microsoft.com/office/powerpoint/2010/main" val="3183108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Wound-Care and Stigma: Healthcare Must Do Better for People Who Inject (filtermag.org)</a:t>
            </a:r>
            <a:r>
              <a:rPr lang="en-US" dirty="0"/>
              <a:t> and </a:t>
            </a:r>
            <a:r>
              <a:rPr lang="en-US" sz="1200" dirty="0">
                <a:solidFill>
                  <a:schemeClr val="dk1"/>
                </a:solidFill>
                <a:latin typeface="Calibri"/>
                <a:ea typeface="Calibri"/>
                <a:cs typeface="Calibri"/>
                <a:sym typeface="Calibri"/>
              </a:rPr>
              <a:t>Wound Care Information Pamphlet, Edited by David </a:t>
            </a:r>
            <a:r>
              <a:rPr lang="en-US" sz="1200" dirty="0" err="1">
                <a:solidFill>
                  <a:schemeClr val="dk1"/>
                </a:solidFill>
                <a:latin typeface="Calibri"/>
                <a:ea typeface="Calibri"/>
                <a:cs typeface="Calibri"/>
                <a:sym typeface="Calibri"/>
              </a:rPr>
              <a:t>Glanzer</a:t>
            </a:r>
            <a:r>
              <a:rPr lang="en-US" sz="1200" dirty="0">
                <a:solidFill>
                  <a:schemeClr val="dk1"/>
                </a:solidFill>
                <a:latin typeface="Calibri"/>
                <a:ea typeface="Calibri"/>
                <a:cs typeface="Calibri"/>
                <a:sym typeface="Calibri"/>
              </a:rPr>
              <a:t>, RN and Carter Thurmond, MA</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53</a:t>
            </a:fld>
            <a:endParaRPr lang="en-US"/>
          </a:p>
        </p:txBody>
      </p:sp>
    </p:spTree>
    <p:extLst>
      <p:ext uri="{BB962C8B-B14F-4D97-AF65-F5344CB8AC3E}">
        <p14:creationId xmlns:p14="http://schemas.microsoft.com/office/powerpoint/2010/main" val="152729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Xylazine Basics: Overdose Prevention, Harm Reduction, and Wound Care - Prevention Technology Transfer Center (PTTC) Network (pttcnetwork.org)</a:t>
            </a:r>
            <a:r>
              <a:rPr lang="en-US" dirty="0"/>
              <a:t> and </a:t>
            </a:r>
            <a:r>
              <a:rPr lang="en-US" dirty="0">
                <a:hlinkClick r:id="rId4"/>
              </a:rPr>
              <a:t>Harm Reduction | Resources | Grayken Center for Addiction TTA | Boston Medical Center (addictiontraining.org)</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54</a:t>
            </a:fld>
            <a:endParaRPr lang="en-US"/>
          </a:p>
        </p:txBody>
      </p:sp>
    </p:spTree>
    <p:extLst>
      <p:ext uri="{BB962C8B-B14F-4D97-AF65-F5344CB8AC3E}">
        <p14:creationId xmlns:p14="http://schemas.microsoft.com/office/powerpoint/2010/main" val="380839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Fentanyl Test Strips: A Harm Reduction Strategy (cdc.gov)</a:t>
            </a:r>
            <a:r>
              <a:rPr lang="en-US" dirty="0"/>
              <a:t> and </a:t>
            </a:r>
            <a:r>
              <a:rPr lang="en-US" dirty="0">
                <a:hlinkClick r:id="rId4"/>
              </a:rPr>
              <a:t>Evaluation of Xylazine Test Strips (BTNX) for Drug Checking Purposes (cfsre.org)</a:t>
            </a:r>
            <a:r>
              <a:rPr lang="en-US" dirty="0"/>
              <a:t> and  </a:t>
            </a:r>
            <a:r>
              <a:rPr lang="en-US" dirty="0" err="1">
                <a:hlinkClick r:id="rId5"/>
              </a:rPr>
              <a:t>Nitazene</a:t>
            </a:r>
            <a:r>
              <a:rPr lang="en-US" dirty="0">
                <a:hlinkClick r:id="rId5"/>
              </a:rPr>
              <a:t> test strip (exchangesupplies.org)</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55</a:t>
            </a:fld>
            <a:endParaRPr lang="en-US"/>
          </a:p>
        </p:txBody>
      </p:sp>
    </p:spTree>
    <p:extLst>
      <p:ext uri="{BB962C8B-B14F-4D97-AF65-F5344CB8AC3E}">
        <p14:creationId xmlns:p14="http://schemas.microsoft.com/office/powerpoint/2010/main" val="1503871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What is the Definition of Addiction? (asam.org)</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8</a:t>
            </a:fld>
            <a:endParaRPr lang="en-US"/>
          </a:p>
        </p:txBody>
      </p:sp>
    </p:spTree>
    <p:extLst>
      <p:ext uri="{BB962C8B-B14F-4D97-AF65-F5344CB8AC3E}">
        <p14:creationId xmlns:p14="http://schemas.microsoft.com/office/powerpoint/2010/main" val="1344148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NYC DOHMH pamphlet “Safety Tips for People Who Use Stimulants”</a:t>
            </a: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56</a:t>
            </a:fld>
            <a:endParaRPr lang="en-US"/>
          </a:p>
        </p:txBody>
      </p:sp>
    </p:spTree>
    <p:extLst>
      <p:ext uri="{BB962C8B-B14F-4D97-AF65-F5344CB8AC3E}">
        <p14:creationId xmlns:p14="http://schemas.microsoft.com/office/powerpoint/2010/main" val="1976575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Stimulant Guide | Feature Topics | Drug Overdose (cdc.gov)</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57</a:t>
            </a:fld>
            <a:endParaRPr lang="en-US"/>
          </a:p>
        </p:txBody>
      </p:sp>
    </p:spTree>
    <p:extLst>
      <p:ext uri="{BB962C8B-B14F-4D97-AF65-F5344CB8AC3E}">
        <p14:creationId xmlns:p14="http://schemas.microsoft.com/office/powerpoint/2010/main" val="1919124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NYC DOHMH pamphlet “Safety Tips for People Who Use Stimulants” and </a:t>
            </a:r>
            <a:r>
              <a:rPr lang="en-US" dirty="0">
                <a:hlinkClick r:id="rId3"/>
              </a:rPr>
              <a:t>Overamp Safety Guide - OnPoint NYC</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58</a:t>
            </a:fld>
            <a:endParaRPr lang="en-US"/>
          </a:p>
        </p:txBody>
      </p:sp>
    </p:spTree>
    <p:extLst>
      <p:ext uri="{BB962C8B-B14F-4D97-AF65-F5344CB8AC3E}">
        <p14:creationId xmlns:p14="http://schemas.microsoft.com/office/powerpoint/2010/main" val="3010489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NYC DOHMH pamphlet “Safety Tips for People Who Use Stimulants” and expert opinion</a:t>
            </a: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59</a:t>
            </a:fld>
            <a:endParaRPr lang="en-US"/>
          </a:p>
        </p:txBody>
      </p:sp>
    </p:spTree>
    <p:extLst>
      <p:ext uri="{BB962C8B-B14F-4D97-AF65-F5344CB8AC3E}">
        <p14:creationId xmlns:p14="http://schemas.microsoft.com/office/powerpoint/2010/main" val="993987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Advances in the science and treatment of alcohol use disorder | Science Advances</a:t>
            </a:r>
            <a:r>
              <a:rPr lang="en-US" dirty="0"/>
              <a:t> and </a:t>
            </a:r>
            <a:r>
              <a:rPr lang="en-US" dirty="0">
                <a:hlinkClick r:id="rId4"/>
              </a:rPr>
              <a:t>The Alcohol Harm Reduction Pyramid (hams.cc)</a:t>
            </a:r>
            <a:r>
              <a:rPr lang="en-US" dirty="0"/>
              <a:t> and </a:t>
            </a:r>
            <a:r>
              <a:rPr lang="en-US" sz="1200" b="0" i="0" dirty="0">
                <a:solidFill>
                  <a:srgbClr val="212121"/>
                </a:solidFill>
                <a:latin typeface="Roboto"/>
                <a:ea typeface="Roboto"/>
                <a:cs typeface="Roboto"/>
                <a:sym typeface="Roboto"/>
              </a:rPr>
              <a:t>DeMartini KS, Devine EG, DiClemente CC, Martin DJ, Ray LA, O'Malley SS. Predictors of pretreatment commitment to abstinence: results from the COMBINE study. J Stud Alcohol Drugs. 2014 May;75(3):438-46. </a:t>
            </a:r>
            <a:r>
              <a:rPr lang="en-US" sz="1200" b="0" i="0" dirty="0" err="1">
                <a:solidFill>
                  <a:srgbClr val="212121"/>
                </a:solidFill>
                <a:latin typeface="Roboto"/>
                <a:ea typeface="Roboto"/>
                <a:cs typeface="Roboto"/>
                <a:sym typeface="Roboto"/>
              </a:rPr>
              <a:t>doi</a:t>
            </a:r>
            <a:r>
              <a:rPr lang="en-US" sz="1200" b="0" i="0" dirty="0">
                <a:solidFill>
                  <a:srgbClr val="212121"/>
                </a:solidFill>
                <a:latin typeface="Roboto"/>
                <a:ea typeface="Roboto"/>
                <a:cs typeface="Roboto"/>
                <a:sym typeface="Roboto"/>
              </a:rPr>
              <a:t>: 10.15288/jsad.2014.75.438. PMID: 24766756; PMCID: PMC4002857.</a:t>
            </a:r>
            <a:r>
              <a:rPr lang="en-US" sz="1200"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https://www.ncbi.nlm.nih.gov/pmc/articles/PMC4002857/</a:t>
            </a:r>
            <a:r>
              <a:rPr lang="en-US" sz="1200" dirty="0">
                <a:solidFill>
                  <a:schemeClr val="dk1"/>
                </a:solidFill>
                <a:latin typeface="Calibri"/>
                <a:ea typeface="Calibri"/>
                <a:cs typeface="Calibri"/>
                <a:sym typeface="Calibri"/>
              </a:rPr>
              <a:t>) </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61</a:t>
            </a:fld>
            <a:endParaRPr lang="en-US"/>
          </a:p>
        </p:txBody>
      </p:sp>
    </p:spTree>
    <p:extLst>
      <p:ext uri="{BB962C8B-B14F-4D97-AF65-F5344CB8AC3E}">
        <p14:creationId xmlns:p14="http://schemas.microsoft.com/office/powerpoint/2010/main" val="848451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NIDA/SAMHSA/CDC data </a:t>
            </a:r>
          </a:p>
        </p:txBody>
      </p:sp>
      <p:sp>
        <p:nvSpPr>
          <p:cNvPr id="4" name="Slide Number Placeholder 3"/>
          <p:cNvSpPr>
            <a:spLocks noGrp="1"/>
          </p:cNvSpPr>
          <p:nvPr>
            <p:ph type="sldNum" sz="quarter" idx="5"/>
          </p:nvPr>
        </p:nvSpPr>
        <p:spPr/>
        <p:txBody>
          <a:bodyPr/>
          <a:lstStyle/>
          <a:p>
            <a:fld id="{39A54A7F-4A2B-4538-982A-0471FCB1C0DB}" type="slidenum">
              <a:rPr lang="en-US" smtClean="0"/>
              <a:t>63</a:t>
            </a:fld>
            <a:endParaRPr lang="en-US"/>
          </a:p>
        </p:txBody>
      </p:sp>
    </p:spTree>
    <p:extLst>
      <p:ext uri="{BB962C8B-B14F-4D97-AF65-F5344CB8AC3E}">
        <p14:creationId xmlns:p14="http://schemas.microsoft.com/office/powerpoint/2010/main" val="3343507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Treatment for opioid use disorder – Learn About Treatment</a:t>
            </a:r>
            <a:r>
              <a:rPr lang="en-US" dirty="0"/>
              <a:t> and </a:t>
            </a:r>
            <a:r>
              <a:rPr lang="en-US" dirty="0">
                <a:hlinkClick r:id="rId4"/>
              </a:rPr>
              <a:t>Medications for Opioid Use Disorder Save Lives | The National Academies Press</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64</a:t>
            </a:fld>
            <a:endParaRPr lang="en-US"/>
          </a:p>
        </p:txBody>
      </p:sp>
    </p:spTree>
    <p:extLst>
      <p:ext uri="{BB962C8B-B14F-4D97-AF65-F5344CB8AC3E}">
        <p14:creationId xmlns:p14="http://schemas.microsoft.com/office/powerpoint/2010/main" val="4100500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b="0" i="0" dirty="0">
                <a:solidFill>
                  <a:srgbClr val="212121"/>
                </a:solidFill>
                <a:effectLst/>
                <a:highlight>
                  <a:srgbClr val="FFFFFF"/>
                </a:highlight>
                <a:latin typeface="BlinkMacSystemFont"/>
              </a:rPr>
              <a:t>Larochelle MR, </a:t>
            </a:r>
            <a:r>
              <a:rPr lang="en-US" b="0" i="0" dirty="0" err="1">
                <a:solidFill>
                  <a:srgbClr val="212121"/>
                </a:solidFill>
                <a:effectLst/>
                <a:highlight>
                  <a:srgbClr val="FFFFFF"/>
                </a:highlight>
                <a:latin typeface="BlinkMacSystemFont"/>
              </a:rPr>
              <a:t>Bernson</a:t>
            </a:r>
            <a:r>
              <a:rPr lang="en-US" b="0" i="0" dirty="0">
                <a:solidFill>
                  <a:srgbClr val="212121"/>
                </a:solidFill>
                <a:effectLst/>
                <a:highlight>
                  <a:srgbClr val="FFFFFF"/>
                </a:highlight>
                <a:latin typeface="BlinkMacSystemFont"/>
              </a:rPr>
              <a:t> D, Land T, </a:t>
            </a:r>
            <a:r>
              <a:rPr lang="en-US" b="0" i="0" dirty="0" err="1">
                <a:solidFill>
                  <a:srgbClr val="212121"/>
                </a:solidFill>
                <a:effectLst/>
                <a:highlight>
                  <a:srgbClr val="FFFFFF"/>
                </a:highlight>
                <a:latin typeface="BlinkMacSystemFont"/>
              </a:rPr>
              <a:t>Stopka</a:t>
            </a:r>
            <a:r>
              <a:rPr lang="en-US" b="0" i="0" dirty="0">
                <a:solidFill>
                  <a:srgbClr val="212121"/>
                </a:solidFill>
                <a:effectLst/>
                <a:highlight>
                  <a:srgbClr val="FFFFFF"/>
                </a:highlight>
                <a:latin typeface="BlinkMacSystemFont"/>
              </a:rPr>
              <a:t> TJ, Wang N, Xuan Z, Bagley SM, </a:t>
            </a:r>
            <a:r>
              <a:rPr lang="en-US" b="0" i="0" dirty="0" err="1">
                <a:solidFill>
                  <a:srgbClr val="212121"/>
                </a:solidFill>
                <a:effectLst/>
                <a:highlight>
                  <a:srgbClr val="FFFFFF"/>
                </a:highlight>
                <a:latin typeface="BlinkMacSystemFont"/>
              </a:rPr>
              <a:t>Liebschutz</a:t>
            </a:r>
            <a:r>
              <a:rPr lang="en-US" b="0" i="0" dirty="0">
                <a:solidFill>
                  <a:srgbClr val="212121"/>
                </a:solidFill>
                <a:effectLst/>
                <a:highlight>
                  <a:srgbClr val="FFFFFF"/>
                </a:highlight>
                <a:latin typeface="BlinkMacSystemFont"/>
              </a:rPr>
              <a:t> JM, Walley AY. Medication for Opioid Use Disorder After Nonfatal Opioid Overdose and Association With Mortality: A Cohort Study. Ann Intern Med. 2018 Aug 7;169(3):137-145. </a:t>
            </a:r>
            <a:r>
              <a:rPr lang="en-US" b="0" i="0" dirty="0" err="1">
                <a:solidFill>
                  <a:srgbClr val="212121"/>
                </a:solidFill>
                <a:effectLst/>
                <a:highlight>
                  <a:srgbClr val="FFFFFF"/>
                </a:highlight>
                <a:latin typeface="BlinkMacSystemFont"/>
              </a:rPr>
              <a:t>doi</a:t>
            </a:r>
            <a:r>
              <a:rPr lang="en-US" b="0" i="0" dirty="0">
                <a:solidFill>
                  <a:srgbClr val="212121"/>
                </a:solidFill>
                <a:effectLst/>
                <a:highlight>
                  <a:srgbClr val="FFFFFF"/>
                </a:highlight>
                <a:latin typeface="BlinkMacSystemFont"/>
              </a:rPr>
              <a:t>: 10.7326/M17-3107. </a:t>
            </a:r>
            <a:r>
              <a:rPr lang="en-US" b="0" i="0" dirty="0" err="1">
                <a:solidFill>
                  <a:srgbClr val="212121"/>
                </a:solidFill>
                <a:effectLst/>
                <a:highlight>
                  <a:srgbClr val="FFFFFF"/>
                </a:highlight>
                <a:latin typeface="BlinkMacSystemFont"/>
              </a:rPr>
              <a:t>Epub</a:t>
            </a:r>
            <a:r>
              <a:rPr lang="en-US" b="0" i="0" dirty="0">
                <a:solidFill>
                  <a:srgbClr val="212121"/>
                </a:solidFill>
                <a:effectLst/>
                <a:highlight>
                  <a:srgbClr val="FFFFFF"/>
                </a:highlight>
                <a:latin typeface="BlinkMacSystemFont"/>
              </a:rPr>
              <a:t> 2018 Jun 19. PMID: 29913516; PMCID: PMC6387681.</a:t>
            </a:r>
            <a:endParaRPr lang="en-US" dirty="0"/>
          </a:p>
          <a:p>
            <a:r>
              <a:rPr lang="en-US" sz="1200" dirty="0">
                <a:solidFill>
                  <a:schemeClr val="dk1"/>
                </a:solidFill>
                <a:latin typeface="Calibri"/>
                <a:ea typeface="Calibri"/>
                <a:cs typeface="Calibri"/>
                <a:sym typeface="Calibri"/>
              </a:rPr>
              <a:t>Larochelle, MR, et al, Annals of Internal Medicine, 2018</a:t>
            </a:r>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65</a:t>
            </a:fld>
            <a:endParaRPr lang="en-US"/>
          </a:p>
        </p:txBody>
      </p:sp>
    </p:spTree>
    <p:extLst>
      <p:ext uri="{BB962C8B-B14F-4D97-AF65-F5344CB8AC3E}">
        <p14:creationId xmlns:p14="http://schemas.microsoft.com/office/powerpoint/2010/main" val="33336389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SAMHSA</a:t>
            </a:r>
          </a:p>
        </p:txBody>
      </p:sp>
      <p:sp>
        <p:nvSpPr>
          <p:cNvPr id="4" name="Slide Number Placeholder 3"/>
          <p:cNvSpPr>
            <a:spLocks noGrp="1"/>
          </p:cNvSpPr>
          <p:nvPr>
            <p:ph type="sldNum" sz="quarter" idx="5"/>
          </p:nvPr>
        </p:nvSpPr>
        <p:spPr/>
        <p:txBody>
          <a:bodyPr/>
          <a:lstStyle/>
          <a:p>
            <a:fld id="{39A54A7F-4A2B-4538-982A-0471FCB1C0DB}" type="slidenum">
              <a:rPr lang="en-US" smtClean="0"/>
              <a:t>66</a:t>
            </a:fld>
            <a:endParaRPr lang="en-US"/>
          </a:p>
        </p:txBody>
      </p:sp>
    </p:spTree>
    <p:extLst>
      <p:ext uri="{BB962C8B-B14F-4D97-AF65-F5344CB8AC3E}">
        <p14:creationId xmlns:p14="http://schemas.microsoft.com/office/powerpoint/2010/main" val="307887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Source: </a:t>
            </a:r>
            <a:r>
              <a:rPr lang="en-US" sz="1200" b="0" i="0" dirty="0">
                <a:solidFill>
                  <a:srgbClr val="222222"/>
                </a:solidFill>
                <a:latin typeface="Courier New"/>
                <a:ea typeface="Courier New"/>
                <a:cs typeface="Courier New"/>
                <a:sym typeface="Courier New"/>
              </a:rPr>
              <a:t>Substance Abuse and Mental Health Services Administration (US); Office of the Surgeon General (US). Facing Addiction in America: The Surgeon General's Report on Alcohol, Drugs, and Health [Internet]. Washington (DC): US Department of Health and Human Services; 2016 Nov. CHAPTER 2, THE NEUROBIOLOGY OF SUBSTANCE USE, MISUSE, AND ADDICTION. Available from: https://www.ncbi.nlm.nih.gov/books/NBK424849/</a:t>
            </a:r>
            <a:r>
              <a:rPr lang="en-US" sz="1200"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https://www.ncbi.nlm.nih.gov/books/NBK424849/</a:t>
            </a:r>
            <a:r>
              <a:rPr lang="en-US" sz="1200" dirty="0">
                <a:solidFill>
                  <a:schemeClr val="dk1"/>
                </a:solidFill>
                <a:latin typeface="Calibri"/>
                <a:ea typeface="Calibri"/>
                <a:cs typeface="Calibri"/>
                <a:sym typeface="Calibri"/>
              </a:rPr>
              <a:t>) and https://www.witf.org/2018/07/14/what_causes_addiction_a_look_at_the_science_behind_the_cycle/</a:t>
            </a:r>
            <a:endParaRPr lang="en-US" dirty="0"/>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9</a:t>
            </a:fld>
            <a:endParaRPr lang="en-US"/>
          </a:p>
        </p:txBody>
      </p:sp>
    </p:spTree>
    <p:extLst>
      <p:ext uri="{BB962C8B-B14F-4D97-AF65-F5344CB8AC3E}">
        <p14:creationId xmlns:p14="http://schemas.microsoft.com/office/powerpoint/2010/main" val="174343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NSDUH, 2022</a:t>
            </a:r>
          </a:p>
        </p:txBody>
      </p:sp>
      <p:sp>
        <p:nvSpPr>
          <p:cNvPr id="4" name="Slide Number Placeholder 3"/>
          <p:cNvSpPr>
            <a:spLocks noGrp="1"/>
          </p:cNvSpPr>
          <p:nvPr>
            <p:ph type="sldNum" sz="quarter" idx="5"/>
          </p:nvPr>
        </p:nvSpPr>
        <p:spPr/>
        <p:txBody>
          <a:bodyPr/>
          <a:lstStyle/>
          <a:p>
            <a:fld id="{39A54A7F-4A2B-4538-982A-0471FCB1C0DB}" type="slidenum">
              <a:rPr lang="en-US" smtClean="0"/>
              <a:t>10</a:t>
            </a:fld>
            <a:endParaRPr lang="en-US"/>
          </a:p>
        </p:txBody>
      </p:sp>
    </p:spTree>
    <p:extLst>
      <p:ext uri="{BB962C8B-B14F-4D97-AF65-F5344CB8AC3E}">
        <p14:creationId xmlns:p14="http://schemas.microsoft.com/office/powerpoint/2010/main" val="242830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NSDUH, 2022</a:t>
            </a:r>
          </a:p>
        </p:txBody>
      </p:sp>
      <p:sp>
        <p:nvSpPr>
          <p:cNvPr id="4" name="Slide Number Placeholder 3"/>
          <p:cNvSpPr>
            <a:spLocks noGrp="1"/>
          </p:cNvSpPr>
          <p:nvPr>
            <p:ph type="sldNum" sz="quarter" idx="5"/>
          </p:nvPr>
        </p:nvSpPr>
        <p:spPr/>
        <p:txBody>
          <a:bodyPr/>
          <a:lstStyle/>
          <a:p>
            <a:fld id="{39A54A7F-4A2B-4538-982A-0471FCB1C0DB}" type="slidenum">
              <a:rPr lang="en-US" smtClean="0"/>
              <a:t>11</a:t>
            </a:fld>
            <a:endParaRPr lang="en-US"/>
          </a:p>
        </p:txBody>
      </p:sp>
    </p:spTree>
    <p:extLst>
      <p:ext uri="{BB962C8B-B14F-4D97-AF65-F5344CB8AC3E}">
        <p14:creationId xmlns:p14="http://schemas.microsoft.com/office/powerpoint/2010/main" val="277057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Source: </a:t>
            </a:r>
            <a:r>
              <a:rPr lang="en-US" sz="1200" b="0" i="0" dirty="0">
                <a:solidFill>
                  <a:srgbClr val="212121"/>
                </a:solidFill>
                <a:latin typeface="Arial"/>
                <a:ea typeface="Arial"/>
                <a:cs typeface="Arial"/>
                <a:sym typeface="Arial"/>
              </a:rPr>
              <a:t>Fairbanks J, </a:t>
            </a:r>
            <a:r>
              <a:rPr lang="en-US" sz="1200" b="0" i="0" dirty="0" err="1">
                <a:solidFill>
                  <a:srgbClr val="212121"/>
                </a:solidFill>
                <a:latin typeface="Arial"/>
                <a:ea typeface="Arial"/>
                <a:cs typeface="Arial"/>
                <a:sym typeface="Arial"/>
              </a:rPr>
              <a:t>Umbreit</a:t>
            </a:r>
            <a:r>
              <a:rPr lang="en-US" sz="1200" b="0" i="0" dirty="0">
                <a:solidFill>
                  <a:srgbClr val="212121"/>
                </a:solidFill>
                <a:latin typeface="Arial"/>
                <a:ea typeface="Arial"/>
                <a:cs typeface="Arial"/>
                <a:sym typeface="Arial"/>
              </a:rPr>
              <a:t> A, </a:t>
            </a:r>
            <a:r>
              <a:rPr lang="en-US" sz="1200" b="0" i="0" dirty="0" err="1">
                <a:solidFill>
                  <a:srgbClr val="212121"/>
                </a:solidFill>
                <a:latin typeface="Arial"/>
                <a:ea typeface="Arial"/>
                <a:cs typeface="Arial"/>
                <a:sym typeface="Arial"/>
              </a:rPr>
              <a:t>Kolla</a:t>
            </a:r>
            <a:r>
              <a:rPr lang="en-US" sz="1200" b="0" i="0" dirty="0">
                <a:solidFill>
                  <a:srgbClr val="212121"/>
                </a:solidFill>
                <a:latin typeface="Arial"/>
                <a:ea typeface="Arial"/>
                <a:cs typeface="Arial"/>
                <a:sym typeface="Arial"/>
              </a:rPr>
              <a:t> BP, </a:t>
            </a:r>
            <a:r>
              <a:rPr lang="en-US" sz="1200" b="0" i="0" dirty="0" err="1">
                <a:solidFill>
                  <a:srgbClr val="212121"/>
                </a:solidFill>
                <a:latin typeface="Arial"/>
                <a:ea typeface="Arial"/>
                <a:cs typeface="Arial"/>
                <a:sym typeface="Arial"/>
              </a:rPr>
              <a:t>Karpyak</a:t>
            </a:r>
            <a:r>
              <a:rPr lang="en-US" sz="1200" b="0" i="0" dirty="0">
                <a:solidFill>
                  <a:srgbClr val="212121"/>
                </a:solidFill>
                <a:latin typeface="Arial"/>
                <a:ea typeface="Arial"/>
                <a:cs typeface="Arial"/>
                <a:sym typeface="Arial"/>
              </a:rPr>
              <a:t> VM, </a:t>
            </a:r>
            <a:r>
              <a:rPr lang="en-US" sz="1200" b="0" i="0" dirty="0" err="1">
                <a:solidFill>
                  <a:srgbClr val="212121"/>
                </a:solidFill>
                <a:latin typeface="Arial"/>
                <a:ea typeface="Arial"/>
                <a:cs typeface="Arial"/>
                <a:sym typeface="Arial"/>
              </a:rPr>
              <a:t>Schneekloth</a:t>
            </a:r>
            <a:r>
              <a:rPr lang="en-US" sz="1200" b="0" i="0" dirty="0">
                <a:solidFill>
                  <a:srgbClr val="212121"/>
                </a:solidFill>
                <a:latin typeface="Arial"/>
                <a:ea typeface="Arial"/>
                <a:cs typeface="Arial"/>
                <a:sym typeface="Arial"/>
              </a:rPr>
              <a:t> TD, </a:t>
            </a:r>
            <a:r>
              <a:rPr lang="en-US" sz="1200" b="0" i="0" dirty="0" err="1">
                <a:solidFill>
                  <a:srgbClr val="212121"/>
                </a:solidFill>
                <a:latin typeface="Arial"/>
                <a:ea typeface="Arial"/>
                <a:cs typeface="Arial"/>
                <a:sym typeface="Arial"/>
              </a:rPr>
              <a:t>Loukianova</a:t>
            </a:r>
            <a:r>
              <a:rPr lang="en-US" sz="1200" b="0" i="0" dirty="0">
                <a:solidFill>
                  <a:srgbClr val="212121"/>
                </a:solidFill>
                <a:latin typeface="Arial"/>
                <a:ea typeface="Arial"/>
                <a:cs typeface="Arial"/>
                <a:sym typeface="Arial"/>
              </a:rPr>
              <a:t> LL, Sinha S. Evidence-Based Pharmacotherapies for Alcohol Use Disorder: Clinical Pearls. Mayo Clin Proc. 2020 Sep;95(9):1964-1977. </a:t>
            </a:r>
            <a:r>
              <a:rPr lang="en-US" sz="1200" b="0" i="0" dirty="0" err="1">
                <a:solidFill>
                  <a:srgbClr val="212121"/>
                </a:solidFill>
                <a:latin typeface="Arial"/>
                <a:ea typeface="Arial"/>
                <a:cs typeface="Arial"/>
                <a:sym typeface="Arial"/>
              </a:rPr>
              <a:t>doi</a:t>
            </a:r>
            <a:r>
              <a:rPr lang="en-US" sz="1200" b="0" i="0" dirty="0">
                <a:solidFill>
                  <a:srgbClr val="212121"/>
                </a:solidFill>
                <a:latin typeface="Arial"/>
                <a:ea typeface="Arial"/>
                <a:cs typeface="Arial"/>
                <a:sym typeface="Arial"/>
              </a:rPr>
              <a:t>: 10.1016/j.mayocp.2020.01.030. </a:t>
            </a:r>
            <a:r>
              <a:rPr lang="en-US" sz="1200" b="0" i="0" dirty="0" err="1">
                <a:solidFill>
                  <a:srgbClr val="212121"/>
                </a:solidFill>
                <a:latin typeface="Arial"/>
                <a:ea typeface="Arial"/>
                <a:cs typeface="Arial"/>
                <a:sym typeface="Arial"/>
              </a:rPr>
              <a:t>Epub</a:t>
            </a:r>
            <a:r>
              <a:rPr lang="en-US" sz="1200" b="0" i="0" dirty="0">
                <a:solidFill>
                  <a:srgbClr val="212121"/>
                </a:solidFill>
                <a:latin typeface="Arial"/>
                <a:ea typeface="Arial"/>
                <a:cs typeface="Arial"/>
                <a:sym typeface="Arial"/>
              </a:rPr>
              <a:t> 2020 May 20. PMID: 32446635. (https://pubmed.ncbi.nlm.nih.gov/32446635/)</a:t>
            </a:r>
            <a:endParaRPr lang="en-US" dirty="0"/>
          </a:p>
          <a:p>
            <a:pPr marL="0" marR="0" lvl="0" indent="0" algn="l" rtl="0">
              <a:spcBef>
                <a:spcPts val="0"/>
              </a:spcBef>
              <a:spcAft>
                <a:spcPts val="0"/>
              </a:spcAft>
              <a:buNone/>
            </a:pPr>
            <a:r>
              <a:rPr lang="en-US" sz="1200" b="0" i="0" dirty="0">
                <a:solidFill>
                  <a:srgbClr val="212121"/>
                </a:solidFill>
                <a:latin typeface="Arial"/>
                <a:ea typeface="Arial"/>
                <a:cs typeface="Arial"/>
                <a:sym typeface="Arial"/>
              </a:rPr>
              <a:t>Fairbanks, J., et al. Mayo Clinic Proc, 9/2020.</a:t>
            </a: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9A54A7F-4A2B-4538-982A-0471FCB1C0DB}" type="slidenum">
              <a:rPr lang="en-US" smtClean="0"/>
              <a:t>13</a:t>
            </a:fld>
            <a:endParaRPr lang="en-US"/>
          </a:p>
        </p:txBody>
      </p:sp>
    </p:spTree>
    <p:extLst>
      <p:ext uri="{BB962C8B-B14F-4D97-AF65-F5344CB8AC3E}">
        <p14:creationId xmlns:p14="http://schemas.microsoft.com/office/powerpoint/2010/main" val="94917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058084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05767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99618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025522"/>
            <a:ext cx="10363199" cy="2546478"/>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14400" y="4681684"/>
            <a:ext cx="10363197" cy="10668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5" name="Picture Placeholder 4"/>
          <p:cNvSpPr>
            <a:spLocks noGrp="1"/>
          </p:cNvSpPr>
          <p:nvPr>
            <p:ph type="pic" sz="quarter" idx="13"/>
          </p:nvPr>
        </p:nvSpPr>
        <p:spPr>
          <a:xfrm>
            <a:off x="203200" y="228600"/>
            <a:ext cx="8026400" cy="914400"/>
          </a:xfrm>
        </p:spPr>
        <p:txBody>
          <a:bodyPr/>
          <a:lstStyle/>
          <a:p>
            <a:r>
              <a:rPr lang="en-US"/>
              <a:t>Click icon to add picture</a:t>
            </a:r>
          </a:p>
        </p:txBody>
      </p:sp>
      <p:sp>
        <p:nvSpPr>
          <p:cNvPr id="8" name="Date Placeholder 3"/>
          <p:cNvSpPr>
            <a:spLocks noGrp="1"/>
          </p:cNvSpPr>
          <p:nvPr>
            <p:ph type="dt" sz="half" idx="11"/>
          </p:nvPr>
        </p:nvSpPr>
        <p:spPr>
          <a:xfrm>
            <a:off x="10293009" y="6352706"/>
            <a:ext cx="984591"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4469945" y="6352706"/>
            <a:ext cx="5823064" cy="365760"/>
          </a:xfrm>
        </p:spPr>
        <p:txBody>
          <a:bodyPr/>
          <a:lstStyle/>
          <a:p>
            <a:endParaRPr lang="en-US" dirty="0"/>
          </a:p>
        </p:txBody>
      </p:sp>
    </p:spTree>
    <p:extLst>
      <p:ext uri="{BB962C8B-B14F-4D97-AF65-F5344CB8AC3E}">
        <p14:creationId xmlns:p14="http://schemas.microsoft.com/office/powerpoint/2010/main" val="293935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14075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318717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1553633"/>
            <a:ext cx="8180916"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48715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799" y="1536192"/>
            <a:ext cx="5384799"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344762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3"/>
            <a:ext cx="5186811"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17"/>
            <a:ext cx="5186811"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0" y="1644603"/>
            <a:ext cx="5384799"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0" y="2408717"/>
            <a:ext cx="5384799"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1865814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609600" y="1524000"/>
            <a:ext cx="11074400" cy="4495800"/>
          </a:xfrm>
        </p:spPr>
        <p:txBody>
          <a:bodyPr/>
          <a:lstStyle/>
          <a:p>
            <a:r>
              <a:rPr lang="en-US"/>
              <a:t>Click icon to add SmartArt graphic</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8528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609600" y="1524000"/>
            <a:ext cx="11074400" cy="4495800"/>
          </a:xfrm>
        </p:spPr>
        <p:txBody>
          <a:bodyPr/>
          <a:lstStyle/>
          <a:p>
            <a:r>
              <a:rPr lang="en-US"/>
              <a:t>Click icon to add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217447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609600" y="1447800"/>
            <a:ext cx="110744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1220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442906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406400" y="381000"/>
            <a:ext cx="11355753"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280693719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29"/>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5"/>
            <a:ext cx="12192000" cy="4913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5607551"/>
            <a:ext cx="11450997" cy="538395"/>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882417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1453D0-1E7F-43CC-B8A1-73EB6588B26E}" type="datetimeFigureOut">
              <a:rPr lang="en-US"/>
              <a:pPr>
                <a:defRPr/>
              </a:pPr>
              <a:t>5/22/2024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3B090C-2985-4D83-BBA0-48155FF533F6}" type="slidenum">
              <a:rPr lang="en-US"/>
              <a:pPr>
                <a:defRPr/>
              </a:pPr>
              <a:t>‹#›</a:t>
            </a:fld>
            <a:endParaRPr lang="en-US"/>
          </a:p>
        </p:txBody>
      </p:sp>
    </p:spTree>
    <p:extLst>
      <p:ext uri="{BB962C8B-B14F-4D97-AF65-F5344CB8AC3E}">
        <p14:creationId xmlns:p14="http://schemas.microsoft.com/office/powerpoint/2010/main" val="978258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3" y="1046681"/>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3" y="1935959"/>
            <a:ext cx="10515163" cy="2986087"/>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dirty="0"/>
              <a:t>Click to edit Master plain text styles</a:t>
            </a:r>
          </a:p>
        </p:txBody>
      </p:sp>
    </p:spTree>
    <p:extLst>
      <p:ext uri="{BB962C8B-B14F-4D97-AF65-F5344CB8AC3E}">
        <p14:creationId xmlns:p14="http://schemas.microsoft.com/office/powerpoint/2010/main" val="348681950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33714"/>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53422"/>
            <a:ext cx="10515163" cy="2986087"/>
          </a:xfrm>
          <a:prstGeom prst="rect">
            <a:avLst/>
          </a:prstGeom>
        </p:spPr>
        <p:txBody>
          <a:bodyPr/>
          <a:lstStyle>
            <a:lvl1pPr marL="514350" indent="-255985">
              <a:spcBef>
                <a:spcPts val="0"/>
              </a:spcBef>
              <a:spcAft>
                <a:spcPts val="900"/>
              </a:spcAft>
              <a:buClr>
                <a:schemeClr val="accent6"/>
              </a:buClr>
              <a:buFont typeface="Wingdings" pitchFamily="2" charset="2"/>
              <a:buChar char="§"/>
              <a:defRPr sz="1800">
                <a:solidFill>
                  <a:schemeClr val="tx1"/>
                </a:solidFill>
                <a:latin typeface="+mn-lt"/>
              </a:defRPr>
            </a:lvl1pPr>
            <a:lvl2pPr marL="514350" indent="-255985">
              <a:spcBef>
                <a:spcPts val="0"/>
              </a:spcBef>
              <a:spcAft>
                <a:spcPts val="450"/>
              </a:spcAft>
              <a:defRPr sz="1800">
                <a:latin typeface="+mn-lt"/>
              </a:defRPr>
            </a:lvl2pPr>
            <a:lvl3pPr marL="768109" indent="-260608">
              <a:spcBef>
                <a:spcPts val="0"/>
              </a:spcBef>
              <a:spcAft>
                <a:spcPts val="450"/>
              </a:spcAft>
              <a:buFont typeface="Arial" panose="020B0604020202020204" pitchFamily="34" charset="0"/>
              <a:buChar char="•"/>
              <a:defRPr sz="1800">
                <a:latin typeface="+mn-lt"/>
              </a:defRPr>
            </a:lvl3pPr>
            <a:lvl4pPr marL="1111014" indent="-260608">
              <a:spcBef>
                <a:spcPts val="0"/>
              </a:spcBef>
              <a:spcAft>
                <a:spcPts val="450"/>
              </a:spcAft>
              <a:buClr>
                <a:schemeClr val="accent6"/>
              </a:buClr>
              <a:buFont typeface="System Font Regular"/>
              <a:buChar char="–"/>
              <a:defRPr sz="1649">
                <a:latin typeface="+mn-lt"/>
              </a:defRPr>
            </a:lvl4pPr>
            <a:lvl5pPr marL="1371623" indent="-260608">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52097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1" y="1026396"/>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3635"/>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7" y="1933634"/>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651489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46068"/>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5"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097154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64976"/>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9" y="1984684"/>
            <a:ext cx="5249959" cy="2986087"/>
          </a:xfrm>
          <a:prstGeom prst="rect">
            <a:avLst/>
          </a:prstGeom>
        </p:spPr>
        <p:txBody>
          <a:bodyPr/>
          <a:lstStyle>
            <a:lvl1pPr marL="342900" indent="-255985">
              <a:spcBef>
                <a:spcPts val="0"/>
              </a:spcBef>
              <a:spcAft>
                <a:spcPts val="900"/>
              </a:spcAft>
              <a:buClr>
                <a:schemeClr val="accent6"/>
              </a:buClr>
              <a:buFont typeface="Wingdings" pitchFamily="2" charset="2"/>
              <a:buChar char="§"/>
              <a:defRPr sz="1649">
                <a:solidFill>
                  <a:schemeClr val="tx1"/>
                </a:solidFill>
                <a:latin typeface="+mn-lt"/>
              </a:defRPr>
            </a:lvl1pPr>
            <a:lvl2pPr marL="342900" indent="-255985">
              <a:spcBef>
                <a:spcPts val="0"/>
              </a:spcBef>
              <a:spcAft>
                <a:spcPts val="450"/>
              </a:spcAft>
              <a:defRPr sz="1649">
                <a:latin typeface="+mn-lt"/>
              </a:defRPr>
            </a:lvl2pPr>
            <a:lvl3pPr marL="641747" indent="-259556">
              <a:spcBef>
                <a:spcPts val="0"/>
              </a:spcBef>
              <a:spcAft>
                <a:spcPts val="450"/>
              </a:spcAft>
              <a:buFont typeface="Arial" panose="020B0604020202020204" pitchFamily="34" charset="0"/>
              <a:buChar char="•"/>
              <a:defRPr sz="1649">
                <a:latin typeface="+mn-lt"/>
              </a:defRPr>
            </a:lvl3pPr>
            <a:lvl4pPr marL="901304" indent="-259556">
              <a:spcBef>
                <a:spcPts val="0"/>
              </a:spcBef>
              <a:spcAft>
                <a:spcPts val="450"/>
              </a:spcAft>
              <a:buClr>
                <a:schemeClr val="accent6"/>
              </a:buClr>
              <a:buFont typeface="System Font Regular"/>
              <a:buChar char="–"/>
              <a:defRPr sz="1649">
                <a:latin typeface="+mn-lt"/>
              </a:defRPr>
            </a:lvl4pPr>
            <a:lvl5pPr marL="1028700"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4"/>
            <a:ext cx="5043213" cy="2987675"/>
          </a:xfrm>
          <a:prstGeom prst="rect">
            <a:avLst/>
          </a:prstGeom>
        </p:spPr>
        <p:txBody>
          <a:bodyPr anchor="ctr"/>
          <a:lstStyle>
            <a:lvl1pPr algn="ctr">
              <a:defRPr sz="1050"/>
            </a:lvl1pPr>
          </a:lstStyle>
          <a:p>
            <a:endParaRPr lang="en-US" dirty="0"/>
          </a:p>
        </p:txBody>
      </p:sp>
    </p:spTree>
    <p:extLst>
      <p:ext uri="{BB962C8B-B14F-4D97-AF65-F5344CB8AC3E}">
        <p14:creationId xmlns:p14="http://schemas.microsoft.com/office/powerpoint/2010/main" val="428112963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60" y="6356356"/>
            <a:ext cx="274391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C19CEB-2028-2842-AF60-6C74C4CAB384}" type="datetime4">
              <a:rPr lang="en-US" smtClean="0"/>
              <a:t>May 22, 2024</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40" y="1052856"/>
            <a:ext cx="10941633" cy="4471845"/>
          </a:xfrm>
          <a:prstGeom prst="rect">
            <a:avLst/>
          </a:prstGeom>
        </p:spPr>
        <p:txBody>
          <a:bodyPr anchor="ctr"/>
          <a:lstStyle>
            <a:lvl1pPr algn="ctr">
              <a:defRPr sz="1050"/>
            </a:lvl1pPr>
          </a:lstStyle>
          <a:p>
            <a:endParaRPr lang="en-US" dirty="0"/>
          </a:p>
        </p:txBody>
      </p:sp>
    </p:spTree>
    <p:extLst>
      <p:ext uri="{BB962C8B-B14F-4D97-AF65-F5344CB8AC3E}">
        <p14:creationId xmlns:p14="http://schemas.microsoft.com/office/powerpoint/2010/main" val="52474676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1" y="1644605"/>
            <a:ext cx="5186811"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408723"/>
            <a:ext cx="5186811"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5" y="1644605"/>
            <a:ext cx="5384799"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09615" y="2408723"/>
            <a:ext cx="5384799"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177770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1631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35221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13594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604159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98327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00758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5/22/2024</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568831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5/22/2024</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135826777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0" r:id="rId6"/>
    <p:sldLayoutId id="2147483756" r:id="rId7"/>
    <p:sldLayoutId id="2147483757" r:id="rId8"/>
    <p:sldLayoutId id="2147483758" r:id="rId9"/>
    <p:sldLayoutId id="2147483759" r:id="rId10"/>
    <p:sldLayoutId id="2147483761" r:id="rId11"/>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12192000" cy="6858000"/>
          </a:xfrm>
          <a:prstGeom prst="rect">
            <a:avLst/>
          </a:prstGeom>
          <a:effectLst/>
        </p:spPr>
      </p:pic>
      <p:sp>
        <p:nvSpPr>
          <p:cNvPr id="7" name="Rectangle 6"/>
          <p:cNvSpPr/>
          <p:nvPr/>
        </p:nvSpPr>
        <p:spPr>
          <a:xfrm>
            <a:off x="2"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599" y="274638"/>
            <a:ext cx="110874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599" y="1600201"/>
            <a:ext cx="11087425"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7205352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6"/>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6"/>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9" y="251504"/>
            <a:ext cx="356321" cy="207749"/>
          </a:xfrm>
          <a:prstGeom prst="rect">
            <a:avLst/>
          </a:prstGeom>
          <a:noFill/>
        </p:spPr>
        <p:txBody>
          <a:bodyPr wrap="square" rtlCol="0">
            <a:spAutoFit/>
          </a:bodyPr>
          <a:lstStyle/>
          <a:p>
            <a:pPr algn="ctr"/>
            <a:fld id="{A565D13D-210D-7741-99FD-FE938200C5BF}" type="slidenum">
              <a:rPr lang="en-US" sz="750" b="1" smtClean="0">
                <a:solidFill>
                  <a:schemeClr val="bg1"/>
                </a:solidFill>
              </a:rPr>
              <a:t>‹#›</a:t>
            </a:fld>
            <a:endParaRPr lang="en-US" sz="75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9"/>
          <a:stretch>
            <a:fillRect/>
          </a:stretch>
        </p:blipFill>
        <p:spPr>
          <a:xfrm>
            <a:off x="9587177" y="5839641"/>
            <a:ext cx="2337193" cy="797594"/>
          </a:xfrm>
          <a:prstGeom prst="rect">
            <a:avLst/>
          </a:prstGeom>
        </p:spPr>
      </p:pic>
    </p:spTree>
    <p:extLst>
      <p:ext uri="{BB962C8B-B14F-4D97-AF65-F5344CB8AC3E}">
        <p14:creationId xmlns:p14="http://schemas.microsoft.com/office/powerpoint/2010/main" val="42278851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transition spd="slow">
    <p:fade/>
  </p:transition>
  <p:hf sldNum="0" hdr="0" ftr="0"/>
  <p:txStyles>
    <p:titleStyle>
      <a:lvl1pPr algn="l" defTabSz="914186" rtl="0" eaLnBrk="1" latinLnBrk="0" hangingPunct="1">
        <a:spcBef>
          <a:spcPct val="0"/>
        </a:spcBef>
        <a:buNone/>
        <a:defRPr sz="2400" kern="1200">
          <a:solidFill>
            <a:schemeClr val="accent6"/>
          </a:solidFill>
          <a:latin typeface="+mj-lt"/>
          <a:ea typeface="+mj-ea"/>
          <a:cs typeface="Arial" pitchFamily="34" charset="0"/>
        </a:defRPr>
      </a:lvl1pPr>
    </p:titleStyle>
    <p:bodyStyle>
      <a:lvl1pPr marL="0" indent="0" algn="l" defTabSz="914186"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99" indent="-342905" algn="l" defTabSz="914186" rtl="0" eaLnBrk="1" latinLnBrk="0" hangingPunct="1">
        <a:spcBef>
          <a:spcPct val="20000"/>
        </a:spcBef>
        <a:buClr>
          <a:schemeClr val="accent6"/>
        </a:buClr>
        <a:buFont typeface="Wingdings" pitchFamily="2" charset="2"/>
        <a:buChar char="§"/>
        <a:defRPr sz="1951" kern="1200">
          <a:solidFill>
            <a:schemeClr val="tx1"/>
          </a:solidFill>
          <a:latin typeface="+mj-lt"/>
          <a:ea typeface="+mn-ea"/>
          <a:cs typeface="Arial" pitchFamily="34" charset="0"/>
        </a:defRPr>
      </a:lvl2pPr>
      <a:lvl3pPr marL="1142733" indent="-228547" algn="l" defTabSz="914186" rtl="0" eaLnBrk="1" latinLnBrk="0" hangingPunct="1">
        <a:spcBef>
          <a:spcPct val="20000"/>
        </a:spcBef>
        <a:buClr>
          <a:schemeClr val="accent6"/>
        </a:buClr>
        <a:buFont typeface="STIXGeneral-Regular" pitchFamily="2" charset="2"/>
        <a:buChar char="⎯"/>
        <a:defRPr sz="1951" kern="1200">
          <a:solidFill>
            <a:schemeClr val="tx1"/>
          </a:solidFill>
          <a:latin typeface="+mj-lt"/>
          <a:ea typeface="+mn-ea"/>
          <a:cs typeface="Arial" pitchFamily="34" charset="0"/>
        </a:defRPr>
      </a:lvl3pPr>
      <a:lvl4pPr marL="1599827"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920"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014"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0"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3"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799" kern="1200">
          <a:solidFill>
            <a:schemeClr val="tx1"/>
          </a:solidFill>
          <a:latin typeface="+mn-lt"/>
          <a:ea typeface="+mn-ea"/>
          <a:cs typeface="+mn-cs"/>
        </a:defRPr>
      </a:lvl1pPr>
      <a:lvl2pPr marL="457094" algn="l" defTabSz="914186" rtl="0" eaLnBrk="1" latinLnBrk="0" hangingPunct="1">
        <a:defRPr sz="1799" kern="1200">
          <a:solidFill>
            <a:schemeClr val="tx1"/>
          </a:solidFill>
          <a:latin typeface="+mn-lt"/>
          <a:ea typeface="+mn-ea"/>
          <a:cs typeface="+mn-cs"/>
        </a:defRPr>
      </a:lvl2pPr>
      <a:lvl3pPr marL="914186" algn="l" defTabSz="914186" rtl="0" eaLnBrk="1" latinLnBrk="0" hangingPunct="1">
        <a:defRPr sz="1799" kern="1200">
          <a:solidFill>
            <a:schemeClr val="tx1"/>
          </a:solidFill>
          <a:latin typeface="+mn-lt"/>
          <a:ea typeface="+mn-ea"/>
          <a:cs typeface="+mn-cs"/>
        </a:defRPr>
      </a:lvl3pPr>
      <a:lvl4pPr marL="1371280" algn="l" defTabSz="914186" rtl="0" eaLnBrk="1" latinLnBrk="0" hangingPunct="1">
        <a:defRPr sz="1799" kern="1200">
          <a:solidFill>
            <a:schemeClr val="tx1"/>
          </a:solidFill>
          <a:latin typeface="+mn-lt"/>
          <a:ea typeface="+mn-ea"/>
          <a:cs typeface="+mn-cs"/>
        </a:defRPr>
      </a:lvl4pPr>
      <a:lvl5pPr marL="1828373" algn="l" defTabSz="914186" rtl="0" eaLnBrk="1" latinLnBrk="0" hangingPunct="1">
        <a:defRPr sz="1799" kern="1200">
          <a:solidFill>
            <a:schemeClr val="tx1"/>
          </a:solidFill>
          <a:latin typeface="+mn-lt"/>
          <a:ea typeface="+mn-ea"/>
          <a:cs typeface="+mn-cs"/>
        </a:defRPr>
      </a:lvl5pPr>
      <a:lvl6pPr marL="2285467" algn="l" defTabSz="914186" rtl="0" eaLnBrk="1" latinLnBrk="0" hangingPunct="1">
        <a:defRPr sz="1799" kern="1200">
          <a:solidFill>
            <a:schemeClr val="tx1"/>
          </a:solidFill>
          <a:latin typeface="+mn-lt"/>
          <a:ea typeface="+mn-ea"/>
          <a:cs typeface="+mn-cs"/>
        </a:defRPr>
      </a:lvl6pPr>
      <a:lvl7pPr marL="2742560" algn="l" defTabSz="914186" rtl="0" eaLnBrk="1" latinLnBrk="0" hangingPunct="1">
        <a:defRPr sz="1799" kern="1200">
          <a:solidFill>
            <a:schemeClr val="tx1"/>
          </a:solidFill>
          <a:latin typeface="+mn-lt"/>
          <a:ea typeface="+mn-ea"/>
          <a:cs typeface="+mn-cs"/>
        </a:defRPr>
      </a:lvl7pPr>
      <a:lvl8pPr marL="3199653" algn="l" defTabSz="914186" rtl="0" eaLnBrk="1" latinLnBrk="0" hangingPunct="1">
        <a:defRPr sz="1799" kern="1200">
          <a:solidFill>
            <a:schemeClr val="tx1"/>
          </a:solidFill>
          <a:latin typeface="+mn-lt"/>
          <a:ea typeface="+mn-ea"/>
          <a:cs typeface="+mn-cs"/>
        </a:defRPr>
      </a:lvl8pPr>
      <a:lvl9pPr marL="3656747" algn="l" defTabSz="91418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mc/articles/PMC4475501/figure/F1/" TargetMode="External"/><Relationship Id="rId7" Type="http://schemas.openxmlformats.org/officeDocument/2006/relationships/hyperlink" Target="https://www.who.int/publications/i/item/978924159938-2" TargetMode="External"/><Relationship Id="rId2" Type="http://schemas.openxmlformats.org/officeDocument/2006/relationships/hyperlink" Target="https://nida.nih.gov/taps2/question/21013/in-the-past-12-months-how-often-have-you-used-tobacco-or-any-other-nicotine-delivery-product-ie-e-cigarette-vaping-or-chewing-tobacco" TargetMode="External"/><Relationship Id="rId1" Type="http://schemas.openxmlformats.org/officeDocument/2006/relationships/slideLayout" Target="../slideLayouts/slideLayout2.xml"/><Relationship Id="rId6" Type="http://schemas.openxmlformats.org/officeDocument/2006/relationships/hyperlink" Target="https://cde.nida.nih.gov/sites/nida_cde/files/DrugAbuseScreeningTest_2014Mar24.pdf" TargetMode="External"/><Relationship Id="rId5" Type="http://schemas.openxmlformats.org/officeDocument/2006/relationships/hyperlink" Target="https://nida.nih.gov/sites/default/files/files/AUDIT.pdf" TargetMode="External"/><Relationship Id="rId4" Type="http://schemas.openxmlformats.org/officeDocument/2006/relationships/hyperlink" Target="https://cde.nida.nih.gov/sites/nida_cde/files/Audit-C_2014Mar24.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5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hyperlink" Target="https://neverusealone.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hyperlink" Target="http://www.nextdistro.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hivguidelines.org/guideline/stimulant-use/?mycollection=substance-use" TargetMode="External"/><Relationship Id="rId2" Type="http://schemas.openxmlformats.org/officeDocument/2006/relationships/hyperlink" Target="https://downloads.asam.org/sitefinity-production-blobs/docs/default-source/quality-science/stud_guideline_document_final.pdf?sfvrsn=71094b38_1" TargetMode="External"/><Relationship Id="rId1" Type="http://schemas.openxmlformats.org/officeDocument/2006/relationships/slideLayout" Target="../slideLayouts/slideLayout2.xml"/><Relationship Id="rId4" Type="http://schemas.openxmlformats.org/officeDocument/2006/relationships/hyperlink" Target="https://oasas.ny.gov/system/files/documents/2020/02/cocaine-stimulant-guidance.pdf"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hyperlink" Target="https://aidsetc.org/" TargetMode="External"/><Relationship Id="rId3" Type="http://schemas.openxmlformats.org/officeDocument/2006/relationships/hyperlink" Target="https://aidsetc.org/nhc" TargetMode="External"/><Relationship Id="rId7" Type="http://schemas.openxmlformats.org/officeDocument/2006/relationships/hyperlink" Target="https://www.hepatitisc.uw.edu/" TargetMode="External"/><Relationship Id="rId2" Type="http://schemas.openxmlformats.org/officeDocument/2006/relationships/hyperlink" Target="http://nccc.ucsf.edu/" TargetMode="External"/><Relationship Id="rId1" Type="http://schemas.openxmlformats.org/officeDocument/2006/relationships/slideLayout" Target="../slideLayouts/slideLayout25.xml"/><Relationship Id="rId6" Type="http://schemas.openxmlformats.org/officeDocument/2006/relationships/hyperlink" Target="https://www.hepatitisb.uw.edu/" TargetMode="External"/><Relationship Id="rId5" Type="http://schemas.openxmlformats.org/officeDocument/2006/relationships/hyperlink" Target="https://www.hivprep.uw.edu/" TargetMode="External"/><Relationship Id="rId4" Type="http://schemas.openxmlformats.org/officeDocument/2006/relationships/hyperlink" Target="https://aidsetc.org/hivhcv" TargetMode="External"/><Relationship Id="rId9" Type="http://schemas.openxmlformats.org/officeDocument/2006/relationships/hyperlink" Target="https://matec.inf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sam.org/quality-care/definition-of-addic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30DBF-0A3C-AE31-65CF-0090671C395C}"/>
              </a:ext>
            </a:extLst>
          </p:cNvPr>
          <p:cNvSpPr>
            <a:spLocks noGrp="1"/>
          </p:cNvSpPr>
          <p:nvPr>
            <p:ph type="ctrTitle"/>
          </p:nvPr>
        </p:nvSpPr>
        <p:spPr>
          <a:xfrm>
            <a:off x="838200" y="596644"/>
            <a:ext cx="10746213" cy="2455239"/>
          </a:xfrm>
        </p:spPr>
        <p:txBody>
          <a:bodyPr anchor="b">
            <a:normAutofit/>
          </a:bodyPr>
          <a:lstStyle/>
          <a:p>
            <a:r>
              <a:rPr lang="en-US" sz="4800" b="1" dirty="0">
                <a:gradFill>
                  <a:gsLst>
                    <a:gs pos="0">
                      <a:srgbClr val="00BAC8"/>
                    </a:gs>
                    <a:gs pos="100000">
                      <a:srgbClr val="203040"/>
                    </a:gs>
                  </a:gsLst>
                  <a:lin ang="0" scaled="1"/>
                </a:gradFill>
                <a:latin typeface="Arial"/>
                <a:cs typeface="Arial"/>
              </a:rPr>
              <a:t>Substance Use and Harm Reduction</a:t>
            </a:r>
            <a:br>
              <a:rPr lang="en-US" sz="4800" b="1" dirty="0">
                <a:latin typeface="Arial" panose="020B0604020202020204" pitchFamily="34" charset="0"/>
                <a:cs typeface="Arial" panose="020B0604020202020204" pitchFamily="34" charset="0"/>
              </a:rPr>
            </a:br>
            <a:r>
              <a:rPr lang="en-US" sz="3200" b="1" dirty="0">
                <a:gradFill>
                  <a:gsLst>
                    <a:gs pos="0">
                      <a:srgbClr val="00BAC8"/>
                    </a:gs>
                    <a:gs pos="100000">
                      <a:srgbClr val="203040"/>
                    </a:gs>
                  </a:gsLst>
                  <a:lin ang="0" scaled="1"/>
                </a:gradFill>
                <a:latin typeface="Arial"/>
                <a:cs typeface="Arial"/>
              </a:rPr>
              <a:t>Presentation for the MATEC Conference, 6/20/24</a:t>
            </a:r>
          </a:p>
        </p:txBody>
      </p:sp>
      <p:sp>
        <p:nvSpPr>
          <p:cNvPr id="3" name="Subtitle 2">
            <a:extLst>
              <a:ext uri="{FF2B5EF4-FFF2-40B4-BE49-F238E27FC236}">
                <a16:creationId xmlns:a16="http://schemas.microsoft.com/office/drawing/2014/main" id="{9420314A-524F-1332-DC32-528812D7F6CF}"/>
              </a:ext>
            </a:extLst>
          </p:cNvPr>
          <p:cNvSpPr>
            <a:spLocks noGrp="1"/>
          </p:cNvSpPr>
          <p:nvPr>
            <p:ph type="subTitle" idx="1"/>
          </p:nvPr>
        </p:nvSpPr>
        <p:spPr>
          <a:xfrm>
            <a:off x="838202" y="3429000"/>
            <a:ext cx="3244566" cy="2790825"/>
          </a:xfrm>
        </p:spPr>
        <p:txBody>
          <a:bodyPr anchor="ctr">
            <a:normAutofit/>
          </a:bodyPr>
          <a:lstStyle/>
          <a:p>
            <a:r>
              <a:rPr lang="en-US" dirty="0">
                <a:latin typeface="Arial" panose="020B0604020202020204" pitchFamily="34" charset="0"/>
                <a:cs typeface="Arial" panose="020B0604020202020204" pitchFamily="34" charset="0"/>
              </a:rPr>
              <a:t>Kelly S. Ramsey, MD, MPH, MA, FACP, DFASAM</a:t>
            </a:r>
          </a:p>
          <a:p>
            <a:r>
              <a:rPr lang="en-US" dirty="0">
                <a:latin typeface="Arial" panose="020B0604020202020204" pitchFamily="34" charset="0"/>
                <a:cs typeface="Arial" panose="020B0604020202020204" pitchFamily="34" charset="0"/>
              </a:rPr>
              <a:t>Kelly S. Ramsey Consulting, LLC</a:t>
            </a:r>
          </a:p>
        </p:txBody>
      </p:sp>
      <p:pic>
        <p:nvPicPr>
          <p:cNvPr id="4" name="Picture 3" descr="Aesthetic liquid watercolor and ink">
            <a:extLst>
              <a:ext uri="{FF2B5EF4-FFF2-40B4-BE49-F238E27FC236}">
                <a16:creationId xmlns:a16="http://schemas.microsoft.com/office/drawing/2014/main" id="{EA43CC30-2188-7151-3202-993650183E04}"/>
              </a:ext>
            </a:extLst>
          </p:cNvPr>
          <p:cNvPicPr>
            <a:picLocks noChangeAspect="1"/>
          </p:cNvPicPr>
          <p:nvPr/>
        </p:nvPicPr>
        <p:blipFill>
          <a:blip r:embed="rId3"/>
          <a:stretch>
            <a:fillRect/>
          </a:stretch>
        </p:blipFill>
        <p:spPr>
          <a:xfrm>
            <a:off x="4507934" y="3748918"/>
            <a:ext cx="3380986" cy="2079306"/>
          </a:xfrm>
          <a:prstGeom prst="rect">
            <a:avLst/>
          </a:prstGeom>
        </p:spPr>
      </p:pic>
      <p:pic>
        <p:nvPicPr>
          <p:cNvPr id="5" name="Picture 4" descr="Aesthetic liquid watercolor and ink">
            <a:extLst>
              <a:ext uri="{FF2B5EF4-FFF2-40B4-BE49-F238E27FC236}">
                <a16:creationId xmlns:a16="http://schemas.microsoft.com/office/drawing/2014/main" id="{28F5B050-45E5-0565-FACA-DA06D7011967}"/>
              </a:ext>
            </a:extLst>
          </p:cNvPr>
          <p:cNvPicPr>
            <a:picLocks noChangeAspect="1"/>
          </p:cNvPicPr>
          <p:nvPr/>
        </p:nvPicPr>
        <p:blipFill>
          <a:blip r:embed="rId4"/>
          <a:stretch>
            <a:fillRect/>
          </a:stretch>
        </p:blipFill>
        <p:spPr>
          <a:xfrm>
            <a:off x="7888920" y="3748918"/>
            <a:ext cx="3695494" cy="2079306"/>
          </a:xfrm>
          <a:prstGeom prst="rect">
            <a:avLst/>
          </a:prstGeom>
        </p:spPr>
      </p:pic>
      <p:pic>
        <p:nvPicPr>
          <p:cNvPr id="7" name="Google Shape;289;p1">
            <a:extLst>
              <a:ext uri="{FF2B5EF4-FFF2-40B4-BE49-F238E27FC236}">
                <a16:creationId xmlns:a16="http://schemas.microsoft.com/office/drawing/2014/main" id="{09A52251-4D94-E1A1-E8D3-0A0524B95900}"/>
              </a:ext>
            </a:extLst>
          </p:cNvPr>
          <p:cNvPicPr preferRelativeResize="0"/>
          <p:nvPr/>
        </p:nvPicPr>
        <p:blipFill rotWithShape="1">
          <a:blip r:embed="rId5">
            <a:alphaModFix/>
          </a:blip>
          <a:srcRect/>
          <a:stretch/>
        </p:blipFill>
        <p:spPr>
          <a:xfrm>
            <a:off x="4652128" y="4016578"/>
            <a:ext cx="6966408" cy="432884"/>
          </a:xfrm>
          <a:prstGeom prst="rect">
            <a:avLst/>
          </a:prstGeom>
          <a:noFill/>
          <a:ln>
            <a:noFill/>
          </a:ln>
        </p:spPr>
      </p:pic>
      <p:pic>
        <p:nvPicPr>
          <p:cNvPr id="9" name="Picture 8">
            <a:extLst>
              <a:ext uri="{FF2B5EF4-FFF2-40B4-BE49-F238E27FC236}">
                <a16:creationId xmlns:a16="http://schemas.microsoft.com/office/drawing/2014/main" id="{13154360-55EE-F2D3-8538-1398ED32DF89}"/>
              </a:ext>
            </a:extLst>
          </p:cNvPr>
          <p:cNvPicPr>
            <a:picLocks noChangeAspect="1"/>
          </p:cNvPicPr>
          <p:nvPr/>
        </p:nvPicPr>
        <p:blipFill>
          <a:blip r:embed="rId6"/>
          <a:stretch>
            <a:fillRect/>
          </a:stretch>
        </p:blipFill>
        <p:spPr>
          <a:xfrm>
            <a:off x="5227163" y="4378324"/>
            <a:ext cx="5707930" cy="323116"/>
          </a:xfrm>
          <a:prstGeom prst="rect">
            <a:avLst/>
          </a:prstGeom>
        </p:spPr>
      </p:pic>
    </p:spTree>
    <p:extLst>
      <p:ext uri="{BB962C8B-B14F-4D97-AF65-F5344CB8AC3E}">
        <p14:creationId xmlns:p14="http://schemas.microsoft.com/office/powerpoint/2010/main" val="1155064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FA0997-BDB2-1BB0-4CF4-AB9C38453E6F}"/>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National survey on drug use and health (NSDUH), 2022</a:t>
            </a:r>
          </a:p>
        </p:txBody>
      </p:sp>
      <p:sp>
        <p:nvSpPr>
          <p:cNvPr id="7" name="Text Placeholder 6">
            <a:extLst>
              <a:ext uri="{FF2B5EF4-FFF2-40B4-BE49-F238E27FC236}">
                <a16:creationId xmlns:a16="http://schemas.microsoft.com/office/drawing/2014/main" id="{B932A1E0-11F3-6C2D-A9C1-5BEE12B5D8D2}"/>
              </a:ext>
            </a:extLst>
          </p:cNvPr>
          <p:cNvSpPr>
            <a:spLocks noGrp="1"/>
          </p:cNvSpPr>
          <p:nvPr>
            <p:ph type="body" idx="1"/>
          </p:nvPr>
        </p:nvSpPr>
        <p:spPr>
          <a:xfrm>
            <a:off x="839788" y="1951823"/>
            <a:ext cx="5157787" cy="637628"/>
          </a:xfrm>
        </p:spPr>
        <p:txBody>
          <a:bodyPr>
            <a:normAutofit fontScale="70000" lnSpcReduction="20000"/>
          </a:bodyPr>
          <a:lstStyle/>
          <a:p>
            <a:r>
              <a:rPr lang="en-US" i="0" dirty="0">
                <a:latin typeface="Arial" panose="020B0604020202020204" pitchFamily="34" charset="0"/>
                <a:cs typeface="Arial" panose="020B0604020202020204" pitchFamily="34" charset="0"/>
              </a:rPr>
              <a:t>SUD, AUD, or drug use disorder in the past year: among people aged 12 years or older, 2022 </a:t>
            </a:r>
          </a:p>
        </p:txBody>
      </p:sp>
      <p:pic>
        <p:nvPicPr>
          <p:cNvPr id="5" name="Content Placeholder 4">
            <a:extLst>
              <a:ext uri="{FF2B5EF4-FFF2-40B4-BE49-F238E27FC236}">
                <a16:creationId xmlns:a16="http://schemas.microsoft.com/office/drawing/2014/main" id="{B337057C-1E13-BFE4-FBA7-9421D73A83F6}"/>
              </a:ext>
            </a:extLst>
          </p:cNvPr>
          <p:cNvPicPr>
            <a:picLocks noGrp="1" noChangeAspect="1"/>
          </p:cNvPicPr>
          <p:nvPr>
            <p:ph sz="half" idx="2"/>
          </p:nvPr>
        </p:nvPicPr>
        <p:blipFill>
          <a:blip r:embed="rId3"/>
          <a:stretch>
            <a:fillRect/>
          </a:stretch>
        </p:blipFill>
        <p:spPr>
          <a:xfrm>
            <a:off x="1017352" y="2954338"/>
            <a:ext cx="4802659" cy="3578437"/>
          </a:xfrm>
          <a:prstGeom prst="rect">
            <a:avLst/>
          </a:prstGeom>
        </p:spPr>
      </p:pic>
      <p:sp>
        <p:nvSpPr>
          <p:cNvPr id="8" name="Text Placeholder 7">
            <a:extLst>
              <a:ext uri="{FF2B5EF4-FFF2-40B4-BE49-F238E27FC236}">
                <a16:creationId xmlns:a16="http://schemas.microsoft.com/office/drawing/2014/main" id="{94C1C4C6-9509-047A-48DC-1DB03987D47C}"/>
              </a:ext>
            </a:extLst>
          </p:cNvPr>
          <p:cNvSpPr>
            <a:spLocks noGrp="1"/>
          </p:cNvSpPr>
          <p:nvPr>
            <p:ph type="body" sz="quarter" idx="3"/>
          </p:nvPr>
        </p:nvSpPr>
        <p:spPr/>
        <p:txBody>
          <a:bodyPr>
            <a:normAutofit fontScale="70000" lnSpcReduction="20000"/>
          </a:bodyPr>
          <a:lstStyle/>
          <a:p>
            <a:r>
              <a:rPr lang="en-US" i="0" dirty="0">
                <a:latin typeface="Arial" panose="020B0604020202020204" pitchFamily="34" charset="0"/>
                <a:cs typeface="Arial" panose="020B0604020202020204" pitchFamily="34" charset="0"/>
              </a:rPr>
              <a:t>SUD severity level for specific substances in the past year: among people aged 12 years or older with a specific SUD; 2022</a:t>
            </a:r>
          </a:p>
        </p:txBody>
      </p:sp>
      <p:pic>
        <p:nvPicPr>
          <p:cNvPr id="10" name="Content Placeholder 9">
            <a:extLst>
              <a:ext uri="{FF2B5EF4-FFF2-40B4-BE49-F238E27FC236}">
                <a16:creationId xmlns:a16="http://schemas.microsoft.com/office/drawing/2014/main" id="{FDC8325B-1A63-C8FE-C3B3-1B36934D367F}"/>
              </a:ext>
            </a:extLst>
          </p:cNvPr>
          <p:cNvPicPr>
            <a:picLocks noGrp="1" noChangeAspect="1"/>
          </p:cNvPicPr>
          <p:nvPr>
            <p:ph sz="quarter" idx="4"/>
          </p:nvPr>
        </p:nvPicPr>
        <p:blipFill>
          <a:blip r:embed="rId4"/>
          <a:stretch>
            <a:fillRect/>
          </a:stretch>
        </p:blipFill>
        <p:spPr>
          <a:xfrm>
            <a:off x="6611704" y="2954338"/>
            <a:ext cx="4304179" cy="3578437"/>
          </a:xfrm>
          <a:prstGeom prst="rect">
            <a:avLst/>
          </a:prstGeom>
        </p:spPr>
      </p:pic>
      <p:pic>
        <p:nvPicPr>
          <p:cNvPr id="12" name="Picture 11">
            <a:extLst>
              <a:ext uri="{FF2B5EF4-FFF2-40B4-BE49-F238E27FC236}">
                <a16:creationId xmlns:a16="http://schemas.microsoft.com/office/drawing/2014/main" id="{67195460-C5EA-813C-77F3-05D5F1870C0D}"/>
              </a:ext>
            </a:extLst>
          </p:cNvPr>
          <p:cNvPicPr>
            <a:picLocks noChangeAspect="1"/>
          </p:cNvPicPr>
          <p:nvPr/>
        </p:nvPicPr>
        <p:blipFill>
          <a:blip r:embed="rId5"/>
          <a:stretch>
            <a:fillRect/>
          </a:stretch>
        </p:blipFill>
        <p:spPr>
          <a:xfrm>
            <a:off x="5850648" y="6492875"/>
            <a:ext cx="1085182" cy="323116"/>
          </a:xfrm>
          <a:prstGeom prst="rect">
            <a:avLst/>
          </a:prstGeom>
        </p:spPr>
      </p:pic>
    </p:spTree>
    <p:extLst>
      <p:ext uri="{BB962C8B-B14F-4D97-AF65-F5344CB8AC3E}">
        <p14:creationId xmlns:p14="http://schemas.microsoft.com/office/powerpoint/2010/main" val="2446269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02944-1E7D-040B-D70D-7233B24AF71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National survey on drug use and health (NSDUH), 2022</a:t>
            </a:r>
          </a:p>
        </p:txBody>
      </p:sp>
      <p:sp>
        <p:nvSpPr>
          <p:cNvPr id="3" name="Text Placeholder 2">
            <a:extLst>
              <a:ext uri="{FF2B5EF4-FFF2-40B4-BE49-F238E27FC236}">
                <a16:creationId xmlns:a16="http://schemas.microsoft.com/office/drawing/2014/main" id="{04BE6490-49C1-F10D-B20D-3AF5C9A9DC7E}"/>
              </a:ext>
            </a:extLst>
          </p:cNvPr>
          <p:cNvSpPr>
            <a:spLocks noGrp="1"/>
          </p:cNvSpPr>
          <p:nvPr>
            <p:ph type="body" idx="1"/>
          </p:nvPr>
        </p:nvSpPr>
        <p:spPr/>
        <p:txBody>
          <a:bodyPr>
            <a:normAutofit fontScale="70000" lnSpcReduction="20000"/>
          </a:bodyPr>
          <a:lstStyle/>
          <a:p>
            <a:r>
              <a:rPr lang="en-US" i="0" dirty="0">
                <a:latin typeface="Arial" panose="020B0604020202020204" pitchFamily="34" charset="0"/>
                <a:cs typeface="Arial" panose="020B0604020202020204" pitchFamily="34" charset="0"/>
              </a:rPr>
              <a:t>Past year or past month substance use: among adults aged 18 or older; by past year mental health status, 2022</a:t>
            </a:r>
          </a:p>
        </p:txBody>
      </p:sp>
      <p:pic>
        <p:nvPicPr>
          <p:cNvPr id="7" name="Content Placeholder 6">
            <a:extLst>
              <a:ext uri="{FF2B5EF4-FFF2-40B4-BE49-F238E27FC236}">
                <a16:creationId xmlns:a16="http://schemas.microsoft.com/office/drawing/2014/main" id="{E238094B-466B-323A-6A8E-FD8E858BFBE4}"/>
              </a:ext>
            </a:extLst>
          </p:cNvPr>
          <p:cNvPicPr>
            <a:picLocks noGrp="1" noChangeAspect="1"/>
          </p:cNvPicPr>
          <p:nvPr>
            <p:ph sz="half" idx="2"/>
          </p:nvPr>
        </p:nvPicPr>
        <p:blipFill>
          <a:blip r:embed="rId3"/>
          <a:stretch>
            <a:fillRect/>
          </a:stretch>
        </p:blipFill>
        <p:spPr>
          <a:xfrm>
            <a:off x="933254" y="2954338"/>
            <a:ext cx="4850090" cy="3625571"/>
          </a:xfrm>
          <a:prstGeom prst="rect">
            <a:avLst/>
          </a:prstGeom>
        </p:spPr>
      </p:pic>
      <p:sp>
        <p:nvSpPr>
          <p:cNvPr id="5" name="Text Placeholder 4">
            <a:extLst>
              <a:ext uri="{FF2B5EF4-FFF2-40B4-BE49-F238E27FC236}">
                <a16:creationId xmlns:a16="http://schemas.microsoft.com/office/drawing/2014/main" id="{402196AC-A234-C89B-D406-2E67CEB33C3C}"/>
              </a:ext>
            </a:extLst>
          </p:cNvPr>
          <p:cNvSpPr>
            <a:spLocks noGrp="1"/>
          </p:cNvSpPr>
          <p:nvPr>
            <p:ph type="body" sz="quarter" idx="3"/>
          </p:nvPr>
        </p:nvSpPr>
        <p:spPr>
          <a:xfrm>
            <a:off x="6172200" y="1951823"/>
            <a:ext cx="5183188" cy="589076"/>
          </a:xfrm>
        </p:spPr>
        <p:txBody>
          <a:bodyPr>
            <a:normAutofit fontScale="70000" lnSpcReduction="20000"/>
          </a:bodyPr>
          <a:lstStyle/>
          <a:p>
            <a:r>
              <a:rPr lang="en-US" i="0" dirty="0">
                <a:latin typeface="Arial" panose="020B0604020202020204" pitchFamily="34" charset="0"/>
                <a:cs typeface="Arial" panose="020B0604020202020204" pitchFamily="34" charset="0"/>
              </a:rPr>
              <a:t>Illicit drug use in the past month by racial and ethnic groups: among people aged 12 years or older</a:t>
            </a:r>
          </a:p>
        </p:txBody>
      </p:sp>
      <p:pic>
        <p:nvPicPr>
          <p:cNvPr id="8" name="Content Placeholder 7">
            <a:extLst>
              <a:ext uri="{FF2B5EF4-FFF2-40B4-BE49-F238E27FC236}">
                <a16:creationId xmlns:a16="http://schemas.microsoft.com/office/drawing/2014/main" id="{2CCF9ECA-DE97-7DBE-CBFF-264F55BC6D69}"/>
              </a:ext>
            </a:extLst>
          </p:cNvPr>
          <p:cNvPicPr>
            <a:picLocks noGrp="1" noChangeAspect="1"/>
          </p:cNvPicPr>
          <p:nvPr>
            <p:ph sz="quarter" idx="4"/>
          </p:nvPr>
        </p:nvPicPr>
        <p:blipFill>
          <a:blip r:embed="rId4"/>
          <a:stretch>
            <a:fillRect/>
          </a:stretch>
        </p:blipFill>
        <p:spPr>
          <a:xfrm>
            <a:off x="6273727" y="2688746"/>
            <a:ext cx="5312180" cy="3509754"/>
          </a:xfrm>
          <a:prstGeom prst="rect">
            <a:avLst/>
          </a:prstGeom>
        </p:spPr>
      </p:pic>
      <p:pic>
        <p:nvPicPr>
          <p:cNvPr id="10" name="Picture 9">
            <a:extLst>
              <a:ext uri="{FF2B5EF4-FFF2-40B4-BE49-F238E27FC236}">
                <a16:creationId xmlns:a16="http://schemas.microsoft.com/office/drawing/2014/main" id="{9993897F-70FA-41B6-D68F-2637EAD105A0}"/>
              </a:ext>
            </a:extLst>
          </p:cNvPr>
          <p:cNvPicPr>
            <a:picLocks noChangeAspect="1"/>
          </p:cNvPicPr>
          <p:nvPr/>
        </p:nvPicPr>
        <p:blipFill>
          <a:blip r:embed="rId5"/>
          <a:stretch>
            <a:fillRect/>
          </a:stretch>
        </p:blipFill>
        <p:spPr>
          <a:xfrm>
            <a:off x="6172200" y="6346347"/>
            <a:ext cx="5803088" cy="370734"/>
          </a:xfrm>
          <a:prstGeom prst="rect">
            <a:avLst/>
          </a:prstGeom>
        </p:spPr>
      </p:pic>
      <p:pic>
        <p:nvPicPr>
          <p:cNvPr id="12" name="Picture 11">
            <a:extLst>
              <a:ext uri="{FF2B5EF4-FFF2-40B4-BE49-F238E27FC236}">
                <a16:creationId xmlns:a16="http://schemas.microsoft.com/office/drawing/2014/main" id="{46A31E30-EC3F-3A4E-885D-F7FD82753001}"/>
              </a:ext>
            </a:extLst>
          </p:cNvPr>
          <p:cNvPicPr>
            <a:picLocks noChangeAspect="1"/>
          </p:cNvPicPr>
          <p:nvPr/>
        </p:nvPicPr>
        <p:blipFill>
          <a:blip r:embed="rId6"/>
          <a:stretch>
            <a:fillRect/>
          </a:stretch>
        </p:blipFill>
        <p:spPr>
          <a:xfrm>
            <a:off x="216712" y="6534884"/>
            <a:ext cx="1085182" cy="323116"/>
          </a:xfrm>
          <a:prstGeom prst="rect">
            <a:avLst/>
          </a:prstGeom>
        </p:spPr>
      </p:pic>
    </p:spTree>
    <p:extLst>
      <p:ext uri="{BB962C8B-B14F-4D97-AF65-F5344CB8AC3E}">
        <p14:creationId xmlns:p14="http://schemas.microsoft.com/office/powerpoint/2010/main" val="209929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39F6F6-8BE0-4AF3-4644-A26C62BA2F68}"/>
              </a:ext>
            </a:extLst>
          </p:cNvPr>
          <p:cNvSpPr>
            <a:spLocks noGrp="1"/>
          </p:cNvSpPr>
          <p:nvPr>
            <p:ph type="title"/>
          </p:nvPr>
        </p:nvSpPr>
        <p:spPr>
          <a:xfrm>
            <a:off x="838200" y="365125"/>
            <a:ext cx="10515600" cy="1042889"/>
          </a:xfrm>
        </p:spPr>
        <p:txBody>
          <a:bodyPr>
            <a:normAutofit/>
          </a:bodyPr>
          <a:lstStyle/>
          <a:p>
            <a:r>
              <a:rPr lang="en-US" sz="4400" b="1" dirty="0">
                <a:latin typeface="Arial" panose="020B0604020202020204" pitchFamily="34" charset="0"/>
                <a:cs typeface="Arial" panose="020B0604020202020204" pitchFamily="34" charset="0"/>
              </a:rPr>
              <a:t>SUD screening and assessment tools</a:t>
            </a:r>
          </a:p>
        </p:txBody>
      </p:sp>
      <p:sp>
        <p:nvSpPr>
          <p:cNvPr id="8" name="Content Placeholder 7">
            <a:extLst>
              <a:ext uri="{FF2B5EF4-FFF2-40B4-BE49-F238E27FC236}">
                <a16:creationId xmlns:a16="http://schemas.microsoft.com/office/drawing/2014/main" id="{3FDDE792-974B-C33B-F9CE-ACC5AAFE6AAF}"/>
              </a:ext>
            </a:extLst>
          </p:cNvPr>
          <p:cNvSpPr>
            <a:spLocks noGrp="1"/>
          </p:cNvSpPr>
          <p:nvPr>
            <p:ph idx="1"/>
          </p:nvPr>
        </p:nvSpPr>
        <p:spPr>
          <a:xfrm>
            <a:off x="838200" y="1646729"/>
            <a:ext cx="10515600" cy="4729795"/>
          </a:xfrm>
        </p:spPr>
        <p:txBody>
          <a:bodyPr>
            <a:noAutofit/>
          </a:bodyPr>
          <a:lstStyle/>
          <a:p>
            <a:pPr marL="0" lvl="0" indent="0" algn="l" rtl="0">
              <a:spcBef>
                <a:spcPts val="0"/>
              </a:spcBef>
              <a:spcAft>
                <a:spcPts val="0"/>
              </a:spcAft>
              <a:buClr>
                <a:schemeClr val="dk1"/>
              </a:buClr>
              <a:buSzPts val="1400"/>
              <a:buNone/>
            </a:pPr>
            <a:r>
              <a:rPr lang="en-US" sz="2400" b="1" i="1" u="sng" dirty="0">
                <a:latin typeface="Arial" panose="020B0604020202020204" pitchFamily="34" charset="0"/>
                <a:cs typeface="Arial" panose="020B0604020202020204" pitchFamily="34" charset="0"/>
              </a:rPr>
              <a:t>Brief screening instruments</a:t>
            </a:r>
            <a:endParaRPr lang="en-US" sz="2400" b="1" dirty="0">
              <a:latin typeface="Arial" panose="020B0604020202020204" pitchFamily="34" charset="0"/>
              <a:cs typeface="Arial" panose="020B0604020202020204" pitchFamily="34" charset="0"/>
            </a:endParaRP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SISQ-</a:t>
            </a:r>
            <a:r>
              <a:rPr lang="en-US" sz="1800" dirty="0" err="1">
                <a:latin typeface="Arial" panose="020B0604020202020204" pitchFamily="34" charset="0"/>
                <a:cs typeface="Arial" panose="020B0604020202020204" pitchFamily="34" charset="0"/>
              </a:rPr>
              <a:t>alc</a:t>
            </a:r>
            <a:r>
              <a:rPr lang="en-US" sz="1800" dirty="0">
                <a:latin typeface="Arial" panose="020B0604020202020204" pitchFamily="34" charset="0"/>
                <a:cs typeface="Arial" panose="020B0604020202020204" pitchFamily="34" charset="0"/>
              </a:rPr>
              <a:t>: How many times in the past year have you had X drinks or more in a day? (5 for men, 4 for women) </a:t>
            </a: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SISQ-drug: How many times in the past year have you used an illegal drug or a prescription medication for non-medical reasons? (because of the way it made you feel)</a:t>
            </a: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TAPS: </a:t>
            </a:r>
            <a:r>
              <a:rPr lang="en-US" sz="1800" dirty="0">
                <a:latin typeface="Arial" panose="020B0604020202020204" pitchFamily="34" charset="0"/>
                <a:cs typeface="Arial" panose="020B0604020202020204" pitchFamily="34" charset="0"/>
                <a:hlinkClick r:id="rId2"/>
              </a:rPr>
              <a:t>Tobacco, Alcohol, Prescription medication, and other Substance use (TAPS) Tool (nih.gov)</a:t>
            </a:r>
            <a:endParaRPr lang="en-US" sz="1800" dirty="0">
              <a:latin typeface="Arial" panose="020B0604020202020204" pitchFamily="34" charset="0"/>
              <a:cs typeface="Arial" panose="020B0604020202020204" pitchFamily="34" charset="0"/>
            </a:endParaRP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SUBS: </a:t>
            </a:r>
            <a:r>
              <a:rPr lang="en-US" sz="1800" dirty="0">
                <a:latin typeface="Arial" panose="020B0604020202020204" pitchFamily="34" charset="0"/>
                <a:cs typeface="Arial" panose="020B0604020202020204" pitchFamily="34" charset="0"/>
                <a:hlinkClick r:id="rId3"/>
              </a:rPr>
              <a:t>Figure - PMC (nih.gov)</a:t>
            </a:r>
            <a:endParaRPr lang="en-US" sz="1800" dirty="0">
              <a:latin typeface="Arial" panose="020B0604020202020204" pitchFamily="34" charset="0"/>
              <a:cs typeface="Arial" panose="020B0604020202020204" pitchFamily="34" charset="0"/>
            </a:endParaRP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AUDIT-C: </a:t>
            </a:r>
            <a:r>
              <a:rPr lang="en-US" sz="1800" dirty="0">
                <a:latin typeface="Arial" panose="020B0604020202020204" pitchFamily="34" charset="0"/>
                <a:cs typeface="Arial" panose="020B0604020202020204" pitchFamily="34" charset="0"/>
                <a:hlinkClick r:id="rId4"/>
              </a:rPr>
              <a:t>AUDIT-C (nih.gov)</a:t>
            </a:r>
            <a:endParaRPr lang="en-US" sz="1800" dirty="0">
              <a:latin typeface="Arial" panose="020B0604020202020204" pitchFamily="34" charset="0"/>
              <a:cs typeface="Arial" panose="020B0604020202020204" pitchFamily="34" charset="0"/>
            </a:endParaRP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CAGE: Cut down/Annoyed/Guilty/Eye opener</a:t>
            </a:r>
          </a:p>
          <a:p>
            <a:pPr marL="342900" lvl="0" indent="-342900" algn="l" rtl="0">
              <a:spcBef>
                <a:spcPts val="280"/>
              </a:spcBef>
              <a:spcAft>
                <a:spcPts val="0"/>
              </a:spcAft>
              <a:buClr>
                <a:schemeClr val="dk1"/>
              </a:buClr>
              <a:buSzPts val="1400"/>
              <a:buChar char="•"/>
            </a:pPr>
            <a:r>
              <a:rPr lang="en-US" sz="1800" i="1" u="sng" dirty="0">
                <a:latin typeface="Arial" panose="020B0604020202020204" pitchFamily="34" charset="0"/>
                <a:cs typeface="Arial" panose="020B0604020202020204" pitchFamily="34" charset="0"/>
              </a:rPr>
              <a:t>Brief assessment instruments</a:t>
            </a:r>
            <a:r>
              <a:rPr lang="en-US" sz="1800" dirty="0">
                <a:latin typeface="Arial" panose="020B0604020202020204" pitchFamily="34" charset="0"/>
                <a:cs typeface="Arial" panose="020B0604020202020204" pitchFamily="34" charset="0"/>
              </a:rPr>
              <a:t>:</a:t>
            </a: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AUDIT: </a:t>
            </a:r>
            <a:r>
              <a:rPr lang="en-US" sz="1800" dirty="0">
                <a:latin typeface="Arial" panose="020B0604020202020204" pitchFamily="34" charset="0"/>
                <a:cs typeface="Arial" panose="020B0604020202020204" pitchFamily="34" charset="0"/>
                <a:hlinkClick r:id="rId5"/>
              </a:rPr>
              <a:t>Alcohol Use Disorders Identification Test (AUDIT) (nih.gov)</a:t>
            </a:r>
            <a:endParaRPr lang="en-US" sz="1800" dirty="0">
              <a:latin typeface="Arial" panose="020B0604020202020204" pitchFamily="34" charset="0"/>
              <a:cs typeface="Arial" panose="020B0604020202020204" pitchFamily="34" charset="0"/>
            </a:endParaRP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DAST-10: </a:t>
            </a:r>
            <a:r>
              <a:rPr lang="en-US" sz="1800" dirty="0">
                <a:latin typeface="Arial" panose="020B0604020202020204" pitchFamily="34" charset="0"/>
                <a:cs typeface="Arial" panose="020B0604020202020204" pitchFamily="34" charset="0"/>
                <a:hlinkClick r:id="rId6"/>
              </a:rPr>
              <a:t>DAST-10 (nih.gov)</a:t>
            </a:r>
            <a:endParaRPr lang="en-US" sz="1800" dirty="0">
              <a:latin typeface="Arial" panose="020B0604020202020204" pitchFamily="34" charset="0"/>
              <a:cs typeface="Arial" panose="020B0604020202020204" pitchFamily="34" charset="0"/>
            </a:endParaRPr>
          </a:p>
          <a:p>
            <a:pPr marL="342900" lvl="0" indent="-342900" algn="l" rtl="0">
              <a:spcBef>
                <a:spcPts val="280"/>
              </a:spcBef>
              <a:spcAft>
                <a:spcPts val="0"/>
              </a:spcAft>
              <a:buClr>
                <a:schemeClr val="dk1"/>
              </a:buClr>
              <a:buSzPts val="1400"/>
              <a:buChar char="•"/>
            </a:pPr>
            <a:r>
              <a:rPr lang="en-US" sz="1800" dirty="0">
                <a:latin typeface="Arial" panose="020B0604020202020204" pitchFamily="34" charset="0"/>
                <a:cs typeface="Arial" panose="020B0604020202020204" pitchFamily="34" charset="0"/>
              </a:rPr>
              <a:t>ASSIST: </a:t>
            </a:r>
            <a:r>
              <a:rPr lang="en-US" sz="1800" dirty="0">
                <a:latin typeface="Arial" panose="020B0604020202020204" pitchFamily="34" charset="0"/>
                <a:cs typeface="Arial" panose="020B0604020202020204" pitchFamily="34" charset="0"/>
                <a:hlinkClick r:id="rId7"/>
              </a:rPr>
              <a:t>The Alcohol, Smoking and Substance Involvement Screening Test (ASSIST) (who.int)</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69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66C03-F078-E3A6-B55A-BE21795F104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Screening for AUD</a:t>
            </a:r>
          </a:p>
        </p:txBody>
      </p:sp>
      <p:sp>
        <p:nvSpPr>
          <p:cNvPr id="3" name="Content Placeholder 2">
            <a:extLst>
              <a:ext uri="{FF2B5EF4-FFF2-40B4-BE49-F238E27FC236}">
                <a16:creationId xmlns:a16="http://schemas.microsoft.com/office/drawing/2014/main" id="{AB17BD2B-D23C-9FE7-6B2D-0443DF1853C6}"/>
              </a:ext>
            </a:extLst>
          </p:cNvPr>
          <p:cNvSpPr>
            <a:spLocks noGrp="1"/>
          </p:cNvSpPr>
          <p:nvPr>
            <p:ph idx="1"/>
          </p:nvPr>
        </p:nvSpPr>
        <p:spPr>
          <a:xfrm>
            <a:off x="838200" y="1755973"/>
            <a:ext cx="10515600" cy="4420990"/>
          </a:xfrm>
        </p:spPr>
        <p:txBody>
          <a:bodyPr>
            <a:normAutofit/>
          </a:bodyPr>
          <a:lstStyle/>
          <a:p>
            <a:pPr marL="342900" lvl="0" indent="-342900" algn="l" rtl="0">
              <a:lnSpc>
                <a:spcPct val="120000"/>
              </a:lnSpc>
              <a:spcBef>
                <a:spcPts val="0"/>
              </a:spcBef>
              <a:spcAft>
                <a:spcPts val="0"/>
              </a:spcAft>
              <a:buClr>
                <a:schemeClr val="dk1"/>
              </a:buClr>
              <a:buSzPct val="100000"/>
              <a:buChar char="•"/>
            </a:pPr>
            <a:r>
              <a:rPr lang="en-US" dirty="0">
                <a:latin typeface="Arial" panose="020B0604020202020204" pitchFamily="34" charset="0"/>
                <a:cs typeface="Arial" panose="020B0604020202020204" pitchFamily="34" charset="0"/>
              </a:rPr>
              <a:t>In 2018, the USPSTF updated screening recommendations to endorse screening for unhealthy alcohol use (UHU) in primary care settings for all adults </a:t>
            </a:r>
            <a:r>
              <a:rPr lang="en-US" u="sng" dirty="0">
                <a:latin typeface="Arial" panose="020B0604020202020204" pitchFamily="34" charset="0"/>
                <a:cs typeface="Arial" panose="020B0604020202020204" pitchFamily="34" charset="0"/>
              </a:rPr>
              <a:t>&gt;</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yo</a:t>
            </a:r>
            <a:r>
              <a:rPr lang="en-US" dirty="0">
                <a:latin typeface="Arial" panose="020B0604020202020204" pitchFamily="34" charset="0"/>
                <a:cs typeface="Arial" panose="020B0604020202020204" pitchFamily="34" charset="0"/>
              </a:rPr>
              <a:t>, including pregnant persons, and providing brief behavioral counseling for those with UHU</a:t>
            </a:r>
          </a:p>
          <a:p>
            <a:pPr marL="342900" lvl="0" indent="-342900" algn="l" rtl="0">
              <a:lnSpc>
                <a:spcPct val="120000"/>
              </a:lnSpc>
              <a:spcBef>
                <a:spcPts val="352"/>
              </a:spcBef>
              <a:spcAft>
                <a:spcPts val="0"/>
              </a:spcAft>
              <a:buClr>
                <a:schemeClr val="dk1"/>
              </a:buClr>
              <a:buSzPct val="100000"/>
              <a:buChar char="•"/>
            </a:pPr>
            <a:r>
              <a:rPr lang="en-US" dirty="0">
                <a:latin typeface="Arial" panose="020B0604020202020204" pitchFamily="34" charset="0"/>
                <a:cs typeface="Arial" panose="020B0604020202020204" pitchFamily="34" charset="0"/>
              </a:rPr>
              <a:t>UHU is defined by NIAAA as exceeding 4 drinks per day or 14 drinks per week for healthy adult men 21-64 </a:t>
            </a:r>
            <a:r>
              <a:rPr lang="en-US" dirty="0" err="1">
                <a:latin typeface="Arial" panose="020B0604020202020204" pitchFamily="34" charset="0"/>
                <a:cs typeface="Arial" panose="020B0604020202020204" pitchFamily="34" charset="0"/>
              </a:rPr>
              <a:t>yo</a:t>
            </a:r>
            <a:r>
              <a:rPr lang="en-US" dirty="0">
                <a:latin typeface="Arial" panose="020B0604020202020204" pitchFamily="34" charset="0"/>
                <a:cs typeface="Arial" panose="020B0604020202020204" pitchFamily="34" charset="0"/>
              </a:rPr>
              <a:t>; or 3 drinks per day or 7 drinks per week for adult women of any age and men </a:t>
            </a:r>
            <a:r>
              <a:rPr lang="en-US" u="sng" dirty="0">
                <a:latin typeface="Arial" panose="020B0604020202020204" pitchFamily="34" charset="0"/>
                <a:cs typeface="Arial" panose="020B0604020202020204" pitchFamily="34" charset="0"/>
              </a:rPr>
              <a:t>&gt;</a:t>
            </a:r>
            <a:r>
              <a:rPr lang="en-US" dirty="0">
                <a:latin typeface="Arial" panose="020B0604020202020204" pitchFamily="34" charset="0"/>
                <a:cs typeface="Arial" panose="020B0604020202020204" pitchFamily="34" charset="0"/>
              </a:rPr>
              <a:t> 65 </a:t>
            </a:r>
            <a:r>
              <a:rPr lang="en-US" dirty="0" err="1">
                <a:latin typeface="Arial" panose="020B0604020202020204" pitchFamily="34" charset="0"/>
                <a:cs typeface="Arial" panose="020B0604020202020204" pitchFamily="34" charset="0"/>
              </a:rPr>
              <a:t>yo</a:t>
            </a:r>
            <a:endParaRPr lang="en-US" dirty="0">
              <a:latin typeface="Arial" panose="020B0604020202020204" pitchFamily="34" charset="0"/>
              <a:cs typeface="Arial" panose="020B0604020202020204" pitchFamily="34" charset="0"/>
            </a:endParaRPr>
          </a:p>
          <a:p>
            <a:pPr marL="342900" lvl="0" indent="-342900" algn="l" rtl="0">
              <a:lnSpc>
                <a:spcPct val="120000"/>
              </a:lnSpc>
              <a:spcBef>
                <a:spcPts val="352"/>
              </a:spcBef>
              <a:spcAft>
                <a:spcPts val="0"/>
              </a:spcAft>
              <a:buClr>
                <a:schemeClr val="dk1"/>
              </a:buClr>
              <a:buSzPct val="100000"/>
              <a:buChar char="•"/>
            </a:pPr>
            <a:r>
              <a:rPr lang="en-US" dirty="0">
                <a:latin typeface="Arial" panose="020B0604020202020204" pitchFamily="34" charset="0"/>
                <a:cs typeface="Arial" panose="020B0604020202020204" pitchFamily="34" charset="0"/>
              </a:rPr>
              <a:t>AAP recommends screening youth for UHU</a:t>
            </a:r>
          </a:p>
          <a:p>
            <a:pPr marL="342900" lvl="0" indent="-342900" algn="l" rtl="0">
              <a:lnSpc>
                <a:spcPct val="120000"/>
              </a:lnSpc>
              <a:spcBef>
                <a:spcPts val="352"/>
              </a:spcBef>
              <a:spcAft>
                <a:spcPts val="0"/>
              </a:spcAft>
              <a:buClr>
                <a:schemeClr val="dk1"/>
              </a:buClr>
              <a:buSzPct val="100000"/>
              <a:buChar char="•"/>
            </a:pPr>
            <a:r>
              <a:rPr lang="en-US" dirty="0">
                <a:latin typeface="Arial" panose="020B0604020202020204" pitchFamily="34" charset="0"/>
                <a:cs typeface="Arial" panose="020B0604020202020204" pitchFamily="34" charset="0"/>
              </a:rPr>
              <a:t>The USPSTF recommends the AUDIT-C (3 items) or the Single Alcohol Screening Questionnaire (1 item) for assessing UHU in adults </a:t>
            </a:r>
            <a:r>
              <a:rPr lang="en-US" u="sng" dirty="0">
                <a:latin typeface="Arial" panose="020B0604020202020204" pitchFamily="34" charset="0"/>
                <a:cs typeface="Arial" panose="020B0604020202020204" pitchFamily="34" charset="0"/>
              </a:rPr>
              <a:t>&gt;</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yo</a:t>
            </a:r>
            <a:endParaRPr lang="en-US" dirty="0">
              <a:latin typeface="Arial" panose="020B0604020202020204" pitchFamily="34" charset="0"/>
              <a:cs typeface="Arial" panose="020B0604020202020204" pitchFamily="34" charset="0"/>
            </a:endParaRPr>
          </a:p>
          <a:p>
            <a:pPr marL="342900" lvl="0" indent="-342900" algn="l" rtl="0">
              <a:lnSpc>
                <a:spcPct val="120000"/>
              </a:lnSpc>
              <a:spcBef>
                <a:spcPts val="352"/>
              </a:spcBef>
              <a:spcAft>
                <a:spcPts val="0"/>
              </a:spcAft>
              <a:buClr>
                <a:schemeClr val="dk1"/>
              </a:buClr>
              <a:buSzPct val="100000"/>
              <a:buChar char="•"/>
            </a:pPr>
            <a:r>
              <a:rPr lang="en-US" dirty="0">
                <a:latin typeface="Arial" panose="020B0604020202020204" pitchFamily="34" charset="0"/>
                <a:cs typeface="Arial" panose="020B0604020202020204" pitchFamily="34" charset="0"/>
              </a:rPr>
              <a:t>If the screening is positive, use a more comprehensive assessment tool like the 10-item AUDIT</a:t>
            </a:r>
          </a:p>
          <a:p>
            <a:pPr marL="0" indent="0">
              <a:buNone/>
            </a:pPr>
            <a:endParaRPr lang="en-US" dirty="0"/>
          </a:p>
        </p:txBody>
      </p:sp>
      <p:pic>
        <p:nvPicPr>
          <p:cNvPr id="4" name="Picture 3">
            <a:extLst>
              <a:ext uri="{FF2B5EF4-FFF2-40B4-BE49-F238E27FC236}">
                <a16:creationId xmlns:a16="http://schemas.microsoft.com/office/drawing/2014/main" id="{D18D474D-41AA-9D28-9BF6-5C6CAB254D71}"/>
              </a:ext>
            </a:extLst>
          </p:cNvPr>
          <p:cNvPicPr>
            <a:picLocks noChangeAspect="1"/>
          </p:cNvPicPr>
          <p:nvPr/>
        </p:nvPicPr>
        <p:blipFill>
          <a:blip r:embed="rId3"/>
          <a:stretch>
            <a:fillRect/>
          </a:stretch>
        </p:blipFill>
        <p:spPr>
          <a:xfrm>
            <a:off x="4435576" y="6370737"/>
            <a:ext cx="2932430" cy="323116"/>
          </a:xfrm>
          <a:prstGeom prst="rect">
            <a:avLst/>
          </a:prstGeom>
        </p:spPr>
      </p:pic>
    </p:spTree>
    <p:extLst>
      <p:ext uri="{BB962C8B-B14F-4D97-AF65-F5344CB8AC3E}">
        <p14:creationId xmlns:p14="http://schemas.microsoft.com/office/powerpoint/2010/main" val="288205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3FEE-FBE1-0F7B-9458-C3D8219AF90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Clinician role: brief intervention</a:t>
            </a:r>
          </a:p>
        </p:txBody>
      </p:sp>
      <p:sp>
        <p:nvSpPr>
          <p:cNvPr id="3" name="Content Placeholder 2">
            <a:extLst>
              <a:ext uri="{FF2B5EF4-FFF2-40B4-BE49-F238E27FC236}">
                <a16:creationId xmlns:a16="http://schemas.microsoft.com/office/drawing/2014/main" id="{C408A7FA-D195-1622-8E4E-5119A6079FA2}"/>
              </a:ext>
            </a:extLst>
          </p:cNvPr>
          <p:cNvSpPr>
            <a:spLocks noGrp="1"/>
          </p:cNvSpPr>
          <p:nvPr>
            <p:ph idx="1"/>
          </p:nvPr>
        </p:nvSpPr>
        <p:spPr/>
        <p:txBody>
          <a:bodyPr>
            <a:normAutofit lnSpcReduction="10000"/>
          </a:bodyPr>
          <a:lstStyle/>
          <a:p>
            <a:pPr marL="342900" lvl="0" indent="-342900" algn="l" rtl="0">
              <a:lnSpc>
                <a:spcPct val="110000"/>
              </a:lnSpc>
              <a:spcBef>
                <a:spcPts val="0"/>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Be empathic and curious: note change; they could be indicating a problem</a:t>
            </a:r>
          </a:p>
          <a:p>
            <a:pPr marL="342900" lvl="0" indent="-342900" algn="l" rtl="0">
              <a:lnSpc>
                <a:spcPct val="110000"/>
              </a:lnSpc>
              <a:spcBef>
                <a:spcPts val="39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Listen; staying quiet is a learned skill (physicians, on average, interrupt a patient every 7 seconds…don’t be that provider…)</a:t>
            </a:r>
          </a:p>
          <a:p>
            <a:pPr marL="342900" lvl="0" indent="-342900" algn="l" rtl="0">
              <a:lnSpc>
                <a:spcPct val="110000"/>
              </a:lnSpc>
              <a:spcBef>
                <a:spcPts val="39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State your findings</a:t>
            </a:r>
          </a:p>
          <a:p>
            <a:pPr marL="342900" lvl="0" indent="-342900" algn="l" rtl="0">
              <a:lnSpc>
                <a:spcPct val="110000"/>
              </a:lnSpc>
              <a:spcBef>
                <a:spcPts val="39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Educate regarding potentially harmful use and substance use disorder</a:t>
            </a:r>
          </a:p>
          <a:p>
            <a:pPr marL="342900" lvl="0" indent="-342900" algn="l" rtl="0">
              <a:lnSpc>
                <a:spcPct val="110000"/>
              </a:lnSpc>
              <a:spcBef>
                <a:spcPts val="39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Advise: in a non-judgmental way (i.e. not prescriptive/accusatory/ declarative)</a:t>
            </a:r>
          </a:p>
          <a:p>
            <a:pPr marL="342900" lvl="0" indent="-342900" algn="l" rtl="0">
              <a:lnSpc>
                <a:spcPct val="110000"/>
              </a:lnSpc>
              <a:spcBef>
                <a:spcPts val="39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Follow-up (schedule an appointment)</a:t>
            </a:r>
          </a:p>
          <a:p>
            <a:pPr marL="342900" lvl="0" indent="-342900" algn="l" rtl="0">
              <a:lnSpc>
                <a:spcPct val="110000"/>
              </a:lnSpc>
              <a:spcBef>
                <a:spcPts val="39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Refer, if necessary</a:t>
            </a:r>
          </a:p>
          <a:p>
            <a:endParaRPr lang="en-US" dirty="0"/>
          </a:p>
        </p:txBody>
      </p:sp>
      <p:pic>
        <p:nvPicPr>
          <p:cNvPr id="5" name="Picture 4">
            <a:extLst>
              <a:ext uri="{FF2B5EF4-FFF2-40B4-BE49-F238E27FC236}">
                <a16:creationId xmlns:a16="http://schemas.microsoft.com/office/drawing/2014/main" id="{87B4C38A-1DA6-497A-9A5B-1826E28F1F71}"/>
              </a:ext>
            </a:extLst>
          </p:cNvPr>
          <p:cNvPicPr>
            <a:picLocks noChangeAspect="1"/>
          </p:cNvPicPr>
          <p:nvPr/>
        </p:nvPicPr>
        <p:blipFill>
          <a:blip r:embed="rId3"/>
          <a:stretch>
            <a:fillRect/>
          </a:stretch>
        </p:blipFill>
        <p:spPr>
          <a:xfrm>
            <a:off x="5350000" y="6427149"/>
            <a:ext cx="1127858" cy="323116"/>
          </a:xfrm>
          <a:prstGeom prst="rect">
            <a:avLst/>
          </a:prstGeom>
        </p:spPr>
      </p:pic>
    </p:spTree>
    <p:extLst>
      <p:ext uri="{BB962C8B-B14F-4D97-AF65-F5344CB8AC3E}">
        <p14:creationId xmlns:p14="http://schemas.microsoft.com/office/powerpoint/2010/main" val="66383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A2A9-B8F6-5FF7-95D7-54BDF8C2D38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Diagnosis of SUD</a:t>
            </a:r>
          </a:p>
        </p:txBody>
      </p:sp>
      <p:graphicFrame>
        <p:nvGraphicFramePr>
          <p:cNvPr id="7" name="Content Placeholder 2">
            <a:extLst>
              <a:ext uri="{FF2B5EF4-FFF2-40B4-BE49-F238E27FC236}">
                <a16:creationId xmlns:a16="http://schemas.microsoft.com/office/drawing/2014/main" id="{457CD30D-93CA-DCF0-6F80-2D858006D2AE}"/>
              </a:ext>
            </a:extLst>
          </p:cNvPr>
          <p:cNvGraphicFramePr>
            <a:graphicFrameLocks noGrp="1"/>
          </p:cNvGraphicFramePr>
          <p:nvPr>
            <p:ph idx="1"/>
            <p:extLst>
              <p:ext uri="{D42A27DB-BD31-4B8C-83A1-F6EECF244321}">
                <p14:modId xmlns:p14="http://schemas.microsoft.com/office/powerpoint/2010/main" val="2075165983"/>
              </p:ext>
            </p:extLst>
          </p:nvPr>
        </p:nvGraphicFramePr>
        <p:xfrm>
          <a:off x="838200" y="1690688"/>
          <a:ext cx="10515600" cy="4613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F247239-99E9-7A08-6D07-0FFD54BFD1B8}"/>
              </a:ext>
            </a:extLst>
          </p:cNvPr>
          <p:cNvPicPr>
            <a:picLocks noChangeAspect="1"/>
          </p:cNvPicPr>
          <p:nvPr/>
        </p:nvPicPr>
        <p:blipFill>
          <a:blip r:embed="rId8"/>
          <a:stretch>
            <a:fillRect/>
          </a:stretch>
        </p:blipFill>
        <p:spPr>
          <a:xfrm>
            <a:off x="3800885" y="6427149"/>
            <a:ext cx="4401693" cy="323116"/>
          </a:xfrm>
          <a:prstGeom prst="rect">
            <a:avLst/>
          </a:prstGeom>
        </p:spPr>
      </p:pic>
    </p:spTree>
    <p:extLst>
      <p:ext uri="{BB962C8B-B14F-4D97-AF65-F5344CB8AC3E}">
        <p14:creationId xmlns:p14="http://schemas.microsoft.com/office/powerpoint/2010/main" val="94555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01E6-4F37-16A0-CB6E-42DAA0A67DBF}"/>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Vulnerabilities for developing SUD</a:t>
            </a:r>
          </a:p>
        </p:txBody>
      </p:sp>
      <p:sp>
        <p:nvSpPr>
          <p:cNvPr id="3" name="Content Placeholder 2">
            <a:extLst>
              <a:ext uri="{FF2B5EF4-FFF2-40B4-BE49-F238E27FC236}">
                <a16:creationId xmlns:a16="http://schemas.microsoft.com/office/drawing/2014/main" id="{D9DD36D3-A865-50D5-B8CD-AAFC2DA9B581}"/>
              </a:ext>
            </a:extLst>
          </p:cNvPr>
          <p:cNvSpPr>
            <a:spLocks noGrp="1"/>
          </p:cNvSpPr>
          <p:nvPr>
            <p:ph idx="1"/>
          </p:nvPr>
        </p:nvSpPr>
        <p:spPr>
          <a:xfrm>
            <a:off x="838200" y="1770943"/>
            <a:ext cx="10515600" cy="4656206"/>
          </a:xfrm>
        </p:spPr>
        <p:txBody>
          <a:bodyPr>
            <a:normAutofit fontScale="92500" lnSpcReduction="10000"/>
          </a:bodyPr>
          <a:lstStyle/>
          <a:p>
            <a:pPr marL="342900" lvl="0" indent="-342900" algn="l" rtl="0">
              <a:lnSpc>
                <a:spcPct val="120000"/>
              </a:lnSpc>
              <a:spcBef>
                <a:spcPts val="0"/>
              </a:spcBef>
              <a:spcAft>
                <a:spcPts val="0"/>
              </a:spcAft>
              <a:buClr>
                <a:srgbClr val="000000"/>
              </a:buClr>
              <a:buSzPct val="100000"/>
              <a:buChar char="•"/>
            </a:pPr>
            <a:r>
              <a:rPr lang="en-US" sz="2000" dirty="0">
                <a:solidFill>
                  <a:srgbClr val="000000"/>
                </a:solidFill>
                <a:latin typeface="Calibri"/>
                <a:ea typeface="Calibri"/>
                <a:cs typeface="Calibri"/>
                <a:sym typeface="Calibri"/>
              </a:rPr>
              <a:t>Genetic predisposition (40-60% of risk)</a:t>
            </a:r>
            <a:endParaRPr lang="en-US" dirty="0"/>
          </a:p>
          <a:p>
            <a:pPr marL="342900" lvl="0" indent="-342900" algn="l" rtl="0">
              <a:lnSpc>
                <a:spcPct val="120000"/>
              </a:lnSpc>
              <a:spcBef>
                <a:spcPts val="289"/>
              </a:spcBef>
              <a:spcAft>
                <a:spcPts val="0"/>
              </a:spcAft>
              <a:buClr>
                <a:srgbClr val="000000"/>
              </a:buClr>
              <a:buSzPct val="100000"/>
              <a:buChar char="•"/>
            </a:pPr>
            <a:r>
              <a:rPr lang="en-US" sz="2000" dirty="0">
                <a:solidFill>
                  <a:srgbClr val="000000"/>
                </a:solidFill>
                <a:latin typeface="Calibri"/>
                <a:ea typeface="Calibri"/>
                <a:cs typeface="Calibri"/>
                <a:sym typeface="Calibri"/>
              </a:rPr>
              <a:t>Concomitant mental health diagnoses: bipolar disorder, anxiety (panic disorder, PTSD, social anxiety), major depression, ADHD, personality disorders (borderline, antisocial), antisocial conduct disorder (especially in adolescence), eating disorders; whether undiagnosed or undertreated or untreated or treated inappropriately</a:t>
            </a:r>
            <a:endParaRPr lang="en-US" dirty="0"/>
          </a:p>
          <a:p>
            <a:pPr marL="342900" lvl="0" indent="-342900" algn="l" rtl="0">
              <a:lnSpc>
                <a:spcPct val="120000"/>
              </a:lnSpc>
              <a:spcBef>
                <a:spcPts val="289"/>
              </a:spcBef>
              <a:spcAft>
                <a:spcPts val="0"/>
              </a:spcAft>
              <a:buClr>
                <a:srgbClr val="000000"/>
              </a:buClr>
              <a:buSzPct val="100000"/>
              <a:buChar char="•"/>
            </a:pPr>
            <a:r>
              <a:rPr lang="en-US" sz="2000" dirty="0">
                <a:solidFill>
                  <a:srgbClr val="000000"/>
                </a:solidFill>
                <a:latin typeface="Calibri"/>
                <a:ea typeface="Calibri"/>
                <a:cs typeface="Calibri"/>
                <a:sym typeface="Calibri"/>
              </a:rPr>
              <a:t>History of trauma and/or abuse: preadolescent sexual trauma (especially females), victim/witness to violence (males/females); LGBTQIA+ communities; BIPOC communities</a:t>
            </a:r>
            <a:endParaRPr lang="en-US" dirty="0"/>
          </a:p>
          <a:p>
            <a:pPr marL="342900" lvl="0" indent="-342900" algn="l" rtl="0">
              <a:lnSpc>
                <a:spcPct val="120000"/>
              </a:lnSpc>
              <a:spcBef>
                <a:spcPts val="289"/>
              </a:spcBef>
              <a:spcAft>
                <a:spcPts val="0"/>
              </a:spcAft>
              <a:buClr>
                <a:srgbClr val="000000"/>
              </a:buClr>
              <a:buSzPct val="100000"/>
              <a:buChar char="•"/>
            </a:pPr>
            <a:r>
              <a:rPr lang="en-US" sz="2000" dirty="0">
                <a:solidFill>
                  <a:srgbClr val="000000"/>
                </a:solidFill>
                <a:latin typeface="Calibri"/>
                <a:ea typeface="Calibri"/>
                <a:cs typeface="Calibri"/>
                <a:sym typeface="Calibri"/>
              </a:rPr>
              <a:t>Poor coping mechanisms: substances are used to cope; escapism from trauma or negative feelings</a:t>
            </a:r>
            <a:endParaRPr lang="en-US" dirty="0"/>
          </a:p>
          <a:p>
            <a:pPr marL="342900" lvl="0" indent="-342900" algn="l" rtl="0">
              <a:lnSpc>
                <a:spcPct val="120000"/>
              </a:lnSpc>
              <a:spcBef>
                <a:spcPts val="289"/>
              </a:spcBef>
              <a:spcAft>
                <a:spcPts val="0"/>
              </a:spcAft>
              <a:buClr>
                <a:srgbClr val="000000"/>
              </a:buClr>
              <a:buSzPct val="100000"/>
              <a:buChar char="•"/>
            </a:pPr>
            <a:r>
              <a:rPr lang="en-US" sz="2000" dirty="0">
                <a:solidFill>
                  <a:srgbClr val="000000"/>
                </a:solidFill>
                <a:latin typeface="Calibri"/>
                <a:ea typeface="Calibri"/>
                <a:cs typeface="Calibri"/>
                <a:sym typeface="Calibri"/>
              </a:rPr>
              <a:t>Impulsivity plays a role in the initiation of substance use</a:t>
            </a:r>
            <a:endParaRPr lang="en-US" dirty="0"/>
          </a:p>
          <a:p>
            <a:pPr marL="342900" lvl="0" indent="-342900" algn="l" rtl="0">
              <a:lnSpc>
                <a:spcPct val="120000"/>
              </a:lnSpc>
              <a:spcBef>
                <a:spcPts val="289"/>
              </a:spcBef>
              <a:spcAft>
                <a:spcPts val="0"/>
              </a:spcAft>
              <a:buClr>
                <a:srgbClr val="000000"/>
              </a:buClr>
              <a:buSzPct val="100000"/>
              <a:buChar char="•"/>
            </a:pPr>
            <a:r>
              <a:rPr lang="en-US" sz="2000" dirty="0">
                <a:solidFill>
                  <a:srgbClr val="000000"/>
                </a:solidFill>
                <a:latin typeface="Calibri"/>
                <a:ea typeface="Calibri"/>
                <a:cs typeface="Calibri"/>
                <a:sym typeface="Calibri"/>
              </a:rPr>
              <a:t>Sensation/novelty seeking play a role in the initiation of substance use</a:t>
            </a:r>
            <a:endParaRPr lang="en-US" dirty="0"/>
          </a:p>
          <a:p>
            <a:pPr marL="342900" lvl="0" indent="-342900" algn="l" rtl="0">
              <a:lnSpc>
                <a:spcPct val="120000"/>
              </a:lnSpc>
              <a:spcBef>
                <a:spcPts val="289"/>
              </a:spcBef>
              <a:spcAft>
                <a:spcPts val="0"/>
              </a:spcAft>
              <a:buClr>
                <a:srgbClr val="000000"/>
              </a:buClr>
              <a:buSzPct val="100000"/>
              <a:buChar char="•"/>
            </a:pPr>
            <a:r>
              <a:rPr lang="en-US" sz="2000" dirty="0">
                <a:solidFill>
                  <a:srgbClr val="000000"/>
                </a:solidFill>
                <a:latin typeface="Calibri"/>
                <a:ea typeface="Calibri"/>
                <a:cs typeface="Calibri"/>
                <a:sym typeface="Calibri"/>
              </a:rPr>
              <a:t>Environmental triggers/sensory cues are triggers to use/resume use</a:t>
            </a:r>
            <a:endParaRPr lang="en-US" dirty="0"/>
          </a:p>
          <a:p>
            <a:pPr marL="342900" lvl="0" indent="-342900" algn="l" rtl="0">
              <a:lnSpc>
                <a:spcPct val="120000"/>
              </a:lnSpc>
              <a:spcBef>
                <a:spcPts val="289"/>
              </a:spcBef>
              <a:spcAft>
                <a:spcPts val="0"/>
              </a:spcAft>
              <a:buClr>
                <a:srgbClr val="000000"/>
              </a:buClr>
              <a:buSzPct val="100000"/>
              <a:buChar char="•"/>
            </a:pPr>
            <a:r>
              <a:rPr lang="en-US" sz="2000" dirty="0">
                <a:solidFill>
                  <a:srgbClr val="000000"/>
                </a:solidFill>
                <a:latin typeface="Calibri"/>
                <a:ea typeface="Calibri"/>
                <a:cs typeface="Calibri"/>
                <a:sym typeface="Calibri"/>
              </a:rPr>
              <a:t>Lack of homeostatic reward regulation; reward “deficiency”: orientation towards pleasurable rewards, priming of the brain by early substance use</a:t>
            </a:r>
            <a:endParaRPr lang="en-US" dirty="0"/>
          </a:p>
          <a:p>
            <a:pPr marL="0" indent="0">
              <a:buNone/>
            </a:pPr>
            <a:endParaRPr lang="en-US" dirty="0"/>
          </a:p>
        </p:txBody>
      </p:sp>
      <p:pic>
        <p:nvPicPr>
          <p:cNvPr id="5" name="Picture 4">
            <a:extLst>
              <a:ext uri="{FF2B5EF4-FFF2-40B4-BE49-F238E27FC236}">
                <a16:creationId xmlns:a16="http://schemas.microsoft.com/office/drawing/2014/main" id="{2BC0E8B6-AA41-0C9A-A2C0-B26059A47523}"/>
              </a:ext>
            </a:extLst>
          </p:cNvPr>
          <p:cNvPicPr>
            <a:picLocks noChangeAspect="1"/>
          </p:cNvPicPr>
          <p:nvPr/>
        </p:nvPicPr>
        <p:blipFill>
          <a:blip r:embed="rId3"/>
          <a:stretch>
            <a:fillRect/>
          </a:stretch>
        </p:blipFill>
        <p:spPr>
          <a:xfrm>
            <a:off x="5394506" y="6427149"/>
            <a:ext cx="1127858" cy="323116"/>
          </a:xfrm>
          <a:prstGeom prst="rect">
            <a:avLst/>
          </a:prstGeom>
        </p:spPr>
      </p:pic>
    </p:spTree>
    <p:extLst>
      <p:ext uri="{BB962C8B-B14F-4D97-AF65-F5344CB8AC3E}">
        <p14:creationId xmlns:p14="http://schemas.microsoft.com/office/powerpoint/2010/main" val="299584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C2DB-E854-47BE-E1DA-B1E76DC163FB}"/>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Vulnerabilities for developing SUD</a:t>
            </a:r>
            <a:endParaRPr lang="en-US" dirty="0"/>
          </a:p>
        </p:txBody>
      </p:sp>
      <p:pic>
        <p:nvPicPr>
          <p:cNvPr id="4" name="Content Placeholder 3">
            <a:extLst>
              <a:ext uri="{FF2B5EF4-FFF2-40B4-BE49-F238E27FC236}">
                <a16:creationId xmlns:a16="http://schemas.microsoft.com/office/drawing/2014/main" id="{82ECE2F7-5700-2AC9-4460-F28A839A0034}"/>
              </a:ext>
            </a:extLst>
          </p:cNvPr>
          <p:cNvPicPr>
            <a:picLocks noGrp="1" noChangeAspect="1"/>
          </p:cNvPicPr>
          <p:nvPr>
            <p:ph idx="1"/>
          </p:nvPr>
        </p:nvPicPr>
        <p:blipFill>
          <a:blip r:embed="rId3"/>
          <a:stretch>
            <a:fillRect/>
          </a:stretch>
        </p:blipFill>
        <p:spPr>
          <a:xfrm>
            <a:off x="4496586" y="2657103"/>
            <a:ext cx="3026003" cy="2570060"/>
          </a:xfrm>
          <a:prstGeom prst="rect">
            <a:avLst/>
          </a:prstGeom>
        </p:spPr>
      </p:pic>
      <p:pic>
        <p:nvPicPr>
          <p:cNvPr id="5" name="Picture 4">
            <a:extLst>
              <a:ext uri="{FF2B5EF4-FFF2-40B4-BE49-F238E27FC236}">
                <a16:creationId xmlns:a16="http://schemas.microsoft.com/office/drawing/2014/main" id="{104C90C1-A5B2-E970-6567-68578682CF5B}"/>
              </a:ext>
            </a:extLst>
          </p:cNvPr>
          <p:cNvPicPr>
            <a:picLocks noChangeAspect="1"/>
          </p:cNvPicPr>
          <p:nvPr/>
        </p:nvPicPr>
        <p:blipFill>
          <a:blip r:embed="rId4"/>
          <a:stretch>
            <a:fillRect/>
          </a:stretch>
        </p:blipFill>
        <p:spPr>
          <a:xfrm>
            <a:off x="4826525" y="3709447"/>
            <a:ext cx="975674" cy="584461"/>
          </a:xfrm>
          <a:prstGeom prst="rect">
            <a:avLst/>
          </a:prstGeom>
        </p:spPr>
      </p:pic>
      <p:pic>
        <p:nvPicPr>
          <p:cNvPr id="6" name="Picture 5">
            <a:extLst>
              <a:ext uri="{FF2B5EF4-FFF2-40B4-BE49-F238E27FC236}">
                <a16:creationId xmlns:a16="http://schemas.microsoft.com/office/drawing/2014/main" id="{95606FE7-611E-16D6-9023-CFC3367E8A2D}"/>
              </a:ext>
            </a:extLst>
          </p:cNvPr>
          <p:cNvPicPr>
            <a:picLocks noChangeAspect="1"/>
          </p:cNvPicPr>
          <p:nvPr/>
        </p:nvPicPr>
        <p:blipFill>
          <a:blip r:embed="rId5"/>
          <a:stretch>
            <a:fillRect/>
          </a:stretch>
        </p:blipFill>
        <p:spPr>
          <a:xfrm>
            <a:off x="6132138" y="3652887"/>
            <a:ext cx="1244336" cy="674016"/>
          </a:xfrm>
          <a:prstGeom prst="rect">
            <a:avLst/>
          </a:prstGeom>
        </p:spPr>
      </p:pic>
      <p:pic>
        <p:nvPicPr>
          <p:cNvPr id="7" name="Picture 6">
            <a:extLst>
              <a:ext uri="{FF2B5EF4-FFF2-40B4-BE49-F238E27FC236}">
                <a16:creationId xmlns:a16="http://schemas.microsoft.com/office/drawing/2014/main" id="{3650DBEB-C2A9-336C-DAB5-1811DBEE7F79}"/>
              </a:ext>
            </a:extLst>
          </p:cNvPr>
          <p:cNvPicPr>
            <a:picLocks noChangeAspect="1"/>
          </p:cNvPicPr>
          <p:nvPr/>
        </p:nvPicPr>
        <p:blipFill>
          <a:blip r:embed="rId6"/>
          <a:stretch>
            <a:fillRect/>
          </a:stretch>
        </p:blipFill>
        <p:spPr>
          <a:xfrm>
            <a:off x="8233791" y="1676531"/>
            <a:ext cx="3026003" cy="3866430"/>
          </a:xfrm>
          <a:prstGeom prst="rect">
            <a:avLst/>
          </a:prstGeom>
        </p:spPr>
      </p:pic>
      <p:pic>
        <p:nvPicPr>
          <p:cNvPr id="8" name="Picture 7">
            <a:extLst>
              <a:ext uri="{FF2B5EF4-FFF2-40B4-BE49-F238E27FC236}">
                <a16:creationId xmlns:a16="http://schemas.microsoft.com/office/drawing/2014/main" id="{83AC3F90-B2F7-1004-0019-CE853C30586A}"/>
              </a:ext>
            </a:extLst>
          </p:cNvPr>
          <p:cNvPicPr>
            <a:picLocks noChangeAspect="1"/>
          </p:cNvPicPr>
          <p:nvPr/>
        </p:nvPicPr>
        <p:blipFill>
          <a:blip r:embed="rId7"/>
          <a:stretch>
            <a:fillRect/>
          </a:stretch>
        </p:blipFill>
        <p:spPr>
          <a:xfrm>
            <a:off x="2110170" y="1690688"/>
            <a:ext cx="1995834" cy="1910351"/>
          </a:xfrm>
          <a:prstGeom prst="rect">
            <a:avLst/>
          </a:prstGeom>
        </p:spPr>
      </p:pic>
      <p:pic>
        <p:nvPicPr>
          <p:cNvPr id="9" name="Picture 8">
            <a:extLst>
              <a:ext uri="{FF2B5EF4-FFF2-40B4-BE49-F238E27FC236}">
                <a16:creationId xmlns:a16="http://schemas.microsoft.com/office/drawing/2014/main" id="{374BE819-7BDD-9418-D1F1-013AB7B8C859}"/>
              </a:ext>
            </a:extLst>
          </p:cNvPr>
          <p:cNvPicPr>
            <a:picLocks noChangeAspect="1"/>
          </p:cNvPicPr>
          <p:nvPr/>
        </p:nvPicPr>
        <p:blipFill>
          <a:blip r:embed="rId8"/>
          <a:stretch>
            <a:fillRect/>
          </a:stretch>
        </p:blipFill>
        <p:spPr>
          <a:xfrm>
            <a:off x="2044733" y="3468033"/>
            <a:ext cx="2061271" cy="1910351"/>
          </a:xfrm>
          <a:prstGeom prst="rect">
            <a:avLst/>
          </a:prstGeom>
        </p:spPr>
      </p:pic>
      <p:pic>
        <p:nvPicPr>
          <p:cNvPr id="10" name="Picture 9">
            <a:extLst>
              <a:ext uri="{FF2B5EF4-FFF2-40B4-BE49-F238E27FC236}">
                <a16:creationId xmlns:a16="http://schemas.microsoft.com/office/drawing/2014/main" id="{791613BF-78F6-D793-3F44-3777283DBF12}"/>
              </a:ext>
            </a:extLst>
          </p:cNvPr>
          <p:cNvPicPr>
            <a:picLocks noChangeAspect="1"/>
          </p:cNvPicPr>
          <p:nvPr/>
        </p:nvPicPr>
        <p:blipFill>
          <a:blip r:embed="rId9"/>
          <a:stretch>
            <a:fillRect/>
          </a:stretch>
        </p:blipFill>
        <p:spPr>
          <a:xfrm>
            <a:off x="3192991" y="6061389"/>
            <a:ext cx="5633192" cy="323116"/>
          </a:xfrm>
          <a:prstGeom prst="rect">
            <a:avLst/>
          </a:prstGeom>
        </p:spPr>
      </p:pic>
      <p:pic>
        <p:nvPicPr>
          <p:cNvPr id="11" name="Picture 10">
            <a:extLst>
              <a:ext uri="{FF2B5EF4-FFF2-40B4-BE49-F238E27FC236}">
                <a16:creationId xmlns:a16="http://schemas.microsoft.com/office/drawing/2014/main" id="{651E8520-4890-A1CC-EA01-3B76FC875085}"/>
              </a:ext>
            </a:extLst>
          </p:cNvPr>
          <p:cNvPicPr>
            <a:picLocks noChangeAspect="1"/>
          </p:cNvPicPr>
          <p:nvPr/>
        </p:nvPicPr>
        <p:blipFill>
          <a:blip r:embed="rId10"/>
          <a:stretch>
            <a:fillRect/>
          </a:stretch>
        </p:blipFill>
        <p:spPr>
          <a:xfrm>
            <a:off x="4437746" y="6366298"/>
            <a:ext cx="3084843" cy="323116"/>
          </a:xfrm>
          <a:prstGeom prst="rect">
            <a:avLst/>
          </a:prstGeom>
        </p:spPr>
      </p:pic>
    </p:spTree>
    <p:extLst>
      <p:ext uri="{BB962C8B-B14F-4D97-AF65-F5344CB8AC3E}">
        <p14:creationId xmlns:p14="http://schemas.microsoft.com/office/powerpoint/2010/main" val="1346494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C2490F-2649-4909-ED64-19E2C9C2A60F}"/>
              </a:ext>
            </a:extLst>
          </p:cNvPr>
          <p:cNvSpPr>
            <a:spLocks noGrp="1"/>
          </p:cNvSpPr>
          <p:nvPr>
            <p:ph type="title"/>
          </p:nvPr>
        </p:nvSpPr>
        <p:spPr/>
        <p:txBody>
          <a:bodyPr>
            <a:noAutofit/>
          </a:bodyPr>
          <a:lstStyle/>
          <a:p>
            <a:r>
              <a:rPr lang="en-US" sz="4400" b="1" dirty="0">
                <a:latin typeface="Arial" panose="020B0604020202020204" pitchFamily="34" charset="0"/>
                <a:cs typeface="Arial" panose="020B0604020202020204" pitchFamily="34" charset="0"/>
              </a:rPr>
              <a:t>The role of trauma: adverse childhood experiences and outcomes</a:t>
            </a:r>
          </a:p>
        </p:txBody>
      </p:sp>
      <p:pic>
        <p:nvPicPr>
          <p:cNvPr id="7" name="Content Placeholder 6">
            <a:extLst>
              <a:ext uri="{FF2B5EF4-FFF2-40B4-BE49-F238E27FC236}">
                <a16:creationId xmlns:a16="http://schemas.microsoft.com/office/drawing/2014/main" id="{FA4A28EE-3B3E-E0E0-1861-BA59EA966342}"/>
              </a:ext>
            </a:extLst>
          </p:cNvPr>
          <p:cNvPicPr>
            <a:picLocks noGrp="1" noChangeAspect="1"/>
          </p:cNvPicPr>
          <p:nvPr>
            <p:ph sz="half" idx="1"/>
          </p:nvPr>
        </p:nvPicPr>
        <p:blipFill>
          <a:blip r:embed="rId3"/>
          <a:stretch>
            <a:fillRect/>
          </a:stretch>
        </p:blipFill>
        <p:spPr>
          <a:xfrm>
            <a:off x="838200" y="1721329"/>
            <a:ext cx="4988065" cy="4532832"/>
          </a:xfrm>
          <a:prstGeom prst="rect">
            <a:avLst/>
          </a:prstGeom>
        </p:spPr>
      </p:pic>
      <p:pic>
        <p:nvPicPr>
          <p:cNvPr id="8" name="Content Placeholder 7">
            <a:extLst>
              <a:ext uri="{FF2B5EF4-FFF2-40B4-BE49-F238E27FC236}">
                <a16:creationId xmlns:a16="http://schemas.microsoft.com/office/drawing/2014/main" id="{1235ACCA-DA87-CBA6-BBC9-1AF4F924DAA1}"/>
              </a:ext>
            </a:extLst>
          </p:cNvPr>
          <p:cNvPicPr>
            <a:picLocks noGrp="1" noChangeAspect="1"/>
          </p:cNvPicPr>
          <p:nvPr>
            <p:ph sz="half" idx="2"/>
          </p:nvPr>
        </p:nvPicPr>
        <p:blipFill>
          <a:blip r:embed="rId4"/>
          <a:stretch>
            <a:fillRect/>
          </a:stretch>
        </p:blipFill>
        <p:spPr>
          <a:xfrm>
            <a:off x="6677265" y="1732180"/>
            <a:ext cx="4676535" cy="4568607"/>
          </a:xfrm>
          <a:prstGeom prst="rect">
            <a:avLst/>
          </a:prstGeom>
        </p:spPr>
      </p:pic>
      <p:pic>
        <p:nvPicPr>
          <p:cNvPr id="10" name="Picture 9">
            <a:extLst>
              <a:ext uri="{FF2B5EF4-FFF2-40B4-BE49-F238E27FC236}">
                <a16:creationId xmlns:a16="http://schemas.microsoft.com/office/drawing/2014/main" id="{2837A852-2A6A-A3EB-B46E-542B4CB92019}"/>
              </a:ext>
            </a:extLst>
          </p:cNvPr>
          <p:cNvPicPr>
            <a:picLocks noChangeAspect="1"/>
          </p:cNvPicPr>
          <p:nvPr/>
        </p:nvPicPr>
        <p:blipFill>
          <a:blip r:embed="rId5"/>
          <a:stretch>
            <a:fillRect/>
          </a:stretch>
        </p:blipFill>
        <p:spPr>
          <a:xfrm>
            <a:off x="3343417" y="6427382"/>
            <a:ext cx="5505165" cy="323116"/>
          </a:xfrm>
          <a:prstGeom prst="rect">
            <a:avLst/>
          </a:prstGeom>
        </p:spPr>
      </p:pic>
    </p:spTree>
    <p:extLst>
      <p:ext uri="{BB962C8B-B14F-4D97-AF65-F5344CB8AC3E}">
        <p14:creationId xmlns:p14="http://schemas.microsoft.com/office/powerpoint/2010/main" val="2036271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155EE3-76D7-D5A6-C74D-543CACE31510}"/>
              </a:ext>
            </a:extLst>
          </p:cNvPr>
          <p:cNvSpPr>
            <a:spLocks noGrp="1"/>
          </p:cNvSpPr>
          <p:nvPr>
            <p:ph type="title"/>
          </p:nvPr>
        </p:nvSpPr>
        <p:spPr>
          <a:xfrm>
            <a:off x="839788" y="206347"/>
            <a:ext cx="10515600" cy="1072195"/>
          </a:xfrm>
        </p:spPr>
        <p:txBody>
          <a:bodyPr>
            <a:normAutofit/>
          </a:bodyPr>
          <a:lstStyle/>
          <a:p>
            <a:r>
              <a:rPr lang="en-US" b="1" dirty="0">
                <a:latin typeface="Arial" panose="020B0604020202020204" pitchFamily="34" charset="0"/>
                <a:cs typeface="Arial" panose="020B0604020202020204" pitchFamily="34" charset="0"/>
              </a:rPr>
              <a:t>What is trauma?</a:t>
            </a:r>
          </a:p>
        </p:txBody>
      </p:sp>
      <p:sp>
        <p:nvSpPr>
          <p:cNvPr id="6" name="Text Placeholder 5">
            <a:extLst>
              <a:ext uri="{FF2B5EF4-FFF2-40B4-BE49-F238E27FC236}">
                <a16:creationId xmlns:a16="http://schemas.microsoft.com/office/drawing/2014/main" id="{0D60A905-8DA9-1193-7DBC-1479E70E14ED}"/>
              </a:ext>
            </a:extLst>
          </p:cNvPr>
          <p:cNvSpPr>
            <a:spLocks noGrp="1"/>
          </p:cNvSpPr>
          <p:nvPr>
            <p:ph type="body" idx="1"/>
          </p:nvPr>
        </p:nvSpPr>
        <p:spPr>
          <a:xfrm>
            <a:off x="839788" y="1448474"/>
            <a:ext cx="5157787" cy="517891"/>
          </a:xfrm>
        </p:spPr>
        <p:txBody>
          <a:bodyPr>
            <a:normAutofit/>
          </a:bodyPr>
          <a:lstStyle/>
          <a:p>
            <a:r>
              <a:rPr lang="en-US" b="1" i="0" dirty="0">
                <a:latin typeface="Arial" panose="020B0604020202020204" pitchFamily="34" charset="0"/>
                <a:cs typeface="Arial" panose="020B0604020202020204" pitchFamily="34" charset="0"/>
              </a:rPr>
              <a:t>What is trauma?</a:t>
            </a:r>
          </a:p>
        </p:txBody>
      </p:sp>
      <p:sp>
        <p:nvSpPr>
          <p:cNvPr id="3" name="Content Placeholder 2">
            <a:extLst>
              <a:ext uri="{FF2B5EF4-FFF2-40B4-BE49-F238E27FC236}">
                <a16:creationId xmlns:a16="http://schemas.microsoft.com/office/drawing/2014/main" id="{CF4E233A-66F6-EB3C-7CD3-08B5AB485AF1}"/>
              </a:ext>
            </a:extLst>
          </p:cNvPr>
          <p:cNvSpPr>
            <a:spLocks noGrp="1"/>
          </p:cNvSpPr>
          <p:nvPr>
            <p:ph sz="half" idx="2"/>
          </p:nvPr>
        </p:nvSpPr>
        <p:spPr>
          <a:xfrm>
            <a:off x="750776" y="2176758"/>
            <a:ext cx="5018845" cy="3948914"/>
          </a:xfrm>
        </p:spPr>
        <p:txBody>
          <a:bodyPr>
            <a:normAutofit fontScale="92500" lnSpcReduction="10000"/>
          </a:bodyPr>
          <a:lstStyle/>
          <a:p>
            <a:pPr marL="0" lvl="0" indent="0" algn="l" rtl="0">
              <a:spcBef>
                <a:spcPts val="0"/>
              </a:spcBef>
              <a:spcAft>
                <a:spcPts val="0"/>
              </a:spcAft>
              <a:buClr>
                <a:schemeClr val="dk1"/>
              </a:buClr>
              <a:buSzPts val="1800"/>
              <a:buNone/>
            </a:pPr>
            <a:r>
              <a:rPr lang="en-US" sz="2400" dirty="0">
                <a:latin typeface="Arial" panose="020B0604020202020204" pitchFamily="34" charset="0"/>
                <a:cs typeface="Arial" panose="020B0604020202020204" pitchFamily="34" charset="0"/>
              </a:rPr>
              <a:t>Exposure to actual or threatened death, serious injury, or sexual violence in one or more of four ways:</a:t>
            </a:r>
            <a:endParaRPr lang="en-US" sz="1800" dirty="0">
              <a:latin typeface="Arial" panose="020B0604020202020204" pitchFamily="34" charset="0"/>
              <a:cs typeface="Arial" panose="020B0604020202020204" pitchFamily="34" charset="0"/>
            </a:endParaRPr>
          </a:p>
          <a:p>
            <a:pPr lvl="0" algn="l" rtl="0">
              <a:spcBef>
                <a:spcPts val="280"/>
              </a:spcBef>
              <a:spcAft>
                <a:spcPts val="0"/>
              </a:spcAft>
              <a:buClr>
                <a:schemeClr val="dk1"/>
              </a:buClr>
              <a:buSzPts val="1400"/>
            </a:pPr>
            <a:r>
              <a:rPr lang="en-US" sz="2200" dirty="0">
                <a:latin typeface="Arial" panose="020B0604020202020204" pitchFamily="34" charset="0"/>
                <a:cs typeface="Arial" panose="020B0604020202020204" pitchFamily="34" charset="0"/>
              </a:rPr>
              <a:t>directly experiencing the event</a:t>
            </a:r>
          </a:p>
          <a:p>
            <a:pPr lvl="0" algn="l" rtl="0">
              <a:spcBef>
                <a:spcPts val="280"/>
              </a:spcBef>
              <a:spcAft>
                <a:spcPts val="0"/>
              </a:spcAft>
              <a:buClr>
                <a:schemeClr val="dk1"/>
              </a:buClr>
              <a:buSzPts val="1400"/>
            </a:pPr>
            <a:r>
              <a:rPr lang="en-US" sz="2200" dirty="0">
                <a:latin typeface="Arial" panose="020B0604020202020204" pitchFamily="34" charset="0"/>
                <a:cs typeface="Arial" panose="020B0604020202020204" pitchFamily="34" charset="0"/>
              </a:rPr>
              <a:t>witnessing, in person, the event occurring to others</a:t>
            </a:r>
          </a:p>
          <a:p>
            <a:pPr lvl="0" algn="l" rtl="0">
              <a:spcBef>
                <a:spcPts val="280"/>
              </a:spcBef>
              <a:spcAft>
                <a:spcPts val="0"/>
              </a:spcAft>
              <a:buClr>
                <a:schemeClr val="dk1"/>
              </a:buClr>
              <a:buSzPts val="1400"/>
            </a:pPr>
            <a:r>
              <a:rPr lang="en-US" sz="2200" dirty="0">
                <a:latin typeface="Arial" panose="020B0604020202020204" pitchFamily="34" charset="0"/>
                <a:cs typeface="Arial" panose="020B0604020202020204" pitchFamily="34" charset="0"/>
              </a:rPr>
              <a:t>learning that such an event happened to a close family member or friend</a:t>
            </a:r>
          </a:p>
          <a:p>
            <a:pPr lvl="0" algn="l" rtl="0">
              <a:spcBef>
                <a:spcPts val="280"/>
              </a:spcBef>
              <a:spcAft>
                <a:spcPts val="0"/>
              </a:spcAft>
              <a:buClr>
                <a:schemeClr val="dk1"/>
              </a:buClr>
              <a:buSzPts val="1400"/>
            </a:pPr>
            <a:r>
              <a:rPr lang="en-US" sz="2200" dirty="0">
                <a:latin typeface="Arial" panose="020B0604020202020204" pitchFamily="34" charset="0"/>
                <a:cs typeface="Arial" panose="020B0604020202020204" pitchFamily="34" charset="0"/>
              </a:rPr>
              <a:t>experiencing repeated or extreme exposure to aversive details of such events (i.e., first responders)</a:t>
            </a:r>
          </a:p>
          <a:p>
            <a:endParaRPr lang="en-US" dirty="0"/>
          </a:p>
        </p:txBody>
      </p:sp>
      <p:sp>
        <p:nvSpPr>
          <p:cNvPr id="7" name="Text Placeholder 6">
            <a:extLst>
              <a:ext uri="{FF2B5EF4-FFF2-40B4-BE49-F238E27FC236}">
                <a16:creationId xmlns:a16="http://schemas.microsoft.com/office/drawing/2014/main" id="{51BDAE56-409F-B273-0817-78ED141EA60F}"/>
              </a:ext>
            </a:extLst>
          </p:cNvPr>
          <p:cNvSpPr>
            <a:spLocks noGrp="1"/>
          </p:cNvSpPr>
          <p:nvPr>
            <p:ph type="body" sz="quarter" idx="3"/>
          </p:nvPr>
        </p:nvSpPr>
        <p:spPr>
          <a:xfrm>
            <a:off x="5769621" y="1448474"/>
            <a:ext cx="5585767" cy="517891"/>
          </a:xfrm>
        </p:spPr>
        <p:txBody>
          <a:bodyPr>
            <a:normAutofit/>
          </a:bodyPr>
          <a:lstStyle/>
          <a:p>
            <a:r>
              <a:rPr lang="en-US" b="1" i="0" dirty="0">
                <a:latin typeface="Arial" panose="020B0604020202020204" pitchFamily="34" charset="0"/>
                <a:cs typeface="Arial" panose="020B0604020202020204" pitchFamily="34" charset="0"/>
              </a:rPr>
              <a:t>From violence to trauma</a:t>
            </a:r>
          </a:p>
        </p:txBody>
      </p:sp>
      <p:pic>
        <p:nvPicPr>
          <p:cNvPr id="9" name="Google Shape;453;p17">
            <a:extLst>
              <a:ext uri="{FF2B5EF4-FFF2-40B4-BE49-F238E27FC236}">
                <a16:creationId xmlns:a16="http://schemas.microsoft.com/office/drawing/2014/main" id="{F95D231A-CEA4-8784-4212-4AD6C612BA51}"/>
              </a:ext>
            </a:extLst>
          </p:cNvPr>
          <p:cNvPicPr preferRelativeResize="0">
            <a:picLocks noGrp="1"/>
          </p:cNvPicPr>
          <p:nvPr>
            <p:ph sz="quarter" idx="4"/>
          </p:nvPr>
        </p:nvPicPr>
        <p:blipFill rotWithShape="1">
          <a:blip r:embed="rId3">
            <a:alphaModFix/>
          </a:blip>
          <a:srcRect/>
          <a:stretch/>
        </p:blipFill>
        <p:spPr>
          <a:xfrm>
            <a:off x="5850542" y="2136297"/>
            <a:ext cx="6149946" cy="4005558"/>
          </a:xfrm>
          <a:prstGeom prst="rect">
            <a:avLst/>
          </a:prstGeom>
          <a:noFill/>
          <a:ln>
            <a:noFill/>
          </a:ln>
        </p:spPr>
      </p:pic>
      <p:pic>
        <p:nvPicPr>
          <p:cNvPr id="10" name="Picture 9">
            <a:extLst>
              <a:ext uri="{FF2B5EF4-FFF2-40B4-BE49-F238E27FC236}">
                <a16:creationId xmlns:a16="http://schemas.microsoft.com/office/drawing/2014/main" id="{9BA5468C-8BAE-2CDC-3802-D97117721FAA}"/>
              </a:ext>
            </a:extLst>
          </p:cNvPr>
          <p:cNvPicPr>
            <a:picLocks noChangeAspect="1"/>
          </p:cNvPicPr>
          <p:nvPr/>
        </p:nvPicPr>
        <p:blipFill>
          <a:blip r:embed="rId4"/>
          <a:stretch>
            <a:fillRect/>
          </a:stretch>
        </p:blipFill>
        <p:spPr>
          <a:xfrm>
            <a:off x="1418457" y="6413221"/>
            <a:ext cx="2395936" cy="323116"/>
          </a:xfrm>
          <a:prstGeom prst="rect">
            <a:avLst/>
          </a:prstGeom>
        </p:spPr>
      </p:pic>
      <p:pic>
        <p:nvPicPr>
          <p:cNvPr id="11" name="Picture 10">
            <a:extLst>
              <a:ext uri="{FF2B5EF4-FFF2-40B4-BE49-F238E27FC236}">
                <a16:creationId xmlns:a16="http://schemas.microsoft.com/office/drawing/2014/main" id="{AC1AEE81-F7B5-1389-506D-593821D9D23D}"/>
              </a:ext>
            </a:extLst>
          </p:cNvPr>
          <p:cNvPicPr>
            <a:picLocks noChangeAspect="1"/>
          </p:cNvPicPr>
          <p:nvPr/>
        </p:nvPicPr>
        <p:blipFill>
          <a:blip r:embed="rId5"/>
          <a:stretch>
            <a:fillRect/>
          </a:stretch>
        </p:blipFill>
        <p:spPr>
          <a:xfrm>
            <a:off x="7803073" y="6490095"/>
            <a:ext cx="2395936" cy="323116"/>
          </a:xfrm>
          <a:prstGeom prst="rect">
            <a:avLst/>
          </a:prstGeom>
        </p:spPr>
      </p:pic>
    </p:spTree>
    <p:extLst>
      <p:ext uri="{BB962C8B-B14F-4D97-AF65-F5344CB8AC3E}">
        <p14:creationId xmlns:p14="http://schemas.microsoft.com/office/powerpoint/2010/main" val="240967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1831182" y="4704160"/>
            <a:ext cx="85760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a:lnSpc>
                <a:spcPct val="100000"/>
              </a:lnSpc>
              <a:spcBef>
                <a:spcPct val="0"/>
              </a:spcBef>
              <a:buNone/>
            </a:pPr>
            <a:r>
              <a:rPr lang="en-US" altLang="en-US" sz="1350" dirty="0">
                <a:solidFill>
                  <a:srgbClr val="222222"/>
                </a:solidFill>
              </a:rPr>
              <a:t>This conference is supported by the Health Resources and Services Administration (HRSA) of the U.S. Department of Health and Human Services (HHS) as part of an award totaling $4,036,482 with 0 percentage financed with nongovernmental sources. The contents are those of the author(s) and do not necessarily represent the official views of, nor an endorsement, by HRSA, HHS or the U.S. Government.</a:t>
            </a:r>
          </a:p>
        </p:txBody>
      </p:sp>
      <p:pic>
        <p:nvPicPr>
          <p:cNvPr id="20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1181" y="1969294"/>
            <a:ext cx="3249216" cy="133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1923" y="2118123"/>
            <a:ext cx="3956447"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21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CA3C-1E63-D57B-C3C3-50F29B0A61D0}"/>
              </a:ext>
            </a:extLst>
          </p:cNvPr>
          <p:cNvSpPr>
            <a:spLocks noGrp="1"/>
          </p:cNvSpPr>
          <p:nvPr>
            <p:ph type="title"/>
          </p:nvPr>
        </p:nvSpPr>
        <p:spPr>
          <a:xfrm>
            <a:off x="839788" y="365126"/>
            <a:ext cx="10515600" cy="1156178"/>
          </a:xfrm>
        </p:spPr>
        <p:txBody>
          <a:bodyPr/>
          <a:lstStyle/>
          <a:p>
            <a:r>
              <a:rPr lang="en-US" b="1" dirty="0">
                <a:latin typeface="Arial" panose="020B0604020202020204" pitchFamily="34" charset="0"/>
                <a:cs typeface="Arial" panose="020B0604020202020204" pitchFamily="34" charset="0"/>
              </a:rPr>
              <a:t>Effects of trauma</a:t>
            </a:r>
          </a:p>
        </p:txBody>
      </p:sp>
      <p:sp>
        <p:nvSpPr>
          <p:cNvPr id="3" name="Text Placeholder 2">
            <a:extLst>
              <a:ext uri="{FF2B5EF4-FFF2-40B4-BE49-F238E27FC236}">
                <a16:creationId xmlns:a16="http://schemas.microsoft.com/office/drawing/2014/main" id="{184B8A84-93A4-3263-E609-2D481E24E192}"/>
              </a:ext>
            </a:extLst>
          </p:cNvPr>
          <p:cNvSpPr>
            <a:spLocks noGrp="1"/>
          </p:cNvSpPr>
          <p:nvPr>
            <p:ph type="body" idx="1"/>
          </p:nvPr>
        </p:nvSpPr>
        <p:spPr>
          <a:xfrm>
            <a:off x="839788" y="1723605"/>
            <a:ext cx="5157787" cy="497660"/>
          </a:xfrm>
        </p:spPr>
        <p:txBody>
          <a:bodyPr>
            <a:normAutofit fontScale="92500" lnSpcReduction="10000"/>
          </a:bodyPr>
          <a:lstStyle/>
          <a:p>
            <a:r>
              <a:rPr lang="en-US" i="0" dirty="0">
                <a:latin typeface="Arial" panose="020B0604020202020204" pitchFamily="34" charset="0"/>
                <a:cs typeface="Arial" panose="020B0604020202020204" pitchFamily="34" charset="0"/>
              </a:rPr>
              <a:t>Effects</a:t>
            </a:r>
          </a:p>
        </p:txBody>
      </p:sp>
      <p:pic>
        <p:nvPicPr>
          <p:cNvPr id="7" name="Content Placeholder 6">
            <a:extLst>
              <a:ext uri="{FF2B5EF4-FFF2-40B4-BE49-F238E27FC236}">
                <a16:creationId xmlns:a16="http://schemas.microsoft.com/office/drawing/2014/main" id="{485E9A18-3AD9-4752-BE06-E7F8312B6910}"/>
              </a:ext>
            </a:extLst>
          </p:cNvPr>
          <p:cNvPicPr>
            <a:picLocks noGrp="1" noChangeAspect="1"/>
          </p:cNvPicPr>
          <p:nvPr>
            <p:ph sz="half" idx="2"/>
          </p:nvPr>
        </p:nvPicPr>
        <p:blipFill>
          <a:blip r:embed="rId3"/>
          <a:stretch>
            <a:fillRect/>
          </a:stretch>
        </p:blipFill>
        <p:spPr>
          <a:xfrm>
            <a:off x="958907" y="2346690"/>
            <a:ext cx="4402066" cy="3827533"/>
          </a:xfrm>
          <a:prstGeom prst="rect">
            <a:avLst/>
          </a:prstGeom>
        </p:spPr>
      </p:pic>
      <p:sp>
        <p:nvSpPr>
          <p:cNvPr id="5" name="Text Placeholder 4">
            <a:extLst>
              <a:ext uri="{FF2B5EF4-FFF2-40B4-BE49-F238E27FC236}">
                <a16:creationId xmlns:a16="http://schemas.microsoft.com/office/drawing/2014/main" id="{B2B4B2DC-7426-C636-C3A2-5FD432428DDB}"/>
              </a:ext>
            </a:extLst>
          </p:cNvPr>
          <p:cNvSpPr>
            <a:spLocks noGrp="1"/>
          </p:cNvSpPr>
          <p:nvPr>
            <p:ph type="body" sz="quarter" idx="3"/>
          </p:nvPr>
        </p:nvSpPr>
        <p:spPr>
          <a:xfrm>
            <a:off x="6172200" y="1723605"/>
            <a:ext cx="5183188" cy="793018"/>
          </a:xfrm>
        </p:spPr>
        <p:txBody>
          <a:bodyPr>
            <a:normAutofit fontScale="92500" lnSpcReduction="10000"/>
          </a:bodyPr>
          <a:lstStyle/>
          <a:p>
            <a:r>
              <a:rPr lang="en-US" i="0" dirty="0">
                <a:latin typeface="Arial" panose="020B0604020202020204" pitchFamily="34" charset="0"/>
                <a:cs typeface="Arial" panose="020B0604020202020204" pitchFamily="34" charset="0"/>
              </a:rPr>
              <a:t>Understand intersectionality and its role in identity, oppression, and privilege</a:t>
            </a:r>
          </a:p>
        </p:txBody>
      </p:sp>
      <p:pic>
        <p:nvPicPr>
          <p:cNvPr id="8" name="Content Placeholder 7">
            <a:extLst>
              <a:ext uri="{FF2B5EF4-FFF2-40B4-BE49-F238E27FC236}">
                <a16:creationId xmlns:a16="http://schemas.microsoft.com/office/drawing/2014/main" id="{2553B5A3-F2A6-6093-56EC-C7617697741B}"/>
              </a:ext>
            </a:extLst>
          </p:cNvPr>
          <p:cNvPicPr>
            <a:picLocks noGrp="1" noChangeAspect="1"/>
          </p:cNvPicPr>
          <p:nvPr>
            <p:ph sz="quarter" idx="4"/>
          </p:nvPr>
        </p:nvPicPr>
        <p:blipFill>
          <a:blip r:embed="rId4"/>
          <a:stretch>
            <a:fillRect/>
          </a:stretch>
        </p:blipFill>
        <p:spPr>
          <a:xfrm>
            <a:off x="6554549" y="2468071"/>
            <a:ext cx="4839865" cy="4002279"/>
          </a:xfrm>
          <a:prstGeom prst="rect">
            <a:avLst/>
          </a:prstGeom>
        </p:spPr>
      </p:pic>
      <p:pic>
        <p:nvPicPr>
          <p:cNvPr id="10" name="Picture 9">
            <a:extLst>
              <a:ext uri="{FF2B5EF4-FFF2-40B4-BE49-F238E27FC236}">
                <a16:creationId xmlns:a16="http://schemas.microsoft.com/office/drawing/2014/main" id="{4A8D6FC6-0C1F-7828-A4C0-8E51D8E5EFC0}"/>
              </a:ext>
            </a:extLst>
          </p:cNvPr>
          <p:cNvPicPr>
            <a:picLocks noChangeAspect="1"/>
          </p:cNvPicPr>
          <p:nvPr/>
        </p:nvPicPr>
        <p:blipFill>
          <a:blip r:embed="rId5"/>
          <a:stretch>
            <a:fillRect/>
          </a:stretch>
        </p:blipFill>
        <p:spPr>
          <a:xfrm>
            <a:off x="513844" y="6299648"/>
            <a:ext cx="5483731" cy="493819"/>
          </a:xfrm>
          <a:prstGeom prst="rect">
            <a:avLst/>
          </a:prstGeom>
        </p:spPr>
      </p:pic>
      <p:pic>
        <p:nvPicPr>
          <p:cNvPr id="11" name="Picture 10">
            <a:extLst>
              <a:ext uri="{FF2B5EF4-FFF2-40B4-BE49-F238E27FC236}">
                <a16:creationId xmlns:a16="http://schemas.microsoft.com/office/drawing/2014/main" id="{A957FAE0-AFBD-E7FB-00CD-541EDCFC604B}"/>
              </a:ext>
            </a:extLst>
          </p:cNvPr>
          <p:cNvPicPr>
            <a:picLocks noChangeAspect="1"/>
          </p:cNvPicPr>
          <p:nvPr/>
        </p:nvPicPr>
        <p:blipFill>
          <a:blip r:embed="rId6"/>
          <a:stretch>
            <a:fillRect/>
          </a:stretch>
        </p:blipFill>
        <p:spPr>
          <a:xfrm>
            <a:off x="7367689" y="6470351"/>
            <a:ext cx="2792210" cy="323116"/>
          </a:xfrm>
          <a:prstGeom prst="rect">
            <a:avLst/>
          </a:prstGeom>
        </p:spPr>
      </p:pic>
    </p:spTree>
    <p:extLst>
      <p:ext uri="{BB962C8B-B14F-4D97-AF65-F5344CB8AC3E}">
        <p14:creationId xmlns:p14="http://schemas.microsoft.com/office/powerpoint/2010/main" val="3627582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43500A-BC8B-F426-CB01-BC4881BF7DB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Development of a racist legal framework: the war on drugs</a:t>
            </a:r>
          </a:p>
        </p:txBody>
      </p:sp>
      <p:sp>
        <p:nvSpPr>
          <p:cNvPr id="8" name="Content Placeholder 7">
            <a:extLst>
              <a:ext uri="{FF2B5EF4-FFF2-40B4-BE49-F238E27FC236}">
                <a16:creationId xmlns:a16="http://schemas.microsoft.com/office/drawing/2014/main" id="{F15F0CB2-C344-3DA5-4E00-E6927917B202}"/>
              </a:ext>
            </a:extLst>
          </p:cNvPr>
          <p:cNvSpPr>
            <a:spLocks noGrp="1"/>
          </p:cNvSpPr>
          <p:nvPr>
            <p:ph sz="half" idx="1"/>
          </p:nvPr>
        </p:nvSpPr>
        <p:spPr/>
        <p:txBody>
          <a:bodyPr>
            <a:normAutofit lnSpcReduction="10000"/>
          </a:bodyPr>
          <a:lstStyle/>
          <a:p>
            <a:pPr marL="342900" lvl="0" indent="-342900" algn="l" rtl="0">
              <a:lnSpc>
                <a:spcPct val="100000"/>
              </a:lnSpc>
              <a:spcBef>
                <a:spcPts val="0"/>
              </a:spcBef>
              <a:spcAft>
                <a:spcPts val="0"/>
              </a:spcAft>
              <a:buClr>
                <a:srgbClr val="000000"/>
              </a:buClr>
              <a:buSzPct val="100000"/>
              <a:buFont typeface="Arial"/>
              <a:buChar char="•"/>
            </a:pPr>
            <a:r>
              <a:rPr lang="en-US" sz="2400" dirty="0">
                <a:solidFill>
                  <a:srgbClr val="000000"/>
                </a:solidFill>
                <a:latin typeface="Arial" panose="020B0604020202020204" pitchFamily="34" charset="0"/>
                <a:cs typeface="Arial" panose="020B0604020202020204" pitchFamily="34" charset="0"/>
              </a:rPr>
              <a:t>1971: The US declares a War on Drugs: a war fought by the police and the courts; the very intentional casualties of this war were African American males</a:t>
            </a:r>
            <a:endParaRPr lang="en-US" sz="2400" dirty="0">
              <a:latin typeface="Arial" panose="020B0604020202020204" pitchFamily="34" charset="0"/>
              <a:cs typeface="Arial" panose="020B0604020202020204" pitchFamily="34" charset="0"/>
            </a:endParaRPr>
          </a:p>
          <a:p>
            <a:pPr marL="342900" lvl="0" indent="-342900" algn="l" rtl="0">
              <a:lnSpc>
                <a:spcPct val="100000"/>
              </a:lnSpc>
              <a:spcBef>
                <a:spcPts val="350"/>
              </a:spcBef>
              <a:spcAft>
                <a:spcPts val="0"/>
              </a:spcAft>
              <a:buClr>
                <a:srgbClr val="000000"/>
              </a:buClr>
              <a:buSzPct val="100000"/>
              <a:buFont typeface="Arial"/>
              <a:buChar char="•"/>
            </a:pPr>
            <a:r>
              <a:rPr lang="en-US" sz="2400" dirty="0">
                <a:solidFill>
                  <a:srgbClr val="000000"/>
                </a:solidFill>
                <a:latin typeface="Arial" panose="020B0604020202020204" pitchFamily="34" charset="0"/>
                <a:cs typeface="Arial" panose="020B0604020202020204" pitchFamily="34" charset="0"/>
              </a:rPr>
              <a:t>1973: New York State Drug Laws: the penalty for selling 2 ounces of any illicit drug or possessing 4 ounces of any illegal drug was 15 years to life in NYS; the most severe laws in the US; many other states followed suit</a:t>
            </a:r>
            <a:endParaRPr lang="en-US" sz="2400" dirty="0">
              <a:latin typeface="Arial" panose="020B0604020202020204" pitchFamily="34" charset="0"/>
              <a:cs typeface="Arial" panose="020B0604020202020204" pitchFamily="34" charset="0"/>
            </a:endParaRPr>
          </a:p>
          <a:p>
            <a:endParaRPr lang="en-US" dirty="0"/>
          </a:p>
        </p:txBody>
      </p:sp>
      <p:pic>
        <p:nvPicPr>
          <p:cNvPr id="10" name="Content Placeholder 9">
            <a:extLst>
              <a:ext uri="{FF2B5EF4-FFF2-40B4-BE49-F238E27FC236}">
                <a16:creationId xmlns:a16="http://schemas.microsoft.com/office/drawing/2014/main" id="{2762689B-8EAE-F975-AEDB-B21C350C80C0}"/>
              </a:ext>
            </a:extLst>
          </p:cNvPr>
          <p:cNvPicPr>
            <a:picLocks noGrp="1" noChangeAspect="1"/>
          </p:cNvPicPr>
          <p:nvPr>
            <p:ph sz="half" idx="2"/>
          </p:nvPr>
        </p:nvPicPr>
        <p:blipFill>
          <a:blip r:embed="rId3"/>
          <a:stretch>
            <a:fillRect/>
          </a:stretch>
        </p:blipFill>
        <p:spPr>
          <a:xfrm>
            <a:off x="6888317" y="1847654"/>
            <a:ext cx="4602957" cy="4329307"/>
          </a:xfrm>
          <a:prstGeom prst="rect">
            <a:avLst/>
          </a:prstGeom>
        </p:spPr>
      </p:pic>
      <p:pic>
        <p:nvPicPr>
          <p:cNvPr id="12" name="Picture 11">
            <a:extLst>
              <a:ext uri="{FF2B5EF4-FFF2-40B4-BE49-F238E27FC236}">
                <a16:creationId xmlns:a16="http://schemas.microsoft.com/office/drawing/2014/main" id="{5C225249-5964-B41F-2AC2-1B464BF0529D}"/>
              </a:ext>
            </a:extLst>
          </p:cNvPr>
          <p:cNvPicPr>
            <a:picLocks noChangeAspect="1"/>
          </p:cNvPicPr>
          <p:nvPr/>
        </p:nvPicPr>
        <p:blipFill>
          <a:blip r:embed="rId4"/>
          <a:stretch>
            <a:fillRect/>
          </a:stretch>
        </p:blipFill>
        <p:spPr>
          <a:xfrm>
            <a:off x="1693564" y="6265592"/>
            <a:ext cx="2743438" cy="323116"/>
          </a:xfrm>
          <a:prstGeom prst="rect">
            <a:avLst/>
          </a:prstGeom>
        </p:spPr>
      </p:pic>
      <p:pic>
        <p:nvPicPr>
          <p:cNvPr id="14" name="Picture 13">
            <a:extLst>
              <a:ext uri="{FF2B5EF4-FFF2-40B4-BE49-F238E27FC236}">
                <a16:creationId xmlns:a16="http://schemas.microsoft.com/office/drawing/2014/main" id="{F40519CD-8FBA-D4DD-2469-896E95F194AD}"/>
              </a:ext>
            </a:extLst>
          </p:cNvPr>
          <p:cNvPicPr>
            <a:picLocks noChangeAspect="1"/>
          </p:cNvPicPr>
          <p:nvPr/>
        </p:nvPicPr>
        <p:blipFill>
          <a:blip r:embed="rId5"/>
          <a:stretch>
            <a:fillRect/>
          </a:stretch>
        </p:blipFill>
        <p:spPr>
          <a:xfrm>
            <a:off x="7755000" y="6345711"/>
            <a:ext cx="2536156" cy="323116"/>
          </a:xfrm>
          <a:prstGeom prst="rect">
            <a:avLst/>
          </a:prstGeom>
        </p:spPr>
      </p:pic>
    </p:spTree>
    <p:extLst>
      <p:ext uri="{BB962C8B-B14F-4D97-AF65-F5344CB8AC3E}">
        <p14:creationId xmlns:p14="http://schemas.microsoft.com/office/powerpoint/2010/main" val="2595187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40F991-CC74-49D6-A081-32E8A68E24D4}"/>
              </a:ext>
            </a:extLst>
          </p:cNvPr>
          <p:cNvSpPr>
            <a:spLocks noGrp="1"/>
          </p:cNvSpPr>
          <p:nvPr>
            <p:ph type="title"/>
          </p:nvPr>
        </p:nvSpPr>
        <p:spPr/>
        <p:txBody>
          <a:bodyPr>
            <a:noAutofit/>
          </a:bodyPr>
          <a:lstStyle/>
          <a:p>
            <a:r>
              <a:rPr lang="en-US" b="1" dirty="0">
                <a:latin typeface="Arial" panose="020B0604020202020204" pitchFamily="34" charset="0"/>
                <a:cs typeface="Arial" panose="020B0604020202020204" pitchFamily="34" charset="0"/>
              </a:rPr>
              <a:t>Substance-related overdose deaths, US, 2002-2022</a:t>
            </a:r>
          </a:p>
        </p:txBody>
      </p:sp>
      <p:pic>
        <p:nvPicPr>
          <p:cNvPr id="12" name="Content Placeholder 11">
            <a:extLst>
              <a:ext uri="{FF2B5EF4-FFF2-40B4-BE49-F238E27FC236}">
                <a16:creationId xmlns:a16="http://schemas.microsoft.com/office/drawing/2014/main" id="{A623EF55-2DEC-7B4D-EA6B-2CED926323AF}"/>
              </a:ext>
            </a:extLst>
          </p:cNvPr>
          <p:cNvPicPr>
            <a:picLocks noGrp="1" noChangeAspect="1"/>
          </p:cNvPicPr>
          <p:nvPr>
            <p:ph sz="half" idx="1"/>
          </p:nvPr>
        </p:nvPicPr>
        <p:blipFill>
          <a:blip r:embed="rId3"/>
          <a:stretch>
            <a:fillRect/>
          </a:stretch>
        </p:blipFill>
        <p:spPr>
          <a:xfrm>
            <a:off x="838200" y="1984342"/>
            <a:ext cx="5181600" cy="4350469"/>
          </a:xfrm>
        </p:spPr>
      </p:pic>
      <p:pic>
        <p:nvPicPr>
          <p:cNvPr id="14" name="Picture 13">
            <a:extLst>
              <a:ext uri="{FF2B5EF4-FFF2-40B4-BE49-F238E27FC236}">
                <a16:creationId xmlns:a16="http://schemas.microsoft.com/office/drawing/2014/main" id="{F47A0C79-9180-94F9-D463-EA9F18E8C8E3}"/>
              </a:ext>
            </a:extLst>
          </p:cNvPr>
          <p:cNvPicPr>
            <a:picLocks noChangeAspect="1"/>
          </p:cNvPicPr>
          <p:nvPr/>
        </p:nvPicPr>
        <p:blipFill>
          <a:blip r:embed="rId4"/>
          <a:stretch>
            <a:fillRect/>
          </a:stretch>
        </p:blipFill>
        <p:spPr>
          <a:xfrm>
            <a:off x="4612933" y="6492875"/>
            <a:ext cx="3164098" cy="329213"/>
          </a:xfrm>
          <a:prstGeom prst="rect">
            <a:avLst/>
          </a:prstGeom>
        </p:spPr>
      </p:pic>
      <p:pic>
        <p:nvPicPr>
          <p:cNvPr id="18" name="Content Placeholder 17">
            <a:extLst>
              <a:ext uri="{FF2B5EF4-FFF2-40B4-BE49-F238E27FC236}">
                <a16:creationId xmlns:a16="http://schemas.microsoft.com/office/drawing/2014/main" id="{B2D867BE-1C0B-5975-A380-F6689B2B4AD1}"/>
              </a:ext>
            </a:extLst>
          </p:cNvPr>
          <p:cNvPicPr>
            <a:picLocks noGrp="1" noChangeAspect="1"/>
          </p:cNvPicPr>
          <p:nvPr>
            <p:ph sz="half" idx="2"/>
          </p:nvPr>
        </p:nvPicPr>
        <p:blipFill>
          <a:blip r:embed="rId5"/>
          <a:stretch>
            <a:fillRect/>
          </a:stretch>
        </p:blipFill>
        <p:spPr>
          <a:xfrm>
            <a:off x="6172200" y="1984342"/>
            <a:ext cx="5181600" cy="4350469"/>
          </a:xfrm>
        </p:spPr>
      </p:pic>
    </p:spTree>
    <p:extLst>
      <p:ext uri="{BB962C8B-B14F-4D97-AF65-F5344CB8AC3E}">
        <p14:creationId xmlns:p14="http://schemas.microsoft.com/office/powerpoint/2010/main" val="190281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F7DA-EFCC-76DC-BC93-AEEF2DA36587}"/>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Substance-related overdose deaths, US, by age and race/ethnicity, 2021-2022</a:t>
            </a:r>
            <a:endParaRPr lang="en-US" sz="4000" dirty="0"/>
          </a:p>
        </p:txBody>
      </p:sp>
      <p:pic>
        <p:nvPicPr>
          <p:cNvPr id="6" name="Content Placeholder 5">
            <a:extLst>
              <a:ext uri="{FF2B5EF4-FFF2-40B4-BE49-F238E27FC236}">
                <a16:creationId xmlns:a16="http://schemas.microsoft.com/office/drawing/2014/main" id="{D2865F01-C914-F562-E629-EB12A317BAE7}"/>
              </a:ext>
            </a:extLst>
          </p:cNvPr>
          <p:cNvPicPr>
            <a:picLocks noGrp="1" noChangeAspect="1"/>
          </p:cNvPicPr>
          <p:nvPr>
            <p:ph sz="half" idx="1"/>
          </p:nvPr>
        </p:nvPicPr>
        <p:blipFill>
          <a:blip r:embed="rId3"/>
          <a:stretch>
            <a:fillRect/>
          </a:stretch>
        </p:blipFill>
        <p:spPr>
          <a:xfrm>
            <a:off x="838200" y="1940876"/>
            <a:ext cx="5181600" cy="4313809"/>
          </a:xfrm>
        </p:spPr>
      </p:pic>
      <p:pic>
        <p:nvPicPr>
          <p:cNvPr id="8" name="Content Placeholder 7">
            <a:extLst>
              <a:ext uri="{FF2B5EF4-FFF2-40B4-BE49-F238E27FC236}">
                <a16:creationId xmlns:a16="http://schemas.microsoft.com/office/drawing/2014/main" id="{57AF9A56-CB88-E991-87A1-D5BB90A6162B}"/>
              </a:ext>
            </a:extLst>
          </p:cNvPr>
          <p:cNvPicPr>
            <a:picLocks noGrp="1" noChangeAspect="1"/>
          </p:cNvPicPr>
          <p:nvPr>
            <p:ph sz="half" idx="2"/>
          </p:nvPr>
        </p:nvPicPr>
        <p:blipFill>
          <a:blip r:embed="rId4"/>
          <a:stretch>
            <a:fillRect/>
          </a:stretch>
        </p:blipFill>
        <p:spPr>
          <a:xfrm>
            <a:off x="6172200" y="1940876"/>
            <a:ext cx="5181600" cy="4313809"/>
          </a:xfrm>
        </p:spPr>
      </p:pic>
      <p:pic>
        <p:nvPicPr>
          <p:cNvPr id="9" name="Picture 8">
            <a:extLst>
              <a:ext uri="{FF2B5EF4-FFF2-40B4-BE49-F238E27FC236}">
                <a16:creationId xmlns:a16="http://schemas.microsoft.com/office/drawing/2014/main" id="{8144A085-F922-61AF-AFE0-944F1F885B6D}"/>
              </a:ext>
            </a:extLst>
          </p:cNvPr>
          <p:cNvPicPr>
            <a:picLocks noChangeAspect="1"/>
          </p:cNvPicPr>
          <p:nvPr/>
        </p:nvPicPr>
        <p:blipFill>
          <a:blip r:embed="rId5"/>
          <a:stretch>
            <a:fillRect/>
          </a:stretch>
        </p:blipFill>
        <p:spPr>
          <a:xfrm>
            <a:off x="4760592" y="6457077"/>
            <a:ext cx="3164098" cy="329213"/>
          </a:xfrm>
          <a:prstGeom prst="rect">
            <a:avLst/>
          </a:prstGeom>
        </p:spPr>
      </p:pic>
    </p:spTree>
    <p:extLst>
      <p:ext uri="{BB962C8B-B14F-4D97-AF65-F5344CB8AC3E}">
        <p14:creationId xmlns:p14="http://schemas.microsoft.com/office/powerpoint/2010/main" val="945190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FBEBD-71EB-FBF9-E8F5-A5E0099AB7E9}"/>
              </a:ext>
            </a:extLst>
          </p:cNvPr>
          <p:cNvSpPr>
            <a:spLocks noGrp="1"/>
          </p:cNvSpPr>
          <p:nvPr>
            <p:ph type="title"/>
          </p:nvPr>
        </p:nvSpPr>
        <p:spPr>
          <a:xfrm>
            <a:off x="838200" y="222531"/>
            <a:ext cx="10515600" cy="1185483"/>
          </a:xfrm>
        </p:spPr>
        <p:txBody>
          <a:bodyPr>
            <a:noAutofit/>
          </a:bodyPr>
          <a:lstStyle/>
          <a:p>
            <a:r>
              <a:rPr lang="en-US" sz="4000" b="1" dirty="0">
                <a:latin typeface="Arial" panose="020B0604020202020204" pitchFamily="34" charset="0"/>
                <a:cs typeface="Arial" panose="020B0604020202020204" pitchFamily="34" charset="0"/>
              </a:rPr>
              <a:t>Methamphetamine use, MSM, and sex: what’s the connection?</a:t>
            </a:r>
          </a:p>
        </p:txBody>
      </p:sp>
      <p:sp>
        <p:nvSpPr>
          <p:cNvPr id="6" name="Content Placeholder 5">
            <a:extLst>
              <a:ext uri="{FF2B5EF4-FFF2-40B4-BE49-F238E27FC236}">
                <a16:creationId xmlns:a16="http://schemas.microsoft.com/office/drawing/2014/main" id="{2B9C41CD-52AC-62FE-FD6C-DF79AB330020}"/>
              </a:ext>
            </a:extLst>
          </p:cNvPr>
          <p:cNvSpPr>
            <a:spLocks noGrp="1"/>
          </p:cNvSpPr>
          <p:nvPr>
            <p:ph idx="1"/>
          </p:nvPr>
        </p:nvSpPr>
        <p:spPr>
          <a:xfrm>
            <a:off x="838200" y="1497027"/>
            <a:ext cx="10515600" cy="4818807"/>
          </a:xfrm>
        </p:spPr>
        <p:txBody>
          <a:bodyPr>
            <a:normAutofit fontScale="25000" lnSpcReduction="20000"/>
          </a:bodyPr>
          <a:lstStyle/>
          <a:p>
            <a:pPr marL="0" lvl="0" indent="0" algn="l" rtl="0">
              <a:lnSpc>
                <a:spcPct val="120000"/>
              </a:lnSpc>
              <a:spcBef>
                <a:spcPts val="0"/>
              </a:spcBef>
              <a:spcAft>
                <a:spcPts val="0"/>
              </a:spcAft>
              <a:buClr>
                <a:schemeClr val="dk1"/>
              </a:buClr>
              <a:buSzPct val="100000"/>
              <a:buNone/>
            </a:pPr>
            <a:r>
              <a:rPr lang="en-US" sz="6000" b="1" dirty="0">
                <a:latin typeface="Arial" panose="020B0604020202020204" pitchFamily="34" charset="0"/>
                <a:cs typeface="Arial" panose="020B0604020202020204" pitchFamily="34" charset="0"/>
              </a:rPr>
              <a:t>Synergism between illicit substance use and unprotected sex </a:t>
            </a:r>
          </a:p>
          <a:p>
            <a:pPr marL="742950" lvl="1" indent="-285750" algn="l" rtl="0">
              <a:lnSpc>
                <a:spcPct val="120000"/>
              </a:lnSpc>
              <a:spcBef>
                <a:spcPts val="640"/>
              </a:spcBef>
              <a:spcAft>
                <a:spcPts val="0"/>
              </a:spcAft>
              <a:buClr>
                <a:schemeClr val="dk1"/>
              </a:buClr>
              <a:buSzPct val="100000"/>
              <a:buChar char="–"/>
            </a:pPr>
            <a:r>
              <a:rPr lang="en-US" sz="6000" dirty="0">
                <a:latin typeface="Arial" panose="020B0604020202020204" pitchFamily="34" charset="0"/>
                <a:cs typeface="Arial" panose="020B0604020202020204" pitchFamily="34" charset="0"/>
              </a:rPr>
              <a:t>Facilitated by environmental factors and norms: sexual (the role of sex in subgroups’ lives) and social venues, sex networking apps</a:t>
            </a:r>
          </a:p>
          <a:p>
            <a:pPr marL="742950" lvl="1" indent="-285750" algn="l" rtl="0">
              <a:lnSpc>
                <a:spcPct val="120000"/>
              </a:lnSpc>
              <a:spcBef>
                <a:spcPts val="640"/>
              </a:spcBef>
              <a:spcAft>
                <a:spcPts val="0"/>
              </a:spcAft>
              <a:buClr>
                <a:schemeClr val="dk1"/>
              </a:buClr>
              <a:buSzPct val="100000"/>
              <a:buChar char="–"/>
            </a:pPr>
            <a:r>
              <a:rPr lang="en-US" sz="6000" dirty="0">
                <a:latin typeface="Arial" panose="020B0604020202020204" pitchFamily="34" charset="0"/>
                <a:cs typeface="Arial" panose="020B0604020202020204" pitchFamily="34" charset="0"/>
              </a:rPr>
              <a:t>Fueled by psychosocial burdens: racism, homophobia, trauma, stigma, discrimination, transphobia, minority stress effect, misogyny, IPV, comorbid mental health (MDD, PTSD, GAD, ADHD), psychological vulnerability, unstable or unsafe housing, homelessness, and victimization</a:t>
            </a:r>
          </a:p>
          <a:p>
            <a:pPr marL="742950" lvl="1" indent="-285750" algn="l" rtl="0">
              <a:lnSpc>
                <a:spcPct val="120000"/>
              </a:lnSpc>
              <a:spcBef>
                <a:spcPts val="640"/>
              </a:spcBef>
              <a:spcAft>
                <a:spcPts val="0"/>
              </a:spcAft>
              <a:buClr>
                <a:schemeClr val="dk1"/>
              </a:buClr>
              <a:buSzPct val="100000"/>
              <a:buChar char="–"/>
            </a:pPr>
            <a:r>
              <a:rPr lang="en-US" sz="6000" dirty="0">
                <a:latin typeface="Arial" panose="020B0604020202020204" pitchFamily="34" charset="0"/>
                <a:cs typeface="Arial" panose="020B0604020202020204" pitchFamily="34" charset="0"/>
              </a:rPr>
              <a:t>Heightens the likelihood of unprotected sex: anal, oral, and “extreme” sex, sexual compulsivity, increased number of partnering (group sex, sex marathons/fisting/S&amp;M-&gt;rectal trauma/bleeding), decreases sexual inhibitions and affects judgment about sexual partners and practices and risks, reduced condom use, development of ED or sexual performance anxiety in response to methamphetamine use-&gt;receptive anal SIC, decreased desire for “sober” sex, increased incidence of sexual assault, overrepresentation of HIV among MSM</a:t>
            </a:r>
          </a:p>
          <a:p>
            <a:pPr marL="742950" lvl="1" indent="-285750" algn="l" rtl="0">
              <a:lnSpc>
                <a:spcPct val="120000"/>
              </a:lnSpc>
              <a:spcBef>
                <a:spcPts val="640"/>
              </a:spcBef>
              <a:spcAft>
                <a:spcPts val="0"/>
              </a:spcAft>
              <a:buClr>
                <a:schemeClr val="dk1"/>
              </a:buClr>
              <a:buSzPct val="100000"/>
              <a:buChar char="–"/>
            </a:pPr>
            <a:r>
              <a:rPr lang="en-US" sz="6000" dirty="0">
                <a:latin typeface="Arial" panose="020B0604020202020204" pitchFamily="34" charset="0"/>
                <a:cs typeface="Arial" panose="020B0604020202020204" pitchFamily="34" charset="0"/>
              </a:rPr>
              <a:t>Enables the transmission of bacterial and viral pathogens: HIV, HCV, HBV, STIs (HPV, HSV, gonorrhea, syphilis, chlamydia, NGU, LGV)</a:t>
            </a:r>
          </a:p>
          <a:p>
            <a:pPr marL="742950" lvl="1" indent="-285750" algn="l" rtl="0">
              <a:lnSpc>
                <a:spcPct val="120000"/>
              </a:lnSpc>
              <a:spcBef>
                <a:spcPts val="640"/>
              </a:spcBef>
              <a:spcAft>
                <a:spcPts val="0"/>
              </a:spcAft>
              <a:buClr>
                <a:schemeClr val="dk1"/>
              </a:buClr>
              <a:buSzPct val="100000"/>
              <a:buChar char="–"/>
            </a:pPr>
            <a:r>
              <a:rPr lang="en-US" sz="6000" dirty="0">
                <a:latin typeface="Arial" panose="020B0604020202020204" pitchFamily="34" charset="0"/>
                <a:cs typeface="Arial" panose="020B0604020202020204" pitchFamily="34" charset="0"/>
              </a:rPr>
              <a:t>Risk of seroconversion to HIV heightened by use of drug combinations: stimulants only (OR 2.99) to stimulants/amyl nitrate/erectile dysfunction drugs (OR 8.45)</a:t>
            </a:r>
          </a:p>
          <a:p>
            <a:pPr marL="742950" lvl="1" indent="-285750" algn="l" rtl="0">
              <a:lnSpc>
                <a:spcPct val="120000"/>
              </a:lnSpc>
              <a:spcBef>
                <a:spcPts val="640"/>
              </a:spcBef>
              <a:spcAft>
                <a:spcPts val="0"/>
              </a:spcAft>
              <a:buClr>
                <a:schemeClr val="dk1"/>
              </a:buClr>
              <a:buSzPct val="100000"/>
              <a:buChar char="–"/>
            </a:pPr>
            <a:r>
              <a:rPr lang="en-US" sz="6000" dirty="0">
                <a:latin typeface="Arial" panose="020B0604020202020204" pitchFamily="34" charset="0"/>
                <a:cs typeface="Arial" panose="020B0604020202020204" pitchFamily="34" charset="0"/>
              </a:rPr>
              <a:t>Risk for seroconversion to HIV is similar between those who use IDU and those who use psychostimulants non-IDU; increases with the number of drugs used: OR 3 with use of 1 drug, OR 9 with use of 3 drugs (regardless of the drugs used); is highly associated with psychostimulant use </a:t>
            </a:r>
            <a:r>
              <a:rPr lang="en-US" sz="6000" i="1" dirty="0">
                <a:latin typeface="Arial" panose="020B0604020202020204" pitchFamily="34" charset="0"/>
                <a:cs typeface="Arial" panose="020B0604020202020204" pitchFamily="34" charset="0"/>
              </a:rPr>
              <a:t>before</a:t>
            </a:r>
            <a:r>
              <a:rPr lang="en-US" sz="6000" dirty="0">
                <a:latin typeface="Arial" panose="020B0604020202020204" pitchFamily="34" charset="0"/>
                <a:cs typeface="Arial" panose="020B0604020202020204" pitchFamily="34" charset="0"/>
              </a:rPr>
              <a:t> sex</a:t>
            </a:r>
          </a:p>
          <a:p>
            <a:endParaRPr lang="en-US" dirty="0"/>
          </a:p>
        </p:txBody>
      </p:sp>
      <p:pic>
        <p:nvPicPr>
          <p:cNvPr id="7" name="Picture 6">
            <a:extLst>
              <a:ext uri="{FF2B5EF4-FFF2-40B4-BE49-F238E27FC236}">
                <a16:creationId xmlns:a16="http://schemas.microsoft.com/office/drawing/2014/main" id="{C0F8AF3D-4EF7-0E29-D421-55982B3346F5}"/>
              </a:ext>
            </a:extLst>
          </p:cNvPr>
          <p:cNvPicPr>
            <a:picLocks noChangeAspect="1"/>
          </p:cNvPicPr>
          <p:nvPr/>
        </p:nvPicPr>
        <p:blipFill>
          <a:blip r:embed="rId3"/>
          <a:stretch>
            <a:fillRect/>
          </a:stretch>
        </p:blipFill>
        <p:spPr>
          <a:xfrm>
            <a:off x="3293262" y="6231096"/>
            <a:ext cx="5767316" cy="347502"/>
          </a:xfrm>
          <a:prstGeom prst="rect">
            <a:avLst/>
          </a:prstGeom>
        </p:spPr>
      </p:pic>
      <p:pic>
        <p:nvPicPr>
          <p:cNvPr id="8" name="Picture 7">
            <a:extLst>
              <a:ext uri="{FF2B5EF4-FFF2-40B4-BE49-F238E27FC236}">
                <a16:creationId xmlns:a16="http://schemas.microsoft.com/office/drawing/2014/main" id="{62AF4556-CD68-241B-5C3A-22B66D0A901C}"/>
              </a:ext>
            </a:extLst>
          </p:cNvPr>
          <p:cNvPicPr>
            <a:picLocks noChangeAspect="1"/>
          </p:cNvPicPr>
          <p:nvPr/>
        </p:nvPicPr>
        <p:blipFill>
          <a:blip r:embed="rId4"/>
          <a:stretch>
            <a:fillRect/>
          </a:stretch>
        </p:blipFill>
        <p:spPr>
          <a:xfrm>
            <a:off x="3198766" y="6473911"/>
            <a:ext cx="5956308" cy="323116"/>
          </a:xfrm>
          <a:prstGeom prst="rect">
            <a:avLst/>
          </a:prstGeom>
        </p:spPr>
      </p:pic>
    </p:spTree>
    <p:extLst>
      <p:ext uri="{BB962C8B-B14F-4D97-AF65-F5344CB8AC3E}">
        <p14:creationId xmlns:p14="http://schemas.microsoft.com/office/powerpoint/2010/main" val="3224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90A1-B32C-E29E-488B-9395D35E2EB1}"/>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Methamphetamine use: applying </a:t>
            </a:r>
            <a:r>
              <a:rPr lang="en-US" b="1" dirty="0" err="1">
                <a:latin typeface="Arial" panose="020B0604020202020204" pitchFamily="34" charset="0"/>
                <a:cs typeface="Arial" panose="020B0604020202020204" pitchFamily="34" charset="0"/>
              </a:rPr>
              <a:t>syndemics</a:t>
            </a:r>
            <a:r>
              <a:rPr lang="en-US" b="1" dirty="0">
                <a:latin typeface="Arial" panose="020B0604020202020204" pitchFamily="34" charset="0"/>
                <a:cs typeface="Arial" panose="020B0604020202020204" pitchFamily="34" charset="0"/>
              </a:rPr>
              <a:t> theory</a:t>
            </a:r>
          </a:p>
        </p:txBody>
      </p:sp>
      <p:sp>
        <p:nvSpPr>
          <p:cNvPr id="3" name="Content Placeholder 2">
            <a:extLst>
              <a:ext uri="{FF2B5EF4-FFF2-40B4-BE49-F238E27FC236}">
                <a16:creationId xmlns:a16="http://schemas.microsoft.com/office/drawing/2014/main" id="{4EBB0F65-36BA-DFA3-B596-5C774012F57F}"/>
              </a:ext>
            </a:extLst>
          </p:cNvPr>
          <p:cNvSpPr>
            <a:spLocks noGrp="1"/>
          </p:cNvSpPr>
          <p:nvPr>
            <p:ph idx="1"/>
          </p:nvPr>
        </p:nvSpPr>
        <p:spPr/>
        <p:txBody>
          <a:bodyPr>
            <a:normAutofit lnSpcReduction="10000"/>
          </a:bodyPr>
          <a:lstStyle/>
          <a:p>
            <a:pPr marL="354965" lvl="0" indent="-342900" algn="l" rtl="0">
              <a:lnSpc>
                <a:spcPct val="120000"/>
              </a:lnSpc>
              <a:spcBef>
                <a:spcPts val="0"/>
              </a:spcBef>
              <a:spcAft>
                <a:spcPts val="0"/>
              </a:spcAft>
              <a:buClr>
                <a:schemeClr val="dk1"/>
              </a:buClr>
              <a:buSzPct val="100000"/>
              <a:buChar char="•"/>
            </a:pPr>
            <a:r>
              <a:rPr lang="en-US" sz="2400" dirty="0">
                <a:latin typeface="Arial" panose="020B0604020202020204" pitchFamily="34" charset="0"/>
                <a:ea typeface="Arial"/>
                <a:cs typeface="Arial" panose="020B0604020202020204" pitchFamily="34" charset="0"/>
                <a:sym typeface="Arial"/>
              </a:rPr>
              <a:t>The complexities involved with methamphetamine use, particularly within potentially marginalized patient populations (MSM, bisexual men, persons who are transgender, persons living with HIV, etc.) require a complex prevention and treatment agenda that recognizes psychosocial vulnerabilities and stigma, is sex positive, and addresses substance use in a harm reduction framework</a:t>
            </a:r>
            <a:endParaRPr lang="en-US" sz="2400" dirty="0">
              <a:latin typeface="Arial" panose="020B0604020202020204" pitchFamily="34" charset="0"/>
              <a:cs typeface="Arial" panose="020B0604020202020204" pitchFamily="34" charset="0"/>
            </a:endParaRPr>
          </a:p>
          <a:p>
            <a:pPr marL="354965" lvl="0" indent="-342900" algn="l" rtl="0">
              <a:lnSpc>
                <a:spcPct val="120000"/>
              </a:lnSpc>
              <a:spcBef>
                <a:spcPts val="700"/>
              </a:spcBef>
              <a:spcAft>
                <a:spcPts val="0"/>
              </a:spcAft>
              <a:buClr>
                <a:schemeClr val="dk1"/>
              </a:buClr>
              <a:buSzPct val="100000"/>
              <a:buChar char="•"/>
            </a:pPr>
            <a:r>
              <a:rPr lang="en-US" sz="2400" dirty="0">
                <a:latin typeface="Arial" panose="020B0604020202020204" pitchFamily="34" charset="0"/>
                <a:ea typeface="Arial"/>
                <a:cs typeface="Arial" panose="020B0604020202020204" pitchFamily="34" charset="0"/>
                <a:sym typeface="Arial"/>
              </a:rPr>
              <a:t>The HIV prevention world often focuses on sexual health for gay and bisexual men while the SUD treatment world often ignores sexuality; neither world may recognize the unique psychosocial vulnerabilities that complex populations face</a:t>
            </a:r>
            <a:endParaRPr lang="en-US" sz="2400" dirty="0">
              <a:latin typeface="Arial" panose="020B0604020202020204" pitchFamily="34" charset="0"/>
              <a:cs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D8590949-0AB6-2D71-C937-C61AFAD9A120}"/>
              </a:ext>
            </a:extLst>
          </p:cNvPr>
          <p:cNvPicPr>
            <a:picLocks noChangeAspect="1"/>
          </p:cNvPicPr>
          <p:nvPr/>
        </p:nvPicPr>
        <p:blipFill>
          <a:blip r:embed="rId3"/>
          <a:stretch>
            <a:fillRect/>
          </a:stretch>
        </p:blipFill>
        <p:spPr>
          <a:xfrm>
            <a:off x="3377121" y="6169759"/>
            <a:ext cx="5809992" cy="323116"/>
          </a:xfrm>
          <a:prstGeom prst="rect">
            <a:avLst/>
          </a:prstGeom>
        </p:spPr>
      </p:pic>
      <p:pic>
        <p:nvPicPr>
          <p:cNvPr id="5" name="Picture 4">
            <a:extLst>
              <a:ext uri="{FF2B5EF4-FFF2-40B4-BE49-F238E27FC236}">
                <a16:creationId xmlns:a16="http://schemas.microsoft.com/office/drawing/2014/main" id="{595889FB-AFC2-8A1D-2480-3D14FD7A06E1}"/>
              </a:ext>
            </a:extLst>
          </p:cNvPr>
          <p:cNvPicPr>
            <a:picLocks noChangeAspect="1"/>
          </p:cNvPicPr>
          <p:nvPr/>
        </p:nvPicPr>
        <p:blipFill>
          <a:blip r:embed="rId4"/>
          <a:stretch>
            <a:fillRect/>
          </a:stretch>
        </p:blipFill>
        <p:spPr>
          <a:xfrm>
            <a:off x="4334276" y="6463796"/>
            <a:ext cx="3895682" cy="323116"/>
          </a:xfrm>
          <a:prstGeom prst="rect">
            <a:avLst/>
          </a:prstGeom>
        </p:spPr>
      </p:pic>
    </p:spTree>
    <p:extLst>
      <p:ext uri="{BB962C8B-B14F-4D97-AF65-F5344CB8AC3E}">
        <p14:creationId xmlns:p14="http://schemas.microsoft.com/office/powerpoint/2010/main" val="1660136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39946B-43E5-569B-D9F0-BC545BDCC27A}"/>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Methamphetamine use and HIV: what’s the connection?</a:t>
            </a:r>
          </a:p>
        </p:txBody>
      </p:sp>
      <p:sp>
        <p:nvSpPr>
          <p:cNvPr id="8" name="Text Placeholder 7">
            <a:extLst>
              <a:ext uri="{FF2B5EF4-FFF2-40B4-BE49-F238E27FC236}">
                <a16:creationId xmlns:a16="http://schemas.microsoft.com/office/drawing/2014/main" id="{475C0F5C-1F79-DB4C-E25D-636CEE7CD27B}"/>
              </a:ext>
            </a:extLst>
          </p:cNvPr>
          <p:cNvSpPr>
            <a:spLocks noGrp="1"/>
          </p:cNvSpPr>
          <p:nvPr>
            <p:ph type="body" idx="1"/>
          </p:nvPr>
        </p:nvSpPr>
        <p:spPr>
          <a:xfrm>
            <a:off x="839788" y="1951823"/>
            <a:ext cx="5157787" cy="555707"/>
          </a:xfrm>
        </p:spPr>
        <p:txBody>
          <a:bodyPr/>
          <a:lstStyle/>
          <a:p>
            <a:r>
              <a:rPr lang="en-US" b="1" i="0" dirty="0">
                <a:latin typeface="Arial" panose="020B0604020202020204" pitchFamily="34" charset="0"/>
                <a:cs typeface="Arial" panose="020B0604020202020204" pitchFamily="34" charset="0"/>
              </a:rPr>
              <a:t>Increased risk for HIV acquisition</a:t>
            </a:r>
          </a:p>
        </p:txBody>
      </p:sp>
      <p:sp>
        <p:nvSpPr>
          <p:cNvPr id="9" name="Content Placeholder 8">
            <a:extLst>
              <a:ext uri="{FF2B5EF4-FFF2-40B4-BE49-F238E27FC236}">
                <a16:creationId xmlns:a16="http://schemas.microsoft.com/office/drawing/2014/main" id="{639CDE9A-8ADB-A143-AD0F-C2B28383ECC0}"/>
              </a:ext>
            </a:extLst>
          </p:cNvPr>
          <p:cNvSpPr>
            <a:spLocks noGrp="1"/>
          </p:cNvSpPr>
          <p:nvPr>
            <p:ph sz="half" idx="2"/>
          </p:nvPr>
        </p:nvSpPr>
        <p:spPr>
          <a:xfrm>
            <a:off x="839788" y="2768665"/>
            <a:ext cx="5157787" cy="3420998"/>
          </a:xfrm>
        </p:spPr>
        <p:txBody>
          <a:bodyPr/>
          <a:lstStyle/>
          <a:p>
            <a:r>
              <a:rPr lang="en-US" sz="2400" dirty="0">
                <a:latin typeface="Arial" panose="020B0604020202020204" pitchFamily="34" charset="0"/>
                <a:cs typeface="Arial" panose="020B0604020202020204" pitchFamily="34" charset="0"/>
              </a:rPr>
              <a:t>Increased cytokine/inflammatory presence in the rectum (IL-1B, interferon-y, macrophage inflammatory protein, peripheral blood T-cell activation) in both HIV negative and HIV positive men </a:t>
            </a:r>
          </a:p>
          <a:p>
            <a:endParaRPr lang="en-US" dirty="0"/>
          </a:p>
        </p:txBody>
      </p:sp>
      <p:sp>
        <p:nvSpPr>
          <p:cNvPr id="10" name="Text Placeholder 9">
            <a:extLst>
              <a:ext uri="{FF2B5EF4-FFF2-40B4-BE49-F238E27FC236}">
                <a16:creationId xmlns:a16="http://schemas.microsoft.com/office/drawing/2014/main" id="{7A0C89C1-E855-4944-C891-85A0293F8E84}"/>
              </a:ext>
            </a:extLst>
          </p:cNvPr>
          <p:cNvSpPr>
            <a:spLocks noGrp="1"/>
          </p:cNvSpPr>
          <p:nvPr>
            <p:ph type="body" sz="quarter" idx="3"/>
          </p:nvPr>
        </p:nvSpPr>
        <p:spPr>
          <a:xfrm>
            <a:off x="6172200" y="1951823"/>
            <a:ext cx="5183188" cy="555707"/>
          </a:xfrm>
        </p:spPr>
        <p:txBody>
          <a:bodyPr/>
          <a:lstStyle/>
          <a:p>
            <a:r>
              <a:rPr lang="en-US" b="1" i="0" dirty="0">
                <a:latin typeface="Arial" panose="020B0604020202020204" pitchFamily="34" charset="0"/>
                <a:cs typeface="Arial" panose="020B0604020202020204" pitchFamily="34" charset="0"/>
              </a:rPr>
              <a:t>Worse HIV outcomes</a:t>
            </a:r>
          </a:p>
        </p:txBody>
      </p:sp>
      <p:sp>
        <p:nvSpPr>
          <p:cNvPr id="11" name="Content Placeholder 10">
            <a:extLst>
              <a:ext uri="{FF2B5EF4-FFF2-40B4-BE49-F238E27FC236}">
                <a16:creationId xmlns:a16="http://schemas.microsoft.com/office/drawing/2014/main" id="{F3FF2B3D-5625-36C6-3B6B-6E7E39DF7321}"/>
              </a:ext>
            </a:extLst>
          </p:cNvPr>
          <p:cNvSpPr>
            <a:spLocks noGrp="1"/>
          </p:cNvSpPr>
          <p:nvPr>
            <p:ph sz="quarter" idx="4"/>
          </p:nvPr>
        </p:nvSpPr>
        <p:spPr>
          <a:xfrm>
            <a:off x="6172200" y="2768665"/>
            <a:ext cx="5183188" cy="3420998"/>
          </a:xfrm>
        </p:spPr>
        <p:txBody>
          <a:bodyPr/>
          <a:lstStyle/>
          <a:p>
            <a:pPr marL="342900" lvl="0" indent="-354330" algn="l" rtl="0">
              <a:lnSpc>
                <a:spcPct val="100000"/>
              </a:lnSpc>
              <a:spcBef>
                <a:spcPts val="0"/>
              </a:spcBef>
              <a:spcAft>
                <a:spcPts val="0"/>
              </a:spcAft>
              <a:buSzPts val="2400"/>
              <a:buChar char="•"/>
            </a:pPr>
            <a:r>
              <a:rPr lang="en-US" sz="2400" dirty="0">
                <a:latin typeface="Arial" panose="020B0604020202020204" pitchFamily="34" charset="0"/>
                <a:cs typeface="Arial" panose="020B0604020202020204" pitchFamily="34" charset="0"/>
              </a:rPr>
              <a:t>Epigenetic changes due to stimulant use -&gt;immune activation-&gt;Expansion of HIV reservoir?</a:t>
            </a:r>
          </a:p>
          <a:p>
            <a:pPr marL="342900" lvl="0" indent="-354330" algn="l" rtl="0">
              <a:lnSpc>
                <a:spcPct val="100000"/>
              </a:lnSpc>
              <a:spcBef>
                <a:spcPts val="444"/>
              </a:spcBef>
              <a:spcAft>
                <a:spcPts val="0"/>
              </a:spcAft>
              <a:buSzPts val="2400"/>
              <a:buChar char="•"/>
            </a:pPr>
            <a:r>
              <a:rPr lang="en-US" sz="2400" dirty="0">
                <a:latin typeface="Arial" panose="020B0604020202020204" pitchFamily="34" charset="0"/>
                <a:cs typeface="Arial" panose="020B0604020202020204" pitchFamily="34" charset="0"/>
              </a:rPr>
              <a:t>Increased soluble CD14: marker of monocyte activation that predicts faster clinical progression and CVD</a:t>
            </a:r>
          </a:p>
          <a:p>
            <a:endParaRPr lang="en-US" dirty="0"/>
          </a:p>
        </p:txBody>
      </p:sp>
      <p:pic>
        <p:nvPicPr>
          <p:cNvPr id="13" name="Picture 12">
            <a:extLst>
              <a:ext uri="{FF2B5EF4-FFF2-40B4-BE49-F238E27FC236}">
                <a16:creationId xmlns:a16="http://schemas.microsoft.com/office/drawing/2014/main" id="{E512D8B4-9B02-06B8-9706-2066042EF32E}"/>
              </a:ext>
            </a:extLst>
          </p:cNvPr>
          <p:cNvPicPr>
            <a:picLocks noChangeAspect="1"/>
          </p:cNvPicPr>
          <p:nvPr/>
        </p:nvPicPr>
        <p:blipFill>
          <a:blip r:embed="rId3"/>
          <a:stretch>
            <a:fillRect/>
          </a:stretch>
        </p:blipFill>
        <p:spPr>
          <a:xfrm>
            <a:off x="8004848" y="6169759"/>
            <a:ext cx="1828959" cy="323116"/>
          </a:xfrm>
          <a:prstGeom prst="rect">
            <a:avLst/>
          </a:prstGeom>
        </p:spPr>
      </p:pic>
      <p:pic>
        <p:nvPicPr>
          <p:cNvPr id="15" name="Picture 14">
            <a:extLst>
              <a:ext uri="{FF2B5EF4-FFF2-40B4-BE49-F238E27FC236}">
                <a16:creationId xmlns:a16="http://schemas.microsoft.com/office/drawing/2014/main" id="{1AD16BFF-C928-5F37-084D-D275CECEC91B}"/>
              </a:ext>
            </a:extLst>
          </p:cNvPr>
          <p:cNvPicPr>
            <a:picLocks noChangeAspect="1"/>
          </p:cNvPicPr>
          <p:nvPr/>
        </p:nvPicPr>
        <p:blipFill>
          <a:blip r:embed="rId4"/>
          <a:stretch>
            <a:fillRect/>
          </a:stretch>
        </p:blipFill>
        <p:spPr>
          <a:xfrm>
            <a:off x="2452864" y="6169759"/>
            <a:ext cx="1243692" cy="323116"/>
          </a:xfrm>
          <a:prstGeom prst="rect">
            <a:avLst/>
          </a:prstGeom>
        </p:spPr>
      </p:pic>
    </p:spTree>
    <p:extLst>
      <p:ext uri="{BB962C8B-B14F-4D97-AF65-F5344CB8AC3E}">
        <p14:creationId xmlns:p14="http://schemas.microsoft.com/office/powerpoint/2010/main" val="1829978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C86903-77D9-4841-B724-AD508BE41057}"/>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Trends in methamphetamine use among MSM in NYC, 2004-2017</a:t>
            </a:r>
          </a:p>
        </p:txBody>
      </p:sp>
      <p:sp>
        <p:nvSpPr>
          <p:cNvPr id="8" name="Content Placeholder 7">
            <a:extLst>
              <a:ext uri="{FF2B5EF4-FFF2-40B4-BE49-F238E27FC236}">
                <a16:creationId xmlns:a16="http://schemas.microsoft.com/office/drawing/2014/main" id="{94C06955-D6B2-4B0E-75B7-B281F6F60217}"/>
              </a:ext>
            </a:extLst>
          </p:cNvPr>
          <p:cNvSpPr>
            <a:spLocks noGrp="1"/>
          </p:cNvSpPr>
          <p:nvPr>
            <p:ph sz="half" idx="1"/>
          </p:nvPr>
        </p:nvSpPr>
        <p:spPr/>
        <p:txBody>
          <a:bodyPr/>
          <a:lstStyle/>
          <a:p>
            <a:pPr marL="342900" lvl="0" indent="-342900" algn="l" rtl="0">
              <a:lnSpc>
                <a:spcPct val="100000"/>
              </a:lnSpc>
              <a:spcBef>
                <a:spcPts val="0"/>
              </a:spcBef>
              <a:spcAft>
                <a:spcPts val="0"/>
              </a:spcAft>
              <a:buSzPts val="2800"/>
              <a:buChar char="•"/>
            </a:pPr>
            <a:r>
              <a:rPr lang="en-US" sz="2800" dirty="0">
                <a:latin typeface="Arial" panose="020B0604020202020204" pitchFamily="34" charset="0"/>
                <a:cs typeface="Arial" panose="020B0604020202020204" pitchFamily="34" charset="0"/>
              </a:rPr>
              <a:t>↓ ARV adherence</a:t>
            </a:r>
          </a:p>
          <a:p>
            <a:pPr marL="342900" lvl="0" indent="-342900" algn="l" rtl="0">
              <a:lnSpc>
                <a:spcPct val="100000"/>
              </a:lnSpc>
              <a:spcBef>
                <a:spcPts val="560"/>
              </a:spcBef>
              <a:spcAft>
                <a:spcPts val="0"/>
              </a:spcAft>
              <a:buSzPts val="2800"/>
              <a:buChar char="•"/>
            </a:pPr>
            <a:r>
              <a:rPr lang="en-US" sz="2800" dirty="0">
                <a:latin typeface="Arial" panose="020B0604020202020204" pitchFamily="34" charset="0"/>
                <a:cs typeface="Arial" panose="020B0604020202020204" pitchFamily="34" charset="0"/>
              </a:rPr>
              <a:t>↓ viral suppression</a:t>
            </a:r>
          </a:p>
          <a:p>
            <a:pPr marL="342900" lvl="0" indent="-342900" algn="l" rtl="0">
              <a:lnSpc>
                <a:spcPct val="100000"/>
              </a:lnSpc>
              <a:spcBef>
                <a:spcPts val="560"/>
              </a:spcBef>
              <a:spcAft>
                <a:spcPts val="0"/>
              </a:spcAft>
              <a:buSzPts val="2800"/>
              <a:buChar char="•"/>
            </a:pPr>
            <a:r>
              <a:rPr lang="en-US" sz="2800" dirty="0">
                <a:latin typeface="Arial" panose="020B0604020202020204" pitchFamily="34" charset="0"/>
                <a:cs typeface="Arial" panose="020B0604020202020204" pitchFamily="34" charset="0"/>
              </a:rPr>
              <a:t>↑ Mortality </a:t>
            </a:r>
          </a:p>
          <a:p>
            <a:pPr marL="742950" lvl="1" indent="-285750" algn="l" rtl="0">
              <a:lnSpc>
                <a:spcPct val="100000"/>
              </a:lnSpc>
              <a:spcBef>
                <a:spcPts val="480"/>
              </a:spcBef>
              <a:spcAft>
                <a:spcPts val="0"/>
              </a:spcAft>
              <a:buSzPts val="2400"/>
              <a:buChar char="–"/>
            </a:pPr>
            <a:r>
              <a:rPr lang="en-US" sz="2400" dirty="0">
                <a:latin typeface="Arial" panose="020B0604020202020204" pitchFamily="34" charset="0"/>
                <a:cs typeface="Arial" panose="020B0604020202020204" pitchFamily="34" charset="0"/>
              </a:rPr>
              <a:t>3x elevated standardized mortality ratio</a:t>
            </a:r>
          </a:p>
          <a:p>
            <a:pPr marL="742950" lvl="1" indent="-285750" algn="l" rtl="0">
              <a:lnSpc>
                <a:spcPct val="100000"/>
              </a:lnSpc>
              <a:spcBef>
                <a:spcPts val="480"/>
              </a:spcBef>
              <a:spcAft>
                <a:spcPts val="0"/>
              </a:spcAft>
              <a:buSzPts val="2400"/>
              <a:buChar char="–"/>
            </a:pPr>
            <a:r>
              <a:rPr lang="en-US" sz="2400" dirty="0">
                <a:latin typeface="Arial" panose="020B0604020202020204" pitchFamily="34" charset="0"/>
                <a:cs typeface="Arial" panose="020B0604020202020204" pitchFamily="34" charset="0"/>
              </a:rPr>
              <a:t>Most pronounced with MA + nicotine (5x)</a:t>
            </a:r>
            <a:endParaRPr lang="en-US" dirty="0">
              <a:latin typeface="Arial" panose="020B0604020202020204" pitchFamily="34" charset="0"/>
              <a:cs typeface="Arial" panose="020B0604020202020204" pitchFamily="34" charset="0"/>
            </a:endParaRPr>
          </a:p>
          <a:p>
            <a:endParaRPr lang="en-US" dirty="0"/>
          </a:p>
        </p:txBody>
      </p:sp>
      <p:sp>
        <p:nvSpPr>
          <p:cNvPr id="9" name="Content Placeholder 8">
            <a:extLst>
              <a:ext uri="{FF2B5EF4-FFF2-40B4-BE49-F238E27FC236}">
                <a16:creationId xmlns:a16="http://schemas.microsoft.com/office/drawing/2014/main" id="{7CB0A60F-F267-9D3F-F894-D729304D53F1}"/>
              </a:ext>
            </a:extLst>
          </p:cNvPr>
          <p:cNvSpPr>
            <a:spLocks noGrp="1"/>
          </p:cNvSpPr>
          <p:nvPr>
            <p:ph sz="half" idx="2"/>
          </p:nvPr>
        </p:nvSpPr>
        <p:spPr/>
        <p:txBody>
          <a:bodyPr/>
          <a:lstStyle/>
          <a:p>
            <a:pPr marL="342900" lvl="0" indent="-342900" algn="l" rtl="0">
              <a:lnSpc>
                <a:spcPct val="100000"/>
              </a:lnSpc>
              <a:spcBef>
                <a:spcPts val="0"/>
              </a:spcBef>
              <a:spcAft>
                <a:spcPts val="0"/>
              </a:spcAft>
              <a:buSzPts val="2800"/>
              <a:buChar char="•"/>
            </a:pPr>
            <a:r>
              <a:rPr lang="en-US" sz="2800" dirty="0">
                <a:latin typeface="Arial" panose="020B0604020202020204" pitchFamily="34" charset="0"/>
                <a:cs typeface="Arial" panose="020B0604020202020204" pitchFamily="34" charset="0"/>
              </a:rPr>
              <a:t>↑ Risky sex</a:t>
            </a:r>
          </a:p>
          <a:p>
            <a:pPr marL="742950" lvl="1" indent="-285750" algn="l" rtl="0">
              <a:lnSpc>
                <a:spcPct val="100000"/>
              </a:lnSpc>
              <a:spcBef>
                <a:spcPts val="480"/>
              </a:spcBef>
              <a:spcAft>
                <a:spcPts val="0"/>
              </a:spcAft>
              <a:buSzPts val="2400"/>
              <a:buChar char="–"/>
            </a:pPr>
            <a:r>
              <a:rPr lang="en-US" sz="2400" dirty="0">
                <a:latin typeface="Arial" panose="020B0604020202020204" pitchFamily="34" charset="0"/>
                <a:cs typeface="Arial" panose="020B0604020202020204" pitchFamily="34" charset="0"/>
              </a:rPr>
              <a:t>Especially with comorbid depression</a:t>
            </a:r>
          </a:p>
          <a:p>
            <a:pPr marL="342900" lvl="0" indent="-342900" algn="l" rtl="0">
              <a:lnSpc>
                <a:spcPct val="100000"/>
              </a:lnSpc>
              <a:spcBef>
                <a:spcPts val="560"/>
              </a:spcBef>
              <a:spcAft>
                <a:spcPts val="0"/>
              </a:spcAft>
              <a:buSzPts val="2800"/>
              <a:buChar char="•"/>
            </a:pPr>
            <a:r>
              <a:rPr lang="en-US" sz="2800" dirty="0">
                <a:latin typeface="Arial" panose="020B0604020202020204" pitchFamily="34" charset="0"/>
                <a:cs typeface="Arial" panose="020B0604020202020204" pitchFamily="34" charset="0"/>
              </a:rPr>
              <a:t>↑ STI prevalence</a:t>
            </a:r>
          </a:p>
          <a:p>
            <a:pPr marL="742950" lvl="1" indent="-285750" algn="l" rtl="0">
              <a:lnSpc>
                <a:spcPct val="100000"/>
              </a:lnSpc>
              <a:spcBef>
                <a:spcPts val="480"/>
              </a:spcBef>
              <a:spcAft>
                <a:spcPts val="0"/>
              </a:spcAft>
              <a:buSzPts val="2400"/>
              <a:buChar char="–"/>
            </a:pPr>
            <a:r>
              <a:rPr lang="en-US" sz="2400" dirty="0">
                <a:latin typeface="Arial" panose="020B0604020202020204" pitchFamily="34" charset="0"/>
                <a:cs typeface="Arial" panose="020B0604020202020204" pitchFamily="34" charset="0"/>
              </a:rPr>
              <a:t>77 STIs in 286 MSM/MA over 9 months</a:t>
            </a:r>
          </a:p>
          <a:p>
            <a:pPr marL="742950" lvl="1" indent="-285750" algn="l" rtl="0">
              <a:lnSpc>
                <a:spcPct val="100000"/>
              </a:lnSpc>
              <a:spcBef>
                <a:spcPts val="480"/>
              </a:spcBef>
              <a:spcAft>
                <a:spcPts val="0"/>
              </a:spcAft>
              <a:buSzPts val="2400"/>
              <a:buChar char="–"/>
            </a:pPr>
            <a:r>
              <a:rPr lang="en-US" sz="2400" dirty="0">
                <a:latin typeface="Arial" panose="020B0604020202020204" pitchFamily="34" charset="0"/>
                <a:cs typeface="Arial" panose="020B0604020202020204" pitchFamily="34" charset="0"/>
              </a:rPr>
              <a:t>78% PWH</a:t>
            </a:r>
            <a:endParaRPr lang="en-US" dirty="0">
              <a:latin typeface="Arial" panose="020B0604020202020204" pitchFamily="34" charset="0"/>
              <a:cs typeface="Arial" panose="020B0604020202020204" pitchFamily="34" charset="0"/>
            </a:endParaRPr>
          </a:p>
          <a:p>
            <a:endParaRPr lang="en-US" dirty="0"/>
          </a:p>
        </p:txBody>
      </p:sp>
      <p:pic>
        <p:nvPicPr>
          <p:cNvPr id="11" name="Picture 10">
            <a:extLst>
              <a:ext uri="{FF2B5EF4-FFF2-40B4-BE49-F238E27FC236}">
                <a16:creationId xmlns:a16="http://schemas.microsoft.com/office/drawing/2014/main" id="{C1FBD88C-8027-4464-70EA-05F75CBD7BF9}"/>
              </a:ext>
            </a:extLst>
          </p:cNvPr>
          <p:cNvPicPr>
            <a:picLocks noChangeAspect="1"/>
          </p:cNvPicPr>
          <p:nvPr/>
        </p:nvPicPr>
        <p:blipFill>
          <a:blip r:embed="rId3"/>
          <a:stretch>
            <a:fillRect/>
          </a:stretch>
        </p:blipFill>
        <p:spPr>
          <a:xfrm>
            <a:off x="1485649" y="6261605"/>
            <a:ext cx="9827604" cy="274344"/>
          </a:xfrm>
          <a:prstGeom prst="rect">
            <a:avLst/>
          </a:prstGeom>
        </p:spPr>
      </p:pic>
    </p:spTree>
    <p:extLst>
      <p:ext uri="{BB962C8B-B14F-4D97-AF65-F5344CB8AC3E}">
        <p14:creationId xmlns:p14="http://schemas.microsoft.com/office/powerpoint/2010/main" val="1202007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F240-6E37-E738-3E19-0CC7665D31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Alcohol-related emergencies and deaths in </a:t>
            </a:r>
            <a:r>
              <a:rPr lang="en-US" b="1" dirty="0" err="1">
                <a:latin typeface="Arial" panose="020B0604020202020204" pitchFamily="34" charset="0"/>
                <a:cs typeface="Arial" panose="020B0604020202020204" pitchFamily="34" charset="0"/>
              </a:rPr>
              <a:t>ths</a:t>
            </a:r>
            <a:r>
              <a:rPr lang="en-US" b="1" dirty="0">
                <a:latin typeface="Arial" panose="020B0604020202020204" pitchFamily="34" charset="0"/>
                <a:cs typeface="Arial" panose="020B0604020202020204" pitchFamily="34" charset="0"/>
              </a:rPr>
              <a:t> US</a:t>
            </a:r>
          </a:p>
        </p:txBody>
      </p:sp>
      <p:pic>
        <p:nvPicPr>
          <p:cNvPr id="8" name="Content Placeholder 7">
            <a:extLst>
              <a:ext uri="{FF2B5EF4-FFF2-40B4-BE49-F238E27FC236}">
                <a16:creationId xmlns:a16="http://schemas.microsoft.com/office/drawing/2014/main" id="{73ED006C-88B8-636B-FE85-9615E4476DDB}"/>
              </a:ext>
            </a:extLst>
          </p:cNvPr>
          <p:cNvPicPr>
            <a:picLocks noGrp="1" noChangeAspect="1"/>
          </p:cNvPicPr>
          <p:nvPr>
            <p:ph sz="half" idx="2"/>
          </p:nvPr>
        </p:nvPicPr>
        <p:blipFill>
          <a:blip r:embed="rId3"/>
          <a:stretch>
            <a:fillRect/>
          </a:stretch>
        </p:blipFill>
        <p:spPr>
          <a:xfrm>
            <a:off x="6647345" y="1941513"/>
            <a:ext cx="4441718" cy="4426292"/>
          </a:xfrm>
        </p:spPr>
      </p:pic>
      <p:pic>
        <p:nvPicPr>
          <p:cNvPr id="10" name="Content Placeholder 9">
            <a:extLst>
              <a:ext uri="{FF2B5EF4-FFF2-40B4-BE49-F238E27FC236}">
                <a16:creationId xmlns:a16="http://schemas.microsoft.com/office/drawing/2014/main" id="{A6E6F1DC-377C-EDF6-4F09-59134459B5EB}"/>
              </a:ext>
            </a:extLst>
          </p:cNvPr>
          <p:cNvPicPr>
            <a:picLocks noGrp="1" noChangeAspect="1"/>
          </p:cNvPicPr>
          <p:nvPr>
            <p:ph sz="half" idx="1"/>
          </p:nvPr>
        </p:nvPicPr>
        <p:blipFill>
          <a:blip r:embed="rId4"/>
          <a:stretch>
            <a:fillRect/>
          </a:stretch>
        </p:blipFill>
        <p:spPr bwMode="auto">
          <a:xfrm>
            <a:off x="1102937" y="1941512"/>
            <a:ext cx="4802956" cy="44262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E9ABFD2-CA53-48BA-BD85-06802F6D5E05}"/>
              </a:ext>
            </a:extLst>
          </p:cNvPr>
          <p:cNvPicPr>
            <a:picLocks noChangeAspect="1"/>
          </p:cNvPicPr>
          <p:nvPr/>
        </p:nvPicPr>
        <p:blipFill>
          <a:blip r:embed="rId5"/>
          <a:stretch>
            <a:fillRect/>
          </a:stretch>
        </p:blipFill>
        <p:spPr>
          <a:xfrm>
            <a:off x="1788253" y="6511082"/>
            <a:ext cx="8858256" cy="323116"/>
          </a:xfrm>
          <a:prstGeom prst="rect">
            <a:avLst/>
          </a:prstGeom>
        </p:spPr>
      </p:pic>
    </p:spTree>
    <p:extLst>
      <p:ext uri="{BB962C8B-B14F-4D97-AF65-F5344CB8AC3E}">
        <p14:creationId xmlns:p14="http://schemas.microsoft.com/office/powerpoint/2010/main" val="3386309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74C408-7D5B-6D9B-1931-D3438954C96A}"/>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Deaths attributable to excessive alcohol use: adults aged 20-64 </a:t>
            </a:r>
            <a:r>
              <a:rPr lang="en-US" b="1" dirty="0" err="1">
                <a:latin typeface="Arial" panose="020B0604020202020204" pitchFamily="34" charset="0"/>
                <a:cs typeface="Arial" panose="020B0604020202020204" pitchFamily="34" charset="0"/>
              </a:rPr>
              <a:t>yo</a:t>
            </a: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2AC14E5-0922-5B3F-4354-08F30CDFBCD7}"/>
              </a:ext>
            </a:extLst>
          </p:cNvPr>
          <p:cNvSpPr>
            <a:spLocks noGrp="1"/>
          </p:cNvSpPr>
          <p:nvPr>
            <p:ph idx="1"/>
          </p:nvPr>
        </p:nvSpPr>
        <p:spPr/>
        <p:txBody>
          <a:bodyPr/>
          <a:lstStyle/>
          <a:p>
            <a:pPr marL="342900" marR="0" lvl="0" indent="-342900" algn="l" rtl="0">
              <a:lnSpc>
                <a:spcPct val="100000"/>
              </a:lnSpc>
              <a:spcBef>
                <a:spcPts val="0"/>
              </a:spcBef>
              <a:spcAft>
                <a:spcPts val="0"/>
              </a:spcAft>
              <a:buClr>
                <a:srgbClr val="000000"/>
              </a:buClr>
              <a:buSzPts val="2000"/>
              <a:buFont typeface="Noto Sans Symbols"/>
              <a:buChar char="▪"/>
            </a:pPr>
            <a:r>
              <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rPr>
              <a:t>Alcohol-attributable deaths for 58 causes defined by the CDC</a:t>
            </a:r>
            <a:endParaRPr lang="en-US" sz="24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2000"/>
              <a:buFont typeface="Calibri"/>
              <a:buNone/>
            </a:pPr>
            <a:endPar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rgbClr val="000000"/>
              </a:buClr>
              <a:buSzPts val="2000"/>
              <a:buFont typeface="Noto Sans Symbols"/>
              <a:buChar char="▪"/>
            </a:pPr>
            <a:r>
              <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rPr>
              <a:t>Approximately 2.1 million respondents to the 2015-2019 Behavioral Risk Factor Surveillance System (BRFSS)</a:t>
            </a:r>
            <a:endParaRPr lang="en-US" sz="2400" dirty="0">
              <a:latin typeface="Arial" panose="020B0604020202020204" pitchFamily="34" charset="0"/>
              <a:cs typeface="Arial" panose="020B0604020202020204" pitchFamily="34" charset="0"/>
            </a:endParaRPr>
          </a:p>
          <a:p>
            <a:pPr marL="800100" marR="0" lvl="1" indent="-342900" algn="l" rtl="0">
              <a:lnSpc>
                <a:spcPct val="100000"/>
              </a:lnSpc>
              <a:spcBef>
                <a:spcPts val="0"/>
              </a:spcBef>
              <a:spcAft>
                <a:spcPts val="0"/>
              </a:spcAft>
              <a:buClr>
                <a:srgbClr val="000000"/>
              </a:buClr>
              <a:buSzPts val="2000"/>
              <a:buFont typeface="Noto Sans Symbols"/>
              <a:buChar char="▪"/>
            </a:pPr>
            <a:r>
              <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rPr>
              <a:t>Approximately 695,000 deaths among adults aged 20-64:</a:t>
            </a:r>
            <a:endParaRPr lang="en-US" sz="2400" dirty="0">
              <a:latin typeface="Arial" panose="020B0604020202020204" pitchFamily="34" charset="0"/>
              <a:cs typeface="Arial" panose="020B0604020202020204" pitchFamily="34" charset="0"/>
            </a:endParaRPr>
          </a:p>
          <a:p>
            <a:pPr marL="1257300" marR="0" lvl="2" indent="-342900" algn="l" rtl="0">
              <a:lnSpc>
                <a:spcPct val="100000"/>
              </a:lnSpc>
              <a:spcBef>
                <a:spcPts val="0"/>
              </a:spcBef>
              <a:spcAft>
                <a:spcPts val="0"/>
              </a:spcAft>
              <a:buClr>
                <a:srgbClr val="000000"/>
              </a:buClr>
              <a:buSzPts val="2000"/>
              <a:buFont typeface="Noto Sans Symbols"/>
              <a:buChar char="▪"/>
            </a:pPr>
            <a:r>
              <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rPr>
              <a:t>12.9% (89,700) deaths per year attributable to excessive alcohol consumption</a:t>
            </a:r>
            <a:endParaRPr lang="en-US" sz="2400" dirty="0">
              <a:latin typeface="Arial" panose="020B0604020202020204" pitchFamily="34" charset="0"/>
              <a:cs typeface="Arial" panose="020B0604020202020204" pitchFamily="34" charset="0"/>
            </a:endParaRPr>
          </a:p>
          <a:p>
            <a:pPr marL="1714500" marR="0" lvl="3" indent="-342900" algn="l" rtl="0">
              <a:lnSpc>
                <a:spcPct val="100000"/>
              </a:lnSpc>
              <a:spcBef>
                <a:spcPts val="0"/>
              </a:spcBef>
              <a:spcAft>
                <a:spcPts val="0"/>
              </a:spcAft>
              <a:buClr>
                <a:srgbClr val="000000"/>
              </a:buClr>
              <a:buSzPts val="2000"/>
              <a:buFont typeface="Noto Sans Symbols"/>
              <a:buChar char="▪"/>
            </a:pPr>
            <a:r>
              <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rPr>
              <a:t>1 in 8 deaths</a:t>
            </a:r>
            <a:endParaRPr lang="en-US" sz="2400" dirty="0">
              <a:latin typeface="Arial" panose="020B0604020202020204" pitchFamily="34" charset="0"/>
              <a:cs typeface="Arial" panose="020B0604020202020204" pitchFamily="34" charset="0"/>
            </a:endParaRPr>
          </a:p>
          <a:p>
            <a:pPr marL="1257300" marR="0" lvl="2" indent="-342900" algn="l" rtl="0">
              <a:lnSpc>
                <a:spcPct val="100000"/>
              </a:lnSpc>
              <a:spcBef>
                <a:spcPts val="0"/>
              </a:spcBef>
              <a:spcAft>
                <a:spcPts val="0"/>
              </a:spcAft>
              <a:buClr>
                <a:srgbClr val="000000"/>
              </a:buClr>
              <a:buSzPts val="2000"/>
              <a:buFont typeface="Noto Sans Symbols"/>
              <a:buChar char="▪"/>
            </a:pPr>
            <a:r>
              <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rPr>
              <a:t>20.3% (45,000) of deaths per year among those aged 20-49</a:t>
            </a:r>
            <a:endParaRPr lang="en-US" sz="2400" dirty="0">
              <a:latin typeface="Arial" panose="020B0604020202020204" pitchFamily="34" charset="0"/>
              <a:cs typeface="Arial" panose="020B0604020202020204" pitchFamily="34" charset="0"/>
            </a:endParaRPr>
          </a:p>
          <a:p>
            <a:pPr marL="1714500" marR="0" lvl="3" indent="-342900" algn="l" rtl="0">
              <a:lnSpc>
                <a:spcPct val="100000"/>
              </a:lnSpc>
              <a:spcBef>
                <a:spcPts val="0"/>
              </a:spcBef>
              <a:spcAft>
                <a:spcPts val="0"/>
              </a:spcAft>
              <a:buClr>
                <a:srgbClr val="000000"/>
              </a:buClr>
              <a:buSzPts val="2000"/>
              <a:buFont typeface="Noto Sans Symbols"/>
              <a:buChar char="▪"/>
            </a:pPr>
            <a:r>
              <a:rPr lang="en-US" sz="2400" b="0" i="0" u="none" strike="noStrike" cap="none" dirty="0">
                <a:solidFill>
                  <a:srgbClr val="000000"/>
                </a:solidFill>
                <a:latin typeface="Arial" panose="020B0604020202020204" pitchFamily="34" charset="0"/>
                <a:ea typeface="Arial"/>
                <a:cs typeface="Arial" panose="020B0604020202020204" pitchFamily="34" charset="0"/>
                <a:sym typeface="Arial"/>
              </a:rPr>
              <a:t>1 in 5 deaths</a:t>
            </a:r>
            <a:endParaRPr lang="en-US" sz="2400" dirty="0">
              <a:latin typeface="Arial" panose="020B0604020202020204" pitchFamily="34" charset="0"/>
              <a:cs typeface="Arial" panose="020B0604020202020204" pitchFamily="34" charset="0"/>
            </a:endParaRPr>
          </a:p>
          <a:p>
            <a:endParaRPr lang="en-US" dirty="0"/>
          </a:p>
        </p:txBody>
      </p:sp>
      <p:pic>
        <p:nvPicPr>
          <p:cNvPr id="7" name="Picture 6">
            <a:extLst>
              <a:ext uri="{FF2B5EF4-FFF2-40B4-BE49-F238E27FC236}">
                <a16:creationId xmlns:a16="http://schemas.microsoft.com/office/drawing/2014/main" id="{683E50A3-AA26-FD51-BA4F-B222EEC3CA51}"/>
              </a:ext>
            </a:extLst>
          </p:cNvPr>
          <p:cNvPicPr>
            <a:picLocks noChangeAspect="1"/>
          </p:cNvPicPr>
          <p:nvPr/>
        </p:nvPicPr>
        <p:blipFill>
          <a:blip r:embed="rId3"/>
          <a:stretch>
            <a:fillRect/>
          </a:stretch>
        </p:blipFill>
        <p:spPr>
          <a:xfrm>
            <a:off x="4783030" y="6427149"/>
            <a:ext cx="2706859" cy="323116"/>
          </a:xfrm>
          <a:prstGeom prst="rect">
            <a:avLst/>
          </a:prstGeom>
        </p:spPr>
      </p:pic>
    </p:spTree>
    <p:extLst>
      <p:ext uri="{BB962C8B-B14F-4D97-AF65-F5344CB8AC3E}">
        <p14:creationId xmlns:p14="http://schemas.microsoft.com/office/powerpoint/2010/main" val="655846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a:xfrm>
            <a:off x="609600" y="1600201"/>
            <a:ext cx="6069292" cy="4367299"/>
          </a:xfrm>
        </p:spPr>
        <p:txBody>
          <a:bodyPr/>
          <a:lstStyle/>
          <a:p>
            <a:r>
              <a:rPr lang="en-US" dirty="0"/>
              <a:t>Dr. Ramsey has no disclosures to report</a:t>
            </a:r>
          </a:p>
          <a:p>
            <a:r>
              <a:rPr lang="en-US" dirty="0">
                <a:solidFill>
                  <a:schemeClr val="dk1"/>
                </a:solidFill>
                <a:latin typeface="Arial" panose="020B0604020202020204" pitchFamily="34" charset="0"/>
                <a:ea typeface="Calibri"/>
                <a:cs typeface="Arial" panose="020B0604020202020204" pitchFamily="34" charset="0"/>
                <a:sym typeface="Calibri"/>
              </a:rPr>
              <a:t>Dr. Ramsey</a:t>
            </a:r>
            <a:r>
              <a:rPr lang="en-US" sz="2400" dirty="0">
                <a:solidFill>
                  <a:schemeClr val="dk1"/>
                </a:solidFill>
                <a:latin typeface="Arial" panose="020B0604020202020204" pitchFamily="34" charset="0"/>
                <a:ea typeface="Calibri"/>
                <a:cs typeface="Arial" panose="020B0604020202020204" pitchFamily="34" charset="0"/>
                <a:sym typeface="Calibri"/>
              </a:rPr>
              <a:t> will be discussing off label use of fentanyl, xylazine, and other test strips</a:t>
            </a:r>
            <a:endParaRPr lang="en-US" dirty="0"/>
          </a:p>
          <a:p>
            <a:pPr marL="114300" indent="0">
              <a:buNone/>
            </a:pPr>
            <a:endParaRPr lang="en-US" dirty="0"/>
          </a:p>
        </p:txBody>
      </p:sp>
      <p:pic>
        <p:nvPicPr>
          <p:cNvPr id="1030" name="Picture 6" descr="A person wearing glasses&#10;&#10;Description automatically generated with medium confidence">
            <a:extLst>
              <a:ext uri="{FF2B5EF4-FFF2-40B4-BE49-F238E27FC236}">
                <a16:creationId xmlns:a16="http://schemas.microsoft.com/office/drawing/2014/main" id="{EB0B54E6-062A-359D-1B60-0EF47E6EB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080" y="433633"/>
            <a:ext cx="2981944" cy="393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9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FEF838-5A62-1B6A-551A-EA5D7242B351}"/>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Stigma, coping, and alcohol use severity among people with HIV (PWH): a prospective analysis of bidirectional and mediated associations</a:t>
            </a:r>
          </a:p>
        </p:txBody>
      </p:sp>
      <p:sp>
        <p:nvSpPr>
          <p:cNvPr id="5" name="Content Placeholder 4">
            <a:extLst>
              <a:ext uri="{FF2B5EF4-FFF2-40B4-BE49-F238E27FC236}">
                <a16:creationId xmlns:a16="http://schemas.microsoft.com/office/drawing/2014/main" id="{20CB2CE5-E7A9-8389-5699-BA4D2607E7E8}"/>
              </a:ext>
            </a:extLst>
          </p:cNvPr>
          <p:cNvSpPr>
            <a:spLocks noGrp="1"/>
          </p:cNvSpPr>
          <p:nvPr>
            <p:ph sz="half" idx="1"/>
          </p:nvPr>
        </p:nvSpPr>
        <p:spPr>
          <a:xfrm>
            <a:off x="838200" y="1796432"/>
            <a:ext cx="6363878" cy="4572000"/>
          </a:xfrm>
        </p:spPr>
        <p:txBody>
          <a:bodyPr>
            <a:normAutofit fontScale="47500" lnSpcReduction="20000"/>
          </a:bodyPr>
          <a:lstStyle/>
          <a:p>
            <a:pPr marL="0" lvl="0" indent="0" algn="l" rtl="0">
              <a:spcBef>
                <a:spcPts val="0"/>
              </a:spcBef>
              <a:spcAft>
                <a:spcPts val="0"/>
              </a:spcAft>
              <a:buClr>
                <a:srgbClr val="212121"/>
              </a:buClr>
              <a:buSzPct val="100000"/>
              <a:buNone/>
            </a:pPr>
            <a:r>
              <a:rPr lang="en-US" sz="2700" b="1" i="0" u="sng" dirty="0">
                <a:solidFill>
                  <a:srgbClr val="212121"/>
                </a:solidFill>
                <a:latin typeface="Arial" panose="020B0604020202020204" pitchFamily="34" charset="0"/>
                <a:cs typeface="Arial" panose="020B0604020202020204" pitchFamily="34" charset="0"/>
              </a:rPr>
              <a:t>Background</a:t>
            </a:r>
            <a:r>
              <a:rPr lang="en-US" sz="2700" b="1" i="0" dirty="0">
                <a:solidFill>
                  <a:srgbClr val="212121"/>
                </a:solidFill>
                <a:latin typeface="Arial" panose="020B0604020202020204" pitchFamily="34" charset="0"/>
                <a:cs typeface="Arial" panose="020B0604020202020204" pitchFamily="34" charset="0"/>
              </a:rPr>
              <a:t>: </a:t>
            </a:r>
            <a:r>
              <a:rPr lang="en-US" sz="2700" dirty="0">
                <a:solidFill>
                  <a:srgbClr val="212121"/>
                </a:solidFill>
                <a:latin typeface="Arial" panose="020B0604020202020204" pitchFamily="34" charset="0"/>
                <a:cs typeface="Arial" panose="020B0604020202020204" pitchFamily="34" charset="0"/>
              </a:rPr>
              <a:t>HIV-related stigma is associated with health consequences among people living with HIV, including increased risk for alcohol problems. Theory suggests that maladaptive coping may mediate the relationship between HIV-related stigma and alcohol outcomes, and these variables may be bidirectionally associated over time. </a:t>
            </a:r>
          </a:p>
          <a:p>
            <a:pPr marL="0" lvl="0" indent="0" algn="l" rtl="0">
              <a:spcBef>
                <a:spcPts val="0"/>
              </a:spcBef>
              <a:spcAft>
                <a:spcPts val="0"/>
              </a:spcAft>
              <a:buClr>
                <a:srgbClr val="212121"/>
              </a:buClr>
              <a:buSzPct val="100000"/>
              <a:buNone/>
            </a:pPr>
            <a:endParaRPr lang="en-US" sz="2700" b="1" i="1" u="sng" dirty="0">
              <a:solidFill>
                <a:srgbClr val="212121"/>
              </a:solidFill>
              <a:latin typeface="Arial" panose="020B0604020202020204" pitchFamily="34" charset="0"/>
              <a:cs typeface="Arial" panose="020B0604020202020204" pitchFamily="34" charset="0"/>
            </a:endParaRPr>
          </a:p>
          <a:p>
            <a:pPr marL="0" lvl="0" indent="0" algn="l" rtl="0">
              <a:spcBef>
                <a:spcPts val="0"/>
              </a:spcBef>
              <a:spcAft>
                <a:spcPts val="0"/>
              </a:spcAft>
              <a:buClr>
                <a:srgbClr val="212121"/>
              </a:buClr>
              <a:buSzPct val="100000"/>
              <a:buNone/>
            </a:pPr>
            <a:r>
              <a:rPr lang="en-US" sz="2700" b="1" i="0" u="sng" dirty="0">
                <a:solidFill>
                  <a:srgbClr val="212121"/>
                </a:solidFill>
                <a:latin typeface="Arial" panose="020B0604020202020204" pitchFamily="34" charset="0"/>
                <a:cs typeface="Arial" panose="020B0604020202020204" pitchFamily="34" charset="0"/>
              </a:rPr>
              <a:t>Purpose</a:t>
            </a:r>
            <a:r>
              <a:rPr lang="en-US" sz="2700" b="1" i="0" dirty="0">
                <a:solidFill>
                  <a:srgbClr val="212121"/>
                </a:solidFill>
                <a:latin typeface="Arial" panose="020B0604020202020204" pitchFamily="34" charset="0"/>
                <a:cs typeface="Arial" panose="020B0604020202020204" pitchFamily="34" charset="0"/>
              </a:rPr>
              <a:t>: </a:t>
            </a:r>
            <a:r>
              <a:rPr lang="en-US" sz="2700" dirty="0">
                <a:solidFill>
                  <a:srgbClr val="212121"/>
                </a:solidFill>
                <a:latin typeface="Arial" panose="020B0604020202020204" pitchFamily="34" charset="0"/>
                <a:cs typeface="Arial" panose="020B0604020202020204" pitchFamily="34" charset="0"/>
              </a:rPr>
              <a:t>This study examined prospective bidirectional and mediated associations among HIV-related stigma, maladaptive coping, and alcohol use severity in patients.</a:t>
            </a:r>
          </a:p>
          <a:p>
            <a:pPr marL="0" lvl="0" indent="0" algn="l" rtl="0">
              <a:spcBef>
                <a:spcPts val="0"/>
              </a:spcBef>
              <a:spcAft>
                <a:spcPts val="0"/>
              </a:spcAft>
              <a:buClr>
                <a:srgbClr val="212121"/>
              </a:buClr>
              <a:buSzPct val="100000"/>
              <a:buNone/>
            </a:pPr>
            <a:endParaRPr lang="en-US" sz="2700" b="1" i="1" u="sng" dirty="0">
              <a:solidFill>
                <a:srgbClr val="212121"/>
              </a:solidFill>
              <a:latin typeface="Arial" panose="020B0604020202020204" pitchFamily="34" charset="0"/>
              <a:cs typeface="Arial" panose="020B0604020202020204" pitchFamily="34" charset="0"/>
            </a:endParaRPr>
          </a:p>
          <a:p>
            <a:pPr marL="0" lvl="0" indent="0" algn="l" rtl="0">
              <a:spcBef>
                <a:spcPts val="0"/>
              </a:spcBef>
              <a:spcAft>
                <a:spcPts val="0"/>
              </a:spcAft>
              <a:buClr>
                <a:srgbClr val="212121"/>
              </a:buClr>
              <a:buSzPct val="100000"/>
              <a:buNone/>
            </a:pPr>
            <a:r>
              <a:rPr lang="en-US" sz="2700" b="1" i="0" u="sng" dirty="0">
                <a:solidFill>
                  <a:srgbClr val="212121"/>
                </a:solidFill>
                <a:latin typeface="Arial" panose="020B0604020202020204" pitchFamily="34" charset="0"/>
                <a:cs typeface="Arial" panose="020B0604020202020204" pitchFamily="34" charset="0"/>
              </a:rPr>
              <a:t>Method</a:t>
            </a:r>
            <a:r>
              <a:rPr lang="en-US" sz="2700" b="1" i="0" dirty="0">
                <a:solidFill>
                  <a:srgbClr val="212121"/>
                </a:solidFill>
                <a:latin typeface="Arial" panose="020B0604020202020204" pitchFamily="34" charset="0"/>
                <a:cs typeface="Arial" panose="020B0604020202020204" pitchFamily="34" charset="0"/>
              </a:rPr>
              <a:t>: </a:t>
            </a:r>
            <a:r>
              <a:rPr lang="en-US" sz="2700" i="0" dirty="0">
                <a:solidFill>
                  <a:srgbClr val="212121"/>
                </a:solidFill>
                <a:latin typeface="Arial" panose="020B0604020202020204" pitchFamily="34" charset="0"/>
                <a:cs typeface="Arial" panose="020B0604020202020204" pitchFamily="34" charset="0"/>
              </a:rPr>
              <a:t>(N = 1,520) </a:t>
            </a:r>
          </a:p>
          <a:p>
            <a:pPr marL="0" lvl="0" indent="0" algn="l" rtl="0">
              <a:spcBef>
                <a:spcPts val="0"/>
              </a:spcBef>
              <a:spcAft>
                <a:spcPts val="0"/>
              </a:spcAft>
              <a:buClr>
                <a:srgbClr val="212121"/>
              </a:buClr>
              <a:buSzPct val="100000"/>
              <a:buNone/>
            </a:pPr>
            <a:endParaRPr lang="en-US" sz="2700" u="sng" dirty="0">
              <a:solidFill>
                <a:srgbClr val="212121"/>
              </a:solidFill>
              <a:latin typeface="Arial" panose="020B0604020202020204" pitchFamily="34" charset="0"/>
              <a:cs typeface="Arial" panose="020B0604020202020204" pitchFamily="34" charset="0"/>
            </a:endParaRPr>
          </a:p>
          <a:p>
            <a:pPr marL="0" lvl="0" indent="0" algn="l" rtl="0">
              <a:spcBef>
                <a:spcPts val="0"/>
              </a:spcBef>
              <a:spcAft>
                <a:spcPts val="0"/>
              </a:spcAft>
              <a:buClr>
                <a:srgbClr val="212121"/>
              </a:buClr>
              <a:buSzPct val="100000"/>
              <a:buNone/>
            </a:pPr>
            <a:r>
              <a:rPr lang="en-US" sz="2700" b="1" i="0" u="sng" dirty="0">
                <a:solidFill>
                  <a:srgbClr val="212121"/>
                </a:solidFill>
                <a:latin typeface="Arial" panose="020B0604020202020204" pitchFamily="34" charset="0"/>
                <a:cs typeface="Arial" panose="020B0604020202020204" pitchFamily="34" charset="0"/>
              </a:rPr>
              <a:t>Results</a:t>
            </a:r>
            <a:r>
              <a:rPr lang="en-US" sz="2700" b="1" i="0" dirty="0">
                <a:solidFill>
                  <a:srgbClr val="212121"/>
                </a:solidFill>
                <a:latin typeface="Arial" panose="020B0604020202020204" pitchFamily="34" charset="0"/>
                <a:cs typeface="Arial" panose="020B0604020202020204" pitchFamily="34" charset="0"/>
              </a:rPr>
              <a:t>: </a:t>
            </a:r>
            <a:r>
              <a:rPr lang="en-US" sz="2700" dirty="0">
                <a:solidFill>
                  <a:srgbClr val="212121"/>
                </a:solidFill>
                <a:latin typeface="Arial" panose="020B0604020202020204" pitchFamily="34" charset="0"/>
                <a:cs typeface="Arial" panose="020B0604020202020204" pitchFamily="34" charset="0"/>
              </a:rPr>
              <a:t>Greater HIV-related stigma at each wave consistently predicted increased maladaptive coping 1 year later. Similarly, maladaptive coping consistently predicted greater subsequent HIV-related stigma. Further, we observed some evidence that maladaptive coping mediated the prospective associations between HIV-related stigma and alcohol use severity in both directions (i.e., stigma to subsequent alcohol use severity and vice versa) although these associations were not observed across all waves.</a:t>
            </a:r>
            <a:endParaRPr lang="en-US" sz="2700" dirty="0">
              <a:latin typeface="Arial" panose="020B0604020202020204" pitchFamily="34" charset="0"/>
              <a:cs typeface="Arial" panose="020B0604020202020204" pitchFamily="34" charset="0"/>
            </a:endParaRPr>
          </a:p>
          <a:p>
            <a:pPr marL="0" lvl="0" indent="0" algn="l" rtl="0">
              <a:spcBef>
                <a:spcPts val="500"/>
              </a:spcBef>
              <a:spcAft>
                <a:spcPts val="0"/>
              </a:spcAft>
              <a:buClr>
                <a:srgbClr val="212121"/>
              </a:buClr>
              <a:buSzPct val="100000"/>
              <a:buNone/>
            </a:pPr>
            <a:r>
              <a:rPr lang="en-US" sz="2700" b="1" i="0" u="sng" dirty="0">
                <a:solidFill>
                  <a:srgbClr val="212121"/>
                </a:solidFill>
                <a:latin typeface="Arial" panose="020B0604020202020204" pitchFamily="34" charset="0"/>
                <a:cs typeface="Arial" panose="020B0604020202020204" pitchFamily="34" charset="0"/>
              </a:rPr>
              <a:t>Conclusion</a:t>
            </a:r>
            <a:r>
              <a:rPr lang="en-US" sz="2700" b="1" i="0" dirty="0">
                <a:solidFill>
                  <a:srgbClr val="212121"/>
                </a:solidFill>
                <a:latin typeface="Arial" panose="020B0604020202020204" pitchFamily="34" charset="0"/>
                <a:cs typeface="Arial" panose="020B0604020202020204" pitchFamily="34" charset="0"/>
              </a:rPr>
              <a:t>: </a:t>
            </a:r>
            <a:r>
              <a:rPr lang="en-US" sz="2700" dirty="0">
                <a:solidFill>
                  <a:srgbClr val="212121"/>
                </a:solidFill>
                <a:latin typeface="Arial" panose="020B0604020202020204" pitchFamily="34" charset="0"/>
                <a:cs typeface="Arial" panose="020B0604020202020204" pitchFamily="34" charset="0"/>
              </a:rPr>
              <a:t>Results suggest that HIV-related stigma and maladaptive coping are bidirectionally associated with one another over time. This study also provides some evidence that coping may be a relevant mediator of these associations, although findings were less consistent for mediated pathways. Future research should examine whether interventions addressing stigma and coping among people living with HIV may help to minimize health risks such as hazardous drinking.</a:t>
            </a:r>
            <a:endParaRPr lang="en-US" sz="2700" dirty="0">
              <a:latin typeface="Arial" panose="020B0604020202020204" pitchFamily="34" charset="0"/>
              <a:cs typeface="Arial" panose="020B0604020202020204" pitchFamily="34" charset="0"/>
            </a:endParaRPr>
          </a:p>
          <a:p>
            <a:pPr marL="0" indent="0">
              <a:buNone/>
            </a:pPr>
            <a:endParaRPr lang="en-US" dirty="0"/>
          </a:p>
        </p:txBody>
      </p:sp>
      <p:pic>
        <p:nvPicPr>
          <p:cNvPr id="7" name="Content Placeholder 6">
            <a:extLst>
              <a:ext uri="{FF2B5EF4-FFF2-40B4-BE49-F238E27FC236}">
                <a16:creationId xmlns:a16="http://schemas.microsoft.com/office/drawing/2014/main" id="{67DCC778-EEA7-6A2A-CD4F-6F4C65AC7091}"/>
              </a:ext>
            </a:extLst>
          </p:cNvPr>
          <p:cNvPicPr>
            <a:picLocks noGrp="1" noChangeAspect="1"/>
          </p:cNvPicPr>
          <p:nvPr>
            <p:ph sz="half" idx="2"/>
          </p:nvPr>
        </p:nvPicPr>
        <p:blipFill>
          <a:blip r:embed="rId3"/>
          <a:stretch>
            <a:fillRect/>
          </a:stretch>
        </p:blipFill>
        <p:spPr>
          <a:xfrm>
            <a:off x="7371844" y="2078610"/>
            <a:ext cx="4576630" cy="3932315"/>
          </a:xfrm>
          <a:prstGeom prst="rect">
            <a:avLst/>
          </a:prstGeom>
        </p:spPr>
      </p:pic>
      <p:pic>
        <p:nvPicPr>
          <p:cNvPr id="8" name="Picture 7">
            <a:extLst>
              <a:ext uri="{FF2B5EF4-FFF2-40B4-BE49-F238E27FC236}">
                <a16:creationId xmlns:a16="http://schemas.microsoft.com/office/drawing/2014/main" id="{04DF55E0-BE75-79C4-8918-C8AC72BF1EB8}"/>
              </a:ext>
            </a:extLst>
          </p:cNvPr>
          <p:cNvPicPr>
            <a:picLocks noChangeAspect="1"/>
          </p:cNvPicPr>
          <p:nvPr/>
        </p:nvPicPr>
        <p:blipFill>
          <a:blip r:embed="rId4"/>
          <a:stretch>
            <a:fillRect/>
          </a:stretch>
        </p:blipFill>
        <p:spPr>
          <a:xfrm>
            <a:off x="4744016" y="6427150"/>
            <a:ext cx="2962913" cy="323116"/>
          </a:xfrm>
          <a:prstGeom prst="rect">
            <a:avLst/>
          </a:prstGeom>
        </p:spPr>
      </p:pic>
    </p:spTree>
    <p:extLst>
      <p:ext uri="{BB962C8B-B14F-4D97-AF65-F5344CB8AC3E}">
        <p14:creationId xmlns:p14="http://schemas.microsoft.com/office/powerpoint/2010/main" val="2426075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320A18-092C-8502-BCA4-7C4212A83912}"/>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Experiences of HIV-related discrimination and consequences for internalized stigma, depression, and alcohol use </a:t>
            </a:r>
          </a:p>
        </p:txBody>
      </p:sp>
      <p:sp>
        <p:nvSpPr>
          <p:cNvPr id="6" name="Content Placeholder 5">
            <a:extLst>
              <a:ext uri="{FF2B5EF4-FFF2-40B4-BE49-F238E27FC236}">
                <a16:creationId xmlns:a16="http://schemas.microsoft.com/office/drawing/2014/main" id="{CE113DFD-CDD2-F179-A6E9-27D2F8CB76D9}"/>
              </a:ext>
            </a:extLst>
          </p:cNvPr>
          <p:cNvSpPr>
            <a:spLocks noGrp="1"/>
          </p:cNvSpPr>
          <p:nvPr>
            <p:ph idx="1"/>
          </p:nvPr>
        </p:nvSpPr>
        <p:spPr/>
        <p:txBody>
          <a:bodyPr>
            <a:normAutofit fontScale="85000" lnSpcReduction="20000"/>
          </a:bodyPr>
          <a:lstStyle/>
          <a:p>
            <a:pPr marL="0" lvl="0" indent="0" algn="l" rtl="0">
              <a:spcBef>
                <a:spcPts val="0"/>
              </a:spcBef>
              <a:spcAft>
                <a:spcPts val="0"/>
              </a:spcAft>
              <a:buClr>
                <a:srgbClr val="212121"/>
              </a:buClr>
              <a:buSzPts val="1200"/>
              <a:buNone/>
            </a:pPr>
            <a:r>
              <a:rPr lang="en-US" sz="2000" b="1" i="0" u="sng" dirty="0">
                <a:solidFill>
                  <a:srgbClr val="212121"/>
                </a:solidFill>
                <a:latin typeface="Arial" panose="020B0604020202020204" pitchFamily="34" charset="0"/>
                <a:cs typeface="Arial" panose="020B0604020202020204" pitchFamily="34" charset="0"/>
              </a:rPr>
              <a:t>Objective</a:t>
            </a:r>
            <a:r>
              <a:rPr lang="en-US" sz="2000" b="1" i="0" dirty="0">
                <a:solidFill>
                  <a:srgbClr val="212121"/>
                </a:solidFill>
                <a:latin typeface="Arial" panose="020B0604020202020204" pitchFamily="34" charset="0"/>
                <a:cs typeface="Arial" panose="020B0604020202020204" pitchFamily="34" charset="0"/>
              </a:rPr>
              <a:t>:</a:t>
            </a:r>
            <a:r>
              <a:rPr lang="en-US" sz="2000" b="0" i="0"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We aimed to investigate the role of stress associated with events of HIV-related discrimination on internalized HIV stigma, as well as the downstream effects on depressive symptoms and alcohol use severity. </a:t>
            </a:r>
            <a:endParaRPr lang="en-US" dirty="0">
              <a:latin typeface="Arial" panose="020B0604020202020204" pitchFamily="34" charset="0"/>
              <a:cs typeface="Arial" panose="020B0604020202020204" pitchFamily="34" charset="0"/>
            </a:endParaRPr>
          </a:p>
          <a:p>
            <a:pPr marL="0" lvl="0" indent="0" algn="l" rtl="0">
              <a:spcBef>
                <a:spcPts val="640"/>
              </a:spcBef>
              <a:spcAft>
                <a:spcPts val="0"/>
              </a:spcAft>
              <a:buClr>
                <a:srgbClr val="212121"/>
              </a:buClr>
              <a:buSzPts val="1200"/>
              <a:buNone/>
            </a:pPr>
            <a:r>
              <a:rPr lang="en-US" sz="2000" b="1" i="0" u="sng" dirty="0">
                <a:solidFill>
                  <a:srgbClr val="212121"/>
                </a:solidFill>
                <a:latin typeface="Arial" panose="020B0604020202020204" pitchFamily="34" charset="0"/>
                <a:cs typeface="Arial" panose="020B0604020202020204" pitchFamily="34" charset="0"/>
              </a:rPr>
              <a:t>Design</a:t>
            </a:r>
            <a:r>
              <a:rPr lang="en-US" sz="2000" b="1" i="0" dirty="0">
                <a:solidFill>
                  <a:srgbClr val="212121"/>
                </a:solidFill>
                <a:latin typeface="Arial" panose="020B0604020202020204" pitchFamily="34" charset="0"/>
                <a:cs typeface="Arial" panose="020B0604020202020204" pitchFamily="34" charset="0"/>
              </a:rPr>
              <a:t>:</a:t>
            </a:r>
            <a:r>
              <a:rPr lang="en-US" sz="2000" b="0" i="0" dirty="0">
                <a:solidFill>
                  <a:srgbClr val="212121"/>
                </a:solidFill>
                <a:latin typeface="Arial" panose="020B0604020202020204" pitchFamily="34" charset="0"/>
                <a:cs typeface="Arial" panose="020B0604020202020204" pitchFamily="34" charset="0"/>
              </a:rPr>
              <a:t> 199 participants </a:t>
            </a:r>
          </a:p>
          <a:p>
            <a:pPr marL="0" lvl="0" indent="0" algn="l" rtl="0">
              <a:spcBef>
                <a:spcPts val="640"/>
              </a:spcBef>
              <a:spcAft>
                <a:spcPts val="0"/>
              </a:spcAft>
              <a:buClr>
                <a:srgbClr val="212121"/>
              </a:buClr>
              <a:buSzPts val="1200"/>
              <a:buNone/>
            </a:pPr>
            <a:r>
              <a:rPr lang="en-US" sz="2000" b="1" i="0" u="sng" dirty="0">
                <a:solidFill>
                  <a:srgbClr val="212121"/>
                </a:solidFill>
                <a:latin typeface="Arial" panose="020B0604020202020204" pitchFamily="34" charset="0"/>
                <a:cs typeface="Arial" panose="020B0604020202020204" pitchFamily="34" charset="0"/>
              </a:rPr>
              <a:t>Main study measures</a:t>
            </a:r>
            <a:r>
              <a:rPr lang="en-US" sz="2000" b="1" i="0" dirty="0">
                <a:solidFill>
                  <a:srgbClr val="212121"/>
                </a:solidFill>
                <a:latin typeface="Arial" panose="020B0604020202020204" pitchFamily="34" charset="0"/>
                <a:cs typeface="Arial" panose="020B0604020202020204" pitchFamily="34" charset="0"/>
              </a:rPr>
              <a:t>:</a:t>
            </a:r>
            <a:r>
              <a:rPr lang="en-US" sz="2000" b="0" i="0" dirty="0">
                <a:solidFill>
                  <a:srgbClr val="212121"/>
                </a:solidFill>
                <a:latin typeface="Arial" panose="020B0604020202020204" pitchFamily="34" charset="0"/>
                <a:cs typeface="Arial" panose="020B0604020202020204" pitchFamily="34" charset="0"/>
              </a:rPr>
              <a:t> HIV-related discrimination was assessed using items adapted from measures of enacted HIV stigma and discrimination. Participants rated perceived stress associated with each discrimination item. Internalized HIV stigma was assessed using the internalized stigma subscale of the HIV Stigma Mechanisms Scale. Depressive symptoms were assessed with the Centre for Epidemiological Studies-Depression Index. Alcohol use severity was assessed with the Alcohol Use Disorders Identification Test. </a:t>
            </a:r>
            <a:endParaRPr lang="en-US" dirty="0">
              <a:latin typeface="Arial" panose="020B0604020202020204" pitchFamily="34" charset="0"/>
              <a:cs typeface="Arial" panose="020B0604020202020204" pitchFamily="34" charset="0"/>
            </a:endParaRPr>
          </a:p>
          <a:p>
            <a:pPr marL="0" lvl="0" indent="0" algn="l" rtl="0">
              <a:spcBef>
                <a:spcPts val="640"/>
              </a:spcBef>
              <a:spcAft>
                <a:spcPts val="0"/>
              </a:spcAft>
              <a:buClr>
                <a:srgbClr val="212121"/>
              </a:buClr>
              <a:buSzPts val="1200"/>
              <a:buNone/>
            </a:pPr>
            <a:r>
              <a:rPr lang="en-US" sz="2000" b="1" i="0" u="sng" dirty="0">
                <a:solidFill>
                  <a:srgbClr val="212121"/>
                </a:solidFill>
                <a:latin typeface="Arial" panose="020B0604020202020204" pitchFamily="34" charset="0"/>
                <a:cs typeface="Arial" panose="020B0604020202020204" pitchFamily="34" charset="0"/>
              </a:rPr>
              <a:t>Results</a:t>
            </a:r>
            <a:r>
              <a:rPr lang="en-US" sz="2000" b="1" i="0" dirty="0">
                <a:solidFill>
                  <a:srgbClr val="212121"/>
                </a:solidFill>
                <a:latin typeface="Arial" panose="020B0604020202020204" pitchFamily="34" charset="0"/>
                <a:cs typeface="Arial" panose="020B0604020202020204" pitchFamily="34" charset="0"/>
              </a:rPr>
              <a:t>:</a:t>
            </a:r>
            <a:r>
              <a:rPr lang="en-US" sz="2000" b="0" i="0"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In serial mediation models, HIV-related discrimination was indirectly associated with both depressive symptoms and alcohol use severity through its associations with stress and internalized HIV stigma. </a:t>
            </a:r>
            <a:endParaRPr lang="en-US" dirty="0">
              <a:latin typeface="Arial" panose="020B0604020202020204" pitchFamily="34" charset="0"/>
              <a:cs typeface="Arial" panose="020B0604020202020204" pitchFamily="34" charset="0"/>
            </a:endParaRPr>
          </a:p>
          <a:p>
            <a:pPr marL="0" lvl="0" indent="0" algn="l" rtl="0">
              <a:spcBef>
                <a:spcPts val="640"/>
              </a:spcBef>
              <a:spcAft>
                <a:spcPts val="0"/>
              </a:spcAft>
              <a:buClr>
                <a:srgbClr val="212121"/>
              </a:buClr>
              <a:buSzPts val="1200"/>
              <a:buNone/>
            </a:pPr>
            <a:r>
              <a:rPr lang="en-US" sz="2000" b="1" i="0" u="sng" dirty="0">
                <a:solidFill>
                  <a:srgbClr val="212121"/>
                </a:solidFill>
                <a:latin typeface="Arial" panose="020B0604020202020204" pitchFamily="34" charset="0"/>
                <a:cs typeface="Arial" panose="020B0604020202020204" pitchFamily="34" charset="0"/>
              </a:rPr>
              <a:t>Conclusions</a:t>
            </a:r>
            <a:r>
              <a:rPr lang="en-US" sz="2000" b="1" i="0" dirty="0">
                <a:solidFill>
                  <a:srgbClr val="212121"/>
                </a:solidFill>
                <a:latin typeface="Arial" panose="020B0604020202020204" pitchFamily="34" charset="0"/>
                <a:cs typeface="Arial" panose="020B0604020202020204" pitchFamily="34" charset="0"/>
              </a:rPr>
              <a:t>:</a:t>
            </a:r>
            <a:r>
              <a:rPr lang="en-US" sz="2000" b="0" i="0"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Understanding the mechanisms through which PWH internalize HIV stigma and lead to poor health outcomes can yield clinical foci for intervention.</a:t>
            </a:r>
            <a:endParaRPr lang="en-US" sz="2000" dirty="0">
              <a:latin typeface="Arial" panose="020B0604020202020204" pitchFamily="34" charset="0"/>
              <a:cs typeface="Arial" panose="020B0604020202020204" pitchFamily="34" charset="0"/>
            </a:endParaRPr>
          </a:p>
          <a:p>
            <a:endParaRPr lang="en-US" dirty="0"/>
          </a:p>
        </p:txBody>
      </p:sp>
      <p:pic>
        <p:nvPicPr>
          <p:cNvPr id="7" name="Picture 6">
            <a:extLst>
              <a:ext uri="{FF2B5EF4-FFF2-40B4-BE49-F238E27FC236}">
                <a16:creationId xmlns:a16="http://schemas.microsoft.com/office/drawing/2014/main" id="{CBD17A22-6F5B-0476-EEF1-E9C72BA586E3}"/>
              </a:ext>
            </a:extLst>
          </p:cNvPr>
          <p:cNvPicPr>
            <a:picLocks noChangeAspect="1"/>
          </p:cNvPicPr>
          <p:nvPr/>
        </p:nvPicPr>
        <p:blipFill>
          <a:blip r:embed="rId3"/>
          <a:stretch>
            <a:fillRect/>
          </a:stretch>
        </p:blipFill>
        <p:spPr>
          <a:xfrm>
            <a:off x="4716828" y="6427149"/>
            <a:ext cx="2871465" cy="323116"/>
          </a:xfrm>
          <a:prstGeom prst="rect">
            <a:avLst/>
          </a:prstGeom>
        </p:spPr>
      </p:pic>
    </p:spTree>
    <p:extLst>
      <p:ext uri="{BB962C8B-B14F-4D97-AF65-F5344CB8AC3E}">
        <p14:creationId xmlns:p14="http://schemas.microsoft.com/office/powerpoint/2010/main" val="1703594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CCFA-6E94-0BD9-9C2B-9E1FBDC38F52}"/>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The prevalence of alcohol use disorder among people with HIV (PWH): a systematic review and </a:t>
            </a:r>
            <a:r>
              <a:rPr lang="en-US" sz="3200" b="1" dirty="0" err="1">
                <a:latin typeface="Arial" panose="020B0604020202020204" pitchFamily="34" charset="0"/>
                <a:cs typeface="Arial" panose="020B0604020202020204" pitchFamily="34" charset="0"/>
              </a:rPr>
              <a:t>melta</a:t>
            </a:r>
            <a:r>
              <a:rPr lang="en-US" sz="3200" b="1" dirty="0">
                <a:latin typeface="Arial" panose="020B0604020202020204" pitchFamily="34" charset="0"/>
                <a:cs typeface="Arial" panose="020B0604020202020204" pitchFamily="34" charset="0"/>
              </a:rPr>
              <a:t>-analysis</a:t>
            </a:r>
          </a:p>
        </p:txBody>
      </p:sp>
      <p:sp>
        <p:nvSpPr>
          <p:cNvPr id="3" name="Content Placeholder 2">
            <a:extLst>
              <a:ext uri="{FF2B5EF4-FFF2-40B4-BE49-F238E27FC236}">
                <a16:creationId xmlns:a16="http://schemas.microsoft.com/office/drawing/2014/main" id="{790FA8E9-08A5-DD0B-DD9B-8C1EC6327D8B}"/>
              </a:ext>
            </a:extLst>
          </p:cNvPr>
          <p:cNvSpPr>
            <a:spLocks noGrp="1"/>
          </p:cNvSpPr>
          <p:nvPr>
            <p:ph idx="1"/>
          </p:nvPr>
        </p:nvSpPr>
        <p:spPr>
          <a:xfrm>
            <a:off x="838200" y="1940875"/>
            <a:ext cx="10515600" cy="4552000"/>
          </a:xfrm>
        </p:spPr>
        <p:txBody>
          <a:bodyPr>
            <a:normAutofit fontScale="85000" lnSpcReduction="20000"/>
          </a:bodyPr>
          <a:lstStyle/>
          <a:p>
            <a:pPr marL="0" lvl="0" indent="0" algn="l" rtl="0">
              <a:lnSpc>
                <a:spcPct val="120000"/>
              </a:lnSpc>
              <a:spcBef>
                <a:spcPts val="0"/>
              </a:spcBef>
              <a:spcAft>
                <a:spcPts val="0"/>
              </a:spcAft>
              <a:buClr>
                <a:srgbClr val="212121"/>
              </a:buClr>
              <a:buSzPct val="100000"/>
              <a:buNone/>
            </a:pPr>
            <a:r>
              <a:rPr lang="en-US" sz="2000" b="1" u="sng" dirty="0">
                <a:solidFill>
                  <a:srgbClr val="212121"/>
                </a:solidFill>
                <a:latin typeface="Arial" panose="020B0604020202020204" pitchFamily="34" charset="0"/>
                <a:cs typeface="Arial" panose="020B0604020202020204" pitchFamily="34" charset="0"/>
              </a:rPr>
              <a:t>Background</a:t>
            </a:r>
            <a:r>
              <a:rPr lang="en-US" sz="2000" b="1"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Alcohol use disorder (AUD) is common among people living with HIV (PWH) and associated with a greater risk of poor medication adherence, unsafe sexual behaviors as well as poor quality of life. </a:t>
            </a:r>
          </a:p>
          <a:p>
            <a:pPr marL="0" lvl="0" indent="0" algn="l" rtl="0">
              <a:lnSpc>
                <a:spcPct val="120000"/>
              </a:lnSpc>
              <a:spcBef>
                <a:spcPts val="0"/>
              </a:spcBef>
              <a:spcAft>
                <a:spcPts val="0"/>
              </a:spcAft>
              <a:buClr>
                <a:srgbClr val="212121"/>
              </a:buClr>
              <a:buSzPct val="100000"/>
              <a:buNone/>
            </a:pPr>
            <a:endParaRPr lang="en-US" b="1" i="1" u="sng" dirty="0">
              <a:solidFill>
                <a:srgbClr val="212121"/>
              </a:solidFill>
              <a:latin typeface="Arial" panose="020B0604020202020204" pitchFamily="34" charset="0"/>
              <a:cs typeface="Arial" panose="020B0604020202020204" pitchFamily="34" charset="0"/>
            </a:endParaRPr>
          </a:p>
          <a:p>
            <a:pPr marL="0" lvl="0" indent="0" algn="l" rtl="0">
              <a:lnSpc>
                <a:spcPct val="120000"/>
              </a:lnSpc>
              <a:spcBef>
                <a:spcPts val="0"/>
              </a:spcBef>
              <a:spcAft>
                <a:spcPts val="0"/>
              </a:spcAft>
              <a:buClr>
                <a:srgbClr val="212121"/>
              </a:buClr>
              <a:buSzPct val="100000"/>
              <a:buNone/>
            </a:pPr>
            <a:r>
              <a:rPr lang="en-US" sz="2000" b="1" u="sng" dirty="0">
                <a:solidFill>
                  <a:srgbClr val="212121"/>
                </a:solidFill>
                <a:latin typeface="Arial" panose="020B0604020202020204" pitchFamily="34" charset="0"/>
                <a:cs typeface="Arial" panose="020B0604020202020204" pitchFamily="34" charset="0"/>
              </a:rPr>
              <a:t>Methods</a:t>
            </a:r>
            <a:r>
              <a:rPr lang="en-US" sz="2000" b="1"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PubMed, EMBASE, Psych INFO and SCOPUS databases were searched to identify the relevant studies. </a:t>
            </a:r>
          </a:p>
          <a:p>
            <a:pPr marL="0" lvl="0" indent="0" algn="l" rtl="0">
              <a:lnSpc>
                <a:spcPct val="120000"/>
              </a:lnSpc>
              <a:spcBef>
                <a:spcPts val="0"/>
              </a:spcBef>
              <a:spcAft>
                <a:spcPts val="0"/>
              </a:spcAft>
              <a:buClr>
                <a:srgbClr val="212121"/>
              </a:buClr>
              <a:buSzPct val="100000"/>
              <a:buNone/>
            </a:pPr>
            <a:endParaRPr lang="en-US" b="1" u="sng" dirty="0">
              <a:solidFill>
                <a:srgbClr val="212121"/>
              </a:solidFill>
              <a:latin typeface="Arial" panose="020B0604020202020204" pitchFamily="34" charset="0"/>
              <a:cs typeface="Arial" panose="020B0604020202020204" pitchFamily="34" charset="0"/>
            </a:endParaRPr>
          </a:p>
          <a:p>
            <a:pPr marL="0" lvl="0" indent="0" algn="l" rtl="0">
              <a:lnSpc>
                <a:spcPct val="120000"/>
              </a:lnSpc>
              <a:spcBef>
                <a:spcPts val="0"/>
              </a:spcBef>
              <a:spcAft>
                <a:spcPts val="0"/>
              </a:spcAft>
              <a:buClr>
                <a:srgbClr val="212121"/>
              </a:buClr>
              <a:buSzPct val="100000"/>
              <a:buNone/>
            </a:pPr>
            <a:r>
              <a:rPr lang="en-US" sz="2000" b="1" u="sng" dirty="0">
                <a:solidFill>
                  <a:srgbClr val="212121"/>
                </a:solidFill>
                <a:latin typeface="Arial" panose="020B0604020202020204" pitchFamily="34" charset="0"/>
                <a:cs typeface="Arial" panose="020B0604020202020204" pitchFamily="34" charset="0"/>
              </a:rPr>
              <a:t>Results</a:t>
            </a:r>
            <a:r>
              <a:rPr lang="en-US" sz="2000" b="1"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A total of 25 studies with 25,154 participants across developed and developing countries were included in the final analysis. Our meta-analysis revealed that the pooled prevalence estimate of AUD among PWHA was found to be 29.80% (95% CI; 24.10-35.76). The prevalence of AUD was higher in males (26.90%) than female (13.37%) HIV patients. In this study, the pooled prevalence of AUD was considerably higher (31.52%) when measured by Alcohol Use Disorders Identification Test (AUDIT) as compared to Composite International Diagnostic Interview (CIDI) (13.51%). In addition, the pooled prevalence of AUD was higher in the developed countries (42.09%) while lower for developing countries (24.52%).</a:t>
            </a:r>
          </a:p>
          <a:p>
            <a:pPr marL="0" lvl="0" indent="0" algn="l" rtl="0">
              <a:lnSpc>
                <a:spcPct val="120000"/>
              </a:lnSpc>
              <a:spcBef>
                <a:spcPts val="0"/>
              </a:spcBef>
              <a:spcAft>
                <a:spcPts val="0"/>
              </a:spcAft>
              <a:buClr>
                <a:srgbClr val="212121"/>
              </a:buClr>
              <a:buSzPct val="100000"/>
              <a:buNone/>
            </a:pPr>
            <a:endParaRPr lang="en-US" dirty="0">
              <a:latin typeface="Arial" panose="020B0604020202020204" pitchFamily="34" charset="0"/>
              <a:cs typeface="Arial" panose="020B0604020202020204" pitchFamily="34" charset="0"/>
            </a:endParaRPr>
          </a:p>
          <a:p>
            <a:pPr marL="0" lvl="0" indent="0" algn="l" rtl="0">
              <a:lnSpc>
                <a:spcPct val="120000"/>
              </a:lnSpc>
              <a:spcBef>
                <a:spcPts val="520"/>
              </a:spcBef>
              <a:spcAft>
                <a:spcPts val="0"/>
              </a:spcAft>
              <a:buClr>
                <a:srgbClr val="212121"/>
              </a:buClr>
              <a:buSzPct val="100000"/>
              <a:buNone/>
            </a:pPr>
            <a:r>
              <a:rPr lang="en-US" sz="2000" b="1" u="sng" dirty="0">
                <a:solidFill>
                  <a:srgbClr val="212121"/>
                </a:solidFill>
                <a:latin typeface="Arial" panose="020B0604020202020204" pitchFamily="34" charset="0"/>
                <a:cs typeface="Arial" panose="020B0604020202020204" pitchFamily="34" charset="0"/>
              </a:rPr>
              <a:t>Conclusion</a:t>
            </a:r>
            <a:r>
              <a:rPr lang="en-US" sz="2000" b="1"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In the current study, the pooled prevalence estimates of AUD among PWH was considerably high (29.80%). Screening and appropriate management of AUD among PWH are recommended.</a:t>
            </a:r>
            <a:endParaRPr lang="en-US"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C67EA7EF-092D-2C7E-CC38-0AF05F762D76}"/>
              </a:ext>
            </a:extLst>
          </p:cNvPr>
          <p:cNvPicPr>
            <a:picLocks noChangeAspect="1"/>
          </p:cNvPicPr>
          <p:nvPr/>
        </p:nvPicPr>
        <p:blipFill>
          <a:blip r:embed="rId3"/>
          <a:stretch>
            <a:fillRect/>
          </a:stretch>
        </p:blipFill>
        <p:spPr>
          <a:xfrm>
            <a:off x="4470505" y="6419946"/>
            <a:ext cx="3590855" cy="323116"/>
          </a:xfrm>
          <a:prstGeom prst="rect">
            <a:avLst/>
          </a:prstGeom>
        </p:spPr>
      </p:pic>
    </p:spTree>
    <p:extLst>
      <p:ext uri="{BB962C8B-B14F-4D97-AF65-F5344CB8AC3E}">
        <p14:creationId xmlns:p14="http://schemas.microsoft.com/office/powerpoint/2010/main" val="1607305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C5D5-8387-29E5-72AD-80362CDC3C7C}"/>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Substance use treatment utilization among women with and without HIV</a:t>
            </a:r>
          </a:p>
        </p:txBody>
      </p:sp>
      <p:sp>
        <p:nvSpPr>
          <p:cNvPr id="3" name="Content Placeholder 2">
            <a:extLst>
              <a:ext uri="{FF2B5EF4-FFF2-40B4-BE49-F238E27FC236}">
                <a16:creationId xmlns:a16="http://schemas.microsoft.com/office/drawing/2014/main" id="{AA6B3267-6D55-79C3-2A87-164412AC1BAA}"/>
              </a:ext>
            </a:extLst>
          </p:cNvPr>
          <p:cNvSpPr>
            <a:spLocks noGrp="1"/>
          </p:cNvSpPr>
          <p:nvPr>
            <p:ph idx="1"/>
          </p:nvPr>
        </p:nvSpPr>
        <p:spPr>
          <a:xfrm>
            <a:off x="838200" y="1940875"/>
            <a:ext cx="10515600" cy="4451833"/>
          </a:xfrm>
        </p:spPr>
        <p:txBody>
          <a:bodyPr>
            <a:normAutofit fontScale="70000" lnSpcReduction="20000"/>
          </a:bodyPr>
          <a:lstStyle/>
          <a:p>
            <a:pPr marL="0" lvl="0" indent="0" algn="l" rtl="0">
              <a:lnSpc>
                <a:spcPct val="120000"/>
              </a:lnSpc>
              <a:spcBef>
                <a:spcPts val="0"/>
              </a:spcBef>
              <a:spcAft>
                <a:spcPts val="0"/>
              </a:spcAft>
              <a:buClr>
                <a:srgbClr val="212121"/>
              </a:buClr>
              <a:buSzPct val="100000"/>
              <a:buNone/>
            </a:pPr>
            <a:r>
              <a:rPr lang="en-US" sz="2300" b="1" i="0" u="sng" dirty="0">
                <a:solidFill>
                  <a:srgbClr val="212121"/>
                </a:solidFill>
                <a:latin typeface="Arial" panose="020B0604020202020204" pitchFamily="34" charset="0"/>
                <a:cs typeface="Arial" panose="020B0604020202020204" pitchFamily="34" charset="0"/>
              </a:rPr>
              <a:t>Background</a:t>
            </a:r>
            <a:r>
              <a:rPr lang="en-US" sz="2300" b="1" i="0" dirty="0">
                <a:solidFill>
                  <a:srgbClr val="212121"/>
                </a:solidFill>
                <a:latin typeface="Arial" panose="020B0604020202020204" pitchFamily="34" charset="0"/>
                <a:cs typeface="Arial" panose="020B0604020202020204" pitchFamily="34" charset="0"/>
              </a:rPr>
              <a:t>: </a:t>
            </a:r>
            <a:r>
              <a:rPr lang="en-US" sz="2300" dirty="0">
                <a:solidFill>
                  <a:srgbClr val="212121"/>
                </a:solidFill>
                <a:latin typeface="Arial" panose="020B0604020202020204" pitchFamily="34" charset="0"/>
                <a:cs typeface="Arial" panose="020B0604020202020204" pitchFamily="34" charset="0"/>
              </a:rPr>
              <a:t>We describe SU and SU treatment utilization among women with and without HIV in the Women's Interagency HIV Study (WIHS).</a:t>
            </a:r>
            <a:endParaRPr lang="en-US" sz="2300" dirty="0">
              <a:latin typeface="Arial" panose="020B0604020202020204" pitchFamily="34" charset="0"/>
              <a:cs typeface="Arial" panose="020B0604020202020204" pitchFamily="34" charset="0"/>
            </a:endParaRPr>
          </a:p>
          <a:p>
            <a:pPr marL="0" lvl="0" indent="0" algn="l" rtl="0">
              <a:lnSpc>
                <a:spcPct val="120000"/>
              </a:lnSpc>
              <a:spcBef>
                <a:spcPts val="520"/>
              </a:spcBef>
              <a:spcAft>
                <a:spcPts val="0"/>
              </a:spcAft>
              <a:buClr>
                <a:srgbClr val="212121"/>
              </a:buClr>
              <a:buSzPct val="100000"/>
              <a:buNone/>
            </a:pPr>
            <a:r>
              <a:rPr lang="en-US" sz="2300" b="1" i="0" u="sng" dirty="0">
                <a:solidFill>
                  <a:srgbClr val="212121"/>
                </a:solidFill>
                <a:latin typeface="Arial" panose="020B0604020202020204" pitchFamily="34" charset="0"/>
                <a:cs typeface="Arial" panose="020B0604020202020204" pitchFamily="34" charset="0"/>
              </a:rPr>
              <a:t>Methods</a:t>
            </a:r>
            <a:r>
              <a:rPr lang="en-US" sz="2300" b="1" i="0" dirty="0">
                <a:solidFill>
                  <a:srgbClr val="212121"/>
                </a:solidFill>
                <a:latin typeface="Arial" panose="020B0604020202020204" pitchFamily="34" charset="0"/>
                <a:cs typeface="Arial" panose="020B0604020202020204" pitchFamily="34" charset="0"/>
              </a:rPr>
              <a:t>: </a:t>
            </a:r>
            <a:r>
              <a:rPr lang="en-US" sz="2300" dirty="0">
                <a:solidFill>
                  <a:srgbClr val="212121"/>
                </a:solidFill>
                <a:latin typeface="Arial" panose="020B0604020202020204" pitchFamily="34" charset="0"/>
                <a:cs typeface="Arial" panose="020B0604020202020204" pitchFamily="34" charset="0"/>
              </a:rPr>
              <a:t>We included data from women enrolled in WIHS from 2013 to 2020. Current SU was self-reported, nonmedical use of drugs in the past year, excluding use of only marijuana. SU treatment utilization was self-reported use of a drug treatment program in the past year. Multivariable regression models were used to investigate associations between participant characteristics and SU treatment.</a:t>
            </a:r>
            <a:endParaRPr lang="en-US" sz="2300" dirty="0">
              <a:latin typeface="Arial" panose="020B0604020202020204" pitchFamily="34" charset="0"/>
              <a:cs typeface="Arial" panose="020B0604020202020204" pitchFamily="34" charset="0"/>
            </a:endParaRPr>
          </a:p>
          <a:p>
            <a:pPr marL="0" lvl="0" indent="0" algn="l" rtl="0">
              <a:lnSpc>
                <a:spcPct val="120000"/>
              </a:lnSpc>
              <a:spcBef>
                <a:spcPts val="520"/>
              </a:spcBef>
              <a:spcAft>
                <a:spcPts val="0"/>
              </a:spcAft>
              <a:buClr>
                <a:srgbClr val="212121"/>
              </a:buClr>
              <a:buSzPct val="100000"/>
              <a:buNone/>
            </a:pPr>
            <a:r>
              <a:rPr lang="en-US" sz="2300" b="1" i="0" u="sng" dirty="0">
                <a:solidFill>
                  <a:srgbClr val="212121"/>
                </a:solidFill>
                <a:latin typeface="Arial" panose="020B0604020202020204" pitchFamily="34" charset="0"/>
                <a:cs typeface="Arial" panose="020B0604020202020204" pitchFamily="34" charset="0"/>
              </a:rPr>
              <a:t>Results</a:t>
            </a:r>
            <a:r>
              <a:rPr lang="en-US" sz="2300" b="1" i="0" dirty="0">
                <a:solidFill>
                  <a:srgbClr val="212121"/>
                </a:solidFill>
                <a:latin typeface="Arial" panose="020B0604020202020204" pitchFamily="34" charset="0"/>
                <a:cs typeface="Arial" panose="020B0604020202020204" pitchFamily="34" charset="0"/>
              </a:rPr>
              <a:t>: </a:t>
            </a:r>
            <a:r>
              <a:rPr lang="en-US" sz="2300" dirty="0">
                <a:solidFill>
                  <a:srgbClr val="212121"/>
                </a:solidFill>
                <a:latin typeface="Arial" panose="020B0604020202020204" pitchFamily="34" charset="0"/>
                <a:cs typeface="Arial" panose="020B0604020202020204" pitchFamily="34" charset="0"/>
              </a:rPr>
              <a:t>Among 2559 women (1802 women living with HIV [WWH], 757 women without HIV), 14% reported current SU. Among those with current SU (n = 367), 71% reported crack/cocaine followed by 40% reporting opioids, and 42% reported any treatment in the past year. The most common treatments were methadone (64%), Narcotics Anonymous (29%), inpatient programs (28%), and outpatient programs (16%). </a:t>
            </a:r>
            <a:r>
              <a:rPr lang="en-US" sz="2300" u="sng" dirty="0">
                <a:solidFill>
                  <a:srgbClr val="212121"/>
                </a:solidFill>
                <a:latin typeface="Arial" panose="020B0604020202020204" pitchFamily="34" charset="0"/>
                <a:cs typeface="Arial" panose="020B0604020202020204" pitchFamily="34" charset="0"/>
              </a:rPr>
              <a:t>Among women using opioids (n = 147), 67% reported methadone use in the past year compared to 5% using buprenorphine/naloxone. Multivariable analysis showed lower odds of treatment utilization among WWH with concurrent alcohol or marijuana use</a:t>
            </a:r>
            <a:r>
              <a:rPr lang="en-US" sz="2300" dirty="0">
                <a:solidFill>
                  <a:srgbClr val="212121"/>
                </a:solidFill>
                <a:latin typeface="Arial" panose="020B0604020202020204" pitchFamily="34" charset="0"/>
                <a:cs typeface="Arial" panose="020B0604020202020204" pitchFamily="34" charset="0"/>
              </a:rPr>
              <a:t>. Visiting a psychiatrist/counselor was associated with higher odds of treatment. Among WWH, SU treatment was not associated with HIV-related clinical outcomes.</a:t>
            </a:r>
            <a:endParaRPr lang="en-US" sz="2300" dirty="0">
              <a:latin typeface="Arial" panose="020B0604020202020204" pitchFamily="34" charset="0"/>
              <a:cs typeface="Arial" panose="020B0604020202020204" pitchFamily="34" charset="0"/>
            </a:endParaRPr>
          </a:p>
          <a:p>
            <a:pPr marL="0" lvl="0" indent="0" algn="l" rtl="0">
              <a:lnSpc>
                <a:spcPct val="120000"/>
              </a:lnSpc>
              <a:spcBef>
                <a:spcPts val="520"/>
              </a:spcBef>
              <a:spcAft>
                <a:spcPts val="0"/>
              </a:spcAft>
              <a:buClr>
                <a:srgbClr val="212121"/>
              </a:buClr>
              <a:buSzPct val="100000"/>
              <a:buNone/>
            </a:pPr>
            <a:r>
              <a:rPr lang="en-US" sz="2300" b="1" i="0" u="sng" dirty="0">
                <a:solidFill>
                  <a:srgbClr val="212121"/>
                </a:solidFill>
                <a:latin typeface="Arial" panose="020B0604020202020204" pitchFamily="34" charset="0"/>
                <a:cs typeface="Arial" panose="020B0604020202020204" pitchFamily="34" charset="0"/>
              </a:rPr>
              <a:t>Conclusions</a:t>
            </a:r>
            <a:r>
              <a:rPr lang="en-US" sz="2300" b="1" i="0" dirty="0">
                <a:solidFill>
                  <a:srgbClr val="212121"/>
                </a:solidFill>
                <a:latin typeface="Arial" panose="020B0604020202020204" pitchFamily="34" charset="0"/>
                <a:cs typeface="Arial" panose="020B0604020202020204" pitchFamily="34" charset="0"/>
              </a:rPr>
              <a:t>: </a:t>
            </a:r>
            <a:r>
              <a:rPr lang="en-US" sz="2300" dirty="0">
                <a:solidFill>
                  <a:srgbClr val="212121"/>
                </a:solidFill>
                <a:latin typeface="Arial" panose="020B0604020202020204" pitchFamily="34" charset="0"/>
                <a:cs typeface="Arial" panose="020B0604020202020204" pitchFamily="34" charset="0"/>
              </a:rPr>
              <a:t>Treatment utilization was high, especially for methadone use. Our results highlight opportunities for accessing SU treatment for WWH, such as the need to prioritize buprenorphine and comprehensive, wraparound services in HIV care settings.</a:t>
            </a:r>
            <a:endParaRPr lang="en-US" sz="2300"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0ADDC506-BF02-05BA-59BB-31ECD129B5C4}"/>
              </a:ext>
            </a:extLst>
          </p:cNvPr>
          <p:cNvPicPr>
            <a:picLocks noChangeAspect="1"/>
          </p:cNvPicPr>
          <p:nvPr/>
        </p:nvPicPr>
        <p:blipFill>
          <a:blip r:embed="rId3"/>
          <a:stretch>
            <a:fillRect/>
          </a:stretch>
        </p:blipFill>
        <p:spPr>
          <a:xfrm>
            <a:off x="4299237" y="6423336"/>
            <a:ext cx="3286029" cy="323116"/>
          </a:xfrm>
          <a:prstGeom prst="rect">
            <a:avLst/>
          </a:prstGeom>
        </p:spPr>
      </p:pic>
    </p:spTree>
    <p:extLst>
      <p:ext uri="{BB962C8B-B14F-4D97-AF65-F5344CB8AC3E}">
        <p14:creationId xmlns:p14="http://schemas.microsoft.com/office/powerpoint/2010/main" val="2976882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7711A1-FC0B-CE58-FB9B-9A4F321880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stigma?</a:t>
            </a:r>
          </a:p>
        </p:txBody>
      </p:sp>
      <p:sp>
        <p:nvSpPr>
          <p:cNvPr id="5" name="Content Placeholder 4">
            <a:extLst>
              <a:ext uri="{FF2B5EF4-FFF2-40B4-BE49-F238E27FC236}">
                <a16:creationId xmlns:a16="http://schemas.microsoft.com/office/drawing/2014/main" id="{D41F145B-D62A-B9BF-665F-F8F5B42255B9}"/>
              </a:ext>
            </a:extLst>
          </p:cNvPr>
          <p:cNvSpPr>
            <a:spLocks noGrp="1"/>
          </p:cNvSpPr>
          <p:nvPr>
            <p:ph sz="half" idx="1"/>
          </p:nvPr>
        </p:nvSpPr>
        <p:spPr/>
        <p:txBody>
          <a:bodyPr/>
          <a:lstStyle/>
          <a:p>
            <a:pPr marL="342900" marR="0" lvl="0" indent="-342900" algn="l" rtl="0">
              <a:lnSpc>
                <a:spcPct val="100000"/>
              </a:lnSpc>
              <a:spcBef>
                <a:spcPts val="0"/>
              </a:spcBef>
              <a:spcAft>
                <a:spcPts val="0"/>
              </a:spcAft>
              <a:buClr>
                <a:schemeClr val="dk1"/>
              </a:buClr>
              <a:buSzPts val="2000"/>
              <a:buFont typeface="Noto Sans Symbols"/>
              <a:buChar char="▪"/>
            </a:pPr>
            <a:r>
              <a:rPr lang="en-US" sz="2000" b="0" i="0" u="none" strike="noStrike" cap="none" dirty="0">
                <a:latin typeface="Arial" panose="020B0604020202020204" pitchFamily="34" charset="0"/>
                <a:ea typeface="Arial"/>
                <a:cs typeface="Arial" panose="020B0604020202020204" pitchFamily="34" charset="0"/>
                <a:sym typeface="Arial"/>
              </a:rPr>
              <a:t>The experience of being “</a:t>
            </a:r>
            <a:r>
              <a:rPr lang="en-US" sz="2000" b="1" i="0" u="none" strike="noStrike" cap="none" dirty="0">
                <a:latin typeface="Arial" panose="020B0604020202020204" pitchFamily="34" charset="0"/>
                <a:ea typeface="Arial"/>
                <a:cs typeface="Arial" panose="020B0604020202020204" pitchFamily="34" charset="0"/>
                <a:sym typeface="Arial"/>
              </a:rPr>
              <a:t>deeply discredited”</a:t>
            </a:r>
            <a:r>
              <a:rPr lang="en-US" sz="2000" b="0" i="0" u="none" strike="noStrike" cap="none" dirty="0">
                <a:latin typeface="Arial" panose="020B0604020202020204" pitchFamily="34" charset="0"/>
                <a:ea typeface="Arial"/>
                <a:cs typeface="Arial" panose="020B0604020202020204" pitchFamily="34" charset="0"/>
                <a:sym typeface="Arial"/>
              </a:rPr>
              <a:t> or marked due to one’s </a:t>
            </a:r>
            <a:r>
              <a:rPr lang="en-US" sz="2000" b="1" i="0" u="none" strike="noStrike" cap="none" dirty="0">
                <a:latin typeface="Arial" panose="020B0604020202020204" pitchFamily="34" charset="0"/>
                <a:ea typeface="Arial"/>
                <a:cs typeface="Arial" panose="020B0604020202020204" pitchFamily="34" charset="0"/>
                <a:sym typeface="Arial"/>
              </a:rPr>
              <a:t>“undesired differentness”</a:t>
            </a:r>
            <a:endParaRPr lang="en-US" dirty="0">
              <a:latin typeface="Arial" panose="020B0604020202020204" pitchFamily="34" charset="0"/>
              <a:cs typeface="Arial" panose="020B0604020202020204" pitchFamily="34" charset="0"/>
            </a:endParaRPr>
          </a:p>
          <a:p>
            <a:pPr marL="342900" marR="0" lvl="0" indent="-342900" algn="l" rtl="0">
              <a:lnSpc>
                <a:spcPct val="100000"/>
              </a:lnSpc>
              <a:spcBef>
                <a:spcPts val="600"/>
              </a:spcBef>
              <a:spcAft>
                <a:spcPts val="0"/>
              </a:spcAft>
              <a:buClr>
                <a:schemeClr val="dk1"/>
              </a:buClr>
              <a:buSzPts val="2000"/>
              <a:buFont typeface="Noto Sans Symbols"/>
              <a:buChar char="▪"/>
            </a:pPr>
            <a:r>
              <a:rPr lang="en-US" sz="2000" b="0" i="0" u="none" strike="noStrike" cap="none" dirty="0">
                <a:latin typeface="Arial" panose="020B0604020202020204" pitchFamily="34" charset="0"/>
                <a:ea typeface="Arial"/>
                <a:cs typeface="Arial" panose="020B0604020202020204" pitchFamily="34" charset="0"/>
                <a:sym typeface="Arial"/>
              </a:rPr>
              <a:t>To be stigmatized is to be </a:t>
            </a:r>
            <a:r>
              <a:rPr lang="en-US" sz="2000" b="1" i="0" u="none" strike="noStrike" cap="none" dirty="0">
                <a:latin typeface="Arial" panose="020B0604020202020204" pitchFamily="34" charset="0"/>
                <a:ea typeface="Arial"/>
                <a:cs typeface="Arial" panose="020B0604020202020204" pitchFamily="34" charset="0"/>
                <a:sym typeface="Arial"/>
              </a:rPr>
              <a:t>held in contempt, shunned or rendered socially invisible </a:t>
            </a:r>
            <a:r>
              <a:rPr lang="en-US" sz="2000" b="0" i="0" u="none" strike="noStrike" cap="none" dirty="0">
                <a:latin typeface="Arial" panose="020B0604020202020204" pitchFamily="34" charset="0"/>
                <a:ea typeface="Arial"/>
                <a:cs typeface="Arial" panose="020B0604020202020204" pitchFamily="34" charset="0"/>
                <a:sym typeface="Arial"/>
              </a:rPr>
              <a:t>because of a socially disapproved status. </a:t>
            </a:r>
            <a:endParaRPr lang="en-US" dirty="0">
              <a:latin typeface="Arial" panose="020B0604020202020204" pitchFamily="34" charset="0"/>
              <a:cs typeface="Arial" panose="020B0604020202020204" pitchFamily="34" charset="0"/>
            </a:endParaRPr>
          </a:p>
          <a:p>
            <a:pPr marL="342900" marR="0" lvl="0" indent="-342900" algn="l" rtl="0">
              <a:lnSpc>
                <a:spcPct val="100000"/>
              </a:lnSpc>
              <a:spcBef>
                <a:spcPts val="600"/>
              </a:spcBef>
              <a:spcAft>
                <a:spcPts val="0"/>
              </a:spcAft>
              <a:buClr>
                <a:schemeClr val="dk1"/>
              </a:buClr>
              <a:buSzPts val="2000"/>
              <a:buFont typeface="Noto Sans Symbols"/>
              <a:buChar char="▪"/>
            </a:pPr>
            <a:r>
              <a:rPr lang="en-US" sz="2000" b="0" i="0" u="none" strike="noStrike" cap="none" dirty="0">
                <a:latin typeface="Arial" panose="020B0604020202020204" pitchFamily="34" charset="0"/>
                <a:ea typeface="Arial"/>
                <a:cs typeface="Arial" panose="020B0604020202020204" pitchFamily="34" charset="0"/>
                <a:sym typeface="Arial"/>
              </a:rPr>
              <a:t>When someone views another in a </a:t>
            </a:r>
            <a:r>
              <a:rPr lang="en-US" sz="2000" b="1" i="0" u="none" strike="noStrike" cap="none" dirty="0">
                <a:latin typeface="Arial" panose="020B0604020202020204" pitchFamily="34" charset="0"/>
                <a:ea typeface="Arial"/>
                <a:cs typeface="Arial" panose="020B0604020202020204" pitchFamily="34" charset="0"/>
                <a:sym typeface="Arial"/>
              </a:rPr>
              <a:t>negative way because they have a distinguishing characteristic or personal trait that’s thought to be, or actually is, a disadvantage </a:t>
            </a:r>
            <a:r>
              <a:rPr lang="en-US" sz="2000" b="0" i="0" u="none" strike="noStrike" cap="none" dirty="0">
                <a:latin typeface="Arial" panose="020B0604020202020204" pitchFamily="34" charset="0"/>
                <a:ea typeface="Arial"/>
                <a:cs typeface="Arial" panose="020B0604020202020204" pitchFamily="34" charset="0"/>
                <a:sym typeface="Arial"/>
              </a:rPr>
              <a:t>(negative stereotype)</a:t>
            </a:r>
            <a:endParaRPr lang="en-US" dirty="0">
              <a:latin typeface="Arial" panose="020B0604020202020204" pitchFamily="34" charset="0"/>
              <a:cs typeface="Arial" panose="020B0604020202020204" pitchFamily="34" charset="0"/>
            </a:endParaRPr>
          </a:p>
          <a:p>
            <a:endParaRPr lang="en-US" dirty="0"/>
          </a:p>
        </p:txBody>
      </p:sp>
      <p:pic>
        <p:nvPicPr>
          <p:cNvPr id="7" name="Content Placeholder 6">
            <a:extLst>
              <a:ext uri="{FF2B5EF4-FFF2-40B4-BE49-F238E27FC236}">
                <a16:creationId xmlns:a16="http://schemas.microsoft.com/office/drawing/2014/main" id="{51A32855-D10A-F840-F4D1-7200684DA720}"/>
              </a:ext>
            </a:extLst>
          </p:cNvPr>
          <p:cNvPicPr>
            <a:picLocks noGrp="1" noChangeAspect="1"/>
          </p:cNvPicPr>
          <p:nvPr>
            <p:ph sz="half" idx="2"/>
          </p:nvPr>
        </p:nvPicPr>
        <p:blipFill>
          <a:blip r:embed="rId3"/>
          <a:stretch>
            <a:fillRect/>
          </a:stretch>
        </p:blipFill>
        <p:spPr>
          <a:xfrm>
            <a:off x="6769434" y="1940876"/>
            <a:ext cx="4316487" cy="4236086"/>
          </a:xfrm>
          <a:prstGeom prst="rect">
            <a:avLst/>
          </a:prstGeom>
        </p:spPr>
      </p:pic>
      <p:pic>
        <p:nvPicPr>
          <p:cNvPr id="8" name="Picture 7">
            <a:extLst>
              <a:ext uri="{FF2B5EF4-FFF2-40B4-BE49-F238E27FC236}">
                <a16:creationId xmlns:a16="http://schemas.microsoft.com/office/drawing/2014/main" id="{AE75D21E-1CDC-2BF5-E2D9-E6264655B552}"/>
              </a:ext>
            </a:extLst>
          </p:cNvPr>
          <p:cNvPicPr>
            <a:picLocks noChangeAspect="1"/>
          </p:cNvPicPr>
          <p:nvPr/>
        </p:nvPicPr>
        <p:blipFill>
          <a:blip r:embed="rId4"/>
          <a:stretch>
            <a:fillRect/>
          </a:stretch>
        </p:blipFill>
        <p:spPr>
          <a:xfrm>
            <a:off x="4488016" y="6427150"/>
            <a:ext cx="3450635" cy="323116"/>
          </a:xfrm>
          <a:prstGeom prst="rect">
            <a:avLst/>
          </a:prstGeom>
        </p:spPr>
      </p:pic>
    </p:spTree>
    <p:extLst>
      <p:ext uri="{BB962C8B-B14F-4D97-AF65-F5344CB8AC3E}">
        <p14:creationId xmlns:p14="http://schemas.microsoft.com/office/powerpoint/2010/main" val="360306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E66896-7EE8-2861-CAF3-042E108C6707}"/>
              </a:ext>
            </a:extLst>
          </p:cNvPr>
          <p:cNvSpPr>
            <a:spLocks noGrp="1"/>
          </p:cNvSpPr>
          <p:nvPr>
            <p:ph type="title"/>
          </p:nvPr>
        </p:nvSpPr>
        <p:spPr>
          <a:xfrm>
            <a:off x="838200" y="198255"/>
            <a:ext cx="10515600" cy="829433"/>
          </a:xfrm>
        </p:spPr>
        <p:txBody>
          <a:bodyPr>
            <a:normAutofit fontScale="90000"/>
          </a:bodyPr>
          <a:lstStyle/>
          <a:p>
            <a:r>
              <a:rPr lang="en-US" b="1" dirty="0">
                <a:latin typeface="Arial" panose="020B0604020202020204" pitchFamily="34" charset="0"/>
                <a:cs typeface="Arial" panose="020B0604020202020204" pitchFamily="34" charset="0"/>
              </a:rPr>
              <a:t>Stigma in health care settings</a:t>
            </a:r>
          </a:p>
        </p:txBody>
      </p:sp>
      <p:pic>
        <p:nvPicPr>
          <p:cNvPr id="7" name="Content Placeholder 6">
            <a:extLst>
              <a:ext uri="{FF2B5EF4-FFF2-40B4-BE49-F238E27FC236}">
                <a16:creationId xmlns:a16="http://schemas.microsoft.com/office/drawing/2014/main" id="{B074BAEB-2DD0-7364-A745-90F1162364F7}"/>
              </a:ext>
            </a:extLst>
          </p:cNvPr>
          <p:cNvPicPr>
            <a:picLocks noGrp="1" noChangeAspect="1"/>
          </p:cNvPicPr>
          <p:nvPr>
            <p:ph idx="1"/>
          </p:nvPr>
        </p:nvPicPr>
        <p:blipFill>
          <a:blip r:embed="rId3"/>
          <a:stretch>
            <a:fillRect/>
          </a:stretch>
        </p:blipFill>
        <p:spPr>
          <a:xfrm>
            <a:off x="1910733" y="1363508"/>
            <a:ext cx="8370533" cy="4264503"/>
          </a:xfrm>
          <a:prstGeom prst="rect">
            <a:avLst/>
          </a:prstGeom>
          <a:ln>
            <a:solidFill>
              <a:schemeClr val="accent3"/>
            </a:solidFill>
          </a:ln>
        </p:spPr>
      </p:pic>
      <p:pic>
        <p:nvPicPr>
          <p:cNvPr id="8" name="Picture 7">
            <a:extLst>
              <a:ext uri="{FF2B5EF4-FFF2-40B4-BE49-F238E27FC236}">
                <a16:creationId xmlns:a16="http://schemas.microsoft.com/office/drawing/2014/main" id="{5275CB13-EF07-A6D9-B7D6-A04C92552389}"/>
              </a:ext>
            </a:extLst>
          </p:cNvPr>
          <p:cNvPicPr>
            <a:picLocks noChangeAspect="1"/>
          </p:cNvPicPr>
          <p:nvPr/>
        </p:nvPicPr>
        <p:blipFill>
          <a:blip r:embed="rId4"/>
          <a:stretch>
            <a:fillRect/>
          </a:stretch>
        </p:blipFill>
        <p:spPr>
          <a:xfrm>
            <a:off x="1910733" y="5787941"/>
            <a:ext cx="9120406" cy="871804"/>
          </a:xfrm>
          <a:prstGeom prst="rect">
            <a:avLst/>
          </a:prstGeom>
        </p:spPr>
      </p:pic>
    </p:spTree>
    <p:extLst>
      <p:ext uri="{BB962C8B-B14F-4D97-AF65-F5344CB8AC3E}">
        <p14:creationId xmlns:p14="http://schemas.microsoft.com/office/powerpoint/2010/main" val="2467675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C507-CFF0-E3C1-F7C2-39453B15677C}"/>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Stigma and language: what we say and how we say it matter</a:t>
            </a:r>
          </a:p>
        </p:txBody>
      </p:sp>
      <p:sp>
        <p:nvSpPr>
          <p:cNvPr id="3" name="Content Placeholder 2">
            <a:extLst>
              <a:ext uri="{FF2B5EF4-FFF2-40B4-BE49-F238E27FC236}">
                <a16:creationId xmlns:a16="http://schemas.microsoft.com/office/drawing/2014/main" id="{E915C714-2AD9-BB6C-F957-C8BF322B498E}"/>
              </a:ext>
            </a:extLst>
          </p:cNvPr>
          <p:cNvSpPr>
            <a:spLocks noGrp="1"/>
          </p:cNvSpPr>
          <p:nvPr>
            <p:ph idx="1"/>
          </p:nvPr>
        </p:nvSpPr>
        <p:spPr>
          <a:xfrm>
            <a:off x="542166" y="1735095"/>
            <a:ext cx="7682721" cy="4669751"/>
          </a:xfrm>
        </p:spPr>
        <p:txBody>
          <a:bodyPr>
            <a:normAutofit/>
          </a:bodyPr>
          <a:lstStyle/>
          <a:p>
            <a:pPr marL="457200" lvl="0" indent="-317500" algn="l" rtl="0">
              <a:lnSpc>
                <a:spcPct val="115000"/>
              </a:lnSpc>
              <a:spcBef>
                <a:spcPts val="0"/>
              </a:spcBef>
              <a:spcAft>
                <a:spcPts val="0"/>
              </a:spcAft>
              <a:buSzPts val="1400"/>
              <a:buChar char="●"/>
            </a:pPr>
            <a:r>
              <a:rPr lang="en-US" dirty="0">
                <a:latin typeface="Arial"/>
                <a:ea typeface="Arial"/>
                <a:cs typeface="Arial"/>
                <a:sym typeface="Arial"/>
              </a:rPr>
              <a:t>Words perpetuate stigma, especially when they imply fault or immorality</a:t>
            </a:r>
            <a:endParaRPr lang="en-US" dirty="0"/>
          </a:p>
          <a:p>
            <a:pPr marL="457200" lvl="0" indent="-317500" algn="l" rtl="0">
              <a:lnSpc>
                <a:spcPct val="115000"/>
              </a:lnSpc>
              <a:spcBef>
                <a:spcPts val="1000"/>
              </a:spcBef>
              <a:spcAft>
                <a:spcPts val="0"/>
              </a:spcAft>
              <a:buSzPts val="1400"/>
              <a:buChar char="●"/>
            </a:pPr>
            <a:r>
              <a:rPr lang="en-US" dirty="0">
                <a:latin typeface="Arial"/>
                <a:ea typeface="Arial"/>
                <a:cs typeface="Arial"/>
                <a:sym typeface="Arial"/>
              </a:rPr>
              <a:t>Stigmatizing language in medical records not only affects how patients feel; it can also affect the care they receive for years to come by perpetuating bias among other providers</a:t>
            </a:r>
            <a:endParaRPr lang="en-US" dirty="0"/>
          </a:p>
          <a:p>
            <a:pPr marL="457200" lvl="0" indent="-317500" algn="l" rtl="0">
              <a:lnSpc>
                <a:spcPct val="115000"/>
              </a:lnSpc>
              <a:spcBef>
                <a:spcPts val="1000"/>
              </a:spcBef>
              <a:spcAft>
                <a:spcPts val="0"/>
              </a:spcAft>
              <a:buSzPts val="1400"/>
              <a:buChar char="●"/>
            </a:pPr>
            <a:r>
              <a:rPr lang="en-US" dirty="0">
                <a:latin typeface="Arial"/>
                <a:ea typeface="Arial"/>
                <a:cs typeface="Arial"/>
                <a:sym typeface="Arial"/>
              </a:rPr>
              <a:t>Use person-centered language (e.g., person with a substance use disorder)</a:t>
            </a:r>
            <a:endParaRPr lang="en-US" dirty="0"/>
          </a:p>
          <a:p>
            <a:pPr marL="457200" lvl="0" indent="-317500" algn="l" rtl="0">
              <a:lnSpc>
                <a:spcPct val="115000"/>
              </a:lnSpc>
              <a:spcBef>
                <a:spcPts val="1000"/>
              </a:spcBef>
              <a:spcAft>
                <a:spcPts val="0"/>
              </a:spcAft>
              <a:buSzPts val="1400"/>
              <a:buChar char="●"/>
            </a:pPr>
            <a:r>
              <a:rPr lang="en-US" dirty="0">
                <a:latin typeface="Arial"/>
                <a:ea typeface="Arial"/>
                <a:cs typeface="Arial"/>
                <a:sym typeface="Arial"/>
              </a:rPr>
              <a:t>Use language that reflects an accurate, science-based understanding of SUD as a complex medical condition</a:t>
            </a:r>
            <a:endParaRPr lang="en-US" dirty="0"/>
          </a:p>
          <a:p>
            <a:pPr marL="914400" lvl="1" indent="-323850" algn="l" rtl="0">
              <a:lnSpc>
                <a:spcPct val="90000"/>
              </a:lnSpc>
              <a:spcBef>
                <a:spcPts val="0"/>
              </a:spcBef>
              <a:spcAft>
                <a:spcPts val="0"/>
              </a:spcAft>
              <a:buSzPts val="1500"/>
              <a:buChar char="○"/>
            </a:pPr>
            <a:r>
              <a:rPr lang="en-US" sz="2000" dirty="0">
                <a:latin typeface="Arial"/>
                <a:ea typeface="Arial"/>
                <a:cs typeface="Arial"/>
                <a:sym typeface="Arial"/>
              </a:rPr>
              <a:t>Use clinically accurate, non-stigmatizing terminology</a:t>
            </a:r>
            <a:endParaRPr lang="en-US" dirty="0"/>
          </a:p>
          <a:p>
            <a:pPr marL="457200" lvl="0" indent="-317500" algn="l" rtl="0">
              <a:lnSpc>
                <a:spcPct val="115000"/>
              </a:lnSpc>
              <a:spcBef>
                <a:spcPts val="1200"/>
              </a:spcBef>
              <a:spcAft>
                <a:spcPts val="0"/>
              </a:spcAft>
              <a:buSzPts val="1400"/>
              <a:buChar char="●"/>
            </a:pPr>
            <a:r>
              <a:rPr lang="en-US" dirty="0">
                <a:latin typeface="Arial"/>
                <a:ea typeface="Arial"/>
                <a:cs typeface="Arial"/>
                <a:sym typeface="Arial"/>
              </a:rPr>
              <a:t>Avoid moral judgments, assumptions, or subjective language</a:t>
            </a:r>
            <a:endParaRPr lang="en-US" dirty="0"/>
          </a:p>
          <a:p>
            <a:pPr marL="0" indent="0">
              <a:buNone/>
            </a:pPr>
            <a:endParaRPr lang="en-US" dirty="0"/>
          </a:p>
        </p:txBody>
      </p:sp>
      <p:pic>
        <p:nvPicPr>
          <p:cNvPr id="4" name="Picture 3">
            <a:extLst>
              <a:ext uri="{FF2B5EF4-FFF2-40B4-BE49-F238E27FC236}">
                <a16:creationId xmlns:a16="http://schemas.microsoft.com/office/drawing/2014/main" id="{D85AD5D2-794A-7E89-0A1F-7986709BDE90}"/>
              </a:ext>
            </a:extLst>
          </p:cNvPr>
          <p:cNvPicPr>
            <a:picLocks noChangeAspect="1"/>
          </p:cNvPicPr>
          <p:nvPr/>
        </p:nvPicPr>
        <p:blipFill>
          <a:blip r:embed="rId3"/>
          <a:stretch>
            <a:fillRect/>
          </a:stretch>
        </p:blipFill>
        <p:spPr>
          <a:xfrm>
            <a:off x="8224887" y="1872451"/>
            <a:ext cx="3822569" cy="4669751"/>
          </a:xfrm>
          <a:prstGeom prst="rect">
            <a:avLst/>
          </a:prstGeom>
        </p:spPr>
      </p:pic>
      <p:pic>
        <p:nvPicPr>
          <p:cNvPr id="5" name="Picture 4">
            <a:extLst>
              <a:ext uri="{FF2B5EF4-FFF2-40B4-BE49-F238E27FC236}">
                <a16:creationId xmlns:a16="http://schemas.microsoft.com/office/drawing/2014/main" id="{EB8D5721-D847-79ED-E3B9-094FDE7BC79A}"/>
              </a:ext>
            </a:extLst>
          </p:cNvPr>
          <p:cNvPicPr>
            <a:picLocks noChangeAspect="1"/>
          </p:cNvPicPr>
          <p:nvPr/>
        </p:nvPicPr>
        <p:blipFill>
          <a:blip r:embed="rId4"/>
          <a:stretch>
            <a:fillRect/>
          </a:stretch>
        </p:blipFill>
        <p:spPr>
          <a:xfrm>
            <a:off x="1615788" y="6236154"/>
            <a:ext cx="6462320" cy="621846"/>
          </a:xfrm>
          <a:prstGeom prst="rect">
            <a:avLst/>
          </a:prstGeom>
        </p:spPr>
      </p:pic>
    </p:spTree>
    <p:extLst>
      <p:ext uri="{BB962C8B-B14F-4D97-AF65-F5344CB8AC3E}">
        <p14:creationId xmlns:p14="http://schemas.microsoft.com/office/powerpoint/2010/main" val="4104378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A66A04-4D16-0377-EAFC-C33BA7DF9485}"/>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Best practice to avoid using stigmatizing language</a:t>
            </a:r>
          </a:p>
        </p:txBody>
      </p:sp>
      <p:pic>
        <p:nvPicPr>
          <p:cNvPr id="7" name="Content Placeholder 6">
            <a:extLst>
              <a:ext uri="{FF2B5EF4-FFF2-40B4-BE49-F238E27FC236}">
                <a16:creationId xmlns:a16="http://schemas.microsoft.com/office/drawing/2014/main" id="{34868CA0-8FB4-4574-E595-E7E4F26F2DE6}"/>
              </a:ext>
            </a:extLst>
          </p:cNvPr>
          <p:cNvPicPr>
            <a:picLocks noGrp="1" noChangeAspect="1"/>
          </p:cNvPicPr>
          <p:nvPr>
            <p:ph sz="half" idx="1"/>
          </p:nvPr>
        </p:nvPicPr>
        <p:blipFill>
          <a:blip r:embed="rId2"/>
          <a:stretch>
            <a:fillRect/>
          </a:stretch>
        </p:blipFill>
        <p:spPr>
          <a:xfrm>
            <a:off x="970961" y="2001658"/>
            <a:ext cx="4859517" cy="4352007"/>
          </a:xfrm>
          <a:prstGeom prst="rect">
            <a:avLst/>
          </a:prstGeom>
        </p:spPr>
      </p:pic>
      <p:pic>
        <p:nvPicPr>
          <p:cNvPr id="8" name="Content Placeholder 7">
            <a:extLst>
              <a:ext uri="{FF2B5EF4-FFF2-40B4-BE49-F238E27FC236}">
                <a16:creationId xmlns:a16="http://schemas.microsoft.com/office/drawing/2014/main" id="{2EE2634E-9AC5-E2B5-44C9-78D4FBCC6F5B}"/>
              </a:ext>
            </a:extLst>
          </p:cNvPr>
          <p:cNvPicPr>
            <a:picLocks noGrp="1" noChangeAspect="1"/>
          </p:cNvPicPr>
          <p:nvPr>
            <p:ph sz="half" idx="2"/>
          </p:nvPr>
        </p:nvPicPr>
        <p:blipFill>
          <a:blip r:embed="rId3"/>
          <a:stretch>
            <a:fillRect/>
          </a:stretch>
        </p:blipFill>
        <p:spPr>
          <a:xfrm>
            <a:off x="6721312" y="2001659"/>
            <a:ext cx="4364466" cy="4352007"/>
          </a:xfrm>
          <a:prstGeom prst="rect">
            <a:avLst/>
          </a:prstGeom>
        </p:spPr>
      </p:pic>
      <p:pic>
        <p:nvPicPr>
          <p:cNvPr id="9" name="Picture 8">
            <a:extLst>
              <a:ext uri="{FF2B5EF4-FFF2-40B4-BE49-F238E27FC236}">
                <a16:creationId xmlns:a16="http://schemas.microsoft.com/office/drawing/2014/main" id="{6CEDCBC5-ABCD-6893-DD2A-816A28FF72C7}"/>
              </a:ext>
            </a:extLst>
          </p:cNvPr>
          <p:cNvPicPr>
            <a:picLocks noChangeAspect="1"/>
          </p:cNvPicPr>
          <p:nvPr/>
        </p:nvPicPr>
        <p:blipFill>
          <a:blip r:embed="rId4"/>
          <a:stretch>
            <a:fillRect/>
          </a:stretch>
        </p:blipFill>
        <p:spPr>
          <a:xfrm>
            <a:off x="3316882" y="6353665"/>
            <a:ext cx="5822185" cy="506012"/>
          </a:xfrm>
          <a:prstGeom prst="rect">
            <a:avLst/>
          </a:prstGeom>
        </p:spPr>
      </p:pic>
    </p:spTree>
    <p:extLst>
      <p:ext uri="{BB962C8B-B14F-4D97-AF65-F5344CB8AC3E}">
        <p14:creationId xmlns:p14="http://schemas.microsoft.com/office/powerpoint/2010/main" val="3660454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B601F8-6547-63F2-2524-4D9E7A8A1D5E}"/>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Consider the relationship between stigma and trauma</a:t>
            </a:r>
          </a:p>
        </p:txBody>
      </p:sp>
      <p:pic>
        <p:nvPicPr>
          <p:cNvPr id="7" name="Content Placeholder 6">
            <a:extLst>
              <a:ext uri="{FF2B5EF4-FFF2-40B4-BE49-F238E27FC236}">
                <a16:creationId xmlns:a16="http://schemas.microsoft.com/office/drawing/2014/main" id="{8AE845A4-7C89-2E55-E39D-24BC63016B95}"/>
              </a:ext>
            </a:extLst>
          </p:cNvPr>
          <p:cNvPicPr>
            <a:picLocks noGrp="1" noChangeAspect="1"/>
          </p:cNvPicPr>
          <p:nvPr>
            <p:ph idx="1"/>
          </p:nvPr>
        </p:nvPicPr>
        <p:blipFill>
          <a:blip r:embed="rId2"/>
          <a:stretch>
            <a:fillRect/>
          </a:stretch>
        </p:blipFill>
        <p:spPr>
          <a:xfrm>
            <a:off x="1145358" y="2026763"/>
            <a:ext cx="9737888" cy="3893270"/>
          </a:xfrm>
          <a:prstGeom prst="rect">
            <a:avLst/>
          </a:prstGeom>
        </p:spPr>
      </p:pic>
      <p:pic>
        <p:nvPicPr>
          <p:cNvPr id="8" name="Picture 7">
            <a:extLst>
              <a:ext uri="{FF2B5EF4-FFF2-40B4-BE49-F238E27FC236}">
                <a16:creationId xmlns:a16="http://schemas.microsoft.com/office/drawing/2014/main" id="{D8766AF5-1FA2-40C4-F532-1A3953BC8677}"/>
              </a:ext>
            </a:extLst>
          </p:cNvPr>
          <p:cNvPicPr>
            <a:picLocks noChangeAspect="1"/>
          </p:cNvPicPr>
          <p:nvPr/>
        </p:nvPicPr>
        <p:blipFill>
          <a:blip r:embed="rId3"/>
          <a:stretch>
            <a:fillRect/>
          </a:stretch>
        </p:blipFill>
        <p:spPr>
          <a:xfrm>
            <a:off x="1512882" y="6004875"/>
            <a:ext cx="9370364" cy="853126"/>
          </a:xfrm>
          <a:prstGeom prst="rect">
            <a:avLst/>
          </a:prstGeom>
        </p:spPr>
      </p:pic>
    </p:spTree>
    <p:extLst>
      <p:ext uri="{BB962C8B-B14F-4D97-AF65-F5344CB8AC3E}">
        <p14:creationId xmlns:p14="http://schemas.microsoft.com/office/powerpoint/2010/main" val="3547306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CC904-5B58-FAB9-E8D9-5D93BBDCEC3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Practice trauma-informed care</a:t>
            </a:r>
          </a:p>
        </p:txBody>
      </p:sp>
      <p:sp>
        <p:nvSpPr>
          <p:cNvPr id="5" name="Content Placeholder 4">
            <a:extLst>
              <a:ext uri="{FF2B5EF4-FFF2-40B4-BE49-F238E27FC236}">
                <a16:creationId xmlns:a16="http://schemas.microsoft.com/office/drawing/2014/main" id="{B6B4B584-0370-5538-3506-93F9324965C6}"/>
              </a:ext>
            </a:extLst>
          </p:cNvPr>
          <p:cNvSpPr>
            <a:spLocks noGrp="1"/>
          </p:cNvSpPr>
          <p:nvPr>
            <p:ph sz="half" idx="1"/>
          </p:nvPr>
        </p:nvSpPr>
        <p:spPr/>
        <p:txBody>
          <a:bodyPr/>
          <a:lstStyle/>
          <a:p>
            <a:pPr marL="342900" lvl="0" indent="-342900" algn="l" rtl="0">
              <a:lnSpc>
                <a:spcPct val="120000"/>
              </a:lnSpc>
              <a:spcBef>
                <a:spcPts val="0"/>
              </a:spcBef>
              <a:spcAft>
                <a:spcPts val="0"/>
              </a:spcAft>
              <a:buClr>
                <a:schemeClr val="dk1"/>
              </a:buClr>
              <a:buSzPct val="100000"/>
              <a:buChar char="•"/>
            </a:pPr>
            <a:r>
              <a:rPr lang="en-US" b="1" dirty="0">
                <a:latin typeface="Arial" panose="020B0604020202020204" pitchFamily="34" charset="0"/>
                <a:cs typeface="Arial" panose="020B0604020202020204" pitchFamily="34" charset="0"/>
              </a:rPr>
              <a:t>Realizing</a:t>
            </a:r>
            <a:r>
              <a:rPr lang="en-US" dirty="0">
                <a:latin typeface="Arial" panose="020B0604020202020204" pitchFamily="34" charset="0"/>
                <a:cs typeface="Arial" panose="020B0604020202020204" pitchFamily="34" charset="0"/>
              </a:rPr>
              <a:t> the widespread impact of trauma </a:t>
            </a:r>
          </a:p>
          <a:p>
            <a:pPr marL="342900" lvl="0" indent="-342900" algn="l" rtl="0">
              <a:lnSpc>
                <a:spcPct val="120000"/>
              </a:lnSpc>
              <a:spcBef>
                <a:spcPts val="336"/>
              </a:spcBef>
              <a:spcAft>
                <a:spcPts val="0"/>
              </a:spcAft>
              <a:buClr>
                <a:schemeClr val="dk1"/>
              </a:buClr>
              <a:buSzPct val="100000"/>
              <a:buChar char="•"/>
            </a:pPr>
            <a:r>
              <a:rPr lang="en-US" b="1" dirty="0">
                <a:latin typeface="Arial" panose="020B0604020202020204" pitchFamily="34" charset="0"/>
                <a:cs typeface="Arial" panose="020B0604020202020204" pitchFamily="34" charset="0"/>
              </a:rPr>
              <a:t>Recognizing</a:t>
            </a:r>
            <a:r>
              <a:rPr lang="en-US" dirty="0">
                <a:latin typeface="Arial" panose="020B0604020202020204" pitchFamily="34" charset="0"/>
                <a:cs typeface="Arial" panose="020B0604020202020204" pitchFamily="34" charset="0"/>
              </a:rPr>
              <a:t> signs and symptoms of trauma in people, including patients, their families, staff and clinical team members </a:t>
            </a:r>
          </a:p>
          <a:p>
            <a:pPr marL="342900" lvl="0" indent="-342900" algn="l" rtl="0">
              <a:lnSpc>
                <a:spcPct val="120000"/>
              </a:lnSpc>
              <a:spcBef>
                <a:spcPts val="336"/>
              </a:spcBef>
              <a:spcAft>
                <a:spcPts val="0"/>
              </a:spcAft>
              <a:buClr>
                <a:schemeClr val="dk1"/>
              </a:buClr>
              <a:buSzPct val="100000"/>
              <a:buChar char="•"/>
            </a:pPr>
            <a:r>
              <a:rPr lang="en-US" b="1" dirty="0">
                <a:latin typeface="Arial" panose="020B0604020202020204" pitchFamily="34" charset="0"/>
                <a:cs typeface="Arial" panose="020B0604020202020204" pitchFamily="34" charset="0"/>
              </a:rPr>
              <a:t>Responding</a:t>
            </a:r>
            <a:r>
              <a:rPr lang="en-US" dirty="0">
                <a:latin typeface="Arial" panose="020B0604020202020204" pitchFamily="34" charset="0"/>
                <a:cs typeface="Arial" panose="020B0604020202020204" pitchFamily="34" charset="0"/>
              </a:rPr>
              <a:t> by fully integrating knowledge about trauma into policies, procedures, and practices</a:t>
            </a:r>
          </a:p>
          <a:p>
            <a:pPr marL="342900" lvl="0" indent="-342900" algn="l" rtl="0">
              <a:lnSpc>
                <a:spcPct val="120000"/>
              </a:lnSpc>
              <a:spcBef>
                <a:spcPts val="336"/>
              </a:spcBef>
              <a:spcAft>
                <a:spcPts val="0"/>
              </a:spcAft>
              <a:buClr>
                <a:schemeClr val="dk1"/>
              </a:buClr>
              <a:buSzPct val="100000"/>
              <a:buChar char="•"/>
            </a:pPr>
            <a:r>
              <a:rPr lang="en-US" dirty="0">
                <a:latin typeface="Arial" panose="020B0604020202020204" pitchFamily="34" charset="0"/>
                <a:cs typeface="Arial" panose="020B0604020202020204" pitchFamily="34" charset="0"/>
              </a:rPr>
              <a:t>Seeking to actively resist </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Re-traumatization</a:t>
            </a:r>
            <a:endParaRPr lang="en-US" dirty="0">
              <a:latin typeface="Arial" panose="020B0604020202020204" pitchFamily="34" charset="0"/>
              <a:cs typeface="Arial" panose="020B0604020202020204" pitchFamily="34" charset="0"/>
            </a:endParaRPr>
          </a:p>
          <a:p>
            <a:endParaRPr lang="en-US" dirty="0"/>
          </a:p>
        </p:txBody>
      </p:sp>
      <p:sp>
        <p:nvSpPr>
          <p:cNvPr id="6" name="Content Placeholder 5">
            <a:extLst>
              <a:ext uri="{FF2B5EF4-FFF2-40B4-BE49-F238E27FC236}">
                <a16:creationId xmlns:a16="http://schemas.microsoft.com/office/drawing/2014/main" id="{A0961BE6-2131-357B-8C91-F523EF679BB7}"/>
              </a:ext>
            </a:extLst>
          </p:cNvPr>
          <p:cNvSpPr>
            <a:spLocks noGrp="1"/>
          </p:cNvSpPr>
          <p:nvPr>
            <p:ph sz="half" idx="2"/>
          </p:nvPr>
        </p:nvSpPr>
        <p:spPr/>
        <p:txBody>
          <a:bodyPr/>
          <a:lstStyle/>
          <a:p>
            <a:pPr marL="342900" lvl="0" indent="-342900" algn="l" rtl="0">
              <a:lnSpc>
                <a:spcPct val="120000"/>
              </a:lnSpc>
              <a:spcBef>
                <a:spcPts val="0"/>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Universal Trauma Precautions</a:t>
            </a:r>
          </a:p>
          <a:p>
            <a:pPr marL="342900" lvl="0" indent="-342900" algn="l" rtl="0">
              <a:lnSpc>
                <a:spcPct val="120000"/>
              </a:lnSpc>
              <a:spcBef>
                <a:spcPts val="33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Ability to adapt</a:t>
            </a:r>
          </a:p>
          <a:p>
            <a:pPr marL="342900" lvl="0" indent="-342900" algn="l" rtl="0">
              <a:lnSpc>
                <a:spcPct val="120000"/>
              </a:lnSpc>
              <a:spcBef>
                <a:spcPts val="33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One trauma is not ALL trauma!</a:t>
            </a:r>
          </a:p>
          <a:p>
            <a:pPr marL="342900" lvl="0" indent="-342900" algn="l" rtl="0">
              <a:lnSpc>
                <a:spcPct val="120000"/>
              </a:lnSpc>
              <a:spcBef>
                <a:spcPts val="336"/>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Anticipate </a:t>
            </a:r>
            <a:r>
              <a:rPr lang="en-US" sz="2400" dirty="0">
                <a:solidFill>
                  <a:srgbClr val="7030A0"/>
                </a:solidFill>
                <a:latin typeface="Arial" panose="020B0604020202020204" pitchFamily="34" charset="0"/>
                <a:cs typeface="Arial" panose="020B0604020202020204" pitchFamily="34" charset="0"/>
              </a:rPr>
              <a:t>shame</a:t>
            </a:r>
            <a:r>
              <a:rPr lang="en-US" sz="2400" dirty="0">
                <a:latin typeface="Arial" panose="020B0604020202020204" pitchFamily="34" charset="0"/>
                <a:cs typeface="Arial" panose="020B0604020202020204" pitchFamily="34" charset="0"/>
              </a:rPr>
              <a:t> and </a:t>
            </a:r>
            <a:r>
              <a:rPr lang="en-US" sz="2400" dirty="0">
                <a:solidFill>
                  <a:srgbClr val="7030A0"/>
                </a:solidFill>
                <a:latin typeface="Arial" panose="020B0604020202020204" pitchFamily="34" charset="0"/>
                <a:cs typeface="Arial" panose="020B0604020202020204" pitchFamily="34" charset="0"/>
              </a:rPr>
              <a:t>stigma</a:t>
            </a:r>
            <a:endParaRPr lang="en-US" sz="2400" dirty="0">
              <a:latin typeface="Arial" panose="020B0604020202020204" pitchFamily="34" charset="0"/>
              <a:cs typeface="Arial" panose="020B0604020202020204" pitchFamily="34" charset="0"/>
            </a:endParaRPr>
          </a:p>
          <a:p>
            <a:pPr marL="342900" lvl="0" indent="-342900" algn="l" rtl="0">
              <a:lnSpc>
                <a:spcPct val="120000"/>
              </a:lnSpc>
              <a:spcBef>
                <a:spcPts val="336"/>
              </a:spcBef>
              <a:spcAft>
                <a:spcPts val="0"/>
              </a:spcAft>
              <a:buClr>
                <a:srgbClr val="7030A0"/>
              </a:buClr>
              <a:buSzPct val="100000"/>
              <a:buChar char="•"/>
            </a:pPr>
            <a:r>
              <a:rPr lang="en-US" sz="2400" b="1" i="1" dirty="0">
                <a:solidFill>
                  <a:schemeClr val="accent1"/>
                </a:solidFill>
                <a:latin typeface="Arial" panose="020B0604020202020204" pitchFamily="34" charset="0"/>
                <a:cs typeface="Arial" panose="020B0604020202020204" pitchFamily="34" charset="0"/>
              </a:rPr>
              <a:t>Ask individuals “what happened to you?” rather than “what’s wrong with you?”</a:t>
            </a:r>
            <a:endParaRPr lang="en-US" sz="2400" dirty="0">
              <a:solidFill>
                <a:schemeClr val="accent1"/>
              </a:solidFill>
              <a:latin typeface="Arial" panose="020B0604020202020204" pitchFamily="34" charset="0"/>
              <a:cs typeface="Arial" panose="020B0604020202020204" pitchFamily="34" charset="0"/>
            </a:endParaRPr>
          </a:p>
          <a:p>
            <a:endParaRPr lang="en-US" dirty="0"/>
          </a:p>
        </p:txBody>
      </p:sp>
      <p:pic>
        <p:nvPicPr>
          <p:cNvPr id="8" name="Picture 7">
            <a:extLst>
              <a:ext uri="{FF2B5EF4-FFF2-40B4-BE49-F238E27FC236}">
                <a16:creationId xmlns:a16="http://schemas.microsoft.com/office/drawing/2014/main" id="{06D15637-0AD0-2D85-A877-B6EAA6FED783}"/>
              </a:ext>
            </a:extLst>
          </p:cNvPr>
          <p:cNvPicPr>
            <a:picLocks noChangeAspect="1"/>
          </p:cNvPicPr>
          <p:nvPr/>
        </p:nvPicPr>
        <p:blipFill>
          <a:blip r:embed="rId3"/>
          <a:stretch>
            <a:fillRect/>
          </a:stretch>
        </p:blipFill>
        <p:spPr>
          <a:xfrm>
            <a:off x="3623857" y="6362645"/>
            <a:ext cx="4944285" cy="323116"/>
          </a:xfrm>
          <a:prstGeom prst="rect">
            <a:avLst/>
          </a:prstGeom>
        </p:spPr>
      </p:pic>
    </p:spTree>
    <p:extLst>
      <p:ext uri="{BB962C8B-B14F-4D97-AF65-F5344CB8AC3E}">
        <p14:creationId xmlns:p14="http://schemas.microsoft.com/office/powerpoint/2010/main" val="131198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D176-DD56-FBB1-8ED1-A8F0566C515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Learning Objectives</a:t>
            </a:r>
          </a:p>
        </p:txBody>
      </p:sp>
      <p:sp>
        <p:nvSpPr>
          <p:cNvPr id="3" name="Content Placeholder 2">
            <a:extLst>
              <a:ext uri="{FF2B5EF4-FFF2-40B4-BE49-F238E27FC236}">
                <a16:creationId xmlns:a16="http://schemas.microsoft.com/office/drawing/2014/main" id="{FF662B7F-2A4C-0656-FD98-BC5EA5849B61}"/>
              </a:ext>
            </a:extLst>
          </p:cNvPr>
          <p:cNvSpPr>
            <a:spLocks noGrp="1"/>
          </p:cNvSpPr>
          <p:nvPr>
            <p:ph idx="1"/>
          </p:nvPr>
        </p:nvSpPr>
        <p:spPr>
          <a:xfrm>
            <a:off x="838200" y="1948967"/>
            <a:ext cx="10515600" cy="4236087"/>
          </a:xfrm>
        </p:spPr>
        <p:txBody>
          <a:bodyPr/>
          <a:lstStyle/>
          <a:p>
            <a:pPr marL="0" lvl="0" indent="0" algn="l" rtl="0">
              <a:spcBef>
                <a:spcPts val="0"/>
              </a:spcBef>
              <a:spcAft>
                <a:spcPts val="0"/>
              </a:spcAft>
              <a:buClr>
                <a:schemeClr val="dk1"/>
              </a:buClr>
              <a:buSzPct val="100000"/>
              <a:buNone/>
            </a:pPr>
            <a:r>
              <a:rPr lang="en-US" sz="3200" dirty="0">
                <a:latin typeface="Arial" panose="020B0604020202020204" pitchFamily="34" charset="0"/>
                <a:cs typeface="Arial" panose="020B0604020202020204" pitchFamily="34" charset="0"/>
              </a:rPr>
              <a:t>Upon completion of this presentation, learners should be better able to:</a:t>
            </a:r>
          </a:p>
          <a:p>
            <a:pPr marL="342900" lvl="0" indent="-342900" algn="l" rtl="0">
              <a:spcBef>
                <a:spcPts val="592"/>
              </a:spcBef>
              <a:spcAft>
                <a:spcPts val="0"/>
              </a:spcAft>
              <a:buClr>
                <a:schemeClr val="dk1"/>
              </a:buClr>
              <a:buSzPct val="100000"/>
              <a:buChar char="•"/>
            </a:pPr>
            <a:r>
              <a:rPr lang="en-US" sz="3200" dirty="0">
                <a:latin typeface="Arial" panose="020B0604020202020204" pitchFamily="34" charset="0"/>
                <a:cs typeface="Arial" panose="020B0604020202020204" pitchFamily="34" charset="0"/>
              </a:rPr>
              <a:t>Understand substance use, substance use disorder (SUD), and people who use drugs (PWUD)</a:t>
            </a:r>
          </a:p>
          <a:p>
            <a:pPr marL="342900" lvl="0" indent="-342900" algn="l" rtl="0">
              <a:spcBef>
                <a:spcPts val="592"/>
              </a:spcBef>
              <a:spcAft>
                <a:spcPts val="0"/>
              </a:spcAft>
              <a:buClr>
                <a:schemeClr val="dk1"/>
              </a:buClr>
              <a:buSzPct val="100000"/>
              <a:buChar char="•"/>
            </a:pPr>
            <a:r>
              <a:rPr lang="en-US" sz="3200" dirty="0">
                <a:latin typeface="Arial" panose="020B0604020202020204" pitchFamily="34" charset="0"/>
                <a:cs typeface="Arial" panose="020B0604020202020204" pitchFamily="34" charset="0"/>
              </a:rPr>
              <a:t>Understand harm reduction principles and harm reduction strategies to utilize with PWUD</a:t>
            </a:r>
          </a:p>
          <a:p>
            <a:pPr marL="342900" lvl="0" indent="-342900" algn="l" rtl="0">
              <a:spcBef>
                <a:spcPts val="592"/>
              </a:spcBef>
              <a:spcAft>
                <a:spcPts val="0"/>
              </a:spcAft>
              <a:buClr>
                <a:schemeClr val="dk1"/>
              </a:buClr>
              <a:buSzPct val="100000"/>
              <a:buChar char="•"/>
            </a:pPr>
            <a:r>
              <a:rPr lang="en-US" sz="3200" dirty="0">
                <a:latin typeface="Arial" panose="020B0604020202020204" pitchFamily="34" charset="0"/>
                <a:cs typeface="Arial" panose="020B0604020202020204" pitchFamily="34" charset="0"/>
              </a:rPr>
              <a:t>Understand how to incorporate the above with PWH</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839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3FD3DF-51E0-D089-3C51-B09C8D408CB9}"/>
              </a:ext>
            </a:extLst>
          </p:cNvPr>
          <p:cNvSpPr>
            <a:spLocks noGrp="1"/>
          </p:cNvSpPr>
          <p:nvPr>
            <p:ph type="title"/>
          </p:nvPr>
        </p:nvSpPr>
        <p:spPr>
          <a:xfrm>
            <a:off x="838200" y="365125"/>
            <a:ext cx="10515600" cy="905195"/>
          </a:xfrm>
        </p:spPr>
        <p:txBody>
          <a:bodyPr>
            <a:normAutofit fontScale="90000"/>
          </a:bodyPr>
          <a:lstStyle/>
          <a:p>
            <a:r>
              <a:rPr lang="en-US" b="1" dirty="0">
                <a:latin typeface="Arial" panose="020B0604020202020204" pitchFamily="34" charset="0"/>
                <a:cs typeface="Arial" panose="020B0604020202020204" pitchFamily="34" charset="0"/>
              </a:rPr>
              <a:t>What is harm reduction?</a:t>
            </a:r>
          </a:p>
        </p:txBody>
      </p:sp>
      <p:sp>
        <p:nvSpPr>
          <p:cNvPr id="6" name="Content Placeholder 5">
            <a:extLst>
              <a:ext uri="{FF2B5EF4-FFF2-40B4-BE49-F238E27FC236}">
                <a16:creationId xmlns:a16="http://schemas.microsoft.com/office/drawing/2014/main" id="{38CC3180-84F3-2E08-2BB2-7FD6C18C9ABF}"/>
              </a:ext>
            </a:extLst>
          </p:cNvPr>
          <p:cNvSpPr>
            <a:spLocks noGrp="1"/>
          </p:cNvSpPr>
          <p:nvPr>
            <p:ph idx="1"/>
          </p:nvPr>
        </p:nvSpPr>
        <p:spPr>
          <a:xfrm>
            <a:off x="838200" y="1389031"/>
            <a:ext cx="6236616" cy="5016482"/>
          </a:xfrm>
        </p:spPr>
        <p:txBody>
          <a:bodyPr/>
          <a:lstStyle/>
          <a:p>
            <a:pPr>
              <a:buFont typeface="Wingdings" panose="05000000000000000000" pitchFamily="2" charset="2"/>
              <a:buChar char="Ø"/>
            </a:pPr>
            <a:r>
              <a:rPr lang="en-US" sz="2800" b="1" i="1" dirty="0">
                <a:solidFill>
                  <a:schemeClr val="dk1"/>
                </a:solidFill>
                <a:latin typeface="Arial"/>
                <a:ea typeface="Arial"/>
                <a:cs typeface="Arial"/>
                <a:sym typeface="Arial"/>
              </a:rPr>
              <a:t>Harm reduction </a:t>
            </a:r>
            <a:r>
              <a:rPr lang="en-US" sz="2800" i="1" dirty="0">
                <a:solidFill>
                  <a:schemeClr val="dk1"/>
                </a:solidFill>
                <a:latin typeface="Arial"/>
                <a:ea typeface="Arial"/>
                <a:cs typeface="Arial"/>
                <a:sym typeface="Arial"/>
              </a:rPr>
              <a:t>is a set of practical strategies and ideas aimed at reducing negative consequences associated with drug use.</a:t>
            </a:r>
            <a:endParaRPr lang="en-US" sz="2800" i="1" dirty="0">
              <a:solidFill>
                <a:schemeClr val="dk1"/>
              </a:solidFill>
              <a:latin typeface="Arial" panose="020B0604020202020204" pitchFamily="34" charset="0"/>
              <a:ea typeface="Arial"/>
              <a:cs typeface="Arial" panose="020B0604020202020204" pitchFamily="34" charset="0"/>
              <a:sym typeface="Arial"/>
            </a:endParaRPr>
          </a:p>
          <a:p>
            <a:pPr>
              <a:buFont typeface="Wingdings" panose="05000000000000000000" pitchFamily="2" charset="2"/>
              <a:buChar char="Ø"/>
            </a:pPr>
            <a:r>
              <a:rPr lang="en-US" sz="2800" b="1" i="1" dirty="0">
                <a:solidFill>
                  <a:schemeClr val="dk1"/>
                </a:solidFill>
                <a:latin typeface="Arial"/>
                <a:ea typeface="Arial"/>
                <a:cs typeface="Arial"/>
                <a:sym typeface="Arial"/>
              </a:rPr>
              <a:t>Harm reduction </a:t>
            </a:r>
            <a:r>
              <a:rPr lang="en-US" sz="2800" i="1" dirty="0">
                <a:solidFill>
                  <a:schemeClr val="dk1"/>
                </a:solidFill>
                <a:latin typeface="Arial"/>
                <a:ea typeface="Arial"/>
                <a:cs typeface="Arial"/>
                <a:sym typeface="Arial"/>
              </a:rPr>
              <a:t>is also a movement for social justice built on a belief in, and respect for, the rights of people who use drugs. It is based on a strong commitment to public health and human rights.</a:t>
            </a:r>
            <a:endParaRPr lang="en-US" sz="2800" dirty="0">
              <a:solidFill>
                <a:schemeClr val="dk1"/>
              </a:solidFill>
              <a:latin typeface="Arial"/>
              <a:ea typeface="Arial"/>
              <a:cs typeface="Arial"/>
              <a:sym typeface="Arial"/>
            </a:endParaRPr>
          </a:p>
          <a:p>
            <a:pPr>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75EBCCE-2E25-4F4E-C5F5-8D35A08F67AC}"/>
              </a:ext>
            </a:extLst>
          </p:cNvPr>
          <p:cNvPicPr>
            <a:picLocks noChangeAspect="1"/>
          </p:cNvPicPr>
          <p:nvPr/>
        </p:nvPicPr>
        <p:blipFill>
          <a:blip r:embed="rId3"/>
          <a:stretch>
            <a:fillRect/>
          </a:stretch>
        </p:blipFill>
        <p:spPr>
          <a:xfrm>
            <a:off x="7418895" y="1389030"/>
            <a:ext cx="4105373" cy="2338895"/>
          </a:xfrm>
          <a:prstGeom prst="rect">
            <a:avLst/>
          </a:prstGeom>
        </p:spPr>
      </p:pic>
      <p:pic>
        <p:nvPicPr>
          <p:cNvPr id="9" name="Picture 8">
            <a:extLst>
              <a:ext uri="{FF2B5EF4-FFF2-40B4-BE49-F238E27FC236}">
                <a16:creationId xmlns:a16="http://schemas.microsoft.com/office/drawing/2014/main" id="{07A525BB-DD90-4DEC-6D2C-10637AF30DD8}"/>
              </a:ext>
            </a:extLst>
          </p:cNvPr>
          <p:cNvPicPr>
            <a:picLocks noChangeAspect="1"/>
          </p:cNvPicPr>
          <p:nvPr/>
        </p:nvPicPr>
        <p:blipFill>
          <a:blip r:embed="rId4"/>
          <a:stretch>
            <a:fillRect/>
          </a:stretch>
        </p:blipFill>
        <p:spPr>
          <a:xfrm>
            <a:off x="7418894" y="3992252"/>
            <a:ext cx="4105374" cy="2605078"/>
          </a:xfrm>
          <a:prstGeom prst="rect">
            <a:avLst/>
          </a:prstGeom>
        </p:spPr>
      </p:pic>
      <p:pic>
        <p:nvPicPr>
          <p:cNvPr id="11" name="Picture 10">
            <a:extLst>
              <a:ext uri="{FF2B5EF4-FFF2-40B4-BE49-F238E27FC236}">
                <a16:creationId xmlns:a16="http://schemas.microsoft.com/office/drawing/2014/main" id="{94E17E55-7D45-4AE5-CB96-B41ACF071535}"/>
              </a:ext>
            </a:extLst>
          </p:cNvPr>
          <p:cNvPicPr>
            <a:picLocks noChangeAspect="1"/>
          </p:cNvPicPr>
          <p:nvPr/>
        </p:nvPicPr>
        <p:blipFill>
          <a:blip r:embed="rId5"/>
          <a:stretch>
            <a:fillRect/>
          </a:stretch>
        </p:blipFill>
        <p:spPr>
          <a:xfrm>
            <a:off x="3914630" y="6492875"/>
            <a:ext cx="2493480" cy="323116"/>
          </a:xfrm>
          <a:prstGeom prst="rect">
            <a:avLst/>
          </a:prstGeom>
        </p:spPr>
      </p:pic>
    </p:spTree>
    <p:extLst>
      <p:ext uri="{BB962C8B-B14F-4D97-AF65-F5344CB8AC3E}">
        <p14:creationId xmlns:p14="http://schemas.microsoft.com/office/powerpoint/2010/main" val="2792728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F676-11E3-0CDB-EA29-146FED40430E}"/>
              </a:ext>
            </a:extLst>
          </p:cNvPr>
          <p:cNvSpPr>
            <a:spLocks noGrp="1"/>
          </p:cNvSpPr>
          <p:nvPr>
            <p:ph type="title"/>
          </p:nvPr>
        </p:nvSpPr>
        <p:spPr>
          <a:xfrm>
            <a:off x="838200" y="365126"/>
            <a:ext cx="10515600" cy="1123810"/>
          </a:xfrm>
        </p:spPr>
        <p:txBody>
          <a:bodyPr/>
          <a:lstStyle/>
          <a:p>
            <a:r>
              <a:rPr lang="en-US" b="1" dirty="0">
                <a:latin typeface="Arial" panose="020B0604020202020204" pitchFamily="34" charset="0"/>
                <a:cs typeface="Arial" panose="020B0604020202020204" pitchFamily="34" charset="0"/>
              </a:rPr>
              <a:t>Harm reduction in theory</a:t>
            </a:r>
          </a:p>
        </p:txBody>
      </p:sp>
      <p:sp>
        <p:nvSpPr>
          <p:cNvPr id="3" name="Content Placeholder 2">
            <a:extLst>
              <a:ext uri="{FF2B5EF4-FFF2-40B4-BE49-F238E27FC236}">
                <a16:creationId xmlns:a16="http://schemas.microsoft.com/office/drawing/2014/main" id="{225CAAEA-0E79-21B6-207A-D12E8CDC5455}"/>
              </a:ext>
            </a:extLst>
          </p:cNvPr>
          <p:cNvSpPr>
            <a:spLocks noGrp="1"/>
          </p:cNvSpPr>
          <p:nvPr>
            <p:ph idx="1"/>
          </p:nvPr>
        </p:nvSpPr>
        <p:spPr/>
        <p:txBody>
          <a:bodyPr/>
          <a:lstStyle/>
          <a:p>
            <a:pPr marL="342900" marR="0" lvl="0" indent="-342900" algn="l" rtl="0">
              <a:lnSpc>
                <a:spcPct val="120000"/>
              </a:lnSpc>
              <a:spcBef>
                <a:spcPts val="0"/>
              </a:spcBef>
              <a:spcAft>
                <a:spcPts val="0"/>
              </a:spcAft>
              <a:buClr>
                <a:srgbClr val="646569"/>
              </a:buClr>
              <a:buSzPct val="100000"/>
              <a:buFont typeface="Noto Sans Symbols"/>
              <a:buChar char="▪"/>
            </a:pPr>
            <a:r>
              <a:rPr lang="en-US" sz="2200" b="0" i="0" u="none" strike="noStrike" cap="none" dirty="0">
                <a:latin typeface="Arial"/>
                <a:ea typeface="Arial"/>
                <a:cs typeface="Arial"/>
                <a:sym typeface="Arial"/>
              </a:rPr>
              <a:t>The goal of harm reduction is to move people from the place where they are to their most realized, healthy, and safe place. For some people, that place is abstinence, but for others it is not, </a:t>
            </a:r>
            <a:r>
              <a:rPr lang="en-US" sz="2200" b="1" i="0" u="none" strike="noStrike" cap="none" dirty="0">
                <a:latin typeface="Arial"/>
                <a:ea typeface="Arial"/>
                <a:cs typeface="Arial"/>
                <a:sym typeface="Arial"/>
              </a:rPr>
              <a:t>because abstinence from drug use is not an actual requirement for full participation in society. </a:t>
            </a:r>
          </a:p>
          <a:p>
            <a:pPr marL="342900" marR="0" lvl="0" indent="-342900" algn="l" rtl="0">
              <a:lnSpc>
                <a:spcPct val="120000"/>
              </a:lnSpc>
              <a:spcBef>
                <a:spcPts val="600"/>
              </a:spcBef>
              <a:spcAft>
                <a:spcPts val="0"/>
              </a:spcAft>
              <a:buClr>
                <a:srgbClr val="646569"/>
              </a:buClr>
              <a:buSzPct val="100000"/>
              <a:buFont typeface="Noto Sans Symbols"/>
              <a:buChar char="▪"/>
            </a:pPr>
            <a:r>
              <a:rPr lang="en-US" sz="2200" b="0" i="0" u="none" strike="noStrike" cap="none" dirty="0">
                <a:latin typeface="Arial"/>
                <a:ea typeface="Arial"/>
                <a:cs typeface="Arial"/>
                <a:sym typeface="Arial"/>
              </a:rPr>
              <a:t>Incorporates a spectrum of strategies that includes safer use, managed use, abstinence, meeting people who use drugs “where they are now." </a:t>
            </a:r>
          </a:p>
          <a:p>
            <a:pPr marL="342900" marR="0" lvl="0" indent="-342900" algn="l" rtl="0">
              <a:lnSpc>
                <a:spcPct val="120000"/>
              </a:lnSpc>
              <a:spcBef>
                <a:spcPts val="600"/>
              </a:spcBef>
              <a:spcAft>
                <a:spcPts val="0"/>
              </a:spcAft>
              <a:buClr>
                <a:srgbClr val="646569"/>
              </a:buClr>
              <a:buSzPct val="100000"/>
              <a:buFont typeface="Noto Sans Symbols"/>
              <a:buChar char="▪"/>
            </a:pPr>
            <a:r>
              <a:rPr lang="en-US" sz="2200" b="0" i="0" u="none" strike="noStrike" cap="none" dirty="0">
                <a:latin typeface="Arial"/>
                <a:ea typeface="Arial"/>
                <a:cs typeface="Arial"/>
                <a:sym typeface="Arial"/>
              </a:rPr>
              <a:t>The two basic components of harm reduction are pragmatism—providing policies, strategies, and services that are effective—and respect for the human rights of PWUD. </a:t>
            </a:r>
          </a:p>
          <a:p>
            <a:endParaRPr lang="en-US" dirty="0"/>
          </a:p>
        </p:txBody>
      </p:sp>
      <p:pic>
        <p:nvPicPr>
          <p:cNvPr id="5" name="Picture 4">
            <a:extLst>
              <a:ext uri="{FF2B5EF4-FFF2-40B4-BE49-F238E27FC236}">
                <a16:creationId xmlns:a16="http://schemas.microsoft.com/office/drawing/2014/main" id="{117F506B-2D8D-624F-CDF2-31B00BBFC1CC}"/>
              </a:ext>
            </a:extLst>
          </p:cNvPr>
          <p:cNvPicPr>
            <a:picLocks noChangeAspect="1"/>
          </p:cNvPicPr>
          <p:nvPr/>
        </p:nvPicPr>
        <p:blipFill>
          <a:blip r:embed="rId3"/>
          <a:stretch>
            <a:fillRect/>
          </a:stretch>
        </p:blipFill>
        <p:spPr>
          <a:xfrm>
            <a:off x="4234210" y="6412988"/>
            <a:ext cx="2517866" cy="323116"/>
          </a:xfrm>
          <a:prstGeom prst="rect">
            <a:avLst/>
          </a:prstGeom>
        </p:spPr>
      </p:pic>
    </p:spTree>
    <p:extLst>
      <p:ext uri="{BB962C8B-B14F-4D97-AF65-F5344CB8AC3E}">
        <p14:creationId xmlns:p14="http://schemas.microsoft.com/office/powerpoint/2010/main" val="3054789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5922-66A7-0A60-48BB-8C72FA2F1DB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Harm reduction principles</a:t>
            </a:r>
          </a:p>
        </p:txBody>
      </p:sp>
      <p:pic>
        <p:nvPicPr>
          <p:cNvPr id="4" name="Content Placeholder 3">
            <a:extLst>
              <a:ext uri="{FF2B5EF4-FFF2-40B4-BE49-F238E27FC236}">
                <a16:creationId xmlns:a16="http://schemas.microsoft.com/office/drawing/2014/main" id="{ED6983DA-B176-968A-433F-6AD86E8836DC}"/>
              </a:ext>
            </a:extLst>
          </p:cNvPr>
          <p:cNvPicPr>
            <a:picLocks noGrp="1" noChangeAspect="1"/>
          </p:cNvPicPr>
          <p:nvPr>
            <p:ph idx="1"/>
          </p:nvPr>
        </p:nvPicPr>
        <p:blipFill>
          <a:blip r:embed="rId3"/>
          <a:stretch>
            <a:fillRect/>
          </a:stretch>
        </p:blipFill>
        <p:spPr>
          <a:xfrm>
            <a:off x="1041661" y="2050330"/>
            <a:ext cx="9865151" cy="3718874"/>
          </a:xfrm>
          <a:prstGeom prst="rect">
            <a:avLst/>
          </a:prstGeom>
        </p:spPr>
      </p:pic>
      <p:pic>
        <p:nvPicPr>
          <p:cNvPr id="5" name="Picture 4">
            <a:extLst>
              <a:ext uri="{FF2B5EF4-FFF2-40B4-BE49-F238E27FC236}">
                <a16:creationId xmlns:a16="http://schemas.microsoft.com/office/drawing/2014/main" id="{2929E7F5-6CFE-5F40-75C5-46117432B6D5}"/>
              </a:ext>
            </a:extLst>
          </p:cNvPr>
          <p:cNvPicPr>
            <a:picLocks noChangeAspect="1"/>
          </p:cNvPicPr>
          <p:nvPr/>
        </p:nvPicPr>
        <p:blipFill>
          <a:blip r:embed="rId4"/>
          <a:stretch>
            <a:fillRect/>
          </a:stretch>
        </p:blipFill>
        <p:spPr>
          <a:xfrm>
            <a:off x="4561937" y="6427382"/>
            <a:ext cx="2517866" cy="323116"/>
          </a:xfrm>
          <a:prstGeom prst="rect">
            <a:avLst/>
          </a:prstGeom>
        </p:spPr>
      </p:pic>
    </p:spTree>
    <p:extLst>
      <p:ext uri="{BB962C8B-B14F-4D97-AF65-F5344CB8AC3E}">
        <p14:creationId xmlns:p14="http://schemas.microsoft.com/office/powerpoint/2010/main" val="619674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49624-E2E3-E41B-B341-EC120744B565}"/>
              </a:ext>
            </a:extLst>
          </p:cNvPr>
          <p:cNvSpPr>
            <a:spLocks noGrp="1"/>
          </p:cNvSpPr>
          <p:nvPr>
            <p:ph type="title"/>
          </p:nvPr>
        </p:nvSpPr>
        <p:spPr>
          <a:xfrm>
            <a:off x="838200" y="365125"/>
            <a:ext cx="10515600" cy="1086603"/>
          </a:xfrm>
        </p:spPr>
        <p:txBody>
          <a:bodyPr>
            <a:normAutofit fontScale="90000"/>
          </a:bodyPr>
          <a:lstStyle/>
          <a:p>
            <a:r>
              <a:rPr lang="en-US" b="1" dirty="0">
                <a:latin typeface="Arial" panose="020B0604020202020204" pitchFamily="34" charset="0"/>
                <a:cs typeface="Arial" panose="020B0604020202020204" pitchFamily="34" charset="0"/>
              </a:rPr>
              <a:t>Harm reduction guiding principles</a:t>
            </a:r>
          </a:p>
        </p:txBody>
      </p:sp>
      <p:pic>
        <p:nvPicPr>
          <p:cNvPr id="7" name="Content Placeholder 6">
            <a:extLst>
              <a:ext uri="{FF2B5EF4-FFF2-40B4-BE49-F238E27FC236}">
                <a16:creationId xmlns:a16="http://schemas.microsoft.com/office/drawing/2014/main" id="{E27EEA5C-1F66-4B33-DDCF-2C9FE90312F3}"/>
              </a:ext>
            </a:extLst>
          </p:cNvPr>
          <p:cNvPicPr>
            <a:picLocks noGrp="1" noChangeAspect="1"/>
          </p:cNvPicPr>
          <p:nvPr>
            <p:ph sz="half" idx="1"/>
          </p:nvPr>
        </p:nvPicPr>
        <p:blipFill>
          <a:blip r:embed="rId3"/>
          <a:stretch>
            <a:fillRect/>
          </a:stretch>
        </p:blipFill>
        <p:spPr>
          <a:xfrm>
            <a:off x="608029" y="1880647"/>
            <a:ext cx="5034011" cy="4666267"/>
          </a:xfrm>
          <a:prstGeom prst="rect">
            <a:avLst/>
          </a:prstGeom>
        </p:spPr>
      </p:pic>
      <p:pic>
        <p:nvPicPr>
          <p:cNvPr id="8" name="Content Placeholder 7">
            <a:extLst>
              <a:ext uri="{FF2B5EF4-FFF2-40B4-BE49-F238E27FC236}">
                <a16:creationId xmlns:a16="http://schemas.microsoft.com/office/drawing/2014/main" id="{20230E7E-E6A1-3E1B-44A0-D98F39F66EFE}"/>
              </a:ext>
            </a:extLst>
          </p:cNvPr>
          <p:cNvPicPr>
            <a:picLocks noGrp="1" noChangeAspect="1"/>
          </p:cNvPicPr>
          <p:nvPr>
            <p:ph sz="half" idx="2"/>
          </p:nvPr>
        </p:nvPicPr>
        <p:blipFill>
          <a:blip r:embed="rId4"/>
          <a:stretch>
            <a:fillRect/>
          </a:stretch>
        </p:blipFill>
        <p:spPr>
          <a:xfrm>
            <a:off x="6665793" y="1880647"/>
            <a:ext cx="4490829" cy="4612228"/>
          </a:xfrm>
          <a:prstGeom prst="rect">
            <a:avLst/>
          </a:prstGeom>
        </p:spPr>
      </p:pic>
      <p:pic>
        <p:nvPicPr>
          <p:cNvPr id="9" name="Picture 8">
            <a:extLst>
              <a:ext uri="{FF2B5EF4-FFF2-40B4-BE49-F238E27FC236}">
                <a16:creationId xmlns:a16="http://schemas.microsoft.com/office/drawing/2014/main" id="{61E983BC-BD9D-C828-5431-203D7669B77B}"/>
              </a:ext>
            </a:extLst>
          </p:cNvPr>
          <p:cNvPicPr>
            <a:picLocks noChangeAspect="1"/>
          </p:cNvPicPr>
          <p:nvPr/>
        </p:nvPicPr>
        <p:blipFill>
          <a:blip r:embed="rId5"/>
          <a:stretch>
            <a:fillRect/>
          </a:stretch>
        </p:blipFill>
        <p:spPr>
          <a:xfrm>
            <a:off x="5096012" y="6447612"/>
            <a:ext cx="2517866" cy="323116"/>
          </a:xfrm>
          <a:prstGeom prst="rect">
            <a:avLst/>
          </a:prstGeom>
        </p:spPr>
      </p:pic>
    </p:spTree>
    <p:extLst>
      <p:ext uri="{BB962C8B-B14F-4D97-AF65-F5344CB8AC3E}">
        <p14:creationId xmlns:p14="http://schemas.microsoft.com/office/powerpoint/2010/main" val="134885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21A478-2DCB-1CDC-9409-5B61BA1B4682}"/>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Harm reduction strategies for people who use drugs (PWUD)</a:t>
            </a:r>
          </a:p>
        </p:txBody>
      </p:sp>
      <p:pic>
        <p:nvPicPr>
          <p:cNvPr id="7" name="Content Placeholder 6">
            <a:extLst>
              <a:ext uri="{FF2B5EF4-FFF2-40B4-BE49-F238E27FC236}">
                <a16:creationId xmlns:a16="http://schemas.microsoft.com/office/drawing/2014/main" id="{71F105DC-F32D-F874-641F-4AE0410AD139}"/>
              </a:ext>
            </a:extLst>
          </p:cNvPr>
          <p:cNvPicPr>
            <a:picLocks noGrp="1" noChangeAspect="1"/>
          </p:cNvPicPr>
          <p:nvPr>
            <p:ph idx="1"/>
          </p:nvPr>
        </p:nvPicPr>
        <p:blipFill>
          <a:blip r:embed="rId3"/>
          <a:stretch>
            <a:fillRect/>
          </a:stretch>
        </p:blipFill>
        <p:spPr>
          <a:xfrm>
            <a:off x="1319753" y="1852367"/>
            <a:ext cx="9144000" cy="4557859"/>
          </a:xfrm>
          <a:prstGeom prst="rect">
            <a:avLst/>
          </a:prstGeom>
          <a:solidFill>
            <a:schemeClr val="accent1">
              <a:lumMod val="60000"/>
              <a:lumOff val="40000"/>
            </a:schemeClr>
          </a:solidFill>
          <a:ln>
            <a:solidFill>
              <a:schemeClr val="accent3"/>
            </a:solidFill>
          </a:ln>
        </p:spPr>
      </p:pic>
      <p:pic>
        <p:nvPicPr>
          <p:cNvPr id="9" name="Picture 8">
            <a:extLst>
              <a:ext uri="{FF2B5EF4-FFF2-40B4-BE49-F238E27FC236}">
                <a16:creationId xmlns:a16="http://schemas.microsoft.com/office/drawing/2014/main" id="{A61B478F-42E0-AE05-709B-079DBF0E5191}"/>
              </a:ext>
            </a:extLst>
          </p:cNvPr>
          <p:cNvPicPr>
            <a:picLocks noChangeAspect="1"/>
          </p:cNvPicPr>
          <p:nvPr/>
        </p:nvPicPr>
        <p:blipFill>
          <a:blip r:embed="rId4"/>
          <a:stretch>
            <a:fillRect/>
          </a:stretch>
        </p:blipFill>
        <p:spPr>
          <a:xfrm>
            <a:off x="5188160" y="6534884"/>
            <a:ext cx="1127858" cy="323116"/>
          </a:xfrm>
          <a:prstGeom prst="rect">
            <a:avLst/>
          </a:prstGeom>
        </p:spPr>
      </p:pic>
    </p:spTree>
    <p:extLst>
      <p:ext uri="{BB962C8B-B14F-4D97-AF65-F5344CB8AC3E}">
        <p14:creationId xmlns:p14="http://schemas.microsoft.com/office/powerpoint/2010/main" val="2792589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77AF-BC34-1DC4-6AB5-E23479AC5A45}"/>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Harm reduction strategies for people who use drugs (PWUD)</a:t>
            </a:r>
          </a:p>
        </p:txBody>
      </p:sp>
      <p:pic>
        <p:nvPicPr>
          <p:cNvPr id="4" name="Content Placeholder 3">
            <a:extLst>
              <a:ext uri="{FF2B5EF4-FFF2-40B4-BE49-F238E27FC236}">
                <a16:creationId xmlns:a16="http://schemas.microsoft.com/office/drawing/2014/main" id="{921F3F27-A619-F720-82A1-0B21C1B37877}"/>
              </a:ext>
            </a:extLst>
          </p:cNvPr>
          <p:cNvPicPr>
            <a:picLocks noGrp="1" noChangeAspect="1"/>
          </p:cNvPicPr>
          <p:nvPr>
            <p:ph idx="1"/>
          </p:nvPr>
        </p:nvPicPr>
        <p:blipFill>
          <a:blip r:embed="rId3"/>
          <a:stretch>
            <a:fillRect/>
          </a:stretch>
        </p:blipFill>
        <p:spPr>
          <a:xfrm>
            <a:off x="1461156" y="1918355"/>
            <a:ext cx="9078012" cy="4416457"/>
          </a:xfrm>
          <a:prstGeom prst="rect">
            <a:avLst/>
          </a:prstGeom>
          <a:solidFill>
            <a:schemeClr val="accent1">
              <a:lumMod val="60000"/>
              <a:lumOff val="40000"/>
            </a:schemeClr>
          </a:solidFill>
          <a:ln>
            <a:solidFill>
              <a:schemeClr val="accent3"/>
            </a:solidFill>
          </a:ln>
        </p:spPr>
      </p:pic>
      <p:pic>
        <p:nvPicPr>
          <p:cNvPr id="6" name="Picture 5">
            <a:extLst>
              <a:ext uri="{FF2B5EF4-FFF2-40B4-BE49-F238E27FC236}">
                <a16:creationId xmlns:a16="http://schemas.microsoft.com/office/drawing/2014/main" id="{B5934A12-2A1F-AD92-AB6D-F115F12C1678}"/>
              </a:ext>
            </a:extLst>
          </p:cNvPr>
          <p:cNvPicPr>
            <a:picLocks noChangeAspect="1"/>
          </p:cNvPicPr>
          <p:nvPr/>
        </p:nvPicPr>
        <p:blipFill>
          <a:blip r:embed="rId4"/>
          <a:stretch>
            <a:fillRect/>
          </a:stretch>
        </p:blipFill>
        <p:spPr>
          <a:xfrm>
            <a:off x="5131515" y="6492875"/>
            <a:ext cx="1127858" cy="323116"/>
          </a:xfrm>
          <a:prstGeom prst="rect">
            <a:avLst/>
          </a:prstGeom>
        </p:spPr>
      </p:pic>
    </p:spTree>
    <p:extLst>
      <p:ext uri="{BB962C8B-B14F-4D97-AF65-F5344CB8AC3E}">
        <p14:creationId xmlns:p14="http://schemas.microsoft.com/office/powerpoint/2010/main" val="2401268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D55-FA97-FD1B-0FD6-019076961E4D}"/>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What does harm reduction mean for PWUD?</a:t>
            </a:r>
          </a:p>
        </p:txBody>
      </p:sp>
      <p:sp>
        <p:nvSpPr>
          <p:cNvPr id="3" name="Content Placeholder 2">
            <a:extLst>
              <a:ext uri="{FF2B5EF4-FFF2-40B4-BE49-F238E27FC236}">
                <a16:creationId xmlns:a16="http://schemas.microsoft.com/office/drawing/2014/main" id="{634C74C0-28DD-5ADF-EA73-C553C0EAD64A}"/>
              </a:ext>
            </a:extLst>
          </p:cNvPr>
          <p:cNvSpPr>
            <a:spLocks noGrp="1"/>
          </p:cNvSpPr>
          <p:nvPr>
            <p:ph idx="1"/>
          </p:nvPr>
        </p:nvSpPr>
        <p:spPr/>
        <p:txBody>
          <a:bodyPr>
            <a:normAutofit/>
          </a:bodyPr>
          <a:lstStyle/>
          <a:p>
            <a:pPr marL="0" lvl="1" indent="0" algn="l" rtl="0">
              <a:lnSpc>
                <a:spcPct val="115000"/>
              </a:lnSpc>
              <a:spcBef>
                <a:spcPts val="0"/>
              </a:spcBef>
              <a:spcAft>
                <a:spcPts val="0"/>
              </a:spcAft>
              <a:buClr>
                <a:srgbClr val="595959"/>
              </a:buClr>
              <a:buSzPct val="100000"/>
              <a:buNone/>
            </a:pPr>
            <a:r>
              <a:rPr lang="en-US" sz="2000" b="1" i="1" dirty="0">
                <a:latin typeface="Arial" panose="020B0604020202020204" pitchFamily="34" charset="0"/>
                <a:cs typeface="Arial" panose="020B0604020202020204" pitchFamily="34" charset="0"/>
              </a:rPr>
              <a:t>(Truly) Meeting people where they are: </a:t>
            </a:r>
            <a:r>
              <a:rPr lang="en-US" sz="2000" dirty="0">
                <a:latin typeface="Arial" panose="020B0604020202020204" pitchFamily="34" charset="0"/>
                <a:cs typeface="Arial" panose="020B0604020202020204" pitchFamily="34" charset="0"/>
              </a:rPr>
              <a:t>not forcing PWUD to be where you want them to be and not leaving them behind; engaging with PWUD outside of brick-and-mortar settings</a:t>
            </a:r>
            <a:endParaRPr lang="en-US" dirty="0">
              <a:latin typeface="Arial" panose="020B0604020202020204" pitchFamily="34" charset="0"/>
              <a:cs typeface="Arial" panose="020B0604020202020204" pitchFamily="34" charset="0"/>
            </a:endParaRPr>
          </a:p>
          <a:p>
            <a:pPr marL="0" lvl="1" indent="0" algn="l" rtl="0">
              <a:lnSpc>
                <a:spcPct val="115000"/>
              </a:lnSpc>
              <a:spcBef>
                <a:spcPts val="1600"/>
              </a:spcBef>
              <a:spcAft>
                <a:spcPts val="0"/>
              </a:spcAft>
              <a:buClr>
                <a:srgbClr val="595959"/>
              </a:buClr>
              <a:buSzPct val="100000"/>
              <a:buNone/>
            </a:pPr>
            <a:r>
              <a:rPr lang="en-US" sz="2000" b="1" i="1" dirty="0">
                <a:latin typeface="Arial" panose="020B0604020202020204" pitchFamily="34" charset="0"/>
                <a:cs typeface="Arial" panose="020B0604020202020204" pitchFamily="34" charset="0"/>
              </a:rPr>
              <a:t>Harm reduction lies on the treatment continuum: </a:t>
            </a:r>
            <a:r>
              <a:rPr lang="en-US" sz="2000" dirty="0">
                <a:latin typeface="Arial" panose="020B0604020202020204" pitchFamily="34" charset="0"/>
                <a:cs typeface="Arial" panose="020B0604020202020204" pitchFamily="34" charset="0"/>
              </a:rPr>
              <a:t>with active use at one end and (perhaps) sustained abstinence from all substances on the other end; abstinence is one of many possible goals</a:t>
            </a:r>
            <a:endParaRPr lang="en-US" dirty="0">
              <a:latin typeface="Arial" panose="020B0604020202020204" pitchFamily="34" charset="0"/>
              <a:cs typeface="Arial" panose="020B0604020202020204" pitchFamily="34" charset="0"/>
            </a:endParaRPr>
          </a:p>
          <a:p>
            <a:pPr marL="0" lvl="1" indent="0" algn="l" rtl="0">
              <a:lnSpc>
                <a:spcPct val="115000"/>
              </a:lnSpc>
              <a:spcBef>
                <a:spcPts val="1600"/>
              </a:spcBef>
              <a:spcAft>
                <a:spcPts val="0"/>
              </a:spcAft>
              <a:buClr>
                <a:srgbClr val="595959"/>
              </a:buClr>
              <a:buSzPct val="100000"/>
              <a:buNone/>
            </a:pPr>
            <a:r>
              <a:rPr lang="en-US" sz="2000" b="1" i="1" dirty="0">
                <a:latin typeface="Arial" panose="020B0604020202020204" pitchFamily="34" charset="0"/>
                <a:cs typeface="Arial" panose="020B0604020202020204" pitchFamily="34" charset="0"/>
              </a:rPr>
              <a:t>(Any, even small) Change is positive: </a:t>
            </a:r>
            <a:r>
              <a:rPr lang="en-US" sz="2000" dirty="0">
                <a:latin typeface="Arial" panose="020B0604020202020204" pitchFamily="34" charset="0"/>
                <a:cs typeface="Arial" panose="020B0604020202020204" pitchFamily="34" charset="0"/>
              </a:rPr>
              <a:t>embrace it and encourage self-efficacy and resilience</a:t>
            </a:r>
            <a:endParaRPr lang="en-US" dirty="0">
              <a:latin typeface="Arial" panose="020B0604020202020204" pitchFamily="34" charset="0"/>
              <a:cs typeface="Arial" panose="020B0604020202020204" pitchFamily="34" charset="0"/>
            </a:endParaRPr>
          </a:p>
          <a:p>
            <a:pPr marL="0" lvl="1" indent="0" algn="l" rtl="0">
              <a:lnSpc>
                <a:spcPct val="115000"/>
              </a:lnSpc>
              <a:spcBef>
                <a:spcPts val="1600"/>
              </a:spcBef>
              <a:spcAft>
                <a:spcPts val="0"/>
              </a:spcAft>
              <a:buClr>
                <a:srgbClr val="595959"/>
              </a:buClr>
              <a:buSzPct val="100000"/>
              <a:buNone/>
            </a:pPr>
            <a:r>
              <a:rPr lang="en-US" sz="2000" b="1" i="1" dirty="0">
                <a:latin typeface="Arial" panose="020B0604020202020204" pitchFamily="34" charset="0"/>
                <a:cs typeface="Arial" panose="020B0604020202020204" pitchFamily="34" charset="0"/>
              </a:rPr>
              <a:t>Keeping patients alive is harm reduction: </a:t>
            </a:r>
            <a:r>
              <a:rPr lang="en-US" sz="2000" dirty="0">
                <a:latin typeface="Arial" panose="020B0604020202020204" pitchFamily="34" charset="0"/>
                <a:cs typeface="Arial" panose="020B0604020202020204" pitchFamily="34" charset="0"/>
              </a:rPr>
              <a:t>using buprenorphine intermittently to decrease heroin use </a:t>
            </a:r>
            <a:r>
              <a:rPr lang="en-US" sz="2000" i="1" dirty="0">
                <a:latin typeface="Arial" panose="020B0604020202020204" pitchFamily="34" charset="0"/>
                <a:cs typeface="Arial" panose="020B0604020202020204" pitchFamily="34" charset="0"/>
              </a:rPr>
              <a:t>is </a:t>
            </a:r>
            <a:r>
              <a:rPr lang="en-US" sz="2000" dirty="0">
                <a:latin typeface="Arial" panose="020B0604020202020204" pitchFamily="34" charset="0"/>
                <a:cs typeface="Arial" panose="020B0604020202020204" pitchFamily="34" charset="0"/>
              </a:rPr>
              <a:t>harm reduction as it decreases the risk of death by overdose (i.e., “dead drug users don’t recover”)</a:t>
            </a:r>
            <a:endParaRPr lang="en-US" sz="2000" i="1" dirty="0">
              <a:latin typeface="Arial" panose="020B060402020202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F7DF8F91-2900-5C8E-3CE1-2EF02F2CC575}"/>
              </a:ext>
            </a:extLst>
          </p:cNvPr>
          <p:cNvPicPr>
            <a:picLocks noChangeAspect="1"/>
          </p:cNvPicPr>
          <p:nvPr/>
        </p:nvPicPr>
        <p:blipFill>
          <a:blip r:embed="rId3"/>
          <a:stretch>
            <a:fillRect/>
          </a:stretch>
        </p:blipFill>
        <p:spPr>
          <a:xfrm>
            <a:off x="2504257" y="6427149"/>
            <a:ext cx="7126842" cy="323116"/>
          </a:xfrm>
          <a:prstGeom prst="rect">
            <a:avLst/>
          </a:prstGeom>
        </p:spPr>
      </p:pic>
    </p:spTree>
    <p:extLst>
      <p:ext uri="{BB962C8B-B14F-4D97-AF65-F5344CB8AC3E}">
        <p14:creationId xmlns:p14="http://schemas.microsoft.com/office/powerpoint/2010/main" val="3310962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BC63-FC13-1299-0EAD-1D94E81CBFCD}"/>
              </a:ext>
            </a:extLst>
          </p:cNvPr>
          <p:cNvSpPr>
            <a:spLocks noGrp="1"/>
          </p:cNvSpPr>
          <p:nvPr>
            <p:ph type="title"/>
          </p:nvPr>
        </p:nvSpPr>
        <p:spPr>
          <a:xfrm>
            <a:off x="838200" y="365126"/>
            <a:ext cx="10515600" cy="1127856"/>
          </a:xfrm>
        </p:spPr>
        <p:txBody>
          <a:bodyPr>
            <a:noAutofit/>
          </a:bodyPr>
          <a:lstStyle/>
          <a:p>
            <a:r>
              <a:rPr lang="en-US" sz="3000" b="1" dirty="0">
                <a:latin typeface="Arial" panose="020B0604020202020204" pitchFamily="34" charset="0"/>
                <a:cs typeface="Arial" panose="020B0604020202020204" pitchFamily="34" charset="0"/>
              </a:rPr>
              <a:t>Dispense or prescribe naloxone to anyone using substances from the unregulated drug supply</a:t>
            </a:r>
          </a:p>
        </p:txBody>
      </p:sp>
      <p:sp>
        <p:nvSpPr>
          <p:cNvPr id="3" name="Content Placeholder 2">
            <a:extLst>
              <a:ext uri="{FF2B5EF4-FFF2-40B4-BE49-F238E27FC236}">
                <a16:creationId xmlns:a16="http://schemas.microsoft.com/office/drawing/2014/main" id="{D21FF605-61CD-E929-8AEB-5EDFBE017ACC}"/>
              </a:ext>
            </a:extLst>
          </p:cNvPr>
          <p:cNvSpPr>
            <a:spLocks noGrp="1"/>
          </p:cNvSpPr>
          <p:nvPr>
            <p:ph idx="1"/>
          </p:nvPr>
        </p:nvSpPr>
        <p:spPr>
          <a:xfrm>
            <a:off x="493614" y="1715512"/>
            <a:ext cx="7292926" cy="4638153"/>
          </a:xfrm>
        </p:spPr>
        <p:txBody>
          <a:bodyPr>
            <a:normAutofit fontScale="92500" lnSpcReduction="10000"/>
          </a:bodyPr>
          <a:lstStyle/>
          <a:p>
            <a:pPr marL="342900" lvl="0" indent="-342900" algn="l" rtl="0">
              <a:spcBef>
                <a:spcPts val="280"/>
              </a:spcBef>
              <a:spcAft>
                <a:spcPts val="0"/>
              </a:spcAft>
              <a:buClr>
                <a:srgbClr val="595959"/>
              </a:buClr>
              <a:buSzPts val="1400"/>
              <a:buChar char="•"/>
            </a:pPr>
            <a:r>
              <a:rPr lang="en-US" sz="2000" dirty="0">
                <a:latin typeface="Arial" panose="020B0604020202020204" pitchFamily="34" charset="0"/>
                <a:cs typeface="Arial" panose="020B0604020202020204" pitchFamily="34" charset="0"/>
              </a:rPr>
              <a:t>An opioid antagonist: reverses opioid overdose; effective against all highly potent synthetic opioids in the unregulated drug supply</a:t>
            </a:r>
            <a:endParaRPr lang="en-US" dirty="0">
              <a:latin typeface="Arial" panose="020B0604020202020204" pitchFamily="34" charset="0"/>
              <a:cs typeface="Arial" panose="020B0604020202020204" pitchFamily="34" charset="0"/>
            </a:endParaRPr>
          </a:p>
          <a:p>
            <a:pPr marL="342900" lvl="0" indent="-342900" algn="l" rtl="0">
              <a:spcBef>
                <a:spcPts val="280"/>
              </a:spcBef>
              <a:spcAft>
                <a:spcPts val="0"/>
              </a:spcAft>
              <a:buClr>
                <a:srgbClr val="595959"/>
              </a:buClr>
              <a:buSzPts val="1400"/>
              <a:buChar char="•"/>
            </a:pPr>
            <a:r>
              <a:rPr lang="en-US" sz="2000" dirty="0">
                <a:latin typeface="Arial" panose="020B0604020202020204" pitchFamily="34" charset="0"/>
                <a:cs typeface="Arial" panose="020B0604020202020204" pitchFamily="34" charset="0"/>
              </a:rPr>
              <a:t>Easy to administer</a:t>
            </a:r>
            <a:endParaRPr lang="en-US" dirty="0">
              <a:latin typeface="Arial" panose="020B0604020202020204" pitchFamily="34" charset="0"/>
              <a:cs typeface="Arial" panose="020B0604020202020204" pitchFamily="34" charset="0"/>
            </a:endParaRPr>
          </a:p>
          <a:p>
            <a:pPr marL="342900" lvl="0" indent="-342900" algn="l" rtl="0">
              <a:spcBef>
                <a:spcPts val="280"/>
              </a:spcBef>
              <a:spcAft>
                <a:spcPts val="0"/>
              </a:spcAft>
              <a:buClr>
                <a:srgbClr val="595959"/>
              </a:buClr>
              <a:buSzPts val="1400"/>
              <a:buChar char="•"/>
            </a:pPr>
            <a:r>
              <a:rPr lang="en-US" sz="2000" dirty="0">
                <a:latin typeface="Arial" panose="020B0604020202020204" pitchFamily="34" charset="0"/>
                <a:cs typeface="Arial" panose="020B0604020202020204" pitchFamily="34" charset="0"/>
              </a:rPr>
              <a:t>Inert when opioids not on board; no medication-medication interactions with other medications, no contraindications with any co-morbid medical or mental health conditions</a:t>
            </a:r>
            <a:endParaRPr lang="en-US" dirty="0">
              <a:latin typeface="Arial" panose="020B0604020202020204" pitchFamily="34" charset="0"/>
              <a:cs typeface="Arial" panose="020B0604020202020204" pitchFamily="34" charset="0"/>
            </a:endParaRPr>
          </a:p>
          <a:p>
            <a:pPr marL="342900" lvl="0" indent="-342900" algn="l" rtl="0">
              <a:spcBef>
                <a:spcPts val="280"/>
              </a:spcBef>
              <a:spcAft>
                <a:spcPts val="0"/>
              </a:spcAft>
              <a:buClr>
                <a:srgbClr val="595959"/>
              </a:buClr>
              <a:buSzPts val="1400"/>
              <a:buChar char="•"/>
            </a:pPr>
            <a:r>
              <a:rPr lang="en-US" sz="2000" b="1" i="1" dirty="0">
                <a:latin typeface="Arial" panose="020B0604020202020204" pitchFamily="34" charset="0"/>
                <a:cs typeface="Arial" panose="020B0604020202020204" pitchFamily="34" charset="0"/>
              </a:rPr>
              <a:t>It is imperative that naloxone is in the hands of PWUD (who actually experience/witness/do the most reversals)</a:t>
            </a:r>
            <a:endParaRPr lang="en-US" dirty="0">
              <a:latin typeface="Arial" panose="020B0604020202020204" pitchFamily="34" charset="0"/>
              <a:cs typeface="Arial" panose="020B0604020202020204" pitchFamily="34" charset="0"/>
            </a:endParaRPr>
          </a:p>
          <a:p>
            <a:pPr marL="342900" lvl="0" indent="-342900" algn="l" rtl="0">
              <a:spcBef>
                <a:spcPts val="280"/>
              </a:spcBef>
              <a:spcAft>
                <a:spcPts val="0"/>
              </a:spcAft>
              <a:buClr>
                <a:srgbClr val="595959"/>
              </a:buClr>
              <a:buSzPts val="1400"/>
              <a:buChar char="•"/>
            </a:pPr>
            <a:r>
              <a:rPr lang="en-US" sz="2000" b="1" i="1" dirty="0">
                <a:latin typeface="Arial" panose="020B0604020202020204" pitchFamily="34" charset="0"/>
                <a:cs typeface="Arial" panose="020B0604020202020204" pitchFamily="34" charset="0"/>
              </a:rPr>
              <a:t>Overdose education should be done with all individuals regardless of substance use disorder diagnosis, last date of use, and intended substance of use</a:t>
            </a:r>
            <a:endParaRPr lang="en-US" sz="2000" dirty="0">
              <a:latin typeface="Arial" panose="020B0604020202020204" pitchFamily="34" charset="0"/>
              <a:cs typeface="Arial" panose="020B0604020202020204" pitchFamily="34" charset="0"/>
            </a:endParaRPr>
          </a:p>
          <a:p>
            <a:pPr marL="342900" lvl="0" indent="-342900" algn="l" rtl="0">
              <a:spcBef>
                <a:spcPts val="280"/>
              </a:spcBef>
              <a:spcAft>
                <a:spcPts val="0"/>
              </a:spcAft>
              <a:buClr>
                <a:srgbClr val="595959"/>
              </a:buClr>
              <a:buSzPts val="1400"/>
              <a:buChar char="•"/>
            </a:pPr>
            <a:r>
              <a:rPr lang="en-US" dirty="0">
                <a:latin typeface="Arial" panose="020B0604020202020204" pitchFamily="34" charset="0"/>
                <a:cs typeface="Arial" panose="020B0604020202020204" pitchFamily="34" charset="0"/>
              </a:rPr>
              <a:t>Naloxone is also OTC but the price point may be too high for some individuals</a:t>
            </a:r>
          </a:p>
          <a:p>
            <a:endParaRPr lang="en-US" dirty="0"/>
          </a:p>
        </p:txBody>
      </p:sp>
      <p:pic>
        <p:nvPicPr>
          <p:cNvPr id="4" name="Picture 3">
            <a:extLst>
              <a:ext uri="{FF2B5EF4-FFF2-40B4-BE49-F238E27FC236}">
                <a16:creationId xmlns:a16="http://schemas.microsoft.com/office/drawing/2014/main" id="{04F5C9A2-0DD8-7F84-6C6C-B2777CEC4BB6}"/>
              </a:ext>
            </a:extLst>
          </p:cNvPr>
          <p:cNvPicPr>
            <a:picLocks noChangeAspect="1"/>
          </p:cNvPicPr>
          <p:nvPr/>
        </p:nvPicPr>
        <p:blipFill>
          <a:blip r:embed="rId3"/>
          <a:stretch>
            <a:fillRect/>
          </a:stretch>
        </p:blipFill>
        <p:spPr>
          <a:xfrm>
            <a:off x="8272022" y="1899501"/>
            <a:ext cx="3818886" cy="3907410"/>
          </a:xfrm>
          <a:prstGeom prst="rect">
            <a:avLst/>
          </a:prstGeom>
        </p:spPr>
      </p:pic>
      <p:pic>
        <p:nvPicPr>
          <p:cNvPr id="6" name="Picture 5">
            <a:extLst>
              <a:ext uri="{FF2B5EF4-FFF2-40B4-BE49-F238E27FC236}">
                <a16:creationId xmlns:a16="http://schemas.microsoft.com/office/drawing/2014/main" id="{E1DFFC11-7455-CCC8-F778-A68CF88B1AB5}"/>
              </a:ext>
            </a:extLst>
          </p:cNvPr>
          <p:cNvPicPr>
            <a:picLocks noChangeAspect="1"/>
          </p:cNvPicPr>
          <p:nvPr/>
        </p:nvPicPr>
        <p:blipFill>
          <a:blip r:embed="rId4"/>
          <a:stretch>
            <a:fillRect/>
          </a:stretch>
        </p:blipFill>
        <p:spPr>
          <a:xfrm>
            <a:off x="3763906" y="6414637"/>
            <a:ext cx="1152244" cy="323116"/>
          </a:xfrm>
          <a:prstGeom prst="rect">
            <a:avLst/>
          </a:prstGeom>
        </p:spPr>
      </p:pic>
    </p:spTree>
    <p:extLst>
      <p:ext uri="{BB962C8B-B14F-4D97-AF65-F5344CB8AC3E}">
        <p14:creationId xmlns:p14="http://schemas.microsoft.com/office/powerpoint/2010/main" val="3031630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55F4-8B31-0584-642C-BD7FE290B0F2}"/>
              </a:ext>
            </a:extLst>
          </p:cNvPr>
          <p:cNvSpPr>
            <a:spLocks noGrp="1"/>
          </p:cNvSpPr>
          <p:nvPr>
            <p:ph type="title"/>
          </p:nvPr>
        </p:nvSpPr>
        <p:spPr>
          <a:xfrm>
            <a:off x="838200" y="365125"/>
            <a:ext cx="10515600" cy="1103579"/>
          </a:xfrm>
        </p:spPr>
        <p:txBody>
          <a:bodyPr>
            <a:noAutofit/>
          </a:bodyPr>
          <a:lstStyle/>
          <a:p>
            <a:r>
              <a:rPr lang="en-US" sz="4000" b="1" dirty="0">
                <a:latin typeface="Arial" panose="020B0604020202020204" pitchFamily="34" charset="0"/>
                <a:cs typeface="Arial" panose="020B0604020202020204" pitchFamily="34" charset="0"/>
              </a:rPr>
              <a:t>Inform PWUD regarding polysubstance overdose</a:t>
            </a:r>
          </a:p>
        </p:txBody>
      </p:sp>
      <p:sp>
        <p:nvSpPr>
          <p:cNvPr id="3" name="Content Placeholder 2">
            <a:extLst>
              <a:ext uri="{FF2B5EF4-FFF2-40B4-BE49-F238E27FC236}">
                <a16:creationId xmlns:a16="http://schemas.microsoft.com/office/drawing/2014/main" id="{39B39450-8E3D-2303-E606-B44FCD652A29}"/>
              </a:ext>
            </a:extLst>
          </p:cNvPr>
          <p:cNvSpPr>
            <a:spLocks noGrp="1"/>
          </p:cNvSpPr>
          <p:nvPr>
            <p:ph idx="1"/>
          </p:nvPr>
        </p:nvSpPr>
        <p:spPr>
          <a:xfrm>
            <a:off x="838200" y="1683143"/>
            <a:ext cx="10515600" cy="4493819"/>
          </a:xfrm>
        </p:spPr>
        <p:txBody>
          <a:bodyPr>
            <a:normAutofit lnSpcReduction="10000"/>
          </a:bodyPr>
          <a:lstStyle/>
          <a:p>
            <a:pPr marL="457200" lvl="0" indent="-368300" algn="l" rtl="0">
              <a:lnSpc>
                <a:spcPct val="100000"/>
              </a:lnSpc>
              <a:spcBef>
                <a:spcPts val="0"/>
              </a:spcBef>
              <a:spcAft>
                <a:spcPts val="0"/>
              </a:spcAft>
              <a:buSzPts val="2200"/>
              <a:buChar char="•"/>
            </a:pPr>
            <a:r>
              <a:rPr lang="en-US" sz="2200" dirty="0">
                <a:latin typeface="Arial" panose="020B0604020202020204" pitchFamily="34" charset="0"/>
                <a:cs typeface="Arial" panose="020B0604020202020204" pitchFamily="34" charset="0"/>
              </a:rPr>
              <a:t>The use of multiple substances, also known as polysubstance use, is the most common use pattern</a:t>
            </a:r>
          </a:p>
          <a:p>
            <a:pPr marL="457200" lvl="0" indent="-368300" algn="l" rtl="0">
              <a:lnSpc>
                <a:spcPct val="100000"/>
              </a:lnSpc>
              <a:spcBef>
                <a:spcPts val="0"/>
              </a:spcBef>
              <a:spcAft>
                <a:spcPts val="0"/>
              </a:spcAft>
              <a:buSzPts val="2200"/>
              <a:buChar char="•"/>
            </a:pPr>
            <a:r>
              <a:rPr lang="en-US" sz="2200" b="1" i="1" dirty="0">
                <a:latin typeface="Arial" panose="020B0604020202020204" pitchFamily="34" charset="0"/>
                <a:cs typeface="Arial" panose="020B0604020202020204" pitchFamily="34" charset="0"/>
              </a:rPr>
              <a:t>Polysubstance overdose is under recognized</a:t>
            </a:r>
          </a:p>
          <a:p>
            <a:pPr marL="457200" lvl="0" indent="-368300" algn="l" rtl="0">
              <a:lnSpc>
                <a:spcPct val="100000"/>
              </a:lnSpc>
              <a:spcBef>
                <a:spcPts val="0"/>
              </a:spcBef>
              <a:spcAft>
                <a:spcPts val="0"/>
              </a:spcAft>
              <a:buSzPts val="2200"/>
              <a:buFont typeface="Noto Sans Symbols"/>
              <a:buChar char="•"/>
            </a:pPr>
            <a:r>
              <a:rPr lang="en-US" sz="2200" dirty="0">
                <a:latin typeface="Arial" panose="020B0604020202020204" pitchFamily="34" charset="0"/>
                <a:cs typeface="Arial" panose="020B0604020202020204" pitchFamily="34" charset="0"/>
              </a:rPr>
              <a:t>Most fatal overdoses are the result of polysubstance use </a:t>
            </a:r>
          </a:p>
          <a:p>
            <a:pPr marL="457200" lvl="0" indent="-368300" algn="l" rtl="0">
              <a:lnSpc>
                <a:spcPct val="100000"/>
              </a:lnSpc>
              <a:spcBef>
                <a:spcPts val="0"/>
              </a:spcBef>
              <a:spcAft>
                <a:spcPts val="0"/>
              </a:spcAft>
              <a:buSzPts val="2200"/>
              <a:buFont typeface="Noto Sans Symbols"/>
              <a:buChar char="•"/>
            </a:pPr>
            <a:r>
              <a:rPr lang="en-US" sz="2200" dirty="0">
                <a:latin typeface="Arial" panose="020B0604020202020204" pitchFamily="34" charset="0"/>
                <a:cs typeface="Arial" panose="020B0604020202020204" pitchFamily="34" charset="0"/>
              </a:rPr>
              <a:t>Certain substances mask the effects of other substances, which may inadvertently make a person take higher doses than they normally would because they don’t feel the full, expected effects of using the intended substance. </a:t>
            </a:r>
          </a:p>
          <a:p>
            <a:pPr marL="457200" lvl="0" indent="-368300" algn="l" rtl="0">
              <a:lnSpc>
                <a:spcPct val="100000"/>
              </a:lnSpc>
              <a:spcBef>
                <a:spcPts val="0"/>
              </a:spcBef>
              <a:spcAft>
                <a:spcPts val="0"/>
              </a:spcAft>
              <a:buSzPts val="2200"/>
              <a:buFont typeface="Noto Sans Symbols"/>
              <a:buChar char="•"/>
            </a:pPr>
            <a:r>
              <a:rPr lang="en-US" sz="2200" dirty="0">
                <a:latin typeface="Arial" panose="020B0604020202020204" pitchFamily="34" charset="0"/>
                <a:cs typeface="Arial" panose="020B0604020202020204" pitchFamily="34" charset="0"/>
              </a:rPr>
              <a:t>Overdose from multiple substances is more difficult to treat. </a:t>
            </a:r>
          </a:p>
          <a:p>
            <a:pPr marL="457200" lvl="0" indent="-368300" algn="l" rtl="0">
              <a:lnSpc>
                <a:spcPct val="100000"/>
              </a:lnSpc>
              <a:spcBef>
                <a:spcPts val="0"/>
              </a:spcBef>
              <a:spcAft>
                <a:spcPts val="0"/>
              </a:spcAft>
              <a:buSzPts val="2200"/>
              <a:buFont typeface="Noto Sans Symbols"/>
              <a:buChar char="•"/>
            </a:pPr>
            <a:r>
              <a:rPr lang="en-US" sz="2200" dirty="0">
                <a:latin typeface="Arial" panose="020B0604020202020204" pitchFamily="34" charset="0"/>
                <a:cs typeface="Arial" panose="020B0604020202020204" pitchFamily="34" charset="0"/>
              </a:rPr>
              <a:t>Mixing opioids with other CNS depressants/sedatives (alcohol, prescribed benzodiazepines, synthetic benzodiazepines, xylazine) can cause them to interact in ways that </a:t>
            </a:r>
            <a:r>
              <a:rPr lang="en-US" sz="2200" b="1" i="1" dirty="0">
                <a:latin typeface="Arial" panose="020B0604020202020204" pitchFamily="34" charset="0"/>
                <a:cs typeface="Arial" panose="020B0604020202020204" pitchFamily="34" charset="0"/>
              </a:rPr>
              <a:t>increase </a:t>
            </a:r>
            <a:r>
              <a:rPr lang="en-US" sz="2200" dirty="0">
                <a:latin typeface="Arial" panose="020B0604020202020204" pitchFamily="34" charset="0"/>
                <a:cs typeface="Arial" panose="020B0604020202020204" pitchFamily="34" charset="0"/>
              </a:rPr>
              <a:t>their overall effect. This can: </a:t>
            </a:r>
          </a:p>
          <a:p>
            <a:pPr marL="914400" lvl="1" indent="-368300" algn="l" rtl="0">
              <a:lnSpc>
                <a:spcPct val="100000"/>
              </a:lnSpc>
              <a:spcBef>
                <a:spcPts val="0"/>
              </a:spcBef>
              <a:spcAft>
                <a:spcPts val="0"/>
              </a:spcAft>
              <a:buSzPts val="2200"/>
              <a:buFont typeface="Noto Sans Symbols"/>
              <a:buChar char="•"/>
            </a:pPr>
            <a:r>
              <a:rPr lang="en-US" sz="2200" dirty="0">
                <a:latin typeface="Arial" panose="020B0604020202020204" pitchFamily="34" charset="0"/>
                <a:cs typeface="Arial" panose="020B0604020202020204" pitchFamily="34" charset="0"/>
              </a:rPr>
              <a:t>Further decrease their respiratory rate and heart rate </a:t>
            </a:r>
          </a:p>
          <a:p>
            <a:pPr marL="914400" lvl="1" indent="-368300" algn="l" rtl="0">
              <a:lnSpc>
                <a:spcPct val="100000"/>
              </a:lnSpc>
              <a:spcBef>
                <a:spcPts val="0"/>
              </a:spcBef>
              <a:spcAft>
                <a:spcPts val="0"/>
              </a:spcAft>
              <a:buSzPts val="2200"/>
              <a:buFont typeface="Noto Sans Symbols"/>
              <a:buChar char="•"/>
            </a:pPr>
            <a:r>
              <a:rPr lang="en-US" sz="2200" dirty="0">
                <a:latin typeface="Arial" panose="020B0604020202020204" pitchFamily="34" charset="0"/>
                <a:cs typeface="Arial" panose="020B0604020202020204" pitchFamily="34" charset="0"/>
              </a:rPr>
              <a:t>Increase the risk of a fatal overdose </a:t>
            </a:r>
          </a:p>
          <a:p>
            <a:endParaRPr lang="en-US" dirty="0"/>
          </a:p>
        </p:txBody>
      </p:sp>
      <p:pic>
        <p:nvPicPr>
          <p:cNvPr id="5" name="Picture 4">
            <a:extLst>
              <a:ext uri="{FF2B5EF4-FFF2-40B4-BE49-F238E27FC236}">
                <a16:creationId xmlns:a16="http://schemas.microsoft.com/office/drawing/2014/main" id="{06C5E306-6D83-3EE2-108B-41BE69017949}"/>
              </a:ext>
            </a:extLst>
          </p:cNvPr>
          <p:cNvPicPr>
            <a:picLocks noChangeAspect="1"/>
          </p:cNvPicPr>
          <p:nvPr/>
        </p:nvPicPr>
        <p:blipFill>
          <a:blip r:embed="rId3"/>
          <a:stretch>
            <a:fillRect/>
          </a:stretch>
        </p:blipFill>
        <p:spPr>
          <a:xfrm>
            <a:off x="5184059" y="6407152"/>
            <a:ext cx="1152244" cy="323116"/>
          </a:xfrm>
          <a:prstGeom prst="rect">
            <a:avLst/>
          </a:prstGeom>
        </p:spPr>
      </p:pic>
    </p:spTree>
    <p:extLst>
      <p:ext uri="{BB962C8B-B14F-4D97-AF65-F5344CB8AC3E}">
        <p14:creationId xmlns:p14="http://schemas.microsoft.com/office/powerpoint/2010/main" val="1583394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DC2E47-9CA0-0EB1-8BEB-470024D1CD34}"/>
              </a:ext>
            </a:extLst>
          </p:cNvPr>
          <p:cNvSpPr>
            <a:spLocks noGrp="1"/>
          </p:cNvSpPr>
          <p:nvPr>
            <p:ph type="title"/>
          </p:nvPr>
        </p:nvSpPr>
        <p:spPr>
          <a:xfrm>
            <a:off x="838200" y="365125"/>
            <a:ext cx="10515600" cy="990291"/>
          </a:xfrm>
        </p:spPr>
        <p:txBody>
          <a:bodyPr>
            <a:noAutofit/>
          </a:bodyPr>
          <a:lstStyle/>
          <a:p>
            <a:r>
              <a:rPr lang="en-US" sz="4000" b="1" dirty="0">
                <a:latin typeface="Arial" panose="020B0604020202020204" pitchFamily="34" charset="0"/>
                <a:cs typeface="Arial" panose="020B0604020202020204" pitchFamily="34" charset="0"/>
              </a:rPr>
              <a:t>Inform PWUD regarding polysubstance overdose response</a:t>
            </a:r>
          </a:p>
        </p:txBody>
      </p:sp>
      <p:sp>
        <p:nvSpPr>
          <p:cNvPr id="5" name="Content Placeholder 4">
            <a:extLst>
              <a:ext uri="{FF2B5EF4-FFF2-40B4-BE49-F238E27FC236}">
                <a16:creationId xmlns:a16="http://schemas.microsoft.com/office/drawing/2014/main" id="{EB6A8A90-B41E-87C7-8FBB-D4F9ED084B8A}"/>
              </a:ext>
            </a:extLst>
          </p:cNvPr>
          <p:cNvSpPr>
            <a:spLocks noGrp="1"/>
          </p:cNvSpPr>
          <p:nvPr>
            <p:ph sz="half" idx="1"/>
          </p:nvPr>
        </p:nvSpPr>
        <p:spPr>
          <a:xfrm>
            <a:off x="590719" y="1355416"/>
            <a:ext cx="5429081" cy="5137459"/>
          </a:xfrm>
        </p:spPr>
        <p:txBody>
          <a:bodyPr>
            <a:normAutofit fontScale="77500" lnSpcReduction="20000"/>
          </a:bodyPr>
          <a:lstStyle/>
          <a:p>
            <a:pPr marL="0" lvl="0" indent="0" algn="l" rtl="0">
              <a:lnSpc>
                <a:spcPct val="100000"/>
              </a:lnSpc>
              <a:spcBef>
                <a:spcPts val="0"/>
              </a:spcBef>
              <a:spcAft>
                <a:spcPts val="0"/>
              </a:spcAft>
              <a:buClr>
                <a:schemeClr val="dk1"/>
              </a:buClr>
              <a:buSzPct val="100000"/>
              <a:buNone/>
            </a:pPr>
            <a:r>
              <a:rPr lang="en-US" b="1" dirty="0">
                <a:latin typeface="Arial" panose="020B0604020202020204" pitchFamily="34" charset="0"/>
                <a:ea typeface="Arial"/>
                <a:cs typeface="Arial" panose="020B0604020202020204" pitchFamily="34" charset="0"/>
                <a:sym typeface="Arial"/>
              </a:rPr>
              <a:t>Experiences from PWUD, harm reduction programs, and overdose prevention centers:</a:t>
            </a:r>
          </a:p>
          <a:p>
            <a:pPr marL="417194" marR="680720" lvl="0" indent="-342900" algn="l" rtl="0">
              <a:lnSpc>
                <a:spcPct val="100000"/>
              </a:lnSpc>
              <a:spcBef>
                <a:spcPts val="360"/>
              </a:spcBef>
              <a:spcAft>
                <a:spcPts val="0"/>
              </a:spcAft>
              <a:buClr>
                <a:schemeClr val="dk1"/>
              </a:buClr>
              <a:buSzPct val="100000"/>
              <a:buChar char="•"/>
            </a:pPr>
            <a:r>
              <a:rPr lang="en-US" dirty="0">
                <a:latin typeface="Arial" panose="020B0604020202020204" pitchFamily="34" charset="0"/>
                <a:ea typeface="Arial"/>
                <a:cs typeface="Arial" panose="020B0604020202020204" pitchFamily="34" charset="0"/>
                <a:sym typeface="Arial"/>
              </a:rPr>
              <a:t>Overdoses may look different because of sedation due to xylazine or synthetic benzodiazepines</a:t>
            </a:r>
          </a:p>
          <a:p>
            <a:pPr marL="817244" lvl="1" indent="-285750" algn="l" rtl="0">
              <a:lnSpc>
                <a:spcPct val="100000"/>
              </a:lnSpc>
              <a:spcBef>
                <a:spcPts val="360"/>
              </a:spcBef>
              <a:spcAft>
                <a:spcPts val="0"/>
              </a:spcAft>
              <a:buClr>
                <a:schemeClr val="dk1"/>
              </a:buClr>
              <a:buSzPct val="100000"/>
              <a:buChar char="–"/>
            </a:pPr>
            <a:r>
              <a:rPr lang="en-US" sz="2000" dirty="0">
                <a:latin typeface="Arial" panose="020B0604020202020204" pitchFamily="34" charset="0"/>
                <a:ea typeface="Arial"/>
                <a:cs typeface="Arial" panose="020B0604020202020204" pitchFamily="34" charset="0"/>
                <a:sym typeface="Arial"/>
              </a:rPr>
              <a:t>Supporting the airway and breathing and providing oxygen are key</a:t>
            </a:r>
          </a:p>
          <a:p>
            <a:pPr marL="817244" lvl="1" indent="-285750" algn="l" rtl="0">
              <a:lnSpc>
                <a:spcPct val="100000"/>
              </a:lnSpc>
              <a:spcBef>
                <a:spcPts val="360"/>
              </a:spcBef>
              <a:spcAft>
                <a:spcPts val="0"/>
              </a:spcAft>
              <a:buClr>
                <a:schemeClr val="dk1"/>
              </a:buClr>
              <a:buSzPct val="100000"/>
              <a:buFont typeface="Arial"/>
              <a:buChar char="–"/>
            </a:pPr>
            <a:r>
              <a:rPr lang="en-US" sz="2000" b="1" dirty="0">
                <a:latin typeface="Arial" panose="020B0604020202020204" pitchFamily="34" charset="0"/>
                <a:ea typeface="Arial"/>
                <a:cs typeface="Arial" panose="020B0604020202020204" pitchFamily="34" charset="0"/>
                <a:sym typeface="Arial"/>
              </a:rPr>
              <a:t>Call 911</a:t>
            </a:r>
            <a:endParaRPr lang="en-US" sz="2000" dirty="0">
              <a:latin typeface="Arial" panose="020B0604020202020204" pitchFamily="34" charset="0"/>
              <a:ea typeface="Arial"/>
              <a:cs typeface="Arial" panose="020B0604020202020204" pitchFamily="34" charset="0"/>
              <a:sym typeface="Arial"/>
            </a:endParaRPr>
          </a:p>
          <a:p>
            <a:pPr marL="417194" lvl="0" indent="-342900" algn="l" rtl="0">
              <a:lnSpc>
                <a:spcPct val="100000"/>
              </a:lnSpc>
              <a:spcBef>
                <a:spcPts val="360"/>
              </a:spcBef>
              <a:spcAft>
                <a:spcPts val="0"/>
              </a:spcAft>
              <a:buClr>
                <a:schemeClr val="dk1"/>
              </a:buClr>
              <a:buSzPct val="100000"/>
              <a:buChar char="•"/>
            </a:pPr>
            <a:r>
              <a:rPr lang="en-US" dirty="0">
                <a:latin typeface="Arial" panose="020B0604020202020204" pitchFamily="34" charset="0"/>
                <a:ea typeface="Arial"/>
                <a:cs typeface="Arial" panose="020B0604020202020204" pitchFamily="34" charset="0"/>
                <a:sym typeface="Arial"/>
              </a:rPr>
              <a:t>Administer naloxone</a:t>
            </a:r>
          </a:p>
          <a:p>
            <a:pPr marL="817244" lvl="1" indent="-285750" algn="l" rtl="0">
              <a:lnSpc>
                <a:spcPct val="100000"/>
              </a:lnSpc>
              <a:spcBef>
                <a:spcPts val="360"/>
              </a:spcBef>
              <a:spcAft>
                <a:spcPts val="0"/>
              </a:spcAft>
              <a:buClr>
                <a:schemeClr val="dk1"/>
              </a:buClr>
              <a:buSzPct val="100000"/>
              <a:buChar char="–"/>
            </a:pPr>
            <a:r>
              <a:rPr lang="en-US" sz="2000" dirty="0">
                <a:latin typeface="Arial" panose="020B0604020202020204" pitchFamily="34" charset="0"/>
                <a:ea typeface="Arial"/>
                <a:cs typeface="Arial" panose="020B0604020202020204" pitchFamily="34" charset="0"/>
                <a:sym typeface="Arial"/>
              </a:rPr>
              <a:t>Xylazine is typically mixed with fentanyl</a:t>
            </a:r>
          </a:p>
          <a:p>
            <a:pPr marL="817244" marR="811530" lvl="1" indent="-285750" algn="l" rtl="0">
              <a:lnSpc>
                <a:spcPct val="100000"/>
              </a:lnSpc>
              <a:spcBef>
                <a:spcPts val="360"/>
              </a:spcBef>
              <a:spcAft>
                <a:spcPts val="0"/>
              </a:spcAft>
              <a:buClr>
                <a:schemeClr val="dk1"/>
              </a:buClr>
              <a:buSzPct val="100000"/>
              <a:buChar char="–"/>
            </a:pPr>
            <a:r>
              <a:rPr lang="en-US" sz="2000" dirty="0">
                <a:latin typeface="Arial" panose="020B0604020202020204" pitchFamily="34" charset="0"/>
                <a:ea typeface="Arial"/>
                <a:cs typeface="Arial" panose="020B0604020202020204" pitchFamily="34" charset="0"/>
                <a:sym typeface="Arial"/>
              </a:rPr>
              <a:t>Standard naloxone dose (intranasal 4 mg or IM 0.4 mg) effective for ALL opioids, including highly potent synthetic opioids</a:t>
            </a:r>
            <a:endParaRPr lang="en-US" sz="2000" dirty="0">
              <a:latin typeface="Arial" panose="020B0604020202020204" pitchFamily="34" charset="0"/>
              <a:cs typeface="Arial" panose="020B0604020202020204" pitchFamily="34" charset="0"/>
            </a:endParaRPr>
          </a:p>
          <a:p>
            <a:pPr marL="817244" marR="811530" lvl="1" indent="-285750" algn="l" rtl="0">
              <a:lnSpc>
                <a:spcPct val="100000"/>
              </a:lnSpc>
              <a:spcBef>
                <a:spcPts val="360"/>
              </a:spcBef>
              <a:spcAft>
                <a:spcPts val="0"/>
              </a:spcAft>
              <a:buClr>
                <a:schemeClr val="dk1"/>
              </a:buClr>
              <a:buSzPct val="100000"/>
              <a:buChar char="–"/>
            </a:pPr>
            <a:r>
              <a:rPr lang="en-US" sz="2000" b="1" dirty="0">
                <a:latin typeface="Arial" panose="020B0604020202020204" pitchFamily="34" charset="0"/>
                <a:ea typeface="Arial"/>
                <a:cs typeface="Arial" panose="020B0604020202020204" pitchFamily="34" charset="0"/>
                <a:sym typeface="Arial"/>
              </a:rPr>
              <a:t>WAIT 2-5 minutes before giving a second dose of naloxone</a:t>
            </a:r>
            <a:endParaRPr lang="en-US" sz="2000" dirty="0">
              <a:latin typeface="Arial" panose="020B0604020202020204" pitchFamily="34" charset="0"/>
              <a:cs typeface="Arial" panose="020B0604020202020204" pitchFamily="34" charset="0"/>
            </a:endParaRPr>
          </a:p>
          <a:p>
            <a:pPr marL="417194" lvl="0" indent="-342900" algn="l" rtl="0">
              <a:lnSpc>
                <a:spcPct val="100000"/>
              </a:lnSpc>
              <a:spcBef>
                <a:spcPts val="360"/>
              </a:spcBef>
              <a:spcAft>
                <a:spcPts val="0"/>
              </a:spcAft>
              <a:buClr>
                <a:schemeClr val="dk1"/>
              </a:buClr>
              <a:buSzPct val="100000"/>
              <a:buChar char="•"/>
            </a:pPr>
            <a:r>
              <a:rPr lang="en-US" dirty="0">
                <a:latin typeface="Arial" panose="020B0604020202020204" pitchFamily="34" charset="0"/>
                <a:ea typeface="Arial"/>
                <a:cs typeface="Arial" panose="020B0604020202020204" pitchFamily="34" charset="0"/>
                <a:sym typeface="Arial"/>
              </a:rPr>
              <a:t>Start rescue breathing</a:t>
            </a:r>
          </a:p>
          <a:p>
            <a:pPr marL="817244" lvl="1" indent="-285750" algn="l" rtl="0">
              <a:lnSpc>
                <a:spcPct val="100000"/>
              </a:lnSpc>
              <a:spcBef>
                <a:spcPts val="360"/>
              </a:spcBef>
              <a:spcAft>
                <a:spcPts val="0"/>
              </a:spcAft>
              <a:buClr>
                <a:schemeClr val="dk1"/>
              </a:buClr>
              <a:buSzPct val="100000"/>
              <a:buChar char="–"/>
            </a:pPr>
            <a:r>
              <a:rPr lang="en-US" sz="2000" dirty="0">
                <a:latin typeface="Arial" panose="020B0604020202020204" pitchFamily="34" charset="0"/>
                <a:ea typeface="Arial"/>
                <a:cs typeface="Arial" panose="020B0604020202020204" pitchFamily="34" charset="0"/>
                <a:sym typeface="Arial"/>
              </a:rPr>
              <a:t>Use a facemask if available</a:t>
            </a:r>
          </a:p>
          <a:p>
            <a:pPr marL="817244" marR="504825" lvl="1" indent="-285750" algn="l" rtl="0">
              <a:lnSpc>
                <a:spcPct val="100000"/>
              </a:lnSpc>
              <a:spcBef>
                <a:spcPts val="360"/>
              </a:spcBef>
              <a:spcAft>
                <a:spcPts val="0"/>
              </a:spcAft>
              <a:buClr>
                <a:schemeClr val="dk1"/>
              </a:buClr>
              <a:buSzPct val="100000"/>
              <a:buChar char="–"/>
            </a:pPr>
            <a:r>
              <a:rPr lang="en-US" sz="2000" dirty="0">
                <a:latin typeface="Arial" panose="020B0604020202020204" pitchFamily="34" charset="0"/>
                <a:ea typeface="Arial"/>
                <a:cs typeface="Arial" panose="020B0604020202020204" pitchFamily="34" charset="0"/>
                <a:sym typeface="Arial"/>
              </a:rPr>
              <a:t>To open the airway, use maneuvers such as a head tilt/chin lift </a:t>
            </a:r>
            <a:endParaRPr lang="en-US" sz="2000" dirty="0">
              <a:latin typeface="Arial" panose="020B0604020202020204" pitchFamily="34" charset="0"/>
              <a:cs typeface="Arial" panose="020B0604020202020204" pitchFamily="34" charset="0"/>
            </a:endParaRPr>
          </a:p>
          <a:p>
            <a:pPr marL="817244" marR="504825" lvl="1" indent="-285750" algn="l" rtl="0">
              <a:lnSpc>
                <a:spcPct val="100000"/>
              </a:lnSpc>
              <a:spcBef>
                <a:spcPts val="360"/>
              </a:spcBef>
              <a:spcAft>
                <a:spcPts val="0"/>
              </a:spcAft>
              <a:buClr>
                <a:schemeClr val="dk1"/>
              </a:buClr>
              <a:buSzPct val="100000"/>
              <a:buChar char="–"/>
            </a:pPr>
            <a:r>
              <a:rPr lang="en-US" sz="2000" dirty="0">
                <a:latin typeface="Arial" panose="020B0604020202020204" pitchFamily="34" charset="0"/>
                <a:ea typeface="Arial"/>
                <a:cs typeface="Arial" panose="020B0604020202020204" pitchFamily="34" charset="0"/>
                <a:sym typeface="Arial"/>
              </a:rPr>
              <a:t>Perform rescue breathing for a full 2 minutes or until help arrives</a:t>
            </a:r>
          </a:p>
          <a:p>
            <a:pPr marL="0" indent="0">
              <a:buNone/>
            </a:pPr>
            <a:endParaRPr lang="en-US" dirty="0"/>
          </a:p>
        </p:txBody>
      </p:sp>
      <p:pic>
        <p:nvPicPr>
          <p:cNvPr id="7" name="Content Placeholder 6">
            <a:extLst>
              <a:ext uri="{FF2B5EF4-FFF2-40B4-BE49-F238E27FC236}">
                <a16:creationId xmlns:a16="http://schemas.microsoft.com/office/drawing/2014/main" id="{2E9D9185-7242-A18F-8161-0B7C9918179F}"/>
              </a:ext>
            </a:extLst>
          </p:cNvPr>
          <p:cNvPicPr>
            <a:picLocks noGrp="1" noChangeAspect="1"/>
          </p:cNvPicPr>
          <p:nvPr>
            <p:ph sz="half" idx="2"/>
          </p:nvPr>
        </p:nvPicPr>
        <p:blipFill>
          <a:blip r:embed="rId3"/>
          <a:stretch>
            <a:fillRect/>
          </a:stretch>
        </p:blipFill>
        <p:spPr>
          <a:xfrm>
            <a:off x="6172200" y="1720392"/>
            <a:ext cx="5181600" cy="4270342"/>
          </a:xfrm>
          <a:prstGeom prst="rect">
            <a:avLst/>
          </a:prstGeom>
        </p:spPr>
      </p:pic>
      <p:pic>
        <p:nvPicPr>
          <p:cNvPr id="9" name="Picture 8">
            <a:extLst>
              <a:ext uri="{FF2B5EF4-FFF2-40B4-BE49-F238E27FC236}">
                <a16:creationId xmlns:a16="http://schemas.microsoft.com/office/drawing/2014/main" id="{076CCF6A-7D72-9D48-563B-230B98A3D037}"/>
              </a:ext>
            </a:extLst>
          </p:cNvPr>
          <p:cNvPicPr>
            <a:picLocks noChangeAspect="1"/>
          </p:cNvPicPr>
          <p:nvPr/>
        </p:nvPicPr>
        <p:blipFill>
          <a:blip r:embed="rId4"/>
          <a:stretch>
            <a:fillRect/>
          </a:stretch>
        </p:blipFill>
        <p:spPr>
          <a:xfrm>
            <a:off x="2509640" y="6534884"/>
            <a:ext cx="1152244" cy="323116"/>
          </a:xfrm>
          <a:prstGeom prst="rect">
            <a:avLst/>
          </a:prstGeom>
        </p:spPr>
      </p:pic>
      <p:pic>
        <p:nvPicPr>
          <p:cNvPr id="11" name="Picture 10">
            <a:extLst>
              <a:ext uri="{FF2B5EF4-FFF2-40B4-BE49-F238E27FC236}">
                <a16:creationId xmlns:a16="http://schemas.microsoft.com/office/drawing/2014/main" id="{982FB548-C62E-600E-59F5-9DC447724D35}"/>
              </a:ext>
            </a:extLst>
          </p:cNvPr>
          <p:cNvPicPr>
            <a:picLocks noChangeAspect="1"/>
          </p:cNvPicPr>
          <p:nvPr/>
        </p:nvPicPr>
        <p:blipFill>
          <a:blip r:embed="rId5"/>
          <a:stretch>
            <a:fillRect/>
          </a:stretch>
        </p:blipFill>
        <p:spPr>
          <a:xfrm>
            <a:off x="7638466" y="6463796"/>
            <a:ext cx="2725148" cy="323116"/>
          </a:xfrm>
          <a:prstGeom prst="rect">
            <a:avLst/>
          </a:prstGeom>
        </p:spPr>
      </p:pic>
    </p:spTree>
    <p:extLst>
      <p:ext uri="{BB962C8B-B14F-4D97-AF65-F5344CB8AC3E}">
        <p14:creationId xmlns:p14="http://schemas.microsoft.com/office/powerpoint/2010/main" val="118998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3C37-E9CA-61D9-2417-7E76474148CE}"/>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Why do people use substances?</a:t>
            </a:r>
          </a:p>
        </p:txBody>
      </p:sp>
      <p:sp>
        <p:nvSpPr>
          <p:cNvPr id="3" name="Content Placeholder 2">
            <a:extLst>
              <a:ext uri="{FF2B5EF4-FFF2-40B4-BE49-F238E27FC236}">
                <a16:creationId xmlns:a16="http://schemas.microsoft.com/office/drawing/2014/main" id="{51E68622-3D7D-D6FA-70B5-1AD60CEBB3D1}"/>
              </a:ext>
            </a:extLst>
          </p:cNvPr>
          <p:cNvSpPr>
            <a:spLocks noGrp="1"/>
          </p:cNvSpPr>
          <p:nvPr>
            <p:ph idx="1"/>
          </p:nvPr>
        </p:nvSpPr>
        <p:spPr/>
        <p:txBody>
          <a:bodyPr/>
          <a:lstStyle/>
          <a:p>
            <a:pPr marL="0" lvl="0" indent="0" algn="l" rtl="0">
              <a:spcBef>
                <a:spcPts val="0"/>
              </a:spcBef>
              <a:spcAft>
                <a:spcPts val="0"/>
              </a:spcAft>
              <a:buClr>
                <a:schemeClr val="dk1"/>
              </a:buClr>
              <a:buSzPts val="2625"/>
              <a:buNone/>
            </a:pPr>
            <a:r>
              <a:rPr lang="en-US" sz="2800" i="1" dirty="0">
                <a:latin typeface="Arial" panose="020B0604020202020204" pitchFamily="34" charset="0"/>
                <a:cs typeface="Arial" panose="020B0604020202020204" pitchFamily="34" charset="0"/>
              </a:rPr>
              <a:t>Reasons include:</a:t>
            </a:r>
            <a:endParaRPr lang="en-US" sz="2800" dirty="0">
              <a:latin typeface="Arial" panose="020B0604020202020204" pitchFamily="34" charset="0"/>
              <a:cs typeface="Arial" panose="020B0604020202020204" pitchFamily="34" charset="0"/>
            </a:endParaRPr>
          </a:p>
          <a:p>
            <a:pPr marL="342892" lvl="0" indent="-342892" algn="l" rtl="0">
              <a:spcBef>
                <a:spcPts val="525"/>
              </a:spcBef>
              <a:spcAft>
                <a:spcPts val="0"/>
              </a:spcAft>
              <a:buClr>
                <a:schemeClr val="dk1"/>
              </a:buClr>
              <a:buSzPts val="2625"/>
              <a:buChar char="•"/>
            </a:pPr>
            <a:r>
              <a:rPr lang="en-US" sz="2800" dirty="0">
                <a:latin typeface="Arial" panose="020B0604020202020204" pitchFamily="34" charset="0"/>
                <a:cs typeface="Arial" panose="020B0604020202020204" pitchFamily="34" charset="0"/>
              </a:rPr>
              <a:t>To feel good: euphoria, enhancement, relaxation</a:t>
            </a:r>
          </a:p>
          <a:p>
            <a:pPr marL="342892" lvl="0" indent="-342892" algn="l" rtl="0">
              <a:spcBef>
                <a:spcPts val="525"/>
              </a:spcBef>
              <a:spcAft>
                <a:spcPts val="0"/>
              </a:spcAft>
              <a:buClr>
                <a:schemeClr val="dk1"/>
              </a:buClr>
              <a:buSzPts val="2625"/>
              <a:buChar char="•"/>
            </a:pPr>
            <a:r>
              <a:rPr lang="en-US" sz="2800" dirty="0">
                <a:latin typeface="Arial" panose="020B0604020202020204" pitchFamily="34" charset="0"/>
                <a:cs typeface="Arial" panose="020B0604020202020204" pitchFamily="34" charset="0"/>
              </a:rPr>
              <a:t>To feel better: to reduce stress, anxiety, depression</a:t>
            </a:r>
          </a:p>
          <a:p>
            <a:pPr marL="342892" lvl="0" indent="-342892" algn="l" rtl="0">
              <a:spcBef>
                <a:spcPts val="525"/>
              </a:spcBef>
              <a:spcAft>
                <a:spcPts val="0"/>
              </a:spcAft>
              <a:buClr>
                <a:schemeClr val="dk1"/>
              </a:buClr>
              <a:buSzPts val="2625"/>
              <a:buChar char="•"/>
            </a:pPr>
            <a:r>
              <a:rPr lang="en-US" sz="2800" dirty="0">
                <a:latin typeface="Arial" panose="020B0604020202020204" pitchFamily="34" charset="0"/>
                <a:cs typeface="Arial" panose="020B0604020202020204" pitchFamily="34" charset="0"/>
              </a:rPr>
              <a:t>To work harder and longer</a:t>
            </a:r>
          </a:p>
          <a:p>
            <a:pPr marL="342892" lvl="0" indent="-342892" algn="l" rtl="0">
              <a:spcBef>
                <a:spcPts val="525"/>
              </a:spcBef>
              <a:spcAft>
                <a:spcPts val="0"/>
              </a:spcAft>
              <a:buClr>
                <a:schemeClr val="dk1"/>
              </a:buClr>
              <a:buSzPts val="2625"/>
              <a:buChar char="•"/>
            </a:pPr>
            <a:r>
              <a:rPr lang="en-US" sz="2800" dirty="0">
                <a:latin typeface="Arial" panose="020B0604020202020204" pitchFamily="34" charset="0"/>
                <a:cs typeface="Arial" panose="020B0604020202020204" pitchFamily="34" charset="0"/>
              </a:rPr>
              <a:t>To avoid social pressures</a:t>
            </a:r>
          </a:p>
          <a:p>
            <a:pPr marL="342892" lvl="0" indent="-342892" algn="l" rtl="0">
              <a:spcBef>
                <a:spcPts val="525"/>
              </a:spcBef>
              <a:spcAft>
                <a:spcPts val="0"/>
              </a:spcAft>
              <a:buClr>
                <a:schemeClr val="dk1"/>
              </a:buClr>
              <a:buSzPts val="2625"/>
              <a:buChar char="•"/>
            </a:pPr>
            <a:r>
              <a:rPr lang="en-US" sz="2800" dirty="0">
                <a:latin typeface="Arial" panose="020B0604020202020204" pitchFamily="34" charset="0"/>
                <a:cs typeface="Arial" panose="020B0604020202020204" pitchFamily="34" charset="0"/>
              </a:rPr>
              <a:t>To avoid withdrawal symptoms</a:t>
            </a:r>
          </a:p>
          <a:p>
            <a:endParaRPr lang="en-US" dirty="0"/>
          </a:p>
        </p:txBody>
      </p:sp>
      <p:pic>
        <p:nvPicPr>
          <p:cNvPr id="4" name="Picture 3">
            <a:extLst>
              <a:ext uri="{FF2B5EF4-FFF2-40B4-BE49-F238E27FC236}">
                <a16:creationId xmlns:a16="http://schemas.microsoft.com/office/drawing/2014/main" id="{3302C289-6543-2D47-D2B0-312130B7C263}"/>
              </a:ext>
            </a:extLst>
          </p:cNvPr>
          <p:cNvPicPr>
            <a:picLocks noChangeAspect="1"/>
          </p:cNvPicPr>
          <p:nvPr/>
        </p:nvPicPr>
        <p:blipFill>
          <a:blip r:embed="rId3"/>
          <a:stretch>
            <a:fillRect/>
          </a:stretch>
        </p:blipFill>
        <p:spPr>
          <a:xfrm>
            <a:off x="4903790" y="6427149"/>
            <a:ext cx="2085013" cy="323116"/>
          </a:xfrm>
          <a:prstGeom prst="rect">
            <a:avLst/>
          </a:prstGeom>
        </p:spPr>
      </p:pic>
    </p:spTree>
    <p:extLst>
      <p:ext uri="{BB962C8B-B14F-4D97-AF65-F5344CB8AC3E}">
        <p14:creationId xmlns:p14="http://schemas.microsoft.com/office/powerpoint/2010/main" val="482565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312B-9594-690A-BD66-BD2D2BFFC839}"/>
              </a:ext>
            </a:extLst>
          </p:cNvPr>
          <p:cNvSpPr>
            <a:spLocks noGrp="1"/>
          </p:cNvSpPr>
          <p:nvPr>
            <p:ph type="title"/>
          </p:nvPr>
        </p:nvSpPr>
        <p:spPr>
          <a:xfrm>
            <a:off x="838200" y="441015"/>
            <a:ext cx="10515600" cy="818559"/>
          </a:xfrm>
        </p:spPr>
        <p:txBody>
          <a:bodyPr>
            <a:noAutofit/>
          </a:bodyPr>
          <a:lstStyle/>
          <a:p>
            <a:r>
              <a:rPr lang="en-US" sz="4000" b="1" dirty="0">
                <a:latin typeface="Arial" panose="020B0604020202020204" pitchFamily="34" charset="0"/>
                <a:cs typeface="Arial" panose="020B0604020202020204" pitchFamily="34" charset="0"/>
              </a:rPr>
              <a:t>Inform PWUD regarding polysubstance overdose response</a:t>
            </a:r>
          </a:p>
        </p:txBody>
      </p:sp>
      <p:sp>
        <p:nvSpPr>
          <p:cNvPr id="3" name="Content Placeholder 2">
            <a:extLst>
              <a:ext uri="{FF2B5EF4-FFF2-40B4-BE49-F238E27FC236}">
                <a16:creationId xmlns:a16="http://schemas.microsoft.com/office/drawing/2014/main" id="{A3B7CEE0-C52C-42F8-5CC4-2DFCF942ED36}"/>
              </a:ext>
            </a:extLst>
          </p:cNvPr>
          <p:cNvSpPr>
            <a:spLocks noGrp="1"/>
          </p:cNvSpPr>
          <p:nvPr>
            <p:ph sz="half" idx="1"/>
          </p:nvPr>
        </p:nvSpPr>
        <p:spPr>
          <a:xfrm>
            <a:off x="838200" y="1350661"/>
            <a:ext cx="5181600" cy="4985403"/>
          </a:xfrm>
        </p:spPr>
        <p:txBody>
          <a:bodyPr>
            <a:normAutofit fontScale="92500"/>
          </a:bodyPr>
          <a:lstStyle/>
          <a:p>
            <a:pPr marL="354965" lvl="0" indent="-342389" algn="l" rtl="0">
              <a:lnSpc>
                <a:spcPct val="100000"/>
              </a:lnSpc>
              <a:spcBef>
                <a:spcPts val="0"/>
              </a:spcBef>
              <a:spcAft>
                <a:spcPts val="0"/>
              </a:spcAft>
              <a:buClr>
                <a:schemeClr val="dk1"/>
              </a:buClr>
              <a:buSzPct val="100000"/>
              <a:buChar char="•"/>
            </a:pPr>
            <a:r>
              <a:rPr lang="en-US" sz="1500" dirty="0">
                <a:latin typeface="Arial"/>
                <a:ea typeface="Arial"/>
                <a:cs typeface="Arial"/>
                <a:sym typeface="Arial"/>
              </a:rPr>
              <a:t>Administer a second naloxone dose if needed</a:t>
            </a:r>
          </a:p>
          <a:p>
            <a:pPr marL="755015" lvl="1" indent="-285239" algn="l" rtl="0">
              <a:lnSpc>
                <a:spcPct val="100000"/>
              </a:lnSpc>
              <a:spcBef>
                <a:spcPts val="359"/>
              </a:spcBef>
              <a:spcAft>
                <a:spcPts val="0"/>
              </a:spcAft>
              <a:buClr>
                <a:schemeClr val="dk1"/>
              </a:buClr>
              <a:buSzPct val="100000"/>
              <a:buChar char="–"/>
            </a:pPr>
            <a:r>
              <a:rPr lang="en-US" sz="1500" dirty="0">
                <a:latin typeface="Arial"/>
                <a:ea typeface="Arial"/>
                <a:cs typeface="Arial"/>
                <a:sym typeface="Arial"/>
              </a:rPr>
              <a:t>1-2 doses of naloxone, 2-5 minutes apart</a:t>
            </a:r>
          </a:p>
          <a:p>
            <a:pPr marL="1155700" marR="67945" lvl="2" indent="-228724" algn="l" rtl="0">
              <a:lnSpc>
                <a:spcPct val="100000"/>
              </a:lnSpc>
              <a:spcBef>
                <a:spcPts val="359"/>
              </a:spcBef>
              <a:spcAft>
                <a:spcPts val="0"/>
              </a:spcAft>
              <a:buClr>
                <a:schemeClr val="dk1"/>
              </a:buClr>
              <a:buSzPct val="100000"/>
              <a:buChar char="•"/>
            </a:pPr>
            <a:r>
              <a:rPr lang="en-US" sz="1500" dirty="0">
                <a:latin typeface="Arial"/>
                <a:ea typeface="Arial"/>
                <a:cs typeface="Arial"/>
                <a:sym typeface="Arial"/>
              </a:rPr>
              <a:t>Over administration of naloxone can cause severe precipitated opioid withdrawal</a:t>
            </a:r>
            <a:endParaRPr lang="en-US" dirty="0"/>
          </a:p>
          <a:p>
            <a:pPr marL="1155700" marR="67945" lvl="2" indent="-228724" algn="l" rtl="0">
              <a:lnSpc>
                <a:spcPct val="100000"/>
              </a:lnSpc>
              <a:spcBef>
                <a:spcPts val="359"/>
              </a:spcBef>
              <a:spcAft>
                <a:spcPts val="0"/>
              </a:spcAft>
              <a:buClr>
                <a:schemeClr val="dk1"/>
              </a:buClr>
              <a:buSzPct val="100000"/>
              <a:buChar char="•"/>
            </a:pPr>
            <a:r>
              <a:rPr lang="en-US" sz="1500" dirty="0">
                <a:latin typeface="Arial"/>
                <a:ea typeface="Arial"/>
                <a:cs typeface="Arial"/>
                <a:sym typeface="Arial"/>
              </a:rPr>
              <a:t>The goal with administration of naloxone is normalizing breathing, not that the person is awake, walking, and talking</a:t>
            </a:r>
            <a:endParaRPr lang="en-US" dirty="0"/>
          </a:p>
          <a:p>
            <a:pPr marL="354965" lvl="0" indent="-342389" algn="l" rtl="0">
              <a:lnSpc>
                <a:spcPct val="100000"/>
              </a:lnSpc>
              <a:spcBef>
                <a:spcPts val="359"/>
              </a:spcBef>
              <a:spcAft>
                <a:spcPts val="0"/>
              </a:spcAft>
              <a:buClr>
                <a:schemeClr val="dk1"/>
              </a:buClr>
              <a:buSzPct val="100000"/>
              <a:buChar char="•"/>
            </a:pPr>
            <a:r>
              <a:rPr lang="en-US" sz="1500" dirty="0">
                <a:latin typeface="Arial"/>
                <a:ea typeface="Arial"/>
                <a:cs typeface="Arial"/>
                <a:sym typeface="Arial"/>
              </a:rPr>
              <a:t>Continue rescue breathing until EMS arrives</a:t>
            </a:r>
          </a:p>
          <a:p>
            <a:pPr marL="755015" lvl="1" indent="-285239" algn="l" rtl="0">
              <a:lnSpc>
                <a:spcPct val="100000"/>
              </a:lnSpc>
              <a:spcBef>
                <a:spcPts val="359"/>
              </a:spcBef>
              <a:spcAft>
                <a:spcPts val="0"/>
              </a:spcAft>
              <a:buClr>
                <a:schemeClr val="dk1"/>
              </a:buClr>
              <a:buSzPct val="100000"/>
              <a:buChar char="–"/>
            </a:pPr>
            <a:r>
              <a:rPr lang="en-US" sz="1500" dirty="0">
                <a:latin typeface="Arial"/>
                <a:ea typeface="Arial"/>
                <a:cs typeface="Arial"/>
                <a:sym typeface="Arial"/>
              </a:rPr>
              <a:t>Receipt of oxygen is critical, so keep the airway open</a:t>
            </a:r>
          </a:p>
          <a:p>
            <a:pPr marL="755650" marR="5080" lvl="1" indent="-285874" algn="l" rtl="0">
              <a:lnSpc>
                <a:spcPct val="100000"/>
              </a:lnSpc>
              <a:spcBef>
                <a:spcPts val="360"/>
              </a:spcBef>
              <a:spcAft>
                <a:spcPts val="0"/>
              </a:spcAft>
              <a:buClr>
                <a:schemeClr val="dk1"/>
              </a:buClr>
              <a:buSzPct val="100000"/>
              <a:buChar char="–"/>
            </a:pPr>
            <a:r>
              <a:rPr lang="en-US" sz="1500" dirty="0">
                <a:latin typeface="Arial"/>
                <a:ea typeface="Arial"/>
                <a:cs typeface="Arial"/>
                <a:sym typeface="Arial"/>
              </a:rPr>
              <a:t>If available, use an oral or nasal airway, bag valve mask (e.g., </a:t>
            </a:r>
            <a:r>
              <a:rPr lang="en-US" sz="1500" dirty="0" err="1">
                <a:latin typeface="Arial"/>
                <a:ea typeface="Arial"/>
                <a:cs typeface="Arial"/>
                <a:sym typeface="Arial"/>
              </a:rPr>
              <a:t>Ambu</a:t>
            </a:r>
            <a:r>
              <a:rPr lang="en-US" sz="1500" dirty="0">
                <a:latin typeface="Arial"/>
                <a:ea typeface="Arial"/>
                <a:cs typeface="Arial"/>
                <a:sym typeface="Arial"/>
              </a:rPr>
              <a:t> bag), supplemental oxygen, pulse oximeter</a:t>
            </a:r>
          </a:p>
          <a:p>
            <a:pPr marL="755015" lvl="1" indent="-285239" algn="l" rtl="0">
              <a:lnSpc>
                <a:spcPct val="100000"/>
              </a:lnSpc>
              <a:spcBef>
                <a:spcPts val="360"/>
              </a:spcBef>
              <a:spcAft>
                <a:spcPts val="0"/>
              </a:spcAft>
              <a:buClr>
                <a:schemeClr val="dk1"/>
              </a:buClr>
              <a:buSzPct val="100000"/>
              <a:buChar char="–"/>
            </a:pPr>
            <a:r>
              <a:rPr lang="en-US" sz="1500" dirty="0">
                <a:latin typeface="Arial"/>
                <a:ea typeface="Arial"/>
                <a:cs typeface="Arial"/>
                <a:sym typeface="Arial"/>
              </a:rPr>
              <a:t>Normal oxygen levels are in the 90s</a:t>
            </a:r>
          </a:p>
          <a:p>
            <a:pPr marL="354965" lvl="0" indent="-342389" algn="l" rtl="0">
              <a:lnSpc>
                <a:spcPct val="100000"/>
              </a:lnSpc>
              <a:spcBef>
                <a:spcPts val="360"/>
              </a:spcBef>
              <a:spcAft>
                <a:spcPts val="0"/>
              </a:spcAft>
              <a:buClr>
                <a:schemeClr val="dk1"/>
              </a:buClr>
              <a:buSzPct val="100000"/>
              <a:buChar char="•"/>
            </a:pPr>
            <a:r>
              <a:rPr lang="en-US" sz="1500" dirty="0">
                <a:latin typeface="Arial"/>
                <a:ea typeface="Arial"/>
                <a:cs typeface="Arial"/>
                <a:sym typeface="Arial"/>
              </a:rPr>
              <a:t>Reversals may look different</a:t>
            </a:r>
          </a:p>
          <a:p>
            <a:pPr marL="755015" lvl="1" indent="-285239" algn="l" rtl="0">
              <a:lnSpc>
                <a:spcPct val="100000"/>
              </a:lnSpc>
              <a:spcBef>
                <a:spcPts val="360"/>
              </a:spcBef>
              <a:spcAft>
                <a:spcPts val="0"/>
              </a:spcAft>
              <a:buClr>
                <a:schemeClr val="dk1"/>
              </a:buClr>
              <a:buSzPct val="100000"/>
              <a:buChar char="–"/>
            </a:pPr>
            <a:r>
              <a:rPr lang="en-US" sz="1500" dirty="0">
                <a:latin typeface="Arial"/>
                <a:ea typeface="Arial"/>
                <a:cs typeface="Arial"/>
                <a:sym typeface="Arial"/>
              </a:rPr>
              <a:t>Person may begin breathing again, but remain sedated for long periods of time</a:t>
            </a:r>
          </a:p>
          <a:p>
            <a:pPr marL="354965" lvl="0" indent="-342389" algn="l" rtl="0">
              <a:lnSpc>
                <a:spcPct val="100000"/>
              </a:lnSpc>
              <a:spcBef>
                <a:spcPts val="360"/>
              </a:spcBef>
              <a:spcAft>
                <a:spcPts val="0"/>
              </a:spcAft>
              <a:buClr>
                <a:schemeClr val="dk1"/>
              </a:buClr>
              <a:buSzPct val="100000"/>
              <a:buChar char="•"/>
            </a:pPr>
            <a:r>
              <a:rPr lang="en-US" sz="1500" dirty="0">
                <a:latin typeface="Arial"/>
                <a:ea typeface="Arial"/>
                <a:cs typeface="Arial"/>
                <a:sym typeface="Arial"/>
              </a:rPr>
              <a:t>Place the person in the recovery position</a:t>
            </a:r>
          </a:p>
          <a:p>
            <a:pPr marL="755015" lvl="1" indent="-285239" algn="l" rtl="0">
              <a:lnSpc>
                <a:spcPct val="100000"/>
              </a:lnSpc>
              <a:spcBef>
                <a:spcPts val="360"/>
              </a:spcBef>
              <a:spcAft>
                <a:spcPts val="0"/>
              </a:spcAft>
              <a:buClr>
                <a:schemeClr val="dk1"/>
              </a:buClr>
              <a:buSzPct val="100000"/>
              <a:buChar char="–"/>
            </a:pPr>
            <a:r>
              <a:rPr lang="en-US" sz="1500" dirty="0">
                <a:latin typeface="Arial"/>
                <a:ea typeface="Arial"/>
                <a:cs typeface="Arial"/>
                <a:sym typeface="Arial"/>
              </a:rPr>
              <a:t>CNS depression, avoid positions that restrict airflow</a:t>
            </a:r>
          </a:p>
          <a:p>
            <a:pPr marL="755015" lvl="1" indent="-285239" algn="l" rtl="0">
              <a:lnSpc>
                <a:spcPct val="100000"/>
              </a:lnSpc>
              <a:spcBef>
                <a:spcPts val="360"/>
              </a:spcBef>
              <a:spcAft>
                <a:spcPts val="0"/>
              </a:spcAft>
              <a:buClr>
                <a:schemeClr val="dk1"/>
              </a:buClr>
              <a:buSzPct val="100000"/>
              <a:buChar char="–"/>
            </a:pPr>
            <a:r>
              <a:rPr lang="en-US" sz="1500" dirty="0">
                <a:latin typeface="Arial"/>
                <a:ea typeface="Arial"/>
                <a:cs typeface="Arial"/>
                <a:sym typeface="Arial"/>
              </a:rPr>
              <a:t>Stay with the person, monitor them, and watch their breathing</a:t>
            </a:r>
          </a:p>
          <a:p>
            <a:endParaRPr lang="en-US" dirty="0"/>
          </a:p>
        </p:txBody>
      </p:sp>
      <p:pic>
        <p:nvPicPr>
          <p:cNvPr id="5" name="Content Placeholder 4">
            <a:extLst>
              <a:ext uri="{FF2B5EF4-FFF2-40B4-BE49-F238E27FC236}">
                <a16:creationId xmlns:a16="http://schemas.microsoft.com/office/drawing/2014/main" id="{F65632B8-5087-9118-0543-3355BD6FF1F5}"/>
              </a:ext>
            </a:extLst>
          </p:cNvPr>
          <p:cNvPicPr>
            <a:picLocks noGrp="1" noChangeAspect="1"/>
          </p:cNvPicPr>
          <p:nvPr>
            <p:ph sz="half" idx="2"/>
          </p:nvPr>
        </p:nvPicPr>
        <p:blipFill>
          <a:blip r:embed="rId3"/>
          <a:stretch>
            <a:fillRect/>
          </a:stretch>
        </p:blipFill>
        <p:spPr>
          <a:xfrm>
            <a:off x="5877515" y="1275080"/>
            <a:ext cx="2230704" cy="2201159"/>
          </a:xfrm>
          <a:prstGeom prst="rect">
            <a:avLst/>
          </a:prstGeom>
        </p:spPr>
      </p:pic>
      <p:pic>
        <p:nvPicPr>
          <p:cNvPr id="7" name="Picture 6">
            <a:extLst>
              <a:ext uri="{FF2B5EF4-FFF2-40B4-BE49-F238E27FC236}">
                <a16:creationId xmlns:a16="http://schemas.microsoft.com/office/drawing/2014/main" id="{C48ED51A-A22D-D837-E7ED-C9A1396A06BE}"/>
              </a:ext>
            </a:extLst>
          </p:cNvPr>
          <p:cNvPicPr>
            <a:picLocks noChangeAspect="1"/>
          </p:cNvPicPr>
          <p:nvPr/>
        </p:nvPicPr>
        <p:blipFill>
          <a:blip r:embed="rId4"/>
          <a:stretch>
            <a:fillRect/>
          </a:stretch>
        </p:blipFill>
        <p:spPr>
          <a:xfrm>
            <a:off x="2744310" y="6427150"/>
            <a:ext cx="1152244" cy="323116"/>
          </a:xfrm>
          <a:prstGeom prst="rect">
            <a:avLst/>
          </a:prstGeom>
        </p:spPr>
      </p:pic>
      <p:pic>
        <p:nvPicPr>
          <p:cNvPr id="8" name="Picture 7">
            <a:extLst>
              <a:ext uri="{FF2B5EF4-FFF2-40B4-BE49-F238E27FC236}">
                <a16:creationId xmlns:a16="http://schemas.microsoft.com/office/drawing/2014/main" id="{ACC6EC81-FF2C-DC76-65F3-633C4384E060}"/>
              </a:ext>
            </a:extLst>
          </p:cNvPr>
          <p:cNvPicPr>
            <a:picLocks noChangeAspect="1"/>
          </p:cNvPicPr>
          <p:nvPr/>
        </p:nvPicPr>
        <p:blipFill>
          <a:blip r:embed="rId5"/>
          <a:stretch>
            <a:fillRect/>
          </a:stretch>
        </p:blipFill>
        <p:spPr>
          <a:xfrm>
            <a:off x="8582966" y="1350661"/>
            <a:ext cx="3513123" cy="5466170"/>
          </a:xfrm>
          <a:prstGeom prst="rect">
            <a:avLst/>
          </a:prstGeom>
        </p:spPr>
      </p:pic>
      <p:pic>
        <p:nvPicPr>
          <p:cNvPr id="9" name="Picture 8">
            <a:extLst>
              <a:ext uri="{FF2B5EF4-FFF2-40B4-BE49-F238E27FC236}">
                <a16:creationId xmlns:a16="http://schemas.microsoft.com/office/drawing/2014/main" id="{165EB66A-9AD6-B31F-29B1-1D2078793AA8}"/>
              </a:ext>
            </a:extLst>
          </p:cNvPr>
          <p:cNvPicPr>
            <a:picLocks noChangeAspect="1"/>
          </p:cNvPicPr>
          <p:nvPr/>
        </p:nvPicPr>
        <p:blipFill>
          <a:blip r:embed="rId6"/>
          <a:stretch>
            <a:fillRect/>
          </a:stretch>
        </p:blipFill>
        <p:spPr>
          <a:xfrm>
            <a:off x="6249830" y="3747155"/>
            <a:ext cx="2045618" cy="2745720"/>
          </a:xfrm>
          <a:prstGeom prst="rect">
            <a:avLst/>
          </a:prstGeom>
        </p:spPr>
      </p:pic>
    </p:spTree>
    <p:extLst>
      <p:ext uri="{BB962C8B-B14F-4D97-AF65-F5344CB8AC3E}">
        <p14:creationId xmlns:p14="http://schemas.microsoft.com/office/powerpoint/2010/main" val="2816870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5F5BD-37CC-DB93-905E-B95AC439AF11}"/>
              </a:ext>
            </a:extLst>
          </p:cNvPr>
          <p:cNvSpPr>
            <a:spLocks noGrp="1"/>
          </p:cNvSpPr>
          <p:nvPr>
            <p:ph type="title"/>
          </p:nvPr>
        </p:nvSpPr>
        <p:spPr>
          <a:xfrm>
            <a:off x="838200" y="164970"/>
            <a:ext cx="10515600" cy="1213706"/>
          </a:xfrm>
        </p:spPr>
        <p:txBody>
          <a:bodyPr>
            <a:normAutofit fontScale="90000"/>
          </a:bodyPr>
          <a:lstStyle/>
          <a:p>
            <a:r>
              <a:rPr lang="en-US" sz="4000" b="1" dirty="0">
                <a:latin typeface="Arial" panose="020B0604020202020204" pitchFamily="34" charset="0"/>
                <a:cs typeface="Arial" panose="020B0604020202020204" pitchFamily="34" charset="0"/>
              </a:rPr>
              <a:t>Inform PWUD regarding monitoring after a polysubstance overdose</a:t>
            </a:r>
          </a:p>
        </p:txBody>
      </p:sp>
      <p:sp>
        <p:nvSpPr>
          <p:cNvPr id="6" name="Content Placeholder 5">
            <a:extLst>
              <a:ext uri="{FF2B5EF4-FFF2-40B4-BE49-F238E27FC236}">
                <a16:creationId xmlns:a16="http://schemas.microsoft.com/office/drawing/2014/main" id="{4C41B1F1-015B-BCF1-5800-7699D835F209}"/>
              </a:ext>
            </a:extLst>
          </p:cNvPr>
          <p:cNvSpPr>
            <a:spLocks noGrp="1"/>
          </p:cNvSpPr>
          <p:nvPr>
            <p:ph sz="half" idx="1"/>
          </p:nvPr>
        </p:nvSpPr>
        <p:spPr>
          <a:xfrm>
            <a:off x="640080" y="1380744"/>
            <a:ext cx="6514864" cy="4709349"/>
          </a:xfrm>
        </p:spPr>
        <p:txBody>
          <a:bodyPr>
            <a:noAutofit/>
          </a:bodyPr>
          <a:lstStyle/>
          <a:p>
            <a:pPr marL="457200" lvl="0" indent="-374650" algn="l" rtl="0">
              <a:lnSpc>
                <a:spcPct val="100000"/>
              </a:lnSpc>
              <a:spcBef>
                <a:spcPts val="0"/>
              </a:spcBef>
              <a:spcAft>
                <a:spcPts val="0"/>
              </a:spcAft>
              <a:buSzPts val="2300"/>
              <a:buFont typeface="Noto Sans Symbols"/>
              <a:buChar char="•"/>
            </a:pPr>
            <a:r>
              <a:rPr lang="en-US" sz="1900" dirty="0">
                <a:latin typeface="Arial" panose="020B0604020202020204" pitchFamily="34" charset="0"/>
                <a:cs typeface="Arial" panose="020B0604020202020204" pitchFamily="34" charset="0"/>
              </a:rPr>
              <a:t>All people should be monitored for recurrence of signs and symptoms of opioid or other toxicity for at least 3-4 hours after the last dose of naloxone </a:t>
            </a:r>
          </a:p>
          <a:p>
            <a:pPr marL="457200" lvl="0" indent="-374650" algn="l" rtl="0">
              <a:lnSpc>
                <a:spcPct val="100000"/>
              </a:lnSpc>
              <a:spcBef>
                <a:spcPts val="0"/>
              </a:spcBef>
              <a:spcAft>
                <a:spcPts val="0"/>
              </a:spcAft>
              <a:buSzPts val="2300"/>
              <a:buFont typeface="Noto Sans Symbols"/>
              <a:buChar char="•"/>
            </a:pPr>
            <a:r>
              <a:rPr lang="en-US" sz="1900" dirty="0">
                <a:latin typeface="Arial" panose="020B0604020202020204" pitchFamily="34" charset="0"/>
                <a:cs typeface="Arial" panose="020B0604020202020204" pitchFamily="34" charset="0"/>
              </a:rPr>
              <a:t>Most people respond by returning to spontaneous breathing (remember normalization of breathing is the goal, not awake/walking/talking) </a:t>
            </a:r>
          </a:p>
          <a:p>
            <a:pPr marL="457200" lvl="0" indent="-374650" algn="l" rtl="0">
              <a:lnSpc>
                <a:spcPct val="100000"/>
              </a:lnSpc>
              <a:spcBef>
                <a:spcPts val="0"/>
              </a:spcBef>
              <a:spcAft>
                <a:spcPts val="0"/>
              </a:spcAft>
              <a:buSzPts val="2300"/>
              <a:buFont typeface="Noto Sans Symbols"/>
              <a:buChar char="•"/>
            </a:pPr>
            <a:r>
              <a:rPr lang="en-US" sz="1900" dirty="0">
                <a:latin typeface="Arial" panose="020B0604020202020204" pitchFamily="34" charset="0"/>
                <a:cs typeface="Arial" panose="020B0604020202020204" pitchFamily="34" charset="0"/>
              </a:rPr>
              <a:t>Because naloxone has a relatively short duration of effect, overdose symptoms may recur with long-acting lipophilic highly potent synthetic opioid (HPSO).</a:t>
            </a:r>
          </a:p>
          <a:p>
            <a:pPr marL="457200" lvl="0" indent="-381000" algn="l" rtl="0">
              <a:lnSpc>
                <a:spcPct val="100000"/>
              </a:lnSpc>
              <a:spcBef>
                <a:spcPts val="0"/>
              </a:spcBef>
              <a:spcAft>
                <a:spcPts val="0"/>
              </a:spcAft>
              <a:buClr>
                <a:srgbClr val="646569"/>
              </a:buClr>
              <a:buSzPts val="2400"/>
              <a:buFont typeface="Noto Sans Symbols"/>
              <a:buChar char="•"/>
            </a:pPr>
            <a:r>
              <a:rPr lang="en-US" sz="1900" i="1" dirty="0">
                <a:latin typeface="Arial" panose="020B0604020202020204" pitchFamily="34" charset="0"/>
                <a:cs typeface="Arial" panose="020B0604020202020204" pitchFamily="34" charset="0"/>
              </a:rPr>
              <a:t>If a person does not respond to naloxone x 2 doses given at an appropriate time interval, an alternative explanation for the clinical symptoms should be considered. The most likely explanation is that the person is not overdosing on an opioid alone but rather some other substance or additional substances (polysubstance overdose) or may be experiencing a non-overdose medical emergency.</a:t>
            </a:r>
            <a:endParaRPr lang="en-US" sz="1900" dirty="0">
              <a:latin typeface="Arial" panose="020B0604020202020204" pitchFamily="34" charset="0"/>
              <a:cs typeface="Arial" panose="020B0604020202020204" pitchFamily="34" charset="0"/>
            </a:endParaRPr>
          </a:p>
        </p:txBody>
      </p:sp>
      <p:pic>
        <p:nvPicPr>
          <p:cNvPr id="10" name="Content Placeholder 9">
            <a:extLst>
              <a:ext uri="{FF2B5EF4-FFF2-40B4-BE49-F238E27FC236}">
                <a16:creationId xmlns:a16="http://schemas.microsoft.com/office/drawing/2014/main" id="{57DBB749-2BA5-8966-0902-463F3310A115}"/>
              </a:ext>
            </a:extLst>
          </p:cNvPr>
          <p:cNvPicPr>
            <a:picLocks noGrp="1" noChangeAspect="1"/>
          </p:cNvPicPr>
          <p:nvPr>
            <p:ph sz="half" idx="2"/>
          </p:nvPr>
        </p:nvPicPr>
        <p:blipFill>
          <a:blip r:embed="rId3"/>
          <a:stretch>
            <a:fillRect/>
          </a:stretch>
        </p:blipFill>
        <p:spPr>
          <a:xfrm>
            <a:off x="7616236" y="1621001"/>
            <a:ext cx="4235450" cy="4520561"/>
          </a:xfrm>
          <a:prstGeom prst="rect">
            <a:avLst/>
          </a:prstGeom>
        </p:spPr>
      </p:pic>
      <p:pic>
        <p:nvPicPr>
          <p:cNvPr id="8" name="Picture 7">
            <a:extLst>
              <a:ext uri="{FF2B5EF4-FFF2-40B4-BE49-F238E27FC236}">
                <a16:creationId xmlns:a16="http://schemas.microsoft.com/office/drawing/2014/main" id="{E22EE87B-28A6-E715-3653-DB199DC19877}"/>
              </a:ext>
            </a:extLst>
          </p:cNvPr>
          <p:cNvPicPr>
            <a:picLocks noChangeAspect="1"/>
          </p:cNvPicPr>
          <p:nvPr/>
        </p:nvPicPr>
        <p:blipFill>
          <a:blip r:embed="rId4"/>
          <a:stretch>
            <a:fillRect/>
          </a:stretch>
        </p:blipFill>
        <p:spPr>
          <a:xfrm>
            <a:off x="1692140" y="6313397"/>
            <a:ext cx="3596952" cy="323116"/>
          </a:xfrm>
          <a:prstGeom prst="rect">
            <a:avLst/>
          </a:prstGeom>
        </p:spPr>
      </p:pic>
      <p:pic>
        <p:nvPicPr>
          <p:cNvPr id="12" name="Picture 11">
            <a:extLst>
              <a:ext uri="{FF2B5EF4-FFF2-40B4-BE49-F238E27FC236}">
                <a16:creationId xmlns:a16="http://schemas.microsoft.com/office/drawing/2014/main" id="{D8ABB0A9-1CEA-E55E-E636-2A14AADA4E5A}"/>
              </a:ext>
            </a:extLst>
          </p:cNvPr>
          <p:cNvPicPr>
            <a:picLocks noChangeAspect="1"/>
          </p:cNvPicPr>
          <p:nvPr/>
        </p:nvPicPr>
        <p:blipFill>
          <a:blip r:embed="rId5"/>
          <a:stretch>
            <a:fillRect/>
          </a:stretch>
        </p:blipFill>
        <p:spPr>
          <a:xfrm>
            <a:off x="6497842" y="6431428"/>
            <a:ext cx="5694158" cy="323116"/>
          </a:xfrm>
          <a:prstGeom prst="rect">
            <a:avLst/>
          </a:prstGeom>
        </p:spPr>
      </p:pic>
    </p:spTree>
    <p:extLst>
      <p:ext uri="{BB962C8B-B14F-4D97-AF65-F5344CB8AC3E}">
        <p14:creationId xmlns:p14="http://schemas.microsoft.com/office/powerpoint/2010/main" val="1891141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EC31-8945-CFF8-619A-097E67AEDFBD}"/>
              </a:ext>
            </a:extLst>
          </p:cNvPr>
          <p:cNvSpPr>
            <a:spLocks noGrp="1"/>
          </p:cNvSpPr>
          <p:nvPr>
            <p:ph type="title"/>
          </p:nvPr>
        </p:nvSpPr>
        <p:spPr>
          <a:xfrm>
            <a:off x="838200" y="365126"/>
            <a:ext cx="10515600" cy="718546"/>
          </a:xfrm>
        </p:spPr>
        <p:txBody>
          <a:bodyPr>
            <a:normAutofit fontScale="90000"/>
          </a:bodyPr>
          <a:lstStyle/>
          <a:p>
            <a:r>
              <a:rPr lang="en-US" sz="4000" b="1" dirty="0">
                <a:latin typeface="Arial" panose="020B0604020202020204" pitchFamily="34" charset="0"/>
                <a:cs typeface="Arial" panose="020B0604020202020204" pitchFamily="34" charset="0"/>
              </a:rPr>
              <a:t>Inform PWUD regarding safer use practices</a:t>
            </a:r>
          </a:p>
        </p:txBody>
      </p:sp>
      <p:pic>
        <p:nvPicPr>
          <p:cNvPr id="5" name="Content Placeholder 4">
            <a:extLst>
              <a:ext uri="{FF2B5EF4-FFF2-40B4-BE49-F238E27FC236}">
                <a16:creationId xmlns:a16="http://schemas.microsoft.com/office/drawing/2014/main" id="{3BA8FEA2-0171-C4F3-0EF2-A196A8E839A2}"/>
              </a:ext>
            </a:extLst>
          </p:cNvPr>
          <p:cNvPicPr>
            <a:picLocks noGrp="1" noChangeAspect="1"/>
          </p:cNvPicPr>
          <p:nvPr>
            <p:ph sz="half" idx="1"/>
          </p:nvPr>
        </p:nvPicPr>
        <p:blipFill>
          <a:blip r:embed="rId3"/>
          <a:stretch>
            <a:fillRect/>
          </a:stretch>
        </p:blipFill>
        <p:spPr>
          <a:xfrm>
            <a:off x="716437" y="1132070"/>
            <a:ext cx="5160391" cy="5430238"/>
          </a:xfrm>
          <a:prstGeom prst="rect">
            <a:avLst/>
          </a:prstGeom>
        </p:spPr>
      </p:pic>
      <p:pic>
        <p:nvPicPr>
          <p:cNvPr id="6" name="Content Placeholder 5">
            <a:extLst>
              <a:ext uri="{FF2B5EF4-FFF2-40B4-BE49-F238E27FC236}">
                <a16:creationId xmlns:a16="http://schemas.microsoft.com/office/drawing/2014/main" id="{2ACECC2B-3F79-7089-735C-4F191631E736}"/>
              </a:ext>
            </a:extLst>
          </p:cNvPr>
          <p:cNvPicPr>
            <a:picLocks noGrp="1" noChangeAspect="1"/>
          </p:cNvPicPr>
          <p:nvPr>
            <p:ph sz="half" idx="2"/>
          </p:nvPr>
        </p:nvPicPr>
        <p:blipFill>
          <a:blip r:embed="rId4"/>
          <a:stretch>
            <a:fillRect/>
          </a:stretch>
        </p:blipFill>
        <p:spPr>
          <a:xfrm>
            <a:off x="6545738" y="1240679"/>
            <a:ext cx="4614419" cy="5160121"/>
          </a:xfrm>
          <a:prstGeom prst="rect">
            <a:avLst/>
          </a:prstGeom>
        </p:spPr>
      </p:pic>
      <p:pic>
        <p:nvPicPr>
          <p:cNvPr id="8" name="Picture 7">
            <a:extLst>
              <a:ext uri="{FF2B5EF4-FFF2-40B4-BE49-F238E27FC236}">
                <a16:creationId xmlns:a16="http://schemas.microsoft.com/office/drawing/2014/main" id="{BB6AF20D-B5A6-8466-CF0F-B6C4E99AC895}"/>
              </a:ext>
            </a:extLst>
          </p:cNvPr>
          <p:cNvPicPr>
            <a:picLocks noChangeAspect="1"/>
          </p:cNvPicPr>
          <p:nvPr/>
        </p:nvPicPr>
        <p:blipFill>
          <a:blip r:embed="rId5"/>
          <a:stretch>
            <a:fillRect/>
          </a:stretch>
        </p:blipFill>
        <p:spPr>
          <a:xfrm>
            <a:off x="157981" y="6564946"/>
            <a:ext cx="5938019" cy="323116"/>
          </a:xfrm>
          <a:prstGeom prst="rect">
            <a:avLst/>
          </a:prstGeom>
        </p:spPr>
      </p:pic>
      <p:pic>
        <p:nvPicPr>
          <p:cNvPr id="10" name="Picture 9">
            <a:extLst>
              <a:ext uri="{FF2B5EF4-FFF2-40B4-BE49-F238E27FC236}">
                <a16:creationId xmlns:a16="http://schemas.microsoft.com/office/drawing/2014/main" id="{C62F5480-9DF3-208D-8773-090A7ACA825E}"/>
              </a:ext>
            </a:extLst>
          </p:cNvPr>
          <p:cNvPicPr>
            <a:picLocks noChangeAspect="1"/>
          </p:cNvPicPr>
          <p:nvPr/>
        </p:nvPicPr>
        <p:blipFill>
          <a:blip r:embed="rId6"/>
          <a:stretch>
            <a:fillRect/>
          </a:stretch>
        </p:blipFill>
        <p:spPr>
          <a:xfrm>
            <a:off x="6545738" y="6492874"/>
            <a:ext cx="5425910" cy="323116"/>
          </a:xfrm>
          <a:prstGeom prst="rect">
            <a:avLst/>
          </a:prstGeom>
        </p:spPr>
      </p:pic>
    </p:spTree>
    <p:extLst>
      <p:ext uri="{BB962C8B-B14F-4D97-AF65-F5344CB8AC3E}">
        <p14:creationId xmlns:p14="http://schemas.microsoft.com/office/powerpoint/2010/main" val="3720349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D14A-B0CB-582E-1E14-883DA5877911}"/>
              </a:ext>
            </a:extLst>
          </p:cNvPr>
          <p:cNvSpPr>
            <a:spLocks noGrp="1"/>
          </p:cNvSpPr>
          <p:nvPr>
            <p:ph type="title"/>
          </p:nvPr>
        </p:nvSpPr>
        <p:spPr>
          <a:xfrm>
            <a:off x="838200" y="365126"/>
            <a:ext cx="10515600" cy="852726"/>
          </a:xfrm>
        </p:spPr>
        <p:txBody>
          <a:bodyPr>
            <a:normAutofit/>
          </a:bodyPr>
          <a:lstStyle/>
          <a:p>
            <a:r>
              <a:rPr lang="en-US" sz="4400" b="1" dirty="0">
                <a:latin typeface="Arial" panose="020B0604020202020204" pitchFamily="34" charset="0"/>
                <a:cs typeface="Arial" panose="020B0604020202020204" pitchFamily="34" charset="0"/>
              </a:rPr>
              <a:t>Inform PWUD regarding wound care</a:t>
            </a:r>
          </a:p>
        </p:txBody>
      </p:sp>
      <p:pic>
        <p:nvPicPr>
          <p:cNvPr id="5" name="Content Placeholder 4">
            <a:extLst>
              <a:ext uri="{FF2B5EF4-FFF2-40B4-BE49-F238E27FC236}">
                <a16:creationId xmlns:a16="http://schemas.microsoft.com/office/drawing/2014/main" id="{4C8A3538-CEF9-F65A-20F6-8BA3CA34711A}"/>
              </a:ext>
            </a:extLst>
          </p:cNvPr>
          <p:cNvPicPr>
            <a:picLocks noGrp="1" noChangeAspect="1"/>
          </p:cNvPicPr>
          <p:nvPr>
            <p:ph sz="half" idx="1"/>
          </p:nvPr>
        </p:nvPicPr>
        <p:blipFill>
          <a:blip r:embed="rId3"/>
          <a:stretch>
            <a:fillRect/>
          </a:stretch>
        </p:blipFill>
        <p:spPr>
          <a:xfrm>
            <a:off x="721151" y="1492981"/>
            <a:ext cx="4805055" cy="4742850"/>
          </a:xfrm>
          <a:prstGeom prst="rect">
            <a:avLst/>
          </a:prstGeom>
        </p:spPr>
      </p:pic>
      <p:pic>
        <p:nvPicPr>
          <p:cNvPr id="6" name="Content Placeholder 5">
            <a:extLst>
              <a:ext uri="{FF2B5EF4-FFF2-40B4-BE49-F238E27FC236}">
                <a16:creationId xmlns:a16="http://schemas.microsoft.com/office/drawing/2014/main" id="{F08875AF-2C76-E1F2-21E0-7CE2E8C5D933}"/>
              </a:ext>
            </a:extLst>
          </p:cNvPr>
          <p:cNvPicPr>
            <a:picLocks noGrp="1" noChangeAspect="1"/>
          </p:cNvPicPr>
          <p:nvPr>
            <p:ph sz="half" idx="2"/>
          </p:nvPr>
        </p:nvPicPr>
        <p:blipFill>
          <a:blip r:embed="rId4"/>
          <a:stretch>
            <a:fillRect/>
          </a:stretch>
        </p:blipFill>
        <p:spPr>
          <a:xfrm>
            <a:off x="6356377" y="1492981"/>
            <a:ext cx="4906651" cy="4742850"/>
          </a:xfrm>
          <a:prstGeom prst="rect">
            <a:avLst/>
          </a:prstGeom>
        </p:spPr>
      </p:pic>
      <p:pic>
        <p:nvPicPr>
          <p:cNvPr id="8" name="Picture 7">
            <a:extLst>
              <a:ext uri="{FF2B5EF4-FFF2-40B4-BE49-F238E27FC236}">
                <a16:creationId xmlns:a16="http://schemas.microsoft.com/office/drawing/2014/main" id="{DEE76935-9327-A708-4BB7-78AE304565C0}"/>
              </a:ext>
            </a:extLst>
          </p:cNvPr>
          <p:cNvPicPr>
            <a:picLocks noChangeAspect="1"/>
          </p:cNvPicPr>
          <p:nvPr/>
        </p:nvPicPr>
        <p:blipFill>
          <a:blip r:embed="rId5"/>
          <a:stretch>
            <a:fillRect/>
          </a:stretch>
        </p:blipFill>
        <p:spPr>
          <a:xfrm>
            <a:off x="166083" y="6378830"/>
            <a:ext cx="6041660" cy="323116"/>
          </a:xfrm>
          <a:prstGeom prst="rect">
            <a:avLst/>
          </a:prstGeom>
        </p:spPr>
      </p:pic>
      <p:pic>
        <p:nvPicPr>
          <p:cNvPr id="10" name="Picture 9">
            <a:extLst>
              <a:ext uri="{FF2B5EF4-FFF2-40B4-BE49-F238E27FC236}">
                <a16:creationId xmlns:a16="http://schemas.microsoft.com/office/drawing/2014/main" id="{041E5A5B-9315-2AED-1E67-29AB7DDF56E7}"/>
              </a:ext>
            </a:extLst>
          </p:cNvPr>
          <p:cNvPicPr>
            <a:picLocks noChangeAspect="1"/>
          </p:cNvPicPr>
          <p:nvPr/>
        </p:nvPicPr>
        <p:blipFill>
          <a:blip r:embed="rId6"/>
          <a:stretch>
            <a:fillRect/>
          </a:stretch>
        </p:blipFill>
        <p:spPr>
          <a:xfrm>
            <a:off x="6258601" y="6378830"/>
            <a:ext cx="5767316" cy="323116"/>
          </a:xfrm>
          <a:prstGeom prst="rect">
            <a:avLst/>
          </a:prstGeom>
        </p:spPr>
      </p:pic>
    </p:spTree>
    <p:extLst>
      <p:ext uri="{BB962C8B-B14F-4D97-AF65-F5344CB8AC3E}">
        <p14:creationId xmlns:p14="http://schemas.microsoft.com/office/powerpoint/2010/main" val="1073076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F035-4420-6392-8B1C-39D22B8F49BC}"/>
              </a:ext>
            </a:extLst>
          </p:cNvPr>
          <p:cNvSpPr>
            <a:spLocks noGrp="1"/>
          </p:cNvSpPr>
          <p:nvPr>
            <p:ph type="title"/>
          </p:nvPr>
        </p:nvSpPr>
        <p:spPr>
          <a:xfrm>
            <a:off x="838200" y="365126"/>
            <a:ext cx="10515600" cy="1160224"/>
          </a:xfrm>
        </p:spPr>
        <p:txBody>
          <a:bodyPr>
            <a:normAutofit fontScale="90000"/>
          </a:bodyPr>
          <a:lstStyle/>
          <a:p>
            <a:r>
              <a:rPr lang="en-US" b="1" dirty="0">
                <a:latin typeface="Arial" panose="020B0604020202020204" pitchFamily="34" charset="0"/>
                <a:cs typeface="Arial" panose="020B0604020202020204" pitchFamily="34" charset="0"/>
              </a:rPr>
              <a:t>Inform PWUD regarding xylazine</a:t>
            </a:r>
          </a:p>
        </p:txBody>
      </p:sp>
      <p:pic>
        <p:nvPicPr>
          <p:cNvPr id="7" name="Content Placeholder 6">
            <a:extLst>
              <a:ext uri="{FF2B5EF4-FFF2-40B4-BE49-F238E27FC236}">
                <a16:creationId xmlns:a16="http://schemas.microsoft.com/office/drawing/2014/main" id="{1BCB6C0E-E3C5-F059-CFFD-61639422E742}"/>
              </a:ext>
            </a:extLst>
          </p:cNvPr>
          <p:cNvPicPr>
            <a:picLocks noGrp="1" noChangeAspect="1"/>
          </p:cNvPicPr>
          <p:nvPr>
            <p:ph sz="half" idx="1"/>
          </p:nvPr>
        </p:nvPicPr>
        <p:blipFill>
          <a:blip r:embed="rId3"/>
          <a:stretch>
            <a:fillRect/>
          </a:stretch>
        </p:blipFill>
        <p:spPr>
          <a:xfrm>
            <a:off x="728283" y="1624207"/>
            <a:ext cx="4875452" cy="4606660"/>
          </a:xfrm>
          <a:prstGeom prst="rect">
            <a:avLst/>
          </a:prstGeom>
          <a:ln>
            <a:noFill/>
          </a:ln>
          <a:effectLst>
            <a:outerShdw blurRad="292100" dist="139700" dir="2700000" algn="tl" rotWithShape="0">
              <a:srgbClr val="333333">
                <a:alpha val="65000"/>
              </a:srgbClr>
            </a:outerShdw>
          </a:effectLst>
        </p:spPr>
      </p:pic>
      <p:pic>
        <p:nvPicPr>
          <p:cNvPr id="3074" name="Picture 2" descr="Harm Reduction | Resources | Grayken Center for Addiction TTA | Boston  Medical Center">
            <a:extLst>
              <a:ext uri="{FF2B5EF4-FFF2-40B4-BE49-F238E27FC236}">
                <a16:creationId xmlns:a16="http://schemas.microsoft.com/office/drawing/2014/main" id="{62AD2BD8-27A8-E5BB-1FEF-9B1EF7B777F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926781" y="1675207"/>
            <a:ext cx="4536936" cy="4501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97820E9-903E-798D-753A-B10302561467}"/>
              </a:ext>
            </a:extLst>
          </p:cNvPr>
          <p:cNvPicPr>
            <a:picLocks noChangeAspect="1"/>
          </p:cNvPicPr>
          <p:nvPr/>
        </p:nvPicPr>
        <p:blipFill>
          <a:blip r:embed="rId5"/>
          <a:stretch>
            <a:fillRect/>
          </a:stretch>
        </p:blipFill>
        <p:spPr>
          <a:xfrm>
            <a:off x="6437214" y="6427150"/>
            <a:ext cx="5522814" cy="323116"/>
          </a:xfrm>
          <a:prstGeom prst="rect">
            <a:avLst/>
          </a:prstGeom>
        </p:spPr>
      </p:pic>
      <p:pic>
        <p:nvPicPr>
          <p:cNvPr id="9" name="Picture 8">
            <a:extLst>
              <a:ext uri="{FF2B5EF4-FFF2-40B4-BE49-F238E27FC236}">
                <a16:creationId xmlns:a16="http://schemas.microsoft.com/office/drawing/2014/main" id="{3122A2E3-5864-41D0-76A9-BEC0F40994F6}"/>
              </a:ext>
            </a:extLst>
          </p:cNvPr>
          <p:cNvPicPr>
            <a:picLocks noChangeAspect="1"/>
          </p:cNvPicPr>
          <p:nvPr/>
        </p:nvPicPr>
        <p:blipFill>
          <a:blip r:embed="rId6"/>
          <a:stretch>
            <a:fillRect/>
          </a:stretch>
        </p:blipFill>
        <p:spPr>
          <a:xfrm>
            <a:off x="301657" y="6427150"/>
            <a:ext cx="5755064" cy="323116"/>
          </a:xfrm>
          <a:prstGeom prst="rect">
            <a:avLst/>
          </a:prstGeom>
        </p:spPr>
      </p:pic>
    </p:spTree>
    <p:extLst>
      <p:ext uri="{BB962C8B-B14F-4D97-AF65-F5344CB8AC3E}">
        <p14:creationId xmlns:p14="http://schemas.microsoft.com/office/powerpoint/2010/main" val="320057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1644-B554-D5B5-9ABB-044CB9958FB7}"/>
              </a:ext>
            </a:extLst>
          </p:cNvPr>
          <p:cNvSpPr>
            <a:spLocks noGrp="1"/>
          </p:cNvSpPr>
          <p:nvPr>
            <p:ph type="title"/>
          </p:nvPr>
        </p:nvSpPr>
        <p:spPr>
          <a:xfrm>
            <a:off x="838200" y="365125"/>
            <a:ext cx="10515600" cy="974107"/>
          </a:xfrm>
        </p:spPr>
        <p:txBody>
          <a:bodyPr>
            <a:noAutofit/>
          </a:bodyPr>
          <a:lstStyle/>
          <a:p>
            <a:r>
              <a:rPr lang="en-US" sz="4000" b="1" dirty="0">
                <a:latin typeface="Arial" panose="020B0604020202020204" pitchFamily="34" charset="0"/>
                <a:cs typeface="Arial" panose="020B0604020202020204" pitchFamily="34" charset="0"/>
              </a:rPr>
              <a:t>Inform PWUD regarding test strips and distribute them</a:t>
            </a:r>
          </a:p>
        </p:txBody>
      </p:sp>
      <p:pic>
        <p:nvPicPr>
          <p:cNvPr id="6" name="Content Placeholder 5">
            <a:extLst>
              <a:ext uri="{FF2B5EF4-FFF2-40B4-BE49-F238E27FC236}">
                <a16:creationId xmlns:a16="http://schemas.microsoft.com/office/drawing/2014/main" id="{961ADB71-BD77-664E-E825-DA962A40E013}"/>
              </a:ext>
            </a:extLst>
          </p:cNvPr>
          <p:cNvPicPr>
            <a:picLocks noGrp="1" noChangeAspect="1"/>
          </p:cNvPicPr>
          <p:nvPr>
            <p:ph idx="1"/>
          </p:nvPr>
        </p:nvPicPr>
        <p:blipFill>
          <a:blip r:embed="rId3"/>
          <a:stretch>
            <a:fillRect/>
          </a:stretch>
        </p:blipFill>
        <p:spPr>
          <a:xfrm>
            <a:off x="878821" y="1527142"/>
            <a:ext cx="5128182" cy="2832874"/>
          </a:xfrm>
          <a:prstGeom prst="rect">
            <a:avLst/>
          </a:prstGeom>
        </p:spPr>
      </p:pic>
      <p:pic>
        <p:nvPicPr>
          <p:cNvPr id="7" name="Picture 6">
            <a:extLst>
              <a:ext uri="{FF2B5EF4-FFF2-40B4-BE49-F238E27FC236}">
                <a16:creationId xmlns:a16="http://schemas.microsoft.com/office/drawing/2014/main" id="{314549DA-D2F7-D44D-8421-A36486E93479}"/>
              </a:ext>
            </a:extLst>
          </p:cNvPr>
          <p:cNvPicPr>
            <a:picLocks noChangeAspect="1"/>
          </p:cNvPicPr>
          <p:nvPr/>
        </p:nvPicPr>
        <p:blipFill>
          <a:blip r:embed="rId4"/>
          <a:stretch>
            <a:fillRect/>
          </a:stretch>
        </p:blipFill>
        <p:spPr>
          <a:xfrm>
            <a:off x="6652655" y="1527142"/>
            <a:ext cx="5043683" cy="4889991"/>
          </a:xfrm>
          <a:prstGeom prst="rect">
            <a:avLst/>
          </a:prstGeom>
        </p:spPr>
      </p:pic>
      <p:pic>
        <p:nvPicPr>
          <p:cNvPr id="8" name="Picture 7">
            <a:extLst>
              <a:ext uri="{FF2B5EF4-FFF2-40B4-BE49-F238E27FC236}">
                <a16:creationId xmlns:a16="http://schemas.microsoft.com/office/drawing/2014/main" id="{01A552D2-03DF-F68B-E8A6-D246E7F52CAA}"/>
              </a:ext>
            </a:extLst>
          </p:cNvPr>
          <p:cNvPicPr>
            <a:picLocks noChangeAspect="1"/>
          </p:cNvPicPr>
          <p:nvPr/>
        </p:nvPicPr>
        <p:blipFill>
          <a:blip r:embed="rId5"/>
          <a:stretch>
            <a:fillRect/>
          </a:stretch>
        </p:blipFill>
        <p:spPr>
          <a:xfrm>
            <a:off x="838200" y="3826281"/>
            <a:ext cx="5043683" cy="2970445"/>
          </a:xfrm>
          <a:prstGeom prst="rect">
            <a:avLst/>
          </a:prstGeom>
        </p:spPr>
      </p:pic>
      <p:pic>
        <p:nvPicPr>
          <p:cNvPr id="4" name="Picture 3">
            <a:extLst>
              <a:ext uri="{FF2B5EF4-FFF2-40B4-BE49-F238E27FC236}">
                <a16:creationId xmlns:a16="http://schemas.microsoft.com/office/drawing/2014/main" id="{D5DD38DC-185D-89EF-906D-FD0FAE958F71}"/>
              </a:ext>
            </a:extLst>
          </p:cNvPr>
          <p:cNvPicPr>
            <a:picLocks noChangeAspect="1"/>
          </p:cNvPicPr>
          <p:nvPr/>
        </p:nvPicPr>
        <p:blipFill>
          <a:blip r:embed="rId6"/>
          <a:stretch>
            <a:fillRect/>
          </a:stretch>
        </p:blipFill>
        <p:spPr>
          <a:xfrm>
            <a:off x="1613020" y="3972137"/>
            <a:ext cx="3962743" cy="323116"/>
          </a:xfrm>
          <a:prstGeom prst="rect">
            <a:avLst/>
          </a:prstGeom>
        </p:spPr>
      </p:pic>
      <p:pic>
        <p:nvPicPr>
          <p:cNvPr id="9" name="Picture 8">
            <a:extLst>
              <a:ext uri="{FF2B5EF4-FFF2-40B4-BE49-F238E27FC236}">
                <a16:creationId xmlns:a16="http://schemas.microsoft.com/office/drawing/2014/main" id="{F1EC5A7D-C5AB-5EE0-E351-2FA8F0B54364}"/>
              </a:ext>
            </a:extLst>
          </p:cNvPr>
          <p:cNvPicPr>
            <a:picLocks noChangeAspect="1"/>
          </p:cNvPicPr>
          <p:nvPr/>
        </p:nvPicPr>
        <p:blipFill>
          <a:blip r:embed="rId7"/>
          <a:stretch>
            <a:fillRect/>
          </a:stretch>
        </p:blipFill>
        <p:spPr>
          <a:xfrm>
            <a:off x="6386301" y="6443485"/>
            <a:ext cx="5377138" cy="323116"/>
          </a:xfrm>
          <a:prstGeom prst="rect">
            <a:avLst/>
          </a:prstGeom>
        </p:spPr>
      </p:pic>
      <p:pic>
        <p:nvPicPr>
          <p:cNvPr id="11" name="Picture 10">
            <a:extLst>
              <a:ext uri="{FF2B5EF4-FFF2-40B4-BE49-F238E27FC236}">
                <a16:creationId xmlns:a16="http://schemas.microsoft.com/office/drawing/2014/main" id="{CA49A4AE-C51D-8E97-D64A-EFD5A289165B}"/>
              </a:ext>
            </a:extLst>
          </p:cNvPr>
          <p:cNvPicPr>
            <a:picLocks noChangeAspect="1"/>
          </p:cNvPicPr>
          <p:nvPr/>
        </p:nvPicPr>
        <p:blipFill>
          <a:blip r:embed="rId8"/>
          <a:stretch>
            <a:fillRect/>
          </a:stretch>
        </p:blipFill>
        <p:spPr>
          <a:xfrm>
            <a:off x="1842499" y="6370358"/>
            <a:ext cx="2926334" cy="323116"/>
          </a:xfrm>
          <a:prstGeom prst="rect">
            <a:avLst/>
          </a:prstGeom>
        </p:spPr>
      </p:pic>
    </p:spTree>
    <p:extLst>
      <p:ext uri="{BB962C8B-B14F-4D97-AF65-F5344CB8AC3E}">
        <p14:creationId xmlns:p14="http://schemas.microsoft.com/office/powerpoint/2010/main" val="2005076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A8B2-D602-EE98-AF5D-E0031A6AE56B}"/>
              </a:ext>
            </a:extLst>
          </p:cNvPr>
          <p:cNvSpPr>
            <a:spLocks noGrp="1"/>
          </p:cNvSpPr>
          <p:nvPr>
            <p:ph type="title"/>
          </p:nvPr>
        </p:nvSpPr>
        <p:spPr>
          <a:xfrm>
            <a:off x="838200" y="365125"/>
            <a:ext cx="10515600" cy="986245"/>
          </a:xfrm>
        </p:spPr>
        <p:txBody>
          <a:bodyPr>
            <a:normAutofit/>
          </a:bodyPr>
          <a:lstStyle/>
          <a:p>
            <a:r>
              <a:rPr lang="en-US" sz="4400" b="1" dirty="0">
                <a:latin typeface="Arial" panose="020B0604020202020204" pitchFamily="34" charset="0"/>
                <a:cs typeface="Arial" panose="020B0604020202020204" pitchFamily="34" charset="0"/>
              </a:rPr>
              <a:t>Inform PWUD regarding overamping</a:t>
            </a:r>
          </a:p>
        </p:txBody>
      </p:sp>
      <p:sp>
        <p:nvSpPr>
          <p:cNvPr id="3" name="Content Placeholder 2">
            <a:extLst>
              <a:ext uri="{FF2B5EF4-FFF2-40B4-BE49-F238E27FC236}">
                <a16:creationId xmlns:a16="http://schemas.microsoft.com/office/drawing/2014/main" id="{E021216F-FC34-0F7D-553F-224010B62D3C}"/>
              </a:ext>
            </a:extLst>
          </p:cNvPr>
          <p:cNvSpPr>
            <a:spLocks noGrp="1"/>
          </p:cNvSpPr>
          <p:nvPr>
            <p:ph idx="1"/>
          </p:nvPr>
        </p:nvSpPr>
        <p:spPr>
          <a:xfrm>
            <a:off x="838200" y="1630545"/>
            <a:ext cx="10515600" cy="4546417"/>
          </a:xfrm>
        </p:spPr>
        <p:txBody>
          <a:bodyPr>
            <a:normAutofit lnSpcReduction="10000"/>
          </a:bodyPr>
          <a:lstStyle/>
          <a:p>
            <a:pPr marL="457200" lvl="0" indent="-361950" algn="l" rtl="0">
              <a:lnSpc>
                <a:spcPct val="110000"/>
              </a:lnSpc>
              <a:spcBef>
                <a:spcPts val="0"/>
              </a:spcBef>
              <a:spcAft>
                <a:spcPts val="0"/>
              </a:spcAft>
              <a:buSzPts val="2100"/>
              <a:buChar char="•"/>
            </a:pPr>
            <a:r>
              <a:rPr lang="en-US" sz="2100" b="1" dirty="0">
                <a:latin typeface="Arial" panose="020B0604020202020204" pitchFamily="34" charset="0"/>
                <a:cs typeface="Arial" panose="020B0604020202020204" pitchFamily="34" charset="0"/>
              </a:rPr>
              <a:t>Overamping:</a:t>
            </a:r>
            <a:r>
              <a:rPr lang="en-US" sz="2100" dirty="0">
                <a:latin typeface="Arial" panose="020B0604020202020204" pitchFamily="34" charset="0"/>
                <a:cs typeface="Arial" panose="020B0604020202020204" pitchFamily="34" charset="0"/>
              </a:rPr>
              <a:t> a negative reaction to using stimulants; while different from overdosing, it can be life-threatening</a:t>
            </a:r>
          </a:p>
          <a:p>
            <a:pPr marL="914400" lvl="1" indent="-361950" algn="l" rtl="0">
              <a:lnSpc>
                <a:spcPct val="110000"/>
              </a:lnSpc>
              <a:spcBef>
                <a:spcPts val="400"/>
              </a:spcBef>
              <a:spcAft>
                <a:spcPts val="0"/>
              </a:spcAft>
              <a:buSzPts val="2100"/>
              <a:buChar char="•"/>
            </a:pPr>
            <a:r>
              <a:rPr lang="en-US" sz="2100" dirty="0">
                <a:latin typeface="Arial" panose="020B0604020202020204" pitchFamily="34" charset="0"/>
                <a:cs typeface="Arial" panose="020B0604020202020204" pitchFamily="34" charset="0"/>
              </a:rPr>
              <a:t>Physical symptoms can include chest pain, dyspnea, HTN, tachycardia, hyperthermia, etc.</a:t>
            </a:r>
          </a:p>
          <a:p>
            <a:pPr marL="914400" lvl="1" indent="-361950" algn="l" rtl="0">
              <a:lnSpc>
                <a:spcPct val="110000"/>
              </a:lnSpc>
              <a:spcBef>
                <a:spcPts val="400"/>
              </a:spcBef>
              <a:spcAft>
                <a:spcPts val="0"/>
              </a:spcAft>
              <a:buSzPts val="2100"/>
              <a:buChar char="•"/>
            </a:pPr>
            <a:r>
              <a:rPr lang="en-US" sz="2100" dirty="0">
                <a:latin typeface="Arial" panose="020B0604020202020204" pitchFamily="34" charset="0"/>
                <a:cs typeface="Arial" panose="020B0604020202020204" pitchFamily="34" charset="0"/>
              </a:rPr>
              <a:t>Psychiatric symptoms can include anxiety, paranoia, aggression, psychosis, etc.</a:t>
            </a:r>
          </a:p>
          <a:p>
            <a:pPr marL="457200" lvl="0"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Time of symptom onset is quickest when people use substances by smoking, sniffing, or injecting them</a:t>
            </a:r>
          </a:p>
          <a:p>
            <a:pPr marL="457200" lvl="0" indent="-361950" algn="l" rtl="0">
              <a:lnSpc>
                <a:spcPct val="100000"/>
              </a:lnSpc>
              <a:spcBef>
                <a:spcPts val="0"/>
              </a:spcBef>
              <a:spcAft>
                <a:spcPts val="0"/>
              </a:spcAft>
              <a:buSzPts val="2100"/>
              <a:buFont typeface="Noto Sans Symbols"/>
              <a:buChar char="•"/>
            </a:pPr>
            <a:r>
              <a:rPr lang="en-US" sz="2100" dirty="0">
                <a:latin typeface="Arial" panose="020B0604020202020204" pitchFamily="34" charset="0"/>
                <a:cs typeface="Arial" panose="020B0604020202020204" pitchFamily="34" charset="0"/>
              </a:rPr>
              <a:t>Occurs when someone is experiencing effects of stimulants so severe that their health or safety may be at risk. </a:t>
            </a:r>
          </a:p>
          <a:p>
            <a:pPr marL="457200" lvl="0" indent="-361950" algn="l" rtl="0">
              <a:lnSpc>
                <a:spcPct val="100000"/>
              </a:lnSpc>
              <a:spcBef>
                <a:spcPts val="0"/>
              </a:spcBef>
              <a:spcAft>
                <a:spcPts val="0"/>
              </a:spcAft>
              <a:buSzPts val="2100"/>
              <a:buFont typeface="Noto Sans Symbols"/>
              <a:buChar char="•"/>
            </a:pPr>
            <a:r>
              <a:rPr lang="en-US" sz="2100" dirty="0">
                <a:latin typeface="Arial" panose="020B0604020202020204" pitchFamily="34" charset="0"/>
                <a:cs typeface="Arial" panose="020B0604020202020204" pitchFamily="34" charset="0"/>
              </a:rPr>
              <a:t>The effects of stimulants on the body can vary greatly based on multiple factors, including potency of the substance being used, co-use with other substances, route of administration, amount of substance used, using alone (risk for lethal overamping), mental health and other medical comorbidities</a:t>
            </a:r>
          </a:p>
          <a:p>
            <a:endParaRPr lang="en-US" dirty="0"/>
          </a:p>
        </p:txBody>
      </p:sp>
      <p:pic>
        <p:nvPicPr>
          <p:cNvPr id="5" name="Picture 4">
            <a:extLst>
              <a:ext uri="{FF2B5EF4-FFF2-40B4-BE49-F238E27FC236}">
                <a16:creationId xmlns:a16="http://schemas.microsoft.com/office/drawing/2014/main" id="{DC1224A0-03DA-FB49-EA16-9BCB6B0082FA}"/>
              </a:ext>
            </a:extLst>
          </p:cNvPr>
          <p:cNvPicPr>
            <a:picLocks noChangeAspect="1"/>
          </p:cNvPicPr>
          <p:nvPr/>
        </p:nvPicPr>
        <p:blipFill>
          <a:blip r:embed="rId3"/>
          <a:stretch>
            <a:fillRect/>
          </a:stretch>
        </p:blipFill>
        <p:spPr>
          <a:xfrm>
            <a:off x="3602237" y="6456137"/>
            <a:ext cx="4663844" cy="323116"/>
          </a:xfrm>
          <a:prstGeom prst="rect">
            <a:avLst/>
          </a:prstGeom>
        </p:spPr>
      </p:pic>
    </p:spTree>
    <p:extLst>
      <p:ext uri="{BB962C8B-B14F-4D97-AF65-F5344CB8AC3E}">
        <p14:creationId xmlns:p14="http://schemas.microsoft.com/office/powerpoint/2010/main" val="4015905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92EF-E3AA-90C1-417F-29421774D6EA}"/>
              </a:ext>
            </a:extLst>
          </p:cNvPr>
          <p:cNvSpPr>
            <a:spLocks noGrp="1"/>
          </p:cNvSpPr>
          <p:nvPr>
            <p:ph type="title"/>
          </p:nvPr>
        </p:nvSpPr>
        <p:spPr>
          <a:xfrm>
            <a:off x="838200" y="365125"/>
            <a:ext cx="10515600" cy="1111671"/>
          </a:xfrm>
        </p:spPr>
        <p:txBody>
          <a:bodyPr>
            <a:normAutofit/>
          </a:bodyPr>
          <a:lstStyle/>
          <a:p>
            <a:r>
              <a:rPr lang="en-US" sz="4400" b="1" dirty="0">
                <a:latin typeface="Arial" panose="020B0604020202020204" pitchFamily="34" charset="0"/>
                <a:cs typeface="Arial" panose="020B0604020202020204" pitchFamily="34" charset="0"/>
              </a:rPr>
              <a:t>Inform PWUD regarding overamping</a:t>
            </a:r>
          </a:p>
        </p:txBody>
      </p:sp>
      <p:sp>
        <p:nvSpPr>
          <p:cNvPr id="4" name="Content Placeholder 3">
            <a:extLst>
              <a:ext uri="{FF2B5EF4-FFF2-40B4-BE49-F238E27FC236}">
                <a16:creationId xmlns:a16="http://schemas.microsoft.com/office/drawing/2014/main" id="{AC9F9109-8D59-9036-A905-E43C86D01336}"/>
              </a:ext>
            </a:extLst>
          </p:cNvPr>
          <p:cNvSpPr>
            <a:spLocks noGrp="1"/>
          </p:cNvSpPr>
          <p:nvPr>
            <p:ph sz="half" idx="1"/>
          </p:nvPr>
        </p:nvSpPr>
        <p:spPr/>
        <p:txBody>
          <a:bodyPr>
            <a:normAutofit lnSpcReduction="10000"/>
          </a:bodyPr>
          <a:lstStyle/>
          <a:p>
            <a:pPr marL="457200" lvl="0" indent="-361950" algn="l" rtl="0">
              <a:lnSpc>
                <a:spcPct val="100000"/>
              </a:lnSpc>
              <a:spcBef>
                <a:spcPts val="0"/>
              </a:spcBef>
              <a:spcAft>
                <a:spcPts val="0"/>
              </a:spcAft>
              <a:buSzPts val="2100"/>
              <a:buFont typeface="Noto Sans Symbols"/>
              <a:buChar char="•"/>
            </a:pPr>
            <a:r>
              <a:rPr lang="en-US" sz="2100" b="1" i="1" dirty="0">
                <a:latin typeface="Arial" panose="020B0604020202020204" pitchFamily="34" charset="0"/>
                <a:cs typeface="Arial" panose="020B0604020202020204" pitchFamily="34" charset="0"/>
              </a:rPr>
              <a:t>What could potentially lethal complications of overamping look like?</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hyperthermia</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hypertension</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tachycardia</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toxic delirium</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seizures</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stroke</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myocardial infarction</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arrhythmia</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cardiac arrest</a:t>
            </a:r>
          </a:p>
          <a:p>
            <a:pPr marL="914400" lvl="1" indent="-361950" algn="l" rtl="0">
              <a:lnSpc>
                <a:spcPct val="100000"/>
              </a:lnSpc>
              <a:spcBef>
                <a:spcPts val="0"/>
              </a:spcBef>
              <a:spcAft>
                <a:spcPts val="0"/>
              </a:spcAft>
              <a:buSzPts val="2100"/>
              <a:buChar char="•"/>
            </a:pPr>
            <a:r>
              <a:rPr lang="en-US" sz="2100" dirty="0">
                <a:latin typeface="Arial" panose="020B0604020202020204" pitchFamily="34" charset="0"/>
                <a:cs typeface="Arial" panose="020B0604020202020204" pitchFamily="34" charset="0"/>
              </a:rPr>
              <a:t>sudden death</a:t>
            </a:r>
          </a:p>
          <a:p>
            <a:endParaRPr lang="en-US" dirty="0"/>
          </a:p>
        </p:txBody>
      </p:sp>
      <p:pic>
        <p:nvPicPr>
          <p:cNvPr id="7" name="Content Placeholder 6">
            <a:extLst>
              <a:ext uri="{FF2B5EF4-FFF2-40B4-BE49-F238E27FC236}">
                <a16:creationId xmlns:a16="http://schemas.microsoft.com/office/drawing/2014/main" id="{B3F33FC8-D01A-F30A-9945-F3E63EB3D836}"/>
              </a:ext>
            </a:extLst>
          </p:cNvPr>
          <p:cNvPicPr>
            <a:picLocks noGrp="1" noChangeAspect="1"/>
          </p:cNvPicPr>
          <p:nvPr>
            <p:ph sz="half" idx="2"/>
          </p:nvPr>
        </p:nvPicPr>
        <p:blipFill>
          <a:blip r:embed="rId3"/>
          <a:stretch>
            <a:fillRect/>
          </a:stretch>
        </p:blipFill>
        <p:spPr>
          <a:xfrm>
            <a:off x="6376524" y="1623829"/>
            <a:ext cx="4582341" cy="446868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913EFCA-7E33-B911-D592-7841F50D6574}"/>
              </a:ext>
            </a:extLst>
          </p:cNvPr>
          <p:cNvPicPr>
            <a:picLocks noChangeAspect="1"/>
          </p:cNvPicPr>
          <p:nvPr/>
        </p:nvPicPr>
        <p:blipFill>
          <a:blip r:embed="rId4"/>
          <a:stretch>
            <a:fillRect/>
          </a:stretch>
        </p:blipFill>
        <p:spPr>
          <a:xfrm>
            <a:off x="3711912" y="6323995"/>
            <a:ext cx="4023709" cy="323116"/>
          </a:xfrm>
          <a:prstGeom prst="rect">
            <a:avLst/>
          </a:prstGeom>
        </p:spPr>
      </p:pic>
    </p:spTree>
    <p:extLst>
      <p:ext uri="{BB962C8B-B14F-4D97-AF65-F5344CB8AC3E}">
        <p14:creationId xmlns:p14="http://schemas.microsoft.com/office/powerpoint/2010/main" val="3568211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0997E-4CFA-3661-B4EB-607FC19EC13B}"/>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Inform PWUD on tips to prevent overamping</a:t>
            </a:r>
          </a:p>
        </p:txBody>
      </p:sp>
      <p:sp>
        <p:nvSpPr>
          <p:cNvPr id="3" name="Content Placeholder 2">
            <a:extLst>
              <a:ext uri="{FF2B5EF4-FFF2-40B4-BE49-F238E27FC236}">
                <a16:creationId xmlns:a16="http://schemas.microsoft.com/office/drawing/2014/main" id="{5EADA4CA-7917-7D2C-045B-2C637B39BD2C}"/>
              </a:ext>
            </a:extLst>
          </p:cNvPr>
          <p:cNvSpPr>
            <a:spLocks noGrp="1"/>
          </p:cNvSpPr>
          <p:nvPr>
            <p:ph sz="half" idx="1"/>
          </p:nvPr>
        </p:nvSpPr>
        <p:spPr>
          <a:xfrm>
            <a:off x="240384" y="1940876"/>
            <a:ext cx="5415698" cy="4236086"/>
          </a:xfrm>
        </p:spPr>
        <p:txBody>
          <a:bodyPr>
            <a:normAutofit fontScale="85000" lnSpcReduction="20000"/>
          </a:bodyPr>
          <a:lstStyle/>
          <a:p>
            <a:pPr marL="914400" lvl="1" indent="-419100" algn="l" rtl="0">
              <a:lnSpc>
                <a:spcPct val="110000"/>
              </a:lnSpc>
              <a:spcBef>
                <a:spcPts val="400"/>
              </a:spcBef>
              <a:spcAft>
                <a:spcPts val="0"/>
              </a:spcAft>
              <a:buSzPts val="3000"/>
              <a:buChar char="•"/>
            </a:pPr>
            <a:r>
              <a:rPr lang="en-US" sz="3000" b="1" i="1" dirty="0">
                <a:latin typeface="Arial" panose="020B0604020202020204" pitchFamily="34" charset="0"/>
                <a:cs typeface="Arial" panose="020B0604020202020204" pitchFamily="34" charset="0"/>
              </a:rPr>
              <a:t>General tips to prevent or address overamping:</a:t>
            </a:r>
          </a:p>
          <a:p>
            <a:pPr marL="1371600" lvl="2" indent="-419100" algn="l" rtl="0">
              <a:lnSpc>
                <a:spcPct val="110000"/>
              </a:lnSpc>
              <a:spcBef>
                <a:spcPts val="400"/>
              </a:spcBef>
              <a:spcAft>
                <a:spcPts val="0"/>
              </a:spcAft>
              <a:buSzPts val="3000"/>
              <a:buChar char="•"/>
            </a:pPr>
            <a:r>
              <a:rPr lang="en-US" sz="3000" dirty="0">
                <a:latin typeface="Arial" panose="020B0604020202020204" pitchFamily="34" charset="0"/>
                <a:cs typeface="Arial" panose="020B0604020202020204" pitchFamily="34" charset="0"/>
              </a:rPr>
              <a:t>stay hydrated, replenish electrolytes</a:t>
            </a:r>
          </a:p>
          <a:p>
            <a:pPr marL="1371600" lvl="2" indent="-419100" algn="l" rtl="0">
              <a:lnSpc>
                <a:spcPct val="110000"/>
              </a:lnSpc>
              <a:spcBef>
                <a:spcPts val="400"/>
              </a:spcBef>
              <a:spcAft>
                <a:spcPts val="0"/>
              </a:spcAft>
              <a:buSzPts val="3000"/>
              <a:buChar char="•"/>
            </a:pPr>
            <a:r>
              <a:rPr lang="en-US" sz="3000" dirty="0">
                <a:latin typeface="Arial" panose="020B0604020202020204" pitchFamily="34" charset="0"/>
                <a:cs typeface="Arial" panose="020B0604020202020204" pitchFamily="34" charset="0"/>
              </a:rPr>
              <a:t>find a quiet and calm space to reduce overstimulation </a:t>
            </a:r>
          </a:p>
          <a:p>
            <a:pPr marL="1371600" lvl="2" indent="-419100" algn="l" rtl="0">
              <a:lnSpc>
                <a:spcPct val="110000"/>
              </a:lnSpc>
              <a:spcBef>
                <a:spcPts val="400"/>
              </a:spcBef>
              <a:spcAft>
                <a:spcPts val="0"/>
              </a:spcAft>
              <a:buSzPts val="3000"/>
              <a:buChar char="•"/>
            </a:pPr>
            <a:r>
              <a:rPr lang="en-US" sz="3000" dirty="0">
                <a:latin typeface="Arial" panose="020B0604020202020204" pitchFamily="34" charset="0"/>
                <a:cs typeface="Arial" panose="020B0604020202020204" pitchFamily="34" charset="0"/>
              </a:rPr>
              <a:t>seek medical attention </a:t>
            </a:r>
          </a:p>
          <a:p>
            <a:pPr marL="1371600" lvl="2" indent="-419100" algn="l" rtl="0">
              <a:lnSpc>
                <a:spcPct val="110000"/>
              </a:lnSpc>
              <a:spcBef>
                <a:spcPts val="400"/>
              </a:spcBef>
              <a:spcAft>
                <a:spcPts val="0"/>
              </a:spcAft>
              <a:buSzPts val="3000"/>
              <a:buChar char="•"/>
            </a:pPr>
            <a:r>
              <a:rPr lang="en-US" sz="3000" dirty="0">
                <a:latin typeface="Arial" panose="020B0604020202020204" pitchFamily="34" charset="0"/>
                <a:cs typeface="Arial" panose="020B0604020202020204" pitchFamily="34" charset="0"/>
              </a:rPr>
              <a:t>protect the head in case of seizure</a:t>
            </a:r>
            <a:endParaRPr lang="en-US" sz="2900" dirty="0">
              <a:latin typeface="Arial" panose="020B0604020202020204" pitchFamily="34"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BFF73D6D-403D-7556-EE95-76098833D14A}"/>
              </a:ext>
            </a:extLst>
          </p:cNvPr>
          <p:cNvPicPr>
            <a:picLocks noGrp="1" noChangeAspect="1"/>
          </p:cNvPicPr>
          <p:nvPr>
            <p:ph sz="half" idx="2"/>
          </p:nvPr>
        </p:nvPicPr>
        <p:blipFill>
          <a:blip r:embed="rId3"/>
          <a:stretch>
            <a:fillRect/>
          </a:stretch>
        </p:blipFill>
        <p:spPr>
          <a:xfrm>
            <a:off x="5723610" y="1027688"/>
            <a:ext cx="5956200" cy="526470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E1FAF4C-27D4-F639-E100-47E7CCF2C5F9}"/>
              </a:ext>
            </a:extLst>
          </p:cNvPr>
          <p:cNvPicPr>
            <a:picLocks noChangeAspect="1"/>
          </p:cNvPicPr>
          <p:nvPr/>
        </p:nvPicPr>
        <p:blipFill>
          <a:blip r:embed="rId4"/>
          <a:stretch>
            <a:fillRect/>
          </a:stretch>
        </p:blipFill>
        <p:spPr>
          <a:xfrm>
            <a:off x="7528446" y="6455704"/>
            <a:ext cx="2621507" cy="323116"/>
          </a:xfrm>
          <a:prstGeom prst="rect">
            <a:avLst/>
          </a:prstGeom>
        </p:spPr>
      </p:pic>
      <p:pic>
        <p:nvPicPr>
          <p:cNvPr id="9" name="Picture 8">
            <a:extLst>
              <a:ext uri="{FF2B5EF4-FFF2-40B4-BE49-F238E27FC236}">
                <a16:creationId xmlns:a16="http://schemas.microsoft.com/office/drawing/2014/main" id="{253A7870-E4F2-7EDB-762C-E5D487CD0B87}"/>
              </a:ext>
            </a:extLst>
          </p:cNvPr>
          <p:cNvPicPr>
            <a:picLocks noChangeAspect="1"/>
          </p:cNvPicPr>
          <p:nvPr/>
        </p:nvPicPr>
        <p:blipFill>
          <a:blip r:embed="rId5"/>
          <a:stretch>
            <a:fillRect/>
          </a:stretch>
        </p:blipFill>
        <p:spPr>
          <a:xfrm>
            <a:off x="738598" y="6265592"/>
            <a:ext cx="4694327" cy="323116"/>
          </a:xfrm>
          <a:prstGeom prst="rect">
            <a:avLst/>
          </a:prstGeom>
        </p:spPr>
      </p:pic>
    </p:spTree>
    <p:extLst>
      <p:ext uri="{BB962C8B-B14F-4D97-AF65-F5344CB8AC3E}">
        <p14:creationId xmlns:p14="http://schemas.microsoft.com/office/powerpoint/2010/main" val="4127223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03FE4E-1AB6-01EB-4B87-02589E9F0724}"/>
              </a:ext>
            </a:extLst>
          </p:cNvPr>
          <p:cNvSpPr>
            <a:spLocks noGrp="1"/>
          </p:cNvSpPr>
          <p:nvPr>
            <p:ph type="title"/>
          </p:nvPr>
        </p:nvSpPr>
        <p:spPr>
          <a:xfrm>
            <a:off x="838200" y="190164"/>
            <a:ext cx="10515600" cy="1363508"/>
          </a:xfrm>
        </p:spPr>
        <p:txBody>
          <a:bodyPr>
            <a:normAutofit fontScale="90000"/>
          </a:bodyPr>
          <a:lstStyle/>
          <a:p>
            <a:r>
              <a:rPr lang="en-US" b="1" dirty="0">
                <a:latin typeface="Arial" panose="020B0604020202020204" pitchFamily="34" charset="0"/>
                <a:cs typeface="Arial" panose="020B0604020202020204" pitchFamily="34" charset="0"/>
              </a:rPr>
              <a:t>Inform PWUD on safety tips to avoid overdose</a:t>
            </a:r>
          </a:p>
        </p:txBody>
      </p:sp>
      <p:sp>
        <p:nvSpPr>
          <p:cNvPr id="6" name="Content Placeholder 5">
            <a:extLst>
              <a:ext uri="{FF2B5EF4-FFF2-40B4-BE49-F238E27FC236}">
                <a16:creationId xmlns:a16="http://schemas.microsoft.com/office/drawing/2014/main" id="{D7E10D8D-3FBE-8919-BA0D-5CB2F8060417}"/>
              </a:ext>
            </a:extLst>
          </p:cNvPr>
          <p:cNvSpPr>
            <a:spLocks noGrp="1"/>
          </p:cNvSpPr>
          <p:nvPr>
            <p:ph idx="1"/>
          </p:nvPr>
        </p:nvSpPr>
        <p:spPr>
          <a:xfrm>
            <a:off x="838200" y="1650775"/>
            <a:ext cx="10515600" cy="4745979"/>
          </a:xfrm>
        </p:spPr>
        <p:txBody>
          <a:bodyPr>
            <a:normAutofit lnSpcReduction="10000"/>
          </a:bodyPr>
          <a:lstStyle/>
          <a:p>
            <a:pPr marL="914400" lvl="1" indent="-336550" algn="l" rtl="0">
              <a:lnSpc>
                <a:spcPct val="110000"/>
              </a:lnSpc>
              <a:spcBef>
                <a:spcPts val="400"/>
              </a:spcBef>
              <a:spcAft>
                <a:spcPts val="0"/>
              </a:spcAft>
              <a:buSzPts val="1700"/>
              <a:buChar char="•"/>
            </a:pPr>
            <a:r>
              <a:rPr lang="en-US" sz="1700" b="1" dirty="0">
                <a:latin typeface="Arial" panose="020B0604020202020204" pitchFamily="34" charset="0"/>
                <a:cs typeface="Arial" panose="020B0604020202020204" pitchFamily="34" charset="0"/>
              </a:rPr>
              <a:t>Overdose: </a:t>
            </a:r>
            <a:r>
              <a:rPr lang="en-US" sz="1700" dirty="0">
                <a:latin typeface="Arial" panose="020B0604020202020204" pitchFamily="34" charset="0"/>
                <a:cs typeface="Arial" panose="020B0604020202020204" pitchFamily="34" charset="0"/>
              </a:rPr>
              <a:t>persons will overdose if exposed to enough opioids, whether the opioid exposure is intentional (speed balling: mixing opioids with stimulants) or unintentional (HPSO added to the stimulant supply)</a:t>
            </a:r>
          </a:p>
          <a:p>
            <a:pPr marL="914400" lvl="1" indent="-336550" algn="l" rtl="0">
              <a:lnSpc>
                <a:spcPct val="110000"/>
              </a:lnSpc>
              <a:spcBef>
                <a:spcPts val="400"/>
              </a:spcBef>
              <a:spcAft>
                <a:spcPts val="0"/>
              </a:spcAft>
              <a:buSzPts val="1700"/>
              <a:buChar char="•"/>
            </a:pPr>
            <a:r>
              <a:rPr lang="en-US" sz="1700" b="1" i="1" dirty="0">
                <a:latin typeface="Arial" panose="020B0604020202020204" pitchFamily="34" charset="0"/>
                <a:cs typeface="Arial" panose="020B0604020202020204" pitchFamily="34" charset="0"/>
              </a:rPr>
              <a:t>Tips to avoid overdose:</a:t>
            </a:r>
            <a:r>
              <a:rPr lang="en-US" sz="1700" dirty="0">
                <a:latin typeface="Arial" panose="020B0604020202020204" pitchFamily="34" charset="0"/>
                <a:cs typeface="Arial" panose="020B0604020202020204" pitchFamily="34" charset="0"/>
              </a:rPr>
              <a:t> </a:t>
            </a:r>
          </a:p>
          <a:p>
            <a:pPr marL="1371600" lvl="2" indent="-336550" algn="l" rtl="0">
              <a:lnSpc>
                <a:spcPct val="110000"/>
              </a:lnSpc>
              <a:spcBef>
                <a:spcPts val="400"/>
              </a:spcBef>
              <a:spcAft>
                <a:spcPts val="0"/>
              </a:spcAft>
              <a:buSzPts val="1700"/>
              <a:buChar char="•"/>
            </a:pPr>
            <a:r>
              <a:rPr lang="en-US" sz="1700" dirty="0">
                <a:latin typeface="Arial" panose="020B0604020202020204" pitchFamily="34" charset="0"/>
                <a:cs typeface="Arial" panose="020B0604020202020204" pitchFamily="34" charset="0"/>
              </a:rPr>
              <a:t>test your substances with fentanyl test strips</a:t>
            </a:r>
          </a:p>
          <a:p>
            <a:pPr marL="1371600" lvl="2" indent="-336550" algn="l" rtl="0">
              <a:lnSpc>
                <a:spcPct val="110000"/>
              </a:lnSpc>
              <a:spcBef>
                <a:spcPts val="400"/>
              </a:spcBef>
              <a:spcAft>
                <a:spcPts val="0"/>
              </a:spcAft>
              <a:buSzPts val="1700"/>
              <a:buChar char="•"/>
            </a:pPr>
            <a:r>
              <a:rPr lang="en-US" sz="1700" dirty="0">
                <a:latin typeface="Arial" panose="020B0604020202020204" pitchFamily="34" charset="0"/>
                <a:cs typeface="Arial" panose="020B0604020202020204" pitchFamily="34" charset="0"/>
              </a:rPr>
              <a:t>try to avoid mixing substances</a:t>
            </a:r>
          </a:p>
          <a:p>
            <a:pPr marL="1371600" lvl="2" indent="-336550" algn="l" rtl="0">
              <a:lnSpc>
                <a:spcPct val="110000"/>
              </a:lnSpc>
              <a:spcBef>
                <a:spcPts val="400"/>
              </a:spcBef>
              <a:spcAft>
                <a:spcPts val="0"/>
              </a:spcAft>
              <a:buSzPts val="1700"/>
              <a:buChar char="•"/>
            </a:pPr>
            <a:r>
              <a:rPr lang="en-US" sz="1700" dirty="0">
                <a:latin typeface="Arial" panose="020B0604020202020204" pitchFamily="34" charset="0"/>
                <a:cs typeface="Arial" panose="020B0604020202020204" pitchFamily="34" charset="0"/>
              </a:rPr>
              <a:t>use smaller amounts/do a test dose/start low and go slow</a:t>
            </a:r>
          </a:p>
          <a:p>
            <a:pPr marL="1371600" lvl="2" indent="-336550" algn="l" rtl="0">
              <a:lnSpc>
                <a:spcPct val="110000"/>
              </a:lnSpc>
              <a:spcBef>
                <a:spcPts val="400"/>
              </a:spcBef>
              <a:spcAft>
                <a:spcPts val="0"/>
              </a:spcAft>
              <a:buSzPts val="1700"/>
              <a:buChar char="•"/>
            </a:pPr>
            <a:r>
              <a:rPr lang="en-US" sz="1700" dirty="0">
                <a:latin typeface="Arial" panose="020B0604020202020204" pitchFamily="34" charset="0"/>
                <a:cs typeface="Arial" panose="020B0604020202020204" pitchFamily="34" charset="0"/>
              </a:rPr>
              <a:t>carry naloxone: providers should dispense or prescribe naloxone to all persons who are actively using, regardless of the substance used (rare exceptions: if solely using alcohol and/or cannabis)</a:t>
            </a:r>
          </a:p>
          <a:p>
            <a:pPr marL="1371600" lvl="2" indent="-336550" algn="l" rtl="0">
              <a:lnSpc>
                <a:spcPct val="110000"/>
              </a:lnSpc>
              <a:spcBef>
                <a:spcPts val="400"/>
              </a:spcBef>
              <a:spcAft>
                <a:spcPts val="0"/>
              </a:spcAft>
              <a:buSzPts val="1700"/>
              <a:buChar char="•"/>
            </a:pPr>
            <a:r>
              <a:rPr lang="en-US" sz="1700" dirty="0">
                <a:latin typeface="Arial" panose="020B0604020202020204" pitchFamily="34" charset="0"/>
                <a:cs typeface="Arial" panose="020B0604020202020204" pitchFamily="34" charset="0"/>
              </a:rPr>
              <a:t>don’t use alone (Never Use Alone overdose prevention call line: 1-877-696-1996 </a:t>
            </a:r>
            <a:r>
              <a:rPr lang="en-US" sz="1700" u="sng" dirty="0">
                <a:solidFill>
                  <a:schemeClr val="hlink"/>
                </a:solidFill>
                <a:latin typeface="Arial" panose="020B0604020202020204" pitchFamily="34" charset="0"/>
                <a:cs typeface="Arial" panose="020B0604020202020204" pitchFamily="34" charset="0"/>
                <a:hlinkClick r:id="rId3"/>
              </a:rPr>
              <a:t>https://neverusealone.com/</a:t>
            </a:r>
            <a:r>
              <a:rPr lang="en-US" sz="1700" dirty="0">
                <a:latin typeface="Arial" panose="020B0604020202020204" pitchFamily="34" charset="0"/>
                <a:cs typeface="Arial" panose="020B0604020202020204" pitchFamily="34" charset="0"/>
              </a:rPr>
              <a:t>)</a:t>
            </a:r>
          </a:p>
          <a:p>
            <a:pPr marL="1371600" lvl="2" indent="-336550" algn="l" rtl="0">
              <a:lnSpc>
                <a:spcPct val="110000"/>
              </a:lnSpc>
              <a:spcBef>
                <a:spcPts val="400"/>
              </a:spcBef>
              <a:spcAft>
                <a:spcPts val="0"/>
              </a:spcAft>
              <a:buSzPts val="1700"/>
              <a:buChar char="•"/>
            </a:pPr>
            <a:r>
              <a:rPr lang="en-US" sz="1700" dirty="0">
                <a:latin typeface="Arial" panose="020B0604020202020204" pitchFamily="34" charset="0"/>
                <a:cs typeface="Arial" panose="020B0604020202020204" pitchFamily="34" charset="0"/>
              </a:rPr>
              <a:t>advise regarding mail-order naloxone and other harm reduction supplies directly to the homes of PWUD (</a:t>
            </a:r>
            <a:r>
              <a:rPr lang="en-US" sz="1700" u="sng" dirty="0">
                <a:solidFill>
                  <a:schemeClr val="hlink"/>
                </a:solidFill>
                <a:latin typeface="Arial" panose="020B0604020202020204" pitchFamily="34" charset="0"/>
                <a:cs typeface="Arial" panose="020B0604020202020204" pitchFamily="34" charset="0"/>
                <a:hlinkClick r:id="rId4"/>
              </a:rPr>
              <a:t>www.nextdistro.org</a:t>
            </a:r>
            <a:r>
              <a:rPr lang="en-US" sz="1700" dirty="0">
                <a:latin typeface="Arial" panose="020B0604020202020204" pitchFamily="34" charset="0"/>
                <a:cs typeface="Arial" panose="020B0604020202020204" pitchFamily="34" charset="0"/>
              </a:rPr>
              <a:t>)</a:t>
            </a:r>
          </a:p>
          <a:p>
            <a:pPr marL="1371600" lvl="2" indent="-336550" algn="l" rtl="0">
              <a:lnSpc>
                <a:spcPct val="110000"/>
              </a:lnSpc>
              <a:spcBef>
                <a:spcPts val="400"/>
              </a:spcBef>
              <a:spcAft>
                <a:spcPts val="0"/>
              </a:spcAft>
              <a:buSzPts val="1700"/>
              <a:buChar char="•"/>
            </a:pPr>
            <a:r>
              <a:rPr lang="en-US" sz="1700" dirty="0">
                <a:latin typeface="Arial" panose="020B0604020202020204" pitchFamily="34" charset="0"/>
                <a:cs typeface="Arial" panose="020B0604020202020204" pitchFamily="34" charset="0"/>
              </a:rPr>
              <a:t>consider prescribing buprenorphine off label for those at high risk for overdose (or who have experienced overdose) due to substances adulterated with HPSO</a:t>
            </a:r>
          </a:p>
          <a:p>
            <a:endParaRPr lang="en-US" dirty="0"/>
          </a:p>
        </p:txBody>
      </p:sp>
      <p:pic>
        <p:nvPicPr>
          <p:cNvPr id="8" name="Picture 7">
            <a:extLst>
              <a:ext uri="{FF2B5EF4-FFF2-40B4-BE49-F238E27FC236}">
                <a16:creationId xmlns:a16="http://schemas.microsoft.com/office/drawing/2014/main" id="{89DB383A-84AE-5A54-2181-552707624597}"/>
              </a:ext>
            </a:extLst>
          </p:cNvPr>
          <p:cNvPicPr>
            <a:picLocks noChangeAspect="1"/>
          </p:cNvPicPr>
          <p:nvPr/>
        </p:nvPicPr>
        <p:blipFill>
          <a:blip r:embed="rId5"/>
          <a:stretch>
            <a:fillRect/>
          </a:stretch>
        </p:blipFill>
        <p:spPr>
          <a:xfrm>
            <a:off x="3382942" y="6439520"/>
            <a:ext cx="5919729" cy="323116"/>
          </a:xfrm>
          <a:prstGeom prst="rect">
            <a:avLst/>
          </a:prstGeom>
        </p:spPr>
      </p:pic>
    </p:spTree>
    <p:extLst>
      <p:ext uri="{BB962C8B-B14F-4D97-AF65-F5344CB8AC3E}">
        <p14:creationId xmlns:p14="http://schemas.microsoft.com/office/powerpoint/2010/main" val="332077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1818-2A5C-582D-C54A-AAA6B05D823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 spectrum of use</a:t>
            </a:r>
          </a:p>
        </p:txBody>
      </p:sp>
      <p:pic>
        <p:nvPicPr>
          <p:cNvPr id="4" name="Content Placeholder 3">
            <a:extLst>
              <a:ext uri="{FF2B5EF4-FFF2-40B4-BE49-F238E27FC236}">
                <a16:creationId xmlns:a16="http://schemas.microsoft.com/office/drawing/2014/main" id="{550E59FC-0385-680B-CE97-C033FF1FCDAF}"/>
              </a:ext>
            </a:extLst>
          </p:cNvPr>
          <p:cNvPicPr>
            <a:picLocks noGrp="1" noChangeAspect="1"/>
          </p:cNvPicPr>
          <p:nvPr>
            <p:ph idx="1"/>
          </p:nvPr>
        </p:nvPicPr>
        <p:blipFill>
          <a:blip r:embed="rId3"/>
          <a:stretch>
            <a:fillRect/>
          </a:stretch>
        </p:blipFill>
        <p:spPr>
          <a:xfrm>
            <a:off x="1098223" y="1720685"/>
            <a:ext cx="9794449" cy="4227922"/>
          </a:xfrm>
          <a:prstGeom prst="rect">
            <a:avLst/>
          </a:prstGeom>
        </p:spPr>
      </p:pic>
      <p:sp>
        <p:nvSpPr>
          <p:cNvPr id="10" name="TextBox 9">
            <a:extLst>
              <a:ext uri="{FF2B5EF4-FFF2-40B4-BE49-F238E27FC236}">
                <a16:creationId xmlns:a16="http://schemas.microsoft.com/office/drawing/2014/main" id="{E34226BA-A26E-709F-28E0-0BEEA795E01E}"/>
              </a:ext>
            </a:extLst>
          </p:cNvPr>
          <p:cNvSpPr txBox="1"/>
          <p:nvPr/>
        </p:nvSpPr>
        <p:spPr>
          <a:xfrm>
            <a:off x="1229989" y="6206006"/>
            <a:ext cx="93220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dk1"/>
                </a:solidFill>
                <a:latin typeface="Calibri"/>
                <a:ea typeface="Calibri"/>
                <a:cs typeface="Calibri"/>
                <a:sym typeface="Calibri"/>
              </a:rPr>
              <a:t>www.canada.ca/en/health-canada/services/substance-use/about-problematic-substance-use.html</a:t>
            </a:r>
            <a:endParaRPr lang="fr-FR" dirty="0"/>
          </a:p>
        </p:txBody>
      </p:sp>
    </p:spTree>
    <p:extLst>
      <p:ext uri="{BB962C8B-B14F-4D97-AF65-F5344CB8AC3E}">
        <p14:creationId xmlns:p14="http://schemas.microsoft.com/office/powerpoint/2010/main" val="3149371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82CB-4B15-2842-E7ED-5AE4C8928E4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Resources for the management of stimulant use disorder</a:t>
            </a:r>
          </a:p>
        </p:txBody>
      </p:sp>
      <p:sp>
        <p:nvSpPr>
          <p:cNvPr id="3" name="Content Placeholder 2">
            <a:extLst>
              <a:ext uri="{FF2B5EF4-FFF2-40B4-BE49-F238E27FC236}">
                <a16:creationId xmlns:a16="http://schemas.microsoft.com/office/drawing/2014/main" id="{87073328-4B99-E352-FAB2-03C6E580A275}"/>
              </a:ext>
            </a:extLst>
          </p:cNvPr>
          <p:cNvSpPr>
            <a:spLocks noGrp="1"/>
          </p:cNvSpPr>
          <p:nvPr>
            <p:ph idx="1"/>
          </p:nvPr>
        </p:nvSpPr>
        <p:spPr/>
        <p:txBody>
          <a:bodyPr/>
          <a:lstStyle/>
          <a:p>
            <a:pPr marL="457200" lvl="0" indent="-431800" algn="l" rtl="0">
              <a:lnSpc>
                <a:spcPct val="100000"/>
              </a:lnSpc>
              <a:spcBef>
                <a:spcPts val="0"/>
              </a:spcBef>
              <a:spcAft>
                <a:spcPts val="600"/>
              </a:spcAft>
              <a:buSzPts val="3200"/>
              <a:buFont typeface="Noto Sans Symbols"/>
              <a:buChar char="•"/>
            </a:pPr>
            <a:r>
              <a:rPr lang="en-US" sz="2800" b="1" u="sng" dirty="0">
                <a:solidFill>
                  <a:schemeClr val="hlink"/>
                </a:solidFill>
                <a:latin typeface="Arial" panose="020B0604020202020204" pitchFamily="34" charset="0"/>
                <a:cs typeface="Arial" panose="020B0604020202020204" pitchFamily="34" charset="0"/>
                <a:hlinkClick r:id="rId2"/>
              </a:rPr>
              <a:t>ASAM/AAAP Clinical Practice Guideline on the Management of Stimulant Use Disorder</a:t>
            </a:r>
            <a:endParaRPr lang="en-US" sz="2800" b="1" dirty="0">
              <a:latin typeface="Arial" panose="020B0604020202020204" pitchFamily="34" charset="0"/>
              <a:cs typeface="Arial" panose="020B0604020202020204" pitchFamily="34" charset="0"/>
            </a:endParaRPr>
          </a:p>
          <a:p>
            <a:pPr marL="457200" lvl="0" indent="-431800" algn="l" rtl="0">
              <a:lnSpc>
                <a:spcPct val="100000"/>
              </a:lnSpc>
              <a:spcBef>
                <a:spcPts val="0"/>
              </a:spcBef>
              <a:spcAft>
                <a:spcPts val="600"/>
              </a:spcAft>
              <a:buSzPts val="3200"/>
              <a:buChar char="•"/>
            </a:pPr>
            <a:r>
              <a:rPr lang="en-US" sz="2800" b="1" u="sng" dirty="0">
                <a:solidFill>
                  <a:schemeClr val="hlink"/>
                </a:solidFill>
                <a:latin typeface="Arial" panose="020B0604020202020204" pitchFamily="34" charset="0"/>
                <a:cs typeface="Arial" panose="020B0604020202020204" pitchFamily="34" charset="0"/>
                <a:hlinkClick r:id="rId3"/>
              </a:rPr>
              <a:t>NYS DOH/Johns Hopkins University Clinical Guidelines Program: Clinical Guidance: Stimulant Use</a:t>
            </a:r>
            <a:endParaRPr lang="en-US" sz="2800" b="1" dirty="0">
              <a:latin typeface="Arial" panose="020B0604020202020204" pitchFamily="34" charset="0"/>
              <a:cs typeface="Arial" panose="020B0604020202020204" pitchFamily="34" charset="0"/>
            </a:endParaRPr>
          </a:p>
          <a:p>
            <a:pPr marL="457200" lvl="0" indent="-431800" algn="l" rtl="0">
              <a:lnSpc>
                <a:spcPct val="100000"/>
              </a:lnSpc>
              <a:spcBef>
                <a:spcPts val="0"/>
              </a:spcBef>
              <a:spcAft>
                <a:spcPts val="600"/>
              </a:spcAft>
              <a:buSzPts val="3200"/>
              <a:buChar char="•"/>
            </a:pPr>
            <a:r>
              <a:rPr lang="en-US" sz="2800" b="1" u="sng" dirty="0">
                <a:solidFill>
                  <a:schemeClr val="hlink"/>
                </a:solidFill>
                <a:latin typeface="Arial" panose="020B0604020202020204" pitchFamily="34" charset="0"/>
                <a:cs typeface="Arial" panose="020B0604020202020204" pitchFamily="34" charset="0"/>
                <a:hlinkClick r:id="rId4"/>
              </a:rPr>
              <a:t>NYS OASAS: Increasing Overdose Deaths Related to Cocaine and Other Stimulants: Guidance from the New York State Office of Addiction Services and Supports, Medical Advisory Panel</a:t>
            </a:r>
            <a:endParaRPr lang="en-US" sz="28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15907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F09C-2401-C962-BE04-B513F41B0833}"/>
              </a:ext>
            </a:extLst>
          </p:cNvPr>
          <p:cNvSpPr>
            <a:spLocks noGrp="1"/>
          </p:cNvSpPr>
          <p:nvPr>
            <p:ph type="title"/>
          </p:nvPr>
        </p:nvSpPr>
        <p:spPr>
          <a:xfrm>
            <a:off x="838200" y="365125"/>
            <a:ext cx="10515600" cy="850933"/>
          </a:xfrm>
        </p:spPr>
        <p:txBody>
          <a:bodyPr>
            <a:normAutofit fontScale="90000"/>
          </a:bodyPr>
          <a:lstStyle/>
          <a:p>
            <a:r>
              <a:rPr lang="en-US" b="1" dirty="0">
                <a:latin typeface="Arial" panose="020B0604020202020204" pitchFamily="34" charset="0"/>
                <a:cs typeface="Arial" panose="020B0604020202020204" pitchFamily="34" charset="0"/>
              </a:rPr>
              <a:t>Harm reduction and alcohol use</a:t>
            </a:r>
          </a:p>
        </p:txBody>
      </p:sp>
      <p:pic>
        <p:nvPicPr>
          <p:cNvPr id="4" name="Content Placeholder 3">
            <a:extLst>
              <a:ext uri="{FF2B5EF4-FFF2-40B4-BE49-F238E27FC236}">
                <a16:creationId xmlns:a16="http://schemas.microsoft.com/office/drawing/2014/main" id="{D8E7877C-3E6E-8EE5-3DE6-7611AACB3F39}"/>
              </a:ext>
            </a:extLst>
          </p:cNvPr>
          <p:cNvPicPr>
            <a:picLocks noGrp="1" noChangeAspect="1"/>
          </p:cNvPicPr>
          <p:nvPr>
            <p:ph idx="1"/>
          </p:nvPr>
        </p:nvPicPr>
        <p:blipFill>
          <a:blip r:embed="rId3"/>
          <a:stretch>
            <a:fillRect/>
          </a:stretch>
        </p:blipFill>
        <p:spPr>
          <a:xfrm>
            <a:off x="348006" y="1970202"/>
            <a:ext cx="2838254" cy="4383464"/>
          </a:xfrm>
          <a:prstGeom prst="rect">
            <a:avLst/>
          </a:prstGeom>
        </p:spPr>
      </p:pic>
      <p:pic>
        <p:nvPicPr>
          <p:cNvPr id="5" name="Picture 4">
            <a:extLst>
              <a:ext uri="{FF2B5EF4-FFF2-40B4-BE49-F238E27FC236}">
                <a16:creationId xmlns:a16="http://schemas.microsoft.com/office/drawing/2014/main" id="{9A65FFCF-4C03-705F-B7BB-23FDB97EB333}"/>
              </a:ext>
            </a:extLst>
          </p:cNvPr>
          <p:cNvPicPr>
            <a:picLocks noChangeAspect="1"/>
          </p:cNvPicPr>
          <p:nvPr/>
        </p:nvPicPr>
        <p:blipFill>
          <a:blip r:embed="rId4"/>
          <a:stretch>
            <a:fillRect/>
          </a:stretch>
        </p:blipFill>
        <p:spPr>
          <a:xfrm>
            <a:off x="3572760" y="1880646"/>
            <a:ext cx="3971306" cy="4473020"/>
          </a:xfrm>
          <a:prstGeom prst="rect">
            <a:avLst/>
          </a:prstGeom>
        </p:spPr>
      </p:pic>
      <p:pic>
        <p:nvPicPr>
          <p:cNvPr id="6" name="Picture 5">
            <a:extLst>
              <a:ext uri="{FF2B5EF4-FFF2-40B4-BE49-F238E27FC236}">
                <a16:creationId xmlns:a16="http://schemas.microsoft.com/office/drawing/2014/main" id="{1563A836-037A-06C9-9CDF-0DAD9D44DDDC}"/>
              </a:ext>
            </a:extLst>
          </p:cNvPr>
          <p:cNvPicPr>
            <a:picLocks noChangeAspect="1"/>
          </p:cNvPicPr>
          <p:nvPr/>
        </p:nvPicPr>
        <p:blipFill>
          <a:blip r:embed="rId5"/>
          <a:stretch>
            <a:fillRect/>
          </a:stretch>
        </p:blipFill>
        <p:spPr>
          <a:xfrm>
            <a:off x="7874003" y="1970202"/>
            <a:ext cx="4041998" cy="4383463"/>
          </a:xfrm>
          <a:prstGeom prst="rect">
            <a:avLst/>
          </a:prstGeom>
        </p:spPr>
      </p:pic>
      <p:pic>
        <p:nvPicPr>
          <p:cNvPr id="7" name="Picture 6">
            <a:extLst>
              <a:ext uri="{FF2B5EF4-FFF2-40B4-BE49-F238E27FC236}">
                <a16:creationId xmlns:a16="http://schemas.microsoft.com/office/drawing/2014/main" id="{5AAB50BE-21F2-773F-29DF-7029A640C6FC}"/>
              </a:ext>
            </a:extLst>
          </p:cNvPr>
          <p:cNvPicPr>
            <a:picLocks noChangeAspect="1"/>
          </p:cNvPicPr>
          <p:nvPr/>
        </p:nvPicPr>
        <p:blipFill>
          <a:blip r:embed="rId6"/>
          <a:stretch>
            <a:fillRect/>
          </a:stretch>
        </p:blipFill>
        <p:spPr>
          <a:xfrm>
            <a:off x="8716842" y="6420708"/>
            <a:ext cx="2865368" cy="323116"/>
          </a:xfrm>
          <a:prstGeom prst="rect">
            <a:avLst/>
          </a:prstGeom>
        </p:spPr>
      </p:pic>
      <p:pic>
        <p:nvPicPr>
          <p:cNvPr id="9" name="Picture 8">
            <a:extLst>
              <a:ext uri="{FF2B5EF4-FFF2-40B4-BE49-F238E27FC236}">
                <a16:creationId xmlns:a16="http://schemas.microsoft.com/office/drawing/2014/main" id="{1B84724D-DE08-6607-572A-5D1573969CE3}"/>
              </a:ext>
            </a:extLst>
          </p:cNvPr>
          <p:cNvPicPr>
            <a:picLocks noChangeAspect="1"/>
          </p:cNvPicPr>
          <p:nvPr/>
        </p:nvPicPr>
        <p:blipFill>
          <a:blip r:embed="rId7"/>
          <a:stretch>
            <a:fillRect/>
          </a:stretch>
        </p:blipFill>
        <p:spPr>
          <a:xfrm>
            <a:off x="183823" y="6481091"/>
            <a:ext cx="3291336" cy="323116"/>
          </a:xfrm>
          <a:prstGeom prst="rect">
            <a:avLst/>
          </a:prstGeom>
        </p:spPr>
      </p:pic>
      <p:pic>
        <p:nvPicPr>
          <p:cNvPr id="11" name="Picture 10">
            <a:extLst>
              <a:ext uri="{FF2B5EF4-FFF2-40B4-BE49-F238E27FC236}">
                <a16:creationId xmlns:a16="http://schemas.microsoft.com/office/drawing/2014/main" id="{DC4C5B4A-2118-0865-29EC-0AABE2D9D573}"/>
              </a:ext>
            </a:extLst>
          </p:cNvPr>
          <p:cNvPicPr>
            <a:picLocks noChangeAspect="1"/>
          </p:cNvPicPr>
          <p:nvPr/>
        </p:nvPicPr>
        <p:blipFill>
          <a:blip r:embed="rId8"/>
          <a:stretch>
            <a:fillRect/>
          </a:stretch>
        </p:blipFill>
        <p:spPr>
          <a:xfrm>
            <a:off x="4235631" y="6413638"/>
            <a:ext cx="3353091" cy="323116"/>
          </a:xfrm>
          <a:prstGeom prst="rect">
            <a:avLst/>
          </a:prstGeom>
        </p:spPr>
      </p:pic>
    </p:spTree>
    <p:extLst>
      <p:ext uri="{BB962C8B-B14F-4D97-AF65-F5344CB8AC3E}">
        <p14:creationId xmlns:p14="http://schemas.microsoft.com/office/powerpoint/2010/main" val="3172269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5205-631B-A104-BCF9-2CF1DC3344C8}"/>
              </a:ext>
            </a:extLst>
          </p:cNvPr>
          <p:cNvSpPr>
            <a:spLocks noGrp="1"/>
          </p:cNvSpPr>
          <p:nvPr>
            <p:ph type="title"/>
          </p:nvPr>
        </p:nvSpPr>
        <p:spPr>
          <a:xfrm>
            <a:off x="838200" y="218485"/>
            <a:ext cx="10515600" cy="950815"/>
          </a:xfrm>
        </p:spPr>
        <p:txBody>
          <a:bodyPr>
            <a:normAutofit/>
          </a:bodyPr>
          <a:lstStyle/>
          <a:p>
            <a:r>
              <a:rPr lang="en-US" b="1" dirty="0">
                <a:latin typeface="Arial" panose="020B0604020202020204" pitchFamily="34" charset="0"/>
                <a:cs typeface="Arial" panose="020B0604020202020204" pitchFamily="34" charset="0"/>
              </a:rPr>
              <a:t>Pharmacotherapy for AUD</a:t>
            </a:r>
          </a:p>
        </p:txBody>
      </p:sp>
      <p:sp>
        <p:nvSpPr>
          <p:cNvPr id="3" name="Content Placeholder 2">
            <a:extLst>
              <a:ext uri="{FF2B5EF4-FFF2-40B4-BE49-F238E27FC236}">
                <a16:creationId xmlns:a16="http://schemas.microsoft.com/office/drawing/2014/main" id="{0592D1AA-14EA-F67B-741E-FABB13CADCD1}"/>
              </a:ext>
            </a:extLst>
          </p:cNvPr>
          <p:cNvSpPr>
            <a:spLocks noGrp="1"/>
          </p:cNvSpPr>
          <p:nvPr>
            <p:ph idx="1"/>
          </p:nvPr>
        </p:nvSpPr>
        <p:spPr>
          <a:xfrm>
            <a:off x="838200" y="1347324"/>
            <a:ext cx="10515600" cy="4829639"/>
          </a:xfrm>
        </p:spPr>
        <p:txBody>
          <a:bodyPr>
            <a:normAutofit fontScale="92500"/>
          </a:bodyPr>
          <a:lstStyle/>
          <a:p>
            <a:pPr marL="354965" indent="-342265">
              <a:lnSpc>
                <a:spcPct val="100000"/>
              </a:lnSpc>
              <a:spcBef>
                <a:spcPts val="470"/>
              </a:spcBef>
              <a:buChar char="•"/>
              <a:tabLst>
                <a:tab pos="354965" algn="l"/>
              </a:tabLst>
            </a:pPr>
            <a:r>
              <a:rPr lang="en-US" sz="3000" b="1" dirty="0">
                <a:solidFill>
                  <a:schemeClr val="tx1"/>
                </a:solidFill>
                <a:latin typeface="Arial"/>
                <a:cs typeface="Arial"/>
              </a:rPr>
              <a:t>3</a:t>
            </a:r>
            <a:r>
              <a:rPr lang="en-US" sz="3000" b="1" spc="-10" dirty="0">
                <a:solidFill>
                  <a:schemeClr val="tx1"/>
                </a:solidFill>
                <a:latin typeface="Arial"/>
                <a:cs typeface="Arial"/>
              </a:rPr>
              <a:t> </a:t>
            </a:r>
            <a:r>
              <a:rPr lang="en-US" sz="3000" b="1" spc="-20" dirty="0">
                <a:solidFill>
                  <a:schemeClr val="tx1"/>
                </a:solidFill>
                <a:latin typeface="Arial"/>
                <a:cs typeface="Arial"/>
              </a:rPr>
              <a:t>FDA</a:t>
            </a:r>
            <a:r>
              <a:rPr lang="en-US" sz="3000" b="1" spc="-325" dirty="0">
                <a:solidFill>
                  <a:schemeClr val="tx1"/>
                </a:solidFill>
                <a:latin typeface="Arial"/>
                <a:cs typeface="Arial"/>
              </a:rPr>
              <a:t>  </a:t>
            </a:r>
            <a:r>
              <a:rPr lang="en-US" sz="3000" b="1" dirty="0">
                <a:solidFill>
                  <a:schemeClr val="tx1"/>
                </a:solidFill>
                <a:latin typeface="Arial"/>
                <a:cs typeface="Arial"/>
              </a:rPr>
              <a:t>Approved</a:t>
            </a:r>
            <a:r>
              <a:rPr lang="en-US" sz="3000" b="1" spc="-25" dirty="0">
                <a:solidFill>
                  <a:schemeClr val="tx1"/>
                </a:solidFill>
                <a:latin typeface="Arial"/>
                <a:cs typeface="Arial"/>
              </a:rPr>
              <a:t> </a:t>
            </a:r>
            <a:r>
              <a:rPr lang="en-US" sz="3000" b="1" spc="-10" dirty="0">
                <a:solidFill>
                  <a:schemeClr val="tx1"/>
                </a:solidFill>
                <a:latin typeface="Arial"/>
                <a:cs typeface="Arial"/>
              </a:rPr>
              <a:t>Medications:</a:t>
            </a:r>
            <a:endParaRPr lang="en-US" sz="3000" b="1" dirty="0">
              <a:solidFill>
                <a:schemeClr val="tx1"/>
              </a:solidFill>
              <a:latin typeface="Arial"/>
              <a:cs typeface="Arial"/>
            </a:endParaRPr>
          </a:p>
          <a:p>
            <a:pPr marL="755015" marR="131445" lvl="1" indent="-285750">
              <a:lnSpc>
                <a:spcPts val="2810"/>
              </a:lnSpc>
              <a:spcBef>
                <a:spcPts val="680"/>
              </a:spcBef>
              <a:buChar char="–"/>
              <a:tabLst>
                <a:tab pos="756285" algn="l"/>
              </a:tabLst>
            </a:pPr>
            <a:r>
              <a:rPr lang="en-US" sz="2600" b="1" dirty="0">
                <a:solidFill>
                  <a:schemeClr val="tx1"/>
                </a:solidFill>
                <a:latin typeface="Arial"/>
                <a:cs typeface="Arial"/>
              </a:rPr>
              <a:t>Disulfiram:</a:t>
            </a:r>
            <a:r>
              <a:rPr lang="en-US" sz="2600" b="1" spc="-65" dirty="0">
                <a:solidFill>
                  <a:schemeClr val="tx1"/>
                </a:solidFill>
                <a:latin typeface="Arial"/>
                <a:cs typeface="Arial"/>
              </a:rPr>
              <a:t> </a:t>
            </a:r>
            <a:r>
              <a:rPr lang="en-US" sz="2600" dirty="0">
                <a:solidFill>
                  <a:schemeClr val="tx1"/>
                </a:solidFill>
                <a:latin typeface="Arial"/>
                <a:cs typeface="Arial"/>
              </a:rPr>
              <a:t>approved</a:t>
            </a:r>
            <a:r>
              <a:rPr lang="en-US" sz="2600" spc="-40" dirty="0">
                <a:solidFill>
                  <a:schemeClr val="tx1"/>
                </a:solidFill>
                <a:latin typeface="Arial"/>
                <a:cs typeface="Arial"/>
              </a:rPr>
              <a:t> </a:t>
            </a:r>
            <a:r>
              <a:rPr lang="en-US" sz="2600" dirty="0">
                <a:solidFill>
                  <a:schemeClr val="tx1"/>
                </a:solidFill>
                <a:latin typeface="Arial"/>
                <a:cs typeface="Arial"/>
              </a:rPr>
              <a:t>in</a:t>
            </a:r>
            <a:r>
              <a:rPr lang="en-US" sz="2600" spc="-30" dirty="0">
                <a:solidFill>
                  <a:schemeClr val="tx1"/>
                </a:solidFill>
                <a:latin typeface="Arial"/>
                <a:cs typeface="Arial"/>
              </a:rPr>
              <a:t> </a:t>
            </a:r>
            <a:r>
              <a:rPr lang="en-US" sz="2600" dirty="0">
                <a:solidFill>
                  <a:schemeClr val="tx1"/>
                </a:solidFill>
                <a:latin typeface="Arial"/>
                <a:cs typeface="Arial"/>
              </a:rPr>
              <a:t>1949;</a:t>
            </a:r>
            <a:r>
              <a:rPr lang="en-US" sz="2600" spc="-25" dirty="0">
                <a:solidFill>
                  <a:schemeClr val="tx1"/>
                </a:solidFill>
                <a:latin typeface="Arial"/>
                <a:cs typeface="Arial"/>
              </a:rPr>
              <a:t> </a:t>
            </a:r>
            <a:r>
              <a:rPr lang="en-US" sz="2600" dirty="0">
                <a:solidFill>
                  <a:schemeClr val="tx1"/>
                </a:solidFill>
                <a:latin typeface="Arial"/>
                <a:cs typeface="Arial"/>
              </a:rPr>
              <a:t>MOA:</a:t>
            </a:r>
            <a:r>
              <a:rPr lang="en-US" sz="2600" spc="-40" dirty="0">
                <a:solidFill>
                  <a:schemeClr val="tx1"/>
                </a:solidFill>
                <a:latin typeface="Arial"/>
                <a:cs typeface="Arial"/>
              </a:rPr>
              <a:t> </a:t>
            </a:r>
            <a:r>
              <a:rPr lang="en-US" sz="2600" spc="-10" dirty="0">
                <a:solidFill>
                  <a:schemeClr val="tx1"/>
                </a:solidFill>
                <a:latin typeface="Arial"/>
                <a:cs typeface="Arial"/>
              </a:rPr>
              <a:t>aldehyde 	</a:t>
            </a:r>
            <a:r>
              <a:rPr lang="en-US" sz="2600" dirty="0">
                <a:solidFill>
                  <a:schemeClr val="tx1"/>
                </a:solidFill>
                <a:latin typeface="Arial"/>
                <a:cs typeface="Arial"/>
              </a:rPr>
              <a:t>dehydrogenase</a:t>
            </a:r>
            <a:r>
              <a:rPr lang="en-US" sz="2600" spc="-175" dirty="0">
                <a:solidFill>
                  <a:schemeClr val="tx1"/>
                </a:solidFill>
                <a:latin typeface="Arial"/>
                <a:cs typeface="Arial"/>
              </a:rPr>
              <a:t> </a:t>
            </a:r>
            <a:r>
              <a:rPr lang="en-US" sz="2600" spc="-10" dirty="0">
                <a:solidFill>
                  <a:schemeClr val="tx1"/>
                </a:solidFill>
                <a:latin typeface="Arial"/>
                <a:cs typeface="Arial"/>
              </a:rPr>
              <a:t>inhibitor; least efficacious of the FDA-approved medications for AUD</a:t>
            </a:r>
            <a:endParaRPr lang="en-US" sz="2600" dirty="0">
              <a:solidFill>
                <a:schemeClr val="tx1"/>
              </a:solidFill>
              <a:latin typeface="Arial"/>
              <a:cs typeface="Arial"/>
            </a:endParaRPr>
          </a:p>
          <a:p>
            <a:pPr marL="756285" marR="5080" lvl="1" indent="-287020">
              <a:lnSpc>
                <a:spcPts val="2810"/>
              </a:lnSpc>
              <a:spcBef>
                <a:spcPts val="620"/>
              </a:spcBef>
              <a:buFont typeface="Arial" panose="020B0604020202020204" pitchFamily="34" charset="0"/>
              <a:buChar char="–"/>
              <a:tabLst>
                <a:tab pos="756285" algn="l"/>
              </a:tabLst>
            </a:pPr>
            <a:r>
              <a:rPr lang="en-US" sz="2600" b="1" dirty="0">
                <a:solidFill>
                  <a:schemeClr val="tx1"/>
                </a:solidFill>
                <a:latin typeface="Arial"/>
                <a:cs typeface="Arial"/>
              </a:rPr>
              <a:t>Naltrexone:</a:t>
            </a:r>
            <a:r>
              <a:rPr lang="en-US" sz="2600" b="1" spc="-60" dirty="0">
                <a:solidFill>
                  <a:schemeClr val="tx1"/>
                </a:solidFill>
                <a:latin typeface="Arial"/>
                <a:cs typeface="Arial"/>
              </a:rPr>
              <a:t> </a:t>
            </a:r>
            <a:r>
              <a:rPr lang="en-US" sz="2600" dirty="0">
                <a:solidFill>
                  <a:schemeClr val="tx1"/>
                </a:solidFill>
                <a:latin typeface="Arial"/>
                <a:cs typeface="Arial"/>
              </a:rPr>
              <a:t>oral</a:t>
            </a:r>
            <a:r>
              <a:rPr lang="en-US" sz="2600" spc="-40" dirty="0">
                <a:solidFill>
                  <a:schemeClr val="tx1"/>
                </a:solidFill>
                <a:latin typeface="Arial"/>
                <a:cs typeface="Arial"/>
              </a:rPr>
              <a:t> </a:t>
            </a:r>
            <a:r>
              <a:rPr lang="en-US" sz="2600" dirty="0">
                <a:solidFill>
                  <a:schemeClr val="tx1"/>
                </a:solidFill>
                <a:latin typeface="Arial"/>
                <a:cs typeface="Arial"/>
              </a:rPr>
              <a:t>formulation</a:t>
            </a:r>
            <a:r>
              <a:rPr lang="en-US" sz="2600" spc="-50" dirty="0">
                <a:solidFill>
                  <a:schemeClr val="tx1"/>
                </a:solidFill>
                <a:latin typeface="Arial"/>
                <a:cs typeface="Arial"/>
              </a:rPr>
              <a:t> </a:t>
            </a:r>
            <a:r>
              <a:rPr lang="en-US" sz="2600" dirty="0">
                <a:solidFill>
                  <a:schemeClr val="tx1"/>
                </a:solidFill>
                <a:latin typeface="Arial"/>
                <a:cs typeface="Arial"/>
              </a:rPr>
              <a:t>approved</a:t>
            </a:r>
            <a:r>
              <a:rPr lang="en-US" sz="2600" spc="-50" dirty="0">
                <a:solidFill>
                  <a:schemeClr val="tx1"/>
                </a:solidFill>
                <a:latin typeface="Arial"/>
                <a:cs typeface="Arial"/>
              </a:rPr>
              <a:t> </a:t>
            </a:r>
            <a:r>
              <a:rPr lang="en-US" sz="2600" dirty="0">
                <a:solidFill>
                  <a:schemeClr val="tx1"/>
                </a:solidFill>
                <a:latin typeface="Arial"/>
                <a:cs typeface="Arial"/>
              </a:rPr>
              <a:t>in</a:t>
            </a:r>
            <a:r>
              <a:rPr lang="en-US" sz="2600" spc="-40" dirty="0">
                <a:solidFill>
                  <a:schemeClr val="tx1"/>
                </a:solidFill>
                <a:latin typeface="Arial"/>
                <a:cs typeface="Arial"/>
              </a:rPr>
              <a:t> </a:t>
            </a:r>
            <a:r>
              <a:rPr lang="en-US" sz="2600" spc="-10" dirty="0">
                <a:solidFill>
                  <a:schemeClr val="tx1"/>
                </a:solidFill>
                <a:latin typeface="Arial"/>
                <a:cs typeface="Arial"/>
              </a:rPr>
              <a:t>1994; </a:t>
            </a:r>
            <a:r>
              <a:rPr lang="en-US" sz="2600" dirty="0">
                <a:solidFill>
                  <a:schemeClr val="tx1"/>
                </a:solidFill>
                <a:latin typeface="Arial"/>
                <a:cs typeface="Arial"/>
              </a:rPr>
              <a:t>depot</a:t>
            </a:r>
            <a:r>
              <a:rPr lang="en-US" sz="2600" spc="-55" dirty="0">
                <a:solidFill>
                  <a:schemeClr val="tx1"/>
                </a:solidFill>
                <a:latin typeface="Arial"/>
                <a:cs typeface="Arial"/>
              </a:rPr>
              <a:t> </a:t>
            </a:r>
            <a:r>
              <a:rPr lang="en-US" sz="2600" dirty="0">
                <a:solidFill>
                  <a:schemeClr val="tx1"/>
                </a:solidFill>
                <a:latin typeface="Arial"/>
                <a:cs typeface="Arial"/>
              </a:rPr>
              <a:t>injectable</a:t>
            </a:r>
            <a:r>
              <a:rPr lang="en-US" sz="2600" spc="-65" dirty="0">
                <a:solidFill>
                  <a:schemeClr val="tx1"/>
                </a:solidFill>
                <a:latin typeface="Arial"/>
                <a:cs typeface="Arial"/>
              </a:rPr>
              <a:t> </a:t>
            </a:r>
            <a:r>
              <a:rPr lang="en-US" sz="2600" dirty="0">
                <a:solidFill>
                  <a:schemeClr val="tx1"/>
                </a:solidFill>
                <a:latin typeface="Arial"/>
                <a:cs typeface="Arial"/>
              </a:rPr>
              <a:t>formulation</a:t>
            </a:r>
            <a:r>
              <a:rPr lang="en-US" sz="2600" spc="-55" dirty="0">
                <a:solidFill>
                  <a:schemeClr val="tx1"/>
                </a:solidFill>
                <a:latin typeface="Arial"/>
                <a:cs typeface="Arial"/>
              </a:rPr>
              <a:t> </a:t>
            </a:r>
            <a:r>
              <a:rPr lang="en-US" sz="2600" dirty="0">
                <a:solidFill>
                  <a:schemeClr val="tx1"/>
                </a:solidFill>
                <a:latin typeface="Arial"/>
                <a:cs typeface="Arial"/>
              </a:rPr>
              <a:t>approved</a:t>
            </a:r>
            <a:r>
              <a:rPr lang="en-US" sz="2600" spc="-70" dirty="0">
                <a:solidFill>
                  <a:schemeClr val="tx1"/>
                </a:solidFill>
                <a:latin typeface="Arial"/>
                <a:cs typeface="Arial"/>
              </a:rPr>
              <a:t> </a:t>
            </a:r>
            <a:r>
              <a:rPr lang="en-US" sz="2600" dirty="0">
                <a:solidFill>
                  <a:schemeClr val="tx1"/>
                </a:solidFill>
                <a:latin typeface="Arial"/>
                <a:cs typeface="Arial"/>
              </a:rPr>
              <a:t>in</a:t>
            </a:r>
            <a:r>
              <a:rPr lang="en-US" sz="2600" spc="-50" dirty="0">
                <a:solidFill>
                  <a:schemeClr val="tx1"/>
                </a:solidFill>
                <a:latin typeface="Arial"/>
                <a:cs typeface="Arial"/>
              </a:rPr>
              <a:t> </a:t>
            </a:r>
            <a:r>
              <a:rPr lang="en-US" sz="2600" spc="-10" dirty="0">
                <a:solidFill>
                  <a:schemeClr val="tx1"/>
                </a:solidFill>
                <a:latin typeface="Arial"/>
                <a:cs typeface="Arial"/>
              </a:rPr>
              <a:t>2006; </a:t>
            </a:r>
            <a:r>
              <a:rPr lang="en-US" sz="2800" dirty="0">
                <a:solidFill>
                  <a:schemeClr val="tx1"/>
                </a:solidFill>
                <a:latin typeface="Arial"/>
                <a:cs typeface="Arial"/>
              </a:rPr>
              <a:t>MOA:</a:t>
            </a:r>
            <a:r>
              <a:rPr lang="en-US" sz="2800" spc="-50" dirty="0">
                <a:solidFill>
                  <a:schemeClr val="tx1"/>
                </a:solidFill>
                <a:latin typeface="Arial"/>
                <a:cs typeface="Arial"/>
              </a:rPr>
              <a:t> </a:t>
            </a:r>
            <a:r>
              <a:rPr lang="en-US" sz="2800" dirty="0">
                <a:solidFill>
                  <a:schemeClr val="tx1"/>
                </a:solidFill>
                <a:latin typeface="Arial"/>
                <a:cs typeface="Arial"/>
              </a:rPr>
              <a:t>opioid</a:t>
            </a:r>
            <a:r>
              <a:rPr lang="en-US" sz="2800" spc="-50" dirty="0">
                <a:solidFill>
                  <a:schemeClr val="tx1"/>
                </a:solidFill>
                <a:latin typeface="Arial"/>
                <a:cs typeface="Arial"/>
              </a:rPr>
              <a:t> </a:t>
            </a:r>
            <a:r>
              <a:rPr lang="en-US" sz="2800" dirty="0">
                <a:solidFill>
                  <a:schemeClr val="tx1"/>
                </a:solidFill>
                <a:latin typeface="Arial"/>
                <a:cs typeface="Arial"/>
              </a:rPr>
              <a:t>receptor</a:t>
            </a:r>
            <a:r>
              <a:rPr lang="en-US" sz="2800" spc="-50" dirty="0">
                <a:solidFill>
                  <a:schemeClr val="tx1"/>
                </a:solidFill>
                <a:latin typeface="Arial"/>
                <a:cs typeface="Arial"/>
              </a:rPr>
              <a:t> </a:t>
            </a:r>
            <a:r>
              <a:rPr lang="en-US" sz="2800" spc="-10" dirty="0">
                <a:solidFill>
                  <a:schemeClr val="tx1"/>
                </a:solidFill>
                <a:latin typeface="Arial"/>
                <a:cs typeface="Arial"/>
              </a:rPr>
              <a:t>antagonist</a:t>
            </a:r>
            <a:r>
              <a:rPr lang="en-US" sz="2800" spc="-10" dirty="0">
                <a:latin typeface="Arial"/>
                <a:cs typeface="Arial"/>
              </a:rPr>
              <a:t>; </a:t>
            </a:r>
            <a:r>
              <a:rPr lang="en-US" sz="2800" dirty="0">
                <a:solidFill>
                  <a:schemeClr val="tx1"/>
                </a:solidFill>
                <a:latin typeface="Arial"/>
                <a:cs typeface="Arial"/>
              </a:rPr>
              <a:t>Cochrane</a:t>
            </a:r>
            <a:r>
              <a:rPr lang="en-US" sz="2800" spc="-60" dirty="0">
                <a:solidFill>
                  <a:schemeClr val="tx1"/>
                </a:solidFill>
                <a:latin typeface="Arial"/>
                <a:cs typeface="Arial"/>
              </a:rPr>
              <a:t> </a:t>
            </a:r>
            <a:r>
              <a:rPr lang="en-US" sz="2800" dirty="0">
                <a:solidFill>
                  <a:schemeClr val="tx1"/>
                </a:solidFill>
                <a:latin typeface="Arial"/>
                <a:cs typeface="Arial"/>
              </a:rPr>
              <a:t>Review:</a:t>
            </a:r>
            <a:r>
              <a:rPr lang="en-US" sz="2800" spc="-15" dirty="0">
                <a:solidFill>
                  <a:schemeClr val="tx1"/>
                </a:solidFill>
                <a:latin typeface="Arial"/>
                <a:cs typeface="Arial"/>
              </a:rPr>
              <a:t> </a:t>
            </a:r>
            <a:r>
              <a:rPr lang="en-US" sz="2800" dirty="0">
                <a:solidFill>
                  <a:schemeClr val="tx1"/>
                </a:solidFill>
                <a:latin typeface="Arial"/>
                <a:cs typeface="Arial"/>
              </a:rPr>
              <a:t>NNT</a:t>
            </a:r>
            <a:r>
              <a:rPr lang="en-US" sz="2800" spc="-55" dirty="0">
                <a:solidFill>
                  <a:schemeClr val="tx1"/>
                </a:solidFill>
                <a:latin typeface="Arial"/>
                <a:cs typeface="Arial"/>
              </a:rPr>
              <a:t> </a:t>
            </a:r>
            <a:r>
              <a:rPr lang="en-US" sz="2800" dirty="0">
                <a:solidFill>
                  <a:schemeClr val="tx1"/>
                </a:solidFill>
                <a:latin typeface="Arial"/>
                <a:cs typeface="Arial"/>
              </a:rPr>
              <a:t>to</a:t>
            </a:r>
            <a:r>
              <a:rPr lang="en-US" sz="2800" spc="-50" dirty="0">
                <a:solidFill>
                  <a:schemeClr val="tx1"/>
                </a:solidFill>
                <a:latin typeface="Arial"/>
                <a:cs typeface="Arial"/>
              </a:rPr>
              <a:t> </a:t>
            </a:r>
            <a:r>
              <a:rPr lang="en-US" sz="2800" dirty="0">
                <a:solidFill>
                  <a:schemeClr val="tx1"/>
                </a:solidFill>
                <a:latin typeface="Arial"/>
                <a:cs typeface="Arial"/>
              </a:rPr>
              <a:t>decrease</a:t>
            </a:r>
            <a:r>
              <a:rPr lang="en-US" sz="2800" spc="-65" dirty="0">
                <a:solidFill>
                  <a:schemeClr val="tx1"/>
                </a:solidFill>
                <a:latin typeface="Arial"/>
                <a:cs typeface="Arial"/>
              </a:rPr>
              <a:t> </a:t>
            </a:r>
            <a:r>
              <a:rPr lang="en-US" sz="2800" dirty="0">
                <a:solidFill>
                  <a:schemeClr val="tx1"/>
                </a:solidFill>
                <a:latin typeface="Arial"/>
                <a:cs typeface="Arial"/>
              </a:rPr>
              <a:t>heavy</a:t>
            </a:r>
            <a:r>
              <a:rPr lang="en-US" sz="2800" spc="-35" dirty="0">
                <a:solidFill>
                  <a:schemeClr val="tx1"/>
                </a:solidFill>
                <a:latin typeface="Arial"/>
                <a:cs typeface="Arial"/>
              </a:rPr>
              <a:t> </a:t>
            </a:r>
            <a:r>
              <a:rPr lang="en-US" sz="2800" dirty="0">
                <a:solidFill>
                  <a:schemeClr val="tx1"/>
                </a:solidFill>
                <a:latin typeface="Arial"/>
                <a:cs typeface="Arial"/>
              </a:rPr>
              <a:t>drinking:</a:t>
            </a:r>
            <a:r>
              <a:rPr lang="en-US" sz="2800" spc="-65" dirty="0">
                <a:solidFill>
                  <a:schemeClr val="tx1"/>
                </a:solidFill>
                <a:latin typeface="Arial"/>
                <a:cs typeface="Arial"/>
              </a:rPr>
              <a:t> </a:t>
            </a:r>
            <a:r>
              <a:rPr lang="en-US" sz="2800" dirty="0">
                <a:solidFill>
                  <a:schemeClr val="tx1"/>
                </a:solidFill>
                <a:latin typeface="Arial"/>
                <a:cs typeface="Arial"/>
              </a:rPr>
              <a:t>12;</a:t>
            </a:r>
            <a:r>
              <a:rPr lang="en-US" sz="2800" spc="-50" dirty="0">
                <a:solidFill>
                  <a:schemeClr val="tx1"/>
                </a:solidFill>
                <a:latin typeface="Arial"/>
                <a:cs typeface="Arial"/>
              </a:rPr>
              <a:t> </a:t>
            </a:r>
            <a:r>
              <a:rPr lang="en-US" sz="2800" dirty="0">
                <a:solidFill>
                  <a:schemeClr val="tx1"/>
                </a:solidFill>
                <a:latin typeface="Arial"/>
                <a:cs typeface="Arial"/>
              </a:rPr>
              <a:t>NNT</a:t>
            </a:r>
            <a:r>
              <a:rPr lang="en-US" sz="2800" spc="-65" dirty="0">
                <a:solidFill>
                  <a:schemeClr val="tx1"/>
                </a:solidFill>
                <a:latin typeface="Arial"/>
                <a:cs typeface="Arial"/>
              </a:rPr>
              <a:t> </a:t>
            </a:r>
            <a:r>
              <a:rPr lang="en-US" sz="2800" dirty="0">
                <a:solidFill>
                  <a:schemeClr val="tx1"/>
                </a:solidFill>
                <a:latin typeface="Arial"/>
                <a:cs typeface="Arial"/>
              </a:rPr>
              <a:t>to</a:t>
            </a:r>
            <a:r>
              <a:rPr lang="en-US" sz="2800" spc="-40" dirty="0">
                <a:solidFill>
                  <a:schemeClr val="tx1"/>
                </a:solidFill>
                <a:latin typeface="Arial"/>
                <a:cs typeface="Arial"/>
              </a:rPr>
              <a:t> </a:t>
            </a:r>
            <a:r>
              <a:rPr lang="en-US" sz="2800" dirty="0">
                <a:solidFill>
                  <a:schemeClr val="tx1"/>
                </a:solidFill>
                <a:latin typeface="Arial"/>
                <a:cs typeface="Arial"/>
              </a:rPr>
              <a:t>decrease</a:t>
            </a:r>
            <a:r>
              <a:rPr lang="en-US" sz="2800" spc="-65" dirty="0">
                <a:solidFill>
                  <a:schemeClr val="tx1"/>
                </a:solidFill>
                <a:latin typeface="Arial"/>
                <a:cs typeface="Arial"/>
              </a:rPr>
              <a:t> </a:t>
            </a:r>
            <a:r>
              <a:rPr lang="en-US" sz="2800" dirty="0">
                <a:solidFill>
                  <a:schemeClr val="tx1"/>
                </a:solidFill>
                <a:latin typeface="Arial"/>
                <a:cs typeface="Arial"/>
              </a:rPr>
              <a:t>daily</a:t>
            </a:r>
            <a:r>
              <a:rPr lang="en-US" sz="2800" spc="-55" dirty="0">
                <a:solidFill>
                  <a:schemeClr val="tx1"/>
                </a:solidFill>
                <a:latin typeface="Arial"/>
                <a:cs typeface="Arial"/>
              </a:rPr>
              <a:t> </a:t>
            </a:r>
            <a:r>
              <a:rPr lang="en-US" sz="2800" dirty="0">
                <a:solidFill>
                  <a:schemeClr val="tx1"/>
                </a:solidFill>
                <a:latin typeface="Arial"/>
                <a:cs typeface="Arial"/>
              </a:rPr>
              <a:t>drinking:</a:t>
            </a:r>
            <a:r>
              <a:rPr lang="en-US" sz="2800" spc="-60" dirty="0">
                <a:solidFill>
                  <a:schemeClr val="tx1"/>
                </a:solidFill>
                <a:latin typeface="Arial"/>
                <a:cs typeface="Arial"/>
              </a:rPr>
              <a:t> </a:t>
            </a:r>
            <a:r>
              <a:rPr lang="en-US" sz="2800" spc="-25" dirty="0">
                <a:solidFill>
                  <a:schemeClr val="tx1"/>
                </a:solidFill>
                <a:latin typeface="Arial"/>
                <a:cs typeface="Arial"/>
              </a:rPr>
              <a:t>25</a:t>
            </a:r>
          </a:p>
          <a:p>
            <a:pPr marL="756285" marR="5080" lvl="1" indent="-287020">
              <a:lnSpc>
                <a:spcPts val="2810"/>
              </a:lnSpc>
              <a:spcBef>
                <a:spcPts val="620"/>
              </a:spcBef>
              <a:buFont typeface="Arial" panose="020B0604020202020204" pitchFamily="34" charset="0"/>
              <a:buChar char="–"/>
              <a:tabLst>
                <a:tab pos="756285" algn="l"/>
              </a:tabLst>
            </a:pPr>
            <a:r>
              <a:rPr lang="en-US" sz="2600" b="1" dirty="0">
                <a:solidFill>
                  <a:schemeClr val="tx1"/>
                </a:solidFill>
                <a:latin typeface="Arial"/>
                <a:cs typeface="Arial"/>
              </a:rPr>
              <a:t>Acamprosate:</a:t>
            </a:r>
            <a:r>
              <a:rPr lang="en-US" sz="2600" b="1" spc="-75" dirty="0">
                <a:solidFill>
                  <a:schemeClr val="tx1"/>
                </a:solidFill>
                <a:latin typeface="Arial"/>
                <a:cs typeface="Arial"/>
              </a:rPr>
              <a:t> </a:t>
            </a:r>
            <a:r>
              <a:rPr lang="en-US" sz="2600" dirty="0">
                <a:solidFill>
                  <a:schemeClr val="tx1"/>
                </a:solidFill>
                <a:latin typeface="Arial"/>
                <a:cs typeface="Arial"/>
              </a:rPr>
              <a:t>approved</a:t>
            </a:r>
            <a:r>
              <a:rPr lang="en-US" sz="2600" spc="-50" dirty="0">
                <a:solidFill>
                  <a:schemeClr val="tx1"/>
                </a:solidFill>
                <a:latin typeface="Arial"/>
                <a:cs typeface="Arial"/>
              </a:rPr>
              <a:t> </a:t>
            </a:r>
            <a:r>
              <a:rPr lang="en-US" sz="2600" dirty="0">
                <a:solidFill>
                  <a:schemeClr val="tx1"/>
                </a:solidFill>
                <a:latin typeface="Arial"/>
                <a:cs typeface="Arial"/>
              </a:rPr>
              <a:t>in</a:t>
            </a:r>
            <a:r>
              <a:rPr lang="en-US" sz="2600" spc="-40" dirty="0">
                <a:solidFill>
                  <a:schemeClr val="tx1"/>
                </a:solidFill>
                <a:latin typeface="Arial"/>
                <a:cs typeface="Arial"/>
              </a:rPr>
              <a:t> </a:t>
            </a:r>
            <a:r>
              <a:rPr lang="en-US" sz="2600" dirty="0">
                <a:solidFill>
                  <a:schemeClr val="tx1"/>
                </a:solidFill>
                <a:latin typeface="Arial"/>
                <a:cs typeface="Arial"/>
              </a:rPr>
              <a:t>2004;</a:t>
            </a:r>
            <a:r>
              <a:rPr lang="en-US" sz="2600" spc="-45" dirty="0">
                <a:solidFill>
                  <a:schemeClr val="tx1"/>
                </a:solidFill>
                <a:latin typeface="Arial"/>
                <a:cs typeface="Arial"/>
              </a:rPr>
              <a:t> </a:t>
            </a:r>
            <a:r>
              <a:rPr lang="en-US" sz="2600" spc="-20" dirty="0">
                <a:solidFill>
                  <a:schemeClr val="tx1"/>
                </a:solidFill>
                <a:latin typeface="Arial"/>
                <a:cs typeface="Arial"/>
              </a:rPr>
              <a:t>MOA: </a:t>
            </a:r>
            <a:r>
              <a:rPr lang="en-US" sz="2600" dirty="0">
                <a:solidFill>
                  <a:schemeClr val="tx1"/>
                </a:solidFill>
                <a:latin typeface="Arial"/>
                <a:cs typeface="Arial"/>
              </a:rPr>
              <a:t>NMDA/glutamate</a:t>
            </a:r>
            <a:r>
              <a:rPr lang="en-US" sz="2600" spc="-85" dirty="0">
                <a:solidFill>
                  <a:schemeClr val="tx1"/>
                </a:solidFill>
                <a:latin typeface="Arial"/>
                <a:cs typeface="Arial"/>
              </a:rPr>
              <a:t> </a:t>
            </a:r>
            <a:r>
              <a:rPr lang="en-US" sz="2600" dirty="0">
                <a:solidFill>
                  <a:schemeClr val="tx1"/>
                </a:solidFill>
                <a:latin typeface="Arial"/>
                <a:cs typeface="Arial"/>
              </a:rPr>
              <a:t>receptor</a:t>
            </a:r>
            <a:r>
              <a:rPr lang="en-US" sz="2600" spc="-50" dirty="0">
                <a:solidFill>
                  <a:schemeClr val="tx1"/>
                </a:solidFill>
                <a:latin typeface="Arial"/>
                <a:cs typeface="Arial"/>
              </a:rPr>
              <a:t> </a:t>
            </a:r>
            <a:r>
              <a:rPr lang="en-US" sz="2600" spc="-10" dirty="0">
                <a:solidFill>
                  <a:schemeClr val="tx1"/>
                </a:solidFill>
                <a:latin typeface="Arial"/>
                <a:cs typeface="Arial"/>
              </a:rPr>
              <a:t>antagonist; </a:t>
            </a:r>
            <a:r>
              <a:rPr lang="en-US" sz="2800" dirty="0">
                <a:solidFill>
                  <a:schemeClr val="tx1"/>
                </a:solidFill>
                <a:latin typeface="Arial"/>
                <a:cs typeface="Arial"/>
              </a:rPr>
              <a:t>Cochrane</a:t>
            </a:r>
            <a:r>
              <a:rPr lang="en-US" sz="2800" spc="-30" dirty="0">
                <a:solidFill>
                  <a:schemeClr val="tx1"/>
                </a:solidFill>
                <a:latin typeface="Arial"/>
                <a:cs typeface="Arial"/>
              </a:rPr>
              <a:t> </a:t>
            </a:r>
            <a:r>
              <a:rPr lang="en-US" sz="2800" dirty="0">
                <a:solidFill>
                  <a:schemeClr val="tx1"/>
                </a:solidFill>
                <a:latin typeface="Arial"/>
                <a:cs typeface="Arial"/>
              </a:rPr>
              <a:t>Review:</a:t>
            </a:r>
            <a:r>
              <a:rPr lang="en-US" sz="2800" spc="-30" dirty="0">
                <a:solidFill>
                  <a:schemeClr val="tx1"/>
                </a:solidFill>
                <a:latin typeface="Arial"/>
                <a:cs typeface="Arial"/>
              </a:rPr>
              <a:t> </a:t>
            </a:r>
            <a:r>
              <a:rPr lang="en-US" sz="2800" dirty="0">
                <a:solidFill>
                  <a:schemeClr val="tx1"/>
                </a:solidFill>
                <a:latin typeface="Arial"/>
                <a:cs typeface="Arial"/>
              </a:rPr>
              <a:t>NNT</a:t>
            </a:r>
            <a:r>
              <a:rPr lang="en-US" sz="2800" spc="-60" dirty="0">
                <a:solidFill>
                  <a:schemeClr val="tx1"/>
                </a:solidFill>
                <a:latin typeface="Arial"/>
                <a:cs typeface="Arial"/>
              </a:rPr>
              <a:t> </a:t>
            </a:r>
            <a:r>
              <a:rPr lang="en-US" sz="2800" dirty="0">
                <a:solidFill>
                  <a:schemeClr val="tx1"/>
                </a:solidFill>
                <a:latin typeface="Arial"/>
                <a:cs typeface="Arial"/>
              </a:rPr>
              <a:t>for</a:t>
            </a:r>
            <a:r>
              <a:rPr lang="en-US" sz="2800" spc="-15" dirty="0">
                <a:solidFill>
                  <a:schemeClr val="tx1"/>
                </a:solidFill>
                <a:latin typeface="Arial"/>
                <a:cs typeface="Arial"/>
              </a:rPr>
              <a:t> </a:t>
            </a:r>
            <a:r>
              <a:rPr lang="en-US" sz="2800" dirty="0">
                <a:solidFill>
                  <a:schemeClr val="tx1"/>
                </a:solidFill>
                <a:latin typeface="Arial"/>
                <a:cs typeface="Arial"/>
              </a:rPr>
              <a:t>reducing</a:t>
            </a:r>
            <a:r>
              <a:rPr lang="en-US" sz="2800" spc="-35" dirty="0">
                <a:solidFill>
                  <a:schemeClr val="tx1"/>
                </a:solidFill>
                <a:latin typeface="Arial"/>
                <a:cs typeface="Arial"/>
              </a:rPr>
              <a:t> </a:t>
            </a:r>
            <a:r>
              <a:rPr lang="en-US" sz="2800" dirty="0">
                <a:solidFill>
                  <a:schemeClr val="tx1"/>
                </a:solidFill>
                <a:latin typeface="Arial"/>
                <a:cs typeface="Arial"/>
              </a:rPr>
              <a:t>the</a:t>
            </a:r>
            <a:r>
              <a:rPr lang="en-US" sz="2800" spc="-20" dirty="0">
                <a:solidFill>
                  <a:schemeClr val="tx1"/>
                </a:solidFill>
                <a:latin typeface="Arial"/>
                <a:cs typeface="Arial"/>
              </a:rPr>
              <a:t> </a:t>
            </a:r>
            <a:r>
              <a:rPr lang="en-US" sz="2800" dirty="0">
                <a:solidFill>
                  <a:schemeClr val="tx1"/>
                </a:solidFill>
                <a:latin typeface="Arial"/>
                <a:cs typeface="Arial"/>
              </a:rPr>
              <a:t>risk</a:t>
            </a:r>
            <a:r>
              <a:rPr lang="en-US" sz="2800" spc="-40" dirty="0">
                <a:solidFill>
                  <a:schemeClr val="tx1"/>
                </a:solidFill>
                <a:latin typeface="Arial"/>
                <a:cs typeface="Arial"/>
              </a:rPr>
              <a:t> </a:t>
            </a:r>
            <a:r>
              <a:rPr lang="en-US" sz="2800" dirty="0">
                <a:solidFill>
                  <a:schemeClr val="tx1"/>
                </a:solidFill>
                <a:latin typeface="Arial"/>
                <a:cs typeface="Arial"/>
              </a:rPr>
              <a:t>of</a:t>
            </a:r>
            <a:r>
              <a:rPr lang="en-US" sz="2800" spc="-20" dirty="0">
                <a:solidFill>
                  <a:schemeClr val="tx1"/>
                </a:solidFill>
                <a:latin typeface="Arial"/>
                <a:cs typeface="Arial"/>
              </a:rPr>
              <a:t> </a:t>
            </a:r>
            <a:r>
              <a:rPr lang="en-US" sz="2800" dirty="0">
                <a:solidFill>
                  <a:schemeClr val="tx1"/>
                </a:solidFill>
                <a:latin typeface="Arial"/>
                <a:cs typeface="Arial"/>
              </a:rPr>
              <a:t>any</a:t>
            </a:r>
            <a:r>
              <a:rPr lang="en-US" sz="2800" spc="-25" dirty="0">
                <a:solidFill>
                  <a:schemeClr val="tx1"/>
                </a:solidFill>
                <a:latin typeface="Arial"/>
                <a:cs typeface="Arial"/>
              </a:rPr>
              <a:t> </a:t>
            </a:r>
            <a:r>
              <a:rPr lang="en-US" sz="2800" dirty="0">
                <a:solidFill>
                  <a:schemeClr val="tx1"/>
                </a:solidFill>
                <a:latin typeface="Arial"/>
                <a:cs typeface="Arial"/>
              </a:rPr>
              <a:t>drinking:</a:t>
            </a:r>
            <a:r>
              <a:rPr lang="en-US" sz="2800" spc="-35" dirty="0">
                <a:solidFill>
                  <a:schemeClr val="tx1"/>
                </a:solidFill>
                <a:latin typeface="Arial"/>
                <a:cs typeface="Arial"/>
              </a:rPr>
              <a:t> </a:t>
            </a:r>
            <a:r>
              <a:rPr lang="en-US" sz="2800" spc="-50" dirty="0">
                <a:solidFill>
                  <a:schemeClr val="tx1"/>
                </a:solidFill>
                <a:latin typeface="Arial"/>
                <a:cs typeface="Arial"/>
              </a:rPr>
              <a:t>9</a:t>
            </a:r>
          </a:p>
          <a:p>
            <a:pPr marL="756285" marR="5080" lvl="1" indent="-287020">
              <a:lnSpc>
                <a:spcPts val="2810"/>
              </a:lnSpc>
              <a:spcBef>
                <a:spcPts val="620"/>
              </a:spcBef>
              <a:buFont typeface="Arial" panose="020B0604020202020204" pitchFamily="34" charset="0"/>
              <a:buChar char="–"/>
              <a:tabLst>
                <a:tab pos="756285" algn="l"/>
              </a:tabLst>
            </a:pPr>
            <a:r>
              <a:rPr lang="en-US" sz="2800" dirty="0">
                <a:solidFill>
                  <a:schemeClr val="tx1"/>
                </a:solidFill>
                <a:latin typeface="Arial"/>
                <a:cs typeface="Arial"/>
              </a:rPr>
              <a:t>Medications for AUD are highly underutilized</a:t>
            </a:r>
          </a:p>
          <a:p>
            <a:pPr marL="756285" marR="5080" lvl="1" indent="-287020">
              <a:lnSpc>
                <a:spcPts val="2810"/>
              </a:lnSpc>
              <a:spcBef>
                <a:spcPts val="620"/>
              </a:spcBef>
              <a:buFont typeface="Arial" panose="020B0604020202020204" pitchFamily="34" charset="0"/>
              <a:buChar char="–"/>
              <a:tabLst>
                <a:tab pos="756285" algn="l"/>
              </a:tabLst>
            </a:pPr>
            <a:r>
              <a:rPr lang="en-US" sz="2800" dirty="0">
                <a:latin typeface="Arial"/>
                <a:cs typeface="Arial"/>
              </a:rPr>
              <a:t>NNT = number needed to treat</a:t>
            </a:r>
            <a:endParaRPr lang="en-US" sz="2800" dirty="0">
              <a:solidFill>
                <a:schemeClr val="tx1"/>
              </a:solidFill>
              <a:latin typeface="Arial"/>
              <a:cs typeface="Arial"/>
            </a:endParaRPr>
          </a:p>
          <a:p>
            <a:pPr marL="756285" marR="5080" lvl="1" indent="-287020">
              <a:lnSpc>
                <a:spcPts val="2810"/>
              </a:lnSpc>
              <a:spcBef>
                <a:spcPts val="620"/>
              </a:spcBef>
              <a:buFont typeface="Arial" panose="020B0604020202020204" pitchFamily="34" charset="0"/>
              <a:buChar char="–"/>
              <a:tabLst>
                <a:tab pos="756285" algn="l"/>
              </a:tabLst>
            </a:pPr>
            <a:endParaRPr lang="en-US" sz="2600" dirty="0">
              <a:solidFill>
                <a:schemeClr val="tx1"/>
              </a:solidFill>
              <a:latin typeface="Arial"/>
              <a:cs typeface="Arial"/>
            </a:endParaRPr>
          </a:p>
          <a:p>
            <a:endParaRPr lang="en-US" dirty="0"/>
          </a:p>
        </p:txBody>
      </p:sp>
      <p:pic>
        <p:nvPicPr>
          <p:cNvPr id="4" name="Picture 3">
            <a:extLst>
              <a:ext uri="{FF2B5EF4-FFF2-40B4-BE49-F238E27FC236}">
                <a16:creationId xmlns:a16="http://schemas.microsoft.com/office/drawing/2014/main" id="{0181D48F-EBB1-E354-1C04-92DBC97615B1}"/>
              </a:ext>
            </a:extLst>
          </p:cNvPr>
          <p:cNvPicPr>
            <a:picLocks noChangeAspect="1"/>
          </p:cNvPicPr>
          <p:nvPr/>
        </p:nvPicPr>
        <p:blipFill>
          <a:blip r:embed="rId2"/>
          <a:stretch>
            <a:fillRect/>
          </a:stretch>
        </p:blipFill>
        <p:spPr>
          <a:xfrm>
            <a:off x="2788633" y="6635519"/>
            <a:ext cx="6614733" cy="134124"/>
          </a:xfrm>
          <a:prstGeom prst="rect">
            <a:avLst/>
          </a:prstGeom>
        </p:spPr>
      </p:pic>
    </p:spTree>
    <p:extLst>
      <p:ext uri="{BB962C8B-B14F-4D97-AF65-F5344CB8AC3E}">
        <p14:creationId xmlns:p14="http://schemas.microsoft.com/office/powerpoint/2010/main" val="1903872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CBA5B3-83FF-4A58-758C-372E17E44C9F}"/>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Medication for opioid use disorder (MOUD) goals and options</a:t>
            </a:r>
          </a:p>
        </p:txBody>
      </p:sp>
      <p:sp>
        <p:nvSpPr>
          <p:cNvPr id="5" name="Content Placeholder 4">
            <a:extLst>
              <a:ext uri="{FF2B5EF4-FFF2-40B4-BE49-F238E27FC236}">
                <a16:creationId xmlns:a16="http://schemas.microsoft.com/office/drawing/2014/main" id="{E126F593-71A2-1140-029E-3C4CB7AB6AB7}"/>
              </a:ext>
            </a:extLst>
          </p:cNvPr>
          <p:cNvSpPr>
            <a:spLocks noGrp="1"/>
          </p:cNvSpPr>
          <p:nvPr>
            <p:ph sz="half" idx="1"/>
          </p:nvPr>
        </p:nvSpPr>
        <p:spPr>
          <a:xfrm>
            <a:off x="838200" y="1940876"/>
            <a:ext cx="5181600" cy="4520614"/>
          </a:xfrm>
        </p:spPr>
        <p:txBody>
          <a:bodyPr>
            <a:normAutofit fontScale="77500" lnSpcReduction="20000"/>
          </a:bodyPr>
          <a:lstStyle/>
          <a:p>
            <a:pPr marL="571500" lvl="0" indent="-342900" algn="l" rtl="0">
              <a:lnSpc>
                <a:spcPct val="120000"/>
              </a:lnSpc>
              <a:spcBef>
                <a:spcPts val="0"/>
              </a:spcBef>
              <a:spcAft>
                <a:spcPts val="0"/>
              </a:spcAft>
              <a:buClr>
                <a:srgbClr val="595959"/>
              </a:buClr>
              <a:buSzPct val="195804"/>
            </a:pPr>
            <a:r>
              <a:rPr lang="en-US" sz="2600" u="sng" dirty="0">
                <a:latin typeface="Arial" panose="020B0604020202020204" pitchFamily="34" charset="0"/>
                <a:ea typeface="Arial"/>
                <a:cs typeface="Arial" panose="020B0604020202020204" pitchFamily="34" charset="0"/>
                <a:sym typeface="Arial"/>
              </a:rPr>
              <a:t>Decrease risk for fatal and nonfatal overdoses</a:t>
            </a:r>
            <a:endParaRPr lang="en-US" sz="2600" dirty="0">
              <a:latin typeface="Arial" panose="020B0604020202020204" pitchFamily="34" charset="0"/>
              <a:cs typeface="Arial" panose="020B0604020202020204" pitchFamily="34" charset="0"/>
            </a:endParaRPr>
          </a:p>
          <a:p>
            <a:pPr marL="571500" lvl="0" indent="-342900" algn="l" rtl="0">
              <a:lnSpc>
                <a:spcPct val="120000"/>
              </a:lnSpc>
              <a:spcBef>
                <a:spcPts val="0"/>
              </a:spcBef>
              <a:spcAft>
                <a:spcPts val="0"/>
              </a:spcAft>
              <a:buClr>
                <a:srgbClr val="595959"/>
              </a:buClr>
              <a:buSzPct val="195804"/>
            </a:pPr>
            <a:r>
              <a:rPr lang="en-US" sz="2600" dirty="0">
                <a:latin typeface="Arial" panose="020B0604020202020204" pitchFamily="34" charset="0"/>
                <a:ea typeface="Arial"/>
                <a:cs typeface="Arial" panose="020B0604020202020204" pitchFamily="34" charset="0"/>
                <a:sym typeface="Arial"/>
              </a:rPr>
              <a:t>Eliminate opioid withdrawal syndrome (OWS)</a:t>
            </a:r>
            <a:endParaRPr lang="en-US" sz="2600" dirty="0">
              <a:latin typeface="Arial" panose="020B0604020202020204" pitchFamily="34" charset="0"/>
              <a:cs typeface="Arial" panose="020B0604020202020204" pitchFamily="34" charset="0"/>
            </a:endParaRPr>
          </a:p>
          <a:p>
            <a:pPr marL="571500" lvl="0" indent="-342900" algn="l" rtl="0">
              <a:lnSpc>
                <a:spcPct val="120000"/>
              </a:lnSpc>
              <a:spcBef>
                <a:spcPts val="0"/>
              </a:spcBef>
              <a:spcAft>
                <a:spcPts val="0"/>
              </a:spcAft>
              <a:buClr>
                <a:srgbClr val="595959"/>
              </a:buClr>
              <a:buSzPct val="195804"/>
            </a:pPr>
            <a:r>
              <a:rPr lang="en-US" sz="2600" dirty="0">
                <a:latin typeface="Arial" panose="020B0604020202020204" pitchFamily="34" charset="0"/>
                <a:ea typeface="Arial"/>
                <a:cs typeface="Arial" panose="020B0604020202020204" pitchFamily="34" charset="0"/>
                <a:sym typeface="Arial"/>
              </a:rPr>
              <a:t>Decrease opioid cravings</a:t>
            </a:r>
            <a:endParaRPr lang="en-US" sz="2600" dirty="0">
              <a:latin typeface="Arial" panose="020B0604020202020204" pitchFamily="34" charset="0"/>
              <a:cs typeface="Arial" panose="020B0604020202020204" pitchFamily="34" charset="0"/>
            </a:endParaRPr>
          </a:p>
          <a:p>
            <a:pPr marL="571500" lvl="0" indent="-342900" algn="l" rtl="0">
              <a:lnSpc>
                <a:spcPct val="120000"/>
              </a:lnSpc>
              <a:spcBef>
                <a:spcPts val="0"/>
              </a:spcBef>
              <a:spcAft>
                <a:spcPts val="0"/>
              </a:spcAft>
              <a:buClr>
                <a:srgbClr val="595959"/>
              </a:buClr>
              <a:buSzPct val="195804"/>
            </a:pPr>
            <a:r>
              <a:rPr lang="en-US" sz="2600" dirty="0">
                <a:latin typeface="Arial" panose="020B0604020202020204" pitchFamily="34" charset="0"/>
                <a:ea typeface="Arial"/>
                <a:cs typeface="Arial" panose="020B0604020202020204" pitchFamily="34" charset="0"/>
                <a:sym typeface="Arial"/>
              </a:rPr>
              <a:t>Increase patient functionality</a:t>
            </a:r>
            <a:endParaRPr lang="en-US" sz="2600" dirty="0">
              <a:latin typeface="Arial" panose="020B0604020202020204" pitchFamily="34" charset="0"/>
              <a:cs typeface="Arial" panose="020B0604020202020204" pitchFamily="34" charset="0"/>
            </a:endParaRPr>
          </a:p>
          <a:p>
            <a:pPr marL="571500" indent="-342900">
              <a:lnSpc>
                <a:spcPct val="120000"/>
              </a:lnSpc>
              <a:spcBef>
                <a:spcPts val="0"/>
              </a:spcBef>
              <a:buClr>
                <a:srgbClr val="595959"/>
              </a:buClr>
              <a:buSzPct val="195804"/>
            </a:pPr>
            <a:r>
              <a:rPr lang="en-US" sz="2600" dirty="0">
                <a:latin typeface="Arial" panose="020B0604020202020204" pitchFamily="34" charset="0"/>
                <a:ea typeface="Arial"/>
                <a:cs typeface="Arial" panose="020B0604020202020204" pitchFamily="34" charset="0"/>
                <a:sym typeface="Arial"/>
              </a:rPr>
              <a:t>Normalize brain anatomy and physiology</a:t>
            </a:r>
            <a:endParaRPr lang="en-US" sz="2600" dirty="0">
              <a:latin typeface="Arial" panose="020B0604020202020204" pitchFamily="34" charset="0"/>
              <a:cs typeface="Arial" panose="020B0604020202020204" pitchFamily="34" charset="0"/>
            </a:endParaRPr>
          </a:p>
          <a:p>
            <a:pPr marL="571500" lvl="0" indent="-342900" algn="l" rtl="0">
              <a:lnSpc>
                <a:spcPct val="120000"/>
              </a:lnSpc>
              <a:spcBef>
                <a:spcPts val="0"/>
              </a:spcBef>
              <a:spcAft>
                <a:spcPts val="0"/>
              </a:spcAft>
              <a:buClr>
                <a:srgbClr val="595959"/>
              </a:buClr>
              <a:buSzPct val="195804"/>
            </a:pPr>
            <a:r>
              <a:rPr lang="en-US" sz="2600" dirty="0">
                <a:latin typeface="Arial" panose="020B0604020202020204" pitchFamily="34" charset="0"/>
                <a:ea typeface="Arial"/>
                <a:cs typeface="Arial" panose="020B0604020202020204" pitchFamily="34" charset="0"/>
                <a:sym typeface="Arial"/>
              </a:rPr>
              <a:t>Decrease transmission/acquisition of viral infections (hepatitis B Virus, hepatitis C Virus, HIV) and infection complications (abscesses, cellulitis, endocarditis)</a:t>
            </a:r>
            <a:endParaRPr lang="en-US" sz="2600" dirty="0">
              <a:latin typeface="Arial" panose="020B0604020202020204" pitchFamily="34" charset="0"/>
              <a:cs typeface="Arial" panose="020B0604020202020204" pitchFamily="34" charset="0"/>
            </a:endParaRPr>
          </a:p>
          <a:p>
            <a:pPr marL="0" indent="0">
              <a:buNone/>
            </a:pPr>
            <a:endParaRPr lang="en-US" dirty="0"/>
          </a:p>
        </p:txBody>
      </p:sp>
      <p:sp>
        <p:nvSpPr>
          <p:cNvPr id="6" name="Content Placeholder 5">
            <a:extLst>
              <a:ext uri="{FF2B5EF4-FFF2-40B4-BE49-F238E27FC236}">
                <a16:creationId xmlns:a16="http://schemas.microsoft.com/office/drawing/2014/main" id="{A8783533-0523-7395-4F21-BAB343364D11}"/>
              </a:ext>
            </a:extLst>
          </p:cNvPr>
          <p:cNvSpPr>
            <a:spLocks noGrp="1"/>
          </p:cNvSpPr>
          <p:nvPr>
            <p:ph sz="half" idx="2"/>
          </p:nvPr>
        </p:nvSpPr>
        <p:spPr>
          <a:xfrm>
            <a:off x="6172200" y="1940875"/>
            <a:ext cx="5181600" cy="4654133"/>
          </a:xfrm>
        </p:spPr>
        <p:txBody>
          <a:bodyPr>
            <a:normAutofit fontScale="77500" lnSpcReduction="20000"/>
          </a:bodyPr>
          <a:lstStyle/>
          <a:p>
            <a:pPr lvl="0" algn="l" rtl="0">
              <a:lnSpc>
                <a:spcPct val="120000"/>
              </a:lnSpc>
              <a:spcBef>
                <a:spcPts val="0"/>
              </a:spcBef>
              <a:spcAft>
                <a:spcPts val="0"/>
              </a:spcAft>
              <a:buClr>
                <a:srgbClr val="595959"/>
              </a:buClr>
              <a:buSzPct val="100000"/>
            </a:pPr>
            <a:r>
              <a:rPr lang="en-US" sz="2000" u="sng" dirty="0">
                <a:latin typeface="Arial" panose="020B0604020202020204" pitchFamily="34" charset="0"/>
                <a:ea typeface="Arial"/>
                <a:cs typeface="Arial" panose="020B0604020202020204" pitchFamily="34" charset="0"/>
                <a:sym typeface="Arial"/>
              </a:rPr>
              <a:t>methadone</a:t>
            </a:r>
            <a:r>
              <a:rPr lang="en-US" sz="2000" dirty="0">
                <a:latin typeface="Arial" panose="020B0604020202020204" pitchFamily="34" charset="0"/>
                <a:ea typeface="Arial"/>
                <a:cs typeface="Arial" panose="020B0604020202020204" pitchFamily="34" charset="0"/>
                <a:sym typeface="Arial"/>
              </a:rPr>
              <a:t>: opioid full agonist; must be dispensed from an OTP; </a:t>
            </a:r>
            <a:r>
              <a:rPr lang="en-US" sz="2000" i="1" u="sng" dirty="0">
                <a:latin typeface="Arial" panose="020B0604020202020204" pitchFamily="34" charset="0"/>
                <a:ea typeface="Arial"/>
                <a:cs typeface="Arial" panose="020B0604020202020204" pitchFamily="34" charset="0"/>
                <a:sym typeface="Arial"/>
              </a:rPr>
              <a:t>associated with decreased opioid-related (overdose) mortality and all-cause mortality</a:t>
            </a:r>
            <a:r>
              <a:rPr lang="en-US" sz="2000" i="1" dirty="0">
                <a:latin typeface="Arial" panose="020B0604020202020204" pitchFamily="34" charset="0"/>
                <a:ea typeface="Arial"/>
                <a:cs typeface="Arial" panose="020B0604020202020204" pitchFamily="34" charset="0"/>
                <a:sym typeface="Arial"/>
              </a:rPr>
              <a:t> </a:t>
            </a:r>
            <a:r>
              <a:rPr lang="en-US" sz="2000" dirty="0">
                <a:latin typeface="Arial" panose="020B0604020202020204" pitchFamily="34" charset="0"/>
                <a:ea typeface="Arial"/>
                <a:cs typeface="Arial" panose="020B0604020202020204" pitchFamily="34" charset="0"/>
                <a:sym typeface="Arial"/>
              </a:rPr>
              <a:t>(NNT 2.3 for large effects including decreased mortality)</a:t>
            </a:r>
            <a:endParaRPr lang="en-US" dirty="0">
              <a:latin typeface="Arial" panose="020B0604020202020204" pitchFamily="34" charset="0"/>
              <a:cs typeface="Arial" panose="020B0604020202020204" pitchFamily="34" charset="0"/>
            </a:endParaRPr>
          </a:p>
          <a:p>
            <a:pPr lvl="0" algn="l" rtl="0">
              <a:lnSpc>
                <a:spcPct val="120000"/>
              </a:lnSpc>
              <a:spcBef>
                <a:spcPts val="1600"/>
              </a:spcBef>
              <a:spcAft>
                <a:spcPts val="0"/>
              </a:spcAft>
              <a:buClr>
                <a:srgbClr val="595959"/>
              </a:buClr>
              <a:buSzPct val="100000"/>
            </a:pPr>
            <a:r>
              <a:rPr lang="en-US" sz="2000" u="sng" dirty="0">
                <a:latin typeface="Arial" panose="020B0604020202020204" pitchFamily="34" charset="0"/>
                <a:ea typeface="Arial"/>
                <a:cs typeface="Arial" panose="020B0604020202020204" pitchFamily="34" charset="0"/>
                <a:sym typeface="Arial"/>
              </a:rPr>
              <a:t>buprenorphine</a:t>
            </a:r>
            <a:r>
              <a:rPr lang="en-US" sz="2000" dirty="0">
                <a:latin typeface="Arial" panose="020B0604020202020204" pitchFamily="34" charset="0"/>
                <a:ea typeface="Arial"/>
                <a:cs typeface="Arial" panose="020B0604020202020204" pitchFamily="34" charset="0"/>
                <a:sym typeface="Arial"/>
              </a:rPr>
              <a:t>: opioid partial agonist; Schedule III drug; no longer requires a DEA “X” waiver to prescribe; </a:t>
            </a:r>
            <a:r>
              <a:rPr lang="en-US" sz="2000" i="1" u="sng" dirty="0">
                <a:latin typeface="Arial" panose="020B0604020202020204" pitchFamily="34" charset="0"/>
                <a:ea typeface="Arial"/>
                <a:cs typeface="Arial" panose="020B0604020202020204" pitchFamily="34" charset="0"/>
                <a:sym typeface="Arial"/>
              </a:rPr>
              <a:t>associated with decreased opioid-related (overdose) mortality and all-cause mortality</a:t>
            </a:r>
            <a:r>
              <a:rPr lang="en-US" sz="2000" i="1" dirty="0">
                <a:latin typeface="Arial" panose="020B0604020202020204" pitchFamily="34" charset="0"/>
                <a:ea typeface="Arial"/>
                <a:cs typeface="Arial" panose="020B0604020202020204" pitchFamily="34" charset="0"/>
                <a:sym typeface="Arial"/>
              </a:rPr>
              <a:t> </a:t>
            </a:r>
            <a:r>
              <a:rPr lang="en-US" sz="2000" dirty="0">
                <a:latin typeface="Arial" panose="020B0604020202020204" pitchFamily="34" charset="0"/>
                <a:ea typeface="Arial"/>
                <a:cs typeface="Arial" panose="020B0604020202020204" pitchFamily="34" charset="0"/>
                <a:sym typeface="Arial"/>
              </a:rPr>
              <a:t>(NNT &lt;3 for prevention of one death due to OUD)</a:t>
            </a:r>
            <a:endParaRPr lang="en-US" dirty="0">
              <a:latin typeface="Arial" panose="020B0604020202020204" pitchFamily="34" charset="0"/>
              <a:cs typeface="Arial" panose="020B0604020202020204" pitchFamily="34" charset="0"/>
            </a:endParaRPr>
          </a:p>
          <a:p>
            <a:pPr lvl="0" algn="l" rtl="0">
              <a:lnSpc>
                <a:spcPct val="120000"/>
              </a:lnSpc>
              <a:spcBef>
                <a:spcPts val="1600"/>
              </a:spcBef>
              <a:spcAft>
                <a:spcPts val="0"/>
              </a:spcAft>
              <a:buClr>
                <a:srgbClr val="595959"/>
              </a:buClr>
              <a:buSzPct val="100000"/>
            </a:pPr>
            <a:r>
              <a:rPr lang="en-US" sz="2000" u="sng" dirty="0">
                <a:latin typeface="Arial" panose="020B0604020202020204" pitchFamily="34" charset="0"/>
                <a:ea typeface="Arial"/>
                <a:cs typeface="Arial" panose="020B0604020202020204" pitchFamily="34" charset="0"/>
                <a:sym typeface="Arial"/>
              </a:rPr>
              <a:t>XR-naltrexone</a:t>
            </a:r>
            <a:r>
              <a:rPr lang="en-US" sz="2000" dirty="0">
                <a:latin typeface="Arial" panose="020B0604020202020204" pitchFamily="34" charset="0"/>
                <a:ea typeface="Arial"/>
                <a:cs typeface="Arial" panose="020B0604020202020204" pitchFamily="34" charset="0"/>
                <a:sym typeface="Arial"/>
              </a:rPr>
              <a:t>: opioid antagonist; not a controlled substance; </a:t>
            </a:r>
            <a:r>
              <a:rPr lang="en-US" sz="2000" i="1" dirty="0">
                <a:latin typeface="Arial" panose="020B0604020202020204" pitchFamily="34" charset="0"/>
                <a:ea typeface="Arial"/>
                <a:cs typeface="Arial" panose="020B0604020202020204" pitchFamily="34" charset="0"/>
                <a:sym typeface="Arial"/>
              </a:rPr>
              <a:t>not associated with decreased mortality </a:t>
            </a:r>
            <a:r>
              <a:rPr lang="en-US" sz="2000" dirty="0">
                <a:latin typeface="Arial" panose="020B0604020202020204" pitchFamily="34" charset="0"/>
                <a:ea typeface="Arial"/>
                <a:cs typeface="Arial" panose="020B0604020202020204" pitchFamily="34" charset="0"/>
                <a:sym typeface="Arial"/>
              </a:rPr>
              <a:t>(NNT 6.7 for treatment retention for one additional person</a:t>
            </a:r>
            <a:endParaRPr lang="en-US" dirty="0">
              <a:latin typeface="Arial" panose="020B0604020202020204" pitchFamily="34" charset="0"/>
              <a:cs typeface="Arial" panose="020B0604020202020204" pitchFamily="34" charset="0"/>
            </a:endParaRPr>
          </a:p>
          <a:p>
            <a:pPr marL="0" lvl="0" indent="0" algn="l" rtl="0">
              <a:lnSpc>
                <a:spcPct val="120000"/>
              </a:lnSpc>
              <a:spcBef>
                <a:spcPts val="1600"/>
              </a:spcBef>
              <a:spcAft>
                <a:spcPts val="0"/>
              </a:spcAft>
              <a:buClr>
                <a:srgbClr val="595959"/>
              </a:buClr>
              <a:buSzPct val="100000"/>
              <a:buNone/>
            </a:pPr>
            <a:r>
              <a:rPr lang="en-US" sz="2000" dirty="0">
                <a:latin typeface="Arial" panose="020B0604020202020204" pitchFamily="34" charset="0"/>
                <a:ea typeface="Arial"/>
                <a:cs typeface="Arial" panose="020B0604020202020204" pitchFamily="34" charset="0"/>
                <a:sym typeface="Arial"/>
              </a:rPr>
              <a:t>NNT=number needed to treat</a:t>
            </a:r>
            <a:endParaRPr lang="en-US" dirty="0">
              <a:latin typeface="Arial" panose="020B0604020202020204" pitchFamily="34" charset="0"/>
              <a:cs typeface="Arial" panose="020B0604020202020204" pitchFamily="34" charset="0"/>
            </a:endParaRPr>
          </a:p>
          <a:p>
            <a:pPr marL="0" indent="0">
              <a:buNone/>
            </a:pPr>
            <a:endParaRPr lang="en-US" dirty="0"/>
          </a:p>
        </p:txBody>
      </p:sp>
      <p:pic>
        <p:nvPicPr>
          <p:cNvPr id="10" name="Picture 9">
            <a:extLst>
              <a:ext uri="{FF2B5EF4-FFF2-40B4-BE49-F238E27FC236}">
                <a16:creationId xmlns:a16="http://schemas.microsoft.com/office/drawing/2014/main" id="{78933E6D-6DD4-4795-9872-2F9A8C828991}"/>
              </a:ext>
            </a:extLst>
          </p:cNvPr>
          <p:cNvPicPr>
            <a:picLocks noChangeAspect="1"/>
          </p:cNvPicPr>
          <p:nvPr/>
        </p:nvPicPr>
        <p:blipFill>
          <a:blip r:embed="rId3"/>
          <a:stretch>
            <a:fillRect/>
          </a:stretch>
        </p:blipFill>
        <p:spPr>
          <a:xfrm>
            <a:off x="4898189" y="6433450"/>
            <a:ext cx="1877731" cy="323116"/>
          </a:xfrm>
          <a:prstGeom prst="rect">
            <a:avLst/>
          </a:prstGeom>
        </p:spPr>
      </p:pic>
    </p:spTree>
    <p:extLst>
      <p:ext uri="{BB962C8B-B14F-4D97-AF65-F5344CB8AC3E}">
        <p14:creationId xmlns:p14="http://schemas.microsoft.com/office/powerpoint/2010/main" val="2139906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7DF7-66AA-4291-BC7D-97F4335D7CC2}"/>
              </a:ext>
            </a:extLst>
          </p:cNvPr>
          <p:cNvSpPr>
            <a:spLocks noGrp="1"/>
          </p:cNvSpPr>
          <p:nvPr>
            <p:ph type="title"/>
          </p:nvPr>
        </p:nvSpPr>
        <p:spPr>
          <a:xfrm>
            <a:off x="838200" y="203568"/>
            <a:ext cx="10515600" cy="1205740"/>
          </a:xfrm>
        </p:spPr>
        <p:txBody>
          <a:bodyPr>
            <a:normAutofit/>
          </a:bodyPr>
          <a:lstStyle/>
          <a:p>
            <a:r>
              <a:rPr lang="en-US" sz="3600" b="1" dirty="0">
                <a:latin typeface="Arial" panose="020B0604020202020204" pitchFamily="34" charset="0"/>
                <a:cs typeface="Arial" panose="020B0604020202020204" pitchFamily="34" charset="0"/>
              </a:rPr>
              <a:t>Stabilization of OUD with medication: MOUD is highly underutilized and is life saving</a:t>
            </a:r>
          </a:p>
        </p:txBody>
      </p:sp>
      <p:pic>
        <p:nvPicPr>
          <p:cNvPr id="5" name="Content Placeholder 4">
            <a:extLst>
              <a:ext uri="{FF2B5EF4-FFF2-40B4-BE49-F238E27FC236}">
                <a16:creationId xmlns:a16="http://schemas.microsoft.com/office/drawing/2014/main" id="{9DE1B4B9-1261-05AE-7B4F-2372C9271244}"/>
              </a:ext>
            </a:extLst>
          </p:cNvPr>
          <p:cNvPicPr>
            <a:picLocks noGrp="1" noChangeAspect="1"/>
          </p:cNvPicPr>
          <p:nvPr>
            <p:ph sz="half" idx="1"/>
          </p:nvPr>
        </p:nvPicPr>
        <p:blipFill>
          <a:blip r:embed="rId3"/>
          <a:stretch>
            <a:fillRect/>
          </a:stretch>
        </p:blipFill>
        <p:spPr>
          <a:xfrm>
            <a:off x="838200" y="1899501"/>
            <a:ext cx="5181600" cy="4277461"/>
          </a:xfrm>
          <a:prstGeom prst="rect">
            <a:avLst/>
          </a:prstGeom>
        </p:spPr>
      </p:pic>
      <p:pic>
        <p:nvPicPr>
          <p:cNvPr id="8" name="Content Placeholder 7">
            <a:extLst>
              <a:ext uri="{FF2B5EF4-FFF2-40B4-BE49-F238E27FC236}">
                <a16:creationId xmlns:a16="http://schemas.microsoft.com/office/drawing/2014/main" id="{A72FB614-0581-0F70-2F9F-1ADF77DF5C2D}"/>
              </a:ext>
            </a:extLst>
          </p:cNvPr>
          <p:cNvPicPr>
            <a:picLocks noGrp="1" noChangeAspect="1"/>
          </p:cNvPicPr>
          <p:nvPr>
            <p:ph sz="half" idx="2"/>
          </p:nvPr>
        </p:nvPicPr>
        <p:blipFill>
          <a:blip r:embed="rId4"/>
          <a:stretch>
            <a:fillRect/>
          </a:stretch>
        </p:blipFill>
        <p:spPr>
          <a:xfrm>
            <a:off x="6172200" y="1899500"/>
            <a:ext cx="5181600" cy="4277461"/>
          </a:xfrm>
          <a:prstGeom prst="rect">
            <a:avLst/>
          </a:prstGeom>
        </p:spPr>
      </p:pic>
      <p:pic>
        <p:nvPicPr>
          <p:cNvPr id="7" name="Picture 6">
            <a:extLst>
              <a:ext uri="{FF2B5EF4-FFF2-40B4-BE49-F238E27FC236}">
                <a16:creationId xmlns:a16="http://schemas.microsoft.com/office/drawing/2014/main" id="{24A5BDFC-B04E-1362-CE25-550E9598BF48}"/>
              </a:ext>
            </a:extLst>
          </p:cNvPr>
          <p:cNvPicPr>
            <a:picLocks noChangeAspect="1"/>
          </p:cNvPicPr>
          <p:nvPr/>
        </p:nvPicPr>
        <p:blipFill>
          <a:blip r:embed="rId5"/>
          <a:stretch>
            <a:fillRect/>
          </a:stretch>
        </p:blipFill>
        <p:spPr>
          <a:xfrm>
            <a:off x="1541581" y="6331317"/>
            <a:ext cx="3865199" cy="323116"/>
          </a:xfrm>
          <a:prstGeom prst="rect">
            <a:avLst/>
          </a:prstGeom>
        </p:spPr>
      </p:pic>
      <p:pic>
        <p:nvPicPr>
          <p:cNvPr id="10" name="Picture 9">
            <a:extLst>
              <a:ext uri="{FF2B5EF4-FFF2-40B4-BE49-F238E27FC236}">
                <a16:creationId xmlns:a16="http://schemas.microsoft.com/office/drawing/2014/main" id="{62AE6CE2-A82F-21FD-49AE-450A43A48B55}"/>
              </a:ext>
            </a:extLst>
          </p:cNvPr>
          <p:cNvPicPr>
            <a:picLocks noChangeAspect="1"/>
          </p:cNvPicPr>
          <p:nvPr/>
        </p:nvPicPr>
        <p:blipFill>
          <a:blip r:embed="rId6"/>
          <a:stretch>
            <a:fillRect/>
          </a:stretch>
        </p:blipFill>
        <p:spPr>
          <a:xfrm>
            <a:off x="6131778" y="6331317"/>
            <a:ext cx="5377138" cy="323116"/>
          </a:xfrm>
          <a:prstGeom prst="rect">
            <a:avLst/>
          </a:prstGeom>
        </p:spPr>
      </p:pic>
    </p:spTree>
    <p:extLst>
      <p:ext uri="{BB962C8B-B14F-4D97-AF65-F5344CB8AC3E}">
        <p14:creationId xmlns:p14="http://schemas.microsoft.com/office/powerpoint/2010/main" val="3759939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F95D-34F6-784A-7848-03AA0F622007}"/>
              </a:ext>
            </a:extLst>
          </p:cNvPr>
          <p:cNvSpPr>
            <a:spLocks noGrp="1"/>
          </p:cNvSpPr>
          <p:nvPr>
            <p:ph type="title"/>
          </p:nvPr>
        </p:nvSpPr>
        <p:spPr>
          <a:xfrm>
            <a:off x="838200" y="381786"/>
            <a:ext cx="10515600" cy="1333892"/>
          </a:xfrm>
        </p:spPr>
        <p:txBody>
          <a:bodyPr>
            <a:noAutofit/>
          </a:bodyPr>
          <a:lstStyle/>
          <a:p>
            <a:r>
              <a:rPr lang="en-US" sz="3600" b="1" dirty="0">
                <a:latin typeface="Arial" panose="020B0604020202020204" pitchFamily="34" charset="0"/>
                <a:cs typeface="Arial" panose="020B0604020202020204" pitchFamily="34" charset="0"/>
              </a:rPr>
              <a:t>Opioid agonist treatment with methadone or buprenorphine is associated with a reduction in mortality by ~50% </a:t>
            </a:r>
          </a:p>
        </p:txBody>
      </p:sp>
      <p:pic>
        <p:nvPicPr>
          <p:cNvPr id="5" name="Content Placeholder 4">
            <a:extLst>
              <a:ext uri="{FF2B5EF4-FFF2-40B4-BE49-F238E27FC236}">
                <a16:creationId xmlns:a16="http://schemas.microsoft.com/office/drawing/2014/main" id="{4133880F-4210-990E-D847-D82FCAE79437}"/>
              </a:ext>
            </a:extLst>
          </p:cNvPr>
          <p:cNvPicPr>
            <a:picLocks noGrp="1" noChangeAspect="1"/>
          </p:cNvPicPr>
          <p:nvPr>
            <p:ph sz="half" idx="1"/>
          </p:nvPr>
        </p:nvPicPr>
        <p:blipFill>
          <a:blip r:embed="rId3"/>
          <a:stretch>
            <a:fillRect/>
          </a:stretch>
        </p:blipFill>
        <p:spPr>
          <a:xfrm>
            <a:off x="1069643" y="1940876"/>
            <a:ext cx="4718713" cy="4158266"/>
          </a:xfrm>
          <a:prstGeom prst="rect">
            <a:avLst/>
          </a:prstGeom>
        </p:spPr>
      </p:pic>
      <p:sp>
        <p:nvSpPr>
          <p:cNvPr id="4" name="Content Placeholder 3">
            <a:extLst>
              <a:ext uri="{FF2B5EF4-FFF2-40B4-BE49-F238E27FC236}">
                <a16:creationId xmlns:a16="http://schemas.microsoft.com/office/drawing/2014/main" id="{CA58501B-15CF-48A4-D67F-395E4594667A}"/>
              </a:ext>
            </a:extLst>
          </p:cNvPr>
          <p:cNvSpPr>
            <a:spLocks noGrp="1"/>
          </p:cNvSpPr>
          <p:nvPr>
            <p:ph sz="half" idx="2"/>
          </p:nvPr>
        </p:nvSpPr>
        <p:spPr>
          <a:xfrm>
            <a:off x="6172200" y="1940876"/>
            <a:ext cx="5181600" cy="4374958"/>
          </a:xfrm>
        </p:spPr>
        <p:txBody>
          <a:bodyPr>
            <a:normAutofit fontScale="92500"/>
          </a:bodyPr>
          <a:lstStyle/>
          <a:p>
            <a:pPr marL="342900" lvl="0" indent="-342900" algn="l" rtl="0">
              <a:spcBef>
                <a:spcPts val="0"/>
              </a:spcBef>
              <a:spcAft>
                <a:spcPts val="0"/>
              </a:spcAft>
              <a:buClr>
                <a:schemeClr val="dk1"/>
              </a:buClr>
              <a:buSzPts val="900"/>
              <a:buChar char="•"/>
            </a:pPr>
            <a:r>
              <a:rPr lang="en-US" sz="2000" b="1" dirty="0">
                <a:latin typeface="Arial" panose="020B0604020202020204" pitchFamily="34" charset="0"/>
                <a:cs typeface="Arial" panose="020B0604020202020204" pitchFamily="34" charset="0"/>
              </a:rPr>
              <a:t>Results: </a:t>
            </a:r>
            <a:r>
              <a:rPr lang="en-US" sz="2000" u="sng" dirty="0">
                <a:latin typeface="Arial" panose="020B0604020202020204" pitchFamily="34" charset="0"/>
                <a:cs typeface="Arial" panose="020B0604020202020204" pitchFamily="34" charset="0"/>
              </a:rPr>
              <a:t>Compared with no MOUD, MMT was associated with decreased all-cause mortality and opioid-related mortality. Buprenorphine was associated with decreased all-cause mortality and opioid-related mortality. No associations between naltrexone and all-cause mortality or opioid-related mortality were identified</a:t>
            </a:r>
            <a:r>
              <a:rPr lang="en-US" sz="20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342900" lvl="0" indent="-342900" algn="l" rtl="0">
              <a:spcBef>
                <a:spcPts val="180"/>
              </a:spcBef>
              <a:spcAft>
                <a:spcPts val="0"/>
              </a:spcAft>
              <a:buClr>
                <a:schemeClr val="dk1"/>
              </a:buClr>
              <a:buSzPts val="900"/>
              <a:buChar char="•"/>
            </a:pPr>
            <a:r>
              <a:rPr lang="en-US" sz="2000" b="1" dirty="0">
                <a:latin typeface="Arial" panose="020B0604020202020204" pitchFamily="34" charset="0"/>
                <a:cs typeface="Arial" panose="020B0604020202020204" pitchFamily="34" charset="0"/>
              </a:rPr>
              <a:t>Conclusion: </a:t>
            </a:r>
            <a:r>
              <a:rPr lang="en-US" sz="2000" dirty="0">
                <a:latin typeface="Arial" panose="020B0604020202020204" pitchFamily="34" charset="0"/>
                <a:cs typeface="Arial" panose="020B0604020202020204" pitchFamily="34" charset="0"/>
              </a:rPr>
              <a:t>Buprenorphine and methadone were associated with reduced all-cause and opioid-related mortality. Naltrexone was not associated with decreased mortality.</a:t>
            </a:r>
            <a:endParaRPr lang="en-US" sz="2000" u="sng" dirty="0">
              <a:latin typeface="Arial" panose="020B0604020202020204" pitchFamily="34" charset="0"/>
              <a:cs typeface="Arial" panose="020B0604020202020204" pitchFamily="34" charset="0"/>
            </a:endParaRPr>
          </a:p>
          <a:p>
            <a:pPr marL="0" indent="0">
              <a:buNone/>
            </a:pPr>
            <a:endParaRPr lang="en-US" dirty="0"/>
          </a:p>
        </p:txBody>
      </p:sp>
      <p:pic>
        <p:nvPicPr>
          <p:cNvPr id="6" name="Picture 5">
            <a:extLst>
              <a:ext uri="{FF2B5EF4-FFF2-40B4-BE49-F238E27FC236}">
                <a16:creationId xmlns:a16="http://schemas.microsoft.com/office/drawing/2014/main" id="{BAAF3BD6-22B5-C0DD-5E48-1211A446E3E9}"/>
              </a:ext>
            </a:extLst>
          </p:cNvPr>
          <p:cNvPicPr>
            <a:picLocks noChangeAspect="1"/>
          </p:cNvPicPr>
          <p:nvPr/>
        </p:nvPicPr>
        <p:blipFill>
          <a:blip r:embed="rId4"/>
          <a:stretch>
            <a:fillRect/>
          </a:stretch>
        </p:blipFill>
        <p:spPr>
          <a:xfrm>
            <a:off x="1069643" y="6099142"/>
            <a:ext cx="4718713" cy="304826"/>
          </a:xfrm>
          <a:prstGeom prst="rect">
            <a:avLst/>
          </a:prstGeom>
        </p:spPr>
      </p:pic>
      <p:pic>
        <p:nvPicPr>
          <p:cNvPr id="12" name="Picture 11">
            <a:extLst>
              <a:ext uri="{FF2B5EF4-FFF2-40B4-BE49-F238E27FC236}">
                <a16:creationId xmlns:a16="http://schemas.microsoft.com/office/drawing/2014/main" id="{1182298C-D60B-2B88-F58C-4B1E4134E7D5}"/>
              </a:ext>
            </a:extLst>
          </p:cNvPr>
          <p:cNvPicPr>
            <a:picLocks noChangeAspect="1"/>
          </p:cNvPicPr>
          <p:nvPr/>
        </p:nvPicPr>
        <p:blipFill>
          <a:blip r:embed="rId5"/>
          <a:stretch>
            <a:fillRect/>
          </a:stretch>
        </p:blipFill>
        <p:spPr>
          <a:xfrm>
            <a:off x="7088140" y="6379474"/>
            <a:ext cx="3615241" cy="323116"/>
          </a:xfrm>
          <a:prstGeom prst="rect">
            <a:avLst/>
          </a:prstGeom>
        </p:spPr>
      </p:pic>
      <p:pic>
        <p:nvPicPr>
          <p:cNvPr id="14" name="Picture 13">
            <a:extLst>
              <a:ext uri="{FF2B5EF4-FFF2-40B4-BE49-F238E27FC236}">
                <a16:creationId xmlns:a16="http://schemas.microsoft.com/office/drawing/2014/main" id="{8F652622-84F0-33E0-E75A-9340BFACBEBF}"/>
              </a:ext>
            </a:extLst>
          </p:cNvPr>
          <p:cNvPicPr>
            <a:picLocks noChangeAspect="1"/>
          </p:cNvPicPr>
          <p:nvPr/>
        </p:nvPicPr>
        <p:blipFill>
          <a:blip r:embed="rId6"/>
          <a:stretch>
            <a:fillRect/>
          </a:stretch>
        </p:blipFill>
        <p:spPr>
          <a:xfrm>
            <a:off x="1069643" y="6541032"/>
            <a:ext cx="4944285" cy="274344"/>
          </a:xfrm>
          <a:prstGeom prst="rect">
            <a:avLst/>
          </a:prstGeom>
        </p:spPr>
      </p:pic>
    </p:spTree>
    <p:extLst>
      <p:ext uri="{BB962C8B-B14F-4D97-AF65-F5344CB8AC3E}">
        <p14:creationId xmlns:p14="http://schemas.microsoft.com/office/powerpoint/2010/main" val="1396957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72C8A6-71BC-0C52-EA30-52ED8D00B01D}"/>
              </a:ext>
            </a:extLst>
          </p:cNvPr>
          <p:cNvSpPr>
            <a:spLocks noGrp="1"/>
          </p:cNvSpPr>
          <p:nvPr>
            <p:ph type="title"/>
          </p:nvPr>
        </p:nvSpPr>
        <p:spPr>
          <a:xfrm>
            <a:off x="838200" y="365126"/>
            <a:ext cx="10515600" cy="1160224"/>
          </a:xfrm>
        </p:spPr>
        <p:txBody>
          <a:bodyPr/>
          <a:lstStyle/>
          <a:p>
            <a:r>
              <a:rPr lang="en-US" b="1" dirty="0">
                <a:latin typeface="Arial" panose="020B0604020202020204" pitchFamily="34" charset="0"/>
                <a:cs typeface="Arial" panose="020B0604020202020204" pitchFamily="34" charset="0"/>
              </a:rPr>
              <a:t>Recovery is individualized</a:t>
            </a:r>
          </a:p>
        </p:txBody>
      </p:sp>
      <p:sp>
        <p:nvSpPr>
          <p:cNvPr id="6" name="Content Placeholder 5">
            <a:extLst>
              <a:ext uri="{FF2B5EF4-FFF2-40B4-BE49-F238E27FC236}">
                <a16:creationId xmlns:a16="http://schemas.microsoft.com/office/drawing/2014/main" id="{209BE65F-7E46-80B2-B45A-064F6B87DFCA}"/>
              </a:ext>
            </a:extLst>
          </p:cNvPr>
          <p:cNvSpPr>
            <a:spLocks noGrp="1"/>
          </p:cNvSpPr>
          <p:nvPr>
            <p:ph idx="1"/>
          </p:nvPr>
        </p:nvSpPr>
        <p:spPr>
          <a:xfrm>
            <a:off x="838200" y="1731697"/>
            <a:ext cx="10515600" cy="4580092"/>
          </a:xfrm>
        </p:spPr>
        <p:txBody>
          <a:bodyPr>
            <a:normAutofit lnSpcReduction="10000"/>
          </a:bodyPr>
          <a:lstStyle/>
          <a:p>
            <a:pPr marL="0" lvl="0" indent="0" algn="ctr" rtl="0">
              <a:lnSpc>
                <a:spcPct val="115000"/>
              </a:lnSpc>
              <a:spcBef>
                <a:spcPts val="0"/>
              </a:spcBef>
              <a:spcAft>
                <a:spcPts val="0"/>
              </a:spcAft>
              <a:buClr>
                <a:srgbClr val="595959"/>
              </a:buClr>
              <a:buSzPct val="100000"/>
              <a:buNone/>
            </a:pPr>
            <a:r>
              <a:rPr lang="en-US" sz="2400" b="1" i="1" dirty="0">
                <a:latin typeface="Arial" panose="020B0604020202020204" pitchFamily="34" charset="0"/>
                <a:cs typeface="Arial" panose="020B0604020202020204" pitchFamily="34" charset="0"/>
              </a:rPr>
              <a:t>A process of change through which individuals improve their health and wellness, live a self-directed life, and strive to reach their full potential.</a:t>
            </a:r>
            <a:endParaRPr lang="en-US" sz="2400" dirty="0">
              <a:latin typeface="Arial" panose="020B0604020202020204" pitchFamily="34" charset="0"/>
              <a:cs typeface="Arial" panose="020B0604020202020204" pitchFamily="34" charset="0"/>
            </a:endParaRPr>
          </a:p>
          <a:p>
            <a:pPr marL="342900" lvl="0" indent="-342900" algn="l" rtl="0">
              <a:lnSpc>
                <a:spcPct val="115000"/>
              </a:lnSpc>
              <a:spcBef>
                <a:spcPts val="1600"/>
              </a:spcBef>
              <a:spcAft>
                <a:spcPts val="0"/>
              </a:spcAft>
              <a:buClr>
                <a:srgbClr val="595959"/>
              </a:buClr>
              <a:buSzPct val="100000"/>
              <a:buChar char="•"/>
            </a:pPr>
            <a:r>
              <a:rPr lang="en-US" sz="2400" b="1" i="1" u="sng" dirty="0">
                <a:latin typeface="Arial" panose="020B0604020202020204" pitchFamily="34" charset="0"/>
                <a:cs typeface="Arial" panose="020B0604020202020204" pitchFamily="34" charset="0"/>
              </a:rPr>
              <a:t>Health</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overcoming or managing one’s health condition/s or symptoms;</a:t>
            </a:r>
          </a:p>
          <a:p>
            <a:pPr marL="342900" lvl="0" indent="-342900" algn="l" rtl="0">
              <a:lnSpc>
                <a:spcPct val="115000"/>
              </a:lnSpc>
              <a:spcBef>
                <a:spcPts val="1600"/>
              </a:spcBef>
              <a:spcAft>
                <a:spcPts val="0"/>
              </a:spcAft>
              <a:buClr>
                <a:srgbClr val="595959"/>
              </a:buClr>
              <a:buSzPct val="100000"/>
              <a:buChar char="•"/>
            </a:pPr>
            <a:r>
              <a:rPr lang="en-US" sz="2400" b="1" i="1" u="sng" dirty="0">
                <a:latin typeface="Arial" panose="020B0604020202020204" pitchFamily="34" charset="0"/>
                <a:cs typeface="Arial" panose="020B0604020202020204" pitchFamily="34" charset="0"/>
              </a:rPr>
              <a:t>Home</a:t>
            </a:r>
            <a:r>
              <a:rPr lang="en-US" sz="2400" b="1"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stable and safe place to live;</a:t>
            </a:r>
          </a:p>
          <a:p>
            <a:pPr marL="342900" lvl="0" indent="-342900" algn="l" rtl="0">
              <a:lnSpc>
                <a:spcPct val="115000"/>
              </a:lnSpc>
              <a:spcBef>
                <a:spcPts val="1600"/>
              </a:spcBef>
              <a:spcAft>
                <a:spcPts val="0"/>
              </a:spcAft>
              <a:buClr>
                <a:srgbClr val="595959"/>
              </a:buClr>
              <a:buSzPct val="100000"/>
              <a:buChar char="•"/>
            </a:pPr>
            <a:r>
              <a:rPr lang="en-US" sz="2400" b="1" i="1" u="sng" dirty="0">
                <a:latin typeface="Arial" panose="020B0604020202020204" pitchFamily="34" charset="0"/>
                <a:cs typeface="Arial" panose="020B0604020202020204" pitchFamily="34" charset="0"/>
              </a:rPr>
              <a:t>Purpose</a:t>
            </a:r>
            <a:r>
              <a:rPr lang="en-US" sz="2400" b="1"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meaningful daily activities and the independence, income, and resources to participate in society; and</a:t>
            </a:r>
          </a:p>
          <a:p>
            <a:pPr marL="342900" lvl="0" indent="-342900" algn="l" rtl="0">
              <a:lnSpc>
                <a:spcPct val="115000"/>
              </a:lnSpc>
              <a:spcBef>
                <a:spcPts val="1600"/>
              </a:spcBef>
              <a:spcAft>
                <a:spcPts val="0"/>
              </a:spcAft>
              <a:buClr>
                <a:srgbClr val="595959"/>
              </a:buClr>
              <a:buSzPct val="100000"/>
              <a:buChar char="•"/>
            </a:pPr>
            <a:r>
              <a:rPr lang="en-US" sz="2400" b="1" i="1" u="sng" dirty="0">
                <a:latin typeface="Arial" panose="020B0604020202020204" pitchFamily="34" charset="0"/>
                <a:cs typeface="Arial" panose="020B0604020202020204" pitchFamily="34" charset="0"/>
              </a:rPr>
              <a:t>Community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relationships and social networks that provide support, friendship, love, and hope.</a:t>
            </a:r>
          </a:p>
          <a:p>
            <a:pPr marL="0" indent="0">
              <a:buNone/>
            </a:pPr>
            <a:endParaRPr lang="en-US" dirty="0"/>
          </a:p>
        </p:txBody>
      </p:sp>
      <p:pic>
        <p:nvPicPr>
          <p:cNvPr id="8" name="Picture 7">
            <a:extLst>
              <a:ext uri="{FF2B5EF4-FFF2-40B4-BE49-F238E27FC236}">
                <a16:creationId xmlns:a16="http://schemas.microsoft.com/office/drawing/2014/main" id="{84B2C3E0-8D9A-4859-82C6-8F7103DE3354}"/>
              </a:ext>
            </a:extLst>
          </p:cNvPr>
          <p:cNvPicPr>
            <a:picLocks noChangeAspect="1"/>
          </p:cNvPicPr>
          <p:nvPr/>
        </p:nvPicPr>
        <p:blipFill>
          <a:blip r:embed="rId3"/>
          <a:stretch>
            <a:fillRect/>
          </a:stretch>
        </p:blipFill>
        <p:spPr>
          <a:xfrm>
            <a:off x="5327837" y="6404197"/>
            <a:ext cx="768163" cy="323116"/>
          </a:xfrm>
          <a:prstGeom prst="rect">
            <a:avLst/>
          </a:prstGeom>
        </p:spPr>
      </p:pic>
    </p:spTree>
    <p:extLst>
      <p:ext uri="{BB962C8B-B14F-4D97-AF65-F5344CB8AC3E}">
        <p14:creationId xmlns:p14="http://schemas.microsoft.com/office/powerpoint/2010/main" val="3662194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38B6-D446-2281-2EBE-EBF98B293E97}"/>
              </a:ext>
            </a:extLst>
          </p:cNvPr>
          <p:cNvSpPr>
            <a:spLocks noGrp="1"/>
          </p:cNvSpPr>
          <p:nvPr>
            <p:ph type="title"/>
          </p:nvPr>
        </p:nvSpPr>
        <p:spPr>
          <a:xfrm>
            <a:off x="838200" y="157795"/>
            <a:ext cx="10515600" cy="845617"/>
          </a:xfrm>
        </p:spPr>
        <p:txBody>
          <a:bodyPr>
            <a:normAutofit fontScale="90000"/>
          </a:bodyPr>
          <a:lstStyle/>
          <a:p>
            <a:r>
              <a:rPr lang="en-US" b="1" dirty="0">
                <a:latin typeface="Arial" panose="020B0604020202020204" pitchFamily="34" charset="0"/>
                <a:cs typeface="Arial" panose="020B0604020202020204" pitchFamily="34" charset="0"/>
              </a:rPr>
              <a:t>Takeaways for the care team</a:t>
            </a:r>
          </a:p>
        </p:txBody>
      </p:sp>
      <p:sp>
        <p:nvSpPr>
          <p:cNvPr id="3" name="Content Placeholder 2">
            <a:extLst>
              <a:ext uri="{FF2B5EF4-FFF2-40B4-BE49-F238E27FC236}">
                <a16:creationId xmlns:a16="http://schemas.microsoft.com/office/drawing/2014/main" id="{B11E1427-2999-6111-9AE0-534CC4EDE297}"/>
              </a:ext>
            </a:extLst>
          </p:cNvPr>
          <p:cNvSpPr>
            <a:spLocks noGrp="1"/>
          </p:cNvSpPr>
          <p:nvPr>
            <p:ph idx="1"/>
          </p:nvPr>
        </p:nvSpPr>
        <p:spPr>
          <a:xfrm>
            <a:off x="416741" y="1056011"/>
            <a:ext cx="7731940" cy="5312421"/>
          </a:xfrm>
        </p:spPr>
        <p:txBody>
          <a:bodyPr>
            <a:normAutofit fontScale="62500" lnSpcReduction="20000"/>
          </a:bodyPr>
          <a:lstStyle/>
          <a:p>
            <a:pPr marL="342900" lvl="0" indent="-342900" algn="l" rtl="0">
              <a:spcBef>
                <a:spcPts val="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Substance use and SUD are common. Addiction is a complex interplay of biological, psychological, and environmental factors. </a:t>
            </a: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Stigma towards PWUD, substance use, SUD, and substances themselves create barriers to services access and contribute to hopelessness and internalized stigma for marginalized persons.</a:t>
            </a: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Racism underlies the war on drugs and disparities in incarceration rates, toxicology testing, overdose deaths and access to MOUD all reflect this.</a:t>
            </a: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ea typeface="Arial"/>
                <a:cs typeface="Arial" panose="020B0604020202020204" pitchFamily="34" charset="0"/>
                <a:sym typeface="Arial"/>
              </a:rPr>
              <a:t>Harm reduction is an evidence-based practice that utilizes strategies to decrease harm associated with substance use. It emphasizes treating all persons using substances with dignity and respect regardless of where they are on the use continuum.</a:t>
            </a:r>
            <a:endParaRPr lang="en-US" sz="2200" dirty="0">
              <a:latin typeface="Arial" panose="020B0604020202020204" pitchFamily="34" charset="0"/>
              <a:cs typeface="Arial" panose="020B0604020202020204" pitchFamily="34" charset="0"/>
            </a:endParaRP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Health inequities exist in multiple domains due to structural racism, implicit bias, and stigma.</a:t>
            </a: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Applying harm reduction principles, including trauma-informed care and low threshold access and prescribing, can decrease these inequities. </a:t>
            </a: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There is robust data with respect to evidence-based harm reduction strategies for overdose prevention and intervention.</a:t>
            </a: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MOUD, naloxone education and distribution, drug checking, syringe services programs, and overdose prevention centers all have evidence-based research to support their use with PWUD to decrease the high morbidity and mortality related to unintentional overdose. </a:t>
            </a:r>
          </a:p>
          <a:p>
            <a:pPr marL="342900" lvl="0" indent="-342900" algn="l" rtl="0">
              <a:spcBef>
                <a:spcPts val="220"/>
              </a:spcBef>
              <a:spcAft>
                <a:spcPts val="0"/>
              </a:spcAft>
              <a:buClr>
                <a:schemeClr val="dk1"/>
              </a:buClr>
              <a:buSzPct val="100000"/>
              <a:buChar char="•"/>
            </a:pPr>
            <a:r>
              <a:rPr lang="en-US" sz="2200" dirty="0">
                <a:latin typeface="Arial" panose="020B0604020202020204" pitchFamily="34" charset="0"/>
                <a:cs typeface="Arial" panose="020B0604020202020204" pitchFamily="34" charset="0"/>
              </a:rPr>
              <a:t>We must aggressively educate all persons with active substance use (regardless of the intended substance used), SUD (regardless of the SUD diagnosis), or a history of SUD (regardless of the SUD diagnosis and regardless of the time not using) on overdose prevention and intervention and dispense or prescribe naloxone and inform regarding and/or dispense fentanyl test strips and inform regarding polysubstance overdose and the importance of rescue breathing/EMS activation. It is imperative that this information and naloxone be in the hands of persons at risk for experiencing or witnessing an overdose. </a:t>
            </a:r>
          </a:p>
          <a:p>
            <a:pPr marL="0" indent="0">
              <a:buNone/>
            </a:pPr>
            <a:endParaRPr lang="en-US" dirty="0"/>
          </a:p>
        </p:txBody>
      </p:sp>
      <p:pic>
        <p:nvPicPr>
          <p:cNvPr id="4" name="Picture 3">
            <a:extLst>
              <a:ext uri="{FF2B5EF4-FFF2-40B4-BE49-F238E27FC236}">
                <a16:creationId xmlns:a16="http://schemas.microsoft.com/office/drawing/2014/main" id="{5DC2A430-3172-E695-735A-81A09E9C2CD7}"/>
              </a:ext>
            </a:extLst>
          </p:cNvPr>
          <p:cNvPicPr>
            <a:picLocks noChangeAspect="1"/>
          </p:cNvPicPr>
          <p:nvPr/>
        </p:nvPicPr>
        <p:blipFill>
          <a:blip r:embed="rId2"/>
          <a:stretch>
            <a:fillRect/>
          </a:stretch>
        </p:blipFill>
        <p:spPr>
          <a:xfrm>
            <a:off x="8260564" y="1357461"/>
            <a:ext cx="3824599" cy="4864230"/>
          </a:xfrm>
          <a:prstGeom prst="rect">
            <a:avLst/>
          </a:prstGeom>
        </p:spPr>
      </p:pic>
    </p:spTree>
    <p:extLst>
      <p:ext uri="{BB962C8B-B14F-4D97-AF65-F5344CB8AC3E}">
        <p14:creationId xmlns:p14="http://schemas.microsoft.com/office/powerpoint/2010/main" val="3277909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8A8D11-DB51-43C0-8618-65C820D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1D5B46E-FF04-A737-EF20-82D95D9CBBFF}"/>
              </a:ext>
            </a:extLst>
          </p:cNvPr>
          <p:cNvSpPr>
            <a:spLocks noGrp="1"/>
          </p:cNvSpPr>
          <p:nvPr>
            <p:ph type="ctrTitle"/>
          </p:nvPr>
        </p:nvSpPr>
        <p:spPr>
          <a:xfrm>
            <a:off x="838201" y="659527"/>
            <a:ext cx="4638567" cy="3390880"/>
          </a:xfrm>
        </p:spPr>
        <p:txBody>
          <a:bodyPr anchor="t">
            <a:normAutofit/>
          </a:bodyPr>
          <a:lstStyle/>
          <a:p>
            <a:r>
              <a:rPr lang="en-US" sz="6100" b="1">
                <a:latin typeface="Arial" panose="020B0604020202020204" pitchFamily="34" charset="0"/>
                <a:cs typeface="Arial" panose="020B0604020202020204" pitchFamily="34" charset="0"/>
              </a:rPr>
              <a:t>Questions? Thanks.</a:t>
            </a:r>
          </a:p>
        </p:txBody>
      </p:sp>
      <p:sp>
        <p:nvSpPr>
          <p:cNvPr id="5" name="Subtitle 4">
            <a:extLst>
              <a:ext uri="{FF2B5EF4-FFF2-40B4-BE49-F238E27FC236}">
                <a16:creationId xmlns:a16="http://schemas.microsoft.com/office/drawing/2014/main" id="{EBD82BA0-0514-67BC-967E-EF14FE0E1630}"/>
              </a:ext>
            </a:extLst>
          </p:cNvPr>
          <p:cNvSpPr>
            <a:spLocks noGrp="1"/>
          </p:cNvSpPr>
          <p:nvPr>
            <p:ph type="subTitle" idx="1"/>
          </p:nvPr>
        </p:nvSpPr>
        <p:spPr>
          <a:xfrm>
            <a:off x="838200" y="5255098"/>
            <a:ext cx="4638567" cy="943376"/>
          </a:xfrm>
        </p:spPr>
        <p:txBody>
          <a:bodyPr>
            <a:normAutofit/>
          </a:bodyPr>
          <a:lstStyle/>
          <a:p>
            <a:r>
              <a:rPr lang="en-US" dirty="0">
                <a:latin typeface="Arial" panose="020B0604020202020204" pitchFamily="34" charset="0"/>
                <a:cs typeface="Arial" panose="020B0604020202020204" pitchFamily="34" charset="0"/>
              </a:rPr>
              <a:t>kellysramsey@yahoo.com</a:t>
            </a:r>
          </a:p>
        </p:txBody>
      </p:sp>
      <p:pic>
        <p:nvPicPr>
          <p:cNvPr id="9" name="Graphic 8" descr="Help">
            <a:extLst>
              <a:ext uri="{FF2B5EF4-FFF2-40B4-BE49-F238E27FC236}">
                <a16:creationId xmlns:a16="http://schemas.microsoft.com/office/drawing/2014/main" id="{135F58EE-29EE-117A-5069-4F6AF6DC96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1" y="682617"/>
            <a:ext cx="5492766" cy="5492766"/>
          </a:xfrm>
          <a:prstGeom prst="rect">
            <a:avLst/>
          </a:prstGeom>
        </p:spPr>
      </p:pic>
    </p:spTree>
    <p:extLst>
      <p:ext uri="{BB962C8B-B14F-4D97-AF65-F5344CB8AC3E}">
        <p14:creationId xmlns:p14="http://schemas.microsoft.com/office/powerpoint/2010/main" val="23692886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1981200" y="1017164"/>
            <a:ext cx="7886372" cy="648915"/>
          </a:xfrm>
        </p:spPr>
        <p:txBody>
          <a:bodyPr>
            <a:noAutofit/>
          </a:bodyPr>
          <a:lstStyle/>
          <a:p>
            <a:r>
              <a:rPr lang="en-US" sz="4000" dirty="0"/>
              <a:t>MATEC Resources</a:t>
            </a:r>
          </a:p>
        </p:txBody>
      </p:sp>
      <p:sp>
        <p:nvSpPr>
          <p:cNvPr id="3" name="Text Placeholder 2">
            <a:extLst>
              <a:ext uri="{FF2B5EF4-FFF2-40B4-BE49-F238E27FC236}">
                <a16:creationId xmlns:a16="http://schemas.microsoft.com/office/drawing/2014/main" id="{08542CFA-E0C0-4008-98DD-798C7FAC4598}"/>
              </a:ext>
            </a:extLst>
          </p:cNvPr>
          <p:cNvSpPr>
            <a:spLocks noGrp="1"/>
          </p:cNvSpPr>
          <p:nvPr>
            <p:ph type="body" sz="quarter" idx="11"/>
          </p:nvPr>
        </p:nvSpPr>
        <p:spPr>
          <a:xfrm>
            <a:off x="1981200" y="2133601"/>
            <a:ext cx="4104406" cy="3359255"/>
          </a:xfrm>
        </p:spPr>
        <p:txBody>
          <a:bodyPr lIns="68580" tIns="34290" rIns="68580" bIns="34290" anchor="t"/>
          <a:lstStyle/>
          <a:p>
            <a:pPr>
              <a:spcAft>
                <a:spcPts val="0"/>
              </a:spcAft>
            </a:pPr>
            <a:r>
              <a:rPr lang="en-US" sz="1500" dirty="0">
                <a:ea typeface="+mn-lt"/>
                <a:cs typeface="+mn-lt"/>
              </a:rPr>
              <a:t>National Clinician Consultation Center </a:t>
            </a:r>
            <a:br>
              <a:rPr lang="en-US" sz="1500" dirty="0">
                <a:ea typeface="+mn-lt"/>
                <a:cs typeface="+mn-lt"/>
              </a:rPr>
            </a:br>
            <a:r>
              <a:rPr lang="en-US" sz="1500" dirty="0">
                <a:ea typeface="+mn-lt"/>
                <a:cs typeface="+mn-lt"/>
                <a:hlinkClick r:id="rId2"/>
              </a:rPr>
              <a:t>http://nccc.ucsf.edu/</a:t>
            </a:r>
            <a:r>
              <a:rPr lang="en-US" sz="1500" dirty="0">
                <a:ea typeface="+mn-lt"/>
                <a:cs typeface="+mn-lt"/>
              </a:rPr>
              <a:t> </a:t>
            </a:r>
          </a:p>
          <a:p>
            <a:pPr marL="685800" lvl="2" indent="-228124">
              <a:spcAft>
                <a:spcPts val="0"/>
              </a:spcAft>
              <a:buFont typeface="Arial" pitchFamily="2" charset="2"/>
              <a:buChar char="•"/>
            </a:pPr>
            <a:r>
              <a:rPr lang="en-US" sz="1500" dirty="0">
                <a:ea typeface="+mn-lt"/>
                <a:cs typeface="+mn-lt"/>
              </a:rPr>
              <a:t>HIV Management</a:t>
            </a:r>
          </a:p>
          <a:p>
            <a:pPr marL="685800" lvl="2" indent="-228124">
              <a:spcAft>
                <a:spcPts val="0"/>
              </a:spcAft>
              <a:buFont typeface="Arial" pitchFamily="2" charset="2"/>
              <a:buChar char="•"/>
            </a:pPr>
            <a:r>
              <a:rPr lang="en-US" sz="1500" dirty="0">
                <a:ea typeface="+mn-lt"/>
                <a:cs typeface="+mn-lt"/>
              </a:rPr>
              <a:t>Perinatal HIV</a:t>
            </a:r>
          </a:p>
          <a:p>
            <a:pPr marL="685800" lvl="2" indent="-228124">
              <a:spcAft>
                <a:spcPts val="0"/>
              </a:spcAft>
              <a:buFont typeface="Arial" pitchFamily="2" charset="2"/>
              <a:buChar char="•"/>
            </a:pPr>
            <a:r>
              <a:rPr lang="en-US" sz="1500" dirty="0">
                <a:ea typeface="+mn-lt"/>
                <a:cs typeface="+mn-lt"/>
              </a:rPr>
              <a:t>HIV </a:t>
            </a:r>
            <a:r>
              <a:rPr lang="en-US" sz="1500" dirty="0" err="1">
                <a:ea typeface="+mn-lt"/>
                <a:cs typeface="+mn-lt"/>
              </a:rPr>
              <a:t>PrEP</a:t>
            </a:r>
            <a:endParaRPr lang="en-US" sz="1500" dirty="0">
              <a:ea typeface="+mn-lt"/>
              <a:cs typeface="+mn-lt"/>
            </a:endParaRPr>
          </a:p>
          <a:p>
            <a:pPr marL="685800" lvl="2" indent="-228124">
              <a:spcAft>
                <a:spcPts val="0"/>
              </a:spcAft>
              <a:buFont typeface="Arial" pitchFamily="2" charset="2"/>
              <a:buChar char="•"/>
            </a:pPr>
            <a:r>
              <a:rPr lang="en-US" sz="1500" dirty="0">
                <a:ea typeface="+mn-lt"/>
                <a:cs typeface="+mn-lt"/>
              </a:rPr>
              <a:t>HIV PEP line</a:t>
            </a:r>
          </a:p>
          <a:p>
            <a:pPr marL="685800" lvl="2" indent="-228124">
              <a:spcAft>
                <a:spcPts val="0"/>
              </a:spcAft>
              <a:buFont typeface="Arial" pitchFamily="2" charset="2"/>
              <a:buChar char="•"/>
            </a:pPr>
            <a:r>
              <a:rPr lang="en-US" sz="1500" dirty="0">
                <a:ea typeface="+mn-lt"/>
                <a:cs typeface="+mn-lt"/>
              </a:rPr>
              <a:t>HCV Management</a:t>
            </a:r>
          </a:p>
          <a:p>
            <a:pPr marL="685800" lvl="2" indent="-228124">
              <a:spcAft>
                <a:spcPts val="0"/>
              </a:spcAft>
              <a:buFont typeface="Arial" pitchFamily="2" charset="2"/>
              <a:buChar char="•"/>
            </a:pPr>
            <a:r>
              <a:rPr lang="en-US" sz="1500" dirty="0">
                <a:ea typeface="+mn-lt"/>
                <a:cs typeface="+mn-lt"/>
              </a:rPr>
              <a:t>Substance Use Management</a:t>
            </a:r>
            <a:br>
              <a:rPr lang="en-US" sz="1500" dirty="0">
                <a:ea typeface="+mn-lt"/>
                <a:cs typeface="+mn-lt"/>
              </a:rPr>
            </a:br>
            <a:endParaRPr lang="en-US" sz="1500" dirty="0"/>
          </a:p>
          <a:p>
            <a:pPr>
              <a:spcAft>
                <a:spcPts val="0"/>
              </a:spcAft>
            </a:pPr>
            <a:r>
              <a:rPr lang="en-US" sz="1500" dirty="0">
                <a:ea typeface="+mn-lt"/>
                <a:cs typeface="+mn-lt"/>
              </a:rPr>
              <a:t>AETC National HIV Curriculum</a:t>
            </a:r>
            <a:br>
              <a:rPr lang="en-US" sz="1500" dirty="0">
                <a:ea typeface="+mn-lt"/>
                <a:cs typeface="+mn-lt"/>
              </a:rPr>
            </a:br>
            <a:r>
              <a:rPr lang="en-US" sz="1500" dirty="0">
                <a:ea typeface="+mn-lt"/>
                <a:cs typeface="+mn-lt"/>
                <a:hlinkClick r:id="rId3"/>
              </a:rPr>
              <a:t>https://</a:t>
            </a:r>
            <a:r>
              <a:rPr lang="en-US" sz="1500" dirty="0" err="1">
                <a:ea typeface="+mn-lt"/>
                <a:cs typeface="+mn-lt"/>
                <a:hlinkClick r:id="rId3"/>
              </a:rPr>
              <a:t>aidsetc.org</a:t>
            </a:r>
            <a:r>
              <a:rPr lang="en-US" sz="1500" dirty="0">
                <a:ea typeface="+mn-lt"/>
                <a:cs typeface="+mn-lt"/>
                <a:hlinkClick r:id="rId3"/>
              </a:rPr>
              <a:t>/</a:t>
            </a:r>
            <a:r>
              <a:rPr lang="en-US" sz="1500" dirty="0" err="1">
                <a:ea typeface="+mn-lt"/>
                <a:cs typeface="+mn-lt"/>
                <a:hlinkClick r:id="rId3"/>
              </a:rPr>
              <a:t>nhc</a:t>
            </a:r>
            <a:r>
              <a:rPr lang="en-US" sz="1500" dirty="0">
                <a:ea typeface="+mn-lt"/>
                <a:cs typeface="+mn-lt"/>
              </a:rPr>
              <a:t> </a:t>
            </a:r>
          </a:p>
          <a:p>
            <a:pPr>
              <a:spcAft>
                <a:spcPts val="0"/>
              </a:spcAft>
            </a:pPr>
            <a:endParaRPr lang="fr-FR" sz="1500" dirty="0"/>
          </a:p>
          <a:p>
            <a:pPr>
              <a:spcAft>
                <a:spcPts val="0"/>
              </a:spcAft>
            </a:pPr>
            <a:r>
              <a:rPr lang="fr-FR" sz="1500" dirty="0" err="1"/>
              <a:t>AETC</a:t>
            </a:r>
            <a:r>
              <a:rPr lang="fr-FR" sz="1500" dirty="0"/>
              <a:t> National HIV-</a:t>
            </a:r>
            <a:r>
              <a:rPr lang="fr-FR" sz="1500" dirty="0" err="1"/>
              <a:t>HCV</a:t>
            </a:r>
            <a:r>
              <a:rPr lang="fr-FR" sz="1500" dirty="0"/>
              <a:t> Curriculum </a:t>
            </a:r>
            <a:br>
              <a:rPr lang="fr-FR" sz="1500" dirty="0"/>
            </a:br>
            <a:r>
              <a:rPr lang="fr-FR" sz="1500" dirty="0">
                <a:hlinkClick r:id="rId4"/>
              </a:rPr>
              <a:t>https://</a:t>
            </a:r>
            <a:r>
              <a:rPr lang="fr-FR" sz="1500" dirty="0" err="1">
                <a:hlinkClick r:id="rId4"/>
              </a:rPr>
              <a:t>aidsetc.org</a:t>
            </a:r>
            <a:r>
              <a:rPr lang="fr-FR" sz="1500" dirty="0">
                <a:hlinkClick r:id="rId4"/>
              </a:rPr>
              <a:t>/</a:t>
            </a:r>
            <a:r>
              <a:rPr lang="fr-FR" sz="1500" dirty="0" err="1">
                <a:hlinkClick r:id="rId4"/>
              </a:rPr>
              <a:t>hivhcv</a:t>
            </a:r>
            <a:endParaRPr lang="fr-FR" sz="1500" dirty="0"/>
          </a:p>
          <a:p>
            <a:pPr>
              <a:spcAft>
                <a:spcPts val="0"/>
              </a:spcAft>
            </a:pPr>
            <a:endParaRPr lang="en-US" sz="1613" dirty="0"/>
          </a:p>
        </p:txBody>
      </p:sp>
      <p:sp>
        <p:nvSpPr>
          <p:cNvPr id="4" name="Text Placeholder 3">
            <a:extLst>
              <a:ext uri="{FF2B5EF4-FFF2-40B4-BE49-F238E27FC236}">
                <a16:creationId xmlns:a16="http://schemas.microsoft.com/office/drawing/2014/main" id="{A8CA06E8-7541-4A47-8D44-8492FF6DE030}"/>
              </a:ext>
            </a:extLst>
          </p:cNvPr>
          <p:cNvSpPr>
            <a:spLocks noGrp="1"/>
          </p:cNvSpPr>
          <p:nvPr>
            <p:ph type="body" sz="quarter" idx="12"/>
          </p:nvPr>
        </p:nvSpPr>
        <p:spPr>
          <a:xfrm>
            <a:off x="5799067" y="2133600"/>
            <a:ext cx="4759398" cy="2824290"/>
          </a:xfrm>
        </p:spPr>
        <p:txBody>
          <a:bodyPr lIns="68580" tIns="34290" rIns="68580" bIns="34290" anchor="t"/>
          <a:lstStyle/>
          <a:p>
            <a:pPr>
              <a:spcAft>
                <a:spcPts val="0"/>
              </a:spcAft>
            </a:pPr>
            <a:r>
              <a:rPr lang="en-US" sz="1500" dirty="0">
                <a:ea typeface="+mn-lt"/>
                <a:cs typeface="+mn-lt"/>
              </a:rPr>
              <a:t>National </a:t>
            </a:r>
            <a:r>
              <a:rPr lang="en-US" sz="1500" dirty="0" err="1">
                <a:ea typeface="+mn-lt"/>
                <a:cs typeface="+mn-lt"/>
              </a:rPr>
              <a:t>PrEP</a:t>
            </a:r>
            <a:r>
              <a:rPr lang="en-US" sz="1500" dirty="0">
                <a:ea typeface="+mn-lt"/>
                <a:cs typeface="+mn-lt"/>
              </a:rPr>
              <a:t> Curriculum </a:t>
            </a:r>
            <a:r>
              <a:rPr lang="en-US" sz="1500" dirty="0">
                <a:ea typeface="+mn-lt"/>
                <a:cs typeface="+mn-lt"/>
                <a:hlinkClick r:id="rId5"/>
              </a:rPr>
              <a:t>https://</a:t>
            </a:r>
            <a:r>
              <a:rPr lang="en-US" sz="1500" dirty="0" err="1">
                <a:ea typeface="+mn-lt"/>
                <a:cs typeface="+mn-lt"/>
                <a:hlinkClick r:id="rId5"/>
              </a:rPr>
              <a:t>www.hivprep.uw.edu</a:t>
            </a:r>
            <a:endParaRPr lang="en-US" sz="1500" dirty="0">
              <a:ea typeface="+mn-lt"/>
              <a:cs typeface="+mn-lt"/>
            </a:endParaRPr>
          </a:p>
          <a:p>
            <a:pPr>
              <a:spcAft>
                <a:spcPts val="0"/>
              </a:spcAft>
            </a:pPr>
            <a:endParaRPr lang="en-US" sz="1500" dirty="0">
              <a:ea typeface="+mn-lt"/>
              <a:cs typeface="+mn-lt"/>
            </a:endParaRPr>
          </a:p>
          <a:p>
            <a:pPr>
              <a:spcAft>
                <a:spcPts val="0"/>
              </a:spcAft>
            </a:pPr>
            <a:r>
              <a:rPr lang="en-US" sz="1500" dirty="0">
                <a:ea typeface="+mn-lt"/>
                <a:cs typeface="+mn-lt"/>
              </a:rPr>
              <a:t>Hepatitis B Online </a:t>
            </a:r>
            <a:r>
              <a:rPr lang="en-US" sz="1500" dirty="0">
                <a:ea typeface="+mn-lt"/>
                <a:cs typeface="+mn-lt"/>
                <a:hlinkClick r:id="rId6"/>
              </a:rPr>
              <a:t>https://</a:t>
            </a:r>
            <a:r>
              <a:rPr lang="en-US" sz="1500" dirty="0" err="1">
                <a:ea typeface="+mn-lt"/>
                <a:cs typeface="+mn-lt"/>
                <a:hlinkClick r:id="rId6"/>
              </a:rPr>
              <a:t>www.hepatitisb.uw.edu</a:t>
            </a:r>
            <a:endParaRPr lang="en-US" sz="1500" dirty="0">
              <a:ea typeface="+mn-lt"/>
              <a:cs typeface="+mn-lt"/>
            </a:endParaRPr>
          </a:p>
          <a:p>
            <a:pPr>
              <a:spcAft>
                <a:spcPts val="0"/>
              </a:spcAft>
            </a:pPr>
            <a:endParaRPr lang="en-US" sz="1500" dirty="0">
              <a:ea typeface="+mn-lt"/>
              <a:cs typeface="+mn-lt"/>
            </a:endParaRPr>
          </a:p>
          <a:p>
            <a:pPr>
              <a:spcAft>
                <a:spcPts val="0"/>
              </a:spcAft>
            </a:pPr>
            <a:r>
              <a:rPr lang="en-US" sz="1500" dirty="0">
                <a:ea typeface="+mn-lt"/>
                <a:cs typeface="+mn-lt"/>
              </a:rPr>
              <a:t>Hepatitis C Online</a:t>
            </a:r>
            <a:br>
              <a:rPr lang="en-US" sz="1500" dirty="0">
                <a:ea typeface="+mn-lt"/>
                <a:cs typeface="+mn-lt"/>
              </a:rPr>
            </a:br>
            <a:r>
              <a:rPr lang="en-US" sz="1500" dirty="0">
                <a:ea typeface="+mn-lt"/>
                <a:cs typeface="+mn-lt"/>
                <a:hlinkClick r:id="rId7"/>
              </a:rPr>
              <a:t>https://www.hepatitisc.uw.edu</a:t>
            </a:r>
            <a:br>
              <a:rPr lang="en-US" sz="1500" dirty="0">
                <a:ea typeface="+mn-lt"/>
                <a:cs typeface="+mn-lt"/>
              </a:rPr>
            </a:br>
            <a:endParaRPr lang="en-US" sz="1500" dirty="0">
              <a:ea typeface="+mn-lt"/>
              <a:cs typeface="+mn-lt"/>
            </a:endParaRPr>
          </a:p>
          <a:p>
            <a:pPr>
              <a:spcAft>
                <a:spcPts val="0"/>
              </a:spcAft>
            </a:pPr>
            <a:r>
              <a:rPr lang="en-US" sz="1500" dirty="0">
                <a:ea typeface="+mn-lt"/>
                <a:cs typeface="+mn-lt"/>
              </a:rPr>
              <a:t>AETC National Coordinating Resource Center </a:t>
            </a:r>
            <a:br>
              <a:rPr lang="en-US" sz="1500" dirty="0">
                <a:ea typeface="+mn-lt"/>
                <a:cs typeface="+mn-lt"/>
              </a:rPr>
            </a:br>
            <a:r>
              <a:rPr lang="en-US" sz="1500" dirty="0">
                <a:ea typeface="+mn-lt"/>
                <a:cs typeface="+mn-lt"/>
                <a:hlinkClick r:id="rId8"/>
              </a:rPr>
              <a:t>https://aidsetc.org/</a:t>
            </a:r>
            <a:r>
              <a:rPr lang="en-US" sz="1500" dirty="0">
                <a:ea typeface="+mn-lt"/>
                <a:cs typeface="+mn-lt"/>
              </a:rPr>
              <a:t> </a:t>
            </a:r>
            <a:br>
              <a:rPr lang="en-US" sz="1500" dirty="0">
                <a:ea typeface="+mn-lt"/>
                <a:cs typeface="+mn-lt"/>
              </a:rPr>
            </a:br>
            <a:endParaRPr lang="en-US" sz="1500" dirty="0">
              <a:ea typeface="+mn-lt"/>
              <a:cs typeface="+mn-lt"/>
            </a:endParaRPr>
          </a:p>
          <a:p>
            <a:pPr>
              <a:spcAft>
                <a:spcPts val="0"/>
              </a:spcAft>
            </a:pPr>
            <a:r>
              <a:rPr lang="en-US" sz="1500" dirty="0">
                <a:ea typeface="+mn-lt"/>
                <a:cs typeface="+mn-lt"/>
              </a:rPr>
              <a:t>Additional Trainings </a:t>
            </a:r>
            <a:r>
              <a:rPr lang="en-US" sz="1500" dirty="0">
                <a:ea typeface="+mn-lt"/>
                <a:cs typeface="+mn-lt"/>
                <a:hlinkClick r:id="rId9"/>
              </a:rPr>
              <a:t>https://matec.info</a:t>
            </a:r>
            <a:r>
              <a:rPr lang="en-US" sz="1500" dirty="0">
                <a:ea typeface="+mn-lt"/>
                <a:cs typeface="+mn-lt"/>
              </a:rPr>
              <a:t> </a:t>
            </a: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2982943" y="1438803"/>
            <a:ext cx="8315569" cy="2824290"/>
          </a:xfrm>
          <a:prstGeom prst="rect">
            <a:avLst/>
          </a:prstGeom>
        </p:spPr>
        <p:txBody>
          <a:bodyPr lIns="68580" tIns="34290" rIns="68580" bIns="3429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defTabSz="914186">
              <a:spcBef>
                <a:spcPts val="0"/>
              </a:spcBef>
              <a:defRPr/>
            </a:pPr>
            <a:endParaRPr lang="en-US" sz="2799">
              <a:solidFill>
                <a:srgbClr val="D6201A"/>
              </a:solidFill>
              <a:latin typeface="Arial" panose="020B0604020202020204"/>
              <a:sym typeface="Arial"/>
            </a:endParaRPr>
          </a:p>
        </p:txBody>
      </p:sp>
    </p:spTree>
    <p:extLst>
      <p:ext uri="{BB962C8B-B14F-4D97-AF65-F5344CB8AC3E}">
        <p14:creationId xmlns:p14="http://schemas.microsoft.com/office/powerpoint/2010/main" val="289642683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C30A-C3F0-8331-598C-56E32E0BD467}"/>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Risk factors for potentially unhealthy use and substance use disorder</a:t>
            </a:r>
          </a:p>
        </p:txBody>
      </p:sp>
      <p:sp>
        <p:nvSpPr>
          <p:cNvPr id="3" name="Content Placeholder 2">
            <a:extLst>
              <a:ext uri="{FF2B5EF4-FFF2-40B4-BE49-F238E27FC236}">
                <a16:creationId xmlns:a16="http://schemas.microsoft.com/office/drawing/2014/main" id="{C4DE2A4B-3AF3-33CB-6913-29BB5DB3AC51}"/>
              </a:ext>
            </a:extLst>
          </p:cNvPr>
          <p:cNvSpPr>
            <a:spLocks noGrp="1"/>
          </p:cNvSpPr>
          <p:nvPr>
            <p:ph idx="1"/>
          </p:nvPr>
        </p:nvSpPr>
        <p:spPr/>
        <p:txBody>
          <a:bodyPr/>
          <a:lstStyle/>
          <a:p>
            <a:pPr marL="342892" lvl="0" indent="-342892" algn="l" rtl="0">
              <a:spcBef>
                <a:spcPts val="0"/>
              </a:spcBef>
              <a:spcAft>
                <a:spcPts val="0"/>
              </a:spcAft>
              <a:buClr>
                <a:schemeClr val="dk1"/>
              </a:buClr>
              <a:buSzPts val="2000"/>
              <a:buChar char="•"/>
            </a:pPr>
            <a:r>
              <a:rPr lang="en-US" sz="2800" dirty="0">
                <a:latin typeface="Arial" panose="020B0604020202020204" pitchFamily="34" charset="0"/>
                <a:cs typeface="Arial" panose="020B0604020202020204" pitchFamily="34" charset="0"/>
              </a:rPr>
              <a:t>Community-level risk factors include easy access to inexpensive alcohol and other substances </a:t>
            </a:r>
          </a:p>
          <a:p>
            <a:pPr marL="342892" lvl="0" indent="-342892" algn="l" rtl="0">
              <a:spcBef>
                <a:spcPts val="400"/>
              </a:spcBef>
              <a:spcAft>
                <a:spcPts val="0"/>
              </a:spcAft>
              <a:buClr>
                <a:schemeClr val="dk1"/>
              </a:buClr>
              <a:buSzPts val="2000"/>
              <a:buChar char="•"/>
            </a:pPr>
            <a:r>
              <a:rPr lang="en-US" sz="2800" dirty="0">
                <a:latin typeface="Arial" panose="020B0604020202020204" pitchFamily="34" charset="0"/>
                <a:cs typeface="Arial" panose="020B0604020202020204" pitchFamily="34" charset="0"/>
              </a:rPr>
              <a:t>Caregiver/family-level risk factors include low parental monitoring, a family history of substance use or mental health diagnoses, and high levels of family conflict or violence</a:t>
            </a:r>
          </a:p>
          <a:p>
            <a:pPr marL="342892" lvl="0" indent="-342892" algn="l" rtl="0">
              <a:spcBef>
                <a:spcPts val="400"/>
              </a:spcBef>
              <a:spcAft>
                <a:spcPts val="0"/>
              </a:spcAft>
              <a:buClr>
                <a:schemeClr val="dk1"/>
              </a:buClr>
              <a:buSzPts val="2000"/>
              <a:buChar char="•"/>
            </a:pPr>
            <a:r>
              <a:rPr lang="en-US" sz="2800" dirty="0">
                <a:latin typeface="Arial" panose="020B0604020202020204" pitchFamily="34" charset="0"/>
                <a:cs typeface="Arial" panose="020B0604020202020204" pitchFamily="34" charset="0"/>
              </a:rPr>
              <a:t>Individual-level risk factors include current mental health diagnoses, low involvement in school, a history of abuse and neglect, and a history of substance use during adolescence</a:t>
            </a:r>
          </a:p>
          <a:p>
            <a:endParaRPr lang="en-US" dirty="0"/>
          </a:p>
        </p:txBody>
      </p:sp>
      <p:pic>
        <p:nvPicPr>
          <p:cNvPr id="4" name="Picture 3">
            <a:extLst>
              <a:ext uri="{FF2B5EF4-FFF2-40B4-BE49-F238E27FC236}">
                <a16:creationId xmlns:a16="http://schemas.microsoft.com/office/drawing/2014/main" id="{9EAE7074-6A2B-C82E-BC5E-E1507B591E1C}"/>
              </a:ext>
            </a:extLst>
          </p:cNvPr>
          <p:cNvPicPr>
            <a:picLocks noChangeAspect="1"/>
          </p:cNvPicPr>
          <p:nvPr/>
        </p:nvPicPr>
        <p:blipFill>
          <a:blip r:embed="rId3"/>
          <a:stretch>
            <a:fillRect/>
          </a:stretch>
        </p:blipFill>
        <p:spPr>
          <a:xfrm>
            <a:off x="2813459" y="6395014"/>
            <a:ext cx="6370872" cy="323116"/>
          </a:xfrm>
          <a:prstGeom prst="rect">
            <a:avLst/>
          </a:prstGeom>
        </p:spPr>
      </p:pic>
    </p:spTree>
    <p:extLst>
      <p:ext uri="{BB962C8B-B14F-4D97-AF65-F5344CB8AC3E}">
        <p14:creationId xmlns:p14="http://schemas.microsoft.com/office/powerpoint/2010/main" val="3531070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63E3-12FB-7F1B-4F4E-BB08C59F1E5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Definition of addiction</a:t>
            </a:r>
          </a:p>
        </p:txBody>
      </p:sp>
      <p:sp>
        <p:nvSpPr>
          <p:cNvPr id="3" name="Content Placeholder 2">
            <a:extLst>
              <a:ext uri="{FF2B5EF4-FFF2-40B4-BE49-F238E27FC236}">
                <a16:creationId xmlns:a16="http://schemas.microsoft.com/office/drawing/2014/main" id="{9A07E0F9-7E47-24DE-A6B5-6068FBB77B16}"/>
              </a:ext>
            </a:extLst>
          </p:cNvPr>
          <p:cNvSpPr>
            <a:spLocks noGrp="1"/>
          </p:cNvSpPr>
          <p:nvPr>
            <p:ph idx="1"/>
          </p:nvPr>
        </p:nvSpPr>
        <p:spPr/>
        <p:txBody>
          <a:bodyPr/>
          <a:lstStyle/>
          <a:p>
            <a:pPr marL="342900" lvl="0" indent="-342900" algn="l" rtl="0">
              <a:lnSpc>
                <a:spcPct val="120000"/>
              </a:lnSpc>
              <a:spcBef>
                <a:spcPts val="0"/>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What is addiction?</a:t>
            </a:r>
          </a:p>
          <a:p>
            <a:pPr marL="742950" lvl="1" indent="-285750" algn="l" rtl="0">
              <a:lnSpc>
                <a:spcPct val="120000"/>
              </a:lnSpc>
              <a:spcBef>
                <a:spcPts val="434"/>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Addiction is a treatable, chronic medical disease involving complex interactions among brain circuits, genetics, the environment, and an individual’s life experiences. People with addiction use substances or engage in behaviors that become compulsive and often continue despite harmful consequences.</a:t>
            </a:r>
          </a:p>
          <a:p>
            <a:pPr marL="742950" lvl="1" indent="-285750" algn="l" rtl="0">
              <a:lnSpc>
                <a:spcPct val="120000"/>
              </a:lnSpc>
              <a:spcBef>
                <a:spcPts val="434"/>
              </a:spcBef>
              <a:spcAft>
                <a:spcPts val="0"/>
              </a:spcAft>
              <a:buClr>
                <a:schemeClr val="dk1"/>
              </a:buClr>
              <a:buSzPct val="100000"/>
              <a:buChar char="–"/>
            </a:pPr>
            <a:r>
              <a:rPr lang="en-US" sz="2400" dirty="0">
                <a:latin typeface="Arial" panose="020B0604020202020204" pitchFamily="34" charset="0"/>
                <a:cs typeface="Arial" panose="020B0604020202020204" pitchFamily="34" charset="0"/>
              </a:rPr>
              <a:t>Prevention efforts and treatment approaches for addiction are generally as successful as those for other chronic diseases.     </a:t>
            </a:r>
          </a:p>
          <a:p>
            <a:endParaRPr lang="en-US" dirty="0"/>
          </a:p>
        </p:txBody>
      </p:sp>
      <p:sp>
        <p:nvSpPr>
          <p:cNvPr id="5" name="TextBox 4">
            <a:extLst>
              <a:ext uri="{FF2B5EF4-FFF2-40B4-BE49-F238E27FC236}">
                <a16:creationId xmlns:a16="http://schemas.microsoft.com/office/drawing/2014/main" id="{511943FD-312B-2A5A-D3AE-BE729999B19A}"/>
              </a:ext>
            </a:extLst>
          </p:cNvPr>
          <p:cNvSpPr txBox="1"/>
          <p:nvPr/>
        </p:nvSpPr>
        <p:spPr>
          <a:xfrm flipH="1">
            <a:off x="11073949" y="3244334"/>
            <a:ext cx="1185483" cy="830997"/>
          </a:xfrm>
          <a:prstGeom prst="rect">
            <a:avLst/>
          </a:prstGeom>
          <a:noFill/>
        </p:spPr>
        <p:txBody>
          <a:bodyPr wrap="square">
            <a:spAutoFit/>
          </a:bodyPr>
          <a:lstStyle/>
          <a:p>
            <a:r>
              <a:rPr lang="en-US" sz="1200" dirty="0">
                <a:hlinkClick r:id="rId3"/>
              </a:rPr>
              <a:t>What is the Definition of Addiction? (asam.org)</a:t>
            </a:r>
            <a:endParaRPr lang="en-US" sz="1200" dirty="0"/>
          </a:p>
        </p:txBody>
      </p:sp>
    </p:spTree>
    <p:extLst>
      <p:ext uri="{BB962C8B-B14F-4D97-AF65-F5344CB8AC3E}">
        <p14:creationId xmlns:p14="http://schemas.microsoft.com/office/powerpoint/2010/main" val="3767327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B10126-BCB0-79ED-5CC5-A6EAD92F801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Substance use and the brain</a:t>
            </a:r>
          </a:p>
        </p:txBody>
      </p:sp>
      <p:pic>
        <p:nvPicPr>
          <p:cNvPr id="7" name="Content Placeholder 6">
            <a:extLst>
              <a:ext uri="{FF2B5EF4-FFF2-40B4-BE49-F238E27FC236}">
                <a16:creationId xmlns:a16="http://schemas.microsoft.com/office/drawing/2014/main" id="{1D828D31-A0A5-347F-3E32-299B51670D1D}"/>
              </a:ext>
            </a:extLst>
          </p:cNvPr>
          <p:cNvPicPr>
            <a:picLocks noGrp="1" noChangeAspect="1"/>
          </p:cNvPicPr>
          <p:nvPr>
            <p:ph sz="half" idx="1"/>
          </p:nvPr>
        </p:nvPicPr>
        <p:blipFill>
          <a:blip r:embed="rId3"/>
          <a:stretch>
            <a:fillRect/>
          </a:stretch>
        </p:blipFill>
        <p:spPr>
          <a:xfrm>
            <a:off x="636309" y="1899502"/>
            <a:ext cx="5000920" cy="4501298"/>
          </a:xfrm>
          <a:prstGeom prst="rect">
            <a:avLst/>
          </a:prstGeom>
        </p:spPr>
      </p:pic>
      <p:pic>
        <p:nvPicPr>
          <p:cNvPr id="8" name="Content Placeholder 7">
            <a:extLst>
              <a:ext uri="{FF2B5EF4-FFF2-40B4-BE49-F238E27FC236}">
                <a16:creationId xmlns:a16="http://schemas.microsoft.com/office/drawing/2014/main" id="{191D3B45-B313-BD5A-5C84-757C417FB31E}"/>
              </a:ext>
            </a:extLst>
          </p:cNvPr>
          <p:cNvPicPr>
            <a:picLocks noGrp="1" noChangeAspect="1"/>
          </p:cNvPicPr>
          <p:nvPr>
            <p:ph sz="half" idx="2"/>
          </p:nvPr>
        </p:nvPicPr>
        <p:blipFill>
          <a:blip r:embed="rId4"/>
          <a:stretch>
            <a:fillRect/>
          </a:stretch>
        </p:blipFill>
        <p:spPr>
          <a:xfrm>
            <a:off x="6768445" y="1690688"/>
            <a:ext cx="4275056" cy="4710112"/>
          </a:xfrm>
          <a:prstGeom prst="rect">
            <a:avLst/>
          </a:prstGeom>
        </p:spPr>
      </p:pic>
      <p:pic>
        <p:nvPicPr>
          <p:cNvPr id="9" name="Picture 8">
            <a:extLst>
              <a:ext uri="{FF2B5EF4-FFF2-40B4-BE49-F238E27FC236}">
                <a16:creationId xmlns:a16="http://schemas.microsoft.com/office/drawing/2014/main" id="{A82DDC5D-9D78-BE93-A9F7-EEEB41D59E7C}"/>
              </a:ext>
            </a:extLst>
          </p:cNvPr>
          <p:cNvPicPr>
            <a:picLocks noChangeAspect="1"/>
          </p:cNvPicPr>
          <p:nvPr/>
        </p:nvPicPr>
        <p:blipFill>
          <a:blip r:embed="rId5"/>
          <a:stretch>
            <a:fillRect/>
          </a:stretch>
        </p:blipFill>
        <p:spPr>
          <a:xfrm>
            <a:off x="2942932" y="6534884"/>
            <a:ext cx="6370872" cy="323116"/>
          </a:xfrm>
          <a:prstGeom prst="rect">
            <a:avLst/>
          </a:prstGeom>
        </p:spPr>
      </p:pic>
    </p:spTree>
    <p:extLst>
      <p:ext uri="{BB962C8B-B14F-4D97-AF65-F5344CB8AC3E}">
        <p14:creationId xmlns:p14="http://schemas.microsoft.com/office/powerpoint/2010/main" val="366165280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577</TotalTime>
  <Words>8399</Words>
  <Application>Microsoft Office PowerPoint</Application>
  <PresentationFormat>Widescreen</PresentationFormat>
  <Paragraphs>503</Paragraphs>
  <Slides>69</Slides>
  <Notes>58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69</vt:i4>
      </vt:variant>
    </vt:vector>
  </HeadingPairs>
  <TitlesOfParts>
    <vt:vector size="87" baseType="lpstr">
      <vt:lpstr>Aharoni</vt:lpstr>
      <vt:lpstr>Aptos</vt:lpstr>
      <vt:lpstr>Arial</vt:lpstr>
      <vt:lpstr>Avenir Next LT Pro</vt:lpstr>
      <vt:lpstr>BlinkMacSystemFont</vt:lpstr>
      <vt:lpstr>Calibri</vt:lpstr>
      <vt:lpstr>Courier New</vt:lpstr>
      <vt:lpstr>ITC Avant Garde Std Bk</vt:lpstr>
      <vt:lpstr>Lato</vt:lpstr>
      <vt:lpstr>Noto Sans Symbols</vt:lpstr>
      <vt:lpstr>Open Sans</vt:lpstr>
      <vt:lpstr>Roboto</vt:lpstr>
      <vt:lpstr>STIXGeneral-Regular</vt:lpstr>
      <vt:lpstr>System Font Regular</vt:lpstr>
      <vt:lpstr>Wingdings</vt:lpstr>
      <vt:lpstr>FadeVTI</vt:lpstr>
      <vt:lpstr>AETC-BLANK-MASTER</vt:lpstr>
      <vt:lpstr>Content slide master</vt:lpstr>
      <vt:lpstr>Substance Use and Harm Reduction Presentation for the MATEC Conference, 6/20/24</vt:lpstr>
      <vt:lpstr>PowerPoint Presentation</vt:lpstr>
      <vt:lpstr>Disclosures</vt:lpstr>
      <vt:lpstr>Learning Objectives</vt:lpstr>
      <vt:lpstr>Why do people use substances?</vt:lpstr>
      <vt:lpstr>A spectrum of use</vt:lpstr>
      <vt:lpstr>Risk factors for potentially unhealthy use and substance use disorder</vt:lpstr>
      <vt:lpstr>Definition of addiction</vt:lpstr>
      <vt:lpstr>Substance use and the brain</vt:lpstr>
      <vt:lpstr>National survey on drug use and health (NSDUH), 2022</vt:lpstr>
      <vt:lpstr>National survey on drug use and health (NSDUH), 2022</vt:lpstr>
      <vt:lpstr>SUD screening and assessment tools</vt:lpstr>
      <vt:lpstr>Screening for AUD</vt:lpstr>
      <vt:lpstr>Clinician role: brief intervention</vt:lpstr>
      <vt:lpstr>Diagnosis of SUD</vt:lpstr>
      <vt:lpstr>Vulnerabilities for developing SUD</vt:lpstr>
      <vt:lpstr>Vulnerabilities for developing SUD</vt:lpstr>
      <vt:lpstr>The role of trauma: adverse childhood experiences and outcomes</vt:lpstr>
      <vt:lpstr>What is trauma?</vt:lpstr>
      <vt:lpstr>Effects of trauma</vt:lpstr>
      <vt:lpstr>Development of a racist legal framework: the war on drugs</vt:lpstr>
      <vt:lpstr>Substance-related overdose deaths, US, 2002-2022</vt:lpstr>
      <vt:lpstr>Substance-related overdose deaths, US, by age and race/ethnicity, 2021-2022</vt:lpstr>
      <vt:lpstr>Methamphetamine use, MSM, and sex: what’s the connection?</vt:lpstr>
      <vt:lpstr>Methamphetamine use: applying syndemics theory</vt:lpstr>
      <vt:lpstr>Methamphetamine use and HIV: what’s the connection?</vt:lpstr>
      <vt:lpstr>Trends in methamphetamine use among MSM in NYC, 2004-2017</vt:lpstr>
      <vt:lpstr>Alcohol-related emergencies and deaths in ths US</vt:lpstr>
      <vt:lpstr>Deaths attributable to excessive alcohol use: adults aged 20-64 yo</vt:lpstr>
      <vt:lpstr>Stigma, coping, and alcohol use severity among people with HIV (PWH): a prospective analysis of bidirectional and mediated associations</vt:lpstr>
      <vt:lpstr>Experiences of HIV-related discrimination and consequences for internalized stigma, depression, and alcohol use </vt:lpstr>
      <vt:lpstr>The prevalence of alcohol use disorder among people with HIV (PWH): a systematic review and melta-analysis</vt:lpstr>
      <vt:lpstr>Substance use treatment utilization among women with and without HIV</vt:lpstr>
      <vt:lpstr>What is stigma?</vt:lpstr>
      <vt:lpstr>Stigma in health care settings</vt:lpstr>
      <vt:lpstr>Stigma and language: what we say and how we say it matter</vt:lpstr>
      <vt:lpstr>Best practice to avoid using stigmatizing language</vt:lpstr>
      <vt:lpstr>Consider the relationship between stigma and trauma</vt:lpstr>
      <vt:lpstr>Practice trauma-informed care</vt:lpstr>
      <vt:lpstr>What is harm reduction?</vt:lpstr>
      <vt:lpstr>Harm reduction in theory</vt:lpstr>
      <vt:lpstr>Harm reduction principles</vt:lpstr>
      <vt:lpstr>Harm reduction guiding principles</vt:lpstr>
      <vt:lpstr>Harm reduction strategies for people who use drugs (PWUD)</vt:lpstr>
      <vt:lpstr>Harm reduction strategies for people who use drugs (PWUD)</vt:lpstr>
      <vt:lpstr>What does harm reduction mean for PWUD?</vt:lpstr>
      <vt:lpstr>Dispense or prescribe naloxone to anyone using substances from the unregulated drug supply</vt:lpstr>
      <vt:lpstr>Inform PWUD regarding polysubstance overdose</vt:lpstr>
      <vt:lpstr>Inform PWUD regarding polysubstance overdose response</vt:lpstr>
      <vt:lpstr>Inform PWUD regarding polysubstance overdose response</vt:lpstr>
      <vt:lpstr>Inform PWUD regarding monitoring after a polysubstance overdose</vt:lpstr>
      <vt:lpstr>Inform PWUD regarding safer use practices</vt:lpstr>
      <vt:lpstr>Inform PWUD regarding wound care</vt:lpstr>
      <vt:lpstr>Inform PWUD regarding xylazine</vt:lpstr>
      <vt:lpstr>Inform PWUD regarding test strips and distribute them</vt:lpstr>
      <vt:lpstr>Inform PWUD regarding overamping</vt:lpstr>
      <vt:lpstr>Inform PWUD regarding overamping</vt:lpstr>
      <vt:lpstr>Inform PWUD on tips to prevent overamping</vt:lpstr>
      <vt:lpstr>Inform PWUD on safety tips to avoid overdose</vt:lpstr>
      <vt:lpstr>Resources for the management of stimulant use disorder</vt:lpstr>
      <vt:lpstr>Harm reduction and alcohol use</vt:lpstr>
      <vt:lpstr>Pharmacotherapy for AUD</vt:lpstr>
      <vt:lpstr>Medication for opioid use disorder (MOUD) goals and options</vt:lpstr>
      <vt:lpstr>Stabilization of OUD with medication: MOUD is highly underutilized and is life saving</vt:lpstr>
      <vt:lpstr>Opioid agonist treatment with methadone or buprenorphine is associated with a reduction in mortality by ~50% </vt:lpstr>
      <vt:lpstr>Recovery is individualized</vt:lpstr>
      <vt:lpstr>Takeaways for the care team</vt:lpstr>
      <vt:lpstr>Questions? Thanks.</vt:lpstr>
      <vt:lpstr>MATEC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Use and Harm Reduction Presentation for the MW AETC Conference, 6/20/24</dc:title>
  <dc:creator>Kelly Ramsey</dc:creator>
  <cp:lastModifiedBy>Grier, TKeyah (grierta)</cp:lastModifiedBy>
  <cp:revision>33</cp:revision>
  <dcterms:created xsi:type="dcterms:W3CDTF">2024-05-06T13:49:32Z</dcterms:created>
  <dcterms:modified xsi:type="dcterms:W3CDTF">2024-05-22T18:32:18Z</dcterms:modified>
</cp:coreProperties>
</file>