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 id="2147483675" r:id="rId2"/>
    <p:sldMasterId id="2147483716" r:id="rId3"/>
    <p:sldMasterId id="2147483720" r:id="rId4"/>
    <p:sldMasterId id="2147483722" r:id="rId5"/>
    <p:sldMasterId id="2147483728" r:id="rId6"/>
    <p:sldMasterId id="2147483730" r:id="rId7"/>
    <p:sldMasterId id="2147483733" r:id="rId8"/>
    <p:sldMasterId id="2147483735" r:id="rId9"/>
  </p:sldMasterIdLst>
  <p:notesMasterIdLst>
    <p:notesMasterId r:id="rId52"/>
  </p:notesMasterIdLst>
  <p:handoutMasterIdLst>
    <p:handoutMasterId r:id="rId53"/>
  </p:handoutMasterIdLst>
  <p:sldIdLst>
    <p:sldId id="405" r:id="rId10"/>
    <p:sldId id="458" r:id="rId11"/>
    <p:sldId id="2147472913" r:id="rId12"/>
    <p:sldId id="2147472914" r:id="rId13"/>
    <p:sldId id="2147472916" r:id="rId14"/>
    <p:sldId id="2147472900" r:id="rId15"/>
    <p:sldId id="2147472917" r:id="rId16"/>
    <p:sldId id="441" r:id="rId17"/>
    <p:sldId id="411" r:id="rId18"/>
    <p:sldId id="2147472920" r:id="rId19"/>
    <p:sldId id="2147472921" r:id="rId20"/>
    <p:sldId id="2147472924" r:id="rId21"/>
    <p:sldId id="2147472923" r:id="rId22"/>
    <p:sldId id="2147472925" r:id="rId23"/>
    <p:sldId id="450" r:id="rId24"/>
    <p:sldId id="2147472926" r:id="rId25"/>
    <p:sldId id="2147472927" r:id="rId26"/>
    <p:sldId id="2147472928" r:id="rId27"/>
    <p:sldId id="2147472931" r:id="rId28"/>
    <p:sldId id="442" r:id="rId29"/>
    <p:sldId id="2147472932" r:id="rId30"/>
    <p:sldId id="2147472929" r:id="rId31"/>
    <p:sldId id="2147472939" r:id="rId32"/>
    <p:sldId id="2147472933" r:id="rId33"/>
    <p:sldId id="2147472934" r:id="rId34"/>
    <p:sldId id="2147472935" r:id="rId35"/>
    <p:sldId id="2147472930" r:id="rId36"/>
    <p:sldId id="2147472940" r:id="rId37"/>
    <p:sldId id="2147472941" r:id="rId38"/>
    <p:sldId id="443" r:id="rId39"/>
    <p:sldId id="2147472942" r:id="rId40"/>
    <p:sldId id="2147472944" r:id="rId41"/>
    <p:sldId id="2147472943" r:id="rId42"/>
    <p:sldId id="2147472945" r:id="rId43"/>
    <p:sldId id="2147472946" r:id="rId44"/>
    <p:sldId id="2147472947" r:id="rId45"/>
    <p:sldId id="2147472948" r:id="rId46"/>
    <p:sldId id="2147472896" r:id="rId47"/>
    <p:sldId id="2147472918" r:id="rId48"/>
    <p:sldId id="451" r:id="rId49"/>
    <p:sldId id="453" r:id="rId50"/>
    <p:sldId id="2147472912" r:id="rId51"/>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52" userDrawn="1">
          <p15:clr>
            <a:srgbClr val="A4A3A4"/>
          </p15:clr>
        </p15:guide>
        <p15:guide id="2" pos="34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e Friedman" initials="MF" lastIdx="2" clrIdx="0">
    <p:extLst>
      <p:ext uri="{19B8F6BF-5375-455C-9EA6-DF929625EA0E}">
        <p15:presenceInfo xmlns:p15="http://schemas.microsoft.com/office/powerpoint/2012/main" userId="S::mfriedman506@insite.4cd.edu::881bf119-6d23-42c5-aea2-08784123bd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96B6"/>
    <a:srgbClr val="DDDCD3"/>
    <a:srgbClr val="F8F6F0"/>
    <a:srgbClr val="FCFAF4"/>
    <a:srgbClr val="F0EDE4"/>
    <a:srgbClr val="E7E5D9"/>
    <a:srgbClr val="C5C4BA"/>
    <a:srgbClr val="A9A89F"/>
    <a:srgbClr val="DAD8CB"/>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74" autoAdjust="0"/>
    <p:restoredTop sz="96327" autoAdjust="0"/>
  </p:normalViewPr>
  <p:slideViewPr>
    <p:cSldViewPr snapToGrid="0">
      <p:cViewPr varScale="1">
        <p:scale>
          <a:sx n="59" d="100"/>
          <a:sy n="59" d="100"/>
        </p:scale>
        <p:origin x="992" y="52"/>
      </p:cViewPr>
      <p:guideLst>
        <p:guide orient="horz" pos="1552"/>
        <p:guide pos="341"/>
      </p:guideLst>
    </p:cSldViewPr>
  </p:slideViewPr>
  <p:notesTextViewPr>
    <p:cViewPr>
      <p:scale>
        <a:sx n="3" d="2"/>
        <a:sy n="3" d="2"/>
      </p:scale>
      <p:origin x="0" y="0"/>
    </p:cViewPr>
  </p:notesTextViewPr>
  <p:sorterViewPr>
    <p:cViewPr>
      <p:scale>
        <a:sx n="120" d="100"/>
        <a:sy n="120" d="100"/>
      </p:scale>
      <p:origin x="0" y="1592"/>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CD4BC3-4558-412F-8D5B-8D118CCE74BB}" type="datetimeFigureOut">
              <a:rPr lang="en-US" smtClean="0"/>
              <a:pPr/>
              <a:t>5/16/2024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03289E-2394-452D-948A-64C5AC31F64F}" type="slidenum">
              <a:rPr lang="en-US" smtClean="0"/>
              <a:pPr/>
              <a:t>‹#›</a:t>
            </a:fld>
            <a:endParaRPr lang="en-US" dirty="0"/>
          </a:p>
        </p:txBody>
      </p:sp>
    </p:spTree>
    <p:extLst>
      <p:ext uri="{BB962C8B-B14F-4D97-AF65-F5344CB8AC3E}">
        <p14:creationId xmlns:p14="http://schemas.microsoft.com/office/powerpoint/2010/main" val="32875077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4" name="Shape 4"/>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marL="0" marR="0" indent="0" algn="l" rtl="0">
              <a:defRPr sz="18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Tree>
    <p:extLst>
      <p:ext uri="{BB962C8B-B14F-4D97-AF65-F5344CB8AC3E}">
        <p14:creationId xmlns:p14="http://schemas.microsoft.com/office/powerpoint/2010/main" val="1254938878"/>
      </p:ext>
    </p:extLst>
  </p:cSld>
  <p:clrMap bg1="lt1" tx1="dk1" bg2="dk2" tx2="lt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355190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oPEP will highlight</a:t>
            </a:r>
          </a:p>
          <a:p>
            <a:pPr marL="171450" indent="-171450">
              <a:buFont typeface="Arial" panose="020B0604020202020204" pitchFamily="34" charset="0"/>
              <a:buChar char="•"/>
            </a:pPr>
            <a:r>
              <a:rPr lang="en-US" dirty="0"/>
              <a:t>Box 1 </a:t>
            </a:r>
          </a:p>
          <a:p>
            <a:pPr marL="171450" indent="-171450">
              <a:buFont typeface="Arial" panose="020B0604020202020204" pitchFamily="34" charset="0"/>
              <a:buChar char="•"/>
            </a:pPr>
            <a:r>
              <a:rPr lang="en-US" dirty="0"/>
              <a:t>Box 2</a:t>
            </a:r>
          </a:p>
          <a:p>
            <a:pPr marL="171450" indent="-171450">
              <a:buFont typeface="Arial" panose="020B0604020202020204" pitchFamily="34" charset="0"/>
              <a:buChar char="•"/>
            </a:pPr>
            <a:r>
              <a:rPr lang="en-US" dirty="0"/>
              <a:t>Appendix A</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For </a:t>
            </a:r>
            <a:r>
              <a:rPr lang="en-US" dirty="0" err="1"/>
              <a:t>nPEP</a:t>
            </a:r>
            <a:r>
              <a:rPr lang="en-US" dirty="0"/>
              <a:t> will highlight</a:t>
            </a:r>
          </a:p>
          <a:p>
            <a:pPr marL="171450" indent="-171450">
              <a:buFont typeface="Arial" panose="020B0604020202020204" pitchFamily="34" charset="0"/>
              <a:buChar char="•"/>
            </a:pPr>
            <a:r>
              <a:rPr lang="en-US" dirty="0"/>
              <a:t>Thorough Content List</a:t>
            </a:r>
          </a:p>
          <a:p>
            <a:pPr marL="171450" indent="-171450">
              <a:buFont typeface="Arial" panose="020B0604020202020204" pitchFamily="34" charset="0"/>
              <a:buChar char="•"/>
            </a:pPr>
            <a:r>
              <a:rPr lang="en-US" dirty="0"/>
              <a:t>Different topics in each section</a:t>
            </a:r>
          </a:p>
          <a:p>
            <a:pPr marL="171450" indent="-171450">
              <a:buFont typeface="Arial" panose="020B0604020202020204" pitchFamily="34" charset="0"/>
              <a:buChar char="•"/>
            </a:pPr>
            <a:r>
              <a:rPr lang="en-US" dirty="0"/>
              <a:t>Figure 1</a:t>
            </a:r>
          </a:p>
          <a:p>
            <a:pPr marL="171450" indent="-171450">
              <a:buFont typeface="Arial" panose="020B0604020202020204" pitchFamily="34" charset="0"/>
              <a:buChar char="•"/>
            </a:pPr>
            <a:r>
              <a:rPr lang="en-US" dirty="0"/>
              <a:t>Table 1</a:t>
            </a:r>
          </a:p>
          <a:p>
            <a:pPr marL="171450" indent="-171450">
              <a:buFont typeface="Arial" panose="020B0604020202020204" pitchFamily="34" charset="0"/>
              <a:buChar char="•"/>
            </a:pPr>
            <a:r>
              <a:rPr lang="en-US" dirty="0"/>
              <a:t>Table 2</a:t>
            </a:r>
          </a:p>
          <a:p>
            <a:pPr marL="171450" indent="-171450">
              <a:buFont typeface="Arial" panose="020B0604020202020204" pitchFamily="34" charset="0"/>
              <a:buChar char="•"/>
            </a:pPr>
            <a:r>
              <a:rPr lang="en-US" dirty="0"/>
              <a:t>VII-F2 special populations</a:t>
            </a:r>
          </a:p>
          <a:p>
            <a:pPr marL="171450" indent="-171450">
              <a:buFont typeface="Arial" panose="020B0604020202020204" pitchFamily="34" charset="0"/>
              <a:buChar char="•"/>
            </a:pPr>
            <a:r>
              <a:rPr lang="en-US" dirty="0"/>
              <a:t>Studies at end of guidelines</a:t>
            </a:r>
          </a:p>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32977744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p:bgPr>
        <a:gradFill>
          <a:gsLst>
            <a:gs pos="17000">
              <a:schemeClr val="tx2">
                <a:lumMod val="75000"/>
              </a:schemeClr>
            </a:gs>
            <a:gs pos="100000">
              <a:schemeClr val="accent4"/>
            </a:gs>
          </a:gsLst>
          <a:lin ang="0" scaled="0"/>
        </a:gradFill>
        <a:effectLst/>
      </p:bgPr>
    </p:bg>
    <p:spTree>
      <p:nvGrpSpPr>
        <p:cNvPr id="1" name=""/>
        <p:cNvGrpSpPr/>
        <p:nvPr/>
      </p:nvGrpSpPr>
      <p:grpSpPr>
        <a:xfrm>
          <a:off x="0" y="0"/>
          <a:ext cx="0" cy="0"/>
          <a:chOff x="0" y="0"/>
          <a:chExt cx="0" cy="0"/>
        </a:xfrm>
      </p:grpSpPr>
      <p:sp>
        <p:nvSpPr>
          <p:cNvPr id="6" name="Title"/>
          <p:cNvSpPr>
            <a:spLocks noGrp="1"/>
          </p:cNvSpPr>
          <p:nvPr>
            <p:ph type="ctrTitle"/>
          </p:nvPr>
        </p:nvSpPr>
        <p:spPr>
          <a:xfrm>
            <a:off x="2023497" y="878064"/>
            <a:ext cx="8647033" cy="838200"/>
          </a:xfrm>
          <a:prstGeom prst="rect">
            <a:avLst/>
          </a:prstGeom>
        </p:spPr>
        <p:txBody>
          <a:bodyPr anchor="b">
            <a:noAutofit/>
          </a:bodyPr>
          <a:lstStyle>
            <a:lvl1pPr algn="l">
              <a:defRPr sz="3800" b="0" i="0">
                <a:solidFill>
                  <a:schemeClr val="bg1"/>
                </a:solidFill>
                <a:latin typeface="Arial" panose="020B0604020202020204" pitchFamily="34" charset="0"/>
                <a:cs typeface="Arial" pitchFamily="34" charset="0"/>
              </a:defRPr>
            </a:lvl1pPr>
          </a:lstStyle>
          <a:p>
            <a:r>
              <a:rPr lang="en-US"/>
              <a:t>Click to edit Master title style</a:t>
            </a:r>
            <a:endParaRPr lang="en-US" dirty="0"/>
          </a:p>
        </p:txBody>
      </p:sp>
      <p:sp>
        <p:nvSpPr>
          <p:cNvPr id="4" name="Subtitle/Presenter"/>
          <p:cNvSpPr>
            <a:spLocks noGrp="1"/>
          </p:cNvSpPr>
          <p:nvPr>
            <p:ph type="body" sz="quarter" idx="10" hasCustomPrompt="1"/>
          </p:nvPr>
        </p:nvSpPr>
        <p:spPr>
          <a:xfrm>
            <a:off x="2023496" y="2300665"/>
            <a:ext cx="6957016" cy="495641"/>
          </a:xfrm>
          <a:prstGeom prst="rect">
            <a:avLst/>
          </a:prstGeom>
        </p:spPr>
        <p:txBody>
          <a:bodyPr anchor="ctr"/>
          <a:lstStyle>
            <a:lvl1pPr marL="0" indent="0">
              <a:buNone/>
              <a:defRPr sz="2399" b="0" i="0">
                <a:solidFill>
                  <a:schemeClr val="bg2"/>
                </a:solidFill>
                <a:latin typeface="Arial" panose="020B0604020202020204" pitchFamily="34" charset="0"/>
              </a:defRPr>
            </a:lvl1pPr>
          </a:lstStyle>
          <a:p>
            <a:pPr lvl="0"/>
            <a:r>
              <a:rPr lang="en-US" dirty="0"/>
              <a:t>Presenter’s Name and credentials</a:t>
            </a:r>
          </a:p>
        </p:txBody>
      </p:sp>
      <p:sp>
        <p:nvSpPr>
          <p:cNvPr id="10" name="Date">
            <a:extLst>
              <a:ext uri="{FF2B5EF4-FFF2-40B4-BE49-F238E27FC236}">
                <a16:creationId xmlns:a16="http://schemas.microsoft.com/office/drawing/2014/main" id="{CD1522D8-D85B-114D-BA65-311E6510E54B}"/>
              </a:ext>
            </a:extLst>
          </p:cNvPr>
          <p:cNvSpPr>
            <a:spLocks noGrp="1"/>
          </p:cNvSpPr>
          <p:nvPr>
            <p:ph type="body" sz="quarter" idx="11" hasCustomPrompt="1"/>
          </p:nvPr>
        </p:nvSpPr>
        <p:spPr>
          <a:xfrm>
            <a:off x="2023496" y="2950265"/>
            <a:ext cx="6957016" cy="495641"/>
          </a:xfrm>
          <a:prstGeom prst="rect">
            <a:avLst/>
          </a:prstGeom>
        </p:spPr>
        <p:txBody>
          <a:bodyPr anchor="ctr"/>
          <a:lstStyle>
            <a:lvl1pPr marL="0" indent="0">
              <a:buNone/>
              <a:defRPr sz="2399" b="0" i="0">
                <a:solidFill>
                  <a:schemeClr val="accent4">
                    <a:lumMod val="20000"/>
                    <a:lumOff val="80000"/>
                  </a:schemeClr>
                </a:solidFill>
                <a:latin typeface="Arial" panose="020B0604020202020204" pitchFamily="34" charset="0"/>
              </a:defRPr>
            </a:lvl1pPr>
          </a:lstStyle>
          <a:p>
            <a:pPr lvl="0"/>
            <a:r>
              <a:rPr lang="en-US" dirty="0"/>
              <a:t>Program Date</a:t>
            </a:r>
          </a:p>
        </p:txBody>
      </p:sp>
      <p:pic>
        <p:nvPicPr>
          <p:cNvPr id="9" name="ribbon">
            <a:extLst>
              <a:ext uri="{FF2B5EF4-FFF2-40B4-BE49-F238E27FC236}">
                <a16:creationId xmlns:a16="http://schemas.microsoft.com/office/drawing/2014/main" id="{159CB8F6-BEFA-E843-AF63-904C612DB8EF}"/>
              </a:ext>
            </a:extLst>
          </p:cNvPr>
          <p:cNvPicPr>
            <a:picLocks noChangeAspect="1"/>
          </p:cNvPicPr>
          <p:nvPr userDrawn="1"/>
        </p:nvPicPr>
        <p:blipFill>
          <a:blip r:embed="rId2">
            <a:alphaModFix amt="12000"/>
          </a:blip>
          <a:stretch>
            <a:fillRect/>
          </a:stretch>
        </p:blipFill>
        <p:spPr>
          <a:xfrm>
            <a:off x="273729" y="0"/>
            <a:ext cx="1262984" cy="6858000"/>
          </a:xfrm>
          <a:prstGeom prst="rect">
            <a:avLst/>
          </a:prstGeom>
        </p:spPr>
      </p:pic>
      <p:sp>
        <p:nvSpPr>
          <p:cNvPr id="8" name="red rule">
            <a:extLst>
              <a:ext uri="{FF2B5EF4-FFF2-40B4-BE49-F238E27FC236}">
                <a16:creationId xmlns:a16="http://schemas.microsoft.com/office/drawing/2014/main" id="{E58C2001-4BAA-F641-9C90-15743A761429}"/>
              </a:ext>
            </a:extLst>
          </p:cNvPr>
          <p:cNvSpPr/>
          <p:nvPr userDrawn="1"/>
        </p:nvSpPr>
        <p:spPr>
          <a:xfrm>
            <a:off x="2079812" y="1993267"/>
            <a:ext cx="8534400" cy="60943"/>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l"/>
            <a:endParaRPr lang="en-US" sz="2487" dirty="0"/>
          </a:p>
        </p:txBody>
      </p:sp>
      <p:pic>
        <p:nvPicPr>
          <p:cNvPr id="3" name="Picture 2" descr="A picture containing text, clipart&#10;&#10;Description automatically generated">
            <a:extLst>
              <a:ext uri="{FF2B5EF4-FFF2-40B4-BE49-F238E27FC236}">
                <a16:creationId xmlns:a16="http://schemas.microsoft.com/office/drawing/2014/main" id="{EE640C2C-E8F8-4D8E-8D74-BF1CC71F4F28}"/>
              </a:ext>
            </a:extLst>
          </p:cNvPr>
          <p:cNvPicPr>
            <a:picLocks noChangeAspect="1"/>
          </p:cNvPicPr>
          <p:nvPr userDrawn="1"/>
        </p:nvPicPr>
        <p:blipFill>
          <a:blip r:embed="rId3"/>
          <a:stretch>
            <a:fillRect/>
          </a:stretch>
        </p:blipFill>
        <p:spPr>
          <a:xfrm>
            <a:off x="8245402" y="4925677"/>
            <a:ext cx="3190848" cy="1054259"/>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0378B22B-1274-4BA6-91E8-2ECA676DD6B0}"/>
              </a:ext>
            </a:extLst>
          </p:cNvPr>
          <p:cNvPicPr>
            <a:picLocks noChangeAspect="1"/>
          </p:cNvPicPr>
          <p:nvPr userDrawn="1"/>
        </p:nvPicPr>
        <p:blipFill>
          <a:blip r:embed="rId4"/>
          <a:stretch>
            <a:fillRect/>
          </a:stretch>
        </p:blipFill>
        <p:spPr>
          <a:xfrm>
            <a:off x="4913746" y="5085773"/>
            <a:ext cx="3025222" cy="655737"/>
          </a:xfrm>
          <a:prstGeom prst="rect">
            <a:avLst/>
          </a:prstGeom>
        </p:spPr>
      </p:pic>
    </p:spTree>
    <p:extLst>
      <p:ext uri="{BB962C8B-B14F-4D97-AF65-F5344CB8AC3E}">
        <p14:creationId xmlns:p14="http://schemas.microsoft.com/office/powerpoint/2010/main" val="328184155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2FE8953-CC33-2C45-A9FA-27859439A714}"/>
              </a:ext>
            </a:extLst>
          </p:cNvPr>
          <p:cNvSpPr>
            <a:spLocks noGrp="1"/>
          </p:cNvSpPr>
          <p:nvPr>
            <p:ph type="title"/>
          </p:nvPr>
        </p:nvSpPr>
        <p:spPr>
          <a:xfrm>
            <a:off x="2077031" y="2691240"/>
            <a:ext cx="85344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2895307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31F5AB0-1A36-E845-B537-69548D35EB0C}"/>
              </a:ext>
            </a:extLst>
          </p:cNvPr>
          <p:cNvSpPr>
            <a:spLocks noGrp="1"/>
          </p:cNvSpPr>
          <p:nvPr>
            <p:ph type="title"/>
          </p:nvPr>
        </p:nvSpPr>
        <p:spPr>
          <a:xfrm>
            <a:off x="2077031" y="2691240"/>
            <a:ext cx="85344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1926494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460" y="1033713"/>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3460" y="1953422"/>
            <a:ext cx="10515163" cy="2986087"/>
          </a:xfrm>
          <a:prstGeom prst="rect">
            <a:avLst/>
          </a:prstGeom>
        </p:spPr>
        <p:txBody>
          <a:bodyPr/>
          <a:lstStyle>
            <a:lvl1pPr marL="685783" indent="-341305">
              <a:spcBef>
                <a:spcPts val="0"/>
              </a:spcBef>
              <a:spcAft>
                <a:spcPts val="1200"/>
              </a:spcAft>
              <a:buClr>
                <a:schemeClr val="accent6"/>
              </a:buClr>
              <a:buFont typeface="Wingdings" pitchFamily="2" charset="2"/>
              <a:buChar char="§"/>
              <a:defRPr sz="2400">
                <a:solidFill>
                  <a:schemeClr val="tx1"/>
                </a:solidFill>
                <a:latin typeface="+mn-lt"/>
              </a:defRPr>
            </a:lvl1pPr>
            <a:lvl2pPr marL="685783" indent="-341305">
              <a:spcBef>
                <a:spcPts val="0"/>
              </a:spcBef>
              <a:spcAft>
                <a:spcPts val="600"/>
              </a:spcAft>
              <a:defRPr sz="2400">
                <a:latin typeface="+mn-lt"/>
              </a:defRPr>
            </a:lvl2pPr>
            <a:lvl3pPr marL="1024120" indent="-347469">
              <a:spcBef>
                <a:spcPts val="0"/>
              </a:spcBef>
              <a:spcAft>
                <a:spcPts val="600"/>
              </a:spcAft>
              <a:buFont typeface="Arial" panose="020B0604020202020204" pitchFamily="34" charset="0"/>
              <a:buChar char="•"/>
              <a:defRPr sz="2400">
                <a:latin typeface="+mn-lt"/>
              </a:defRPr>
            </a:lvl3pPr>
            <a:lvl4pPr marL="1481315" indent="-347469">
              <a:spcBef>
                <a:spcPts val="0"/>
              </a:spcBef>
              <a:spcAft>
                <a:spcPts val="600"/>
              </a:spcAft>
              <a:buClr>
                <a:schemeClr val="accent6"/>
              </a:buClr>
              <a:buFont typeface="System Font Regular"/>
              <a:buChar char="–"/>
              <a:defRPr sz="2199">
                <a:latin typeface="+mn-lt"/>
              </a:defRPr>
            </a:lvl4pPr>
            <a:lvl5pPr marL="1828785" indent="-347469">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3188253"/>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4053" y="1046680"/>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3" y="1935958"/>
            <a:ext cx="10515163" cy="2986087"/>
          </a:xfrm>
          <a:prstGeom prst="rect">
            <a:avLst/>
          </a:prstGeom>
        </p:spPr>
        <p:txBody>
          <a:bodyPr/>
          <a:lstStyle>
            <a:lvl1pPr marL="347469" indent="0">
              <a:spcBef>
                <a:spcPts val="0"/>
              </a:spcBef>
              <a:spcAft>
                <a:spcPts val="1200"/>
              </a:spcAft>
              <a:buClr>
                <a:schemeClr val="accent6"/>
              </a:buClr>
              <a:buFontTx/>
              <a:buNone/>
              <a:defRPr sz="2400">
                <a:solidFill>
                  <a:schemeClr val="tx1"/>
                </a:solidFill>
                <a:latin typeface="+mn-lt"/>
              </a:defRPr>
            </a:lvl1pPr>
            <a:lvl2pPr marL="338326" indent="0">
              <a:spcBef>
                <a:spcPts val="0"/>
              </a:spcBef>
              <a:spcAft>
                <a:spcPts val="600"/>
              </a:spcAft>
              <a:buFontTx/>
              <a:buNone/>
              <a:defRPr sz="2199">
                <a:latin typeface="+mn-lt"/>
              </a:defRPr>
            </a:lvl2pPr>
            <a:lvl3pPr marL="676650" indent="0">
              <a:spcBef>
                <a:spcPts val="0"/>
              </a:spcBef>
              <a:spcAft>
                <a:spcPts val="600"/>
              </a:spcAft>
              <a:buFontTx/>
              <a:buNone/>
              <a:defRPr sz="2199">
                <a:latin typeface="+mn-lt"/>
              </a:defRPr>
            </a:lvl3pPr>
            <a:lvl4pPr marL="1133846" indent="0">
              <a:spcBef>
                <a:spcPts val="0"/>
              </a:spcBef>
              <a:spcAft>
                <a:spcPts val="600"/>
              </a:spcAft>
              <a:buClr>
                <a:schemeClr val="accent6"/>
              </a:buClr>
              <a:buFontTx/>
              <a:buNone/>
              <a:defRPr sz="2199">
                <a:latin typeface="+mn-lt"/>
              </a:defRPr>
            </a:lvl4pPr>
            <a:lvl5pPr marL="1481315"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Tree>
    <p:extLst>
      <p:ext uri="{BB962C8B-B14F-4D97-AF65-F5344CB8AC3E}">
        <p14:creationId xmlns:p14="http://schemas.microsoft.com/office/powerpoint/2010/main" val="4081571245"/>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4053" y="1046680"/>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3" y="1935958"/>
            <a:ext cx="10515163" cy="2986087"/>
          </a:xfrm>
          <a:prstGeom prst="rect">
            <a:avLst/>
          </a:prstGeom>
        </p:spPr>
        <p:txBody>
          <a:bodyPr/>
          <a:lstStyle>
            <a:lvl1pPr marL="347469" indent="0">
              <a:spcBef>
                <a:spcPts val="0"/>
              </a:spcBef>
              <a:spcAft>
                <a:spcPts val="1200"/>
              </a:spcAft>
              <a:buClr>
                <a:schemeClr val="accent6"/>
              </a:buClr>
              <a:buFontTx/>
              <a:buNone/>
              <a:defRPr sz="2400">
                <a:solidFill>
                  <a:schemeClr val="tx1"/>
                </a:solidFill>
                <a:latin typeface="+mn-lt"/>
              </a:defRPr>
            </a:lvl1pPr>
            <a:lvl2pPr marL="338326" indent="0">
              <a:spcBef>
                <a:spcPts val="0"/>
              </a:spcBef>
              <a:spcAft>
                <a:spcPts val="600"/>
              </a:spcAft>
              <a:buFontTx/>
              <a:buNone/>
              <a:defRPr sz="2199">
                <a:latin typeface="+mn-lt"/>
              </a:defRPr>
            </a:lvl2pPr>
            <a:lvl3pPr marL="676650" indent="0">
              <a:spcBef>
                <a:spcPts val="0"/>
              </a:spcBef>
              <a:spcAft>
                <a:spcPts val="600"/>
              </a:spcAft>
              <a:buFontTx/>
              <a:buNone/>
              <a:defRPr sz="2199">
                <a:latin typeface="+mn-lt"/>
              </a:defRPr>
            </a:lvl3pPr>
            <a:lvl4pPr marL="1133846" indent="0">
              <a:spcBef>
                <a:spcPts val="0"/>
              </a:spcBef>
              <a:spcAft>
                <a:spcPts val="600"/>
              </a:spcAft>
              <a:buClr>
                <a:schemeClr val="accent6"/>
              </a:buClr>
              <a:buFontTx/>
              <a:buNone/>
              <a:defRPr sz="2199">
                <a:latin typeface="+mn-lt"/>
              </a:defRPr>
            </a:lvl4pPr>
            <a:lvl5pPr marL="1481315"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Tree>
    <p:extLst>
      <p:ext uri="{BB962C8B-B14F-4D97-AF65-F5344CB8AC3E}">
        <p14:creationId xmlns:p14="http://schemas.microsoft.com/office/powerpoint/2010/main" val="2148275413"/>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4053" y="1046680"/>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3" y="1935958"/>
            <a:ext cx="10515163" cy="2986087"/>
          </a:xfrm>
          <a:prstGeom prst="rect">
            <a:avLst/>
          </a:prstGeom>
        </p:spPr>
        <p:txBody>
          <a:bodyPr/>
          <a:lstStyle>
            <a:lvl1pPr marL="347469" indent="0">
              <a:spcBef>
                <a:spcPts val="0"/>
              </a:spcBef>
              <a:spcAft>
                <a:spcPts val="1200"/>
              </a:spcAft>
              <a:buClr>
                <a:schemeClr val="accent6"/>
              </a:buClr>
              <a:buFontTx/>
              <a:buNone/>
              <a:defRPr sz="2400">
                <a:solidFill>
                  <a:schemeClr val="tx1"/>
                </a:solidFill>
                <a:latin typeface="+mn-lt"/>
              </a:defRPr>
            </a:lvl1pPr>
            <a:lvl2pPr marL="338326" indent="0">
              <a:spcBef>
                <a:spcPts val="0"/>
              </a:spcBef>
              <a:spcAft>
                <a:spcPts val="600"/>
              </a:spcAft>
              <a:buFontTx/>
              <a:buNone/>
              <a:defRPr sz="2199">
                <a:latin typeface="+mn-lt"/>
              </a:defRPr>
            </a:lvl2pPr>
            <a:lvl3pPr marL="676650" indent="0">
              <a:spcBef>
                <a:spcPts val="0"/>
              </a:spcBef>
              <a:spcAft>
                <a:spcPts val="600"/>
              </a:spcAft>
              <a:buFontTx/>
              <a:buNone/>
              <a:defRPr sz="2199">
                <a:latin typeface="+mn-lt"/>
              </a:defRPr>
            </a:lvl3pPr>
            <a:lvl4pPr marL="1133846" indent="0">
              <a:spcBef>
                <a:spcPts val="0"/>
              </a:spcBef>
              <a:spcAft>
                <a:spcPts val="600"/>
              </a:spcAft>
              <a:buClr>
                <a:schemeClr val="accent6"/>
              </a:buClr>
              <a:buFontTx/>
              <a:buNone/>
              <a:defRPr sz="2199">
                <a:latin typeface="+mn-lt"/>
              </a:defRPr>
            </a:lvl4pPr>
            <a:lvl5pPr marL="1481315"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Tree>
    <p:extLst>
      <p:ext uri="{BB962C8B-B14F-4D97-AF65-F5344CB8AC3E}">
        <p14:creationId xmlns:p14="http://schemas.microsoft.com/office/powerpoint/2010/main" val="3970037577"/>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Col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1" y="1026395"/>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Col 1">
            <a:extLst>
              <a:ext uri="{FF2B5EF4-FFF2-40B4-BE49-F238E27FC236}">
                <a16:creationId xmlns:a16="http://schemas.microsoft.com/office/drawing/2014/main" id="{52F0C1DF-6492-8445-A2F1-D57652FA6084}"/>
              </a:ext>
            </a:extLst>
          </p:cNvPr>
          <p:cNvSpPr>
            <a:spLocks noGrp="1"/>
          </p:cNvSpPr>
          <p:nvPr>
            <p:ph type="body" sz="quarter" idx="11"/>
          </p:nvPr>
        </p:nvSpPr>
        <p:spPr>
          <a:xfrm>
            <a:off x="623460" y="1933634"/>
            <a:ext cx="5172787" cy="2986087"/>
          </a:xfrm>
          <a:prstGeom prst="rect">
            <a:avLst/>
          </a:prstGeom>
        </p:spPr>
        <p:txBody>
          <a:bodyPr/>
          <a:lstStyle>
            <a:lvl1pPr marL="457189" indent="-342891">
              <a:spcBef>
                <a:spcPts val="0"/>
              </a:spcBef>
              <a:spcAft>
                <a:spcPts val="1200"/>
              </a:spcAft>
              <a:buClr>
                <a:schemeClr val="accent6"/>
              </a:buClr>
              <a:buFont typeface="Wingdings" pitchFamily="2" charset="2"/>
              <a:buChar char="§"/>
              <a:defRPr sz="2199">
                <a:solidFill>
                  <a:schemeClr val="tx1"/>
                </a:solidFill>
                <a:latin typeface="+mn-lt"/>
              </a:defRPr>
            </a:lvl1pPr>
            <a:lvl2pPr marL="457189" indent="-342891">
              <a:spcBef>
                <a:spcPts val="0"/>
              </a:spcBef>
              <a:spcAft>
                <a:spcPts val="600"/>
              </a:spcAft>
              <a:defRPr sz="2199">
                <a:latin typeface="+mn-lt"/>
              </a:defRPr>
            </a:lvl2pPr>
            <a:lvl3pPr marL="685783" indent="-346066">
              <a:spcBef>
                <a:spcPts val="0"/>
              </a:spcBef>
              <a:spcAft>
                <a:spcPts val="600"/>
              </a:spcAft>
              <a:buFont typeface="Arial" panose="020B0604020202020204" pitchFamily="34" charset="0"/>
              <a:buChar char="•"/>
              <a:defRPr sz="2199">
                <a:latin typeface="+mn-lt"/>
              </a:defRPr>
            </a:lvl3pPr>
            <a:lvl4pPr marL="1030262" indent="-346066">
              <a:spcBef>
                <a:spcPts val="0"/>
              </a:spcBef>
              <a:spcAft>
                <a:spcPts val="600"/>
              </a:spcAft>
              <a:buClr>
                <a:schemeClr val="accent6"/>
              </a:buClr>
              <a:buFont typeface="System Font Regular"/>
              <a:buChar char="–"/>
              <a:defRPr sz="2199">
                <a:latin typeface="+mn-lt"/>
              </a:defRPr>
            </a:lvl4pPr>
            <a:lvl5pPr marL="1258857" indent="-346066">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Col 2">
            <a:extLst>
              <a:ext uri="{FF2B5EF4-FFF2-40B4-BE49-F238E27FC236}">
                <a16:creationId xmlns:a16="http://schemas.microsoft.com/office/drawing/2014/main" id="{52F0C1DF-6492-8445-A2F1-D57652FA6084}"/>
              </a:ext>
            </a:extLst>
          </p:cNvPr>
          <p:cNvSpPr>
            <a:spLocks noGrp="1"/>
          </p:cNvSpPr>
          <p:nvPr>
            <p:ph type="body" sz="quarter" idx="12"/>
          </p:nvPr>
        </p:nvSpPr>
        <p:spPr>
          <a:xfrm>
            <a:off x="5965837" y="1933634"/>
            <a:ext cx="5172787" cy="2986087"/>
          </a:xfrm>
          <a:prstGeom prst="rect">
            <a:avLst/>
          </a:prstGeom>
        </p:spPr>
        <p:txBody>
          <a:bodyPr/>
          <a:lstStyle>
            <a:lvl1pPr marL="457189" indent="-342891">
              <a:spcBef>
                <a:spcPts val="0"/>
              </a:spcBef>
              <a:spcAft>
                <a:spcPts val="1200"/>
              </a:spcAft>
              <a:buClr>
                <a:schemeClr val="accent6"/>
              </a:buClr>
              <a:buFont typeface="Wingdings" pitchFamily="2" charset="2"/>
              <a:buChar char="§"/>
              <a:defRPr sz="2199">
                <a:solidFill>
                  <a:schemeClr val="tx1"/>
                </a:solidFill>
                <a:latin typeface="+mn-lt"/>
              </a:defRPr>
            </a:lvl1pPr>
            <a:lvl2pPr marL="457189" indent="-342891">
              <a:spcBef>
                <a:spcPts val="0"/>
              </a:spcBef>
              <a:spcAft>
                <a:spcPts val="600"/>
              </a:spcAft>
              <a:defRPr sz="2199">
                <a:latin typeface="+mn-lt"/>
              </a:defRPr>
            </a:lvl2pPr>
            <a:lvl3pPr marL="685783" indent="-346066">
              <a:spcBef>
                <a:spcPts val="0"/>
              </a:spcBef>
              <a:spcAft>
                <a:spcPts val="600"/>
              </a:spcAft>
              <a:buFont typeface="Arial" panose="020B0604020202020204" pitchFamily="34" charset="0"/>
              <a:buChar char="•"/>
              <a:defRPr sz="2199">
                <a:latin typeface="+mn-lt"/>
              </a:defRPr>
            </a:lvl3pPr>
            <a:lvl4pPr marL="1030262" indent="-346066">
              <a:spcBef>
                <a:spcPts val="0"/>
              </a:spcBef>
              <a:spcAft>
                <a:spcPts val="600"/>
              </a:spcAft>
              <a:buClr>
                <a:schemeClr val="accent6"/>
              </a:buClr>
              <a:buFont typeface="System Font Regular"/>
              <a:buChar char="–"/>
              <a:defRPr sz="2199">
                <a:latin typeface="+mn-lt"/>
              </a:defRPr>
            </a:lvl4pPr>
            <a:lvl5pPr marL="1258857" indent="-346066">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236526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4052" y="1046679"/>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2" y="1935957"/>
            <a:ext cx="10515163"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Tree>
    <p:extLst>
      <p:ext uri="{BB962C8B-B14F-4D97-AF65-F5344CB8AC3E}">
        <p14:creationId xmlns:p14="http://schemas.microsoft.com/office/powerpoint/2010/main" val="286645911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459" y="1033712"/>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3459" y="1953420"/>
            <a:ext cx="10515163" cy="2986087"/>
          </a:xfrm>
          <a:prstGeom prst="rect">
            <a:avLst/>
          </a:prstGeom>
        </p:spPr>
        <p:txBody>
          <a:bodyPr/>
          <a:lstStyle>
            <a:lvl1pPr marL="685800" indent="-341313">
              <a:spcBef>
                <a:spcPts val="0"/>
              </a:spcBef>
              <a:spcAft>
                <a:spcPts val="1200"/>
              </a:spcAft>
              <a:buClr>
                <a:schemeClr val="accent6"/>
              </a:buClr>
              <a:buFont typeface="Wingdings" pitchFamily="2" charset="2"/>
              <a:buChar char="§"/>
              <a:defRPr sz="2400">
                <a:solidFill>
                  <a:schemeClr val="tx1"/>
                </a:solidFill>
                <a:latin typeface="+mn-lt"/>
              </a:defRPr>
            </a:lvl1pPr>
            <a:lvl2pPr marL="685800" indent="-341313">
              <a:spcBef>
                <a:spcPts val="0"/>
              </a:spcBef>
              <a:spcAft>
                <a:spcPts val="600"/>
              </a:spcAft>
              <a:defRPr sz="2400">
                <a:latin typeface="+mn-lt"/>
              </a:defRPr>
            </a:lvl2pPr>
            <a:lvl3pPr marL="1024145" indent="-347477">
              <a:spcBef>
                <a:spcPts val="0"/>
              </a:spcBef>
              <a:spcAft>
                <a:spcPts val="600"/>
              </a:spcAft>
              <a:buFont typeface="Arial" panose="020B0604020202020204" pitchFamily="34" charset="0"/>
              <a:buChar char="•"/>
              <a:defRPr sz="2400">
                <a:latin typeface="+mn-lt"/>
              </a:defRPr>
            </a:lvl3pPr>
            <a:lvl4pPr marL="1481352" indent="-347477">
              <a:spcBef>
                <a:spcPts val="0"/>
              </a:spcBef>
              <a:spcAft>
                <a:spcPts val="600"/>
              </a:spcAft>
              <a:buClr>
                <a:schemeClr val="accent6"/>
              </a:buClr>
              <a:buFont typeface="System Font Regular"/>
              <a:buChar char="–"/>
              <a:defRPr sz="2199">
                <a:latin typeface="+mn-lt"/>
              </a:defRPr>
            </a:lvl4pPr>
            <a:lvl5pPr marL="1828831" indent="-347477">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Col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026394"/>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Col 1">
            <a:extLst>
              <a:ext uri="{FF2B5EF4-FFF2-40B4-BE49-F238E27FC236}">
                <a16:creationId xmlns:a16="http://schemas.microsoft.com/office/drawing/2014/main" id="{52F0C1DF-6492-8445-A2F1-D57652FA6084}"/>
              </a:ext>
            </a:extLst>
          </p:cNvPr>
          <p:cNvSpPr>
            <a:spLocks noGrp="1"/>
          </p:cNvSpPr>
          <p:nvPr>
            <p:ph type="body" sz="quarter" idx="11"/>
          </p:nvPr>
        </p:nvSpPr>
        <p:spPr>
          <a:xfrm>
            <a:off x="623459" y="1933633"/>
            <a:ext cx="5172787" cy="2986087"/>
          </a:xfrm>
          <a:prstGeom prst="rect">
            <a:avLst/>
          </a:prstGeom>
        </p:spPr>
        <p:txBody>
          <a:bodyPr/>
          <a:lstStyle>
            <a:lvl1pPr marL="457200" indent="-342900">
              <a:spcBef>
                <a:spcPts val="0"/>
              </a:spcBef>
              <a:spcAft>
                <a:spcPts val="1200"/>
              </a:spcAft>
              <a:buClr>
                <a:schemeClr val="accent6"/>
              </a:buClr>
              <a:buFont typeface="Wingdings" pitchFamily="2" charset="2"/>
              <a:buChar char="§"/>
              <a:defRPr sz="2199">
                <a:solidFill>
                  <a:schemeClr val="tx1"/>
                </a:solidFill>
                <a:latin typeface="+mn-lt"/>
              </a:defRPr>
            </a:lvl1pPr>
            <a:lvl2pPr marL="457200" indent="-342900">
              <a:spcBef>
                <a:spcPts val="0"/>
              </a:spcBef>
              <a:spcAft>
                <a:spcPts val="600"/>
              </a:spcAft>
              <a:defRPr sz="2199">
                <a:latin typeface="+mn-lt"/>
              </a:defRPr>
            </a:lvl2pPr>
            <a:lvl3pPr marL="685800" indent="-346075">
              <a:spcBef>
                <a:spcPts val="0"/>
              </a:spcBef>
              <a:spcAft>
                <a:spcPts val="600"/>
              </a:spcAft>
              <a:buFont typeface="Arial" panose="020B0604020202020204" pitchFamily="34" charset="0"/>
              <a:buChar char="•"/>
              <a:defRPr sz="2199">
                <a:latin typeface="+mn-lt"/>
              </a:defRPr>
            </a:lvl3pPr>
            <a:lvl4pPr marL="1030288" indent="-346075">
              <a:spcBef>
                <a:spcPts val="0"/>
              </a:spcBef>
              <a:spcAft>
                <a:spcPts val="600"/>
              </a:spcAft>
              <a:buClr>
                <a:schemeClr val="accent6"/>
              </a:buClr>
              <a:buFont typeface="System Font Regular"/>
              <a:buChar char="–"/>
              <a:defRPr sz="2199">
                <a:latin typeface="+mn-lt"/>
              </a:defRPr>
            </a:lvl4pPr>
            <a:lvl5pPr marL="1258888" indent="-346075">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Col 2">
            <a:extLst>
              <a:ext uri="{FF2B5EF4-FFF2-40B4-BE49-F238E27FC236}">
                <a16:creationId xmlns:a16="http://schemas.microsoft.com/office/drawing/2014/main" id="{52F0C1DF-6492-8445-A2F1-D57652FA6084}"/>
              </a:ext>
            </a:extLst>
          </p:cNvPr>
          <p:cNvSpPr>
            <a:spLocks noGrp="1"/>
          </p:cNvSpPr>
          <p:nvPr>
            <p:ph type="body" sz="quarter" idx="12"/>
          </p:nvPr>
        </p:nvSpPr>
        <p:spPr>
          <a:xfrm>
            <a:off x="5965836" y="1933632"/>
            <a:ext cx="5172787" cy="2986087"/>
          </a:xfrm>
          <a:prstGeom prst="rect">
            <a:avLst/>
          </a:prstGeom>
        </p:spPr>
        <p:txBody>
          <a:bodyPr/>
          <a:lstStyle>
            <a:lvl1pPr marL="457200" indent="-342900">
              <a:spcBef>
                <a:spcPts val="0"/>
              </a:spcBef>
              <a:spcAft>
                <a:spcPts val="1200"/>
              </a:spcAft>
              <a:buClr>
                <a:schemeClr val="accent6"/>
              </a:buClr>
              <a:buFont typeface="Wingdings" pitchFamily="2" charset="2"/>
              <a:buChar char="§"/>
              <a:defRPr sz="2199">
                <a:solidFill>
                  <a:schemeClr val="tx1"/>
                </a:solidFill>
                <a:latin typeface="+mn-lt"/>
              </a:defRPr>
            </a:lvl1pPr>
            <a:lvl2pPr marL="457200" indent="-342900">
              <a:spcBef>
                <a:spcPts val="0"/>
              </a:spcBef>
              <a:spcAft>
                <a:spcPts val="600"/>
              </a:spcAft>
              <a:defRPr sz="2199">
                <a:latin typeface="+mn-lt"/>
              </a:defRPr>
            </a:lvl2pPr>
            <a:lvl3pPr marL="685800" indent="-346075">
              <a:spcBef>
                <a:spcPts val="0"/>
              </a:spcBef>
              <a:spcAft>
                <a:spcPts val="600"/>
              </a:spcAft>
              <a:buFont typeface="Arial" panose="020B0604020202020204" pitchFamily="34" charset="0"/>
              <a:buChar char="•"/>
              <a:defRPr sz="2199">
                <a:latin typeface="+mn-lt"/>
              </a:defRPr>
            </a:lvl3pPr>
            <a:lvl4pPr marL="1030288" indent="-346075">
              <a:spcBef>
                <a:spcPts val="0"/>
              </a:spcBef>
              <a:spcAft>
                <a:spcPts val="600"/>
              </a:spcAft>
              <a:buClr>
                <a:schemeClr val="accent6"/>
              </a:buClr>
              <a:buFont typeface="System Font Regular"/>
              <a:buChar char="–"/>
              <a:defRPr sz="2199">
                <a:latin typeface="+mn-lt"/>
              </a:defRPr>
            </a:lvl4pPr>
            <a:lvl5pPr marL="1258888" indent="-346075">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350699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col-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459" y="1046066"/>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3459" y="1935126"/>
            <a:ext cx="3648691" cy="2986087"/>
          </a:xfrm>
          <a:prstGeom prst="rect">
            <a:avLst/>
          </a:prstGeom>
        </p:spPr>
        <p:txBody>
          <a:bodyPr/>
          <a:lstStyle>
            <a:lvl1pPr marL="227013" indent="-227013">
              <a:spcBef>
                <a:spcPts val="0"/>
              </a:spcBef>
              <a:spcAft>
                <a:spcPts val="1200"/>
              </a:spcAft>
              <a:buClr>
                <a:schemeClr val="accent6"/>
              </a:buClr>
              <a:buFont typeface="Wingdings" pitchFamily="2" charset="2"/>
              <a:buChar char="§"/>
              <a:defRPr sz="2000">
                <a:solidFill>
                  <a:schemeClr val="tx1"/>
                </a:solidFill>
                <a:latin typeface="+mn-lt"/>
              </a:defRPr>
            </a:lvl1pPr>
            <a:lvl2pPr marL="228600" indent="-228600">
              <a:spcBef>
                <a:spcPts val="0"/>
              </a:spcBef>
              <a:spcAft>
                <a:spcPts val="600"/>
              </a:spcAft>
              <a:defRPr sz="2000">
                <a:latin typeface="+mn-lt"/>
              </a:defRPr>
            </a:lvl2pPr>
            <a:lvl3pPr marL="457200" indent="-222250">
              <a:spcBef>
                <a:spcPts val="0"/>
              </a:spcBef>
              <a:spcAft>
                <a:spcPts val="600"/>
              </a:spcAft>
              <a:buFont typeface="Arial" panose="020B0604020202020204" pitchFamily="34" charset="0"/>
              <a:buChar char="•"/>
              <a:defRPr sz="2000">
                <a:latin typeface="+mn-lt"/>
              </a:defRPr>
            </a:lvl3pPr>
            <a:lvl4pPr marL="573088" indent="-222250">
              <a:spcBef>
                <a:spcPts val="0"/>
              </a:spcBef>
              <a:spcAft>
                <a:spcPts val="600"/>
              </a:spcAft>
              <a:buClr>
                <a:schemeClr val="accent6"/>
              </a:buClr>
              <a:buFont typeface="System Font Regular"/>
              <a:buChar char="–"/>
              <a:defRPr sz="2000">
                <a:latin typeface="+mn-lt"/>
              </a:defRPr>
            </a:lvl4pPr>
            <a:lvl5pPr marL="685800" indent="-228600">
              <a:spcBef>
                <a:spcPts val="0"/>
              </a:spcBef>
              <a:spcAft>
                <a:spcPts val="600"/>
              </a:spcAft>
              <a:buClr>
                <a:schemeClr val="accent6"/>
              </a:buClr>
              <a:buSzPct val="100000"/>
              <a:buFont typeface="System Font Regular"/>
              <a:buChar char="–"/>
              <a:tabLst/>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a:extLst>
              <a:ext uri="{FF2B5EF4-FFF2-40B4-BE49-F238E27FC236}">
                <a16:creationId xmlns:a16="http://schemas.microsoft.com/office/drawing/2014/main" id="{52F0C1DF-6492-8445-A2F1-D57652FA6084}"/>
              </a:ext>
            </a:extLst>
          </p:cNvPr>
          <p:cNvSpPr>
            <a:spLocks noGrp="1"/>
          </p:cNvSpPr>
          <p:nvPr>
            <p:ph type="body" sz="quarter" idx="12"/>
          </p:nvPr>
        </p:nvSpPr>
        <p:spPr>
          <a:xfrm>
            <a:off x="4500884" y="1935126"/>
            <a:ext cx="3648691" cy="2986087"/>
          </a:xfrm>
          <a:prstGeom prst="rect">
            <a:avLst/>
          </a:prstGeom>
        </p:spPr>
        <p:txBody>
          <a:bodyPr/>
          <a:lstStyle>
            <a:lvl1pPr marL="227013" indent="-227013">
              <a:spcBef>
                <a:spcPts val="0"/>
              </a:spcBef>
              <a:spcAft>
                <a:spcPts val="1200"/>
              </a:spcAft>
              <a:buClr>
                <a:schemeClr val="accent6"/>
              </a:buClr>
              <a:buFont typeface="Wingdings" pitchFamily="2" charset="2"/>
              <a:buChar char="§"/>
              <a:defRPr sz="2000">
                <a:solidFill>
                  <a:schemeClr val="tx1"/>
                </a:solidFill>
                <a:latin typeface="+mn-lt"/>
              </a:defRPr>
            </a:lvl1pPr>
            <a:lvl2pPr marL="228600" indent="-228600">
              <a:spcBef>
                <a:spcPts val="0"/>
              </a:spcBef>
              <a:spcAft>
                <a:spcPts val="600"/>
              </a:spcAft>
              <a:defRPr sz="2000">
                <a:latin typeface="+mn-lt"/>
              </a:defRPr>
            </a:lvl2pPr>
            <a:lvl3pPr marL="457200" indent="-222250">
              <a:spcBef>
                <a:spcPts val="0"/>
              </a:spcBef>
              <a:spcAft>
                <a:spcPts val="600"/>
              </a:spcAft>
              <a:buFont typeface="Arial" panose="020B0604020202020204" pitchFamily="34" charset="0"/>
              <a:buChar char="•"/>
              <a:defRPr sz="2000">
                <a:latin typeface="+mn-lt"/>
              </a:defRPr>
            </a:lvl3pPr>
            <a:lvl4pPr marL="573088" indent="-222250">
              <a:spcBef>
                <a:spcPts val="0"/>
              </a:spcBef>
              <a:spcAft>
                <a:spcPts val="600"/>
              </a:spcAft>
              <a:buClr>
                <a:schemeClr val="accent6"/>
              </a:buClr>
              <a:buFont typeface="System Font Regular"/>
              <a:buChar char="–"/>
              <a:defRPr sz="2000">
                <a:latin typeface="+mn-lt"/>
              </a:defRPr>
            </a:lvl4pPr>
            <a:lvl5pPr marL="685800" indent="-228600">
              <a:spcBef>
                <a:spcPts val="0"/>
              </a:spcBef>
              <a:spcAft>
                <a:spcPts val="600"/>
              </a:spcAft>
              <a:buClr>
                <a:schemeClr val="accent6"/>
              </a:buClr>
              <a:buSzPct val="100000"/>
              <a:buFont typeface="System Font Regular"/>
              <a:buChar char="–"/>
              <a:tabLst/>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52F0C1DF-6492-8445-A2F1-D57652FA6084}"/>
              </a:ext>
            </a:extLst>
          </p:cNvPr>
          <p:cNvSpPr>
            <a:spLocks noGrp="1"/>
          </p:cNvSpPr>
          <p:nvPr>
            <p:ph type="body" sz="quarter" idx="13"/>
          </p:nvPr>
        </p:nvSpPr>
        <p:spPr>
          <a:xfrm>
            <a:off x="8308113" y="1935126"/>
            <a:ext cx="3648691" cy="2986087"/>
          </a:xfrm>
          <a:prstGeom prst="rect">
            <a:avLst/>
          </a:prstGeom>
        </p:spPr>
        <p:txBody>
          <a:bodyPr/>
          <a:lstStyle>
            <a:lvl1pPr marL="227013" indent="-227013">
              <a:spcBef>
                <a:spcPts val="0"/>
              </a:spcBef>
              <a:spcAft>
                <a:spcPts val="1200"/>
              </a:spcAft>
              <a:buClr>
                <a:schemeClr val="accent6"/>
              </a:buClr>
              <a:buFont typeface="Wingdings" pitchFamily="2" charset="2"/>
              <a:buChar char="§"/>
              <a:defRPr sz="2000">
                <a:solidFill>
                  <a:schemeClr val="tx1"/>
                </a:solidFill>
                <a:latin typeface="+mn-lt"/>
              </a:defRPr>
            </a:lvl1pPr>
            <a:lvl2pPr marL="228600" indent="-228600">
              <a:spcBef>
                <a:spcPts val="0"/>
              </a:spcBef>
              <a:spcAft>
                <a:spcPts val="600"/>
              </a:spcAft>
              <a:defRPr sz="2000">
                <a:latin typeface="+mn-lt"/>
              </a:defRPr>
            </a:lvl2pPr>
            <a:lvl3pPr marL="457200" indent="-222250">
              <a:spcBef>
                <a:spcPts val="0"/>
              </a:spcBef>
              <a:spcAft>
                <a:spcPts val="600"/>
              </a:spcAft>
              <a:buFont typeface="Arial" panose="020B0604020202020204" pitchFamily="34" charset="0"/>
              <a:buChar char="•"/>
              <a:defRPr sz="2000">
                <a:latin typeface="+mn-lt"/>
              </a:defRPr>
            </a:lvl3pPr>
            <a:lvl4pPr marL="573088" indent="-222250">
              <a:spcBef>
                <a:spcPts val="0"/>
              </a:spcBef>
              <a:spcAft>
                <a:spcPts val="600"/>
              </a:spcAft>
              <a:buClr>
                <a:schemeClr val="accent6"/>
              </a:buClr>
              <a:buFont typeface="System Font Regular"/>
              <a:buChar char="–"/>
              <a:defRPr sz="2000">
                <a:latin typeface="+mn-lt"/>
              </a:defRPr>
            </a:lvl4pPr>
            <a:lvl5pPr marL="685800" indent="-228600">
              <a:spcBef>
                <a:spcPts val="0"/>
              </a:spcBef>
              <a:spcAft>
                <a:spcPts val="600"/>
              </a:spcAft>
              <a:buClr>
                <a:schemeClr val="accent6"/>
              </a:buClr>
              <a:buSzPct val="100000"/>
              <a:buFont typeface="System Font Regular"/>
              <a:buChar char="–"/>
              <a:tabLst/>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932607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 Text and Picture">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459" y="1064974"/>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2867" y="1984682"/>
            <a:ext cx="5249959" cy="2986087"/>
          </a:xfrm>
          <a:prstGeom prst="rect">
            <a:avLst/>
          </a:prstGeom>
        </p:spPr>
        <p:txBody>
          <a:bodyPr/>
          <a:lstStyle>
            <a:lvl1pPr marL="457200" indent="-341313">
              <a:spcBef>
                <a:spcPts val="0"/>
              </a:spcBef>
              <a:spcAft>
                <a:spcPts val="1200"/>
              </a:spcAft>
              <a:buClr>
                <a:schemeClr val="accent6"/>
              </a:buClr>
              <a:buFont typeface="Wingdings" pitchFamily="2" charset="2"/>
              <a:buChar char="§"/>
              <a:defRPr sz="2199">
                <a:solidFill>
                  <a:schemeClr val="tx1"/>
                </a:solidFill>
                <a:latin typeface="+mn-lt"/>
              </a:defRPr>
            </a:lvl1pPr>
            <a:lvl2pPr marL="457200" indent="-341313">
              <a:spcBef>
                <a:spcPts val="0"/>
              </a:spcBef>
              <a:spcAft>
                <a:spcPts val="600"/>
              </a:spcAft>
              <a:defRPr sz="2199">
                <a:latin typeface="+mn-lt"/>
              </a:defRPr>
            </a:lvl2pPr>
            <a:lvl3pPr marL="855663" indent="-346075">
              <a:spcBef>
                <a:spcPts val="0"/>
              </a:spcBef>
              <a:spcAft>
                <a:spcPts val="600"/>
              </a:spcAft>
              <a:buFont typeface="Arial" panose="020B0604020202020204" pitchFamily="34" charset="0"/>
              <a:buChar char="•"/>
              <a:defRPr sz="2199">
                <a:latin typeface="+mn-lt"/>
              </a:defRPr>
            </a:lvl3pPr>
            <a:lvl4pPr marL="1201738" indent="-346075">
              <a:spcBef>
                <a:spcPts val="0"/>
              </a:spcBef>
              <a:spcAft>
                <a:spcPts val="600"/>
              </a:spcAft>
              <a:buClr>
                <a:schemeClr val="accent6"/>
              </a:buClr>
              <a:buFont typeface="System Font Regular"/>
              <a:buChar char="–"/>
              <a:defRPr sz="2199">
                <a:latin typeface="+mn-lt"/>
              </a:defRPr>
            </a:lvl4pPr>
            <a:lvl5pPr marL="1371600" indent="-346075">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FBAF9846-71DA-A44F-8AF9-87E1DDB943E1}"/>
              </a:ext>
            </a:extLst>
          </p:cNvPr>
          <p:cNvSpPr>
            <a:spLocks noGrp="1"/>
          </p:cNvSpPr>
          <p:nvPr>
            <p:ph type="pic" sz="quarter" idx="12"/>
          </p:nvPr>
        </p:nvSpPr>
        <p:spPr>
          <a:xfrm>
            <a:off x="6096000" y="1984682"/>
            <a:ext cx="5043213" cy="2987675"/>
          </a:xfrm>
          <a:prstGeom prst="rect">
            <a:avLst/>
          </a:prstGeom>
        </p:spPr>
        <p:txBody>
          <a:bodyPr anchor="ctr"/>
          <a:lstStyle>
            <a:lvl1pPr algn="ctr">
              <a:defRPr sz="1400"/>
            </a:lvl1pPr>
          </a:lstStyle>
          <a:p>
            <a:endParaRPr lang="en-US" dirty="0"/>
          </a:p>
        </p:txBody>
      </p:sp>
    </p:spTree>
    <p:extLst>
      <p:ext uri="{BB962C8B-B14F-4D97-AF65-F5344CB8AC3E}">
        <p14:creationId xmlns:p14="http://schemas.microsoft.com/office/powerpoint/2010/main" val="301814454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Date Placeholder 3" hidden="1">
            <a:extLst>
              <a:ext uri="{FF2B5EF4-FFF2-40B4-BE49-F238E27FC236}">
                <a16:creationId xmlns:a16="http://schemas.microsoft.com/office/drawing/2014/main" id="{7E01E1C4-2C84-CE47-85DB-593C82C0EB68}"/>
              </a:ext>
            </a:extLst>
          </p:cNvPr>
          <p:cNvSpPr>
            <a:spLocks noGrp="1"/>
          </p:cNvSpPr>
          <p:nvPr>
            <p:ph type="dt" sz="half" idx="2"/>
          </p:nvPr>
        </p:nvSpPr>
        <p:spPr>
          <a:xfrm>
            <a:off x="623459" y="6356354"/>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19CEB-2028-2842-AF60-6C74C4CAB384}" type="datetime4">
              <a:rPr lang="en-US" smtClean="0"/>
              <a:t>May 16, 2024</a:t>
            </a:fld>
            <a:endParaRPr lang="en-US" dirty="0"/>
          </a:p>
        </p:txBody>
      </p:sp>
      <p:sp>
        <p:nvSpPr>
          <p:cNvPr id="7" name="Picture Placeholder">
            <a:extLst>
              <a:ext uri="{FF2B5EF4-FFF2-40B4-BE49-F238E27FC236}">
                <a16:creationId xmlns:a16="http://schemas.microsoft.com/office/drawing/2014/main" id="{E8EA923E-BC71-C347-8E04-0810876CF682}"/>
              </a:ext>
            </a:extLst>
          </p:cNvPr>
          <p:cNvSpPr>
            <a:spLocks noGrp="1"/>
          </p:cNvSpPr>
          <p:nvPr>
            <p:ph type="pic" sz="quarter" idx="12"/>
          </p:nvPr>
        </p:nvSpPr>
        <p:spPr>
          <a:xfrm>
            <a:off x="551538" y="1052854"/>
            <a:ext cx="10941633" cy="4471845"/>
          </a:xfrm>
          <a:prstGeom prst="rect">
            <a:avLst/>
          </a:prstGeom>
        </p:spPr>
        <p:txBody>
          <a:bodyPr anchor="ctr"/>
          <a:lstStyle>
            <a:lvl1pPr algn="ctr">
              <a:defRPr sz="1400"/>
            </a:lvl1pPr>
          </a:lstStyle>
          <a:p>
            <a:endParaRPr lang="en-US" dirty="0"/>
          </a:p>
        </p:txBody>
      </p:sp>
    </p:spTree>
    <p:extLst>
      <p:ext uri="{BB962C8B-B14F-4D97-AF65-F5344CB8AC3E}">
        <p14:creationId xmlns:p14="http://schemas.microsoft.com/office/powerpoint/2010/main" val="116993593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5088E65-7B0A-2B48-94E1-2853A9E0B48C}"/>
              </a:ext>
            </a:extLst>
          </p:cNvPr>
          <p:cNvSpPr>
            <a:spLocks noGrp="1"/>
          </p:cNvSpPr>
          <p:nvPr>
            <p:ph type="title"/>
          </p:nvPr>
        </p:nvSpPr>
        <p:spPr>
          <a:xfrm>
            <a:off x="2077031" y="2691240"/>
            <a:ext cx="85344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6052367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5088E65-7B0A-2B48-94E1-2853A9E0B48C}"/>
              </a:ext>
            </a:extLst>
          </p:cNvPr>
          <p:cNvSpPr>
            <a:spLocks noGrp="1"/>
          </p:cNvSpPr>
          <p:nvPr>
            <p:ph type="title"/>
          </p:nvPr>
        </p:nvSpPr>
        <p:spPr>
          <a:xfrm>
            <a:off x="2077031" y="2691240"/>
            <a:ext cx="85344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9488009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9.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10.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11.xml"/><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8.xml"/><Relationship Id="rId1" Type="http://schemas.openxmlformats.org/officeDocument/2006/relationships/slideLayout" Target="../slideLayouts/slideLayout15.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gs>
            <a:gs pos="100000">
              <a:schemeClr val="tx2">
                <a:lumMod val="75000"/>
              </a:schemeClr>
            </a:gs>
          </a:gsLst>
          <a:lin ang="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878181"/>
      </p:ext>
    </p:extLst>
  </p:cSld>
  <p:clrMap bg1="lt1" tx1="dk1" bg2="lt2" tx2="dk2" accent1="accent1" accent2="accent2" accent3="accent3" accent4="accent4" accent5="accent5" accent6="accent6" hlink="hlink" folHlink="folHlink"/>
  <p:sldLayoutIdLst>
    <p:sldLayoutId id="2147483712" r:id="rId1"/>
  </p:sldLayoutIdLst>
  <p:transition spd="slow">
    <p:fade/>
  </p:transition>
  <p:hf sldNum="0" hdr="0" ftr="0"/>
  <p:txStyles>
    <p:titleStyle>
      <a:lvl1pPr algn="ctr" defTabSz="1218915" rtl="0" eaLnBrk="1" latinLnBrk="0" hangingPunct="1">
        <a:spcBef>
          <a:spcPct val="0"/>
        </a:spcBef>
        <a:buNone/>
        <a:defRPr sz="5865" kern="1200">
          <a:solidFill>
            <a:schemeClr val="tx1"/>
          </a:solidFill>
          <a:latin typeface="+mj-lt"/>
          <a:ea typeface="+mj-ea"/>
          <a:cs typeface="+mj-cs"/>
        </a:defRPr>
      </a:lvl1pPr>
    </p:titleStyle>
    <p:bodyStyle>
      <a:lvl1pPr marL="457094" indent="-457094" algn="l" defTabSz="121891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68" indent="-380911" algn="l" defTabSz="121891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44" indent="-304729" algn="l" defTabSz="121891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459" y="1052854"/>
            <a:ext cx="10797792" cy="648915"/>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p:nvSpPr>
        <p:spPr>
          <a:xfrm>
            <a:off x="0" y="4"/>
            <a:ext cx="12192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Oval 5">
            <a:extLst>
              <a:ext uri="{FF2B5EF4-FFF2-40B4-BE49-F238E27FC236}">
                <a16:creationId xmlns:a16="http://schemas.microsoft.com/office/drawing/2014/main" id="{DC63F7F3-9642-BA4D-83B9-EB92AB17B872}"/>
              </a:ext>
            </a:extLst>
          </p:cNvPr>
          <p:cNvSpPr/>
          <p:nvPr userDrawn="1"/>
        </p:nvSpPr>
        <p:spPr>
          <a:xfrm>
            <a:off x="11623249" y="220765"/>
            <a:ext cx="301120"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TextBox 7">
            <a:extLst>
              <a:ext uri="{FF2B5EF4-FFF2-40B4-BE49-F238E27FC236}">
                <a16:creationId xmlns:a16="http://schemas.microsoft.com/office/drawing/2014/main" id="{7B8C0E48-51A4-0042-B570-D9B72B6AACAE}"/>
              </a:ext>
            </a:extLst>
          </p:cNvPr>
          <p:cNvSpPr txBox="1"/>
          <p:nvPr userDrawn="1"/>
        </p:nvSpPr>
        <p:spPr>
          <a:xfrm>
            <a:off x="11595648" y="251502"/>
            <a:ext cx="356321" cy="246221"/>
          </a:xfrm>
          <a:prstGeom prst="rect">
            <a:avLst/>
          </a:prstGeom>
          <a:noFill/>
        </p:spPr>
        <p:txBody>
          <a:bodyPr wrap="square" rtlCol="0">
            <a:spAutoFit/>
          </a:bodyPr>
          <a:lstStyle/>
          <a:p>
            <a:pPr algn="ctr"/>
            <a:fld id="{A565D13D-210D-7741-99FD-FE938200C5BF}" type="slidenum">
              <a:rPr lang="en-US" sz="1000" b="1" smtClean="0">
                <a:solidFill>
                  <a:schemeClr val="bg1"/>
                </a:solidFill>
              </a:rPr>
              <a:t>‹#›</a:t>
            </a:fld>
            <a:endParaRPr lang="en-US" sz="1000" b="1" dirty="0">
              <a:solidFill>
                <a:schemeClr val="bg1"/>
              </a:solidFill>
            </a:endParaRPr>
          </a:p>
        </p:txBody>
      </p:sp>
      <p:pic>
        <p:nvPicPr>
          <p:cNvPr id="3" name="Picture 2" descr="A picture containing text&#10;&#10;Description automatically generated">
            <a:extLst>
              <a:ext uri="{FF2B5EF4-FFF2-40B4-BE49-F238E27FC236}">
                <a16:creationId xmlns:a16="http://schemas.microsoft.com/office/drawing/2014/main" id="{4EF2D206-5C44-4A17-92F2-99E3AA9FDFB7}"/>
              </a:ext>
            </a:extLst>
          </p:cNvPr>
          <p:cNvPicPr>
            <a:picLocks noChangeAspect="1"/>
          </p:cNvPicPr>
          <p:nvPr userDrawn="1"/>
        </p:nvPicPr>
        <p:blipFill>
          <a:blip r:embed="rId9"/>
          <a:stretch>
            <a:fillRect/>
          </a:stretch>
        </p:blipFill>
        <p:spPr>
          <a:xfrm>
            <a:off x="9587176" y="5839641"/>
            <a:ext cx="2337193" cy="797594"/>
          </a:xfrm>
          <a:prstGeom prst="rect">
            <a:avLst/>
          </a:prstGeom>
        </p:spPr>
      </p:pic>
    </p:spTree>
  </p:cSld>
  <p:clrMap bg1="lt1" tx1="dk1" bg2="lt2" tx2="dk2" accent1="accent1" accent2="accent2" accent3="accent3" accent4="accent4" accent5="accent5" accent6="accent6" hlink="hlink" folHlink="folHlink"/>
  <p:sldLayoutIdLst>
    <p:sldLayoutId id="2147483726" r:id="rId1"/>
    <p:sldLayoutId id="2147483677" r:id="rId2"/>
    <p:sldLayoutId id="2147483725" r:id="rId3"/>
    <p:sldLayoutId id="2147483727" r:id="rId4"/>
    <p:sldLayoutId id="2147483724" r:id="rId5"/>
    <p:sldLayoutId id="2147483701" r:id="rId6"/>
    <p:sldLayoutId id="2147483737" r:id="rId7"/>
  </p:sldLayoutIdLst>
  <p:transition spd="slow">
    <p:fade/>
  </p:transition>
  <p:hf sldNum="0" hdr="0" ftr="0"/>
  <p:txStyles>
    <p:titleStyle>
      <a:lvl1pPr algn="l" defTabSz="1218915" rtl="0" eaLnBrk="1" latinLnBrk="0" hangingPunct="1">
        <a:spcBef>
          <a:spcPct val="0"/>
        </a:spcBef>
        <a:buNone/>
        <a:defRPr sz="3200" kern="1200">
          <a:solidFill>
            <a:schemeClr val="accent6"/>
          </a:solidFill>
          <a:latin typeface="+mj-lt"/>
          <a:ea typeface="+mj-ea"/>
          <a:cs typeface="Arial" pitchFamily="34" charset="0"/>
        </a:defRPr>
      </a:lvl1pPr>
    </p:titleStyle>
    <p:bodyStyle>
      <a:lvl1pPr marL="0" indent="0" algn="l" defTabSz="121891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65" indent="-457207" algn="l" defTabSz="1218915" rtl="0" eaLnBrk="1" latinLnBrk="0" hangingPunct="1">
        <a:spcBef>
          <a:spcPct val="20000"/>
        </a:spcBef>
        <a:buClr>
          <a:schemeClr val="accent6"/>
        </a:buClr>
        <a:buFont typeface="Wingdings" pitchFamily="2" charset="2"/>
        <a:buChar char="§"/>
        <a:defRPr sz="2601" kern="1200">
          <a:solidFill>
            <a:schemeClr val="tx1"/>
          </a:solidFill>
          <a:latin typeface="+mj-lt"/>
          <a:ea typeface="+mn-ea"/>
          <a:cs typeface="Arial" pitchFamily="34" charset="0"/>
        </a:defRPr>
      </a:lvl2pPr>
      <a:lvl3pPr marL="1523644" indent="-304729" algn="l" defTabSz="1218915" rtl="0" eaLnBrk="1" latinLnBrk="0" hangingPunct="1">
        <a:spcBef>
          <a:spcPct val="20000"/>
        </a:spcBef>
        <a:buClr>
          <a:schemeClr val="accent6"/>
        </a:buClr>
        <a:buFont typeface="STIXGeneral-Regular" pitchFamily="2" charset="2"/>
        <a:buChar char="⎯"/>
        <a:defRPr sz="2601" kern="1200">
          <a:solidFill>
            <a:schemeClr val="tx1"/>
          </a:solidFill>
          <a:latin typeface="+mj-lt"/>
          <a:ea typeface="+mn-ea"/>
          <a:cs typeface="Arial" pitchFamily="34" charset="0"/>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lumMod val="75000"/>
              </a:schemeClr>
            </a:gs>
            <a:gs pos="99000">
              <a:schemeClr val="accent1"/>
            </a:gs>
          </a:gsLst>
          <a:lin ang="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7031" y="2691240"/>
            <a:ext cx="85344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12000"/>
          </a:blip>
          <a:stretch>
            <a:fillRect/>
          </a:stretch>
        </p:blipFill>
        <p:spPr>
          <a:xfrm>
            <a:off x="273729" y="0"/>
            <a:ext cx="1262984" cy="68580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27628A62-02C9-404D-A91F-E44E9160D7E5}"/>
              </a:ext>
            </a:extLst>
          </p:cNvPr>
          <p:cNvPicPr>
            <a:picLocks noChangeAspect="1"/>
          </p:cNvPicPr>
          <p:nvPr userDrawn="1"/>
        </p:nvPicPr>
        <p:blipFill>
          <a:blip r:embed="rId4">
            <a:biLevel thresh="25000"/>
          </a:blip>
          <a:stretch>
            <a:fillRect/>
          </a:stretch>
        </p:blipFill>
        <p:spPr>
          <a:xfrm>
            <a:off x="9581078" y="5676134"/>
            <a:ext cx="2337193" cy="797594"/>
          </a:xfrm>
          <a:prstGeom prst="rect">
            <a:avLst/>
          </a:prstGeom>
        </p:spPr>
      </p:pic>
    </p:spTree>
    <p:extLst>
      <p:ext uri="{BB962C8B-B14F-4D97-AF65-F5344CB8AC3E}">
        <p14:creationId xmlns:p14="http://schemas.microsoft.com/office/powerpoint/2010/main" val="2808723325"/>
      </p:ext>
    </p:extLst>
  </p:cSld>
  <p:clrMap bg1="lt1" tx1="dk1" bg2="lt2" tx2="dk2" accent1="accent1" accent2="accent2" accent3="accent3" accent4="accent4" accent5="accent5" accent6="accent6" hlink="hlink" folHlink="folHlink"/>
  <p:sldLayoutIdLst>
    <p:sldLayoutId id="2147483717" r:id="rId1"/>
  </p:sldLayoutIdLst>
  <p:transition spd="slow">
    <p:fade/>
  </p:transition>
  <p:hf sldNum="0" hdr="0" ftr="0"/>
  <p:txStyles>
    <p:titleStyle>
      <a:lvl1pPr algn="l" defTabSz="1218915" rtl="0" eaLnBrk="1" latinLnBrk="0" hangingPunct="1">
        <a:spcBef>
          <a:spcPct val="0"/>
        </a:spcBef>
        <a:buNone/>
        <a:defRPr sz="3800" b="0" i="0" kern="1200">
          <a:solidFill>
            <a:schemeClr val="bg1"/>
          </a:solidFill>
          <a:latin typeface="Arial" panose="020B0604020202020204" pitchFamily="34" charset="0"/>
          <a:ea typeface="+mj-ea"/>
          <a:cs typeface="Arial" pitchFamily="34" charset="0"/>
        </a:defRPr>
      </a:lvl1pPr>
    </p:titleStyle>
    <p:bodyStyle>
      <a:lvl1pPr marL="457094" indent="-457094" algn="l" defTabSz="121891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68" indent="-380911" algn="l" defTabSz="121891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44" indent="-304729" algn="l" defTabSz="121891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57000">
              <a:srgbClr val="B41B1A"/>
            </a:gs>
            <a:gs pos="0">
              <a:schemeClr val="accent3"/>
            </a:gs>
            <a:gs pos="99000">
              <a:schemeClr val="accent4"/>
            </a:gs>
          </a:gsLst>
          <a:lin ang="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12000"/>
          </a:blip>
          <a:stretch>
            <a:fillRect/>
          </a:stretch>
        </p:blipFill>
        <p:spPr>
          <a:xfrm>
            <a:off x="273729" y="0"/>
            <a:ext cx="1262984" cy="6858000"/>
          </a:xfrm>
          <a:prstGeom prst="rect">
            <a:avLst/>
          </a:prstGeom>
        </p:spPr>
      </p:pic>
      <p:sp>
        <p:nvSpPr>
          <p:cNvPr id="9" name="Title Placeholder 1">
            <a:extLst>
              <a:ext uri="{FF2B5EF4-FFF2-40B4-BE49-F238E27FC236}">
                <a16:creationId xmlns:a16="http://schemas.microsoft.com/office/drawing/2014/main" id="{8D9DD1BC-81E8-1B42-AB2F-FA7D4C98C3F2}"/>
              </a:ext>
            </a:extLst>
          </p:cNvPr>
          <p:cNvSpPr>
            <a:spLocks noGrp="1"/>
          </p:cNvSpPr>
          <p:nvPr>
            <p:ph type="title"/>
          </p:nvPr>
        </p:nvSpPr>
        <p:spPr>
          <a:xfrm>
            <a:off x="2077031" y="2691240"/>
            <a:ext cx="85344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6" name="Picture 5" descr="A picture containing text&#10;&#10;Description automatically generated">
            <a:extLst>
              <a:ext uri="{FF2B5EF4-FFF2-40B4-BE49-F238E27FC236}">
                <a16:creationId xmlns:a16="http://schemas.microsoft.com/office/drawing/2014/main" id="{EF50D671-5BE7-4558-ACD4-3A6F4E3CA7A4}"/>
              </a:ext>
            </a:extLst>
          </p:cNvPr>
          <p:cNvPicPr>
            <a:picLocks noChangeAspect="1"/>
          </p:cNvPicPr>
          <p:nvPr userDrawn="1"/>
        </p:nvPicPr>
        <p:blipFill>
          <a:blip r:embed="rId4">
            <a:biLevel thresh="25000"/>
          </a:blip>
          <a:stretch>
            <a:fillRect/>
          </a:stretch>
        </p:blipFill>
        <p:spPr>
          <a:xfrm>
            <a:off x="9581078" y="5675869"/>
            <a:ext cx="2337193" cy="797594"/>
          </a:xfrm>
          <a:prstGeom prst="rect">
            <a:avLst/>
          </a:prstGeom>
        </p:spPr>
      </p:pic>
    </p:spTree>
    <p:extLst>
      <p:ext uri="{BB962C8B-B14F-4D97-AF65-F5344CB8AC3E}">
        <p14:creationId xmlns:p14="http://schemas.microsoft.com/office/powerpoint/2010/main" val="1361985833"/>
      </p:ext>
    </p:extLst>
  </p:cSld>
  <p:clrMap bg1="lt1" tx1="dk1" bg2="lt2" tx2="dk2" accent1="accent1" accent2="accent2" accent3="accent3" accent4="accent4" accent5="accent5" accent6="accent6" hlink="hlink" folHlink="folHlink"/>
  <p:sldLayoutIdLst>
    <p:sldLayoutId id="2147483721" r:id="rId1"/>
  </p:sldLayoutIdLst>
  <p:transition spd="slow">
    <p:fade/>
  </p:transition>
  <p:hf sldNum="0" hdr="0" ftr="0"/>
  <p:txStyles>
    <p:titleStyle>
      <a:lvl1pPr algn="l" defTabSz="1218915" rtl="0" eaLnBrk="1" latinLnBrk="0" hangingPunct="1">
        <a:spcBef>
          <a:spcPct val="0"/>
        </a:spcBef>
        <a:buNone/>
        <a:defRPr sz="3800" b="0" i="0" kern="1200">
          <a:solidFill>
            <a:schemeClr val="bg1"/>
          </a:solidFill>
          <a:latin typeface="Arial" panose="020B0604020202020204" pitchFamily="34" charset="0"/>
          <a:ea typeface="+mj-ea"/>
          <a:cs typeface="Arial" pitchFamily="34" charset="0"/>
        </a:defRPr>
      </a:lvl1pPr>
    </p:titleStyle>
    <p:bodyStyle>
      <a:lvl1pPr marL="457094" indent="-457094" algn="l" defTabSz="121891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68" indent="-380911" algn="l" defTabSz="121891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44" indent="-304729" algn="l" defTabSz="121891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DDDCD3"/>
            </a:gs>
            <a:gs pos="99000">
              <a:srgbClr val="F8F6F0"/>
            </a:gs>
          </a:gsLst>
          <a:lin ang="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26000"/>
          </a:blip>
          <a:stretch>
            <a:fillRect/>
          </a:stretch>
        </p:blipFill>
        <p:spPr>
          <a:xfrm>
            <a:off x="264849" y="0"/>
            <a:ext cx="1262984" cy="6858000"/>
          </a:xfrm>
          <a:prstGeom prst="rect">
            <a:avLst/>
          </a:prstGeom>
        </p:spPr>
      </p:pic>
      <p:sp>
        <p:nvSpPr>
          <p:cNvPr id="10" name="Title Placeholder 1">
            <a:extLst>
              <a:ext uri="{FF2B5EF4-FFF2-40B4-BE49-F238E27FC236}">
                <a16:creationId xmlns:a16="http://schemas.microsoft.com/office/drawing/2014/main" id="{12BEEF32-7CEA-9D40-9BFF-27C90A8807A5}"/>
              </a:ext>
            </a:extLst>
          </p:cNvPr>
          <p:cNvSpPr>
            <a:spLocks noGrp="1"/>
          </p:cNvSpPr>
          <p:nvPr>
            <p:ph type="title"/>
          </p:nvPr>
        </p:nvSpPr>
        <p:spPr>
          <a:xfrm>
            <a:off x="2077031" y="2691240"/>
            <a:ext cx="85344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5" name="Picture 4" descr="A picture containing text&#10;&#10;Description automatically generated">
            <a:extLst>
              <a:ext uri="{FF2B5EF4-FFF2-40B4-BE49-F238E27FC236}">
                <a16:creationId xmlns:a16="http://schemas.microsoft.com/office/drawing/2014/main" id="{F06F464B-C1BA-4E89-991A-10D3397C261A}"/>
              </a:ext>
            </a:extLst>
          </p:cNvPr>
          <p:cNvPicPr>
            <a:picLocks noChangeAspect="1"/>
          </p:cNvPicPr>
          <p:nvPr userDrawn="1"/>
        </p:nvPicPr>
        <p:blipFill>
          <a:blip r:embed="rId4"/>
          <a:stretch>
            <a:fillRect/>
          </a:stretch>
        </p:blipFill>
        <p:spPr>
          <a:xfrm>
            <a:off x="9589958" y="5704975"/>
            <a:ext cx="2337193" cy="797594"/>
          </a:xfrm>
          <a:prstGeom prst="rect">
            <a:avLst/>
          </a:prstGeom>
        </p:spPr>
      </p:pic>
    </p:spTree>
    <p:extLst>
      <p:ext uri="{BB962C8B-B14F-4D97-AF65-F5344CB8AC3E}">
        <p14:creationId xmlns:p14="http://schemas.microsoft.com/office/powerpoint/2010/main" val="3442442147"/>
      </p:ext>
    </p:extLst>
  </p:cSld>
  <p:clrMap bg1="lt1" tx1="dk1" bg2="lt2" tx2="dk2" accent1="accent1" accent2="accent2" accent3="accent3" accent4="accent4" accent5="accent5" accent6="accent6" hlink="hlink" folHlink="folHlink"/>
  <p:sldLayoutIdLst>
    <p:sldLayoutId id="2147483723" r:id="rId1"/>
  </p:sldLayoutIdLst>
  <p:transition spd="slow">
    <p:fade/>
  </p:transition>
  <p:hf sldNum="0" hdr="0" ftr="0"/>
  <p:txStyles>
    <p:titleStyle>
      <a:lvl1pPr algn="l" defTabSz="1218915" rtl="0" eaLnBrk="1" latinLnBrk="0" hangingPunct="1">
        <a:spcBef>
          <a:spcPct val="0"/>
        </a:spcBef>
        <a:buNone/>
        <a:defRPr sz="3800" b="0" i="0" kern="1200">
          <a:solidFill>
            <a:schemeClr val="accent1"/>
          </a:solidFill>
          <a:latin typeface="Arial" panose="020B0604020202020204" pitchFamily="34" charset="0"/>
          <a:ea typeface="+mj-ea"/>
          <a:cs typeface="Arial" pitchFamily="34" charset="0"/>
        </a:defRPr>
      </a:lvl1pPr>
    </p:titleStyle>
    <p:bodyStyle>
      <a:lvl1pPr marL="457094" indent="-457094" algn="l" defTabSz="121891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68" indent="-380911" algn="l" defTabSz="121891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44" indent="-304729" algn="l" defTabSz="121891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459" y="1052855"/>
            <a:ext cx="10797792" cy="648915"/>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p:nvSpPr>
        <p:spPr>
          <a:xfrm>
            <a:off x="0" y="5"/>
            <a:ext cx="12192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Oval 5">
            <a:extLst>
              <a:ext uri="{FF2B5EF4-FFF2-40B4-BE49-F238E27FC236}">
                <a16:creationId xmlns:a16="http://schemas.microsoft.com/office/drawing/2014/main" id="{DC63F7F3-9642-BA4D-83B9-EB92AB17B872}"/>
              </a:ext>
            </a:extLst>
          </p:cNvPr>
          <p:cNvSpPr/>
          <p:nvPr userDrawn="1"/>
        </p:nvSpPr>
        <p:spPr>
          <a:xfrm>
            <a:off x="11623249" y="220765"/>
            <a:ext cx="301120"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TextBox 7">
            <a:extLst>
              <a:ext uri="{FF2B5EF4-FFF2-40B4-BE49-F238E27FC236}">
                <a16:creationId xmlns:a16="http://schemas.microsoft.com/office/drawing/2014/main" id="{7B8C0E48-51A4-0042-B570-D9B72B6AACAE}"/>
              </a:ext>
            </a:extLst>
          </p:cNvPr>
          <p:cNvSpPr txBox="1"/>
          <p:nvPr userDrawn="1"/>
        </p:nvSpPr>
        <p:spPr>
          <a:xfrm>
            <a:off x="11508450" y="236114"/>
            <a:ext cx="530719" cy="246221"/>
          </a:xfrm>
          <a:prstGeom prst="rect">
            <a:avLst/>
          </a:prstGeom>
          <a:noFill/>
        </p:spPr>
        <p:txBody>
          <a:bodyPr wrap="square" rtlCol="0">
            <a:spAutoFit/>
          </a:bodyPr>
          <a:lstStyle/>
          <a:p>
            <a:pPr algn="ctr"/>
            <a:fld id="{A565D13D-210D-7741-99FD-FE938200C5BF}" type="slidenum">
              <a:rPr lang="en-US" sz="1000" b="1" smtClean="0">
                <a:solidFill>
                  <a:schemeClr val="bg1"/>
                </a:solidFill>
              </a:rPr>
              <a:t>‹#›</a:t>
            </a:fld>
            <a:endParaRPr lang="en-US" sz="1000" b="1" dirty="0">
              <a:solidFill>
                <a:schemeClr val="bg1"/>
              </a:solidFill>
            </a:endParaRPr>
          </a:p>
        </p:txBody>
      </p:sp>
      <p:pic>
        <p:nvPicPr>
          <p:cNvPr id="3" name="Picture 2" descr="A picture containing text&#10;&#10;Description automatically generated">
            <a:extLst>
              <a:ext uri="{FF2B5EF4-FFF2-40B4-BE49-F238E27FC236}">
                <a16:creationId xmlns:a16="http://schemas.microsoft.com/office/drawing/2014/main" id="{4EF2D206-5C44-4A17-92F2-99E3AA9FDFB7}"/>
              </a:ext>
            </a:extLst>
          </p:cNvPr>
          <p:cNvPicPr>
            <a:picLocks noChangeAspect="1"/>
          </p:cNvPicPr>
          <p:nvPr userDrawn="1"/>
        </p:nvPicPr>
        <p:blipFill>
          <a:blip r:embed="rId4"/>
          <a:stretch>
            <a:fillRect/>
          </a:stretch>
        </p:blipFill>
        <p:spPr>
          <a:xfrm>
            <a:off x="9587177" y="5839641"/>
            <a:ext cx="2337193" cy="797595"/>
          </a:xfrm>
          <a:prstGeom prst="rect">
            <a:avLst/>
          </a:prstGeom>
        </p:spPr>
      </p:pic>
    </p:spTree>
    <p:extLst>
      <p:ext uri="{BB962C8B-B14F-4D97-AF65-F5344CB8AC3E}">
        <p14:creationId xmlns:p14="http://schemas.microsoft.com/office/powerpoint/2010/main" val="1600306709"/>
      </p:ext>
    </p:extLst>
  </p:cSld>
  <p:clrMap bg1="lt1" tx1="dk1" bg2="lt2" tx2="dk2" accent1="accent1" accent2="accent2" accent3="accent3" accent4="accent4" accent5="accent5" accent6="accent6" hlink="hlink" folHlink="folHlink"/>
  <p:sldLayoutIdLst>
    <p:sldLayoutId id="2147483729" r:id="rId1"/>
    <p:sldLayoutId id="2147483732" r:id="rId2"/>
  </p:sldLayoutIdLst>
  <p:transition spd="slow">
    <p:fade/>
  </p:transition>
  <p:hf hdr="0" ftr="0" dt="0"/>
  <p:txStyles>
    <p:titleStyle>
      <a:lvl1pPr algn="l" defTabSz="1218884" rtl="0" eaLnBrk="1" latinLnBrk="0" hangingPunct="1">
        <a:spcBef>
          <a:spcPct val="0"/>
        </a:spcBef>
        <a:buNone/>
        <a:defRPr sz="3200" kern="1200">
          <a:solidFill>
            <a:schemeClr val="accent6"/>
          </a:solidFill>
          <a:latin typeface="+mj-lt"/>
          <a:ea typeface="+mj-ea"/>
          <a:cs typeface="Arial" pitchFamily="34" charset="0"/>
        </a:defRPr>
      </a:lvl1pPr>
    </p:titleStyle>
    <p:bodyStyle>
      <a:lvl1pPr marL="0" indent="0" algn="l" defTabSz="1218884"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39" indent="-457195" algn="l" defTabSz="1218884" rtl="0" eaLnBrk="1" latinLnBrk="0" hangingPunct="1">
        <a:spcBef>
          <a:spcPct val="20000"/>
        </a:spcBef>
        <a:buClr>
          <a:schemeClr val="accent6"/>
        </a:buClr>
        <a:buFont typeface="Wingdings" pitchFamily="2" charset="2"/>
        <a:buChar char="§"/>
        <a:defRPr sz="2601" kern="1200">
          <a:solidFill>
            <a:schemeClr val="tx1"/>
          </a:solidFill>
          <a:latin typeface="+mj-lt"/>
          <a:ea typeface="+mn-ea"/>
          <a:cs typeface="Arial" pitchFamily="34" charset="0"/>
        </a:defRPr>
      </a:lvl2pPr>
      <a:lvl3pPr marL="1523606" indent="-304722" algn="l" defTabSz="1218884" rtl="0" eaLnBrk="1" latinLnBrk="0" hangingPunct="1">
        <a:spcBef>
          <a:spcPct val="20000"/>
        </a:spcBef>
        <a:buClr>
          <a:schemeClr val="accent6"/>
        </a:buClr>
        <a:buFont typeface="STIXGeneral-Regular" pitchFamily="2" charset="2"/>
        <a:buChar char="⎯"/>
        <a:defRPr sz="2601" kern="1200">
          <a:solidFill>
            <a:schemeClr val="tx1"/>
          </a:solidFill>
          <a:latin typeface="+mj-lt"/>
          <a:ea typeface="+mn-ea"/>
          <a:cs typeface="Arial" pitchFamily="34" charset="0"/>
        </a:defRPr>
      </a:lvl3pPr>
      <a:lvl4pPr marL="2133049" indent="-304722" algn="l" defTabSz="1218884" rtl="0" eaLnBrk="1" latinLnBrk="0" hangingPunct="1">
        <a:spcBef>
          <a:spcPct val="20000"/>
        </a:spcBef>
        <a:buFont typeface="Arial" pitchFamily="34" charset="0"/>
        <a:buChar char="–"/>
        <a:defRPr sz="2667" kern="1200">
          <a:solidFill>
            <a:schemeClr val="tx1"/>
          </a:solidFill>
          <a:latin typeface="Arial" pitchFamily="34" charset="0"/>
          <a:ea typeface="+mn-ea"/>
          <a:cs typeface="Arial" pitchFamily="34" charset="0"/>
        </a:defRPr>
      </a:lvl4pPr>
      <a:lvl5pPr marL="2742491" indent="-304722" algn="l" defTabSz="1218884" rtl="0" eaLnBrk="1" latinLnBrk="0" hangingPunct="1">
        <a:spcBef>
          <a:spcPct val="20000"/>
        </a:spcBef>
        <a:buFont typeface="Arial" pitchFamily="34" charset="0"/>
        <a:buChar char="»"/>
        <a:defRPr sz="2667" kern="1200">
          <a:solidFill>
            <a:schemeClr val="tx1"/>
          </a:solidFill>
          <a:latin typeface="Arial" pitchFamily="34" charset="0"/>
          <a:ea typeface="+mn-ea"/>
          <a:cs typeface="Arial" pitchFamily="34" charset="0"/>
        </a:defRPr>
      </a:lvl5pPr>
      <a:lvl6pPr marL="3351935" indent="-304722" algn="l" defTabSz="1218884"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376" indent="-304722" algn="l" defTabSz="1218884"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819" indent="-304722" algn="l" defTabSz="1218884"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261" indent="-304722" algn="l" defTabSz="1218884"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884" rtl="0" eaLnBrk="1" latinLnBrk="0" hangingPunct="1">
        <a:defRPr sz="2399" kern="1200">
          <a:solidFill>
            <a:schemeClr val="tx1"/>
          </a:solidFill>
          <a:latin typeface="+mn-lt"/>
          <a:ea typeface="+mn-ea"/>
          <a:cs typeface="+mn-cs"/>
        </a:defRPr>
      </a:lvl1pPr>
      <a:lvl2pPr marL="609443" algn="l" defTabSz="1218884" rtl="0" eaLnBrk="1" latinLnBrk="0" hangingPunct="1">
        <a:defRPr sz="2399" kern="1200">
          <a:solidFill>
            <a:schemeClr val="tx1"/>
          </a:solidFill>
          <a:latin typeface="+mn-lt"/>
          <a:ea typeface="+mn-ea"/>
          <a:cs typeface="+mn-cs"/>
        </a:defRPr>
      </a:lvl2pPr>
      <a:lvl3pPr marL="1218884" algn="l" defTabSz="1218884" rtl="0" eaLnBrk="1" latinLnBrk="0" hangingPunct="1">
        <a:defRPr sz="2399" kern="1200">
          <a:solidFill>
            <a:schemeClr val="tx1"/>
          </a:solidFill>
          <a:latin typeface="+mn-lt"/>
          <a:ea typeface="+mn-ea"/>
          <a:cs typeface="+mn-cs"/>
        </a:defRPr>
      </a:lvl3pPr>
      <a:lvl4pPr marL="1828328" algn="l" defTabSz="1218884" rtl="0" eaLnBrk="1" latinLnBrk="0" hangingPunct="1">
        <a:defRPr sz="2399" kern="1200">
          <a:solidFill>
            <a:schemeClr val="tx1"/>
          </a:solidFill>
          <a:latin typeface="+mn-lt"/>
          <a:ea typeface="+mn-ea"/>
          <a:cs typeface="+mn-cs"/>
        </a:defRPr>
      </a:lvl4pPr>
      <a:lvl5pPr marL="2437770" algn="l" defTabSz="1218884" rtl="0" eaLnBrk="1" latinLnBrk="0" hangingPunct="1">
        <a:defRPr sz="2399" kern="1200">
          <a:solidFill>
            <a:schemeClr val="tx1"/>
          </a:solidFill>
          <a:latin typeface="+mn-lt"/>
          <a:ea typeface="+mn-ea"/>
          <a:cs typeface="+mn-cs"/>
        </a:defRPr>
      </a:lvl5pPr>
      <a:lvl6pPr marL="3047213" algn="l" defTabSz="1218884" rtl="0" eaLnBrk="1" latinLnBrk="0" hangingPunct="1">
        <a:defRPr sz="2399" kern="1200">
          <a:solidFill>
            <a:schemeClr val="tx1"/>
          </a:solidFill>
          <a:latin typeface="+mn-lt"/>
          <a:ea typeface="+mn-ea"/>
          <a:cs typeface="+mn-cs"/>
        </a:defRPr>
      </a:lvl6pPr>
      <a:lvl7pPr marL="3656655" algn="l" defTabSz="1218884" rtl="0" eaLnBrk="1" latinLnBrk="0" hangingPunct="1">
        <a:defRPr sz="2399" kern="1200">
          <a:solidFill>
            <a:schemeClr val="tx1"/>
          </a:solidFill>
          <a:latin typeface="+mn-lt"/>
          <a:ea typeface="+mn-ea"/>
          <a:cs typeface="+mn-cs"/>
        </a:defRPr>
      </a:lvl7pPr>
      <a:lvl8pPr marL="4266097" algn="l" defTabSz="1218884" rtl="0" eaLnBrk="1" latinLnBrk="0" hangingPunct="1">
        <a:defRPr sz="2399" kern="1200">
          <a:solidFill>
            <a:schemeClr val="tx1"/>
          </a:solidFill>
          <a:latin typeface="+mn-lt"/>
          <a:ea typeface="+mn-ea"/>
          <a:cs typeface="+mn-cs"/>
        </a:defRPr>
      </a:lvl8pPr>
      <a:lvl9pPr marL="4875541" algn="l" defTabSz="1218884" rtl="0" eaLnBrk="1" latinLnBrk="0" hangingPunct="1">
        <a:defRPr sz="239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459" y="1052855"/>
            <a:ext cx="10797792" cy="648915"/>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p:nvSpPr>
        <p:spPr>
          <a:xfrm>
            <a:off x="0" y="5"/>
            <a:ext cx="12192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Oval 5">
            <a:extLst>
              <a:ext uri="{FF2B5EF4-FFF2-40B4-BE49-F238E27FC236}">
                <a16:creationId xmlns:a16="http://schemas.microsoft.com/office/drawing/2014/main" id="{DC63F7F3-9642-BA4D-83B9-EB92AB17B872}"/>
              </a:ext>
            </a:extLst>
          </p:cNvPr>
          <p:cNvSpPr/>
          <p:nvPr userDrawn="1"/>
        </p:nvSpPr>
        <p:spPr>
          <a:xfrm>
            <a:off x="11623249" y="220765"/>
            <a:ext cx="301120"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TextBox 7">
            <a:extLst>
              <a:ext uri="{FF2B5EF4-FFF2-40B4-BE49-F238E27FC236}">
                <a16:creationId xmlns:a16="http://schemas.microsoft.com/office/drawing/2014/main" id="{7B8C0E48-51A4-0042-B570-D9B72B6AACAE}"/>
              </a:ext>
            </a:extLst>
          </p:cNvPr>
          <p:cNvSpPr txBox="1"/>
          <p:nvPr userDrawn="1"/>
        </p:nvSpPr>
        <p:spPr>
          <a:xfrm>
            <a:off x="11545482" y="251463"/>
            <a:ext cx="456655" cy="246221"/>
          </a:xfrm>
          <a:prstGeom prst="rect">
            <a:avLst/>
          </a:prstGeom>
          <a:noFill/>
        </p:spPr>
        <p:txBody>
          <a:bodyPr wrap="square" rtlCol="0">
            <a:spAutoFit/>
          </a:bodyPr>
          <a:lstStyle/>
          <a:p>
            <a:pPr algn="ctr"/>
            <a:fld id="{A565D13D-210D-7741-99FD-FE938200C5BF}" type="slidenum">
              <a:rPr lang="en-US" sz="1000" b="1" smtClean="0">
                <a:solidFill>
                  <a:schemeClr val="bg1"/>
                </a:solidFill>
              </a:rPr>
              <a:t>‹#›</a:t>
            </a:fld>
            <a:endParaRPr lang="en-US" sz="1000" b="1" dirty="0">
              <a:solidFill>
                <a:schemeClr val="bg1"/>
              </a:solidFill>
            </a:endParaRPr>
          </a:p>
        </p:txBody>
      </p:sp>
      <p:pic>
        <p:nvPicPr>
          <p:cNvPr id="3" name="Picture 2" descr="A picture containing text&#10;&#10;Description automatically generated">
            <a:extLst>
              <a:ext uri="{FF2B5EF4-FFF2-40B4-BE49-F238E27FC236}">
                <a16:creationId xmlns:a16="http://schemas.microsoft.com/office/drawing/2014/main" id="{4EF2D206-5C44-4A17-92F2-99E3AA9FDFB7}"/>
              </a:ext>
            </a:extLst>
          </p:cNvPr>
          <p:cNvPicPr>
            <a:picLocks noChangeAspect="1"/>
          </p:cNvPicPr>
          <p:nvPr userDrawn="1"/>
        </p:nvPicPr>
        <p:blipFill>
          <a:blip r:embed="rId3"/>
          <a:stretch>
            <a:fillRect/>
          </a:stretch>
        </p:blipFill>
        <p:spPr>
          <a:xfrm>
            <a:off x="9587177" y="5839641"/>
            <a:ext cx="2337193" cy="797595"/>
          </a:xfrm>
          <a:prstGeom prst="rect">
            <a:avLst/>
          </a:prstGeom>
        </p:spPr>
      </p:pic>
    </p:spTree>
    <p:extLst>
      <p:ext uri="{BB962C8B-B14F-4D97-AF65-F5344CB8AC3E}">
        <p14:creationId xmlns:p14="http://schemas.microsoft.com/office/powerpoint/2010/main" val="1292653808"/>
      </p:ext>
    </p:extLst>
  </p:cSld>
  <p:clrMap bg1="lt1" tx1="dk1" bg2="lt2" tx2="dk2" accent1="accent1" accent2="accent2" accent3="accent3" accent4="accent4" accent5="accent5" accent6="accent6" hlink="hlink" folHlink="folHlink"/>
  <p:sldLayoutIdLst>
    <p:sldLayoutId id="2147483731" r:id="rId1"/>
  </p:sldLayoutIdLst>
  <p:transition spd="slow">
    <p:fade/>
  </p:transition>
  <p:hf hdr="0" ftr="0" dt="0"/>
  <p:txStyles>
    <p:titleStyle>
      <a:lvl1pPr algn="l" defTabSz="1218884" rtl="0" eaLnBrk="1" latinLnBrk="0" hangingPunct="1">
        <a:spcBef>
          <a:spcPct val="0"/>
        </a:spcBef>
        <a:buNone/>
        <a:defRPr sz="3200" kern="1200">
          <a:solidFill>
            <a:schemeClr val="accent6"/>
          </a:solidFill>
          <a:latin typeface="+mj-lt"/>
          <a:ea typeface="+mj-ea"/>
          <a:cs typeface="Arial" pitchFamily="34" charset="0"/>
        </a:defRPr>
      </a:lvl1pPr>
    </p:titleStyle>
    <p:bodyStyle>
      <a:lvl1pPr marL="0" indent="0" algn="l" defTabSz="1218884"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39" indent="-457195" algn="l" defTabSz="1218884" rtl="0" eaLnBrk="1" latinLnBrk="0" hangingPunct="1">
        <a:spcBef>
          <a:spcPct val="20000"/>
        </a:spcBef>
        <a:buClr>
          <a:schemeClr val="accent6"/>
        </a:buClr>
        <a:buFont typeface="Wingdings" pitchFamily="2" charset="2"/>
        <a:buChar char="§"/>
        <a:defRPr sz="2601" kern="1200">
          <a:solidFill>
            <a:schemeClr val="tx1"/>
          </a:solidFill>
          <a:latin typeface="+mj-lt"/>
          <a:ea typeface="+mn-ea"/>
          <a:cs typeface="Arial" pitchFamily="34" charset="0"/>
        </a:defRPr>
      </a:lvl2pPr>
      <a:lvl3pPr marL="1523606" indent="-304722" algn="l" defTabSz="1218884" rtl="0" eaLnBrk="1" latinLnBrk="0" hangingPunct="1">
        <a:spcBef>
          <a:spcPct val="20000"/>
        </a:spcBef>
        <a:buClr>
          <a:schemeClr val="accent6"/>
        </a:buClr>
        <a:buFont typeface="STIXGeneral-Regular" pitchFamily="2" charset="2"/>
        <a:buChar char="⎯"/>
        <a:defRPr sz="2601" kern="1200">
          <a:solidFill>
            <a:schemeClr val="tx1"/>
          </a:solidFill>
          <a:latin typeface="+mj-lt"/>
          <a:ea typeface="+mn-ea"/>
          <a:cs typeface="Arial" pitchFamily="34" charset="0"/>
        </a:defRPr>
      </a:lvl3pPr>
      <a:lvl4pPr marL="2133049" indent="-304722" algn="l" defTabSz="1218884" rtl="0" eaLnBrk="1" latinLnBrk="0" hangingPunct="1">
        <a:spcBef>
          <a:spcPct val="20000"/>
        </a:spcBef>
        <a:buFont typeface="Arial" pitchFamily="34" charset="0"/>
        <a:buChar char="–"/>
        <a:defRPr sz="2667" kern="1200">
          <a:solidFill>
            <a:schemeClr val="tx1"/>
          </a:solidFill>
          <a:latin typeface="Arial" pitchFamily="34" charset="0"/>
          <a:ea typeface="+mn-ea"/>
          <a:cs typeface="Arial" pitchFamily="34" charset="0"/>
        </a:defRPr>
      </a:lvl4pPr>
      <a:lvl5pPr marL="2742491" indent="-304722" algn="l" defTabSz="1218884" rtl="0" eaLnBrk="1" latinLnBrk="0" hangingPunct="1">
        <a:spcBef>
          <a:spcPct val="20000"/>
        </a:spcBef>
        <a:buFont typeface="Arial" pitchFamily="34" charset="0"/>
        <a:buChar char="»"/>
        <a:defRPr sz="2667" kern="1200">
          <a:solidFill>
            <a:schemeClr val="tx1"/>
          </a:solidFill>
          <a:latin typeface="Arial" pitchFamily="34" charset="0"/>
          <a:ea typeface="+mn-ea"/>
          <a:cs typeface="Arial" pitchFamily="34" charset="0"/>
        </a:defRPr>
      </a:lvl5pPr>
      <a:lvl6pPr marL="3351935" indent="-304722" algn="l" defTabSz="1218884"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376" indent="-304722" algn="l" defTabSz="1218884"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819" indent="-304722" algn="l" defTabSz="1218884"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261" indent="-304722" algn="l" defTabSz="1218884"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884" rtl="0" eaLnBrk="1" latinLnBrk="0" hangingPunct="1">
        <a:defRPr sz="2399" kern="1200">
          <a:solidFill>
            <a:schemeClr val="tx1"/>
          </a:solidFill>
          <a:latin typeface="+mn-lt"/>
          <a:ea typeface="+mn-ea"/>
          <a:cs typeface="+mn-cs"/>
        </a:defRPr>
      </a:lvl1pPr>
      <a:lvl2pPr marL="609443" algn="l" defTabSz="1218884" rtl="0" eaLnBrk="1" latinLnBrk="0" hangingPunct="1">
        <a:defRPr sz="2399" kern="1200">
          <a:solidFill>
            <a:schemeClr val="tx1"/>
          </a:solidFill>
          <a:latin typeface="+mn-lt"/>
          <a:ea typeface="+mn-ea"/>
          <a:cs typeface="+mn-cs"/>
        </a:defRPr>
      </a:lvl2pPr>
      <a:lvl3pPr marL="1218884" algn="l" defTabSz="1218884" rtl="0" eaLnBrk="1" latinLnBrk="0" hangingPunct="1">
        <a:defRPr sz="2399" kern="1200">
          <a:solidFill>
            <a:schemeClr val="tx1"/>
          </a:solidFill>
          <a:latin typeface="+mn-lt"/>
          <a:ea typeface="+mn-ea"/>
          <a:cs typeface="+mn-cs"/>
        </a:defRPr>
      </a:lvl3pPr>
      <a:lvl4pPr marL="1828328" algn="l" defTabSz="1218884" rtl="0" eaLnBrk="1" latinLnBrk="0" hangingPunct="1">
        <a:defRPr sz="2399" kern="1200">
          <a:solidFill>
            <a:schemeClr val="tx1"/>
          </a:solidFill>
          <a:latin typeface="+mn-lt"/>
          <a:ea typeface="+mn-ea"/>
          <a:cs typeface="+mn-cs"/>
        </a:defRPr>
      </a:lvl4pPr>
      <a:lvl5pPr marL="2437770" algn="l" defTabSz="1218884" rtl="0" eaLnBrk="1" latinLnBrk="0" hangingPunct="1">
        <a:defRPr sz="2399" kern="1200">
          <a:solidFill>
            <a:schemeClr val="tx1"/>
          </a:solidFill>
          <a:latin typeface="+mn-lt"/>
          <a:ea typeface="+mn-ea"/>
          <a:cs typeface="+mn-cs"/>
        </a:defRPr>
      </a:lvl5pPr>
      <a:lvl6pPr marL="3047213" algn="l" defTabSz="1218884" rtl="0" eaLnBrk="1" latinLnBrk="0" hangingPunct="1">
        <a:defRPr sz="2399" kern="1200">
          <a:solidFill>
            <a:schemeClr val="tx1"/>
          </a:solidFill>
          <a:latin typeface="+mn-lt"/>
          <a:ea typeface="+mn-ea"/>
          <a:cs typeface="+mn-cs"/>
        </a:defRPr>
      </a:lvl6pPr>
      <a:lvl7pPr marL="3656655" algn="l" defTabSz="1218884" rtl="0" eaLnBrk="1" latinLnBrk="0" hangingPunct="1">
        <a:defRPr sz="2399" kern="1200">
          <a:solidFill>
            <a:schemeClr val="tx1"/>
          </a:solidFill>
          <a:latin typeface="+mn-lt"/>
          <a:ea typeface="+mn-ea"/>
          <a:cs typeface="+mn-cs"/>
        </a:defRPr>
      </a:lvl7pPr>
      <a:lvl8pPr marL="4266097" algn="l" defTabSz="1218884" rtl="0" eaLnBrk="1" latinLnBrk="0" hangingPunct="1">
        <a:defRPr sz="2399" kern="1200">
          <a:solidFill>
            <a:schemeClr val="tx1"/>
          </a:solidFill>
          <a:latin typeface="+mn-lt"/>
          <a:ea typeface="+mn-ea"/>
          <a:cs typeface="+mn-cs"/>
        </a:defRPr>
      </a:lvl8pPr>
      <a:lvl9pPr marL="4875541" algn="l" defTabSz="1218884" rtl="0" eaLnBrk="1" latinLnBrk="0" hangingPunct="1">
        <a:defRPr sz="239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459" y="1052855"/>
            <a:ext cx="10797792" cy="648915"/>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p:nvSpPr>
        <p:spPr>
          <a:xfrm>
            <a:off x="0" y="5"/>
            <a:ext cx="12192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Oval 5">
            <a:extLst>
              <a:ext uri="{FF2B5EF4-FFF2-40B4-BE49-F238E27FC236}">
                <a16:creationId xmlns:a16="http://schemas.microsoft.com/office/drawing/2014/main" id="{DC63F7F3-9642-BA4D-83B9-EB92AB17B872}"/>
              </a:ext>
            </a:extLst>
          </p:cNvPr>
          <p:cNvSpPr/>
          <p:nvPr userDrawn="1"/>
        </p:nvSpPr>
        <p:spPr>
          <a:xfrm>
            <a:off x="11623249" y="220765"/>
            <a:ext cx="301120"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TextBox 7">
            <a:extLst>
              <a:ext uri="{FF2B5EF4-FFF2-40B4-BE49-F238E27FC236}">
                <a16:creationId xmlns:a16="http://schemas.microsoft.com/office/drawing/2014/main" id="{7B8C0E48-51A4-0042-B570-D9B72B6AACAE}"/>
              </a:ext>
            </a:extLst>
          </p:cNvPr>
          <p:cNvSpPr txBox="1"/>
          <p:nvPr userDrawn="1"/>
        </p:nvSpPr>
        <p:spPr>
          <a:xfrm>
            <a:off x="11555727" y="220764"/>
            <a:ext cx="436164" cy="246221"/>
          </a:xfrm>
          <a:prstGeom prst="rect">
            <a:avLst/>
          </a:prstGeom>
          <a:noFill/>
        </p:spPr>
        <p:txBody>
          <a:bodyPr wrap="square" rtlCol="0">
            <a:spAutoFit/>
          </a:bodyPr>
          <a:lstStyle/>
          <a:p>
            <a:pPr algn="ctr"/>
            <a:fld id="{A565D13D-210D-7741-99FD-FE938200C5BF}" type="slidenum">
              <a:rPr lang="en-US" sz="1000" b="1" smtClean="0">
                <a:solidFill>
                  <a:schemeClr val="bg1"/>
                </a:solidFill>
              </a:rPr>
              <a:t>‹#›</a:t>
            </a:fld>
            <a:endParaRPr lang="en-US" sz="1000" b="1" dirty="0">
              <a:solidFill>
                <a:schemeClr val="bg1"/>
              </a:solidFill>
            </a:endParaRPr>
          </a:p>
        </p:txBody>
      </p:sp>
      <p:pic>
        <p:nvPicPr>
          <p:cNvPr id="3" name="Picture 2" descr="A picture containing text&#10;&#10;Description automatically generated">
            <a:extLst>
              <a:ext uri="{FF2B5EF4-FFF2-40B4-BE49-F238E27FC236}">
                <a16:creationId xmlns:a16="http://schemas.microsoft.com/office/drawing/2014/main" id="{4EF2D206-5C44-4A17-92F2-99E3AA9FDFB7}"/>
              </a:ext>
            </a:extLst>
          </p:cNvPr>
          <p:cNvPicPr>
            <a:picLocks noChangeAspect="1"/>
          </p:cNvPicPr>
          <p:nvPr userDrawn="1"/>
        </p:nvPicPr>
        <p:blipFill>
          <a:blip r:embed="rId3"/>
          <a:stretch>
            <a:fillRect/>
          </a:stretch>
        </p:blipFill>
        <p:spPr>
          <a:xfrm>
            <a:off x="9587177" y="5839641"/>
            <a:ext cx="2337193" cy="797595"/>
          </a:xfrm>
          <a:prstGeom prst="rect">
            <a:avLst/>
          </a:prstGeom>
        </p:spPr>
      </p:pic>
    </p:spTree>
    <p:extLst>
      <p:ext uri="{BB962C8B-B14F-4D97-AF65-F5344CB8AC3E}">
        <p14:creationId xmlns:p14="http://schemas.microsoft.com/office/powerpoint/2010/main" val="3634739551"/>
      </p:ext>
    </p:extLst>
  </p:cSld>
  <p:clrMap bg1="lt1" tx1="dk1" bg2="lt2" tx2="dk2" accent1="accent1" accent2="accent2" accent3="accent3" accent4="accent4" accent5="accent5" accent6="accent6" hlink="hlink" folHlink="folHlink"/>
  <p:sldLayoutIdLst>
    <p:sldLayoutId id="2147483734" r:id="rId1"/>
  </p:sldLayoutIdLst>
  <p:transition spd="slow">
    <p:fade/>
  </p:transition>
  <p:hf hdr="0" ftr="0" dt="0"/>
  <p:txStyles>
    <p:titleStyle>
      <a:lvl1pPr algn="l" defTabSz="1218884" rtl="0" eaLnBrk="1" latinLnBrk="0" hangingPunct="1">
        <a:spcBef>
          <a:spcPct val="0"/>
        </a:spcBef>
        <a:buNone/>
        <a:defRPr sz="3200" kern="1200">
          <a:solidFill>
            <a:schemeClr val="accent6"/>
          </a:solidFill>
          <a:latin typeface="+mj-lt"/>
          <a:ea typeface="+mj-ea"/>
          <a:cs typeface="Arial" pitchFamily="34" charset="0"/>
        </a:defRPr>
      </a:lvl1pPr>
    </p:titleStyle>
    <p:bodyStyle>
      <a:lvl1pPr marL="0" indent="0" algn="l" defTabSz="1218884"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39" indent="-457195" algn="l" defTabSz="1218884" rtl="0" eaLnBrk="1" latinLnBrk="0" hangingPunct="1">
        <a:spcBef>
          <a:spcPct val="20000"/>
        </a:spcBef>
        <a:buClr>
          <a:schemeClr val="accent6"/>
        </a:buClr>
        <a:buFont typeface="Wingdings" pitchFamily="2" charset="2"/>
        <a:buChar char="§"/>
        <a:defRPr sz="2601" kern="1200">
          <a:solidFill>
            <a:schemeClr val="tx1"/>
          </a:solidFill>
          <a:latin typeface="+mj-lt"/>
          <a:ea typeface="+mn-ea"/>
          <a:cs typeface="Arial" pitchFamily="34" charset="0"/>
        </a:defRPr>
      </a:lvl2pPr>
      <a:lvl3pPr marL="1523606" indent="-304722" algn="l" defTabSz="1218884" rtl="0" eaLnBrk="1" latinLnBrk="0" hangingPunct="1">
        <a:spcBef>
          <a:spcPct val="20000"/>
        </a:spcBef>
        <a:buClr>
          <a:schemeClr val="accent6"/>
        </a:buClr>
        <a:buFont typeface="STIXGeneral-Regular" pitchFamily="2" charset="2"/>
        <a:buChar char="⎯"/>
        <a:defRPr sz="2601" kern="1200">
          <a:solidFill>
            <a:schemeClr val="tx1"/>
          </a:solidFill>
          <a:latin typeface="+mj-lt"/>
          <a:ea typeface="+mn-ea"/>
          <a:cs typeface="Arial" pitchFamily="34" charset="0"/>
        </a:defRPr>
      </a:lvl3pPr>
      <a:lvl4pPr marL="2133049" indent="-304722" algn="l" defTabSz="1218884" rtl="0" eaLnBrk="1" latinLnBrk="0" hangingPunct="1">
        <a:spcBef>
          <a:spcPct val="20000"/>
        </a:spcBef>
        <a:buFont typeface="Arial" pitchFamily="34" charset="0"/>
        <a:buChar char="–"/>
        <a:defRPr sz="2667" kern="1200">
          <a:solidFill>
            <a:schemeClr val="tx1"/>
          </a:solidFill>
          <a:latin typeface="Arial" pitchFamily="34" charset="0"/>
          <a:ea typeface="+mn-ea"/>
          <a:cs typeface="Arial" pitchFamily="34" charset="0"/>
        </a:defRPr>
      </a:lvl4pPr>
      <a:lvl5pPr marL="2742491" indent="-304722" algn="l" defTabSz="1218884" rtl="0" eaLnBrk="1" latinLnBrk="0" hangingPunct="1">
        <a:spcBef>
          <a:spcPct val="20000"/>
        </a:spcBef>
        <a:buFont typeface="Arial" pitchFamily="34" charset="0"/>
        <a:buChar char="»"/>
        <a:defRPr sz="2667" kern="1200">
          <a:solidFill>
            <a:schemeClr val="tx1"/>
          </a:solidFill>
          <a:latin typeface="Arial" pitchFamily="34" charset="0"/>
          <a:ea typeface="+mn-ea"/>
          <a:cs typeface="Arial" pitchFamily="34" charset="0"/>
        </a:defRPr>
      </a:lvl5pPr>
      <a:lvl6pPr marL="3351935" indent="-304722" algn="l" defTabSz="1218884"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376" indent="-304722" algn="l" defTabSz="1218884"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819" indent="-304722" algn="l" defTabSz="1218884"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261" indent="-304722" algn="l" defTabSz="1218884"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884" rtl="0" eaLnBrk="1" latinLnBrk="0" hangingPunct="1">
        <a:defRPr sz="2399" kern="1200">
          <a:solidFill>
            <a:schemeClr val="tx1"/>
          </a:solidFill>
          <a:latin typeface="+mn-lt"/>
          <a:ea typeface="+mn-ea"/>
          <a:cs typeface="+mn-cs"/>
        </a:defRPr>
      </a:lvl1pPr>
      <a:lvl2pPr marL="609443" algn="l" defTabSz="1218884" rtl="0" eaLnBrk="1" latinLnBrk="0" hangingPunct="1">
        <a:defRPr sz="2399" kern="1200">
          <a:solidFill>
            <a:schemeClr val="tx1"/>
          </a:solidFill>
          <a:latin typeface="+mn-lt"/>
          <a:ea typeface="+mn-ea"/>
          <a:cs typeface="+mn-cs"/>
        </a:defRPr>
      </a:lvl2pPr>
      <a:lvl3pPr marL="1218884" algn="l" defTabSz="1218884" rtl="0" eaLnBrk="1" latinLnBrk="0" hangingPunct="1">
        <a:defRPr sz="2399" kern="1200">
          <a:solidFill>
            <a:schemeClr val="tx1"/>
          </a:solidFill>
          <a:latin typeface="+mn-lt"/>
          <a:ea typeface="+mn-ea"/>
          <a:cs typeface="+mn-cs"/>
        </a:defRPr>
      </a:lvl3pPr>
      <a:lvl4pPr marL="1828328" algn="l" defTabSz="1218884" rtl="0" eaLnBrk="1" latinLnBrk="0" hangingPunct="1">
        <a:defRPr sz="2399" kern="1200">
          <a:solidFill>
            <a:schemeClr val="tx1"/>
          </a:solidFill>
          <a:latin typeface="+mn-lt"/>
          <a:ea typeface="+mn-ea"/>
          <a:cs typeface="+mn-cs"/>
        </a:defRPr>
      </a:lvl4pPr>
      <a:lvl5pPr marL="2437770" algn="l" defTabSz="1218884" rtl="0" eaLnBrk="1" latinLnBrk="0" hangingPunct="1">
        <a:defRPr sz="2399" kern="1200">
          <a:solidFill>
            <a:schemeClr val="tx1"/>
          </a:solidFill>
          <a:latin typeface="+mn-lt"/>
          <a:ea typeface="+mn-ea"/>
          <a:cs typeface="+mn-cs"/>
        </a:defRPr>
      </a:lvl5pPr>
      <a:lvl6pPr marL="3047213" algn="l" defTabSz="1218884" rtl="0" eaLnBrk="1" latinLnBrk="0" hangingPunct="1">
        <a:defRPr sz="2399" kern="1200">
          <a:solidFill>
            <a:schemeClr val="tx1"/>
          </a:solidFill>
          <a:latin typeface="+mn-lt"/>
          <a:ea typeface="+mn-ea"/>
          <a:cs typeface="+mn-cs"/>
        </a:defRPr>
      </a:lvl6pPr>
      <a:lvl7pPr marL="3656655" algn="l" defTabSz="1218884" rtl="0" eaLnBrk="1" latinLnBrk="0" hangingPunct="1">
        <a:defRPr sz="2399" kern="1200">
          <a:solidFill>
            <a:schemeClr val="tx1"/>
          </a:solidFill>
          <a:latin typeface="+mn-lt"/>
          <a:ea typeface="+mn-ea"/>
          <a:cs typeface="+mn-cs"/>
        </a:defRPr>
      </a:lvl7pPr>
      <a:lvl8pPr marL="4266097" algn="l" defTabSz="1218884" rtl="0" eaLnBrk="1" latinLnBrk="0" hangingPunct="1">
        <a:defRPr sz="2399" kern="1200">
          <a:solidFill>
            <a:schemeClr val="tx1"/>
          </a:solidFill>
          <a:latin typeface="+mn-lt"/>
          <a:ea typeface="+mn-ea"/>
          <a:cs typeface="+mn-cs"/>
        </a:defRPr>
      </a:lvl8pPr>
      <a:lvl9pPr marL="4875541" algn="l" defTabSz="1218884" rtl="0" eaLnBrk="1" latinLnBrk="0" hangingPunct="1">
        <a:defRPr sz="239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459" y="1052855"/>
            <a:ext cx="10797792" cy="648915"/>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p:nvSpPr>
        <p:spPr>
          <a:xfrm>
            <a:off x="0" y="5"/>
            <a:ext cx="12192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Oval 5">
            <a:extLst>
              <a:ext uri="{FF2B5EF4-FFF2-40B4-BE49-F238E27FC236}">
                <a16:creationId xmlns:a16="http://schemas.microsoft.com/office/drawing/2014/main" id="{DC63F7F3-9642-BA4D-83B9-EB92AB17B872}"/>
              </a:ext>
            </a:extLst>
          </p:cNvPr>
          <p:cNvSpPr/>
          <p:nvPr userDrawn="1"/>
        </p:nvSpPr>
        <p:spPr>
          <a:xfrm>
            <a:off x="11623249" y="220765"/>
            <a:ext cx="301120"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TextBox 7">
            <a:extLst>
              <a:ext uri="{FF2B5EF4-FFF2-40B4-BE49-F238E27FC236}">
                <a16:creationId xmlns:a16="http://schemas.microsoft.com/office/drawing/2014/main" id="{7B8C0E48-51A4-0042-B570-D9B72B6AACAE}"/>
              </a:ext>
            </a:extLst>
          </p:cNvPr>
          <p:cNvSpPr txBox="1"/>
          <p:nvPr userDrawn="1"/>
        </p:nvSpPr>
        <p:spPr>
          <a:xfrm>
            <a:off x="11560850" y="251463"/>
            <a:ext cx="425919" cy="246221"/>
          </a:xfrm>
          <a:prstGeom prst="rect">
            <a:avLst/>
          </a:prstGeom>
          <a:noFill/>
        </p:spPr>
        <p:txBody>
          <a:bodyPr wrap="square" rtlCol="0">
            <a:spAutoFit/>
          </a:bodyPr>
          <a:lstStyle/>
          <a:p>
            <a:pPr algn="ctr"/>
            <a:fld id="{A565D13D-210D-7741-99FD-FE938200C5BF}" type="slidenum">
              <a:rPr lang="en-US" sz="1000" b="1" smtClean="0">
                <a:solidFill>
                  <a:schemeClr val="bg1"/>
                </a:solidFill>
              </a:rPr>
              <a:t>‹#›</a:t>
            </a:fld>
            <a:endParaRPr lang="en-US" sz="1000" b="1" dirty="0">
              <a:solidFill>
                <a:schemeClr val="bg1"/>
              </a:solidFill>
            </a:endParaRPr>
          </a:p>
        </p:txBody>
      </p:sp>
      <p:pic>
        <p:nvPicPr>
          <p:cNvPr id="3" name="Picture 2" descr="A picture containing text&#10;&#10;Description automatically generated">
            <a:extLst>
              <a:ext uri="{FF2B5EF4-FFF2-40B4-BE49-F238E27FC236}">
                <a16:creationId xmlns:a16="http://schemas.microsoft.com/office/drawing/2014/main" id="{4EF2D206-5C44-4A17-92F2-99E3AA9FDFB7}"/>
              </a:ext>
            </a:extLst>
          </p:cNvPr>
          <p:cNvPicPr>
            <a:picLocks noChangeAspect="1"/>
          </p:cNvPicPr>
          <p:nvPr userDrawn="1"/>
        </p:nvPicPr>
        <p:blipFill>
          <a:blip r:embed="rId3"/>
          <a:stretch>
            <a:fillRect/>
          </a:stretch>
        </p:blipFill>
        <p:spPr>
          <a:xfrm>
            <a:off x="9587177" y="5839641"/>
            <a:ext cx="2337193" cy="797595"/>
          </a:xfrm>
          <a:prstGeom prst="rect">
            <a:avLst/>
          </a:prstGeom>
        </p:spPr>
      </p:pic>
    </p:spTree>
    <p:extLst>
      <p:ext uri="{BB962C8B-B14F-4D97-AF65-F5344CB8AC3E}">
        <p14:creationId xmlns:p14="http://schemas.microsoft.com/office/powerpoint/2010/main" val="2915132855"/>
      </p:ext>
    </p:extLst>
  </p:cSld>
  <p:clrMap bg1="lt1" tx1="dk1" bg2="lt2" tx2="dk2" accent1="accent1" accent2="accent2" accent3="accent3" accent4="accent4" accent5="accent5" accent6="accent6" hlink="hlink" folHlink="folHlink"/>
  <p:sldLayoutIdLst>
    <p:sldLayoutId id="2147483736" r:id="rId1"/>
  </p:sldLayoutIdLst>
  <p:transition spd="slow">
    <p:fade/>
  </p:transition>
  <p:hf hdr="0" ftr="0" dt="0"/>
  <p:txStyles>
    <p:titleStyle>
      <a:lvl1pPr algn="l" defTabSz="1218884" rtl="0" eaLnBrk="1" latinLnBrk="0" hangingPunct="1">
        <a:spcBef>
          <a:spcPct val="0"/>
        </a:spcBef>
        <a:buNone/>
        <a:defRPr sz="3200" kern="1200">
          <a:solidFill>
            <a:schemeClr val="accent6"/>
          </a:solidFill>
          <a:latin typeface="+mj-lt"/>
          <a:ea typeface="+mj-ea"/>
          <a:cs typeface="Arial" pitchFamily="34" charset="0"/>
        </a:defRPr>
      </a:lvl1pPr>
    </p:titleStyle>
    <p:bodyStyle>
      <a:lvl1pPr marL="0" indent="0" algn="l" defTabSz="1218884"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39" indent="-457195" algn="l" defTabSz="1218884" rtl="0" eaLnBrk="1" latinLnBrk="0" hangingPunct="1">
        <a:spcBef>
          <a:spcPct val="20000"/>
        </a:spcBef>
        <a:buClr>
          <a:schemeClr val="accent6"/>
        </a:buClr>
        <a:buFont typeface="Wingdings" pitchFamily="2" charset="2"/>
        <a:buChar char="§"/>
        <a:defRPr sz="2601" kern="1200">
          <a:solidFill>
            <a:schemeClr val="tx1"/>
          </a:solidFill>
          <a:latin typeface="+mj-lt"/>
          <a:ea typeface="+mn-ea"/>
          <a:cs typeface="Arial" pitchFamily="34" charset="0"/>
        </a:defRPr>
      </a:lvl2pPr>
      <a:lvl3pPr marL="1523606" indent="-304722" algn="l" defTabSz="1218884" rtl="0" eaLnBrk="1" latinLnBrk="0" hangingPunct="1">
        <a:spcBef>
          <a:spcPct val="20000"/>
        </a:spcBef>
        <a:buClr>
          <a:schemeClr val="accent6"/>
        </a:buClr>
        <a:buFont typeface="STIXGeneral-Regular" pitchFamily="2" charset="2"/>
        <a:buChar char="⎯"/>
        <a:defRPr sz="2601" kern="1200">
          <a:solidFill>
            <a:schemeClr val="tx1"/>
          </a:solidFill>
          <a:latin typeface="+mj-lt"/>
          <a:ea typeface="+mn-ea"/>
          <a:cs typeface="Arial" pitchFamily="34" charset="0"/>
        </a:defRPr>
      </a:lvl3pPr>
      <a:lvl4pPr marL="2133049" indent="-304722" algn="l" defTabSz="1218884" rtl="0" eaLnBrk="1" latinLnBrk="0" hangingPunct="1">
        <a:spcBef>
          <a:spcPct val="20000"/>
        </a:spcBef>
        <a:buFont typeface="Arial" pitchFamily="34" charset="0"/>
        <a:buChar char="–"/>
        <a:defRPr sz="2667" kern="1200">
          <a:solidFill>
            <a:schemeClr val="tx1"/>
          </a:solidFill>
          <a:latin typeface="Arial" pitchFamily="34" charset="0"/>
          <a:ea typeface="+mn-ea"/>
          <a:cs typeface="Arial" pitchFamily="34" charset="0"/>
        </a:defRPr>
      </a:lvl4pPr>
      <a:lvl5pPr marL="2742491" indent="-304722" algn="l" defTabSz="1218884" rtl="0" eaLnBrk="1" latinLnBrk="0" hangingPunct="1">
        <a:spcBef>
          <a:spcPct val="20000"/>
        </a:spcBef>
        <a:buFont typeface="Arial" pitchFamily="34" charset="0"/>
        <a:buChar char="»"/>
        <a:defRPr sz="2667" kern="1200">
          <a:solidFill>
            <a:schemeClr val="tx1"/>
          </a:solidFill>
          <a:latin typeface="Arial" pitchFamily="34" charset="0"/>
          <a:ea typeface="+mn-ea"/>
          <a:cs typeface="Arial" pitchFamily="34" charset="0"/>
        </a:defRPr>
      </a:lvl5pPr>
      <a:lvl6pPr marL="3351935" indent="-304722" algn="l" defTabSz="1218884"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376" indent="-304722" algn="l" defTabSz="1218884"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819" indent="-304722" algn="l" defTabSz="1218884"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261" indent="-304722" algn="l" defTabSz="1218884"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884" rtl="0" eaLnBrk="1" latinLnBrk="0" hangingPunct="1">
        <a:defRPr sz="2399" kern="1200">
          <a:solidFill>
            <a:schemeClr val="tx1"/>
          </a:solidFill>
          <a:latin typeface="+mn-lt"/>
          <a:ea typeface="+mn-ea"/>
          <a:cs typeface="+mn-cs"/>
        </a:defRPr>
      </a:lvl1pPr>
      <a:lvl2pPr marL="609443" algn="l" defTabSz="1218884" rtl="0" eaLnBrk="1" latinLnBrk="0" hangingPunct="1">
        <a:defRPr sz="2399" kern="1200">
          <a:solidFill>
            <a:schemeClr val="tx1"/>
          </a:solidFill>
          <a:latin typeface="+mn-lt"/>
          <a:ea typeface="+mn-ea"/>
          <a:cs typeface="+mn-cs"/>
        </a:defRPr>
      </a:lvl2pPr>
      <a:lvl3pPr marL="1218884" algn="l" defTabSz="1218884" rtl="0" eaLnBrk="1" latinLnBrk="0" hangingPunct="1">
        <a:defRPr sz="2399" kern="1200">
          <a:solidFill>
            <a:schemeClr val="tx1"/>
          </a:solidFill>
          <a:latin typeface="+mn-lt"/>
          <a:ea typeface="+mn-ea"/>
          <a:cs typeface="+mn-cs"/>
        </a:defRPr>
      </a:lvl3pPr>
      <a:lvl4pPr marL="1828328" algn="l" defTabSz="1218884" rtl="0" eaLnBrk="1" latinLnBrk="0" hangingPunct="1">
        <a:defRPr sz="2399" kern="1200">
          <a:solidFill>
            <a:schemeClr val="tx1"/>
          </a:solidFill>
          <a:latin typeface="+mn-lt"/>
          <a:ea typeface="+mn-ea"/>
          <a:cs typeface="+mn-cs"/>
        </a:defRPr>
      </a:lvl4pPr>
      <a:lvl5pPr marL="2437770" algn="l" defTabSz="1218884" rtl="0" eaLnBrk="1" latinLnBrk="0" hangingPunct="1">
        <a:defRPr sz="2399" kern="1200">
          <a:solidFill>
            <a:schemeClr val="tx1"/>
          </a:solidFill>
          <a:latin typeface="+mn-lt"/>
          <a:ea typeface="+mn-ea"/>
          <a:cs typeface="+mn-cs"/>
        </a:defRPr>
      </a:lvl5pPr>
      <a:lvl6pPr marL="3047213" algn="l" defTabSz="1218884" rtl="0" eaLnBrk="1" latinLnBrk="0" hangingPunct="1">
        <a:defRPr sz="2399" kern="1200">
          <a:solidFill>
            <a:schemeClr val="tx1"/>
          </a:solidFill>
          <a:latin typeface="+mn-lt"/>
          <a:ea typeface="+mn-ea"/>
          <a:cs typeface="+mn-cs"/>
        </a:defRPr>
      </a:lvl6pPr>
      <a:lvl7pPr marL="3656655" algn="l" defTabSz="1218884" rtl="0" eaLnBrk="1" latinLnBrk="0" hangingPunct="1">
        <a:defRPr sz="2399" kern="1200">
          <a:solidFill>
            <a:schemeClr val="tx1"/>
          </a:solidFill>
          <a:latin typeface="+mn-lt"/>
          <a:ea typeface="+mn-ea"/>
          <a:cs typeface="+mn-cs"/>
        </a:defRPr>
      </a:lvl7pPr>
      <a:lvl8pPr marL="4266097" algn="l" defTabSz="1218884" rtl="0" eaLnBrk="1" latinLnBrk="0" hangingPunct="1">
        <a:defRPr sz="2399" kern="1200">
          <a:solidFill>
            <a:schemeClr val="tx1"/>
          </a:solidFill>
          <a:latin typeface="+mn-lt"/>
          <a:ea typeface="+mn-ea"/>
          <a:cs typeface="+mn-cs"/>
        </a:defRPr>
      </a:lvl8pPr>
      <a:lvl9pPr marL="4875541" algn="l" defTabSz="1218884"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clinicalinfo.hiv.gov/en/guideline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pubmed.ncbi.nlm.nih.gov/36564186/"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hyperlink" Target="mailto:daniel.jude@northmemorial.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cdc.gov/hiv/workplace/healthcareworkers.html" TargetMode="External"/><Relationship Id="rId2" Type="http://schemas.openxmlformats.org/officeDocument/2006/relationships/hyperlink" Target="https://clinicalinfo.hiv.gov/en/guidelines" TargetMode="External"/><Relationship Id="rId1" Type="http://schemas.openxmlformats.org/officeDocument/2006/relationships/slideLayout" Target="../slideLayouts/slideLayout2.xml"/><Relationship Id="rId5" Type="http://schemas.openxmlformats.org/officeDocument/2006/relationships/hyperlink" Target="https://www.cdc.gov/mmwr/volumes/67/rr/rr6701a1.htm" TargetMode="External"/><Relationship Id="rId4" Type="http://schemas.openxmlformats.org/officeDocument/2006/relationships/hyperlink" Target="https://www.croiconference.org/wp-content/uploads/sites/2/resources/2024/croi2024-abstract-ebook-v3.pdf"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aidsetc.org/" TargetMode="External"/><Relationship Id="rId3" Type="http://schemas.openxmlformats.org/officeDocument/2006/relationships/hyperlink" Target="https://aidsetc.org/nhc" TargetMode="External"/><Relationship Id="rId7" Type="http://schemas.openxmlformats.org/officeDocument/2006/relationships/hyperlink" Target="https://www.hepatitisc.uw.edu/" TargetMode="External"/><Relationship Id="rId2" Type="http://schemas.openxmlformats.org/officeDocument/2006/relationships/hyperlink" Target="http://nccc.ucsf.edu/" TargetMode="External"/><Relationship Id="rId1" Type="http://schemas.openxmlformats.org/officeDocument/2006/relationships/slideLayout" Target="../slideLayouts/slideLayout16.xml"/><Relationship Id="rId6" Type="http://schemas.openxmlformats.org/officeDocument/2006/relationships/hyperlink" Target="https://www.hepatitisb.uw.edu/" TargetMode="External"/><Relationship Id="rId5" Type="http://schemas.openxmlformats.org/officeDocument/2006/relationships/hyperlink" Target="https://www.hivprep.uw.edu/" TargetMode="External"/><Relationship Id="rId4" Type="http://schemas.openxmlformats.org/officeDocument/2006/relationships/hyperlink" Target="https://aidsetc.org/hivhcv" TargetMode="External"/><Relationship Id="rId9" Type="http://schemas.openxmlformats.org/officeDocument/2006/relationships/hyperlink" Target="https://matec.info/"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mailto:nrbenson@umn.edu"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C1D727-79A9-1C46-9155-28B81A3889AE}"/>
              </a:ext>
            </a:extLst>
          </p:cNvPr>
          <p:cNvSpPr>
            <a:spLocks noGrp="1"/>
          </p:cNvSpPr>
          <p:nvPr>
            <p:ph type="ctrTitle"/>
          </p:nvPr>
        </p:nvSpPr>
        <p:spPr/>
        <p:txBody>
          <a:bodyPr/>
          <a:lstStyle/>
          <a:p>
            <a:r>
              <a:rPr lang="en-US" dirty="0"/>
              <a:t>HIV Post-Exposure Prophylaxis: Access and Barriers</a:t>
            </a:r>
          </a:p>
        </p:txBody>
      </p:sp>
      <p:sp>
        <p:nvSpPr>
          <p:cNvPr id="6" name="Text Placeholder 5">
            <a:extLst>
              <a:ext uri="{FF2B5EF4-FFF2-40B4-BE49-F238E27FC236}">
                <a16:creationId xmlns:a16="http://schemas.microsoft.com/office/drawing/2014/main" id="{CA66E6BF-13E8-6E42-B8E3-9C187F839A43}"/>
              </a:ext>
            </a:extLst>
          </p:cNvPr>
          <p:cNvSpPr>
            <a:spLocks noGrp="1"/>
          </p:cNvSpPr>
          <p:nvPr>
            <p:ph type="body" sz="quarter" idx="10"/>
          </p:nvPr>
        </p:nvSpPr>
        <p:spPr/>
        <p:txBody>
          <a:bodyPr/>
          <a:lstStyle/>
          <a:p>
            <a:r>
              <a:rPr lang="en-US" dirty="0"/>
              <a:t>Daniel Jude, PharmD, AAHIVP, CSP</a:t>
            </a:r>
          </a:p>
        </p:txBody>
      </p:sp>
      <p:sp>
        <p:nvSpPr>
          <p:cNvPr id="7" name="Text Placeholder 6">
            <a:extLst>
              <a:ext uri="{FF2B5EF4-FFF2-40B4-BE49-F238E27FC236}">
                <a16:creationId xmlns:a16="http://schemas.microsoft.com/office/drawing/2014/main" id="{236C4969-A995-8946-A121-625D52800F42}"/>
              </a:ext>
            </a:extLst>
          </p:cNvPr>
          <p:cNvSpPr>
            <a:spLocks noGrp="1"/>
          </p:cNvSpPr>
          <p:nvPr>
            <p:ph type="body" sz="quarter" idx="11"/>
          </p:nvPr>
        </p:nvSpPr>
        <p:spPr/>
        <p:txBody>
          <a:bodyPr/>
          <a:lstStyle/>
          <a:p>
            <a:r>
              <a:rPr lang="en-US" dirty="0">
                <a:solidFill>
                  <a:srgbClr val="8096B6"/>
                </a:solidFill>
              </a:rPr>
              <a:t>June 6, 2024</a:t>
            </a:r>
          </a:p>
        </p:txBody>
      </p:sp>
    </p:spTree>
    <p:extLst>
      <p:ext uri="{BB962C8B-B14F-4D97-AF65-F5344CB8AC3E}">
        <p14:creationId xmlns:p14="http://schemas.microsoft.com/office/powerpoint/2010/main" val="254658216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16321-1F6E-1855-AA2F-25F2155702E5}"/>
              </a:ext>
            </a:extLst>
          </p:cNvPr>
          <p:cNvSpPr>
            <a:spLocks noGrp="1"/>
          </p:cNvSpPr>
          <p:nvPr>
            <p:ph type="title"/>
          </p:nvPr>
        </p:nvSpPr>
        <p:spPr/>
        <p:txBody>
          <a:bodyPr/>
          <a:lstStyle/>
          <a:p>
            <a:r>
              <a:rPr lang="en-US" dirty="0"/>
              <a:t>HIV PEP – CDC Guidance</a:t>
            </a:r>
          </a:p>
        </p:txBody>
      </p:sp>
      <p:sp>
        <p:nvSpPr>
          <p:cNvPr id="3" name="Text Placeholder 2">
            <a:extLst>
              <a:ext uri="{FF2B5EF4-FFF2-40B4-BE49-F238E27FC236}">
                <a16:creationId xmlns:a16="http://schemas.microsoft.com/office/drawing/2014/main" id="{FBA1DAAC-9534-2176-C610-4A6F09C7D067}"/>
              </a:ext>
            </a:extLst>
          </p:cNvPr>
          <p:cNvSpPr>
            <a:spLocks noGrp="1"/>
          </p:cNvSpPr>
          <p:nvPr>
            <p:ph type="body" sz="quarter" idx="11"/>
          </p:nvPr>
        </p:nvSpPr>
        <p:spPr>
          <a:xfrm>
            <a:off x="623459" y="1953420"/>
            <a:ext cx="4814173" cy="2986087"/>
          </a:xfrm>
        </p:spPr>
        <p:txBody>
          <a:bodyPr/>
          <a:lstStyle/>
          <a:p>
            <a:pPr lvl="1"/>
            <a:r>
              <a:rPr lang="en-US" dirty="0"/>
              <a:t>Website finally links directly to the guidance documents!</a:t>
            </a:r>
          </a:p>
          <a:p>
            <a:pPr lvl="1"/>
            <a:endParaRPr lang="en-US" dirty="0"/>
          </a:p>
        </p:txBody>
      </p:sp>
      <p:pic>
        <p:nvPicPr>
          <p:cNvPr id="6" name="Picture 5">
            <a:extLst>
              <a:ext uri="{FF2B5EF4-FFF2-40B4-BE49-F238E27FC236}">
                <a16:creationId xmlns:a16="http://schemas.microsoft.com/office/drawing/2014/main" id="{98037104-97A5-5B20-CB3C-2BA13249114B}"/>
              </a:ext>
            </a:extLst>
          </p:cNvPr>
          <p:cNvPicPr>
            <a:picLocks noChangeAspect="1"/>
          </p:cNvPicPr>
          <p:nvPr/>
        </p:nvPicPr>
        <p:blipFill>
          <a:blip r:embed="rId2"/>
          <a:stretch>
            <a:fillRect/>
          </a:stretch>
        </p:blipFill>
        <p:spPr>
          <a:xfrm>
            <a:off x="5759532" y="721459"/>
            <a:ext cx="6155802" cy="5943533"/>
          </a:xfrm>
          <a:prstGeom prst="rect">
            <a:avLst/>
          </a:prstGeom>
          <a:ln w="41275">
            <a:solidFill>
              <a:schemeClr val="accent4">
                <a:lumMod val="60000"/>
                <a:lumOff val="40000"/>
              </a:schemeClr>
            </a:solidFill>
          </a:ln>
        </p:spPr>
      </p:pic>
    </p:spTree>
    <p:extLst>
      <p:ext uri="{BB962C8B-B14F-4D97-AF65-F5344CB8AC3E}">
        <p14:creationId xmlns:p14="http://schemas.microsoft.com/office/powerpoint/2010/main" val="204450974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56873-C33D-B062-1574-A455508A1CA7}"/>
              </a:ext>
            </a:extLst>
          </p:cNvPr>
          <p:cNvSpPr>
            <a:spLocks noGrp="1"/>
          </p:cNvSpPr>
          <p:nvPr>
            <p:ph type="title"/>
          </p:nvPr>
        </p:nvSpPr>
        <p:spPr/>
        <p:txBody>
          <a:bodyPr/>
          <a:lstStyle/>
          <a:p>
            <a:r>
              <a:rPr lang="en-US" dirty="0"/>
              <a:t>PEP – CDC Guidance</a:t>
            </a:r>
          </a:p>
        </p:txBody>
      </p:sp>
      <p:sp>
        <p:nvSpPr>
          <p:cNvPr id="4" name="Text Placeholder 3">
            <a:extLst>
              <a:ext uri="{FF2B5EF4-FFF2-40B4-BE49-F238E27FC236}">
                <a16:creationId xmlns:a16="http://schemas.microsoft.com/office/drawing/2014/main" id="{7ECF420A-A844-CCE8-F8FB-C77D14EB6B5C}"/>
              </a:ext>
            </a:extLst>
          </p:cNvPr>
          <p:cNvSpPr>
            <a:spLocks noGrp="1"/>
          </p:cNvSpPr>
          <p:nvPr>
            <p:ph type="body" sz="quarter" idx="11"/>
          </p:nvPr>
        </p:nvSpPr>
        <p:spPr/>
        <p:txBody>
          <a:bodyPr/>
          <a:lstStyle/>
          <a:p>
            <a:r>
              <a:rPr lang="en-US" dirty="0"/>
              <a:t>oPEP – updated 2018</a:t>
            </a:r>
          </a:p>
          <a:p>
            <a:pPr lvl="2"/>
            <a:r>
              <a:rPr lang="en-US" dirty="0"/>
              <a:t>Still recommend </a:t>
            </a:r>
            <a:r>
              <a:rPr lang="en-US" dirty="0" err="1"/>
              <a:t>Raltegravir</a:t>
            </a:r>
            <a:r>
              <a:rPr lang="en-US" dirty="0"/>
              <a:t> BID, but large # of alt options</a:t>
            </a:r>
          </a:p>
          <a:p>
            <a:pPr lvl="1"/>
            <a:r>
              <a:rPr lang="en-US" dirty="0"/>
              <a:t>Scenarios for when to send to experts</a:t>
            </a:r>
          </a:p>
          <a:p>
            <a:pPr lvl="1"/>
            <a:r>
              <a:rPr lang="en-US" dirty="0"/>
              <a:t>Counseling recommendations</a:t>
            </a:r>
          </a:p>
          <a:p>
            <a:pPr lvl="1"/>
            <a:r>
              <a:rPr lang="en-US" dirty="0"/>
              <a:t>Source patient discussions</a:t>
            </a:r>
          </a:p>
        </p:txBody>
      </p:sp>
      <p:sp>
        <p:nvSpPr>
          <p:cNvPr id="5" name="Text Placeholder 4">
            <a:extLst>
              <a:ext uri="{FF2B5EF4-FFF2-40B4-BE49-F238E27FC236}">
                <a16:creationId xmlns:a16="http://schemas.microsoft.com/office/drawing/2014/main" id="{71E638B2-6890-901A-2FB8-E504DCF68C1D}"/>
              </a:ext>
            </a:extLst>
          </p:cNvPr>
          <p:cNvSpPr>
            <a:spLocks noGrp="1"/>
          </p:cNvSpPr>
          <p:nvPr>
            <p:ph type="body" sz="quarter" idx="12"/>
          </p:nvPr>
        </p:nvSpPr>
        <p:spPr/>
        <p:txBody>
          <a:bodyPr/>
          <a:lstStyle/>
          <a:p>
            <a:r>
              <a:rPr lang="en-US" dirty="0" err="1"/>
              <a:t>nPEP</a:t>
            </a:r>
            <a:r>
              <a:rPr lang="en-US" dirty="0"/>
              <a:t> – updated 2018</a:t>
            </a:r>
          </a:p>
          <a:p>
            <a:pPr lvl="2"/>
            <a:r>
              <a:rPr lang="en-US" dirty="0"/>
              <a:t>Recommend Dolutegravir QD or </a:t>
            </a:r>
            <a:r>
              <a:rPr lang="en-US" dirty="0" err="1"/>
              <a:t>Raltegravir</a:t>
            </a:r>
            <a:r>
              <a:rPr lang="en-US" dirty="0"/>
              <a:t> BID</a:t>
            </a:r>
          </a:p>
          <a:p>
            <a:pPr lvl="1"/>
            <a:r>
              <a:rPr lang="en-US" dirty="0"/>
              <a:t>Thorough analysis of available data at the time</a:t>
            </a:r>
          </a:p>
          <a:p>
            <a:pPr lvl="1"/>
            <a:r>
              <a:rPr lang="en-US" dirty="0"/>
              <a:t>Decision making flow charts</a:t>
            </a:r>
          </a:p>
          <a:p>
            <a:pPr lvl="1"/>
            <a:r>
              <a:rPr lang="en-US" dirty="0"/>
              <a:t>Per-act relative risk chart</a:t>
            </a:r>
          </a:p>
          <a:p>
            <a:pPr lvl="1"/>
            <a:r>
              <a:rPr lang="en-US" dirty="0"/>
              <a:t>Lab chart</a:t>
            </a:r>
          </a:p>
          <a:p>
            <a:pPr lvl="1"/>
            <a:r>
              <a:rPr lang="en-US" dirty="0"/>
              <a:t>HBV-discussion</a:t>
            </a:r>
          </a:p>
          <a:p>
            <a:pPr lvl="1"/>
            <a:r>
              <a:rPr lang="en-US" dirty="0"/>
              <a:t>Prevention for STIs and HBV</a:t>
            </a:r>
          </a:p>
          <a:p>
            <a:endParaRPr lang="en-US" dirty="0"/>
          </a:p>
        </p:txBody>
      </p:sp>
    </p:spTree>
    <p:extLst>
      <p:ext uri="{BB962C8B-B14F-4D97-AF65-F5344CB8AC3E}">
        <p14:creationId xmlns:p14="http://schemas.microsoft.com/office/powerpoint/2010/main" val="373475777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799068-04F5-5FC2-E31F-8A0BA123FD16}"/>
              </a:ext>
            </a:extLst>
          </p:cNvPr>
          <p:cNvSpPr>
            <a:spLocks noGrp="1"/>
          </p:cNvSpPr>
          <p:nvPr>
            <p:ph type="title"/>
          </p:nvPr>
        </p:nvSpPr>
        <p:spPr/>
        <p:txBody>
          <a:bodyPr/>
          <a:lstStyle/>
          <a:p>
            <a:r>
              <a:rPr lang="en-US" dirty="0"/>
              <a:t>Let’s Go Diving</a:t>
            </a:r>
          </a:p>
        </p:txBody>
      </p:sp>
      <p:sp>
        <p:nvSpPr>
          <p:cNvPr id="6" name="Text Placeholder 5">
            <a:extLst>
              <a:ext uri="{FF2B5EF4-FFF2-40B4-BE49-F238E27FC236}">
                <a16:creationId xmlns:a16="http://schemas.microsoft.com/office/drawing/2014/main" id="{FF29DB35-EFF2-0955-682D-BFDD4A5E8EE6}"/>
              </a:ext>
            </a:extLst>
          </p:cNvPr>
          <p:cNvSpPr>
            <a:spLocks noGrp="1"/>
          </p:cNvSpPr>
          <p:nvPr>
            <p:ph type="body" sz="quarter" idx="11"/>
          </p:nvPr>
        </p:nvSpPr>
        <p:spPr/>
        <p:txBody>
          <a:bodyPr/>
          <a:lstStyle/>
          <a:p>
            <a:r>
              <a:rPr lang="en-US" dirty="0">
                <a:hlinkClick r:id="rId3"/>
              </a:rPr>
              <a:t>https://clinicalinfo.hiv.gov/en/guidelines</a:t>
            </a:r>
            <a:endParaRPr lang="en-US" dirty="0"/>
          </a:p>
          <a:p>
            <a:endParaRPr lang="en-US" dirty="0"/>
          </a:p>
        </p:txBody>
      </p:sp>
    </p:spTree>
    <p:extLst>
      <p:ext uri="{BB962C8B-B14F-4D97-AF65-F5344CB8AC3E}">
        <p14:creationId xmlns:p14="http://schemas.microsoft.com/office/powerpoint/2010/main" val="22599773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32C040-B53D-4394-A2C8-6CF0D5E27602}"/>
              </a:ext>
            </a:extLst>
          </p:cNvPr>
          <p:cNvSpPr>
            <a:spLocks noGrp="1"/>
          </p:cNvSpPr>
          <p:nvPr>
            <p:ph type="title"/>
          </p:nvPr>
        </p:nvSpPr>
        <p:spPr/>
        <p:txBody>
          <a:bodyPr/>
          <a:lstStyle/>
          <a:p>
            <a:r>
              <a:rPr lang="en-US" dirty="0"/>
              <a:t>oPEP – Evaluation and Access</a:t>
            </a:r>
          </a:p>
        </p:txBody>
      </p:sp>
      <p:sp>
        <p:nvSpPr>
          <p:cNvPr id="6" name="Text Placeholder 5">
            <a:extLst>
              <a:ext uri="{FF2B5EF4-FFF2-40B4-BE49-F238E27FC236}">
                <a16:creationId xmlns:a16="http://schemas.microsoft.com/office/drawing/2014/main" id="{6C5E0369-74FA-E125-AC78-A42B45A57F62}"/>
              </a:ext>
            </a:extLst>
          </p:cNvPr>
          <p:cNvSpPr>
            <a:spLocks noGrp="1"/>
          </p:cNvSpPr>
          <p:nvPr>
            <p:ph type="body" sz="quarter" idx="11"/>
          </p:nvPr>
        </p:nvSpPr>
        <p:spPr/>
        <p:txBody>
          <a:bodyPr/>
          <a:lstStyle/>
          <a:p>
            <a:r>
              <a:rPr lang="en-US" dirty="0"/>
              <a:t>No FDA-approved product</a:t>
            </a:r>
          </a:p>
          <a:p>
            <a:r>
              <a:rPr lang="en-US" dirty="0"/>
              <a:t>Risk? </a:t>
            </a:r>
            <a:r>
              <a:rPr lang="en-US" b="1" dirty="0"/>
              <a:t>Requires eval by specialist</a:t>
            </a:r>
          </a:p>
          <a:p>
            <a:pPr lvl="2"/>
            <a:r>
              <a:rPr lang="en-US" dirty="0"/>
              <a:t>RF include source pt viral load, quantity of fluid from source pt, route of exposure, </a:t>
            </a:r>
          </a:p>
          <a:p>
            <a:pPr lvl="1"/>
            <a:r>
              <a:rPr lang="en-US" dirty="0"/>
              <a:t>Universal precautions – assume the worst so treat with PEP unless data shows low risk</a:t>
            </a:r>
          </a:p>
          <a:p>
            <a:pPr lvl="1"/>
            <a:r>
              <a:rPr lang="en-US" dirty="0"/>
              <a:t>Coverage – universally worker’s comp </a:t>
            </a:r>
          </a:p>
          <a:p>
            <a:pPr lvl="1"/>
            <a:r>
              <a:rPr lang="en-US" dirty="0"/>
              <a:t>Barriers – adherence and side effects, coverage by small employers</a:t>
            </a:r>
          </a:p>
        </p:txBody>
      </p:sp>
    </p:spTree>
    <p:extLst>
      <p:ext uri="{BB962C8B-B14F-4D97-AF65-F5344CB8AC3E}">
        <p14:creationId xmlns:p14="http://schemas.microsoft.com/office/powerpoint/2010/main" val="248352868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5B018-1F48-EEE1-DCE6-775F025A254B}"/>
              </a:ext>
            </a:extLst>
          </p:cNvPr>
          <p:cNvSpPr>
            <a:spLocks noGrp="1"/>
          </p:cNvSpPr>
          <p:nvPr>
            <p:ph type="title"/>
          </p:nvPr>
        </p:nvSpPr>
        <p:spPr/>
        <p:txBody>
          <a:bodyPr/>
          <a:lstStyle/>
          <a:p>
            <a:r>
              <a:rPr lang="en-US" dirty="0"/>
              <a:t>oPEP – Treatment and Counseling</a:t>
            </a:r>
          </a:p>
        </p:txBody>
      </p:sp>
      <p:sp>
        <p:nvSpPr>
          <p:cNvPr id="3" name="Text Placeholder 2">
            <a:extLst>
              <a:ext uri="{FF2B5EF4-FFF2-40B4-BE49-F238E27FC236}">
                <a16:creationId xmlns:a16="http://schemas.microsoft.com/office/drawing/2014/main" id="{4D1BD143-E959-86F8-D2E8-250286ED0B5C}"/>
              </a:ext>
            </a:extLst>
          </p:cNvPr>
          <p:cNvSpPr>
            <a:spLocks noGrp="1"/>
          </p:cNvSpPr>
          <p:nvPr>
            <p:ph type="body" sz="quarter" idx="11"/>
          </p:nvPr>
        </p:nvSpPr>
        <p:spPr>
          <a:xfrm>
            <a:off x="623458" y="1799532"/>
            <a:ext cx="10515163" cy="4768014"/>
          </a:xfrm>
        </p:spPr>
        <p:txBody>
          <a:bodyPr/>
          <a:lstStyle/>
          <a:p>
            <a:r>
              <a:rPr lang="en-US" sz="1800" dirty="0"/>
              <a:t>Guidelines:</a:t>
            </a:r>
          </a:p>
          <a:p>
            <a:pPr lvl="2"/>
            <a:r>
              <a:rPr lang="en-US" sz="1800" dirty="0" err="1"/>
              <a:t>Raltegravir</a:t>
            </a:r>
            <a:r>
              <a:rPr lang="en-US" sz="1800" dirty="0"/>
              <a:t> 400mg BID + Emtricitabine/TDF 200mg/300mg QD</a:t>
            </a:r>
          </a:p>
          <a:p>
            <a:pPr lvl="1"/>
            <a:r>
              <a:rPr lang="en-US" sz="1800" dirty="0"/>
              <a:t>Local:</a:t>
            </a:r>
          </a:p>
          <a:p>
            <a:pPr lvl="2"/>
            <a:r>
              <a:rPr lang="en-US" sz="1800" dirty="0"/>
              <a:t>Dolutegravir 50mg QD + Emtricitabine/TDF 200mg/300mg QD</a:t>
            </a:r>
          </a:p>
          <a:p>
            <a:pPr lvl="1"/>
            <a:r>
              <a:rPr lang="en-US" sz="1800" dirty="0"/>
              <a:t>Counseling</a:t>
            </a:r>
          </a:p>
          <a:p>
            <a:pPr lvl="2"/>
            <a:r>
              <a:rPr lang="en-US" sz="1800" dirty="0"/>
              <a:t>Adherence is critical  (click here for a gem)</a:t>
            </a:r>
          </a:p>
          <a:p>
            <a:pPr lvl="2"/>
            <a:r>
              <a:rPr lang="en-US" sz="1800" dirty="0"/>
              <a:t>Side effects: nausea, headache, GI upset, fatigue, diarrhea</a:t>
            </a:r>
          </a:p>
          <a:p>
            <a:pPr lvl="2"/>
            <a:r>
              <a:rPr lang="en-US" sz="1800" dirty="0"/>
              <a:t>Avoid sexual contact or use condoms to reduce possible transmission until HIV ruled out</a:t>
            </a:r>
          </a:p>
          <a:p>
            <a:pPr lvl="2"/>
            <a:r>
              <a:rPr lang="en-US" sz="1800" dirty="0"/>
              <a:t>Cation-chelation with INSTIs (DTG, RAL)</a:t>
            </a:r>
          </a:p>
          <a:p>
            <a:pPr lvl="2"/>
            <a:r>
              <a:rPr lang="en-US" sz="1800" dirty="0"/>
              <a:t>Follow up: HIV-testing recommended at baseline, 6 weeks, 12 weeks, and 6 months post-exposure.  CBC, </a:t>
            </a:r>
            <a:r>
              <a:rPr lang="en-US" sz="1800" dirty="0" err="1"/>
              <a:t>SCr</a:t>
            </a:r>
            <a:r>
              <a:rPr lang="en-US" sz="1800" dirty="0"/>
              <a:t> and liver panel at baseline and 2 weeks. (But in reality: employee health protocol)</a:t>
            </a:r>
          </a:p>
          <a:p>
            <a:pPr lvl="2"/>
            <a:endParaRPr lang="en-US" dirty="0"/>
          </a:p>
        </p:txBody>
      </p:sp>
      <p:sp>
        <p:nvSpPr>
          <p:cNvPr id="4" name="TextBox 3">
            <a:extLst>
              <a:ext uri="{FF2B5EF4-FFF2-40B4-BE49-F238E27FC236}">
                <a16:creationId xmlns:a16="http://schemas.microsoft.com/office/drawing/2014/main" id="{56809A62-B255-7F39-53A6-FB225CB2DA7F}"/>
              </a:ext>
            </a:extLst>
          </p:cNvPr>
          <p:cNvSpPr txBox="1"/>
          <p:nvPr/>
        </p:nvSpPr>
        <p:spPr>
          <a:xfrm>
            <a:off x="106878" y="6413658"/>
            <a:ext cx="9286503" cy="307777"/>
          </a:xfrm>
          <a:prstGeom prst="rect">
            <a:avLst/>
          </a:prstGeom>
          <a:noFill/>
        </p:spPr>
        <p:txBody>
          <a:bodyPr wrap="square" rtlCol="0">
            <a:spAutoFit/>
          </a:bodyPr>
          <a:lstStyle/>
          <a:p>
            <a:r>
              <a:rPr lang="en-US" sz="1400" dirty="0"/>
              <a:t>DTG = dolutegravir, RAL = </a:t>
            </a:r>
            <a:r>
              <a:rPr lang="en-US" sz="1400" dirty="0" err="1"/>
              <a:t>raltegravir</a:t>
            </a:r>
            <a:endParaRPr lang="en-US" sz="1400" dirty="0"/>
          </a:p>
        </p:txBody>
      </p:sp>
    </p:spTree>
    <p:extLst>
      <p:ext uri="{BB962C8B-B14F-4D97-AF65-F5344CB8AC3E}">
        <p14:creationId xmlns:p14="http://schemas.microsoft.com/office/powerpoint/2010/main" val="406516083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err="1"/>
              <a:t>nPEP</a:t>
            </a:r>
            <a:r>
              <a:rPr lang="en-US" dirty="0"/>
              <a:t> – Evaluation and Access</a:t>
            </a:r>
          </a:p>
        </p:txBody>
      </p:sp>
      <p:sp>
        <p:nvSpPr>
          <p:cNvPr id="6" name="Text Placeholder 5"/>
          <p:cNvSpPr>
            <a:spLocks noGrp="1"/>
          </p:cNvSpPr>
          <p:nvPr>
            <p:ph type="body" sz="quarter" idx="11"/>
          </p:nvPr>
        </p:nvSpPr>
        <p:spPr/>
        <p:txBody>
          <a:bodyPr/>
          <a:lstStyle/>
          <a:p>
            <a:pPr marL="690377" indent="-342900">
              <a:buFont typeface="Wingdings" panose="05000000000000000000" pitchFamily="2" charset="2"/>
              <a:buChar char="§"/>
            </a:pPr>
            <a:r>
              <a:rPr lang="en-US" b="1" dirty="0"/>
              <a:t>Be prepared to create a supportive and empathetic environment</a:t>
            </a:r>
          </a:p>
          <a:p>
            <a:pPr marL="690377" indent="-342900">
              <a:buFont typeface="Wingdings" panose="05000000000000000000" pitchFamily="2" charset="2"/>
              <a:buChar char="§"/>
            </a:pPr>
            <a:r>
              <a:rPr lang="en-US" dirty="0"/>
              <a:t>Consensual risk vs. non-consensual risk</a:t>
            </a:r>
          </a:p>
          <a:p>
            <a:pPr marL="690377" indent="-342900">
              <a:buFont typeface="Wingdings" panose="05000000000000000000" pitchFamily="2" charset="2"/>
              <a:buChar char="§"/>
            </a:pPr>
            <a:r>
              <a:rPr lang="en-US" dirty="0"/>
              <a:t>Often given first dose in ED</a:t>
            </a:r>
          </a:p>
          <a:p>
            <a:pPr marL="690377" indent="-342900">
              <a:buFont typeface="Wingdings" panose="05000000000000000000" pitchFamily="2" charset="2"/>
              <a:buChar char="§"/>
            </a:pPr>
            <a:r>
              <a:rPr lang="en-US" dirty="0"/>
              <a:t>Sexual Assault Nursing Examiner (SANE) RNs often involved</a:t>
            </a:r>
          </a:p>
          <a:p>
            <a:pPr marL="690377" indent="-342900">
              <a:buFont typeface="Wingdings" panose="05000000000000000000" pitchFamily="2" charset="2"/>
              <a:buChar char="§"/>
            </a:pPr>
            <a:r>
              <a:rPr lang="en-US" dirty="0"/>
              <a:t>Coverage: all types of insurance</a:t>
            </a:r>
          </a:p>
          <a:p>
            <a:pPr marL="681234" lvl="1" indent="-342900">
              <a:buFont typeface="Wingdings" panose="05000000000000000000" pitchFamily="2" charset="2"/>
              <a:buChar char="§"/>
            </a:pPr>
            <a:r>
              <a:rPr lang="en-US" dirty="0"/>
              <a:t>Barriers – affordability (active coverage, large copays and deductibles), time of day of eval, uncommon inventory, communication for follow up</a:t>
            </a:r>
          </a:p>
          <a:p>
            <a:pPr marL="1019567" lvl="2" indent="-342900">
              <a:buFont typeface="Wingdings" panose="05000000000000000000" pitchFamily="2" charset="2"/>
              <a:buChar char="§"/>
            </a:pPr>
            <a:endParaRPr lang="en-US" dirty="0"/>
          </a:p>
          <a:p>
            <a:pPr marL="1019567" lvl="2"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256607703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FDFA0-EFBE-0C73-1E37-FFD304791A5E}"/>
              </a:ext>
            </a:extLst>
          </p:cNvPr>
          <p:cNvSpPr>
            <a:spLocks noGrp="1"/>
          </p:cNvSpPr>
          <p:nvPr>
            <p:ph type="title"/>
          </p:nvPr>
        </p:nvSpPr>
        <p:spPr/>
        <p:txBody>
          <a:bodyPr/>
          <a:lstStyle/>
          <a:p>
            <a:r>
              <a:rPr lang="en-US" dirty="0" err="1"/>
              <a:t>nPEP</a:t>
            </a:r>
            <a:r>
              <a:rPr lang="en-US" dirty="0"/>
              <a:t> – Treatment and Counseling</a:t>
            </a:r>
          </a:p>
        </p:txBody>
      </p:sp>
      <p:sp>
        <p:nvSpPr>
          <p:cNvPr id="3" name="Text Placeholder 2">
            <a:extLst>
              <a:ext uri="{FF2B5EF4-FFF2-40B4-BE49-F238E27FC236}">
                <a16:creationId xmlns:a16="http://schemas.microsoft.com/office/drawing/2014/main" id="{4DCB9579-678A-E291-7043-756F30425604}"/>
              </a:ext>
            </a:extLst>
          </p:cNvPr>
          <p:cNvSpPr>
            <a:spLocks noGrp="1"/>
          </p:cNvSpPr>
          <p:nvPr>
            <p:ph type="body" sz="quarter" idx="11"/>
          </p:nvPr>
        </p:nvSpPr>
        <p:spPr>
          <a:xfrm>
            <a:off x="623458" y="1799531"/>
            <a:ext cx="10515163" cy="4768015"/>
          </a:xfrm>
        </p:spPr>
        <p:txBody>
          <a:bodyPr/>
          <a:lstStyle/>
          <a:p>
            <a:r>
              <a:rPr lang="en-US" sz="1800" dirty="0"/>
              <a:t>Guidelines:</a:t>
            </a:r>
          </a:p>
          <a:p>
            <a:pPr lvl="2"/>
            <a:r>
              <a:rPr lang="en-US" sz="1800" dirty="0"/>
              <a:t>(Dolutegravir 50mg QD </a:t>
            </a:r>
            <a:r>
              <a:rPr lang="en-US" sz="1800" b="1" dirty="0"/>
              <a:t>OR</a:t>
            </a:r>
            <a:r>
              <a:rPr lang="en-US" sz="1800" dirty="0"/>
              <a:t> </a:t>
            </a:r>
            <a:r>
              <a:rPr lang="en-US" sz="1800" dirty="0" err="1"/>
              <a:t>Raltegravir</a:t>
            </a:r>
            <a:r>
              <a:rPr lang="en-US" sz="1800" dirty="0"/>
              <a:t> 400mg BID) + Emtricitabine/TDF 200mg/300mg QD</a:t>
            </a:r>
          </a:p>
          <a:p>
            <a:pPr lvl="2"/>
            <a:r>
              <a:rPr lang="en-US" sz="1800" dirty="0"/>
              <a:t>Other options might be used</a:t>
            </a:r>
          </a:p>
          <a:p>
            <a:pPr lvl="2"/>
            <a:r>
              <a:rPr lang="en-US" sz="1800" dirty="0"/>
              <a:t>Pts often given meds for bacterial STI prophylaxis (including 2g of metronidazole for trichomonas)</a:t>
            </a:r>
          </a:p>
          <a:p>
            <a:pPr lvl="1"/>
            <a:r>
              <a:rPr lang="en-US" sz="1800" dirty="0"/>
              <a:t>Counseling</a:t>
            </a:r>
          </a:p>
          <a:p>
            <a:pPr lvl="2"/>
            <a:r>
              <a:rPr lang="en-US" sz="1800" dirty="0"/>
              <a:t>Adherence is critical</a:t>
            </a:r>
          </a:p>
          <a:p>
            <a:pPr lvl="2"/>
            <a:r>
              <a:rPr lang="en-US" sz="1800" dirty="0"/>
              <a:t>Side effects: nausea, headache, GI upset, fatigue, diarrhea</a:t>
            </a:r>
          </a:p>
          <a:p>
            <a:pPr lvl="2"/>
            <a:r>
              <a:rPr lang="en-US" sz="1800" dirty="0"/>
              <a:t>Avoid sexual contact or use condoms to reduce possible transmission until HIV ruled out</a:t>
            </a:r>
          </a:p>
          <a:p>
            <a:pPr lvl="2"/>
            <a:r>
              <a:rPr lang="en-US" sz="1800" dirty="0"/>
              <a:t>Cation-chelation with INSTIs (DTG, RAL, BIC)</a:t>
            </a:r>
          </a:p>
          <a:p>
            <a:pPr lvl="2"/>
            <a:r>
              <a:rPr lang="en-US" sz="1800" dirty="0"/>
              <a:t>DTG, BIC can boost Metformin</a:t>
            </a:r>
          </a:p>
          <a:p>
            <a:pPr lvl="2"/>
            <a:r>
              <a:rPr lang="en-US" sz="1800" dirty="0"/>
              <a:t>Assess for mental health and primary care access, provide support as needed</a:t>
            </a:r>
          </a:p>
          <a:p>
            <a:endParaRPr lang="en-US" dirty="0"/>
          </a:p>
        </p:txBody>
      </p:sp>
      <p:sp>
        <p:nvSpPr>
          <p:cNvPr id="4" name="TextBox 3">
            <a:extLst>
              <a:ext uri="{FF2B5EF4-FFF2-40B4-BE49-F238E27FC236}">
                <a16:creationId xmlns:a16="http://schemas.microsoft.com/office/drawing/2014/main" id="{CBA30B29-835A-E3D2-2442-AAEA4CD618EE}"/>
              </a:ext>
            </a:extLst>
          </p:cNvPr>
          <p:cNvSpPr txBox="1"/>
          <p:nvPr/>
        </p:nvSpPr>
        <p:spPr>
          <a:xfrm>
            <a:off x="106878" y="6413658"/>
            <a:ext cx="9286503" cy="307777"/>
          </a:xfrm>
          <a:prstGeom prst="rect">
            <a:avLst/>
          </a:prstGeom>
          <a:noFill/>
        </p:spPr>
        <p:txBody>
          <a:bodyPr wrap="square" rtlCol="0">
            <a:spAutoFit/>
          </a:bodyPr>
          <a:lstStyle/>
          <a:p>
            <a:r>
              <a:rPr lang="en-US" sz="1400" dirty="0"/>
              <a:t>DTG = dolutegravir, RAL = </a:t>
            </a:r>
            <a:r>
              <a:rPr lang="en-US" sz="1400" dirty="0" err="1"/>
              <a:t>raltegravir</a:t>
            </a:r>
            <a:r>
              <a:rPr lang="en-US" sz="1400" dirty="0"/>
              <a:t>, BIC = </a:t>
            </a:r>
            <a:r>
              <a:rPr lang="en-US" sz="1400" dirty="0" err="1"/>
              <a:t>bictregravir</a:t>
            </a:r>
            <a:endParaRPr lang="en-US" sz="1400" dirty="0"/>
          </a:p>
        </p:txBody>
      </p:sp>
    </p:spTree>
    <p:extLst>
      <p:ext uri="{BB962C8B-B14F-4D97-AF65-F5344CB8AC3E}">
        <p14:creationId xmlns:p14="http://schemas.microsoft.com/office/powerpoint/2010/main" val="391527740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36DEC1A-35D0-4B39-8538-29B78A0D26A7}"/>
              </a:ext>
            </a:extLst>
          </p:cNvPr>
          <p:cNvSpPr>
            <a:spLocks noGrp="1"/>
          </p:cNvSpPr>
          <p:nvPr>
            <p:ph type="body" sz="quarter" idx="11"/>
          </p:nvPr>
        </p:nvSpPr>
        <p:spPr/>
        <p:txBody>
          <a:bodyPr/>
          <a:lstStyle/>
          <a:p>
            <a:endParaRPr lang="en-US"/>
          </a:p>
        </p:txBody>
      </p:sp>
      <p:pic>
        <p:nvPicPr>
          <p:cNvPr id="7" name="Content Placeholder 4">
            <a:extLst>
              <a:ext uri="{FF2B5EF4-FFF2-40B4-BE49-F238E27FC236}">
                <a16:creationId xmlns:a16="http://schemas.microsoft.com/office/drawing/2014/main" id="{5089D17F-65B8-9F5E-9B4C-9D3F0ECF42E4}"/>
              </a:ext>
            </a:extLst>
          </p:cNvPr>
          <p:cNvPicPr>
            <a:picLocks noChangeAspect="1"/>
          </p:cNvPicPr>
          <p:nvPr/>
        </p:nvPicPr>
        <p:blipFill>
          <a:blip r:embed="rId2"/>
          <a:stretch>
            <a:fillRect/>
          </a:stretch>
        </p:blipFill>
        <p:spPr>
          <a:xfrm>
            <a:off x="622867" y="820903"/>
            <a:ext cx="8328455" cy="5703181"/>
          </a:xfrm>
          <a:prstGeom prst="rect">
            <a:avLst/>
          </a:prstGeom>
          <a:ln>
            <a:solidFill>
              <a:schemeClr val="accent1"/>
            </a:solidFill>
          </a:ln>
        </p:spPr>
      </p:pic>
    </p:spTree>
    <p:extLst>
      <p:ext uri="{BB962C8B-B14F-4D97-AF65-F5344CB8AC3E}">
        <p14:creationId xmlns:p14="http://schemas.microsoft.com/office/powerpoint/2010/main" val="82717146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9D75-6DA7-589C-DC31-A43C115B3918}"/>
              </a:ext>
            </a:extLst>
          </p:cNvPr>
          <p:cNvSpPr>
            <a:spLocks noGrp="1"/>
          </p:cNvSpPr>
          <p:nvPr>
            <p:ph type="title"/>
          </p:nvPr>
        </p:nvSpPr>
        <p:spPr/>
        <p:txBody>
          <a:bodyPr/>
          <a:lstStyle/>
          <a:p>
            <a:r>
              <a:rPr lang="en-US" dirty="0"/>
              <a:t>Complications (real world, non-exhaustive)</a:t>
            </a:r>
          </a:p>
        </p:txBody>
      </p:sp>
      <p:sp>
        <p:nvSpPr>
          <p:cNvPr id="3" name="Text Placeholder 2">
            <a:extLst>
              <a:ext uri="{FF2B5EF4-FFF2-40B4-BE49-F238E27FC236}">
                <a16:creationId xmlns:a16="http://schemas.microsoft.com/office/drawing/2014/main" id="{CDA79A99-D75F-253E-0D11-0ED57F4D80A2}"/>
              </a:ext>
            </a:extLst>
          </p:cNvPr>
          <p:cNvSpPr>
            <a:spLocks noGrp="1"/>
          </p:cNvSpPr>
          <p:nvPr>
            <p:ph type="body" sz="quarter" idx="11"/>
          </p:nvPr>
        </p:nvSpPr>
        <p:spPr>
          <a:xfrm>
            <a:off x="623459" y="1712244"/>
            <a:ext cx="10515163" cy="4112044"/>
          </a:xfrm>
        </p:spPr>
        <p:txBody>
          <a:bodyPr/>
          <a:lstStyle/>
          <a:p>
            <a:r>
              <a:rPr lang="en-US" dirty="0"/>
              <a:t>Psychological impact of trauma</a:t>
            </a:r>
          </a:p>
          <a:p>
            <a:r>
              <a:rPr lang="en-US" dirty="0"/>
              <a:t>Pregnancy/lactation</a:t>
            </a:r>
          </a:p>
          <a:p>
            <a:r>
              <a:rPr lang="en-US" dirty="0"/>
              <a:t>Presentation &gt; 72 hours after exposure</a:t>
            </a:r>
          </a:p>
          <a:p>
            <a:r>
              <a:rPr lang="en-US" dirty="0"/>
              <a:t>CYP3A4-inducer interaction (significantly lowers DTG levels)</a:t>
            </a:r>
          </a:p>
          <a:p>
            <a:r>
              <a:rPr lang="en-US" dirty="0"/>
              <a:t>Admission for ingestion as well</a:t>
            </a:r>
          </a:p>
          <a:p>
            <a:r>
              <a:rPr lang="en-US" dirty="0"/>
              <a:t>Insurance not responding to urgent need (both oPEP and </a:t>
            </a:r>
            <a:r>
              <a:rPr lang="en-US" dirty="0" err="1"/>
              <a:t>nPEP</a:t>
            </a:r>
            <a:r>
              <a:rPr lang="en-US" dirty="0"/>
              <a:t>)</a:t>
            </a:r>
          </a:p>
          <a:p>
            <a:r>
              <a:rPr lang="en-US" dirty="0"/>
              <a:t>Young age; complex guardian dynamics</a:t>
            </a:r>
          </a:p>
          <a:p>
            <a:endParaRPr lang="en-US" dirty="0"/>
          </a:p>
          <a:p>
            <a:endParaRPr lang="en-US" dirty="0"/>
          </a:p>
        </p:txBody>
      </p:sp>
    </p:spTree>
    <p:extLst>
      <p:ext uri="{BB962C8B-B14F-4D97-AF65-F5344CB8AC3E}">
        <p14:creationId xmlns:p14="http://schemas.microsoft.com/office/powerpoint/2010/main" val="2010543486"/>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HIV Post-Exposure Prophylaxis (PEP) - Summary</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623459" y="1790135"/>
            <a:ext cx="10515163" cy="2986087"/>
          </a:xfrm>
        </p:spPr>
        <p:txBody>
          <a:bodyPr/>
          <a:lstStyle/>
          <a:p>
            <a:r>
              <a:rPr lang="en-US" dirty="0"/>
              <a:t>#1 lesson: </a:t>
            </a:r>
            <a:r>
              <a:rPr lang="en-US" b="1" dirty="0"/>
              <a:t>TIMING - PEP should be started within 72 hours of the risk-event</a:t>
            </a:r>
            <a:endParaRPr lang="en-US" dirty="0"/>
          </a:p>
          <a:p>
            <a:r>
              <a:rPr lang="en-US" dirty="0"/>
              <a:t>Duration = 28 days (typically rounded up to 30 because few pharmacies wants to break expensive bottles)</a:t>
            </a:r>
          </a:p>
          <a:p>
            <a:pPr lvl="1"/>
            <a:r>
              <a:rPr lang="en-US" dirty="0"/>
              <a:t>Broken into two categories that are handled very differently</a:t>
            </a:r>
          </a:p>
          <a:p>
            <a:pPr lvl="2"/>
            <a:r>
              <a:rPr lang="en-US" i="1" dirty="0"/>
              <a:t>Occupational PEP (oPEP) </a:t>
            </a:r>
            <a:r>
              <a:rPr lang="en-US" dirty="0"/>
              <a:t>– needle stick, altercation involving blood, splatter</a:t>
            </a:r>
          </a:p>
          <a:p>
            <a:pPr lvl="2"/>
            <a:r>
              <a:rPr lang="en-US" i="1" dirty="0"/>
              <a:t>Non-occupational PEP (</a:t>
            </a:r>
            <a:r>
              <a:rPr lang="en-US" i="1" dirty="0" err="1"/>
              <a:t>nPEP</a:t>
            </a:r>
            <a:r>
              <a:rPr lang="en-US" i="1" dirty="0"/>
              <a:t>) </a:t>
            </a:r>
            <a:r>
              <a:rPr lang="en-US" dirty="0"/>
              <a:t>– sexual assault, broken condom, black-out events</a:t>
            </a:r>
          </a:p>
          <a:p>
            <a:pPr lvl="1"/>
            <a:r>
              <a:rPr lang="en-US" dirty="0"/>
              <a:t>Follow up needed for both oPEP and </a:t>
            </a:r>
            <a:r>
              <a:rPr lang="en-US" dirty="0" err="1"/>
              <a:t>nPEP</a:t>
            </a:r>
            <a:endParaRPr lang="en-US" dirty="0"/>
          </a:p>
          <a:p>
            <a:pPr lvl="1"/>
            <a:r>
              <a:rPr lang="en-US" dirty="0"/>
              <a:t>Limited supporting data</a:t>
            </a:r>
          </a:p>
          <a:p>
            <a:pPr lvl="2"/>
            <a:endParaRPr lang="en-US" dirty="0"/>
          </a:p>
          <a:p>
            <a:pPr lvl="1"/>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624887"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sz="2199" dirty="0"/>
          </a:p>
        </p:txBody>
      </p:sp>
    </p:spTree>
    <p:extLst>
      <p:ext uri="{BB962C8B-B14F-4D97-AF65-F5344CB8AC3E}">
        <p14:creationId xmlns:p14="http://schemas.microsoft.com/office/powerpoint/2010/main" val="117226209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4E4DF-6575-440A-BC34-B048D0BF887B}"/>
              </a:ext>
            </a:extLst>
          </p:cNvPr>
          <p:cNvSpPr>
            <a:spLocks noGrp="1"/>
          </p:cNvSpPr>
          <p:nvPr>
            <p:ph type="title"/>
          </p:nvPr>
        </p:nvSpPr>
        <p:spPr/>
        <p:txBody>
          <a:bodyPr/>
          <a:lstStyle/>
          <a:p>
            <a:r>
              <a:rPr lang="en-US" sz="3200" dirty="0">
                <a:ea typeface="+mj-lt"/>
                <a:cs typeface="+mj-lt"/>
              </a:rPr>
              <a:t>MATEC Statement on Equity and Inclusion</a:t>
            </a:r>
            <a:endParaRPr lang="en-US" dirty="0"/>
          </a:p>
        </p:txBody>
      </p:sp>
      <p:sp>
        <p:nvSpPr>
          <p:cNvPr id="3" name="Text Placeholder 2">
            <a:extLst>
              <a:ext uri="{FF2B5EF4-FFF2-40B4-BE49-F238E27FC236}">
                <a16:creationId xmlns:a16="http://schemas.microsoft.com/office/drawing/2014/main" id="{AC926B16-8E52-4066-9147-EBF5EACA8EFF}"/>
              </a:ext>
            </a:extLst>
          </p:cNvPr>
          <p:cNvSpPr>
            <a:spLocks noGrp="1"/>
          </p:cNvSpPr>
          <p:nvPr>
            <p:ph type="body" sz="quarter" idx="11"/>
          </p:nvPr>
        </p:nvSpPr>
        <p:spPr/>
        <p:txBody>
          <a:bodyPr lIns="91440" tIns="45720" rIns="91440" bIns="45720" anchor="t"/>
          <a:lstStyle/>
          <a:p>
            <a:pPr marL="0" indent="0">
              <a:buNone/>
            </a:pPr>
            <a:r>
              <a:rPr lang="en-US" dirty="0">
                <a:ea typeface="+mn-lt"/>
                <a:cs typeface="+mn-lt"/>
              </a:rPr>
              <a:t>MATEC has a strong commitment to fair, respectful and unbiased representation of humankind. We strive to be anti-racist, gender affirming and honor all people in an authentic way. This is our goal in all of our work, including this presentation. </a:t>
            </a:r>
            <a:endParaRPr lang="en-US"/>
          </a:p>
          <a:p>
            <a:pPr marL="0" indent="0">
              <a:buNone/>
            </a:pPr>
            <a:r>
              <a:rPr lang="en-US" dirty="0">
                <a:ea typeface="+mn-lt"/>
                <a:cs typeface="+mn-lt"/>
              </a:rPr>
              <a:t>Our commitment to you is that we take this stance seriously and invite you to do the same. We ask that if you find something offensive, off-putting, or inaccurate to please let us know. </a:t>
            </a:r>
            <a:endParaRPr lang="en-US"/>
          </a:p>
          <a:p>
            <a:pPr marL="0" indent="0">
              <a:buNone/>
            </a:pPr>
            <a:r>
              <a:rPr lang="en-US" dirty="0">
                <a:ea typeface="+mn-lt"/>
                <a:cs typeface="+mn-lt"/>
              </a:rPr>
              <a:t>We continue to grow and evolve and welcome you on our journey.</a:t>
            </a:r>
            <a:endParaRPr lang="en-US" dirty="0"/>
          </a:p>
        </p:txBody>
      </p:sp>
    </p:spTree>
    <p:extLst>
      <p:ext uri="{BB962C8B-B14F-4D97-AF65-F5344CB8AC3E}">
        <p14:creationId xmlns:p14="http://schemas.microsoft.com/office/powerpoint/2010/main" val="2729463669"/>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FC3FA-2627-7245-B8AE-0DD77342344E}"/>
              </a:ext>
            </a:extLst>
          </p:cNvPr>
          <p:cNvSpPr>
            <a:spLocks noGrp="1"/>
          </p:cNvSpPr>
          <p:nvPr>
            <p:ph type="title"/>
          </p:nvPr>
        </p:nvSpPr>
        <p:spPr/>
        <p:txBody>
          <a:bodyPr/>
          <a:lstStyle/>
          <a:p>
            <a:r>
              <a:rPr lang="en-US" dirty="0"/>
              <a:t>ED PEP Support Program</a:t>
            </a:r>
          </a:p>
        </p:txBody>
      </p:sp>
    </p:spTree>
    <p:extLst>
      <p:ext uri="{BB962C8B-B14F-4D97-AF65-F5344CB8AC3E}">
        <p14:creationId xmlns:p14="http://schemas.microsoft.com/office/powerpoint/2010/main" val="111458794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318050-DF34-03DF-A01E-3A6BDCF7E107}"/>
              </a:ext>
            </a:extLst>
          </p:cNvPr>
          <p:cNvSpPr>
            <a:spLocks noGrp="1"/>
          </p:cNvSpPr>
          <p:nvPr>
            <p:ph type="title"/>
          </p:nvPr>
        </p:nvSpPr>
        <p:spPr/>
        <p:txBody>
          <a:bodyPr>
            <a:normAutofit fontScale="90000"/>
          </a:bodyPr>
          <a:lstStyle/>
          <a:p>
            <a:r>
              <a:rPr lang="en-US" dirty="0"/>
              <a:t>Local Program – finally published in a peer-reviewed journal!</a:t>
            </a:r>
          </a:p>
        </p:txBody>
      </p:sp>
      <p:sp>
        <p:nvSpPr>
          <p:cNvPr id="4" name="Text Placeholder 3">
            <a:extLst>
              <a:ext uri="{FF2B5EF4-FFF2-40B4-BE49-F238E27FC236}">
                <a16:creationId xmlns:a16="http://schemas.microsoft.com/office/drawing/2014/main" id="{17F71128-4A3F-D811-FD1F-D3D77D08FBDC}"/>
              </a:ext>
            </a:extLst>
          </p:cNvPr>
          <p:cNvSpPr>
            <a:spLocks noGrp="1"/>
          </p:cNvSpPr>
          <p:nvPr>
            <p:ph type="body" sz="quarter" idx="11"/>
          </p:nvPr>
        </p:nvSpPr>
        <p:spPr/>
        <p:txBody>
          <a:bodyPr/>
          <a:lstStyle/>
          <a:p>
            <a:endParaRPr lang="en-US" dirty="0"/>
          </a:p>
        </p:txBody>
      </p:sp>
      <p:pic>
        <p:nvPicPr>
          <p:cNvPr id="6" name="Picture 5">
            <a:extLst>
              <a:ext uri="{FF2B5EF4-FFF2-40B4-BE49-F238E27FC236}">
                <a16:creationId xmlns:a16="http://schemas.microsoft.com/office/drawing/2014/main" id="{8C2ED561-D3D9-5260-379D-ECADC50A63CC}"/>
              </a:ext>
            </a:extLst>
          </p:cNvPr>
          <p:cNvPicPr>
            <a:picLocks noChangeAspect="1"/>
          </p:cNvPicPr>
          <p:nvPr/>
        </p:nvPicPr>
        <p:blipFill>
          <a:blip r:embed="rId2"/>
          <a:stretch>
            <a:fillRect/>
          </a:stretch>
        </p:blipFill>
        <p:spPr>
          <a:xfrm>
            <a:off x="624052" y="1935957"/>
            <a:ext cx="6249272" cy="4201111"/>
          </a:xfrm>
          <a:prstGeom prst="rect">
            <a:avLst/>
          </a:prstGeom>
        </p:spPr>
      </p:pic>
    </p:spTree>
    <p:extLst>
      <p:ext uri="{BB962C8B-B14F-4D97-AF65-F5344CB8AC3E}">
        <p14:creationId xmlns:p14="http://schemas.microsoft.com/office/powerpoint/2010/main" val="1903270998"/>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EA9EA-FA83-A6DD-C5CC-9BEB36665FF3}"/>
              </a:ext>
            </a:extLst>
          </p:cNvPr>
          <p:cNvSpPr>
            <a:spLocks noGrp="1"/>
          </p:cNvSpPr>
          <p:nvPr>
            <p:ph type="title"/>
          </p:nvPr>
        </p:nvSpPr>
        <p:spPr/>
        <p:txBody>
          <a:bodyPr/>
          <a:lstStyle/>
          <a:p>
            <a:r>
              <a:rPr lang="en-US" dirty="0"/>
              <a:t>ED PEP Support – Program Structure 1</a:t>
            </a:r>
          </a:p>
        </p:txBody>
      </p:sp>
      <p:sp>
        <p:nvSpPr>
          <p:cNvPr id="3" name="Text Placeholder 2">
            <a:extLst>
              <a:ext uri="{FF2B5EF4-FFF2-40B4-BE49-F238E27FC236}">
                <a16:creationId xmlns:a16="http://schemas.microsoft.com/office/drawing/2014/main" id="{13581015-3BDC-219F-92F5-95B26AC2E6B0}"/>
              </a:ext>
            </a:extLst>
          </p:cNvPr>
          <p:cNvSpPr>
            <a:spLocks noGrp="1"/>
          </p:cNvSpPr>
          <p:nvPr>
            <p:ph type="body" sz="quarter" idx="11"/>
          </p:nvPr>
        </p:nvSpPr>
        <p:spPr/>
        <p:txBody>
          <a:bodyPr/>
          <a:lstStyle/>
          <a:p>
            <a:r>
              <a:rPr lang="en-US" dirty="0"/>
              <a:t>Worked with IT to get an alert via EHR for any HIV med being prescribed by the Emergency Departments</a:t>
            </a:r>
          </a:p>
          <a:p>
            <a:pPr lvl="2"/>
            <a:r>
              <a:rPr lang="en-US" dirty="0"/>
              <a:t>Either PEP or an urgent need for someone living with HIV</a:t>
            </a:r>
          </a:p>
          <a:p>
            <a:r>
              <a:rPr lang="en-US" dirty="0"/>
              <a:t>Utilized mobile-app version of EHR to get alert on both personal and work phone</a:t>
            </a:r>
          </a:p>
          <a:p>
            <a:r>
              <a:rPr lang="en-US" dirty="0"/>
              <a:t>Called or visited ED as soon as alert was received to counsel patient</a:t>
            </a:r>
          </a:p>
          <a:p>
            <a:r>
              <a:rPr lang="en-US" dirty="0"/>
              <a:t>Added the following to standard specialty pharmacy assessment:</a:t>
            </a:r>
          </a:p>
          <a:p>
            <a:pPr lvl="2"/>
            <a:r>
              <a:rPr lang="en-US" dirty="0"/>
              <a:t>Insurance access</a:t>
            </a:r>
          </a:p>
          <a:p>
            <a:pPr lvl="2"/>
            <a:r>
              <a:rPr lang="en-US" dirty="0"/>
              <a:t>Primary care follow up access</a:t>
            </a:r>
          </a:p>
          <a:p>
            <a:pPr lvl="2"/>
            <a:r>
              <a:rPr lang="en-US" dirty="0"/>
              <a:t>Mental health access</a:t>
            </a:r>
          </a:p>
          <a:p>
            <a:endParaRPr lang="en-US" dirty="0"/>
          </a:p>
        </p:txBody>
      </p:sp>
    </p:spTree>
    <p:extLst>
      <p:ext uri="{BB962C8B-B14F-4D97-AF65-F5344CB8AC3E}">
        <p14:creationId xmlns:p14="http://schemas.microsoft.com/office/powerpoint/2010/main" val="2016865799"/>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F9801-B85A-AE4B-7619-0EDFE6083056}"/>
              </a:ext>
            </a:extLst>
          </p:cNvPr>
          <p:cNvSpPr>
            <a:spLocks noGrp="1"/>
          </p:cNvSpPr>
          <p:nvPr>
            <p:ph type="title"/>
          </p:nvPr>
        </p:nvSpPr>
        <p:spPr/>
        <p:txBody>
          <a:bodyPr/>
          <a:lstStyle/>
          <a:p>
            <a:r>
              <a:rPr lang="en-US" dirty="0"/>
              <a:t>ED PEP Support – Program Structure 2</a:t>
            </a:r>
          </a:p>
        </p:txBody>
      </p:sp>
      <p:sp>
        <p:nvSpPr>
          <p:cNvPr id="3" name="Text Placeholder 2">
            <a:extLst>
              <a:ext uri="{FF2B5EF4-FFF2-40B4-BE49-F238E27FC236}">
                <a16:creationId xmlns:a16="http://schemas.microsoft.com/office/drawing/2014/main" id="{3B6316D9-0FC7-444F-785D-210C8305AE16}"/>
              </a:ext>
            </a:extLst>
          </p:cNvPr>
          <p:cNvSpPr>
            <a:spLocks noGrp="1"/>
          </p:cNvSpPr>
          <p:nvPr>
            <p:ph type="body" sz="quarter" idx="11"/>
          </p:nvPr>
        </p:nvSpPr>
        <p:spPr/>
        <p:txBody>
          <a:bodyPr/>
          <a:lstStyle/>
          <a:p>
            <a:r>
              <a:rPr lang="en-US" dirty="0"/>
              <a:t>Determined access to medications</a:t>
            </a:r>
          </a:p>
          <a:p>
            <a:r>
              <a:rPr lang="en-US" dirty="0"/>
              <a:t>Assessed preferred communication – phone, email, text</a:t>
            </a:r>
          </a:p>
          <a:p>
            <a:r>
              <a:rPr lang="en-US" dirty="0"/>
              <a:t>Follow up call scheduled for 3-5 days after start to assess tolerability and adherence</a:t>
            </a:r>
          </a:p>
          <a:p>
            <a:r>
              <a:rPr lang="en-US" dirty="0"/>
              <a:t>Call at end of therapy to confirm completion, assess status</a:t>
            </a:r>
          </a:p>
          <a:p>
            <a:r>
              <a:rPr lang="en-US" dirty="0"/>
              <a:t>Call for lab reminders at 6 weeks and 3 months</a:t>
            </a:r>
          </a:p>
          <a:p>
            <a:endParaRPr lang="en-US" dirty="0"/>
          </a:p>
        </p:txBody>
      </p:sp>
    </p:spTree>
    <p:extLst>
      <p:ext uri="{BB962C8B-B14F-4D97-AF65-F5344CB8AC3E}">
        <p14:creationId xmlns:p14="http://schemas.microsoft.com/office/powerpoint/2010/main" val="955658031"/>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8CA1E-41B9-47B8-68A4-265B5B008C62}"/>
              </a:ext>
            </a:extLst>
          </p:cNvPr>
          <p:cNvSpPr>
            <a:spLocks noGrp="1"/>
          </p:cNvSpPr>
          <p:nvPr>
            <p:ph type="title"/>
          </p:nvPr>
        </p:nvSpPr>
        <p:spPr/>
        <p:txBody>
          <a:bodyPr/>
          <a:lstStyle/>
          <a:p>
            <a:r>
              <a:rPr lang="en-US" dirty="0"/>
              <a:t>Total of 89 active alerts for prescribing PEP</a:t>
            </a:r>
          </a:p>
        </p:txBody>
      </p:sp>
      <p:pic>
        <p:nvPicPr>
          <p:cNvPr id="5" name="Picture 4">
            <a:extLst>
              <a:ext uri="{FF2B5EF4-FFF2-40B4-BE49-F238E27FC236}">
                <a16:creationId xmlns:a16="http://schemas.microsoft.com/office/drawing/2014/main" id="{6715EE3A-AF8F-6F20-EDE8-C090BA9F459F}"/>
              </a:ext>
            </a:extLst>
          </p:cNvPr>
          <p:cNvPicPr>
            <a:picLocks noChangeAspect="1"/>
          </p:cNvPicPr>
          <p:nvPr/>
        </p:nvPicPr>
        <p:blipFill>
          <a:blip r:embed="rId2"/>
          <a:stretch>
            <a:fillRect/>
          </a:stretch>
        </p:blipFill>
        <p:spPr>
          <a:xfrm>
            <a:off x="450530" y="2099493"/>
            <a:ext cx="5163271" cy="3724795"/>
          </a:xfrm>
          <a:prstGeom prst="rect">
            <a:avLst/>
          </a:prstGeom>
        </p:spPr>
      </p:pic>
      <p:pic>
        <p:nvPicPr>
          <p:cNvPr id="7" name="Picture 6">
            <a:extLst>
              <a:ext uri="{FF2B5EF4-FFF2-40B4-BE49-F238E27FC236}">
                <a16:creationId xmlns:a16="http://schemas.microsoft.com/office/drawing/2014/main" id="{1F4243F3-B4ED-72CC-345A-3DBF8F95AD50}"/>
              </a:ext>
            </a:extLst>
          </p:cNvPr>
          <p:cNvPicPr>
            <a:picLocks noChangeAspect="1"/>
          </p:cNvPicPr>
          <p:nvPr/>
        </p:nvPicPr>
        <p:blipFill>
          <a:blip r:embed="rId3"/>
          <a:stretch>
            <a:fillRect/>
          </a:stretch>
        </p:blipFill>
        <p:spPr>
          <a:xfrm>
            <a:off x="6013457" y="2099493"/>
            <a:ext cx="5125165" cy="3458058"/>
          </a:xfrm>
          <a:prstGeom prst="rect">
            <a:avLst/>
          </a:prstGeom>
        </p:spPr>
      </p:pic>
    </p:spTree>
    <p:extLst>
      <p:ext uri="{BB962C8B-B14F-4D97-AF65-F5344CB8AC3E}">
        <p14:creationId xmlns:p14="http://schemas.microsoft.com/office/powerpoint/2010/main" val="3340135386"/>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85BF-1F61-E319-83D7-465F73F560BD}"/>
              </a:ext>
            </a:extLst>
          </p:cNvPr>
          <p:cNvSpPr>
            <a:spLocks noGrp="1"/>
          </p:cNvSpPr>
          <p:nvPr>
            <p:ph type="title"/>
          </p:nvPr>
        </p:nvSpPr>
        <p:spPr/>
        <p:txBody>
          <a:bodyPr/>
          <a:lstStyle/>
          <a:p>
            <a:r>
              <a:rPr lang="en-US" dirty="0"/>
              <a:t>Loss to Follow Up</a:t>
            </a:r>
          </a:p>
        </p:txBody>
      </p:sp>
      <p:pic>
        <p:nvPicPr>
          <p:cNvPr id="5" name="Picture 4">
            <a:extLst>
              <a:ext uri="{FF2B5EF4-FFF2-40B4-BE49-F238E27FC236}">
                <a16:creationId xmlns:a16="http://schemas.microsoft.com/office/drawing/2014/main" id="{85635EE9-87EF-4BF4-89D3-6081BF655353}"/>
              </a:ext>
            </a:extLst>
          </p:cNvPr>
          <p:cNvPicPr>
            <a:picLocks noChangeAspect="1"/>
          </p:cNvPicPr>
          <p:nvPr/>
        </p:nvPicPr>
        <p:blipFill>
          <a:blip r:embed="rId2"/>
          <a:stretch>
            <a:fillRect/>
          </a:stretch>
        </p:blipFill>
        <p:spPr>
          <a:xfrm>
            <a:off x="623459" y="1832557"/>
            <a:ext cx="8213886" cy="4396321"/>
          </a:xfrm>
          <a:prstGeom prst="rect">
            <a:avLst/>
          </a:prstGeom>
        </p:spPr>
      </p:pic>
    </p:spTree>
    <p:extLst>
      <p:ext uri="{BB962C8B-B14F-4D97-AF65-F5344CB8AC3E}">
        <p14:creationId xmlns:p14="http://schemas.microsoft.com/office/powerpoint/2010/main" val="2649190793"/>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7FD43-EF5B-FCE4-68E9-1F5983929E91}"/>
              </a:ext>
            </a:extLst>
          </p:cNvPr>
          <p:cNvSpPr>
            <a:spLocks noGrp="1"/>
          </p:cNvSpPr>
          <p:nvPr>
            <p:ph type="title"/>
          </p:nvPr>
        </p:nvSpPr>
        <p:spPr/>
        <p:txBody>
          <a:bodyPr/>
          <a:lstStyle/>
          <a:p>
            <a:r>
              <a:rPr lang="en-US" dirty="0"/>
              <a:t>Categorized Interventions</a:t>
            </a:r>
          </a:p>
        </p:txBody>
      </p:sp>
      <p:pic>
        <p:nvPicPr>
          <p:cNvPr id="4" name="Picture 3">
            <a:extLst>
              <a:ext uri="{FF2B5EF4-FFF2-40B4-BE49-F238E27FC236}">
                <a16:creationId xmlns:a16="http://schemas.microsoft.com/office/drawing/2014/main" id="{93260DC8-F38E-06FE-40A8-EF0F865A55DD}"/>
              </a:ext>
            </a:extLst>
          </p:cNvPr>
          <p:cNvPicPr>
            <a:picLocks noChangeAspect="1"/>
          </p:cNvPicPr>
          <p:nvPr/>
        </p:nvPicPr>
        <p:blipFill>
          <a:blip r:embed="rId2"/>
          <a:stretch>
            <a:fillRect/>
          </a:stretch>
        </p:blipFill>
        <p:spPr>
          <a:xfrm>
            <a:off x="623459" y="1775290"/>
            <a:ext cx="5914836" cy="4818310"/>
          </a:xfrm>
          <a:prstGeom prst="rect">
            <a:avLst/>
          </a:prstGeom>
        </p:spPr>
      </p:pic>
    </p:spTree>
    <p:extLst>
      <p:ext uri="{BB962C8B-B14F-4D97-AF65-F5344CB8AC3E}">
        <p14:creationId xmlns:p14="http://schemas.microsoft.com/office/powerpoint/2010/main" val="1799941155"/>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2970E-FE47-E22D-5276-D855A6EABF1E}"/>
              </a:ext>
            </a:extLst>
          </p:cNvPr>
          <p:cNvSpPr>
            <a:spLocks noGrp="1"/>
          </p:cNvSpPr>
          <p:nvPr>
            <p:ph type="title"/>
          </p:nvPr>
        </p:nvSpPr>
        <p:spPr>
          <a:xfrm>
            <a:off x="623458" y="957512"/>
            <a:ext cx="10515163" cy="648915"/>
          </a:xfrm>
        </p:spPr>
        <p:txBody>
          <a:bodyPr/>
          <a:lstStyle/>
          <a:p>
            <a:r>
              <a:rPr lang="en-US" dirty="0"/>
              <a:t>ED PEP Support – Lessons and Pearls 1</a:t>
            </a:r>
          </a:p>
        </p:txBody>
      </p:sp>
      <p:sp>
        <p:nvSpPr>
          <p:cNvPr id="3" name="Text Placeholder 2">
            <a:extLst>
              <a:ext uri="{FF2B5EF4-FFF2-40B4-BE49-F238E27FC236}">
                <a16:creationId xmlns:a16="http://schemas.microsoft.com/office/drawing/2014/main" id="{23A7AEBA-0CAF-332D-8591-60B716D7CA01}"/>
              </a:ext>
            </a:extLst>
          </p:cNvPr>
          <p:cNvSpPr>
            <a:spLocks noGrp="1"/>
          </p:cNvSpPr>
          <p:nvPr>
            <p:ph type="body" sz="quarter" idx="11"/>
          </p:nvPr>
        </p:nvSpPr>
        <p:spPr>
          <a:xfrm>
            <a:off x="623459" y="1682627"/>
            <a:ext cx="10515163" cy="4382066"/>
          </a:xfrm>
        </p:spPr>
        <p:txBody>
          <a:bodyPr/>
          <a:lstStyle/>
          <a:p>
            <a:r>
              <a:rPr lang="en-US" sz="2000" dirty="0"/>
              <a:t>Outcomes Measurement</a:t>
            </a:r>
          </a:p>
          <a:p>
            <a:pPr lvl="2"/>
            <a:r>
              <a:rPr lang="en-US" sz="2000" dirty="0"/>
              <a:t>Frequent loss to follow up</a:t>
            </a:r>
          </a:p>
          <a:p>
            <a:pPr lvl="2"/>
            <a:r>
              <a:rPr lang="en-US" sz="2000" dirty="0"/>
              <a:t>Biggest barriers: employee health privacy barriers and follow up outside of health-system</a:t>
            </a:r>
          </a:p>
          <a:p>
            <a:pPr lvl="2"/>
            <a:r>
              <a:rPr lang="en-US" sz="2000" dirty="0"/>
              <a:t>Filling for 1 month typically excludes patients from service surveys</a:t>
            </a:r>
          </a:p>
          <a:p>
            <a:r>
              <a:rPr lang="en-US" sz="2000" dirty="0"/>
              <a:t>Patient Communication</a:t>
            </a:r>
          </a:p>
          <a:p>
            <a:pPr lvl="2"/>
            <a:r>
              <a:rPr lang="en-US" sz="2000" dirty="0"/>
              <a:t>Not all patients are ready to be counseled; try to schedule follow up the next day</a:t>
            </a:r>
          </a:p>
          <a:p>
            <a:pPr lvl="2"/>
            <a:r>
              <a:rPr lang="en-US" sz="2000" dirty="0"/>
              <a:t>Be prepared for many levels of health-literacy</a:t>
            </a:r>
          </a:p>
          <a:p>
            <a:pPr lvl="2"/>
            <a:r>
              <a:rPr lang="en-US" sz="2000" dirty="0"/>
              <a:t>Some patients require more care coordination due to physical injuries sustained during assault</a:t>
            </a:r>
          </a:p>
          <a:p>
            <a:pPr lvl="2"/>
            <a:r>
              <a:rPr lang="en-US" sz="2000" dirty="0"/>
              <a:t>Get updated mailing address – young patient might put parent’s address due to insurance and follow up surveys can lead to difficult conversations</a:t>
            </a:r>
          </a:p>
          <a:p>
            <a:endParaRPr lang="en-US" dirty="0"/>
          </a:p>
        </p:txBody>
      </p:sp>
    </p:spTree>
    <p:extLst>
      <p:ext uri="{BB962C8B-B14F-4D97-AF65-F5344CB8AC3E}">
        <p14:creationId xmlns:p14="http://schemas.microsoft.com/office/powerpoint/2010/main" val="2002334381"/>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30C57-99CB-26B6-73DE-C266E2A5995C}"/>
              </a:ext>
            </a:extLst>
          </p:cNvPr>
          <p:cNvSpPr>
            <a:spLocks noGrp="1"/>
          </p:cNvSpPr>
          <p:nvPr>
            <p:ph type="title"/>
          </p:nvPr>
        </p:nvSpPr>
        <p:spPr/>
        <p:txBody>
          <a:bodyPr/>
          <a:lstStyle/>
          <a:p>
            <a:r>
              <a:rPr lang="en-US" dirty="0"/>
              <a:t>ED PEP Support – Lessons and Pearls 2</a:t>
            </a:r>
          </a:p>
        </p:txBody>
      </p:sp>
      <p:sp>
        <p:nvSpPr>
          <p:cNvPr id="3" name="Text Placeholder 2">
            <a:extLst>
              <a:ext uri="{FF2B5EF4-FFF2-40B4-BE49-F238E27FC236}">
                <a16:creationId xmlns:a16="http://schemas.microsoft.com/office/drawing/2014/main" id="{61C56F5C-3659-581C-D944-084CE795E25C}"/>
              </a:ext>
            </a:extLst>
          </p:cNvPr>
          <p:cNvSpPr>
            <a:spLocks noGrp="1"/>
          </p:cNvSpPr>
          <p:nvPr>
            <p:ph type="body" sz="quarter" idx="11"/>
          </p:nvPr>
        </p:nvSpPr>
        <p:spPr>
          <a:xfrm>
            <a:off x="623459" y="1801451"/>
            <a:ext cx="10515163" cy="4022837"/>
          </a:xfrm>
        </p:spPr>
        <p:txBody>
          <a:bodyPr/>
          <a:lstStyle/>
          <a:p>
            <a:r>
              <a:rPr lang="en-US" sz="2000" dirty="0"/>
              <a:t>Alerts</a:t>
            </a:r>
          </a:p>
          <a:p>
            <a:pPr lvl="2"/>
            <a:r>
              <a:rPr lang="en-US" sz="2000" dirty="0"/>
              <a:t>Befriend IT early</a:t>
            </a:r>
          </a:p>
          <a:p>
            <a:pPr lvl="2"/>
            <a:r>
              <a:rPr lang="en-US" sz="2000" dirty="0"/>
              <a:t>Some alerts were for adding HIV meds to med list rather than order</a:t>
            </a:r>
          </a:p>
          <a:p>
            <a:r>
              <a:rPr lang="en-US" sz="2000" dirty="0"/>
              <a:t>ED Collaboration</a:t>
            </a:r>
          </a:p>
          <a:p>
            <a:pPr lvl="2"/>
            <a:r>
              <a:rPr lang="en-US" sz="2000" dirty="0"/>
              <a:t>Meet with the ED staff earlier in the process</a:t>
            </a:r>
          </a:p>
          <a:p>
            <a:pPr lvl="2"/>
            <a:r>
              <a:rPr lang="en-US" sz="2000" dirty="0"/>
              <a:t>Meet with ED staff at least annually to describe the process</a:t>
            </a:r>
          </a:p>
          <a:p>
            <a:pPr lvl="2"/>
            <a:r>
              <a:rPr lang="en-US" sz="2000" dirty="0"/>
              <a:t>SARS RNs were contracted in from large nearby hospital – had to connect with them as well</a:t>
            </a:r>
          </a:p>
          <a:p>
            <a:pPr lvl="2"/>
            <a:r>
              <a:rPr lang="en-US" sz="2000" dirty="0"/>
              <a:t>HUGE: ask them to get best contact info; some patients lost to follow up because contact info in EHR was not up to date</a:t>
            </a:r>
          </a:p>
          <a:p>
            <a:endParaRPr lang="en-US" dirty="0"/>
          </a:p>
        </p:txBody>
      </p:sp>
    </p:spTree>
    <p:extLst>
      <p:ext uri="{BB962C8B-B14F-4D97-AF65-F5344CB8AC3E}">
        <p14:creationId xmlns:p14="http://schemas.microsoft.com/office/powerpoint/2010/main" val="2899116880"/>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375B-9CBC-9C23-8217-18C3E09B9B54}"/>
              </a:ext>
            </a:extLst>
          </p:cNvPr>
          <p:cNvSpPr>
            <a:spLocks noGrp="1"/>
          </p:cNvSpPr>
          <p:nvPr>
            <p:ph type="title"/>
          </p:nvPr>
        </p:nvSpPr>
        <p:spPr>
          <a:xfrm>
            <a:off x="623458" y="848655"/>
            <a:ext cx="10515163" cy="648915"/>
          </a:xfrm>
        </p:spPr>
        <p:txBody>
          <a:bodyPr/>
          <a:lstStyle/>
          <a:p>
            <a:r>
              <a:rPr lang="en-US" dirty="0"/>
              <a:t>ED PEP Support – Lessons and Pearls 3</a:t>
            </a:r>
          </a:p>
        </p:txBody>
      </p:sp>
      <p:sp>
        <p:nvSpPr>
          <p:cNvPr id="3" name="Text Placeholder 2">
            <a:extLst>
              <a:ext uri="{FF2B5EF4-FFF2-40B4-BE49-F238E27FC236}">
                <a16:creationId xmlns:a16="http://schemas.microsoft.com/office/drawing/2014/main" id="{768AAFAD-E204-2B0A-D65C-EF2E7976A804}"/>
              </a:ext>
            </a:extLst>
          </p:cNvPr>
          <p:cNvSpPr>
            <a:spLocks noGrp="1"/>
          </p:cNvSpPr>
          <p:nvPr>
            <p:ph type="body" sz="quarter" idx="11"/>
          </p:nvPr>
        </p:nvSpPr>
        <p:spPr>
          <a:xfrm>
            <a:off x="492829" y="1497570"/>
            <a:ext cx="9511142" cy="4837485"/>
          </a:xfrm>
        </p:spPr>
        <p:txBody>
          <a:bodyPr/>
          <a:lstStyle/>
          <a:p>
            <a:r>
              <a:rPr lang="en-US" sz="1900" dirty="0"/>
              <a:t>Affordability</a:t>
            </a:r>
          </a:p>
          <a:p>
            <a:pPr lvl="2"/>
            <a:r>
              <a:rPr lang="en-US" sz="1900" dirty="0"/>
              <a:t>Will need to work with 2 manufacturer programs for copay assistance</a:t>
            </a:r>
          </a:p>
          <a:p>
            <a:pPr lvl="2"/>
            <a:r>
              <a:rPr lang="en-US" sz="1900" dirty="0"/>
              <a:t>Educate weekend pharmacy staff on process for activating assistance plans</a:t>
            </a:r>
          </a:p>
          <a:p>
            <a:pPr lvl="2"/>
            <a:r>
              <a:rPr lang="en-US" sz="1900" dirty="0"/>
              <a:t>Non-profit health system can sometimes work through “pending” insurance statuses</a:t>
            </a:r>
          </a:p>
          <a:p>
            <a:pPr lvl="2"/>
            <a:r>
              <a:rPr lang="en-US" sz="1900" dirty="0"/>
              <a:t>Workman’s Comp insurance can take a very long time to get expensive meds authorized</a:t>
            </a:r>
          </a:p>
          <a:p>
            <a:r>
              <a:rPr lang="en-US" sz="1900" dirty="0"/>
              <a:t>Access</a:t>
            </a:r>
          </a:p>
          <a:p>
            <a:pPr lvl="2"/>
            <a:r>
              <a:rPr lang="en-US" sz="1900" dirty="0"/>
              <a:t>Delivering full 28-day supply at end of ED visit can ensure access</a:t>
            </a:r>
          </a:p>
          <a:p>
            <a:pPr lvl="3"/>
            <a:r>
              <a:rPr lang="en-US" sz="1900" dirty="0"/>
              <a:t>CDC Guidance supports this with data as well</a:t>
            </a:r>
          </a:p>
          <a:p>
            <a:pPr lvl="2"/>
            <a:r>
              <a:rPr lang="en-US" sz="1900" dirty="0"/>
              <a:t>Shipping same day is critical for success</a:t>
            </a:r>
          </a:p>
          <a:p>
            <a:pPr lvl="2"/>
            <a:r>
              <a:rPr lang="en-US" sz="1900" dirty="0"/>
              <a:t>Very few insurance plans fully prevent local filling in MN</a:t>
            </a:r>
          </a:p>
          <a:p>
            <a:pPr lvl="2"/>
            <a:r>
              <a:rPr lang="en-US" sz="1900" dirty="0"/>
              <a:t>Work with your pharmacy to ensure they can break bottles to 28-day supply</a:t>
            </a:r>
          </a:p>
          <a:p>
            <a:endParaRPr lang="en-US" dirty="0"/>
          </a:p>
        </p:txBody>
      </p:sp>
    </p:spTree>
    <p:extLst>
      <p:ext uri="{BB962C8B-B14F-4D97-AF65-F5344CB8AC3E}">
        <p14:creationId xmlns:p14="http://schemas.microsoft.com/office/powerpoint/2010/main" val="202012930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Disclaimer</a:t>
            </a:r>
          </a:p>
        </p:txBody>
      </p:sp>
      <p:sp>
        <p:nvSpPr>
          <p:cNvPr id="6" name="Text Placeholder 5"/>
          <p:cNvSpPr>
            <a:spLocks noGrp="1"/>
          </p:cNvSpPr>
          <p:nvPr>
            <p:ph type="body" sz="quarter" idx="11"/>
          </p:nvPr>
        </p:nvSpPr>
        <p:spPr/>
        <p:txBody>
          <a:bodyPr lIns="91440" tIns="45720" rIns="91440" bIns="45720" anchor="t"/>
          <a:lstStyle/>
          <a:p>
            <a:pPr marL="85089"/>
            <a:r>
              <a:rPr lang="en-US" dirty="0">
                <a:cs typeface="Arial"/>
              </a:rPr>
              <a:t>This program is supported by the Health Resources and Services Administration (HRSA) of the U.S. Department of Health and Human Services (HHS) as part of an award totaling $4,036,482 with 0 percentage financed with nongovernmental sources. The contents are those of the author(s) and do not necessarily represent the official views of, nor an endorsement, by HRSA, HHS or the U.S. Government.</a:t>
            </a:r>
          </a:p>
        </p:txBody>
      </p:sp>
    </p:spTree>
    <p:extLst>
      <p:ext uri="{BB962C8B-B14F-4D97-AF65-F5344CB8AC3E}">
        <p14:creationId xmlns:p14="http://schemas.microsoft.com/office/powerpoint/2010/main" val="1159204667"/>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58F03-040D-A94C-965B-876B5EA67CCA}"/>
              </a:ext>
            </a:extLst>
          </p:cNvPr>
          <p:cNvSpPr>
            <a:spLocks noGrp="1"/>
          </p:cNvSpPr>
          <p:nvPr>
            <p:ph type="title"/>
          </p:nvPr>
        </p:nvSpPr>
        <p:spPr/>
        <p:txBody>
          <a:bodyPr>
            <a:normAutofit fontScale="90000"/>
          </a:bodyPr>
          <a:lstStyle/>
          <a:p>
            <a:r>
              <a:rPr lang="en-US" dirty="0"/>
              <a:t>Newer Data, More Pearls and Discussion</a:t>
            </a:r>
          </a:p>
        </p:txBody>
      </p:sp>
    </p:spTree>
    <p:extLst>
      <p:ext uri="{BB962C8B-B14F-4D97-AF65-F5344CB8AC3E}">
        <p14:creationId xmlns:p14="http://schemas.microsoft.com/office/powerpoint/2010/main" val="957848670"/>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EF00F1-D745-BD1C-4CEF-0CFA4B6FF3F8}"/>
              </a:ext>
            </a:extLst>
          </p:cNvPr>
          <p:cNvSpPr>
            <a:spLocks noGrp="1"/>
          </p:cNvSpPr>
          <p:nvPr>
            <p:ph type="title"/>
          </p:nvPr>
        </p:nvSpPr>
        <p:spPr/>
        <p:txBody>
          <a:bodyPr/>
          <a:lstStyle/>
          <a:p>
            <a:r>
              <a:rPr lang="en-US" dirty="0"/>
              <a:t>CROI 2024 HIV PEP Highlights 1</a:t>
            </a:r>
          </a:p>
        </p:txBody>
      </p:sp>
      <p:sp>
        <p:nvSpPr>
          <p:cNvPr id="4" name="Text Placeholder 3">
            <a:extLst>
              <a:ext uri="{FF2B5EF4-FFF2-40B4-BE49-F238E27FC236}">
                <a16:creationId xmlns:a16="http://schemas.microsoft.com/office/drawing/2014/main" id="{403EECD3-F938-8A6C-DE67-9E35C4FDDF59}"/>
              </a:ext>
            </a:extLst>
          </p:cNvPr>
          <p:cNvSpPr>
            <a:spLocks noGrp="1"/>
          </p:cNvSpPr>
          <p:nvPr>
            <p:ph type="body" sz="quarter" idx="11"/>
          </p:nvPr>
        </p:nvSpPr>
        <p:spPr/>
        <p:txBody>
          <a:bodyPr/>
          <a:lstStyle/>
          <a:p>
            <a:r>
              <a:rPr lang="en-US" b="1" dirty="0" err="1"/>
              <a:t>Abstr</a:t>
            </a:r>
            <a:r>
              <a:rPr lang="en-US" b="1" dirty="0"/>
              <a:t> 1130 </a:t>
            </a:r>
            <a:r>
              <a:rPr lang="en-US" dirty="0"/>
              <a:t>“A Matter of Time: Factors Associated with Delayed </a:t>
            </a:r>
            <a:r>
              <a:rPr lang="en-US" dirty="0" err="1"/>
              <a:t>nPEP</a:t>
            </a:r>
            <a:r>
              <a:rPr lang="en-US" dirty="0"/>
              <a:t> Initiation”, Bana.</a:t>
            </a:r>
          </a:p>
          <a:p>
            <a:pPr lvl="2"/>
            <a:r>
              <a:rPr lang="en-US" dirty="0"/>
              <a:t>Retrospective study in Italian ED, 2011-2023 for pts receiving </a:t>
            </a:r>
            <a:r>
              <a:rPr lang="en-US" dirty="0" err="1"/>
              <a:t>nPEP</a:t>
            </a:r>
            <a:endParaRPr lang="en-US" dirty="0"/>
          </a:p>
          <a:p>
            <a:pPr lvl="2"/>
            <a:r>
              <a:rPr lang="en-US" dirty="0"/>
              <a:t>n=522, 93.1% male, 67.8% MSM</a:t>
            </a:r>
          </a:p>
          <a:p>
            <a:pPr lvl="2"/>
            <a:r>
              <a:rPr lang="en-US" dirty="0"/>
              <a:t>Ano-genital/semen direct contact, Italian nationality, previous HIV testing assoc. with &lt;24h presentation</a:t>
            </a:r>
          </a:p>
          <a:p>
            <a:pPr lvl="2"/>
            <a:r>
              <a:rPr lang="en-US" dirty="0"/>
              <a:t>Sexual intercourse under the influence </a:t>
            </a:r>
            <a:r>
              <a:rPr lang="en-US" dirty="0" err="1"/>
              <a:t>assoc</a:t>
            </a:r>
            <a:r>
              <a:rPr lang="en-US" dirty="0"/>
              <a:t> with &gt;24 h presentation</a:t>
            </a:r>
          </a:p>
          <a:p>
            <a:pPr lvl="2"/>
            <a:r>
              <a:rPr lang="en-US" dirty="0"/>
              <a:t>Previous </a:t>
            </a:r>
            <a:r>
              <a:rPr lang="en-US" dirty="0" err="1"/>
              <a:t>nPEP</a:t>
            </a:r>
            <a:r>
              <a:rPr lang="en-US" dirty="0"/>
              <a:t> didn’t impact speed</a:t>
            </a:r>
          </a:p>
          <a:p>
            <a:endParaRPr lang="en-US" dirty="0"/>
          </a:p>
          <a:p>
            <a:endParaRPr lang="en-US" dirty="0"/>
          </a:p>
        </p:txBody>
      </p:sp>
    </p:spTree>
    <p:extLst>
      <p:ext uri="{BB962C8B-B14F-4D97-AF65-F5344CB8AC3E}">
        <p14:creationId xmlns:p14="http://schemas.microsoft.com/office/powerpoint/2010/main" val="626939350"/>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1388-00B2-EA82-F876-D44F54D06818}"/>
              </a:ext>
            </a:extLst>
          </p:cNvPr>
          <p:cNvSpPr>
            <a:spLocks noGrp="1"/>
          </p:cNvSpPr>
          <p:nvPr>
            <p:ph type="title"/>
          </p:nvPr>
        </p:nvSpPr>
        <p:spPr/>
        <p:txBody>
          <a:bodyPr/>
          <a:lstStyle/>
          <a:p>
            <a:r>
              <a:rPr lang="en-US" dirty="0"/>
              <a:t>CROI 2024 HIV PEP Highlights 2</a:t>
            </a:r>
          </a:p>
        </p:txBody>
      </p:sp>
      <p:sp>
        <p:nvSpPr>
          <p:cNvPr id="3" name="Text Placeholder 2">
            <a:extLst>
              <a:ext uri="{FF2B5EF4-FFF2-40B4-BE49-F238E27FC236}">
                <a16:creationId xmlns:a16="http://schemas.microsoft.com/office/drawing/2014/main" id="{768C99A6-7659-03EF-3776-24BD7FAD5917}"/>
              </a:ext>
            </a:extLst>
          </p:cNvPr>
          <p:cNvSpPr>
            <a:spLocks noGrp="1"/>
          </p:cNvSpPr>
          <p:nvPr>
            <p:ph type="body" sz="quarter" idx="11"/>
          </p:nvPr>
        </p:nvSpPr>
        <p:spPr>
          <a:xfrm>
            <a:off x="623459" y="1953420"/>
            <a:ext cx="4554183" cy="2986087"/>
          </a:xfrm>
        </p:spPr>
        <p:txBody>
          <a:bodyPr/>
          <a:lstStyle/>
          <a:p>
            <a:r>
              <a:rPr lang="en-US" sz="1800" b="1" dirty="0" err="1"/>
              <a:t>Abstr</a:t>
            </a:r>
            <a:r>
              <a:rPr lang="en-US" sz="1800" b="1" dirty="0"/>
              <a:t> 1131 </a:t>
            </a:r>
            <a:r>
              <a:rPr lang="en-US" sz="1800" dirty="0"/>
              <a:t>“HIV Post-Exposure Prophylaxis Prescription Trends: United States, 2013-2022”, Tanner.</a:t>
            </a:r>
          </a:p>
          <a:p>
            <a:pPr lvl="2"/>
            <a:r>
              <a:rPr lang="en-US" sz="1800" dirty="0"/>
              <a:t>Retrospective analysis of IQVIA retail pharmacy claims data, algorithm to determine PEP pts. Annual </a:t>
            </a:r>
            <a:r>
              <a:rPr lang="en-US" sz="1800" dirty="0" err="1"/>
              <a:t>rx</a:t>
            </a:r>
            <a:r>
              <a:rPr lang="en-US" sz="1800" dirty="0"/>
              <a:t> ranged from 13,999 to 17,966, 37.5% had public ins, 43.1% had private ins.  In 2022, 12,042 PEP prescribers, 60.4% physicians, 38.3% NP/PA.  </a:t>
            </a:r>
          </a:p>
          <a:p>
            <a:pPr lvl="2"/>
            <a:r>
              <a:rPr lang="en-US" sz="1800" dirty="0"/>
              <a:t>Noted inconsistent trends across ages, but much less increase in update compared to </a:t>
            </a:r>
            <a:r>
              <a:rPr lang="en-US" sz="1800" dirty="0" err="1"/>
              <a:t>PrEP’s</a:t>
            </a:r>
            <a:r>
              <a:rPr lang="en-US" sz="1800" dirty="0"/>
              <a:t> sharp rise.  </a:t>
            </a:r>
          </a:p>
          <a:p>
            <a:endParaRPr lang="en-US" dirty="0"/>
          </a:p>
        </p:txBody>
      </p:sp>
      <p:pic>
        <p:nvPicPr>
          <p:cNvPr id="7" name="Picture 6">
            <a:extLst>
              <a:ext uri="{FF2B5EF4-FFF2-40B4-BE49-F238E27FC236}">
                <a16:creationId xmlns:a16="http://schemas.microsoft.com/office/drawing/2014/main" id="{10BD5E2E-8065-1060-E359-0390A2736FD3}"/>
              </a:ext>
            </a:extLst>
          </p:cNvPr>
          <p:cNvPicPr>
            <a:picLocks noChangeAspect="1"/>
          </p:cNvPicPr>
          <p:nvPr/>
        </p:nvPicPr>
        <p:blipFill>
          <a:blip r:embed="rId2"/>
          <a:stretch>
            <a:fillRect/>
          </a:stretch>
        </p:blipFill>
        <p:spPr>
          <a:xfrm>
            <a:off x="5272644" y="1874759"/>
            <a:ext cx="6602296" cy="3949529"/>
          </a:xfrm>
          <a:prstGeom prst="rect">
            <a:avLst/>
          </a:prstGeom>
        </p:spPr>
      </p:pic>
    </p:spTree>
    <p:extLst>
      <p:ext uri="{BB962C8B-B14F-4D97-AF65-F5344CB8AC3E}">
        <p14:creationId xmlns:p14="http://schemas.microsoft.com/office/powerpoint/2010/main" val="436831767"/>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9995-6F81-AC85-502C-FC8010AFAB5D}"/>
              </a:ext>
            </a:extLst>
          </p:cNvPr>
          <p:cNvSpPr>
            <a:spLocks noGrp="1"/>
          </p:cNvSpPr>
          <p:nvPr>
            <p:ph type="title"/>
          </p:nvPr>
        </p:nvSpPr>
        <p:spPr/>
        <p:txBody>
          <a:bodyPr/>
          <a:lstStyle/>
          <a:p>
            <a:r>
              <a:rPr lang="en-US" dirty="0"/>
              <a:t>CROI 2024 HIV PEP Highlights 3</a:t>
            </a:r>
          </a:p>
        </p:txBody>
      </p:sp>
      <p:sp>
        <p:nvSpPr>
          <p:cNvPr id="3" name="Text Placeholder 2">
            <a:extLst>
              <a:ext uri="{FF2B5EF4-FFF2-40B4-BE49-F238E27FC236}">
                <a16:creationId xmlns:a16="http://schemas.microsoft.com/office/drawing/2014/main" id="{86940733-F570-6D78-6BA0-3A0C63D9CBB4}"/>
              </a:ext>
            </a:extLst>
          </p:cNvPr>
          <p:cNvSpPr>
            <a:spLocks noGrp="1"/>
          </p:cNvSpPr>
          <p:nvPr>
            <p:ph type="body" sz="quarter" idx="11"/>
          </p:nvPr>
        </p:nvSpPr>
        <p:spPr>
          <a:xfrm>
            <a:off x="623458" y="1790134"/>
            <a:ext cx="10515163" cy="4523580"/>
          </a:xfrm>
        </p:spPr>
        <p:txBody>
          <a:bodyPr/>
          <a:lstStyle/>
          <a:p>
            <a:r>
              <a:rPr lang="en-US" b="1" dirty="0" err="1"/>
              <a:t>Abstr</a:t>
            </a:r>
            <a:r>
              <a:rPr lang="en-US" b="1" dirty="0"/>
              <a:t> 1133 </a:t>
            </a:r>
            <a:r>
              <a:rPr lang="en-US" dirty="0"/>
              <a:t>“</a:t>
            </a:r>
            <a:r>
              <a:rPr lang="en-US" dirty="0" err="1"/>
              <a:t>PrEP</a:t>
            </a:r>
            <a:r>
              <a:rPr lang="en-US" dirty="0"/>
              <a:t> Following PEP: An Effective HIV Risk-Reduction Strategy” Whitlock</a:t>
            </a:r>
          </a:p>
          <a:p>
            <a:pPr lvl="2"/>
            <a:r>
              <a:rPr lang="en-US" dirty="0"/>
              <a:t>UK program starting 2021, offered 1 month of </a:t>
            </a:r>
            <a:r>
              <a:rPr lang="en-US" dirty="0" err="1"/>
              <a:t>PrEP</a:t>
            </a:r>
            <a:r>
              <a:rPr lang="en-US" dirty="0"/>
              <a:t> to </a:t>
            </a:r>
            <a:r>
              <a:rPr lang="en-US" dirty="0" err="1"/>
              <a:t>nPEP</a:t>
            </a:r>
            <a:r>
              <a:rPr lang="en-US" dirty="0"/>
              <a:t> pts to start immediately after </a:t>
            </a:r>
            <a:r>
              <a:rPr lang="en-US" dirty="0" err="1"/>
              <a:t>nPEP</a:t>
            </a:r>
            <a:r>
              <a:rPr lang="en-US" dirty="0"/>
              <a:t> completion; study is a case-note review over a 2-month period in early 2022</a:t>
            </a:r>
          </a:p>
          <a:p>
            <a:pPr lvl="2"/>
            <a:r>
              <a:rPr lang="en-US" dirty="0"/>
              <a:t>282 MSM and 6 transgender women, 31% used </a:t>
            </a:r>
            <a:r>
              <a:rPr lang="en-US" dirty="0" err="1"/>
              <a:t>chems</a:t>
            </a:r>
            <a:r>
              <a:rPr lang="en-US" dirty="0"/>
              <a:t>, 21.9% &gt;1 sexual partner; 73.6% started </a:t>
            </a:r>
            <a:r>
              <a:rPr lang="en-US" dirty="0" err="1"/>
              <a:t>PrEP</a:t>
            </a:r>
            <a:endParaRPr lang="en-US" dirty="0"/>
          </a:p>
          <a:p>
            <a:pPr lvl="2"/>
            <a:r>
              <a:rPr lang="en-US" dirty="0"/>
              <a:t>43.8% reported previous </a:t>
            </a:r>
            <a:r>
              <a:rPr lang="en-US" dirty="0" err="1"/>
              <a:t>PrEP</a:t>
            </a:r>
            <a:r>
              <a:rPr lang="en-US" dirty="0"/>
              <a:t> use (reasons include no supply (30.2%), on break (23.8%), spontaneous sex (15.1%)</a:t>
            </a:r>
          </a:p>
          <a:p>
            <a:pPr lvl="1"/>
            <a:r>
              <a:rPr lang="en-US" dirty="0"/>
              <a:t>(also submitted this data to a journal: </a:t>
            </a:r>
            <a:r>
              <a:rPr lang="en-US" dirty="0">
                <a:hlinkClick r:id="rId2"/>
              </a:rPr>
              <a:t>https://pubmed.ncbi.nlm.nih.gov/36564186/</a:t>
            </a:r>
            <a:r>
              <a:rPr lang="en-US" dirty="0"/>
              <a:t>)</a:t>
            </a:r>
          </a:p>
        </p:txBody>
      </p:sp>
    </p:spTree>
    <p:extLst>
      <p:ext uri="{BB962C8B-B14F-4D97-AF65-F5344CB8AC3E}">
        <p14:creationId xmlns:p14="http://schemas.microsoft.com/office/powerpoint/2010/main" val="1389815173"/>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20464-C4FB-61B6-E4A5-4F0DFA7D09E8}"/>
              </a:ext>
            </a:extLst>
          </p:cNvPr>
          <p:cNvSpPr>
            <a:spLocks noGrp="1"/>
          </p:cNvSpPr>
          <p:nvPr>
            <p:ph type="title"/>
          </p:nvPr>
        </p:nvSpPr>
        <p:spPr/>
        <p:txBody>
          <a:bodyPr/>
          <a:lstStyle/>
          <a:p>
            <a:r>
              <a:rPr lang="en-US" dirty="0"/>
              <a:t>CROI 2024 HIV PEP Highlights 4 </a:t>
            </a:r>
          </a:p>
        </p:txBody>
      </p:sp>
      <p:sp>
        <p:nvSpPr>
          <p:cNvPr id="3" name="Text Placeholder 2">
            <a:extLst>
              <a:ext uri="{FF2B5EF4-FFF2-40B4-BE49-F238E27FC236}">
                <a16:creationId xmlns:a16="http://schemas.microsoft.com/office/drawing/2014/main" id="{3C29E0A3-457F-6607-518C-FE0AE4CCB890}"/>
              </a:ext>
            </a:extLst>
          </p:cNvPr>
          <p:cNvSpPr>
            <a:spLocks noGrp="1"/>
          </p:cNvSpPr>
          <p:nvPr>
            <p:ph type="body" sz="quarter" idx="11"/>
          </p:nvPr>
        </p:nvSpPr>
        <p:spPr/>
        <p:txBody>
          <a:bodyPr/>
          <a:lstStyle/>
          <a:p>
            <a:r>
              <a:rPr lang="en-US" b="1" dirty="0" err="1"/>
              <a:t>Abstr</a:t>
            </a:r>
            <a:r>
              <a:rPr lang="en-US" b="1" dirty="0"/>
              <a:t> 1134 </a:t>
            </a:r>
            <a:r>
              <a:rPr lang="en-US" dirty="0"/>
              <a:t>“BIC/FTC/TAF as HIV PEP Was Well-Tolerated With High Adherence and No Seroconversions” Tan</a:t>
            </a:r>
          </a:p>
          <a:p>
            <a:pPr lvl="2"/>
            <a:r>
              <a:rPr lang="en-US" dirty="0"/>
              <a:t>SMS program study, switched to B/F/TAF to complete their 28-days, labs drawn at 2 weeks, med adherence at 4 weeks, HIV serology at 6 weeks and 12 weeks</a:t>
            </a:r>
          </a:p>
          <a:p>
            <a:pPr lvl="2"/>
            <a:r>
              <a:rPr lang="en-US" dirty="0"/>
              <a:t>119 enrolled; 86% men</a:t>
            </a:r>
          </a:p>
          <a:p>
            <a:pPr lvl="2"/>
            <a:r>
              <a:rPr lang="en-US" dirty="0"/>
              <a:t>Adherence generally </a:t>
            </a:r>
            <a:r>
              <a:rPr lang="en-US" dirty="0" err="1"/>
              <a:t>hight</a:t>
            </a:r>
            <a:r>
              <a:rPr lang="en-US" dirty="0"/>
              <a:t>, 101 had available data, 2 stopped prematurely, 11% experienced  AE grade ≥ 2 severity.  Most AE possibly associated with med were gastrointestinal.</a:t>
            </a:r>
          </a:p>
        </p:txBody>
      </p:sp>
    </p:spTree>
    <p:extLst>
      <p:ext uri="{BB962C8B-B14F-4D97-AF65-F5344CB8AC3E}">
        <p14:creationId xmlns:p14="http://schemas.microsoft.com/office/powerpoint/2010/main" val="2124135523"/>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4059B-1218-196A-C4D2-487BF418B7C8}"/>
              </a:ext>
            </a:extLst>
          </p:cNvPr>
          <p:cNvSpPr>
            <a:spLocks noGrp="1"/>
          </p:cNvSpPr>
          <p:nvPr>
            <p:ph type="title"/>
          </p:nvPr>
        </p:nvSpPr>
        <p:spPr/>
        <p:txBody>
          <a:bodyPr/>
          <a:lstStyle/>
          <a:p>
            <a:r>
              <a:rPr lang="en-US" dirty="0"/>
              <a:t>Pearls – Interactions and Single Tablet Regimen</a:t>
            </a:r>
          </a:p>
        </p:txBody>
      </p:sp>
      <p:sp>
        <p:nvSpPr>
          <p:cNvPr id="4" name="Text Placeholder 3">
            <a:extLst>
              <a:ext uri="{FF2B5EF4-FFF2-40B4-BE49-F238E27FC236}">
                <a16:creationId xmlns:a16="http://schemas.microsoft.com/office/drawing/2014/main" id="{C02403EC-012C-D5DE-5277-F2F483B80EDB}"/>
              </a:ext>
            </a:extLst>
          </p:cNvPr>
          <p:cNvSpPr>
            <a:spLocks noGrp="1"/>
          </p:cNvSpPr>
          <p:nvPr>
            <p:ph type="body" sz="quarter" idx="11"/>
          </p:nvPr>
        </p:nvSpPr>
        <p:spPr/>
        <p:txBody>
          <a:bodyPr/>
          <a:lstStyle/>
          <a:p>
            <a:r>
              <a:rPr lang="en-US" b="1" dirty="0"/>
              <a:t>Phenytoin or Carbamazepine</a:t>
            </a:r>
          </a:p>
          <a:p>
            <a:pPr lvl="2"/>
            <a:r>
              <a:rPr lang="en-US" dirty="0"/>
              <a:t>Induces enzymes in liver, increases speed at which certain meds are cleared, including Dolutegravir</a:t>
            </a:r>
          </a:p>
          <a:p>
            <a:pPr lvl="2"/>
            <a:r>
              <a:rPr lang="en-US" dirty="0"/>
              <a:t>Option: switch to non-formulary </a:t>
            </a:r>
            <a:r>
              <a:rPr lang="en-US" dirty="0" err="1"/>
              <a:t>Raltegravir</a:t>
            </a:r>
            <a:r>
              <a:rPr lang="en-US" dirty="0"/>
              <a:t>, but not available</a:t>
            </a:r>
          </a:p>
          <a:p>
            <a:pPr lvl="2"/>
            <a:r>
              <a:rPr lang="en-US" dirty="0"/>
              <a:t>Option: increase DTG to BID in hopes of overcoming clearance (done with Rifampin in TB treatments)</a:t>
            </a:r>
          </a:p>
        </p:txBody>
      </p:sp>
      <p:sp>
        <p:nvSpPr>
          <p:cNvPr id="5" name="Text Placeholder 4">
            <a:extLst>
              <a:ext uri="{FF2B5EF4-FFF2-40B4-BE49-F238E27FC236}">
                <a16:creationId xmlns:a16="http://schemas.microsoft.com/office/drawing/2014/main" id="{F3A5D2CB-A76F-EBE0-4BB4-257A9B38496D}"/>
              </a:ext>
            </a:extLst>
          </p:cNvPr>
          <p:cNvSpPr>
            <a:spLocks noGrp="1"/>
          </p:cNvSpPr>
          <p:nvPr>
            <p:ph type="body" sz="quarter" idx="12"/>
          </p:nvPr>
        </p:nvSpPr>
        <p:spPr>
          <a:xfrm>
            <a:off x="5965836" y="1933632"/>
            <a:ext cx="5363224" cy="2986087"/>
          </a:xfrm>
        </p:spPr>
        <p:txBody>
          <a:bodyPr/>
          <a:lstStyle/>
          <a:p>
            <a:r>
              <a:rPr lang="en-US" b="1" dirty="0" err="1"/>
              <a:t>Bictegravir</a:t>
            </a:r>
            <a:r>
              <a:rPr lang="en-US" b="1" dirty="0"/>
              <a:t>/emtricitabine/tenofovir alafenamide</a:t>
            </a:r>
          </a:p>
          <a:p>
            <a:pPr lvl="2"/>
            <a:r>
              <a:rPr lang="en-US" dirty="0"/>
              <a:t>More observational studies exploring its use</a:t>
            </a:r>
          </a:p>
          <a:p>
            <a:pPr lvl="2"/>
            <a:r>
              <a:rPr lang="en-US" dirty="0"/>
              <a:t>Much more $$$ than DTG + generic FTC/TDF, but just one tablet</a:t>
            </a:r>
          </a:p>
          <a:p>
            <a:pPr lvl="2"/>
            <a:r>
              <a:rPr lang="en-US" dirty="0"/>
              <a:t>Personal concern – waiting for TAF data in cisgender women for </a:t>
            </a:r>
            <a:r>
              <a:rPr lang="en-US" dirty="0" err="1"/>
              <a:t>PrEP</a:t>
            </a:r>
            <a:endParaRPr lang="en-US" dirty="0"/>
          </a:p>
        </p:txBody>
      </p:sp>
    </p:spTree>
    <p:extLst>
      <p:ext uri="{BB962C8B-B14F-4D97-AF65-F5344CB8AC3E}">
        <p14:creationId xmlns:p14="http://schemas.microsoft.com/office/powerpoint/2010/main" val="2168345940"/>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1316-EFB0-8E31-67AC-45A4D0973E6C}"/>
              </a:ext>
            </a:extLst>
          </p:cNvPr>
          <p:cNvSpPr>
            <a:spLocks noGrp="1"/>
          </p:cNvSpPr>
          <p:nvPr>
            <p:ph type="title"/>
          </p:nvPr>
        </p:nvSpPr>
        <p:spPr/>
        <p:txBody>
          <a:bodyPr/>
          <a:lstStyle/>
          <a:p>
            <a:r>
              <a:rPr lang="en-US" dirty="0"/>
              <a:t>Pearls - HBV</a:t>
            </a:r>
          </a:p>
        </p:txBody>
      </p:sp>
      <p:sp>
        <p:nvSpPr>
          <p:cNvPr id="5" name="Text Placeholder 4">
            <a:extLst>
              <a:ext uri="{FF2B5EF4-FFF2-40B4-BE49-F238E27FC236}">
                <a16:creationId xmlns:a16="http://schemas.microsoft.com/office/drawing/2014/main" id="{DFBDB08E-FAE5-AC7B-AC2B-A2D52253F22A}"/>
              </a:ext>
            </a:extLst>
          </p:cNvPr>
          <p:cNvSpPr>
            <a:spLocks noGrp="1"/>
          </p:cNvSpPr>
          <p:nvPr>
            <p:ph type="body" sz="quarter" idx="11"/>
          </p:nvPr>
        </p:nvSpPr>
        <p:spPr>
          <a:xfrm>
            <a:off x="623459" y="1682627"/>
            <a:ext cx="10515163" cy="4467802"/>
          </a:xfrm>
        </p:spPr>
        <p:txBody>
          <a:bodyPr/>
          <a:lstStyle/>
          <a:p>
            <a:r>
              <a:rPr lang="en-US" dirty="0"/>
              <a:t>Could be its own presentation</a:t>
            </a:r>
          </a:p>
          <a:p>
            <a:r>
              <a:rPr lang="en-US" dirty="0"/>
              <a:t>Vaccination can wane over time for some people</a:t>
            </a:r>
          </a:p>
          <a:p>
            <a:r>
              <a:rPr lang="en-US" dirty="0"/>
              <a:t>HBV-immunoglobulin (HBVIG) available; give ASAP with data supporting up to 7-days after exposure for acute blood exposure.</a:t>
            </a:r>
          </a:p>
          <a:p>
            <a:pPr lvl="2"/>
            <a:r>
              <a:rPr lang="en-US" dirty="0"/>
              <a:t>HOWEVER: no dose limit, weight-based dosing. 100kg = 6ml dose</a:t>
            </a:r>
          </a:p>
          <a:p>
            <a:r>
              <a:rPr lang="en-US" dirty="0"/>
              <a:t>If source pt is known, clinic staff often tracking down HBV serology and data alongside HIV serology and data. </a:t>
            </a:r>
          </a:p>
          <a:p>
            <a:r>
              <a:rPr lang="en-US" dirty="0"/>
              <a:t>While TDF and FTC have coverage against HBV-infection, there is no data supporting their use as PEP for HBV-exposure; still need to do the HBVIG.</a:t>
            </a:r>
          </a:p>
        </p:txBody>
      </p:sp>
    </p:spTree>
    <p:extLst>
      <p:ext uri="{BB962C8B-B14F-4D97-AF65-F5344CB8AC3E}">
        <p14:creationId xmlns:p14="http://schemas.microsoft.com/office/powerpoint/2010/main" val="3993854943"/>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FCBF5-D5DC-18EB-5D73-A05283A407EE}"/>
              </a:ext>
            </a:extLst>
          </p:cNvPr>
          <p:cNvSpPr>
            <a:spLocks noGrp="1"/>
          </p:cNvSpPr>
          <p:nvPr>
            <p:ph type="title"/>
          </p:nvPr>
        </p:nvSpPr>
        <p:spPr/>
        <p:txBody>
          <a:bodyPr/>
          <a:lstStyle/>
          <a:p>
            <a:r>
              <a:rPr lang="en-US" dirty="0"/>
              <a:t>Application Discussion</a:t>
            </a:r>
          </a:p>
        </p:txBody>
      </p:sp>
      <p:sp>
        <p:nvSpPr>
          <p:cNvPr id="3" name="Text Placeholder 2">
            <a:extLst>
              <a:ext uri="{FF2B5EF4-FFF2-40B4-BE49-F238E27FC236}">
                <a16:creationId xmlns:a16="http://schemas.microsoft.com/office/drawing/2014/main" id="{E3D330B7-B376-FF1F-3009-BE77146C369D}"/>
              </a:ext>
            </a:extLst>
          </p:cNvPr>
          <p:cNvSpPr>
            <a:spLocks noGrp="1"/>
          </p:cNvSpPr>
          <p:nvPr>
            <p:ph type="body" sz="quarter" idx="11"/>
          </p:nvPr>
        </p:nvSpPr>
        <p:spPr/>
        <p:txBody>
          <a:bodyPr/>
          <a:lstStyle/>
          <a:p>
            <a:r>
              <a:rPr lang="en-US" dirty="0"/>
              <a:t>How do your sites handle requests for PEP?  Actively converting to </a:t>
            </a:r>
            <a:r>
              <a:rPr lang="en-US" dirty="0" err="1"/>
              <a:t>PrEP</a:t>
            </a:r>
            <a:r>
              <a:rPr lang="en-US" dirty="0"/>
              <a:t> for patients with ongoing risk?</a:t>
            </a:r>
          </a:p>
          <a:p>
            <a:r>
              <a:rPr lang="en-US" dirty="0"/>
              <a:t>Where does your local ED send the </a:t>
            </a:r>
            <a:r>
              <a:rPr lang="en-US" dirty="0" err="1"/>
              <a:t>Rxs</a:t>
            </a:r>
            <a:r>
              <a:rPr lang="en-US" dirty="0"/>
              <a:t> for PEP pts?</a:t>
            </a:r>
          </a:p>
          <a:p>
            <a:r>
              <a:rPr lang="en-US" dirty="0"/>
              <a:t>Where do you send patients who wish to access support programs for sexual assault?</a:t>
            </a:r>
          </a:p>
          <a:p>
            <a:r>
              <a:rPr lang="en-US" dirty="0"/>
              <a:t>What local primary care providers do you trust to appropriately meet the care needs for sexual assault victims? Or non-binary patients?  </a:t>
            </a:r>
          </a:p>
          <a:p>
            <a:r>
              <a:rPr lang="en-US" dirty="0"/>
              <a:t>What is your local organizations policies for fluid exposures?  </a:t>
            </a:r>
          </a:p>
          <a:p>
            <a:endParaRPr lang="en-US" dirty="0"/>
          </a:p>
        </p:txBody>
      </p:sp>
    </p:spTree>
    <p:extLst>
      <p:ext uri="{BB962C8B-B14F-4D97-AF65-F5344CB8AC3E}">
        <p14:creationId xmlns:p14="http://schemas.microsoft.com/office/powerpoint/2010/main" val="653136866"/>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C3C4E-5938-2D0B-9CFD-DD847B3663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34BB63-4BCF-505F-5FC4-73C55829909C}"/>
              </a:ext>
            </a:extLst>
          </p:cNvPr>
          <p:cNvSpPr>
            <a:spLocks noGrp="1"/>
          </p:cNvSpPr>
          <p:nvPr>
            <p:ph type="title"/>
          </p:nvPr>
        </p:nvSpPr>
        <p:spPr>
          <a:xfrm>
            <a:off x="624053" y="919359"/>
            <a:ext cx="10515163" cy="648915"/>
          </a:xfrm>
        </p:spPr>
        <p:txBody>
          <a:bodyPr/>
          <a:lstStyle/>
          <a:p>
            <a:r>
              <a:rPr lang="en-US" dirty="0">
                <a:solidFill>
                  <a:srgbClr val="D6201A"/>
                </a:solidFill>
              </a:rPr>
              <a:t>Evaluation</a:t>
            </a:r>
          </a:p>
        </p:txBody>
      </p:sp>
      <p:sp>
        <p:nvSpPr>
          <p:cNvPr id="6" name="Text Placeholder 5">
            <a:extLst>
              <a:ext uri="{FF2B5EF4-FFF2-40B4-BE49-F238E27FC236}">
                <a16:creationId xmlns:a16="http://schemas.microsoft.com/office/drawing/2014/main" id="{E5782699-5A86-28E0-6BB6-75794553EBE3}"/>
              </a:ext>
            </a:extLst>
          </p:cNvPr>
          <p:cNvSpPr>
            <a:spLocks noGrp="1"/>
          </p:cNvSpPr>
          <p:nvPr>
            <p:ph type="body" sz="quarter" idx="11"/>
          </p:nvPr>
        </p:nvSpPr>
        <p:spPr>
          <a:xfrm>
            <a:off x="624053" y="1658165"/>
            <a:ext cx="10515163" cy="2542483"/>
          </a:xfrm>
        </p:spPr>
        <p:txBody>
          <a:bodyPr/>
          <a:lstStyle/>
          <a:p>
            <a:pPr marL="517770" indent="-257168">
              <a:buFont typeface="Wingdings" panose="05000000000000000000" pitchFamily="2" charset="2"/>
              <a:buChar char="§"/>
            </a:pPr>
            <a:r>
              <a:rPr lang="en-US" sz="2800" dirty="0"/>
              <a:t>Your feedback is important to us! Please take a moment now to complete our post-training survey.</a:t>
            </a:r>
          </a:p>
          <a:p>
            <a:pPr marL="589784" lvl="2"/>
            <a:endParaRPr lang="en-US" sz="2800" dirty="0"/>
          </a:p>
          <a:p>
            <a:pPr marL="589784" lvl="2"/>
            <a:endParaRPr lang="en-US" dirty="0"/>
          </a:p>
          <a:p>
            <a:pPr marL="517770" indent="-257168">
              <a:buFont typeface="Wingdings" panose="05000000000000000000" pitchFamily="2" charset="2"/>
              <a:buChar char="§"/>
            </a:pPr>
            <a:endParaRPr lang="en-US" dirty="0"/>
          </a:p>
          <a:p>
            <a:pPr marL="517770" indent="-257168">
              <a:buFont typeface="Wingdings" panose="05000000000000000000" pitchFamily="2" charset="2"/>
              <a:buChar char="§"/>
            </a:pPr>
            <a:endParaRPr lang="en-US" dirty="0"/>
          </a:p>
          <a:p>
            <a:pPr marL="517770" indent="-257168">
              <a:buFont typeface="Wingdings" panose="05000000000000000000" pitchFamily="2" charset="2"/>
              <a:buChar char="§"/>
            </a:pPr>
            <a:endParaRPr lang="en-US" dirty="0"/>
          </a:p>
          <a:p>
            <a:pPr marL="260601"/>
            <a:endParaRPr lang="en-US" dirty="0"/>
          </a:p>
        </p:txBody>
      </p:sp>
    </p:spTree>
    <p:extLst>
      <p:ext uri="{BB962C8B-B14F-4D97-AF65-F5344CB8AC3E}">
        <p14:creationId xmlns:p14="http://schemas.microsoft.com/office/powerpoint/2010/main" val="1359780349"/>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noAutofit/>
          </a:bodyPr>
          <a:lstStyle/>
          <a:p>
            <a:r>
              <a:rPr lang="en-US" sz="3200" dirty="0">
                <a:solidFill>
                  <a:srgbClr val="D6201A"/>
                </a:solidFill>
              </a:rPr>
              <a:t>Thank you!</a:t>
            </a:r>
            <a:br>
              <a:rPr lang="en-US" sz="3200" dirty="0">
                <a:solidFill>
                  <a:srgbClr val="D6201A"/>
                </a:solidFill>
              </a:rPr>
            </a:br>
            <a:br>
              <a:rPr lang="en-US" sz="3200" dirty="0">
                <a:solidFill>
                  <a:srgbClr val="D6201A"/>
                </a:solidFill>
              </a:rPr>
            </a:br>
            <a:endParaRPr lang="en-US" sz="3200" dirty="0">
              <a:solidFill>
                <a:srgbClr val="D6201A"/>
              </a:solidFill>
            </a:endParaRPr>
          </a:p>
        </p:txBody>
      </p:sp>
      <p:sp>
        <p:nvSpPr>
          <p:cNvPr id="6" name="Text Placeholder 5"/>
          <p:cNvSpPr>
            <a:spLocks noGrp="1"/>
          </p:cNvSpPr>
          <p:nvPr>
            <p:ph type="body" sz="quarter" idx="11"/>
          </p:nvPr>
        </p:nvSpPr>
        <p:spPr/>
        <p:txBody>
          <a:bodyPr/>
          <a:lstStyle/>
          <a:p>
            <a:pPr marL="690360" indent="-342891">
              <a:buFont typeface="Wingdings" panose="05000000000000000000" pitchFamily="2" charset="2"/>
              <a:buChar char="§"/>
            </a:pPr>
            <a:r>
              <a:rPr lang="en-US" sz="2800" dirty="0"/>
              <a:t>Questions?</a:t>
            </a:r>
          </a:p>
          <a:p>
            <a:pPr lvl="2"/>
            <a:r>
              <a:rPr lang="en-US" sz="2800" dirty="0"/>
              <a:t>daniel.jude@northmemorial.com</a:t>
            </a:r>
          </a:p>
          <a:p>
            <a:pPr marL="690360" indent="-342891">
              <a:buFont typeface="Wingdings" panose="05000000000000000000" pitchFamily="2" charset="2"/>
              <a:buChar char="§"/>
            </a:pPr>
            <a:endParaRPr lang="en-US" dirty="0"/>
          </a:p>
        </p:txBody>
      </p:sp>
    </p:spTree>
    <p:extLst>
      <p:ext uri="{BB962C8B-B14F-4D97-AF65-F5344CB8AC3E}">
        <p14:creationId xmlns:p14="http://schemas.microsoft.com/office/powerpoint/2010/main" val="355147186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Disclaimer</a:t>
            </a:r>
          </a:p>
        </p:txBody>
      </p:sp>
      <p:sp>
        <p:nvSpPr>
          <p:cNvPr id="6" name="Text Placeholder 5"/>
          <p:cNvSpPr>
            <a:spLocks noGrp="1"/>
          </p:cNvSpPr>
          <p:nvPr>
            <p:ph type="body" sz="quarter" idx="11"/>
          </p:nvPr>
        </p:nvSpPr>
        <p:spPr>
          <a:xfrm>
            <a:off x="624053" y="1935958"/>
            <a:ext cx="10515163" cy="3533025"/>
          </a:xfrm>
        </p:spPr>
        <p:txBody>
          <a:bodyPr lIns="91440" tIns="45720" rIns="91440" bIns="45720" anchor="t"/>
          <a:lstStyle/>
          <a:p>
            <a:pPr marL="85089"/>
            <a:r>
              <a:rPr lang="en-US" dirty="0">
                <a:cs typeface="Arial"/>
              </a:rPr>
              <a:t>Funding for this presentation was made possible by grant number U1OHA29293 from 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t>
            </a:r>
          </a:p>
          <a:p>
            <a:pPr marL="85089"/>
            <a:r>
              <a:rPr lang="en-US" dirty="0">
                <a:cs typeface="Arial"/>
              </a:rPr>
              <a:t>Any trade/brand names for products mentioned during this presentation are for training and identification purposes only.</a:t>
            </a:r>
          </a:p>
        </p:txBody>
      </p:sp>
    </p:spTree>
    <p:extLst>
      <p:ext uri="{BB962C8B-B14F-4D97-AF65-F5344CB8AC3E}">
        <p14:creationId xmlns:p14="http://schemas.microsoft.com/office/powerpoint/2010/main" val="2733399875"/>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Contact Information</a:t>
            </a:r>
          </a:p>
        </p:txBody>
      </p:sp>
      <p:sp>
        <p:nvSpPr>
          <p:cNvPr id="6" name="Text Placeholder 5"/>
          <p:cNvSpPr>
            <a:spLocks noGrp="1"/>
          </p:cNvSpPr>
          <p:nvPr>
            <p:ph type="body" sz="quarter" idx="11"/>
          </p:nvPr>
        </p:nvSpPr>
        <p:spPr/>
        <p:txBody>
          <a:bodyPr/>
          <a:lstStyle/>
          <a:p>
            <a:r>
              <a:rPr lang="en-US" dirty="0"/>
              <a:t>Daniel Jude, PharmD, AAHIVP, CSP</a:t>
            </a:r>
          </a:p>
          <a:p>
            <a:r>
              <a:rPr lang="en-US" dirty="0">
                <a:hlinkClick r:id="rId2"/>
              </a:rPr>
              <a:t>daniel.jude@northmemorial.com</a:t>
            </a:r>
            <a:endParaRPr lang="en-US" dirty="0"/>
          </a:p>
          <a:p>
            <a:r>
              <a:rPr lang="en-US" dirty="0"/>
              <a:t>Clinic phone: 763-581-8621</a:t>
            </a:r>
          </a:p>
        </p:txBody>
      </p:sp>
    </p:spTree>
    <p:extLst>
      <p:ext uri="{BB962C8B-B14F-4D97-AF65-F5344CB8AC3E}">
        <p14:creationId xmlns:p14="http://schemas.microsoft.com/office/powerpoint/2010/main" val="2979613516"/>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Speaker Resources</a:t>
            </a:r>
          </a:p>
        </p:txBody>
      </p:sp>
      <p:sp>
        <p:nvSpPr>
          <p:cNvPr id="6" name="Text Placeholder 5"/>
          <p:cNvSpPr>
            <a:spLocks noGrp="1"/>
          </p:cNvSpPr>
          <p:nvPr>
            <p:ph type="body" sz="quarter" idx="11"/>
          </p:nvPr>
        </p:nvSpPr>
        <p:spPr/>
        <p:txBody>
          <a:bodyPr/>
          <a:lstStyle/>
          <a:p>
            <a:pPr marL="690377" indent="-342900">
              <a:buFont typeface="Wingdings" panose="05000000000000000000" pitchFamily="2" charset="2"/>
              <a:buChar char="§"/>
            </a:pPr>
            <a:r>
              <a:rPr lang="en-US" dirty="0"/>
              <a:t>CDC HIV </a:t>
            </a:r>
            <a:r>
              <a:rPr lang="en-US" dirty="0" err="1"/>
              <a:t>PrEP</a:t>
            </a:r>
            <a:r>
              <a:rPr lang="en-US" dirty="0"/>
              <a:t> and PEP Guidance Documents</a:t>
            </a:r>
          </a:p>
          <a:p>
            <a:pPr marL="1019567" lvl="2" indent="-342900">
              <a:buFont typeface="Wingdings" panose="05000000000000000000" pitchFamily="2" charset="2"/>
              <a:buChar char="§"/>
            </a:pPr>
            <a:r>
              <a:rPr lang="en-US" dirty="0">
                <a:hlinkClick r:id="rId2"/>
              </a:rPr>
              <a:t>https://clinicalinfo.hiv.gov/en/guidelines</a:t>
            </a:r>
            <a:endParaRPr lang="en-US" dirty="0"/>
          </a:p>
          <a:p>
            <a:pPr marL="690377" indent="-342900">
              <a:buFont typeface="Wingdings" panose="05000000000000000000" pitchFamily="2" charset="2"/>
              <a:buChar char="§"/>
            </a:pPr>
            <a:r>
              <a:rPr lang="en-US" dirty="0"/>
              <a:t>oPEP Info:</a:t>
            </a:r>
            <a:endParaRPr lang="en-US" dirty="0">
              <a:hlinkClick r:id="rId3"/>
            </a:endParaRPr>
          </a:p>
          <a:p>
            <a:pPr marL="1019567" lvl="2" indent="-342900">
              <a:buFont typeface="Wingdings" panose="05000000000000000000" pitchFamily="2" charset="2"/>
              <a:buChar char="§"/>
            </a:pPr>
            <a:r>
              <a:rPr lang="en-US" dirty="0">
                <a:hlinkClick r:id="rId3"/>
              </a:rPr>
              <a:t>https://www.cdc.gov/hiv/workplace/healthcareworkers.html</a:t>
            </a:r>
            <a:endParaRPr lang="en-US" dirty="0"/>
          </a:p>
          <a:p>
            <a:pPr marL="681234" lvl="1" indent="-342900">
              <a:buFont typeface="Wingdings" panose="05000000000000000000" pitchFamily="2" charset="2"/>
              <a:buChar char="§"/>
            </a:pPr>
            <a:r>
              <a:rPr lang="en-US" dirty="0"/>
              <a:t>CROI 2024 Abstract eBook</a:t>
            </a:r>
          </a:p>
          <a:p>
            <a:pPr marL="1019567" lvl="2" indent="-342900">
              <a:buFont typeface="Wingdings" panose="05000000000000000000" pitchFamily="2" charset="2"/>
              <a:buChar char="§"/>
            </a:pPr>
            <a:r>
              <a:rPr lang="en-US" dirty="0">
                <a:hlinkClick r:id="rId4"/>
              </a:rPr>
              <a:t>https://www.croiconference.org/wp-content/uploads/sites/2/resources/2024/croi2024-abstract-ebook-v3.pdf</a:t>
            </a:r>
            <a:endParaRPr lang="en-US" dirty="0"/>
          </a:p>
          <a:p>
            <a:pPr marL="681234" lvl="1" indent="-342900">
              <a:buFont typeface="Wingdings" panose="05000000000000000000" pitchFamily="2" charset="2"/>
              <a:buChar char="§"/>
            </a:pPr>
            <a:r>
              <a:rPr lang="en-US" dirty="0"/>
              <a:t>HBV Post Exposure Guidelines</a:t>
            </a:r>
          </a:p>
          <a:p>
            <a:pPr marL="1019567" lvl="2" indent="-342900">
              <a:buFont typeface="Wingdings" panose="05000000000000000000" pitchFamily="2" charset="2"/>
              <a:buChar char="§"/>
            </a:pPr>
            <a:r>
              <a:rPr lang="en-US" dirty="0">
                <a:hlinkClick r:id="rId5"/>
              </a:rPr>
              <a:t>https://www.cdc.gov/mmwr/volumes/67/rr/rr6701a1.htm</a:t>
            </a:r>
            <a:endParaRPr lang="en-US" dirty="0"/>
          </a:p>
          <a:p>
            <a:pPr marL="681234" lvl="1" indent="-342900">
              <a:buFont typeface="Wingdings" panose="05000000000000000000" pitchFamily="2" charset="2"/>
              <a:buChar char="§"/>
            </a:pPr>
            <a:endParaRPr lang="en-US" dirty="0"/>
          </a:p>
          <a:p>
            <a:pPr marL="690377"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4059928181"/>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3286C-4A31-0370-B289-4AAE0F09E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07CC10-CA90-DA68-AD4F-0DBAF486A321}"/>
              </a:ext>
            </a:extLst>
          </p:cNvPr>
          <p:cNvSpPr>
            <a:spLocks noGrp="1"/>
          </p:cNvSpPr>
          <p:nvPr>
            <p:ph type="title"/>
          </p:nvPr>
        </p:nvSpPr>
        <p:spPr/>
        <p:txBody>
          <a:bodyPr/>
          <a:lstStyle/>
          <a:p>
            <a:r>
              <a:rPr lang="en-US" dirty="0"/>
              <a:t>MATEC Resources</a:t>
            </a:r>
          </a:p>
        </p:txBody>
      </p:sp>
      <p:sp>
        <p:nvSpPr>
          <p:cNvPr id="3" name="Text Placeholder 2">
            <a:extLst>
              <a:ext uri="{FF2B5EF4-FFF2-40B4-BE49-F238E27FC236}">
                <a16:creationId xmlns:a16="http://schemas.microsoft.com/office/drawing/2014/main" id="{808AEBF2-83C6-BF32-8B40-5D39EE1457B6}"/>
              </a:ext>
            </a:extLst>
          </p:cNvPr>
          <p:cNvSpPr>
            <a:spLocks noGrp="1"/>
          </p:cNvSpPr>
          <p:nvPr>
            <p:ph type="body" sz="quarter" idx="11"/>
          </p:nvPr>
        </p:nvSpPr>
        <p:spPr>
          <a:xfrm>
            <a:off x="212559" y="1907507"/>
            <a:ext cx="5472541" cy="4479007"/>
          </a:xfrm>
        </p:spPr>
        <p:txBody>
          <a:bodyPr lIns="91440" tIns="45720" rIns="91440" bIns="45720" anchor="t"/>
          <a:lstStyle/>
          <a:p>
            <a:pPr>
              <a:spcAft>
                <a:spcPts val="0"/>
              </a:spcAft>
            </a:pPr>
            <a:r>
              <a:rPr lang="en-US" sz="2000" dirty="0">
                <a:ea typeface="+mn-lt"/>
                <a:cs typeface="+mn-lt"/>
              </a:rPr>
              <a:t>National Clinician Consultation Center </a:t>
            </a:r>
            <a:br>
              <a:rPr lang="en-US" sz="2000" dirty="0">
                <a:ea typeface="+mn-lt"/>
                <a:cs typeface="+mn-lt"/>
              </a:rPr>
            </a:br>
            <a:r>
              <a:rPr lang="en-US" sz="2000" dirty="0">
                <a:ea typeface="+mn-lt"/>
                <a:cs typeface="+mn-lt"/>
                <a:hlinkClick r:id="rId2"/>
              </a:rPr>
              <a:t>http://nccc.ucsf.edu/</a:t>
            </a:r>
            <a:r>
              <a:rPr lang="en-US" sz="2000" dirty="0">
                <a:ea typeface="+mn-lt"/>
                <a:cs typeface="+mn-lt"/>
              </a:rPr>
              <a:t> </a:t>
            </a:r>
          </a:p>
          <a:p>
            <a:pPr marL="914377" lvl="2" indent="-304158">
              <a:spcAft>
                <a:spcPts val="0"/>
              </a:spcAft>
              <a:buFont typeface="Arial" pitchFamily="2" charset="2"/>
              <a:buChar char="•"/>
            </a:pPr>
            <a:r>
              <a:rPr lang="en-US" sz="2000" dirty="0">
                <a:ea typeface="+mn-lt"/>
                <a:cs typeface="+mn-lt"/>
              </a:rPr>
              <a:t>HIV Management</a:t>
            </a:r>
          </a:p>
          <a:p>
            <a:pPr marL="914377" lvl="2" indent="-304158">
              <a:spcAft>
                <a:spcPts val="0"/>
              </a:spcAft>
              <a:buFont typeface="Arial" pitchFamily="2" charset="2"/>
              <a:buChar char="•"/>
            </a:pPr>
            <a:r>
              <a:rPr lang="en-US" sz="2000" dirty="0">
                <a:ea typeface="+mn-lt"/>
                <a:cs typeface="+mn-lt"/>
              </a:rPr>
              <a:t>Perinatal HIV</a:t>
            </a:r>
          </a:p>
          <a:p>
            <a:pPr marL="914377" lvl="2" indent="-304158">
              <a:spcAft>
                <a:spcPts val="0"/>
              </a:spcAft>
              <a:buFont typeface="Arial" pitchFamily="2" charset="2"/>
              <a:buChar char="•"/>
            </a:pPr>
            <a:r>
              <a:rPr lang="en-US" sz="2000" dirty="0">
                <a:ea typeface="+mn-lt"/>
                <a:cs typeface="+mn-lt"/>
              </a:rPr>
              <a:t>HIV </a:t>
            </a:r>
            <a:r>
              <a:rPr lang="en-US" sz="2000" dirty="0" err="1">
                <a:ea typeface="+mn-lt"/>
                <a:cs typeface="+mn-lt"/>
              </a:rPr>
              <a:t>PrEP</a:t>
            </a:r>
            <a:endParaRPr lang="en-US" sz="2000" dirty="0">
              <a:ea typeface="+mn-lt"/>
              <a:cs typeface="+mn-lt"/>
            </a:endParaRPr>
          </a:p>
          <a:p>
            <a:pPr marL="914377" lvl="2" indent="-304158">
              <a:spcAft>
                <a:spcPts val="0"/>
              </a:spcAft>
              <a:buFont typeface="Arial" pitchFamily="2" charset="2"/>
              <a:buChar char="•"/>
            </a:pPr>
            <a:r>
              <a:rPr lang="en-US" sz="2000" dirty="0">
                <a:ea typeface="+mn-lt"/>
                <a:cs typeface="+mn-lt"/>
              </a:rPr>
              <a:t>HIV PEP line</a:t>
            </a:r>
          </a:p>
          <a:p>
            <a:pPr marL="914377" lvl="2" indent="-304158">
              <a:spcAft>
                <a:spcPts val="0"/>
              </a:spcAft>
              <a:buFont typeface="Arial" pitchFamily="2" charset="2"/>
              <a:buChar char="•"/>
            </a:pPr>
            <a:r>
              <a:rPr lang="en-US" sz="2000" dirty="0">
                <a:ea typeface="+mn-lt"/>
                <a:cs typeface="+mn-lt"/>
              </a:rPr>
              <a:t>HCV Management</a:t>
            </a:r>
          </a:p>
          <a:p>
            <a:pPr marL="914377" lvl="2" indent="-304158">
              <a:spcAft>
                <a:spcPts val="0"/>
              </a:spcAft>
              <a:buFont typeface="Arial" pitchFamily="2" charset="2"/>
              <a:buChar char="•"/>
            </a:pPr>
            <a:r>
              <a:rPr lang="en-US" sz="2000" dirty="0">
                <a:ea typeface="+mn-lt"/>
                <a:cs typeface="+mn-lt"/>
              </a:rPr>
              <a:t>Substance Use Management</a:t>
            </a:r>
            <a:br>
              <a:rPr lang="en-US" sz="2000" dirty="0">
                <a:ea typeface="+mn-lt"/>
                <a:cs typeface="+mn-lt"/>
              </a:rPr>
            </a:br>
            <a:endParaRPr lang="en-US" sz="2000" dirty="0"/>
          </a:p>
          <a:p>
            <a:pPr>
              <a:spcAft>
                <a:spcPts val="0"/>
              </a:spcAft>
            </a:pPr>
            <a:r>
              <a:rPr lang="en-US" sz="2000" dirty="0">
                <a:ea typeface="+mn-lt"/>
                <a:cs typeface="+mn-lt"/>
              </a:rPr>
              <a:t>AETC National HIV Curriculum</a:t>
            </a:r>
            <a:br>
              <a:rPr lang="en-US" sz="2000" dirty="0">
                <a:ea typeface="+mn-lt"/>
                <a:cs typeface="+mn-lt"/>
              </a:rPr>
            </a:br>
            <a:r>
              <a:rPr lang="en-US" sz="2000" dirty="0">
                <a:ea typeface="+mn-lt"/>
                <a:cs typeface="+mn-lt"/>
                <a:hlinkClick r:id="rId3"/>
              </a:rPr>
              <a:t>https://</a:t>
            </a:r>
            <a:r>
              <a:rPr lang="en-US" sz="2000" dirty="0" err="1">
                <a:ea typeface="+mn-lt"/>
                <a:cs typeface="+mn-lt"/>
                <a:hlinkClick r:id="rId3"/>
              </a:rPr>
              <a:t>aidsetc.org</a:t>
            </a:r>
            <a:r>
              <a:rPr lang="en-US" sz="2000" dirty="0">
                <a:ea typeface="+mn-lt"/>
                <a:cs typeface="+mn-lt"/>
                <a:hlinkClick r:id="rId3"/>
              </a:rPr>
              <a:t>/</a:t>
            </a:r>
            <a:r>
              <a:rPr lang="en-US" sz="2000" dirty="0" err="1">
                <a:ea typeface="+mn-lt"/>
                <a:cs typeface="+mn-lt"/>
                <a:hlinkClick r:id="rId3"/>
              </a:rPr>
              <a:t>nhc</a:t>
            </a:r>
            <a:r>
              <a:rPr lang="en-US" sz="2000" dirty="0">
                <a:ea typeface="+mn-lt"/>
                <a:cs typeface="+mn-lt"/>
              </a:rPr>
              <a:t> </a:t>
            </a:r>
          </a:p>
          <a:p>
            <a:pPr>
              <a:spcAft>
                <a:spcPts val="0"/>
              </a:spcAft>
            </a:pPr>
            <a:endParaRPr lang="fr-FR" sz="2000" dirty="0"/>
          </a:p>
          <a:p>
            <a:pPr>
              <a:spcAft>
                <a:spcPts val="0"/>
              </a:spcAft>
            </a:pPr>
            <a:r>
              <a:rPr lang="fr-FR" sz="2000" dirty="0" err="1"/>
              <a:t>AETC</a:t>
            </a:r>
            <a:r>
              <a:rPr lang="fr-FR" sz="2000" dirty="0"/>
              <a:t> National HIV-</a:t>
            </a:r>
            <a:r>
              <a:rPr lang="fr-FR" sz="2000" dirty="0" err="1"/>
              <a:t>HCV</a:t>
            </a:r>
            <a:r>
              <a:rPr lang="fr-FR" sz="2000" dirty="0"/>
              <a:t> Curriculum </a:t>
            </a:r>
            <a:br>
              <a:rPr lang="fr-FR" sz="2000" dirty="0"/>
            </a:br>
            <a:r>
              <a:rPr lang="fr-FR" sz="2000" dirty="0">
                <a:hlinkClick r:id="rId4"/>
              </a:rPr>
              <a:t>https://</a:t>
            </a:r>
            <a:r>
              <a:rPr lang="fr-FR" sz="2000" dirty="0" err="1">
                <a:hlinkClick r:id="rId4"/>
              </a:rPr>
              <a:t>aidsetc.org</a:t>
            </a:r>
            <a:r>
              <a:rPr lang="fr-FR" sz="2000" dirty="0">
                <a:hlinkClick r:id="rId4"/>
              </a:rPr>
              <a:t>/</a:t>
            </a:r>
            <a:r>
              <a:rPr lang="fr-FR" sz="2000" dirty="0" err="1">
                <a:hlinkClick r:id="rId4"/>
              </a:rPr>
              <a:t>hivhcv</a:t>
            </a:r>
            <a:endParaRPr lang="fr-FR" sz="2000" dirty="0"/>
          </a:p>
          <a:p>
            <a:pPr>
              <a:spcAft>
                <a:spcPts val="0"/>
              </a:spcAft>
            </a:pPr>
            <a:endParaRPr lang="en-US" sz="2151" dirty="0"/>
          </a:p>
        </p:txBody>
      </p:sp>
      <p:sp>
        <p:nvSpPr>
          <p:cNvPr id="4" name="Text Placeholder 3">
            <a:extLst>
              <a:ext uri="{FF2B5EF4-FFF2-40B4-BE49-F238E27FC236}">
                <a16:creationId xmlns:a16="http://schemas.microsoft.com/office/drawing/2014/main" id="{F87C70D1-79CA-D97E-4C8F-C90DB56142A6}"/>
              </a:ext>
            </a:extLst>
          </p:cNvPr>
          <p:cNvSpPr>
            <a:spLocks noGrp="1"/>
          </p:cNvSpPr>
          <p:nvPr>
            <p:ph type="body" sz="quarter" idx="12"/>
          </p:nvPr>
        </p:nvSpPr>
        <p:spPr>
          <a:xfrm>
            <a:off x="5685099" y="2013843"/>
            <a:ext cx="6345864" cy="3765720"/>
          </a:xfrm>
        </p:spPr>
        <p:txBody>
          <a:bodyPr lIns="91440" tIns="45720" rIns="91440" bIns="45720" anchor="t"/>
          <a:lstStyle/>
          <a:p>
            <a:pPr>
              <a:spcAft>
                <a:spcPts val="0"/>
              </a:spcAft>
            </a:pPr>
            <a:r>
              <a:rPr lang="en-US" sz="2000" dirty="0">
                <a:ea typeface="+mn-lt"/>
                <a:cs typeface="+mn-lt"/>
              </a:rPr>
              <a:t>National </a:t>
            </a:r>
            <a:r>
              <a:rPr lang="en-US" sz="2000" dirty="0" err="1">
                <a:ea typeface="+mn-lt"/>
                <a:cs typeface="+mn-lt"/>
              </a:rPr>
              <a:t>PrEP</a:t>
            </a:r>
            <a:r>
              <a:rPr lang="en-US" sz="2000" dirty="0">
                <a:ea typeface="+mn-lt"/>
                <a:cs typeface="+mn-lt"/>
              </a:rPr>
              <a:t> Curriculum </a:t>
            </a:r>
            <a:r>
              <a:rPr lang="en-US" sz="2000" dirty="0">
                <a:ea typeface="+mn-lt"/>
                <a:cs typeface="+mn-lt"/>
                <a:hlinkClick r:id="rId5"/>
              </a:rPr>
              <a:t>https://</a:t>
            </a:r>
            <a:r>
              <a:rPr lang="en-US" sz="2000" dirty="0" err="1">
                <a:ea typeface="+mn-lt"/>
                <a:cs typeface="+mn-lt"/>
                <a:hlinkClick r:id="rId5"/>
              </a:rPr>
              <a:t>www.hivprep.uw.edu</a:t>
            </a:r>
            <a:endParaRPr lang="en-US" sz="2000" dirty="0">
              <a:ea typeface="+mn-lt"/>
              <a:cs typeface="+mn-lt"/>
            </a:endParaRPr>
          </a:p>
          <a:p>
            <a:pPr>
              <a:spcAft>
                <a:spcPts val="0"/>
              </a:spcAft>
            </a:pPr>
            <a:endParaRPr lang="en-US" sz="2000" dirty="0">
              <a:ea typeface="+mn-lt"/>
              <a:cs typeface="+mn-lt"/>
            </a:endParaRPr>
          </a:p>
          <a:p>
            <a:pPr>
              <a:spcAft>
                <a:spcPts val="0"/>
              </a:spcAft>
            </a:pPr>
            <a:r>
              <a:rPr lang="en-US" sz="2000" dirty="0">
                <a:ea typeface="+mn-lt"/>
                <a:cs typeface="+mn-lt"/>
              </a:rPr>
              <a:t>Hepatitis B Online </a:t>
            </a:r>
            <a:r>
              <a:rPr lang="en-US" sz="2000" dirty="0">
                <a:ea typeface="+mn-lt"/>
                <a:cs typeface="+mn-lt"/>
                <a:hlinkClick r:id="rId6"/>
              </a:rPr>
              <a:t>https://</a:t>
            </a:r>
            <a:r>
              <a:rPr lang="en-US" sz="2000" dirty="0" err="1">
                <a:ea typeface="+mn-lt"/>
                <a:cs typeface="+mn-lt"/>
                <a:hlinkClick r:id="rId6"/>
              </a:rPr>
              <a:t>www.hepatitisb.uw.edu</a:t>
            </a:r>
            <a:endParaRPr lang="en-US" sz="2000" dirty="0">
              <a:ea typeface="+mn-lt"/>
              <a:cs typeface="+mn-lt"/>
            </a:endParaRPr>
          </a:p>
          <a:p>
            <a:pPr>
              <a:spcAft>
                <a:spcPts val="0"/>
              </a:spcAft>
            </a:pPr>
            <a:endParaRPr lang="en-US" sz="2000" dirty="0">
              <a:ea typeface="+mn-lt"/>
              <a:cs typeface="+mn-lt"/>
            </a:endParaRPr>
          </a:p>
          <a:p>
            <a:pPr>
              <a:spcAft>
                <a:spcPts val="0"/>
              </a:spcAft>
            </a:pPr>
            <a:r>
              <a:rPr lang="en-US" sz="2000" dirty="0">
                <a:ea typeface="+mn-lt"/>
                <a:cs typeface="+mn-lt"/>
              </a:rPr>
              <a:t>Hepatitis C Online</a:t>
            </a:r>
            <a:br>
              <a:rPr lang="en-US" sz="2000" dirty="0">
                <a:ea typeface="+mn-lt"/>
                <a:cs typeface="+mn-lt"/>
              </a:rPr>
            </a:br>
            <a:r>
              <a:rPr lang="en-US" sz="2000" dirty="0">
                <a:ea typeface="+mn-lt"/>
                <a:cs typeface="+mn-lt"/>
                <a:hlinkClick r:id="rId7"/>
              </a:rPr>
              <a:t>https://www.hepatitisc.uw.edu</a:t>
            </a:r>
            <a:br>
              <a:rPr lang="en-US" sz="2000" dirty="0">
                <a:ea typeface="+mn-lt"/>
                <a:cs typeface="+mn-lt"/>
              </a:rPr>
            </a:br>
            <a:endParaRPr lang="en-US" sz="2000" dirty="0">
              <a:ea typeface="+mn-lt"/>
              <a:cs typeface="+mn-lt"/>
            </a:endParaRPr>
          </a:p>
          <a:p>
            <a:pPr>
              <a:spcAft>
                <a:spcPts val="0"/>
              </a:spcAft>
            </a:pPr>
            <a:r>
              <a:rPr lang="en-US" sz="2000" dirty="0">
                <a:ea typeface="+mn-lt"/>
                <a:cs typeface="+mn-lt"/>
              </a:rPr>
              <a:t>AETC National Coordinating Resource Center </a:t>
            </a:r>
            <a:br>
              <a:rPr lang="en-US" sz="2000" dirty="0">
                <a:ea typeface="+mn-lt"/>
                <a:cs typeface="+mn-lt"/>
              </a:rPr>
            </a:br>
            <a:r>
              <a:rPr lang="en-US" sz="2000" dirty="0">
                <a:ea typeface="+mn-lt"/>
                <a:cs typeface="+mn-lt"/>
                <a:hlinkClick r:id="rId8"/>
              </a:rPr>
              <a:t>https://aidsetc.org/</a:t>
            </a:r>
            <a:r>
              <a:rPr lang="en-US" sz="2000" dirty="0">
                <a:ea typeface="+mn-lt"/>
                <a:cs typeface="+mn-lt"/>
              </a:rPr>
              <a:t> </a:t>
            </a:r>
            <a:br>
              <a:rPr lang="en-US" sz="2000" dirty="0">
                <a:ea typeface="+mn-lt"/>
                <a:cs typeface="+mn-lt"/>
              </a:rPr>
            </a:br>
            <a:endParaRPr lang="en-US" sz="2000" dirty="0">
              <a:ea typeface="+mn-lt"/>
              <a:cs typeface="+mn-lt"/>
            </a:endParaRPr>
          </a:p>
          <a:p>
            <a:pPr>
              <a:spcAft>
                <a:spcPts val="0"/>
              </a:spcAft>
            </a:pPr>
            <a:r>
              <a:rPr lang="en-US" sz="2000" dirty="0">
                <a:ea typeface="+mn-lt"/>
                <a:cs typeface="+mn-lt"/>
              </a:rPr>
              <a:t>Additional Trainings </a:t>
            </a:r>
            <a:r>
              <a:rPr lang="en-US" sz="2000" dirty="0">
                <a:ea typeface="+mn-lt"/>
                <a:cs typeface="+mn-lt"/>
                <a:hlinkClick r:id="rId9"/>
              </a:rPr>
              <a:t>https://matec.info</a:t>
            </a:r>
            <a:r>
              <a:rPr lang="en-US" sz="2000" dirty="0">
                <a:ea typeface="+mn-lt"/>
                <a:cs typeface="+mn-lt"/>
              </a:rPr>
              <a:t> </a:t>
            </a:r>
          </a:p>
        </p:txBody>
      </p:sp>
      <p:sp>
        <p:nvSpPr>
          <p:cNvPr id="7" name="Content Placeholder 2">
            <a:extLst>
              <a:ext uri="{FF2B5EF4-FFF2-40B4-BE49-F238E27FC236}">
                <a16:creationId xmlns:a16="http://schemas.microsoft.com/office/drawing/2014/main" id="{19911F76-6E1D-1D87-4C08-7EA2408601D7}"/>
              </a:ext>
            </a:extLst>
          </p:cNvPr>
          <p:cNvSpPr txBox="1">
            <a:spLocks/>
          </p:cNvSpPr>
          <p:nvPr/>
        </p:nvSpPr>
        <p:spPr>
          <a:xfrm>
            <a:off x="13246591" y="775404"/>
            <a:ext cx="11087425" cy="3765720"/>
          </a:xfrm>
          <a:prstGeom prst="rect">
            <a:avLst/>
          </a:prstGeom>
        </p:spPr>
        <p:txBody>
          <a:bodyPr lIns="91440" tIns="45720" rIns="91440" bIns="45720" numCol="2" anchor="t">
            <a:normAutofit/>
          </a:bodyPr>
          <a:lstStyle>
            <a:lvl1pPr marL="0" indent="0" algn="l" defTabSz="121891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65" indent="-457207" algn="l" defTabSz="1218915" rtl="0" eaLnBrk="1" latinLnBrk="0" hangingPunct="1">
              <a:spcBef>
                <a:spcPct val="20000"/>
              </a:spcBef>
              <a:buClr>
                <a:schemeClr val="accent6"/>
              </a:buClr>
              <a:buFont typeface="Wingdings" pitchFamily="2" charset="2"/>
              <a:buChar char="§"/>
              <a:defRPr sz="2601" kern="1200">
                <a:solidFill>
                  <a:schemeClr val="tx1"/>
                </a:solidFill>
                <a:latin typeface="+mj-lt"/>
                <a:ea typeface="+mn-ea"/>
                <a:cs typeface="Arial" pitchFamily="34" charset="0"/>
              </a:defRPr>
            </a:lvl2pPr>
            <a:lvl3pPr marL="1523644" indent="-304729" algn="l" defTabSz="1218915" rtl="0" eaLnBrk="1" latinLnBrk="0" hangingPunct="1">
              <a:spcBef>
                <a:spcPct val="20000"/>
              </a:spcBef>
              <a:buClr>
                <a:schemeClr val="accent6"/>
              </a:buClr>
              <a:buFont typeface="STIXGeneral-Regular" pitchFamily="2" charset="2"/>
              <a:buChar char="⎯"/>
              <a:defRPr sz="2601" kern="1200">
                <a:solidFill>
                  <a:schemeClr val="tx1"/>
                </a:solidFill>
                <a:latin typeface="+mj-lt"/>
                <a:ea typeface="+mn-ea"/>
                <a:cs typeface="Arial" pitchFamily="34" charset="0"/>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defTabSz="1218884">
              <a:spcBef>
                <a:spcPts val="0"/>
              </a:spcBef>
              <a:defRPr/>
            </a:pPr>
            <a:endParaRPr lang="en-US">
              <a:solidFill>
                <a:srgbClr val="D6201A"/>
              </a:solidFill>
              <a:latin typeface="Arial" panose="020B0604020202020204"/>
            </a:endParaRPr>
          </a:p>
        </p:txBody>
      </p:sp>
    </p:spTree>
    <p:extLst>
      <p:ext uri="{BB962C8B-B14F-4D97-AF65-F5344CB8AC3E}">
        <p14:creationId xmlns:p14="http://schemas.microsoft.com/office/powerpoint/2010/main" val="382488276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Email Distribution List</a:t>
            </a:r>
          </a:p>
        </p:txBody>
      </p:sp>
      <p:sp>
        <p:nvSpPr>
          <p:cNvPr id="6" name="Text Placeholder 5"/>
          <p:cNvSpPr>
            <a:spLocks noGrp="1"/>
          </p:cNvSpPr>
          <p:nvPr>
            <p:ph type="body" sz="quarter" idx="11"/>
          </p:nvPr>
        </p:nvSpPr>
        <p:spPr>
          <a:xfrm>
            <a:off x="624053" y="1935958"/>
            <a:ext cx="10515163" cy="3533025"/>
          </a:xfrm>
        </p:spPr>
        <p:txBody>
          <a:bodyPr lIns="91440" tIns="45720" rIns="91440" bIns="45720" anchor="t"/>
          <a:lstStyle/>
          <a:p>
            <a:pPr marL="685783" indent="-341305">
              <a:lnSpc>
                <a:spcPct val="120000"/>
              </a:lnSpc>
              <a:buClr>
                <a:srgbClr val="D6201A"/>
              </a:buClr>
              <a:buFont typeface="Wingdings" pitchFamily="2" charset="2"/>
              <a:buChar char="§"/>
              <a:defRPr/>
            </a:pPr>
            <a:r>
              <a:rPr lang="en-US" sz="2133" dirty="0">
                <a:solidFill>
                  <a:srgbClr val="222222"/>
                </a:solidFill>
                <a:latin typeface="Arial" panose="020B0604020202020204"/>
              </a:rPr>
              <a:t>MATEC Minnesota/Iowa utilizes an email distribution list to send important information:</a:t>
            </a:r>
          </a:p>
          <a:p>
            <a:pPr marL="1024120" lvl="2" indent="-347469">
              <a:lnSpc>
                <a:spcPct val="120000"/>
              </a:lnSpc>
              <a:buClr>
                <a:srgbClr val="D6201A"/>
              </a:buClr>
              <a:buFont typeface="Arial" panose="020B0604020202020204" pitchFamily="34" charset="0"/>
              <a:buChar char="•"/>
              <a:defRPr/>
            </a:pPr>
            <a:r>
              <a:rPr lang="en-US" sz="2133" dirty="0">
                <a:solidFill>
                  <a:srgbClr val="222222"/>
                </a:solidFill>
                <a:latin typeface="Arial" panose="020B0604020202020204"/>
              </a:rPr>
              <a:t>Training invitations</a:t>
            </a:r>
          </a:p>
          <a:p>
            <a:pPr marL="1024120" lvl="2" indent="-347469">
              <a:lnSpc>
                <a:spcPct val="120000"/>
              </a:lnSpc>
              <a:spcAft>
                <a:spcPts val="1600"/>
              </a:spcAft>
              <a:buClr>
                <a:srgbClr val="D6201A"/>
              </a:buClr>
              <a:buFont typeface="Arial" panose="020B0604020202020204" pitchFamily="34" charset="0"/>
              <a:buChar char="•"/>
              <a:defRPr/>
            </a:pPr>
            <a:r>
              <a:rPr lang="en-US" sz="2133" dirty="0">
                <a:solidFill>
                  <a:srgbClr val="222222"/>
                </a:solidFill>
                <a:latin typeface="Arial" panose="020B0604020202020204"/>
              </a:rPr>
              <a:t>News and updates</a:t>
            </a:r>
          </a:p>
          <a:p>
            <a:pPr marL="685783" indent="-341305">
              <a:lnSpc>
                <a:spcPct val="120000"/>
              </a:lnSpc>
              <a:buClr>
                <a:srgbClr val="D6201A"/>
              </a:buClr>
              <a:buFont typeface="Wingdings" pitchFamily="2" charset="2"/>
              <a:buChar char="§"/>
              <a:defRPr/>
            </a:pPr>
            <a:r>
              <a:rPr lang="en-US" sz="2133" dirty="0">
                <a:solidFill>
                  <a:srgbClr val="222222"/>
                </a:solidFill>
                <a:latin typeface="Arial" panose="020B0604020202020204"/>
              </a:rPr>
              <a:t>Minnesota and Iowa participants will be added to the email distribution list</a:t>
            </a:r>
          </a:p>
          <a:p>
            <a:pPr marL="685783" indent="-341305">
              <a:lnSpc>
                <a:spcPct val="120000"/>
              </a:lnSpc>
              <a:buClr>
                <a:srgbClr val="D6201A"/>
              </a:buClr>
              <a:buFont typeface="Wingdings" pitchFamily="2" charset="2"/>
              <a:buChar char="§"/>
              <a:defRPr/>
            </a:pPr>
            <a:r>
              <a:rPr lang="en-US" sz="2133" dirty="0">
                <a:solidFill>
                  <a:srgbClr val="222222"/>
                </a:solidFill>
                <a:latin typeface="Arial" panose="020B0604020202020204"/>
              </a:rPr>
              <a:t>If you would prefer not to be added to the distribution list, email Nicole Benson at </a:t>
            </a:r>
            <a:r>
              <a:rPr lang="en-US" sz="2133" dirty="0">
                <a:solidFill>
                  <a:srgbClr val="222222"/>
                </a:solidFill>
                <a:latin typeface="Arial" panose="020B0604020202020204"/>
                <a:hlinkClick r:id="rId2"/>
              </a:rPr>
              <a:t>nrbenson@umn.edu</a:t>
            </a:r>
            <a:r>
              <a:rPr lang="en-US" sz="2133" dirty="0">
                <a:solidFill>
                  <a:srgbClr val="222222"/>
                </a:solidFill>
                <a:latin typeface="Arial" panose="020B0604020202020204"/>
              </a:rPr>
              <a:t> </a:t>
            </a:r>
          </a:p>
        </p:txBody>
      </p:sp>
    </p:spTree>
    <p:extLst>
      <p:ext uri="{BB962C8B-B14F-4D97-AF65-F5344CB8AC3E}">
        <p14:creationId xmlns:p14="http://schemas.microsoft.com/office/powerpoint/2010/main" val="296978149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Learning Objectives</a:t>
            </a:r>
          </a:p>
        </p:txBody>
      </p:sp>
      <p:sp>
        <p:nvSpPr>
          <p:cNvPr id="6" name="Text Placeholder 5"/>
          <p:cNvSpPr>
            <a:spLocks noGrp="1"/>
          </p:cNvSpPr>
          <p:nvPr>
            <p:ph type="body" sz="quarter" idx="11"/>
          </p:nvPr>
        </p:nvSpPr>
        <p:spPr>
          <a:xfrm>
            <a:off x="624053" y="1935958"/>
            <a:ext cx="10515163" cy="3614305"/>
          </a:xfrm>
        </p:spPr>
        <p:txBody>
          <a:bodyPr/>
          <a:lstStyle/>
          <a:p>
            <a:pPr marL="407078" indent="-342891">
              <a:buClr>
                <a:srgbClr val="D6201A"/>
              </a:buClr>
              <a:buFont typeface="Wingdings" panose="05000000000000000000" pitchFamily="2" charset="2"/>
              <a:buChar char="§"/>
            </a:pPr>
            <a:r>
              <a:rPr lang="en-US" dirty="0"/>
              <a:t>Apply current CDC guidance for both </a:t>
            </a:r>
            <a:r>
              <a:rPr lang="en-US" dirty="0" err="1"/>
              <a:t>nPEP</a:t>
            </a:r>
            <a:r>
              <a:rPr lang="en-US" dirty="0"/>
              <a:t> and oPEP in your local programs.</a:t>
            </a:r>
          </a:p>
          <a:p>
            <a:pPr marL="407078" indent="-342891">
              <a:buClr>
                <a:srgbClr val="D6201A"/>
              </a:buClr>
              <a:buFont typeface="Wingdings" panose="05000000000000000000" pitchFamily="2" charset="2"/>
              <a:buChar char="§"/>
            </a:pPr>
            <a:r>
              <a:rPr lang="en-US" dirty="0"/>
              <a:t>Determine appropriate medication options and length of therapy for </a:t>
            </a:r>
            <a:r>
              <a:rPr lang="en-US" dirty="0" err="1"/>
              <a:t>nPEP</a:t>
            </a:r>
            <a:r>
              <a:rPr lang="en-US" dirty="0"/>
              <a:t> and </a:t>
            </a:r>
            <a:r>
              <a:rPr lang="en-US" dirty="0" err="1"/>
              <a:t>oPEP</a:t>
            </a:r>
            <a:r>
              <a:rPr lang="en-US" dirty="0"/>
              <a:t> patients.</a:t>
            </a:r>
          </a:p>
          <a:p>
            <a:pPr marL="407078" indent="-342891">
              <a:buClr>
                <a:srgbClr val="D6201A"/>
              </a:buClr>
              <a:buFont typeface="Wingdings" panose="05000000000000000000" pitchFamily="2" charset="2"/>
              <a:buChar char="§"/>
            </a:pPr>
            <a:r>
              <a:rPr lang="en-US" dirty="0"/>
              <a:t>Understand critical complexities with PEP use.</a:t>
            </a:r>
          </a:p>
          <a:p>
            <a:pPr marL="407078" indent="-342891">
              <a:buClr>
                <a:srgbClr val="D6201A"/>
              </a:buClr>
              <a:buFont typeface="Wingdings" panose="05000000000000000000" pitchFamily="2" charset="2"/>
              <a:buChar char="§"/>
            </a:pPr>
            <a:r>
              <a:rPr lang="en-US" dirty="0"/>
              <a:t>Summarize clinical support program using pharmacy services to drive access.</a:t>
            </a:r>
          </a:p>
          <a:p>
            <a:pPr marL="407078" indent="-342891">
              <a:buClr>
                <a:srgbClr val="D6201A"/>
              </a:buClr>
              <a:buFont typeface="Wingdings" panose="05000000000000000000" pitchFamily="2" charset="2"/>
              <a:buChar char="§"/>
            </a:pPr>
            <a:r>
              <a:rPr lang="en-US" dirty="0"/>
              <a:t>Explore opportunities to promote access to PEP medications within local programs.</a:t>
            </a:r>
          </a:p>
        </p:txBody>
      </p:sp>
    </p:spTree>
    <p:extLst>
      <p:ext uri="{BB962C8B-B14F-4D97-AF65-F5344CB8AC3E}">
        <p14:creationId xmlns:p14="http://schemas.microsoft.com/office/powerpoint/2010/main" val="199124128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solidFill>
                  <a:srgbClr val="D6201A"/>
                </a:solidFill>
              </a:rPr>
              <a:t>Disclosures</a:t>
            </a:r>
            <a:endParaRPr lang="en-US" dirty="0"/>
          </a:p>
        </p:txBody>
      </p:sp>
      <p:sp>
        <p:nvSpPr>
          <p:cNvPr id="6" name="Text Placeholder 5"/>
          <p:cNvSpPr>
            <a:spLocks noGrp="1"/>
          </p:cNvSpPr>
          <p:nvPr>
            <p:ph type="body" sz="quarter" idx="11"/>
          </p:nvPr>
        </p:nvSpPr>
        <p:spPr/>
        <p:txBody>
          <a:bodyPr lIns="91440" tIns="45720" rIns="91440" bIns="45720" anchor="t"/>
          <a:lstStyle/>
          <a:p>
            <a:pPr marL="85089"/>
            <a:r>
              <a:rPr lang="en-US" dirty="0">
                <a:cs typeface="Arial"/>
              </a:rPr>
              <a:t>Daniel Jude is a member of Gilead’s HIV Speakers Bureau.</a:t>
            </a:r>
          </a:p>
        </p:txBody>
      </p:sp>
    </p:spTree>
    <p:extLst>
      <p:ext uri="{BB962C8B-B14F-4D97-AF65-F5344CB8AC3E}">
        <p14:creationId xmlns:p14="http://schemas.microsoft.com/office/powerpoint/2010/main" val="331576049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ACAD-A11A-CA45-A5AA-A99725168826}"/>
              </a:ext>
            </a:extLst>
          </p:cNvPr>
          <p:cNvSpPr>
            <a:spLocks noGrp="1"/>
          </p:cNvSpPr>
          <p:nvPr>
            <p:ph type="title"/>
          </p:nvPr>
        </p:nvSpPr>
        <p:spPr>
          <a:xfrm>
            <a:off x="2067185" y="2691240"/>
            <a:ext cx="6400800" cy="1143000"/>
          </a:xfrm>
        </p:spPr>
        <p:txBody>
          <a:bodyPr>
            <a:normAutofit fontScale="90000"/>
          </a:bodyPr>
          <a:lstStyle/>
          <a:p>
            <a:r>
              <a:rPr lang="en-US" dirty="0"/>
              <a:t>PEP – Background and Basics</a:t>
            </a:r>
          </a:p>
        </p:txBody>
      </p:sp>
    </p:spTree>
    <p:extLst>
      <p:ext uri="{BB962C8B-B14F-4D97-AF65-F5344CB8AC3E}">
        <p14:creationId xmlns:p14="http://schemas.microsoft.com/office/powerpoint/2010/main" val="312650813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HIV Post-Exposure Prophylaxis (PEP)</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622148" y="1705203"/>
            <a:ext cx="10515163" cy="2986087"/>
          </a:xfrm>
        </p:spPr>
        <p:txBody>
          <a:bodyPr/>
          <a:lstStyle/>
          <a:p>
            <a:r>
              <a:rPr lang="en-US" dirty="0"/>
              <a:t>#1 lesson: </a:t>
            </a:r>
            <a:r>
              <a:rPr lang="en-US" b="1" dirty="0"/>
              <a:t>TIMING - PEP should be started within 72 hours of the risk-event</a:t>
            </a:r>
            <a:endParaRPr lang="en-US" dirty="0"/>
          </a:p>
          <a:p>
            <a:r>
              <a:rPr lang="en-US" dirty="0"/>
              <a:t>Duration = 28 days (typically rounded up to 30 because few pharmacies wants to break expensive bottles)</a:t>
            </a:r>
          </a:p>
          <a:p>
            <a:pPr lvl="1"/>
            <a:r>
              <a:rPr lang="en-US" dirty="0"/>
              <a:t>Broken into two categories that are handled very differently</a:t>
            </a:r>
          </a:p>
          <a:p>
            <a:pPr lvl="2"/>
            <a:r>
              <a:rPr lang="en-US" i="1" dirty="0"/>
              <a:t>Occupational PEP (oPEP) </a:t>
            </a:r>
            <a:r>
              <a:rPr lang="en-US" dirty="0"/>
              <a:t>– needle stick, altercation involving blood, splatter</a:t>
            </a:r>
          </a:p>
          <a:p>
            <a:pPr lvl="2"/>
            <a:r>
              <a:rPr lang="en-US" i="1" dirty="0"/>
              <a:t>Non-occupational PEP (</a:t>
            </a:r>
            <a:r>
              <a:rPr lang="en-US" i="1" dirty="0" err="1"/>
              <a:t>nPEP</a:t>
            </a:r>
            <a:r>
              <a:rPr lang="en-US" i="1" dirty="0"/>
              <a:t>) </a:t>
            </a:r>
            <a:r>
              <a:rPr lang="en-US" dirty="0"/>
              <a:t>– sexual assault, broken condom, black-out events</a:t>
            </a:r>
          </a:p>
          <a:p>
            <a:pPr lvl="1"/>
            <a:r>
              <a:rPr lang="en-US" dirty="0"/>
              <a:t>Follow up needed for both oPEP and </a:t>
            </a:r>
            <a:r>
              <a:rPr lang="en-US" dirty="0" err="1"/>
              <a:t>nPEP</a:t>
            </a:r>
            <a:endParaRPr lang="en-US" dirty="0"/>
          </a:p>
          <a:p>
            <a:pPr lvl="1"/>
            <a:r>
              <a:rPr lang="en-US" dirty="0"/>
              <a:t>Limited supporting data</a:t>
            </a:r>
          </a:p>
          <a:p>
            <a:pPr lvl="2"/>
            <a:endParaRPr lang="en-US" dirty="0"/>
          </a:p>
          <a:p>
            <a:pPr lvl="1"/>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624887"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sz="2199" dirty="0"/>
          </a:p>
        </p:txBody>
      </p:sp>
    </p:spTree>
    <p:extLst>
      <p:ext uri="{BB962C8B-B14F-4D97-AF65-F5344CB8AC3E}">
        <p14:creationId xmlns:p14="http://schemas.microsoft.com/office/powerpoint/2010/main" val="1722125926"/>
      </p:ext>
    </p:extLst>
  </p:cSld>
  <p:clrMapOvr>
    <a:masterClrMapping/>
  </p:clrMapOvr>
  <p:transition spd="slow">
    <p:fade/>
  </p:transition>
</p:sld>
</file>

<file path=ppt/theme/theme1.xml><?xml version="1.0" encoding="utf-8"?>
<a:theme xmlns:a="http://schemas.openxmlformats.org/drawingml/2006/main" name="Title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PT TEMPLATE- WIDE format - rev nov 2021" id="{4723AF1D-E266-4D4D-9AEE-5E931A761B59}" vid="{887089EA-BC45-4321-B0E6-1BC835452FFA}"/>
    </a:ext>
  </a:extLst>
</a:theme>
</file>

<file path=ppt/theme/theme10.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PT TEMPLATE- WIDE format - rev nov 2021" id="{4723AF1D-E266-4D4D-9AEE-5E931A761B59}" vid="{3BBA7B13-78AB-4BDF-BAD9-2C37F94ED347}"/>
    </a:ext>
  </a:extLst>
</a:theme>
</file>

<file path=ppt/theme/theme3.xml><?xml version="1.0" encoding="utf-8"?>
<a:theme xmlns:a="http://schemas.openxmlformats.org/drawingml/2006/main" name="3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PT TEMPLATE- WIDE format - rev nov 2021" id="{4723AF1D-E266-4D4D-9AEE-5E931A761B59}" vid="{44B65DAC-2E53-440F-ACFD-43D958C135DA}"/>
    </a:ext>
  </a:extLst>
</a:theme>
</file>

<file path=ppt/theme/theme4.xml><?xml version="1.0" encoding="utf-8"?>
<a:theme xmlns:a="http://schemas.openxmlformats.org/drawingml/2006/main" name="5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PT TEMPLATE- WIDE format - rev nov 2021" id="{4723AF1D-E266-4D4D-9AEE-5E931A761B59}" vid="{71286CB0-C052-4599-B55B-06983EA0BB69}"/>
    </a:ext>
  </a:extLst>
</a:theme>
</file>

<file path=ppt/theme/theme5.xml><?xml version="1.0" encoding="utf-8"?>
<a:theme xmlns:a="http://schemas.openxmlformats.org/drawingml/2006/main" name="6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PT TEMPLATE- WIDE format - rev nov 2021" id="{4723AF1D-E266-4D4D-9AEE-5E931A761B59}" vid="{90CD7174-1056-44B1-802C-6660CC9C38A6}"/>
    </a:ext>
  </a:extLst>
</a:theme>
</file>

<file path=ppt/theme/theme6.xml><?xml version="1.0" encoding="utf-8"?>
<a:theme xmlns:a="http://schemas.openxmlformats.org/drawingml/2006/main" name="2_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orking Copy_AETC-PPT TEMPLATE- WIDE format - rev Dec 2023" id="{F935788B-B330-46E4-87C1-54A1F4923F3A}" vid="{A94EBD8C-36F8-4A50-8DB4-659B23D3F345}"/>
    </a:ext>
  </a:extLst>
</a:theme>
</file>

<file path=ppt/theme/theme7.xml><?xml version="1.0" encoding="utf-8"?>
<a:theme xmlns:a="http://schemas.openxmlformats.org/drawingml/2006/main" name="3_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PT TEMPLATE- WIDE format - rev nov 2021" id="{4723AF1D-E266-4D4D-9AEE-5E931A761B59}" vid="{3BBA7B13-78AB-4BDF-BAD9-2C37F94ED347}"/>
    </a:ext>
  </a:extLst>
</a:theme>
</file>

<file path=ppt/theme/theme8.xml><?xml version="1.0" encoding="utf-8"?>
<a:theme xmlns:a="http://schemas.openxmlformats.org/drawingml/2006/main" name="1_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PT TEMPLATE- WIDE format - rev nov 2021" id="{508E4FE0-C21D-41C1-85D3-567ACCCBB9D4}" vid="{6D811BC9-C2E0-48D9-930B-F2EC22440FE1}"/>
    </a:ext>
  </a:extLst>
</a:theme>
</file>

<file path=ppt/theme/theme9.xml><?xml version="1.0" encoding="utf-8"?>
<a:theme xmlns:a="http://schemas.openxmlformats.org/drawingml/2006/main" name="7_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PT TEMPLATE- WIDE format - rev nov 2021.potx" id="{C9A273AD-B524-4FDF-ACEB-FA8A839AE0A0}" vid="{29E8FC13-4AED-43AD-8C3F-9970A78E68DF}"/>
    </a:ext>
  </a:extLst>
</a:theme>
</file>

<file path=docProps/app.xml><?xml version="1.0" encoding="utf-8"?>
<Properties xmlns="http://schemas.openxmlformats.org/officeDocument/2006/extended-properties" xmlns:vt="http://schemas.openxmlformats.org/officeDocument/2006/docPropsVTypes">
  <Template>AETC-PPT TEMPLATE- WIDE format - rev nov 2021</Template>
  <TotalTime>9792</TotalTime>
  <Words>2541</Words>
  <Application>Microsoft Office PowerPoint</Application>
  <PresentationFormat>Widescreen</PresentationFormat>
  <Paragraphs>257</Paragraphs>
  <Slides>42</Slides>
  <Notes>2</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42</vt:i4>
      </vt:variant>
    </vt:vector>
  </HeadingPairs>
  <TitlesOfParts>
    <vt:vector size="55" baseType="lpstr">
      <vt:lpstr>Arial</vt:lpstr>
      <vt:lpstr>STIXGeneral-Regular</vt:lpstr>
      <vt:lpstr>System Font Regular</vt:lpstr>
      <vt:lpstr>Wingdings</vt:lpstr>
      <vt:lpstr>Title slide master</vt:lpstr>
      <vt:lpstr>Content slide master</vt:lpstr>
      <vt:lpstr>3_Custom Design</vt:lpstr>
      <vt:lpstr>5_Custom Design</vt:lpstr>
      <vt:lpstr>6_Custom Design</vt:lpstr>
      <vt:lpstr>2_Content slide master</vt:lpstr>
      <vt:lpstr>3_Content slide master</vt:lpstr>
      <vt:lpstr>1_Content slide master</vt:lpstr>
      <vt:lpstr>7_Content slide master</vt:lpstr>
      <vt:lpstr>HIV Post-Exposure Prophylaxis: Access and Barriers</vt:lpstr>
      <vt:lpstr>MATEC Statement on Equity and Inclusion</vt:lpstr>
      <vt:lpstr>Disclaimer</vt:lpstr>
      <vt:lpstr>Disclaimer</vt:lpstr>
      <vt:lpstr>Email Distribution List</vt:lpstr>
      <vt:lpstr>Learning Objectives</vt:lpstr>
      <vt:lpstr>Disclosures</vt:lpstr>
      <vt:lpstr>PEP – Background and Basics</vt:lpstr>
      <vt:lpstr>HIV Post-Exposure Prophylaxis (PEP)</vt:lpstr>
      <vt:lpstr>HIV PEP – CDC Guidance</vt:lpstr>
      <vt:lpstr>PEP – CDC Guidance</vt:lpstr>
      <vt:lpstr>Let’s Go Diving</vt:lpstr>
      <vt:lpstr>oPEP – Evaluation and Access</vt:lpstr>
      <vt:lpstr>oPEP – Treatment and Counseling</vt:lpstr>
      <vt:lpstr>nPEP – Evaluation and Access</vt:lpstr>
      <vt:lpstr>nPEP – Treatment and Counseling</vt:lpstr>
      <vt:lpstr>PowerPoint Presentation</vt:lpstr>
      <vt:lpstr>Complications (real world, non-exhaustive)</vt:lpstr>
      <vt:lpstr>HIV Post-Exposure Prophylaxis (PEP) - Summary</vt:lpstr>
      <vt:lpstr>ED PEP Support Program</vt:lpstr>
      <vt:lpstr>Local Program – finally published in a peer-reviewed journal!</vt:lpstr>
      <vt:lpstr>ED PEP Support – Program Structure 1</vt:lpstr>
      <vt:lpstr>ED PEP Support – Program Structure 2</vt:lpstr>
      <vt:lpstr>Total of 89 active alerts for prescribing PEP</vt:lpstr>
      <vt:lpstr>Loss to Follow Up</vt:lpstr>
      <vt:lpstr>Categorized Interventions</vt:lpstr>
      <vt:lpstr>ED PEP Support – Lessons and Pearls 1</vt:lpstr>
      <vt:lpstr>ED PEP Support – Lessons and Pearls 2</vt:lpstr>
      <vt:lpstr>ED PEP Support – Lessons and Pearls 3</vt:lpstr>
      <vt:lpstr>Newer Data, More Pearls and Discussion</vt:lpstr>
      <vt:lpstr>CROI 2024 HIV PEP Highlights 1</vt:lpstr>
      <vt:lpstr>CROI 2024 HIV PEP Highlights 2</vt:lpstr>
      <vt:lpstr>CROI 2024 HIV PEP Highlights 3</vt:lpstr>
      <vt:lpstr>CROI 2024 HIV PEP Highlights 4 </vt:lpstr>
      <vt:lpstr>Pearls – Interactions and Single Tablet Regimen</vt:lpstr>
      <vt:lpstr>Pearls - HBV</vt:lpstr>
      <vt:lpstr>Application Discussion</vt:lpstr>
      <vt:lpstr>Evaluation</vt:lpstr>
      <vt:lpstr>Thank you!  </vt:lpstr>
      <vt:lpstr>Contact Information</vt:lpstr>
      <vt:lpstr>Speaker Resources</vt:lpstr>
      <vt:lpstr>MATEC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Program Title]</dc:title>
  <dc:creator>Nicole Benson</dc:creator>
  <cp:lastModifiedBy>Nicole Benson</cp:lastModifiedBy>
  <cp:revision>8</cp:revision>
  <cp:lastPrinted>2014-09-18T20:07:37Z</cp:lastPrinted>
  <dcterms:created xsi:type="dcterms:W3CDTF">2022-08-12T18:28:47Z</dcterms:created>
  <dcterms:modified xsi:type="dcterms:W3CDTF">2024-05-22T16:21:10Z</dcterms:modified>
</cp:coreProperties>
</file>