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44"/>
  </p:notesMasterIdLst>
  <p:sldIdLst>
    <p:sldId id="256" r:id="rId3"/>
    <p:sldId id="426" r:id="rId4"/>
    <p:sldId id="261" r:id="rId5"/>
    <p:sldId id="419" r:id="rId6"/>
    <p:sldId id="420" r:id="rId7"/>
    <p:sldId id="421" r:id="rId8"/>
    <p:sldId id="425" r:id="rId9"/>
    <p:sldId id="429" r:id="rId10"/>
    <p:sldId id="318" r:id="rId11"/>
    <p:sldId id="427" r:id="rId12"/>
    <p:sldId id="432" r:id="rId13"/>
    <p:sldId id="2463" r:id="rId14"/>
    <p:sldId id="479" r:id="rId15"/>
    <p:sldId id="2434" r:id="rId16"/>
    <p:sldId id="2435" r:id="rId17"/>
    <p:sldId id="2458" r:id="rId18"/>
    <p:sldId id="2459" r:id="rId19"/>
    <p:sldId id="2439" r:id="rId20"/>
    <p:sldId id="2440" r:id="rId21"/>
    <p:sldId id="2461" r:id="rId22"/>
    <p:sldId id="2442" r:id="rId23"/>
    <p:sldId id="2462" r:id="rId24"/>
    <p:sldId id="2444" r:id="rId25"/>
    <p:sldId id="2438" r:id="rId26"/>
    <p:sldId id="2465" r:id="rId27"/>
    <p:sldId id="2464" r:id="rId28"/>
    <p:sldId id="2417" r:id="rId29"/>
    <p:sldId id="467" r:id="rId30"/>
    <p:sldId id="468" r:id="rId31"/>
    <p:sldId id="469" r:id="rId32"/>
    <p:sldId id="470" r:id="rId33"/>
    <p:sldId id="471" r:id="rId34"/>
    <p:sldId id="473" r:id="rId35"/>
    <p:sldId id="2409" r:id="rId36"/>
    <p:sldId id="2413" r:id="rId37"/>
    <p:sldId id="2466" r:id="rId38"/>
    <p:sldId id="2472" r:id="rId39"/>
    <p:sldId id="2471" r:id="rId40"/>
    <p:sldId id="477" r:id="rId41"/>
    <p:sldId id="2467" r:id="rId42"/>
    <p:sldId id="185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C094E-9685-4DA7-9CCB-AD46C5B7A9AA}" v="1" dt="2024-05-15T20:52:04.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autoAdjust="0"/>
    <p:restoredTop sz="89070" autoAdjust="0"/>
  </p:normalViewPr>
  <p:slideViewPr>
    <p:cSldViewPr snapToGrid="0">
      <p:cViewPr varScale="1">
        <p:scale>
          <a:sx n="101" d="100"/>
          <a:sy n="101" d="100"/>
        </p:scale>
        <p:origin x="948" y="114"/>
      </p:cViewPr>
      <p:guideLst/>
    </p:cSldViewPr>
  </p:slideViewPr>
  <p:outlineViewPr>
    <p:cViewPr>
      <p:scale>
        <a:sx n="33" d="100"/>
        <a:sy n="33" d="100"/>
      </p:scale>
      <p:origin x="0" y="-17914"/>
    </p:cViewPr>
  </p:outlineViewPr>
  <p:notesTextViewPr>
    <p:cViewPr>
      <p:scale>
        <a:sx n="1" d="1"/>
        <a:sy n="1" d="1"/>
      </p:scale>
      <p:origin x="0" y="0"/>
    </p:cViewPr>
  </p:notesTextViewPr>
  <p:sorterViewPr>
    <p:cViewPr varScale="1">
      <p:scale>
        <a:sx n="100" d="100"/>
        <a:sy n="100" d="100"/>
      </p:scale>
      <p:origin x="0" y="-18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7C59D-CA9A-43A3-A42D-23330A22D10A}"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0BB1-CC97-4C95-8610-E2DE3E8D4A91}" type="slidenum">
              <a:rPr lang="en-US" smtClean="0"/>
              <a:t>‹#›</a:t>
            </a:fld>
            <a:endParaRPr lang="en-US"/>
          </a:p>
        </p:txBody>
      </p:sp>
    </p:spTree>
    <p:extLst>
      <p:ext uri="{BB962C8B-B14F-4D97-AF65-F5344CB8AC3E}">
        <p14:creationId xmlns:p14="http://schemas.microsoft.com/office/powerpoint/2010/main" val="104175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0BB1-CC97-4C95-8610-E2DE3E8D4A91}" type="slidenum">
              <a:rPr lang="en-US" smtClean="0"/>
              <a:t>8</a:t>
            </a:fld>
            <a:endParaRPr lang="en-US"/>
          </a:p>
        </p:txBody>
      </p:sp>
    </p:spTree>
    <p:extLst>
      <p:ext uri="{BB962C8B-B14F-4D97-AF65-F5344CB8AC3E}">
        <p14:creationId xmlns:p14="http://schemas.microsoft.com/office/powerpoint/2010/main" val="67622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21</a:t>
            </a:fld>
            <a:endParaRPr lang="en-US"/>
          </a:p>
        </p:txBody>
      </p:sp>
    </p:spTree>
    <p:extLst>
      <p:ext uri="{BB962C8B-B14F-4D97-AF65-F5344CB8AC3E}">
        <p14:creationId xmlns:p14="http://schemas.microsoft.com/office/powerpoint/2010/main" val="419927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power of language and potential influence on patient care.</a:t>
            </a:r>
          </a:p>
          <a:p>
            <a:endParaRPr lang="en-US" dirty="0"/>
          </a:p>
          <a:p>
            <a:r>
              <a:rPr lang="en-US" dirty="0"/>
              <a:t>Discuss this study completed at Johns Hopkins that explored how biased language in the medical record may impact perceptions of patients (especially more negative attitudes) and decisions regarding pain management of medical students and ED and IM residents. This study focused on written language by comparing two medically identical patients who were described in very different ways. </a:t>
            </a:r>
          </a:p>
          <a:p>
            <a:endParaRPr lang="en-US" dirty="0"/>
          </a:p>
          <a:p>
            <a:r>
              <a:rPr lang="en-US" dirty="0"/>
              <a:t>The study presented identical clinical vignettes of a hypothetical patient with sickle cell disease presenting with a </a:t>
            </a:r>
            <a:r>
              <a:rPr lang="en-US" dirty="0" err="1"/>
              <a:t>vaso</a:t>
            </a:r>
            <a:r>
              <a:rPr lang="en-US" dirty="0"/>
              <a:t>-occlusive crisis and examined the written medical record as a mechanism for the transmission of bias. </a:t>
            </a:r>
          </a:p>
          <a:p>
            <a:endParaRPr lang="en-US" dirty="0"/>
          </a:p>
        </p:txBody>
      </p:sp>
      <p:sp>
        <p:nvSpPr>
          <p:cNvPr id="4" name="Slide Number Placeholder 3"/>
          <p:cNvSpPr>
            <a:spLocks noGrp="1"/>
          </p:cNvSpPr>
          <p:nvPr>
            <p:ph type="sldNum" sz="quarter" idx="5"/>
          </p:nvPr>
        </p:nvSpPr>
        <p:spPr/>
        <p:txBody>
          <a:bodyPr/>
          <a:lstStyle/>
          <a:p>
            <a:fld id="{19255C72-A47F-4370-820B-52E74BD85135}" type="slidenum">
              <a:rPr lang="en-US" smtClean="0"/>
              <a:t>22</a:t>
            </a:fld>
            <a:endParaRPr lang="en-US"/>
          </a:p>
        </p:txBody>
      </p:sp>
    </p:spTree>
    <p:extLst>
      <p:ext uri="{BB962C8B-B14F-4D97-AF65-F5344CB8AC3E}">
        <p14:creationId xmlns:p14="http://schemas.microsoft.com/office/powerpoint/2010/main" val="2543414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23</a:t>
            </a:fld>
            <a:endParaRPr lang="en-US"/>
          </a:p>
        </p:txBody>
      </p:sp>
    </p:spTree>
    <p:extLst>
      <p:ext uri="{BB962C8B-B14F-4D97-AF65-F5344CB8AC3E}">
        <p14:creationId xmlns:p14="http://schemas.microsoft.com/office/powerpoint/2010/main" val="34023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24</a:t>
            </a:fld>
            <a:endParaRPr lang="en-US"/>
          </a:p>
        </p:txBody>
      </p:sp>
    </p:spTree>
    <p:extLst>
      <p:ext uri="{BB962C8B-B14F-4D97-AF65-F5344CB8AC3E}">
        <p14:creationId xmlns:p14="http://schemas.microsoft.com/office/powerpoint/2010/main" val="966509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power of language and potential influence on patient care.</a:t>
            </a:r>
          </a:p>
          <a:p>
            <a:endParaRPr lang="en-US" dirty="0"/>
          </a:p>
          <a:p>
            <a:r>
              <a:rPr lang="en-US" dirty="0"/>
              <a:t>Discuss this study completed at Johns Hopkins that explored how biased language in the medical record may impact perceptions of patients (especially more negative attitudes) and decisions regarding pain management of medical students and ED and IM residents. This study focused on written language by comparing two medically identical patients who were described in very different ways. </a:t>
            </a:r>
          </a:p>
          <a:p>
            <a:endParaRPr lang="en-US" dirty="0"/>
          </a:p>
          <a:p>
            <a:r>
              <a:rPr lang="en-US" dirty="0"/>
              <a:t>The study presented identical clinical vignettes of a hypothetical patient with sickle cell disease presenting with a </a:t>
            </a:r>
            <a:r>
              <a:rPr lang="en-US" dirty="0" err="1"/>
              <a:t>vaso</a:t>
            </a:r>
            <a:r>
              <a:rPr lang="en-US" dirty="0"/>
              <a:t>-occlusive crisis and examined the written medical record as a mechanism for the transmission of bias. </a:t>
            </a:r>
          </a:p>
          <a:p>
            <a:endParaRPr lang="en-US" dirty="0"/>
          </a:p>
        </p:txBody>
      </p:sp>
      <p:sp>
        <p:nvSpPr>
          <p:cNvPr id="4" name="Slide Number Placeholder 3"/>
          <p:cNvSpPr>
            <a:spLocks noGrp="1"/>
          </p:cNvSpPr>
          <p:nvPr>
            <p:ph type="sldNum" sz="quarter" idx="5"/>
          </p:nvPr>
        </p:nvSpPr>
        <p:spPr/>
        <p:txBody>
          <a:bodyPr/>
          <a:lstStyle/>
          <a:p>
            <a:fld id="{19255C72-A47F-4370-820B-52E74BD85135}" type="slidenum">
              <a:rPr lang="en-US" smtClean="0"/>
              <a:t>26</a:t>
            </a:fld>
            <a:endParaRPr lang="en-US"/>
          </a:p>
        </p:txBody>
      </p:sp>
    </p:spTree>
    <p:extLst>
      <p:ext uri="{BB962C8B-B14F-4D97-AF65-F5344CB8AC3E}">
        <p14:creationId xmlns:p14="http://schemas.microsoft.com/office/powerpoint/2010/main" val="32020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27</a:t>
            </a:fld>
            <a:endParaRPr lang="en-US"/>
          </a:p>
        </p:txBody>
      </p:sp>
    </p:spTree>
    <p:extLst>
      <p:ext uri="{BB962C8B-B14F-4D97-AF65-F5344CB8AC3E}">
        <p14:creationId xmlns:p14="http://schemas.microsoft.com/office/powerpoint/2010/main" val="403983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55C72-A47F-4370-820B-52E74BD85135}" type="slidenum">
              <a:rPr lang="en-US" smtClean="0"/>
              <a:t>30</a:t>
            </a:fld>
            <a:endParaRPr lang="en-US"/>
          </a:p>
        </p:txBody>
      </p:sp>
    </p:spTree>
    <p:extLst>
      <p:ext uri="{BB962C8B-B14F-4D97-AF65-F5344CB8AC3E}">
        <p14:creationId xmlns:p14="http://schemas.microsoft.com/office/powerpoint/2010/main" val="324880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55C72-A47F-4370-820B-52E74BD85135}" type="slidenum">
              <a:rPr lang="en-US" smtClean="0"/>
              <a:t>31</a:t>
            </a:fld>
            <a:endParaRPr lang="en-US"/>
          </a:p>
        </p:txBody>
      </p:sp>
    </p:spTree>
    <p:extLst>
      <p:ext uri="{BB962C8B-B14F-4D97-AF65-F5344CB8AC3E}">
        <p14:creationId xmlns:p14="http://schemas.microsoft.com/office/powerpoint/2010/main" val="2680838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55C72-A47F-4370-820B-52E74BD85135}" type="slidenum">
              <a:rPr lang="en-US" smtClean="0"/>
              <a:t>33</a:t>
            </a:fld>
            <a:endParaRPr lang="en-US"/>
          </a:p>
        </p:txBody>
      </p:sp>
    </p:spTree>
    <p:extLst>
      <p:ext uri="{BB962C8B-B14F-4D97-AF65-F5344CB8AC3E}">
        <p14:creationId xmlns:p14="http://schemas.microsoft.com/office/powerpoint/2010/main" val="222948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55C72-A47F-4370-820B-52E74BD85135}" type="slidenum">
              <a:rPr lang="en-US" smtClean="0"/>
              <a:t>34</a:t>
            </a:fld>
            <a:endParaRPr lang="en-US"/>
          </a:p>
        </p:txBody>
      </p:sp>
    </p:spTree>
    <p:extLst>
      <p:ext uri="{BB962C8B-B14F-4D97-AF65-F5344CB8AC3E}">
        <p14:creationId xmlns:p14="http://schemas.microsoft.com/office/powerpoint/2010/main" val="144079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449" rtl="0" eaLnBrk="1" fontAlgn="auto" latinLnBrk="0" hangingPunct="1">
              <a:lnSpc>
                <a:spcPct val="100000"/>
              </a:lnSpc>
              <a:spcBef>
                <a:spcPts val="0"/>
              </a:spcBef>
              <a:spcAft>
                <a:spcPts val="0"/>
              </a:spcAft>
              <a:buClrTx/>
              <a:buSzTx/>
              <a:buFontTx/>
              <a:buNone/>
              <a:tabLst/>
              <a:defRPr/>
            </a:pPr>
            <a:fld id="{1A030203-FE5C-477C-BB6F-C1D48A0014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44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66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35</a:t>
            </a:fld>
            <a:endParaRPr lang="en-US"/>
          </a:p>
        </p:txBody>
      </p:sp>
    </p:spTree>
    <p:extLst>
      <p:ext uri="{BB962C8B-B14F-4D97-AF65-F5344CB8AC3E}">
        <p14:creationId xmlns:p14="http://schemas.microsoft.com/office/powerpoint/2010/main" val="3199957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40</a:t>
            </a:fld>
            <a:endParaRPr lang="en-US"/>
          </a:p>
        </p:txBody>
      </p:sp>
    </p:spTree>
    <p:extLst>
      <p:ext uri="{BB962C8B-B14F-4D97-AF65-F5344CB8AC3E}">
        <p14:creationId xmlns:p14="http://schemas.microsoft.com/office/powerpoint/2010/main" val="2827933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312ade78e8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312ade78e8_2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2312ade78e8_2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extLst>
      <p:ext uri="{BB962C8B-B14F-4D97-AF65-F5344CB8AC3E}">
        <p14:creationId xmlns:p14="http://schemas.microsoft.com/office/powerpoint/2010/main" val="1659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power of language and potential influence on patient care.</a:t>
            </a:r>
          </a:p>
          <a:p>
            <a:endParaRPr lang="en-US" dirty="0"/>
          </a:p>
          <a:p>
            <a:r>
              <a:rPr lang="en-US" dirty="0"/>
              <a:t>Discuss this study completed at Johns Hopkins that explored how biased language in the medical record may impact perceptions of patients (especially more negative attitudes) and decisions regarding pain management of medical students and ED and IM residents. This study focused on written language by comparing two medically identical patients who were described in very different ways. </a:t>
            </a:r>
          </a:p>
          <a:p>
            <a:endParaRPr lang="en-US" dirty="0"/>
          </a:p>
          <a:p>
            <a:r>
              <a:rPr lang="en-US" dirty="0"/>
              <a:t>The study presented identical clinical vignettes of a hypothetical patient with sickle cell disease presenting with a </a:t>
            </a:r>
            <a:r>
              <a:rPr lang="en-US" dirty="0" err="1"/>
              <a:t>vaso</a:t>
            </a:r>
            <a:r>
              <a:rPr lang="en-US" dirty="0"/>
              <a:t>-occlusive crisis and examined the written medical record as a mechanism for the transmission of bias. </a:t>
            </a:r>
          </a:p>
          <a:p>
            <a:endParaRPr lang="en-US" dirty="0"/>
          </a:p>
        </p:txBody>
      </p:sp>
      <p:sp>
        <p:nvSpPr>
          <p:cNvPr id="4" name="Slide Number Placeholder 3"/>
          <p:cNvSpPr>
            <a:spLocks noGrp="1"/>
          </p:cNvSpPr>
          <p:nvPr>
            <p:ph type="sldNum" sz="quarter" idx="5"/>
          </p:nvPr>
        </p:nvSpPr>
        <p:spPr/>
        <p:txBody>
          <a:bodyPr/>
          <a:lstStyle/>
          <a:p>
            <a:fld id="{19255C72-A47F-4370-820B-52E74BD85135}" type="slidenum">
              <a:rPr lang="en-US" smtClean="0"/>
              <a:t>14</a:t>
            </a:fld>
            <a:endParaRPr lang="en-US"/>
          </a:p>
        </p:txBody>
      </p:sp>
    </p:spTree>
    <p:extLst>
      <p:ext uri="{BB962C8B-B14F-4D97-AF65-F5344CB8AC3E}">
        <p14:creationId xmlns:p14="http://schemas.microsoft.com/office/powerpoint/2010/main" val="259309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127084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100390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17</a:t>
            </a:fld>
            <a:endParaRPr lang="en-US"/>
          </a:p>
        </p:txBody>
      </p:sp>
    </p:spTree>
    <p:extLst>
      <p:ext uri="{BB962C8B-B14F-4D97-AF65-F5344CB8AC3E}">
        <p14:creationId xmlns:p14="http://schemas.microsoft.com/office/powerpoint/2010/main" val="61168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528">
              <a:buSzPts val="1100"/>
            </a:pPr>
            <a:r>
              <a:rPr lang="en-US" sz="1100">
                <a:latin typeface="Inter" panose="02000503000000020004" pitchFamily="2" charset="0"/>
                <a:ea typeface="Inter" panose="02000503000000020004" pitchFamily="2" charset="0"/>
              </a:rPr>
              <a:t>Summarize study results:</a:t>
            </a:r>
          </a:p>
          <a:p>
            <a:pPr marL="516750" indent="-353221">
              <a:buSzPts val="1100"/>
              <a:buAutoNum type="arabicParenR"/>
            </a:pPr>
            <a:r>
              <a:rPr lang="en-US" sz="1100">
                <a:latin typeface="Inter" panose="02000503000000020004" pitchFamily="2" charset="0"/>
                <a:ea typeface="Inter" panose="02000503000000020004" pitchFamily="2" charset="0"/>
              </a:rPr>
              <a:t>Chart highlights the participant’s attitudes towards the patient measured using the </a:t>
            </a:r>
            <a:r>
              <a:rPr lang="en-US" sz="1100">
                <a:solidFill>
                  <a:srgbClr val="333333"/>
                </a:solidFill>
                <a:highlight>
                  <a:srgbClr val="FCFCFC"/>
                </a:highlight>
                <a:latin typeface="Inter" panose="02000503000000020004" pitchFamily="2" charset="0"/>
                <a:ea typeface="Inter" panose="02000503000000020004" pitchFamily="2" charset="0"/>
                <a:cs typeface="Georgia"/>
                <a:sym typeface="Georgia"/>
              </a:rPr>
              <a:t>Positive Attitudes towards Sickle Cell Patients Scale (PASS).  This is a tool validated to assess perceptions of sickle cell patients as this is a highly marginalized patient population.</a:t>
            </a:r>
          </a:p>
          <a:p>
            <a:pPr marL="516750" indent="-353221">
              <a:buSzPts val="1100"/>
              <a:buAutoNum type="arabicParenR"/>
            </a:pPr>
            <a:r>
              <a:rPr lang="en-US" sz="1100">
                <a:solidFill>
                  <a:srgbClr val="333333"/>
                </a:solidFill>
                <a:highlight>
                  <a:srgbClr val="FCFCFC"/>
                </a:highlight>
                <a:latin typeface="Inter" panose="02000503000000020004" pitchFamily="2" charset="0"/>
                <a:ea typeface="Inter" panose="02000503000000020004" pitchFamily="2" charset="0"/>
                <a:cs typeface="Georgia"/>
                <a:sym typeface="Georgia"/>
              </a:rPr>
              <a:t>Point out that the score is higher for more positive attitudes in the vignette using anti-biased language compared to the more stigmatizing language</a:t>
            </a:r>
          </a:p>
          <a:p>
            <a:pPr marL="516750" indent="-353221">
              <a:buSzPts val="1100"/>
              <a:buAutoNum type="arabicParenR"/>
            </a:pPr>
            <a:r>
              <a:rPr lang="en-US" sz="1100">
                <a:solidFill>
                  <a:srgbClr val="333333"/>
                </a:solidFill>
                <a:highlight>
                  <a:srgbClr val="FCFCFC"/>
                </a:highlight>
                <a:latin typeface="Inter" panose="02000503000000020004" pitchFamily="2" charset="0"/>
                <a:ea typeface="Inter" panose="02000503000000020004" pitchFamily="2" charset="0"/>
                <a:cs typeface="Georgia"/>
                <a:sym typeface="Georgia"/>
              </a:rPr>
              <a:t>Furthermore, the study found that </a:t>
            </a:r>
            <a:r>
              <a:rPr lang="en-US" sz="1100">
                <a:solidFill>
                  <a:srgbClr val="000000"/>
                </a:solidFill>
                <a:highlight>
                  <a:srgbClr val="FCFCFC"/>
                </a:highlight>
                <a:latin typeface="Inter" panose="02000503000000020004" pitchFamily="2" charset="0"/>
                <a:ea typeface="Inter" panose="02000503000000020004" pitchFamily="2" charset="0"/>
                <a:cs typeface="Arial"/>
                <a:sym typeface="Arial"/>
              </a:rPr>
              <a:t>r</a:t>
            </a:r>
            <a:r>
              <a:rPr lang="en-US" sz="1600">
                <a:latin typeface="Inter" panose="02000503000000020004" pitchFamily="2" charset="0"/>
                <a:ea typeface="Inter" panose="02000503000000020004" pitchFamily="2" charset="0"/>
              </a:rPr>
              <a:t>esidents attitudes towards the hypothetical patient were more negative than those of medical students.  There was a inverse correlation between year of training and PASS score. There was no difference in PASS score between type of resident (EM vs IM).</a:t>
            </a:r>
          </a:p>
          <a:p>
            <a:endParaRPr lang="en-US"/>
          </a:p>
        </p:txBody>
      </p:sp>
      <p:sp>
        <p:nvSpPr>
          <p:cNvPr id="4" name="Slide Number Placeholder 3"/>
          <p:cNvSpPr>
            <a:spLocks noGrp="1"/>
          </p:cNvSpPr>
          <p:nvPr>
            <p:ph type="sldNum" sz="quarter" idx="5"/>
          </p:nvPr>
        </p:nvSpPr>
        <p:spPr/>
        <p:txBody>
          <a:bodyPr/>
          <a:lstStyle/>
          <a:p>
            <a:fld id="{19255C72-A47F-4370-820B-52E74BD85135}" type="slidenum">
              <a:rPr lang="en-US" smtClean="0"/>
              <a:t>18</a:t>
            </a:fld>
            <a:endParaRPr lang="en-US"/>
          </a:p>
        </p:txBody>
      </p:sp>
    </p:spTree>
    <p:extLst>
      <p:ext uri="{BB962C8B-B14F-4D97-AF65-F5344CB8AC3E}">
        <p14:creationId xmlns:p14="http://schemas.microsoft.com/office/powerpoint/2010/main" val="9298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second chart highlights treatment decisions. </a:t>
            </a:r>
          </a:p>
          <a:p>
            <a:endParaRPr lang="en-US"/>
          </a:p>
          <a:p>
            <a:r>
              <a:rPr lang="en-US"/>
              <a:t>Choices for pain management intensity </a:t>
            </a:r>
            <a:r>
              <a:rPr lang="en-US">
                <a:solidFill>
                  <a:srgbClr val="333333"/>
                </a:solidFill>
                <a:highlight>
                  <a:srgbClr val="FCFCFC"/>
                </a:highlight>
                <a:latin typeface="Georgia"/>
                <a:ea typeface="Georgia"/>
                <a:cs typeface="Georgia"/>
                <a:sym typeface="Georgia"/>
              </a:rPr>
              <a:t>(ketorolac 60 mg IM; morphine 4 mg IV; hydromorphone 1 mg IV; hydromorphone 4 mg IV) varied depending on the language used in the </a:t>
            </a:r>
            <a:r>
              <a:rPr lang="en-US" err="1">
                <a:solidFill>
                  <a:srgbClr val="333333"/>
                </a:solidFill>
                <a:highlight>
                  <a:srgbClr val="FCFCFC"/>
                </a:highlight>
                <a:latin typeface="Georgia"/>
                <a:ea typeface="Georgia"/>
                <a:cs typeface="Georgia"/>
                <a:sym typeface="Georgia"/>
              </a:rPr>
              <a:t>the</a:t>
            </a:r>
            <a:r>
              <a:rPr lang="en-US">
                <a:solidFill>
                  <a:srgbClr val="333333"/>
                </a:solidFill>
                <a:highlight>
                  <a:srgbClr val="FCFCFC"/>
                </a:highlight>
                <a:latin typeface="Georgia"/>
                <a:ea typeface="Georgia"/>
                <a:cs typeface="Georgia"/>
                <a:sym typeface="Georgia"/>
              </a:rPr>
              <a:t> vignette as well. </a:t>
            </a:r>
          </a:p>
          <a:p>
            <a:endParaRPr lang="en-US">
              <a:solidFill>
                <a:srgbClr val="333333"/>
              </a:solidFill>
              <a:highlight>
                <a:srgbClr val="FCFCFC"/>
              </a:highlight>
              <a:latin typeface="Georgia"/>
              <a:ea typeface="Georgia"/>
              <a:cs typeface="Georgia"/>
              <a:sym typeface="Georgia"/>
            </a:endParaRPr>
          </a:p>
          <a:p>
            <a:r>
              <a:rPr lang="en-US">
                <a:solidFill>
                  <a:srgbClr val="333333"/>
                </a:solidFill>
                <a:highlight>
                  <a:srgbClr val="FCFCFC"/>
                </a:highlight>
                <a:latin typeface="Georgia"/>
                <a:ea typeface="Georgia"/>
                <a:cs typeface="Georgia"/>
                <a:sym typeface="Georgia"/>
              </a:rPr>
              <a:t>Interesting discussion points suggested by the authors of the study, opportunities for discussion:</a:t>
            </a:r>
          </a:p>
          <a:p>
            <a:pPr marL="353221" indent="-353221">
              <a:buAutoNum type="arabicParenR"/>
            </a:pPr>
            <a:r>
              <a:rPr lang="en-US">
                <a:solidFill>
                  <a:srgbClr val="333333"/>
                </a:solidFill>
                <a:highlight>
                  <a:srgbClr val="FCFCFC"/>
                </a:highlight>
                <a:latin typeface="Georgia"/>
                <a:ea typeface="Georgia"/>
                <a:cs typeface="Georgia"/>
                <a:sym typeface="Georgia"/>
              </a:rPr>
              <a:t>Tension exists in using quotations to give histories in the patient’s own words. Some felt it was an empathetic practice, others thought it implied factitious histories. Some information is important to share with members of the health care team, including substance use disorder or non-adherence, the question becomes what is the best way to do so? Discuss.</a:t>
            </a:r>
          </a:p>
          <a:p>
            <a:pPr marL="353221" indent="-353221">
              <a:buAutoNum type="arabicParenR"/>
            </a:pPr>
            <a:r>
              <a:rPr lang="en-US">
                <a:solidFill>
                  <a:srgbClr val="333333"/>
                </a:solidFill>
                <a:highlight>
                  <a:srgbClr val="FCFCFC"/>
                </a:highlight>
                <a:latin typeface="Georgia"/>
                <a:ea typeface="Georgia"/>
                <a:cs typeface="Georgia"/>
                <a:sym typeface="Georgia"/>
              </a:rPr>
              <a:t>It is normal to feel either positive or negative emotions about patients, but value judgments informed by these feelings should not appear in medical record. Discuss.</a:t>
            </a:r>
            <a:endParaRPr lang="en-US"/>
          </a:p>
          <a:p>
            <a:endParaRPr lang="en-US"/>
          </a:p>
        </p:txBody>
      </p:sp>
      <p:sp>
        <p:nvSpPr>
          <p:cNvPr id="4" name="Slide Number Placeholder 3"/>
          <p:cNvSpPr>
            <a:spLocks noGrp="1"/>
          </p:cNvSpPr>
          <p:nvPr>
            <p:ph type="sldNum" sz="quarter" idx="5"/>
          </p:nvPr>
        </p:nvSpPr>
        <p:spPr/>
        <p:txBody>
          <a:bodyPr/>
          <a:lstStyle/>
          <a:p>
            <a:fld id="{19255C72-A47F-4370-820B-52E74BD85135}" type="slidenum">
              <a:rPr lang="en-US" smtClean="0"/>
              <a:t>19</a:t>
            </a:fld>
            <a:endParaRPr lang="en-US"/>
          </a:p>
        </p:txBody>
      </p:sp>
    </p:spTree>
    <p:extLst>
      <p:ext uri="{BB962C8B-B14F-4D97-AF65-F5344CB8AC3E}">
        <p14:creationId xmlns:p14="http://schemas.microsoft.com/office/powerpoint/2010/main" val="290966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power of language and potential influence on patient care.</a:t>
            </a:r>
          </a:p>
          <a:p>
            <a:endParaRPr lang="en-US" dirty="0"/>
          </a:p>
          <a:p>
            <a:r>
              <a:rPr lang="en-US" dirty="0"/>
              <a:t>Discuss this study completed at Johns Hopkins that explored how biased language in the medical record may impact perceptions of patients (especially more negative attitudes) and decisions regarding pain management of medical students and ED and IM residents. This study focused on written language by comparing two medically identical patients who were described in very different ways. </a:t>
            </a:r>
          </a:p>
          <a:p>
            <a:endParaRPr lang="en-US" dirty="0"/>
          </a:p>
          <a:p>
            <a:r>
              <a:rPr lang="en-US" dirty="0"/>
              <a:t>The study presented identical clinical vignettes of a hypothetical patient with sickle cell disease presenting with a </a:t>
            </a:r>
            <a:r>
              <a:rPr lang="en-US" dirty="0" err="1"/>
              <a:t>vaso</a:t>
            </a:r>
            <a:r>
              <a:rPr lang="en-US" dirty="0"/>
              <a:t>-occlusive crisis and examined the written medical record as a mechanism for the transmission of bias. </a:t>
            </a:r>
          </a:p>
          <a:p>
            <a:endParaRPr lang="en-US" dirty="0"/>
          </a:p>
        </p:txBody>
      </p:sp>
      <p:sp>
        <p:nvSpPr>
          <p:cNvPr id="4" name="Slide Number Placeholder 3"/>
          <p:cNvSpPr>
            <a:spLocks noGrp="1"/>
          </p:cNvSpPr>
          <p:nvPr>
            <p:ph type="sldNum" sz="quarter" idx="5"/>
          </p:nvPr>
        </p:nvSpPr>
        <p:spPr/>
        <p:txBody>
          <a:bodyPr/>
          <a:lstStyle/>
          <a:p>
            <a:fld id="{19255C72-A47F-4370-820B-52E74BD85135}" type="slidenum">
              <a:rPr lang="en-US" smtClean="0"/>
              <a:t>20</a:t>
            </a:fld>
            <a:endParaRPr lang="en-US"/>
          </a:p>
        </p:txBody>
      </p:sp>
    </p:spTree>
    <p:extLst>
      <p:ext uri="{BB962C8B-B14F-4D97-AF65-F5344CB8AC3E}">
        <p14:creationId xmlns:p14="http://schemas.microsoft.com/office/powerpoint/2010/main" val="422847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6024-E78F-8928-750E-EB49A11C7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17F7C9-A22D-9599-A6B5-94208DB04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E585E6B-F0D4-12BD-002E-136BC8173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A286E-560B-49BA-D076-1F46B27478E3}"/>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371999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C0E9-58D6-614D-6498-CF87D9934A9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8E449BA-70DA-9F05-DDF6-2AF54EC1E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F8F74-F9D2-CA9F-1FA3-21111F770237}"/>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141132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D8ACA4-1E85-94AF-33E3-CFC64CC4D0F7}"/>
              </a:ext>
            </a:extLst>
          </p:cNvPr>
          <p:cNvSpPr/>
          <p:nvPr userDrawn="1"/>
        </p:nvSpPr>
        <p:spPr>
          <a:xfrm>
            <a:off x="0" y="0"/>
            <a:ext cx="12248350"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30F13F-64BD-4BE4-4643-A0C39B83EA3A}"/>
              </a:ext>
            </a:extLst>
          </p:cNvPr>
          <p:cNvSpPr/>
          <p:nvPr userDrawn="1"/>
        </p:nvSpPr>
        <p:spPr>
          <a:xfrm>
            <a:off x="221556" y="237244"/>
            <a:ext cx="11748887" cy="63835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24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D8ACA4-1E85-94AF-33E3-CFC64CC4D0F7}"/>
              </a:ext>
            </a:extLst>
          </p:cNvPr>
          <p:cNvSpPr/>
          <p:nvPr userDrawn="1"/>
        </p:nvSpPr>
        <p:spPr>
          <a:xfrm>
            <a:off x="0" y="0"/>
            <a:ext cx="12248350" cy="6858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30F13F-64BD-4BE4-4643-A0C39B83EA3A}"/>
              </a:ext>
            </a:extLst>
          </p:cNvPr>
          <p:cNvSpPr/>
          <p:nvPr userDrawn="1"/>
        </p:nvSpPr>
        <p:spPr>
          <a:xfrm>
            <a:off x="221556" y="237244"/>
            <a:ext cx="11748887" cy="6383511"/>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089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 Text and Picture">
    <p:spTree>
      <p:nvGrpSpPr>
        <p:cNvPr id="1" name=""/>
        <p:cNvGrpSpPr/>
        <p:nvPr/>
      </p:nvGrpSpPr>
      <p:grpSpPr>
        <a:xfrm>
          <a:off x="0" y="0"/>
          <a:ext cx="0" cy="0"/>
          <a:chOff x="0" y="0"/>
          <a:chExt cx="0" cy="0"/>
        </a:xfrm>
      </p:grpSpPr>
      <p:sp>
        <p:nvSpPr>
          <p:cNvPr id="5" name="Title Placeholder 9"/>
          <p:cNvSpPr>
            <a:spLocks noGrp="1"/>
          </p:cNvSpPr>
          <p:nvPr>
            <p:ph type="title"/>
          </p:nvPr>
        </p:nvSpPr>
        <p:spPr>
          <a:xfrm>
            <a:off x="623460" y="1064976"/>
            <a:ext cx="10515163" cy="648915"/>
          </a:xfrm>
          <a:prstGeom prst="rect">
            <a:avLst/>
          </a:prstGeom>
        </p:spPr>
        <p:txBody>
          <a:bodyPr rtlCol="0">
            <a:normAutofit/>
          </a:bodyPr>
          <a:lstStyle>
            <a:lvl1pPr>
              <a:defRPr sz="3201"/>
            </a:lvl1pPr>
          </a:lstStyle>
          <a:p>
            <a:r>
              <a:rPr lang="en-US" dirty="0"/>
              <a:t>Click to edit Master title style</a:t>
            </a:r>
          </a:p>
        </p:txBody>
      </p:sp>
      <p:sp>
        <p:nvSpPr>
          <p:cNvPr id="10" name="Text Placeholder 9"/>
          <p:cNvSpPr>
            <a:spLocks noGrp="1"/>
          </p:cNvSpPr>
          <p:nvPr>
            <p:ph type="body" sz="quarter" idx="11"/>
          </p:nvPr>
        </p:nvSpPr>
        <p:spPr>
          <a:xfrm>
            <a:off x="622869" y="1984684"/>
            <a:ext cx="5249959" cy="2986087"/>
          </a:xfrm>
          <a:prstGeom prst="rect">
            <a:avLst/>
          </a:prstGeom>
        </p:spPr>
        <p:txBody>
          <a:bodyPr/>
          <a:lstStyle>
            <a:lvl1pPr marL="457200" indent="-341313">
              <a:spcBef>
                <a:spcPts val="0"/>
              </a:spcBef>
              <a:spcAft>
                <a:spcPts val="1200"/>
              </a:spcAft>
              <a:buClr>
                <a:schemeClr val="accent6"/>
              </a:buClr>
              <a:buFont typeface="Wingdings" pitchFamily="2" charset="2"/>
              <a:buChar char="§"/>
              <a:defRPr sz="2199">
                <a:solidFill>
                  <a:schemeClr val="tx1"/>
                </a:solidFill>
                <a:latin typeface="+mn-lt"/>
              </a:defRPr>
            </a:lvl1pPr>
            <a:lvl2pPr marL="457200" indent="-341313">
              <a:spcBef>
                <a:spcPts val="0"/>
              </a:spcBef>
              <a:spcAft>
                <a:spcPts val="600"/>
              </a:spcAft>
              <a:defRPr sz="2199">
                <a:latin typeface="+mn-lt"/>
              </a:defRPr>
            </a:lvl2pPr>
            <a:lvl3pPr marL="855663" indent="-346075">
              <a:spcBef>
                <a:spcPts val="0"/>
              </a:spcBef>
              <a:spcAft>
                <a:spcPts val="600"/>
              </a:spcAft>
              <a:buFont typeface="Arial" panose="020B0604020202020204" pitchFamily="34" charset="0"/>
              <a:buChar char="•"/>
              <a:defRPr sz="2199">
                <a:latin typeface="+mn-lt"/>
              </a:defRPr>
            </a:lvl3pPr>
            <a:lvl4pPr marL="1201738" indent="-346075">
              <a:spcBef>
                <a:spcPts val="0"/>
              </a:spcBef>
              <a:spcAft>
                <a:spcPts val="600"/>
              </a:spcAft>
              <a:buClr>
                <a:schemeClr val="accent6"/>
              </a:buClr>
              <a:buFont typeface="System Font Regular"/>
              <a:buChar char="–"/>
              <a:defRPr sz="2199">
                <a:latin typeface="+mn-lt"/>
              </a:defRPr>
            </a:lvl4pPr>
            <a:lvl5pPr marL="1371600"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6096000" y="1984684"/>
            <a:ext cx="5043213" cy="2987675"/>
          </a:xfrm>
          <a:prstGeom prst="rect">
            <a:avLst/>
          </a:prstGeom>
        </p:spPr>
        <p:txBody>
          <a:bodyPr anchor="ctr"/>
          <a:lstStyle>
            <a:lvl1pPr algn="ctr">
              <a:defRPr sz="1400"/>
            </a:lvl1pPr>
          </a:lstStyle>
          <a:p>
            <a:pPr lvl="0"/>
            <a:endParaRPr lang="en-US" noProof="0" dirty="0"/>
          </a:p>
        </p:txBody>
      </p:sp>
      <p:sp>
        <p:nvSpPr>
          <p:cNvPr id="6" name="Date Placeholder 3">
            <a:extLst>
              <a:ext uri="{FF2B5EF4-FFF2-40B4-BE49-F238E27FC236}">
                <a16:creationId xmlns:a16="http://schemas.microsoft.com/office/drawing/2014/main" id="{1E8C6AF7-9A0A-4EF1-92E2-A556F6CDDCDC}"/>
              </a:ext>
            </a:extLst>
          </p:cNvPr>
          <p:cNvSpPr>
            <a:spLocks noGrp="1" noChangeArrowheads="1"/>
          </p:cNvSpPr>
          <p:nvPr>
            <p:ph type="dt" sz="half" idx="13"/>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108554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Col_Paragraph and Bullets">
    <p:spTree>
      <p:nvGrpSpPr>
        <p:cNvPr id="1" name=""/>
        <p:cNvGrpSpPr/>
        <p:nvPr/>
      </p:nvGrpSpPr>
      <p:grpSpPr>
        <a:xfrm>
          <a:off x="0" y="0"/>
          <a:ext cx="0" cy="0"/>
          <a:chOff x="0" y="0"/>
          <a:chExt cx="0" cy="0"/>
        </a:xfrm>
      </p:grpSpPr>
      <p:sp>
        <p:nvSpPr>
          <p:cNvPr id="5" name="Title"/>
          <p:cNvSpPr>
            <a:spLocks noGrp="1"/>
          </p:cNvSpPr>
          <p:nvPr>
            <p:ph type="title"/>
          </p:nvPr>
        </p:nvSpPr>
        <p:spPr>
          <a:xfrm>
            <a:off x="623461" y="1026396"/>
            <a:ext cx="10515163" cy="648915"/>
          </a:xfrm>
          <a:prstGeom prst="rect">
            <a:avLst/>
          </a:prstGeom>
        </p:spPr>
        <p:txBody>
          <a:bodyPr rtlCol="0">
            <a:normAutofit/>
          </a:bodyPr>
          <a:lstStyle>
            <a:lvl1pPr>
              <a:defRPr sz="3201"/>
            </a:lvl1pPr>
          </a:lstStyle>
          <a:p>
            <a:r>
              <a:rPr lang="en-US" dirty="0"/>
              <a:t>Click to edit Master title style</a:t>
            </a:r>
          </a:p>
        </p:txBody>
      </p:sp>
      <p:sp>
        <p:nvSpPr>
          <p:cNvPr id="10" name="Text Col 1"/>
          <p:cNvSpPr>
            <a:spLocks noGrp="1"/>
          </p:cNvSpPr>
          <p:nvPr>
            <p:ph type="body" sz="quarter" idx="11"/>
          </p:nvPr>
        </p:nvSpPr>
        <p:spPr>
          <a:xfrm>
            <a:off x="623460" y="1933635"/>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Col 2"/>
          <p:cNvSpPr>
            <a:spLocks noGrp="1"/>
          </p:cNvSpPr>
          <p:nvPr>
            <p:ph type="body" sz="quarter" idx="12"/>
          </p:nvPr>
        </p:nvSpPr>
        <p:spPr>
          <a:xfrm>
            <a:off x="5965837" y="1933634"/>
            <a:ext cx="5172787" cy="2986087"/>
          </a:xfrm>
          <a:prstGeom prst="rect">
            <a:avLst/>
          </a:prstGeom>
        </p:spPr>
        <p:txBody>
          <a:bodyPr/>
          <a:lstStyle>
            <a:lvl1pPr marL="457200" indent="-342900">
              <a:spcBef>
                <a:spcPts val="0"/>
              </a:spcBef>
              <a:spcAft>
                <a:spcPts val="1200"/>
              </a:spcAft>
              <a:buClr>
                <a:schemeClr val="accent6"/>
              </a:buClr>
              <a:buFont typeface="Wingdings" pitchFamily="2" charset="2"/>
              <a:buChar char="§"/>
              <a:defRPr sz="2199">
                <a:solidFill>
                  <a:schemeClr val="tx1"/>
                </a:solidFill>
                <a:latin typeface="+mn-lt"/>
              </a:defRPr>
            </a:lvl1pPr>
            <a:lvl2pPr marL="457200" indent="-342900">
              <a:spcBef>
                <a:spcPts val="0"/>
              </a:spcBef>
              <a:spcAft>
                <a:spcPts val="600"/>
              </a:spcAft>
              <a:defRPr sz="2199">
                <a:latin typeface="+mn-lt"/>
              </a:defRPr>
            </a:lvl2pPr>
            <a:lvl3pPr marL="685800" indent="-346075">
              <a:spcBef>
                <a:spcPts val="0"/>
              </a:spcBef>
              <a:spcAft>
                <a:spcPts val="600"/>
              </a:spcAft>
              <a:buFont typeface="Arial" panose="020B0604020202020204" pitchFamily="34" charset="0"/>
              <a:buChar char="•"/>
              <a:defRPr sz="2199">
                <a:latin typeface="+mn-lt"/>
              </a:defRPr>
            </a:lvl3pPr>
            <a:lvl4pPr marL="1030288" indent="-346075">
              <a:spcBef>
                <a:spcPts val="0"/>
              </a:spcBef>
              <a:spcAft>
                <a:spcPts val="600"/>
              </a:spcAft>
              <a:buClr>
                <a:schemeClr val="accent6"/>
              </a:buClr>
              <a:buFont typeface="System Font Regular"/>
              <a:buChar char="–"/>
              <a:defRPr sz="2199">
                <a:latin typeface="+mn-lt"/>
              </a:defRPr>
            </a:lvl4pPr>
            <a:lvl5pPr marL="1258888" indent="-346075">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259B9216-3638-4696-A52A-E1492B1E82B0}"/>
              </a:ext>
            </a:extLst>
          </p:cNvPr>
          <p:cNvSpPr>
            <a:spLocks noGrp="1" noChangeArrowheads="1"/>
          </p:cNvSpPr>
          <p:nvPr>
            <p:ph type="dt" sz="half" idx="13"/>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5282925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p:cNvSpPr>
            <a:spLocks noGrp="1"/>
          </p:cNvSpPr>
          <p:nvPr>
            <p:ph type="title"/>
          </p:nvPr>
        </p:nvSpPr>
        <p:spPr>
          <a:xfrm>
            <a:off x="624053" y="1046681"/>
            <a:ext cx="10515163" cy="648915"/>
          </a:xfrm>
          <a:prstGeom prst="rect">
            <a:avLst/>
          </a:prstGeom>
        </p:spPr>
        <p:txBody>
          <a:bodyPr rtlCol="0">
            <a:normAutofit/>
          </a:bodyPr>
          <a:lstStyle>
            <a:lvl1pPr>
              <a:defRPr sz="3201"/>
            </a:lvl1pPr>
          </a:lstStyle>
          <a:p>
            <a:r>
              <a:rPr lang="en-US" dirty="0"/>
              <a:t>Click to edit Master title style</a:t>
            </a:r>
          </a:p>
        </p:txBody>
      </p:sp>
      <p:sp>
        <p:nvSpPr>
          <p:cNvPr id="10" name="Text"/>
          <p:cNvSpPr>
            <a:spLocks noGrp="1"/>
          </p:cNvSpPr>
          <p:nvPr>
            <p:ph type="body" sz="quarter" idx="11"/>
          </p:nvPr>
        </p:nvSpPr>
        <p:spPr>
          <a:xfrm>
            <a:off x="624053" y="1935959"/>
            <a:ext cx="10515163"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a:t>Click to edit Master text styles</a:t>
            </a:r>
          </a:p>
        </p:txBody>
      </p:sp>
      <p:sp>
        <p:nvSpPr>
          <p:cNvPr id="4" name="Date Placeholder 3">
            <a:extLst>
              <a:ext uri="{FF2B5EF4-FFF2-40B4-BE49-F238E27FC236}">
                <a16:creationId xmlns:a16="http://schemas.microsoft.com/office/drawing/2014/main" id="{8B0022AA-1AB8-421D-BC5F-580859DF57B2}"/>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5091610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bg1"/>
                </a:solidFill>
                <a:latin typeface="Inter"/>
                <a:cs typeface="Inte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Tree>
    <p:extLst>
      <p:ext uri="{BB962C8B-B14F-4D97-AF65-F5344CB8AC3E}">
        <p14:creationId xmlns:p14="http://schemas.microsoft.com/office/powerpoint/2010/main" val="3137682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Placeholder 9"/>
          <p:cNvSpPr>
            <a:spLocks noGrp="1"/>
          </p:cNvSpPr>
          <p:nvPr>
            <p:ph type="title"/>
          </p:nvPr>
        </p:nvSpPr>
        <p:spPr>
          <a:xfrm>
            <a:off x="623460" y="1033714"/>
            <a:ext cx="10515163" cy="648915"/>
          </a:xfrm>
          <a:prstGeom prst="rect">
            <a:avLst/>
          </a:prstGeom>
        </p:spPr>
        <p:txBody>
          <a:bodyPr rtlCol="0">
            <a:normAutofit/>
          </a:bodyPr>
          <a:lstStyle>
            <a:lvl1pPr>
              <a:defRPr sz="3201"/>
            </a:lvl1pPr>
          </a:lstStyle>
          <a:p>
            <a:r>
              <a:rPr lang="en-US" dirty="0"/>
              <a:t>Click to edit Master title style</a:t>
            </a:r>
          </a:p>
        </p:txBody>
      </p:sp>
      <p:sp>
        <p:nvSpPr>
          <p:cNvPr id="10" name="Text Placeholder 9"/>
          <p:cNvSpPr>
            <a:spLocks noGrp="1"/>
          </p:cNvSpPr>
          <p:nvPr>
            <p:ph type="body" sz="quarter" idx="11"/>
          </p:nvPr>
        </p:nvSpPr>
        <p:spPr>
          <a:xfrm>
            <a:off x="623460" y="1953422"/>
            <a:ext cx="10515163" cy="2986087"/>
          </a:xfrm>
          <a:prstGeom prst="rect">
            <a:avLst/>
          </a:prstGeom>
        </p:spPr>
        <p:txBody>
          <a:bodyPr/>
          <a:lstStyle>
            <a:lvl1pPr marL="685800" indent="-341313">
              <a:spcBef>
                <a:spcPts val="0"/>
              </a:spcBef>
              <a:spcAft>
                <a:spcPts val="1200"/>
              </a:spcAft>
              <a:buClr>
                <a:schemeClr val="accent6"/>
              </a:buClr>
              <a:buFont typeface="Wingdings" pitchFamily="2" charset="2"/>
              <a:buChar char="§"/>
              <a:defRPr sz="2400">
                <a:solidFill>
                  <a:schemeClr val="tx1"/>
                </a:solidFill>
                <a:latin typeface="+mn-lt"/>
              </a:defRPr>
            </a:lvl1pPr>
            <a:lvl2pPr marL="685800" indent="-341313">
              <a:spcBef>
                <a:spcPts val="0"/>
              </a:spcBef>
              <a:spcAft>
                <a:spcPts val="600"/>
              </a:spcAft>
              <a:defRPr sz="2400">
                <a:latin typeface="+mn-lt"/>
              </a:defRPr>
            </a:lvl2pPr>
            <a:lvl3pPr marL="1024145" indent="-347477">
              <a:spcBef>
                <a:spcPts val="0"/>
              </a:spcBef>
              <a:spcAft>
                <a:spcPts val="600"/>
              </a:spcAft>
              <a:buFont typeface="Arial" panose="020B0604020202020204" pitchFamily="34" charset="0"/>
              <a:buChar char="•"/>
              <a:defRPr sz="2400">
                <a:latin typeface="+mn-lt"/>
              </a:defRPr>
            </a:lvl3pPr>
            <a:lvl4pPr marL="1481352" indent="-347477">
              <a:spcBef>
                <a:spcPts val="0"/>
              </a:spcBef>
              <a:spcAft>
                <a:spcPts val="600"/>
              </a:spcAft>
              <a:buClr>
                <a:schemeClr val="accent6"/>
              </a:buClr>
              <a:buFont typeface="System Font Regular"/>
              <a:buChar char="–"/>
              <a:defRPr sz="2199">
                <a:latin typeface="+mn-lt"/>
              </a:defRPr>
            </a:lvl4pPr>
            <a:lvl5pPr marL="1828831" indent="-347477">
              <a:spcBef>
                <a:spcPts val="0"/>
              </a:spcBef>
              <a:spcAft>
                <a:spcPts val="600"/>
              </a:spcAft>
              <a:buClr>
                <a:schemeClr val="accent6"/>
              </a:buClr>
              <a:buSzPct val="100000"/>
              <a:buFont typeface="System Font Regular"/>
              <a:buChar char="–"/>
              <a:defRPr sz="2199">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EAED7AA-9DDA-4BC1-9418-89F608F88331}"/>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787192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025527"/>
            <a:ext cx="103631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2" y="4681685"/>
            <a:ext cx="10363197"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5/15/2024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997" y="349494"/>
            <a:ext cx="3942080" cy="1005840"/>
          </a:xfrm>
          <a:prstGeom prst="rect">
            <a:avLst/>
          </a:prstGeom>
        </p:spPr>
      </p:pic>
    </p:spTree>
    <p:extLst>
      <p:ext uri="{BB962C8B-B14F-4D97-AF65-F5344CB8AC3E}">
        <p14:creationId xmlns:p14="http://schemas.microsoft.com/office/powerpoint/2010/main" val="3366675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CA979852-C97B-B14C-9B2A-62C7CA124200}" type="datetime1">
              <a:rPr lang="en-US" smtClean="0"/>
              <a:t>5/15/2024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326446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2420-C45F-971B-D901-60D2443503AE}"/>
              </a:ext>
            </a:extLst>
          </p:cNvPr>
          <p:cNvSpPr>
            <a:spLocks noGrp="1"/>
          </p:cNvSpPr>
          <p:nvPr>
            <p:ph type="title"/>
          </p:nvPr>
        </p:nvSpPr>
        <p:spPr/>
        <p:txBody>
          <a:bodyPr/>
          <a:lstStyle>
            <a:lvl1pPr>
              <a:defRPr b="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0FA4850-47C7-9834-2096-5ABBB3321A3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9C6818B-C092-126D-08FE-EC4465A00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9F0BC-02A1-5B28-1C0D-9D3E98E78E83}"/>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3056110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D37B11F5-7D46-2840-9E1A-95A154789C1D}" type="datetime1">
              <a:rPr lang="en-US" smtClean="0"/>
              <a:t>5/15/2024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196095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AD7814A4-20F2-9A4C-873E-2AC2AA7D0C4C}" type="datetime1">
              <a:rPr lang="en-US" smtClean="0"/>
              <a:t>5/15/2024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2232371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F0400BDD-C64E-A646-BB04-4897CB59B8FE}" type="datetime1">
              <a:rPr lang="en-US" smtClean="0"/>
              <a:t>5/15/2024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23755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AC92D7CF-0488-4941-A8F0-D24EE9D7CD5E}" type="datetime1">
              <a:rPr lang="en-US" smtClean="0"/>
              <a:t>5/15/2024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794825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8AEC8834-0501-BB49-990B-CAD068FB829A}" type="datetime1">
              <a:rPr lang="en-US" smtClean="0"/>
              <a:t>5/15/2024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123481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3DF25ED4-1B54-B240-AA6E-2A9FD224D82B}" type="datetime1">
              <a:rPr lang="en-US" smtClean="0"/>
              <a:t>5/15/2024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945175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DB92A167-D0BA-D142-B00A-6148A0612FF1}" type="datetime1">
              <a:rPr lang="en-US" smtClean="0"/>
              <a:t>5/15/2024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4" y="6274522"/>
            <a:ext cx="1819401" cy="552118"/>
          </a:xfrm>
          <a:prstGeom prst="rect">
            <a:avLst/>
          </a:prstGeom>
        </p:spPr>
      </p:pic>
    </p:spTree>
    <p:extLst>
      <p:ext uri="{BB962C8B-B14F-4D97-AF65-F5344CB8AC3E}">
        <p14:creationId xmlns:p14="http://schemas.microsoft.com/office/powerpoint/2010/main" val="162958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C5BC60-21AE-FE21-FFBF-CE50866E355F}"/>
              </a:ext>
            </a:extLst>
          </p:cNvPr>
          <p:cNvSpPr/>
          <p:nvPr userDrawn="1"/>
        </p:nvSpPr>
        <p:spPr>
          <a:xfrm>
            <a:off x="0" y="365126"/>
            <a:ext cx="11353800" cy="9779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88BD2420-C45F-971B-D901-60D2443503AE}"/>
              </a:ext>
            </a:extLst>
          </p:cNvPr>
          <p:cNvSpPr>
            <a:spLocks noGrp="1"/>
          </p:cNvSpPr>
          <p:nvPr>
            <p:ph type="title"/>
          </p:nvPr>
        </p:nvSpPr>
        <p:spPr>
          <a:xfrm>
            <a:off x="838200" y="365126"/>
            <a:ext cx="10515600" cy="977900"/>
          </a:xfrm>
        </p:spPr>
        <p:txBody>
          <a:bodyPr/>
          <a:lstStyle>
            <a:lvl1pPr>
              <a:defRPr b="1">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FA4850-47C7-9834-2096-5ABBB3321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9C6818B-C092-126D-08FE-EC4465A00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9F0BC-02A1-5B28-1C0D-9D3E98E78E83}"/>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204806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C5BC60-21AE-FE21-FFBF-CE50866E355F}"/>
              </a:ext>
            </a:extLst>
          </p:cNvPr>
          <p:cNvSpPr/>
          <p:nvPr userDrawn="1"/>
        </p:nvSpPr>
        <p:spPr>
          <a:xfrm>
            <a:off x="0" y="365126"/>
            <a:ext cx="11353800" cy="9779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88BD2420-C45F-971B-D901-60D2443503AE}"/>
              </a:ext>
            </a:extLst>
          </p:cNvPr>
          <p:cNvSpPr>
            <a:spLocks noGrp="1"/>
          </p:cNvSpPr>
          <p:nvPr>
            <p:ph type="title"/>
          </p:nvPr>
        </p:nvSpPr>
        <p:spPr>
          <a:xfrm>
            <a:off x="838200" y="365126"/>
            <a:ext cx="10515600" cy="977900"/>
          </a:xfrm>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FA4850-47C7-9834-2096-5ABBB3321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9C6818B-C092-126D-08FE-EC4465A00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9F0BC-02A1-5B28-1C0D-9D3E98E78E83}"/>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173827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C5BC60-21AE-FE21-FFBF-CE50866E355F}"/>
              </a:ext>
            </a:extLst>
          </p:cNvPr>
          <p:cNvSpPr/>
          <p:nvPr userDrawn="1"/>
        </p:nvSpPr>
        <p:spPr>
          <a:xfrm>
            <a:off x="0" y="365126"/>
            <a:ext cx="11353800" cy="9779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88BD2420-C45F-971B-D901-60D2443503AE}"/>
              </a:ext>
            </a:extLst>
          </p:cNvPr>
          <p:cNvSpPr>
            <a:spLocks noGrp="1"/>
          </p:cNvSpPr>
          <p:nvPr>
            <p:ph type="title"/>
          </p:nvPr>
        </p:nvSpPr>
        <p:spPr>
          <a:xfrm>
            <a:off x="838200" y="365126"/>
            <a:ext cx="10515600" cy="977900"/>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0FA4850-47C7-9834-2096-5ABBB3321A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9C6818B-C092-126D-08FE-EC4465A00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9F0BC-02A1-5B28-1C0D-9D3E98E78E83}"/>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302233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C5BC60-21AE-FE21-FFBF-CE50866E355F}"/>
              </a:ext>
            </a:extLst>
          </p:cNvPr>
          <p:cNvSpPr/>
          <p:nvPr userDrawn="1"/>
        </p:nvSpPr>
        <p:spPr>
          <a:xfrm>
            <a:off x="0" y="365125"/>
            <a:ext cx="11353800" cy="977901"/>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88BD2420-C45F-971B-D901-60D2443503AE}"/>
              </a:ext>
            </a:extLst>
          </p:cNvPr>
          <p:cNvSpPr>
            <a:spLocks noGrp="1"/>
          </p:cNvSpPr>
          <p:nvPr>
            <p:ph type="title"/>
          </p:nvPr>
        </p:nvSpPr>
        <p:spPr>
          <a:xfrm>
            <a:off x="838200" y="365125"/>
            <a:ext cx="10515600" cy="977901"/>
          </a:xfrm>
        </p:spPr>
        <p:txBody>
          <a:bodyPr/>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0FA4850-47C7-9834-2096-5ABBB3321A3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9C6818B-C092-126D-08FE-EC4465A00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9F0BC-02A1-5B28-1C0D-9D3E98E78E83}"/>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185909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C8E3-6B0E-5058-A018-A754F9F29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C8C978-47CD-855F-8CD4-35F2F2F198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BCCBBFE9-5E59-491B-A682-708F18902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CC1AB-DA4F-CD03-E8E6-569E542C8A83}"/>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150839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E70139-8692-D732-7C37-0283623A7228}"/>
              </a:ext>
            </a:extLst>
          </p:cNvPr>
          <p:cNvSpPr/>
          <p:nvPr userDrawn="1"/>
        </p:nvSpPr>
        <p:spPr>
          <a:xfrm>
            <a:off x="0" y="365126"/>
            <a:ext cx="11353800" cy="9779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a:extLst>
              <a:ext uri="{FF2B5EF4-FFF2-40B4-BE49-F238E27FC236}">
                <a16:creationId xmlns:a16="http://schemas.microsoft.com/office/drawing/2014/main" id="{ADD8D63E-5932-A12A-8398-448E7E80858F}"/>
              </a:ext>
            </a:extLst>
          </p:cNvPr>
          <p:cNvSpPr>
            <a:spLocks noGrp="1"/>
          </p:cNvSpPr>
          <p:nvPr>
            <p:ph type="title"/>
          </p:nvPr>
        </p:nvSpPr>
        <p:spPr>
          <a:xfrm>
            <a:off x="838200" y="365126"/>
            <a:ext cx="10515600" cy="977900"/>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72AEF2-72E9-BAF3-93CB-5845A851DE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AA4B4-9000-7C66-3374-4E9F99268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644F1ED-9FD4-9A86-3F4E-F211223BE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BBAD0-A675-59CC-CF02-163C768C4CEF}"/>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96723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4442-ACAD-4BFD-27F8-CF0FB75CB7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8A4822-4E1F-D39A-1DAA-3E22591CA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BC8B31-1B50-D85A-EC1F-6E026A6C3B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A75408-71B5-6C6C-3CCC-DAD85EB96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E4763-1173-1D69-2729-ED64F92132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F0D2311-2301-010F-1743-8CA9EB665D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87622-07BF-DA52-45DD-5437DE030A17}"/>
              </a:ext>
            </a:extLst>
          </p:cNvPr>
          <p:cNvSpPr>
            <a:spLocks noGrp="1"/>
          </p:cNvSpPr>
          <p:nvPr>
            <p:ph type="sldNum" sz="quarter" idx="12"/>
          </p:nvPr>
        </p:nvSpPr>
        <p:spPr/>
        <p:txBody>
          <a:bodyPr/>
          <a:lstStyle/>
          <a:p>
            <a:fld id="{0400CDE9-CF22-4215-9E85-C4495376B421}" type="slidenum">
              <a:rPr lang="en-US" smtClean="0"/>
              <a:t>‹#›</a:t>
            </a:fld>
            <a:endParaRPr lang="en-US"/>
          </a:p>
        </p:txBody>
      </p:sp>
    </p:spTree>
    <p:extLst>
      <p:ext uri="{BB962C8B-B14F-4D97-AF65-F5344CB8AC3E}">
        <p14:creationId xmlns:p14="http://schemas.microsoft.com/office/powerpoint/2010/main" val="98854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A3A7C1-1D53-9606-6E71-5F0589D71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713FBD-1C1E-BF46-CFEF-5A79F2FB99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50CFD03-D4F7-8201-BCA1-D7BAD5F71D3E}"/>
              </a:ext>
            </a:extLst>
          </p:cNvPr>
          <p:cNvSpPr>
            <a:spLocks noGrp="1"/>
          </p:cNvSpPr>
          <p:nvPr>
            <p:ph type="ftr" sz="quarter" idx="3"/>
          </p:nvPr>
        </p:nvSpPr>
        <p:spPr>
          <a:xfrm>
            <a:off x="838200" y="6356350"/>
            <a:ext cx="9944100" cy="365125"/>
          </a:xfrm>
          <a:prstGeom prst="rect">
            <a:avLst/>
          </a:prstGeom>
        </p:spPr>
        <p:txBody>
          <a:bodyPr vert="horz" lIns="91440" tIns="45720" rIns="91440" bIns="45720" rtlCol="0" anchor="ctr"/>
          <a:lstStyle>
            <a:lvl1pPr algn="l">
              <a:defRPr sz="1000">
                <a:solidFill>
                  <a:schemeClr val="tx1">
                    <a:tint val="75000"/>
                  </a:schemeClr>
                </a:solidFill>
                <a:latin typeface="Arial Nova" panose="020B05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94D98DD5-752B-1239-8206-0C52E1B94A57}"/>
              </a:ext>
            </a:extLst>
          </p:cNvPr>
          <p:cNvSpPr>
            <a:spLocks noGrp="1"/>
          </p:cNvSpPr>
          <p:nvPr>
            <p:ph type="sldNum" sz="quarter" idx="4"/>
          </p:nvPr>
        </p:nvSpPr>
        <p:spPr>
          <a:xfrm>
            <a:off x="10782300" y="6356350"/>
            <a:ext cx="5715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400CDE9-CF22-4215-9E85-C4495376B421}" type="slidenum">
              <a:rPr lang="en-US" smtClean="0"/>
              <a:pPr/>
              <a:t>‹#›</a:t>
            </a:fld>
            <a:endParaRPr lang="en-US"/>
          </a:p>
        </p:txBody>
      </p:sp>
    </p:spTree>
    <p:extLst>
      <p:ext uri="{BB962C8B-B14F-4D97-AF65-F5344CB8AC3E}">
        <p14:creationId xmlns:p14="http://schemas.microsoft.com/office/powerpoint/2010/main" val="18045384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7" r:id="rId4"/>
    <p:sldLayoutId id="2147483650" r:id="rId5"/>
    <p:sldLayoutId id="2147483656" r:id="rId6"/>
    <p:sldLayoutId id="2147483651" r:id="rId7"/>
    <p:sldLayoutId id="2147483652" r:id="rId8"/>
    <p:sldLayoutId id="2147483653" r:id="rId9"/>
    <p:sldLayoutId id="2147483654" r:id="rId10"/>
    <p:sldLayoutId id="2147483655" r:id="rId11"/>
    <p:sldLayoutId id="2147483665" r:id="rId12"/>
    <p:sldLayoutId id="2147483660" r:id="rId13"/>
    <p:sldLayoutId id="2147483661" r:id="rId14"/>
    <p:sldLayoutId id="2147483662" r:id="rId15"/>
    <p:sldLayoutId id="2147483663" r:id="rId16"/>
    <p:sldLayoutId id="2147483664"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5/15/2024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extLst>
      <p:ext uri="{BB962C8B-B14F-4D97-AF65-F5344CB8AC3E}">
        <p14:creationId xmlns:p14="http://schemas.microsoft.com/office/powerpoint/2010/main" val="36552493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ncbi.nlm.nih.gov/pmc/articles/PMC591034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ncbi.nlm.nih.gov/pmc/articles/PMC591034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bes.com/sites/matthewherper/2017/05/31/did-this-100-word-letter-help-spark-the-opioid-epidemic/?sh=406c4da11057"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s://www.va.gov/painmanagement/docs/toolki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ock.adobe.com/contributor/204553544/prazis-images?load_type=author&amp;prev_url=detail"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gsfc/30024169472/in/photolist-MK8Hym-2iZnupu-Wmw6Ww-Q4Lrac-YcxG5j-JDqyhw-VtEs54-2ozcvnj-2orTL83-2hugcEQ-2nEW77L-2nCezaX-2jib1mD-2isTw7Y-2k1HY7T-Ujy4ym-2nBG7py-2pvzyxG-GsU7ug-2ocEvYj-2mvBR4X-padD8v-DD4JN3-qBDg1X-29kfzWu-2oRYTFY-27kixFa-2oxM2bB-2nNcjzG-2m1ovkT-Bkubg-2puLohJ-Mjmufg-7TWAy-G49Vz4-2mHPcr4-SgzNKf-bw1Pw8-L5NXJk-2ohbcn9-2niwLuA-2kVHCEp-2gUe85b-9wUqmH-2mRZzAh-2o1MSZ6-2om9d62-2jgXEh5-PwnV7E-2m1dc6Y"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nytimes.com/interactive/2016/01/07/us/drug-overdose-deaths-in-the-u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6091-C3EE-4166-8B22-267E3224CC06}"/>
              </a:ext>
            </a:extLst>
          </p:cNvPr>
          <p:cNvSpPr>
            <a:spLocks noGrp="1"/>
          </p:cNvSpPr>
          <p:nvPr>
            <p:ph type="ctrTitle"/>
          </p:nvPr>
        </p:nvSpPr>
        <p:spPr>
          <a:solidFill>
            <a:schemeClr val="accent5">
              <a:lumMod val="20000"/>
              <a:lumOff val="80000"/>
            </a:schemeClr>
          </a:solidFill>
        </p:spPr>
        <p:txBody>
          <a:bodyPr anchor="ctr">
            <a:normAutofit/>
          </a:bodyPr>
          <a:lstStyle/>
          <a:p>
            <a:r>
              <a:rPr lang="en-US" b="1" dirty="0"/>
              <a:t>Words Matter</a:t>
            </a:r>
            <a:br>
              <a:rPr lang="en-US" dirty="0"/>
            </a:br>
            <a:r>
              <a:rPr lang="en-US" sz="3200" i="1" dirty="0"/>
              <a:t>Addressing Bias in Medical Documentation</a:t>
            </a:r>
            <a:endParaRPr lang="en-US" i="1" dirty="0"/>
          </a:p>
        </p:txBody>
      </p:sp>
      <p:sp>
        <p:nvSpPr>
          <p:cNvPr id="3" name="Subtitle 2">
            <a:extLst>
              <a:ext uri="{FF2B5EF4-FFF2-40B4-BE49-F238E27FC236}">
                <a16:creationId xmlns:a16="http://schemas.microsoft.com/office/drawing/2014/main" id="{367CE0F3-89A5-A715-245D-757439727F55}"/>
              </a:ext>
            </a:extLst>
          </p:cNvPr>
          <p:cNvSpPr>
            <a:spLocks noGrp="1"/>
          </p:cNvSpPr>
          <p:nvPr>
            <p:ph type="subTitle" idx="1"/>
          </p:nvPr>
        </p:nvSpPr>
        <p:spPr>
          <a:solidFill>
            <a:srgbClr val="002060"/>
          </a:solidFill>
        </p:spPr>
        <p:txBody>
          <a:bodyPr anchor="ctr"/>
          <a:lstStyle/>
          <a:p>
            <a:r>
              <a:rPr lang="en-US" b="1" dirty="0">
                <a:solidFill>
                  <a:schemeClr val="bg1"/>
                </a:solidFill>
              </a:rPr>
              <a:t>Adam Thompson, MPH</a:t>
            </a:r>
          </a:p>
          <a:p>
            <a:r>
              <a:rPr lang="en-US" i="1" dirty="0">
                <a:solidFill>
                  <a:schemeClr val="bg1"/>
                </a:solidFill>
              </a:rPr>
              <a:t>Practice Facilitator </a:t>
            </a:r>
          </a:p>
          <a:p>
            <a:r>
              <a:rPr lang="en-US" i="1">
                <a:solidFill>
                  <a:schemeClr val="bg1"/>
                </a:solidFill>
              </a:rPr>
              <a:t>May 18, 2024</a:t>
            </a:r>
            <a:endParaRPr lang="en-US" i="1" dirty="0">
              <a:solidFill>
                <a:schemeClr val="bg1"/>
              </a:solidFill>
            </a:endParaRPr>
          </a:p>
        </p:txBody>
      </p:sp>
      <p:pic>
        <p:nvPicPr>
          <p:cNvPr id="4" name="Picture 3" descr="Pacific AIDS Education and Training Center Logo">
            <a:extLst>
              <a:ext uri="{FF2B5EF4-FFF2-40B4-BE49-F238E27FC236}">
                <a16:creationId xmlns:a16="http://schemas.microsoft.com/office/drawing/2014/main" id="{B93D39E7-DD7A-1DA8-0B08-7BB5156B7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244" y="5463570"/>
            <a:ext cx="2953512" cy="1008888"/>
          </a:xfrm>
          <a:prstGeom prst="rect">
            <a:avLst/>
          </a:prstGeom>
        </p:spPr>
      </p:pic>
      <p:sp>
        <p:nvSpPr>
          <p:cNvPr id="5" name="Slide Number Placeholder 4">
            <a:extLst>
              <a:ext uri="{FF2B5EF4-FFF2-40B4-BE49-F238E27FC236}">
                <a16:creationId xmlns:a16="http://schemas.microsoft.com/office/drawing/2014/main" id="{68F23B0D-6264-5E7C-B66B-92116E86766E}"/>
              </a:ext>
            </a:extLst>
          </p:cNvPr>
          <p:cNvSpPr>
            <a:spLocks noGrp="1"/>
          </p:cNvSpPr>
          <p:nvPr>
            <p:ph type="sldNum" sz="quarter" idx="12"/>
          </p:nvPr>
        </p:nvSpPr>
        <p:spPr/>
        <p:txBody>
          <a:bodyPr/>
          <a:lstStyle/>
          <a:p>
            <a:fld id="{0400CDE9-CF22-4215-9E85-C4495376B421}" type="slidenum">
              <a:rPr lang="en-US" smtClean="0"/>
              <a:t>1</a:t>
            </a:fld>
            <a:endParaRPr lang="en-US"/>
          </a:p>
        </p:txBody>
      </p:sp>
    </p:spTree>
    <p:extLst>
      <p:ext uri="{BB962C8B-B14F-4D97-AF65-F5344CB8AC3E}">
        <p14:creationId xmlns:p14="http://schemas.microsoft.com/office/powerpoint/2010/main" val="252567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3E5CF1-FB04-457D-B104-29649927FB13}"/>
              </a:ext>
            </a:extLst>
          </p:cNvPr>
          <p:cNvSpPr>
            <a:spLocks noGrp="1"/>
          </p:cNvSpPr>
          <p:nvPr>
            <p:ph type="title"/>
          </p:nvPr>
        </p:nvSpPr>
        <p:spPr/>
        <p:txBody>
          <a:bodyPr vert="horz" lIns="68580" tIns="34290" rIns="68580" bIns="34290" rtlCol="0" anchor="ctr">
            <a:noAutofit/>
          </a:bodyPr>
          <a:lstStyle/>
          <a:p>
            <a:r>
              <a:rPr lang="en-US" sz="2800" dirty="0">
                <a:latin typeface="Inter" panose="02000503000000020004" pitchFamily="2" charset="0"/>
                <a:ea typeface="Inter" panose="02000503000000020004" pitchFamily="2" charset="0"/>
                <a:cs typeface="+mj-cs"/>
              </a:rPr>
              <a:t>Robert R. Redfield, Former Director </a:t>
            </a:r>
            <a:br>
              <a:rPr lang="en-US" sz="2800" dirty="0">
                <a:latin typeface="Inter" panose="02000503000000020004" pitchFamily="2" charset="0"/>
                <a:ea typeface="Inter" panose="02000503000000020004" pitchFamily="2" charset="0"/>
                <a:cs typeface="+mj-cs"/>
              </a:rPr>
            </a:br>
            <a:r>
              <a:rPr lang="en-US" sz="2800" dirty="0">
                <a:latin typeface="Inter" panose="02000503000000020004" pitchFamily="2" charset="0"/>
                <a:ea typeface="Inter" panose="02000503000000020004" pitchFamily="2" charset="0"/>
                <a:cs typeface="+mj-cs"/>
              </a:rPr>
              <a:t>Centers for Disease Control and Prevention</a:t>
            </a:r>
          </a:p>
        </p:txBody>
      </p:sp>
      <p:sp>
        <p:nvSpPr>
          <p:cNvPr id="3" name="Content Placeholder 2">
            <a:extLst>
              <a:ext uri="{FF2B5EF4-FFF2-40B4-BE49-F238E27FC236}">
                <a16:creationId xmlns:a16="http://schemas.microsoft.com/office/drawing/2014/main" id="{969C8B49-BC18-4369-9619-FB7E8F36121F}"/>
              </a:ext>
            </a:extLst>
          </p:cNvPr>
          <p:cNvSpPr>
            <a:spLocks noGrp="1"/>
          </p:cNvSpPr>
          <p:nvPr>
            <p:ph idx="1"/>
          </p:nvPr>
        </p:nvSpPr>
        <p:spPr>
          <a:prstGeom prst="rect">
            <a:avLst/>
          </a:prstGeom>
        </p:spPr>
        <p:txBody>
          <a:bodyPr vert="horz" lIns="68580" tIns="34290" rIns="68580" bIns="34290" rtlCol="0" anchor="t">
            <a:normAutofit/>
          </a:bodyPr>
          <a:lstStyle/>
          <a:p>
            <a:pPr marL="0" indent="0">
              <a:buNone/>
            </a:pPr>
            <a:r>
              <a:rPr lang="en-US" sz="4400" dirty="0">
                <a:latin typeface="Inter" panose="02000503000000020004" pitchFamily="2" charset="0"/>
                <a:ea typeface="Inter" panose="02000503000000020004" pitchFamily="2" charset="0"/>
              </a:rPr>
              <a:t>It’s important for society to embrace and support families who are fighting to win the battle of addiction – </a:t>
            </a:r>
            <a:r>
              <a:rPr lang="en-US" sz="4400" b="1" dirty="0">
                <a:solidFill>
                  <a:srgbClr val="FF0000"/>
                </a:solidFill>
                <a:latin typeface="Inter" panose="02000503000000020004" pitchFamily="2" charset="0"/>
                <a:ea typeface="Inter" panose="02000503000000020004" pitchFamily="2" charset="0"/>
              </a:rPr>
              <a:t>because stigma is the enemy of public health</a:t>
            </a:r>
            <a:r>
              <a:rPr lang="en-US" sz="4400" dirty="0">
                <a:latin typeface="Inter" panose="02000503000000020004" pitchFamily="2" charset="0"/>
                <a:ea typeface="Inter" panose="02000503000000020004" pitchFamily="2" charset="0"/>
              </a:rPr>
              <a:t>.</a:t>
            </a:r>
          </a:p>
        </p:txBody>
      </p:sp>
      <p:sp>
        <p:nvSpPr>
          <p:cNvPr id="2" name="Slide Number Placeholder 1">
            <a:extLst>
              <a:ext uri="{FF2B5EF4-FFF2-40B4-BE49-F238E27FC236}">
                <a16:creationId xmlns:a16="http://schemas.microsoft.com/office/drawing/2014/main" id="{501D4C5E-7866-D351-AFB1-9EF37101284A}"/>
              </a:ext>
            </a:extLst>
          </p:cNvPr>
          <p:cNvSpPr>
            <a:spLocks noGrp="1"/>
          </p:cNvSpPr>
          <p:nvPr>
            <p:ph type="sldNum" sz="quarter" idx="12"/>
          </p:nvPr>
        </p:nvSpPr>
        <p:spPr/>
        <p:txBody>
          <a:bodyPr/>
          <a:lstStyle/>
          <a:p>
            <a:fld id="{0400CDE9-CF22-4215-9E85-C4495376B421}" type="slidenum">
              <a:rPr lang="en-US" smtClean="0"/>
              <a:t>10</a:t>
            </a:fld>
            <a:endParaRPr lang="en-US"/>
          </a:p>
        </p:txBody>
      </p:sp>
    </p:spTree>
    <p:extLst>
      <p:ext uri="{BB962C8B-B14F-4D97-AF65-F5344CB8AC3E}">
        <p14:creationId xmlns:p14="http://schemas.microsoft.com/office/powerpoint/2010/main" val="393396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A2A2BF-AA63-1D24-1D7B-C6AE8466C488}"/>
              </a:ext>
            </a:extLst>
          </p:cNvPr>
          <p:cNvSpPr>
            <a:spLocks noGrp="1"/>
          </p:cNvSpPr>
          <p:nvPr>
            <p:ph type="title" idx="4294967295"/>
          </p:nvPr>
        </p:nvSpPr>
        <p:spPr>
          <a:xfrm>
            <a:off x="838200" y="1252538"/>
            <a:ext cx="10515600" cy="4352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This was done </a:t>
            </a:r>
            <a:r>
              <a:rPr kumimoji="0" lang="en-US" sz="13800" b="1"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us</a:t>
            </a:r>
            <a:r>
              <a:rPr kumimoji="0" lang="en-US" sz="13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6612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F3582F6-1C51-715F-CEFD-1F053E6A5CCF}"/>
              </a:ext>
              <a:ext uri="{C183D7F6-B498-43B3-948B-1728B52AA6E4}">
                <adec:decorative xmlns:adec="http://schemas.microsoft.com/office/drawing/2017/decorative" val="1"/>
              </a:ext>
            </a:extLst>
          </p:cNvPr>
          <p:cNvSpPr/>
          <p:nvPr/>
        </p:nvSpPr>
        <p:spPr>
          <a:xfrm>
            <a:off x="3810000" y="1348740"/>
            <a:ext cx="4572000" cy="45720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Rectangle with words inside that read: Do Words Matter?">
            <a:extLst>
              <a:ext uri="{FF2B5EF4-FFF2-40B4-BE49-F238E27FC236}">
                <a16:creationId xmlns:a16="http://schemas.microsoft.com/office/drawing/2014/main" id="{5BED4F1E-E005-1FE6-8334-E04FB11E78C7}"/>
              </a:ext>
            </a:extLst>
          </p:cNvPr>
          <p:cNvSpPr/>
          <p:nvPr/>
        </p:nvSpPr>
        <p:spPr>
          <a:xfrm>
            <a:off x="609600" y="4423410"/>
            <a:ext cx="10972800" cy="149733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3600"/>
          </a:p>
        </p:txBody>
      </p:sp>
      <p:sp>
        <p:nvSpPr>
          <p:cNvPr id="3" name="Title 2">
            <a:extLst>
              <a:ext uri="{FF2B5EF4-FFF2-40B4-BE49-F238E27FC236}">
                <a16:creationId xmlns:a16="http://schemas.microsoft.com/office/drawing/2014/main" id="{5EBCD688-0C0A-F417-6060-61B505CCF47D}"/>
              </a:ext>
            </a:extLst>
          </p:cNvPr>
          <p:cNvSpPr>
            <a:spLocks noGrp="1"/>
          </p:cNvSpPr>
          <p:nvPr>
            <p:ph type="title"/>
          </p:nvPr>
        </p:nvSpPr>
        <p:spPr>
          <a:xfrm>
            <a:off x="609600" y="4423410"/>
            <a:ext cx="10737850" cy="1497330"/>
          </a:xfrm>
        </p:spPr>
        <p:txBody>
          <a:bodyPr anchor="ctr">
            <a:normAutofit/>
          </a:bodyPr>
          <a:lstStyle/>
          <a:p>
            <a:pPr algn="ctr"/>
            <a:r>
              <a:rPr lang="en-US" sz="6600" b="1" dirty="0">
                <a:solidFill>
                  <a:schemeClr val="bg1"/>
                </a:solidFill>
              </a:rPr>
              <a:t>Do Words Matter?</a:t>
            </a:r>
          </a:p>
        </p:txBody>
      </p:sp>
      <p:pic>
        <p:nvPicPr>
          <p:cNvPr id="4" name="Graphic 3" descr="Chat bubble with solid fill">
            <a:extLst>
              <a:ext uri="{FF2B5EF4-FFF2-40B4-BE49-F238E27FC236}">
                <a16:creationId xmlns:a16="http://schemas.microsoft.com/office/drawing/2014/main" id="{2E6B5AE0-FB4E-0B0E-4E1B-F5EC3AAFC9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64405" y="1951714"/>
            <a:ext cx="2663190" cy="2663190"/>
          </a:xfrm>
          <a:prstGeom prst="rect">
            <a:avLst/>
          </a:prstGeom>
        </p:spPr>
      </p:pic>
      <p:sp>
        <p:nvSpPr>
          <p:cNvPr id="5" name="Slide Number Placeholder 4">
            <a:extLst>
              <a:ext uri="{FF2B5EF4-FFF2-40B4-BE49-F238E27FC236}">
                <a16:creationId xmlns:a16="http://schemas.microsoft.com/office/drawing/2014/main" id="{025874B5-3D74-F56A-B417-F37FC583EEFA}"/>
              </a:ext>
            </a:extLst>
          </p:cNvPr>
          <p:cNvSpPr>
            <a:spLocks noGrp="1"/>
          </p:cNvSpPr>
          <p:nvPr>
            <p:ph type="sldNum" sz="quarter" idx="12"/>
          </p:nvPr>
        </p:nvSpPr>
        <p:spPr/>
        <p:txBody>
          <a:bodyPr/>
          <a:lstStyle/>
          <a:p>
            <a:fld id="{0400CDE9-CF22-4215-9E85-C4495376B421}" type="slidenum">
              <a:rPr lang="en-US" smtClean="0"/>
              <a:t>12</a:t>
            </a:fld>
            <a:endParaRPr lang="en-US"/>
          </a:p>
        </p:txBody>
      </p:sp>
    </p:spTree>
    <p:extLst>
      <p:ext uri="{BB962C8B-B14F-4D97-AF65-F5344CB8AC3E}">
        <p14:creationId xmlns:p14="http://schemas.microsoft.com/office/powerpoint/2010/main" val="312629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0DEBCC-41AA-C3D6-F0A2-D9C92ACF075C}"/>
              </a:ext>
            </a:extLst>
          </p:cNvPr>
          <p:cNvSpPr>
            <a:spLocks noGrp="1"/>
          </p:cNvSpPr>
          <p:nvPr>
            <p:ph type="title"/>
          </p:nvPr>
        </p:nvSpPr>
        <p:spPr/>
        <p:txBody>
          <a:bodyPr/>
          <a:lstStyle/>
          <a:p>
            <a:r>
              <a:rPr lang="en-US" dirty="0"/>
              <a:t>Stigmatizing Language</a:t>
            </a:r>
          </a:p>
        </p:txBody>
      </p:sp>
      <p:sp>
        <p:nvSpPr>
          <p:cNvPr id="5" name="Content Placeholder 4">
            <a:extLst>
              <a:ext uri="{FF2B5EF4-FFF2-40B4-BE49-F238E27FC236}">
                <a16:creationId xmlns:a16="http://schemas.microsoft.com/office/drawing/2014/main" id="{98D6C27D-3F50-519C-F295-E9CE0B679939}"/>
              </a:ext>
            </a:extLst>
          </p:cNvPr>
          <p:cNvSpPr>
            <a:spLocks noGrp="1"/>
          </p:cNvSpPr>
          <p:nvPr>
            <p:ph idx="1"/>
          </p:nvPr>
        </p:nvSpPr>
        <p:spPr>
          <a:xfrm>
            <a:off x="838198" y="1825625"/>
            <a:ext cx="6286501" cy="4584800"/>
          </a:xfrm>
        </p:spPr>
        <p:txBody>
          <a:bodyPr>
            <a:normAutofit/>
          </a:bodyPr>
          <a:lstStyle/>
          <a:p>
            <a:pPr marL="0" indent="0">
              <a:buNone/>
            </a:pPr>
            <a:r>
              <a:rPr lang="en-US" sz="4400" dirty="0"/>
              <a:t>What words have you heard people in your community use </a:t>
            </a:r>
            <a:r>
              <a:rPr lang="en-US" sz="4400" b="1" dirty="0"/>
              <a:t>to talk about or describe people who use drugs </a:t>
            </a:r>
            <a:r>
              <a:rPr lang="en-US" sz="4400" dirty="0"/>
              <a:t>that was </a:t>
            </a:r>
            <a:r>
              <a:rPr lang="en-US" sz="4400" b="1" dirty="0">
                <a:solidFill>
                  <a:srgbClr val="FF0000"/>
                </a:solidFill>
              </a:rPr>
              <a:t>stigmatizing</a:t>
            </a:r>
            <a:r>
              <a:rPr lang="en-US" sz="4400" dirty="0"/>
              <a:t>?</a:t>
            </a:r>
          </a:p>
          <a:p>
            <a:endParaRPr lang="en-US" sz="4000" dirty="0"/>
          </a:p>
        </p:txBody>
      </p:sp>
      <p:pic>
        <p:nvPicPr>
          <p:cNvPr id="11" name="Graphic 10" descr="Chat bubble with solid fill">
            <a:extLst>
              <a:ext uri="{FF2B5EF4-FFF2-40B4-BE49-F238E27FC236}">
                <a16:creationId xmlns:a16="http://schemas.microsoft.com/office/drawing/2014/main" id="{C482F99F-B6B8-CBEF-F071-00A3747218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3668" y="1456646"/>
            <a:ext cx="3481131" cy="3481131"/>
          </a:xfrm>
          <a:prstGeom prst="rect">
            <a:avLst/>
          </a:prstGeom>
        </p:spPr>
      </p:pic>
      <p:pic>
        <p:nvPicPr>
          <p:cNvPr id="9" name="Graphic 8" descr="Chat bubble with solid fill">
            <a:extLst>
              <a:ext uri="{FF2B5EF4-FFF2-40B4-BE49-F238E27FC236}">
                <a16:creationId xmlns:a16="http://schemas.microsoft.com/office/drawing/2014/main" id="{BEBAA21F-B254-288C-AA1B-16CCFDC8F8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2507" y="4211032"/>
            <a:ext cx="2380643" cy="2380643"/>
          </a:xfrm>
          <a:prstGeom prst="rect">
            <a:avLst/>
          </a:prstGeom>
        </p:spPr>
      </p:pic>
      <p:sp>
        <p:nvSpPr>
          <p:cNvPr id="2" name="Slide Number Placeholder 1">
            <a:extLst>
              <a:ext uri="{FF2B5EF4-FFF2-40B4-BE49-F238E27FC236}">
                <a16:creationId xmlns:a16="http://schemas.microsoft.com/office/drawing/2014/main" id="{C8915FC3-2231-CAB8-A3B2-3568510DB4C9}"/>
              </a:ext>
            </a:extLst>
          </p:cNvPr>
          <p:cNvSpPr>
            <a:spLocks noGrp="1"/>
          </p:cNvSpPr>
          <p:nvPr>
            <p:ph type="sldNum" sz="quarter" idx="12"/>
          </p:nvPr>
        </p:nvSpPr>
        <p:spPr/>
        <p:txBody>
          <a:bodyPr/>
          <a:lstStyle/>
          <a:p>
            <a:fld id="{0400CDE9-CF22-4215-9E85-C4495376B421}" type="slidenum">
              <a:rPr lang="en-US" smtClean="0"/>
              <a:t>13</a:t>
            </a:fld>
            <a:endParaRPr lang="en-US"/>
          </a:p>
        </p:txBody>
      </p:sp>
    </p:spTree>
    <p:extLst>
      <p:ext uri="{BB962C8B-B14F-4D97-AF65-F5344CB8AC3E}">
        <p14:creationId xmlns:p14="http://schemas.microsoft.com/office/powerpoint/2010/main" val="227347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4D7F-4AA2-0B42-C35C-B1210B753536}"/>
              </a:ext>
            </a:extLst>
          </p:cNvPr>
          <p:cNvSpPr>
            <a:spLocks noGrp="1"/>
          </p:cNvSpPr>
          <p:nvPr>
            <p:ph type="title"/>
          </p:nvPr>
        </p:nvSpPr>
        <p:spPr>
          <a:xfrm>
            <a:off x="838200" y="365126"/>
            <a:ext cx="10515600" cy="977900"/>
          </a:xfrm>
        </p:spPr>
        <p:txBody>
          <a:bodyPr/>
          <a:lstStyle/>
          <a:p>
            <a:r>
              <a:rPr lang="en-US" dirty="0"/>
              <a:t>Do Words Matter? </a:t>
            </a:r>
          </a:p>
        </p:txBody>
      </p:sp>
      <p:sp>
        <p:nvSpPr>
          <p:cNvPr id="4" name="Slide Number Placeholder 3">
            <a:extLst>
              <a:ext uri="{FF2B5EF4-FFF2-40B4-BE49-F238E27FC236}">
                <a16:creationId xmlns:a16="http://schemas.microsoft.com/office/drawing/2014/main" id="{47644A6C-806C-A86E-8E6F-43DA58859820}"/>
              </a:ext>
            </a:extLst>
          </p:cNvPr>
          <p:cNvSpPr>
            <a:spLocks noGrp="1"/>
          </p:cNvSpPr>
          <p:nvPr>
            <p:ph type="sldNum" sz="quarter" idx="12"/>
          </p:nvPr>
        </p:nvSpPr>
        <p:spPr>
          <a:xfrm>
            <a:off x="10782300" y="6356350"/>
            <a:ext cx="571500" cy="365125"/>
          </a:xfrm>
        </p:spPr>
        <p:txBody>
          <a:bodyPr/>
          <a:lstStyle/>
          <a:p>
            <a:fld id="{1D2EA5EF-C699-AF4C-BA42-C0A1CAAB713C}" type="slidenum">
              <a:rPr lang="en-US" smtClean="0"/>
              <a:pPr/>
              <a:t>14</a:t>
            </a:fld>
            <a:endParaRPr lang="en-US"/>
          </a:p>
        </p:txBody>
      </p:sp>
      <p:sp>
        <p:nvSpPr>
          <p:cNvPr id="10" name="Text Placeholder 2">
            <a:extLst>
              <a:ext uri="{FF2B5EF4-FFF2-40B4-BE49-F238E27FC236}">
                <a16:creationId xmlns:a16="http://schemas.microsoft.com/office/drawing/2014/main" id="{9A084C15-E29C-8327-26FA-7FD408C2598F}"/>
              </a:ext>
            </a:extLst>
          </p:cNvPr>
          <p:cNvSpPr txBox="1">
            <a:spLocks/>
          </p:cNvSpPr>
          <p:nvPr/>
        </p:nvSpPr>
        <p:spPr>
          <a:xfrm>
            <a:off x="1088164" y="4122594"/>
            <a:ext cx="10158956" cy="1571070"/>
          </a:xfrm>
        </p:spPr>
        <p:txBody>
          <a:bodyPr/>
          <a:lstStyle>
            <a:defPPr>
              <a:defRPr lang="en-US"/>
            </a:defPPr>
            <a:lvl1pPr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r>
              <a:rPr lang="en-US" b="1" u="sng" dirty="0">
                <a:solidFill>
                  <a:schemeClr val="bg1"/>
                </a:solidFill>
              </a:rPr>
              <a:t>Objective</a:t>
            </a:r>
            <a:r>
              <a:rPr lang="en-US" dirty="0">
                <a:solidFill>
                  <a:schemeClr val="bg1"/>
                </a:solidFill>
              </a:rPr>
              <a:t>: To assess whether stigmatizing language written in a patient medical record is associated with a subsequent physician-in-training’s attitudes towards the patient and clinical decision-making.</a:t>
            </a:r>
          </a:p>
          <a:p>
            <a:endParaRPr lang="en-US" b="1" dirty="0">
              <a:solidFill>
                <a:schemeClr val="bg1"/>
              </a:solidFill>
            </a:endParaRPr>
          </a:p>
          <a:p>
            <a:r>
              <a:rPr lang="en-US" b="1" u="sng" dirty="0">
                <a:solidFill>
                  <a:schemeClr val="bg1"/>
                </a:solidFill>
              </a:rPr>
              <a:t>Method</a:t>
            </a:r>
            <a:r>
              <a:rPr lang="en-US" dirty="0">
                <a:solidFill>
                  <a:schemeClr val="bg1"/>
                </a:solidFill>
              </a:rPr>
              <a:t>: Randomized vignette study of two chart notes employing stigmatizing versus neutral language to describe the same hypothetical patient, a 28-year-old man with sickle cell disease.</a:t>
            </a:r>
          </a:p>
        </p:txBody>
      </p:sp>
      <p:pic>
        <p:nvPicPr>
          <p:cNvPr id="5" name="Picture 4" descr="Image of a text box with an article headline that reads: Do Words Matter? Stigmatizing Language and the Transmission of Bias in the Medical Record. The objective is to assess whether stigmatizing language written in a patients medical record is associated with a subsequent physician-in-training's attitudes towards the patient and clinical decision-making. The Method is randomized vignette study of two chart notes employing stigmatizing versus neutral language to describe the same hypothetical patient, a 28 year old man with sickle cell disease.">
            <a:extLst>
              <a:ext uri="{FF2B5EF4-FFF2-40B4-BE49-F238E27FC236}">
                <a16:creationId xmlns:a16="http://schemas.microsoft.com/office/drawing/2014/main" id="{32988782-957C-A798-77B8-00A307A7C1C0}"/>
              </a:ext>
            </a:extLst>
          </p:cNvPr>
          <p:cNvPicPr>
            <a:picLocks noChangeAspect="1"/>
          </p:cNvPicPr>
          <p:nvPr/>
        </p:nvPicPr>
        <p:blipFill rotWithShape="1">
          <a:blip r:embed="rId3"/>
          <a:srcRect l="30345" t="35402" r="15690" b="23985"/>
          <a:stretch/>
        </p:blipFill>
        <p:spPr>
          <a:xfrm>
            <a:off x="1041456" y="1849820"/>
            <a:ext cx="10109088" cy="4279406"/>
          </a:xfrm>
          <a:prstGeom prst="rect">
            <a:avLst/>
          </a:prstGeom>
        </p:spPr>
      </p:pic>
    </p:spTree>
    <p:extLst>
      <p:ext uri="{BB962C8B-B14F-4D97-AF65-F5344CB8AC3E}">
        <p14:creationId xmlns:p14="http://schemas.microsoft.com/office/powerpoint/2010/main" val="168701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64A3D6-B688-CD9B-231C-6B11C672E78B}"/>
              </a:ext>
            </a:extLst>
          </p:cNvPr>
          <p:cNvSpPr>
            <a:spLocks noGrp="1"/>
          </p:cNvSpPr>
          <p:nvPr>
            <p:ph type="title"/>
          </p:nvPr>
        </p:nvSpPr>
        <p:spPr/>
        <p:txBody>
          <a:bodyPr/>
          <a:lstStyle/>
          <a:p>
            <a:r>
              <a:rPr lang="en-US" dirty="0">
                <a:latin typeface="+mn-lt"/>
                <a:ea typeface="Inter" panose="02000503000000020004" pitchFamily="2" charset="0"/>
              </a:rPr>
              <a:t>Do these words matter?</a:t>
            </a:r>
          </a:p>
        </p:txBody>
      </p:sp>
      <p:sp>
        <p:nvSpPr>
          <p:cNvPr id="4" name="Slide Number Placeholder 3">
            <a:extLst>
              <a:ext uri="{FF2B5EF4-FFF2-40B4-BE49-F238E27FC236}">
                <a16:creationId xmlns:a16="http://schemas.microsoft.com/office/drawing/2014/main" id="{AE55CBEC-C942-ED94-C346-C8F4726C692A}"/>
              </a:ext>
            </a:extLst>
          </p:cNvPr>
          <p:cNvSpPr>
            <a:spLocks noGrp="1"/>
          </p:cNvSpPr>
          <p:nvPr>
            <p:ph type="sldNum" sz="quarter" idx="12"/>
          </p:nvPr>
        </p:nvSpPr>
        <p:spPr/>
        <p:txBody>
          <a:bodyPr/>
          <a:lstStyle/>
          <a:p>
            <a:fld id="{1D2EA5EF-C699-AF4C-BA42-C0A1CAAB713C}" type="slidenum">
              <a:rPr lang="en-US" smtClean="0"/>
              <a:t>15</a:t>
            </a:fld>
            <a:endParaRPr lang="en-US"/>
          </a:p>
        </p:txBody>
      </p:sp>
      <p:grpSp>
        <p:nvGrpSpPr>
          <p:cNvPr id="18" name="Group 17" descr="A red box with stigmatizing language sample, &quot;he is narcotic dependent and in our ED frequently.&quot;">
            <a:extLst>
              <a:ext uri="{FF2B5EF4-FFF2-40B4-BE49-F238E27FC236}">
                <a16:creationId xmlns:a16="http://schemas.microsoft.com/office/drawing/2014/main" id="{BA46C653-841A-A464-61C4-B643B22310E9}"/>
              </a:ext>
            </a:extLst>
          </p:cNvPr>
          <p:cNvGrpSpPr/>
          <p:nvPr/>
        </p:nvGrpSpPr>
        <p:grpSpPr>
          <a:xfrm>
            <a:off x="838199" y="2038995"/>
            <a:ext cx="10515599" cy="1514415"/>
            <a:chOff x="654051" y="1445610"/>
            <a:chExt cx="11087426" cy="2019220"/>
          </a:xfrm>
        </p:grpSpPr>
        <p:grpSp>
          <p:nvGrpSpPr>
            <p:cNvPr id="11" name="Group 10">
              <a:extLst>
                <a:ext uri="{FF2B5EF4-FFF2-40B4-BE49-F238E27FC236}">
                  <a16:creationId xmlns:a16="http://schemas.microsoft.com/office/drawing/2014/main" id="{D1B5C11A-FC48-9026-FE9B-793E926A2AE2}"/>
                </a:ext>
              </a:extLst>
            </p:cNvPr>
            <p:cNvGrpSpPr/>
            <p:nvPr/>
          </p:nvGrpSpPr>
          <p:grpSpPr>
            <a:xfrm>
              <a:off x="654051" y="1822891"/>
              <a:ext cx="11087426" cy="1641939"/>
              <a:chOff x="609604" y="4656083"/>
              <a:chExt cx="11087426" cy="1229710"/>
            </a:xfrm>
          </p:grpSpPr>
          <p:sp>
            <p:nvSpPr>
              <p:cNvPr id="12" name="Rectangle: Rounded Corners 11">
                <a:extLst>
                  <a:ext uri="{FF2B5EF4-FFF2-40B4-BE49-F238E27FC236}">
                    <a16:creationId xmlns:a16="http://schemas.microsoft.com/office/drawing/2014/main" id="{992DC97A-3290-FC6B-2ECC-AF3A30DE441B}"/>
                  </a:ext>
                </a:extLst>
              </p:cNvPr>
              <p:cNvSpPr/>
              <p:nvPr/>
            </p:nvSpPr>
            <p:spPr>
              <a:xfrm>
                <a:off x="609604" y="4656083"/>
                <a:ext cx="11087426" cy="1229710"/>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E420C65-28F6-7A71-F48C-636473AA0207}"/>
                  </a:ext>
                </a:extLst>
              </p:cNvPr>
              <p:cNvSpPr/>
              <p:nvPr/>
            </p:nvSpPr>
            <p:spPr>
              <a:xfrm>
                <a:off x="774893" y="4782881"/>
                <a:ext cx="10756845" cy="976113"/>
              </a:xfrm>
              <a:prstGeom prst="roundRect">
                <a:avLst/>
              </a:prstGeom>
              <a:solidFill>
                <a:schemeClr val="bg1"/>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cs typeface="Arial" panose="020B0604020202020204" pitchFamily="34" charset="0"/>
                  </a:rPr>
                  <a:t>He is narcotic dependent and in our ED frequently.</a:t>
                </a:r>
              </a:p>
            </p:txBody>
          </p:sp>
        </p:grpSp>
        <p:sp>
          <p:nvSpPr>
            <p:cNvPr id="16" name="Rectangle 15">
              <a:extLst>
                <a:ext uri="{FF2B5EF4-FFF2-40B4-BE49-F238E27FC236}">
                  <a16:creationId xmlns:a16="http://schemas.microsoft.com/office/drawing/2014/main" id="{C870E29E-A9A1-8575-22FB-4ED8A864BBBE}"/>
                </a:ext>
              </a:extLst>
            </p:cNvPr>
            <p:cNvSpPr/>
            <p:nvPr/>
          </p:nvSpPr>
          <p:spPr>
            <a:xfrm>
              <a:off x="7347712" y="1445610"/>
              <a:ext cx="3940862" cy="568615"/>
            </a:xfrm>
            <a:prstGeom prst="rect">
              <a:avLst/>
            </a:prstGeom>
            <a:solidFill>
              <a:srgbClr val="C0000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Stigmatizing Language Sample</a:t>
              </a:r>
            </a:p>
          </p:txBody>
        </p:sp>
      </p:grpSp>
      <p:grpSp>
        <p:nvGrpSpPr>
          <p:cNvPr id="19" name="Group 18" descr="Text box that shows an anti-biased language sample that reads, &quot;He has about 8-10 pain crises a year, for which he typically required opioid pain medication. ">
            <a:extLst>
              <a:ext uri="{FF2B5EF4-FFF2-40B4-BE49-F238E27FC236}">
                <a16:creationId xmlns:a16="http://schemas.microsoft.com/office/drawing/2014/main" id="{7DA0F2B9-A4AC-C7D0-F324-AA363650DDBD}"/>
              </a:ext>
            </a:extLst>
          </p:cNvPr>
          <p:cNvGrpSpPr/>
          <p:nvPr/>
        </p:nvGrpSpPr>
        <p:grpSpPr>
          <a:xfrm>
            <a:off x="838199" y="3895734"/>
            <a:ext cx="10515599" cy="1515323"/>
            <a:chOff x="654049" y="3660895"/>
            <a:chExt cx="11087426" cy="2020430"/>
          </a:xfrm>
        </p:grpSpPr>
        <p:grpSp>
          <p:nvGrpSpPr>
            <p:cNvPr id="10" name="Group 9">
              <a:extLst>
                <a:ext uri="{FF2B5EF4-FFF2-40B4-BE49-F238E27FC236}">
                  <a16:creationId xmlns:a16="http://schemas.microsoft.com/office/drawing/2014/main" id="{DFF0841C-BABB-462B-7B02-3EC47B863611}"/>
                </a:ext>
              </a:extLst>
            </p:cNvPr>
            <p:cNvGrpSpPr/>
            <p:nvPr/>
          </p:nvGrpSpPr>
          <p:grpSpPr>
            <a:xfrm>
              <a:off x="654049" y="4039386"/>
              <a:ext cx="11087426" cy="1641939"/>
              <a:chOff x="609604" y="4656083"/>
              <a:chExt cx="11087426" cy="1229710"/>
            </a:xfrm>
          </p:grpSpPr>
          <p:sp>
            <p:nvSpPr>
              <p:cNvPr id="5" name="Rectangle: Rounded Corners 4">
                <a:extLst>
                  <a:ext uri="{FF2B5EF4-FFF2-40B4-BE49-F238E27FC236}">
                    <a16:creationId xmlns:a16="http://schemas.microsoft.com/office/drawing/2014/main" id="{F596FA65-147D-7378-73A8-65C593FC30C7}"/>
                  </a:ext>
                </a:extLst>
              </p:cNvPr>
              <p:cNvSpPr/>
              <p:nvPr/>
            </p:nvSpPr>
            <p:spPr>
              <a:xfrm>
                <a:off x="609604" y="4656083"/>
                <a:ext cx="11087426" cy="122971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sz="1500" b="1"/>
              </a:p>
            </p:txBody>
          </p:sp>
          <p:sp>
            <p:nvSpPr>
              <p:cNvPr id="6" name="Rectangle: Rounded Corners 5">
                <a:extLst>
                  <a:ext uri="{FF2B5EF4-FFF2-40B4-BE49-F238E27FC236}">
                    <a16:creationId xmlns:a16="http://schemas.microsoft.com/office/drawing/2014/main" id="{964556B4-0E6E-0220-8EBC-4F6C4A289F8D}"/>
                  </a:ext>
                </a:extLst>
              </p:cNvPr>
              <p:cNvSpPr/>
              <p:nvPr/>
            </p:nvSpPr>
            <p:spPr>
              <a:xfrm>
                <a:off x="774893" y="4782881"/>
                <a:ext cx="10756845" cy="976113"/>
              </a:xfrm>
              <a:prstGeom prst="round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cs typeface="Arial" panose="020B0604020202020204" pitchFamily="34" charset="0"/>
                  </a:rPr>
                  <a:t>He has about 8-10 pain crises a year, for which he typically required opioid pain medication.</a:t>
                </a:r>
              </a:p>
            </p:txBody>
          </p:sp>
        </p:grpSp>
        <p:sp>
          <p:nvSpPr>
            <p:cNvPr id="17" name="Rectangle 16">
              <a:extLst>
                <a:ext uri="{FF2B5EF4-FFF2-40B4-BE49-F238E27FC236}">
                  <a16:creationId xmlns:a16="http://schemas.microsoft.com/office/drawing/2014/main" id="{7994BBCC-53B3-74AC-760D-C8E0AFA8C8B3}"/>
                </a:ext>
              </a:extLst>
            </p:cNvPr>
            <p:cNvSpPr/>
            <p:nvPr/>
          </p:nvSpPr>
          <p:spPr>
            <a:xfrm>
              <a:off x="7347713" y="3660895"/>
              <a:ext cx="3940861" cy="565557"/>
            </a:xfrm>
            <a:prstGeom prst="rect">
              <a:avLst/>
            </a:prstGeom>
            <a:solidFill>
              <a:srgbClr val="00206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Anti-Biased Language Sample</a:t>
              </a:r>
            </a:p>
          </p:txBody>
        </p:sp>
      </p:grpSp>
    </p:spTree>
    <p:extLst>
      <p:ext uri="{BB962C8B-B14F-4D97-AF65-F5344CB8AC3E}">
        <p14:creationId xmlns:p14="http://schemas.microsoft.com/office/powerpoint/2010/main" val="24607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64A3D6-B688-CD9B-231C-6B11C672E78B}"/>
              </a:ext>
            </a:extLst>
          </p:cNvPr>
          <p:cNvSpPr>
            <a:spLocks noGrp="1"/>
          </p:cNvSpPr>
          <p:nvPr>
            <p:ph type="title"/>
          </p:nvPr>
        </p:nvSpPr>
        <p:spPr/>
        <p:txBody>
          <a:bodyPr/>
          <a:lstStyle/>
          <a:p>
            <a:r>
              <a:rPr lang="en-US" dirty="0">
                <a:latin typeface="+mn-lt"/>
                <a:ea typeface="Inter" panose="02000503000000020004" pitchFamily="2" charset="0"/>
              </a:rPr>
              <a:t>Do these words matter? </a:t>
            </a:r>
            <a:r>
              <a:rPr lang="en-US" dirty="0">
                <a:solidFill>
                  <a:schemeClr val="bg1">
                    <a:alpha val="0"/>
                  </a:schemeClr>
                </a:solidFill>
                <a:latin typeface="+mn-lt"/>
                <a:ea typeface="Inter" panose="02000503000000020004" pitchFamily="2" charset="0"/>
              </a:rPr>
              <a:t>1</a:t>
            </a:r>
          </a:p>
        </p:txBody>
      </p:sp>
      <p:grpSp>
        <p:nvGrpSpPr>
          <p:cNvPr id="18" name="Group 17" descr="Stigmatizing Language Sample&#10;">
            <a:extLst>
              <a:ext uri="{FF2B5EF4-FFF2-40B4-BE49-F238E27FC236}">
                <a16:creationId xmlns:a16="http://schemas.microsoft.com/office/drawing/2014/main" id="{BA46C653-841A-A464-61C4-B643B22310E9}"/>
              </a:ext>
            </a:extLst>
          </p:cNvPr>
          <p:cNvGrpSpPr/>
          <p:nvPr/>
        </p:nvGrpSpPr>
        <p:grpSpPr>
          <a:xfrm>
            <a:off x="838200" y="2025018"/>
            <a:ext cx="10515598" cy="1514415"/>
            <a:chOff x="654051" y="1445610"/>
            <a:chExt cx="11087426" cy="2019220"/>
          </a:xfrm>
        </p:grpSpPr>
        <p:grpSp>
          <p:nvGrpSpPr>
            <p:cNvPr id="11" name="Group 10">
              <a:extLst>
                <a:ext uri="{FF2B5EF4-FFF2-40B4-BE49-F238E27FC236}">
                  <a16:creationId xmlns:a16="http://schemas.microsoft.com/office/drawing/2014/main" id="{D1B5C11A-FC48-9026-FE9B-793E926A2AE2}"/>
                </a:ext>
              </a:extLst>
            </p:cNvPr>
            <p:cNvGrpSpPr/>
            <p:nvPr/>
          </p:nvGrpSpPr>
          <p:grpSpPr>
            <a:xfrm>
              <a:off x="654051" y="1822891"/>
              <a:ext cx="11087426" cy="1641939"/>
              <a:chOff x="609604" y="4656083"/>
              <a:chExt cx="11087426" cy="1229710"/>
            </a:xfrm>
          </p:grpSpPr>
          <p:sp>
            <p:nvSpPr>
              <p:cNvPr id="12" name="Rectangle: Rounded Corners 11">
                <a:extLst>
                  <a:ext uri="{FF2B5EF4-FFF2-40B4-BE49-F238E27FC236}">
                    <a16:creationId xmlns:a16="http://schemas.microsoft.com/office/drawing/2014/main" id="{992DC97A-3290-FC6B-2ECC-AF3A30DE441B}"/>
                  </a:ext>
                </a:extLst>
              </p:cNvPr>
              <p:cNvSpPr/>
              <p:nvPr/>
            </p:nvSpPr>
            <p:spPr>
              <a:xfrm>
                <a:off x="609604" y="4656083"/>
                <a:ext cx="11087426" cy="1229710"/>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9E420C65-28F6-7A71-F48C-636473AA0207}"/>
                  </a:ext>
                </a:extLst>
              </p:cNvPr>
              <p:cNvSpPr/>
              <p:nvPr/>
            </p:nvSpPr>
            <p:spPr>
              <a:xfrm>
                <a:off x="774893" y="4782881"/>
                <a:ext cx="10756845" cy="976113"/>
              </a:xfrm>
              <a:prstGeom prst="roundRect">
                <a:avLst/>
              </a:prstGeom>
              <a:solidFill>
                <a:schemeClr val="bg1"/>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ea typeface="Inter" panose="02000503000000020004" pitchFamily="2" charset="0"/>
                    <a:cs typeface="Arial" panose="020B0604020202020204" pitchFamily="34" charset="0"/>
                  </a:rPr>
                  <a:t>Yesterday afternoon, he was hanging out with friends outside McDonald’s where he wheeled himself around more than usual and got dehydrated due to the heat.</a:t>
                </a:r>
                <a:endParaRPr lang="en-US" sz="2000" b="1" dirty="0">
                  <a:solidFill>
                    <a:schemeClr val="tx1"/>
                  </a:solidFill>
                  <a:latin typeface="Arial" panose="020B0604020202020204" pitchFamily="34" charset="0"/>
                  <a:cs typeface="Arial" panose="020B0604020202020204" pitchFamily="34" charset="0"/>
                </a:endParaRPr>
              </a:p>
            </p:txBody>
          </p:sp>
        </p:grpSp>
        <p:sp>
          <p:nvSpPr>
            <p:cNvPr id="16" name="Rectangle 15" descr="Stigmatizing Language Sample&#10;Yesterday afternoon, he was hanging out with friends outside McDonald’s where he wheeled himself around more than usual and got dehydrated due to the heat.&#10;">
              <a:extLst>
                <a:ext uri="{FF2B5EF4-FFF2-40B4-BE49-F238E27FC236}">
                  <a16:creationId xmlns:a16="http://schemas.microsoft.com/office/drawing/2014/main" id="{C870E29E-A9A1-8575-22FB-4ED8A864BBBE}"/>
                </a:ext>
              </a:extLst>
            </p:cNvPr>
            <p:cNvSpPr/>
            <p:nvPr/>
          </p:nvSpPr>
          <p:spPr>
            <a:xfrm>
              <a:off x="7347712" y="1445610"/>
              <a:ext cx="3940862" cy="568615"/>
            </a:xfrm>
            <a:prstGeom prst="rect">
              <a:avLst/>
            </a:prstGeom>
            <a:solidFill>
              <a:srgbClr val="C0000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Stigmatizing Language Sample</a:t>
              </a:r>
            </a:p>
          </p:txBody>
        </p:sp>
      </p:grpSp>
      <p:grpSp>
        <p:nvGrpSpPr>
          <p:cNvPr id="19" name="Group 18" descr="Text box with sample anti-biased language that reads, &quot;He spent yesterday afternoon with friends and wheeled himself around more than usual, which caused dehydration due to the heat.">
            <a:extLst>
              <a:ext uri="{FF2B5EF4-FFF2-40B4-BE49-F238E27FC236}">
                <a16:creationId xmlns:a16="http://schemas.microsoft.com/office/drawing/2014/main" id="{7DA0F2B9-A4AC-C7D0-F324-AA363650DDBD}"/>
              </a:ext>
            </a:extLst>
          </p:cNvPr>
          <p:cNvGrpSpPr/>
          <p:nvPr/>
        </p:nvGrpSpPr>
        <p:grpSpPr>
          <a:xfrm>
            <a:off x="838199" y="3907039"/>
            <a:ext cx="10515599" cy="1515323"/>
            <a:chOff x="654049" y="3660895"/>
            <a:chExt cx="11087426" cy="2020430"/>
          </a:xfrm>
        </p:grpSpPr>
        <p:grpSp>
          <p:nvGrpSpPr>
            <p:cNvPr id="10" name="Group 9">
              <a:extLst>
                <a:ext uri="{FF2B5EF4-FFF2-40B4-BE49-F238E27FC236}">
                  <a16:creationId xmlns:a16="http://schemas.microsoft.com/office/drawing/2014/main" id="{DFF0841C-BABB-462B-7B02-3EC47B863611}"/>
                </a:ext>
              </a:extLst>
            </p:cNvPr>
            <p:cNvGrpSpPr/>
            <p:nvPr/>
          </p:nvGrpSpPr>
          <p:grpSpPr>
            <a:xfrm>
              <a:off x="654049" y="4039386"/>
              <a:ext cx="11087426" cy="1641939"/>
              <a:chOff x="609604" y="4656083"/>
              <a:chExt cx="11087426" cy="1229710"/>
            </a:xfrm>
          </p:grpSpPr>
          <p:sp>
            <p:nvSpPr>
              <p:cNvPr id="5" name="Rectangle: Rounded Corners 4">
                <a:extLst>
                  <a:ext uri="{FF2B5EF4-FFF2-40B4-BE49-F238E27FC236}">
                    <a16:creationId xmlns:a16="http://schemas.microsoft.com/office/drawing/2014/main" id="{F596FA65-147D-7378-73A8-65C593FC30C7}"/>
                  </a:ext>
                </a:extLst>
              </p:cNvPr>
              <p:cNvSpPr/>
              <p:nvPr/>
            </p:nvSpPr>
            <p:spPr>
              <a:xfrm>
                <a:off x="609604" y="4656083"/>
                <a:ext cx="11087426" cy="122971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sz="1500" b="1" dirty="0"/>
              </a:p>
            </p:txBody>
          </p:sp>
          <p:sp>
            <p:nvSpPr>
              <p:cNvPr id="6" name="Rectangle: Rounded Corners 5">
                <a:extLst>
                  <a:ext uri="{FF2B5EF4-FFF2-40B4-BE49-F238E27FC236}">
                    <a16:creationId xmlns:a16="http://schemas.microsoft.com/office/drawing/2014/main" id="{964556B4-0E6E-0220-8EBC-4F6C4A289F8D}"/>
                  </a:ext>
                </a:extLst>
              </p:cNvPr>
              <p:cNvSpPr/>
              <p:nvPr/>
            </p:nvSpPr>
            <p:spPr>
              <a:xfrm>
                <a:off x="774893" y="4782881"/>
                <a:ext cx="10756845" cy="976113"/>
              </a:xfrm>
              <a:prstGeom prst="round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ea typeface="Inter" panose="02000503000000020004" pitchFamily="2" charset="0"/>
                    <a:cs typeface="Arial" panose="020B0604020202020204" pitchFamily="34" charset="0"/>
                  </a:rPr>
                  <a:t>He spent yesterday afternoon with friends and wheeled himself around more than usual, which caused dehydration due to the heat.</a:t>
                </a:r>
                <a:endParaRPr lang="en-US" sz="2000" b="1" dirty="0">
                  <a:solidFill>
                    <a:schemeClr val="tx1"/>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7994BBCC-53B3-74AC-760D-C8E0AFA8C8B3}"/>
                </a:ext>
              </a:extLst>
            </p:cNvPr>
            <p:cNvSpPr/>
            <p:nvPr/>
          </p:nvSpPr>
          <p:spPr>
            <a:xfrm>
              <a:off x="7347713" y="3660895"/>
              <a:ext cx="3940861" cy="565557"/>
            </a:xfrm>
            <a:prstGeom prst="rect">
              <a:avLst/>
            </a:prstGeom>
            <a:solidFill>
              <a:srgbClr val="00206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Anti-Biased Language Sample</a:t>
              </a:r>
            </a:p>
          </p:txBody>
        </p:sp>
      </p:grpSp>
      <p:sp>
        <p:nvSpPr>
          <p:cNvPr id="4" name="Slide Number Placeholder 3">
            <a:extLst>
              <a:ext uri="{FF2B5EF4-FFF2-40B4-BE49-F238E27FC236}">
                <a16:creationId xmlns:a16="http://schemas.microsoft.com/office/drawing/2014/main" id="{AE55CBEC-C942-ED94-C346-C8F4726C692A}"/>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21116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64A3D6-B688-CD9B-231C-6B11C672E78B}"/>
              </a:ext>
            </a:extLst>
          </p:cNvPr>
          <p:cNvSpPr>
            <a:spLocks noGrp="1"/>
          </p:cNvSpPr>
          <p:nvPr>
            <p:ph type="title"/>
          </p:nvPr>
        </p:nvSpPr>
        <p:spPr/>
        <p:txBody>
          <a:bodyPr/>
          <a:lstStyle/>
          <a:p>
            <a:r>
              <a:rPr lang="en-US" dirty="0">
                <a:latin typeface="+mn-lt"/>
                <a:ea typeface="Inter" panose="02000503000000020004" pitchFamily="2" charset="0"/>
              </a:rPr>
              <a:t>Do these words matter? </a:t>
            </a:r>
            <a:r>
              <a:rPr lang="en-US" dirty="0">
                <a:solidFill>
                  <a:schemeClr val="bg1">
                    <a:alpha val="0"/>
                  </a:schemeClr>
                </a:solidFill>
                <a:latin typeface="+mn-lt"/>
                <a:ea typeface="Inter" panose="02000503000000020004" pitchFamily="2" charset="0"/>
              </a:rPr>
              <a:t>2</a:t>
            </a:r>
          </a:p>
        </p:txBody>
      </p:sp>
      <p:grpSp>
        <p:nvGrpSpPr>
          <p:cNvPr id="18" name="Group 17" descr="Stigmatizing Language Sample&#10;On physical exam, he appears to be in distress.&#10;He refuses to wear his oxygen mask and is insisting that his pain is ‘still a 10.’ &#10;">
            <a:extLst>
              <a:ext uri="{FF2B5EF4-FFF2-40B4-BE49-F238E27FC236}">
                <a16:creationId xmlns:a16="http://schemas.microsoft.com/office/drawing/2014/main" id="{BA46C653-841A-A464-61C4-B643B22310E9}"/>
              </a:ext>
            </a:extLst>
          </p:cNvPr>
          <p:cNvGrpSpPr/>
          <p:nvPr/>
        </p:nvGrpSpPr>
        <p:grpSpPr>
          <a:xfrm>
            <a:off x="838200" y="2025018"/>
            <a:ext cx="10515600" cy="1514415"/>
            <a:chOff x="654051" y="1445610"/>
            <a:chExt cx="11087426" cy="2019220"/>
          </a:xfrm>
        </p:grpSpPr>
        <p:grpSp>
          <p:nvGrpSpPr>
            <p:cNvPr id="11" name="Group 10">
              <a:extLst>
                <a:ext uri="{FF2B5EF4-FFF2-40B4-BE49-F238E27FC236}">
                  <a16:creationId xmlns:a16="http://schemas.microsoft.com/office/drawing/2014/main" id="{D1B5C11A-FC48-9026-FE9B-793E926A2AE2}"/>
                </a:ext>
              </a:extLst>
            </p:cNvPr>
            <p:cNvGrpSpPr/>
            <p:nvPr/>
          </p:nvGrpSpPr>
          <p:grpSpPr>
            <a:xfrm>
              <a:off x="654051" y="1822891"/>
              <a:ext cx="11087426" cy="1641939"/>
              <a:chOff x="609604" y="4656083"/>
              <a:chExt cx="11087426" cy="1229710"/>
            </a:xfrm>
          </p:grpSpPr>
          <p:sp>
            <p:nvSpPr>
              <p:cNvPr id="12" name="Rectangle: Rounded Corners 11">
                <a:extLst>
                  <a:ext uri="{FF2B5EF4-FFF2-40B4-BE49-F238E27FC236}">
                    <a16:creationId xmlns:a16="http://schemas.microsoft.com/office/drawing/2014/main" id="{992DC97A-3290-FC6B-2ECC-AF3A30DE441B}"/>
                  </a:ext>
                </a:extLst>
              </p:cNvPr>
              <p:cNvSpPr/>
              <p:nvPr/>
            </p:nvSpPr>
            <p:spPr>
              <a:xfrm>
                <a:off x="609604" y="4656083"/>
                <a:ext cx="11087426" cy="1229710"/>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E420C65-28F6-7A71-F48C-636473AA0207}"/>
                  </a:ext>
                </a:extLst>
              </p:cNvPr>
              <p:cNvSpPr/>
              <p:nvPr/>
            </p:nvSpPr>
            <p:spPr>
              <a:xfrm>
                <a:off x="774892" y="4782881"/>
                <a:ext cx="10756844" cy="976113"/>
              </a:xfrm>
              <a:prstGeom prst="roundRect">
                <a:avLst/>
              </a:prstGeom>
              <a:solidFill>
                <a:schemeClr val="bg1"/>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ea typeface="Inter" panose="02000503000000020004" pitchFamily="2" charset="0"/>
                    <a:cs typeface="Arial" panose="020B0604020202020204" pitchFamily="34" charset="0"/>
                  </a:rPr>
                  <a:t>On physical exam, he appears to be in distress.</a:t>
                </a:r>
              </a:p>
              <a:p>
                <a:r>
                  <a:rPr lang="en-US" sz="2000" b="1" dirty="0">
                    <a:solidFill>
                      <a:schemeClr val="tx1"/>
                    </a:solidFill>
                    <a:latin typeface="Arial" panose="020B0604020202020204" pitchFamily="34" charset="0"/>
                    <a:ea typeface="Inter" panose="02000503000000020004" pitchFamily="2" charset="0"/>
                    <a:cs typeface="Arial" panose="020B0604020202020204" pitchFamily="34" charset="0"/>
                  </a:rPr>
                  <a:t>He refuses to wear his oxygen mask and is insisting that his pain is ‘still a 10.’ </a:t>
                </a:r>
              </a:p>
            </p:txBody>
          </p:sp>
        </p:grpSp>
        <p:sp>
          <p:nvSpPr>
            <p:cNvPr id="16" name="Rectangle 15">
              <a:extLst>
                <a:ext uri="{FF2B5EF4-FFF2-40B4-BE49-F238E27FC236}">
                  <a16:creationId xmlns:a16="http://schemas.microsoft.com/office/drawing/2014/main" id="{C870E29E-A9A1-8575-22FB-4ED8A864BBBE}"/>
                </a:ext>
              </a:extLst>
            </p:cNvPr>
            <p:cNvSpPr/>
            <p:nvPr/>
          </p:nvSpPr>
          <p:spPr>
            <a:xfrm>
              <a:off x="7347712" y="1445610"/>
              <a:ext cx="3940862" cy="568615"/>
            </a:xfrm>
            <a:prstGeom prst="rect">
              <a:avLst/>
            </a:prstGeom>
            <a:solidFill>
              <a:srgbClr val="C0000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Stigmatizing Language Sample</a:t>
              </a:r>
            </a:p>
          </p:txBody>
        </p:sp>
      </p:grpSp>
      <p:grpSp>
        <p:nvGrpSpPr>
          <p:cNvPr id="19" name="Group 18" descr="Anti Biased Language sample">
            <a:extLst>
              <a:ext uri="{FF2B5EF4-FFF2-40B4-BE49-F238E27FC236}">
                <a16:creationId xmlns:a16="http://schemas.microsoft.com/office/drawing/2014/main" id="{7DA0F2B9-A4AC-C7D0-F324-AA363650DDBD}"/>
              </a:ext>
            </a:extLst>
          </p:cNvPr>
          <p:cNvGrpSpPr/>
          <p:nvPr/>
        </p:nvGrpSpPr>
        <p:grpSpPr>
          <a:xfrm>
            <a:off x="838200" y="3907039"/>
            <a:ext cx="10515600" cy="1515323"/>
            <a:chOff x="654049" y="3660895"/>
            <a:chExt cx="11087426" cy="2020430"/>
          </a:xfrm>
        </p:grpSpPr>
        <p:grpSp>
          <p:nvGrpSpPr>
            <p:cNvPr id="10" name="Group 9">
              <a:extLst>
                <a:ext uri="{FF2B5EF4-FFF2-40B4-BE49-F238E27FC236}">
                  <a16:creationId xmlns:a16="http://schemas.microsoft.com/office/drawing/2014/main" id="{DFF0841C-BABB-462B-7B02-3EC47B863611}"/>
                </a:ext>
              </a:extLst>
            </p:cNvPr>
            <p:cNvGrpSpPr/>
            <p:nvPr/>
          </p:nvGrpSpPr>
          <p:grpSpPr>
            <a:xfrm>
              <a:off x="654049" y="4039386"/>
              <a:ext cx="11087426" cy="1641939"/>
              <a:chOff x="609604" y="4656083"/>
              <a:chExt cx="11087426" cy="1229710"/>
            </a:xfrm>
          </p:grpSpPr>
          <p:sp>
            <p:nvSpPr>
              <p:cNvPr id="5" name="Rectangle: Rounded Corners 4">
                <a:extLst>
                  <a:ext uri="{FF2B5EF4-FFF2-40B4-BE49-F238E27FC236}">
                    <a16:creationId xmlns:a16="http://schemas.microsoft.com/office/drawing/2014/main" id="{F596FA65-147D-7378-73A8-65C593FC30C7}"/>
                  </a:ext>
                </a:extLst>
              </p:cNvPr>
              <p:cNvSpPr/>
              <p:nvPr/>
            </p:nvSpPr>
            <p:spPr>
              <a:xfrm>
                <a:off x="609604" y="4656083"/>
                <a:ext cx="11087426" cy="122971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sz="1500" b="1" dirty="0"/>
              </a:p>
            </p:txBody>
          </p:sp>
          <p:sp>
            <p:nvSpPr>
              <p:cNvPr id="6" name="Rectangle: Rounded Corners 5">
                <a:extLst>
                  <a:ext uri="{FF2B5EF4-FFF2-40B4-BE49-F238E27FC236}">
                    <a16:creationId xmlns:a16="http://schemas.microsoft.com/office/drawing/2014/main" id="{964556B4-0E6E-0220-8EBC-4F6C4A289F8D}"/>
                  </a:ext>
                </a:extLst>
              </p:cNvPr>
              <p:cNvSpPr/>
              <p:nvPr/>
            </p:nvSpPr>
            <p:spPr>
              <a:xfrm>
                <a:off x="774893" y="4782881"/>
                <a:ext cx="10756845" cy="976113"/>
              </a:xfrm>
              <a:prstGeom prst="roundRect">
                <a:avLst/>
              </a:prstGeom>
              <a:solidFill>
                <a:schemeClr val="bg1"/>
              </a:solid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ea typeface="Inter" panose="02000503000000020004" pitchFamily="2" charset="0"/>
                    <a:cs typeface="Arial" panose="020B0604020202020204" pitchFamily="34" charset="0"/>
                  </a:rPr>
                  <a:t>On physical exam, he is in obvious distress.</a:t>
                </a:r>
              </a:p>
              <a:p>
                <a:r>
                  <a:rPr lang="en-US" sz="2000" b="1" dirty="0">
                    <a:solidFill>
                      <a:schemeClr val="tx1"/>
                    </a:solidFill>
                    <a:latin typeface="Arial" panose="020B0604020202020204" pitchFamily="34" charset="0"/>
                    <a:ea typeface="Inter" panose="02000503000000020004" pitchFamily="2" charset="0"/>
                    <a:cs typeface="Arial" panose="020B0604020202020204" pitchFamily="34" charset="0"/>
                  </a:rPr>
                  <a:t>He is not tolerating the oxygen mask and still has 10/10 pain.</a:t>
                </a:r>
              </a:p>
            </p:txBody>
          </p:sp>
        </p:grpSp>
        <p:sp>
          <p:nvSpPr>
            <p:cNvPr id="17" name="Rectangle 16" descr="Anti-Biased Language Sample&#10;On physical exam, he is in obvious distress. He is not tolerating the oxygen mask and still has 10/10 pain.&#10;">
              <a:extLst>
                <a:ext uri="{FF2B5EF4-FFF2-40B4-BE49-F238E27FC236}">
                  <a16:creationId xmlns:a16="http://schemas.microsoft.com/office/drawing/2014/main" id="{7994BBCC-53B3-74AC-760D-C8E0AFA8C8B3}"/>
                </a:ext>
              </a:extLst>
            </p:cNvPr>
            <p:cNvSpPr/>
            <p:nvPr/>
          </p:nvSpPr>
          <p:spPr>
            <a:xfrm>
              <a:off x="7347713" y="3660895"/>
              <a:ext cx="3940861" cy="565557"/>
            </a:xfrm>
            <a:prstGeom prst="rect">
              <a:avLst/>
            </a:prstGeom>
            <a:solidFill>
              <a:srgbClr val="00206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Anti-Biased Language Sample</a:t>
              </a:r>
            </a:p>
          </p:txBody>
        </p:sp>
      </p:grpSp>
      <p:sp>
        <p:nvSpPr>
          <p:cNvPr id="4" name="Slide Number Placeholder 3">
            <a:extLst>
              <a:ext uri="{FF2B5EF4-FFF2-40B4-BE49-F238E27FC236}">
                <a16:creationId xmlns:a16="http://schemas.microsoft.com/office/drawing/2014/main" id="{AE55CBEC-C942-ED94-C346-C8F4726C692A}"/>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2017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C7BB58-83DE-4E2E-4E81-51641023CD86}"/>
              </a:ext>
            </a:extLst>
          </p:cNvPr>
          <p:cNvSpPr>
            <a:spLocks noGrp="1"/>
          </p:cNvSpPr>
          <p:nvPr>
            <p:ph type="title"/>
          </p:nvPr>
        </p:nvSpPr>
        <p:spPr/>
        <p:txBody>
          <a:bodyPr/>
          <a:lstStyle/>
          <a:p>
            <a:r>
              <a:rPr lang="en-US" dirty="0">
                <a:latin typeface="+mn-lt"/>
              </a:rPr>
              <a:t>Yes, they matter.</a:t>
            </a:r>
          </a:p>
        </p:txBody>
      </p:sp>
      <p:sp>
        <p:nvSpPr>
          <p:cNvPr id="8" name="Content Placeholder 7">
            <a:extLst>
              <a:ext uri="{FF2B5EF4-FFF2-40B4-BE49-F238E27FC236}">
                <a16:creationId xmlns:a16="http://schemas.microsoft.com/office/drawing/2014/main" id="{5B5D6223-8E75-CB19-600D-1AA03A1DD518}"/>
              </a:ext>
            </a:extLst>
          </p:cNvPr>
          <p:cNvSpPr>
            <a:spLocks noGrp="1"/>
          </p:cNvSpPr>
          <p:nvPr>
            <p:ph sz="half" idx="1"/>
          </p:nvPr>
        </p:nvSpPr>
        <p:spPr>
          <a:xfrm>
            <a:off x="838200" y="1825625"/>
            <a:ext cx="4610098" cy="4351338"/>
          </a:xfrm>
        </p:spPr>
        <p:txBody>
          <a:bodyPr>
            <a:normAutofit/>
          </a:bodyPr>
          <a:lstStyle/>
          <a:p>
            <a:pPr marL="0" indent="0">
              <a:buNone/>
            </a:pPr>
            <a:r>
              <a:rPr lang="en-US" sz="2400" dirty="0">
                <a:ea typeface="Inter" panose="02000503000000020004" pitchFamily="2" charset="0"/>
              </a:rPr>
              <a:t>The chart shows </a:t>
            </a:r>
            <a:r>
              <a:rPr lang="en-US" sz="2400" b="1" dirty="0">
                <a:solidFill>
                  <a:srgbClr val="002060"/>
                </a:solidFill>
                <a:ea typeface="Inter" panose="02000503000000020004" pitchFamily="2" charset="0"/>
              </a:rPr>
              <a:t>provider attitudes </a:t>
            </a:r>
            <a:r>
              <a:rPr lang="en-US" sz="2400" dirty="0">
                <a:ea typeface="Inter" panose="02000503000000020004" pitchFamily="2" charset="0"/>
              </a:rPr>
              <a:t>towards a patient measured using the Positive Attitudes towards Sickle Cell Patients Scale (PASS)</a:t>
            </a:r>
          </a:p>
          <a:p>
            <a:pPr marL="0" indent="0">
              <a:buNone/>
            </a:pPr>
            <a:r>
              <a:rPr lang="en-US" sz="2400" dirty="0">
                <a:ea typeface="Inter" panose="02000503000000020004" pitchFamily="2" charset="0"/>
              </a:rPr>
              <a:t>Participants had</a:t>
            </a:r>
            <a:r>
              <a:rPr lang="en-US" sz="2400" b="1" dirty="0">
                <a:solidFill>
                  <a:srgbClr val="002060"/>
                </a:solidFill>
                <a:ea typeface="Inter" panose="02000503000000020004" pitchFamily="2" charset="0"/>
              </a:rPr>
              <a:t> more positive attitudes after reading the vignette using neutral language</a:t>
            </a:r>
            <a:r>
              <a:rPr lang="en-US" sz="2400" dirty="0">
                <a:solidFill>
                  <a:srgbClr val="002060"/>
                </a:solidFill>
                <a:ea typeface="Inter" panose="02000503000000020004" pitchFamily="2" charset="0"/>
              </a:rPr>
              <a:t> </a:t>
            </a:r>
            <a:r>
              <a:rPr lang="en-US" sz="2400" dirty="0">
                <a:ea typeface="Inter" panose="02000503000000020004" pitchFamily="2" charset="0"/>
              </a:rPr>
              <a:t>compared to the vignette which used stigmatizing language.</a:t>
            </a:r>
          </a:p>
          <a:p>
            <a:endParaRPr lang="en-US" sz="2400" dirty="0"/>
          </a:p>
        </p:txBody>
      </p:sp>
      <p:pic>
        <p:nvPicPr>
          <p:cNvPr id="9" name="Content Placeholder 4" descr="Image of a chart that shows provider attitudes towards a patient measured using the Positive Attitudes towards Sickle Cell Patients Scale (PASS)&#10;Participants had more positive attitudes after reading the vignette using neutral language compared to the vignette which used stigmatizing language.&#10;">
            <a:extLst>
              <a:ext uri="{FF2B5EF4-FFF2-40B4-BE49-F238E27FC236}">
                <a16:creationId xmlns:a16="http://schemas.microsoft.com/office/drawing/2014/main" id="{0009C6BA-C672-C1F5-D20C-57B9D6D682E0}"/>
              </a:ext>
            </a:extLst>
          </p:cNvPr>
          <p:cNvPicPr>
            <a:picLocks noGrp="1" noChangeAspect="1"/>
          </p:cNvPicPr>
          <p:nvPr>
            <p:ph sz="half" idx="2"/>
          </p:nvPr>
        </p:nvPicPr>
        <p:blipFill rotWithShape="1">
          <a:blip r:embed="rId3"/>
          <a:stretch/>
        </p:blipFill>
        <p:spPr>
          <a:xfrm>
            <a:off x="6172202" y="1851848"/>
            <a:ext cx="5181600" cy="3075835"/>
          </a:xfrm>
          <a:prstGeom prst="rect">
            <a:avLst/>
          </a:prstGeom>
          <a:ln>
            <a:noFill/>
          </a:ln>
          <a:effectLst>
            <a:outerShdw blurRad="292100" dist="139700" dir="2700000" algn="tl" rotWithShape="0">
              <a:srgbClr val="333333">
                <a:alpha val="65000"/>
              </a:srgbClr>
            </a:outerShdw>
          </a:effectLst>
        </p:spPr>
      </p:pic>
      <p:sp>
        <p:nvSpPr>
          <p:cNvPr id="12" name="Rectangle: Rounded Corners 11" descr="Text box that says, Words Mattered!">
            <a:extLst>
              <a:ext uri="{FF2B5EF4-FFF2-40B4-BE49-F238E27FC236}">
                <a16:creationId xmlns:a16="http://schemas.microsoft.com/office/drawing/2014/main" id="{8BA93849-23A8-3E04-2474-F50B982467D8}"/>
              </a:ext>
            </a:extLst>
          </p:cNvPr>
          <p:cNvSpPr/>
          <p:nvPr/>
        </p:nvSpPr>
        <p:spPr>
          <a:xfrm>
            <a:off x="6457952" y="5171795"/>
            <a:ext cx="4610098" cy="682626"/>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300" b="1" dirty="0"/>
              <a:t>Words Mattered!</a:t>
            </a:r>
          </a:p>
        </p:txBody>
      </p:sp>
      <p:sp>
        <p:nvSpPr>
          <p:cNvPr id="3" name="TextBox 2">
            <a:extLst>
              <a:ext uri="{FF2B5EF4-FFF2-40B4-BE49-F238E27FC236}">
                <a16:creationId xmlns:a16="http://schemas.microsoft.com/office/drawing/2014/main" id="{CC6D347D-4C46-F4D6-CB9E-E9FFF3260FF7}"/>
              </a:ext>
            </a:extLst>
          </p:cNvPr>
          <p:cNvSpPr txBox="1"/>
          <p:nvPr/>
        </p:nvSpPr>
        <p:spPr>
          <a:xfrm>
            <a:off x="7358610" y="6492874"/>
            <a:ext cx="2808782" cy="253916"/>
          </a:xfrm>
          <a:prstGeom prst="rect">
            <a:avLst/>
          </a:prstGeom>
          <a:noFill/>
        </p:spPr>
        <p:txBody>
          <a:bodyPr wrap="none" rtlCol="0">
            <a:spAutoFit/>
          </a:bodyPr>
          <a:lstStyle/>
          <a:p>
            <a:r>
              <a:rPr lang="en-US" sz="1050" dirty="0"/>
              <a:t>Reference: </a:t>
            </a:r>
            <a:r>
              <a:rPr lang="en-US" sz="1050" dirty="0">
                <a:hlinkClick r:id="rId4"/>
              </a:rPr>
              <a:t>Journal of General Internal Medicine</a:t>
            </a:r>
            <a:endParaRPr lang="en-US" sz="1050" dirty="0"/>
          </a:p>
        </p:txBody>
      </p:sp>
      <p:sp>
        <p:nvSpPr>
          <p:cNvPr id="2" name="Slide Number Placeholder 1">
            <a:extLst>
              <a:ext uri="{FF2B5EF4-FFF2-40B4-BE49-F238E27FC236}">
                <a16:creationId xmlns:a16="http://schemas.microsoft.com/office/drawing/2014/main" id="{21C388D0-8B62-DDFB-7440-8D63B4D22029}"/>
              </a:ext>
            </a:extLst>
          </p:cNvPr>
          <p:cNvSpPr>
            <a:spLocks noGrp="1"/>
          </p:cNvSpPr>
          <p:nvPr>
            <p:ph type="sldNum" sz="quarter" idx="12"/>
          </p:nvPr>
        </p:nvSpPr>
        <p:spPr/>
        <p:txBody>
          <a:bodyPr/>
          <a:lstStyle/>
          <a:p>
            <a:fld id="{1D2EA5EF-C699-AF4C-BA42-C0A1CAAB713C}" type="slidenum">
              <a:rPr lang="en-US" smtClean="0"/>
              <a:t>18</a:t>
            </a:fld>
            <a:endParaRPr lang="en-US"/>
          </a:p>
        </p:txBody>
      </p:sp>
    </p:spTree>
    <p:extLst>
      <p:ext uri="{BB962C8B-B14F-4D97-AF65-F5344CB8AC3E}">
        <p14:creationId xmlns:p14="http://schemas.microsoft.com/office/powerpoint/2010/main" val="2860741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3A79-555F-C028-7C8C-5EE5B4B871CD}"/>
              </a:ext>
            </a:extLst>
          </p:cNvPr>
          <p:cNvSpPr>
            <a:spLocks noGrp="1"/>
          </p:cNvSpPr>
          <p:nvPr>
            <p:ph type="title"/>
          </p:nvPr>
        </p:nvSpPr>
        <p:spPr/>
        <p:txBody>
          <a:bodyPr/>
          <a:lstStyle/>
          <a:p>
            <a:r>
              <a:rPr lang="en-US">
                <a:latin typeface="+mn-lt"/>
                <a:ea typeface="Inter" panose="02000503000000020004" pitchFamily="2" charset="0"/>
              </a:rPr>
              <a:t>Pain Medication Recommendations</a:t>
            </a:r>
          </a:p>
        </p:txBody>
      </p:sp>
      <p:sp>
        <p:nvSpPr>
          <p:cNvPr id="11" name="Content Placeholder 10">
            <a:extLst>
              <a:ext uri="{FF2B5EF4-FFF2-40B4-BE49-F238E27FC236}">
                <a16:creationId xmlns:a16="http://schemas.microsoft.com/office/drawing/2014/main" id="{A2AEA4B4-E9FC-2565-84E9-9D826A03925B}"/>
              </a:ext>
            </a:extLst>
          </p:cNvPr>
          <p:cNvSpPr>
            <a:spLocks noGrp="1"/>
          </p:cNvSpPr>
          <p:nvPr>
            <p:ph sz="half" idx="1"/>
          </p:nvPr>
        </p:nvSpPr>
        <p:spPr>
          <a:xfrm>
            <a:off x="838200" y="1825625"/>
            <a:ext cx="4610098" cy="4351338"/>
          </a:xfrm>
        </p:spPr>
        <p:txBody>
          <a:bodyPr>
            <a:normAutofit/>
          </a:bodyPr>
          <a:lstStyle/>
          <a:p>
            <a:pPr marL="0" indent="0">
              <a:buNone/>
            </a:pPr>
            <a:r>
              <a:rPr lang="en-US" sz="2400" dirty="0">
                <a:ea typeface="Inter" panose="02000503000000020004" pitchFamily="2" charset="0"/>
              </a:rPr>
              <a:t>Additionally, provider </a:t>
            </a:r>
            <a:r>
              <a:rPr lang="en-US" sz="2400" b="1" dirty="0">
                <a:solidFill>
                  <a:srgbClr val="002060"/>
                </a:solidFill>
                <a:ea typeface="Inter" panose="02000503000000020004" pitchFamily="2" charset="0"/>
              </a:rPr>
              <a:t>choices for pain management intensity varied</a:t>
            </a:r>
            <a:r>
              <a:rPr lang="en-US" sz="2400" dirty="0">
                <a:ea typeface="Inter" panose="02000503000000020004" pitchFamily="2" charset="0"/>
              </a:rPr>
              <a:t> depending on the language used in the vignette as well. </a:t>
            </a:r>
          </a:p>
          <a:p>
            <a:pPr marL="0" indent="0">
              <a:buNone/>
            </a:pPr>
            <a:r>
              <a:rPr lang="en-US" sz="2400" dirty="0">
                <a:ea typeface="Inter" panose="02000503000000020004" pitchFamily="2" charset="0"/>
              </a:rPr>
              <a:t>The neutral language resulted in </a:t>
            </a:r>
            <a:r>
              <a:rPr lang="en-US" sz="2400" b="1" dirty="0">
                <a:solidFill>
                  <a:srgbClr val="002060"/>
                </a:solidFill>
                <a:ea typeface="Inter" panose="02000503000000020004" pitchFamily="2" charset="0"/>
              </a:rPr>
              <a:t>more aggressive treatment recommendations</a:t>
            </a:r>
            <a:r>
              <a:rPr lang="en-US" sz="2400" dirty="0">
                <a:ea typeface="Inter" panose="02000503000000020004" pitchFamily="2" charset="0"/>
              </a:rPr>
              <a:t>.</a:t>
            </a:r>
          </a:p>
        </p:txBody>
      </p:sp>
      <p:pic>
        <p:nvPicPr>
          <p:cNvPr id="14" name="Content Placeholder 5" descr="A chart that shows that additionally, provider choices for pain management intensity varied depending on the language used in the vignette as well. &#10;The neutral language resulted in more aggressive treatment recommendations.&#10;">
            <a:extLst>
              <a:ext uri="{FF2B5EF4-FFF2-40B4-BE49-F238E27FC236}">
                <a16:creationId xmlns:a16="http://schemas.microsoft.com/office/drawing/2014/main" id="{3572C842-4FD0-C2AC-C3F7-2635088F023D}"/>
              </a:ext>
            </a:extLst>
          </p:cNvPr>
          <p:cNvPicPr>
            <a:picLocks noGrp="1" noChangeAspect="1"/>
          </p:cNvPicPr>
          <p:nvPr>
            <p:ph sz="half" idx="2"/>
          </p:nvPr>
        </p:nvPicPr>
        <p:blipFill>
          <a:blip r:embed="rId3"/>
          <a:stretch>
            <a:fillRect/>
          </a:stretch>
        </p:blipFill>
        <p:spPr>
          <a:xfrm>
            <a:off x="6172202" y="2115074"/>
            <a:ext cx="5181600" cy="2653819"/>
          </a:xfrm>
          <a:prstGeom prst="rect">
            <a:avLst/>
          </a:prstGeom>
          <a:ln>
            <a:noFill/>
          </a:ln>
          <a:effectLst>
            <a:outerShdw blurRad="292100" dist="139700" dir="2700000" algn="tl" rotWithShape="0">
              <a:srgbClr val="333333">
                <a:alpha val="65000"/>
              </a:srgbClr>
            </a:outerShdw>
          </a:effectLst>
        </p:spPr>
      </p:pic>
      <p:sp>
        <p:nvSpPr>
          <p:cNvPr id="15" name="Rectangle: Rounded Corners 14" descr="Text box that reads, &quot;Words Mattered!&quot;">
            <a:extLst>
              <a:ext uri="{FF2B5EF4-FFF2-40B4-BE49-F238E27FC236}">
                <a16:creationId xmlns:a16="http://schemas.microsoft.com/office/drawing/2014/main" id="{35F9B033-F64E-2D27-0B26-F20B4DF7277C}"/>
              </a:ext>
            </a:extLst>
          </p:cNvPr>
          <p:cNvSpPr/>
          <p:nvPr/>
        </p:nvSpPr>
        <p:spPr>
          <a:xfrm>
            <a:off x="6457952" y="5171795"/>
            <a:ext cx="4610098" cy="682626"/>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300" b="1" dirty="0"/>
              <a:t>Words Mattered!</a:t>
            </a:r>
          </a:p>
        </p:txBody>
      </p:sp>
      <p:sp>
        <p:nvSpPr>
          <p:cNvPr id="3" name="TextBox 2">
            <a:extLst>
              <a:ext uri="{FF2B5EF4-FFF2-40B4-BE49-F238E27FC236}">
                <a16:creationId xmlns:a16="http://schemas.microsoft.com/office/drawing/2014/main" id="{7D320189-AE2C-F5BF-3844-058D4B82D5CC}"/>
              </a:ext>
            </a:extLst>
          </p:cNvPr>
          <p:cNvSpPr txBox="1"/>
          <p:nvPr/>
        </p:nvSpPr>
        <p:spPr>
          <a:xfrm>
            <a:off x="7358610" y="6492874"/>
            <a:ext cx="2808782" cy="253916"/>
          </a:xfrm>
          <a:prstGeom prst="rect">
            <a:avLst/>
          </a:prstGeom>
          <a:noFill/>
        </p:spPr>
        <p:txBody>
          <a:bodyPr wrap="none" rtlCol="0">
            <a:spAutoFit/>
          </a:bodyPr>
          <a:lstStyle/>
          <a:p>
            <a:r>
              <a:rPr lang="en-US" sz="1050" dirty="0"/>
              <a:t>Reference: </a:t>
            </a:r>
            <a:r>
              <a:rPr lang="en-US" sz="1050" dirty="0">
                <a:hlinkClick r:id="rId4"/>
              </a:rPr>
              <a:t>Journal of General Internal Medicine</a:t>
            </a:r>
            <a:endParaRPr lang="en-US" sz="1050" dirty="0"/>
          </a:p>
        </p:txBody>
      </p:sp>
      <p:sp>
        <p:nvSpPr>
          <p:cNvPr id="8" name="Slide Number Placeholder 7">
            <a:extLst>
              <a:ext uri="{FF2B5EF4-FFF2-40B4-BE49-F238E27FC236}">
                <a16:creationId xmlns:a16="http://schemas.microsoft.com/office/drawing/2014/main" id="{F9FC2A22-47F4-B341-473F-8E73A2591084}"/>
              </a:ext>
            </a:extLst>
          </p:cNvPr>
          <p:cNvSpPr>
            <a:spLocks noGrp="1"/>
          </p:cNvSpPr>
          <p:nvPr>
            <p:ph type="sldNum" sz="quarter" idx="12"/>
          </p:nvPr>
        </p:nvSpPr>
        <p:spPr/>
        <p:txBody>
          <a:bodyPr/>
          <a:lstStyle/>
          <a:p>
            <a:fld id="{0400CDE9-CF22-4215-9E85-C4495376B421}" type="slidenum">
              <a:rPr lang="en-US" smtClean="0"/>
              <a:t>19</a:t>
            </a:fld>
            <a:endParaRPr lang="en-US"/>
          </a:p>
        </p:txBody>
      </p:sp>
    </p:spTree>
    <p:extLst>
      <p:ext uri="{BB962C8B-B14F-4D97-AF65-F5344CB8AC3E}">
        <p14:creationId xmlns:p14="http://schemas.microsoft.com/office/powerpoint/2010/main" val="22890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vert="horz" lIns="91290" tIns="45645" rIns="91290" bIns="45645" rtlCol="0" anchor="t">
            <a:normAutofit fontScale="70000" lnSpcReduction="20000"/>
          </a:bodyPr>
          <a:lstStyle/>
          <a:p>
            <a:pPr marL="113665" indent="0">
              <a:buNone/>
            </a:pPr>
            <a:r>
              <a:rPr lang="en-US" sz="230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sz="2300" b="1" dirty="0">
              <a:ea typeface="+mn-lt"/>
              <a:cs typeface="+mn-lt"/>
            </a:endParaRPr>
          </a:p>
          <a:p>
            <a:pPr marL="113665" indent="0">
              <a:buNone/>
            </a:pPr>
            <a:r>
              <a:rPr lang="en-US" sz="2200" b="1" dirty="0">
                <a:ea typeface="+mn-lt"/>
                <a:cs typeface="+mn-lt"/>
              </a:rPr>
              <a:t>HRSA Acknowledgement Statement </a:t>
            </a:r>
            <a:br>
              <a:rPr lang="en-US" sz="2200" b="1" dirty="0">
                <a:ea typeface="+mn-lt"/>
                <a:cs typeface="+mn-lt"/>
              </a:rPr>
            </a:br>
            <a:r>
              <a:rPr lang="en-US" sz="2200" dirty="0">
                <a:solidFill>
                  <a:srgbClr val="000000"/>
                </a:solidFill>
                <a:ea typeface="Times New Roman" panose="02020603050405020304" pitchFamily="18" charset="0"/>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HRSA.gov. </a:t>
            </a:r>
            <a:endParaRPr lang="en-US" sz="2200" dirty="0">
              <a:ea typeface="Calibri" panose="020F0502020204030204" pitchFamily="34" charset="0"/>
            </a:endParaRPr>
          </a:p>
          <a:p>
            <a:pPr marL="113665" indent="0">
              <a:buNone/>
            </a:pPr>
            <a:endParaRPr lang="en-US" sz="2300" dirty="0">
              <a:ea typeface="+mn-lt"/>
              <a:cs typeface="+mn-lt"/>
            </a:endParaRPr>
          </a:p>
          <a:p>
            <a:pPr marL="113665" indent="0">
              <a:buNone/>
            </a:pPr>
            <a:r>
              <a:rPr lang="en-US" sz="2300" b="1" dirty="0">
                <a:ea typeface="+mn-lt"/>
                <a:cs typeface="+mn-lt"/>
              </a:rPr>
              <a:t>Trade Name Disclosure Statement </a:t>
            </a:r>
            <a:br>
              <a:rPr lang="en-US" sz="2300" b="1" dirty="0">
                <a:ea typeface="+mn-lt"/>
                <a:cs typeface="+mn-lt"/>
              </a:rPr>
            </a:br>
            <a:r>
              <a:rPr lang="en-US" sz="2300" dirty="0">
                <a:ea typeface="+mn-lt"/>
                <a:cs typeface="+mn-lt"/>
              </a:rPr>
              <a:t>Funding for this presentation was made possible by 5 U1OHA29292‐08‐00 from</a:t>
            </a:r>
            <a:r>
              <a:rPr lang="en-US" sz="2300" b="1" dirty="0">
                <a:ea typeface="+mn-lt"/>
                <a:cs typeface="+mn-lt"/>
              </a:rPr>
              <a:t> </a:t>
            </a:r>
            <a:r>
              <a:rPr lang="en-US" sz="2300"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sz="2300" dirty="0">
              <a:cs typeface="Arial"/>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pPr defTabSz="456449"/>
            <a:fld id="{1D2EA5EF-C699-AF4C-BA42-C0A1CAAB713C}" type="slidenum">
              <a:rPr lang="en-US">
                <a:solidFill>
                  <a:srgbClr val="FFFFFF"/>
                </a:solidFill>
                <a:latin typeface="Arial"/>
              </a:rPr>
              <a:pPr defTabSz="456449"/>
              <a:t>2</a:t>
            </a:fld>
            <a:endParaRPr lang="en-US">
              <a:solidFill>
                <a:srgbClr val="FFFFFF"/>
              </a:solidFill>
              <a:latin typeface="Arial"/>
            </a:endParaRPr>
          </a:p>
        </p:txBody>
      </p:sp>
    </p:spTree>
    <p:extLst>
      <p:ext uri="{BB962C8B-B14F-4D97-AF65-F5344CB8AC3E}">
        <p14:creationId xmlns:p14="http://schemas.microsoft.com/office/powerpoint/2010/main" val="158574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4D7F-4AA2-0B42-C35C-B1210B753536}"/>
              </a:ext>
            </a:extLst>
          </p:cNvPr>
          <p:cNvSpPr>
            <a:spLocks noGrp="1"/>
          </p:cNvSpPr>
          <p:nvPr>
            <p:ph type="title"/>
          </p:nvPr>
        </p:nvSpPr>
        <p:spPr>
          <a:xfrm>
            <a:off x="838200" y="365126"/>
            <a:ext cx="10515600" cy="977900"/>
          </a:xfrm>
        </p:spPr>
        <p:txBody>
          <a:bodyPr/>
          <a:lstStyle/>
          <a:p>
            <a:r>
              <a:rPr lang="en-US" dirty="0"/>
              <a:t>Do these words matter? </a:t>
            </a:r>
            <a:r>
              <a:rPr lang="en-US" dirty="0">
                <a:solidFill>
                  <a:schemeClr val="bg1">
                    <a:alpha val="0"/>
                  </a:schemeClr>
                </a:solidFill>
              </a:rPr>
              <a:t>3</a:t>
            </a:r>
          </a:p>
        </p:txBody>
      </p:sp>
      <p:sp>
        <p:nvSpPr>
          <p:cNvPr id="4" name="Slide Number Placeholder 3">
            <a:extLst>
              <a:ext uri="{FF2B5EF4-FFF2-40B4-BE49-F238E27FC236}">
                <a16:creationId xmlns:a16="http://schemas.microsoft.com/office/drawing/2014/main" id="{47644A6C-806C-A86E-8E6F-43DA58859820}"/>
              </a:ext>
            </a:extLst>
          </p:cNvPr>
          <p:cNvSpPr>
            <a:spLocks noGrp="1"/>
          </p:cNvSpPr>
          <p:nvPr>
            <p:ph type="sldNum" sz="quarter" idx="12"/>
          </p:nvPr>
        </p:nvSpPr>
        <p:spPr>
          <a:xfrm>
            <a:off x="10782300" y="6356350"/>
            <a:ext cx="571500" cy="365125"/>
          </a:xfrm>
        </p:spPr>
        <p:txBody>
          <a:bodyPr/>
          <a:lstStyle/>
          <a:p>
            <a:fld id="{1D2EA5EF-C699-AF4C-BA42-C0A1CAAB713C}" type="slidenum">
              <a:rPr lang="en-US" smtClean="0"/>
              <a:pPr/>
              <a:t>20</a:t>
            </a:fld>
            <a:endParaRPr lang="en-US"/>
          </a:p>
        </p:txBody>
      </p:sp>
      <p:pic>
        <p:nvPicPr>
          <p:cNvPr id="6" name="Picture 5" descr="Understanding the power of language and potential influence on patient care.&#10;&#10;Discuss this study completed at Johns Hopkins that explored how biased language in the medical record may impact perceptions of patients (especially more negative attitudes) and decisions regarding pain management of medical students and ED and IM residents. This study focused on written language by comparing two medically identical patients who were described in very different ways. &#10;&#10;The study presented identical clinical vignettes of a hypothetical patient with sickle cell disease presenting with a vaso-occlusive crisis and examined the written medical record as a mechanism for the transmission of bias. &#10;">
            <a:extLst>
              <a:ext uri="{FF2B5EF4-FFF2-40B4-BE49-F238E27FC236}">
                <a16:creationId xmlns:a16="http://schemas.microsoft.com/office/drawing/2014/main" id="{14CE162D-21C1-3DA4-9B3A-BF20717345BE}"/>
              </a:ext>
            </a:extLst>
          </p:cNvPr>
          <p:cNvPicPr>
            <a:picLocks noChangeAspect="1"/>
          </p:cNvPicPr>
          <p:nvPr/>
        </p:nvPicPr>
        <p:blipFill rotWithShape="1">
          <a:blip r:embed="rId3"/>
          <a:srcRect l="25777" t="37541" r="10801" b="14433"/>
          <a:stretch/>
        </p:blipFill>
        <p:spPr>
          <a:xfrm>
            <a:off x="220297" y="1678388"/>
            <a:ext cx="11411096" cy="4860524"/>
          </a:xfrm>
          <a:prstGeom prst="rect">
            <a:avLst/>
          </a:prstGeom>
        </p:spPr>
      </p:pic>
    </p:spTree>
    <p:extLst>
      <p:ext uri="{BB962C8B-B14F-4D97-AF65-F5344CB8AC3E}">
        <p14:creationId xmlns:p14="http://schemas.microsoft.com/office/powerpoint/2010/main" val="200397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03F0-BD61-F103-DAFF-597A85A4C978}"/>
              </a:ext>
            </a:extLst>
          </p:cNvPr>
          <p:cNvSpPr>
            <a:spLocks noGrp="1"/>
          </p:cNvSpPr>
          <p:nvPr>
            <p:ph type="title"/>
          </p:nvPr>
        </p:nvSpPr>
        <p:spPr/>
        <p:txBody>
          <a:bodyPr/>
          <a:lstStyle/>
          <a:p>
            <a:r>
              <a:rPr lang="en-US" dirty="0"/>
              <a:t>Yes, they matter. </a:t>
            </a:r>
            <a:r>
              <a:rPr lang="en-US" dirty="0">
                <a:solidFill>
                  <a:schemeClr val="bg1">
                    <a:alpha val="0"/>
                  </a:schemeClr>
                </a:solidFill>
              </a:rPr>
              <a:t>1</a:t>
            </a:r>
          </a:p>
        </p:txBody>
      </p:sp>
      <p:sp>
        <p:nvSpPr>
          <p:cNvPr id="9" name="Content Placeholder 8">
            <a:extLst>
              <a:ext uri="{FF2B5EF4-FFF2-40B4-BE49-F238E27FC236}">
                <a16:creationId xmlns:a16="http://schemas.microsoft.com/office/drawing/2014/main" id="{E87F19E4-C09D-748A-B5D7-A930975BCDBC}"/>
              </a:ext>
            </a:extLst>
          </p:cNvPr>
          <p:cNvSpPr>
            <a:spLocks noGrp="1"/>
          </p:cNvSpPr>
          <p:nvPr>
            <p:ph idx="1"/>
          </p:nvPr>
        </p:nvSpPr>
        <p:spPr/>
        <p:txBody>
          <a:bodyPr>
            <a:normAutofit/>
          </a:bodyPr>
          <a:lstStyle/>
          <a:p>
            <a:pPr marL="0" indent="0" algn="ctr">
              <a:buNone/>
            </a:pPr>
            <a:r>
              <a:rPr lang="en-US" sz="8000" b="1" dirty="0">
                <a:solidFill>
                  <a:srgbClr val="FF0000"/>
                </a:solidFill>
                <a:sym typeface="Arial"/>
              </a:rPr>
              <a:t>Substance Abuser</a:t>
            </a:r>
            <a:endParaRPr lang="en-US" sz="4000" dirty="0">
              <a:sym typeface="Arial"/>
            </a:endParaRPr>
          </a:p>
          <a:p>
            <a:pPr marL="0" indent="0" algn="ctr">
              <a:buNone/>
            </a:pPr>
            <a:endParaRPr lang="en-US" sz="3600" dirty="0">
              <a:sym typeface="Arial"/>
            </a:endParaRPr>
          </a:p>
          <a:p>
            <a:pPr marL="0" indent="0" algn="ctr">
              <a:buNone/>
            </a:pPr>
            <a:r>
              <a:rPr lang="en-US" sz="4000" dirty="0">
                <a:sym typeface="Arial"/>
              </a:rPr>
              <a:t>Patients were seen as </a:t>
            </a:r>
            <a:r>
              <a:rPr lang="en-US" sz="4000" b="1" dirty="0">
                <a:solidFill>
                  <a:srgbClr val="FF0000"/>
                </a:solidFill>
                <a:sym typeface="Arial"/>
              </a:rPr>
              <a:t>personally culpable </a:t>
            </a:r>
            <a:r>
              <a:rPr lang="en-US" sz="4000" dirty="0">
                <a:sym typeface="Arial"/>
              </a:rPr>
              <a:t>and that the </a:t>
            </a:r>
            <a:r>
              <a:rPr lang="en-US" sz="4000" b="1" dirty="0">
                <a:solidFill>
                  <a:srgbClr val="FF0000"/>
                </a:solidFill>
                <a:sym typeface="Arial"/>
              </a:rPr>
              <a:t>use of punitive measures </a:t>
            </a:r>
            <a:r>
              <a:rPr lang="en-US" sz="4000" dirty="0">
                <a:sym typeface="Arial"/>
              </a:rPr>
              <a:t>against the patient was </a:t>
            </a:r>
            <a:r>
              <a:rPr lang="en-US" sz="4000" b="1" dirty="0">
                <a:solidFill>
                  <a:srgbClr val="FF0000"/>
                </a:solidFill>
                <a:sym typeface="Arial"/>
              </a:rPr>
              <a:t>justifiable</a:t>
            </a:r>
          </a:p>
        </p:txBody>
      </p:sp>
      <p:sp>
        <p:nvSpPr>
          <p:cNvPr id="5" name="Slide Number Placeholder 4">
            <a:extLst>
              <a:ext uri="{FF2B5EF4-FFF2-40B4-BE49-F238E27FC236}">
                <a16:creationId xmlns:a16="http://schemas.microsoft.com/office/drawing/2014/main" id="{1A466EB0-0328-6416-5302-12B2BC4216E6}"/>
              </a:ext>
            </a:extLst>
          </p:cNvPr>
          <p:cNvSpPr>
            <a:spLocks noGrp="1"/>
          </p:cNvSpPr>
          <p:nvPr>
            <p:ph type="sldNum" sz="quarter" idx="12"/>
          </p:nvPr>
        </p:nvSpPr>
        <p:spPr/>
        <p:txBody>
          <a:bodyPr/>
          <a:lstStyle/>
          <a:p>
            <a:fld id="{0400CDE9-CF22-4215-9E85-C4495376B421}" type="slidenum">
              <a:rPr lang="en-US" smtClean="0"/>
              <a:t>21</a:t>
            </a:fld>
            <a:endParaRPr lang="en-US"/>
          </a:p>
        </p:txBody>
      </p:sp>
    </p:spTree>
    <p:extLst>
      <p:ext uri="{BB962C8B-B14F-4D97-AF65-F5344CB8AC3E}">
        <p14:creationId xmlns:p14="http://schemas.microsoft.com/office/powerpoint/2010/main" val="170009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4D7F-4AA2-0B42-C35C-B1210B753536}"/>
              </a:ext>
            </a:extLst>
          </p:cNvPr>
          <p:cNvSpPr>
            <a:spLocks noGrp="1"/>
          </p:cNvSpPr>
          <p:nvPr>
            <p:ph type="title"/>
          </p:nvPr>
        </p:nvSpPr>
        <p:spPr>
          <a:xfrm>
            <a:off x="838200" y="365126"/>
            <a:ext cx="10515600" cy="977900"/>
          </a:xfrm>
        </p:spPr>
        <p:txBody>
          <a:bodyPr/>
          <a:lstStyle/>
          <a:p>
            <a:r>
              <a:rPr lang="en-US" dirty="0"/>
              <a:t>Do these words matter? </a:t>
            </a:r>
            <a:r>
              <a:rPr lang="en-US" dirty="0">
                <a:solidFill>
                  <a:schemeClr val="bg1">
                    <a:alpha val="0"/>
                  </a:schemeClr>
                </a:solidFill>
              </a:rPr>
              <a:t>5</a:t>
            </a:r>
          </a:p>
        </p:txBody>
      </p:sp>
      <p:sp>
        <p:nvSpPr>
          <p:cNvPr id="4" name="Slide Number Placeholder 3">
            <a:extLst>
              <a:ext uri="{FF2B5EF4-FFF2-40B4-BE49-F238E27FC236}">
                <a16:creationId xmlns:a16="http://schemas.microsoft.com/office/drawing/2014/main" id="{47644A6C-806C-A86E-8E6F-43DA58859820}"/>
              </a:ext>
            </a:extLst>
          </p:cNvPr>
          <p:cNvSpPr>
            <a:spLocks noGrp="1"/>
          </p:cNvSpPr>
          <p:nvPr>
            <p:ph type="sldNum" sz="quarter" idx="12"/>
          </p:nvPr>
        </p:nvSpPr>
        <p:spPr>
          <a:xfrm>
            <a:off x="10782300" y="6356350"/>
            <a:ext cx="571500" cy="365125"/>
          </a:xfrm>
        </p:spPr>
        <p:txBody>
          <a:bodyPr/>
          <a:lstStyle/>
          <a:p>
            <a:fld id="{1D2EA5EF-C699-AF4C-BA42-C0A1CAAB713C}" type="slidenum">
              <a:rPr lang="en-US" smtClean="0"/>
              <a:pPr/>
              <a:t>22</a:t>
            </a:fld>
            <a:endParaRPr lang="en-US"/>
          </a:p>
        </p:txBody>
      </p:sp>
      <p:pic>
        <p:nvPicPr>
          <p:cNvPr id="6" name="Picture 5" descr="Understanding the power of language and potential influence on patient care.&#10;&#10;Discuss this study completed at Johns Hopkins that explored how biased language in the medical record may impact perceptions of patients (especially more negative attitudes) and decisions regarding pain management of medical students and ED and IM residents. This study focused on written language by comparing two medically identical patients who were described in very different ways. &#10;&#10;The study presented identical clinical vignettes of a hypothetical patient with sickle cell disease presenting with a vaso-occlusive crisis and examined the written medical record as a mechanism for the transmission of bias. &#10;">
            <a:extLst>
              <a:ext uri="{FF2B5EF4-FFF2-40B4-BE49-F238E27FC236}">
                <a16:creationId xmlns:a16="http://schemas.microsoft.com/office/drawing/2014/main" id="{F07C14EE-83C2-F51B-CEB3-FEC617222DFB}"/>
              </a:ext>
            </a:extLst>
          </p:cNvPr>
          <p:cNvPicPr>
            <a:picLocks noChangeAspect="1"/>
          </p:cNvPicPr>
          <p:nvPr/>
        </p:nvPicPr>
        <p:blipFill rotWithShape="1">
          <a:blip r:embed="rId3"/>
          <a:srcRect l="25931" t="37021" r="10797" b="13759"/>
          <a:stretch/>
        </p:blipFill>
        <p:spPr>
          <a:xfrm>
            <a:off x="290601" y="1655496"/>
            <a:ext cx="11160082" cy="4883416"/>
          </a:xfrm>
          <a:prstGeom prst="rect">
            <a:avLst/>
          </a:prstGeom>
        </p:spPr>
      </p:pic>
    </p:spTree>
    <p:extLst>
      <p:ext uri="{BB962C8B-B14F-4D97-AF65-F5344CB8AC3E}">
        <p14:creationId xmlns:p14="http://schemas.microsoft.com/office/powerpoint/2010/main" val="407427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DF02DC-FC8B-6B7C-1B6B-D6BC7400FF48}"/>
              </a:ext>
            </a:extLst>
          </p:cNvPr>
          <p:cNvSpPr>
            <a:spLocks noGrp="1"/>
          </p:cNvSpPr>
          <p:nvPr>
            <p:ph type="title"/>
          </p:nvPr>
        </p:nvSpPr>
        <p:spPr/>
        <p:txBody>
          <a:bodyPr>
            <a:normAutofit/>
          </a:bodyPr>
          <a:lstStyle/>
          <a:p>
            <a:r>
              <a:rPr lang="en-US" dirty="0"/>
              <a:t>Yes, they matter. </a:t>
            </a:r>
            <a:r>
              <a:rPr lang="en-US" dirty="0">
                <a:solidFill>
                  <a:schemeClr val="bg1">
                    <a:alpha val="0"/>
                  </a:schemeClr>
                </a:solidFill>
              </a:rPr>
              <a:t>2</a:t>
            </a:r>
          </a:p>
        </p:txBody>
      </p:sp>
      <p:sp>
        <p:nvSpPr>
          <p:cNvPr id="6" name="Content Placeholder 5">
            <a:extLst>
              <a:ext uri="{FF2B5EF4-FFF2-40B4-BE49-F238E27FC236}">
                <a16:creationId xmlns:a16="http://schemas.microsoft.com/office/drawing/2014/main" id="{442E5FCD-9149-99AC-9F51-D65F3C6B16F7}"/>
              </a:ext>
            </a:extLst>
          </p:cNvPr>
          <p:cNvSpPr>
            <a:spLocks noGrp="1"/>
          </p:cNvSpPr>
          <p:nvPr>
            <p:ph idx="1"/>
          </p:nvPr>
        </p:nvSpPr>
        <p:spPr/>
        <p:txBody>
          <a:bodyPr>
            <a:normAutofit/>
          </a:bodyPr>
          <a:lstStyle/>
          <a:p>
            <a:pPr marL="0" indent="0">
              <a:buNone/>
            </a:pPr>
            <a:r>
              <a:rPr lang="en-US" dirty="0"/>
              <a:t>Terms used to describe pain in women often highlight absence of “evidence for organic pathology,” rather than acknowledging presence of true suffering</a:t>
            </a:r>
          </a:p>
          <a:p>
            <a:pPr marL="0" indent="0">
              <a:buNone/>
            </a:pPr>
            <a:r>
              <a:rPr lang="en-US" dirty="0"/>
              <a:t>The specific words used to describe a patient’s pain may be susceptible to gender bias.</a:t>
            </a:r>
          </a:p>
          <a:p>
            <a:pPr marL="0" indent="0">
              <a:buNone/>
            </a:pPr>
            <a:r>
              <a:rPr lang="en-US" dirty="0"/>
              <a:t>Impact on treatment: </a:t>
            </a:r>
          </a:p>
          <a:p>
            <a:pPr marL="243628" lvl="1" indent="0">
              <a:buNone/>
            </a:pPr>
            <a:r>
              <a:rPr lang="en-US" dirty="0"/>
              <a:t>Male patients’ pain </a:t>
            </a:r>
            <a:r>
              <a:rPr lang="en-US" b="1" dirty="0"/>
              <a:t>more readily believed </a:t>
            </a:r>
            <a:r>
              <a:rPr lang="en-US" dirty="0"/>
              <a:t>and </a:t>
            </a:r>
            <a:r>
              <a:rPr lang="en-US" b="1" dirty="0"/>
              <a:t>treated more aggressively</a:t>
            </a:r>
          </a:p>
          <a:p>
            <a:pPr marL="243628" lvl="1" indent="0">
              <a:buNone/>
            </a:pPr>
            <a:r>
              <a:rPr lang="en-US" dirty="0"/>
              <a:t>Women received </a:t>
            </a:r>
            <a:r>
              <a:rPr lang="en-US" b="1" dirty="0">
                <a:solidFill>
                  <a:srgbClr val="D82129"/>
                </a:solidFill>
              </a:rPr>
              <a:t>less and less effective pain relief</a:t>
            </a:r>
            <a:r>
              <a:rPr lang="en-US" dirty="0"/>
              <a:t>; more often received antidepressants, mental health referrals </a:t>
            </a:r>
          </a:p>
          <a:p>
            <a:pPr marL="85584"/>
            <a:endParaRPr lang="en-US" dirty="0">
              <a:latin typeface="+mj-lt"/>
            </a:endParaRPr>
          </a:p>
        </p:txBody>
      </p:sp>
      <p:sp>
        <p:nvSpPr>
          <p:cNvPr id="3" name="Slide Number Placeholder 2">
            <a:extLst>
              <a:ext uri="{FF2B5EF4-FFF2-40B4-BE49-F238E27FC236}">
                <a16:creationId xmlns:a16="http://schemas.microsoft.com/office/drawing/2014/main" id="{E94F5F4A-1D01-6953-06BE-1694173371EE}"/>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359181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341D-78B5-2E77-30D3-E398AD4A7DD2}"/>
              </a:ext>
            </a:extLst>
          </p:cNvPr>
          <p:cNvSpPr>
            <a:spLocks noGrp="1"/>
          </p:cNvSpPr>
          <p:nvPr>
            <p:ph type="title"/>
          </p:nvPr>
        </p:nvSpPr>
        <p:spPr/>
        <p:txBody>
          <a:bodyPr/>
          <a:lstStyle/>
          <a:p>
            <a:r>
              <a:rPr lang="en-US" dirty="0"/>
              <a:t>Implicit Bias</a:t>
            </a:r>
          </a:p>
        </p:txBody>
      </p:sp>
      <p:sp>
        <p:nvSpPr>
          <p:cNvPr id="3" name="Content Placeholder 2">
            <a:extLst>
              <a:ext uri="{FF2B5EF4-FFF2-40B4-BE49-F238E27FC236}">
                <a16:creationId xmlns:a16="http://schemas.microsoft.com/office/drawing/2014/main" id="{E3A0B41B-986C-4520-6AAC-794D5493B6EA}"/>
              </a:ext>
            </a:extLst>
          </p:cNvPr>
          <p:cNvSpPr>
            <a:spLocks noGrp="1"/>
          </p:cNvSpPr>
          <p:nvPr>
            <p:ph idx="1"/>
          </p:nvPr>
        </p:nvSpPr>
        <p:spPr/>
        <p:txBody>
          <a:bodyPr>
            <a:normAutofit/>
          </a:bodyPr>
          <a:lstStyle/>
          <a:p>
            <a:pPr marL="0" indent="0">
              <a:buNone/>
            </a:pPr>
            <a:r>
              <a:rPr lang="en-US" sz="3600" dirty="0"/>
              <a:t>“the </a:t>
            </a:r>
            <a:r>
              <a:rPr lang="en-US" sz="3600" b="1" dirty="0"/>
              <a:t>automatic activation of stereotypes</a:t>
            </a:r>
            <a:r>
              <a:rPr lang="en-US" sz="3600" dirty="0"/>
              <a:t> derived from </a:t>
            </a:r>
            <a:r>
              <a:rPr lang="en-US" sz="3600" b="1" dirty="0">
                <a:solidFill>
                  <a:srgbClr val="C00000"/>
                </a:solidFill>
              </a:rPr>
              <a:t>common cultural experiences</a:t>
            </a:r>
            <a:r>
              <a:rPr lang="en-US" sz="3600" dirty="0"/>
              <a:t>, which may override deliberate thought and influence one’s judgment in </a:t>
            </a:r>
            <a:r>
              <a:rPr lang="en-US" sz="3600" b="1" dirty="0"/>
              <a:t>unintentional and unrecognized ways </a:t>
            </a:r>
            <a:r>
              <a:rPr lang="en-US" sz="3600" dirty="0"/>
              <a:t>and may affect </a:t>
            </a:r>
            <a:r>
              <a:rPr lang="en-US" sz="3600" b="1" dirty="0"/>
              <a:t>communication behaviors and </a:t>
            </a:r>
            <a:r>
              <a:rPr lang="en-US" sz="3600" b="1" dirty="0">
                <a:solidFill>
                  <a:srgbClr val="C00000"/>
                </a:solidFill>
              </a:rPr>
              <a:t>treatment decisions</a:t>
            </a:r>
            <a:r>
              <a:rPr lang="en-US" sz="3600" dirty="0"/>
              <a:t>”</a:t>
            </a:r>
          </a:p>
        </p:txBody>
      </p:sp>
      <p:sp>
        <p:nvSpPr>
          <p:cNvPr id="4" name="Slide Number Placeholder 3">
            <a:extLst>
              <a:ext uri="{FF2B5EF4-FFF2-40B4-BE49-F238E27FC236}">
                <a16:creationId xmlns:a16="http://schemas.microsoft.com/office/drawing/2014/main" id="{22549A66-CAA0-1DA5-8AD8-CD0AB20F1E7D}"/>
              </a:ext>
            </a:extLst>
          </p:cNvPr>
          <p:cNvSpPr>
            <a:spLocks noGrp="1"/>
          </p:cNvSpPr>
          <p:nvPr>
            <p:ph type="sldNum" sz="quarter" idx="12"/>
          </p:nvPr>
        </p:nvSpPr>
        <p:spPr/>
        <p:txBody>
          <a:bodyPr/>
          <a:lstStyle/>
          <a:p>
            <a:fld id="{1D2EA5EF-C699-AF4C-BA42-C0A1CAAB713C}" type="slidenum">
              <a:rPr lang="en-US" smtClean="0"/>
              <a:pPr/>
              <a:t>24</a:t>
            </a:fld>
            <a:endParaRPr lang="en-US"/>
          </a:p>
        </p:txBody>
      </p:sp>
    </p:spTree>
    <p:extLst>
      <p:ext uri="{BB962C8B-B14F-4D97-AF65-F5344CB8AC3E}">
        <p14:creationId xmlns:p14="http://schemas.microsoft.com/office/powerpoint/2010/main" val="2089635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F3582F6-1C51-715F-CEFD-1F053E6A5CCF}"/>
              </a:ext>
              <a:ext uri="{C183D7F6-B498-43B3-948B-1728B52AA6E4}">
                <adec:decorative xmlns:adec="http://schemas.microsoft.com/office/drawing/2017/decorative" val="1"/>
              </a:ext>
            </a:extLst>
          </p:cNvPr>
          <p:cNvSpPr/>
          <p:nvPr/>
        </p:nvSpPr>
        <p:spPr>
          <a:xfrm>
            <a:off x="3810000" y="1348740"/>
            <a:ext cx="4572000" cy="45720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Rectangle that reads, Reducing Stigmatizing Language">
            <a:extLst>
              <a:ext uri="{FF2B5EF4-FFF2-40B4-BE49-F238E27FC236}">
                <a16:creationId xmlns:a16="http://schemas.microsoft.com/office/drawing/2014/main" id="{5BED4F1E-E005-1FE6-8334-E04FB11E78C7}"/>
              </a:ext>
            </a:extLst>
          </p:cNvPr>
          <p:cNvSpPr/>
          <p:nvPr/>
        </p:nvSpPr>
        <p:spPr>
          <a:xfrm>
            <a:off x="609600" y="4423410"/>
            <a:ext cx="10972800" cy="149733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a:p>
        </p:txBody>
      </p:sp>
      <p:sp>
        <p:nvSpPr>
          <p:cNvPr id="3" name="Title 2">
            <a:extLst>
              <a:ext uri="{FF2B5EF4-FFF2-40B4-BE49-F238E27FC236}">
                <a16:creationId xmlns:a16="http://schemas.microsoft.com/office/drawing/2014/main" id="{5EBCD688-0C0A-F417-6060-61B505CCF47D}"/>
              </a:ext>
            </a:extLst>
          </p:cNvPr>
          <p:cNvSpPr>
            <a:spLocks noGrp="1"/>
          </p:cNvSpPr>
          <p:nvPr>
            <p:ph type="title"/>
          </p:nvPr>
        </p:nvSpPr>
        <p:spPr>
          <a:xfrm>
            <a:off x="609600" y="4423410"/>
            <a:ext cx="10737850" cy="1497330"/>
          </a:xfrm>
        </p:spPr>
        <p:txBody>
          <a:bodyPr anchor="ctr">
            <a:noAutofit/>
          </a:bodyPr>
          <a:lstStyle/>
          <a:p>
            <a:pPr algn="ctr"/>
            <a:r>
              <a:rPr lang="en-US" sz="4800" b="1" dirty="0">
                <a:solidFill>
                  <a:schemeClr val="bg1"/>
                </a:solidFill>
              </a:rPr>
              <a:t>Reducing Stigmatizing Language</a:t>
            </a:r>
          </a:p>
        </p:txBody>
      </p:sp>
      <p:pic>
        <p:nvPicPr>
          <p:cNvPr id="4" name="Graphic 3" descr="Bar graph with downward trend with solid fill">
            <a:extLst>
              <a:ext uri="{FF2B5EF4-FFF2-40B4-BE49-F238E27FC236}">
                <a16:creationId xmlns:a16="http://schemas.microsoft.com/office/drawing/2014/main" id="{2E6B5AE0-FB4E-0B0E-4E1B-F5EC3AAFC9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64405" y="1951714"/>
            <a:ext cx="2663190" cy="2663190"/>
          </a:xfrm>
          <a:prstGeom prst="rect">
            <a:avLst/>
          </a:prstGeom>
        </p:spPr>
      </p:pic>
      <p:sp>
        <p:nvSpPr>
          <p:cNvPr id="5" name="Slide Number Placeholder 4">
            <a:extLst>
              <a:ext uri="{FF2B5EF4-FFF2-40B4-BE49-F238E27FC236}">
                <a16:creationId xmlns:a16="http://schemas.microsoft.com/office/drawing/2014/main" id="{B4C3108C-C76C-A21A-AD1D-FD44BE2AB8E3}"/>
              </a:ext>
            </a:extLst>
          </p:cNvPr>
          <p:cNvSpPr>
            <a:spLocks noGrp="1"/>
          </p:cNvSpPr>
          <p:nvPr>
            <p:ph type="sldNum" sz="quarter" idx="12"/>
          </p:nvPr>
        </p:nvSpPr>
        <p:spPr/>
        <p:txBody>
          <a:bodyPr/>
          <a:lstStyle/>
          <a:p>
            <a:fld id="{0400CDE9-CF22-4215-9E85-C4495376B421}" type="slidenum">
              <a:rPr lang="en-US" smtClean="0"/>
              <a:t>25</a:t>
            </a:fld>
            <a:endParaRPr lang="en-US"/>
          </a:p>
        </p:txBody>
      </p:sp>
    </p:spTree>
    <p:extLst>
      <p:ext uri="{BB962C8B-B14F-4D97-AF65-F5344CB8AC3E}">
        <p14:creationId xmlns:p14="http://schemas.microsoft.com/office/powerpoint/2010/main" val="362771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4D7F-4AA2-0B42-C35C-B1210B753536}"/>
              </a:ext>
            </a:extLst>
          </p:cNvPr>
          <p:cNvSpPr>
            <a:spLocks noGrp="1"/>
          </p:cNvSpPr>
          <p:nvPr>
            <p:ph type="title"/>
          </p:nvPr>
        </p:nvSpPr>
        <p:spPr>
          <a:xfrm>
            <a:off x="838200" y="365126"/>
            <a:ext cx="10515600" cy="977900"/>
          </a:xfrm>
        </p:spPr>
        <p:txBody>
          <a:bodyPr/>
          <a:lstStyle/>
          <a:p>
            <a:r>
              <a:rPr lang="en-US" dirty="0"/>
              <a:t>Breaking the Habit</a:t>
            </a:r>
          </a:p>
        </p:txBody>
      </p:sp>
      <p:sp>
        <p:nvSpPr>
          <p:cNvPr id="4" name="Slide Number Placeholder 3">
            <a:extLst>
              <a:ext uri="{FF2B5EF4-FFF2-40B4-BE49-F238E27FC236}">
                <a16:creationId xmlns:a16="http://schemas.microsoft.com/office/drawing/2014/main" id="{47644A6C-806C-A86E-8E6F-43DA58859820}"/>
              </a:ext>
            </a:extLst>
          </p:cNvPr>
          <p:cNvSpPr>
            <a:spLocks noGrp="1"/>
          </p:cNvSpPr>
          <p:nvPr>
            <p:ph type="sldNum" sz="quarter" idx="12"/>
          </p:nvPr>
        </p:nvSpPr>
        <p:spPr>
          <a:xfrm>
            <a:off x="10782300" y="6356350"/>
            <a:ext cx="571500" cy="365125"/>
          </a:xfrm>
        </p:spPr>
        <p:txBody>
          <a:bodyPr/>
          <a:lstStyle/>
          <a:p>
            <a:fld id="{1D2EA5EF-C699-AF4C-BA42-C0A1CAAB713C}" type="slidenum">
              <a:rPr lang="en-US" smtClean="0"/>
              <a:pPr/>
              <a:t>26</a:t>
            </a:fld>
            <a:endParaRPr lang="en-US"/>
          </a:p>
        </p:txBody>
      </p:sp>
      <p:sp>
        <p:nvSpPr>
          <p:cNvPr id="10" name="Text Placeholder 2">
            <a:extLst>
              <a:ext uri="{FF2B5EF4-FFF2-40B4-BE49-F238E27FC236}">
                <a16:creationId xmlns:a16="http://schemas.microsoft.com/office/drawing/2014/main" id="{9A084C15-E29C-8327-26FA-7FD408C2598F}"/>
              </a:ext>
            </a:extLst>
          </p:cNvPr>
          <p:cNvSpPr txBox="1">
            <a:spLocks/>
          </p:cNvSpPr>
          <p:nvPr/>
        </p:nvSpPr>
        <p:spPr>
          <a:xfrm>
            <a:off x="1194844" y="4009848"/>
            <a:ext cx="10158956" cy="1571070"/>
          </a:xfrm>
        </p:spPr>
        <p:txBody>
          <a:bodyPr/>
          <a:lstStyle>
            <a:defPPr>
              <a:defRPr lang="en-US"/>
            </a:defPPr>
            <a:lvl1pPr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r>
              <a:rPr lang="en-US" sz="2000" dirty="0">
                <a:solidFill>
                  <a:schemeClr val="bg1"/>
                </a:solidFill>
              </a:rPr>
              <a:t>“People must be </a:t>
            </a:r>
            <a:r>
              <a:rPr lang="en-US" sz="2000" b="1" dirty="0">
                <a:solidFill>
                  <a:schemeClr val="bg1"/>
                </a:solidFill>
              </a:rPr>
              <a:t>aware of their biases </a:t>
            </a:r>
            <a:r>
              <a:rPr lang="en-US" sz="2000" dirty="0">
                <a:solidFill>
                  <a:schemeClr val="bg1"/>
                </a:solidFill>
              </a:rPr>
              <a:t>and, second, they must be </a:t>
            </a:r>
            <a:r>
              <a:rPr lang="en-US" sz="2000" b="1" dirty="0">
                <a:solidFill>
                  <a:schemeClr val="bg1"/>
                </a:solidFill>
              </a:rPr>
              <a:t>concerned about the consequences </a:t>
            </a:r>
            <a:r>
              <a:rPr lang="en-US" sz="2000" dirty="0">
                <a:solidFill>
                  <a:schemeClr val="bg1"/>
                </a:solidFill>
              </a:rPr>
              <a:t>of their biases before they will be motivated to exert effort to eliminate them.”</a:t>
            </a:r>
          </a:p>
          <a:p>
            <a:endParaRPr lang="en-US" sz="2000" dirty="0">
              <a:solidFill>
                <a:schemeClr val="bg1"/>
              </a:solidFill>
            </a:endParaRPr>
          </a:p>
          <a:p>
            <a:r>
              <a:rPr lang="en-US" sz="2000" dirty="0">
                <a:solidFill>
                  <a:schemeClr val="bg1"/>
                </a:solidFill>
              </a:rPr>
              <a:t>“People need to know [...] </a:t>
            </a:r>
            <a:r>
              <a:rPr lang="en-US" sz="2000" b="1" dirty="0">
                <a:solidFill>
                  <a:schemeClr val="bg1"/>
                </a:solidFill>
              </a:rPr>
              <a:t>how to replace those biased responses with responses more consistent with their goals</a:t>
            </a:r>
            <a:r>
              <a:rPr lang="en-US" sz="2000" dirty="0">
                <a:solidFill>
                  <a:schemeClr val="bg1"/>
                </a:solidFill>
              </a:rPr>
              <a:t>.</a:t>
            </a:r>
          </a:p>
        </p:txBody>
      </p:sp>
      <p:pic>
        <p:nvPicPr>
          <p:cNvPr id="6" name="Picture 5" descr="Text box reads: Long term reduction in implicit race bias: A prejudice habit-breaking intervention by Patricia G. Devine, Psychology Department, University of Wisconsin-Madison and Patrick S. Forscher, Psychology Department, University of Wisconsin-Madison&#10;&quot;People must be aware of their biases and, second, they must be concerned about the consequences of their biases before they will be motivated to exert effort to eliminate them.&quot; &quot;People need to know [...] how to replace those biased responses with responses more consistent with their goals.&quot;">
            <a:extLst>
              <a:ext uri="{FF2B5EF4-FFF2-40B4-BE49-F238E27FC236}">
                <a16:creationId xmlns:a16="http://schemas.microsoft.com/office/drawing/2014/main" id="{4E5B6CED-4A22-2F83-3077-972E5D4D2AA8}"/>
              </a:ext>
            </a:extLst>
          </p:cNvPr>
          <p:cNvPicPr>
            <a:picLocks noChangeAspect="1"/>
          </p:cNvPicPr>
          <p:nvPr/>
        </p:nvPicPr>
        <p:blipFill rotWithShape="1">
          <a:blip r:embed="rId3"/>
          <a:srcRect l="25549" t="37656" r="10660" b="14139"/>
          <a:stretch/>
        </p:blipFill>
        <p:spPr>
          <a:xfrm>
            <a:off x="492020" y="1592242"/>
            <a:ext cx="11207960" cy="4764108"/>
          </a:xfrm>
          <a:prstGeom prst="rect">
            <a:avLst/>
          </a:prstGeom>
        </p:spPr>
      </p:pic>
    </p:spTree>
    <p:extLst>
      <p:ext uri="{BB962C8B-B14F-4D97-AF65-F5344CB8AC3E}">
        <p14:creationId xmlns:p14="http://schemas.microsoft.com/office/powerpoint/2010/main" val="340560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0C117E-101A-FCCD-8F32-73D74481EB6D}"/>
              </a:ext>
            </a:extLst>
          </p:cNvPr>
          <p:cNvSpPr>
            <a:spLocks noGrp="1"/>
          </p:cNvSpPr>
          <p:nvPr>
            <p:ph type="title"/>
          </p:nvPr>
        </p:nvSpPr>
        <p:spPr/>
        <p:txBody>
          <a:bodyPr/>
          <a:lstStyle/>
          <a:p>
            <a:r>
              <a:rPr lang="en-US"/>
              <a:t>Words Matter Workshop</a:t>
            </a:r>
          </a:p>
        </p:txBody>
      </p:sp>
      <p:pic>
        <p:nvPicPr>
          <p:cNvPr id="6" name="Content Placeholder 5" descr="Briefcase with solid fill">
            <a:extLst>
              <a:ext uri="{FF2B5EF4-FFF2-40B4-BE49-F238E27FC236}">
                <a16:creationId xmlns:a16="http://schemas.microsoft.com/office/drawing/2014/main" id="{00D149BF-B79F-57DE-1568-3138BDCC02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76943" y="1236201"/>
            <a:ext cx="5120149" cy="5120149"/>
          </a:xfrm>
        </p:spPr>
      </p:pic>
      <p:sp>
        <p:nvSpPr>
          <p:cNvPr id="10" name="TextBox 9">
            <a:extLst>
              <a:ext uri="{FF2B5EF4-FFF2-40B4-BE49-F238E27FC236}">
                <a16:creationId xmlns:a16="http://schemas.microsoft.com/office/drawing/2014/main" id="{77296DBE-500F-D1CF-87C6-EDFC7689872F}"/>
              </a:ext>
            </a:extLst>
          </p:cNvPr>
          <p:cNvSpPr txBox="1"/>
          <p:nvPr/>
        </p:nvSpPr>
        <p:spPr>
          <a:xfrm>
            <a:off x="1111569" y="4300690"/>
            <a:ext cx="4247536" cy="830997"/>
          </a:xfrm>
          <a:prstGeom prst="rect">
            <a:avLst/>
          </a:prstGeom>
          <a:noFill/>
        </p:spPr>
        <p:txBody>
          <a:bodyPr wrap="square" rtlCol="0">
            <a:spAutoFit/>
          </a:bodyPr>
          <a:lstStyle/>
          <a:p>
            <a:pPr algn="ctr"/>
            <a:r>
              <a:rPr lang="en-US" sz="4800" b="1" dirty="0">
                <a:solidFill>
                  <a:schemeClr val="bg1"/>
                </a:solidFill>
              </a:rPr>
              <a:t>Words Matter</a:t>
            </a:r>
          </a:p>
        </p:txBody>
      </p:sp>
      <p:sp>
        <p:nvSpPr>
          <p:cNvPr id="8" name="Content Placeholder 7">
            <a:extLst>
              <a:ext uri="{FF2B5EF4-FFF2-40B4-BE49-F238E27FC236}">
                <a16:creationId xmlns:a16="http://schemas.microsoft.com/office/drawing/2014/main" id="{C23DFDC1-18EF-982E-0B71-A370C270958C}"/>
              </a:ext>
            </a:extLst>
          </p:cNvPr>
          <p:cNvSpPr>
            <a:spLocks noGrp="1"/>
          </p:cNvSpPr>
          <p:nvPr>
            <p:ph sz="half" idx="4294967295"/>
          </p:nvPr>
        </p:nvSpPr>
        <p:spPr>
          <a:xfrm>
            <a:off x="6494910" y="1794889"/>
            <a:ext cx="4858890" cy="4351338"/>
          </a:xfrm>
        </p:spPr>
        <p:txBody>
          <a:bodyPr anchor="ctr">
            <a:normAutofit/>
          </a:bodyPr>
          <a:lstStyle/>
          <a:p>
            <a:pPr marL="0" indent="0">
              <a:buNone/>
            </a:pPr>
            <a:r>
              <a:rPr lang="en-US" sz="3200" dirty="0"/>
              <a:t>Facilitator Guide</a:t>
            </a:r>
          </a:p>
          <a:p>
            <a:pPr marL="0" indent="0">
              <a:buNone/>
            </a:pPr>
            <a:r>
              <a:rPr lang="en-US" sz="3200" dirty="0"/>
              <a:t>PowerPoint Presentation</a:t>
            </a:r>
          </a:p>
          <a:p>
            <a:pPr marL="0" indent="0">
              <a:buNone/>
            </a:pPr>
            <a:r>
              <a:rPr lang="en-US" sz="3200" dirty="0"/>
              <a:t>Mindful Language Toolkit</a:t>
            </a:r>
          </a:p>
          <a:p>
            <a:pPr marL="0" indent="0">
              <a:buNone/>
            </a:pPr>
            <a:r>
              <a:rPr lang="en-US" sz="3200" dirty="0"/>
              <a:t>Clinical Cases</a:t>
            </a:r>
          </a:p>
          <a:p>
            <a:pPr marL="0" indent="0">
              <a:buNone/>
            </a:pPr>
            <a:r>
              <a:rPr lang="en-US" sz="3200" dirty="0"/>
              <a:t>Sign-Out Skit</a:t>
            </a:r>
          </a:p>
          <a:p>
            <a:pPr marL="0" indent="0">
              <a:buNone/>
            </a:pPr>
            <a:r>
              <a:rPr lang="en-US" sz="3200" dirty="0"/>
              <a:t>Course Evaluation</a:t>
            </a:r>
          </a:p>
        </p:txBody>
      </p:sp>
      <p:sp>
        <p:nvSpPr>
          <p:cNvPr id="4" name="Slide Number Placeholder 3">
            <a:extLst>
              <a:ext uri="{FF2B5EF4-FFF2-40B4-BE49-F238E27FC236}">
                <a16:creationId xmlns:a16="http://schemas.microsoft.com/office/drawing/2014/main" id="{A8A36A2F-7AB8-77A3-1AF5-2629F2AC95C6}"/>
              </a:ext>
            </a:extLst>
          </p:cNvPr>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128209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7805-6940-72AD-52EF-BD7BB272B10D}"/>
              </a:ext>
            </a:extLst>
          </p:cNvPr>
          <p:cNvSpPr>
            <a:spLocks noGrp="1"/>
          </p:cNvSpPr>
          <p:nvPr>
            <p:ph type="title"/>
          </p:nvPr>
        </p:nvSpPr>
        <p:spPr/>
        <p:txBody>
          <a:bodyPr>
            <a:normAutofit/>
          </a:bodyPr>
          <a:lstStyle/>
          <a:p>
            <a:r>
              <a:rPr lang="en-US" dirty="0"/>
              <a:t>Targeting Stigmatizing Language</a:t>
            </a:r>
          </a:p>
        </p:txBody>
      </p:sp>
      <p:sp>
        <p:nvSpPr>
          <p:cNvPr id="3" name="Slide Number Placeholder 2">
            <a:extLst>
              <a:ext uri="{FF2B5EF4-FFF2-40B4-BE49-F238E27FC236}">
                <a16:creationId xmlns:a16="http://schemas.microsoft.com/office/drawing/2014/main" id="{183931E6-6007-8671-EAB2-25F79D465FBC}"/>
              </a:ext>
            </a:extLst>
          </p:cNvPr>
          <p:cNvSpPr>
            <a:spLocks noGrp="1"/>
          </p:cNvSpPr>
          <p:nvPr>
            <p:ph type="sldNum" sz="quarter" idx="12"/>
          </p:nvPr>
        </p:nvSpPr>
        <p:spPr/>
        <p:txBody>
          <a:bodyPr/>
          <a:lstStyle/>
          <a:p>
            <a:fld id="{0400CDE9-CF22-4215-9E85-C4495376B421}" type="slidenum">
              <a:rPr lang="en-US" smtClean="0"/>
              <a:t>28</a:t>
            </a:fld>
            <a:endParaRPr lang="en-US"/>
          </a:p>
        </p:txBody>
      </p:sp>
      <p:pic>
        <p:nvPicPr>
          <p:cNvPr id="7" name="Picture 6" descr="Images that shows ways to target stigmatizing language:&#10;- Identify conditions that promote stigmatizing language; be especially mindful under these conditions.&#10;- Question and actively revise language that might perpetuate bias &#10;- Use alternative words and descriptions to mitigate stigmatizing language in clinical settings &#10;&#10;">
            <a:extLst>
              <a:ext uri="{FF2B5EF4-FFF2-40B4-BE49-F238E27FC236}">
                <a16:creationId xmlns:a16="http://schemas.microsoft.com/office/drawing/2014/main" id="{1C93F0C4-26DF-EB64-295B-0A87FAF7110E}"/>
              </a:ext>
            </a:extLst>
          </p:cNvPr>
          <p:cNvPicPr>
            <a:picLocks noChangeAspect="1"/>
          </p:cNvPicPr>
          <p:nvPr/>
        </p:nvPicPr>
        <p:blipFill rotWithShape="1">
          <a:blip r:embed="rId2"/>
          <a:srcRect l="28682" t="34725" r="14698" b="24410"/>
          <a:stretch/>
        </p:blipFill>
        <p:spPr>
          <a:xfrm>
            <a:off x="0" y="1674688"/>
            <a:ext cx="11868226" cy="4818186"/>
          </a:xfrm>
          <a:prstGeom prst="rect">
            <a:avLst/>
          </a:prstGeom>
        </p:spPr>
      </p:pic>
    </p:spTree>
    <p:extLst>
      <p:ext uri="{BB962C8B-B14F-4D97-AF65-F5344CB8AC3E}">
        <p14:creationId xmlns:p14="http://schemas.microsoft.com/office/powerpoint/2010/main" val="507563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CDB429-4B40-4F06-6082-0C9F413A6B7E}"/>
              </a:ext>
            </a:extLst>
          </p:cNvPr>
          <p:cNvSpPr>
            <a:spLocks noGrp="1"/>
          </p:cNvSpPr>
          <p:nvPr>
            <p:ph type="title" idx="4294967295"/>
          </p:nvPr>
        </p:nvSpPr>
        <p:spPr>
          <a:xfrm>
            <a:off x="348105" y="389455"/>
            <a:ext cx="10515600" cy="977900"/>
          </a:xfrm>
        </p:spPr>
        <p:txBody>
          <a:bodyPr/>
          <a:lstStyle/>
          <a:p>
            <a:r>
              <a:rPr lang="en-US" dirty="0"/>
              <a:t>When documenting … </a:t>
            </a:r>
          </a:p>
        </p:txBody>
      </p:sp>
      <p:sp>
        <p:nvSpPr>
          <p:cNvPr id="4" name="Speech Bubble: Rectangle 3">
            <a:extLst>
              <a:ext uri="{FF2B5EF4-FFF2-40B4-BE49-F238E27FC236}">
                <a16:creationId xmlns:a16="http://schemas.microsoft.com/office/drawing/2014/main" id="{4225DB05-28C0-7413-0DD0-AF8E6849659E}"/>
              </a:ext>
            </a:extLst>
          </p:cNvPr>
          <p:cNvSpPr/>
          <p:nvPr/>
        </p:nvSpPr>
        <p:spPr>
          <a:xfrm>
            <a:off x="894292" y="1537448"/>
            <a:ext cx="2727599" cy="1203481"/>
          </a:xfrm>
          <a:prstGeom prst="wedgeRectCallout">
            <a:avLst>
              <a:gd name="adj1" fmla="val -10606"/>
              <a:gd name="adj2" fmla="val 73809"/>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Arial" panose="020B0604020202020204" pitchFamily="34" charset="0"/>
                <a:ea typeface="Inter" panose="02000503000000020004" pitchFamily="2" charset="0"/>
                <a:cs typeface="Arial" panose="020B0604020202020204" pitchFamily="34" charset="0"/>
              </a:rPr>
              <a:t>Does my documentation consist of facts or assumptions?</a:t>
            </a:r>
          </a:p>
        </p:txBody>
      </p:sp>
      <p:sp>
        <p:nvSpPr>
          <p:cNvPr id="14" name="Speech Bubble: Rectangle 13">
            <a:extLst>
              <a:ext uri="{FF2B5EF4-FFF2-40B4-BE49-F238E27FC236}">
                <a16:creationId xmlns:a16="http://schemas.microsoft.com/office/drawing/2014/main" id="{0C466638-E7FD-62C6-A2C1-79A7C1B88F73}"/>
              </a:ext>
            </a:extLst>
          </p:cNvPr>
          <p:cNvSpPr/>
          <p:nvPr/>
        </p:nvSpPr>
        <p:spPr>
          <a:xfrm>
            <a:off x="4072180" y="2740929"/>
            <a:ext cx="1894645" cy="1203481"/>
          </a:xfrm>
          <a:prstGeom prst="wedgeRectCallout">
            <a:avLst>
              <a:gd name="adj1" fmla="val -9753"/>
              <a:gd name="adj2" fmla="val 82604"/>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Arial" panose="020B0604020202020204" pitchFamily="34" charset="0"/>
                <a:ea typeface="Inter" panose="02000503000000020004" pitchFamily="2" charset="0"/>
                <a:cs typeface="Arial" panose="020B0604020202020204" pitchFamily="34" charset="0"/>
              </a:rPr>
              <a:t>Am I using “quotations” judiciously?</a:t>
            </a:r>
          </a:p>
        </p:txBody>
      </p:sp>
      <p:sp>
        <p:nvSpPr>
          <p:cNvPr id="8" name="Speech Bubble: Rectangle 7">
            <a:extLst>
              <a:ext uri="{FF2B5EF4-FFF2-40B4-BE49-F238E27FC236}">
                <a16:creationId xmlns:a16="http://schemas.microsoft.com/office/drawing/2014/main" id="{048C90C1-3EC3-5FFF-AA97-720B1D43B634}"/>
              </a:ext>
            </a:extLst>
          </p:cNvPr>
          <p:cNvSpPr/>
          <p:nvPr/>
        </p:nvSpPr>
        <p:spPr>
          <a:xfrm>
            <a:off x="6740293" y="2010986"/>
            <a:ext cx="1894645" cy="1289792"/>
          </a:xfrm>
          <a:prstGeom prst="wedgeRectCallout">
            <a:avLst>
              <a:gd name="adj1" fmla="val -11829"/>
              <a:gd name="adj2" fmla="val 81189"/>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Arial" panose="020B0604020202020204" pitchFamily="34" charset="0"/>
                <a:ea typeface="Inter" panose="02000503000000020004" pitchFamily="2" charset="0"/>
                <a:cs typeface="Arial" panose="020B0604020202020204" pitchFamily="34" charset="0"/>
              </a:rPr>
              <a:t>What is my state of mind while documenting?</a:t>
            </a:r>
          </a:p>
        </p:txBody>
      </p:sp>
      <p:sp>
        <p:nvSpPr>
          <p:cNvPr id="10" name="Speech Bubble: Rectangle 9">
            <a:extLst>
              <a:ext uri="{FF2B5EF4-FFF2-40B4-BE49-F238E27FC236}">
                <a16:creationId xmlns:a16="http://schemas.microsoft.com/office/drawing/2014/main" id="{C9C855F1-07EB-E291-5AD6-DB787A153955}"/>
              </a:ext>
            </a:extLst>
          </p:cNvPr>
          <p:cNvSpPr/>
          <p:nvPr/>
        </p:nvSpPr>
        <p:spPr>
          <a:xfrm>
            <a:off x="9026698" y="764350"/>
            <a:ext cx="2271010" cy="1289792"/>
          </a:xfrm>
          <a:prstGeom prst="wedgeRectCallout">
            <a:avLst>
              <a:gd name="adj1" fmla="val -10606"/>
              <a:gd name="adj2" fmla="val 73809"/>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Arial" panose="020B0604020202020204" pitchFamily="34" charset="0"/>
                <a:ea typeface="Inter" panose="02000503000000020004" pitchFamily="2" charset="0"/>
                <a:cs typeface="Arial" panose="020B0604020202020204" pitchFamily="34" charset="0"/>
              </a:rPr>
              <a:t>Is this fact relevant to the patient’s presentation? If not, should I delete it?</a:t>
            </a:r>
          </a:p>
        </p:txBody>
      </p:sp>
      <p:sp>
        <p:nvSpPr>
          <p:cNvPr id="18" name="Speech Bubble: Rectangle 17">
            <a:extLst>
              <a:ext uri="{FF2B5EF4-FFF2-40B4-BE49-F238E27FC236}">
                <a16:creationId xmlns:a16="http://schemas.microsoft.com/office/drawing/2014/main" id="{7D58AB04-F91C-DF43-24E6-FCB5100BC5A5}"/>
              </a:ext>
            </a:extLst>
          </p:cNvPr>
          <p:cNvSpPr/>
          <p:nvPr/>
        </p:nvSpPr>
        <p:spPr>
          <a:xfrm>
            <a:off x="846920" y="4447344"/>
            <a:ext cx="2778790" cy="1204451"/>
          </a:xfrm>
          <a:prstGeom prst="wedgeRectCallout">
            <a:avLst>
              <a:gd name="adj1" fmla="val -10606"/>
              <a:gd name="adj2" fmla="val 73809"/>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Arial" panose="020B0604020202020204" pitchFamily="34" charset="0"/>
                <a:ea typeface="Inter" panose="02000503000000020004" pitchFamily="2" charset="0"/>
                <a:cs typeface="Arial" panose="020B0604020202020204" pitchFamily="34" charset="0"/>
              </a:rPr>
              <a:t>Do I disbelieve or dislike this patient? Does the record imply this?</a:t>
            </a:r>
          </a:p>
        </p:txBody>
      </p:sp>
      <p:sp>
        <p:nvSpPr>
          <p:cNvPr id="6" name="Speech Bubble: Rectangle 5">
            <a:extLst>
              <a:ext uri="{FF2B5EF4-FFF2-40B4-BE49-F238E27FC236}">
                <a16:creationId xmlns:a16="http://schemas.microsoft.com/office/drawing/2014/main" id="{B4C5FB2C-33B2-BFAC-6DA9-FB5D34D7BD3E}"/>
              </a:ext>
            </a:extLst>
          </p:cNvPr>
          <p:cNvSpPr/>
          <p:nvPr/>
        </p:nvSpPr>
        <p:spPr>
          <a:xfrm>
            <a:off x="5605905" y="4777156"/>
            <a:ext cx="3029033" cy="1289794"/>
          </a:xfrm>
          <a:prstGeom prst="wedgeRectCallout">
            <a:avLst>
              <a:gd name="adj1" fmla="val -10606"/>
              <a:gd name="adj2" fmla="val 73809"/>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Arial" panose="020B0604020202020204" pitchFamily="34" charset="0"/>
                <a:ea typeface="Inter" panose="02000503000000020004" pitchFamily="2" charset="0"/>
                <a:cs typeface="Arial" panose="020B0604020202020204" pitchFamily="34" charset="0"/>
              </a:rPr>
              <a:t>Are these details or adjectives necessary to describe the clinical picture?</a:t>
            </a:r>
          </a:p>
        </p:txBody>
      </p:sp>
      <p:sp>
        <p:nvSpPr>
          <p:cNvPr id="16" name="Speech Bubble: Rectangle 15">
            <a:extLst>
              <a:ext uri="{FF2B5EF4-FFF2-40B4-BE49-F238E27FC236}">
                <a16:creationId xmlns:a16="http://schemas.microsoft.com/office/drawing/2014/main" id="{02614D01-5C0C-8FA6-A932-C644C2590A6F}"/>
              </a:ext>
            </a:extLst>
          </p:cNvPr>
          <p:cNvSpPr/>
          <p:nvPr/>
        </p:nvSpPr>
        <p:spPr>
          <a:xfrm>
            <a:off x="9144713" y="3944410"/>
            <a:ext cx="2488698" cy="1105160"/>
          </a:xfrm>
          <a:prstGeom prst="wedgeRectCallout">
            <a:avLst>
              <a:gd name="adj1" fmla="val -10606"/>
              <a:gd name="adj2" fmla="val 73809"/>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Arial" panose="020B0604020202020204" pitchFamily="34" charset="0"/>
                <a:ea typeface="Inter" panose="02000503000000020004" pitchFamily="2" charset="0"/>
                <a:cs typeface="Arial" panose="020B0604020202020204" pitchFamily="34" charset="0"/>
              </a:rPr>
              <a:t>Is the patient the same race, gender, sexual orientation as me?</a:t>
            </a:r>
          </a:p>
        </p:txBody>
      </p:sp>
    </p:spTree>
    <p:extLst>
      <p:ext uri="{BB962C8B-B14F-4D97-AF65-F5344CB8AC3E}">
        <p14:creationId xmlns:p14="http://schemas.microsoft.com/office/powerpoint/2010/main" val="53693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p:txBody>
          <a:bodyPr>
            <a:normAutofit/>
          </a:bodyPr>
          <a:lstStyle/>
          <a:p>
            <a:pPr marL="0" indent="0">
              <a:buNone/>
            </a:pPr>
            <a:endParaRPr lang="en-US" i="1" dirty="0">
              <a:solidFill>
                <a:srgbClr val="FF0000"/>
              </a:solidFill>
            </a:endParaRPr>
          </a:p>
          <a:p>
            <a:pPr marL="0" indent="0">
              <a:buNone/>
            </a:pPr>
            <a:r>
              <a:rPr lang="en-US" sz="3400" dirty="0"/>
              <a:t>All presenters of this continuing medical education activity have indicated that neither they nor their spouse/legally recognized domestic partner has any financial relationships with commercial interests related to the content of this activity. </a:t>
            </a:r>
          </a:p>
          <a:p>
            <a:pPr marL="0" indent="0">
              <a:buNone/>
            </a:pPr>
            <a:endParaRPr lang="en-US" b="1" i="1" dirty="0">
              <a:solidFill>
                <a:srgbClr val="FF0000"/>
              </a:solidFill>
            </a:endParaRPr>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0159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677-5386-95F4-16FE-0D6CDCB5310B}"/>
              </a:ext>
            </a:extLst>
          </p:cNvPr>
          <p:cNvSpPr>
            <a:spLocks noGrp="1"/>
          </p:cNvSpPr>
          <p:nvPr>
            <p:ph type="title"/>
          </p:nvPr>
        </p:nvSpPr>
        <p:spPr/>
        <p:txBody>
          <a:bodyPr/>
          <a:lstStyle/>
          <a:p>
            <a:r>
              <a:rPr lang="en-US" dirty="0"/>
              <a:t>Change Baseline Assumptions</a:t>
            </a:r>
          </a:p>
        </p:txBody>
      </p:sp>
      <p:sp>
        <p:nvSpPr>
          <p:cNvPr id="3" name="Slide Number Placeholder 2">
            <a:extLst>
              <a:ext uri="{FF2B5EF4-FFF2-40B4-BE49-F238E27FC236}">
                <a16:creationId xmlns:a16="http://schemas.microsoft.com/office/drawing/2014/main" id="{5F1FFC85-CF61-AC96-A6E8-A637EA578C1D}"/>
              </a:ext>
            </a:extLst>
          </p:cNvPr>
          <p:cNvSpPr>
            <a:spLocks noGrp="1"/>
          </p:cNvSpPr>
          <p:nvPr>
            <p:ph type="sldNum" sz="quarter" idx="12"/>
          </p:nvPr>
        </p:nvSpPr>
        <p:spPr/>
        <p:txBody>
          <a:bodyPr/>
          <a:lstStyle/>
          <a:p>
            <a:fld id="{0400CDE9-CF22-4215-9E85-C4495376B421}" type="slidenum">
              <a:rPr lang="en-US" smtClean="0"/>
              <a:t>30</a:t>
            </a:fld>
            <a:endParaRPr lang="en-US"/>
          </a:p>
        </p:txBody>
      </p:sp>
      <p:pic>
        <p:nvPicPr>
          <p:cNvPr id="6" name="Picture 5" descr="Chart that shows stigmatizing language and anti-biased language.&#10;Instead of saying the patient is abusing medication, say, the patient is seeking help for a legitimate reason. Instead of saying, I already know why they are here. Say, I’m curious as to why they are here.&#10;Instead of saying, Patient or family is solely responsible for their medical problems. Say, Patient’s condition is multifactorial, and it is important to dissect its root causes beyond individual responsibility.&#10;Instead of, Another provider will have more time to document with less bias than me.&#10;Say, Biases reflected in medical language perpetuate stigma for subsequent providers and could harm patient outcomes.&#10;&#10;&#10;">
            <a:extLst>
              <a:ext uri="{FF2B5EF4-FFF2-40B4-BE49-F238E27FC236}">
                <a16:creationId xmlns:a16="http://schemas.microsoft.com/office/drawing/2014/main" id="{67DE706E-6A40-F260-7869-E92DF0305141}"/>
              </a:ext>
            </a:extLst>
          </p:cNvPr>
          <p:cNvPicPr>
            <a:picLocks noChangeAspect="1"/>
          </p:cNvPicPr>
          <p:nvPr/>
        </p:nvPicPr>
        <p:blipFill rotWithShape="1">
          <a:blip r:embed="rId3"/>
          <a:srcRect l="27398" t="36858" r="11562" b="18095"/>
          <a:stretch/>
        </p:blipFill>
        <p:spPr>
          <a:xfrm>
            <a:off x="292525" y="1639185"/>
            <a:ext cx="11363353" cy="4717165"/>
          </a:xfrm>
          <a:prstGeom prst="rect">
            <a:avLst/>
          </a:prstGeom>
        </p:spPr>
      </p:pic>
    </p:spTree>
    <p:extLst>
      <p:ext uri="{BB962C8B-B14F-4D97-AF65-F5344CB8AC3E}">
        <p14:creationId xmlns:p14="http://schemas.microsoft.com/office/powerpoint/2010/main" val="2615008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677-5386-95F4-16FE-0D6CDCB5310B}"/>
              </a:ext>
            </a:extLst>
          </p:cNvPr>
          <p:cNvSpPr>
            <a:spLocks noGrp="1"/>
          </p:cNvSpPr>
          <p:nvPr>
            <p:ph type="title"/>
          </p:nvPr>
        </p:nvSpPr>
        <p:spPr>
          <a:xfrm>
            <a:off x="838200" y="365126"/>
            <a:ext cx="10515600" cy="977900"/>
          </a:xfrm>
        </p:spPr>
        <p:txBody>
          <a:bodyPr/>
          <a:lstStyle/>
          <a:p>
            <a:r>
              <a:rPr lang="en-US" dirty="0"/>
              <a:t>General Guidelines</a:t>
            </a:r>
          </a:p>
        </p:txBody>
      </p:sp>
      <p:sp>
        <p:nvSpPr>
          <p:cNvPr id="3" name="Slide Number Placeholder 2">
            <a:extLst>
              <a:ext uri="{FF2B5EF4-FFF2-40B4-BE49-F238E27FC236}">
                <a16:creationId xmlns:a16="http://schemas.microsoft.com/office/drawing/2014/main" id="{4767DA38-9250-078D-F084-D56F00646472}"/>
              </a:ext>
            </a:extLst>
          </p:cNvPr>
          <p:cNvSpPr>
            <a:spLocks noGrp="1"/>
          </p:cNvSpPr>
          <p:nvPr>
            <p:ph type="sldNum" sz="quarter" idx="12"/>
          </p:nvPr>
        </p:nvSpPr>
        <p:spPr/>
        <p:txBody>
          <a:bodyPr/>
          <a:lstStyle/>
          <a:p>
            <a:fld id="{0400CDE9-CF22-4215-9E85-C4495376B421}" type="slidenum">
              <a:rPr lang="en-US" smtClean="0"/>
              <a:t>31</a:t>
            </a:fld>
            <a:endParaRPr lang="en-US"/>
          </a:p>
        </p:txBody>
      </p:sp>
      <p:pic>
        <p:nvPicPr>
          <p:cNvPr id="6" name="Picture 5" descr="Stigmatizing language Uses labels and stereotypes to communicate patient conditions or contexts (e.g., “difficult” or “drug-seeking”)&#10;&#10;Anti-Biased language Describes the patient’s experiences and actions objectively and in an individualized way that promotes patient’s best interests among providers&#10;&#10;Stigmatizing language Discounts a patient’s identity (e.g., uses assumed gender data or labels)&#10;&#10;Anti-biased language Reflects a patient’s own presentation of self&#10;">
            <a:extLst>
              <a:ext uri="{FF2B5EF4-FFF2-40B4-BE49-F238E27FC236}">
                <a16:creationId xmlns:a16="http://schemas.microsoft.com/office/drawing/2014/main" id="{3B15A4ED-7C9F-4BCA-0BAA-6BEBE8D0B431}"/>
              </a:ext>
            </a:extLst>
          </p:cNvPr>
          <p:cNvPicPr>
            <a:picLocks noChangeAspect="1"/>
          </p:cNvPicPr>
          <p:nvPr/>
        </p:nvPicPr>
        <p:blipFill rotWithShape="1">
          <a:blip r:embed="rId3"/>
          <a:srcRect l="26633" t="36599" r="11562" b="19456"/>
          <a:stretch/>
        </p:blipFill>
        <p:spPr>
          <a:xfrm>
            <a:off x="694693" y="1810921"/>
            <a:ext cx="10659107" cy="4263203"/>
          </a:xfrm>
          <a:prstGeom prst="rect">
            <a:avLst/>
          </a:prstGeom>
        </p:spPr>
      </p:pic>
    </p:spTree>
    <p:extLst>
      <p:ext uri="{BB962C8B-B14F-4D97-AF65-F5344CB8AC3E}">
        <p14:creationId xmlns:p14="http://schemas.microsoft.com/office/powerpoint/2010/main" val="853485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2A98-2299-31A7-D8C5-329E3065864A}"/>
              </a:ext>
            </a:extLst>
          </p:cNvPr>
          <p:cNvSpPr>
            <a:spLocks noGrp="1"/>
          </p:cNvSpPr>
          <p:nvPr>
            <p:ph type="title"/>
          </p:nvPr>
        </p:nvSpPr>
        <p:spPr/>
        <p:txBody>
          <a:bodyPr/>
          <a:lstStyle/>
          <a:p>
            <a:r>
              <a:rPr lang="en-US" dirty="0"/>
              <a:t>Documentation Code of Conduct</a:t>
            </a:r>
          </a:p>
        </p:txBody>
      </p:sp>
      <p:sp>
        <p:nvSpPr>
          <p:cNvPr id="3" name="Content Placeholder 2">
            <a:extLst>
              <a:ext uri="{FF2B5EF4-FFF2-40B4-BE49-F238E27FC236}">
                <a16:creationId xmlns:a16="http://schemas.microsoft.com/office/drawing/2014/main" id="{3AF3400B-DB9B-7C98-BAB2-6401434D59F9}"/>
              </a:ext>
            </a:extLst>
          </p:cNvPr>
          <p:cNvSpPr>
            <a:spLocks noGrp="1"/>
          </p:cNvSpPr>
          <p:nvPr>
            <p:ph idx="1"/>
          </p:nvPr>
        </p:nvSpPr>
        <p:spPr/>
        <p:txBody>
          <a:bodyPr>
            <a:normAutofit/>
          </a:bodyPr>
          <a:lstStyle/>
          <a:p>
            <a:pPr marL="6350" indent="0">
              <a:buNone/>
            </a:pPr>
            <a:r>
              <a:rPr lang="en-US" sz="4400" b="1" dirty="0"/>
              <a:t>Consider First</a:t>
            </a:r>
          </a:p>
          <a:p>
            <a:pPr marL="6350" indent="0">
              <a:buNone/>
            </a:pPr>
            <a:endParaRPr lang="en-US" sz="1400" dirty="0"/>
          </a:p>
          <a:p>
            <a:pPr marL="457200" lvl="1" indent="0">
              <a:buNone/>
            </a:pPr>
            <a:r>
              <a:rPr lang="en-US" sz="2800" i="1" dirty="0"/>
              <a:t>Does it cast blame?</a:t>
            </a:r>
          </a:p>
          <a:p>
            <a:pPr marL="457200" lvl="1" indent="0">
              <a:buNone/>
            </a:pPr>
            <a:r>
              <a:rPr lang="en-US" sz="2800" i="1" dirty="0"/>
              <a:t>Does it reinforce a stereotype?</a:t>
            </a:r>
          </a:p>
          <a:p>
            <a:pPr marL="457200" lvl="1" indent="0">
              <a:buNone/>
            </a:pPr>
            <a:r>
              <a:rPr lang="en-US" sz="2800" i="1" dirty="0"/>
              <a:t>Does it include extraneous details?</a:t>
            </a:r>
          </a:p>
          <a:p>
            <a:pPr marL="457200" lvl="1" indent="0">
              <a:buNone/>
            </a:pPr>
            <a:r>
              <a:rPr lang="en-US" sz="2800" i="1" dirty="0"/>
              <a:t>Does it contain pejorative language?</a:t>
            </a:r>
          </a:p>
          <a:p>
            <a:pPr marL="457200" lvl="1" indent="0">
              <a:buNone/>
            </a:pPr>
            <a:r>
              <a:rPr lang="en-US" sz="2800" b="1" i="1" dirty="0"/>
              <a:t>How would my patients </a:t>
            </a:r>
            <a:r>
              <a:rPr lang="en-US" sz="2800" b="1" i="1" dirty="0">
                <a:solidFill>
                  <a:srgbClr val="FF0000"/>
                </a:solidFill>
              </a:rPr>
              <a:t>feel</a:t>
            </a:r>
            <a:r>
              <a:rPr lang="en-US" sz="2800" b="1" i="1" dirty="0"/>
              <a:t> if they read this?</a:t>
            </a:r>
          </a:p>
        </p:txBody>
      </p:sp>
      <p:sp>
        <p:nvSpPr>
          <p:cNvPr id="4" name="Slide Number Placeholder 3">
            <a:extLst>
              <a:ext uri="{FF2B5EF4-FFF2-40B4-BE49-F238E27FC236}">
                <a16:creationId xmlns:a16="http://schemas.microsoft.com/office/drawing/2014/main" id="{1CD438ED-058C-0F7F-D8EB-856360C001A7}"/>
              </a:ext>
            </a:extLst>
          </p:cNvPr>
          <p:cNvSpPr>
            <a:spLocks noGrp="1"/>
          </p:cNvSpPr>
          <p:nvPr>
            <p:ph type="sldNum" sz="quarter" idx="12"/>
          </p:nvPr>
        </p:nvSpPr>
        <p:spPr/>
        <p:txBody>
          <a:bodyPr/>
          <a:lstStyle/>
          <a:p>
            <a:fld id="{0400CDE9-CF22-4215-9E85-C4495376B421}" type="slidenum">
              <a:rPr lang="en-US" smtClean="0"/>
              <a:t>32</a:t>
            </a:fld>
            <a:endParaRPr lang="en-US"/>
          </a:p>
        </p:txBody>
      </p:sp>
    </p:spTree>
    <p:extLst>
      <p:ext uri="{BB962C8B-B14F-4D97-AF65-F5344CB8AC3E}">
        <p14:creationId xmlns:p14="http://schemas.microsoft.com/office/powerpoint/2010/main" val="3899087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677-5386-95F4-16FE-0D6CDCB5310B}"/>
              </a:ext>
            </a:extLst>
          </p:cNvPr>
          <p:cNvSpPr>
            <a:spLocks noGrp="1"/>
          </p:cNvSpPr>
          <p:nvPr>
            <p:ph type="title"/>
          </p:nvPr>
        </p:nvSpPr>
        <p:spPr>
          <a:xfrm>
            <a:off x="838200" y="365126"/>
            <a:ext cx="10515600" cy="977900"/>
          </a:xfrm>
        </p:spPr>
        <p:txBody>
          <a:bodyPr/>
          <a:lstStyle/>
          <a:p>
            <a:r>
              <a:rPr lang="en-US" dirty="0"/>
              <a:t>Examples</a:t>
            </a:r>
          </a:p>
        </p:txBody>
      </p:sp>
      <p:sp>
        <p:nvSpPr>
          <p:cNvPr id="3" name="Slide Number Placeholder 2">
            <a:extLst>
              <a:ext uri="{FF2B5EF4-FFF2-40B4-BE49-F238E27FC236}">
                <a16:creationId xmlns:a16="http://schemas.microsoft.com/office/drawing/2014/main" id="{FF93201B-DD3E-1EC3-E6A4-E38D205820D8}"/>
              </a:ext>
            </a:extLst>
          </p:cNvPr>
          <p:cNvSpPr>
            <a:spLocks noGrp="1"/>
          </p:cNvSpPr>
          <p:nvPr>
            <p:ph type="sldNum" sz="quarter" idx="12"/>
          </p:nvPr>
        </p:nvSpPr>
        <p:spPr/>
        <p:txBody>
          <a:bodyPr/>
          <a:lstStyle/>
          <a:p>
            <a:fld id="{0400CDE9-CF22-4215-9E85-C4495376B421}" type="slidenum">
              <a:rPr lang="en-US" smtClean="0"/>
              <a:t>33</a:t>
            </a:fld>
            <a:endParaRPr lang="en-US"/>
          </a:p>
        </p:txBody>
      </p:sp>
      <p:pic>
        <p:nvPicPr>
          <p:cNvPr id="6" name="Picture 5" descr="Words to Avoid and Use:&#10;Substance Use:&#10;Avoid: “Substance abuser, opiate addict, alcoholic”; “relapse” Test was “dirty” or “clean”&#10;Use: “Person with substance, opioid, alcohol use disorder”; “period of &#10;  abstinence”; “recurrence of use”&#10; “Test shows X”&#10;&#10;Disability&#10;Avoid: “Wheelchair-bound”&#10;“Retarded”&#10;Use: &#10;“Wheelchair user”&#10;“Intellectually disabled”&#10;&#10;Social History:&#10;Avoid: “Homeless”&#10;“Ex-convict”&#10;Use: “Patient experiencing homelessness” or “unhoused person” &#10;“Person with a history of incarceration”&#10;&#10;Gender Identity:&#10;Avoid: Assuming or not asking about gender identity, pronouns, etc.&#10;&#10;Use: When relevant to care, note sex on birth certificate, gender identity, treatments or surgeries, and pronouns&#10;&#10;">
            <a:extLst>
              <a:ext uri="{FF2B5EF4-FFF2-40B4-BE49-F238E27FC236}">
                <a16:creationId xmlns:a16="http://schemas.microsoft.com/office/drawing/2014/main" id="{EDBC7005-39A6-95B3-471D-2A84296F1B6E}"/>
              </a:ext>
            </a:extLst>
          </p:cNvPr>
          <p:cNvPicPr>
            <a:picLocks noChangeAspect="1"/>
          </p:cNvPicPr>
          <p:nvPr/>
        </p:nvPicPr>
        <p:blipFill rotWithShape="1">
          <a:blip r:embed="rId3"/>
          <a:srcRect l="27780" t="34667" r="12603" b="17687"/>
          <a:stretch/>
        </p:blipFill>
        <p:spPr>
          <a:xfrm>
            <a:off x="736293" y="1812032"/>
            <a:ext cx="10412268" cy="4680842"/>
          </a:xfrm>
          <a:prstGeom prst="rect">
            <a:avLst/>
          </a:prstGeom>
        </p:spPr>
      </p:pic>
    </p:spTree>
    <p:extLst>
      <p:ext uri="{BB962C8B-B14F-4D97-AF65-F5344CB8AC3E}">
        <p14:creationId xmlns:p14="http://schemas.microsoft.com/office/powerpoint/2010/main" val="2761454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B677-5386-95F4-16FE-0D6CDCB5310B}"/>
              </a:ext>
            </a:extLst>
          </p:cNvPr>
          <p:cNvSpPr>
            <a:spLocks noGrp="1"/>
          </p:cNvSpPr>
          <p:nvPr>
            <p:ph type="title"/>
          </p:nvPr>
        </p:nvSpPr>
        <p:spPr>
          <a:xfrm>
            <a:off x="838200" y="365126"/>
            <a:ext cx="10515600" cy="977900"/>
          </a:xfrm>
        </p:spPr>
        <p:txBody>
          <a:bodyPr>
            <a:normAutofit fontScale="90000"/>
          </a:bodyPr>
          <a:lstStyle/>
          <a:p>
            <a:r>
              <a:rPr lang="en-US" dirty="0"/>
              <a:t>Examples for HIV-related Content Areas</a:t>
            </a:r>
          </a:p>
        </p:txBody>
      </p:sp>
      <p:sp>
        <p:nvSpPr>
          <p:cNvPr id="3" name="Slide Number Placeholder 2">
            <a:extLst>
              <a:ext uri="{FF2B5EF4-FFF2-40B4-BE49-F238E27FC236}">
                <a16:creationId xmlns:a16="http://schemas.microsoft.com/office/drawing/2014/main" id="{E1DD592B-9DF0-AEF8-5DCD-9B8988473202}"/>
              </a:ext>
            </a:extLst>
          </p:cNvPr>
          <p:cNvSpPr>
            <a:spLocks noGrp="1"/>
          </p:cNvSpPr>
          <p:nvPr>
            <p:ph type="sldNum" sz="quarter" idx="12"/>
          </p:nvPr>
        </p:nvSpPr>
        <p:spPr/>
        <p:txBody>
          <a:bodyPr/>
          <a:lstStyle/>
          <a:p>
            <a:fld id="{0400CDE9-CF22-4215-9E85-C4495376B421}" type="slidenum">
              <a:rPr lang="en-US" smtClean="0"/>
              <a:t>34</a:t>
            </a:fld>
            <a:endParaRPr lang="en-US"/>
          </a:p>
        </p:txBody>
      </p:sp>
      <p:pic>
        <p:nvPicPr>
          <p:cNvPr id="6" name="Picture 5" descr="Examples of HIV-related Content Areas&#10;Avoid: Promiscuous &#10;Use: Has multiple sexual partners&#10;&#10;Avoid: Compliant or Noncompliant &#10;Use: Adherent or nonadherent&#10;&#10;Avoid: Unprotected Sex&#10;Use: Sex without a condom or other medicines to prevent or treat HIV&#10;&#10;Avoid: Risky behavior&#10;Use: Risk factors, ‘people with certain risk factors such as [examples]’&#10;&#10;Avoid: At-risk person&#10;Use: Person behaviorally vulnerable to HIV&#10;">
            <a:extLst>
              <a:ext uri="{FF2B5EF4-FFF2-40B4-BE49-F238E27FC236}">
                <a16:creationId xmlns:a16="http://schemas.microsoft.com/office/drawing/2014/main" id="{FFABA276-962E-AC68-28D5-C176DFC720FD}"/>
              </a:ext>
            </a:extLst>
          </p:cNvPr>
          <p:cNvPicPr>
            <a:picLocks noChangeAspect="1"/>
          </p:cNvPicPr>
          <p:nvPr/>
        </p:nvPicPr>
        <p:blipFill rotWithShape="1">
          <a:blip r:embed="rId3"/>
          <a:srcRect l="27322" t="36463" r="12219" b="17279"/>
          <a:stretch/>
        </p:blipFill>
        <p:spPr>
          <a:xfrm>
            <a:off x="502618" y="1595386"/>
            <a:ext cx="10851182" cy="4670129"/>
          </a:xfrm>
          <a:prstGeom prst="rect">
            <a:avLst/>
          </a:prstGeom>
        </p:spPr>
      </p:pic>
    </p:spTree>
    <p:extLst>
      <p:ext uri="{BB962C8B-B14F-4D97-AF65-F5344CB8AC3E}">
        <p14:creationId xmlns:p14="http://schemas.microsoft.com/office/powerpoint/2010/main" val="216777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664FB8D-698C-AEFB-E780-3AF2CF4955E7}"/>
              </a:ext>
            </a:extLst>
          </p:cNvPr>
          <p:cNvSpPr>
            <a:spLocks noGrp="1"/>
          </p:cNvSpPr>
          <p:nvPr>
            <p:ph type="title" idx="4294967295"/>
          </p:nvPr>
        </p:nvSpPr>
        <p:spPr>
          <a:xfrm>
            <a:off x="571500" y="506413"/>
            <a:ext cx="11049000" cy="5845175"/>
          </a:xfrm>
          <a:prstGeom prst="rect">
            <a:avLst/>
          </a:prstGeom>
          <a:solidFill>
            <a:srgbClr val="FF0000"/>
          </a:solidFill>
          <a:ln>
            <a:solidFill>
              <a:schemeClr val="bg1"/>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114112"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3900" b="1" i="0" u="none" strike="noStrike" kern="1200" cap="none" spc="0" normalizeH="0" baseline="0" noProof="0" dirty="0">
                <a:ln w="10160">
                  <a:solidFill>
                    <a:schemeClr val="bg1"/>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Weird</a:t>
            </a:r>
          </a:p>
        </p:txBody>
      </p:sp>
    </p:spTree>
    <p:extLst>
      <p:ext uri="{BB962C8B-B14F-4D97-AF65-F5344CB8AC3E}">
        <p14:creationId xmlns:p14="http://schemas.microsoft.com/office/powerpoint/2010/main" val="1140280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F3582F6-1C51-715F-CEFD-1F053E6A5CCF}"/>
              </a:ext>
              <a:ext uri="{C183D7F6-B498-43B3-948B-1728B52AA6E4}">
                <adec:decorative xmlns:adec="http://schemas.microsoft.com/office/drawing/2017/decorative" val="1"/>
              </a:ext>
            </a:extLst>
          </p:cNvPr>
          <p:cNvSpPr/>
          <p:nvPr/>
        </p:nvSpPr>
        <p:spPr>
          <a:xfrm>
            <a:off x="3810000" y="1348740"/>
            <a:ext cx="4572000" cy="4572000"/>
          </a:xfrm>
          <a:prstGeom prst="ellips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Rectangle that reads: Debiasing our language">
            <a:extLst>
              <a:ext uri="{FF2B5EF4-FFF2-40B4-BE49-F238E27FC236}">
                <a16:creationId xmlns:a16="http://schemas.microsoft.com/office/drawing/2014/main" id="{5BED4F1E-E005-1FE6-8334-E04FB11E78C7}"/>
              </a:ext>
            </a:extLst>
          </p:cNvPr>
          <p:cNvSpPr/>
          <p:nvPr/>
        </p:nvSpPr>
        <p:spPr>
          <a:xfrm>
            <a:off x="609600" y="4423410"/>
            <a:ext cx="10972800" cy="149733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a:p>
        </p:txBody>
      </p:sp>
      <p:sp>
        <p:nvSpPr>
          <p:cNvPr id="3" name="Title 2">
            <a:extLst>
              <a:ext uri="{FF2B5EF4-FFF2-40B4-BE49-F238E27FC236}">
                <a16:creationId xmlns:a16="http://schemas.microsoft.com/office/drawing/2014/main" id="{5EBCD688-0C0A-F417-6060-61B505CCF47D}"/>
              </a:ext>
            </a:extLst>
          </p:cNvPr>
          <p:cNvSpPr>
            <a:spLocks noGrp="1"/>
          </p:cNvSpPr>
          <p:nvPr>
            <p:ph type="title"/>
          </p:nvPr>
        </p:nvSpPr>
        <p:spPr>
          <a:xfrm>
            <a:off x="609600" y="4423410"/>
            <a:ext cx="10737850" cy="1497330"/>
          </a:xfrm>
        </p:spPr>
        <p:txBody>
          <a:bodyPr anchor="ctr">
            <a:noAutofit/>
          </a:bodyPr>
          <a:lstStyle/>
          <a:p>
            <a:pPr algn="ctr"/>
            <a:r>
              <a:rPr lang="en-US" sz="4800" b="1" dirty="0">
                <a:solidFill>
                  <a:schemeClr val="bg1"/>
                </a:solidFill>
              </a:rPr>
              <a:t>Debiasing Our Language</a:t>
            </a:r>
          </a:p>
        </p:txBody>
      </p:sp>
      <p:pic>
        <p:nvPicPr>
          <p:cNvPr id="4" name="Graphic 3" descr="Magnifying glass with solid fill">
            <a:extLst>
              <a:ext uri="{FF2B5EF4-FFF2-40B4-BE49-F238E27FC236}">
                <a16:creationId xmlns:a16="http://schemas.microsoft.com/office/drawing/2014/main" id="{2E6B5AE0-FB4E-0B0E-4E1B-F5EC3AAFC9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64405" y="1951714"/>
            <a:ext cx="2663190" cy="2663190"/>
          </a:xfrm>
          <a:prstGeom prst="rect">
            <a:avLst/>
          </a:prstGeom>
        </p:spPr>
      </p:pic>
      <p:sp>
        <p:nvSpPr>
          <p:cNvPr id="5" name="Slide Number Placeholder 4">
            <a:extLst>
              <a:ext uri="{FF2B5EF4-FFF2-40B4-BE49-F238E27FC236}">
                <a16:creationId xmlns:a16="http://schemas.microsoft.com/office/drawing/2014/main" id="{A3C03810-A212-127F-102C-0B084D7861BF}"/>
              </a:ext>
            </a:extLst>
          </p:cNvPr>
          <p:cNvSpPr>
            <a:spLocks noGrp="1"/>
          </p:cNvSpPr>
          <p:nvPr>
            <p:ph type="sldNum" sz="quarter" idx="12"/>
          </p:nvPr>
        </p:nvSpPr>
        <p:spPr/>
        <p:txBody>
          <a:bodyPr/>
          <a:lstStyle/>
          <a:p>
            <a:fld id="{0400CDE9-CF22-4215-9E85-C4495376B421}" type="slidenum">
              <a:rPr lang="en-US" smtClean="0"/>
              <a:t>36</a:t>
            </a:fld>
            <a:endParaRPr lang="en-US"/>
          </a:p>
        </p:txBody>
      </p:sp>
    </p:spTree>
    <p:extLst>
      <p:ext uri="{BB962C8B-B14F-4D97-AF65-F5344CB8AC3E}">
        <p14:creationId xmlns:p14="http://schemas.microsoft.com/office/powerpoint/2010/main" val="1043282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B7967A-AD91-684B-2934-0EA8A62FFEB9}"/>
              </a:ext>
            </a:extLst>
          </p:cNvPr>
          <p:cNvSpPr>
            <a:spLocks noGrp="1"/>
          </p:cNvSpPr>
          <p:nvPr>
            <p:ph type="title"/>
          </p:nvPr>
        </p:nvSpPr>
        <p:spPr/>
        <p:txBody>
          <a:bodyPr/>
          <a:lstStyle/>
          <a:p>
            <a:r>
              <a:rPr lang="en-US" dirty="0"/>
              <a:t>Debiasing Language</a:t>
            </a:r>
          </a:p>
        </p:txBody>
      </p:sp>
      <p:graphicFrame>
        <p:nvGraphicFramePr>
          <p:cNvPr id="9" name="Content Placeholder 8">
            <a:extLst>
              <a:ext uri="{FF2B5EF4-FFF2-40B4-BE49-F238E27FC236}">
                <a16:creationId xmlns:a16="http://schemas.microsoft.com/office/drawing/2014/main" id="{7E6C629D-F7E2-D853-366D-75EDCC8B758F}"/>
              </a:ext>
            </a:extLst>
          </p:cNvPr>
          <p:cNvGraphicFramePr>
            <a:graphicFrameLocks noGrp="1"/>
          </p:cNvGraphicFramePr>
          <p:nvPr>
            <p:ph idx="1"/>
            <p:extLst>
              <p:ext uri="{D42A27DB-BD31-4B8C-83A1-F6EECF244321}">
                <p14:modId xmlns:p14="http://schemas.microsoft.com/office/powerpoint/2010/main" val="687662791"/>
              </p:ext>
            </p:extLst>
          </p:nvPr>
        </p:nvGraphicFramePr>
        <p:xfrm>
          <a:off x="838200" y="1825625"/>
          <a:ext cx="10515600" cy="46634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714585920"/>
                    </a:ext>
                  </a:extLst>
                </a:gridCol>
                <a:gridCol w="6324600">
                  <a:extLst>
                    <a:ext uri="{9D8B030D-6E8A-4147-A177-3AD203B41FA5}">
                      <a16:colId xmlns:a16="http://schemas.microsoft.com/office/drawing/2014/main" val="2090874097"/>
                    </a:ext>
                  </a:extLst>
                </a:gridCol>
              </a:tblGrid>
              <a:tr h="548640">
                <a:tc>
                  <a:txBody>
                    <a:bodyPr/>
                    <a:lstStyle/>
                    <a:p>
                      <a:pPr algn="ctr">
                        <a:lnSpc>
                          <a:spcPct val="100000"/>
                        </a:lnSpc>
                      </a:pPr>
                      <a:r>
                        <a:rPr lang="en-US" sz="1800" dirty="0">
                          <a:latin typeface="Arial" panose="020B0604020202020204" pitchFamily="34" charset="0"/>
                          <a:cs typeface="Arial" panose="020B0604020202020204" pitchFamily="34" charset="0"/>
                        </a:rPr>
                        <a:t>Stigmatizing Language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US" sz="1800" dirty="0">
                          <a:latin typeface="Arial" panose="020B0604020202020204" pitchFamily="34" charset="0"/>
                          <a:cs typeface="Arial" panose="020B0604020202020204" pitchFamily="34" charset="0"/>
                        </a:rPr>
                        <a:t>Anti-Biased Language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93643705"/>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Handicapped Parking Spot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918280"/>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She collects food stamps.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55087"/>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Crippled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82966"/>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he can walk, he’s normal.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312203"/>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You’ve done well for someone like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3387818"/>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He’s a homosexual.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4010626"/>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She’s HIV.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161654"/>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 drug test was dirty.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628754"/>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He’s selling himself.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429061"/>
                  </a:ext>
                </a:extLst>
              </a:tr>
            </a:tbl>
          </a:graphicData>
        </a:graphic>
      </p:graphicFrame>
      <p:sp>
        <p:nvSpPr>
          <p:cNvPr id="2" name="Slide Number Placeholder 1">
            <a:extLst>
              <a:ext uri="{FF2B5EF4-FFF2-40B4-BE49-F238E27FC236}">
                <a16:creationId xmlns:a16="http://schemas.microsoft.com/office/drawing/2014/main" id="{4DCDC98E-A448-B973-2547-3A6FC8706027}"/>
              </a:ext>
            </a:extLst>
          </p:cNvPr>
          <p:cNvSpPr>
            <a:spLocks noGrp="1"/>
          </p:cNvSpPr>
          <p:nvPr>
            <p:ph type="sldNum" sz="quarter" idx="12"/>
          </p:nvPr>
        </p:nvSpPr>
        <p:spPr/>
        <p:txBody>
          <a:bodyPr/>
          <a:lstStyle/>
          <a:p>
            <a:fld id="{0400CDE9-CF22-4215-9E85-C4495376B421}" type="slidenum">
              <a:rPr lang="en-US" smtClean="0"/>
              <a:t>37</a:t>
            </a:fld>
            <a:endParaRPr lang="en-US"/>
          </a:p>
        </p:txBody>
      </p:sp>
    </p:spTree>
    <p:extLst>
      <p:ext uri="{BB962C8B-B14F-4D97-AF65-F5344CB8AC3E}">
        <p14:creationId xmlns:p14="http://schemas.microsoft.com/office/powerpoint/2010/main" val="1202204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B7967A-AD91-684B-2934-0EA8A62FFEB9}"/>
              </a:ext>
            </a:extLst>
          </p:cNvPr>
          <p:cNvSpPr>
            <a:spLocks noGrp="1"/>
          </p:cNvSpPr>
          <p:nvPr>
            <p:ph type="title"/>
          </p:nvPr>
        </p:nvSpPr>
        <p:spPr/>
        <p:txBody>
          <a:bodyPr/>
          <a:lstStyle/>
          <a:p>
            <a:r>
              <a:rPr lang="en-US" dirty="0"/>
              <a:t>Debiasing Language </a:t>
            </a:r>
            <a:r>
              <a:rPr lang="en-US" dirty="0">
                <a:solidFill>
                  <a:schemeClr val="bg1">
                    <a:alpha val="0"/>
                  </a:schemeClr>
                </a:solidFill>
              </a:rPr>
              <a:t>2</a:t>
            </a:r>
          </a:p>
        </p:txBody>
      </p:sp>
      <p:graphicFrame>
        <p:nvGraphicFramePr>
          <p:cNvPr id="9" name="Content Placeholder 8">
            <a:extLst>
              <a:ext uri="{FF2B5EF4-FFF2-40B4-BE49-F238E27FC236}">
                <a16:creationId xmlns:a16="http://schemas.microsoft.com/office/drawing/2014/main" id="{7E6C629D-F7E2-D853-366D-75EDCC8B758F}"/>
              </a:ext>
            </a:extLst>
          </p:cNvPr>
          <p:cNvGraphicFramePr>
            <a:graphicFrameLocks noGrp="1"/>
          </p:cNvGraphicFramePr>
          <p:nvPr>
            <p:ph idx="1"/>
            <p:extLst>
              <p:ext uri="{D42A27DB-BD31-4B8C-83A1-F6EECF244321}">
                <p14:modId xmlns:p14="http://schemas.microsoft.com/office/powerpoint/2010/main" val="1094627814"/>
              </p:ext>
            </p:extLst>
          </p:nvPr>
        </p:nvGraphicFramePr>
        <p:xfrm>
          <a:off x="838200" y="1825625"/>
          <a:ext cx="10515600" cy="4663440"/>
        </p:xfrm>
        <a:graphic>
          <a:graphicData uri="http://schemas.openxmlformats.org/drawingml/2006/table">
            <a:tbl>
              <a:tblPr firstRow="1" bandRow="1">
                <a:tableStyleId>{5C22544A-7EE6-4342-B048-85BDC9FD1C3A}</a:tableStyleId>
              </a:tblPr>
              <a:tblGrid>
                <a:gridCol w="4208929">
                  <a:extLst>
                    <a:ext uri="{9D8B030D-6E8A-4147-A177-3AD203B41FA5}">
                      <a16:colId xmlns:a16="http://schemas.microsoft.com/office/drawing/2014/main" val="714585920"/>
                    </a:ext>
                  </a:extLst>
                </a:gridCol>
                <a:gridCol w="6306671">
                  <a:extLst>
                    <a:ext uri="{9D8B030D-6E8A-4147-A177-3AD203B41FA5}">
                      <a16:colId xmlns:a16="http://schemas.microsoft.com/office/drawing/2014/main" val="2090874097"/>
                    </a:ext>
                  </a:extLst>
                </a:gridCol>
              </a:tblGrid>
              <a:tr h="548640">
                <a:tc>
                  <a:txBody>
                    <a:bodyPr/>
                    <a:lstStyle/>
                    <a:p>
                      <a:pPr algn="ctr">
                        <a:lnSpc>
                          <a:spcPct val="100000"/>
                        </a:lnSpc>
                      </a:pPr>
                      <a:r>
                        <a:rPr lang="en-US" sz="1800" dirty="0">
                          <a:latin typeface="Arial" panose="020B0604020202020204" pitchFamily="34" charset="0"/>
                          <a:cs typeface="Arial" panose="020B0604020202020204" pitchFamily="34" charset="0"/>
                        </a:rPr>
                        <a:t>Stigmatizing Language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US" sz="1800" dirty="0">
                          <a:latin typeface="Arial" panose="020B0604020202020204" pitchFamily="34" charset="0"/>
                          <a:cs typeface="Arial" panose="020B0604020202020204" pitchFamily="34" charset="0"/>
                        </a:rPr>
                        <a:t>Anti-Biased Language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93643705"/>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Handicapped Parking Spot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Accessible</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918280"/>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She collects food stamps.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Beneficiary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55087"/>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Crippled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Person with a disability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82966"/>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he can walk, he’s normal.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Non-disabled</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312203"/>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You’ve done well for someone like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You have many accomplishments</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3387818"/>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He’s a homosexual.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Identifies as gay, bisexual, or reflect patient’s language </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4010626"/>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She’s HIV.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Person with HIV</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161654"/>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 drug test was dirty.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Drug Screen was positive</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628754"/>
                  </a:ext>
                </a:extLst>
              </a:tr>
              <a:tr h="457200">
                <a:tc>
                  <a:txBody>
                    <a:bodyPr/>
                    <a:lstStyle/>
                    <a:p>
                      <a:pPr marL="0" marR="0">
                        <a:lnSpc>
                          <a:spcPct val="100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He’s selling himself.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defTabSz="1218915" rtl="0" eaLnBrk="1" latinLnBrk="0" hangingPunct="1">
                        <a:lnSpc>
                          <a:spcPct val="100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Person engaged in sex work*</a:t>
                      </a:r>
                    </a:p>
                  </a:txBody>
                  <a:tcPr marL="42200" marR="422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429061"/>
                  </a:ext>
                </a:extLst>
              </a:tr>
            </a:tbl>
          </a:graphicData>
        </a:graphic>
      </p:graphicFrame>
      <p:sp>
        <p:nvSpPr>
          <p:cNvPr id="2" name="Slide Number Placeholder 1">
            <a:extLst>
              <a:ext uri="{FF2B5EF4-FFF2-40B4-BE49-F238E27FC236}">
                <a16:creationId xmlns:a16="http://schemas.microsoft.com/office/drawing/2014/main" id="{64DA53A2-0627-C33F-0522-6E6950F8DFFD}"/>
              </a:ext>
            </a:extLst>
          </p:cNvPr>
          <p:cNvSpPr>
            <a:spLocks noGrp="1"/>
          </p:cNvSpPr>
          <p:nvPr>
            <p:ph type="sldNum" sz="quarter" idx="12"/>
          </p:nvPr>
        </p:nvSpPr>
        <p:spPr/>
        <p:txBody>
          <a:bodyPr/>
          <a:lstStyle/>
          <a:p>
            <a:fld id="{0400CDE9-CF22-4215-9E85-C4495376B421}" type="slidenum">
              <a:rPr lang="en-US" smtClean="0"/>
              <a:t>38</a:t>
            </a:fld>
            <a:endParaRPr lang="en-US"/>
          </a:p>
        </p:txBody>
      </p:sp>
    </p:spTree>
    <p:extLst>
      <p:ext uri="{BB962C8B-B14F-4D97-AF65-F5344CB8AC3E}">
        <p14:creationId xmlns:p14="http://schemas.microsoft.com/office/powerpoint/2010/main" val="868012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E880-1DB7-DE14-7911-53A215E1555E}"/>
              </a:ext>
            </a:extLst>
          </p:cNvPr>
          <p:cNvSpPr>
            <a:spLocks noGrp="1"/>
          </p:cNvSpPr>
          <p:nvPr>
            <p:ph type="title"/>
          </p:nvPr>
        </p:nvSpPr>
        <p:spPr/>
        <p:txBody>
          <a:bodyPr/>
          <a:lstStyle/>
          <a:p>
            <a:r>
              <a:rPr lang="en-US" dirty="0"/>
              <a:t>Final Reflection</a:t>
            </a:r>
          </a:p>
        </p:txBody>
      </p:sp>
      <p:sp>
        <p:nvSpPr>
          <p:cNvPr id="3" name="Content Placeholder 2">
            <a:extLst>
              <a:ext uri="{FF2B5EF4-FFF2-40B4-BE49-F238E27FC236}">
                <a16:creationId xmlns:a16="http://schemas.microsoft.com/office/drawing/2014/main" id="{64E258CB-F7E0-D12A-A71C-DB77998BC4D6}"/>
              </a:ext>
            </a:extLst>
          </p:cNvPr>
          <p:cNvSpPr>
            <a:spLocks noGrp="1"/>
          </p:cNvSpPr>
          <p:nvPr>
            <p:ph idx="1"/>
          </p:nvPr>
        </p:nvSpPr>
        <p:spPr/>
        <p:txBody>
          <a:bodyPr>
            <a:normAutofit/>
          </a:bodyPr>
          <a:lstStyle/>
          <a:p>
            <a:pPr marL="119063" indent="0">
              <a:buNone/>
            </a:pPr>
            <a:r>
              <a:rPr lang="en-US" sz="3200" dirty="0"/>
              <a:t>Stigmatizing language perpetuates bias.</a:t>
            </a:r>
          </a:p>
          <a:p>
            <a:pPr marL="119063" indent="0">
              <a:buNone/>
            </a:pPr>
            <a:r>
              <a:rPr lang="en-US" sz="3200" b="1" dirty="0"/>
              <a:t>Most of us have used stigmatizing language at some point in our lives, even times when we were trying to be respectful</a:t>
            </a:r>
            <a:r>
              <a:rPr lang="en-US" sz="3200" dirty="0"/>
              <a:t>.</a:t>
            </a:r>
          </a:p>
          <a:p>
            <a:pPr marL="119063" indent="0">
              <a:buNone/>
            </a:pPr>
            <a:r>
              <a:rPr lang="en-US" sz="3200" dirty="0"/>
              <a:t>Increasing awareness of bias and raising concern about its effects on patient care can help change behaviors when paired with debiasing strategies. </a:t>
            </a:r>
          </a:p>
          <a:p>
            <a:endParaRPr lang="en-US" sz="3200" dirty="0"/>
          </a:p>
        </p:txBody>
      </p:sp>
      <p:sp>
        <p:nvSpPr>
          <p:cNvPr id="4" name="Slide Number Placeholder 3">
            <a:extLst>
              <a:ext uri="{FF2B5EF4-FFF2-40B4-BE49-F238E27FC236}">
                <a16:creationId xmlns:a16="http://schemas.microsoft.com/office/drawing/2014/main" id="{09176A11-6158-B5B9-A562-2575C9FF8CE3}"/>
              </a:ext>
            </a:extLst>
          </p:cNvPr>
          <p:cNvSpPr>
            <a:spLocks noGrp="1"/>
          </p:cNvSpPr>
          <p:nvPr>
            <p:ph type="sldNum" sz="quarter" idx="12"/>
          </p:nvPr>
        </p:nvSpPr>
        <p:spPr/>
        <p:txBody>
          <a:bodyPr/>
          <a:lstStyle/>
          <a:p>
            <a:fld id="{0400CDE9-CF22-4215-9E85-C4495376B421}" type="slidenum">
              <a:rPr lang="en-US" smtClean="0"/>
              <a:t>39</a:t>
            </a:fld>
            <a:endParaRPr lang="en-US"/>
          </a:p>
        </p:txBody>
      </p:sp>
    </p:spTree>
    <p:extLst>
      <p:ext uri="{BB962C8B-B14F-4D97-AF65-F5344CB8AC3E}">
        <p14:creationId xmlns:p14="http://schemas.microsoft.com/office/powerpoint/2010/main" val="243394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6AEA-8F6C-4BAA-859C-6038B7A52DF9}"/>
              </a:ext>
            </a:extLst>
          </p:cNvPr>
          <p:cNvSpPr>
            <a:spLocks noGrp="1"/>
          </p:cNvSpPr>
          <p:nvPr>
            <p:ph type="title"/>
          </p:nvPr>
        </p:nvSpPr>
        <p:spPr>
          <a:xfrm>
            <a:off x="838200" y="365126"/>
            <a:ext cx="10515600" cy="977900"/>
          </a:xfrm>
        </p:spPr>
        <p:txBody>
          <a:bodyPr vert="horz" lIns="68580" tIns="34290" rIns="68580" bIns="34290" rtlCol="0" anchor="ctr">
            <a:normAutofit/>
          </a:bodyPr>
          <a:lstStyle/>
          <a:p>
            <a:r>
              <a:rPr lang="en-US" dirty="0"/>
              <a:t>New England Journal of Medicine</a:t>
            </a:r>
          </a:p>
        </p:txBody>
      </p:sp>
      <p:sp>
        <p:nvSpPr>
          <p:cNvPr id="6" name="Content Placeholder 5">
            <a:extLst>
              <a:ext uri="{FF2B5EF4-FFF2-40B4-BE49-F238E27FC236}">
                <a16:creationId xmlns:a16="http://schemas.microsoft.com/office/drawing/2014/main" id="{ED010D7E-B0E2-457C-9D28-EA2ED61F37B1}"/>
              </a:ext>
            </a:extLst>
          </p:cNvPr>
          <p:cNvSpPr>
            <a:spLocks noGrp="1"/>
          </p:cNvSpPr>
          <p:nvPr>
            <p:ph idx="1"/>
          </p:nvPr>
        </p:nvSpPr>
        <p:spPr>
          <a:xfrm>
            <a:off x="838201" y="1825625"/>
            <a:ext cx="4663568" cy="4667250"/>
          </a:xfrm>
        </p:spPr>
        <p:txBody>
          <a:bodyPr vert="horz" lIns="68580" tIns="34290" rIns="68580" bIns="34290" rtlCol="0">
            <a:normAutofit/>
          </a:bodyPr>
          <a:lstStyle/>
          <a:p>
            <a:pPr marL="0" indent="0">
              <a:buNone/>
            </a:pPr>
            <a:r>
              <a:rPr lang="en-US" sz="2400" dirty="0"/>
              <a:t>A</a:t>
            </a:r>
            <a:r>
              <a:rPr lang="en-US" sz="2400" b="1" dirty="0"/>
              <a:t> 5 sentence non-peer reviewed letter </a:t>
            </a:r>
            <a:r>
              <a:rPr lang="en-US" sz="2400" dirty="0"/>
              <a:t>to the editor in 1980 reframed our view on the safety of narcotics.</a:t>
            </a:r>
          </a:p>
          <a:p>
            <a:pPr marL="0" indent="0">
              <a:buNone/>
            </a:pPr>
            <a:r>
              <a:rPr lang="en-US" dirty="0">
                <a:solidFill>
                  <a:srgbClr val="FF0000"/>
                </a:solidFill>
              </a:rPr>
              <a:t>“</a:t>
            </a:r>
            <a:r>
              <a:rPr lang="en-US" b="1" dirty="0">
                <a:solidFill>
                  <a:srgbClr val="FF0000"/>
                </a:solidFill>
              </a:rPr>
              <a:t>… the development of addiction is rare in medical patients with no history of addiction</a:t>
            </a:r>
            <a:r>
              <a:rPr lang="en-US" dirty="0">
                <a:solidFill>
                  <a:srgbClr val="FF0000"/>
                </a:solidFill>
              </a:rPr>
              <a:t>.”</a:t>
            </a:r>
          </a:p>
          <a:p>
            <a:pPr marL="0" indent="0">
              <a:buNone/>
            </a:pPr>
            <a:r>
              <a:rPr lang="en-US" sz="2400" dirty="0"/>
              <a:t>Additional papers would follow in the 1990s highlighting undertreatment of pain in the United States. </a:t>
            </a:r>
          </a:p>
        </p:txBody>
      </p:sp>
      <p:pic>
        <p:nvPicPr>
          <p:cNvPr id="5" name="Content Placeholder 4" descr="Article from the Boston Collaborative Drug Surveillance Program at Boston University Medical Center titled Addiction Rare in Patients Treated with Narcotics. The article reads, &quot;To the Editor: Recently, we examined our current files to determine the incidence of narcotic addiction in 39,946 hospitalized medical patients who were monitored consecutively. Although there were 11,882 patients who received at least one narcotic preparation, there were only four cases of reasonably well documented addiction in patients who had no history of addiction. The addiction was considered major in only one instance. The drugs implicated were meperidine in two patients, Percodan in one, and hydromorphone in one. We conclude that despite widespread use of narcotic drugs in hospitals, the development of addiction is rare in medical patients with no history of addiction.&quot; Written by Jane Porter Hershel Jick, M.D.">
            <a:extLst>
              <a:ext uri="{FF2B5EF4-FFF2-40B4-BE49-F238E27FC236}">
                <a16:creationId xmlns:a16="http://schemas.microsoft.com/office/drawing/2014/main" id="{04E711DB-CD44-41A7-8D7F-280FFA3EEB42}"/>
              </a:ext>
            </a:extLst>
          </p:cNvPr>
          <p:cNvPicPr>
            <a:picLocks noGrp="1" noChangeAspect="1"/>
          </p:cNvPicPr>
          <p:nvPr>
            <p:ph type="pic" sz="quarter" idx="4294967295"/>
          </p:nvPr>
        </p:nvPicPr>
        <p:blipFill rotWithShape="1">
          <a:blip r:embed="rId2"/>
          <a:stretch/>
        </p:blipFill>
        <p:spPr>
          <a:xfrm>
            <a:off x="5978178" y="1682166"/>
            <a:ext cx="5375622" cy="4810710"/>
          </a:xfrm>
          <a:prstGeom prst="rect">
            <a:avLst/>
          </a:prstGeom>
          <a:noFill/>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15F361DA-97CD-FE9F-6AB9-DAF455E06A6C}"/>
              </a:ext>
            </a:extLst>
          </p:cNvPr>
          <p:cNvSpPr txBox="1"/>
          <p:nvPr/>
        </p:nvSpPr>
        <p:spPr>
          <a:xfrm>
            <a:off x="9938028" y="6561262"/>
            <a:ext cx="1415772" cy="261610"/>
          </a:xfrm>
          <a:prstGeom prst="rect">
            <a:avLst/>
          </a:prstGeom>
          <a:noFill/>
        </p:spPr>
        <p:txBody>
          <a:bodyPr wrap="none" rtlCol="0">
            <a:spAutoFit/>
          </a:bodyPr>
          <a:lstStyle/>
          <a:p>
            <a:r>
              <a:rPr lang="en-US" sz="1050" dirty="0"/>
              <a:t>Image Source: </a:t>
            </a:r>
            <a:r>
              <a:rPr lang="en-US" sz="1050" dirty="0">
                <a:hlinkClick r:id="rId3"/>
              </a:rPr>
              <a:t>Forbes</a:t>
            </a:r>
            <a:endParaRPr lang="en-US" sz="1050" dirty="0"/>
          </a:p>
        </p:txBody>
      </p:sp>
      <p:sp>
        <p:nvSpPr>
          <p:cNvPr id="4" name="Slide Number Placeholder 3">
            <a:extLst>
              <a:ext uri="{FF2B5EF4-FFF2-40B4-BE49-F238E27FC236}">
                <a16:creationId xmlns:a16="http://schemas.microsoft.com/office/drawing/2014/main" id="{F863A11D-4D96-7112-5CA0-B786182761D1}"/>
              </a:ext>
            </a:extLst>
          </p:cNvPr>
          <p:cNvSpPr>
            <a:spLocks noGrp="1"/>
          </p:cNvSpPr>
          <p:nvPr>
            <p:ph type="sldNum" sz="quarter" idx="12"/>
          </p:nvPr>
        </p:nvSpPr>
        <p:spPr/>
        <p:txBody>
          <a:bodyPr/>
          <a:lstStyle/>
          <a:p>
            <a:fld id="{0400CDE9-CF22-4215-9E85-C4495376B421}" type="slidenum">
              <a:rPr lang="en-US" smtClean="0"/>
              <a:t>4</a:t>
            </a:fld>
            <a:endParaRPr lang="en-US"/>
          </a:p>
        </p:txBody>
      </p:sp>
    </p:spTree>
    <p:extLst>
      <p:ext uri="{BB962C8B-B14F-4D97-AF65-F5344CB8AC3E}">
        <p14:creationId xmlns:p14="http://schemas.microsoft.com/office/powerpoint/2010/main" val="3757263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DE922-D401-ACAB-A58C-7B1F89940BDB}"/>
              </a:ext>
            </a:extLst>
          </p:cNvPr>
          <p:cNvSpPr txBox="1">
            <a:spLocks noGrp="1"/>
          </p:cNvSpPr>
          <p:nvPr>
            <p:ph type="title" idx="4294967295"/>
          </p:nvPr>
        </p:nvSpPr>
        <p:spPr>
          <a:xfrm>
            <a:off x="293370" y="1259175"/>
            <a:ext cx="11605260"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14112"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0160">
                  <a:solidFill>
                    <a:srgbClr val="00B050"/>
                  </a:solidFill>
                  <a:prstDash val="solid"/>
                </a:ln>
                <a:solidFill>
                  <a:srgbClr val="00B05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Be Respectful</a:t>
            </a:r>
          </a:p>
        </p:txBody>
      </p:sp>
    </p:spTree>
    <p:extLst>
      <p:ext uri="{BB962C8B-B14F-4D97-AF65-F5344CB8AC3E}">
        <p14:creationId xmlns:p14="http://schemas.microsoft.com/office/powerpoint/2010/main" val="1117281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1" name="Title 10">
            <a:extLst>
              <a:ext uri="{FF2B5EF4-FFF2-40B4-BE49-F238E27FC236}">
                <a16:creationId xmlns:a16="http://schemas.microsoft.com/office/drawing/2014/main" id="{ADADE9A0-541B-3E5E-FDE2-90EAD76A06D2}"/>
              </a:ext>
            </a:extLst>
          </p:cNvPr>
          <p:cNvSpPr>
            <a:spLocks noGrp="1"/>
          </p:cNvSpPr>
          <p:nvPr>
            <p:ph type="title"/>
          </p:nvPr>
        </p:nvSpPr>
        <p:spPr/>
        <p:txBody>
          <a:bodyPr/>
          <a:lstStyle/>
          <a:p>
            <a:r>
              <a:rPr lang="en-US" dirty="0"/>
              <a:t>Questions</a:t>
            </a:r>
          </a:p>
        </p:txBody>
      </p:sp>
      <p:sp>
        <p:nvSpPr>
          <p:cNvPr id="4" name="Speech Bubble: Rectangle with Corners Rounded 3" descr="Dark blue speech bubble">
            <a:extLst>
              <a:ext uri="{FF2B5EF4-FFF2-40B4-BE49-F238E27FC236}">
                <a16:creationId xmlns:a16="http://schemas.microsoft.com/office/drawing/2014/main" id="{0A3287F9-593B-7EC6-5E87-C1FA43B9F890}"/>
              </a:ext>
            </a:extLst>
          </p:cNvPr>
          <p:cNvSpPr/>
          <p:nvPr/>
        </p:nvSpPr>
        <p:spPr>
          <a:xfrm>
            <a:off x="670533" y="1866210"/>
            <a:ext cx="3311774" cy="2411436"/>
          </a:xfrm>
          <a:prstGeom prst="wedgeRoundRectCallout">
            <a:avLst/>
          </a:prstGeom>
          <a:solidFill>
            <a:srgbClr val="00206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peech Bubble: Rectangle with Corners Rounded 5" descr="gray speech bubble">
            <a:extLst>
              <a:ext uri="{FF2B5EF4-FFF2-40B4-BE49-F238E27FC236}">
                <a16:creationId xmlns:a16="http://schemas.microsoft.com/office/drawing/2014/main" id="{F3015074-834B-767A-C332-0215DBBAA0A3}"/>
              </a:ext>
            </a:extLst>
          </p:cNvPr>
          <p:cNvSpPr/>
          <p:nvPr/>
        </p:nvSpPr>
        <p:spPr>
          <a:xfrm>
            <a:off x="2098620" y="3604873"/>
            <a:ext cx="3938387" cy="2670037"/>
          </a:xfrm>
          <a:prstGeom prst="wedgeRoundRectCallout">
            <a:avLst/>
          </a:prstGeom>
          <a:solidFill>
            <a:srgbClr val="002060">
              <a:alpha val="16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peech Bubble: Rectangle with Corners Rounded 4" descr="light blue speech bubble">
            <a:extLst>
              <a:ext uri="{FF2B5EF4-FFF2-40B4-BE49-F238E27FC236}">
                <a16:creationId xmlns:a16="http://schemas.microsoft.com/office/drawing/2014/main" id="{7F468F65-8B58-B159-8F28-C47601B60DCE}"/>
              </a:ext>
            </a:extLst>
          </p:cNvPr>
          <p:cNvSpPr/>
          <p:nvPr/>
        </p:nvSpPr>
        <p:spPr>
          <a:xfrm>
            <a:off x="4844477" y="2538981"/>
            <a:ext cx="4789734" cy="2131785"/>
          </a:xfrm>
          <a:prstGeom prst="wedgeRoundRectCallout">
            <a:avLst/>
          </a:prstGeom>
          <a:solidFill>
            <a:srgbClr val="0070C0">
              <a:alpha val="39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Speech Bubble: Rectangle with Corners Rounded 6" descr="purplish gray speech bubble">
            <a:extLst>
              <a:ext uri="{FF2B5EF4-FFF2-40B4-BE49-F238E27FC236}">
                <a16:creationId xmlns:a16="http://schemas.microsoft.com/office/drawing/2014/main" id="{07B225F8-0637-B4C0-BDA1-B73C083D3CAE}"/>
              </a:ext>
            </a:extLst>
          </p:cNvPr>
          <p:cNvSpPr/>
          <p:nvPr/>
        </p:nvSpPr>
        <p:spPr>
          <a:xfrm>
            <a:off x="8043712" y="1722553"/>
            <a:ext cx="2545670" cy="1632856"/>
          </a:xfrm>
          <a:prstGeom prst="wedgeRoundRectCallout">
            <a:avLst/>
          </a:prstGeom>
          <a:solidFill>
            <a:srgbClr val="002060">
              <a:alpha val="30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Speech Bubble: Rectangle with Corners Rounded 7" descr="Blue speech bubble&#10;">
            <a:extLst>
              <a:ext uri="{FF2B5EF4-FFF2-40B4-BE49-F238E27FC236}">
                <a16:creationId xmlns:a16="http://schemas.microsoft.com/office/drawing/2014/main" id="{2ECBE252-F3E0-B474-E333-38DCEF5248F0}"/>
              </a:ext>
            </a:extLst>
          </p:cNvPr>
          <p:cNvSpPr/>
          <p:nvPr/>
        </p:nvSpPr>
        <p:spPr>
          <a:xfrm>
            <a:off x="7662145" y="4277646"/>
            <a:ext cx="3613037" cy="1904250"/>
          </a:xfrm>
          <a:prstGeom prst="wedgeRoundRectCallout">
            <a:avLst/>
          </a:prstGeom>
          <a:solidFill>
            <a:schemeClr val="accent5">
              <a:lumMod val="9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016C574-89BA-9793-8B86-FB96D7335171}"/>
              </a:ext>
            </a:extLst>
          </p:cNvPr>
          <p:cNvSpPr>
            <a:spLocks noGrp="1"/>
          </p:cNvSpPr>
          <p:nvPr>
            <p:ph type="sldNum" sz="quarter" idx="12"/>
          </p:nvPr>
        </p:nvSpPr>
        <p:spPr/>
        <p:txBody>
          <a:bodyPr/>
          <a:lstStyle/>
          <a:p>
            <a:fld id="{0400CDE9-CF22-4215-9E85-C4495376B421}" type="slidenum">
              <a:rPr lang="en-US" smtClean="0"/>
              <a:t>41</a:t>
            </a:fld>
            <a:endParaRPr lang="en-US"/>
          </a:p>
        </p:txBody>
      </p:sp>
    </p:spTree>
    <p:extLst>
      <p:ext uri="{BB962C8B-B14F-4D97-AF65-F5344CB8AC3E}">
        <p14:creationId xmlns:p14="http://schemas.microsoft.com/office/powerpoint/2010/main" val="287680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9E0EDAD-04E8-4F79-988B-04AF968CAEF3}"/>
              </a:ext>
            </a:extLst>
          </p:cNvPr>
          <p:cNvSpPr>
            <a:spLocks noGrp="1"/>
          </p:cNvSpPr>
          <p:nvPr>
            <p:ph type="title"/>
          </p:nvPr>
        </p:nvSpPr>
        <p:spPr/>
        <p:txBody>
          <a:bodyPr vert="horz" lIns="68580" tIns="34290" rIns="68580" bIns="34290" rtlCol="0" anchor="ctr">
            <a:normAutofit/>
          </a:bodyPr>
          <a:lstStyle/>
          <a:p>
            <a:r>
              <a:rPr lang="en-US" dirty="0"/>
              <a:t>The Fifth Vital Sign</a:t>
            </a:r>
          </a:p>
        </p:txBody>
      </p:sp>
      <p:sp>
        <p:nvSpPr>
          <p:cNvPr id="5" name="Content Placeholder 4">
            <a:extLst>
              <a:ext uri="{FF2B5EF4-FFF2-40B4-BE49-F238E27FC236}">
                <a16:creationId xmlns:a16="http://schemas.microsoft.com/office/drawing/2014/main" id="{498EE441-B4E5-7DFD-CD2A-E713EC0FB0EE}"/>
              </a:ext>
            </a:extLst>
          </p:cNvPr>
          <p:cNvSpPr>
            <a:spLocks noGrp="1"/>
          </p:cNvSpPr>
          <p:nvPr>
            <p:ph sz="half" idx="1"/>
          </p:nvPr>
        </p:nvSpPr>
        <p:spPr>
          <a:xfrm>
            <a:off x="838200" y="1825625"/>
            <a:ext cx="4717356" cy="4351338"/>
          </a:xfrm>
        </p:spPr>
        <p:txBody>
          <a:bodyPr>
            <a:normAutofit/>
          </a:bodyPr>
          <a:lstStyle/>
          <a:p>
            <a:pPr marL="0" indent="0">
              <a:buNone/>
            </a:pPr>
            <a:r>
              <a:rPr lang="en-US" dirty="0">
                <a:cs typeface="+mn-cs"/>
              </a:rPr>
              <a:t>In 1995 the American Pain Society promotes pain as the “</a:t>
            </a:r>
            <a:r>
              <a:rPr lang="en-US" b="1" dirty="0">
                <a:solidFill>
                  <a:srgbClr val="FF0000"/>
                </a:solidFill>
                <a:cs typeface="+mn-cs"/>
              </a:rPr>
              <a:t>Fifth Vital Sign</a:t>
            </a:r>
            <a:r>
              <a:rPr lang="en-US" dirty="0">
                <a:cs typeface="+mn-cs"/>
              </a:rPr>
              <a:t>” in their Pain Management Screening and Treatment Guidelines.</a:t>
            </a:r>
          </a:p>
          <a:p>
            <a:pPr marL="0" indent="0">
              <a:buNone/>
            </a:pPr>
            <a:r>
              <a:rPr lang="en-US" dirty="0">
                <a:cs typeface="+mn-cs"/>
              </a:rPr>
              <a:t>Body Temperature, Pulse, Respiratory Rate, Blood Pressure, and now, </a:t>
            </a:r>
            <a:r>
              <a:rPr lang="en-US" b="1" dirty="0">
                <a:solidFill>
                  <a:srgbClr val="FF0000"/>
                </a:solidFill>
                <a:cs typeface="+mn-cs"/>
              </a:rPr>
              <a:t>Pain</a:t>
            </a:r>
            <a:r>
              <a:rPr lang="en-US" dirty="0">
                <a:cs typeface="+mn-cs"/>
              </a:rPr>
              <a:t>.</a:t>
            </a:r>
            <a:endParaRPr lang="en-US" dirty="0"/>
          </a:p>
        </p:txBody>
      </p:sp>
      <p:pic>
        <p:nvPicPr>
          <p:cNvPr id="10" name="Content Placeholder 12" descr="The Department of Veterans Affairs Pain as the 5th Vital Sign Toolkit found at https://www.va.gov/painmanagement/docs/toolkit.pdf">
            <a:extLst>
              <a:ext uri="{FF2B5EF4-FFF2-40B4-BE49-F238E27FC236}">
                <a16:creationId xmlns:a16="http://schemas.microsoft.com/office/drawing/2014/main" id="{457AFCB3-CF4B-8358-091B-E213602954FD}"/>
              </a:ext>
            </a:extLst>
          </p:cNvPr>
          <p:cNvPicPr>
            <a:picLocks noGrp="1" noChangeAspect="1"/>
          </p:cNvPicPr>
          <p:nvPr>
            <p:ph sz="half" idx="2"/>
          </p:nvPr>
        </p:nvPicPr>
        <p:blipFill rotWithShape="1">
          <a:blip r:embed="rId2"/>
          <a:srcRect l="4672" r="4277"/>
          <a:stretch/>
        </p:blipFill>
        <p:spPr>
          <a:xfrm>
            <a:off x="8827676" y="1575594"/>
            <a:ext cx="2526124" cy="1666474"/>
          </a:xfrm>
          <a:prstGeom prst="rect">
            <a:avLst/>
          </a:prstGeom>
          <a:ln>
            <a:noFill/>
          </a:ln>
          <a:effectLst>
            <a:outerShdw blurRad="292100" dist="139700" dir="2700000" algn="tl" rotWithShape="0">
              <a:srgbClr val="333333">
                <a:alpha val="65000"/>
              </a:srgbClr>
            </a:outerShdw>
          </a:effectLst>
        </p:spPr>
      </p:pic>
      <p:pic>
        <p:nvPicPr>
          <p:cNvPr id="34" name="Content Placeholder 8" descr="Hospital room pain scale from 0 to 10 with emoji faces and pain goal on a white background">
            <a:extLst>
              <a:ext uri="{FF2B5EF4-FFF2-40B4-BE49-F238E27FC236}">
                <a16:creationId xmlns:a16="http://schemas.microsoft.com/office/drawing/2014/main" id="{0D545F59-8019-4A0E-BE22-175C632E8D3F}"/>
              </a:ext>
            </a:extLst>
          </p:cNvPr>
          <p:cNvPicPr>
            <a:picLocks noChangeAspect="1"/>
          </p:cNvPicPr>
          <p:nvPr/>
        </p:nvPicPr>
        <p:blipFill>
          <a:blip r:embed="rId3"/>
          <a:stretch>
            <a:fillRect/>
          </a:stretch>
        </p:blipFill>
        <p:spPr>
          <a:xfrm>
            <a:off x="5213181" y="2992036"/>
            <a:ext cx="4584166" cy="355272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30F6468-6907-ED90-C8D2-5AA87608DCF8}"/>
              </a:ext>
            </a:extLst>
          </p:cNvPr>
          <p:cNvSpPr txBox="1"/>
          <p:nvPr/>
        </p:nvSpPr>
        <p:spPr>
          <a:xfrm>
            <a:off x="8059918" y="6589336"/>
            <a:ext cx="2395207" cy="253916"/>
          </a:xfrm>
          <a:prstGeom prst="rect">
            <a:avLst/>
          </a:prstGeom>
          <a:noFill/>
        </p:spPr>
        <p:txBody>
          <a:bodyPr wrap="none" rtlCol="0">
            <a:spAutoFit/>
          </a:bodyPr>
          <a:lstStyle/>
          <a:p>
            <a:r>
              <a:rPr lang="en-US" sz="1050" dirty="0"/>
              <a:t>Image Sources: </a:t>
            </a:r>
            <a:r>
              <a:rPr lang="en-US" sz="1050" dirty="0">
                <a:hlinkClick r:id="rId4"/>
              </a:rPr>
              <a:t>Dept. of Veterans Affairs</a:t>
            </a:r>
            <a:endParaRPr lang="en-US" sz="1050" dirty="0"/>
          </a:p>
        </p:txBody>
      </p:sp>
      <p:sp>
        <p:nvSpPr>
          <p:cNvPr id="2" name="Slide Number Placeholder 1">
            <a:extLst>
              <a:ext uri="{FF2B5EF4-FFF2-40B4-BE49-F238E27FC236}">
                <a16:creationId xmlns:a16="http://schemas.microsoft.com/office/drawing/2014/main" id="{C9534A71-80CD-49DA-108B-AFD0C84A8DE5}"/>
              </a:ext>
            </a:extLst>
          </p:cNvPr>
          <p:cNvSpPr>
            <a:spLocks noGrp="1"/>
          </p:cNvSpPr>
          <p:nvPr>
            <p:ph type="sldNum" sz="quarter" idx="12"/>
          </p:nvPr>
        </p:nvSpPr>
        <p:spPr/>
        <p:txBody>
          <a:bodyPr/>
          <a:lstStyle/>
          <a:p>
            <a:fld id="{0400CDE9-CF22-4215-9E85-C4495376B421}" type="slidenum">
              <a:rPr lang="en-US" smtClean="0"/>
              <a:t>5</a:t>
            </a:fld>
            <a:endParaRPr lang="en-US"/>
          </a:p>
        </p:txBody>
      </p:sp>
    </p:spTree>
    <p:extLst>
      <p:ext uri="{BB962C8B-B14F-4D97-AF65-F5344CB8AC3E}">
        <p14:creationId xmlns:p14="http://schemas.microsoft.com/office/powerpoint/2010/main" val="104568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0F1B-F392-4294-B1AA-49B0C6CEE01A}"/>
              </a:ext>
            </a:extLst>
          </p:cNvPr>
          <p:cNvSpPr>
            <a:spLocks noGrp="1"/>
          </p:cNvSpPr>
          <p:nvPr>
            <p:ph type="title"/>
          </p:nvPr>
        </p:nvSpPr>
        <p:spPr>
          <a:xfrm>
            <a:off x="838200" y="365126"/>
            <a:ext cx="10515600" cy="977900"/>
          </a:xfrm>
        </p:spPr>
        <p:txBody>
          <a:bodyPr vert="horz" lIns="68580" tIns="34290" rIns="68580" bIns="34290" rtlCol="0" anchor="ctr">
            <a:normAutofit/>
          </a:bodyPr>
          <a:lstStyle/>
          <a:p>
            <a:r>
              <a:rPr lang="en-US" dirty="0"/>
              <a:t>The Pitch</a:t>
            </a:r>
          </a:p>
        </p:txBody>
      </p:sp>
      <p:pic>
        <p:nvPicPr>
          <p:cNvPr id="1026" name="Picture 2" descr="Silhouette of businessman running for the carrot and reflection in water.">
            <a:extLst>
              <a:ext uri="{FF2B5EF4-FFF2-40B4-BE49-F238E27FC236}">
                <a16:creationId xmlns:a16="http://schemas.microsoft.com/office/drawing/2014/main" id="{3AD30732-05A4-4B8E-2A18-952731D89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715851"/>
            <a:ext cx="4186444" cy="29221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90BACE4-BF56-5934-CBAA-025B9409E767}"/>
              </a:ext>
            </a:extLst>
          </p:cNvPr>
          <p:cNvSpPr txBox="1"/>
          <p:nvPr/>
        </p:nvSpPr>
        <p:spPr>
          <a:xfrm>
            <a:off x="640080" y="4781664"/>
            <a:ext cx="4312920" cy="1077218"/>
          </a:xfrm>
          <a:prstGeom prst="rect">
            <a:avLst/>
          </a:prstGeom>
          <a:noFill/>
        </p:spPr>
        <p:txBody>
          <a:bodyPr wrap="square">
            <a:spAutoFit/>
          </a:bodyPr>
          <a:lstStyle/>
          <a:p>
            <a:pPr marL="0" indent="0">
              <a:buNone/>
            </a:pPr>
            <a:r>
              <a:rPr lang="en-US" sz="1600" dirty="0">
                <a:latin typeface="Arial" panose="020B0604020202020204" pitchFamily="34" charset="0"/>
                <a:cs typeface="Arial" panose="020B0604020202020204" pitchFamily="34" charset="0"/>
              </a:rPr>
              <a:t>Purdue paid physicians to market opioids to their peers – touting their safety, efficacy, and teaching about “</a:t>
            </a:r>
            <a:r>
              <a:rPr lang="en-US" sz="1600" b="1" dirty="0">
                <a:latin typeface="Arial" panose="020B0604020202020204" pitchFamily="34" charset="0"/>
                <a:cs typeface="Arial" panose="020B0604020202020204" pitchFamily="34" charset="0"/>
              </a:rPr>
              <a:t>breakthrough pain</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pseudo-addiction</a:t>
            </a:r>
            <a:r>
              <a:rPr lang="en-US" sz="1600" dirty="0">
                <a:latin typeface="Arial" panose="020B0604020202020204" pitchFamily="34" charset="0"/>
                <a:cs typeface="Arial" panose="020B0604020202020204" pitchFamily="34" charset="0"/>
              </a:rPr>
              <a:t>” </a:t>
            </a:r>
          </a:p>
        </p:txBody>
      </p:sp>
      <p:sp>
        <p:nvSpPr>
          <p:cNvPr id="9" name="Text Placeholder 8">
            <a:extLst>
              <a:ext uri="{FF2B5EF4-FFF2-40B4-BE49-F238E27FC236}">
                <a16:creationId xmlns:a16="http://schemas.microsoft.com/office/drawing/2014/main" id="{A26AF2FA-6328-1766-2E8A-76548EEE528F}"/>
              </a:ext>
            </a:extLst>
          </p:cNvPr>
          <p:cNvSpPr>
            <a:spLocks noGrp="1"/>
          </p:cNvSpPr>
          <p:nvPr>
            <p:ph sz="half" idx="2"/>
          </p:nvPr>
        </p:nvSpPr>
        <p:spPr>
          <a:xfrm>
            <a:off x="5501640" y="1674018"/>
            <a:ext cx="5798820" cy="4351338"/>
          </a:xfrm>
        </p:spPr>
        <p:txBody>
          <a:bodyPr>
            <a:normAutofit/>
          </a:bodyPr>
          <a:lstStyle/>
          <a:p>
            <a:pPr marL="0" indent="0">
              <a:buNone/>
            </a:pPr>
            <a:r>
              <a:rPr lang="en-US" sz="3600" b="1" dirty="0"/>
              <a:t>1996</a:t>
            </a:r>
            <a:r>
              <a:rPr lang="en-US" sz="3600" dirty="0"/>
              <a:t> </a:t>
            </a:r>
          </a:p>
          <a:p>
            <a:pPr marL="0" indent="0">
              <a:buNone/>
            </a:pPr>
            <a:r>
              <a:rPr lang="en-US" sz="2000" dirty="0"/>
              <a:t>Purdue introduces </a:t>
            </a:r>
            <a:r>
              <a:rPr lang="en-US" sz="2000" b="1" dirty="0"/>
              <a:t>OxyContin</a:t>
            </a:r>
            <a:r>
              <a:rPr lang="en-US" sz="2000" dirty="0"/>
              <a:t> with a historic &amp; award-winning marketing campaign</a:t>
            </a:r>
          </a:p>
          <a:p>
            <a:pPr marL="0" indent="0">
              <a:buNone/>
            </a:pPr>
            <a:r>
              <a:rPr lang="en-US" sz="3600" b="1" dirty="0"/>
              <a:t>1998</a:t>
            </a:r>
            <a:r>
              <a:rPr lang="en-US" sz="3600" dirty="0"/>
              <a:t> </a:t>
            </a:r>
          </a:p>
          <a:p>
            <a:pPr marL="0" indent="0">
              <a:buNone/>
            </a:pPr>
            <a:r>
              <a:rPr lang="en-US" sz="2000" dirty="0"/>
              <a:t>Purdue offers your first OxyContin prescription free of charge</a:t>
            </a:r>
          </a:p>
          <a:p>
            <a:pPr marL="0" indent="0">
              <a:buNone/>
            </a:pPr>
            <a:r>
              <a:rPr lang="en-US" sz="3600" b="1" dirty="0"/>
              <a:t>1997-2002</a:t>
            </a:r>
            <a:r>
              <a:rPr lang="en-US" sz="3600" dirty="0"/>
              <a:t> </a:t>
            </a:r>
          </a:p>
          <a:p>
            <a:pPr marL="0" indent="0">
              <a:buNone/>
            </a:pPr>
            <a:r>
              <a:rPr lang="en-US" sz="2000" dirty="0"/>
              <a:t>Prescriptions rose from </a:t>
            </a:r>
            <a:r>
              <a:rPr lang="en-US" sz="2000" b="1" dirty="0">
                <a:solidFill>
                  <a:srgbClr val="FF0000"/>
                </a:solidFill>
              </a:rPr>
              <a:t>670,000 to 6.2 Million</a:t>
            </a:r>
          </a:p>
        </p:txBody>
      </p:sp>
      <p:sp>
        <p:nvSpPr>
          <p:cNvPr id="8" name="TextBox 7">
            <a:extLst>
              <a:ext uri="{FF2B5EF4-FFF2-40B4-BE49-F238E27FC236}">
                <a16:creationId xmlns:a16="http://schemas.microsoft.com/office/drawing/2014/main" id="{A5EC6526-800C-88AA-FF81-8CEF298A4949}"/>
              </a:ext>
            </a:extLst>
          </p:cNvPr>
          <p:cNvSpPr txBox="1"/>
          <p:nvPr/>
        </p:nvSpPr>
        <p:spPr>
          <a:xfrm>
            <a:off x="7865807" y="6492874"/>
            <a:ext cx="1718740" cy="253916"/>
          </a:xfrm>
          <a:prstGeom prst="rect">
            <a:avLst/>
          </a:prstGeom>
          <a:noFill/>
        </p:spPr>
        <p:txBody>
          <a:bodyPr wrap="none" rtlCol="0">
            <a:spAutoFit/>
          </a:bodyPr>
          <a:lstStyle/>
          <a:p>
            <a:r>
              <a:rPr lang="en-US" sz="1050" dirty="0"/>
              <a:t>Image source: </a:t>
            </a:r>
            <a:r>
              <a:rPr lang="en-US" sz="1050" dirty="0" err="1">
                <a:hlinkClick r:id="rId3"/>
              </a:rPr>
              <a:t>Prazis</a:t>
            </a:r>
            <a:r>
              <a:rPr lang="en-US" sz="1050" dirty="0">
                <a:hlinkClick r:id="rId3"/>
              </a:rPr>
              <a:t> Images</a:t>
            </a:r>
            <a:endParaRPr lang="en-US" sz="1050" dirty="0"/>
          </a:p>
        </p:txBody>
      </p:sp>
      <p:sp>
        <p:nvSpPr>
          <p:cNvPr id="5" name="Slide Number Placeholder 4">
            <a:extLst>
              <a:ext uri="{FF2B5EF4-FFF2-40B4-BE49-F238E27FC236}">
                <a16:creationId xmlns:a16="http://schemas.microsoft.com/office/drawing/2014/main" id="{1CD68963-A536-FACA-9319-697DA70B4B97}"/>
              </a:ext>
            </a:extLst>
          </p:cNvPr>
          <p:cNvSpPr>
            <a:spLocks noGrp="1"/>
          </p:cNvSpPr>
          <p:nvPr>
            <p:ph type="sldNum" sz="quarter" idx="12"/>
          </p:nvPr>
        </p:nvSpPr>
        <p:spPr>
          <a:xfrm>
            <a:off x="10782300" y="6356350"/>
            <a:ext cx="571500" cy="365125"/>
          </a:xfrm>
        </p:spPr>
        <p:txBody>
          <a:bodyPr/>
          <a:lstStyle/>
          <a:p>
            <a:fld id="{0400CDE9-CF22-4215-9E85-C4495376B421}" type="slidenum">
              <a:rPr lang="en-US" smtClean="0"/>
              <a:pPr/>
              <a:t>6</a:t>
            </a:fld>
            <a:endParaRPr lang="en-US"/>
          </a:p>
        </p:txBody>
      </p:sp>
    </p:spTree>
    <p:extLst>
      <p:ext uri="{BB962C8B-B14F-4D97-AF65-F5344CB8AC3E}">
        <p14:creationId xmlns:p14="http://schemas.microsoft.com/office/powerpoint/2010/main" val="330662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867D-3550-42B3-84A2-4805E8BF720F}"/>
              </a:ext>
            </a:extLst>
          </p:cNvPr>
          <p:cNvSpPr>
            <a:spLocks noGrp="1"/>
          </p:cNvSpPr>
          <p:nvPr>
            <p:ph type="title"/>
          </p:nvPr>
        </p:nvSpPr>
        <p:spPr>
          <a:xfrm>
            <a:off x="838200" y="365126"/>
            <a:ext cx="10515600" cy="977900"/>
          </a:xfrm>
        </p:spPr>
        <p:txBody>
          <a:bodyPr vert="horz" lIns="68580" tIns="34290" rIns="68580" bIns="34290" rtlCol="0" anchor="ctr">
            <a:normAutofit/>
          </a:bodyPr>
          <a:lstStyle/>
          <a:p>
            <a:r>
              <a:rPr lang="en-US" dirty="0"/>
              <a:t>A Perfect Storm</a:t>
            </a:r>
          </a:p>
        </p:txBody>
      </p:sp>
      <p:pic>
        <p:nvPicPr>
          <p:cNvPr id="12" name="Picture 11" descr="Image of 2016, Hurricane Matthew made landfall in southwestern Haiti as a category-4 storm—the strongest storm to hit the Caribbean nation in more than 50 years.">
            <a:extLst>
              <a:ext uri="{FF2B5EF4-FFF2-40B4-BE49-F238E27FC236}">
                <a16:creationId xmlns:a16="http://schemas.microsoft.com/office/drawing/2014/main" id="{91BCBCF5-0E42-825F-0303-4AFEB2B19E92}"/>
              </a:ext>
            </a:extLst>
          </p:cNvPr>
          <p:cNvPicPr>
            <a:picLocks noChangeAspect="1"/>
          </p:cNvPicPr>
          <p:nvPr/>
        </p:nvPicPr>
        <p:blipFill rotWithShape="1">
          <a:blip r:embed="rId2"/>
          <a:srcRect l="24597" t="23512" r="26694" b="18566"/>
          <a:stretch/>
        </p:blipFill>
        <p:spPr>
          <a:xfrm>
            <a:off x="304800" y="2300748"/>
            <a:ext cx="4336416" cy="2900517"/>
          </a:xfrm>
          <a:prstGeom prst="rect">
            <a:avLst/>
          </a:prstGeom>
        </p:spPr>
      </p:pic>
      <p:sp>
        <p:nvSpPr>
          <p:cNvPr id="4" name="Text Placeholder 3">
            <a:extLst>
              <a:ext uri="{FF2B5EF4-FFF2-40B4-BE49-F238E27FC236}">
                <a16:creationId xmlns:a16="http://schemas.microsoft.com/office/drawing/2014/main" id="{C840E3AD-2A88-96E9-0818-03BA16CBE95F}"/>
              </a:ext>
            </a:extLst>
          </p:cNvPr>
          <p:cNvSpPr>
            <a:spLocks noGrp="1"/>
          </p:cNvSpPr>
          <p:nvPr>
            <p:ph sz="half" idx="2"/>
          </p:nvPr>
        </p:nvSpPr>
        <p:spPr>
          <a:xfrm>
            <a:off x="4817889" y="1825625"/>
            <a:ext cx="6535911" cy="4351338"/>
          </a:xfrm>
        </p:spPr>
        <p:txBody>
          <a:bodyPr>
            <a:normAutofit lnSpcReduction="10000"/>
          </a:bodyPr>
          <a:lstStyle/>
          <a:p>
            <a:pPr marL="0" indent="0">
              <a:buNone/>
            </a:pPr>
            <a:r>
              <a:rPr lang="en-US" sz="2400" dirty="0"/>
              <a:t>In 1999 the </a:t>
            </a:r>
            <a:r>
              <a:rPr lang="en-US" sz="2400" b="1" dirty="0"/>
              <a:t>United States Veterans Administration </a:t>
            </a:r>
            <a:r>
              <a:rPr lang="en-US" sz="2400" dirty="0"/>
              <a:t>launches the “Pain as the 5th Vital Sign” initiative.</a:t>
            </a:r>
          </a:p>
          <a:p>
            <a:pPr marL="0" indent="0">
              <a:buNone/>
            </a:pPr>
            <a:endParaRPr lang="en-US" sz="1000" dirty="0"/>
          </a:p>
          <a:p>
            <a:pPr marL="0" lvl="0" indent="0">
              <a:buNone/>
            </a:pPr>
            <a:r>
              <a:rPr lang="en-US" sz="2400" dirty="0"/>
              <a:t>“… there is </a:t>
            </a:r>
            <a:r>
              <a:rPr lang="en-US" sz="2400" b="1" dirty="0">
                <a:solidFill>
                  <a:srgbClr val="FF0000"/>
                </a:solidFill>
              </a:rPr>
              <a:t>no evidence that addiction is a significant issue</a:t>
            </a:r>
            <a:r>
              <a:rPr lang="en-US" sz="2400" dirty="0"/>
              <a:t> when persons are given opioids for pain control.” </a:t>
            </a:r>
          </a:p>
          <a:p>
            <a:pPr marL="457200" lvl="1" indent="0">
              <a:buNone/>
            </a:pPr>
            <a:r>
              <a:rPr lang="en-US" sz="1800" dirty="0"/>
              <a:t>Joint Commission on the Accreditation of Healthcare Organizations, 2001</a:t>
            </a:r>
          </a:p>
          <a:p>
            <a:pPr marL="0" lvl="0" indent="0">
              <a:buNone/>
            </a:pPr>
            <a:endParaRPr lang="en-US" sz="1050" dirty="0"/>
          </a:p>
          <a:p>
            <a:pPr marL="0" lvl="0" indent="0">
              <a:buNone/>
            </a:pPr>
            <a:r>
              <a:rPr lang="en-US" sz="2400" dirty="0"/>
              <a:t>The </a:t>
            </a:r>
            <a:r>
              <a:rPr lang="en-US" sz="2400" b="1" dirty="0"/>
              <a:t>Federation of State Medical Boards </a:t>
            </a:r>
            <a:r>
              <a:rPr lang="en-US" sz="2400" dirty="0"/>
              <a:t>and </a:t>
            </a:r>
            <a:r>
              <a:rPr lang="en-US" sz="2400" b="1" dirty="0"/>
              <a:t>Drug Enforcement Agency </a:t>
            </a:r>
            <a:r>
              <a:rPr lang="en-US" sz="2400" dirty="0"/>
              <a:t>issue statements promising less regulatory scrutiny.</a:t>
            </a:r>
          </a:p>
          <a:p>
            <a:endParaRPr lang="en-US" sz="2400" dirty="0"/>
          </a:p>
        </p:txBody>
      </p:sp>
      <p:sp>
        <p:nvSpPr>
          <p:cNvPr id="10" name="TextBox 9">
            <a:extLst>
              <a:ext uri="{FF2B5EF4-FFF2-40B4-BE49-F238E27FC236}">
                <a16:creationId xmlns:a16="http://schemas.microsoft.com/office/drawing/2014/main" id="{2D2CD22A-1F62-223B-DD59-638CC005002E}"/>
              </a:ext>
            </a:extLst>
          </p:cNvPr>
          <p:cNvSpPr txBox="1"/>
          <p:nvPr/>
        </p:nvSpPr>
        <p:spPr>
          <a:xfrm>
            <a:off x="5759692" y="6492874"/>
            <a:ext cx="3895583" cy="415498"/>
          </a:xfrm>
          <a:prstGeom prst="rect">
            <a:avLst/>
          </a:prstGeom>
          <a:noFill/>
        </p:spPr>
        <p:txBody>
          <a:bodyPr wrap="square" rtlCol="0">
            <a:spAutoFit/>
          </a:bodyPr>
          <a:lstStyle/>
          <a:p>
            <a:r>
              <a:rPr lang="en-US" sz="1050" dirty="0"/>
              <a:t>Image Source: </a:t>
            </a:r>
            <a:r>
              <a:rPr lang="en-US" sz="1050" dirty="0">
                <a:hlinkClick r:id="rId3"/>
              </a:rPr>
              <a:t>Flickr</a:t>
            </a:r>
            <a:r>
              <a:rPr lang="en-US" sz="1050" dirty="0"/>
              <a:t> with </a:t>
            </a:r>
            <a:r>
              <a:rPr lang="en-US" sz="1050" i="0" cap="all" dirty="0">
                <a:solidFill>
                  <a:srgbClr val="000000"/>
                </a:solidFill>
                <a:effectLst/>
              </a:rPr>
              <a:t>CC BY 2.0 DEED </a:t>
            </a:r>
            <a:r>
              <a:rPr lang="en-US" sz="1050" i="0" dirty="0">
                <a:solidFill>
                  <a:srgbClr val="000000"/>
                </a:solidFill>
                <a:effectLst/>
              </a:rPr>
              <a:t>Attribution 2.0 Generic</a:t>
            </a:r>
          </a:p>
          <a:p>
            <a:endParaRPr lang="en-US" sz="1050" dirty="0"/>
          </a:p>
        </p:txBody>
      </p:sp>
      <p:sp>
        <p:nvSpPr>
          <p:cNvPr id="3" name="Slide Number Placeholder 2">
            <a:extLst>
              <a:ext uri="{FF2B5EF4-FFF2-40B4-BE49-F238E27FC236}">
                <a16:creationId xmlns:a16="http://schemas.microsoft.com/office/drawing/2014/main" id="{14BFFAD8-2B61-413C-ED12-D87EFD57510C}"/>
              </a:ext>
            </a:extLst>
          </p:cNvPr>
          <p:cNvSpPr>
            <a:spLocks noGrp="1"/>
          </p:cNvSpPr>
          <p:nvPr>
            <p:ph type="sldNum" sz="quarter" idx="12"/>
          </p:nvPr>
        </p:nvSpPr>
        <p:spPr/>
        <p:txBody>
          <a:bodyPr/>
          <a:lstStyle/>
          <a:p>
            <a:fld id="{0400CDE9-CF22-4215-9E85-C4495376B421}" type="slidenum">
              <a:rPr lang="en-US" smtClean="0"/>
              <a:t>7</a:t>
            </a:fld>
            <a:endParaRPr lang="en-US"/>
          </a:p>
        </p:txBody>
      </p:sp>
    </p:spTree>
    <p:extLst>
      <p:ext uri="{BB962C8B-B14F-4D97-AF65-F5344CB8AC3E}">
        <p14:creationId xmlns:p14="http://schemas.microsoft.com/office/powerpoint/2010/main" val="247783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EC8B-A304-49D8-BF14-C41B1E96A8D8}"/>
              </a:ext>
            </a:extLst>
          </p:cNvPr>
          <p:cNvSpPr>
            <a:spLocks noGrp="1"/>
          </p:cNvSpPr>
          <p:nvPr>
            <p:ph type="title"/>
          </p:nvPr>
        </p:nvSpPr>
        <p:spPr/>
        <p:txBody>
          <a:bodyPr>
            <a:normAutofit/>
          </a:bodyPr>
          <a:lstStyle/>
          <a:p>
            <a:r>
              <a:rPr lang="en-US" sz="2800" dirty="0">
                <a:latin typeface="Inter" panose="02000503000000020004" pitchFamily="2" charset="0"/>
                <a:ea typeface="Inter" panose="02000503000000020004" pitchFamily="2" charset="0"/>
              </a:rPr>
              <a:t>Richard Sackler, MD </a:t>
            </a:r>
            <a:br>
              <a:rPr lang="en-US" sz="2800" dirty="0">
                <a:latin typeface="Inter" panose="02000503000000020004" pitchFamily="2" charset="0"/>
                <a:ea typeface="Inter" panose="02000503000000020004" pitchFamily="2" charset="0"/>
              </a:rPr>
            </a:br>
            <a:r>
              <a:rPr lang="en-US" sz="2400" dirty="0">
                <a:latin typeface="Inter" panose="02000503000000020004" pitchFamily="2" charset="0"/>
                <a:ea typeface="Inter" panose="02000503000000020004" pitchFamily="2" charset="0"/>
              </a:rPr>
              <a:t>Former President Purdue Pharmaceuticals</a:t>
            </a:r>
            <a:endParaRPr lang="en-US" sz="2800" dirty="0">
              <a:latin typeface="Inter" panose="02000503000000020004" pitchFamily="2" charset="0"/>
              <a:ea typeface="Inter" panose="02000503000000020004" pitchFamily="2" charset="0"/>
            </a:endParaRPr>
          </a:p>
        </p:txBody>
      </p:sp>
      <p:sp>
        <p:nvSpPr>
          <p:cNvPr id="15" name="Content Placeholder 2">
            <a:extLst>
              <a:ext uri="{FF2B5EF4-FFF2-40B4-BE49-F238E27FC236}">
                <a16:creationId xmlns:a16="http://schemas.microsoft.com/office/drawing/2014/main" id="{1EF401C1-7FF0-414B-8E93-18B714772DE2}"/>
              </a:ext>
            </a:extLst>
          </p:cNvPr>
          <p:cNvSpPr>
            <a:spLocks noGrp="1"/>
          </p:cNvSpPr>
          <p:nvPr>
            <p:ph idx="1"/>
          </p:nvPr>
        </p:nvSpPr>
        <p:spPr>
          <a:prstGeom prst="rect">
            <a:avLst/>
          </a:prstGeom>
        </p:spPr>
        <p:txBody>
          <a:bodyPr anchor="ctr">
            <a:noAutofit/>
          </a:bodyPr>
          <a:lstStyle/>
          <a:p>
            <a:pPr marL="0" indent="0">
              <a:buNone/>
            </a:pPr>
            <a:r>
              <a:rPr lang="en-US" sz="5400" b="1" dirty="0">
                <a:latin typeface="Inter" panose="02000503000000020004" pitchFamily="2" charset="0"/>
                <a:ea typeface="Inter" panose="02000503000000020004" pitchFamily="2" charset="0"/>
              </a:rPr>
              <a:t>We have to hammer on </a:t>
            </a:r>
            <a:r>
              <a:rPr lang="en-US" sz="5400" b="1" dirty="0">
                <a:solidFill>
                  <a:srgbClr val="FF0000"/>
                </a:solidFill>
                <a:latin typeface="Inter" panose="02000503000000020004" pitchFamily="2" charset="0"/>
                <a:ea typeface="Inter" panose="02000503000000020004" pitchFamily="2" charset="0"/>
              </a:rPr>
              <a:t>abusers </a:t>
            </a:r>
            <a:r>
              <a:rPr lang="en-US" sz="5400" b="1" dirty="0">
                <a:latin typeface="Inter" panose="02000503000000020004" pitchFamily="2" charset="0"/>
                <a:ea typeface="Inter" panose="02000503000000020004" pitchFamily="2" charset="0"/>
              </a:rPr>
              <a:t>in every way possible…</a:t>
            </a:r>
          </a:p>
          <a:p>
            <a:pPr marL="0" indent="0">
              <a:buNone/>
            </a:pPr>
            <a:endParaRPr lang="en-US" sz="1200" b="1" dirty="0">
              <a:latin typeface="Inter" panose="02000503000000020004" pitchFamily="2" charset="0"/>
              <a:ea typeface="Inter" panose="02000503000000020004" pitchFamily="2" charset="0"/>
            </a:endParaRPr>
          </a:p>
          <a:p>
            <a:pPr marL="0" indent="0">
              <a:buNone/>
            </a:pPr>
            <a:r>
              <a:rPr lang="en-US" sz="5400" b="1" dirty="0">
                <a:solidFill>
                  <a:srgbClr val="FF0000"/>
                </a:solidFill>
                <a:latin typeface="Inter" panose="02000503000000020004" pitchFamily="2" charset="0"/>
                <a:ea typeface="Inter" panose="02000503000000020004" pitchFamily="2" charset="0"/>
              </a:rPr>
              <a:t>They </a:t>
            </a:r>
            <a:r>
              <a:rPr lang="en-US" sz="5400" b="1" dirty="0">
                <a:latin typeface="Inter" panose="02000503000000020004" pitchFamily="2" charset="0"/>
                <a:ea typeface="Inter" panose="02000503000000020004" pitchFamily="2" charset="0"/>
              </a:rPr>
              <a:t>are the </a:t>
            </a:r>
            <a:r>
              <a:rPr lang="en-US" sz="5400" b="1" dirty="0">
                <a:solidFill>
                  <a:srgbClr val="FF0000"/>
                </a:solidFill>
                <a:latin typeface="Inter" panose="02000503000000020004" pitchFamily="2" charset="0"/>
                <a:ea typeface="Inter" panose="02000503000000020004" pitchFamily="2" charset="0"/>
              </a:rPr>
              <a:t>culprits</a:t>
            </a:r>
            <a:r>
              <a:rPr lang="en-US" sz="5400" b="1" dirty="0">
                <a:latin typeface="Inter" panose="02000503000000020004" pitchFamily="2" charset="0"/>
                <a:ea typeface="Inter" panose="02000503000000020004" pitchFamily="2" charset="0"/>
              </a:rPr>
              <a:t> and the </a:t>
            </a:r>
            <a:r>
              <a:rPr lang="en-US" sz="5400" b="1" dirty="0">
                <a:solidFill>
                  <a:srgbClr val="FF0000"/>
                </a:solidFill>
                <a:latin typeface="Inter" panose="02000503000000020004" pitchFamily="2" charset="0"/>
                <a:ea typeface="Inter" panose="02000503000000020004" pitchFamily="2" charset="0"/>
              </a:rPr>
              <a:t>problem</a:t>
            </a:r>
            <a:r>
              <a:rPr lang="en-US" sz="5400" b="1" dirty="0">
                <a:latin typeface="Inter" panose="02000503000000020004" pitchFamily="2" charset="0"/>
                <a:ea typeface="Inter" panose="02000503000000020004" pitchFamily="2" charset="0"/>
              </a:rPr>
              <a:t>.</a:t>
            </a:r>
          </a:p>
        </p:txBody>
      </p:sp>
      <p:sp>
        <p:nvSpPr>
          <p:cNvPr id="3" name="Slide Number Placeholder 2">
            <a:extLst>
              <a:ext uri="{FF2B5EF4-FFF2-40B4-BE49-F238E27FC236}">
                <a16:creationId xmlns:a16="http://schemas.microsoft.com/office/drawing/2014/main" id="{2C77700E-87D1-695E-ABE9-5F305F587600}"/>
              </a:ext>
            </a:extLst>
          </p:cNvPr>
          <p:cNvSpPr>
            <a:spLocks noGrp="1"/>
          </p:cNvSpPr>
          <p:nvPr>
            <p:ph type="sldNum" sz="quarter" idx="12"/>
          </p:nvPr>
        </p:nvSpPr>
        <p:spPr/>
        <p:txBody>
          <a:bodyPr/>
          <a:lstStyle/>
          <a:p>
            <a:fld id="{0400CDE9-CF22-4215-9E85-C4495376B421}" type="slidenum">
              <a:rPr lang="en-US" smtClean="0"/>
              <a:t>8</a:t>
            </a:fld>
            <a:endParaRPr lang="en-US"/>
          </a:p>
        </p:txBody>
      </p:sp>
    </p:spTree>
    <p:extLst>
      <p:ext uri="{BB962C8B-B14F-4D97-AF65-F5344CB8AC3E}">
        <p14:creationId xmlns:p14="http://schemas.microsoft.com/office/powerpoint/2010/main" val="106553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D420-554E-407D-9B04-35CC59021D2B}"/>
              </a:ext>
            </a:extLst>
          </p:cNvPr>
          <p:cNvSpPr>
            <a:spLocks noGrp="1"/>
          </p:cNvSpPr>
          <p:nvPr>
            <p:ph type="title"/>
          </p:nvPr>
        </p:nvSpPr>
        <p:spPr>
          <a:xfrm>
            <a:off x="838200" y="365126"/>
            <a:ext cx="10515600" cy="977900"/>
          </a:xfrm>
        </p:spPr>
        <p:txBody>
          <a:bodyPr>
            <a:noAutofit/>
          </a:bodyPr>
          <a:lstStyle/>
          <a:p>
            <a:r>
              <a:rPr lang="en-US" dirty="0"/>
              <a:t>Overdose Deaths in the US 1999-2015</a:t>
            </a:r>
          </a:p>
        </p:txBody>
      </p:sp>
      <p:pic>
        <p:nvPicPr>
          <p:cNvPr id="4" name="Content Placeholder 7" descr="17 images of the United States from 1999-2015 showing the increase of overdose deaths year over year. Image from the NY Times How the Epidemic of Drug Overdose Deaths Rippled Across America&#10;By HAEYOUN PARK and MATTHEW BLOCH JAN. 19, 2016&#10;&#10;">
            <a:extLst>
              <a:ext uri="{FF2B5EF4-FFF2-40B4-BE49-F238E27FC236}">
                <a16:creationId xmlns:a16="http://schemas.microsoft.com/office/drawing/2014/main" id="{E7AA1BA2-6158-DE38-1880-2B966571D7F1}"/>
              </a:ext>
            </a:extLst>
          </p:cNvPr>
          <p:cNvPicPr>
            <a:picLocks noGrp="1" noChangeAspect="1"/>
          </p:cNvPicPr>
          <p:nvPr>
            <p:ph idx="1"/>
          </p:nvPr>
        </p:nvPicPr>
        <p:blipFill rotWithShape="1">
          <a:blip r:embed="rId3"/>
          <a:srcRect t="176" r="-1" b="-1"/>
          <a:stretch/>
        </p:blipFill>
        <p:spPr>
          <a:xfrm>
            <a:off x="838200" y="1871328"/>
            <a:ext cx="10515600" cy="4259931"/>
          </a:xfrm>
        </p:spPr>
      </p:pic>
      <p:sp>
        <p:nvSpPr>
          <p:cNvPr id="6" name="TextBox 5">
            <a:extLst>
              <a:ext uri="{FF2B5EF4-FFF2-40B4-BE49-F238E27FC236}">
                <a16:creationId xmlns:a16="http://schemas.microsoft.com/office/drawing/2014/main" id="{3D7EBFE2-8D6B-B494-CEFD-9B35C62E878B}"/>
              </a:ext>
            </a:extLst>
          </p:cNvPr>
          <p:cNvSpPr txBox="1"/>
          <p:nvPr/>
        </p:nvSpPr>
        <p:spPr>
          <a:xfrm>
            <a:off x="6691115" y="6425484"/>
            <a:ext cx="4091185" cy="261610"/>
          </a:xfrm>
          <a:prstGeom prst="rect">
            <a:avLst/>
          </a:prstGeom>
          <a:noFill/>
        </p:spPr>
        <p:txBody>
          <a:bodyPr wrap="none" rtlCol="0">
            <a:spAutoFit/>
          </a:bodyPr>
          <a:lstStyle/>
          <a:p>
            <a:r>
              <a:rPr lang="en-US" sz="1100" dirty="0"/>
              <a:t>Image Source: </a:t>
            </a:r>
            <a:r>
              <a:rPr lang="en-US" sz="1100" dirty="0">
                <a:hlinkClick r:id="rId4"/>
              </a:rPr>
              <a:t>HAEYOUN PARK and MATTHEW BLOCH JAN. 19, 2016</a:t>
            </a:r>
            <a:endParaRPr lang="en-US" sz="1100" dirty="0"/>
          </a:p>
        </p:txBody>
      </p:sp>
      <p:sp>
        <p:nvSpPr>
          <p:cNvPr id="3" name="Slide Number Placeholder 2">
            <a:extLst>
              <a:ext uri="{FF2B5EF4-FFF2-40B4-BE49-F238E27FC236}">
                <a16:creationId xmlns:a16="http://schemas.microsoft.com/office/drawing/2014/main" id="{B604D1C1-021B-1402-CD93-6C4D529784B9}"/>
              </a:ext>
            </a:extLst>
          </p:cNvPr>
          <p:cNvSpPr>
            <a:spLocks noGrp="1"/>
          </p:cNvSpPr>
          <p:nvPr>
            <p:ph type="sldNum" sz="quarter" idx="12"/>
          </p:nvPr>
        </p:nvSpPr>
        <p:spPr/>
        <p:txBody>
          <a:bodyPr/>
          <a:lstStyle/>
          <a:p>
            <a:fld id="{0400CDE9-CF22-4215-9E85-C4495376B421}" type="slidenum">
              <a:rPr lang="en-US" smtClean="0"/>
              <a:t>9</a:t>
            </a:fld>
            <a:endParaRPr lang="en-US"/>
          </a:p>
        </p:txBody>
      </p:sp>
    </p:spTree>
    <p:extLst>
      <p:ext uri="{BB962C8B-B14F-4D97-AF65-F5344CB8AC3E}">
        <p14:creationId xmlns:p14="http://schemas.microsoft.com/office/powerpoint/2010/main" val="27295989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2427</Words>
  <Application>Microsoft Office PowerPoint</Application>
  <PresentationFormat>Widescreen</PresentationFormat>
  <Paragraphs>270</Paragraphs>
  <Slides>41</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Arial Nova</vt:lpstr>
      <vt:lpstr>Calibri</vt:lpstr>
      <vt:lpstr>Georgia</vt:lpstr>
      <vt:lpstr>Inter</vt:lpstr>
      <vt:lpstr>ITC Avant Garde Std Bk</vt:lpstr>
      <vt:lpstr>System Font Regular</vt:lpstr>
      <vt:lpstr>Times New Roman</vt:lpstr>
      <vt:lpstr>Wingdings</vt:lpstr>
      <vt:lpstr>Office Theme</vt:lpstr>
      <vt:lpstr>AETC Program master slide template 4x3</vt:lpstr>
      <vt:lpstr>Words Matter Addressing Bias in Medical Documentation</vt:lpstr>
      <vt:lpstr>Disclaimer</vt:lpstr>
      <vt:lpstr>Disclosures</vt:lpstr>
      <vt:lpstr>New England Journal of Medicine</vt:lpstr>
      <vt:lpstr>The Fifth Vital Sign</vt:lpstr>
      <vt:lpstr>The Pitch</vt:lpstr>
      <vt:lpstr>A Perfect Storm</vt:lpstr>
      <vt:lpstr>Richard Sackler, MD  Former President Purdue Pharmaceuticals</vt:lpstr>
      <vt:lpstr>Overdose Deaths in the US 1999-2015</vt:lpstr>
      <vt:lpstr>Robert R. Redfield, Former Director  Centers for Disease Control and Prevention</vt:lpstr>
      <vt:lpstr>This was done to us.</vt:lpstr>
      <vt:lpstr>Do Words Matter?</vt:lpstr>
      <vt:lpstr>Stigmatizing Language</vt:lpstr>
      <vt:lpstr>Do Words Matter? </vt:lpstr>
      <vt:lpstr>Do these words matter?</vt:lpstr>
      <vt:lpstr>Do these words matter? 1</vt:lpstr>
      <vt:lpstr>Do these words matter? 2</vt:lpstr>
      <vt:lpstr>Yes, they matter.</vt:lpstr>
      <vt:lpstr>Pain Medication Recommendations</vt:lpstr>
      <vt:lpstr>Do these words matter? 3</vt:lpstr>
      <vt:lpstr>Yes, they matter. 1</vt:lpstr>
      <vt:lpstr>Do these words matter? 5</vt:lpstr>
      <vt:lpstr>Yes, they matter. 2</vt:lpstr>
      <vt:lpstr>Implicit Bias</vt:lpstr>
      <vt:lpstr>Reducing Stigmatizing Language</vt:lpstr>
      <vt:lpstr>Breaking the Habit</vt:lpstr>
      <vt:lpstr>Words Matter Workshop</vt:lpstr>
      <vt:lpstr>Targeting Stigmatizing Language</vt:lpstr>
      <vt:lpstr>When documenting … </vt:lpstr>
      <vt:lpstr>Change Baseline Assumptions</vt:lpstr>
      <vt:lpstr>General Guidelines</vt:lpstr>
      <vt:lpstr>Documentation Code of Conduct</vt:lpstr>
      <vt:lpstr>Examples</vt:lpstr>
      <vt:lpstr>Examples for HIV-related Content Areas</vt:lpstr>
      <vt:lpstr>Weird</vt:lpstr>
      <vt:lpstr>Debiasing Our Language</vt:lpstr>
      <vt:lpstr>Debiasing Language</vt:lpstr>
      <vt:lpstr>Debiasing Language 2</vt:lpstr>
      <vt:lpstr>Final Reflection</vt:lpstr>
      <vt:lpstr>Be Respectful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Thompson</dc:creator>
  <cp:lastModifiedBy>Osorio, Lori</cp:lastModifiedBy>
  <cp:revision>8</cp:revision>
  <dcterms:created xsi:type="dcterms:W3CDTF">2023-10-17T05:07:30Z</dcterms:created>
  <dcterms:modified xsi:type="dcterms:W3CDTF">2024-05-15T20:52:21Z</dcterms:modified>
</cp:coreProperties>
</file>