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 id="2147483739" r:id="rId4"/>
    <p:sldMasterId id="2147483764" r:id="rId5"/>
    <p:sldMasterId id="2147483773" r:id="rId6"/>
    <p:sldMasterId id="2147483781" r:id="rId7"/>
    <p:sldMasterId id="2147483785" r:id="rId8"/>
    <p:sldMasterId id="2147483796" r:id="rId9"/>
  </p:sldMasterIdLst>
  <p:notesMasterIdLst>
    <p:notesMasterId r:id="rId99"/>
  </p:notesMasterIdLst>
  <p:sldIdLst>
    <p:sldId id="257" r:id="rId10"/>
    <p:sldId id="258" r:id="rId11"/>
    <p:sldId id="259" r:id="rId12"/>
    <p:sldId id="260" r:id="rId13"/>
    <p:sldId id="261" r:id="rId14"/>
    <p:sldId id="262" r:id="rId15"/>
    <p:sldId id="263" r:id="rId16"/>
    <p:sldId id="264" r:id="rId17"/>
    <p:sldId id="265" r:id="rId18"/>
    <p:sldId id="266" r:id="rId19"/>
    <p:sldId id="267" r:id="rId20"/>
    <p:sldId id="268" r:id="rId21"/>
    <p:sldId id="313" r:id="rId22"/>
    <p:sldId id="270" r:id="rId23"/>
    <p:sldId id="271" r:id="rId24"/>
    <p:sldId id="272" r:id="rId25"/>
    <p:sldId id="273" r:id="rId26"/>
    <p:sldId id="274" r:id="rId27"/>
    <p:sldId id="314" r:id="rId28"/>
    <p:sldId id="276" r:id="rId29"/>
    <p:sldId id="277"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350" r:id="rId61"/>
    <p:sldId id="351" r:id="rId62"/>
    <p:sldId id="352" r:id="rId63"/>
    <p:sldId id="353" r:id="rId64"/>
    <p:sldId id="354" r:id="rId65"/>
    <p:sldId id="355" r:id="rId66"/>
    <p:sldId id="356" r:id="rId67"/>
    <p:sldId id="357" r:id="rId68"/>
    <p:sldId id="358" r:id="rId69"/>
    <p:sldId id="359" r:id="rId70"/>
    <p:sldId id="360" r:id="rId71"/>
    <p:sldId id="361" r:id="rId72"/>
    <p:sldId id="362" r:id="rId73"/>
    <p:sldId id="363" r:id="rId74"/>
    <p:sldId id="364" r:id="rId75"/>
    <p:sldId id="365" r:id="rId76"/>
    <p:sldId id="366" r:id="rId77"/>
    <p:sldId id="367" r:id="rId78"/>
    <p:sldId id="368" r:id="rId79"/>
    <p:sldId id="369" r:id="rId80"/>
    <p:sldId id="370" r:id="rId81"/>
    <p:sldId id="371" r:id="rId82"/>
    <p:sldId id="372" r:id="rId83"/>
    <p:sldId id="373" r:id="rId84"/>
    <p:sldId id="374" r:id="rId85"/>
    <p:sldId id="375" r:id="rId86"/>
    <p:sldId id="376" r:id="rId87"/>
    <p:sldId id="377" r:id="rId88"/>
    <p:sldId id="378" r:id="rId89"/>
    <p:sldId id="379" r:id="rId90"/>
    <p:sldId id="381" r:id="rId91"/>
    <p:sldId id="382" r:id="rId92"/>
    <p:sldId id="383" r:id="rId93"/>
    <p:sldId id="305" r:id="rId94"/>
    <p:sldId id="385" r:id="rId95"/>
    <p:sldId id="312" r:id="rId96"/>
    <p:sldId id="386" r:id="rId97"/>
    <p:sldId id="387"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4" autoAdjust="0"/>
    <p:restoredTop sz="94660"/>
  </p:normalViewPr>
  <p:slideViewPr>
    <p:cSldViewPr snapToGrid="0">
      <p:cViewPr varScale="1">
        <p:scale>
          <a:sx n="60" d="100"/>
          <a:sy n="60" d="100"/>
        </p:scale>
        <p:origin x="42"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MDH-HS-II\Home\PCD_Projects%20and%20Workgroups\Outbreak%20Response\HIV\2022\Sur_PS_cluster\StLouis_cnty\Epi_curve\current\duluth_epicurve_05172022.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800" dirty="0"/>
              <a:t>HIV Epi Curve: PWID Hennepin/Ramsey Counties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5356582097602547E-2"/>
          <c:y val="7.5006345498963234E-2"/>
          <c:w val="0.92438891711087456"/>
          <c:h val="0.74242831496986805"/>
        </c:manualLayout>
      </c:layout>
      <c:barChart>
        <c:barDir val="col"/>
        <c:grouping val="stacked"/>
        <c:varyColors val="0"/>
        <c:ser>
          <c:idx val="0"/>
          <c:order val="0"/>
          <c:tx>
            <c:strRef>
              <c:f>Data_epi_curve_HennRam!$A$6</c:f>
              <c:strCache>
                <c:ptCount val="1"/>
                <c:pt idx="0">
                  <c:v>MSM/IDU &amp; IDU (non-encampment)</c:v>
                </c:pt>
              </c:strCache>
            </c:strRef>
          </c:tx>
          <c:spPr>
            <a:solidFill>
              <a:srgbClr val="78BE2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Data_epi_curve_HennRam!$B$1:$BL$1</c:f>
              <c:numCache>
                <c:formatCode>mmm\-yy</c:formatCode>
                <c:ptCount val="63"/>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formatCode="d\-mmm">
                  <c:v>43910</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44337</c:v>
                </c:pt>
                <c:pt idx="30">
                  <c:v>44368</c:v>
                </c:pt>
                <c:pt idx="31">
                  <c:v>44398</c:v>
                </c:pt>
                <c:pt idx="32">
                  <c:v>44429</c:v>
                </c:pt>
                <c:pt idx="33">
                  <c:v>44460</c:v>
                </c:pt>
                <c:pt idx="34">
                  <c:v>44490</c:v>
                </c:pt>
                <c:pt idx="35">
                  <c:v>44521</c:v>
                </c:pt>
                <c:pt idx="36">
                  <c:v>44551</c:v>
                </c:pt>
                <c:pt idx="37">
                  <c:v>44582</c:v>
                </c:pt>
                <c:pt idx="38">
                  <c:v>44613</c:v>
                </c:pt>
                <c:pt idx="39">
                  <c:v>44641</c:v>
                </c:pt>
                <c:pt idx="40">
                  <c:v>44672</c:v>
                </c:pt>
                <c:pt idx="41">
                  <c:v>44702</c:v>
                </c:pt>
                <c:pt idx="42">
                  <c:v>44733</c:v>
                </c:pt>
                <c:pt idx="43">
                  <c:v>44763</c:v>
                </c:pt>
                <c:pt idx="44">
                  <c:v>44794</c:v>
                </c:pt>
                <c:pt idx="45">
                  <c:v>44825</c:v>
                </c:pt>
                <c:pt idx="46">
                  <c:v>44855</c:v>
                </c:pt>
                <c:pt idx="47">
                  <c:v>44886</c:v>
                </c:pt>
                <c:pt idx="48">
                  <c:v>44916</c:v>
                </c:pt>
                <c:pt idx="49">
                  <c:v>44947</c:v>
                </c:pt>
                <c:pt idx="50">
                  <c:v>44978</c:v>
                </c:pt>
                <c:pt idx="51">
                  <c:v>45006</c:v>
                </c:pt>
                <c:pt idx="52">
                  <c:v>45037</c:v>
                </c:pt>
                <c:pt idx="53">
                  <c:v>45067</c:v>
                </c:pt>
                <c:pt idx="54">
                  <c:v>45098</c:v>
                </c:pt>
                <c:pt idx="55">
                  <c:v>45128</c:v>
                </c:pt>
                <c:pt idx="56">
                  <c:v>45159</c:v>
                </c:pt>
                <c:pt idx="57">
                  <c:v>45190</c:v>
                </c:pt>
                <c:pt idx="58">
                  <c:v>45220</c:v>
                </c:pt>
                <c:pt idx="59">
                  <c:v>45251</c:v>
                </c:pt>
                <c:pt idx="60">
                  <c:v>45281</c:v>
                </c:pt>
              </c:numCache>
            </c:numRef>
          </c:cat>
          <c:val>
            <c:numRef>
              <c:f>Data_epi_curve_HennRam!$B$6:$BL$6</c:f>
              <c:numCache>
                <c:formatCode>General</c:formatCode>
                <c:ptCount val="63"/>
                <c:pt idx="0">
                  <c:v>1</c:v>
                </c:pt>
                <c:pt idx="1">
                  <c:v>2</c:v>
                </c:pt>
                <c:pt idx="3">
                  <c:v>3</c:v>
                </c:pt>
                <c:pt idx="5">
                  <c:v>1</c:v>
                </c:pt>
                <c:pt idx="6">
                  <c:v>2</c:v>
                </c:pt>
                <c:pt idx="7">
                  <c:v>1</c:v>
                </c:pt>
                <c:pt idx="8">
                  <c:v>6</c:v>
                </c:pt>
                <c:pt idx="9">
                  <c:v>2</c:v>
                </c:pt>
                <c:pt idx="10">
                  <c:v>2</c:v>
                </c:pt>
                <c:pt idx="11">
                  <c:v>2</c:v>
                </c:pt>
                <c:pt idx="12">
                  <c:v>2</c:v>
                </c:pt>
                <c:pt idx="13">
                  <c:v>4</c:v>
                </c:pt>
                <c:pt idx="16">
                  <c:v>2</c:v>
                </c:pt>
                <c:pt idx="17">
                  <c:v>4</c:v>
                </c:pt>
                <c:pt idx="18">
                  <c:v>2</c:v>
                </c:pt>
                <c:pt idx="19">
                  <c:v>2</c:v>
                </c:pt>
                <c:pt idx="20">
                  <c:v>1</c:v>
                </c:pt>
                <c:pt idx="21">
                  <c:v>3</c:v>
                </c:pt>
                <c:pt idx="23">
                  <c:v>2</c:v>
                </c:pt>
                <c:pt idx="24">
                  <c:v>1</c:v>
                </c:pt>
                <c:pt idx="25">
                  <c:v>2</c:v>
                </c:pt>
                <c:pt idx="26">
                  <c:v>1</c:v>
                </c:pt>
                <c:pt idx="27">
                  <c:v>4</c:v>
                </c:pt>
                <c:pt idx="28">
                  <c:v>3</c:v>
                </c:pt>
                <c:pt idx="29">
                  <c:v>2</c:v>
                </c:pt>
                <c:pt idx="30">
                  <c:v>2</c:v>
                </c:pt>
                <c:pt idx="31">
                  <c:v>5</c:v>
                </c:pt>
                <c:pt idx="32">
                  <c:v>1</c:v>
                </c:pt>
                <c:pt idx="33">
                  <c:v>2</c:v>
                </c:pt>
                <c:pt idx="34">
                  <c:v>2</c:v>
                </c:pt>
                <c:pt idx="35">
                  <c:v>1</c:v>
                </c:pt>
                <c:pt idx="36">
                  <c:v>2</c:v>
                </c:pt>
                <c:pt idx="37">
                  <c:v>1</c:v>
                </c:pt>
                <c:pt idx="38">
                  <c:v>3</c:v>
                </c:pt>
                <c:pt idx="39">
                  <c:v>1</c:v>
                </c:pt>
                <c:pt idx="40">
                  <c:v>2</c:v>
                </c:pt>
                <c:pt idx="42">
                  <c:v>3</c:v>
                </c:pt>
                <c:pt idx="43">
                  <c:v>2</c:v>
                </c:pt>
                <c:pt idx="46">
                  <c:v>1</c:v>
                </c:pt>
                <c:pt idx="47">
                  <c:v>2</c:v>
                </c:pt>
                <c:pt idx="48">
                  <c:v>1</c:v>
                </c:pt>
                <c:pt idx="49">
                  <c:v>1</c:v>
                </c:pt>
                <c:pt idx="50">
                  <c:v>3</c:v>
                </c:pt>
                <c:pt idx="51">
                  <c:v>5</c:v>
                </c:pt>
                <c:pt idx="52">
                  <c:v>7</c:v>
                </c:pt>
                <c:pt idx="53">
                  <c:v>1</c:v>
                </c:pt>
                <c:pt idx="54">
                  <c:v>1</c:v>
                </c:pt>
                <c:pt idx="55">
                  <c:v>6</c:v>
                </c:pt>
                <c:pt idx="56">
                  <c:v>2</c:v>
                </c:pt>
                <c:pt idx="57">
                  <c:v>3</c:v>
                </c:pt>
                <c:pt idx="58">
                  <c:v>4</c:v>
                </c:pt>
                <c:pt idx="59">
                  <c:v>1</c:v>
                </c:pt>
                <c:pt idx="60">
                  <c:v>3</c:v>
                </c:pt>
              </c:numCache>
            </c:numRef>
          </c:val>
          <c:extLst xmlns:c15="http://schemas.microsoft.com/office/drawing/2012/chart">
            <c:ext xmlns:c16="http://schemas.microsoft.com/office/drawing/2014/chart" uri="{C3380CC4-5D6E-409C-BE32-E72D297353CC}">
              <c16:uniqueId val="{00000000-DFFC-40F5-9671-85CF53EAE9F8}"/>
            </c:ext>
          </c:extLst>
        </c:ser>
        <c:ser>
          <c:idx val="1"/>
          <c:order val="1"/>
          <c:tx>
            <c:strRef>
              <c:f>Data_epi_curve_HennRam!$A$7</c:f>
              <c:strCache>
                <c:ptCount val="1"/>
                <c:pt idx="0">
                  <c:v>Encampments</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Data_epi_curve_HennRam!$B$1:$BL$1</c:f>
              <c:numCache>
                <c:formatCode>mmm\-yy</c:formatCode>
                <c:ptCount val="63"/>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formatCode="d\-mmm">
                  <c:v>43910</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44337</c:v>
                </c:pt>
                <c:pt idx="30">
                  <c:v>44368</c:v>
                </c:pt>
                <c:pt idx="31">
                  <c:v>44398</c:v>
                </c:pt>
                <c:pt idx="32">
                  <c:v>44429</c:v>
                </c:pt>
                <c:pt idx="33">
                  <c:v>44460</c:v>
                </c:pt>
                <c:pt idx="34">
                  <c:v>44490</c:v>
                </c:pt>
                <c:pt idx="35">
                  <c:v>44521</c:v>
                </c:pt>
                <c:pt idx="36">
                  <c:v>44551</c:v>
                </c:pt>
                <c:pt idx="37">
                  <c:v>44582</c:v>
                </c:pt>
                <c:pt idx="38">
                  <c:v>44613</c:v>
                </c:pt>
                <c:pt idx="39">
                  <c:v>44641</c:v>
                </c:pt>
                <c:pt idx="40">
                  <c:v>44672</c:v>
                </c:pt>
                <c:pt idx="41">
                  <c:v>44702</c:v>
                </c:pt>
                <c:pt idx="42">
                  <c:v>44733</c:v>
                </c:pt>
                <c:pt idx="43">
                  <c:v>44763</c:v>
                </c:pt>
                <c:pt idx="44">
                  <c:v>44794</c:v>
                </c:pt>
                <c:pt idx="45">
                  <c:v>44825</c:v>
                </c:pt>
                <c:pt idx="46">
                  <c:v>44855</c:v>
                </c:pt>
                <c:pt idx="47">
                  <c:v>44886</c:v>
                </c:pt>
                <c:pt idx="48">
                  <c:v>44916</c:v>
                </c:pt>
                <c:pt idx="49">
                  <c:v>44947</c:v>
                </c:pt>
                <c:pt idx="50">
                  <c:v>44978</c:v>
                </c:pt>
                <c:pt idx="51">
                  <c:v>45006</c:v>
                </c:pt>
                <c:pt idx="52">
                  <c:v>45037</c:v>
                </c:pt>
                <c:pt idx="53">
                  <c:v>45067</c:v>
                </c:pt>
                <c:pt idx="54">
                  <c:v>45098</c:v>
                </c:pt>
                <c:pt idx="55">
                  <c:v>45128</c:v>
                </c:pt>
                <c:pt idx="56">
                  <c:v>45159</c:v>
                </c:pt>
                <c:pt idx="57">
                  <c:v>45190</c:v>
                </c:pt>
                <c:pt idx="58">
                  <c:v>45220</c:v>
                </c:pt>
                <c:pt idx="59">
                  <c:v>45251</c:v>
                </c:pt>
                <c:pt idx="60">
                  <c:v>45281</c:v>
                </c:pt>
              </c:numCache>
            </c:numRef>
          </c:cat>
          <c:val>
            <c:numRef>
              <c:f>Data_epi_curve_HennRam!$B$7:$BL$7</c:f>
              <c:numCache>
                <c:formatCode>General</c:formatCode>
                <c:ptCount val="63"/>
                <c:pt idx="0">
                  <c:v>2</c:v>
                </c:pt>
                <c:pt idx="1">
                  <c:v>2</c:v>
                </c:pt>
                <c:pt idx="2">
                  <c:v>2</c:v>
                </c:pt>
                <c:pt idx="3">
                  <c:v>1</c:v>
                </c:pt>
                <c:pt idx="5">
                  <c:v>2</c:v>
                </c:pt>
                <c:pt idx="6">
                  <c:v>2</c:v>
                </c:pt>
                <c:pt idx="7">
                  <c:v>5</c:v>
                </c:pt>
                <c:pt idx="8">
                  <c:v>2</c:v>
                </c:pt>
                <c:pt idx="9">
                  <c:v>2</c:v>
                </c:pt>
                <c:pt idx="10">
                  <c:v>1</c:v>
                </c:pt>
                <c:pt idx="11">
                  <c:v>4</c:v>
                </c:pt>
                <c:pt idx="12">
                  <c:v>1</c:v>
                </c:pt>
                <c:pt idx="13">
                  <c:v>2</c:v>
                </c:pt>
                <c:pt idx="14">
                  <c:v>1</c:v>
                </c:pt>
                <c:pt idx="15">
                  <c:v>1</c:v>
                </c:pt>
                <c:pt idx="16">
                  <c:v>1</c:v>
                </c:pt>
                <c:pt idx="18">
                  <c:v>1</c:v>
                </c:pt>
                <c:pt idx="19">
                  <c:v>3</c:v>
                </c:pt>
                <c:pt idx="20">
                  <c:v>2</c:v>
                </c:pt>
                <c:pt idx="21">
                  <c:v>2</c:v>
                </c:pt>
                <c:pt idx="22">
                  <c:v>2</c:v>
                </c:pt>
                <c:pt idx="24">
                  <c:v>1</c:v>
                </c:pt>
                <c:pt idx="25">
                  <c:v>1</c:v>
                </c:pt>
                <c:pt idx="26">
                  <c:v>2</c:v>
                </c:pt>
                <c:pt idx="27">
                  <c:v>1</c:v>
                </c:pt>
                <c:pt idx="28">
                  <c:v>3</c:v>
                </c:pt>
                <c:pt idx="31">
                  <c:v>1</c:v>
                </c:pt>
                <c:pt idx="32">
                  <c:v>1</c:v>
                </c:pt>
                <c:pt idx="34">
                  <c:v>1</c:v>
                </c:pt>
                <c:pt idx="38">
                  <c:v>1</c:v>
                </c:pt>
                <c:pt idx="39">
                  <c:v>7</c:v>
                </c:pt>
                <c:pt idx="40">
                  <c:v>1</c:v>
                </c:pt>
                <c:pt idx="44">
                  <c:v>1</c:v>
                </c:pt>
                <c:pt idx="46">
                  <c:v>1</c:v>
                </c:pt>
                <c:pt idx="47">
                  <c:v>3</c:v>
                </c:pt>
                <c:pt idx="48">
                  <c:v>1</c:v>
                </c:pt>
                <c:pt idx="49">
                  <c:v>1</c:v>
                </c:pt>
                <c:pt idx="50">
                  <c:v>1</c:v>
                </c:pt>
                <c:pt idx="51">
                  <c:v>2</c:v>
                </c:pt>
                <c:pt idx="52">
                  <c:v>3</c:v>
                </c:pt>
                <c:pt idx="53">
                  <c:v>2</c:v>
                </c:pt>
                <c:pt idx="54">
                  <c:v>4</c:v>
                </c:pt>
                <c:pt idx="55">
                  <c:v>2</c:v>
                </c:pt>
                <c:pt idx="56">
                  <c:v>2</c:v>
                </c:pt>
                <c:pt idx="57">
                  <c:v>2</c:v>
                </c:pt>
                <c:pt idx="58">
                  <c:v>3</c:v>
                </c:pt>
              </c:numCache>
            </c:numRef>
          </c:val>
          <c:extLst xmlns:c15="http://schemas.microsoft.com/office/drawing/2012/chart">
            <c:ext xmlns:c16="http://schemas.microsoft.com/office/drawing/2014/chart" uri="{C3380CC4-5D6E-409C-BE32-E72D297353CC}">
              <c16:uniqueId val="{00000001-DFFC-40F5-9671-85CF53EAE9F8}"/>
            </c:ext>
          </c:extLst>
        </c:ser>
        <c:dLbls>
          <c:showLegendKey val="0"/>
          <c:showVal val="0"/>
          <c:showCatName val="0"/>
          <c:showSerName val="0"/>
          <c:showPercent val="0"/>
          <c:showBubbleSize val="0"/>
        </c:dLbls>
        <c:gapWidth val="150"/>
        <c:overlap val="100"/>
        <c:axId val="440576288"/>
        <c:axId val="440579896"/>
        <c:extLst/>
      </c:barChart>
      <c:dateAx>
        <c:axId val="4405762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Diagnosis Date</a:t>
                </a:r>
              </a:p>
            </c:rich>
          </c:tx>
          <c:layout>
            <c:manualLayout>
              <c:xMode val="edge"/>
              <c:yMode val="edge"/>
              <c:x val="0.49662620297462823"/>
              <c:y val="0.9576966472842189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409]mmm\-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40579896"/>
        <c:crosses val="autoZero"/>
        <c:auto val="0"/>
        <c:lblOffset val="100"/>
        <c:baseTimeUnit val="months"/>
      </c:dateAx>
      <c:valAx>
        <c:axId val="440579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Number of infections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40576288"/>
        <c:crosses val="autoZero"/>
        <c:crossBetween val="between"/>
      </c:valAx>
      <c:spPr>
        <a:noFill/>
        <a:ln>
          <a:noFill/>
        </a:ln>
        <a:effectLst/>
      </c:spPr>
    </c:plotArea>
    <c:legend>
      <c:legendPos val="b"/>
      <c:layout>
        <c:manualLayout>
          <c:xMode val="edge"/>
          <c:yMode val="edge"/>
          <c:x val="0.30210945853990467"/>
          <c:y val="0.13899071996922688"/>
          <c:w val="0.48883199793347448"/>
          <c:h val="3.40498751215420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025766965303201"/>
          <c:y val="4.158605328203630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All Patients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EDE-4B89-99D8-E944D73D51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DE-4B89-99D8-E944D73D516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EDE-4B89-99D8-E944D73D5166}"/>
              </c:ext>
            </c:extLst>
          </c:dPt>
          <c:cat>
            <c:strRef>
              <c:f>Sheet1!$A$2:$A$4</c:f>
              <c:strCache>
                <c:ptCount val="3"/>
                <c:pt idx="0">
                  <c:v>IVDU</c:v>
                </c:pt>
                <c:pt idx="1">
                  <c:v>Other</c:v>
                </c:pt>
                <c:pt idx="2">
                  <c:v>Unknown</c:v>
                </c:pt>
              </c:strCache>
            </c:strRef>
          </c:cat>
          <c:val>
            <c:numRef>
              <c:f>Sheet1!$B$2:$B$4</c:f>
              <c:numCache>
                <c:formatCode>General</c:formatCode>
                <c:ptCount val="3"/>
                <c:pt idx="0">
                  <c:v>101</c:v>
                </c:pt>
                <c:pt idx="1">
                  <c:v>14</c:v>
                </c:pt>
                <c:pt idx="2">
                  <c:v>15</c:v>
                </c:pt>
              </c:numCache>
            </c:numRef>
          </c:val>
          <c:extLst>
            <c:ext xmlns:c16="http://schemas.microsoft.com/office/drawing/2014/chart" uri="{C3380CC4-5D6E-409C-BE32-E72D297353CC}">
              <c16:uniqueId val="{00000000-4E3E-4AB2-B63D-BA9A9D351E7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0811239138583201"/>
          <c:y val="0.84826103044245205"/>
          <c:w val="0.61803287827702302"/>
          <c:h val="0.15100321630717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Last 50 Patients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A0-4ACD-8CD4-736D06C72A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A0-4ACD-8CD4-736D06C72A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A0-4ACD-8CD4-736D06C72AF2}"/>
              </c:ext>
            </c:extLst>
          </c:dPt>
          <c:cat>
            <c:strRef>
              <c:f>Sheet1!$A$2:$A$4</c:f>
              <c:strCache>
                <c:ptCount val="3"/>
                <c:pt idx="0">
                  <c:v>IVDU</c:v>
                </c:pt>
                <c:pt idx="1">
                  <c:v>Other</c:v>
                </c:pt>
                <c:pt idx="2">
                  <c:v>Unkown</c:v>
                </c:pt>
              </c:strCache>
            </c:strRef>
          </c:cat>
          <c:val>
            <c:numRef>
              <c:f>Sheet1!$B$2:$B$4</c:f>
              <c:numCache>
                <c:formatCode>General</c:formatCode>
                <c:ptCount val="3"/>
                <c:pt idx="0">
                  <c:v>42</c:v>
                </c:pt>
                <c:pt idx="1">
                  <c:v>1</c:v>
                </c:pt>
                <c:pt idx="2">
                  <c:v>7</c:v>
                </c:pt>
              </c:numCache>
            </c:numRef>
          </c:val>
          <c:extLst>
            <c:ext xmlns:c16="http://schemas.microsoft.com/office/drawing/2014/chart" uri="{C3380CC4-5D6E-409C-BE32-E72D297353CC}">
              <c16:uniqueId val="{00000000-F3D7-479F-8426-345E003ADE6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8996995134935399"/>
          <c:y val="0.87776673362852298"/>
          <c:w val="0.46807744404041401"/>
          <c:h val="0.11882888055752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Non-Encampment</a:t>
            </a:r>
            <a:r>
              <a:rPr lang="en-US" baseline="0" dirty="0"/>
              <a:t> Group (N=140)</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American Indian, NH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(N=140)</c:v>
                </c:pt>
              </c:strCache>
            </c:strRef>
          </c:cat>
          <c:val>
            <c:numRef>
              <c:f>Sheet1!$B$2</c:f>
              <c:numCache>
                <c:formatCode>0%</c:formatCode>
                <c:ptCount val="1"/>
                <c:pt idx="0">
                  <c:v>0.1</c:v>
                </c:pt>
              </c:numCache>
            </c:numRef>
          </c:val>
          <c:extLst>
            <c:ext xmlns:c16="http://schemas.microsoft.com/office/drawing/2014/chart" uri="{C3380CC4-5D6E-409C-BE32-E72D297353CC}">
              <c16:uniqueId val="{00000000-D295-434D-BA55-9C835D7E6CC7}"/>
            </c:ext>
          </c:extLst>
        </c:ser>
        <c:ser>
          <c:idx val="1"/>
          <c:order val="1"/>
          <c:tx>
            <c:strRef>
              <c:f>Sheet1!$C$1</c:f>
              <c:strCache>
                <c:ptCount val="1"/>
                <c:pt idx="0">
                  <c:v>Black, NH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(N=140)</c:v>
                </c:pt>
              </c:strCache>
            </c:strRef>
          </c:cat>
          <c:val>
            <c:numRef>
              <c:f>Sheet1!$C$2</c:f>
              <c:numCache>
                <c:formatCode>0%</c:formatCode>
                <c:ptCount val="1"/>
                <c:pt idx="0">
                  <c:v>0.17</c:v>
                </c:pt>
              </c:numCache>
            </c:numRef>
          </c:val>
          <c:extLst>
            <c:ext xmlns:c16="http://schemas.microsoft.com/office/drawing/2014/chart" uri="{C3380CC4-5D6E-409C-BE32-E72D297353CC}">
              <c16:uniqueId val="{00000001-D295-434D-BA55-9C835D7E6CC7}"/>
            </c:ext>
          </c:extLst>
        </c:ser>
        <c:ser>
          <c:idx val="2"/>
          <c:order val="2"/>
          <c:tx>
            <c:strRef>
              <c:f>Sheet1!$D$1</c:f>
              <c:strCache>
                <c:ptCount val="1"/>
                <c:pt idx="0">
                  <c:v>Asian, NH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(N=140)</c:v>
                </c:pt>
              </c:strCache>
            </c:strRef>
          </c:cat>
          <c:val>
            <c:numRef>
              <c:f>Sheet1!$D$2</c:f>
              <c:numCache>
                <c:formatCode>0%</c:formatCode>
                <c:ptCount val="1"/>
                <c:pt idx="0">
                  <c:v>0.03</c:v>
                </c:pt>
              </c:numCache>
            </c:numRef>
          </c:val>
          <c:extLst>
            <c:ext xmlns:c16="http://schemas.microsoft.com/office/drawing/2014/chart" uri="{C3380CC4-5D6E-409C-BE32-E72D297353CC}">
              <c16:uniqueId val="{00000002-D295-434D-BA55-9C835D7E6CC7}"/>
            </c:ext>
          </c:extLst>
        </c:ser>
        <c:ser>
          <c:idx val="3"/>
          <c:order val="3"/>
          <c:tx>
            <c:strRef>
              <c:f>Sheet1!$E$1</c:f>
              <c:strCache>
                <c:ptCount val="1"/>
                <c:pt idx="0">
                  <c:v>White, NH</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(N=140)</c:v>
                </c:pt>
              </c:strCache>
            </c:strRef>
          </c:cat>
          <c:val>
            <c:numRef>
              <c:f>Sheet1!$E$2</c:f>
              <c:numCache>
                <c:formatCode>0%</c:formatCode>
                <c:ptCount val="1"/>
                <c:pt idx="0">
                  <c:v>0.54</c:v>
                </c:pt>
              </c:numCache>
            </c:numRef>
          </c:val>
          <c:extLst>
            <c:ext xmlns:c16="http://schemas.microsoft.com/office/drawing/2014/chart" uri="{C3380CC4-5D6E-409C-BE32-E72D297353CC}">
              <c16:uniqueId val="{00000003-D295-434D-BA55-9C835D7E6CC7}"/>
            </c:ext>
          </c:extLst>
        </c:ser>
        <c:ser>
          <c:idx val="4"/>
          <c:order val="4"/>
          <c:tx>
            <c:strRef>
              <c:f>Sheet1!$F$1</c:f>
              <c:strCache>
                <c:ptCount val="1"/>
                <c:pt idx="0">
                  <c:v>Black, African Born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(N=140)</c:v>
                </c:pt>
              </c:strCache>
            </c:strRef>
          </c:cat>
          <c:val>
            <c:numRef>
              <c:f>Sheet1!$F$2</c:f>
              <c:numCache>
                <c:formatCode>0%</c:formatCode>
                <c:ptCount val="1"/>
                <c:pt idx="0">
                  <c:v>0.03</c:v>
                </c:pt>
              </c:numCache>
            </c:numRef>
          </c:val>
          <c:extLst>
            <c:ext xmlns:c16="http://schemas.microsoft.com/office/drawing/2014/chart" uri="{C3380CC4-5D6E-409C-BE32-E72D297353CC}">
              <c16:uniqueId val="{00000004-D295-434D-BA55-9C835D7E6CC7}"/>
            </c:ext>
          </c:extLst>
        </c:ser>
        <c:ser>
          <c:idx val="5"/>
          <c:order val="5"/>
          <c:tx>
            <c:strRef>
              <c:f>Sheet1!$G$1</c:f>
              <c:strCache>
                <c:ptCount val="1"/>
                <c:pt idx="0">
                  <c:v>Hispanic</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(N=140)</c:v>
                </c:pt>
              </c:strCache>
            </c:strRef>
          </c:cat>
          <c:val>
            <c:numRef>
              <c:f>Sheet1!$G$2</c:f>
              <c:numCache>
                <c:formatCode>0%</c:formatCode>
                <c:ptCount val="1"/>
                <c:pt idx="0">
                  <c:v>0.13</c:v>
                </c:pt>
              </c:numCache>
            </c:numRef>
          </c:val>
          <c:extLst>
            <c:ext xmlns:c16="http://schemas.microsoft.com/office/drawing/2014/chart" uri="{C3380CC4-5D6E-409C-BE32-E72D297353CC}">
              <c16:uniqueId val="{00000005-D295-434D-BA55-9C835D7E6CC7}"/>
            </c:ext>
          </c:extLst>
        </c:ser>
        <c:dLbls>
          <c:showLegendKey val="0"/>
          <c:showVal val="0"/>
          <c:showCatName val="0"/>
          <c:showSerName val="0"/>
          <c:showPercent val="0"/>
          <c:showBubbleSize val="0"/>
        </c:dLbls>
        <c:gapWidth val="150"/>
        <c:overlap val="100"/>
        <c:axId val="1877763439"/>
        <c:axId val="1859133135"/>
      </c:barChart>
      <c:catAx>
        <c:axId val="18777634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59133135"/>
        <c:crosses val="autoZero"/>
        <c:auto val="1"/>
        <c:lblAlgn val="ctr"/>
        <c:lblOffset val="100"/>
        <c:noMultiLvlLbl val="0"/>
      </c:catAx>
      <c:valAx>
        <c:axId val="185913313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776343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8100">
      <a:solidFill>
        <a:schemeClr val="accent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Encampment</a:t>
            </a:r>
            <a:r>
              <a:rPr lang="en-US" baseline="0" dirty="0"/>
              <a:t> Group (N=111)</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American Indian, NH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(N=111)</c:v>
                </c:pt>
                <c:pt idx="1">
                  <c:v>Male (N=79)</c:v>
                </c:pt>
                <c:pt idx="2">
                  <c:v>Female (N=39)</c:v>
                </c:pt>
              </c:strCache>
            </c:strRef>
          </c:cat>
          <c:val>
            <c:numRef>
              <c:f>Sheet1!$B$2:$B$4</c:f>
              <c:numCache>
                <c:formatCode>0%</c:formatCode>
                <c:ptCount val="3"/>
                <c:pt idx="0">
                  <c:v>0.33</c:v>
                </c:pt>
                <c:pt idx="1">
                  <c:v>0.2</c:v>
                </c:pt>
                <c:pt idx="2">
                  <c:v>0.66</c:v>
                </c:pt>
              </c:numCache>
            </c:numRef>
          </c:val>
          <c:extLst>
            <c:ext xmlns:c16="http://schemas.microsoft.com/office/drawing/2014/chart" uri="{C3380CC4-5D6E-409C-BE32-E72D297353CC}">
              <c16:uniqueId val="{00000000-CB4D-43FE-B649-07993D01AB0B}"/>
            </c:ext>
          </c:extLst>
        </c:ser>
        <c:ser>
          <c:idx val="1"/>
          <c:order val="1"/>
          <c:tx>
            <c:strRef>
              <c:f>Sheet1!$C$1</c:f>
              <c:strCache>
                <c:ptCount val="1"/>
                <c:pt idx="0">
                  <c:v>Black, NH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(N=111)</c:v>
                </c:pt>
                <c:pt idx="1">
                  <c:v>Male (N=79)</c:v>
                </c:pt>
                <c:pt idx="2">
                  <c:v>Female (N=39)</c:v>
                </c:pt>
              </c:strCache>
            </c:strRef>
          </c:cat>
          <c:val>
            <c:numRef>
              <c:f>Sheet1!$C$2:$C$4</c:f>
              <c:numCache>
                <c:formatCode>0%</c:formatCode>
                <c:ptCount val="3"/>
                <c:pt idx="0">
                  <c:v>0.2</c:v>
                </c:pt>
                <c:pt idx="1">
                  <c:v>0.24</c:v>
                </c:pt>
                <c:pt idx="2">
                  <c:v>0.12</c:v>
                </c:pt>
              </c:numCache>
            </c:numRef>
          </c:val>
          <c:extLst>
            <c:ext xmlns:c16="http://schemas.microsoft.com/office/drawing/2014/chart" uri="{C3380CC4-5D6E-409C-BE32-E72D297353CC}">
              <c16:uniqueId val="{00000001-CB4D-43FE-B649-07993D01AB0B}"/>
            </c:ext>
          </c:extLst>
        </c:ser>
        <c:ser>
          <c:idx val="2"/>
          <c:order val="2"/>
          <c:tx>
            <c:strRef>
              <c:f>Sheet1!$D$1</c:f>
              <c:strCache>
                <c:ptCount val="1"/>
                <c:pt idx="0">
                  <c:v>Asian, NH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(N=111)</c:v>
                </c:pt>
                <c:pt idx="1">
                  <c:v>Male (N=79)</c:v>
                </c:pt>
                <c:pt idx="2">
                  <c:v>Female (N=39)</c:v>
                </c:pt>
              </c:strCache>
            </c:strRef>
          </c:cat>
          <c:val>
            <c:numRef>
              <c:f>Sheet1!$D$2:$D$4</c:f>
              <c:numCache>
                <c:formatCode>0%</c:formatCode>
                <c:ptCount val="3"/>
                <c:pt idx="0">
                  <c:v>0.04</c:v>
                </c:pt>
                <c:pt idx="1">
                  <c:v>0.04</c:v>
                </c:pt>
              </c:numCache>
            </c:numRef>
          </c:val>
          <c:extLst>
            <c:ext xmlns:c16="http://schemas.microsoft.com/office/drawing/2014/chart" uri="{C3380CC4-5D6E-409C-BE32-E72D297353CC}">
              <c16:uniqueId val="{00000002-CB4D-43FE-B649-07993D01AB0B}"/>
            </c:ext>
          </c:extLst>
        </c:ser>
        <c:ser>
          <c:idx val="3"/>
          <c:order val="3"/>
          <c:tx>
            <c:strRef>
              <c:f>Sheet1!$E$1</c:f>
              <c:strCache>
                <c:ptCount val="1"/>
                <c:pt idx="0">
                  <c:v>White, NH</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(N=111)</c:v>
                </c:pt>
                <c:pt idx="1">
                  <c:v>Male (N=79)</c:v>
                </c:pt>
                <c:pt idx="2">
                  <c:v>Female (N=39)</c:v>
                </c:pt>
              </c:strCache>
            </c:strRef>
          </c:cat>
          <c:val>
            <c:numRef>
              <c:f>Sheet1!$E$2:$E$4</c:f>
              <c:numCache>
                <c:formatCode>0%</c:formatCode>
                <c:ptCount val="3"/>
                <c:pt idx="0">
                  <c:v>0.28000000000000003</c:v>
                </c:pt>
                <c:pt idx="1">
                  <c:v>0.3</c:v>
                </c:pt>
                <c:pt idx="2">
                  <c:v>0.22</c:v>
                </c:pt>
              </c:numCache>
            </c:numRef>
          </c:val>
          <c:extLst>
            <c:ext xmlns:c16="http://schemas.microsoft.com/office/drawing/2014/chart" uri="{C3380CC4-5D6E-409C-BE32-E72D297353CC}">
              <c16:uniqueId val="{00000003-CB4D-43FE-B649-07993D01AB0B}"/>
            </c:ext>
          </c:extLst>
        </c:ser>
        <c:ser>
          <c:idx val="4"/>
          <c:order val="4"/>
          <c:tx>
            <c:strRef>
              <c:f>Sheet1!$F$1</c:f>
              <c:strCache>
                <c:ptCount val="1"/>
                <c:pt idx="0">
                  <c:v>Black, African Born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(N=111)</c:v>
                </c:pt>
                <c:pt idx="1">
                  <c:v>Male (N=79)</c:v>
                </c:pt>
                <c:pt idx="2">
                  <c:v>Female (N=39)</c:v>
                </c:pt>
              </c:strCache>
            </c:strRef>
          </c:cat>
          <c:val>
            <c:numRef>
              <c:f>Sheet1!$F$2:$F$4</c:f>
              <c:numCache>
                <c:formatCode>0%</c:formatCode>
                <c:ptCount val="3"/>
                <c:pt idx="0">
                  <c:v>0.02</c:v>
                </c:pt>
                <c:pt idx="1">
                  <c:v>0.04</c:v>
                </c:pt>
              </c:numCache>
            </c:numRef>
          </c:val>
          <c:extLst>
            <c:ext xmlns:c16="http://schemas.microsoft.com/office/drawing/2014/chart" uri="{C3380CC4-5D6E-409C-BE32-E72D297353CC}">
              <c16:uniqueId val="{00000004-CB4D-43FE-B649-07993D01AB0B}"/>
            </c:ext>
          </c:extLst>
        </c:ser>
        <c:ser>
          <c:idx val="5"/>
          <c:order val="5"/>
          <c:tx>
            <c:strRef>
              <c:f>Sheet1!$G$1</c:f>
              <c:strCache>
                <c:ptCount val="1"/>
                <c:pt idx="0">
                  <c:v>Hispanic</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(N=111)</c:v>
                </c:pt>
                <c:pt idx="1">
                  <c:v>Male (N=79)</c:v>
                </c:pt>
                <c:pt idx="2">
                  <c:v>Female (N=39)</c:v>
                </c:pt>
              </c:strCache>
            </c:strRef>
          </c:cat>
          <c:val>
            <c:numRef>
              <c:f>Sheet1!$G$2:$G$4</c:f>
              <c:numCache>
                <c:formatCode>0%</c:formatCode>
                <c:ptCount val="3"/>
                <c:pt idx="0">
                  <c:v>0.13</c:v>
                </c:pt>
                <c:pt idx="1">
                  <c:v>0.18</c:v>
                </c:pt>
              </c:numCache>
            </c:numRef>
          </c:val>
          <c:extLst>
            <c:ext xmlns:c16="http://schemas.microsoft.com/office/drawing/2014/chart" uri="{C3380CC4-5D6E-409C-BE32-E72D297353CC}">
              <c16:uniqueId val="{00000005-CB4D-43FE-B649-07993D01AB0B}"/>
            </c:ext>
          </c:extLst>
        </c:ser>
        <c:dLbls>
          <c:showLegendKey val="0"/>
          <c:showVal val="0"/>
          <c:showCatName val="0"/>
          <c:showSerName val="0"/>
          <c:showPercent val="0"/>
          <c:showBubbleSize val="0"/>
        </c:dLbls>
        <c:gapWidth val="150"/>
        <c:overlap val="100"/>
        <c:axId val="1909615471"/>
        <c:axId val="1143863535"/>
      </c:barChart>
      <c:catAx>
        <c:axId val="19096154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43863535"/>
        <c:crosses val="autoZero"/>
        <c:auto val="1"/>
        <c:lblAlgn val="ctr"/>
        <c:lblOffset val="100"/>
        <c:noMultiLvlLbl val="0"/>
      </c:catAx>
      <c:valAx>
        <c:axId val="1143863535"/>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961547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8100">
      <a:solidFill>
        <a:schemeClr val="accent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Encampment Outbreak Group</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98-45E6-9775-EC1290BA68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6C-44CE-9200-30CD6E0B1A5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6C-44CE-9200-30CD6E0B1A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80C-489B-90CF-582573C4D52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0-EB62-4A31-A66C-DD23E2CABD52}"/>
              </c:ext>
            </c:extLst>
          </c:dPt>
          <c:dLbls>
            <c:dLbl>
              <c:idx val="0"/>
              <c:layout>
                <c:manualLayout>
                  <c:x val="1.9144144144144063E-2"/>
                  <c:y val="-0.21952069091364199"/>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1525909768035753"/>
                      <c:h val="0.14680098861984434"/>
                    </c:manualLayout>
                  </c15:layout>
                </c:ext>
                <c:ext xmlns:c16="http://schemas.microsoft.com/office/drawing/2014/chart" uri="{C3380CC4-5D6E-409C-BE32-E72D297353CC}">
                  <c16:uniqueId val="{00000001-AB98-45E6-9775-EC1290BA68A0}"/>
                </c:ext>
              </c:extLst>
            </c:dLbl>
            <c:dLbl>
              <c:idx val="4"/>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manualLayout>
                      <c:w val="0.40860360360360359"/>
                      <c:h val="5.2323729239289581E-2"/>
                    </c:manualLayout>
                  </c15:layout>
                </c:ext>
                <c:ext xmlns:c16="http://schemas.microsoft.com/office/drawing/2014/chart" uri="{C3380CC4-5D6E-409C-BE32-E72D297353CC}">
                  <c16:uniqueId val="{00000000-EB62-4A31-A66C-DD23E2CABD5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Encampment Living/Associated</c:v>
                </c:pt>
                <c:pt idx="1">
                  <c:v>Epi-linked</c:v>
                </c:pt>
                <c:pt idx="2">
                  <c:v>Molecular Linkage</c:v>
                </c:pt>
                <c:pt idx="4">
                  <c:v>Both Molecular/Epi-Link</c:v>
                </c:pt>
              </c:strCache>
            </c:strRef>
          </c:cat>
          <c:val>
            <c:numRef>
              <c:f>Sheet1!$B$2:$B$6</c:f>
              <c:numCache>
                <c:formatCode>0%</c:formatCode>
                <c:ptCount val="5"/>
                <c:pt idx="0">
                  <c:v>0.65</c:v>
                </c:pt>
                <c:pt idx="1">
                  <c:v>0.03</c:v>
                </c:pt>
                <c:pt idx="2">
                  <c:v>0.3</c:v>
                </c:pt>
                <c:pt idx="4">
                  <c:v>0.02</c:v>
                </c:pt>
              </c:numCache>
            </c:numRef>
          </c:val>
          <c:extLst>
            <c:ext xmlns:c16="http://schemas.microsoft.com/office/drawing/2014/chart" uri="{C3380CC4-5D6E-409C-BE32-E72D297353CC}">
              <c16:uniqueId val="{00000000-AB98-45E6-9775-EC1290BA68A0}"/>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HIV Risk Factor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EB2-4E47-B071-C144D622883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EB2-4E47-B071-C144D62288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B2-4E47-B071-C144D62288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EB2-4E47-B071-C144D622883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4"/>
                <c:pt idx="0">
                  <c:v>IDU</c:v>
                </c:pt>
                <c:pt idx="1">
                  <c:v>MSM/IDU</c:v>
                </c:pt>
                <c:pt idx="2">
                  <c:v>Heterosexual</c:v>
                </c:pt>
                <c:pt idx="3">
                  <c:v>MSM</c:v>
                </c:pt>
              </c:strCache>
            </c:strRef>
          </c:cat>
          <c:val>
            <c:numRef>
              <c:f>Sheet1!$B$2:$B$5</c:f>
              <c:numCache>
                <c:formatCode>0%</c:formatCode>
                <c:ptCount val="4"/>
                <c:pt idx="0">
                  <c:v>0.39</c:v>
                </c:pt>
                <c:pt idx="1">
                  <c:v>0.15</c:v>
                </c:pt>
                <c:pt idx="2">
                  <c:v>0.15</c:v>
                </c:pt>
                <c:pt idx="3">
                  <c:v>0.28999999999999998</c:v>
                </c:pt>
              </c:numCache>
            </c:numRef>
          </c:val>
          <c:extLst>
            <c:ext xmlns:c16="http://schemas.microsoft.com/office/drawing/2014/chart" uri="{C3380CC4-5D6E-409C-BE32-E72D297353CC}">
              <c16:uniqueId val="{00000000-558E-4F64-9908-DAF8A2246FB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800" b="0" dirty="0">
                <a:solidFill>
                  <a:sysClr val="windowText" lastClr="000000"/>
                </a:solidFill>
              </a:rPr>
              <a:t>HIV Epi Curve: Duluth</a:t>
            </a:r>
            <a:r>
              <a:rPr lang="en-US" sz="1800" b="0" baseline="0" dirty="0">
                <a:solidFill>
                  <a:sysClr val="windowText" lastClr="000000"/>
                </a:solidFill>
              </a:rPr>
              <a:t> Region MN</a:t>
            </a:r>
            <a:r>
              <a:rPr lang="en-US" b="1" baseline="0" dirty="0">
                <a:solidFill>
                  <a:sysClr val="windowText" lastClr="000000"/>
                </a:solidFill>
              </a:rPr>
              <a:t>*</a:t>
            </a:r>
            <a:endParaRPr lang="en-US" b="1" dirty="0">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5086593292317441E-2"/>
          <c:y val="0.10265861574484744"/>
          <c:w val="0.9038477990887499"/>
          <c:h val="0.69265449186829897"/>
        </c:manualLayout>
      </c:layout>
      <c:barChart>
        <c:barDir val="col"/>
        <c:grouping val="stacked"/>
        <c:varyColors val="0"/>
        <c:ser>
          <c:idx val="0"/>
          <c:order val="0"/>
          <c:tx>
            <c:strRef>
              <c:f>'HIV STL Epi Curve'!$A$2</c:f>
              <c:strCache>
                <c:ptCount val="1"/>
                <c:pt idx="0">
                  <c:v>Duluth Region</c:v>
                </c:pt>
              </c:strCache>
            </c:strRef>
          </c:tx>
          <c:spPr>
            <a:solidFill>
              <a:srgbClr val="003865"/>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A623-46DE-96ED-D4A17853F5C0}"/>
                </c:ext>
              </c:extLst>
            </c:dLbl>
            <c:dLbl>
              <c:idx val="2"/>
              <c:delete val="1"/>
              <c:extLst>
                <c:ext xmlns:c15="http://schemas.microsoft.com/office/drawing/2012/chart" uri="{CE6537A1-D6FC-4f65-9D91-7224C49458BB}"/>
                <c:ext xmlns:c16="http://schemas.microsoft.com/office/drawing/2014/chart" uri="{C3380CC4-5D6E-409C-BE32-E72D297353CC}">
                  <c16:uniqueId val="{00000001-A623-46DE-96ED-D4A17853F5C0}"/>
                </c:ext>
              </c:extLst>
            </c:dLbl>
            <c:dLbl>
              <c:idx val="3"/>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623-46DE-96ED-D4A17853F5C0}"/>
                </c:ext>
              </c:extLst>
            </c:dLbl>
            <c:dLbl>
              <c:idx val="5"/>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623-46DE-96ED-D4A17853F5C0}"/>
                </c:ext>
              </c:extLst>
            </c:dLbl>
            <c:dLbl>
              <c:idx val="7"/>
              <c:delete val="1"/>
              <c:extLst>
                <c:ext xmlns:c15="http://schemas.microsoft.com/office/drawing/2012/chart" uri="{CE6537A1-D6FC-4f65-9D91-7224C49458BB}"/>
                <c:ext xmlns:c16="http://schemas.microsoft.com/office/drawing/2014/chart" uri="{C3380CC4-5D6E-409C-BE32-E72D297353CC}">
                  <c16:uniqueId val="{00000004-A623-46DE-96ED-D4A17853F5C0}"/>
                </c:ext>
              </c:extLst>
            </c:dLbl>
            <c:dLbl>
              <c:idx val="9"/>
              <c:delete val="1"/>
              <c:extLst>
                <c:ext xmlns:c15="http://schemas.microsoft.com/office/drawing/2012/chart" uri="{CE6537A1-D6FC-4f65-9D91-7224C49458BB}"/>
                <c:ext xmlns:c16="http://schemas.microsoft.com/office/drawing/2014/chart" uri="{C3380CC4-5D6E-409C-BE32-E72D297353CC}">
                  <c16:uniqueId val="{00000005-A623-46DE-96ED-D4A17853F5C0}"/>
                </c:ext>
              </c:extLst>
            </c:dLbl>
            <c:dLbl>
              <c:idx val="12"/>
              <c:delete val="1"/>
              <c:extLst>
                <c:ext xmlns:c15="http://schemas.microsoft.com/office/drawing/2012/chart" uri="{CE6537A1-D6FC-4f65-9D91-7224C49458BB}"/>
                <c:ext xmlns:c16="http://schemas.microsoft.com/office/drawing/2014/chart" uri="{C3380CC4-5D6E-409C-BE32-E72D297353CC}">
                  <c16:uniqueId val="{00000006-A623-46DE-96ED-D4A17853F5C0}"/>
                </c:ext>
              </c:extLst>
            </c:dLbl>
            <c:dLbl>
              <c:idx val="13"/>
              <c:delete val="1"/>
              <c:extLst>
                <c:ext xmlns:c15="http://schemas.microsoft.com/office/drawing/2012/chart" uri="{CE6537A1-D6FC-4f65-9D91-7224C49458BB}"/>
                <c:ext xmlns:c16="http://schemas.microsoft.com/office/drawing/2014/chart" uri="{C3380CC4-5D6E-409C-BE32-E72D297353CC}">
                  <c16:uniqueId val="{00000007-A623-46DE-96ED-D4A17853F5C0}"/>
                </c:ext>
              </c:extLst>
            </c:dLbl>
            <c:dLbl>
              <c:idx val="14"/>
              <c:delete val="1"/>
              <c:extLst>
                <c:ext xmlns:c15="http://schemas.microsoft.com/office/drawing/2012/chart" uri="{CE6537A1-D6FC-4f65-9D91-7224C49458BB}"/>
                <c:ext xmlns:c16="http://schemas.microsoft.com/office/drawing/2014/chart" uri="{C3380CC4-5D6E-409C-BE32-E72D297353CC}">
                  <c16:uniqueId val="{00000008-A623-46DE-96ED-D4A17853F5C0}"/>
                </c:ext>
              </c:extLst>
            </c:dLbl>
            <c:dLbl>
              <c:idx val="18"/>
              <c:delete val="1"/>
              <c:extLst>
                <c:ext xmlns:c15="http://schemas.microsoft.com/office/drawing/2012/chart" uri="{CE6537A1-D6FC-4f65-9D91-7224C49458BB}"/>
                <c:ext xmlns:c16="http://schemas.microsoft.com/office/drawing/2014/chart" uri="{C3380CC4-5D6E-409C-BE32-E72D297353CC}">
                  <c16:uniqueId val="{00000009-A623-46DE-96ED-D4A17853F5C0}"/>
                </c:ext>
              </c:extLst>
            </c:dLbl>
            <c:dLbl>
              <c:idx val="19"/>
              <c:delete val="1"/>
              <c:extLst>
                <c:ext xmlns:c15="http://schemas.microsoft.com/office/drawing/2012/chart" uri="{CE6537A1-D6FC-4f65-9D91-7224C49458BB}"/>
                <c:ext xmlns:c16="http://schemas.microsoft.com/office/drawing/2014/chart" uri="{C3380CC4-5D6E-409C-BE32-E72D297353CC}">
                  <c16:uniqueId val="{0000000A-A623-46DE-96ED-D4A17853F5C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'HIV STL Epi Curve'!$B$1:$AW$1</c:f>
              <c:numCache>
                <c:formatCode>mmm\-yy</c:formatCode>
                <c:ptCount val="48"/>
                <c:pt idx="0">
                  <c:v>43709</c:v>
                </c:pt>
                <c:pt idx="1">
                  <c:v>43739</c:v>
                </c:pt>
                <c:pt idx="2">
                  <c:v>43770</c:v>
                </c:pt>
                <c:pt idx="3">
                  <c:v>43800</c:v>
                </c:pt>
                <c:pt idx="4">
                  <c:v>43831</c:v>
                </c:pt>
                <c:pt idx="5">
                  <c:v>43862</c:v>
                </c:pt>
                <c:pt idx="6" formatCode="d\-mmm">
                  <c:v>43910</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44307</c:v>
                </c:pt>
                <c:pt idx="20">
                  <c:v>44337</c:v>
                </c:pt>
                <c:pt idx="21">
                  <c:v>44348</c:v>
                </c:pt>
                <c:pt idx="22">
                  <c:v>44378</c:v>
                </c:pt>
                <c:pt idx="23">
                  <c:v>44409</c:v>
                </c:pt>
                <c:pt idx="24">
                  <c:v>44440</c:v>
                </c:pt>
                <c:pt idx="25">
                  <c:v>44470</c:v>
                </c:pt>
                <c:pt idx="26">
                  <c:v>44501</c:v>
                </c:pt>
                <c:pt idx="27">
                  <c:v>44531</c:v>
                </c:pt>
                <c:pt idx="28">
                  <c:v>44562</c:v>
                </c:pt>
                <c:pt idx="29">
                  <c:v>44593</c:v>
                </c:pt>
                <c:pt idx="30">
                  <c:v>44621</c:v>
                </c:pt>
                <c:pt idx="31">
                  <c:v>44652</c:v>
                </c:pt>
                <c:pt idx="32">
                  <c:v>44682</c:v>
                </c:pt>
                <c:pt idx="33">
                  <c:v>44713</c:v>
                </c:pt>
                <c:pt idx="34">
                  <c:v>44743</c:v>
                </c:pt>
                <c:pt idx="35">
                  <c:v>44774</c:v>
                </c:pt>
                <c:pt idx="36">
                  <c:v>44805</c:v>
                </c:pt>
                <c:pt idx="37">
                  <c:v>44835</c:v>
                </c:pt>
                <c:pt idx="38">
                  <c:v>44866</c:v>
                </c:pt>
                <c:pt idx="39">
                  <c:v>44896</c:v>
                </c:pt>
                <c:pt idx="40">
                  <c:v>44927</c:v>
                </c:pt>
                <c:pt idx="41">
                  <c:v>44958</c:v>
                </c:pt>
                <c:pt idx="42">
                  <c:v>44986</c:v>
                </c:pt>
                <c:pt idx="43">
                  <c:v>45017</c:v>
                </c:pt>
                <c:pt idx="44">
                  <c:v>45047</c:v>
                </c:pt>
                <c:pt idx="45">
                  <c:v>45078</c:v>
                </c:pt>
                <c:pt idx="46">
                  <c:v>45108</c:v>
                </c:pt>
                <c:pt idx="47">
                  <c:v>45139</c:v>
                </c:pt>
              </c:numCache>
            </c:numRef>
          </c:cat>
          <c:val>
            <c:numRef>
              <c:f>'HIV STL Epi Curve'!$B$2:$AW$2</c:f>
              <c:numCache>
                <c:formatCode>General</c:formatCode>
                <c:ptCount val="48"/>
                <c:pt idx="0">
                  <c:v>1</c:v>
                </c:pt>
                <c:pt idx="1">
                  <c:v>0</c:v>
                </c:pt>
                <c:pt idx="2">
                  <c:v>0</c:v>
                </c:pt>
                <c:pt idx="3">
                  <c:v>1</c:v>
                </c:pt>
                <c:pt idx="4">
                  <c:v>1</c:v>
                </c:pt>
                <c:pt idx="5">
                  <c:v>1</c:v>
                </c:pt>
                <c:pt idx="6">
                  <c:v>1</c:v>
                </c:pt>
                <c:pt idx="7">
                  <c:v>0</c:v>
                </c:pt>
                <c:pt idx="8">
                  <c:v>1</c:v>
                </c:pt>
                <c:pt idx="9">
                  <c:v>0</c:v>
                </c:pt>
                <c:pt idx="10">
                  <c:v>2</c:v>
                </c:pt>
                <c:pt idx="11">
                  <c:v>1</c:v>
                </c:pt>
                <c:pt idx="12">
                  <c:v>0</c:v>
                </c:pt>
                <c:pt idx="13">
                  <c:v>0</c:v>
                </c:pt>
                <c:pt idx="14">
                  <c:v>0</c:v>
                </c:pt>
                <c:pt idx="15">
                  <c:v>4</c:v>
                </c:pt>
                <c:pt idx="16">
                  <c:v>1</c:v>
                </c:pt>
                <c:pt idx="17">
                  <c:v>2</c:v>
                </c:pt>
                <c:pt idx="18">
                  <c:v>0</c:v>
                </c:pt>
                <c:pt idx="19">
                  <c:v>0</c:v>
                </c:pt>
                <c:pt idx="20">
                  <c:v>2</c:v>
                </c:pt>
                <c:pt idx="21">
                  <c:v>1</c:v>
                </c:pt>
                <c:pt idx="22">
                  <c:v>0</c:v>
                </c:pt>
                <c:pt idx="23">
                  <c:v>1</c:v>
                </c:pt>
                <c:pt idx="24">
                  <c:v>1</c:v>
                </c:pt>
                <c:pt idx="25">
                  <c:v>0</c:v>
                </c:pt>
                <c:pt idx="26">
                  <c:v>1</c:v>
                </c:pt>
                <c:pt idx="27">
                  <c:v>1</c:v>
                </c:pt>
                <c:pt idx="28">
                  <c:v>0</c:v>
                </c:pt>
                <c:pt idx="29">
                  <c:v>2</c:v>
                </c:pt>
                <c:pt idx="30">
                  <c:v>0</c:v>
                </c:pt>
                <c:pt idx="31">
                  <c:v>1</c:v>
                </c:pt>
                <c:pt idx="32">
                  <c:v>1</c:v>
                </c:pt>
                <c:pt idx="33">
                  <c:v>0</c:v>
                </c:pt>
                <c:pt idx="34">
                  <c:v>0</c:v>
                </c:pt>
                <c:pt idx="35">
                  <c:v>1</c:v>
                </c:pt>
                <c:pt idx="36">
                  <c:v>2</c:v>
                </c:pt>
                <c:pt idx="37">
                  <c:v>1</c:v>
                </c:pt>
                <c:pt idx="38">
                  <c:v>1</c:v>
                </c:pt>
                <c:pt idx="39">
                  <c:v>0</c:v>
                </c:pt>
                <c:pt idx="40">
                  <c:v>2</c:v>
                </c:pt>
                <c:pt idx="41">
                  <c:v>0</c:v>
                </c:pt>
                <c:pt idx="42">
                  <c:v>1</c:v>
                </c:pt>
                <c:pt idx="43">
                  <c:v>0</c:v>
                </c:pt>
                <c:pt idx="44">
                  <c:v>0</c:v>
                </c:pt>
                <c:pt idx="45">
                  <c:v>0</c:v>
                </c:pt>
                <c:pt idx="46">
                  <c:v>1</c:v>
                </c:pt>
                <c:pt idx="47">
                  <c:v>1</c:v>
                </c:pt>
              </c:numCache>
            </c:numRef>
          </c:val>
          <c:extLst>
            <c:ext xmlns:c16="http://schemas.microsoft.com/office/drawing/2014/chart" uri="{C3380CC4-5D6E-409C-BE32-E72D297353CC}">
              <c16:uniqueId val="{0000000B-A623-46DE-96ED-D4A17853F5C0}"/>
            </c:ext>
          </c:extLst>
        </c:ser>
        <c:dLbls>
          <c:showLegendKey val="0"/>
          <c:showVal val="0"/>
          <c:showCatName val="0"/>
          <c:showSerName val="0"/>
          <c:showPercent val="0"/>
          <c:showBubbleSize val="0"/>
        </c:dLbls>
        <c:gapWidth val="150"/>
        <c:overlap val="100"/>
        <c:axId val="440576288"/>
        <c:axId val="440579896"/>
        <c:extLst/>
      </c:barChart>
      <c:dateAx>
        <c:axId val="440576288"/>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Diagnosis Date</a:t>
                </a:r>
              </a:p>
            </c:rich>
          </c:tx>
          <c:layout>
            <c:manualLayout>
              <c:xMode val="edge"/>
              <c:yMode val="edge"/>
              <c:x val="0.44408259802776118"/>
              <c:y val="0.94274626662886807"/>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409]mmm\-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40579896"/>
        <c:crosses val="autoZero"/>
        <c:auto val="0"/>
        <c:lblOffset val="100"/>
        <c:baseTimeUnit val="months"/>
      </c:dateAx>
      <c:valAx>
        <c:axId val="440579896"/>
        <c:scaling>
          <c:orientation val="minMax"/>
          <c:max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Number of infections</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40576288"/>
        <c:crosses val="autoZero"/>
        <c:crossBetween val="between"/>
        <c:majorUnit val="1"/>
      </c:valAx>
      <c:spPr>
        <a:noFill/>
        <a:ln w="25400">
          <a:noFill/>
        </a:ln>
        <a:effectLst/>
      </c:spPr>
    </c:plotArea>
    <c:legend>
      <c:legendPos val="b"/>
      <c:layout>
        <c:manualLayout>
          <c:xMode val="edge"/>
          <c:yMode val="edge"/>
          <c:x val="0.60052768512415378"/>
          <c:y val="0.15448468308640151"/>
          <c:w val="0.29905610172491631"/>
          <c:h val="3.40295842739286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Duluth Region (N=39)</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American Indian, NH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(N=39)</c:v>
                </c:pt>
                <c:pt idx="1">
                  <c:v>Male (N=30)</c:v>
                </c:pt>
                <c:pt idx="2">
                  <c:v>Female (N=9)</c:v>
                </c:pt>
              </c:strCache>
            </c:strRef>
          </c:cat>
          <c:val>
            <c:numRef>
              <c:f>Sheet1!$B$2:$B$4</c:f>
              <c:numCache>
                <c:formatCode>0%</c:formatCode>
                <c:ptCount val="3"/>
                <c:pt idx="0">
                  <c:v>0.36</c:v>
                </c:pt>
                <c:pt idx="1">
                  <c:v>0.3</c:v>
                </c:pt>
                <c:pt idx="2">
                  <c:v>0.56000000000000005</c:v>
                </c:pt>
              </c:numCache>
            </c:numRef>
          </c:val>
          <c:extLst>
            <c:ext xmlns:c16="http://schemas.microsoft.com/office/drawing/2014/chart" uri="{C3380CC4-5D6E-409C-BE32-E72D297353CC}">
              <c16:uniqueId val="{00000000-3E04-4B60-B826-521CE3D31380}"/>
            </c:ext>
          </c:extLst>
        </c:ser>
        <c:ser>
          <c:idx val="1"/>
          <c:order val="1"/>
          <c:tx>
            <c:strRef>
              <c:f>Sheet1!$C$1</c:f>
              <c:strCache>
                <c:ptCount val="1"/>
                <c:pt idx="0">
                  <c:v>Black, NH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(N=39)</c:v>
                </c:pt>
                <c:pt idx="1">
                  <c:v>Male (N=30)</c:v>
                </c:pt>
                <c:pt idx="2">
                  <c:v>Female (N=9)</c:v>
                </c:pt>
              </c:strCache>
            </c:strRef>
          </c:cat>
          <c:val>
            <c:numRef>
              <c:f>Sheet1!$C$2:$C$4</c:f>
              <c:numCache>
                <c:formatCode>0%</c:formatCode>
                <c:ptCount val="3"/>
                <c:pt idx="0">
                  <c:v>0.05</c:v>
                </c:pt>
                <c:pt idx="1">
                  <c:v>0.03</c:v>
                </c:pt>
                <c:pt idx="2">
                  <c:v>0.11</c:v>
                </c:pt>
              </c:numCache>
            </c:numRef>
          </c:val>
          <c:extLst>
            <c:ext xmlns:c16="http://schemas.microsoft.com/office/drawing/2014/chart" uri="{C3380CC4-5D6E-409C-BE32-E72D297353CC}">
              <c16:uniqueId val="{00000001-3E04-4B60-B826-521CE3D31380}"/>
            </c:ext>
          </c:extLst>
        </c:ser>
        <c:ser>
          <c:idx val="2"/>
          <c:order val="2"/>
          <c:tx>
            <c:strRef>
              <c:f>Sheet1!$D$1</c:f>
              <c:strCache>
                <c:ptCount val="1"/>
                <c:pt idx="0">
                  <c:v>Asian, NH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(N=39)</c:v>
                </c:pt>
                <c:pt idx="1">
                  <c:v>Male (N=30)</c:v>
                </c:pt>
                <c:pt idx="2">
                  <c:v>Female (N=9)</c:v>
                </c:pt>
              </c:strCache>
            </c:strRef>
          </c:cat>
          <c:val>
            <c:numRef>
              <c:f>Sheet1!$D$2:$D$4</c:f>
              <c:numCache>
                <c:formatCode>General</c:formatCode>
                <c:ptCount val="3"/>
                <c:pt idx="0" formatCode="0%">
                  <c:v>0.02</c:v>
                </c:pt>
                <c:pt idx="2" formatCode="0%">
                  <c:v>0.11</c:v>
                </c:pt>
              </c:numCache>
            </c:numRef>
          </c:val>
          <c:extLst>
            <c:ext xmlns:c16="http://schemas.microsoft.com/office/drawing/2014/chart" uri="{C3380CC4-5D6E-409C-BE32-E72D297353CC}">
              <c16:uniqueId val="{00000002-3E04-4B60-B826-521CE3D31380}"/>
            </c:ext>
          </c:extLst>
        </c:ser>
        <c:ser>
          <c:idx val="3"/>
          <c:order val="3"/>
          <c:tx>
            <c:strRef>
              <c:f>Sheet1!$E$1</c:f>
              <c:strCache>
                <c:ptCount val="1"/>
                <c:pt idx="0">
                  <c:v>White, NH</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(N=39)</c:v>
                </c:pt>
                <c:pt idx="1">
                  <c:v>Male (N=30)</c:v>
                </c:pt>
                <c:pt idx="2">
                  <c:v>Female (N=9)</c:v>
                </c:pt>
              </c:strCache>
            </c:strRef>
          </c:cat>
          <c:val>
            <c:numRef>
              <c:f>Sheet1!$E$2:$E$4</c:f>
              <c:numCache>
                <c:formatCode>0%</c:formatCode>
                <c:ptCount val="3"/>
                <c:pt idx="0">
                  <c:v>0.54</c:v>
                </c:pt>
                <c:pt idx="1">
                  <c:v>0.64</c:v>
                </c:pt>
                <c:pt idx="2">
                  <c:v>0.22</c:v>
                </c:pt>
              </c:numCache>
            </c:numRef>
          </c:val>
          <c:extLst>
            <c:ext xmlns:c16="http://schemas.microsoft.com/office/drawing/2014/chart" uri="{C3380CC4-5D6E-409C-BE32-E72D297353CC}">
              <c16:uniqueId val="{00000003-3E04-4B60-B826-521CE3D31380}"/>
            </c:ext>
          </c:extLst>
        </c:ser>
        <c:ser>
          <c:idx val="4"/>
          <c:order val="4"/>
          <c:tx>
            <c:strRef>
              <c:f>Sheet1!$F$1</c:f>
              <c:strCache>
                <c:ptCount val="1"/>
                <c:pt idx="0">
                  <c:v>Black, African Born</c:v>
                </c:pt>
              </c:strCache>
            </c:strRef>
          </c:tx>
          <c:spPr>
            <a:solidFill>
              <a:schemeClr val="accent5"/>
            </a:solidFill>
            <a:ln>
              <a:noFill/>
            </a:ln>
            <a:effectLst/>
          </c:spPr>
          <c:invertIfNegative val="0"/>
          <c:cat>
            <c:strRef>
              <c:f>Sheet1!$A$2:$A$4</c:f>
              <c:strCache>
                <c:ptCount val="3"/>
                <c:pt idx="0">
                  <c:v>Total (N=39)</c:v>
                </c:pt>
                <c:pt idx="1">
                  <c:v>Male (N=30)</c:v>
                </c:pt>
                <c:pt idx="2">
                  <c:v>Female (N=9)</c:v>
                </c:pt>
              </c:strCache>
            </c:strRef>
          </c:cat>
          <c:val>
            <c:numRef>
              <c:f>Sheet1!$F$2:$F$4</c:f>
              <c:numCache>
                <c:formatCode>General</c:formatCode>
                <c:ptCount val="3"/>
              </c:numCache>
            </c:numRef>
          </c:val>
          <c:extLst>
            <c:ext xmlns:c16="http://schemas.microsoft.com/office/drawing/2014/chart" uri="{C3380CC4-5D6E-409C-BE32-E72D297353CC}">
              <c16:uniqueId val="{00000004-3E04-4B60-B826-521CE3D31380}"/>
            </c:ext>
          </c:extLst>
        </c:ser>
        <c:ser>
          <c:idx val="5"/>
          <c:order val="5"/>
          <c:tx>
            <c:strRef>
              <c:f>Sheet1!$G$1</c:f>
              <c:strCache>
                <c:ptCount val="1"/>
                <c:pt idx="0">
                  <c:v>Hispanic</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(N=39)</c:v>
                </c:pt>
                <c:pt idx="1">
                  <c:v>Male (N=30)</c:v>
                </c:pt>
                <c:pt idx="2">
                  <c:v>Female (N=9)</c:v>
                </c:pt>
              </c:strCache>
            </c:strRef>
          </c:cat>
          <c:val>
            <c:numRef>
              <c:f>Sheet1!$G$2:$G$4</c:f>
              <c:numCache>
                <c:formatCode>0%</c:formatCode>
                <c:ptCount val="3"/>
                <c:pt idx="0">
                  <c:v>0.02</c:v>
                </c:pt>
                <c:pt idx="1">
                  <c:v>0.03</c:v>
                </c:pt>
              </c:numCache>
            </c:numRef>
          </c:val>
          <c:extLst>
            <c:ext xmlns:c16="http://schemas.microsoft.com/office/drawing/2014/chart" uri="{C3380CC4-5D6E-409C-BE32-E72D297353CC}">
              <c16:uniqueId val="{00000005-3E04-4B60-B826-521CE3D31380}"/>
            </c:ext>
          </c:extLst>
        </c:ser>
        <c:dLbls>
          <c:showLegendKey val="0"/>
          <c:showVal val="0"/>
          <c:showCatName val="0"/>
          <c:showSerName val="0"/>
          <c:showPercent val="0"/>
          <c:showBubbleSize val="0"/>
        </c:dLbls>
        <c:gapWidth val="150"/>
        <c:overlap val="100"/>
        <c:axId val="1877782463"/>
        <c:axId val="1203515343"/>
      </c:barChart>
      <c:catAx>
        <c:axId val="18777824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3515343"/>
        <c:crosses val="autoZero"/>
        <c:auto val="1"/>
        <c:lblAlgn val="ctr"/>
        <c:lblOffset val="100"/>
        <c:noMultiLvlLbl val="0"/>
      </c:catAx>
      <c:valAx>
        <c:axId val="1203515343"/>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778246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Duluth</a:t>
            </a:r>
            <a:r>
              <a:rPr lang="en-US" baseline="0" dirty="0"/>
              <a:t> HIV Case Definition</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Duluth Outbreak</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EC0-4ECD-9A20-936EAB7D4F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EC0-4ECD-9A20-936EAB7D4F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C0-4ECD-9A20-936EAB7D4F0F}"/>
              </c:ext>
            </c:extLst>
          </c:dPt>
          <c:dLbls>
            <c:dLbl>
              <c:idx val="0"/>
              <c:layout>
                <c:manualLayout>
                  <c:x val="1.2387387387387387E-2"/>
                  <c:y val="-0.36679406583038904"/>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1525909768035753"/>
                      <c:h val="0.14680098861984434"/>
                    </c:manualLayout>
                  </c15:layout>
                </c:ext>
                <c:ext xmlns:c16="http://schemas.microsoft.com/office/drawing/2014/chart" uri="{C3380CC4-5D6E-409C-BE32-E72D297353CC}">
                  <c16:uniqueId val="{00000001-2EC0-4ECD-9A20-936EAB7D4F0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Sheet1!$A$2:$A$4</c:f>
              <c:strCache>
                <c:ptCount val="3"/>
                <c:pt idx="0">
                  <c:v>Resident at HIV diagnosis</c:v>
                </c:pt>
                <c:pt idx="1">
                  <c:v>Epi-linked</c:v>
                </c:pt>
                <c:pt idx="2">
                  <c:v>Molecular Linkage</c:v>
                </c:pt>
              </c:strCache>
            </c:strRef>
          </c:cat>
          <c:val>
            <c:numRef>
              <c:f>Sheet1!$B$2:$B$4</c:f>
              <c:numCache>
                <c:formatCode>0%</c:formatCode>
                <c:ptCount val="3"/>
                <c:pt idx="0">
                  <c:v>0.79</c:v>
                </c:pt>
                <c:pt idx="1">
                  <c:v>0.05</c:v>
                </c:pt>
                <c:pt idx="2">
                  <c:v>0.34</c:v>
                </c:pt>
              </c:numCache>
            </c:numRef>
          </c:val>
          <c:extLst>
            <c:ext xmlns:c16="http://schemas.microsoft.com/office/drawing/2014/chart" uri="{C3380CC4-5D6E-409C-BE32-E72D297353CC}">
              <c16:uniqueId val="{00000006-2EC0-4ECD-9A20-936EAB7D4F0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HIV Risk Factor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52A-44F5-9BA7-1043E90265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52A-44F5-9BA7-1043E902656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52A-44F5-9BA7-1043E902656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52A-44F5-9BA7-1043E9026563}"/>
              </c:ext>
            </c:extLst>
          </c:dPt>
          <c:dLbls>
            <c:dLbl>
              <c:idx val="2"/>
              <c:layout>
                <c:manualLayout>
                  <c:x val="-1.1261261261261344E-2"/>
                  <c:y val="-2.7195740162047965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0594594594594595"/>
                      <c:h val="8.7624674802118871E-2"/>
                    </c:manualLayout>
                  </c15:layout>
                </c:ext>
                <c:ext xmlns:c16="http://schemas.microsoft.com/office/drawing/2014/chart" uri="{C3380CC4-5D6E-409C-BE32-E72D297353CC}">
                  <c16:uniqueId val="{00000005-952A-44F5-9BA7-1043E902656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4"/>
                <c:pt idx="0">
                  <c:v>IDU</c:v>
                </c:pt>
                <c:pt idx="1">
                  <c:v>MSM/IDU</c:v>
                </c:pt>
                <c:pt idx="2">
                  <c:v>Heterosexual</c:v>
                </c:pt>
                <c:pt idx="3">
                  <c:v>MSM</c:v>
                </c:pt>
              </c:strCache>
            </c:strRef>
          </c:cat>
          <c:val>
            <c:numRef>
              <c:f>Sheet1!$B$2:$B$5</c:f>
              <c:numCache>
                <c:formatCode>0%</c:formatCode>
                <c:ptCount val="4"/>
                <c:pt idx="0">
                  <c:v>0.33</c:v>
                </c:pt>
                <c:pt idx="1">
                  <c:v>0.1</c:v>
                </c:pt>
                <c:pt idx="2">
                  <c:v>0.08</c:v>
                </c:pt>
                <c:pt idx="3">
                  <c:v>0.44</c:v>
                </c:pt>
              </c:numCache>
            </c:numRef>
          </c:val>
          <c:extLst>
            <c:ext xmlns:c16="http://schemas.microsoft.com/office/drawing/2014/chart" uri="{C3380CC4-5D6E-409C-BE32-E72D297353CC}">
              <c16:uniqueId val="{00000008-952A-44F5-9BA7-1043E902656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0.05459</cdr:x>
      <cdr:y>0.93996</cdr:y>
    </cdr:from>
    <cdr:to>
      <cdr:x>0.29112</cdr:x>
      <cdr:y>1</cdr:y>
    </cdr:to>
    <cdr:sp macro="" textlink="">
      <cdr:nvSpPr>
        <cdr:cNvPr id="3" name="TextBox 1">
          <a:extLst xmlns:a="http://schemas.openxmlformats.org/drawingml/2006/main">
            <a:ext uri="{FF2B5EF4-FFF2-40B4-BE49-F238E27FC236}">
              <a16:creationId xmlns:a16="http://schemas.microsoft.com/office/drawing/2014/main" id="{8E4DE52F-FE44-9CCF-2C03-B01DE6A9C33F}"/>
            </a:ext>
          </a:extLst>
        </cdr:cNvPr>
        <cdr:cNvSpPr txBox="1"/>
      </cdr:nvSpPr>
      <cdr:spPr>
        <a:xfrm xmlns:a="http://schemas.openxmlformats.org/drawingml/2006/main">
          <a:off x="628960" y="4535272"/>
          <a:ext cx="2725105" cy="28971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i="1" dirty="0"/>
            <a:t>* 18 cases diagnosed prior to </a:t>
          </a:r>
          <a:r>
            <a:rPr lang="en-US" i="1" dirty="0"/>
            <a:t>December</a:t>
          </a:r>
          <a:r>
            <a:rPr lang="en-US" sz="1100" i="1" dirty="0"/>
            <a:t> 2018</a:t>
          </a:r>
        </a:p>
      </cdr:txBody>
    </cdr:sp>
  </cdr:relSizeAnchor>
</c:userShapes>
</file>

<file path=ppt/drawings/drawing2.xml><?xml version="1.0" encoding="utf-8"?>
<c:userShapes xmlns:c="http://schemas.openxmlformats.org/drawingml/2006/chart">
  <cdr:relSizeAnchor xmlns:cdr="http://schemas.openxmlformats.org/drawingml/2006/chartDrawing">
    <cdr:from>
      <cdr:x>0.04542</cdr:x>
      <cdr:y>0.93692</cdr:y>
    </cdr:from>
    <cdr:to>
      <cdr:x>0.2774</cdr:x>
      <cdr:y>1</cdr:y>
    </cdr:to>
    <cdr:sp macro="" textlink="">
      <cdr:nvSpPr>
        <cdr:cNvPr id="3" name="TextBox 2">
          <a:extLst xmlns:a="http://schemas.openxmlformats.org/drawingml/2006/main">
            <a:ext uri="{FF2B5EF4-FFF2-40B4-BE49-F238E27FC236}">
              <a16:creationId xmlns:a16="http://schemas.microsoft.com/office/drawing/2014/main" id="{591DBB1B-EACE-48B0-AB40-F50CF6EF6874}"/>
            </a:ext>
          </a:extLst>
        </cdr:cNvPr>
        <cdr:cNvSpPr txBox="1"/>
      </cdr:nvSpPr>
      <cdr:spPr>
        <a:xfrm xmlns:a="http://schemas.openxmlformats.org/drawingml/2006/main">
          <a:off x="533612" y="4303054"/>
          <a:ext cx="2725105" cy="2897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i="1" dirty="0"/>
            <a:t>* 2 cases diagnosed prior to September 2019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9BD4C-0CB1-41D3-8FDF-2FE60EB89A93}"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A7655-F660-47EA-9B87-13B6FA721E85}" type="slidenum">
              <a:rPr lang="en-US" smtClean="0"/>
              <a:t>‹#›</a:t>
            </a:fld>
            <a:endParaRPr lang="en-US"/>
          </a:p>
        </p:txBody>
      </p:sp>
    </p:spTree>
    <p:extLst>
      <p:ext uri="{BB962C8B-B14F-4D97-AF65-F5344CB8AC3E}">
        <p14:creationId xmlns:p14="http://schemas.microsoft.com/office/powerpoint/2010/main" val="3766483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asen.org/map/"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 starts program off, welcomes, does</a:t>
            </a:r>
            <a:r>
              <a:rPr lang="en-US" baseline="0" dirty="0"/>
              <a:t> first few slides. Turns it over to Cheryl.</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6167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By comparing the number of cases in the past 12 months with those historically seen in the three prior 12-month periods through our surveillance time-space analyses, we identified 13 newly diagnosed HIV cases at the time the outbreak was declared in March of 2021. </a:t>
            </a:r>
            <a:r>
              <a:rPr lang="en-US" sz="1200" dirty="0">
                <a:ea typeface="Calibri" panose="020F0502020204030204" pitchFamily="34" charset="0"/>
                <a:cs typeface="Times New Roman" panose="02020603050405020304" pitchFamily="18" charset="0"/>
              </a:rPr>
              <a:t>Typically, there are from 1-5 cases of HIV per year in St Louis County.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Here is the case definition for the Duluth Region outbreak.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Please note, the Duluth area outbreak includes any newly diagnosed HIV case in the 30-mile region, </a:t>
            </a:r>
            <a:r>
              <a:rPr lang="en-US" sz="1200" dirty="0">
                <a:ea typeface="Calibri" panose="020F0502020204030204" pitchFamily="34" charset="0"/>
                <a:cs typeface="Times New Roman" panose="02020603050405020304" pitchFamily="18" charset="0"/>
              </a:rPr>
              <a:t>and any</a:t>
            </a:r>
            <a:r>
              <a:rPr lang="en-US" sz="1200" dirty="0">
                <a:effectLst/>
                <a:latin typeface="Calibri" panose="020F0502020204030204" pitchFamily="34" charset="0"/>
                <a:ea typeface="Calibri" panose="020F0502020204030204" pitchFamily="34" charset="0"/>
                <a:cs typeface="Times New Roman" panose="02020603050405020304" pitchFamily="18" charset="0"/>
              </a:rPr>
              <a:t> linked cases.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8F2AD-A4EE-43C0-A936-1AA9AE228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724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By comparing the number of cases in the past 12 months with those historically seen in the three prior 12-month periods through our surveillance time-space analyses, we identified 13 newly diagnosed HIV cases at the time the outbreak was declared in March of 2021. </a:t>
            </a:r>
            <a:r>
              <a:rPr lang="en-US" sz="1200" dirty="0">
                <a:ea typeface="Calibri" panose="020F0502020204030204" pitchFamily="34" charset="0"/>
                <a:cs typeface="Times New Roman" panose="02020603050405020304" pitchFamily="18" charset="0"/>
              </a:rPr>
              <a:t>Typically, there are from 1-5 cases of HIV per year in St Louis County.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Here is the case definition for the Duluth Region outbreak.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Please note, the Duluth area outbreak includes any newly diagnosed HIV case in the 30-mile region, </a:t>
            </a:r>
            <a:r>
              <a:rPr lang="en-US" sz="1200" dirty="0">
                <a:ea typeface="Calibri" panose="020F0502020204030204" pitchFamily="34" charset="0"/>
                <a:cs typeface="Times New Roman" panose="02020603050405020304" pitchFamily="18" charset="0"/>
              </a:rPr>
              <a:t>and any</a:t>
            </a:r>
            <a:r>
              <a:rPr lang="en-US" sz="1200" dirty="0">
                <a:effectLst/>
                <a:latin typeface="Calibri" panose="020F0502020204030204" pitchFamily="34" charset="0"/>
                <a:ea typeface="Calibri" panose="020F0502020204030204" pitchFamily="34" charset="0"/>
                <a:cs typeface="Times New Roman" panose="02020603050405020304" pitchFamily="18" charset="0"/>
              </a:rPr>
              <a:t> linked cases.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8F2AD-A4EE-43C0-A936-1AA9AE228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065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The epidemiological curve shows the HIV diagnosis dates of newly identified cases at the time of diagnosis.  Currently there are 39 cases in the outbreak. Since 2022</a:t>
            </a:r>
            <a:r>
              <a:rPr lang="en-US" dirty="0">
                <a:ea typeface="Calibri" panose="020F0502020204030204" pitchFamily="34" charset="0"/>
                <a:cs typeface="Times New Roman" panose="02020603050405020304" pitchFamily="18" charset="0"/>
              </a:rPr>
              <a:t>, more than one-third (36%) of the cases are among persons who inject drugs and half are among men who have sex with men.</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930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there are 39 cases in the Duluth Region HIV outbreak.</a:t>
            </a:r>
          </a:p>
          <a:p>
            <a:endParaRPr lang="en-US" dirty="0"/>
          </a:p>
          <a:p>
            <a:r>
              <a:rPr lang="en-US" dirty="0"/>
              <a:t>The pie chart on the left side shows the HIV risk factors of persons in the Duluth HIV outbreak.</a:t>
            </a:r>
          </a:p>
          <a:p>
            <a:r>
              <a:rPr lang="en-US" dirty="0"/>
              <a:t>The majority (44%) are MSM, one-third (33%) are PWID (IDU HIV risk factor), with one in ten (10%) that are MSM/IDU, and about one in ten (5%) are persons that have heterosexual sex as a HIV risk factor.</a:t>
            </a:r>
          </a:p>
          <a:p>
            <a:endParaRPr lang="en-US" dirty="0"/>
          </a:p>
          <a:p>
            <a:r>
              <a:rPr lang="en-US" dirty="0"/>
              <a:t>On the right side, the pie chart shows the case definition make-up of the Duluth HIV outbreak.  The majority (79%) are persons that are residents within the Duluth region at time of diagnosis,  about two in ten (15%) are HIV molecular linked cases to the Duluth cases and a few (5%) are epi-linked (named partners (sexual and/or needle-sharing partners). </a:t>
            </a:r>
          </a:p>
          <a:p>
            <a:endParaRPr lang="en-US" dirty="0"/>
          </a:p>
          <a:p>
            <a:r>
              <a:rPr lang="en-US" b="1" dirty="0"/>
              <a:t>Other Factors</a:t>
            </a:r>
            <a:r>
              <a:rPr lang="en-US" dirty="0"/>
              <a:t>: About one in three persons are homeless or unsheltered at HIV diagnosis.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8F2AD-A4EE-43C0-A936-1AA9AE228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354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998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Jace</a:t>
            </a:r>
            <a:endParaRPr/>
          </a:p>
        </p:txBody>
      </p:sp>
      <p:sp>
        <p:nvSpPr>
          <p:cNvPr id="219" name="Google Shape;2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3876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4500851f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134500851f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a:t>Jace</a:t>
            </a:r>
            <a:endParaRPr/>
          </a:p>
        </p:txBody>
      </p:sp>
      <p:sp>
        <p:nvSpPr>
          <p:cNvPr id="226" name="Google Shape;226;g134500851f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142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Jace </a:t>
            </a:r>
            <a:endParaRPr/>
          </a:p>
        </p:txBody>
      </p:sp>
      <p:sp>
        <p:nvSpPr>
          <p:cNvPr id="314" name="Google Shape;31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6377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err="1"/>
              <a:t>Jace</a:t>
            </a:r>
            <a:endParaRPr/>
          </a:p>
          <a:p>
            <a:pPr marL="0" lvl="0" indent="0" algn="l" rtl="0">
              <a:spcBef>
                <a:spcPts val="0"/>
              </a:spcBef>
              <a:spcAft>
                <a:spcPts val="0"/>
              </a:spcAft>
              <a:buNone/>
            </a:pPr>
            <a:r>
              <a:rPr lang="en-US"/>
              <a:t>Adjust slide to provide a larger overview of the key features of our HIV program </a:t>
            </a:r>
            <a:endParaRPr/>
          </a:p>
        </p:txBody>
      </p:sp>
      <p:sp>
        <p:nvSpPr>
          <p:cNvPr id="337" name="Google Shape;33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2548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4: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4: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Clr>
                <a:schemeClr val="dk1"/>
              </a:buClr>
              <a:buSzPts val="1200"/>
              <a:buFont typeface="Calibri"/>
              <a:buNone/>
            </a:pPr>
            <a:r>
              <a:rPr lang="en-US"/>
              <a:t>Jace </a:t>
            </a:r>
            <a:endParaRPr/>
          </a:p>
        </p:txBody>
      </p:sp>
      <p:sp>
        <p:nvSpPr>
          <p:cNvPr id="345" name="Google Shape;345;p24: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37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25592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3a0e84244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More</a:t>
            </a:r>
            <a:r>
              <a:rPr lang="en-US" baseline="0"/>
              <a:t> details on following slides. This is just an overview</a:t>
            </a:r>
            <a:endParaRPr/>
          </a:p>
        </p:txBody>
      </p:sp>
      <p:sp>
        <p:nvSpPr>
          <p:cNvPr id="352" name="Google Shape;352;g13a0e84244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0663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34500851f1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34500851f1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spcBef>
                <a:spcPts val="360"/>
              </a:spcBef>
              <a:spcAft>
                <a:spcPts val="0"/>
              </a:spcAft>
              <a:buNone/>
            </a:pPr>
            <a:r>
              <a:rPr lang="en-US" sz="1400"/>
              <a:t>Jace </a:t>
            </a:r>
            <a:endParaRPr sz="1400"/>
          </a:p>
        </p:txBody>
      </p:sp>
      <p:sp>
        <p:nvSpPr>
          <p:cNvPr id="243" name="Google Shape;243;g134500851f1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771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Tina</a:t>
            </a:r>
            <a:endParaRPr/>
          </a:p>
          <a:p>
            <a:pPr marL="0" lvl="0" indent="0" algn="l" rtl="0">
              <a:spcBef>
                <a:spcPts val="0"/>
              </a:spcBef>
              <a:spcAft>
                <a:spcPts val="0"/>
              </a:spcAft>
              <a:buNone/>
            </a:pPr>
            <a:r>
              <a:rPr lang="en-US"/>
              <a:t>Example of HIV Outreach testing: describe where you are (off busy road, close to encampment, easy to access), providing food, etc.</a:t>
            </a:r>
            <a:endParaRPr/>
          </a:p>
        </p:txBody>
      </p:sp>
      <p:sp>
        <p:nvSpPr>
          <p:cNvPr id="372" name="Google Shape;37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9548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Nikki</a:t>
            </a:r>
            <a:endParaRPr/>
          </a:p>
        </p:txBody>
      </p:sp>
      <p:sp>
        <p:nvSpPr>
          <p:cNvPr id="401" name="Google Shape;4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8550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Nikki</a:t>
            </a:r>
            <a:endParaRPr/>
          </a:p>
          <a:p>
            <a:pPr marL="0" lvl="0" indent="0" algn="l" rtl="0">
              <a:spcBef>
                <a:spcPts val="0"/>
              </a:spcBef>
              <a:spcAft>
                <a:spcPts val="0"/>
              </a:spcAft>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Nikki and Tina to update</a:t>
            </a:r>
            <a:endParaRP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marL="0" lvl="0" indent="0" algn="l" rtl="0">
              <a:spcBef>
                <a:spcPts val="0"/>
              </a:spcBef>
              <a:spcAft>
                <a:spcPts val="0"/>
              </a:spcAft>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Patient education</a:t>
            </a:r>
            <a:endParaRP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0" lvl="0" indent="0" algn="l" rtl="0">
              <a:spcBef>
                <a:spcPts val="0"/>
              </a:spcBef>
              <a:spcAft>
                <a:spcPts val="0"/>
              </a:spcAft>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Resistance concerns</a:t>
            </a:r>
            <a:endParaRP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endParaRPr>
          </a:p>
          <a:p>
            <a:pPr marL="0" lvl="0" indent="0" algn="l" rtl="0">
              <a:spcBef>
                <a:spcPts val="0"/>
              </a:spcBef>
              <a:spcAft>
                <a:spcPts val="0"/>
              </a:spcAft>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Adherence counseling looks different</a:t>
            </a:r>
            <a:endParaRPr/>
          </a:p>
        </p:txBody>
      </p:sp>
      <p:sp>
        <p:nvSpPr>
          <p:cNvPr id="437" name="Google Shape;43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978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37cef5269e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137cef5269e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Nikki</a:t>
            </a:r>
            <a:endParaRPr/>
          </a:p>
        </p:txBody>
      </p:sp>
      <p:sp>
        <p:nvSpPr>
          <p:cNvPr id="475" name="Google Shape;475;g137cef5269e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661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Nikki and Emily Talk about PTP</a:t>
            </a:r>
            <a:endParaRPr/>
          </a:p>
          <a:p>
            <a:pPr marL="0" lvl="0" indent="0" algn="l" rtl="0">
              <a:spcBef>
                <a:spcPts val="0"/>
              </a:spcBef>
              <a:spcAft>
                <a:spcPts val="0"/>
              </a:spcAft>
              <a:buNone/>
            </a:pPr>
            <a:r>
              <a:rPr lang="en-US"/>
              <a:t>Nikki–look at what Jace incorporates into the NACC HIV Care slide and change this as needed</a:t>
            </a:r>
            <a:endParaRPr/>
          </a:p>
          <a:p>
            <a:pPr marL="0" lvl="0" indent="0" algn="l" rtl="0">
              <a:spcBef>
                <a:spcPts val="0"/>
              </a:spcBef>
              <a:spcAft>
                <a:spcPts val="0"/>
              </a:spcAft>
              <a:buNone/>
            </a:pPr>
            <a:r>
              <a:rPr lang="en-US"/>
              <a:t>Tina at Avivo, patient has question 🡪 Call Nikki</a:t>
            </a:r>
            <a:endParaRPr/>
          </a:p>
          <a:p>
            <a:pPr marL="457200" lvl="0" indent="-342900" algn="l" rtl="0">
              <a:spcBef>
                <a:spcPts val="360"/>
              </a:spcBef>
              <a:spcAft>
                <a:spcPts val="0"/>
              </a:spcAft>
              <a:buClr>
                <a:srgbClr val="D6201A"/>
              </a:buClr>
              <a:buSzPts val="1800"/>
              <a:buFont typeface="Noto Sans Symbols"/>
              <a:buChar char="●"/>
            </a:pPr>
            <a:r>
              <a:rPr lang="en-US" sz="2400">
                <a:solidFill>
                  <a:srgbClr val="222222"/>
                </a:solidFill>
                <a:latin typeface="Arial"/>
                <a:ea typeface="Arial"/>
                <a:cs typeface="Arial"/>
                <a:sym typeface="Arial"/>
              </a:rPr>
              <a:t>Not able to utilize an outreach model for this…yet</a:t>
            </a:r>
            <a:endParaRPr/>
          </a:p>
          <a:p>
            <a:pPr marL="0" lvl="0" indent="0" algn="l" rtl="0">
              <a:spcBef>
                <a:spcPts val="1000"/>
              </a:spcBef>
              <a:spcAft>
                <a:spcPts val="0"/>
              </a:spcAft>
              <a:buNone/>
            </a:pPr>
            <a:endParaRPr/>
          </a:p>
        </p:txBody>
      </p:sp>
      <p:sp>
        <p:nvSpPr>
          <p:cNvPr id="467" name="Google Shape;46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157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Jace</a:t>
            </a:r>
            <a:endParaRPr/>
          </a:p>
          <a:p>
            <a:pPr marL="0" lvl="0" indent="0" algn="l" rtl="0">
              <a:spcBef>
                <a:spcPts val="0"/>
              </a:spcBef>
              <a:spcAft>
                <a:spcPts val="0"/>
              </a:spcAft>
              <a:buNone/>
            </a:pPr>
            <a:r>
              <a:rPr lang="en-US"/>
              <a:t>Change slide to focus on overall HIV prevention efforts and partner services </a:t>
            </a:r>
            <a:endParaRPr/>
          </a:p>
          <a:p>
            <a:pPr marL="0" lvl="0" indent="0" algn="l" rtl="0">
              <a:spcBef>
                <a:spcPts val="0"/>
              </a:spcBef>
              <a:spcAft>
                <a:spcPts val="0"/>
              </a:spcAft>
              <a:buNone/>
            </a:pPr>
            <a:r>
              <a:rPr lang="en-US"/>
              <a:t>-Brief overview of PrEP efforts, pearls &amp; pitfalls </a:t>
            </a:r>
            <a:endParaRPr/>
          </a:p>
        </p:txBody>
      </p:sp>
      <p:sp>
        <p:nvSpPr>
          <p:cNvPr id="497" name="Google Shape;497;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472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3a7ecc257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3a7ecc257a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Tina</a:t>
            </a:r>
            <a:endParaRPr/>
          </a:p>
          <a:p>
            <a:pPr marL="0" lvl="0" indent="0" algn="l" rtl="0">
              <a:spcBef>
                <a:spcPts val="0"/>
              </a:spcBef>
              <a:spcAft>
                <a:spcPts val="0"/>
              </a:spcAft>
              <a:buNone/>
            </a:pPr>
            <a:r>
              <a:rPr lang="en-US"/>
              <a:t>Tell Tina about how RW came to be</a:t>
            </a:r>
            <a:endParaRPr/>
          </a:p>
        </p:txBody>
      </p:sp>
      <p:sp>
        <p:nvSpPr>
          <p:cNvPr id="459" name="Google Shape;459;g13a7ecc257a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529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3a7ecc257a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3a7ecc257a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Nikki</a:t>
            </a:r>
            <a:endParaRPr/>
          </a:p>
        </p:txBody>
      </p:sp>
      <p:sp>
        <p:nvSpPr>
          <p:cNvPr id="518" name="Google Shape;518;g13a7ecc257a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55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In 2015, a large HIV outbreak occurred among PWID in Indiana. During 2016-2019, additional outbreaks among PWID occurred across the US. Across outbreaks, injection of opioids (including fentanyl) or methamphetamine predominated with many using both or cocaine. </a:t>
            </a:r>
            <a:r>
              <a:rPr lang="en-US" dirty="0">
                <a:ea typeface="Calibri" panose="020F0502020204030204" pitchFamily="34" charset="0"/>
                <a:cs typeface="Times New Roman" panose="02020603050405020304" pitchFamily="18" charset="0"/>
              </a:rPr>
              <a:t>Most outbreaks included homelessness or unstable housing, previous incarceration, and hepatitis C exposure. In the fall of 2019, MDH started seeing an increase among PWID in the Hennepin Co and Ramsey Co area with similar risk factors as other outbreaks across the country.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78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 to add NACC’s emails</a:t>
            </a:r>
            <a:endParaRPr/>
          </a:p>
        </p:txBody>
      </p:sp>
      <p:sp>
        <p:nvSpPr>
          <p:cNvPr id="534" name="Google Shape;534;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196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Emily- 5 minutes</a:t>
            </a:r>
            <a:endParaRPr/>
          </a:p>
        </p:txBody>
      </p:sp>
      <p:sp>
        <p:nvSpPr>
          <p:cNvPr id="119" name="Google Shape;11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3987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4500851f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134500851f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dirty="0" smtClean="0"/>
              <a:t>Will</a:t>
            </a:r>
            <a:r>
              <a:rPr lang="en-US" baseline="0" dirty="0" smtClean="0"/>
              <a:t> get the # of patients and % Native American ASAP!</a:t>
            </a:r>
            <a:endParaRPr dirty="0"/>
          </a:p>
        </p:txBody>
      </p:sp>
      <p:sp>
        <p:nvSpPr>
          <p:cNvPr id="226" name="Google Shape;226;g134500851f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245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4500851f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134500851f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a:t>Jace</a:t>
            </a:r>
            <a:endParaRPr/>
          </a:p>
        </p:txBody>
      </p:sp>
      <p:sp>
        <p:nvSpPr>
          <p:cNvPr id="226" name="Google Shape;226;g134500851f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146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 the availability of</a:t>
            </a:r>
            <a:r>
              <a:rPr lang="en-US" baseline="0" dirty="0" smtClean="0"/>
              <a:t> accessible and sustainable community-centered health systems</a:t>
            </a:r>
          </a:p>
          <a:p>
            <a:r>
              <a:rPr lang="en-US" baseline="0" dirty="0" smtClean="0"/>
              <a:t>Harm Reduction and syphilis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46DC2-D573-4BEF-9D61-D84674B15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501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Blood transfusion,</a:t>
            </a:r>
            <a:r>
              <a:rPr lang="en-US" baseline="0" dirty="0" smtClean="0"/>
              <a:t> tattoo, partner +</a:t>
            </a:r>
          </a:p>
          <a:p>
            <a:endParaRPr lang="en-US" baseline="0" dirty="0" smtClean="0"/>
          </a:p>
          <a:p>
            <a:r>
              <a:rPr lang="en-US" baseline="0" dirty="0" smtClean="0"/>
              <a:t>Last 20- 19 out of 20 identified IVDU-95%</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B3F2D8-F44D-4C08-BC4F-8EC80A2FC8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428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SEP Locations : NASEN Directory</a:t>
            </a:r>
            <a:r>
              <a:rPr lang="en-US" dirty="0" smtClean="0"/>
              <a:t>- north American syringe exchange network</a:t>
            </a:r>
          </a:p>
          <a:p>
            <a:r>
              <a:rPr lang="en-US" dirty="0" smtClean="0"/>
              <a:t>https://www.nasen.org/map/</a:t>
            </a:r>
          </a:p>
          <a:p>
            <a:endParaRPr lang="en-US" dirty="0" smtClean="0"/>
          </a:p>
          <a:p>
            <a:endParaRPr lang="en-US" dirty="0" smtClean="0"/>
          </a:p>
          <a:p>
            <a:r>
              <a:rPr lang="en-US" dirty="0" smtClean="0"/>
              <a:t>Sharps</a:t>
            </a:r>
            <a:r>
              <a:rPr lang="en-US" baseline="0" dirty="0" smtClean="0"/>
              <a:t> containers broken into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4A6F47-ADBD-40B6-A5FF-21B1EA4E52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8847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Educated myself first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46DC2-D573-4BEF-9D61-D84674B15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265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 of supplies can be</a:t>
            </a:r>
            <a:r>
              <a:rPr lang="en-US" baseline="0" dirty="0" smtClean="0"/>
              <a:t> overwhelming, can select a few items, reach out to other programs for best practice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46DC2-D573-4BEF-9D61-D84674B15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2847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46DC2-D573-4BEF-9D61-D84674B15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1355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smtClean="0">
                <a:solidFill>
                  <a:schemeClr val="dk1"/>
                </a:solidFill>
                <a:effectLst/>
                <a:latin typeface="Calibri"/>
                <a:ea typeface="Calibri"/>
                <a:cs typeface="Calibri"/>
                <a:sym typeface="Calibri"/>
              </a:rPr>
              <a:t>By comparing the number of cases in the past 12 months with those historically seen in the three prior 12-month periods through our time-space analyses, we identified a higher number of newly diagnosed HIV cases associated with the behavior of injection drug use (IDU) in Fall of 2019.</a:t>
            </a:r>
            <a:endParaRPr lang="en-US" b="0" dirty="0" smtClean="0">
              <a:effectLst/>
            </a:endParaRPr>
          </a:p>
          <a:p>
            <a:pPr rtl="0"/>
            <a:r>
              <a:rPr lang="en-US" sz="1200" b="0" i="0" u="none" strike="noStrike" cap="none" dirty="0" smtClean="0">
                <a:solidFill>
                  <a:schemeClr val="dk1"/>
                </a:solidFill>
                <a:effectLst/>
                <a:latin typeface="Calibri"/>
                <a:ea typeface="Calibri"/>
                <a:cs typeface="Calibri"/>
                <a:sym typeface="Calibri"/>
              </a:rPr>
              <a:t>During 2021, we heard from partners in the field that this wasn’t representing the HIV transmission they were seeing in their day-to-day work in the encampments. It was determined that the prior exclusion of persons assigned male sex at birth who both inject drugs </a:t>
            </a:r>
            <a:r>
              <a:rPr lang="en-US" sz="1200" b="1" i="0" u="sng" strike="noStrike" cap="none" dirty="0" smtClean="0">
                <a:solidFill>
                  <a:schemeClr val="dk1"/>
                </a:solidFill>
                <a:effectLst/>
                <a:latin typeface="Calibri"/>
                <a:ea typeface="Calibri"/>
                <a:cs typeface="Calibri"/>
                <a:sym typeface="Calibri"/>
              </a:rPr>
              <a:t>and also</a:t>
            </a:r>
            <a:r>
              <a:rPr lang="en-US" sz="1200" b="0" i="0" u="none" strike="noStrike" cap="none" dirty="0" smtClean="0">
                <a:solidFill>
                  <a:schemeClr val="dk1"/>
                </a:solidFill>
                <a:effectLst/>
                <a:latin typeface="Calibri"/>
                <a:ea typeface="Calibri"/>
                <a:cs typeface="Calibri"/>
                <a:sym typeface="Calibri"/>
              </a:rPr>
              <a:t> reported same sex partners should not be excluded.</a:t>
            </a:r>
            <a:endParaRPr lang="en-US" b="0" dirty="0" smtClean="0">
              <a:effectLst/>
            </a:endParaRPr>
          </a:p>
          <a:p>
            <a:pPr rtl="0"/>
            <a:r>
              <a:rPr lang="en-US" sz="1200" b="0" i="0" u="none" strike="noStrike" cap="none" dirty="0" smtClean="0">
                <a:solidFill>
                  <a:schemeClr val="dk1"/>
                </a:solidFill>
                <a:effectLst/>
                <a:latin typeface="Calibri"/>
                <a:ea typeface="Calibri"/>
                <a:cs typeface="Calibri"/>
                <a:sym typeface="Calibri"/>
              </a:rPr>
              <a:t>In Oct 2022, MDH updated the case definitions for on-going outbreaks of HIV in Hennepin and Ramsey counties.</a:t>
            </a:r>
            <a:endParaRPr lang="en-US" b="0" dirty="0" smtClean="0">
              <a:effectLst/>
            </a:endParaRPr>
          </a:p>
          <a:p>
            <a:pPr rtl="0"/>
            <a:r>
              <a:rPr lang="en-US" sz="1200" b="0" i="0" u="none" strike="noStrike" cap="none" dirty="0" smtClean="0">
                <a:solidFill>
                  <a:schemeClr val="dk1"/>
                </a:solidFill>
                <a:effectLst/>
                <a:latin typeface="Calibri"/>
                <a:ea typeface="Calibri"/>
                <a:cs typeface="Calibri"/>
                <a:sym typeface="Calibri"/>
              </a:rPr>
              <a:t>Based on newly available molecular HIV lab data from a backlog of several years of data recently reported to MDH. The HIV molecular clusters have verified/validated that there are two distinct outbreaks that are happening within Hennepin and Ramsey counties.</a:t>
            </a:r>
            <a:endParaRPr lang="en-US" b="0" dirty="0" smtClean="0">
              <a:effectLst/>
            </a:endParaRPr>
          </a:p>
          <a:p>
            <a:pPr rtl="0" fontAlgn="base"/>
            <a:r>
              <a:rPr lang="en-US" sz="1200" b="0" i="0" u="none" strike="noStrike" cap="none" dirty="0" smtClean="0">
                <a:solidFill>
                  <a:schemeClr val="dk1"/>
                </a:solidFill>
                <a:effectLst/>
                <a:latin typeface="Calibri"/>
                <a:ea typeface="Calibri"/>
                <a:cs typeface="Calibri"/>
                <a:sym typeface="Calibri"/>
              </a:rPr>
              <a:t>HIV transmission among persons who inject drugs that live or have spent time in a known encampment corridor in Minneapolis or St. Paul.</a:t>
            </a:r>
          </a:p>
          <a:p>
            <a:pPr rtl="0" fontAlgn="base"/>
            <a:r>
              <a:rPr lang="en-US" sz="1200" b="0" i="0" u="none" strike="noStrike" cap="none" dirty="0" smtClean="0">
                <a:solidFill>
                  <a:schemeClr val="dk1"/>
                </a:solidFill>
                <a:effectLst/>
                <a:latin typeface="Calibri"/>
                <a:ea typeface="Calibri"/>
                <a:cs typeface="Calibri"/>
                <a:sym typeface="Calibri"/>
              </a:rPr>
              <a:t>HIV transmission among persons who inject drugs that are NOT known to have spent time in a known encampment corridor in Minneapolis or St. Paul.</a:t>
            </a:r>
          </a:p>
          <a:p>
            <a:pPr rtl="0"/>
            <a:r>
              <a:rPr lang="en-US" sz="1200" b="0" i="0" u="none" strike="noStrike" cap="none" dirty="0" smtClean="0">
                <a:solidFill>
                  <a:schemeClr val="dk1"/>
                </a:solidFill>
                <a:effectLst/>
                <a:latin typeface="Calibri"/>
                <a:ea typeface="Calibri"/>
                <a:cs typeface="Calibri"/>
                <a:sym typeface="Calibri"/>
              </a:rPr>
              <a:t>The analysis of molecular HIV lab data identified many additional cases for each of the two outbreaks.</a:t>
            </a:r>
            <a:endParaRPr lang="en-US" b="0" dirty="0" smtClean="0">
              <a:effectLst/>
            </a:endParaRP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9296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46DC2-D573-4BEF-9D61-D84674B15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3976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 wound care require a</a:t>
            </a:r>
            <a:r>
              <a:rPr lang="en-US" baseline="0" dirty="0" smtClean="0"/>
              <a:t> referral from provider? Could we have a standing order?</a:t>
            </a:r>
          </a:p>
          <a:p>
            <a:r>
              <a:rPr lang="en-US" baseline="0" dirty="0" smtClean="0"/>
              <a:t>Requirements for </a:t>
            </a:r>
            <a:r>
              <a:rPr lang="en-US" baseline="0" dirty="0" err="1" smtClean="0"/>
              <a:t>narcan</a:t>
            </a:r>
            <a:r>
              <a:rPr lang="en-US" baseline="0" dirty="0" smtClean="0"/>
              <a:t> dispensing- order?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4A6F47-ADBD-40B6-A5FF-21B1EA4E52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75716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Sharps- 310</a:t>
            </a:r>
          </a:p>
          <a:p>
            <a:r>
              <a:rPr lang="en-US" dirty="0" smtClean="0"/>
              <a:t>Clipper-69</a:t>
            </a:r>
            <a:endParaRPr lang="en-US" dirty="0"/>
          </a:p>
          <a:p>
            <a:r>
              <a:rPr lang="en-US" dirty="0" smtClean="0"/>
              <a:t>Injection</a:t>
            </a:r>
            <a:r>
              <a:rPr lang="en-US" baseline="0" dirty="0" smtClean="0"/>
              <a:t> Kit-515</a:t>
            </a:r>
          </a:p>
          <a:p>
            <a:r>
              <a:rPr lang="en-US" baseline="0" dirty="0" smtClean="0"/>
              <a:t>Cooker kits-128</a:t>
            </a:r>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46DC2-D573-4BEF-9D61-D84674B15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4449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~35 participants</a:t>
            </a:r>
          </a:p>
          <a:p>
            <a:r>
              <a:rPr lang="en-US" dirty="0" smtClean="0"/>
              <a:t>7000 syringes</a:t>
            </a:r>
          </a:p>
          <a:p>
            <a:r>
              <a:rPr lang="en-US" dirty="0" smtClean="0"/>
              <a:t>130 visits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46DC2-D573-4BEF-9D61-D84674B15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6176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Within</a:t>
            </a:r>
            <a:r>
              <a:rPr lang="en-US" b="1" baseline="0" dirty="0" smtClean="0"/>
              <a:t> first week 20 people- 15 positives </a:t>
            </a:r>
          </a:p>
          <a:p>
            <a:r>
              <a:rPr lang="en-US" b="1" baseline="0" dirty="0" smtClean="0"/>
              <a:t>21 with known HCV (27%)</a:t>
            </a:r>
          </a:p>
          <a:p>
            <a:endParaRPr lang="en-US" b="1" baseline="0" dirty="0" smtClean="0"/>
          </a:p>
          <a:p>
            <a:r>
              <a:rPr lang="en-US" b="1" baseline="0" dirty="0" smtClean="0"/>
              <a:t>Start 7/10/23-11/14/23</a:t>
            </a:r>
          </a:p>
          <a:p>
            <a:r>
              <a:rPr lang="en-US" b="1" baseline="0" dirty="0" smtClean="0"/>
              <a:t>9 HCV patients- finished </a:t>
            </a:r>
            <a:r>
              <a:rPr lang="en-US" b="1" baseline="0" dirty="0" err="1" smtClean="0"/>
              <a:t>tx</a:t>
            </a:r>
            <a:r>
              <a:rPr lang="en-US" b="1" baseline="0" dirty="0" smtClean="0"/>
              <a:t>, on </a:t>
            </a:r>
            <a:r>
              <a:rPr lang="en-US" b="1" baseline="0" dirty="0" err="1" smtClean="0"/>
              <a:t>tx</a:t>
            </a:r>
            <a:r>
              <a:rPr lang="en-US" b="1" baseline="0" dirty="0" smtClean="0"/>
              <a:t>, or meds approved waiting to start</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46DC2-D573-4BEF-9D61-D84674B15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64246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46DC2-D573-4BEF-9D61-D84674B15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2014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bce905fdf8_8_103:notes"/>
          <p:cNvSpPr txBox="1">
            <a:spLocks noGrp="1"/>
          </p:cNvSpPr>
          <p:nvPr>
            <p:ph type="body" idx="1"/>
          </p:nvPr>
        </p:nvSpPr>
        <p:spPr>
          <a:xfrm>
            <a:off x="701040" y="4415791"/>
            <a:ext cx="5608320" cy="418338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360"/>
              </a:spcBef>
              <a:spcAft>
                <a:spcPts val="0"/>
              </a:spcAft>
              <a:buSzPts val="1400"/>
              <a:buNone/>
            </a:pPr>
            <a:endParaRPr/>
          </a:p>
        </p:txBody>
      </p:sp>
      <p:sp>
        <p:nvSpPr>
          <p:cNvPr id="868" name="Google Shape;868;gbce905fdf8_8_10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810284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bce905fdf8_8_103:notes"/>
          <p:cNvSpPr txBox="1">
            <a:spLocks noGrp="1"/>
          </p:cNvSpPr>
          <p:nvPr>
            <p:ph type="body" idx="1"/>
          </p:nvPr>
        </p:nvSpPr>
        <p:spPr>
          <a:xfrm>
            <a:off x="701040" y="4415791"/>
            <a:ext cx="5608320" cy="418338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360"/>
              </a:spcBef>
              <a:spcAft>
                <a:spcPts val="0"/>
              </a:spcAft>
              <a:buSzPts val="1400"/>
              <a:buNone/>
            </a:pPr>
            <a:endParaRPr/>
          </a:p>
        </p:txBody>
      </p:sp>
      <p:sp>
        <p:nvSpPr>
          <p:cNvPr id="868" name="Google Shape;868;gbce905fdf8_8_10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7378447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 starts program off, welcomes, does</a:t>
            </a:r>
            <a:r>
              <a:rPr lang="en-US" baseline="0" dirty="0"/>
              <a:t> first few slides. Turns it over to Cheryl.</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0569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panose="020F0502020204030204" pitchFamily="34" charset="0"/>
                <a:cs typeface="Times New Roman" panose="02020603050405020304" pitchFamily="18" charset="0"/>
              </a:rPr>
              <a:t>In October 2022, MDH updated the case definitions for on-going outbreaks of HIV in Hennepin and Ramsey counties.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panose="020F0502020204030204" pitchFamily="34" charset="0"/>
                <a:cs typeface="Times New Roman" panose="02020603050405020304" pitchFamily="18" charset="0"/>
              </a:rPr>
              <a:t>Based on newly available molecular HIV lab data from a backlog of several years of data recently reported to MDH. The HIV molecular clusters have verified/validated that there are two distinct outbreaks that are happening within Hennepin and Ramsey counties.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ea typeface="Calibri" panose="020F0502020204030204" pitchFamily="34" charset="0"/>
                <a:cs typeface="Times New Roman" panose="02020603050405020304" pitchFamily="18" charset="0"/>
              </a:rPr>
              <a:t>HIV transmission among persons who inject drugs that live or have spent time in a known encampment corridor in Minneapolis or St. Paul (case definition on the left).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ea typeface="Calibri" panose="020F0502020204030204" pitchFamily="34" charset="0"/>
                <a:cs typeface="Times New Roman" panose="02020603050405020304" pitchFamily="18" charset="0"/>
              </a:rPr>
              <a:t>HIV transmission among persons who inject drugs and are </a:t>
            </a:r>
            <a:r>
              <a:rPr lang="en-US" u="sng" dirty="0">
                <a:ea typeface="Calibri" panose="020F0502020204030204" pitchFamily="34" charset="0"/>
                <a:cs typeface="Times New Roman" panose="02020603050405020304" pitchFamily="18" charset="0"/>
              </a:rPr>
              <a:t>NOT</a:t>
            </a:r>
            <a:r>
              <a:rPr lang="en-US" dirty="0">
                <a:ea typeface="Calibri" panose="020F0502020204030204" pitchFamily="34" charset="0"/>
                <a:cs typeface="Times New Roman" panose="02020603050405020304" pitchFamily="18" charset="0"/>
              </a:rPr>
              <a:t> known to have spent time in a known encampment corridor in Minneapolis or St. Paul.</a:t>
            </a:r>
          </a:p>
          <a:p>
            <a:pPr marR="0" lvl="0" algn="l" defTabSz="914400" rtl="0" eaLnBrk="1" fontAlgn="auto" latinLnBrk="0" hangingPunct="1">
              <a:lnSpc>
                <a:spcPct val="100000"/>
              </a:lnSpc>
              <a:spcBef>
                <a:spcPts val="0"/>
              </a:spcBef>
              <a:spcAft>
                <a:spcPts val="0"/>
              </a:spcAft>
              <a:buClrTx/>
              <a:buSzTx/>
              <a:tabLst/>
              <a:defRPr/>
            </a:pPr>
            <a:r>
              <a:rPr lang="en-US" dirty="0"/>
              <a:t> Both case definitions also include persons that are epi-linked (named partners (sexual and/or needle-sharing partners) and HIV molecular linked cases.</a:t>
            </a:r>
            <a:endParaRPr lang="en-US" dirty="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ea typeface="Calibri" panose="020F050202020403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dirty="0">
                <a:ea typeface="Calibri" panose="020F0502020204030204" pitchFamily="34" charset="0"/>
                <a:cs typeface="Times New Roman" panose="02020603050405020304" pitchFamily="18" charset="0"/>
              </a:rPr>
              <a:t>The analysis of molecular HIV lab data in October 2022 identified many additional cases for each of the two outbreaks.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537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Currently there are 232 cases in both outbreaks.</a:t>
            </a:r>
          </a:p>
          <a:p>
            <a:endParaRPr lang="en-US" dirty="0"/>
          </a:p>
          <a:p>
            <a:r>
              <a:rPr lang="en-US" dirty="0"/>
              <a:t>Among the Encampment group there are 101 cases, with 5 deaths within the Encampment group where the majority have been related to drug overdoses.</a:t>
            </a:r>
          </a:p>
          <a:p>
            <a:endParaRPr lang="en-US" i="0" dirty="0"/>
          </a:p>
          <a:p>
            <a:r>
              <a:rPr lang="en-US" dirty="0"/>
              <a:t>Among the Non-encampment group there are 131 cases, with 7 deaths within this group where the majority have been related to drug overdoses. About two in ten cases (23%) in this group have persons that have been homeless or unsheltered at the time of diagnosis, but have no known connections or associations with the encampments in Minneapolis or St. Paul.</a:t>
            </a:r>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14557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 we can see the count of each of the groups just described by the month in which each case was diagnosed with HIV (encampment-related group (dark blue) and non-encampment group (green)). In 2023, there were 22 new cases in encampment-related group and 38 new cases in the non-encampment group.</a:t>
            </a: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11883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pie chart on the left side shows the HIV risk factors of persons in the HIV outbreak Encampment Group.</a:t>
            </a:r>
          </a:p>
          <a:p>
            <a:r>
              <a:rPr lang="en-US" dirty="0"/>
              <a:t>More than four in ten (44%) are PWID, with about two in ten (18%) that are MSM/IDU, about three in ten (29%) are MSM and about one in ten (9%) are persons that have heterosexual sex as a HIV risk factor.</a:t>
            </a:r>
          </a:p>
          <a:p>
            <a:endParaRPr lang="en-US" dirty="0"/>
          </a:p>
          <a:p>
            <a:r>
              <a:rPr lang="en-US" dirty="0"/>
              <a:t>On the right side, the pie chart shows the case definition make-up of the HIV outbreak Encampment Group.  About half (49%) are persons </a:t>
            </a:r>
            <a:r>
              <a:rPr lang="en-US" b="1" dirty="0"/>
              <a:t>living or associated with the encampments</a:t>
            </a:r>
            <a:r>
              <a:rPr lang="en-US" dirty="0"/>
              <a:t>, more than one-third (36%) are HIV molecular linked cases to the encampment cases and 15% are epi-linked (named partners (sexual and/or needle-sharing partners).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56249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Now we will review information about the Duluth Region HIV outbreak.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C5E63-706E-465D-B711-13E823D67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312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1" name="Text Placeholder 4"/>
          <p:cNvSpPr>
            <a:spLocks noGrp="1"/>
          </p:cNvSpPr>
          <p:nvPr>
            <p:ph type="body" sz="quarter" idx="18" hasCustomPrompt="1"/>
          </p:nvPr>
        </p:nvSpPr>
        <p:spPr bwMode="black">
          <a:xfrm>
            <a:off x="304800" y="5505450"/>
            <a:ext cx="11582400" cy="819150"/>
          </a:xfrm>
        </p:spPr>
        <p:txBody>
          <a:bodyPr anchor="ctr">
            <a:normAutofit/>
          </a:bodyPr>
          <a:lstStyle>
            <a:lvl1pPr marL="0" indent="0" algn="ctr">
              <a:buNone/>
              <a:defRPr sz="1350"/>
            </a:lvl1pPr>
          </a:lstStyle>
          <a:p>
            <a:pPr lvl="0"/>
            <a:r>
              <a:rPr lang="en-US" dirty="0" err="1"/>
              <a:t>Firstname</a:t>
            </a:r>
            <a:r>
              <a:rPr lang="en-US" dirty="0"/>
              <a:t> </a:t>
            </a:r>
            <a:r>
              <a:rPr lang="en-US" dirty="0" err="1"/>
              <a:t>Lastname</a:t>
            </a:r>
            <a:r>
              <a:rPr lang="en-US" dirty="0"/>
              <a:t> | Job Title</a:t>
            </a:r>
            <a:br>
              <a:rPr lang="en-US" dirty="0"/>
            </a:br>
            <a:r>
              <a:rPr lang="en-US" dirty="0"/>
              <a:t>Date</a:t>
            </a:r>
          </a:p>
        </p:txBody>
      </p:sp>
      <p:sp>
        <p:nvSpPr>
          <p:cNvPr id="7" name="Footer"/>
          <p:cNvSpPr txBox="1">
            <a:spLocks/>
          </p:cNvSpPr>
          <p:nvPr userDrawn="1"/>
        </p:nvSpPr>
        <p:spPr>
          <a:xfrm>
            <a:off x="2027075" y="6367783"/>
            <a:ext cx="8247819" cy="365125"/>
          </a:xfrm>
          <a:prstGeom prst="rect">
            <a:avLst/>
          </a:prstGeom>
        </p:spPr>
        <p:txBody>
          <a:bodyPr vert="horz" lIns="68580" tIns="34290" rIns="68580" bIns="3429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t>Protecting, maintaining and improving the health of all </a:t>
            </a:r>
            <a:r>
              <a:rPr lang="en-US" sz="750" dirty="0" err="1"/>
              <a:t>minnesotans</a:t>
            </a:r>
            <a:endParaRPr lang="en-US" sz="750" dirty="0"/>
          </a:p>
        </p:txBody>
      </p:sp>
      <p:sp>
        <p:nvSpPr>
          <p:cNvPr id="9" name="Rectangle 1" descr="&quot;&quot;"/>
          <p:cNvSpPr/>
          <p:nvPr userDrawn="1"/>
        </p:nvSpPr>
        <p:spPr bwMode="black">
          <a:xfrm rot="10800000">
            <a:off x="3048" y="4235956"/>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2" name="Title 2" descr="&quot;&quot;"/>
          <p:cNvSpPr>
            <a:spLocks noGrp="1"/>
          </p:cNvSpPr>
          <p:nvPr userDrawn="1">
            <p:ph type="ctrTitle" hasCustomPrompt="1"/>
          </p:nvPr>
        </p:nvSpPr>
        <p:spPr bwMode="auto">
          <a:xfrm>
            <a:off x="304800" y="4235957"/>
            <a:ext cx="11582400" cy="1216153"/>
          </a:xfrm>
          <a:noFill/>
          <a:ln>
            <a:noFill/>
          </a:ln>
        </p:spPr>
        <p:txBody>
          <a:bodyPr wrap="square" lIns="182880" tIns="91440" rIns="182880" bIns="91440" anchor="ctr">
            <a:normAutofit/>
          </a:bodyPr>
          <a:lstStyle>
            <a:lvl1pPr algn="ctr">
              <a:defRPr sz="3300" b="1">
                <a:solidFill>
                  <a:schemeClr val="accent1"/>
                </a:solidFill>
              </a:defRPr>
            </a:lvl1pPr>
          </a:lstStyle>
          <a:p>
            <a:r>
              <a:rPr lang="en-US" dirty="0"/>
              <a:t>Presentation Title</a:t>
            </a:r>
          </a:p>
        </p:txBody>
      </p:sp>
      <p:pic>
        <p:nvPicPr>
          <p:cNvPr id="10" name="Picture 9" descr="M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4235956"/>
          </a:xfrm>
          <a:prstGeom prst="rect">
            <a:avLst/>
          </a:prstGeom>
        </p:spPr>
      </p:pic>
    </p:spTree>
    <p:extLst>
      <p:ext uri="{BB962C8B-B14F-4D97-AF65-F5344CB8AC3E}">
        <p14:creationId xmlns:p14="http://schemas.microsoft.com/office/powerpoint/2010/main" val="4202049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bg bwMode="auto">
      <p:bgPr>
        <a:solidFill>
          <a:schemeClr val="bg1"/>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bwMode="black">
          <a:xfrm>
            <a:off x="304801" y="4309355"/>
            <a:ext cx="11582399" cy="1527243"/>
          </a:xfrm>
        </p:spPr>
        <p:txBody>
          <a:bodyPr anchor="ctr">
            <a:normAutofit/>
          </a:bodyPr>
          <a:lstStyle>
            <a:lvl1pPr marL="0" indent="0" algn="ctr">
              <a:lnSpc>
                <a:spcPct val="100000"/>
              </a:lnSpc>
              <a:spcBef>
                <a:spcPts val="0"/>
              </a:spcBef>
              <a:buNone/>
              <a:defRPr sz="1800" baseline="0">
                <a:solidFill>
                  <a:schemeClr val="tx2"/>
                </a:solidFill>
              </a:defRPr>
            </a:lvl1pPr>
          </a:lstStyle>
          <a:p>
            <a:pPr lvl="0"/>
            <a:r>
              <a:rPr lang="en-US" dirty="0"/>
              <a:t>Add contact information</a:t>
            </a: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17" y="-189954"/>
            <a:ext cx="12213217" cy="1570469"/>
          </a:xfrm>
          <a:prstGeom prst="rect">
            <a:avLst/>
          </a:prstGeom>
        </p:spPr>
      </p:pic>
      <p:sp>
        <p:nvSpPr>
          <p:cNvPr id="14" name="Footer"/>
          <p:cNvSpPr txBox="1">
            <a:spLocks/>
          </p:cNvSpPr>
          <p:nvPr userDrawn="1"/>
        </p:nvSpPr>
        <p:spPr>
          <a:xfrm>
            <a:off x="2027075" y="6367783"/>
            <a:ext cx="8247819" cy="365125"/>
          </a:xfrm>
          <a:prstGeom prst="rect">
            <a:avLst/>
          </a:prstGeom>
        </p:spPr>
        <p:txBody>
          <a:bodyPr vert="horz" lIns="68580" tIns="34290" rIns="68580" bIns="3429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t>WWW.</a:t>
            </a:r>
            <a:r>
              <a:rPr lang="en-US" sz="750" baseline="0" dirty="0"/>
              <a:t>HEALTH.MN.GOV</a:t>
            </a:r>
            <a:endParaRPr lang="en-US" sz="750" dirty="0"/>
          </a:p>
        </p:txBody>
      </p:sp>
      <p:sp>
        <p:nvSpPr>
          <p:cNvPr id="15" name="Title 2"/>
          <p:cNvSpPr>
            <a:spLocks noGrp="1"/>
          </p:cNvSpPr>
          <p:nvPr>
            <p:ph type="title" hasCustomPrompt="1"/>
          </p:nvPr>
        </p:nvSpPr>
        <p:spPr bwMode="black">
          <a:xfrm>
            <a:off x="304800" y="3093330"/>
            <a:ext cx="11582400" cy="1216025"/>
          </a:xfrm>
          <a:noFill/>
        </p:spPr>
        <p:txBody>
          <a:bodyPr lIns="0" rIns="0">
            <a:normAutofit/>
          </a:bodyPr>
          <a:lstStyle>
            <a:lvl1pPr algn="ctr">
              <a:defRPr sz="3300">
                <a:solidFill>
                  <a:schemeClr val="tx1"/>
                </a:solidFill>
              </a:defRPr>
            </a:lvl1pPr>
          </a:lstStyle>
          <a:p>
            <a:r>
              <a:rPr lang="en-US" dirty="0"/>
              <a:t>Add thank you text.</a:t>
            </a:r>
          </a:p>
        </p:txBody>
      </p:sp>
      <p:pic>
        <p:nvPicPr>
          <p:cNvPr id="7" name="MDH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351" y="6399065"/>
            <a:ext cx="1590752" cy="230129"/>
          </a:xfrm>
          <a:prstGeom prst="rect">
            <a:avLst/>
          </a:prstGeom>
        </p:spPr>
      </p:pic>
    </p:spTree>
    <p:extLst>
      <p:ext uri="{BB962C8B-B14F-4D97-AF65-F5344CB8AC3E}">
        <p14:creationId xmlns:p14="http://schemas.microsoft.com/office/powerpoint/2010/main" val="26059659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col-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46066"/>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a:extLst>
              <a:ext uri="{FF2B5EF4-FFF2-40B4-BE49-F238E27FC236}">
                <a16:creationId xmlns:a16="http://schemas.microsoft.com/office/drawing/2014/main" id="{52F0C1DF-6492-8445-A2F1-D57652FA6084}"/>
              </a:ext>
            </a:extLst>
          </p:cNvPr>
          <p:cNvSpPr>
            <a:spLocks noGrp="1"/>
          </p:cNvSpPr>
          <p:nvPr>
            <p:ph type="body" sz="quarter" idx="12"/>
          </p:nvPr>
        </p:nvSpPr>
        <p:spPr>
          <a:xfrm>
            <a:off x="4500884"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52F0C1DF-6492-8445-A2F1-D57652FA6084}"/>
              </a:ext>
            </a:extLst>
          </p:cNvPr>
          <p:cNvSpPr>
            <a:spLocks noGrp="1"/>
          </p:cNvSpPr>
          <p:nvPr>
            <p:ph type="body" sz="quarter" idx="13"/>
          </p:nvPr>
        </p:nvSpPr>
        <p:spPr>
          <a:xfrm>
            <a:off x="8308113"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8992688"/>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Col: Text and Pictur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64974"/>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2867" y="1984682"/>
            <a:ext cx="5249959" cy="2986087"/>
          </a:xfrm>
          <a:prstGeom prst="rect">
            <a:avLst/>
          </a:prstGeom>
        </p:spPr>
        <p:txBody>
          <a:bodyPr/>
          <a:lstStyle>
            <a:lvl1pPr marL="457200" indent="-341313">
              <a:spcBef>
                <a:spcPts val="0"/>
              </a:spcBef>
              <a:spcAft>
                <a:spcPts val="1200"/>
              </a:spcAft>
              <a:buClr>
                <a:schemeClr val="accent6"/>
              </a:buClr>
              <a:buFont typeface="Wingdings" pitchFamily="2" charset="2"/>
              <a:buChar char="§"/>
              <a:defRPr sz="2199">
                <a:solidFill>
                  <a:schemeClr val="tx1"/>
                </a:solidFill>
                <a:latin typeface="+mn-lt"/>
              </a:defRPr>
            </a:lvl1pPr>
            <a:lvl2pPr marL="457200" indent="-341313">
              <a:spcBef>
                <a:spcPts val="0"/>
              </a:spcBef>
              <a:spcAft>
                <a:spcPts val="600"/>
              </a:spcAft>
              <a:defRPr sz="2199">
                <a:latin typeface="+mn-lt"/>
              </a:defRPr>
            </a:lvl2pPr>
            <a:lvl3pPr marL="855663" indent="-346075">
              <a:spcBef>
                <a:spcPts val="0"/>
              </a:spcBef>
              <a:spcAft>
                <a:spcPts val="600"/>
              </a:spcAft>
              <a:buFont typeface="Arial" panose="020B0604020202020204" pitchFamily="34" charset="0"/>
              <a:buChar char="•"/>
              <a:defRPr sz="2199">
                <a:latin typeface="+mn-lt"/>
              </a:defRPr>
            </a:lvl3pPr>
            <a:lvl4pPr marL="1201738" indent="-346075">
              <a:spcBef>
                <a:spcPts val="0"/>
              </a:spcBef>
              <a:spcAft>
                <a:spcPts val="600"/>
              </a:spcAft>
              <a:buClr>
                <a:schemeClr val="accent6"/>
              </a:buClr>
              <a:buFont typeface="System Font Regular"/>
              <a:buChar char="–"/>
              <a:defRPr sz="2199">
                <a:latin typeface="+mn-lt"/>
              </a:defRPr>
            </a:lvl4pPr>
            <a:lvl5pPr marL="1371600"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FBAF9846-71DA-A44F-8AF9-87E1DDB943E1}"/>
              </a:ext>
            </a:extLst>
          </p:cNvPr>
          <p:cNvSpPr>
            <a:spLocks noGrp="1"/>
          </p:cNvSpPr>
          <p:nvPr>
            <p:ph type="pic" sz="quarter" idx="12"/>
          </p:nvPr>
        </p:nvSpPr>
        <p:spPr>
          <a:xfrm>
            <a:off x="6096000" y="1984682"/>
            <a:ext cx="5043213" cy="2987675"/>
          </a:xfrm>
          <a:prstGeom prst="rect">
            <a:avLst/>
          </a:prstGeom>
        </p:spPr>
        <p:txBody>
          <a:bodyPr anchor="ctr"/>
          <a:lstStyle>
            <a:lvl1pPr algn="ctr">
              <a:defRPr sz="1400"/>
            </a:lvl1pPr>
          </a:lstStyle>
          <a:p>
            <a:endParaRPr lang="en-US" dirty="0"/>
          </a:p>
        </p:txBody>
      </p:sp>
    </p:spTree>
    <p:extLst>
      <p:ext uri="{BB962C8B-B14F-4D97-AF65-F5344CB8AC3E}">
        <p14:creationId xmlns:p14="http://schemas.microsoft.com/office/powerpoint/2010/main" val="1867898654"/>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Date Placeholder 3" hidden="1">
            <a:extLst>
              <a:ext uri="{FF2B5EF4-FFF2-40B4-BE49-F238E27FC236}">
                <a16:creationId xmlns:a16="http://schemas.microsoft.com/office/drawing/2014/main" id="{7E01E1C4-2C84-CE47-85DB-593C82C0EB68}"/>
              </a:ext>
            </a:extLst>
          </p:cNvPr>
          <p:cNvSpPr>
            <a:spLocks noGrp="1"/>
          </p:cNvSpPr>
          <p:nvPr>
            <p:ph type="dt" sz="half" idx="2"/>
          </p:nvPr>
        </p:nvSpPr>
        <p:spPr>
          <a:xfrm>
            <a:off x="623459" y="6356354"/>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F2F07-0418-4D07-A4D2-D54A7BC65EFB}" type="datetime1">
              <a:rPr lang="en-US" smtClean="0"/>
              <a:t>5/28/2024</a:t>
            </a:fld>
            <a:endParaRPr lang="en-US" dirty="0"/>
          </a:p>
        </p:txBody>
      </p:sp>
      <p:sp>
        <p:nvSpPr>
          <p:cNvPr id="7" name="Picture Placeholder">
            <a:extLst>
              <a:ext uri="{FF2B5EF4-FFF2-40B4-BE49-F238E27FC236}">
                <a16:creationId xmlns:a16="http://schemas.microsoft.com/office/drawing/2014/main" id="{E8EA923E-BC71-C347-8E04-0810876CF682}"/>
              </a:ext>
            </a:extLst>
          </p:cNvPr>
          <p:cNvSpPr>
            <a:spLocks noGrp="1"/>
          </p:cNvSpPr>
          <p:nvPr>
            <p:ph type="pic" sz="quarter" idx="12"/>
          </p:nvPr>
        </p:nvSpPr>
        <p:spPr>
          <a:xfrm>
            <a:off x="551538" y="1052854"/>
            <a:ext cx="10941633" cy="4471845"/>
          </a:xfrm>
          <a:prstGeom prst="rect">
            <a:avLst/>
          </a:prstGeom>
        </p:spPr>
        <p:txBody>
          <a:bodyPr anchor="ctr"/>
          <a:lstStyle>
            <a:lvl1pPr algn="ctr">
              <a:defRPr sz="1400"/>
            </a:lvl1pPr>
          </a:lstStyle>
          <a:p>
            <a:endParaRPr lang="en-US" dirty="0"/>
          </a:p>
        </p:txBody>
      </p:sp>
    </p:spTree>
    <p:extLst>
      <p:ext uri="{BB962C8B-B14F-4D97-AF65-F5344CB8AC3E}">
        <p14:creationId xmlns:p14="http://schemas.microsoft.com/office/powerpoint/2010/main" val="1400597856"/>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44605"/>
            <a:ext cx="5186811"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08722"/>
            <a:ext cx="5186811"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4" y="1644605"/>
            <a:ext cx="53847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614" y="2408722"/>
            <a:ext cx="53847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38700281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033713"/>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53422"/>
            <a:ext cx="10515163" cy="2986087"/>
          </a:xfrm>
          <a:prstGeom prst="rect">
            <a:avLst/>
          </a:prstGeom>
        </p:spPr>
        <p:txBody>
          <a:bodyPr/>
          <a:lstStyle>
            <a:lvl1pPr marL="685783" indent="-341305">
              <a:spcBef>
                <a:spcPts val="0"/>
              </a:spcBef>
              <a:spcAft>
                <a:spcPts val="1200"/>
              </a:spcAft>
              <a:buClr>
                <a:schemeClr val="accent6"/>
              </a:buClr>
              <a:buFont typeface="Wingdings" pitchFamily="2" charset="2"/>
              <a:buChar char="§"/>
              <a:defRPr sz="2400">
                <a:solidFill>
                  <a:schemeClr val="tx1"/>
                </a:solidFill>
                <a:latin typeface="+mn-lt"/>
              </a:defRPr>
            </a:lvl1pPr>
            <a:lvl2pPr marL="685783" indent="-341305">
              <a:spcBef>
                <a:spcPts val="0"/>
              </a:spcBef>
              <a:spcAft>
                <a:spcPts val="600"/>
              </a:spcAft>
              <a:defRPr sz="2400">
                <a:latin typeface="+mn-lt"/>
              </a:defRPr>
            </a:lvl2pPr>
            <a:lvl3pPr marL="1024120" indent="-347469">
              <a:spcBef>
                <a:spcPts val="0"/>
              </a:spcBef>
              <a:spcAft>
                <a:spcPts val="600"/>
              </a:spcAft>
              <a:buFont typeface="Arial" panose="020B0604020202020204" pitchFamily="34" charset="0"/>
              <a:buChar char="•"/>
              <a:defRPr sz="2400">
                <a:latin typeface="+mn-lt"/>
              </a:defRPr>
            </a:lvl3pPr>
            <a:lvl4pPr marL="1481315" indent="-347469">
              <a:spcBef>
                <a:spcPts val="0"/>
              </a:spcBef>
              <a:spcAft>
                <a:spcPts val="600"/>
              </a:spcAft>
              <a:buClr>
                <a:schemeClr val="accent6"/>
              </a:buClr>
              <a:buFont typeface="System Font Regular"/>
              <a:buChar char="–"/>
              <a:defRPr sz="2199">
                <a:latin typeface="+mn-lt"/>
              </a:defRPr>
            </a:lvl4pPr>
            <a:lvl5pPr marL="1828785" indent="-347469">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37981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1" y="1026395"/>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33634"/>
            <a:ext cx="5172787" cy="2986087"/>
          </a:xfrm>
          <a:prstGeom prst="rect">
            <a:avLst/>
          </a:prstGeom>
        </p:spPr>
        <p:txBody>
          <a:bodyPr/>
          <a:lstStyle>
            <a:lvl1pPr marL="457189" indent="-342891">
              <a:spcBef>
                <a:spcPts val="0"/>
              </a:spcBef>
              <a:spcAft>
                <a:spcPts val="1200"/>
              </a:spcAft>
              <a:buClr>
                <a:schemeClr val="accent6"/>
              </a:buClr>
              <a:buFont typeface="Wingdings" pitchFamily="2" charset="2"/>
              <a:buChar char="§"/>
              <a:defRPr sz="2199">
                <a:solidFill>
                  <a:schemeClr val="tx1"/>
                </a:solidFill>
                <a:latin typeface="+mn-lt"/>
              </a:defRPr>
            </a:lvl1pPr>
            <a:lvl2pPr marL="457189" indent="-342891">
              <a:spcBef>
                <a:spcPts val="0"/>
              </a:spcBef>
              <a:spcAft>
                <a:spcPts val="600"/>
              </a:spcAft>
              <a:defRPr sz="2199">
                <a:latin typeface="+mn-lt"/>
              </a:defRPr>
            </a:lvl2pPr>
            <a:lvl3pPr marL="685783" indent="-346066">
              <a:spcBef>
                <a:spcPts val="0"/>
              </a:spcBef>
              <a:spcAft>
                <a:spcPts val="600"/>
              </a:spcAft>
              <a:buFont typeface="Arial" panose="020B0604020202020204" pitchFamily="34" charset="0"/>
              <a:buChar char="•"/>
              <a:defRPr sz="2199">
                <a:latin typeface="+mn-lt"/>
              </a:defRPr>
            </a:lvl3pPr>
            <a:lvl4pPr marL="1030262" indent="-346066">
              <a:spcBef>
                <a:spcPts val="0"/>
              </a:spcBef>
              <a:spcAft>
                <a:spcPts val="600"/>
              </a:spcAft>
              <a:buClr>
                <a:schemeClr val="accent6"/>
              </a:buClr>
              <a:buFont typeface="System Font Regular"/>
              <a:buChar char="–"/>
              <a:defRPr sz="2199">
                <a:latin typeface="+mn-lt"/>
              </a:defRPr>
            </a:lvl4pPr>
            <a:lvl5pPr marL="1258857" indent="-346066">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5965837" y="1933634"/>
            <a:ext cx="5172787" cy="2986087"/>
          </a:xfrm>
          <a:prstGeom prst="rect">
            <a:avLst/>
          </a:prstGeom>
        </p:spPr>
        <p:txBody>
          <a:bodyPr/>
          <a:lstStyle>
            <a:lvl1pPr marL="457189" indent="-342891">
              <a:spcBef>
                <a:spcPts val="0"/>
              </a:spcBef>
              <a:spcAft>
                <a:spcPts val="1200"/>
              </a:spcAft>
              <a:buClr>
                <a:schemeClr val="accent6"/>
              </a:buClr>
              <a:buFont typeface="Wingdings" pitchFamily="2" charset="2"/>
              <a:buChar char="§"/>
              <a:defRPr sz="2199">
                <a:solidFill>
                  <a:schemeClr val="tx1"/>
                </a:solidFill>
                <a:latin typeface="+mn-lt"/>
              </a:defRPr>
            </a:lvl1pPr>
            <a:lvl2pPr marL="457189" indent="-342891">
              <a:spcBef>
                <a:spcPts val="0"/>
              </a:spcBef>
              <a:spcAft>
                <a:spcPts val="600"/>
              </a:spcAft>
              <a:defRPr sz="2199">
                <a:latin typeface="+mn-lt"/>
              </a:defRPr>
            </a:lvl2pPr>
            <a:lvl3pPr marL="685783" indent="-346066">
              <a:spcBef>
                <a:spcPts val="0"/>
              </a:spcBef>
              <a:spcAft>
                <a:spcPts val="600"/>
              </a:spcAft>
              <a:buFont typeface="Arial" panose="020B0604020202020204" pitchFamily="34" charset="0"/>
              <a:buChar char="•"/>
              <a:defRPr sz="2199">
                <a:latin typeface="+mn-lt"/>
              </a:defRPr>
            </a:lvl3pPr>
            <a:lvl4pPr marL="1030262" indent="-346066">
              <a:spcBef>
                <a:spcPts val="0"/>
              </a:spcBef>
              <a:spcAft>
                <a:spcPts val="600"/>
              </a:spcAft>
              <a:buClr>
                <a:schemeClr val="accent6"/>
              </a:buClr>
              <a:buFont typeface="System Font Regular"/>
              <a:buChar char="–"/>
              <a:defRPr sz="2199">
                <a:latin typeface="+mn-lt"/>
              </a:defRPr>
            </a:lvl4pPr>
            <a:lvl5pPr marL="1258857" indent="-346066">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6302316"/>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Google Shape;19;p51"/>
          <p:cNvSpPr txBox="1">
            <a:spLocks noGrp="1"/>
          </p:cNvSpPr>
          <p:nvPr>
            <p:ph type="ctrTitle"/>
          </p:nvPr>
        </p:nvSpPr>
        <p:spPr>
          <a:xfrm>
            <a:off x="914399" y="2025522"/>
            <a:ext cx="10363199" cy="254647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2"/>
              </a:buClr>
              <a:buSzPts val="4200"/>
              <a:buFont typeface="Arial"/>
              <a:buNone/>
              <a:defRPr sz="4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1"/>
          <p:cNvSpPr txBox="1">
            <a:spLocks noGrp="1"/>
          </p:cNvSpPr>
          <p:nvPr>
            <p:ph type="subTitle" idx="1"/>
          </p:nvPr>
        </p:nvSpPr>
        <p:spPr>
          <a:xfrm>
            <a:off x="914400" y="4681684"/>
            <a:ext cx="10363197" cy="1066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00"/>
              </a:spcBef>
              <a:spcAft>
                <a:spcPts val="0"/>
              </a:spcAft>
              <a:buSzPts val="2000"/>
              <a:buNone/>
              <a:defRPr sz="2000">
                <a:solidFill>
                  <a:srgbClr val="222222"/>
                </a:solidFill>
              </a:defRPr>
            </a:lvl1pPr>
            <a:lvl2pPr lvl="1" algn="ctr">
              <a:lnSpc>
                <a:spcPct val="100000"/>
              </a:lnSpc>
              <a:spcBef>
                <a:spcPts val="440"/>
              </a:spcBef>
              <a:spcAft>
                <a:spcPts val="0"/>
              </a:spcAft>
              <a:buSzPts val="2200"/>
              <a:buNone/>
              <a:defRPr>
                <a:solidFill>
                  <a:srgbClr val="8A8A8A"/>
                </a:solidFill>
              </a:defRPr>
            </a:lvl2pPr>
            <a:lvl3pPr lvl="2" algn="ctr">
              <a:lnSpc>
                <a:spcPct val="100000"/>
              </a:lnSpc>
              <a:spcBef>
                <a:spcPts val="400"/>
              </a:spcBef>
              <a:spcAft>
                <a:spcPts val="0"/>
              </a:spcAft>
              <a:buSzPts val="2000"/>
              <a:buNone/>
              <a:defRPr>
                <a:solidFill>
                  <a:srgbClr val="8A8A8A"/>
                </a:solidFill>
              </a:defRPr>
            </a:lvl3pPr>
            <a:lvl4pPr lvl="3" algn="ctr">
              <a:lnSpc>
                <a:spcPct val="100000"/>
              </a:lnSpc>
              <a:spcBef>
                <a:spcPts val="360"/>
              </a:spcBef>
              <a:spcAft>
                <a:spcPts val="0"/>
              </a:spcAft>
              <a:buSzPts val="1800"/>
              <a:buNone/>
              <a:defRPr>
                <a:solidFill>
                  <a:srgbClr val="8A8A8A"/>
                </a:solidFill>
              </a:defRPr>
            </a:lvl4pPr>
            <a:lvl5pPr lvl="4" algn="ctr">
              <a:lnSpc>
                <a:spcPct val="100000"/>
              </a:lnSpc>
              <a:spcBef>
                <a:spcPts val="320"/>
              </a:spcBef>
              <a:spcAft>
                <a:spcPts val="0"/>
              </a:spcAft>
              <a:buSzPts val="1600"/>
              <a:buNone/>
              <a:defRPr>
                <a:solidFill>
                  <a:srgbClr val="8A8A8A"/>
                </a:solidFill>
              </a:defRPr>
            </a:lvl5pPr>
            <a:lvl6pPr lvl="5" algn="ctr">
              <a:lnSpc>
                <a:spcPct val="100000"/>
              </a:lnSpc>
              <a:spcBef>
                <a:spcPts val="280"/>
              </a:spcBef>
              <a:spcAft>
                <a:spcPts val="0"/>
              </a:spcAft>
              <a:buSzPts val="1400"/>
              <a:buNone/>
              <a:defRPr>
                <a:solidFill>
                  <a:srgbClr val="8A8A8A"/>
                </a:solidFill>
              </a:defRPr>
            </a:lvl6pPr>
            <a:lvl7pPr lvl="6" algn="ctr">
              <a:lnSpc>
                <a:spcPct val="100000"/>
              </a:lnSpc>
              <a:spcBef>
                <a:spcPts val="280"/>
              </a:spcBef>
              <a:spcAft>
                <a:spcPts val="0"/>
              </a:spcAft>
              <a:buSzPts val="1400"/>
              <a:buNone/>
              <a:defRPr>
                <a:solidFill>
                  <a:srgbClr val="8A8A8A"/>
                </a:solidFill>
              </a:defRPr>
            </a:lvl7pPr>
            <a:lvl8pPr lvl="7" algn="ctr">
              <a:lnSpc>
                <a:spcPct val="100000"/>
              </a:lnSpc>
              <a:spcBef>
                <a:spcPts val="280"/>
              </a:spcBef>
              <a:spcAft>
                <a:spcPts val="0"/>
              </a:spcAft>
              <a:buSzPts val="1400"/>
              <a:buNone/>
              <a:defRPr>
                <a:solidFill>
                  <a:srgbClr val="8A8A8A"/>
                </a:solidFill>
              </a:defRPr>
            </a:lvl8pPr>
            <a:lvl9pPr lvl="8" algn="ctr">
              <a:lnSpc>
                <a:spcPct val="100000"/>
              </a:lnSpc>
              <a:spcBef>
                <a:spcPts val="280"/>
              </a:spcBef>
              <a:spcAft>
                <a:spcPts val="0"/>
              </a:spcAft>
              <a:buSzPts val="1400"/>
              <a:buNone/>
              <a:defRPr>
                <a:solidFill>
                  <a:srgbClr val="8A8A8A"/>
                </a:solidFill>
              </a:defRPr>
            </a:lvl9pPr>
          </a:lstStyle>
          <a:p>
            <a:endParaRPr/>
          </a:p>
        </p:txBody>
      </p:sp>
      <p:sp>
        <p:nvSpPr>
          <p:cNvPr id="21" name="Google Shape;21;p51"/>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Questrial"/>
                <a:ea typeface="Questrial"/>
                <a:cs typeface="Questrial"/>
                <a:sym typeface="Quest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Questrial"/>
                <a:ea typeface="Questrial"/>
                <a:cs typeface="Questrial"/>
                <a:sym typeface="Quest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Questrial"/>
                <a:ea typeface="Questrial"/>
                <a:cs typeface="Questrial"/>
                <a:sym typeface="Quest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Questrial"/>
                <a:ea typeface="Questrial"/>
                <a:cs typeface="Questrial"/>
                <a:sym typeface="Quest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Questrial"/>
                <a:ea typeface="Questrial"/>
                <a:cs typeface="Questrial"/>
                <a:sym typeface="Quest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Questrial"/>
                <a:ea typeface="Questrial"/>
                <a:cs typeface="Questrial"/>
                <a:sym typeface="Quest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Questrial"/>
                <a:ea typeface="Questrial"/>
                <a:cs typeface="Questrial"/>
                <a:sym typeface="Quest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Questrial"/>
                <a:ea typeface="Questrial"/>
                <a:cs typeface="Questrial"/>
                <a:sym typeface="Quest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
        <p:nvSpPr>
          <p:cNvPr id="22" name="Google Shape;22;p51"/>
          <p:cNvSpPr>
            <a:spLocks noGrp="1"/>
          </p:cNvSpPr>
          <p:nvPr>
            <p:ph type="pic" idx="2"/>
          </p:nvPr>
        </p:nvSpPr>
        <p:spPr>
          <a:xfrm>
            <a:off x="203200" y="228600"/>
            <a:ext cx="8026400" cy="914400"/>
          </a:xfrm>
          <a:prstGeom prst="rect">
            <a:avLst/>
          </a:prstGeom>
          <a:noFill/>
          <a:ln>
            <a:noFill/>
          </a:ln>
        </p:spPr>
      </p:sp>
      <p:sp>
        <p:nvSpPr>
          <p:cNvPr id="23" name="Google Shape;23;p51"/>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1"/>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232414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52"/>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2"/>
          <p:cNvSpPr txBox="1">
            <a:spLocks noGrp="1"/>
          </p:cNvSpPr>
          <p:nvPr>
            <p:ph type="body" idx="1"/>
          </p:nvPr>
        </p:nvSpPr>
        <p:spPr>
          <a:xfrm>
            <a:off x="609599" y="1600201"/>
            <a:ext cx="11087425" cy="43672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8" name="Google Shape;28;p52"/>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9" name="Google Shape;29;p52"/>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2"/>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1" name="Google Shape;31;p52"/>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17848184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2"/>
        <p:cNvGrpSpPr/>
        <p:nvPr/>
      </p:nvGrpSpPr>
      <p:grpSpPr>
        <a:xfrm>
          <a:off x="0" y="0"/>
          <a:ext cx="0" cy="0"/>
          <a:chOff x="0" y="0"/>
          <a:chExt cx="0" cy="0"/>
        </a:xfrm>
      </p:grpSpPr>
      <p:sp>
        <p:nvSpPr>
          <p:cNvPr id="33" name="Google Shape;33;p53"/>
          <p:cNvSpPr txBox="1">
            <a:spLocks noGrp="1"/>
          </p:cNvSpPr>
          <p:nvPr>
            <p:ph type="title"/>
          </p:nvPr>
        </p:nvSpPr>
        <p:spPr>
          <a:xfrm>
            <a:off x="963085" y="3187170"/>
            <a:ext cx="10212916" cy="1168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6"/>
              </a:buClr>
              <a:buSzPts val="3600"/>
              <a:buFont typeface="Arial"/>
              <a:buNone/>
              <a:defRPr sz="36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3"/>
          <p:cNvSpPr txBox="1">
            <a:spLocks noGrp="1"/>
          </p:cNvSpPr>
          <p:nvPr>
            <p:ph type="body" idx="1"/>
          </p:nvPr>
        </p:nvSpPr>
        <p:spPr>
          <a:xfrm>
            <a:off x="963085" y="1553633"/>
            <a:ext cx="8180916" cy="163353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SzPts val="2000"/>
              <a:buNone/>
              <a:defRPr sz="2000">
                <a:solidFill>
                  <a:srgbClr val="222222"/>
                </a:solidFill>
              </a:defRPr>
            </a:lvl1pPr>
            <a:lvl2pPr marL="914400" lvl="1" indent="-228600" algn="l">
              <a:lnSpc>
                <a:spcPct val="100000"/>
              </a:lnSpc>
              <a:spcBef>
                <a:spcPts val="360"/>
              </a:spcBef>
              <a:spcAft>
                <a:spcPts val="0"/>
              </a:spcAft>
              <a:buSzPts val="1800"/>
              <a:buNone/>
              <a:defRPr sz="1800">
                <a:solidFill>
                  <a:srgbClr val="8A8A8A"/>
                </a:solidFill>
              </a:defRPr>
            </a:lvl2pPr>
            <a:lvl3pPr marL="1371600" lvl="2" indent="-228600" algn="l">
              <a:lnSpc>
                <a:spcPct val="100000"/>
              </a:lnSpc>
              <a:spcBef>
                <a:spcPts val="320"/>
              </a:spcBef>
              <a:spcAft>
                <a:spcPts val="0"/>
              </a:spcAft>
              <a:buSzPts val="1600"/>
              <a:buNone/>
              <a:defRPr sz="1600">
                <a:solidFill>
                  <a:srgbClr val="8A8A8A"/>
                </a:solidFill>
              </a:defRPr>
            </a:lvl3pPr>
            <a:lvl4pPr marL="1828800" lvl="3" indent="-228600" algn="l">
              <a:lnSpc>
                <a:spcPct val="100000"/>
              </a:lnSpc>
              <a:spcBef>
                <a:spcPts val="280"/>
              </a:spcBef>
              <a:spcAft>
                <a:spcPts val="0"/>
              </a:spcAft>
              <a:buSzPts val="1400"/>
              <a:buNone/>
              <a:defRPr sz="1400">
                <a:solidFill>
                  <a:srgbClr val="8A8A8A"/>
                </a:solidFill>
              </a:defRPr>
            </a:lvl4pPr>
            <a:lvl5pPr marL="2286000" lvl="4" indent="-228600" algn="l">
              <a:lnSpc>
                <a:spcPct val="100000"/>
              </a:lnSpc>
              <a:spcBef>
                <a:spcPts val="280"/>
              </a:spcBef>
              <a:spcAft>
                <a:spcPts val="0"/>
              </a:spcAft>
              <a:buSzPts val="1400"/>
              <a:buNone/>
              <a:defRPr sz="1400">
                <a:solidFill>
                  <a:srgbClr val="8A8A8A"/>
                </a:solidFill>
              </a:defRPr>
            </a:lvl5pPr>
            <a:lvl6pPr marL="2743200" lvl="5" indent="-228600" algn="l">
              <a:lnSpc>
                <a:spcPct val="100000"/>
              </a:lnSpc>
              <a:spcBef>
                <a:spcPts val="280"/>
              </a:spcBef>
              <a:spcAft>
                <a:spcPts val="0"/>
              </a:spcAft>
              <a:buSzPts val="1400"/>
              <a:buNone/>
              <a:defRPr sz="1400">
                <a:solidFill>
                  <a:srgbClr val="8A8A8A"/>
                </a:solidFill>
              </a:defRPr>
            </a:lvl6pPr>
            <a:lvl7pPr marL="3200400" lvl="6" indent="-228600" algn="l">
              <a:lnSpc>
                <a:spcPct val="100000"/>
              </a:lnSpc>
              <a:spcBef>
                <a:spcPts val="280"/>
              </a:spcBef>
              <a:spcAft>
                <a:spcPts val="0"/>
              </a:spcAft>
              <a:buSzPts val="1400"/>
              <a:buNone/>
              <a:defRPr sz="1400">
                <a:solidFill>
                  <a:srgbClr val="8A8A8A"/>
                </a:solidFill>
              </a:defRPr>
            </a:lvl7pPr>
            <a:lvl8pPr marL="3657600" lvl="7" indent="-228600" algn="l">
              <a:lnSpc>
                <a:spcPct val="100000"/>
              </a:lnSpc>
              <a:spcBef>
                <a:spcPts val="280"/>
              </a:spcBef>
              <a:spcAft>
                <a:spcPts val="0"/>
              </a:spcAft>
              <a:buSzPts val="1400"/>
              <a:buNone/>
              <a:defRPr sz="1400">
                <a:solidFill>
                  <a:srgbClr val="8A8A8A"/>
                </a:solidFill>
              </a:defRPr>
            </a:lvl8pPr>
            <a:lvl9pPr marL="4114800" lvl="8" indent="-228600" algn="l">
              <a:lnSpc>
                <a:spcPct val="100000"/>
              </a:lnSpc>
              <a:spcBef>
                <a:spcPts val="280"/>
              </a:spcBef>
              <a:spcAft>
                <a:spcPts val="0"/>
              </a:spcAft>
              <a:buSzPts val="1400"/>
              <a:buNone/>
              <a:defRPr sz="1400">
                <a:solidFill>
                  <a:srgbClr val="8A8A8A"/>
                </a:solidFill>
              </a:defRPr>
            </a:lvl9pPr>
          </a:lstStyle>
          <a:p>
            <a:endParaRPr/>
          </a:p>
        </p:txBody>
      </p:sp>
      <p:sp>
        <p:nvSpPr>
          <p:cNvPr id="35" name="Google Shape;35;p53"/>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6" name="Google Shape;36;p53"/>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3"/>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3"/>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29314345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9"/>
        <p:cNvGrpSpPr/>
        <p:nvPr/>
      </p:nvGrpSpPr>
      <p:grpSpPr>
        <a:xfrm>
          <a:off x="0" y="0"/>
          <a:ext cx="0" cy="0"/>
          <a:chOff x="0" y="0"/>
          <a:chExt cx="0" cy="0"/>
        </a:xfrm>
      </p:grpSpPr>
      <p:sp>
        <p:nvSpPr>
          <p:cNvPr id="40" name="Google Shape;40;p54"/>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4"/>
          <p:cNvSpPr txBox="1">
            <a:spLocks noGrp="1"/>
          </p:cNvSpPr>
          <p:nvPr>
            <p:ph type="body" idx="1"/>
          </p:nvPr>
        </p:nvSpPr>
        <p:spPr>
          <a:xfrm>
            <a:off x="609600" y="1536192"/>
            <a:ext cx="4876800" cy="4431307"/>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42" name="Google Shape;42;p54"/>
          <p:cNvSpPr txBox="1">
            <a:spLocks noGrp="1"/>
          </p:cNvSpPr>
          <p:nvPr>
            <p:ph type="body" idx="2"/>
          </p:nvPr>
        </p:nvSpPr>
        <p:spPr>
          <a:xfrm>
            <a:off x="5892799" y="1536192"/>
            <a:ext cx="5384799" cy="4431307"/>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43" name="Google Shape;43;p54"/>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4" name="Google Shape;44;p54"/>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4"/>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6" name="Google Shape;46;p54"/>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93819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 col / 1 row">
    <p:bg bwMode="gray">
      <p:bgRef idx="1001">
        <a:schemeClr val="bg1"/>
      </p:bgRef>
    </p:bg>
    <p:spTree>
      <p:nvGrpSpPr>
        <p:cNvPr id="1" name=""/>
        <p:cNvGrpSpPr/>
        <p:nvPr/>
      </p:nvGrpSpPr>
      <p:grpSpPr>
        <a:xfrm>
          <a:off x="0" y="0"/>
          <a:ext cx="0" cy="0"/>
          <a:chOff x="0" y="0"/>
          <a:chExt cx="0" cy="0"/>
        </a:xfrm>
      </p:grpSpPr>
      <p:grpSp>
        <p:nvGrpSpPr>
          <p:cNvPr id="4" name="Group 3"/>
          <p:cNvGrpSpPr/>
          <p:nvPr userDrawn="1"/>
        </p:nvGrpSpPr>
        <p:grpSpPr>
          <a:xfrm>
            <a:off x="-3430" y="-8887"/>
            <a:ext cx="12195431" cy="1344168"/>
            <a:chOff x="-3430" y="-8887"/>
            <a:chExt cx="12195430" cy="1344168"/>
          </a:xfrm>
        </p:grpSpPr>
        <p:sp>
          <p:nvSpPr>
            <p:cNvPr id="9" name="Rectangle 1" descr="&quot;&quot;"/>
            <p:cNvSpPr/>
            <p:nvPr userDrawn="1"/>
          </p:nvSpPr>
          <p:spPr bwMode="black">
            <a:xfrm>
              <a:off x="1337308" y="-128"/>
              <a:ext cx="10851978"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10" name="Rectangle 16" descr="&quot;&quot;"/>
            <p:cNvSpPr/>
            <p:nvPr userDrawn="1"/>
          </p:nvSpPr>
          <p:spPr bwMode="auto">
            <a:xfrm>
              <a:off x="1337308" y="1216025"/>
              <a:ext cx="10854692"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ight Triangle 10" descr="&quot;&quot;"/>
            <p:cNvSpPr/>
            <p:nvPr userDrawn="1"/>
          </p:nvSpPr>
          <p:spPr>
            <a:xfrm rot="16200000">
              <a:off x="-3430" y="-8887"/>
              <a:ext cx="1344168" cy="1344168"/>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Title 2"/>
          <p:cNvSpPr>
            <a:spLocks noGrp="1"/>
          </p:cNvSpPr>
          <p:nvPr userDrawn="1">
            <p:ph type="title" hasCustomPrompt="1"/>
          </p:nvPr>
        </p:nvSpPr>
        <p:spPr bwMode="white">
          <a:xfrm>
            <a:off x="1334594" y="-1"/>
            <a:ext cx="10552607" cy="1216025"/>
          </a:xfrm>
          <a:noFill/>
        </p:spPr>
        <p:txBody>
          <a:bodyPr lIns="0" rIns="0">
            <a:normAutofit/>
          </a:bodyPr>
          <a:lstStyle>
            <a:lvl1pPr marL="342900" algn="r">
              <a:spcBef>
                <a:spcPts val="0"/>
              </a:spcBef>
              <a:spcAft>
                <a:spcPts val="0"/>
              </a:spcAft>
              <a:defRPr sz="2700" b="1">
                <a:solidFill>
                  <a:schemeClr val="bg1"/>
                </a:solidFill>
              </a:defRPr>
            </a:lvl1pPr>
          </a:lstStyle>
          <a:p>
            <a:r>
              <a:rPr lang="en-US" dirty="0"/>
              <a:t>Slide title – 1 col / 1 row w corner fold</a:t>
            </a:r>
          </a:p>
        </p:txBody>
      </p:sp>
      <p:sp>
        <p:nvSpPr>
          <p:cNvPr id="3" name="Content Placeholder 3"/>
          <p:cNvSpPr>
            <a:spLocks noGrp="1"/>
          </p:cNvSpPr>
          <p:nvPr userDrawn="1">
            <p:ph idx="1" hasCustomPrompt="1"/>
          </p:nvPr>
        </p:nvSpPr>
        <p:spPr bwMode="gray">
          <a:xfrm>
            <a:off x="1529541" y="1594626"/>
            <a:ext cx="10357659"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Add text or click icon to add object</a:t>
            </a:r>
          </a:p>
          <a:p>
            <a:pPr lvl="1"/>
            <a:r>
              <a:rPr lang="en-US" dirty="0" err="1"/>
              <a:t>Lsjkdflksd</a:t>
            </a:r>
            <a:endParaRPr lang="en-US" dirty="0"/>
          </a:p>
          <a:p>
            <a:pPr lvl="2"/>
            <a:r>
              <a:rPr lang="en-US" dirty="0" err="1"/>
              <a:t>Lkjsdlksd</a:t>
            </a:r>
            <a:endParaRPr lang="en-US" dirty="0"/>
          </a:p>
          <a:p>
            <a:pPr lvl="3"/>
            <a:r>
              <a:rPr lang="en-US" dirty="0"/>
              <a:t>;</a:t>
            </a:r>
            <a:r>
              <a:rPr lang="en-US" dirty="0" err="1"/>
              <a:t>kfs;lsd</a:t>
            </a:r>
            <a:endParaRPr lang="en-US" dirty="0"/>
          </a:p>
          <a:p>
            <a:pPr lvl="4"/>
            <a:r>
              <a:rPr lang="en-US" dirty="0" err="1"/>
              <a:t>L;ksdlksd</a:t>
            </a:r>
            <a:endParaRPr lang="en-US" dirty="0"/>
          </a:p>
        </p:txBody>
      </p:sp>
      <p:sp>
        <p:nvSpPr>
          <p:cNvPr id="6" name="Slide Number Placeholder 6"/>
          <p:cNvSpPr>
            <a:spLocks noGrp="1"/>
          </p:cNvSpPr>
          <p:nvPr userDrawn="1">
            <p:ph type="sldNum" sz="quarter" idx="12"/>
          </p:nvPr>
        </p:nvSpPr>
        <p:spPr bwMode="black">
          <a:xfrm>
            <a:off x="10425427" y="6324602"/>
            <a:ext cx="1462668" cy="365125"/>
          </a:xfrm>
        </p:spPr>
        <p:txBody>
          <a:bodyPr/>
          <a:lstStyle/>
          <a:p>
            <a:fld id="{48F63A3B-78C7-47BE-AE5E-E10140E04643}" type="slidenum">
              <a:rPr lang="en-US" smtClean="0"/>
              <a:t>‹#›</a:t>
            </a:fld>
            <a:endParaRPr lang="en-US" dirty="0"/>
          </a:p>
        </p:txBody>
      </p:sp>
      <p:pic>
        <p:nvPicPr>
          <p:cNvPr id="8"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1" y="6399065"/>
            <a:ext cx="1590752" cy="230129"/>
          </a:xfrm>
          <a:prstGeom prst="rect">
            <a:avLst/>
          </a:prstGeom>
        </p:spPr>
      </p:pic>
    </p:spTree>
    <p:extLst>
      <p:ext uri="{BB962C8B-B14F-4D97-AF65-F5344CB8AC3E}">
        <p14:creationId xmlns:p14="http://schemas.microsoft.com/office/powerpoint/2010/main" val="3616577968"/>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Media">
  <p:cSld name="Title and Media">
    <p:spTree>
      <p:nvGrpSpPr>
        <p:cNvPr id="1" name="Shape 47"/>
        <p:cNvGrpSpPr/>
        <p:nvPr/>
      </p:nvGrpSpPr>
      <p:grpSpPr>
        <a:xfrm>
          <a:off x="0" y="0"/>
          <a:ext cx="0" cy="0"/>
          <a:chOff x="0" y="0"/>
          <a:chExt cx="0" cy="0"/>
        </a:xfrm>
      </p:grpSpPr>
      <p:sp>
        <p:nvSpPr>
          <p:cNvPr id="48" name="Google Shape;48;p55"/>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9" name="Google Shape;49;p55"/>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5"/>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5"/>
          <p:cNvSpPr>
            <a:spLocks noGrp="1"/>
          </p:cNvSpPr>
          <p:nvPr>
            <p:ph type="media" idx="2"/>
          </p:nvPr>
        </p:nvSpPr>
        <p:spPr>
          <a:xfrm>
            <a:off x="609600" y="1447800"/>
            <a:ext cx="11074400" cy="4495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accent6"/>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6"/>
              </a:buClr>
              <a:buSzPts val="2200"/>
              <a:buFont typeface="Noto Sans Symbols"/>
              <a:buChar char="▪"/>
              <a:defRPr sz="2200" b="0" i="0" u="none" strike="noStrike" cap="none">
                <a:solidFill>
                  <a:schemeClr val="dk1"/>
                </a:solidFill>
                <a:latin typeface="Arial"/>
                <a:ea typeface="Arial"/>
                <a:cs typeface="Arial"/>
                <a:sym typeface="Arial"/>
              </a:defRPr>
            </a:lvl2pPr>
            <a:lvl3pPr marR="0" lvl="2"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100000"/>
              </a:lnSpc>
              <a:spcBef>
                <a:spcPts val="360"/>
              </a:spcBef>
              <a:spcAft>
                <a:spcPts val="0"/>
              </a:spcAft>
              <a:buClr>
                <a:schemeClr val="accent6"/>
              </a:buClr>
              <a:buSzPts val="1800"/>
              <a:buFont typeface="Noto Sans Symbols"/>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20"/>
              </a:spcBef>
              <a:spcAft>
                <a:spcPts val="0"/>
              </a:spcAft>
              <a:buClr>
                <a:schemeClr val="accent6"/>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100000"/>
              </a:lnSpc>
              <a:spcBef>
                <a:spcPts val="280"/>
              </a:spcBef>
              <a:spcAft>
                <a:spcPts val="0"/>
              </a:spcAft>
              <a:buClr>
                <a:schemeClr val="accent2"/>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100000"/>
              </a:lnSpc>
              <a:spcBef>
                <a:spcPts val="280"/>
              </a:spcBef>
              <a:spcAft>
                <a:spcPts val="0"/>
              </a:spcAft>
              <a:buClr>
                <a:schemeClr val="accent3"/>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100000"/>
              </a:lnSpc>
              <a:spcBef>
                <a:spcPts val="28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2" name="Google Shape;52;p55"/>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3" name="Google Shape;53;p55"/>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36719849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4"/>
        <p:cNvGrpSpPr/>
        <p:nvPr/>
      </p:nvGrpSpPr>
      <p:grpSpPr>
        <a:xfrm>
          <a:off x="0" y="0"/>
          <a:ext cx="0" cy="0"/>
          <a:chOff x="0" y="0"/>
          <a:chExt cx="0" cy="0"/>
        </a:xfrm>
      </p:grpSpPr>
      <p:sp>
        <p:nvSpPr>
          <p:cNvPr id="55" name="Google Shape;55;p56"/>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6"/>
              </a:buClr>
              <a:buSzPts val="40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6"/>
          <p:cNvSpPr txBox="1">
            <a:spLocks noGrp="1"/>
          </p:cNvSpPr>
          <p:nvPr>
            <p:ph type="body" idx="1"/>
          </p:nvPr>
        </p:nvSpPr>
        <p:spPr>
          <a:xfrm>
            <a:off x="609600" y="1644603"/>
            <a:ext cx="5186811"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2800"/>
              <a:buNone/>
              <a:defRPr sz="2800" b="0">
                <a:solidFill>
                  <a:schemeClr val="dk2"/>
                </a:solidFill>
              </a:defRPr>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57" name="Google Shape;57;p56"/>
          <p:cNvSpPr txBox="1">
            <a:spLocks noGrp="1"/>
          </p:cNvSpPr>
          <p:nvPr>
            <p:ph type="body" idx="2"/>
          </p:nvPr>
        </p:nvSpPr>
        <p:spPr>
          <a:xfrm>
            <a:off x="609600" y="2408717"/>
            <a:ext cx="5186811" cy="3558782"/>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58" name="Google Shape;58;p56"/>
          <p:cNvSpPr txBox="1">
            <a:spLocks noGrp="1"/>
          </p:cNvSpPr>
          <p:nvPr>
            <p:ph type="body" idx="3"/>
          </p:nvPr>
        </p:nvSpPr>
        <p:spPr>
          <a:xfrm>
            <a:off x="6309610" y="1644603"/>
            <a:ext cx="5384799"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2800"/>
              <a:buNone/>
              <a:defRPr sz="2800" b="0">
                <a:solidFill>
                  <a:schemeClr val="dk2"/>
                </a:solidFill>
              </a:defRPr>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59" name="Google Shape;59;p56"/>
          <p:cNvSpPr txBox="1">
            <a:spLocks noGrp="1"/>
          </p:cNvSpPr>
          <p:nvPr>
            <p:ph type="body" idx="4"/>
          </p:nvPr>
        </p:nvSpPr>
        <p:spPr>
          <a:xfrm>
            <a:off x="6309610" y="2408717"/>
            <a:ext cx="5384799" cy="3558782"/>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60" name="Google Shape;60;p56"/>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1" name="Google Shape;61;p56"/>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6"/>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 name="Google Shape;63;p56"/>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26912200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SmartArt graphic">
  <p:cSld name="Title and SmartArt graphic">
    <p:spTree>
      <p:nvGrpSpPr>
        <p:cNvPr id="1" name="Shape 64"/>
        <p:cNvGrpSpPr/>
        <p:nvPr/>
      </p:nvGrpSpPr>
      <p:grpSpPr>
        <a:xfrm>
          <a:off x="0" y="0"/>
          <a:ext cx="0" cy="0"/>
          <a:chOff x="0" y="0"/>
          <a:chExt cx="0" cy="0"/>
        </a:xfrm>
      </p:grpSpPr>
      <p:sp>
        <p:nvSpPr>
          <p:cNvPr id="65" name="Google Shape;65;p57"/>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7"/>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7" name="Google Shape;67;p57"/>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7"/>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7"/>
          <p:cNvSpPr>
            <a:spLocks noGrp="1"/>
          </p:cNvSpPr>
          <p:nvPr>
            <p:ph type="dgm" idx="2"/>
          </p:nvPr>
        </p:nvSpPr>
        <p:spPr>
          <a:xfrm>
            <a:off x="609600" y="1524000"/>
            <a:ext cx="11074400" cy="4495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accent6"/>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6"/>
              </a:buClr>
              <a:buSzPts val="2200"/>
              <a:buFont typeface="Noto Sans Symbols"/>
              <a:buChar char="▪"/>
              <a:defRPr sz="2200" b="0" i="0" u="none" strike="noStrike" cap="none">
                <a:solidFill>
                  <a:schemeClr val="dk1"/>
                </a:solidFill>
                <a:latin typeface="Arial"/>
                <a:ea typeface="Arial"/>
                <a:cs typeface="Arial"/>
                <a:sym typeface="Arial"/>
              </a:defRPr>
            </a:lvl2pPr>
            <a:lvl3pPr marR="0" lvl="2"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100000"/>
              </a:lnSpc>
              <a:spcBef>
                <a:spcPts val="360"/>
              </a:spcBef>
              <a:spcAft>
                <a:spcPts val="0"/>
              </a:spcAft>
              <a:buClr>
                <a:schemeClr val="accent6"/>
              </a:buClr>
              <a:buSzPts val="1800"/>
              <a:buFont typeface="Noto Sans Symbols"/>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20"/>
              </a:spcBef>
              <a:spcAft>
                <a:spcPts val="0"/>
              </a:spcAft>
              <a:buClr>
                <a:schemeClr val="accent6"/>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100000"/>
              </a:lnSpc>
              <a:spcBef>
                <a:spcPts val="280"/>
              </a:spcBef>
              <a:spcAft>
                <a:spcPts val="0"/>
              </a:spcAft>
              <a:buClr>
                <a:schemeClr val="accent2"/>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100000"/>
              </a:lnSpc>
              <a:spcBef>
                <a:spcPts val="280"/>
              </a:spcBef>
              <a:spcAft>
                <a:spcPts val="0"/>
              </a:spcAft>
              <a:buClr>
                <a:schemeClr val="accent3"/>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100000"/>
              </a:lnSpc>
              <a:spcBef>
                <a:spcPts val="28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70" name="Google Shape;70;p57"/>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7618330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able">
  <p:cSld name="Title and Table">
    <p:spTree>
      <p:nvGrpSpPr>
        <p:cNvPr id="1" name="Shape 71"/>
        <p:cNvGrpSpPr/>
        <p:nvPr/>
      </p:nvGrpSpPr>
      <p:grpSpPr>
        <a:xfrm>
          <a:off x="0" y="0"/>
          <a:ext cx="0" cy="0"/>
          <a:chOff x="0" y="0"/>
          <a:chExt cx="0" cy="0"/>
        </a:xfrm>
      </p:grpSpPr>
      <p:sp>
        <p:nvSpPr>
          <p:cNvPr id="72" name="Google Shape;72;p58"/>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3" name="Google Shape;73;p58"/>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8"/>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58"/>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6" name="Google Shape;76;p58"/>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11736604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7"/>
        <p:cNvGrpSpPr/>
        <p:nvPr/>
      </p:nvGrpSpPr>
      <p:grpSpPr>
        <a:xfrm>
          <a:off x="0" y="0"/>
          <a:ext cx="0" cy="0"/>
          <a:chOff x="0" y="0"/>
          <a:chExt cx="0" cy="0"/>
        </a:xfrm>
      </p:grpSpPr>
      <p:sp>
        <p:nvSpPr>
          <p:cNvPr id="78" name="Google Shape;78;p59"/>
          <p:cNvSpPr txBox="1">
            <a:spLocks noGrp="1"/>
          </p:cNvSpPr>
          <p:nvPr>
            <p:ph type="title"/>
          </p:nvPr>
        </p:nvSpPr>
        <p:spPr>
          <a:xfrm>
            <a:off x="406401" y="5495544"/>
            <a:ext cx="11355753" cy="59436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6"/>
              </a:buClr>
              <a:buSzPts val="2200"/>
              <a:buFont typeface="Arial"/>
              <a:buNone/>
              <a:defRPr sz="2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9"/>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80" name="Google Shape;80;p59"/>
          <p:cNvSpPr txBox="1">
            <a:spLocks noGrp="1"/>
          </p:cNvSpPr>
          <p:nvPr>
            <p:ph type="body" idx="1"/>
          </p:nvPr>
        </p:nvSpPr>
        <p:spPr>
          <a:xfrm>
            <a:off x="406400" y="381000"/>
            <a:ext cx="11355753" cy="49428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1" name="Google Shape;81;p59"/>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9"/>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3" name="Google Shape;83;p59"/>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40290604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4"/>
        <p:cNvGrpSpPr/>
        <p:nvPr/>
      </p:nvGrpSpPr>
      <p:grpSpPr>
        <a:xfrm>
          <a:off x="0" y="0"/>
          <a:ext cx="0" cy="0"/>
          <a:chOff x="0" y="0"/>
          <a:chExt cx="0" cy="0"/>
        </a:xfrm>
      </p:grpSpPr>
      <p:sp>
        <p:nvSpPr>
          <p:cNvPr id="85" name="Google Shape;85;p60"/>
          <p:cNvSpPr txBox="1">
            <a:spLocks noGrp="1"/>
          </p:cNvSpPr>
          <p:nvPr>
            <p:ph type="title"/>
          </p:nvPr>
        </p:nvSpPr>
        <p:spPr>
          <a:xfrm>
            <a:off x="402336" y="5006829"/>
            <a:ext cx="11450997" cy="522557"/>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6"/>
              </a:buClr>
              <a:buSzPts val="2200"/>
              <a:buFont typeface="Arial"/>
              <a:buNone/>
              <a:defRPr sz="2200" b="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0"/>
          <p:cNvSpPr>
            <a:spLocks noGrp="1"/>
          </p:cNvSpPr>
          <p:nvPr>
            <p:ph type="pic" idx="2"/>
          </p:nvPr>
        </p:nvSpPr>
        <p:spPr>
          <a:xfrm>
            <a:off x="0" y="10325"/>
            <a:ext cx="12192000" cy="4913923"/>
          </a:xfrm>
          <a:prstGeom prst="rect">
            <a:avLst/>
          </a:prstGeom>
          <a:noFill/>
          <a:ln>
            <a:noFill/>
          </a:ln>
        </p:spPr>
      </p:sp>
      <p:sp>
        <p:nvSpPr>
          <p:cNvPr id="87" name="Google Shape;87;p60"/>
          <p:cNvSpPr txBox="1">
            <a:spLocks noGrp="1"/>
          </p:cNvSpPr>
          <p:nvPr>
            <p:ph type="body" idx="1"/>
          </p:nvPr>
        </p:nvSpPr>
        <p:spPr>
          <a:xfrm>
            <a:off x="402336" y="5607551"/>
            <a:ext cx="11450997" cy="53839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320"/>
              </a:spcBef>
              <a:spcAft>
                <a:spcPts val="0"/>
              </a:spcAft>
              <a:buSzPts val="1600"/>
              <a:buNone/>
              <a:defRPr sz="16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88" name="Google Shape;88;p60"/>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89" name="Google Shape;89;p60"/>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0"/>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1" name="Google Shape;91;p60"/>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1689271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672E7B1-5BAB-4829-8FCF-23CDD8EF7F2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6249D-ECA1-4E3B-9A00-9817CA0AE32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0260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72E7B1-5BAB-4829-8FCF-23CDD8EF7F2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6249D-ECA1-4E3B-9A00-9817CA0AE326}" type="slidenum">
              <a:rPr lang="en-US" smtClean="0"/>
              <a:t>‹#›</a:t>
            </a:fld>
            <a:endParaRPr lang="en-US"/>
          </a:p>
        </p:txBody>
      </p:sp>
    </p:spTree>
    <p:extLst>
      <p:ext uri="{BB962C8B-B14F-4D97-AF65-F5344CB8AC3E}">
        <p14:creationId xmlns:p14="http://schemas.microsoft.com/office/powerpoint/2010/main" val="28177121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72E7B1-5BAB-4829-8FCF-23CDD8EF7F2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6249D-ECA1-4E3B-9A00-9817CA0AE32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3958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672E7B1-5BAB-4829-8FCF-23CDD8EF7F2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6249D-ECA1-4E3B-9A00-9817CA0AE326}" type="slidenum">
              <a:rPr lang="en-US" smtClean="0"/>
              <a:t>‹#›</a:t>
            </a:fld>
            <a:endParaRPr lang="en-US"/>
          </a:p>
        </p:txBody>
      </p:sp>
    </p:spTree>
    <p:extLst>
      <p:ext uri="{BB962C8B-B14F-4D97-AF65-F5344CB8AC3E}">
        <p14:creationId xmlns:p14="http://schemas.microsoft.com/office/powerpoint/2010/main" val="2381694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33712"/>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53420"/>
            <a:ext cx="10515163" cy="2986087"/>
          </a:xfrm>
          <a:prstGeom prst="rect">
            <a:avLst/>
          </a:prstGeom>
        </p:spPr>
        <p:txBody>
          <a:bodyPr/>
          <a:lstStyle>
            <a:lvl1pPr marL="685800" indent="-341313">
              <a:spcBef>
                <a:spcPts val="0"/>
              </a:spcBef>
              <a:spcAft>
                <a:spcPts val="1200"/>
              </a:spcAft>
              <a:buClr>
                <a:schemeClr val="accent6"/>
              </a:buClr>
              <a:buFont typeface="Wingdings" pitchFamily="2" charset="2"/>
              <a:buChar char="§"/>
              <a:defRPr sz="2400">
                <a:solidFill>
                  <a:schemeClr val="tx1"/>
                </a:solidFill>
                <a:latin typeface="+mn-lt"/>
              </a:defRPr>
            </a:lvl1pPr>
            <a:lvl2pPr marL="685800" indent="-341313">
              <a:spcBef>
                <a:spcPts val="0"/>
              </a:spcBef>
              <a:spcAft>
                <a:spcPts val="600"/>
              </a:spcAft>
              <a:defRPr sz="2400">
                <a:latin typeface="+mn-lt"/>
              </a:defRPr>
            </a:lvl2pPr>
            <a:lvl3pPr marL="1024145" indent="-347477">
              <a:spcBef>
                <a:spcPts val="0"/>
              </a:spcBef>
              <a:spcAft>
                <a:spcPts val="600"/>
              </a:spcAft>
              <a:buFont typeface="Arial" panose="020B0604020202020204" pitchFamily="34" charset="0"/>
              <a:buChar char="•"/>
              <a:defRPr sz="2400">
                <a:latin typeface="+mn-lt"/>
              </a:defRPr>
            </a:lvl3pPr>
            <a:lvl4pPr marL="1481352" indent="-347477">
              <a:spcBef>
                <a:spcPts val="0"/>
              </a:spcBef>
              <a:spcAft>
                <a:spcPts val="600"/>
              </a:spcAft>
              <a:buClr>
                <a:schemeClr val="accent6"/>
              </a:buClr>
              <a:buFont typeface="System Font Regular"/>
              <a:buChar char="–"/>
              <a:defRPr sz="2199">
                <a:latin typeface="+mn-lt"/>
              </a:defRPr>
            </a:lvl4pPr>
            <a:lvl5pPr marL="1828831" indent="-347477">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21067"/>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72E7B1-5BAB-4829-8FCF-23CDD8EF7F24}" type="datetimeFigureOut">
              <a:rPr lang="en-US" smtClean="0"/>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06249D-ECA1-4E3B-9A00-9817CA0AE326}" type="slidenum">
              <a:rPr lang="en-US" smtClean="0"/>
              <a:t>‹#›</a:t>
            </a:fld>
            <a:endParaRPr lang="en-US"/>
          </a:p>
        </p:txBody>
      </p:sp>
    </p:spTree>
    <p:extLst>
      <p:ext uri="{BB962C8B-B14F-4D97-AF65-F5344CB8AC3E}">
        <p14:creationId xmlns:p14="http://schemas.microsoft.com/office/powerpoint/2010/main" val="16621109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672E7B1-5BAB-4829-8FCF-23CDD8EF7F24}" type="datetimeFigureOut">
              <a:rPr lang="en-US" smtClean="0"/>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06249D-ECA1-4E3B-9A00-9817CA0AE326}" type="slidenum">
              <a:rPr lang="en-US" smtClean="0"/>
              <a:t>‹#›</a:t>
            </a:fld>
            <a:endParaRPr lang="en-US"/>
          </a:p>
        </p:txBody>
      </p:sp>
    </p:spTree>
    <p:extLst>
      <p:ext uri="{BB962C8B-B14F-4D97-AF65-F5344CB8AC3E}">
        <p14:creationId xmlns:p14="http://schemas.microsoft.com/office/powerpoint/2010/main" val="6296260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672E7B1-5BAB-4829-8FCF-23CDD8EF7F24}" type="datetimeFigureOut">
              <a:rPr lang="en-US" smtClean="0"/>
              <a:t>5/28/2024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B06249D-ECA1-4E3B-9A00-9817CA0AE326}" type="slidenum">
              <a:rPr lang="en-US" smtClean="0"/>
              <a:t>‹#›</a:t>
            </a:fld>
            <a:endParaRPr lang="en-US"/>
          </a:p>
        </p:txBody>
      </p:sp>
    </p:spTree>
    <p:extLst>
      <p:ext uri="{BB962C8B-B14F-4D97-AF65-F5344CB8AC3E}">
        <p14:creationId xmlns:p14="http://schemas.microsoft.com/office/powerpoint/2010/main" val="2480157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405079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672E7B1-5BAB-4829-8FCF-23CDD8EF7F24}" type="datetimeFigureOut">
              <a:rPr lang="en-US" smtClean="0"/>
              <a:t>5/28/2024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B06249D-ECA1-4E3B-9A00-9817CA0AE326}" type="slidenum">
              <a:rPr lang="en-US" smtClean="0"/>
              <a:t>‹#›</a:t>
            </a:fld>
            <a:endParaRPr lang="en-US"/>
          </a:p>
        </p:txBody>
      </p:sp>
    </p:spTree>
    <p:extLst>
      <p:ext uri="{BB962C8B-B14F-4D97-AF65-F5344CB8AC3E}">
        <p14:creationId xmlns:p14="http://schemas.microsoft.com/office/powerpoint/2010/main" val="26594976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chemeClr val="tx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1672E7B1-5BAB-4829-8FCF-23CDD8EF7F24}" type="datetimeFigureOut">
              <a:rPr lang="en-US" smtClean="0"/>
              <a:t>5/28/2024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B06249D-ECA1-4E3B-9A00-9817CA0AE326}" type="slidenum">
              <a:rPr lang="en-US" smtClean="0"/>
              <a:t>‹#›</a:t>
            </a:fld>
            <a:endParaRPr lang="en-US"/>
          </a:p>
        </p:txBody>
      </p:sp>
    </p:spTree>
    <p:extLst>
      <p:ext uri="{BB962C8B-B14F-4D97-AF65-F5344CB8AC3E}">
        <p14:creationId xmlns:p14="http://schemas.microsoft.com/office/powerpoint/2010/main" val="39307224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72E7B1-5BAB-4829-8FCF-23CDD8EF7F2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6249D-ECA1-4E3B-9A00-9817CA0AE326}" type="slidenum">
              <a:rPr lang="en-US" smtClean="0"/>
              <a:t>‹#›</a:t>
            </a:fld>
            <a:endParaRPr lang="en-US"/>
          </a:p>
        </p:txBody>
      </p:sp>
    </p:spTree>
    <p:extLst>
      <p:ext uri="{BB962C8B-B14F-4D97-AF65-F5344CB8AC3E}">
        <p14:creationId xmlns:p14="http://schemas.microsoft.com/office/powerpoint/2010/main" val="22374382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72E7B1-5BAB-4829-8FCF-23CDD8EF7F2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6249D-ECA1-4E3B-9A00-9817CA0AE326}" type="slidenum">
              <a:rPr lang="en-US" smtClean="0"/>
              <a:t>‹#›</a:t>
            </a:fld>
            <a:endParaRPr lang="en-US"/>
          </a:p>
        </p:txBody>
      </p:sp>
    </p:spTree>
    <p:extLst>
      <p:ext uri="{BB962C8B-B14F-4D97-AF65-F5344CB8AC3E}">
        <p14:creationId xmlns:p14="http://schemas.microsoft.com/office/powerpoint/2010/main" val="2029393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03995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2" y="1046679"/>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2" y="1935957"/>
            <a:ext cx="10515163"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Tree>
    <p:extLst>
      <p:ext uri="{BB962C8B-B14F-4D97-AF65-F5344CB8AC3E}">
        <p14:creationId xmlns:p14="http://schemas.microsoft.com/office/powerpoint/2010/main" val="237905251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502F1283-3A92-4F9A-8EE4-A0C43F212E8D}" type="datetime1">
              <a:rPr lang="en-US" smtClean="0"/>
              <a:t>5/28/2024</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Graphic 8" descr="Minnesota Department of Health logo">
            <a:extLst>
              <a:ext uri="{FF2B5EF4-FFF2-40B4-BE49-F238E27FC236}">
                <a16:creationId xmlns:a16="http://schemas.microsoft.com/office/drawing/2014/main" id="{42349561-5F62-42F4-B212-FA53CED7E2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3716" y="1836432"/>
            <a:ext cx="4544568" cy="649224"/>
          </a:xfrm>
          <a:prstGeom prst="rect">
            <a:avLst/>
          </a:prstGeom>
        </p:spPr>
      </p:pic>
    </p:spTree>
    <p:extLst>
      <p:ext uri="{BB962C8B-B14F-4D97-AF65-F5344CB8AC3E}">
        <p14:creationId xmlns:p14="http://schemas.microsoft.com/office/powerpoint/2010/main" val="3459356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dirty="0"/>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E1F1EAE9-A9D4-476B-BD8D-90D97CC3F525}" type="datetime1">
              <a:rPr lang="en-US" smtClean="0"/>
              <a:t>5/28/2024</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2" name="Graphic 8" descr="Minnesota Department of Health logo">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3716" y="1836432"/>
            <a:ext cx="4544568" cy="649224"/>
          </a:xfrm>
          <a:prstGeom prst="rect">
            <a:avLst/>
          </a:prstGeom>
        </p:spPr>
      </p:pic>
    </p:spTree>
    <p:extLst>
      <p:ext uri="{BB962C8B-B14F-4D97-AF65-F5344CB8AC3E}">
        <p14:creationId xmlns:p14="http://schemas.microsoft.com/office/powerpoint/2010/main" val="501466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pic>
        <p:nvPicPr>
          <p:cNvPr id="13" name="Graphic 5" descr="Minnesota Department of Health logo">
            <a:extLst>
              <a:ext uri="{FF2B5EF4-FFF2-40B4-BE49-F238E27FC236}">
                <a16:creationId xmlns:a16="http://schemas.microsoft.com/office/drawing/2014/main" id="{AB91618F-0F80-4130-B959-FE0C5B87DF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0124" y="6161606"/>
            <a:ext cx="2427390" cy="34677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endParaRPr lang="en-US" dirty="0"/>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3732384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0BE25EE5-7C0F-49D6-B287-84F1D2729F1F}" type="datetime1">
              <a:rPr lang="en-US" smtClean="0"/>
              <a:t>5/28/2024</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4" name="Graphic 8" descr="Minnesota Department of Health logo">
            <a:extLst>
              <a:ext uri="{FF2B5EF4-FFF2-40B4-BE49-F238E27FC236}">
                <a16:creationId xmlns:a16="http://schemas.microsoft.com/office/drawing/2014/main" id="{430308AB-F9FA-4CB8-AB13-ED0CD2A9F6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Tree>
    <p:extLst>
      <p:ext uri="{BB962C8B-B14F-4D97-AF65-F5344CB8AC3E}">
        <p14:creationId xmlns:p14="http://schemas.microsoft.com/office/powerpoint/2010/main" val="495447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bwMode="black"/>
        <p:txBody>
          <a:bodyPr/>
          <a:lstStyle/>
          <a:p>
            <a:fld id="{2E6FE487-1B00-4BDA-A0C9-806CAD77FB4F}" type="datetime1">
              <a:rPr lang="en-US" smtClean="0"/>
              <a:t>5/28/2024</a:t>
            </a:fld>
            <a:endParaRPr lang="en-US" dirty="0"/>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25384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FFA92EA8-F1DA-4927-A55B-B69F5B0B0B4B}" type="datetime1">
              <a:rPr lang="en-US" smtClean="0"/>
              <a:t>5/28/2024</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2943052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1" name="Picture Placeholder 8"/>
          <p:cNvSpPr>
            <a:spLocks noGrp="1"/>
          </p:cNvSpPr>
          <p:nvPr>
            <p:ph type="pic" sz="quarter" idx="13" hasCustomPrompt="1"/>
          </p:nvPr>
        </p:nvSpPr>
        <p:spPr bwMode="gray">
          <a:xfrm>
            <a:off x="0" y="2"/>
            <a:ext cx="12192000" cy="4833197"/>
          </a:xfrm>
          <a:noFill/>
        </p:spPr>
        <p:txBody>
          <a:bodyPr>
            <a:normAutofit/>
          </a:bodyPr>
          <a:lstStyle>
            <a:lvl1pPr marL="0" indent="0" algn="ctr">
              <a:buNone/>
              <a:defRPr sz="1800"/>
            </a:lvl1pPr>
          </a:lstStyle>
          <a:p>
            <a:r>
              <a:rPr lang="en-US" dirty="0"/>
              <a:t>Click Icon to add picture</a:t>
            </a:r>
          </a:p>
        </p:txBody>
      </p:sp>
      <p:sp>
        <p:nvSpPr>
          <p:cNvPr id="7" name="Rectangle 1" descr="&quot;&quot;"/>
          <p:cNvSpPr/>
          <p:nvPr userDrawn="1"/>
        </p:nvSpPr>
        <p:spPr bwMode="black">
          <a:xfrm rot="10800000">
            <a:off x="3048" y="4952455"/>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8" name="Rectangle 16" descr="&quot;&quot;"/>
          <p:cNvSpPr/>
          <p:nvPr userDrawn="1"/>
        </p:nvSpPr>
        <p:spPr bwMode="auto">
          <a:xfrm rot="10800000">
            <a:off x="0" y="4833198"/>
            <a:ext cx="12192000" cy="119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Slide Number Placeholder 7"/>
          <p:cNvSpPr>
            <a:spLocks noGrp="1"/>
          </p:cNvSpPr>
          <p:nvPr userDrawn="1">
            <p:ph type="sldNum" sz="quarter" idx="16"/>
          </p:nvPr>
        </p:nvSpPr>
        <p:spPr bwMode="black">
          <a:xfrm>
            <a:off x="10425427" y="6324602"/>
            <a:ext cx="1462668" cy="365125"/>
          </a:xfrm>
        </p:spPr>
        <p:txBody>
          <a:bodyPr/>
          <a:lstStyle/>
          <a:p>
            <a:fld id="{48F63A3B-78C7-47BE-AE5E-E10140E04643}" type="slidenum">
              <a:rPr lang="en-US" smtClean="0"/>
              <a:pPr/>
              <a:t>‹#›</a:t>
            </a:fld>
            <a:endParaRPr lang="en-US" dirty="0"/>
          </a:p>
        </p:txBody>
      </p:sp>
      <p:sp>
        <p:nvSpPr>
          <p:cNvPr id="2" name="Title 2"/>
          <p:cNvSpPr>
            <a:spLocks noGrp="1"/>
          </p:cNvSpPr>
          <p:nvPr userDrawn="1">
            <p:ph type="ctrTitle" hasCustomPrompt="1"/>
          </p:nvPr>
        </p:nvSpPr>
        <p:spPr bwMode="white">
          <a:xfrm>
            <a:off x="312421" y="4952456"/>
            <a:ext cx="11574780" cy="1216152"/>
          </a:xfrm>
          <a:noFill/>
          <a:ln>
            <a:noFill/>
          </a:ln>
        </p:spPr>
        <p:txBody>
          <a:bodyPr anchor="ctr">
            <a:normAutofit/>
          </a:bodyPr>
          <a:lstStyle>
            <a:lvl1pPr algn="ctr">
              <a:defRPr sz="3000" b="1" baseline="0">
                <a:solidFill>
                  <a:schemeClr val="tx1"/>
                </a:solidFill>
              </a:defRPr>
            </a:lvl1pPr>
          </a:lstStyle>
          <a:p>
            <a:r>
              <a:rPr lang="en-US" dirty="0"/>
              <a:t>Section title</a:t>
            </a:r>
          </a:p>
        </p:txBody>
      </p:sp>
      <p:pic>
        <p:nvPicPr>
          <p:cNvPr id="10"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1" y="6399065"/>
            <a:ext cx="1590752" cy="230129"/>
          </a:xfrm>
          <a:prstGeom prst="rect">
            <a:avLst/>
          </a:prstGeom>
        </p:spPr>
      </p:pic>
    </p:spTree>
    <p:extLst>
      <p:ext uri="{BB962C8B-B14F-4D97-AF65-F5344CB8AC3E}">
        <p14:creationId xmlns:p14="http://schemas.microsoft.com/office/powerpoint/2010/main" val="1238788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ADC9654C-2C10-44CC-B994-5F46FAD30B25}" type="datetime1">
              <a:rPr lang="en-US" smtClean="0"/>
              <a:t>5/28/2024</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8997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939F7908-3E8B-4AD6-9E13-56F25190D2A1}" type="datetime1">
              <a:rPr lang="en-US" smtClean="0"/>
              <a:t>5/28/2024</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19931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black">
          <a:xfrm>
            <a:off x="838200" y="6356350"/>
            <a:ext cx="1358590" cy="365125"/>
          </a:xfrm>
        </p:spPr>
        <p:txBody>
          <a:bodyPr/>
          <a:lstStyle/>
          <a:p>
            <a:fld id="{93B19054-729D-4E73-8989-5A95AE7CFC81}" type="datetime1">
              <a:rPr lang="en-US" smtClean="0"/>
              <a:t>5/28/2024</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62111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D324B9C3-E8F2-4302-A2FA-EBB46B91BA3A}" type="datetime1">
              <a:rPr lang="en-US" smtClean="0"/>
              <a:t>5/28/2024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306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C0EBAEAD-533C-4EDB-A8CD-C250EAA9CF66}" type="datetime1">
              <a:rPr lang="en-US" smtClean="0"/>
              <a:t>5/28/2024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0758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03029EE-8777-4296-9871-5768143F3A7C}" type="datetime1">
              <a:rPr lang="en-US" smtClean="0"/>
              <a:t>5/28/2024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81309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B3AB30C3-4EB4-47FB-9935-941EB29759D4}" type="datetime1">
              <a:rPr lang="en-US" smtClean="0"/>
              <a:t>5/28/2024</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49343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9C8CAE81-5C7D-4CF9-AACF-A9358CAEAECE}" type="datetime1">
              <a:rPr lang="en-US" smtClean="0"/>
              <a:t>5/28/2024</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59501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CC7A0D41-F531-4B94-A3C8-E78AE987DBBF}" type="datetime1">
              <a:rPr lang="en-US" smtClean="0"/>
              <a:t>5/28/2024</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93248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A86F599F-E633-41D0-8C6E-86C9D8879DCC}" type="datetime1">
              <a:rPr lang="en-US" smtClean="0"/>
              <a:t>5/28/2024</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358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 / 1 row">
    <p:bg bwMode="gray">
      <p:bgRef idx="1001">
        <a:schemeClr val="bg1"/>
      </p:bgRef>
    </p:bg>
    <p:spTree>
      <p:nvGrpSpPr>
        <p:cNvPr id="1" name=""/>
        <p:cNvGrpSpPr/>
        <p:nvPr/>
      </p:nvGrpSpPr>
      <p:grpSpPr>
        <a:xfrm>
          <a:off x="0" y="0"/>
          <a:ext cx="0" cy="0"/>
          <a:chOff x="0" y="0"/>
          <a:chExt cx="0" cy="0"/>
        </a:xfrm>
      </p:grpSpPr>
      <p:grpSp>
        <p:nvGrpSpPr>
          <p:cNvPr id="7" name="Group 6" descr="&quot;&quot;"/>
          <p:cNvGrpSpPr/>
          <p:nvPr userDrawn="1"/>
        </p:nvGrpSpPr>
        <p:grpSpPr>
          <a:xfrm>
            <a:off x="0" y="-128"/>
            <a:ext cx="12192000" cy="1335409"/>
            <a:chOff x="0" y="-128"/>
            <a:chExt cx="12192000" cy="1335409"/>
          </a:xfrm>
        </p:grpSpPr>
        <p:sp>
          <p:nvSpPr>
            <p:cNvPr id="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10"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 name="Title 2"/>
          <p:cNvSpPr>
            <a:spLocks noGrp="1"/>
          </p:cNvSpPr>
          <p:nvPr>
            <p:ph type="title" hasCustomPrompt="1"/>
          </p:nvPr>
        </p:nvSpPr>
        <p:spPr bwMode="white">
          <a:xfrm>
            <a:off x="0" y="-1"/>
            <a:ext cx="11887200" cy="1216025"/>
          </a:xfrm>
          <a:noFill/>
        </p:spPr>
        <p:txBody>
          <a:bodyPr lIns="0" rIns="0">
            <a:normAutofit/>
          </a:bodyPr>
          <a:lstStyle>
            <a:lvl1pPr marL="342900" algn="r">
              <a:spcBef>
                <a:spcPts val="0"/>
              </a:spcBef>
              <a:spcAft>
                <a:spcPts val="0"/>
              </a:spcAft>
              <a:defRPr sz="2700" b="1">
                <a:solidFill>
                  <a:schemeClr val="bg1"/>
                </a:solidFill>
              </a:defRPr>
            </a:lvl1pPr>
          </a:lstStyle>
          <a:p>
            <a:r>
              <a:rPr lang="en-US" dirty="0"/>
              <a:t>Slide title – 1 col / 1 row</a:t>
            </a:r>
          </a:p>
        </p:txBody>
      </p:sp>
      <p:sp>
        <p:nvSpPr>
          <p:cNvPr id="3" name="Content Placeholder 3"/>
          <p:cNvSpPr>
            <a:spLocks noGrp="1"/>
          </p:cNvSpPr>
          <p:nvPr>
            <p:ph idx="1" hasCustomPrompt="1"/>
          </p:nvPr>
        </p:nvSpPr>
        <p:spPr bwMode="gray">
          <a:xfrm>
            <a:off x="1529541" y="1594626"/>
            <a:ext cx="10357659"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Add text or click icon to add object</a:t>
            </a:r>
          </a:p>
          <a:p>
            <a:pPr lvl="1"/>
            <a:r>
              <a:rPr lang="en-US" dirty="0" err="1"/>
              <a:t>Lsjkdflksd</a:t>
            </a:r>
            <a:endParaRPr lang="en-US" dirty="0"/>
          </a:p>
          <a:p>
            <a:pPr lvl="2"/>
            <a:r>
              <a:rPr lang="en-US" dirty="0" err="1"/>
              <a:t>Lkjsdlksd</a:t>
            </a:r>
            <a:endParaRPr lang="en-US" dirty="0"/>
          </a:p>
          <a:p>
            <a:pPr lvl="3"/>
            <a:r>
              <a:rPr lang="en-US" dirty="0"/>
              <a:t>;</a:t>
            </a:r>
            <a:r>
              <a:rPr lang="en-US" dirty="0" err="1"/>
              <a:t>kfs;lsd</a:t>
            </a:r>
            <a:endParaRPr lang="en-US" dirty="0"/>
          </a:p>
          <a:p>
            <a:pPr lvl="4"/>
            <a:r>
              <a:rPr lang="en-US" dirty="0" err="1"/>
              <a:t>L;ksdlksd</a:t>
            </a:r>
            <a:endParaRPr lang="en-US" dirty="0"/>
          </a:p>
        </p:txBody>
      </p:sp>
      <p:sp>
        <p:nvSpPr>
          <p:cNvPr id="6" name="Slide Number Placeholder 6"/>
          <p:cNvSpPr>
            <a:spLocks noGrp="1"/>
          </p:cNvSpPr>
          <p:nvPr>
            <p:ph type="sldNum" sz="quarter" idx="12"/>
          </p:nvPr>
        </p:nvSpPr>
        <p:spPr bwMode="black">
          <a:xfrm>
            <a:off x="10425427" y="6324602"/>
            <a:ext cx="1462668" cy="365125"/>
          </a:xfrm>
        </p:spPr>
        <p:txBody>
          <a:bodyPr/>
          <a:lstStyle/>
          <a:p>
            <a:fld id="{48F63A3B-78C7-47BE-AE5E-E10140E04643}" type="slidenum">
              <a:rPr lang="en-US" smtClean="0"/>
              <a:t>‹#›</a:t>
            </a:fld>
            <a:endParaRPr lang="en-US" dirty="0"/>
          </a:p>
        </p:txBody>
      </p:sp>
      <p:pic>
        <p:nvPicPr>
          <p:cNvPr id="2" name="Picture 1">
            <a:extLst>
              <a:ext uri="{FF2B5EF4-FFF2-40B4-BE49-F238E27FC236}">
                <a16:creationId xmlns:a16="http://schemas.microsoft.com/office/drawing/2014/main" id="{D75338A1-F6CA-4C15-91D3-140C3C46F97A}"/>
              </a:ext>
            </a:extLst>
          </p:cNvPr>
          <p:cNvPicPr>
            <a:picLocks noChangeAspect="1"/>
          </p:cNvPicPr>
          <p:nvPr userDrawn="1"/>
        </p:nvPicPr>
        <p:blipFill>
          <a:blip r:embed="rId2"/>
          <a:stretch>
            <a:fillRect/>
          </a:stretch>
        </p:blipFill>
        <p:spPr>
          <a:xfrm>
            <a:off x="504652" y="5915216"/>
            <a:ext cx="1122267" cy="673360"/>
          </a:xfrm>
          <a:prstGeom prst="rect">
            <a:avLst/>
          </a:prstGeom>
        </p:spPr>
      </p:pic>
    </p:spTree>
    <p:extLst>
      <p:ext uri="{BB962C8B-B14F-4D97-AF65-F5344CB8AC3E}">
        <p14:creationId xmlns:p14="http://schemas.microsoft.com/office/powerpoint/2010/main" val="3162057428"/>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11"/>
          <p:cNvSpPr>
            <a:spLocks noGrp="1"/>
          </p:cNvSpPr>
          <p:nvPr>
            <p:ph type="dt" sz="half" idx="10"/>
          </p:nvPr>
        </p:nvSpPr>
        <p:spPr bwMode="black"/>
        <p:txBody>
          <a:bodyPr/>
          <a:lstStyle/>
          <a:p>
            <a:fld id="{C3514B97-E845-4D10-A40F-28DF756EBB39}" type="datetime1">
              <a:rPr lang="en-US" smtClean="0"/>
              <a:t>5/28/2024</a:t>
            </a:fld>
            <a:endParaRPr lang="en-US" dirty="0"/>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967793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9"/>
          <p:cNvSpPr>
            <a:spLocks noGrp="1"/>
          </p:cNvSpPr>
          <p:nvPr>
            <p:ph type="dt" sz="half" idx="10"/>
          </p:nvPr>
        </p:nvSpPr>
        <p:spPr bwMode="black"/>
        <p:txBody>
          <a:bodyPr/>
          <a:lstStyle/>
          <a:p>
            <a:fld id="{CBBFFBD1-FE62-44AC-A728-6EE1C4895C0E}" type="datetime1">
              <a:rPr lang="en-US" smtClean="0"/>
              <a:t>5/28/2024</a:t>
            </a:fld>
            <a:endParaRPr lang="en-US" dirty="0"/>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40715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0AFF021E-C883-4011-82DD-92D5588D8B3C}" type="datetime1">
              <a:rPr lang="en-US" smtClean="0"/>
              <a:t>5/28/2024</a:t>
            </a:fld>
            <a:endParaRPr lang="en-US" dirty="0"/>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88889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EA8D0DD5-994D-4EF2-8CDB-10196CA3E257}" type="datetime1">
              <a:rPr lang="en-US" smtClean="0"/>
              <a:t>5/28/2024</a:t>
            </a:fld>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65442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11"/>
          <p:cNvSpPr>
            <a:spLocks noGrp="1"/>
          </p:cNvSpPr>
          <p:nvPr>
            <p:ph type="dt" sz="half" idx="10"/>
          </p:nvPr>
        </p:nvSpPr>
        <p:spPr bwMode="black"/>
        <p:txBody>
          <a:bodyPr/>
          <a:lstStyle/>
          <a:p>
            <a:fld id="{DD7F1469-6B6B-4E68-B3AA-97D777F2DF12}" type="datetime1">
              <a:rPr lang="en-US" smtClean="0"/>
              <a:t>5/28/2024</a:t>
            </a:fld>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29216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9"/>
          <p:cNvSpPr>
            <a:spLocks noGrp="1"/>
          </p:cNvSpPr>
          <p:nvPr>
            <p:ph type="dt" sz="half" idx="10"/>
          </p:nvPr>
        </p:nvSpPr>
        <p:spPr bwMode="black"/>
        <p:txBody>
          <a:bodyPr/>
          <a:lstStyle/>
          <a:p>
            <a:fld id="{FC7D6146-460A-46ED-82C0-79E9E52BAC79}" type="datetime1">
              <a:rPr lang="en-US" smtClean="0"/>
              <a:t>5/28/2024</a:t>
            </a:fld>
            <a:endParaRPr lang="en-US" dirty="0"/>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34378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A6A3B7AB-9435-4D84-833C-5F368463CCDA}" type="datetime1">
              <a:rPr lang="en-US" smtClean="0"/>
              <a:t>5/28/2024</a:t>
            </a:fld>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84075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9AF377A-827B-4BE3-8C24-04C0597D8B38}" type="datetime1">
              <a:rPr lang="en-US" smtClean="0"/>
              <a:t>5/28/2024</a:t>
            </a:fld>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71184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D5904A53-F01C-4726-B140-EC677268438D}" type="datetime1">
              <a:rPr lang="en-US" smtClean="0"/>
              <a:t>5/28/2024</a:t>
            </a:fld>
            <a:endParaRPr lang="en-US" dirty="0"/>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15686201"/>
      </p:ext>
    </p:extLst>
  </p:cSld>
  <p:clrMapOvr>
    <a:masterClrMapping/>
  </p:clrMapOvr>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3960792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2 row">
    <p:bg bwMode="auto">
      <p:bgPr>
        <a:solidFill>
          <a:schemeClr val="bg1"/>
        </a:solidFill>
        <a:effectLst/>
      </p:bgPr>
    </p:bg>
    <p:spTree>
      <p:nvGrpSpPr>
        <p:cNvPr id="1" name=""/>
        <p:cNvGrpSpPr/>
        <p:nvPr/>
      </p:nvGrpSpPr>
      <p:grpSpPr>
        <a:xfrm>
          <a:off x="0" y="0"/>
          <a:ext cx="0" cy="0"/>
          <a:chOff x="0" y="0"/>
          <a:chExt cx="0" cy="0"/>
        </a:xfrm>
      </p:grpSpPr>
      <p:grpSp>
        <p:nvGrpSpPr>
          <p:cNvPr id="11" name="Group 10" descr="&quot;&quot;"/>
          <p:cNvGrpSpPr/>
          <p:nvPr userDrawn="1"/>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13"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 name="Title 2"/>
          <p:cNvSpPr>
            <a:spLocks noGrp="1"/>
          </p:cNvSpPr>
          <p:nvPr>
            <p:ph type="title" hasCustomPrompt="1"/>
          </p:nvPr>
        </p:nvSpPr>
        <p:spPr bwMode="white">
          <a:xfrm>
            <a:off x="1" y="-1"/>
            <a:ext cx="11868151" cy="1216025"/>
          </a:xfrm>
          <a:noFill/>
        </p:spPr>
        <p:txBody>
          <a:bodyPr lIns="0" rIns="0">
            <a:normAutofit/>
          </a:bodyPr>
          <a:lstStyle>
            <a:lvl1pPr algn="r">
              <a:defRPr sz="2700" b="1" baseline="0">
                <a:solidFill>
                  <a:schemeClr val="bg1"/>
                </a:solidFill>
              </a:defRPr>
            </a:lvl1pPr>
          </a:lstStyle>
          <a:p>
            <a:r>
              <a:rPr lang="en-US" dirty="0"/>
              <a:t>Slide title – 1 col / 2 row</a:t>
            </a:r>
          </a:p>
        </p:txBody>
      </p:sp>
      <p:sp>
        <p:nvSpPr>
          <p:cNvPr id="6" name="Slide Number Placeholder 7"/>
          <p:cNvSpPr>
            <a:spLocks noGrp="1"/>
          </p:cNvSpPr>
          <p:nvPr>
            <p:ph type="sldNum" sz="quarter" idx="12"/>
          </p:nvPr>
        </p:nvSpPr>
        <p:spPr bwMode="black">
          <a:xfrm>
            <a:off x="10414029" y="6356352"/>
            <a:ext cx="1462668" cy="365125"/>
          </a:xfrm>
        </p:spPr>
        <p:txBody>
          <a:bodyPr/>
          <a:lstStyle/>
          <a:p>
            <a:fld id="{48F63A3B-78C7-47BE-AE5E-E10140E04643}" type="slidenum">
              <a:rPr lang="en-US" smtClean="0"/>
              <a:t>‹#›</a:t>
            </a:fld>
            <a:endParaRPr lang="en-US" dirty="0"/>
          </a:p>
        </p:txBody>
      </p:sp>
      <p:sp>
        <p:nvSpPr>
          <p:cNvPr id="10" name="Content Placeholder 4"/>
          <p:cNvSpPr>
            <a:spLocks noGrp="1"/>
          </p:cNvSpPr>
          <p:nvPr>
            <p:ph idx="13" hasCustomPrompt="1"/>
          </p:nvPr>
        </p:nvSpPr>
        <p:spPr bwMode="gray">
          <a:xfrm>
            <a:off x="304800" y="4000500"/>
            <a:ext cx="11582400" cy="2171700"/>
          </a:xfrm>
          <a:noFill/>
        </p:spPr>
        <p:txBody>
          <a:bodyPr lIns="182880" tIns="301752" rIns="182880"/>
          <a:lstStyle>
            <a:lvl1pPr marL="428625" indent="-428625">
              <a:buClr>
                <a:schemeClr val="accent3"/>
              </a:buClr>
              <a:buFont typeface="Calibri" panose="020F0502020204030204" pitchFamily="34" charset="0"/>
              <a:buChar char="▪"/>
              <a:defRPr sz="270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Add text</a:t>
            </a:r>
          </a:p>
        </p:txBody>
      </p:sp>
      <p:sp>
        <p:nvSpPr>
          <p:cNvPr id="8" name="Content Placeholder 4"/>
          <p:cNvSpPr>
            <a:spLocks noGrp="1"/>
          </p:cNvSpPr>
          <p:nvPr>
            <p:ph idx="14" hasCustomPrompt="1"/>
          </p:nvPr>
        </p:nvSpPr>
        <p:spPr bwMode="gray">
          <a:xfrm>
            <a:off x="304800" y="1610466"/>
            <a:ext cx="115824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9"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1" y="6399065"/>
            <a:ext cx="1590752" cy="230129"/>
          </a:xfrm>
          <a:prstGeom prst="rect">
            <a:avLst/>
          </a:prstGeom>
        </p:spPr>
      </p:pic>
    </p:spTree>
    <p:extLst>
      <p:ext uri="{BB962C8B-B14F-4D97-AF65-F5344CB8AC3E}">
        <p14:creationId xmlns:p14="http://schemas.microsoft.com/office/powerpoint/2010/main" val="718480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2017185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79909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31853099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E48A959A-4F0F-4CD8-8918-D4396EA2B62B}" type="datetime1">
              <a:rPr lang="en-US" smtClean="0"/>
              <a:t>5/28/2024</a:t>
            </a:fld>
            <a:endParaRPr lang="en-US" dirty="0"/>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90891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38058178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458358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E1DC2AB4-C3A7-4D80-9486-0A1F081ECDC1}" type="datetime1">
              <a:rPr lang="en-US" smtClean="0"/>
              <a:t>5/28/2024</a:t>
            </a:fld>
            <a:endParaRPr lang="en-US" dirty="0"/>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99955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58565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338248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AE825278-71A1-4B37-855F-B22DF5563E66}" type="datetime1">
              <a:rPr lang="en-US" smtClean="0"/>
              <a:t>5/28/2024</a:t>
            </a:fld>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13527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 / 1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4"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15"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 name="Title 1"/>
          <p:cNvSpPr>
            <a:spLocks noGrp="1"/>
          </p:cNvSpPr>
          <p:nvPr>
            <p:ph type="title" hasCustomPrompt="1"/>
          </p:nvPr>
        </p:nvSpPr>
        <p:spPr bwMode="white">
          <a:xfrm>
            <a:off x="0" y="1589"/>
            <a:ext cx="11887200" cy="1216025"/>
          </a:xfrm>
          <a:noFill/>
        </p:spPr>
        <p:txBody>
          <a:bodyPr lIns="0" rIns="0">
            <a:normAutofit/>
          </a:bodyPr>
          <a:lstStyle>
            <a:lvl1pPr algn="r">
              <a:defRPr sz="2700" b="1">
                <a:solidFill>
                  <a:schemeClr val="bg1"/>
                </a:solidFill>
              </a:defRPr>
            </a:lvl1pPr>
          </a:lstStyle>
          <a:p>
            <a:r>
              <a:rPr lang="en-US" dirty="0"/>
              <a:t>Slide title – 2 col / 1 row</a:t>
            </a:r>
          </a:p>
        </p:txBody>
      </p:sp>
      <p:sp>
        <p:nvSpPr>
          <p:cNvPr id="9" name="Slide Number Placeholder 6"/>
          <p:cNvSpPr>
            <a:spLocks noGrp="1"/>
          </p:cNvSpPr>
          <p:nvPr>
            <p:ph type="sldNum" sz="quarter" idx="12"/>
          </p:nvPr>
        </p:nvSpPr>
        <p:spPr bwMode="white">
          <a:xfrm>
            <a:off x="10435037" y="6356352"/>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
        <p:nvSpPr>
          <p:cNvPr id="8" name="Content Placeholder 6"/>
          <p:cNvSpPr>
            <a:spLocks noGrp="1"/>
          </p:cNvSpPr>
          <p:nvPr>
            <p:ph sz="half" idx="2" hasCustomPrompt="1"/>
          </p:nvPr>
        </p:nvSpPr>
        <p:spPr bwMode="gray">
          <a:xfrm>
            <a:off x="6248400" y="1601013"/>
            <a:ext cx="5638800" cy="4571187"/>
          </a:xfrm>
          <a:noFill/>
        </p:spPr>
        <p:txBody>
          <a:bodyPr lIns="182880" tIns="182880" rIns="182880">
            <a:normAutofit/>
          </a:bodyPr>
          <a:lstStyle>
            <a:lvl1pPr>
              <a:defRPr sz="3000"/>
            </a:lvl1pPr>
            <a:lvl2pPr>
              <a:defRPr/>
            </a:lvl2pPr>
          </a:lstStyle>
          <a:p>
            <a:pPr lvl="0"/>
            <a:r>
              <a:rPr lang="en-US" dirty="0"/>
              <a:t>Add text</a:t>
            </a:r>
          </a:p>
        </p:txBody>
      </p:sp>
      <p:pic>
        <p:nvPicPr>
          <p:cNvPr id="11"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1" y="6399065"/>
            <a:ext cx="1590752" cy="230129"/>
          </a:xfrm>
          <a:prstGeom prst="rect">
            <a:avLst/>
          </a:prstGeom>
        </p:spPr>
      </p:pic>
      <p:sp>
        <p:nvSpPr>
          <p:cNvPr id="12" name="Content Placeholder 4"/>
          <p:cNvSpPr>
            <a:spLocks noGrp="1"/>
          </p:cNvSpPr>
          <p:nvPr>
            <p:ph idx="14" hasCustomPrompt="1"/>
          </p:nvPr>
        </p:nvSpPr>
        <p:spPr bwMode="gray">
          <a:xfrm>
            <a:off x="304800" y="1610466"/>
            <a:ext cx="5638800" cy="4561734"/>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Tree>
    <p:extLst>
      <p:ext uri="{BB962C8B-B14F-4D97-AF65-F5344CB8AC3E}">
        <p14:creationId xmlns:p14="http://schemas.microsoft.com/office/powerpoint/2010/main" val="3281203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9549369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963268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A38EF641-69C0-439E-8617-61AB910637DD}" type="datetime1">
              <a:rPr lang="en-US" smtClean="0"/>
              <a:t>5/28/2024</a:t>
            </a:fld>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29231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dirty="0"/>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dirty="0"/>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dirty="0"/>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dirty="0"/>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1B8BDC84-2A08-44DF-B900-D24EF915272C}" type="datetime1">
              <a:rPr lang="en-US" smtClean="0"/>
              <a:t>5/28/2024</a:t>
            </a:fld>
            <a:endParaRPr lang="en-US" dirty="0"/>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934459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59932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174982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dirty="0"/>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427642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dirty="0"/>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71816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Click to add title</a:t>
            </a:r>
            <a:endParaRPr kumimoji="0" lang="en-US" sz="3000" b="1" i="0" u="none" strike="noStrike" kern="1200" cap="none" spc="0" normalizeH="0" baseline="0" noProof="0" dirty="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85833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dirty="0"/>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5613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2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6"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grpSp>
      <p:sp>
        <p:nvSpPr>
          <p:cNvPr id="14" name="Title 2"/>
          <p:cNvSpPr>
            <a:spLocks noGrp="1"/>
          </p:cNvSpPr>
          <p:nvPr>
            <p:ph type="title" hasCustomPrompt="1"/>
          </p:nvPr>
        </p:nvSpPr>
        <p:spPr bwMode="white">
          <a:xfrm>
            <a:off x="1" y="5577"/>
            <a:ext cx="11876308" cy="1216025"/>
          </a:xfrm>
          <a:noFill/>
        </p:spPr>
        <p:txBody>
          <a:bodyPr lIns="0" rIns="0">
            <a:normAutofit/>
          </a:bodyPr>
          <a:lstStyle>
            <a:lvl1pPr algn="r">
              <a:defRPr sz="2700" b="1">
                <a:solidFill>
                  <a:schemeClr val="bg1"/>
                </a:solidFill>
              </a:defRPr>
            </a:lvl1pPr>
          </a:lstStyle>
          <a:p>
            <a:r>
              <a:rPr lang="en-US" dirty="0"/>
              <a:t>Slide title – 2 col / 2 row</a:t>
            </a:r>
          </a:p>
        </p:txBody>
      </p:sp>
      <p:sp>
        <p:nvSpPr>
          <p:cNvPr id="18" name="Content Placeholder 6"/>
          <p:cNvSpPr>
            <a:spLocks noGrp="1"/>
          </p:cNvSpPr>
          <p:nvPr>
            <p:ph sz="half" idx="2" hasCustomPrompt="1"/>
          </p:nvPr>
        </p:nvSpPr>
        <p:spPr bwMode="gray">
          <a:xfrm>
            <a:off x="304800" y="4000500"/>
            <a:ext cx="5638800" cy="2176464"/>
          </a:xfrm>
          <a:noFill/>
        </p:spPr>
        <p:txBody>
          <a:bodyPr lIns="182880" tIns="182880" rIns="182880">
            <a:normAutofit/>
          </a:bodyPr>
          <a:lstStyle>
            <a:lvl1pPr marL="274320" indent="-274320">
              <a:buClr>
                <a:schemeClr val="accent3"/>
              </a:buClr>
              <a:buFont typeface="Calibri" panose="020F0502020204030204" pitchFamily="34" charset="0"/>
              <a:buChar char="▪"/>
              <a:defRPr sz="2400"/>
            </a:lvl1pPr>
            <a:lvl2pPr marL="548640" indent="-274320">
              <a:buClr>
                <a:schemeClr val="accent3"/>
              </a:buClr>
              <a:buFont typeface="Calibri" panose="020F0502020204030204" pitchFamily="34" charset="0"/>
              <a:buChar char="▪"/>
              <a:defRPr sz="2400"/>
            </a:lvl2pPr>
            <a:lvl3pPr>
              <a:defRPr sz="2100"/>
            </a:lvl3pPr>
            <a:lvl4pPr>
              <a:defRPr sz="1800"/>
            </a:lvl4pPr>
            <a:lvl5pPr>
              <a:defRPr sz="1350"/>
            </a:lvl5pPr>
          </a:lstStyle>
          <a:p>
            <a:pPr lvl="0"/>
            <a:r>
              <a:rPr lang="en-US" dirty="0"/>
              <a:t>Add text</a:t>
            </a:r>
          </a:p>
        </p:txBody>
      </p:sp>
      <p:sp>
        <p:nvSpPr>
          <p:cNvPr id="21" name="Slide Number Placeholder 9"/>
          <p:cNvSpPr>
            <a:spLocks noGrp="1"/>
          </p:cNvSpPr>
          <p:nvPr>
            <p:ph type="sldNum" sz="quarter" idx="12"/>
          </p:nvPr>
        </p:nvSpPr>
        <p:spPr bwMode="black">
          <a:xfrm>
            <a:off x="10413641" y="6356352"/>
            <a:ext cx="1462668" cy="365125"/>
          </a:xfrm>
        </p:spPr>
        <p:txBody>
          <a:bodyPr/>
          <a:lstStyle/>
          <a:p>
            <a:fld id="{48F63A3B-78C7-47BE-AE5E-E10140E04643}" type="slidenum">
              <a:rPr lang="en-US" smtClean="0"/>
              <a:t>‹#›</a:t>
            </a:fld>
            <a:endParaRPr lang="en-US" dirty="0"/>
          </a:p>
        </p:txBody>
      </p:sp>
      <p:sp>
        <p:nvSpPr>
          <p:cNvPr id="12" name="Content Placeholder 6"/>
          <p:cNvSpPr>
            <a:spLocks noGrp="1"/>
          </p:cNvSpPr>
          <p:nvPr>
            <p:ph sz="half" idx="14" hasCustomPrompt="1"/>
          </p:nvPr>
        </p:nvSpPr>
        <p:spPr bwMode="gray">
          <a:xfrm>
            <a:off x="6248400" y="4000500"/>
            <a:ext cx="5638800" cy="2176464"/>
          </a:xfrm>
          <a:noFill/>
        </p:spPr>
        <p:txBody>
          <a:bodyPr lIns="182880" tIns="182880" rIns="182880">
            <a:normAutofit/>
          </a:bodyPr>
          <a:lstStyle>
            <a:lvl1pPr marL="274320" indent="-274320">
              <a:buClr>
                <a:schemeClr val="accent3"/>
              </a:buClr>
              <a:buFont typeface="Calibri" panose="020F0502020204030204" pitchFamily="34" charset="0"/>
              <a:buChar char="▪"/>
              <a:defRPr sz="2400"/>
            </a:lvl1pPr>
            <a:lvl2pPr marL="548640" indent="-274320">
              <a:buClr>
                <a:schemeClr val="accent3"/>
              </a:buClr>
              <a:buFont typeface="Calibri" panose="020F0502020204030204" pitchFamily="34" charset="0"/>
              <a:buChar char="▪"/>
              <a:defRPr sz="2400"/>
            </a:lvl2pPr>
            <a:lvl3pPr>
              <a:defRPr sz="2100"/>
            </a:lvl3pPr>
            <a:lvl4pPr>
              <a:defRPr sz="1800"/>
            </a:lvl4pPr>
            <a:lvl5pPr>
              <a:defRPr sz="1350"/>
            </a:lvl5pPr>
          </a:lstStyle>
          <a:p>
            <a:pPr lvl="0"/>
            <a:r>
              <a:rPr lang="en-US" dirty="0"/>
              <a:t>Add text</a:t>
            </a:r>
          </a:p>
        </p:txBody>
      </p:sp>
      <p:pic>
        <p:nvPicPr>
          <p:cNvPr id="17"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1" y="6399065"/>
            <a:ext cx="1590752" cy="230129"/>
          </a:xfrm>
          <a:prstGeom prst="rect">
            <a:avLst/>
          </a:prstGeom>
        </p:spPr>
      </p:pic>
      <p:sp>
        <p:nvSpPr>
          <p:cNvPr id="20" name="Content Placeholder 4"/>
          <p:cNvSpPr>
            <a:spLocks noGrp="1"/>
          </p:cNvSpPr>
          <p:nvPr>
            <p:ph idx="15" hasCustomPrompt="1"/>
          </p:nvPr>
        </p:nvSpPr>
        <p:spPr bwMode="gray">
          <a:xfrm>
            <a:off x="304800" y="1610466"/>
            <a:ext cx="56388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16" hasCustomPrompt="1"/>
          </p:nvPr>
        </p:nvSpPr>
        <p:spPr bwMode="gray">
          <a:xfrm>
            <a:off x="6248400" y="1610466"/>
            <a:ext cx="56388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Tree>
    <p:extLst>
      <p:ext uri="{BB962C8B-B14F-4D97-AF65-F5344CB8AC3E}">
        <p14:creationId xmlns:p14="http://schemas.microsoft.com/office/powerpoint/2010/main" val="485332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dirty="0"/>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Tree>
    <p:extLst>
      <p:ext uri="{BB962C8B-B14F-4D97-AF65-F5344CB8AC3E}">
        <p14:creationId xmlns:p14="http://schemas.microsoft.com/office/powerpoint/2010/main" val="299955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dirty="0"/>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dirty="0"/>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dirty="0"/>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dirty="0"/>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dirty="0"/>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9B4D8874-B2CB-4237-B6BD-D2AA78EF041B}" type="datetime1">
              <a:rPr lang="en-US" smtClean="0"/>
              <a:t>5/28/2024</a:t>
            </a:fld>
            <a:endParaRPr lang="en-US" dirty="0"/>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endParaRPr lang="en-US" dirty="0"/>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081522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dirty="0"/>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dirty="0"/>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dirty="0"/>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C818C01-96EC-4B5B-A64D-079E2D0CE85D}" type="datetime1">
              <a:rPr lang="en-US" smtClean="0"/>
              <a:t>5/28/2024</a:t>
            </a:fld>
            <a:endParaRPr lang="en-US" dirty="0"/>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endParaRPr lang="en-US" dirty="0"/>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839977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dirty="0"/>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dirty="0"/>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dirty="0"/>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endParaRPr lang="en-US" dirty="0"/>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dirty="0"/>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endParaRPr lang="en-US" dirty="0"/>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dirty="0"/>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endParaRPr lang="en-US" dirty="0"/>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dirty="0"/>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endParaRPr lang="en-US" dirty="0"/>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dirty="0"/>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endParaRPr lang="en-US" dirty="0"/>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dirty="0"/>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endParaRPr lang="en-US" dirty="0"/>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dirty="0"/>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endParaRPr lang="en-US" dirty="0"/>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dirty="0"/>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endParaRPr lang="en-US" dirty="0"/>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dirty="0"/>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endParaRPr lang="en-US" dirty="0"/>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dirty="0"/>
              <a:t>Click to add text</a:t>
            </a:r>
          </a:p>
        </p:txBody>
      </p:sp>
    </p:spTree>
    <p:extLst>
      <p:ext uri="{BB962C8B-B14F-4D97-AF65-F5344CB8AC3E}">
        <p14:creationId xmlns:p14="http://schemas.microsoft.com/office/powerpoint/2010/main" val="984735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3552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6456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695396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19729794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18674161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E5815A1-E8AA-4D92-9B72-484570E91E8E}" type="datetime1">
              <a:rPr lang="en-US" smtClean="0"/>
              <a:t>5/28/2024</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endParaRPr lang="en-US" dirty="0"/>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44349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 / 2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14"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Title 2"/>
          <p:cNvSpPr>
            <a:spLocks noGrp="1"/>
          </p:cNvSpPr>
          <p:nvPr>
            <p:ph type="title" hasCustomPrompt="1"/>
          </p:nvPr>
        </p:nvSpPr>
        <p:spPr bwMode="white">
          <a:xfrm>
            <a:off x="838200" y="-1"/>
            <a:ext cx="11049000" cy="1216025"/>
          </a:xfrm>
          <a:noFill/>
        </p:spPr>
        <p:txBody>
          <a:bodyPr lIns="0" rIns="0">
            <a:normAutofit/>
          </a:bodyPr>
          <a:lstStyle>
            <a:lvl1pPr algn="r">
              <a:defRPr sz="2700">
                <a:solidFill>
                  <a:schemeClr val="bg1"/>
                </a:solidFill>
              </a:defRPr>
            </a:lvl1pPr>
          </a:lstStyle>
          <a:p>
            <a:r>
              <a:rPr lang="en-US" dirty="0"/>
              <a:t>Slide title – 3 col / 2 row</a:t>
            </a:r>
          </a:p>
        </p:txBody>
      </p:sp>
      <p:sp>
        <p:nvSpPr>
          <p:cNvPr id="20" name="Slide Number Placeholder 11"/>
          <p:cNvSpPr>
            <a:spLocks noGrp="1"/>
          </p:cNvSpPr>
          <p:nvPr>
            <p:ph type="sldNum" sz="quarter" idx="12"/>
          </p:nvPr>
        </p:nvSpPr>
        <p:spPr bwMode="black">
          <a:xfrm>
            <a:off x="10420975" y="6356352"/>
            <a:ext cx="1462668" cy="365125"/>
          </a:xfrm>
        </p:spPr>
        <p:txBody>
          <a:bodyPr/>
          <a:lstStyle/>
          <a:p>
            <a:fld id="{48F63A3B-78C7-47BE-AE5E-E10140E04643}" type="slidenum">
              <a:rPr lang="en-US" smtClean="0"/>
              <a:t>‹#›</a:t>
            </a:fld>
            <a:endParaRPr lang="en-US" dirty="0"/>
          </a:p>
        </p:txBody>
      </p:sp>
      <p:sp>
        <p:nvSpPr>
          <p:cNvPr id="15" name="Content Placeholder 6"/>
          <p:cNvSpPr>
            <a:spLocks noGrp="1"/>
          </p:cNvSpPr>
          <p:nvPr>
            <p:ph sz="half" idx="2" hasCustomPrompt="1"/>
          </p:nvPr>
        </p:nvSpPr>
        <p:spPr bwMode="gray">
          <a:xfrm>
            <a:off x="304800" y="4000502"/>
            <a:ext cx="3619499" cy="2176463"/>
          </a:xfrm>
          <a:noFill/>
        </p:spPr>
        <p:txBody>
          <a:bodyPr lIns="182880" tIns="182880" rIns="182880">
            <a:normAutofit/>
          </a:bodyPr>
          <a:lstStyle>
            <a:lvl1pPr marL="428625" indent="-428625">
              <a:buClr>
                <a:schemeClr val="accent3"/>
              </a:buClr>
              <a:buFont typeface="Calibri" panose="020F0502020204030204" pitchFamily="34" charset="0"/>
              <a:buChar char="▪"/>
              <a:defRPr sz="2100"/>
            </a:lvl1pPr>
            <a:lvl2pPr marL="771525" indent="-428625">
              <a:buClr>
                <a:schemeClr val="accent3"/>
              </a:buClr>
              <a:buFont typeface="Calibri" panose="020F0502020204030204" pitchFamily="34" charset="0"/>
              <a:buChar char="▪"/>
              <a:defRPr sz="1800"/>
            </a:lvl2pPr>
            <a:lvl3pPr>
              <a:defRPr/>
            </a:lvl3pPr>
            <a:lvl4pPr>
              <a:defRPr sz="1800"/>
            </a:lvl4pPr>
            <a:lvl5pPr>
              <a:defRPr/>
            </a:lvl5pPr>
          </a:lstStyle>
          <a:p>
            <a:pPr lvl="0"/>
            <a:r>
              <a:rPr lang="en-US" dirty="0"/>
              <a:t>Add text</a:t>
            </a:r>
          </a:p>
        </p:txBody>
      </p:sp>
      <p:sp>
        <p:nvSpPr>
          <p:cNvPr id="16" name="Content Placeholder 6"/>
          <p:cNvSpPr>
            <a:spLocks noGrp="1"/>
          </p:cNvSpPr>
          <p:nvPr>
            <p:ph sz="half" idx="19" hasCustomPrompt="1"/>
          </p:nvPr>
        </p:nvSpPr>
        <p:spPr bwMode="gray">
          <a:xfrm>
            <a:off x="4267200" y="4000502"/>
            <a:ext cx="3653683" cy="2176463"/>
          </a:xfrm>
          <a:noFill/>
        </p:spPr>
        <p:txBody>
          <a:bodyPr lIns="182880" tIns="182880" rIns="182880">
            <a:normAutofit/>
          </a:bodyPr>
          <a:lstStyle>
            <a:lvl1pPr marL="428625" indent="-428625">
              <a:buClr>
                <a:schemeClr val="accent3"/>
              </a:buClr>
              <a:buFont typeface="Calibri" panose="020F0502020204030204" pitchFamily="34" charset="0"/>
              <a:buChar char="▪"/>
              <a:defRPr sz="2100"/>
            </a:lvl1pPr>
            <a:lvl2pPr marL="771525" indent="-428625">
              <a:buClr>
                <a:schemeClr val="accent3"/>
              </a:buClr>
              <a:buFont typeface="Calibri" panose="020F0502020204030204" pitchFamily="34" charset="0"/>
              <a:buChar char="▪"/>
              <a:defRPr sz="1800"/>
            </a:lvl2pPr>
            <a:lvl3pPr>
              <a:defRPr/>
            </a:lvl3pPr>
            <a:lvl4pPr>
              <a:defRPr sz="1800"/>
            </a:lvl4pPr>
            <a:lvl5pPr>
              <a:defRPr/>
            </a:lvl5pPr>
          </a:lstStyle>
          <a:p>
            <a:pPr lvl="0"/>
            <a:r>
              <a:rPr lang="en-US" dirty="0"/>
              <a:t>Add text</a:t>
            </a:r>
          </a:p>
        </p:txBody>
      </p:sp>
      <p:sp>
        <p:nvSpPr>
          <p:cNvPr id="18" name="Content Placeholder 6"/>
          <p:cNvSpPr>
            <a:spLocks noGrp="1"/>
          </p:cNvSpPr>
          <p:nvPr>
            <p:ph sz="half" idx="20" hasCustomPrompt="1"/>
          </p:nvPr>
        </p:nvSpPr>
        <p:spPr bwMode="gray">
          <a:xfrm>
            <a:off x="8272691" y="4011185"/>
            <a:ext cx="3619499" cy="2176463"/>
          </a:xfrm>
          <a:noFill/>
        </p:spPr>
        <p:txBody>
          <a:bodyPr lIns="182880" tIns="182880" rIns="182880">
            <a:normAutofit/>
          </a:bodyPr>
          <a:lstStyle>
            <a:lvl1pPr marL="428625" indent="-428625">
              <a:buClr>
                <a:schemeClr val="accent3"/>
              </a:buClr>
              <a:buFont typeface="Calibri" panose="020F0502020204030204" pitchFamily="34" charset="0"/>
              <a:buChar char="▪"/>
              <a:defRPr sz="2100"/>
            </a:lvl1pPr>
            <a:lvl2pPr marL="771525" indent="-428625">
              <a:buClr>
                <a:schemeClr val="accent3"/>
              </a:buClr>
              <a:buFont typeface="Calibri" panose="020F0502020204030204" pitchFamily="34" charset="0"/>
              <a:buChar char="▪"/>
              <a:defRPr sz="1800"/>
            </a:lvl2pPr>
            <a:lvl3pPr>
              <a:defRPr/>
            </a:lvl3pPr>
            <a:lvl4pPr>
              <a:defRPr sz="1800"/>
            </a:lvl4pPr>
            <a:lvl5pPr>
              <a:defRPr/>
            </a:lvl5pPr>
          </a:lstStyle>
          <a:p>
            <a:pPr lvl="0"/>
            <a:r>
              <a:rPr lang="en-US" dirty="0"/>
              <a:t>Add text</a:t>
            </a:r>
          </a:p>
        </p:txBody>
      </p:sp>
      <p:sp>
        <p:nvSpPr>
          <p:cNvPr id="19" name="Content Placeholder 4"/>
          <p:cNvSpPr>
            <a:spLocks noGrp="1"/>
          </p:cNvSpPr>
          <p:nvPr>
            <p:ph idx="14" hasCustomPrompt="1"/>
          </p:nvPr>
        </p:nvSpPr>
        <p:spPr bwMode="gray">
          <a:xfrm>
            <a:off x="304800" y="1610466"/>
            <a:ext cx="3619499"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1" name="Content Placeholder 4"/>
          <p:cNvSpPr>
            <a:spLocks noGrp="1"/>
          </p:cNvSpPr>
          <p:nvPr>
            <p:ph idx="21" hasCustomPrompt="1"/>
          </p:nvPr>
        </p:nvSpPr>
        <p:spPr bwMode="gray">
          <a:xfrm>
            <a:off x="4292239" y="1616997"/>
            <a:ext cx="3619499"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22" hasCustomPrompt="1"/>
          </p:nvPr>
        </p:nvSpPr>
        <p:spPr bwMode="gray">
          <a:xfrm>
            <a:off x="8272691" y="1610466"/>
            <a:ext cx="3619499"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23"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1" y="6399065"/>
            <a:ext cx="1590752" cy="230129"/>
          </a:xfrm>
          <a:prstGeom prst="rect">
            <a:avLst/>
          </a:prstGeom>
        </p:spPr>
      </p:pic>
    </p:spTree>
    <p:extLst>
      <p:ext uri="{BB962C8B-B14F-4D97-AF65-F5344CB8AC3E}">
        <p14:creationId xmlns:p14="http://schemas.microsoft.com/office/powerpoint/2010/main" val="26159655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dirty="0"/>
              <a:t>Make a secondary statement here.</a:t>
            </a:r>
          </a:p>
        </p:txBody>
      </p:sp>
      <p:sp>
        <p:nvSpPr>
          <p:cNvPr id="3" name="Date Placeholder 4"/>
          <p:cNvSpPr>
            <a:spLocks noGrp="1"/>
          </p:cNvSpPr>
          <p:nvPr>
            <p:ph type="dt" sz="half" idx="10"/>
          </p:nvPr>
        </p:nvSpPr>
        <p:spPr bwMode="black"/>
        <p:txBody>
          <a:bodyPr/>
          <a:lstStyle/>
          <a:p>
            <a:fld id="{773F70D8-B8A4-486C-B5A3-7E09A58E842F}" type="datetime1">
              <a:rPr lang="en-US" smtClean="0"/>
              <a:t>5/28/2024</a:t>
            </a:fld>
            <a:endParaRPr lang="en-US" dirty="0"/>
          </a:p>
        </p:txBody>
      </p:sp>
      <p:sp>
        <p:nvSpPr>
          <p:cNvPr id="5" name="Footer Placeholder 5"/>
          <p:cNvSpPr>
            <a:spLocks noGrp="1"/>
          </p:cNvSpPr>
          <p:nvPr>
            <p:ph type="ftr" sz="quarter" idx="12"/>
          </p:nvPr>
        </p:nvSpPr>
        <p:spPr bwMode="black"/>
        <p:txBody>
          <a:bodyPr/>
          <a:lstStyle>
            <a:lvl1pPr>
              <a:defRPr>
                <a:solidFill>
                  <a:schemeClr val="tx2"/>
                </a:solidFill>
              </a:defRPr>
            </a:lvl1pPr>
          </a:lstStyle>
          <a:p>
            <a:endParaRPr lang="en-US" dirty="0"/>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267371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dirty="0"/>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ECF7EE7C-1BB0-4296-A25E-6397E628FEE7}" type="datetime1">
              <a:rPr lang="en-US" smtClean="0"/>
              <a:t>5/28/2024</a:t>
            </a:fld>
            <a:endParaRPr lang="en-US" dirty="0"/>
          </a:p>
        </p:txBody>
      </p:sp>
      <p:sp>
        <p:nvSpPr>
          <p:cNvPr id="5" name="Footer Placeholder 5"/>
          <p:cNvSpPr>
            <a:spLocks noGrp="1"/>
          </p:cNvSpPr>
          <p:nvPr>
            <p:ph type="ftr" sz="quarter" idx="12"/>
          </p:nvPr>
        </p:nvSpPr>
        <p:spPr bwMode="white"/>
        <p:txBody>
          <a:bodyPr/>
          <a:lstStyle>
            <a:lvl1pPr>
              <a:defRPr>
                <a:solidFill>
                  <a:schemeClr val="bg1"/>
                </a:solidFill>
              </a:defRPr>
            </a:lvl1pPr>
          </a:lstStyle>
          <a:p>
            <a:endParaRPr lang="en-US" dirty="0"/>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429161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dirty="0"/>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25DA9CE7-198D-408D-B014-BDD4896D0AF3}" type="datetime1">
              <a:rPr lang="en-US" smtClean="0"/>
              <a:t>5/28/2024</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endParaRPr lang="en-US" dirty="0"/>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7" descr="Minnesota Department of Health logo">
            <a:extLst>
              <a:ext uri="{FF2B5EF4-FFF2-40B4-BE49-F238E27FC236}">
                <a16:creationId xmlns:a16="http://schemas.microsoft.com/office/drawing/2014/main" id="{5592C70C-B546-4A40-9C26-6C857E0F9E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Tree>
    <p:extLst>
      <p:ext uri="{BB962C8B-B14F-4D97-AF65-F5344CB8AC3E}">
        <p14:creationId xmlns:p14="http://schemas.microsoft.com/office/powerpoint/2010/main" val="31772595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60EE199-27DD-4F56-998C-357876FCD7AC}" type="datetime1">
              <a:rPr lang="en-US" smtClean="0"/>
              <a:t>5/28/2024</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8" descr="Minnesota Department of Health logo">
            <a:extLst>
              <a:ext uri="{FF2B5EF4-FFF2-40B4-BE49-F238E27FC236}">
                <a16:creationId xmlns:a16="http://schemas.microsoft.com/office/drawing/2014/main" id="{2A40E8AF-55F5-4194-AB93-9716C425792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Tree>
    <p:extLst>
      <p:ext uri="{BB962C8B-B14F-4D97-AF65-F5344CB8AC3E}">
        <p14:creationId xmlns:p14="http://schemas.microsoft.com/office/powerpoint/2010/main" val="36469082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 col / 1 row">
    <p:bg bwMode="gray">
      <p:bgRef idx="1001">
        <a:schemeClr val="bg1"/>
      </p:bgRef>
    </p:bg>
    <p:spTree>
      <p:nvGrpSpPr>
        <p:cNvPr id="1" name=""/>
        <p:cNvGrpSpPr/>
        <p:nvPr/>
      </p:nvGrpSpPr>
      <p:grpSpPr>
        <a:xfrm>
          <a:off x="0" y="0"/>
          <a:ext cx="0" cy="0"/>
          <a:chOff x="0" y="0"/>
          <a:chExt cx="0" cy="0"/>
        </a:xfrm>
      </p:grpSpPr>
      <p:grpSp>
        <p:nvGrpSpPr>
          <p:cNvPr id="7" name="Group 6" descr="&quot;&quot;"/>
          <p:cNvGrpSpPr/>
          <p:nvPr userDrawn="1"/>
        </p:nvGrpSpPr>
        <p:grpSpPr>
          <a:xfrm>
            <a:off x="0" y="-128"/>
            <a:ext cx="12192000" cy="1335409"/>
            <a:chOff x="0" y="-128"/>
            <a:chExt cx="12192000" cy="1335409"/>
          </a:xfrm>
        </p:grpSpPr>
        <p:sp>
          <p:nvSpPr>
            <p:cNvPr id="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87200" cy="1216025"/>
          </a:xfrm>
          <a:noFill/>
        </p:spPr>
        <p:txBody>
          <a:bodyPr lIns="0" rIns="0">
            <a:normAutofit/>
          </a:bodyPr>
          <a:lstStyle>
            <a:lvl1pPr marL="457200" algn="r">
              <a:spcBef>
                <a:spcPts val="0"/>
              </a:spcBef>
              <a:spcAft>
                <a:spcPts val="0"/>
              </a:spcAft>
              <a:defRPr sz="3600" b="1">
                <a:solidFill>
                  <a:schemeClr val="bg1"/>
                </a:solidFill>
              </a:defRPr>
            </a:lvl1pPr>
          </a:lstStyle>
          <a:p>
            <a:r>
              <a:rPr lang="en-US" dirty="0"/>
              <a:t>Slide title – 1 col / 1 row</a:t>
            </a:r>
          </a:p>
        </p:txBody>
      </p:sp>
      <p:sp>
        <p:nvSpPr>
          <p:cNvPr id="3" name="Content Placeholder 3"/>
          <p:cNvSpPr>
            <a:spLocks noGrp="1"/>
          </p:cNvSpPr>
          <p:nvPr>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Add text or click icon to add object</a:t>
            </a:r>
          </a:p>
          <a:p>
            <a:pPr lvl="1"/>
            <a:r>
              <a:rPr lang="en-US" dirty="0" err="1"/>
              <a:t>Lsjkdflksd</a:t>
            </a:r>
            <a:endParaRPr lang="en-US" dirty="0"/>
          </a:p>
          <a:p>
            <a:pPr lvl="2"/>
            <a:r>
              <a:rPr lang="en-US" dirty="0" err="1"/>
              <a:t>Lkjsdlksd</a:t>
            </a:r>
            <a:endParaRPr lang="en-US" dirty="0"/>
          </a:p>
          <a:p>
            <a:pPr lvl="3"/>
            <a:r>
              <a:rPr lang="en-US" dirty="0"/>
              <a:t>;</a:t>
            </a:r>
            <a:r>
              <a:rPr lang="en-US" dirty="0" err="1"/>
              <a:t>kfs;lsd</a:t>
            </a:r>
            <a:endParaRPr lang="en-US" dirty="0"/>
          </a:p>
          <a:p>
            <a:pPr lvl="4"/>
            <a:r>
              <a:rPr lang="en-US" dirty="0" err="1"/>
              <a:t>L;ksdlksd</a:t>
            </a:r>
            <a:endParaRPr lang="en-US" dirty="0"/>
          </a:p>
        </p:txBody>
      </p:sp>
      <p:sp>
        <p:nvSpPr>
          <p:cNvPr id="6" name="Slide Number Placeholder 6"/>
          <p:cNvSpPr>
            <a:spLocks noGrp="1"/>
          </p:cNvSpPr>
          <p:nvPr>
            <p:ph type="sldNum" sz="quarter" idx="12"/>
          </p:nvPr>
        </p:nvSpPr>
        <p:spPr bwMode="black">
          <a:xfrm>
            <a:off x="10425426" y="6324600"/>
            <a:ext cx="1462668" cy="365125"/>
          </a:xfrm>
        </p:spPr>
        <p:txBody>
          <a:bodyPr/>
          <a:lstStyle/>
          <a:p>
            <a:fld id="{48F63A3B-78C7-47BE-AE5E-E10140E04643}" type="slidenum">
              <a:rPr lang="en-US" smtClean="0"/>
              <a:t>‹#›</a:t>
            </a:fld>
            <a:endParaRPr lang="en-US" dirty="0"/>
          </a:p>
        </p:txBody>
      </p:sp>
      <p:pic>
        <p:nvPicPr>
          <p:cNvPr id="8"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1874655688"/>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 col / 1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4"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itle 1"/>
          <p:cNvSpPr>
            <a:spLocks noGrp="1"/>
          </p:cNvSpPr>
          <p:nvPr>
            <p:ph type="title" hasCustomPrompt="1"/>
          </p:nvPr>
        </p:nvSpPr>
        <p:spPr bwMode="white">
          <a:xfrm>
            <a:off x="0" y="1587"/>
            <a:ext cx="11887200" cy="1216025"/>
          </a:xfrm>
          <a:noFill/>
        </p:spPr>
        <p:txBody>
          <a:bodyPr lIns="0" rIns="0">
            <a:normAutofit/>
          </a:bodyPr>
          <a:lstStyle>
            <a:lvl1pPr algn="r">
              <a:defRPr sz="3600" b="1">
                <a:solidFill>
                  <a:schemeClr val="bg1"/>
                </a:solidFill>
              </a:defRPr>
            </a:lvl1pPr>
          </a:lstStyle>
          <a:p>
            <a:r>
              <a:rPr lang="en-US" dirty="0"/>
              <a:t>Slide title – 2 col / 1 row</a:t>
            </a:r>
          </a:p>
        </p:txBody>
      </p:sp>
      <p:sp>
        <p:nvSpPr>
          <p:cNvPr id="9" name="Slide Number Placeholder 6"/>
          <p:cNvSpPr>
            <a:spLocks noGrp="1"/>
          </p:cNvSpPr>
          <p:nvPr>
            <p:ph type="sldNum" sz="quarter" idx="12"/>
          </p:nvPr>
        </p:nvSpPr>
        <p:spPr bwMode="white">
          <a:xfrm>
            <a:off x="10435036"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
        <p:nvSpPr>
          <p:cNvPr id="8" name="Content Placeholder 6"/>
          <p:cNvSpPr>
            <a:spLocks noGrp="1"/>
          </p:cNvSpPr>
          <p:nvPr>
            <p:ph sz="half" idx="2" hasCustomPrompt="1"/>
          </p:nvPr>
        </p:nvSpPr>
        <p:spPr bwMode="gray">
          <a:xfrm>
            <a:off x="6248400" y="1601013"/>
            <a:ext cx="5638800" cy="4571187"/>
          </a:xfrm>
          <a:noFill/>
        </p:spPr>
        <p:txBody>
          <a:bodyPr lIns="182880" tIns="182880" rIns="182880">
            <a:normAutofit/>
          </a:bodyPr>
          <a:lstStyle>
            <a:lvl1pPr>
              <a:defRPr sz="4000"/>
            </a:lvl1pPr>
            <a:lvl2pPr>
              <a:defRPr/>
            </a:lvl2pPr>
          </a:lstStyle>
          <a:p>
            <a:pPr lvl="0"/>
            <a:r>
              <a:rPr lang="en-US" dirty="0"/>
              <a:t>Add text</a:t>
            </a:r>
          </a:p>
        </p:txBody>
      </p:sp>
      <p:pic>
        <p:nvPicPr>
          <p:cNvPr id="11"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
        <p:nvSpPr>
          <p:cNvPr id="12" name="Content Placeholder 4"/>
          <p:cNvSpPr>
            <a:spLocks noGrp="1"/>
          </p:cNvSpPr>
          <p:nvPr>
            <p:ph idx="14" hasCustomPrompt="1"/>
          </p:nvPr>
        </p:nvSpPr>
        <p:spPr bwMode="gray">
          <a:xfrm>
            <a:off x="304800" y="1610466"/>
            <a:ext cx="5638800" cy="4561734"/>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Tree>
    <p:extLst>
      <p:ext uri="{BB962C8B-B14F-4D97-AF65-F5344CB8AC3E}">
        <p14:creationId xmlns:p14="http://schemas.microsoft.com/office/powerpoint/2010/main" val="2999232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Section Slide">
    <p:bg>
      <p:bgPr>
        <a:solidFill>
          <a:schemeClr val="bg1"/>
        </a:solidFill>
        <a:effectLst/>
      </p:bgPr>
    </p:bg>
    <p:spTree>
      <p:nvGrpSpPr>
        <p:cNvPr id="1" name=""/>
        <p:cNvGrpSpPr/>
        <p:nvPr/>
      </p:nvGrpSpPr>
      <p:grpSpPr>
        <a:xfrm>
          <a:off x="0" y="0"/>
          <a:ext cx="0" cy="0"/>
          <a:chOff x="0" y="0"/>
          <a:chExt cx="0" cy="0"/>
        </a:xfrm>
      </p:grpSpPr>
      <p:sp>
        <p:nvSpPr>
          <p:cNvPr id="11" name="Picture Placeholder 8"/>
          <p:cNvSpPr>
            <a:spLocks noGrp="1"/>
          </p:cNvSpPr>
          <p:nvPr>
            <p:ph type="pic" sz="quarter" idx="13" hasCustomPrompt="1"/>
          </p:nvPr>
        </p:nvSpPr>
        <p:spPr bwMode="gray">
          <a:xfrm>
            <a:off x="0" y="0"/>
            <a:ext cx="12192000" cy="4833197"/>
          </a:xfrm>
          <a:noFill/>
        </p:spPr>
        <p:txBody>
          <a:bodyPr>
            <a:normAutofit/>
          </a:bodyPr>
          <a:lstStyle>
            <a:lvl1pPr marL="0" indent="0" algn="ctr">
              <a:buNone/>
              <a:defRPr sz="2400"/>
            </a:lvl1pPr>
          </a:lstStyle>
          <a:p>
            <a:r>
              <a:rPr lang="en-US" dirty="0"/>
              <a:t>Click Icon to add picture</a:t>
            </a:r>
          </a:p>
        </p:txBody>
      </p:sp>
      <p:sp>
        <p:nvSpPr>
          <p:cNvPr id="7" name="Rectangle 1" descr="&quot;&quot;"/>
          <p:cNvSpPr/>
          <p:nvPr userDrawn="1"/>
        </p:nvSpPr>
        <p:spPr bwMode="black">
          <a:xfrm rot="10800000">
            <a:off x="3048" y="4952455"/>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8" name="Rectangle 16" descr="&quot;&quot;"/>
          <p:cNvSpPr/>
          <p:nvPr userDrawn="1"/>
        </p:nvSpPr>
        <p:spPr bwMode="auto">
          <a:xfrm rot="10800000">
            <a:off x="0" y="4833198"/>
            <a:ext cx="12192000" cy="119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lide Number Placeholder 7"/>
          <p:cNvSpPr>
            <a:spLocks noGrp="1"/>
          </p:cNvSpPr>
          <p:nvPr userDrawn="1">
            <p:ph type="sldNum" sz="quarter" idx="16"/>
          </p:nvPr>
        </p:nvSpPr>
        <p:spPr bwMode="black">
          <a:xfrm>
            <a:off x="10425426" y="6324600"/>
            <a:ext cx="1462668" cy="365125"/>
          </a:xfrm>
        </p:spPr>
        <p:txBody>
          <a:bodyPr/>
          <a:lstStyle/>
          <a:p>
            <a:fld id="{48F63A3B-78C7-47BE-AE5E-E10140E04643}" type="slidenum">
              <a:rPr lang="en-US" smtClean="0"/>
              <a:pPr/>
              <a:t>‹#›</a:t>
            </a:fld>
            <a:endParaRPr lang="en-US" dirty="0"/>
          </a:p>
        </p:txBody>
      </p:sp>
      <p:sp>
        <p:nvSpPr>
          <p:cNvPr id="2" name="Title 2"/>
          <p:cNvSpPr>
            <a:spLocks noGrp="1"/>
          </p:cNvSpPr>
          <p:nvPr userDrawn="1">
            <p:ph type="ctrTitle" hasCustomPrompt="1"/>
          </p:nvPr>
        </p:nvSpPr>
        <p:spPr bwMode="white">
          <a:xfrm>
            <a:off x="312420" y="4952456"/>
            <a:ext cx="11574780" cy="1216152"/>
          </a:xfrm>
          <a:noFill/>
          <a:ln>
            <a:noFill/>
          </a:ln>
        </p:spPr>
        <p:txBody>
          <a:bodyPr anchor="ctr">
            <a:normAutofit/>
          </a:bodyPr>
          <a:lstStyle>
            <a:lvl1pPr algn="ctr">
              <a:defRPr sz="4000" b="1" baseline="0">
                <a:solidFill>
                  <a:schemeClr val="tx1"/>
                </a:solidFill>
              </a:defRPr>
            </a:lvl1pPr>
          </a:lstStyle>
          <a:p>
            <a:r>
              <a:rPr lang="en-US" dirty="0"/>
              <a:t>Section title</a:t>
            </a:r>
          </a:p>
        </p:txBody>
      </p:sp>
      <p:pic>
        <p:nvPicPr>
          <p:cNvPr id="10"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9102828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 col / 2 row">
    <p:bg bwMode="auto">
      <p:bgPr>
        <a:solidFill>
          <a:schemeClr val="bg1"/>
        </a:solidFill>
        <a:effectLst/>
      </p:bgPr>
    </p:bg>
    <p:spTree>
      <p:nvGrpSpPr>
        <p:cNvPr id="1" name=""/>
        <p:cNvGrpSpPr/>
        <p:nvPr/>
      </p:nvGrpSpPr>
      <p:grpSpPr>
        <a:xfrm>
          <a:off x="0" y="0"/>
          <a:ext cx="0" cy="0"/>
          <a:chOff x="0" y="0"/>
          <a:chExt cx="0" cy="0"/>
        </a:xfrm>
      </p:grpSpPr>
      <p:grpSp>
        <p:nvGrpSpPr>
          <p:cNvPr id="11" name="Group 10" descr="&quot;&quot;"/>
          <p:cNvGrpSpPr/>
          <p:nvPr userDrawn="1"/>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68150" cy="1216025"/>
          </a:xfrm>
          <a:noFill/>
        </p:spPr>
        <p:txBody>
          <a:bodyPr lIns="0" rIns="0">
            <a:normAutofit/>
          </a:bodyPr>
          <a:lstStyle>
            <a:lvl1pPr algn="r">
              <a:defRPr sz="3600" b="1" baseline="0">
                <a:solidFill>
                  <a:schemeClr val="bg1"/>
                </a:solidFill>
              </a:defRPr>
            </a:lvl1pPr>
          </a:lstStyle>
          <a:p>
            <a:r>
              <a:rPr lang="en-US" dirty="0"/>
              <a:t>Slide title – 1 col / 2 row</a:t>
            </a:r>
          </a:p>
        </p:txBody>
      </p:sp>
      <p:sp>
        <p:nvSpPr>
          <p:cNvPr id="6" name="Slide Number Placeholder 7"/>
          <p:cNvSpPr>
            <a:spLocks noGrp="1"/>
          </p:cNvSpPr>
          <p:nvPr>
            <p:ph type="sldNum" sz="quarter" idx="12"/>
          </p:nvPr>
        </p:nvSpPr>
        <p:spPr bwMode="black">
          <a:xfrm>
            <a:off x="10414028" y="6356350"/>
            <a:ext cx="1462668" cy="365125"/>
          </a:xfrm>
        </p:spPr>
        <p:txBody>
          <a:bodyPr/>
          <a:lstStyle/>
          <a:p>
            <a:fld id="{48F63A3B-78C7-47BE-AE5E-E10140E04643}" type="slidenum">
              <a:rPr lang="en-US" smtClean="0"/>
              <a:t>‹#›</a:t>
            </a:fld>
            <a:endParaRPr lang="en-US" dirty="0"/>
          </a:p>
        </p:txBody>
      </p:sp>
      <p:sp>
        <p:nvSpPr>
          <p:cNvPr id="10" name="Content Placeholder 4"/>
          <p:cNvSpPr>
            <a:spLocks noGrp="1"/>
          </p:cNvSpPr>
          <p:nvPr>
            <p:ph idx="13" hasCustomPrompt="1"/>
          </p:nvPr>
        </p:nvSpPr>
        <p:spPr bwMode="gray">
          <a:xfrm>
            <a:off x="304800" y="4000500"/>
            <a:ext cx="11582400" cy="2171700"/>
          </a:xfrm>
          <a:noFill/>
        </p:spPr>
        <p:txBody>
          <a:bodyPr lIns="182880" tIns="301752" rIns="182880"/>
          <a:lstStyle>
            <a:lvl1pPr marL="571500" indent="-571500">
              <a:buClr>
                <a:schemeClr val="accent3"/>
              </a:buClr>
              <a:buFont typeface="Calibri" panose="020F0502020204030204" pitchFamily="34" charset="0"/>
              <a:buChar char="▪"/>
              <a:defRPr sz="360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Add text</a:t>
            </a:r>
          </a:p>
        </p:txBody>
      </p:sp>
      <p:sp>
        <p:nvSpPr>
          <p:cNvPr id="8" name="Content Placeholder 4"/>
          <p:cNvSpPr>
            <a:spLocks noGrp="1"/>
          </p:cNvSpPr>
          <p:nvPr>
            <p:ph idx="14" hasCustomPrompt="1"/>
          </p:nvPr>
        </p:nvSpPr>
        <p:spPr bwMode="gray">
          <a:xfrm>
            <a:off x="304800" y="1610466"/>
            <a:ext cx="115824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9"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3595346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1" name="Text Placeholder 4"/>
          <p:cNvSpPr>
            <a:spLocks noGrp="1"/>
          </p:cNvSpPr>
          <p:nvPr>
            <p:ph type="body" sz="quarter" idx="18" hasCustomPrompt="1"/>
          </p:nvPr>
        </p:nvSpPr>
        <p:spPr bwMode="black">
          <a:xfrm>
            <a:off x="304800" y="5505450"/>
            <a:ext cx="11582400" cy="819150"/>
          </a:xfrm>
        </p:spPr>
        <p:txBody>
          <a:bodyPr anchor="ctr">
            <a:normAutofit/>
          </a:bodyPr>
          <a:lstStyle>
            <a:lvl1pPr marL="0" indent="0" algn="ctr">
              <a:buNone/>
              <a:defRPr sz="1800"/>
            </a:lvl1pPr>
          </a:lstStyle>
          <a:p>
            <a:pPr lvl="0"/>
            <a:r>
              <a:rPr lang="en-US" dirty="0" err="1"/>
              <a:t>Firstname</a:t>
            </a:r>
            <a:r>
              <a:rPr lang="en-US" dirty="0"/>
              <a:t> </a:t>
            </a:r>
            <a:r>
              <a:rPr lang="en-US" dirty="0" err="1"/>
              <a:t>Lastname</a:t>
            </a:r>
            <a:r>
              <a:rPr lang="en-US" dirty="0"/>
              <a:t> | Job Title</a:t>
            </a:r>
            <a:br>
              <a:rPr lang="en-US" dirty="0"/>
            </a:br>
            <a:r>
              <a:rPr lang="en-US" dirty="0"/>
              <a:t>Date</a:t>
            </a:r>
          </a:p>
        </p:txBody>
      </p:sp>
      <p:sp>
        <p:nvSpPr>
          <p:cNvPr id="7" name="Footer"/>
          <p:cNvSpPr txBox="1">
            <a:spLocks/>
          </p:cNvSpPr>
          <p:nvPr userDrawn="1"/>
        </p:nvSpPr>
        <p:spPr>
          <a:xfrm>
            <a:off x="2027074" y="6367781"/>
            <a:ext cx="824781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Protecting, maintaining and improving the health of all </a:t>
            </a:r>
            <a:r>
              <a:rPr lang="en-US" sz="1000" dirty="0" err="1"/>
              <a:t>minnesotans</a:t>
            </a:r>
            <a:endParaRPr lang="en-US" sz="1000" dirty="0"/>
          </a:p>
        </p:txBody>
      </p:sp>
      <p:sp>
        <p:nvSpPr>
          <p:cNvPr id="9" name="Rectangle 1" descr="&quot;&quot;"/>
          <p:cNvSpPr/>
          <p:nvPr userDrawn="1"/>
        </p:nvSpPr>
        <p:spPr bwMode="black">
          <a:xfrm rot="10800000">
            <a:off x="3048" y="4235956"/>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 name="Title 2" descr="&quot;&quot;"/>
          <p:cNvSpPr>
            <a:spLocks noGrp="1"/>
          </p:cNvSpPr>
          <p:nvPr userDrawn="1">
            <p:ph type="ctrTitle" hasCustomPrompt="1"/>
          </p:nvPr>
        </p:nvSpPr>
        <p:spPr bwMode="auto">
          <a:xfrm>
            <a:off x="304800" y="4235955"/>
            <a:ext cx="11582400" cy="1216153"/>
          </a:xfrm>
          <a:noFill/>
          <a:ln>
            <a:noFill/>
          </a:ln>
        </p:spPr>
        <p:txBody>
          <a:bodyPr wrap="square" lIns="182880" tIns="91440" rIns="182880" bIns="91440" anchor="ctr">
            <a:normAutofit/>
          </a:bodyPr>
          <a:lstStyle>
            <a:lvl1pPr algn="ctr">
              <a:defRPr sz="4400" b="1">
                <a:solidFill>
                  <a:schemeClr val="accent1"/>
                </a:solidFill>
              </a:defRPr>
            </a:lvl1pPr>
          </a:lstStyle>
          <a:p>
            <a:r>
              <a:rPr lang="en-US" dirty="0"/>
              <a:t>Presentation Title</a:t>
            </a:r>
          </a:p>
        </p:txBody>
      </p:sp>
      <p:pic>
        <p:nvPicPr>
          <p:cNvPr id="10" name="Picture 9" descr="M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4235956"/>
          </a:xfrm>
          <a:prstGeom prst="rect">
            <a:avLst/>
          </a:prstGeom>
        </p:spPr>
      </p:pic>
    </p:spTree>
    <p:extLst>
      <p:ext uri="{BB962C8B-B14F-4D97-AF65-F5344CB8AC3E}">
        <p14:creationId xmlns:p14="http://schemas.microsoft.com/office/powerpoint/2010/main" val="1001343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1" name="Picture Placeholder 8"/>
          <p:cNvSpPr>
            <a:spLocks noGrp="1"/>
          </p:cNvSpPr>
          <p:nvPr>
            <p:ph type="pic" sz="quarter" idx="13" hasCustomPrompt="1"/>
          </p:nvPr>
        </p:nvSpPr>
        <p:spPr bwMode="gray">
          <a:xfrm>
            <a:off x="0" y="0"/>
            <a:ext cx="12192000" cy="4833197"/>
          </a:xfrm>
          <a:noFill/>
        </p:spPr>
        <p:txBody>
          <a:bodyPr>
            <a:normAutofit/>
          </a:bodyPr>
          <a:lstStyle>
            <a:lvl1pPr marL="0" indent="0" algn="ctr">
              <a:buNone/>
              <a:defRPr sz="2400"/>
            </a:lvl1pPr>
          </a:lstStyle>
          <a:p>
            <a:r>
              <a:rPr lang="en-US" dirty="0"/>
              <a:t>Click Icon to add picture</a:t>
            </a:r>
          </a:p>
        </p:txBody>
      </p:sp>
      <p:sp>
        <p:nvSpPr>
          <p:cNvPr id="7" name="Rectangle 1" descr="&quot;&quot;"/>
          <p:cNvSpPr/>
          <p:nvPr userDrawn="1"/>
        </p:nvSpPr>
        <p:spPr bwMode="black">
          <a:xfrm rot="10800000">
            <a:off x="3048" y="4952455"/>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8" name="Rectangle 16" descr="&quot;&quot;"/>
          <p:cNvSpPr/>
          <p:nvPr userDrawn="1"/>
        </p:nvSpPr>
        <p:spPr bwMode="auto">
          <a:xfrm rot="10800000">
            <a:off x="0" y="4833198"/>
            <a:ext cx="12192000" cy="119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lide Number Placeholder 7"/>
          <p:cNvSpPr>
            <a:spLocks noGrp="1"/>
          </p:cNvSpPr>
          <p:nvPr userDrawn="1">
            <p:ph type="sldNum" sz="quarter" idx="16"/>
          </p:nvPr>
        </p:nvSpPr>
        <p:spPr bwMode="black">
          <a:xfrm>
            <a:off x="10425426" y="6324600"/>
            <a:ext cx="1462668" cy="365125"/>
          </a:xfrm>
        </p:spPr>
        <p:txBody>
          <a:bodyPr/>
          <a:lstStyle/>
          <a:p>
            <a:fld id="{48F63A3B-78C7-47BE-AE5E-E10140E04643}" type="slidenum">
              <a:rPr lang="en-US" smtClean="0"/>
              <a:pPr/>
              <a:t>‹#›</a:t>
            </a:fld>
            <a:endParaRPr lang="en-US" dirty="0"/>
          </a:p>
        </p:txBody>
      </p:sp>
      <p:sp>
        <p:nvSpPr>
          <p:cNvPr id="2" name="Title 2"/>
          <p:cNvSpPr>
            <a:spLocks noGrp="1"/>
          </p:cNvSpPr>
          <p:nvPr userDrawn="1">
            <p:ph type="ctrTitle" hasCustomPrompt="1"/>
          </p:nvPr>
        </p:nvSpPr>
        <p:spPr bwMode="white">
          <a:xfrm>
            <a:off x="312420" y="4952456"/>
            <a:ext cx="11574780" cy="1216152"/>
          </a:xfrm>
          <a:noFill/>
          <a:ln>
            <a:noFill/>
          </a:ln>
        </p:spPr>
        <p:txBody>
          <a:bodyPr anchor="ctr">
            <a:normAutofit/>
          </a:bodyPr>
          <a:lstStyle>
            <a:lvl1pPr algn="ctr">
              <a:defRPr sz="4000" b="1" baseline="0">
                <a:solidFill>
                  <a:schemeClr val="tx1"/>
                </a:solidFill>
              </a:defRPr>
            </a:lvl1pPr>
          </a:lstStyle>
          <a:p>
            <a:r>
              <a:rPr lang="en-US" dirty="0"/>
              <a:t>Section title</a:t>
            </a:r>
          </a:p>
        </p:txBody>
      </p:sp>
      <p:pic>
        <p:nvPicPr>
          <p:cNvPr id="10"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950346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l / 2 row">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21"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5" name="Title 2"/>
          <p:cNvSpPr>
            <a:spLocks noGrp="1"/>
          </p:cNvSpPr>
          <p:nvPr>
            <p:ph type="title" hasCustomPrompt="1"/>
          </p:nvPr>
        </p:nvSpPr>
        <p:spPr bwMode="white">
          <a:xfrm>
            <a:off x="-3048" y="-1"/>
            <a:ext cx="11890248" cy="1216025"/>
          </a:xfrm>
          <a:noFill/>
          <a:ln>
            <a:noFill/>
          </a:ln>
        </p:spPr>
        <p:txBody>
          <a:bodyPr lIns="0" rIns="0">
            <a:normAutofit/>
          </a:bodyPr>
          <a:lstStyle>
            <a:lvl1pPr algn="r">
              <a:defRPr sz="2700">
                <a:solidFill>
                  <a:schemeClr val="bg1"/>
                </a:solidFill>
              </a:defRPr>
            </a:lvl1pPr>
          </a:lstStyle>
          <a:p>
            <a:r>
              <a:rPr lang="en-US" dirty="0"/>
              <a:t>Slide title – 4 col / 2 row</a:t>
            </a:r>
          </a:p>
        </p:txBody>
      </p:sp>
      <p:sp>
        <p:nvSpPr>
          <p:cNvPr id="17" name="Text Placeholder 4"/>
          <p:cNvSpPr>
            <a:spLocks noGrp="1"/>
          </p:cNvSpPr>
          <p:nvPr>
            <p:ph type="body" sz="quarter" idx="15" hasCustomPrompt="1"/>
          </p:nvPr>
        </p:nvSpPr>
        <p:spPr bwMode="black">
          <a:xfrm>
            <a:off x="304801" y="4000500"/>
            <a:ext cx="2705099" cy="2171700"/>
          </a:xfrm>
        </p:spPr>
        <p:txBody>
          <a:bodyPr>
            <a:normAutofit/>
          </a:bodyPr>
          <a:lstStyle>
            <a:lvl1pPr marL="257175" indent="-257175" algn="l">
              <a:lnSpc>
                <a:spcPct val="100000"/>
              </a:lnSpc>
              <a:spcBef>
                <a:spcPts val="0"/>
              </a:spcBef>
              <a:buFont typeface="Calibri" panose="020F0502020204030204" pitchFamily="34" charset="0"/>
              <a:buChar char="▪"/>
              <a:defRPr sz="1800" b="0">
                <a:solidFill>
                  <a:schemeClr val="tx2"/>
                </a:solidFill>
              </a:defRPr>
            </a:lvl1pPr>
            <a:lvl2pPr>
              <a:defRPr sz="1500"/>
            </a:lvl2pPr>
            <a:lvl3pPr>
              <a:defRPr sz="1350"/>
            </a:lvl3pPr>
            <a:lvl4pPr>
              <a:defRPr sz="1350"/>
            </a:lvl4pPr>
          </a:lstStyle>
          <a:p>
            <a:pPr lvl="0"/>
            <a:r>
              <a:rPr lang="en-US" dirty="0"/>
              <a:t>Add text</a:t>
            </a:r>
          </a:p>
        </p:txBody>
      </p:sp>
      <p:sp>
        <p:nvSpPr>
          <p:cNvPr id="26" name="Slide Number Placeholder 13"/>
          <p:cNvSpPr>
            <a:spLocks noGrp="1"/>
          </p:cNvSpPr>
          <p:nvPr>
            <p:ph type="sldNum" sz="quarter" idx="12"/>
          </p:nvPr>
        </p:nvSpPr>
        <p:spPr bwMode="black">
          <a:xfrm>
            <a:off x="10423698" y="6356352"/>
            <a:ext cx="1462668" cy="365125"/>
          </a:xfrm>
        </p:spPr>
        <p:txBody>
          <a:bodyPr/>
          <a:lstStyle/>
          <a:p>
            <a:fld id="{48F63A3B-78C7-47BE-AE5E-E10140E04643}" type="slidenum">
              <a:rPr lang="en-US" smtClean="0"/>
              <a:t>‹#›</a:t>
            </a:fld>
            <a:endParaRPr lang="en-US" dirty="0"/>
          </a:p>
        </p:txBody>
      </p:sp>
      <p:sp>
        <p:nvSpPr>
          <p:cNvPr id="24" name="Text Placeholder 4"/>
          <p:cNvSpPr>
            <a:spLocks noGrp="1"/>
          </p:cNvSpPr>
          <p:nvPr>
            <p:ph type="body" sz="quarter" idx="21" hasCustomPrompt="1"/>
          </p:nvPr>
        </p:nvSpPr>
        <p:spPr bwMode="black">
          <a:xfrm>
            <a:off x="3281232" y="4011183"/>
            <a:ext cx="2662371" cy="2171700"/>
          </a:xfrm>
        </p:spPr>
        <p:txBody>
          <a:bodyPr>
            <a:normAutofit/>
          </a:bodyPr>
          <a:lstStyle>
            <a:lvl1pPr marL="257175" indent="-257175" algn="l">
              <a:lnSpc>
                <a:spcPct val="100000"/>
              </a:lnSpc>
              <a:spcBef>
                <a:spcPts val="0"/>
              </a:spcBef>
              <a:buFont typeface="Calibri" panose="020F0502020204030204" pitchFamily="34" charset="0"/>
              <a:buChar char="▪"/>
              <a:defRPr sz="1800" b="0">
                <a:solidFill>
                  <a:schemeClr val="tx2"/>
                </a:solidFill>
              </a:defRPr>
            </a:lvl1pPr>
            <a:lvl2pPr>
              <a:defRPr sz="1500"/>
            </a:lvl2pPr>
            <a:lvl3pPr>
              <a:defRPr sz="1350"/>
            </a:lvl3pPr>
            <a:lvl4pPr>
              <a:defRPr sz="1350"/>
            </a:lvl4pPr>
          </a:lstStyle>
          <a:p>
            <a:pPr lvl="0"/>
            <a:r>
              <a:rPr lang="en-US" dirty="0"/>
              <a:t>Add text</a:t>
            </a:r>
          </a:p>
        </p:txBody>
      </p:sp>
      <p:sp>
        <p:nvSpPr>
          <p:cNvPr id="25" name="Text Placeholder 4"/>
          <p:cNvSpPr>
            <a:spLocks noGrp="1"/>
          </p:cNvSpPr>
          <p:nvPr>
            <p:ph type="body" sz="quarter" idx="22" hasCustomPrompt="1"/>
          </p:nvPr>
        </p:nvSpPr>
        <p:spPr bwMode="black">
          <a:xfrm>
            <a:off x="6248400" y="4000500"/>
            <a:ext cx="2667000" cy="2171700"/>
          </a:xfrm>
        </p:spPr>
        <p:txBody>
          <a:bodyPr>
            <a:normAutofit/>
          </a:bodyPr>
          <a:lstStyle>
            <a:lvl1pPr marL="257175" indent="-257175" algn="l">
              <a:lnSpc>
                <a:spcPct val="100000"/>
              </a:lnSpc>
              <a:spcBef>
                <a:spcPts val="0"/>
              </a:spcBef>
              <a:buFont typeface="Calibri" panose="020F0502020204030204" pitchFamily="34" charset="0"/>
              <a:buChar char="▪"/>
              <a:defRPr sz="1800" b="0">
                <a:solidFill>
                  <a:schemeClr val="tx2"/>
                </a:solidFill>
              </a:defRPr>
            </a:lvl1pPr>
            <a:lvl2pPr>
              <a:defRPr sz="1500"/>
            </a:lvl2pPr>
            <a:lvl3pPr>
              <a:defRPr sz="1350"/>
            </a:lvl3pPr>
            <a:lvl4pPr>
              <a:defRPr sz="1350"/>
            </a:lvl4pPr>
          </a:lstStyle>
          <a:p>
            <a:pPr lvl="0"/>
            <a:r>
              <a:rPr lang="en-US" dirty="0"/>
              <a:t>Add text</a:t>
            </a:r>
          </a:p>
        </p:txBody>
      </p:sp>
      <p:sp>
        <p:nvSpPr>
          <p:cNvPr id="28" name="Text Placeholder 4"/>
          <p:cNvSpPr>
            <a:spLocks noGrp="1"/>
          </p:cNvSpPr>
          <p:nvPr>
            <p:ph type="body" sz="quarter" idx="23" hasCustomPrompt="1"/>
          </p:nvPr>
        </p:nvSpPr>
        <p:spPr bwMode="black">
          <a:xfrm>
            <a:off x="9195108" y="4011183"/>
            <a:ext cx="2692093" cy="2171700"/>
          </a:xfrm>
        </p:spPr>
        <p:txBody>
          <a:bodyPr>
            <a:normAutofit/>
          </a:bodyPr>
          <a:lstStyle>
            <a:lvl1pPr marL="257175" indent="-257175" algn="l">
              <a:lnSpc>
                <a:spcPct val="100000"/>
              </a:lnSpc>
              <a:spcBef>
                <a:spcPts val="0"/>
              </a:spcBef>
              <a:buFont typeface="Calibri" panose="020F0502020204030204" pitchFamily="34" charset="0"/>
              <a:buChar char="▪"/>
              <a:defRPr sz="1800" b="0">
                <a:solidFill>
                  <a:schemeClr val="tx2"/>
                </a:solidFill>
              </a:defRPr>
            </a:lvl1pPr>
            <a:lvl2pPr>
              <a:defRPr sz="1500"/>
            </a:lvl2pPr>
            <a:lvl3pPr>
              <a:defRPr sz="1350"/>
            </a:lvl3pPr>
            <a:lvl4pPr>
              <a:defRPr sz="1350"/>
            </a:lvl4pPr>
          </a:lstStyle>
          <a:p>
            <a:pPr lvl="0"/>
            <a:r>
              <a:rPr lang="en-US" dirty="0"/>
              <a:t>Add text</a:t>
            </a:r>
          </a:p>
        </p:txBody>
      </p:sp>
      <p:sp>
        <p:nvSpPr>
          <p:cNvPr id="27" name="Content Placeholder 4"/>
          <p:cNvSpPr>
            <a:spLocks noGrp="1"/>
          </p:cNvSpPr>
          <p:nvPr>
            <p:ph idx="14" hasCustomPrompt="1"/>
          </p:nvPr>
        </p:nvSpPr>
        <p:spPr bwMode="gray">
          <a:xfrm>
            <a:off x="304801" y="1610466"/>
            <a:ext cx="27051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9" name="Content Placeholder 4"/>
          <p:cNvSpPr>
            <a:spLocks noGrp="1"/>
          </p:cNvSpPr>
          <p:nvPr>
            <p:ph idx="24" hasCustomPrompt="1"/>
          </p:nvPr>
        </p:nvSpPr>
        <p:spPr bwMode="gray">
          <a:xfrm>
            <a:off x="3281232" y="1610466"/>
            <a:ext cx="2662371"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30" name="Content Placeholder 4"/>
          <p:cNvSpPr>
            <a:spLocks noGrp="1"/>
          </p:cNvSpPr>
          <p:nvPr>
            <p:ph idx="25" hasCustomPrompt="1"/>
          </p:nvPr>
        </p:nvSpPr>
        <p:spPr bwMode="gray">
          <a:xfrm>
            <a:off x="6248400" y="1610466"/>
            <a:ext cx="26670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31" name="Content Placeholder 4"/>
          <p:cNvSpPr>
            <a:spLocks noGrp="1"/>
          </p:cNvSpPr>
          <p:nvPr>
            <p:ph idx="26" hasCustomPrompt="1"/>
          </p:nvPr>
        </p:nvSpPr>
        <p:spPr bwMode="gray">
          <a:xfrm>
            <a:off x="9182100" y="1610466"/>
            <a:ext cx="2705101"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32"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1" y="6399065"/>
            <a:ext cx="1590752" cy="230129"/>
          </a:xfrm>
          <a:prstGeom prst="rect">
            <a:avLst/>
          </a:prstGeom>
        </p:spPr>
      </p:pic>
    </p:spTree>
    <p:extLst>
      <p:ext uri="{BB962C8B-B14F-4D97-AF65-F5344CB8AC3E}">
        <p14:creationId xmlns:p14="http://schemas.microsoft.com/office/powerpoint/2010/main" val="17035038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col / 1 row">
    <p:bg bwMode="gray">
      <p:bgRef idx="1001">
        <a:schemeClr val="bg1"/>
      </p:bgRef>
    </p:bg>
    <p:spTree>
      <p:nvGrpSpPr>
        <p:cNvPr id="1" name=""/>
        <p:cNvGrpSpPr/>
        <p:nvPr/>
      </p:nvGrpSpPr>
      <p:grpSpPr>
        <a:xfrm>
          <a:off x="0" y="0"/>
          <a:ext cx="0" cy="0"/>
          <a:chOff x="0" y="0"/>
          <a:chExt cx="0" cy="0"/>
        </a:xfrm>
      </p:grpSpPr>
      <p:grpSp>
        <p:nvGrpSpPr>
          <p:cNvPr id="7" name="Group 6" descr="&quot;&quot;"/>
          <p:cNvGrpSpPr/>
          <p:nvPr userDrawn="1"/>
        </p:nvGrpSpPr>
        <p:grpSpPr>
          <a:xfrm>
            <a:off x="0" y="-128"/>
            <a:ext cx="12192000" cy="1335409"/>
            <a:chOff x="0" y="-128"/>
            <a:chExt cx="12192000" cy="1335409"/>
          </a:xfrm>
        </p:grpSpPr>
        <p:sp>
          <p:nvSpPr>
            <p:cNvPr id="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87200" cy="1216025"/>
          </a:xfrm>
          <a:noFill/>
        </p:spPr>
        <p:txBody>
          <a:bodyPr lIns="0" rIns="0">
            <a:normAutofit/>
          </a:bodyPr>
          <a:lstStyle>
            <a:lvl1pPr marL="457200" algn="r">
              <a:spcBef>
                <a:spcPts val="0"/>
              </a:spcBef>
              <a:spcAft>
                <a:spcPts val="0"/>
              </a:spcAft>
              <a:defRPr sz="3600" b="1">
                <a:solidFill>
                  <a:schemeClr val="bg1"/>
                </a:solidFill>
              </a:defRPr>
            </a:lvl1pPr>
          </a:lstStyle>
          <a:p>
            <a:r>
              <a:rPr lang="en-US" dirty="0"/>
              <a:t>Slide title – 1 col / 1 row</a:t>
            </a:r>
          </a:p>
        </p:txBody>
      </p:sp>
      <p:sp>
        <p:nvSpPr>
          <p:cNvPr id="3" name="Content Placeholder 3"/>
          <p:cNvSpPr>
            <a:spLocks noGrp="1"/>
          </p:cNvSpPr>
          <p:nvPr>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Add text or click icon to add object</a:t>
            </a:r>
          </a:p>
          <a:p>
            <a:pPr lvl="1"/>
            <a:r>
              <a:rPr lang="en-US" dirty="0" err="1"/>
              <a:t>Lsjkdflksd</a:t>
            </a:r>
            <a:endParaRPr lang="en-US" dirty="0"/>
          </a:p>
          <a:p>
            <a:pPr lvl="2"/>
            <a:r>
              <a:rPr lang="en-US" dirty="0" err="1"/>
              <a:t>Lkjsdlksd</a:t>
            </a:r>
            <a:endParaRPr lang="en-US" dirty="0"/>
          </a:p>
          <a:p>
            <a:pPr lvl="3"/>
            <a:r>
              <a:rPr lang="en-US" dirty="0"/>
              <a:t>;</a:t>
            </a:r>
            <a:r>
              <a:rPr lang="en-US" dirty="0" err="1"/>
              <a:t>kfs;lsd</a:t>
            </a:r>
            <a:endParaRPr lang="en-US" dirty="0"/>
          </a:p>
          <a:p>
            <a:pPr lvl="4"/>
            <a:r>
              <a:rPr lang="en-US" dirty="0" err="1"/>
              <a:t>L;ksdlksd</a:t>
            </a:r>
            <a:endParaRPr lang="en-US" dirty="0"/>
          </a:p>
        </p:txBody>
      </p:sp>
      <p:sp>
        <p:nvSpPr>
          <p:cNvPr id="6" name="Slide Number Placeholder 6"/>
          <p:cNvSpPr>
            <a:spLocks noGrp="1"/>
          </p:cNvSpPr>
          <p:nvPr>
            <p:ph type="sldNum" sz="quarter" idx="12"/>
          </p:nvPr>
        </p:nvSpPr>
        <p:spPr bwMode="black">
          <a:xfrm>
            <a:off x="10425426" y="6324600"/>
            <a:ext cx="1462668" cy="365125"/>
          </a:xfrm>
        </p:spPr>
        <p:txBody>
          <a:bodyPr/>
          <a:lstStyle/>
          <a:p>
            <a:fld id="{48F63A3B-78C7-47BE-AE5E-E10140E04643}" type="slidenum">
              <a:rPr lang="en-US" smtClean="0"/>
              <a:t>‹#›</a:t>
            </a:fld>
            <a:endParaRPr lang="en-US" dirty="0"/>
          </a:p>
        </p:txBody>
      </p:sp>
      <p:pic>
        <p:nvPicPr>
          <p:cNvPr id="8"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1248429170"/>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 col / 2 row">
    <p:bg bwMode="auto">
      <p:bgPr>
        <a:solidFill>
          <a:schemeClr val="bg1"/>
        </a:solidFill>
        <a:effectLst/>
      </p:bgPr>
    </p:bg>
    <p:spTree>
      <p:nvGrpSpPr>
        <p:cNvPr id="1" name=""/>
        <p:cNvGrpSpPr/>
        <p:nvPr/>
      </p:nvGrpSpPr>
      <p:grpSpPr>
        <a:xfrm>
          <a:off x="0" y="0"/>
          <a:ext cx="0" cy="0"/>
          <a:chOff x="0" y="0"/>
          <a:chExt cx="0" cy="0"/>
        </a:xfrm>
      </p:grpSpPr>
      <p:grpSp>
        <p:nvGrpSpPr>
          <p:cNvPr id="11" name="Group 10" descr="&quot;&quot;"/>
          <p:cNvGrpSpPr/>
          <p:nvPr userDrawn="1"/>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68150" cy="1216025"/>
          </a:xfrm>
          <a:noFill/>
        </p:spPr>
        <p:txBody>
          <a:bodyPr lIns="0" rIns="0">
            <a:normAutofit/>
          </a:bodyPr>
          <a:lstStyle>
            <a:lvl1pPr algn="r">
              <a:defRPr sz="3600" b="1" baseline="0">
                <a:solidFill>
                  <a:schemeClr val="bg1"/>
                </a:solidFill>
              </a:defRPr>
            </a:lvl1pPr>
          </a:lstStyle>
          <a:p>
            <a:r>
              <a:rPr lang="en-US" dirty="0"/>
              <a:t>Slide title – 1 col / 2 row</a:t>
            </a:r>
          </a:p>
        </p:txBody>
      </p:sp>
      <p:sp>
        <p:nvSpPr>
          <p:cNvPr id="6" name="Slide Number Placeholder 7"/>
          <p:cNvSpPr>
            <a:spLocks noGrp="1"/>
          </p:cNvSpPr>
          <p:nvPr>
            <p:ph type="sldNum" sz="quarter" idx="12"/>
          </p:nvPr>
        </p:nvSpPr>
        <p:spPr bwMode="black">
          <a:xfrm>
            <a:off x="10414028" y="6356350"/>
            <a:ext cx="1462668" cy="365125"/>
          </a:xfrm>
        </p:spPr>
        <p:txBody>
          <a:bodyPr/>
          <a:lstStyle/>
          <a:p>
            <a:fld id="{48F63A3B-78C7-47BE-AE5E-E10140E04643}" type="slidenum">
              <a:rPr lang="en-US" smtClean="0"/>
              <a:t>‹#›</a:t>
            </a:fld>
            <a:endParaRPr lang="en-US" dirty="0"/>
          </a:p>
        </p:txBody>
      </p:sp>
      <p:sp>
        <p:nvSpPr>
          <p:cNvPr id="10" name="Content Placeholder 4"/>
          <p:cNvSpPr>
            <a:spLocks noGrp="1"/>
          </p:cNvSpPr>
          <p:nvPr>
            <p:ph idx="13" hasCustomPrompt="1"/>
          </p:nvPr>
        </p:nvSpPr>
        <p:spPr bwMode="gray">
          <a:xfrm>
            <a:off x="304800" y="4000500"/>
            <a:ext cx="11582400" cy="2171700"/>
          </a:xfrm>
          <a:noFill/>
        </p:spPr>
        <p:txBody>
          <a:bodyPr lIns="182880" tIns="301752" rIns="182880"/>
          <a:lstStyle>
            <a:lvl1pPr marL="571500" indent="-571500">
              <a:buClr>
                <a:schemeClr val="accent3"/>
              </a:buClr>
              <a:buFont typeface="Calibri" panose="020F0502020204030204" pitchFamily="34" charset="0"/>
              <a:buChar char="▪"/>
              <a:defRPr sz="360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Add text</a:t>
            </a:r>
          </a:p>
        </p:txBody>
      </p:sp>
      <p:sp>
        <p:nvSpPr>
          <p:cNvPr id="8" name="Content Placeholder 4"/>
          <p:cNvSpPr>
            <a:spLocks noGrp="1"/>
          </p:cNvSpPr>
          <p:nvPr>
            <p:ph idx="14" hasCustomPrompt="1"/>
          </p:nvPr>
        </p:nvSpPr>
        <p:spPr bwMode="gray">
          <a:xfrm>
            <a:off x="304800" y="1610466"/>
            <a:ext cx="115824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9"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7105729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col / 1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4"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itle 1"/>
          <p:cNvSpPr>
            <a:spLocks noGrp="1"/>
          </p:cNvSpPr>
          <p:nvPr>
            <p:ph type="title" hasCustomPrompt="1"/>
          </p:nvPr>
        </p:nvSpPr>
        <p:spPr bwMode="white">
          <a:xfrm>
            <a:off x="0" y="1587"/>
            <a:ext cx="11887200" cy="1216025"/>
          </a:xfrm>
          <a:noFill/>
        </p:spPr>
        <p:txBody>
          <a:bodyPr lIns="0" rIns="0">
            <a:normAutofit/>
          </a:bodyPr>
          <a:lstStyle>
            <a:lvl1pPr algn="r">
              <a:defRPr sz="3600" b="1">
                <a:solidFill>
                  <a:schemeClr val="bg1"/>
                </a:solidFill>
              </a:defRPr>
            </a:lvl1pPr>
          </a:lstStyle>
          <a:p>
            <a:r>
              <a:rPr lang="en-US" dirty="0"/>
              <a:t>Slide title – 2 col / 1 row</a:t>
            </a:r>
          </a:p>
        </p:txBody>
      </p:sp>
      <p:sp>
        <p:nvSpPr>
          <p:cNvPr id="9" name="Slide Number Placeholder 6"/>
          <p:cNvSpPr>
            <a:spLocks noGrp="1"/>
          </p:cNvSpPr>
          <p:nvPr>
            <p:ph type="sldNum" sz="quarter" idx="12"/>
          </p:nvPr>
        </p:nvSpPr>
        <p:spPr bwMode="white">
          <a:xfrm>
            <a:off x="10435036"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
        <p:nvSpPr>
          <p:cNvPr id="8" name="Content Placeholder 6"/>
          <p:cNvSpPr>
            <a:spLocks noGrp="1"/>
          </p:cNvSpPr>
          <p:nvPr>
            <p:ph sz="half" idx="2" hasCustomPrompt="1"/>
          </p:nvPr>
        </p:nvSpPr>
        <p:spPr bwMode="gray">
          <a:xfrm>
            <a:off x="6248400" y="1601013"/>
            <a:ext cx="5638800" cy="4571187"/>
          </a:xfrm>
          <a:noFill/>
        </p:spPr>
        <p:txBody>
          <a:bodyPr lIns="182880" tIns="182880" rIns="182880">
            <a:normAutofit/>
          </a:bodyPr>
          <a:lstStyle>
            <a:lvl1pPr>
              <a:defRPr sz="4000"/>
            </a:lvl1pPr>
            <a:lvl2pPr>
              <a:defRPr/>
            </a:lvl2pPr>
          </a:lstStyle>
          <a:p>
            <a:pPr lvl="0"/>
            <a:r>
              <a:rPr lang="en-US" dirty="0"/>
              <a:t>Add text</a:t>
            </a:r>
          </a:p>
        </p:txBody>
      </p:sp>
      <p:pic>
        <p:nvPicPr>
          <p:cNvPr id="11"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
        <p:nvSpPr>
          <p:cNvPr id="12" name="Content Placeholder 4"/>
          <p:cNvSpPr>
            <a:spLocks noGrp="1"/>
          </p:cNvSpPr>
          <p:nvPr>
            <p:ph idx="14" hasCustomPrompt="1"/>
          </p:nvPr>
        </p:nvSpPr>
        <p:spPr bwMode="gray">
          <a:xfrm>
            <a:off x="304800" y="1610466"/>
            <a:ext cx="5638800" cy="4561734"/>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Tree>
    <p:extLst>
      <p:ext uri="{BB962C8B-B14F-4D97-AF65-F5344CB8AC3E}">
        <p14:creationId xmlns:p14="http://schemas.microsoft.com/office/powerpoint/2010/main" val="386243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col / 2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6"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pSp>
      <p:sp>
        <p:nvSpPr>
          <p:cNvPr id="14" name="Title 2"/>
          <p:cNvSpPr>
            <a:spLocks noGrp="1"/>
          </p:cNvSpPr>
          <p:nvPr>
            <p:ph type="title" hasCustomPrompt="1"/>
          </p:nvPr>
        </p:nvSpPr>
        <p:spPr bwMode="white">
          <a:xfrm>
            <a:off x="0" y="5575"/>
            <a:ext cx="11876308" cy="1216025"/>
          </a:xfrm>
          <a:noFill/>
        </p:spPr>
        <p:txBody>
          <a:bodyPr lIns="0" rIns="0">
            <a:normAutofit/>
          </a:bodyPr>
          <a:lstStyle>
            <a:lvl1pPr algn="r">
              <a:defRPr sz="3600" b="1">
                <a:solidFill>
                  <a:schemeClr val="bg1"/>
                </a:solidFill>
              </a:defRPr>
            </a:lvl1pPr>
          </a:lstStyle>
          <a:p>
            <a:r>
              <a:rPr lang="en-US" dirty="0"/>
              <a:t>Slide title – 2 col / 2 row</a:t>
            </a:r>
          </a:p>
        </p:txBody>
      </p:sp>
      <p:sp>
        <p:nvSpPr>
          <p:cNvPr id="18" name="Content Placeholder 6"/>
          <p:cNvSpPr>
            <a:spLocks noGrp="1"/>
          </p:cNvSpPr>
          <p:nvPr>
            <p:ph sz="half" idx="2" hasCustomPrompt="1"/>
          </p:nvPr>
        </p:nvSpPr>
        <p:spPr bwMode="gray">
          <a:xfrm>
            <a:off x="304800" y="4000500"/>
            <a:ext cx="5638800" cy="2176464"/>
          </a:xfrm>
          <a:noFill/>
        </p:spPr>
        <p:txBody>
          <a:bodyPr lIns="182880" tIns="182880" rIns="182880">
            <a:normAutofit/>
          </a:bodyPr>
          <a:lstStyle>
            <a:lvl1pPr marL="365760" indent="-365760">
              <a:buClr>
                <a:schemeClr val="accent3"/>
              </a:buClr>
              <a:buFont typeface="Calibri" panose="020F0502020204030204" pitchFamily="34" charset="0"/>
              <a:buChar char="▪"/>
              <a:defRPr sz="3200"/>
            </a:lvl1pPr>
            <a:lvl2pPr marL="731520" indent="-365760">
              <a:buClr>
                <a:schemeClr val="accent3"/>
              </a:buClr>
              <a:buFont typeface="Calibri" panose="020F0502020204030204" pitchFamily="34" charset="0"/>
              <a:buChar char="▪"/>
              <a:defRPr sz="3200"/>
            </a:lvl2pPr>
            <a:lvl3pPr>
              <a:defRPr sz="2800"/>
            </a:lvl3pPr>
            <a:lvl4pPr>
              <a:defRPr sz="2400"/>
            </a:lvl4pPr>
            <a:lvl5pPr>
              <a:defRPr sz="1800"/>
            </a:lvl5pPr>
          </a:lstStyle>
          <a:p>
            <a:pPr lvl="0"/>
            <a:r>
              <a:rPr lang="en-US" dirty="0"/>
              <a:t>Add text</a:t>
            </a:r>
          </a:p>
        </p:txBody>
      </p:sp>
      <p:sp>
        <p:nvSpPr>
          <p:cNvPr id="21" name="Slide Number Placeholder 9"/>
          <p:cNvSpPr>
            <a:spLocks noGrp="1"/>
          </p:cNvSpPr>
          <p:nvPr>
            <p:ph type="sldNum" sz="quarter" idx="12"/>
          </p:nvPr>
        </p:nvSpPr>
        <p:spPr bwMode="black">
          <a:xfrm>
            <a:off x="10413640" y="6356350"/>
            <a:ext cx="1462668" cy="365125"/>
          </a:xfrm>
        </p:spPr>
        <p:txBody>
          <a:bodyPr/>
          <a:lstStyle/>
          <a:p>
            <a:fld id="{48F63A3B-78C7-47BE-AE5E-E10140E04643}" type="slidenum">
              <a:rPr lang="en-US" smtClean="0"/>
              <a:t>‹#›</a:t>
            </a:fld>
            <a:endParaRPr lang="en-US" dirty="0"/>
          </a:p>
        </p:txBody>
      </p:sp>
      <p:sp>
        <p:nvSpPr>
          <p:cNvPr id="12" name="Content Placeholder 6"/>
          <p:cNvSpPr>
            <a:spLocks noGrp="1"/>
          </p:cNvSpPr>
          <p:nvPr>
            <p:ph sz="half" idx="14" hasCustomPrompt="1"/>
          </p:nvPr>
        </p:nvSpPr>
        <p:spPr bwMode="gray">
          <a:xfrm>
            <a:off x="6248400" y="4000500"/>
            <a:ext cx="5638800" cy="2176464"/>
          </a:xfrm>
          <a:noFill/>
        </p:spPr>
        <p:txBody>
          <a:bodyPr lIns="182880" tIns="182880" rIns="182880">
            <a:normAutofit/>
          </a:bodyPr>
          <a:lstStyle>
            <a:lvl1pPr marL="365760" indent="-365760">
              <a:buClr>
                <a:schemeClr val="accent3"/>
              </a:buClr>
              <a:buFont typeface="Calibri" panose="020F0502020204030204" pitchFamily="34" charset="0"/>
              <a:buChar char="▪"/>
              <a:defRPr sz="3200"/>
            </a:lvl1pPr>
            <a:lvl2pPr marL="731520" indent="-365760">
              <a:buClr>
                <a:schemeClr val="accent3"/>
              </a:buClr>
              <a:buFont typeface="Calibri" panose="020F0502020204030204" pitchFamily="34" charset="0"/>
              <a:buChar char="▪"/>
              <a:defRPr sz="3200"/>
            </a:lvl2pPr>
            <a:lvl3pPr>
              <a:defRPr sz="2800"/>
            </a:lvl3pPr>
            <a:lvl4pPr>
              <a:defRPr sz="2400"/>
            </a:lvl4pPr>
            <a:lvl5pPr>
              <a:defRPr sz="1800"/>
            </a:lvl5pPr>
          </a:lstStyle>
          <a:p>
            <a:pPr lvl="0"/>
            <a:r>
              <a:rPr lang="en-US" dirty="0"/>
              <a:t>Add text</a:t>
            </a:r>
          </a:p>
        </p:txBody>
      </p:sp>
      <p:pic>
        <p:nvPicPr>
          <p:cNvPr id="17"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
        <p:nvSpPr>
          <p:cNvPr id="20" name="Content Placeholder 4"/>
          <p:cNvSpPr>
            <a:spLocks noGrp="1"/>
          </p:cNvSpPr>
          <p:nvPr>
            <p:ph idx="15" hasCustomPrompt="1"/>
          </p:nvPr>
        </p:nvSpPr>
        <p:spPr bwMode="gray">
          <a:xfrm>
            <a:off x="304800" y="1610466"/>
            <a:ext cx="56388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16" hasCustomPrompt="1"/>
          </p:nvPr>
        </p:nvSpPr>
        <p:spPr bwMode="gray">
          <a:xfrm>
            <a:off x="6248400" y="1610466"/>
            <a:ext cx="56388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Tree>
    <p:extLst>
      <p:ext uri="{BB962C8B-B14F-4D97-AF65-F5344CB8AC3E}">
        <p14:creationId xmlns:p14="http://schemas.microsoft.com/office/powerpoint/2010/main" val="35717823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col / 2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 name="Title 2"/>
          <p:cNvSpPr>
            <a:spLocks noGrp="1"/>
          </p:cNvSpPr>
          <p:nvPr>
            <p:ph type="title" hasCustomPrompt="1"/>
          </p:nvPr>
        </p:nvSpPr>
        <p:spPr bwMode="white">
          <a:xfrm>
            <a:off x="838200" y="-1"/>
            <a:ext cx="11049000" cy="1216025"/>
          </a:xfrm>
          <a:noFill/>
        </p:spPr>
        <p:txBody>
          <a:bodyPr lIns="0" rIns="0">
            <a:normAutofit/>
          </a:bodyPr>
          <a:lstStyle>
            <a:lvl1pPr algn="r">
              <a:defRPr sz="3600">
                <a:solidFill>
                  <a:schemeClr val="bg1"/>
                </a:solidFill>
              </a:defRPr>
            </a:lvl1pPr>
          </a:lstStyle>
          <a:p>
            <a:r>
              <a:rPr lang="en-US" dirty="0"/>
              <a:t>Slide title – 3 col / 2 row</a:t>
            </a:r>
          </a:p>
        </p:txBody>
      </p:sp>
      <p:sp>
        <p:nvSpPr>
          <p:cNvPr id="20" name="Slide Number Placeholder 11"/>
          <p:cNvSpPr>
            <a:spLocks noGrp="1"/>
          </p:cNvSpPr>
          <p:nvPr>
            <p:ph type="sldNum" sz="quarter" idx="12"/>
          </p:nvPr>
        </p:nvSpPr>
        <p:spPr bwMode="black">
          <a:xfrm>
            <a:off x="10420975" y="6356350"/>
            <a:ext cx="1462668" cy="365125"/>
          </a:xfrm>
        </p:spPr>
        <p:txBody>
          <a:bodyPr/>
          <a:lstStyle/>
          <a:p>
            <a:fld id="{48F63A3B-78C7-47BE-AE5E-E10140E04643}" type="slidenum">
              <a:rPr lang="en-US" smtClean="0"/>
              <a:t>‹#›</a:t>
            </a:fld>
            <a:endParaRPr lang="en-US" dirty="0"/>
          </a:p>
        </p:txBody>
      </p:sp>
      <p:sp>
        <p:nvSpPr>
          <p:cNvPr id="15" name="Content Placeholder 6"/>
          <p:cNvSpPr>
            <a:spLocks noGrp="1"/>
          </p:cNvSpPr>
          <p:nvPr>
            <p:ph sz="half" idx="2" hasCustomPrompt="1"/>
          </p:nvPr>
        </p:nvSpPr>
        <p:spPr bwMode="gray">
          <a:xfrm>
            <a:off x="304800" y="4000500"/>
            <a:ext cx="3619498"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a:t>Add text</a:t>
            </a:r>
          </a:p>
        </p:txBody>
      </p:sp>
      <p:sp>
        <p:nvSpPr>
          <p:cNvPr id="16" name="Content Placeholder 6"/>
          <p:cNvSpPr>
            <a:spLocks noGrp="1"/>
          </p:cNvSpPr>
          <p:nvPr>
            <p:ph sz="half" idx="19" hasCustomPrompt="1"/>
          </p:nvPr>
        </p:nvSpPr>
        <p:spPr bwMode="gray">
          <a:xfrm>
            <a:off x="4267200" y="4000500"/>
            <a:ext cx="3653682"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a:t>Add text</a:t>
            </a:r>
          </a:p>
        </p:txBody>
      </p:sp>
      <p:sp>
        <p:nvSpPr>
          <p:cNvPr id="18" name="Content Placeholder 6"/>
          <p:cNvSpPr>
            <a:spLocks noGrp="1"/>
          </p:cNvSpPr>
          <p:nvPr>
            <p:ph sz="half" idx="20" hasCustomPrompt="1"/>
          </p:nvPr>
        </p:nvSpPr>
        <p:spPr bwMode="gray">
          <a:xfrm>
            <a:off x="8272691" y="4011183"/>
            <a:ext cx="3619498"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a:t>Add text</a:t>
            </a:r>
          </a:p>
        </p:txBody>
      </p:sp>
      <p:sp>
        <p:nvSpPr>
          <p:cNvPr id="19" name="Content Placeholder 4"/>
          <p:cNvSpPr>
            <a:spLocks noGrp="1"/>
          </p:cNvSpPr>
          <p:nvPr>
            <p:ph idx="14" hasCustomPrompt="1"/>
          </p:nvPr>
        </p:nvSpPr>
        <p:spPr bwMode="gray">
          <a:xfrm>
            <a:off x="304800" y="1610466"/>
            <a:ext cx="3619498"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1" name="Content Placeholder 4"/>
          <p:cNvSpPr>
            <a:spLocks noGrp="1"/>
          </p:cNvSpPr>
          <p:nvPr>
            <p:ph idx="21" hasCustomPrompt="1"/>
          </p:nvPr>
        </p:nvSpPr>
        <p:spPr bwMode="gray">
          <a:xfrm>
            <a:off x="4292239" y="1616997"/>
            <a:ext cx="3619498"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22" hasCustomPrompt="1"/>
          </p:nvPr>
        </p:nvSpPr>
        <p:spPr bwMode="gray">
          <a:xfrm>
            <a:off x="8272691" y="1610466"/>
            <a:ext cx="3619498"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23"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8331650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 col / 2 row">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itle 2"/>
          <p:cNvSpPr>
            <a:spLocks noGrp="1"/>
          </p:cNvSpPr>
          <p:nvPr>
            <p:ph type="title" hasCustomPrompt="1"/>
          </p:nvPr>
        </p:nvSpPr>
        <p:spPr bwMode="white">
          <a:xfrm>
            <a:off x="-3048" y="-1"/>
            <a:ext cx="11890248" cy="1216025"/>
          </a:xfrm>
          <a:noFill/>
          <a:ln>
            <a:noFill/>
          </a:ln>
        </p:spPr>
        <p:txBody>
          <a:bodyPr lIns="0" rIns="0">
            <a:normAutofit/>
          </a:bodyPr>
          <a:lstStyle>
            <a:lvl1pPr algn="r">
              <a:defRPr sz="3600">
                <a:solidFill>
                  <a:schemeClr val="bg1"/>
                </a:solidFill>
              </a:defRPr>
            </a:lvl1pPr>
          </a:lstStyle>
          <a:p>
            <a:r>
              <a:rPr lang="en-US" dirty="0"/>
              <a:t>Slide title – 4 col / 2 row</a:t>
            </a:r>
          </a:p>
        </p:txBody>
      </p:sp>
      <p:sp>
        <p:nvSpPr>
          <p:cNvPr id="17" name="Text Placeholder 4"/>
          <p:cNvSpPr>
            <a:spLocks noGrp="1"/>
          </p:cNvSpPr>
          <p:nvPr>
            <p:ph type="body" sz="quarter" idx="15" hasCustomPrompt="1"/>
          </p:nvPr>
        </p:nvSpPr>
        <p:spPr bwMode="black">
          <a:xfrm>
            <a:off x="304801" y="4000500"/>
            <a:ext cx="2705099"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6" name="Slide Number Placeholder 13"/>
          <p:cNvSpPr>
            <a:spLocks noGrp="1"/>
          </p:cNvSpPr>
          <p:nvPr>
            <p:ph type="sldNum" sz="quarter" idx="12"/>
          </p:nvPr>
        </p:nvSpPr>
        <p:spPr bwMode="black">
          <a:xfrm>
            <a:off x="10423697" y="6356350"/>
            <a:ext cx="1462668" cy="365125"/>
          </a:xfrm>
        </p:spPr>
        <p:txBody>
          <a:bodyPr/>
          <a:lstStyle/>
          <a:p>
            <a:fld id="{48F63A3B-78C7-47BE-AE5E-E10140E04643}" type="slidenum">
              <a:rPr lang="en-US" smtClean="0"/>
              <a:t>‹#›</a:t>
            </a:fld>
            <a:endParaRPr lang="en-US" dirty="0"/>
          </a:p>
        </p:txBody>
      </p:sp>
      <p:sp>
        <p:nvSpPr>
          <p:cNvPr id="24" name="Text Placeholder 4"/>
          <p:cNvSpPr>
            <a:spLocks noGrp="1"/>
          </p:cNvSpPr>
          <p:nvPr>
            <p:ph type="body" sz="quarter" idx="21" hasCustomPrompt="1"/>
          </p:nvPr>
        </p:nvSpPr>
        <p:spPr bwMode="black">
          <a:xfrm>
            <a:off x="3281232" y="4011183"/>
            <a:ext cx="2662370"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5" name="Text Placeholder 4"/>
          <p:cNvSpPr>
            <a:spLocks noGrp="1"/>
          </p:cNvSpPr>
          <p:nvPr>
            <p:ph type="body" sz="quarter" idx="22" hasCustomPrompt="1"/>
          </p:nvPr>
        </p:nvSpPr>
        <p:spPr bwMode="black">
          <a:xfrm>
            <a:off x="6248400" y="4000500"/>
            <a:ext cx="2667000"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8" name="Text Placeholder 4"/>
          <p:cNvSpPr>
            <a:spLocks noGrp="1"/>
          </p:cNvSpPr>
          <p:nvPr>
            <p:ph type="body" sz="quarter" idx="23" hasCustomPrompt="1"/>
          </p:nvPr>
        </p:nvSpPr>
        <p:spPr bwMode="black">
          <a:xfrm>
            <a:off x="9195107" y="4011183"/>
            <a:ext cx="269209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7" name="Content Placeholder 4"/>
          <p:cNvSpPr>
            <a:spLocks noGrp="1"/>
          </p:cNvSpPr>
          <p:nvPr>
            <p:ph idx="14" hasCustomPrompt="1"/>
          </p:nvPr>
        </p:nvSpPr>
        <p:spPr bwMode="gray">
          <a:xfrm>
            <a:off x="304800" y="1610466"/>
            <a:ext cx="27051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9" name="Content Placeholder 4"/>
          <p:cNvSpPr>
            <a:spLocks noGrp="1"/>
          </p:cNvSpPr>
          <p:nvPr>
            <p:ph idx="24" hasCustomPrompt="1"/>
          </p:nvPr>
        </p:nvSpPr>
        <p:spPr bwMode="gray">
          <a:xfrm>
            <a:off x="3281232" y="1610466"/>
            <a:ext cx="266237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30" name="Content Placeholder 4"/>
          <p:cNvSpPr>
            <a:spLocks noGrp="1"/>
          </p:cNvSpPr>
          <p:nvPr>
            <p:ph idx="25" hasCustomPrompt="1"/>
          </p:nvPr>
        </p:nvSpPr>
        <p:spPr bwMode="gray">
          <a:xfrm>
            <a:off x="6248400" y="1610466"/>
            <a:ext cx="26670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31" name="Content Placeholder 4"/>
          <p:cNvSpPr>
            <a:spLocks noGrp="1"/>
          </p:cNvSpPr>
          <p:nvPr>
            <p:ph idx="26" hasCustomPrompt="1"/>
          </p:nvPr>
        </p:nvSpPr>
        <p:spPr bwMode="gray">
          <a:xfrm>
            <a:off x="9182099" y="1610466"/>
            <a:ext cx="2705101"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32"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9676555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 col / 2 row">
    <p:bg bwMode="auto">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3"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8"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1" y="-1"/>
            <a:ext cx="11879080" cy="1216025"/>
          </a:xfrm>
          <a:noFill/>
        </p:spPr>
        <p:txBody>
          <a:bodyPr lIns="0" rIns="0">
            <a:normAutofit/>
          </a:bodyPr>
          <a:lstStyle>
            <a:lvl1pPr algn="r">
              <a:defRPr sz="3600">
                <a:solidFill>
                  <a:schemeClr val="bg1"/>
                </a:solidFill>
              </a:defRPr>
            </a:lvl1pPr>
          </a:lstStyle>
          <a:p>
            <a:r>
              <a:rPr lang="en-US" dirty="0"/>
              <a:t>Slide title – 5 col / 2 row</a:t>
            </a:r>
          </a:p>
        </p:txBody>
      </p:sp>
      <p:sp>
        <p:nvSpPr>
          <p:cNvPr id="27" name="Slide Number Placeholder 15"/>
          <p:cNvSpPr>
            <a:spLocks noGrp="1"/>
          </p:cNvSpPr>
          <p:nvPr>
            <p:ph type="sldNum" sz="quarter" idx="12"/>
          </p:nvPr>
        </p:nvSpPr>
        <p:spPr bwMode="black">
          <a:xfrm>
            <a:off x="10420972" y="6356350"/>
            <a:ext cx="1462668" cy="365125"/>
          </a:xfrm>
        </p:spPr>
        <p:txBody>
          <a:bodyPr/>
          <a:lstStyle/>
          <a:p>
            <a:fld id="{48F63A3B-78C7-47BE-AE5E-E10140E04643}" type="slidenum">
              <a:rPr lang="en-US" smtClean="0"/>
              <a:t>‹#›</a:t>
            </a:fld>
            <a:endParaRPr lang="en-US" dirty="0"/>
          </a:p>
        </p:txBody>
      </p:sp>
      <p:sp>
        <p:nvSpPr>
          <p:cNvPr id="29" name="Text Placeholder 4"/>
          <p:cNvSpPr>
            <a:spLocks noGrp="1"/>
          </p:cNvSpPr>
          <p:nvPr>
            <p:ph type="body" sz="quarter" idx="36" hasCustomPrompt="1"/>
          </p:nvPr>
        </p:nvSpPr>
        <p:spPr bwMode="black">
          <a:xfrm>
            <a:off x="304801" y="4000500"/>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marL="365760" indent="0">
              <a:buNone/>
              <a:defRPr sz="2000"/>
            </a:lvl2pPr>
            <a:lvl3pPr>
              <a:defRPr sz="1800"/>
            </a:lvl3pPr>
            <a:lvl4pPr>
              <a:defRPr sz="1800"/>
            </a:lvl4pPr>
          </a:lstStyle>
          <a:p>
            <a:pPr lvl="0"/>
            <a:r>
              <a:rPr lang="en-US" dirty="0"/>
              <a:t>Add text</a:t>
            </a:r>
          </a:p>
        </p:txBody>
      </p:sp>
      <p:sp>
        <p:nvSpPr>
          <p:cNvPr id="30" name="Text Placeholder 4"/>
          <p:cNvSpPr>
            <a:spLocks noGrp="1"/>
          </p:cNvSpPr>
          <p:nvPr>
            <p:ph type="body" sz="quarter" idx="37" hasCustomPrompt="1"/>
          </p:nvPr>
        </p:nvSpPr>
        <p:spPr bwMode="black">
          <a:xfrm>
            <a:off x="2676908" y="4000500"/>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31" name="Text Placeholder 4"/>
          <p:cNvSpPr>
            <a:spLocks noGrp="1"/>
          </p:cNvSpPr>
          <p:nvPr>
            <p:ph type="body" sz="quarter" idx="38" hasCustomPrompt="1"/>
          </p:nvPr>
        </p:nvSpPr>
        <p:spPr bwMode="black">
          <a:xfrm>
            <a:off x="5058204" y="4011184"/>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32" name="Text Placeholder 4"/>
          <p:cNvSpPr>
            <a:spLocks noGrp="1"/>
          </p:cNvSpPr>
          <p:nvPr>
            <p:ph type="body" sz="quarter" idx="39" hasCustomPrompt="1"/>
          </p:nvPr>
        </p:nvSpPr>
        <p:spPr bwMode="black">
          <a:xfrm>
            <a:off x="7434432" y="4011184"/>
            <a:ext cx="2088778"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33" name="Text Placeholder 4"/>
          <p:cNvSpPr>
            <a:spLocks noGrp="1"/>
          </p:cNvSpPr>
          <p:nvPr>
            <p:ph type="body" sz="quarter" idx="40" hasCustomPrompt="1"/>
          </p:nvPr>
        </p:nvSpPr>
        <p:spPr bwMode="black">
          <a:xfrm>
            <a:off x="9806538" y="4011178"/>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1" name="Content Placeholder 4"/>
          <p:cNvSpPr>
            <a:spLocks noGrp="1"/>
          </p:cNvSpPr>
          <p:nvPr>
            <p:ph idx="14" hasCustomPrompt="1"/>
          </p:nvPr>
        </p:nvSpPr>
        <p:spPr bwMode="gray">
          <a:xfrm>
            <a:off x="315210" y="1600200"/>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41" hasCustomPrompt="1"/>
          </p:nvPr>
        </p:nvSpPr>
        <p:spPr bwMode="gray">
          <a:xfrm>
            <a:off x="2681976" y="1603072"/>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3" name="Content Placeholder 4"/>
          <p:cNvSpPr>
            <a:spLocks noGrp="1"/>
          </p:cNvSpPr>
          <p:nvPr>
            <p:ph idx="42" hasCustomPrompt="1"/>
          </p:nvPr>
        </p:nvSpPr>
        <p:spPr bwMode="gray">
          <a:xfrm>
            <a:off x="5059151" y="1603072"/>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4" name="Content Placeholder 4"/>
          <p:cNvSpPr>
            <a:spLocks noGrp="1"/>
          </p:cNvSpPr>
          <p:nvPr>
            <p:ph idx="43" hasCustomPrompt="1"/>
          </p:nvPr>
        </p:nvSpPr>
        <p:spPr bwMode="gray">
          <a:xfrm>
            <a:off x="7449209" y="1600200"/>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5" name="Content Placeholder 4"/>
          <p:cNvSpPr>
            <a:spLocks noGrp="1"/>
          </p:cNvSpPr>
          <p:nvPr>
            <p:ph idx="44" hasCustomPrompt="1"/>
          </p:nvPr>
        </p:nvSpPr>
        <p:spPr bwMode="gray">
          <a:xfrm>
            <a:off x="9806537" y="1600200"/>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26"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6411384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ank You">
    <p:bg bwMode="auto">
      <p:bgPr>
        <a:solidFill>
          <a:schemeClr val="bg1"/>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bwMode="black">
          <a:xfrm>
            <a:off x="304799" y="4309353"/>
            <a:ext cx="11582399" cy="1527243"/>
          </a:xfrm>
        </p:spPr>
        <p:txBody>
          <a:bodyPr anchor="ctr">
            <a:normAutofit/>
          </a:bodyPr>
          <a:lstStyle>
            <a:lvl1pPr marL="0" indent="0" algn="ctr">
              <a:lnSpc>
                <a:spcPct val="100000"/>
              </a:lnSpc>
              <a:spcBef>
                <a:spcPts val="0"/>
              </a:spcBef>
              <a:buNone/>
              <a:defRPr sz="2400" baseline="0">
                <a:solidFill>
                  <a:schemeClr val="tx2"/>
                </a:solidFill>
              </a:defRPr>
            </a:lvl1pPr>
          </a:lstStyle>
          <a:p>
            <a:pPr lvl="0"/>
            <a:r>
              <a:rPr lang="en-US" dirty="0"/>
              <a:t>Add contact information</a:t>
            </a: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17" y="-189954"/>
            <a:ext cx="12213217" cy="1570469"/>
          </a:xfrm>
          <a:prstGeom prst="rect">
            <a:avLst/>
          </a:prstGeom>
        </p:spPr>
      </p:pic>
      <p:sp>
        <p:nvSpPr>
          <p:cNvPr id="14" name="Footer"/>
          <p:cNvSpPr txBox="1">
            <a:spLocks/>
          </p:cNvSpPr>
          <p:nvPr userDrawn="1"/>
        </p:nvSpPr>
        <p:spPr>
          <a:xfrm>
            <a:off x="2027074" y="6367781"/>
            <a:ext cx="824781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WWW.</a:t>
            </a:r>
            <a:r>
              <a:rPr lang="en-US" sz="1000" baseline="0" dirty="0"/>
              <a:t>HEALTH.MN.GOV</a:t>
            </a:r>
            <a:endParaRPr lang="en-US" sz="1000" dirty="0"/>
          </a:p>
        </p:txBody>
      </p:sp>
      <p:sp>
        <p:nvSpPr>
          <p:cNvPr id="15" name="Title 2"/>
          <p:cNvSpPr>
            <a:spLocks noGrp="1"/>
          </p:cNvSpPr>
          <p:nvPr>
            <p:ph type="title" hasCustomPrompt="1"/>
          </p:nvPr>
        </p:nvSpPr>
        <p:spPr bwMode="black">
          <a:xfrm>
            <a:off x="304800" y="3093328"/>
            <a:ext cx="11582400" cy="1216025"/>
          </a:xfrm>
          <a:noFill/>
        </p:spPr>
        <p:txBody>
          <a:bodyPr lIns="0" rIns="0">
            <a:normAutofit/>
          </a:bodyPr>
          <a:lstStyle>
            <a:lvl1pPr algn="ctr">
              <a:defRPr sz="4400">
                <a:solidFill>
                  <a:schemeClr val="tx1"/>
                </a:solidFill>
              </a:defRPr>
            </a:lvl1pPr>
          </a:lstStyle>
          <a:p>
            <a:r>
              <a:rPr lang="en-US" dirty="0"/>
              <a:t>Add thank you text.</a:t>
            </a:r>
          </a:p>
        </p:txBody>
      </p:sp>
      <p:pic>
        <p:nvPicPr>
          <p:cNvPr id="7" name="MDH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18601445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1 col / 1 row">
    <p:bg bwMode="gray">
      <p:bgRef idx="1001">
        <a:schemeClr val="bg1"/>
      </p:bgRef>
    </p:bg>
    <p:spTree>
      <p:nvGrpSpPr>
        <p:cNvPr id="1" name=""/>
        <p:cNvGrpSpPr/>
        <p:nvPr/>
      </p:nvGrpSpPr>
      <p:grpSpPr>
        <a:xfrm>
          <a:off x="0" y="0"/>
          <a:ext cx="0" cy="0"/>
          <a:chOff x="0" y="0"/>
          <a:chExt cx="0" cy="0"/>
        </a:xfrm>
      </p:grpSpPr>
      <p:grpSp>
        <p:nvGrpSpPr>
          <p:cNvPr id="4" name="Group 3"/>
          <p:cNvGrpSpPr/>
          <p:nvPr userDrawn="1"/>
        </p:nvGrpSpPr>
        <p:grpSpPr>
          <a:xfrm>
            <a:off x="-3430" y="-8887"/>
            <a:ext cx="12195430" cy="1344168"/>
            <a:chOff x="-3430" y="-8887"/>
            <a:chExt cx="12195430" cy="1344168"/>
          </a:xfrm>
        </p:grpSpPr>
        <p:sp>
          <p:nvSpPr>
            <p:cNvPr id="9" name="Rectangle 1" descr="&quot;&quot;"/>
            <p:cNvSpPr/>
            <p:nvPr userDrawn="1"/>
          </p:nvSpPr>
          <p:spPr bwMode="black">
            <a:xfrm>
              <a:off x="1337308" y="-128"/>
              <a:ext cx="10851978"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1337308" y="1216025"/>
              <a:ext cx="10854692"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descr="&quot;&quot;"/>
            <p:cNvSpPr/>
            <p:nvPr userDrawn="1"/>
          </p:nvSpPr>
          <p:spPr>
            <a:xfrm rot="16200000">
              <a:off x="-3430" y="-8887"/>
              <a:ext cx="1344168" cy="1344168"/>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2"/>
          <p:cNvSpPr>
            <a:spLocks noGrp="1"/>
          </p:cNvSpPr>
          <p:nvPr userDrawn="1">
            <p:ph type="title" hasCustomPrompt="1"/>
          </p:nvPr>
        </p:nvSpPr>
        <p:spPr bwMode="white">
          <a:xfrm>
            <a:off x="1334594" y="-1"/>
            <a:ext cx="10552606" cy="1216025"/>
          </a:xfrm>
          <a:noFill/>
        </p:spPr>
        <p:txBody>
          <a:bodyPr lIns="0" rIns="0">
            <a:normAutofit/>
          </a:bodyPr>
          <a:lstStyle>
            <a:lvl1pPr marL="457200" algn="r">
              <a:spcBef>
                <a:spcPts val="0"/>
              </a:spcBef>
              <a:spcAft>
                <a:spcPts val="0"/>
              </a:spcAft>
              <a:defRPr sz="3600" b="1">
                <a:solidFill>
                  <a:schemeClr val="bg1"/>
                </a:solidFill>
              </a:defRPr>
            </a:lvl1pPr>
          </a:lstStyle>
          <a:p>
            <a:r>
              <a:rPr lang="en-US" dirty="0"/>
              <a:t>Slide title – 1 col / 1 row w corner fold</a:t>
            </a:r>
          </a:p>
        </p:txBody>
      </p:sp>
      <p:sp>
        <p:nvSpPr>
          <p:cNvPr id="3" name="Content Placeholder 3"/>
          <p:cNvSpPr>
            <a:spLocks noGrp="1"/>
          </p:cNvSpPr>
          <p:nvPr userDrawn="1">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Add text or click icon to add object</a:t>
            </a:r>
          </a:p>
          <a:p>
            <a:pPr lvl="1"/>
            <a:r>
              <a:rPr lang="en-US" dirty="0" err="1"/>
              <a:t>Lsjkdflksd</a:t>
            </a:r>
            <a:endParaRPr lang="en-US" dirty="0"/>
          </a:p>
          <a:p>
            <a:pPr lvl="2"/>
            <a:r>
              <a:rPr lang="en-US" dirty="0" err="1"/>
              <a:t>Lkjsdlksd</a:t>
            </a:r>
            <a:endParaRPr lang="en-US" dirty="0"/>
          </a:p>
          <a:p>
            <a:pPr lvl="3"/>
            <a:r>
              <a:rPr lang="en-US" dirty="0"/>
              <a:t>;</a:t>
            </a:r>
            <a:r>
              <a:rPr lang="en-US" dirty="0" err="1"/>
              <a:t>kfs;lsd</a:t>
            </a:r>
            <a:endParaRPr lang="en-US" dirty="0"/>
          </a:p>
          <a:p>
            <a:pPr lvl="4"/>
            <a:r>
              <a:rPr lang="en-US" dirty="0" err="1"/>
              <a:t>L;ksdlksd</a:t>
            </a:r>
            <a:endParaRPr lang="en-US" dirty="0"/>
          </a:p>
        </p:txBody>
      </p:sp>
      <p:sp>
        <p:nvSpPr>
          <p:cNvPr id="6" name="Slide Number Placeholder 6"/>
          <p:cNvSpPr>
            <a:spLocks noGrp="1"/>
          </p:cNvSpPr>
          <p:nvPr userDrawn="1">
            <p:ph type="sldNum" sz="quarter" idx="12"/>
          </p:nvPr>
        </p:nvSpPr>
        <p:spPr bwMode="black">
          <a:xfrm>
            <a:off x="10425426" y="6324600"/>
            <a:ext cx="1462668" cy="365125"/>
          </a:xfrm>
        </p:spPr>
        <p:txBody>
          <a:bodyPr/>
          <a:lstStyle/>
          <a:p>
            <a:fld id="{48F63A3B-78C7-47BE-AE5E-E10140E04643}" type="slidenum">
              <a:rPr lang="en-US" smtClean="0"/>
              <a:t>‹#›</a:t>
            </a:fld>
            <a:endParaRPr lang="en-US" dirty="0"/>
          </a:p>
        </p:txBody>
      </p:sp>
      <p:pic>
        <p:nvPicPr>
          <p:cNvPr id="8"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922588854"/>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gbce905fdf8_8_16"/>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gbce905fdf8_8_16"/>
          <p:cNvSpPr txBox="1">
            <a:spLocks noGrp="1"/>
          </p:cNvSpPr>
          <p:nvPr>
            <p:ph type="body" idx="1"/>
          </p:nvPr>
        </p:nvSpPr>
        <p:spPr>
          <a:xfrm>
            <a:off x="609599" y="1600201"/>
            <a:ext cx="11087425" cy="43672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8" name="Google Shape;28;gbce905fdf8_8_16"/>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
        <p:nvSpPr>
          <p:cNvPr id="29" name="Google Shape;29;gbce905fdf8_8_16"/>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3FE7572C-2CCA-4755-8342-1DBC1936355A}" type="datetime1">
              <a:rPr lang="en-US" smtClean="0"/>
              <a:t>5/28/2024</a:t>
            </a:fld>
            <a:endParaRPr/>
          </a:p>
        </p:txBody>
      </p:sp>
      <p:sp>
        <p:nvSpPr>
          <p:cNvPr id="30" name="Google Shape;30;gbce905fdf8_8_16"/>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1" name="Google Shape;31;gbce905fdf8_8_16"/>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3204979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 col / 2 row">
    <p:bg bwMode="auto">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3"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28"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 name="Title 2"/>
          <p:cNvSpPr>
            <a:spLocks noGrp="1"/>
          </p:cNvSpPr>
          <p:nvPr>
            <p:ph type="title" hasCustomPrompt="1"/>
          </p:nvPr>
        </p:nvSpPr>
        <p:spPr bwMode="white">
          <a:xfrm>
            <a:off x="1" y="-1"/>
            <a:ext cx="11879080" cy="1216025"/>
          </a:xfrm>
          <a:noFill/>
        </p:spPr>
        <p:txBody>
          <a:bodyPr lIns="0" rIns="0">
            <a:normAutofit/>
          </a:bodyPr>
          <a:lstStyle>
            <a:lvl1pPr algn="r">
              <a:defRPr sz="2700">
                <a:solidFill>
                  <a:schemeClr val="bg1"/>
                </a:solidFill>
              </a:defRPr>
            </a:lvl1pPr>
          </a:lstStyle>
          <a:p>
            <a:r>
              <a:rPr lang="en-US" dirty="0"/>
              <a:t>Slide title – 5 col / 2 row</a:t>
            </a:r>
          </a:p>
        </p:txBody>
      </p:sp>
      <p:sp>
        <p:nvSpPr>
          <p:cNvPr id="27" name="Slide Number Placeholder 15"/>
          <p:cNvSpPr>
            <a:spLocks noGrp="1"/>
          </p:cNvSpPr>
          <p:nvPr>
            <p:ph type="sldNum" sz="quarter" idx="12"/>
          </p:nvPr>
        </p:nvSpPr>
        <p:spPr bwMode="black">
          <a:xfrm>
            <a:off x="10420973" y="6356352"/>
            <a:ext cx="1462668" cy="365125"/>
          </a:xfrm>
        </p:spPr>
        <p:txBody>
          <a:bodyPr/>
          <a:lstStyle/>
          <a:p>
            <a:fld id="{48F63A3B-78C7-47BE-AE5E-E10140E04643}" type="slidenum">
              <a:rPr lang="en-US" smtClean="0"/>
              <a:t>‹#›</a:t>
            </a:fld>
            <a:endParaRPr lang="en-US" dirty="0"/>
          </a:p>
        </p:txBody>
      </p:sp>
      <p:sp>
        <p:nvSpPr>
          <p:cNvPr id="29" name="Text Placeholder 4"/>
          <p:cNvSpPr>
            <a:spLocks noGrp="1"/>
          </p:cNvSpPr>
          <p:nvPr>
            <p:ph type="body" sz="quarter" idx="36" hasCustomPrompt="1"/>
          </p:nvPr>
        </p:nvSpPr>
        <p:spPr bwMode="black">
          <a:xfrm>
            <a:off x="304802" y="4000500"/>
            <a:ext cx="2072543" cy="2171700"/>
          </a:xfrm>
        </p:spPr>
        <p:txBody>
          <a:bodyPr>
            <a:normAutofit/>
          </a:bodyPr>
          <a:lstStyle>
            <a:lvl1pPr marL="257175" indent="-257175" algn="l">
              <a:lnSpc>
                <a:spcPct val="100000"/>
              </a:lnSpc>
              <a:spcBef>
                <a:spcPts val="0"/>
              </a:spcBef>
              <a:buFont typeface="Calibri" panose="020F0502020204030204" pitchFamily="34" charset="0"/>
              <a:buChar char="▪"/>
              <a:defRPr sz="1800" b="0">
                <a:solidFill>
                  <a:schemeClr val="tx2"/>
                </a:solidFill>
              </a:defRPr>
            </a:lvl1pPr>
            <a:lvl2pPr marL="274320" indent="0">
              <a:buNone/>
              <a:defRPr sz="1500"/>
            </a:lvl2pPr>
            <a:lvl3pPr>
              <a:defRPr sz="1350"/>
            </a:lvl3pPr>
            <a:lvl4pPr>
              <a:defRPr sz="1350"/>
            </a:lvl4pPr>
          </a:lstStyle>
          <a:p>
            <a:pPr lvl="0"/>
            <a:r>
              <a:rPr lang="en-US" dirty="0"/>
              <a:t>Add text</a:t>
            </a:r>
          </a:p>
        </p:txBody>
      </p:sp>
      <p:sp>
        <p:nvSpPr>
          <p:cNvPr id="30" name="Text Placeholder 4"/>
          <p:cNvSpPr>
            <a:spLocks noGrp="1"/>
          </p:cNvSpPr>
          <p:nvPr>
            <p:ph type="body" sz="quarter" idx="37" hasCustomPrompt="1"/>
          </p:nvPr>
        </p:nvSpPr>
        <p:spPr bwMode="black">
          <a:xfrm>
            <a:off x="2676910" y="4000500"/>
            <a:ext cx="2072543" cy="2171700"/>
          </a:xfrm>
        </p:spPr>
        <p:txBody>
          <a:bodyPr>
            <a:normAutofit/>
          </a:bodyPr>
          <a:lstStyle>
            <a:lvl1pPr marL="257175" indent="-257175" algn="l">
              <a:lnSpc>
                <a:spcPct val="100000"/>
              </a:lnSpc>
              <a:spcBef>
                <a:spcPts val="0"/>
              </a:spcBef>
              <a:buFont typeface="Calibri" panose="020F0502020204030204" pitchFamily="34" charset="0"/>
              <a:buChar char="▪"/>
              <a:defRPr sz="1800" b="0">
                <a:solidFill>
                  <a:schemeClr val="tx2"/>
                </a:solidFill>
              </a:defRPr>
            </a:lvl1pPr>
            <a:lvl2pPr>
              <a:defRPr sz="1500"/>
            </a:lvl2pPr>
            <a:lvl3pPr>
              <a:defRPr sz="1350"/>
            </a:lvl3pPr>
            <a:lvl4pPr>
              <a:defRPr sz="1350"/>
            </a:lvl4pPr>
          </a:lstStyle>
          <a:p>
            <a:pPr lvl="0"/>
            <a:r>
              <a:rPr lang="en-US" dirty="0"/>
              <a:t>Add text</a:t>
            </a:r>
          </a:p>
        </p:txBody>
      </p:sp>
      <p:sp>
        <p:nvSpPr>
          <p:cNvPr id="31" name="Text Placeholder 4"/>
          <p:cNvSpPr>
            <a:spLocks noGrp="1"/>
          </p:cNvSpPr>
          <p:nvPr>
            <p:ph type="body" sz="quarter" idx="38" hasCustomPrompt="1"/>
          </p:nvPr>
        </p:nvSpPr>
        <p:spPr bwMode="black">
          <a:xfrm>
            <a:off x="5058206" y="4011184"/>
            <a:ext cx="2072543" cy="2171700"/>
          </a:xfrm>
        </p:spPr>
        <p:txBody>
          <a:bodyPr>
            <a:normAutofit/>
          </a:bodyPr>
          <a:lstStyle>
            <a:lvl1pPr marL="257175" indent="-257175" algn="l">
              <a:lnSpc>
                <a:spcPct val="100000"/>
              </a:lnSpc>
              <a:spcBef>
                <a:spcPts val="0"/>
              </a:spcBef>
              <a:buFont typeface="Calibri" panose="020F0502020204030204" pitchFamily="34" charset="0"/>
              <a:buChar char="▪"/>
              <a:defRPr sz="1800" b="0">
                <a:solidFill>
                  <a:schemeClr val="tx2"/>
                </a:solidFill>
              </a:defRPr>
            </a:lvl1pPr>
            <a:lvl2pPr>
              <a:defRPr sz="1500"/>
            </a:lvl2pPr>
            <a:lvl3pPr>
              <a:defRPr sz="1350"/>
            </a:lvl3pPr>
            <a:lvl4pPr>
              <a:defRPr sz="1350"/>
            </a:lvl4pPr>
          </a:lstStyle>
          <a:p>
            <a:pPr lvl="0"/>
            <a:r>
              <a:rPr lang="en-US" dirty="0"/>
              <a:t>Add text</a:t>
            </a:r>
          </a:p>
        </p:txBody>
      </p:sp>
      <p:sp>
        <p:nvSpPr>
          <p:cNvPr id="32" name="Text Placeholder 4"/>
          <p:cNvSpPr>
            <a:spLocks noGrp="1"/>
          </p:cNvSpPr>
          <p:nvPr>
            <p:ph type="body" sz="quarter" idx="39" hasCustomPrompt="1"/>
          </p:nvPr>
        </p:nvSpPr>
        <p:spPr bwMode="black">
          <a:xfrm>
            <a:off x="7434432" y="4011184"/>
            <a:ext cx="2088779" cy="2171700"/>
          </a:xfrm>
        </p:spPr>
        <p:txBody>
          <a:bodyPr>
            <a:normAutofit/>
          </a:bodyPr>
          <a:lstStyle>
            <a:lvl1pPr marL="257175" indent="-257175" algn="l">
              <a:lnSpc>
                <a:spcPct val="100000"/>
              </a:lnSpc>
              <a:spcBef>
                <a:spcPts val="0"/>
              </a:spcBef>
              <a:buFont typeface="Calibri" panose="020F0502020204030204" pitchFamily="34" charset="0"/>
              <a:buChar char="▪"/>
              <a:defRPr sz="1800" b="0">
                <a:solidFill>
                  <a:schemeClr val="tx2"/>
                </a:solidFill>
              </a:defRPr>
            </a:lvl1pPr>
            <a:lvl2pPr>
              <a:defRPr sz="1500"/>
            </a:lvl2pPr>
            <a:lvl3pPr>
              <a:defRPr sz="1350"/>
            </a:lvl3pPr>
            <a:lvl4pPr>
              <a:defRPr sz="1350"/>
            </a:lvl4pPr>
          </a:lstStyle>
          <a:p>
            <a:pPr lvl="0"/>
            <a:r>
              <a:rPr lang="en-US" dirty="0"/>
              <a:t>Add text</a:t>
            </a:r>
          </a:p>
        </p:txBody>
      </p:sp>
      <p:sp>
        <p:nvSpPr>
          <p:cNvPr id="33" name="Text Placeholder 4"/>
          <p:cNvSpPr>
            <a:spLocks noGrp="1"/>
          </p:cNvSpPr>
          <p:nvPr>
            <p:ph type="body" sz="quarter" idx="40" hasCustomPrompt="1"/>
          </p:nvPr>
        </p:nvSpPr>
        <p:spPr bwMode="black">
          <a:xfrm>
            <a:off x="9806539" y="4011178"/>
            <a:ext cx="2072543" cy="2171700"/>
          </a:xfrm>
        </p:spPr>
        <p:txBody>
          <a:bodyPr>
            <a:normAutofit/>
          </a:bodyPr>
          <a:lstStyle>
            <a:lvl1pPr marL="257175" indent="-257175" algn="l">
              <a:lnSpc>
                <a:spcPct val="100000"/>
              </a:lnSpc>
              <a:spcBef>
                <a:spcPts val="0"/>
              </a:spcBef>
              <a:buFont typeface="Calibri" panose="020F0502020204030204" pitchFamily="34" charset="0"/>
              <a:buChar char="▪"/>
              <a:defRPr sz="1800" b="0">
                <a:solidFill>
                  <a:schemeClr val="tx2"/>
                </a:solidFill>
              </a:defRPr>
            </a:lvl1pPr>
            <a:lvl2pPr>
              <a:defRPr sz="1500"/>
            </a:lvl2pPr>
            <a:lvl3pPr>
              <a:defRPr sz="1350"/>
            </a:lvl3pPr>
            <a:lvl4pPr>
              <a:defRPr sz="1350"/>
            </a:lvl4pPr>
          </a:lstStyle>
          <a:p>
            <a:pPr lvl="0"/>
            <a:r>
              <a:rPr lang="en-US" dirty="0"/>
              <a:t>Add text</a:t>
            </a:r>
          </a:p>
        </p:txBody>
      </p:sp>
      <p:sp>
        <p:nvSpPr>
          <p:cNvPr id="21" name="Content Placeholder 4"/>
          <p:cNvSpPr>
            <a:spLocks noGrp="1"/>
          </p:cNvSpPr>
          <p:nvPr>
            <p:ph idx="14" hasCustomPrompt="1"/>
          </p:nvPr>
        </p:nvSpPr>
        <p:spPr bwMode="gray">
          <a:xfrm>
            <a:off x="315211" y="1600200"/>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41" hasCustomPrompt="1"/>
          </p:nvPr>
        </p:nvSpPr>
        <p:spPr bwMode="gray">
          <a:xfrm>
            <a:off x="2681978" y="1603072"/>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3" name="Content Placeholder 4"/>
          <p:cNvSpPr>
            <a:spLocks noGrp="1"/>
          </p:cNvSpPr>
          <p:nvPr>
            <p:ph idx="42" hasCustomPrompt="1"/>
          </p:nvPr>
        </p:nvSpPr>
        <p:spPr bwMode="gray">
          <a:xfrm>
            <a:off x="5059153" y="1603072"/>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4" name="Content Placeholder 4"/>
          <p:cNvSpPr>
            <a:spLocks noGrp="1"/>
          </p:cNvSpPr>
          <p:nvPr>
            <p:ph idx="43" hasCustomPrompt="1"/>
          </p:nvPr>
        </p:nvSpPr>
        <p:spPr bwMode="gray">
          <a:xfrm>
            <a:off x="7449210" y="1600200"/>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5" name="Content Placeholder 4"/>
          <p:cNvSpPr>
            <a:spLocks noGrp="1"/>
          </p:cNvSpPr>
          <p:nvPr>
            <p:ph idx="44" hasCustomPrompt="1"/>
          </p:nvPr>
        </p:nvSpPr>
        <p:spPr bwMode="gray">
          <a:xfrm>
            <a:off x="9806538" y="1600200"/>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350" baseline="0"/>
            </a:lvl1pPr>
            <a:lvl2pPr marL="3429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26"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1" y="6399065"/>
            <a:ext cx="1590752" cy="230129"/>
          </a:xfrm>
          <a:prstGeom prst="rect">
            <a:avLst/>
          </a:prstGeom>
        </p:spPr>
      </p:pic>
    </p:spTree>
    <p:extLst>
      <p:ext uri="{BB962C8B-B14F-4D97-AF65-F5344CB8AC3E}">
        <p14:creationId xmlns:p14="http://schemas.microsoft.com/office/powerpoint/2010/main" val="17176960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2"/>
        <p:cNvGrpSpPr/>
        <p:nvPr/>
      </p:nvGrpSpPr>
      <p:grpSpPr>
        <a:xfrm>
          <a:off x="0" y="0"/>
          <a:ext cx="0" cy="0"/>
          <a:chOff x="0" y="0"/>
          <a:chExt cx="0" cy="0"/>
        </a:xfrm>
      </p:grpSpPr>
      <p:sp>
        <p:nvSpPr>
          <p:cNvPr id="33" name="Google Shape;33;gbce905fdf8_8_41"/>
          <p:cNvSpPr txBox="1">
            <a:spLocks noGrp="1"/>
          </p:cNvSpPr>
          <p:nvPr>
            <p:ph type="title"/>
          </p:nvPr>
        </p:nvSpPr>
        <p:spPr>
          <a:xfrm>
            <a:off x="963085" y="3187170"/>
            <a:ext cx="10212916" cy="1168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6"/>
              </a:buClr>
              <a:buSzPts val="3600"/>
              <a:buFont typeface="Arial"/>
              <a:buNone/>
              <a:defRPr sz="36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bce905fdf8_8_41"/>
          <p:cNvSpPr txBox="1">
            <a:spLocks noGrp="1"/>
          </p:cNvSpPr>
          <p:nvPr>
            <p:ph type="body" idx="1"/>
          </p:nvPr>
        </p:nvSpPr>
        <p:spPr>
          <a:xfrm>
            <a:off x="963085" y="1553633"/>
            <a:ext cx="8180916" cy="163353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SzPts val="2000"/>
              <a:buNone/>
              <a:defRPr sz="2000">
                <a:solidFill>
                  <a:srgbClr val="222222"/>
                </a:solidFill>
              </a:defRPr>
            </a:lvl1pPr>
            <a:lvl2pPr marL="914400" lvl="1" indent="-228600" algn="l">
              <a:lnSpc>
                <a:spcPct val="100000"/>
              </a:lnSpc>
              <a:spcBef>
                <a:spcPts val="360"/>
              </a:spcBef>
              <a:spcAft>
                <a:spcPts val="0"/>
              </a:spcAft>
              <a:buSzPts val="1800"/>
              <a:buNone/>
              <a:defRPr sz="1800">
                <a:solidFill>
                  <a:srgbClr val="8A8A8A"/>
                </a:solidFill>
              </a:defRPr>
            </a:lvl2pPr>
            <a:lvl3pPr marL="1371600" lvl="2" indent="-228600" algn="l">
              <a:lnSpc>
                <a:spcPct val="100000"/>
              </a:lnSpc>
              <a:spcBef>
                <a:spcPts val="320"/>
              </a:spcBef>
              <a:spcAft>
                <a:spcPts val="0"/>
              </a:spcAft>
              <a:buSzPts val="1600"/>
              <a:buNone/>
              <a:defRPr sz="1600">
                <a:solidFill>
                  <a:srgbClr val="8A8A8A"/>
                </a:solidFill>
              </a:defRPr>
            </a:lvl3pPr>
            <a:lvl4pPr marL="1828800" lvl="3" indent="-228600" algn="l">
              <a:lnSpc>
                <a:spcPct val="100000"/>
              </a:lnSpc>
              <a:spcBef>
                <a:spcPts val="280"/>
              </a:spcBef>
              <a:spcAft>
                <a:spcPts val="0"/>
              </a:spcAft>
              <a:buSzPts val="1400"/>
              <a:buNone/>
              <a:defRPr sz="1400">
                <a:solidFill>
                  <a:srgbClr val="8A8A8A"/>
                </a:solidFill>
              </a:defRPr>
            </a:lvl4pPr>
            <a:lvl5pPr marL="2286000" lvl="4" indent="-228600" algn="l">
              <a:lnSpc>
                <a:spcPct val="100000"/>
              </a:lnSpc>
              <a:spcBef>
                <a:spcPts val="280"/>
              </a:spcBef>
              <a:spcAft>
                <a:spcPts val="0"/>
              </a:spcAft>
              <a:buSzPts val="1400"/>
              <a:buNone/>
              <a:defRPr sz="1400">
                <a:solidFill>
                  <a:srgbClr val="8A8A8A"/>
                </a:solidFill>
              </a:defRPr>
            </a:lvl5pPr>
            <a:lvl6pPr marL="2743200" lvl="5" indent="-228600" algn="l">
              <a:lnSpc>
                <a:spcPct val="100000"/>
              </a:lnSpc>
              <a:spcBef>
                <a:spcPts val="280"/>
              </a:spcBef>
              <a:spcAft>
                <a:spcPts val="0"/>
              </a:spcAft>
              <a:buSzPts val="1400"/>
              <a:buNone/>
              <a:defRPr sz="1400">
                <a:solidFill>
                  <a:srgbClr val="8A8A8A"/>
                </a:solidFill>
              </a:defRPr>
            </a:lvl6pPr>
            <a:lvl7pPr marL="3200400" lvl="6" indent="-228600" algn="l">
              <a:lnSpc>
                <a:spcPct val="100000"/>
              </a:lnSpc>
              <a:spcBef>
                <a:spcPts val="280"/>
              </a:spcBef>
              <a:spcAft>
                <a:spcPts val="0"/>
              </a:spcAft>
              <a:buSzPts val="1400"/>
              <a:buNone/>
              <a:defRPr sz="1400">
                <a:solidFill>
                  <a:srgbClr val="8A8A8A"/>
                </a:solidFill>
              </a:defRPr>
            </a:lvl7pPr>
            <a:lvl8pPr marL="3657600" lvl="7" indent="-228600" algn="l">
              <a:lnSpc>
                <a:spcPct val="100000"/>
              </a:lnSpc>
              <a:spcBef>
                <a:spcPts val="280"/>
              </a:spcBef>
              <a:spcAft>
                <a:spcPts val="0"/>
              </a:spcAft>
              <a:buSzPts val="1400"/>
              <a:buNone/>
              <a:defRPr sz="1400">
                <a:solidFill>
                  <a:srgbClr val="8A8A8A"/>
                </a:solidFill>
              </a:defRPr>
            </a:lvl8pPr>
            <a:lvl9pPr marL="4114800" lvl="8" indent="-228600" algn="l">
              <a:lnSpc>
                <a:spcPct val="100000"/>
              </a:lnSpc>
              <a:spcBef>
                <a:spcPts val="280"/>
              </a:spcBef>
              <a:spcAft>
                <a:spcPts val="0"/>
              </a:spcAft>
              <a:buSzPts val="1400"/>
              <a:buNone/>
              <a:defRPr sz="1400">
                <a:solidFill>
                  <a:srgbClr val="8A8A8A"/>
                </a:solidFill>
              </a:defRPr>
            </a:lvl9pPr>
          </a:lstStyle>
          <a:p>
            <a:endParaRPr/>
          </a:p>
        </p:txBody>
      </p:sp>
      <p:sp>
        <p:nvSpPr>
          <p:cNvPr id="35" name="Google Shape;35;gbce905fdf8_8_41"/>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
        <p:nvSpPr>
          <p:cNvPr id="36" name="Google Shape;36;gbce905fdf8_8_41"/>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5B4C5647-F34E-441C-B0E6-06143CAF98E4}" type="datetime1">
              <a:rPr lang="en-US" smtClean="0"/>
              <a:t>5/28/2024</a:t>
            </a:fld>
            <a:endParaRPr/>
          </a:p>
        </p:txBody>
      </p:sp>
      <p:sp>
        <p:nvSpPr>
          <p:cNvPr id="37" name="Google Shape;37;gbce905fdf8_8_41"/>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gbce905fdf8_8_41"/>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2613294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9"/>
        <p:cNvGrpSpPr/>
        <p:nvPr/>
      </p:nvGrpSpPr>
      <p:grpSpPr>
        <a:xfrm>
          <a:off x="0" y="0"/>
          <a:ext cx="0" cy="0"/>
          <a:chOff x="0" y="0"/>
          <a:chExt cx="0" cy="0"/>
        </a:xfrm>
      </p:grpSpPr>
      <p:sp>
        <p:nvSpPr>
          <p:cNvPr id="40" name="Google Shape;40;gbce905fdf8_8_23"/>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bce905fdf8_8_23"/>
          <p:cNvSpPr txBox="1">
            <a:spLocks noGrp="1"/>
          </p:cNvSpPr>
          <p:nvPr>
            <p:ph type="body" idx="1"/>
          </p:nvPr>
        </p:nvSpPr>
        <p:spPr>
          <a:xfrm>
            <a:off x="609600" y="1536192"/>
            <a:ext cx="4876800" cy="4431307"/>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42" name="Google Shape;42;gbce905fdf8_8_23"/>
          <p:cNvSpPr txBox="1">
            <a:spLocks noGrp="1"/>
          </p:cNvSpPr>
          <p:nvPr>
            <p:ph type="body" idx="2"/>
          </p:nvPr>
        </p:nvSpPr>
        <p:spPr>
          <a:xfrm>
            <a:off x="5892799" y="1536192"/>
            <a:ext cx="5384799" cy="4431307"/>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43" name="Google Shape;43;gbce905fdf8_8_23"/>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
        <p:nvSpPr>
          <p:cNvPr id="44" name="Google Shape;44;gbce905fdf8_8_23"/>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31268CAB-978F-43FF-B74C-B87E1703A098}" type="datetime1">
              <a:rPr lang="en-US" smtClean="0"/>
              <a:t>5/28/2024</a:t>
            </a:fld>
            <a:endParaRPr/>
          </a:p>
        </p:txBody>
      </p:sp>
      <p:sp>
        <p:nvSpPr>
          <p:cNvPr id="45" name="Google Shape;45;gbce905fdf8_8_23"/>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6" name="Google Shape;46;gbce905fdf8_8_23"/>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13767836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7"/>
        <p:cNvGrpSpPr/>
        <p:nvPr/>
      </p:nvGrpSpPr>
      <p:grpSpPr>
        <a:xfrm>
          <a:off x="0" y="0"/>
          <a:ext cx="0" cy="0"/>
          <a:chOff x="0" y="0"/>
          <a:chExt cx="0" cy="0"/>
        </a:xfrm>
      </p:grpSpPr>
      <p:sp>
        <p:nvSpPr>
          <p:cNvPr id="48" name="Google Shape;48;gbce905fdf8_8_31"/>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6"/>
              </a:buClr>
              <a:buSzPts val="40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gbce905fdf8_8_31"/>
          <p:cNvSpPr txBox="1">
            <a:spLocks noGrp="1"/>
          </p:cNvSpPr>
          <p:nvPr>
            <p:ph type="body" idx="1"/>
          </p:nvPr>
        </p:nvSpPr>
        <p:spPr>
          <a:xfrm>
            <a:off x="609600" y="1644603"/>
            <a:ext cx="5186811"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2800"/>
              <a:buNone/>
              <a:defRPr sz="2800" b="0">
                <a:solidFill>
                  <a:schemeClr val="dk2"/>
                </a:solidFill>
              </a:defRPr>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50" name="Google Shape;50;gbce905fdf8_8_31"/>
          <p:cNvSpPr txBox="1">
            <a:spLocks noGrp="1"/>
          </p:cNvSpPr>
          <p:nvPr>
            <p:ph type="body" idx="2"/>
          </p:nvPr>
        </p:nvSpPr>
        <p:spPr>
          <a:xfrm>
            <a:off x="609600" y="2408717"/>
            <a:ext cx="5186811" cy="3558782"/>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51" name="Google Shape;51;gbce905fdf8_8_31"/>
          <p:cNvSpPr txBox="1">
            <a:spLocks noGrp="1"/>
          </p:cNvSpPr>
          <p:nvPr>
            <p:ph type="body" idx="3"/>
          </p:nvPr>
        </p:nvSpPr>
        <p:spPr>
          <a:xfrm>
            <a:off x="6309610" y="1644603"/>
            <a:ext cx="5384799"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2800"/>
              <a:buNone/>
              <a:defRPr sz="2800" b="0">
                <a:solidFill>
                  <a:schemeClr val="dk2"/>
                </a:solidFill>
              </a:defRPr>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52" name="Google Shape;52;gbce905fdf8_8_31"/>
          <p:cNvSpPr txBox="1">
            <a:spLocks noGrp="1"/>
          </p:cNvSpPr>
          <p:nvPr>
            <p:ph type="body" idx="4"/>
          </p:nvPr>
        </p:nvSpPr>
        <p:spPr>
          <a:xfrm>
            <a:off x="6309610" y="2408717"/>
            <a:ext cx="5384799" cy="3558782"/>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53" name="Google Shape;53;gbce905fdf8_8_31"/>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
        <p:nvSpPr>
          <p:cNvPr id="54" name="Google Shape;54;gbce905fdf8_8_31"/>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509AAEB-649F-47AC-90C3-7C00D72D471D}" type="datetime1">
              <a:rPr lang="en-US" smtClean="0"/>
              <a:t>5/28/2024</a:t>
            </a:fld>
            <a:endParaRPr/>
          </a:p>
        </p:txBody>
      </p:sp>
      <p:sp>
        <p:nvSpPr>
          <p:cNvPr id="55" name="Google Shape;55;gbce905fdf8_8_31"/>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gbce905fdf8_8_31"/>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16731259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able">
  <p:cSld name="Title and Table">
    <p:spTree>
      <p:nvGrpSpPr>
        <p:cNvPr id="1" name="Shape 64"/>
        <p:cNvGrpSpPr/>
        <p:nvPr/>
      </p:nvGrpSpPr>
      <p:grpSpPr>
        <a:xfrm>
          <a:off x="0" y="0"/>
          <a:ext cx="0" cy="0"/>
          <a:chOff x="0" y="0"/>
          <a:chExt cx="0" cy="0"/>
        </a:xfrm>
      </p:grpSpPr>
      <p:sp>
        <p:nvSpPr>
          <p:cNvPr id="65" name="Google Shape;65;gbce905fdf8_8_55"/>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
        <p:nvSpPr>
          <p:cNvPr id="66" name="Google Shape;66;gbce905fdf8_8_55"/>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93DC738-0E98-4205-9CCD-085578DF9C11}" type="datetime1">
              <a:rPr lang="en-US" smtClean="0"/>
              <a:t>5/28/2024</a:t>
            </a:fld>
            <a:endParaRPr/>
          </a:p>
        </p:txBody>
      </p:sp>
      <p:sp>
        <p:nvSpPr>
          <p:cNvPr id="67" name="Google Shape;67;gbce905fdf8_8_55"/>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gbce905fdf8_8_55"/>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 name="Google Shape;69;gbce905fdf8_8_55"/>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9999865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Media">
  <p:cSld name="Title and Media">
    <p:spTree>
      <p:nvGrpSpPr>
        <p:cNvPr id="1" name="Shape 70"/>
        <p:cNvGrpSpPr/>
        <p:nvPr/>
      </p:nvGrpSpPr>
      <p:grpSpPr>
        <a:xfrm>
          <a:off x="0" y="0"/>
          <a:ext cx="0" cy="0"/>
          <a:chOff x="0" y="0"/>
          <a:chExt cx="0" cy="0"/>
        </a:xfrm>
      </p:grpSpPr>
      <p:sp>
        <p:nvSpPr>
          <p:cNvPr id="71" name="Google Shape;71;gbce905fdf8_8_61"/>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
        <p:nvSpPr>
          <p:cNvPr id="72" name="Google Shape;72;gbce905fdf8_8_61"/>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AF250CB-9749-4FA0-A999-CD9CBC42FE9F}" type="datetime1">
              <a:rPr lang="en-US" smtClean="0"/>
              <a:t>5/28/2024</a:t>
            </a:fld>
            <a:endParaRPr/>
          </a:p>
        </p:txBody>
      </p:sp>
      <p:sp>
        <p:nvSpPr>
          <p:cNvPr id="73" name="Google Shape;73;gbce905fdf8_8_61"/>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gbce905fdf8_8_61"/>
          <p:cNvSpPr>
            <a:spLocks noGrp="1"/>
          </p:cNvSpPr>
          <p:nvPr>
            <p:ph type="media" idx="2"/>
          </p:nvPr>
        </p:nvSpPr>
        <p:spPr>
          <a:xfrm>
            <a:off x="609600" y="1447800"/>
            <a:ext cx="11074400" cy="4495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accent6"/>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6"/>
              </a:buClr>
              <a:buSzPts val="2200"/>
              <a:buFont typeface="Noto Sans Symbols"/>
              <a:buChar char="▪"/>
              <a:defRPr sz="2200" b="0" i="0" u="none" strike="noStrike" cap="none">
                <a:solidFill>
                  <a:schemeClr val="dk1"/>
                </a:solidFill>
                <a:latin typeface="Arial"/>
                <a:ea typeface="Arial"/>
                <a:cs typeface="Arial"/>
                <a:sym typeface="Arial"/>
              </a:defRPr>
            </a:lvl2pPr>
            <a:lvl3pPr marR="0" lvl="2"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100000"/>
              </a:lnSpc>
              <a:spcBef>
                <a:spcPts val="360"/>
              </a:spcBef>
              <a:spcAft>
                <a:spcPts val="0"/>
              </a:spcAft>
              <a:buClr>
                <a:schemeClr val="accent6"/>
              </a:buClr>
              <a:buSzPts val="1800"/>
              <a:buFont typeface="Noto Sans Symbols"/>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20"/>
              </a:spcBef>
              <a:spcAft>
                <a:spcPts val="0"/>
              </a:spcAft>
              <a:buClr>
                <a:schemeClr val="accent6"/>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100000"/>
              </a:lnSpc>
              <a:spcBef>
                <a:spcPts val="280"/>
              </a:spcBef>
              <a:spcAft>
                <a:spcPts val="0"/>
              </a:spcAft>
              <a:buClr>
                <a:schemeClr val="accent2"/>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100000"/>
              </a:lnSpc>
              <a:spcBef>
                <a:spcPts val="280"/>
              </a:spcBef>
              <a:spcAft>
                <a:spcPts val="0"/>
              </a:spcAft>
              <a:buClr>
                <a:schemeClr val="accent3"/>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100000"/>
              </a:lnSpc>
              <a:spcBef>
                <a:spcPts val="28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5" name="Google Shape;75;gbce905fdf8_8_61"/>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6" name="Google Shape;76;gbce905fdf8_8_61"/>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41819339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7"/>
        <p:cNvGrpSpPr/>
        <p:nvPr/>
      </p:nvGrpSpPr>
      <p:grpSpPr>
        <a:xfrm>
          <a:off x="0" y="0"/>
          <a:ext cx="0" cy="0"/>
          <a:chOff x="0" y="0"/>
          <a:chExt cx="0" cy="0"/>
        </a:xfrm>
      </p:grpSpPr>
      <p:sp>
        <p:nvSpPr>
          <p:cNvPr id="78" name="Google Shape;78;gbce905fdf8_8_68"/>
          <p:cNvSpPr txBox="1">
            <a:spLocks noGrp="1"/>
          </p:cNvSpPr>
          <p:nvPr>
            <p:ph type="title"/>
          </p:nvPr>
        </p:nvSpPr>
        <p:spPr>
          <a:xfrm>
            <a:off x="406401" y="5495544"/>
            <a:ext cx="11355753" cy="59436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6"/>
              </a:buClr>
              <a:buSzPts val="2200"/>
              <a:buFont typeface="Arial"/>
              <a:buNone/>
              <a:defRPr sz="2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bce905fdf8_8_68"/>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
        <p:nvSpPr>
          <p:cNvPr id="80" name="Google Shape;80;gbce905fdf8_8_68"/>
          <p:cNvSpPr txBox="1">
            <a:spLocks noGrp="1"/>
          </p:cNvSpPr>
          <p:nvPr>
            <p:ph type="body" idx="1"/>
          </p:nvPr>
        </p:nvSpPr>
        <p:spPr>
          <a:xfrm>
            <a:off x="406400" y="381000"/>
            <a:ext cx="11355753" cy="49428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1" name="Google Shape;81;gbce905fdf8_8_68"/>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495DDD2-E2AE-4E39-8011-D8E99EF69A28}" type="datetime1">
              <a:rPr lang="en-US" smtClean="0"/>
              <a:t>5/28/2024</a:t>
            </a:fld>
            <a:endParaRPr/>
          </a:p>
        </p:txBody>
      </p:sp>
      <p:sp>
        <p:nvSpPr>
          <p:cNvPr id="82" name="Google Shape;82;gbce905fdf8_8_68"/>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3" name="Google Shape;83;gbce905fdf8_8_68"/>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42004849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4"/>
        <p:cNvGrpSpPr/>
        <p:nvPr/>
      </p:nvGrpSpPr>
      <p:grpSpPr>
        <a:xfrm>
          <a:off x="0" y="0"/>
          <a:ext cx="0" cy="0"/>
          <a:chOff x="0" y="0"/>
          <a:chExt cx="0" cy="0"/>
        </a:xfrm>
      </p:grpSpPr>
      <p:sp>
        <p:nvSpPr>
          <p:cNvPr id="85" name="Google Shape;85;gbce905fdf8_8_75"/>
          <p:cNvSpPr txBox="1">
            <a:spLocks noGrp="1"/>
          </p:cNvSpPr>
          <p:nvPr>
            <p:ph type="title"/>
          </p:nvPr>
        </p:nvSpPr>
        <p:spPr>
          <a:xfrm>
            <a:off x="402336" y="5006829"/>
            <a:ext cx="11450997" cy="522557"/>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6"/>
              </a:buClr>
              <a:buSzPts val="2200"/>
              <a:buFont typeface="Arial"/>
              <a:buNone/>
              <a:defRPr sz="2200" b="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bce905fdf8_8_75"/>
          <p:cNvSpPr>
            <a:spLocks noGrp="1"/>
          </p:cNvSpPr>
          <p:nvPr>
            <p:ph type="pic" idx="2"/>
          </p:nvPr>
        </p:nvSpPr>
        <p:spPr>
          <a:xfrm>
            <a:off x="0" y="10325"/>
            <a:ext cx="12192000" cy="4913923"/>
          </a:xfrm>
          <a:prstGeom prst="rect">
            <a:avLst/>
          </a:prstGeom>
          <a:noFill/>
          <a:ln>
            <a:noFill/>
          </a:ln>
        </p:spPr>
      </p:sp>
      <p:sp>
        <p:nvSpPr>
          <p:cNvPr id="87" name="Google Shape;87;gbce905fdf8_8_75"/>
          <p:cNvSpPr txBox="1">
            <a:spLocks noGrp="1"/>
          </p:cNvSpPr>
          <p:nvPr>
            <p:ph type="body" idx="1"/>
          </p:nvPr>
        </p:nvSpPr>
        <p:spPr>
          <a:xfrm>
            <a:off x="402336" y="5607551"/>
            <a:ext cx="11450997" cy="53839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320"/>
              </a:spcBef>
              <a:spcAft>
                <a:spcPts val="0"/>
              </a:spcAft>
              <a:buSzPts val="1600"/>
              <a:buNone/>
              <a:defRPr sz="16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88" name="Google Shape;88;gbce905fdf8_8_75"/>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
        <p:nvSpPr>
          <p:cNvPr id="89" name="Google Shape;89;gbce905fdf8_8_75"/>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A7D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874C79C-5C88-439D-87A5-21CED97FCCC3}" type="datetime1">
              <a:rPr lang="en-US" smtClean="0"/>
              <a:t>5/28/2024</a:t>
            </a:fld>
            <a:endParaRPr/>
          </a:p>
        </p:txBody>
      </p:sp>
      <p:sp>
        <p:nvSpPr>
          <p:cNvPr id="90" name="Google Shape;90;gbce905fdf8_8_75"/>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7A7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1" name="Google Shape;91;gbce905fdf8_8_75"/>
          <p:cNvPicPr preferRelativeResize="0"/>
          <p:nvPr/>
        </p:nvPicPr>
        <p:blipFill rotWithShape="1">
          <a:blip r:embed="rId2">
            <a:alphaModFix/>
          </a:blip>
          <a:srcRect/>
          <a:stretch/>
        </p:blipFill>
        <p:spPr>
          <a:xfrm>
            <a:off x="619749" y="6292284"/>
            <a:ext cx="1920252" cy="489516"/>
          </a:xfrm>
          <a:prstGeom prst="rect">
            <a:avLst/>
          </a:prstGeom>
          <a:noFill/>
          <a:ln>
            <a:noFill/>
          </a:ln>
        </p:spPr>
      </p:pic>
    </p:spTree>
    <p:extLst>
      <p:ext uri="{BB962C8B-B14F-4D97-AF65-F5344CB8AC3E}">
        <p14:creationId xmlns:p14="http://schemas.microsoft.com/office/powerpoint/2010/main" val="20362143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2" y="1046679"/>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2" y="1935957"/>
            <a:ext cx="10515163"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Tree>
    <p:extLst>
      <p:ext uri="{BB962C8B-B14F-4D97-AF65-F5344CB8AC3E}">
        <p14:creationId xmlns:p14="http://schemas.microsoft.com/office/powerpoint/2010/main" val="2073359709"/>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33712"/>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53420"/>
            <a:ext cx="10515163" cy="2986087"/>
          </a:xfrm>
          <a:prstGeom prst="rect">
            <a:avLst/>
          </a:prstGeom>
        </p:spPr>
        <p:txBody>
          <a:bodyPr/>
          <a:lstStyle>
            <a:lvl1pPr marL="685800" indent="-341313">
              <a:spcBef>
                <a:spcPts val="0"/>
              </a:spcBef>
              <a:spcAft>
                <a:spcPts val="1200"/>
              </a:spcAft>
              <a:buClr>
                <a:schemeClr val="accent6"/>
              </a:buClr>
              <a:buFont typeface="Wingdings" pitchFamily="2" charset="2"/>
              <a:buChar char="§"/>
              <a:defRPr sz="2400">
                <a:solidFill>
                  <a:schemeClr val="tx1"/>
                </a:solidFill>
                <a:latin typeface="+mn-lt"/>
              </a:defRPr>
            </a:lvl1pPr>
            <a:lvl2pPr marL="685800" indent="-341313">
              <a:spcBef>
                <a:spcPts val="0"/>
              </a:spcBef>
              <a:spcAft>
                <a:spcPts val="600"/>
              </a:spcAft>
              <a:defRPr sz="2400">
                <a:latin typeface="+mn-lt"/>
              </a:defRPr>
            </a:lvl2pPr>
            <a:lvl3pPr marL="1024145" indent="-347477">
              <a:spcBef>
                <a:spcPts val="0"/>
              </a:spcBef>
              <a:spcAft>
                <a:spcPts val="600"/>
              </a:spcAft>
              <a:buFont typeface="Arial" panose="020B0604020202020204" pitchFamily="34" charset="0"/>
              <a:buChar char="•"/>
              <a:defRPr sz="2400">
                <a:latin typeface="+mn-lt"/>
              </a:defRPr>
            </a:lvl3pPr>
            <a:lvl4pPr marL="1481352" indent="-347477">
              <a:spcBef>
                <a:spcPts val="0"/>
              </a:spcBef>
              <a:spcAft>
                <a:spcPts val="600"/>
              </a:spcAft>
              <a:buClr>
                <a:schemeClr val="accent6"/>
              </a:buClr>
              <a:buFont typeface="System Font Regular"/>
              <a:buChar char="–"/>
              <a:defRPr sz="2199">
                <a:latin typeface="+mn-lt"/>
              </a:defRPr>
            </a:lvl4pPr>
            <a:lvl5pPr marL="1828831" indent="-347477">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1241802"/>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026394"/>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3633"/>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5965836" y="1933632"/>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763868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63" Type="http://schemas.openxmlformats.org/officeDocument/2006/relationships/slideLayout" Target="../slideLayouts/slideLayout7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slideLayout" Target="../slideLayouts/slideLayout7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61" Type="http://schemas.openxmlformats.org/officeDocument/2006/relationships/slideLayout" Target="../slideLayouts/slideLayout74.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65"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64" Type="http://schemas.openxmlformats.org/officeDocument/2006/relationships/slideLayout" Target="../slideLayouts/slideLayout77.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10" Type="http://schemas.openxmlformats.org/officeDocument/2006/relationships/image" Target="../media/image19.png"/><Relationship Id="rId4" Type="http://schemas.openxmlformats.org/officeDocument/2006/relationships/slideLayout" Target="../slideLayouts/slideLayout9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9"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image" Target="../media/image21.png"/><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theme" Target="../theme/theme8.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9.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04800" y="365127"/>
            <a:ext cx="115824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304800" y="1825625"/>
            <a:ext cx="11582400" cy="4351338"/>
          </a:xfrm>
          <a:prstGeom prst="rect">
            <a:avLst/>
          </a:prstGeom>
        </p:spPr>
        <p:txBody>
          <a:bodyPr vert="horz" lIns="91440" tIns="45720" rIns="91440" bIns="45720" rtlCol="0">
            <a:normAutofit/>
          </a:bodyPr>
          <a:lstStyle/>
          <a:p>
            <a:pPr lvl="0"/>
            <a:r>
              <a:rPr lang="en-US" dirty="0"/>
              <a:t>Bullet 40</a:t>
            </a:r>
          </a:p>
          <a:p>
            <a:pPr lvl="1"/>
            <a:r>
              <a:rPr lang="en-US" dirty="0"/>
              <a:t>Bullet 36</a:t>
            </a:r>
          </a:p>
          <a:p>
            <a:pPr lvl="2"/>
            <a:r>
              <a:rPr lang="en-US" dirty="0"/>
              <a:t>Bullet 32</a:t>
            </a:r>
          </a:p>
          <a:p>
            <a:pPr lvl="3"/>
            <a:r>
              <a:rPr lang="en-US" dirty="0"/>
              <a:t>Bullet 28</a:t>
            </a:r>
          </a:p>
          <a:p>
            <a:pPr lvl="4"/>
            <a:r>
              <a:rPr lang="en-US" dirty="0"/>
              <a:t>Bullet 24</a:t>
            </a:r>
          </a:p>
        </p:txBody>
      </p:sp>
      <p:sp>
        <p:nvSpPr>
          <p:cNvPr id="6" name="Slide Number Placeholder 5"/>
          <p:cNvSpPr>
            <a:spLocks noGrp="1"/>
          </p:cNvSpPr>
          <p:nvPr>
            <p:ph type="sldNum" sz="quarter" idx="4"/>
          </p:nvPr>
        </p:nvSpPr>
        <p:spPr bwMode="black">
          <a:xfrm>
            <a:off x="10100682" y="632460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95394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274320" indent="-274320" algn="l" defTabSz="685800" rtl="0" eaLnBrk="1" latinLnBrk="0" hangingPunct="1">
        <a:lnSpc>
          <a:spcPct val="100000"/>
        </a:lnSpc>
        <a:spcBef>
          <a:spcPts val="750"/>
        </a:spcBef>
        <a:spcAft>
          <a:spcPts val="750"/>
        </a:spcAft>
        <a:buClr>
          <a:schemeClr val="accent3"/>
        </a:buClr>
        <a:buFont typeface="Calibri" panose="020F0502020204030204" pitchFamily="34" charset="0"/>
        <a:buChar char="▪"/>
        <a:defRPr sz="3000" kern="1200">
          <a:solidFill>
            <a:schemeClr val="tx2"/>
          </a:solidFill>
          <a:latin typeface="+mn-lt"/>
          <a:ea typeface="+mn-ea"/>
          <a:cs typeface="+mn-cs"/>
        </a:defRPr>
      </a:lvl1pPr>
      <a:lvl2pPr marL="548640" indent="-274320" algn="l" defTabSz="685800" rtl="0" eaLnBrk="1" latinLnBrk="0" hangingPunct="1">
        <a:lnSpc>
          <a:spcPct val="100000"/>
        </a:lnSpc>
        <a:spcBef>
          <a:spcPts val="375"/>
        </a:spcBef>
        <a:spcAft>
          <a:spcPts val="750"/>
        </a:spcAft>
        <a:buClr>
          <a:schemeClr val="accent3"/>
        </a:buClr>
        <a:buFont typeface="Calibri" panose="020F0502020204030204" pitchFamily="34" charset="0"/>
        <a:buChar char="▪"/>
        <a:defRPr sz="2700" kern="1200">
          <a:solidFill>
            <a:schemeClr val="tx2"/>
          </a:solidFill>
          <a:latin typeface="+mn-lt"/>
          <a:ea typeface="+mn-ea"/>
          <a:cs typeface="+mn-cs"/>
        </a:defRPr>
      </a:lvl2pPr>
      <a:lvl3pPr marL="822960" indent="-274320" algn="l" defTabSz="685800" rtl="0" eaLnBrk="1" latinLnBrk="0" hangingPunct="1">
        <a:lnSpc>
          <a:spcPct val="100000"/>
        </a:lnSpc>
        <a:spcBef>
          <a:spcPts val="375"/>
        </a:spcBef>
        <a:spcAft>
          <a:spcPts val="750"/>
        </a:spcAft>
        <a:buClr>
          <a:schemeClr val="accent3"/>
        </a:buClr>
        <a:buFont typeface="Calibri" panose="020F0502020204030204" pitchFamily="34" charset="0"/>
        <a:buChar char="▪"/>
        <a:defRPr sz="2400" kern="1200">
          <a:solidFill>
            <a:schemeClr val="tx2"/>
          </a:solidFill>
          <a:latin typeface="+mn-lt"/>
          <a:ea typeface="+mn-ea"/>
          <a:cs typeface="+mn-cs"/>
        </a:defRPr>
      </a:lvl3pPr>
      <a:lvl4pPr marL="1097280" indent="-274320" algn="l" defTabSz="685800" rtl="0" eaLnBrk="1" latinLnBrk="0" hangingPunct="1">
        <a:lnSpc>
          <a:spcPct val="100000"/>
        </a:lnSpc>
        <a:spcBef>
          <a:spcPts val="375"/>
        </a:spcBef>
        <a:spcAft>
          <a:spcPts val="750"/>
        </a:spcAft>
        <a:buClr>
          <a:schemeClr val="accent3"/>
        </a:buClr>
        <a:buFont typeface="Calibri" panose="020F0502020204030204" pitchFamily="34" charset="0"/>
        <a:buChar char="▪"/>
        <a:defRPr sz="2100" kern="1200">
          <a:solidFill>
            <a:schemeClr val="tx2"/>
          </a:solidFill>
          <a:latin typeface="+mn-lt"/>
          <a:ea typeface="+mn-ea"/>
          <a:cs typeface="+mn-cs"/>
        </a:defRPr>
      </a:lvl4pPr>
      <a:lvl5pPr marL="1371600" indent="-274320" algn="l" defTabSz="685800" rtl="0" eaLnBrk="1" latinLnBrk="0" hangingPunct="1">
        <a:lnSpc>
          <a:spcPct val="100000"/>
        </a:lnSpc>
        <a:spcBef>
          <a:spcPts val="375"/>
        </a:spcBef>
        <a:spcAft>
          <a:spcPts val="750"/>
        </a:spcAft>
        <a:buClr>
          <a:schemeClr val="accent3"/>
        </a:buClr>
        <a:buFont typeface="Calibri" panose="020F050202020403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08">
          <p15:clr>
            <a:srgbClr val="F26B43"/>
          </p15:clr>
        </p15:guide>
        <p15:guide id="2" orient="horz" pos="2376">
          <p15:clr>
            <a:srgbClr val="F26B43"/>
          </p15:clr>
        </p15:guide>
        <p15:guide id="3" orient="horz" pos="2520">
          <p15:clr>
            <a:srgbClr val="F26B43"/>
          </p15:clr>
        </p15:guide>
        <p15:guide id="4" orient="horz" pos="3888">
          <p15:clr>
            <a:srgbClr val="F26B43"/>
          </p15:clr>
        </p15:guide>
        <p15:guide id="5" pos="192">
          <p15:clr>
            <a:srgbClr val="F26B43"/>
          </p15:clr>
        </p15:guide>
        <p15:guide id="6" pos="1896">
          <p15:clr>
            <a:srgbClr val="F26B43"/>
          </p15:clr>
        </p15:guide>
        <p15:guide id="7" pos="2064">
          <p15:clr>
            <a:srgbClr val="F26B43"/>
          </p15:clr>
        </p15:guide>
        <p15:guide id="8" pos="3744">
          <p15:clr>
            <a:srgbClr val="F26B43"/>
          </p15:clr>
        </p15:guide>
        <p15:guide id="9" pos="3936">
          <p15:clr>
            <a:srgbClr val="F26B43"/>
          </p15:clr>
        </p15:guide>
        <p15:guide id="10" pos="5616">
          <p15:clr>
            <a:srgbClr val="F26B43"/>
          </p15:clr>
        </p15:guide>
        <p15:guide id="11" pos="5784">
          <p15:clr>
            <a:srgbClr val="F26B43"/>
          </p15:clr>
        </p15:guide>
        <p15:guide id="12" pos="7488">
          <p15:clr>
            <a:srgbClr val="F26B43"/>
          </p15:clr>
        </p15:guide>
        <p15:guide id="13" pos="2472">
          <p15:clr>
            <a:srgbClr val="9FCC3B"/>
          </p15:clr>
        </p15:guide>
        <p15:guide id="14" pos="2688">
          <p15:clr>
            <a:srgbClr val="9FCC3B"/>
          </p15:clr>
        </p15:guide>
        <p15:guide id="15" pos="4992">
          <p15:clr>
            <a:srgbClr val="9FCC3B"/>
          </p15:clr>
        </p15:guide>
        <p15:guide id="16" pos="5208">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052854"/>
            <a:ext cx="10797792" cy="648915"/>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p:nvSpPr>
        <p:spPr>
          <a:xfrm>
            <a:off x="0" y="4"/>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Oval 5">
            <a:extLst>
              <a:ext uri="{FF2B5EF4-FFF2-40B4-BE49-F238E27FC236}">
                <a16:creationId xmlns:a16="http://schemas.microsoft.com/office/drawing/2014/main" id="{DC63F7F3-9642-BA4D-83B9-EB92AB17B872}"/>
              </a:ext>
            </a:extLst>
          </p:cNvPr>
          <p:cNvSpPr/>
          <p:nvPr userDrawn="1"/>
        </p:nvSpPr>
        <p:spPr>
          <a:xfrm>
            <a:off x="11623249" y="220765"/>
            <a:ext cx="301120"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TextBox 7">
            <a:extLst>
              <a:ext uri="{FF2B5EF4-FFF2-40B4-BE49-F238E27FC236}">
                <a16:creationId xmlns:a16="http://schemas.microsoft.com/office/drawing/2014/main" id="{7B8C0E48-51A4-0042-B570-D9B72B6AACAE}"/>
              </a:ext>
            </a:extLst>
          </p:cNvPr>
          <p:cNvSpPr txBox="1"/>
          <p:nvPr userDrawn="1"/>
        </p:nvSpPr>
        <p:spPr>
          <a:xfrm>
            <a:off x="11595648" y="251502"/>
            <a:ext cx="356321" cy="246221"/>
          </a:xfrm>
          <a:prstGeom prst="rect">
            <a:avLst/>
          </a:prstGeom>
          <a:noFill/>
        </p:spPr>
        <p:txBody>
          <a:bodyPr wrap="square" rtlCol="0">
            <a:spAutoFit/>
          </a:bodyPr>
          <a:lstStyle/>
          <a:p>
            <a:pPr algn="ctr"/>
            <a:fld id="{A565D13D-210D-7741-99FD-FE938200C5BF}" type="slidenum">
              <a:rPr lang="en-US" sz="1000" b="1" smtClean="0">
                <a:solidFill>
                  <a:schemeClr val="bg1"/>
                </a:solidFill>
              </a:rPr>
              <a:t>‹#›</a:t>
            </a:fld>
            <a:endParaRPr lang="en-US" sz="1000" b="1"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EF2D206-5C44-4A17-92F2-99E3AA9FDFB7}"/>
              </a:ext>
            </a:extLst>
          </p:cNvPr>
          <p:cNvPicPr>
            <a:picLocks noChangeAspect="1"/>
          </p:cNvPicPr>
          <p:nvPr userDrawn="1"/>
        </p:nvPicPr>
        <p:blipFill>
          <a:blip r:embed="rId4"/>
          <a:stretch>
            <a:fillRect/>
          </a:stretch>
        </p:blipFill>
        <p:spPr>
          <a:xfrm>
            <a:off x="9587176" y="5839641"/>
            <a:ext cx="2337193" cy="797594"/>
          </a:xfrm>
          <a:prstGeom prst="rect">
            <a:avLst/>
          </a:prstGeom>
        </p:spPr>
      </p:pic>
    </p:spTree>
    <p:extLst>
      <p:ext uri="{BB962C8B-B14F-4D97-AF65-F5344CB8AC3E}">
        <p14:creationId xmlns:p14="http://schemas.microsoft.com/office/powerpoint/2010/main" val="898241850"/>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spd="slow">
    <p:fade/>
  </p:transition>
  <p:hf hdr="0" ftr="0" dt="0"/>
  <p:txStyles>
    <p:titleStyle>
      <a:lvl1pPr algn="l" defTabSz="1218915" rtl="0" eaLnBrk="1" latinLnBrk="0" hangingPunct="1">
        <a:spcBef>
          <a:spcPct val="0"/>
        </a:spcBef>
        <a:buNone/>
        <a:defRPr sz="3200" kern="1200">
          <a:solidFill>
            <a:schemeClr val="accent6"/>
          </a:solidFill>
          <a:latin typeface="+mj-lt"/>
          <a:ea typeface="+mj-ea"/>
          <a:cs typeface="Arial" pitchFamily="34" charset="0"/>
        </a:defRPr>
      </a:lvl1pPr>
    </p:titleStyle>
    <p:body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1AED3210-8901-4BE1-960C-F6BB795F43DC}" type="datetime1">
              <a:rPr lang="en-US" smtClean="0"/>
              <a:t>5/28/2024</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1864449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36" r:id="rId61"/>
    <p:sldLayoutId id="2147483737" r:id="rId62"/>
    <p:sldLayoutId id="2147483738" r:id="rId63"/>
    <p:sldLayoutId id="2147483784" r:id="rId6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04800" y="365125"/>
            <a:ext cx="115824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304800" y="1825625"/>
            <a:ext cx="11582400" cy="4351338"/>
          </a:xfrm>
          <a:prstGeom prst="rect">
            <a:avLst/>
          </a:prstGeom>
        </p:spPr>
        <p:txBody>
          <a:bodyPr vert="horz" lIns="91440" tIns="45720" rIns="91440" bIns="45720" rtlCol="0">
            <a:normAutofit/>
          </a:bodyPr>
          <a:lstStyle/>
          <a:p>
            <a:pPr lvl="0"/>
            <a:r>
              <a:rPr lang="en-US" dirty="0"/>
              <a:t>Bullet 40</a:t>
            </a:r>
          </a:p>
          <a:p>
            <a:pPr lvl="1"/>
            <a:r>
              <a:rPr lang="en-US" dirty="0"/>
              <a:t>Bullet 36</a:t>
            </a:r>
          </a:p>
          <a:p>
            <a:pPr lvl="2"/>
            <a:r>
              <a:rPr lang="en-US" dirty="0"/>
              <a:t>Bullet 32</a:t>
            </a:r>
          </a:p>
          <a:p>
            <a:pPr lvl="3"/>
            <a:r>
              <a:rPr lang="en-US" dirty="0"/>
              <a:t>Bullet 28</a:t>
            </a:r>
          </a:p>
          <a:p>
            <a:pPr lvl="4"/>
            <a:r>
              <a:rPr lang="en-US" dirty="0"/>
              <a:t>Bullet 24</a:t>
            </a:r>
          </a:p>
        </p:txBody>
      </p:sp>
      <p:sp>
        <p:nvSpPr>
          <p:cNvPr id="6" name="Slide Number Placeholder 5"/>
          <p:cNvSpPr>
            <a:spLocks noGrp="1"/>
          </p:cNvSpPr>
          <p:nvPr>
            <p:ph type="sldNum" sz="quarter" idx="4"/>
          </p:nvPr>
        </p:nvSpPr>
        <p:spPr bwMode="black">
          <a:xfrm>
            <a:off x="10100682" y="632460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9727589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65760" indent="-365760" algn="l" defTabSz="914400" rtl="0" eaLnBrk="1" latinLnBrk="0" hangingPunct="1">
        <a:lnSpc>
          <a:spcPct val="100000"/>
        </a:lnSpc>
        <a:spcBef>
          <a:spcPts val="1000"/>
        </a:spcBef>
        <a:spcAft>
          <a:spcPts val="1000"/>
        </a:spcAft>
        <a:buClr>
          <a:schemeClr val="accent3"/>
        </a:buClr>
        <a:buFont typeface="Calibri" panose="020F0502020204030204" pitchFamily="34" charset="0"/>
        <a:buChar char="▪"/>
        <a:defRPr sz="4000" kern="1200">
          <a:solidFill>
            <a:schemeClr val="tx2"/>
          </a:solidFill>
          <a:latin typeface="+mn-lt"/>
          <a:ea typeface="+mn-ea"/>
          <a:cs typeface="+mn-cs"/>
        </a:defRPr>
      </a:lvl1pPr>
      <a:lvl2pPr marL="73152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3600" kern="1200">
          <a:solidFill>
            <a:schemeClr val="tx2"/>
          </a:solidFill>
          <a:latin typeface="+mn-lt"/>
          <a:ea typeface="+mn-ea"/>
          <a:cs typeface="+mn-cs"/>
        </a:defRPr>
      </a:lvl2pPr>
      <a:lvl3pPr marL="109728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3200" kern="1200">
          <a:solidFill>
            <a:schemeClr val="tx2"/>
          </a:solidFill>
          <a:latin typeface="+mn-lt"/>
          <a:ea typeface="+mn-ea"/>
          <a:cs typeface="+mn-cs"/>
        </a:defRPr>
      </a:lvl3pPr>
      <a:lvl4pPr marL="146304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2800" kern="1200">
          <a:solidFill>
            <a:schemeClr val="tx2"/>
          </a:solidFill>
          <a:latin typeface="+mn-lt"/>
          <a:ea typeface="+mn-ea"/>
          <a:cs typeface="+mn-cs"/>
        </a:defRPr>
      </a:lvl4pPr>
      <a:lvl5pPr marL="182880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08">
          <p15:clr>
            <a:srgbClr val="F26B43"/>
          </p15:clr>
        </p15:guide>
        <p15:guide id="2" orient="horz" pos="2376">
          <p15:clr>
            <a:srgbClr val="F26B43"/>
          </p15:clr>
        </p15:guide>
        <p15:guide id="3" orient="horz" pos="2520">
          <p15:clr>
            <a:srgbClr val="F26B43"/>
          </p15:clr>
        </p15:guide>
        <p15:guide id="4" orient="horz" pos="3888">
          <p15:clr>
            <a:srgbClr val="F26B43"/>
          </p15:clr>
        </p15:guide>
        <p15:guide id="5" pos="192">
          <p15:clr>
            <a:srgbClr val="F26B43"/>
          </p15:clr>
        </p15:guide>
        <p15:guide id="6" pos="1896">
          <p15:clr>
            <a:srgbClr val="F26B43"/>
          </p15:clr>
        </p15:guide>
        <p15:guide id="7" pos="2064">
          <p15:clr>
            <a:srgbClr val="F26B43"/>
          </p15:clr>
        </p15:guide>
        <p15:guide id="8" pos="3744">
          <p15:clr>
            <a:srgbClr val="F26B43"/>
          </p15:clr>
        </p15:guide>
        <p15:guide id="9" pos="3936">
          <p15:clr>
            <a:srgbClr val="F26B43"/>
          </p15:clr>
        </p15:guide>
        <p15:guide id="10" pos="5616">
          <p15:clr>
            <a:srgbClr val="F26B43"/>
          </p15:clr>
        </p15:guide>
        <p15:guide id="11" pos="5784">
          <p15:clr>
            <a:srgbClr val="F26B43"/>
          </p15:clr>
        </p15:guide>
        <p15:guide id="12" pos="7488">
          <p15:clr>
            <a:srgbClr val="F26B43"/>
          </p15:clr>
        </p15:guide>
        <p15:guide id="13" pos="2472">
          <p15:clr>
            <a:srgbClr val="9FCC3B"/>
          </p15:clr>
        </p15:guide>
        <p15:guide id="14" pos="2688">
          <p15:clr>
            <a:srgbClr val="9FCC3B"/>
          </p15:clr>
        </p15:guide>
        <p15:guide id="15" pos="4992">
          <p15:clr>
            <a:srgbClr val="9FCC3B"/>
          </p15:clr>
        </p15:guide>
        <p15:guide id="16" pos="5208">
          <p15:clr>
            <a:srgbClr val="9FCC3B"/>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8E8E8">
            <a:alpha val="10588"/>
          </a:srgbClr>
        </a:solidFill>
        <a:effectLst/>
      </p:bgPr>
    </p:bg>
    <p:spTree>
      <p:nvGrpSpPr>
        <p:cNvPr id="1" name="Shape 9"/>
        <p:cNvGrpSpPr/>
        <p:nvPr/>
      </p:nvGrpSpPr>
      <p:grpSpPr>
        <a:xfrm>
          <a:off x="0" y="0"/>
          <a:ext cx="0" cy="0"/>
          <a:chOff x="0" y="0"/>
          <a:chExt cx="0" cy="0"/>
        </a:xfrm>
      </p:grpSpPr>
      <p:pic>
        <p:nvPicPr>
          <p:cNvPr id="10" name="Google Shape;10;gbce905fdf8_8_0" descr="AETC_2016_ribbon.png"/>
          <p:cNvPicPr preferRelativeResize="0"/>
          <p:nvPr/>
        </p:nvPicPr>
        <p:blipFill rotWithShape="1">
          <a:blip r:embed="rId10">
            <a:alphaModFix amt="5000"/>
          </a:blip>
          <a:srcRect l="35150" t="21563" r="9715" b="1013"/>
          <a:stretch/>
        </p:blipFill>
        <p:spPr>
          <a:xfrm>
            <a:off x="1" y="1"/>
            <a:ext cx="12192000" cy="6858000"/>
          </a:xfrm>
          <a:prstGeom prst="rect">
            <a:avLst/>
          </a:prstGeom>
          <a:noFill/>
          <a:ln>
            <a:noFill/>
          </a:ln>
        </p:spPr>
      </p:pic>
      <p:sp>
        <p:nvSpPr>
          <p:cNvPr id="11" name="Google Shape;11;gbce905fdf8_8_0"/>
          <p:cNvSpPr/>
          <p:nvPr/>
        </p:nvSpPr>
        <p:spPr>
          <a:xfrm>
            <a:off x="2" y="6223069"/>
            <a:ext cx="12191999" cy="6400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 name="Google Shape;12;gbce905fdf8_8_0"/>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6"/>
              </a:buClr>
              <a:buSzPts val="4000"/>
              <a:buFont typeface="Arial"/>
              <a:buNone/>
              <a:defRPr sz="4000" b="0"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gbce905fdf8_8_0"/>
          <p:cNvSpPr txBox="1">
            <a:spLocks noGrp="1"/>
          </p:cNvSpPr>
          <p:nvPr>
            <p:ph type="body" idx="1"/>
          </p:nvPr>
        </p:nvSpPr>
        <p:spPr>
          <a:xfrm>
            <a:off x="609599" y="1600201"/>
            <a:ext cx="11087425" cy="4367299"/>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accent6"/>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68300" algn="l" rtl="0">
              <a:lnSpc>
                <a:spcPct val="100000"/>
              </a:lnSpc>
              <a:spcBef>
                <a:spcPts val="440"/>
              </a:spcBef>
              <a:spcAft>
                <a:spcPts val="0"/>
              </a:spcAft>
              <a:buClr>
                <a:schemeClr val="accent6"/>
              </a:buClr>
              <a:buSzPts val="2200"/>
              <a:buFont typeface="Noto Sans Symbols"/>
              <a:buChar char="▪"/>
              <a:defRPr sz="22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accent6"/>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accent6"/>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280"/>
              </a:spcBef>
              <a:spcAft>
                <a:spcPts val="0"/>
              </a:spcAft>
              <a:buClr>
                <a:schemeClr val="accent2"/>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100000"/>
              </a:lnSpc>
              <a:spcBef>
                <a:spcPts val="280"/>
              </a:spcBef>
              <a:spcAft>
                <a:spcPts val="0"/>
              </a:spcAft>
              <a:buClr>
                <a:schemeClr val="accent3"/>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100000"/>
              </a:lnSpc>
              <a:spcBef>
                <a:spcPts val="28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 name="Google Shape;14;gbce905fdf8_8_0"/>
          <p:cNvSpPr/>
          <p:nvPr/>
        </p:nvSpPr>
        <p:spPr>
          <a:xfrm>
            <a:off x="11277600" y="6223069"/>
            <a:ext cx="914400" cy="64008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15" name="Google Shape;15;gbce905fdf8_8_0"/>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
        <p:nvSpPr>
          <p:cNvPr id="16" name="Google Shape;16;gbce905fdf8_8_0"/>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A7D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fld id="{46C77B76-3C15-4783-A47A-5D9891EA4BD5}" type="datetime1">
              <a:rPr lang="en-US" smtClean="0"/>
              <a:t>5/28/2024</a:t>
            </a:fld>
            <a:endParaRPr/>
          </a:p>
        </p:txBody>
      </p:sp>
      <p:sp>
        <p:nvSpPr>
          <p:cNvPr id="17" name="Google Shape;17;gbce905fdf8_8_0"/>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7A7D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792466673"/>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052854"/>
            <a:ext cx="10797792" cy="648915"/>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p:nvSpPr>
        <p:spPr>
          <a:xfrm>
            <a:off x="0" y="4"/>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Oval 5">
            <a:extLst>
              <a:ext uri="{FF2B5EF4-FFF2-40B4-BE49-F238E27FC236}">
                <a16:creationId xmlns:a16="http://schemas.microsoft.com/office/drawing/2014/main" id="{DC63F7F3-9642-BA4D-83B9-EB92AB17B872}"/>
              </a:ext>
            </a:extLst>
          </p:cNvPr>
          <p:cNvSpPr/>
          <p:nvPr userDrawn="1"/>
        </p:nvSpPr>
        <p:spPr>
          <a:xfrm>
            <a:off x="11623249" y="220765"/>
            <a:ext cx="301120"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TextBox 7">
            <a:extLst>
              <a:ext uri="{FF2B5EF4-FFF2-40B4-BE49-F238E27FC236}">
                <a16:creationId xmlns:a16="http://schemas.microsoft.com/office/drawing/2014/main" id="{7B8C0E48-51A4-0042-B570-D9B72B6AACAE}"/>
              </a:ext>
            </a:extLst>
          </p:cNvPr>
          <p:cNvSpPr txBox="1"/>
          <p:nvPr userDrawn="1"/>
        </p:nvSpPr>
        <p:spPr>
          <a:xfrm>
            <a:off x="11595648" y="251502"/>
            <a:ext cx="356321" cy="246221"/>
          </a:xfrm>
          <a:prstGeom prst="rect">
            <a:avLst/>
          </a:prstGeom>
          <a:noFill/>
        </p:spPr>
        <p:txBody>
          <a:bodyPr wrap="square" rtlCol="0">
            <a:spAutoFit/>
          </a:bodyPr>
          <a:lstStyle/>
          <a:p>
            <a:pPr algn="ctr"/>
            <a:fld id="{A565D13D-210D-7741-99FD-FE938200C5BF}" type="slidenum">
              <a:rPr lang="en-US" sz="1000" b="1" smtClean="0">
                <a:solidFill>
                  <a:schemeClr val="bg1"/>
                </a:solidFill>
              </a:rPr>
              <a:t>‹#›</a:t>
            </a:fld>
            <a:endParaRPr lang="en-US" sz="1000" b="1"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EF2D206-5C44-4A17-92F2-99E3AA9FDFB7}"/>
              </a:ext>
            </a:extLst>
          </p:cNvPr>
          <p:cNvPicPr>
            <a:picLocks noChangeAspect="1"/>
          </p:cNvPicPr>
          <p:nvPr userDrawn="1"/>
        </p:nvPicPr>
        <p:blipFill>
          <a:blip r:embed="rId9"/>
          <a:stretch>
            <a:fillRect/>
          </a:stretch>
        </p:blipFill>
        <p:spPr>
          <a:xfrm>
            <a:off x="9587176" y="5839641"/>
            <a:ext cx="2337193" cy="797594"/>
          </a:xfrm>
          <a:prstGeom prst="rect">
            <a:avLst/>
          </a:prstGeom>
        </p:spPr>
      </p:pic>
    </p:spTree>
    <p:extLst>
      <p:ext uri="{BB962C8B-B14F-4D97-AF65-F5344CB8AC3E}">
        <p14:creationId xmlns:p14="http://schemas.microsoft.com/office/powerpoint/2010/main" val="207190687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Lst>
  <p:transition spd="slow">
    <p:fade/>
  </p:transition>
  <p:hf hdr="0" ftr="0" dt="0"/>
  <p:txStyles>
    <p:titleStyle>
      <a:lvl1pPr algn="l" defTabSz="1218915" rtl="0" eaLnBrk="1" latinLnBrk="0" hangingPunct="1">
        <a:spcBef>
          <a:spcPct val="0"/>
        </a:spcBef>
        <a:buNone/>
        <a:defRPr sz="3200" kern="1200">
          <a:solidFill>
            <a:schemeClr val="accent6"/>
          </a:solidFill>
          <a:latin typeface="+mj-lt"/>
          <a:ea typeface="+mj-ea"/>
          <a:cs typeface="Arial" pitchFamily="34" charset="0"/>
        </a:defRPr>
      </a:lvl1pPr>
    </p:titleStyle>
    <p:body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052855"/>
            <a:ext cx="10797792" cy="648915"/>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p:nvSpPr>
        <p:spPr>
          <a:xfrm>
            <a:off x="0" y="5"/>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Oval 5">
            <a:extLst>
              <a:ext uri="{FF2B5EF4-FFF2-40B4-BE49-F238E27FC236}">
                <a16:creationId xmlns:a16="http://schemas.microsoft.com/office/drawing/2014/main" id="{DC63F7F3-9642-BA4D-83B9-EB92AB17B872}"/>
              </a:ext>
            </a:extLst>
          </p:cNvPr>
          <p:cNvSpPr/>
          <p:nvPr userDrawn="1"/>
        </p:nvSpPr>
        <p:spPr>
          <a:xfrm>
            <a:off x="11623249" y="220765"/>
            <a:ext cx="301120"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TextBox 7">
            <a:extLst>
              <a:ext uri="{FF2B5EF4-FFF2-40B4-BE49-F238E27FC236}">
                <a16:creationId xmlns:a16="http://schemas.microsoft.com/office/drawing/2014/main" id="{7B8C0E48-51A4-0042-B570-D9B72B6AACAE}"/>
              </a:ext>
            </a:extLst>
          </p:cNvPr>
          <p:cNvSpPr txBox="1"/>
          <p:nvPr userDrawn="1"/>
        </p:nvSpPr>
        <p:spPr>
          <a:xfrm>
            <a:off x="11595648" y="251503"/>
            <a:ext cx="454112" cy="246221"/>
          </a:xfrm>
          <a:prstGeom prst="rect">
            <a:avLst/>
          </a:prstGeom>
          <a:noFill/>
        </p:spPr>
        <p:txBody>
          <a:bodyPr wrap="square" rtlCol="0">
            <a:spAutoFit/>
          </a:bodyPr>
          <a:lstStyle/>
          <a:p>
            <a:pPr algn="l"/>
            <a:fld id="{A565D13D-210D-7741-99FD-FE938200C5BF}" type="slidenum">
              <a:rPr lang="en-US" sz="1000" b="1" smtClean="0">
                <a:solidFill>
                  <a:schemeClr val="bg1"/>
                </a:solidFill>
              </a:rPr>
              <a:pPr algn="l"/>
              <a:t>‹#›</a:t>
            </a:fld>
            <a:endParaRPr lang="en-US" sz="1000" b="1"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EF2D206-5C44-4A17-92F2-99E3AA9FDFB7}"/>
              </a:ext>
            </a:extLst>
          </p:cNvPr>
          <p:cNvPicPr>
            <a:picLocks noChangeAspect="1"/>
          </p:cNvPicPr>
          <p:nvPr userDrawn="1"/>
        </p:nvPicPr>
        <p:blipFill>
          <a:blip r:embed="rId4"/>
          <a:stretch>
            <a:fillRect/>
          </a:stretch>
        </p:blipFill>
        <p:spPr>
          <a:xfrm>
            <a:off x="9587177" y="5839641"/>
            <a:ext cx="2337193" cy="797595"/>
          </a:xfrm>
          <a:prstGeom prst="rect">
            <a:avLst/>
          </a:prstGeom>
        </p:spPr>
      </p:pic>
    </p:spTree>
    <p:extLst>
      <p:ext uri="{BB962C8B-B14F-4D97-AF65-F5344CB8AC3E}">
        <p14:creationId xmlns:p14="http://schemas.microsoft.com/office/powerpoint/2010/main" val="1028507336"/>
      </p:ext>
    </p:extLst>
  </p:cSld>
  <p:clrMap bg1="lt1" tx1="dk1" bg2="lt2" tx2="dk2" accent1="accent1" accent2="accent2" accent3="accent3" accent4="accent4" accent5="accent5" accent6="accent6" hlink="hlink" folHlink="folHlink"/>
  <p:sldLayoutIdLst>
    <p:sldLayoutId id="2147483782" r:id="rId1"/>
    <p:sldLayoutId id="2147483783" r:id="rId2"/>
  </p:sldLayoutIdLst>
  <p:transition spd="slow">
    <p:fade/>
  </p:transition>
  <p:hf hdr="0" ftr="0" dt="0"/>
  <p:txStyles>
    <p:titleStyle>
      <a:lvl1pPr algn="l" defTabSz="1218884" rtl="0" eaLnBrk="1" latinLnBrk="0" hangingPunct="1">
        <a:spcBef>
          <a:spcPct val="0"/>
        </a:spcBef>
        <a:buNone/>
        <a:defRPr sz="3200" kern="1200">
          <a:solidFill>
            <a:schemeClr val="accent6"/>
          </a:solidFill>
          <a:latin typeface="+mj-lt"/>
          <a:ea typeface="+mj-ea"/>
          <a:cs typeface="Arial" pitchFamily="34" charset="0"/>
        </a:defRPr>
      </a:lvl1pPr>
    </p:titleStyle>
    <p:bodyStyle>
      <a:lvl1pPr marL="0" indent="0" algn="l" defTabSz="1218884"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39" indent="-457195" algn="l" defTabSz="1218884"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06" indent="-304722" algn="l" defTabSz="1218884"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049" indent="-304722" algn="l" defTabSz="1218884" rtl="0" eaLnBrk="1" latinLnBrk="0" hangingPunct="1">
        <a:spcBef>
          <a:spcPct val="20000"/>
        </a:spcBef>
        <a:buFont typeface="Arial" pitchFamily="34" charset="0"/>
        <a:buChar char="–"/>
        <a:defRPr sz="2667" kern="1200">
          <a:solidFill>
            <a:schemeClr val="tx1"/>
          </a:solidFill>
          <a:latin typeface="Arial" pitchFamily="34" charset="0"/>
          <a:ea typeface="+mn-ea"/>
          <a:cs typeface="Arial" pitchFamily="34" charset="0"/>
        </a:defRPr>
      </a:lvl4pPr>
      <a:lvl5pPr marL="2742491" indent="-304722" algn="l" defTabSz="1218884" rtl="0" eaLnBrk="1" latinLnBrk="0" hangingPunct="1">
        <a:spcBef>
          <a:spcPct val="20000"/>
        </a:spcBef>
        <a:buFont typeface="Arial" pitchFamily="34" charset="0"/>
        <a:buChar char="»"/>
        <a:defRPr sz="2667" kern="1200">
          <a:solidFill>
            <a:schemeClr val="tx1"/>
          </a:solidFill>
          <a:latin typeface="Arial" pitchFamily="34" charset="0"/>
          <a:ea typeface="+mn-ea"/>
          <a:cs typeface="Arial" pitchFamily="34" charset="0"/>
        </a:defRPr>
      </a:lvl5pPr>
      <a:lvl6pPr marL="3351935" indent="-304722" algn="l" defTabSz="121888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376" indent="-304722" algn="l" defTabSz="121888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819" indent="-304722" algn="l" defTabSz="121888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261" indent="-304722" algn="l" defTabSz="121888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884" rtl="0" eaLnBrk="1" latinLnBrk="0" hangingPunct="1">
        <a:defRPr sz="2399" kern="1200">
          <a:solidFill>
            <a:schemeClr val="tx1"/>
          </a:solidFill>
          <a:latin typeface="+mn-lt"/>
          <a:ea typeface="+mn-ea"/>
          <a:cs typeface="+mn-cs"/>
        </a:defRPr>
      </a:lvl1pPr>
      <a:lvl2pPr marL="609443" algn="l" defTabSz="1218884" rtl="0" eaLnBrk="1" latinLnBrk="0" hangingPunct="1">
        <a:defRPr sz="2399" kern="1200">
          <a:solidFill>
            <a:schemeClr val="tx1"/>
          </a:solidFill>
          <a:latin typeface="+mn-lt"/>
          <a:ea typeface="+mn-ea"/>
          <a:cs typeface="+mn-cs"/>
        </a:defRPr>
      </a:lvl2pPr>
      <a:lvl3pPr marL="1218884" algn="l" defTabSz="1218884" rtl="0" eaLnBrk="1" latinLnBrk="0" hangingPunct="1">
        <a:defRPr sz="2399" kern="1200">
          <a:solidFill>
            <a:schemeClr val="tx1"/>
          </a:solidFill>
          <a:latin typeface="+mn-lt"/>
          <a:ea typeface="+mn-ea"/>
          <a:cs typeface="+mn-cs"/>
        </a:defRPr>
      </a:lvl3pPr>
      <a:lvl4pPr marL="1828328" algn="l" defTabSz="1218884" rtl="0" eaLnBrk="1" latinLnBrk="0" hangingPunct="1">
        <a:defRPr sz="2399" kern="1200">
          <a:solidFill>
            <a:schemeClr val="tx1"/>
          </a:solidFill>
          <a:latin typeface="+mn-lt"/>
          <a:ea typeface="+mn-ea"/>
          <a:cs typeface="+mn-cs"/>
        </a:defRPr>
      </a:lvl4pPr>
      <a:lvl5pPr marL="2437770" algn="l" defTabSz="1218884" rtl="0" eaLnBrk="1" latinLnBrk="0" hangingPunct="1">
        <a:defRPr sz="2399" kern="1200">
          <a:solidFill>
            <a:schemeClr val="tx1"/>
          </a:solidFill>
          <a:latin typeface="+mn-lt"/>
          <a:ea typeface="+mn-ea"/>
          <a:cs typeface="+mn-cs"/>
        </a:defRPr>
      </a:lvl5pPr>
      <a:lvl6pPr marL="3047213" algn="l" defTabSz="1218884" rtl="0" eaLnBrk="1" latinLnBrk="0" hangingPunct="1">
        <a:defRPr sz="2399" kern="1200">
          <a:solidFill>
            <a:schemeClr val="tx1"/>
          </a:solidFill>
          <a:latin typeface="+mn-lt"/>
          <a:ea typeface="+mn-ea"/>
          <a:cs typeface="+mn-cs"/>
        </a:defRPr>
      </a:lvl6pPr>
      <a:lvl7pPr marL="3656655" algn="l" defTabSz="1218884" rtl="0" eaLnBrk="1" latinLnBrk="0" hangingPunct="1">
        <a:defRPr sz="2399" kern="1200">
          <a:solidFill>
            <a:schemeClr val="tx1"/>
          </a:solidFill>
          <a:latin typeface="+mn-lt"/>
          <a:ea typeface="+mn-ea"/>
          <a:cs typeface="+mn-cs"/>
        </a:defRPr>
      </a:lvl7pPr>
      <a:lvl8pPr marL="4266097" algn="l" defTabSz="1218884" rtl="0" eaLnBrk="1" latinLnBrk="0" hangingPunct="1">
        <a:defRPr sz="2399" kern="1200">
          <a:solidFill>
            <a:schemeClr val="tx1"/>
          </a:solidFill>
          <a:latin typeface="+mn-lt"/>
          <a:ea typeface="+mn-ea"/>
          <a:cs typeface="+mn-cs"/>
        </a:defRPr>
      </a:lvl8pPr>
      <a:lvl9pPr marL="4875541" algn="l" defTabSz="1218884" rtl="0" eaLnBrk="1" latinLnBrk="0" hangingPunct="1">
        <a:defRPr sz="23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8E8E8">
            <a:alpha val="10196"/>
          </a:srgbClr>
        </a:solidFill>
        <a:effectLst/>
      </p:bgPr>
    </p:bg>
    <p:spTree>
      <p:nvGrpSpPr>
        <p:cNvPr id="1" name="Shape 9"/>
        <p:cNvGrpSpPr/>
        <p:nvPr/>
      </p:nvGrpSpPr>
      <p:grpSpPr>
        <a:xfrm>
          <a:off x="0" y="0"/>
          <a:ext cx="0" cy="0"/>
          <a:chOff x="0" y="0"/>
          <a:chExt cx="0" cy="0"/>
        </a:xfrm>
      </p:grpSpPr>
      <p:pic>
        <p:nvPicPr>
          <p:cNvPr id="10" name="Google Shape;10;p50" descr="AETC_2016_ribbon.png"/>
          <p:cNvPicPr preferRelativeResize="0"/>
          <p:nvPr/>
        </p:nvPicPr>
        <p:blipFill rotWithShape="1">
          <a:blip r:embed="rId12">
            <a:alphaModFix amt="5000"/>
          </a:blip>
          <a:srcRect l="35150" t="21563" r="9715" b="1013"/>
          <a:stretch/>
        </p:blipFill>
        <p:spPr>
          <a:xfrm>
            <a:off x="1" y="1"/>
            <a:ext cx="12192000" cy="6858000"/>
          </a:xfrm>
          <a:prstGeom prst="rect">
            <a:avLst/>
          </a:prstGeom>
          <a:noFill/>
          <a:ln>
            <a:noFill/>
          </a:ln>
        </p:spPr>
      </p:pic>
      <p:sp>
        <p:nvSpPr>
          <p:cNvPr id="11" name="Google Shape;11;p50"/>
          <p:cNvSpPr/>
          <p:nvPr/>
        </p:nvSpPr>
        <p:spPr>
          <a:xfrm>
            <a:off x="2" y="6223069"/>
            <a:ext cx="12191999" cy="6400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 name="Google Shape;12;p50"/>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6"/>
              </a:buClr>
              <a:buSzPts val="4000"/>
              <a:buFont typeface="Arial"/>
              <a:buNone/>
              <a:defRPr sz="4000" b="0"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50"/>
          <p:cNvSpPr txBox="1">
            <a:spLocks noGrp="1"/>
          </p:cNvSpPr>
          <p:nvPr>
            <p:ph type="body" idx="1"/>
          </p:nvPr>
        </p:nvSpPr>
        <p:spPr>
          <a:xfrm>
            <a:off x="609599" y="1600201"/>
            <a:ext cx="11087425" cy="4367299"/>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accent6"/>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68300" algn="l" rtl="0">
              <a:lnSpc>
                <a:spcPct val="100000"/>
              </a:lnSpc>
              <a:spcBef>
                <a:spcPts val="440"/>
              </a:spcBef>
              <a:spcAft>
                <a:spcPts val="0"/>
              </a:spcAft>
              <a:buClr>
                <a:schemeClr val="accent6"/>
              </a:buClr>
              <a:buSzPts val="2200"/>
              <a:buFont typeface="Noto Sans Symbols"/>
              <a:buChar char="▪"/>
              <a:defRPr sz="22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accent6"/>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accent6"/>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280"/>
              </a:spcBef>
              <a:spcAft>
                <a:spcPts val="0"/>
              </a:spcAft>
              <a:buClr>
                <a:schemeClr val="accent2"/>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100000"/>
              </a:lnSpc>
              <a:spcBef>
                <a:spcPts val="280"/>
              </a:spcBef>
              <a:spcAft>
                <a:spcPts val="0"/>
              </a:spcAft>
              <a:buClr>
                <a:schemeClr val="accent3"/>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100000"/>
              </a:lnSpc>
              <a:spcBef>
                <a:spcPts val="28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 name="Google Shape;14;p50"/>
          <p:cNvSpPr/>
          <p:nvPr/>
        </p:nvSpPr>
        <p:spPr>
          <a:xfrm>
            <a:off x="11277600" y="6223069"/>
            <a:ext cx="914400" cy="64008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15" name="Google Shape;15;p50"/>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6" name="Google Shape;16;p50"/>
          <p:cNvSpPr txBox="1">
            <a:spLocks noGrp="1"/>
          </p:cNvSpPr>
          <p:nvPr>
            <p:ph type="dt" idx="10"/>
          </p:nvPr>
        </p:nvSpPr>
        <p:spPr>
          <a:xfrm>
            <a:off x="10293009" y="6352706"/>
            <a:ext cx="984591" cy="36576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A7D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 name="Google Shape;17;p50"/>
          <p:cNvSpPr txBox="1">
            <a:spLocks noGrp="1"/>
          </p:cNvSpPr>
          <p:nvPr>
            <p:ph type="ftr" idx="11"/>
          </p:nvPr>
        </p:nvSpPr>
        <p:spPr>
          <a:xfrm>
            <a:off x="4469945" y="6352706"/>
            <a:ext cx="5823064" cy="36576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7A7D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12694429"/>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672E7B1-5BAB-4829-8FCF-23CDD8EF7F24}" type="datetimeFigureOut">
              <a:rPr lang="en-US" smtClean="0"/>
              <a:t>5/28/2024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B06249D-ECA1-4E3B-9A00-9817CA0AE32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823754"/>
      </p:ext>
    </p:extLst>
  </p:cSld>
  <p:clrMap bg1="dk1" tx1="lt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 Id="rId9" Type="http://schemas.openxmlformats.org/officeDocument/2006/relationships/image" Target="../media/image2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75.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74.xml"/><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hyperlink" Target="mailto:cheryl.barber@state.mn.us" TargetMode="External"/><Relationship Id="rId2" Type="http://schemas.openxmlformats.org/officeDocument/2006/relationships/notesSlide" Target="../notesSlides/notesSlide14.xml"/><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07.xml"/><Relationship Id="rId4" Type="http://schemas.openxmlformats.org/officeDocument/2006/relationships/image" Target="../media/image32.tiff"/></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0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1.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0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08.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0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5.xml"/><Relationship Id="rId1" Type="http://schemas.openxmlformats.org/officeDocument/2006/relationships/slideLayout" Target="../slideLayouts/slideLayout117.xml"/><Relationship Id="rId4" Type="http://schemas.openxmlformats.org/officeDocument/2006/relationships/chart" Target="../charts/chart11.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27.xml"/><Relationship Id="rId4" Type="http://schemas.openxmlformats.org/officeDocument/2006/relationships/hyperlink" Target="https://www.nasen.org/map/"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7.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2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122.xml"/><Relationship Id="rId5" Type="http://schemas.openxmlformats.org/officeDocument/2006/relationships/image" Target="../media/image48.jpeg"/><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7.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2.xml"/><Relationship Id="rId4" Type="http://schemas.openxmlformats.org/officeDocument/2006/relationships/image" Target="../media/image51.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0.xml"/></Relationships>
</file>

<file path=ppt/slides/_rels/slide85.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png"/><Relationship Id="rId3" Type="http://schemas.openxmlformats.org/officeDocument/2006/relationships/hyperlink" Target="mailto:jone2730@umn.edu" TargetMode="External"/><Relationship Id="rId7" Type="http://schemas.openxmlformats.org/officeDocument/2006/relationships/hyperlink" Target="mailto:eklundr@stlouiscountymn.gov" TargetMode="External"/><Relationship Id="rId12"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hyperlink" Target="mailto:aurin.roy@hennepin.us" TargetMode="External"/><Relationship Id="rId11" Type="http://schemas.openxmlformats.org/officeDocument/2006/relationships/image" Target="../media/image25.jpg"/><Relationship Id="rId5" Type="http://schemas.openxmlformats.org/officeDocument/2006/relationships/hyperlink" Target="mailto:Tim.Presley@state.mn.us" TargetMode="External"/><Relationship Id="rId10" Type="http://schemas.openxmlformats.org/officeDocument/2006/relationships/image" Target="../media/image24.png"/><Relationship Id="rId4" Type="http://schemas.openxmlformats.org/officeDocument/2006/relationships/hyperlink" Target="mailto:Jean.Larson@state.mn.us" TargetMode="External"/><Relationship Id="rId9" Type="http://schemas.openxmlformats.org/officeDocument/2006/relationships/image" Target="../media/image23.jpg"/><Relationship Id="rId14" Type="http://schemas.openxmlformats.org/officeDocument/2006/relationships/image" Target="../media/image28.png"/></Relationships>
</file>

<file path=ppt/slides/_rels/slide86.xml.rels><?xml version="1.0" encoding="UTF-8" standalone="yes"?>
<Relationships xmlns="http://schemas.openxmlformats.org/package/2006/relationships"><Relationship Id="rId8" Type="http://schemas.openxmlformats.org/officeDocument/2006/relationships/hyperlink" Target="https://aidsetc.org/" TargetMode="External"/><Relationship Id="rId3" Type="http://schemas.openxmlformats.org/officeDocument/2006/relationships/hyperlink" Target="https://aidsetc.org/nhc" TargetMode="External"/><Relationship Id="rId7" Type="http://schemas.openxmlformats.org/officeDocument/2006/relationships/hyperlink" Target="https://www.hepatitisc.uw.edu/" TargetMode="External"/><Relationship Id="rId2" Type="http://schemas.openxmlformats.org/officeDocument/2006/relationships/hyperlink" Target="http://nccc.ucsf.edu/" TargetMode="External"/><Relationship Id="rId1" Type="http://schemas.openxmlformats.org/officeDocument/2006/relationships/slideLayout" Target="../slideLayouts/slideLayout99.xml"/><Relationship Id="rId6" Type="http://schemas.openxmlformats.org/officeDocument/2006/relationships/hyperlink" Target="https://www.hepatitisb.uw.edu/" TargetMode="External"/><Relationship Id="rId5" Type="http://schemas.openxmlformats.org/officeDocument/2006/relationships/hyperlink" Target="https://www.hivprep.uw.edu/" TargetMode="External"/><Relationship Id="rId4" Type="http://schemas.openxmlformats.org/officeDocument/2006/relationships/hyperlink" Target="https://aidsetc.org/hivhcv" TargetMode="External"/><Relationship Id="rId9" Type="http://schemas.openxmlformats.org/officeDocument/2006/relationships/hyperlink" Target="https://matec.info/"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bvlup.com/" TargetMode="External"/><Relationship Id="rId2" Type="http://schemas.openxmlformats.org/officeDocument/2006/relationships/hyperlink" Target="https://nastad.org/resources/materials-syringe-services-programs-guide-staff-volunteers-powerpoint-slide-deck" TargetMode="External"/><Relationship Id="rId1" Type="http://schemas.openxmlformats.org/officeDocument/2006/relationships/slideLayout" Target="../slideLayouts/slideLayout104.xml"/><Relationship Id="rId4" Type="http://schemas.openxmlformats.org/officeDocument/2006/relationships/hyperlink" Target="https://nasen.org/"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health.state.mn.us/diseases/hiv/prevention/prep/index.html" TargetMode="External"/><Relationship Id="rId7" Type="http://schemas.openxmlformats.org/officeDocument/2006/relationships/hyperlink" Target="https://www.sph.umn.edu/research/projects/hiv-sti-intervention-prevention-studies-hips/" TargetMode="External"/><Relationship Id="rId2" Type="http://schemas.openxmlformats.org/officeDocument/2006/relationships/hyperlink" Target="https://www.health.state.mn.us/diseases/hiv/prevention/hivtesting.html" TargetMode="External"/><Relationship Id="rId1" Type="http://schemas.openxmlformats.org/officeDocument/2006/relationships/slideLayout" Target="../slideLayouts/slideLayout105.xml"/><Relationship Id="rId6" Type="http://schemas.openxmlformats.org/officeDocument/2006/relationships/hyperlink" Target="https://www.hennepin.us/en/your-government/projects-initiatives/positively-hennepin" TargetMode="External"/><Relationship Id="rId5" Type="http://schemas.openxmlformats.org/officeDocument/2006/relationships/hyperlink" Target="https://www.health.state.mn.us/diseases/hiv/stats/hiv.html" TargetMode="External"/><Relationship Id="rId4" Type="http://schemas.openxmlformats.org/officeDocument/2006/relationships/hyperlink" Target="https://preplocator.org/"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mailto:aidsline@rainbowhealth.org" TargetMode="External"/><Relationship Id="rId7" Type="http://schemas.openxmlformats.org/officeDocument/2006/relationships/hyperlink" Target="https://harmreduction.org/" TargetMode="External"/><Relationship Id="rId2" Type="http://schemas.openxmlformats.org/officeDocument/2006/relationships/hyperlink" Target="https://rainbowhealth.org/" TargetMode="External"/><Relationship Id="rId1" Type="http://schemas.openxmlformats.org/officeDocument/2006/relationships/slideLayout" Target="../slideLayouts/slideLayout105.xml"/><Relationship Id="rId6" Type="http://schemas.openxmlformats.org/officeDocument/2006/relationships/hyperlink" Target="https://www.cdc.gov/ssp/index.html" TargetMode="External"/><Relationship Id="rId5" Type="http://schemas.openxmlformats.org/officeDocument/2006/relationships/hyperlink" Target="https://www.health.state.mn.us/people/syringe/ssp.html" TargetMode="External"/><Relationship Id="rId4" Type="http://schemas.openxmlformats.org/officeDocument/2006/relationships/hyperlink" Target="https://viventhealth.org/locations/superio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5297" y="1873876"/>
            <a:ext cx="10176923" cy="261815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400"/>
              </a:spcBef>
              <a:spcAft>
                <a:spcPts val="1800"/>
              </a:spcAft>
              <a:buClr>
                <a:srgbClr val="000000"/>
              </a:buClr>
              <a:buSzPct val="108108"/>
              <a:buFontTx/>
              <a:buNone/>
              <a:tabLst/>
              <a:defRPr/>
            </a:pPr>
            <a:r>
              <a:rPr kumimoji="0" lang="en-US" sz="4400" b="1" i="0" u="none" strike="noStrike" kern="0" cap="none" spc="0" normalizeH="0" baseline="0" noProof="0" dirty="0" smtClean="0">
                <a:ln>
                  <a:noFill/>
                </a:ln>
                <a:solidFill>
                  <a:srgbClr val="003865"/>
                </a:solidFill>
                <a:effectLst/>
                <a:uLnTx/>
                <a:uFillTx/>
                <a:latin typeface="Arial" panose="020B0604020202020204" pitchFamily="34" charset="0"/>
                <a:ea typeface="+mn-ea"/>
                <a:cs typeface="Arial" panose="020B0604020202020204" pitchFamily="34" charset="0"/>
                <a:sym typeface="Arial"/>
              </a:rPr>
              <a:t>Innovative</a:t>
            </a:r>
            <a:r>
              <a:rPr kumimoji="0" lang="en-US" sz="4400" b="1" i="0" u="none" strike="noStrike" kern="0" cap="none" spc="0" normalizeH="0" noProof="0" dirty="0" smtClean="0">
                <a:ln>
                  <a:noFill/>
                </a:ln>
                <a:solidFill>
                  <a:srgbClr val="003865"/>
                </a:solidFill>
                <a:effectLst/>
                <a:uLnTx/>
                <a:uFillTx/>
                <a:latin typeface="Arial" panose="020B0604020202020204" pitchFamily="34" charset="0"/>
                <a:ea typeface="+mn-ea"/>
                <a:cs typeface="Arial" panose="020B0604020202020204" pitchFamily="34" charset="0"/>
                <a:sym typeface="Arial"/>
              </a:rPr>
              <a:t> Approaches to HIV Care and Prevention </a:t>
            </a:r>
            <a:r>
              <a:rPr kumimoji="0" lang="en-US" sz="4400" b="1" i="0" u="none" strike="noStrike" kern="0" cap="none" spc="0" normalizeH="0" noProof="0" dirty="0" smtClean="0">
                <a:ln>
                  <a:noFill/>
                </a:ln>
                <a:solidFill>
                  <a:srgbClr val="003865"/>
                </a:solidFill>
                <a:effectLst/>
                <a:uLnTx/>
                <a:uFillTx/>
                <a:latin typeface="Arial" panose="020B0604020202020204" pitchFamily="34" charset="0"/>
                <a:ea typeface="+mn-ea"/>
                <a:cs typeface="Arial" panose="020B0604020202020204" pitchFamily="34" charset="0"/>
                <a:sym typeface="Arial"/>
              </a:rPr>
              <a:t>in MN </a:t>
            </a:r>
            <a:r>
              <a:rPr kumimoji="0" lang="en-US" sz="4400" b="1" i="0" u="none" strike="noStrike" kern="0" cap="none" spc="0" normalizeH="0" noProof="0" dirty="0" smtClean="0">
                <a:ln>
                  <a:noFill/>
                </a:ln>
                <a:solidFill>
                  <a:srgbClr val="003865"/>
                </a:solidFill>
                <a:effectLst/>
                <a:uLnTx/>
                <a:uFillTx/>
                <a:latin typeface="Arial" panose="020B0604020202020204" pitchFamily="34" charset="0"/>
                <a:ea typeface="+mn-ea"/>
                <a:cs typeface="Arial" panose="020B0604020202020204" pitchFamily="34" charset="0"/>
                <a:sym typeface="Arial"/>
              </a:rPr>
              <a:t>Tribal Communities</a:t>
            </a:r>
            <a:r>
              <a:rPr kumimoji="0" lang="en-US" sz="4400" b="1" i="0" u="none" strike="noStrike" kern="0" cap="none" spc="0" normalizeH="0" baseline="0" noProof="0" dirty="0">
                <a:ln>
                  <a:noFill/>
                </a:ln>
                <a:solidFill>
                  <a:srgbClr val="003865"/>
                </a:solidFill>
                <a:effectLst/>
                <a:uLnTx/>
                <a:uFillTx/>
                <a:latin typeface="Arial" panose="020B0604020202020204" pitchFamily="34" charset="0"/>
                <a:ea typeface="+mn-ea"/>
                <a:cs typeface="Arial" panose="020B0604020202020204" pitchFamily="34" charset="0"/>
                <a:sym typeface="Arial"/>
              </a:rPr>
              <a:t>	</a:t>
            </a:r>
            <a:endParaRPr kumimoji="0" lang="en-US" sz="3000" b="1" i="0" u="none" strike="noStrike" kern="0" cap="none" spc="0" normalizeH="0" baseline="0" noProof="0" dirty="0">
              <a:ln>
                <a:noFill/>
              </a:ln>
              <a:solidFill>
                <a:srgbClr val="003865"/>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90000"/>
              </a:lnSpc>
              <a:spcBef>
                <a:spcPts val="400"/>
              </a:spcBef>
              <a:spcAft>
                <a:spcPts val="1800"/>
              </a:spcAft>
              <a:buClr>
                <a:srgbClr val="000000"/>
              </a:buClr>
              <a:buSzPct val="108108"/>
              <a:buFontTx/>
              <a:buNone/>
              <a:tabLst/>
              <a:defRPr/>
            </a:pPr>
            <a:r>
              <a:rPr lang="en-US" sz="3000" b="1" kern="0" dirty="0" smtClean="0">
                <a:solidFill>
                  <a:srgbClr val="003865"/>
                </a:solidFill>
                <a:latin typeface="Arial" panose="020B0604020202020204" pitchFamily="34" charset="0"/>
                <a:cs typeface="Arial" panose="020B0604020202020204" pitchFamily="34" charset="0"/>
                <a:sym typeface="Arial"/>
              </a:rPr>
              <a:t>June 18</a:t>
            </a:r>
            <a:r>
              <a:rPr kumimoji="0" lang="en-US" sz="3000" b="1" i="0" u="none" strike="noStrike" kern="0" cap="none" spc="0" normalizeH="0" baseline="0" noProof="0" dirty="0" smtClean="0">
                <a:ln>
                  <a:noFill/>
                </a:ln>
                <a:solidFill>
                  <a:srgbClr val="003865"/>
                </a:solidFill>
                <a:effectLst/>
                <a:uLnTx/>
                <a:uFillTx/>
                <a:latin typeface="Arial" panose="020B0604020202020204" pitchFamily="34" charset="0"/>
                <a:ea typeface="+mn-ea"/>
                <a:cs typeface="Arial" panose="020B0604020202020204" pitchFamily="34" charset="0"/>
                <a:sym typeface="Arial"/>
              </a:rPr>
              <a:t> </a:t>
            </a:r>
            <a:r>
              <a:rPr kumimoji="0" lang="en-US" sz="3000" b="1" i="0" u="none" strike="noStrike" kern="0" cap="none" spc="0" normalizeH="0" baseline="0" noProof="0" dirty="0">
                <a:ln>
                  <a:noFill/>
                </a:ln>
                <a:solidFill>
                  <a:srgbClr val="003865"/>
                </a:solidFill>
                <a:effectLst/>
                <a:uLnTx/>
                <a:uFillTx/>
                <a:latin typeface="Arial" panose="020B0604020202020204" pitchFamily="34" charset="0"/>
                <a:ea typeface="+mn-ea"/>
                <a:cs typeface="Arial" panose="020B0604020202020204" pitchFamily="34" charset="0"/>
                <a:sym typeface="Arial"/>
              </a:rPr>
              <a:t>2024</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668" y="5815936"/>
            <a:ext cx="2102111" cy="85085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4779" y="5983851"/>
            <a:ext cx="2242341" cy="515025"/>
          </a:xfrm>
          <a:prstGeom prst="rect">
            <a:avLst/>
          </a:prstGeom>
        </p:spPr>
      </p:pic>
      <p:pic>
        <p:nvPicPr>
          <p:cNvPr id="1026" name="Picture 2" descr="https://ci6.googleusercontent.com/proxy/SXt1QN7Q6M4tRhDOwCNE5zKxhZczO5EaS7KtZsOMqh7aXj7HAldVVDSTF90tTH7CbUpl5vn__j-2SksFy_uGozZgmghAm9Z0Nb8S6XOZHnD8hw1sDNsUkg-fpayUayob6BZJrAnuyv8z=s0-d-e1-ft#https://files.constantcontact.com/a30eea81101/eff25d5e-5086-40ab-b298-e86a80814da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8989" y="5908705"/>
            <a:ext cx="539989" cy="6764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3083" y="6001378"/>
            <a:ext cx="1334178" cy="534555"/>
          </a:xfrm>
          <a:prstGeom prst="rect">
            <a:avLst/>
          </a:prstGeom>
        </p:spPr>
      </p:pic>
      <p:sp>
        <p:nvSpPr>
          <p:cNvPr id="6" name="TextBox 5"/>
          <p:cNvSpPr txBox="1"/>
          <p:nvPr/>
        </p:nvSpPr>
        <p:spPr>
          <a:xfrm>
            <a:off x="1703516" y="285750"/>
            <a:ext cx="8917826"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FFFFFF"/>
                </a:solidFill>
                <a:effectLst/>
                <a:uLnTx/>
                <a:uFillTx/>
                <a:latin typeface="Arial"/>
                <a:ea typeface="+mn-ea"/>
                <a:cs typeface="Arial"/>
                <a:sym typeface="Arial"/>
              </a:rPr>
              <a:t>Minnesota HIV Outbreaks </a:t>
            </a:r>
            <a:r>
              <a:rPr kumimoji="0" lang="en-US" sz="3000" b="0" i="0" u="none" strike="noStrike" kern="0" cap="none" spc="0" normalizeH="0" baseline="0" noProof="0" dirty="0" smtClean="0">
                <a:ln>
                  <a:noFill/>
                </a:ln>
                <a:solidFill>
                  <a:srgbClr val="FFFFFF"/>
                </a:solidFill>
                <a:effectLst/>
                <a:uLnTx/>
                <a:uFillTx/>
                <a:latin typeface="Arial"/>
                <a:ea typeface="+mn-ea"/>
                <a:cs typeface="Arial"/>
                <a:sym typeface="Arial"/>
              </a:rPr>
              <a:t>Provider </a:t>
            </a:r>
            <a:r>
              <a:rPr kumimoji="0" lang="en-US" sz="3000" b="0" i="0" u="none" strike="noStrike" kern="0" cap="none" spc="0" normalizeH="0" baseline="0" noProof="0" dirty="0">
                <a:ln>
                  <a:noFill/>
                </a:ln>
                <a:solidFill>
                  <a:srgbClr val="FFFFFF"/>
                </a:solidFill>
                <a:effectLst/>
                <a:uLnTx/>
                <a:uFillTx/>
                <a:latin typeface="Arial"/>
                <a:ea typeface="+mn-ea"/>
                <a:cs typeface="Arial"/>
                <a:sym typeface="Arial"/>
              </a:rPr>
              <a:t>Learning Series</a:t>
            </a:r>
          </a:p>
        </p:txBody>
      </p:sp>
      <p:sp>
        <p:nvSpPr>
          <p:cNvPr id="4" name="TextBox 3"/>
          <p:cNvSpPr txBox="1"/>
          <p:nvPr/>
        </p:nvSpPr>
        <p:spPr>
          <a:xfrm>
            <a:off x="11777870" y="6562606"/>
            <a:ext cx="25519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a:sym typeface="Arial"/>
              </a:rPr>
              <a:t>1</a:t>
            </a:r>
          </a:p>
        </p:txBody>
      </p:sp>
      <p:sp>
        <p:nvSpPr>
          <p:cNvPr id="8" name="AutoShape 2" descr="Department of Public Health | Homepage | City of Philadelphia"/>
          <p:cNvSpPr>
            <a:spLocks noChangeAspect="1" noChangeArrowheads="1"/>
          </p:cNvSpPr>
          <p:nvPr/>
        </p:nvSpPr>
        <p:spPr bwMode="auto">
          <a:xfrm>
            <a:off x="155575" y="-419100"/>
            <a:ext cx="3724275" cy="876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2693" y="5736422"/>
            <a:ext cx="920865" cy="949294"/>
          </a:xfrm>
          <a:prstGeom prst="rect">
            <a:avLst/>
          </a:prstGeom>
        </p:spPr>
      </p:pic>
      <p:pic>
        <p:nvPicPr>
          <p:cNvPr id="12" name="Google Shape;231;g134500851f1_0_0" descr="&quot;&quot;"/>
          <p:cNvPicPr preferRelativeResize="0"/>
          <p:nvPr/>
        </p:nvPicPr>
        <p:blipFill>
          <a:blip r:embed="rId8">
            <a:alphaModFix/>
          </a:blip>
          <a:stretch>
            <a:fillRect/>
          </a:stretch>
        </p:blipFill>
        <p:spPr>
          <a:xfrm>
            <a:off x="6950897" y="5795303"/>
            <a:ext cx="977331" cy="946704"/>
          </a:xfrm>
          <a:prstGeom prst="rect">
            <a:avLst/>
          </a:prstGeom>
          <a:noFill/>
          <a:ln>
            <a:noFill/>
          </a:ln>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9247" y="5710021"/>
            <a:ext cx="1062683" cy="1062683"/>
          </a:xfrm>
          <a:prstGeom prst="rect">
            <a:avLst/>
          </a:prstGeom>
        </p:spPr>
      </p:pic>
    </p:spTree>
    <p:extLst>
      <p:ext uri="{BB962C8B-B14F-4D97-AF65-F5344CB8AC3E}">
        <p14:creationId xmlns:p14="http://schemas.microsoft.com/office/powerpoint/2010/main" val="877360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Case Definition HIV Outbreak: Hennepin &amp; Ramsey Counties (Current Definition as of Oct 2022)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Content Placeholder 6"/>
          <p:cNvSpPr>
            <a:spLocks noGrp="1"/>
          </p:cNvSpPr>
          <p:nvPr>
            <p:ph sz="half" idx="2"/>
          </p:nvPr>
        </p:nvSpPr>
        <p:spPr>
          <a:xfrm>
            <a:off x="119449" y="1647505"/>
            <a:ext cx="5638800" cy="4571187"/>
          </a:xfrm>
        </p:spPr>
        <p:txBody>
          <a:bodyPr>
            <a:normAutofit fontScale="77500" lnSpcReduction="20000"/>
          </a:bodyPr>
          <a:lstStyle/>
          <a:p>
            <a:pPr marL="0" indent="0">
              <a:buNone/>
            </a:pPr>
            <a:r>
              <a:rPr lang="en-US" sz="2600" b="1" dirty="0">
                <a:effectLst/>
                <a:latin typeface="Calibri" panose="020F0502020204030204" pitchFamily="34" charset="0"/>
                <a:ea typeface="Calibri" panose="020F0502020204030204" pitchFamily="34" charset="0"/>
              </a:rPr>
              <a:t>Encampment-related Case Definition:</a:t>
            </a:r>
          </a:p>
          <a:p>
            <a:pPr marL="0" indent="0">
              <a:buNone/>
            </a:pPr>
            <a:r>
              <a:rPr lang="en-US" sz="2100" dirty="0">
                <a:effectLst/>
                <a:latin typeface="Calibri" panose="020F0502020204030204" pitchFamily="34" charset="0"/>
                <a:ea typeface="Calibri" panose="020F0502020204030204" pitchFamily="34" charset="0"/>
              </a:rPr>
              <a:t>HIV diagnosis on or after </a:t>
            </a:r>
            <a:r>
              <a:rPr lang="en-US" sz="2100" dirty="0">
                <a:latin typeface="Calibri" panose="020F0502020204030204" pitchFamily="34" charset="0"/>
                <a:ea typeface="Calibri" panose="020F0502020204030204" pitchFamily="34" charset="0"/>
              </a:rPr>
              <a:t>December 1, 2018</a:t>
            </a:r>
            <a:r>
              <a:rPr lang="en-US" sz="2100" dirty="0">
                <a:effectLst/>
                <a:latin typeface="Calibri" panose="020F0502020204030204" pitchFamily="34" charset="0"/>
                <a:ea typeface="Calibri" panose="020F0502020204030204" pitchFamily="34" charset="0"/>
              </a:rPr>
              <a:t> in a person who: </a:t>
            </a:r>
          </a:p>
          <a:p>
            <a:pPr marL="342900" marR="0" indent="-342900">
              <a:spcBef>
                <a:spcPts val="600"/>
              </a:spcBef>
              <a:spcAft>
                <a:spcPts val="0"/>
              </a:spcAft>
              <a:buFont typeface="+mj-lt"/>
              <a:buAutoNum type="arabicPeriod"/>
            </a:pPr>
            <a:r>
              <a:rPr lang="en-US" sz="2100" b="1" dirty="0">
                <a:effectLst/>
                <a:latin typeface="Calibri" panose="020F0502020204030204" pitchFamily="34" charset="0"/>
                <a:ea typeface="Calibri" panose="020F0502020204030204" pitchFamily="34" charset="0"/>
                <a:cs typeface="Times New Roman" panose="02020603050405020304" pitchFamily="18" charset="0"/>
              </a:rPr>
              <a:t>Injects drugs </a:t>
            </a:r>
            <a:r>
              <a:rPr lang="en-US" sz="2100" dirty="0">
                <a:effectLst/>
                <a:latin typeface="Calibri" panose="020F0502020204030204" pitchFamily="34" charset="0"/>
                <a:ea typeface="Calibri" panose="020F0502020204030204" pitchFamily="34" charset="0"/>
                <a:cs typeface="Times New Roman" panose="02020603050405020304" pitchFamily="18" charset="0"/>
              </a:rPr>
              <a:t>and has spent time in a known </a:t>
            </a:r>
            <a:r>
              <a:rPr lang="en-US" sz="2100" b="1" dirty="0">
                <a:effectLst/>
                <a:latin typeface="Calibri" panose="020F0502020204030204" pitchFamily="34" charset="0"/>
                <a:ea typeface="Calibri" panose="020F0502020204030204" pitchFamily="34" charset="0"/>
                <a:cs typeface="Times New Roman" panose="02020603050405020304" pitchFamily="18" charset="0"/>
              </a:rPr>
              <a:t>encampment corridor </a:t>
            </a:r>
            <a:r>
              <a:rPr lang="en-US" sz="2100" dirty="0">
                <a:effectLst/>
                <a:latin typeface="Calibri" panose="020F0502020204030204" pitchFamily="34" charset="0"/>
                <a:ea typeface="Calibri" panose="020F0502020204030204" pitchFamily="34" charset="0"/>
                <a:cs typeface="Times New Roman" panose="02020603050405020304" pitchFamily="18" charset="0"/>
              </a:rPr>
              <a:t>prior to or at HIV diagnosis, and whose residence at diagnosis was (or were unstably housed or incarcerated) in Hennepin or Ramsey County</a:t>
            </a:r>
          </a:p>
          <a:p>
            <a:pPr marL="0" marR="0" indent="0">
              <a:spcBef>
                <a:spcPts val="0"/>
              </a:spcBef>
              <a:spcAft>
                <a:spcPts val="0"/>
              </a:spcAft>
              <a:buNone/>
            </a:pPr>
            <a:r>
              <a:rPr lang="en-US" sz="2100" dirty="0">
                <a:effectLst/>
                <a:latin typeface="Calibri" panose="020F0502020204030204" pitchFamily="34" charset="0"/>
                <a:ea typeface="Calibri" panose="020F0502020204030204" pitchFamily="34" charset="0"/>
                <a:cs typeface="Times New Roman" panose="02020603050405020304" pitchFamily="18" charset="0"/>
              </a:rPr>
              <a:t>OR</a:t>
            </a:r>
          </a:p>
          <a:p>
            <a:pPr marL="342900" marR="0" indent="-342900">
              <a:spcBef>
                <a:spcPts val="0"/>
              </a:spcBef>
              <a:spcAft>
                <a:spcPts val="0"/>
              </a:spcAft>
              <a:buFont typeface="+mj-lt"/>
              <a:buAutoNum type="arabicPeriod" startAt="2"/>
            </a:pPr>
            <a:r>
              <a:rPr lang="en-US" sz="2100" dirty="0">
                <a:effectLst/>
                <a:latin typeface="Calibri" panose="020F0502020204030204" pitchFamily="34" charset="0"/>
                <a:ea typeface="Calibri" panose="020F0502020204030204" pitchFamily="34" charset="0"/>
                <a:cs typeface="Times New Roman" panose="02020603050405020304" pitchFamily="18" charset="0"/>
              </a:rPr>
              <a:t>regardless of transmission risk, is a </a:t>
            </a:r>
            <a:r>
              <a:rPr lang="en-US" sz="2100" b="1" dirty="0">
                <a:effectLst/>
                <a:latin typeface="Calibri" panose="020F0502020204030204" pitchFamily="34" charset="0"/>
                <a:ea typeface="Calibri" panose="020F0502020204030204" pitchFamily="34" charset="0"/>
                <a:cs typeface="Times New Roman" panose="02020603050405020304" pitchFamily="18" charset="0"/>
              </a:rPr>
              <a:t>named</a:t>
            </a:r>
            <a:r>
              <a:rPr lang="en-US" sz="2100" dirty="0">
                <a:effectLst/>
                <a:latin typeface="Calibri" panose="020F0502020204030204" pitchFamily="34" charset="0"/>
                <a:ea typeface="Calibri" panose="020F0502020204030204" pitchFamily="34" charset="0"/>
                <a:cs typeface="Times New Roman" panose="02020603050405020304" pitchFamily="18" charset="0"/>
              </a:rPr>
              <a:t> </a:t>
            </a:r>
            <a:r>
              <a:rPr lang="en-US" sz="2100" b="1" dirty="0">
                <a:effectLst/>
                <a:latin typeface="Calibri" panose="020F0502020204030204" pitchFamily="34" charset="0"/>
                <a:ea typeface="Calibri" panose="020F0502020204030204" pitchFamily="34" charset="0"/>
                <a:cs typeface="Times New Roman" panose="02020603050405020304" pitchFamily="18" charset="0"/>
              </a:rPr>
              <a:t>drug injection (needle/works) or sex partner </a:t>
            </a:r>
            <a:r>
              <a:rPr lang="en-US" sz="2100" dirty="0">
                <a:effectLst/>
                <a:latin typeface="Calibri" panose="020F0502020204030204" pitchFamily="34" charset="0"/>
                <a:ea typeface="Calibri" panose="020F0502020204030204" pitchFamily="34" charset="0"/>
                <a:cs typeface="Times New Roman" panose="02020603050405020304" pitchFamily="18" charset="0"/>
              </a:rPr>
              <a:t>or part of the social network*(self or provider report) to a person who meets criterion 1</a:t>
            </a:r>
          </a:p>
          <a:p>
            <a:pPr marL="0" marR="0" indent="0">
              <a:spcBef>
                <a:spcPts val="0"/>
              </a:spcBef>
              <a:spcAft>
                <a:spcPts val="0"/>
              </a:spcAft>
              <a:buNone/>
            </a:pPr>
            <a:r>
              <a:rPr lang="en-US" sz="2100" dirty="0">
                <a:effectLst/>
                <a:latin typeface="Calibri" panose="020F0502020204030204" pitchFamily="34" charset="0"/>
                <a:ea typeface="Calibri" panose="020F0502020204030204" pitchFamily="34" charset="0"/>
                <a:cs typeface="Times New Roman" panose="02020603050405020304" pitchFamily="18" charset="0"/>
              </a:rPr>
              <a:t>OR</a:t>
            </a:r>
          </a:p>
          <a:p>
            <a:pPr marL="342900" marR="0" indent="-342900">
              <a:spcBef>
                <a:spcPts val="0"/>
              </a:spcBef>
              <a:spcAft>
                <a:spcPts val="0"/>
              </a:spcAft>
              <a:buFont typeface="+mj-lt"/>
              <a:buAutoNum type="arabicPeriod" startAt="3"/>
            </a:pPr>
            <a:r>
              <a:rPr lang="en-US" sz="2100" dirty="0">
                <a:effectLst/>
                <a:latin typeface="Calibri" panose="020F0502020204030204" pitchFamily="34" charset="0"/>
                <a:ea typeface="Calibri" panose="020F0502020204030204" pitchFamily="34" charset="0"/>
                <a:cs typeface="Times New Roman" panose="02020603050405020304" pitchFamily="18" charset="0"/>
              </a:rPr>
              <a:t>is </a:t>
            </a:r>
            <a:r>
              <a:rPr lang="en-US" sz="2100" b="1" dirty="0">
                <a:effectLst/>
                <a:latin typeface="Calibri" panose="020F0502020204030204" pitchFamily="34" charset="0"/>
                <a:ea typeface="Calibri" panose="020F0502020204030204" pitchFamily="34" charset="0"/>
                <a:cs typeface="Times New Roman" panose="02020603050405020304" pitchFamily="18" charset="0"/>
              </a:rPr>
              <a:t>molecularly linked </a:t>
            </a:r>
            <a:r>
              <a:rPr lang="en-US" sz="2100" dirty="0">
                <a:effectLst/>
                <a:latin typeface="Calibri" panose="020F0502020204030204" pitchFamily="34" charset="0"/>
                <a:ea typeface="Calibri" panose="020F0502020204030204" pitchFamily="34" charset="0"/>
                <a:cs typeface="Times New Roman" panose="02020603050405020304" pitchFamily="18" charset="0"/>
              </a:rPr>
              <a:t>(at &lt;0.5%) to a person who meets criteria 1 OR 2.</a:t>
            </a:r>
          </a:p>
          <a:p>
            <a:pPr marL="0" marR="0" indent="0">
              <a:spcBef>
                <a:spcPts val="0"/>
              </a:spcBef>
              <a:spcAft>
                <a:spcPts val="0"/>
              </a:spcAft>
              <a:buNone/>
            </a:pP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2100" dirty="0">
                <a:effectLst/>
                <a:latin typeface="Calibri" panose="020F0502020204030204" pitchFamily="34" charset="0"/>
                <a:ea typeface="Calibri" panose="020F0502020204030204" pitchFamily="34" charset="0"/>
                <a:cs typeface="Times New Roman" panose="02020603050405020304" pitchFamily="18" charset="0"/>
              </a:rPr>
              <a:t>*socialized, stayed, was known to buy, sell or use drugs, or has engaged in sex in an encampment</a:t>
            </a:r>
          </a:p>
          <a:p>
            <a:pPr marL="365760" lvl="1" indent="0">
              <a:buNone/>
            </a:pPr>
            <a:endParaRPr lang="en-US" dirty="0">
              <a:latin typeface="Calibri" panose="020F0502020204030204" pitchFamily="34" charset="0"/>
              <a:ea typeface="Times New Roman" panose="02020603050405020304" pitchFamily="18" charset="0"/>
            </a:endParaRPr>
          </a:p>
          <a:p>
            <a:pPr lvl="1"/>
            <a:endParaRPr lang="en-US" dirty="0"/>
          </a:p>
          <a:p>
            <a:pPr lvl="1"/>
            <a:endParaRPr lang="en-US" dirty="0"/>
          </a:p>
        </p:txBody>
      </p:sp>
      <p:sp>
        <p:nvSpPr>
          <p:cNvPr id="2" name="Content Placeholder 1">
            <a:extLst>
              <a:ext uri="{FF2B5EF4-FFF2-40B4-BE49-F238E27FC236}">
                <a16:creationId xmlns:a16="http://schemas.microsoft.com/office/drawing/2014/main" id="{317D1765-6E25-4DB4-A56E-BE62CD170EF3}"/>
              </a:ext>
            </a:extLst>
          </p:cNvPr>
          <p:cNvSpPr>
            <a:spLocks noGrp="1"/>
          </p:cNvSpPr>
          <p:nvPr>
            <p:ph idx="14"/>
          </p:nvPr>
        </p:nvSpPr>
        <p:spPr>
          <a:xfrm>
            <a:off x="6096000" y="1652231"/>
            <a:ext cx="5638800" cy="4561734"/>
          </a:xfrm>
        </p:spPr>
        <p:txBody>
          <a:bodyPr>
            <a:normAutofit fontScale="62500" lnSpcReduction="20000"/>
          </a:bodyPr>
          <a:lstStyle/>
          <a:p>
            <a:pPr algn="l"/>
            <a:r>
              <a:rPr lang="en-US" sz="3400" b="1" dirty="0"/>
              <a:t>MSM/IDU &amp; IDU-related Case Definition (non-encampment):</a:t>
            </a:r>
          </a:p>
          <a:p>
            <a:pPr marL="0" indent="0" algn="l">
              <a:buNone/>
            </a:pPr>
            <a:r>
              <a:rPr lang="en-US" sz="2600" dirty="0">
                <a:effectLst/>
                <a:latin typeface="Calibri" panose="020F0502020204030204" pitchFamily="34" charset="0"/>
                <a:ea typeface="Calibri" panose="020F0502020204030204" pitchFamily="34" charset="0"/>
              </a:rPr>
              <a:t>HIV diagnosis on or after </a:t>
            </a:r>
            <a:r>
              <a:rPr lang="en-US" sz="2600" dirty="0">
                <a:latin typeface="Calibri" panose="020F0502020204030204" pitchFamily="34" charset="0"/>
                <a:ea typeface="Calibri" panose="020F0502020204030204" pitchFamily="34" charset="0"/>
              </a:rPr>
              <a:t>December 1, 2018</a:t>
            </a:r>
            <a:r>
              <a:rPr lang="en-US" sz="2600" dirty="0">
                <a:effectLst/>
                <a:latin typeface="Calibri" panose="020F0502020204030204" pitchFamily="34" charset="0"/>
                <a:ea typeface="Calibri" panose="020F0502020204030204" pitchFamily="34" charset="0"/>
              </a:rPr>
              <a:t> in a person who: </a:t>
            </a:r>
          </a:p>
          <a:p>
            <a:pPr marL="342900" marR="0" indent="-342900" algn="l">
              <a:spcBef>
                <a:spcPts val="600"/>
              </a:spcBef>
              <a:spcAft>
                <a:spcPts val="0"/>
              </a:spcAft>
              <a:buFont typeface="+mj-lt"/>
              <a:buAutoNum type="arabicPeriod"/>
            </a:pPr>
            <a:r>
              <a:rPr lang="en-US" sz="2600" b="1" dirty="0">
                <a:effectLst/>
                <a:latin typeface="Calibri" panose="020F0502020204030204" pitchFamily="34" charset="0"/>
                <a:ea typeface="Calibri" panose="020F0502020204030204" pitchFamily="34" charset="0"/>
                <a:cs typeface="Times New Roman" panose="02020603050405020304" pitchFamily="18" charset="0"/>
              </a:rPr>
              <a:t>Injects drugs </a:t>
            </a:r>
            <a:r>
              <a:rPr lang="en-US" sz="2600" dirty="0">
                <a:effectLst/>
                <a:latin typeface="Calibri" panose="020F0502020204030204" pitchFamily="34" charset="0"/>
                <a:ea typeface="Calibri" panose="020F0502020204030204" pitchFamily="34" charset="0"/>
                <a:cs typeface="Times New Roman" panose="02020603050405020304" pitchFamily="18" charset="0"/>
              </a:rPr>
              <a:t>(IDU) or who injects drugs and was assigned male at birth and has sex with people who are assigned male at birth (MSM/IDU) whose residence at diagnosis was (or were unstably housed or incarcerated) in Hennepin or Ramsey County and who is </a:t>
            </a:r>
            <a:r>
              <a:rPr lang="en-US" sz="2600" b="1" u="sng" dirty="0">
                <a:effectLst/>
                <a:latin typeface="Calibri" panose="020F0502020204030204" pitchFamily="34" charset="0"/>
                <a:ea typeface="Calibri" panose="020F0502020204030204" pitchFamily="34" charset="0"/>
                <a:cs typeface="Times New Roman" panose="02020603050405020304" pitchFamily="18" charset="0"/>
              </a:rPr>
              <a:t>NOT</a:t>
            </a:r>
            <a:r>
              <a:rPr lang="en-US" sz="2600" b="1"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a:effectLst/>
                <a:latin typeface="Calibri" panose="020F0502020204030204" pitchFamily="34" charset="0"/>
                <a:ea typeface="Calibri" panose="020F0502020204030204" pitchFamily="34" charset="0"/>
                <a:cs typeface="Times New Roman" panose="02020603050405020304" pitchFamily="18" charset="0"/>
              </a:rPr>
              <a:t>known to have spent time in a known encampment corridor in Minneapolis or St. Paul prior to HIV diagnosis</a:t>
            </a:r>
          </a:p>
          <a:p>
            <a:pPr marL="0" marR="0" indent="0" algn="l">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OR</a:t>
            </a:r>
          </a:p>
          <a:p>
            <a:pPr marL="342900" marR="0" indent="-342900" algn="l">
              <a:spcBef>
                <a:spcPts val="0"/>
              </a:spcBef>
              <a:spcAft>
                <a:spcPts val="0"/>
              </a:spcAft>
              <a:buFont typeface="+mj-lt"/>
              <a:buAutoNum type="arabicPeriod" startAt="2"/>
            </a:pPr>
            <a:r>
              <a:rPr lang="en-US" sz="2600" dirty="0">
                <a:effectLst/>
                <a:latin typeface="Calibri" panose="020F0502020204030204" pitchFamily="34" charset="0"/>
                <a:ea typeface="Calibri" panose="020F0502020204030204" pitchFamily="34" charset="0"/>
                <a:cs typeface="Times New Roman" panose="02020603050405020304" pitchFamily="18" charset="0"/>
              </a:rPr>
              <a:t>regardless of transmission risk, is a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named drug injection (needle/works) or sex partner </a:t>
            </a:r>
            <a:r>
              <a:rPr lang="en-US" sz="2600" dirty="0">
                <a:effectLst/>
                <a:latin typeface="Calibri" panose="020F0502020204030204" pitchFamily="34" charset="0"/>
                <a:ea typeface="Calibri" panose="020F0502020204030204" pitchFamily="34" charset="0"/>
                <a:cs typeface="Times New Roman" panose="02020603050405020304" pitchFamily="18" charset="0"/>
              </a:rPr>
              <a:t>or </a:t>
            </a:r>
            <a:r>
              <a:rPr lang="en-US" sz="2600" dirty="0">
                <a:latin typeface="Calibri" panose="020F0502020204030204" pitchFamily="34" charset="0"/>
                <a:ea typeface="Calibri" panose="020F0502020204030204" pitchFamily="34" charset="0"/>
                <a:cs typeface="Times New Roman" panose="02020603050405020304" pitchFamily="18" charset="0"/>
              </a:rPr>
              <a:t>part of </a:t>
            </a:r>
            <a:r>
              <a:rPr lang="en-US" sz="2600" dirty="0">
                <a:effectLst/>
                <a:latin typeface="Calibri" panose="020F0502020204030204" pitchFamily="34" charset="0"/>
                <a:ea typeface="Calibri" panose="020F0502020204030204" pitchFamily="34" charset="0"/>
                <a:cs typeface="Times New Roman" panose="02020603050405020304" pitchFamily="18" charset="0"/>
              </a:rPr>
              <a:t>the social network* (self or provider report) OR is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molecularly linked </a:t>
            </a:r>
            <a:r>
              <a:rPr lang="en-US" sz="2600" dirty="0">
                <a:effectLst/>
                <a:latin typeface="Calibri" panose="020F0502020204030204" pitchFamily="34" charset="0"/>
                <a:ea typeface="Calibri" panose="020F0502020204030204" pitchFamily="34" charset="0"/>
                <a:cs typeface="Times New Roman" panose="02020603050405020304" pitchFamily="18" charset="0"/>
              </a:rPr>
              <a:t>(at &lt;0.5%) to a person who meets criterion 1.</a:t>
            </a:r>
          </a:p>
          <a:p>
            <a:pPr algn="l"/>
            <a:r>
              <a:rPr lang="en-US" sz="2400" dirty="0">
                <a:effectLst/>
                <a:latin typeface="Calibri" panose="020F0502020204030204" pitchFamily="34" charset="0"/>
                <a:ea typeface="Calibri" panose="020F0502020204030204" pitchFamily="34" charset="0"/>
                <a:cs typeface="Times New Roman" panose="02020603050405020304" pitchFamily="18" charset="0"/>
              </a:rPr>
              <a:t>*socialized, stayed, was known to buy, sell or use drugs, or has engaged in sex</a:t>
            </a:r>
            <a:endParaRPr lang="en-US" sz="2400" b="1" dirty="0"/>
          </a:p>
        </p:txBody>
      </p:sp>
    </p:spTree>
    <p:extLst>
      <p:ext uri="{BB962C8B-B14F-4D97-AF65-F5344CB8AC3E}">
        <p14:creationId xmlns:p14="http://schemas.microsoft.com/office/powerpoint/2010/main" val="3552452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Content Placeholder 6"/>
          <p:cNvSpPr>
            <a:spLocks noGrp="1"/>
          </p:cNvSpPr>
          <p:nvPr>
            <p:ph idx="1"/>
          </p:nvPr>
        </p:nvSpPr>
        <p:spPr/>
        <p:txBody>
          <a:bodyPr>
            <a:normAutofit/>
          </a:bodyPr>
          <a:lstStyle/>
          <a:p>
            <a:r>
              <a:rPr lang="en-US" sz="4000" dirty="0">
                <a:effectLst/>
                <a:latin typeface="Calibri" panose="020F0502020204030204" pitchFamily="34" charset="0"/>
                <a:ea typeface="Calibri" panose="020F0502020204030204" pitchFamily="34" charset="0"/>
              </a:rPr>
              <a:t>Current Total</a:t>
            </a:r>
            <a:r>
              <a:rPr lang="en-US" sz="4000" dirty="0">
                <a:latin typeface="Calibri" panose="020F0502020204030204" pitchFamily="34" charset="0"/>
                <a:ea typeface="Calibri" panose="020F0502020204030204" pitchFamily="34" charset="0"/>
              </a:rPr>
              <a:t>:</a:t>
            </a:r>
            <a:r>
              <a:rPr lang="en-US" sz="4000" dirty="0">
                <a:effectLst/>
                <a:latin typeface="Calibri" panose="020F0502020204030204" pitchFamily="34" charset="0"/>
                <a:ea typeface="Calibri" panose="020F0502020204030204" pitchFamily="34" charset="0"/>
              </a:rPr>
              <a:t> </a:t>
            </a:r>
            <a:r>
              <a:rPr lang="en-US" sz="4000" b="1" dirty="0" smtClean="0">
                <a:effectLst/>
                <a:latin typeface="Calibri" panose="020F0502020204030204" pitchFamily="34" charset="0"/>
                <a:ea typeface="Calibri" panose="020F0502020204030204" pitchFamily="34" charset="0"/>
              </a:rPr>
              <a:t>251</a:t>
            </a:r>
            <a:r>
              <a:rPr lang="en-US" sz="4000" b="1" dirty="0">
                <a:effectLst/>
                <a:latin typeface="Calibri" panose="020F0502020204030204" pitchFamily="34" charset="0"/>
                <a:ea typeface="Calibri" panose="020F0502020204030204" pitchFamily="34" charset="0"/>
              </a:rPr>
              <a:t> cases </a:t>
            </a:r>
          </a:p>
          <a:p>
            <a:r>
              <a:rPr lang="en-US" dirty="0">
                <a:latin typeface="Calibri" panose="020F0502020204030204" pitchFamily="34" charset="0"/>
                <a:ea typeface="Calibri" panose="020F0502020204030204" pitchFamily="34" charset="0"/>
              </a:rPr>
              <a:t>Outbreak Sub-groups:</a:t>
            </a:r>
          </a:p>
          <a:p>
            <a:pPr lvl="1"/>
            <a:r>
              <a:rPr lang="en-US" sz="2200" dirty="0" smtClean="0">
                <a:latin typeface="Calibri" panose="020F0502020204030204" pitchFamily="34" charset="0"/>
                <a:ea typeface="Calibri" panose="020F0502020204030204" pitchFamily="34" charset="0"/>
              </a:rPr>
              <a:t>111 </a:t>
            </a:r>
            <a:r>
              <a:rPr lang="en-US" sz="2200" dirty="0">
                <a:latin typeface="Calibri" panose="020F0502020204030204" pitchFamily="34" charset="0"/>
                <a:ea typeface="Calibri" panose="020F0502020204030204" pitchFamily="34" charset="0"/>
              </a:rPr>
              <a:t>encampment-related</a:t>
            </a:r>
          </a:p>
          <a:p>
            <a:pPr lvl="2"/>
            <a:r>
              <a:rPr lang="en-US" sz="2000" dirty="0">
                <a:latin typeface="Calibri" panose="020F0502020204030204" pitchFamily="34" charset="0"/>
                <a:ea typeface="Calibri" panose="020F0502020204030204" pitchFamily="34" charset="0"/>
              </a:rPr>
              <a:t>6</a:t>
            </a:r>
            <a:r>
              <a:rPr lang="en-US" sz="2000" dirty="0" smtClean="0">
                <a:latin typeface="Calibri" panose="020F0502020204030204" pitchFamily="34" charset="0"/>
                <a:ea typeface="Calibri" panose="020F0502020204030204" pitchFamily="34" charset="0"/>
              </a:rPr>
              <a:t> </a:t>
            </a:r>
            <a:r>
              <a:rPr lang="en-US" sz="2000" dirty="0">
                <a:latin typeface="Calibri" panose="020F0502020204030204" pitchFamily="34" charset="0"/>
                <a:ea typeface="Calibri" panose="020F0502020204030204" pitchFamily="34" charset="0"/>
              </a:rPr>
              <a:t>deaths </a:t>
            </a:r>
            <a:r>
              <a:rPr lang="en-US" sz="2000" dirty="0" smtClean="0">
                <a:latin typeface="Calibri" panose="020F0502020204030204" pitchFamily="34" charset="0"/>
                <a:ea typeface="Calibri" panose="020F0502020204030204" pitchFamily="34" charset="0"/>
              </a:rPr>
              <a:t>(5 </a:t>
            </a:r>
            <a:r>
              <a:rPr lang="en-US" sz="2000" dirty="0">
                <a:latin typeface="Calibri" panose="020F0502020204030204" pitchFamily="34" charset="0"/>
                <a:ea typeface="Calibri" panose="020F0502020204030204" pitchFamily="34" charset="0"/>
              </a:rPr>
              <a:t>Drug Overdose, 1 homicide)</a:t>
            </a:r>
          </a:p>
          <a:p>
            <a:pPr lvl="1"/>
            <a:r>
              <a:rPr lang="en-US" sz="2200" dirty="0" smtClean="0">
                <a:latin typeface="Calibri" panose="020F0502020204030204" pitchFamily="34" charset="0"/>
                <a:ea typeface="Calibri" panose="020F0502020204030204" pitchFamily="34" charset="0"/>
              </a:rPr>
              <a:t>140 </a:t>
            </a:r>
            <a:r>
              <a:rPr lang="en-US" sz="2200" dirty="0">
                <a:latin typeface="Calibri" panose="020F0502020204030204" pitchFamily="34" charset="0"/>
                <a:ea typeface="Calibri" panose="020F0502020204030204" pitchFamily="34" charset="0"/>
              </a:rPr>
              <a:t>MSM/IDU &amp; IDU (non-encampment)</a:t>
            </a:r>
          </a:p>
          <a:p>
            <a:pPr lvl="2"/>
            <a:r>
              <a:rPr lang="en-US" sz="2000" dirty="0" smtClean="0">
                <a:latin typeface="Calibri" panose="020F0502020204030204" pitchFamily="34" charset="0"/>
                <a:ea typeface="Calibri" panose="020F0502020204030204" pitchFamily="34" charset="0"/>
              </a:rPr>
              <a:t>33 </a:t>
            </a:r>
            <a:r>
              <a:rPr lang="en-US" sz="2000" dirty="0">
                <a:latin typeface="Calibri" panose="020F0502020204030204" pitchFamily="34" charset="0"/>
                <a:ea typeface="Calibri" panose="020F0502020204030204" pitchFamily="34" charset="0"/>
              </a:rPr>
              <a:t>(</a:t>
            </a:r>
            <a:r>
              <a:rPr lang="en-US" sz="2000" dirty="0" smtClean="0">
                <a:latin typeface="Calibri" panose="020F0502020204030204" pitchFamily="34" charset="0"/>
                <a:ea typeface="Calibri" panose="020F0502020204030204" pitchFamily="34" charset="0"/>
              </a:rPr>
              <a:t>24%) </a:t>
            </a:r>
            <a:r>
              <a:rPr lang="en-US" sz="2000" dirty="0">
                <a:latin typeface="Calibri" panose="020F0502020204030204" pitchFamily="34" charset="0"/>
                <a:ea typeface="Calibri" panose="020F0502020204030204" pitchFamily="34" charset="0"/>
              </a:rPr>
              <a:t>Non-encampment Group Homeless/Unsheltered</a:t>
            </a:r>
          </a:p>
          <a:p>
            <a:pPr lvl="2"/>
            <a:r>
              <a:rPr lang="en-US" sz="2000" dirty="0">
                <a:latin typeface="Calibri" panose="020F0502020204030204" pitchFamily="34" charset="0"/>
                <a:ea typeface="Calibri" panose="020F0502020204030204" pitchFamily="34" charset="0"/>
              </a:rPr>
              <a:t>9</a:t>
            </a:r>
            <a:r>
              <a:rPr lang="en-US" sz="2000" dirty="0" smtClean="0">
                <a:latin typeface="Calibri" panose="020F0502020204030204" pitchFamily="34" charset="0"/>
                <a:ea typeface="Calibri" panose="020F0502020204030204" pitchFamily="34" charset="0"/>
              </a:rPr>
              <a:t> </a:t>
            </a:r>
            <a:r>
              <a:rPr lang="en-US" sz="2000" dirty="0">
                <a:latin typeface="Calibri" panose="020F0502020204030204" pitchFamily="34" charset="0"/>
                <a:ea typeface="Calibri" panose="020F0502020204030204" pitchFamily="34" charset="0"/>
              </a:rPr>
              <a:t>deaths </a:t>
            </a:r>
            <a:r>
              <a:rPr lang="en-US" sz="2000" dirty="0" smtClean="0">
                <a:latin typeface="Calibri" panose="020F0502020204030204" pitchFamily="34" charset="0"/>
                <a:ea typeface="Calibri" panose="020F0502020204030204" pitchFamily="34" charset="0"/>
              </a:rPr>
              <a:t>(7 </a:t>
            </a:r>
            <a:r>
              <a:rPr lang="en-US" sz="2000" dirty="0">
                <a:latin typeface="Calibri" panose="020F0502020204030204" pitchFamily="34" charset="0"/>
                <a:ea typeface="Calibri" panose="020F0502020204030204" pitchFamily="34" charset="0"/>
              </a:rPr>
              <a:t>Drug Overdose, </a:t>
            </a:r>
            <a:r>
              <a:rPr lang="en-US" sz="2000" dirty="0" smtClean="0">
                <a:latin typeface="Calibri" panose="020F0502020204030204" pitchFamily="34" charset="0"/>
                <a:ea typeface="Calibri" panose="020F0502020204030204" pitchFamily="34" charset="0"/>
              </a:rPr>
              <a:t>1 Alcohol use, 1 </a:t>
            </a:r>
            <a:r>
              <a:rPr lang="en-US" sz="2000" dirty="0">
                <a:latin typeface="Calibri" panose="020F0502020204030204" pitchFamily="34" charset="0"/>
                <a:ea typeface="Calibri" panose="020F0502020204030204" pitchFamily="34" charset="0"/>
              </a:rPr>
              <a:t>AIDS/cardiac arrest)</a:t>
            </a:r>
          </a:p>
          <a:p>
            <a:pPr marL="365760" lvl="1" indent="0">
              <a:buNone/>
            </a:pPr>
            <a:endParaRPr lang="en-US" dirty="0">
              <a:latin typeface="Calibri" panose="020F0502020204030204" pitchFamily="34" charset="0"/>
              <a:ea typeface="Calibri" panose="020F0502020204030204" pitchFamily="34" charset="0"/>
            </a:endParaRPr>
          </a:p>
        </p:txBody>
      </p:sp>
      <p:sp>
        <p:nvSpPr>
          <p:cNvPr id="6" name="Title 5"/>
          <p:cNvSpPr>
            <a:spLocks noGrp="1"/>
          </p:cNvSpPr>
          <p:nvPr>
            <p:ph type="title"/>
          </p:nvPr>
        </p:nvSpPr>
        <p:spPr/>
        <p:txBody>
          <a:bodyPr/>
          <a:lstStyle/>
          <a:p>
            <a:r>
              <a:rPr lang="en-US" dirty="0"/>
              <a:t>Current Case Count: Hennepin &amp; Ramsey County</a:t>
            </a:r>
          </a:p>
        </p:txBody>
      </p:sp>
    </p:spTree>
    <p:extLst>
      <p:ext uri="{BB962C8B-B14F-4D97-AF65-F5344CB8AC3E}">
        <p14:creationId xmlns:p14="http://schemas.microsoft.com/office/powerpoint/2010/main" val="2559605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536154-B613-4BAB-8EB4-ABCCB53D7A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Title 1">
            <a:extLst>
              <a:ext uri="{FF2B5EF4-FFF2-40B4-BE49-F238E27FC236}">
                <a16:creationId xmlns:a16="http://schemas.microsoft.com/office/drawing/2014/main" id="{81A273F4-7C22-4578-B3ED-06A776E7D428}"/>
              </a:ext>
            </a:extLst>
          </p:cNvPr>
          <p:cNvSpPr>
            <a:spLocks noGrp="1"/>
          </p:cNvSpPr>
          <p:nvPr>
            <p:ph type="title"/>
          </p:nvPr>
        </p:nvSpPr>
        <p:spPr/>
        <p:txBody>
          <a:bodyPr/>
          <a:lstStyle/>
          <a:p>
            <a:r>
              <a:rPr lang="en-US" dirty="0"/>
              <a:t>HIV Outbreak: Hennepin &amp; Ramsey Counties</a:t>
            </a:r>
            <a:br>
              <a:rPr lang="en-US" dirty="0"/>
            </a:br>
            <a:r>
              <a:rPr lang="en-US" dirty="0"/>
              <a:t>Epidemiology Curve of Cases by Groups</a:t>
            </a:r>
          </a:p>
        </p:txBody>
      </p:sp>
      <p:graphicFrame>
        <p:nvGraphicFramePr>
          <p:cNvPr id="8" name="Content Placeholder 7">
            <a:extLst>
              <a:ext uri="{FF2B5EF4-FFF2-40B4-BE49-F238E27FC236}">
                <a16:creationId xmlns:a16="http://schemas.microsoft.com/office/drawing/2014/main" id="{732921BE-3B45-4A93-9F37-8DB9AEE36129}"/>
              </a:ext>
            </a:extLst>
          </p:cNvPr>
          <p:cNvGraphicFramePr>
            <a:graphicFrameLocks noGrp="1"/>
          </p:cNvGraphicFramePr>
          <p:nvPr>
            <p:ph idx="1"/>
            <p:extLst>
              <p:ext uri="{D42A27DB-BD31-4B8C-83A1-F6EECF244321}">
                <p14:modId xmlns:p14="http://schemas.microsoft.com/office/powerpoint/2010/main" val="3938954683"/>
              </p:ext>
            </p:extLst>
          </p:nvPr>
        </p:nvGraphicFramePr>
        <p:xfrm>
          <a:off x="365761" y="1499616"/>
          <a:ext cx="11521440" cy="48249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7630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3EA0-676D-C403-004C-819FD0D9D2A9}"/>
              </a:ext>
            </a:extLst>
          </p:cNvPr>
          <p:cNvSpPr>
            <a:spLocks noGrp="1"/>
          </p:cNvSpPr>
          <p:nvPr>
            <p:ph type="title"/>
          </p:nvPr>
        </p:nvSpPr>
        <p:spPr/>
        <p:txBody>
          <a:bodyPr/>
          <a:lstStyle/>
          <a:p>
            <a:r>
              <a:rPr lang="en-US" dirty="0"/>
              <a:t>Race/Hispanic Ethnicity by Outbreak Group</a:t>
            </a:r>
          </a:p>
        </p:txBody>
      </p:sp>
      <p:sp>
        <p:nvSpPr>
          <p:cNvPr id="3" name="Slide Number Placeholder 2">
            <a:extLst>
              <a:ext uri="{FF2B5EF4-FFF2-40B4-BE49-F238E27FC236}">
                <a16:creationId xmlns:a16="http://schemas.microsoft.com/office/drawing/2014/main" id="{63C9AE83-C67C-9C48-E77F-C43D0BA83E75}"/>
              </a:ext>
            </a:extLst>
          </p:cNvPr>
          <p:cNvSpPr>
            <a:spLocks noGrp="1"/>
          </p:cNvSpPr>
          <p:nvPr>
            <p:ph type="sldNum" sz="quarter" idx="12"/>
          </p:nvPr>
        </p:nvSpPr>
        <p:spPr/>
        <p:txBody>
          <a:bodyPr/>
          <a:lstStyle/>
          <a:p>
            <a:fld id="{48F63A3B-78C7-47BE-AE5E-E10140E04643}" type="slidenum">
              <a:rPr lang="en-US" smtClean="0"/>
              <a:t>13</a:t>
            </a:fld>
            <a:endParaRPr lang="en-US" dirty="0"/>
          </a:p>
        </p:txBody>
      </p:sp>
      <p:graphicFrame>
        <p:nvGraphicFramePr>
          <p:cNvPr id="11" name="Content Placeholder 10">
            <a:extLst>
              <a:ext uri="{FF2B5EF4-FFF2-40B4-BE49-F238E27FC236}">
                <a16:creationId xmlns:a16="http://schemas.microsoft.com/office/drawing/2014/main" id="{1BE2D7AE-A07F-4581-D890-4C8082F3392A}"/>
              </a:ext>
            </a:extLst>
          </p:cNvPr>
          <p:cNvGraphicFramePr>
            <a:graphicFrameLocks noGrp="1"/>
          </p:cNvGraphicFramePr>
          <p:nvPr>
            <p:ph idx="13"/>
            <p:extLst/>
          </p:nvPr>
        </p:nvGraphicFramePr>
        <p:xfrm>
          <a:off x="304800" y="4000500"/>
          <a:ext cx="11582400" cy="2171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7">
            <a:extLst>
              <a:ext uri="{FF2B5EF4-FFF2-40B4-BE49-F238E27FC236}">
                <a16:creationId xmlns:a16="http://schemas.microsoft.com/office/drawing/2014/main" id="{9AE1CBF7-A345-47AD-7620-6B4243EE8586}"/>
              </a:ext>
            </a:extLst>
          </p:cNvPr>
          <p:cNvGraphicFramePr>
            <a:graphicFrameLocks noGrp="1"/>
          </p:cNvGraphicFramePr>
          <p:nvPr>
            <p:ph idx="14"/>
            <p:extLst/>
          </p:nvPr>
        </p:nvGraphicFramePr>
        <p:xfrm>
          <a:off x="304800" y="1609725"/>
          <a:ext cx="11582400" cy="2171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36286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1457D3-394F-8EA8-CFD6-424DC4C1ACF2}"/>
              </a:ext>
            </a:extLst>
          </p:cNvPr>
          <p:cNvSpPr>
            <a:spLocks noGrp="1"/>
          </p:cNvSpPr>
          <p:nvPr>
            <p:ph type="title"/>
          </p:nvPr>
        </p:nvSpPr>
        <p:spPr/>
        <p:txBody>
          <a:bodyPr/>
          <a:lstStyle/>
          <a:p>
            <a:r>
              <a:rPr lang="en-US" dirty="0"/>
              <a:t>Encampment Group, HIV Risk Factor</a:t>
            </a:r>
          </a:p>
        </p:txBody>
      </p:sp>
      <p:graphicFrame>
        <p:nvGraphicFramePr>
          <p:cNvPr id="12" name="Content Placeholder 11">
            <a:extLst>
              <a:ext uri="{FF2B5EF4-FFF2-40B4-BE49-F238E27FC236}">
                <a16:creationId xmlns:a16="http://schemas.microsoft.com/office/drawing/2014/main" id="{02ACDC79-43B5-47F7-879E-E6F4A93D521E}"/>
              </a:ext>
            </a:extLst>
          </p:cNvPr>
          <p:cNvGraphicFramePr>
            <a:graphicFrameLocks noGrp="1"/>
          </p:cNvGraphicFramePr>
          <p:nvPr>
            <p:ph sz="half" idx="2"/>
            <p:extLst/>
          </p:nvPr>
        </p:nvGraphicFramePr>
        <p:xfrm>
          <a:off x="6248400" y="1601788"/>
          <a:ext cx="5638800" cy="45704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a:extLst>
              <a:ext uri="{FF2B5EF4-FFF2-40B4-BE49-F238E27FC236}">
                <a16:creationId xmlns:a16="http://schemas.microsoft.com/office/drawing/2014/main" id="{0A4A45DC-1C64-AFFD-0E35-62DAFEA85EFE}"/>
              </a:ext>
            </a:extLst>
          </p:cNvPr>
          <p:cNvGraphicFramePr>
            <a:graphicFrameLocks noGrp="1"/>
          </p:cNvGraphicFramePr>
          <p:nvPr>
            <p:ph idx="14"/>
            <p:extLst/>
          </p:nvPr>
        </p:nvGraphicFramePr>
        <p:xfrm>
          <a:off x="304800" y="1609725"/>
          <a:ext cx="5638800" cy="4562475"/>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p:cNvSpPr>
            <a:spLocks noGrp="1"/>
          </p:cNvSpPr>
          <p:nvPr>
            <p:ph type="sldNum" sz="quarter" idx="12"/>
          </p:nvPr>
        </p:nvSpPr>
        <p:spPr/>
        <p:txBody>
          <a:bodyPr/>
          <a:lstStyle/>
          <a:p>
            <a:fld id="{48F63A3B-78C7-47BE-AE5E-E10140E04643}" type="slidenum">
              <a:rPr lang="en-US" smtClean="0"/>
              <a:pPr/>
              <a:t>14</a:t>
            </a:fld>
            <a:endParaRPr lang="en-US" dirty="0"/>
          </a:p>
        </p:txBody>
      </p:sp>
    </p:spTree>
    <p:extLst>
      <p:ext uri="{BB962C8B-B14F-4D97-AF65-F5344CB8AC3E}">
        <p14:creationId xmlns:p14="http://schemas.microsoft.com/office/powerpoint/2010/main" val="2598592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Duluth Region Outbreak</a:t>
            </a:r>
          </a:p>
        </p:txBody>
      </p:sp>
      <p:pic>
        <p:nvPicPr>
          <p:cNvPr id="1026" name="Picture 2" descr="https://lh7-us.googleusercontent.com/q1pTr9MiN807y-53BlH9WJhPggaLr3UiDCAE4m2ArLB8bfJeChEEBe3kMfB6Nr7k_eJuzEeedxk_ThODQG1nXRJd02C5E_wFcGeFkCWUzJIayk4OuSjyoZ4qaWT4Yb6g2E7a7jWoo8Sd4Xo3Sf8d2A=s2048"/>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23557" b="2355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19427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DBB0-4861-8193-4341-281CE6633360}"/>
              </a:ext>
            </a:extLst>
          </p:cNvPr>
          <p:cNvSpPr>
            <a:spLocks noGrp="1"/>
          </p:cNvSpPr>
          <p:nvPr>
            <p:ph type="title"/>
          </p:nvPr>
        </p:nvSpPr>
        <p:spPr/>
        <p:txBody>
          <a:bodyPr/>
          <a:lstStyle/>
          <a:p>
            <a:r>
              <a:rPr lang="en-US" dirty="0"/>
              <a:t>Case Definition HIV Outbreak: Duluth Region </a:t>
            </a:r>
          </a:p>
        </p:txBody>
      </p:sp>
      <p:sp>
        <p:nvSpPr>
          <p:cNvPr id="3" name="Content Placeholder 2">
            <a:extLst>
              <a:ext uri="{FF2B5EF4-FFF2-40B4-BE49-F238E27FC236}">
                <a16:creationId xmlns:a16="http://schemas.microsoft.com/office/drawing/2014/main" id="{B91834A8-60D1-A2DC-2240-9DB9B0E4E3E9}"/>
              </a:ext>
            </a:extLst>
          </p:cNvPr>
          <p:cNvSpPr>
            <a:spLocks noGrp="1"/>
          </p:cNvSpPr>
          <p:nvPr>
            <p:ph idx="1"/>
          </p:nvPr>
        </p:nvSpPr>
        <p:spPr/>
        <p:txBody>
          <a:bodyPr>
            <a:normAutofit/>
          </a:bodyPr>
          <a:lstStyle/>
          <a:p>
            <a:pPr marL="0" marR="0" indent="0">
              <a:spcBef>
                <a:spcPts val="600"/>
              </a:spcBef>
              <a:spcAft>
                <a:spcPts val="1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Any case of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HIV newly diagnosed in persons after September 1, 2019 </a:t>
            </a:r>
            <a:r>
              <a:rPr lang="en-US" sz="2800" dirty="0">
                <a:effectLst/>
                <a:latin typeface="Calibri" panose="020F0502020204030204" pitchFamily="34" charset="0"/>
                <a:ea typeface="Calibri" panose="020F0502020204030204" pitchFamily="34" charset="0"/>
                <a:cs typeface="Times New Roman" panose="02020603050405020304" pitchFamily="18" charset="0"/>
              </a:rPr>
              <a:t>residing in the Duluth area* at the time of diagnosis** or reported cases of HIV that are linked to cases that are part of the outbreak as a sex partner, drug user sharing partner, person in their social network or molecular linkage.</a:t>
            </a:r>
          </a:p>
          <a:p>
            <a:pPr marL="0" marR="0" indent="0">
              <a:spcBef>
                <a:spcPts val="600"/>
              </a:spcBef>
              <a:spcAft>
                <a:spcPts val="1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a:t>
            </a:r>
            <a:r>
              <a:rPr lang="en-US" sz="2000" i="1" dirty="0">
                <a:effectLst/>
                <a:latin typeface="Calibri" panose="020F0502020204030204" pitchFamily="34" charset="0"/>
                <a:ea typeface="Calibri" panose="020F0502020204030204" pitchFamily="34" charset="0"/>
                <a:cs typeface="Times New Roman" panose="02020603050405020304" pitchFamily="18" charset="0"/>
              </a:rPr>
              <a:t>Duluth area includes the 30-mile radius around the City of Duluth.</a:t>
            </a:r>
          </a:p>
          <a:p>
            <a:pPr marL="0" marR="0" indent="0">
              <a:spcBef>
                <a:spcPts val="600"/>
              </a:spcBef>
              <a:spcAft>
                <a:spcPts val="1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a:t>
            </a:r>
            <a:r>
              <a:rPr lang="en-US" sz="2000" i="1" dirty="0">
                <a:effectLst/>
                <a:latin typeface="Calibri" panose="020F0502020204030204" pitchFamily="34" charset="0"/>
                <a:ea typeface="Calibri" panose="020F0502020204030204" pitchFamily="34" charset="0"/>
                <a:cs typeface="Times New Roman" panose="02020603050405020304" pitchFamily="18" charset="0"/>
              </a:rPr>
              <a:t>Including homeless, known to be in the area or people incarcerated or in chemical dependency treatment centers where their regular address is in the outbreak area.</a:t>
            </a:r>
          </a:p>
          <a:p>
            <a:endParaRPr lang="en-US" dirty="0"/>
          </a:p>
        </p:txBody>
      </p:sp>
      <p:sp>
        <p:nvSpPr>
          <p:cNvPr id="4" name="Slide Number Placeholder 3">
            <a:extLst>
              <a:ext uri="{FF2B5EF4-FFF2-40B4-BE49-F238E27FC236}">
                <a16:creationId xmlns:a16="http://schemas.microsoft.com/office/drawing/2014/main" id="{B3F2E158-8296-C6C7-455F-1A9E24D18E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68798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DBB0-4861-8193-4341-281CE6633360}"/>
              </a:ext>
            </a:extLst>
          </p:cNvPr>
          <p:cNvSpPr>
            <a:spLocks noGrp="1"/>
          </p:cNvSpPr>
          <p:nvPr>
            <p:ph type="title"/>
          </p:nvPr>
        </p:nvSpPr>
        <p:spPr/>
        <p:txBody>
          <a:bodyPr/>
          <a:lstStyle/>
          <a:p>
            <a:r>
              <a:rPr lang="en-US" dirty="0" smtClean="0"/>
              <a:t>Current Case Count: </a:t>
            </a:r>
            <a:r>
              <a:rPr lang="en-US" dirty="0"/>
              <a:t>Duluth Region </a:t>
            </a:r>
          </a:p>
        </p:txBody>
      </p:sp>
      <p:sp>
        <p:nvSpPr>
          <p:cNvPr id="3" name="Content Placeholder 2">
            <a:extLst>
              <a:ext uri="{FF2B5EF4-FFF2-40B4-BE49-F238E27FC236}">
                <a16:creationId xmlns:a16="http://schemas.microsoft.com/office/drawing/2014/main" id="{B91834A8-60D1-A2DC-2240-9DB9B0E4E3E9}"/>
              </a:ext>
            </a:extLst>
          </p:cNvPr>
          <p:cNvSpPr>
            <a:spLocks noGrp="1"/>
          </p:cNvSpPr>
          <p:nvPr>
            <p:ph idx="1"/>
          </p:nvPr>
        </p:nvSpPr>
        <p:spPr/>
        <p:txBody>
          <a:bodyPr>
            <a:normAutofit fontScale="92500" lnSpcReduction="20000"/>
          </a:bodyPr>
          <a:lstStyle/>
          <a:p>
            <a:pPr marL="0" indent="0">
              <a:buNone/>
            </a:pPr>
            <a:r>
              <a:rPr lang="en-US" dirty="0"/>
              <a:t>Current total: </a:t>
            </a:r>
            <a:r>
              <a:rPr lang="en-US" b="1" dirty="0"/>
              <a:t>39 cases</a:t>
            </a:r>
            <a:endParaRPr lang="en-US" dirty="0"/>
          </a:p>
          <a:p>
            <a:pPr marL="0" indent="0">
              <a:buNone/>
            </a:pPr>
            <a:r>
              <a:rPr lang="en-US" b="1" dirty="0"/>
              <a:t>People at risk in Duluth Region:</a:t>
            </a:r>
            <a:endParaRPr lang="en-US" dirty="0"/>
          </a:p>
          <a:p>
            <a:pPr fontAlgn="base"/>
            <a:r>
              <a:rPr lang="en-US" dirty="0"/>
              <a:t>People who use injection drugs or share needles/works.</a:t>
            </a:r>
          </a:p>
          <a:p>
            <a:pPr fontAlgn="base"/>
            <a:r>
              <a:rPr lang="en-US" dirty="0"/>
              <a:t>People experiencing homelessness or unstable housing.</a:t>
            </a:r>
          </a:p>
          <a:p>
            <a:pPr fontAlgn="base"/>
            <a:r>
              <a:rPr lang="en-US" dirty="0"/>
              <a:t>Men who have sex with men (MSM).</a:t>
            </a:r>
          </a:p>
          <a:p>
            <a:pPr fontAlgn="base"/>
            <a:r>
              <a:rPr lang="en-US" dirty="0"/>
              <a:t>People who exchange sex for income and other items they need.</a:t>
            </a:r>
          </a:p>
          <a:p>
            <a:pPr marL="0" indent="0">
              <a:buNone/>
            </a:pPr>
            <a:r>
              <a:rPr lang="en-US" dirty="0"/>
              <a:t/>
            </a:r>
            <a:br>
              <a:rPr lang="en-US" dirty="0"/>
            </a:br>
            <a:r>
              <a:rPr lang="en-US" b="1" dirty="0"/>
              <a:t>Homeless/Unstable Housing:</a:t>
            </a:r>
            <a:endParaRPr lang="en-US" dirty="0"/>
          </a:p>
          <a:p>
            <a:pPr fontAlgn="base"/>
            <a:r>
              <a:rPr lang="en-US" dirty="0"/>
              <a:t>11 (28%) Homeless/Unsheltered</a:t>
            </a:r>
          </a:p>
          <a:p>
            <a:endParaRPr lang="en-US" dirty="0"/>
          </a:p>
        </p:txBody>
      </p:sp>
      <p:sp>
        <p:nvSpPr>
          <p:cNvPr id="4" name="Slide Number Placeholder 3">
            <a:extLst>
              <a:ext uri="{FF2B5EF4-FFF2-40B4-BE49-F238E27FC236}">
                <a16:creationId xmlns:a16="http://schemas.microsoft.com/office/drawing/2014/main" id="{B3F2E158-8296-C6C7-455F-1A9E24D18E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552782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49E799-BCDA-493F-9692-831CD9EC2A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Title 1">
            <a:extLst>
              <a:ext uri="{FF2B5EF4-FFF2-40B4-BE49-F238E27FC236}">
                <a16:creationId xmlns:a16="http://schemas.microsoft.com/office/drawing/2014/main" id="{47512F86-169F-4C13-B17B-7281B0D54301}"/>
              </a:ext>
            </a:extLst>
          </p:cNvPr>
          <p:cNvSpPr>
            <a:spLocks noGrp="1"/>
          </p:cNvSpPr>
          <p:nvPr>
            <p:ph type="title"/>
          </p:nvPr>
        </p:nvSpPr>
        <p:spPr/>
        <p:txBody>
          <a:bodyPr/>
          <a:lstStyle/>
          <a:p>
            <a:r>
              <a:rPr lang="en-US" dirty="0"/>
              <a:t>HIV Outbreak: Duluth Region</a:t>
            </a:r>
            <a:r>
              <a:rPr lang="en-US"/>
              <a:t/>
            </a:r>
            <a:br>
              <a:rPr lang="en-US"/>
            </a:br>
            <a:r>
              <a:rPr lang="en-US"/>
              <a:t>Epidemiology </a:t>
            </a:r>
            <a:r>
              <a:rPr lang="en-US" dirty="0"/>
              <a:t>Curve of Cases</a:t>
            </a:r>
          </a:p>
        </p:txBody>
      </p:sp>
      <p:graphicFrame>
        <p:nvGraphicFramePr>
          <p:cNvPr id="7" name="Content Placeholder 6">
            <a:extLst>
              <a:ext uri="{FF2B5EF4-FFF2-40B4-BE49-F238E27FC236}">
                <a16:creationId xmlns:a16="http://schemas.microsoft.com/office/drawing/2014/main" id="{3CC5733D-6AA9-47CB-B95D-DE3A05A31A1F}"/>
              </a:ext>
            </a:extLst>
          </p:cNvPr>
          <p:cNvGraphicFramePr>
            <a:graphicFrameLocks noGrp="1"/>
          </p:cNvGraphicFramePr>
          <p:nvPr>
            <p:ph idx="1"/>
            <p:extLst>
              <p:ext uri="{D42A27DB-BD31-4B8C-83A1-F6EECF244321}">
                <p14:modId xmlns:p14="http://schemas.microsoft.com/office/powerpoint/2010/main" val="2796069000"/>
              </p:ext>
            </p:extLst>
          </p:nvPr>
        </p:nvGraphicFramePr>
        <p:xfrm>
          <a:off x="313037" y="1618564"/>
          <a:ext cx="11747157" cy="45927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3553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00E8F-48A3-86B7-BBC0-AE3EA21929DE}"/>
              </a:ext>
            </a:extLst>
          </p:cNvPr>
          <p:cNvSpPr>
            <a:spLocks noGrp="1"/>
          </p:cNvSpPr>
          <p:nvPr>
            <p:ph type="title"/>
          </p:nvPr>
        </p:nvSpPr>
        <p:spPr/>
        <p:txBody>
          <a:bodyPr/>
          <a:lstStyle/>
          <a:p>
            <a:r>
              <a:rPr lang="en-US" dirty="0"/>
              <a:t>Race/Hispanic Ethnicity by Sex at birth</a:t>
            </a:r>
          </a:p>
        </p:txBody>
      </p:sp>
      <p:graphicFrame>
        <p:nvGraphicFramePr>
          <p:cNvPr id="7" name="Content Placeholder 6">
            <a:extLst>
              <a:ext uri="{FF2B5EF4-FFF2-40B4-BE49-F238E27FC236}">
                <a16:creationId xmlns:a16="http://schemas.microsoft.com/office/drawing/2014/main" id="{CED03CE5-1A46-D907-4025-4DC5403C6CA3}"/>
              </a:ext>
            </a:extLst>
          </p:cNvPr>
          <p:cNvGraphicFramePr>
            <a:graphicFrameLocks noGrp="1"/>
          </p:cNvGraphicFramePr>
          <p:nvPr>
            <p:ph idx="1"/>
            <p:extLst>
              <p:ext uri="{D42A27DB-BD31-4B8C-83A1-F6EECF244321}">
                <p14:modId xmlns:p14="http://schemas.microsoft.com/office/powerpoint/2010/main" val="2460222422"/>
              </p:ext>
            </p:extLst>
          </p:nvPr>
        </p:nvGraphicFramePr>
        <p:xfrm>
          <a:off x="1011929" y="1617704"/>
          <a:ext cx="10358437" cy="458311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B7F1B89-F765-3955-2AAF-C2F20A0181EB}"/>
              </a:ext>
            </a:extLst>
          </p:cNvPr>
          <p:cNvSpPr>
            <a:spLocks noGrp="1"/>
          </p:cNvSpPr>
          <p:nvPr>
            <p:ph type="sldNum" sz="quarter" idx="12"/>
          </p:nvPr>
        </p:nvSpPr>
        <p:spPr/>
        <p:txBody>
          <a:bodyPr/>
          <a:lstStyle/>
          <a:p>
            <a:fld id="{48F63A3B-78C7-47BE-AE5E-E10140E04643}" type="slidenum">
              <a:rPr lang="en-US" smtClean="0"/>
              <a:t>19</a:t>
            </a:fld>
            <a:endParaRPr lang="en-US" dirty="0"/>
          </a:p>
        </p:txBody>
      </p:sp>
    </p:spTree>
    <p:extLst>
      <p:ext uri="{BB962C8B-B14F-4D97-AF65-F5344CB8AC3E}">
        <p14:creationId xmlns:p14="http://schemas.microsoft.com/office/powerpoint/2010/main" val="154983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4E4DF-6575-440A-BC34-B048D0BF887B}"/>
              </a:ext>
            </a:extLst>
          </p:cNvPr>
          <p:cNvSpPr>
            <a:spLocks noGrp="1"/>
          </p:cNvSpPr>
          <p:nvPr>
            <p:ph type="title"/>
          </p:nvPr>
        </p:nvSpPr>
        <p:spPr/>
        <p:txBody>
          <a:bodyPr/>
          <a:lstStyle/>
          <a:p>
            <a:r>
              <a:rPr lang="en-US" sz="3200" dirty="0">
                <a:ea typeface="+mj-lt"/>
                <a:cs typeface="+mj-lt"/>
              </a:rPr>
              <a:t>MATEC Statement on Equity and Inclusion</a:t>
            </a:r>
            <a:endParaRPr lang="en-US" dirty="0"/>
          </a:p>
        </p:txBody>
      </p:sp>
      <p:sp>
        <p:nvSpPr>
          <p:cNvPr id="3" name="Text Placeholder 2">
            <a:extLst>
              <a:ext uri="{FF2B5EF4-FFF2-40B4-BE49-F238E27FC236}">
                <a16:creationId xmlns:a16="http://schemas.microsoft.com/office/drawing/2014/main" id="{AC926B16-8E52-4066-9147-EBF5EACA8EFF}"/>
              </a:ext>
            </a:extLst>
          </p:cNvPr>
          <p:cNvSpPr>
            <a:spLocks noGrp="1"/>
          </p:cNvSpPr>
          <p:nvPr>
            <p:ph type="body" sz="quarter" idx="11"/>
          </p:nvPr>
        </p:nvSpPr>
        <p:spPr/>
        <p:txBody>
          <a:bodyPr lIns="91440" tIns="45720" rIns="91440" bIns="45720" anchor="t"/>
          <a:lstStyle/>
          <a:p>
            <a:pPr marL="0" indent="0">
              <a:buNone/>
            </a:pPr>
            <a:r>
              <a:rPr lang="en-US" dirty="0">
                <a:ea typeface="+mn-lt"/>
                <a:cs typeface="+mn-lt"/>
              </a:rPr>
              <a:t>MATEC has a strong commitment to fair, respectful and unbiased representation of humankind. We strive to be anti-racist, gender affirming and honor all people in an authentic way. This is our goal in all of our work, including this presentation. </a:t>
            </a:r>
            <a:endParaRPr lang="en-US" dirty="0"/>
          </a:p>
          <a:p>
            <a:pPr marL="0" indent="0">
              <a:buNone/>
            </a:pPr>
            <a:r>
              <a:rPr lang="en-US" dirty="0">
                <a:ea typeface="+mn-lt"/>
                <a:cs typeface="+mn-lt"/>
              </a:rPr>
              <a:t>Our commitment to you is that we take this stance seriously and invite you to do the same. We ask that if you find something offensive, off-putting, or inaccurate to please let us know. </a:t>
            </a:r>
            <a:endParaRPr lang="en-US" dirty="0"/>
          </a:p>
          <a:p>
            <a:pPr marL="0" indent="0">
              <a:buNone/>
            </a:pPr>
            <a:r>
              <a:rPr lang="en-US" dirty="0">
                <a:ea typeface="+mn-lt"/>
                <a:cs typeface="+mn-lt"/>
              </a:rPr>
              <a:t>We continue to grow and evolve and welcome you on our journey.</a:t>
            </a:r>
            <a:endParaRPr lang="en-US" dirty="0"/>
          </a:p>
        </p:txBody>
      </p:sp>
    </p:spTree>
    <p:extLst>
      <p:ext uri="{BB962C8B-B14F-4D97-AF65-F5344CB8AC3E}">
        <p14:creationId xmlns:p14="http://schemas.microsoft.com/office/powerpoint/2010/main" val="939452538"/>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DBB0-4861-8193-4341-281CE6633360}"/>
              </a:ext>
            </a:extLst>
          </p:cNvPr>
          <p:cNvSpPr>
            <a:spLocks noGrp="1"/>
          </p:cNvSpPr>
          <p:nvPr>
            <p:ph type="title"/>
          </p:nvPr>
        </p:nvSpPr>
        <p:spPr/>
        <p:txBody>
          <a:bodyPr/>
          <a:lstStyle/>
          <a:p>
            <a:r>
              <a:rPr lang="en-US" dirty="0"/>
              <a:t>Duluth Region HIV Outbreak (N=39)</a:t>
            </a:r>
          </a:p>
        </p:txBody>
      </p:sp>
      <p:sp>
        <p:nvSpPr>
          <p:cNvPr id="3" name="Content Placeholder 2">
            <a:extLst>
              <a:ext uri="{FF2B5EF4-FFF2-40B4-BE49-F238E27FC236}">
                <a16:creationId xmlns:a16="http://schemas.microsoft.com/office/drawing/2014/main" id="{B91834A8-60D1-A2DC-2240-9DB9B0E4E3E9}"/>
              </a:ext>
            </a:extLst>
          </p:cNvPr>
          <p:cNvSpPr>
            <a:spLocks noGrp="1"/>
          </p:cNvSpPr>
          <p:nvPr>
            <p:ph idx="1"/>
          </p:nvPr>
        </p:nvSpPr>
        <p:spPr>
          <a:xfrm>
            <a:off x="4002815" y="6175810"/>
            <a:ext cx="4186370" cy="365125"/>
          </a:xfrm>
        </p:spPr>
        <p:txBody>
          <a:bodyPr>
            <a:normAutofit fontScale="25000" lnSpcReduction="20000"/>
          </a:bodyPr>
          <a:lstStyle/>
          <a:p>
            <a:pPr marL="457200" lvl="1" indent="0">
              <a:buNone/>
            </a:pPr>
            <a:r>
              <a:rPr lang="en-US" sz="5000" b="1" dirty="0">
                <a:latin typeface="Calibri" panose="020F0502020204030204" pitchFamily="34" charset="0"/>
                <a:ea typeface="Calibri" panose="020F0502020204030204" pitchFamily="34" charset="0"/>
              </a:rPr>
              <a:t>Other Factors:  </a:t>
            </a:r>
            <a:r>
              <a:rPr lang="en-US" sz="5000" dirty="0">
                <a:latin typeface="Calibri" panose="020F0502020204030204" pitchFamily="34" charset="0"/>
                <a:ea typeface="Calibri" panose="020F0502020204030204" pitchFamily="34" charset="0"/>
              </a:rPr>
              <a:t>11 (28%) Homeless/Unsheltered</a:t>
            </a:r>
          </a:p>
          <a:p>
            <a:pPr lvl="1"/>
            <a:endParaRPr lang="en-US" dirty="0">
              <a:latin typeface="Calibri" panose="020F0502020204030204" pitchFamily="34" charset="0"/>
              <a:ea typeface="Calibri" panose="020F050202020403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B3F2E158-8296-C6C7-455F-1A9E24D18E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5" name="Content Placeholder 11">
            <a:extLst>
              <a:ext uri="{FF2B5EF4-FFF2-40B4-BE49-F238E27FC236}">
                <a16:creationId xmlns:a16="http://schemas.microsoft.com/office/drawing/2014/main" id="{DB7F8491-933A-BF23-2B6E-DC9CF12D0E61}"/>
              </a:ext>
            </a:extLst>
          </p:cNvPr>
          <p:cNvGraphicFramePr>
            <a:graphicFrameLocks/>
          </p:cNvGraphicFramePr>
          <p:nvPr>
            <p:extLst/>
          </p:nvPr>
        </p:nvGraphicFramePr>
        <p:xfrm>
          <a:off x="6248400" y="1501993"/>
          <a:ext cx="5638800" cy="45704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8">
            <a:extLst>
              <a:ext uri="{FF2B5EF4-FFF2-40B4-BE49-F238E27FC236}">
                <a16:creationId xmlns:a16="http://schemas.microsoft.com/office/drawing/2014/main" id="{B39880D1-773C-B212-4B98-7071711F3EF9}"/>
              </a:ext>
            </a:extLst>
          </p:cNvPr>
          <p:cNvGraphicFramePr>
            <a:graphicFrameLocks/>
          </p:cNvGraphicFramePr>
          <p:nvPr>
            <p:extLst/>
          </p:nvPr>
        </p:nvGraphicFramePr>
        <p:xfrm>
          <a:off x="457200" y="1505961"/>
          <a:ext cx="5638800" cy="46698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861741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B7755C9-2E16-7666-9D57-C609638FAA77}"/>
              </a:ext>
            </a:extLst>
          </p:cNvPr>
          <p:cNvSpPr>
            <a:spLocks noGrp="1"/>
          </p:cNvSpPr>
          <p:nvPr>
            <p:ph type="body" sz="quarter" idx="13"/>
          </p:nvPr>
        </p:nvSpPr>
        <p:spPr/>
        <p:txBody>
          <a:bodyPr>
            <a:normAutofit lnSpcReduction="10000"/>
          </a:bodyPr>
          <a:lstStyle/>
          <a:p>
            <a:r>
              <a:rPr lang="en-US" dirty="0"/>
              <a:t>For questions/further information please contact:</a:t>
            </a:r>
          </a:p>
          <a:p>
            <a:r>
              <a:rPr lang="en-US" dirty="0"/>
              <a:t>Cheryl Barber, Senior Epidemiologist Specialist </a:t>
            </a:r>
          </a:p>
          <a:p>
            <a:r>
              <a:rPr lang="en-US" dirty="0">
                <a:hlinkClick r:id="rId3"/>
              </a:rPr>
              <a:t>cheryl.barber@state.mn.us</a:t>
            </a:r>
            <a:endParaRPr lang="en-US" dirty="0"/>
          </a:p>
          <a:p>
            <a:endParaRPr lang="en-US" dirty="0"/>
          </a:p>
        </p:txBody>
      </p:sp>
      <p:sp>
        <p:nvSpPr>
          <p:cNvPr id="5" name="Title 4">
            <a:extLst>
              <a:ext uri="{FF2B5EF4-FFF2-40B4-BE49-F238E27FC236}">
                <a16:creationId xmlns:a16="http://schemas.microsoft.com/office/drawing/2014/main" id="{6D648BCB-CBF2-7ABB-D878-CC8707A6A64A}"/>
              </a:ext>
            </a:extLst>
          </p:cNvPr>
          <p:cNvSpPr>
            <a:spLocks noGrp="1"/>
          </p:cNvSpPr>
          <p:nvPr>
            <p:ph type="title"/>
          </p:nvPr>
        </p:nvSpPr>
        <p:spPr/>
        <p:txBody>
          <a:bodyPr>
            <a:normAutofit/>
          </a:bodyPr>
          <a:lstStyle/>
          <a:p>
            <a:r>
              <a:rPr lang="en-US" dirty="0"/>
              <a:t>Thank you</a:t>
            </a:r>
          </a:p>
        </p:txBody>
      </p:sp>
      <p:sp>
        <p:nvSpPr>
          <p:cNvPr id="4" name="Slide Number Placeholder 3">
            <a:extLst>
              <a:ext uri="{FF2B5EF4-FFF2-40B4-BE49-F238E27FC236}">
                <a16:creationId xmlns:a16="http://schemas.microsoft.com/office/drawing/2014/main" id="{34656422-19AE-562A-77D8-D9A6A3D0A255}"/>
              </a:ext>
            </a:extLst>
          </p:cNvPr>
          <p:cNvSpPr>
            <a:spLocks noGrp="1"/>
          </p:cNvSpPr>
          <p:nvPr>
            <p:ph type="sldNum" sz="quarter" idx="4294967295"/>
          </p:nvPr>
        </p:nvSpPr>
        <p:spPr>
          <a:xfrm>
            <a:off x="10728325" y="6324600"/>
            <a:ext cx="14636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526139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9"/>
          <p:cNvSpPr txBox="1">
            <a:spLocks noGrp="1"/>
          </p:cNvSpPr>
          <p:nvPr>
            <p:ph type="title"/>
          </p:nvPr>
        </p:nvSpPr>
        <p:spPr>
          <a:xfrm>
            <a:off x="900023" y="1800711"/>
            <a:ext cx="10212916" cy="1168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6"/>
              </a:buClr>
              <a:buSzPts val="3600"/>
              <a:buFont typeface="Arial"/>
              <a:buNone/>
            </a:pPr>
            <a:r>
              <a:rPr lang="en-US">
                <a:latin typeface="Calibri" panose="020F0502020204030204" pitchFamily="34" charset="0"/>
                <a:cs typeface="Calibri" panose="020F0502020204030204" pitchFamily="34" charset="0"/>
              </a:rPr>
              <a:t>HIV Prevention and Care Services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at the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Native American Community Clinic (NACC)</a:t>
            </a:r>
            <a:endParaRPr sz="2400">
              <a:solidFill>
                <a:schemeClr val="bg2">
                  <a:lumMod val="75000"/>
                </a:schemeClr>
              </a:solidFill>
              <a:latin typeface="Calibri" panose="020F0502020204030204" pitchFamily="34" charset="0"/>
              <a:cs typeface="Calibri" panose="020F0502020204030204" pitchFamily="34" charset="0"/>
            </a:endParaRPr>
          </a:p>
        </p:txBody>
      </p:sp>
      <p:sp>
        <p:nvSpPr>
          <p:cNvPr id="222" name="Google Shape;222;p19"/>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22</a:t>
            </a:fld>
            <a:endParaRPr kumimoji="0" sz="1800" b="0" i="0" u="none" strike="noStrike" kern="0" cap="none" spc="0" normalizeH="0" baseline="0" noProof="0">
              <a:ln>
                <a:noFill/>
              </a:ln>
              <a:solidFill>
                <a:srgbClr val="FFFFFF"/>
              </a:solidFill>
              <a:effectLst/>
              <a:uLnTx/>
              <a:uFillTx/>
              <a:latin typeface="Arial"/>
              <a:cs typeface="Arial"/>
              <a:sym typeface="Arial"/>
            </a:endParaRPr>
          </a:p>
        </p:txBody>
      </p:sp>
      <p:pic>
        <p:nvPicPr>
          <p:cNvPr id="4" name="Google Shape;231;g134500851f1_0_0" descr="&quot;&quot;"/>
          <p:cNvPicPr preferRelativeResize="0"/>
          <p:nvPr/>
        </p:nvPicPr>
        <p:blipFill>
          <a:blip r:embed="rId3">
            <a:alphaModFix/>
          </a:blip>
          <a:stretch>
            <a:fillRect/>
          </a:stretch>
        </p:blipFill>
        <p:spPr>
          <a:xfrm>
            <a:off x="5097466" y="4473089"/>
            <a:ext cx="1643225" cy="1656150"/>
          </a:xfrm>
          <a:prstGeom prst="rect">
            <a:avLst/>
          </a:prstGeom>
          <a:noFill/>
          <a:ln>
            <a:noFill/>
          </a:ln>
        </p:spPr>
      </p:pic>
      <p:sp>
        <p:nvSpPr>
          <p:cNvPr id="2" name="TextBox 1">
            <a:extLst>
              <a:ext uri="{FF2B5EF4-FFF2-40B4-BE49-F238E27FC236}">
                <a16:creationId xmlns:a16="http://schemas.microsoft.com/office/drawing/2014/main" id="{13BE865F-47C6-C00E-74D7-D77892EE4356}"/>
              </a:ext>
            </a:extLst>
          </p:cNvPr>
          <p:cNvSpPr txBox="1"/>
          <p:nvPr/>
        </p:nvSpPr>
        <p:spPr>
          <a:xfrm>
            <a:off x="4542867" y="3658057"/>
            <a:ext cx="29272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C3768">
                    <a:lumMod val="75000"/>
                  </a:srgbClr>
                </a:solidFill>
                <a:effectLst/>
                <a:uLnTx/>
                <a:uFillTx/>
                <a:latin typeface="Arial"/>
                <a:ea typeface="+mn-ea"/>
                <a:cs typeface="+mn-cs"/>
              </a:rPr>
              <a:t>Kari Rabie, MD</a:t>
            </a:r>
          </a:p>
        </p:txBody>
      </p:sp>
    </p:spTree>
    <p:extLst>
      <p:ext uri="{BB962C8B-B14F-4D97-AF65-F5344CB8AC3E}">
        <p14:creationId xmlns:p14="http://schemas.microsoft.com/office/powerpoint/2010/main" val="2530424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34500851f1_0_0"/>
          <p:cNvSpPr txBox="1">
            <a:spLocks noGrp="1"/>
          </p:cNvSpPr>
          <p:nvPr>
            <p:ph type="title"/>
          </p:nvPr>
        </p:nvSpPr>
        <p:spPr>
          <a:xfrm>
            <a:off x="2238703" y="523163"/>
            <a:ext cx="9458296"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6"/>
              </a:buClr>
              <a:buSzPts val="1800"/>
              <a:buNone/>
            </a:pPr>
            <a:r>
              <a:rPr lang="en-US">
                <a:latin typeface="Calibri" panose="020F0502020204030204" pitchFamily="34" charset="0"/>
                <a:cs typeface="Calibri" panose="020F0502020204030204" pitchFamily="34" charset="0"/>
              </a:rPr>
              <a:t>Who are we?</a:t>
            </a:r>
            <a:endParaRPr>
              <a:latin typeface="Calibri" panose="020F0502020204030204" pitchFamily="34" charset="0"/>
              <a:cs typeface="Calibri" panose="020F0502020204030204" pitchFamily="34" charset="0"/>
            </a:endParaRPr>
          </a:p>
        </p:txBody>
      </p:sp>
      <p:sp>
        <p:nvSpPr>
          <p:cNvPr id="229" name="Google Shape;229;g134500851f1_0_0"/>
          <p:cNvSpPr txBox="1">
            <a:spLocks noGrp="1"/>
          </p:cNvSpPr>
          <p:nvPr>
            <p:ph type="body" idx="1"/>
          </p:nvPr>
        </p:nvSpPr>
        <p:spPr>
          <a:xfrm>
            <a:off x="552300" y="1880538"/>
            <a:ext cx="6048197" cy="4112400"/>
          </a:xfrm>
          <a:prstGeom prst="rect">
            <a:avLst/>
          </a:prstGeom>
          <a:noFill/>
          <a:ln>
            <a:noFill/>
          </a:ln>
        </p:spPr>
        <p:txBody>
          <a:bodyPr spcFirstLastPara="1" wrap="square" lIns="91425" tIns="45700" rIns="91425" bIns="45700" anchor="t" anchorCtr="0">
            <a:normAutofit fontScale="85000" lnSpcReduction="10000"/>
          </a:bodyPr>
          <a:lstStyle/>
          <a:p>
            <a:pPr marL="457200" lvl="0" indent="-334327" algn="l" rtl="0">
              <a:lnSpc>
                <a:spcPct val="100000"/>
              </a:lnSpc>
              <a:spcBef>
                <a:spcPts val="360"/>
              </a:spcBef>
              <a:spcAft>
                <a:spcPts val="0"/>
              </a:spcAft>
              <a:buClr>
                <a:srgbClr val="002060"/>
              </a:buClr>
              <a:buSzPct val="83720"/>
              <a:buChar char="●"/>
            </a:pPr>
            <a:r>
              <a:rPr lang="en-US" dirty="0">
                <a:latin typeface="Calibri" panose="020F0502020204030204" pitchFamily="34" charset="0"/>
                <a:cs typeface="Calibri" panose="020F0502020204030204" pitchFamily="34" charset="0"/>
              </a:rPr>
              <a:t>Native American Community Clinic (NACC) in </a:t>
            </a:r>
            <a:r>
              <a:rPr lang="en-US" dirty="0" smtClean="0">
                <a:latin typeface="Calibri" panose="020F0502020204030204" pitchFamily="34" charset="0"/>
                <a:cs typeface="Calibri" panose="020F0502020204030204" pitchFamily="34" charset="0"/>
              </a:rPr>
              <a:t>Minneapolis</a:t>
            </a:r>
          </a:p>
          <a:p>
            <a:pPr marL="457200" lvl="0" indent="-334327" algn="l" rtl="0">
              <a:lnSpc>
                <a:spcPct val="100000"/>
              </a:lnSpc>
              <a:spcBef>
                <a:spcPts val="360"/>
              </a:spcBef>
              <a:spcAft>
                <a:spcPts val="0"/>
              </a:spcAft>
              <a:buClr>
                <a:srgbClr val="002060"/>
              </a:buClr>
              <a:buSzPct val="83720"/>
              <a:buChar char="●"/>
            </a:pPr>
            <a:r>
              <a:rPr lang="en-US" dirty="0" smtClean="0">
                <a:latin typeface="Calibri" panose="020F0502020204030204" pitchFamily="34" charset="0"/>
                <a:cs typeface="Calibri" panose="020F0502020204030204" pitchFamily="34" charset="0"/>
              </a:rPr>
              <a:t>Federally Qualified Health Center (FQHC)</a:t>
            </a:r>
            <a:endParaRPr dirty="0">
              <a:latin typeface="Calibri" panose="020F0502020204030204" pitchFamily="34" charset="0"/>
              <a:cs typeface="Calibri" panose="020F0502020204030204" pitchFamily="34" charset="0"/>
            </a:endParaRPr>
          </a:p>
          <a:p>
            <a:pPr marL="457200" lvl="0" indent="-334327" algn="l" rtl="0">
              <a:lnSpc>
                <a:spcPct val="100000"/>
              </a:lnSpc>
              <a:spcBef>
                <a:spcPts val="1000"/>
              </a:spcBef>
              <a:spcAft>
                <a:spcPts val="0"/>
              </a:spcAft>
              <a:buClr>
                <a:srgbClr val="002060"/>
              </a:buClr>
              <a:buSzPct val="75000"/>
              <a:buChar char="●"/>
            </a:pPr>
            <a:r>
              <a:rPr lang="en-US" dirty="0">
                <a:latin typeface="Calibri" panose="020F0502020204030204" pitchFamily="34" charset="0"/>
                <a:cs typeface="Calibri" panose="020F0502020204030204" pitchFamily="34" charset="0"/>
              </a:rPr>
              <a:t>4,500 patients annually; ~85 % Native American</a:t>
            </a:r>
            <a:endParaRPr dirty="0">
              <a:latin typeface="Calibri" panose="020F0502020204030204" pitchFamily="34" charset="0"/>
              <a:cs typeface="Calibri" panose="020F0502020204030204" pitchFamily="34" charset="0"/>
            </a:endParaRPr>
          </a:p>
          <a:p>
            <a:pPr marL="457200" lvl="0" indent="-334327" algn="l" rtl="0">
              <a:spcBef>
                <a:spcPts val="1000"/>
              </a:spcBef>
              <a:spcAft>
                <a:spcPts val="0"/>
              </a:spcAft>
              <a:buClr>
                <a:srgbClr val="002060"/>
              </a:buClr>
              <a:buSzPct val="75000"/>
              <a:buChar char="●"/>
            </a:pPr>
            <a:r>
              <a:rPr lang="en-US" dirty="0">
                <a:latin typeface="Calibri" panose="020F0502020204030204" pitchFamily="34" charset="0"/>
                <a:cs typeface="Calibri" panose="020F0502020204030204" pitchFamily="34" charset="0"/>
              </a:rPr>
              <a:t>Comprehensive primary medical care, behavioral health, chemical health and dental care</a:t>
            </a:r>
            <a:endParaRPr dirty="0">
              <a:latin typeface="Calibri" panose="020F0502020204030204" pitchFamily="34" charset="0"/>
              <a:cs typeface="Calibri" panose="020F0502020204030204" pitchFamily="34" charset="0"/>
            </a:endParaRPr>
          </a:p>
          <a:p>
            <a:pPr marL="457200" lvl="0" indent="-334327" algn="l" rtl="0">
              <a:lnSpc>
                <a:spcPct val="100000"/>
              </a:lnSpc>
              <a:spcBef>
                <a:spcPts val="1000"/>
              </a:spcBef>
              <a:spcAft>
                <a:spcPts val="0"/>
              </a:spcAft>
              <a:buClr>
                <a:srgbClr val="002060"/>
              </a:buClr>
              <a:buSzPct val="75000"/>
              <a:buChar char="●"/>
            </a:pPr>
            <a:r>
              <a:rPr lang="en-US" dirty="0">
                <a:latin typeface="Calibri" panose="020F0502020204030204" pitchFamily="34" charset="0"/>
                <a:cs typeface="Calibri" panose="020F0502020204030204" pitchFamily="34" charset="0"/>
              </a:rPr>
              <a:t>Traditional healing including spiritual care, cultural programming, ceremony and mind-body medicine</a:t>
            </a:r>
            <a:endParaRPr dirty="0">
              <a:latin typeface="Calibri" panose="020F0502020204030204" pitchFamily="34" charset="0"/>
              <a:cs typeface="Calibri" panose="020F0502020204030204" pitchFamily="34" charset="0"/>
            </a:endParaRPr>
          </a:p>
          <a:p>
            <a:pPr marL="457200" lvl="0" indent="-334327" algn="l" rtl="0">
              <a:spcBef>
                <a:spcPts val="1000"/>
              </a:spcBef>
              <a:spcAft>
                <a:spcPts val="0"/>
              </a:spcAft>
              <a:buClr>
                <a:srgbClr val="002060"/>
              </a:buClr>
              <a:buSzPct val="75000"/>
              <a:buChar char="●"/>
            </a:pPr>
            <a:r>
              <a:rPr lang="en-US" dirty="0">
                <a:latin typeface="Calibri" panose="020F0502020204030204" pitchFamily="34" charset="0"/>
                <a:cs typeface="Calibri" panose="020F0502020204030204" pitchFamily="34" charset="0"/>
              </a:rPr>
              <a:t>Services are culturally-tailored and grounded in the principles of harm reduction, trauma informed care and cultural humility</a:t>
            </a:r>
            <a:endParaRPr dirty="0">
              <a:latin typeface="Calibri" panose="020F0502020204030204" pitchFamily="34" charset="0"/>
              <a:cs typeface="Calibri" panose="020F0502020204030204" pitchFamily="34" charset="0"/>
            </a:endParaRPr>
          </a:p>
        </p:txBody>
      </p:sp>
      <p:sp>
        <p:nvSpPr>
          <p:cNvPr id="230" name="Google Shape;230;g134500851f1_0_0"/>
          <p:cNvSpPr>
            <a:spLocks noGrp="1"/>
          </p:cNvSpPr>
          <p:nvPr>
            <p:ph type="sldNum" idx="12"/>
          </p:nvPr>
        </p:nvSpPr>
        <p:spPr>
          <a:xfrm>
            <a:off x="11375717" y="6305883"/>
            <a:ext cx="7314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23</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ADDF21C4-A4E8-414F-F355-A78638E465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63862" y="2023291"/>
            <a:ext cx="5728138" cy="3826894"/>
          </a:xfrm>
          <a:prstGeom prst="rect">
            <a:avLst/>
          </a:prstGeom>
          <a:effectLst/>
        </p:spPr>
      </p:pic>
      <p:pic>
        <p:nvPicPr>
          <p:cNvPr id="3" name="Picture 2">
            <a:extLst>
              <a:ext uri="{FF2B5EF4-FFF2-40B4-BE49-F238E27FC236}">
                <a16:creationId xmlns:a16="http://schemas.microsoft.com/office/drawing/2014/main" id="{C2344DD2-7148-A691-CD7F-4F88C4257168}"/>
              </a:ext>
            </a:extLst>
          </p:cNvPr>
          <p:cNvPicPr>
            <a:picLocks noChangeAspect="1"/>
          </p:cNvPicPr>
          <p:nvPr/>
        </p:nvPicPr>
        <p:blipFill>
          <a:blip r:embed="rId4"/>
          <a:stretch>
            <a:fillRect/>
          </a:stretch>
        </p:blipFill>
        <p:spPr>
          <a:xfrm>
            <a:off x="495001" y="310142"/>
            <a:ext cx="1643225" cy="1713149"/>
          </a:xfrm>
          <a:prstGeom prst="rect">
            <a:avLst/>
          </a:prstGeom>
        </p:spPr>
      </p:pic>
    </p:spTree>
    <p:extLst>
      <p:ext uri="{BB962C8B-B14F-4D97-AF65-F5344CB8AC3E}">
        <p14:creationId xmlns:p14="http://schemas.microsoft.com/office/powerpoint/2010/main" val="104741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139A-D9AD-99E4-2006-6E7B6AFBD33F}"/>
              </a:ext>
            </a:extLst>
          </p:cNvPr>
          <p:cNvSpPr>
            <a:spLocks noGrp="1"/>
          </p:cNvSpPr>
          <p:nvPr>
            <p:ph type="title"/>
          </p:nvPr>
        </p:nvSpPr>
        <p:spPr/>
        <p:txBody>
          <a:bodyPr/>
          <a:lstStyle/>
          <a:p>
            <a:r>
              <a:rPr lang="en-US"/>
              <a:t>Tribal Nations in Minnesota</a:t>
            </a:r>
          </a:p>
        </p:txBody>
      </p:sp>
      <p:sp>
        <p:nvSpPr>
          <p:cNvPr id="3" name="Text Placeholder 2">
            <a:extLst>
              <a:ext uri="{FF2B5EF4-FFF2-40B4-BE49-F238E27FC236}">
                <a16:creationId xmlns:a16="http://schemas.microsoft.com/office/drawing/2014/main" id="{87591879-D010-3DE7-05BC-CB8E33ECEA75}"/>
              </a:ext>
            </a:extLst>
          </p:cNvPr>
          <p:cNvSpPr>
            <a:spLocks noGrp="1"/>
          </p:cNvSpPr>
          <p:nvPr>
            <p:ph type="body" idx="1"/>
          </p:nvPr>
        </p:nvSpPr>
        <p:spPr>
          <a:xfrm>
            <a:off x="609599" y="1600201"/>
            <a:ext cx="6674069" cy="4367299"/>
          </a:xfrm>
        </p:spPr>
        <p:txBody>
          <a:bodyPr/>
          <a:lstStyle/>
          <a:p>
            <a:pPr marL="114300" indent="0">
              <a:buNone/>
            </a:pPr>
            <a:r>
              <a:rPr lang="en-US" sz="2400" dirty="0">
                <a:latin typeface="Calibri"/>
                <a:ea typeface="Calibri"/>
                <a:cs typeface="Calibri"/>
              </a:rPr>
              <a:t>Native Americans represent nearly 2 percent of </a:t>
            </a:r>
            <a:r>
              <a:rPr lang="en-US" dirty="0">
                <a:latin typeface="Calibri"/>
                <a:ea typeface="Calibri"/>
                <a:cs typeface="Calibri"/>
              </a:rPr>
              <a:t>the</a:t>
            </a:r>
            <a:r>
              <a:rPr lang="en-US" sz="2400" dirty="0">
                <a:latin typeface="Calibri"/>
                <a:ea typeface="Calibri"/>
                <a:cs typeface="Calibri"/>
              </a:rPr>
              <a:t> total population of Minnesota and experience the worst disparities in the state. </a:t>
            </a:r>
          </a:p>
          <a:p>
            <a:pPr marL="114300" indent="0">
              <a:buNone/>
            </a:pPr>
            <a:endParaRPr lang="en-US" dirty="0">
              <a:latin typeface="Calibri"/>
              <a:ea typeface="Calibri"/>
              <a:cs typeface="Calibri"/>
            </a:endParaRPr>
          </a:p>
          <a:p>
            <a:pPr marL="114300" indent="0">
              <a:buNone/>
            </a:pPr>
            <a:r>
              <a:rPr lang="en-US" sz="2400" dirty="0">
                <a:latin typeface="Calibri"/>
                <a:ea typeface="Calibri"/>
                <a:cs typeface="Calibri"/>
              </a:rPr>
              <a:t>The HIV outbreak in Minnesota has disproportionately impacted the Native Community.  </a:t>
            </a:r>
          </a:p>
          <a:p>
            <a:pPr marL="114300" indent="0">
              <a:buNone/>
            </a:pPr>
            <a:endParaRPr lang="en-US" sz="2400" dirty="0">
              <a:latin typeface="Calibri"/>
              <a:ea typeface="Calibri"/>
              <a:cs typeface="Calibri"/>
            </a:endParaRPr>
          </a:p>
          <a:p>
            <a:pPr marL="114300" indent="0">
              <a:buNone/>
            </a:pPr>
            <a:r>
              <a:rPr lang="en-US" dirty="0"/>
              <a:t>Lost in the data – high risk communities need targeted strategies.</a:t>
            </a:r>
          </a:p>
        </p:txBody>
      </p:sp>
      <p:sp>
        <p:nvSpPr>
          <p:cNvPr id="4" name="Slide Number Placeholder 3">
            <a:extLst>
              <a:ext uri="{FF2B5EF4-FFF2-40B4-BE49-F238E27FC236}">
                <a16:creationId xmlns:a16="http://schemas.microsoft.com/office/drawing/2014/main" id="{1B278EA3-106F-1758-FC24-EDDCE22BD3F0}"/>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24</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pic>
        <p:nvPicPr>
          <p:cNvPr id="5" name="Picture 4" descr="A map of minnesota with several states&#10;&#10;Description automatically generated">
            <a:extLst>
              <a:ext uri="{FF2B5EF4-FFF2-40B4-BE49-F238E27FC236}">
                <a16:creationId xmlns:a16="http://schemas.microsoft.com/office/drawing/2014/main" id="{B3E19B95-03F0-4BA9-802F-00E890EAFC84}"/>
              </a:ext>
            </a:extLst>
          </p:cNvPr>
          <p:cNvPicPr>
            <a:picLocks noChangeAspect="1"/>
          </p:cNvPicPr>
          <p:nvPr/>
        </p:nvPicPr>
        <p:blipFill>
          <a:blip r:embed="rId2"/>
          <a:stretch>
            <a:fillRect/>
          </a:stretch>
        </p:blipFill>
        <p:spPr>
          <a:xfrm>
            <a:off x="7024778" y="1244860"/>
            <a:ext cx="5287991" cy="5000885"/>
          </a:xfrm>
          <a:prstGeom prst="rect">
            <a:avLst/>
          </a:prstGeom>
        </p:spPr>
      </p:pic>
    </p:spTree>
    <p:extLst>
      <p:ext uri="{BB962C8B-B14F-4D97-AF65-F5344CB8AC3E}">
        <p14:creationId xmlns:p14="http://schemas.microsoft.com/office/powerpoint/2010/main" val="334000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5D003-12FB-F4A9-2129-059357B97980}"/>
              </a:ext>
            </a:extLst>
          </p:cNvPr>
          <p:cNvSpPr>
            <a:spLocks noGrp="1"/>
          </p:cNvSpPr>
          <p:nvPr>
            <p:ph type="title"/>
          </p:nvPr>
        </p:nvSpPr>
        <p:spPr/>
        <p:txBody>
          <a:bodyPr/>
          <a:lstStyle/>
          <a:p>
            <a:pPr algn="ctr"/>
            <a:r>
              <a:rPr lang="en-US" sz="3600" dirty="0">
                <a:latin typeface="Calibri" panose="020F0502020204030204" pitchFamily="34" charset="0"/>
                <a:cs typeface="Calibri" panose="020F0502020204030204" pitchFamily="34" charset="0"/>
              </a:rPr>
              <a:t>Race Disparities in Drug Overdose Mortality, 2021</a:t>
            </a:r>
          </a:p>
        </p:txBody>
      </p:sp>
      <p:sp>
        <p:nvSpPr>
          <p:cNvPr id="4" name="Slide Number Placeholder 3">
            <a:extLst>
              <a:ext uri="{FF2B5EF4-FFF2-40B4-BE49-F238E27FC236}">
                <a16:creationId xmlns:a16="http://schemas.microsoft.com/office/drawing/2014/main" id="{24B6BD3C-1B00-FC3A-8BF9-4FACB325C47A}"/>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25</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pic>
        <p:nvPicPr>
          <p:cNvPr id="5" name="Picture 4" descr="Chart, bar chart&#10;&#10;Description automatically generated">
            <a:extLst>
              <a:ext uri="{FF2B5EF4-FFF2-40B4-BE49-F238E27FC236}">
                <a16:creationId xmlns:a16="http://schemas.microsoft.com/office/drawing/2014/main" id="{E875D3C3-8D32-540F-01A2-FC93F9CFBC8B}"/>
              </a:ext>
            </a:extLst>
          </p:cNvPr>
          <p:cNvPicPr>
            <a:picLocks noChangeAspect="1"/>
          </p:cNvPicPr>
          <p:nvPr/>
        </p:nvPicPr>
        <p:blipFill>
          <a:blip r:embed="rId2"/>
          <a:stretch>
            <a:fillRect/>
          </a:stretch>
        </p:blipFill>
        <p:spPr>
          <a:xfrm>
            <a:off x="1623004" y="1224914"/>
            <a:ext cx="8787138" cy="4364283"/>
          </a:xfrm>
          <a:prstGeom prst="rect">
            <a:avLst/>
          </a:prstGeom>
        </p:spPr>
      </p:pic>
      <p:sp>
        <p:nvSpPr>
          <p:cNvPr id="6" name="TextBox 5">
            <a:extLst>
              <a:ext uri="{FF2B5EF4-FFF2-40B4-BE49-F238E27FC236}">
                <a16:creationId xmlns:a16="http://schemas.microsoft.com/office/drawing/2014/main" id="{0FA1EBAD-4C4F-A282-F633-C7B3F89AF9E9}"/>
              </a:ext>
            </a:extLst>
          </p:cNvPr>
          <p:cNvSpPr txBox="1"/>
          <p:nvPr/>
        </p:nvSpPr>
        <p:spPr>
          <a:xfrm>
            <a:off x="2242282" y="5413444"/>
            <a:ext cx="15664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222"/>
                </a:solidFill>
                <a:effectLst/>
                <a:uLnTx/>
                <a:uFillTx/>
                <a:latin typeface="Avenir Book" panose="02000503020000020003" pitchFamily="2" charset="0"/>
                <a:ea typeface="+mn-ea"/>
                <a:cs typeface="+mn-cs"/>
              </a:rPr>
              <a:t>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Corbel" panose="020B0503020204020204" pitchFamily="34" charset="0"/>
                <a:ea typeface="+mn-ea"/>
                <a:cs typeface="+mn-cs"/>
              </a:rPr>
              <a:t>         (all drugs OD)</a:t>
            </a:r>
            <a:endParaRPr kumimoji="0" lang="en-US" sz="1200" b="0" i="0" u="none" strike="noStrike" kern="1200" cap="none" spc="0" normalizeH="0" baseline="0" noProof="0">
              <a:ln>
                <a:noFill/>
              </a:ln>
              <a:solidFill>
                <a:srgbClr val="222222"/>
              </a:solidFill>
              <a:effectLst/>
              <a:uLnTx/>
              <a:uFillTx/>
              <a:latin typeface="Avenir Book" panose="02000503020000020003" pitchFamily="2" charset="0"/>
              <a:ea typeface="+mn-ea"/>
              <a:cs typeface="+mn-cs"/>
            </a:endParaRPr>
          </a:p>
        </p:txBody>
      </p:sp>
      <p:sp>
        <p:nvSpPr>
          <p:cNvPr id="7" name="TextBox 6">
            <a:extLst>
              <a:ext uri="{FF2B5EF4-FFF2-40B4-BE49-F238E27FC236}">
                <a16:creationId xmlns:a16="http://schemas.microsoft.com/office/drawing/2014/main" id="{508FB577-FC84-5937-6F8A-D82E02E30464}"/>
              </a:ext>
            </a:extLst>
          </p:cNvPr>
          <p:cNvSpPr txBox="1"/>
          <p:nvPr/>
        </p:nvSpPr>
        <p:spPr>
          <a:xfrm>
            <a:off x="8732814" y="5413444"/>
            <a:ext cx="14382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222"/>
                </a:solidFill>
                <a:effectLst/>
                <a:uLnTx/>
                <a:uFillTx/>
                <a:latin typeface="Avenir Book" panose="02000503020000020003" pitchFamily="2" charset="0"/>
                <a:ea typeface="+mn-ea"/>
                <a:cs typeface="Futura Medium" panose="020B0602020204020303" pitchFamily="34" charset="-79"/>
              </a:rPr>
              <a:t>Minneapolis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Corbel" panose="020B0503020204020204" pitchFamily="34" charset="0"/>
                <a:ea typeface="+mn-ea"/>
                <a:cs typeface="+mn-cs"/>
              </a:rPr>
              <a:t>        (opioid OD)</a:t>
            </a:r>
            <a:endParaRPr kumimoji="0" lang="en-US" sz="1200" b="0" i="0" u="none" strike="noStrike" kern="1200" cap="none" spc="0" normalizeH="0" baseline="0" noProof="0">
              <a:ln>
                <a:noFill/>
              </a:ln>
              <a:solidFill>
                <a:srgbClr val="222222"/>
              </a:solidFill>
              <a:effectLst/>
              <a:uLnTx/>
              <a:uFillTx/>
              <a:latin typeface="Avenir Book" panose="02000503020000020003" pitchFamily="2" charset="0"/>
              <a:ea typeface="+mn-ea"/>
              <a:cs typeface="Futura Medium" panose="020B0602020204020303" pitchFamily="34" charset="-79"/>
            </a:endParaRPr>
          </a:p>
        </p:txBody>
      </p:sp>
      <p:sp>
        <p:nvSpPr>
          <p:cNvPr id="8" name="TextBox 7">
            <a:extLst>
              <a:ext uri="{FF2B5EF4-FFF2-40B4-BE49-F238E27FC236}">
                <a16:creationId xmlns:a16="http://schemas.microsoft.com/office/drawing/2014/main" id="{94884ADB-12AC-D18B-D342-3049505BA6C6}"/>
              </a:ext>
            </a:extLst>
          </p:cNvPr>
          <p:cNvSpPr txBox="1"/>
          <p:nvPr/>
        </p:nvSpPr>
        <p:spPr>
          <a:xfrm>
            <a:off x="5639833" y="5404958"/>
            <a:ext cx="12618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222"/>
                </a:solidFill>
                <a:effectLst/>
                <a:uLnTx/>
                <a:uFillTx/>
                <a:latin typeface="Avenir Book" panose="02000503020000020003" pitchFamily="2" charset="0"/>
                <a:ea typeface="+mn-ea"/>
                <a:cs typeface="+mn-cs"/>
              </a:rPr>
              <a:t>Minnesota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Corbel" panose="020B0503020204020204" pitchFamily="34" charset="0"/>
                <a:ea typeface="+mn-ea"/>
                <a:cs typeface="+mn-cs"/>
              </a:rPr>
              <a:t>      (opioid OD)</a:t>
            </a:r>
            <a:endParaRPr kumimoji="0" lang="en-US" sz="1200" b="0" i="0" u="none" strike="noStrike" kern="1200" cap="none" spc="0" normalizeH="0" baseline="0" noProof="0">
              <a:ln>
                <a:noFill/>
              </a:ln>
              <a:solidFill>
                <a:srgbClr val="222222"/>
              </a:solidFill>
              <a:effectLst/>
              <a:uLnTx/>
              <a:uFillTx/>
              <a:latin typeface="Avenir Book" panose="02000503020000020003" pitchFamily="2" charset="0"/>
              <a:ea typeface="+mn-ea"/>
              <a:cs typeface="+mn-cs"/>
            </a:endParaRPr>
          </a:p>
        </p:txBody>
      </p:sp>
      <p:sp>
        <p:nvSpPr>
          <p:cNvPr id="9" name="TextBox 8">
            <a:extLst>
              <a:ext uri="{FF2B5EF4-FFF2-40B4-BE49-F238E27FC236}">
                <a16:creationId xmlns:a16="http://schemas.microsoft.com/office/drawing/2014/main" id="{367BDDAA-AE1C-6CA0-4BF0-E6AC3E6F2746}"/>
              </a:ext>
            </a:extLst>
          </p:cNvPr>
          <p:cNvSpPr txBox="1"/>
          <p:nvPr/>
        </p:nvSpPr>
        <p:spPr>
          <a:xfrm>
            <a:off x="4641625" y="5935089"/>
            <a:ext cx="70998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Arial"/>
                <a:ea typeface="+mn-ea"/>
                <a:cs typeface="+mn-cs"/>
              </a:rPr>
              <a:t>   (per 100,000 residents</a:t>
            </a:r>
            <a:r>
              <a:rPr kumimoji="0" lang="en-US" sz="1400" b="0" i="0" u="none" strike="noStrike" kern="1200" cap="none" spc="0" normalizeH="0" baseline="0" noProof="0" dirty="0" smtClean="0">
                <a:ln>
                  <a:noFill/>
                </a:ln>
                <a:solidFill>
                  <a:srgbClr val="222222"/>
                </a:solidFill>
                <a:effectLst/>
                <a:uLnTx/>
                <a:uFillTx/>
                <a:latin typeface="Arial"/>
                <a:ea typeface="+mn-ea"/>
                <a:cs typeface="+mn-cs"/>
              </a:rPr>
              <a:t>)</a:t>
            </a:r>
            <a:r>
              <a:rPr kumimoji="0" lang="en-US" sz="1400" b="0" i="0" u="none" strike="noStrike" kern="1200" cap="none" spc="0" normalizeH="0" baseline="0" noProof="0" dirty="0">
                <a:ln>
                  <a:noFill/>
                </a:ln>
                <a:solidFill>
                  <a:srgbClr val="222222"/>
                </a:solidFill>
                <a:effectLst/>
                <a:uLnTx/>
                <a:uFillTx/>
                <a:latin typeface="Arial"/>
                <a:ea typeface="+mn-ea"/>
                <a:cs typeface="+mn-cs"/>
              </a:rPr>
              <a:t> </a:t>
            </a:r>
            <a:r>
              <a:rPr kumimoji="0" lang="en-US" sz="1400" b="0" i="0" u="none" strike="noStrike" kern="1200" cap="none" spc="0" normalizeH="0" baseline="0" noProof="0" dirty="0" smtClean="0">
                <a:ln>
                  <a:noFill/>
                </a:ln>
                <a:solidFill>
                  <a:srgbClr val="222222"/>
                </a:solidFill>
                <a:effectLst/>
                <a:uLnTx/>
                <a:uFillTx/>
                <a:latin typeface="Arial"/>
                <a:ea typeface="+mn-ea"/>
                <a:cs typeface="+mn-cs"/>
              </a:rPr>
              <a:t>                                    </a:t>
            </a:r>
            <a:r>
              <a:rPr kumimoji="0" lang="en-US" sz="1000" b="0" i="0" u="none" strike="noStrike" kern="1200" cap="none" spc="0" normalizeH="0" baseline="0" noProof="0" dirty="0" smtClean="0">
                <a:ln>
                  <a:noFill/>
                </a:ln>
                <a:solidFill>
                  <a:srgbClr val="222222"/>
                </a:solidFill>
                <a:effectLst/>
                <a:uLnTx/>
                <a:uFillTx/>
                <a:latin typeface="Arial"/>
                <a:ea typeface="+mn-ea"/>
                <a:cs typeface="+mn-cs"/>
              </a:rPr>
              <a:t>Source: Minneapolis </a:t>
            </a:r>
            <a:r>
              <a:rPr kumimoji="0" lang="en-US" sz="1000" b="0" i="0" u="none" strike="noStrike" kern="1200" cap="none" spc="0" normalizeH="0" baseline="0" noProof="0" dirty="0">
                <a:ln>
                  <a:noFill/>
                </a:ln>
                <a:solidFill>
                  <a:srgbClr val="222222"/>
                </a:solidFill>
                <a:effectLst/>
                <a:uLnTx/>
                <a:uFillTx/>
                <a:latin typeface="Arial"/>
                <a:ea typeface="+mn-ea"/>
                <a:cs typeface="+mn-cs"/>
              </a:rPr>
              <a:t>Health Department/John P. Moore</a:t>
            </a:r>
          </a:p>
        </p:txBody>
      </p:sp>
    </p:spTree>
    <p:extLst>
      <p:ext uri="{BB962C8B-B14F-4D97-AF65-F5344CB8AC3E}">
        <p14:creationId xmlns:p14="http://schemas.microsoft.com/office/powerpoint/2010/main" val="3499163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5A627-DFB7-B30E-35F3-A5A3EB92ACC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Increased Prevalence of Risk Factors</a:t>
            </a:r>
          </a:p>
        </p:txBody>
      </p:sp>
      <p:sp>
        <p:nvSpPr>
          <p:cNvPr id="3" name="Text Placeholder 2">
            <a:extLst>
              <a:ext uri="{FF2B5EF4-FFF2-40B4-BE49-F238E27FC236}">
                <a16:creationId xmlns:a16="http://schemas.microsoft.com/office/drawing/2014/main" id="{FE289FE7-52C0-570E-8F24-2886285CE653}"/>
              </a:ext>
            </a:extLst>
          </p:cNvPr>
          <p:cNvSpPr>
            <a:spLocks noGrp="1"/>
          </p:cNvSpPr>
          <p:nvPr>
            <p:ph type="body" idx="1"/>
          </p:nvPr>
        </p:nvSpPr>
        <p:spPr/>
        <p:txBody>
          <a:bodyPr/>
          <a:lstStyle/>
          <a:p>
            <a:pPr marL="914400" lvl="1" indent="-342900" algn="l" rtl="0">
              <a:lnSpc>
                <a:spcPct val="100000"/>
              </a:lnSpc>
              <a:spcBef>
                <a:spcPts val="1000"/>
              </a:spcBef>
              <a:spcAft>
                <a:spcPts val="0"/>
              </a:spcAft>
              <a:buClr>
                <a:srgbClr val="002060"/>
              </a:buClr>
              <a:buSzPts val="1800"/>
              <a:buChar char="○"/>
            </a:pPr>
            <a:r>
              <a:rPr lang="en-US" dirty="0" err="1">
                <a:latin typeface="Calibri" panose="020F0502020204030204" pitchFamily="34" charset="0"/>
                <a:cs typeface="Calibri" panose="020F0502020204030204" pitchFamily="34" charset="0"/>
              </a:rPr>
              <a:t>Houselessness</a:t>
            </a:r>
            <a:r>
              <a:rPr lang="en-US" dirty="0">
                <a:latin typeface="Calibri" panose="020F0502020204030204" pitchFamily="34" charset="0"/>
                <a:cs typeface="Calibri" panose="020F0502020204030204" pitchFamily="34" charset="0"/>
              </a:rPr>
              <a:t>, food insecurity, lack of transportation, uninsured/underinsured</a:t>
            </a:r>
          </a:p>
          <a:p>
            <a:pPr marL="914400" lvl="1" indent="-342900" algn="l" rtl="0">
              <a:lnSpc>
                <a:spcPct val="100000"/>
              </a:lnSpc>
              <a:spcBef>
                <a:spcPts val="800"/>
              </a:spcBef>
              <a:spcAft>
                <a:spcPts val="0"/>
              </a:spcAft>
              <a:buClr>
                <a:srgbClr val="002060"/>
              </a:buClr>
              <a:buSzPts val="1800"/>
              <a:buChar char="○"/>
            </a:pPr>
            <a:r>
              <a:rPr lang="en-US" dirty="0">
                <a:latin typeface="Calibri" panose="020F0502020204030204" pitchFamily="34" charset="0"/>
                <a:cs typeface="Calibri" panose="020F0502020204030204" pitchFamily="34" charset="0"/>
              </a:rPr>
              <a:t>Substance misuse, increased overdose risk (especially with fentanyl)</a:t>
            </a:r>
          </a:p>
          <a:p>
            <a:pPr lvl="1">
              <a:spcBef>
                <a:spcPts val="800"/>
              </a:spcBef>
              <a:buClr>
                <a:srgbClr val="002060"/>
              </a:buClr>
              <a:buFont typeface="Noto Sans Symbols"/>
              <a:buChar char="○"/>
            </a:pPr>
            <a:r>
              <a:rPr lang="en-US" dirty="0">
                <a:latin typeface="Calibri" panose="020F0502020204030204" pitchFamily="34" charset="0"/>
                <a:ea typeface="Calibri"/>
                <a:cs typeface="Calibri" panose="020F0502020204030204" pitchFamily="34" charset="0"/>
              </a:rPr>
              <a:t>Increased complications (endocarditis, cellulitis, overdose, HIV, </a:t>
            </a:r>
            <a:r>
              <a:rPr lang="en-US" dirty="0" err="1">
                <a:latin typeface="Calibri" panose="020F0502020204030204" pitchFamily="34" charset="0"/>
                <a:ea typeface="Calibri"/>
                <a:cs typeface="Calibri" panose="020F0502020204030204" pitchFamily="34" charset="0"/>
              </a:rPr>
              <a:t>Hep</a:t>
            </a:r>
            <a:r>
              <a:rPr lang="en-US" dirty="0">
                <a:latin typeface="Calibri" panose="020F0502020204030204" pitchFamily="34" charset="0"/>
                <a:ea typeface="Calibri"/>
                <a:cs typeface="Calibri" panose="020F0502020204030204" pitchFamily="34" charset="0"/>
              </a:rPr>
              <a:t> C)</a:t>
            </a:r>
            <a:endParaRPr lang="en-US" dirty="0">
              <a:latin typeface="Calibri" panose="020F0502020204030204" pitchFamily="34" charset="0"/>
              <a:cs typeface="Calibri" panose="020F0502020204030204" pitchFamily="34" charset="0"/>
            </a:endParaRPr>
          </a:p>
          <a:p>
            <a:pPr marL="914400" lvl="1" indent="-342900" algn="l" rtl="0">
              <a:lnSpc>
                <a:spcPct val="100000"/>
              </a:lnSpc>
              <a:spcBef>
                <a:spcPts val="800"/>
              </a:spcBef>
              <a:spcAft>
                <a:spcPts val="0"/>
              </a:spcAft>
              <a:buClr>
                <a:srgbClr val="002060"/>
              </a:buClr>
              <a:buSzPts val="1800"/>
              <a:buChar char="○"/>
            </a:pPr>
            <a:r>
              <a:rPr lang="en-US" dirty="0">
                <a:latin typeface="Calibri" panose="020F0502020204030204" pitchFamily="34" charset="0"/>
                <a:cs typeface="Calibri" panose="020F0502020204030204" pitchFamily="34" charset="0"/>
              </a:rPr>
              <a:t>Increased infectious disease burden (ex. HIV, HCV, syphilis, gonorrhea, chlamydia)</a:t>
            </a:r>
          </a:p>
          <a:p>
            <a:pPr marL="914400" lvl="1" indent="-342900" algn="l" rtl="0">
              <a:lnSpc>
                <a:spcPct val="100000"/>
              </a:lnSpc>
              <a:spcBef>
                <a:spcPts val="800"/>
              </a:spcBef>
              <a:spcAft>
                <a:spcPts val="0"/>
              </a:spcAft>
              <a:buClr>
                <a:srgbClr val="002060"/>
              </a:buClr>
              <a:buSzPts val="1800"/>
              <a:buChar char="○"/>
            </a:pPr>
            <a:r>
              <a:rPr lang="en-US" dirty="0">
                <a:latin typeface="Calibri" panose="020F0502020204030204" pitchFamily="34" charset="0"/>
                <a:cs typeface="Calibri" panose="020F0502020204030204" pitchFamily="34" charset="0"/>
              </a:rPr>
              <a:t>Increased complications of chronic disease (ex. DM II, HTN, ASCVD) </a:t>
            </a:r>
          </a:p>
          <a:p>
            <a:pPr marL="914400" lvl="1" indent="-342900" algn="l" rtl="0">
              <a:lnSpc>
                <a:spcPct val="100000"/>
              </a:lnSpc>
              <a:spcBef>
                <a:spcPts val="800"/>
              </a:spcBef>
              <a:spcAft>
                <a:spcPts val="800"/>
              </a:spcAft>
              <a:buClr>
                <a:srgbClr val="002060"/>
              </a:buClr>
              <a:buSzPts val="1800"/>
              <a:buChar char="○"/>
            </a:pPr>
            <a:r>
              <a:rPr lang="en-US" dirty="0">
                <a:latin typeface="Calibri" panose="020F0502020204030204" pitchFamily="34" charset="0"/>
                <a:cs typeface="Calibri" panose="020F0502020204030204" pitchFamily="34" charset="0"/>
              </a:rPr>
              <a:t>Increased risk of experiencing violence and sexual exploitation</a:t>
            </a:r>
          </a:p>
        </p:txBody>
      </p:sp>
      <p:sp>
        <p:nvSpPr>
          <p:cNvPr id="4" name="Slide Number Placeholder 3">
            <a:extLst>
              <a:ext uri="{FF2B5EF4-FFF2-40B4-BE49-F238E27FC236}">
                <a16:creationId xmlns:a16="http://schemas.microsoft.com/office/drawing/2014/main" id="{7AAA1E7E-258C-6BCB-30FA-7380CDF1EBD0}"/>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26</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141478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0B87A-144F-2EE6-FC6E-49744D79AD3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Challenges for our community</a:t>
            </a:r>
          </a:p>
        </p:txBody>
      </p:sp>
      <p:sp>
        <p:nvSpPr>
          <p:cNvPr id="3" name="Text Placeholder 2">
            <a:extLst>
              <a:ext uri="{FF2B5EF4-FFF2-40B4-BE49-F238E27FC236}">
                <a16:creationId xmlns:a16="http://schemas.microsoft.com/office/drawing/2014/main" id="{8A5C3267-DE37-8F07-8ABD-16197412F323}"/>
              </a:ext>
            </a:extLst>
          </p:cNvPr>
          <p:cNvSpPr>
            <a:spLocks noGrp="1"/>
          </p:cNvSpPr>
          <p:nvPr>
            <p:ph type="body" idx="1"/>
          </p:nvPr>
        </p:nvSpPr>
        <p:spPr/>
        <p:txBody>
          <a:bodyPr>
            <a:normAutofit fontScale="92500" lnSpcReduction="20000"/>
          </a:bodyPr>
          <a:lstStyle/>
          <a:p>
            <a:r>
              <a:rPr lang="en-US" dirty="0">
                <a:latin typeface="Calibri" panose="020F0502020204030204" pitchFamily="34" charset="0"/>
                <a:cs typeface="Calibri" panose="020F0502020204030204" pitchFamily="34" charset="0"/>
              </a:rPr>
              <a:t>Systemic racism / Trauma</a:t>
            </a:r>
          </a:p>
          <a:p>
            <a:pPr lvl="1"/>
            <a:r>
              <a:rPr lang="en-US" dirty="0">
                <a:latin typeface="Calibri" panose="020F0502020204030204" pitchFamily="34" charset="0"/>
                <a:cs typeface="Calibri" panose="020F0502020204030204" pitchFamily="34" charset="0"/>
              </a:rPr>
              <a:t>Criminalization of drug use</a:t>
            </a:r>
          </a:p>
          <a:p>
            <a:pPr lvl="1"/>
            <a:r>
              <a:rPr lang="en-US" dirty="0">
                <a:latin typeface="Calibri" panose="020F0502020204030204" pitchFamily="34" charset="0"/>
                <a:cs typeface="Calibri" panose="020F0502020204030204" pitchFamily="34" charset="0"/>
              </a:rPr>
              <a:t>Lack of understanding of substance use as a chronic condition</a:t>
            </a:r>
          </a:p>
          <a:p>
            <a:pPr lvl="1"/>
            <a:r>
              <a:rPr lang="en-US" dirty="0">
                <a:latin typeface="Calibri" panose="020F0502020204030204" pitchFamily="34" charset="0"/>
                <a:cs typeface="Calibri" panose="020F0502020204030204" pitchFamily="34" charset="0"/>
              </a:rPr>
              <a:t>Lack of culturally competent care</a:t>
            </a:r>
          </a:p>
          <a:p>
            <a:pPr lvl="1"/>
            <a:r>
              <a:rPr lang="en-US" dirty="0">
                <a:latin typeface="Calibri" panose="020F0502020204030204" pitchFamily="34" charset="0"/>
                <a:cs typeface="Calibri" panose="020F0502020204030204" pitchFamily="34" charset="0"/>
              </a:rPr>
              <a:t>Lack of trauma informed care</a:t>
            </a:r>
          </a:p>
          <a:p>
            <a:pPr lvl="1"/>
            <a:r>
              <a:rPr lang="en-US" dirty="0">
                <a:latin typeface="Calibri" panose="020F0502020204030204" pitchFamily="34" charset="0"/>
                <a:cs typeface="Calibri" panose="020F0502020204030204" pitchFamily="34" charset="0"/>
              </a:rPr>
              <a:t>Historical trauma</a:t>
            </a:r>
          </a:p>
          <a:p>
            <a:pPr marL="292608" lvl="1">
              <a:buNone/>
            </a:pPr>
            <a:endParaRPr lang="en-US" sz="2400" dirty="0">
              <a:latin typeface="Calibri" panose="020F0502020204030204" pitchFamily="34" charset="0"/>
              <a:cs typeface="Calibri" panose="020F0502020204030204" pitchFamily="34" charset="0"/>
            </a:endParaRPr>
          </a:p>
          <a:p>
            <a:pPr marL="292608" lvl="1">
              <a:buFont typeface="Wingdings" panose="05000000000000000000" pitchFamily="2" charset="2"/>
              <a:buChar char="§"/>
            </a:pPr>
            <a:r>
              <a:rPr lang="en-US" sz="2400" dirty="0">
                <a:latin typeface="Calibri" panose="020F0502020204030204" pitchFamily="34" charset="0"/>
                <a:cs typeface="Calibri" panose="020F0502020204030204" pitchFamily="34" charset="0"/>
              </a:rPr>
              <a:t>Social determinants of health/lack of resources</a:t>
            </a:r>
          </a:p>
          <a:p>
            <a:pPr lvl="1"/>
            <a:r>
              <a:rPr lang="en-US" dirty="0">
                <a:latin typeface="Calibri" panose="020F0502020204030204" pitchFamily="34" charset="0"/>
                <a:cs typeface="Calibri" panose="020F0502020204030204" pitchFamily="34" charset="0"/>
              </a:rPr>
              <a:t>Insurance</a:t>
            </a:r>
          </a:p>
          <a:p>
            <a:pPr lvl="1"/>
            <a:r>
              <a:rPr lang="en-US" dirty="0">
                <a:latin typeface="Calibri" panose="020F0502020204030204" pitchFamily="34" charset="0"/>
                <a:cs typeface="Calibri" panose="020F0502020204030204" pitchFamily="34" charset="0"/>
              </a:rPr>
              <a:t>Transportation</a:t>
            </a:r>
          </a:p>
          <a:p>
            <a:pPr lvl="1"/>
            <a:r>
              <a:rPr lang="en-US" dirty="0">
                <a:latin typeface="Calibri" panose="020F0502020204030204" pitchFamily="34" charset="0"/>
                <a:cs typeface="Calibri" panose="020F0502020204030204" pitchFamily="34" charset="0"/>
              </a:rPr>
              <a:t>Food</a:t>
            </a:r>
          </a:p>
          <a:p>
            <a:pPr lvl="1"/>
            <a:r>
              <a:rPr lang="en-US" dirty="0">
                <a:latin typeface="Calibri" panose="020F0502020204030204" pitchFamily="34" charset="0"/>
                <a:cs typeface="Calibri" panose="020F0502020204030204" pitchFamily="34" charset="0"/>
              </a:rPr>
              <a:t>Shelter</a:t>
            </a:r>
          </a:p>
          <a:p>
            <a:pPr lvl="1"/>
            <a:r>
              <a:rPr lang="en-US" dirty="0">
                <a:latin typeface="Calibri" panose="020F0502020204030204" pitchFamily="34" charset="0"/>
                <a:cs typeface="Calibri" panose="020F0502020204030204" pitchFamily="34" charset="0"/>
              </a:rPr>
              <a:t>Hierarchy of </a:t>
            </a:r>
            <a:r>
              <a:rPr lang="en-US" dirty="0" smtClean="0">
                <a:latin typeface="Calibri" panose="020F0502020204030204" pitchFamily="34" charset="0"/>
                <a:cs typeface="Calibri" panose="020F0502020204030204" pitchFamily="34" charset="0"/>
              </a:rPr>
              <a:t>needs</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0123349-0169-115A-86C5-4FF9B61A0DF0}"/>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27</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57909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1"/>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6"/>
              </a:buClr>
              <a:buSzPts val="1800"/>
              <a:buNone/>
            </a:pPr>
            <a:r>
              <a:rPr lang="en-US" dirty="0">
                <a:latin typeface="Calibri" panose="020F0502020204030204" pitchFamily="34" charset="0"/>
                <a:cs typeface="Calibri" panose="020F0502020204030204" pitchFamily="34" charset="0"/>
              </a:rPr>
              <a:t>Focusing on HIV</a:t>
            </a:r>
            <a:endParaRPr dirty="0">
              <a:latin typeface="Calibri" panose="020F0502020204030204" pitchFamily="34" charset="0"/>
              <a:cs typeface="Calibri" panose="020F0502020204030204" pitchFamily="34" charset="0"/>
            </a:endParaRPr>
          </a:p>
        </p:txBody>
      </p:sp>
      <p:sp>
        <p:nvSpPr>
          <p:cNvPr id="318" name="Google Shape;318;p21"/>
          <p:cNvSpPr txBox="1">
            <a:spLocks noGrp="1"/>
          </p:cNvSpPr>
          <p:nvPr>
            <p:ph type="body" idx="1"/>
          </p:nvPr>
        </p:nvSpPr>
        <p:spPr>
          <a:xfrm>
            <a:off x="609613" y="1354775"/>
            <a:ext cx="11087400" cy="4576800"/>
          </a:xfrm>
          <a:prstGeom prst="rect">
            <a:avLst/>
          </a:prstGeom>
          <a:noFill/>
          <a:ln>
            <a:noFill/>
          </a:ln>
        </p:spPr>
        <p:txBody>
          <a:bodyPr spcFirstLastPara="1" wrap="square" lIns="91425" tIns="45700" rIns="91425" bIns="45700" anchor="t" anchorCtr="0">
            <a:normAutofit/>
          </a:bodyPr>
          <a:lstStyle/>
          <a:p>
            <a:pPr lvl="0" algn="l" rtl="0">
              <a:spcBef>
                <a:spcPts val="360"/>
              </a:spcBef>
              <a:spcAft>
                <a:spcPts val="0"/>
              </a:spcAft>
              <a:buClr>
                <a:srgbClr val="C00000"/>
              </a:buClr>
              <a:buSzPts val="1800"/>
              <a:buFont typeface="Arial" panose="020B0604020202020204" pitchFamily="34" charset="0"/>
              <a:buChar char="•"/>
            </a:pPr>
            <a:r>
              <a:rPr lang="en-US" dirty="0">
                <a:latin typeface="Calibri" panose="020F0502020204030204" pitchFamily="34" charset="0"/>
                <a:cs typeface="Calibri" panose="020F0502020204030204" pitchFamily="34" charset="0"/>
              </a:rPr>
              <a:t>Acknowledged risk was there long before outbreak was announced</a:t>
            </a:r>
            <a:endParaRPr dirty="0">
              <a:latin typeface="Calibri" panose="020F0502020204030204" pitchFamily="34" charset="0"/>
              <a:cs typeface="Calibri" panose="020F0502020204030204" pitchFamily="34" charset="0"/>
            </a:endParaRPr>
          </a:p>
          <a:p>
            <a:pPr lvl="1" algn="l" rtl="0">
              <a:spcBef>
                <a:spcPts val="360"/>
              </a:spcBef>
              <a:spcAft>
                <a:spcPts val="0"/>
              </a:spcAft>
              <a:buClr>
                <a:srgbClr val="C00000"/>
              </a:buClr>
              <a:buSzPts val="1800"/>
              <a:buFont typeface="Arial" panose="020B0604020202020204" pitchFamily="34" charset="0"/>
              <a:buChar char="•"/>
            </a:pPr>
            <a:r>
              <a:rPr lang="en-US" dirty="0">
                <a:latin typeface="Calibri" panose="020F0502020204030204" pitchFamily="34" charset="0"/>
                <a:cs typeface="Calibri" panose="020F0502020204030204" pitchFamily="34" charset="0"/>
              </a:rPr>
              <a:t>Increasing incidence of new HIV diagnoses given at NACC </a:t>
            </a:r>
            <a:endParaRPr dirty="0">
              <a:latin typeface="Calibri" panose="020F0502020204030204" pitchFamily="34" charset="0"/>
              <a:cs typeface="Calibri" panose="020F0502020204030204" pitchFamily="34" charset="0"/>
            </a:endParaRPr>
          </a:p>
          <a:p>
            <a:pPr lvl="1" algn="l" rtl="0">
              <a:spcBef>
                <a:spcPts val="360"/>
              </a:spcBef>
              <a:spcAft>
                <a:spcPts val="0"/>
              </a:spcAft>
              <a:buClr>
                <a:srgbClr val="C00000"/>
              </a:buClr>
              <a:buSzPts val="1800"/>
              <a:buFont typeface="Arial" panose="020B0604020202020204" pitchFamily="34" charset="0"/>
              <a:buChar char="•"/>
            </a:pPr>
            <a:r>
              <a:rPr lang="en-US" dirty="0">
                <a:latin typeface="Calibri" panose="020F0502020204030204" pitchFamily="34" charset="0"/>
                <a:cs typeface="Calibri" panose="020F0502020204030204" pitchFamily="34" charset="0"/>
              </a:rPr>
              <a:t>Individuals engaged in MAT &amp; Safer Use programming </a:t>
            </a:r>
            <a:endParaRPr dirty="0">
              <a:latin typeface="Calibri" panose="020F0502020204030204" pitchFamily="34" charset="0"/>
              <a:cs typeface="Calibri" panose="020F0502020204030204" pitchFamily="34" charset="0"/>
            </a:endParaRPr>
          </a:p>
          <a:p>
            <a:pPr marL="1257300" lvl="0" algn="l" rtl="0">
              <a:spcBef>
                <a:spcPts val="360"/>
              </a:spcBef>
              <a:spcAft>
                <a:spcPts val="0"/>
              </a:spcAft>
              <a:buClr>
                <a:srgbClr val="C00000"/>
              </a:buClr>
              <a:buFont typeface="Arial" panose="020B0604020202020204" pitchFamily="34" charset="0"/>
              <a:buChar char="•"/>
            </a:pPr>
            <a:endParaRPr dirty="0">
              <a:latin typeface="Calibri" panose="020F0502020204030204" pitchFamily="34" charset="0"/>
              <a:cs typeface="Calibri" panose="020F0502020204030204" pitchFamily="34" charset="0"/>
            </a:endParaRPr>
          </a:p>
          <a:p>
            <a:pPr lvl="0" algn="l" rtl="0">
              <a:lnSpc>
                <a:spcPct val="100000"/>
              </a:lnSpc>
              <a:spcBef>
                <a:spcPts val="360"/>
              </a:spcBef>
              <a:spcAft>
                <a:spcPts val="0"/>
              </a:spcAft>
              <a:buClr>
                <a:srgbClr val="C00000"/>
              </a:buClr>
              <a:buSzPts val="1800"/>
              <a:buFont typeface="Arial" panose="020B0604020202020204" pitchFamily="34" charset="0"/>
              <a:buChar char="•"/>
            </a:pPr>
            <a:r>
              <a:rPr lang="en-US" dirty="0">
                <a:latin typeface="Calibri" panose="020F0502020204030204" pitchFamily="34" charset="0"/>
                <a:cs typeface="Calibri" panose="020F0502020204030204" pitchFamily="34" charset="0"/>
              </a:rPr>
              <a:t>Difficulty linking to traditional  HIV care </a:t>
            </a:r>
            <a:endParaRPr dirty="0">
              <a:latin typeface="Calibri" panose="020F0502020204030204" pitchFamily="34" charset="0"/>
              <a:cs typeface="Calibri" panose="020F0502020204030204" pitchFamily="34" charset="0"/>
            </a:endParaRPr>
          </a:p>
          <a:p>
            <a:pPr lvl="1" algn="l" rtl="0">
              <a:lnSpc>
                <a:spcPct val="100000"/>
              </a:lnSpc>
              <a:spcBef>
                <a:spcPts val="360"/>
              </a:spcBef>
              <a:spcAft>
                <a:spcPts val="0"/>
              </a:spcAft>
              <a:buClr>
                <a:srgbClr val="C00000"/>
              </a:buClr>
              <a:buSzPts val="1800"/>
              <a:buFont typeface="Arial" panose="020B0604020202020204" pitchFamily="34" charset="0"/>
              <a:buChar char="•"/>
            </a:pPr>
            <a:r>
              <a:rPr lang="en-US" dirty="0">
                <a:latin typeface="Calibri" panose="020F0502020204030204" pitchFamily="34" charset="0"/>
                <a:cs typeface="Calibri" panose="020F0502020204030204" pitchFamily="34" charset="0"/>
              </a:rPr>
              <a:t>Patients were not going! </a:t>
            </a:r>
            <a:r>
              <a:rPr lang="en-US" b="1" dirty="0">
                <a:latin typeface="Calibri" panose="020F0502020204030204" pitchFamily="34" charset="0"/>
                <a:cs typeface="Calibri" panose="020F0502020204030204" pitchFamily="34" charset="0"/>
              </a:rPr>
              <a:t>0% linkage to care</a:t>
            </a:r>
            <a:endParaRPr dirty="0">
              <a:latin typeface="Calibri" panose="020F0502020204030204" pitchFamily="34" charset="0"/>
              <a:cs typeface="Calibri" panose="020F0502020204030204" pitchFamily="34" charset="0"/>
            </a:endParaRPr>
          </a:p>
          <a:p>
            <a:pPr lvl="1" algn="l" rtl="0">
              <a:lnSpc>
                <a:spcPct val="100000"/>
              </a:lnSpc>
              <a:spcBef>
                <a:spcPts val="360"/>
              </a:spcBef>
              <a:spcAft>
                <a:spcPts val="0"/>
              </a:spcAft>
              <a:buClr>
                <a:srgbClr val="C00000"/>
              </a:buClr>
              <a:buSzPts val="1800"/>
              <a:buFont typeface="Arial" panose="020B0604020202020204" pitchFamily="34" charset="0"/>
              <a:buChar char="•"/>
            </a:pPr>
            <a:r>
              <a:rPr lang="en-US" dirty="0">
                <a:latin typeface="Calibri" panose="020F0502020204030204" pitchFamily="34" charset="0"/>
                <a:cs typeface="Calibri" panose="020F0502020204030204" pitchFamily="34" charset="0"/>
              </a:rPr>
              <a:t>Traditional medical model was not meeting the needs of our patients</a:t>
            </a:r>
            <a:endParaRPr dirty="0">
              <a:latin typeface="Calibri" panose="020F0502020204030204" pitchFamily="34" charset="0"/>
              <a:cs typeface="Calibri" panose="020F0502020204030204" pitchFamily="34" charset="0"/>
            </a:endParaRPr>
          </a:p>
          <a:p>
            <a:pPr lvl="2" algn="l" rtl="0">
              <a:lnSpc>
                <a:spcPct val="100000"/>
              </a:lnSpc>
              <a:spcBef>
                <a:spcPts val="360"/>
              </a:spcBef>
              <a:spcAft>
                <a:spcPts val="0"/>
              </a:spcAft>
              <a:buClr>
                <a:srgbClr val="C00000"/>
              </a:buClr>
              <a:buSzPts val="1800"/>
              <a:buFont typeface="Arial" panose="020B0604020202020204" pitchFamily="34" charset="0"/>
              <a:buChar char="•"/>
            </a:pPr>
            <a:r>
              <a:rPr lang="en-US" dirty="0">
                <a:latin typeface="Calibri" panose="020F0502020204030204" pitchFamily="34" charset="0"/>
                <a:cs typeface="Calibri" panose="020F0502020204030204" pitchFamily="34" charset="0"/>
              </a:rPr>
              <a:t>Ex. rapid referrals, appointment navigation, and intensive care coordination</a:t>
            </a:r>
            <a:endParaRPr dirty="0">
              <a:latin typeface="Calibri" panose="020F0502020204030204" pitchFamily="34" charset="0"/>
              <a:cs typeface="Calibri" panose="020F0502020204030204" pitchFamily="34" charset="0"/>
            </a:endParaRPr>
          </a:p>
        </p:txBody>
      </p:sp>
      <p:sp>
        <p:nvSpPr>
          <p:cNvPr id="317" name="Google Shape;317;p21"/>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28</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731726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4F96B-7573-83E9-CF46-7F27C2587220}"/>
              </a:ext>
            </a:extLst>
          </p:cNvPr>
          <p:cNvSpPr>
            <a:spLocks noGrp="1"/>
          </p:cNvSpPr>
          <p:nvPr>
            <p:ph type="title"/>
          </p:nvPr>
        </p:nvSpPr>
        <p:spPr/>
        <p:txBody>
          <a:bodyPr/>
          <a:lstStyle/>
          <a:p>
            <a:r>
              <a:rPr lang="en-US"/>
              <a:t>NACC’s Principles of Care</a:t>
            </a:r>
          </a:p>
        </p:txBody>
      </p:sp>
      <p:sp>
        <p:nvSpPr>
          <p:cNvPr id="3" name="Text Placeholder 2">
            <a:extLst>
              <a:ext uri="{FF2B5EF4-FFF2-40B4-BE49-F238E27FC236}">
                <a16:creationId xmlns:a16="http://schemas.microsoft.com/office/drawing/2014/main" id="{1F87C232-D7FB-7A10-7F9E-F082A297B627}"/>
              </a:ext>
            </a:extLst>
          </p:cNvPr>
          <p:cNvSpPr>
            <a:spLocks noGrp="1"/>
          </p:cNvSpPr>
          <p:nvPr>
            <p:ph type="body" idx="1"/>
          </p:nvPr>
        </p:nvSpPr>
        <p:spPr/>
        <p:txBody>
          <a:bodyPr>
            <a:normAutofit fontScale="92500" lnSpcReduction="10000"/>
          </a:bodyPr>
          <a:lstStyle/>
          <a:p>
            <a:pPr>
              <a:buFont typeface="Wingdings" charset="2"/>
              <a:buChar char="§"/>
            </a:pPr>
            <a:r>
              <a:rPr lang="en-US" sz="3200">
                <a:latin typeface="Calibri" panose="020F0502020204030204" pitchFamily="34" charset="0"/>
                <a:ea typeface="Calibri Light" panose="020F0302020204030204"/>
                <a:cs typeface="Calibri" panose="020F0502020204030204" pitchFamily="34" charset="0"/>
              </a:rPr>
              <a:t>Actively meet patients where they are at</a:t>
            </a:r>
          </a:p>
          <a:p>
            <a:pPr>
              <a:buFont typeface="Wingdings" charset="2"/>
              <a:buChar char="§"/>
            </a:pPr>
            <a:r>
              <a:rPr lang="en-US" sz="3200">
                <a:latin typeface="Calibri" panose="020F0502020204030204" pitchFamily="34" charset="0"/>
                <a:ea typeface="Calibri Light" panose="020F0302020204030204"/>
                <a:cs typeface="Calibri" panose="020F0502020204030204" pitchFamily="34" charset="0"/>
              </a:rPr>
              <a:t>Colocation of services</a:t>
            </a:r>
          </a:p>
          <a:p>
            <a:pPr>
              <a:buFont typeface="Wingdings" charset="2"/>
              <a:buChar char="§"/>
            </a:pPr>
            <a:r>
              <a:rPr lang="en-US" sz="3200">
                <a:latin typeface="Calibri" panose="020F0502020204030204" pitchFamily="34" charset="0"/>
                <a:cs typeface="Calibri" panose="020F0502020204030204" pitchFamily="34" charset="0"/>
              </a:rPr>
              <a:t>Harm reduction and trauma informed</a:t>
            </a:r>
          </a:p>
          <a:p>
            <a:pPr>
              <a:buFont typeface="Wingdings" charset="2"/>
              <a:buChar char="§"/>
            </a:pPr>
            <a:r>
              <a:rPr lang="en-US" sz="3200">
                <a:latin typeface="Calibri" panose="020F0502020204030204" pitchFamily="34" charset="0"/>
                <a:ea typeface="Calibri Light"/>
                <a:cs typeface="Calibri" panose="020F0502020204030204" pitchFamily="34" charset="0"/>
              </a:rPr>
              <a:t>Traditional healing and indigenous values</a:t>
            </a:r>
          </a:p>
          <a:p>
            <a:pPr>
              <a:buFont typeface="Wingdings" charset="2"/>
              <a:buChar char="§"/>
            </a:pPr>
            <a:r>
              <a:rPr lang="en-US" sz="3200">
                <a:latin typeface="Calibri" panose="020F0502020204030204" pitchFamily="34" charset="0"/>
                <a:ea typeface="+mn-lt"/>
                <a:cs typeface="Calibri" panose="020F0502020204030204" pitchFamily="34" charset="0"/>
              </a:rPr>
              <a:t>Collaborative team-based approach</a:t>
            </a:r>
            <a:endParaRPr lang="en-US" sz="3200">
              <a:latin typeface="Calibri" panose="020F0502020204030204" pitchFamily="34" charset="0"/>
              <a:cs typeface="Calibri" panose="020F0502020204030204" pitchFamily="34" charset="0"/>
            </a:endParaRPr>
          </a:p>
          <a:p>
            <a:pPr>
              <a:buFont typeface="Wingdings" charset="2"/>
              <a:buChar char="§"/>
            </a:pPr>
            <a:r>
              <a:rPr lang="en-US" sz="3200">
                <a:latin typeface="Calibri" panose="020F0502020204030204" pitchFamily="34" charset="0"/>
                <a:ea typeface="+mn-lt"/>
                <a:cs typeface="Calibri" panose="020F0502020204030204" pitchFamily="34" charset="0"/>
              </a:rPr>
              <a:t>Advocacy within other healthcare systems</a:t>
            </a:r>
            <a:endParaRPr lang="en-US" sz="3200">
              <a:latin typeface="Calibri" panose="020F0502020204030204" pitchFamily="34" charset="0"/>
              <a:ea typeface="Calibri"/>
              <a:cs typeface="Calibri" panose="020F0502020204030204" pitchFamily="34" charset="0"/>
            </a:endParaRPr>
          </a:p>
          <a:p>
            <a:pPr>
              <a:buFont typeface="Wingdings" charset="2"/>
              <a:buChar char="§"/>
            </a:pPr>
            <a:r>
              <a:rPr lang="en-US" sz="3200">
                <a:latin typeface="Calibri" panose="020F0502020204030204" pitchFamily="34" charset="0"/>
                <a:ea typeface="Calibri"/>
                <a:cs typeface="Calibri" panose="020F0502020204030204" pitchFamily="34" charset="0"/>
              </a:rPr>
              <a:t>Unconditional positive regard</a:t>
            </a:r>
          </a:p>
          <a:p>
            <a:pPr>
              <a:buFont typeface="Wingdings" charset="2"/>
              <a:buChar char="§"/>
            </a:pPr>
            <a:r>
              <a:rPr lang="en-US" sz="3200">
                <a:latin typeface="Calibri" panose="020F0502020204030204" pitchFamily="34" charset="0"/>
                <a:cs typeface="Calibri" panose="020F0502020204030204" pitchFamily="34" charset="0"/>
              </a:rPr>
              <a:t>High level management for high-risk patients </a:t>
            </a:r>
            <a:endParaRPr lang="en-US">
              <a:latin typeface="Calibri" panose="020F0502020204030204" pitchFamily="34" charset="0"/>
              <a:ea typeface="Calibri" panose="020F0502020204030204"/>
              <a:cs typeface="Calibri" panose="020F0502020204030204" pitchFamily="34" charset="0"/>
            </a:endParaRPr>
          </a:p>
          <a:p>
            <a:pPr marL="383540" lvl="1">
              <a:buFont typeface="Wingdings" charset="2"/>
              <a:buChar char="§"/>
            </a:pPr>
            <a:r>
              <a:rPr lang="en-US" sz="2800">
                <a:latin typeface="Calibri" panose="020F0502020204030204" pitchFamily="34" charset="0"/>
                <a:cs typeface="Calibri" panose="020F0502020204030204" pitchFamily="34" charset="0"/>
              </a:rPr>
              <a:t>Tracking, ensuring they don’t “fall through the cracks”</a:t>
            </a:r>
            <a:endParaRPr lang="en-US" sz="2800">
              <a:latin typeface="Calibri" panose="020F0502020204030204" pitchFamily="34" charset="0"/>
              <a:ea typeface="Calibri Light"/>
              <a:cs typeface="Calibri" panose="020F0502020204030204" pitchFamily="34" charset="0"/>
            </a:endParaRPr>
          </a:p>
          <a:p>
            <a:endParaRPr lang="en-US"/>
          </a:p>
        </p:txBody>
      </p:sp>
      <p:sp>
        <p:nvSpPr>
          <p:cNvPr id="4" name="Slide Number Placeholder 3">
            <a:extLst>
              <a:ext uri="{FF2B5EF4-FFF2-40B4-BE49-F238E27FC236}">
                <a16:creationId xmlns:a16="http://schemas.microsoft.com/office/drawing/2014/main" id="{B0497F7A-37F0-CEA6-504F-F18A5212A19E}"/>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29</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270429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Disclaimer</a:t>
            </a:r>
          </a:p>
        </p:txBody>
      </p:sp>
      <p:sp>
        <p:nvSpPr>
          <p:cNvPr id="6" name="Text Placeholder 5"/>
          <p:cNvSpPr>
            <a:spLocks noGrp="1"/>
          </p:cNvSpPr>
          <p:nvPr>
            <p:ph type="body" sz="quarter" idx="11"/>
          </p:nvPr>
        </p:nvSpPr>
        <p:spPr/>
        <p:txBody>
          <a:bodyPr lIns="91440" tIns="45720" rIns="91440" bIns="45720" anchor="t"/>
          <a:lstStyle/>
          <a:p>
            <a:pPr marL="85090"/>
            <a:r>
              <a:rPr lang="en-US" dirty="0">
                <a:cs typeface="Arial"/>
              </a:rPr>
              <a:t>This program is supported by the Health Resources and Services Administration (HRSA) of the U.S. Department of Health and Human Services (HHS) as part of an award totaling </a:t>
            </a:r>
            <a:r>
              <a:rPr lang="en-US" dirty="0" smtClean="0">
                <a:cs typeface="Arial"/>
              </a:rPr>
              <a:t>$</a:t>
            </a:r>
            <a:r>
              <a:rPr lang="en-US" dirty="0"/>
              <a:t>4,036,482</a:t>
            </a:r>
            <a:r>
              <a:rPr lang="en-US" dirty="0" smtClean="0">
                <a:cs typeface="Arial"/>
              </a:rPr>
              <a:t> </a:t>
            </a:r>
            <a:r>
              <a:rPr lang="en-US" dirty="0">
                <a:cs typeface="Arial"/>
              </a:rPr>
              <a:t>with 0 percentage financed with nongovernmental sources. The contents are those of the author(s) and do not necessarily represent the official views of, nor an endorsement, by HRSA, HHS or the U.S. Government.</a:t>
            </a:r>
          </a:p>
        </p:txBody>
      </p:sp>
    </p:spTree>
    <p:extLst>
      <p:ext uri="{BB962C8B-B14F-4D97-AF65-F5344CB8AC3E}">
        <p14:creationId xmlns:p14="http://schemas.microsoft.com/office/powerpoint/2010/main" val="3758939422"/>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3"/>
          <p:cNvSpPr txBox="1">
            <a:spLocks noGrp="1"/>
          </p:cNvSpPr>
          <p:nvPr>
            <p:ph type="title"/>
          </p:nvPr>
        </p:nvSpPr>
        <p:spPr>
          <a:xfrm>
            <a:off x="609586" y="170738"/>
            <a:ext cx="11087400" cy="1143000"/>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Clr>
                <a:schemeClr val="accent6"/>
              </a:buClr>
              <a:buSzPts val="1800"/>
              <a:buNone/>
            </a:pPr>
            <a:r>
              <a:rPr lang="en-US" dirty="0">
                <a:latin typeface="Calibri" panose="020F0502020204030204" pitchFamily="34" charset="0"/>
                <a:cs typeface="Calibri" panose="020F0502020204030204" pitchFamily="34" charset="0"/>
              </a:rPr>
              <a:t>NACC’s Foundations of HIV Care</a:t>
            </a:r>
            <a:endParaRPr dirty="0">
              <a:latin typeface="Calibri" panose="020F0502020204030204" pitchFamily="34" charset="0"/>
              <a:cs typeface="Calibri" panose="020F0502020204030204" pitchFamily="34" charset="0"/>
            </a:endParaRPr>
          </a:p>
        </p:txBody>
      </p:sp>
      <p:sp>
        <p:nvSpPr>
          <p:cNvPr id="341" name="Google Shape;341;p23"/>
          <p:cNvSpPr txBox="1">
            <a:spLocks noGrp="1"/>
          </p:cNvSpPr>
          <p:nvPr>
            <p:ph type="body" idx="1"/>
          </p:nvPr>
        </p:nvSpPr>
        <p:spPr>
          <a:xfrm>
            <a:off x="609600" y="1313750"/>
            <a:ext cx="11087400" cy="4726200"/>
          </a:xfrm>
          <a:prstGeom prst="rect">
            <a:avLst/>
          </a:prstGeom>
          <a:noFill/>
          <a:ln>
            <a:noFill/>
          </a:ln>
        </p:spPr>
        <p:txBody>
          <a:bodyPr spcFirstLastPara="1" wrap="square" lIns="91425" tIns="45700" rIns="91425" bIns="45700" anchor="t" anchorCtr="0">
            <a:noAutofit/>
          </a:bodyPr>
          <a:lstStyle/>
          <a:p>
            <a:pPr marL="457200" lvl="0" indent="-334327" algn="l" rtl="0">
              <a:lnSpc>
                <a:spcPct val="100000"/>
              </a:lnSpc>
              <a:spcBef>
                <a:spcPts val="360"/>
              </a:spcBef>
              <a:spcAft>
                <a:spcPts val="0"/>
              </a:spcAft>
              <a:buClr>
                <a:srgbClr val="C00000"/>
              </a:buClr>
              <a:buSzPct val="75000"/>
              <a:buFont typeface="Arial" panose="020B0604020202020204" pitchFamily="34" charset="0"/>
              <a:buChar char="•"/>
            </a:pPr>
            <a:r>
              <a:rPr lang="en-US" sz="1800">
                <a:latin typeface="Calibri" panose="020F0502020204030204" pitchFamily="34" charset="0"/>
                <a:cs typeface="Calibri" panose="020F0502020204030204" pitchFamily="34" charset="0"/>
              </a:rPr>
              <a:t>Collaboration between Clinical AND Outreach Services, and with external partners</a:t>
            </a:r>
          </a:p>
          <a:p>
            <a:pPr marL="457200" lvl="0" indent="-334327" algn="l" rtl="0">
              <a:lnSpc>
                <a:spcPct val="100000"/>
              </a:lnSpc>
              <a:spcBef>
                <a:spcPts val="360"/>
              </a:spcBef>
              <a:spcAft>
                <a:spcPts val="0"/>
              </a:spcAft>
              <a:buClr>
                <a:srgbClr val="C00000"/>
              </a:buClr>
              <a:buSzPct val="75000"/>
              <a:buFont typeface="Arial" panose="020B0604020202020204" pitchFamily="34" charset="0"/>
              <a:buChar char="•"/>
            </a:pPr>
            <a:r>
              <a:rPr lang="en-US" sz="1800">
                <a:latin typeface="Calibri" panose="020F0502020204030204" pitchFamily="34" charset="0"/>
                <a:cs typeface="Calibri" panose="020F0502020204030204" pitchFamily="34" charset="0"/>
              </a:rPr>
              <a:t>Co-location of services are tailored to our highest risk patients. </a:t>
            </a:r>
            <a:endParaRPr sz="1800">
              <a:latin typeface="Calibri" panose="020F0502020204030204" pitchFamily="34" charset="0"/>
              <a:cs typeface="Calibri" panose="020F0502020204030204" pitchFamily="34" charset="0"/>
            </a:endParaRPr>
          </a:p>
          <a:p>
            <a:pPr>
              <a:buClr>
                <a:srgbClr val="C00000"/>
              </a:buClr>
              <a:buFont typeface="Arial" panose="020B0604020202020204" pitchFamily="34" charset="0"/>
              <a:buChar char="•"/>
            </a:pPr>
            <a:r>
              <a:rPr lang="en-US" sz="1800">
                <a:latin typeface="Calibri" panose="020F0502020204030204" pitchFamily="34" charset="0"/>
                <a:cs typeface="Calibri" panose="020F0502020204030204" pitchFamily="34" charset="0"/>
              </a:rPr>
              <a:t>Harm reduction and trauma informed</a:t>
            </a:r>
          </a:p>
          <a:p>
            <a:pPr>
              <a:buClr>
                <a:srgbClr val="C00000"/>
              </a:buClr>
              <a:buFont typeface="Arial" panose="020B0604020202020204" pitchFamily="34" charset="0"/>
              <a:buChar char="•"/>
            </a:pPr>
            <a:r>
              <a:rPr lang="en-US" sz="1800">
                <a:latin typeface="Calibri" panose="020F0502020204030204" pitchFamily="34" charset="0"/>
                <a:ea typeface="Calibri Light"/>
                <a:cs typeface="Calibri" panose="020F0502020204030204" pitchFamily="34" charset="0"/>
              </a:rPr>
              <a:t>Traditional healing and indigenous values</a:t>
            </a:r>
            <a:endParaRPr sz="1800">
              <a:latin typeface="Calibri" panose="020F0502020204030204" pitchFamily="34" charset="0"/>
              <a:cs typeface="Calibri" panose="020F0502020204030204" pitchFamily="34" charset="0"/>
            </a:endParaRPr>
          </a:p>
          <a:p>
            <a:pPr marL="457200" lvl="0" indent="-334327" algn="l" rtl="0">
              <a:lnSpc>
                <a:spcPct val="100000"/>
              </a:lnSpc>
              <a:spcBef>
                <a:spcPts val="360"/>
              </a:spcBef>
              <a:spcAft>
                <a:spcPts val="0"/>
              </a:spcAft>
              <a:buClr>
                <a:srgbClr val="C00000"/>
              </a:buClr>
              <a:buSzPct val="75000"/>
              <a:buFont typeface="Arial" panose="020B0604020202020204" pitchFamily="34" charset="0"/>
              <a:buChar char="•"/>
            </a:pPr>
            <a:r>
              <a:rPr lang="en-US" sz="1800">
                <a:latin typeface="Calibri" panose="020F0502020204030204" pitchFamily="34" charset="0"/>
                <a:cs typeface="Calibri" panose="020F0502020204030204" pitchFamily="34" charset="0"/>
              </a:rPr>
              <a:t>Focused on care and services for: </a:t>
            </a:r>
            <a:endParaRPr sz="1800">
              <a:latin typeface="Calibri" panose="020F0502020204030204" pitchFamily="34" charset="0"/>
              <a:cs typeface="Calibri" panose="020F0502020204030204" pitchFamily="34" charset="0"/>
            </a:endParaRPr>
          </a:p>
          <a:p>
            <a:pPr marL="914400" lvl="1" indent="-334327" algn="l" rtl="0">
              <a:lnSpc>
                <a:spcPct val="100000"/>
              </a:lnSpc>
              <a:spcBef>
                <a:spcPts val="360"/>
              </a:spcBef>
              <a:spcAft>
                <a:spcPts val="0"/>
              </a:spcAft>
              <a:buClr>
                <a:srgbClr val="C00000"/>
              </a:buClr>
              <a:buSzPct val="81818"/>
              <a:buFont typeface="Arial" panose="020B0604020202020204" pitchFamily="34" charset="0"/>
              <a:buChar char="•"/>
            </a:pPr>
            <a:r>
              <a:rPr lang="en-US" sz="1800">
                <a:latin typeface="Calibri" panose="020F0502020204030204" pitchFamily="34" charset="0"/>
                <a:cs typeface="Calibri" panose="020F0502020204030204" pitchFamily="34" charset="0"/>
              </a:rPr>
              <a:t>Native American community</a:t>
            </a:r>
            <a:endParaRPr sz="1800">
              <a:latin typeface="Calibri" panose="020F0502020204030204" pitchFamily="34" charset="0"/>
              <a:cs typeface="Calibri" panose="020F0502020204030204" pitchFamily="34" charset="0"/>
            </a:endParaRPr>
          </a:p>
          <a:p>
            <a:pPr marL="914400" lvl="1" indent="-334327" algn="l" rtl="0">
              <a:lnSpc>
                <a:spcPct val="100000"/>
              </a:lnSpc>
              <a:spcBef>
                <a:spcPts val="360"/>
              </a:spcBef>
              <a:spcAft>
                <a:spcPts val="0"/>
              </a:spcAft>
              <a:buClr>
                <a:srgbClr val="C00000"/>
              </a:buClr>
              <a:buSzPct val="81818"/>
              <a:buFont typeface="Arial" panose="020B0604020202020204" pitchFamily="34" charset="0"/>
              <a:buChar char="•"/>
            </a:pPr>
            <a:r>
              <a:rPr lang="en-US" sz="1800">
                <a:latin typeface="Calibri" panose="020F0502020204030204" pitchFamily="34" charset="0"/>
                <a:cs typeface="Calibri" panose="020F0502020204030204" pitchFamily="34" charset="0"/>
              </a:rPr>
              <a:t>people experiencing homelessness (particularly those unsheltered)</a:t>
            </a:r>
            <a:endParaRPr sz="1800">
              <a:latin typeface="Calibri" panose="020F0502020204030204" pitchFamily="34" charset="0"/>
              <a:cs typeface="Calibri" panose="020F0502020204030204" pitchFamily="34" charset="0"/>
            </a:endParaRPr>
          </a:p>
          <a:p>
            <a:pPr marL="914400" lvl="1" indent="-334327" algn="l" rtl="0">
              <a:lnSpc>
                <a:spcPct val="100000"/>
              </a:lnSpc>
              <a:spcBef>
                <a:spcPts val="360"/>
              </a:spcBef>
              <a:spcAft>
                <a:spcPts val="0"/>
              </a:spcAft>
              <a:buClr>
                <a:srgbClr val="C00000"/>
              </a:buClr>
              <a:buSzPct val="81818"/>
              <a:buFont typeface="Arial" panose="020B0604020202020204" pitchFamily="34" charset="0"/>
              <a:buChar char="•"/>
            </a:pPr>
            <a:r>
              <a:rPr lang="en-US" sz="1800">
                <a:latin typeface="Calibri" panose="020F0502020204030204" pitchFamily="34" charset="0"/>
                <a:cs typeface="Calibri" panose="020F0502020204030204" pitchFamily="34" charset="0"/>
              </a:rPr>
              <a:t>people who inject drugs</a:t>
            </a:r>
            <a:endParaRPr sz="1800">
              <a:latin typeface="Calibri" panose="020F0502020204030204" pitchFamily="34" charset="0"/>
              <a:cs typeface="Calibri" panose="020F0502020204030204" pitchFamily="34" charset="0"/>
            </a:endParaRPr>
          </a:p>
          <a:p>
            <a:pPr marL="457200" lvl="0" indent="-334327" algn="l" rtl="0">
              <a:lnSpc>
                <a:spcPct val="100000"/>
              </a:lnSpc>
              <a:spcBef>
                <a:spcPts val="360"/>
              </a:spcBef>
              <a:spcAft>
                <a:spcPts val="0"/>
              </a:spcAft>
              <a:buClr>
                <a:srgbClr val="C00000"/>
              </a:buClr>
              <a:buSzPct val="75000"/>
              <a:buFont typeface="Arial" panose="020B0604020202020204" pitchFamily="34" charset="0"/>
              <a:buChar char="•"/>
            </a:pPr>
            <a:r>
              <a:rPr lang="en-US" sz="1800">
                <a:latin typeface="Calibri" panose="020F0502020204030204" pitchFamily="34" charset="0"/>
                <a:cs typeface="Calibri" panose="020F0502020204030204" pitchFamily="34" charset="0"/>
              </a:rPr>
              <a:t>Addressing Barriers to HIV Care for community</a:t>
            </a:r>
            <a:endParaRPr sz="1800">
              <a:latin typeface="Calibri" panose="020F0502020204030204" pitchFamily="34" charset="0"/>
              <a:cs typeface="Calibri" panose="020F0502020204030204" pitchFamily="34" charset="0"/>
            </a:endParaRPr>
          </a:p>
          <a:p>
            <a:pPr marL="914400" lvl="1" indent="-334327" algn="l" rtl="0">
              <a:lnSpc>
                <a:spcPct val="100000"/>
              </a:lnSpc>
              <a:spcBef>
                <a:spcPts val="360"/>
              </a:spcBef>
              <a:spcAft>
                <a:spcPts val="0"/>
              </a:spcAft>
              <a:buClr>
                <a:srgbClr val="C00000"/>
              </a:buClr>
              <a:buSzPct val="81818"/>
              <a:buFont typeface="Arial" panose="020B0604020202020204" pitchFamily="34" charset="0"/>
              <a:buChar char="•"/>
            </a:pPr>
            <a:r>
              <a:rPr lang="en-US" sz="1800">
                <a:latin typeface="Calibri" panose="020F0502020204030204" pitchFamily="34" charset="0"/>
                <a:cs typeface="Calibri" panose="020F0502020204030204" pitchFamily="34" charset="0"/>
              </a:rPr>
              <a:t>Fear of community stigma &amp; provider judgment</a:t>
            </a:r>
          </a:p>
          <a:p>
            <a:pPr marL="914400" lvl="1" indent="-334327" algn="l" rtl="0">
              <a:lnSpc>
                <a:spcPct val="100000"/>
              </a:lnSpc>
              <a:spcBef>
                <a:spcPts val="360"/>
              </a:spcBef>
              <a:spcAft>
                <a:spcPts val="0"/>
              </a:spcAft>
              <a:buClr>
                <a:srgbClr val="C00000"/>
              </a:buClr>
              <a:buSzPct val="81818"/>
              <a:buFont typeface="Arial" panose="020B0604020202020204" pitchFamily="34" charset="0"/>
              <a:buChar char="•"/>
            </a:pPr>
            <a:r>
              <a:rPr lang="en-US" sz="1800">
                <a:latin typeface="Calibri" panose="020F0502020204030204" pitchFamily="34" charset="0"/>
                <a:cs typeface="Calibri" panose="020F0502020204030204" pitchFamily="34" charset="0"/>
              </a:rPr>
              <a:t>Comprehensive services for people who use drugs</a:t>
            </a:r>
          </a:p>
          <a:p>
            <a:pPr marL="914400" lvl="1" indent="-334327" algn="l" rtl="0">
              <a:lnSpc>
                <a:spcPct val="100000"/>
              </a:lnSpc>
              <a:spcBef>
                <a:spcPts val="360"/>
              </a:spcBef>
              <a:spcAft>
                <a:spcPts val="0"/>
              </a:spcAft>
              <a:buClr>
                <a:srgbClr val="C00000"/>
              </a:buClr>
              <a:buSzPct val="81818"/>
              <a:buFont typeface="Arial" panose="020B0604020202020204" pitchFamily="34" charset="0"/>
              <a:buChar char="•"/>
            </a:pPr>
            <a:r>
              <a:rPr lang="en-US" sz="1800">
                <a:latin typeface="Calibri" panose="020F0502020204030204" pitchFamily="34" charset="0"/>
                <a:cs typeface="Calibri" panose="020F0502020204030204" pitchFamily="34" charset="0"/>
              </a:rPr>
              <a:t>Difficulty attending schedule appointments</a:t>
            </a:r>
            <a:endParaRPr sz="1800">
              <a:latin typeface="Calibri" panose="020F0502020204030204" pitchFamily="34" charset="0"/>
              <a:cs typeface="Calibri" panose="020F0502020204030204" pitchFamily="34" charset="0"/>
            </a:endParaRPr>
          </a:p>
          <a:p>
            <a:pPr marL="914400" lvl="1" indent="-334327" algn="l" rtl="0">
              <a:lnSpc>
                <a:spcPct val="100000"/>
              </a:lnSpc>
              <a:spcBef>
                <a:spcPts val="360"/>
              </a:spcBef>
              <a:spcAft>
                <a:spcPts val="0"/>
              </a:spcAft>
              <a:buClr>
                <a:srgbClr val="C00000"/>
              </a:buClr>
              <a:buSzPct val="81818"/>
              <a:buFont typeface="Arial" panose="020B0604020202020204" pitchFamily="34" charset="0"/>
              <a:buChar char="•"/>
            </a:pPr>
            <a:r>
              <a:rPr lang="en-US" sz="1800">
                <a:latin typeface="Calibri" panose="020F0502020204030204" pitchFamily="34" charset="0"/>
                <a:cs typeface="Calibri" panose="020F0502020204030204" pitchFamily="34" charset="0"/>
              </a:rPr>
              <a:t>Mental Health</a:t>
            </a:r>
            <a:endParaRPr sz="1800">
              <a:latin typeface="Calibri" panose="020F0502020204030204" pitchFamily="34" charset="0"/>
              <a:cs typeface="Calibri" panose="020F0502020204030204" pitchFamily="34" charset="0"/>
            </a:endParaRPr>
          </a:p>
          <a:p>
            <a:pPr marL="457200" lvl="0" indent="-334327" algn="l" rtl="0">
              <a:spcBef>
                <a:spcPts val="360"/>
              </a:spcBef>
              <a:spcAft>
                <a:spcPts val="0"/>
              </a:spcAft>
              <a:buClr>
                <a:srgbClr val="C00000"/>
              </a:buClr>
              <a:buSzPct val="75000"/>
              <a:buFont typeface="Arial" panose="020B0604020202020204" pitchFamily="34" charset="0"/>
              <a:buChar char="•"/>
            </a:pPr>
            <a:r>
              <a:rPr lang="en-US" sz="1800">
                <a:latin typeface="Calibri" panose="020F0502020204030204" pitchFamily="34" charset="0"/>
                <a:cs typeface="Calibri" panose="020F0502020204030204" pitchFamily="34" charset="0"/>
              </a:rPr>
              <a:t>Evidence based care by clinically competent professional staff</a:t>
            </a:r>
            <a:endParaRPr sz="1800">
              <a:latin typeface="Calibri" panose="020F0502020204030204" pitchFamily="34" charset="0"/>
              <a:cs typeface="Calibri" panose="020F0502020204030204" pitchFamily="34" charset="0"/>
            </a:endParaRPr>
          </a:p>
        </p:txBody>
      </p:sp>
      <p:sp>
        <p:nvSpPr>
          <p:cNvPr id="340" name="Google Shape;340;p23"/>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30</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416090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8" name="Google Shape;348;p24" descr="Visual representation of the HIV Care Continuum."/>
          <p:cNvPicPr preferRelativeResize="0"/>
          <p:nvPr/>
        </p:nvPicPr>
        <p:blipFill rotWithShape="1">
          <a:blip r:embed="rId3">
            <a:alphaModFix/>
          </a:blip>
          <a:srcRect/>
          <a:stretch/>
        </p:blipFill>
        <p:spPr>
          <a:xfrm>
            <a:off x="0" y="1401525"/>
            <a:ext cx="12191999" cy="4319975"/>
          </a:xfrm>
          <a:prstGeom prst="rect">
            <a:avLst/>
          </a:prstGeom>
          <a:noFill/>
          <a:ln>
            <a:noFill/>
          </a:ln>
        </p:spPr>
      </p:pic>
      <p:sp>
        <p:nvSpPr>
          <p:cNvPr id="347" name="Google Shape;347;p24"/>
          <p:cNvSpPr>
            <a:spLocks noGrp="1"/>
          </p:cNvSpPr>
          <p:nvPr>
            <p:ph type="sldNum" idx="12"/>
          </p:nvPr>
        </p:nvSpPr>
        <p:spPr>
          <a:xfrm>
            <a:off x="10055788" y="6305883"/>
            <a:ext cx="5487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31</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
        <p:nvSpPr>
          <p:cNvPr id="2" name="Rectangle 1"/>
          <p:cNvSpPr/>
          <p:nvPr/>
        </p:nvSpPr>
        <p:spPr>
          <a:xfrm>
            <a:off x="4323907" y="6334780"/>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https://www.hiv.gov/federal-response/policies-issues/hiv-aids-care-continuum</a:t>
            </a:r>
          </a:p>
        </p:txBody>
      </p:sp>
    </p:spTree>
    <p:extLst>
      <p:ext uri="{BB962C8B-B14F-4D97-AF65-F5344CB8AC3E}">
        <p14:creationId xmlns:p14="http://schemas.microsoft.com/office/powerpoint/2010/main" val="3015050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13a0e842445_0_0"/>
          <p:cNvSpPr txBox="1">
            <a:spLocks noGrp="1"/>
          </p:cNvSpPr>
          <p:nvPr>
            <p:ph type="title"/>
          </p:nvPr>
        </p:nvSpPr>
        <p:spPr>
          <a:xfrm>
            <a:off x="609586" y="170738"/>
            <a:ext cx="11087400" cy="1143000"/>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Clr>
                <a:schemeClr val="accent6"/>
              </a:buClr>
              <a:buSzPts val="1800"/>
              <a:buNone/>
            </a:pPr>
            <a:r>
              <a:rPr lang="en-US" dirty="0">
                <a:latin typeface="Calibri" panose="020F0502020204030204" pitchFamily="34" charset="0"/>
                <a:cs typeface="Calibri" panose="020F0502020204030204" pitchFamily="34" charset="0"/>
              </a:rPr>
              <a:t>NACC’s HIV Care Continuum</a:t>
            </a:r>
            <a:endParaRPr dirty="0">
              <a:latin typeface="Calibri" panose="020F0502020204030204" pitchFamily="34" charset="0"/>
              <a:cs typeface="Calibri" panose="020F0502020204030204" pitchFamily="34" charset="0"/>
            </a:endParaRPr>
          </a:p>
        </p:txBody>
      </p:sp>
      <p:sp>
        <p:nvSpPr>
          <p:cNvPr id="356" name="Google Shape;356;g13a0e842445_0_0"/>
          <p:cNvSpPr txBox="1">
            <a:spLocks noGrp="1"/>
          </p:cNvSpPr>
          <p:nvPr>
            <p:ph type="body" idx="1"/>
          </p:nvPr>
        </p:nvSpPr>
        <p:spPr>
          <a:xfrm>
            <a:off x="609600" y="1313750"/>
            <a:ext cx="11087400" cy="4726200"/>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100000"/>
              </a:lnSpc>
              <a:spcBef>
                <a:spcPts val="360"/>
              </a:spcBef>
              <a:spcAft>
                <a:spcPts val="0"/>
              </a:spcAft>
              <a:buSzPts val="1800"/>
              <a:buChar char="●"/>
            </a:pPr>
            <a:r>
              <a:rPr lang="en-US" b="1">
                <a:latin typeface="Calibri" panose="020F0502020204030204" pitchFamily="34" charset="0"/>
                <a:cs typeface="Calibri" panose="020F0502020204030204" pitchFamily="34" charset="0"/>
              </a:rPr>
              <a:t>Prevention</a:t>
            </a:r>
            <a:r>
              <a:rPr lang="en-US">
                <a:latin typeface="Calibri" panose="020F0502020204030204" pitchFamily="34" charset="0"/>
                <a:cs typeface="Calibri" panose="020F0502020204030204" pitchFamily="34" charset="0"/>
              </a:rPr>
              <a:t> </a:t>
            </a:r>
            <a:endParaRPr>
              <a:latin typeface="Calibri" panose="020F0502020204030204" pitchFamily="34" charset="0"/>
              <a:cs typeface="Calibri" panose="020F0502020204030204" pitchFamily="34" charset="0"/>
            </a:endParaRPr>
          </a:p>
          <a:p>
            <a:pPr marL="914400" lvl="1" indent="-342900" algn="l" rtl="0">
              <a:lnSpc>
                <a:spcPct val="100000"/>
              </a:lnSpc>
              <a:spcBef>
                <a:spcPts val="360"/>
              </a:spcBef>
              <a:spcAft>
                <a:spcPts val="0"/>
              </a:spcAft>
              <a:buSzPts val="1800"/>
              <a:buChar char="○"/>
            </a:pPr>
            <a:r>
              <a:rPr lang="en-US" sz="2400">
                <a:latin typeface="Calibri" panose="020F0502020204030204" pitchFamily="34" charset="0"/>
                <a:cs typeface="Calibri" panose="020F0502020204030204" pitchFamily="34" charset="0"/>
              </a:rPr>
              <a:t>Safer Use Supplies &amp; Education, </a:t>
            </a:r>
            <a:r>
              <a:rPr lang="en-US" sz="2400" err="1">
                <a:latin typeface="Calibri" panose="020F0502020204030204" pitchFamily="34" charset="0"/>
                <a:cs typeface="Calibri" panose="020F0502020204030204" pitchFamily="34" charset="0"/>
              </a:rPr>
              <a:t>PrEP</a:t>
            </a:r>
            <a:r>
              <a:rPr lang="en-US" sz="2400">
                <a:latin typeface="Calibri" panose="020F0502020204030204" pitchFamily="34" charset="0"/>
                <a:cs typeface="Calibri" panose="020F0502020204030204" pitchFamily="34" charset="0"/>
              </a:rPr>
              <a:t>, Wound Care, DIS</a:t>
            </a:r>
            <a:endParaRPr sz="2400">
              <a:latin typeface="Calibri" panose="020F0502020204030204" pitchFamily="34" charset="0"/>
              <a:cs typeface="Calibri" panose="020F0502020204030204" pitchFamily="34" charset="0"/>
            </a:endParaRPr>
          </a:p>
          <a:p>
            <a:pPr marL="457200" lvl="0" indent="-342900" algn="l" rtl="0">
              <a:lnSpc>
                <a:spcPct val="100000"/>
              </a:lnSpc>
              <a:spcBef>
                <a:spcPts val="1000"/>
              </a:spcBef>
              <a:spcAft>
                <a:spcPts val="0"/>
              </a:spcAft>
              <a:buSzPts val="1800"/>
              <a:buChar char="●"/>
            </a:pPr>
            <a:r>
              <a:rPr lang="en-US" b="1">
                <a:latin typeface="Calibri" panose="020F0502020204030204" pitchFamily="34" charset="0"/>
                <a:cs typeface="Calibri" panose="020F0502020204030204" pitchFamily="34" charset="0"/>
              </a:rPr>
              <a:t>Diagnosis </a:t>
            </a:r>
            <a:endParaRPr b="1">
              <a:latin typeface="Calibri" panose="020F0502020204030204" pitchFamily="34" charset="0"/>
              <a:cs typeface="Calibri" panose="020F0502020204030204" pitchFamily="34" charset="0"/>
            </a:endParaRPr>
          </a:p>
          <a:p>
            <a:pPr marL="914400" lvl="1" indent="-342900" algn="l" rtl="0">
              <a:lnSpc>
                <a:spcPct val="100000"/>
              </a:lnSpc>
              <a:spcBef>
                <a:spcPts val="360"/>
              </a:spcBef>
              <a:spcAft>
                <a:spcPts val="0"/>
              </a:spcAft>
              <a:buSzPts val="1800"/>
              <a:buChar char="○"/>
            </a:pPr>
            <a:r>
              <a:rPr lang="en-US" sz="2400">
                <a:latin typeface="Calibri" panose="020F0502020204030204" pitchFamily="34" charset="0"/>
                <a:cs typeface="Calibri" panose="020F0502020204030204" pitchFamily="34" charset="0"/>
              </a:rPr>
              <a:t>Outreach &amp; clinic-based testing, in-clinic rapid HIV testing </a:t>
            </a:r>
            <a:endParaRPr sz="2400">
              <a:latin typeface="Calibri" panose="020F0502020204030204" pitchFamily="34" charset="0"/>
              <a:cs typeface="Calibri" panose="020F0502020204030204" pitchFamily="34" charset="0"/>
            </a:endParaRPr>
          </a:p>
          <a:p>
            <a:pPr marL="457200" lvl="0" indent="-342900" algn="l" rtl="0">
              <a:lnSpc>
                <a:spcPct val="100000"/>
              </a:lnSpc>
              <a:spcBef>
                <a:spcPts val="1000"/>
              </a:spcBef>
              <a:spcAft>
                <a:spcPts val="0"/>
              </a:spcAft>
              <a:buSzPts val="1800"/>
              <a:buChar char="●"/>
            </a:pPr>
            <a:r>
              <a:rPr lang="en-US" b="1">
                <a:latin typeface="Calibri" panose="020F0502020204030204" pitchFamily="34" charset="0"/>
                <a:cs typeface="Calibri" panose="020F0502020204030204" pitchFamily="34" charset="0"/>
              </a:rPr>
              <a:t>Linkage to Care</a:t>
            </a:r>
            <a:r>
              <a:rPr lang="en-US">
                <a:latin typeface="Calibri" panose="020F0502020204030204" pitchFamily="34" charset="0"/>
                <a:cs typeface="Calibri" panose="020F0502020204030204" pitchFamily="34" charset="0"/>
              </a:rPr>
              <a:t> </a:t>
            </a:r>
            <a:endParaRPr>
              <a:latin typeface="Calibri" panose="020F0502020204030204" pitchFamily="34" charset="0"/>
              <a:cs typeface="Calibri" panose="020F0502020204030204" pitchFamily="34" charset="0"/>
            </a:endParaRPr>
          </a:p>
          <a:p>
            <a:pPr marL="914400" lvl="1" indent="-342900" algn="l" rtl="0">
              <a:lnSpc>
                <a:spcPct val="100000"/>
              </a:lnSpc>
              <a:spcBef>
                <a:spcPts val="360"/>
              </a:spcBef>
              <a:spcAft>
                <a:spcPts val="0"/>
              </a:spcAft>
              <a:buSzPts val="1800"/>
              <a:buChar char="○"/>
            </a:pPr>
            <a:r>
              <a:rPr lang="en-US" sz="2400">
                <a:latin typeface="Calibri" panose="020F0502020204030204" pitchFamily="34" charset="0"/>
                <a:cs typeface="Calibri" panose="020F0502020204030204" pitchFamily="34" charset="0"/>
              </a:rPr>
              <a:t>Incentives, collaboration with outreach organizations, provider appointment flexibility </a:t>
            </a:r>
            <a:endParaRPr sz="2400">
              <a:latin typeface="Calibri" panose="020F0502020204030204" pitchFamily="34" charset="0"/>
              <a:cs typeface="Calibri" panose="020F0502020204030204" pitchFamily="34" charset="0"/>
            </a:endParaRPr>
          </a:p>
          <a:p>
            <a:pPr marL="457200" lvl="0" indent="-342900" algn="l" rtl="0">
              <a:lnSpc>
                <a:spcPct val="100000"/>
              </a:lnSpc>
              <a:spcBef>
                <a:spcPts val="1000"/>
              </a:spcBef>
              <a:spcAft>
                <a:spcPts val="0"/>
              </a:spcAft>
              <a:buSzPts val="1800"/>
              <a:buChar char="●"/>
            </a:pPr>
            <a:r>
              <a:rPr lang="en-US" b="1">
                <a:latin typeface="Calibri" panose="020F0502020204030204" pitchFamily="34" charset="0"/>
                <a:cs typeface="Calibri" panose="020F0502020204030204" pitchFamily="34" charset="0"/>
              </a:rPr>
              <a:t>HIV Medical Care</a:t>
            </a:r>
            <a:endParaRPr b="1">
              <a:latin typeface="Calibri" panose="020F0502020204030204" pitchFamily="34" charset="0"/>
              <a:cs typeface="Calibri" panose="020F0502020204030204" pitchFamily="34" charset="0"/>
            </a:endParaRPr>
          </a:p>
          <a:p>
            <a:pPr marL="914400" lvl="1" indent="-342900" algn="l" rtl="0">
              <a:lnSpc>
                <a:spcPct val="100000"/>
              </a:lnSpc>
              <a:spcBef>
                <a:spcPts val="360"/>
              </a:spcBef>
              <a:spcAft>
                <a:spcPts val="0"/>
              </a:spcAft>
              <a:buSzPts val="1800"/>
              <a:buChar char="○"/>
            </a:pPr>
            <a:r>
              <a:rPr lang="en-US" sz="2400">
                <a:latin typeface="Calibri" panose="020F0502020204030204" pitchFamily="34" charset="0"/>
                <a:cs typeface="Calibri" panose="020F0502020204030204" pitchFamily="34" charset="0"/>
              </a:rPr>
              <a:t>Same-day ART, specialty pharmacy coordination, harm reduction philosophy</a:t>
            </a:r>
            <a:endParaRPr sz="2400">
              <a:latin typeface="Calibri" panose="020F0502020204030204" pitchFamily="34" charset="0"/>
              <a:cs typeface="Calibri" panose="020F0502020204030204" pitchFamily="34" charset="0"/>
            </a:endParaRPr>
          </a:p>
          <a:p>
            <a:pPr marL="457200" lvl="0" indent="-342900" algn="l" rtl="0">
              <a:lnSpc>
                <a:spcPct val="100000"/>
              </a:lnSpc>
              <a:spcBef>
                <a:spcPts val="1000"/>
              </a:spcBef>
              <a:spcAft>
                <a:spcPts val="0"/>
              </a:spcAft>
              <a:buSzPts val="1800"/>
              <a:buChar char="●"/>
            </a:pPr>
            <a:r>
              <a:rPr lang="en-US" b="1">
                <a:latin typeface="Calibri" panose="020F0502020204030204" pitchFamily="34" charset="0"/>
                <a:cs typeface="Calibri" panose="020F0502020204030204" pitchFamily="34" charset="0"/>
              </a:rPr>
              <a:t>Retention</a:t>
            </a:r>
            <a:endParaRPr b="1">
              <a:latin typeface="Calibri" panose="020F0502020204030204" pitchFamily="34" charset="0"/>
              <a:cs typeface="Calibri" panose="020F0502020204030204" pitchFamily="34" charset="0"/>
            </a:endParaRPr>
          </a:p>
          <a:p>
            <a:pPr marL="914400" lvl="1" indent="-342900" algn="l" rtl="0">
              <a:lnSpc>
                <a:spcPct val="100000"/>
              </a:lnSpc>
              <a:spcBef>
                <a:spcPts val="360"/>
              </a:spcBef>
              <a:spcAft>
                <a:spcPts val="0"/>
              </a:spcAft>
              <a:buSzPts val="1800"/>
              <a:buChar char="○"/>
            </a:pPr>
            <a:r>
              <a:rPr lang="en-US" sz="2400">
                <a:latin typeface="Calibri" panose="020F0502020204030204" pitchFamily="34" charset="0"/>
                <a:cs typeface="Calibri" panose="020F0502020204030204" pitchFamily="34" charset="0"/>
              </a:rPr>
              <a:t>Incentives, co-located services, follow up flexibility, case management  </a:t>
            </a:r>
            <a:endParaRPr sz="2400">
              <a:latin typeface="Calibri" panose="020F0502020204030204" pitchFamily="34" charset="0"/>
              <a:cs typeface="Calibri" panose="020F0502020204030204" pitchFamily="34" charset="0"/>
            </a:endParaRPr>
          </a:p>
          <a:p>
            <a:pPr marL="457200" lvl="0" indent="-342900" algn="l" rtl="0">
              <a:lnSpc>
                <a:spcPct val="100000"/>
              </a:lnSpc>
              <a:spcBef>
                <a:spcPts val="1000"/>
              </a:spcBef>
              <a:spcAft>
                <a:spcPts val="0"/>
              </a:spcAft>
              <a:buSzPts val="1800"/>
              <a:buChar char="●"/>
            </a:pPr>
            <a:r>
              <a:rPr lang="en-US" b="1">
                <a:latin typeface="Calibri" panose="020F0502020204030204" pitchFamily="34" charset="0"/>
                <a:cs typeface="Calibri" panose="020F0502020204030204" pitchFamily="34" charset="0"/>
              </a:rPr>
              <a:t>Viral Suppression </a:t>
            </a:r>
            <a:endParaRPr b="1">
              <a:latin typeface="Calibri" panose="020F0502020204030204" pitchFamily="34" charset="0"/>
              <a:cs typeface="Calibri" panose="020F0502020204030204" pitchFamily="34" charset="0"/>
            </a:endParaRPr>
          </a:p>
          <a:p>
            <a:pPr marL="914400" lvl="1" indent="-342900" algn="l" rtl="0">
              <a:lnSpc>
                <a:spcPct val="100000"/>
              </a:lnSpc>
              <a:spcBef>
                <a:spcPts val="360"/>
              </a:spcBef>
              <a:spcAft>
                <a:spcPts val="0"/>
              </a:spcAft>
              <a:buSzPts val="1800"/>
              <a:buChar char="○"/>
            </a:pPr>
            <a:r>
              <a:rPr lang="en-US" sz="2400">
                <a:latin typeface="Calibri" panose="020F0502020204030204" pitchFamily="34" charset="0"/>
                <a:cs typeface="Calibri" panose="020F0502020204030204" pitchFamily="34" charset="0"/>
              </a:rPr>
              <a:t>Adherence support &amp; education, case management</a:t>
            </a:r>
            <a:endParaRPr sz="2400">
              <a:latin typeface="Calibri" panose="020F0502020204030204" pitchFamily="34" charset="0"/>
              <a:cs typeface="Calibri" panose="020F0502020204030204" pitchFamily="34" charset="0"/>
            </a:endParaRPr>
          </a:p>
        </p:txBody>
      </p:sp>
      <p:sp>
        <p:nvSpPr>
          <p:cNvPr id="355" name="Google Shape;355;g13a0e842445_0_0"/>
          <p:cNvSpPr>
            <a:spLocks noGrp="1"/>
          </p:cNvSpPr>
          <p:nvPr>
            <p:ph type="sldNum" idx="12"/>
          </p:nvPr>
        </p:nvSpPr>
        <p:spPr>
          <a:xfrm>
            <a:off x="11375717" y="6305883"/>
            <a:ext cx="7314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32</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760266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134500851f1_0_15"/>
          <p:cNvSpPr txBox="1">
            <a:spLocks noGrp="1"/>
          </p:cNvSpPr>
          <p:nvPr>
            <p:ph type="title"/>
          </p:nvPr>
        </p:nvSpPr>
        <p:spPr>
          <a:xfrm>
            <a:off x="609599" y="274638"/>
            <a:ext cx="11087400" cy="1143000"/>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Clr>
                <a:schemeClr val="accent6"/>
              </a:buClr>
              <a:buSzPts val="1800"/>
              <a:buNone/>
            </a:pPr>
            <a:r>
              <a:rPr lang="en-US">
                <a:solidFill>
                  <a:srgbClr val="C00000"/>
                </a:solidFill>
                <a:latin typeface="Calibri" panose="020F0502020204030204" pitchFamily="34" charset="0"/>
                <a:cs typeface="Calibri" panose="020F0502020204030204" pitchFamily="34" charset="0"/>
              </a:rPr>
              <a:t>Harm Reduction: Meeting patients where they’re at</a:t>
            </a:r>
            <a:endParaRPr>
              <a:solidFill>
                <a:srgbClr val="C00000"/>
              </a:solidFill>
              <a:latin typeface="Calibri" panose="020F0502020204030204" pitchFamily="34" charset="0"/>
              <a:cs typeface="Calibri" panose="020F0502020204030204" pitchFamily="34" charset="0"/>
            </a:endParaRPr>
          </a:p>
        </p:txBody>
      </p:sp>
      <p:sp>
        <p:nvSpPr>
          <p:cNvPr id="246" name="Google Shape;246;g134500851f1_0_15"/>
          <p:cNvSpPr txBox="1">
            <a:spLocks noGrp="1"/>
          </p:cNvSpPr>
          <p:nvPr>
            <p:ph type="body" idx="1"/>
          </p:nvPr>
        </p:nvSpPr>
        <p:spPr>
          <a:xfrm>
            <a:off x="280086" y="1351762"/>
            <a:ext cx="11602800" cy="4954121"/>
          </a:xfrm>
          <a:prstGeom prst="rect">
            <a:avLst/>
          </a:prstGeom>
          <a:noFill/>
          <a:ln>
            <a:noFill/>
          </a:ln>
        </p:spPr>
        <p:txBody>
          <a:bodyPr spcFirstLastPara="1" wrap="square" lIns="91425" tIns="45700" rIns="91425" bIns="45700" anchor="t" anchorCtr="0">
            <a:normAutofit/>
          </a:bodyPr>
          <a:lstStyle/>
          <a:p>
            <a:pPr>
              <a:buClr>
                <a:srgbClr val="C00000"/>
              </a:buClr>
              <a:buSzPct val="100000"/>
              <a:buFont typeface="Arial" panose="020B0604020202020204" pitchFamily="34" charset="0"/>
              <a:buChar char="•"/>
            </a:pPr>
            <a:r>
              <a:rPr lang="en-US" dirty="0">
                <a:latin typeface="Calibri" panose="020F0502020204030204" pitchFamily="34" charset="0"/>
                <a:cs typeface="Calibri" panose="020F0502020204030204" pitchFamily="34" charset="0"/>
              </a:rPr>
              <a:t>Trauma informed</a:t>
            </a:r>
          </a:p>
          <a:p>
            <a:pPr>
              <a:buClr>
                <a:srgbClr val="C00000"/>
              </a:buClr>
              <a:buSzPct val="100000"/>
              <a:buFont typeface="Arial" panose="020B0604020202020204" pitchFamily="34" charset="0"/>
              <a:buChar char="•"/>
            </a:pPr>
            <a:r>
              <a:rPr lang="en-US" dirty="0">
                <a:latin typeface="Calibri" panose="020F0502020204030204" pitchFamily="34" charset="0"/>
                <a:cs typeface="Calibri" panose="020F0502020204030204" pitchFamily="34" charset="0"/>
              </a:rPr>
              <a:t>Unconditional positive regard</a:t>
            </a:r>
          </a:p>
          <a:p>
            <a:pPr>
              <a:buClr>
                <a:srgbClr val="C00000"/>
              </a:buClr>
              <a:buSzPct val="100000"/>
              <a:buFont typeface="Arial" panose="020B0604020202020204" pitchFamily="34" charset="0"/>
              <a:buChar char="•"/>
            </a:pPr>
            <a:r>
              <a:rPr lang="en-US" dirty="0">
                <a:latin typeface="Calibri" panose="020F0502020204030204" pitchFamily="34" charset="0"/>
                <a:cs typeface="Calibri" panose="020F0502020204030204" pitchFamily="34" charset="0"/>
              </a:rPr>
              <a:t>Outreach services</a:t>
            </a:r>
          </a:p>
          <a:p>
            <a:pPr>
              <a:buClr>
                <a:srgbClr val="C00000"/>
              </a:buClr>
              <a:buSzPct val="100000"/>
              <a:buFont typeface="Arial" panose="020B0604020202020204" pitchFamily="34" charset="0"/>
              <a:buChar char="•"/>
            </a:pPr>
            <a:r>
              <a:rPr lang="en-US" dirty="0">
                <a:latin typeface="Calibri" panose="020F0502020204030204" pitchFamily="34" charset="0"/>
                <a:cs typeface="Calibri" panose="020F0502020204030204" pitchFamily="34" charset="0"/>
              </a:rPr>
              <a:t>Collaborative relationships with other organizations that create warm referral/linkage process</a:t>
            </a:r>
          </a:p>
          <a:p>
            <a:pPr>
              <a:buClr>
                <a:srgbClr val="C00000"/>
              </a:buClr>
              <a:buSzPct val="100000"/>
              <a:buFont typeface="Arial" panose="020B0604020202020204" pitchFamily="34" charset="0"/>
              <a:buChar char="•"/>
            </a:pPr>
            <a:r>
              <a:rPr lang="en-US" dirty="0">
                <a:latin typeface="Calibri" panose="020F0502020204030204" pitchFamily="34" charset="0"/>
                <a:cs typeface="Calibri" panose="020F0502020204030204" pitchFamily="34" charset="0"/>
              </a:rPr>
              <a:t>Staff competency in destigmatizing difficult conversations </a:t>
            </a:r>
          </a:p>
          <a:p>
            <a:pPr lvl="1">
              <a:buClr>
                <a:srgbClr val="C00000"/>
              </a:buClr>
              <a:buSzPct val="100000"/>
              <a:buFont typeface="Arial" panose="020B0604020202020204" pitchFamily="34" charset="0"/>
              <a:buChar char="•"/>
            </a:pPr>
            <a:r>
              <a:rPr lang="en-US" dirty="0">
                <a:latin typeface="Calibri" panose="020F0502020204030204" pitchFamily="34" charset="0"/>
                <a:cs typeface="Calibri" panose="020F0502020204030204" pitchFamily="34" charset="0"/>
              </a:rPr>
              <a:t>sex work, trafficking, &amp; trading</a:t>
            </a:r>
          </a:p>
          <a:p>
            <a:pPr marL="457200" lvl="0" indent="-381000">
              <a:spcBef>
                <a:spcPts val="360"/>
              </a:spcBef>
              <a:buClr>
                <a:srgbClr val="C00000"/>
              </a:buClr>
              <a:buSzPts val="2400"/>
              <a:buFont typeface="Arial" panose="020B0604020202020204" pitchFamily="34" charset="0"/>
              <a:buChar char="•"/>
            </a:pPr>
            <a:r>
              <a:rPr lang="en-US" sz="2400" dirty="0">
                <a:solidFill>
                  <a:schemeClr val="dk1"/>
                </a:solidFill>
                <a:latin typeface="Calibri" panose="020F0502020204030204" pitchFamily="34" charset="0"/>
                <a:cs typeface="Calibri" panose="020F0502020204030204" pitchFamily="34" charset="0"/>
              </a:rPr>
              <a:t>Harm reduction services -</a:t>
            </a:r>
            <a:r>
              <a:rPr lang="en-US" sz="2200" dirty="0">
                <a:solidFill>
                  <a:schemeClr val="dk1"/>
                </a:solidFill>
                <a:latin typeface="Calibri" panose="020F0502020204030204" pitchFamily="34" charset="0"/>
                <a:cs typeface="Calibri" panose="020F0502020204030204" pitchFamily="34" charset="0"/>
              </a:rPr>
              <a:t>syringe &amp; safer use supplies, vaccines, wound care kits, hygiene</a:t>
            </a:r>
          </a:p>
          <a:p>
            <a:pPr marL="457200" lvl="0" indent="-381000">
              <a:spcBef>
                <a:spcPts val="360"/>
              </a:spcBef>
              <a:buClr>
                <a:srgbClr val="C00000"/>
              </a:buClr>
              <a:buSzPts val="2400"/>
              <a:buFont typeface="Arial" panose="020B0604020202020204" pitchFamily="34" charset="0"/>
              <a:buChar char="•"/>
            </a:pPr>
            <a:r>
              <a:rPr lang="en-US" dirty="0">
                <a:latin typeface="Calibri" panose="020F0502020204030204" pitchFamily="34" charset="0"/>
                <a:cs typeface="Calibri" panose="020F0502020204030204" pitchFamily="34" charset="0"/>
              </a:rPr>
              <a:t>Resources to meet patient’s basic </a:t>
            </a:r>
            <a:r>
              <a:rPr lang="en-US" dirty="0" smtClean="0">
                <a:latin typeface="Calibri" panose="020F0502020204030204" pitchFamily="34" charset="0"/>
                <a:cs typeface="Calibri" panose="020F0502020204030204" pitchFamily="34" charset="0"/>
              </a:rPr>
              <a:t>needs</a:t>
            </a:r>
          </a:p>
          <a:p>
            <a:pPr lvl="1" indent="-381000">
              <a:buClr>
                <a:srgbClr val="C00000"/>
              </a:buClr>
              <a:buSzPts val="2400"/>
              <a:buFont typeface="Arial" panose="020B0604020202020204" pitchFamily="34" charset="0"/>
              <a:buChar char="•"/>
            </a:pPr>
            <a:r>
              <a:rPr lang="en-US" dirty="0">
                <a:latin typeface="Calibri" panose="020F0502020204030204" pitchFamily="34" charset="0"/>
                <a:cs typeface="Calibri" panose="020F0502020204030204" pitchFamily="34" charset="0"/>
              </a:rPr>
              <a:t>f</a:t>
            </a:r>
            <a:r>
              <a:rPr lang="en-US" dirty="0" smtClean="0">
                <a:solidFill>
                  <a:schemeClr val="dk1"/>
                </a:solidFill>
                <a:latin typeface="Calibri" panose="020F0502020204030204" pitchFamily="34" charset="0"/>
                <a:cs typeface="Calibri" panose="020F0502020204030204" pitchFamily="34" charset="0"/>
              </a:rPr>
              <a:t>ood</a:t>
            </a:r>
            <a:r>
              <a:rPr lang="en-US" dirty="0">
                <a:solidFill>
                  <a:schemeClr val="dk1"/>
                </a:solidFill>
                <a:latin typeface="Calibri" panose="020F0502020204030204" pitchFamily="34" charset="0"/>
                <a:cs typeface="Calibri" panose="020F0502020204030204" pitchFamily="34" charset="0"/>
              </a:rPr>
              <a:t>, clothing, shelter, transportation, insurance</a:t>
            </a:r>
          </a:p>
          <a:p>
            <a:pPr marL="457200" lvl="0" indent="-381000">
              <a:spcBef>
                <a:spcPts val="360"/>
              </a:spcBef>
              <a:buClr>
                <a:srgbClr val="C00000"/>
              </a:buClr>
              <a:buSzPts val="2400"/>
              <a:buFont typeface="Arial" panose="020B0604020202020204" pitchFamily="34" charset="0"/>
              <a:buChar char="•"/>
            </a:pPr>
            <a:r>
              <a:rPr lang="en-US" dirty="0">
                <a:latin typeface="Calibri" panose="020F0502020204030204" pitchFamily="34" charset="0"/>
                <a:cs typeface="Calibri" panose="020F0502020204030204" pitchFamily="34" charset="0"/>
              </a:rPr>
              <a:t>Incentives for linkage to care for any visit, helps patients to establish relationship with the </a:t>
            </a:r>
            <a:r>
              <a:rPr lang="en-US" dirty="0" smtClean="0">
                <a:latin typeface="Calibri" panose="020F0502020204030204" pitchFamily="34" charset="0"/>
                <a:cs typeface="Calibri" panose="020F0502020204030204" pitchFamily="34" charset="0"/>
              </a:rPr>
              <a:t>clinic</a:t>
            </a:r>
            <a:endParaRPr lang="en-US" dirty="0">
              <a:solidFill>
                <a:schemeClr val="dk1"/>
              </a:solidFill>
              <a:latin typeface="Calibri" panose="020F0502020204030204" pitchFamily="34" charset="0"/>
              <a:cs typeface="Calibri" panose="020F0502020204030204" pitchFamily="34" charset="0"/>
            </a:endParaRPr>
          </a:p>
          <a:p>
            <a:pPr>
              <a:buClr>
                <a:srgbClr val="C00000"/>
              </a:buClr>
              <a:buSzPct val="100000"/>
              <a:buFont typeface="Arial" panose="020B0604020202020204" pitchFamily="34" charset="0"/>
              <a:buChar char="•"/>
            </a:pPr>
            <a:endParaRPr lang="en-US" b="1" dirty="0"/>
          </a:p>
          <a:p>
            <a:pPr marL="114300" indent="0">
              <a:buClr>
                <a:srgbClr val="002060"/>
              </a:buClr>
              <a:buSzPct val="100000"/>
              <a:buNone/>
            </a:pPr>
            <a:endParaRPr lang="en-US" dirty="0"/>
          </a:p>
          <a:p>
            <a:pPr marL="114300" indent="0">
              <a:buClr>
                <a:srgbClr val="002060"/>
              </a:buClr>
              <a:buSzPct val="100000"/>
              <a:buNone/>
            </a:pPr>
            <a:endParaRPr lang="en-US" dirty="0"/>
          </a:p>
          <a:p>
            <a:pPr marL="114300" indent="0">
              <a:buClr>
                <a:srgbClr val="002060"/>
              </a:buClr>
              <a:buSzPct val="100000"/>
              <a:buNone/>
            </a:pPr>
            <a:endParaRPr lang="en-US" dirty="0"/>
          </a:p>
        </p:txBody>
      </p:sp>
      <p:sp>
        <p:nvSpPr>
          <p:cNvPr id="247" name="Google Shape;247;g134500851f1_0_15"/>
          <p:cNvSpPr>
            <a:spLocks noGrp="1"/>
          </p:cNvSpPr>
          <p:nvPr>
            <p:ph type="sldNum" idx="12"/>
          </p:nvPr>
        </p:nvSpPr>
        <p:spPr>
          <a:xfrm>
            <a:off x="11375717" y="6305883"/>
            <a:ext cx="7314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33</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563875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34C99-AFE2-FF53-492E-829E2CC6C07F}"/>
              </a:ext>
            </a:extLst>
          </p:cNvPr>
          <p:cNvSpPr>
            <a:spLocks noGrp="1"/>
          </p:cNvSpPr>
          <p:nvPr>
            <p:ph type="title"/>
          </p:nvPr>
        </p:nvSpPr>
        <p:spPr/>
        <p:txBody>
          <a:bodyPr/>
          <a:lstStyle/>
          <a:p>
            <a:r>
              <a:rPr lang="en-US" sz="3600" dirty="0" smtClean="0">
                <a:solidFill>
                  <a:srgbClr val="C00000"/>
                </a:solidFill>
                <a:latin typeface="Calibri" panose="020F0502020204030204" pitchFamily="34" charset="0"/>
                <a:cs typeface="Calibri" panose="020F0502020204030204" pitchFamily="34" charset="0"/>
              </a:rPr>
              <a:t>Co-location, Care </a:t>
            </a:r>
            <a:r>
              <a:rPr lang="en-US" sz="3600" dirty="0">
                <a:solidFill>
                  <a:srgbClr val="C00000"/>
                </a:solidFill>
                <a:latin typeface="Calibri" panose="020F0502020204030204" pitchFamily="34" charset="0"/>
                <a:cs typeface="Calibri" panose="020F0502020204030204" pitchFamily="34" charset="0"/>
              </a:rPr>
              <a:t>coordination and Case Management</a:t>
            </a:r>
          </a:p>
        </p:txBody>
      </p:sp>
      <p:sp>
        <p:nvSpPr>
          <p:cNvPr id="3" name="Text Placeholder 2">
            <a:extLst>
              <a:ext uri="{FF2B5EF4-FFF2-40B4-BE49-F238E27FC236}">
                <a16:creationId xmlns:a16="http://schemas.microsoft.com/office/drawing/2014/main" id="{5C2B1B6C-4F56-226C-D245-77C1583CB034}"/>
              </a:ext>
            </a:extLst>
          </p:cNvPr>
          <p:cNvSpPr>
            <a:spLocks noGrp="1"/>
          </p:cNvSpPr>
          <p:nvPr>
            <p:ph type="body" idx="1"/>
          </p:nvPr>
        </p:nvSpPr>
        <p:spPr/>
        <p:txBody>
          <a:bodyPr>
            <a:normAutofit lnSpcReduction="10000"/>
          </a:bodyPr>
          <a:lstStyle/>
          <a:p>
            <a:pPr>
              <a:buClr>
                <a:srgbClr val="C00000"/>
              </a:buClr>
              <a:buSzPct val="100000"/>
              <a:buFont typeface="Arial" panose="020B0604020202020204" pitchFamily="34" charset="0"/>
              <a:buChar char="•"/>
            </a:pPr>
            <a:r>
              <a:rPr lang="en-US" dirty="0">
                <a:latin typeface="Calibri" panose="020F0502020204030204" pitchFamily="34" charset="0"/>
                <a:cs typeface="Calibri" panose="020F0502020204030204" pitchFamily="34" charset="0"/>
              </a:rPr>
              <a:t>Walk-in appointments for concerns related to substance use (abscesses, STD/HIV/HCV screening, buprenorphine induction, referrals to detox and treatment)</a:t>
            </a:r>
          </a:p>
          <a:p>
            <a:pPr>
              <a:buClr>
                <a:srgbClr val="C00000"/>
              </a:buClr>
              <a:buSzPct val="100000"/>
              <a:buFont typeface="Arial" panose="020B0604020202020204" pitchFamily="34" charset="0"/>
              <a:buChar char="•"/>
            </a:pPr>
            <a:r>
              <a:rPr lang="en-US" dirty="0">
                <a:latin typeface="Calibri" panose="020F0502020204030204" pitchFamily="34" charset="0"/>
                <a:cs typeface="Calibri" panose="020F0502020204030204" pitchFamily="34" charset="0"/>
              </a:rPr>
              <a:t>Primary care including preventative care, acute care, care of chronic conditions, prenatal care, and care for children.</a:t>
            </a:r>
          </a:p>
          <a:p>
            <a:pPr>
              <a:buClr>
                <a:srgbClr val="C00000"/>
              </a:buClr>
              <a:buSzPct val="100000"/>
              <a:buFont typeface="Arial" panose="020B0604020202020204" pitchFamily="34" charset="0"/>
              <a:buChar char="•"/>
            </a:pPr>
            <a:r>
              <a:rPr lang="en-US" dirty="0">
                <a:latin typeface="Calibri" panose="020F0502020204030204" pitchFamily="34" charset="0"/>
                <a:cs typeface="Calibri" panose="020F0502020204030204" pitchFamily="34" charset="0"/>
              </a:rPr>
              <a:t>Dental, chemical health, mental health and traditional healing.</a:t>
            </a:r>
          </a:p>
          <a:p>
            <a:pPr>
              <a:buClr>
                <a:srgbClr val="C00000"/>
              </a:buClr>
              <a:buSzPct val="100000"/>
              <a:buFont typeface="Arial" panose="020B0604020202020204" pitchFamily="34" charset="0"/>
              <a:buChar char="•"/>
            </a:pPr>
            <a:r>
              <a:rPr lang="en-US" dirty="0">
                <a:latin typeface="Calibri" panose="020F0502020204030204" pitchFamily="34" charset="0"/>
                <a:cs typeface="Calibri" panose="020F0502020204030204" pitchFamily="34" charset="0"/>
              </a:rPr>
              <a:t>Medications for OUD (</a:t>
            </a:r>
            <a:r>
              <a:rPr lang="en-US" dirty="0" err="1">
                <a:latin typeface="Calibri" panose="020F0502020204030204" pitchFamily="34" charset="0"/>
                <a:cs typeface="Calibri" panose="020F0502020204030204" pitchFamily="34" charset="0"/>
              </a:rPr>
              <a:t>Suboxone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Sublocade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Vivitrol</a:t>
            </a:r>
            <a:r>
              <a:rPr lang="en-US" dirty="0">
                <a:latin typeface="Calibri" panose="020F0502020204030204" pitchFamily="34" charset="0"/>
                <a:cs typeface="Calibri" panose="020F0502020204030204" pitchFamily="34" charset="0"/>
              </a:rPr>
              <a:t>) and onsite dosing</a:t>
            </a:r>
          </a:p>
          <a:p>
            <a:pPr>
              <a:buClr>
                <a:srgbClr val="C00000"/>
              </a:buClr>
              <a:buSzPct val="100000"/>
              <a:buFont typeface="Arial" panose="020B0604020202020204" pitchFamily="34" charset="0"/>
              <a:buChar char="•"/>
            </a:pPr>
            <a:r>
              <a:rPr lang="en-US" dirty="0">
                <a:latin typeface="Calibri" panose="020F0502020204030204" pitchFamily="34" charset="0"/>
                <a:cs typeface="Calibri" panose="020F0502020204030204" pitchFamily="34" charset="0"/>
              </a:rPr>
              <a:t>Outpatient treatment programming, groups</a:t>
            </a:r>
          </a:p>
          <a:p>
            <a:pPr>
              <a:buClr>
                <a:srgbClr val="C00000"/>
              </a:buClr>
              <a:buSzPct val="100000"/>
              <a:buFont typeface="Arial" panose="020B0604020202020204" pitchFamily="34" charset="0"/>
              <a:buChar char="•"/>
            </a:pPr>
            <a:r>
              <a:rPr lang="en-US" dirty="0">
                <a:latin typeface="Calibri" panose="020F0502020204030204" pitchFamily="34" charset="0"/>
                <a:cs typeface="Calibri" panose="020F0502020204030204" pitchFamily="34" charset="0"/>
              </a:rPr>
              <a:t>Collaborative relationships with specialty care </a:t>
            </a:r>
          </a:p>
          <a:p>
            <a:pPr>
              <a:buClr>
                <a:srgbClr val="C00000"/>
              </a:buClr>
              <a:buSzPct val="100000"/>
              <a:buFont typeface="Arial" panose="020B0604020202020204" pitchFamily="34" charset="0"/>
              <a:buChar char="•"/>
            </a:pPr>
            <a:r>
              <a:rPr lang="en-US" sz="2400" dirty="0">
                <a:latin typeface="Calibri" panose="020F0502020204030204" pitchFamily="34" charset="0"/>
                <a:cs typeface="Calibri" panose="020F0502020204030204" pitchFamily="34" charset="0"/>
              </a:rPr>
              <a:t>High level management for high-risk patients - Nurse Care coordinator and Ryan White Non Clinical Case Manager shepherd patients through the process</a:t>
            </a:r>
          </a:p>
          <a:p>
            <a:pPr>
              <a:buClr>
                <a:srgbClr val="002060"/>
              </a:buClr>
              <a:buSzPct val="10000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5A16A816-DCDC-99AB-7246-E55163DA28FA}"/>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34</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374208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6" name="Google Shape;376;p28"/>
          <p:cNvSpPr txBox="1">
            <a:spLocks noGrp="1"/>
          </p:cNvSpPr>
          <p:nvPr>
            <p:ph type="title"/>
          </p:nvPr>
        </p:nvSpPr>
        <p:spPr>
          <a:xfrm>
            <a:off x="619449" y="-12"/>
            <a:ext cx="110874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6"/>
              </a:buClr>
              <a:buSzPts val="1800"/>
              <a:buNone/>
            </a:pPr>
            <a:r>
              <a:rPr lang="en-US">
                <a:latin typeface="Calibri" panose="020F0502020204030204" pitchFamily="34" charset="0"/>
                <a:cs typeface="Calibri" panose="020F0502020204030204" pitchFamily="34" charset="0"/>
              </a:rPr>
              <a:t>NACC Outreach HIV Testing/Diagnosis</a:t>
            </a:r>
            <a:endParaRPr>
              <a:latin typeface="Calibri" panose="020F0502020204030204" pitchFamily="34" charset="0"/>
              <a:cs typeface="Calibri" panose="020F0502020204030204" pitchFamily="34" charset="0"/>
            </a:endParaRPr>
          </a:p>
        </p:txBody>
      </p:sp>
      <p:sp>
        <p:nvSpPr>
          <p:cNvPr id="377" name="Google Shape;377;p28"/>
          <p:cNvSpPr txBox="1"/>
          <p:nvPr/>
        </p:nvSpPr>
        <p:spPr>
          <a:xfrm>
            <a:off x="295997" y="979498"/>
            <a:ext cx="4912075" cy="3652252"/>
          </a:xfrm>
          <a:prstGeom prst="rect">
            <a:avLst/>
          </a:prstGeom>
          <a:noFill/>
          <a:ln>
            <a:noFill/>
          </a:ln>
        </p:spPr>
        <p:txBody>
          <a:bodyPr spcFirstLastPara="1" wrap="square" lIns="91425" tIns="91425" rIns="91425" bIns="91425" anchor="t" anchorCtr="0">
            <a:spAutoFit/>
          </a:bodyPr>
          <a:lstStyle/>
          <a:p>
            <a:pPr marL="457200" marR="0" lvl="0" indent="-381000" algn="l" defTabSz="914400" rtl="0" eaLnBrk="1" fontAlgn="auto" latinLnBrk="0" hangingPunct="1">
              <a:lnSpc>
                <a:spcPct val="100000"/>
              </a:lnSpc>
              <a:spcBef>
                <a:spcPts val="360"/>
              </a:spcBef>
              <a:spcAft>
                <a:spcPts val="0"/>
              </a:spcAft>
              <a:buClr>
                <a:srgbClr val="D6201A"/>
              </a:buClr>
              <a:buSzPts val="2400"/>
              <a:buFont typeface="Arial" panose="020B0604020202020204" pitchFamily="34" charset="0"/>
              <a:buChar char="•"/>
              <a:tabLst/>
              <a:defRPr/>
            </a:pPr>
            <a:r>
              <a:rPr kumimoji="0" lang="en-US" sz="2400" b="0"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rPr>
              <a:t>In clinic protocols for testing</a:t>
            </a:r>
          </a:p>
          <a:p>
            <a:pPr marL="457200" marR="0" lvl="0" indent="-381000" algn="l" defTabSz="914400" rtl="0" eaLnBrk="1" fontAlgn="auto" latinLnBrk="0" hangingPunct="1">
              <a:lnSpc>
                <a:spcPct val="100000"/>
              </a:lnSpc>
              <a:spcBef>
                <a:spcPts val="360"/>
              </a:spcBef>
              <a:spcAft>
                <a:spcPts val="0"/>
              </a:spcAft>
              <a:buClr>
                <a:srgbClr val="D6201A"/>
              </a:buClr>
              <a:buSzPts val="2400"/>
              <a:buFont typeface="Arial" panose="020B0604020202020204" pitchFamily="34" charset="0"/>
              <a:buChar char="•"/>
              <a:tabLst/>
              <a:defRPr/>
            </a:pPr>
            <a:r>
              <a:rPr kumimoji="0" lang="en-US" sz="2400" b="0"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rPr>
              <a:t>Rapid testing in outreach</a:t>
            </a:r>
          </a:p>
          <a:p>
            <a:pPr marL="914400" marR="0" lvl="1" indent="-368300" algn="l" defTabSz="914400" rtl="0" eaLnBrk="1" fontAlgn="auto" latinLnBrk="0" hangingPunct="1">
              <a:lnSpc>
                <a:spcPct val="100000"/>
              </a:lnSpc>
              <a:spcBef>
                <a:spcPts val="360"/>
              </a:spcBef>
              <a:spcAft>
                <a:spcPts val="0"/>
              </a:spcAft>
              <a:buClr>
                <a:srgbClr val="D6201A"/>
              </a:buClr>
              <a:buSzPts val="2200"/>
              <a:buFont typeface="Arial" panose="020B0604020202020204" pitchFamily="34" charset="0"/>
              <a:buChar char="•"/>
              <a:tabLst/>
              <a:defRPr/>
            </a:pPr>
            <a:r>
              <a:rPr kumimoji="0" lang="en-US" sz="2200" b="0"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rPr>
              <a:t>Pop-up events</a:t>
            </a:r>
          </a:p>
          <a:p>
            <a:pPr marL="914400" marR="0" lvl="1" indent="-368300" algn="l" defTabSz="914400" rtl="0" eaLnBrk="1" fontAlgn="auto" latinLnBrk="0" hangingPunct="1">
              <a:lnSpc>
                <a:spcPct val="100000"/>
              </a:lnSpc>
              <a:spcBef>
                <a:spcPts val="360"/>
              </a:spcBef>
              <a:spcAft>
                <a:spcPts val="0"/>
              </a:spcAft>
              <a:buClr>
                <a:srgbClr val="D6201A"/>
              </a:buClr>
              <a:buSzPts val="2200"/>
              <a:buFont typeface="Arial" panose="020B0604020202020204" pitchFamily="34" charset="0"/>
              <a:buChar char="•"/>
              <a:tabLst/>
              <a:defRPr/>
            </a:pPr>
            <a:r>
              <a:rPr kumimoji="0" lang="en-US" sz="2200" b="0"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rPr>
              <a:t>In encampments</a:t>
            </a:r>
            <a:endParaRPr kumimoji="0" sz="2200" b="0"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endParaRPr>
          </a:p>
          <a:p>
            <a:pPr marL="914400" marR="0" lvl="1" indent="-368300" algn="l" defTabSz="914400" rtl="0" eaLnBrk="1" fontAlgn="auto" latinLnBrk="0" hangingPunct="1">
              <a:lnSpc>
                <a:spcPct val="100000"/>
              </a:lnSpc>
              <a:spcBef>
                <a:spcPts val="360"/>
              </a:spcBef>
              <a:spcAft>
                <a:spcPts val="0"/>
              </a:spcAft>
              <a:buClr>
                <a:srgbClr val="D6201A"/>
              </a:buClr>
              <a:buSzPts val="2200"/>
              <a:buFont typeface="Arial" panose="020B0604020202020204" pitchFamily="34" charset="0"/>
              <a:buChar char="•"/>
              <a:tabLst/>
              <a:defRPr/>
            </a:pPr>
            <a:r>
              <a:rPr kumimoji="0" lang="en-US" sz="2200" b="0"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rPr>
              <a:t>HIV testing day once/week at adjacent clinic space</a:t>
            </a:r>
            <a:endParaRPr kumimoji="0" sz="2200" b="0"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endParaRPr>
          </a:p>
          <a:p>
            <a:pPr marL="914400" marR="0" lvl="1" indent="-368300" algn="l" defTabSz="914400" rtl="0" eaLnBrk="1" fontAlgn="auto" latinLnBrk="0" hangingPunct="1">
              <a:lnSpc>
                <a:spcPct val="100000"/>
              </a:lnSpc>
              <a:spcBef>
                <a:spcPts val="360"/>
              </a:spcBef>
              <a:spcAft>
                <a:spcPts val="0"/>
              </a:spcAft>
              <a:buClr>
                <a:srgbClr val="D6201A"/>
              </a:buClr>
              <a:buSzPts val="2200"/>
              <a:buFont typeface="Arial" panose="020B0604020202020204" pitchFamily="34" charset="0"/>
              <a:buChar char="•"/>
              <a:tabLst/>
              <a:defRPr/>
            </a:pPr>
            <a:r>
              <a:rPr kumimoji="0" lang="en-US" sz="2200" b="0"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rPr>
              <a:t>At local organizations</a:t>
            </a:r>
          </a:p>
          <a:p>
            <a:pPr marL="457200" marR="0" lvl="0" indent="-368300" algn="l" defTabSz="914400" rtl="0" eaLnBrk="1" fontAlgn="auto" latinLnBrk="0" hangingPunct="1">
              <a:lnSpc>
                <a:spcPct val="100000"/>
              </a:lnSpc>
              <a:spcBef>
                <a:spcPts val="360"/>
              </a:spcBef>
              <a:spcAft>
                <a:spcPts val="0"/>
              </a:spcAft>
              <a:buClr>
                <a:srgbClr val="D6201A"/>
              </a:buClr>
              <a:buSzPts val="2200"/>
              <a:buFont typeface="Arial" panose="020B0604020202020204" pitchFamily="34" charset="0"/>
              <a:buChar char="•"/>
              <a:tabLst/>
              <a:defRPr/>
            </a:pPr>
            <a:r>
              <a:rPr kumimoji="0" lang="en-US" sz="2200" b="0"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rPr>
              <a:t>Armed with supplies, resources and incentives</a:t>
            </a:r>
          </a:p>
        </p:txBody>
      </p:sp>
      <p:pic>
        <p:nvPicPr>
          <p:cNvPr id="375" name="Google Shape;375;p28" descr="Picture showing an outreach pop-up event with NACC staff and volunteers."/>
          <p:cNvPicPr preferRelativeResize="0"/>
          <p:nvPr/>
        </p:nvPicPr>
        <p:blipFill rotWithShape="1">
          <a:blip r:embed="rId3">
            <a:alphaModFix/>
          </a:blip>
          <a:srcRect/>
          <a:stretch/>
        </p:blipFill>
        <p:spPr>
          <a:xfrm rot="10800000">
            <a:off x="5208072" y="979498"/>
            <a:ext cx="6983927" cy="5237925"/>
          </a:xfrm>
          <a:prstGeom prst="rect">
            <a:avLst/>
          </a:prstGeom>
          <a:noFill/>
          <a:ln>
            <a:noFill/>
          </a:ln>
        </p:spPr>
      </p:pic>
      <p:sp>
        <p:nvSpPr>
          <p:cNvPr id="374" name="Google Shape;374;p28"/>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35</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
        <p:nvSpPr>
          <p:cNvPr id="6" name="TextBox 5"/>
          <p:cNvSpPr txBox="1"/>
          <p:nvPr/>
        </p:nvSpPr>
        <p:spPr>
          <a:xfrm>
            <a:off x="9771143" y="5918376"/>
            <a:ext cx="24208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a:ea typeface="+mn-ea"/>
                <a:cs typeface="+mn-cs"/>
              </a:rPr>
              <a:t>Image courtesy of David </a:t>
            </a:r>
            <a:r>
              <a:rPr kumimoji="0" lang="en-US" sz="1200" b="0" i="0" u="none" strike="noStrike" kern="1200" cap="none" spc="0" normalizeH="0" baseline="0" noProof="0" err="1">
                <a:ln>
                  <a:noFill/>
                </a:ln>
                <a:solidFill>
                  <a:srgbClr val="222222"/>
                </a:solidFill>
                <a:effectLst/>
                <a:uLnTx/>
                <a:uFillTx/>
                <a:latin typeface="Arial"/>
                <a:ea typeface="+mn-ea"/>
                <a:cs typeface="+mn-cs"/>
              </a:rPr>
              <a:t>Glanzer</a:t>
            </a:r>
            <a:endParaRPr kumimoji="0" lang="en-US" sz="1200" b="0" i="0" u="none" strike="noStrike" kern="1200" cap="none" spc="0" normalizeH="0" baseline="0" noProof="0">
              <a:ln>
                <a:noFill/>
              </a:ln>
              <a:solidFill>
                <a:srgbClr val="222222"/>
              </a:solidFill>
              <a:effectLst/>
              <a:uLnTx/>
              <a:uFillTx/>
              <a:latin typeface="Arial"/>
              <a:ea typeface="+mn-ea"/>
              <a:cs typeface="+mn-cs"/>
            </a:endParaRPr>
          </a:p>
        </p:txBody>
      </p:sp>
    </p:spTree>
    <p:extLst>
      <p:ext uri="{BB962C8B-B14F-4D97-AF65-F5344CB8AC3E}">
        <p14:creationId xmlns:p14="http://schemas.microsoft.com/office/powerpoint/2010/main" val="3407501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3"/>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6"/>
              </a:buClr>
              <a:buSzPts val="1800"/>
              <a:buNone/>
            </a:pPr>
            <a:r>
              <a:rPr lang="en-US">
                <a:solidFill>
                  <a:srgbClr val="C00000"/>
                </a:solidFill>
                <a:latin typeface="Calibri" panose="020F0502020204030204" pitchFamily="34" charset="0"/>
                <a:cs typeface="Calibri" panose="020F0502020204030204" pitchFamily="34" charset="0"/>
              </a:rPr>
              <a:t>Linkage to Care</a:t>
            </a:r>
            <a:endParaRPr>
              <a:solidFill>
                <a:srgbClr val="C00000"/>
              </a:solidFill>
              <a:latin typeface="Calibri" panose="020F0502020204030204" pitchFamily="34" charset="0"/>
              <a:cs typeface="Calibri" panose="020F0502020204030204" pitchFamily="34" charset="0"/>
            </a:endParaRPr>
          </a:p>
        </p:txBody>
      </p:sp>
      <p:sp>
        <p:nvSpPr>
          <p:cNvPr id="405" name="Google Shape;405;p33"/>
          <p:cNvSpPr txBox="1">
            <a:spLocks noGrp="1"/>
          </p:cNvSpPr>
          <p:nvPr>
            <p:ph type="body" idx="1"/>
          </p:nvPr>
        </p:nvSpPr>
        <p:spPr>
          <a:xfrm>
            <a:off x="522149" y="1282046"/>
            <a:ext cx="11087400" cy="5023837"/>
          </a:xfrm>
          <a:prstGeom prst="rect">
            <a:avLst/>
          </a:prstGeom>
          <a:noFill/>
          <a:ln>
            <a:noFill/>
          </a:ln>
        </p:spPr>
        <p:txBody>
          <a:bodyPr spcFirstLastPara="1" wrap="square" lIns="91425" tIns="45700" rIns="91425" bIns="45700" anchor="t" anchorCtr="0">
            <a:normAutofit/>
          </a:bodyPr>
          <a:lstStyle/>
          <a:p>
            <a:pPr marL="465773">
              <a:buClr>
                <a:srgbClr val="C00000"/>
              </a:buClr>
              <a:buSzPct val="75000"/>
              <a:buFont typeface="Arial" panose="020B0604020202020204" pitchFamily="34" charset="0"/>
              <a:buChar char="•"/>
            </a:pPr>
            <a:r>
              <a:rPr lang="en-US">
                <a:latin typeface="Calibri" panose="020F0502020204030204" pitchFamily="34" charset="0"/>
                <a:cs typeface="Calibri" panose="020F0502020204030204" pitchFamily="34" charset="0"/>
              </a:rPr>
              <a:t>Rapid Start ART/</a:t>
            </a:r>
            <a:r>
              <a:rPr lang="en-US" err="1">
                <a:latin typeface="Calibri" panose="020F0502020204030204" pitchFamily="34" charset="0"/>
                <a:cs typeface="Calibri" panose="020F0502020204030204" pitchFamily="34" charset="0"/>
              </a:rPr>
              <a:t>PrEP</a:t>
            </a:r>
            <a:r>
              <a:rPr lang="en-US">
                <a:latin typeface="Calibri" panose="020F0502020204030204" pitchFamily="34" charset="0"/>
                <a:cs typeface="Calibri" panose="020F0502020204030204" pitchFamily="34" charset="0"/>
              </a:rPr>
              <a:t> (for partners) with samples</a:t>
            </a:r>
            <a:endParaRPr>
              <a:latin typeface="Calibri" panose="020F0502020204030204" pitchFamily="34" charset="0"/>
              <a:cs typeface="Calibri" panose="020F0502020204030204" pitchFamily="34" charset="0"/>
            </a:endParaRPr>
          </a:p>
          <a:p>
            <a:pPr marL="465773" lvl="0" algn="l" rtl="0">
              <a:lnSpc>
                <a:spcPct val="100000"/>
              </a:lnSpc>
              <a:spcBef>
                <a:spcPts val="360"/>
              </a:spcBef>
              <a:spcAft>
                <a:spcPts val="0"/>
              </a:spcAft>
              <a:buClr>
                <a:srgbClr val="C00000"/>
              </a:buClr>
              <a:buSzPct val="75000"/>
              <a:buFont typeface="Arial" panose="020B0604020202020204" pitchFamily="34" charset="0"/>
              <a:buChar char="•"/>
            </a:pPr>
            <a:r>
              <a:rPr lang="en-US">
                <a:latin typeface="Calibri" panose="020F0502020204030204" pitchFamily="34" charset="0"/>
                <a:cs typeface="Calibri" panose="020F0502020204030204" pitchFamily="34" charset="0"/>
              </a:rPr>
              <a:t>Staff training: prioritize appointments for unsheltered and HIV patients</a:t>
            </a:r>
            <a:endParaRPr>
              <a:latin typeface="Calibri" panose="020F0502020204030204" pitchFamily="34" charset="0"/>
              <a:cs typeface="Calibri" panose="020F0502020204030204" pitchFamily="34" charset="0"/>
            </a:endParaRPr>
          </a:p>
          <a:p>
            <a:pPr marL="465773" lvl="0" algn="l" rtl="0">
              <a:lnSpc>
                <a:spcPct val="100000"/>
              </a:lnSpc>
              <a:spcBef>
                <a:spcPts val="360"/>
              </a:spcBef>
              <a:spcAft>
                <a:spcPts val="0"/>
              </a:spcAft>
              <a:buClr>
                <a:srgbClr val="C00000"/>
              </a:buClr>
              <a:buSzPct val="75000"/>
              <a:buFont typeface="Arial" panose="020B0604020202020204" pitchFamily="34" charset="0"/>
              <a:buChar char="•"/>
            </a:pPr>
            <a:r>
              <a:rPr lang="en-US">
                <a:latin typeface="Calibri" panose="020F0502020204030204" pitchFamily="34" charset="0"/>
                <a:cs typeface="Calibri" panose="020F0502020204030204" pitchFamily="34" charset="0"/>
              </a:rPr>
              <a:t>Telehealth - In the encampments, shelters, and tiny homes</a:t>
            </a:r>
          </a:p>
          <a:p>
            <a:pPr marL="465773" lvl="0" algn="l" rtl="0">
              <a:lnSpc>
                <a:spcPct val="100000"/>
              </a:lnSpc>
              <a:spcBef>
                <a:spcPts val="360"/>
              </a:spcBef>
              <a:spcAft>
                <a:spcPts val="0"/>
              </a:spcAft>
              <a:buClr>
                <a:srgbClr val="C00000"/>
              </a:buClr>
              <a:buSzPct val="75000"/>
              <a:buFont typeface="Arial" panose="020B0604020202020204" pitchFamily="34" charset="0"/>
              <a:buChar char="•"/>
            </a:pPr>
            <a:r>
              <a:rPr lang="en-US">
                <a:latin typeface="Calibri" panose="020F0502020204030204" pitchFamily="34" charset="0"/>
                <a:cs typeface="Calibri" panose="020F0502020204030204" pitchFamily="34" charset="0"/>
              </a:rPr>
              <a:t>Planning→ Positive result→ Org-to-org contact→ Pt-to-org contact→ Rapid referral -&gt; Rapid start</a:t>
            </a:r>
          </a:p>
          <a:p>
            <a:pPr marL="889000" lvl="1">
              <a:buClr>
                <a:srgbClr val="C00000"/>
              </a:buClr>
              <a:buSzPct val="100000"/>
              <a:buFont typeface="Arial" panose="020B0604020202020204" pitchFamily="34" charset="0"/>
              <a:buChar char="•"/>
            </a:pPr>
            <a:r>
              <a:rPr lang="en-US" sz="2000">
                <a:latin typeface="Calibri" panose="020F0502020204030204" pitchFamily="34" charset="0"/>
                <a:cs typeface="Calibri" panose="020F0502020204030204" pitchFamily="34" charset="0"/>
              </a:rPr>
              <a:t>Continuum of care avoids re-traumatization by repeating story over and over, and prevents falling through gaps</a:t>
            </a:r>
          </a:p>
          <a:p>
            <a:pPr marL="465773" lvl="0" algn="l" rtl="0">
              <a:lnSpc>
                <a:spcPct val="100000"/>
              </a:lnSpc>
              <a:spcBef>
                <a:spcPts val="360"/>
              </a:spcBef>
              <a:spcAft>
                <a:spcPts val="0"/>
              </a:spcAft>
              <a:buClr>
                <a:srgbClr val="C00000"/>
              </a:buClr>
              <a:buSzPct val="75000"/>
              <a:buFont typeface="Arial" panose="020B0604020202020204" pitchFamily="34" charset="0"/>
              <a:buChar char="•"/>
            </a:pPr>
            <a:r>
              <a:rPr lang="en-US">
                <a:latin typeface="Calibri" panose="020F0502020204030204" pitchFamily="34" charset="0"/>
                <a:cs typeface="Calibri" panose="020F0502020204030204" pitchFamily="34" charset="0"/>
              </a:rPr>
              <a:t>Throughout safer use supplies, transportation, incentives for Linkage to Care and collaboration with partners.</a:t>
            </a:r>
          </a:p>
        </p:txBody>
      </p:sp>
      <p:sp>
        <p:nvSpPr>
          <p:cNvPr id="404" name="Google Shape;404;p33"/>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36</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928206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8"/>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6"/>
              </a:buClr>
              <a:buSzPts val="1800"/>
              <a:buNone/>
            </a:pPr>
            <a:r>
              <a:rPr lang="en-US">
                <a:solidFill>
                  <a:srgbClr val="C00000"/>
                </a:solidFill>
                <a:latin typeface="Calibri" panose="020F0502020204030204" pitchFamily="34" charset="0"/>
                <a:cs typeface="Calibri" panose="020F0502020204030204" pitchFamily="34" charset="0"/>
              </a:rPr>
              <a:t>Engagement in Care </a:t>
            </a:r>
            <a:endParaRPr>
              <a:solidFill>
                <a:srgbClr val="C00000"/>
              </a:solidFill>
              <a:latin typeface="Calibri" panose="020F0502020204030204" pitchFamily="34" charset="0"/>
              <a:cs typeface="Calibri" panose="020F0502020204030204" pitchFamily="34" charset="0"/>
            </a:endParaRPr>
          </a:p>
        </p:txBody>
      </p:sp>
      <p:sp>
        <p:nvSpPr>
          <p:cNvPr id="441" name="Google Shape;441;p38"/>
          <p:cNvSpPr txBox="1">
            <a:spLocks noGrp="1"/>
          </p:cNvSpPr>
          <p:nvPr>
            <p:ph type="body" idx="1"/>
          </p:nvPr>
        </p:nvSpPr>
        <p:spPr>
          <a:xfrm>
            <a:off x="609599" y="1279650"/>
            <a:ext cx="11390723" cy="4687800"/>
          </a:xfrm>
          <a:prstGeom prst="rect">
            <a:avLst/>
          </a:prstGeom>
          <a:noFill/>
          <a:ln>
            <a:noFill/>
          </a:ln>
        </p:spPr>
        <p:txBody>
          <a:bodyPr spcFirstLastPara="1" wrap="square" lIns="91425" tIns="45700" rIns="91425" bIns="45700" anchor="t" anchorCtr="0">
            <a:noAutofit/>
          </a:bodyPr>
          <a:lstStyle/>
          <a:p>
            <a:pPr indent="-381000">
              <a:buClr>
                <a:srgbClr val="C00000"/>
              </a:buClr>
              <a:buSzPts val="2400"/>
              <a:buFont typeface="Arial" panose="020B0604020202020204" pitchFamily="34" charset="0"/>
              <a:buChar char="•"/>
            </a:pPr>
            <a:r>
              <a:rPr lang="en-US" sz="2400" dirty="0">
                <a:latin typeface="Calibri" panose="020F0502020204030204" pitchFamily="34" charset="0"/>
                <a:cs typeface="Calibri" panose="020F0502020204030204" pitchFamily="34" charset="0"/>
              </a:rPr>
              <a:t>Nurse Care Coordinator facilitates nurse assisted visits for providers, and </a:t>
            </a:r>
            <a:r>
              <a:rPr lang="en-US" sz="2400" dirty="0" smtClean="0">
                <a:latin typeface="Calibri" panose="020F0502020204030204" pitchFamily="34" charset="0"/>
                <a:cs typeface="Calibri" panose="020F0502020204030204" pitchFamily="34" charset="0"/>
              </a:rPr>
              <a:t>intensive care </a:t>
            </a:r>
            <a:r>
              <a:rPr lang="en-US" sz="2400" dirty="0">
                <a:latin typeface="Calibri" panose="020F0502020204030204" pitchFamily="34" charset="0"/>
                <a:cs typeface="Calibri" panose="020F0502020204030204" pitchFamily="34" charset="0"/>
              </a:rPr>
              <a:t>coordination for patients</a:t>
            </a:r>
          </a:p>
          <a:p>
            <a:pPr indent="-381000">
              <a:lnSpc>
                <a:spcPct val="150000"/>
              </a:lnSpc>
              <a:buClr>
                <a:srgbClr val="C00000"/>
              </a:buClr>
              <a:buSzPts val="2400"/>
              <a:buFont typeface="Arial" panose="020B0604020202020204" pitchFamily="34" charset="0"/>
              <a:buChar char="•"/>
            </a:pPr>
            <a:r>
              <a:rPr lang="en-US" dirty="0">
                <a:latin typeface="Calibri" panose="020F0502020204030204" pitchFamily="34" charset="0"/>
                <a:cs typeface="Calibri" panose="020F0502020204030204" pitchFamily="34" charset="0"/>
              </a:rPr>
              <a:t>Coordinate with specialty pharmacy (delivery, education, financial troubleshooting)</a:t>
            </a:r>
            <a:endParaRPr lang="en-US" sz="2400" dirty="0">
              <a:latin typeface="Calibri" panose="020F0502020204030204" pitchFamily="34" charset="0"/>
              <a:cs typeface="Calibri" panose="020F0502020204030204" pitchFamily="34" charset="0"/>
            </a:endParaRPr>
          </a:p>
          <a:p>
            <a:pPr marL="457200" lvl="0" indent="-381000" algn="l" rtl="0">
              <a:lnSpc>
                <a:spcPct val="150000"/>
              </a:lnSpc>
              <a:spcBef>
                <a:spcPts val="360"/>
              </a:spcBef>
              <a:spcAft>
                <a:spcPts val="0"/>
              </a:spcAft>
              <a:buClr>
                <a:srgbClr val="C00000"/>
              </a:buClr>
              <a:buSzPts val="2400"/>
              <a:buFont typeface="Arial" panose="020B0604020202020204" pitchFamily="34" charset="0"/>
              <a:buChar char="•"/>
            </a:pPr>
            <a:r>
              <a:rPr lang="en-US" dirty="0">
                <a:latin typeface="Calibri" panose="020F0502020204030204" pitchFamily="34" charset="0"/>
                <a:cs typeface="Calibri" panose="020F0502020204030204" pitchFamily="34" charset="0"/>
              </a:rPr>
              <a:t>Non-medical case management provides intense coordination of other needs:</a:t>
            </a:r>
            <a:endParaRPr dirty="0">
              <a:latin typeface="Calibri" panose="020F0502020204030204" pitchFamily="34" charset="0"/>
              <a:cs typeface="Calibri" panose="020F0502020204030204" pitchFamily="34" charset="0"/>
            </a:endParaRPr>
          </a:p>
          <a:p>
            <a:pPr lvl="1" indent="-368300">
              <a:lnSpc>
                <a:spcPct val="150000"/>
              </a:lnSpc>
              <a:buClr>
                <a:srgbClr val="C00000"/>
              </a:buClr>
              <a:buSzPts val="2200"/>
              <a:buFont typeface="Arial" panose="020B0604020202020204" pitchFamily="34" charset="0"/>
              <a:buChar char="•"/>
            </a:pPr>
            <a:r>
              <a:rPr lang="en-US" sz="2400" dirty="0">
                <a:latin typeface="Calibri" panose="020F0502020204030204" pitchFamily="34" charset="0"/>
                <a:cs typeface="Calibri" panose="020F0502020204030204" pitchFamily="34" charset="0"/>
              </a:rPr>
              <a:t>cell phones, housing, insurance, services specific to HIV, transportation</a:t>
            </a:r>
          </a:p>
          <a:p>
            <a:pPr lvl="0" algn="l" rtl="0">
              <a:lnSpc>
                <a:spcPct val="100000"/>
              </a:lnSpc>
              <a:spcBef>
                <a:spcPts val="360"/>
              </a:spcBef>
              <a:spcAft>
                <a:spcPts val="0"/>
              </a:spcAft>
              <a:buClr>
                <a:srgbClr val="C00000"/>
              </a:buClr>
              <a:buSzPts val="1800"/>
              <a:buFont typeface="Arial" panose="020B0604020202020204" pitchFamily="34" charset="0"/>
              <a:buChar char="•"/>
            </a:pPr>
            <a:r>
              <a:rPr lang="en-US" dirty="0">
                <a:latin typeface="Calibri" panose="020F0502020204030204" pitchFamily="34" charset="0"/>
                <a:cs typeface="Calibri" panose="020F0502020204030204" pitchFamily="34" charset="0"/>
              </a:rPr>
              <a:t>Potential to bring meds to patient as needed, working on med lockers</a:t>
            </a:r>
          </a:p>
          <a:p>
            <a:pPr>
              <a:buClr>
                <a:srgbClr val="C00000"/>
              </a:buClr>
              <a:buFont typeface="Arial" panose="020B0604020202020204" pitchFamily="34" charset="0"/>
              <a:buChar char="•"/>
            </a:pPr>
            <a:r>
              <a:rPr lang="en-US" dirty="0">
                <a:latin typeface="Calibri" panose="020F0502020204030204" pitchFamily="34" charset="0"/>
                <a:cs typeface="Calibri" panose="020F0502020204030204" pitchFamily="34" charset="0"/>
              </a:rPr>
              <a:t>Throughout Safer Use Supplies, Transportation, Incentives for Linkage to Care and Collaboration with partners.</a:t>
            </a:r>
          </a:p>
          <a:p>
            <a:pPr marL="457200" lvl="0" indent="-381000" algn="l" rtl="0">
              <a:lnSpc>
                <a:spcPct val="150000"/>
              </a:lnSpc>
              <a:spcBef>
                <a:spcPts val="360"/>
              </a:spcBef>
              <a:spcAft>
                <a:spcPts val="0"/>
              </a:spcAft>
              <a:buClr>
                <a:schemeClr val="accent3">
                  <a:lumMod val="75000"/>
                </a:schemeClr>
              </a:buClr>
              <a:buSzPts val="2400"/>
              <a:buChar char="●"/>
            </a:pPr>
            <a:endParaRPr dirty="0">
              <a:latin typeface="Calibri" panose="020F0502020204030204" pitchFamily="34" charset="0"/>
              <a:cs typeface="Calibri" panose="020F0502020204030204" pitchFamily="34" charset="0"/>
            </a:endParaRPr>
          </a:p>
          <a:p>
            <a:pPr marL="457200" lvl="0" indent="-381000" algn="l" rtl="0">
              <a:lnSpc>
                <a:spcPct val="150000"/>
              </a:lnSpc>
              <a:spcBef>
                <a:spcPts val="360"/>
              </a:spcBef>
              <a:spcAft>
                <a:spcPts val="0"/>
              </a:spcAft>
              <a:buSzPts val="2400"/>
              <a:buChar char="●"/>
            </a:pPr>
            <a:endParaRPr dirty="0"/>
          </a:p>
        </p:txBody>
      </p:sp>
      <p:sp>
        <p:nvSpPr>
          <p:cNvPr id="440" name="Google Shape;440;p38"/>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37</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792829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137cef5269e_0_4"/>
          <p:cNvSpPr txBox="1">
            <a:spLocks noGrp="1"/>
          </p:cNvSpPr>
          <p:nvPr>
            <p:ph type="title"/>
          </p:nvPr>
        </p:nvSpPr>
        <p:spPr>
          <a:xfrm>
            <a:off x="609599" y="274638"/>
            <a:ext cx="110874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6"/>
              </a:buClr>
              <a:buSzPts val="1800"/>
              <a:buNone/>
            </a:pPr>
            <a:r>
              <a:rPr lang="en-US">
                <a:solidFill>
                  <a:srgbClr val="C00000"/>
                </a:solidFill>
                <a:latin typeface="Calibri" panose="020F0502020204030204" pitchFamily="34" charset="0"/>
                <a:cs typeface="Calibri" panose="020F0502020204030204" pitchFamily="34" charset="0"/>
              </a:rPr>
              <a:t>HIV Retention in Care</a:t>
            </a:r>
            <a:endParaRPr>
              <a:solidFill>
                <a:srgbClr val="C00000"/>
              </a:solidFill>
              <a:latin typeface="Calibri" panose="020F0502020204030204" pitchFamily="34" charset="0"/>
              <a:cs typeface="Calibri" panose="020F0502020204030204" pitchFamily="34" charset="0"/>
            </a:endParaRPr>
          </a:p>
        </p:txBody>
      </p:sp>
      <p:sp>
        <p:nvSpPr>
          <p:cNvPr id="479" name="Google Shape;479;g137cef5269e_0_4"/>
          <p:cNvSpPr txBox="1">
            <a:spLocks noGrp="1"/>
          </p:cNvSpPr>
          <p:nvPr>
            <p:ph type="body" idx="1"/>
          </p:nvPr>
        </p:nvSpPr>
        <p:spPr>
          <a:xfrm>
            <a:off x="609600" y="1302825"/>
            <a:ext cx="11295300" cy="4725300"/>
          </a:xfrm>
          <a:prstGeom prst="rect">
            <a:avLst/>
          </a:prstGeom>
          <a:noFill/>
          <a:ln>
            <a:noFill/>
          </a:ln>
        </p:spPr>
        <p:txBody>
          <a:bodyPr spcFirstLastPara="1" wrap="square" lIns="91425" tIns="45700" rIns="91425" bIns="45700" anchor="t" anchorCtr="0">
            <a:noAutofit/>
          </a:bodyPr>
          <a:lstStyle/>
          <a:p>
            <a:pPr marL="457200" lvl="0" indent="-374650" algn="l" rtl="0">
              <a:lnSpc>
                <a:spcPct val="115000"/>
              </a:lnSpc>
              <a:spcBef>
                <a:spcPts val="0"/>
              </a:spcBef>
              <a:spcAft>
                <a:spcPts val="0"/>
              </a:spcAft>
              <a:buClr>
                <a:srgbClr val="C00000"/>
              </a:buClr>
              <a:buSzPts val="2300"/>
              <a:buChar char="●"/>
            </a:pPr>
            <a:r>
              <a:rPr lang="en-US" sz="2300">
                <a:latin typeface="Calibri" panose="020F0502020204030204" pitchFamily="34" charset="0"/>
                <a:cs typeface="Calibri" panose="020F0502020204030204" pitchFamily="34" charset="0"/>
              </a:rPr>
              <a:t>Trauma-informed care </a:t>
            </a:r>
            <a:endParaRPr sz="2300">
              <a:latin typeface="Calibri" panose="020F0502020204030204" pitchFamily="34" charset="0"/>
              <a:cs typeface="Calibri" panose="020F0502020204030204" pitchFamily="34" charset="0"/>
            </a:endParaRPr>
          </a:p>
          <a:p>
            <a:pPr marL="457200" lvl="0" indent="-374650" algn="l" rtl="0">
              <a:lnSpc>
                <a:spcPct val="115000"/>
              </a:lnSpc>
              <a:spcBef>
                <a:spcPts val="1000"/>
              </a:spcBef>
              <a:spcAft>
                <a:spcPts val="0"/>
              </a:spcAft>
              <a:buClr>
                <a:srgbClr val="C00000"/>
              </a:buClr>
              <a:buSzPts val="2300"/>
              <a:buChar char="●"/>
            </a:pPr>
            <a:r>
              <a:rPr lang="en-US" sz="2300">
                <a:latin typeface="Calibri" panose="020F0502020204030204" pitchFamily="34" charset="0"/>
                <a:cs typeface="Calibri" panose="020F0502020204030204" pitchFamily="34" charset="0"/>
              </a:rPr>
              <a:t>Prioritizing/minimizing labs for people who have difficult blood draws</a:t>
            </a:r>
          </a:p>
          <a:p>
            <a:pPr marL="457200" lvl="0" indent="-374650" algn="l" rtl="0">
              <a:lnSpc>
                <a:spcPct val="115000"/>
              </a:lnSpc>
              <a:spcBef>
                <a:spcPts val="1000"/>
              </a:spcBef>
              <a:spcAft>
                <a:spcPts val="0"/>
              </a:spcAft>
              <a:buClr>
                <a:srgbClr val="C00000"/>
              </a:buClr>
              <a:buSzPts val="2300"/>
              <a:buChar char="●"/>
            </a:pPr>
            <a:r>
              <a:rPr lang="en-US" sz="2300">
                <a:latin typeface="Calibri" panose="020F0502020204030204" pitchFamily="34" charset="0"/>
                <a:cs typeface="Calibri" panose="020F0502020204030204" pitchFamily="34" charset="0"/>
              </a:rPr>
              <a:t>Awareness of appointment length and triaging appropriately</a:t>
            </a:r>
            <a:endParaRPr sz="2300">
              <a:latin typeface="Calibri" panose="020F0502020204030204" pitchFamily="34" charset="0"/>
              <a:cs typeface="Calibri" panose="020F0502020204030204" pitchFamily="34" charset="0"/>
            </a:endParaRPr>
          </a:p>
          <a:p>
            <a:pPr marL="457200" lvl="0" indent="-374650" algn="l" rtl="0">
              <a:lnSpc>
                <a:spcPct val="115000"/>
              </a:lnSpc>
              <a:spcBef>
                <a:spcPts val="1000"/>
              </a:spcBef>
              <a:spcAft>
                <a:spcPts val="0"/>
              </a:spcAft>
              <a:buClr>
                <a:srgbClr val="C00000"/>
              </a:buClr>
              <a:buSzPts val="2300"/>
              <a:buChar char="●"/>
            </a:pPr>
            <a:r>
              <a:rPr lang="en-US" sz="2300">
                <a:latin typeface="Calibri" panose="020F0502020204030204" pitchFamily="34" charset="0"/>
                <a:cs typeface="Calibri" panose="020F0502020204030204" pitchFamily="34" charset="0"/>
              </a:rPr>
              <a:t>Problem solving continued ART during periods of substance use</a:t>
            </a:r>
          </a:p>
          <a:p>
            <a:pPr marL="457200" lvl="0" indent="-374650" algn="l" rtl="0">
              <a:lnSpc>
                <a:spcPct val="115000"/>
              </a:lnSpc>
              <a:spcBef>
                <a:spcPts val="1000"/>
              </a:spcBef>
              <a:spcAft>
                <a:spcPts val="0"/>
              </a:spcAft>
              <a:buClr>
                <a:srgbClr val="C00000"/>
              </a:buClr>
              <a:buSzPts val="2300"/>
              <a:buChar char="●"/>
            </a:pPr>
            <a:r>
              <a:rPr lang="en-US" sz="2300">
                <a:latin typeface="Calibri" panose="020F0502020204030204" pitchFamily="34" charset="0"/>
                <a:cs typeface="Calibri" panose="020F0502020204030204" pitchFamily="34" charset="0"/>
              </a:rPr>
              <a:t>Thinking through medication breaks during times of difficult adherence</a:t>
            </a:r>
            <a:endParaRPr sz="2300">
              <a:latin typeface="Calibri" panose="020F0502020204030204" pitchFamily="34" charset="0"/>
              <a:cs typeface="Calibri" panose="020F0502020204030204" pitchFamily="34" charset="0"/>
            </a:endParaRPr>
          </a:p>
          <a:p>
            <a:pPr marL="457200" lvl="0" indent="-374650" algn="l" rtl="0">
              <a:lnSpc>
                <a:spcPct val="115000"/>
              </a:lnSpc>
              <a:spcBef>
                <a:spcPts val="1000"/>
              </a:spcBef>
              <a:spcAft>
                <a:spcPts val="0"/>
              </a:spcAft>
              <a:buClr>
                <a:srgbClr val="C00000"/>
              </a:buClr>
              <a:buSzPts val="2300"/>
              <a:buChar char="●"/>
            </a:pPr>
            <a:r>
              <a:rPr lang="en-US" sz="2300">
                <a:latin typeface="Calibri" panose="020F0502020204030204" pitchFamily="34" charset="0"/>
                <a:cs typeface="Calibri" panose="020F0502020204030204" pitchFamily="34" charset="0"/>
              </a:rPr>
              <a:t>Emphasis on harm reduction–keep contact even during periods of use</a:t>
            </a:r>
            <a:endParaRPr sz="2300">
              <a:latin typeface="Calibri" panose="020F0502020204030204" pitchFamily="34" charset="0"/>
              <a:cs typeface="Calibri" panose="020F0502020204030204" pitchFamily="34" charset="0"/>
            </a:endParaRPr>
          </a:p>
          <a:p>
            <a:pPr marL="457200" lvl="0" indent="-374650" algn="l" rtl="0">
              <a:lnSpc>
                <a:spcPct val="115000"/>
              </a:lnSpc>
              <a:spcBef>
                <a:spcPts val="360"/>
              </a:spcBef>
              <a:spcAft>
                <a:spcPts val="0"/>
              </a:spcAft>
              <a:buClr>
                <a:srgbClr val="C00000"/>
              </a:buClr>
              <a:buSzPts val="2300"/>
              <a:buChar char="●"/>
            </a:pPr>
            <a:r>
              <a:rPr lang="en-US" sz="2300">
                <a:latin typeface="Calibri" panose="020F0502020204030204" pitchFamily="34" charset="0"/>
                <a:cs typeface="Calibri" panose="020F0502020204030204" pitchFamily="34" charset="0"/>
              </a:rPr>
              <a:t>Outreach for established patients to housing facilities/encampments, creative ROI’s</a:t>
            </a:r>
            <a:endParaRPr sz="2300">
              <a:latin typeface="Calibri" panose="020F0502020204030204" pitchFamily="34" charset="0"/>
              <a:cs typeface="Calibri" panose="020F0502020204030204" pitchFamily="34" charset="0"/>
            </a:endParaRPr>
          </a:p>
        </p:txBody>
      </p:sp>
      <p:sp>
        <p:nvSpPr>
          <p:cNvPr id="478" name="Google Shape;478;g137cef5269e_0_4"/>
          <p:cNvSpPr>
            <a:spLocks noGrp="1"/>
          </p:cNvSpPr>
          <p:nvPr>
            <p:ph type="sldNum" idx="12"/>
          </p:nvPr>
        </p:nvSpPr>
        <p:spPr>
          <a:xfrm>
            <a:off x="11375717" y="6305883"/>
            <a:ext cx="7314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38</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766327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1"/>
          <p:cNvSpPr txBox="1">
            <a:spLocks noGrp="1"/>
          </p:cNvSpPr>
          <p:nvPr>
            <p:ph type="title"/>
          </p:nvPr>
        </p:nvSpPr>
        <p:spPr>
          <a:xfrm>
            <a:off x="609586" y="79813"/>
            <a:ext cx="110874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6"/>
              </a:buClr>
              <a:buSzPts val="1800"/>
              <a:buNone/>
            </a:pPr>
            <a:r>
              <a:rPr lang="en-US">
                <a:solidFill>
                  <a:srgbClr val="C00000"/>
                </a:solidFill>
                <a:latin typeface="Calibri" panose="020F0502020204030204" pitchFamily="34" charset="0"/>
                <a:cs typeface="Calibri" panose="020F0502020204030204" pitchFamily="34" charset="0"/>
              </a:rPr>
              <a:t>HIV Care/Treatment and Viral Suppression</a:t>
            </a:r>
            <a:endParaRPr>
              <a:solidFill>
                <a:srgbClr val="C00000"/>
              </a:solidFill>
              <a:latin typeface="Calibri" panose="020F0502020204030204" pitchFamily="34" charset="0"/>
              <a:cs typeface="Calibri" panose="020F0502020204030204" pitchFamily="34" charset="0"/>
            </a:endParaRPr>
          </a:p>
        </p:txBody>
      </p:sp>
      <p:sp>
        <p:nvSpPr>
          <p:cNvPr id="471" name="Google Shape;471;p41"/>
          <p:cNvSpPr txBox="1">
            <a:spLocks noGrp="1"/>
          </p:cNvSpPr>
          <p:nvPr>
            <p:ph type="body" idx="1"/>
          </p:nvPr>
        </p:nvSpPr>
        <p:spPr>
          <a:xfrm>
            <a:off x="609575" y="1131900"/>
            <a:ext cx="11087400" cy="50118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Clr>
                <a:srgbClr val="C00000"/>
              </a:buClr>
              <a:buSzPts val="1800"/>
              <a:buChar char="●"/>
            </a:pPr>
            <a:r>
              <a:rPr lang="en-US" dirty="0">
                <a:latin typeface="Calibri" panose="020F0502020204030204" pitchFamily="34" charset="0"/>
                <a:cs typeface="Calibri" panose="020F0502020204030204" pitchFamily="34" charset="0"/>
              </a:rPr>
              <a:t>Creating and Implementing Standardized Clinical Policies and Procedures</a:t>
            </a:r>
            <a:endParaRPr dirty="0">
              <a:latin typeface="Calibri" panose="020F0502020204030204" pitchFamily="34" charset="0"/>
              <a:cs typeface="Calibri" panose="020F0502020204030204" pitchFamily="34" charset="0"/>
            </a:endParaRPr>
          </a:p>
          <a:p>
            <a:pPr marL="914400" lvl="1" indent="-368300" algn="l" rtl="0">
              <a:lnSpc>
                <a:spcPct val="100000"/>
              </a:lnSpc>
              <a:spcBef>
                <a:spcPts val="1000"/>
              </a:spcBef>
              <a:spcAft>
                <a:spcPts val="0"/>
              </a:spcAft>
              <a:buClr>
                <a:srgbClr val="C00000"/>
              </a:buClr>
              <a:buSzPts val="2200"/>
              <a:buFont typeface="Arial" panose="020B0604020202020204" pitchFamily="34" charset="0"/>
              <a:buChar char="•"/>
            </a:pPr>
            <a:r>
              <a:rPr lang="en-US" dirty="0">
                <a:latin typeface="Calibri" panose="020F0502020204030204" pitchFamily="34" charset="0"/>
                <a:cs typeface="Calibri" panose="020F0502020204030204" pitchFamily="34" charset="0"/>
              </a:rPr>
              <a:t>Same-Day Rapid Start Antiretroviral Therapy </a:t>
            </a:r>
            <a:endParaRPr dirty="0">
              <a:latin typeface="Calibri" panose="020F0502020204030204" pitchFamily="34" charset="0"/>
              <a:cs typeface="Calibri" panose="020F0502020204030204" pitchFamily="34" charset="0"/>
            </a:endParaRPr>
          </a:p>
          <a:p>
            <a:pPr marL="914400" lvl="1" indent="-368300" algn="l" rtl="0">
              <a:lnSpc>
                <a:spcPct val="100000"/>
              </a:lnSpc>
              <a:spcBef>
                <a:spcPts val="1000"/>
              </a:spcBef>
              <a:spcAft>
                <a:spcPts val="0"/>
              </a:spcAft>
              <a:buClr>
                <a:srgbClr val="C00000"/>
              </a:buClr>
              <a:buSzPts val="2200"/>
              <a:buFont typeface="Arial" panose="020B0604020202020204" pitchFamily="34" charset="0"/>
              <a:buChar char="•"/>
            </a:pPr>
            <a:r>
              <a:rPr lang="en-US" dirty="0">
                <a:latin typeface="Calibri" panose="020F0502020204030204" pitchFamily="34" charset="0"/>
                <a:cs typeface="Calibri" panose="020F0502020204030204" pitchFamily="34" charset="0"/>
              </a:rPr>
              <a:t>Planning for Special Circumstances:</a:t>
            </a:r>
            <a:endParaRPr dirty="0">
              <a:latin typeface="Calibri" panose="020F0502020204030204" pitchFamily="34" charset="0"/>
              <a:cs typeface="Calibri" panose="020F0502020204030204" pitchFamily="34" charset="0"/>
            </a:endParaRPr>
          </a:p>
          <a:p>
            <a:pPr marL="1371600" lvl="2" indent="-368300" algn="l" rtl="0">
              <a:lnSpc>
                <a:spcPct val="100000"/>
              </a:lnSpc>
              <a:spcBef>
                <a:spcPts val="1000"/>
              </a:spcBef>
              <a:spcAft>
                <a:spcPts val="0"/>
              </a:spcAft>
              <a:buClr>
                <a:srgbClr val="C00000"/>
              </a:buClr>
              <a:buSzPts val="2200"/>
              <a:buFont typeface="Arial" panose="020B0604020202020204" pitchFamily="34" charset="0"/>
              <a:buChar char="•"/>
            </a:pPr>
            <a:r>
              <a:rPr lang="en-US" sz="2200" dirty="0">
                <a:latin typeface="Calibri" panose="020F0502020204030204" pitchFamily="34" charset="0"/>
                <a:cs typeface="Calibri" panose="020F0502020204030204" pitchFamily="34" charset="0"/>
              </a:rPr>
              <a:t>Co-infections, Opportunistic Infections, Perinatal HIV Care</a:t>
            </a:r>
            <a:endParaRPr sz="2200" dirty="0">
              <a:latin typeface="Calibri" panose="020F0502020204030204" pitchFamily="34" charset="0"/>
              <a:cs typeface="Calibri" panose="020F0502020204030204" pitchFamily="34" charset="0"/>
            </a:endParaRPr>
          </a:p>
          <a:p>
            <a:pPr marL="457200" lvl="0" indent="-342900" algn="l" rtl="0">
              <a:lnSpc>
                <a:spcPct val="100000"/>
              </a:lnSpc>
              <a:spcBef>
                <a:spcPts val="1000"/>
              </a:spcBef>
              <a:spcAft>
                <a:spcPts val="0"/>
              </a:spcAft>
              <a:buClr>
                <a:srgbClr val="C00000"/>
              </a:buClr>
              <a:buSzPts val="1800"/>
              <a:buChar char="●"/>
            </a:pPr>
            <a:r>
              <a:rPr lang="en-US" dirty="0">
                <a:latin typeface="Calibri" panose="020F0502020204030204" pitchFamily="34" charset="0"/>
                <a:cs typeface="Calibri" panose="020F0502020204030204" pitchFamily="34" charset="0"/>
              </a:rPr>
              <a:t>Incorporation of Preventive &amp; Primary Care </a:t>
            </a:r>
            <a:endParaRPr dirty="0">
              <a:latin typeface="Calibri" panose="020F0502020204030204" pitchFamily="34" charset="0"/>
              <a:cs typeface="Calibri" panose="020F0502020204030204" pitchFamily="34" charset="0"/>
            </a:endParaRPr>
          </a:p>
          <a:p>
            <a:pPr marL="457200" lvl="0" indent="-342900" algn="l" rtl="0">
              <a:lnSpc>
                <a:spcPct val="100000"/>
              </a:lnSpc>
              <a:spcBef>
                <a:spcPts val="1000"/>
              </a:spcBef>
              <a:spcAft>
                <a:spcPts val="0"/>
              </a:spcAft>
              <a:buClr>
                <a:srgbClr val="C00000"/>
              </a:buClr>
              <a:buSzPts val="1800"/>
              <a:buChar char="●"/>
            </a:pPr>
            <a:r>
              <a:rPr lang="en-US" dirty="0">
                <a:latin typeface="Calibri" panose="020F0502020204030204" pitchFamily="34" charset="0"/>
                <a:cs typeface="Calibri" panose="020F0502020204030204" pitchFamily="34" charset="0"/>
              </a:rPr>
              <a:t>HIV Team Huddles</a:t>
            </a:r>
            <a:endParaRPr strike="sngStrike" dirty="0">
              <a:latin typeface="Calibri" panose="020F0502020204030204" pitchFamily="34" charset="0"/>
              <a:cs typeface="Calibri" panose="020F0502020204030204" pitchFamily="34" charset="0"/>
            </a:endParaRPr>
          </a:p>
          <a:p>
            <a:pPr marL="457200" lvl="0" indent="-342900" algn="l" rtl="0">
              <a:spcBef>
                <a:spcPts val="1000"/>
              </a:spcBef>
              <a:spcAft>
                <a:spcPts val="0"/>
              </a:spcAft>
              <a:buClr>
                <a:srgbClr val="C00000"/>
              </a:buClr>
              <a:buSzPts val="1800"/>
              <a:buChar char="●"/>
            </a:pPr>
            <a:r>
              <a:rPr lang="en-US" dirty="0">
                <a:latin typeface="Calibri" panose="020F0502020204030204" pitchFamily="34" charset="0"/>
                <a:cs typeface="Calibri" panose="020F0502020204030204" pitchFamily="34" charset="0"/>
              </a:rPr>
              <a:t>HIV Expert Support for Clinical Consultations</a:t>
            </a:r>
            <a:endParaRPr dirty="0">
              <a:latin typeface="Calibri" panose="020F0502020204030204" pitchFamily="34" charset="0"/>
              <a:cs typeface="Calibri" panose="020F0502020204030204" pitchFamily="34" charset="0"/>
            </a:endParaRPr>
          </a:p>
          <a:p>
            <a:pPr marL="457200" lvl="0" indent="-342900" algn="l" rtl="0">
              <a:spcBef>
                <a:spcPts val="1000"/>
              </a:spcBef>
              <a:spcAft>
                <a:spcPts val="0"/>
              </a:spcAft>
              <a:buClr>
                <a:srgbClr val="C00000"/>
              </a:buClr>
              <a:buSzPts val="1800"/>
              <a:buChar char="●"/>
            </a:pPr>
            <a:r>
              <a:rPr lang="en-US" dirty="0">
                <a:latin typeface="Calibri" panose="020F0502020204030204" pitchFamily="34" charset="0"/>
                <a:cs typeface="Calibri" panose="020F0502020204030204" pitchFamily="34" charset="0"/>
              </a:rPr>
              <a:t>Online Curriculum</a:t>
            </a:r>
            <a:endParaRPr dirty="0">
              <a:latin typeface="Calibri" panose="020F0502020204030204" pitchFamily="34" charset="0"/>
              <a:cs typeface="Calibri" panose="020F0502020204030204" pitchFamily="34" charset="0"/>
            </a:endParaRPr>
          </a:p>
          <a:p>
            <a:pPr marL="457200" lvl="0" indent="-342900" algn="l" rtl="0">
              <a:spcBef>
                <a:spcPts val="1000"/>
              </a:spcBef>
              <a:spcAft>
                <a:spcPts val="1000"/>
              </a:spcAft>
              <a:buClr>
                <a:srgbClr val="C00000"/>
              </a:buClr>
              <a:buSzPts val="1800"/>
              <a:buChar char="●"/>
            </a:pPr>
            <a:r>
              <a:rPr lang="en-US" dirty="0">
                <a:latin typeface="Calibri" panose="020F0502020204030204" pitchFamily="34" charset="0"/>
                <a:cs typeface="Calibri" panose="020F0502020204030204" pitchFamily="34" charset="0"/>
              </a:rPr>
              <a:t>AETC Technical Assistance</a:t>
            </a:r>
            <a:endParaRPr dirty="0">
              <a:latin typeface="Calibri" panose="020F0502020204030204" pitchFamily="34" charset="0"/>
              <a:cs typeface="Calibri" panose="020F0502020204030204" pitchFamily="34" charset="0"/>
            </a:endParaRPr>
          </a:p>
        </p:txBody>
      </p:sp>
      <p:sp>
        <p:nvSpPr>
          <p:cNvPr id="470" name="Google Shape;470;p41"/>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39</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800627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a:t>
            </a:r>
          </a:p>
        </p:txBody>
      </p:sp>
      <p:sp>
        <p:nvSpPr>
          <p:cNvPr id="6" name="Text Placeholder 5"/>
          <p:cNvSpPr>
            <a:spLocks noGrp="1"/>
          </p:cNvSpPr>
          <p:nvPr>
            <p:ph type="body" sz="quarter" idx="11"/>
          </p:nvPr>
        </p:nvSpPr>
        <p:spPr/>
        <p:txBody>
          <a:bodyPr/>
          <a:lstStyle/>
          <a:p>
            <a:pPr marL="85584"/>
            <a:r>
              <a:rPr lang="en-US" dirty="0"/>
              <a:t>No speaker disclosures.</a:t>
            </a:r>
          </a:p>
          <a:p>
            <a:pPr marL="85584"/>
            <a:endParaRPr lang="en-US" dirty="0"/>
          </a:p>
        </p:txBody>
      </p:sp>
    </p:spTree>
    <p:extLst>
      <p:ext uri="{BB962C8B-B14F-4D97-AF65-F5344CB8AC3E}">
        <p14:creationId xmlns:p14="http://schemas.microsoft.com/office/powerpoint/2010/main" val="946267106"/>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2"/>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6"/>
              </a:buClr>
              <a:buSzPts val="1800"/>
              <a:buNone/>
            </a:pPr>
            <a:r>
              <a:rPr lang="en-US" err="1">
                <a:solidFill>
                  <a:srgbClr val="C00000"/>
                </a:solidFill>
                <a:latin typeface="Calibri" panose="020F0502020204030204" pitchFamily="34" charset="0"/>
                <a:cs typeface="Calibri" panose="020F0502020204030204" pitchFamily="34" charset="0"/>
              </a:rPr>
              <a:t>PrEP</a:t>
            </a:r>
            <a:r>
              <a:rPr lang="en-US">
                <a:solidFill>
                  <a:srgbClr val="C00000"/>
                </a:solidFill>
                <a:latin typeface="Calibri" panose="020F0502020204030204" pitchFamily="34" charset="0"/>
                <a:cs typeface="Calibri" panose="020F0502020204030204" pitchFamily="34" charset="0"/>
              </a:rPr>
              <a:t> and Other Prevention Services </a:t>
            </a:r>
            <a:endParaRPr>
              <a:solidFill>
                <a:srgbClr val="C00000"/>
              </a:solidFill>
              <a:latin typeface="Calibri" panose="020F0502020204030204" pitchFamily="34" charset="0"/>
              <a:cs typeface="Calibri" panose="020F0502020204030204" pitchFamily="34" charset="0"/>
            </a:endParaRPr>
          </a:p>
        </p:txBody>
      </p:sp>
      <p:sp>
        <p:nvSpPr>
          <p:cNvPr id="501" name="Google Shape;501;p42"/>
          <p:cNvSpPr txBox="1">
            <a:spLocks noGrp="1"/>
          </p:cNvSpPr>
          <p:nvPr>
            <p:ph type="body" idx="1"/>
          </p:nvPr>
        </p:nvSpPr>
        <p:spPr>
          <a:xfrm>
            <a:off x="609598" y="1417638"/>
            <a:ext cx="11087425" cy="4367299"/>
          </a:xfrm>
          <a:prstGeom prst="rect">
            <a:avLst/>
          </a:prstGeom>
          <a:noFill/>
          <a:ln>
            <a:noFill/>
          </a:ln>
        </p:spPr>
        <p:txBody>
          <a:bodyPr spcFirstLastPara="1" wrap="square" lIns="91425" tIns="45700" rIns="91425" bIns="45700" anchor="t" anchorCtr="0">
            <a:normAutofit/>
          </a:bodyPr>
          <a:lstStyle/>
          <a:p>
            <a:pPr lvl="0" algn="l" rtl="0">
              <a:lnSpc>
                <a:spcPct val="100000"/>
              </a:lnSpc>
              <a:spcBef>
                <a:spcPts val="360"/>
              </a:spcBef>
              <a:spcAft>
                <a:spcPts val="0"/>
              </a:spcAft>
              <a:buClr>
                <a:srgbClr val="C00000"/>
              </a:buClr>
              <a:buSzPts val="1800"/>
              <a:buFont typeface="Arial" panose="020B0604020202020204" pitchFamily="34" charset="0"/>
              <a:buChar char="•"/>
            </a:pPr>
            <a:r>
              <a:rPr lang="en-US" err="1">
                <a:latin typeface="Calibri" panose="020F0502020204030204" pitchFamily="34" charset="0"/>
                <a:cs typeface="Calibri" panose="020F0502020204030204" pitchFamily="34" charset="0"/>
              </a:rPr>
              <a:t>PrEP</a:t>
            </a:r>
            <a:endParaRPr>
              <a:latin typeface="Calibri" panose="020F0502020204030204" pitchFamily="34" charset="0"/>
              <a:cs typeface="Calibri" panose="020F0502020204030204" pitchFamily="34" charset="0"/>
            </a:endParaRPr>
          </a:p>
          <a:p>
            <a:pPr lvl="1" algn="l" rtl="0">
              <a:lnSpc>
                <a:spcPct val="100000"/>
              </a:lnSpc>
              <a:spcBef>
                <a:spcPts val="360"/>
              </a:spcBef>
              <a:spcAft>
                <a:spcPts val="0"/>
              </a:spcAft>
              <a:buClr>
                <a:srgbClr val="C00000"/>
              </a:buClr>
              <a:buSzPts val="1800"/>
              <a:buFont typeface="Arial" panose="020B0604020202020204" pitchFamily="34" charset="0"/>
              <a:buChar char="•"/>
            </a:pPr>
            <a:r>
              <a:rPr lang="en-US">
                <a:latin typeface="Calibri" panose="020F0502020204030204" pitchFamily="34" charset="0"/>
                <a:cs typeface="Calibri" panose="020F0502020204030204" pitchFamily="34" charset="0"/>
              </a:rPr>
              <a:t>Same-day </a:t>
            </a:r>
            <a:r>
              <a:rPr lang="en-US" err="1">
                <a:latin typeface="Calibri" panose="020F0502020204030204" pitchFamily="34" charset="0"/>
                <a:cs typeface="Calibri" panose="020F0502020204030204" pitchFamily="34" charset="0"/>
              </a:rPr>
              <a:t>PrEP</a:t>
            </a:r>
            <a:r>
              <a:rPr lang="en-US">
                <a:latin typeface="Calibri" panose="020F0502020204030204" pitchFamily="34" charset="0"/>
                <a:cs typeface="Calibri" panose="020F0502020204030204" pitchFamily="34" charset="0"/>
              </a:rPr>
              <a:t> Start Clinical Protocol</a:t>
            </a:r>
            <a:endParaRPr>
              <a:latin typeface="Calibri" panose="020F0502020204030204" pitchFamily="34" charset="0"/>
              <a:cs typeface="Calibri" panose="020F0502020204030204" pitchFamily="34" charset="0"/>
            </a:endParaRPr>
          </a:p>
          <a:p>
            <a:pPr lvl="1" algn="l" rtl="0">
              <a:lnSpc>
                <a:spcPct val="100000"/>
              </a:lnSpc>
              <a:spcBef>
                <a:spcPts val="360"/>
              </a:spcBef>
              <a:spcAft>
                <a:spcPts val="0"/>
              </a:spcAft>
              <a:buClr>
                <a:srgbClr val="C00000"/>
              </a:buClr>
              <a:buSzPts val="1800"/>
              <a:buFont typeface="Arial" panose="020B0604020202020204" pitchFamily="34" charset="0"/>
              <a:buChar char="•"/>
            </a:pPr>
            <a:r>
              <a:rPr lang="en-US">
                <a:latin typeface="Calibri" panose="020F0502020204030204" pitchFamily="34" charset="0"/>
                <a:cs typeface="Calibri" panose="020F0502020204030204" pitchFamily="34" charset="0"/>
              </a:rPr>
              <a:t>Staff &amp; patient education on utility</a:t>
            </a:r>
            <a:endParaRPr>
              <a:latin typeface="Calibri" panose="020F0502020204030204" pitchFamily="34" charset="0"/>
              <a:cs typeface="Calibri" panose="020F0502020204030204" pitchFamily="34" charset="0"/>
            </a:endParaRPr>
          </a:p>
          <a:p>
            <a:pPr lvl="1" algn="l" rtl="0">
              <a:lnSpc>
                <a:spcPct val="100000"/>
              </a:lnSpc>
              <a:spcBef>
                <a:spcPts val="360"/>
              </a:spcBef>
              <a:spcAft>
                <a:spcPts val="0"/>
              </a:spcAft>
              <a:buClr>
                <a:srgbClr val="C00000"/>
              </a:buClr>
              <a:buSzPts val="1800"/>
              <a:buFont typeface="Arial" panose="020B0604020202020204" pitchFamily="34" charset="0"/>
              <a:buChar char="•"/>
            </a:pPr>
            <a:r>
              <a:rPr lang="en-US">
                <a:latin typeface="Calibri" panose="020F0502020204030204" pitchFamily="34" charset="0"/>
                <a:cs typeface="Calibri" panose="020F0502020204030204" pitchFamily="34" charset="0"/>
              </a:rPr>
              <a:t>Limited uptake to date</a:t>
            </a:r>
            <a:endParaRPr>
              <a:latin typeface="Calibri" panose="020F0502020204030204" pitchFamily="34" charset="0"/>
              <a:cs typeface="Calibri" panose="020F0502020204030204" pitchFamily="34" charset="0"/>
            </a:endParaRPr>
          </a:p>
          <a:p>
            <a:pPr lvl="0" algn="l" rtl="0">
              <a:lnSpc>
                <a:spcPct val="100000"/>
              </a:lnSpc>
              <a:spcBef>
                <a:spcPts val="1000"/>
              </a:spcBef>
              <a:spcAft>
                <a:spcPts val="0"/>
              </a:spcAft>
              <a:buClr>
                <a:srgbClr val="C00000"/>
              </a:buClr>
              <a:buSzPts val="1800"/>
              <a:buFont typeface="Arial" panose="020B0604020202020204" pitchFamily="34" charset="0"/>
              <a:buChar char="•"/>
            </a:pPr>
            <a:r>
              <a:rPr lang="en-US">
                <a:latin typeface="Calibri" panose="020F0502020204030204" pitchFamily="34" charset="0"/>
                <a:cs typeface="Calibri" panose="020F0502020204030204" pitchFamily="34" charset="0"/>
              </a:rPr>
              <a:t>Partner Services</a:t>
            </a:r>
            <a:endParaRPr>
              <a:latin typeface="Calibri" panose="020F0502020204030204" pitchFamily="34" charset="0"/>
              <a:cs typeface="Calibri" panose="020F0502020204030204" pitchFamily="34" charset="0"/>
            </a:endParaRPr>
          </a:p>
          <a:p>
            <a:pPr lvl="1" algn="l" rtl="0">
              <a:lnSpc>
                <a:spcPct val="100000"/>
              </a:lnSpc>
              <a:spcBef>
                <a:spcPts val="360"/>
              </a:spcBef>
              <a:spcAft>
                <a:spcPts val="0"/>
              </a:spcAft>
              <a:buClr>
                <a:srgbClr val="C00000"/>
              </a:buClr>
              <a:buSzPts val="1800"/>
              <a:buFont typeface="Arial" panose="020B0604020202020204" pitchFamily="34" charset="0"/>
              <a:buChar char="•"/>
            </a:pPr>
            <a:r>
              <a:rPr lang="en-US">
                <a:latin typeface="Calibri" panose="020F0502020204030204" pitchFamily="34" charset="0"/>
                <a:cs typeface="Calibri" panose="020F0502020204030204" pitchFamily="34" charset="0"/>
              </a:rPr>
              <a:t>Education: preventing transmission, U=U</a:t>
            </a:r>
            <a:endParaRPr>
              <a:latin typeface="Calibri" panose="020F0502020204030204" pitchFamily="34" charset="0"/>
              <a:cs typeface="Calibri" panose="020F0502020204030204" pitchFamily="34" charset="0"/>
            </a:endParaRPr>
          </a:p>
          <a:p>
            <a:pPr lvl="1" algn="l" rtl="0">
              <a:lnSpc>
                <a:spcPct val="100000"/>
              </a:lnSpc>
              <a:spcBef>
                <a:spcPts val="360"/>
              </a:spcBef>
              <a:spcAft>
                <a:spcPts val="0"/>
              </a:spcAft>
              <a:buClr>
                <a:srgbClr val="C00000"/>
              </a:buClr>
              <a:buSzPts val="1800"/>
              <a:buFont typeface="Arial" panose="020B0604020202020204" pitchFamily="34" charset="0"/>
              <a:buChar char="•"/>
            </a:pPr>
            <a:r>
              <a:rPr lang="en-US">
                <a:latin typeface="Calibri" panose="020F0502020204030204" pitchFamily="34" charset="0"/>
                <a:cs typeface="Calibri" panose="020F0502020204030204" pitchFamily="34" charset="0"/>
              </a:rPr>
              <a:t>DIS worker embedded in clinic</a:t>
            </a:r>
            <a:endParaRPr>
              <a:latin typeface="Calibri" panose="020F0502020204030204" pitchFamily="34" charset="0"/>
              <a:cs typeface="Calibri" panose="020F0502020204030204" pitchFamily="34" charset="0"/>
            </a:endParaRPr>
          </a:p>
        </p:txBody>
      </p:sp>
      <p:sp>
        <p:nvSpPr>
          <p:cNvPr id="500" name="Google Shape;500;p42"/>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40</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073458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13a7ecc257a_0_6"/>
          <p:cNvSpPr txBox="1">
            <a:spLocks noGrp="1"/>
          </p:cNvSpPr>
          <p:nvPr>
            <p:ph type="title"/>
          </p:nvPr>
        </p:nvSpPr>
        <p:spPr>
          <a:xfrm>
            <a:off x="609599" y="67413"/>
            <a:ext cx="11087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C00000"/>
                </a:solidFill>
                <a:latin typeface="Calibri" panose="020F0502020204030204" pitchFamily="34" charset="0"/>
                <a:cs typeface="Calibri" panose="020F0502020204030204" pitchFamily="34" charset="0"/>
              </a:rPr>
              <a:t>Expansion of Services and Staffing</a:t>
            </a:r>
            <a:endParaRPr>
              <a:solidFill>
                <a:srgbClr val="C00000"/>
              </a:solidFill>
              <a:latin typeface="Calibri" panose="020F0502020204030204" pitchFamily="34" charset="0"/>
              <a:cs typeface="Calibri" panose="020F0502020204030204" pitchFamily="34" charset="0"/>
            </a:endParaRPr>
          </a:p>
        </p:txBody>
      </p:sp>
      <p:sp>
        <p:nvSpPr>
          <p:cNvPr id="462" name="Google Shape;462;g13a7ecc257a_0_6"/>
          <p:cNvSpPr txBox="1">
            <a:spLocks noGrp="1"/>
          </p:cNvSpPr>
          <p:nvPr>
            <p:ph type="body" idx="1"/>
          </p:nvPr>
        </p:nvSpPr>
        <p:spPr>
          <a:xfrm>
            <a:off x="347250" y="1096950"/>
            <a:ext cx="11497500" cy="4817100"/>
          </a:xfrm>
          <a:prstGeom prst="rect">
            <a:avLst/>
          </a:prstGeom>
        </p:spPr>
        <p:txBody>
          <a:bodyPr spcFirstLastPara="1" wrap="square" lIns="91425" tIns="45700" rIns="91425" bIns="45700" anchor="t" anchorCtr="0">
            <a:normAutofit/>
          </a:bodyPr>
          <a:lstStyle/>
          <a:p>
            <a:pPr lvl="0" algn="l" rtl="0">
              <a:spcBef>
                <a:spcPts val="360"/>
              </a:spcBef>
              <a:spcAft>
                <a:spcPts val="0"/>
              </a:spcAft>
              <a:buClr>
                <a:srgbClr val="C00000"/>
              </a:buClr>
              <a:buSzPts val="1800"/>
              <a:buFont typeface="Arial" panose="020B0604020202020204" pitchFamily="34" charset="0"/>
              <a:buChar char="•"/>
            </a:pPr>
            <a:r>
              <a:rPr lang="en-US">
                <a:latin typeface="Calibri" panose="020F0502020204030204" pitchFamily="34" charset="0"/>
                <a:cs typeface="Calibri" panose="020F0502020204030204" pitchFamily="34" charset="0"/>
              </a:rPr>
              <a:t>In early 2021, NACC received sole-source funding to hire a Ryan White NMCM</a:t>
            </a:r>
          </a:p>
          <a:p>
            <a:pPr lvl="0" algn="l" rtl="0">
              <a:spcBef>
                <a:spcPts val="360"/>
              </a:spcBef>
              <a:spcAft>
                <a:spcPts val="0"/>
              </a:spcAft>
              <a:buClr>
                <a:srgbClr val="C00000"/>
              </a:buClr>
              <a:buSzPts val="1800"/>
              <a:buFont typeface="Arial" panose="020B0604020202020204" pitchFamily="34" charset="0"/>
              <a:buChar char="•"/>
            </a:pPr>
            <a:r>
              <a:rPr lang="en-US">
                <a:latin typeface="Calibri" panose="020F0502020204030204" pitchFamily="34" charset="0"/>
                <a:cs typeface="Calibri" panose="020F0502020204030204" pitchFamily="34" charset="0"/>
              </a:rPr>
              <a:t>In early 2024, received additional funding to hire another part time NMCM</a:t>
            </a:r>
          </a:p>
          <a:p>
            <a:pPr lvl="0" algn="l" rtl="0">
              <a:spcBef>
                <a:spcPts val="360"/>
              </a:spcBef>
              <a:spcAft>
                <a:spcPts val="0"/>
              </a:spcAft>
              <a:buClr>
                <a:srgbClr val="C00000"/>
              </a:buClr>
              <a:buSzPts val="1800"/>
              <a:buFont typeface="Arial" panose="020B0604020202020204" pitchFamily="34" charset="0"/>
              <a:buChar char="•"/>
            </a:pPr>
            <a:r>
              <a:rPr lang="en-US">
                <a:latin typeface="Calibri" panose="020F0502020204030204" pitchFamily="34" charset="0"/>
                <a:cs typeface="Calibri" panose="020F0502020204030204" pitchFamily="34" charset="0"/>
              </a:rPr>
              <a:t>340B Drug Pricing Program</a:t>
            </a:r>
          </a:p>
        </p:txBody>
      </p:sp>
      <p:sp>
        <p:nvSpPr>
          <p:cNvPr id="463" name="Google Shape;463;g13a7ecc257a_0_6"/>
          <p:cNvSpPr>
            <a:spLocks noGrp="1"/>
          </p:cNvSpPr>
          <p:nvPr>
            <p:ph type="sldNum" idx="12"/>
          </p:nvPr>
        </p:nvSpPr>
        <p:spPr>
          <a:xfrm>
            <a:off x="11375717" y="6305883"/>
            <a:ext cx="731400" cy="396300"/>
          </a:xfrm>
          <a:prstGeom prst="bracketPair">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41</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303602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13a7ecc257a_0_15"/>
          <p:cNvSpPr txBox="1">
            <a:spLocks noGrp="1"/>
          </p:cNvSpPr>
          <p:nvPr>
            <p:ph type="title"/>
          </p:nvPr>
        </p:nvSpPr>
        <p:spPr>
          <a:xfrm>
            <a:off x="609600" y="274650"/>
            <a:ext cx="2735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C00000"/>
                </a:solidFill>
                <a:latin typeface="Calibri" panose="020F0502020204030204" pitchFamily="34" charset="0"/>
                <a:cs typeface="Calibri" panose="020F0502020204030204" pitchFamily="34" charset="0"/>
              </a:rPr>
              <a:t>Successes</a:t>
            </a:r>
            <a:r>
              <a:rPr lang="en-US">
                <a:latin typeface="Calibri" panose="020F0502020204030204" pitchFamily="34" charset="0"/>
                <a:cs typeface="Calibri" panose="020F0502020204030204" pitchFamily="34" charset="0"/>
              </a:rPr>
              <a:t> </a:t>
            </a:r>
            <a:endParaRPr>
              <a:latin typeface="Calibri" panose="020F0502020204030204" pitchFamily="34" charset="0"/>
              <a:cs typeface="Calibri" panose="020F0502020204030204" pitchFamily="34" charset="0"/>
            </a:endParaRPr>
          </a:p>
        </p:txBody>
      </p:sp>
      <p:sp>
        <p:nvSpPr>
          <p:cNvPr id="522" name="Google Shape;522;g13a7ecc257a_0_15"/>
          <p:cNvSpPr txBox="1">
            <a:spLocks noGrp="1"/>
          </p:cNvSpPr>
          <p:nvPr>
            <p:ph type="body" idx="2"/>
          </p:nvPr>
        </p:nvSpPr>
        <p:spPr>
          <a:xfrm>
            <a:off x="609600" y="1096852"/>
            <a:ext cx="5384700" cy="4838700"/>
          </a:xfrm>
          <a:prstGeom prst="rect">
            <a:avLst/>
          </a:prstGeom>
        </p:spPr>
        <p:txBody>
          <a:bodyPr spcFirstLastPara="1" wrap="square" lIns="91425" tIns="45700" rIns="91425" bIns="45700" anchor="t" anchorCtr="0">
            <a:noAutofit/>
          </a:bodyPr>
          <a:lstStyle/>
          <a:p>
            <a:pPr marL="457200" lvl="0" indent="-368300" algn="l" rtl="0">
              <a:lnSpc>
                <a:spcPct val="150000"/>
              </a:lnSpc>
              <a:spcBef>
                <a:spcPts val="560"/>
              </a:spcBef>
              <a:spcAft>
                <a:spcPts val="0"/>
              </a:spcAft>
              <a:buClr>
                <a:srgbClr val="C00000"/>
              </a:buClr>
              <a:buSzPts val="2200"/>
              <a:buFont typeface="Arial" panose="020B0604020202020204" pitchFamily="34" charset="0"/>
              <a:buChar char="•"/>
            </a:pPr>
            <a:r>
              <a:rPr lang="en-US" sz="2000" dirty="0"/>
              <a:t>Population-specific clinical knowledge</a:t>
            </a:r>
            <a:endParaRPr sz="2000" dirty="0"/>
          </a:p>
          <a:p>
            <a:pPr marL="457200" lvl="0" indent="-368300" algn="l" rtl="0">
              <a:lnSpc>
                <a:spcPct val="150000"/>
              </a:lnSpc>
              <a:spcBef>
                <a:spcPts val="0"/>
              </a:spcBef>
              <a:spcAft>
                <a:spcPts val="0"/>
              </a:spcAft>
              <a:buClr>
                <a:srgbClr val="C00000"/>
              </a:buClr>
              <a:buSzPts val="2200"/>
              <a:buFont typeface="Arial" panose="020B0604020202020204" pitchFamily="34" charset="0"/>
              <a:buChar char="•"/>
            </a:pPr>
            <a:r>
              <a:rPr lang="en-US" sz="2000" dirty="0"/>
              <a:t>Collaborative relationships, trust</a:t>
            </a:r>
            <a:endParaRPr sz="2000" dirty="0"/>
          </a:p>
          <a:p>
            <a:pPr marL="457200" lvl="0" indent="-368300" algn="l" rtl="0">
              <a:lnSpc>
                <a:spcPct val="150000"/>
              </a:lnSpc>
              <a:spcBef>
                <a:spcPts val="0"/>
              </a:spcBef>
              <a:spcAft>
                <a:spcPts val="0"/>
              </a:spcAft>
              <a:buClr>
                <a:srgbClr val="C00000"/>
              </a:buClr>
              <a:buSzPts val="2200"/>
              <a:buFont typeface="Arial" panose="020B0604020202020204" pitchFamily="34" charset="0"/>
              <a:buChar char="•"/>
            </a:pPr>
            <a:r>
              <a:rPr lang="en-US" sz="2000" dirty="0"/>
              <a:t>Creatively addressing barriers</a:t>
            </a:r>
            <a:endParaRPr sz="2000" dirty="0"/>
          </a:p>
          <a:p>
            <a:pPr marL="457200" lvl="0" indent="-368300" algn="l" rtl="0">
              <a:lnSpc>
                <a:spcPct val="150000"/>
              </a:lnSpc>
              <a:spcBef>
                <a:spcPts val="0"/>
              </a:spcBef>
              <a:spcAft>
                <a:spcPts val="0"/>
              </a:spcAft>
              <a:buClr>
                <a:srgbClr val="C00000"/>
              </a:buClr>
              <a:buSzPts val="2200"/>
              <a:buFont typeface="Arial" panose="020B0604020202020204" pitchFamily="34" charset="0"/>
              <a:buChar char="•"/>
            </a:pPr>
            <a:r>
              <a:rPr lang="en-US" sz="2000" dirty="0"/>
              <a:t>Networking and collaboration</a:t>
            </a:r>
            <a:endParaRPr sz="2000" dirty="0"/>
          </a:p>
          <a:p>
            <a:pPr marL="457200" lvl="0" indent="-368300" algn="l" rtl="0">
              <a:lnSpc>
                <a:spcPct val="150000"/>
              </a:lnSpc>
              <a:spcBef>
                <a:spcPts val="0"/>
              </a:spcBef>
              <a:spcAft>
                <a:spcPts val="0"/>
              </a:spcAft>
              <a:buClr>
                <a:srgbClr val="C00000"/>
              </a:buClr>
              <a:buSzPts val="2200"/>
              <a:buFont typeface="Arial" panose="020B0604020202020204" pitchFamily="34" charset="0"/>
              <a:buChar char="•"/>
            </a:pPr>
            <a:r>
              <a:rPr lang="en-US" sz="2000" dirty="0"/>
              <a:t>Growing expertise</a:t>
            </a:r>
          </a:p>
          <a:p>
            <a:pPr marL="457200" lvl="0" indent="-368300" algn="l" rtl="0">
              <a:lnSpc>
                <a:spcPct val="150000"/>
              </a:lnSpc>
              <a:spcBef>
                <a:spcPts val="0"/>
              </a:spcBef>
              <a:spcAft>
                <a:spcPts val="0"/>
              </a:spcAft>
              <a:buClr>
                <a:srgbClr val="C00000"/>
              </a:buClr>
              <a:buSzPts val="2200"/>
              <a:buFont typeface="Arial" panose="020B0604020202020204" pitchFamily="34" charset="0"/>
              <a:buChar char="•"/>
            </a:pPr>
            <a:r>
              <a:rPr lang="en-US" sz="2000" dirty="0"/>
              <a:t>Growing team</a:t>
            </a:r>
          </a:p>
          <a:p>
            <a:pPr marL="457200" lvl="0" indent="-368300" algn="l" rtl="0">
              <a:lnSpc>
                <a:spcPct val="150000"/>
              </a:lnSpc>
              <a:spcBef>
                <a:spcPts val="0"/>
              </a:spcBef>
              <a:spcAft>
                <a:spcPts val="0"/>
              </a:spcAft>
              <a:buClr>
                <a:srgbClr val="C00000"/>
              </a:buClr>
              <a:buSzPts val="2200"/>
              <a:buFont typeface="Arial" panose="020B0604020202020204" pitchFamily="34" charset="0"/>
              <a:buChar char="•"/>
            </a:pPr>
            <a:r>
              <a:rPr lang="en-US" sz="2000" dirty="0"/>
              <a:t>Practice Transformation with MATEC </a:t>
            </a:r>
            <a:endParaRPr sz="2000" dirty="0"/>
          </a:p>
          <a:p>
            <a:pPr marL="0" lvl="0" indent="0" algn="l" rtl="0">
              <a:lnSpc>
                <a:spcPct val="150000"/>
              </a:lnSpc>
              <a:spcBef>
                <a:spcPts val="560"/>
              </a:spcBef>
              <a:spcAft>
                <a:spcPts val="0"/>
              </a:spcAft>
              <a:buNone/>
            </a:pPr>
            <a:endParaRPr sz="2200" u="sng" dirty="0"/>
          </a:p>
        </p:txBody>
      </p:sp>
      <p:sp>
        <p:nvSpPr>
          <p:cNvPr id="524" name="Google Shape;524;g13a7ecc257a_0_15"/>
          <p:cNvSpPr txBox="1">
            <a:spLocks noGrp="1"/>
          </p:cNvSpPr>
          <p:nvPr>
            <p:ph type="title"/>
          </p:nvPr>
        </p:nvSpPr>
        <p:spPr>
          <a:xfrm>
            <a:off x="6554275" y="274650"/>
            <a:ext cx="61992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C00000"/>
                </a:solidFill>
                <a:latin typeface="Calibri" panose="020F0502020204030204" pitchFamily="34" charset="0"/>
                <a:cs typeface="Calibri" panose="020F0502020204030204" pitchFamily="34" charset="0"/>
              </a:rPr>
              <a:t>Areas for Growth</a:t>
            </a:r>
            <a:endParaRPr>
              <a:solidFill>
                <a:srgbClr val="C00000"/>
              </a:solidFill>
              <a:latin typeface="Calibri" panose="020F0502020204030204" pitchFamily="34" charset="0"/>
              <a:cs typeface="Calibri" panose="020F0502020204030204" pitchFamily="34" charset="0"/>
            </a:endParaRPr>
          </a:p>
        </p:txBody>
      </p:sp>
      <p:sp>
        <p:nvSpPr>
          <p:cNvPr id="523" name="Google Shape;523;g13a7ecc257a_0_15"/>
          <p:cNvSpPr txBox="1">
            <a:spLocks noGrp="1"/>
          </p:cNvSpPr>
          <p:nvPr>
            <p:ph type="body" idx="4"/>
          </p:nvPr>
        </p:nvSpPr>
        <p:spPr>
          <a:xfrm>
            <a:off x="6356717" y="1183736"/>
            <a:ext cx="5384700" cy="4380000"/>
          </a:xfrm>
          <a:prstGeom prst="rect">
            <a:avLst/>
          </a:prstGeom>
        </p:spPr>
        <p:txBody>
          <a:bodyPr spcFirstLastPara="1" wrap="square" lIns="91425" tIns="45700" rIns="91425" bIns="45700" anchor="t" anchorCtr="0">
            <a:normAutofit/>
          </a:bodyPr>
          <a:lstStyle/>
          <a:p>
            <a:pPr marL="457200" lvl="0" indent="-374650" algn="l" rtl="0">
              <a:lnSpc>
                <a:spcPct val="90000"/>
              </a:lnSpc>
              <a:spcBef>
                <a:spcPts val="560"/>
              </a:spcBef>
              <a:spcAft>
                <a:spcPts val="0"/>
              </a:spcAft>
              <a:buClr>
                <a:srgbClr val="C00000"/>
              </a:buClr>
              <a:buSzPct val="70000"/>
              <a:buChar char="●"/>
            </a:pPr>
            <a:r>
              <a:rPr lang="en-US" sz="2000" dirty="0"/>
              <a:t>Improving </a:t>
            </a:r>
            <a:r>
              <a:rPr lang="en-US" sz="2000" dirty="0" err="1"/>
              <a:t>PrEP</a:t>
            </a:r>
            <a:r>
              <a:rPr lang="en-US" sz="2000" dirty="0"/>
              <a:t> strategies						</a:t>
            </a:r>
            <a:endParaRPr sz="2000" dirty="0"/>
          </a:p>
          <a:p>
            <a:pPr marL="457200" lvl="0" indent="-374650" algn="l" rtl="0">
              <a:lnSpc>
                <a:spcPct val="90000"/>
              </a:lnSpc>
              <a:spcBef>
                <a:spcPts val="0"/>
              </a:spcBef>
              <a:spcAft>
                <a:spcPts val="0"/>
              </a:spcAft>
              <a:buClr>
                <a:srgbClr val="C00000"/>
              </a:buClr>
              <a:buSzPct val="70000"/>
              <a:buChar char="●"/>
            </a:pPr>
            <a:r>
              <a:rPr lang="en-US" sz="2000" dirty="0"/>
              <a:t>Increased telehealth uptake						</a:t>
            </a:r>
            <a:endParaRPr sz="2000" dirty="0"/>
          </a:p>
          <a:p>
            <a:pPr marL="457200" lvl="0" indent="-374650" algn="l" rtl="0">
              <a:lnSpc>
                <a:spcPct val="90000"/>
              </a:lnSpc>
              <a:spcBef>
                <a:spcPts val="0"/>
              </a:spcBef>
              <a:spcAft>
                <a:spcPts val="0"/>
              </a:spcAft>
              <a:buClr>
                <a:srgbClr val="C00000"/>
              </a:buClr>
              <a:buSzPct val="70000"/>
              <a:buChar char="●"/>
            </a:pPr>
            <a:r>
              <a:rPr lang="en-US" sz="2000" dirty="0"/>
              <a:t>Physical infrastructure (space)				</a:t>
            </a:r>
            <a:endParaRPr sz="2000" dirty="0"/>
          </a:p>
          <a:p>
            <a:pPr marL="457200" lvl="0" indent="-374650" algn="l" rtl="0">
              <a:lnSpc>
                <a:spcPct val="90000"/>
              </a:lnSpc>
              <a:spcBef>
                <a:spcPts val="0"/>
              </a:spcBef>
              <a:spcAft>
                <a:spcPts val="0"/>
              </a:spcAft>
              <a:buClr>
                <a:srgbClr val="C00000"/>
              </a:buClr>
              <a:buSzPct val="70000"/>
              <a:buChar char="●"/>
            </a:pPr>
            <a:r>
              <a:rPr lang="en-US" sz="2000" dirty="0"/>
              <a:t>Formal patient feedback (projects to come)</a:t>
            </a:r>
            <a:endParaRPr sz="2000" dirty="0"/>
          </a:p>
          <a:p>
            <a:pPr marL="457200" lvl="0" indent="-374650" algn="l" rtl="0">
              <a:lnSpc>
                <a:spcPct val="90000"/>
              </a:lnSpc>
              <a:spcBef>
                <a:spcPts val="560"/>
              </a:spcBef>
              <a:spcAft>
                <a:spcPts val="0"/>
              </a:spcAft>
              <a:buClr>
                <a:srgbClr val="C00000"/>
              </a:buClr>
              <a:buSzPct val="70000"/>
              <a:buChar char="●"/>
            </a:pPr>
            <a:r>
              <a:rPr lang="en-US" sz="2000" dirty="0"/>
              <a:t>Ongoing improvement of Linkages for those with the greatest barriers</a:t>
            </a:r>
            <a:endParaRPr sz="2000" dirty="0"/>
          </a:p>
        </p:txBody>
      </p:sp>
      <p:sp>
        <p:nvSpPr>
          <p:cNvPr id="521" name="Google Shape;521;g13a7ecc257a_0_15"/>
          <p:cNvSpPr>
            <a:spLocks noGrp="1"/>
          </p:cNvSpPr>
          <p:nvPr>
            <p:ph type="sldNum" idx="12"/>
          </p:nvPr>
        </p:nvSpPr>
        <p:spPr>
          <a:xfrm>
            <a:off x="11375717" y="6305883"/>
            <a:ext cx="731400" cy="396300"/>
          </a:xfrm>
          <a:prstGeom prst="bracketPair">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42</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372256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8"/>
          <p:cNvSpPr txBox="1">
            <a:spLocks noGrp="1"/>
          </p:cNvSpPr>
          <p:nvPr>
            <p:ph type="title"/>
          </p:nvPr>
        </p:nvSpPr>
        <p:spPr>
          <a:xfrm>
            <a:off x="609599" y="274638"/>
            <a:ext cx="11087425"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6"/>
              </a:buClr>
              <a:buSzPts val="1800"/>
              <a:buNone/>
            </a:pPr>
            <a:r>
              <a:rPr lang="en-US">
                <a:solidFill>
                  <a:srgbClr val="002060"/>
                </a:solidFill>
                <a:latin typeface="Calibri" panose="020F0502020204030204" pitchFamily="34" charset="0"/>
                <a:cs typeface="Calibri" panose="020F0502020204030204" pitchFamily="34" charset="0"/>
              </a:rPr>
              <a:t>Thank you!</a:t>
            </a:r>
            <a:endParaRPr>
              <a:solidFill>
                <a:srgbClr val="002060"/>
              </a:solidFill>
              <a:latin typeface="Calibri" panose="020F0502020204030204" pitchFamily="34" charset="0"/>
              <a:cs typeface="Calibri" panose="020F0502020204030204" pitchFamily="34" charset="0"/>
            </a:endParaRPr>
          </a:p>
        </p:txBody>
      </p:sp>
      <p:sp>
        <p:nvSpPr>
          <p:cNvPr id="538" name="Google Shape;538;p48"/>
          <p:cNvSpPr txBox="1">
            <a:spLocks noGrp="1"/>
          </p:cNvSpPr>
          <p:nvPr>
            <p:ph type="body" idx="1"/>
          </p:nvPr>
        </p:nvSpPr>
        <p:spPr>
          <a:xfrm>
            <a:off x="8082454" y="1547649"/>
            <a:ext cx="3405353" cy="4367299"/>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Clr>
                <a:srgbClr val="002060"/>
              </a:buClr>
              <a:buSzPts val="1800"/>
              <a:buChar char="●"/>
            </a:pPr>
            <a:r>
              <a:rPr lang="en-US">
                <a:latin typeface="Calibri" panose="020F0502020204030204" pitchFamily="34" charset="0"/>
                <a:cs typeface="Calibri" panose="020F0502020204030204" pitchFamily="34" charset="0"/>
              </a:rPr>
              <a:t>Questions</a:t>
            </a:r>
            <a:endParaRPr>
              <a:latin typeface="Calibri" panose="020F0502020204030204" pitchFamily="34" charset="0"/>
              <a:cs typeface="Calibri" panose="020F0502020204030204" pitchFamily="34" charset="0"/>
            </a:endParaRPr>
          </a:p>
        </p:txBody>
      </p:sp>
      <p:sp>
        <p:nvSpPr>
          <p:cNvPr id="537" name="Google Shape;537;p48"/>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43</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38400256-362D-4D35-03A9-BB790EBA3564}"/>
              </a:ext>
            </a:extLst>
          </p:cNvPr>
          <p:cNvPicPr>
            <a:picLocks noChangeAspect="1"/>
          </p:cNvPicPr>
          <p:nvPr/>
        </p:nvPicPr>
        <p:blipFill>
          <a:blip r:embed="rId3"/>
          <a:stretch>
            <a:fillRect/>
          </a:stretch>
        </p:blipFill>
        <p:spPr>
          <a:xfrm>
            <a:off x="705947" y="1589857"/>
            <a:ext cx="6807200" cy="4543806"/>
          </a:xfrm>
          <a:prstGeom prst="rect">
            <a:avLst/>
          </a:prstGeom>
        </p:spPr>
      </p:pic>
    </p:spTree>
    <p:extLst>
      <p:ext uri="{BB962C8B-B14F-4D97-AF65-F5344CB8AC3E}">
        <p14:creationId xmlns:p14="http://schemas.microsoft.com/office/powerpoint/2010/main" val="3133418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5"/>
          <p:cNvSpPr txBox="1">
            <a:spLocks noGrp="1"/>
          </p:cNvSpPr>
          <p:nvPr>
            <p:ph type="title"/>
          </p:nvPr>
        </p:nvSpPr>
        <p:spPr>
          <a:xfrm>
            <a:off x="963085" y="3187170"/>
            <a:ext cx="10212916" cy="1168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6"/>
              </a:buClr>
              <a:buSzPts val="3600"/>
              <a:buFont typeface="Arial"/>
              <a:buNone/>
            </a:pPr>
            <a:r>
              <a:rPr lang="en-US" dirty="0"/>
              <a:t>Opt out HIV Testing at Fond Du Lac Tribal </a:t>
            </a:r>
            <a:r>
              <a:rPr lang="en-US" dirty="0" smtClean="0"/>
              <a:t>Clinics</a:t>
            </a:r>
            <a:br>
              <a:rPr lang="en-US" dirty="0" smtClean="0"/>
            </a:br>
            <a:r>
              <a:rPr lang="en-US" sz="3000" dirty="0" smtClean="0"/>
              <a:t>Jamie </a:t>
            </a:r>
            <a:r>
              <a:rPr lang="en-US" sz="3000" dirty="0" err="1" smtClean="0"/>
              <a:t>Conniff</a:t>
            </a:r>
            <a:r>
              <a:rPr lang="en-US" sz="3000" dirty="0" smtClean="0"/>
              <a:t>, MD</a:t>
            </a:r>
            <a:endParaRPr sz="3000" dirty="0"/>
          </a:p>
        </p:txBody>
      </p:sp>
      <p:sp>
        <p:nvSpPr>
          <p:cNvPr id="122" name="Google Shape;122;p5"/>
          <p:cNvSpPr>
            <a:spLocks noGrp="1"/>
          </p:cNvSpPr>
          <p:nvPr>
            <p:ph type="sldNum" idx="12"/>
          </p:nvPr>
        </p:nvSpPr>
        <p:spPr>
          <a:xfrm>
            <a:off x="11375717" y="6305883"/>
            <a:ext cx="73152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44</a:t>
            </a:fld>
            <a:endParaRPr kumimoji="0" sz="1800" b="0" i="0" u="none" strike="noStrike" kern="0" cap="none" spc="0" normalizeH="0" baseline="0" noProof="0">
              <a:ln>
                <a:noFill/>
              </a:ln>
              <a:solidFill>
                <a:srgbClr val="FFFFFF"/>
              </a:solidFill>
              <a:effectLst/>
              <a:uLnTx/>
              <a:uFillTx/>
              <a:latin typeface="Arial"/>
              <a:cs typeface="Arial"/>
              <a:sym typeface="Aria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244" y="4355570"/>
            <a:ext cx="1428598" cy="1472702"/>
          </a:xfrm>
          <a:prstGeom prst="rect">
            <a:avLst/>
          </a:prstGeom>
        </p:spPr>
      </p:pic>
    </p:spTree>
    <p:extLst>
      <p:ext uri="{BB962C8B-B14F-4D97-AF65-F5344CB8AC3E}">
        <p14:creationId xmlns:p14="http://schemas.microsoft.com/office/powerpoint/2010/main" val="4278994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34500851f1_0_0"/>
          <p:cNvSpPr txBox="1">
            <a:spLocks noGrp="1"/>
          </p:cNvSpPr>
          <p:nvPr>
            <p:ph type="title"/>
          </p:nvPr>
        </p:nvSpPr>
        <p:spPr>
          <a:xfrm>
            <a:off x="609599" y="523163"/>
            <a:ext cx="110874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6"/>
              </a:buClr>
              <a:buSzPts val="1800"/>
              <a:buNone/>
            </a:pPr>
            <a:r>
              <a:rPr lang="en-US" dirty="0"/>
              <a:t>Fond Du Lac: Min No Ayo Win </a:t>
            </a:r>
            <a:endParaRPr dirty="0"/>
          </a:p>
        </p:txBody>
      </p:sp>
      <p:sp>
        <p:nvSpPr>
          <p:cNvPr id="229" name="Google Shape;229;g134500851f1_0_0"/>
          <p:cNvSpPr txBox="1">
            <a:spLocks noGrp="1"/>
          </p:cNvSpPr>
          <p:nvPr>
            <p:ph type="body" idx="1"/>
          </p:nvPr>
        </p:nvSpPr>
        <p:spPr>
          <a:xfrm>
            <a:off x="552300" y="1880538"/>
            <a:ext cx="11087400" cy="4112400"/>
          </a:xfrm>
          <a:prstGeom prst="rect">
            <a:avLst/>
          </a:prstGeom>
          <a:noFill/>
          <a:ln>
            <a:noFill/>
          </a:ln>
        </p:spPr>
        <p:txBody>
          <a:bodyPr spcFirstLastPara="1" wrap="square" lIns="91425" tIns="45700" rIns="91425" bIns="45700" anchor="t" anchorCtr="0">
            <a:normAutofit fontScale="85000" lnSpcReduction="20000"/>
          </a:bodyPr>
          <a:lstStyle/>
          <a:p>
            <a:pPr lvl="0" indent="-334327">
              <a:buSzPct val="83720"/>
              <a:buChar char="●"/>
            </a:pPr>
            <a:r>
              <a:rPr lang="en-US" dirty="0"/>
              <a:t>Located near Cloquet, Minnesota on the </a:t>
            </a:r>
            <a:r>
              <a:rPr lang="fr-FR" dirty="0"/>
              <a:t>Fond du Lac </a:t>
            </a:r>
            <a:r>
              <a:rPr lang="en-US" dirty="0"/>
              <a:t>Band of Lake Superior Chippewa reservation</a:t>
            </a:r>
          </a:p>
          <a:p>
            <a:pPr marL="122873" lvl="0" indent="0">
              <a:buSzPct val="83720"/>
              <a:buNone/>
            </a:pPr>
            <a:endParaRPr lang="en-US" dirty="0"/>
          </a:p>
          <a:p>
            <a:pPr lvl="0" indent="-334327">
              <a:buSzPct val="83720"/>
              <a:buChar char="●"/>
            </a:pPr>
            <a:r>
              <a:rPr lang="en-US" dirty="0"/>
              <a:t>Most services available to Native American/American Indian folks regardless of tribal nation, enrolled and </a:t>
            </a:r>
            <a:r>
              <a:rPr lang="en-US" dirty="0" err="1"/>
              <a:t>descendents</a:t>
            </a:r>
            <a:endParaRPr lang="en-US" i="1" dirty="0"/>
          </a:p>
          <a:p>
            <a:pPr marL="122873" lvl="0" indent="0">
              <a:buSzPct val="83720"/>
              <a:buNone/>
            </a:pPr>
            <a:r>
              <a:rPr lang="en-US" dirty="0"/>
              <a:t> </a:t>
            </a:r>
          </a:p>
          <a:p>
            <a:pPr lvl="0" indent="-334327">
              <a:buSzPct val="83720"/>
              <a:buChar char="●"/>
            </a:pPr>
            <a:r>
              <a:rPr lang="en-US" dirty="0"/>
              <a:t>Provides medical and dental care, mental health services, social services, community health, on site pharmacy, prevention/intervention, and WIC services</a:t>
            </a:r>
          </a:p>
          <a:p>
            <a:pPr lvl="0" indent="-334327">
              <a:buSzPct val="83720"/>
              <a:buChar char="●"/>
            </a:pPr>
            <a:endParaRPr lang="en-US" dirty="0"/>
          </a:p>
          <a:p>
            <a:pPr lvl="0" indent="-334327">
              <a:buSzPct val="83720"/>
              <a:buChar char="●"/>
            </a:pPr>
            <a:r>
              <a:rPr lang="en-US" dirty="0"/>
              <a:t>The Medical Clinic services focus on individual and family wellness through holistically oriented and culturally sensitive care</a:t>
            </a:r>
          </a:p>
          <a:p>
            <a:pPr marL="122873" lvl="0" indent="0">
              <a:buSzPct val="83720"/>
              <a:buNone/>
            </a:pPr>
            <a:endParaRPr dirty="0"/>
          </a:p>
          <a:p>
            <a:pPr marL="457200" lvl="0" indent="-334327" algn="l" rtl="0">
              <a:lnSpc>
                <a:spcPct val="100000"/>
              </a:lnSpc>
              <a:spcBef>
                <a:spcPts val="1000"/>
              </a:spcBef>
              <a:spcAft>
                <a:spcPts val="0"/>
              </a:spcAft>
              <a:buSzPct val="75000"/>
              <a:buChar char="●"/>
            </a:pPr>
            <a:r>
              <a:rPr lang="en-US" dirty="0"/>
              <a:t>Provide care to ___patients annually; ___% Native American/American Indian </a:t>
            </a:r>
            <a:endParaRPr dirty="0"/>
          </a:p>
          <a:p>
            <a:pPr marL="457200" lvl="0" indent="0" algn="l" rtl="0">
              <a:lnSpc>
                <a:spcPct val="100000"/>
              </a:lnSpc>
              <a:spcBef>
                <a:spcPts val="1000"/>
              </a:spcBef>
              <a:spcAft>
                <a:spcPts val="0"/>
              </a:spcAft>
              <a:buNone/>
            </a:pPr>
            <a:endParaRPr dirty="0"/>
          </a:p>
        </p:txBody>
      </p:sp>
      <p:sp>
        <p:nvSpPr>
          <p:cNvPr id="230" name="Google Shape;230;g134500851f1_0_0"/>
          <p:cNvSpPr>
            <a:spLocks noGrp="1"/>
          </p:cNvSpPr>
          <p:nvPr>
            <p:ph type="sldNum" idx="12"/>
          </p:nvPr>
        </p:nvSpPr>
        <p:spPr>
          <a:xfrm>
            <a:off x="11375717" y="6305883"/>
            <a:ext cx="7314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45</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9090" y="193461"/>
            <a:ext cx="1428598" cy="1472702"/>
          </a:xfrm>
          <a:prstGeom prst="rect">
            <a:avLst/>
          </a:prstGeom>
        </p:spPr>
      </p:pic>
    </p:spTree>
    <p:extLst>
      <p:ext uri="{BB962C8B-B14F-4D97-AF65-F5344CB8AC3E}">
        <p14:creationId xmlns:p14="http://schemas.microsoft.com/office/powerpoint/2010/main" val="648148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34500851f1_0_0"/>
          <p:cNvSpPr txBox="1">
            <a:spLocks noGrp="1"/>
          </p:cNvSpPr>
          <p:nvPr>
            <p:ph type="title"/>
          </p:nvPr>
        </p:nvSpPr>
        <p:spPr>
          <a:xfrm>
            <a:off x="609599" y="523163"/>
            <a:ext cx="110874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6"/>
              </a:buClr>
              <a:buSzPts val="1800"/>
              <a:buNone/>
            </a:pPr>
            <a:r>
              <a:rPr lang="en-US" dirty="0"/>
              <a:t>Fond Du Lac: Center for American Indian Resources (CAIR)</a:t>
            </a:r>
            <a:endParaRPr dirty="0"/>
          </a:p>
        </p:txBody>
      </p:sp>
      <p:sp>
        <p:nvSpPr>
          <p:cNvPr id="229" name="Google Shape;229;g134500851f1_0_0"/>
          <p:cNvSpPr txBox="1">
            <a:spLocks noGrp="1"/>
          </p:cNvSpPr>
          <p:nvPr>
            <p:ph type="body" idx="1"/>
          </p:nvPr>
        </p:nvSpPr>
        <p:spPr>
          <a:xfrm>
            <a:off x="552300" y="1880537"/>
            <a:ext cx="11087400" cy="4311633"/>
          </a:xfrm>
          <a:prstGeom prst="rect">
            <a:avLst/>
          </a:prstGeom>
          <a:noFill/>
          <a:ln>
            <a:noFill/>
          </a:ln>
        </p:spPr>
        <p:txBody>
          <a:bodyPr spcFirstLastPara="1" wrap="square" lIns="91425" tIns="45700" rIns="91425" bIns="45700" anchor="t" anchorCtr="0">
            <a:normAutofit/>
          </a:bodyPr>
          <a:lstStyle/>
          <a:p>
            <a:pPr marL="457200" lvl="0" indent="-334327" algn="l" rtl="0">
              <a:lnSpc>
                <a:spcPct val="100000"/>
              </a:lnSpc>
              <a:spcBef>
                <a:spcPts val="360"/>
              </a:spcBef>
              <a:spcAft>
                <a:spcPts val="0"/>
              </a:spcAft>
              <a:buSzPct val="83720"/>
              <a:buChar char="●"/>
            </a:pPr>
            <a:r>
              <a:rPr lang="en-US" sz="2000" dirty="0"/>
              <a:t>Located in Duluth, Minnesota</a:t>
            </a:r>
          </a:p>
          <a:p>
            <a:pPr marL="122873" lvl="0" indent="0" algn="l" rtl="0">
              <a:lnSpc>
                <a:spcPct val="100000"/>
              </a:lnSpc>
              <a:spcBef>
                <a:spcPts val="360"/>
              </a:spcBef>
              <a:spcAft>
                <a:spcPts val="0"/>
              </a:spcAft>
              <a:buSzPct val="83720"/>
              <a:buNone/>
            </a:pPr>
            <a:endParaRPr sz="2000" dirty="0"/>
          </a:p>
          <a:p>
            <a:pPr lvl="0" indent="-334327">
              <a:buSzPct val="83720"/>
              <a:buChar char="●"/>
            </a:pPr>
            <a:r>
              <a:rPr lang="en-US" sz="2000" dirty="0"/>
              <a:t>Most services available to Native American/American Indian folks regardless of tribal nation, enrolled and </a:t>
            </a:r>
            <a:r>
              <a:rPr lang="en-US" sz="2000" dirty="0" err="1"/>
              <a:t>descendents</a:t>
            </a:r>
            <a:endParaRPr lang="en-US" sz="2000" dirty="0"/>
          </a:p>
          <a:p>
            <a:pPr marL="122873" lvl="0" indent="0">
              <a:buSzPct val="83720"/>
              <a:buNone/>
            </a:pPr>
            <a:endParaRPr lang="en-US" sz="2000" dirty="0"/>
          </a:p>
          <a:p>
            <a:pPr lvl="0" indent="-334327">
              <a:spcBef>
                <a:spcPts val="1000"/>
              </a:spcBef>
              <a:buSzPct val="75000"/>
              <a:buChar char="●"/>
            </a:pPr>
            <a:r>
              <a:rPr lang="en-US" sz="2000" dirty="0"/>
              <a:t>Provides medical and dental care, mental health services, social services, community health, on site pharmacy, prevention/intervention, and WIC services</a:t>
            </a:r>
          </a:p>
          <a:p>
            <a:pPr marL="122873" lvl="0" indent="0">
              <a:spcBef>
                <a:spcPts val="1000"/>
              </a:spcBef>
              <a:buSzPct val="75000"/>
              <a:buNone/>
            </a:pPr>
            <a:endParaRPr lang="en-US" sz="2000" dirty="0"/>
          </a:p>
          <a:p>
            <a:pPr marL="457200" lvl="0" indent="-334327" algn="l" rtl="0">
              <a:lnSpc>
                <a:spcPct val="100000"/>
              </a:lnSpc>
              <a:spcBef>
                <a:spcPts val="1000"/>
              </a:spcBef>
              <a:spcAft>
                <a:spcPts val="0"/>
              </a:spcAft>
              <a:buSzPct val="75000"/>
              <a:buChar char="●"/>
            </a:pPr>
            <a:r>
              <a:rPr lang="en-US" sz="2000" dirty="0"/>
              <a:t>Provide care to ____ patients annually; ___ % Native American/American Indian </a:t>
            </a:r>
            <a:endParaRPr sz="2000" dirty="0"/>
          </a:p>
          <a:p>
            <a:pPr marL="457200" lvl="0" indent="0" algn="l" rtl="0">
              <a:lnSpc>
                <a:spcPct val="100000"/>
              </a:lnSpc>
              <a:spcBef>
                <a:spcPts val="1000"/>
              </a:spcBef>
              <a:spcAft>
                <a:spcPts val="0"/>
              </a:spcAft>
              <a:buNone/>
            </a:pPr>
            <a:endParaRPr dirty="0"/>
          </a:p>
        </p:txBody>
      </p:sp>
      <p:sp>
        <p:nvSpPr>
          <p:cNvPr id="230" name="Google Shape;230;g134500851f1_0_0"/>
          <p:cNvSpPr>
            <a:spLocks noGrp="1"/>
          </p:cNvSpPr>
          <p:nvPr>
            <p:ph type="sldNum" idx="12"/>
          </p:nvPr>
        </p:nvSpPr>
        <p:spPr>
          <a:xfrm>
            <a:off x="11375717" y="6305883"/>
            <a:ext cx="7314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46</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9090" y="193461"/>
            <a:ext cx="1428598" cy="1472702"/>
          </a:xfrm>
          <a:prstGeom prst="rect">
            <a:avLst/>
          </a:prstGeom>
        </p:spPr>
      </p:pic>
    </p:spTree>
    <p:extLst>
      <p:ext uri="{BB962C8B-B14F-4D97-AF65-F5344CB8AC3E}">
        <p14:creationId xmlns:p14="http://schemas.microsoft.com/office/powerpoint/2010/main" val="2634679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Testing: Background</a:t>
            </a:r>
          </a:p>
        </p:txBody>
      </p:sp>
      <p:sp>
        <p:nvSpPr>
          <p:cNvPr id="3" name="Text Placeholder 2"/>
          <p:cNvSpPr>
            <a:spLocks noGrp="1"/>
          </p:cNvSpPr>
          <p:nvPr>
            <p:ph type="body" idx="1"/>
          </p:nvPr>
        </p:nvSpPr>
        <p:spPr/>
        <p:txBody>
          <a:bodyPr/>
          <a:lstStyle/>
          <a:p>
            <a:r>
              <a:rPr lang="en-US" dirty="0"/>
              <a:t>Duluth area HIV outbreak</a:t>
            </a:r>
          </a:p>
          <a:p>
            <a:pPr lvl="1"/>
            <a:r>
              <a:rPr lang="en-US" dirty="0"/>
              <a:t>Disproportionately impacting Native people</a:t>
            </a:r>
          </a:p>
          <a:p>
            <a:pPr lvl="1"/>
            <a:r>
              <a:rPr lang="en-US" dirty="0"/>
              <a:t>People are living with undiagnosed HIV</a:t>
            </a:r>
          </a:p>
          <a:p>
            <a:r>
              <a:rPr lang="en-US" dirty="0"/>
              <a:t>Wanted a way to get our community tested for HIV in a way that was acceptable and feasible</a:t>
            </a:r>
          </a:p>
          <a:p>
            <a:r>
              <a:rPr lang="en-US" dirty="0"/>
              <a:t>Received funding from the Minnesota Department of Human Services</a:t>
            </a:r>
          </a:p>
          <a:p>
            <a:pPr lvl="1"/>
            <a:r>
              <a:rPr lang="en-US" dirty="0"/>
              <a:t>Covers the rapid tests, staff time, technology, and training</a:t>
            </a:r>
          </a:p>
          <a:p>
            <a:pPr lvl="1"/>
            <a:r>
              <a:rPr lang="en-US" dirty="0"/>
              <a:t>Also addresses rapid start treatment for people who test positive</a:t>
            </a:r>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47</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53992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Rapid Tests?</a:t>
            </a:r>
          </a:p>
        </p:txBody>
      </p:sp>
      <p:sp>
        <p:nvSpPr>
          <p:cNvPr id="3" name="Text Placeholder 2"/>
          <p:cNvSpPr>
            <a:spLocks noGrp="1"/>
          </p:cNvSpPr>
          <p:nvPr>
            <p:ph type="body" idx="1"/>
          </p:nvPr>
        </p:nvSpPr>
        <p:spPr/>
        <p:txBody>
          <a:bodyPr/>
          <a:lstStyle/>
          <a:p>
            <a:r>
              <a:rPr lang="en-US" dirty="0"/>
              <a:t>Versus traditional blood draws or clinic based tests</a:t>
            </a:r>
          </a:p>
          <a:p>
            <a:r>
              <a:rPr lang="en-US" dirty="0"/>
              <a:t>Patient population: can be difficult to reach to deliver results, needle phobias or other issues with needles</a:t>
            </a:r>
          </a:p>
          <a:p>
            <a:r>
              <a:rPr lang="en-US" dirty="0"/>
              <a:t>Can be difficult to absorb HIV testing into finances</a:t>
            </a:r>
          </a:p>
          <a:p>
            <a:r>
              <a:rPr lang="en-US" dirty="0"/>
              <a:t>Similar to processes that we were already using to screen for diabetes</a:t>
            </a:r>
          </a:p>
          <a:p>
            <a:endParaRPr lang="en-US" dirty="0"/>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48</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599631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 Out HIV Testing Project Set Up</a:t>
            </a:r>
          </a:p>
        </p:txBody>
      </p:sp>
      <p:sp>
        <p:nvSpPr>
          <p:cNvPr id="3" name="Text Placeholder 2"/>
          <p:cNvSpPr>
            <a:spLocks noGrp="1"/>
          </p:cNvSpPr>
          <p:nvPr>
            <p:ph type="body" idx="1"/>
          </p:nvPr>
        </p:nvSpPr>
        <p:spPr>
          <a:xfrm>
            <a:off x="609599" y="1528639"/>
            <a:ext cx="11087425" cy="4673378"/>
          </a:xfrm>
        </p:spPr>
        <p:txBody>
          <a:bodyPr>
            <a:normAutofit/>
          </a:bodyPr>
          <a:lstStyle/>
          <a:p>
            <a:r>
              <a:rPr lang="en-US" dirty="0"/>
              <a:t>Creating Policies, Procedures, Protocols</a:t>
            </a:r>
          </a:p>
          <a:p>
            <a:r>
              <a:rPr lang="en-US" dirty="0"/>
              <a:t>Clinic flow: when will the test be administered? By whom? Who will read the results? Who will deliver the results? Where is the patient during all of this?</a:t>
            </a:r>
          </a:p>
          <a:p>
            <a:r>
              <a:rPr lang="en-US" dirty="0"/>
              <a:t>HIV testing training for all staff involved (lab, nurses, MAs, providers)</a:t>
            </a:r>
          </a:p>
          <a:p>
            <a:r>
              <a:rPr lang="en-US" dirty="0"/>
              <a:t>Communicating with outside agencies: state agencies, outreach based orgs, harm reduction, case management, outside labs</a:t>
            </a:r>
          </a:p>
          <a:p>
            <a:r>
              <a:rPr lang="en-US" dirty="0"/>
              <a:t>Many, many meetings with leadership, clinic staff, lab staff, etc.</a:t>
            </a:r>
          </a:p>
          <a:p>
            <a:r>
              <a:rPr lang="en-US" dirty="0"/>
              <a:t>Reviewing best practices (DHHS Guidelines, CDC, </a:t>
            </a:r>
            <a:r>
              <a:rPr lang="en-US" dirty="0" err="1"/>
              <a:t>etc</a:t>
            </a:r>
            <a:r>
              <a:rPr lang="en-US" dirty="0"/>
              <a:t>)</a:t>
            </a:r>
          </a:p>
          <a:p>
            <a:r>
              <a:rPr lang="en-US" dirty="0"/>
              <a:t>Support for those providing the HIV tests like scripts, delivering HIV test results resource, </a:t>
            </a:r>
          </a:p>
          <a:p>
            <a:r>
              <a:rPr lang="en-US" dirty="0"/>
              <a:t>Standing orders created</a:t>
            </a:r>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49</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49033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a:xfrm>
            <a:off x="573252" y="995879"/>
            <a:ext cx="10515163" cy="648915"/>
          </a:xfrm>
        </p:spPr>
        <p:txBody>
          <a:bodyPr/>
          <a:lstStyle/>
          <a:p>
            <a:r>
              <a:rPr lang="en-US" dirty="0"/>
              <a:t>Learning Objectives</a:t>
            </a:r>
          </a:p>
        </p:txBody>
      </p:sp>
      <p:sp>
        <p:nvSpPr>
          <p:cNvPr id="6" name="Text Placeholder 5"/>
          <p:cNvSpPr>
            <a:spLocks noGrp="1"/>
          </p:cNvSpPr>
          <p:nvPr>
            <p:ph type="body" sz="quarter" idx="11"/>
          </p:nvPr>
        </p:nvSpPr>
        <p:spPr>
          <a:xfrm>
            <a:off x="304737" y="1797194"/>
            <a:ext cx="10646292" cy="3875364"/>
          </a:xfrm>
        </p:spPr>
        <p:txBody>
          <a:bodyPr lIns="91440" tIns="45720" rIns="91440" bIns="45720" anchor="t"/>
          <a:lstStyle/>
          <a:p>
            <a:pPr>
              <a:buFont typeface="Arial" panose="020B0604020202020204" pitchFamily="34" charset="0"/>
              <a:buChar char="•"/>
            </a:pPr>
            <a:r>
              <a:rPr lang="en-US" sz="2200" dirty="0" smtClean="0"/>
              <a:t> Discuss </a:t>
            </a:r>
            <a:r>
              <a:rPr lang="en-US" sz="2200" dirty="0"/>
              <a:t>the most recent epidemiology of the HIV outbreaks in the Twin Cities and Duluth area, </a:t>
            </a:r>
            <a:r>
              <a:rPr lang="en-US" sz="2200" dirty="0" smtClean="0"/>
              <a:t>respectively</a:t>
            </a:r>
            <a:endParaRPr lang="en-US" sz="2200" dirty="0"/>
          </a:p>
          <a:p>
            <a:pPr>
              <a:buFont typeface="Arial" panose="020B0604020202020204" pitchFamily="34" charset="0"/>
              <a:buChar char="•"/>
            </a:pPr>
            <a:r>
              <a:rPr lang="en-US" sz="2200" dirty="0" smtClean="0"/>
              <a:t> </a:t>
            </a:r>
            <a:r>
              <a:rPr lang="en-US" sz="2200" dirty="0"/>
              <a:t>Describe starting a harm reduction program within an IHS </a:t>
            </a:r>
            <a:r>
              <a:rPr lang="en-US" sz="2200" dirty="0" smtClean="0"/>
              <a:t>pharmacy </a:t>
            </a:r>
          </a:p>
          <a:p>
            <a:pPr>
              <a:buFont typeface="Arial" panose="020B0604020202020204" pitchFamily="34" charset="0"/>
              <a:buChar char="•"/>
            </a:pPr>
            <a:r>
              <a:rPr lang="en-US" sz="2200" dirty="0" smtClean="0"/>
              <a:t> Describe </a:t>
            </a:r>
            <a:r>
              <a:rPr lang="en-US" sz="2200" dirty="0"/>
              <a:t>piloting an opt-out HIV testing program within a tribal clinic</a:t>
            </a:r>
          </a:p>
          <a:p>
            <a:pPr>
              <a:buFont typeface="Arial" panose="020B0604020202020204" pitchFamily="34" charset="0"/>
              <a:buChar char="•"/>
            </a:pPr>
            <a:r>
              <a:rPr lang="en-US" sz="2200" dirty="0" smtClean="0"/>
              <a:t> Describe </a:t>
            </a:r>
            <a:r>
              <a:rPr lang="en-US" sz="2200" dirty="0"/>
              <a:t>providing HIV treatment and prevention services within a primary care </a:t>
            </a:r>
            <a:r>
              <a:rPr lang="en-US" sz="2200" dirty="0" smtClean="0"/>
              <a:t>clinic</a:t>
            </a:r>
            <a:endParaRPr lang="en-US" sz="2200" dirty="0"/>
          </a:p>
        </p:txBody>
      </p:sp>
    </p:spTree>
    <p:extLst>
      <p:ext uri="{BB962C8B-B14F-4D97-AF65-F5344CB8AC3E}">
        <p14:creationId xmlns:p14="http://schemas.microsoft.com/office/powerpoint/2010/main" val="1782051949"/>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 Out HIV Testing Project Set Up [2]</a:t>
            </a:r>
          </a:p>
        </p:txBody>
      </p:sp>
      <p:sp>
        <p:nvSpPr>
          <p:cNvPr id="3" name="Text Placeholder 2"/>
          <p:cNvSpPr>
            <a:spLocks noGrp="1"/>
          </p:cNvSpPr>
          <p:nvPr>
            <p:ph type="body" idx="1"/>
          </p:nvPr>
        </p:nvSpPr>
        <p:spPr/>
        <p:txBody>
          <a:bodyPr/>
          <a:lstStyle/>
          <a:p>
            <a:r>
              <a:rPr lang="en-US" dirty="0"/>
              <a:t>Timeline:</a:t>
            </a:r>
          </a:p>
          <a:p>
            <a:pPr lvl="1"/>
            <a:r>
              <a:rPr lang="en-US" dirty="0"/>
              <a:t>Initial conversations with MN DHS 2021</a:t>
            </a:r>
          </a:p>
          <a:p>
            <a:pPr lvl="1"/>
            <a:r>
              <a:rPr lang="en-US" dirty="0"/>
              <a:t>Re-connection with DHS January 2023</a:t>
            </a:r>
          </a:p>
          <a:p>
            <a:pPr lvl="1"/>
            <a:r>
              <a:rPr lang="en-US" dirty="0"/>
              <a:t>Email from DHS to let us know about grant funding August 2023 </a:t>
            </a:r>
          </a:p>
          <a:p>
            <a:pPr lvl="1"/>
            <a:r>
              <a:rPr lang="en-US" dirty="0"/>
              <a:t>Started planning in earnest September 2023</a:t>
            </a:r>
          </a:p>
          <a:p>
            <a:pPr lvl="1"/>
            <a:r>
              <a:rPr lang="en-US" dirty="0"/>
              <a:t>Started piloting the service May 2024 (fingers crossed)</a:t>
            </a:r>
          </a:p>
          <a:p>
            <a:pPr lvl="1"/>
            <a:r>
              <a:rPr lang="en-US" dirty="0"/>
              <a:t>Grant goes until September 2024. Will evaluate after that for additional funding to continue to offer rapid opt out HIV testing.</a:t>
            </a:r>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50</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0523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(Hoped-for) Successes</a:t>
            </a:r>
          </a:p>
        </p:txBody>
      </p:sp>
      <p:sp>
        <p:nvSpPr>
          <p:cNvPr id="3" name="Text Placeholder 2"/>
          <p:cNvSpPr>
            <a:spLocks noGrp="1"/>
          </p:cNvSpPr>
          <p:nvPr>
            <p:ph type="body" idx="1"/>
          </p:nvPr>
        </p:nvSpPr>
        <p:spPr>
          <a:xfrm>
            <a:off x="434670" y="1361662"/>
            <a:ext cx="11087425" cy="4367299"/>
          </a:xfrm>
        </p:spPr>
        <p:txBody>
          <a:bodyPr>
            <a:normAutofit lnSpcReduction="10000"/>
          </a:bodyPr>
          <a:lstStyle/>
          <a:p>
            <a:r>
              <a:rPr lang="en-US" dirty="0"/>
              <a:t>So far we have tested:</a:t>
            </a:r>
          </a:p>
          <a:p>
            <a:r>
              <a:rPr lang="en-US" dirty="0"/>
              <a:t>So far very few people have opted out?</a:t>
            </a:r>
          </a:p>
          <a:p>
            <a:r>
              <a:rPr lang="en-US" dirty="0"/>
              <a:t>We hope to identify more people living with HIV that did not know their status</a:t>
            </a:r>
          </a:p>
          <a:p>
            <a:r>
              <a:rPr lang="en-US" dirty="0"/>
              <a:t>We hope to link folks back to HIV care with us for those that do test positive or are out of care</a:t>
            </a:r>
          </a:p>
          <a:p>
            <a:r>
              <a:rPr lang="en-US" dirty="0"/>
              <a:t>With rapid testing and rapid treatment start, will be able to immediately link to care/other services and will likely have less folks fall out of care</a:t>
            </a:r>
          </a:p>
          <a:p>
            <a:r>
              <a:rPr lang="en-US" dirty="0"/>
              <a:t>Reducing the stigma associated with HIV by incorporating it into every appointment, including with people who have very low risk</a:t>
            </a:r>
          </a:p>
          <a:p>
            <a:r>
              <a:rPr lang="en-US" dirty="0"/>
              <a:t>Adding HIV testing/care services to an array of already culturally sensitive services is better for the patient and our community</a:t>
            </a:r>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51</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516522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Text Placeholder 2"/>
          <p:cNvSpPr>
            <a:spLocks noGrp="1"/>
          </p:cNvSpPr>
          <p:nvPr>
            <p:ph type="body" idx="1"/>
          </p:nvPr>
        </p:nvSpPr>
        <p:spPr/>
        <p:txBody>
          <a:bodyPr/>
          <a:lstStyle/>
          <a:p>
            <a:r>
              <a:rPr lang="en-US" dirty="0"/>
              <a:t>Clinic flow</a:t>
            </a:r>
          </a:p>
          <a:p>
            <a:r>
              <a:rPr lang="en-US" dirty="0"/>
              <a:t>Staff skepticism</a:t>
            </a:r>
          </a:p>
          <a:p>
            <a:r>
              <a:rPr lang="en-US" dirty="0"/>
              <a:t>Staff confidence in processes for testing and delivering HIV test results</a:t>
            </a:r>
          </a:p>
          <a:p>
            <a:r>
              <a:rPr lang="en-US" dirty="0"/>
              <a:t>Lab testing for confirmatory tests/viral load/CD4</a:t>
            </a:r>
          </a:p>
          <a:p>
            <a:r>
              <a:rPr lang="en-US" dirty="0"/>
              <a:t>Various patient scenarios including patients that come with others- how to provide the test and deliver results without others knowing</a:t>
            </a:r>
          </a:p>
          <a:p>
            <a:r>
              <a:rPr lang="en-US" dirty="0"/>
              <a:t>Not having access to starter packs for </a:t>
            </a:r>
            <a:r>
              <a:rPr lang="en-US" dirty="0" err="1"/>
              <a:t>PrEP</a:t>
            </a:r>
            <a:r>
              <a:rPr lang="en-US" dirty="0"/>
              <a:t> or HIV meds- so potential wait time for starting meds</a:t>
            </a:r>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52</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95642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PrEP</a:t>
            </a:r>
            <a:r>
              <a:rPr lang="en-US" dirty="0"/>
              <a:t>/HIV Prevention</a:t>
            </a:r>
          </a:p>
        </p:txBody>
      </p:sp>
      <p:sp>
        <p:nvSpPr>
          <p:cNvPr id="3" name="Text Placeholder 2"/>
          <p:cNvSpPr>
            <a:spLocks noGrp="1"/>
          </p:cNvSpPr>
          <p:nvPr>
            <p:ph type="body" idx="1"/>
          </p:nvPr>
        </p:nvSpPr>
        <p:spPr/>
        <p:txBody>
          <a:bodyPr/>
          <a:lstStyle/>
          <a:p>
            <a:r>
              <a:rPr lang="en-US" dirty="0" err="1"/>
              <a:t>Opt</a:t>
            </a:r>
            <a:r>
              <a:rPr lang="en-US" dirty="0"/>
              <a:t> out HIV testing has led to increased conversations among clinic staff, leadership about </a:t>
            </a:r>
            <a:r>
              <a:rPr lang="en-US" dirty="0" err="1"/>
              <a:t>PrEP</a:t>
            </a:r>
            <a:endParaRPr lang="en-US" dirty="0"/>
          </a:p>
          <a:p>
            <a:r>
              <a:rPr lang="en-US" dirty="0"/>
              <a:t>During this period we were able to add FTC-TDF to our clinic formulary</a:t>
            </a:r>
          </a:p>
          <a:p>
            <a:r>
              <a:rPr lang="en-US" dirty="0"/>
              <a:t>Work has dovetailed well with expansion of harm reduction services in clinic, </a:t>
            </a:r>
            <a:r>
              <a:rPr lang="en-US" dirty="0" err="1"/>
              <a:t>eg</a:t>
            </a:r>
            <a:r>
              <a:rPr lang="en-US" dirty="0"/>
              <a:t> medication for opioid use disorder, and partnership/conversation with harm reduction organizations</a:t>
            </a:r>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53</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312409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a:t>
            </a:r>
          </a:p>
        </p:txBody>
      </p:sp>
      <p:sp>
        <p:nvSpPr>
          <p:cNvPr id="3" name="Text Placeholder 2"/>
          <p:cNvSpPr>
            <a:spLocks noGrp="1"/>
          </p:cNvSpPr>
          <p:nvPr>
            <p:ph type="body" idx="1"/>
          </p:nvPr>
        </p:nvSpPr>
        <p:spPr>
          <a:xfrm>
            <a:off x="609600" y="1600201"/>
            <a:ext cx="10379104" cy="4367299"/>
          </a:xfrm>
        </p:spPr>
        <p:txBody>
          <a:bodyPr/>
          <a:lstStyle/>
          <a:p>
            <a:r>
              <a:rPr lang="en-US" dirty="0"/>
              <a:t>The work is important</a:t>
            </a:r>
          </a:p>
          <a:p>
            <a:r>
              <a:rPr lang="en-US" dirty="0"/>
              <a:t>The work is not difficult!</a:t>
            </a:r>
          </a:p>
          <a:p>
            <a:r>
              <a:rPr lang="en-US" dirty="0"/>
              <a:t>The work connects and intersects</a:t>
            </a:r>
          </a:p>
          <a:p>
            <a:r>
              <a:rPr lang="en-US" dirty="0"/>
              <a:t>Take time to build support, answer questions, and build the processes that help staff feel prepared and supported</a:t>
            </a:r>
          </a:p>
          <a:p>
            <a:r>
              <a:rPr lang="en-US" dirty="0"/>
              <a:t>More lessons to come!</a:t>
            </a:r>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54</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91726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55</a:t>
            </a:fld>
            <a:endParaRPr kumimoji="0" lang="en-US"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040715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Cass Lake IHS </a:t>
            </a:r>
            <a:br>
              <a:rPr lang="en-US" dirty="0" smtClean="0"/>
            </a:br>
            <a:r>
              <a:rPr lang="en-US" dirty="0" smtClean="0"/>
              <a:t>Harm Reduction Program</a:t>
            </a:r>
            <a:endParaRPr lang="en-US" dirty="0"/>
          </a:p>
        </p:txBody>
      </p:sp>
      <p:sp>
        <p:nvSpPr>
          <p:cNvPr id="3" name="Subtitle 2"/>
          <p:cNvSpPr>
            <a:spLocks noGrp="1"/>
          </p:cNvSpPr>
          <p:nvPr>
            <p:ph type="subTitle" idx="1"/>
          </p:nvPr>
        </p:nvSpPr>
        <p:spPr/>
        <p:txBody>
          <a:bodyPr/>
          <a:lstStyle/>
          <a:p>
            <a:r>
              <a:rPr lang="en-US" dirty="0" smtClean="0"/>
              <a:t>Whitney Dickson, </a:t>
            </a:r>
            <a:r>
              <a:rPr lang="en-US" dirty="0" err="1" smtClean="0"/>
              <a:t>PharmD</a:t>
            </a:r>
            <a:r>
              <a:rPr lang="en-US" dirty="0" smtClean="0"/>
              <a:t>, BCPS</a:t>
            </a:r>
          </a:p>
          <a:p>
            <a:r>
              <a:rPr lang="en-US" dirty="0" smtClean="0"/>
              <a:t>6.18.24</a:t>
            </a:r>
            <a:endParaRPr lang="en-US" dirty="0"/>
          </a:p>
        </p:txBody>
      </p:sp>
    </p:spTree>
    <p:extLst>
      <p:ext uri="{BB962C8B-B14F-4D97-AF65-F5344CB8AC3E}">
        <p14:creationId xmlns:p14="http://schemas.microsoft.com/office/powerpoint/2010/main" val="3767735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t> Understand the need for local harm reduction services</a:t>
            </a:r>
          </a:p>
          <a:p>
            <a:pPr>
              <a:buFont typeface="Wingdings" panose="05000000000000000000" pitchFamily="2" charset="2"/>
              <a:buChar char="§"/>
            </a:pPr>
            <a:r>
              <a:rPr lang="en-US" dirty="0"/>
              <a:t> </a:t>
            </a:r>
            <a:r>
              <a:rPr lang="en-US" dirty="0" smtClean="0"/>
              <a:t>Describe the steps taken to initiate harm reduction services</a:t>
            </a:r>
          </a:p>
          <a:p>
            <a:pPr>
              <a:buFont typeface="Wingdings" panose="05000000000000000000" pitchFamily="2" charset="2"/>
              <a:buChar char="§"/>
            </a:pPr>
            <a:r>
              <a:rPr lang="en-US" dirty="0"/>
              <a:t> </a:t>
            </a:r>
            <a:r>
              <a:rPr lang="en-US" dirty="0" smtClean="0"/>
              <a:t>Identify benefits of harm reduction services</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2710721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Cass Lake IHS</a:t>
            </a:r>
            <a:endParaRPr lang="en-US" dirty="0"/>
          </a:p>
        </p:txBody>
      </p:sp>
      <p:sp>
        <p:nvSpPr>
          <p:cNvPr id="3" name="Content Placeholder 2"/>
          <p:cNvSpPr>
            <a:spLocks noGrp="1"/>
          </p:cNvSpPr>
          <p:nvPr>
            <p:ph idx="1"/>
          </p:nvPr>
        </p:nvSpPr>
        <p:spPr>
          <a:xfrm>
            <a:off x="910704" y="1795565"/>
            <a:ext cx="9056688" cy="4467225"/>
          </a:xfrm>
        </p:spPr>
        <p:txBody>
          <a:bodyPr>
            <a:normAutofit fontScale="85000" lnSpcReduction="20000"/>
          </a:bodyPr>
          <a:lstStyle/>
          <a:p>
            <a:pPr>
              <a:buFont typeface="Wingdings" panose="05000000000000000000" pitchFamily="2" charset="2"/>
              <a:buChar char="§"/>
            </a:pPr>
            <a:r>
              <a:rPr lang="en-US" dirty="0" smtClean="0"/>
              <a:t> Located in Northern Minnesota</a:t>
            </a:r>
          </a:p>
          <a:p>
            <a:pPr>
              <a:buFont typeface="Wingdings" panose="05000000000000000000" pitchFamily="2" charset="2"/>
              <a:buChar char="§"/>
            </a:pPr>
            <a:r>
              <a:rPr lang="en-US" dirty="0" smtClean="0"/>
              <a:t> Outpatient Ambulatory Care Clinic</a:t>
            </a:r>
          </a:p>
          <a:p>
            <a:pPr lvl="1"/>
            <a:r>
              <a:rPr lang="en-US" dirty="0" smtClean="0"/>
              <a:t>3 physicians</a:t>
            </a:r>
          </a:p>
          <a:p>
            <a:pPr lvl="1"/>
            <a:r>
              <a:rPr lang="en-US" dirty="0"/>
              <a:t>8</a:t>
            </a:r>
            <a:r>
              <a:rPr lang="en-US" dirty="0" smtClean="0"/>
              <a:t> nurse practitioners</a:t>
            </a:r>
          </a:p>
          <a:p>
            <a:pPr>
              <a:buFont typeface="Wingdings" panose="05000000000000000000" pitchFamily="2" charset="2"/>
              <a:buChar char="§"/>
            </a:pPr>
            <a:r>
              <a:rPr lang="en-US" dirty="0" smtClean="0"/>
              <a:t> Active user population of ~12,000 clients</a:t>
            </a:r>
          </a:p>
          <a:p>
            <a:pPr>
              <a:buFont typeface="Wingdings" panose="05000000000000000000" pitchFamily="2" charset="2"/>
              <a:buChar char="§"/>
            </a:pPr>
            <a:r>
              <a:rPr lang="en-US" dirty="0" smtClean="0"/>
              <a:t> Pharmacy also serves 4 area tribal clinics</a:t>
            </a:r>
          </a:p>
          <a:p>
            <a:pPr lvl="1">
              <a:buFont typeface="Wingdings" panose="05000000000000000000" pitchFamily="2" charset="2"/>
              <a:buChar char="§"/>
            </a:pPr>
            <a:r>
              <a:rPr lang="en-US" dirty="0" smtClean="0"/>
              <a:t>12 pharmacists</a:t>
            </a:r>
          </a:p>
          <a:p>
            <a:pPr>
              <a:buFont typeface="Wingdings" panose="05000000000000000000" pitchFamily="2" charset="2"/>
              <a:buChar char="§"/>
            </a:pPr>
            <a:r>
              <a:rPr lang="en-US" dirty="0" smtClean="0"/>
              <a:t> Services provided</a:t>
            </a:r>
          </a:p>
          <a:p>
            <a:pPr lvl="1"/>
            <a:r>
              <a:rPr lang="en-US" dirty="0" smtClean="0"/>
              <a:t>24/7 emergency department </a:t>
            </a:r>
          </a:p>
          <a:p>
            <a:pPr lvl="1"/>
            <a:r>
              <a:rPr lang="en-US" dirty="0" smtClean="0"/>
              <a:t>Same Day Clinic</a:t>
            </a:r>
          </a:p>
          <a:p>
            <a:pPr lvl="1"/>
            <a:r>
              <a:rPr lang="en-US" dirty="0" smtClean="0"/>
              <a:t>Dental</a:t>
            </a:r>
          </a:p>
          <a:p>
            <a:pPr lvl="1"/>
            <a:r>
              <a:rPr lang="en-US" dirty="0" smtClean="0"/>
              <a:t>Pharmacy</a:t>
            </a:r>
          </a:p>
          <a:p>
            <a:pPr lvl="1"/>
            <a:r>
              <a:rPr lang="en-US" dirty="0" smtClean="0"/>
              <a:t>Lab</a:t>
            </a:r>
          </a:p>
          <a:p>
            <a:pPr lvl="1"/>
            <a:r>
              <a:rPr lang="en-US" dirty="0" smtClean="0"/>
              <a:t>Radiology</a:t>
            </a:r>
          </a:p>
          <a:p>
            <a:pPr lvl="1"/>
            <a:r>
              <a:rPr lang="en-US" dirty="0" smtClean="0"/>
              <a:t>Physical Therapy</a:t>
            </a:r>
          </a:p>
          <a:p>
            <a:pPr lvl="1"/>
            <a:r>
              <a:rPr lang="en-US" dirty="0" smtClean="0"/>
              <a:t>Podiatry</a:t>
            </a:r>
          </a:p>
          <a:p>
            <a:endParaRPr lang="en-US" dirty="0" smtClean="0"/>
          </a:p>
          <a:p>
            <a:endParaRPr lang="en-US" dirty="0"/>
          </a:p>
        </p:txBody>
      </p:sp>
      <p:grpSp>
        <p:nvGrpSpPr>
          <p:cNvPr id="7" name="Group 6"/>
          <p:cNvGrpSpPr/>
          <p:nvPr/>
        </p:nvGrpSpPr>
        <p:grpSpPr>
          <a:xfrm>
            <a:off x="6924674" y="3067050"/>
            <a:ext cx="4396739" cy="2747962"/>
            <a:chOff x="6924674" y="3067050"/>
            <a:chExt cx="4396739" cy="2747962"/>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674" y="3067050"/>
              <a:ext cx="4396739" cy="2747962"/>
            </a:xfrm>
            <a:prstGeom prst="rect">
              <a:avLst/>
            </a:prstGeom>
          </p:spPr>
        </p:pic>
        <p:sp>
          <p:nvSpPr>
            <p:cNvPr id="6" name="TextBox 5"/>
            <p:cNvSpPr txBox="1"/>
            <p:nvPr/>
          </p:nvSpPr>
          <p:spPr>
            <a:xfrm>
              <a:off x="9267824" y="3200400"/>
              <a:ext cx="1000125" cy="215444"/>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Calibri"/>
                  <a:ea typeface="+mn-ea"/>
                  <a:cs typeface="+mn-cs"/>
                </a:rPr>
                <a:t>Cass Lake, MN</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300609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Need for Local Harm Reduction Services</a:t>
            </a:r>
            <a:endParaRPr lang="en-US" dirty="0"/>
          </a:p>
        </p:txBody>
      </p:sp>
    </p:spTree>
    <p:extLst>
      <p:ext uri="{BB962C8B-B14F-4D97-AF65-F5344CB8AC3E}">
        <p14:creationId xmlns:p14="http://schemas.microsoft.com/office/powerpoint/2010/main" val="3550778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565A7-62DD-4578-91EA-8DCA0DE2B5B2}"/>
              </a:ext>
            </a:extLst>
          </p:cNvPr>
          <p:cNvSpPr>
            <a:spLocks noGrp="1"/>
          </p:cNvSpPr>
          <p:nvPr>
            <p:ph type="ctrTitle"/>
          </p:nvPr>
        </p:nvSpPr>
        <p:spPr/>
        <p:txBody>
          <a:bodyPr/>
          <a:lstStyle/>
          <a:p>
            <a:r>
              <a:rPr lang="en-US" dirty="0"/>
              <a:t>Update on HIV </a:t>
            </a:r>
            <a:r>
              <a:rPr lang="en-US" dirty="0" smtClean="0"/>
              <a:t>Outbreaks </a:t>
            </a:r>
            <a:r>
              <a:rPr lang="en-US" dirty="0"/>
              <a:t>in Minnesota</a:t>
            </a:r>
          </a:p>
        </p:txBody>
      </p:sp>
      <p:sp>
        <p:nvSpPr>
          <p:cNvPr id="3" name="Text Placeholder 2">
            <a:extLst>
              <a:ext uri="{FF2B5EF4-FFF2-40B4-BE49-F238E27FC236}">
                <a16:creationId xmlns:a16="http://schemas.microsoft.com/office/drawing/2014/main" id="{09B9D68D-0549-4BF2-B6AE-C8BCEB2BFD79}"/>
              </a:ext>
            </a:extLst>
          </p:cNvPr>
          <p:cNvSpPr>
            <a:spLocks noGrp="1"/>
          </p:cNvSpPr>
          <p:nvPr>
            <p:ph type="body" sz="quarter" idx="17"/>
          </p:nvPr>
        </p:nvSpPr>
        <p:spPr/>
        <p:txBody>
          <a:bodyPr>
            <a:normAutofit/>
          </a:bodyPr>
          <a:lstStyle/>
          <a:p>
            <a:r>
              <a:rPr lang="en-US" dirty="0"/>
              <a:t>Cheryl Barber, MS, MPH </a:t>
            </a:r>
            <a:r>
              <a:rPr lang="en-US" dirty="0">
                <a:solidFill>
                  <a:schemeClr val="accent3"/>
                </a:solidFill>
              </a:rPr>
              <a:t>|</a:t>
            </a:r>
            <a:r>
              <a:rPr lang="en-US" dirty="0"/>
              <a:t> Senior Epidemiologist</a:t>
            </a:r>
          </a:p>
          <a:p>
            <a:endParaRPr lang="en-US" dirty="0"/>
          </a:p>
        </p:txBody>
      </p:sp>
      <p:sp>
        <p:nvSpPr>
          <p:cNvPr id="4" name="Slide Number Placeholder 3"/>
          <p:cNvSpPr>
            <a:spLocks noGrp="1"/>
          </p:cNvSpPr>
          <p:nvPr>
            <p:ph type="sldNum" sz="quarter" idx="16"/>
          </p:nvPr>
        </p:nvSpPr>
        <p:spPr/>
        <p:txBody>
          <a:bodyPr/>
          <a:lstStyle/>
          <a:p>
            <a:fld id="{48F63A3B-78C7-47BE-AE5E-E10140E04643}" type="slidenum">
              <a:rPr lang="en-US" smtClean="0"/>
              <a:pPr/>
              <a:t>6</a:t>
            </a:fld>
            <a:endParaRPr lang="en-US" dirty="0"/>
          </a:p>
        </p:txBody>
      </p:sp>
    </p:spTree>
    <p:extLst>
      <p:ext uri="{BB962C8B-B14F-4D97-AF65-F5344CB8AC3E}">
        <p14:creationId xmlns:p14="http://schemas.microsoft.com/office/powerpoint/2010/main" val="40128437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Risk Factors for Hepatitis C at </a:t>
            </a:r>
            <a:r>
              <a:rPr lang="en-US" dirty="0"/>
              <a:t>C</a:t>
            </a:r>
            <a:r>
              <a:rPr lang="en-US" dirty="0" smtClean="0"/>
              <a:t>ass Lake IHS</a:t>
            </a:r>
            <a:endParaRPr lang="en-US" dirty="0"/>
          </a:p>
        </p:txBody>
      </p:sp>
      <p:graphicFrame>
        <p:nvGraphicFramePr>
          <p:cNvPr id="6" name="Content Placeholder 5"/>
          <p:cNvGraphicFramePr>
            <a:graphicFrameLocks noGrp="1"/>
          </p:cNvGraphicFramePr>
          <p:nvPr>
            <p:ph idx="1"/>
            <p:extLst/>
          </p:nvPr>
        </p:nvGraphicFramePr>
        <p:xfrm>
          <a:off x="707923" y="1762125"/>
          <a:ext cx="5578577" cy="39700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nvPr>
        </p:nvGraphicFramePr>
        <p:xfrm>
          <a:off x="5879399" y="1898367"/>
          <a:ext cx="5289755" cy="373048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9016180" y="3578942"/>
            <a:ext cx="8455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90%</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7698658" y="2625213"/>
            <a:ext cx="7079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6</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6982746" y="2709685"/>
            <a:ext cx="6685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4</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3903406" y="3578942"/>
            <a:ext cx="8455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78%</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2106178" y="3079017"/>
            <a:ext cx="8602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10.5%</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a:off x="2684156" y="2546542"/>
            <a:ext cx="101154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11.5%</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63188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for Syringe </a:t>
            </a:r>
            <a:r>
              <a:rPr lang="en-US" dirty="0"/>
              <a:t>S</a:t>
            </a:r>
            <a:r>
              <a:rPr lang="en-US" dirty="0" smtClean="0"/>
              <a:t>ervices </a:t>
            </a:r>
            <a:endParaRPr lang="en-US" dirty="0"/>
          </a:p>
        </p:txBody>
      </p:sp>
      <p:pic>
        <p:nvPicPr>
          <p:cNvPr id="4" name="Content Placeholder 3"/>
          <p:cNvPicPr>
            <a:picLocks noGrp="1" noChangeAspect="1"/>
          </p:cNvPicPr>
          <p:nvPr>
            <p:ph sz="quarter" idx="13"/>
          </p:nvPr>
        </p:nvPicPr>
        <p:blipFill>
          <a:blip r:embed="rId3"/>
          <a:stretch>
            <a:fillRect/>
          </a:stretch>
        </p:blipFill>
        <p:spPr>
          <a:xfrm>
            <a:off x="1926468" y="1832137"/>
            <a:ext cx="3556001" cy="4403790"/>
          </a:xfrm>
          <a:prstGeom prst="rect">
            <a:avLst/>
          </a:prstGeom>
        </p:spPr>
      </p:pic>
      <p:sp>
        <p:nvSpPr>
          <p:cNvPr id="3" name="Rectangle 2"/>
          <p:cNvSpPr/>
          <p:nvPr/>
        </p:nvSpPr>
        <p:spPr>
          <a:xfrm>
            <a:off x="83496" y="6330705"/>
            <a:ext cx="572675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hlinkClick r:id="rId4"/>
              </a:rPr>
              <a:t>SEP Locations : NASEN Directory</a:t>
            </a:r>
            <a:r>
              <a:rPr kumimoji="0" lang="en-US" sz="1400" b="0" i="0" u="none" strike="noStrike" kern="1200" cap="none" spc="0" normalizeH="0" baseline="0" noProof="0" dirty="0">
                <a:ln>
                  <a:noFill/>
                </a:ln>
                <a:solidFill>
                  <a:prstClr val="white"/>
                </a:solidFill>
                <a:effectLst/>
                <a:uLnTx/>
                <a:uFillTx/>
                <a:latin typeface="Calibri"/>
                <a:ea typeface="+mn-ea"/>
                <a:cs typeface="+mn-cs"/>
              </a:rPr>
              <a:t>- north American syringe exchange network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https://www.nasen.org/map/</a:t>
            </a:r>
          </a:p>
        </p:txBody>
      </p:sp>
      <p:sp>
        <p:nvSpPr>
          <p:cNvPr id="5" name="TextBox 4"/>
          <p:cNvSpPr txBox="1"/>
          <p:nvPr/>
        </p:nvSpPr>
        <p:spPr>
          <a:xfrm>
            <a:off x="6248399" y="2400300"/>
            <a:ext cx="5057775" cy="175432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MN Pharmacy Syringe Access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Pharmacies can voluntarily participate</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Individual pharmacist may decide</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Limit of 10 syringes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Can not display syringes for purchase</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Can not advertise availability of syringes</a:t>
            </a:r>
          </a:p>
        </p:txBody>
      </p:sp>
      <p:sp>
        <p:nvSpPr>
          <p:cNvPr id="6" name="Rectangle 5"/>
          <p:cNvSpPr/>
          <p:nvPr/>
        </p:nvSpPr>
        <p:spPr>
          <a:xfrm>
            <a:off x="8904562" y="6330705"/>
            <a:ext cx="328743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https://www.health.state.mn.us/</a:t>
            </a:r>
          </a:p>
        </p:txBody>
      </p:sp>
    </p:spTree>
    <p:extLst>
      <p:ext uri="{BB962C8B-B14F-4D97-AF65-F5344CB8AC3E}">
        <p14:creationId xmlns:p14="http://schemas.microsoft.com/office/powerpoint/2010/main" val="25770287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for Syringe Services</a:t>
            </a:r>
            <a:endParaRPr lang="en-US" dirty="0"/>
          </a:p>
        </p:txBody>
      </p:sp>
      <p:sp>
        <p:nvSpPr>
          <p:cNvPr id="3" name="Content Placeholder 2"/>
          <p:cNvSpPr>
            <a:spLocks noGrp="1"/>
          </p:cNvSpPr>
          <p:nvPr>
            <p:ph sz="quarter" idx="13"/>
          </p:nvPr>
        </p:nvSpPr>
        <p:spPr>
          <a:xfrm>
            <a:off x="774095" y="2019906"/>
            <a:ext cx="10503505" cy="4015618"/>
          </a:xfrm>
        </p:spPr>
        <p:txBody>
          <a:bodyPr>
            <a:normAutofit lnSpcReduction="10000"/>
          </a:bodyPr>
          <a:lstStyle/>
          <a:p>
            <a:pPr>
              <a:buFont typeface="Wingdings" charset="2"/>
              <a:buChar char="§"/>
            </a:pPr>
            <a:r>
              <a:rPr lang="en-US" sz="2400" dirty="0" smtClean="0"/>
              <a:t> ER visits for STI testing </a:t>
            </a:r>
          </a:p>
          <a:p>
            <a:pPr lvl="1">
              <a:buFont typeface="Courier New"/>
              <a:buChar char="o"/>
            </a:pPr>
            <a:r>
              <a:rPr lang="en-US" sz="2400" dirty="0" smtClean="0"/>
              <a:t> </a:t>
            </a:r>
            <a:r>
              <a:rPr lang="en-US" sz="2000" dirty="0" smtClean="0"/>
              <a:t>Need </a:t>
            </a:r>
            <a:r>
              <a:rPr lang="en-US" sz="2000" dirty="0"/>
              <a:t>for quick and easy access to testing outside of the ER</a:t>
            </a:r>
          </a:p>
          <a:p>
            <a:pPr marL="201168" lvl="1" indent="0">
              <a:buNone/>
            </a:pPr>
            <a:endParaRPr lang="en-US" sz="2400" dirty="0" smtClean="0"/>
          </a:p>
          <a:p>
            <a:pPr>
              <a:buFont typeface="Wingdings" charset="2"/>
              <a:buChar char="§"/>
            </a:pPr>
            <a:r>
              <a:rPr lang="en-US" sz="2400" dirty="0" smtClean="0"/>
              <a:t> Association between our syphilis cases and IVDU</a:t>
            </a:r>
          </a:p>
          <a:p>
            <a:pPr marL="201168" lvl="1" indent="0">
              <a:buNone/>
            </a:pPr>
            <a:endParaRPr lang="en-US" sz="2400" dirty="0" smtClean="0"/>
          </a:p>
          <a:p>
            <a:pPr>
              <a:buFont typeface="Wingdings" charset="2"/>
              <a:buChar char="§"/>
            </a:pPr>
            <a:r>
              <a:rPr lang="en-US" sz="2400" dirty="0"/>
              <a:t> </a:t>
            </a:r>
            <a:r>
              <a:rPr lang="en-US" sz="2400" dirty="0" smtClean="0"/>
              <a:t>Increase in ER overdose visits</a:t>
            </a:r>
          </a:p>
          <a:p>
            <a:pPr lvl="1">
              <a:buFont typeface="Courier New"/>
              <a:buChar char="o"/>
            </a:pPr>
            <a:r>
              <a:rPr lang="en-US" sz="2000" dirty="0" smtClean="0"/>
              <a:t>Need </a:t>
            </a:r>
            <a:r>
              <a:rPr lang="en-US" sz="2000" dirty="0"/>
              <a:t>for additional access to </a:t>
            </a:r>
            <a:r>
              <a:rPr lang="en-US" sz="2000" dirty="0" smtClean="0"/>
              <a:t>naloxone</a:t>
            </a:r>
          </a:p>
          <a:p>
            <a:pPr>
              <a:buFont typeface="Wingdings" charset="2"/>
              <a:buChar char="§"/>
            </a:pPr>
            <a:endParaRPr lang="en-US" sz="2400" dirty="0" smtClean="0"/>
          </a:p>
          <a:p>
            <a:pPr>
              <a:buFont typeface="Wingdings" charset="2"/>
              <a:buChar char="§"/>
            </a:pPr>
            <a:r>
              <a:rPr lang="en-US" sz="2400" dirty="0" smtClean="0"/>
              <a:t>Patients accessing ER for services not empaneled with primary care provider</a:t>
            </a:r>
          </a:p>
          <a:p>
            <a:pPr lvl="1">
              <a:buFont typeface="Wingdings" charset="2"/>
              <a:buChar char="§"/>
            </a:pPr>
            <a:endParaRPr lang="en-US" dirty="0"/>
          </a:p>
        </p:txBody>
      </p:sp>
    </p:spTree>
    <p:extLst>
      <p:ext uri="{BB962C8B-B14F-4D97-AF65-F5344CB8AC3E}">
        <p14:creationId xmlns:p14="http://schemas.microsoft.com/office/powerpoint/2010/main" val="27121042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 People</a:t>
            </a:r>
            <a:endParaRPr lang="en-US" dirty="0"/>
          </a:p>
        </p:txBody>
      </p:sp>
      <p:sp>
        <p:nvSpPr>
          <p:cNvPr id="3" name="Content Placeholder 2"/>
          <p:cNvSpPr>
            <a:spLocks noGrp="1"/>
          </p:cNvSpPr>
          <p:nvPr>
            <p:ph idx="1"/>
          </p:nvPr>
        </p:nvSpPr>
        <p:spPr>
          <a:xfrm>
            <a:off x="1108710" y="1855259"/>
            <a:ext cx="10058400" cy="4023360"/>
          </a:xfrm>
        </p:spPr>
        <p:txBody>
          <a:bodyPr>
            <a:normAutofit/>
          </a:bodyPr>
          <a:lstStyle/>
          <a:p>
            <a:pPr>
              <a:buFont typeface="Wingdings" panose="05000000000000000000" pitchFamily="2" charset="2"/>
              <a:buChar char="§"/>
            </a:pPr>
            <a:r>
              <a:rPr lang="en-US" dirty="0" smtClean="0"/>
              <a:t> </a:t>
            </a:r>
            <a:r>
              <a:rPr lang="en-US" sz="2400" dirty="0" smtClean="0"/>
              <a:t>Meetings with Tribal counterparts</a:t>
            </a:r>
          </a:p>
          <a:p>
            <a:pPr lvl="1">
              <a:buFont typeface="Courier New"/>
              <a:buChar char="o"/>
            </a:pPr>
            <a:r>
              <a:rPr lang="en-US" sz="2000" dirty="0" smtClean="0"/>
              <a:t>What services we can both provide</a:t>
            </a:r>
          </a:p>
          <a:p>
            <a:pPr lvl="1">
              <a:buFont typeface="Courier New"/>
              <a:buChar char="o"/>
            </a:pPr>
            <a:r>
              <a:rPr lang="en-US" sz="2000" dirty="0" smtClean="0"/>
              <a:t>What gaps can we fill for each other</a:t>
            </a:r>
          </a:p>
          <a:p>
            <a:pPr lvl="1">
              <a:buFont typeface="Courier New"/>
              <a:buChar char="o"/>
            </a:pPr>
            <a:r>
              <a:rPr lang="en-US" sz="2000" dirty="0" smtClean="0"/>
              <a:t>Meeting with Tribal Police Department</a:t>
            </a:r>
          </a:p>
          <a:p>
            <a:pPr>
              <a:buFont typeface="Wingdings" panose="05000000000000000000" pitchFamily="2" charset="2"/>
              <a:buChar char="§"/>
            </a:pPr>
            <a:r>
              <a:rPr lang="en-US" sz="2400" dirty="0"/>
              <a:t> </a:t>
            </a:r>
            <a:r>
              <a:rPr lang="en-US" sz="2400" dirty="0" smtClean="0"/>
              <a:t>Pharmacy leadership and staff buy in </a:t>
            </a:r>
          </a:p>
          <a:p>
            <a:pPr lvl="1">
              <a:buFont typeface="Courier New"/>
              <a:buChar char="o"/>
            </a:pPr>
            <a:r>
              <a:rPr lang="en-US" sz="2200" dirty="0" smtClean="0"/>
              <a:t>Survey staff</a:t>
            </a:r>
          </a:p>
          <a:p>
            <a:pPr>
              <a:buFont typeface="Wingdings" panose="05000000000000000000" pitchFamily="2" charset="2"/>
              <a:buChar char="§"/>
            </a:pPr>
            <a:r>
              <a:rPr lang="en-US" sz="2400" dirty="0"/>
              <a:t> </a:t>
            </a:r>
            <a:r>
              <a:rPr lang="en-US" sz="2400" dirty="0" smtClean="0"/>
              <a:t>Presentation to medical staff</a:t>
            </a:r>
          </a:p>
          <a:p>
            <a:pPr>
              <a:buFont typeface="Wingdings" panose="05000000000000000000" pitchFamily="2" charset="2"/>
              <a:buChar char="§"/>
            </a:pPr>
            <a:r>
              <a:rPr lang="en-US" sz="2400" dirty="0" smtClean="0"/>
              <a:t> Word </a:t>
            </a:r>
            <a:r>
              <a:rPr lang="en-US" sz="2400" dirty="0"/>
              <a:t>of mouth advertising</a:t>
            </a:r>
          </a:p>
          <a:p>
            <a:pPr lvl="1">
              <a:buFont typeface="Wingdings" panose="05000000000000000000" pitchFamily="2" charset="2"/>
              <a:buChar char="§"/>
            </a:pPr>
            <a:r>
              <a:rPr lang="en-US" sz="2000" dirty="0"/>
              <a:t>One Facebook </a:t>
            </a:r>
            <a:r>
              <a:rPr lang="en-US" sz="2000" dirty="0" smtClean="0"/>
              <a:t>post after ~ 3 months</a:t>
            </a:r>
            <a:endParaRPr lang="en-US" sz="2000" dirty="0"/>
          </a:p>
          <a:p>
            <a:pPr>
              <a:buFont typeface="Wingdings" panose="05000000000000000000" pitchFamily="2" charset="2"/>
              <a:buChar char="§"/>
            </a:pPr>
            <a:endParaRPr lang="en-US" sz="2400" dirty="0"/>
          </a:p>
        </p:txBody>
      </p:sp>
    </p:spTree>
    <p:extLst>
      <p:ext uri="{BB962C8B-B14F-4D97-AF65-F5344CB8AC3E}">
        <p14:creationId xmlns:p14="http://schemas.microsoft.com/office/powerpoint/2010/main" val="2347434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Education</a:t>
            </a:r>
            <a:endParaRPr lang="en-US" dirty="0"/>
          </a:p>
        </p:txBody>
      </p:sp>
      <p:sp>
        <p:nvSpPr>
          <p:cNvPr id="3" name="Content Placeholder 2"/>
          <p:cNvSpPr>
            <a:spLocks noGrp="1"/>
          </p:cNvSpPr>
          <p:nvPr>
            <p:ph idx="1"/>
          </p:nvPr>
        </p:nvSpPr>
        <p:spPr>
          <a:xfrm>
            <a:off x="1097280" y="1845733"/>
            <a:ext cx="10058400" cy="4393141"/>
          </a:xfrm>
        </p:spPr>
        <p:txBody>
          <a:bodyPr/>
          <a:lstStyle/>
          <a:p>
            <a:pPr>
              <a:buFont typeface="Wingdings" panose="05000000000000000000" pitchFamily="2" charset="2"/>
              <a:buChar char="§"/>
            </a:pPr>
            <a:r>
              <a:rPr lang="en-US" dirty="0" smtClean="0"/>
              <a:t> Gathered resources for patients</a:t>
            </a:r>
          </a:p>
          <a:p>
            <a:pPr lvl="1">
              <a:buFont typeface="Wingdings" panose="05000000000000000000" pitchFamily="2" charset="2"/>
              <a:buChar char="§"/>
            </a:pPr>
            <a:r>
              <a:rPr lang="en-US" dirty="0" smtClean="0"/>
              <a:t>Mental Health</a:t>
            </a:r>
          </a:p>
          <a:p>
            <a:pPr lvl="1">
              <a:buFont typeface="Wingdings" panose="05000000000000000000" pitchFamily="2" charset="2"/>
              <a:buChar char="§"/>
            </a:pPr>
            <a:r>
              <a:rPr lang="en-US" dirty="0" smtClean="0"/>
              <a:t>Substance use</a:t>
            </a:r>
          </a:p>
          <a:p>
            <a:pPr lvl="1">
              <a:buFont typeface="Wingdings" panose="05000000000000000000" pitchFamily="2" charset="2"/>
              <a:buChar char="§"/>
            </a:pPr>
            <a:r>
              <a:rPr lang="en-US" dirty="0" smtClean="0"/>
              <a:t>Patient education</a:t>
            </a:r>
          </a:p>
          <a:p>
            <a:pPr lvl="2">
              <a:buFont typeface="Wingdings" panose="05000000000000000000" pitchFamily="2" charset="2"/>
              <a:buChar char="§"/>
            </a:pPr>
            <a:r>
              <a:rPr lang="en-US" dirty="0" smtClean="0"/>
              <a:t>Safer injection </a:t>
            </a:r>
          </a:p>
          <a:p>
            <a:pPr lvl="2">
              <a:buFont typeface="Wingdings" panose="05000000000000000000" pitchFamily="2" charset="2"/>
              <a:buChar char="§"/>
            </a:pPr>
            <a:r>
              <a:rPr lang="en-US" dirty="0" smtClean="0"/>
              <a:t>Numbers for clinic appointments</a:t>
            </a:r>
          </a:p>
          <a:p>
            <a:pPr lvl="2">
              <a:buFont typeface="Wingdings" panose="05000000000000000000" pitchFamily="2" charset="2"/>
              <a:buChar char="§"/>
            </a:pPr>
            <a:r>
              <a:rPr lang="en-US" dirty="0" smtClean="0"/>
              <a:t>Sharps disposal in Minnesota</a:t>
            </a:r>
          </a:p>
          <a:p>
            <a:pPr>
              <a:buFont typeface="Wingdings" panose="05000000000000000000" pitchFamily="2" charset="2"/>
              <a:buChar char="§"/>
            </a:pPr>
            <a:r>
              <a:rPr lang="en-US" dirty="0"/>
              <a:t> </a:t>
            </a:r>
            <a:r>
              <a:rPr lang="en-US" dirty="0" smtClean="0"/>
              <a:t>Education for pharmacy staff (ongoing)</a:t>
            </a:r>
          </a:p>
          <a:p>
            <a:pPr lvl="1">
              <a:buFont typeface="Wingdings" panose="05000000000000000000" pitchFamily="2" charset="2"/>
              <a:buChar char="§"/>
            </a:pPr>
            <a:r>
              <a:rPr lang="en-US" dirty="0" smtClean="0"/>
              <a:t>Background presentation given</a:t>
            </a:r>
          </a:p>
          <a:p>
            <a:pPr lvl="1">
              <a:buFont typeface="Wingdings" panose="05000000000000000000" pitchFamily="2" charset="2"/>
              <a:buChar char="§"/>
            </a:pPr>
            <a:r>
              <a:rPr lang="en-US" dirty="0" smtClean="0"/>
              <a:t>Invited NPAIHB staff to present and answer questions</a:t>
            </a:r>
          </a:p>
          <a:p>
            <a:pPr lvl="1">
              <a:buFont typeface="Wingdings" panose="05000000000000000000" pitchFamily="2" charset="2"/>
              <a:buChar char="§"/>
            </a:pPr>
            <a:r>
              <a:rPr lang="en-US" dirty="0" smtClean="0"/>
              <a:t>Emailed resources on harm reduction</a:t>
            </a:r>
          </a:p>
          <a:p>
            <a:pPr lvl="2">
              <a:buFont typeface="Wingdings" panose="05000000000000000000" pitchFamily="2" charset="2"/>
              <a:buChar char="§"/>
            </a:pPr>
            <a:r>
              <a:rPr lang="en-US" dirty="0" smtClean="0"/>
              <a:t>Rationale behind items provided</a:t>
            </a:r>
            <a:endParaRPr lang="en-US" dirty="0"/>
          </a:p>
        </p:txBody>
      </p:sp>
    </p:spTree>
    <p:extLst>
      <p:ext uri="{BB962C8B-B14F-4D97-AF65-F5344CB8AC3E}">
        <p14:creationId xmlns:p14="http://schemas.microsoft.com/office/powerpoint/2010/main" val="3831583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Supplies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t> Created list of supplies needed</a:t>
            </a:r>
          </a:p>
          <a:p>
            <a:pPr>
              <a:buFont typeface="Wingdings" panose="05000000000000000000" pitchFamily="2" charset="2"/>
              <a:buChar char="§"/>
            </a:pPr>
            <a:r>
              <a:rPr lang="en-US" dirty="0"/>
              <a:t> C</a:t>
            </a:r>
            <a:r>
              <a:rPr lang="en-US" dirty="0" smtClean="0"/>
              <a:t>ompared pricing from different sources</a:t>
            </a:r>
          </a:p>
          <a:p>
            <a:pPr>
              <a:buFont typeface="Wingdings" panose="05000000000000000000" pitchFamily="2" charset="2"/>
              <a:buChar char="§"/>
            </a:pPr>
            <a:r>
              <a:rPr lang="en-US" dirty="0"/>
              <a:t> </a:t>
            </a:r>
            <a:r>
              <a:rPr lang="en-US" dirty="0" smtClean="0"/>
              <a:t>Created NASEN account</a:t>
            </a:r>
          </a:p>
          <a:p>
            <a:pPr>
              <a:buFont typeface="Wingdings" panose="05000000000000000000" pitchFamily="2" charset="2"/>
              <a:buChar char="§"/>
            </a:pPr>
            <a:r>
              <a:rPr lang="en-US" dirty="0" smtClean="0"/>
              <a:t> Majority of items the pharmacy already offered or the facility orders for other departments</a:t>
            </a:r>
            <a:endParaRPr lang="en-US" dirty="0"/>
          </a:p>
          <a:p>
            <a:pPr>
              <a:buFont typeface="Wingdings" panose="05000000000000000000" pitchFamily="2" charset="2"/>
              <a:buChar char="§"/>
            </a:pPr>
            <a:r>
              <a:rPr lang="en-US" dirty="0" smtClean="0"/>
              <a:t> Identified funding source</a:t>
            </a:r>
          </a:p>
          <a:p>
            <a:pPr>
              <a:buFont typeface="Wingdings" panose="05000000000000000000" pitchFamily="2" charset="2"/>
              <a:buChar char="§"/>
            </a:pPr>
            <a:r>
              <a:rPr lang="en-US" dirty="0"/>
              <a:t> </a:t>
            </a:r>
            <a:r>
              <a:rPr lang="en-US" u="sng" dirty="0" smtClean="0"/>
              <a:t>Resources</a:t>
            </a:r>
          </a:p>
          <a:p>
            <a:pPr lvl="1">
              <a:buFont typeface="Wingdings" panose="05000000000000000000" pitchFamily="2" charset="2"/>
              <a:buChar char="§"/>
            </a:pPr>
            <a:r>
              <a:rPr lang="en-US" dirty="0" smtClean="0"/>
              <a:t>NPAIHB</a:t>
            </a:r>
          </a:p>
          <a:p>
            <a:pPr lvl="1">
              <a:buFont typeface="Wingdings" panose="05000000000000000000" pitchFamily="2" charset="2"/>
              <a:buChar char="§"/>
            </a:pPr>
            <a:r>
              <a:rPr lang="en-US" dirty="0" smtClean="0"/>
              <a:t>National Harm Reduction Coalition</a:t>
            </a:r>
          </a:p>
          <a:p>
            <a:pPr lvl="1">
              <a:buFont typeface="Wingdings" panose="05000000000000000000" pitchFamily="2" charset="2"/>
              <a:buChar char="§"/>
            </a:pPr>
            <a:r>
              <a:rPr lang="en-US" dirty="0" smtClean="0"/>
              <a:t>NASEN</a:t>
            </a:r>
          </a:p>
          <a:p>
            <a:pPr lvl="1">
              <a:buFont typeface="Wingdings" panose="05000000000000000000" pitchFamily="2" charset="2"/>
              <a:buChar char="§"/>
            </a:pPr>
            <a:r>
              <a:rPr lang="en-US" dirty="0" smtClean="0"/>
              <a:t>NASTAD</a:t>
            </a:r>
            <a:endParaRPr lang="en-US" dirty="0"/>
          </a:p>
          <a:p>
            <a:pPr marL="0" indent="0">
              <a:buNone/>
            </a:pPr>
            <a:endParaRPr lang="en-US" dirty="0" smtClean="0"/>
          </a:p>
        </p:txBody>
      </p:sp>
    </p:spTree>
    <p:extLst>
      <p:ext uri="{BB962C8B-B14F-4D97-AF65-F5344CB8AC3E}">
        <p14:creationId xmlns:p14="http://schemas.microsoft.com/office/powerpoint/2010/main" val="1717218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Harm Reduction at CLIHS</a:t>
            </a:r>
            <a:endParaRPr lang="en-US" dirty="0"/>
          </a:p>
        </p:txBody>
      </p:sp>
      <p:sp>
        <p:nvSpPr>
          <p:cNvPr id="3" name="Content Placeholder 2"/>
          <p:cNvSpPr>
            <a:spLocks noGrp="1"/>
          </p:cNvSpPr>
          <p:nvPr>
            <p:ph sz="quarter" idx="13"/>
          </p:nvPr>
        </p:nvSpPr>
        <p:spPr/>
        <p:txBody>
          <a:bodyPr>
            <a:normAutofit/>
          </a:bodyPr>
          <a:lstStyle/>
          <a:p>
            <a:pPr>
              <a:buFont typeface="Wingdings" panose="05000000000000000000" pitchFamily="2" charset="2"/>
              <a:buChar char="§"/>
            </a:pPr>
            <a:r>
              <a:rPr lang="en-US" sz="2400" dirty="0" smtClean="0">
                <a:effectLst/>
              </a:rPr>
              <a:t> Within </a:t>
            </a:r>
            <a:r>
              <a:rPr lang="en-US" sz="2400" dirty="0">
                <a:effectLst/>
              </a:rPr>
              <a:t>CLIHS pharmacy </a:t>
            </a:r>
            <a:r>
              <a:rPr lang="en-US" sz="2400" dirty="0" smtClean="0">
                <a:effectLst/>
              </a:rPr>
              <a:t>provides harm </a:t>
            </a:r>
            <a:r>
              <a:rPr lang="en-US" sz="2400" dirty="0">
                <a:effectLst/>
              </a:rPr>
              <a:t>reduction services which include</a:t>
            </a:r>
          </a:p>
          <a:p>
            <a:pPr lvl="1"/>
            <a:r>
              <a:rPr lang="en-US" sz="2000" dirty="0" smtClean="0">
                <a:effectLst/>
              </a:rPr>
              <a:t>Syringe services</a:t>
            </a:r>
            <a:endParaRPr lang="en-US" sz="2000" dirty="0">
              <a:effectLst/>
            </a:endParaRPr>
          </a:p>
          <a:p>
            <a:pPr lvl="1"/>
            <a:r>
              <a:rPr lang="en-US" sz="2000" dirty="0">
                <a:effectLst/>
              </a:rPr>
              <a:t>Sharps containers/syringe disposal</a:t>
            </a:r>
          </a:p>
          <a:p>
            <a:pPr lvl="1"/>
            <a:r>
              <a:rPr lang="en-US" sz="2000" dirty="0">
                <a:effectLst/>
              </a:rPr>
              <a:t>Naloxone</a:t>
            </a:r>
          </a:p>
          <a:p>
            <a:pPr lvl="1"/>
            <a:r>
              <a:rPr lang="en-US" sz="2000" dirty="0">
                <a:effectLst/>
              </a:rPr>
              <a:t>STI </a:t>
            </a:r>
            <a:r>
              <a:rPr lang="en-US" sz="2000" dirty="0" smtClean="0">
                <a:effectLst/>
              </a:rPr>
              <a:t>testing</a:t>
            </a:r>
          </a:p>
          <a:p>
            <a:pPr lvl="1"/>
            <a:r>
              <a:rPr lang="en-US" sz="2000" dirty="0" smtClean="0">
                <a:effectLst/>
              </a:rPr>
              <a:t>Condom distribution</a:t>
            </a:r>
            <a:endParaRPr lang="en-US" sz="2000" dirty="0">
              <a:effectLst/>
            </a:endParaRPr>
          </a:p>
          <a:p>
            <a:pPr lvl="1"/>
            <a:r>
              <a:rPr lang="en-US" sz="2000" dirty="0">
                <a:effectLst/>
              </a:rPr>
              <a:t>Education on </a:t>
            </a:r>
            <a:r>
              <a:rPr lang="en-US" sz="2000" dirty="0" smtClean="0">
                <a:effectLst/>
              </a:rPr>
              <a:t>safer </a:t>
            </a:r>
            <a:r>
              <a:rPr lang="en-US" sz="2000" dirty="0">
                <a:effectLst/>
              </a:rPr>
              <a:t>use</a:t>
            </a:r>
          </a:p>
          <a:p>
            <a:pPr lvl="1"/>
            <a:r>
              <a:rPr lang="en-US" sz="2000" dirty="0">
                <a:effectLst/>
              </a:rPr>
              <a:t>Resources for mental health and addiction</a:t>
            </a:r>
          </a:p>
          <a:p>
            <a:endParaRPr lang="en-US" dirty="0"/>
          </a:p>
        </p:txBody>
      </p:sp>
      <p:pic>
        <p:nvPicPr>
          <p:cNvPr id="4" name="Picture 3"/>
          <p:cNvPicPr>
            <a:picLocks noChangeAspect="1"/>
          </p:cNvPicPr>
          <p:nvPr/>
        </p:nvPicPr>
        <p:blipFill rotWithShape="1">
          <a:blip r:embed="rId2"/>
          <a:srcRect l="26042" t="37499" r="33749" b="7969"/>
          <a:stretch/>
        </p:blipFill>
        <p:spPr>
          <a:xfrm>
            <a:off x="8010525" y="2847975"/>
            <a:ext cx="1838325" cy="3324226"/>
          </a:xfrm>
          <a:prstGeom prst="rect">
            <a:avLst/>
          </a:prstGeom>
        </p:spPr>
      </p:pic>
    </p:spTree>
    <p:extLst>
      <p:ext uri="{BB962C8B-B14F-4D97-AF65-F5344CB8AC3E}">
        <p14:creationId xmlns:p14="http://schemas.microsoft.com/office/powerpoint/2010/main" val="11247496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Harm Reduction at CLIHS</a:t>
            </a:r>
          </a:p>
        </p:txBody>
      </p:sp>
      <p:sp>
        <p:nvSpPr>
          <p:cNvPr id="3" name="Content Placeholder 2"/>
          <p:cNvSpPr>
            <a:spLocks noGrp="1"/>
          </p:cNvSpPr>
          <p:nvPr>
            <p:ph sz="quarter" idx="13"/>
          </p:nvPr>
        </p:nvSpPr>
        <p:spPr>
          <a:xfrm>
            <a:off x="901678" y="2100996"/>
            <a:ext cx="10363826" cy="3728908"/>
          </a:xfrm>
        </p:spPr>
        <p:txBody>
          <a:bodyPr>
            <a:normAutofit lnSpcReduction="10000"/>
          </a:bodyPr>
          <a:lstStyle/>
          <a:p>
            <a:pPr>
              <a:buFont typeface="Wingdings" charset="2"/>
              <a:buChar char="§"/>
            </a:pPr>
            <a:r>
              <a:rPr lang="en-US" dirty="0" smtClean="0"/>
              <a:t> </a:t>
            </a:r>
            <a:r>
              <a:rPr lang="en-US" sz="2400" dirty="0" smtClean="0"/>
              <a:t>Patients complete a voluntary intake form</a:t>
            </a:r>
          </a:p>
          <a:p>
            <a:pPr lvl="1">
              <a:buFont typeface="Courier New"/>
              <a:buChar char="o"/>
            </a:pPr>
            <a:r>
              <a:rPr lang="en-US" sz="2000" dirty="0"/>
              <a:t>P</a:t>
            </a:r>
            <a:r>
              <a:rPr lang="en-US" sz="2000" dirty="0" smtClean="0"/>
              <a:t>rovided a participant card with an ID number</a:t>
            </a:r>
          </a:p>
          <a:p>
            <a:pPr lvl="1">
              <a:buFont typeface="Courier New"/>
              <a:buChar char="o"/>
            </a:pPr>
            <a:r>
              <a:rPr lang="en-US" sz="2000" dirty="0" smtClean="0"/>
              <a:t>Encounter is not documented in medical record</a:t>
            </a:r>
          </a:p>
          <a:p>
            <a:pPr lvl="2">
              <a:buFont typeface="Courier New"/>
              <a:buChar char="o"/>
            </a:pPr>
            <a:r>
              <a:rPr lang="en-US" sz="1800" dirty="0" smtClean="0"/>
              <a:t>Naloxone prescription and STD testing is entered in EHR, but not linked to harm reduction visit</a:t>
            </a:r>
          </a:p>
          <a:p>
            <a:pPr>
              <a:buFont typeface="Wingdings" charset="2"/>
              <a:buChar char="§"/>
            </a:pPr>
            <a:r>
              <a:rPr lang="en-US" sz="2400" dirty="0" smtClean="0"/>
              <a:t>Pharmacist or student pharmacist provides information on what is available</a:t>
            </a:r>
          </a:p>
          <a:p>
            <a:pPr lvl="1">
              <a:buFont typeface="Courier New"/>
              <a:buChar char="o"/>
            </a:pPr>
            <a:r>
              <a:rPr lang="en-US" sz="2000" dirty="0" smtClean="0"/>
              <a:t>Handouts on safer use and mental health and addiction resources</a:t>
            </a:r>
          </a:p>
          <a:p>
            <a:pPr lvl="1">
              <a:buFont typeface="Courier New"/>
              <a:buChar char="o"/>
            </a:pPr>
            <a:r>
              <a:rPr lang="en-US" sz="2000" dirty="0" smtClean="0"/>
              <a:t>Participant can request items they would like</a:t>
            </a:r>
          </a:p>
          <a:p>
            <a:pPr>
              <a:buFont typeface="Wingdings" charset="2"/>
              <a:buChar char="§"/>
            </a:pPr>
            <a:r>
              <a:rPr lang="en-US" sz="2400" dirty="0" smtClean="0"/>
              <a:t>Return visit participants can show their participant card to request services or ask to speak with a pharmacist</a:t>
            </a:r>
          </a:p>
          <a:p>
            <a:pPr>
              <a:buFont typeface="Wingdings" charset="2"/>
              <a:buChar char="§"/>
            </a:pPr>
            <a:r>
              <a:rPr lang="en-US" sz="2400" dirty="0" smtClean="0"/>
              <a:t>Pharmacy tracks visits based on ID number </a:t>
            </a:r>
            <a:endParaRPr lang="en-US" sz="2400" dirty="0"/>
          </a:p>
        </p:txBody>
      </p:sp>
    </p:spTree>
    <p:extLst>
      <p:ext uri="{BB962C8B-B14F-4D97-AF65-F5344CB8AC3E}">
        <p14:creationId xmlns:p14="http://schemas.microsoft.com/office/powerpoint/2010/main" val="3718997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7625" y="466726"/>
            <a:ext cx="5962651" cy="15081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smtClean="0">
                <a:ln>
                  <a:noFill/>
                </a:ln>
                <a:solidFill>
                  <a:prstClr val="white"/>
                </a:solidFill>
                <a:effectLst/>
                <a:uLnTx/>
                <a:uFillTx/>
                <a:latin typeface="Calibri"/>
                <a:ea typeface="+mn-ea"/>
                <a:cs typeface="+mn-cs"/>
              </a:rPr>
              <a:t>Harm Reduction Supplies</a:t>
            </a: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08634a2d-f9cc-436e-a703-1d6bceb8ed98@namprd09"/>
          <p:cNvPicPr>
            <a:picLocks noChangeAspect="1" noChangeArrowheads="1"/>
          </p:cNvPicPr>
          <p:nvPr/>
        </p:nvPicPr>
        <p:blipFill rotWithShape="1">
          <a:blip r:embed="rId3">
            <a:extLst>
              <a:ext uri="{28A0092B-C50C-407E-A947-70E740481C1C}">
                <a14:useLocalDpi xmlns:a14="http://schemas.microsoft.com/office/drawing/2010/main" val="0"/>
              </a:ext>
            </a:extLst>
          </a:blip>
          <a:srcRect l="3828" t="19270" b="20937"/>
          <a:stretch/>
        </p:blipFill>
        <p:spPr bwMode="auto">
          <a:xfrm rot="5400000">
            <a:off x="-1302417" y="1835818"/>
            <a:ext cx="6388640" cy="297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s://hartmedical.org/uploads/ecommerce/bd-safe-clip-needle-clipping-storage-device-40358.jpg"/>
          <p:cNvPicPr>
            <a:picLocks noChangeAspect="1" noChangeArrowheads="1"/>
          </p:cNvPicPr>
          <p:nvPr/>
        </p:nvPicPr>
        <p:blipFill rotWithShape="1">
          <a:blip r:embed="rId4">
            <a:extLst>
              <a:ext uri="{28A0092B-C50C-407E-A947-70E740481C1C}">
                <a14:useLocalDpi xmlns:a14="http://schemas.microsoft.com/office/drawing/2010/main" val="0"/>
              </a:ext>
            </a:extLst>
          </a:blip>
          <a:srcRect l="30265" t="30089" r="29986" b="4429"/>
          <a:stretch/>
        </p:blipFill>
        <p:spPr bwMode="auto">
          <a:xfrm>
            <a:off x="9791700" y="3028950"/>
            <a:ext cx="1809750" cy="2981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media-amazon.com/images/I/31XlFCeuIgL._AC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625" y="3324224"/>
            <a:ext cx="2724150" cy="26860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descr="cid:0c4a6048-ee74-46da-9780-61b33ea8a96d@namprd09.prod.outlook.com"/>
          <p:cNvPicPr>
            <a:picLocks noChangeAspect="1" noChangeArrowheads="1"/>
          </p:cNvPicPr>
          <p:nvPr/>
        </p:nvPicPr>
        <p:blipFill>
          <a:blip r:embed="rId6">
            <a:extLst>
              <a:ext uri="{28A0092B-C50C-407E-A947-70E740481C1C}">
                <a14:useLocalDpi xmlns:a14="http://schemas.microsoft.com/office/drawing/2010/main" val="0"/>
              </a:ext>
            </a:extLst>
          </a:blip>
          <a:srcRect l="18163" t="12560" r="16716" b="9695"/>
          <a:stretch>
            <a:fillRect/>
          </a:stretch>
        </p:blipFill>
        <p:spPr bwMode="auto">
          <a:xfrm>
            <a:off x="3857625" y="2333089"/>
            <a:ext cx="2317750" cy="368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282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77d418e-cccd-4390-9718-1cf42729267b@namprd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90488"/>
            <a:ext cx="4559299"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a9f4afb-2aef-45ef-9fa2-262876956e14@namprd09"/>
          <p:cNvPicPr>
            <a:picLocks noChangeAspect="1" noChangeArrowheads="1"/>
          </p:cNvPicPr>
          <p:nvPr/>
        </p:nvPicPr>
        <p:blipFill rotWithShape="1">
          <a:blip r:embed="rId4">
            <a:extLst>
              <a:ext uri="{28A0092B-C50C-407E-A947-70E740481C1C}">
                <a14:useLocalDpi xmlns:a14="http://schemas.microsoft.com/office/drawing/2010/main" val="0"/>
              </a:ext>
            </a:extLst>
          </a:blip>
          <a:srcRect l="2578" t="12396" r="3359" b="7604"/>
          <a:stretch/>
        </p:blipFill>
        <p:spPr bwMode="auto">
          <a:xfrm>
            <a:off x="4419600" y="3055530"/>
            <a:ext cx="5543054" cy="3535770"/>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7792a12-7339-442b-a654-9f6b29b2167c@namprd09"/>
          <p:cNvPicPr>
            <a:picLocks noChangeAspect="1" noChangeArrowheads="1"/>
          </p:cNvPicPr>
          <p:nvPr/>
        </p:nvPicPr>
        <p:blipFill rotWithShape="1">
          <a:blip r:embed="rId5">
            <a:extLst>
              <a:ext uri="{28A0092B-C50C-407E-A947-70E740481C1C}">
                <a14:useLocalDpi xmlns:a14="http://schemas.microsoft.com/office/drawing/2010/main" val="0"/>
              </a:ext>
            </a:extLst>
          </a:blip>
          <a:srcRect l="15078" t="5938" r="-703" b="6145"/>
          <a:stretch/>
        </p:blipFill>
        <p:spPr bwMode="auto">
          <a:xfrm rot="5400000">
            <a:off x="-200027" y="633411"/>
            <a:ext cx="5219701" cy="401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510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54B6DE4-1AC3-CEC6-49CF-4B6D6117976A}"/>
              </a:ext>
            </a:extLst>
          </p:cNvPr>
          <p:cNvSpPr>
            <a:spLocks noGrp="1"/>
          </p:cNvSpPr>
          <p:nvPr>
            <p:ph type="title"/>
          </p:nvPr>
        </p:nvSpPr>
        <p:spPr/>
        <p:txBody>
          <a:bodyPr/>
          <a:lstStyle/>
          <a:p>
            <a:r>
              <a:rPr lang="en-US" dirty="0"/>
              <a:t>Persons who inject drugs (PWID) </a:t>
            </a:r>
            <a:br>
              <a:rPr lang="en-US" dirty="0"/>
            </a:br>
            <a:r>
              <a:rPr lang="en-US" dirty="0"/>
              <a:t>HIV Outbreaks Across the U.S. (2015-2019) </a:t>
            </a:r>
          </a:p>
        </p:txBody>
      </p:sp>
      <p:sp>
        <p:nvSpPr>
          <p:cNvPr id="3" name="Slide Number Placeholder 2">
            <a:extLst>
              <a:ext uri="{FF2B5EF4-FFF2-40B4-BE49-F238E27FC236}">
                <a16:creationId xmlns:a16="http://schemas.microsoft.com/office/drawing/2014/main" id="{88ED718D-F095-A73F-974C-1B449BAAAB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18" name="Table 18">
            <a:extLst>
              <a:ext uri="{FF2B5EF4-FFF2-40B4-BE49-F238E27FC236}">
                <a16:creationId xmlns:a16="http://schemas.microsoft.com/office/drawing/2014/main" id="{9C8DB1CC-35FE-AB04-FCAA-001E0BC0AE96}"/>
              </a:ext>
            </a:extLst>
          </p:cNvPr>
          <p:cNvGraphicFramePr>
            <a:graphicFrameLocks noGrp="1"/>
          </p:cNvGraphicFramePr>
          <p:nvPr>
            <p:ph idx="1"/>
            <p:extLst>
              <p:ext uri="{D42A27DB-BD31-4B8C-83A1-F6EECF244321}">
                <p14:modId xmlns:p14="http://schemas.microsoft.com/office/powerpoint/2010/main" val="1311480000"/>
              </p:ext>
            </p:extLst>
          </p:nvPr>
        </p:nvGraphicFramePr>
        <p:xfrm>
          <a:off x="1131198" y="1626936"/>
          <a:ext cx="10358436" cy="4697664"/>
        </p:xfrm>
        <a:graphic>
          <a:graphicData uri="http://schemas.openxmlformats.org/drawingml/2006/table">
            <a:tbl>
              <a:tblPr firstRow="1" bandRow="1">
                <a:tableStyleId>{5C22544A-7EE6-4342-B048-85BDC9FD1C3A}</a:tableStyleId>
              </a:tblPr>
              <a:tblGrid>
                <a:gridCol w="2937359">
                  <a:extLst>
                    <a:ext uri="{9D8B030D-6E8A-4147-A177-3AD203B41FA5}">
                      <a16:colId xmlns:a16="http://schemas.microsoft.com/office/drawing/2014/main" val="2211459919"/>
                    </a:ext>
                  </a:extLst>
                </a:gridCol>
                <a:gridCol w="7421077">
                  <a:extLst>
                    <a:ext uri="{9D8B030D-6E8A-4147-A177-3AD203B41FA5}">
                      <a16:colId xmlns:a16="http://schemas.microsoft.com/office/drawing/2014/main" val="2315542532"/>
                    </a:ext>
                  </a:extLst>
                </a:gridCol>
              </a:tblGrid>
              <a:tr h="491958">
                <a:tc>
                  <a:txBody>
                    <a:bodyPr/>
                    <a:lstStyle/>
                    <a:p>
                      <a:r>
                        <a:rPr lang="en-US" sz="2200" dirty="0"/>
                        <a:t>Start of HIV Outbreak among PWID</a:t>
                      </a:r>
                    </a:p>
                  </a:txBody>
                  <a:tcPr/>
                </a:tc>
                <a:tc>
                  <a:txBody>
                    <a:bodyPr/>
                    <a:lstStyle/>
                    <a:p>
                      <a:r>
                        <a:rPr lang="en-US" sz="2200" dirty="0"/>
                        <a:t>Location</a:t>
                      </a:r>
                    </a:p>
                  </a:txBody>
                  <a:tcPr/>
                </a:tc>
                <a:extLst>
                  <a:ext uri="{0D108BD9-81ED-4DB2-BD59-A6C34878D82A}">
                    <a16:rowId xmlns:a16="http://schemas.microsoft.com/office/drawing/2014/main" val="1000843375"/>
                  </a:ext>
                </a:extLst>
              </a:tr>
              <a:tr h="491958">
                <a:tc>
                  <a:txBody>
                    <a:bodyPr/>
                    <a:lstStyle/>
                    <a:p>
                      <a:r>
                        <a:rPr lang="en-US" sz="2000" dirty="0"/>
                        <a:t>2015</a:t>
                      </a:r>
                    </a:p>
                  </a:txBody>
                  <a:tcPr/>
                </a:tc>
                <a:tc>
                  <a:txBody>
                    <a:bodyPr/>
                    <a:lstStyle/>
                    <a:p>
                      <a:r>
                        <a:rPr lang="en-US" sz="2000" dirty="0"/>
                        <a:t>Scott County, Indiana</a:t>
                      </a:r>
                    </a:p>
                  </a:txBody>
                  <a:tcPr/>
                </a:tc>
                <a:extLst>
                  <a:ext uri="{0D108BD9-81ED-4DB2-BD59-A6C34878D82A}">
                    <a16:rowId xmlns:a16="http://schemas.microsoft.com/office/drawing/2014/main" val="1561134732"/>
                  </a:ext>
                </a:extLst>
              </a:tr>
              <a:tr h="491958">
                <a:tc>
                  <a:txBody>
                    <a:bodyPr/>
                    <a:lstStyle/>
                    <a:p>
                      <a:r>
                        <a:rPr lang="en-US" sz="2000" dirty="0"/>
                        <a:t>August 2016</a:t>
                      </a:r>
                    </a:p>
                  </a:txBody>
                  <a:tcPr/>
                </a:tc>
                <a:tc>
                  <a:txBody>
                    <a:bodyPr/>
                    <a:lstStyle/>
                    <a:p>
                      <a:r>
                        <a:rPr lang="en-US" sz="2000" dirty="0"/>
                        <a:t>Lawrence/Lowell, Massachusetts</a:t>
                      </a:r>
                    </a:p>
                  </a:txBody>
                  <a:tcPr/>
                </a:tc>
                <a:extLst>
                  <a:ext uri="{0D108BD9-81ED-4DB2-BD59-A6C34878D82A}">
                    <a16:rowId xmlns:a16="http://schemas.microsoft.com/office/drawing/2014/main" val="4175985973"/>
                  </a:ext>
                </a:extLst>
              </a:tr>
              <a:tr h="491958">
                <a:tc>
                  <a:txBody>
                    <a:bodyPr/>
                    <a:lstStyle/>
                    <a:p>
                      <a:r>
                        <a:rPr lang="en-US" sz="2000" dirty="0"/>
                        <a:t>December 2017</a:t>
                      </a:r>
                    </a:p>
                  </a:txBody>
                  <a:tcPr/>
                </a:tc>
                <a:tc>
                  <a:txBody>
                    <a:bodyPr/>
                    <a:lstStyle/>
                    <a:p>
                      <a:r>
                        <a:rPr lang="en-US" sz="2000" dirty="0"/>
                        <a:t>Northern Kentucky/Hamilton County, OH</a:t>
                      </a:r>
                    </a:p>
                  </a:txBody>
                  <a:tcPr/>
                </a:tc>
                <a:extLst>
                  <a:ext uri="{0D108BD9-81ED-4DB2-BD59-A6C34878D82A}">
                    <a16:rowId xmlns:a16="http://schemas.microsoft.com/office/drawing/2014/main" val="771981959"/>
                  </a:ext>
                </a:extLst>
              </a:tr>
              <a:tr h="491958">
                <a:tc>
                  <a:txBody>
                    <a:bodyPr/>
                    <a:lstStyle/>
                    <a:p>
                      <a:r>
                        <a:rPr lang="en-US" sz="2000" dirty="0"/>
                        <a:t>August 2018</a:t>
                      </a:r>
                    </a:p>
                  </a:txBody>
                  <a:tcPr/>
                </a:tc>
                <a:tc>
                  <a:txBody>
                    <a:bodyPr/>
                    <a:lstStyle/>
                    <a:p>
                      <a:r>
                        <a:rPr lang="en-US" sz="2000" dirty="0"/>
                        <a:t>Seattle, Washington</a:t>
                      </a:r>
                    </a:p>
                  </a:txBody>
                  <a:tcPr/>
                </a:tc>
                <a:extLst>
                  <a:ext uri="{0D108BD9-81ED-4DB2-BD59-A6C34878D82A}">
                    <a16:rowId xmlns:a16="http://schemas.microsoft.com/office/drawing/2014/main" val="2871637091"/>
                  </a:ext>
                </a:extLst>
              </a:tr>
              <a:tr h="491958">
                <a:tc>
                  <a:txBody>
                    <a:bodyPr/>
                    <a:lstStyle/>
                    <a:p>
                      <a:r>
                        <a:rPr lang="en-US" sz="2000" dirty="0"/>
                        <a:t>October 2018</a:t>
                      </a:r>
                    </a:p>
                  </a:txBody>
                  <a:tcPr/>
                </a:tc>
                <a:tc>
                  <a:txBody>
                    <a:bodyPr/>
                    <a:lstStyle/>
                    <a:p>
                      <a:r>
                        <a:rPr lang="en-US" sz="2000" dirty="0"/>
                        <a:t>Philadelphia, Pennsylvania</a:t>
                      </a:r>
                    </a:p>
                  </a:txBody>
                  <a:tcPr/>
                </a:tc>
                <a:extLst>
                  <a:ext uri="{0D108BD9-81ED-4DB2-BD59-A6C34878D82A}">
                    <a16:rowId xmlns:a16="http://schemas.microsoft.com/office/drawing/2014/main" val="3991955634"/>
                  </a:ext>
                </a:extLst>
              </a:tr>
              <a:tr h="491958">
                <a:tc>
                  <a:txBody>
                    <a:bodyPr/>
                    <a:lstStyle/>
                    <a:p>
                      <a:r>
                        <a:rPr lang="en-US" sz="2000" dirty="0"/>
                        <a:t>January 2019</a:t>
                      </a:r>
                    </a:p>
                  </a:txBody>
                  <a:tcPr/>
                </a:tc>
                <a:tc>
                  <a:txBody>
                    <a:bodyPr/>
                    <a:lstStyle/>
                    <a:p>
                      <a:r>
                        <a:rPr lang="en-US" sz="2000" dirty="0"/>
                        <a:t>Cabell County, West Virginia</a:t>
                      </a:r>
                    </a:p>
                  </a:txBody>
                  <a:tcPr/>
                </a:tc>
                <a:extLst>
                  <a:ext uri="{0D108BD9-81ED-4DB2-BD59-A6C34878D82A}">
                    <a16:rowId xmlns:a16="http://schemas.microsoft.com/office/drawing/2014/main" val="3918208644"/>
                  </a:ext>
                </a:extLst>
              </a:tr>
              <a:tr h="491958">
                <a:tc>
                  <a:txBody>
                    <a:bodyPr/>
                    <a:lstStyle/>
                    <a:p>
                      <a:r>
                        <a:rPr lang="en-US" sz="2000" dirty="0"/>
                        <a:t>January 2019</a:t>
                      </a:r>
                    </a:p>
                  </a:txBody>
                  <a:tcPr/>
                </a:tc>
                <a:tc>
                  <a:txBody>
                    <a:bodyPr/>
                    <a:lstStyle/>
                    <a:p>
                      <a:r>
                        <a:rPr lang="en-US" sz="2000" dirty="0"/>
                        <a:t>Portland, Oregon</a:t>
                      </a:r>
                    </a:p>
                  </a:txBody>
                  <a:tcPr/>
                </a:tc>
                <a:extLst>
                  <a:ext uri="{0D108BD9-81ED-4DB2-BD59-A6C34878D82A}">
                    <a16:rowId xmlns:a16="http://schemas.microsoft.com/office/drawing/2014/main" val="1721826310"/>
                  </a:ext>
                </a:extLst>
              </a:tr>
              <a:tr h="491958">
                <a:tc>
                  <a:txBody>
                    <a:bodyPr/>
                    <a:lstStyle/>
                    <a:p>
                      <a:r>
                        <a:rPr lang="en-US" sz="2000" dirty="0"/>
                        <a:t>2019</a:t>
                      </a:r>
                    </a:p>
                  </a:txBody>
                  <a:tcPr/>
                </a:tc>
                <a:tc>
                  <a:txBody>
                    <a:bodyPr/>
                    <a:lstStyle/>
                    <a:p>
                      <a:r>
                        <a:rPr lang="en-US" sz="2000" dirty="0"/>
                        <a:t>Boston, Massachusetts</a:t>
                      </a:r>
                    </a:p>
                  </a:txBody>
                  <a:tcPr/>
                </a:tc>
                <a:extLst>
                  <a:ext uri="{0D108BD9-81ED-4DB2-BD59-A6C34878D82A}">
                    <a16:rowId xmlns:a16="http://schemas.microsoft.com/office/drawing/2014/main" val="1153174537"/>
                  </a:ext>
                </a:extLst>
              </a:tr>
            </a:tbl>
          </a:graphicData>
        </a:graphic>
      </p:graphicFrame>
    </p:spTree>
    <p:extLst>
      <p:ext uri="{BB962C8B-B14F-4D97-AF65-F5344CB8AC3E}">
        <p14:creationId xmlns:p14="http://schemas.microsoft.com/office/powerpoint/2010/main" val="38006287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Harm reduction through Tribal Health</a:t>
            </a:r>
            <a:endParaRPr lang="en-US" dirty="0"/>
          </a:p>
        </p:txBody>
      </p:sp>
      <p:sp>
        <p:nvSpPr>
          <p:cNvPr id="3" name="Content Placeholder 2"/>
          <p:cNvSpPr>
            <a:spLocks noGrp="1"/>
          </p:cNvSpPr>
          <p:nvPr>
            <p:ph sz="quarter" idx="13"/>
          </p:nvPr>
        </p:nvSpPr>
        <p:spPr>
          <a:xfrm>
            <a:off x="791854" y="1928942"/>
            <a:ext cx="10363826" cy="3938458"/>
          </a:xfrm>
        </p:spPr>
        <p:txBody>
          <a:bodyPr>
            <a:normAutofit/>
          </a:bodyPr>
          <a:lstStyle/>
          <a:p>
            <a:pPr>
              <a:buFont typeface="Wingdings" panose="05000000000000000000" pitchFamily="2" charset="2"/>
              <a:buChar char="§"/>
            </a:pPr>
            <a:r>
              <a:rPr lang="en-US" dirty="0" smtClean="0"/>
              <a:t> </a:t>
            </a:r>
            <a:r>
              <a:rPr lang="en-US" sz="2400" dirty="0" smtClean="0"/>
              <a:t>2 nurses </a:t>
            </a:r>
          </a:p>
          <a:p>
            <a:pPr lvl="1">
              <a:buFont typeface="Wingdings" panose="05000000000000000000" pitchFamily="2" charset="2"/>
              <a:buChar char="§"/>
            </a:pPr>
            <a:r>
              <a:rPr lang="en-US" sz="2200" dirty="0" smtClean="0"/>
              <a:t>1 RN, 1 LPN</a:t>
            </a:r>
          </a:p>
          <a:p>
            <a:pPr>
              <a:buFont typeface="Wingdings" panose="05000000000000000000" pitchFamily="2" charset="2"/>
              <a:buChar char="§"/>
            </a:pPr>
            <a:r>
              <a:rPr lang="en-US" sz="2400" dirty="0" smtClean="0"/>
              <a:t>All </a:t>
            </a:r>
            <a:r>
              <a:rPr lang="en-US" sz="2400" dirty="0"/>
              <a:t>o</a:t>
            </a:r>
            <a:r>
              <a:rPr lang="en-US" sz="2400" dirty="0" smtClean="0"/>
              <a:t>f the same services provided at Cass Lake IHS</a:t>
            </a:r>
            <a:endParaRPr lang="en-US" sz="2400" dirty="0"/>
          </a:p>
          <a:p>
            <a:pPr>
              <a:buFont typeface="Wingdings" panose="05000000000000000000" pitchFamily="2" charset="2"/>
              <a:buChar char="§"/>
            </a:pPr>
            <a:r>
              <a:rPr lang="en-US" sz="2400" dirty="0" smtClean="0"/>
              <a:t> Ability to meet people where they are at</a:t>
            </a:r>
          </a:p>
          <a:p>
            <a:pPr>
              <a:buFont typeface="Wingdings" panose="05000000000000000000" pitchFamily="2" charset="2"/>
              <a:buChar char="§"/>
            </a:pPr>
            <a:r>
              <a:rPr lang="en-US" sz="2400" dirty="0" smtClean="0"/>
              <a:t>Rapid HCV and HIV testing*</a:t>
            </a:r>
          </a:p>
          <a:p>
            <a:pPr>
              <a:buFont typeface="Wingdings" panose="05000000000000000000" pitchFamily="2" charset="2"/>
              <a:buChar char="§"/>
            </a:pPr>
            <a:r>
              <a:rPr lang="en-US" sz="2400" dirty="0"/>
              <a:t> </a:t>
            </a:r>
            <a:r>
              <a:rPr lang="en-US" sz="2400" dirty="0" smtClean="0"/>
              <a:t>Visit 3 different communities one day each week*</a:t>
            </a:r>
          </a:p>
          <a:p>
            <a:pPr>
              <a:buFont typeface="Wingdings" panose="05000000000000000000" pitchFamily="2" charset="2"/>
              <a:buChar char="§"/>
            </a:pPr>
            <a:r>
              <a:rPr lang="en-US" sz="2400" dirty="0"/>
              <a:t> </a:t>
            </a:r>
            <a:r>
              <a:rPr lang="en-US" sz="2400" dirty="0" smtClean="0"/>
              <a:t>Disease intervention services</a:t>
            </a:r>
          </a:p>
          <a:p>
            <a:pPr lvl="1"/>
            <a:r>
              <a:rPr lang="en-US" sz="2400" dirty="0" smtClean="0"/>
              <a:t>Syphilis, HCV, other STIs</a:t>
            </a:r>
          </a:p>
        </p:txBody>
      </p:sp>
    </p:spTree>
    <p:extLst>
      <p:ext uri="{BB962C8B-B14F-4D97-AF65-F5344CB8AC3E}">
        <p14:creationId xmlns:p14="http://schemas.microsoft.com/office/powerpoint/2010/main" val="1837664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8c472f7-ce1e-4a13-9017-67b23f2ecbaa@namprd09"/>
          <p:cNvPicPr>
            <a:picLocks noChangeAspect="1" noChangeArrowheads="1"/>
          </p:cNvPicPr>
          <p:nvPr/>
        </p:nvPicPr>
        <p:blipFill rotWithShape="1">
          <a:blip r:embed="rId2">
            <a:extLst>
              <a:ext uri="{28A0092B-C50C-407E-A947-70E740481C1C}">
                <a14:useLocalDpi xmlns:a14="http://schemas.microsoft.com/office/drawing/2010/main" val="0"/>
              </a:ext>
            </a:extLst>
          </a:blip>
          <a:srcRect l="8515" t="14062" r="2422" b="13021"/>
          <a:stretch/>
        </p:blipFill>
        <p:spPr bwMode="auto">
          <a:xfrm rot="5400000">
            <a:off x="3117699" y="1396057"/>
            <a:ext cx="5649753" cy="346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4b851bc3-dfc2-4f01-9b5e-bb25462748a1@namprd09"/>
          <p:cNvPicPr>
            <a:picLocks noChangeAspect="1" noChangeArrowheads="1"/>
          </p:cNvPicPr>
          <p:nvPr/>
        </p:nvPicPr>
        <p:blipFill rotWithShape="1">
          <a:blip r:embed="rId3">
            <a:extLst>
              <a:ext uri="{28A0092B-C50C-407E-A947-70E740481C1C}">
                <a14:useLocalDpi xmlns:a14="http://schemas.microsoft.com/office/drawing/2010/main" val="0"/>
              </a:ext>
            </a:extLst>
          </a:blip>
          <a:srcRect l="1483" t="11146" r="2110" b="3646"/>
          <a:stretch/>
        </p:blipFill>
        <p:spPr bwMode="auto">
          <a:xfrm rot="5400000">
            <a:off x="-733798" y="1255287"/>
            <a:ext cx="5653087" cy="374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fbd35034-3bed-41af-aa56-5a7eff437632@namprd09"/>
          <p:cNvPicPr>
            <a:picLocks noChangeAspect="1" noChangeArrowheads="1"/>
          </p:cNvPicPr>
          <p:nvPr/>
        </p:nvPicPr>
        <p:blipFill rotWithShape="1">
          <a:blip r:embed="rId4">
            <a:extLst>
              <a:ext uri="{28A0092B-C50C-407E-A947-70E740481C1C}">
                <a14:useLocalDpi xmlns:a14="http://schemas.microsoft.com/office/drawing/2010/main" val="0"/>
              </a:ext>
            </a:extLst>
          </a:blip>
          <a:srcRect l="6367" r="12851"/>
          <a:stretch/>
        </p:blipFill>
        <p:spPr bwMode="auto">
          <a:xfrm rot="5400000">
            <a:off x="7884249" y="538091"/>
            <a:ext cx="3924299" cy="364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886699" y="4448175"/>
            <a:ext cx="3971925" cy="175432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Supplies available in Tribal Clinics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New Community Wellness and Recovery Navigator Program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Independent Tribal program</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588360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 Demographics</a:t>
            </a:r>
            <a:endParaRPr lang="en-US" dirty="0"/>
          </a:p>
        </p:txBody>
      </p:sp>
      <p:sp>
        <p:nvSpPr>
          <p:cNvPr id="3" name="Content Placeholder 2"/>
          <p:cNvSpPr>
            <a:spLocks noGrp="1"/>
          </p:cNvSpPr>
          <p:nvPr>
            <p:ph sz="quarter" idx="13"/>
          </p:nvPr>
        </p:nvSpPr>
        <p:spPr>
          <a:xfrm>
            <a:off x="932824" y="2075997"/>
            <a:ext cx="10363826" cy="3686628"/>
          </a:xfrm>
        </p:spPr>
        <p:txBody>
          <a:bodyPr>
            <a:normAutofit/>
          </a:bodyPr>
          <a:lstStyle/>
          <a:p>
            <a:pPr>
              <a:buFont typeface="Wingdings" panose="05000000000000000000" pitchFamily="2" charset="2"/>
              <a:buChar char="§"/>
            </a:pPr>
            <a:r>
              <a:rPr lang="en-US" dirty="0" smtClean="0"/>
              <a:t> </a:t>
            </a:r>
            <a:r>
              <a:rPr lang="en-US" sz="2600" dirty="0" smtClean="0"/>
              <a:t>First participant 10/24/22</a:t>
            </a:r>
          </a:p>
          <a:p>
            <a:pPr>
              <a:buFont typeface="Wingdings" panose="05000000000000000000" pitchFamily="2" charset="2"/>
              <a:buChar char="§"/>
            </a:pPr>
            <a:r>
              <a:rPr lang="en-US" sz="2600" dirty="0"/>
              <a:t> </a:t>
            </a:r>
            <a:r>
              <a:rPr lang="en-US" sz="2600" dirty="0" smtClean="0"/>
              <a:t>Currently have 120 participants</a:t>
            </a:r>
          </a:p>
          <a:p>
            <a:pPr>
              <a:buFont typeface="Wingdings" panose="05000000000000000000" pitchFamily="2" charset="2"/>
              <a:buChar char="§"/>
            </a:pPr>
            <a:r>
              <a:rPr lang="en-US" sz="2600" dirty="0"/>
              <a:t> </a:t>
            </a:r>
            <a:r>
              <a:rPr lang="en-US" sz="2600" dirty="0" smtClean="0"/>
              <a:t>Median age: </a:t>
            </a:r>
            <a:r>
              <a:rPr lang="en-US" sz="2600" dirty="0" smtClean="0">
                <a:solidFill>
                  <a:schemeClr val="tx1"/>
                </a:solidFill>
              </a:rPr>
              <a:t>36</a:t>
            </a:r>
          </a:p>
          <a:p>
            <a:pPr lvl="1">
              <a:buFont typeface="Wingdings" panose="05000000000000000000" pitchFamily="2" charset="2"/>
              <a:buChar char="§"/>
            </a:pPr>
            <a:r>
              <a:rPr lang="en-US" sz="2400" dirty="0" smtClean="0">
                <a:solidFill>
                  <a:schemeClr val="tx1"/>
                </a:solidFill>
              </a:rPr>
              <a:t>Age range: 21-68</a:t>
            </a:r>
          </a:p>
          <a:p>
            <a:pPr lvl="1">
              <a:buFont typeface="Wingdings" panose="05000000000000000000" pitchFamily="2" charset="2"/>
              <a:buChar char="§"/>
            </a:pPr>
            <a:r>
              <a:rPr lang="en-US" sz="2600" dirty="0" smtClean="0">
                <a:solidFill>
                  <a:schemeClr val="tx1"/>
                </a:solidFill>
              </a:rPr>
              <a:t> 71 participants with no primary care provider  (70%)</a:t>
            </a:r>
          </a:p>
          <a:p>
            <a:pPr>
              <a:buFont typeface="Wingdings" panose="05000000000000000000" pitchFamily="2" charset="2"/>
              <a:buChar char="§"/>
            </a:pPr>
            <a:r>
              <a:rPr lang="en-US" sz="2600" dirty="0" smtClean="0">
                <a:solidFill>
                  <a:schemeClr val="tx1"/>
                </a:solidFill>
              </a:rPr>
              <a:t> 490 visits</a:t>
            </a:r>
          </a:p>
          <a:p>
            <a:pPr>
              <a:buFont typeface="Wingdings" panose="05000000000000000000" pitchFamily="2" charset="2"/>
              <a:buChar char="§"/>
            </a:pPr>
            <a:r>
              <a:rPr lang="en-US" sz="2600" dirty="0">
                <a:solidFill>
                  <a:schemeClr val="tx1"/>
                </a:solidFill>
              </a:rPr>
              <a:t> </a:t>
            </a:r>
            <a:r>
              <a:rPr lang="en-US" sz="2600" dirty="0" smtClean="0">
                <a:solidFill>
                  <a:schemeClr val="tx1"/>
                </a:solidFill>
              </a:rPr>
              <a:t>~23,500 syringes, 365 naloxone, and 1,200 condoms provided</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39215563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Pharmacy STI Standing Order</a:t>
            </a:r>
            <a:endParaRPr lang="en-US" dirty="0"/>
          </a:p>
        </p:txBody>
      </p:sp>
      <p:graphicFrame>
        <p:nvGraphicFramePr>
          <p:cNvPr id="5" name="Table 4"/>
          <p:cNvGraphicFramePr>
            <a:graphicFrameLocks noGrp="1"/>
          </p:cNvGraphicFramePr>
          <p:nvPr>
            <p:extLst/>
          </p:nvPr>
        </p:nvGraphicFramePr>
        <p:xfrm>
          <a:off x="1184275" y="1954741"/>
          <a:ext cx="8128000" cy="29616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66898434"/>
                    </a:ext>
                  </a:extLst>
                </a:gridCol>
                <a:gridCol w="4064000">
                  <a:extLst>
                    <a:ext uri="{9D8B030D-6E8A-4147-A177-3AD203B41FA5}">
                      <a16:colId xmlns:a16="http://schemas.microsoft.com/office/drawing/2014/main" val="1523649909"/>
                    </a:ext>
                  </a:extLst>
                </a:gridCol>
              </a:tblGrid>
              <a:tr h="0">
                <a:tc>
                  <a:txBody>
                    <a:bodyPr/>
                    <a:lstStyle/>
                    <a:p>
                      <a:pPr algn="ctr"/>
                      <a:r>
                        <a:rPr lang="en-US" dirty="0" smtClean="0"/>
                        <a:t>STI</a:t>
                      </a:r>
                      <a:r>
                        <a:rPr lang="en-US" baseline="0" dirty="0" smtClean="0"/>
                        <a:t> Order Set “Bundle”</a:t>
                      </a:r>
                      <a:endParaRPr lang="en-US" dirty="0"/>
                    </a:p>
                  </a:txBody>
                  <a:tcPr/>
                </a:tc>
                <a:tc>
                  <a:txBody>
                    <a:bodyPr/>
                    <a:lstStyle/>
                    <a:p>
                      <a:pPr algn="ctr"/>
                      <a:r>
                        <a:rPr lang="en-US" dirty="0" smtClean="0"/>
                        <a:t>STI</a:t>
                      </a:r>
                      <a:r>
                        <a:rPr lang="en-US" baseline="0" dirty="0" smtClean="0"/>
                        <a:t> Treatment</a:t>
                      </a:r>
                      <a:endParaRPr lang="en-US" dirty="0"/>
                    </a:p>
                  </a:txBody>
                  <a:tcPr/>
                </a:tc>
                <a:extLst>
                  <a:ext uri="{0D108BD9-81ED-4DB2-BD59-A6C34878D82A}">
                    <a16:rowId xmlns:a16="http://schemas.microsoft.com/office/drawing/2014/main" val="4228047647"/>
                  </a:ext>
                </a:extLst>
              </a:tr>
              <a:tr h="370840">
                <a:tc>
                  <a:txBody>
                    <a:bodyPr/>
                    <a:lstStyle/>
                    <a:p>
                      <a:r>
                        <a:rPr lang="en-US" dirty="0" smtClean="0"/>
                        <a:t>Syphilis</a:t>
                      </a:r>
                      <a:endParaRPr lang="en-US" dirty="0"/>
                    </a:p>
                  </a:txBody>
                  <a:tcPr/>
                </a:tc>
                <a:tc>
                  <a:txBody>
                    <a:bodyPr/>
                    <a:lstStyle/>
                    <a:p>
                      <a:r>
                        <a:rPr lang="en-US" dirty="0" smtClean="0"/>
                        <a:t>Chlamydia</a:t>
                      </a:r>
                    </a:p>
                  </a:txBody>
                  <a:tcPr/>
                </a:tc>
                <a:extLst>
                  <a:ext uri="{0D108BD9-81ED-4DB2-BD59-A6C34878D82A}">
                    <a16:rowId xmlns:a16="http://schemas.microsoft.com/office/drawing/2014/main" val="2679689727"/>
                  </a:ext>
                </a:extLst>
              </a:tr>
              <a:tr h="370840">
                <a:tc>
                  <a:txBody>
                    <a:bodyPr/>
                    <a:lstStyle/>
                    <a:p>
                      <a:r>
                        <a:rPr lang="en-US" dirty="0" smtClean="0"/>
                        <a:t>HIV</a:t>
                      </a:r>
                      <a:endParaRPr lang="en-US" dirty="0"/>
                    </a:p>
                  </a:txBody>
                  <a:tcPr/>
                </a:tc>
                <a:tc>
                  <a:txBody>
                    <a:bodyPr/>
                    <a:lstStyle/>
                    <a:p>
                      <a:r>
                        <a:rPr lang="en-US" dirty="0" smtClean="0"/>
                        <a:t>Gonorrhea</a:t>
                      </a:r>
                      <a:endParaRPr lang="en-US" dirty="0"/>
                    </a:p>
                  </a:txBody>
                  <a:tcPr/>
                </a:tc>
                <a:extLst>
                  <a:ext uri="{0D108BD9-81ED-4DB2-BD59-A6C34878D82A}">
                    <a16:rowId xmlns:a16="http://schemas.microsoft.com/office/drawing/2014/main" val="2599113534"/>
                  </a:ext>
                </a:extLst>
              </a:tr>
              <a:tr h="370840">
                <a:tc>
                  <a:txBody>
                    <a:bodyPr/>
                    <a:lstStyle/>
                    <a:p>
                      <a:r>
                        <a:rPr lang="en-US" dirty="0" smtClean="0"/>
                        <a:t>HCV</a:t>
                      </a:r>
                      <a:endParaRPr lang="en-US" dirty="0"/>
                    </a:p>
                  </a:txBody>
                  <a:tcPr/>
                </a:tc>
                <a:tc>
                  <a:txBody>
                    <a:bodyPr/>
                    <a:lstStyle/>
                    <a:p>
                      <a:r>
                        <a:rPr lang="en-US" dirty="0" smtClean="0"/>
                        <a:t>Syphilis</a:t>
                      </a:r>
                    </a:p>
                  </a:txBody>
                  <a:tcPr/>
                </a:tc>
                <a:extLst>
                  <a:ext uri="{0D108BD9-81ED-4DB2-BD59-A6C34878D82A}">
                    <a16:rowId xmlns:a16="http://schemas.microsoft.com/office/drawing/2014/main" val="2885273295"/>
                  </a:ext>
                </a:extLst>
              </a:tr>
              <a:tr h="370840">
                <a:tc>
                  <a:txBody>
                    <a:bodyPr/>
                    <a:lstStyle/>
                    <a:p>
                      <a:r>
                        <a:rPr lang="en-US" dirty="0" smtClean="0"/>
                        <a:t>CT/GC</a:t>
                      </a:r>
                      <a:endParaRPr lang="en-US" dirty="0"/>
                    </a:p>
                  </a:txBody>
                  <a:tcPr/>
                </a:tc>
                <a:tc>
                  <a:txBody>
                    <a:bodyPr/>
                    <a:lstStyle/>
                    <a:p>
                      <a:r>
                        <a:rPr lang="en-US" dirty="0" smtClean="0"/>
                        <a:t>Trichomoniasis</a:t>
                      </a:r>
                      <a:endParaRPr lang="en-US" dirty="0"/>
                    </a:p>
                  </a:txBody>
                  <a:tcPr/>
                </a:tc>
                <a:extLst>
                  <a:ext uri="{0D108BD9-81ED-4DB2-BD59-A6C34878D82A}">
                    <a16:rowId xmlns:a16="http://schemas.microsoft.com/office/drawing/2014/main" val="3657670238"/>
                  </a:ext>
                </a:extLst>
              </a:tr>
              <a:tr h="370840">
                <a:tc>
                  <a:txBody>
                    <a:bodyPr/>
                    <a:lstStyle/>
                    <a:p>
                      <a:r>
                        <a:rPr lang="en-US" dirty="0" smtClean="0"/>
                        <a:t>Trichomonas</a:t>
                      </a:r>
                      <a:endParaRPr lang="en-US" dirty="0"/>
                    </a:p>
                  </a:txBody>
                  <a:tcPr/>
                </a:tc>
                <a:tc>
                  <a:txBody>
                    <a:bodyPr/>
                    <a:lstStyle/>
                    <a:p>
                      <a:endParaRPr lang="en-US"/>
                    </a:p>
                  </a:txBody>
                  <a:tcPr/>
                </a:tc>
                <a:extLst>
                  <a:ext uri="{0D108BD9-81ED-4DB2-BD59-A6C34878D82A}">
                    <a16:rowId xmlns:a16="http://schemas.microsoft.com/office/drawing/2014/main" val="195862275"/>
                  </a:ext>
                </a:extLst>
              </a:tr>
              <a:tr h="370840">
                <a:tc>
                  <a:txBody>
                    <a:bodyPr/>
                    <a:lstStyle/>
                    <a:p>
                      <a:r>
                        <a:rPr lang="en-US" dirty="0" smtClean="0"/>
                        <a:t>Pregnancy</a:t>
                      </a:r>
                      <a:endParaRPr lang="en-US" dirty="0"/>
                    </a:p>
                  </a:txBody>
                  <a:tcPr/>
                </a:tc>
                <a:tc>
                  <a:txBody>
                    <a:bodyPr/>
                    <a:lstStyle/>
                    <a:p>
                      <a:endParaRPr lang="en-US" dirty="0"/>
                    </a:p>
                  </a:txBody>
                  <a:tcPr/>
                </a:tc>
                <a:extLst>
                  <a:ext uri="{0D108BD9-81ED-4DB2-BD59-A6C34878D82A}">
                    <a16:rowId xmlns:a16="http://schemas.microsoft.com/office/drawing/2014/main" val="2608910424"/>
                  </a:ext>
                </a:extLst>
              </a:tr>
              <a:tr h="370840">
                <a:tc>
                  <a:txBody>
                    <a:bodyPr/>
                    <a:lstStyle/>
                    <a:p>
                      <a:r>
                        <a:rPr lang="en-US" dirty="0" smtClean="0"/>
                        <a:t>HBV</a:t>
                      </a:r>
                      <a:r>
                        <a:rPr lang="en-US" baseline="0" dirty="0" smtClean="0"/>
                        <a:t> (Surface Ab, Surface Ag, Core Ab)</a:t>
                      </a:r>
                      <a:endParaRPr lang="en-US" dirty="0"/>
                    </a:p>
                  </a:txBody>
                  <a:tcPr/>
                </a:tc>
                <a:tc>
                  <a:txBody>
                    <a:bodyPr/>
                    <a:lstStyle/>
                    <a:p>
                      <a:endParaRPr lang="en-US" dirty="0"/>
                    </a:p>
                  </a:txBody>
                  <a:tcPr/>
                </a:tc>
                <a:extLst>
                  <a:ext uri="{0D108BD9-81ED-4DB2-BD59-A6C34878D82A}">
                    <a16:rowId xmlns:a16="http://schemas.microsoft.com/office/drawing/2014/main" val="1923676826"/>
                  </a:ext>
                </a:extLst>
              </a:tr>
            </a:tbl>
          </a:graphicData>
        </a:graphic>
      </p:graphicFrame>
      <p:sp>
        <p:nvSpPr>
          <p:cNvPr id="7" name="TextBox 6"/>
          <p:cNvSpPr txBox="1"/>
          <p:nvPr/>
        </p:nvSpPr>
        <p:spPr>
          <a:xfrm>
            <a:off x="952500" y="5210175"/>
            <a:ext cx="7781925" cy="36933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Allows any pharmacist to order STI testing and appropriate treatment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70886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 Testing first 7 months</a:t>
            </a:r>
            <a:endParaRPr lang="en-US" dirty="0"/>
          </a:p>
        </p:txBody>
      </p:sp>
      <p:sp>
        <p:nvSpPr>
          <p:cNvPr id="3" name="Content Placeholder 2"/>
          <p:cNvSpPr>
            <a:spLocks noGrp="1"/>
          </p:cNvSpPr>
          <p:nvPr>
            <p:ph sz="quarter" idx="13"/>
          </p:nvPr>
        </p:nvSpPr>
        <p:spPr/>
        <p:txBody>
          <a:bodyPr/>
          <a:lstStyle/>
          <a:p>
            <a:pPr>
              <a:buFont typeface="Wingdings" panose="05000000000000000000" pitchFamily="2" charset="2"/>
              <a:buChar char="§"/>
            </a:pPr>
            <a:r>
              <a:rPr lang="en-US" dirty="0" smtClean="0"/>
              <a:t> </a:t>
            </a:r>
            <a:r>
              <a:rPr lang="en-US" sz="2400" dirty="0" smtClean="0"/>
              <a:t>STD panel ordered at </a:t>
            </a:r>
            <a:r>
              <a:rPr lang="en-US" sz="2400" dirty="0"/>
              <a:t>8</a:t>
            </a:r>
            <a:r>
              <a:rPr lang="en-US" sz="2400" dirty="0" smtClean="0"/>
              <a:t> visits (6 patients)</a:t>
            </a:r>
          </a:p>
          <a:p>
            <a:pPr lvl="1">
              <a:buFont typeface="Courier New"/>
              <a:buChar char="o"/>
            </a:pPr>
            <a:r>
              <a:rPr lang="en-US" sz="2000" dirty="0" smtClean="0"/>
              <a:t>Hepatitis C and syphilis positives</a:t>
            </a:r>
            <a:endParaRPr lang="en-US" sz="1800" dirty="0"/>
          </a:p>
          <a:p>
            <a:pPr marL="0" indent="0">
              <a:buNone/>
            </a:pPr>
            <a:endParaRPr lang="en-US" dirty="0" smtClean="0"/>
          </a:p>
          <a:p>
            <a:pPr>
              <a:buFont typeface="Wingdings" panose="05000000000000000000" pitchFamily="2" charset="2"/>
              <a:buChar char="§"/>
            </a:pPr>
            <a:r>
              <a:rPr lang="en-US" sz="2400" dirty="0" smtClean="0"/>
              <a:t> 7 </a:t>
            </a:r>
            <a:r>
              <a:rPr lang="en-US" sz="2400" dirty="0"/>
              <a:t>participants with known </a:t>
            </a:r>
            <a:r>
              <a:rPr lang="en-US" sz="2400" dirty="0" smtClean="0"/>
              <a:t>HCV in need of treatment</a:t>
            </a:r>
          </a:p>
          <a:p>
            <a:pPr>
              <a:buFont typeface="Wingdings" panose="05000000000000000000" pitchFamily="2" charset="2"/>
              <a:buChar char="§"/>
            </a:pPr>
            <a:r>
              <a:rPr lang="en-US" sz="2400" dirty="0"/>
              <a:t> </a:t>
            </a:r>
            <a:r>
              <a:rPr lang="en-US" sz="2400" dirty="0" smtClean="0"/>
              <a:t>35 participants</a:t>
            </a:r>
            <a:endParaRPr lang="en-US" sz="2400" dirty="0"/>
          </a:p>
          <a:p>
            <a:pPr>
              <a:buFont typeface="Wingdings" panose="05000000000000000000" pitchFamily="2" charset="2"/>
              <a:buChar char="§"/>
            </a:pPr>
            <a:endParaRPr lang="en-US" dirty="0"/>
          </a:p>
          <a:p>
            <a:pPr lvl="1">
              <a:buFont typeface="Wingdings" panose="05000000000000000000" pitchFamily="2" charset="2"/>
              <a:buChar char="§"/>
            </a:pPr>
            <a:endParaRPr lang="en-US" dirty="0" smtClean="0"/>
          </a:p>
          <a:p>
            <a:pPr>
              <a:buFont typeface="Wingdings" panose="05000000000000000000" pitchFamily="2" charset="2"/>
              <a:buChar char="§"/>
            </a:pPr>
            <a:endParaRPr lang="en-US" dirty="0"/>
          </a:p>
        </p:txBody>
      </p:sp>
    </p:spTree>
    <p:extLst>
      <p:ext uri="{BB962C8B-B14F-4D97-AF65-F5344CB8AC3E}">
        <p14:creationId xmlns:p14="http://schemas.microsoft.com/office/powerpoint/2010/main" val="13508778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Pharmacy Based </a:t>
            </a:r>
            <a:r>
              <a:rPr lang="en-US" dirty="0"/>
              <a:t>I</a:t>
            </a:r>
            <a:r>
              <a:rPr lang="en-US" dirty="0" smtClean="0"/>
              <a:t>ncentive Program</a:t>
            </a:r>
            <a:endParaRPr lang="en-US" dirty="0"/>
          </a:p>
        </p:txBody>
      </p:sp>
      <p:sp>
        <p:nvSpPr>
          <p:cNvPr id="3" name="Content Placeholder 2"/>
          <p:cNvSpPr>
            <a:spLocks noGrp="1"/>
          </p:cNvSpPr>
          <p:nvPr>
            <p:ph sz="quarter" idx="13"/>
          </p:nvPr>
        </p:nvSpPr>
        <p:spPr/>
        <p:txBody>
          <a:bodyPr/>
          <a:lstStyle/>
          <a:p>
            <a:pPr>
              <a:buFont typeface="Wingdings" panose="05000000000000000000" pitchFamily="2" charset="2"/>
              <a:buChar char="§"/>
            </a:pPr>
            <a:r>
              <a:rPr lang="en-US" dirty="0" smtClean="0"/>
              <a:t> Implemented July 10</a:t>
            </a:r>
            <a:r>
              <a:rPr lang="en-US" baseline="30000" dirty="0" smtClean="0"/>
              <a:t>th</a:t>
            </a:r>
            <a:r>
              <a:rPr lang="en-US" dirty="0" smtClean="0"/>
              <a:t> 2023</a:t>
            </a:r>
          </a:p>
          <a:p>
            <a:pPr>
              <a:buFont typeface="Wingdings" panose="05000000000000000000" pitchFamily="2" charset="2"/>
              <a:buChar char="§"/>
            </a:pPr>
            <a:r>
              <a:rPr lang="en-US" dirty="0" smtClean="0"/>
              <a:t> $10 incentive card offered for STI testing</a:t>
            </a:r>
          </a:p>
          <a:p>
            <a:pPr lvl="1">
              <a:buFont typeface="Wingdings" panose="05000000000000000000" pitchFamily="2" charset="2"/>
              <a:buChar char="§"/>
            </a:pPr>
            <a:r>
              <a:rPr lang="en-US" dirty="0" smtClean="0"/>
              <a:t>Testing ordered under pharmacy standing order</a:t>
            </a:r>
          </a:p>
          <a:p>
            <a:pPr lvl="1">
              <a:buFont typeface="Wingdings" panose="05000000000000000000" pitchFamily="2" charset="2"/>
              <a:buChar char="§"/>
            </a:pPr>
            <a:r>
              <a:rPr lang="en-US" dirty="0" smtClean="0"/>
              <a:t>No STI testing within the last 3 months</a:t>
            </a:r>
          </a:p>
          <a:p>
            <a:pPr>
              <a:buFont typeface="Wingdings" panose="05000000000000000000" pitchFamily="2" charset="2"/>
              <a:buChar char="§"/>
            </a:pPr>
            <a:r>
              <a:rPr lang="en-US" dirty="0" smtClean="0"/>
              <a:t> Second $10 incentive card offered for notification of results or if treatment needed</a:t>
            </a:r>
          </a:p>
          <a:p>
            <a:pPr lvl="1">
              <a:buFont typeface="Wingdings" panose="05000000000000000000" pitchFamily="2" charset="2"/>
              <a:buChar char="§"/>
            </a:pPr>
            <a:r>
              <a:rPr lang="en-US" dirty="0" smtClean="0"/>
              <a:t>Treatment </a:t>
            </a:r>
            <a:r>
              <a:rPr lang="en-US" dirty="0"/>
              <a:t>ordered under pharmacy standing </a:t>
            </a:r>
            <a:r>
              <a:rPr lang="en-US" dirty="0" smtClean="0"/>
              <a:t>order</a:t>
            </a:r>
          </a:p>
          <a:p>
            <a:pPr>
              <a:buFont typeface="Wingdings" panose="05000000000000000000" pitchFamily="2" charset="2"/>
              <a:buChar char="§"/>
            </a:pPr>
            <a:r>
              <a:rPr lang="en-US" dirty="0" smtClean="0"/>
              <a:t> No </a:t>
            </a:r>
            <a:r>
              <a:rPr lang="en-US" dirty="0"/>
              <a:t>advertising </a:t>
            </a:r>
            <a:r>
              <a:rPr lang="en-US" dirty="0" smtClean="0"/>
              <a:t>done</a:t>
            </a:r>
          </a:p>
          <a:p>
            <a:pPr>
              <a:buFont typeface="Wingdings" panose="05000000000000000000" pitchFamily="2" charset="2"/>
              <a:buChar char="§"/>
            </a:pPr>
            <a:r>
              <a:rPr lang="en-US" dirty="0"/>
              <a:t> </a:t>
            </a:r>
            <a:r>
              <a:rPr lang="en-US" dirty="0" smtClean="0"/>
              <a:t>Do </a:t>
            </a:r>
            <a:r>
              <a:rPr lang="en-US" dirty="0"/>
              <a:t>not have to be part of harm reduction program</a:t>
            </a:r>
          </a:p>
          <a:p>
            <a:pPr>
              <a:buFont typeface="Wingdings" panose="05000000000000000000" pitchFamily="2" charset="2"/>
              <a:buChar char="§"/>
            </a:pPr>
            <a:endParaRPr lang="en-US" dirty="0" smtClean="0"/>
          </a:p>
        </p:txBody>
      </p:sp>
    </p:spTree>
    <p:extLst>
      <p:ext uri="{BB962C8B-B14F-4D97-AF65-F5344CB8AC3E}">
        <p14:creationId xmlns:p14="http://schemas.microsoft.com/office/powerpoint/2010/main" val="15092820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Pharmacy Based Incentive Program</a:t>
            </a:r>
          </a:p>
        </p:txBody>
      </p:sp>
      <p:sp>
        <p:nvSpPr>
          <p:cNvPr id="3" name="Content Placeholder 2"/>
          <p:cNvSpPr>
            <a:spLocks noGrp="1"/>
          </p:cNvSpPr>
          <p:nvPr>
            <p:ph sz="quarter" idx="13"/>
          </p:nvPr>
        </p:nvSpPr>
        <p:spPr>
          <a:xfrm>
            <a:off x="913774" y="2367092"/>
            <a:ext cx="10363826" cy="3833683"/>
          </a:xfrm>
        </p:spPr>
        <p:txBody>
          <a:bodyPr>
            <a:normAutofit lnSpcReduction="10000"/>
          </a:bodyPr>
          <a:lstStyle/>
          <a:p>
            <a:pPr>
              <a:buFont typeface="Wingdings" panose="05000000000000000000" pitchFamily="2" charset="2"/>
              <a:buChar char="§"/>
            </a:pPr>
            <a:r>
              <a:rPr lang="en-US" dirty="0"/>
              <a:t> </a:t>
            </a:r>
            <a:r>
              <a:rPr lang="en-US" dirty="0" smtClean="0"/>
              <a:t>196 incentive cards given out in the first 6 months</a:t>
            </a:r>
          </a:p>
          <a:p>
            <a:pPr>
              <a:buFont typeface="Wingdings" panose="05000000000000000000" pitchFamily="2" charset="2"/>
              <a:buChar char="§"/>
            </a:pPr>
            <a:r>
              <a:rPr lang="en-US" dirty="0" smtClean="0"/>
              <a:t> 101 STI bundles completed</a:t>
            </a:r>
          </a:p>
          <a:p>
            <a:pPr lvl="1">
              <a:buFont typeface="Wingdings" panose="05000000000000000000" pitchFamily="2" charset="2"/>
              <a:buChar char="§"/>
            </a:pPr>
            <a:r>
              <a:rPr lang="en-US" dirty="0" smtClean="0"/>
              <a:t>33 not part of harm reduction program</a:t>
            </a:r>
          </a:p>
          <a:p>
            <a:pPr>
              <a:buFont typeface="Wingdings" panose="05000000000000000000" pitchFamily="2" charset="2"/>
              <a:buChar char="§"/>
            </a:pPr>
            <a:r>
              <a:rPr lang="en-US" dirty="0"/>
              <a:t> </a:t>
            </a:r>
            <a:r>
              <a:rPr lang="en-US" u="sng" dirty="0" smtClean="0"/>
              <a:t>Positive results</a:t>
            </a:r>
            <a:r>
              <a:rPr lang="en-US" dirty="0" smtClean="0"/>
              <a:t>– 44 positives in 40 patients</a:t>
            </a:r>
          </a:p>
          <a:p>
            <a:pPr lvl="1">
              <a:buFont typeface="Wingdings" panose="05000000000000000000" pitchFamily="2" charset="2"/>
              <a:buChar char="§"/>
            </a:pPr>
            <a:r>
              <a:rPr lang="en-US" dirty="0"/>
              <a:t>S</a:t>
            </a:r>
            <a:r>
              <a:rPr lang="en-US" dirty="0" smtClean="0"/>
              <a:t>yphilis </a:t>
            </a:r>
          </a:p>
          <a:p>
            <a:pPr lvl="1">
              <a:buFont typeface="Wingdings" panose="05000000000000000000" pitchFamily="2" charset="2"/>
              <a:buChar char="§"/>
            </a:pPr>
            <a:r>
              <a:rPr lang="en-US" dirty="0" smtClean="0"/>
              <a:t>Hepatitis C*</a:t>
            </a:r>
          </a:p>
          <a:p>
            <a:pPr lvl="1">
              <a:buFont typeface="Wingdings" panose="05000000000000000000" pitchFamily="2" charset="2"/>
              <a:buChar char="§"/>
            </a:pPr>
            <a:r>
              <a:rPr lang="en-US" dirty="0" smtClean="0"/>
              <a:t>Chlamydia</a:t>
            </a:r>
          </a:p>
          <a:p>
            <a:pPr lvl="1">
              <a:buFont typeface="Wingdings" panose="05000000000000000000" pitchFamily="2" charset="2"/>
              <a:buChar char="§"/>
            </a:pPr>
            <a:r>
              <a:rPr lang="en-US" dirty="0" smtClean="0"/>
              <a:t>Gonorrhea </a:t>
            </a:r>
            <a:endParaRPr lang="en-US" dirty="0"/>
          </a:p>
          <a:p>
            <a:pPr lvl="1">
              <a:buFont typeface="Wingdings" panose="05000000000000000000" pitchFamily="2" charset="2"/>
              <a:buChar char="§"/>
            </a:pPr>
            <a:r>
              <a:rPr lang="en-US" dirty="0" err="1" smtClean="0"/>
              <a:t>Trichomoniasis</a:t>
            </a:r>
            <a:endParaRPr lang="en-US" dirty="0"/>
          </a:p>
          <a:p>
            <a:pPr lvl="1">
              <a:buFont typeface="Wingdings" panose="05000000000000000000" pitchFamily="2" charset="2"/>
              <a:buChar char="§"/>
            </a:pPr>
            <a:r>
              <a:rPr lang="en-US" dirty="0" smtClean="0"/>
              <a:t>Pregnancy</a:t>
            </a:r>
          </a:p>
          <a:p>
            <a:pPr>
              <a:buFont typeface="Wingdings" panose="05000000000000000000" pitchFamily="2" charset="2"/>
              <a:buChar char="§"/>
            </a:pPr>
            <a:r>
              <a:rPr lang="en-US" dirty="0"/>
              <a:t> 9</a:t>
            </a:r>
            <a:r>
              <a:rPr lang="en-US" dirty="0" smtClean="0"/>
              <a:t> positives were outside of harm reduction program</a:t>
            </a:r>
          </a:p>
        </p:txBody>
      </p:sp>
    </p:spTree>
    <p:extLst>
      <p:ext uri="{BB962C8B-B14F-4D97-AF65-F5344CB8AC3E}">
        <p14:creationId xmlns:p14="http://schemas.microsoft.com/office/powerpoint/2010/main" val="12010471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Difficult to Reach Patients	</a:t>
            </a:r>
            <a:endParaRPr lang="en-US" dirty="0"/>
          </a:p>
        </p:txBody>
      </p:sp>
      <p:sp>
        <p:nvSpPr>
          <p:cNvPr id="3" name="Content Placeholder 2"/>
          <p:cNvSpPr>
            <a:spLocks noGrp="1"/>
          </p:cNvSpPr>
          <p:nvPr>
            <p:ph idx="1"/>
          </p:nvPr>
        </p:nvSpPr>
        <p:spPr>
          <a:xfrm>
            <a:off x="1097280" y="1845734"/>
            <a:ext cx="10058400" cy="4478866"/>
          </a:xfrm>
        </p:spPr>
        <p:txBody>
          <a:bodyPr>
            <a:normAutofit/>
          </a:bodyPr>
          <a:lstStyle/>
          <a:p>
            <a:pPr>
              <a:buFont typeface="Wingdings" panose="05000000000000000000" pitchFamily="2" charset="2"/>
              <a:buChar char="§"/>
            </a:pPr>
            <a:r>
              <a:rPr lang="en-US" dirty="0" smtClean="0"/>
              <a:t> Tribal Disease Intervention Specialist Consult</a:t>
            </a:r>
          </a:p>
          <a:p>
            <a:pPr lvl="1">
              <a:buFont typeface="Wingdings" panose="05000000000000000000" pitchFamily="2" charset="2"/>
              <a:buChar char="§"/>
            </a:pPr>
            <a:r>
              <a:rPr lang="en-US" dirty="0" smtClean="0"/>
              <a:t>Utilized if unable to reach patient by phone</a:t>
            </a:r>
          </a:p>
          <a:p>
            <a:pPr lvl="1">
              <a:buFont typeface="Wingdings" panose="05000000000000000000" pitchFamily="2" charset="2"/>
              <a:buChar char="§"/>
            </a:pPr>
            <a:r>
              <a:rPr lang="en-US" dirty="0" smtClean="0"/>
              <a:t>Consult placed in EHR</a:t>
            </a:r>
          </a:p>
          <a:p>
            <a:pPr lvl="1">
              <a:buFont typeface="Wingdings" panose="05000000000000000000" pitchFamily="2" charset="2"/>
              <a:buChar char="§"/>
            </a:pPr>
            <a:r>
              <a:rPr lang="en-US" dirty="0" smtClean="0"/>
              <a:t>Can assist with getting patient into clinic, obtaining labs, or providing treatment</a:t>
            </a:r>
          </a:p>
          <a:p>
            <a:pPr>
              <a:buFont typeface="Wingdings" panose="05000000000000000000" pitchFamily="2" charset="2"/>
              <a:buChar char="§"/>
            </a:pPr>
            <a:r>
              <a:rPr lang="en-US" dirty="0" smtClean="0"/>
              <a:t> Follow </a:t>
            </a:r>
            <a:r>
              <a:rPr lang="en-US" dirty="0"/>
              <a:t>up </a:t>
            </a:r>
            <a:r>
              <a:rPr lang="en-US" dirty="0" smtClean="0"/>
              <a:t>Flag</a:t>
            </a:r>
          </a:p>
          <a:p>
            <a:pPr lvl="1">
              <a:buFont typeface="Wingdings" panose="05000000000000000000" pitchFamily="2" charset="2"/>
              <a:buChar char="§"/>
            </a:pPr>
            <a:r>
              <a:rPr lang="en-US" dirty="0"/>
              <a:t>Placed and removed by one pharmacist</a:t>
            </a:r>
          </a:p>
          <a:p>
            <a:pPr lvl="1">
              <a:buFont typeface="Wingdings" panose="05000000000000000000" pitchFamily="2" charset="2"/>
              <a:buChar char="§"/>
            </a:pPr>
            <a:r>
              <a:rPr lang="en-US" dirty="0"/>
              <a:t>Only used as a last resort if patient unable to be contacted after multiple attempts</a:t>
            </a:r>
          </a:p>
          <a:p>
            <a:pPr lvl="1">
              <a:buFont typeface="Wingdings" panose="05000000000000000000" pitchFamily="2" charset="2"/>
              <a:buChar char="§"/>
            </a:pPr>
            <a:r>
              <a:rPr lang="en-US" dirty="0"/>
              <a:t>Education needed for staff to ensure action when patient presents</a:t>
            </a:r>
          </a:p>
          <a:p>
            <a:pPr lvl="1">
              <a:buFont typeface="Wingdings" panose="05000000000000000000" pitchFamily="2" charset="2"/>
              <a:buChar char="§"/>
            </a:pPr>
            <a:r>
              <a:rPr lang="en-US" dirty="0"/>
              <a:t>Need to proactively remove flag as soon as action is </a:t>
            </a:r>
            <a:r>
              <a:rPr lang="en-US" dirty="0" smtClean="0"/>
              <a:t>taken</a:t>
            </a:r>
          </a:p>
          <a:p>
            <a:pPr>
              <a:buFont typeface="Wingdings" panose="05000000000000000000" pitchFamily="2" charset="2"/>
              <a:buChar char="§"/>
            </a:pPr>
            <a:r>
              <a:rPr lang="en-US" dirty="0" smtClean="0"/>
              <a:t> Internal communication</a:t>
            </a:r>
          </a:p>
          <a:p>
            <a:pPr lvl="1">
              <a:buFont typeface="Wingdings" panose="05000000000000000000" pitchFamily="2" charset="2"/>
              <a:buChar char="§"/>
            </a:pPr>
            <a:r>
              <a:rPr lang="en-US" dirty="0" smtClean="0"/>
              <a:t>Notes in harm reduction binder</a:t>
            </a:r>
          </a:p>
          <a:p>
            <a:pPr lvl="1">
              <a:buFont typeface="Wingdings" panose="05000000000000000000" pitchFamily="2" charset="2"/>
              <a:buChar char="§"/>
            </a:pPr>
            <a:r>
              <a:rPr lang="en-US" dirty="0" smtClean="0"/>
              <a:t>Notes in </a:t>
            </a:r>
            <a:r>
              <a:rPr lang="en-US" dirty="0" err="1" smtClean="0"/>
              <a:t>Scriptpro</a:t>
            </a:r>
            <a:r>
              <a:rPr lang="en-US" dirty="0" smtClean="0"/>
              <a:t/>
            </a:r>
            <a:br>
              <a:rPr lang="en-US" dirty="0" smtClean="0"/>
            </a:br>
            <a:endParaRPr lang="en-US" dirty="0" smtClean="0"/>
          </a:p>
          <a:p>
            <a:endParaRPr lang="en-US" dirty="0"/>
          </a:p>
          <a:p>
            <a:pPr marL="457200" lvl="1" indent="0">
              <a:buNone/>
            </a:pPr>
            <a:endParaRPr lang="en-US" dirty="0"/>
          </a:p>
        </p:txBody>
      </p:sp>
    </p:spTree>
    <p:extLst>
      <p:ext uri="{BB962C8B-B14F-4D97-AF65-F5344CB8AC3E}">
        <p14:creationId xmlns:p14="http://schemas.microsoft.com/office/powerpoint/2010/main" val="37585075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Policies/Standing Orders</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
            </a:pPr>
            <a:r>
              <a:rPr lang="en-US" dirty="0" smtClean="0"/>
              <a:t> </a:t>
            </a:r>
            <a:r>
              <a:rPr lang="en-US" b="1" dirty="0" smtClean="0"/>
              <a:t>STI Partner Treatment</a:t>
            </a:r>
          </a:p>
          <a:p>
            <a:pPr lvl="1">
              <a:buFont typeface="Wingdings" panose="05000000000000000000" pitchFamily="2" charset="2"/>
              <a:buChar char="§"/>
            </a:pPr>
            <a:r>
              <a:rPr lang="en-US" dirty="0" smtClean="0"/>
              <a:t>Expedited Partner Therapy</a:t>
            </a:r>
          </a:p>
          <a:p>
            <a:pPr lvl="1">
              <a:buFont typeface="Wingdings" panose="05000000000000000000" pitchFamily="2" charset="2"/>
              <a:buChar char="§"/>
            </a:pPr>
            <a:r>
              <a:rPr lang="en-US" dirty="0" smtClean="0"/>
              <a:t>Treatment of non-eligible partners</a:t>
            </a:r>
          </a:p>
          <a:p>
            <a:pPr>
              <a:buFont typeface="Wingdings" panose="05000000000000000000" pitchFamily="2" charset="2"/>
              <a:buChar char="§"/>
            </a:pPr>
            <a:r>
              <a:rPr lang="en-US" dirty="0"/>
              <a:t> </a:t>
            </a:r>
            <a:r>
              <a:rPr lang="en-US" b="1" dirty="0" smtClean="0"/>
              <a:t>Naloxone standing order</a:t>
            </a:r>
          </a:p>
          <a:p>
            <a:pPr lvl="1">
              <a:buFont typeface="Wingdings" panose="05000000000000000000" pitchFamily="2" charset="2"/>
              <a:buChar char="§"/>
            </a:pPr>
            <a:r>
              <a:rPr lang="en-US" dirty="0" smtClean="0"/>
              <a:t>Allows pharmacy to order for any patient</a:t>
            </a:r>
          </a:p>
          <a:p>
            <a:pPr>
              <a:buFont typeface="Wingdings" panose="05000000000000000000" pitchFamily="2" charset="2"/>
              <a:buChar char="§"/>
            </a:pPr>
            <a:r>
              <a:rPr lang="en-US" dirty="0"/>
              <a:t> </a:t>
            </a:r>
            <a:r>
              <a:rPr lang="en-US" b="1" dirty="0" smtClean="0"/>
              <a:t>Naloxone standing order for community members or first responders</a:t>
            </a:r>
          </a:p>
          <a:p>
            <a:pPr>
              <a:buFont typeface="Wingdings" panose="05000000000000000000" pitchFamily="2" charset="2"/>
              <a:buChar char="§"/>
            </a:pPr>
            <a:r>
              <a:rPr lang="en-US" dirty="0"/>
              <a:t> </a:t>
            </a:r>
            <a:r>
              <a:rPr lang="en-US" b="1" dirty="0" smtClean="0"/>
              <a:t>Lab Express Testing</a:t>
            </a:r>
          </a:p>
          <a:p>
            <a:pPr lvl="1">
              <a:buFont typeface="Wingdings" panose="05000000000000000000" pitchFamily="2" charset="2"/>
              <a:buChar char="§"/>
            </a:pPr>
            <a:r>
              <a:rPr lang="en-US" dirty="0"/>
              <a:t>Allows patient to go directly to lab to request STI testing</a:t>
            </a:r>
          </a:p>
          <a:p>
            <a:pPr lvl="1">
              <a:buFont typeface="Wingdings" panose="05000000000000000000" pitchFamily="2" charset="2"/>
              <a:buChar char="§"/>
            </a:pPr>
            <a:r>
              <a:rPr lang="en-US" dirty="0"/>
              <a:t>Pharmacist follows up on results</a:t>
            </a:r>
          </a:p>
          <a:p>
            <a:pPr lvl="2">
              <a:buFont typeface="Wingdings" panose="05000000000000000000" pitchFamily="2" charset="2"/>
              <a:buChar char="§"/>
            </a:pPr>
            <a:r>
              <a:rPr lang="en-US" dirty="0"/>
              <a:t>Contacts patients</a:t>
            </a:r>
          </a:p>
          <a:p>
            <a:pPr lvl="2">
              <a:buFont typeface="Wingdings" panose="05000000000000000000" pitchFamily="2" charset="2"/>
              <a:buChar char="§"/>
            </a:pPr>
            <a:r>
              <a:rPr lang="en-US" dirty="0"/>
              <a:t>Orders treatment </a:t>
            </a:r>
            <a:endParaRPr lang="en-US" b="1" dirty="0" smtClean="0"/>
          </a:p>
          <a:p>
            <a:pPr>
              <a:buFont typeface="Wingdings" panose="05000000000000000000" pitchFamily="2" charset="2"/>
              <a:buChar char="§"/>
            </a:pPr>
            <a:r>
              <a:rPr lang="en-US" dirty="0" smtClean="0"/>
              <a:t> </a:t>
            </a:r>
            <a:r>
              <a:rPr lang="en-US" b="1" dirty="0" smtClean="0"/>
              <a:t>Vaccination Standing order</a:t>
            </a:r>
            <a:endParaRPr lang="en-US" b="1" dirty="0"/>
          </a:p>
        </p:txBody>
      </p:sp>
    </p:spTree>
    <p:extLst>
      <p:ext uri="{BB962C8B-B14F-4D97-AF65-F5344CB8AC3E}">
        <p14:creationId xmlns:p14="http://schemas.microsoft.com/office/powerpoint/2010/main" val="20003300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Works Well</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t> People know where to find us</a:t>
            </a:r>
          </a:p>
          <a:p>
            <a:pPr lvl="1">
              <a:buFont typeface="Wingdings" panose="05000000000000000000" pitchFamily="2" charset="2"/>
              <a:buChar char="§"/>
            </a:pPr>
            <a:r>
              <a:rPr lang="en-US" dirty="0" smtClean="0"/>
              <a:t>Consistent hours</a:t>
            </a:r>
          </a:p>
          <a:p>
            <a:pPr lvl="1">
              <a:buFont typeface="Wingdings" panose="05000000000000000000" pitchFamily="2" charset="2"/>
              <a:buChar char="§"/>
            </a:pPr>
            <a:r>
              <a:rPr lang="en-US" dirty="0" smtClean="0"/>
              <a:t>Consistent location</a:t>
            </a:r>
          </a:p>
          <a:p>
            <a:pPr>
              <a:buFont typeface="Wingdings" panose="05000000000000000000" pitchFamily="2" charset="2"/>
              <a:buChar char="§"/>
            </a:pPr>
            <a:r>
              <a:rPr lang="en-US" dirty="0"/>
              <a:t> </a:t>
            </a:r>
            <a:r>
              <a:rPr lang="en-US" dirty="0" smtClean="0"/>
              <a:t>Always a pharmacist available</a:t>
            </a:r>
          </a:p>
          <a:p>
            <a:pPr lvl="1">
              <a:buFont typeface="Wingdings" panose="05000000000000000000" pitchFamily="2" charset="2"/>
              <a:buChar char="§"/>
            </a:pPr>
            <a:r>
              <a:rPr lang="en-US" dirty="0" smtClean="0"/>
              <a:t>10 pharmacists and typically 1-2 students</a:t>
            </a:r>
          </a:p>
          <a:p>
            <a:pPr>
              <a:buFont typeface="Wingdings" panose="05000000000000000000" pitchFamily="2" charset="2"/>
              <a:buChar char="§"/>
            </a:pPr>
            <a:r>
              <a:rPr lang="en-US" dirty="0"/>
              <a:t> </a:t>
            </a:r>
            <a:r>
              <a:rPr lang="en-US" dirty="0" smtClean="0"/>
              <a:t>Private space</a:t>
            </a:r>
          </a:p>
          <a:p>
            <a:pPr lvl="1">
              <a:buFont typeface="Wingdings" panose="05000000000000000000" pitchFamily="2" charset="2"/>
              <a:buChar char="§"/>
            </a:pPr>
            <a:r>
              <a:rPr lang="en-US" dirty="0" smtClean="0"/>
              <a:t>Same space used for all pharmacy services</a:t>
            </a:r>
          </a:p>
          <a:p>
            <a:pPr>
              <a:buFont typeface="Wingdings" panose="05000000000000000000" pitchFamily="2" charset="2"/>
              <a:buChar char="§"/>
            </a:pPr>
            <a:r>
              <a:rPr lang="en-US" dirty="0"/>
              <a:t> </a:t>
            </a:r>
            <a:r>
              <a:rPr lang="en-US" dirty="0" smtClean="0"/>
              <a:t>Lab available during harm reduction program hours</a:t>
            </a:r>
          </a:p>
          <a:p>
            <a:pPr>
              <a:buFont typeface="Wingdings" panose="05000000000000000000" pitchFamily="2" charset="2"/>
              <a:buChar char="§"/>
            </a:pPr>
            <a:r>
              <a:rPr lang="en-US" dirty="0"/>
              <a:t> A</a:t>
            </a:r>
            <a:r>
              <a:rPr lang="en-US" dirty="0" smtClean="0"/>
              <a:t>bility to test and treat for STIs/HCV within the pharmacy</a:t>
            </a:r>
          </a:p>
          <a:p>
            <a:pPr>
              <a:buFont typeface="Wingdings" panose="05000000000000000000" pitchFamily="2" charset="2"/>
              <a:buChar char="§"/>
            </a:pPr>
            <a:r>
              <a:rPr lang="en-US" dirty="0"/>
              <a:t> </a:t>
            </a:r>
            <a:r>
              <a:rPr lang="en-US" dirty="0" smtClean="0"/>
              <a:t>Same Day clinic and ER on site if needed</a:t>
            </a:r>
          </a:p>
        </p:txBody>
      </p:sp>
    </p:spTree>
    <p:extLst>
      <p:ext uri="{BB962C8B-B14F-4D97-AF65-F5344CB8AC3E}">
        <p14:creationId xmlns:p14="http://schemas.microsoft.com/office/powerpoint/2010/main" val="2578584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Hennepin &amp; Ramsey Counties Outbreak</a:t>
            </a:r>
          </a:p>
        </p:txBody>
      </p:sp>
      <p:sp>
        <p:nvSpPr>
          <p:cNvPr id="2" name="TextBox 1"/>
          <p:cNvSpPr txBox="1"/>
          <p:nvPr/>
        </p:nvSpPr>
        <p:spPr>
          <a:xfrm>
            <a:off x="11887200" y="6567777"/>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8</a:t>
            </a:r>
          </a:p>
        </p:txBody>
      </p:sp>
      <p:sp>
        <p:nvSpPr>
          <p:cNvPr id="4" name="Slide Number Placeholder 3"/>
          <p:cNvSpPr>
            <a:spLocks noGrp="1"/>
          </p:cNvSpPr>
          <p:nvPr>
            <p:ph type="sldNum" sz="quarter" idx="16"/>
          </p:nvPr>
        </p:nvSpPr>
        <p:spPr/>
        <p:txBody>
          <a:bodyPr/>
          <a:lstStyle/>
          <a:p>
            <a:fld id="{48F63A3B-78C7-47BE-AE5E-E10140E04643}" type="slidenum">
              <a:rPr lang="en-US" smtClean="0"/>
              <a:pPr/>
              <a:t>8</a:t>
            </a:fld>
            <a:endParaRPr lang="en-US" dirty="0"/>
          </a:p>
        </p:txBody>
      </p:sp>
    </p:spTree>
    <p:extLst>
      <p:ext uri="{BB962C8B-B14F-4D97-AF65-F5344CB8AC3E}">
        <p14:creationId xmlns:p14="http://schemas.microsoft.com/office/powerpoint/2010/main" val="22969524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Could Be Better	</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t> Multiple staff might be a disadvantage</a:t>
            </a:r>
          </a:p>
          <a:p>
            <a:pPr>
              <a:buFont typeface="Wingdings" panose="05000000000000000000" pitchFamily="2" charset="2"/>
              <a:buChar char="§"/>
            </a:pPr>
            <a:r>
              <a:rPr lang="en-US" dirty="0"/>
              <a:t> </a:t>
            </a:r>
            <a:r>
              <a:rPr lang="en-US" dirty="0" smtClean="0"/>
              <a:t>How do we engage more with patients</a:t>
            </a:r>
          </a:p>
          <a:p>
            <a:pPr>
              <a:buFont typeface="Wingdings" panose="05000000000000000000" pitchFamily="2" charset="2"/>
              <a:buChar char="§"/>
            </a:pPr>
            <a:r>
              <a:rPr lang="en-US" dirty="0"/>
              <a:t> </a:t>
            </a:r>
            <a:r>
              <a:rPr lang="en-US" dirty="0" smtClean="0"/>
              <a:t>Consider adding fentanyl or </a:t>
            </a:r>
            <a:r>
              <a:rPr lang="en-US" dirty="0" err="1" smtClean="0"/>
              <a:t>xylazine</a:t>
            </a:r>
            <a:r>
              <a:rPr lang="en-US" dirty="0" smtClean="0"/>
              <a:t> test strips</a:t>
            </a:r>
          </a:p>
          <a:p>
            <a:pPr>
              <a:buFont typeface="Wingdings" panose="05000000000000000000" pitchFamily="2" charset="2"/>
              <a:buChar char="§"/>
            </a:pPr>
            <a:r>
              <a:rPr lang="en-US" dirty="0"/>
              <a:t> I</a:t>
            </a:r>
            <a:r>
              <a:rPr lang="en-US" dirty="0" smtClean="0"/>
              <a:t>nput from people with lived experience </a:t>
            </a:r>
          </a:p>
          <a:p>
            <a:pPr>
              <a:buFont typeface="Wingdings" panose="05000000000000000000" pitchFamily="2" charset="2"/>
              <a:buChar char="§"/>
            </a:pPr>
            <a:r>
              <a:rPr lang="en-US" dirty="0"/>
              <a:t> </a:t>
            </a:r>
            <a:r>
              <a:rPr lang="en-US" dirty="0" smtClean="0"/>
              <a:t>Offer rapid testing</a:t>
            </a:r>
          </a:p>
          <a:p>
            <a:pPr>
              <a:buFont typeface="Wingdings" panose="05000000000000000000" pitchFamily="2" charset="2"/>
              <a:buChar char="§"/>
            </a:pPr>
            <a:r>
              <a:rPr lang="en-US" dirty="0"/>
              <a:t> </a:t>
            </a:r>
            <a:r>
              <a:rPr lang="en-US" dirty="0" smtClean="0"/>
              <a:t>Remove barriers for HCV treatment</a:t>
            </a:r>
          </a:p>
          <a:p>
            <a:pPr lvl="1">
              <a:buFont typeface="Wingdings" panose="05000000000000000000" pitchFamily="2" charset="2"/>
              <a:buChar char="§"/>
            </a:pPr>
            <a:r>
              <a:rPr lang="en-US" dirty="0" smtClean="0"/>
              <a:t>Medicaid, reimbursement limits</a:t>
            </a:r>
          </a:p>
          <a:p>
            <a:pPr>
              <a:buFont typeface="Wingdings" panose="05000000000000000000" pitchFamily="2" charset="2"/>
              <a:buChar char="§"/>
            </a:pPr>
            <a:r>
              <a:rPr lang="en-US" dirty="0"/>
              <a:t> </a:t>
            </a:r>
            <a:r>
              <a:rPr lang="en-US" dirty="0" smtClean="0"/>
              <a:t>Could offer additional supplies</a:t>
            </a:r>
          </a:p>
          <a:p>
            <a:pPr>
              <a:buFont typeface="Wingdings" panose="05000000000000000000" pitchFamily="2" charset="2"/>
              <a:buChar char="§"/>
            </a:pPr>
            <a:r>
              <a:rPr lang="en-US" dirty="0" smtClean="0"/>
              <a:t> Offer </a:t>
            </a:r>
            <a:r>
              <a:rPr lang="en-US" dirty="0" err="1" smtClean="0"/>
              <a:t>PrEP</a:t>
            </a:r>
            <a:r>
              <a:rPr lang="en-US" dirty="0"/>
              <a:t> </a:t>
            </a:r>
            <a:r>
              <a:rPr lang="en-US" dirty="0" smtClean="0"/>
              <a:t>and doxy PEP when indicated</a:t>
            </a:r>
          </a:p>
          <a:p>
            <a:pPr marL="0" indent="0">
              <a:buNone/>
            </a:pPr>
            <a:endParaRPr lang="en-US" dirty="0"/>
          </a:p>
        </p:txBody>
      </p:sp>
    </p:spTree>
    <p:extLst>
      <p:ext uri="{BB962C8B-B14F-4D97-AF65-F5344CB8AC3E}">
        <p14:creationId xmlns:p14="http://schemas.microsoft.com/office/powerpoint/2010/main" val="21447101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Takeaways	</a:t>
            </a:r>
            <a:endParaRPr lang="en-US" dirty="0"/>
          </a:p>
        </p:txBody>
      </p:sp>
      <p:sp>
        <p:nvSpPr>
          <p:cNvPr id="3" name="Content Placeholder 2"/>
          <p:cNvSpPr>
            <a:spLocks noGrp="1"/>
          </p:cNvSpPr>
          <p:nvPr>
            <p:ph sz="quarter" idx="13"/>
          </p:nvPr>
        </p:nvSpPr>
        <p:spPr/>
        <p:txBody>
          <a:bodyPr/>
          <a:lstStyle/>
          <a:p>
            <a:pPr>
              <a:buFont typeface="Wingdings" panose="05000000000000000000" pitchFamily="2" charset="2"/>
              <a:buChar char="§"/>
            </a:pPr>
            <a:r>
              <a:rPr lang="en-US" sz="2400" dirty="0" smtClean="0"/>
              <a:t> It is ok to </a:t>
            </a:r>
            <a:r>
              <a:rPr lang="en-US" sz="2400" dirty="0"/>
              <a:t>s</a:t>
            </a:r>
            <a:r>
              <a:rPr lang="en-US" sz="2400" dirty="0" smtClean="0"/>
              <a:t>tart small	</a:t>
            </a:r>
          </a:p>
          <a:p>
            <a:pPr lvl="1">
              <a:buFont typeface="Wingdings" panose="05000000000000000000" pitchFamily="2" charset="2"/>
              <a:buChar char="§"/>
            </a:pPr>
            <a:r>
              <a:rPr lang="en-US" sz="2200" dirty="0" smtClean="0"/>
              <a:t>Growth provides an opportunity for education/conversation</a:t>
            </a:r>
          </a:p>
          <a:p>
            <a:pPr>
              <a:buFont typeface="Wingdings" panose="05000000000000000000" pitchFamily="2" charset="2"/>
              <a:buChar char="§"/>
            </a:pPr>
            <a:r>
              <a:rPr lang="en-US" sz="2400" dirty="0"/>
              <a:t> </a:t>
            </a:r>
            <a:r>
              <a:rPr lang="en-US" sz="2400" dirty="0" smtClean="0"/>
              <a:t>Be flexible</a:t>
            </a:r>
          </a:p>
          <a:p>
            <a:pPr>
              <a:buFont typeface="Wingdings" panose="05000000000000000000" pitchFamily="2" charset="2"/>
              <a:buChar char="§"/>
            </a:pPr>
            <a:r>
              <a:rPr lang="en-US" sz="2400" dirty="0"/>
              <a:t> </a:t>
            </a:r>
            <a:r>
              <a:rPr lang="en-US" sz="2400" dirty="0" smtClean="0"/>
              <a:t>Alternate forms of communication are needed</a:t>
            </a:r>
          </a:p>
          <a:p>
            <a:pPr>
              <a:buFont typeface="Wingdings" panose="05000000000000000000" pitchFamily="2" charset="2"/>
              <a:buChar char="§"/>
            </a:pPr>
            <a:r>
              <a:rPr lang="en-US" sz="2400" dirty="0" smtClean="0"/>
              <a:t> You don’t have to be an expert </a:t>
            </a:r>
          </a:p>
          <a:p>
            <a:pPr>
              <a:buFont typeface="Wingdings" panose="05000000000000000000" pitchFamily="2" charset="2"/>
              <a:buChar char="§"/>
            </a:pPr>
            <a:r>
              <a:rPr lang="en-US" sz="2400" dirty="0" smtClean="0"/>
              <a:t> We are always learning</a:t>
            </a:r>
          </a:p>
          <a:p>
            <a:endParaRPr lang="en-US" dirty="0"/>
          </a:p>
        </p:txBody>
      </p:sp>
    </p:spTree>
    <p:extLst>
      <p:ext uri="{BB962C8B-B14F-4D97-AF65-F5344CB8AC3E}">
        <p14:creationId xmlns:p14="http://schemas.microsoft.com/office/powerpoint/2010/main" val="38613137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22024237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bce905fdf8_8_103"/>
          <p:cNvSpPr txBox="1">
            <a:spLocks noGrp="1"/>
          </p:cNvSpPr>
          <p:nvPr>
            <p:ph type="title"/>
          </p:nvPr>
        </p:nvSpPr>
        <p:spPr>
          <a:xfrm>
            <a:off x="4998651" y="2153210"/>
            <a:ext cx="1644161" cy="1168500"/>
          </a:xfrm>
          <a:prstGeom prst="rect">
            <a:avLst/>
          </a:prstGeom>
          <a:noFill/>
          <a:ln>
            <a:noFill/>
          </a:ln>
        </p:spPr>
        <p:txBody>
          <a:bodyPr spcFirstLastPara="1" wrap="square" lIns="91425" tIns="45700" rIns="91425" bIns="45700" anchor="t" anchorCtr="0">
            <a:noAutofit/>
          </a:bodyPr>
          <a:lstStyle/>
          <a:p>
            <a:r>
              <a:rPr lang="en-US" sz="4000" b="1" dirty="0"/>
              <a:t>Q &amp; A</a:t>
            </a:r>
            <a:endParaRPr sz="4000" b="1" dirty="0"/>
          </a:p>
        </p:txBody>
      </p:sp>
      <p:sp>
        <p:nvSpPr>
          <p:cNvPr id="871" name="Google Shape;871;gbce905fdf8_8_103"/>
          <p:cNvSpPr txBox="1">
            <a:spLocks noGrp="1"/>
          </p:cNvSpPr>
          <p:nvPr>
            <p:ph type="body" idx="1"/>
          </p:nvPr>
        </p:nvSpPr>
        <p:spPr>
          <a:xfrm>
            <a:off x="2752932" y="3087973"/>
            <a:ext cx="6135600" cy="945809"/>
          </a:xfrm>
          <a:prstGeom prst="rect">
            <a:avLst/>
          </a:prstGeom>
          <a:noFill/>
          <a:ln>
            <a:noFill/>
          </a:ln>
        </p:spPr>
        <p:txBody>
          <a:bodyPr spcFirstLastPara="1" wrap="square" lIns="91425" tIns="45700" rIns="91425" bIns="45700" anchor="b" anchorCtr="0">
            <a:normAutofit/>
          </a:bodyPr>
          <a:lstStyle/>
          <a:p>
            <a:pPr marL="0" indent="0" algn="ctr">
              <a:spcBef>
                <a:spcPts val="0"/>
              </a:spcBef>
            </a:pPr>
            <a:r>
              <a:rPr lang="en-US" sz="2400" b="1" dirty="0">
                <a:solidFill>
                  <a:schemeClr val="bg2"/>
                </a:solidFill>
              </a:rPr>
              <a:t>Please put your questions in the Q&amp;A box</a:t>
            </a:r>
            <a:endParaRPr dirty="0">
              <a:solidFill>
                <a:schemeClr val="bg2"/>
              </a:solidFill>
            </a:endParaRPr>
          </a:p>
        </p:txBody>
      </p:sp>
      <p:sp>
        <p:nvSpPr>
          <p:cNvPr id="872" name="Google Shape;872;gbce905fdf8_8_103"/>
          <p:cNvSpPr>
            <a:spLocks noGrp="1"/>
          </p:cNvSpPr>
          <p:nvPr>
            <p:ph type="sldNum" idx="12"/>
          </p:nvPr>
        </p:nvSpPr>
        <p:spPr>
          <a:xfrm>
            <a:off x="10055788" y="6305883"/>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83</a:t>
            </a:fld>
            <a:endParaRPr kumimoji="0" sz="18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6193724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bce905fdf8_8_103"/>
          <p:cNvSpPr txBox="1">
            <a:spLocks noGrp="1"/>
          </p:cNvSpPr>
          <p:nvPr>
            <p:ph type="title"/>
          </p:nvPr>
        </p:nvSpPr>
        <p:spPr>
          <a:xfrm>
            <a:off x="4437865" y="2192968"/>
            <a:ext cx="2765731" cy="1168500"/>
          </a:xfrm>
          <a:prstGeom prst="rect">
            <a:avLst/>
          </a:prstGeom>
          <a:noFill/>
          <a:ln>
            <a:noFill/>
          </a:ln>
        </p:spPr>
        <p:txBody>
          <a:bodyPr spcFirstLastPara="1" wrap="square" lIns="91425" tIns="45700" rIns="91425" bIns="45700" anchor="t" anchorCtr="0">
            <a:noAutofit/>
          </a:bodyPr>
          <a:lstStyle/>
          <a:p>
            <a:r>
              <a:rPr lang="en-US" sz="4000" b="1" dirty="0"/>
              <a:t>Evaluation</a:t>
            </a:r>
            <a:endParaRPr sz="4000" b="1" dirty="0"/>
          </a:p>
        </p:txBody>
      </p:sp>
      <p:sp>
        <p:nvSpPr>
          <p:cNvPr id="871" name="Google Shape;871;gbce905fdf8_8_103"/>
          <p:cNvSpPr txBox="1">
            <a:spLocks noGrp="1"/>
          </p:cNvSpPr>
          <p:nvPr>
            <p:ph type="body" idx="1"/>
          </p:nvPr>
        </p:nvSpPr>
        <p:spPr>
          <a:xfrm>
            <a:off x="2752930" y="3361468"/>
            <a:ext cx="6135600" cy="1821957"/>
          </a:xfrm>
          <a:prstGeom prst="rect">
            <a:avLst/>
          </a:prstGeom>
          <a:noFill/>
          <a:ln>
            <a:noFill/>
          </a:ln>
        </p:spPr>
        <p:txBody>
          <a:bodyPr spcFirstLastPara="1" wrap="square" lIns="91425" tIns="45700" rIns="91425" bIns="45700" anchor="b" anchorCtr="0">
            <a:normAutofit fontScale="85000" lnSpcReduction="10000"/>
          </a:bodyPr>
          <a:lstStyle/>
          <a:p>
            <a:pPr marL="0" indent="0" algn="ctr">
              <a:spcBef>
                <a:spcPts val="0"/>
              </a:spcBef>
            </a:pPr>
            <a:r>
              <a:rPr lang="en-US" sz="3000" b="1" dirty="0">
                <a:solidFill>
                  <a:schemeClr val="bg2"/>
                </a:solidFill>
              </a:rPr>
              <a:t>Please complete the evaluation for this program by clicking the link in the chat</a:t>
            </a:r>
          </a:p>
          <a:p>
            <a:pPr marL="0" indent="0" algn="ctr">
              <a:spcBef>
                <a:spcPts val="0"/>
              </a:spcBef>
            </a:pPr>
            <a:endParaRPr lang="en-US" sz="2400" b="1" dirty="0">
              <a:solidFill>
                <a:schemeClr val="bg2"/>
              </a:solidFill>
            </a:endParaRPr>
          </a:p>
          <a:p>
            <a:pPr marL="0" indent="0" algn="ctr">
              <a:spcBef>
                <a:spcPts val="0"/>
              </a:spcBef>
            </a:pPr>
            <a:r>
              <a:rPr lang="en-US" sz="2400" b="1" dirty="0">
                <a:solidFill>
                  <a:schemeClr val="bg2"/>
                </a:solidFill>
              </a:rPr>
              <a:t>We use your responses to plan future events!</a:t>
            </a:r>
            <a:endParaRPr sz="2400" b="1" dirty="0">
              <a:solidFill>
                <a:schemeClr val="bg2"/>
              </a:solidFill>
            </a:endParaRPr>
          </a:p>
        </p:txBody>
      </p:sp>
      <p:sp>
        <p:nvSpPr>
          <p:cNvPr id="872" name="Google Shape;872;gbce905fdf8_8_103"/>
          <p:cNvSpPr>
            <a:spLocks noGrp="1"/>
          </p:cNvSpPr>
          <p:nvPr>
            <p:ph type="sldNum" idx="12"/>
          </p:nvPr>
        </p:nvSpPr>
        <p:spPr>
          <a:xfrm>
            <a:off x="10055788" y="6305883"/>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t>84</a:t>
            </a:fld>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5026361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2173" y="1482251"/>
            <a:ext cx="10176923" cy="4842351"/>
          </a:xfrm>
          <a:prstGeom prst="rect">
            <a:avLst/>
          </a:prstGeom>
          <a:noFill/>
        </p:spPr>
        <p:txBody>
          <a:bodyPr wrap="square" rtlCol="0">
            <a:spAutoFit/>
          </a:bodyPr>
          <a:lstStyle/>
          <a:p>
            <a:pPr lvl="0">
              <a:buClr>
                <a:srgbClr val="000000"/>
              </a:buClr>
              <a:defRPr/>
            </a:pPr>
            <a:r>
              <a:rPr lang="en-US" sz="2200" b="1" kern="0" dirty="0">
                <a:solidFill>
                  <a:srgbClr val="000000"/>
                </a:solidFill>
                <a:latin typeface="Arial"/>
                <a:cs typeface="Arial"/>
                <a:sym typeface="Arial"/>
              </a:rPr>
              <a:t>Please click on the evaluation survey </a:t>
            </a:r>
            <a:r>
              <a:rPr lang="en-US" sz="2200" kern="0" dirty="0">
                <a:solidFill>
                  <a:srgbClr val="000000"/>
                </a:solidFill>
                <a:latin typeface="Arial"/>
                <a:cs typeface="Arial"/>
                <a:sym typeface="Arial"/>
              </a:rPr>
              <a:t>in the chat to help us improve our programming and to provide input on future HIV Outbreak Provider Learning Series!</a:t>
            </a:r>
          </a:p>
          <a:p>
            <a:pPr lvl="0">
              <a:buClr>
                <a:srgbClr val="000000"/>
              </a:buClr>
              <a:defRPr/>
            </a:pPr>
            <a:endParaRPr lang="en-US" sz="2000" kern="0" dirty="0">
              <a:solidFill>
                <a:srgbClr val="000000"/>
              </a:solidFill>
              <a:latin typeface="Arial"/>
              <a:cs typeface="Arial"/>
              <a:sym typeface="Arial"/>
            </a:endParaRPr>
          </a:p>
          <a:p>
            <a:pPr lvl="0">
              <a:spcAft>
                <a:spcPts val="600"/>
              </a:spcAft>
              <a:buClr>
                <a:srgbClr val="000000"/>
              </a:buClr>
              <a:defRPr/>
            </a:pPr>
            <a:r>
              <a:rPr lang="en-US" sz="2200" kern="0" dirty="0">
                <a:solidFill>
                  <a:srgbClr val="000000"/>
                </a:solidFill>
                <a:latin typeface="Arial"/>
                <a:cs typeface="Arial"/>
                <a:sym typeface="Arial"/>
              </a:rPr>
              <a:t>Contact the Planning Committee:</a:t>
            </a:r>
          </a:p>
          <a:p>
            <a:pPr marL="342900" lvl="1" indent="-342900">
              <a:spcAft>
                <a:spcPts val="800"/>
              </a:spcAft>
              <a:buClr>
                <a:srgbClr val="000000"/>
              </a:buClr>
              <a:buFont typeface="Wingdings" panose="05000000000000000000" pitchFamily="2" charset="2"/>
              <a:buChar char="§"/>
              <a:defRPr/>
            </a:pPr>
            <a:r>
              <a:rPr lang="en-US" sz="2200" i="1" kern="0" dirty="0">
                <a:solidFill>
                  <a:srgbClr val="000000"/>
                </a:solidFill>
                <a:latin typeface="Arial"/>
                <a:cs typeface="Arial"/>
                <a:sym typeface="Arial"/>
              </a:rPr>
              <a:t>MATEC (Midwest AETC)</a:t>
            </a:r>
            <a:r>
              <a:rPr lang="en-US" sz="2200" kern="0" dirty="0">
                <a:solidFill>
                  <a:srgbClr val="000000"/>
                </a:solidFill>
                <a:latin typeface="Arial"/>
                <a:cs typeface="Arial"/>
                <a:sym typeface="Arial"/>
              </a:rPr>
              <a:t>: Emily Petran (</a:t>
            </a:r>
            <a:r>
              <a:rPr lang="en-US" sz="2200" kern="0" dirty="0">
                <a:solidFill>
                  <a:srgbClr val="000000"/>
                </a:solidFill>
                <a:latin typeface="Arial"/>
                <a:cs typeface="Arial"/>
                <a:sym typeface="Arial"/>
                <a:hlinkClick r:id="rId3"/>
              </a:rPr>
              <a:t>jone2730@umn.edu</a:t>
            </a:r>
            <a:r>
              <a:rPr lang="en-US" sz="2200" kern="0" dirty="0">
                <a:solidFill>
                  <a:srgbClr val="000000"/>
                </a:solidFill>
                <a:latin typeface="Arial"/>
                <a:cs typeface="Arial"/>
                <a:sym typeface="Arial"/>
              </a:rPr>
              <a:t>)</a:t>
            </a:r>
          </a:p>
          <a:p>
            <a:pPr marL="342900" lvl="1" indent="-342900">
              <a:spcAft>
                <a:spcPts val="800"/>
              </a:spcAft>
              <a:buClr>
                <a:srgbClr val="000000"/>
              </a:buClr>
              <a:buFont typeface="Wingdings" panose="05000000000000000000" pitchFamily="2" charset="2"/>
              <a:buChar char="§"/>
              <a:defRPr/>
            </a:pPr>
            <a:r>
              <a:rPr lang="en-US" sz="2200" i="1" kern="0" dirty="0">
                <a:solidFill>
                  <a:srgbClr val="000000"/>
                </a:solidFill>
                <a:latin typeface="Arial"/>
                <a:cs typeface="Arial"/>
                <a:sym typeface="Arial"/>
              </a:rPr>
              <a:t>Department of Health: </a:t>
            </a:r>
            <a:r>
              <a:rPr lang="en-US" sz="2200" kern="0" dirty="0">
                <a:solidFill>
                  <a:srgbClr val="000000"/>
                </a:solidFill>
                <a:latin typeface="Arial"/>
                <a:cs typeface="Arial"/>
                <a:sym typeface="Arial"/>
              </a:rPr>
              <a:t>Jean Larson (</a:t>
            </a:r>
            <a:r>
              <a:rPr lang="en-US" sz="2200" kern="0" dirty="0">
                <a:solidFill>
                  <a:srgbClr val="000000"/>
                </a:solidFill>
                <a:latin typeface="Arial"/>
                <a:cs typeface="Arial"/>
                <a:sym typeface="Arial"/>
                <a:hlinkClick r:id="rId4"/>
              </a:rPr>
              <a:t>Jean.T.Larson@state.mn.us</a:t>
            </a:r>
            <a:r>
              <a:rPr lang="en-US" sz="2200" kern="0" dirty="0">
                <a:solidFill>
                  <a:srgbClr val="000000"/>
                </a:solidFill>
                <a:latin typeface="Arial"/>
                <a:cs typeface="Arial"/>
                <a:sym typeface="Arial"/>
              </a:rPr>
              <a:t>) </a:t>
            </a:r>
          </a:p>
          <a:p>
            <a:pPr marL="342900" lvl="1" indent="-342900">
              <a:spcAft>
                <a:spcPts val="800"/>
              </a:spcAft>
              <a:buClr>
                <a:srgbClr val="000000"/>
              </a:buClr>
              <a:buFont typeface="Wingdings" panose="05000000000000000000" pitchFamily="2" charset="2"/>
              <a:buChar char="§"/>
              <a:defRPr/>
            </a:pPr>
            <a:r>
              <a:rPr lang="en-US" sz="2200" i="1" kern="0" dirty="0">
                <a:solidFill>
                  <a:srgbClr val="000000"/>
                </a:solidFill>
                <a:latin typeface="Arial"/>
                <a:cs typeface="Arial"/>
                <a:sym typeface="Arial"/>
              </a:rPr>
              <a:t>Department of Human Services</a:t>
            </a:r>
            <a:r>
              <a:rPr lang="en-US" sz="2200" kern="0" dirty="0">
                <a:solidFill>
                  <a:srgbClr val="000000"/>
                </a:solidFill>
                <a:latin typeface="Arial"/>
                <a:cs typeface="Arial"/>
                <a:sym typeface="Arial"/>
              </a:rPr>
              <a:t>: Tim </a:t>
            </a:r>
            <a:r>
              <a:rPr lang="en-US" sz="2200" kern="0" dirty="0" err="1">
                <a:solidFill>
                  <a:srgbClr val="000000"/>
                </a:solidFill>
                <a:latin typeface="Arial"/>
                <a:cs typeface="Arial"/>
                <a:sym typeface="Arial"/>
              </a:rPr>
              <a:t>Prestley</a:t>
            </a:r>
            <a:r>
              <a:rPr lang="en-US" sz="2200" kern="0" dirty="0">
                <a:solidFill>
                  <a:srgbClr val="000000"/>
                </a:solidFill>
                <a:latin typeface="Arial"/>
                <a:cs typeface="Arial"/>
                <a:sym typeface="Arial"/>
              </a:rPr>
              <a:t> (</a:t>
            </a:r>
            <a:r>
              <a:rPr lang="en-US" sz="2200" kern="0" dirty="0">
                <a:solidFill>
                  <a:srgbClr val="000000"/>
                </a:solidFill>
                <a:latin typeface="Arial"/>
                <a:cs typeface="Arial"/>
                <a:sym typeface="Arial"/>
                <a:hlinkClick r:id="rId5"/>
              </a:rPr>
              <a:t>Tim.Presley@state.mn.us</a:t>
            </a:r>
            <a:r>
              <a:rPr lang="en-US" sz="2200" kern="0" dirty="0">
                <a:solidFill>
                  <a:srgbClr val="000000"/>
                </a:solidFill>
                <a:latin typeface="Arial"/>
                <a:cs typeface="Arial"/>
                <a:sym typeface="Arial"/>
              </a:rPr>
              <a:t>)</a:t>
            </a:r>
          </a:p>
          <a:p>
            <a:pPr marL="342900" lvl="1" indent="-342900">
              <a:spcAft>
                <a:spcPts val="800"/>
              </a:spcAft>
              <a:buClr>
                <a:srgbClr val="000000"/>
              </a:buClr>
              <a:buFont typeface="Wingdings" panose="05000000000000000000" pitchFamily="2" charset="2"/>
              <a:buChar char="§"/>
              <a:defRPr/>
            </a:pPr>
            <a:r>
              <a:rPr lang="en-US" sz="2200" i="1" kern="0" dirty="0">
                <a:solidFill>
                  <a:srgbClr val="000000"/>
                </a:solidFill>
                <a:latin typeface="Arial"/>
                <a:cs typeface="Arial"/>
                <a:sym typeface="Arial"/>
              </a:rPr>
              <a:t>Hennepin County and Positively Hennepin</a:t>
            </a:r>
            <a:r>
              <a:rPr lang="en-US" sz="2200" kern="0" dirty="0">
                <a:solidFill>
                  <a:srgbClr val="000000"/>
                </a:solidFill>
                <a:latin typeface="Arial"/>
                <a:cs typeface="Arial"/>
                <a:sym typeface="Arial"/>
              </a:rPr>
              <a:t>: </a:t>
            </a:r>
            <a:r>
              <a:rPr lang="en-US" sz="2200" kern="0" dirty="0" err="1">
                <a:solidFill>
                  <a:srgbClr val="000000"/>
                </a:solidFill>
                <a:latin typeface="Arial"/>
                <a:cs typeface="Arial"/>
                <a:sym typeface="Arial"/>
              </a:rPr>
              <a:t>Aurin</a:t>
            </a:r>
            <a:r>
              <a:rPr lang="en-US" sz="2200" kern="0" dirty="0">
                <a:solidFill>
                  <a:srgbClr val="000000"/>
                </a:solidFill>
                <a:latin typeface="Arial"/>
                <a:cs typeface="Arial"/>
                <a:sym typeface="Arial"/>
              </a:rPr>
              <a:t> Roy (</a:t>
            </a:r>
            <a:r>
              <a:rPr lang="en-US" sz="2200" kern="0" dirty="0">
                <a:solidFill>
                  <a:srgbClr val="000000"/>
                </a:solidFill>
                <a:latin typeface="Arial"/>
                <a:cs typeface="Arial"/>
                <a:sym typeface="Arial"/>
                <a:hlinkClick r:id="rId6"/>
              </a:rPr>
              <a:t>aurin.roy@hennepin.us</a:t>
            </a:r>
            <a:r>
              <a:rPr lang="en-US" sz="2200" kern="0" dirty="0">
                <a:solidFill>
                  <a:srgbClr val="000000"/>
                </a:solidFill>
                <a:latin typeface="Arial"/>
                <a:cs typeface="Arial"/>
                <a:sym typeface="Arial"/>
              </a:rPr>
              <a:t>)</a:t>
            </a:r>
          </a:p>
          <a:p>
            <a:pPr marL="342900" lvl="1" indent="-342900">
              <a:spcAft>
                <a:spcPts val="800"/>
              </a:spcAft>
              <a:buClr>
                <a:srgbClr val="000000"/>
              </a:buClr>
              <a:buFont typeface="Wingdings" panose="05000000000000000000" pitchFamily="2" charset="2"/>
              <a:buChar char="§"/>
              <a:defRPr/>
            </a:pPr>
            <a:r>
              <a:rPr lang="en-US" sz="2200" i="1" kern="0" dirty="0">
                <a:solidFill>
                  <a:srgbClr val="000000"/>
                </a:solidFill>
                <a:latin typeface="Arial"/>
                <a:cs typeface="Arial"/>
                <a:sym typeface="Arial"/>
              </a:rPr>
              <a:t>St Louis County Public Health</a:t>
            </a:r>
            <a:r>
              <a:rPr lang="en-US" sz="2200" kern="0" dirty="0">
                <a:solidFill>
                  <a:srgbClr val="000000"/>
                </a:solidFill>
                <a:latin typeface="Arial"/>
                <a:cs typeface="Arial"/>
                <a:sym typeface="Arial"/>
              </a:rPr>
              <a:t>: </a:t>
            </a:r>
            <a:r>
              <a:rPr lang="en-US" sz="2200" kern="0" dirty="0" err="1">
                <a:solidFill>
                  <a:srgbClr val="000000"/>
                </a:solidFill>
                <a:latin typeface="Arial"/>
                <a:cs typeface="Arial"/>
                <a:sym typeface="Arial"/>
              </a:rPr>
              <a:t>Rillis</a:t>
            </a:r>
            <a:r>
              <a:rPr lang="en-US" sz="2200" kern="0" dirty="0">
                <a:solidFill>
                  <a:srgbClr val="000000"/>
                </a:solidFill>
                <a:latin typeface="Arial"/>
                <a:cs typeface="Arial"/>
                <a:sym typeface="Arial"/>
              </a:rPr>
              <a:t> </a:t>
            </a:r>
            <a:r>
              <a:rPr lang="en-US" sz="2200" kern="0" dirty="0" err="1">
                <a:solidFill>
                  <a:srgbClr val="000000"/>
                </a:solidFill>
                <a:latin typeface="Arial"/>
                <a:cs typeface="Arial"/>
                <a:sym typeface="Arial"/>
              </a:rPr>
              <a:t>Eklund</a:t>
            </a:r>
            <a:r>
              <a:rPr lang="en-US" sz="2200" kern="0" dirty="0">
                <a:solidFill>
                  <a:srgbClr val="000000"/>
                </a:solidFill>
                <a:latin typeface="Arial"/>
                <a:cs typeface="Arial"/>
                <a:sym typeface="Arial"/>
              </a:rPr>
              <a:t> (</a:t>
            </a:r>
            <a:r>
              <a:rPr lang="en-US" sz="2200" kern="0" dirty="0">
                <a:solidFill>
                  <a:srgbClr val="000000"/>
                </a:solidFill>
                <a:latin typeface="Arial"/>
                <a:cs typeface="Arial"/>
                <a:sym typeface="Arial"/>
                <a:hlinkClick r:id="rId7"/>
              </a:rPr>
              <a:t>eklundr@stlouiscountymn.gov</a:t>
            </a:r>
            <a:r>
              <a:rPr lang="en-US" sz="2200" kern="0" dirty="0">
                <a:solidFill>
                  <a:srgbClr val="000000"/>
                </a:solidFill>
                <a:latin typeface="Arial"/>
                <a:cs typeface="Arial"/>
                <a:sym typeface="Arial"/>
              </a:rPr>
              <a:t>)</a:t>
            </a:r>
          </a:p>
          <a:p>
            <a:pPr marL="0" marR="0" lvl="0" indent="0" algn="ctr" defTabSz="914400" rtl="0" eaLnBrk="1" fontAlgn="auto" latinLnBrk="0" hangingPunct="1">
              <a:lnSpc>
                <a:spcPct val="90000"/>
              </a:lnSpc>
              <a:spcBef>
                <a:spcPts val="400"/>
              </a:spcBef>
              <a:spcAft>
                <a:spcPts val="1800"/>
              </a:spcAft>
              <a:buClr>
                <a:srgbClr val="000000"/>
              </a:buClr>
              <a:buSzPct val="108108"/>
              <a:buFontTx/>
              <a:buNone/>
              <a:tabLst/>
              <a:defRPr/>
            </a:pPr>
            <a:endParaRPr kumimoji="0" lang="en-US" sz="3000" b="1" i="0" u="none" strike="noStrike" kern="0" cap="none" spc="0" normalizeH="0" baseline="0" noProof="0" dirty="0">
              <a:ln>
                <a:noFill/>
              </a:ln>
              <a:solidFill>
                <a:srgbClr val="003865"/>
              </a:solidFill>
              <a:effectLst/>
              <a:uLnTx/>
              <a:uFillTx/>
              <a:latin typeface="Arial" panose="020B0604020202020204" pitchFamily="34" charset="0"/>
              <a:ea typeface="+mn-ea"/>
              <a:cs typeface="Arial" panose="020B0604020202020204" pitchFamily="34" charset="0"/>
              <a:sym typeface="Arial"/>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2668" y="5815936"/>
            <a:ext cx="2102111" cy="85085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44779" y="5983851"/>
            <a:ext cx="2242341" cy="515025"/>
          </a:xfrm>
          <a:prstGeom prst="rect">
            <a:avLst/>
          </a:prstGeom>
        </p:spPr>
      </p:pic>
      <p:pic>
        <p:nvPicPr>
          <p:cNvPr id="1026" name="Picture 2" descr="https://ci6.googleusercontent.com/proxy/SXt1QN7Q6M4tRhDOwCNE5zKxhZczO5EaS7KtZsOMqh7aXj7HAldVVDSTF90tTH7CbUpl5vn__j-2SksFy_uGozZgmghAm9Z0Nb8S6XOZHnD8hw1sDNsUkg-fpayUayob6BZJrAnuyv8z=s0-d-e1-ft#https://files.constantcontact.com/a30eea81101/eff25d5e-5086-40ab-b298-e86a80814da9.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98989" y="5908705"/>
            <a:ext cx="539989" cy="6764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3083" y="6001378"/>
            <a:ext cx="1334178" cy="534555"/>
          </a:xfrm>
          <a:prstGeom prst="rect">
            <a:avLst/>
          </a:prstGeom>
        </p:spPr>
      </p:pic>
      <p:sp>
        <p:nvSpPr>
          <p:cNvPr id="6" name="TextBox 5"/>
          <p:cNvSpPr txBox="1"/>
          <p:nvPr/>
        </p:nvSpPr>
        <p:spPr>
          <a:xfrm>
            <a:off x="1703516" y="285750"/>
            <a:ext cx="2949846" cy="707886"/>
          </a:xfrm>
          <a:prstGeom prst="rect">
            <a:avLst/>
          </a:prstGeom>
          <a:noFill/>
        </p:spPr>
        <p:txBody>
          <a:bodyPr wrap="none" rtlCol="0">
            <a:spAutoFit/>
          </a:bodyPr>
          <a:lstStyle/>
          <a:p>
            <a:pPr>
              <a:buClr>
                <a:srgbClr val="000000"/>
              </a:buClr>
              <a:defRPr/>
            </a:pPr>
            <a:r>
              <a:rPr lang="en-US" sz="4000" kern="0" dirty="0">
                <a:solidFill>
                  <a:srgbClr val="FFFFFF"/>
                </a:solidFill>
                <a:latin typeface="Arial"/>
                <a:cs typeface="Arial"/>
                <a:sym typeface="Arial"/>
              </a:rPr>
              <a:t>Thank You</a:t>
            </a:r>
            <a:r>
              <a:rPr lang="en-US" sz="4000" kern="0" dirty="0" smtClean="0">
                <a:solidFill>
                  <a:srgbClr val="FFFFFF"/>
                </a:solidFill>
                <a:latin typeface="Arial"/>
                <a:cs typeface="Arial"/>
                <a:sym typeface="Arial"/>
              </a:rPr>
              <a:t>!!</a:t>
            </a:r>
            <a:endParaRPr lang="en-US" sz="4000" kern="0" dirty="0">
              <a:solidFill>
                <a:srgbClr val="FFFFFF"/>
              </a:solidFill>
              <a:latin typeface="Arial"/>
              <a:cs typeface="Arial"/>
              <a:sym typeface="Arial"/>
            </a:endParaRPr>
          </a:p>
        </p:txBody>
      </p:sp>
      <p:sp>
        <p:nvSpPr>
          <p:cNvPr id="8" name="AutoShape 2" descr="Department of Public Health | Homepage | City of Philadelphia"/>
          <p:cNvSpPr>
            <a:spLocks noChangeAspect="1" noChangeArrowheads="1"/>
          </p:cNvSpPr>
          <p:nvPr/>
        </p:nvSpPr>
        <p:spPr bwMode="auto">
          <a:xfrm>
            <a:off x="155575" y="-419100"/>
            <a:ext cx="3724275" cy="876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92693" y="5736422"/>
            <a:ext cx="920865" cy="949294"/>
          </a:xfrm>
          <a:prstGeom prst="rect">
            <a:avLst/>
          </a:prstGeom>
        </p:spPr>
      </p:pic>
      <p:pic>
        <p:nvPicPr>
          <p:cNvPr id="12" name="Google Shape;231;g134500851f1_0_0" descr="&quot;&quot;"/>
          <p:cNvPicPr preferRelativeResize="0"/>
          <p:nvPr/>
        </p:nvPicPr>
        <p:blipFill>
          <a:blip r:embed="rId13">
            <a:alphaModFix/>
          </a:blip>
          <a:stretch>
            <a:fillRect/>
          </a:stretch>
        </p:blipFill>
        <p:spPr>
          <a:xfrm>
            <a:off x="6950897" y="5795303"/>
            <a:ext cx="977331" cy="946704"/>
          </a:xfrm>
          <a:prstGeom prst="rect">
            <a:avLst/>
          </a:prstGeom>
          <a:noFill/>
          <a:ln>
            <a:noFill/>
          </a:ln>
        </p:spPr>
      </p:pic>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49247" y="5710021"/>
            <a:ext cx="1062683" cy="1062683"/>
          </a:xfrm>
          <a:prstGeom prst="rect">
            <a:avLst/>
          </a:prstGeom>
        </p:spPr>
      </p:pic>
    </p:spTree>
    <p:extLst>
      <p:ext uri="{BB962C8B-B14F-4D97-AF65-F5344CB8AC3E}">
        <p14:creationId xmlns:p14="http://schemas.microsoft.com/office/powerpoint/2010/main" val="32345261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MATEC Resources</a:t>
            </a:r>
          </a:p>
        </p:txBody>
      </p:sp>
      <p:sp>
        <p:nvSpPr>
          <p:cNvPr id="3" name="Text Placeholder 2">
            <a:extLst>
              <a:ext uri="{FF2B5EF4-FFF2-40B4-BE49-F238E27FC236}">
                <a16:creationId xmlns:a16="http://schemas.microsoft.com/office/drawing/2014/main" id="{08542CFA-E0C0-4008-98DD-798C7FAC4598}"/>
              </a:ext>
            </a:extLst>
          </p:cNvPr>
          <p:cNvSpPr>
            <a:spLocks noGrp="1"/>
          </p:cNvSpPr>
          <p:nvPr>
            <p:ph type="body" sz="quarter" idx="11"/>
          </p:nvPr>
        </p:nvSpPr>
        <p:spPr>
          <a:xfrm>
            <a:off x="212558" y="1907507"/>
            <a:ext cx="5472541" cy="4479006"/>
          </a:xfrm>
        </p:spPr>
        <p:txBody>
          <a:bodyPr lIns="91440" tIns="45720" rIns="91440" bIns="45720" anchor="t"/>
          <a:lstStyle/>
          <a:p>
            <a:pPr>
              <a:spcAft>
                <a:spcPts val="0"/>
              </a:spcAft>
            </a:pPr>
            <a:r>
              <a:rPr lang="en-US" sz="2000" dirty="0">
                <a:ea typeface="+mn-lt"/>
                <a:cs typeface="+mn-lt"/>
              </a:rPr>
              <a:t>National Clinician Consultation Center </a:t>
            </a:r>
            <a:br>
              <a:rPr lang="en-US" sz="2000" dirty="0">
                <a:ea typeface="+mn-lt"/>
                <a:cs typeface="+mn-lt"/>
              </a:rPr>
            </a:br>
            <a:r>
              <a:rPr lang="en-US" sz="2000" dirty="0">
                <a:ea typeface="+mn-lt"/>
                <a:cs typeface="+mn-lt"/>
                <a:hlinkClick r:id="rId2"/>
              </a:rPr>
              <a:t>http://nccc.ucsf.edu/</a:t>
            </a:r>
            <a:r>
              <a:rPr lang="en-US" sz="2000" dirty="0">
                <a:ea typeface="+mn-lt"/>
                <a:cs typeface="+mn-lt"/>
              </a:rPr>
              <a:t> </a:t>
            </a:r>
          </a:p>
          <a:p>
            <a:pPr marL="914400" lvl="2" indent="-304165">
              <a:spcAft>
                <a:spcPts val="0"/>
              </a:spcAft>
              <a:buFont typeface="Arial" pitchFamily="2" charset="2"/>
              <a:buChar char="•"/>
            </a:pPr>
            <a:r>
              <a:rPr lang="en-US" sz="2000" dirty="0">
                <a:ea typeface="+mn-lt"/>
                <a:cs typeface="+mn-lt"/>
              </a:rPr>
              <a:t>HIV Management</a:t>
            </a:r>
          </a:p>
          <a:p>
            <a:pPr marL="914400" lvl="2" indent="-304165">
              <a:spcAft>
                <a:spcPts val="0"/>
              </a:spcAft>
              <a:buFont typeface="Arial" pitchFamily="2" charset="2"/>
              <a:buChar char="•"/>
            </a:pPr>
            <a:r>
              <a:rPr lang="en-US" sz="2000" dirty="0">
                <a:ea typeface="+mn-lt"/>
                <a:cs typeface="+mn-lt"/>
              </a:rPr>
              <a:t>Perinatal HIV</a:t>
            </a:r>
          </a:p>
          <a:p>
            <a:pPr marL="914400" lvl="2" indent="-304165">
              <a:spcAft>
                <a:spcPts val="0"/>
              </a:spcAft>
              <a:buFont typeface="Arial" pitchFamily="2" charset="2"/>
              <a:buChar char="•"/>
            </a:pPr>
            <a:r>
              <a:rPr lang="en-US" sz="2000" dirty="0">
                <a:ea typeface="+mn-lt"/>
                <a:cs typeface="+mn-lt"/>
              </a:rPr>
              <a:t>HIV </a:t>
            </a:r>
            <a:r>
              <a:rPr lang="en-US" sz="2000" dirty="0" err="1">
                <a:ea typeface="+mn-lt"/>
                <a:cs typeface="+mn-lt"/>
              </a:rPr>
              <a:t>PrEP</a:t>
            </a:r>
            <a:endParaRPr lang="en-US" sz="2000" dirty="0">
              <a:ea typeface="+mn-lt"/>
              <a:cs typeface="+mn-lt"/>
            </a:endParaRPr>
          </a:p>
          <a:p>
            <a:pPr marL="914400" lvl="2" indent="-304165">
              <a:spcAft>
                <a:spcPts val="0"/>
              </a:spcAft>
              <a:buFont typeface="Arial" pitchFamily="2" charset="2"/>
              <a:buChar char="•"/>
            </a:pPr>
            <a:r>
              <a:rPr lang="en-US" sz="2000" dirty="0">
                <a:ea typeface="+mn-lt"/>
                <a:cs typeface="+mn-lt"/>
              </a:rPr>
              <a:t>HIV PEP line</a:t>
            </a:r>
          </a:p>
          <a:p>
            <a:pPr marL="914400" lvl="2" indent="-304165">
              <a:spcAft>
                <a:spcPts val="0"/>
              </a:spcAft>
              <a:buFont typeface="Arial" pitchFamily="2" charset="2"/>
              <a:buChar char="•"/>
            </a:pPr>
            <a:r>
              <a:rPr lang="en-US" sz="2000" dirty="0">
                <a:ea typeface="+mn-lt"/>
                <a:cs typeface="+mn-lt"/>
              </a:rPr>
              <a:t>HCV Management</a:t>
            </a:r>
          </a:p>
          <a:p>
            <a:pPr marL="914400" lvl="2" indent="-304165">
              <a:spcAft>
                <a:spcPts val="0"/>
              </a:spcAft>
              <a:buFont typeface="Arial" pitchFamily="2" charset="2"/>
              <a:buChar char="•"/>
            </a:pPr>
            <a:r>
              <a:rPr lang="en-US" sz="2000" dirty="0">
                <a:ea typeface="+mn-lt"/>
                <a:cs typeface="+mn-lt"/>
              </a:rPr>
              <a:t>Substance Use Management</a:t>
            </a:r>
            <a:br>
              <a:rPr lang="en-US" sz="2000" dirty="0">
                <a:ea typeface="+mn-lt"/>
                <a:cs typeface="+mn-lt"/>
              </a:rPr>
            </a:br>
            <a:endParaRPr lang="en-US" sz="2000" dirty="0"/>
          </a:p>
          <a:p>
            <a:pPr>
              <a:spcAft>
                <a:spcPts val="0"/>
              </a:spcAft>
            </a:pPr>
            <a:r>
              <a:rPr lang="en-US" sz="2000" dirty="0">
                <a:ea typeface="+mn-lt"/>
                <a:cs typeface="+mn-lt"/>
              </a:rPr>
              <a:t>AETC National HIV Curriculum</a:t>
            </a:r>
            <a:br>
              <a:rPr lang="en-US" sz="2000" dirty="0">
                <a:ea typeface="+mn-lt"/>
                <a:cs typeface="+mn-lt"/>
              </a:rPr>
            </a:br>
            <a:r>
              <a:rPr lang="en-US" sz="2000" dirty="0">
                <a:ea typeface="+mn-lt"/>
                <a:cs typeface="+mn-lt"/>
                <a:hlinkClick r:id="rId3"/>
              </a:rPr>
              <a:t>https://</a:t>
            </a:r>
            <a:r>
              <a:rPr lang="en-US" sz="2000" dirty="0" err="1">
                <a:ea typeface="+mn-lt"/>
                <a:cs typeface="+mn-lt"/>
                <a:hlinkClick r:id="rId3"/>
              </a:rPr>
              <a:t>aidsetc.org</a:t>
            </a:r>
            <a:r>
              <a:rPr lang="en-US" sz="2000" dirty="0">
                <a:ea typeface="+mn-lt"/>
                <a:cs typeface="+mn-lt"/>
                <a:hlinkClick r:id="rId3"/>
              </a:rPr>
              <a:t>/</a:t>
            </a:r>
            <a:r>
              <a:rPr lang="en-US" sz="2000" dirty="0" err="1">
                <a:ea typeface="+mn-lt"/>
                <a:cs typeface="+mn-lt"/>
                <a:hlinkClick r:id="rId3"/>
              </a:rPr>
              <a:t>nhc</a:t>
            </a:r>
            <a:r>
              <a:rPr lang="en-US" sz="2000" dirty="0">
                <a:ea typeface="+mn-lt"/>
                <a:cs typeface="+mn-lt"/>
              </a:rPr>
              <a:t> </a:t>
            </a:r>
          </a:p>
          <a:p>
            <a:pPr>
              <a:spcAft>
                <a:spcPts val="0"/>
              </a:spcAft>
            </a:pPr>
            <a:endParaRPr lang="fr-FR" sz="2000" dirty="0"/>
          </a:p>
          <a:p>
            <a:pPr>
              <a:spcAft>
                <a:spcPts val="0"/>
              </a:spcAft>
            </a:pPr>
            <a:r>
              <a:rPr lang="fr-FR" sz="2000" dirty="0" err="1"/>
              <a:t>AETC</a:t>
            </a:r>
            <a:r>
              <a:rPr lang="fr-FR" sz="2000" dirty="0"/>
              <a:t> National HIV-</a:t>
            </a:r>
            <a:r>
              <a:rPr lang="fr-FR" sz="2000" dirty="0" err="1"/>
              <a:t>HCV</a:t>
            </a:r>
            <a:r>
              <a:rPr lang="fr-FR" sz="2000" dirty="0"/>
              <a:t> Curriculum </a:t>
            </a:r>
            <a:br>
              <a:rPr lang="fr-FR" sz="2000" dirty="0"/>
            </a:br>
            <a:r>
              <a:rPr lang="fr-FR" sz="2000" dirty="0">
                <a:hlinkClick r:id="rId4"/>
              </a:rPr>
              <a:t>https://</a:t>
            </a:r>
            <a:r>
              <a:rPr lang="fr-FR" sz="2000" dirty="0" err="1">
                <a:hlinkClick r:id="rId4"/>
              </a:rPr>
              <a:t>aidsetc.org</a:t>
            </a:r>
            <a:r>
              <a:rPr lang="fr-FR" sz="2000" dirty="0">
                <a:hlinkClick r:id="rId4"/>
              </a:rPr>
              <a:t>/</a:t>
            </a:r>
            <a:r>
              <a:rPr lang="fr-FR" sz="2000" dirty="0" err="1">
                <a:hlinkClick r:id="rId4"/>
              </a:rPr>
              <a:t>hivhcv</a:t>
            </a:r>
            <a:endParaRPr lang="fr-FR" sz="2000" dirty="0"/>
          </a:p>
          <a:p>
            <a:pPr>
              <a:spcAft>
                <a:spcPts val="0"/>
              </a:spcAft>
            </a:pPr>
            <a:endParaRPr lang="en-US" sz="2150" dirty="0"/>
          </a:p>
        </p:txBody>
      </p:sp>
      <p:sp>
        <p:nvSpPr>
          <p:cNvPr id="4" name="Text Placeholder 3">
            <a:extLst>
              <a:ext uri="{FF2B5EF4-FFF2-40B4-BE49-F238E27FC236}">
                <a16:creationId xmlns:a16="http://schemas.microsoft.com/office/drawing/2014/main" id="{A8CA06E8-7541-4A47-8D44-8492FF6DE030}"/>
              </a:ext>
            </a:extLst>
          </p:cNvPr>
          <p:cNvSpPr>
            <a:spLocks noGrp="1"/>
          </p:cNvSpPr>
          <p:nvPr>
            <p:ph type="body" sz="quarter" idx="12"/>
          </p:nvPr>
        </p:nvSpPr>
        <p:spPr>
          <a:xfrm>
            <a:off x="5685099" y="2013843"/>
            <a:ext cx="6345864" cy="3765720"/>
          </a:xfrm>
        </p:spPr>
        <p:txBody>
          <a:bodyPr lIns="91440" tIns="45720" rIns="91440" bIns="45720" anchor="t"/>
          <a:lstStyle/>
          <a:p>
            <a:pPr>
              <a:spcAft>
                <a:spcPts val="0"/>
              </a:spcAft>
            </a:pPr>
            <a:r>
              <a:rPr lang="en-US" sz="2000" dirty="0">
                <a:ea typeface="+mn-lt"/>
                <a:cs typeface="+mn-lt"/>
              </a:rPr>
              <a:t>National </a:t>
            </a:r>
            <a:r>
              <a:rPr lang="en-US" sz="2000" dirty="0" err="1">
                <a:ea typeface="+mn-lt"/>
                <a:cs typeface="+mn-lt"/>
              </a:rPr>
              <a:t>PrEP</a:t>
            </a:r>
            <a:r>
              <a:rPr lang="en-US" sz="2000" dirty="0">
                <a:ea typeface="+mn-lt"/>
                <a:cs typeface="+mn-lt"/>
              </a:rPr>
              <a:t> Curriculum </a:t>
            </a:r>
            <a:r>
              <a:rPr lang="en-US" sz="2000" dirty="0">
                <a:ea typeface="+mn-lt"/>
                <a:cs typeface="+mn-lt"/>
                <a:hlinkClick r:id="rId5"/>
              </a:rPr>
              <a:t>https://</a:t>
            </a:r>
            <a:r>
              <a:rPr lang="en-US" sz="2000" dirty="0" err="1">
                <a:ea typeface="+mn-lt"/>
                <a:cs typeface="+mn-lt"/>
                <a:hlinkClick r:id="rId5"/>
              </a:rPr>
              <a:t>www.hivprep.uw.edu</a:t>
            </a:r>
            <a:endParaRPr lang="en-US" sz="2000" dirty="0">
              <a:ea typeface="+mn-lt"/>
              <a:cs typeface="+mn-lt"/>
            </a:endParaRPr>
          </a:p>
          <a:p>
            <a:pPr>
              <a:spcAft>
                <a:spcPts val="0"/>
              </a:spcAft>
            </a:pPr>
            <a:endParaRPr lang="en-US" sz="2000" dirty="0">
              <a:ea typeface="+mn-lt"/>
              <a:cs typeface="+mn-lt"/>
            </a:endParaRPr>
          </a:p>
          <a:p>
            <a:pPr>
              <a:spcAft>
                <a:spcPts val="0"/>
              </a:spcAft>
            </a:pPr>
            <a:r>
              <a:rPr lang="en-US" sz="2000" dirty="0">
                <a:ea typeface="+mn-lt"/>
                <a:cs typeface="+mn-lt"/>
              </a:rPr>
              <a:t>Hepatitis B Online </a:t>
            </a:r>
            <a:r>
              <a:rPr lang="en-US" sz="2000" dirty="0">
                <a:ea typeface="+mn-lt"/>
                <a:cs typeface="+mn-lt"/>
                <a:hlinkClick r:id="rId6"/>
              </a:rPr>
              <a:t>https://</a:t>
            </a:r>
            <a:r>
              <a:rPr lang="en-US" sz="2000" dirty="0" err="1">
                <a:ea typeface="+mn-lt"/>
                <a:cs typeface="+mn-lt"/>
                <a:hlinkClick r:id="rId6"/>
              </a:rPr>
              <a:t>www.hepatitisb.uw.edu</a:t>
            </a:r>
            <a:endParaRPr lang="en-US" sz="2000" dirty="0">
              <a:ea typeface="+mn-lt"/>
              <a:cs typeface="+mn-lt"/>
            </a:endParaRPr>
          </a:p>
          <a:p>
            <a:pPr>
              <a:spcAft>
                <a:spcPts val="0"/>
              </a:spcAft>
            </a:pPr>
            <a:endParaRPr lang="en-US" sz="2000" dirty="0">
              <a:ea typeface="+mn-lt"/>
              <a:cs typeface="+mn-lt"/>
            </a:endParaRPr>
          </a:p>
          <a:p>
            <a:pPr>
              <a:spcAft>
                <a:spcPts val="0"/>
              </a:spcAft>
            </a:pPr>
            <a:r>
              <a:rPr lang="en-US" sz="2000" dirty="0">
                <a:ea typeface="+mn-lt"/>
                <a:cs typeface="+mn-lt"/>
              </a:rPr>
              <a:t>Hepatitis C Online</a:t>
            </a:r>
            <a:br>
              <a:rPr lang="en-US" sz="2000" dirty="0">
                <a:ea typeface="+mn-lt"/>
                <a:cs typeface="+mn-lt"/>
              </a:rPr>
            </a:br>
            <a:r>
              <a:rPr lang="en-US" sz="2000" dirty="0">
                <a:ea typeface="+mn-lt"/>
                <a:cs typeface="+mn-lt"/>
                <a:hlinkClick r:id="rId7"/>
              </a:rPr>
              <a:t>https://www.hepatitisc.uw.edu</a:t>
            </a:r>
            <a:r>
              <a:rPr lang="en-US" sz="2000" dirty="0">
                <a:ea typeface="+mn-lt"/>
                <a:cs typeface="+mn-lt"/>
              </a:rPr>
              <a:t/>
            </a:r>
            <a:br>
              <a:rPr lang="en-US" sz="2000" dirty="0">
                <a:ea typeface="+mn-lt"/>
                <a:cs typeface="+mn-lt"/>
              </a:rPr>
            </a:br>
            <a:endParaRPr lang="en-US" sz="2000" dirty="0">
              <a:ea typeface="+mn-lt"/>
              <a:cs typeface="+mn-lt"/>
            </a:endParaRPr>
          </a:p>
          <a:p>
            <a:pPr>
              <a:spcAft>
                <a:spcPts val="0"/>
              </a:spcAft>
            </a:pPr>
            <a:r>
              <a:rPr lang="en-US" sz="2000" dirty="0">
                <a:ea typeface="+mn-lt"/>
                <a:cs typeface="+mn-lt"/>
              </a:rPr>
              <a:t>AETC National Coordinating Resource Center </a:t>
            </a:r>
            <a:br>
              <a:rPr lang="en-US" sz="2000" dirty="0">
                <a:ea typeface="+mn-lt"/>
                <a:cs typeface="+mn-lt"/>
              </a:rPr>
            </a:br>
            <a:r>
              <a:rPr lang="en-US" sz="2000" dirty="0">
                <a:ea typeface="+mn-lt"/>
                <a:cs typeface="+mn-lt"/>
                <a:hlinkClick r:id="rId8"/>
              </a:rPr>
              <a:t>https://aidsetc.org/</a:t>
            </a:r>
            <a:r>
              <a:rPr lang="en-US" sz="2000" dirty="0">
                <a:ea typeface="+mn-lt"/>
                <a:cs typeface="+mn-lt"/>
              </a:rPr>
              <a:t> </a:t>
            </a:r>
            <a:br>
              <a:rPr lang="en-US" sz="2000" dirty="0">
                <a:ea typeface="+mn-lt"/>
                <a:cs typeface="+mn-lt"/>
              </a:rPr>
            </a:br>
            <a:endParaRPr lang="en-US" sz="2000" dirty="0">
              <a:ea typeface="+mn-lt"/>
              <a:cs typeface="+mn-lt"/>
            </a:endParaRPr>
          </a:p>
          <a:p>
            <a:pPr>
              <a:spcAft>
                <a:spcPts val="0"/>
              </a:spcAft>
            </a:pPr>
            <a:r>
              <a:rPr lang="en-US" sz="2000" dirty="0">
                <a:ea typeface="+mn-lt"/>
                <a:cs typeface="+mn-lt"/>
              </a:rPr>
              <a:t>Additional Trainings </a:t>
            </a:r>
            <a:r>
              <a:rPr lang="en-US" sz="2000" dirty="0">
                <a:ea typeface="+mn-lt"/>
                <a:cs typeface="+mn-lt"/>
                <a:hlinkClick r:id="rId9"/>
              </a:rPr>
              <a:t>https://matec.info</a:t>
            </a:r>
            <a:r>
              <a:rPr lang="en-US" sz="2000" dirty="0">
                <a:ea typeface="+mn-lt"/>
                <a:cs typeface="+mn-lt"/>
              </a:rPr>
              <a:t> </a:t>
            </a:r>
          </a:p>
        </p:txBody>
      </p:sp>
      <p:sp>
        <p:nvSpPr>
          <p:cNvPr id="7" name="Content Placeholder 2">
            <a:extLst>
              <a:ext uri="{FF2B5EF4-FFF2-40B4-BE49-F238E27FC236}">
                <a16:creationId xmlns:a16="http://schemas.microsoft.com/office/drawing/2014/main" id="{B37BE74F-DE12-4237-B581-121F3E3ACE21}"/>
              </a:ext>
            </a:extLst>
          </p:cNvPr>
          <p:cNvSpPr txBox="1">
            <a:spLocks/>
          </p:cNvSpPr>
          <p:nvPr/>
        </p:nvSpPr>
        <p:spPr>
          <a:xfrm>
            <a:off x="13246591" y="775404"/>
            <a:ext cx="11087425" cy="3765720"/>
          </a:xfrm>
          <a:prstGeom prst="rect">
            <a:avLst/>
          </a:prstGeom>
        </p:spPr>
        <p:txBody>
          <a:bodyPr lIns="91440" tIns="45720" rIns="91440" bIns="45720" numCol="2" anchor="t">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marR="0" lvl="0" indent="0" algn="l" defTabSz="1218915" rtl="0" eaLnBrk="1" fontAlgn="auto" latinLnBrk="0" hangingPunct="1">
              <a:lnSpc>
                <a:spcPct val="100000"/>
              </a:lnSpc>
              <a:spcBef>
                <a:spcPts val="0"/>
              </a:spcBef>
              <a:spcAft>
                <a:spcPts val="0"/>
              </a:spcAft>
              <a:buClrTx/>
              <a:buSzTx/>
              <a:buFont typeface="Arial" pitchFamily="34" charset="0"/>
              <a:buNone/>
              <a:tabLst/>
              <a:defRPr/>
            </a:pPr>
            <a:endParaRPr kumimoji="0" lang="en-US" sz="3732" b="0" i="0" u="none" strike="noStrike" kern="1200" cap="none" spc="0" normalizeH="0" baseline="0" noProof="0">
              <a:ln>
                <a:noFill/>
              </a:ln>
              <a:solidFill>
                <a:srgbClr val="D6201A"/>
              </a:solidFill>
              <a:effectLst/>
              <a:uLnTx/>
              <a:uFillTx/>
              <a:latin typeface="Arial" panose="020B0604020202020204"/>
              <a:ea typeface="+mn-ea"/>
              <a:cs typeface="Arial" pitchFamily="34" charset="0"/>
              <a:sym typeface="Arial"/>
            </a:endParaRPr>
          </a:p>
        </p:txBody>
      </p:sp>
    </p:spTree>
    <p:extLst>
      <p:ext uri="{BB962C8B-B14F-4D97-AF65-F5344CB8AC3E}">
        <p14:creationId xmlns:p14="http://schemas.microsoft.com/office/powerpoint/2010/main" val="1939164953"/>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from Whitney:</a:t>
            </a:r>
            <a:endParaRPr lang="en-US" dirty="0"/>
          </a:p>
        </p:txBody>
      </p:sp>
      <p:sp>
        <p:nvSpPr>
          <p:cNvPr id="3" name="Text Placeholder 2"/>
          <p:cNvSpPr>
            <a:spLocks noGrp="1"/>
          </p:cNvSpPr>
          <p:nvPr>
            <p:ph type="body" sz="quarter" idx="11"/>
          </p:nvPr>
        </p:nvSpPr>
        <p:spPr/>
        <p:txBody>
          <a:bodyPr/>
          <a:lstStyle/>
          <a:p>
            <a:pPr marL="342900" indent="-342900"/>
            <a:r>
              <a:rPr lang="en-US" dirty="0">
                <a:hlinkClick r:id="rId2"/>
              </a:rPr>
              <a:t>Materials for Syringe Services Programs: A Guide for Staff &amp; Volunteers | NASTAD</a:t>
            </a:r>
            <a:endParaRPr lang="en-US" dirty="0"/>
          </a:p>
          <a:p>
            <a:pPr marL="342900" indent="-342900"/>
            <a:r>
              <a:rPr lang="en-US" dirty="0">
                <a:hlinkClick r:id="rId3"/>
              </a:rPr>
              <a:t>Safer Drug Use Technique | Bevel Up (bvlup.com)</a:t>
            </a:r>
            <a:endParaRPr lang="en-US" dirty="0"/>
          </a:p>
          <a:p>
            <a:pPr marL="342900" indent="-342900"/>
            <a:r>
              <a:rPr lang="en-US" dirty="0"/>
              <a:t>National Harm Reduction TA Center</a:t>
            </a:r>
          </a:p>
          <a:p>
            <a:pPr marL="342900" indent="-342900"/>
            <a:r>
              <a:rPr lang="en-US" dirty="0">
                <a:hlinkClick r:id="rId4"/>
              </a:rPr>
              <a:t>NASEN | North America Syringe Exchange Network: NASEN Directory</a:t>
            </a:r>
            <a:endParaRPr lang="en-US" dirty="0"/>
          </a:p>
          <a:p>
            <a:pPr marL="344478" indent="0">
              <a:buNone/>
            </a:pPr>
            <a:endParaRPr lang="en-US" dirty="0"/>
          </a:p>
        </p:txBody>
      </p:sp>
    </p:spTree>
    <p:extLst>
      <p:ext uri="{BB962C8B-B14F-4D97-AF65-F5344CB8AC3E}">
        <p14:creationId xmlns:p14="http://schemas.microsoft.com/office/powerpoint/2010/main" val="2553022597"/>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Resources Part 1</a:t>
            </a:r>
          </a:p>
        </p:txBody>
      </p:sp>
      <p:sp>
        <p:nvSpPr>
          <p:cNvPr id="3" name="Text Placeholder 2"/>
          <p:cNvSpPr>
            <a:spLocks noGrp="1"/>
          </p:cNvSpPr>
          <p:nvPr>
            <p:ph type="body" sz="quarter" idx="11"/>
          </p:nvPr>
        </p:nvSpPr>
        <p:spPr>
          <a:xfrm>
            <a:off x="623461" y="1692680"/>
            <a:ext cx="5172787" cy="2986087"/>
          </a:xfrm>
        </p:spPr>
        <p:txBody>
          <a:bodyPr/>
          <a:lstStyle/>
          <a:p>
            <a:r>
              <a:rPr lang="en-US" dirty="0"/>
              <a:t>MDH HIV Testing </a:t>
            </a:r>
            <a:r>
              <a:rPr lang="en-US" dirty="0">
                <a:hlinkClick r:id="rId2"/>
              </a:rPr>
              <a:t>https://www.health.state.mn.us/diseases/hiv/prevention/hivtesting.html</a:t>
            </a:r>
            <a:endParaRPr lang="en-US" dirty="0"/>
          </a:p>
          <a:p>
            <a:r>
              <a:rPr lang="en-US" dirty="0"/>
              <a:t>Minnesota </a:t>
            </a:r>
            <a:r>
              <a:rPr lang="en-US" dirty="0" err="1"/>
              <a:t>PrEP</a:t>
            </a:r>
            <a:r>
              <a:rPr lang="en-US" dirty="0"/>
              <a:t> &amp; PEP Provider Directory: </a:t>
            </a:r>
            <a:r>
              <a:rPr lang="en-US" dirty="0">
                <a:hlinkClick r:id="rId3"/>
              </a:rPr>
              <a:t>https://www.health.state.mn.us/diseases/hiv/prevention/prep/index.html</a:t>
            </a:r>
            <a:endParaRPr lang="en-US" dirty="0"/>
          </a:p>
          <a:p>
            <a:r>
              <a:rPr lang="en-US" dirty="0" err="1"/>
              <a:t>PrEP</a:t>
            </a:r>
            <a:r>
              <a:rPr lang="en-US" dirty="0"/>
              <a:t> locator: </a:t>
            </a:r>
            <a:r>
              <a:rPr lang="en-US" dirty="0">
                <a:hlinkClick r:id="rId4"/>
              </a:rPr>
              <a:t>https://preplocator.org/</a:t>
            </a:r>
            <a:endParaRPr lang="en-US" dirty="0"/>
          </a:p>
          <a:p>
            <a:r>
              <a:rPr lang="en-US" dirty="0"/>
              <a:t>Minnesota HIV Outbreak info: </a:t>
            </a:r>
            <a:r>
              <a:rPr lang="en-US" dirty="0">
                <a:hlinkClick r:id="rId5"/>
              </a:rPr>
              <a:t>https://www.health.state.mn.us/diseases/hiv/stats/hiv.html</a:t>
            </a:r>
            <a:endParaRPr lang="en-US" dirty="0"/>
          </a:p>
          <a:p>
            <a:endParaRPr lang="en-US" dirty="0"/>
          </a:p>
        </p:txBody>
      </p:sp>
      <p:sp>
        <p:nvSpPr>
          <p:cNvPr id="5" name="Text Placeholder 4"/>
          <p:cNvSpPr>
            <a:spLocks noGrp="1"/>
          </p:cNvSpPr>
          <p:nvPr>
            <p:ph type="body" sz="quarter" idx="12"/>
          </p:nvPr>
        </p:nvSpPr>
        <p:spPr/>
        <p:txBody>
          <a:bodyPr/>
          <a:lstStyle/>
          <a:p>
            <a:r>
              <a:rPr lang="en-US" dirty="0" smtClean="0"/>
              <a:t>Hennepin County </a:t>
            </a:r>
            <a:r>
              <a:rPr lang="en-US" dirty="0"/>
              <a:t>Positively Hennepin</a:t>
            </a:r>
            <a:r>
              <a:rPr lang="en-US" dirty="0" smtClean="0"/>
              <a:t>: </a:t>
            </a:r>
            <a:r>
              <a:rPr lang="en-US" dirty="0" smtClean="0">
                <a:hlinkClick r:id="rId6"/>
              </a:rPr>
              <a:t>https</a:t>
            </a:r>
            <a:r>
              <a:rPr lang="en-US" dirty="0">
                <a:hlinkClick r:id="rId6"/>
              </a:rPr>
              <a:t>://</a:t>
            </a:r>
            <a:r>
              <a:rPr lang="en-US" dirty="0" smtClean="0">
                <a:hlinkClick r:id="rId6"/>
              </a:rPr>
              <a:t>www.hennepin.us/en/your-government/projects-initiatives/positively-hennepin</a:t>
            </a:r>
            <a:endParaRPr lang="en-US" dirty="0"/>
          </a:p>
          <a:p>
            <a:r>
              <a:rPr lang="en-US" dirty="0" smtClean="0"/>
              <a:t>University of Minnesota School of </a:t>
            </a:r>
            <a:r>
              <a:rPr lang="en-US" dirty="0"/>
              <a:t>Public </a:t>
            </a:r>
            <a:r>
              <a:rPr lang="en-US" dirty="0" smtClean="0"/>
              <a:t>Health HIV/STI Intervention &amp; Prevention Studies (HIPS): </a:t>
            </a:r>
            <a:r>
              <a:rPr lang="en-US" dirty="0" smtClean="0">
                <a:hlinkClick r:id="rId7"/>
              </a:rPr>
              <a:t>https</a:t>
            </a:r>
            <a:r>
              <a:rPr lang="en-US" dirty="0">
                <a:hlinkClick r:id="rId7"/>
              </a:rPr>
              <a:t>://www.sph.umn.edu/research/projects/hiv-sti-intervention-prevention-studies-hips</a:t>
            </a:r>
            <a:r>
              <a:rPr lang="en-US" dirty="0" smtClean="0">
                <a:hlinkClick r:id="rId7"/>
              </a:rPr>
              <a:t>/</a:t>
            </a:r>
            <a:endParaRPr lang="en-US" dirty="0" smtClean="0"/>
          </a:p>
        </p:txBody>
      </p:sp>
    </p:spTree>
    <p:extLst>
      <p:ext uri="{BB962C8B-B14F-4D97-AF65-F5344CB8AC3E}">
        <p14:creationId xmlns:p14="http://schemas.microsoft.com/office/powerpoint/2010/main" val="2302394779"/>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Resources Part 2</a:t>
            </a:r>
          </a:p>
        </p:txBody>
      </p:sp>
      <p:sp>
        <p:nvSpPr>
          <p:cNvPr id="3" name="Text Placeholder 2"/>
          <p:cNvSpPr>
            <a:spLocks noGrp="1"/>
          </p:cNvSpPr>
          <p:nvPr>
            <p:ph type="body" sz="quarter" idx="11"/>
          </p:nvPr>
        </p:nvSpPr>
        <p:spPr>
          <a:xfrm>
            <a:off x="623461" y="1692680"/>
            <a:ext cx="5172787" cy="2986087"/>
          </a:xfrm>
        </p:spPr>
        <p:txBody>
          <a:bodyPr/>
          <a:lstStyle/>
          <a:p>
            <a:r>
              <a:rPr lang="en-US" dirty="0"/>
              <a:t>Minnesota </a:t>
            </a:r>
            <a:r>
              <a:rPr lang="en-US" dirty="0" err="1"/>
              <a:t>AIDSLine</a:t>
            </a:r>
            <a:r>
              <a:rPr lang="en-US" dirty="0"/>
              <a:t>- Minnesota’s statewide information and referral service that can answer questions and link people to resources for HIV testing, prevention, and treatment and syringe service programs (and much more!)</a:t>
            </a:r>
          </a:p>
          <a:p>
            <a:pPr lvl="2"/>
            <a:r>
              <a:rPr lang="en-US" dirty="0"/>
              <a:t>Managed by Rainbow Health (</a:t>
            </a:r>
            <a:r>
              <a:rPr lang="en-US" dirty="0">
                <a:hlinkClick r:id="rId2"/>
              </a:rPr>
              <a:t>https://rainbowhealth.org/</a:t>
            </a:r>
            <a:r>
              <a:rPr lang="en-US" dirty="0"/>
              <a:t>)</a:t>
            </a:r>
          </a:p>
          <a:p>
            <a:pPr lvl="2"/>
            <a:r>
              <a:rPr lang="en-US" dirty="0"/>
              <a:t>Available by: Phone: 612-373-2437 or 1-800-248-2837, Email: </a:t>
            </a:r>
            <a:r>
              <a:rPr lang="en-US" dirty="0">
                <a:hlinkClick r:id="rId3"/>
              </a:rPr>
              <a:t>aidsline@rainbowhealth.org</a:t>
            </a:r>
            <a:r>
              <a:rPr lang="en-US" dirty="0"/>
              <a:t>, or Text: 839863</a:t>
            </a:r>
          </a:p>
        </p:txBody>
      </p:sp>
      <p:sp>
        <p:nvSpPr>
          <p:cNvPr id="4" name="Text Placeholder 3"/>
          <p:cNvSpPr>
            <a:spLocks noGrp="1"/>
          </p:cNvSpPr>
          <p:nvPr>
            <p:ph type="body" sz="quarter" idx="12"/>
          </p:nvPr>
        </p:nvSpPr>
        <p:spPr>
          <a:xfrm>
            <a:off x="5940998" y="1231434"/>
            <a:ext cx="5666921" cy="2986087"/>
          </a:xfrm>
        </p:spPr>
        <p:txBody>
          <a:bodyPr/>
          <a:lstStyle/>
          <a:p>
            <a:pPr marL="114298" indent="0">
              <a:buNone/>
            </a:pPr>
            <a:r>
              <a:rPr lang="en-US" dirty="0"/>
              <a:t>Syringe Service Program Resources:</a:t>
            </a:r>
          </a:p>
          <a:p>
            <a:pPr>
              <a:buFont typeface="Arial" panose="020B0604020202020204" pitchFamily="34" charset="0"/>
              <a:buChar char="•"/>
            </a:pPr>
            <a:r>
              <a:rPr lang="en-US" sz="2000" dirty="0"/>
              <a:t>Twin Cities and Greater MN Syringe Exchange Calendar (contact Rainbow health for most up to date version)</a:t>
            </a:r>
          </a:p>
          <a:p>
            <a:r>
              <a:rPr lang="en-US" sz="2000" dirty="0" err="1"/>
              <a:t>Vivent</a:t>
            </a:r>
            <a:r>
              <a:rPr lang="en-US" sz="2000" dirty="0"/>
              <a:t> Health, Superior, WI: </a:t>
            </a:r>
            <a:r>
              <a:rPr lang="en-US" sz="2000" dirty="0">
                <a:hlinkClick r:id="rId4"/>
              </a:rPr>
              <a:t>https://viventhealth.org/locations/superior/</a:t>
            </a:r>
            <a:endParaRPr lang="en-US" sz="2000" dirty="0"/>
          </a:p>
          <a:p>
            <a:r>
              <a:rPr lang="en-US" sz="2000" dirty="0"/>
              <a:t>Minnesota Department of Health: </a:t>
            </a:r>
            <a:r>
              <a:rPr lang="en-US" sz="2000" dirty="0">
                <a:hlinkClick r:id="rId5"/>
              </a:rPr>
              <a:t>https://www.health.state.mn.us/people/syringe/ssp.html</a:t>
            </a:r>
            <a:endParaRPr lang="en-US" sz="2000" dirty="0"/>
          </a:p>
          <a:p>
            <a:r>
              <a:rPr lang="en-US" sz="2000" dirty="0"/>
              <a:t>Centers for Disease Control (CDC): </a:t>
            </a:r>
            <a:r>
              <a:rPr lang="en-US" sz="2000" dirty="0">
                <a:hlinkClick r:id="rId6"/>
              </a:rPr>
              <a:t>https://www.cdc.gov/ssp/index.html</a:t>
            </a:r>
            <a:endParaRPr lang="en-US" sz="2000" dirty="0"/>
          </a:p>
          <a:p>
            <a:r>
              <a:rPr lang="en-US" sz="2000" dirty="0"/>
              <a:t>The Harm Reduction Coalition: </a:t>
            </a:r>
            <a:r>
              <a:rPr lang="en-US" sz="2000" dirty="0">
                <a:hlinkClick r:id="rId7"/>
              </a:rPr>
              <a:t>https://harmreduction.org/</a:t>
            </a:r>
            <a:endParaRPr lang="en-US" sz="2000" dirty="0"/>
          </a:p>
        </p:txBody>
      </p:sp>
    </p:spTree>
    <p:extLst>
      <p:ext uri="{BB962C8B-B14F-4D97-AF65-F5344CB8AC3E}">
        <p14:creationId xmlns:p14="http://schemas.microsoft.com/office/powerpoint/2010/main" val="112375801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408" y="7951"/>
            <a:ext cx="12391408" cy="6970167"/>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p:cNvSpPr txBox="1"/>
          <p:nvPr/>
        </p:nvSpPr>
        <p:spPr>
          <a:xfrm>
            <a:off x="11489635" y="6559826"/>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   </a:t>
            </a: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sp>
        <p:nvSpPr>
          <p:cNvPr id="7" name="TextBox 6"/>
          <p:cNvSpPr txBox="1"/>
          <p:nvPr/>
        </p:nvSpPr>
        <p:spPr>
          <a:xfrm>
            <a:off x="11563338" y="6586565"/>
            <a:ext cx="44916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3865"/>
                </a:solidFill>
                <a:effectLst/>
                <a:uLnTx/>
                <a:uFillTx/>
                <a:latin typeface="Calibri"/>
                <a:ea typeface="+mn-ea"/>
                <a:cs typeface="+mn-cs"/>
              </a:rPr>
              <a:t>     </a:t>
            </a: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2478820056"/>
      </p:ext>
    </p:extLst>
  </p:cSld>
  <p:clrMapOvr>
    <a:masterClrMapping/>
  </p:clrMapOvr>
  <p:timing>
    <p:tnLst>
      <p:par>
        <p:cTn id="1" dur="indefinite" restart="never" nodeType="tmRoot"/>
      </p:par>
    </p:tnLst>
  </p:timing>
</p:sld>
</file>

<file path=ppt/theme/theme1.xml><?xml version="1.0" encoding="utf-8"?>
<a:theme xmlns:a="http://schemas.openxmlformats.org/drawingml/2006/main" name="Minnesota">
  <a:themeElements>
    <a:clrScheme name="Custom 1">
      <a:dk1>
        <a:srgbClr val="003865"/>
      </a:dk1>
      <a:lt1>
        <a:srgbClr val="FFFFFF"/>
      </a:lt1>
      <a:dk2>
        <a:srgbClr val="000000"/>
      </a:dk2>
      <a:lt2>
        <a:srgbClr val="DDDDDA"/>
      </a:lt2>
      <a:accent1>
        <a:srgbClr val="003865"/>
      </a:accent1>
      <a:accent2>
        <a:srgbClr val="78BE21"/>
      </a:accent2>
      <a:accent3>
        <a:srgbClr val="007FAF"/>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classic option.potx" id="{97C24E70-379D-480C-9420-F379471FC0D6}" vid="{857587AC-A919-493F-9418-7BF7C0A5DB2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 id="{4723AF1D-E266-4D4D-9AEE-5E931A761B59}" vid="{3BBA7B13-78AB-4BDF-BAD9-2C37F94ED347}"/>
    </a:ext>
  </a:extLst>
</a:theme>
</file>

<file path=ppt/theme/theme3.xml><?xml version="1.0" encoding="utf-8"?>
<a:theme xmlns:a="http://schemas.openxmlformats.org/drawingml/2006/main" name="2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owerPoint.potx" id="{6A45AF2F-9106-4478-9569-AF2CD51C1956}" vid="{BFCD0B12-6798-40F0-8F7A-4569271261A2}"/>
    </a:ext>
  </a:extLst>
</a:theme>
</file>

<file path=ppt/theme/theme4.xml><?xml version="1.0" encoding="utf-8"?>
<a:theme xmlns:a="http://schemas.openxmlformats.org/drawingml/2006/main" name="1_Minnesota">
  <a:themeElements>
    <a:clrScheme name="Custom 1">
      <a:dk1>
        <a:srgbClr val="003865"/>
      </a:dk1>
      <a:lt1>
        <a:srgbClr val="FFFFFF"/>
      </a:lt1>
      <a:dk2>
        <a:srgbClr val="000000"/>
      </a:dk2>
      <a:lt2>
        <a:srgbClr val="DDDDDA"/>
      </a:lt2>
      <a:accent1>
        <a:srgbClr val="003865"/>
      </a:accent1>
      <a:accent2>
        <a:srgbClr val="78BE21"/>
      </a:accent2>
      <a:accent3>
        <a:srgbClr val="007FAF"/>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classic option.potx" id="{97C24E70-379D-480C-9420-F379471FC0D6}" vid="{857587AC-A919-493F-9418-7BF7C0A5DB2A}"/>
    </a:ext>
  </a:extLst>
</a:theme>
</file>

<file path=ppt/theme/theme5.xml><?xml version="1.0" encoding="utf-8"?>
<a:theme xmlns:a="http://schemas.openxmlformats.org/drawingml/2006/main" name="1_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29E8FC13-4AED-43AD-8C3F-9970A78E68DF}"/>
    </a:ext>
  </a:extLst>
</a:theme>
</file>

<file path=ppt/theme/theme7.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 id="{508E4FE0-C21D-41C1-85D3-567ACCCBB9D4}" vid="{6D811BC9-C2E0-48D9-930B-F2EC22440FE1}"/>
    </a:ext>
  </a:extLst>
</a:theme>
</file>

<file path=ppt/theme/theme8.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42</TotalTime>
  <Words>6387</Words>
  <Application>Microsoft Office PowerPoint</Application>
  <PresentationFormat>Widescreen</PresentationFormat>
  <Paragraphs>851</Paragraphs>
  <Slides>89</Slides>
  <Notes>48</Notes>
  <HiddenSlides>1</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89</vt:i4>
      </vt:variant>
    </vt:vector>
  </HeadingPairs>
  <TitlesOfParts>
    <vt:vector size="111" baseType="lpstr">
      <vt:lpstr>Arial</vt:lpstr>
      <vt:lpstr>Avenir Book</vt:lpstr>
      <vt:lpstr>Calibri</vt:lpstr>
      <vt:lpstr>Calibri Light</vt:lpstr>
      <vt:lpstr>Corbel</vt:lpstr>
      <vt:lpstr>Courier New</vt:lpstr>
      <vt:lpstr>Futura Medium</vt:lpstr>
      <vt:lpstr>Noto Sans Symbols</vt:lpstr>
      <vt:lpstr>Questrial</vt:lpstr>
      <vt:lpstr>STIXGeneral-Regular</vt:lpstr>
      <vt:lpstr>System Font Regular</vt:lpstr>
      <vt:lpstr>Times New Roman</vt:lpstr>
      <vt:lpstr>Wingdings</vt:lpstr>
      <vt:lpstr>Minnesota</vt:lpstr>
      <vt:lpstr>2_Content slide master</vt:lpstr>
      <vt:lpstr>2_Minnesota</vt:lpstr>
      <vt:lpstr>1_Minnesota</vt:lpstr>
      <vt:lpstr>1_AETC-BLANK-MASTER</vt:lpstr>
      <vt:lpstr>1_Content slide master</vt:lpstr>
      <vt:lpstr>Content slide master</vt:lpstr>
      <vt:lpstr>AETC-BLANK-MASTER</vt:lpstr>
      <vt:lpstr>1_Retrospect</vt:lpstr>
      <vt:lpstr>PowerPoint Presentation</vt:lpstr>
      <vt:lpstr>MATEC Statement on Equity and Inclusion</vt:lpstr>
      <vt:lpstr>Disclaimer</vt:lpstr>
      <vt:lpstr>Disclosure</vt:lpstr>
      <vt:lpstr>Learning Objectives</vt:lpstr>
      <vt:lpstr>Update on HIV Outbreaks in Minnesota</vt:lpstr>
      <vt:lpstr>Persons who inject drugs (PWID)  HIV Outbreaks Across the U.S. (2015-2019) </vt:lpstr>
      <vt:lpstr>Hennepin &amp; Ramsey Counties Outbreak</vt:lpstr>
      <vt:lpstr>PowerPoint Presentation</vt:lpstr>
      <vt:lpstr>Case Definition HIV Outbreak: Hennepin &amp; Ramsey Counties (Current Definition as of Oct 2022)  </vt:lpstr>
      <vt:lpstr>Current Case Count: Hennepin &amp; Ramsey County</vt:lpstr>
      <vt:lpstr>HIV Outbreak: Hennepin &amp; Ramsey Counties Epidemiology Curve of Cases by Groups</vt:lpstr>
      <vt:lpstr>Race/Hispanic Ethnicity by Outbreak Group</vt:lpstr>
      <vt:lpstr>Encampment Group, HIV Risk Factor</vt:lpstr>
      <vt:lpstr>Duluth Region Outbreak</vt:lpstr>
      <vt:lpstr>Case Definition HIV Outbreak: Duluth Region </vt:lpstr>
      <vt:lpstr>Current Case Count: Duluth Region </vt:lpstr>
      <vt:lpstr>HIV Outbreak: Duluth Region Epidemiology Curve of Cases</vt:lpstr>
      <vt:lpstr>Race/Hispanic Ethnicity by Sex at birth</vt:lpstr>
      <vt:lpstr>Duluth Region HIV Outbreak (N=39)</vt:lpstr>
      <vt:lpstr>Thank you</vt:lpstr>
      <vt:lpstr>HIV Prevention and Care Services  at the  Native American Community Clinic (NACC)</vt:lpstr>
      <vt:lpstr>Who are we?</vt:lpstr>
      <vt:lpstr>Tribal Nations in Minnesota</vt:lpstr>
      <vt:lpstr>Race Disparities in Drug Overdose Mortality, 2021</vt:lpstr>
      <vt:lpstr>Increased Prevalence of Risk Factors</vt:lpstr>
      <vt:lpstr>Challenges for our community</vt:lpstr>
      <vt:lpstr>Focusing on HIV</vt:lpstr>
      <vt:lpstr>NACC’s Principles of Care</vt:lpstr>
      <vt:lpstr>NACC’s Foundations of HIV Care</vt:lpstr>
      <vt:lpstr>PowerPoint Presentation</vt:lpstr>
      <vt:lpstr>NACC’s HIV Care Continuum</vt:lpstr>
      <vt:lpstr>Harm Reduction: Meeting patients where they’re at</vt:lpstr>
      <vt:lpstr>Co-location, Care coordination and Case Management</vt:lpstr>
      <vt:lpstr>NACC Outreach HIV Testing/Diagnosis</vt:lpstr>
      <vt:lpstr>Linkage to Care</vt:lpstr>
      <vt:lpstr>Engagement in Care </vt:lpstr>
      <vt:lpstr>HIV Retention in Care</vt:lpstr>
      <vt:lpstr>HIV Care/Treatment and Viral Suppression</vt:lpstr>
      <vt:lpstr>PrEP and Other Prevention Services </vt:lpstr>
      <vt:lpstr>Expansion of Services and Staffing</vt:lpstr>
      <vt:lpstr>Successes </vt:lpstr>
      <vt:lpstr>Thank you!</vt:lpstr>
      <vt:lpstr>Opt out HIV Testing at Fond Du Lac Tribal Clinics Jamie Conniff, MD</vt:lpstr>
      <vt:lpstr>Fond Du Lac: Min No Ayo Win </vt:lpstr>
      <vt:lpstr>Fond Du Lac: Center for American Indian Resources (CAIR)</vt:lpstr>
      <vt:lpstr>HIV Testing: Background</vt:lpstr>
      <vt:lpstr>Why Rapid Tests?</vt:lpstr>
      <vt:lpstr>Opt Out HIV Testing Project Set Up</vt:lpstr>
      <vt:lpstr>Opt Out HIV Testing Project Set Up [2]</vt:lpstr>
      <vt:lpstr>(Hoped-for) Successes</vt:lpstr>
      <vt:lpstr>Challenges</vt:lpstr>
      <vt:lpstr>PrEP/HIV Prevention</vt:lpstr>
      <vt:lpstr>Lessons Learned</vt:lpstr>
      <vt:lpstr>Thank you!!</vt:lpstr>
      <vt:lpstr>Cass Lake IHS  Harm Reduction Program</vt:lpstr>
      <vt:lpstr>Learning Objectives</vt:lpstr>
      <vt:lpstr>About Cass Lake IHS</vt:lpstr>
      <vt:lpstr>Need for Local Harm Reduction Services</vt:lpstr>
      <vt:lpstr>Risk Factors for Hepatitis C at Cass Lake IHS</vt:lpstr>
      <vt:lpstr>Need for Syringe Services </vt:lpstr>
      <vt:lpstr>Need for Syringe Services</vt:lpstr>
      <vt:lpstr>Getting Started - People</vt:lpstr>
      <vt:lpstr>Getting Started- Education</vt:lpstr>
      <vt:lpstr>Getting Started- Supplies</vt:lpstr>
      <vt:lpstr>Harm Reduction at CLIHS</vt:lpstr>
      <vt:lpstr>Harm Reduction at CLIHS</vt:lpstr>
      <vt:lpstr>PowerPoint Presentation</vt:lpstr>
      <vt:lpstr>PowerPoint Presentation</vt:lpstr>
      <vt:lpstr>Harm reduction through Tribal Health</vt:lpstr>
      <vt:lpstr>PowerPoint Presentation</vt:lpstr>
      <vt:lpstr>Participant Demographics</vt:lpstr>
      <vt:lpstr>Pharmacy STI Standing Order</vt:lpstr>
      <vt:lpstr>STI Testing first 7 months</vt:lpstr>
      <vt:lpstr>Pharmacy Based Incentive Program</vt:lpstr>
      <vt:lpstr>Pharmacy Based Incentive Program</vt:lpstr>
      <vt:lpstr>Difficult to Reach Patients </vt:lpstr>
      <vt:lpstr>Other Policies/Standing Orders</vt:lpstr>
      <vt:lpstr>What Works Well</vt:lpstr>
      <vt:lpstr>What Could Be Better </vt:lpstr>
      <vt:lpstr>Key Takeaways </vt:lpstr>
      <vt:lpstr>Questions?</vt:lpstr>
      <vt:lpstr>Q &amp; A</vt:lpstr>
      <vt:lpstr>Evaluation</vt:lpstr>
      <vt:lpstr>PowerPoint Presentation</vt:lpstr>
      <vt:lpstr>MATEC Resources</vt:lpstr>
      <vt:lpstr>Resources from Whitney:</vt:lpstr>
      <vt:lpstr>Other Resources Part 1</vt:lpstr>
      <vt:lpstr>Other Resources Part 2</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Petran</dc:creator>
  <cp:lastModifiedBy>Emily Petran</cp:lastModifiedBy>
  <cp:revision>8</cp:revision>
  <dcterms:created xsi:type="dcterms:W3CDTF">2024-05-16T14:11:57Z</dcterms:created>
  <dcterms:modified xsi:type="dcterms:W3CDTF">2024-05-28T21:02:03Z</dcterms:modified>
</cp:coreProperties>
</file>