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675" r:id="rId2"/>
    <p:sldMasterId id="2147483716" r:id="rId3"/>
    <p:sldMasterId id="2147483720" r:id="rId4"/>
    <p:sldMasterId id="2147483722" r:id="rId5"/>
  </p:sldMasterIdLst>
  <p:notesMasterIdLst>
    <p:notesMasterId r:id="rId63"/>
  </p:notesMasterIdLst>
  <p:handoutMasterIdLst>
    <p:handoutMasterId r:id="rId64"/>
  </p:handoutMasterIdLst>
  <p:sldIdLst>
    <p:sldId id="405" r:id="rId6"/>
    <p:sldId id="459" r:id="rId7"/>
    <p:sldId id="406" r:id="rId8"/>
    <p:sldId id="446" r:id="rId9"/>
    <p:sldId id="447" r:id="rId10"/>
    <p:sldId id="478" r:id="rId11"/>
    <p:sldId id="506" r:id="rId12"/>
    <p:sldId id="443" r:id="rId13"/>
    <p:sldId id="450" r:id="rId14"/>
    <p:sldId id="460" r:id="rId15"/>
    <p:sldId id="466" r:id="rId16"/>
    <p:sldId id="449" r:id="rId17"/>
    <p:sldId id="507" r:id="rId18"/>
    <p:sldId id="464" r:id="rId19"/>
    <p:sldId id="467" r:id="rId20"/>
    <p:sldId id="465" r:id="rId21"/>
    <p:sldId id="461" r:id="rId22"/>
    <p:sldId id="471" r:id="rId23"/>
    <p:sldId id="470" r:id="rId24"/>
    <p:sldId id="468" r:id="rId25"/>
    <p:sldId id="469" r:id="rId26"/>
    <p:sldId id="278" r:id="rId27"/>
    <p:sldId id="472" r:id="rId28"/>
    <p:sldId id="474" r:id="rId29"/>
    <p:sldId id="462" r:id="rId30"/>
    <p:sldId id="473" r:id="rId31"/>
    <p:sldId id="475" r:id="rId32"/>
    <p:sldId id="476" r:id="rId33"/>
    <p:sldId id="477" r:id="rId34"/>
    <p:sldId id="481" r:id="rId35"/>
    <p:sldId id="479" r:id="rId36"/>
    <p:sldId id="480" r:id="rId37"/>
    <p:sldId id="482" r:id="rId38"/>
    <p:sldId id="483" r:id="rId39"/>
    <p:sldId id="484" r:id="rId40"/>
    <p:sldId id="463" r:id="rId41"/>
    <p:sldId id="487" r:id="rId42"/>
    <p:sldId id="500" r:id="rId43"/>
    <p:sldId id="501" r:id="rId44"/>
    <p:sldId id="502" r:id="rId45"/>
    <p:sldId id="503" r:id="rId46"/>
    <p:sldId id="504" r:id="rId47"/>
    <p:sldId id="505" r:id="rId48"/>
    <p:sldId id="448" r:id="rId49"/>
    <p:sldId id="485" r:id="rId50"/>
    <p:sldId id="492" r:id="rId51"/>
    <p:sldId id="493" r:id="rId52"/>
    <p:sldId id="491" r:id="rId53"/>
    <p:sldId id="490" r:id="rId54"/>
    <p:sldId id="489" r:id="rId55"/>
    <p:sldId id="486" r:id="rId56"/>
    <p:sldId id="488" r:id="rId57"/>
    <p:sldId id="495" r:id="rId58"/>
    <p:sldId id="498" r:id="rId59"/>
    <p:sldId id="499" r:id="rId60"/>
    <p:sldId id="497" r:id="rId61"/>
    <p:sldId id="454" r:id="rId62"/>
  </p:sldIdLst>
  <p:sldSz cx="12192000" cy="6858000"/>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90952EF-6CDD-4FC7-BBDC-5F7EFA9D9786}">
          <p14:sldIdLst>
            <p14:sldId id="405"/>
            <p14:sldId id="459"/>
            <p14:sldId id="406"/>
            <p14:sldId id="446"/>
            <p14:sldId id="447"/>
            <p14:sldId id="478"/>
            <p14:sldId id="506"/>
            <p14:sldId id="443"/>
            <p14:sldId id="450"/>
            <p14:sldId id="460"/>
            <p14:sldId id="466"/>
            <p14:sldId id="449"/>
            <p14:sldId id="507"/>
            <p14:sldId id="464"/>
            <p14:sldId id="467"/>
            <p14:sldId id="465"/>
            <p14:sldId id="461"/>
            <p14:sldId id="471"/>
            <p14:sldId id="470"/>
            <p14:sldId id="468"/>
            <p14:sldId id="469"/>
            <p14:sldId id="278"/>
            <p14:sldId id="472"/>
            <p14:sldId id="474"/>
            <p14:sldId id="462"/>
            <p14:sldId id="473"/>
            <p14:sldId id="475"/>
            <p14:sldId id="476"/>
            <p14:sldId id="477"/>
            <p14:sldId id="481"/>
            <p14:sldId id="479"/>
            <p14:sldId id="480"/>
            <p14:sldId id="482"/>
            <p14:sldId id="483"/>
            <p14:sldId id="484"/>
            <p14:sldId id="463"/>
            <p14:sldId id="487"/>
            <p14:sldId id="500"/>
            <p14:sldId id="501"/>
            <p14:sldId id="502"/>
            <p14:sldId id="503"/>
            <p14:sldId id="504"/>
            <p14:sldId id="505"/>
            <p14:sldId id="448"/>
            <p14:sldId id="485"/>
            <p14:sldId id="492"/>
            <p14:sldId id="493"/>
            <p14:sldId id="491"/>
            <p14:sldId id="490"/>
            <p14:sldId id="489"/>
            <p14:sldId id="486"/>
            <p14:sldId id="488"/>
            <p14:sldId id="495"/>
            <p14:sldId id="498"/>
            <p14:sldId id="499"/>
            <p14:sldId id="497"/>
            <p14:sldId id="454"/>
          </p14:sldIdLst>
        </p14:section>
      </p14:sectionLst>
    </p:ex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6B6"/>
    <a:srgbClr val="DDDCD3"/>
    <a:srgbClr val="F8F6F0"/>
    <a:srgbClr val="FCFAF4"/>
    <a:srgbClr val="F0EDE4"/>
    <a:srgbClr val="E7E5D9"/>
    <a:srgbClr val="C5C4BA"/>
    <a:srgbClr val="A9A89F"/>
    <a:srgbClr val="DAD8CB"/>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7" autoAdjust="0"/>
    <p:restoredTop sz="96327" autoAdjust="0"/>
  </p:normalViewPr>
  <p:slideViewPr>
    <p:cSldViewPr snapToGrid="0">
      <p:cViewPr varScale="1">
        <p:scale>
          <a:sx n="70" d="100"/>
          <a:sy n="70" d="100"/>
        </p:scale>
        <p:origin x="888" y="60"/>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3CD4BC3-4558-412F-8D5B-8D118CCE74BB}" type="datetimeFigureOut">
              <a:rPr lang="en-US" smtClean="0"/>
              <a:pPr/>
              <a:t>5/30/2024</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169919" cy="480060"/>
          </a:xfrm>
          <a:prstGeom prst="rect">
            <a:avLst/>
          </a:prstGeom>
          <a:noFill/>
          <a:ln>
            <a:noFill/>
          </a:ln>
        </p:spPr>
        <p:txBody>
          <a:bodyPr lIns="96645" tIns="96645" rIns="96645" bIns="96645" anchor="t" anchorCtr="0"/>
          <a:lstStyle>
            <a:lvl1pPr marL="0" marR="0" indent="0" algn="l"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
        <p:nvSpPr>
          <p:cNvPr id="3" name="Shape 3"/>
          <p:cNvSpPr txBox="1">
            <a:spLocks noGrp="1"/>
          </p:cNvSpPr>
          <p:nvPr>
            <p:ph type="dt" idx="10"/>
          </p:nvPr>
        </p:nvSpPr>
        <p:spPr>
          <a:xfrm>
            <a:off x="4143587" y="0"/>
            <a:ext cx="3169919" cy="480060"/>
          </a:xfrm>
          <a:prstGeom prst="rect">
            <a:avLst/>
          </a:prstGeom>
          <a:noFill/>
          <a:ln>
            <a:noFill/>
          </a:ln>
        </p:spPr>
        <p:txBody>
          <a:bodyPr lIns="96645" tIns="96645" rIns="96645" bIns="96645" anchor="t" anchorCtr="0"/>
          <a:lstStyle>
            <a:lvl1pPr marL="0" marR="0" indent="0" algn="r"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
        <p:nvSpPr>
          <p:cNvPr id="4" name="Shape 4"/>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indent="0" algn="l"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
        <p:nvSpPr>
          <p:cNvPr id="7" name="Shape 7"/>
          <p:cNvSpPr txBox="1">
            <a:spLocks noGrp="1"/>
          </p:cNvSpPr>
          <p:nvPr>
            <p:ph type="sldNum" idx="12"/>
          </p:nvPr>
        </p:nvSpPr>
        <p:spPr>
          <a:xfrm>
            <a:off x="4143587" y="9119474"/>
            <a:ext cx="3169919" cy="480060"/>
          </a:xfrm>
          <a:prstGeom prst="rect">
            <a:avLst/>
          </a:prstGeom>
          <a:noFill/>
          <a:ln>
            <a:noFill/>
          </a:ln>
        </p:spPr>
        <p:txBody>
          <a:bodyPr lIns="96645" tIns="96645" rIns="96645" bIns="96645" anchor="b" anchorCtr="0"/>
          <a:lstStyle>
            <a:lvl1pPr marL="0" marR="0" indent="0" algn="r"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85372" indent="-302066">
              <a:defRPr>
                <a:solidFill>
                  <a:schemeClr val="tx1"/>
                </a:solidFill>
                <a:latin typeface="Tahoma" pitchFamily="34" charset="0"/>
              </a:defRPr>
            </a:lvl2pPr>
            <a:lvl3pPr marL="1208265" indent="-241653">
              <a:defRPr>
                <a:solidFill>
                  <a:schemeClr val="tx1"/>
                </a:solidFill>
                <a:latin typeface="Tahoma" pitchFamily="34" charset="0"/>
              </a:defRPr>
            </a:lvl3pPr>
            <a:lvl4pPr marL="1691571" indent="-241653">
              <a:defRPr>
                <a:solidFill>
                  <a:schemeClr val="tx1"/>
                </a:solidFill>
                <a:latin typeface="Tahoma" pitchFamily="34" charset="0"/>
              </a:defRPr>
            </a:lvl4pPr>
            <a:lvl5pPr marL="2174878" indent="-241653">
              <a:defRPr>
                <a:solidFill>
                  <a:schemeClr val="tx1"/>
                </a:solidFill>
                <a:latin typeface="Tahoma" pitchFamily="34" charset="0"/>
              </a:defRPr>
            </a:lvl5pPr>
            <a:lvl6pPr marL="2658184" indent="-241653" eaLnBrk="0" fontAlgn="base" hangingPunct="0">
              <a:spcBef>
                <a:spcPct val="0"/>
              </a:spcBef>
              <a:spcAft>
                <a:spcPct val="0"/>
              </a:spcAft>
              <a:defRPr>
                <a:solidFill>
                  <a:schemeClr val="tx1"/>
                </a:solidFill>
                <a:latin typeface="Tahoma" pitchFamily="34" charset="0"/>
              </a:defRPr>
            </a:lvl6pPr>
            <a:lvl7pPr marL="3141490" indent="-241653" eaLnBrk="0" fontAlgn="base" hangingPunct="0">
              <a:spcBef>
                <a:spcPct val="0"/>
              </a:spcBef>
              <a:spcAft>
                <a:spcPct val="0"/>
              </a:spcAft>
              <a:defRPr>
                <a:solidFill>
                  <a:schemeClr val="tx1"/>
                </a:solidFill>
                <a:latin typeface="Tahoma" pitchFamily="34" charset="0"/>
              </a:defRPr>
            </a:lvl7pPr>
            <a:lvl8pPr marL="3624796" indent="-241653" eaLnBrk="0" fontAlgn="base" hangingPunct="0">
              <a:spcBef>
                <a:spcPct val="0"/>
              </a:spcBef>
              <a:spcAft>
                <a:spcPct val="0"/>
              </a:spcAft>
              <a:defRPr>
                <a:solidFill>
                  <a:schemeClr val="tx1"/>
                </a:solidFill>
                <a:latin typeface="Tahoma" pitchFamily="34" charset="0"/>
              </a:defRPr>
            </a:lvl8pPr>
            <a:lvl9pPr marL="4108102" indent="-241653" eaLnBrk="0" fontAlgn="base" hangingPunct="0">
              <a:spcBef>
                <a:spcPct val="0"/>
              </a:spcBef>
              <a:spcAft>
                <a:spcPct val="0"/>
              </a:spcAft>
              <a:defRPr>
                <a:solidFill>
                  <a:schemeClr val="tx1"/>
                </a:solidFill>
                <a:latin typeface="Tahoma" pitchFamily="34" charset="0"/>
              </a:defRPr>
            </a:lvl9pPr>
          </a:lstStyle>
          <a:p>
            <a:r>
              <a:rPr lang="en-US" altLang="en-US">
                <a:latin typeface="Arial" charset="0"/>
              </a:rPr>
              <a:t>Jan Stockton, RN, MSN, AACRN</a:t>
            </a:r>
          </a:p>
        </p:txBody>
      </p:sp>
      <p:sp>
        <p:nvSpPr>
          <p:cNvPr id="1044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85372" indent="-302066">
              <a:defRPr>
                <a:solidFill>
                  <a:schemeClr val="tx1"/>
                </a:solidFill>
                <a:latin typeface="Tahoma" pitchFamily="34" charset="0"/>
              </a:defRPr>
            </a:lvl2pPr>
            <a:lvl3pPr marL="1208265" indent="-241653">
              <a:defRPr>
                <a:solidFill>
                  <a:schemeClr val="tx1"/>
                </a:solidFill>
                <a:latin typeface="Tahoma" pitchFamily="34" charset="0"/>
              </a:defRPr>
            </a:lvl3pPr>
            <a:lvl4pPr marL="1691571" indent="-241653">
              <a:defRPr>
                <a:solidFill>
                  <a:schemeClr val="tx1"/>
                </a:solidFill>
                <a:latin typeface="Tahoma" pitchFamily="34" charset="0"/>
              </a:defRPr>
            </a:lvl4pPr>
            <a:lvl5pPr marL="2174878" indent="-241653">
              <a:defRPr>
                <a:solidFill>
                  <a:schemeClr val="tx1"/>
                </a:solidFill>
                <a:latin typeface="Tahoma" pitchFamily="34" charset="0"/>
              </a:defRPr>
            </a:lvl5pPr>
            <a:lvl6pPr marL="2658184" indent="-241653" eaLnBrk="0" fontAlgn="base" hangingPunct="0">
              <a:spcBef>
                <a:spcPct val="0"/>
              </a:spcBef>
              <a:spcAft>
                <a:spcPct val="0"/>
              </a:spcAft>
              <a:defRPr>
                <a:solidFill>
                  <a:schemeClr val="tx1"/>
                </a:solidFill>
                <a:latin typeface="Tahoma" pitchFamily="34" charset="0"/>
              </a:defRPr>
            </a:lvl6pPr>
            <a:lvl7pPr marL="3141490" indent="-241653" eaLnBrk="0" fontAlgn="base" hangingPunct="0">
              <a:spcBef>
                <a:spcPct val="0"/>
              </a:spcBef>
              <a:spcAft>
                <a:spcPct val="0"/>
              </a:spcAft>
              <a:defRPr>
                <a:solidFill>
                  <a:schemeClr val="tx1"/>
                </a:solidFill>
                <a:latin typeface="Tahoma" pitchFamily="34" charset="0"/>
              </a:defRPr>
            </a:lvl7pPr>
            <a:lvl8pPr marL="3624796" indent="-241653" eaLnBrk="0" fontAlgn="base" hangingPunct="0">
              <a:spcBef>
                <a:spcPct val="0"/>
              </a:spcBef>
              <a:spcAft>
                <a:spcPct val="0"/>
              </a:spcAft>
              <a:defRPr>
                <a:solidFill>
                  <a:schemeClr val="tx1"/>
                </a:solidFill>
                <a:latin typeface="Tahoma" pitchFamily="34" charset="0"/>
              </a:defRPr>
            </a:lvl8pPr>
            <a:lvl9pPr marL="4108102" indent="-241653" eaLnBrk="0" fontAlgn="base" hangingPunct="0">
              <a:spcBef>
                <a:spcPct val="0"/>
              </a:spcBef>
              <a:spcAft>
                <a:spcPct val="0"/>
              </a:spcAft>
              <a:defRPr>
                <a:solidFill>
                  <a:schemeClr val="tx1"/>
                </a:solidFill>
                <a:latin typeface="Tahoma" pitchFamily="34" charset="0"/>
              </a:defRPr>
            </a:lvl9pPr>
          </a:lstStyle>
          <a:p>
            <a:r>
              <a:rPr lang="en-US" altLang="en-US">
                <a:latin typeface="Arial" charset="0"/>
              </a:rPr>
              <a:t>HIV/Hepatitis Co-Infection</a:t>
            </a:r>
          </a:p>
        </p:txBody>
      </p:sp>
      <p:sp>
        <p:nvSpPr>
          <p:cNvPr id="1044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85372" indent="-302066">
              <a:defRPr>
                <a:solidFill>
                  <a:schemeClr val="tx1"/>
                </a:solidFill>
                <a:latin typeface="Tahoma" pitchFamily="34" charset="0"/>
              </a:defRPr>
            </a:lvl2pPr>
            <a:lvl3pPr marL="1208265" indent="-241653">
              <a:defRPr>
                <a:solidFill>
                  <a:schemeClr val="tx1"/>
                </a:solidFill>
                <a:latin typeface="Tahoma" pitchFamily="34" charset="0"/>
              </a:defRPr>
            </a:lvl3pPr>
            <a:lvl4pPr marL="1691571" indent="-241653">
              <a:defRPr>
                <a:solidFill>
                  <a:schemeClr val="tx1"/>
                </a:solidFill>
                <a:latin typeface="Tahoma" pitchFamily="34" charset="0"/>
              </a:defRPr>
            </a:lvl4pPr>
            <a:lvl5pPr marL="2174878" indent="-241653">
              <a:defRPr>
                <a:solidFill>
                  <a:schemeClr val="tx1"/>
                </a:solidFill>
                <a:latin typeface="Tahoma" pitchFamily="34" charset="0"/>
              </a:defRPr>
            </a:lvl5pPr>
            <a:lvl6pPr marL="2658184" indent="-241653" eaLnBrk="0" fontAlgn="base" hangingPunct="0">
              <a:spcBef>
                <a:spcPct val="0"/>
              </a:spcBef>
              <a:spcAft>
                <a:spcPct val="0"/>
              </a:spcAft>
              <a:defRPr>
                <a:solidFill>
                  <a:schemeClr val="tx1"/>
                </a:solidFill>
                <a:latin typeface="Tahoma" pitchFamily="34" charset="0"/>
              </a:defRPr>
            </a:lvl6pPr>
            <a:lvl7pPr marL="3141490" indent="-241653" eaLnBrk="0" fontAlgn="base" hangingPunct="0">
              <a:spcBef>
                <a:spcPct val="0"/>
              </a:spcBef>
              <a:spcAft>
                <a:spcPct val="0"/>
              </a:spcAft>
              <a:defRPr>
                <a:solidFill>
                  <a:schemeClr val="tx1"/>
                </a:solidFill>
                <a:latin typeface="Tahoma" pitchFamily="34" charset="0"/>
              </a:defRPr>
            </a:lvl7pPr>
            <a:lvl8pPr marL="3624796" indent="-241653" eaLnBrk="0" fontAlgn="base" hangingPunct="0">
              <a:spcBef>
                <a:spcPct val="0"/>
              </a:spcBef>
              <a:spcAft>
                <a:spcPct val="0"/>
              </a:spcAft>
              <a:defRPr>
                <a:solidFill>
                  <a:schemeClr val="tx1"/>
                </a:solidFill>
                <a:latin typeface="Tahoma" pitchFamily="34" charset="0"/>
              </a:defRPr>
            </a:lvl8pPr>
            <a:lvl9pPr marL="4108102" indent="-241653" eaLnBrk="0" fontAlgn="base" hangingPunct="0">
              <a:spcBef>
                <a:spcPct val="0"/>
              </a:spcBef>
              <a:spcAft>
                <a:spcPct val="0"/>
              </a:spcAft>
              <a:defRPr>
                <a:solidFill>
                  <a:schemeClr val="tx1"/>
                </a:solidFill>
                <a:latin typeface="Tahoma" pitchFamily="34" charset="0"/>
              </a:defRPr>
            </a:lvl9pPr>
          </a:lstStyle>
          <a:p>
            <a:r>
              <a:rPr lang="en-US" altLang="en-US">
                <a:latin typeface="Arial" charset="0"/>
              </a:rPr>
              <a:t>Cincinnati STD/HIV PTC                 1/09</a:t>
            </a:r>
          </a:p>
        </p:txBody>
      </p:sp>
      <p:sp>
        <p:nvSpPr>
          <p:cNvPr id="1044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85372" indent="-302066">
              <a:defRPr>
                <a:solidFill>
                  <a:schemeClr val="tx1"/>
                </a:solidFill>
                <a:latin typeface="Tahoma" pitchFamily="34" charset="0"/>
              </a:defRPr>
            </a:lvl2pPr>
            <a:lvl3pPr marL="1208265" indent="-241653">
              <a:defRPr>
                <a:solidFill>
                  <a:schemeClr val="tx1"/>
                </a:solidFill>
                <a:latin typeface="Tahoma" pitchFamily="34" charset="0"/>
              </a:defRPr>
            </a:lvl3pPr>
            <a:lvl4pPr marL="1691571" indent="-241653">
              <a:defRPr>
                <a:solidFill>
                  <a:schemeClr val="tx1"/>
                </a:solidFill>
                <a:latin typeface="Tahoma" pitchFamily="34" charset="0"/>
              </a:defRPr>
            </a:lvl4pPr>
            <a:lvl5pPr marL="2174878" indent="-241653">
              <a:defRPr>
                <a:solidFill>
                  <a:schemeClr val="tx1"/>
                </a:solidFill>
                <a:latin typeface="Tahoma" pitchFamily="34" charset="0"/>
              </a:defRPr>
            </a:lvl5pPr>
            <a:lvl6pPr marL="2658184" indent="-241653" eaLnBrk="0" fontAlgn="base" hangingPunct="0">
              <a:spcBef>
                <a:spcPct val="0"/>
              </a:spcBef>
              <a:spcAft>
                <a:spcPct val="0"/>
              </a:spcAft>
              <a:defRPr>
                <a:solidFill>
                  <a:schemeClr val="tx1"/>
                </a:solidFill>
                <a:latin typeface="Tahoma" pitchFamily="34" charset="0"/>
              </a:defRPr>
            </a:lvl6pPr>
            <a:lvl7pPr marL="3141490" indent="-241653" eaLnBrk="0" fontAlgn="base" hangingPunct="0">
              <a:spcBef>
                <a:spcPct val="0"/>
              </a:spcBef>
              <a:spcAft>
                <a:spcPct val="0"/>
              </a:spcAft>
              <a:defRPr>
                <a:solidFill>
                  <a:schemeClr val="tx1"/>
                </a:solidFill>
                <a:latin typeface="Tahoma" pitchFamily="34" charset="0"/>
              </a:defRPr>
            </a:lvl7pPr>
            <a:lvl8pPr marL="3624796" indent="-241653" eaLnBrk="0" fontAlgn="base" hangingPunct="0">
              <a:spcBef>
                <a:spcPct val="0"/>
              </a:spcBef>
              <a:spcAft>
                <a:spcPct val="0"/>
              </a:spcAft>
              <a:defRPr>
                <a:solidFill>
                  <a:schemeClr val="tx1"/>
                </a:solidFill>
                <a:latin typeface="Tahoma" pitchFamily="34" charset="0"/>
              </a:defRPr>
            </a:lvl8pPr>
            <a:lvl9pPr marL="4108102" indent="-241653" eaLnBrk="0" fontAlgn="base" hangingPunct="0">
              <a:spcBef>
                <a:spcPct val="0"/>
              </a:spcBef>
              <a:spcAft>
                <a:spcPct val="0"/>
              </a:spcAft>
              <a:defRPr>
                <a:solidFill>
                  <a:schemeClr val="tx1"/>
                </a:solidFill>
                <a:latin typeface="Tahoma" pitchFamily="34" charset="0"/>
              </a:defRPr>
            </a:lvl9pPr>
          </a:lstStyle>
          <a:p>
            <a:fld id="{8956075F-E919-4426-8FCF-37551AFC3305}" type="slidenum">
              <a:rPr lang="en-US" altLang="en-US" smtClean="0">
                <a:latin typeface="Arial" charset="0"/>
              </a:rPr>
              <a:pPr/>
              <a:t>22</a:t>
            </a:fld>
            <a:endParaRPr lang="en-US" altLang="en-US">
              <a:latin typeface="Arial" charset="0"/>
            </a:endParaRPr>
          </a:p>
        </p:txBody>
      </p:sp>
      <p:sp>
        <p:nvSpPr>
          <p:cNvPr id="10445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77E73355-4BB6-4A03-9D47-35B0B119A999}" type="slidenum">
              <a:rPr lang="en-US" altLang="en-US" sz="1300">
                <a:latin typeface="Arial" charset="0"/>
              </a:rPr>
              <a:pPr algn="r" eaLnBrk="1" hangingPunct="1"/>
              <a:t>22</a:t>
            </a:fld>
            <a:endParaRPr lang="en-US" altLang="en-US" sz="1300">
              <a:latin typeface="Arial" charset="0"/>
            </a:endParaRPr>
          </a:p>
        </p:txBody>
      </p:sp>
      <p:sp>
        <p:nvSpPr>
          <p:cNvPr id="104455" name="Rectangle 2"/>
          <p:cNvSpPr>
            <a:spLocks noGrp="1" noRot="1" noChangeAspect="1" noChangeArrowheads="1" noTextEdit="1"/>
          </p:cNvSpPr>
          <p:nvPr>
            <p:ph type="sldImg"/>
          </p:nvPr>
        </p:nvSpPr>
        <p:spPr>
          <a:xfrm>
            <a:off x="458788" y="720725"/>
            <a:ext cx="6400800" cy="3600450"/>
          </a:xfrm>
          <a:ln/>
        </p:spPr>
      </p:sp>
      <p:sp>
        <p:nvSpPr>
          <p:cNvPr id="10445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latin typeface="Arial" charset="0"/>
              </a:rPr>
              <a:t>In this study, Garfein and colleagues estimated the prevalence and correlates of 4 blood-borne viral infections in drug users with up to 6 years of injecting experience. </a:t>
            </a:r>
          </a:p>
          <a:p>
            <a:pPr eaLnBrk="1" hangingPunct="1"/>
            <a:r>
              <a:rPr lang="en-US" altLang="ja-JP">
                <a:latin typeface="Arial" charset="0"/>
              </a:rPr>
              <a:t>Overall, seroprevalence of HCV was very high (77%) among short-term injection drug users and exceeded that of any other blood‑borne infection, including HIV and hepatitis B. Seropositivity for HCV was rapidly acquired. The prevalence of HCV was 64.7% among those who had injected for 1 year or less. The hepatitis C and B viruses were associated with injection drug habits, whereas HIV was associated with sexual variables.</a:t>
            </a:r>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023497" y="878064"/>
            <a:ext cx="8647033" cy="838200"/>
          </a:xfrm>
          <a:prstGeom prst="rect">
            <a:avLst/>
          </a:prstGeom>
        </p:spPr>
        <p:txBody>
          <a:bodyPr anchor="b">
            <a:noAutofit/>
          </a:bodyPr>
          <a:lstStyle>
            <a:lvl1pPr algn="l">
              <a:defRPr sz="38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Presenter"/>
          <p:cNvSpPr>
            <a:spLocks noGrp="1"/>
          </p:cNvSpPr>
          <p:nvPr>
            <p:ph type="body" sz="quarter" idx="10" hasCustomPrompt="1"/>
          </p:nvPr>
        </p:nvSpPr>
        <p:spPr>
          <a:xfrm>
            <a:off x="2023496" y="2300665"/>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Presenter’s Name and credentials</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023496" y="2950265"/>
            <a:ext cx="6957016" cy="495641"/>
          </a:xfrm>
          <a:prstGeom prst="rect">
            <a:avLst/>
          </a:prstGeom>
        </p:spPr>
        <p:txBody>
          <a:bodyPr anchor="ctr"/>
          <a:lstStyle>
            <a:lvl1pPr marL="0" indent="0">
              <a:buNone/>
              <a:defRPr sz="2399" b="0" i="0">
                <a:solidFill>
                  <a:schemeClr val="accent4">
                    <a:lumMod val="20000"/>
                    <a:lumOff val="80000"/>
                  </a:schemeClr>
                </a:solidFill>
                <a:latin typeface="Arial" panose="020B0604020202020204" pitchFamily="34" charset="0"/>
              </a:defRPr>
            </a:lvl1pPr>
          </a:lstStyle>
          <a:p>
            <a:pPr lvl="0"/>
            <a:r>
              <a:rPr lang="en-US" dirty="0"/>
              <a:t>Program Date</a:t>
            </a:r>
          </a:p>
        </p:txBody>
      </p:sp>
      <p:pic>
        <p:nvPicPr>
          <p:cNvPr id="9" name="ribbon">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729"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2079812" y="1993267"/>
            <a:ext cx="8534400"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A picture containing text, clipart&#10;&#10;Description automatically generated">
            <a:extLst>
              <a:ext uri="{FF2B5EF4-FFF2-40B4-BE49-F238E27FC236}">
                <a16:creationId xmlns:a16="http://schemas.microsoft.com/office/drawing/2014/main" id="{EE640C2C-E8F8-4D8E-8D74-BF1CC71F4F28}"/>
              </a:ext>
            </a:extLst>
          </p:cNvPr>
          <p:cNvPicPr>
            <a:picLocks noChangeAspect="1"/>
          </p:cNvPicPr>
          <p:nvPr userDrawn="1"/>
        </p:nvPicPr>
        <p:blipFill>
          <a:blip r:embed="rId3"/>
          <a:stretch>
            <a:fillRect/>
          </a:stretch>
        </p:blipFill>
        <p:spPr>
          <a:xfrm>
            <a:off x="7465404" y="5255493"/>
            <a:ext cx="3802961" cy="969459"/>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2FE8953-CC33-2C45-A9FA-27859439A714}"/>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1F5AB0-1A36-E845-B537-69548D35EB0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2" y="1046679"/>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1935957"/>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33712"/>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53420"/>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02639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Col 1">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3633"/>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a:extLst>
              <a:ext uri="{FF2B5EF4-FFF2-40B4-BE49-F238E27FC236}">
                <a16:creationId xmlns:a16="http://schemas.microsoft.com/office/drawing/2014/main" id="{52F0C1DF-6492-8445-A2F1-D57652FA6084}"/>
              </a:ext>
            </a:extLst>
          </p:cNvPr>
          <p:cNvSpPr>
            <a:spLocks noGrp="1"/>
          </p:cNvSpPr>
          <p:nvPr>
            <p:ph type="body" sz="quarter" idx="12"/>
          </p:nvPr>
        </p:nvSpPr>
        <p:spPr>
          <a:xfrm>
            <a:off x="5965836" y="1933632"/>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Paragraph and Bullets">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46066"/>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3459"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2F0C1DF-6492-8445-A2F1-D57652FA6084}"/>
              </a:ext>
            </a:extLst>
          </p:cNvPr>
          <p:cNvSpPr>
            <a:spLocks noGrp="1"/>
          </p:cNvSpPr>
          <p:nvPr>
            <p:ph type="body" sz="quarter" idx="12"/>
          </p:nvPr>
        </p:nvSpPr>
        <p:spPr>
          <a:xfrm>
            <a:off x="4500884"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52F0C1DF-6492-8445-A2F1-D57652FA6084}"/>
              </a:ext>
            </a:extLst>
          </p:cNvPr>
          <p:cNvSpPr>
            <a:spLocks noGrp="1"/>
          </p:cNvSpPr>
          <p:nvPr>
            <p:ph type="body" sz="quarter" idx="13"/>
          </p:nvPr>
        </p:nvSpPr>
        <p:spPr>
          <a:xfrm>
            <a:off x="8308113" y="1935126"/>
            <a:ext cx="3648691" cy="2986087"/>
          </a:xfrm>
          <a:prstGeom prst="rect">
            <a:avLst/>
          </a:prstGeom>
        </p:spPr>
        <p:txBody>
          <a:bodyPr/>
          <a:lstStyle>
            <a:lvl1pPr marL="227013" indent="-227013">
              <a:spcBef>
                <a:spcPts val="0"/>
              </a:spcBef>
              <a:spcAft>
                <a:spcPts val="1200"/>
              </a:spcAft>
              <a:buClr>
                <a:schemeClr val="accent6"/>
              </a:buClr>
              <a:buFont typeface="Wingdings" pitchFamily="2" charset="2"/>
              <a:buChar char="§"/>
              <a:defRPr sz="2000">
                <a:solidFill>
                  <a:schemeClr val="tx1"/>
                </a:solidFill>
                <a:latin typeface="+mn-lt"/>
              </a:defRPr>
            </a:lvl1pPr>
            <a:lvl2pPr marL="228600" indent="-228600">
              <a:spcBef>
                <a:spcPts val="0"/>
              </a:spcBef>
              <a:spcAft>
                <a:spcPts val="600"/>
              </a:spcAft>
              <a:defRPr sz="2000">
                <a:latin typeface="+mn-lt"/>
              </a:defRPr>
            </a:lvl2pPr>
            <a:lvl3pPr marL="457200" indent="-222250">
              <a:spcBef>
                <a:spcPts val="0"/>
              </a:spcBef>
              <a:spcAft>
                <a:spcPts val="600"/>
              </a:spcAft>
              <a:buFont typeface="Arial" panose="020B0604020202020204" pitchFamily="34" charset="0"/>
              <a:buChar char="•"/>
              <a:defRPr sz="2000">
                <a:latin typeface="+mn-lt"/>
              </a:defRPr>
            </a:lvl3pPr>
            <a:lvl4pPr marL="573088" indent="-222250">
              <a:spcBef>
                <a:spcPts val="0"/>
              </a:spcBef>
              <a:spcAft>
                <a:spcPts val="600"/>
              </a:spcAft>
              <a:buClr>
                <a:schemeClr val="accent6"/>
              </a:buClr>
              <a:buFont typeface="System Font Regular"/>
              <a:buChar char="–"/>
              <a:defRPr sz="2000">
                <a:latin typeface="+mn-lt"/>
              </a:defRPr>
            </a:lvl4pPr>
            <a:lvl5pPr marL="685800" indent="-228600">
              <a:spcBef>
                <a:spcPts val="0"/>
              </a:spcBef>
              <a:spcAft>
                <a:spcPts val="600"/>
              </a:spcAft>
              <a:buClr>
                <a:schemeClr val="accent6"/>
              </a:buClr>
              <a:buSzPct val="100000"/>
              <a:buFont typeface="System Font Regular"/>
              <a:buChar char="–"/>
              <a:tabLst/>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3260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Text and Picture">
    <p:spTree>
      <p:nvGrpSpPr>
        <p:cNvPr id="1" name=""/>
        <p:cNvGrpSpPr/>
        <p:nvPr/>
      </p:nvGrpSpPr>
      <p:grpSpPr>
        <a:xfrm>
          <a:off x="0" y="0"/>
          <a:ext cx="0" cy="0"/>
          <a:chOff x="0" y="0"/>
          <a:chExt cx="0" cy="0"/>
        </a:xfrm>
      </p:grpSpPr>
      <p:sp>
        <p:nvSpPr>
          <p:cNvPr id="5" name="Title Placeholder 9">
            <a:extLst>
              <a:ext uri="{FF2B5EF4-FFF2-40B4-BE49-F238E27FC236}">
                <a16:creationId xmlns:a16="http://schemas.microsoft.com/office/drawing/2014/main" id="{F03EF72A-8772-7F43-9512-C4B063F665DB}"/>
              </a:ext>
            </a:extLst>
          </p:cNvPr>
          <p:cNvSpPr>
            <a:spLocks noGrp="1"/>
          </p:cNvSpPr>
          <p:nvPr>
            <p:ph type="title"/>
          </p:nvPr>
        </p:nvSpPr>
        <p:spPr>
          <a:xfrm>
            <a:off x="623459" y="1064974"/>
            <a:ext cx="10515163"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Placeholder 9">
            <a:extLst>
              <a:ext uri="{FF2B5EF4-FFF2-40B4-BE49-F238E27FC236}">
                <a16:creationId xmlns:a16="http://schemas.microsoft.com/office/drawing/2014/main" id="{52F0C1DF-6492-8445-A2F1-D57652FA6084}"/>
              </a:ext>
            </a:extLst>
          </p:cNvPr>
          <p:cNvSpPr>
            <a:spLocks noGrp="1"/>
          </p:cNvSpPr>
          <p:nvPr>
            <p:ph type="body" sz="quarter" idx="11"/>
          </p:nvPr>
        </p:nvSpPr>
        <p:spPr>
          <a:xfrm>
            <a:off x="622867" y="1984682"/>
            <a:ext cx="524995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FBAF9846-71DA-A44F-8AF9-87E1DDB943E1}"/>
              </a:ext>
            </a:extLst>
          </p:cNvPr>
          <p:cNvSpPr>
            <a:spLocks noGrp="1"/>
          </p:cNvSpPr>
          <p:nvPr>
            <p:ph type="pic" sz="quarter" idx="12"/>
          </p:nvPr>
        </p:nvSpPr>
        <p:spPr>
          <a:xfrm>
            <a:off x="6096000" y="1984682"/>
            <a:ext cx="5043213" cy="298767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3" hidden="1">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4"/>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9CEB-2028-2842-AF60-6C74C4CAB384}" type="datetime4">
              <a:rPr lang="en-US" smtClean="0"/>
              <a:t>May 30, 2024</a:t>
            </a:fld>
            <a:endParaRPr lang="en-US" dirty="0"/>
          </a:p>
        </p:txBody>
      </p:sp>
      <p:sp>
        <p:nvSpPr>
          <p:cNvPr id="7" name="Picture Placeholder">
            <a:extLst>
              <a:ext uri="{FF2B5EF4-FFF2-40B4-BE49-F238E27FC236}">
                <a16:creationId xmlns:a16="http://schemas.microsoft.com/office/drawing/2014/main" id="{E8EA923E-BC71-C347-8E04-0810876CF682}"/>
              </a:ext>
            </a:extLst>
          </p:cNvPr>
          <p:cNvSpPr>
            <a:spLocks noGrp="1"/>
          </p:cNvSpPr>
          <p:nvPr>
            <p:ph type="pic" sz="quarter" idx="12"/>
          </p:nvPr>
        </p:nvSpPr>
        <p:spPr>
          <a:xfrm>
            <a:off x="551538" y="1052854"/>
            <a:ext cx="10941633" cy="4471845"/>
          </a:xfrm>
          <a:prstGeom prst="rect">
            <a:avLst/>
          </a:prstGeom>
        </p:spPr>
        <p:txBody>
          <a:bodyPr anchor="ctr"/>
          <a:lstStyle>
            <a:lvl1pPr algn="ctr">
              <a:defRPr sz="1400"/>
            </a:lvl1pPr>
          </a:lstStyle>
          <a:p>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0325E-1230-4989-A331-8B6641FF68E7}"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C1834-056A-4D71-87A5-D8EEEEC464BE}" type="slidenum">
              <a:rPr lang="en-US" smtClean="0"/>
              <a:t>‹#›</a:t>
            </a:fld>
            <a:endParaRPr lang="en-US"/>
          </a:p>
        </p:txBody>
      </p:sp>
    </p:spTree>
    <p:extLst>
      <p:ext uri="{BB962C8B-B14F-4D97-AF65-F5344CB8AC3E}">
        <p14:creationId xmlns:p14="http://schemas.microsoft.com/office/powerpoint/2010/main" val="105343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5088E65-7B0A-2B48-94E1-2853A9E0B48C}"/>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ftr="0"/>
  <p:txStyles>
    <p:titleStyle>
      <a:lvl1pPr algn="ctr" defTabSz="1218915" rtl="0" eaLnBrk="1" latinLnBrk="0" hangingPunct="1">
        <a:spcBef>
          <a:spcPct val="0"/>
        </a:spcBef>
        <a:buNone/>
        <a:defRPr sz="5865" kern="1200">
          <a:solidFill>
            <a:schemeClr val="tx1"/>
          </a:solidFill>
          <a:latin typeface="+mj-lt"/>
          <a:ea typeface="+mj-ea"/>
          <a:cs typeface="+mj-cs"/>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0E9C3A6-0004-41AF-A6A5-D3161655948C}"/>
              </a:ext>
            </a:extLst>
          </p:cNvPr>
          <p:cNvPicPr>
            <a:picLocks noChangeAspect="1"/>
          </p:cNvPicPr>
          <p:nvPr userDrawn="1"/>
        </p:nvPicPr>
        <p:blipFill>
          <a:blip r:embed="rId9"/>
          <a:stretch>
            <a:fillRect/>
          </a:stretch>
        </p:blipFill>
        <p:spPr>
          <a:xfrm>
            <a:off x="9380207" y="5955779"/>
            <a:ext cx="2550540" cy="652801"/>
          </a:xfrm>
          <a:prstGeom prst="rect">
            <a:avLst/>
          </a:prstGeom>
        </p:spPr>
      </p:pic>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052854"/>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p:nvSpPr>
        <p:spPr>
          <a:xfrm>
            <a:off x="0" y="4"/>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Oval 5">
            <a:extLst>
              <a:ext uri="{FF2B5EF4-FFF2-40B4-BE49-F238E27FC236}">
                <a16:creationId xmlns:a16="http://schemas.microsoft.com/office/drawing/2014/main" id="{DC63F7F3-9642-BA4D-83B9-EB92AB17B872}"/>
              </a:ext>
            </a:extLst>
          </p:cNvPr>
          <p:cNvSpPr/>
          <p:nvPr userDrawn="1"/>
        </p:nvSpPr>
        <p:spPr>
          <a:xfrm>
            <a:off x="11510433" y="220765"/>
            <a:ext cx="41393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TextBox 7">
            <a:extLst>
              <a:ext uri="{FF2B5EF4-FFF2-40B4-BE49-F238E27FC236}">
                <a16:creationId xmlns:a16="http://schemas.microsoft.com/office/drawing/2014/main" id="{7B8C0E48-51A4-0042-B570-D9B72B6AACAE}"/>
              </a:ext>
            </a:extLst>
          </p:cNvPr>
          <p:cNvSpPr txBox="1"/>
          <p:nvPr userDrawn="1"/>
        </p:nvSpPr>
        <p:spPr>
          <a:xfrm>
            <a:off x="11451416" y="241166"/>
            <a:ext cx="502051" cy="246221"/>
          </a:xfrm>
          <a:prstGeom prst="rect">
            <a:avLst/>
          </a:prstGeom>
          <a:noFill/>
        </p:spPr>
        <p:txBody>
          <a:bodyPr wrap="square" rtlCol="0">
            <a:spAutoFit/>
          </a:bodyPr>
          <a:lstStyle/>
          <a:p>
            <a:pPr algn="ctr"/>
            <a:fld id="{A565D13D-210D-7741-99FD-FE938200C5BF}" type="slidenum">
              <a:rPr lang="en-US" sz="1000" b="1" smtClean="0">
                <a:solidFill>
                  <a:schemeClr val="bg1"/>
                </a:solidFill>
              </a:rPr>
              <a:t>‹#›</a:t>
            </a:fld>
            <a:endParaRPr lang="en-US" sz="10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6" r:id="rId1"/>
    <p:sldLayoutId id="2147483677" r:id="rId2"/>
    <p:sldLayoutId id="2147483725" r:id="rId3"/>
    <p:sldLayoutId id="2147483727" r:id="rId4"/>
    <p:sldLayoutId id="2147483724" r:id="rId5"/>
    <p:sldLayoutId id="2147483701" r:id="rId6"/>
    <p:sldLayoutId id="2147483728" r:id="rId7"/>
  </p:sldLayoutIdLst>
  <p:transition spd="slow">
    <p:fade/>
  </p:transition>
  <p:hf sldNum="0" hdr="0" ftr="0"/>
  <p:txStyles>
    <p:titleStyle>
      <a:lvl1pPr algn="l" defTabSz="1218915" rtl="0" eaLnBrk="1" latinLnBrk="0" hangingPunct="1">
        <a:spcBef>
          <a:spcPct val="0"/>
        </a:spcBef>
        <a:buNone/>
        <a:defRPr sz="3200" kern="1200">
          <a:solidFill>
            <a:schemeClr val="accent6"/>
          </a:solidFill>
          <a:latin typeface="+mj-lt"/>
          <a:ea typeface="+mj-ea"/>
          <a:cs typeface="Arial" pitchFamily="34" charset="0"/>
        </a:defRPr>
      </a:lvl1pPr>
    </p:titleStyle>
    <p:body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AFB01793-2FA9-4B8E-A3F2-3BF0503C5325}"/>
              </a:ext>
            </a:extLst>
          </p:cNvPr>
          <p:cNvPicPr>
            <a:picLocks noChangeAspect="1"/>
          </p:cNvPicPr>
          <p:nvPr userDrawn="1"/>
        </p:nvPicPr>
        <p:blipFill>
          <a:blip r:embed="rId3"/>
          <a:stretch>
            <a:fillRect/>
          </a:stretch>
        </p:blipFill>
        <p:spPr>
          <a:xfrm>
            <a:off x="9311245" y="5940910"/>
            <a:ext cx="2585729" cy="659160"/>
          </a:xfrm>
          <a:prstGeom prst="rect">
            <a:avLst/>
          </a:prstGeom>
        </p:spPr>
      </p:pic>
      <p:sp>
        <p:nvSpPr>
          <p:cNvPr id="2" name="Title Placeholder 1"/>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729" y="0"/>
            <a:ext cx="1262984" cy="6858000"/>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2D83179F-7910-43A9-829E-9B113A2690A5}"/>
              </a:ext>
            </a:extLst>
          </p:cNvPr>
          <p:cNvPicPr>
            <a:picLocks noChangeAspect="1"/>
          </p:cNvPicPr>
          <p:nvPr userDrawn="1"/>
        </p:nvPicPr>
        <p:blipFill>
          <a:blip r:embed="rId3"/>
          <a:stretch>
            <a:fillRect/>
          </a:stretch>
        </p:blipFill>
        <p:spPr>
          <a:xfrm>
            <a:off x="9311245" y="5940910"/>
            <a:ext cx="2585729" cy="659160"/>
          </a:xfrm>
          <a:prstGeom prst="rect">
            <a:avLst/>
          </a:prstGeom>
        </p:spPr>
      </p:pic>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4">
            <a:alphaModFix amt="12000"/>
          </a:blip>
          <a:stretch>
            <a:fillRect/>
          </a:stretch>
        </p:blipFill>
        <p:spPr>
          <a:xfrm>
            <a:off x="273729" y="0"/>
            <a:ext cx="1262984" cy="6858000"/>
          </a:xfrm>
          <a:prstGeom prst="rect">
            <a:avLst/>
          </a:prstGeom>
        </p:spPr>
      </p:pic>
      <p:sp>
        <p:nvSpPr>
          <p:cNvPr id="9" name="Title Placeholder 1">
            <a:extLst>
              <a:ext uri="{FF2B5EF4-FFF2-40B4-BE49-F238E27FC236}">
                <a16:creationId xmlns:a16="http://schemas.microsoft.com/office/drawing/2014/main" id="{8D9DD1BC-81E8-1B42-AB2F-FA7D4C98C3F2}"/>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ftr="0"/>
  <p:txStyles>
    <p:titleStyle>
      <a:lvl1pPr algn="l" defTabSz="1218915" rtl="0" eaLnBrk="1" latinLnBrk="0" hangingPunct="1">
        <a:spcBef>
          <a:spcPct val="0"/>
        </a:spcBef>
        <a:buNone/>
        <a:defRPr sz="3800" b="0" i="0" kern="1200">
          <a:solidFill>
            <a:schemeClr val="bg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849" y="0"/>
            <a:ext cx="1262984" cy="6858000"/>
          </a:xfrm>
          <a:prstGeom prst="rect">
            <a:avLst/>
          </a:prstGeom>
        </p:spPr>
      </p:pic>
      <p:sp>
        <p:nvSpPr>
          <p:cNvPr id="10" name="Title Placeholder 1">
            <a:extLst>
              <a:ext uri="{FF2B5EF4-FFF2-40B4-BE49-F238E27FC236}">
                <a16:creationId xmlns:a16="http://schemas.microsoft.com/office/drawing/2014/main" id="{12BEEF32-7CEA-9D40-9BFF-27C90A8807A5}"/>
              </a:ext>
            </a:extLst>
          </p:cNvPr>
          <p:cNvSpPr>
            <a:spLocks noGrp="1"/>
          </p:cNvSpPr>
          <p:nvPr>
            <p:ph type="title"/>
          </p:nvPr>
        </p:nvSpPr>
        <p:spPr>
          <a:xfrm>
            <a:off x="2077031" y="2691240"/>
            <a:ext cx="85344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descr="A picture containing text&#10;&#10;Description automatically generated">
            <a:extLst>
              <a:ext uri="{FF2B5EF4-FFF2-40B4-BE49-F238E27FC236}">
                <a16:creationId xmlns:a16="http://schemas.microsoft.com/office/drawing/2014/main" id="{BF48CAD7-FAE7-4EB0-B589-829542983467}"/>
              </a:ext>
            </a:extLst>
          </p:cNvPr>
          <p:cNvPicPr>
            <a:picLocks noChangeAspect="1"/>
          </p:cNvPicPr>
          <p:nvPr userDrawn="1"/>
        </p:nvPicPr>
        <p:blipFill>
          <a:blip r:embed="rId4"/>
          <a:stretch>
            <a:fillRect/>
          </a:stretch>
        </p:blipFill>
        <p:spPr>
          <a:xfrm>
            <a:off x="9380207" y="5955779"/>
            <a:ext cx="2550540" cy="652801"/>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ftr="0"/>
  <p:txStyles>
    <p:titleStyle>
      <a:lvl1pPr algn="l" defTabSz="1218915" rtl="0" eaLnBrk="1" latinLnBrk="0" hangingPunct="1">
        <a:spcBef>
          <a:spcPct val="0"/>
        </a:spcBef>
        <a:buNone/>
        <a:defRPr sz="3800" b="0" i="0" kern="1200">
          <a:solidFill>
            <a:schemeClr val="accent1"/>
          </a:solidFill>
          <a:latin typeface="Arial" panose="020B0604020202020204" pitchFamily="34" charset="0"/>
          <a:ea typeface="+mj-ea"/>
          <a:cs typeface="Arial" pitchFamily="34" charset="0"/>
        </a:defRPr>
      </a:lvl1pPr>
    </p:titleStyle>
    <p:bodyStyle>
      <a:lvl1pPr marL="457094" indent="-457094" algn="l" defTabSz="121891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68" indent="-380911" algn="l" defTabSz="121891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44" indent="-304729" algn="l" defTabSz="121891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915" rtl="0" eaLnBrk="1" latinLnBrk="0" hangingPunct="1">
        <a:defRPr sz="2399" kern="1200">
          <a:solidFill>
            <a:schemeClr val="tx1"/>
          </a:solidFill>
          <a:latin typeface="+mn-lt"/>
          <a:ea typeface="+mn-ea"/>
          <a:cs typeface="+mn-cs"/>
        </a:defRPr>
      </a:lvl1pPr>
      <a:lvl2pPr marL="609458" algn="l" defTabSz="1218915" rtl="0" eaLnBrk="1" latinLnBrk="0" hangingPunct="1">
        <a:defRPr sz="2399" kern="1200">
          <a:solidFill>
            <a:schemeClr val="tx1"/>
          </a:solidFill>
          <a:latin typeface="+mn-lt"/>
          <a:ea typeface="+mn-ea"/>
          <a:cs typeface="+mn-cs"/>
        </a:defRPr>
      </a:lvl2pPr>
      <a:lvl3pPr marL="1218915" algn="l" defTabSz="1218915" rtl="0" eaLnBrk="1" latinLnBrk="0" hangingPunct="1">
        <a:defRPr sz="2399" kern="1200">
          <a:solidFill>
            <a:schemeClr val="tx1"/>
          </a:solidFill>
          <a:latin typeface="+mn-lt"/>
          <a:ea typeface="+mn-ea"/>
          <a:cs typeface="+mn-cs"/>
        </a:defRPr>
      </a:lvl3pPr>
      <a:lvl4pPr marL="1828373" algn="l" defTabSz="1218915" rtl="0" eaLnBrk="1" latinLnBrk="0" hangingPunct="1">
        <a:defRPr sz="2399" kern="1200">
          <a:solidFill>
            <a:schemeClr val="tx1"/>
          </a:solidFill>
          <a:latin typeface="+mn-lt"/>
          <a:ea typeface="+mn-ea"/>
          <a:cs typeface="+mn-cs"/>
        </a:defRPr>
      </a:lvl4pPr>
      <a:lvl5pPr marL="2437830" algn="l" defTabSz="1218915" rtl="0" eaLnBrk="1" latinLnBrk="0" hangingPunct="1">
        <a:defRPr sz="2399" kern="1200">
          <a:solidFill>
            <a:schemeClr val="tx1"/>
          </a:solidFill>
          <a:latin typeface="+mn-lt"/>
          <a:ea typeface="+mn-ea"/>
          <a:cs typeface="+mn-cs"/>
        </a:defRPr>
      </a:lvl5pPr>
      <a:lvl6pPr marL="3047289" algn="l" defTabSz="1218915" rtl="0" eaLnBrk="1" latinLnBrk="0" hangingPunct="1">
        <a:defRPr sz="2399" kern="1200">
          <a:solidFill>
            <a:schemeClr val="tx1"/>
          </a:solidFill>
          <a:latin typeface="+mn-lt"/>
          <a:ea typeface="+mn-ea"/>
          <a:cs typeface="+mn-cs"/>
        </a:defRPr>
      </a:lvl6pPr>
      <a:lvl7pPr marL="3656747" algn="l" defTabSz="1218915" rtl="0" eaLnBrk="1" latinLnBrk="0" hangingPunct="1">
        <a:defRPr sz="2399" kern="1200">
          <a:solidFill>
            <a:schemeClr val="tx1"/>
          </a:solidFill>
          <a:latin typeface="+mn-lt"/>
          <a:ea typeface="+mn-ea"/>
          <a:cs typeface="+mn-cs"/>
        </a:defRPr>
      </a:lvl7pPr>
      <a:lvl8pPr marL="4266204" algn="l" defTabSz="1218915" rtl="0" eaLnBrk="1" latinLnBrk="0" hangingPunct="1">
        <a:defRPr sz="2399" kern="1200">
          <a:solidFill>
            <a:schemeClr val="tx1"/>
          </a:solidFill>
          <a:latin typeface="+mn-lt"/>
          <a:ea typeface="+mn-ea"/>
          <a:cs typeface="+mn-cs"/>
        </a:defRPr>
      </a:lvl8pPr>
      <a:lvl9pPr marL="4875662" algn="l" defTabSz="121891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www.harmreductionohio.org/what-you-need-to-know-about-hepatitis-c-treatment-in-ohi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hepatitisc.uw.edu/go/treatment-infection/multi-genotype-treatment-new-lesson/core-concept/all"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hepatitisc.uw.edu/go/treatment-infection/multi-genotype-treatment-new-lesson/core-concept/al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patitisc.uw.edu/go/treatment-infection/multi-genotype-treatment-new-lesson/core-concept/all#recommended-simplified-treatment-regimens-patients-without-cirrhosis"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hcvguidelines.org/treatment-naive/simplified-treatment"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hcvguidelines.org/treatment-naive/simplified-treatment"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cvguidelines.org/treatment-naive/simplified-treatment"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hepatitisc.uw.edu/" TargetMode="External"/><Relationship Id="rId2" Type="http://schemas.openxmlformats.org/officeDocument/2006/relationships/hyperlink" Target="https://www.hepatitisb.uw.edu/" TargetMode="External"/><Relationship Id="rId1" Type="http://schemas.openxmlformats.org/officeDocument/2006/relationships/slideLayout" Target="../slideLayouts/slideLayout3.xml"/><Relationship Id="rId4" Type="http://schemas.openxmlformats.org/officeDocument/2006/relationships/hyperlink" Target="https://www.cdc.gov/hepatitis/hcv/hcvfaq.htm"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aidsetc.org/" TargetMode="External"/><Relationship Id="rId3" Type="http://schemas.openxmlformats.org/officeDocument/2006/relationships/hyperlink" Target="https://aidsetc.org/nhc" TargetMode="External"/><Relationship Id="rId7" Type="http://schemas.openxmlformats.org/officeDocument/2006/relationships/hyperlink" Target="https://www.hepatitisc.uw.edu/" TargetMode="External"/><Relationship Id="rId2" Type="http://schemas.openxmlformats.org/officeDocument/2006/relationships/hyperlink" Target="http://nccc.ucsf.edu/" TargetMode="External"/><Relationship Id="rId1" Type="http://schemas.openxmlformats.org/officeDocument/2006/relationships/slideLayout" Target="../slideLayouts/slideLayout4.xml"/><Relationship Id="rId6" Type="http://schemas.openxmlformats.org/officeDocument/2006/relationships/hyperlink" Target="https://www.hepatitisb.uw.edu/" TargetMode="External"/><Relationship Id="rId5" Type="http://schemas.openxmlformats.org/officeDocument/2006/relationships/hyperlink" Target="https://www.hivprep.uw.edu/" TargetMode="External"/><Relationship Id="rId4" Type="http://schemas.openxmlformats.org/officeDocument/2006/relationships/hyperlink" Target="https://aidsetc.org/hivhcv" TargetMode="External"/><Relationship Id="rId9" Type="http://schemas.openxmlformats.org/officeDocument/2006/relationships/hyperlink" Target="https://matec.inf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patitisc.uw.edu/" TargetMode="External"/><Relationship Id="rId2" Type="http://schemas.openxmlformats.org/officeDocument/2006/relationships/hyperlink" Target="https://www.hepatitisb.uw.edu/" TargetMode="External"/><Relationship Id="rId1" Type="http://schemas.openxmlformats.org/officeDocument/2006/relationships/slideLayout" Target="../slideLayouts/slideLayout3.xml"/><Relationship Id="rId4" Type="http://schemas.openxmlformats.org/officeDocument/2006/relationships/hyperlink" Target="https://www.cdc.gov/hepatitis/hcv/hcvfaq.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epatitisc.uw.edu/" TargetMode="External"/><Relationship Id="rId2" Type="http://schemas.openxmlformats.org/officeDocument/2006/relationships/hyperlink" Target="https://www.hepatitisb.uw.edu/" TargetMode="External"/><Relationship Id="rId1" Type="http://schemas.openxmlformats.org/officeDocument/2006/relationships/slideLayout" Target="../slideLayouts/slideLayout3.xml"/><Relationship Id="rId4" Type="http://schemas.openxmlformats.org/officeDocument/2006/relationships/hyperlink" Target="https://www.cdc.gov/hepatitis/hcv/hcvfaq.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3041623" y="1182864"/>
            <a:ext cx="6485275" cy="838200"/>
          </a:xfrm>
        </p:spPr>
        <p:txBody>
          <a:bodyPr/>
          <a:lstStyle/>
          <a:p>
            <a:r>
              <a:rPr lang="en-US" dirty="0"/>
              <a:t>Hepatitis C Overview for Primary Care</a:t>
            </a:r>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3041622" y="2483545"/>
            <a:ext cx="6485275" cy="495641"/>
          </a:xfrm>
        </p:spPr>
        <p:txBody>
          <a:bodyPr/>
          <a:lstStyle/>
          <a:p>
            <a:r>
              <a:rPr lang="en-US" b="1" dirty="0"/>
              <a:t>Jan M. Stockton, MSN, RN, AACRN, ACNS</a:t>
            </a:r>
          </a:p>
          <a:p>
            <a:r>
              <a:rPr lang="en-US" b="1" dirty="0"/>
              <a:t>Project Coordinator, MATEC-OH</a:t>
            </a:r>
          </a:p>
          <a:p>
            <a:r>
              <a:rPr lang="en-US" b="1" dirty="0"/>
              <a:t>University of Cincinnati Medical Center</a:t>
            </a:r>
          </a:p>
        </p:txBody>
      </p:sp>
      <p:sp>
        <p:nvSpPr>
          <p:cNvPr id="7" name="Text Placeholder 6">
            <a:extLst>
              <a:ext uri="{FF2B5EF4-FFF2-40B4-BE49-F238E27FC236}">
                <a16:creationId xmlns:a16="http://schemas.microsoft.com/office/drawing/2014/main" id="{236C4969-A995-8946-A121-625D52800F42}"/>
              </a:ext>
            </a:extLst>
          </p:cNvPr>
          <p:cNvSpPr>
            <a:spLocks noGrp="1"/>
          </p:cNvSpPr>
          <p:nvPr>
            <p:ph type="body" sz="quarter" idx="11"/>
          </p:nvPr>
        </p:nvSpPr>
        <p:spPr>
          <a:xfrm>
            <a:off x="3041622" y="3509065"/>
            <a:ext cx="5217762" cy="495641"/>
          </a:xfrm>
        </p:spPr>
        <p:txBody>
          <a:bodyPr/>
          <a:lstStyle/>
          <a:p>
            <a:endParaRPr lang="en-US" dirty="0">
              <a:solidFill>
                <a:srgbClr val="8096B6"/>
              </a:solidFill>
            </a:endParaRPr>
          </a:p>
        </p:txBody>
      </p:sp>
      <p:pic>
        <p:nvPicPr>
          <p:cNvPr id="3" name="Picture 2" descr="A picture containing text, clipart&#10;&#10;Description automatically generated">
            <a:extLst>
              <a:ext uri="{FF2B5EF4-FFF2-40B4-BE49-F238E27FC236}">
                <a16:creationId xmlns:a16="http://schemas.microsoft.com/office/drawing/2014/main" id="{A8EBAF46-6E0E-48C0-BBBF-F1DB0F1F4214}"/>
              </a:ext>
            </a:extLst>
          </p:cNvPr>
          <p:cNvPicPr>
            <a:picLocks noChangeAspect="1"/>
          </p:cNvPicPr>
          <p:nvPr/>
        </p:nvPicPr>
        <p:blipFill>
          <a:blip r:embed="rId3"/>
          <a:stretch>
            <a:fillRect/>
          </a:stretch>
        </p:blipFill>
        <p:spPr>
          <a:xfrm>
            <a:off x="4043264" y="5412922"/>
            <a:ext cx="2659224" cy="576405"/>
          </a:xfrm>
          <a:prstGeom prst="rect">
            <a:avLst/>
          </a:prstGeom>
        </p:spPr>
      </p:pic>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5D98-CB17-A3E3-68B0-11D3D6577DBF}"/>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Hepatitis</a:t>
            </a:r>
          </a:p>
        </p:txBody>
      </p:sp>
      <p:sp>
        <p:nvSpPr>
          <p:cNvPr id="3" name="Text Placeholder 2">
            <a:extLst>
              <a:ext uri="{FF2B5EF4-FFF2-40B4-BE49-F238E27FC236}">
                <a16:creationId xmlns:a16="http://schemas.microsoft.com/office/drawing/2014/main" id="{74A07BF2-BD41-04BA-8339-A5D24E0B06DF}"/>
              </a:ext>
            </a:extLst>
          </p:cNvPr>
          <p:cNvSpPr>
            <a:spLocks noGrp="1"/>
          </p:cNvSpPr>
          <p:nvPr>
            <p:ph type="body" sz="quarter" idx="11"/>
          </p:nvPr>
        </p:nvSpPr>
        <p:spPr>
          <a:xfrm>
            <a:off x="508000" y="1658780"/>
            <a:ext cx="9369966" cy="2986087"/>
          </a:xfrm>
        </p:spPr>
        <p:txBody>
          <a:bodyPr/>
          <a:lstStyle/>
          <a:p>
            <a:pPr eaLnBrk="1" hangingPunct="1">
              <a:lnSpc>
                <a:spcPct val="90000"/>
              </a:lnSpc>
              <a:defRPr/>
            </a:pPr>
            <a:r>
              <a:rPr lang="en-US" sz="2800" dirty="0"/>
              <a:t>Inflammation of the liver</a:t>
            </a:r>
          </a:p>
          <a:p>
            <a:pPr eaLnBrk="1" hangingPunct="1">
              <a:lnSpc>
                <a:spcPct val="90000"/>
              </a:lnSpc>
              <a:defRPr/>
            </a:pPr>
            <a:r>
              <a:rPr lang="en-US" sz="2800" dirty="0"/>
              <a:t>Caused by:</a:t>
            </a:r>
          </a:p>
          <a:p>
            <a:pPr lvl="2">
              <a:lnSpc>
                <a:spcPct val="90000"/>
              </a:lnSpc>
              <a:defRPr/>
            </a:pPr>
            <a:r>
              <a:rPr lang="en-US" sz="2800" dirty="0"/>
              <a:t>Chemical agents</a:t>
            </a:r>
          </a:p>
          <a:p>
            <a:pPr lvl="3">
              <a:lnSpc>
                <a:spcPct val="90000"/>
              </a:lnSpc>
              <a:defRPr/>
            </a:pPr>
            <a:r>
              <a:rPr lang="en-US" sz="2400" dirty="0"/>
              <a:t>Alcohol</a:t>
            </a:r>
          </a:p>
          <a:p>
            <a:pPr lvl="3">
              <a:lnSpc>
                <a:spcPct val="90000"/>
              </a:lnSpc>
              <a:defRPr/>
            </a:pPr>
            <a:r>
              <a:rPr lang="en-US" sz="2400" dirty="0"/>
              <a:t>Medications</a:t>
            </a:r>
          </a:p>
          <a:p>
            <a:pPr lvl="3">
              <a:lnSpc>
                <a:spcPct val="90000"/>
              </a:lnSpc>
              <a:defRPr/>
            </a:pPr>
            <a:r>
              <a:rPr lang="en-US" sz="2400" dirty="0"/>
              <a:t>Industrial solvents</a:t>
            </a:r>
          </a:p>
          <a:p>
            <a:pPr lvl="2">
              <a:lnSpc>
                <a:spcPct val="90000"/>
              </a:lnSpc>
              <a:defRPr/>
            </a:pPr>
            <a:r>
              <a:rPr lang="en-US" sz="2800" dirty="0"/>
              <a:t>Viral infection</a:t>
            </a:r>
          </a:p>
          <a:p>
            <a:pPr lvl="3">
              <a:lnSpc>
                <a:spcPct val="90000"/>
              </a:lnSpc>
              <a:defRPr/>
            </a:pPr>
            <a:r>
              <a:rPr lang="en-US" sz="2400" dirty="0"/>
              <a:t>5 types</a:t>
            </a:r>
          </a:p>
          <a:p>
            <a:pPr lvl="3">
              <a:lnSpc>
                <a:spcPct val="90000"/>
              </a:lnSpc>
              <a:defRPr/>
            </a:pPr>
            <a:r>
              <a:rPr lang="en-US" sz="2400" dirty="0"/>
              <a:t>Hepatitis A, Hepatitis B, and Hepatitis C most common</a:t>
            </a:r>
          </a:p>
        </p:txBody>
      </p:sp>
    </p:spTree>
    <p:extLst>
      <p:ext uri="{BB962C8B-B14F-4D97-AF65-F5344CB8AC3E}">
        <p14:creationId xmlns:p14="http://schemas.microsoft.com/office/powerpoint/2010/main" val="23496073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Hepatitis A (HAV)</a:t>
            </a:r>
          </a:p>
        </p:txBody>
      </p:sp>
      <p:sp>
        <p:nvSpPr>
          <p:cNvPr id="6" name="Text Placeholder 5"/>
          <p:cNvSpPr>
            <a:spLocks noGrp="1"/>
          </p:cNvSpPr>
          <p:nvPr>
            <p:ph type="body" sz="quarter" idx="11"/>
          </p:nvPr>
        </p:nvSpPr>
        <p:spPr>
          <a:xfrm>
            <a:off x="624053" y="1722597"/>
            <a:ext cx="9668028" cy="2986087"/>
          </a:xfrm>
        </p:spPr>
        <p:txBody>
          <a:bodyPr/>
          <a:lstStyle/>
          <a:p>
            <a:pPr marL="804677" indent="-457200">
              <a:lnSpc>
                <a:spcPct val="90000"/>
              </a:lnSpc>
              <a:spcAft>
                <a:spcPts val="600"/>
              </a:spcAft>
              <a:buClr>
                <a:srgbClr val="C00000"/>
              </a:buClr>
              <a:buFont typeface="Wingdings" panose="05000000000000000000" pitchFamily="2" charset="2"/>
              <a:buChar char="§"/>
              <a:defRPr/>
            </a:pPr>
            <a:r>
              <a:rPr lang="en-US" dirty="0"/>
              <a:t>NOT a bloodborne pathogen</a:t>
            </a:r>
          </a:p>
          <a:p>
            <a:pPr marL="804677" indent="-457200">
              <a:lnSpc>
                <a:spcPct val="90000"/>
              </a:lnSpc>
              <a:spcAft>
                <a:spcPts val="600"/>
              </a:spcAft>
              <a:buClr>
                <a:srgbClr val="C00000"/>
              </a:buClr>
              <a:buFont typeface="Wingdings" panose="05000000000000000000" pitchFamily="2" charset="2"/>
              <a:buChar char="§"/>
              <a:defRPr/>
            </a:pPr>
            <a:r>
              <a:rPr lang="en-US" dirty="0"/>
              <a:t>Transmitted by oral-fecal route</a:t>
            </a:r>
          </a:p>
          <a:p>
            <a:pPr marL="1019567" lvl="2" indent="-342900">
              <a:lnSpc>
                <a:spcPct val="90000"/>
              </a:lnSpc>
              <a:buClr>
                <a:srgbClr val="C00000"/>
              </a:buClr>
              <a:buFont typeface="Wingdings" panose="05000000000000000000" pitchFamily="2" charset="2"/>
              <a:buChar char="§"/>
              <a:defRPr/>
            </a:pPr>
            <a:r>
              <a:rPr lang="en-US" sz="2200" dirty="0"/>
              <a:t>Poor handwashing</a:t>
            </a:r>
          </a:p>
          <a:p>
            <a:pPr marL="1019567" lvl="2" indent="-342900">
              <a:lnSpc>
                <a:spcPct val="90000"/>
              </a:lnSpc>
              <a:buClr>
                <a:srgbClr val="C00000"/>
              </a:buClr>
              <a:buFont typeface="Wingdings" panose="05000000000000000000" pitchFamily="2" charset="2"/>
              <a:buChar char="§"/>
              <a:defRPr/>
            </a:pPr>
            <a:r>
              <a:rPr lang="en-US" sz="2200" dirty="0"/>
              <a:t>Contaminated water</a:t>
            </a:r>
          </a:p>
          <a:p>
            <a:pPr marL="1019567" lvl="2" indent="-342900">
              <a:lnSpc>
                <a:spcPct val="90000"/>
              </a:lnSpc>
              <a:buClr>
                <a:srgbClr val="C00000"/>
              </a:buClr>
              <a:buFont typeface="Wingdings" panose="05000000000000000000" pitchFamily="2" charset="2"/>
              <a:buChar char="§"/>
              <a:defRPr/>
            </a:pPr>
            <a:r>
              <a:rPr lang="en-US" sz="2200" dirty="0"/>
              <a:t>Oral-anal contact</a:t>
            </a:r>
          </a:p>
          <a:p>
            <a:pPr marL="804677" indent="-457200">
              <a:lnSpc>
                <a:spcPct val="90000"/>
              </a:lnSpc>
              <a:spcAft>
                <a:spcPts val="600"/>
              </a:spcAft>
              <a:buClr>
                <a:srgbClr val="C00000"/>
              </a:buClr>
              <a:buFont typeface="Wingdings" panose="05000000000000000000" pitchFamily="2" charset="2"/>
              <a:buChar char="§"/>
              <a:defRPr/>
            </a:pPr>
            <a:r>
              <a:rPr lang="en-US" dirty="0"/>
              <a:t>11,500 new cases estimated in 2021 with 135 deaths</a:t>
            </a:r>
          </a:p>
          <a:p>
            <a:pPr marL="1133867" lvl="2" indent="-457200">
              <a:lnSpc>
                <a:spcPct val="90000"/>
              </a:lnSpc>
              <a:buClr>
                <a:srgbClr val="C00000"/>
              </a:buClr>
              <a:buFont typeface="Wingdings" panose="05000000000000000000" pitchFamily="2" charset="2"/>
              <a:buChar char="§"/>
              <a:defRPr/>
            </a:pPr>
            <a:r>
              <a:rPr lang="en-US" sz="2200" dirty="0"/>
              <a:t>4x higher than 2015</a:t>
            </a:r>
          </a:p>
          <a:p>
            <a:pPr marL="1133867" lvl="2" indent="-457200">
              <a:lnSpc>
                <a:spcPct val="90000"/>
              </a:lnSpc>
              <a:buClr>
                <a:srgbClr val="C00000"/>
              </a:buClr>
              <a:buFont typeface="Wingdings" panose="05000000000000000000" pitchFamily="2" charset="2"/>
              <a:buChar char="§"/>
              <a:defRPr/>
            </a:pPr>
            <a:r>
              <a:rPr lang="en-US" sz="2200" dirty="0"/>
              <a:t>Highest among age 30-39</a:t>
            </a:r>
          </a:p>
          <a:p>
            <a:pPr marL="1133867" lvl="2" indent="-457200">
              <a:lnSpc>
                <a:spcPct val="90000"/>
              </a:lnSpc>
              <a:buClr>
                <a:srgbClr val="C00000"/>
              </a:buClr>
              <a:buFont typeface="Wingdings" panose="05000000000000000000" pitchFamily="2" charset="2"/>
              <a:buChar char="§"/>
              <a:defRPr/>
            </a:pPr>
            <a:r>
              <a:rPr lang="en-US" sz="2200" dirty="0"/>
              <a:t>Usually asymptomatic</a:t>
            </a:r>
          </a:p>
          <a:p>
            <a:pPr marL="804677" indent="-457200">
              <a:lnSpc>
                <a:spcPct val="90000"/>
              </a:lnSpc>
              <a:spcAft>
                <a:spcPts val="600"/>
              </a:spcAft>
              <a:buClr>
                <a:srgbClr val="C00000"/>
              </a:buClr>
              <a:buFont typeface="Wingdings" panose="05000000000000000000" pitchFamily="2" charset="2"/>
              <a:buChar char="§"/>
              <a:defRPr/>
            </a:pPr>
            <a:r>
              <a:rPr lang="en-US" dirty="0"/>
              <a:t>Vaccine available</a:t>
            </a:r>
          </a:p>
          <a:p>
            <a:pPr marL="1019567" lvl="2" indent="-342900">
              <a:lnSpc>
                <a:spcPct val="90000"/>
              </a:lnSpc>
              <a:buClr>
                <a:srgbClr val="C00000"/>
              </a:buClr>
              <a:buFont typeface="Wingdings" panose="05000000000000000000" pitchFamily="2" charset="2"/>
              <a:buChar char="§"/>
              <a:defRPr/>
            </a:pPr>
            <a:r>
              <a:rPr lang="en-US" sz="2200" dirty="0"/>
              <a:t>Safe and effective</a:t>
            </a:r>
          </a:p>
        </p:txBody>
      </p:sp>
    </p:spTree>
    <p:extLst>
      <p:ext uri="{BB962C8B-B14F-4D97-AF65-F5344CB8AC3E}">
        <p14:creationId xmlns:p14="http://schemas.microsoft.com/office/powerpoint/2010/main" val="164770706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Hepatitis B (HBV)</a:t>
            </a:r>
          </a:p>
        </p:txBody>
      </p:sp>
      <p:sp>
        <p:nvSpPr>
          <p:cNvPr id="6" name="Text Placeholder 5"/>
          <p:cNvSpPr>
            <a:spLocks noGrp="1"/>
          </p:cNvSpPr>
          <p:nvPr>
            <p:ph type="body" sz="quarter" idx="11"/>
          </p:nvPr>
        </p:nvSpPr>
        <p:spPr>
          <a:xfrm>
            <a:off x="624052" y="1692117"/>
            <a:ext cx="9254359" cy="2986087"/>
          </a:xfrm>
        </p:spPr>
        <p:txBody>
          <a:bodyPr/>
          <a:lstStyle/>
          <a:p>
            <a:pPr marL="690377" indent="-342900">
              <a:spcAft>
                <a:spcPts val="600"/>
              </a:spcAft>
              <a:buClr>
                <a:srgbClr val="C00000"/>
              </a:buClr>
              <a:buFont typeface="Wingdings" panose="05000000000000000000" pitchFamily="2" charset="2"/>
              <a:buChar char="§"/>
              <a:defRPr/>
            </a:pPr>
            <a:r>
              <a:rPr lang="en-US" sz="2800" dirty="0"/>
              <a:t>About 90% persons over age 6 with HBV infection will clear it</a:t>
            </a:r>
          </a:p>
          <a:p>
            <a:pPr marL="1019567" lvl="2" indent="-342900">
              <a:buClr>
                <a:srgbClr val="C00000"/>
              </a:buClr>
              <a:buFont typeface="Wingdings" panose="05000000000000000000" pitchFamily="2" charset="2"/>
              <a:buChar char="§"/>
              <a:defRPr/>
            </a:pPr>
            <a:r>
              <a:rPr lang="en-US" sz="2400" dirty="0"/>
              <a:t>Only 30-35% in infants and children </a:t>
            </a:r>
          </a:p>
          <a:p>
            <a:pPr marL="690377" indent="-342900">
              <a:spcAft>
                <a:spcPts val="600"/>
              </a:spcAft>
              <a:buClr>
                <a:srgbClr val="C00000"/>
              </a:buClr>
              <a:buFont typeface="Wingdings" panose="05000000000000000000" pitchFamily="2" charset="2"/>
              <a:buChar char="§"/>
              <a:defRPr/>
            </a:pPr>
            <a:r>
              <a:rPr lang="en-US" sz="2800" dirty="0"/>
              <a:t>2.2 million in US chronically infected</a:t>
            </a:r>
          </a:p>
          <a:p>
            <a:pPr marL="1019567" lvl="2" indent="-342900">
              <a:buClr>
                <a:srgbClr val="C00000"/>
              </a:buClr>
              <a:buFont typeface="Wingdings" panose="05000000000000000000" pitchFamily="2" charset="2"/>
              <a:buChar char="§"/>
              <a:defRPr/>
            </a:pPr>
            <a:r>
              <a:rPr lang="en-US" sz="2400" dirty="0"/>
              <a:t>70% foreign born</a:t>
            </a:r>
          </a:p>
          <a:p>
            <a:pPr marL="1019567" lvl="2" indent="-342900">
              <a:buClr>
                <a:srgbClr val="C00000"/>
              </a:buClr>
              <a:buFont typeface="Wingdings" panose="05000000000000000000" pitchFamily="2" charset="2"/>
              <a:buChar char="§"/>
              <a:defRPr/>
            </a:pPr>
            <a:r>
              <a:rPr lang="en-US" sz="2400" dirty="0"/>
              <a:t>Only 25-35% diagnosed</a:t>
            </a:r>
          </a:p>
          <a:p>
            <a:pPr marL="1019567" lvl="2" indent="-342900">
              <a:buClr>
                <a:srgbClr val="C00000"/>
              </a:buClr>
              <a:buFont typeface="Wingdings" panose="05000000000000000000" pitchFamily="2" charset="2"/>
              <a:buChar char="§"/>
              <a:defRPr/>
            </a:pPr>
            <a:r>
              <a:rPr lang="en-US" sz="2400" dirty="0"/>
              <a:t>Decreasing incidence since vaccine made available</a:t>
            </a:r>
          </a:p>
        </p:txBody>
      </p:sp>
    </p:spTree>
    <p:extLst>
      <p:ext uri="{BB962C8B-B14F-4D97-AF65-F5344CB8AC3E}">
        <p14:creationId xmlns:p14="http://schemas.microsoft.com/office/powerpoint/2010/main" val="172976537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Hepatitis B (HBV)</a:t>
            </a:r>
          </a:p>
        </p:txBody>
      </p:sp>
      <p:sp>
        <p:nvSpPr>
          <p:cNvPr id="6" name="Text Placeholder 5"/>
          <p:cNvSpPr>
            <a:spLocks noGrp="1"/>
          </p:cNvSpPr>
          <p:nvPr>
            <p:ph type="body" sz="quarter" idx="11"/>
          </p:nvPr>
        </p:nvSpPr>
        <p:spPr>
          <a:xfrm>
            <a:off x="624052" y="1692117"/>
            <a:ext cx="9254359" cy="2986087"/>
          </a:xfrm>
        </p:spPr>
        <p:txBody>
          <a:bodyPr/>
          <a:lstStyle/>
          <a:p>
            <a:pPr marL="690377" indent="-342900">
              <a:spcAft>
                <a:spcPts val="600"/>
              </a:spcAft>
              <a:buClr>
                <a:srgbClr val="C00000"/>
              </a:buClr>
              <a:buFont typeface="Wingdings" panose="05000000000000000000" pitchFamily="2" charset="2"/>
              <a:buChar char="§"/>
              <a:defRPr/>
            </a:pPr>
            <a:r>
              <a:rPr lang="en-US" sz="2800" dirty="0"/>
              <a:t>Routes of Transmission</a:t>
            </a:r>
          </a:p>
          <a:p>
            <a:pPr marL="1019567" lvl="2" indent="-342900">
              <a:buClr>
                <a:srgbClr val="C00000"/>
              </a:buClr>
              <a:buFont typeface="Wingdings" panose="05000000000000000000" pitchFamily="2" charset="2"/>
              <a:buChar char="§"/>
              <a:defRPr/>
            </a:pPr>
            <a:r>
              <a:rPr lang="en-US" sz="2400" dirty="0"/>
              <a:t>Sharing drug injection equipment</a:t>
            </a:r>
          </a:p>
          <a:p>
            <a:pPr marL="1019567" lvl="2" indent="-342900">
              <a:buClr>
                <a:srgbClr val="C00000"/>
              </a:buClr>
              <a:buFont typeface="Wingdings" panose="05000000000000000000" pitchFamily="2" charset="2"/>
              <a:buChar char="§"/>
              <a:defRPr/>
            </a:pPr>
            <a:r>
              <a:rPr lang="en-US" sz="2400" dirty="0"/>
              <a:t>Sexual contact, particularly MSM</a:t>
            </a:r>
          </a:p>
          <a:p>
            <a:pPr marL="1019567" lvl="2" indent="-342900">
              <a:buClr>
                <a:srgbClr val="C00000"/>
              </a:buClr>
              <a:buFont typeface="Wingdings" panose="05000000000000000000" pitchFamily="2" charset="2"/>
              <a:buChar char="§"/>
              <a:defRPr/>
            </a:pPr>
            <a:r>
              <a:rPr lang="en-US" sz="2400" dirty="0"/>
              <a:t>From pregnant woman to infant</a:t>
            </a:r>
          </a:p>
          <a:p>
            <a:pPr marL="690377" indent="-342900">
              <a:spcAft>
                <a:spcPts val="600"/>
              </a:spcAft>
              <a:buClr>
                <a:srgbClr val="C00000"/>
              </a:buClr>
              <a:buFont typeface="Wingdings" panose="05000000000000000000" pitchFamily="2" charset="2"/>
              <a:buChar char="§"/>
              <a:defRPr/>
            </a:pPr>
            <a:r>
              <a:rPr lang="en-US" sz="2800" dirty="0"/>
              <a:t>Mortality</a:t>
            </a:r>
          </a:p>
          <a:p>
            <a:pPr marL="1019567" lvl="2" indent="-342900">
              <a:buClr>
                <a:srgbClr val="C00000"/>
              </a:buClr>
              <a:buFont typeface="Wingdings" panose="05000000000000000000" pitchFamily="2" charset="2"/>
              <a:buChar char="§"/>
              <a:defRPr/>
            </a:pPr>
            <a:r>
              <a:rPr lang="en-US" sz="2400" dirty="0"/>
              <a:t>Treatable but not curable</a:t>
            </a:r>
          </a:p>
          <a:p>
            <a:pPr marL="1019567" lvl="2" indent="-342900">
              <a:buClr>
                <a:srgbClr val="C00000"/>
              </a:buClr>
              <a:buFont typeface="Wingdings" panose="05000000000000000000" pitchFamily="2" charset="2"/>
              <a:buChar char="§"/>
              <a:defRPr/>
            </a:pPr>
            <a:r>
              <a:rPr lang="en-US" sz="2400" dirty="0"/>
              <a:t>25% with chronic HBV progress to liver cancer</a:t>
            </a:r>
          </a:p>
          <a:p>
            <a:pPr marL="1019567" lvl="2" indent="-342900">
              <a:buClr>
                <a:srgbClr val="C00000"/>
              </a:buClr>
              <a:buFont typeface="Wingdings" panose="05000000000000000000" pitchFamily="2" charset="2"/>
              <a:buChar char="§"/>
              <a:defRPr/>
            </a:pPr>
            <a:r>
              <a:rPr lang="en-US" sz="2400" dirty="0"/>
              <a:t>Leading cause of liver cancer worldwide</a:t>
            </a:r>
          </a:p>
        </p:txBody>
      </p:sp>
    </p:spTree>
    <p:extLst>
      <p:ext uri="{BB962C8B-B14F-4D97-AF65-F5344CB8AC3E}">
        <p14:creationId xmlns:p14="http://schemas.microsoft.com/office/powerpoint/2010/main" val="352432763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HBV Risk Groups</a:t>
            </a:r>
          </a:p>
        </p:txBody>
      </p:sp>
      <p:sp>
        <p:nvSpPr>
          <p:cNvPr id="6" name="Text Placeholder 5"/>
          <p:cNvSpPr>
            <a:spLocks noGrp="1"/>
          </p:cNvSpPr>
          <p:nvPr>
            <p:ph type="body" sz="quarter" idx="11"/>
          </p:nvPr>
        </p:nvSpPr>
        <p:spPr>
          <a:xfrm>
            <a:off x="624052" y="1824197"/>
            <a:ext cx="9254359" cy="2986087"/>
          </a:xfrm>
        </p:spPr>
        <p:txBody>
          <a:bodyPr/>
          <a:lstStyle/>
          <a:p>
            <a:pPr marL="690377" indent="-342900">
              <a:lnSpc>
                <a:spcPct val="90000"/>
              </a:lnSpc>
              <a:buFont typeface="Wingdings" panose="05000000000000000000" pitchFamily="2" charset="2"/>
              <a:buChar char="§"/>
              <a:defRPr/>
            </a:pPr>
            <a:r>
              <a:rPr lang="en-US" dirty="0"/>
              <a:t>Men having sex with men</a:t>
            </a:r>
          </a:p>
          <a:p>
            <a:pPr marL="690377" indent="-342900">
              <a:lnSpc>
                <a:spcPct val="90000"/>
              </a:lnSpc>
              <a:buFont typeface="Wingdings" panose="05000000000000000000" pitchFamily="2" charset="2"/>
              <a:buChar char="§"/>
              <a:defRPr/>
            </a:pPr>
            <a:r>
              <a:rPr lang="en-US" dirty="0"/>
              <a:t>Multiple sex partners</a:t>
            </a:r>
          </a:p>
          <a:p>
            <a:pPr marL="690377" indent="-342900">
              <a:lnSpc>
                <a:spcPct val="90000"/>
              </a:lnSpc>
              <a:buFont typeface="Wingdings" panose="05000000000000000000" pitchFamily="2" charset="2"/>
              <a:buChar char="§"/>
              <a:defRPr/>
            </a:pPr>
            <a:r>
              <a:rPr lang="en-US" dirty="0"/>
              <a:t>Injecting drug users</a:t>
            </a:r>
          </a:p>
          <a:p>
            <a:pPr marL="690377" indent="-342900">
              <a:lnSpc>
                <a:spcPct val="90000"/>
              </a:lnSpc>
              <a:buFont typeface="Wingdings" panose="05000000000000000000" pitchFamily="2" charset="2"/>
              <a:buChar char="§"/>
              <a:defRPr/>
            </a:pPr>
            <a:r>
              <a:rPr lang="en-US" dirty="0"/>
              <a:t>Infants born to infected mothers</a:t>
            </a:r>
          </a:p>
          <a:p>
            <a:pPr marL="690377" indent="-342900">
              <a:lnSpc>
                <a:spcPct val="90000"/>
              </a:lnSpc>
              <a:buFont typeface="Wingdings" panose="05000000000000000000" pitchFamily="2" charset="2"/>
              <a:buChar char="§"/>
              <a:defRPr/>
            </a:pPr>
            <a:r>
              <a:rPr lang="en-US" i="1" u="sng" dirty="0"/>
              <a:t>Healthcare workers</a:t>
            </a:r>
          </a:p>
          <a:p>
            <a:pPr marL="690377" indent="-342900">
              <a:lnSpc>
                <a:spcPct val="90000"/>
              </a:lnSpc>
              <a:buFont typeface="Wingdings" panose="05000000000000000000" pitchFamily="2" charset="2"/>
              <a:buChar char="§"/>
              <a:defRPr/>
            </a:pPr>
            <a:r>
              <a:rPr lang="en-US" i="1" u="sng" dirty="0"/>
              <a:t>Emergency responders</a:t>
            </a:r>
          </a:p>
          <a:p>
            <a:pPr marL="690377" indent="-342900">
              <a:lnSpc>
                <a:spcPct val="90000"/>
              </a:lnSpc>
              <a:buFont typeface="Wingdings" panose="05000000000000000000" pitchFamily="2" charset="2"/>
              <a:buChar char="§"/>
              <a:defRPr/>
            </a:pPr>
            <a:r>
              <a:rPr lang="en-US" i="1" u="sng" dirty="0"/>
              <a:t>Hemodialysis patients</a:t>
            </a:r>
          </a:p>
          <a:p>
            <a:pPr>
              <a:lnSpc>
                <a:spcPct val="90000"/>
              </a:lnSpc>
              <a:defRPr/>
            </a:pPr>
            <a:endParaRPr lang="en-US" dirty="0"/>
          </a:p>
        </p:txBody>
      </p:sp>
    </p:spTree>
    <p:extLst>
      <p:ext uri="{BB962C8B-B14F-4D97-AF65-F5344CB8AC3E}">
        <p14:creationId xmlns:p14="http://schemas.microsoft.com/office/powerpoint/2010/main" val="349171873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Hepatitis C (HCV)</a:t>
            </a:r>
          </a:p>
        </p:txBody>
      </p:sp>
      <p:sp>
        <p:nvSpPr>
          <p:cNvPr id="6" name="Text Placeholder 5"/>
          <p:cNvSpPr>
            <a:spLocks noGrp="1"/>
          </p:cNvSpPr>
          <p:nvPr>
            <p:ph type="body" sz="quarter" idx="11"/>
          </p:nvPr>
        </p:nvSpPr>
        <p:spPr>
          <a:xfrm>
            <a:off x="624052" y="1681957"/>
            <a:ext cx="9254359" cy="2986087"/>
          </a:xfrm>
        </p:spPr>
        <p:txBody>
          <a:bodyPr/>
          <a:lstStyle/>
          <a:p>
            <a:pPr marL="690377" indent="-342900">
              <a:buClr>
                <a:srgbClr val="C00000"/>
              </a:buClr>
              <a:buFont typeface="Wingdings" panose="05000000000000000000" pitchFamily="2" charset="2"/>
              <a:buChar char="§"/>
            </a:pPr>
            <a:r>
              <a:rPr lang="en-US" dirty="0"/>
              <a:t>Most common blood-borne pathogen in US</a:t>
            </a:r>
          </a:p>
          <a:p>
            <a:pPr marL="1019567" lvl="2" indent="-342900">
              <a:buClr>
                <a:srgbClr val="C00000"/>
              </a:buClr>
              <a:buFont typeface="Wingdings" panose="05000000000000000000" pitchFamily="2" charset="2"/>
              <a:buChar char="§"/>
            </a:pPr>
            <a:r>
              <a:rPr lang="en-US" dirty="0"/>
              <a:t>Estimated 2.4 million persons with chronic HCV</a:t>
            </a:r>
          </a:p>
          <a:p>
            <a:pPr marL="1476775" lvl="3" indent="-342900">
              <a:buClr>
                <a:srgbClr val="C00000"/>
              </a:buClr>
              <a:buFont typeface="Wingdings" panose="05000000000000000000" pitchFamily="2" charset="2"/>
              <a:buChar char="§"/>
            </a:pPr>
            <a:r>
              <a:rPr lang="en-US" dirty="0"/>
              <a:t>Decreasing due to availability of treatment</a:t>
            </a:r>
          </a:p>
          <a:p>
            <a:pPr marL="1476775" lvl="3" indent="-342900">
              <a:buClr>
                <a:srgbClr val="C00000"/>
              </a:buClr>
              <a:buFont typeface="Wingdings" panose="05000000000000000000" pitchFamily="2" charset="2"/>
              <a:buChar char="§"/>
            </a:pPr>
            <a:r>
              <a:rPr lang="en-US" dirty="0"/>
              <a:t>85% develop chronic hepatitis with fibrosis</a:t>
            </a:r>
          </a:p>
          <a:p>
            <a:pPr marL="1476775" lvl="3" indent="-342900">
              <a:buClr>
                <a:srgbClr val="C00000"/>
              </a:buClr>
              <a:buFont typeface="Wingdings" panose="05000000000000000000" pitchFamily="2" charset="2"/>
              <a:buChar char="§"/>
            </a:pPr>
            <a:r>
              <a:rPr lang="en-US" dirty="0"/>
              <a:t>20% develop cirrhosis over 20-30 years</a:t>
            </a:r>
          </a:p>
          <a:p>
            <a:pPr marL="1476775" lvl="3" indent="-342900">
              <a:buClr>
                <a:srgbClr val="C00000"/>
              </a:buClr>
              <a:buFont typeface="Wingdings" panose="05000000000000000000" pitchFamily="2" charset="2"/>
              <a:buChar char="§"/>
            </a:pPr>
            <a:r>
              <a:rPr lang="en-US" dirty="0"/>
              <a:t>5% die of liver cancer or failure</a:t>
            </a:r>
          </a:p>
          <a:p>
            <a:pPr marL="690377" indent="-342900">
              <a:buClr>
                <a:srgbClr val="C00000"/>
              </a:buClr>
              <a:buFont typeface="Wingdings" panose="05000000000000000000" pitchFamily="2" charset="2"/>
              <a:buChar char="§"/>
            </a:pPr>
            <a:r>
              <a:rPr lang="en-US" dirty="0"/>
              <a:t>No vaccine available</a:t>
            </a:r>
          </a:p>
          <a:p>
            <a:pPr marL="681234" lvl="1" indent="-342900">
              <a:buClr>
                <a:srgbClr val="C00000"/>
              </a:buClr>
              <a:buFont typeface="Wingdings" panose="05000000000000000000" pitchFamily="2" charset="2"/>
              <a:buChar char="§"/>
            </a:pPr>
            <a:r>
              <a:rPr lang="en-US" sz="2400" dirty="0"/>
              <a:t>Over 90% cure rates with treatment</a:t>
            </a:r>
          </a:p>
        </p:txBody>
      </p:sp>
    </p:spTree>
    <p:extLst>
      <p:ext uri="{BB962C8B-B14F-4D97-AF65-F5344CB8AC3E}">
        <p14:creationId xmlns:p14="http://schemas.microsoft.com/office/powerpoint/2010/main" val="250474618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HCV Infection</a:t>
            </a:r>
          </a:p>
        </p:txBody>
      </p:sp>
      <p:sp>
        <p:nvSpPr>
          <p:cNvPr id="6" name="Text Placeholder 5"/>
          <p:cNvSpPr>
            <a:spLocks noGrp="1"/>
          </p:cNvSpPr>
          <p:nvPr>
            <p:ph type="body" sz="quarter" idx="11"/>
          </p:nvPr>
        </p:nvSpPr>
        <p:spPr>
          <a:xfrm>
            <a:off x="624052" y="1681957"/>
            <a:ext cx="9254359" cy="2981484"/>
          </a:xfrm>
        </p:spPr>
        <p:txBody>
          <a:bodyPr/>
          <a:lstStyle/>
          <a:p>
            <a:pPr marL="690377" indent="-342900">
              <a:buClr>
                <a:srgbClr val="C00000"/>
              </a:buClr>
              <a:buFont typeface="Wingdings" panose="05000000000000000000" pitchFamily="2" charset="2"/>
              <a:buChar char="§"/>
            </a:pPr>
            <a:r>
              <a:rPr lang="en-US" dirty="0"/>
              <a:t>Symptoms</a:t>
            </a:r>
          </a:p>
          <a:p>
            <a:pPr marL="1019567" lvl="2" indent="-342900">
              <a:buClr>
                <a:srgbClr val="C00000"/>
              </a:buClr>
              <a:buFont typeface="Wingdings" panose="05000000000000000000" pitchFamily="2" charset="2"/>
              <a:buChar char="§"/>
            </a:pPr>
            <a:r>
              <a:rPr lang="en-US" dirty="0"/>
              <a:t>Jaundice</a:t>
            </a:r>
          </a:p>
          <a:p>
            <a:pPr marL="1019567" lvl="2" indent="-342900">
              <a:buClr>
                <a:srgbClr val="C00000"/>
              </a:buClr>
              <a:buFont typeface="Wingdings" panose="05000000000000000000" pitchFamily="2" charset="2"/>
              <a:buChar char="§"/>
            </a:pPr>
            <a:r>
              <a:rPr lang="en-US" dirty="0"/>
              <a:t>Nausea</a:t>
            </a:r>
          </a:p>
          <a:p>
            <a:pPr marL="1019567" lvl="2" indent="-342900">
              <a:buClr>
                <a:srgbClr val="C00000"/>
              </a:buClr>
              <a:buFont typeface="Wingdings" panose="05000000000000000000" pitchFamily="2" charset="2"/>
              <a:buChar char="§"/>
            </a:pPr>
            <a:r>
              <a:rPr lang="en-US" dirty="0"/>
              <a:t>Abdominal pain</a:t>
            </a:r>
          </a:p>
          <a:p>
            <a:pPr marL="1019567" lvl="2" indent="-342900">
              <a:buClr>
                <a:srgbClr val="C00000"/>
              </a:buClr>
              <a:buFont typeface="Wingdings" panose="05000000000000000000" pitchFamily="2" charset="2"/>
              <a:buChar char="§"/>
            </a:pPr>
            <a:r>
              <a:rPr lang="en-US" dirty="0"/>
              <a:t>Clay-colored stools</a:t>
            </a:r>
          </a:p>
          <a:p>
            <a:pPr marL="690377" indent="-342900">
              <a:buClr>
                <a:srgbClr val="C00000"/>
              </a:buClr>
              <a:buFont typeface="Wingdings" panose="05000000000000000000" pitchFamily="2" charset="2"/>
              <a:buChar char="§"/>
            </a:pPr>
            <a:r>
              <a:rPr lang="en-US" dirty="0"/>
              <a:t>Up to 80% asymptomatic until advanced disease</a:t>
            </a:r>
          </a:p>
          <a:p>
            <a:pPr marL="690377" indent="-342900">
              <a:buClr>
                <a:srgbClr val="C00000"/>
              </a:buClr>
              <a:buFont typeface="Wingdings" panose="05000000000000000000" pitchFamily="2" charset="2"/>
              <a:buChar char="§"/>
            </a:pPr>
            <a:r>
              <a:rPr lang="en-US" dirty="0"/>
              <a:t>45-50% unaware of infection</a:t>
            </a:r>
          </a:p>
        </p:txBody>
      </p:sp>
    </p:spTree>
    <p:extLst>
      <p:ext uri="{BB962C8B-B14F-4D97-AF65-F5344CB8AC3E}">
        <p14:creationId xmlns:p14="http://schemas.microsoft.com/office/powerpoint/2010/main" val="4982289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778000" y="2691240"/>
            <a:ext cx="7609841" cy="1143000"/>
          </a:xfrm>
        </p:spPr>
        <p:txBody>
          <a:bodyPr>
            <a:noAutofit/>
          </a:bodyPr>
          <a:lstStyle/>
          <a:p>
            <a:pPr marL="407088" indent="-342900">
              <a:buFont typeface="Wingdings" panose="05000000000000000000" pitchFamily="2" charset="2"/>
              <a:buChar char="§"/>
            </a:pPr>
            <a:r>
              <a:rPr lang="en-US" sz="3200" b="1" dirty="0">
                <a:effectLst>
                  <a:outerShdw blurRad="38100" dist="38100" dir="2700000" algn="tl">
                    <a:srgbClr val="000000">
                      <a:alpha val="43137"/>
                    </a:srgbClr>
                  </a:outerShdw>
                </a:effectLst>
              </a:rPr>
              <a:t>Describe Hepatitis C epidemiology in the US, routes of transmission, and associations with HIV infection.</a:t>
            </a:r>
          </a:p>
        </p:txBody>
      </p:sp>
    </p:spTree>
    <p:extLst>
      <p:ext uri="{BB962C8B-B14F-4D97-AF65-F5344CB8AC3E}">
        <p14:creationId xmlns:p14="http://schemas.microsoft.com/office/powerpoint/2010/main" val="354382391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HCV Demographics</a:t>
            </a:r>
          </a:p>
        </p:txBody>
      </p:sp>
      <p:sp>
        <p:nvSpPr>
          <p:cNvPr id="6" name="Text Placeholder 5"/>
          <p:cNvSpPr>
            <a:spLocks noGrp="1"/>
          </p:cNvSpPr>
          <p:nvPr>
            <p:ph type="body" sz="quarter" idx="11"/>
          </p:nvPr>
        </p:nvSpPr>
        <p:spPr>
          <a:xfrm>
            <a:off x="497840" y="1681958"/>
            <a:ext cx="9339931" cy="2747803"/>
          </a:xfrm>
        </p:spPr>
        <p:txBody>
          <a:bodyPr/>
          <a:lstStyle/>
          <a:p>
            <a:pPr marL="690377" indent="-342900">
              <a:buClr>
                <a:srgbClr val="C00000"/>
              </a:buClr>
              <a:buFont typeface="Wingdings" panose="05000000000000000000" pitchFamily="2" charset="2"/>
              <a:buChar char="§"/>
            </a:pPr>
            <a:r>
              <a:rPr lang="en-US" dirty="0"/>
              <a:t>Males 3x females</a:t>
            </a:r>
          </a:p>
          <a:p>
            <a:pPr marL="690377" indent="-342900">
              <a:buClr>
                <a:srgbClr val="C00000"/>
              </a:buClr>
              <a:buFont typeface="Wingdings" panose="05000000000000000000" pitchFamily="2" charset="2"/>
              <a:buChar char="§"/>
            </a:pPr>
            <a:r>
              <a:rPr lang="en-US" dirty="0"/>
              <a:t>50+% total chronic HCV cases over age 55</a:t>
            </a:r>
          </a:p>
          <a:p>
            <a:pPr marL="1019567" lvl="2" indent="-342900">
              <a:buClr>
                <a:srgbClr val="C00000"/>
              </a:buClr>
              <a:buFont typeface="Wingdings" panose="05000000000000000000" pitchFamily="2" charset="2"/>
              <a:buChar char="§"/>
            </a:pPr>
            <a:r>
              <a:rPr lang="en-US" dirty="0"/>
              <a:t>Most new cases among persons aged 30-39</a:t>
            </a:r>
          </a:p>
          <a:p>
            <a:pPr marL="681234" lvl="1" indent="-342900">
              <a:buClr>
                <a:srgbClr val="C00000"/>
              </a:buClr>
              <a:buFont typeface="Wingdings" panose="05000000000000000000" pitchFamily="2" charset="2"/>
              <a:buChar char="§"/>
            </a:pPr>
            <a:r>
              <a:rPr lang="en-US" dirty="0"/>
              <a:t>Caucasians 80% of cases</a:t>
            </a:r>
          </a:p>
          <a:p>
            <a:pPr marL="1019567" lvl="2" indent="-342900">
              <a:buClr>
                <a:srgbClr val="C00000"/>
              </a:buClr>
              <a:buFont typeface="Wingdings" panose="05000000000000000000" pitchFamily="2" charset="2"/>
              <a:buChar char="§"/>
            </a:pPr>
            <a:r>
              <a:rPr lang="en-US" dirty="0"/>
              <a:t>Rate highest among Native American/Alaska Native</a:t>
            </a:r>
          </a:p>
          <a:p>
            <a:pPr marL="681234" lvl="1" indent="-342900">
              <a:buClr>
                <a:srgbClr val="C00000"/>
              </a:buClr>
              <a:buFont typeface="Wingdings" panose="05000000000000000000" pitchFamily="2" charset="2"/>
              <a:buChar char="§"/>
            </a:pPr>
            <a:r>
              <a:rPr lang="en-US" dirty="0"/>
              <a:t>Region:  9 states account for 52% of cases</a:t>
            </a:r>
          </a:p>
          <a:p>
            <a:pPr marL="1019567" lvl="2" indent="-342900">
              <a:buClr>
                <a:srgbClr val="C00000"/>
              </a:buClr>
              <a:buFont typeface="Wingdings" panose="05000000000000000000" pitchFamily="2" charset="2"/>
              <a:buChar char="§"/>
            </a:pPr>
            <a:r>
              <a:rPr lang="en-US" dirty="0"/>
              <a:t>CA	</a:t>
            </a:r>
          </a:p>
          <a:p>
            <a:pPr marL="1019567" lvl="2" indent="-342900">
              <a:buClr>
                <a:srgbClr val="C00000"/>
              </a:buClr>
              <a:buFont typeface="Wingdings" panose="05000000000000000000" pitchFamily="2" charset="2"/>
              <a:buChar char="§"/>
            </a:pPr>
            <a:r>
              <a:rPr lang="en-US" dirty="0"/>
              <a:t>TX</a:t>
            </a:r>
          </a:p>
          <a:p>
            <a:pPr marL="1019567" lvl="2" indent="-342900">
              <a:buClr>
                <a:srgbClr val="C00000"/>
              </a:buClr>
              <a:buFont typeface="Wingdings" panose="05000000000000000000" pitchFamily="2" charset="2"/>
              <a:buChar char="§"/>
            </a:pPr>
            <a:r>
              <a:rPr lang="en-US" dirty="0"/>
              <a:t>FL</a:t>
            </a:r>
          </a:p>
          <a:p>
            <a:pPr lvl="2">
              <a:buClr>
                <a:srgbClr val="C00000"/>
              </a:buClr>
            </a:pPr>
            <a:endParaRPr lang="en-US" dirty="0"/>
          </a:p>
        </p:txBody>
      </p:sp>
      <p:sp>
        <p:nvSpPr>
          <p:cNvPr id="4" name="TextBox 3">
            <a:extLst>
              <a:ext uri="{FF2B5EF4-FFF2-40B4-BE49-F238E27FC236}">
                <a16:creationId xmlns:a16="http://schemas.microsoft.com/office/drawing/2014/main" id="{EF62E162-D831-FF2C-BCC4-CB015152A657}"/>
              </a:ext>
            </a:extLst>
          </p:cNvPr>
          <p:cNvSpPr txBox="1"/>
          <p:nvPr/>
        </p:nvSpPr>
        <p:spPr>
          <a:xfrm>
            <a:off x="2915920" y="4348480"/>
            <a:ext cx="1351280" cy="1261884"/>
          </a:xfrm>
          <a:prstGeom prst="rect">
            <a:avLst/>
          </a:prstGeom>
          <a:noFill/>
        </p:spPr>
        <p:txBody>
          <a:bodyPr wrap="square" rtlCol="0">
            <a:spAutoFit/>
          </a:bodyPr>
          <a:lstStyle/>
          <a:p>
            <a:pPr marL="342900" indent="-342900">
              <a:spcAft>
                <a:spcPts val="600"/>
              </a:spcAft>
              <a:buClr>
                <a:srgbClr val="C00000"/>
              </a:buClr>
              <a:buFont typeface="Wingdings" panose="05000000000000000000" pitchFamily="2" charset="2"/>
              <a:buChar char="§"/>
            </a:pPr>
            <a:r>
              <a:rPr lang="en-US" sz="2200" dirty="0">
                <a:latin typeface="+mn-lt"/>
              </a:rPr>
              <a:t>NY</a:t>
            </a:r>
          </a:p>
          <a:p>
            <a:pPr marL="342900" indent="-342900">
              <a:spcAft>
                <a:spcPts val="600"/>
              </a:spcAft>
              <a:buClr>
                <a:srgbClr val="C00000"/>
              </a:buClr>
              <a:buFont typeface="Wingdings" panose="05000000000000000000" pitchFamily="2" charset="2"/>
              <a:buChar char="§"/>
            </a:pPr>
            <a:r>
              <a:rPr lang="en-US" sz="2200" dirty="0">
                <a:latin typeface="+mn-lt"/>
              </a:rPr>
              <a:t>PA</a:t>
            </a:r>
          </a:p>
          <a:p>
            <a:pPr marL="342900" indent="-342900">
              <a:spcAft>
                <a:spcPts val="600"/>
              </a:spcAft>
              <a:buClr>
                <a:srgbClr val="C00000"/>
              </a:buClr>
              <a:buFont typeface="Wingdings" panose="05000000000000000000" pitchFamily="2" charset="2"/>
              <a:buChar char="§"/>
            </a:pPr>
            <a:r>
              <a:rPr lang="en-US" sz="2200" dirty="0">
                <a:latin typeface="+mn-lt"/>
              </a:rPr>
              <a:t>OH</a:t>
            </a:r>
          </a:p>
        </p:txBody>
      </p:sp>
      <p:sp>
        <p:nvSpPr>
          <p:cNvPr id="8" name="TextBox 7">
            <a:extLst>
              <a:ext uri="{FF2B5EF4-FFF2-40B4-BE49-F238E27FC236}">
                <a16:creationId xmlns:a16="http://schemas.microsoft.com/office/drawing/2014/main" id="{6CB01EC8-F4D3-1444-4EF1-FAC6B6954885}"/>
              </a:ext>
            </a:extLst>
          </p:cNvPr>
          <p:cNvSpPr txBox="1"/>
          <p:nvPr/>
        </p:nvSpPr>
        <p:spPr>
          <a:xfrm flipH="1">
            <a:off x="4724400" y="4348481"/>
            <a:ext cx="2240279" cy="1261884"/>
          </a:xfrm>
          <a:prstGeom prst="rect">
            <a:avLst/>
          </a:prstGeom>
          <a:noFill/>
        </p:spPr>
        <p:txBody>
          <a:bodyPr wrap="square" rtlCol="0">
            <a:spAutoFit/>
          </a:bodyPr>
          <a:lstStyle/>
          <a:p>
            <a:pPr marL="342900" indent="-342900">
              <a:spcAft>
                <a:spcPts val="600"/>
              </a:spcAft>
              <a:buClr>
                <a:srgbClr val="C00000"/>
              </a:buClr>
              <a:buFont typeface="Wingdings" panose="05000000000000000000" pitchFamily="2" charset="2"/>
              <a:buChar char="§"/>
            </a:pPr>
            <a:r>
              <a:rPr lang="en-US" sz="2200" dirty="0">
                <a:latin typeface="+mn-lt"/>
              </a:rPr>
              <a:t>MI</a:t>
            </a:r>
          </a:p>
          <a:p>
            <a:pPr marL="342900" indent="-342900">
              <a:spcAft>
                <a:spcPts val="600"/>
              </a:spcAft>
              <a:buClr>
                <a:srgbClr val="C00000"/>
              </a:buClr>
              <a:buFont typeface="Wingdings" panose="05000000000000000000" pitchFamily="2" charset="2"/>
              <a:buChar char="§"/>
            </a:pPr>
            <a:r>
              <a:rPr lang="en-US" sz="2200" dirty="0">
                <a:latin typeface="+mn-lt"/>
              </a:rPr>
              <a:t>TN</a:t>
            </a:r>
          </a:p>
          <a:p>
            <a:pPr marL="342900" indent="-342900">
              <a:spcAft>
                <a:spcPts val="600"/>
              </a:spcAft>
              <a:buClr>
                <a:srgbClr val="C00000"/>
              </a:buClr>
              <a:buFont typeface="Wingdings" panose="05000000000000000000" pitchFamily="2" charset="2"/>
              <a:buChar char="§"/>
            </a:pPr>
            <a:r>
              <a:rPr lang="en-US" sz="2200" dirty="0">
                <a:latin typeface="+mn-lt"/>
              </a:rPr>
              <a:t>NC</a:t>
            </a:r>
          </a:p>
        </p:txBody>
      </p:sp>
    </p:spTree>
    <p:extLst>
      <p:ext uri="{BB962C8B-B14F-4D97-AF65-F5344CB8AC3E}">
        <p14:creationId xmlns:p14="http://schemas.microsoft.com/office/powerpoint/2010/main" val="1553329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HCV Transmission</a:t>
            </a:r>
          </a:p>
        </p:txBody>
      </p:sp>
      <p:sp>
        <p:nvSpPr>
          <p:cNvPr id="6" name="Text Placeholder 5"/>
          <p:cNvSpPr>
            <a:spLocks noGrp="1"/>
          </p:cNvSpPr>
          <p:nvPr>
            <p:ph type="body" sz="quarter" idx="11"/>
          </p:nvPr>
        </p:nvSpPr>
        <p:spPr>
          <a:xfrm>
            <a:off x="624052" y="1681957"/>
            <a:ext cx="10515163" cy="2981484"/>
          </a:xfrm>
        </p:spPr>
        <p:txBody>
          <a:bodyPr/>
          <a:lstStyle/>
          <a:p>
            <a:pPr marL="690377" indent="-342900">
              <a:spcAft>
                <a:spcPts val="600"/>
              </a:spcAft>
              <a:buClr>
                <a:srgbClr val="C00000"/>
              </a:buClr>
              <a:buFont typeface="Wingdings" panose="05000000000000000000" pitchFamily="2" charset="2"/>
              <a:buChar char="§"/>
              <a:defRPr/>
            </a:pPr>
            <a:r>
              <a:rPr lang="en-US" dirty="0"/>
              <a:t>Substance use</a:t>
            </a:r>
          </a:p>
          <a:p>
            <a:pPr marL="1019567" lvl="2" indent="-342900">
              <a:buClr>
                <a:srgbClr val="C00000"/>
              </a:buClr>
              <a:buFont typeface="Wingdings" panose="05000000000000000000" pitchFamily="2" charset="2"/>
              <a:buChar char="§"/>
              <a:defRPr/>
            </a:pPr>
            <a:r>
              <a:rPr lang="en-US" dirty="0"/>
              <a:t>Persons who inject drugs 60-90% of cases</a:t>
            </a:r>
          </a:p>
          <a:p>
            <a:pPr marL="1019567" lvl="2" indent="-342900">
              <a:buClr>
                <a:srgbClr val="C00000"/>
              </a:buClr>
              <a:buFont typeface="Wingdings" panose="05000000000000000000" pitchFamily="2" charset="2"/>
              <a:buChar char="§"/>
              <a:defRPr/>
            </a:pPr>
            <a:r>
              <a:rPr lang="en-US" dirty="0"/>
              <a:t>Intranasal cocaine use</a:t>
            </a:r>
          </a:p>
          <a:p>
            <a:pPr marL="681234" lvl="1" indent="-342900">
              <a:buClr>
                <a:srgbClr val="C00000"/>
              </a:buClr>
              <a:buFont typeface="Wingdings" panose="05000000000000000000" pitchFamily="2" charset="2"/>
              <a:buChar char="§"/>
              <a:defRPr/>
            </a:pPr>
            <a:r>
              <a:rPr lang="en-US" dirty="0"/>
              <a:t>Sexual transmission</a:t>
            </a:r>
          </a:p>
          <a:p>
            <a:pPr marL="1019567" lvl="2" indent="-342900">
              <a:buClr>
                <a:srgbClr val="C00000"/>
              </a:buClr>
              <a:buFont typeface="Wingdings" panose="05000000000000000000" pitchFamily="2" charset="2"/>
              <a:buChar char="§"/>
              <a:defRPr/>
            </a:pPr>
            <a:r>
              <a:rPr lang="en-US" dirty="0"/>
              <a:t>10% HCV+ persons only risk factor is sexual contact with HCV-infected partner</a:t>
            </a:r>
          </a:p>
          <a:p>
            <a:pPr marL="1019567" lvl="2" indent="-342900">
              <a:buClr>
                <a:srgbClr val="C00000"/>
              </a:buClr>
              <a:buFont typeface="Wingdings" panose="05000000000000000000" pitchFamily="2" charset="2"/>
              <a:buChar char="§"/>
              <a:defRPr/>
            </a:pPr>
            <a:r>
              <a:rPr lang="en-US" dirty="0"/>
              <a:t>MSM rates higher than other groups</a:t>
            </a:r>
          </a:p>
          <a:p>
            <a:pPr marL="1476775" lvl="3" indent="-342900">
              <a:buClr>
                <a:srgbClr val="C00000"/>
              </a:buClr>
              <a:buFont typeface="Wingdings" panose="05000000000000000000" pitchFamily="2" charset="2"/>
              <a:buChar char="§"/>
              <a:defRPr/>
            </a:pPr>
            <a:r>
              <a:rPr lang="en-US" dirty="0"/>
              <a:t>HIV+ &gt; HIV-</a:t>
            </a:r>
          </a:p>
          <a:p>
            <a:pPr marL="681234" lvl="1" indent="-342900">
              <a:buClr>
                <a:srgbClr val="C00000"/>
              </a:buClr>
              <a:buFont typeface="Wingdings" panose="05000000000000000000" pitchFamily="2" charset="2"/>
              <a:buChar char="§"/>
              <a:defRPr/>
            </a:pPr>
            <a:r>
              <a:rPr lang="en-US" dirty="0"/>
              <a:t>Perinatal exposure</a:t>
            </a:r>
          </a:p>
          <a:p>
            <a:pPr marL="1019567" lvl="2" indent="-342900">
              <a:buClr>
                <a:srgbClr val="C00000"/>
              </a:buClr>
              <a:buFont typeface="Wingdings" panose="05000000000000000000" pitchFamily="2" charset="2"/>
              <a:buChar char="§"/>
              <a:defRPr/>
            </a:pPr>
            <a:r>
              <a:rPr lang="en-US" dirty="0"/>
              <a:t>6% risk</a:t>
            </a:r>
          </a:p>
          <a:p>
            <a:pPr marL="1019567" lvl="2" indent="-342900">
              <a:buClr>
                <a:srgbClr val="C00000"/>
              </a:buClr>
              <a:buFont typeface="Wingdings" panose="05000000000000000000" pitchFamily="2" charset="2"/>
              <a:buChar char="§"/>
              <a:defRPr/>
            </a:pPr>
            <a:r>
              <a:rPr lang="en-US" dirty="0"/>
              <a:t>12% if mother is co-infected with HIV</a:t>
            </a:r>
          </a:p>
          <a:p>
            <a:pPr lvl="1">
              <a:lnSpc>
                <a:spcPct val="80000"/>
              </a:lnSpc>
              <a:buClr>
                <a:srgbClr val="C00000"/>
              </a:buClr>
              <a:defRPr/>
            </a:pPr>
            <a:endParaRPr lang="en-US" dirty="0"/>
          </a:p>
        </p:txBody>
      </p:sp>
    </p:spTree>
    <p:extLst>
      <p:ext uri="{BB962C8B-B14F-4D97-AF65-F5344CB8AC3E}">
        <p14:creationId xmlns:p14="http://schemas.microsoft.com/office/powerpoint/2010/main" val="243564386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6800-5423-4B77-8D0F-0B8AAC2C425E}"/>
              </a:ext>
            </a:extLst>
          </p:cNvPr>
          <p:cNvSpPr>
            <a:spLocks noGrp="1"/>
          </p:cNvSpPr>
          <p:nvPr>
            <p:ph type="title"/>
          </p:nvPr>
        </p:nvSpPr>
        <p:spPr/>
        <p:txBody>
          <a:bodyPr/>
          <a:lstStyle/>
          <a:p>
            <a:r>
              <a:rPr lang="en-US" sz="3200" dirty="0">
                <a:ea typeface="+mj-lt"/>
                <a:cs typeface="+mj-lt"/>
              </a:rPr>
              <a:t>MATEC Statement on Equity and Inclusion</a:t>
            </a:r>
            <a:endParaRPr lang="en-US" dirty="0"/>
          </a:p>
        </p:txBody>
      </p:sp>
      <p:sp>
        <p:nvSpPr>
          <p:cNvPr id="3" name="Text Placeholder 2">
            <a:extLst>
              <a:ext uri="{FF2B5EF4-FFF2-40B4-BE49-F238E27FC236}">
                <a16:creationId xmlns:a16="http://schemas.microsoft.com/office/drawing/2014/main" id="{BB737D1F-D255-45CA-B481-1960F2C278C1}"/>
              </a:ext>
            </a:extLst>
          </p:cNvPr>
          <p:cNvSpPr>
            <a:spLocks noGrp="1"/>
          </p:cNvSpPr>
          <p:nvPr>
            <p:ph type="body" sz="quarter" idx="11"/>
          </p:nvPr>
        </p:nvSpPr>
        <p:spPr>
          <a:xfrm>
            <a:off x="762001" y="1953420"/>
            <a:ext cx="10376622" cy="3634580"/>
          </a:xfrm>
        </p:spPr>
        <p:txBody>
          <a:bodyPr lIns="91440" tIns="45720" rIns="91440" bIns="45720" anchor="t"/>
          <a:lstStyle/>
          <a:p>
            <a:pPr marL="0" indent="0">
              <a:buNone/>
            </a:pPr>
            <a:r>
              <a:rPr lang="en-US" sz="2000" dirty="0">
                <a:ea typeface="+mn-lt"/>
                <a:cs typeface="+mn-lt"/>
              </a:rPr>
              <a:t>MATEC has a strong commitment to fair, respectful and unbiased representation of humankind. We strive to be anti-racist, gender affirming and honor all people in an authentic way. This is our goal in all of our work, including this presentation. </a:t>
            </a:r>
            <a:endParaRPr lang="en-US" sz="2000" dirty="0"/>
          </a:p>
          <a:p>
            <a:pPr marL="0" indent="0">
              <a:buNone/>
            </a:pPr>
            <a:r>
              <a:rPr lang="en-US" sz="2000" dirty="0">
                <a:ea typeface="+mn-lt"/>
                <a:cs typeface="+mn-lt"/>
              </a:rPr>
              <a:t>Our commitment to you is that we take this stance seriously and invite you to do the same. We ask that if you find something offensive, off-putting, or inaccurate to please let us know. </a:t>
            </a:r>
            <a:endParaRPr lang="en-US" sz="2000" dirty="0"/>
          </a:p>
          <a:p>
            <a:pPr marL="0" indent="0">
              <a:buNone/>
            </a:pPr>
            <a:r>
              <a:rPr lang="en-US" sz="2000" dirty="0">
                <a:ea typeface="+mn-lt"/>
                <a:cs typeface="+mn-lt"/>
              </a:rPr>
              <a:t>We continue to grow and evolve and welcome you on our journey.</a:t>
            </a:r>
            <a:endParaRPr lang="en-US" sz="2000" dirty="0"/>
          </a:p>
        </p:txBody>
      </p:sp>
    </p:spTree>
    <p:extLst>
      <p:ext uri="{BB962C8B-B14F-4D97-AF65-F5344CB8AC3E}">
        <p14:creationId xmlns:p14="http://schemas.microsoft.com/office/powerpoint/2010/main" val="47827109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HCV Transmission</a:t>
            </a:r>
          </a:p>
        </p:txBody>
      </p:sp>
      <p:sp>
        <p:nvSpPr>
          <p:cNvPr id="6" name="Text Placeholder 5"/>
          <p:cNvSpPr>
            <a:spLocks noGrp="1"/>
          </p:cNvSpPr>
          <p:nvPr>
            <p:ph type="body" sz="quarter" idx="11"/>
          </p:nvPr>
        </p:nvSpPr>
        <p:spPr>
          <a:xfrm>
            <a:off x="762000" y="1681957"/>
            <a:ext cx="10377215" cy="2981484"/>
          </a:xfrm>
        </p:spPr>
        <p:txBody>
          <a:bodyPr/>
          <a:lstStyle/>
          <a:p>
            <a:pPr marL="690377" indent="-342900">
              <a:spcAft>
                <a:spcPts val="600"/>
              </a:spcAft>
              <a:buClr>
                <a:srgbClr val="C00000"/>
              </a:buClr>
              <a:buFont typeface="Wingdings" panose="05000000000000000000" pitchFamily="2" charset="2"/>
              <a:buChar char="§"/>
              <a:defRPr/>
            </a:pPr>
            <a:r>
              <a:rPr lang="en-US" dirty="0"/>
              <a:t>Infected blood/blood products</a:t>
            </a:r>
          </a:p>
          <a:p>
            <a:pPr marL="1019567" lvl="2" indent="-342900">
              <a:buClr>
                <a:srgbClr val="C00000"/>
              </a:buClr>
              <a:buFont typeface="Wingdings" panose="05000000000000000000" pitchFamily="2" charset="2"/>
              <a:buChar char="§"/>
              <a:defRPr/>
            </a:pPr>
            <a:r>
              <a:rPr lang="en-US" dirty="0"/>
              <a:t>Transfusion recipients (before 1992)</a:t>
            </a:r>
          </a:p>
          <a:p>
            <a:pPr marL="1019567" lvl="2" indent="-342900">
              <a:buClr>
                <a:srgbClr val="C00000"/>
              </a:buClr>
              <a:buFont typeface="Wingdings" panose="05000000000000000000" pitchFamily="2" charset="2"/>
              <a:buChar char="§"/>
              <a:defRPr/>
            </a:pPr>
            <a:r>
              <a:rPr lang="en-US" dirty="0"/>
              <a:t>Less than 1 case per 2 million transfused units</a:t>
            </a:r>
          </a:p>
          <a:p>
            <a:pPr marL="690377" indent="-342900">
              <a:spcAft>
                <a:spcPts val="600"/>
              </a:spcAft>
              <a:buClr>
                <a:srgbClr val="C00000"/>
              </a:buClr>
              <a:buFont typeface="Wingdings" panose="05000000000000000000" pitchFamily="2" charset="2"/>
              <a:buChar char="§"/>
              <a:defRPr/>
            </a:pPr>
            <a:r>
              <a:rPr lang="en-US" dirty="0"/>
              <a:t>Inadequately disinfected surgical instruments and dialysis equipment</a:t>
            </a:r>
          </a:p>
          <a:p>
            <a:pPr marL="690377" indent="-342900">
              <a:spcAft>
                <a:spcPts val="600"/>
              </a:spcAft>
              <a:buClr>
                <a:srgbClr val="C00000"/>
              </a:buClr>
              <a:buFont typeface="Wingdings" panose="05000000000000000000" pitchFamily="2" charset="2"/>
              <a:buChar char="§"/>
              <a:defRPr/>
            </a:pPr>
            <a:r>
              <a:rPr lang="en-US" dirty="0"/>
              <a:t>Failure to adhere to infection control principles</a:t>
            </a:r>
          </a:p>
          <a:p>
            <a:pPr marL="1019567" lvl="2" indent="-342900">
              <a:buClr>
                <a:srgbClr val="C00000"/>
              </a:buClr>
              <a:buFont typeface="Wingdings" panose="05000000000000000000" pitchFamily="2" charset="2"/>
              <a:buChar char="§"/>
              <a:defRPr/>
            </a:pPr>
            <a:r>
              <a:rPr lang="en-US" dirty="0"/>
              <a:t>Reusing syringes, single-dose vials</a:t>
            </a:r>
          </a:p>
          <a:p>
            <a:pPr marL="1019567" lvl="2" indent="-342900">
              <a:buClr>
                <a:srgbClr val="C00000"/>
              </a:buClr>
              <a:buFont typeface="Wingdings" panose="05000000000000000000" pitchFamily="2" charset="2"/>
              <a:buChar char="§"/>
              <a:defRPr/>
            </a:pPr>
            <a:r>
              <a:rPr lang="en-US" dirty="0"/>
              <a:t>Contaminated needles and sharps</a:t>
            </a:r>
          </a:p>
          <a:p>
            <a:pPr marL="681234" lvl="1" indent="-342900">
              <a:buClr>
                <a:srgbClr val="C00000"/>
              </a:buClr>
              <a:buFont typeface="Wingdings" panose="05000000000000000000" pitchFamily="2" charset="2"/>
              <a:buChar char="§"/>
              <a:defRPr/>
            </a:pPr>
            <a:r>
              <a:rPr lang="en-US" sz="2400" dirty="0"/>
              <a:t>Healthcare workers and emergency responders</a:t>
            </a:r>
          </a:p>
          <a:p>
            <a:pPr marL="681234" lvl="1" indent="-342900">
              <a:buClr>
                <a:srgbClr val="C00000"/>
              </a:buClr>
              <a:buFont typeface="Wingdings" panose="05000000000000000000" pitchFamily="2" charset="2"/>
              <a:buChar char="§"/>
              <a:defRPr/>
            </a:pPr>
            <a:r>
              <a:rPr lang="en-US" sz="2400" dirty="0"/>
              <a:t>Household contacts, tattoos rare</a:t>
            </a:r>
          </a:p>
        </p:txBody>
      </p:sp>
    </p:spTree>
    <p:extLst>
      <p:ext uri="{BB962C8B-B14F-4D97-AF65-F5344CB8AC3E}">
        <p14:creationId xmlns:p14="http://schemas.microsoft.com/office/powerpoint/2010/main" val="86407637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95C3-2612-4283-FA2A-3AC0BA259DC8}"/>
              </a:ext>
            </a:extLst>
          </p:cNvPr>
          <p:cNvSpPr>
            <a:spLocks noGrp="1"/>
          </p:cNvSpPr>
          <p:nvPr>
            <p:ph type="title"/>
          </p:nvPr>
        </p:nvSpPr>
        <p:spPr>
          <a:xfrm>
            <a:off x="701040" y="1003232"/>
            <a:ext cx="9176926" cy="648915"/>
          </a:xfrm>
        </p:spPr>
        <p:txBody>
          <a:bodyPr/>
          <a:lstStyle/>
          <a:p>
            <a:r>
              <a:rPr lang="en-US" b="1" dirty="0">
                <a:solidFill>
                  <a:srgbClr val="C00000"/>
                </a:solidFill>
                <a:effectLst>
                  <a:outerShdw blurRad="38100" dist="38100" dir="2700000" algn="tl">
                    <a:srgbClr val="000000">
                      <a:alpha val="43137"/>
                    </a:srgbClr>
                  </a:outerShdw>
                </a:effectLst>
              </a:rPr>
              <a:t>Comparing Bloodborne Pathogens in US</a:t>
            </a:r>
          </a:p>
        </p:txBody>
      </p:sp>
      <p:graphicFrame>
        <p:nvGraphicFramePr>
          <p:cNvPr id="7" name="Table 7">
            <a:extLst>
              <a:ext uri="{FF2B5EF4-FFF2-40B4-BE49-F238E27FC236}">
                <a16:creationId xmlns:a16="http://schemas.microsoft.com/office/drawing/2014/main" id="{C98A22D0-6894-61CF-3437-CD01FEE5BCD8}"/>
              </a:ext>
            </a:extLst>
          </p:cNvPr>
          <p:cNvGraphicFramePr>
            <a:graphicFrameLocks noGrp="1"/>
          </p:cNvGraphicFramePr>
          <p:nvPr>
            <p:extLst>
              <p:ext uri="{D42A27DB-BD31-4B8C-83A1-F6EECF244321}">
                <p14:modId xmlns:p14="http://schemas.microsoft.com/office/powerpoint/2010/main" val="2833904095"/>
              </p:ext>
            </p:extLst>
          </p:nvPr>
        </p:nvGraphicFramePr>
        <p:xfrm>
          <a:off x="884156" y="1645920"/>
          <a:ext cx="10362965" cy="4086198"/>
        </p:xfrm>
        <a:graphic>
          <a:graphicData uri="http://schemas.openxmlformats.org/drawingml/2006/table">
            <a:tbl>
              <a:tblPr firstRow="1" bandRow="1"/>
              <a:tblGrid>
                <a:gridCol w="2966484">
                  <a:extLst>
                    <a:ext uri="{9D8B030D-6E8A-4147-A177-3AD203B41FA5}">
                      <a16:colId xmlns:a16="http://schemas.microsoft.com/office/drawing/2014/main" val="3620347480"/>
                    </a:ext>
                  </a:extLst>
                </a:gridCol>
                <a:gridCol w="2519680">
                  <a:extLst>
                    <a:ext uri="{9D8B030D-6E8A-4147-A177-3AD203B41FA5}">
                      <a16:colId xmlns:a16="http://schemas.microsoft.com/office/drawing/2014/main" val="2945146884"/>
                    </a:ext>
                  </a:extLst>
                </a:gridCol>
                <a:gridCol w="2590800">
                  <a:extLst>
                    <a:ext uri="{9D8B030D-6E8A-4147-A177-3AD203B41FA5}">
                      <a16:colId xmlns:a16="http://schemas.microsoft.com/office/drawing/2014/main" val="1724327141"/>
                    </a:ext>
                  </a:extLst>
                </a:gridCol>
                <a:gridCol w="2286001">
                  <a:extLst>
                    <a:ext uri="{9D8B030D-6E8A-4147-A177-3AD203B41FA5}">
                      <a16:colId xmlns:a16="http://schemas.microsoft.com/office/drawing/2014/main" val="307268529"/>
                    </a:ext>
                  </a:extLst>
                </a:gridCol>
              </a:tblGrid>
              <a:tr h="495962">
                <a:tc>
                  <a:txBody>
                    <a:bodyPr/>
                    <a:lstStyle/>
                    <a:p>
                      <a:pPr algn="ctr"/>
                      <a:endParaRPr lang="en-US" sz="2200"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200" b="1" dirty="0"/>
                        <a:t>HBV</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200" b="1" dirty="0"/>
                        <a:t>HCV</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200" b="1" dirty="0"/>
                        <a:t>HIV</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17129576"/>
                  </a:ext>
                </a:extLst>
              </a:tr>
              <a:tr h="495962">
                <a:tc>
                  <a:txBody>
                    <a:bodyPr/>
                    <a:lstStyle/>
                    <a:p>
                      <a:pPr algn="l"/>
                      <a:r>
                        <a:rPr lang="en-US" sz="2200" b="0" dirty="0">
                          <a:solidFill>
                            <a:srgbClr val="C00000"/>
                          </a:solidFill>
                          <a:effectLst>
                            <a:outerShdw blurRad="38100" dist="38100" dir="2700000" algn="tl">
                              <a:srgbClr val="000000">
                                <a:alpha val="43137"/>
                              </a:srgbClr>
                            </a:outerShdw>
                          </a:effectLst>
                        </a:rPr>
                        <a:t>Prevalence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2.2 million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2.4 million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1.2 million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0343915"/>
                  </a:ext>
                </a:extLst>
              </a:tr>
              <a:tr h="495962">
                <a:tc>
                  <a:txBody>
                    <a:bodyPr/>
                    <a:lstStyle/>
                    <a:p>
                      <a:pPr algn="l"/>
                      <a:r>
                        <a:rPr lang="en-US" sz="2200" b="0" dirty="0">
                          <a:solidFill>
                            <a:srgbClr val="C00000"/>
                          </a:solidFill>
                          <a:effectLst>
                            <a:outerShdw blurRad="38100" dist="38100" dir="2700000" algn="tl">
                              <a:srgbClr val="000000">
                                <a:alpha val="43137"/>
                              </a:srgbClr>
                            </a:outerShdw>
                          </a:effectLst>
                        </a:rPr>
                        <a:t>Incidence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14,229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69,800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35,769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176375"/>
                  </a:ext>
                </a:extLst>
              </a:tr>
              <a:tr h="645714">
                <a:tc>
                  <a:txBody>
                    <a:bodyPr/>
                    <a:lstStyle/>
                    <a:p>
                      <a:pPr algn="l"/>
                      <a:r>
                        <a:rPr lang="en-US" sz="2200" b="0" dirty="0">
                          <a:solidFill>
                            <a:srgbClr val="C00000"/>
                          </a:solidFill>
                          <a:effectLst>
                            <a:outerShdw blurRad="38100" dist="38100" dir="2700000" algn="tl">
                              <a:srgbClr val="000000">
                                <a:alpha val="43137"/>
                              </a:srgbClr>
                            </a:outerShdw>
                          </a:effectLst>
                        </a:rPr>
                        <a:t>Unknown Diagnosis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25%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45-50%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13%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630432"/>
                  </a:ext>
                </a:extLst>
              </a:tr>
              <a:tr h="960674">
                <a:tc>
                  <a:txBody>
                    <a:bodyPr/>
                    <a:lstStyle/>
                    <a:p>
                      <a:pPr algn="l"/>
                      <a:r>
                        <a:rPr lang="en-US" sz="2200" b="0" dirty="0">
                          <a:solidFill>
                            <a:srgbClr val="C00000"/>
                          </a:solidFill>
                          <a:effectLst>
                            <a:outerShdw blurRad="38100" dist="38100" dir="2700000" algn="tl">
                              <a:srgbClr val="000000">
                                <a:alpha val="43137"/>
                              </a:srgbClr>
                            </a:outerShdw>
                          </a:effectLst>
                        </a:rPr>
                        <a:t>Primary Routes of Transmission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Inj. Drug Use</a:t>
                      </a:r>
                    </a:p>
                    <a:p>
                      <a:pPr algn="ctr"/>
                      <a:r>
                        <a:rPr lang="en-US" sz="2200" dirty="0"/>
                        <a:t>Sexual Contact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Inj. Drug Use</a:t>
                      </a:r>
                    </a:p>
                    <a:p>
                      <a:pPr algn="ctr"/>
                      <a:r>
                        <a:rPr lang="en-US" sz="2200" dirty="0"/>
                        <a:t>Sexual Contact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1218915" rtl="0" eaLnBrk="1" fontAlgn="auto" latinLnBrk="0" hangingPunct="1">
                        <a:lnSpc>
                          <a:spcPct val="100000"/>
                        </a:lnSpc>
                        <a:spcBef>
                          <a:spcPts val="0"/>
                        </a:spcBef>
                        <a:spcAft>
                          <a:spcPts val="0"/>
                        </a:spcAft>
                        <a:buClrTx/>
                        <a:buSzTx/>
                        <a:buFontTx/>
                        <a:buNone/>
                        <a:tabLst/>
                        <a:defRPr/>
                      </a:pPr>
                      <a:r>
                        <a:rPr lang="en-US" sz="2200" dirty="0"/>
                        <a:t>Sexual Contact</a:t>
                      </a:r>
                    </a:p>
                    <a:p>
                      <a:pPr algn="ctr"/>
                      <a:r>
                        <a:rPr lang="en-US" sz="2200" dirty="0"/>
                        <a:t>Inj. Drug Use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347747"/>
                  </a:ext>
                </a:extLst>
              </a:tr>
              <a:tr h="495962">
                <a:tc>
                  <a:txBody>
                    <a:bodyPr/>
                    <a:lstStyle/>
                    <a:p>
                      <a:pPr algn="l"/>
                      <a:r>
                        <a:rPr lang="en-US" sz="2200" b="0" dirty="0">
                          <a:solidFill>
                            <a:srgbClr val="C00000"/>
                          </a:solidFill>
                          <a:effectLst>
                            <a:outerShdw blurRad="38100" dist="38100" dir="2700000" algn="tl">
                              <a:srgbClr val="000000">
                                <a:alpha val="43137"/>
                              </a:srgbClr>
                            </a:outerShdw>
                          </a:effectLst>
                        </a:rPr>
                        <a:t>Curable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Yes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942552"/>
                  </a:ext>
                </a:extLst>
              </a:tr>
              <a:tr h="495962">
                <a:tc>
                  <a:txBody>
                    <a:bodyPr/>
                    <a:lstStyle/>
                    <a:p>
                      <a:pPr algn="l"/>
                      <a:r>
                        <a:rPr lang="en-US" sz="2200" b="0" dirty="0">
                          <a:solidFill>
                            <a:srgbClr val="C00000"/>
                          </a:solidFill>
                          <a:effectLst>
                            <a:outerShdw blurRad="38100" dist="38100" dir="2700000" algn="tl">
                              <a:srgbClr val="000000">
                                <a:alpha val="43137"/>
                              </a:srgbClr>
                            </a:outerShdw>
                          </a:effectLst>
                        </a:rPr>
                        <a:t>Deaths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1,752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13,385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2200" dirty="0"/>
                        <a:t>19,623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414005"/>
                  </a:ext>
                </a:extLst>
              </a:tr>
            </a:tbl>
          </a:graphicData>
        </a:graphic>
      </p:graphicFrame>
    </p:spTree>
    <p:extLst>
      <p:ext uri="{BB962C8B-B14F-4D97-AF65-F5344CB8AC3E}">
        <p14:creationId xmlns:p14="http://schemas.microsoft.com/office/powerpoint/2010/main" val="71407622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7"/>
          <p:cNvSpPr>
            <a:spLocks noGrp="1" noChangeArrowheads="1"/>
          </p:cNvSpPr>
          <p:nvPr>
            <p:ph type="title" idx="4294967295"/>
          </p:nvPr>
        </p:nvSpPr>
        <p:spPr>
          <a:xfrm>
            <a:off x="540069" y="931985"/>
            <a:ext cx="10846116" cy="1066800"/>
          </a:xfrm>
          <a:ln>
            <a:noFill/>
          </a:ln>
        </p:spPr>
        <p:txBody>
          <a:bodyPr>
            <a:normAutofit/>
          </a:bodyPr>
          <a:lstStyle/>
          <a:p>
            <a:pPr eaLnBrk="1" hangingPunct="1">
              <a:defRPr/>
            </a:pPr>
            <a:r>
              <a:rPr lang="en-US" b="1" dirty="0">
                <a:solidFill>
                  <a:srgbClr val="C00000"/>
                </a:solidFill>
                <a:effectLst>
                  <a:outerShdw blurRad="38100" dist="38100" dir="2700000" algn="tl">
                    <a:srgbClr val="000000">
                      <a:alpha val="43137"/>
                    </a:srgbClr>
                  </a:outerShdw>
                </a:effectLst>
              </a:rPr>
              <a:t>Duration of Injection Drug Use and Prevalence of Blood-Borne Viruses</a:t>
            </a:r>
          </a:p>
        </p:txBody>
      </p:sp>
      <p:sp>
        <p:nvSpPr>
          <p:cNvPr id="46083" name="Text Box 15"/>
          <p:cNvSpPr txBox="1">
            <a:spLocks noChangeArrowheads="1"/>
          </p:cNvSpPr>
          <p:nvPr/>
        </p:nvSpPr>
        <p:spPr bwMode="auto">
          <a:xfrm rot="-5400000">
            <a:off x="1139032" y="3610769"/>
            <a:ext cx="3394075" cy="31273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lnSpc>
                <a:spcPct val="90000"/>
              </a:lnSpc>
              <a:spcBef>
                <a:spcPct val="50000"/>
              </a:spcBef>
              <a:spcAft>
                <a:spcPct val="25000"/>
              </a:spcAft>
              <a:buClr>
                <a:schemeClr val="folHlink"/>
              </a:buClr>
              <a:buSzTx/>
              <a:buFont typeface="Arial" charset="0"/>
              <a:buNone/>
            </a:pPr>
            <a:r>
              <a:rPr lang="en-US" altLang="en-US" sz="1600" b="1">
                <a:solidFill>
                  <a:schemeClr val="tx2"/>
                </a:solidFill>
                <a:latin typeface="Arial" charset="0"/>
              </a:rPr>
              <a:t>Estimated Seroprevalence (%)</a:t>
            </a:r>
          </a:p>
        </p:txBody>
      </p:sp>
      <p:sp>
        <p:nvSpPr>
          <p:cNvPr id="46084" name="Text Box 16"/>
          <p:cNvSpPr txBox="1">
            <a:spLocks noChangeArrowheads="1"/>
          </p:cNvSpPr>
          <p:nvPr/>
        </p:nvSpPr>
        <p:spPr bwMode="auto">
          <a:xfrm>
            <a:off x="3521075" y="5765800"/>
            <a:ext cx="5710238" cy="31273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lnSpc>
                <a:spcPct val="90000"/>
              </a:lnSpc>
              <a:spcBef>
                <a:spcPct val="50000"/>
              </a:spcBef>
              <a:spcAft>
                <a:spcPct val="25000"/>
              </a:spcAft>
              <a:buClr>
                <a:schemeClr val="folHlink"/>
              </a:buClr>
              <a:buSzTx/>
              <a:buFont typeface="Arial" charset="0"/>
              <a:buNone/>
            </a:pPr>
            <a:r>
              <a:rPr lang="en-US" altLang="en-US" sz="1600" b="1">
                <a:solidFill>
                  <a:schemeClr val="tx2"/>
                </a:solidFill>
                <a:latin typeface="Arial" charset="0"/>
              </a:rPr>
              <a:t>Duration of Injection Drug Use (Months)</a:t>
            </a:r>
          </a:p>
        </p:txBody>
      </p:sp>
      <p:sp>
        <p:nvSpPr>
          <p:cNvPr id="46085" name="Rectangle 19"/>
          <p:cNvSpPr>
            <a:spLocks noChangeArrowheads="1"/>
          </p:cNvSpPr>
          <p:nvPr/>
        </p:nvSpPr>
        <p:spPr bwMode="auto">
          <a:xfrm>
            <a:off x="1876425" y="6037263"/>
            <a:ext cx="2971800" cy="3048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30000"/>
              </a:spcBef>
              <a:buClrTx/>
              <a:buSzTx/>
              <a:buFontTx/>
              <a:buNone/>
            </a:pPr>
            <a:r>
              <a:rPr lang="en-US" altLang="en-US" sz="1400" i="1">
                <a:solidFill>
                  <a:schemeClr val="tx2"/>
                </a:solidFill>
                <a:latin typeface="Arial" charset="0"/>
              </a:rPr>
              <a:t>HTLV, human T-lymphotropic virus.</a:t>
            </a:r>
          </a:p>
        </p:txBody>
      </p:sp>
      <p:sp>
        <p:nvSpPr>
          <p:cNvPr id="46086" name="Text Box 6"/>
          <p:cNvSpPr txBox="1">
            <a:spLocks noChangeArrowheads="1"/>
          </p:cNvSpPr>
          <p:nvPr/>
        </p:nvSpPr>
        <p:spPr bwMode="auto">
          <a:xfrm>
            <a:off x="1809750" y="6323985"/>
            <a:ext cx="6019800" cy="52322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ts val="0"/>
              </a:spcBef>
              <a:buClrTx/>
              <a:buSzTx/>
              <a:buNone/>
            </a:pPr>
            <a:r>
              <a:rPr lang="en-US" altLang="en-US" sz="1400" dirty="0" err="1">
                <a:solidFill>
                  <a:schemeClr val="tx2"/>
                </a:solidFill>
                <a:latin typeface="Arial" charset="0"/>
              </a:rPr>
              <a:t>Garfein</a:t>
            </a:r>
            <a:r>
              <a:rPr lang="en-US" altLang="en-US" sz="1400" dirty="0">
                <a:solidFill>
                  <a:schemeClr val="tx2"/>
                </a:solidFill>
                <a:latin typeface="Arial" charset="0"/>
              </a:rPr>
              <a:t> RS, et al. Am J Public Health. 1996;86:655-661.</a:t>
            </a:r>
          </a:p>
          <a:p>
            <a:pPr>
              <a:spcBef>
                <a:spcPts val="0"/>
              </a:spcBef>
              <a:buClrTx/>
              <a:buSzTx/>
              <a:buNone/>
            </a:pPr>
            <a:r>
              <a:rPr lang="en-US" altLang="en-US" sz="1400" dirty="0">
                <a:solidFill>
                  <a:schemeClr val="tx2"/>
                </a:solidFill>
                <a:latin typeface="Arial" charset="0"/>
              </a:rPr>
              <a:t>clinicaloptions.com/hep</a:t>
            </a:r>
          </a:p>
        </p:txBody>
      </p:sp>
      <p:sp>
        <p:nvSpPr>
          <p:cNvPr id="46087" name="Rectangle 7"/>
          <p:cNvSpPr>
            <a:spLocks noChangeArrowheads="1"/>
          </p:cNvSpPr>
          <p:nvPr/>
        </p:nvSpPr>
        <p:spPr bwMode="auto">
          <a:xfrm>
            <a:off x="3679032" y="3948114"/>
            <a:ext cx="128587" cy="1463675"/>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88" name="Rectangle 8"/>
          <p:cNvSpPr>
            <a:spLocks noChangeArrowheads="1"/>
          </p:cNvSpPr>
          <p:nvPr/>
        </p:nvSpPr>
        <p:spPr bwMode="auto">
          <a:xfrm>
            <a:off x="4370389" y="2881314"/>
            <a:ext cx="130175" cy="2530475"/>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89" name="Rectangle 9"/>
          <p:cNvSpPr>
            <a:spLocks noChangeArrowheads="1"/>
          </p:cNvSpPr>
          <p:nvPr/>
        </p:nvSpPr>
        <p:spPr bwMode="auto">
          <a:xfrm>
            <a:off x="5078414" y="2843214"/>
            <a:ext cx="130175" cy="2568575"/>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0" name="Rectangle 10"/>
          <p:cNvSpPr>
            <a:spLocks noChangeArrowheads="1"/>
          </p:cNvSpPr>
          <p:nvPr/>
        </p:nvSpPr>
        <p:spPr bwMode="auto">
          <a:xfrm>
            <a:off x="5794375" y="2751138"/>
            <a:ext cx="128588" cy="2660650"/>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1" name="Rectangle 11"/>
          <p:cNvSpPr>
            <a:spLocks noChangeArrowheads="1"/>
          </p:cNvSpPr>
          <p:nvPr/>
        </p:nvSpPr>
        <p:spPr bwMode="auto">
          <a:xfrm>
            <a:off x="6508751" y="2843214"/>
            <a:ext cx="130175" cy="2568575"/>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2" name="Rectangle 12"/>
          <p:cNvSpPr>
            <a:spLocks noChangeArrowheads="1"/>
          </p:cNvSpPr>
          <p:nvPr/>
        </p:nvSpPr>
        <p:spPr bwMode="auto">
          <a:xfrm>
            <a:off x="7216775" y="2813050"/>
            <a:ext cx="128588" cy="2598738"/>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3" name="Rectangle 13"/>
          <p:cNvSpPr>
            <a:spLocks noChangeArrowheads="1"/>
          </p:cNvSpPr>
          <p:nvPr/>
        </p:nvSpPr>
        <p:spPr bwMode="auto">
          <a:xfrm>
            <a:off x="7931151" y="2751138"/>
            <a:ext cx="130175" cy="2660650"/>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4" name="Rectangle 14"/>
          <p:cNvSpPr>
            <a:spLocks noChangeArrowheads="1"/>
          </p:cNvSpPr>
          <p:nvPr/>
        </p:nvSpPr>
        <p:spPr bwMode="auto">
          <a:xfrm>
            <a:off x="8639175" y="2713038"/>
            <a:ext cx="128588" cy="2698750"/>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5" name="Rectangle 15"/>
          <p:cNvSpPr>
            <a:spLocks noChangeArrowheads="1"/>
          </p:cNvSpPr>
          <p:nvPr/>
        </p:nvSpPr>
        <p:spPr bwMode="auto">
          <a:xfrm>
            <a:off x="3784601" y="4048126"/>
            <a:ext cx="138113" cy="1363663"/>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6" name="Rectangle 16"/>
          <p:cNvSpPr>
            <a:spLocks noChangeArrowheads="1"/>
          </p:cNvSpPr>
          <p:nvPr/>
        </p:nvSpPr>
        <p:spPr bwMode="auto">
          <a:xfrm>
            <a:off x="4500564" y="3917950"/>
            <a:ext cx="128587" cy="1493838"/>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7" name="Rectangle 17"/>
          <p:cNvSpPr>
            <a:spLocks noChangeArrowheads="1"/>
          </p:cNvSpPr>
          <p:nvPr/>
        </p:nvSpPr>
        <p:spPr bwMode="auto">
          <a:xfrm>
            <a:off x="5208589" y="3529014"/>
            <a:ext cx="136525" cy="1882775"/>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8" name="Rectangle 18"/>
          <p:cNvSpPr>
            <a:spLocks noChangeArrowheads="1"/>
          </p:cNvSpPr>
          <p:nvPr/>
        </p:nvSpPr>
        <p:spPr bwMode="auto">
          <a:xfrm>
            <a:off x="5922964" y="3270250"/>
            <a:ext cx="136525" cy="2141538"/>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099" name="Rectangle 19"/>
          <p:cNvSpPr>
            <a:spLocks noChangeArrowheads="1"/>
          </p:cNvSpPr>
          <p:nvPr/>
        </p:nvSpPr>
        <p:spPr bwMode="auto">
          <a:xfrm>
            <a:off x="6638925" y="3140076"/>
            <a:ext cx="128588" cy="2271713"/>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0" name="Rectangle 20"/>
          <p:cNvSpPr>
            <a:spLocks noChangeArrowheads="1"/>
          </p:cNvSpPr>
          <p:nvPr/>
        </p:nvSpPr>
        <p:spPr bwMode="auto">
          <a:xfrm>
            <a:off x="7345364" y="3071814"/>
            <a:ext cx="136525" cy="2339975"/>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1" name="Rectangle 21"/>
          <p:cNvSpPr>
            <a:spLocks noChangeArrowheads="1"/>
          </p:cNvSpPr>
          <p:nvPr/>
        </p:nvSpPr>
        <p:spPr bwMode="auto">
          <a:xfrm>
            <a:off x="8061325" y="3041650"/>
            <a:ext cx="128588" cy="2370138"/>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2" name="Rectangle 22"/>
          <p:cNvSpPr>
            <a:spLocks noChangeArrowheads="1"/>
          </p:cNvSpPr>
          <p:nvPr/>
        </p:nvSpPr>
        <p:spPr bwMode="auto">
          <a:xfrm>
            <a:off x="8767763" y="2843214"/>
            <a:ext cx="138112" cy="2568575"/>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3" name="Rectangle 23"/>
          <p:cNvSpPr>
            <a:spLocks noChangeArrowheads="1"/>
          </p:cNvSpPr>
          <p:nvPr/>
        </p:nvSpPr>
        <p:spPr bwMode="auto">
          <a:xfrm>
            <a:off x="3922714" y="4826000"/>
            <a:ext cx="128587" cy="585788"/>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4" name="Rectangle 24"/>
          <p:cNvSpPr>
            <a:spLocks noChangeArrowheads="1"/>
          </p:cNvSpPr>
          <p:nvPr/>
        </p:nvSpPr>
        <p:spPr bwMode="auto">
          <a:xfrm>
            <a:off x="4629151" y="4894264"/>
            <a:ext cx="130175" cy="517525"/>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5" name="Rectangle 25"/>
          <p:cNvSpPr>
            <a:spLocks noChangeArrowheads="1"/>
          </p:cNvSpPr>
          <p:nvPr/>
        </p:nvSpPr>
        <p:spPr bwMode="auto">
          <a:xfrm>
            <a:off x="5345114" y="4864100"/>
            <a:ext cx="128587" cy="547688"/>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6" name="Rectangle 26"/>
          <p:cNvSpPr>
            <a:spLocks noChangeArrowheads="1"/>
          </p:cNvSpPr>
          <p:nvPr/>
        </p:nvSpPr>
        <p:spPr bwMode="auto">
          <a:xfrm>
            <a:off x="6059489" y="4733926"/>
            <a:ext cx="130175" cy="677863"/>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7" name="Rectangle 27"/>
          <p:cNvSpPr>
            <a:spLocks noChangeArrowheads="1"/>
          </p:cNvSpPr>
          <p:nvPr/>
        </p:nvSpPr>
        <p:spPr bwMode="auto">
          <a:xfrm>
            <a:off x="6767514" y="4764088"/>
            <a:ext cx="128587" cy="647700"/>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8" name="Rectangle 28"/>
          <p:cNvSpPr>
            <a:spLocks noChangeArrowheads="1"/>
          </p:cNvSpPr>
          <p:nvPr/>
        </p:nvSpPr>
        <p:spPr bwMode="auto">
          <a:xfrm>
            <a:off x="7481889" y="4695826"/>
            <a:ext cx="130175" cy="715963"/>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09" name="Rectangle 29"/>
          <p:cNvSpPr>
            <a:spLocks noChangeArrowheads="1"/>
          </p:cNvSpPr>
          <p:nvPr/>
        </p:nvSpPr>
        <p:spPr bwMode="auto">
          <a:xfrm>
            <a:off x="8189914" y="4603750"/>
            <a:ext cx="130175" cy="808038"/>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0" name="Rectangle 30"/>
          <p:cNvSpPr>
            <a:spLocks noChangeArrowheads="1"/>
          </p:cNvSpPr>
          <p:nvPr/>
        </p:nvSpPr>
        <p:spPr bwMode="auto">
          <a:xfrm>
            <a:off x="8905875" y="4603750"/>
            <a:ext cx="128588" cy="808038"/>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1" name="Rectangle 31"/>
          <p:cNvSpPr>
            <a:spLocks noChangeArrowheads="1"/>
          </p:cNvSpPr>
          <p:nvPr/>
        </p:nvSpPr>
        <p:spPr bwMode="auto">
          <a:xfrm>
            <a:off x="4759325" y="5313364"/>
            <a:ext cx="128588" cy="98425"/>
          </a:xfrm>
          <a:prstGeom prst="rect">
            <a:avLst/>
          </a:prstGeom>
          <a:solidFill>
            <a:schemeClr val="tx2"/>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2" name="Rectangle 32"/>
          <p:cNvSpPr>
            <a:spLocks noChangeArrowheads="1"/>
          </p:cNvSpPr>
          <p:nvPr/>
        </p:nvSpPr>
        <p:spPr bwMode="auto">
          <a:xfrm>
            <a:off x="6189664" y="5381626"/>
            <a:ext cx="128587" cy="30163"/>
          </a:xfrm>
          <a:prstGeom prst="rect">
            <a:avLst/>
          </a:prstGeom>
          <a:solidFill>
            <a:schemeClr val="tx2"/>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3" name="Rectangle 33"/>
          <p:cNvSpPr>
            <a:spLocks noChangeArrowheads="1"/>
          </p:cNvSpPr>
          <p:nvPr/>
        </p:nvSpPr>
        <p:spPr bwMode="auto">
          <a:xfrm>
            <a:off x="6896101" y="5213350"/>
            <a:ext cx="130175" cy="198438"/>
          </a:xfrm>
          <a:prstGeom prst="rect">
            <a:avLst/>
          </a:prstGeom>
          <a:solidFill>
            <a:schemeClr val="tx2"/>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4" name="Rectangle 34"/>
          <p:cNvSpPr>
            <a:spLocks noChangeArrowheads="1"/>
          </p:cNvSpPr>
          <p:nvPr/>
        </p:nvSpPr>
        <p:spPr bwMode="auto">
          <a:xfrm>
            <a:off x="7612064" y="5343526"/>
            <a:ext cx="128587" cy="68263"/>
          </a:xfrm>
          <a:prstGeom prst="rect">
            <a:avLst/>
          </a:prstGeom>
          <a:solidFill>
            <a:schemeClr val="tx2"/>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5" name="Rectangle 35"/>
          <p:cNvSpPr>
            <a:spLocks noChangeArrowheads="1"/>
          </p:cNvSpPr>
          <p:nvPr/>
        </p:nvSpPr>
        <p:spPr bwMode="auto">
          <a:xfrm>
            <a:off x="8320089" y="5313364"/>
            <a:ext cx="128587" cy="98425"/>
          </a:xfrm>
          <a:prstGeom prst="rect">
            <a:avLst/>
          </a:prstGeom>
          <a:solidFill>
            <a:schemeClr val="tx2"/>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16" name="Line 36"/>
          <p:cNvSpPr>
            <a:spLocks noChangeShapeType="1"/>
          </p:cNvSpPr>
          <p:nvPr/>
        </p:nvSpPr>
        <p:spPr bwMode="auto">
          <a:xfrm>
            <a:off x="3563939" y="2149476"/>
            <a:ext cx="1587" cy="32623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17" name="Line 37"/>
          <p:cNvSpPr>
            <a:spLocks noChangeShapeType="1"/>
          </p:cNvSpPr>
          <p:nvPr/>
        </p:nvSpPr>
        <p:spPr bwMode="auto">
          <a:xfrm>
            <a:off x="3489326" y="5411788"/>
            <a:ext cx="666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18" name="Line 38"/>
          <p:cNvSpPr>
            <a:spLocks noChangeShapeType="1"/>
          </p:cNvSpPr>
          <p:nvPr/>
        </p:nvSpPr>
        <p:spPr bwMode="auto">
          <a:xfrm>
            <a:off x="3489326" y="4764088"/>
            <a:ext cx="746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19" name="Line 39"/>
          <p:cNvSpPr>
            <a:spLocks noChangeShapeType="1"/>
          </p:cNvSpPr>
          <p:nvPr/>
        </p:nvSpPr>
        <p:spPr bwMode="auto">
          <a:xfrm>
            <a:off x="3489325" y="4116388"/>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0" name="Line 40"/>
          <p:cNvSpPr>
            <a:spLocks noChangeShapeType="1"/>
          </p:cNvSpPr>
          <p:nvPr/>
        </p:nvSpPr>
        <p:spPr bwMode="auto">
          <a:xfrm flipV="1">
            <a:off x="3489326" y="3459164"/>
            <a:ext cx="74613"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1" name="Line 41"/>
          <p:cNvSpPr>
            <a:spLocks noChangeShapeType="1"/>
          </p:cNvSpPr>
          <p:nvPr/>
        </p:nvSpPr>
        <p:spPr bwMode="auto">
          <a:xfrm>
            <a:off x="3489325" y="2813050"/>
            <a:ext cx="714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2" name="Line 42"/>
          <p:cNvSpPr>
            <a:spLocks noChangeShapeType="1"/>
          </p:cNvSpPr>
          <p:nvPr/>
        </p:nvSpPr>
        <p:spPr bwMode="auto">
          <a:xfrm>
            <a:off x="3489325" y="2163763"/>
            <a:ext cx="714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3" name="Line 43"/>
          <p:cNvSpPr>
            <a:spLocks noChangeShapeType="1"/>
          </p:cNvSpPr>
          <p:nvPr/>
        </p:nvSpPr>
        <p:spPr bwMode="auto">
          <a:xfrm>
            <a:off x="3552826" y="5411789"/>
            <a:ext cx="5719763"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4" name="Line 44"/>
          <p:cNvSpPr>
            <a:spLocks noChangeShapeType="1"/>
          </p:cNvSpPr>
          <p:nvPr/>
        </p:nvSpPr>
        <p:spPr bwMode="auto">
          <a:xfrm flipV="1">
            <a:off x="3563939" y="5421313"/>
            <a:ext cx="1587"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5" name="Line 45"/>
          <p:cNvSpPr>
            <a:spLocks noChangeShapeType="1"/>
          </p:cNvSpPr>
          <p:nvPr/>
        </p:nvSpPr>
        <p:spPr bwMode="auto">
          <a:xfrm flipV="1">
            <a:off x="4279900" y="5421313"/>
            <a:ext cx="1588"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6" name="Line 46"/>
          <p:cNvSpPr>
            <a:spLocks noChangeShapeType="1"/>
          </p:cNvSpPr>
          <p:nvPr/>
        </p:nvSpPr>
        <p:spPr bwMode="auto">
          <a:xfrm flipV="1">
            <a:off x="4987925" y="5421313"/>
            <a:ext cx="1588"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7" name="Line 47"/>
          <p:cNvSpPr>
            <a:spLocks noChangeShapeType="1"/>
          </p:cNvSpPr>
          <p:nvPr/>
        </p:nvSpPr>
        <p:spPr bwMode="auto">
          <a:xfrm flipV="1">
            <a:off x="5702300" y="5421313"/>
            <a:ext cx="1588"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8" name="Line 48"/>
          <p:cNvSpPr>
            <a:spLocks noChangeShapeType="1"/>
          </p:cNvSpPr>
          <p:nvPr/>
        </p:nvSpPr>
        <p:spPr bwMode="auto">
          <a:xfrm flipV="1">
            <a:off x="6418264" y="5421313"/>
            <a:ext cx="1587"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29" name="Line 49"/>
          <p:cNvSpPr>
            <a:spLocks noChangeShapeType="1"/>
          </p:cNvSpPr>
          <p:nvPr/>
        </p:nvSpPr>
        <p:spPr bwMode="auto">
          <a:xfrm flipV="1">
            <a:off x="7124700" y="5421313"/>
            <a:ext cx="1588"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30" name="Line 50"/>
          <p:cNvSpPr>
            <a:spLocks noChangeShapeType="1"/>
          </p:cNvSpPr>
          <p:nvPr/>
        </p:nvSpPr>
        <p:spPr bwMode="auto">
          <a:xfrm flipV="1">
            <a:off x="7840664" y="5421313"/>
            <a:ext cx="1587"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31" name="Line 51"/>
          <p:cNvSpPr>
            <a:spLocks noChangeShapeType="1"/>
          </p:cNvSpPr>
          <p:nvPr/>
        </p:nvSpPr>
        <p:spPr bwMode="auto">
          <a:xfrm flipV="1">
            <a:off x="8547100" y="5421313"/>
            <a:ext cx="1588"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32" name="Line 52"/>
          <p:cNvSpPr>
            <a:spLocks noChangeShapeType="1"/>
          </p:cNvSpPr>
          <p:nvPr/>
        </p:nvSpPr>
        <p:spPr bwMode="auto">
          <a:xfrm flipV="1">
            <a:off x="9255125" y="5421313"/>
            <a:ext cx="1588" cy="63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tx2"/>
              </a:solidFill>
            </a:endParaRPr>
          </a:p>
        </p:txBody>
      </p:sp>
      <p:sp>
        <p:nvSpPr>
          <p:cNvPr id="46133" name="Rectangle 53"/>
          <p:cNvSpPr>
            <a:spLocks noChangeArrowheads="1"/>
          </p:cNvSpPr>
          <p:nvPr/>
        </p:nvSpPr>
        <p:spPr bwMode="auto">
          <a:xfrm>
            <a:off x="3340101" y="5299076"/>
            <a:ext cx="112713"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0</a:t>
            </a:r>
          </a:p>
        </p:txBody>
      </p:sp>
      <p:sp>
        <p:nvSpPr>
          <p:cNvPr id="46134" name="Rectangle 54"/>
          <p:cNvSpPr>
            <a:spLocks noChangeArrowheads="1"/>
          </p:cNvSpPr>
          <p:nvPr/>
        </p:nvSpPr>
        <p:spPr bwMode="auto">
          <a:xfrm>
            <a:off x="3227389" y="4657726"/>
            <a:ext cx="225425"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20</a:t>
            </a:r>
          </a:p>
        </p:txBody>
      </p:sp>
      <p:sp>
        <p:nvSpPr>
          <p:cNvPr id="46135" name="Rectangle 55"/>
          <p:cNvSpPr>
            <a:spLocks noChangeArrowheads="1"/>
          </p:cNvSpPr>
          <p:nvPr/>
        </p:nvSpPr>
        <p:spPr bwMode="auto">
          <a:xfrm>
            <a:off x="3227389" y="4002088"/>
            <a:ext cx="225425" cy="220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40</a:t>
            </a:r>
          </a:p>
        </p:txBody>
      </p:sp>
      <p:sp>
        <p:nvSpPr>
          <p:cNvPr id="46136" name="Rectangle 56"/>
          <p:cNvSpPr>
            <a:spLocks noChangeArrowheads="1"/>
          </p:cNvSpPr>
          <p:nvPr/>
        </p:nvSpPr>
        <p:spPr bwMode="auto">
          <a:xfrm>
            <a:off x="3227389" y="3346451"/>
            <a:ext cx="225425"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60</a:t>
            </a:r>
          </a:p>
        </p:txBody>
      </p:sp>
      <p:sp>
        <p:nvSpPr>
          <p:cNvPr id="46137" name="Rectangle 57"/>
          <p:cNvSpPr>
            <a:spLocks noChangeArrowheads="1"/>
          </p:cNvSpPr>
          <p:nvPr/>
        </p:nvSpPr>
        <p:spPr bwMode="auto">
          <a:xfrm>
            <a:off x="3227389" y="2698751"/>
            <a:ext cx="225425"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80</a:t>
            </a:r>
          </a:p>
        </p:txBody>
      </p:sp>
      <p:sp>
        <p:nvSpPr>
          <p:cNvPr id="46138" name="Rectangle 58"/>
          <p:cNvSpPr>
            <a:spLocks noChangeArrowheads="1"/>
          </p:cNvSpPr>
          <p:nvPr/>
        </p:nvSpPr>
        <p:spPr bwMode="auto">
          <a:xfrm>
            <a:off x="3114675" y="2051051"/>
            <a:ext cx="338138"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100</a:t>
            </a:r>
          </a:p>
        </p:txBody>
      </p:sp>
      <p:sp>
        <p:nvSpPr>
          <p:cNvPr id="46139" name="Rectangle 59"/>
          <p:cNvSpPr>
            <a:spLocks noChangeArrowheads="1"/>
          </p:cNvSpPr>
          <p:nvPr/>
        </p:nvSpPr>
        <p:spPr bwMode="auto">
          <a:xfrm>
            <a:off x="3760788" y="5494339"/>
            <a:ext cx="296556"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0-4</a:t>
            </a:r>
          </a:p>
        </p:txBody>
      </p:sp>
      <p:sp>
        <p:nvSpPr>
          <p:cNvPr id="46140" name="Rectangle 60"/>
          <p:cNvSpPr>
            <a:spLocks noChangeArrowheads="1"/>
          </p:cNvSpPr>
          <p:nvPr/>
        </p:nvSpPr>
        <p:spPr bwMode="auto">
          <a:xfrm>
            <a:off x="4514850" y="5494338"/>
            <a:ext cx="293688" cy="220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5-8</a:t>
            </a:r>
          </a:p>
        </p:txBody>
      </p:sp>
      <p:sp>
        <p:nvSpPr>
          <p:cNvPr id="46141" name="Rectangle 61"/>
          <p:cNvSpPr>
            <a:spLocks noChangeArrowheads="1"/>
          </p:cNvSpPr>
          <p:nvPr/>
        </p:nvSpPr>
        <p:spPr bwMode="auto">
          <a:xfrm>
            <a:off x="5145088" y="5494338"/>
            <a:ext cx="406400" cy="220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9-12</a:t>
            </a:r>
          </a:p>
        </p:txBody>
      </p:sp>
      <p:sp>
        <p:nvSpPr>
          <p:cNvPr id="46142" name="Rectangle 62"/>
          <p:cNvSpPr>
            <a:spLocks noChangeArrowheads="1"/>
          </p:cNvSpPr>
          <p:nvPr/>
        </p:nvSpPr>
        <p:spPr bwMode="auto">
          <a:xfrm>
            <a:off x="5799138" y="5494339"/>
            <a:ext cx="524182"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13-24</a:t>
            </a:r>
          </a:p>
        </p:txBody>
      </p:sp>
      <p:sp>
        <p:nvSpPr>
          <p:cNvPr id="46143" name="Rectangle 63"/>
          <p:cNvSpPr>
            <a:spLocks noChangeArrowheads="1"/>
          </p:cNvSpPr>
          <p:nvPr/>
        </p:nvSpPr>
        <p:spPr bwMode="auto">
          <a:xfrm>
            <a:off x="6505576" y="5494338"/>
            <a:ext cx="519113" cy="220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25-36</a:t>
            </a:r>
          </a:p>
        </p:txBody>
      </p:sp>
      <p:sp>
        <p:nvSpPr>
          <p:cNvPr id="46144" name="Rectangle 64"/>
          <p:cNvSpPr>
            <a:spLocks noChangeArrowheads="1"/>
          </p:cNvSpPr>
          <p:nvPr/>
        </p:nvSpPr>
        <p:spPr bwMode="auto">
          <a:xfrm>
            <a:off x="7221538" y="5494339"/>
            <a:ext cx="524182"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37-48</a:t>
            </a:r>
          </a:p>
        </p:txBody>
      </p:sp>
      <p:sp>
        <p:nvSpPr>
          <p:cNvPr id="46145" name="Rectangle 65"/>
          <p:cNvSpPr>
            <a:spLocks noChangeArrowheads="1"/>
          </p:cNvSpPr>
          <p:nvPr/>
        </p:nvSpPr>
        <p:spPr bwMode="auto">
          <a:xfrm>
            <a:off x="7935913" y="5494339"/>
            <a:ext cx="524182"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49-60</a:t>
            </a:r>
          </a:p>
        </p:txBody>
      </p:sp>
      <p:sp>
        <p:nvSpPr>
          <p:cNvPr id="46146" name="Rectangle 66"/>
          <p:cNvSpPr>
            <a:spLocks noChangeArrowheads="1"/>
          </p:cNvSpPr>
          <p:nvPr/>
        </p:nvSpPr>
        <p:spPr bwMode="auto">
          <a:xfrm>
            <a:off x="8651876" y="5494338"/>
            <a:ext cx="519113" cy="220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61-72</a:t>
            </a:r>
          </a:p>
        </p:txBody>
      </p:sp>
      <p:sp>
        <p:nvSpPr>
          <p:cNvPr id="46147" name="Rectangle 67"/>
          <p:cNvSpPr>
            <a:spLocks noChangeArrowheads="1"/>
          </p:cNvSpPr>
          <p:nvPr/>
        </p:nvSpPr>
        <p:spPr bwMode="auto">
          <a:xfrm>
            <a:off x="9429751" y="3230563"/>
            <a:ext cx="144463" cy="146050"/>
          </a:xfrm>
          <a:prstGeom prst="rect">
            <a:avLst/>
          </a:prstGeom>
          <a:solidFill>
            <a:srgbClr val="C00000"/>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48" name="Rectangle 68"/>
          <p:cNvSpPr>
            <a:spLocks noChangeArrowheads="1"/>
          </p:cNvSpPr>
          <p:nvPr/>
        </p:nvSpPr>
        <p:spPr bwMode="auto">
          <a:xfrm>
            <a:off x="9644063" y="3194051"/>
            <a:ext cx="431208"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HCV</a:t>
            </a:r>
          </a:p>
        </p:txBody>
      </p:sp>
      <p:sp>
        <p:nvSpPr>
          <p:cNvPr id="46149" name="Rectangle 69"/>
          <p:cNvSpPr>
            <a:spLocks noChangeArrowheads="1"/>
          </p:cNvSpPr>
          <p:nvPr/>
        </p:nvSpPr>
        <p:spPr bwMode="auto">
          <a:xfrm>
            <a:off x="9429751" y="3551238"/>
            <a:ext cx="144463" cy="146050"/>
          </a:xfrm>
          <a:prstGeom prst="rect">
            <a:avLst/>
          </a:prstGeom>
          <a:solidFill>
            <a:schemeClr val="hlink"/>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50" name="Rectangle 70"/>
          <p:cNvSpPr>
            <a:spLocks noChangeArrowheads="1"/>
          </p:cNvSpPr>
          <p:nvPr/>
        </p:nvSpPr>
        <p:spPr bwMode="auto">
          <a:xfrm>
            <a:off x="9644064" y="3514726"/>
            <a:ext cx="415925"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HBV</a:t>
            </a:r>
          </a:p>
        </p:txBody>
      </p:sp>
      <p:sp>
        <p:nvSpPr>
          <p:cNvPr id="46151" name="Rectangle 71"/>
          <p:cNvSpPr>
            <a:spLocks noChangeArrowheads="1"/>
          </p:cNvSpPr>
          <p:nvPr/>
        </p:nvSpPr>
        <p:spPr bwMode="auto">
          <a:xfrm>
            <a:off x="9429751" y="3871913"/>
            <a:ext cx="144463" cy="146050"/>
          </a:xfrm>
          <a:prstGeom prst="rect">
            <a:avLst/>
          </a:prstGeom>
          <a:solidFill>
            <a:schemeClr val="tx2">
              <a:lumMod val="20000"/>
              <a:lumOff val="80000"/>
            </a:schemeClr>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52" name="Rectangle 72"/>
          <p:cNvSpPr>
            <a:spLocks noChangeArrowheads="1"/>
          </p:cNvSpPr>
          <p:nvPr/>
        </p:nvSpPr>
        <p:spPr bwMode="auto">
          <a:xfrm>
            <a:off x="9644063" y="3835401"/>
            <a:ext cx="341440" cy="2215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HIV</a:t>
            </a:r>
          </a:p>
        </p:txBody>
      </p:sp>
      <p:sp>
        <p:nvSpPr>
          <p:cNvPr id="46153" name="Rectangle 73"/>
          <p:cNvSpPr>
            <a:spLocks noChangeArrowheads="1"/>
          </p:cNvSpPr>
          <p:nvPr/>
        </p:nvSpPr>
        <p:spPr bwMode="auto">
          <a:xfrm>
            <a:off x="9429751" y="4183063"/>
            <a:ext cx="144463" cy="146050"/>
          </a:xfrm>
          <a:prstGeom prst="rect">
            <a:avLst/>
          </a:prstGeom>
          <a:solidFill>
            <a:schemeClr val="tx2"/>
          </a:solidFill>
          <a:ln w="9525">
            <a:solidFill>
              <a:schemeClr val="tx1"/>
            </a:solidFill>
            <a:miter lim="800000"/>
            <a:headEnd/>
            <a:tailEnd/>
          </a:ln>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en-US" altLang="en-US" sz="1800">
              <a:solidFill>
                <a:schemeClr val="tx2"/>
              </a:solidFill>
            </a:endParaRPr>
          </a:p>
        </p:txBody>
      </p:sp>
      <p:sp>
        <p:nvSpPr>
          <p:cNvPr id="46154" name="Rectangle 74"/>
          <p:cNvSpPr>
            <a:spLocks noChangeArrowheads="1"/>
          </p:cNvSpPr>
          <p:nvPr/>
        </p:nvSpPr>
        <p:spPr bwMode="auto">
          <a:xfrm>
            <a:off x="9644064" y="4146551"/>
            <a:ext cx="517525" cy="220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lnSpc>
                <a:spcPct val="90000"/>
              </a:lnSpc>
              <a:spcBef>
                <a:spcPct val="35000"/>
              </a:spcBef>
              <a:spcAft>
                <a:spcPct val="25000"/>
              </a:spcAft>
              <a:buClr>
                <a:schemeClr val="folHlink"/>
              </a:buClr>
              <a:buSzTx/>
              <a:buFont typeface="Arial" charset="0"/>
              <a:buNone/>
            </a:pPr>
            <a:r>
              <a:rPr lang="en-US" altLang="en-US" sz="1600">
                <a:solidFill>
                  <a:schemeClr val="tx2"/>
                </a:solidFill>
                <a:latin typeface="Arial" charset="0"/>
              </a:rPr>
              <a:t>HTLV</a:t>
            </a:r>
          </a:p>
        </p:txBody>
      </p:sp>
    </p:spTree>
    <p:extLst>
      <p:ext uri="{BB962C8B-B14F-4D97-AF65-F5344CB8AC3E}">
        <p14:creationId xmlns:p14="http://schemas.microsoft.com/office/powerpoint/2010/main" val="58674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C4E2-3BD3-CA05-FA16-1B1BB7463DE1}"/>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HCV-HIV Co-infection</a:t>
            </a:r>
          </a:p>
        </p:txBody>
      </p:sp>
      <p:sp>
        <p:nvSpPr>
          <p:cNvPr id="3" name="Text Placeholder 2">
            <a:extLst>
              <a:ext uri="{FF2B5EF4-FFF2-40B4-BE49-F238E27FC236}">
                <a16:creationId xmlns:a16="http://schemas.microsoft.com/office/drawing/2014/main" id="{D0DC5060-3E3D-1770-D4E3-550FD4C0A3CA}"/>
              </a:ext>
            </a:extLst>
          </p:cNvPr>
          <p:cNvSpPr>
            <a:spLocks noGrp="1"/>
          </p:cNvSpPr>
          <p:nvPr>
            <p:ph type="body" sz="quarter" idx="11"/>
          </p:nvPr>
        </p:nvSpPr>
        <p:spPr>
          <a:xfrm>
            <a:off x="623459" y="1780700"/>
            <a:ext cx="10515163" cy="2986087"/>
          </a:xfrm>
        </p:spPr>
        <p:txBody>
          <a:bodyPr/>
          <a:lstStyle/>
          <a:p>
            <a:pPr marL="344487" indent="0">
              <a:spcAft>
                <a:spcPts val="600"/>
              </a:spcAft>
              <a:buNone/>
            </a:pPr>
            <a:r>
              <a:rPr lang="en-US" dirty="0"/>
              <a:t>5% adults with chronic HCV also HIV-infected</a:t>
            </a:r>
          </a:p>
          <a:p>
            <a:pPr marL="344487" indent="0">
              <a:spcAft>
                <a:spcPts val="600"/>
              </a:spcAft>
              <a:buNone/>
            </a:pPr>
            <a:r>
              <a:rPr lang="en-US" dirty="0"/>
              <a:t>15-30% adults with HIV infection also chronic HCV</a:t>
            </a:r>
          </a:p>
          <a:p>
            <a:pPr marL="344487" indent="0">
              <a:spcAft>
                <a:spcPts val="600"/>
              </a:spcAft>
              <a:buNone/>
            </a:pPr>
            <a:endParaRPr lang="en-US" sz="900" dirty="0"/>
          </a:p>
          <a:p>
            <a:pPr lvl="1"/>
            <a:r>
              <a:rPr lang="en-US" dirty="0"/>
              <a:t>Impact of co-infection on HCV disease</a:t>
            </a:r>
          </a:p>
          <a:p>
            <a:pPr lvl="2"/>
            <a:r>
              <a:rPr lang="en-US" dirty="0"/>
              <a:t>Accelerated progression of fibrosis</a:t>
            </a:r>
          </a:p>
          <a:p>
            <a:pPr lvl="2"/>
            <a:r>
              <a:rPr lang="en-US" dirty="0"/>
              <a:t>Cirrhosis occurs 12-16 years earlier</a:t>
            </a:r>
          </a:p>
          <a:p>
            <a:pPr lvl="1"/>
            <a:r>
              <a:rPr lang="en-US" dirty="0"/>
              <a:t>Impact of co-infection on HIV disease</a:t>
            </a:r>
          </a:p>
          <a:p>
            <a:pPr lvl="2"/>
            <a:r>
              <a:rPr lang="en-US" dirty="0"/>
              <a:t>Higher levels of liver-related complications</a:t>
            </a:r>
          </a:p>
          <a:p>
            <a:pPr lvl="2"/>
            <a:r>
              <a:rPr lang="en-US" dirty="0"/>
              <a:t>80-90% liver-related deaths due to HCV</a:t>
            </a:r>
          </a:p>
          <a:p>
            <a:pPr lvl="2"/>
            <a:endParaRPr lang="en-US" dirty="0"/>
          </a:p>
        </p:txBody>
      </p:sp>
    </p:spTree>
    <p:extLst>
      <p:ext uri="{BB962C8B-B14F-4D97-AF65-F5344CB8AC3E}">
        <p14:creationId xmlns:p14="http://schemas.microsoft.com/office/powerpoint/2010/main" val="380365903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9FDEA8-605F-70CB-F92A-A661B2D2007A}"/>
              </a:ext>
            </a:extLst>
          </p:cNvPr>
          <p:cNvPicPr>
            <a:picLocks noChangeAspect="1"/>
          </p:cNvPicPr>
          <p:nvPr/>
        </p:nvPicPr>
        <p:blipFill>
          <a:blip r:embed="rId2"/>
          <a:stretch>
            <a:fillRect/>
          </a:stretch>
        </p:blipFill>
        <p:spPr>
          <a:xfrm>
            <a:off x="238460" y="741680"/>
            <a:ext cx="8992533" cy="6045201"/>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426442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p:txBody>
          <a:bodyPr>
            <a:normAutofit/>
          </a:bodyPr>
          <a:lstStyle/>
          <a:p>
            <a:pPr marL="407088" indent="-342900">
              <a:buFont typeface="Wingdings" panose="05000000000000000000" pitchFamily="2" charset="2"/>
              <a:buChar char="§"/>
            </a:pPr>
            <a:r>
              <a:rPr lang="en-US" sz="3200" b="1" dirty="0">
                <a:effectLst>
                  <a:outerShdw blurRad="38100" dist="38100" dir="2700000" algn="tl">
                    <a:srgbClr val="000000">
                      <a:alpha val="43137"/>
                    </a:srgbClr>
                  </a:outerShdw>
                </a:effectLst>
              </a:rPr>
              <a:t>List tests used to diagnose and stage Hepatitis C.</a:t>
            </a:r>
          </a:p>
        </p:txBody>
      </p:sp>
    </p:spTree>
    <p:extLst>
      <p:ext uri="{BB962C8B-B14F-4D97-AF65-F5344CB8AC3E}">
        <p14:creationId xmlns:p14="http://schemas.microsoft.com/office/powerpoint/2010/main" val="215308049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C4E2-3BD3-CA05-FA16-1B1BB7463DE1}"/>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Screening for HCV Infection</a:t>
            </a:r>
          </a:p>
        </p:txBody>
      </p:sp>
      <p:pic>
        <p:nvPicPr>
          <p:cNvPr id="5" name="Picture 4">
            <a:extLst>
              <a:ext uri="{FF2B5EF4-FFF2-40B4-BE49-F238E27FC236}">
                <a16:creationId xmlns:a16="http://schemas.microsoft.com/office/drawing/2014/main" id="{70626B11-5FD9-AAC8-82BF-685D5427D946}"/>
              </a:ext>
            </a:extLst>
          </p:cNvPr>
          <p:cNvPicPr>
            <a:picLocks noChangeAspect="1"/>
          </p:cNvPicPr>
          <p:nvPr/>
        </p:nvPicPr>
        <p:blipFill>
          <a:blip r:embed="rId2"/>
          <a:stretch>
            <a:fillRect/>
          </a:stretch>
        </p:blipFill>
        <p:spPr>
          <a:xfrm>
            <a:off x="879654" y="1833540"/>
            <a:ext cx="10342561" cy="3835740"/>
          </a:xfrm>
          <a:prstGeom prst="rect">
            <a:avLst/>
          </a:prstGeom>
          <a:ln w="9525">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824801F1-1CD3-3B6E-3987-712483B49A89}"/>
              </a:ext>
            </a:extLst>
          </p:cNvPr>
          <p:cNvSpPr txBox="1"/>
          <p:nvPr/>
        </p:nvSpPr>
        <p:spPr>
          <a:xfrm>
            <a:off x="971094" y="5994400"/>
            <a:ext cx="8426906" cy="523220"/>
          </a:xfrm>
          <a:prstGeom prst="rect">
            <a:avLst/>
          </a:prstGeom>
          <a:noFill/>
        </p:spPr>
        <p:txBody>
          <a:bodyPr wrap="square" rtlCol="0">
            <a:spAutoFit/>
          </a:bodyPr>
          <a:lstStyle/>
          <a:p>
            <a:r>
              <a:rPr lang="en-US" sz="1400" b="0" i="0" dirty="0" err="1">
                <a:solidFill>
                  <a:srgbClr val="666666"/>
                </a:solidFill>
                <a:effectLst/>
                <a:latin typeface="Open Sans" panose="020B0606030504020204" pitchFamily="34" charset="0"/>
              </a:rPr>
              <a:t>Schillie</a:t>
            </a:r>
            <a:r>
              <a:rPr lang="en-US" sz="1400" b="0" i="0" dirty="0">
                <a:solidFill>
                  <a:srgbClr val="666666"/>
                </a:solidFill>
                <a:effectLst/>
                <a:latin typeface="Open Sans" panose="020B0606030504020204" pitchFamily="34" charset="0"/>
              </a:rPr>
              <a:t> S, Wester C, Osborne M, </a:t>
            </a:r>
            <a:r>
              <a:rPr lang="en-US" sz="1400" b="0" i="0" dirty="0" err="1">
                <a:solidFill>
                  <a:srgbClr val="666666"/>
                </a:solidFill>
                <a:effectLst/>
                <a:latin typeface="Open Sans" panose="020B0606030504020204" pitchFamily="34" charset="0"/>
              </a:rPr>
              <a:t>Wesolowski</a:t>
            </a:r>
            <a:r>
              <a:rPr lang="en-US" sz="1400" b="0" i="0" dirty="0">
                <a:solidFill>
                  <a:srgbClr val="666666"/>
                </a:solidFill>
                <a:effectLst/>
                <a:latin typeface="Open Sans" panose="020B0606030504020204" pitchFamily="34" charset="0"/>
              </a:rPr>
              <a:t> L, Ryerson AB. CDC Recommendations for Hepatitis C Screening Among Adults - United States, 2020. MMWR </a:t>
            </a:r>
            <a:r>
              <a:rPr lang="en-US" sz="1400" b="0" i="0" dirty="0" err="1">
                <a:solidFill>
                  <a:srgbClr val="666666"/>
                </a:solidFill>
                <a:effectLst/>
                <a:latin typeface="Open Sans" panose="020B0606030504020204" pitchFamily="34" charset="0"/>
              </a:rPr>
              <a:t>Recomm</a:t>
            </a:r>
            <a:r>
              <a:rPr lang="en-US" sz="1400" b="0" i="0" dirty="0">
                <a:solidFill>
                  <a:srgbClr val="666666"/>
                </a:solidFill>
                <a:effectLst/>
                <a:latin typeface="Open Sans" panose="020B0606030504020204" pitchFamily="34" charset="0"/>
              </a:rPr>
              <a:t> Rep. 2020;69:1-17.</a:t>
            </a:r>
            <a:endParaRPr lang="en-US" sz="1800" dirty="0"/>
          </a:p>
        </p:txBody>
      </p:sp>
    </p:spTree>
    <p:extLst>
      <p:ext uri="{BB962C8B-B14F-4D97-AF65-F5344CB8AC3E}">
        <p14:creationId xmlns:p14="http://schemas.microsoft.com/office/powerpoint/2010/main" val="362896501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C4E2-3BD3-CA05-FA16-1B1BB7463DE1}"/>
              </a:ext>
            </a:extLst>
          </p:cNvPr>
          <p:cNvSpPr>
            <a:spLocks noGrp="1"/>
          </p:cNvSpPr>
          <p:nvPr>
            <p:ph type="title"/>
          </p:nvPr>
        </p:nvSpPr>
        <p:spPr>
          <a:xfrm>
            <a:off x="609600" y="769552"/>
            <a:ext cx="9187086" cy="648915"/>
          </a:xfrm>
        </p:spPr>
        <p:txBody>
          <a:bodyPr/>
          <a:lstStyle/>
          <a:p>
            <a:r>
              <a:rPr lang="en-US" b="1" dirty="0">
                <a:solidFill>
                  <a:srgbClr val="C00000"/>
                </a:solidFill>
                <a:effectLst>
                  <a:outerShdw blurRad="38100" dist="38100" dir="2700000" algn="tl">
                    <a:srgbClr val="000000">
                      <a:alpha val="43137"/>
                    </a:srgbClr>
                  </a:outerShdw>
                </a:effectLst>
              </a:rPr>
              <a:t>Testing for HCV Infection</a:t>
            </a:r>
          </a:p>
        </p:txBody>
      </p:sp>
      <p:pic>
        <p:nvPicPr>
          <p:cNvPr id="4" name="Picture 3">
            <a:extLst>
              <a:ext uri="{FF2B5EF4-FFF2-40B4-BE49-F238E27FC236}">
                <a16:creationId xmlns:a16="http://schemas.microsoft.com/office/drawing/2014/main" id="{56ACC5ED-3C42-828B-3DA2-4192A6357DAC}"/>
              </a:ext>
            </a:extLst>
          </p:cNvPr>
          <p:cNvPicPr>
            <a:picLocks noChangeAspect="1"/>
          </p:cNvPicPr>
          <p:nvPr/>
        </p:nvPicPr>
        <p:blipFill>
          <a:blip r:embed="rId2"/>
          <a:stretch>
            <a:fillRect/>
          </a:stretch>
        </p:blipFill>
        <p:spPr>
          <a:xfrm>
            <a:off x="585015" y="1347346"/>
            <a:ext cx="8703274" cy="517537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0B1C82F-944F-DB7C-F8F5-8A62E1503152}"/>
              </a:ext>
            </a:extLst>
          </p:cNvPr>
          <p:cNvSpPr txBox="1"/>
          <p:nvPr/>
        </p:nvSpPr>
        <p:spPr>
          <a:xfrm>
            <a:off x="9458960" y="3215640"/>
            <a:ext cx="2519680" cy="1815882"/>
          </a:xfrm>
          <a:prstGeom prst="rect">
            <a:avLst/>
          </a:prstGeom>
          <a:noFill/>
        </p:spPr>
        <p:txBody>
          <a:bodyPr wrap="square" rtlCol="0">
            <a:spAutoFit/>
          </a:bodyPr>
          <a:lstStyle/>
          <a:p>
            <a:r>
              <a:rPr lang="en-US" sz="1400" b="0" i="0" dirty="0" err="1">
                <a:solidFill>
                  <a:srgbClr val="666666"/>
                </a:solidFill>
                <a:effectLst/>
                <a:latin typeface="Open Sans" panose="020B0606030504020204" pitchFamily="34" charset="0"/>
              </a:rPr>
              <a:t>Schillie</a:t>
            </a:r>
            <a:r>
              <a:rPr lang="en-US" sz="1400" b="0" i="0" dirty="0">
                <a:solidFill>
                  <a:srgbClr val="666666"/>
                </a:solidFill>
                <a:effectLst/>
                <a:latin typeface="Open Sans" panose="020B0606030504020204" pitchFamily="34" charset="0"/>
              </a:rPr>
              <a:t> S, Wester C, Osborne M, </a:t>
            </a:r>
            <a:r>
              <a:rPr lang="en-US" sz="1400" b="0" i="0" dirty="0" err="1">
                <a:solidFill>
                  <a:srgbClr val="666666"/>
                </a:solidFill>
                <a:effectLst/>
                <a:latin typeface="Open Sans" panose="020B0606030504020204" pitchFamily="34" charset="0"/>
              </a:rPr>
              <a:t>Wesolowski</a:t>
            </a:r>
            <a:r>
              <a:rPr lang="en-US" sz="1400" b="0" i="0" dirty="0">
                <a:solidFill>
                  <a:srgbClr val="666666"/>
                </a:solidFill>
                <a:effectLst/>
                <a:latin typeface="Open Sans" panose="020B0606030504020204" pitchFamily="34" charset="0"/>
              </a:rPr>
              <a:t> L, Ryerson AB. CDC Recommendations for Hepatitis C Screening Among Adults - United States, 2020. MMWR </a:t>
            </a:r>
            <a:r>
              <a:rPr lang="en-US" sz="1400" b="0" i="0" dirty="0" err="1">
                <a:solidFill>
                  <a:srgbClr val="666666"/>
                </a:solidFill>
                <a:effectLst/>
                <a:latin typeface="Open Sans" panose="020B0606030504020204" pitchFamily="34" charset="0"/>
              </a:rPr>
              <a:t>Recomm</a:t>
            </a:r>
            <a:r>
              <a:rPr lang="en-US" sz="1400" b="0" i="0" dirty="0">
                <a:solidFill>
                  <a:srgbClr val="666666"/>
                </a:solidFill>
                <a:effectLst/>
                <a:latin typeface="Open Sans" panose="020B0606030504020204" pitchFamily="34" charset="0"/>
              </a:rPr>
              <a:t> Rep. 2020;69:1-17.</a:t>
            </a:r>
            <a:endParaRPr lang="en-US" sz="1400" dirty="0"/>
          </a:p>
        </p:txBody>
      </p:sp>
    </p:spTree>
    <p:extLst>
      <p:ext uri="{BB962C8B-B14F-4D97-AF65-F5344CB8AC3E}">
        <p14:creationId xmlns:p14="http://schemas.microsoft.com/office/powerpoint/2010/main" val="46484459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C4E2-3BD3-CA05-FA16-1B1BB7463DE1}"/>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Testing for HCV Infection</a:t>
            </a:r>
          </a:p>
        </p:txBody>
      </p:sp>
      <p:pic>
        <p:nvPicPr>
          <p:cNvPr id="7" name="Picture 6">
            <a:extLst>
              <a:ext uri="{FF2B5EF4-FFF2-40B4-BE49-F238E27FC236}">
                <a16:creationId xmlns:a16="http://schemas.microsoft.com/office/drawing/2014/main" id="{8EB22139-CBFB-C59F-159A-95FCCDFC3010}"/>
              </a:ext>
            </a:extLst>
          </p:cNvPr>
          <p:cNvPicPr>
            <a:picLocks noChangeAspect="1"/>
          </p:cNvPicPr>
          <p:nvPr/>
        </p:nvPicPr>
        <p:blipFill>
          <a:blip r:embed="rId2"/>
          <a:stretch>
            <a:fillRect/>
          </a:stretch>
        </p:blipFill>
        <p:spPr>
          <a:xfrm>
            <a:off x="869496" y="1813900"/>
            <a:ext cx="8680904" cy="2692400"/>
          </a:xfrm>
          <a:prstGeom prst="rect">
            <a:avLst/>
          </a:prstGeom>
          <a:ln w="12700">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18C499D-57D5-98D3-5340-C458E92EE335}"/>
              </a:ext>
            </a:extLst>
          </p:cNvPr>
          <p:cNvSpPr txBox="1"/>
          <p:nvPr/>
        </p:nvSpPr>
        <p:spPr>
          <a:xfrm>
            <a:off x="873760" y="5852160"/>
            <a:ext cx="8382000" cy="523220"/>
          </a:xfrm>
          <a:prstGeom prst="rect">
            <a:avLst/>
          </a:prstGeom>
          <a:noFill/>
        </p:spPr>
        <p:txBody>
          <a:bodyPr wrap="square" rtlCol="0">
            <a:spAutoFit/>
          </a:bodyPr>
          <a:lstStyle/>
          <a:p>
            <a:r>
              <a:rPr lang="en-US" sz="1400" b="0" i="0" dirty="0" err="1">
                <a:solidFill>
                  <a:srgbClr val="666666"/>
                </a:solidFill>
                <a:effectLst/>
                <a:latin typeface="Open Sans" panose="020B0606030504020204" pitchFamily="34" charset="0"/>
              </a:rPr>
              <a:t>Schillie</a:t>
            </a:r>
            <a:r>
              <a:rPr lang="en-US" sz="1400" b="0" i="0" dirty="0">
                <a:solidFill>
                  <a:srgbClr val="666666"/>
                </a:solidFill>
                <a:effectLst/>
                <a:latin typeface="Open Sans" panose="020B0606030504020204" pitchFamily="34" charset="0"/>
              </a:rPr>
              <a:t> S, Wester C, Osborne M, </a:t>
            </a:r>
            <a:r>
              <a:rPr lang="en-US" sz="1400" b="0" i="0" dirty="0" err="1">
                <a:solidFill>
                  <a:srgbClr val="666666"/>
                </a:solidFill>
                <a:effectLst/>
                <a:latin typeface="Open Sans" panose="020B0606030504020204" pitchFamily="34" charset="0"/>
              </a:rPr>
              <a:t>Wesolowski</a:t>
            </a:r>
            <a:r>
              <a:rPr lang="en-US" sz="1400" b="0" i="0" dirty="0">
                <a:solidFill>
                  <a:srgbClr val="666666"/>
                </a:solidFill>
                <a:effectLst/>
                <a:latin typeface="Open Sans" panose="020B0606030504020204" pitchFamily="34" charset="0"/>
              </a:rPr>
              <a:t> L, Ryerson AB. CDC Recommendations for Hepatitis C Screening Among Adults - United States, 2020. MMWR </a:t>
            </a:r>
            <a:r>
              <a:rPr lang="en-US" sz="1400" b="0" i="0" dirty="0" err="1">
                <a:solidFill>
                  <a:srgbClr val="666666"/>
                </a:solidFill>
                <a:effectLst/>
                <a:latin typeface="Open Sans" panose="020B0606030504020204" pitchFamily="34" charset="0"/>
              </a:rPr>
              <a:t>Recomm</a:t>
            </a:r>
            <a:r>
              <a:rPr lang="en-US" sz="1400" b="0" i="0" dirty="0">
                <a:solidFill>
                  <a:srgbClr val="666666"/>
                </a:solidFill>
                <a:effectLst/>
                <a:latin typeface="Open Sans" panose="020B0606030504020204" pitchFamily="34" charset="0"/>
              </a:rPr>
              <a:t> Rep. 2020;69:1-17.</a:t>
            </a:r>
            <a:endParaRPr lang="en-US" sz="1400" dirty="0"/>
          </a:p>
        </p:txBody>
      </p:sp>
    </p:spTree>
    <p:extLst>
      <p:ext uri="{BB962C8B-B14F-4D97-AF65-F5344CB8AC3E}">
        <p14:creationId xmlns:p14="http://schemas.microsoft.com/office/powerpoint/2010/main" val="46100146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A3814-AE44-6833-DFAB-E650738C33A2}"/>
              </a:ext>
            </a:extLst>
          </p:cNvPr>
          <p:cNvPicPr>
            <a:picLocks noChangeAspect="1"/>
          </p:cNvPicPr>
          <p:nvPr/>
        </p:nvPicPr>
        <p:blipFill>
          <a:blip r:embed="rId2"/>
          <a:stretch>
            <a:fillRect/>
          </a:stretch>
        </p:blipFill>
        <p:spPr>
          <a:xfrm>
            <a:off x="172720" y="780329"/>
            <a:ext cx="9306560" cy="503936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920B1A1-3B23-0376-5561-0243A6DD5F25}"/>
              </a:ext>
            </a:extLst>
          </p:cNvPr>
          <p:cNvSpPr txBox="1"/>
          <p:nvPr/>
        </p:nvSpPr>
        <p:spPr>
          <a:xfrm>
            <a:off x="457200" y="6014720"/>
            <a:ext cx="8656320" cy="523220"/>
          </a:xfrm>
          <a:prstGeom prst="rect">
            <a:avLst/>
          </a:prstGeom>
          <a:noFill/>
        </p:spPr>
        <p:txBody>
          <a:bodyPr wrap="square" rtlCol="0">
            <a:spAutoFit/>
          </a:bodyPr>
          <a:lstStyle/>
          <a:p>
            <a:r>
              <a:rPr lang="en-US" sz="1400" b="0" i="0" dirty="0">
                <a:solidFill>
                  <a:srgbClr val="333333"/>
                </a:solidFill>
                <a:effectLst/>
                <a:latin typeface="Open Sans" panose="020B0606030504020204" pitchFamily="34" charset="0"/>
              </a:rPr>
              <a:t>Centers for Disease Control and Prevention (CDC). Testing for HCV infection: an update of guidance for clinicians and laboratorians. MMWR </a:t>
            </a:r>
            <a:r>
              <a:rPr lang="en-US" sz="1400" b="0" i="0" dirty="0" err="1">
                <a:solidFill>
                  <a:srgbClr val="333333"/>
                </a:solidFill>
                <a:effectLst/>
                <a:latin typeface="Open Sans" panose="020B0606030504020204" pitchFamily="34" charset="0"/>
              </a:rPr>
              <a:t>Morb</a:t>
            </a:r>
            <a:r>
              <a:rPr lang="en-US" sz="1400" b="0" i="0" dirty="0">
                <a:solidFill>
                  <a:srgbClr val="333333"/>
                </a:solidFill>
                <a:effectLst/>
                <a:latin typeface="Open Sans" panose="020B0606030504020204" pitchFamily="34" charset="0"/>
              </a:rPr>
              <a:t> Mortal </a:t>
            </a:r>
            <a:r>
              <a:rPr lang="en-US" sz="1400" b="0" i="0" dirty="0" err="1">
                <a:solidFill>
                  <a:srgbClr val="333333"/>
                </a:solidFill>
                <a:effectLst/>
                <a:latin typeface="Open Sans" panose="020B0606030504020204" pitchFamily="34" charset="0"/>
              </a:rPr>
              <a:t>Wkly</a:t>
            </a:r>
            <a:r>
              <a:rPr lang="en-US" sz="1400" b="0" i="0" dirty="0">
                <a:solidFill>
                  <a:srgbClr val="333333"/>
                </a:solidFill>
                <a:effectLst/>
                <a:latin typeface="Open Sans" panose="020B0606030504020204" pitchFamily="34" charset="0"/>
              </a:rPr>
              <a:t> Rep. 2013;62:362-5.</a:t>
            </a:r>
            <a:endParaRPr lang="en-US" sz="1400" dirty="0"/>
          </a:p>
        </p:txBody>
      </p:sp>
      <p:sp>
        <p:nvSpPr>
          <p:cNvPr id="3" name="TextBox 2">
            <a:extLst>
              <a:ext uri="{FF2B5EF4-FFF2-40B4-BE49-F238E27FC236}">
                <a16:creationId xmlns:a16="http://schemas.microsoft.com/office/drawing/2014/main" id="{50C00DE8-2751-6EE0-CB61-267AE5989A31}"/>
              </a:ext>
            </a:extLst>
          </p:cNvPr>
          <p:cNvSpPr txBox="1"/>
          <p:nvPr/>
        </p:nvSpPr>
        <p:spPr>
          <a:xfrm>
            <a:off x="9824720" y="2316480"/>
            <a:ext cx="1950720" cy="2246769"/>
          </a:xfrm>
          <a:prstGeom prst="rect">
            <a:avLst/>
          </a:prstGeom>
          <a:noFill/>
        </p:spPr>
        <p:txBody>
          <a:bodyPr wrap="square" rtlCol="0">
            <a:spAutoFit/>
          </a:bodyPr>
          <a:lstStyle/>
          <a:p>
            <a:r>
              <a:rPr lang="en-US" sz="2800" b="1" dirty="0"/>
              <a:t>HCV Antibody with reflex to HCV RNA</a:t>
            </a:r>
          </a:p>
        </p:txBody>
      </p:sp>
    </p:spTree>
    <p:extLst>
      <p:ext uri="{BB962C8B-B14F-4D97-AF65-F5344CB8AC3E}">
        <p14:creationId xmlns:p14="http://schemas.microsoft.com/office/powerpoint/2010/main" val="320027318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Disclaimer</a:t>
            </a:r>
          </a:p>
        </p:txBody>
      </p:sp>
      <p:sp>
        <p:nvSpPr>
          <p:cNvPr id="6" name="Text Placeholder 5"/>
          <p:cNvSpPr>
            <a:spLocks noGrp="1"/>
          </p:cNvSpPr>
          <p:nvPr>
            <p:ph type="body" sz="quarter" idx="11"/>
          </p:nvPr>
        </p:nvSpPr>
        <p:spPr>
          <a:xfrm>
            <a:off x="624052" y="1935957"/>
            <a:ext cx="9424063" cy="2986087"/>
          </a:xfrm>
        </p:spPr>
        <p:txBody>
          <a:bodyPr lIns="91440" tIns="45720" rIns="91440" bIns="45720" anchor="t"/>
          <a:lstStyle/>
          <a:p>
            <a:pPr eaLnBrk="1" hangingPunct="1">
              <a:lnSpc>
                <a:spcPct val="100000"/>
              </a:lnSpc>
              <a:spcBef>
                <a:spcPct val="0"/>
              </a:spcBef>
              <a:buFontTx/>
              <a:buNone/>
            </a:pPr>
            <a:r>
              <a:rPr lang="en-US" altLang="en-US" dirty="0"/>
              <a:t>This presentation is supported by the Health Resources and Services Administration (HRSA) of the U.S. Department of Health and Human Services (HHS) as part of an award totaling </a:t>
            </a:r>
            <a:r>
              <a:rPr lang="en-US" dirty="0">
                <a:solidFill>
                  <a:srgbClr val="000000"/>
                </a:solidFill>
              </a:rPr>
              <a:t>$4,067,580</a:t>
            </a:r>
            <a:r>
              <a:rPr lang="en-US" altLang="en-US" dirty="0"/>
              <a:t>.00 with 0 percentage financed with nongovernmental sources. The contents are those of the author(s) and do not necessarily represent the official views of, nor an endorsement, by HRSA, HHS or the U.S. Government.</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8386-BB66-FBF8-2FAD-5FF5DC3EBBF9}"/>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Spontaneous Clearance</a:t>
            </a:r>
          </a:p>
        </p:txBody>
      </p:sp>
      <p:sp>
        <p:nvSpPr>
          <p:cNvPr id="3" name="Text Placeholder 2">
            <a:extLst>
              <a:ext uri="{FF2B5EF4-FFF2-40B4-BE49-F238E27FC236}">
                <a16:creationId xmlns:a16="http://schemas.microsoft.com/office/drawing/2014/main" id="{1EE58BC9-E66D-C1BA-112D-EEED9988F63C}"/>
              </a:ext>
            </a:extLst>
          </p:cNvPr>
          <p:cNvSpPr>
            <a:spLocks noGrp="1"/>
          </p:cNvSpPr>
          <p:nvPr>
            <p:ph type="body" sz="quarter" idx="11"/>
          </p:nvPr>
        </p:nvSpPr>
        <p:spPr/>
        <p:txBody>
          <a:bodyPr/>
          <a:lstStyle/>
          <a:p>
            <a:r>
              <a:rPr lang="en-US" dirty="0"/>
              <a:t>Estimated 55-85% persons with HCV infection will develop chronic HCV.</a:t>
            </a:r>
          </a:p>
          <a:p>
            <a:r>
              <a:rPr lang="en-US" dirty="0"/>
              <a:t>Factors associated with clearance</a:t>
            </a:r>
          </a:p>
          <a:p>
            <a:pPr lvl="2"/>
            <a:r>
              <a:rPr lang="en-US" dirty="0"/>
              <a:t>Younger age</a:t>
            </a:r>
          </a:p>
          <a:p>
            <a:pPr lvl="2"/>
            <a:r>
              <a:rPr lang="en-US" dirty="0"/>
              <a:t>Female gender</a:t>
            </a:r>
          </a:p>
          <a:p>
            <a:pPr lvl="2"/>
            <a:r>
              <a:rPr lang="en-US" dirty="0"/>
              <a:t>Symptoms during acute infection</a:t>
            </a:r>
          </a:p>
          <a:p>
            <a:pPr lvl="2"/>
            <a:r>
              <a:rPr lang="en-US" dirty="0"/>
              <a:t>Absence of HIV infection</a:t>
            </a:r>
          </a:p>
          <a:p>
            <a:pPr lvl="2"/>
            <a:r>
              <a:rPr lang="en-US" dirty="0"/>
              <a:t>Lower rates in Black men</a:t>
            </a:r>
          </a:p>
        </p:txBody>
      </p:sp>
    </p:spTree>
    <p:extLst>
      <p:ext uri="{BB962C8B-B14F-4D97-AF65-F5344CB8AC3E}">
        <p14:creationId xmlns:p14="http://schemas.microsoft.com/office/powerpoint/2010/main" val="59708759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EC25-7ED5-4C72-A9E1-1091766E0201}"/>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Initial Laboratory Evaluation</a:t>
            </a:r>
          </a:p>
        </p:txBody>
      </p:sp>
      <p:sp>
        <p:nvSpPr>
          <p:cNvPr id="3" name="Text Placeholder 2">
            <a:extLst>
              <a:ext uri="{FF2B5EF4-FFF2-40B4-BE49-F238E27FC236}">
                <a16:creationId xmlns:a16="http://schemas.microsoft.com/office/drawing/2014/main" id="{0E597916-2312-01DF-F847-E3F5B74023CA}"/>
              </a:ext>
            </a:extLst>
          </p:cNvPr>
          <p:cNvSpPr>
            <a:spLocks noGrp="1"/>
          </p:cNvSpPr>
          <p:nvPr>
            <p:ph type="body" sz="quarter" idx="11"/>
          </p:nvPr>
        </p:nvSpPr>
        <p:spPr/>
        <p:txBody>
          <a:bodyPr/>
          <a:lstStyle/>
          <a:p>
            <a:pPr>
              <a:spcAft>
                <a:spcPts val="600"/>
              </a:spcAft>
            </a:pPr>
            <a:r>
              <a:rPr lang="en-US" dirty="0"/>
              <a:t>HCV Studies</a:t>
            </a:r>
          </a:p>
          <a:p>
            <a:pPr lvl="2"/>
            <a:r>
              <a:rPr lang="en-US" dirty="0"/>
              <a:t>HCV RNA, genotype</a:t>
            </a:r>
          </a:p>
          <a:p>
            <a:pPr lvl="2"/>
            <a:r>
              <a:rPr lang="en-US" dirty="0"/>
              <a:t>Hepatic profile</a:t>
            </a:r>
          </a:p>
          <a:p>
            <a:pPr>
              <a:spcAft>
                <a:spcPts val="600"/>
              </a:spcAft>
            </a:pPr>
            <a:r>
              <a:rPr lang="en-US" dirty="0"/>
              <a:t>CBC, renal profile, thyroid function</a:t>
            </a:r>
          </a:p>
          <a:p>
            <a:pPr>
              <a:spcAft>
                <a:spcPts val="600"/>
              </a:spcAft>
            </a:pPr>
            <a:r>
              <a:rPr lang="en-US" dirty="0"/>
              <a:t>Relevant co-infections</a:t>
            </a:r>
          </a:p>
          <a:p>
            <a:pPr lvl="2"/>
            <a:r>
              <a:rPr lang="en-US" dirty="0"/>
              <a:t>HAV IgG</a:t>
            </a:r>
          </a:p>
          <a:p>
            <a:pPr lvl="2"/>
            <a:r>
              <a:rPr lang="en-US" dirty="0"/>
              <a:t>HBV </a:t>
            </a:r>
            <a:r>
              <a:rPr lang="en-US" dirty="0" err="1"/>
              <a:t>SAg</a:t>
            </a:r>
            <a:r>
              <a:rPr lang="en-US" dirty="0"/>
              <a:t>, </a:t>
            </a:r>
            <a:r>
              <a:rPr lang="en-US" dirty="0" err="1"/>
              <a:t>CAb</a:t>
            </a:r>
            <a:r>
              <a:rPr lang="en-US" dirty="0"/>
              <a:t>, </a:t>
            </a:r>
            <a:r>
              <a:rPr lang="en-US" dirty="0" err="1"/>
              <a:t>SAb</a:t>
            </a:r>
            <a:endParaRPr lang="en-US" dirty="0"/>
          </a:p>
          <a:p>
            <a:pPr lvl="2"/>
            <a:r>
              <a:rPr lang="en-US" dirty="0"/>
              <a:t>HIV</a:t>
            </a:r>
          </a:p>
        </p:txBody>
      </p:sp>
    </p:spTree>
    <p:extLst>
      <p:ext uri="{BB962C8B-B14F-4D97-AF65-F5344CB8AC3E}">
        <p14:creationId xmlns:p14="http://schemas.microsoft.com/office/powerpoint/2010/main" val="212666936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AAD-EDB3-C137-8536-20350EEB339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Fibrosis Staging</a:t>
            </a:r>
          </a:p>
        </p:txBody>
      </p:sp>
      <p:sp>
        <p:nvSpPr>
          <p:cNvPr id="3" name="Text Placeholder 2">
            <a:extLst>
              <a:ext uri="{FF2B5EF4-FFF2-40B4-BE49-F238E27FC236}">
                <a16:creationId xmlns:a16="http://schemas.microsoft.com/office/drawing/2014/main" id="{A5A03BDA-8F40-1BFF-6E6D-E2ABDE1AAABB}"/>
              </a:ext>
            </a:extLst>
          </p:cNvPr>
          <p:cNvSpPr>
            <a:spLocks noGrp="1"/>
          </p:cNvSpPr>
          <p:nvPr>
            <p:ph type="body" sz="quarter" idx="11"/>
          </p:nvPr>
        </p:nvSpPr>
        <p:spPr>
          <a:xfrm>
            <a:off x="477520" y="1935957"/>
            <a:ext cx="10661695" cy="2986087"/>
          </a:xfrm>
        </p:spPr>
        <p:txBody>
          <a:bodyPr/>
          <a:lstStyle/>
          <a:p>
            <a:pPr marL="690377" indent="-342900">
              <a:buClr>
                <a:srgbClr val="C00000"/>
              </a:buClr>
              <a:buFont typeface="Wingdings" panose="05000000000000000000" pitchFamily="2" charset="2"/>
              <a:buChar char="§"/>
            </a:pPr>
            <a:r>
              <a:rPr lang="en-US" dirty="0"/>
              <a:t>Scarring due to ongoing inflammation, eventually causing cirrhosis and end-stage liver disease</a:t>
            </a:r>
          </a:p>
          <a:p>
            <a:pPr marL="1019567" lvl="2" indent="-342900">
              <a:buClr>
                <a:srgbClr val="C00000"/>
              </a:buClr>
              <a:buFont typeface="Wingdings" panose="05000000000000000000" pitchFamily="2" charset="2"/>
              <a:buChar char="§"/>
            </a:pPr>
            <a:r>
              <a:rPr lang="en-US" dirty="0"/>
              <a:t>Progresses faster with older age, coinfection with HIV and/or HBV, male sex, obesity, fatty liver disease, insulin resistance, alcohol consumption, and possibly cannabis use</a:t>
            </a:r>
          </a:p>
          <a:p>
            <a:pPr marL="690377" indent="-342900">
              <a:buClr>
                <a:srgbClr val="C00000"/>
              </a:buClr>
              <a:buFont typeface="Wingdings" panose="05000000000000000000" pitchFamily="2" charset="2"/>
              <a:buChar char="§"/>
            </a:pPr>
            <a:r>
              <a:rPr lang="en-US" dirty="0"/>
              <a:t>Mild to moderate fibrosis can be treated in primary care settings, but persons with cirrhosis should be referred to Hepatology or Infectious Disease</a:t>
            </a:r>
          </a:p>
        </p:txBody>
      </p:sp>
    </p:spTree>
    <p:extLst>
      <p:ext uri="{BB962C8B-B14F-4D97-AF65-F5344CB8AC3E}">
        <p14:creationId xmlns:p14="http://schemas.microsoft.com/office/powerpoint/2010/main" val="118606686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86B58-1FA6-E2B4-69FD-A5074B7314A9}"/>
              </a:ext>
            </a:extLst>
          </p:cNvPr>
          <p:cNvPicPr>
            <a:picLocks noChangeAspect="1"/>
          </p:cNvPicPr>
          <p:nvPr/>
        </p:nvPicPr>
        <p:blipFill>
          <a:blip r:embed="rId2"/>
          <a:stretch>
            <a:fillRect/>
          </a:stretch>
        </p:blipFill>
        <p:spPr>
          <a:xfrm>
            <a:off x="254001" y="748572"/>
            <a:ext cx="8788399" cy="604846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915323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AAD-EDB3-C137-8536-20350EEB339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Fibrosis Staging</a:t>
            </a:r>
          </a:p>
        </p:txBody>
      </p:sp>
      <p:sp>
        <p:nvSpPr>
          <p:cNvPr id="3" name="Text Placeholder 2">
            <a:extLst>
              <a:ext uri="{FF2B5EF4-FFF2-40B4-BE49-F238E27FC236}">
                <a16:creationId xmlns:a16="http://schemas.microsoft.com/office/drawing/2014/main" id="{A5A03BDA-8F40-1BFF-6E6D-E2ABDE1AAABB}"/>
              </a:ext>
            </a:extLst>
          </p:cNvPr>
          <p:cNvSpPr>
            <a:spLocks noGrp="1"/>
          </p:cNvSpPr>
          <p:nvPr>
            <p:ph type="body" sz="quarter" idx="11"/>
          </p:nvPr>
        </p:nvSpPr>
        <p:spPr>
          <a:xfrm>
            <a:off x="624052" y="1742917"/>
            <a:ext cx="10399548" cy="2986087"/>
          </a:xfrm>
        </p:spPr>
        <p:txBody>
          <a:bodyPr/>
          <a:lstStyle/>
          <a:p>
            <a:pPr marL="690377" indent="-342900">
              <a:buClr>
                <a:srgbClr val="C00000"/>
              </a:buClr>
              <a:buFont typeface="Wingdings" panose="05000000000000000000" pitchFamily="2" charset="2"/>
              <a:buChar char="§"/>
            </a:pPr>
            <a:r>
              <a:rPr lang="en-US" dirty="0"/>
              <a:t>Liver biopsy</a:t>
            </a:r>
          </a:p>
          <a:p>
            <a:pPr marL="1019567" lvl="2" indent="-342900">
              <a:buClr>
                <a:srgbClr val="C00000"/>
              </a:buClr>
              <a:buFont typeface="Wingdings" panose="05000000000000000000" pitchFamily="2" charset="2"/>
              <a:buChar char="§"/>
            </a:pPr>
            <a:r>
              <a:rPr lang="en-US" dirty="0"/>
              <a:t>Only if non-invasive studies provide conflicting results or second cause of liver disease is suspected</a:t>
            </a:r>
          </a:p>
          <a:p>
            <a:pPr marL="681234" lvl="1" indent="-342900">
              <a:buClr>
                <a:srgbClr val="C00000"/>
              </a:buClr>
              <a:buFont typeface="Wingdings" panose="05000000000000000000" pitchFamily="2" charset="2"/>
              <a:buChar char="§"/>
            </a:pPr>
            <a:r>
              <a:rPr lang="en-US" sz="2400" dirty="0"/>
              <a:t>Indirect Markers predict presence or absence of significant fibrosis or cirrhosis</a:t>
            </a:r>
          </a:p>
          <a:p>
            <a:pPr marL="1019567" lvl="2" indent="-342900">
              <a:buClr>
                <a:srgbClr val="C00000"/>
              </a:buClr>
              <a:buFont typeface="Wingdings" panose="05000000000000000000" pitchFamily="2" charset="2"/>
              <a:buChar char="§"/>
            </a:pPr>
            <a:r>
              <a:rPr lang="en-US" sz="2200" dirty="0"/>
              <a:t>APRI (AST, AST ULN, Platelet count)</a:t>
            </a:r>
          </a:p>
          <a:p>
            <a:pPr marL="1019567" lvl="2" indent="-342900">
              <a:buClr>
                <a:srgbClr val="C00000"/>
              </a:buClr>
              <a:buFont typeface="Wingdings" panose="05000000000000000000" pitchFamily="2" charset="2"/>
              <a:buChar char="§"/>
            </a:pPr>
            <a:r>
              <a:rPr lang="en-US" sz="2200" dirty="0"/>
              <a:t>FIB-4 (Age, AST, ALT, Platelet count)</a:t>
            </a:r>
          </a:p>
          <a:p>
            <a:pPr marL="1019567" lvl="2" indent="-342900">
              <a:buClr>
                <a:srgbClr val="C00000"/>
              </a:buClr>
              <a:buFont typeface="Wingdings" panose="05000000000000000000" pitchFamily="2" charset="2"/>
              <a:buChar char="§"/>
            </a:pPr>
            <a:r>
              <a:rPr lang="en-US" sz="2200" dirty="0" err="1"/>
              <a:t>Fibroindex</a:t>
            </a:r>
            <a:r>
              <a:rPr lang="en-US" sz="2200" dirty="0"/>
              <a:t> (AST, Platelet count, Gamma Globulin)</a:t>
            </a:r>
          </a:p>
          <a:p>
            <a:pPr marL="1019567" lvl="2" indent="-342900">
              <a:buClr>
                <a:srgbClr val="C00000"/>
              </a:buClr>
              <a:buFont typeface="Wingdings" panose="05000000000000000000" pitchFamily="2" charset="2"/>
              <a:buChar char="§"/>
            </a:pPr>
            <a:r>
              <a:rPr lang="en-US" sz="2200" dirty="0"/>
              <a:t>FORNS Index (Age, GGT, Cholesterol, Platelet Count)</a:t>
            </a:r>
          </a:p>
          <a:p>
            <a:pPr marL="1019567" lvl="2" indent="-342900">
              <a:buClr>
                <a:srgbClr val="C00000"/>
              </a:buClr>
              <a:buFont typeface="Wingdings" panose="05000000000000000000" pitchFamily="2" charset="2"/>
              <a:buChar char="§"/>
            </a:pPr>
            <a:r>
              <a:rPr lang="en-US" sz="2200" dirty="0"/>
              <a:t>Fibro Test (Age, Gender, 5 biomarkers associated with hepatic fibrosis)</a:t>
            </a:r>
          </a:p>
        </p:txBody>
      </p:sp>
    </p:spTree>
    <p:extLst>
      <p:ext uri="{BB962C8B-B14F-4D97-AF65-F5344CB8AC3E}">
        <p14:creationId xmlns:p14="http://schemas.microsoft.com/office/powerpoint/2010/main" val="3196340220"/>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AAD-EDB3-C137-8536-20350EEB339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Fibrosis Staging</a:t>
            </a:r>
          </a:p>
        </p:txBody>
      </p:sp>
      <p:sp>
        <p:nvSpPr>
          <p:cNvPr id="3" name="Text Placeholder 2">
            <a:extLst>
              <a:ext uri="{FF2B5EF4-FFF2-40B4-BE49-F238E27FC236}">
                <a16:creationId xmlns:a16="http://schemas.microsoft.com/office/drawing/2014/main" id="{A5A03BDA-8F40-1BFF-6E6D-E2ABDE1AAABB}"/>
              </a:ext>
            </a:extLst>
          </p:cNvPr>
          <p:cNvSpPr>
            <a:spLocks noGrp="1"/>
          </p:cNvSpPr>
          <p:nvPr>
            <p:ph type="body" sz="quarter" idx="11"/>
          </p:nvPr>
        </p:nvSpPr>
        <p:spPr>
          <a:xfrm>
            <a:off x="624053" y="1742917"/>
            <a:ext cx="9414028" cy="2986087"/>
          </a:xfrm>
        </p:spPr>
        <p:txBody>
          <a:bodyPr/>
          <a:lstStyle/>
          <a:p>
            <a:pPr marL="690377" indent="-342900">
              <a:buClr>
                <a:srgbClr val="C00000"/>
              </a:buClr>
              <a:buFont typeface="Wingdings" panose="05000000000000000000" pitchFamily="2" charset="2"/>
              <a:buChar char="§"/>
            </a:pPr>
            <a:r>
              <a:rPr lang="en-US" sz="2800" dirty="0"/>
              <a:t>Hepatic ultrasound</a:t>
            </a:r>
            <a:endParaRPr lang="en-US" sz="2000" dirty="0"/>
          </a:p>
          <a:p>
            <a:pPr marL="1019567" lvl="2" indent="-342900">
              <a:buClr>
                <a:srgbClr val="C00000"/>
              </a:buClr>
              <a:buFont typeface="Wingdings" panose="05000000000000000000" pitchFamily="2" charset="2"/>
              <a:buChar char="§"/>
            </a:pPr>
            <a:r>
              <a:rPr lang="en-US" sz="2400" dirty="0"/>
              <a:t>Screening for hepatocellular carcinoma</a:t>
            </a:r>
          </a:p>
          <a:p>
            <a:pPr marL="1019567" lvl="2" indent="-342900">
              <a:buClr>
                <a:srgbClr val="C00000"/>
              </a:buClr>
              <a:buFont typeface="Wingdings" panose="05000000000000000000" pitchFamily="2" charset="2"/>
              <a:buChar char="§"/>
            </a:pPr>
            <a:r>
              <a:rPr lang="en-US" sz="2400" dirty="0"/>
              <a:t>Not recommended for liver disease staging</a:t>
            </a:r>
          </a:p>
          <a:p>
            <a:pPr marL="681234" lvl="1" indent="-342900">
              <a:buClr>
                <a:srgbClr val="C00000"/>
              </a:buClr>
              <a:buFont typeface="Wingdings" panose="05000000000000000000" pitchFamily="2" charset="2"/>
              <a:buChar char="§"/>
            </a:pPr>
            <a:r>
              <a:rPr lang="en-US" sz="2400" dirty="0"/>
              <a:t>Transient elastography (</a:t>
            </a:r>
            <a:r>
              <a:rPr lang="en-US" sz="2400" dirty="0" err="1"/>
              <a:t>FibroScan</a:t>
            </a:r>
            <a:r>
              <a:rPr lang="en-US" sz="2400" dirty="0"/>
              <a:t>)</a:t>
            </a:r>
          </a:p>
          <a:p>
            <a:pPr marL="1019567" lvl="2" indent="-342900">
              <a:buClr>
                <a:srgbClr val="C00000"/>
              </a:buClr>
              <a:buFont typeface="Wingdings" panose="05000000000000000000" pitchFamily="2" charset="2"/>
              <a:buChar char="§"/>
            </a:pPr>
            <a:r>
              <a:rPr lang="en-US" sz="2400" dirty="0"/>
              <a:t>Uses ultrasound transducer to measure liver stiffness</a:t>
            </a:r>
          </a:p>
          <a:p>
            <a:pPr marL="1019567" lvl="2" indent="-342900">
              <a:buClr>
                <a:srgbClr val="C00000"/>
              </a:buClr>
              <a:buFont typeface="Wingdings" panose="05000000000000000000" pitchFamily="2" charset="2"/>
              <a:buChar char="§"/>
            </a:pPr>
            <a:r>
              <a:rPr lang="en-US" sz="2400" dirty="0"/>
              <a:t>Examines larger area than biopsy</a:t>
            </a:r>
          </a:p>
          <a:p>
            <a:pPr marL="1019567" lvl="2" indent="-342900">
              <a:buClr>
                <a:srgbClr val="C00000"/>
              </a:buClr>
              <a:buFont typeface="Wingdings" panose="05000000000000000000" pitchFamily="2" charset="2"/>
              <a:buChar char="§"/>
            </a:pPr>
            <a:r>
              <a:rPr lang="en-US" sz="2400" dirty="0"/>
              <a:t>Takes 5-10 minutes</a:t>
            </a:r>
          </a:p>
          <a:p>
            <a:pPr marL="1019567" lvl="2" indent="-342900">
              <a:buClr>
                <a:srgbClr val="C00000"/>
              </a:buClr>
              <a:buFont typeface="Wingdings" panose="05000000000000000000" pitchFamily="2" charset="2"/>
              <a:buChar char="§"/>
            </a:pPr>
            <a:r>
              <a:rPr lang="en-US" sz="2400" dirty="0"/>
              <a:t>Most accurate for identifying cirrhosis</a:t>
            </a:r>
          </a:p>
          <a:p>
            <a:pPr lvl="2">
              <a:buClr>
                <a:srgbClr val="C00000"/>
              </a:buClr>
            </a:pPr>
            <a:endParaRPr lang="en-US" dirty="0"/>
          </a:p>
        </p:txBody>
      </p:sp>
    </p:spTree>
    <p:extLst>
      <p:ext uri="{BB962C8B-B14F-4D97-AF65-F5344CB8AC3E}">
        <p14:creationId xmlns:p14="http://schemas.microsoft.com/office/powerpoint/2010/main" val="4077456073"/>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767840" y="2579480"/>
            <a:ext cx="9377680" cy="1143000"/>
          </a:xfrm>
        </p:spPr>
        <p:txBody>
          <a:bodyPr>
            <a:noAutofit/>
          </a:bodyPr>
          <a:lstStyle/>
          <a:p>
            <a:pPr marL="407088" indent="-342900">
              <a:buFont typeface="Wingdings" panose="05000000000000000000" pitchFamily="2" charset="2"/>
              <a:buChar char="§"/>
            </a:pPr>
            <a:r>
              <a:rPr lang="en-US" sz="3200" b="1" dirty="0">
                <a:effectLst>
                  <a:outerShdw blurRad="38100" dist="38100" dir="2700000" algn="tl">
                    <a:srgbClr val="000000">
                      <a:alpha val="43137"/>
                    </a:srgbClr>
                  </a:outerShdw>
                </a:effectLst>
              </a:rPr>
              <a:t>Describe the plan of care for persons with chronic HCV, including recommended treatment, patient education, and follow up.</a:t>
            </a:r>
          </a:p>
        </p:txBody>
      </p:sp>
    </p:spTree>
    <p:extLst>
      <p:ext uri="{BB962C8B-B14F-4D97-AF65-F5344CB8AC3E}">
        <p14:creationId xmlns:p14="http://schemas.microsoft.com/office/powerpoint/2010/main" val="814727385"/>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762678" y="1046679"/>
            <a:ext cx="10139680" cy="648915"/>
          </a:xfrm>
        </p:spPr>
        <p:txBody>
          <a:bodyPr>
            <a:normAutofit/>
          </a:bodyPr>
          <a:lstStyle/>
          <a:p>
            <a:r>
              <a:rPr lang="en-US" sz="3200" b="1" dirty="0">
                <a:solidFill>
                  <a:srgbClr val="C00000"/>
                </a:solidFill>
                <a:effectLst>
                  <a:outerShdw blurRad="38100" dist="38100" dir="2700000" algn="tl">
                    <a:srgbClr val="000000">
                      <a:alpha val="43137"/>
                    </a:srgbClr>
                  </a:outerShdw>
                </a:effectLst>
              </a:rPr>
              <a:t>Plan of Care for Persons Living with HCV</a:t>
            </a:r>
          </a:p>
        </p:txBody>
      </p:sp>
      <p:sp>
        <p:nvSpPr>
          <p:cNvPr id="6" name="Text Placeholder 5"/>
          <p:cNvSpPr>
            <a:spLocks noGrp="1"/>
          </p:cNvSpPr>
          <p:nvPr>
            <p:ph type="body" sz="quarter" idx="11"/>
          </p:nvPr>
        </p:nvSpPr>
        <p:spPr>
          <a:xfrm>
            <a:off x="426720" y="1676400"/>
            <a:ext cx="10475638" cy="3576320"/>
          </a:xfrm>
        </p:spPr>
        <p:txBody>
          <a:bodyPr lIns="91440" tIns="45720" rIns="91440" bIns="45720" anchor="t"/>
          <a:lstStyle/>
          <a:p>
            <a:pPr fontAlgn="base">
              <a:spcAft>
                <a:spcPts val="600"/>
              </a:spcAft>
              <a:buClr>
                <a:srgbClr val="C00000"/>
              </a:buClr>
            </a:pPr>
            <a:r>
              <a:rPr lang="en-US" sz="2600" b="1" dirty="0">
                <a:solidFill>
                  <a:srgbClr val="0C0C0C"/>
                </a:solidFill>
              </a:rPr>
              <a:t>OH Medicaid removed most HCV treatment restrictions in 2021.</a:t>
            </a:r>
          </a:p>
          <a:p>
            <a:pPr marL="633227" indent="-285750" fontAlgn="base">
              <a:spcAft>
                <a:spcPts val="600"/>
              </a:spcAft>
              <a:buClr>
                <a:srgbClr val="C00000"/>
              </a:buClr>
              <a:buFont typeface="Wingdings" panose="05000000000000000000" pitchFamily="2" charset="2"/>
              <a:buChar char="§"/>
            </a:pPr>
            <a:r>
              <a:rPr lang="en-US" b="0" i="0" dirty="0">
                <a:solidFill>
                  <a:srgbClr val="0C0C0C"/>
                </a:solidFill>
                <a:effectLst/>
              </a:rPr>
              <a:t>No longer has any sobriety requirement</a:t>
            </a:r>
          </a:p>
          <a:p>
            <a:pPr marL="962417" lvl="2" indent="-285750" fontAlgn="base">
              <a:buClr>
                <a:srgbClr val="C00000"/>
              </a:buClr>
              <a:buFont typeface="Wingdings" panose="05000000000000000000" pitchFamily="2" charset="2"/>
              <a:buChar char="§"/>
            </a:pPr>
            <a:r>
              <a:rPr lang="en-US" sz="2000" dirty="0">
                <a:solidFill>
                  <a:srgbClr val="0C0C0C"/>
                </a:solidFill>
              </a:rPr>
              <a:t>Consistent with the recommendations of the American Association for the Study of Liver Disease</a:t>
            </a:r>
          </a:p>
          <a:p>
            <a:pPr marL="962417" lvl="2" indent="-285750" fontAlgn="base">
              <a:buClr>
                <a:srgbClr val="C00000"/>
              </a:buClr>
              <a:buFont typeface="Wingdings" panose="05000000000000000000" pitchFamily="2" charset="2"/>
              <a:buChar char="§"/>
            </a:pPr>
            <a:r>
              <a:rPr lang="en-US" sz="2000" dirty="0">
                <a:solidFill>
                  <a:srgbClr val="0C0C0C"/>
                </a:solidFill>
              </a:rPr>
              <a:t>Includes Medicaid provider managed care plans (Molina, CareSource, Buckeye, Paramount, United Healthcare)</a:t>
            </a:r>
          </a:p>
          <a:p>
            <a:pPr marL="624084" lvl="1" indent="-285750" fontAlgn="base">
              <a:buClr>
                <a:srgbClr val="C00000"/>
              </a:buClr>
              <a:buFont typeface="Wingdings" panose="05000000000000000000" pitchFamily="2" charset="2"/>
              <a:buChar char="§"/>
            </a:pPr>
            <a:r>
              <a:rPr lang="en-US" sz="2400" dirty="0">
                <a:solidFill>
                  <a:srgbClr val="0C0C0C"/>
                </a:solidFill>
              </a:rPr>
              <a:t>No longer has requirement for severe fibrosis</a:t>
            </a:r>
          </a:p>
          <a:p>
            <a:pPr marL="624084" lvl="1" indent="-285750" fontAlgn="base">
              <a:buClr>
                <a:srgbClr val="C00000"/>
              </a:buClr>
              <a:buFont typeface="Wingdings" panose="05000000000000000000" pitchFamily="2" charset="2"/>
              <a:buChar char="§"/>
            </a:pPr>
            <a:r>
              <a:rPr lang="en-US" sz="2400" dirty="0">
                <a:solidFill>
                  <a:srgbClr val="0C0C0C"/>
                </a:solidFill>
              </a:rPr>
              <a:t>Still requires consultation by GI, Hepatology, or Infectious Diseases specialist</a:t>
            </a:r>
          </a:p>
          <a:p>
            <a:pPr lvl="1" fontAlgn="base">
              <a:buClr>
                <a:srgbClr val="C00000"/>
              </a:buClr>
            </a:pPr>
            <a:endParaRPr lang="en-US" sz="1800" dirty="0">
              <a:solidFill>
                <a:srgbClr val="0C0C0C"/>
              </a:solidFill>
            </a:endParaRPr>
          </a:p>
          <a:p>
            <a:pPr fontAlgn="base">
              <a:spcAft>
                <a:spcPts val="0"/>
              </a:spcAft>
            </a:pPr>
            <a:r>
              <a:rPr lang="en-US" sz="1600" dirty="0">
                <a:solidFill>
                  <a:srgbClr val="0C0C0C"/>
                </a:solidFill>
                <a:latin typeface="Open Sans" panose="020B0606030504020204" pitchFamily="34" charset="0"/>
                <a:hlinkClick r:id="rId2"/>
              </a:rPr>
              <a:t>https://www.harmreductionohio.org/what-you-need-to-know-about-hepatitis-c-treatment-in-ohio/</a:t>
            </a:r>
            <a:endParaRPr lang="en-US" sz="1600" dirty="0">
              <a:solidFill>
                <a:srgbClr val="0C0C0C"/>
              </a:solidFill>
              <a:latin typeface="Open Sans" panose="020B0606030504020204" pitchFamily="34" charset="0"/>
            </a:endParaRPr>
          </a:p>
          <a:p>
            <a:pPr fontAlgn="base">
              <a:spcAft>
                <a:spcPts val="0"/>
              </a:spcAft>
            </a:pPr>
            <a:r>
              <a:rPr lang="en-US" sz="1600" dirty="0"/>
              <a:t>Accessed 1/31/2024</a:t>
            </a:r>
          </a:p>
        </p:txBody>
      </p:sp>
    </p:spTree>
    <p:extLst>
      <p:ext uri="{BB962C8B-B14F-4D97-AF65-F5344CB8AC3E}">
        <p14:creationId xmlns:p14="http://schemas.microsoft.com/office/powerpoint/2010/main" val="2148569496"/>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478C-256F-8D51-BE3F-37E2B90F37B8}"/>
              </a:ext>
            </a:extLst>
          </p:cNvPr>
          <p:cNvSpPr>
            <a:spLocks noGrp="1"/>
          </p:cNvSpPr>
          <p:nvPr>
            <p:ph type="title"/>
          </p:nvPr>
        </p:nvSpPr>
        <p:spPr>
          <a:xfrm>
            <a:off x="623459" y="1033712"/>
            <a:ext cx="11141821" cy="648915"/>
          </a:xfrm>
        </p:spPr>
        <p:txBody>
          <a:bodyPr>
            <a:normAutofit/>
          </a:bodyPr>
          <a:lstStyle/>
          <a:p>
            <a:r>
              <a:rPr lang="en-US" b="1" dirty="0">
                <a:solidFill>
                  <a:srgbClr val="C00000"/>
                </a:solidFill>
                <a:effectLst>
                  <a:outerShdw blurRad="38100" dist="38100" dir="2700000" algn="tl">
                    <a:srgbClr val="000000">
                      <a:alpha val="43137"/>
                    </a:srgbClr>
                  </a:outerShdw>
                </a:effectLst>
              </a:rPr>
              <a:t>Simplified HCV Treatment for Treatment Naïve Patients</a:t>
            </a:r>
          </a:p>
        </p:txBody>
      </p:sp>
      <p:sp>
        <p:nvSpPr>
          <p:cNvPr id="3" name="Text Placeholder 2">
            <a:extLst>
              <a:ext uri="{FF2B5EF4-FFF2-40B4-BE49-F238E27FC236}">
                <a16:creationId xmlns:a16="http://schemas.microsoft.com/office/drawing/2014/main" id="{62407827-4D12-4AF0-4A38-9EB5667A8FC6}"/>
              </a:ext>
            </a:extLst>
          </p:cNvPr>
          <p:cNvSpPr>
            <a:spLocks noGrp="1"/>
          </p:cNvSpPr>
          <p:nvPr>
            <p:ph type="body" sz="quarter" idx="11"/>
          </p:nvPr>
        </p:nvSpPr>
        <p:spPr>
          <a:xfrm>
            <a:off x="375920" y="1668940"/>
            <a:ext cx="11141821" cy="2986087"/>
          </a:xfrm>
        </p:spPr>
        <p:txBody>
          <a:bodyPr/>
          <a:lstStyle/>
          <a:p>
            <a:pPr marL="344487" indent="0">
              <a:spcAft>
                <a:spcPts val="0"/>
              </a:spcAft>
              <a:buNone/>
            </a:pPr>
            <a:r>
              <a:rPr lang="en-US" sz="2800" b="1" dirty="0"/>
              <a:t>Eligibility Criteria</a:t>
            </a:r>
          </a:p>
          <a:p>
            <a:pPr marL="344487" indent="0" algn="l">
              <a:spcAft>
                <a:spcPts val="0"/>
              </a:spcAft>
              <a:buNone/>
            </a:pPr>
            <a:r>
              <a:rPr lang="en-US" i="0" dirty="0">
                <a:solidFill>
                  <a:srgbClr val="333333"/>
                </a:solidFill>
                <a:effectLst/>
              </a:rPr>
              <a:t>Adults with chronic HCV infection, including persons living with HIV:</a:t>
            </a:r>
          </a:p>
          <a:p>
            <a:pPr lvl="1">
              <a:spcAft>
                <a:spcPts val="0"/>
              </a:spcAft>
            </a:pPr>
            <a:r>
              <a:rPr lang="en-US" b="0" i="0" dirty="0">
                <a:solidFill>
                  <a:srgbClr val="333333"/>
                </a:solidFill>
                <a:effectLst/>
              </a:rPr>
              <a:t>Infected with any HCV genotype</a:t>
            </a:r>
          </a:p>
          <a:p>
            <a:pPr lvl="1">
              <a:spcAft>
                <a:spcPts val="0"/>
              </a:spcAft>
            </a:pPr>
            <a:r>
              <a:rPr lang="en-US" b="0" i="0" dirty="0">
                <a:solidFill>
                  <a:srgbClr val="333333"/>
                </a:solidFill>
                <a:effectLst/>
              </a:rPr>
              <a:t>Have </a:t>
            </a:r>
            <a:r>
              <a:rPr lang="en-US" b="0" i="0" u="sng" dirty="0">
                <a:solidFill>
                  <a:srgbClr val="333333"/>
                </a:solidFill>
                <a:effectLst/>
              </a:rPr>
              <a:t>NOT</a:t>
            </a:r>
            <a:r>
              <a:rPr lang="en-US" b="0" i="0" dirty="0">
                <a:solidFill>
                  <a:srgbClr val="333333"/>
                </a:solidFill>
                <a:effectLst/>
              </a:rPr>
              <a:t> previously received HCV treatment</a:t>
            </a:r>
          </a:p>
          <a:p>
            <a:pPr lvl="1">
              <a:spcAft>
                <a:spcPts val="0"/>
              </a:spcAft>
            </a:pPr>
            <a:r>
              <a:rPr lang="en-US" b="0" i="0" dirty="0">
                <a:solidFill>
                  <a:srgbClr val="333333"/>
                </a:solidFill>
                <a:effectLst/>
              </a:rPr>
              <a:t>Without cirrhosis or with compensated cirrhosis (Child-Pugh A)</a:t>
            </a:r>
          </a:p>
          <a:p>
            <a:pPr lvl="2">
              <a:spcAft>
                <a:spcPts val="0"/>
              </a:spcAft>
            </a:pPr>
            <a:r>
              <a:rPr lang="en-US" dirty="0">
                <a:solidFill>
                  <a:srgbClr val="333333"/>
                </a:solidFill>
              </a:rPr>
              <a:t>C</a:t>
            </a:r>
            <a:r>
              <a:rPr lang="en-US" b="0" i="0" dirty="0">
                <a:solidFill>
                  <a:srgbClr val="333333"/>
                </a:solidFill>
                <a:effectLst/>
              </a:rPr>
              <a:t>irrhosis determination based on any of the following: </a:t>
            </a:r>
            <a:br>
              <a:rPr lang="en-US" b="0" i="0" dirty="0">
                <a:solidFill>
                  <a:srgbClr val="333333"/>
                </a:solidFill>
                <a:effectLst/>
              </a:rPr>
            </a:br>
            <a:r>
              <a:rPr lang="en-US" sz="2200" b="0" i="0" dirty="0">
                <a:solidFill>
                  <a:srgbClr val="333333"/>
                </a:solidFill>
                <a:effectLst/>
              </a:rPr>
              <a:t>- Liver stiffness &gt;12.5 kPa by </a:t>
            </a:r>
            <a:r>
              <a:rPr lang="en-US" sz="2200" b="0" i="0" dirty="0" err="1">
                <a:solidFill>
                  <a:srgbClr val="333333"/>
                </a:solidFill>
                <a:effectLst/>
              </a:rPr>
              <a:t>FibroScan</a:t>
            </a:r>
            <a:br>
              <a:rPr lang="en-US" sz="2200" b="0" i="0" dirty="0">
                <a:solidFill>
                  <a:srgbClr val="333333"/>
                </a:solidFill>
                <a:effectLst/>
              </a:rPr>
            </a:br>
            <a:r>
              <a:rPr lang="en-US" sz="2200" b="0" i="0" dirty="0">
                <a:solidFill>
                  <a:srgbClr val="333333"/>
                </a:solidFill>
                <a:effectLst/>
              </a:rPr>
              <a:t>- FIB-4 &gt;3.25</a:t>
            </a:r>
            <a:br>
              <a:rPr lang="en-US" sz="2200" b="0" i="0" dirty="0">
                <a:solidFill>
                  <a:srgbClr val="333333"/>
                </a:solidFill>
                <a:effectLst/>
              </a:rPr>
            </a:br>
            <a:r>
              <a:rPr lang="en-US" sz="2200" b="0" i="0" dirty="0">
                <a:solidFill>
                  <a:srgbClr val="333333"/>
                </a:solidFill>
                <a:effectLst/>
              </a:rPr>
              <a:t>- Non-invasive serologic test (HCV </a:t>
            </a:r>
            <a:r>
              <a:rPr lang="en-US" sz="2200" b="0" i="0" dirty="0" err="1">
                <a:solidFill>
                  <a:srgbClr val="333333"/>
                </a:solidFill>
                <a:effectLst/>
              </a:rPr>
              <a:t>FibroSure</a:t>
            </a:r>
            <a:r>
              <a:rPr lang="en-US" sz="2200" b="0" i="0" dirty="0">
                <a:solidFill>
                  <a:srgbClr val="333333"/>
                </a:solidFill>
                <a:effectLst/>
              </a:rPr>
              <a:t> or enhanced liver fibrosis test)</a:t>
            </a:r>
            <a:br>
              <a:rPr lang="en-US" sz="2200" b="0" i="0" dirty="0">
                <a:solidFill>
                  <a:srgbClr val="333333"/>
                </a:solidFill>
                <a:effectLst/>
              </a:rPr>
            </a:br>
            <a:r>
              <a:rPr lang="en-US" sz="2200" b="0" i="0" dirty="0">
                <a:solidFill>
                  <a:srgbClr val="333333"/>
                </a:solidFill>
                <a:effectLst/>
              </a:rPr>
              <a:t>- Liver biopsy</a:t>
            </a:r>
            <a:br>
              <a:rPr lang="en-US" sz="2200" b="0" i="0" dirty="0">
                <a:solidFill>
                  <a:srgbClr val="333333"/>
                </a:solidFill>
                <a:effectLst/>
              </a:rPr>
            </a:br>
            <a:r>
              <a:rPr lang="en-US" sz="2200" b="0" i="0" dirty="0">
                <a:solidFill>
                  <a:srgbClr val="333333"/>
                </a:solidFill>
                <a:effectLst/>
              </a:rPr>
              <a:t>- Liver modularity or splenomegaly on imaging</a:t>
            </a:r>
            <a:br>
              <a:rPr lang="en-US" sz="2200" b="0" i="0" dirty="0">
                <a:solidFill>
                  <a:srgbClr val="333333"/>
                </a:solidFill>
                <a:effectLst/>
              </a:rPr>
            </a:br>
            <a:r>
              <a:rPr lang="en-US" sz="2200" b="0" i="0" dirty="0">
                <a:solidFill>
                  <a:srgbClr val="333333"/>
                </a:solidFill>
                <a:effectLst/>
              </a:rPr>
              <a:t>- Platelet count &lt;150,000/mm</a:t>
            </a:r>
            <a:r>
              <a:rPr lang="en-US" sz="2200" b="0" i="0" baseline="30000" dirty="0">
                <a:solidFill>
                  <a:srgbClr val="333333"/>
                </a:solidFill>
                <a:effectLst/>
              </a:rPr>
              <a:t>3</a:t>
            </a:r>
            <a:endParaRPr lang="en-US" sz="2200" b="0" i="0" dirty="0">
              <a:solidFill>
                <a:srgbClr val="333333"/>
              </a:solidFill>
              <a:effectLst/>
            </a:endParaRPr>
          </a:p>
        </p:txBody>
      </p:sp>
      <p:sp>
        <p:nvSpPr>
          <p:cNvPr id="4" name="TextBox 3">
            <a:extLst>
              <a:ext uri="{FF2B5EF4-FFF2-40B4-BE49-F238E27FC236}">
                <a16:creationId xmlns:a16="http://schemas.microsoft.com/office/drawing/2014/main" id="{48A3BF44-2A18-C068-157A-58152E84E5D6}"/>
              </a:ext>
            </a:extLst>
          </p:cNvPr>
          <p:cNvSpPr txBox="1"/>
          <p:nvPr/>
        </p:nvSpPr>
        <p:spPr>
          <a:xfrm>
            <a:off x="786019" y="6085840"/>
            <a:ext cx="8703421" cy="523220"/>
          </a:xfrm>
          <a:prstGeom prst="rect">
            <a:avLst/>
          </a:prstGeom>
          <a:noFill/>
        </p:spPr>
        <p:txBody>
          <a:bodyPr wrap="square" rtlCol="0">
            <a:spAutoFit/>
          </a:bodyPr>
          <a:lstStyle/>
          <a:p>
            <a:r>
              <a:rPr lang="en-US" sz="1400" dirty="0">
                <a:hlinkClick r:id="rId2"/>
              </a:rPr>
              <a:t>https://www.hepatitisc.uw.edu/go/treatment-infection/multi-genotype-treatment-new-lesson/core-concept/all</a:t>
            </a:r>
            <a:endParaRPr lang="en-US" sz="1400" dirty="0"/>
          </a:p>
          <a:p>
            <a:r>
              <a:rPr lang="en-US" sz="1400" dirty="0"/>
              <a:t>Accessed 2/12/2024</a:t>
            </a:r>
          </a:p>
        </p:txBody>
      </p:sp>
    </p:spTree>
    <p:extLst>
      <p:ext uri="{BB962C8B-B14F-4D97-AF65-F5344CB8AC3E}">
        <p14:creationId xmlns:p14="http://schemas.microsoft.com/office/powerpoint/2010/main" val="731729884"/>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478C-256F-8D51-BE3F-37E2B90F37B8}"/>
              </a:ext>
            </a:extLst>
          </p:cNvPr>
          <p:cNvSpPr>
            <a:spLocks noGrp="1"/>
          </p:cNvSpPr>
          <p:nvPr>
            <p:ph type="title"/>
          </p:nvPr>
        </p:nvSpPr>
        <p:spPr>
          <a:xfrm>
            <a:off x="623459" y="1033712"/>
            <a:ext cx="11141821" cy="648915"/>
          </a:xfrm>
        </p:spPr>
        <p:txBody>
          <a:bodyPr>
            <a:normAutofit/>
          </a:bodyPr>
          <a:lstStyle/>
          <a:p>
            <a:r>
              <a:rPr lang="en-US" b="1" dirty="0">
                <a:solidFill>
                  <a:srgbClr val="C00000"/>
                </a:solidFill>
                <a:effectLst>
                  <a:outerShdw blurRad="38100" dist="38100" dir="2700000" algn="tl">
                    <a:srgbClr val="000000">
                      <a:alpha val="43137"/>
                    </a:srgbClr>
                  </a:outerShdw>
                </a:effectLst>
              </a:rPr>
              <a:t>Simplified HCV Treatment for Treatment Naïve Patients</a:t>
            </a:r>
          </a:p>
        </p:txBody>
      </p:sp>
      <p:sp>
        <p:nvSpPr>
          <p:cNvPr id="3" name="Text Placeholder 2">
            <a:extLst>
              <a:ext uri="{FF2B5EF4-FFF2-40B4-BE49-F238E27FC236}">
                <a16:creationId xmlns:a16="http://schemas.microsoft.com/office/drawing/2014/main" id="{62407827-4D12-4AF0-4A38-9EB5667A8FC6}"/>
              </a:ext>
            </a:extLst>
          </p:cNvPr>
          <p:cNvSpPr>
            <a:spLocks noGrp="1"/>
          </p:cNvSpPr>
          <p:nvPr>
            <p:ph type="body" sz="quarter" idx="11"/>
          </p:nvPr>
        </p:nvSpPr>
        <p:spPr>
          <a:xfrm>
            <a:off x="375920" y="1668940"/>
            <a:ext cx="11141821" cy="2986087"/>
          </a:xfrm>
        </p:spPr>
        <p:txBody>
          <a:bodyPr/>
          <a:lstStyle/>
          <a:p>
            <a:pPr marL="344487" indent="0">
              <a:spcAft>
                <a:spcPts val="0"/>
              </a:spcAft>
              <a:buNone/>
            </a:pPr>
            <a:r>
              <a:rPr lang="en-US" sz="2800" b="1" dirty="0"/>
              <a:t>Ineligibility Criteria</a:t>
            </a:r>
          </a:p>
          <a:p>
            <a:pPr marL="344487" indent="0" algn="l">
              <a:spcAft>
                <a:spcPts val="0"/>
              </a:spcAft>
              <a:buNone/>
            </a:pPr>
            <a:r>
              <a:rPr lang="en-US" i="0" dirty="0">
                <a:solidFill>
                  <a:srgbClr val="333333"/>
                </a:solidFill>
                <a:effectLst/>
              </a:rPr>
              <a:t>Adults with chronic HCV infection who have any of the following:</a:t>
            </a:r>
          </a:p>
          <a:p>
            <a:pPr algn="l">
              <a:spcAft>
                <a:spcPts val="0"/>
              </a:spcAft>
              <a:buClr>
                <a:srgbClr val="C00000"/>
              </a:buClr>
            </a:pPr>
            <a:r>
              <a:rPr lang="en-US" b="0" i="0" dirty="0">
                <a:solidFill>
                  <a:srgbClr val="333333"/>
                </a:solidFill>
                <a:effectLst/>
              </a:rPr>
              <a:t>Previously received HCV treatment </a:t>
            </a:r>
          </a:p>
          <a:p>
            <a:pPr algn="l">
              <a:spcAft>
                <a:spcPts val="0"/>
              </a:spcAft>
              <a:buClr>
                <a:srgbClr val="C00000"/>
              </a:buClr>
            </a:pPr>
            <a:r>
              <a:rPr lang="en-US" b="0" i="0" dirty="0">
                <a:solidFill>
                  <a:srgbClr val="333333"/>
                </a:solidFill>
                <a:effectLst/>
              </a:rPr>
              <a:t>Hepatitis B surface antigen-positive</a:t>
            </a:r>
          </a:p>
          <a:p>
            <a:pPr algn="l">
              <a:spcAft>
                <a:spcPts val="0"/>
              </a:spcAft>
              <a:buClr>
                <a:srgbClr val="C00000"/>
              </a:buClr>
            </a:pPr>
            <a:r>
              <a:rPr lang="en-US" b="0" i="0" dirty="0">
                <a:solidFill>
                  <a:srgbClr val="333333"/>
                </a:solidFill>
                <a:effectLst/>
              </a:rPr>
              <a:t>Compensated cirrhosis (Child-Pugh A) with end-stage renal disease (eGFR &lt;30 mL/min/m</a:t>
            </a:r>
            <a:r>
              <a:rPr lang="en-US" b="0" i="0" baseline="30000" dirty="0">
                <a:solidFill>
                  <a:srgbClr val="333333"/>
                </a:solidFill>
                <a:effectLst/>
              </a:rPr>
              <a:t>2</a:t>
            </a:r>
            <a:endParaRPr lang="en-US" b="0" i="0" dirty="0">
              <a:solidFill>
                <a:srgbClr val="333333"/>
              </a:solidFill>
              <a:effectLst/>
            </a:endParaRPr>
          </a:p>
          <a:p>
            <a:pPr algn="l">
              <a:spcAft>
                <a:spcPts val="0"/>
              </a:spcAft>
              <a:buClr>
                <a:srgbClr val="C00000"/>
              </a:buClr>
            </a:pPr>
            <a:r>
              <a:rPr lang="en-US" b="0" i="0" dirty="0">
                <a:solidFill>
                  <a:srgbClr val="333333"/>
                </a:solidFill>
                <a:effectLst/>
              </a:rPr>
              <a:t>Current or prior decompensated cirrhosis, defined by Child-Pugh score ≥7</a:t>
            </a:r>
          </a:p>
          <a:p>
            <a:pPr algn="l">
              <a:spcAft>
                <a:spcPts val="0"/>
              </a:spcAft>
              <a:buClr>
                <a:srgbClr val="C00000"/>
              </a:buClr>
            </a:pPr>
            <a:r>
              <a:rPr lang="en-US" b="0" i="0" dirty="0">
                <a:solidFill>
                  <a:srgbClr val="333333"/>
                </a:solidFill>
                <a:effectLst/>
              </a:rPr>
              <a:t>Current Pregnancy</a:t>
            </a:r>
          </a:p>
          <a:p>
            <a:pPr algn="l">
              <a:spcAft>
                <a:spcPts val="0"/>
              </a:spcAft>
              <a:buClr>
                <a:srgbClr val="C00000"/>
              </a:buClr>
            </a:pPr>
            <a:r>
              <a:rPr lang="en-US" b="0" i="0" dirty="0">
                <a:solidFill>
                  <a:srgbClr val="333333"/>
                </a:solidFill>
                <a:effectLst/>
              </a:rPr>
              <a:t>Known or suspected hepatocellular carcinoma</a:t>
            </a:r>
          </a:p>
          <a:p>
            <a:pPr algn="l">
              <a:spcAft>
                <a:spcPts val="0"/>
              </a:spcAft>
              <a:buClr>
                <a:srgbClr val="C00000"/>
              </a:buClr>
            </a:pPr>
            <a:r>
              <a:rPr lang="en-US" b="0" i="0" dirty="0">
                <a:solidFill>
                  <a:srgbClr val="333333"/>
                </a:solidFill>
                <a:effectLst/>
              </a:rPr>
              <a:t>Prior liver transplantation</a:t>
            </a:r>
          </a:p>
        </p:txBody>
      </p:sp>
      <p:sp>
        <p:nvSpPr>
          <p:cNvPr id="4" name="TextBox 3">
            <a:extLst>
              <a:ext uri="{FF2B5EF4-FFF2-40B4-BE49-F238E27FC236}">
                <a16:creationId xmlns:a16="http://schemas.microsoft.com/office/drawing/2014/main" id="{7FAE39AA-51D8-0290-3BA1-502BA35CB079}"/>
              </a:ext>
            </a:extLst>
          </p:cNvPr>
          <p:cNvSpPr txBox="1"/>
          <p:nvPr/>
        </p:nvSpPr>
        <p:spPr>
          <a:xfrm>
            <a:off x="772160" y="6055360"/>
            <a:ext cx="8676640" cy="523220"/>
          </a:xfrm>
          <a:prstGeom prst="rect">
            <a:avLst/>
          </a:prstGeom>
          <a:noFill/>
        </p:spPr>
        <p:txBody>
          <a:bodyPr wrap="square" rtlCol="0">
            <a:spAutoFit/>
          </a:bodyPr>
          <a:lstStyle/>
          <a:p>
            <a:r>
              <a:rPr lang="en-US" sz="1400" dirty="0">
                <a:hlinkClick r:id="rId2"/>
              </a:rPr>
              <a:t>https://www.hepatitisc.uw.edu/go/treatment-infection/multi-genotype-treatment-new-lesson/core-concept/all</a:t>
            </a:r>
            <a:endParaRPr lang="en-US" sz="1400" dirty="0"/>
          </a:p>
          <a:p>
            <a:r>
              <a:rPr lang="en-US" sz="1400" dirty="0"/>
              <a:t>Accessed 2/12/2024</a:t>
            </a:r>
          </a:p>
        </p:txBody>
      </p:sp>
    </p:spTree>
    <p:extLst>
      <p:ext uri="{BB962C8B-B14F-4D97-AF65-F5344CB8AC3E}">
        <p14:creationId xmlns:p14="http://schemas.microsoft.com/office/powerpoint/2010/main" val="214668198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Disclosure</a:t>
            </a:r>
          </a:p>
        </p:txBody>
      </p:sp>
      <p:sp>
        <p:nvSpPr>
          <p:cNvPr id="6" name="Text Placeholder 5"/>
          <p:cNvSpPr>
            <a:spLocks noGrp="1"/>
          </p:cNvSpPr>
          <p:nvPr>
            <p:ph type="body" sz="quarter" idx="11"/>
          </p:nvPr>
        </p:nvSpPr>
        <p:spPr/>
        <p:txBody>
          <a:bodyPr/>
          <a:lstStyle/>
          <a:p>
            <a:pPr marL="64188"/>
            <a:r>
              <a:rPr lang="en-US" dirty="0"/>
              <a:t>Nothing to disclose</a:t>
            </a:r>
          </a:p>
        </p:txBody>
      </p:sp>
    </p:spTree>
    <p:extLst>
      <p:ext uri="{BB962C8B-B14F-4D97-AF65-F5344CB8AC3E}">
        <p14:creationId xmlns:p14="http://schemas.microsoft.com/office/powerpoint/2010/main" val="2240079293"/>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6272-E117-8F16-DAA8-DC195C826160}"/>
              </a:ext>
            </a:extLst>
          </p:cNvPr>
          <p:cNvSpPr>
            <a:spLocks noGrp="1"/>
          </p:cNvSpPr>
          <p:nvPr>
            <p:ph type="title"/>
          </p:nvPr>
        </p:nvSpPr>
        <p:spPr>
          <a:xfrm>
            <a:off x="623459" y="749232"/>
            <a:ext cx="10515163" cy="648915"/>
          </a:xfrm>
        </p:spPr>
        <p:txBody>
          <a:bodyPr/>
          <a:lstStyle/>
          <a:p>
            <a:r>
              <a:rPr lang="en-US" b="1" dirty="0">
                <a:solidFill>
                  <a:srgbClr val="C00000"/>
                </a:solidFill>
                <a:effectLst>
                  <a:outerShdw blurRad="38100" dist="38100" dir="2700000" algn="tl">
                    <a:srgbClr val="000000">
                      <a:alpha val="43137"/>
                    </a:srgbClr>
                  </a:outerShdw>
                </a:effectLst>
              </a:rPr>
              <a:t>Recommended HCV Treatment Options</a:t>
            </a:r>
          </a:p>
        </p:txBody>
      </p:sp>
      <p:sp>
        <p:nvSpPr>
          <p:cNvPr id="3" name="Text Placeholder 2">
            <a:extLst>
              <a:ext uri="{FF2B5EF4-FFF2-40B4-BE49-F238E27FC236}">
                <a16:creationId xmlns:a16="http://schemas.microsoft.com/office/drawing/2014/main" id="{E5A38713-F89B-5E30-FB71-F4AFA1B5AFB4}"/>
              </a:ext>
            </a:extLst>
          </p:cNvPr>
          <p:cNvSpPr>
            <a:spLocks noGrp="1"/>
          </p:cNvSpPr>
          <p:nvPr>
            <p:ph type="body" sz="quarter" idx="11"/>
          </p:nvPr>
        </p:nvSpPr>
        <p:spPr>
          <a:xfrm>
            <a:off x="294640" y="1293020"/>
            <a:ext cx="10918513" cy="1392153"/>
          </a:xfrm>
        </p:spPr>
        <p:txBody>
          <a:bodyPr/>
          <a:lstStyle/>
          <a:p>
            <a:pPr marL="344487" indent="0">
              <a:buNone/>
            </a:pPr>
            <a:r>
              <a:rPr lang="en-US" sz="2000" b="0" i="0" dirty="0">
                <a:solidFill>
                  <a:srgbClr val="333333"/>
                </a:solidFill>
                <a:effectLst/>
              </a:rPr>
              <a:t>Routine genotype assessment is not part of the simplified HCV treatment algorithm for patients without cirrhosis, and as such, the AASLD-IDSA HCV Guidance recommends the following two pan-genotypic regimens for persons without cirrhosis who have met eligibility for the simplified treatment approach:</a:t>
            </a:r>
          </a:p>
          <a:p>
            <a:pPr marL="344487" indent="0">
              <a:buNone/>
            </a:pPr>
            <a:endParaRPr lang="en-US" sz="2000" dirty="0"/>
          </a:p>
        </p:txBody>
      </p:sp>
      <p:pic>
        <p:nvPicPr>
          <p:cNvPr id="5" name="Picture 4">
            <a:extLst>
              <a:ext uri="{FF2B5EF4-FFF2-40B4-BE49-F238E27FC236}">
                <a16:creationId xmlns:a16="http://schemas.microsoft.com/office/drawing/2014/main" id="{B5020D49-EC23-58D9-60FB-873DF625AE12}"/>
              </a:ext>
            </a:extLst>
          </p:cNvPr>
          <p:cNvPicPr>
            <a:picLocks noChangeAspect="1"/>
          </p:cNvPicPr>
          <p:nvPr/>
        </p:nvPicPr>
        <p:blipFill>
          <a:blip r:embed="rId2"/>
          <a:stretch>
            <a:fillRect/>
          </a:stretch>
        </p:blipFill>
        <p:spPr>
          <a:xfrm>
            <a:off x="682464" y="2607595"/>
            <a:ext cx="10509745" cy="2838165"/>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59545BF1-0547-9F99-7C8F-210DBBCC0102}"/>
              </a:ext>
            </a:extLst>
          </p:cNvPr>
          <p:cNvSpPr txBox="1"/>
          <p:nvPr/>
        </p:nvSpPr>
        <p:spPr>
          <a:xfrm>
            <a:off x="702784" y="5984240"/>
            <a:ext cx="8796816" cy="738664"/>
          </a:xfrm>
          <a:prstGeom prst="rect">
            <a:avLst/>
          </a:prstGeom>
          <a:noFill/>
        </p:spPr>
        <p:txBody>
          <a:bodyPr wrap="square" rtlCol="0">
            <a:spAutoFit/>
          </a:bodyPr>
          <a:lstStyle/>
          <a:p>
            <a:r>
              <a:rPr lang="en-US" sz="1400" dirty="0">
                <a:hlinkClick r:id="rId3"/>
              </a:rPr>
              <a:t>https://www.hepatitisc.uw.edu/go/treatment-infection/multi-genotype-treatment-new-lesson/core-concept/all#recommended-simplified-treatment-regimens-patients-without-cirrhosis</a:t>
            </a:r>
            <a:endParaRPr lang="en-US" sz="1400" dirty="0"/>
          </a:p>
          <a:p>
            <a:r>
              <a:rPr lang="en-US" sz="1400" dirty="0"/>
              <a:t>Accessed 2/12/2024</a:t>
            </a:r>
          </a:p>
        </p:txBody>
      </p:sp>
      <p:sp>
        <p:nvSpPr>
          <p:cNvPr id="7" name="TextBox 6">
            <a:extLst>
              <a:ext uri="{FF2B5EF4-FFF2-40B4-BE49-F238E27FC236}">
                <a16:creationId xmlns:a16="http://schemas.microsoft.com/office/drawing/2014/main" id="{4A8C9CF0-C115-C8F4-E973-7EECDF963C55}"/>
              </a:ext>
            </a:extLst>
          </p:cNvPr>
          <p:cNvSpPr txBox="1"/>
          <p:nvPr/>
        </p:nvSpPr>
        <p:spPr>
          <a:xfrm>
            <a:off x="692624" y="5608320"/>
            <a:ext cx="10918513" cy="379463"/>
          </a:xfrm>
          <a:prstGeom prst="rect">
            <a:avLst/>
          </a:prstGeom>
          <a:noFill/>
        </p:spPr>
        <p:txBody>
          <a:bodyPr wrap="square" rtlCol="0">
            <a:spAutoFit/>
          </a:bodyPr>
          <a:lstStyle/>
          <a:p>
            <a:r>
              <a:rPr lang="en-US" dirty="0" err="1"/>
              <a:t>gle</a:t>
            </a:r>
            <a:r>
              <a:rPr lang="en-US" dirty="0"/>
              <a:t>/</a:t>
            </a:r>
            <a:r>
              <a:rPr lang="en-US" dirty="0" err="1"/>
              <a:t>pib</a:t>
            </a:r>
            <a:r>
              <a:rPr lang="en-US" dirty="0"/>
              <a:t>:  </a:t>
            </a:r>
            <a:r>
              <a:rPr lang="en-US" dirty="0" err="1"/>
              <a:t>Mavyret</a:t>
            </a:r>
            <a:r>
              <a:rPr lang="en-US" dirty="0"/>
              <a:t>®; </a:t>
            </a:r>
            <a:r>
              <a:rPr lang="en-US" dirty="0" err="1"/>
              <a:t>sof</a:t>
            </a:r>
            <a:r>
              <a:rPr lang="en-US" dirty="0"/>
              <a:t>/vel:  Epclusa®</a:t>
            </a:r>
          </a:p>
        </p:txBody>
      </p:sp>
    </p:spTree>
    <p:extLst>
      <p:ext uri="{BB962C8B-B14F-4D97-AF65-F5344CB8AC3E}">
        <p14:creationId xmlns:p14="http://schemas.microsoft.com/office/powerpoint/2010/main" val="1411789861"/>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05EEB-BCEE-281F-7281-40DBD81212DD}"/>
              </a:ext>
            </a:extLst>
          </p:cNvPr>
          <p:cNvPicPr>
            <a:picLocks noChangeAspect="1"/>
          </p:cNvPicPr>
          <p:nvPr/>
        </p:nvPicPr>
        <p:blipFill>
          <a:blip r:embed="rId2"/>
          <a:stretch>
            <a:fillRect/>
          </a:stretch>
        </p:blipFill>
        <p:spPr>
          <a:xfrm>
            <a:off x="303992" y="857175"/>
            <a:ext cx="11063641" cy="4812105"/>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29ECB85-97FC-E4A7-5D16-D076EB07F45C}"/>
              </a:ext>
            </a:extLst>
          </p:cNvPr>
          <p:cNvSpPr txBox="1"/>
          <p:nvPr/>
        </p:nvSpPr>
        <p:spPr>
          <a:xfrm>
            <a:off x="508000" y="6004560"/>
            <a:ext cx="8707120" cy="738664"/>
          </a:xfrm>
          <a:prstGeom prst="rect">
            <a:avLst/>
          </a:prstGeom>
          <a:noFill/>
        </p:spPr>
        <p:txBody>
          <a:bodyPr wrap="square" rtlCol="0">
            <a:spAutoFit/>
          </a:bodyPr>
          <a:lstStyle/>
          <a:p>
            <a:r>
              <a:rPr lang="en-US" sz="1400" b="0" i="0" dirty="0">
                <a:solidFill>
                  <a:srgbClr val="666666"/>
                </a:solidFill>
                <a:effectLst/>
                <a:latin typeface="Open Sans" panose="020B0606030504020204" pitchFamily="34" charset="0"/>
              </a:rPr>
              <a:t>AASLD-IDSA. HCV Guidance: Recommendations for testing, management, and treating hepatitis C. Simplified HCV Treatment for Treatment-Naive Adults Without Cirrhosis.</a:t>
            </a:r>
          </a:p>
          <a:p>
            <a:r>
              <a:rPr lang="en-US" sz="1400" dirty="0">
                <a:hlinkClick r:id="rId3"/>
              </a:rPr>
              <a:t>https://www.hcvguidelines.org/treatment-naive/simplified-treatment</a:t>
            </a:r>
            <a:r>
              <a:rPr lang="en-US" sz="1400" dirty="0"/>
              <a:t>   Accessed 2/12/2024</a:t>
            </a:r>
          </a:p>
        </p:txBody>
      </p:sp>
    </p:spTree>
    <p:extLst>
      <p:ext uri="{BB962C8B-B14F-4D97-AF65-F5344CB8AC3E}">
        <p14:creationId xmlns:p14="http://schemas.microsoft.com/office/powerpoint/2010/main" val="498149479"/>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9ECB85-97FC-E4A7-5D16-D076EB07F45C}"/>
              </a:ext>
            </a:extLst>
          </p:cNvPr>
          <p:cNvSpPr txBox="1"/>
          <p:nvPr/>
        </p:nvSpPr>
        <p:spPr>
          <a:xfrm>
            <a:off x="508000" y="6004560"/>
            <a:ext cx="8707120" cy="738664"/>
          </a:xfrm>
          <a:prstGeom prst="rect">
            <a:avLst/>
          </a:prstGeom>
          <a:noFill/>
        </p:spPr>
        <p:txBody>
          <a:bodyPr wrap="square" rtlCol="0">
            <a:spAutoFit/>
          </a:bodyPr>
          <a:lstStyle/>
          <a:p>
            <a:r>
              <a:rPr lang="en-US" sz="1400" b="0" i="0" dirty="0">
                <a:solidFill>
                  <a:srgbClr val="666666"/>
                </a:solidFill>
                <a:effectLst/>
                <a:latin typeface="Open Sans" panose="020B0606030504020204" pitchFamily="34" charset="0"/>
              </a:rPr>
              <a:t>AASLD-IDSA. HCV Guidance: Recommendations for testing, management, and treating hepatitis C. Simplified HCV Treatment for Treatment-Naive Adults Without Cirrhosis.</a:t>
            </a:r>
          </a:p>
          <a:p>
            <a:r>
              <a:rPr lang="en-US" sz="1400" dirty="0">
                <a:hlinkClick r:id="rId2"/>
              </a:rPr>
              <a:t>https://www.hcvguidelines.org/treatment-naive/simplified-treatment</a:t>
            </a:r>
            <a:r>
              <a:rPr lang="en-US" sz="1400" dirty="0"/>
              <a:t>   Accessed 2/12/2024</a:t>
            </a:r>
          </a:p>
        </p:txBody>
      </p:sp>
      <p:pic>
        <p:nvPicPr>
          <p:cNvPr id="3" name="Picture 2">
            <a:extLst>
              <a:ext uri="{FF2B5EF4-FFF2-40B4-BE49-F238E27FC236}">
                <a16:creationId xmlns:a16="http://schemas.microsoft.com/office/drawing/2014/main" id="{70304F53-6AD5-4771-2A23-3EBAE7DA3046}"/>
              </a:ext>
            </a:extLst>
          </p:cNvPr>
          <p:cNvPicPr>
            <a:picLocks noChangeAspect="1"/>
          </p:cNvPicPr>
          <p:nvPr/>
        </p:nvPicPr>
        <p:blipFill>
          <a:blip r:embed="rId3"/>
          <a:stretch>
            <a:fillRect/>
          </a:stretch>
        </p:blipFill>
        <p:spPr>
          <a:xfrm>
            <a:off x="290023" y="901632"/>
            <a:ext cx="11540102" cy="452380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7956925"/>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9ECB85-97FC-E4A7-5D16-D076EB07F45C}"/>
              </a:ext>
            </a:extLst>
          </p:cNvPr>
          <p:cNvSpPr txBox="1"/>
          <p:nvPr/>
        </p:nvSpPr>
        <p:spPr>
          <a:xfrm>
            <a:off x="508000" y="6004560"/>
            <a:ext cx="8707120" cy="738664"/>
          </a:xfrm>
          <a:prstGeom prst="rect">
            <a:avLst/>
          </a:prstGeom>
          <a:noFill/>
        </p:spPr>
        <p:txBody>
          <a:bodyPr wrap="square" rtlCol="0">
            <a:spAutoFit/>
          </a:bodyPr>
          <a:lstStyle/>
          <a:p>
            <a:r>
              <a:rPr lang="en-US" sz="1400" b="0" i="0" dirty="0">
                <a:solidFill>
                  <a:srgbClr val="666666"/>
                </a:solidFill>
                <a:effectLst/>
                <a:latin typeface="Open Sans" panose="020B0606030504020204" pitchFamily="34" charset="0"/>
              </a:rPr>
              <a:t>AASLD-IDSA. HCV Guidance: Recommendations for testing, management, and treating hepatitis C. Simplified HCV Treatment for Treatment-Naive Adults Without Cirrhosis.</a:t>
            </a:r>
          </a:p>
          <a:p>
            <a:r>
              <a:rPr lang="en-US" sz="1400" dirty="0">
                <a:hlinkClick r:id="rId2"/>
              </a:rPr>
              <a:t>https://www.hcvguidelines.org/treatment-naive/simplified-treatment</a:t>
            </a:r>
            <a:r>
              <a:rPr lang="en-US" sz="1400" dirty="0"/>
              <a:t>   Accessed 2/12/2024</a:t>
            </a:r>
          </a:p>
        </p:txBody>
      </p:sp>
      <p:pic>
        <p:nvPicPr>
          <p:cNvPr id="4" name="Picture 3">
            <a:extLst>
              <a:ext uri="{FF2B5EF4-FFF2-40B4-BE49-F238E27FC236}">
                <a16:creationId xmlns:a16="http://schemas.microsoft.com/office/drawing/2014/main" id="{78BE05D4-35F3-3EA1-3420-1BD14CEB94F6}"/>
              </a:ext>
            </a:extLst>
          </p:cNvPr>
          <p:cNvPicPr>
            <a:picLocks noChangeAspect="1"/>
          </p:cNvPicPr>
          <p:nvPr/>
        </p:nvPicPr>
        <p:blipFill>
          <a:blip r:embed="rId3"/>
          <a:stretch>
            <a:fillRect/>
          </a:stretch>
        </p:blipFill>
        <p:spPr>
          <a:xfrm>
            <a:off x="318600" y="866076"/>
            <a:ext cx="11398630" cy="4244404"/>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58139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965878" y="1046679"/>
            <a:ext cx="10021650"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864278" y="2133600"/>
            <a:ext cx="9498921" cy="3342640"/>
          </a:xfrm>
        </p:spPr>
        <p:txBody>
          <a:bodyPr lIns="91440" tIns="45720" rIns="91440" bIns="45720" anchor="t"/>
          <a:lstStyle/>
          <a:p>
            <a:pPr marL="517525" indent="-257175">
              <a:buFont typeface="Wingdings" panose="05000000000000000000" pitchFamily="2" charset="2"/>
              <a:buChar char="§"/>
            </a:pPr>
            <a:r>
              <a:rPr lang="en-US" sz="2800" dirty="0"/>
              <a:t>Reduce risk of advanced liver disease</a:t>
            </a:r>
          </a:p>
          <a:p>
            <a:pPr marL="517525" indent="-257175">
              <a:buFont typeface="Wingdings" panose="05000000000000000000" pitchFamily="2" charset="2"/>
              <a:buChar char="§"/>
            </a:pPr>
            <a:r>
              <a:rPr lang="en-US" sz="2800" dirty="0"/>
              <a:t>Minimize risk of preventable infections</a:t>
            </a:r>
          </a:p>
          <a:p>
            <a:pPr marL="517525" indent="-257175">
              <a:buFont typeface="Wingdings" panose="05000000000000000000" pitchFamily="2" charset="2"/>
              <a:buChar char="§"/>
            </a:pPr>
            <a:r>
              <a:rPr lang="en-US" sz="2800" dirty="0"/>
              <a:t>Educate about preventing transmission to others</a:t>
            </a:r>
          </a:p>
          <a:p>
            <a:pPr marL="517525"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272825080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884598" y="993101"/>
            <a:ext cx="10189802"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884599" y="2004298"/>
            <a:ext cx="7886372" cy="3540284"/>
          </a:xfrm>
        </p:spPr>
        <p:txBody>
          <a:bodyPr lIns="91440" tIns="45720" rIns="91440" bIns="45720" anchor="t"/>
          <a:lstStyle/>
          <a:p>
            <a:pPr marL="260350"/>
            <a:r>
              <a:rPr lang="en-US" sz="2800" b="1" dirty="0"/>
              <a:t>Reduce risk of advanced liver disease</a:t>
            </a:r>
          </a:p>
          <a:p>
            <a:pPr marL="508382" lvl="1" indent="-257175">
              <a:buFont typeface="Wingdings" panose="05000000000000000000" pitchFamily="2" charset="2"/>
              <a:buChar char="§"/>
            </a:pPr>
            <a:r>
              <a:rPr lang="en-US" sz="2600" dirty="0"/>
              <a:t>Alcohol consumption:  no “safe” level</a:t>
            </a:r>
          </a:p>
          <a:p>
            <a:pPr marL="846715" lvl="2" indent="-257175">
              <a:buFont typeface="Wingdings" panose="05000000000000000000" pitchFamily="2" charset="2"/>
              <a:buChar char="§"/>
            </a:pPr>
            <a:r>
              <a:rPr lang="en-US" sz="2400" dirty="0"/>
              <a:t>Baseline Screening</a:t>
            </a:r>
          </a:p>
          <a:p>
            <a:pPr marL="846715" lvl="2" indent="-257175">
              <a:buFont typeface="Wingdings" panose="05000000000000000000" pitchFamily="2" charset="2"/>
              <a:buChar char="§"/>
            </a:pPr>
            <a:r>
              <a:rPr lang="en-US" sz="2400" dirty="0"/>
              <a:t>Periodic follow up screening</a:t>
            </a:r>
            <a:endParaRPr lang="en-US" dirty="0"/>
          </a:p>
          <a:p>
            <a:pPr marL="260350"/>
            <a:endParaRPr lang="en-US" dirty="0"/>
          </a:p>
        </p:txBody>
      </p:sp>
    </p:spTree>
    <p:extLst>
      <p:ext uri="{BB962C8B-B14F-4D97-AF65-F5344CB8AC3E}">
        <p14:creationId xmlns:p14="http://schemas.microsoft.com/office/powerpoint/2010/main" val="742329149"/>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957701-44C3-18AC-F19D-62CB3A9BD8CF}"/>
              </a:ext>
            </a:extLst>
          </p:cNvPr>
          <p:cNvPicPr>
            <a:picLocks noChangeAspect="1"/>
          </p:cNvPicPr>
          <p:nvPr/>
        </p:nvPicPr>
        <p:blipFill>
          <a:blip r:embed="rId2"/>
          <a:stretch>
            <a:fillRect/>
          </a:stretch>
        </p:blipFill>
        <p:spPr>
          <a:xfrm>
            <a:off x="410106" y="719450"/>
            <a:ext cx="9247722" cy="5203830"/>
          </a:xfrm>
          <a:prstGeom prst="rect">
            <a:avLst/>
          </a:prstGeom>
        </p:spPr>
      </p:pic>
      <p:pic>
        <p:nvPicPr>
          <p:cNvPr id="7" name="Picture 6">
            <a:extLst>
              <a:ext uri="{FF2B5EF4-FFF2-40B4-BE49-F238E27FC236}">
                <a16:creationId xmlns:a16="http://schemas.microsoft.com/office/drawing/2014/main" id="{8885860F-D72E-0674-0C61-A48CA16578E4}"/>
              </a:ext>
            </a:extLst>
          </p:cNvPr>
          <p:cNvPicPr>
            <a:picLocks noChangeAspect="1"/>
          </p:cNvPicPr>
          <p:nvPr/>
        </p:nvPicPr>
        <p:blipFill>
          <a:blip r:embed="rId3"/>
          <a:stretch>
            <a:fillRect/>
          </a:stretch>
        </p:blipFill>
        <p:spPr>
          <a:xfrm>
            <a:off x="410106" y="6181095"/>
            <a:ext cx="6813655" cy="353695"/>
          </a:xfrm>
          <a:prstGeom prst="rect">
            <a:avLst/>
          </a:prstGeom>
        </p:spPr>
      </p:pic>
    </p:spTree>
    <p:extLst>
      <p:ext uri="{BB962C8B-B14F-4D97-AF65-F5344CB8AC3E}">
        <p14:creationId xmlns:p14="http://schemas.microsoft.com/office/powerpoint/2010/main" val="3813652933"/>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624F90-EAAF-9545-7227-49F4C6ED2F9A}"/>
              </a:ext>
            </a:extLst>
          </p:cNvPr>
          <p:cNvPicPr>
            <a:picLocks noChangeAspect="1"/>
          </p:cNvPicPr>
          <p:nvPr/>
        </p:nvPicPr>
        <p:blipFill>
          <a:blip r:embed="rId2"/>
          <a:stretch>
            <a:fillRect/>
          </a:stretch>
        </p:blipFill>
        <p:spPr>
          <a:xfrm>
            <a:off x="182091" y="719410"/>
            <a:ext cx="9100912" cy="599635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4D2F3791-34F4-ADB1-ED9D-6B2209D83CED}"/>
              </a:ext>
            </a:extLst>
          </p:cNvPr>
          <p:cNvSpPr txBox="1"/>
          <p:nvPr/>
        </p:nvSpPr>
        <p:spPr>
          <a:xfrm>
            <a:off x="9428480" y="2722880"/>
            <a:ext cx="2489989" cy="2893100"/>
          </a:xfrm>
          <a:prstGeom prst="rect">
            <a:avLst/>
          </a:prstGeom>
          <a:noFill/>
        </p:spPr>
        <p:txBody>
          <a:bodyPr wrap="square" rtlCol="0">
            <a:spAutoFit/>
          </a:bodyPr>
          <a:lstStyle/>
          <a:p>
            <a:r>
              <a:rPr lang="en-US" sz="1400" b="0" i="0" dirty="0">
                <a:solidFill>
                  <a:srgbClr val="666666"/>
                </a:solidFill>
                <a:effectLst/>
                <a:latin typeface="Open Sans" panose="020B0606030504020204" pitchFamily="34" charset="0"/>
              </a:rPr>
              <a:t>Bush K, </a:t>
            </a:r>
            <a:r>
              <a:rPr lang="en-US" sz="1400" b="0" i="0" dirty="0" err="1">
                <a:solidFill>
                  <a:srgbClr val="666666"/>
                </a:solidFill>
                <a:effectLst/>
                <a:latin typeface="Open Sans" panose="020B0606030504020204" pitchFamily="34" charset="0"/>
              </a:rPr>
              <a:t>Kivlahan</a:t>
            </a:r>
            <a:r>
              <a:rPr lang="en-US" sz="1400" b="0" i="0" dirty="0">
                <a:solidFill>
                  <a:srgbClr val="666666"/>
                </a:solidFill>
                <a:effectLst/>
                <a:latin typeface="Open Sans" panose="020B0606030504020204" pitchFamily="34" charset="0"/>
              </a:rPr>
              <a:t> DR, McDonell MB, </a:t>
            </a:r>
            <a:r>
              <a:rPr lang="en-US" sz="1400" b="0" i="0" dirty="0" err="1">
                <a:solidFill>
                  <a:srgbClr val="666666"/>
                </a:solidFill>
                <a:effectLst/>
                <a:latin typeface="Open Sans" panose="020B0606030504020204" pitchFamily="34" charset="0"/>
              </a:rPr>
              <a:t>Fihn</a:t>
            </a:r>
            <a:r>
              <a:rPr lang="en-US" sz="1400" b="0" i="0" dirty="0">
                <a:solidFill>
                  <a:srgbClr val="666666"/>
                </a:solidFill>
                <a:effectLst/>
                <a:latin typeface="Open Sans" panose="020B0606030504020204" pitchFamily="34" charset="0"/>
              </a:rPr>
              <a:t> SD, Bradley KA. The AUDIT alcohol consumption questions (AUDIT-C): an effective brief screening test for problem drinking. Ambulatory Care Quality Improvement Project (ACQUIP). Alcohol Use Disorders Identification Test. Arch Intern Med. 1998;158:1789-95.</a:t>
            </a:r>
            <a:endParaRPr lang="en-US" sz="1400" dirty="0"/>
          </a:p>
        </p:txBody>
      </p:sp>
    </p:spTree>
    <p:extLst>
      <p:ext uri="{BB962C8B-B14F-4D97-AF65-F5344CB8AC3E}">
        <p14:creationId xmlns:p14="http://schemas.microsoft.com/office/powerpoint/2010/main" val="2262655281"/>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10278" y="1046679"/>
            <a:ext cx="10793426"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376598" y="1864836"/>
            <a:ext cx="10230441" cy="3540284"/>
          </a:xfrm>
        </p:spPr>
        <p:txBody>
          <a:bodyPr lIns="91440" tIns="45720" rIns="91440" bIns="45720" anchor="t"/>
          <a:lstStyle/>
          <a:p>
            <a:pPr marL="260350">
              <a:spcAft>
                <a:spcPts val="600"/>
              </a:spcAft>
            </a:pPr>
            <a:r>
              <a:rPr lang="en-US" sz="2800" b="1" dirty="0"/>
              <a:t>Reduce risk of advanced liver disease</a:t>
            </a:r>
          </a:p>
          <a:p>
            <a:pPr marL="846715" lvl="2" indent="-257175">
              <a:buFont typeface="Wingdings" panose="05000000000000000000" pitchFamily="2" charset="2"/>
              <a:buChar char="§"/>
            </a:pPr>
            <a:r>
              <a:rPr lang="en-US" sz="2400" dirty="0"/>
              <a:t>Alcohol consumption:  no “safe” level</a:t>
            </a:r>
          </a:p>
          <a:p>
            <a:pPr marL="1303923" lvl="3" indent="-257175">
              <a:buFont typeface="Wingdings" panose="05000000000000000000" pitchFamily="2" charset="2"/>
              <a:buChar char="§"/>
            </a:pPr>
            <a:r>
              <a:rPr lang="en-US" sz="2400" dirty="0"/>
              <a:t>Baseline Screening</a:t>
            </a:r>
          </a:p>
          <a:p>
            <a:pPr marL="1303923" lvl="3" indent="-257175">
              <a:buFont typeface="Wingdings" panose="05000000000000000000" pitchFamily="2" charset="2"/>
              <a:buChar char="§"/>
            </a:pPr>
            <a:r>
              <a:rPr lang="en-US" sz="2400" dirty="0"/>
              <a:t>Periodic follow up screening</a:t>
            </a:r>
          </a:p>
          <a:p>
            <a:pPr marL="846715" lvl="2" indent="-257175">
              <a:buFont typeface="Wingdings" panose="05000000000000000000" pitchFamily="2" charset="2"/>
              <a:buChar char="§"/>
            </a:pPr>
            <a:r>
              <a:rPr lang="en-US" sz="2400" dirty="0"/>
              <a:t>Cannabis</a:t>
            </a:r>
          </a:p>
          <a:p>
            <a:pPr marL="1303923" lvl="3" indent="-257175">
              <a:buFont typeface="Wingdings" panose="05000000000000000000" pitchFamily="2" charset="2"/>
              <a:buChar char="§"/>
            </a:pPr>
            <a:r>
              <a:rPr lang="en-US" sz="2400" dirty="0"/>
              <a:t>Mixed results, with several studies showing “frequent” smoking increases risk of cirrhosis</a:t>
            </a:r>
          </a:p>
          <a:p>
            <a:pPr marL="846715" lvl="2" indent="-257175">
              <a:buFont typeface="Wingdings" panose="05000000000000000000" pitchFamily="2" charset="2"/>
              <a:buChar char="§"/>
            </a:pPr>
            <a:r>
              <a:rPr lang="en-US" sz="2400" dirty="0"/>
              <a:t>Tobacco</a:t>
            </a:r>
          </a:p>
          <a:p>
            <a:pPr marL="1303923" lvl="3" indent="-257175">
              <a:buFont typeface="Wingdings" panose="05000000000000000000" pitchFamily="2" charset="2"/>
              <a:buChar char="§"/>
            </a:pPr>
            <a:r>
              <a:rPr lang="en-US" sz="2400" dirty="0"/>
              <a:t>Potentially accelerates hepatic fibrosis</a:t>
            </a:r>
          </a:p>
          <a:p>
            <a:pPr marL="1303923" lvl="3" indent="-257175">
              <a:buFont typeface="Wingdings" panose="05000000000000000000" pitchFamily="2" charset="2"/>
              <a:buChar char="§"/>
            </a:pPr>
            <a:r>
              <a:rPr lang="en-US" sz="2400" dirty="0"/>
              <a:t>Increases risk of HCC</a:t>
            </a:r>
          </a:p>
        </p:txBody>
      </p:sp>
    </p:spTree>
    <p:extLst>
      <p:ext uri="{BB962C8B-B14F-4D97-AF65-F5344CB8AC3E}">
        <p14:creationId xmlns:p14="http://schemas.microsoft.com/office/powerpoint/2010/main" val="371921936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61078" y="1056839"/>
            <a:ext cx="10291402"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436880" y="1895316"/>
            <a:ext cx="11033760" cy="3540284"/>
          </a:xfrm>
        </p:spPr>
        <p:txBody>
          <a:bodyPr lIns="91440" tIns="45720" rIns="91440" bIns="45720" anchor="t"/>
          <a:lstStyle/>
          <a:p>
            <a:pPr marL="260350">
              <a:spcAft>
                <a:spcPts val="600"/>
              </a:spcAft>
            </a:pPr>
            <a:r>
              <a:rPr lang="en-US" sz="2800" b="1" dirty="0"/>
              <a:t>Reduce risk of advanced liver disease</a:t>
            </a:r>
          </a:p>
          <a:p>
            <a:pPr marL="846715" lvl="2" indent="-257175">
              <a:buFont typeface="Wingdings" panose="05000000000000000000" pitchFamily="2" charset="2"/>
              <a:buChar char="§"/>
            </a:pPr>
            <a:r>
              <a:rPr lang="en-US" sz="2400" dirty="0"/>
              <a:t>OTC medications</a:t>
            </a:r>
          </a:p>
          <a:p>
            <a:pPr marL="1303923" lvl="3" indent="-257175">
              <a:buFont typeface="Wingdings" panose="05000000000000000000" pitchFamily="2" charset="2"/>
              <a:buChar char="§"/>
            </a:pPr>
            <a:r>
              <a:rPr lang="en-US" sz="2200" dirty="0"/>
              <a:t>Acetaminophen up to 2 gm/daily if no cirrhosis; 1 gm/daily max with cirrhosis</a:t>
            </a:r>
          </a:p>
          <a:p>
            <a:pPr marL="1303923" lvl="3" indent="-257175">
              <a:buFont typeface="Wingdings" panose="05000000000000000000" pitchFamily="2" charset="2"/>
              <a:buChar char="§"/>
            </a:pPr>
            <a:r>
              <a:rPr lang="en-US" sz="2200" dirty="0"/>
              <a:t>Avoid aspirin, NSAIDs with cirrhosis</a:t>
            </a:r>
          </a:p>
          <a:p>
            <a:pPr marL="1303923" lvl="3" indent="-257175">
              <a:buFont typeface="Wingdings" panose="05000000000000000000" pitchFamily="2" charset="2"/>
              <a:buChar char="§"/>
            </a:pPr>
            <a:r>
              <a:rPr lang="en-US" sz="2200" dirty="0"/>
              <a:t>Avoid iron supplements unless anemic or GI bleeding</a:t>
            </a:r>
          </a:p>
          <a:p>
            <a:pPr marL="1303923" lvl="3" indent="-257175">
              <a:buFont typeface="Wingdings" panose="05000000000000000000" pitchFamily="2" charset="2"/>
              <a:buChar char="§"/>
            </a:pPr>
            <a:r>
              <a:rPr lang="en-US" sz="2200" dirty="0"/>
              <a:t>Vit A and D at standard doses only</a:t>
            </a:r>
          </a:p>
          <a:p>
            <a:pPr marL="846715" lvl="2" indent="-257175">
              <a:buFont typeface="Wingdings" panose="05000000000000000000" pitchFamily="2" charset="2"/>
              <a:buChar char="§"/>
            </a:pPr>
            <a:r>
              <a:rPr lang="en-US" sz="2400" dirty="0"/>
              <a:t>Complimentary/Alternative Therapies</a:t>
            </a:r>
          </a:p>
          <a:p>
            <a:pPr marL="1303923" lvl="3" indent="-257175">
              <a:buFont typeface="Wingdings" panose="05000000000000000000" pitchFamily="2" charset="2"/>
              <a:buChar char="§"/>
            </a:pPr>
            <a:r>
              <a:rPr lang="en-US" sz="2200" dirty="0"/>
              <a:t>May have harmful effects on liver</a:t>
            </a:r>
          </a:p>
          <a:p>
            <a:pPr marL="1303923" lvl="3" indent="-257175">
              <a:buFont typeface="Wingdings" panose="05000000000000000000" pitchFamily="2" charset="2"/>
              <a:buChar char="§"/>
            </a:pPr>
            <a:r>
              <a:rPr lang="en-US" sz="2200" dirty="0"/>
              <a:t>Possible interactions with HCV treatment</a:t>
            </a:r>
          </a:p>
          <a:p>
            <a:pPr marL="1046748" lvl="3"/>
            <a:endParaRPr lang="en-US" sz="2400" dirty="0"/>
          </a:p>
          <a:p>
            <a:pPr marL="517525"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248257224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Learning Objectives</a:t>
            </a:r>
          </a:p>
        </p:txBody>
      </p:sp>
      <p:sp>
        <p:nvSpPr>
          <p:cNvPr id="6" name="Text Placeholder 5"/>
          <p:cNvSpPr>
            <a:spLocks noGrp="1"/>
          </p:cNvSpPr>
          <p:nvPr>
            <p:ph type="body" sz="quarter" idx="11"/>
          </p:nvPr>
        </p:nvSpPr>
        <p:spPr/>
        <p:txBody>
          <a:bodyPr/>
          <a:lstStyle/>
          <a:p>
            <a:pPr marL="407088" indent="-342900">
              <a:buFont typeface="Wingdings" panose="05000000000000000000" pitchFamily="2" charset="2"/>
              <a:buChar char="§"/>
            </a:pPr>
            <a:r>
              <a:rPr lang="en-US" dirty="0"/>
              <a:t>Define “hepatitis”, including differences and similarities among Hepatitis A, Hepatitis B, and Hepatitis C.</a:t>
            </a:r>
          </a:p>
          <a:p>
            <a:pPr marL="407088" indent="-342900">
              <a:buFont typeface="Wingdings" panose="05000000000000000000" pitchFamily="2" charset="2"/>
              <a:buChar char="§"/>
            </a:pPr>
            <a:r>
              <a:rPr lang="en-US" dirty="0"/>
              <a:t>Describe Hepatitis C epidemiology in the US, routes of transmission, and associations with HIV infection.</a:t>
            </a:r>
          </a:p>
          <a:p>
            <a:pPr marL="407088" indent="-342900">
              <a:buFont typeface="Wingdings" panose="05000000000000000000" pitchFamily="2" charset="2"/>
              <a:buChar char="§"/>
            </a:pPr>
            <a:r>
              <a:rPr lang="en-US" dirty="0"/>
              <a:t>List tests used to diagnose and stage Hepatitis C.</a:t>
            </a:r>
          </a:p>
          <a:p>
            <a:pPr marL="407088" indent="-342900">
              <a:buFont typeface="Wingdings" panose="05000000000000000000" pitchFamily="2" charset="2"/>
              <a:buChar char="§"/>
            </a:pPr>
            <a:r>
              <a:rPr lang="en-US" dirty="0"/>
              <a:t>Describe the plan of care for persons with chronic Hepatitis C including recommended treatment, patient education, and follow up.</a:t>
            </a:r>
          </a:p>
          <a:p>
            <a:pPr marL="407088"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875363137"/>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90880" y="1046679"/>
            <a:ext cx="10383520"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467360" y="1885156"/>
            <a:ext cx="10292080" cy="3540284"/>
          </a:xfrm>
        </p:spPr>
        <p:txBody>
          <a:bodyPr lIns="91440" tIns="45720" rIns="91440" bIns="45720" anchor="t"/>
          <a:lstStyle/>
          <a:p>
            <a:pPr marL="260350">
              <a:spcAft>
                <a:spcPts val="600"/>
              </a:spcAft>
            </a:pPr>
            <a:r>
              <a:rPr lang="en-US" sz="2800" b="1" dirty="0"/>
              <a:t>Reduce risk of advanced liver disease</a:t>
            </a:r>
          </a:p>
          <a:p>
            <a:pPr marL="846715" lvl="2" indent="-257175">
              <a:buFont typeface="Wingdings" panose="05000000000000000000" pitchFamily="2" charset="2"/>
              <a:buChar char="§"/>
            </a:pPr>
            <a:r>
              <a:rPr lang="en-US" sz="2400" dirty="0"/>
              <a:t>Well-balanced diet</a:t>
            </a:r>
          </a:p>
          <a:p>
            <a:pPr marL="1303923" lvl="3" indent="-257175">
              <a:buFont typeface="Wingdings" panose="05000000000000000000" pitchFamily="2" charset="2"/>
              <a:buChar char="§"/>
            </a:pPr>
            <a:r>
              <a:rPr lang="en-US" sz="2200" dirty="0"/>
              <a:t>Cirrhosis often associated with malnutrition</a:t>
            </a:r>
          </a:p>
          <a:p>
            <a:pPr marL="1303923" lvl="3" indent="-257175">
              <a:buFont typeface="Wingdings" panose="05000000000000000000" pitchFamily="2" charset="2"/>
              <a:buChar char="§"/>
            </a:pPr>
            <a:r>
              <a:rPr lang="en-US" sz="2200" dirty="0"/>
              <a:t>Protein restriction does not reduce risk of encephalopathy</a:t>
            </a:r>
          </a:p>
          <a:p>
            <a:pPr marL="846715" lvl="2" indent="-257175">
              <a:buFont typeface="Wingdings" panose="05000000000000000000" pitchFamily="2" charset="2"/>
              <a:buChar char="§"/>
            </a:pPr>
            <a:r>
              <a:rPr lang="en-US" sz="2400" dirty="0"/>
              <a:t>Obesity</a:t>
            </a:r>
          </a:p>
          <a:p>
            <a:pPr marL="1303923" lvl="3" indent="-257175">
              <a:buFont typeface="Wingdings" panose="05000000000000000000" pitchFamily="2" charset="2"/>
              <a:buChar char="§"/>
            </a:pPr>
            <a:r>
              <a:rPr lang="en-US" sz="2200" dirty="0"/>
              <a:t>Fatty liver disease increases risk of cirrhosis, HCC, ESLD; requires ongoing monitoring after HCV treatment</a:t>
            </a:r>
          </a:p>
          <a:p>
            <a:pPr marL="846715" lvl="2" indent="-257175">
              <a:buFont typeface="Wingdings" panose="05000000000000000000" pitchFamily="2" charset="2"/>
              <a:buChar char="§"/>
            </a:pPr>
            <a:r>
              <a:rPr lang="en-US" sz="2400" dirty="0"/>
              <a:t>Coffee</a:t>
            </a:r>
          </a:p>
          <a:p>
            <a:pPr marL="1303923" lvl="3" indent="-257175">
              <a:buFont typeface="Wingdings" panose="05000000000000000000" pitchFamily="2" charset="2"/>
              <a:buChar char="§"/>
            </a:pPr>
            <a:r>
              <a:rPr lang="en-US" sz="2200" dirty="0"/>
              <a:t>3+ cups/day significantly reduces hepatic fibrosis, cirrhosis</a:t>
            </a:r>
          </a:p>
          <a:p>
            <a:pPr marL="846715" lvl="2" indent="-257175">
              <a:buFont typeface="Wingdings" panose="05000000000000000000" pitchFamily="2" charset="2"/>
              <a:buChar char="§"/>
            </a:pPr>
            <a:endParaRPr lang="en-US" sz="2400" dirty="0"/>
          </a:p>
          <a:p>
            <a:pPr marL="517525"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4247459831"/>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803318" y="1046679"/>
            <a:ext cx="10383520"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558800" y="1929274"/>
            <a:ext cx="10383520" cy="3780647"/>
          </a:xfrm>
        </p:spPr>
        <p:txBody>
          <a:bodyPr lIns="91440" tIns="45720" rIns="91440" bIns="45720" anchor="t"/>
          <a:lstStyle/>
          <a:p>
            <a:pPr marL="260350">
              <a:spcAft>
                <a:spcPts val="600"/>
              </a:spcAft>
            </a:pPr>
            <a:r>
              <a:rPr lang="en-US" sz="2800" b="1" dirty="0"/>
              <a:t>Minimize risk of preventable infections</a:t>
            </a:r>
          </a:p>
          <a:p>
            <a:pPr marL="717550" indent="-457200">
              <a:spcAft>
                <a:spcPts val="600"/>
              </a:spcAft>
              <a:buClr>
                <a:srgbClr val="C00000"/>
              </a:buClr>
              <a:buFont typeface="Wingdings" panose="05000000000000000000" pitchFamily="2" charset="2"/>
              <a:buChar char="§"/>
            </a:pPr>
            <a:r>
              <a:rPr lang="en-US" dirty="0"/>
              <a:t>HAV immunization</a:t>
            </a:r>
          </a:p>
          <a:p>
            <a:pPr marL="717550" indent="-457200">
              <a:spcAft>
                <a:spcPts val="600"/>
              </a:spcAft>
              <a:buClr>
                <a:srgbClr val="C00000"/>
              </a:buClr>
              <a:buFont typeface="Wingdings" panose="05000000000000000000" pitchFamily="2" charset="2"/>
              <a:buChar char="§"/>
            </a:pPr>
            <a:r>
              <a:rPr lang="en-US" dirty="0"/>
              <a:t>HBV immunization</a:t>
            </a:r>
          </a:p>
          <a:p>
            <a:pPr marL="717550" indent="-457200">
              <a:spcAft>
                <a:spcPts val="600"/>
              </a:spcAft>
              <a:buClr>
                <a:srgbClr val="C00000"/>
              </a:buClr>
              <a:buFont typeface="Wingdings" panose="05000000000000000000" pitchFamily="2" charset="2"/>
              <a:buChar char="§"/>
            </a:pPr>
            <a:r>
              <a:rPr lang="en-US" dirty="0"/>
              <a:t>Pneumococcal immunization</a:t>
            </a:r>
          </a:p>
          <a:p>
            <a:pPr marL="1046740" lvl="2" indent="-457200">
              <a:buClr>
                <a:srgbClr val="C00000"/>
              </a:buClr>
              <a:buFont typeface="Wingdings" panose="05000000000000000000" pitchFamily="2" charset="2"/>
              <a:buChar char="§"/>
            </a:pPr>
            <a:r>
              <a:rPr lang="en-US" dirty="0"/>
              <a:t>Persons aged 19-64 with chronic liver disease receive one dose of 23-valent polysaccharide pneumococcal vaccine (PPSV23)</a:t>
            </a:r>
          </a:p>
          <a:p>
            <a:pPr marL="1046740" lvl="2" indent="-457200">
              <a:buClr>
                <a:srgbClr val="C00000"/>
              </a:buClr>
              <a:buFont typeface="Wingdings" panose="05000000000000000000" pitchFamily="2" charset="2"/>
              <a:buChar char="§"/>
            </a:pPr>
            <a:r>
              <a:rPr lang="en-US" dirty="0"/>
              <a:t>Persons over age 65:  standard vaccine recommendations</a:t>
            </a:r>
          </a:p>
          <a:p>
            <a:pPr marL="517525" indent="-257175">
              <a:buFont typeface="Wingdings" panose="05000000000000000000" pitchFamily="2" charset="2"/>
              <a:buChar char="§"/>
            </a:pPr>
            <a:endParaRPr lang="en-US" dirty="0"/>
          </a:p>
        </p:txBody>
      </p:sp>
    </p:spTree>
    <p:extLst>
      <p:ext uri="{BB962C8B-B14F-4D97-AF65-F5344CB8AC3E}">
        <p14:creationId xmlns:p14="http://schemas.microsoft.com/office/powerpoint/2010/main" val="414964977"/>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884597" y="1046679"/>
            <a:ext cx="10483877"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609601" y="1925796"/>
            <a:ext cx="10576560" cy="3540284"/>
          </a:xfrm>
        </p:spPr>
        <p:txBody>
          <a:bodyPr lIns="91440" tIns="45720" rIns="91440" bIns="45720" anchor="t"/>
          <a:lstStyle/>
          <a:p>
            <a:pPr marL="260350">
              <a:spcAft>
                <a:spcPts val="600"/>
              </a:spcAft>
            </a:pPr>
            <a:r>
              <a:rPr lang="en-US" sz="2800" b="1" dirty="0"/>
              <a:t>Educate about preventing transmission to others</a:t>
            </a:r>
          </a:p>
          <a:p>
            <a:pPr marL="690377" indent="-342900">
              <a:spcAft>
                <a:spcPts val="600"/>
              </a:spcAft>
              <a:buClr>
                <a:srgbClr val="C00000"/>
              </a:buClr>
              <a:buFont typeface="Wingdings" panose="05000000000000000000" pitchFamily="2" charset="2"/>
              <a:buChar char="§"/>
            </a:pPr>
            <a:r>
              <a:rPr lang="en-US" b="0" i="0" dirty="0">
                <a:solidFill>
                  <a:srgbClr val="333333"/>
                </a:solidFill>
                <a:effectLst/>
              </a:rPr>
              <a:t>Injection </a:t>
            </a:r>
            <a:r>
              <a:rPr lang="en-US" dirty="0">
                <a:solidFill>
                  <a:srgbClr val="333333"/>
                </a:solidFill>
              </a:rPr>
              <a:t>drug use</a:t>
            </a:r>
          </a:p>
          <a:p>
            <a:pPr marL="1019567" lvl="2" indent="-342900">
              <a:buClr>
                <a:srgbClr val="C00000"/>
              </a:buClr>
              <a:buFont typeface="Wingdings" panose="05000000000000000000" pitchFamily="2" charset="2"/>
              <a:buChar char="§"/>
            </a:pPr>
            <a:r>
              <a:rPr lang="en-US" b="0" i="0" dirty="0">
                <a:solidFill>
                  <a:srgbClr val="333333"/>
                </a:solidFill>
                <a:effectLst/>
              </a:rPr>
              <a:t>Reduce the frequency of injecting</a:t>
            </a:r>
          </a:p>
          <a:p>
            <a:pPr marL="1019567" lvl="2" indent="-342900">
              <a:buClr>
                <a:srgbClr val="C00000"/>
              </a:buClr>
              <a:buFont typeface="Wingdings" panose="05000000000000000000" pitchFamily="2" charset="2"/>
              <a:buChar char="§"/>
            </a:pPr>
            <a:r>
              <a:rPr lang="en-US" b="0" i="0" dirty="0">
                <a:solidFill>
                  <a:srgbClr val="333333"/>
                </a:solidFill>
                <a:effectLst/>
              </a:rPr>
              <a:t>Use new, sterile needles/syringes each time</a:t>
            </a:r>
          </a:p>
          <a:p>
            <a:pPr marL="1019567" lvl="2" indent="-342900">
              <a:buClr>
                <a:srgbClr val="C00000"/>
              </a:buClr>
              <a:buFont typeface="Wingdings" panose="05000000000000000000" pitchFamily="2" charset="2"/>
              <a:buChar char="§"/>
            </a:pPr>
            <a:r>
              <a:rPr lang="en-US" b="0" i="0" dirty="0">
                <a:solidFill>
                  <a:srgbClr val="333333"/>
                </a:solidFill>
                <a:effectLst/>
              </a:rPr>
              <a:t>Do not share or reuse needles/syringes</a:t>
            </a:r>
          </a:p>
          <a:p>
            <a:pPr marL="1019567" lvl="2" indent="-342900">
              <a:buClr>
                <a:srgbClr val="C00000"/>
              </a:buClr>
              <a:buFont typeface="Wingdings" panose="05000000000000000000" pitchFamily="2" charset="2"/>
              <a:buChar char="§"/>
            </a:pPr>
            <a:r>
              <a:rPr lang="en-US" b="0" i="0" dirty="0">
                <a:solidFill>
                  <a:srgbClr val="333333"/>
                </a:solidFill>
                <a:effectLst/>
              </a:rPr>
              <a:t>Safely dispose of needles and syringes</a:t>
            </a:r>
          </a:p>
          <a:p>
            <a:pPr marL="1019567" lvl="2" indent="-342900">
              <a:buClr>
                <a:srgbClr val="C00000"/>
              </a:buClr>
              <a:buFont typeface="Wingdings" panose="05000000000000000000" pitchFamily="2" charset="2"/>
              <a:buChar char="§"/>
            </a:pPr>
            <a:r>
              <a:rPr lang="en-US" b="0" i="0" dirty="0">
                <a:solidFill>
                  <a:srgbClr val="333333"/>
                </a:solidFill>
                <a:effectLst/>
              </a:rPr>
              <a:t>Do not share or reuse other injection materials, including cookers, cottons, water, and drugs</a:t>
            </a:r>
          </a:p>
          <a:p>
            <a:pPr marL="1019567" lvl="2" indent="-342900">
              <a:buClr>
                <a:srgbClr val="C00000"/>
              </a:buClr>
              <a:buFont typeface="Wingdings" panose="05000000000000000000" pitchFamily="2" charset="2"/>
              <a:buChar char="§"/>
            </a:pPr>
            <a:r>
              <a:rPr lang="en-US" b="0" i="0" dirty="0">
                <a:solidFill>
                  <a:srgbClr val="333333"/>
                </a:solidFill>
                <a:effectLst/>
              </a:rPr>
              <a:t>Receive substance use treatment and support for safe injection practices</a:t>
            </a:r>
          </a:p>
        </p:txBody>
      </p:sp>
    </p:spTree>
    <p:extLst>
      <p:ext uri="{BB962C8B-B14F-4D97-AF65-F5344CB8AC3E}">
        <p14:creationId xmlns:p14="http://schemas.microsoft.com/office/powerpoint/2010/main" val="2920817821"/>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793157" y="1046679"/>
            <a:ext cx="10329389" cy="648915"/>
          </a:xfrm>
        </p:spPr>
        <p:txBody>
          <a:bodyPr>
            <a:normAutofit fontScale="90000"/>
          </a:bodyPr>
          <a:lstStyle/>
          <a:p>
            <a:r>
              <a:rPr lang="en-US" sz="3200" b="1" dirty="0">
                <a:solidFill>
                  <a:srgbClr val="C00000"/>
                </a:solidFill>
                <a:effectLst>
                  <a:outerShdw blurRad="38100" dist="38100" dir="2700000" algn="tl">
                    <a:srgbClr val="000000">
                      <a:alpha val="43137"/>
                    </a:srgbClr>
                  </a:outerShdw>
                </a:effectLst>
              </a:rPr>
              <a:t>Plan of Care for Persons Living with HCV or HCV-Related Liver Disease</a:t>
            </a:r>
          </a:p>
        </p:txBody>
      </p:sp>
      <p:sp>
        <p:nvSpPr>
          <p:cNvPr id="6" name="Text Placeholder 5"/>
          <p:cNvSpPr>
            <a:spLocks noGrp="1"/>
          </p:cNvSpPr>
          <p:nvPr>
            <p:ph type="body" sz="quarter" idx="11"/>
          </p:nvPr>
        </p:nvSpPr>
        <p:spPr>
          <a:xfrm>
            <a:off x="528321" y="1885156"/>
            <a:ext cx="9845039" cy="3540284"/>
          </a:xfrm>
        </p:spPr>
        <p:txBody>
          <a:bodyPr lIns="91440" tIns="45720" rIns="91440" bIns="45720" anchor="t"/>
          <a:lstStyle/>
          <a:p>
            <a:pPr marL="260350">
              <a:spcAft>
                <a:spcPts val="600"/>
              </a:spcAft>
            </a:pPr>
            <a:r>
              <a:rPr lang="en-US" sz="2800" b="1" dirty="0"/>
              <a:t>Educate about preventing transmission to others</a:t>
            </a:r>
          </a:p>
          <a:p>
            <a:pPr marL="690377" indent="-342900">
              <a:spcAft>
                <a:spcPts val="600"/>
              </a:spcAft>
              <a:buClr>
                <a:srgbClr val="C00000"/>
              </a:buClr>
              <a:buFont typeface="Wingdings" panose="05000000000000000000" pitchFamily="2" charset="2"/>
              <a:buChar char="§"/>
            </a:pPr>
            <a:r>
              <a:rPr lang="en-US" b="0" i="0" dirty="0">
                <a:solidFill>
                  <a:srgbClr val="333333"/>
                </a:solidFill>
                <a:effectLst/>
              </a:rPr>
              <a:t>Sexual contacts</a:t>
            </a:r>
            <a:endParaRPr lang="en-US" dirty="0">
              <a:solidFill>
                <a:srgbClr val="333333"/>
              </a:solidFill>
            </a:endParaRPr>
          </a:p>
          <a:p>
            <a:pPr marL="1019567" lvl="2" indent="-342900">
              <a:buClr>
                <a:srgbClr val="C00000"/>
              </a:buClr>
              <a:buFont typeface="Wingdings" panose="05000000000000000000" pitchFamily="2" charset="2"/>
              <a:buChar char="§"/>
            </a:pPr>
            <a:r>
              <a:rPr lang="en-US" dirty="0">
                <a:solidFill>
                  <a:srgbClr val="333333"/>
                </a:solidFill>
              </a:rPr>
              <a:t>U</a:t>
            </a:r>
            <a:r>
              <a:rPr lang="en-US" b="0" i="0" dirty="0">
                <a:solidFill>
                  <a:srgbClr val="333333"/>
                </a:solidFill>
                <a:effectLst/>
              </a:rPr>
              <a:t>sing latex condoms</a:t>
            </a:r>
          </a:p>
          <a:p>
            <a:pPr marL="1019567" lvl="2" indent="-342900">
              <a:buClr>
                <a:srgbClr val="C00000"/>
              </a:buClr>
              <a:buFont typeface="Wingdings" panose="05000000000000000000" pitchFamily="2" charset="2"/>
              <a:buChar char="§"/>
            </a:pPr>
            <a:r>
              <a:rPr lang="en-US" dirty="0">
                <a:solidFill>
                  <a:srgbClr val="333333"/>
                </a:solidFill>
              </a:rPr>
              <a:t>A</a:t>
            </a:r>
            <a:r>
              <a:rPr lang="en-US" b="0" i="0" dirty="0">
                <a:solidFill>
                  <a:srgbClr val="333333"/>
                </a:solidFill>
                <a:effectLst/>
              </a:rPr>
              <a:t>voiding sex practices that potentially result in bleeding </a:t>
            </a:r>
          </a:p>
          <a:p>
            <a:pPr marL="681234" lvl="1" indent="-342900">
              <a:buClr>
                <a:srgbClr val="C00000"/>
              </a:buClr>
              <a:buFont typeface="Wingdings" panose="05000000000000000000" pitchFamily="2" charset="2"/>
              <a:buChar char="§"/>
            </a:pPr>
            <a:r>
              <a:rPr lang="en-US" sz="2400" dirty="0">
                <a:solidFill>
                  <a:srgbClr val="333333"/>
                </a:solidFill>
              </a:rPr>
              <a:t>Household contacts</a:t>
            </a:r>
          </a:p>
          <a:p>
            <a:pPr marL="1019567" lvl="2" indent="-342900">
              <a:buClr>
                <a:srgbClr val="C00000"/>
              </a:buClr>
              <a:buFont typeface="Wingdings" panose="05000000000000000000" pitchFamily="2" charset="2"/>
              <a:buChar char="§"/>
            </a:pPr>
            <a:r>
              <a:rPr lang="en-US" b="0" i="0" dirty="0">
                <a:solidFill>
                  <a:srgbClr val="333333"/>
                </a:solidFill>
                <a:effectLst/>
              </a:rPr>
              <a:t>Avoid sharing personal care items that contain any trace of blood</a:t>
            </a:r>
          </a:p>
          <a:p>
            <a:pPr marL="1019567" lvl="2" indent="-342900">
              <a:buClr>
                <a:srgbClr val="C00000"/>
              </a:buClr>
              <a:buFont typeface="Wingdings" panose="05000000000000000000" pitchFamily="2" charset="2"/>
              <a:buChar char="§"/>
            </a:pPr>
            <a:r>
              <a:rPr lang="en-US" b="0" i="0" dirty="0">
                <a:solidFill>
                  <a:srgbClr val="333333"/>
                </a:solidFill>
                <a:effectLst/>
              </a:rPr>
              <a:t>HCV can survive outside the body for at least several days</a:t>
            </a:r>
            <a:endParaRPr lang="en-US" dirty="0">
              <a:solidFill>
                <a:srgbClr val="333333"/>
              </a:solidFill>
            </a:endParaRPr>
          </a:p>
          <a:p>
            <a:pPr marL="1476775" lvl="3" indent="-342900">
              <a:buClr>
                <a:srgbClr val="C00000"/>
              </a:buClr>
              <a:buFont typeface="Wingdings" panose="05000000000000000000" pitchFamily="2" charset="2"/>
              <a:buChar char="§"/>
            </a:pPr>
            <a:r>
              <a:rPr lang="en-US" dirty="0">
                <a:solidFill>
                  <a:srgbClr val="333333"/>
                </a:solidFill>
              </a:rPr>
              <a:t>B</a:t>
            </a:r>
            <a:r>
              <a:rPr lang="en-US" b="0" i="0" dirty="0">
                <a:solidFill>
                  <a:srgbClr val="333333"/>
                </a:solidFill>
                <a:effectLst/>
              </a:rPr>
              <a:t>lood clean up with dilution of 1 part bleach to 10 parts water</a:t>
            </a:r>
            <a:endParaRPr lang="en-US" dirty="0">
              <a:solidFill>
                <a:srgbClr val="333333"/>
              </a:solidFill>
            </a:endParaRPr>
          </a:p>
          <a:p>
            <a:pPr marL="1476775" lvl="3" indent="-342900">
              <a:buClr>
                <a:srgbClr val="C00000"/>
              </a:buClr>
              <a:buFont typeface="Wingdings" panose="05000000000000000000" pitchFamily="2" charset="2"/>
              <a:buChar char="§"/>
            </a:pPr>
            <a:r>
              <a:rPr lang="en-US" dirty="0">
                <a:solidFill>
                  <a:srgbClr val="333333"/>
                </a:solidFill>
              </a:rPr>
              <a:t>W</a:t>
            </a:r>
            <a:r>
              <a:rPr lang="en-US" b="0" i="0" dirty="0">
                <a:solidFill>
                  <a:srgbClr val="333333"/>
                </a:solidFill>
                <a:effectLst/>
              </a:rPr>
              <a:t>ear gloves during entire cleanup.</a:t>
            </a:r>
          </a:p>
          <a:p>
            <a:pPr marL="1019567" lvl="2" indent="-342900">
              <a:buClr>
                <a:srgbClr val="C00000"/>
              </a:buClr>
              <a:buFont typeface="Wingdings" panose="05000000000000000000" pitchFamily="2" charset="2"/>
              <a:buChar char="§"/>
            </a:pPr>
            <a:r>
              <a:rPr lang="en-US" b="0" i="0" dirty="0">
                <a:solidFill>
                  <a:srgbClr val="333333"/>
                </a:solidFill>
                <a:effectLst/>
              </a:rPr>
              <a:t>HCV is not spread through food, water, eating utensils, or casual contact</a:t>
            </a:r>
            <a:endParaRPr lang="en-US" sz="2200" dirty="0"/>
          </a:p>
        </p:txBody>
      </p:sp>
    </p:spTree>
    <p:extLst>
      <p:ext uri="{BB962C8B-B14F-4D97-AF65-F5344CB8AC3E}">
        <p14:creationId xmlns:p14="http://schemas.microsoft.com/office/powerpoint/2010/main" val="959067785"/>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3352800" y="2722880"/>
            <a:ext cx="5811520" cy="2011680"/>
          </a:xfrm>
        </p:spPr>
        <p:txBody>
          <a:bodyPr>
            <a:normAutofit/>
          </a:bodyPr>
          <a:lstStyle/>
          <a:p>
            <a:r>
              <a:rPr lang="en-US" sz="6000" b="1" dirty="0">
                <a:solidFill>
                  <a:srgbClr val="C00000"/>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1869673631"/>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Contact Information</a:t>
            </a:r>
          </a:p>
        </p:txBody>
      </p:sp>
      <p:sp>
        <p:nvSpPr>
          <p:cNvPr id="6" name="Text Placeholder 5"/>
          <p:cNvSpPr>
            <a:spLocks noGrp="1"/>
          </p:cNvSpPr>
          <p:nvPr>
            <p:ph type="body" sz="quarter" idx="11"/>
          </p:nvPr>
        </p:nvSpPr>
        <p:spPr/>
        <p:txBody>
          <a:bodyPr/>
          <a:lstStyle/>
          <a:p>
            <a:pPr>
              <a:spcAft>
                <a:spcPts val="600"/>
              </a:spcAft>
            </a:pPr>
            <a:r>
              <a:rPr lang="en-US" dirty="0"/>
              <a:t>Jan M. Stockton, MSN, RN, AACRN, ACNS</a:t>
            </a:r>
          </a:p>
          <a:p>
            <a:pPr>
              <a:spcAft>
                <a:spcPts val="600"/>
              </a:spcAft>
            </a:pPr>
            <a:r>
              <a:rPr lang="en-US" dirty="0"/>
              <a:t>HIV Clinical Nurse Specialist/Project Consultant</a:t>
            </a:r>
          </a:p>
          <a:p>
            <a:pPr>
              <a:spcAft>
                <a:spcPts val="600"/>
              </a:spcAft>
            </a:pPr>
            <a:r>
              <a:rPr lang="en-US" dirty="0"/>
              <a:t>Midwest AIDS Training + Education Center</a:t>
            </a:r>
          </a:p>
          <a:p>
            <a:pPr>
              <a:spcAft>
                <a:spcPts val="600"/>
              </a:spcAft>
            </a:pPr>
            <a:r>
              <a:rPr lang="en-US" dirty="0"/>
              <a:t>University of Cincinnati Medical Center</a:t>
            </a:r>
          </a:p>
          <a:p>
            <a:pPr>
              <a:spcAft>
                <a:spcPts val="600"/>
              </a:spcAft>
            </a:pPr>
            <a:r>
              <a:rPr lang="en-US" dirty="0"/>
              <a:t>stocktjm@ucmail.uc.edu</a:t>
            </a:r>
          </a:p>
        </p:txBody>
      </p:sp>
    </p:spTree>
    <p:extLst>
      <p:ext uri="{BB962C8B-B14F-4D97-AF65-F5344CB8AC3E}">
        <p14:creationId xmlns:p14="http://schemas.microsoft.com/office/powerpoint/2010/main" val="1733270275"/>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4B7C-5751-7905-B4C4-40D102E0E54F}"/>
              </a:ext>
            </a:extLst>
          </p:cNvPr>
          <p:cNvSpPr>
            <a:spLocks noGrp="1"/>
          </p:cNvSpPr>
          <p:nvPr>
            <p:ph type="title"/>
          </p:nvPr>
        </p:nvSpPr>
        <p:spPr/>
        <p:txBody>
          <a:bodyPr>
            <a:normAutofit/>
          </a:bodyPr>
          <a:lstStyle/>
          <a:p>
            <a:r>
              <a:rPr lang="en-US" sz="3600" b="1" dirty="0">
                <a:solidFill>
                  <a:srgbClr val="C00000"/>
                </a:solidFill>
                <a:effectLst>
                  <a:outerShdw blurRad="38100" dist="38100" dir="2700000" algn="tl">
                    <a:srgbClr val="000000">
                      <a:alpha val="43137"/>
                    </a:srgbClr>
                  </a:outerShdw>
                </a:effectLst>
              </a:rPr>
              <a:t>Speaker Resources</a:t>
            </a:r>
          </a:p>
        </p:txBody>
      </p:sp>
      <p:sp>
        <p:nvSpPr>
          <p:cNvPr id="3" name="Text Placeholder 2">
            <a:extLst>
              <a:ext uri="{FF2B5EF4-FFF2-40B4-BE49-F238E27FC236}">
                <a16:creationId xmlns:a16="http://schemas.microsoft.com/office/drawing/2014/main" id="{CB4D06F6-AE11-95FF-1BB7-CFAA18A665D3}"/>
              </a:ext>
            </a:extLst>
          </p:cNvPr>
          <p:cNvSpPr>
            <a:spLocks noGrp="1"/>
          </p:cNvSpPr>
          <p:nvPr>
            <p:ph type="body" sz="quarter" idx="11"/>
          </p:nvPr>
        </p:nvSpPr>
        <p:spPr/>
        <p:txBody>
          <a:bodyPr/>
          <a:lstStyle/>
          <a:p>
            <a:r>
              <a:rPr lang="en-US" sz="2800" dirty="0"/>
              <a:t>Hepatitis B Online Course</a:t>
            </a:r>
          </a:p>
          <a:p>
            <a:pPr lvl="2"/>
            <a:r>
              <a:rPr lang="en-US" dirty="0">
                <a:hlinkClick r:id="rId2"/>
              </a:rPr>
              <a:t>https://www.hepatitisb.uw.edu/</a:t>
            </a:r>
            <a:endParaRPr lang="en-US" dirty="0"/>
          </a:p>
          <a:p>
            <a:pPr lvl="1"/>
            <a:r>
              <a:rPr lang="en-US" sz="2800" dirty="0"/>
              <a:t>Hepatitis C Online Course</a:t>
            </a:r>
          </a:p>
          <a:p>
            <a:pPr lvl="2"/>
            <a:r>
              <a:rPr lang="en-US" dirty="0">
                <a:hlinkClick r:id="rId3"/>
              </a:rPr>
              <a:t>https://www.hepatitisc.uw.edu/</a:t>
            </a:r>
            <a:endParaRPr lang="en-US" dirty="0"/>
          </a:p>
          <a:p>
            <a:pPr lvl="1"/>
            <a:r>
              <a:rPr lang="en-US" sz="2800" dirty="0"/>
              <a:t>Hepatitis C Questions and Answers for Health Care Professionals</a:t>
            </a:r>
          </a:p>
          <a:p>
            <a:pPr lvl="2"/>
            <a:r>
              <a:rPr lang="en-US" dirty="0">
                <a:hlinkClick r:id="rId4"/>
              </a:rPr>
              <a:t>https://www.cdc.gov/hepatitis/hcv/hcvfaq.htm</a:t>
            </a:r>
            <a:endParaRPr lang="en-US" dirty="0"/>
          </a:p>
          <a:p>
            <a:pPr marL="676668" lvl="2" indent="0">
              <a:buNone/>
            </a:pPr>
            <a:endParaRPr lang="en-US" dirty="0"/>
          </a:p>
        </p:txBody>
      </p:sp>
    </p:spTree>
    <p:extLst>
      <p:ext uri="{BB962C8B-B14F-4D97-AF65-F5344CB8AC3E}">
        <p14:creationId xmlns:p14="http://schemas.microsoft.com/office/powerpoint/2010/main" val="1071483975"/>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MATEC Resources</a:t>
            </a:r>
          </a:p>
        </p:txBody>
      </p:sp>
      <p:sp>
        <p:nvSpPr>
          <p:cNvPr id="3" name="Text Placeholder 2">
            <a:extLst>
              <a:ext uri="{FF2B5EF4-FFF2-40B4-BE49-F238E27FC236}">
                <a16:creationId xmlns:a16="http://schemas.microsoft.com/office/drawing/2014/main" id="{08542CFA-E0C0-4008-98DD-798C7FAC4598}"/>
              </a:ext>
            </a:extLst>
          </p:cNvPr>
          <p:cNvSpPr>
            <a:spLocks noGrp="1"/>
          </p:cNvSpPr>
          <p:nvPr>
            <p:ph type="body" sz="quarter" idx="11"/>
          </p:nvPr>
        </p:nvSpPr>
        <p:spPr>
          <a:xfrm>
            <a:off x="212558" y="1907507"/>
            <a:ext cx="5472541" cy="4479006"/>
          </a:xfrm>
        </p:spPr>
        <p:txBody>
          <a:bodyPr lIns="91440" tIns="45720" rIns="91440" bIns="45720" anchor="t"/>
          <a:lstStyle/>
          <a:p>
            <a:pPr>
              <a:spcAft>
                <a:spcPts val="0"/>
              </a:spcAft>
            </a:pPr>
            <a:r>
              <a:rPr lang="en-US" sz="2000" dirty="0">
                <a:ea typeface="+mn-lt"/>
                <a:cs typeface="+mn-lt"/>
              </a:rPr>
              <a:t>National Clinician Consultation Center </a:t>
            </a:r>
            <a:br>
              <a:rPr lang="en-US" sz="2000" dirty="0">
                <a:ea typeface="+mn-lt"/>
                <a:cs typeface="+mn-lt"/>
              </a:rPr>
            </a:br>
            <a:r>
              <a:rPr lang="en-US" sz="2000" dirty="0">
                <a:ea typeface="+mn-lt"/>
                <a:cs typeface="+mn-lt"/>
                <a:hlinkClick r:id="rId2"/>
              </a:rPr>
              <a:t>http://nccc.ucsf.edu/</a:t>
            </a:r>
            <a:r>
              <a:rPr lang="en-US" sz="2000" dirty="0">
                <a:ea typeface="+mn-lt"/>
                <a:cs typeface="+mn-lt"/>
              </a:rPr>
              <a:t> </a:t>
            </a:r>
          </a:p>
          <a:p>
            <a:pPr marL="914400" lvl="2" indent="-304165">
              <a:spcAft>
                <a:spcPts val="0"/>
              </a:spcAft>
              <a:buFont typeface="Arial" pitchFamily="2" charset="2"/>
              <a:buChar char="•"/>
            </a:pPr>
            <a:r>
              <a:rPr lang="en-US" sz="2000" dirty="0">
                <a:ea typeface="+mn-lt"/>
                <a:cs typeface="+mn-lt"/>
              </a:rPr>
              <a:t>HIV Management</a:t>
            </a:r>
          </a:p>
          <a:p>
            <a:pPr marL="914400" lvl="2" indent="-304165">
              <a:spcAft>
                <a:spcPts val="0"/>
              </a:spcAft>
              <a:buFont typeface="Arial" pitchFamily="2" charset="2"/>
              <a:buChar char="•"/>
            </a:pPr>
            <a:r>
              <a:rPr lang="en-US" sz="2000" dirty="0">
                <a:ea typeface="+mn-lt"/>
                <a:cs typeface="+mn-lt"/>
              </a:rPr>
              <a:t>Perinatal HIV</a:t>
            </a:r>
          </a:p>
          <a:p>
            <a:pPr marL="914400" lvl="2" indent="-304165">
              <a:spcAft>
                <a:spcPts val="0"/>
              </a:spcAft>
              <a:buFont typeface="Arial" pitchFamily="2" charset="2"/>
              <a:buChar char="•"/>
            </a:pPr>
            <a:r>
              <a:rPr lang="en-US" sz="2000" dirty="0">
                <a:ea typeface="+mn-lt"/>
                <a:cs typeface="+mn-lt"/>
              </a:rPr>
              <a:t>HIV </a:t>
            </a:r>
            <a:r>
              <a:rPr lang="en-US" sz="2000" dirty="0" err="1">
                <a:ea typeface="+mn-lt"/>
                <a:cs typeface="+mn-lt"/>
              </a:rPr>
              <a:t>PrEP</a:t>
            </a:r>
            <a:endParaRPr lang="en-US" sz="2000" dirty="0">
              <a:ea typeface="+mn-lt"/>
              <a:cs typeface="+mn-lt"/>
            </a:endParaRPr>
          </a:p>
          <a:p>
            <a:pPr marL="914400" lvl="2" indent="-304165">
              <a:spcAft>
                <a:spcPts val="0"/>
              </a:spcAft>
              <a:buFont typeface="Arial" pitchFamily="2" charset="2"/>
              <a:buChar char="•"/>
            </a:pPr>
            <a:r>
              <a:rPr lang="en-US" sz="2000" dirty="0">
                <a:ea typeface="+mn-lt"/>
                <a:cs typeface="+mn-lt"/>
              </a:rPr>
              <a:t>HIV PEP line</a:t>
            </a:r>
          </a:p>
          <a:p>
            <a:pPr marL="914400" lvl="2" indent="-304165">
              <a:spcAft>
                <a:spcPts val="0"/>
              </a:spcAft>
              <a:buFont typeface="Arial" pitchFamily="2" charset="2"/>
              <a:buChar char="•"/>
            </a:pPr>
            <a:r>
              <a:rPr lang="en-US" sz="2000" dirty="0">
                <a:ea typeface="+mn-lt"/>
                <a:cs typeface="+mn-lt"/>
              </a:rPr>
              <a:t>HCV Management</a:t>
            </a:r>
          </a:p>
          <a:p>
            <a:pPr marL="914400" lvl="2" indent="-304165">
              <a:spcAft>
                <a:spcPts val="0"/>
              </a:spcAft>
              <a:buFont typeface="Arial" pitchFamily="2" charset="2"/>
              <a:buChar char="•"/>
            </a:pPr>
            <a:r>
              <a:rPr lang="en-US" sz="2000" dirty="0">
                <a:ea typeface="+mn-lt"/>
                <a:cs typeface="+mn-lt"/>
              </a:rPr>
              <a:t>Substance Use Management</a:t>
            </a:r>
            <a:br>
              <a:rPr lang="en-US" sz="2000" dirty="0">
                <a:ea typeface="+mn-lt"/>
                <a:cs typeface="+mn-lt"/>
              </a:rPr>
            </a:br>
            <a:endParaRPr lang="en-US" sz="2000" dirty="0"/>
          </a:p>
          <a:p>
            <a:pPr>
              <a:spcAft>
                <a:spcPts val="0"/>
              </a:spcAft>
            </a:pPr>
            <a:r>
              <a:rPr lang="en-US" sz="2000" dirty="0">
                <a:ea typeface="+mn-lt"/>
                <a:cs typeface="+mn-lt"/>
              </a:rPr>
              <a:t>AETC National HIV Curriculum</a:t>
            </a:r>
            <a:br>
              <a:rPr lang="en-US" sz="2000" dirty="0">
                <a:ea typeface="+mn-lt"/>
                <a:cs typeface="+mn-lt"/>
              </a:rPr>
            </a:br>
            <a:r>
              <a:rPr lang="en-US" sz="2000" dirty="0">
                <a:ea typeface="+mn-lt"/>
                <a:cs typeface="+mn-lt"/>
                <a:hlinkClick r:id="rId3"/>
              </a:rPr>
              <a:t>https://</a:t>
            </a:r>
            <a:r>
              <a:rPr lang="en-US" sz="2000" dirty="0" err="1">
                <a:ea typeface="+mn-lt"/>
                <a:cs typeface="+mn-lt"/>
                <a:hlinkClick r:id="rId3"/>
              </a:rPr>
              <a:t>aidsetc.org</a:t>
            </a:r>
            <a:r>
              <a:rPr lang="en-US" sz="2000" dirty="0">
                <a:ea typeface="+mn-lt"/>
                <a:cs typeface="+mn-lt"/>
                <a:hlinkClick r:id="rId3"/>
              </a:rPr>
              <a:t>/</a:t>
            </a:r>
            <a:r>
              <a:rPr lang="en-US" sz="2000" dirty="0" err="1">
                <a:ea typeface="+mn-lt"/>
                <a:cs typeface="+mn-lt"/>
                <a:hlinkClick r:id="rId3"/>
              </a:rPr>
              <a:t>nhc</a:t>
            </a:r>
            <a:r>
              <a:rPr lang="en-US" sz="2000" dirty="0">
                <a:ea typeface="+mn-lt"/>
                <a:cs typeface="+mn-lt"/>
              </a:rPr>
              <a:t> </a:t>
            </a:r>
          </a:p>
          <a:p>
            <a:pPr>
              <a:spcAft>
                <a:spcPts val="0"/>
              </a:spcAft>
            </a:pPr>
            <a:endParaRPr lang="fr-FR" sz="2000" dirty="0"/>
          </a:p>
          <a:p>
            <a:pPr>
              <a:spcAft>
                <a:spcPts val="0"/>
              </a:spcAft>
            </a:pPr>
            <a:r>
              <a:rPr lang="fr-FR" sz="2000" dirty="0" err="1"/>
              <a:t>AETC</a:t>
            </a:r>
            <a:r>
              <a:rPr lang="fr-FR" sz="2000" dirty="0"/>
              <a:t> National HIV-</a:t>
            </a:r>
            <a:r>
              <a:rPr lang="fr-FR" sz="2000" dirty="0" err="1"/>
              <a:t>HCV</a:t>
            </a:r>
            <a:r>
              <a:rPr lang="fr-FR" sz="2000" dirty="0"/>
              <a:t> Curriculum </a:t>
            </a:r>
            <a:br>
              <a:rPr lang="fr-FR" sz="2000" dirty="0"/>
            </a:br>
            <a:r>
              <a:rPr lang="fr-FR" sz="2000" dirty="0">
                <a:hlinkClick r:id="rId4"/>
              </a:rPr>
              <a:t>https://</a:t>
            </a:r>
            <a:r>
              <a:rPr lang="fr-FR" sz="2000" dirty="0" err="1">
                <a:hlinkClick r:id="rId4"/>
              </a:rPr>
              <a:t>aidsetc.org</a:t>
            </a:r>
            <a:r>
              <a:rPr lang="fr-FR" sz="2000" dirty="0">
                <a:hlinkClick r:id="rId4"/>
              </a:rPr>
              <a:t>/</a:t>
            </a:r>
            <a:r>
              <a:rPr lang="fr-FR" sz="2000" dirty="0" err="1">
                <a:hlinkClick r:id="rId4"/>
              </a:rPr>
              <a:t>hivhcv</a:t>
            </a:r>
            <a:endParaRPr lang="fr-FR" sz="2000" dirty="0"/>
          </a:p>
          <a:p>
            <a:pPr>
              <a:spcAft>
                <a:spcPts val="0"/>
              </a:spcAft>
            </a:pPr>
            <a:endParaRPr lang="en-US" sz="2150" dirty="0"/>
          </a:p>
        </p:txBody>
      </p:sp>
      <p:sp>
        <p:nvSpPr>
          <p:cNvPr id="4" name="Text Placeholder 3">
            <a:extLst>
              <a:ext uri="{FF2B5EF4-FFF2-40B4-BE49-F238E27FC236}">
                <a16:creationId xmlns:a16="http://schemas.microsoft.com/office/drawing/2014/main" id="{A8CA06E8-7541-4A47-8D44-8492FF6DE030}"/>
              </a:ext>
            </a:extLst>
          </p:cNvPr>
          <p:cNvSpPr>
            <a:spLocks noGrp="1"/>
          </p:cNvSpPr>
          <p:nvPr>
            <p:ph type="body" sz="quarter" idx="12"/>
          </p:nvPr>
        </p:nvSpPr>
        <p:spPr>
          <a:xfrm>
            <a:off x="5685099" y="2013843"/>
            <a:ext cx="6345864" cy="3765720"/>
          </a:xfrm>
        </p:spPr>
        <p:txBody>
          <a:bodyPr lIns="91440" tIns="45720" rIns="91440" bIns="45720" anchor="t"/>
          <a:lstStyle/>
          <a:p>
            <a:pPr>
              <a:spcAft>
                <a:spcPts val="0"/>
              </a:spcAft>
            </a:pPr>
            <a:r>
              <a:rPr lang="en-US" sz="2000" dirty="0">
                <a:ea typeface="+mn-lt"/>
                <a:cs typeface="+mn-lt"/>
              </a:rPr>
              <a:t>National </a:t>
            </a:r>
            <a:r>
              <a:rPr lang="en-US" sz="2000" dirty="0" err="1">
                <a:ea typeface="+mn-lt"/>
                <a:cs typeface="+mn-lt"/>
              </a:rPr>
              <a:t>PrEP</a:t>
            </a:r>
            <a:r>
              <a:rPr lang="en-US" sz="2000" dirty="0">
                <a:ea typeface="+mn-lt"/>
                <a:cs typeface="+mn-lt"/>
              </a:rPr>
              <a:t> Curriculum </a:t>
            </a:r>
            <a:r>
              <a:rPr lang="en-US" sz="2000" dirty="0">
                <a:ea typeface="+mn-lt"/>
                <a:cs typeface="+mn-lt"/>
                <a:hlinkClick r:id="rId5"/>
              </a:rPr>
              <a:t>https://</a:t>
            </a:r>
            <a:r>
              <a:rPr lang="en-US" sz="2000" dirty="0" err="1">
                <a:ea typeface="+mn-lt"/>
                <a:cs typeface="+mn-lt"/>
                <a:hlinkClick r:id="rId5"/>
              </a:rPr>
              <a:t>www.hivprep.uw.edu</a:t>
            </a:r>
            <a:endParaRPr lang="en-US" sz="2000" dirty="0">
              <a:ea typeface="+mn-lt"/>
              <a:cs typeface="+mn-lt"/>
            </a:endParaRPr>
          </a:p>
          <a:p>
            <a:pPr>
              <a:spcAft>
                <a:spcPts val="0"/>
              </a:spcAft>
            </a:pPr>
            <a:endParaRPr lang="en-US" sz="2000" dirty="0">
              <a:ea typeface="+mn-lt"/>
              <a:cs typeface="+mn-lt"/>
            </a:endParaRPr>
          </a:p>
          <a:p>
            <a:pPr>
              <a:spcAft>
                <a:spcPts val="0"/>
              </a:spcAft>
            </a:pPr>
            <a:r>
              <a:rPr lang="en-US" sz="2000" dirty="0">
                <a:ea typeface="+mn-lt"/>
                <a:cs typeface="+mn-lt"/>
              </a:rPr>
              <a:t>Hepatitis B Online </a:t>
            </a:r>
            <a:r>
              <a:rPr lang="en-US" sz="2000" dirty="0">
                <a:ea typeface="+mn-lt"/>
                <a:cs typeface="+mn-lt"/>
                <a:hlinkClick r:id="rId6"/>
              </a:rPr>
              <a:t>https://</a:t>
            </a:r>
            <a:r>
              <a:rPr lang="en-US" sz="2000" dirty="0" err="1">
                <a:ea typeface="+mn-lt"/>
                <a:cs typeface="+mn-lt"/>
                <a:hlinkClick r:id="rId6"/>
              </a:rPr>
              <a:t>www.hepatitisb.uw.edu</a:t>
            </a:r>
            <a:endParaRPr lang="en-US" sz="2000" dirty="0">
              <a:ea typeface="+mn-lt"/>
              <a:cs typeface="+mn-lt"/>
            </a:endParaRPr>
          </a:p>
          <a:p>
            <a:pPr>
              <a:spcAft>
                <a:spcPts val="0"/>
              </a:spcAft>
            </a:pPr>
            <a:endParaRPr lang="en-US" sz="2000" dirty="0">
              <a:ea typeface="+mn-lt"/>
              <a:cs typeface="+mn-lt"/>
            </a:endParaRPr>
          </a:p>
          <a:p>
            <a:pPr>
              <a:spcAft>
                <a:spcPts val="0"/>
              </a:spcAft>
            </a:pPr>
            <a:r>
              <a:rPr lang="en-US" sz="2000" dirty="0">
                <a:ea typeface="+mn-lt"/>
                <a:cs typeface="+mn-lt"/>
              </a:rPr>
              <a:t>Hepatitis C Online</a:t>
            </a:r>
            <a:br>
              <a:rPr lang="en-US" sz="2000" dirty="0">
                <a:ea typeface="+mn-lt"/>
                <a:cs typeface="+mn-lt"/>
              </a:rPr>
            </a:br>
            <a:r>
              <a:rPr lang="en-US" sz="2000" dirty="0">
                <a:ea typeface="+mn-lt"/>
                <a:cs typeface="+mn-lt"/>
                <a:hlinkClick r:id="rId7"/>
              </a:rPr>
              <a:t>https://www.hepatitisc.uw.edu</a:t>
            </a:r>
            <a:br>
              <a:rPr lang="en-US" sz="2000" dirty="0">
                <a:ea typeface="+mn-lt"/>
                <a:cs typeface="+mn-lt"/>
              </a:rPr>
            </a:br>
            <a:endParaRPr lang="en-US" sz="2000" dirty="0">
              <a:ea typeface="+mn-lt"/>
              <a:cs typeface="+mn-lt"/>
            </a:endParaRPr>
          </a:p>
          <a:p>
            <a:pPr>
              <a:spcAft>
                <a:spcPts val="0"/>
              </a:spcAft>
            </a:pPr>
            <a:r>
              <a:rPr lang="en-US" sz="2000" dirty="0">
                <a:ea typeface="+mn-lt"/>
                <a:cs typeface="+mn-lt"/>
              </a:rPr>
              <a:t>AETC National Coordinating Resource Center </a:t>
            </a:r>
            <a:br>
              <a:rPr lang="en-US" sz="2000" dirty="0">
                <a:ea typeface="+mn-lt"/>
                <a:cs typeface="+mn-lt"/>
              </a:rPr>
            </a:br>
            <a:r>
              <a:rPr lang="en-US" sz="2000" dirty="0">
                <a:ea typeface="+mn-lt"/>
                <a:cs typeface="+mn-lt"/>
                <a:hlinkClick r:id="rId8"/>
              </a:rPr>
              <a:t>https://aidsetc.org/</a:t>
            </a:r>
            <a:r>
              <a:rPr lang="en-US" sz="2000" dirty="0">
                <a:ea typeface="+mn-lt"/>
                <a:cs typeface="+mn-lt"/>
              </a:rPr>
              <a:t> </a:t>
            </a:r>
            <a:br>
              <a:rPr lang="en-US" sz="2000" dirty="0">
                <a:ea typeface="+mn-lt"/>
                <a:cs typeface="+mn-lt"/>
              </a:rPr>
            </a:br>
            <a:endParaRPr lang="en-US" sz="2000" dirty="0">
              <a:ea typeface="+mn-lt"/>
              <a:cs typeface="+mn-lt"/>
            </a:endParaRPr>
          </a:p>
          <a:p>
            <a:pPr>
              <a:spcAft>
                <a:spcPts val="0"/>
              </a:spcAft>
            </a:pPr>
            <a:r>
              <a:rPr lang="en-US" sz="2000" dirty="0">
                <a:ea typeface="+mn-lt"/>
                <a:cs typeface="+mn-lt"/>
              </a:rPr>
              <a:t>Additional Trainings </a:t>
            </a:r>
            <a:r>
              <a:rPr lang="en-US" sz="2000" dirty="0">
                <a:ea typeface="+mn-lt"/>
                <a:cs typeface="+mn-lt"/>
                <a:hlinkClick r:id="rId9"/>
              </a:rPr>
              <a:t>https://matec.info</a:t>
            </a:r>
            <a:r>
              <a:rPr lang="en-US" sz="2000" dirty="0">
                <a:ea typeface="+mn-lt"/>
                <a:cs typeface="+mn-lt"/>
              </a:rPr>
              <a:t> </a:t>
            </a:r>
          </a:p>
        </p:txBody>
      </p:sp>
      <p:sp>
        <p:nvSpPr>
          <p:cNvPr id="7" name="Content Placeholder 2">
            <a:extLst>
              <a:ext uri="{FF2B5EF4-FFF2-40B4-BE49-F238E27FC236}">
                <a16:creationId xmlns:a16="http://schemas.microsoft.com/office/drawing/2014/main" id="{B37BE74F-DE12-4237-B581-121F3E3ACE21}"/>
              </a:ext>
            </a:extLst>
          </p:cNvPr>
          <p:cNvSpPr txBox="1">
            <a:spLocks/>
          </p:cNvSpPr>
          <p:nvPr/>
        </p:nvSpPr>
        <p:spPr>
          <a:xfrm>
            <a:off x="13246591" y="775404"/>
            <a:ext cx="11087425" cy="3765720"/>
          </a:xfrm>
          <a:prstGeom prst="rect">
            <a:avLst/>
          </a:prstGeom>
        </p:spPr>
        <p:txBody>
          <a:bodyPr lIns="91440" tIns="45720" rIns="91440" bIns="45720" numCol="2" anchor="t">
            <a:normAutofit/>
          </a:bodyPr>
          <a:lstStyle>
            <a:lvl1pPr marL="0" indent="0" algn="l" defTabSz="121891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65" indent="-457207" algn="l" defTabSz="1218915" rtl="0" eaLnBrk="1" latinLnBrk="0" hangingPunct="1">
              <a:spcBef>
                <a:spcPct val="20000"/>
              </a:spcBef>
              <a:buClr>
                <a:schemeClr val="accent6"/>
              </a:buClr>
              <a:buFont typeface="Wingdings" pitchFamily="2" charset="2"/>
              <a:buChar char="§"/>
              <a:defRPr sz="2601" kern="1200">
                <a:solidFill>
                  <a:schemeClr val="tx1"/>
                </a:solidFill>
                <a:latin typeface="+mj-lt"/>
                <a:ea typeface="+mn-ea"/>
                <a:cs typeface="Arial" pitchFamily="34" charset="0"/>
              </a:defRPr>
            </a:lvl2pPr>
            <a:lvl3pPr marL="1523644" indent="-304729" algn="l" defTabSz="1218915" rtl="0" eaLnBrk="1" latinLnBrk="0" hangingPunct="1">
              <a:spcBef>
                <a:spcPct val="20000"/>
              </a:spcBef>
              <a:buClr>
                <a:schemeClr val="accent6"/>
              </a:buClr>
              <a:buFont typeface="STIXGeneral-Regular" pitchFamily="2" charset="2"/>
              <a:buChar char="⎯"/>
              <a:defRPr sz="2601" kern="1200">
                <a:solidFill>
                  <a:schemeClr val="tx1"/>
                </a:solidFill>
                <a:latin typeface="+mj-lt"/>
                <a:ea typeface="+mn-ea"/>
                <a:cs typeface="Arial" pitchFamily="34" charset="0"/>
              </a:defRPr>
            </a:lvl3pPr>
            <a:lvl4pPr marL="2133103"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60" indent="-304729" algn="l" defTabSz="121891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l" defTabSz="1218915" rtl="0" eaLnBrk="1" fontAlgn="auto" latinLnBrk="0" hangingPunct="1">
              <a:lnSpc>
                <a:spcPct val="100000"/>
              </a:lnSpc>
              <a:spcBef>
                <a:spcPts val="0"/>
              </a:spcBef>
              <a:spcAft>
                <a:spcPts val="0"/>
              </a:spcAft>
              <a:buClrTx/>
              <a:buSzTx/>
              <a:buFont typeface="Arial" pitchFamily="34" charset="0"/>
              <a:buNone/>
              <a:tabLst/>
              <a:defRPr/>
            </a:pPr>
            <a:endParaRPr kumimoji="0" lang="en-US" sz="3732" b="0" i="0" u="none" strike="noStrike" kern="1200" cap="none" spc="0" normalizeH="0" baseline="0" noProof="0">
              <a:ln>
                <a:noFill/>
              </a:ln>
              <a:solidFill>
                <a:srgbClr val="D6201A"/>
              </a:solidFill>
              <a:effectLst/>
              <a:uLnTx/>
              <a:uFillTx/>
              <a:latin typeface="Arial" panose="020B0604020202020204"/>
              <a:ea typeface="+mn-ea"/>
              <a:cs typeface="Arial" pitchFamily="34" charset="0"/>
              <a:sym typeface="Arial"/>
            </a:endParaRPr>
          </a:p>
        </p:txBody>
      </p:sp>
    </p:spTree>
    <p:extLst>
      <p:ext uri="{BB962C8B-B14F-4D97-AF65-F5344CB8AC3E}">
        <p14:creationId xmlns:p14="http://schemas.microsoft.com/office/powerpoint/2010/main" val="28964268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4B7C-5751-7905-B4C4-40D102E0E54F}"/>
              </a:ext>
            </a:extLst>
          </p:cNvPr>
          <p:cNvSpPr>
            <a:spLocks noGrp="1"/>
          </p:cNvSpPr>
          <p:nvPr>
            <p:ph type="title"/>
          </p:nvPr>
        </p:nvSpPr>
        <p:spPr/>
        <p:txBody>
          <a:bodyPr>
            <a:normAutofit/>
          </a:bodyPr>
          <a:lstStyle/>
          <a:p>
            <a:r>
              <a:rPr lang="en-US" sz="3600" b="1" dirty="0">
                <a:solidFill>
                  <a:srgbClr val="C00000"/>
                </a:solidFill>
                <a:effectLst>
                  <a:outerShdw blurRad="38100" dist="38100" dir="2700000" algn="tl">
                    <a:srgbClr val="000000">
                      <a:alpha val="43137"/>
                    </a:srgbClr>
                  </a:outerShdw>
                </a:effectLst>
              </a:rPr>
              <a:t>Acknowledgements</a:t>
            </a:r>
          </a:p>
        </p:txBody>
      </p:sp>
      <p:sp>
        <p:nvSpPr>
          <p:cNvPr id="3" name="Text Placeholder 2">
            <a:extLst>
              <a:ext uri="{FF2B5EF4-FFF2-40B4-BE49-F238E27FC236}">
                <a16:creationId xmlns:a16="http://schemas.microsoft.com/office/drawing/2014/main" id="{CB4D06F6-AE11-95FF-1BB7-CFAA18A665D3}"/>
              </a:ext>
            </a:extLst>
          </p:cNvPr>
          <p:cNvSpPr>
            <a:spLocks noGrp="1"/>
          </p:cNvSpPr>
          <p:nvPr>
            <p:ph type="body" sz="quarter" idx="11"/>
          </p:nvPr>
        </p:nvSpPr>
        <p:spPr/>
        <p:txBody>
          <a:bodyPr/>
          <a:lstStyle/>
          <a:p>
            <a:r>
              <a:rPr lang="en-US" sz="2800" dirty="0"/>
              <a:t>Hepatitis B Online Course</a:t>
            </a:r>
          </a:p>
          <a:p>
            <a:pPr lvl="2"/>
            <a:r>
              <a:rPr lang="en-US" dirty="0">
                <a:hlinkClick r:id="rId2"/>
              </a:rPr>
              <a:t>https://www.hepatitisb.uw.edu/</a:t>
            </a:r>
            <a:endParaRPr lang="en-US" dirty="0"/>
          </a:p>
          <a:p>
            <a:pPr lvl="1"/>
            <a:r>
              <a:rPr lang="en-US" sz="2800" dirty="0"/>
              <a:t>Hepatitis C Online Course</a:t>
            </a:r>
          </a:p>
          <a:p>
            <a:pPr lvl="2"/>
            <a:r>
              <a:rPr lang="en-US" dirty="0">
                <a:hlinkClick r:id="rId3"/>
              </a:rPr>
              <a:t>https://www.hepatitisc.uw.edu/</a:t>
            </a:r>
            <a:endParaRPr lang="en-US" dirty="0"/>
          </a:p>
          <a:p>
            <a:pPr lvl="1"/>
            <a:r>
              <a:rPr lang="en-US" sz="2800" dirty="0"/>
              <a:t>Hepatitis C Questions and Answers for Health Care Professionals</a:t>
            </a:r>
          </a:p>
          <a:p>
            <a:pPr lvl="2"/>
            <a:r>
              <a:rPr lang="en-US" dirty="0">
                <a:hlinkClick r:id="rId4"/>
              </a:rPr>
              <a:t>https://www.cdc.gov/hepatitis/hcv/hcvfaq.htm</a:t>
            </a:r>
            <a:endParaRPr lang="en-US" dirty="0"/>
          </a:p>
          <a:p>
            <a:pPr marL="676668" lvl="2" indent="0">
              <a:buNone/>
            </a:pPr>
            <a:endParaRPr lang="en-US" dirty="0"/>
          </a:p>
        </p:txBody>
      </p:sp>
    </p:spTree>
    <p:extLst>
      <p:ext uri="{BB962C8B-B14F-4D97-AF65-F5344CB8AC3E}">
        <p14:creationId xmlns:p14="http://schemas.microsoft.com/office/powerpoint/2010/main" val="94851422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4B7C-5751-7905-B4C4-40D102E0E54F}"/>
              </a:ext>
            </a:extLst>
          </p:cNvPr>
          <p:cNvSpPr>
            <a:spLocks noGrp="1"/>
          </p:cNvSpPr>
          <p:nvPr>
            <p:ph type="title"/>
          </p:nvPr>
        </p:nvSpPr>
        <p:spPr/>
        <p:txBody>
          <a:bodyPr>
            <a:normAutofit/>
          </a:bodyPr>
          <a:lstStyle/>
          <a:p>
            <a:r>
              <a:rPr lang="en-US" sz="3600" b="1" dirty="0">
                <a:solidFill>
                  <a:srgbClr val="C00000"/>
                </a:solidFill>
                <a:effectLst>
                  <a:outerShdw blurRad="38100" dist="38100" dir="2700000" algn="tl">
                    <a:srgbClr val="000000">
                      <a:alpha val="43137"/>
                    </a:srgbClr>
                  </a:outerShdw>
                </a:effectLst>
              </a:rPr>
              <a:t>Acknowledgements</a:t>
            </a:r>
          </a:p>
        </p:txBody>
      </p:sp>
      <p:sp>
        <p:nvSpPr>
          <p:cNvPr id="3" name="Text Placeholder 2">
            <a:extLst>
              <a:ext uri="{FF2B5EF4-FFF2-40B4-BE49-F238E27FC236}">
                <a16:creationId xmlns:a16="http://schemas.microsoft.com/office/drawing/2014/main" id="{CB4D06F6-AE11-95FF-1BB7-CFAA18A665D3}"/>
              </a:ext>
            </a:extLst>
          </p:cNvPr>
          <p:cNvSpPr>
            <a:spLocks noGrp="1"/>
          </p:cNvSpPr>
          <p:nvPr>
            <p:ph type="body" sz="quarter" idx="11"/>
          </p:nvPr>
        </p:nvSpPr>
        <p:spPr/>
        <p:txBody>
          <a:bodyPr/>
          <a:lstStyle/>
          <a:p>
            <a:r>
              <a:rPr lang="en-US" sz="2800" dirty="0"/>
              <a:t>Hepatitis B Online Course</a:t>
            </a:r>
          </a:p>
          <a:p>
            <a:pPr lvl="2"/>
            <a:r>
              <a:rPr lang="en-US" dirty="0">
                <a:hlinkClick r:id="rId2"/>
              </a:rPr>
              <a:t>https://www.hepatitisb.uw.edu/</a:t>
            </a:r>
            <a:endParaRPr lang="en-US" dirty="0"/>
          </a:p>
          <a:p>
            <a:pPr lvl="1"/>
            <a:r>
              <a:rPr lang="en-US" sz="2800" dirty="0"/>
              <a:t>Hepatitis C Online Course</a:t>
            </a:r>
          </a:p>
          <a:p>
            <a:pPr lvl="2"/>
            <a:r>
              <a:rPr lang="en-US" dirty="0">
                <a:hlinkClick r:id="rId3"/>
              </a:rPr>
              <a:t>https://www.hepatitisc.uw.edu/</a:t>
            </a:r>
            <a:endParaRPr lang="en-US" dirty="0"/>
          </a:p>
          <a:p>
            <a:pPr lvl="1"/>
            <a:r>
              <a:rPr lang="en-US" sz="2800" dirty="0"/>
              <a:t>Hepatitis C Questions and Answers for Health Care Professionals</a:t>
            </a:r>
          </a:p>
          <a:p>
            <a:pPr lvl="2"/>
            <a:r>
              <a:rPr lang="en-US" dirty="0">
                <a:hlinkClick r:id="rId4"/>
              </a:rPr>
              <a:t>https://www.cdc.gov/hepatitis/hcv/hcvfaq.htm</a:t>
            </a:r>
            <a:endParaRPr lang="en-US" dirty="0"/>
          </a:p>
          <a:p>
            <a:pPr marL="676668" lvl="2" indent="0">
              <a:buNone/>
            </a:pPr>
            <a:endParaRPr lang="en-US" dirty="0"/>
          </a:p>
        </p:txBody>
      </p:sp>
    </p:spTree>
    <p:extLst>
      <p:ext uri="{BB962C8B-B14F-4D97-AF65-F5344CB8AC3E}">
        <p14:creationId xmlns:p14="http://schemas.microsoft.com/office/powerpoint/2010/main" val="18181972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8F03-040D-A94C-965B-876B5EA67CCA}"/>
              </a:ext>
            </a:extLst>
          </p:cNvPr>
          <p:cNvSpPr>
            <a:spLocks noGrp="1"/>
          </p:cNvSpPr>
          <p:nvPr>
            <p:ph type="title"/>
          </p:nvPr>
        </p:nvSpPr>
        <p:spPr>
          <a:xfrm>
            <a:off x="1270000" y="2691240"/>
            <a:ext cx="9341431" cy="1143000"/>
          </a:xfrm>
        </p:spPr>
        <p:txBody>
          <a:bodyPr>
            <a:noAutofit/>
          </a:bodyPr>
          <a:lstStyle/>
          <a:p>
            <a:pPr marL="407088" indent="-342900">
              <a:buFont typeface="Wingdings" panose="05000000000000000000" pitchFamily="2" charset="2"/>
              <a:buChar char="§"/>
            </a:pPr>
            <a:r>
              <a:rPr lang="en-US" sz="3200" b="1" dirty="0">
                <a:effectLst>
                  <a:outerShdw blurRad="38100" dist="38100" dir="2700000" algn="tl">
                    <a:srgbClr val="000000">
                      <a:alpha val="43137"/>
                    </a:srgbClr>
                  </a:outerShdw>
                </a:effectLst>
              </a:rPr>
              <a:t>Define “hepatitis”, including differences and similarities among Hepatitis A, Hepatitis B, and Hepatitis C.</a:t>
            </a:r>
          </a:p>
        </p:txBody>
      </p:sp>
    </p:spTree>
    <p:extLst>
      <p:ext uri="{BB962C8B-B14F-4D97-AF65-F5344CB8AC3E}">
        <p14:creationId xmlns:p14="http://schemas.microsoft.com/office/powerpoint/2010/main" val="95784867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Functions of the Liver</a:t>
            </a:r>
          </a:p>
        </p:txBody>
      </p:sp>
      <p:sp>
        <p:nvSpPr>
          <p:cNvPr id="6" name="Text Placeholder 5"/>
          <p:cNvSpPr>
            <a:spLocks noGrp="1"/>
          </p:cNvSpPr>
          <p:nvPr>
            <p:ph type="body" sz="quarter" idx="11"/>
          </p:nvPr>
        </p:nvSpPr>
        <p:spPr>
          <a:xfrm>
            <a:off x="624053" y="1641317"/>
            <a:ext cx="9857336" cy="2986087"/>
          </a:xfrm>
        </p:spPr>
        <p:txBody>
          <a:bodyPr/>
          <a:lstStyle/>
          <a:p>
            <a:pPr marL="690377" indent="-342900">
              <a:spcAft>
                <a:spcPts val="600"/>
              </a:spcAft>
              <a:buFont typeface="Wingdings" panose="05000000000000000000" pitchFamily="2" charset="2"/>
              <a:buChar char="§"/>
            </a:pPr>
            <a:r>
              <a:rPr lang="en-US" dirty="0"/>
              <a:t>Manufactures key substances</a:t>
            </a:r>
          </a:p>
          <a:p>
            <a:pPr marL="1019567" lvl="2" indent="-342900">
              <a:buFont typeface="Wingdings" panose="05000000000000000000" pitchFamily="2" charset="2"/>
              <a:buChar char="§"/>
            </a:pPr>
            <a:r>
              <a:rPr lang="en-US" dirty="0"/>
              <a:t>Cholesterol</a:t>
            </a:r>
          </a:p>
          <a:p>
            <a:pPr marL="1476775" lvl="3" indent="-342900">
              <a:buFont typeface="Wingdings" panose="05000000000000000000" pitchFamily="2" charset="2"/>
              <a:buChar char="§"/>
            </a:pPr>
            <a:r>
              <a:rPr lang="en-US" dirty="0"/>
              <a:t>Used in producing hormones</a:t>
            </a:r>
          </a:p>
          <a:p>
            <a:pPr marL="1476775" lvl="3" indent="-342900">
              <a:buFont typeface="Wingdings" panose="05000000000000000000" pitchFamily="2" charset="2"/>
              <a:buChar char="§"/>
            </a:pPr>
            <a:r>
              <a:rPr lang="en-US" dirty="0"/>
              <a:t>Component of cell membrane</a:t>
            </a:r>
          </a:p>
          <a:p>
            <a:pPr marL="1019567" lvl="2" indent="-342900">
              <a:buFont typeface="Wingdings" panose="05000000000000000000" pitchFamily="2" charset="2"/>
              <a:buChar char="§"/>
            </a:pPr>
            <a:r>
              <a:rPr lang="en-US" dirty="0"/>
              <a:t>Proteins</a:t>
            </a:r>
          </a:p>
          <a:p>
            <a:pPr marL="1476775" lvl="3" indent="-342900">
              <a:buFont typeface="Wingdings" panose="05000000000000000000" pitchFamily="2" charset="2"/>
              <a:buChar char="§"/>
            </a:pPr>
            <a:r>
              <a:rPr lang="en-US" dirty="0"/>
              <a:t>Support normal body functions</a:t>
            </a:r>
          </a:p>
          <a:p>
            <a:pPr marL="1476775" lvl="3" indent="-342900">
              <a:buFont typeface="Wingdings" panose="05000000000000000000" pitchFamily="2" charset="2"/>
              <a:buChar char="§"/>
            </a:pPr>
            <a:r>
              <a:rPr lang="en-US" dirty="0"/>
              <a:t>Clotting factors</a:t>
            </a:r>
          </a:p>
          <a:p>
            <a:pPr marL="690377" indent="-342900">
              <a:spcAft>
                <a:spcPts val="600"/>
              </a:spcAft>
              <a:buFont typeface="Wingdings" panose="05000000000000000000" pitchFamily="2" charset="2"/>
              <a:buChar char="§"/>
            </a:pPr>
            <a:r>
              <a:rPr lang="en-US" dirty="0"/>
              <a:t>Glucose storage</a:t>
            </a:r>
          </a:p>
          <a:p>
            <a:pPr marL="690377" indent="-342900">
              <a:spcAft>
                <a:spcPts val="600"/>
              </a:spcAft>
              <a:buFont typeface="Wingdings" panose="05000000000000000000" pitchFamily="2" charset="2"/>
              <a:buChar char="§"/>
            </a:pPr>
            <a:r>
              <a:rPr lang="en-US" dirty="0"/>
              <a:t>Metabolizes medications</a:t>
            </a:r>
          </a:p>
          <a:p>
            <a:pPr marL="690377" indent="-342900">
              <a:spcAft>
                <a:spcPts val="600"/>
              </a:spcAft>
              <a:buFont typeface="Wingdings" panose="05000000000000000000" pitchFamily="2" charset="2"/>
              <a:buChar char="§"/>
            </a:pPr>
            <a:r>
              <a:rPr lang="en-US" dirty="0"/>
              <a:t>Removes toxic substances</a:t>
            </a:r>
          </a:p>
        </p:txBody>
      </p:sp>
    </p:spTree>
    <p:extLst>
      <p:ext uri="{BB962C8B-B14F-4D97-AF65-F5344CB8AC3E}">
        <p14:creationId xmlns:p14="http://schemas.microsoft.com/office/powerpoint/2010/main" val="3988686540"/>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C4C5A676-31D6-4EC8-BC7B-225A9F625EE3}"/>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0FB3AC47-25A4-43EF-8F95-F50F4A6C019E}"/>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591EAF08-4429-4557-A1F6-4CEC22133524}"/>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7D830252-FC1D-46E4-8DE3-4A2C3DCFFDB4}"/>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reg format - rev nov 2021.potx" id="{116982BA-3722-4779-B2C8-5DAEA9486BA9}" vid="{CF2F5462-4967-4975-92C0-ADEFD4F837DD}"/>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26244</TotalTime>
  <Words>2861</Words>
  <Application>Microsoft Office PowerPoint</Application>
  <PresentationFormat>Widescreen</PresentationFormat>
  <Paragraphs>405</Paragraphs>
  <Slides>57</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57</vt:i4>
      </vt:variant>
    </vt:vector>
  </HeadingPairs>
  <TitlesOfParts>
    <vt:vector size="67" baseType="lpstr">
      <vt:lpstr>Arial</vt:lpstr>
      <vt:lpstr>Open Sans</vt:lpstr>
      <vt:lpstr>STIXGeneral-Regular</vt:lpstr>
      <vt:lpstr>System Font Regular</vt:lpstr>
      <vt:lpstr>Wingdings</vt:lpstr>
      <vt:lpstr>Title slide master</vt:lpstr>
      <vt:lpstr>Content slide master</vt:lpstr>
      <vt:lpstr>3_Custom Design</vt:lpstr>
      <vt:lpstr>5_Custom Design</vt:lpstr>
      <vt:lpstr>6_Custom Design</vt:lpstr>
      <vt:lpstr>Hepatitis C Overview for Primary Care</vt:lpstr>
      <vt:lpstr>MATEC Statement on Equity and Inclusion</vt:lpstr>
      <vt:lpstr>Disclaimer</vt:lpstr>
      <vt:lpstr>Disclosure</vt:lpstr>
      <vt:lpstr>Learning Objectives</vt:lpstr>
      <vt:lpstr>Acknowledgements</vt:lpstr>
      <vt:lpstr>Acknowledgements</vt:lpstr>
      <vt:lpstr>Define “hepatitis”, including differences and similarities among Hepatitis A, Hepatitis B, and Hepatitis C.</vt:lpstr>
      <vt:lpstr>Functions of the Liver</vt:lpstr>
      <vt:lpstr>Hepatitis</vt:lpstr>
      <vt:lpstr>Hepatitis A (HAV)</vt:lpstr>
      <vt:lpstr>Hepatitis B (HBV)</vt:lpstr>
      <vt:lpstr>Hepatitis B (HBV)</vt:lpstr>
      <vt:lpstr>HBV Risk Groups</vt:lpstr>
      <vt:lpstr>Hepatitis C (HCV)</vt:lpstr>
      <vt:lpstr>HCV Infection</vt:lpstr>
      <vt:lpstr>Describe Hepatitis C epidemiology in the US, routes of transmission, and associations with HIV infection.</vt:lpstr>
      <vt:lpstr>HCV Demographics</vt:lpstr>
      <vt:lpstr>HCV Transmission</vt:lpstr>
      <vt:lpstr>HCV Transmission</vt:lpstr>
      <vt:lpstr>Comparing Bloodborne Pathogens in US</vt:lpstr>
      <vt:lpstr>Duration of Injection Drug Use and Prevalence of Blood-Borne Viruses</vt:lpstr>
      <vt:lpstr>HCV-HIV Co-infection</vt:lpstr>
      <vt:lpstr>PowerPoint Presentation</vt:lpstr>
      <vt:lpstr>List tests used to diagnose and stage Hepatitis C.</vt:lpstr>
      <vt:lpstr>Screening for HCV Infection</vt:lpstr>
      <vt:lpstr>Testing for HCV Infection</vt:lpstr>
      <vt:lpstr>Testing for HCV Infection</vt:lpstr>
      <vt:lpstr>PowerPoint Presentation</vt:lpstr>
      <vt:lpstr>Spontaneous Clearance</vt:lpstr>
      <vt:lpstr>Initial Laboratory Evaluation</vt:lpstr>
      <vt:lpstr>Fibrosis Staging</vt:lpstr>
      <vt:lpstr>PowerPoint Presentation</vt:lpstr>
      <vt:lpstr>Fibrosis Staging</vt:lpstr>
      <vt:lpstr>Fibrosis Staging</vt:lpstr>
      <vt:lpstr>Describe the plan of care for persons with chronic HCV, including recommended treatment, patient education, and follow up.</vt:lpstr>
      <vt:lpstr>Plan of Care for Persons Living with HCV</vt:lpstr>
      <vt:lpstr>Simplified HCV Treatment for Treatment Naïve Patients</vt:lpstr>
      <vt:lpstr>Simplified HCV Treatment for Treatment Naïve Patients</vt:lpstr>
      <vt:lpstr>Recommended HCV Treatment Options</vt:lpstr>
      <vt:lpstr>PowerPoint Presentation</vt:lpstr>
      <vt:lpstr>PowerPoint Presentation</vt:lpstr>
      <vt:lpstr>PowerPoint Presentation</vt:lpstr>
      <vt:lpstr>Plan of Care for Persons Living with HCV or HCV-Related Liver Disease</vt:lpstr>
      <vt:lpstr>Plan of Care for Persons Living with HCV or HCV-Related Liver Disease</vt:lpstr>
      <vt:lpstr>PowerPoint Presentation</vt:lpstr>
      <vt:lpstr>PowerPoint Presentation</vt:lpstr>
      <vt:lpstr>Plan of Care for Persons Living with HCV or HCV-Related Liver Disease</vt:lpstr>
      <vt:lpstr>Plan of Care for Persons Living with HCV or HCV-Related Liver Disease</vt:lpstr>
      <vt:lpstr>Plan of Care for Persons Living with HCV or HCV-Related Liver Disease</vt:lpstr>
      <vt:lpstr>Plan of Care for Persons Living with HCV or HCV-Related Liver Disease</vt:lpstr>
      <vt:lpstr>Plan of Care for Persons Living with HCV or HCV-Related Liver Disease</vt:lpstr>
      <vt:lpstr>Plan of Care for Persons Living with HCV or HCV-Related Liver Disease</vt:lpstr>
      <vt:lpstr>Questions?</vt:lpstr>
      <vt:lpstr>Contact Information</vt:lpstr>
      <vt:lpstr>Speaker Resources</vt:lpstr>
      <vt:lpstr>MATEC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Balderas, Estela</dc:creator>
  <cp:lastModifiedBy>Haro, Teresa</cp:lastModifiedBy>
  <cp:revision>84</cp:revision>
  <cp:lastPrinted>2024-02-01T15:05:38Z</cp:lastPrinted>
  <dcterms:created xsi:type="dcterms:W3CDTF">2021-12-15T20:31:54Z</dcterms:created>
  <dcterms:modified xsi:type="dcterms:W3CDTF">2024-05-30T19:12:20Z</dcterms:modified>
</cp:coreProperties>
</file>