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490" r:id="rId2"/>
    <p:sldId id="426" r:id="rId3"/>
    <p:sldId id="262" r:id="rId4"/>
    <p:sldId id="507" r:id="rId5"/>
    <p:sldId id="278" r:id="rId6"/>
    <p:sldId id="537" r:id="rId7"/>
    <p:sldId id="284" r:id="rId8"/>
    <p:sldId id="518" r:id="rId9"/>
    <p:sldId id="519" r:id="rId10"/>
    <p:sldId id="521" r:id="rId11"/>
    <p:sldId id="524" r:id="rId12"/>
    <p:sldId id="494" r:id="rId13"/>
    <p:sldId id="530" r:id="rId14"/>
    <p:sldId id="531" r:id="rId15"/>
    <p:sldId id="522" r:id="rId16"/>
    <p:sldId id="533" r:id="rId17"/>
    <p:sldId id="534" r:id="rId18"/>
    <p:sldId id="532" r:id="rId19"/>
    <p:sldId id="526" r:id="rId20"/>
    <p:sldId id="536" r:id="rId21"/>
    <p:sldId id="527" r:id="rId22"/>
    <p:sldId id="535" r:id="rId23"/>
    <p:sldId id="517" r:id="rId24"/>
    <p:sldId id="429" r:id="rId25"/>
    <p:sldId id="513" r:id="rId26"/>
    <p:sldId id="269" r:id="rId27"/>
    <p:sldId id="281" r:id="rId28"/>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502FE-519E-4BB9-B0CD-336EF71A27CA}" v="1" dt="2024-05-30T19:32:26.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88707" autoAdjust="0"/>
  </p:normalViewPr>
  <p:slideViewPr>
    <p:cSldViewPr snapToGrid="0" snapToObjects="1">
      <p:cViewPr varScale="1">
        <p:scale>
          <a:sx n="70" d="100"/>
          <a:sy n="70" d="100"/>
        </p:scale>
        <p:origin x="47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Ignalino" clId="Web-{8B9502FE-519E-4BB9-B0CD-336EF71A27CA}"/>
    <pc:docChg chg="modSld">
      <pc:chgData name="Benjamin Ignalino" userId="" providerId="" clId="Web-{8B9502FE-519E-4BB9-B0CD-336EF71A27CA}" dt="2024-05-30T19:32:26.002" v="0" actId="20577"/>
      <pc:docMkLst>
        <pc:docMk/>
      </pc:docMkLst>
      <pc:sldChg chg="modSp">
        <pc:chgData name="Benjamin Ignalino" userId="" providerId="" clId="Web-{8B9502FE-519E-4BB9-B0CD-336EF71A27CA}" dt="2024-05-30T19:32:26.002" v="0" actId="20577"/>
        <pc:sldMkLst>
          <pc:docMk/>
          <pc:sldMk cId="935900899" sldId="278"/>
        </pc:sldMkLst>
        <pc:spChg chg="mod">
          <ac:chgData name="Benjamin Ignalino" userId="" providerId="" clId="Web-{8B9502FE-519E-4BB9-B0CD-336EF71A27CA}" dt="2024-05-30T19:32:26.002" v="0" actId="20577"/>
          <ac:spMkLst>
            <pc:docMk/>
            <pc:sldMk cId="935900899" sldId="278"/>
            <ac:spMk id="3" creationId="{16AE58D6-9066-090B-F8D7-1F7E07EF68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5/30/2024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5/30/2024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chat: https://www.cdc.gov/vaccines/schedules/hcp/imz/adult-index.html </a:t>
            </a:r>
          </a:p>
          <a:p>
            <a:endParaRPr lang="en-US" dirty="0"/>
          </a:p>
          <a:p>
            <a:r>
              <a:rPr lang="en-US" dirty="0"/>
              <a:t>Also give/send handout of Adult Immunization Schedule by Age and Immunization by Medical Condition</a:t>
            </a:r>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a:p>
        </p:txBody>
      </p:sp>
    </p:spTree>
    <p:extLst>
      <p:ext uri="{BB962C8B-B14F-4D97-AF65-F5344CB8AC3E}">
        <p14:creationId xmlns:p14="http://schemas.microsoft.com/office/powerpoint/2010/main" val="234416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26</a:t>
            </a:fld>
            <a:endParaRPr lang="en-US"/>
          </a:p>
        </p:txBody>
      </p:sp>
    </p:spTree>
    <p:extLst>
      <p:ext uri="{BB962C8B-B14F-4D97-AF65-F5344CB8AC3E}">
        <p14:creationId xmlns:p14="http://schemas.microsoft.com/office/powerpoint/2010/main" val="115049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27</a:t>
            </a:fld>
            <a:endParaRPr lang="en-US"/>
          </a:p>
        </p:txBody>
      </p:sp>
    </p:spTree>
    <p:extLst>
      <p:ext uri="{BB962C8B-B14F-4D97-AF65-F5344CB8AC3E}">
        <p14:creationId xmlns:p14="http://schemas.microsoft.com/office/powerpoint/2010/main" val="983231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5/30/2024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5/30/2024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5/30/2024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5/30/2024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5/30/2024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5/30/2024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5/30/2024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5/30/2024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5/30/2024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5/30/2024</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c.gov/nchhstp/newsroom/default.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phil.cdc.gov/Details.aspx?pid=1586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vaccines/hcp/acip-recs/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goshima@hawaii.ed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dc.gov/mmwr/volumes/72/wr/pdfs/mm7206a1-H.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863" y="2105025"/>
            <a:ext cx="8694294" cy="1671062"/>
          </a:xfrm>
        </p:spPr>
        <p:txBody>
          <a:bodyPr/>
          <a:lstStyle/>
          <a:p>
            <a:pPr algn="ctr"/>
            <a:r>
              <a:rPr lang="en-US" sz="3800" dirty="0"/>
              <a:t>Aging with HIV Communities of Practice: </a:t>
            </a:r>
            <a:br>
              <a:rPr lang="en-US" sz="3800" dirty="0"/>
            </a:br>
            <a:r>
              <a:rPr lang="en-US" sz="3800" dirty="0"/>
              <a:t>Current Guidelines on Immunization</a:t>
            </a:r>
          </a:p>
        </p:txBody>
      </p:sp>
      <p:sp>
        <p:nvSpPr>
          <p:cNvPr id="3" name="Subtitle 2"/>
          <p:cNvSpPr>
            <a:spLocks noGrp="1"/>
          </p:cNvSpPr>
          <p:nvPr>
            <p:ph type="subTitle" idx="1"/>
          </p:nvPr>
        </p:nvSpPr>
        <p:spPr>
          <a:xfrm>
            <a:off x="685803" y="3991975"/>
            <a:ext cx="7943849" cy="1928957"/>
          </a:xfrm>
        </p:spPr>
        <p:txBody>
          <a:bodyPr>
            <a:normAutofit fontScale="70000" lnSpcReduction="20000"/>
          </a:bodyPr>
          <a:lstStyle/>
          <a:p>
            <a:pPr algn="ctr">
              <a:lnSpc>
                <a:spcPct val="120000"/>
              </a:lnSpc>
              <a:spcBef>
                <a:spcPts val="0"/>
              </a:spcBef>
            </a:pPr>
            <a:r>
              <a:rPr lang="en-US" b="1" dirty="0"/>
              <a:t>Cyril </a:t>
            </a:r>
            <a:r>
              <a:rPr lang="en-US" b="1" dirty="0" err="1"/>
              <a:t>Goshima</a:t>
            </a:r>
            <a:r>
              <a:rPr lang="en-US" b="1" dirty="0"/>
              <a:t>, MD</a:t>
            </a:r>
            <a:endParaRPr lang="en-US" sz="2800" b="1" dirty="0"/>
          </a:p>
          <a:p>
            <a:pPr algn="ctr">
              <a:lnSpc>
                <a:spcPct val="120000"/>
              </a:lnSpc>
              <a:spcBef>
                <a:spcPts val="0"/>
              </a:spcBef>
            </a:pPr>
            <a:r>
              <a:rPr lang="en-US" sz="2600" dirty="0"/>
              <a:t>Senior Adviser, Pacific AIDS Education &amp; Training Center – </a:t>
            </a:r>
          </a:p>
          <a:p>
            <a:pPr algn="ctr">
              <a:lnSpc>
                <a:spcPct val="120000"/>
              </a:lnSpc>
              <a:spcBef>
                <a:spcPts val="0"/>
              </a:spcBef>
            </a:pPr>
            <a:r>
              <a:rPr lang="en-US" sz="2600" dirty="0"/>
              <a:t>Hawaii and US-Affiliated Pacific Islands</a:t>
            </a:r>
          </a:p>
          <a:p>
            <a:pPr algn="ctr">
              <a:lnSpc>
                <a:spcPct val="120000"/>
              </a:lnSpc>
              <a:spcBef>
                <a:spcPts val="0"/>
              </a:spcBef>
            </a:pPr>
            <a:endParaRPr lang="en-US" sz="2600" dirty="0"/>
          </a:p>
          <a:p>
            <a:pPr algn="ctr">
              <a:lnSpc>
                <a:spcPct val="120000"/>
              </a:lnSpc>
              <a:spcBef>
                <a:spcPts val="0"/>
              </a:spcBef>
            </a:pPr>
            <a:r>
              <a:rPr lang="en-US" sz="2600" dirty="0"/>
              <a:t>John A Burns School of Medicine, University of Hawaii at Manoa</a:t>
            </a:r>
          </a:p>
          <a:p>
            <a:pPr algn="ctr">
              <a:lnSpc>
                <a:spcPct val="120000"/>
              </a:lnSpc>
              <a:spcBef>
                <a:spcPts val="0"/>
              </a:spcBef>
            </a:pPr>
            <a:r>
              <a:rPr lang="en-US" sz="2600" dirty="0"/>
              <a:t>June 12, 2024</a:t>
            </a:r>
          </a:p>
          <a:p>
            <a:pPr algn="ctr">
              <a:lnSpc>
                <a:spcPct val="120000"/>
              </a:lnSpc>
              <a:spcBef>
                <a:spcPts val="0"/>
              </a:spcBef>
            </a:pPr>
            <a:endParaRPr lang="en-US" sz="800" dirty="0"/>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82452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26BA-2685-419E-BE33-AB67E0C442F2}"/>
              </a:ext>
            </a:extLst>
          </p:cNvPr>
          <p:cNvSpPr>
            <a:spLocks noGrp="1"/>
          </p:cNvSpPr>
          <p:nvPr>
            <p:ph type="title"/>
          </p:nvPr>
        </p:nvSpPr>
        <p:spPr/>
        <p:txBody>
          <a:bodyPr/>
          <a:lstStyle/>
          <a:p>
            <a:r>
              <a:rPr lang="en-US" dirty="0"/>
              <a:t>Hepatitis A and Hepatitis B</a:t>
            </a:r>
          </a:p>
        </p:txBody>
      </p:sp>
      <p:sp>
        <p:nvSpPr>
          <p:cNvPr id="5" name="TextBox 4">
            <a:extLst>
              <a:ext uri="{FF2B5EF4-FFF2-40B4-BE49-F238E27FC236}">
                <a16:creationId xmlns:a16="http://schemas.microsoft.com/office/drawing/2014/main" id="{6BB3F961-E909-48C6-B9AE-5B3A9D6FF403}"/>
              </a:ext>
            </a:extLst>
          </p:cNvPr>
          <p:cNvSpPr txBox="1"/>
          <p:nvPr/>
        </p:nvSpPr>
        <p:spPr>
          <a:xfrm>
            <a:off x="457202" y="1464213"/>
            <a:ext cx="8074586" cy="4524315"/>
          </a:xfrm>
          <a:prstGeom prst="rect">
            <a:avLst/>
          </a:prstGeom>
          <a:noFill/>
        </p:spPr>
        <p:txBody>
          <a:bodyPr wrap="square">
            <a:spAutoFit/>
          </a:bodyPr>
          <a:lstStyle/>
          <a:p>
            <a:pPr algn="l"/>
            <a:r>
              <a:rPr lang="en-US" b="1" i="0" dirty="0">
                <a:solidFill>
                  <a:srgbClr val="232323"/>
                </a:solidFill>
                <a:effectLst/>
                <a:latin typeface="+mj-lt"/>
              </a:rPr>
              <a:t>Hepatitis A vaccination</a:t>
            </a:r>
            <a:r>
              <a:rPr lang="en-US" b="0" i="0" dirty="0">
                <a:solidFill>
                  <a:srgbClr val="232323"/>
                </a:solidFill>
                <a:effectLst/>
                <a:latin typeface="+mj-lt"/>
              </a:rPr>
              <a:t> </a:t>
            </a:r>
          </a:p>
          <a:p>
            <a:pPr algn="l"/>
            <a:r>
              <a:rPr lang="en-US" dirty="0">
                <a:solidFill>
                  <a:srgbClr val="232323"/>
                </a:solidFill>
                <a:latin typeface="+mj-lt"/>
              </a:rPr>
              <a:t>- Hepatitis A virus: Fecal to oral route of transmission</a:t>
            </a:r>
          </a:p>
          <a:p>
            <a:pPr algn="l"/>
            <a:r>
              <a:rPr lang="en-US" dirty="0">
                <a:solidFill>
                  <a:srgbClr val="232323"/>
                </a:solidFill>
                <a:latin typeface="+mj-lt"/>
              </a:rPr>
              <a:t>- </a:t>
            </a:r>
            <a:r>
              <a:rPr lang="en-US" b="0" i="0" dirty="0">
                <a:solidFill>
                  <a:srgbClr val="232323"/>
                </a:solidFill>
                <a:effectLst/>
                <a:latin typeface="+mj-lt"/>
              </a:rPr>
              <a:t>Adequate immunologic response should be checked with serum hepatitis A IgG antibody testing.</a:t>
            </a:r>
          </a:p>
          <a:p>
            <a:pPr algn="l"/>
            <a:endParaRPr lang="en-US" b="0" i="0" dirty="0">
              <a:solidFill>
                <a:srgbClr val="232323"/>
              </a:solidFill>
              <a:effectLst/>
              <a:latin typeface="+mj-lt"/>
            </a:endParaRPr>
          </a:p>
          <a:p>
            <a:pPr algn="l"/>
            <a:r>
              <a:rPr lang="en-US" b="1" i="0" dirty="0">
                <a:solidFill>
                  <a:srgbClr val="232323"/>
                </a:solidFill>
                <a:effectLst/>
                <a:latin typeface="+mj-lt"/>
              </a:rPr>
              <a:t>Hepatitis B vaccination</a:t>
            </a:r>
            <a:r>
              <a:rPr lang="en-US" b="0" i="0" dirty="0">
                <a:solidFill>
                  <a:srgbClr val="232323"/>
                </a:solidFill>
                <a:effectLst/>
                <a:latin typeface="+mj-lt"/>
              </a:rPr>
              <a:t> </a:t>
            </a:r>
          </a:p>
          <a:p>
            <a:pPr marL="285750" indent="-285750" algn="l">
              <a:buFontTx/>
              <a:buChar char="-"/>
            </a:pPr>
            <a:r>
              <a:rPr lang="en-US" dirty="0">
                <a:solidFill>
                  <a:srgbClr val="232323"/>
                </a:solidFill>
                <a:latin typeface="+mj-lt"/>
              </a:rPr>
              <a:t>3-dose series schedule: 0, 1, 6 months</a:t>
            </a:r>
          </a:p>
          <a:p>
            <a:pPr marL="285750" indent="-285750" algn="l">
              <a:buFontTx/>
              <a:buChar char="-"/>
            </a:pPr>
            <a:r>
              <a:rPr lang="en-US" dirty="0" err="1">
                <a:solidFill>
                  <a:srgbClr val="232323"/>
                </a:solidFill>
                <a:latin typeface="+mj-lt"/>
              </a:rPr>
              <a:t>Heplisav</a:t>
            </a:r>
            <a:r>
              <a:rPr lang="en-US" dirty="0">
                <a:solidFill>
                  <a:srgbClr val="232323"/>
                </a:solidFill>
                <a:latin typeface="+mj-lt"/>
              </a:rPr>
              <a:t>-B vaccine (2 doses) 1 month apart</a:t>
            </a:r>
          </a:p>
          <a:p>
            <a:pPr marL="285750" indent="-285750" algn="l">
              <a:buFontTx/>
              <a:buChar char="-"/>
            </a:pPr>
            <a:r>
              <a:rPr lang="en-US" b="0" i="0" dirty="0">
                <a:solidFill>
                  <a:srgbClr val="232323"/>
                </a:solidFill>
                <a:effectLst/>
                <a:latin typeface="+mj-lt"/>
              </a:rPr>
              <a:t>Strategies to improve antibody response: </a:t>
            </a:r>
          </a:p>
          <a:p>
            <a:pPr marL="742199" lvl="1" indent="-285750">
              <a:buFontTx/>
              <a:buChar char="-"/>
            </a:pPr>
            <a:r>
              <a:rPr lang="en-US" b="0" i="0" dirty="0">
                <a:solidFill>
                  <a:srgbClr val="232323"/>
                </a:solidFill>
                <a:effectLst/>
                <a:latin typeface="+mj-lt"/>
              </a:rPr>
              <a:t>evaluating choice of vaccine</a:t>
            </a:r>
          </a:p>
          <a:p>
            <a:pPr marL="742199" lvl="1" indent="-285750">
              <a:buFontTx/>
              <a:buChar char="-"/>
            </a:pPr>
            <a:r>
              <a:rPr lang="en-US" b="0" i="0" dirty="0">
                <a:solidFill>
                  <a:srgbClr val="232323"/>
                </a:solidFill>
                <a:effectLst/>
                <a:latin typeface="+mj-lt"/>
              </a:rPr>
              <a:t>using a double dose of vaccine</a:t>
            </a:r>
          </a:p>
          <a:p>
            <a:pPr marL="742199" lvl="1" indent="-285750">
              <a:buFontTx/>
              <a:buChar char="-"/>
            </a:pPr>
            <a:r>
              <a:rPr lang="en-US" b="0" i="0" dirty="0">
                <a:solidFill>
                  <a:srgbClr val="232323"/>
                </a:solidFill>
                <a:effectLst/>
                <a:latin typeface="+mj-lt"/>
              </a:rPr>
              <a:t>checking for vaccine response</a:t>
            </a:r>
          </a:p>
          <a:p>
            <a:pPr marL="742199" lvl="1" indent="-285750">
              <a:buFontTx/>
              <a:buChar char="-"/>
            </a:pPr>
            <a:r>
              <a:rPr lang="en-US" b="0" i="0" dirty="0">
                <a:solidFill>
                  <a:srgbClr val="232323"/>
                </a:solidFill>
                <a:effectLst/>
                <a:latin typeface="+mj-lt"/>
              </a:rPr>
              <a:t>revaccinating non-responders. </a:t>
            </a:r>
          </a:p>
          <a:p>
            <a:pPr marL="285750" indent="-285750" algn="l">
              <a:buFontTx/>
              <a:buChar char="-"/>
            </a:pPr>
            <a:endParaRPr lang="en-US" dirty="0">
              <a:solidFill>
                <a:srgbClr val="232323"/>
              </a:solidFill>
              <a:latin typeface="+mj-lt"/>
            </a:endParaRPr>
          </a:p>
          <a:p>
            <a:pPr algn="l"/>
            <a:r>
              <a:rPr lang="en-US" b="1" i="0" dirty="0">
                <a:solidFill>
                  <a:srgbClr val="232323"/>
                </a:solidFill>
                <a:effectLst/>
                <a:latin typeface="+mj-lt"/>
              </a:rPr>
              <a:t>There is a combination Hep A &amp; B vaccine: </a:t>
            </a:r>
            <a:r>
              <a:rPr lang="en-US" b="0" i="0" dirty="0">
                <a:solidFill>
                  <a:srgbClr val="040C28"/>
                </a:solidFill>
                <a:effectLst/>
                <a:latin typeface="+mj-lt"/>
              </a:rPr>
              <a:t>hepatitis A inactivated &amp; hepatitis B (recombinant) vaccine</a:t>
            </a:r>
            <a:endParaRPr lang="en-US" b="1" i="0" dirty="0">
              <a:solidFill>
                <a:srgbClr val="232323"/>
              </a:solidFill>
              <a:effectLst/>
              <a:latin typeface="+mj-lt"/>
            </a:endParaRPr>
          </a:p>
        </p:txBody>
      </p:sp>
      <p:sp>
        <p:nvSpPr>
          <p:cNvPr id="3" name="Slide Number Placeholder 2">
            <a:extLst>
              <a:ext uri="{FF2B5EF4-FFF2-40B4-BE49-F238E27FC236}">
                <a16:creationId xmlns:a16="http://schemas.microsoft.com/office/drawing/2014/main" id="{080843D8-5CDD-471C-8B89-9944A8399022}"/>
              </a:ext>
            </a:extLst>
          </p:cNvPr>
          <p:cNvSpPr>
            <a:spLocks noGrp="1"/>
          </p:cNvSpPr>
          <p:nvPr>
            <p:ph type="sldNum" sz="quarter" idx="12"/>
          </p:nvPr>
        </p:nvSpPr>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188889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4E71-FF72-41EA-8624-2E54295597B1}"/>
              </a:ext>
            </a:extLst>
          </p:cNvPr>
          <p:cNvSpPr>
            <a:spLocks noGrp="1"/>
          </p:cNvSpPr>
          <p:nvPr>
            <p:ph type="title"/>
          </p:nvPr>
        </p:nvSpPr>
        <p:spPr/>
        <p:txBody>
          <a:bodyPr/>
          <a:lstStyle/>
          <a:p>
            <a:r>
              <a:rPr lang="en-US" dirty="0"/>
              <a:t>Herpes zoster vaccination</a:t>
            </a:r>
          </a:p>
        </p:txBody>
      </p:sp>
      <p:sp>
        <p:nvSpPr>
          <p:cNvPr id="5" name="TextBox 4">
            <a:extLst>
              <a:ext uri="{FF2B5EF4-FFF2-40B4-BE49-F238E27FC236}">
                <a16:creationId xmlns:a16="http://schemas.microsoft.com/office/drawing/2014/main" id="{7A30FC9C-828D-4643-8602-31DC8DBC668B}"/>
              </a:ext>
            </a:extLst>
          </p:cNvPr>
          <p:cNvSpPr txBox="1"/>
          <p:nvPr/>
        </p:nvSpPr>
        <p:spPr>
          <a:xfrm>
            <a:off x="457202" y="1417639"/>
            <a:ext cx="3766455" cy="4493538"/>
          </a:xfrm>
          <a:prstGeom prst="rect">
            <a:avLst/>
          </a:prstGeom>
          <a:noFill/>
        </p:spPr>
        <p:txBody>
          <a:bodyPr wrap="square">
            <a:spAutoFit/>
          </a:bodyPr>
          <a:lstStyle/>
          <a:p>
            <a:r>
              <a:rPr lang="en-US" sz="2200" b="1" i="0" u="none" strike="noStrike" dirty="0">
                <a:effectLst/>
                <a:latin typeface="+mj-lt"/>
              </a:rPr>
              <a:t>Recombinant zoster vaccine</a:t>
            </a:r>
            <a:r>
              <a:rPr lang="en-US" sz="2200" b="1" i="0" dirty="0">
                <a:effectLst/>
                <a:latin typeface="+mj-lt"/>
              </a:rPr>
              <a:t> </a:t>
            </a:r>
            <a:r>
              <a:rPr lang="en-US" sz="2200" b="0" i="0" dirty="0">
                <a:effectLst/>
                <a:latin typeface="+mj-lt"/>
              </a:rPr>
              <a:t>(RZV) is administered as two doses, at least eight weeks apart. </a:t>
            </a:r>
          </a:p>
          <a:p>
            <a:endParaRPr lang="en-US" sz="2200" dirty="0">
              <a:latin typeface="+mj-lt"/>
            </a:endParaRPr>
          </a:p>
          <a:p>
            <a:r>
              <a:rPr lang="en-US" sz="2200" b="0" i="0" dirty="0">
                <a:effectLst/>
                <a:latin typeface="+mj-lt"/>
              </a:rPr>
              <a:t>Persons with HIV are at increased risk for herpes zoster. Although the risk of herpes zoster is reduced in those receiving antiretroviral therapy (ART), it remains higher than the general population.</a:t>
            </a:r>
            <a:endParaRPr lang="en-US" sz="2200" dirty="0">
              <a:latin typeface="+mj-lt"/>
            </a:endParaRPr>
          </a:p>
        </p:txBody>
      </p:sp>
      <p:pic>
        <p:nvPicPr>
          <p:cNvPr id="1026" name="Picture 2" descr="Thoracic herpes zoster (photograph provided by S.W.W.)">
            <a:extLst>
              <a:ext uri="{FF2B5EF4-FFF2-40B4-BE49-F238E27FC236}">
                <a16:creationId xmlns:a16="http://schemas.microsoft.com/office/drawing/2014/main" id="{ECC54510-6910-45F9-9521-478B8A86A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413" y="1535113"/>
            <a:ext cx="4003358" cy="35303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8238F8-34C4-44B1-9450-8B38AF34B18A}"/>
              </a:ext>
            </a:extLst>
          </p:cNvPr>
          <p:cNvSpPr txBox="1"/>
          <p:nvPr/>
        </p:nvSpPr>
        <p:spPr>
          <a:xfrm>
            <a:off x="4614986" y="5121427"/>
            <a:ext cx="4340328" cy="923330"/>
          </a:xfrm>
          <a:prstGeom prst="rect">
            <a:avLst/>
          </a:prstGeom>
          <a:noFill/>
        </p:spPr>
        <p:txBody>
          <a:bodyPr wrap="square" rtlCol="0">
            <a:spAutoFit/>
          </a:bodyPr>
          <a:lstStyle/>
          <a:p>
            <a:r>
              <a:rPr lang="en-US" b="0" i="0" dirty="0">
                <a:solidFill>
                  <a:srgbClr val="2A2A2A"/>
                </a:solidFill>
                <a:effectLst/>
                <a:latin typeface="+mj-lt"/>
              </a:rPr>
              <a:t>Thoracic herpes zoster.</a:t>
            </a:r>
            <a:endParaRPr lang="en-US" dirty="0">
              <a:latin typeface="+mj-lt"/>
            </a:endParaRPr>
          </a:p>
          <a:p>
            <a:r>
              <a:rPr lang="en-US" dirty="0">
                <a:latin typeface="+mj-lt"/>
              </a:rPr>
              <a:t>Image from: Dworkin RH et al. Clin Infect Dis. Jan 2007</a:t>
            </a:r>
          </a:p>
        </p:txBody>
      </p:sp>
      <p:sp>
        <p:nvSpPr>
          <p:cNvPr id="3" name="Slide Number Placeholder 2">
            <a:extLst>
              <a:ext uri="{FF2B5EF4-FFF2-40B4-BE49-F238E27FC236}">
                <a16:creationId xmlns:a16="http://schemas.microsoft.com/office/drawing/2014/main" id="{11744171-D2C9-4DE7-98C4-9AC0261023F5}"/>
              </a:ext>
            </a:extLst>
          </p:cNvPr>
          <p:cNvSpPr>
            <a:spLocks noGrp="1"/>
          </p:cNvSpPr>
          <p:nvPr>
            <p:ph type="sldNum" sz="quarter" idx="12"/>
          </p:nvPr>
        </p:nvSpPr>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180813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A23B-871F-4DE4-899F-FE652AE30BF0}"/>
              </a:ext>
            </a:extLst>
          </p:cNvPr>
          <p:cNvSpPr>
            <a:spLocks noGrp="1"/>
          </p:cNvSpPr>
          <p:nvPr>
            <p:ph type="title"/>
          </p:nvPr>
        </p:nvSpPr>
        <p:spPr/>
        <p:txBody>
          <a:bodyPr/>
          <a:lstStyle/>
          <a:p>
            <a:r>
              <a:rPr lang="en-US" dirty="0"/>
              <a:t>High Rates of Human Papilloma Virus infection in the United States</a:t>
            </a:r>
          </a:p>
        </p:txBody>
      </p:sp>
      <p:sp>
        <p:nvSpPr>
          <p:cNvPr id="8" name="TextBox 7">
            <a:extLst>
              <a:ext uri="{FF2B5EF4-FFF2-40B4-BE49-F238E27FC236}">
                <a16:creationId xmlns:a16="http://schemas.microsoft.com/office/drawing/2014/main" id="{5A5DE7A4-436B-4BF3-9F87-E3C759C8E265}"/>
              </a:ext>
            </a:extLst>
          </p:cNvPr>
          <p:cNvSpPr txBox="1"/>
          <p:nvPr/>
        </p:nvSpPr>
        <p:spPr>
          <a:xfrm>
            <a:off x="2532743" y="6382602"/>
            <a:ext cx="4572000" cy="276999"/>
          </a:xfrm>
          <a:prstGeom prst="rect">
            <a:avLst/>
          </a:prstGeom>
          <a:noFill/>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CDC. </a:t>
            </a:r>
            <a:r>
              <a:rPr lang="en-US" sz="1200" b="0" i="0" u="none" strike="noStrike"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NCHHSTP Newsroom</a:t>
            </a:r>
            <a:r>
              <a:rPr lang="en-US" sz="1200" b="0" i="0" u="none" strike="noStrike" dirty="0">
                <a:solidFill>
                  <a:schemeClr val="bg1"/>
                </a:solidFill>
                <a:effectLst/>
                <a:latin typeface="Arial" panose="020B0604020202020204" pitchFamily="34" charset="0"/>
                <a:cs typeface="Arial" panose="020B0604020202020204" pitchFamily="34" charset="0"/>
              </a:rPr>
              <a:t> Accessed Feb 2024.</a:t>
            </a: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descr="Rates of sexually transmitted infections in the USA">
            <a:extLst>
              <a:ext uri="{FF2B5EF4-FFF2-40B4-BE49-F238E27FC236}">
                <a16:creationId xmlns:a16="http://schemas.microsoft.com/office/drawing/2014/main" id="{60E02C59-FD14-42DA-B30C-54DFD788C10E}"/>
              </a:ext>
            </a:extLst>
          </p:cNvPr>
          <p:cNvPicPr>
            <a:picLocks noChangeAspect="1"/>
          </p:cNvPicPr>
          <p:nvPr/>
        </p:nvPicPr>
        <p:blipFill>
          <a:blip r:embed="rId3"/>
          <a:stretch>
            <a:fillRect/>
          </a:stretch>
        </p:blipFill>
        <p:spPr>
          <a:xfrm>
            <a:off x="1471736" y="1417639"/>
            <a:ext cx="6286500" cy="4648200"/>
          </a:xfrm>
          <a:prstGeom prst="rect">
            <a:avLst/>
          </a:prstGeom>
        </p:spPr>
      </p:pic>
      <p:sp>
        <p:nvSpPr>
          <p:cNvPr id="4" name="Slide Number Placeholder 3">
            <a:extLst>
              <a:ext uri="{FF2B5EF4-FFF2-40B4-BE49-F238E27FC236}">
                <a16:creationId xmlns:a16="http://schemas.microsoft.com/office/drawing/2014/main" id="{1F4D774F-6680-478A-A63D-DB178BF169DD}"/>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28323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EA5F-2CE2-4875-ABA8-F2A7AAC9DC3E}"/>
              </a:ext>
            </a:extLst>
          </p:cNvPr>
          <p:cNvSpPr>
            <a:spLocks noGrp="1"/>
          </p:cNvSpPr>
          <p:nvPr>
            <p:ph type="title"/>
          </p:nvPr>
        </p:nvSpPr>
        <p:spPr/>
        <p:txBody>
          <a:bodyPr/>
          <a:lstStyle/>
          <a:p>
            <a:r>
              <a:rPr lang="en-US" dirty="0"/>
              <a:t>Human papilloma virus, anogenital warts, and cancer</a:t>
            </a:r>
          </a:p>
        </p:txBody>
      </p:sp>
      <p:pic>
        <p:nvPicPr>
          <p:cNvPr id="2050" name="Picture 2" descr="Human Papillomavirus (HPV) can cause oral cancer, penile cancer, vulva cancer, anal cancer, vaginal cancer, and cervical cancer.">
            <a:extLst>
              <a:ext uri="{FF2B5EF4-FFF2-40B4-BE49-F238E27FC236}">
                <a16:creationId xmlns:a16="http://schemas.microsoft.com/office/drawing/2014/main" id="{EB3F4E60-DC1C-407D-8375-3795042CA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5" y="1417639"/>
            <a:ext cx="4010338" cy="4344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PV genital warts photo">
            <a:extLst>
              <a:ext uri="{FF2B5EF4-FFF2-40B4-BE49-F238E27FC236}">
                <a16:creationId xmlns:a16="http://schemas.microsoft.com/office/drawing/2014/main" id="{EF571566-1EC9-4718-9AE2-2D42D79A5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164" y="1417639"/>
            <a:ext cx="4058826" cy="4083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5A6B92-D3B2-47F9-9541-B524070DAEE8}"/>
              </a:ext>
            </a:extLst>
          </p:cNvPr>
          <p:cNvSpPr txBox="1"/>
          <p:nvPr/>
        </p:nvSpPr>
        <p:spPr>
          <a:xfrm>
            <a:off x="4725163" y="5500914"/>
            <a:ext cx="4269291" cy="584775"/>
          </a:xfrm>
          <a:prstGeom prst="rect">
            <a:avLst/>
          </a:prstGeom>
          <a:noFill/>
        </p:spPr>
        <p:txBody>
          <a:bodyPr wrap="square" rtlCol="0">
            <a:spAutoFit/>
          </a:bodyPr>
          <a:lstStyle/>
          <a:p>
            <a:r>
              <a:rPr lang="en-US" sz="1600" dirty="0"/>
              <a:t>Genital (penile) warts. Image from CDC: </a:t>
            </a:r>
            <a:r>
              <a:rPr lang="en-US" sz="1600" dirty="0">
                <a:hlinkClick r:id="rId4"/>
              </a:rPr>
              <a:t>https://phil.cdc.gov/Details.aspx?pid=15861</a:t>
            </a:r>
            <a:r>
              <a:rPr lang="en-US" sz="1600" dirty="0"/>
              <a:t> </a:t>
            </a:r>
          </a:p>
        </p:txBody>
      </p:sp>
      <p:sp>
        <p:nvSpPr>
          <p:cNvPr id="4" name="Slide Number Placeholder 3">
            <a:extLst>
              <a:ext uri="{FF2B5EF4-FFF2-40B4-BE49-F238E27FC236}">
                <a16:creationId xmlns:a16="http://schemas.microsoft.com/office/drawing/2014/main" id="{D307BAFE-9B34-4948-9034-BBA6D712F126}"/>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263945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BD94-602E-403E-AB29-8B9E8C2FAB79}"/>
              </a:ext>
            </a:extLst>
          </p:cNvPr>
          <p:cNvSpPr>
            <a:spLocks noGrp="1"/>
          </p:cNvSpPr>
          <p:nvPr>
            <p:ph type="title"/>
          </p:nvPr>
        </p:nvSpPr>
        <p:spPr/>
        <p:txBody>
          <a:bodyPr/>
          <a:lstStyle/>
          <a:p>
            <a:r>
              <a:rPr lang="en-US" dirty="0"/>
              <a:t>Types of HPV vaccines</a:t>
            </a:r>
          </a:p>
        </p:txBody>
      </p:sp>
      <p:sp>
        <p:nvSpPr>
          <p:cNvPr id="3" name="Content Placeholder 2">
            <a:extLst>
              <a:ext uri="{FF2B5EF4-FFF2-40B4-BE49-F238E27FC236}">
                <a16:creationId xmlns:a16="http://schemas.microsoft.com/office/drawing/2014/main" id="{2C22F242-79C6-4BCC-A011-36FBD73A44DC}"/>
              </a:ext>
            </a:extLst>
          </p:cNvPr>
          <p:cNvSpPr>
            <a:spLocks noGrp="1"/>
          </p:cNvSpPr>
          <p:nvPr>
            <p:ph idx="1"/>
          </p:nvPr>
        </p:nvSpPr>
        <p:spPr/>
        <p:txBody>
          <a:bodyPr>
            <a:normAutofit/>
          </a:bodyPr>
          <a:lstStyle/>
          <a:p>
            <a:pPr marL="114112" indent="0">
              <a:buNone/>
            </a:pPr>
            <a:r>
              <a:rPr lang="en-US" b="0" i="0" dirty="0">
                <a:solidFill>
                  <a:srgbClr val="040C28"/>
                </a:solidFill>
                <a:effectLst/>
                <a:latin typeface="+mj-lt"/>
              </a:rPr>
              <a:t>Three licensed types of HPV vaccines:</a:t>
            </a:r>
          </a:p>
          <a:p>
            <a:r>
              <a:rPr lang="en-US" b="0" i="0" dirty="0">
                <a:solidFill>
                  <a:srgbClr val="040C28"/>
                </a:solidFill>
                <a:effectLst/>
                <a:latin typeface="+mj-lt"/>
              </a:rPr>
              <a:t>9-valent HPV vaccine</a:t>
            </a:r>
          </a:p>
          <a:p>
            <a:r>
              <a:rPr lang="en-US" b="0" i="0" dirty="0">
                <a:solidFill>
                  <a:srgbClr val="040C28"/>
                </a:solidFill>
                <a:effectLst/>
                <a:latin typeface="+mj-lt"/>
              </a:rPr>
              <a:t>quadrivalent HPV vaccine </a:t>
            </a:r>
          </a:p>
          <a:p>
            <a:r>
              <a:rPr lang="en-US" b="0" i="0" dirty="0">
                <a:solidFill>
                  <a:srgbClr val="040C28"/>
                </a:solidFill>
                <a:effectLst/>
                <a:latin typeface="+mj-lt"/>
              </a:rPr>
              <a:t>bivalent HPV vaccine </a:t>
            </a:r>
          </a:p>
          <a:p>
            <a:r>
              <a:rPr lang="en-US" b="0" i="0" dirty="0">
                <a:solidFill>
                  <a:srgbClr val="202124"/>
                </a:solidFill>
                <a:effectLst/>
                <a:latin typeface="+mj-lt"/>
              </a:rPr>
              <a:t>All three HPV vaccines protect against HPV types 16 and 18 that cause most HPV cancers.</a:t>
            </a:r>
            <a:endParaRPr lang="en-US" dirty="0">
              <a:latin typeface="+mj-lt"/>
            </a:endParaRPr>
          </a:p>
        </p:txBody>
      </p:sp>
      <p:sp>
        <p:nvSpPr>
          <p:cNvPr id="4" name="Slide Number Placeholder 3">
            <a:extLst>
              <a:ext uri="{FF2B5EF4-FFF2-40B4-BE49-F238E27FC236}">
                <a16:creationId xmlns:a16="http://schemas.microsoft.com/office/drawing/2014/main" id="{4C0F0CE9-7E86-4331-BBE7-21AF98303136}"/>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410946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D87C-FAF1-41E9-B2EA-ABCCC41DBA72}"/>
              </a:ext>
            </a:extLst>
          </p:cNvPr>
          <p:cNvSpPr>
            <a:spLocks noGrp="1"/>
          </p:cNvSpPr>
          <p:nvPr>
            <p:ph type="title"/>
          </p:nvPr>
        </p:nvSpPr>
        <p:spPr/>
        <p:txBody>
          <a:bodyPr/>
          <a:lstStyle/>
          <a:p>
            <a:r>
              <a:rPr lang="en-US" dirty="0"/>
              <a:t>Human Papilloma Virus [1]</a:t>
            </a:r>
          </a:p>
        </p:txBody>
      </p:sp>
      <p:sp>
        <p:nvSpPr>
          <p:cNvPr id="5" name="TextBox 4">
            <a:extLst>
              <a:ext uri="{FF2B5EF4-FFF2-40B4-BE49-F238E27FC236}">
                <a16:creationId xmlns:a16="http://schemas.microsoft.com/office/drawing/2014/main" id="{F41BBDE6-6FBD-4B8C-A440-E1E9364F927F}"/>
              </a:ext>
            </a:extLst>
          </p:cNvPr>
          <p:cNvSpPr txBox="1"/>
          <p:nvPr/>
        </p:nvSpPr>
        <p:spPr>
          <a:xfrm>
            <a:off x="438600" y="1228049"/>
            <a:ext cx="7950657" cy="4708981"/>
          </a:xfrm>
          <a:prstGeom prst="rect">
            <a:avLst/>
          </a:prstGeom>
          <a:noFill/>
        </p:spPr>
        <p:txBody>
          <a:bodyPr wrap="square">
            <a:spAutoFit/>
          </a:bodyPr>
          <a:lstStyle/>
          <a:p>
            <a:pPr algn="l">
              <a:buFont typeface="Arial" panose="020B0604020202020204" pitchFamily="34" charset="0"/>
              <a:buChar char="•"/>
            </a:pPr>
            <a:r>
              <a:rPr lang="en-US" sz="2000" b="0" i="0" dirty="0">
                <a:solidFill>
                  <a:srgbClr val="000000"/>
                </a:solidFill>
                <a:effectLst/>
                <a:latin typeface="+mj-lt"/>
              </a:rPr>
              <a:t> Routine HPV vaccination is recommended for people with HIV. </a:t>
            </a:r>
          </a:p>
          <a:p>
            <a:pPr algn="l">
              <a:buFont typeface="Arial" panose="020B0604020202020204" pitchFamily="34" charset="0"/>
              <a:buChar char="•"/>
            </a:pPr>
            <a:r>
              <a:rPr lang="en-US" sz="2000" dirty="0">
                <a:solidFill>
                  <a:srgbClr val="000000"/>
                </a:solidFill>
                <a:latin typeface="+mj-lt"/>
              </a:rPr>
              <a:t> </a:t>
            </a:r>
            <a:r>
              <a:rPr lang="en-US" sz="2000" b="0" i="0" dirty="0">
                <a:solidFill>
                  <a:srgbClr val="000000"/>
                </a:solidFill>
                <a:effectLst/>
                <a:latin typeface="+mj-lt"/>
              </a:rPr>
              <a:t>Ideally, </a:t>
            </a:r>
            <a:r>
              <a:rPr lang="en-US" sz="2000" b="1" i="0" dirty="0">
                <a:solidFill>
                  <a:srgbClr val="000000"/>
                </a:solidFill>
                <a:effectLst/>
                <a:latin typeface="+mj-lt"/>
              </a:rPr>
              <a:t>initiated at age 11 or 12 years </a:t>
            </a:r>
            <a:r>
              <a:rPr lang="en-US" sz="2000" b="0" i="0" dirty="0">
                <a:solidFill>
                  <a:srgbClr val="000000"/>
                </a:solidFill>
                <a:effectLst/>
                <a:latin typeface="+mj-lt"/>
              </a:rPr>
              <a:t>but may be started as early as age 9 years. </a:t>
            </a:r>
          </a:p>
          <a:p>
            <a:pPr algn="l">
              <a:buFont typeface="Arial" panose="020B0604020202020204" pitchFamily="34" charset="0"/>
              <a:buChar char="•"/>
            </a:pPr>
            <a:endParaRPr lang="en-US" sz="2000" b="0" i="0" dirty="0">
              <a:solidFill>
                <a:srgbClr val="000000"/>
              </a:solidFill>
              <a:effectLst/>
              <a:latin typeface="+mj-lt"/>
            </a:endParaRPr>
          </a:p>
          <a:p>
            <a:pPr algn="l">
              <a:buFont typeface="Arial" panose="020B0604020202020204" pitchFamily="34" charset="0"/>
              <a:buChar char="•"/>
            </a:pPr>
            <a:r>
              <a:rPr lang="en-US" sz="2000" b="0" i="0" dirty="0">
                <a:solidFill>
                  <a:srgbClr val="000000"/>
                </a:solidFill>
                <a:effectLst/>
                <a:latin typeface="+mj-lt"/>
              </a:rPr>
              <a:t>For </a:t>
            </a:r>
            <a:r>
              <a:rPr lang="en-US" sz="2000" b="1" i="0" dirty="0">
                <a:solidFill>
                  <a:srgbClr val="000000"/>
                </a:solidFill>
                <a:effectLst/>
                <a:latin typeface="+mj-lt"/>
              </a:rPr>
              <a:t>all people with HIV aged 13 to 26 years </a:t>
            </a:r>
            <a:r>
              <a:rPr lang="en-US" sz="2000" b="0" i="0" dirty="0">
                <a:solidFill>
                  <a:srgbClr val="000000"/>
                </a:solidFill>
                <a:effectLst/>
                <a:latin typeface="+mj-lt"/>
              </a:rPr>
              <a:t>who were not vaccinated previously, regardless of gender, administer three doses of the recombinant HPV </a:t>
            </a:r>
            <a:r>
              <a:rPr lang="en-US" sz="2000" b="1" i="0" dirty="0" err="1">
                <a:solidFill>
                  <a:srgbClr val="000000"/>
                </a:solidFill>
                <a:effectLst/>
                <a:latin typeface="+mj-lt"/>
              </a:rPr>
              <a:t>nonavalent</a:t>
            </a:r>
            <a:r>
              <a:rPr lang="en-US" sz="2000" b="1" i="0" dirty="0">
                <a:solidFill>
                  <a:srgbClr val="000000"/>
                </a:solidFill>
                <a:effectLst/>
                <a:latin typeface="+mj-lt"/>
              </a:rPr>
              <a:t> vaccine (Gardasil 9) at 0, 1 to 2, and 6 </a:t>
            </a:r>
            <a:r>
              <a:rPr lang="en-US" sz="2000" b="0" i="0" dirty="0">
                <a:solidFill>
                  <a:srgbClr val="000000"/>
                </a:solidFill>
                <a:effectLst/>
                <a:latin typeface="+mj-lt"/>
              </a:rPr>
              <a:t>months</a:t>
            </a:r>
            <a:r>
              <a:rPr lang="en-US" sz="2000" i="0" dirty="0">
                <a:solidFill>
                  <a:srgbClr val="000000"/>
                </a:solidFill>
                <a:effectLst/>
                <a:latin typeface="+mj-lt"/>
              </a:rPr>
              <a:t>.</a:t>
            </a:r>
            <a:r>
              <a:rPr lang="en-US" sz="2000" b="0" i="0" dirty="0">
                <a:solidFill>
                  <a:srgbClr val="000000"/>
                </a:solidFill>
                <a:effectLst/>
                <a:latin typeface="+mj-lt"/>
              </a:rPr>
              <a:t> The two-dose series is </a:t>
            </a:r>
            <a:r>
              <a:rPr lang="en-US" sz="2000" i="0" dirty="0">
                <a:solidFill>
                  <a:srgbClr val="000000"/>
                </a:solidFill>
                <a:effectLst/>
                <a:latin typeface="+mj-lt"/>
              </a:rPr>
              <a:t>not recommended </a:t>
            </a:r>
            <a:r>
              <a:rPr lang="en-US" sz="2000" b="0" i="0" dirty="0">
                <a:solidFill>
                  <a:srgbClr val="000000"/>
                </a:solidFill>
                <a:effectLst/>
                <a:latin typeface="+mj-lt"/>
              </a:rPr>
              <a:t>in people with HIV.</a:t>
            </a:r>
          </a:p>
          <a:p>
            <a:pPr algn="l">
              <a:buFont typeface="Arial" panose="020B0604020202020204" pitchFamily="34" charset="0"/>
              <a:buChar char="•"/>
            </a:pPr>
            <a:endParaRPr lang="en-US" sz="2000" b="0" i="0" dirty="0">
              <a:solidFill>
                <a:srgbClr val="000000"/>
              </a:solidFill>
              <a:effectLst/>
              <a:latin typeface="+mj-lt"/>
            </a:endParaRPr>
          </a:p>
          <a:p>
            <a:pPr algn="l">
              <a:buFont typeface="Arial" panose="020B0604020202020204" pitchFamily="34" charset="0"/>
              <a:buChar char="•"/>
            </a:pPr>
            <a:r>
              <a:rPr lang="en-US" sz="2000" b="0" i="0" dirty="0">
                <a:solidFill>
                  <a:srgbClr val="000000"/>
                </a:solidFill>
                <a:effectLst/>
                <a:latin typeface="+mj-lt"/>
              </a:rPr>
              <a:t>For people with </a:t>
            </a:r>
            <a:r>
              <a:rPr lang="en-US" sz="2000" b="1" i="0" dirty="0">
                <a:solidFill>
                  <a:srgbClr val="000000"/>
                </a:solidFill>
                <a:effectLst/>
                <a:latin typeface="+mj-lt"/>
              </a:rPr>
              <a:t>HIV aged 27 to 45 years </a:t>
            </a:r>
            <a:r>
              <a:rPr lang="en-US" sz="2000" b="0" i="0" dirty="0">
                <a:solidFill>
                  <a:srgbClr val="000000"/>
                </a:solidFill>
                <a:effectLst/>
                <a:latin typeface="+mj-lt"/>
              </a:rPr>
              <a:t>not adequately vaccinated previously, shared clinical decision-making regarding HPV vaccination is recommended.</a:t>
            </a:r>
          </a:p>
          <a:p>
            <a:pPr algn="l">
              <a:buFont typeface="Arial" panose="020B0604020202020204" pitchFamily="34" charset="0"/>
              <a:buChar char="•"/>
            </a:pPr>
            <a:r>
              <a:rPr lang="en-US" sz="2000" b="0" i="0" dirty="0">
                <a:solidFill>
                  <a:srgbClr val="000000"/>
                </a:solidFill>
                <a:effectLst/>
                <a:latin typeface="+mj-lt"/>
              </a:rPr>
              <a:t>At present, vaccination with commercially available HPV vaccine is </a:t>
            </a:r>
            <a:r>
              <a:rPr lang="en-US" sz="2000" b="1" i="0" dirty="0">
                <a:solidFill>
                  <a:srgbClr val="000000"/>
                </a:solidFill>
                <a:effectLst/>
                <a:latin typeface="+mj-lt"/>
              </a:rPr>
              <a:t>not recommended during pregnancy</a:t>
            </a:r>
          </a:p>
        </p:txBody>
      </p:sp>
      <p:sp>
        <p:nvSpPr>
          <p:cNvPr id="3" name="Slide Number Placeholder 2">
            <a:extLst>
              <a:ext uri="{FF2B5EF4-FFF2-40B4-BE49-F238E27FC236}">
                <a16:creationId xmlns:a16="http://schemas.microsoft.com/office/drawing/2014/main" id="{89601506-789D-4D80-9E02-9A371ABA4208}"/>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68428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CEA7-6AE0-41A2-8984-01B6564440CC}"/>
              </a:ext>
            </a:extLst>
          </p:cNvPr>
          <p:cNvSpPr>
            <a:spLocks noGrp="1"/>
          </p:cNvSpPr>
          <p:nvPr>
            <p:ph type="title"/>
          </p:nvPr>
        </p:nvSpPr>
        <p:spPr/>
        <p:txBody>
          <a:bodyPr/>
          <a:lstStyle/>
          <a:p>
            <a:r>
              <a:rPr lang="en-US" sz="3600" dirty="0"/>
              <a:t>Meningococcal Disease: Transmission and Clinical Features</a:t>
            </a:r>
          </a:p>
        </p:txBody>
      </p:sp>
      <p:sp>
        <p:nvSpPr>
          <p:cNvPr id="5" name="TextBox 4">
            <a:extLst>
              <a:ext uri="{FF2B5EF4-FFF2-40B4-BE49-F238E27FC236}">
                <a16:creationId xmlns:a16="http://schemas.microsoft.com/office/drawing/2014/main" id="{459BD5A5-E6DE-43C8-AC63-0C777DE00C04}"/>
              </a:ext>
            </a:extLst>
          </p:cNvPr>
          <p:cNvSpPr txBox="1"/>
          <p:nvPr/>
        </p:nvSpPr>
        <p:spPr>
          <a:xfrm>
            <a:off x="457203" y="1555713"/>
            <a:ext cx="3374568" cy="4247317"/>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mj-lt"/>
              </a:rPr>
              <a:t> Meningococci are transmitted person-to-person by </a:t>
            </a:r>
            <a:r>
              <a:rPr lang="en-US" b="1" i="0" dirty="0">
                <a:solidFill>
                  <a:srgbClr val="000000"/>
                </a:solidFill>
                <a:effectLst/>
                <a:latin typeface="+mj-lt"/>
              </a:rPr>
              <a:t>respiratory droplets or secretions</a:t>
            </a:r>
            <a:endParaRPr lang="en-US" b="0" i="0" dirty="0">
              <a:solidFill>
                <a:srgbClr val="000000"/>
              </a:solidFill>
              <a:effectLst/>
              <a:latin typeface="+mj-lt"/>
            </a:endParaRPr>
          </a:p>
          <a:p>
            <a:pPr algn="l">
              <a:buFont typeface="Arial" panose="020B0604020202020204" pitchFamily="34" charset="0"/>
              <a:buChar char="•"/>
            </a:pPr>
            <a:r>
              <a:rPr lang="en-US" b="0" i="0" dirty="0">
                <a:solidFill>
                  <a:srgbClr val="000000"/>
                </a:solidFill>
                <a:effectLst/>
                <a:latin typeface="+mj-lt"/>
              </a:rPr>
              <a:t> Incubation period 3 to 4 days (range, 1 to 10 days)</a:t>
            </a:r>
          </a:p>
          <a:p>
            <a:pPr algn="l">
              <a:buFont typeface="Arial" panose="020B0604020202020204" pitchFamily="34" charset="0"/>
              <a:buChar char="•"/>
            </a:pPr>
            <a:r>
              <a:rPr lang="en-US" b="0" i="0" dirty="0">
                <a:solidFill>
                  <a:srgbClr val="000000"/>
                </a:solidFill>
                <a:effectLst/>
                <a:latin typeface="+mj-lt"/>
              </a:rPr>
              <a:t> Meningitis is the most common presentation of invasive disease (~50% of U.S. cases)</a:t>
            </a:r>
          </a:p>
          <a:p>
            <a:pPr algn="l">
              <a:buFont typeface="Arial" panose="020B0604020202020204" pitchFamily="34" charset="0"/>
              <a:buChar char="•"/>
            </a:pPr>
            <a:r>
              <a:rPr lang="en-US" b="0" i="0" dirty="0">
                <a:solidFill>
                  <a:srgbClr val="000000"/>
                </a:solidFill>
                <a:effectLst/>
                <a:latin typeface="+mj-lt"/>
              </a:rPr>
              <a:t> Meningococcal septicemia (30% of cases)</a:t>
            </a:r>
          </a:p>
          <a:p>
            <a:pPr algn="l">
              <a:buFont typeface="Arial" panose="020B0604020202020204" pitchFamily="34" charset="0"/>
              <a:buChar char="•"/>
            </a:pPr>
            <a:r>
              <a:rPr lang="en-US" b="0" i="0" dirty="0" err="1">
                <a:solidFill>
                  <a:srgbClr val="000000"/>
                </a:solidFill>
                <a:effectLst/>
                <a:latin typeface="+mj-lt"/>
              </a:rPr>
              <a:t>Bacteremic</a:t>
            </a:r>
            <a:r>
              <a:rPr lang="en-US" b="0" i="0" dirty="0">
                <a:solidFill>
                  <a:srgbClr val="000000"/>
                </a:solidFill>
                <a:effectLst/>
                <a:latin typeface="+mj-lt"/>
              </a:rPr>
              <a:t> pneumonia (15% of cases)</a:t>
            </a:r>
          </a:p>
          <a:p>
            <a:pPr algn="l">
              <a:buFont typeface="Arial" panose="020B0604020202020204" pitchFamily="34" charset="0"/>
              <a:buChar char="•"/>
            </a:pPr>
            <a:endParaRPr lang="en-US" b="0" i="0" dirty="0">
              <a:solidFill>
                <a:srgbClr val="000000"/>
              </a:solidFill>
              <a:effectLst/>
              <a:latin typeface="+mj-lt"/>
            </a:endParaRPr>
          </a:p>
        </p:txBody>
      </p:sp>
      <p:pic>
        <p:nvPicPr>
          <p:cNvPr id="7" name="Picture 6" descr="Meningococcemia symptoms summary, including meningitis">
            <a:extLst>
              <a:ext uri="{FF2B5EF4-FFF2-40B4-BE49-F238E27FC236}">
                <a16:creationId xmlns:a16="http://schemas.microsoft.com/office/drawing/2014/main" id="{7E8F96C0-74FA-4FE1-8BEB-4DC612FFE79C}"/>
              </a:ext>
            </a:extLst>
          </p:cNvPr>
          <p:cNvPicPr>
            <a:picLocks noChangeAspect="1"/>
          </p:cNvPicPr>
          <p:nvPr/>
        </p:nvPicPr>
        <p:blipFill>
          <a:blip r:embed="rId2"/>
          <a:stretch>
            <a:fillRect/>
          </a:stretch>
        </p:blipFill>
        <p:spPr>
          <a:xfrm>
            <a:off x="3650979" y="1555713"/>
            <a:ext cx="5429449" cy="4247317"/>
          </a:xfrm>
          <a:prstGeom prst="rect">
            <a:avLst/>
          </a:prstGeom>
        </p:spPr>
      </p:pic>
      <p:sp>
        <p:nvSpPr>
          <p:cNvPr id="8" name="TextBox 7">
            <a:extLst>
              <a:ext uri="{FF2B5EF4-FFF2-40B4-BE49-F238E27FC236}">
                <a16:creationId xmlns:a16="http://schemas.microsoft.com/office/drawing/2014/main" id="{30BAAE64-A14F-4E5D-AE6F-A4EF24C97337}"/>
              </a:ext>
            </a:extLst>
          </p:cNvPr>
          <p:cNvSpPr txBox="1"/>
          <p:nvPr/>
        </p:nvSpPr>
        <p:spPr>
          <a:xfrm>
            <a:off x="3831771" y="5803030"/>
            <a:ext cx="5138058" cy="369332"/>
          </a:xfrm>
          <a:prstGeom prst="rect">
            <a:avLst/>
          </a:prstGeom>
          <a:noFill/>
        </p:spPr>
        <p:txBody>
          <a:bodyPr wrap="square" rtlCol="0">
            <a:spAutoFit/>
          </a:bodyPr>
          <a:lstStyle/>
          <a:p>
            <a:r>
              <a:rPr lang="en-US" dirty="0"/>
              <a:t>Image from: National Meningitis Association</a:t>
            </a:r>
          </a:p>
        </p:txBody>
      </p:sp>
      <p:sp>
        <p:nvSpPr>
          <p:cNvPr id="3" name="Slide Number Placeholder 2">
            <a:extLst>
              <a:ext uri="{FF2B5EF4-FFF2-40B4-BE49-F238E27FC236}">
                <a16:creationId xmlns:a16="http://schemas.microsoft.com/office/drawing/2014/main" id="{A93BC4E3-031B-402A-9B00-767533D5A42D}"/>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186809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FA0-291F-4434-87B3-46CD03868AD2}"/>
              </a:ext>
            </a:extLst>
          </p:cNvPr>
          <p:cNvSpPr>
            <a:spLocks noGrp="1"/>
          </p:cNvSpPr>
          <p:nvPr>
            <p:ph type="title"/>
          </p:nvPr>
        </p:nvSpPr>
        <p:spPr/>
        <p:txBody>
          <a:bodyPr/>
          <a:lstStyle/>
          <a:p>
            <a:r>
              <a:rPr lang="en-US" dirty="0" err="1"/>
              <a:t>MenACWY</a:t>
            </a:r>
            <a:r>
              <a:rPr lang="en-US" dirty="0"/>
              <a:t> vaccination</a:t>
            </a:r>
          </a:p>
        </p:txBody>
      </p:sp>
      <p:sp>
        <p:nvSpPr>
          <p:cNvPr id="5" name="TextBox 4">
            <a:extLst>
              <a:ext uri="{FF2B5EF4-FFF2-40B4-BE49-F238E27FC236}">
                <a16:creationId xmlns:a16="http://schemas.microsoft.com/office/drawing/2014/main" id="{85218C6C-924F-4921-B2CF-17586997D4C6}"/>
              </a:ext>
            </a:extLst>
          </p:cNvPr>
          <p:cNvSpPr txBox="1"/>
          <p:nvPr/>
        </p:nvSpPr>
        <p:spPr>
          <a:xfrm>
            <a:off x="737905" y="1511597"/>
            <a:ext cx="7668189" cy="3477875"/>
          </a:xfrm>
          <a:prstGeom prst="rect">
            <a:avLst/>
          </a:prstGeom>
          <a:noFill/>
        </p:spPr>
        <p:txBody>
          <a:bodyPr wrap="square">
            <a:spAutoFit/>
          </a:bodyPr>
          <a:lstStyle/>
          <a:p>
            <a:pPr algn="l"/>
            <a:r>
              <a:rPr lang="en-US" sz="2000" b="1" i="0" dirty="0">
                <a:solidFill>
                  <a:srgbClr val="222222"/>
                </a:solidFill>
                <a:effectLst/>
                <a:latin typeface="+mj-lt"/>
              </a:rPr>
              <a:t>ACIP recommends </a:t>
            </a:r>
            <a:r>
              <a:rPr lang="en-US" sz="2000" b="1" i="0" dirty="0" err="1">
                <a:solidFill>
                  <a:srgbClr val="222222"/>
                </a:solidFill>
                <a:effectLst/>
                <a:latin typeface="+mj-lt"/>
              </a:rPr>
              <a:t>MenACWY</a:t>
            </a:r>
            <a:r>
              <a:rPr lang="en-US" sz="2000" b="1" i="0" dirty="0">
                <a:solidFill>
                  <a:srgbClr val="222222"/>
                </a:solidFill>
                <a:effectLst/>
                <a:latin typeface="+mj-lt"/>
              </a:rPr>
              <a:t> vaccination for the following groups:</a:t>
            </a:r>
            <a:endParaRPr lang="en-US" sz="2000" b="0" i="0" dirty="0">
              <a:solidFill>
                <a:srgbClr val="222222"/>
              </a:solidFill>
              <a:effectLst/>
              <a:latin typeface="+mj-lt"/>
            </a:endParaRPr>
          </a:p>
          <a:p>
            <a:pPr algn="l">
              <a:buFont typeface="Arial" panose="020B0604020202020204" pitchFamily="34" charset="0"/>
              <a:buChar char="•"/>
            </a:pPr>
            <a:r>
              <a:rPr lang="en-US" sz="2000" b="0" i="0" dirty="0">
                <a:solidFill>
                  <a:srgbClr val="000000"/>
                </a:solidFill>
                <a:effectLst/>
                <a:latin typeface="+mj-lt"/>
              </a:rPr>
              <a:t>Routine vaccination for persons aged 11 or 12 years, with a booster dose at age 16 years</a:t>
            </a:r>
          </a:p>
          <a:p>
            <a:pPr algn="l">
              <a:buFont typeface="Arial" panose="020B0604020202020204" pitchFamily="34" charset="0"/>
              <a:buChar char="•"/>
            </a:pPr>
            <a:r>
              <a:rPr lang="en-US" sz="2000" b="0" i="0" dirty="0">
                <a:solidFill>
                  <a:srgbClr val="000000"/>
                </a:solidFill>
                <a:effectLst/>
                <a:latin typeface="+mj-lt"/>
              </a:rPr>
              <a:t>Routine and booster vaccination of persons aged ≥2 months at increased risk for meningococcal disease (dosing schedule varies by age and indication, and interval for booster doses varies by age at time of previous vaccination):</a:t>
            </a:r>
          </a:p>
          <a:p>
            <a:pPr marL="742950" lvl="1" indent="-285750" algn="l">
              <a:buFont typeface="Arial" panose="020B0604020202020204" pitchFamily="34" charset="0"/>
              <a:buChar char="•"/>
            </a:pPr>
            <a:r>
              <a:rPr lang="en-US" sz="2000" b="0" i="0" dirty="0">
                <a:solidFill>
                  <a:srgbClr val="000000"/>
                </a:solidFill>
                <a:effectLst/>
                <a:latin typeface="+mj-lt"/>
              </a:rPr>
              <a:t>Persons with certain medical conditions including anatomic or functional asplenia, complement component deficiencies, or </a:t>
            </a:r>
            <a:r>
              <a:rPr lang="en-US" sz="2000" b="1" i="0" dirty="0">
                <a:solidFill>
                  <a:srgbClr val="000000"/>
                </a:solidFill>
                <a:effectLst/>
                <a:latin typeface="+mj-lt"/>
              </a:rPr>
              <a:t>HIV infection</a:t>
            </a:r>
          </a:p>
        </p:txBody>
      </p:sp>
      <p:sp>
        <p:nvSpPr>
          <p:cNvPr id="3" name="Slide Number Placeholder 2">
            <a:extLst>
              <a:ext uri="{FF2B5EF4-FFF2-40B4-BE49-F238E27FC236}">
                <a16:creationId xmlns:a16="http://schemas.microsoft.com/office/drawing/2014/main" id="{B976433C-9123-4200-8F1A-8E34AAD641AA}"/>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162637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F44F-E853-4BE2-8EC1-4C57ED90E776}"/>
              </a:ext>
            </a:extLst>
          </p:cNvPr>
          <p:cNvSpPr>
            <a:spLocks noGrp="1"/>
          </p:cNvSpPr>
          <p:nvPr>
            <p:ph type="title"/>
          </p:nvPr>
        </p:nvSpPr>
        <p:spPr/>
        <p:txBody>
          <a:bodyPr/>
          <a:lstStyle/>
          <a:p>
            <a:r>
              <a:rPr lang="en-US" dirty="0" err="1"/>
              <a:t>MenB</a:t>
            </a:r>
            <a:r>
              <a:rPr lang="en-US" dirty="0"/>
              <a:t> vaccination</a:t>
            </a:r>
          </a:p>
        </p:txBody>
      </p:sp>
      <p:sp>
        <p:nvSpPr>
          <p:cNvPr id="5" name="TextBox 4">
            <a:extLst>
              <a:ext uri="{FF2B5EF4-FFF2-40B4-BE49-F238E27FC236}">
                <a16:creationId xmlns:a16="http://schemas.microsoft.com/office/drawing/2014/main" id="{DF78D33A-ACD6-4961-A00C-A017099ECD69}"/>
              </a:ext>
            </a:extLst>
          </p:cNvPr>
          <p:cNvSpPr txBox="1"/>
          <p:nvPr/>
        </p:nvSpPr>
        <p:spPr>
          <a:xfrm>
            <a:off x="602342" y="1398364"/>
            <a:ext cx="7743371" cy="4093428"/>
          </a:xfrm>
          <a:prstGeom prst="rect">
            <a:avLst/>
          </a:prstGeom>
          <a:noFill/>
        </p:spPr>
        <p:txBody>
          <a:bodyPr wrap="square">
            <a:spAutoFit/>
          </a:bodyPr>
          <a:lstStyle/>
          <a:p>
            <a:pPr algn="l">
              <a:buFont typeface="Arial" panose="020B0604020202020204" pitchFamily="34" charset="0"/>
              <a:buChar char="•"/>
            </a:pPr>
            <a:r>
              <a:rPr lang="en-US" sz="2000" b="0" i="0" dirty="0">
                <a:solidFill>
                  <a:srgbClr val="000000"/>
                </a:solidFill>
                <a:effectLst/>
                <a:latin typeface="+mj-lt"/>
              </a:rPr>
              <a:t>Routine and booster vaccination of persons aged ≥10 years at increased risk for meningococcal disease (dosing schedule varies by vaccine brand; boosters should be administered at 1 year after primary series completion, then every 2–3 years thereafter for those who remain at increased risk):</a:t>
            </a:r>
          </a:p>
          <a:p>
            <a:pPr marL="742950" lvl="1" indent="-285750" algn="l">
              <a:buFont typeface="Arial" panose="020B0604020202020204" pitchFamily="34" charset="0"/>
              <a:buChar char="•"/>
            </a:pPr>
            <a:r>
              <a:rPr lang="en-US" sz="2000" b="0" i="0" dirty="0">
                <a:solidFill>
                  <a:srgbClr val="000000"/>
                </a:solidFill>
                <a:effectLst/>
                <a:latin typeface="+mj-lt"/>
              </a:rPr>
              <a:t>Persons at increased risk during an outbreak (e.g., in community or organizational settings, and </a:t>
            </a:r>
            <a:r>
              <a:rPr lang="en-US" sz="2000" b="1" i="0" dirty="0">
                <a:solidFill>
                  <a:srgbClr val="000000"/>
                </a:solidFill>
                <a:effectLst/>
                <a:latin typeface="+mj-lt"/>
              </a:rPr>
              <a:t>among men who have sex with men)</a:t>
            </a:r>
          </a:p>
          <a:p>
            <a:pPr marL="742950" lvl="1" indent="-285750" algn="l">
              <a:buFont typeface="Arial" panose="020B0604020202020204" pitchFamily="34" charset="0"/>
              <a:buChar char="•"/>
            </a:pPr>
            <a:endParaRPr lang="en-US" sz="2000" b="1" i="0" dirty="0">
              <a:solidFill>
                <a:srgbClr val="000000"/>
              </a:solidFill>
              <a:effectLst/>
              <a:latin typeface="+mj-lt"/>
            </a:endParaRPr>
          </a:p>
          <a:p>
            <a:pPr algn="l">
              <a:buFont typeface="Arial" panose="020B0604020202020204" pitchFamily="34" charset="0"/>
              <a:buChar char="•"/>
            </a:pPr>
            <a:r>
              <a:rPr lang="en-US" sz="2000" b="0" i="0" dirty="0">
                <a:solidFill>
                  <a:srgbClr val="000000"/>
                </a:solidFill>
                <a:effectLst/>
                <a:latin typeface="+mj-lt"/>
              </a:rPr>
              <a:t>Vaccination of adolescents and young adults aged 16–23 years with a 2-dose </a:t>
            </a:r>
            <a:r>
              <a:rPr lang="en-US" sz="2000" b="0" i="0" dirty="0" err="1">
                <a:solidFill>
                  <a:srgbClr val="000000"/>
                </a:solidFill>
                <a:effectLst/>
                <a:latin typeface="+mj-lt"/>
              </a:rPr>
              <a:t>MenB</a:t>
            </a:r>
            <a:r>
              <a:rPr lang="en-US" sz="2000" b="0" i="0" dirty="0">
                <a:solidFill>
                  <a:srgbClr val="000000"/>
                </a:solidFill>
                <a:effectLst/>
                <a:latin typeface="+mj-lt"/>
              </a:rPr>
              <a:t> series on the basis of shared clinical decision-making. </a:t>
            </a:r>
          </a:p>
          <a:p>
            <a:pPr algn="l">
              <a:buFont typeface="Arial" panose="020B0604020202020204" pitchFamily="34" charset="0"/>
              <a:buChar char="•"/>
            </a:pPr>
            <a:r>
              <a:rPr lang="en-US" sz="2000" b="0" i="0" dirty="0">
                <a:solidFill>
                  <a:srgbClr val="000000"/>
                </a:solidFill>
                <a:effectLst/>
                <a:latin typeface="+mj-lt"/>
              </a:rPr>
              <a:t>The preferred age for </a:t>
            </a:r>
            <a:r>
              <a:rPr lang="en-US" sz="2000" b="0" i="0" dirty="0" err="1">
                <a:solidFill>
                  <a:srgbClr val="000000"/>
                </a:solidFill>
                <a:effectLst/>
                <a:latin typeface="+mj-lt"/>
              </a:rPr>
              <a:t>MenB</a:t>
            </a:r>
            <a:r>
              <a:rPr lang="en-US" sz="2000" b="0" i="0" dirty="0">
                <a:solidFill>
                  <a:srgbClr val="000000"/>
                </a:solidFill>
                <a:effectLst/>
                <a:latin typeface="+mj-lt"/>
              </a:rPr>
              <a:t> vaccination is 16–18 years</a:t>
            </a:r>
          </a:p>
        </p:txBody>
      </p:sp>
      <p:sp>
        <p:nvSpPr>
          <p:cNvPr id="3" name="Slide Number Placeholder 2">
            <a:extLst>
              <a:ext uri="{FF2B5EF4-FFF2-40B4-BE49-F238E27FC236}">
                <a16:creationId xmlns:a16="http://schemas.microsoft.com/office/drawing/2014/main" id="{0185BB9A-D898-40B1-A947-393E75489AC0}"/>
              </a:ext>
            </a:extLst>
          </p:cNvPr>
          <p:cNvSpPr>
            <a:spLocks noGrp="1"/>
          </p:cNvSpPr>
          <p:nvPr>
            <p:ph type="sldNum" sz="quarter" idx="12"/>
          </p:nvPr>
        </p:nvSpPr>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47209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0E9A-2972-49C5-86EE-D8D07D0E1C9B}"/>
              </a:ext>
            </a:extLst>
          </p:cNvPr>
          <p:cNvSpPr>
            <a:spLocks noGrp="1"/>
          </p:cNvSpPr>
          <p:nvPr>
            <p:ph type="title"/>
          </p:nvPr>
        </p:nvSpPr>
        <p:spPr/>
        <p:txBody>
          <a:bodyPr/>
          <a:lstStyle/>
          <a:p>
            <a:r>
              <a:rPr lang="en-US" dirty="0"/>
              <a:t>Pneumococcal Vaccination</a:t>
            </a:r>
          </a:p>
        </p:txBody>
      </p:sp>
      <p:sp>
        <p:nvSpPr>
          <p:cNvPr id="5" name="TextBox 4">
            <a:extLst>
              <a:ext uri="{FF2B5EF4-FFF2-40B4-BE49-F238E27FC236}">
                <a16:creationId xmlns:a16="http://schemas.microsoft.com/office/drawing/2014/main" id="{A544C6E9-E288-45D8-9B0E-18D65E370109}"/>
              </a:ext>
            </a:extLst>
          </p:cNvPr>
          <p:cNvSpPr txBox="1"/>
          <p:nvPr/>
        </p:nvSpPr>
        <p:spPr>
          <a:xfrm>
            <a:off x="414215" y="1319592"/>
            <a:ext cx="8315569" cy="5016758"/>
          </a:xfrm>
          <a:prstGeom prst="rect">
            <a:avLst/>
          </a:prstGeom>
          <a:noFill/>
        </p:spPr>
        <p:txBody>
          <a:bodyPr wrap="square">
            <a:spAutoFit/>
          </a:bodyPr>
          <a:lstStyle/>
          <a:p>
            <a:r>
              <a:rPr lang="en-US" sz="2000" b="0" i="0" dirty="0">
                <a:solidFill>
                  <a:srgbClr val="232323"/>
                </a:solidFill>
                <a:effectLst/>
                <a:latin typeface="+mj-lt"/>
              </a:rPr>
              <a:t>Vaccination against </a:t>
            </a:r>
            <a:r>
              <a:rPr lang="en-US" sz="2000" b="0" i="1" dirty="0">
                <a:solidFill>
                  <a:srgbClr val="232323"/>
                </a:solidFill>
                <a:effectLst/>
                <a:latin typeface="+mj-lt"/>
              </a:rPr>
              <a:t>Streptococcus pneumoniae</a:t>
            </a:r>
            <a:r>
              <a:rPr lang="en-US" sz="2000" b="0" i="0" dirty="0">
                <a:solidFill>
                  <a:srgbClr val="232323"/>
                </a:solidFill>
                <a:effectLst/>
                <a:latin typeface="+mj-lt"/>
              </a:rPr>
              <a:t> is recommended for all patients with HIV. The dosing schedule depends on the patient's immunization history and the availability of vaccines. </a:t>
            </a:r>
          </a:p>
          <a:p>
            <a:endParaRPr lang="en-US" sz="2000" dirty="0">
              <a:solidFill>
                <a:srgbClr val="232323"/>
              </a:solidFill>
              <a:latin typeface="+mj-lt"/>
            </a:endParaRPr>
          </a:p>
          <a:p>
            <a:r>
              <a:rPr lang="en-US" sz="2000" b="0" i="0" dirty="0">
                <a:solidFill>
                  <a:srgbClr val="232323"/>
                </a:solidFill>
                <a:effectLst/>
                <a:latin typeface="+mj-lt"/>
              </a:rPr>
              <a:t>The most important risk factor for developing pneumococcal infections is the level of immunosuppression (</a:t>
            </a:r>
            <a:r>
              <a:rPr lang="en-US" sz="2000" b="0" i="0" dirty="0" err="1">
                <a:solidFill>
                  <a:srgbClr val="232323"/>
                </a:solidFill>
                <a:effectLst/>
                <a:latin typeface="+mj-lt"/>
              </a:rPr>
              <a:t>eg</a:t>
            </a:r>
            <a:r>
              <a:rPr lang="en-US" sz="2000" b="0" i="0" dirty="0">
                <a:solidFill>
                  <a:srgbClr val="232323"/>
                </a:solidFill>
                <a:effectLst/>
                <a:latin typeface="+mj-lt"/>
              </a:rPr>
              <a:t>, CD4 count &lt;200 cells/</a:t>
            </a:r>
            <a:r>
              <a:rPr lang="en-US" sz="2000" b="0" i="0" dirty="0" err="1">
                <a:solidFill>
                  <a:srgbClr val="232323"/>
                </a:solidFill>
                <a:effectLst/>
                <a:latin typeface="+mj-lt"/>
              </a:rPr>
              <a:t>microL</a:t>
            </a:r>
            <a:r>
              <a:rPr lang="en-US" sz="2000" b="0" i="0" dirty="0">
                <a:solidFill>
                  <a:srgbClr val="232323"/>
                </a:solidFill>
                <a:effectLst/>
                <a:latin typeface="+mj-lt"/>
              </a:rPr>
              <a:t>)</a:t>
            </a:r>
          </a:p>
          <a:p>
            <a:endParaRPr lang="en-US" sz="2000" dirty="0">
              <a:solidFill>
                <a:srgbClr val="232323"/>
              </a:solidFill>
              <a:latin typeface="+mj-lt"/>
            </a:endParaRPr>
          </a:p>
          <a:p>
            <a:r>
              <a:rPr lang="en-US" sz="2000" b="1" i="0" dirty="0">
                <a:solidFill>
                  <a:srgbClr val="000000"/>
                </a:solidFill>
                <a:effectLst/>
                <a:latin typeface="+mj-lt"/>
              </a:rPr>
              <a:t>Adults aged 19–64 years </a:t>
            </a:r>
            <a:r>
              <a:rPr lang="en-US" sz="2000" b="0" i="0" dirty="0">
                <a:solidFill>
                  <a:srgbClr val="000000"/>
                </a:solidFill>
                <a:effectLst/>
                <a:latin typeface="+mj-lt"/>
              </a:rPr>
              <a:t>with certain underlying medical conditions or other risk factors (such as HIV infection) who previously have not received a pneumococcal vaccine, or whose previous vaccination history is unknown, should receive: </a:t>
            </a:r>
          </a:p>
          <a:p>
            <a:pPr marL="742199" lvl="1" indent="-285750">
              <a:buFont typeface="Arial" panose="020B0604020202020204" pitchFamily="34" charset="0"/>
              <a:buChar char="•"/>
            </a:pPr>
            <a:r>
              <a:rPr lang="en-US" sz="2000" b="0" i="0" dirty="0">
                <a:solidFill>
                  <a:srgbClr val="000000"/>
                </a:solidFill>
                <a:effectLst/>
                <a:latin typeface="+mj-lt"/>
              </a:rPr>
              <a:t>a single dose of PCV20 or PCV15. </a:t>
            </a:r>
          </a:p>
          <a:p>
            <a:pPr marL="742199" lvl="1" indent="-285750">
              <a:buFont typeface="Arial" panose="020B0604020202020204" pitchFamily="34" charset="0"/>
              <a:buChar char="•"/>
            </a:pPr>
            <a:r>
              <a:rPr lang="en-US" sz="2000" b="0" i="0" dirty="0">
                <a:solidFill>
                  <a:srgbClr val="000000"/>
                </a:solidFill>
                <a:effectLst/>
                <a:latin typeface="+mj-lt"/>
              </a:rPr>
              <a:t>When PCV15 is used, it should be followed at a ≥1 year interval with a single dose of PPSV23</a:t>
            </a:r>
          </a:p>
          <a:p>
            <a:endParaRPr lang="en-US" sz="2000" dirty="0">
              <a:latin typeface="+mj-lt"/>
            </a:endParaRPr>
          </a:p>
          <a:p>
            <a:endParaRPr lang="en-US" sz="2000" dirty="0">
              <a:latin typeface="+mj-lt"/>
            </a:endParaRPr>
          </a:p>
        </p:txBody>
      </p:sp>
      <p:sp>
        <p:nvSpPr>
          <p:cNvPr id="3" name="Slide Number Placeholder 2">
            <a:extLst>
              <a:ext uri="{FF2B5EF4-FFF2-40B4-BE49-F238E27FC236}">
                <a16:creationId xmlns:a16="http://schemas.microsoft.com/office/drawing/2014/main" id="{7B7A6477-FEA9-4A26-B662-294567C330B8}"/>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127869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371230" y="1196622"/>
            <a:ext cx="8401542" cy="4899377"/>
          </a:xfrm>
        </p:spPr>
        <p:txBody>
          <a:bodyPr vert="horz" lIns="91290" tIns="45645" rIns="91290" bIns="45645" rtlCol="0" anchor="t">
            <a:noAutofit/>
          </a:bodyPr>
          <a:lstStyle/>
          <a:p>
            <a:pPr marL="113665" indent="0">
              <a:buNone/>
            </a:pPr>
            <a:r>
              <a:rPr lang="en-US" sz="14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endParaRPr lang="en-US" sz="1400" dirty="0"/>
          </a:p>
          <a:p>
            <a:pPr marL="113665" indent="0">
              <a:buNone/>
            </a:pPr>
            <a:r>
              <a:rPr lang="en-US" sz="1400" dirty="0">
                <a:ea typeface="+mn-lt"/>
                <a:cs typeface="+mn-lt"/>
              </a:rPr>
              <a:t>​</a:t>
            </a:r>
            <a:r>
              <a:rPr lang="en-US" sz="1400" b="1" dirty="0">
                <a:ea typeface="+mn-lt"/>
                <a:cs typeface="+mn-lt"/>
              </a:rPr>
              <a:t>HRSA Acknowledgement Statement​</a:t>
            </a:r>
            <a:br>
              <a:rPr lang="en-US" sz="1400" dirty="0">
                <a:ea typeface="+mn-lt"/>
                <a:cs typeface="+mn-lt"/>
              </a:rPr>
            </a:br>
            <a:r>
              <a:rPr lang="en-US" sz="1400" dirty="0">
                <a:ea typeface="+mn-lt"/>
                <a:cs typeface="+mn-lt"/>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p>
          <a:p>
            <a:pPr marL="113665" indent="0">
              <a:buNone/>
            </a:pPr>
            <a:r>
              <a:rPr lang="en-US" sz="1400" dirty="0">
                <a:ea typeface="+mn-lt"/>
                <a:cs typeface="+mn-lt"/>
              </a:rPr>
              <a:t>​</a:t>
            </a:r>
            <a:r>
              <a:rPr lang="en-US" sz="1400" b="1" dirty="0">
                <a:ea typeface="+mn-lt"/>
                <a:cs typeface="+mn-lt"/>
              </a:rPr>
              <a:t>Trade Name Disclosure Statement​</a:t>
            </a:r>
            <a:br>
              <a:rPr lang="en-US" sz="1400" dirty="0">
                <a:ea typeface="+mn-lt"/>
                <a:cs typeface="+mn-lt"/>
              </a:rPr>
            </a:br>
            <a:r>
              <a:rPr lang="en-US" sz="1400" dirty="0">
                <a:ea typeface="+mn-lt"/>
                <a:cs typeface="+mn-lt"/>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58574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8149-8F8E-468E-9077-D2FC177602E5}"/>
              </a:ext>
            </a:extLst>
          </p:cNvPr>
          <p:cNvSpPr>
            <a:spLocks noGrp="1"/>
          </p:cNvSpPr>
          <p:nvPr>
            <p:ph type="title"/>
          </p:nvPr>
        </p:nvSpPr>
        <p:spPr/>
        <p:txBody>
          <a:bodyPr/>
          <a:lstStyle/>
          <a:p>
            <a:r>
              <a:rPr lang="en-US" dirty="0" err="1"/>
              <a:t>Mpox</a:t>
            </a:r>
            <a:r>
              <a:rPr lang="en-US" dirty="0"/>
              <a:t> rash: visual examples</a:t>
            </a:r>
          </a:p>
        </p:txBody>
      </p:sp>
      <p:pic>
        <p:nvPicPr>
          <p:cNvPr id="3074" name="Picture 2" descr="Mpox">
            <a:extLst>
              <a:ext uri="{FF2B5EF4-FFF2-40B4-BE49-F238E27FC236}">
                <a16:creationId xmlns:a16="http://schemas.microsoft.com/office/drawing/2014/main" id="{3AB0FBE5-E4F1-41C2-80D9-F2CC289072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a:stretch/>
        </p:blipFill>
        <p:spPr bwMode="auto">
          <a:xfrm>
            <a:off x="638627" y="1417639"/>
            <a:ext cx="7667339" cy="434453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24E85A8-CE7C-4318-A917-5411AED2A539}"/>
              </a:ext>
            </a:extLst>
          </p:cNvPr>
          <p:cNvSpPr>
            <a:spLocks noGrp="1"/>
          </p:cNvSpPr>
          <p:nvPr>
            <p:ph type="sldNum" sz="quarter" idx="12"/>
          </p:nvPr>
        </p:nvSpPr>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255114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2B50-17BB-49B3-AE6A-033E05BEE9B5}"/>
              </a:ext>
            </a:extLst>
          </p:cNvPr>
          <p:cNvSpPr>
            <a:spLocks noGrp="1"/>
          </p:cNvSpPr>
          <p:nvPr>
            <p:ph type="title"/>
          </p:nvPr>
        </p:nvSpPr>
        <p:spPr/>
        <p:txBody>
          <a:bodyPr/>
          <a:lstStyle/>
          <a:p>
            <a:r>
              <a:rPr lang="en-US" dirty="0" err="1"/>
              <a:t>Orthopoxvirus</a:t>
            </a:r>
            <a:r>
              <a:rPr lang="en-US" dirty="0"/>
              <a:t> (smallpox and </a:t>
            </a:r>
            <a:r>
              <a:rPr lang="en-US" dirty="0" err="1"/>
              <a:t>mpox</a:t>
            </a:r>
            <a:r>
              <a:rPr lang="en-US" dirty="0"/>
              <a:t>) vaccines</a:t>
            </a:r>
          </a:p>
        </p:txBody>
      </p:sp>
      <p:sp>
        <p:nvSpPr>
          <p:cNvPr id="7" name="TextBox 6">
            <a:extLst>
              <a:ext uri="{FF2B5EF4-FFF2-40B4-BE49-F238E27FC236}">
                <a16:creationId xmlns:a16="http://schemas.microsoft.com/office/drawing/2014/main" id="{3A313C6F-2B22-45A6-B3FB-8B8989148E64}"/>
              </a:ext>
            </a:extLst>
          </p:cNvPr>
          <p:cNvSpPr txBox="1"/>
          <p:nvPr/>
        </p:nvSpPr>
        <p:spPr>
          <a:xfrm>
            <a:off x="457202" y="1859340"/>
            <a:ext cx="8074586" cy="2031325"/>
          </a:xfrm>
          <a:prstGeom prst="rect">
            <a:avLst/>
          </a:prstGeom>
          <a:noFill/>
        </p:spPr>
        <p:txBody>
          <a:bodyPr wrap="square">
            <a:spAutoFit/>
          </a:bodyPr>
          <a:lstStyle/>
          <a:p>
            <a:r>
              <a:rPr lang="en-US" b="0" i="0" dirty="0">
                <a:solidFill>
                  <a:srgbClr val="232323"/>
                </a:solidFill>
                <a:effectLst/>
                <a:latin typeface="+mj-lt"/>
              </a:rPr>
              <a:t>The </a:t>
            </a:r>
            <a:r>
              <a:rPr lang="en-US" b="1" i="0" dirty="0">
                <a:solidFill>
                  <a:srgbClr val="232323"/>
                </a:solidFill>
                <a:effectLst/>
                <a:latin typeface="+mj-lt"/>
              </a:rPr>
              <a:t>Modified Vaccinia Ankara </a:t>
            </a:r>
            <a:r>
              <a:rPr lang="en-US" b="0" i="0" dirty="0">
                <a:solidFill>
                  <a:srgbClr val="232323"/>
                </a:solidFill>
                <a:effectLst/>
                <a:latin typeface="+mj-lt"/>
              </a:rPr>
              <a:t>is approved for prevention of </a:t>
            </a:r>
            <a:r>
              <a:rPr lang="en-US" b="0" i="0" dirty="0" err="1">
                <a:solidFill>
                  <a:srgbClr val="232323"/>
                </a:solidFill>
                <a:effectLst/>
                <a:latin typeface="+mj-lt"/>
              </a:rPr>
              <a:t>mpox</a:t>
            </a:r>
            <a:r>
              <a:rPr lang="en-US" b="0" i="0" dirty="0">
                <a:solidFill>
                  <a:srgbClr val="232323"/>
                </a:solidFill>
                <a:effectLst/>
                <a:latin typeface="+mj-lt"/>
              </a:rPr>
              <a:t> (previously referred to as monkeypox) and smallpox. </a:t>
            </a:r>
          </a:p>
          <a:p>
            <a:endParaRPr lang="en-US" dirty="0">
              <a:solidFill>
                <a:srgbClr val="232323"/>
              </a:solidFill>
              <a:latin typeface="+mj-lt"/>
            </a:endParaRPr>
          </a:p>
          <a:p>
            <a:r>
              <a:rPr lang="en-US" b="1" dirty="0">
                <a:solidFill>
                  <a:srgbClr val="232323"/>
                </a:solidFill>
                <a:latin typeface="+mj-lt"/>
              </a:rPr>
              <a:t>Schedule: </a:t>
            </a:r>
            <a:r>
              <a:rPr lang="en-US" dirty="0">
                <a:solidFill>
                  <a:srgbClr val="232323"/>
                </a:solidFill>
                <a:latin typeface="+mj-lt"/>
              </a:rPr>
              <a:t>T</a:t>
            </a:r>
            <a:r>
              <a:rPr lang="en-US" b="0" i="0" dirty="0">
                <a:solidFill>
                  <a:srgbClr val="000000"/>
                </a:solidFill>
                <a:effectLst/>
                <a:latin typeface="+mj-lt"/>
              </a:rPr>
              <a:t>wo doses administered 28 days (4 weeks) apart</a:t>
            </a:r>
            <a:endParaRPr lang="en-US" dirty="0">
              <a:solidFill>
                <a:srgbClr val="232323"/>
              </a:solidFill>
              <a:latin typeface="+mj-lt"/>
            </a:endParaRPr>
          </a:p>
          <a:p>
            <a:endParaRPr lang="en-US" dirty="0">
              <a:solidFill>
                <a:srgbClr val="232323"/>
              </a:solidFill>
              <a:latin typeface="+mj-lt"/>
            </a:endParaRPr>
          </a:p>
          <a:p>
            <a:r>
              <a:rPr lang="en-US" b="0" i="0" dirty="0">
                <a:solidFill>
                  <a:srgbClr val="232323"/>
                </a:solidFill>
                <a:effectLst/>
                <a:latin typeface="+mj-lt"/>
              </a:rPr>
              <a:t>ACAM2000 smallpox vaccine should generally be </a:t>
            </a:r>
            <a:r>
              <a:rPr lang="en-US" b="1" i="0" dirty="0">
                <a:solidFill>
                  <a:srgbClr val="232323"/>
                </a:solidFill>
                <a:effectLst/>
                <a:latin typeface="+mj-lt"/>
              </a:rPr>
              <a:t>avoided in persons </a:t>
            </a:r>
            <a:r>
              <a:rPr lang="en-US" b="0" i="0" dirty="0">
                <a:solidFill>
                  <a:srgbClr val="232323"/>
                </a:solidFill>
                <a:effectLst/>
                <a:latin typeface="+mj-lt"/>
              </a:rPr>
              <a:t>with HIV because it is replication-competent.</a:t>
            </a:r>
            <a:endParaRPr lang="en-US" dirty="0">
              <a:latin typeface="+mj-lt"/>
            </a:endParaRPr>
          </a:p>
        </p:txBody>
      </p:sp>
      <p:sp>
        <p:nvSpPr>
          <p:cNvPr id="3" name="Slide Number Placeholder 2">
            <a:extLst>
              <a:ext uri="{FF2B5EF4-FFF2-40B4-BE49-F238E27FC236}">
                <a16:creationId xmlns:a16="http://schemas.microsoft.com/office/drawing/2014/main" id="{78F51A8B-71DA-45A2-BE52-6F2E71B1290D}"/>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22490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8709-3E4F-4232-A1B3-1A9C9C465A4E}"/>
              </a:ext>
            </a:extLst>
          </p:cNvPr>
          <p:cNvSpPr>
            <a:spLocks noGrp="1"/>
          </p:cNvSpPr>
          <p:nvPr>
            <p:ph type="title"/>
          </p:nvPr>
        </p:nvSpPr>
        <p:spPr/>
        <p:txBody>
          <a:bodyPr/>
          <a:lstStyle/>
          <a:p>
            <a:r>
              <a:rPr lang="en-US" dirty="0"/>
              <a:t>Indications for </a:t>
            </a:r>
            <a:r>
              <a:rPr lang="en-US" dirty="0" err="1"/>
              <a:t>Orthopox</a:t>
            </a:r>
            <a:r>
              <a:rPr lang="en-US" dirty="0"/>
              <a:t> Vaccines</a:t>
            </a:r>
          </a:p>
        </p:txBody>
      </p:sp>
      <p:sp>
        <p:nvSpPr>
          <p:cNvPr id="5" name="TextBox 4">
            <a:extLst>
              <a:ext uri="{FF2B5EF4-FFF2-40B4-BE49-F238E27FC236}">
                <a16:creationId xmlns:a16="http://schemas.microsoft.com/office/drawing/2014/main" id="{DF371250-A09D-4B4F-AACF-F442FD7BF75A}"/>
              </a:ext>
            </a:extLst>
          </p:cNvPr>
          <p:cNvSpPr txBox="1"/>
          <p:nvPr/>
        </p:nvSpPr>
        <p:spPr>
          <a:xfrm>
            <a:off x="682171" y="1740583"/>
            <a:ext cx="7865629" cy="3693319"/>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mj-lt"/>
              </a:rPr>
              <a:t>For people aged 18 years and older at risk of </a:t>
            </a:r>
            <a:r>
              <a:rPr lang="en-US" b="0" i="0" dirty="0" err="1">
                <a:solidFill>
                  <a:srgbClr val="000000"/>
                </a:solidFill>
                <a:effectLst/>
                <a:latin typeface="+mj-lt"/>
              </a:rPr>
              <a:t>mpox</a:t>
            </a:r>
            <a:r>
              <a:rPr lang="en-US" b="0" i="0" dirty="0">
                <a:solidFill>
                  <a:srgbClr val="000000"/>
                </a:solidFill>
                <a:effectLst/>
                <a:latin typeface="+mj-lt"/>
              </a:rPr>
              <a:t> during an </a:t>
            </a:r>
            <a:r>
              <a:rPr lang="en-US" b="0" i="0" dirty="0" err="1">
                <a:solidFill>
                  <a:srgbClr val="000000"/>
                </a:solidFill>
                <a:effectLst/>
                <a:latin typeface="+mj-lt"/>
              </a:rPr>
              <a:t>mpox</a:t>
            </a:r>
            <a:r>
              <a:rPr lang="en-US" b="0" i="0" dirty="0">
                <a:solidFill>
                  <a:srgbClr val="000000"/>
                </a:solidFill>
                <a:effectLst/>
                <a:latin typeface="+mj-lt"/>
              </a:rPr>
              <a:t> outbreak</a:t>
            </a:r>
          </a:p>
          <a:p>
            <a:pPr algn="l">
              <a:buFont typeface="Arial" panose="020B0604020202020204" pitchFamily="34" charset="0"/>
              <a:buChar char="•"/>
            </a:pPr>
            <a:r>
              <a:rPr lang="en-US" b="0" i="0" dirty="0">
                <a:solidFill>
                  <a:srgbClr val="000000"/>
                </a:solidFill>
                <a:effectLst/>
                <a:latin typeface="+mj-lt"/>
              </a:rPr>
              <a:t>For people aged 18 years and older with the following risks:</a:t>
            </a:r>
          </a:p>
          <a:p>
            <a:pPr marL="742950" lvl="1" indent="-285750" algn="l">
              <a:buFont typeface="Arial" panose="020B0604020202020204" pitchFamily="34" charset="0"/>
              <a:buChar char="•"/>
            </a:pPr>
            <a:r>
              <a:rPr lang="en-US" b="1" i="0" dirty="0">
                <a:solidFill>
                  <a:srgbClr val="000000"/>
                </a:solidFill>
                <a:effectLst/>
                <a:latin typeface="+mj-lt"/>
              </a:rPr>
              <a:t>Gay, bisexual, and other men who have sex with men, transgender or nonbinary</a:t>
            </a:r>
            <a:r>
              <a:rPr lang="en-US" b="0" i="0" dirty="0">
                <a:solidFill>
                  <a:srgbClr val="000000"/>
                </a:solidFill>
                <a:effectLst/>
                <a:latin typeface="+mj-lt"/>
              </a:rPr>
              <a:t> people who in the past 6 months have had one of the following:</a:t>
            </a:r>
          </a:p>
          <a:p>
            <a:pPr marL="1143000" lvl="2" indent="-228600" algn="l">
              <a:buFont typeface="Arial" panose="020B0604020202020204" pitchFamily="34" charset="0"/>
              <a:buChar char="•"/>
            </a:pPr>
            <a:r>
              <a:rPr lang="en-US" b="0" i="0" dirty="0">
                <a:solidFill>
                  <a:srgbClr val="000000"/>
                </a:solidFill>
                <a:effectLst/>
                <a:latin typeface="+mj-lt"/>
              </a:rPr>
              <a:t>A new diagnosis of ≥1 sexually transmitted disease</a:t>
            </a:r>
          </a:p>
          <a:p>
            <a:pPr marL="1143000" lvl="2" indent="-228600" algn="l">
              <a:buFont typeface="Arial" panose="020B0604020202020204" pitchFamily="34" charset="0"/>
              <a:buChar char="•"/>
            </a:pPr>
            <a:r>
              <a:rPr lang="en-US" b="0" i="0" dirty="0">
                <a:solidFill>
                  <a:srgbClr val="000000"/>
                </a:solidFill>
                <a:effectLst/>
                <a:latin typeface="+mj-lt"/>
              </a:rPr>
              <a:t>More than one sex partner</a:t>
            </a:r>
          </a:p>
          <a:p>
            <a:pPr marL="1143000" lvl="2" indent="-228600" algn="l">
              <a:buFont typeface="Arial" panose="020B0604020202020204" pitchFamily="34" charset="0"/>
              <a:buChar char="•"/>
            </a:pPr>
            <a:r>
              <a:rPr lang="en-US" b="0" i="0" dirty="0">
                <a:solidFill>
                  <a:srgbClr val="000000"/>
                </a:solidFill>
                <a:effectLst/>
                <a:latin typeface="+mj-lt"/>
              </a:rPr>
              <a:t>Sex at a commercial sex venue</a:t>
            </a:r>
          </a:p>
          <a:p>
            <a:pPr marL="1143000" lvl="2" indent="-228600" algn="l">
              <a:buFont typeface="Arial" panose="020B0604020202020204" pitchFamily="34" charset="0"/>
              <a:buChar char="•"/>
            </a:pPr>
            <a:r>
              <a:rPr lang="en-US" b="0" i="0" dirty="0">
                <a:solidFill>
                  <a:srgbClr val="000000"/>
                </a:solidFill>
                <a:effectLst/>
                <a:latin typeface="+mj-lt"/>
              </a:rPr>
              <a:t>Sex in association with a large public event in a geographic area where </a:t>
            </a:r>
            <a:r>
              <a:rPr lang="en-US" b="0" i="0" dirty="0" err="1">
                <a:solidFill>
                  <a:srgbClr val="000000"/>
                </a:solidFill>
                <a:effectLst/>
                <a:latin typeface="+mj-lt"/>
              </a:rPr>
              <a:t>mpox</a:t>
            </a:r>
            <a:r>
              <a:rPr lang="en-US" b="0" i="0" dirty="0">
                <a:solidFill>
                  <a:srgbClr val="000000"/>
                </a:solidFill>
                <a:effectLst/>
                <a:latin typeface="+mj-lt"/>
              </a:rPr>
              <a:t> transmission is occurring</a:t>
            </a:r>
          </a:p>
          <a:p>
            <a:pPr marL="742950" lvl="1" indent="-285750" algn="l">
              <a:buFont typeface="Arial" panose="020B0604020202020204" pitchFamily="34" charset="0"/>
              <a:buChar char="•"/>
            </a:pPr>
            <a:r>
              <a:rPr lang="en-US" b="0" i="0" dirty="0">
                <a:solidFill>
                  <a:srgbClr val="000000"/>
                </a:solidFill>
                <a:effectLst/>
                <a:latin typeface="+mj-lt"/>
              </a:rPr>
              <a:t>Sexual partners of people with the risks described above</a:t>
            </a:r>
          </a:p>
          <a:p>
            <a:pPr marL="742950" lvl="1" indent="-285750" algn="l">
              <a:buFont typeface="Arial" panose="020B0604020202020204" pitchFamily="34" charset="0"/>
              <a:buChar char="•"/>
            </a:pPr>
            <a:r>
              <a:rPr lang="en-US" b="0" i="0" dirty="0">
                <a:solidFill>
                  <a:srgbClr val="000000"/>
                </a:solidFill>
                <a:effectLst/>
                <a:latin typeface="+mj-lt"/>
              </a:rPr>
              <a:t>People who anticipate experiencing any of the above</a:t>
            </a:r>
          </a:p>
        </p:txBody>
      </p:sp>
      <p:sp>
        <p:nvSpPr>
          <p:cNvPr id="3" name="Slide Number Placeholder 2">
            <a:extLst>
              <a:ext uri="{FF2B5EF4-FFF2-40B4-BE49-F238E27FC236}">
                <a16:creationId xmlns:a16="http://schemas.microsoft.com/office/drawing/2014/main" id="{549970FE-7BA5-41B4-8A1D-1B2648E87468}"/>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156989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AFC5-D4FF-40A3-83DB-4AB01187C958}"/>
              </a:ext>
            </a:extLst>
          </p:cNvPr>
          <p:cNvSpPr>
            <a:spLocks noGrp="1"/>
          </p:cNvSpPr>
          <p:nvPr>
            <p:ph type="title"/>
          </p:nvPr>
        </p:nvSpPr>
        <p:spPr/>
        <p:txBody>
          <a:bodyPr/>
          <a:lstStyle/>
          <a:p>
            <a:r>
              <a:rPr lang="en-US" dirty="0"/>
              <a:t>Vaccines and CD4 count</a:t>
            </a:r>
          </a:p>
        </p:txBody>
      </p:sp>
      <p:sp>
        <p:nvSpPr>
          <p:cNvPr id="5" name="TextBox 4">
            <a:extLst>
              <a:ext uri="{FF2B5EF4-FFF2-40B4-BE49-F238E27FC236}">
                <a16:creationId xmlns:a16="http://schemas.microsoft.com/office/drawing/2014/main" id="{8AAAF329-21DD-4CAE-898C-8538CEA706BC}"/>
              </a:ext>
            </a:extLst>
          </p:cNvPr>
          <p:cNvSpPr txBox="1"/>
          <p:nvPr/>
        </p:nvSpPr>
        <p:spPr>
          <a:xfrm>
            <a:off x="718219" y="1305341"/>
            <a:ext cx="7148524" cy="3416320"/>
          </a:xfrm>
          <a:prstGeom prst="rect">
            <a:avLst/>
          </a:prstGeom>
          <a:noFill/>
        </p:spPr>
        <p:txBody>
          <a:bodyPr wrap="square">
            <a:spAutoFit/>
          </a:bodyPr>
          <a:lstStyle/>
          <a:p>
            <a:r>
              <a:rPr lang="en-US" b="0" i="0" dirty="0">
                <a:solidFill>
                  <a:srgbClr val="232323"/>
                </a:solidFill>
                <a:effectLst/>
                <a:latin typeface="+mj-lt"/>
              </a:rPr>
              <a:t>In general, live vaccines should be avoided in individuals with HIV who have CD4 counts &lt;200 cells/</a:t>
            </a:r>
            <a:r>
              <a:rPr lang="en-US" b="0" i="0" dirty="0" err="1">
                <a:solidFill>
                  <a:srgbClr val="232323"/>
                </a:solidFill>
                <a:effectLst/>
                <a:latin typeface="+mj-lt"/>
              </a:rPr>
              <a:t>microL</a:t>
            </a:r>
            <a:r>
              <a:rPr lang="en-US" b="0" i="0" dirty="0">
                <a:solidFill>
                  <a:srgbClr val="232323"/>
                </a:solidFill>
                <a:effectLst/>
                <a:latin typeface="+mj-lt"/>
              </a:rPr>
              <a:t>.</a:t>
            </a:r>
          </a:p>
          <a:p>
            <a:endParaRPr lang="en-US" dirty="0">
              <a:solidFill>
                <a:srgbClr val="232323"/>
              </a:solidFill>
              <a:latin typeface="+mj-lt"/>
            </a:endParaRPr>
          </a:p>
          <a:p>
            <a:r>
              <a:rPr lang="en-US" b="1" i="0" dirty="0">
                <a:solidFill>
                  <a:srgbClr val="232323"/>
                </a:solidFill>
                <a:effectLst/>
                <a:latin typeface="+mj-lt"/>
              </a:rPr>
              <a:t>Do NOT administer regardless of CD4 count:</a:t>
            </a:r>
          </a:p>
          <a:p>
            <a:pPr marL="285750" indent="-285750">
              <a:buFont typeface="Arial" panose="020B0604020202020204" pitchFamily="34" charset="0"/>
              <a:buChar char="•"/>
            </a:pPr>
            <a:r>
              <a:rPr lang="en-US" b="0" i="0" dirty="0">
                <a:solidFill>
                  <a:srgbClr val="232323"/>
                </a:solidFill>
                <a:effectLst/>
                <a:latin typeface="+mj-lt"/>
              </a:rPr>
              <a:t>BCG (Bacillus Calmette Guerin) vaccine  </a:t>
            </a:r>
          </a:p>
          <a:p>
            <a:pPr marL="285750" indent="-285750">
              <a:buFont typeface="Arial" panose="020B0604020202020204" pitchFamily="34" charset="0"/>
              <a:buChar char="•"/>
            </a:pPr>
            <a:r>
              <a:rPr lang="en-US" dirty="0">
                <a:solidFill>
                  <a:srgbClr val="232323"/>
                </a:solidFill>
                <a:latin typeface="+mj-lt"/>
              </a:rPr>
              <a:t>Live attenuated influenza vaccine</a:t>
            </a:r>
            <a:endParaRPr lang="en-US" b="0" i="0" dirty="0">
              <a:solidFill>
                <a:srgbClr val="232323"/>
              </a:solidFill>
              <a:effectLst/>
              <a:latin typeface="+mj-lt"/>
            </a:endParaRPr>
          </a:p>
          <a:p>
            <a:endParaRPr lang="en-US" dirty="0">
              <a:solidFill>
                <a:srgbClr val="232323"/>
              </a:solidFill>
              <a:latin typeface="+mj-lt"/>
            </a:endParaRPr>
          </a:p>
          <a:p>
            <a:r>
              <a:rPr lang="en-US" b="0" i="0" dirty="0">
                <a:solidFill>
                  <a:srgbClr val="232323"/>
                </a:solidFill>
                <a:effectLst/>
                <a:latin typeface="+mj-lt"/>
              </a:rPr>
              <a:t>May be administered if CD4 count &gt; 200 cells/</a:t>
            </a:r>
            <a:r>
              <a:rPr lang="en-US" b="0" i="0" dirty="0" err="1">
                <a:solidFill>
                  <a:srgbClr val="232323"/>
                </a:solidFill>
                <a:effectLst/>
                <a:latin typeface="+mj-lt"/>
              </a:rPr>
              <a:t>microL</a:t>
            </a:r>
            <a:r>
              <a:rPr lang="en-US" b="0" i="0" dirty="0">
                <a:solidFill>
                  <a:srgbClr val="232323"/>
                </a:solidFill>
                <a:effectLst/>
                <a:latin typeface="+mj-lt"/>
              </a:rPr>
              <a:t>:</a:t>
            </a:r>
          </a:p>
          <a:p>
            <a:pPr marL="285750" indent="-285750">
              <a:buFont typeface="Arial" panose="020B0604020202020204" pitchFamily="34" charset="0"/>
              <a:buChar char="•"/>
            </a:pPr>
            <a:r>
              <a:rPr lang="en-US" b="0" i="0" dirty="0">
                <a:solidFill>
                  <a:srgbClr val="232323"/>
                </a:solidFill>
                <a:effectLst/>
                <a:latin typeface="+mj-lt"/>
              </a:rPr>
              <a:t>measles, mumps, and rubella (MMR) vaccine</a:t>
            </a:r>
          </a:p>
          <a:p>
            <a:pPr marL="285750" indent="-285750">
              <a:buFont typeface="Arial" panose="020B0604020202020204" pitchFamily="34" charset="0"/>
              <a:buChar char="•"/>
            </a:pPr>
            <a:r>
              <a:rPr lang="en-US" b="0" i="0" dirty="0">
                <a:solidFill>
                  <a:srgbClr val="232323"/>
                </a:solidFill>
                <a:effectLst/>
                <a:latin typeface="+mj-lt"/>
              </a:rPr>
              <a:t>varicella vaccine</a:t>
            </a:r>
          </a:p>
          <a:p>
            <a:pPr marL="285750" indent="-285750">
              <a:buFont typeface="Arial" panose="020B0604020202020204" pitchFamily="34" charset="0"/>
              <a:buChar char="•"/>
            </a:pPr>
            <a:r>
              <a:rPr lang="en-US" b="0" i="0" dirty="0">
                <a:solidFill>
                  <a:srgbClr val="232323"/>
                </a:solidFill>
                <a:effectLst/>
                <a:latin typeface="+mj-lt"/>
              </a:rPr>
              <a:t>yellow fever vaccine</a:t>
            </a:r>
          </a:p>
          <a:p>
            <a:endParaRPr lang="en-US" dirty="0">
              <a:solidFill>
                <a:srgbClr val="232323"/>
              </a:solidFill>
              <a:latin typeface="+mj-lt"/>
            </a:endParaRPr>
          </a:p>
        </p:txBody>
      </p:sp>
      <p:sp>
        <p:nvSpPr>
          <p:cNvPr id="3" name="Slide Number Placeholder 2">
            <a:extLst>
              <a:ext uri="{FF2B5EF4-FFF2-40B4-BE49-F238E27FC236}">
                <a16:creationId xmlns:a16="http://schemas.microsoft.com/office/drawing/2014/main" id="{F923C746-366A-4E6F-8C02-7270237495AE}"/>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1800090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C022-57B8-7452-7576-286F3BCAF2FC}"/>
              </a:ext>
            </a:extLst>
          </p:cNvPr>
          <p:cNvSpPr>
            <a:spLocks noGrp="1"/>
          </p:cNvSpPr>
          <p:nvPr>
            <p:ph type="title"/>
          </p:nvPr>
        </p:nvSpPr>
        <p:spPr/>
        <p:txBody>
          <a:bodyPr/>
          <a:lstStyle/>
          <a:p>
            <a:r>
              <a:rPr lang="en-US" dirty="0"/>
              <a:t>Recommended Immunizations for Older Adults</a:t>
            </a:r>
          </a:p>
        </p:txBody>
      </p:sp>
      <p:sp>
        <p:nvSpPr>
          <p:cNvPr id="3" name="Content Placeholder 2">
            <a:extLst>
              <a:ext uri="{FF2B5EF4-FFF2-40B4-BE49-F238E27FC236}">
                <a16:creationId xmlns:a16="http://schemas.microsoft.com/office/drawing/2014/main" id="{47E56C04-4C91-505D-E88B-86E69CDC519D}"/>
              </a:ext>
            </a:extLst>
          </p:cNvPr>
          <p:cNvSpPr>
            <a:spLocks noGrp="1"/>
          </p:cNvSpPr>
          <p:nvPr>
            <p:ph idx="1"/>
          </p:nvPr>
        </p:nvSpPr>
        <p:spPr/>
        <p:txBody>
          <a:bodyPr/>
          <a:lstStyle/>
          <a:p>
            <a:r>
              <a:rPr lang="en-US" dirty="0"/>
              <a:t>Should get:</a:t>
            </a:r>
          </a:p>
          <a:p>
            <a:pPr lvl="1"/>
            <a:r>
              <a:rPr lang="en-US" dirty="0"/>
              <a:t>Annual Flu Vaccine</a:t>
            </a:r>
          </a:p>
          <a:p>
            <a:pPr lvl="1"/>
            <a:r>
              <a:rPr lang="en-US" dirty="0"/>
              <a:t>Pneumococcal Vaccine</a:t>
            </a:r>
          </a:p>
          <a:p>
            <a:pPr lvl="1"/>
            <a:r>
              <a:rPr lang="en-US" dirty="0"/>
              <a:t>Herpes Zoster Vaccine, over 50</a:t>
            </a:r>
          </a:p>
          <a:p>
            <a:pPr lvl="1"/>
            <a:r>
              <a:rPr lang="en-US" dirty="0"/>
              <a:t>Respiratory Syncytial Virus Vaccine</a:t>
            </a:r>
          </a:p>
          <a:p>
            <a:r>
              <a:rPr lang="en-US" dirty="0"/>
              <a:t>Encourage to get:</a:t>
            </a:r>
          </a:p>
          <a:p>
            <a:pPr lvl="1"/>
            <a:r>
              <a:rPr lang="en-US" dirty="0"/>
              <a:t>COVID</a:t>
            </a:r>
          </a:p>
          <a:p>
            <a:pPr lvl="1"/>
            <a:r>
              <a:rPr lang="en-US" dirty="0"/>
              <a:t>Tdap (Tetanus, diphtheria, acellular pertussis) after age 65 one dose</a:t>
            </a:r>
          </a:p>
        </p:txBody>
      </p:sp>
      <p:sp>
        <p:nvSpPr>
          <p:cNvPr id="5" name="Footer Placeholder 4">
            <a:extLst>
              <a:ext uri="{FF2B5EF4-FFF2-40B4-BE49-F238E27FC236}">
                <a16:creationId xmlns:a16="http://schemas.microsoft.com/office/drawing/2014/main" id="{93990762-2286-B49B-12ED-3FAD6588566D}"/>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a:extLst>
              <a:ext uri="{FF2B5EF4-FFF2-40B4-BE49-F238E27FC236}">
                <a16:creationId xmlns:a16="http://schemas.microsoft.com/office/drawing/2014/main" id="{14E8C9D8-E6B9-1EE7-E190-A963613E435B}"/>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3069925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7E4C-D410-41B2-A51F-85B162575804}"/>
              </a:ext>
            </a:extLst>
          </p:cNvPr>
          <p:cNvSpPr>
            <a:spLocks noGrp="1"/>
          </p:cNvSpPr>
          <p:nvPr>
            <p:ph type="title"/>
          </p:nvPr>
        </p:nvSpPr>
        <p:spPr/>
        <p:txBody>
          <a:bodyPr/>
          <a:lstStyle/>
          <a:p>
            <a:r>
              <a:rPr lang="en-US" dirty="0"/>
              <a:t>Discussion Points</a:t>
            </a:r>
          </a:p>
        </p:txBody>
      </p:sp>
      <p:sp>
        <p:nvSpPr>
          <p:cNvPr id="3" name="Content Placeholder 2">
            <a:extLst>
              <a:ext uri="{FF2B5EF4-FFF2-40B4-BE49-F238E27FC236}">
                <a16:creationId xmlns:a16="http://schemas.microsoft.com/office/drawing/2014/main" id="{0ACB2327-54D3-43E6-9942-18249D659CBD}"/>
              </a:ext>
            </a:extLst>
          </p:cNvPr>
          <p:cNvSpPr>
            <a:spLocks noGrp="1"/>
          </p:cNvSpPr>
          <p:nvPr>
            <p:ph idx="1"/>
          </p:nvPr>
        </p:nvSpPr>
        <p:spPr/>
        <p:txBody>
          <a:bodyPr>
            <a:normAutofit/>
          </a:bodyPr>
          <a:lstStyle/>
          <a:p>
            <a:r>
              <a:rPr lang="en-US" sz="2600" dirty="0"/>
              <a:t>What challenges do you face when immunizing patients?</a:t>
            </a:r>
          </a:p>
          <a:p>
            <a:pPr lvl="1"/>
            <a:r>
              <a:rPr lang="en-US" sz="2600" dirty="0"/>
              <a:t>What are potential provider barriers?</a:t>
            </a:r>
          </a:p>
          <a:p>
            <a:pPr lvl="1"/>
            <a:r>
              <a:rPr lang="en-US" sz="2600" dirty="0"/>
              <a:t>Are there patient barriers?</a:t>
            </a:r>
          </a:p>
          <a:p>
            <a:pPr lvl="1"/>
            <a:r>
              <a:rPr lang="en-US" sz="2600" dirty="0"/>
              <a:t>Are there systemic and/or logistical barriers?</a:t>
            </a:r>
          </a:p>
        </p:txBody>
      </p:sp>
      <p:sp>
        <p:nvSpPr>
          <p:cNvPr id="4" name="Slide Number Placeholder 3">
            <a:extLst>
              <a:ext uri="{FF2B5EF4-FFF2-40B4-BE49-F238E27FC236}">
                <a16:creationId xmlns:a16="http://schemas.microsoft.com/office/drawing/2014/main" id="{17667D1A-AFEF-4917-ACAD-816572DBF385}"/>
              </a:ext>
            </a:extLst>
          </p:cNvPr>
          <p:cNvSpPr>
            <a:spLocks noGrp="1"/>
          </p:cNvSpPr>
          <p:nvPr>
            <p:ph type="sldNum" sz="quarter" idx="12"/>
          </p:nvPr>
        </p:nvSpPr>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357927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US Department of Health and Human Services, Centers for Disease Control Prevention, “Recommended Adult Immunization Schedule for ages 19 years or older, United States 2024.  </a:t>
            </a:r>
            <a:r>
              <a:rPr lang="en-US" dirty="0">
                <a:hlinkClick r:id="rId3"/>
              </a:rPr>
              <a:t>www.cdc.gov /vaccines/hcp/acip-recs/index.html</a:t>
            </a:r>
            <a:endParaRPr lang="en-US" dirty="0"/>
          </a:p>
          <a:p>
            <a:r>
              <a:rPr lang="en-US" dirty="0"/>
              <a:t>Hibberd, Patricia L., Garland, Joseph M., “Immunizations in Persons with HIV,” </a:t>
            </a:r>
            <a:r>
              <a:rPr lang="en-US" dirty="0" err="1"/>
              <a:t>UptoDate</a:t>
            </a:r>
            <a:r>
              <a:rPr lang="en-US" dirty="0"/>
              <a:t>, Literature review current through April 2024, Updated 12/22/2022.</a:t>
            </a:r>
          </a:p>
          <a:p>
            <a:r>
              <a:rPr lang="en-US" dirty="0"/>
              <a:t>Plotkin, Stanley </a:t>
            </a:r>
            <a:r>
              <a:rPr lang="en-US" dirty="0" err="1"/>
              <a:t>A.,“Vaccines</a:t>
            </a:r>
            <a:r>
              <a:rPr lang="en-US" dirty="0"/>
              <a:t>: past, present and future,” Nature Medicine Supplement, vol. 11 (4). April 2005.</a:t>
            </a:r>
          </a:p>
          <a:p>
            <a:pPr marL="114112" indent="0">
              <a:buNone/>
            </a:pPr>
            <a:r>
              <a:rPr lang="en-US" dirty="0"/>
              <a:t>  </a:t>
            </a:r>
          </a:p>
          <a:p>
            <a:endParaRPr lang="en-US" dirty="0"/>
          </a:p>
          <a:p>
            <a:pPr marL="114112" indent="0">
              <a:buNone/>
            </a:pPr>
            <a:endParaRPr lang="en-US" dirty="0"/>
          </a:p>
          <a:p>
            <a:endParaRPr lang="en-US" dirty="0"/>
          </a:p>
        </p:txBody>
      </p:sp>
      <p:sp>
        <p:nvSpPr>
          <p:cNvPr id="5" name="Footer Placeholder 4"/>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159547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3" y="2025526"/>
            <a:ext cx="4831077" cy="2474409"/>
          </a:xfrm>
        </p:spPr>
        <p:txBody>
          <a:bodyPr/>
          <a:lstStyle/>
          <a:p>
            <a:r>
              <a:rPr lang="en-US" sz="2000" dirty="0"/>
              <a:t>Registration Link:</a:t>
            </a:r>
            <a:br>
              <a:rPr lang="en-US" dirty="0"/>
            </a:br>
            <a:br>
              <a:rPr lang="en-US" dirty="0"/>
            </a:br>
            <a:r>
              <a:rPr lang="en-US" dirty="0"/>
              <a:t>Questions?</a:t>
            </a:r>
          </a:p>
        </p:txBody>
      </p:sp>
      <p:sp>
        <p:nvSpPr>
          <p:cNvPr id="3" name="Subtítulo 2"/>
          <p:cNvSpPr>
            <a:spLocks noGrp="1"/>
          </p:cNvSpPr>
          <p:nvPr>
            <p:ph type="subTitle" idx="1"/>
          </p:nvPr>
        </p:nvSpPr>
        <p:spPr>
          <a:xfrm>
            <a:off x="685801" y="4681684"/>
            <a:ext cx="7772398" cy="1553745"/>
          </a:xfrm>
        </p:spPr>
        <p:txBody>
          <a:bodyPr>
            <a:normAutofit/>
          </a:bodyPr>
          <a:lstStyle/>
          <a:p>
            <a:r>
              <a:rPr lang="en-US" dirty="0"/>
              <a:t>Presenter: Cyril </a:t>
            </a:r>
            <a:r>
              <a:rPr lang="en-US" dirty="0" err="1"/>
              <a:t>Goshima</a:t>
            </a:r>
            <a:r>
              <a:rPr lang="en-US" dirty="0"/>
              <a:t> MD</a:t>
            </a:r>
          </a:p>
          <a:p>
            <a:r>
              <a:rPr lang="en-US" dirty="0">
                <a:hlinkClick r:id="rId3"/>
              </a:rPr>
              <a:t>cgoshima@hawaii.edu</a:t>
            </a:r>
            <a:r>
              <a:rPr lang="en-US" dirty="0"/>
              <a:t> </a:t>
            </a:r>
          </a:p>
        </p:txBody>
      </p:sp>
      <p:sp>
        <p:nvSpPr>
          <p:cNvPr id="4" name="Marcador de número de diapositiva 3"/>
          <p:cNvSpPr>
            <a:spLocks noGrp="1"/>
          </p:cNvSpPr>
          <p:nvPr>
            <p:ph type="sldNum" sz="quarter" idx="12"/>
          </p:nvPr>
        </p:nvSpPr>
        <p:spPr/>
        <p:txBody>
          <a:bodyPr/>
          <a:lstStyle/>
          <a:p>
            <a:fld id="{1D2EA5EF-C699-AF4C-BA42-C0A1CAAB713C}" type="slidenum">
              <a:rPr lang="en-US" smtClean="0"/>
              <a:pPr/>
              <a:t>27</a:t>
            </a:fld>
            <a:endParaRPr lang="en-US"/>
          </a:p>
        </p:txBody>
      </p:sp>
    </p:spTree>
    <p:extLst>
      <p:ext uri="{BB962C8B-B14F-4D97-AF65-F5344CB8AC3E}">
        <p14:creationId xmlns:p14="http://schemas.microsoft.com/office/powerpoint/2010/main" val="136739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114112" indent="0">
              <a:buNone/>
            </a:pPr>
            <a:r>
              <a:rPr lang="en-US" dirty="0"/>
              <a:t>At the end of the discussion, participants will be able to:</a:t>
            </a:r>
            <a:endParaRPr lang="en-US" b="0" i="0" dirty="0">
              <a:solidFill>
                <a:srgbClr val="222222"/>
              </a:solidFill>
              <a:effectLst/>
              <a:latin typeface="arial" panose="020B0604020202020204" pitchFamily="34" charset="0"/>
            </a:endParaRPr>
          </a:p>
          <a:p>
            <a:pPr marL="514350" indent="-514350">
              <a:buFont typeface="Wingdings" charset="2"/>
              <a:buAutoNum type="arabicPeriod"/>
            </a:pPr>
            <a:r>
              <a:rPr lang="en-US" dirty="0"/>
              <a:t>Describe the epidemiology of vaccine-preventable diseases among people with HIV (PWH) in the United States</a:t>
            </a:r>
          </a:p>
          <a:p>
            <a:pPr marL="514350" indent="-514350">
              <a:buFont typeface="Wingdings" charset="2"/>
              <a:buAutoNum type="arabicPeriod"/>
            </a:pPr>
            <a:endParaRPr lang="en-US" b="0" i="0" dirty="0">
              <a:solidFill>
                <a:srgbClr val="222222"/>
              </a:solidFill>
              <a:effectLst/>
              <a:latin typeface="arial" panose="020B0604020202020204" pitchFamily="34" charset="0"/>
            </a:endParaRPr>
          </a:p>
          <a:p>
            <a:pPr marL="514350" indent="-514350">
              <a:buFont typeface="Wingdings" charset="2"/>
              <a:buAutoNum type="arabicPeriod"/>
            </a:pPr>
            <a:r>
              <a:rPr lang="en-US" b="0" i="0" dirty="0">
                <a:solidFill>
                  <a:srgbClr val="222222"/>
                </a:solidFill>
                <a:effectLst/>
                <a:latin typeface="arial" panose="020B0604020202020204" pitchFamily="34" charset="0"/>
              </a:rPr>
              <a:t>Identify the vaccines/immunizations indicated for PWH</a:t>
            </a:r>
            <a:endParaRPr lang="en-US" dirty="0">
              <a:solidFill>
                <a:srgbClr val="222222"/>
              </a:solidFill>
              <a:latin typeface="arial" panose="020B0604020202020204" pitchFamily="34" charset="0"/>
            </a:endParaRPr>
          </a:p>
          <a:p>
            <a:pPr marL="514350" indent="-514350">
              <a:buFont typeface="Wingdings" charset="2"/>
              <a:buAutoNum type="arabicPeriod"/>
            </a:pPr>
            <a:endParaRPr lang="en-US" b="0" i="0" dirty="0">
              <a:solidFill>
                <a:srgbClr val="222222"/>
              </a:solidFill>
              <a:effectLst/>
              <a:latin typeface="arial" panose="020B0604020202020204" pitchFamily="34" charset="0"/>
            </a:endParaRPr>
          </a:p>
          <a:p>
            <a:pPr marL="514350" indent="-514350">
              <a:buFont typeface="Wingdings" charset="2"/>
              <a:buAutoNum type="arabicPeriod"/>
            </a:pPr>
            <a:r>
              <a:rPr lang="en-US" b="0" i="0" dirty="0">
                <a:solidFill>
                  <a:srgbClr val="222222"/>
                </a:solidFill>
                <a:effectLst/>
                <a:latin typeface="arial" panose="020B0604020202020204" pitchFamily="34" charset="0"/>
              </a:rPr>
              <a:t>Discuss barriers to the uptake of immunization among PWH</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418389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97D7-2CE0-4B30-9AD1-392A75F9347F}"/>
              </a:ext>
            </a:extLst>
          </p:cNvPr>
          <p:cNvSpPr>
            <a:spLocks noGrp="1"/>
          </p:cNvSpPr>
          <p:nvPr>
            <p:ph type="title"/>
          </p:nvPr>
        </p:nvSpPr>
        <p:spPr/>
        <p:txBody>
          <a:bodyPr/>
          <a:lstStyle/>
          <a:p>
            <a:r>
              <a:rPr lang="en-US" dirty="0"/>
              <a:t>Aging with HIV (2021 Data)</a:t>
            </a:r>
          </a:p>
        </p:txBody>
      </p:sp>
      <p:sp>
        <p:nvSpPr>
          <p:cNvPr id="4" name="Content Placeholder 5">
            <a:extLst>
              <a:ext uri="{FF2B5EF4-FFF2-40B4-BE49-F238E27FC236}">
                <a16:creationId xmlns:a16="http://schemas.microsoft.com/office/drawing/2014/main" id="{FA6301D1-384E-4206-A751-092B3C4DA496}"/>
              </a:ext>
            </a:extLst>
          </p:cNvPr>
          <p:cNvSpPr txBox="1">
            <a:spLocks/>
          </p:cNvSpPr>
          <p:nvPr/>
        </p:nvSpPr>
        <p:spPr>
          <a:xfrm>
            <a:off x="367475" y="1591902"/>
            <a:ext cx="4354427" cy="3849528"/>
          </a:xfrm>
          <a:prstGeom prst="rect">
            <a:avLst/>
          </a:prstGeom>
        </p:spPr>
        <p:txBody>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b="0" i="0" dirty="0">
                <a:solidFill>
                  <a:srgbClr val="000000"/>
                </a:solidFill>
                <a:effectLst/>
                <a:latin typeface="+mj-lt"/>
              </a:rPr>
              <a:t>According to the Centers for Disease Control and Prevention, in 2021, of the nearly 1.1 million people with diagnosed HIV in the United States and dependent areas, </a:t>
            </a:r>
            <a:r>
              <a:rPr lang="en-US" sz="2000" b="1" i="0" dirty="0">
                <a:solidFill>
                  <a:srgbClr val="000000"/>
                </a:solidFill>
                <a:effectLst/>
                <a:latin typeface="+mj-lt"/>
              </a:rPr>
              <a:t>over 53% were aged 50 and up</a:t>
            </a:r>
            <a:r>
              <a:rPr lang="en-US" sz="2000" b="0" i="0" dirty="0">
                <a:solidFill>
                  <a:srgbClr val="000000"/>
                </a:solidFill>
                <a:effectLst/>
                <a:latin typeface="+mj-lt"/>
              </a:rPr>
              <a:t>.</a:t>
            </a:r>
          </a:p>
          <a:p>
            <a:r>
              <a:rPr lang="en-US" sz="2000" b="0" i="0" dirty="0">
                <a:solidFill>
                  <a:srgbClr val="000000"/>
                </a:solidFill>
                <a:effectLst/>
                <a:latin typeface="+mj-lt"/>
              </a:rPr>
              <a:t>People </a:t>
            </a:r>
            <a:r>
              <a:rPr lang="en-US" sz="2000" b="1" i="0" dirty="0">
                <a:solidFill>
                  <a:srgbClr val="000000"/>
                </a:solidFill>
                <a:effectLst/>
                <a:latin typeface="+mj-lt"/>
              </a:rPr>
              <a:t>aged 50 and older accounted for 16% of the 36,136 new HIV diagnoses in 2021 </a:t>
            </a:r>
            <a:r>
              <a:rPr lang="en-US" sz="2000" b="0" i="0" dirty="0">
                <a:solidFill>
                  <a:srgbClr val="000000"/>
                </a:solidFill>
                <a:effectLst/>
                <a:latin typeface="+mj-lt"/>
              </a:rPr>
              <a:t>among people ages 13 and older in the United States and dependent areas.</a:t>
            </a:r>
            <a:endParaRPr lang="en-US" sz="2000" dirty="0">
              <a:latin typeface="+mj-lt"/>
            </a:endParaRPr>
          </a:p>
        </p:txBody>
      </p:sp>
      <p:pic>
        <p:nvPicPr>
          <p:cNvPr id="7" name="Picture 6" descr="Number of older adults with HIV is increasing. Photo showing two older adults on a bicycle.">
            <a:extLst>
              <a:ext uri="{FF2B5EF4-FFF2-40B4-BE49-F238E27FC236}">
                <a16:creationId xmlns:a16="http://schemas.microsoft.com/office/drawing/2014/main" id="{CDB8D408-7DB6-47AF-918E-C54D809E09B7}"/>
              </a:ext>
            </a:extLst>
          </p:cNvPr>
          <p:cNvPicPr>
            <a:picLocks noChangeAspect="1"/>
          </p:cNvPicPr>
          <p:nvPr/>
        </p:nvPicPr>
        <p:blipFill>
          <a:blip r:embed="rId2"/>
          <a:stretch>
            <a:fillRect/>
          </a:stretch>
        </p:blipFill>
        <p:spPr>
          <a:xfrm>
            <a:off x="4571999" y="1273528"/>
            <a:ext cx="4429125" cy="4486275"/>
          </a:xfrm>
          <a:prstGeom prst="rect">
            <a:avLst/>
          </a:prstGeom>
        </p:spPr>
      </p:pic>
      <p:sp>
        <p:nvSpPr>
          <p:cNvPr id="5" name="TextBox 4">
            <a:extLst>
              <a:ext uri="{FF2B5EF4-FFF2-40B4-BE49-F238E27FC236}">
                <a16:creationId xmlns:a16="http://schemas.microsoft.com/office/drawing/2014/main" id="{1CDC788F-3564-4311-BC65-AAACCE9309BD}"/>
              </a:ext>
            </a:extLst>
          </p:cNvPr>
          <p:cNvSpPr txBox="1"/>
          <p:nvPr/>
        </p:nvSpPr>
        <p:spPr>
          <a:xfrm>
            <a:off x="3807502" y="6248400"/>
            <a:ext cx="4559210" cy="307777"/>
          </a:xfrm>
          <a:prstGeom prst="rect">
            <a:avLst/>
          </a:prstGeom>
          <a:noFill/>
        </p:spPr>
        <p:txBody>
          <a:bodyPr wrap="square" rtlCol="0">
            <a:spAutoFit/>
          </a:bodyPr>
          <a:lstStyle/>
          <a:p>
            <a:r>
              <a:rPr lang="en-US" sz="1400" dirty="0">
                <a:solidFill>
                  <a:schemeClr val="bg1"/>
                </a:solidFill>
              </a:rPr>
              <a:t>HIV.gov ‘Aging with HIV’ website Accessed April 2024</a:t>
            </a:r>
          </a:p>
        </p:txBody>
      </p:sp>
      <p:sp>
        <p:nvSpPr>
          <p:cNvPr id="3" name="Slide Number Placeholder 2">
            <a:extLst>
              <a:ext uri="{FF2B5EF4-FFF2-40B4-BE49-F238E27FC236}">
                <a16:creationId xmlns:a16="http://schemas.microsoft.com/office/drawing/2014/main" id="{8DB907B5-B0CE-4F8D-94CE-A4D91C549BB3}"/>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46153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CEA4-2DB2-2E21-F4D1-A8DAC32A01C3}"/>
              </a:ext>
            </a:extLst>
          </p:cNvPr>
          <p:cNvSpPr>
            <a:spLocks noGrp="1"/>
          </p:cNvSpPr>
          <p:nvPr>
            <p:ph type="title"/>
          </p:nvPr>
        </p:nvSpPr>
        <p:spPr/>
        <p:txBody>
          <a:bodyPr/>
          <a:lstStyle/>
          <a:p>
            <a:r>
              <a:rPr lang="en-US" dirty="0"/>
              <a:t>Brief Vaccine History</a:t>
            </a:r>
          </a:p>
        </p:txBody>
      </p:sp>
      <p:sp>
        <p:nvSpPr>
          <p:cNvPr id="3" name="Content Placeholder 2">
            <a:extLst>
              <a:ext uri="{FF2B5EF4-FFF2-40B4-BE49-F238E27FC236}">
                <a16:creationId xmlns:a16="http://schemas.microsoft.com/office/drawing/2014/main" id="{16AE58D6-9066-090B-F8D7-1F7E07EF68FD}"/>
              </a:ext>
            </a:extLst>
          </p:cNvPr>
          <p:cNvSpPr>
            <a:spLocks noGrp="1"/>
          </p:cNvSpPr>
          <p:nvPr>
            <p:ph idx="1"/>
          </p:nvPr>
        </p:nvSpPr>
        <p:spPr/>
        <p:txBody>
          <a:bodyPr vert="horz" lIns="91290" tIns="45645" rIns="91290" bIns="45645" rtlCol="0" anchor="t">
            <a:normAutofit fontScale="85000" lnSpcReduction="10000"/>
          </a:bodyPr>
          <a:lstStyle/>
          <a:p>
            <a:pPr marL="342265" indent="-227965">
              <a:lnSpc>
                <a:spcPct val="120000"/>
              </a:lnSpc>
              <a:spcBef>
                <a:spcPts val="0"/>
              </a:spcBef>
            </a:pPr>
            <a:r>
              <a:rPr lang="en-US" b="1" dirty="0"/>
              <a:t>When Developed:</a:t>
            </a:r>
            <a:r>
              <a:rPr lang="en-US" dirty="0"/>
              <a:t> 11th century Chinese use of variolation</a:t>
            </a:r>
            <a:endParaRPr lang="en-US"/>
          </a:p>
          <a:p>
            <a:pPr>
              <a:lnSpc>
                <a:spcPct val="120000"/>
              </a:lnSpc>
              <a:spcBef>
                <a:spcPts val="0"/>
              </a:spcBef>
            </a:pPr>
            <a:r>
              <a:rPr lang="en-US" b="1" dirty="0"/>
              <a:t>Purpose of Vaccine:</a:t>
            </a:r>
            <a:r>
              <a:rPr lang="en-US" dirty="0"/>
              <a:t> Prevent Infections that lead to significant morbidity and mortality. Now, also to prevent certain cancers.</a:t>
            </a:r>
          </a:p>
          <a:p>
            <a:pPr>
              <a:lnSpc>
                <a:spcPct val="120000"/>
              </a:lnSpc>
              <a:spcBef>
                <a:spcPts val="0"/>
              </a:spcBef>
            </a:pPr>
            <a:r>
              <a:rPr lang="en-US" b="1" dirty="0"/>
              <a:t>How Vaccines Work: </a:t>
            </a:r>
            <a:r>
              <a:rPr lang="en-US" dirty="0"/>
              <a:t>Increase body’s ability to recognize and eradicate pathogen by induction of protective antibodies. In the future induction of T-cell immunity. The vaccine doesn’t directly eradicate the pathogen like Penicillin kills Strep.</a:t>
            </a:r>
          </a:p>
          <a:p>
            <a:pPr>
              <a:lnSpc>
                <a:spcPct val="120000"/>
              </a:lnSpc>
              <a:spcBef>
                <a:spcPts val="0"/>
              </a:spcBef>
            </a:pPr>
            <a:r>
              <a:rPr lang="en-US" b="1" dirty="0"/>
              <a:t>Types of Vaccines</a:t>
            </a:r>
          </a:p>
          <a:p>
            <a:pPr lvl="1">
              <a:lnSpc>
                <a:spcPct val="120000"/>
              </a:lnSpc>
              <a:spcBef>
                <a:spcPts val="0"/>
              </a:spcBef>
            </a:pPr>
            <a:r>
              <a:rPr lang="en-US" dirty="0"/>
              <a:t>Live, attenuated, killed, fragments, synthetic</a:t>
            </a:r>
          </a:p>
          <a:p>
            <a:pPr>
              <a:lnSpc>
                <a:spcPct val="120000"/>
              </a:lnSpc>
              <a:spcBef>
                <a:spcPts val="0"/>
              </a:spcBef>
            </a:pPr>
            <a:r>
              <a:rPr lang="en-US" b="1" dirty="0"/>
              <a:t>Efficacy of  vaccines</a:t>
            </a:r>
            <a:r>
              <a:rPr lang="en-US" dirty="0"/>
              <a:t>: decrease mortality, decrease morbidity e.g. COVID vaccine decrease hospitalizations.</a:t>
            </a:r>
          </a:p>
          <a:p>
            <a:pPr>
              <a:lnSpc>
                <a:spcPct val="120000"/>
              </a:lnSpc>
              <a:spcBef>
                <a:spcPts val="0"/>
              </a:spcBef>
            </a:pPr>
            <a:r>
              <a:rPr lang="en-US" dirty="0"/>
              <a:t>Special Consideration in patients with impaired immune function</a:t>
            </a:r>
          </a:p>
          <a:p>
            <a:pPr marL="114112" indent="0">
              <a:lnSpc>
                <a:spcPct val="120000"/>
              </a:lnSpc>
              <a:spcBef>
                <a:spcPts val="0"/>
              </a:spcBef>
              <a:buNone/>
            </a:pPr>
            <a:endParaRPr lang="en-US" dirty="0"/>
          </a:p>
          <a:p>
            <a:pPr>
              <a:lnSpc>
                <a:spcPct val="120000"/>
              </a:lnSpc>
              <a:spcBef>
                <a:spcPts val="0"/>
              </a:spcBef>
            </a:pPr>
            <a:endParaRPr lang="en-US" dirty="0"/>
          </a:p>
        </p:txBody>
      </p:sp>
      <p:sp>
        <p:nvSpPr>
          <p:cNvPr id="5" name="Footer Placeholder 4">
            <a:extLst>
              <a:ext uri="{FF2B5EF4-FFF2-40B4-BE49-F238E27FC236}">
                <a16:creationId xmlns:a16="http://schemas.microsoft.com/office/drawing/2014/main" id="{665E3089-E968-EDAF-9B93-087352EAC79E}"/>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a:extLst>
              <a:ext uri="{FF2B5EF4-FFF2-40B4-BE49-F238E27FC236}">
                <a16:creationId xmlns:a16="http://schemas.microsoft.com/office/drawing/2014/main" id="{B3BF97B1-75CD-384F-2356-AD0A48FC0B27}"/>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93590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489C-9683-420E-9279-025922958AB3}"/>
              </a:ext>
            </a:extLst>
          </p:cNvPr>
          <p:cNvSpPr>
            <a:spLocks noGrp="1"/>
          </p:cNvSpPr>
          <p:nvPr>
            <p:ph type="title"/>
          </p:nvPr>
        </p:nvSpPr>
        <p:spPr/>
        <p:txBody>
          <a:bodyPr/>
          <a:lstStyle/>
          <a:p>
            <a:r>
              <a:rPr lang="en-US" dirty="0"/>
              <a:t>Latest Recommendations on Immunization (2024)</a:t>
            </a:r>
          </a:p>
        </p:txBody>
      </p:sp>
      <p:pic>
        <p:nvPicPr>
          <p:cNvPr id="6" name="Picture 5" descr="Advisory Committee on Immunization Practices (ACIP) 2024 screenshot of the publication in MMWR">
            <a:extLst>
              <a:ext uri="{FF2B5EF4-FFF2-40B4-BE49-F238E27FC236}">
                <a16:creationId xmlns:a16="http://schemas.microsoft.com/office/drawing/2014/main" id="{C53B475D-A84A-45B4-880A-2ABCE8C44EED}"/>
              </a:ext>
            </a:extLst>
          </p:cNvPr>
          <p:cNvPicPr>
            <a:picLocks noChangeAspect="1"/>
          </p:cNvPicPr>
          <p:nvPr/>
        </p:nvPicPr>
        <p:blipFill>
          <a:blip r:embed="rId3"/>
          <a:stretch>
            <a:fillRect/>
          </a:stretch>
        </p:blipFill>
        <p:spPr>
          <a:xfrm>
            <a:off x="0" y="1622685"/>
            <a:ext cx="9144000" cy="3612629"/>
          </a:xfrm>
          <a:prstGeom prst="rect">
            <a:avLst/>
          </a:prstGeom>
        </p:spPr>
      </p:pic>
      <p:sp>
        <p:nvSpPr>
          <p:cNvPr id="7" name="TextBox 6">
            <a:extLst>
              <a:ext uri="{FF2B5EF4-FFF2-40B4-BE49-F238E27FC236}">
                <a16:creationId xmlns:a16="http://schemas.microsoft.com/office/drawing/2014/main" id="{DDFEC2CB-1B21-4C99-A205-C36AFC57D47B}"/>
              </a:ext>
            </a:extLst>
          </p:cNvPr>
          <p:cNvSpPr txBox="1"/>
          <p:nvPr/>
        </p:nvSpPr>
        <p:spPr>
          <a:xfrm>
            <a:off x="1049313" y="5224071"/>
            <a:ext cx="7345180" cy="646331"/>
          </a:xfrm>
          <a:prstGeom prst="rect">
            <a:avLst/>
          </a:prstGeom>
          <a:noFill/>
        </p:spPr>
        <p:txBody>
          <a:bodyPr wrap="square" rtlCol="0">
            <a:spAutoFit/>
          </a:bodyPr>
          <a:lstStyle/>
          <a:p>
            <a:r>
              <a:rPr lang="en-US" dirty="0"/>
              <a:t>Available at: </a:t>
            </a:r>
            <a:r>
              <a:rPr lang="en-US" dirty="0">
                <a:hlinkClick r:id="rId4"/>
              </a:rPr>
              <a:t>https://www.cdc.gov/mmwr/volumes/72/wr/pdfs/mm7206a1-H.pdf</a:t>
            </a:r>
            <a:r>
              <a:rPr lang="en-US" dirty="0"/>
              <a:t> </a:t>
            </a:r>
          </a:p>
        </p:txBody>
      </p:sp>
      <p:sp>
        <p:nvSpPr>
          <p:cNvPr id="4" name="Slide Number Placeholder 3">
            <a:extLst>
              <a:ext uri="{FF2B5EF4-FFF2-40B4-BE49-F238E27FC236}">
                <a16:creationId xmlns:a16="http://schemas.microsoft.com/office/drawing/2014/main" id="{48945BA7-9451-4726-B7AA-F99EAA644DAE}"/>
              </a:ext>
            </a:extLst>
          </p:cNvPr>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114169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7C79-B955-B0C5-3C0D-FED391036D5E}"/>
              </a:ext>
            </a:extLst>
          </p:cNvPr>
          <p:cNvSpPr>
            <a:spLocks noGrp="1"/>
          </p:cNvSpPr>
          <p:nvPr>
            <p:ph type="title"/>
          </p:nvPr>
        </p:nvSpPr>
        <p:spPr/>
        <p:txBody>
          <a:bodyPr/>
          <a:lstStyle/>
          <a:p>
            <a:r>
              <a:rPr lang="en-US" dirty="0"/>
              <a:t>HIV and Vaccine Preventable Illness</a:t>
            </a:r>
          </a:p>
        </p:txBody>
      </p:sp>
      <p:sp>
        <p:nvSpPr>
          <p:cNvPr id="3" name="Content Placeholder 2">
            <a:extLst>
              <a:ext uri="{FF2B5EF4-FFF2-40B4-BE49-F238E27FC236}">
                <a16:creationId xmlns:a16="http://schemas.microsoft.com/office/drawing/2014/main" id="{F6667AA8-8AE9-3311-C40F-A105EDF2299A}"/>
              </a:ext>
            </a:extLst>
          </p:cNvPr>
          <p:cNvSpPr>
            <a:spLocks noGrp="1"/>
          </p:cNvSpPr>
          <p:nvPr>
            <p:ph idx="1"/>
          </p:nvPr>
        </p:nvSpPr>
        <p:spPr>
          <a:xfrm>
            <a:off x="216219" y="1245350"/>
            <a:ext cx="8315569" cy="4367299"/>
          </a:xfrm>
        </p:spPr>
        <p:txBody>
          <a:bodyPr>
            <a:noAutofit/>
          </a:bodyPr>
          <a:lstStyle/>
          <a:p>
            <a:r>
              <a:rPr lang="en-US" sz="2200" dirty="0"/>
              <a:t>HIV co-infection:</a:t>
            </a:r>
          </a:p>
          <a:p>
            <a:pPr lvl="1"/>
            <a:r>
              <a:rPr lang="en-US" dirty="0"/>
              <a:t>Can increase the severity of illness: COVID, Zoster</a:t>
            </a:r>
          </a:p>
          <a:p>
            <a:pPr lvl="1"/>
            <a:r>
              <a:rPr lang="en-US" dirty="0"/>
              <a:t>Can increase risk of developing malignancy: HBV hepatoma, cervical cancer, anal cancer, squamous cell carcinoma</a:t>
            </a:r>
          </a:p>
          <a:p>
            <a:pPr lvl="1"/>
            <a:r>
              <a:rPr lang="en-US" dirty="0"/>
              <a:t>Person with HIV may be considered a priority in receiving vaccine when there is a limited vaccine supply</a:t>
            </a:r>
          </a:p>
          <a:p>
            <a:pPr lvl="1"/>
            <a:r>
              <a:rPr lang="en-US" dirty="0"/>
              <a:t>Childhood Immunizations may have other parameters (CD4, viral load, attenuated vaccines, post-vaccine follow-up) for administration</a:t>
            </a:r>
          </a:p>
          <a:p>
            <a:pPr lvl="1"/>
            <a:r>
              <a:rPr lang="en-US" dirty="0"/>
              <a:t>Adults 60 years and older have similar guidelines as persons with HIV</a:t>
            </a:r>
          </a:p>
        </p:txBody>
      </p:sp>
      <p:sp>
        <p:nvSpPr>
          <p:cNvPr id="5" name="Footer Placeholder 4">
            <a:extLst>
              <a:ext uri="{FF2B5EF4-FFF2-40B4-BE49-F238E27FC236}">
                <a16:creationId xmlns:a16="http://schemas.microsoft.com/office/drawing/2014/main" id="{3DDCF6C6-0118-AB38-BEF0-26FE9C457E9A}"/>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a:extLst>
              <a:ext uri="{FF2B5EF4-FFF2-40B4-BE49-F238E27FC236}">
                <a16:creationId xmlns:a16="http://schemas.microsoft.com/office/drawing/2014/main" id="{CC6F4A05-12AA-82DA-0E5F-36F314549021}"/>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355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AFC5-D4FF-40A3-83DB-4AB01187C958}"/>
              </a:ext>
            </a:extLst>
          </p:cNvPr>
          <p:cNvSpPr>
            <a:spLocks noGrp="1"/>
          </p:cNvSpPr>
          <p:nvPr>
            <p:ph type="title"/>
          </p:nvPr>
        </p:nvSpPr>
        <p:spPr/>
        <p:txBody>
          <a:bodyPr/>
          <a:lstStyle/>
          <a:p>
            <a:r>
              <a:rPr lang="en-US" dirty="0"/>
              <a:t>Routine Vaccinations and Childhood Immunizations</a:t>
            </a:r>
          </a:p>
        </p:txBody>
      </p:sp>
      <p:sp>
        <p:nvSpPr>
          <p:cNvPr id="5" name="TextBox 4">
            <a:extLst>
              <a:ext uri="{FF2B5EF4-FFF2-40B4-BE49-F238E27FC236}">
                <a16:creationId xmlns:a16="http://schemas.microsoft.com/office/drawing/2014/main" id="{8AAAF329-21DD-4CAE-898C-8538CEA706BC}"/>
              </a:ext>
            </a:extLst>
          </p:cNvPr>
          <p:cNvSpPr txBox="1"/>
          <p:nvPr/>
        </p:nvSpPr>
        <p:spPr>
          <a:xfrm>
            <a:off x="457202" y="1953431"/>
            <a:ext cx="8074586" cy="2308324"/>
          </a:xfrm>
          <a:prstGeom prst="rect">
            <a:avLst/>
          </a:prstGeom>
          <a:noFill/>
        </p:spPr>
        <p:txBody>
          <a:bodyPr wrap="square">
            <a:spAutoFit/>
          </a:bodyPr>
          <a:lstStyle/>
          <a:p>
            <a:r>
              <a:rPr lang="en-US" b="0" i="0" dirty="0">
                <a:solidFill>
                  <a:srgbClr val="232323"/>
                </a:solidFill>
                <a:effectLst/>
                <a:latin typeface="+mj-lt"/>
              </a:rPr>
              <a:t>All standard childhood immunizations in the United States can be given to children with or exposed to HIV, although </a:t>
            </a:r>
            <a:r>
              <a:rPr lang="en-US" b="1" i="0" dirty="0">
                <a:solidFill>
                  <a:srgbClr val="232323"/>
                </a:solidFill>
                <a:effectLst/>
                <a:latin typeface="+mj-lt"/>
              </a:rPr>
              <a:t>live vaccines should be deferred in individuals who are severely immunocompromised.</a:t>
            </a:r>
          </a:p>
          <a:p>
            <a:endParaRPr lang="en-US" dirty="0">
              <a:solidFill>
                <a:srgbClr val="232323"/>
              </a:solidFill>
              <a:latin typeface="+mj-lt"/>
            </a:endParaRPr>
          </a:p>
          <a:p>
            <a:r>
              <a:rPr lang="en-US" b="0" i="0" dirty="0">
                <a:solidFill>
                  <a:srgbClr val="232323"/>
                </a:solidFill>
                <a:effectLst/>
                <a:latin typeface="+mj-lt"/>
              </a:rPr>
              <a:t>Adults with HIV should receive: </a:t>
            </a:r>
          </a:p>
          <a:p>
            <a:pPr marL="285750" indent="-285750">
              <a:buFont typeface="Arial" panose="020B0604020202020204" pitchFamily="34" charset="0"/>
              <a:buChar char="•"/>
            </a:pPr>
            <a:r>
              <a:rPr lang="en-US" b="0" i="0" dirty="0">
                <a:solidFill>
                  <a:srgbClr val="232323"/>
                </a:solidFill>
                <a:effectLst/>
                <a:latin typeface="+mj-lt"/>
              </a:rPr>
              <a:t>seasonal influenza vaccine </a:t>
            </a:r>
          </a:p>
          <a:p>
            <a:pPr marL="285750" indent="-285750">
              <a:buFont typeface="Arial" panose="020B0604020202020204" pitchFamily="34" charset="0"/>
              <a:buChar char="•"/>
            </a:pPr>
            <a:r>
              <a:rPr lang="en-US" b="0" i="0" dirty="0">
                <a:solidFill>
                  <a:srgbClr val="232323"/>
                </a:solidFill>
                <a:effectLst/>
                <a:latin typeface="+mj-lt"/>
              </a:rPr>
              <a:t>tetanus, diphtheria, and pertussis immunizations according to routine recommendations for the general population</a:t>
            </a:r>
            <a:endParaRPr lang="en-US" dirty="0">
              <a:latin typeface="+mj-lt"/>
            </a:endParaRPr>
          </a:p>
        </p:txBody>
      </p:sp>
      <p:sp>
        <p:nvSpPr>
          <p:cNvPr id="3" name="Slide Number Placeholder 2">
            <a:extLst>
              <a:ext uri="{FF2B5EF4-FFF2-40B4-BE49-F238E27FC236}">
                <a16:creationId xmlns:a16="http://schemas.microsoft.com/office/drawing/2014/main" id="{F923C746-366A-4E6F-8C02-7270237495AE}"/>
              </a:ext>
            </a:extLst>
          </p:cNvPr>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296519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A08C-E2A6-494F-A573-7E892D0C1835}"/>
              </a:ext>
            </a:extLst>
          </p:cNvPr>
          <p:cNvSpPr>
            <a:spLocks noGrp="1"/>
          </p:cNvSpPr>
          <p:nvPr>
            <p:ph type="title"/>
          </p:nvPr>
        </p:nvSpPr>
        <p:spPr/>
        <p:txBody>
          <a:bodyPr/>
          <a:lstStyle/>
          <a:p>
            <a:r>
              <a:rPr lang="en-US" dirty="0"/>
              <a:t>Vaccines Indicated for People with HIV </a:t>
            </a:r>
          </a:p>
        </p:txBody>
      </p:sp>
      <p:sp>
        <p:nvSpPr>
          <p:cNvPr id="5" name="TextBox 4">
            <a:extLst>
              <a:ext uri="{FF2B5EF4-FFF2-40B4-BE49-F238E27FC236}">
                <a16:creationId xmlns:a16="http://schemas.microsoft.com/office/drawing/2014/main" id="{1AA8563E-BD65-4160-A3EE-D0042A072250}"/>
              </a:ext>
            </a:extLst>
          </p:cNvPr>
          <p:cNvSpPr txBox="1"/>
          <p:nvPr/>
        </p:nvSpPr>
        <p:spPr>
          <a:xfrm>
            <a:off x="747484" y="1894571"/>
            <a:ext cx="7206345" cy="3416320"/>
          </a:xfrm>
          <a:prstGeom prst="rect">
            <a:avLst/>
          </a:prstGeom>
          <a:noFill/>
        </p:spPr>
        <p:txBody>
          <a:bodyPr wrap="square">
            <a:spAutoFit/>
          </a:bodyPr>
          <a:lstStyle/>
          <a:p>
            <a:r>
              <a:rPr lang="en-US" sz="2400" b="0" i="0" dirty="0">
                <a:effectLst/>
                <a:latin typeface="+mj-lt"/>
              </a:rPr>
              <a:t>There are certain vaccines for which HIV is itself an indication. </a:t>
            </a:r>
          </a:p>
          <a:p>
            <a:endParaRPr lang="en-US" sz="2400" dirty="0">
              <a:latin typeface="+mj-lt"/>
            </a:endParaRPr>
          </a:p>
          <a:p>
            <a:r>
              <a:rPr lang="en-US" sz="2400" b="0" i="0" dirty="0">
                <a:effectLst/>
                <a:latin typeface="+mj-lt"/>
              </a:rPr>
              <a:t>These include: </a:t>
            </a:r>
          </a:p>
          <a:p>
            <a:pPr marL="742199" lvl="1" indent="-285750">
              <a:buFont typeface="Arial" panose="020B0604020202020204" pitchFamily="34" charset="0"/>
              <a:buChar char="•"/>
            </a:pPr>
            <a:r>
              <a:rPr lang="en-US" sz="2400" b="0" i="0" dirty="0">
                <a:effectLst/>
                <a:latin typeface="+mj-lt"/>
              </a:rPr>
              <a:t>pneumococcal vaccination</a:t>
            </a:r>
          </a:p>
          <a:p>
            <a:pPr marL="742199" lvl="1" indent="-285750">
              <a:buFont typeface="Arial" panose="020B0604020202020204" pitchFamily="34" charset="0"/>
              <a:buChar char="•"/>
            </a:pPr>
            <a:r>
              <a:rPr lang="en-US" sz="2400" b="0" i="0" dirty="0">
                <a:effectLst/>
                <a:latin typeface="+mj-lt"/>
              </a:rPr>
              <a:t>hepatitis A virus (HAV) vaccine</a:t>
            </a:r>
          </a:p>
          <a:p>
            <a:pPr marL="742199" lvl="1" indent="-285750">
              <a:buFont typeface="Arial" panose="020B0604020202020204" pitchFamily="34" charset="0"/>
              <a:buChar char="•"/>
            </a:pPr>
            <a:r>
              <a:rPr lang="en-US" sz="2400" b="0" i="0" dirty="0">
                <a:effectLst/>
                <a:latin typeface="+mj-lt"/>
              </a:rPr>
              <a:t>hepatitis B virus (HBV) vaccine</a:t>
            </a:r>
          </a:p>
          <a:p>
            <a:pPr marL="742199" lvl="1" indent="-285750">
              <a:buFont typeface="Arial" panose="020B0604020202020204" pitchFamily="34" charset="0"/>
              <a:buChar char="•"/>
            </a:pPr>
            <a:r>
              <a:rPr lang="en-US" sz="2400" b="0" i="0" dirty="0">
                <a:effectLst/>
                <a:latin typeface="+mj-lt"/>
              </a:rPr>
              <a:t>meningococcal vaccination</a:t>
            </a:r>
          </a:p>
          <a:p>
            <a:pPr marL="742199" lvl="1" indent="-285750">
              <a:buFont typeface="Arial" panose="020B0604020202020204" pitchFamily="34" charset="0"/>
              <a:buChar char="•"/>
            </a:pPr>
            <a:r>
              <a:rPr lang="en-US" sz="2400" b="0" i="0" u="none" strike="noStrike" dirty="0">
                <a:effectLst/>
                <a:latin typeface="+mj-lt"/>
              </a:rPr>
              <a:t>recombinant zoster </a:t>
            </a:r>
            <a:r>
              <a:rPr lang="en-US" sz="2400" dirty="0">
                <a:latin typeface="+mj-lt"/>
              </a:rPr>
              <a:t>vaccine</a:t>
            </a:r>
          </a:p>
        </p:txBody>
      </p:sp>
      <p:sp>
        <p:nvSpPr>
          <p:cNvPr id="3" name="Slide Number Placeholder 2">
            <a:extLst>
              <a:ext uri="{FF2B5EF4-FFF2-40B4-BE49-F238E27FC236}">
                <a16:creationId xmlns:a16="http://schemas.microsoft.com/office/drawing/2014/main" id="{8F16BC38-A465-4D80-A986-D3BD08C945CA}"/>
              </a:ext>
            </a:extLst>
          </p:cNvPr>
          <p:cNvSpPr>
            <a:spLocks noGrp="1"/>
          </p:cNvSpPr>
          <p:nvPr>
            <p:ph type="sldNum" sz="quarter" idx="12"/>
          </p:nvPr>
        </p:nvSpPr>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3217411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9023</TotalTime>
  <Words>2152</Words>
  <Application>Microsoft Office PowerPoint</Application>
  <PresentationFormat>On-screen Show (4:3)</PresentationFormat>
  <Paragraphs>208</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AETC Program master slide template 4x3</vt:lpstr>
      <vt:lpstr>Aging with HIV Communities of Practice:  Current Guidelines on Immunization</vt:lpstr>
      <vt:lpstr>Disclaimer</vt:lpstr>
      <vt:lpstr>Learning Objectives</vt:lpstr>
      <vt:lpstr>Aging with HIV (2021 Data)</vt:lpstr>
      <vt:lpstr>Brief Vaccine History</vt:lpstr>
      <vt:lpstr>Latest Recommendations on Immunization (2024)</vt:lpstr>
      <vt:lpstr>HIV and Vaccine Preventable Illness</vt:lpstr>
      <vt:lpstr>Routine Vaccinations and Childhood Immunizations</vt:lpstr>
      <vt:lpstr>Vaccines Indicated for People with HIV </vt:lpstr>
      <vt:lpstr>Hepatitis A and Hepatitis B</vt:lpstr>
      <vt:lpstr>Herpes zoster vaccination</vt:lpstr>
      <vt:lpstr>High Rates of Human Papilloma Virus infection in the United States</vt:lpstr>
      <vt:lpstr>Human papilloma virus, anogenital warts, and cancer</vt:lpstr>
      <vt:lpstr>Types of HPV vaccines</vt:lpstr>
      <vt:lpstr>Human Papilloma Virus [1]</vt:lpstr>
      <vt:lpstr>Meningococcal Disease: Transmission and Clinical Features</vt:lpstr>
      <vt:lpstr>MenACWY vaccination</vt:lpstr>
      <vt:lpstr>MenB vaccination</vt:lpstr>
      <vt:lpstr>Pneumococcal Vaccination</vt:lpstr>
      <vt:lpstr>Mpox rash: visual examples</vt:lpstr>
      <vt:lpstr>Orthopoxvirus (smallpox and mpox) vaccines</vt:lpstr>
      <vt:lpstr>Indications for Orthopox Vaccines</vt:lpstr>
      <vt:lpstr>Vaccines and CD4 count</vt:lpstr>
      <vt:lpstr>Recommended Immunizations for Older Adults</vt:lpstr>
      <vt:lpstr>Discussion Points</vt:lpstr>
      <vt:lpstr>References</vt:lpstr>
      <vt:lpstr>Registration Link: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Amanda Allison</cp:lastModifiedBy>
  <cp:revision>474</cp:revision>
  <dcterms:created xsi:type="dcterms:W3CDTF">2020-11-12T22:58:33Z</dcterms:created>
  <dcterms:modified xsi:type="dcterms:W3CDTF">2024-05-30T19:32:36Z</dcterms:modified>
</cp:coreProperties>
</file>