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6" r:id="rId3"/>
    <p:sldId id="428" r:id="rId4"/>
    <p:sldId id="1083" r:id="rId5"/>
    <p:sldId id="258" r:id="rId6"/>
    <p:sldId id="260" r:id="rId7"/>
    <p:sldId id="272" r:id="rId8"/>
    <p:sldId id="270" r:id="rId9"/>
    <p:sldId id="259" r:id="rId10"/>
    <p:sldId id="261" r:id="rId11"/>
    <p:sldId id="262" r:id="rId12"/>
    <p:sldId id="263" r:id="rId13"/>
    <p:sldId id="265" r:id="rId14"/>
    <p:sldId id="266" r:id="rId15"/>
    <p:sldId id="269" r:id="rId16"/>
    <p:sldId id="268"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4061"/>
    <a:srgbClr val="000000"/>
    <a:srgbClr val="8520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6358" autoAdjust="0"/>
  </p:normalViewPr>
  <p:slideViewPr>
    <p:cSldViewPr snapToGrid="0">
      <p:cViewPr varScale="1">
        <p:scale>
          <a:sx n="97" d="100"/>
          <a:sy n="97" d="100"/>
        </p:scale>
        <p:origin x="378"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51070374015747"/>
          <c:y val="2.9730559194724466E-2"/>
          <c:w val="0.88130179625984251"/>
          <c:h val="0.84300751457876999"/>
        </c:manualLayout>
      </c:layout>
      <c:barChart>
        <c:barDir val="col"/>
        <c:grouping val="clustered"/>
        <c:varyColors val="0"/>
        <c:ser>
          <c:idx val="0"/>
          <c:order val="0"/>
          <c:tx>
            <c:strRef>
              <c:f>Sheet1!$B$1</c:f>
              <c:strCache>
                <c:ptCount val="1"/>
                <c:pt idx="0">
                  <c:v>Incidence 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Female</c:v>
                </c:pt>
                <c:pt idx="1">
                  <c:v>Male</c:v>
                </c:pt>
              </c:strCache>
            </c:strRef>
          </c:cat>
          <c:val>
            <c:numRef>
              <c:f>Sheet1!$B$2:$B$3</c:f>
              <c:numCache>
                <c:formatCode>General</c:formatCode>
                <c:ptCount val="2"/>
                <c:pt idx="0">
                  <c:v>128</c:v>
                </c:pt>
                <c:pt idx="1">
                  <c:v>767</c:v>
                </c:pt>
              </c:numCache>
            </c:numRef>
          </c:val>
          <c:extLst>
            <c:ext xmlns:c16="http://schemas.microsoft.com/office/drawing/2014/chart" uri="{C3380CC4-5D6E-409C-BE32-E72D297353CC}">
              <c16:uniqueId val="{00000000-AC1C-4437-823D-69A4ED50F9AD}"/>
            </c:ext>
          </c:extLst>
        </c:ser>
        <c:dLbls>
          <c:showLegendKey val="0"/>
          <c:showVal val="0"/>
          <c:showCatName val="0"/>
          <c:showSerName val="0"/>
          <c:showPercent val="0"/>
          <c:showBubbleSize val="0"/>
        </c:dLbls>
        <c:gapWidth val="219"/>
        <c:overlap val="-27"/>
        <c:axId val="475767679"/>
        <c:axId val="500938367"/>
      </c:barChart>
      <c:catAx>
        <c:axId val="47576767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600" b="1" dirty="0">
                    <a:solidFill>
                      <a:schemeClr val="bg2">
                        <a:lumMod val="50000"/>
                      </a:schemeClr>
                    </a:solidFill>
                    <a:latin typeface="Roboto"/>
                  </a:rPr>
                  <a:t>Sex</a:t>
                </a:r>
                <a:r>
                  <a:rPr lang="en-US" sz="1600" b="1" baseline="0" dirty="0">
                    <a:solidFill>
                      <a:schemeClr val="bg2">
                        <a:lumMod val="50000"/>
                      </a:schemeClr>
                    </a:solidFill>
                    <a:latin typeface="Roboto"/>
                  </a:rPr>
                  <a:t> at Birth</a:t>
                </a:r>
                <a:endParaRPr lang="en-US" sz="1600" b="1" dirty="0">
                  <a:solidFill>
                    <a:schemeClr val="bg2">
                      <a:lumMod val="50000"/>
                    </a:schemeClr>
                  </a:solidFill>
                  <a:latin typeface="Roboto"/>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500938367"/>
        <c:crosses val="autoZero"/>
        <c:auto val="1"/>
        <c:lblAlgn val="ctr"/>
        <c:lblOffset val="100"/>
        <c:noMultiLvlLbl val="0"/>
      </c:catAx>
      <c:valAx>
        <c:axId val="500938367"/>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600" b="1" dirty="0">
                    <a:solidFill>
                      <a:schemeClr val="bg2">
                        <a:lumMod val="50000"/>
                      </a:schemeClr>
                    </a:solidFill>
                    <a:latin typeface="Roboto"/>
                  </a:rPr>
                  <a:t>Incidence</a:t>
                </a:r>
                <a:r>
                  <a:rPr lang="en-US" sz="1600" b="1" baseline="0" dirty="0">
                    <a:solidFill>
                      <a:schemeClr val="bg2">
                        <a:lumMod val="50000"/>
                      </a:schemeClr>
                    </a:solidFill>
                    <a:latin typeface="Roboto"/>
                  </a:rPr>
                  <a:t> Count</a:t>
                </a:r>
                <a:endParaRPr lang="en-US" sz="1600" b="1" dirty="0">
                  <a:solidFill>
                    <a:schemeClr val="bg2">
                      <a:lumMod val="50000"/>
                    </a:schemeClr>
                  </a:solidFill>
                  <a:latin typeface="Roboto"/>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475767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5302657480314"/>
          <c:y val="4.1449308473836828E-2"/>
          <c:w val="0.88255967027559057"/>
          <c:h val="0.807253518254581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Hispanic</c:v>
                </c:pt>
                <c:pt idx="1">
                  <c:v>White Non-Hispanic</c:v>
                </c:pt>
                <c:pt idx="2">
                  <c:v>Black</c:v>
                </c:pt>
                <c:pt idx="3">
                  <c:v>AI/AN</c:v>
                </c:pt>
                <c:pt idx="4">
                  <c:v>A/NH/PI</c:v>
                </c:pt>
                <c:pt idx="5">
                  <c:v>Multi Race, Other, Unknown</c:v>
                </c:pt>
              </c:strCache>
            </c:strRef>
          </c:cat>
          <c:val>
            <c:numRef>
              <c:f>Sheet1!$B$2:$B$7</c:f>
              <c:numCache>
                <c:formatCode>General</c:formatCode>
                <c:ptCount val="6"/>
                <c:pt idx="0">
                  <c:v>392</c:v>
                </c:pt>
                <c:pt idx="1">
                  <c:v>265</c:v>
                </c:pt>
                <c:pt idx="2">
                  <c:v>156</c:v>
                </c:pt>
                <c:pt idx="3">
                  <c:v>44</c:v>
                </c:pt>
                <c:pt idx="4">
                  <c:v>27</c:v>
                </c:pt>
                <c:pt idx="5">
                  <c:v>11</c:v>
                </c:pt>
              </c:numCache>
            </c:numRef>
          </c:val>
          <c:extLst>
            <c:ext xmlns:c16="http://schemas.microsoft.com/office/drawing/2014/chart" uri="{C3380CC4-5D6E-409C-BE32-E72D297353CC}">
              <c16:uniqueId val="{00000000-B9DA-4274-A66B-42C751357633}"/>
            </c:ext>
          </c:extLst>
        </c:ser>
        <c:dLbls>
          <c:dLblPos val="outEnd"/>
          <c:showLegendKey val="0"/>
          <c:showVal val="1"/>
          <c:showCatName val="0"/>
          <c:showSerName val="0"/>
          <c:showPercent val="0"/>
          <c:showBubbleSize val="0"/>
        </c:dLbls>
        <c:gapWidth val="219"/>
        <c:overlap val="-27"/>
        <c:axId val="475774479"/>
        <c:axId val="602282351"/>
      </c:barChart>
      <c:catAx>
        <c:axId val="475774479"/>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bg2">
                        <a:lumMod val="50000"/>
                      </a:schemeClr>
                    </a:solidFill>
                    <a:latin typeface="Roboto" panose="020B0604020202020204"/>
                    <a:ea typeface="+mn-ea"/>
                    <a:cs typeface="+mn-cs"/>
                  </a:defRPr>
                </a:pPr>
                <a:r>
                  <a:rPr lang="en-US" sz="1800" b="1" dirty="0">
                    <a:solidFill>
                      <a:schemeClr val="bg2">
                        <a:lumMod val="50000"/>
                      </a:schemeClr>
                    </a:solidFill>
                    <a:latin typeface="Roboto" panose="020B0604020202020204"/>
                  </a:rPr>
                  <a:t>Race/Ethnicity</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602282351"/>
        <c:crosses val="autoZero"/>
        <c:auto val="1"/>
        <c:lblAlgn val="ctr"/>
        <c:lblOffset val="100"/>
        <c:noMultiLvlLbl val="0"/>
      </c:catAx>
      <c:valAx>
        <c:axId val="602282351"/>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r>
                  <a:rPr lang="en-US" sz="1600" b="1" dirty="0">
                    <a:solidFill>
                      <a:schemeClr val="bg2">
                        <a:lumMod val="50000"/>
                      </a:schemeClr>
                    </a:solidFill>
                    <a:latin typeface="Roboto" panose="020B0604020202020204"/>
                  </a:rPr>
                  <a:t>Incidence</a:t>
                </a:r>
                <a:r>
                  <a:rPr lang="en-US" sz="1600" b="1" baseline="0" dirty="0">
                    <a:solidFill>
                      <a:schemeClr val="bg2">
                        <a:lumMod val="50000"/>
                      </a:schemeClr>
                    </a:solidFill>
                    <a:latin typeface="Roboto" panose="020B0604020202020204"/>
                  </a:rPr>
                  <a:t> Count</a:t>
                </a:r>
                <a:endParaRPr lang="en-US" sz="1600" b="1" dirty="0">
                  <a:solidFill>
                    <a:schemeClr val="bg2">
                      <a:lumMod val="50000"/>
                    </a:schemeClr>
                  </a:solidFill>
                  <a:latin typeface="Roboto" panose="020B0604020202020204"/>
                </a:endParaRP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4757744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C971-4D9A-8921-4AFDAE7E9D0F}"/>
                </c:ext>
              </c:extLst>
            </c:dLbl>
            <c:dLbl>
              <c:idx val="1"/>
              <c:delete val="1"/>
              <c:extLst>
                <c:ext xmlns:c15="http://schemas.microsoft.com/office/drawing/2012/chart" uri="{CE6537A1-D6FC-4f65-9D91-7224C49458BB}"/>
                <c:ext xmlns:c16="http://schemas.microsoft.com/office/drawing/2014/chart" uri="{C3380CC4-5D6E-409C-BE32-E72D297353CC}">
                  <c16:uniqueId val="{00000004-C971-4D9A-8921-4AFDAE7E9D0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&lt;2</c:v>
                </c:pt>
                <c:pt idx="1">
                  <c:v>2-12</c:v>
                </c:pt>
                <c:pt idx="2">
                  <c:v>13-19</c:v>
                </c:pt>
                <c:pt idx="3">
                  <c:v>20-24</c:v>
                </c:pt>
                <c:pt idx="4">
                  <c:v>25-29</c:v>
                </c:pt>
                <c:pt idx="5">
                  <c:v>30-34</c:v>
                </c:pt>
                <c:pt idx="6">
                  <c:v>35-39</c:v>
                </c:pt>
                <c:pt idx="7">
                  <c:v>40-44</c:v>
                </c:pt>
                <c:pt idx="8">
                  <c:v>45-49</c:v>
                </c:pt>
                <c:pt idx="9">
                  <c:v>50-54</c:v>
                </c:pt>
                <c:pt idx="10">
                  <c:v>55-59</c:v>
                </c:pt>
                <c:pt idx="11">
                  <c:v>60-64</c:v>
                </c:pt>
                <c:pt idx="12">
                  <c:v>65+</c:v>
                </c:pt>
              </c:strCache>
            </c:strRef>
          </c:cat>
          <c:val>
            <c:numRef>
              <c:f>Sheet1!$B$2:$B$14</c:f>
              <c:numCache>
                <c:formatCode>General</c:formatCode>
                <c:ptCount val="13"/>
                <c:pt idx="0">
                  <c:v>0</c:v>
                </c:pt>
                <c:pt idx="1">
                  <c:v>0</c:v>
                </c:pt>
                <c:pt idx="2">
                  <c:v>30</c:v>
                </c:pt>
                <c:pt idx="3">
                  <c:v>121</c:v>
                </c:pt>
                <c:pt idx="4">
                  <c:v>165</c:v>
                </c:pt>
                <c:pt idx="5">
                  <c:v>157</c:v>
                </c:pt>
                <c:pt idx="6">
                  <c:v>130</c:v>
                </c:pt>
                <c:pt idx="7">
                  <c:v>85</c:v>
                </c:pt>
                <c:pt idx="8">
                  <c:v>72</c:v>
                </c:pt>
                <c:pt idx="9">
                  <c:v>52</c:v>
                </c:pt>
                <c:pt idx="10">
                  <c:v>46</c:v>
                </c:pt>
                <c:pt idx="11">
                  <c:v>27</c:v>
                </c:pt>
                <c:pt idx="12">
                  <c:v>19</c:v>
                </c:pt>
              </c:numCache>
            </c:numRef>
          </c:val>
          <c:extLst>
            <c:ext xmlns:c16="http://schemas.microsoft.com/office/drawing/2014/chart" uri="{C3380CC4-5D6E-409C-BE32-E72D297353CC}">
              <c16:uniqueId val="{00000000-C971-4D9A-8921-4AFDAE7E9D0F}"/>
            </c:ext>
          </c:extLst>
        </c:ser>
        <c:dLbls>
          <c:dLblPos val="outEnd"/>
          <c:showLegendKey val="0"/>
          <c:showVal val="1"/>
          <c:showCatName val="0"/>
          <c:showSerName val="0"/>
          <c:showPercent val="0"/>
          <c:showBubbleSize val="0"/>
        </c:dLbls>
        <c:gapWidth val="219"/>
        <c:overlap val="-27"/>
        <c:axId val="475762079"/>
        <c:axId val="811654511"/>
      </c:barChart>
      <c:catAx>
        <c:axId val="475762079"/>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r>
                  <a:rPr lang="en-US" sz="1600" b="1" dirty="0">
                    <a:solidFill>
                      <a:schemeClr val="bg2">
                        <a:lumMod val="50000"/>
                      </a:schemeClr>
                    </a:solidFill>
                    <a:latin typeface="Roboto" panose="020B0604020202020204"/>
                  </a:rPr>
                  <a:t>Age</a:t>
                </a:r>
                <a:r>
                  <a:rPr lang="en-US" sz="1600" b="1" baseline="0" dirty="0">
                    <a:solidFill>
                      <a:schemeClr val="bg2">
                        <a:lumMod val="50000"/>
                      </a:schemeClr>
                    </a:solidFill>
                    <a:latin typeface="Roboto" panose="020B0604020202020204"/>
                  </a:rPr>
                  <a:t> Category</a:t>
                </a:r>
                <a:endParaRPr lang="en-US" sz="1600" b="1" dirty="0">
                  <a:solidFill>
                    <a:schemeClr val="bg2">
                      <a:lumMod val="50000"/>
                    </a:schemeClr>
                  </a:solidFill>
                  <a:latin typeface="Roboto" panose="020B0604020202020204"/>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811654511"/>
        <c:crosses val="autoZero"/>
        <c:auto val="1"/>
        <c:lblAlgn val="ctr"/>
        <c:lblOffset val="100"/>
        <c:noMultiLvlLbl val="0"/>
      </c:catAx>
      <c:valAx>
        <c:axId val="811654511"/>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r>
                  <a:rPr lang="en-US" sz="1600" b="1" dirty="0">
                    <a:solidFill>
                      <a:schemeClr val="bg2">
                        <a:lumMod val="50000"/>
                      </a:schemeClr>
                    </a:solidFill>
                    <a:latin typeface="Roboto" panose="020B0604020202020204"/>
                  </a:rPr>
                  <a:t>Incidence</a:t>
                </a:r>
                <a:r>
                  <a:rPr lang="en-US" sz="1600" b="1" baseline="0" dirty="0">
                    <a:solidFill>
                      <a:schemeClr val="bg2">
                        <a:lumMod val="50000"/>
                      </a:schemeClr>
                    </a:solidFill>
                    <a:latin typeface="Roboto" panose="020B0604020202020204"/>
                  </a:rPr>
                  <a:t> Count</a:t>
                </a:r>
                <a:endParaRPr lang="en-US" sz="1600" b="1" dirty="0">
                  <a:solidFill>
                    <a:schemeClr val="bg2">
                      <a:lumMod val="50000"/>
                    </a:schemeClr>
                  </a:solidFill>
                  <a:latin typeface="Roboto" panose="020B0604020202020204"/>
                </a:endParaRP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4757620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HRH</c:v>
                </c:pt>
                <c:pt idx="1">
                  <c:v>PWID</c:v>
                </c:pt>
                <c:pt idx="2">
                  <c:v>MSM ONLY</c:v>
                </c:pt>
                <c:pt idx="3">
                  <c:v>MSM and PWID</c:v>
                </c:pt>
                <c:pt idx="4">
                  <c:v>NIR/NRR</c:v>
                </c:pt>
                <c:pt idx="5">
                  <c:v>Perinatal</c:v>
                </c:pt>
                <c:pt idx="6">
                  <c:v>Blood/Other</c:v>
                </c:pt>
              </c:strCache>
            </c:strRef>
          </c:cat>
          <c:val>
            <c:numRef>
              <c:f>Sheet1!$B$2:$B$8</c:f>
              <c:numCache>
                <c:formatCode>General</c:formatCode>
                <c:ptCount val="7"/>
                <c:pt idx="0">
                  <c:v>36</c:v>
                </c:pt>
                <c:pt idx="1">
                  <c:v>35</c:v>
                </c:pt>
                <c:pt idx="2">
                  <c:v>508</c:v>
                </c:pt>
                <c:pt idx="3">
                  <c:v>51</c:v>
                </c:pt>
                <c:pt idx="4">
                  <c:v>260</c:v>
                </c:pt>
              </c:numCache>
            </c:numRef>
          </c:val>
          <c:extLst>
            <c:ext xmlns:c16="http://schemas.microsoft.com/office/drawing/2014/chart" uri="{C3380CC4-5D6E-409C-BE32-E72D297353CC}">
              <c16:uniqueId val="{00000000-1315-4019-8A55-1ABA3C062CF5}"/>
            </c:ext>
          </c:extLst>
        </c:ser>
        <c:dLbls>
          <c:dLblPos val="outEnd"/>
          <c:showLegendKey val="0"/>
          <c:showVal val="1"/>
          <c:showCatName val="0"/>
          <c:showSerName val="0"/>
          <c:showPercent val="0"/>
          <c:showBubbleSize val="0"/>
        </c:dLbls>
        <c:gapWidth val="219"/>
        <c:overlap val="-27"/>
        <c:axId val="818077807"/>
        <c:axId val="602278191"/>
      </c:barChart>
      <c:catAx>
        <c:axId val="818077807"/>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r>
                  <a:rPr lang="en-US" sz="1600" b="1" dirty="0">
                    <a:solidFill>
                      <a:schemeClr val="bg2">
                        <a:lumMod val="50000"/>
                      </a:schemeClr>
                    </a:solidFill>
                    <a:latin typeface="Roboto" panose="020B0604020202020204"/>
                  </a:rPr>
                  <a:t>Risk Category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602278191"/>
        <c:crosses val="autoZero"/>
        <c:auto val="1"/>
        <c:lblAlgn val="ctr"/>
        <c:lblOffset val="100"/>
        <c:noMultiLvlLbl val="0"/>
      </c:catAx>
      <c:valAx>
        <c:axId val="602278191"/>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r>
                  <a:rPr lang="en-US" sz="1600" b="1" dirty="0">
                    <a:solidFill>
                      <a:schemeClr val="bg2">
                        <a:lumMod val="50000"/>
                      </a:schemeClr>
                    </a:solidFill>
                    <a:latin typeface="Roboto" panose="020B0604020202020204"/>
                  </a:rPr>
                  <a:t>Incidence</a:t>
                </a:r>
                <a:r>
                  <a:rPr lang="en-US" sz="1600" b="1" baseline="0" dirty="0">
                    <a:solidFill>
                      <a:schemeClr val="bg2">
                        <a:lumMod val="50000"/>
                      </a:schemeClr>
                    </a:solidFill>
                    <a:latin typeface="Roboto" panose="020B0604020202020204"/>
                  </a:rPr>
                  <a:t> Count</a:t>
                </a:r>
                <a:endParaRPr lang="en-US" sz="1600" b="1" dirty="0">
                  <a:solidFill>
                    <a:schemeClr val="bg2">
                      <a:lumMod val="50000"/>
                    </a:schemeClr>
                  </a:solidFill>
                  <a:latin typeface="Roboto" panose="020B0604020202020204"/>
                </a:endParaRP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bg2">
                      <a:lumMod val="50000"/>
                    </a:schemeClr>
                  </a:solidFill>
                  <a:latin typeface="Roboto" panose="020B0604020202020204"/>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8180778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Diagnosed</c:v>
                </c:pt>
                <c:pt idx="1">
                  <c:v>Reciept of Care</c:v>
                </c:pt>
                <c:pt idx="2">
                  <c:v>Retained in Care</c:v>
                </c:pt>
                <c:pt idx="3">
                  <c:v>Virally Suppressed</c:v>
                </c:pt>
              </c:strCache>
            </c:strRef>
          </c:cat>
          <c:val>
            <c:numRef>
              <c:f>Sheet1!$B$2:$B$5</c:f>
              <c:numCache>
                <c:formatCode>0.00%</c:formatCode>
                <c:ptCount val="4"/>
                <c:pt idx="0">
                  <c:v>1</c:v>
                </c:pt>
                <c:pt idx="1">
                  <c:v>0.73399999999999999</c:v>
                </c:pt>
                <c:pt idx="2">
                  <c:v>0.52300000000000002</c:v>
                </c:pt>
                <c:pt idx="3">
                  <c:v>0.61699999999999999</c:v>
                </c:pt>
              </c:numCache>
            </c:numRef>
          </c:val>
          <c:extLst>
            <c:ext xmlns:c16="http://schemas.microsoft.com/office/drawing/2014/chart" uri="{C3380CC4-5D6E-409C-BE32-E72D297353CC}">
              <c16:uniqueId val="{00000000-C143-4F90-856F-50C60EC1DBE7}"/>
            </c:ext>
          </c:extLst>
        </c:ser>
        <c:dLbls>
          <c:dLblPos val="ctr"/>
          <c:showLegendKey val="0"/>
          <c:showVal val="1"/>
          <c:showCatName val="0"/>
          <c:showSerName val="0"/>
          <c:showPercent val="0"/>
          <c:showBubbleSize val="0"/>
        </c:dLbls>
        <c:gapWidth val="219"/>
        <c:overlap val="-27"/>
        <c:axId val="716112271"/>
        <c:axId val="715840207"/>
      </c:barChart>
      <c:catAx>
        <c:axId val="71611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bg2">
                    <a:lumMod val="50000"/>
                  </a:schemeClr>
                </a:solidFill>
                <a:latin typeface="+mn-lt"/>
                <a:ea typeface="+mn-ea"/>
                <a:cs typeface="+mn-cs"/>
              </a:defRPr>
            </a:pPr>
            <a:endParaRPr lang="en-US"/>
          </a:p>
        </c:txPr>
        <c:crossAx val="715840207"/>
        <c:crosses val="autoZero"/>
        <c:auto val="1"/>
        <c:lblAlgn val="ctr"/>
        <c:lblOffset val="100"/>
        <c:noMultiLvlLbl val="0"/>
      </c:catAx>
      <c:valAx>
        <c:axId val="715840207"/>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716112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32FE1-B6D4-4A39-B315-B821C20EDC31}" type="datetimeFigureOut">
              <a:rPr lang="en-US" smtClean="0"/>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33139-AC77-466C-ACC4-2ABF53213E70}" type="slidenum">
              <a:rPr lang="en-US" smtClean="0"/>
              <a:t>‹#›</a:t>
            </a:fld>
            <a:endParaRPr lang="en-US"/>
          </a:p>
        </p:txBody>
      </p:sp>
    </p:spTree>
    <p:extLst>
      <p:ext uri="{BB962C8B-B14F-4D97-AF65-F5344CB8AC3E}">
        <p14:creationId xmlns:p14="http://schemas.microsoft.com/office/powerpoint/2010/main" val="205832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a:t>
            </a:fld>
            <a:endParaRPr lang="en-US"/>
          </a:p>
        </p:txBody>
      </p:sp>
    </p:spTree>
    <p:extLst>
      <p:ext uri="{BB962C8B-B14F-4D97-AF65-F5344CB8AC3E}">
        <p14:creationId xmlns:p14="http://schemas.microsoft.com/office/powerpoint/2010/main" val="2001009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9</a:t>
            </a:fld>
            <a:endParaRPr lang="en-US"/>
          </a:p>
        </p:txBody>
      </p:sp>
    </p:spTree>
    <p:extLst>
      <p:ext uri="{BB962C8B-B14F-4D97-AF65-F5344CB8AC3E}">
        <p14:creationId xmlns:p14="http://schemas.microsoft.com/office/powerpoint/2010/main" val="427895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10</a:t>
            </a:fld>
            <a:endParaRPr lang="en-US"/>
          </a:p>
        </p:txBody>
      </p:sp>
    </p:spTree>
    <p:extLst>
      <p:ext uri="{BB962C8B-B14F-4D97-AF65-F5344CB8AC3E}">
        <p14:creationId xmlns:p14="http://schemas.microsoft.com/office/powerpoint/2010/main" val="542191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11</a:t>
            </a:fld>
            <a:endParaRPr lang="en-US"/>
          </a:p>
        </p:txBody>
      </p:sp>
    </p:spTree>
    <p:extLst>
      <p:ext uri="{BB962C8B-B14F-4D97-AF65-F5344CB8AC3E}">
        <p14:creationId xmlns:p14="http://schemas.microsoft.com/office/powerpoint/2010/main" val="166452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12</a:t>
            </a:fld>
            <a:endParaRPr lang="en-US"/>
          </a:p>
        </p:txBody>
      </p:sp>
    </p:spTree>
    <p:extLst>
      <p:ext uri="{BB962C8B-B14F-4D97-AF65-F5344CB8AC3E}">
        <p14:creationId xmlns:p14="http://schemas.microsoft.com/office/powerpoint/2010/main" val="1610694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13</a:t>
            </a:fld>
            <a:endParaRPr lang="en-US"/>
          </a:p>
        </p:txBody>
      </p:sp>
    </p:spTree>
    <p:extLst>
      <p:ext uri="{BB962C8B-B14F-4D97-AF65-F5344CB8AC3E}">
        <p14:creationId xmlns:p14="http://schemas.microsoft.com/office/powerpoint/2010/main" val="155798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chemeClr val="tx1"/>
                </a:solidFill>
                <a:latin typeface="Barlow" panose="020B0604020202020204" charset="0"/>
              </a:rPr>
              <a:t>19%</a:t>
            </a:r>
            <a:r>
              <a:rPr lang="en-US" sz="1200" b="1" dirty="0">
                <a:solidFill>
                  <a:srgbClr val="1A9FCB"/>
                </a:solidFill>
                <a:latin typeface="Barlow" panose="020B0604020202020204" charset="0"/>
              </a:rPr>
              <a:t> </a:t>
            </a:r>
            <a:r>
              <a:rPr lang="en-US" sz="1200" b="1" dirty="0">
                <a:latin typeface="Barlow" panose="020B0604020202020204" charset="0"/>
              </a:rPr>
              <a:t>increase in publicly funded HIV testing in 2022 when compared to 2019</a:t>
            </a:r>
          </a:p>
          <a:p>
            <a:endParaRPr lang="en-US" dirty="0"/>
          </a:p>
        </p:txBody>
      </p:sp>
      <p:sp>
        <p:nvSpPr>
          <p:cNvPr id="4" name="Slide Number Placeholder 3"/>
          <p:cNvSpPr>
            <a:spLocks noGrp="1"/>
          </p:cNvSpPr>
          <p:nvPr>
            <p:ph type="sldNum" sz="quarter" idx="5"/>
          </p:nvPr>
        </p:nvSpPr>
        <p:spPr/>
        <p:txBody>
          <a:bodyPr/>
          <a:lstStyle/>
          <a:p>
            <a:fld id="{8E333139-AC77-466C-ACC4-2ABF53213E70}" type="slidenum">
              <a:rPr lang="en-US" smtClean="0"/>
              <a:t>14</a:t>
            </a:fld>
            <a:endParaRPr lang="en-US"/>
          </a:p>
        </p:txBody>
      </p:sp>
    </p:spTree>
    <p:extLst>
      <p:ext uri="{BB962C8B-B14F-4D97-AF65-F5344CB8AC3E}">
        <p14:creationId xmlns:p14="http://schemas.microsoft.com/office/powerpoint/2010/main" val="180183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5B0F00"/>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8131172" y="7"/>
            <a:ext cx="4060833" cy="2707427"/>
            <a:chOff x="6098378" y="5"/>
            <a:chExt cx="3045625" cy="2030570"/>
          </a:xfrm>
        </p:grpSpPr>
        <p:sp>
          <p:nvSpPr>
            <p:cNvPr id="11" name="Google Shape;11;p2"/>
            <p:cNvSpPr/>
            <p:nvPr/>
          </p:nvSpPr>
          <p:spPr>
            <a:xfrm>
              <a:off x="8128803" y="16"/>
              <a:ext cx="1015200" cy="1015200"/>
            </a:xfrm>
            <a:prstGeom prst="rect">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 name="Google Shape;12;p2"/>
            <p:cNvSpPr/>
            <p:nvPr/>
          </p:nvSpPr>
          <p:spPr>
            <a:xfrm flipH="1">
              <a:off x="7113463" y="5"/>
              <a:ext cx="1015200" cy="1015200"/>
            </a:xfrm>
            <a:prstGeom prst="rtTriangle">
              <a:avLst/>
            </a:prstGeom>
            <a:solidFill>
              <a:srgbClr val="A61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3" name="Google Shape;13;p2"/>
            <p:cNvSpPr/>
            <p:nvPr/>
          </p:nvSpPr>
          <p:spPr>
            <a:xfrm rot="10800000" flipH="1">
              <a:off x="7113588" y="107"/>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4" name="Google Shape;14;p2"/>
            <p:cNvSpPr/>
            <p:nvPr/>
          </p:nvSpPr>
          <p:spPr>
            <a:xfrm rot="10800000">
              <a:off x="6098378" y="97"/>
              <a:ext cx="1015200" cy="1015200"/>
            </a:xfrm>
            <a:prstGeom prst="rtTriangle">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 name="Google Shape;15;p2"/>
            <p:cNvSpPr/>
            <p:nvPr/>
          </p:nvSpPr>
          <p:spPr>
            <a:xfrm rot="10800000">
              <a:off x="8128789" y="1015375"/>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57190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9"/>
        <p:cNvGrpSpPr/>
        <p:nvPr/>
      </p:nvGrpSpPr>
      <p:grpSpPr>
        <a:xfrm>
          <a:off x="0" y="0"/>
          <a:ext cx="0" cy="0"/>
          <a:chOff x="0" y="0"/>
          <a:chExt cx="0" cy="0"/>
        </a:xfrm>
      </p:grpSpPr>
      <p:sp>
        <p:nvSpPr>
          <p:cNvPr id="110" name="Google Shape;110;p1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14D85A55-7DDB-49A8-BD6E-F5017B2A1058}" type="slidenum">
              <a:rPr lang="en-US" smtClean="0"/>
              <a:t>‹#›</a:t>
            </a:fld>
            <a:endParaRPr lang="en-US"/>
          </a:p>
        </p:txBody>
      </p:sp>
      <p:sp>
        <p:nvSpPr>
          <p:cNvPr id="111" name="Google Shape;111;p13"/>
          <p:cNvSpPr txBox="1"/>
          <p:nvPr/>
        </p:nvSpPr>
        <p:spPr>
          <a:xfrm>
            <a:off x="8638233" y="6463500"/>
            <a:ext cx="3554000" cy="451302"/>
          </a:xfrm>
          <a:prstGeom prst="rect">
            <a:avLst/>
          </a:prstGeom>
          <a:noFill/>
          <a:ln>
            <a:noFill/>
          </a:ln>
        </p:spPr>
        <p:txBody>
          <a:bodyPr spcFirstLastPara="1" wrap="square" lIns="121900" tIns="121900" rIns="121900" bIns="121900"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grpSp>
        <p:nvGrpSpPr>
          <p:cNvPr id="112" name="Google Shape;112;p13"/>
          <p:cNvGrpSpPr/>
          <p:nvPr/>
        </p:nvGrpSpPr>
        <p:grpSpPr>
          <a:xfrm>
            <a:off x="1" y="6463495"/>
            <a:ext cx="12192233" cy="394625"/>
            <a:chOff x="0" y="4847625"/>
            <a:chExt cx="9144175" cy="295969"/>
          </a:xfrm>
        </p:grpSpPr>
        <p:sp>
          <p:nvSpPr>
            <p:cNvPr id="113" name="Google Shape;113;p13"/>
            <p:cNvSpPr/>
            <p:nvPr/>
          </p:nvSpPr>
          <p:spPr>
            <a:xfrm>
              <a:off x="0" y="4891594"/>
              <a:ext cx="9144000" cy="2520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14" name="Google Shape;114;p13"/>
            <p:cNvSpPr txBox="1"/>
            <p:nvPr/>
          </p:nvSpPr>
          <p:spPr>
            <a:xfrm>
              <a:off x="6478675" y="4847625"/>
              <a:ext cx="2665500" cy="292317"/>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pic>
          <p:nvPicPr>
            <p:cNvPr id="115" name="Google Shape;115;p13"/>
            <p:cNvPicPr preferRelativeResize="0"/>
            <p:nvPr/>
          </p:nvPicPr>
          <p:blipFill rotWithShape="1">
            <a:blip r:embed="rId2">
              <a:alphaModFix/>
            </a:blip>
            <a:srcRect r="72903"/>
            <a:stretch/>
          </p:blipFill>
          <p:spPr>
            <a:xfrm>
              <a:off x="6578417" y="4941575"/>
              <a:ext cx="209450" cy="171450"/>
            </a:xfrm>
            <a:prstGeom prst="rect">
              <a:avLst/>
            </a:prstGeom>
            <a:noFill/>
            <a:ln>
              <a:noFill/>
            </a:ln>
          </p:spPr>
        </p:pic>
      </p:grpSp>
    </p:spTree>
    <p:extLst>
      <p:ext uri="{BB962C8B-B14F-4D97-AF65-F5344CB8AC3E}">
        <p14:creationId xmlns:p14="http://schemas.microsoft.com/office/powerpoint/2010/main" val="191211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4D85A55-7DDB-49A8-BD6E-F5017B2A1058}" type="slidenum">
              <a:rPr lang="en-US" smtClean="0"/>
              <a:t>‹#›</a:t>
            </a:fld>
            <a:endParaRPr lang="en-US"/>
          </a:p>
        </p:txBody>
      </p:sp>
      <p:sp>
        <p:nvSpPr>
          <p:cNvPr id="8" name="Date Placeholder 3"/>
          <p:cNvSpPr>
            <a:spLocks noGrp="1"/>
          </p:cNvSpPr>
          <p:nvPr>
            <p:ph type="dt" sz="half" idx="2"/>
          </p:nvPr>
        </p:nvSpPr>
        <p:spPr>
          <a:xfrm>
            <a:off x="10293015" y="6352708"/>
            <a:ext cx="984591" cy="365760"/>
          </a:xfrm>
          <a:prstGeom prst="rect">
            <a:avLst/>
          </a:prstGeom>
        </p:spPr>
        <p:txBody>
          <a:bodyPr anchor="ctr"/>
          <a:lstStyle>
            <a:lvl1pPr>
              <a:defRPr sz="1200">
                <a:solidFill>
                  <a:srgbClr val="88A7DF"/>
                </a:solidFill>
              </a:defRPr>
            </a:lvl1pPr>
          </a:lstStyle>
          <a:p>
            <a:endParaRPr lang="en-US"/>
          </a:p>
        </p:txBody>
      </p:sp>
      <p:sp>
        <p:nvSpPr>
          <p:cNvPr id="12" name="Footer Placeholder 4"/>
          <p:cNvSpPr>
            <a:spLocks noGrp="1"/>
          </p:cNvSpPr>
          <p:nvPr>
            <p:ph type="ftr" sz="quarter" idx="11"/>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a:p>
        </p:txBody>
      </p:sp>
    </p:spTree>
    <p:extLst>
      <p:ext uri="{BB962C8B-B14F-4D97-AF65-F5344CB8AC3E}">
        <p14:creationId xmlns:p14="http://schemas.microsoft.com/office/powerpoint/2010/main" val="11353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5" y="2025527"/>
            <a:ext cx="103631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2" y="4681685"/>
            <a:ext cx="10363197"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sp>
        <p:nvSpPr>
          <p:cNvPr id="11" name="Date Placeholder 3"/>
          <p:cNvSpPr>
            <a:spLocks noGrp="1"/>
          </p:cNvSpPr>
          <p:nvPr>
            <p:ph type="dt" sz="half" idx="10"/>
          </p:nvPr>
        </p:nvSpPr>
        <p:spPr>
          <a:xfrm>
            <a:off x="10293014" y="6352708"/>
            <a:ext cx="984591" cy="365760"/>
          </a:xfrm>
          <a:prstGeom prst="rect">
            <a:avLst/>
          </a:prstGeom>
        </p:spPr>
        <p:txBody>
          <a:bodyPr anchor="ctr"/>
          <a:lstStyle>
            <a:lvl1pPr>
              <a:defRPr sz="1200" b="0" i="0">
                <a:solidFill>
                  <a:srgbClr val="88A7DF"/>
                </a:solidFill>
                <a:latin typeface="+mn-lt"/>
                <a:cs typeface="ITC Avant Garde Std Bk Cn"/>
              </a:defRPr>
            </a:lvl1pPr>
          </a:lstStyle>
          <a:p>
            <a:fld id="{20B397DD-A1F4-BD42-8C23-B4EC6E2FB771}" type="datetime1">
              <a:rPr lang="en-US" smtClean="0"/>
              <a:t>5/23/2024</a:t>
            </a:fld>
            <a:endParaRPr lang="en-US" dirty="0"/>
          </a:p>
        </p:txBody>
      </p:sp>
      <p:sp>
        <p:nvSpPr>
          <p:cNvPr id="12" name="Footer Placeholder 4"/>
          <p:cNvSpPr>
            <a:spLocks noGrp="1"/>
          </p:cNvSpPr>
          <p:nvPr>
            <p:ph type="ftr" sz="quarter" idx="11"/>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err="1"/>
              <a:t>paetc.org</a:t>
            </a:r>
            <a:endParaRPr lang="en-US" dirty="0"/>
          </a:p>
        </p:txBody>
      </p:sp>
      <p:pic>
        <p:nvPicPr>
          <p:cNvPr id="4" name="Picture 3" descr="image0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997" y="349494"/>
            <a:ext cx="3942080" cy="1005840"/>
          </a:xfrm>
          <a:prstGeom prst="rect">
            <a:avLst/>
          </a:prstGeom>
        </p:spPr>
      </p:pic>
    </p:spTree>
    <p:extLst>
      <p:ext uri="{BB962C8B-B14F-4D97-AF65-F5344CB8AC3E}">
        <p14:creationId xmlns:p14="http://schemas.microsoft.com/office/powerpoint/2010/main" val="691234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A979852-C97B-B14C-9B2A-62C7CA124200}" type="datetime1">
              <a:rPr lang="en-US" smtClean="0"/>
              <a:t>5/23/2024</a:t>
            </a:fld>
            <a:endParaRPr lang="en-US"/>
          </a:p>
        </p:txBody>
      </p:sp>
      <p:pic>
        <p:nvPicPr>
          <p:cNvPr id="7" name="Picture 6"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1980989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9" y="3187173"/>
            <a:ext cx="10212916"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90" y="1553633"/>
            <a:ext cx="8180916"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D37B11F5-7D46-2840-9E1A-95A154789C1D}" type="datetime1">
              <a:rPr lang="en-US" smtClean="0"/>
              <a:t>5/23/2024</a:t>
            </a:fld>
            <a:endParaRPr lang="en-US"/>
          </a:p>
        </p:txBody>
      </p:sp>
      <p:pic>
        <p:nvPicPr>
          <p:cNvPr id="10" name="Picture 9"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35189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36192"/>
            <a:ext cx="48768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3" y="1536192"/>
            <a:ext cx="53847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AD7814A4-20F2-9A4C-873E-2AC2AA7D0C4C}" type="datetime1">
              <a:rPr lang="en-US" smtClean="0"/>
              <a:t>5/23/2024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683424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44605"/>
            <a:ext cx="5186811"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08722"/>
            <a:ext cx="5186811"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09614" y="1644605"/>
            <a:ext cx="53847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09614" y="2408722"/>
            <a:ext cx="53847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F0400BDD-C64E-A646-BB04-4897CB59B8FE}" type="datetime1">
              <a:rPr lang="en-US" smtClean="0"/>
              <a:t>5/23/2024</a:t>
            </a:fld>
            <a:endParaRPr lang="en-US"/>
          </a:p>
        </p:txBody>
      </p:sp>
      <p:pic>
        <p:nvPicPr>
          <p:cNvPr id="13" name="Picture 12"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3539755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AC92D7CF-0488-4941-A8F0-D24EE9D7CD5E}" type="datetime1">
              <a:rPr lang="en-US" smtClean="0"/>
              <a:t>5/23/2024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835138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8AEC8834-0501-BB49-990B-CAD068FB829A}" type="datetime1">
              <a:rPr lang="en-US" smtClean="0"/>
              <a:t>5/23/2024</a:t>
            </a:fld>
            <a:endParaRPr lang="en-US"/>
          </a:p>
        </p:txBody>
      </p:sp>
      <p:pic>
        <p:nvPicPr>
          <p:cNvPr id="8" name="Picture 7"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3481655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5" y="5495544"/>
            <a:ext cx="11355753"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406405" y="381002"/>
            <a:ext cx="11355753"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3DF25ED4-1B54-B240-AA6E-2A9FD224D82B}" type="datetime1">
              <a:rPr lang="en-US" smtClean="0"/>
              <a:t>5/23/2024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287517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rgbClr val="5B0F00"/>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8131172" y="7"/>
            <a:ext cx="4060833" cy="2707427"/>
            <a:chOff x="6098378" y="5"/>
            <a:chExt cx="3045625" cy="2030570"/>
          </a:xfrm>
        </p:grpSpPr>
        <p:sp>
          <p:nvSpPr>
            <p:cNvPr id="21" name="Google Shape;21;p3"/>
            <p:cNvSpPr/>
            <p:nvPr/>
          </p:nvSpPr>
          <p:spPr>
            <a:xfrm>
              <a:off x="8128803" y="16"/>
              <a:ext cx="1015200" cy="1015200"/>
            </a:xfrm>
            <a:prstGeom prst="rect">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 name="Google Shape;22;p3"/>
            <p:cNvSpPr/>
            <p:nvPr/>
          </p:nvSpPr>
          <p:spPr>
            <a:xfrm flipH="1">
              <a:off x="7113463" y="5"/>
              <a:ext cx="1015200" cy="1015200"/>
            </a:xfrm>
            <a:prstGeom prst="rtTriangle">
              <a:avLst/>
            </a:prstGeom>
            <a:solidFill>
              <a:srgbClr val="A61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 name="Google Shape;23;p3"/>
            <p:cNvSpPr/>
            <p:nvPr/>
          </p:nvSpPr>
          <p:spPr>
            <a:xfrm rot="10800000" flipH="1">
              <a:off x="7113588" y="107"/>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 name="Google Shape;24;p3"/>
            <p:cNvSpPr/>
            <p:nvPr/>
          </p:nvSpPr>
          <p:spPr>
            <a:xfrm rot="10800000">
              <a:off x="6098378" y="97"/>
              <a:ext cx="1015200" cy="1015200"/>
            </a:xfrm>
            <a:prstGeom prst="rtTriangle">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 name="Google Shape;25;p3"/>
            <p:cNvSpPr/>
            <p:nvPr/>
          </p:nvSpPr>
          <p:spPr>
            <a:xfrm rot="10800000">
              <a:off x="8128789" y="1015375"/>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6" name="Google Shape;26;p3"/>
          <p:cNvSpPr txBox="1">
            <a:spLocks noGrp="1"/>
          </p:cNvSpPr>
          <p:nvPr>
            <p:ph type="title"/>
          </p:nvPr>
        </p:nvSpPr>
        <p:spPr>
          <a:xfrm>
            <a:off x="797467" y="2869796"/>
            <a:ext cx="10962800" cy="1118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a:p>
        </p:txBody>
      </p:sp>
      <p:sp>
        <p:nvSpPr>
          <p:cNvPr id="27" name="Google Shape;27;p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745929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006832"/>
            <a:ext cx="11450997"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12192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02336" y="5607552"/>
            <a:ext cx="11450997"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10293014" y="6352708"/>
            <a:ext cx="984591" cy="365760"/>
          </a:xfrm>
          <a:prstGeom prst="rect">
            <a:avLst/>
          </a:prstGeom>
        </p:spPr>
        <p:txBody>
          <a:bodyPr anchor="ctr"/>
          <a:lstStyle>
            <a:lvl1pPr>
              <a:defRPr sz="1200">
                <a:solidFill>
                  <a:srgbClr val="88A7DF"/>
                </a:solidFill>
              </a:defRPr>
            </a:lvl1pPr>
          </a:lstStyle>
          <a:p>
            <a:fld id="{DB92A167-D0BA-D142-B00A-6148A0612FF1}" type="datetime1">
              <a:rPr lang="en-US" smtClean="0"/>
              <a:t>5/23/2024</a:t>
            </a:fld>
            <a:endParaRPr lang="en-US"/>
          </a:p>
        </p:txBody>
      </p:sp>
      <p:pic>
        <p:nvPicPr>
          <p:cNvPr id="12" name="Picture 11"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4" y="6274522"/>
            <a:ext cx="1819401" cy="552118"/>
          </a:xfrm>
          <a:prstGeom prst="rect">
            <a:avLst/>
          </a:prstGeom>
        </p:spPr>
      </p:pic>
    </p:spTree>
    <p:extLst>
      <p:ext uri="{BB962C8B-B14F-4D97-AF65-F5344CB8AC3E}">
        <p14:creationId xmlns:p14="http://schemas.microsoft.com/office/powerpoint/2010/main" val="324487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30" name="Google Shape;30;p4"/>
          <p:cNvSpPr txBox="1">
            <a:spLocks noGrp="1"/>
          </p:cNvSpPr>
          <p:nvPr>
            <p:ph type="body" idx="1"/>
          </p:nvPr>
        </p:nvSpPr>
        <p:spPr>
          <a:xfrm>
            <a:off x="415600" y="1639833"/>
            <a:ext cx="11360800" cy="44520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pPr lvl="0"/>
            <a:r>
              <a:rPr lang="en-US"/>
              <a:t>Edit Master text styles</a:t>
            </a:r>
          </a:p>
        </p:txBody>
      </p:sp>
      <p:sp>
        <p:nvSpPr>
          <p:cNvPr id="31" name="Google Shape;31;p4"/>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grpSp>
        <p:nvGrpSpPr>
          <p:cNvPr id="32" name="Google Shape;32;p4"/>
          <p:cNvGrpSpPr/>
          <p:nvPr/>
        </p:nvGrpSpPr>
        <p:grpSpPr>
          <a:xfrm>
            <a:off x="1" y="5204891"/>
            <a:ext cx="12192233" cy="1653233"/>
            <a:chOff x="0" y="3903669"/>
            <a:chExt cx="9144175" cy="1239925"/>
          </a:xfrm>
        </p:grpSpPr>
        <p:grpSp>
          <p:nvGrpSpPr>
            <p:cNvPr id="33" name="Google Shape;33;p4"/>
            <p:cNvGrpSpPr/>
            <p:nvPr/>
          </p:nvGrpSpPr>
          <p:grpSpPr>
            <a:xfrm>
              <a:off x="0" y="3903669"/>
              <a:ext cx="9144000" cy="1239925"/>
              <a:chOff x="0" y="3903669"/>
              <a:chExt cx="9144000" cy="1239925"/>
            </a:xfrm>
          </p:grpSpPr>
          <p:sp>
            <p:nvSpPr>
              <p:cNvPr id="34" name="Google Shape;34;p4"/>
              <p:cNvSpPr/>
              <p:nvPr/>
            </p:nvSpPr>
            <p:spPr>
              <a:xfrm>
                <a:off x="8154895" y="3903669"/>
                <a:ext cx="989100" cy="987900"/>
              </a:xfrm>
              <a:prstGeom prst="rtTriangle">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5" name="Google Shape;35;p4"/>
              <p:cNvSpPr/>
              <p:nvPr/>
            </p:nvSpPr>
            <p:spPr>
              <a:xfrm flipH="1">
                <a:off x="6181163" y="3903669"/>
                <a:ext cx="989100" cy="987900"/>
              </a:xfrm>
              <a:prstGeom prst="rtTriangle">
                <a:avLst/>
              </a:prstGeom>
              <a:solidFill>
                <a:srgbClr val="85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6" name="Google Shape;36;p4"/>
              <p:cNvSpPr/>
              <p:nvPr/>
            </p:nvSpPr>
            <p:spPr>
              <a:xfrm>
                <a:off x="7170274" y="3903669"/>
                <a:ext cx="989100" cy="987900"/>
              </a:xfrm>
              <a:prstGeom prst="rect">
                <a:avLst/>
              </a:prstGeom>
              <a:solidFill>
                <a:srgbClr val="A61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 name="Google Shape;37;p4"/>
              <p:cNvSpPr/>
              <p:nvPr/>
            </p:nvSpPr>
            <p:spPr>
              <a:xfrm rot="10800000">
                <a:off x="8154757" y="3903682"/>
                <a:ext cx="989100" cy="987900"/>
              </a:xfrm>
              <a:prstGeom prst="rtTriangle">
                <a:avLst/>
              </a:pr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 name="Google Shape;38;p4"/>
              <p:cNvSpPr/>
              <p:nvPr/>
            </p:nvSpPr>
            <p:spPr>
              <a:xfrm>
                <a:off x="0" y="4891594"/>
                <a:ext cx="9144000" cy="2520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39" name="Google Shape;39;p4"/>
            <p:cNvSpPr txBox="1"/>
            <p:nvPr/>
          </p:nvSpPr>
          <p:spPr>
            <a:xfrm>
              <a:off x="6478675" y="4847625"/>
              <a:ext cx="2665500" cy="292317"/>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pic>
          <p:nvPicPr>
            <p:cNvPr id="40" name="Google Shape;40;p4"/>
            <p:cNvPicPr preferRelativeResize="0"/>
            <p:nvPr/>
          </p:nvPicPr>
          <p:blipFill rotWithShape="1">
            <a:blip r:embed="rId2">
              <a:alphaModFix/>
            </a:blip>
            <a:srcRect r="72903"/>
            <a:stretch/>
          </p:blipFill>
          <p:spPr>
            <a:xfrm>
              <a:off x="6578417" y="4941575"/>
              <a:ext cx="209450" cy="171450"/>
            </a:xfrm>
            <a:prstGeom prst="rect">
              <a:avLst/>
            </a:prstGeom>
            <a:noFill/>
            <a:ln>
              <a:noFill/>
            </a:ln>
          </p:spPr>
        </p:pic>
      </p:grpSp>
    </p:spTree>
    <p:extLst>
      <p:ext uri="{BB962C8B-B14F-4D97-AF65-F5344CB8AC3E}">
        <p14:creationId xmlns:p14="http://schemas.microsoft.com/office/powerpoint/2010/main" val="273552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1"/>
        <p:cNvGrpSpPr/>
        <p:nvPr/>
      </p:nvGrpSpPr>
      <p:grpSpPr>
        <a:xfrm>
          <a:off x="0" y="0"/>
          <a:ext cx="0" cy="0"/>
          <a:chOff x="0" y="0"/>
          <a:chExt cx="0" cy="0"/>
        </a:xfrm>
      </p:grpSpPr>
      <p:sp>
        <p:nvSpPr>
          <p:cNvPr id="52" name="Google Shape;52;p6"/>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53" name="Google Shape;53;p6"/>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14D85A55-7DDB-49A8-BD6E-F5017B2A1058}" type="slidenum">
              <a:rPr lang="en-US" smtClean="0"/>
              <a:t>‹#›</a:t>
            </a:fld>
            <a:endParaRPr lang="en-US"/>
          </a:p>
        </p:txBody>
      </p:sp>
      <p:sp>
        <p:nvSpPr>
          <p:cNvPr id="54" name="Google Shape;54;p6"/>
          <p:cNvSpPr txBox="1"/>
          <p:nvPr/>
        </p:nvSpPr>
        <p:spPr>
          <a:xfrm>
            <a:off x="8638233" y="6463500"/>
            <a:ext cx="3554000" cy="451302"/>
          </a:xfrm>
          <a:prstGeom prst="rect">
            <a:avLst/>
          </a:prstGeom>
          <a:noFill/>
          <a:ln>
            <a:noFill/>
          </a:ln>
        </p:spPr>
        <p:txBody>
          <a:bodyPr spcFirstLastPara="1" wrap="square" lIns="121900" tIns="121900" rIns="121900" bIns="121900"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grpSp>
        <p:nvGrpSpPr>
          <p:cNvPr id="55" name="Google Shape;55;p6"/>
          <p:cNvGrpSpPr/>
          <p:nvPr/>
        </p:nvGrpSpPr>
        <p:grpSpPr>
          <a:xfrm>
            <a:off x="1" y="6463495"/>
            <a:ext cx="12192233" cy="394625"/>
            <a:chOff x="0" y="4847625"/>
            <a:chExt cx="9144175" cy="295969"/>
          </a:xfrm>
        </p:grpSpPr>
        <p:sp>
          <p:nvSpPr>
            <p:cNvPr id="56" name="Google Shape;56;p6"/>
            <p:cNvSpPr/>
            <p:nvPr/>
          </p:nvSpPr>
          <p:spPr>
            <a:xfrm>
              <a:off x="0" y="4891594"/>
              <a:ext cx="9144000" cy="2520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 name="Google Shape;57;p6"/>
            <p:cNvSpPr txBox="1"/>
            <p:nvPr/>
          </p:nvSpPr>
          <p:spPr>
            <a:xfrm>
              <a:off x="6478675" y="4847625"/>
              <a:ext cx="2665500" cy="292317"/>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pic>
          <p:nvPicPr>
            <p:cNvPr id="58" name="Google Shape;58;p6"/>
            <p:cNvPicPr preferRelativeResize="0"/>
            <p:nvPr/>
          </p:nvPicPr>
          <p:blipFill rotWithShape="1">
            <a:blip r:embed="rId2">
              <a:alphaModFix/>
            </a:blip>
            <a:srcRect r="72903"/>
            <a:stretch/>
          </p:blipFill>
          <p:spPr>
            <a:xfrm>
              <a:off x="6578417" y="4941575"/>
              <a:ext cx="209450" cy="171450"/>
            </a:xfrm>
            <a:prstGeom prst="rect">
              <a:avLst/>
            </a:prstGeom>
            <a:noFill/>
            <a:ln>
              <a:noFill/>
            </a:ln>
          </p:spPr>
        </p:pic>
      </p:grpSp>
    </p:spTree>
    <p:extLst>
      <p:ext uri="{BB962C8B-B14F-4D97-AF65-F5344CB8AC3E}">
        <p14:creationId xmlns:p14="http://schemas.microsoft.com/office/powerpoint/2010/main" val="194824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59"/>
        <p:cNvGrpSpPr/>
        <p:nvPr/>
      </p:nvGrpSpPr>
      <p:grpSpPr>
        <a:xfrm>
          <a:off x="0" y="0"/>
          <a:ext cx="0" cy="0"/>
          <a:chOff x="0" y="0"/>
          <a:chExt cx="0" cy="0"/>
        </a:xfrm>
      </p:grpSpPr>
      <p:sp>
        <p:nvSpPr>
          <p:cNvPr id="60" name="Google Shape;60;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r>
              <a:rPr lang="en-US"/>
              <a:t>Click to edit Master title style</a:t>
            </a:r>
            <a:endParaRPr/>
          </a:p>
        </p:txBody>
      </p:sp>
      <p:sp>
        <p:nvSpPr>
          <p:cNvPr id="61" name="Google Shape;61;p7"/>
          <p:cNvSpPr txBox="1">
            <a:spLocks noGrp="1"/>
          </p:cNvSpPr>
          <p:nvPr>
            <p:ph type="body" idx="1"/>
          </p:nvPr>
        </p:nvSpPr>
        <p:spPr>
          <a:xfrm>
            <a:off x="415600" y="1954405"/>
            <a:ext cx="3744000" cy="41376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a:t>Edit Master text styles</a:t>
            </a:r>
          </a:p>
        </p:txBody>
      </p:sp>
      <p:sp>
        <p:nvSpPr>
          <p:cNvPr id="62" name="Google Shape;62;p7"/>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14D85A55-7DDB-49A8-BD6E-F5017B2A1058}" type="slidenum">
              <a:rPr lang="en-US" smtClean="0"/>
              <a:t>‹#›</a:t>
            </a:fld>
            <a:endParaRPr lang="en-US"/>
          </a:p>
        </p:txBody>
      </p:sp>
      <p:sp>
        <p:nvSpPr>
          <p:cNvPr id="63" name="Google Shape;63;p7"/>
          <p:cNvSpPr txBox="1"/>
          <p:nvPr/>
        </p:nvSpPr>
        <p:spPr>
          <a:xfrm>
            <a:off x="8638233" y="6463500"/>
            <a:ext cx="3554000" cy="451302"/>
          </a:xfrm>
          <a:prstGeom prst="rect">
            <a:avLst/>
          </a:prstGeom>
          <a:noFill/>
          <a:ln>
            <a:noFill/>
          </a:ln>
        </p:spPr>
        <p:txBody>
          <a:bodyPr spcFirstLastPara="1" wrap="square" lIns="121900" tIns="121900" rIns="121900" bIns="121900"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grpSp>
        <p:nvGrpSpPr>
          <p:cNvPr id="64" name="Google Shape;64;p7"/>
          <p:cNvGrpSpPr/>
          <p:nvPr/>
        </p:nvGrpSpPr>
        <p:grpSpPr>
          <a:xfrm>
            <a:off x="1" y="6463495"/>
            <a:ext cx="12192233" cy="394625"/>
            <a:chOff x="0" y="4847625"/>
            <a:chExt cx="9144175" cy="295969"/>
          </a:xfrm>
        </p:grpSpPr>
        <p:sp>
          <p:nvSpPr>
            <p:cNvPr id="65" name="Google Shape;65;p7"/>
            <p:cNvSpPr/>
            <p:nvPr/>
          </p:nvSpPr>
          <p:spPr>
            <a:xfrm>
              <a:off x="0" y="4891594"/>
              <a:ext cx="9144000" cy="2520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 name="Google Shape;66;p7"/>
            <p:cNvSpPr txBox="1"/>
            <p:nvPr/>
          </p:nvSpPr>
          <p:spPr>
            <a:xfrm>
              <a:off x="6478675" y="4847625"/>
              <a:ext cx="2665500" cy="292317"/>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pic>
          <p:nvPicPr>
            <p:cNvPr id="67" name="Google Shape;67;p7"/>
            <p:cNvPicPr preferRelativeResize="0"/>
            <p:nvPr/>
          </p:nvPicPr>
          <p:blipFill rotWithShape="1">
            <a:blip r:embed="rId2">
              <a:alphaModFix/>
            </a:blip>
            <a:srcRect r="72903"/>
            <a:stretch/>
          </p:blipFill>
          <p:spPr>
            <a:xfrm>
              <a:off x="6578417" y="4941575"/>
              <a:ext cx="209450" cy="171450"/>
            </a:xfrm>
            <a:prstGeom prst="rect">
              <a:avLst/>
            </a:prstGeom>
            <a:noFill/>
            <a:ln>
              <a:noFill/>
            </a:ln>
          </p:spPr>
        </p:pic>
      </p:grpSp>
    </p:spTree>
    <p:extLst>
      <p:ext uri="{BB962C8B-B14F-4D97-AF65-F5344CB8AC3E}">
        <p14:creationId xmlns:p14="http://schemas.microsoft.com/office/powerpoint/2010/main" val="284476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999999"/>
        </a:solidFill>
        <a:effectLst/>
      </p:bgPr>
    </p:bg>
    <p:spTree>
      <p:nvGrpSpPr>
        <p:cNvPr id="1" name="Shape 68"/>
        <p:cNvGrpSpPr/>
        <p:nvPr/>
      </p:nvGrpSpPr>
      <p:grpSpPr>
        <a:xfrm>
          <a:off x="0" y="0"/>
          <a:ext cx="0" cy="0"/>
          <a:chOff x="0" y="0"/>
          <a:chExt cx="0" cy="0"/>
        </a:xfrm>
      </p:grpSpPr>
      <p:grpSp>
        <p:nvGrpSpPr>
          <p:cNvPr id="69" name="Google Shape;69;p8"/>
          <p:cNvGrpSpPr/>
          <p:nvPr/>
        </p:nvGrpSpPr>
        <p:grpSpPr>
          <a:xfrm>
            <a:off x="8131172" y="7"/>
            <a:ext cx="4060833" cy="2707427"/>
            <a:chOff x="6098378" y="5"/>
            <a:chExt cx="3045625" cy="2030570"/>
          </a:xfrm>
        </p:grpSpPr>
        <p:sp>
          <p:nvSpPr>
            <p:cNvPr id="70" name="Google Shape;70;p8"/>
            <p:cNvSpPr/>
            <p:nvPr/>
          </p:nvSpPr>
          <p:spPr>
            <a:xfrm>
              <a:off x="8128803" y="16"/>
              <a:ext cx="1015200" cy="1015200"/>
            </a:xfrm>
            <a:prstGeom prst="rect">
              <a:avLst/>
            </a:pr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1" name="Google Shape;71;p8"/>
            <p:cNvSpPr/>
            <p:nvPr/>
          </p:nvSpPr>
          <p:spPr>
            <a:xfrm flipH="1">
              <a:off x="7113463" y="5"/>
              <a:ext cx="1015200" cy="1015200"/>
            </a:xfrm>
            <a:prstGeom prst="rtTriangle">
              <a:avLst/>
            </a:prstGeom>
            <a:solidFill>
              <a:srgbClr val="A61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2" name="Google Shape;72;p8"/>
            <p:cNvSpPr/>
            <p:nvPr/>
          </p:nvSpPr>
          <p:spPr>
            <a:xfrm rot="10800000" flipH="1">
              <a:off x="7113588" y="107"/>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 name="Google Shape;73;p8"/>
            <p:cNvSpPr/>
            <p:nvPr/>
          </p:nvSpPr>
          <p:spPr>
            <a:xfrm rot="10800000">
              <a:off x="6098378" y="97"/>
              <a:ext cx="1015200" cy="1015200"/>
            </a:xfrm>
            <a:prstGeom prst="rtTriangle">
              <a:avLst/>
            </a:pr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 name="Google Shape;74;p8"/>
            <p:cNvSpPr/>
            <p:nvPr/>
          </p:nvSpPr>
          <p:spPr>
            <a:xfrm rot="10800000">
              <a:off x="8128789" y="1015375"/>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75" name="Google Shape;75;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6400">
                <a:solidFill>
                  <a:schemeClr val="lt1"/>
                </a:solidFill>
              </a:defRPr>
            </a:lvl1pPr>
            <a:lvl2pPr lvl="1">
              <a:spcBef>
                <a:spcPts val="0"/>
              </a:spcBef>
              <a:spcAft>
                <a:spcPts val="0"/>
              </a:spcAft>
              <a:buClr>
                <a:schemeClr val="lt1"/>
              </a:buClr>
              <a:buSzPts val="4800"/>
              <a:buNone/>
              <a:defRPr sz="6400">
                <a:solidFill>
                  <a:schemeClr val="lt1"/>
                </a:solidFill>
              </a:defRPr>
            </a:lvl2pPr>
            <a:lvl3pPr lvl="2">
              <a:spcBef>
                <a:spcPts val="0"/>
              </a:spcBef>
              <a:spcAft>
                <a:spcPts val="0"/>
              </a:spcAft>
              <a:buClr>
                <a:schemeClr val="lt1"/>
              </a:buClr>
              <a:buSzPts val="4800"/>
              <a:buNone/>
              <a:defRPr sz="6400">
                <a:solidFill>
                  <a:schemeClr val="lt1"/>
                </a:solidFill>
              </a:defRPr>
            </a:lvl3pPr>
            <a:lvl4pPr lvl="3">
              <a:spcBef>
                <a:spcPts val="0"/>
              </a:spcBef>
              <a:spcAft>
                <a:spcPts val="0"/>
              </a:spcAft>
              <a:buClr>
                <a:schemeClr val="lt1"/>
              </a:buClr>
              <a:buSzPts val="4800"/>
              <a:buNone/>
              <a:defRPr sz="6400">
                <a:solidFill>
                  <a:schemeClr val="lt1"/>
                </a:solidFill>
              </a:defRPr>
            </a:lvl4pPr>
            <a:lvl5pPr lvl="4">
              <a:spcBef>
                <a:spcPts val="0"/>
              </a:spcBef>
              <a:spcAft>
                <a:spcPts val="0"/>
              </a:spcAft>
              <a:buClr>
                <a:schemeClr val="lt1"/>
              </a:buClr>
              <a:buSzPts val="4800"/>
              <a:buNone/>
              <a:defRPr sz="6400">
                <a:solidFill>
                  <a:schemeClr val="lt1"/>
                </a:solidFill>
              </a:defRPr>
            </a:lvl5pPr>
            <a:lvl6pPr lvl="5">
              <a:spcBef>
                <a:spcPts val="0"/>
              </a:spcBef>
              <a:spcAft>
                <a:spcPts val="0"/>
              </a:spcAft>
              <a:buClr>
                <a:schemeClr val="lt1"/>
              </a:buClr>
              <a:buSzPts val="4800"/>
              <a:buNone/>
              <a:defRPr sz="6400">
                <a:solidFill>
                  <a:schemeClr val="lt1"/>
                </a:solidFill>
              </a:defRPr>
            </a:lvl6pPr>
            <a:lvl7pPr lvl="6">
              <a:spcBef>
                <a:spcPts val="0"/>
              </a:spcBef>
              <a:spcAft>
                <a:spcPts val="0"/>
              </a:spcAft>
              <a:buClr>
                <a:schemeClr val="lt1"/>
              </a:buClr>
              <a:buSzPts val="4800"/>
              <a:buNone/>
              <a:defRPr sz="6400">
                <a:solidFill>
                  <a:schemeClr val="lt1"/>
                </a:solidFill>
              </a:defRPr>
            </a:lvl7pPr>
            <a:lvl8pPr lvl="7">
              <a:spcBef>
                <a:spcPts val="0"/>
              </a:spcBef>
              <a:spcAft>
                <a:spcPts val="0"/>
              </a:spcAft>
              <a:buClr>
                <a:schemeClr val="lt1"/>
              </a:buClr>
              <a:buSzPts val="4800"/>
              <a:buNone/>
              <a:defRPr sz="6400">
                <a:solidFill>
                  <a:schemeClr val="lt1"/>
                </a:solidFill>
              </a:defRPr>
            </a:lvl8pPr>
            <a:lvl9pPr lvl="8">
              <a:spcBef>
                <a:spcPts val="0"/>
              </a:spcBef>
              <a:spcAft>
                <a:spcPts val="0"/>
              </a:spcAft>
              <a:buClr>
                <a:schemeClr val="lt1"/>
              </a:buClr>
              <a:buSzPts val="4800"/>
              <a:buNone/>
              <a:defRPr sz="6400">
                <a:solidFill>
                  <a:schemeClr val="lt1"/>
                </a:solidFill>
              </a:defRPr>
            </a:lvl9pPr>
          </a:lstStyle>
          <a:p>
            <a:r>
              <a:rPr lang="en-US"/>
              <a:t>Click to edit Master title style</a:t>
            </a:r>
            <a:endParaRPr/>
          </a:p>
        </p:txBody>
      </p:sp>
      <p:sp>
        <p:nvSpPr>
          <p:cNvPr id="76" name="Google Shape;76;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46536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77"/>
        <p:cNvGrpSpPr/>
        <p:nvPr/>
      </p:nvGrpSpPr>
      <p:grpSpPr>
        <a:xfrm>
          <a:off x="0" y="0"/>
          <a:ext cx="0" cy="0"/>
          <a:chOff x="0" y="0"/>
          <a:chExt cx="0" cy="0"/>
        </a:xfrm>
      </p:grpSpPr>
      <p:sp>
        <p:nvSpPr>
          <p:cNvPr id="78" name="Google Shape;78;p9"/>
          <p:cNvSpPr/>
          <p:nvPr/>
        </p:nvSpPr>
        <p:spPr>
          <a:xfrm>
            <a:off x="6096000" y="-233"/>
            <a:ext cx="6096000" cy="6858000"/>
          </a:xfrm>
          <a:prstGeom prst="rect">
            <a:avLst/>
          </a:prstGeom>
          <a:solidFill>
            <a:srgbClr val="5B0F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cxnSp>
        <p:nvCxnSpPr>
          <p:cNvPr id="79" name="Google Shape;79;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80" name="Google Shape;80;p9"/>
          <p:cNvSpPr txBox="1">
            <a:spLocks noGrp="1"/>
          </p:cNvSpPr>
          <p:nvPr>
            <p:ph type="title"/>
          </p:nvPr>
        </p:nvSpPr>
        <p:spPr>
          <a:xfrm>
            <a:off x="354000" y="1534800"/>
            <a:ext cx="5393600" cy="20860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85200C"/>
              </a:buClr>
              <a:buSzPts val="4200"/>
              <a:buNone/>
              <a:defRPr sz="5600">
                <a:solidFill>
                  <a:srgbClr val="85200C"/>
                </a:solidFill>
              </a:defRPr>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r>
              <a:rPr lang="en-US"/>
              <a:t>Click to edit Master title style</a:t>
            </a:r>
            <a:endParaRPr/>
          </a:p>
        </p:txBody>
      </p:sp>
      <p:sp>
        <p:nvSpPr>
          <p:cNvPr id="81" name="Google Shape;81;p9"/>
          <p:cNvSpPr txBox="1">
            <a:spLocks noGrp="1"/>
          </p:cNvSpPr>
          <p:nvPr>
            <p:ph type="subTitle" idx="1"/>
          </p:nvPr>
        </p:nvSpPr>
        <p:spPr>
          <a:xfrm>
            <a:off x="354000" y="3692001"/>
            <a:ext cx="5393600" cy="1692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r>
              <a:rPr lang="en-US"/>
              <a:t>Click to edit Master subtitle style</a:t>
            </a:r>
            <a:endParaRPr/>
          </a:p>
        </p:txBody>
      </p:sp>
      <p:sp>
        <p:nvSpPr>
          <p:cNvPr id="82" name="Google Shape;82;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pPr lvl="0"/>
            <a:r>
              <a:rPr lang="en-US"/>
              <a:t>Edit Master text styles</a:t>
            </a:r>
          </a:p>
        </p:txBody>
      </p:sp>
      <p:sp>
        <p:nvSpPr>
          <p:cNvPr id="83" name="Google Shape;83;p9"/>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185176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1"/>
        <p:cNvGrpSpPr/>
        <p:nvPr/>
      </p:nvGrpSpPr>
      <p:grpSpPr>
        <a:xfrm>
          <a:off x="0" y="0"/>
          <a:ext cx="0" cy="0"/>
          <a:chOff x="0" y="0"/>
          <a:chExt cx="0" cy="0"/>
        </a:xfrm>
      </p:grpSpPr>
      <p:sp>
        <p:nvSpPr>
          <p:cNvPr id="92" name="Google Shape;92;p11"/>
          <p:cNvSpPr txBox="1">
            <a:spLocks noGrp="1"/>
          </p:cNvSpPr>
          <p:nvPr>
            <p:ph type="body" idx="1"/>
          </p:nvPr>
        </p:nvSpPr>
        <p:spPr>
          <a:xfrm>
            <a:off x="426000" y="5640767"/>
            <a:ext cx="7998400" cy="7984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pPr lvl="0"/>
            <a:r>
              <a:rPr lang="en-US"/>
              <a:t>Edit Master text styles</a:t>
            </a:r>
          </a:p>
        </p:txBody>
      </p:sp>
      <p:sp>
        <p:nvSpPr>
          <p:cNvPr id="93" name="Google Shape;93;p11"/>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14D85A55-7DDB-49A8-BD6E-F5017B2A1058}" type="slidenum">
              <a:rPr lang="en-US" smtClean="0"/>
              <a:t>‹#›</a:t>
            </a:fld>
            <a:endParaRPr lang="en-US"/>
          </a:p>
        </p:txBody>
      </p:sp>
      <p:sp>
        <p:nvSpPr>
          <p:cNvPr id="94" name="Google Shape;94;p11"/>
          <p:cNvSpPr txBox="1"/>
          <p:nvPr/>
        </p:nvSpPr>
        <p:spPr>
          <a:xfrm>
            <a:off x="8638233" y="6463500"/>
            <a:ext cx="3554000" cy="451302"/>
          </a:xfrm>
          <a:prstGeom prst="rect">
            <a:avLst/>
          </a:prstGeom>
          <a:noFill/>
          <a:ln>
            <a:noFill/>
          </a:ln>
        </p:spPr>
        <p:txBody>
          <a:bodyPr spcFirstLastPara="1" wrap="square" lIns="121900" tIns="121900" rIns="121900" bIns="121900"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grpSp>
        <p:nvGrpSpPr>
          <p:cNvPr id="95" name="Google Shape;95;p11"/>
          <p:cNvGrpSpPr/>
          <p:nvPr/>
        </p:nvGrpSpPr>
        <p:grpSpPr>
          <a:xfrm>
            <a:off x="1" y="6463495"/>
            <a:ext cx="12192233" cy="394625"/>
            <a:chOff x="0" y="4847625"/>
            <a:chExt cx="9144175" cy="295969"/>
          </a:xfrm>
        </p:grpSpPr>
        <p:sp>
          <p:nvSpPr>
            <p:cNvPr id="96" name="Google Shape;96;p11"/>
            <p:cNvSpPr/>
            <p:nvPr/>
          </p:nvSpPr>
          <p:spPr>
            <a:xfrm>
              <a:off x="0" y="4891594"/>
              <a:ext cx="9144000" cy="2520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7" name="Google Shape;97;p11"/>
            <p:cNvSpPr txBox="1"/>
            <p:nvPr/>
          </p:nvSpPr>
          <p:spPr>
            <a:xfrm>
              <a:off x="6478675" y="4847625"/>
              <a:ext cx="2665500" cy="292317"/>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333">
                  <a:solidFill>
                    <a:schemeClr val="lt1"/>
                  </a:solidFill>
                  <a:latin typeface="Roboto"/>
                  <a:ea typeface="Roboto"/>
                  <a:cs typeface="Roboto"/>
                  <a:sym typeface="Roboto"/>
                </a:rPr>
                <a:t>Arizona Department of Health Services</a:t>
              </a:r>
              <a:endParaRPr sz="1333" dirty="0">
                <a:solidFill>
                  <a:schemeClr val="lt1"/>
                </a:solidFill>
                <a:latin typeface="Roboto"/>
                <a:ea typeface="Roboto"/>
                <a:cs typeface="Roboto"/>
                <a:sym typeface="Roboto"/>
              </a:endParaRPr>
            </a:p>
          </p:txBody>
        </p:sp>
        <p:pic>
          <p:nvPicPr>
            <p:cNvPr id="98" name="Google Shape;98;p11"/>
            <p:cNvPicPr preferRelativeResize="0"/>
            <p:nvPr/>
          </p:nvPicPr>
          <p:blipFill rotWithShape="1">
            <a:blip r:embed="rId2">
              <a:alphaModFix/>
            </a:blip>
            <a:srcRect r="72903"/>
            <a:stretch/>
          </p:blipFill>
          <p:spPr>
            <a:xfrm>
              <a:off x="6578417" y="4941575"/>
              <a:ext cx="209450" cy="171450"/>
            </a:xfrm>
            <a:prstGeom prst="rect">
              <a:avLst/>
            </a:prstGeom>
            <a:noFill/>
            <a:ln>
              <a:noFill/>
            </a:ln>
          </p:spPr>
        </p:pic>
      </p:grpSp>
    </p:spTree>
    <p:extLst>
      <p:ext uri="{BB962C8B-B14F-4D97-AF65-F5344CB8AC3E}">
        <p14:creationId xmlns:p14="http://schemas.microsoft.com/office/powerpoint/2010/main" val="308919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rgbClr val="980000"/>
        </a:solidFill>
        <a:effectLst/>
      </p:bgPr>
    </p:bg>
    <p:spTree>
      <p:nvGrpSpPr>
        <p:cNvPr id="1" name="Shape 99"/>
        <p:cNvGrpSpPr/>
        <p:nvPr/>
      </p:nvGrpSpPr>
      <p:grpSpPr>
        <a:xfrm>
          <a:off x="0" y="0"/>
          <a:ext cx="0" cy="0"/>
          <a:chOff x="0" y="0"/>
          <a:chExt cx="0" cy="0"/>
        </a:xfrm>
      </p:grpSpPr>
      <p:grpSp>
        <p:nvGrpSpPr>
          <p:cNvPr id="100" name="Google Shape;100;p12"/>
          <p:cNvGrpSpPr/>
          <p:nvPr/>
        </p:nvGrpSpPr>
        <p:grpSpPr>
          <a:xfrm>
            <a:off x="8131172" y="7"/>
            <a:ext cx="4060833" cy="2707427"/>
            <a:chOff x="6098378" y="5"/>
            <a:chExt cx="3045625" cy="2030570"/>
          </a:xfrm>
        </p:grpSpPr>
        <p:sp>
          <p:nvSpPr>
            <p:cNvPr id="101" name="Google Shape;101;p12"/>
            <p:cNvSpPr/>
            <p:nvPr/>
          </p:nvSpPr>
          <p:spPr>
            <a:xfrm>
              <a:off x="8128803" y="16"/>
              <a:ext cx="1015200" cy="1015200"/>
            </a:xfrm>
            <a:prstGeom prst="rect">
              <a:avLst/>
            </a:pr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 name="Google Shape;102;p12"/>
            <p:cNvSpPr/>
            <p:nvPr/>
          </p:nvSpPr>
          <p:spPr>
            <a:xfrm flipH="1">
              <a:off x="7113463" y="5"/>
              <a:ext cx="1015200" cy="1015200"/>
            </a:xfrm>
            <a:prstGeom prst="rtTriangle">
              <a:avLst/>
            </a:prstGeom>
            <a:solidFill>
              <a:srgbClr val="A61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 name="Google Shape;103;p12"/>
            <p:cNvSpPr/>
            <p:nvPr/>
          </p:nvSpPr>
          <p:spPr>
            <a:xfrm rot="10800000" flipH="1">
              <a:off x="7113588" y="107"/>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4" name="Google Shape;104;p12"/>
            <p:cNvSpPr/>
            <p:nvPr/>
          </p:nvSpPr>
          <p:spPr>
            <a:xfrm rot="10800000">
              <a:off x="6098378" y="97"/>
              <a:ext cx="1015200" cy="1015200"/>
            </a:xfrm>
            <a:prstGeom prst="rtTriangle">
              <a:avLst/>
            </a:prstGeom>
            <a:solidFill>
              <a:srgbClr val="5B0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5" name="Google Shape;105;p12"/>
            <p:cNvSpPr/>
            <p:nvPr/>
          </p:nvSpPr>
          <p:spPr>
            <a:xfrm rot="10800000">
              <a:off x="8128789" y="1015375"/>
              <a:ext cx="1015200" cy="1015200"/>
            </a:xfrm>
            <a:prstGeom prst="rtTriangl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106" name="Google Shape;106;p12"/>
          <p:cNvSpPr txBox="1">
            <a:spLocks noGrp="1"/>
          </p:cNvSpPr>
          <p:nvPr>
            <p:ph type="title" hasCustomPrompt="1"/>
          </p:nvPr>
        </p:nvSpPr>
        <p:spPr>
          <a:xfrm>
            <a:off x="415600" y="1674733"/>
            <a:ext cx="11360800" cy="2707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6000">
                <a:solidFill>
                  <a:schemeClr val="lt1"/>
                </a:solidFill>
              </a:defRPr>
            </a:lvl1pPr>
            <a:lvl2pPr lvl="1" algn="ctr">
              <a:spcBef>
                <a:spcPts val="0"/>
              </a:spcBef>
              <a:spcAft>
                <a:spcPts val="0"/>
              </a:spcAft>
              <a:buClr>
                <a:schemeClr val="lt1"/>
              </a:buClr>
              <a:buSzPts val="12000"/>
              <a:buNone/>
              <a:defRPr sz="16000">
                <a:solidFill>
                  <a:schemeClr val="lt1"/>
                </a:solidFill>
              </a:defRPr>
            </a:lvl2pPr>
            <a:lvl3pPr lvl="2" algn="ctr">
              <a:spcBef>
                <a:spcPts val="0"/>
              </a:spcBef>
              <a:spcAft>
                <a:spcPts val="0"/>
              </a:spcAft>
              <a:buClr>
                <a:schemeClr val="lt1"/>
              </a:buClr>
              <a:buSzPts val="12000"/>
              <a:buNone/>
              <a:defRPr sz="16000">
                <a:solidFill>
                  <a:schemeClr val="lt1"/>
                </a:solidFill>
              </a:defRPr>
            </a:lvl3pPr>
            <a:lvl4pPr lvl="3" algn="ctr">
              <a:spcBef>
                <a:spcPts val="0"/>
              </a:spcBef>
              <a:spcAft>
                <a:spcPts val="0"/>
              </a:spcAft>
              <a:buClr>
                <a:schemeClr val="lt1"/>
              </a:buClr>
              <a:buSzPts val="12000"/>
              <a:buNone/>
              <a:defRPr sz="16000">
                <a:solidFill>
                  <a:schemeClr val="lt1"/>
                </a:solidFill>
              </a:defRPr>
            </a:lvl4pPr>
            <a:lvl5pPr lvl="4" algn="ctr">
              <a:spcBef>
                <a:spcPts val="0"/>
              </a:spcBef>
              <a:spcAft>
                <a:spcPts val="0"/>
              </a:spcAft>
              <a:buClr>
                <a:schemeClr val="lt1"/>
              </a:buClr>
              <a:buSzPts val="12000"/>
              <a:buNone/>
              <a:defRPr sz="16000">
                <a:solidFill>
                  <a:schemeClr val="lt1"/>
                </a:solidFill>
              </a:defRPr>
            </a:lvl5pPr>
            <a:lvl6pPr lvl="5" algn="ctr">
              <a:spcBef>
                <a:spcPts val="0"/>
              </a:spcBef>
              <a:spcAft>
                <a:spcPts val="0"/>
              </a:spcAft>
              <a:buClr>
                <a:schemeClr val="lt1"/>
              </a:buClr>
              <a:buSzPts val="12000"/>
              <a:buNone/>
              <a:defRPr sz="16000">
                <a:solidFill>
                  <a:schemeClr val="lt1"/>
                </a:solidFill>
              </a:defRPr>
            </a:lvl6pPr>
            <a:lvl7pPr lvl="6" algn="ctr">
              <a:spcBef>
                <a:spcPts val="0"/>
              </a:spcBef>
              <a:spcAft>
                <a:spcPts val="0"/>
              </a:spcAft>
              <a:buClr>
                <a:schemeClr val="lt1"/>
              </a:buClr>
              <a:buSzPts val="12000"/>
              <a:buNone/>
              <a:defRPr sz="16000">
                <a:solidFill>
                  <a:schemeClr val="lt1"/>
                </a:solidFill>
              </a:defRPr>
            </a:lvl7pPr>
            <a:lvl8pPr lvl="7" algn="ctr">
              <a:spcBef>
                <a:spcPts val="0"/>
              </a:spcBef>
              <a:spcAft>
                <a:spcPts val="0"/>
              </a:spcAft>
              <a:buClr>
                <a:schemeClr val="lt1"/>
              </a:buClr>
              <a:buSzPts val="12000"/>
              <a:buNone/>
              <a:defRPr sz="16000">
                <a:solidFill>
                  <a:schemeClr val="lt1"/>
                </a:solidFill>
              </a:defRPr>
            </a:lvl8pPr>
            <a:lvl9pPr lvl="8" algn="ctr">
              <a:spcBef>
                <a:spcPts val="0"/>
              </a:spcBef>
              <a:spcAft>
                <a:spcPts val="0"/>
              </a:spcAft>
              <a:buClr>
                <a:schemeClr val="lt1"/>
              </a:buClr>
              <a:buSzPts val="12000"/>
              <a:buNone/>
              <a:defRPr sz="16000">
                <a:solidFill>
                  <a:schemeClr val="lt1"/>
                </a:solidFill>
              </a:defRPr>
            </a:lvl9pPr>
          </a:lstStyle>
          <a:p>
            <a:r>
              <a:t>xx%</a:t>
            </a:r>
          </a:p>
        </p:txBody>
      </p:sp>
      <p:sp>
        <p:nvSpPr>
          <p:cNvPr id="107" name="Google Shape;107;p12"/>
          <p:cNvSpPr txBox="1">
            <a:spLocks noGrp="1"/>
          </p:cNvSpPr>
          <p:nvPr>
            <p:ph type="body" idx="1"/>
          </p:nvPr>
        </p:nvSpPr>
        <p:spPr>
          <a:xfrm>
            <a:off x="415600" y="4492300"/>
            <a:ext cx="11360800" cy="17092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Clr>
                <a:schemeClr val="lt1"/>
              </a:buClr>
              <a:buSzPts val="1800"/>
              <a:buChar char="●"/>
              <a:defRPr>
                <a:solidFill>
                  <a:schemeClr val="lt1"/>
                </a:solidFill>
              </a:defRPr>
            </a:lvl1pPr>
            <a:lvl2pPr marL="1219170" lvl="1" indent="-423323" algn="ctr">
              <a:spcBef>
                <a:spcPts val="2133"/>
              </a:spcBef>
              <a:spcAft>
                <a:spcPts val="0"/>
              </a:spcAft>
              <a:buClr>
                <a:schemeClr val="lt1"/>
              </a:buClr>
              <a:buSzPts val="1400"/>
              <a:buChar char="○"/>
              <a:defRPr>
                <a:solidFill>
                  <a:schemeClr val="lt1"/>
                </a:solidFill>
              </a:defRPr>
            </a:lvl2pPr>
            <a:lvl3pPr marL="1828754" lvl="2" indent="-423323" algn="ctr">
              <a:spcBef>
                <a:spcPts val="2133"/>
              </a:spcBef>
              <a:spcAft>
                <a:spcPts val="0"/>
              </a:spcAft>
              <a:buClr>
                <a:schemeClr val="lt1"/>
              </a:buClr>
              <a:buSzPts val="1400"/>
              <a:buChar char="■"/>
              <a:defRPr>
                <a:solidFill>
                  <a:schemeClr val="lt1"/>
                </a:solidFill>
              </a:defRPr>
            </a:lvl3pPr>
            <a:lvl4pPr marL="2438339" lvl="3" indent="-423323" algn="ctr">
              <a:spcBef>
                <a:spcPts val="2133"/>
              </a:spcBef>
              <a:spcAft>
                <a:spcPts val="0"/>
              </a:spcAft>
              <a:buClr>
                <a:schemeClr val="lt1"/>
              </a:buClr>
              <a:buSzPts val="1400"/>
              <a:buChar char="●"/>
              <a:defRPr>
                <a:solidFill>
                  <a:schemeClr val="lt1"/>
                </a:solidFill>
              </a:defRPr>
            </a:lvl4pPr>
            <a:lvl5pPr marL="3047924" lvl="4" indent="-423323" algn="ctr">
              <a:spcBef>
                <a:spcPts val="2133"/>
              </a:spcBef>
              <a:spcAft>
                <a:spcPts val="0"/>
              </a:spcAft>
              <a:buClr>
                <a:schemeClr val="lt1"/>
              </a:buClr>
              <a:buSzPts val="1400"/>
              <a:buChar char="○"/>
              <a:defRPr>
                <a:solidFill>
                  <a:schemeClr val="lt1"/>
                </a:solidFill>
              </a:defRPr>
            </a:lvl5pPr>
            <a:lvl6pPr marL="3657509" lvl="5" indent="-423323" algn="ctr">
              <a:spcBef>
                <a:spcPts val="2133"/>
              </a:spcBef>
              <a:spcAft>
                <a:spcPts val="0"/>
              </a:spcAft>
              <a:buClr>
                <a:schemeClr val="lt1"/>
              </a:buClr>
              <a:buSzPts val="1400"/>
              <a:buChar char="■"/>
              <a:defRPr>
                <a:solidFill>
                  <a:schemeClr val="lt1"/>
                </a:solidFill>
              </a:defRPr>
            </a:lvl6pPr>
            <a:lvl7pPr marL="4267093" lvl="6" indent="-423323" algn="ctr">
              <a:spcBef>
                <a:spcPts val="2133"/>
              </a:spcBef>
              <a:spcAft>
                <a:spcPts val="0"/>
              </a:spcAft>
              <a:buClr>
                <a:schemeClr val="lt1"/>
              </a:buClr>
              <a:buSzPts val="1400"/>
              <a:buChar char="●"/>
              <a:defRPr>
                <a:solidFill>
                  <a:schemeClr val="lt1"/>
                </a:solidFill>
              </a:defRPr>
            </a:lvl7pPr>
            <a:lvl8pPr marL="4876678" lvl="7" indent="-423323" algn="ctr">
              <a:spcBef>
                <a:spcPts val="2133"/>
              </a:spcBef>
              <a:spcAft>
                <a:spcPts val="0"/>
              </a:spcAft>
              <a:buClr>
                <a:schemeClr val="lt1"/>
              </a:buClr>
              <a:buSzPts val="1400"/>
              <a:buChar char="○"/>
              <a:defRPr>
                <a:solidFill>
                  <a:schemeClr val="lt1"/>
                </a:solidFill>
              </a:defRPr>
            </a:lvl8pPr>
            <a:lvl9pPr marL="5486263" lvl="8" indent="-423323" algn="ctr">
              <a:spcBef>
                <a:spcPts val="2133"/>
              </a:spcBef>
              <a:spcAft>
                <a:spcPts val="2133"/>
              </a:spcAft>
              <a:buClr>
                <a:schemeClr val="lt1"/>
              </a:buClr>
              <a:buSzPts val="1400"/>
              <a:buChar char="■"/>
              <a:defRPr>
                <a:solidFill>
                  <a:schemeClr val="lt1"/>
                </a:solidFill>
              </a:defRPr>
            </a:lvl9pPr>
          </a:lstStyle>
          <a:p>
            <a:pPr lvl="0"/>
            <a:r>
              <a:rPr lang="en-US"/>
              <a:t>Edit Master text styles</a:t>
            </a:r>
          </a:p>
        </p:txBody>
      </p:sp>
      <p:sp>
        <p:nvSpPr>
          <p:cNvPr id="108" name="Google Shape;108;p1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372680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15600" y="1639833"/>
            <a:ext cx="11360800" cy="4452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lt1"/>
                </a:solidFill>
                <a:latin typeface="Roboto"/>
                <a:ea typeface="Roboto"/>
                <a:cs typeface="Roboto"/>
                <a:sym typeface="Roboto"/>
              </a:defRPr>
            </a:lvl1pPr>
            <a:lvl2pPr lvl="1" algn="r">
              <a:buNone/>
              <a:defRPr sz="1333">
                <a:solidFill>
                  <a:schemeClr val="lt1"/>
                </a:solidFill>
                <a:latin typeface="Roboto"/>
                <a:ea typeface="Roboto"/>
                <a:cs typeface="Roboto"/>
                <a:sym typeface="Roboto"/>
              </a:defRPr>
            </a:lvl2pPr>
            <a:lvl3pPr lvl="2" algn="r">
              <a:buNone/>
              <a:defRPr sz="1333">
                <a:solidFill>
                  <a:schemeClr val="lt1"/>
                </a:solidFill>
                <a:latin typeface="Roboto"/>
                <a:ea typeface="Roboto"/>
                <a:cs typeface="Roboto"/>
                <a:sym typeface="Roboto"/>
              </a:defRPr>
            </a:lvl3pPr>
            <a:lvl4pPr lvl="3" algn="r">
              <a:buNone/>
              <a:defRPr sz="1333">
                <a:solidFill>
                  <a:schemeClr val="lt1"/>
                </a:solidFill>
                <a:latin typeface="Roboto"/>
                <a:ea typeface="Roboto"/>
                <a:cs typeface="Roboto"/>
                <a:sym typeface="Roboto"/>
              </a:defRPr>
            </a:lvl4pPr>
            <a:lvl5pPr lvl="4" algn="r">
              <a:buNone/>
              <a:defRPr sz="1333">
                <a:solidFill>
                  <a:schemeClr val="lt1"/>
                </a:solidFill>
                <a:latin typeface="Roboto"/>
                <a:ea typeface="Roboto"/>
                <a:cs typeface="Roboto"/>
                <a:sym typeface="Roboto"/>
              </a:defRPr>
            </a:lvl5pPr>
            <a:lvl6pPr lvl="5" algn="r">
              <a:buNone/>
              <a:defRPr sz="1333">
                <a:solidFill>
                  <a:schemeClr val="lt1"/>
                </a:solidFill>
                <a:latin typeface="Roboto"/>
                <a:ea typeface="Roboto"/>
                <a:cs typeface="Roboto"/>
                <a:sym typeface="Roboto"/>
              </a:defRPr>
            </a:lvl6pPr>
            <a:lvl7pPr lvl="6" algn="r">
              <a:buNone/>
              <a:defRPr sz="1333">
                <a:solidFill>
                  <a:schemeClr val="lt1"/>
                </a:solidFill>
                <a:latin typeface="Roboto"/>
                <a:ea typeface="Roboto"/>
                <a:cs typeface="Roboto"/>
                <a:sym typeface="Roboto"/>
              </a:defRPr>
            </a:lvl7pPr>
            <a:lvl8pPr lvl="7" algn="r">
              <a:buNone/>
              <a:defRPr sz="1333">
                <a:solidFill>
                  <a:schemeClr val="lt1"/>
                </a:solidFill>
                <a:latin typeface="Roboto"/>
                <a:ea typeface="Roboto"/>
                <a:cs typeface="Roboto"/>
                <a:sym typeface="Roboto"/>
              </a:defRPr>
            </a:lvl8pPr>
            <a:lvl9pPr lvl="8" algn="r">
              <a:buNone/>
              <a:defRPr sz="1333">
                <a:solidFill>
                  <a:schemeClr val="lt1"/>
                </a:solidFill>
                <a:latin typeface="Roboto"/>
                <a:ea typeface="Roboto"/>
                <a:cs typeface="Roboto"/>
                <a:sym typeface="Roboto"/>
              </a:defRPr>
            </a:lvl9pPr>
          </a:lstStyle>
          <a:p>
            <a:fld id="{14D85A55-7DDB-49A8-BD6E-F5017B2A1058}" type="slidenum">
              <a:rPr lang="en-US" smtClean="0"/>
              <a:t>‹#›</a:t>
            </a:fld>
            <a:endParaRPr lang="en-US"/>
          </a:p>
        </p:txBody>
      </p:sp>
    </p:spTree>
    <p:extLst>
      <p:ext uri="{BB962C8B-B14F-4D97-AF65-F5344CB8AC3E}">
        <p14:creationId xmlns:p14="http://schemas.microsoft.com/office/powerpoint/2010/main" val="201149903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 id="2147483672" r:id="rId1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6" y="5"/>
            <a:ext cx="12191999" cy="6197487"/>
          </a:xfrm>
          <a:prstGeom prst="rect">
            <a:avLst/>
          </a:prstGeom>
        </p:spPr>
      </p:pic>
      <p:sp>
        <p:nvSpPr>
          <p:cNvPr id="7" name="Rectangle 6"/>
          <p:cNvSpPr/>
          <p:nvPr/>
        </p:nvSpPr>
        <p:spPr>
          <a:xfrm>
            <a:off x="6" y="6223069"/>
            <a:ext cx="12191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sz="1800"/>
          </a:p>
        </p:txBody>
      </p:sp>
      <p:sp>
        <p:nvSpPr>
          <p:cNvPr id="2" name="Title Placeholder 1"/>
          <p:cNvSpPr>
            <a:spLocks noGrp="1"/>
          </p:cNvSpPr>
          <p:nvPr>
            <p:ph type="title"/>
          </p:nvPr>
        </p:nvSpPr>
        <p:spPr>
          <a:xfrm>
            <a:off x="609604" y="274639"/>
            <a:ext cx="11087425"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4" y="1600203"/>
            <a:ext cx="11087425"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1277600" y="6223069"/>
            <a:ext cx="9144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sz="1800">
              <a:solidFill>
                <a:schemeClr val="accent6"/>
              </a:solidFill>
            </a:endParaRPr>
          </a:p>
        </p:txBody>
      </p:sp>
      <p:sp>
        <p:nvSpPr>
          <p:cNvPr id="6" name="Slide Number Placeholder 5"/>
          <p:cNvSpPr>
            <a:spLocks noGrp="1"/>
          </p:cNvSpPr>
          <p:nvPr>
            <p:ph type="sldNum" sz="quarter" idx="4"/>
          </p:nvPr>
        </p:nvSpPr>
        <p:spPr>
          <a:xfrm>
            <a:off x="11375717" y="6305882"/>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10293014" y="6352708"/>
            <a:ext cx="984591" cy="365760"/>
          </a:xfrm>
          <a:prstGeom prst="rect">
            <a:avLst/>
          </a:prstGeom>
        </p:spPr>
        <p:txBody>
          <a:bodyPr lIns="91290" tIns="45645" rIns="91290" bIns="45645" anchor="ctr"/>
          <a:lstStyle>
            <a:lvl1pPr>
              <a:defRPr sz="1200">
                <a:solidFill>
                  <a:srgbClr val="88A7DF"/>
                </a:solidFill>
              </a:defRPr>
            </a:lvl1pPr>
          </a:lstStyle>
          <a:p>
            <a:fld id="{A80AFE23-E95D-354B-B4BC-DF054F2C9ECF}" type="datetime1">
              <a:rPr lang="en-US" smtClean="0"/>
              <a:t>5/23/2024</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err="1"/>
              <a:t>paetc.org</a:t>
            </a:r>
            <a:endParaRPr lang="en-US" dirty="0"/>
          </a:p>
        </p:txBody>
      </p:sp>
    </p:spTree>
    <p:extLst>
      <p:ext uri="{BB962C8B-B14F-4D97-AF65-F5344CB8AC3E}">
        <p14:creationId xmlns:p14="http://schemas.microsoft.com/office/powerpoint/2010/main" val="4710075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AE31-A9AE-4297-B5CC-B9565EA49A64}"/>
              </a:ext>
            </a:extLst>
          </p:cNvPr>
          <p:cNvSpPr>
            <a:spLocks noGrp="1"/>
          </p:cNvSpPr>
          <p:nvPr>
            <p:ph type="ctrTitle"/>
          </p:nvPr>
        </p:nvSpPr>
        <p:spPr>
          <a:xfrm>
            <a:off x="614600" y="2236625"/>
            <a:ext cx="10962800" cy="1118400"/>
          </a:xfrm>
        </p:spPr>
        <p:txBody>
          <a:bodyPr/>
          <a:lstStyle/>
          <a:p>
            <a:pPr algn="ctr"/>
            <a:r>
              <a:rPr lang="en-US" dirty="0"/>
              <a:t>HIV Surveillance Clinical Updates</a:t>
            </a:r>
          </a:p>
        </p:txBody>
      </p:sp>
      <p:sp>
        <p:nvSpPr>
          <p:cNvPr id="3" name="Subtitle 2">
            <a:extLst>
              <a:ext uri="{FF2B5EF4-FFF2-40B4-BE49-F238E27FC236}">
                <a16:creationId xmlns:a16="http://schemas.microsoft.com/office/drawing/2014/main" id="{8044FAA8-C00A-4823-9008-99A8E3552AF1}"/>
              </a:ext>
            </a:extLst>
          </p:cNvPr>
          <p:cNvSpPr>
            <a:spLocks noGrp="1"/>
          </p:cNvSpPr>
          <p:nvPr>
            <p:ph type="subTitle" idx="1"/>
          </p:nvPr>
        </p:nvSpPr>
        <p:spPr>
          <a:xfrm>
            <a:off x="614600" y="3429000"/>
            <a:ext cx="10962800" cy="2945121"/>
          </a:xfrm>
        </p:spPr>
        <p:txBody>
          <a:bodyPr/>
          <a:lstStyle/>
          <a:p>
            <a:pPr algn="ctr">
              <a:lnSpc>
                <a:spcPct val="150000"/>
              </a:lnSpc>
            </a:pPr>
            <a:r>
              <a:rPr lang="en-US" sz="3200" b="1" dirty="0"/>
              <a:t>Megan Baker, MPH</a:t>
            </a:r>
          </a:p>
          <a:p>
            <a:pPr algn="ctr"/>
            <a:r>
              <a:rPr lang="en-US" dirty="0"/>
              <a:t>HIV Surveillance Epidemiologist</a:t>
            </a:r>
          </a:p>
          <a:p>
            <a:pPr algn="ctr"/>
            <a:r>
              <a:rPr lang="en-US" dirty="0"/>
              <a:t>Office of HIV and Hepatitis C Services</a:t>
            </a:r>
            <a:br>
              <a:rPr lang="en-US" dirty="0"/>
            </a:br>
            <a:r>
              <a:rPr lang="en-US" dirty="0"/>
              <a:t>Arizona Department of Health Services</a:t>
            </a:r>
          </a:p>
          <a:p>
            <a:pPr algn="ctr"/>
            <a:endParaRPr lang="en-US" dirty="0"/>
          </a:p>
          <a:p>
            <a:pPr algn="ctr"/>
            <a:r>
              <a:rPr lang="en-US" dirty="0"/>
              <a:t>June 7, 2024</a:t>
            </a:r>
          </a:p>
          <a:p>
            <a:endParaRPr lang="en-US" dirty="0"/>
          </a:p>
        </p:txBody>
      </p:sp>
      <p:pic>
        <p:nvPicPr>
          <p:cNvPr id="6" name="Picture 5" descr="PAETC Logo.">
            <a:extLst>
              <a:ext uri="{FF2B5EF4-FFF2-40B4-BE49-F238E27FC236}">
                <a16:creationId xmlns:a16="http://schemas.microsoft.com/office/drawing/2014/main" id="{50D88EA0-9BC3-63EF-C6FF-5379A1BF21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90" y="5904268"/>
            <a:ext cx="2418735" cy="822119"/>
          </a:xfrm>
          <a:prstGeom prst="rect">
            <a:avLst/>
          </a:prstGeom>
        </p:spPr>
      </p:pic>
      <p:sp>
        <p:nvSpPr>
          <p:cNvPr id="4" name="Slide Number Placeholder 3">
            <a:extLst>
              <a:ext uri="{FF2B5EF4-FFF2-40B4-BE49-F238E27FC236}">
                <a16:creationId xmlns:a16="http://schemas.microsoft.com/office/drawing/2014/main" id="{EEB5801C-3C59-42FB-8679-8AE77715C180}"/>
              </a:ext>
            </a:extLst>
          </p:cNvPr>
          <p:cNvSpPr>
            <a:spLocks noGrp="1"/>
          </p:cNvSpPr>
          <p:nvPr>
            <p:ph type="sldNum" idx="12"/>
          </p:nvPr>
        </p:nvSpPr>
        <p:spPr/>
        <p:txBody>
          <a:bodyPr/>
          <a:lstStyle/>
          <a:p>
            <a:fld id="{14D85A55-7DDB-49A8-BD6E-F5017B2A1058}" type="slidenum">
              <a:rPr lang="en-US" smtClean="0"/>
              <a:t>1</a:t>
            </a:fld>
            <a:endParaRPr lang="en-US"/>
          </a:p>
        </p:txBody>
      </p:sp>
    </p:spTree>
    <p:extLst>
      <p:ext uri="{BB962C8B-B14F-4D97-AF65-F5344CB8AC3E}">
        <p14:creationId xmlns:p14="http://schemas.microsoft.com/office/powerpoint/2010/main" val="461445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p:txBody>
          <a:bodyPr/>
          <a:lstStyle/>
          <a:p>
            <a:r>
              <a:rPr lang="en-US" sz="3600" dirty="0">
                <a:solidFill>
                  <a:srgbClr val="85200C"/>
                </a:solidFill>
              </a:rPr>
              <a:t>HIV/AIDS Incident Cases by Race/Ethnicity, 2022</a:t>
            </a:r>
          </a:p>
        </p:txBody>
      </p:sp>
      <p:graphicFrame>
        <p:nvGraphicFramePr>
          <p:cNvPr id="8" name="Chart 7" descr="A column graph showing the HIV/AIDS incident cases by race/ethnicity in 2022.">
            <a:extLst>
              <a:ext uri="{FF2B5EF4-FFF2-40B4-BE49-F238E27FC236}">
                <a16:creationId xmlns:a16="http://schemas.microsoft.com/office/drawing/2014/main" id="{46CF73FD-FF1B-458A-B783-B94D7E3E524A}"/>
              </a:ext>
            </a:extLst>
          </p:cNvPr>
          <p:cNvGraphicFramePr/>
          <p:nvPr>
            <p:extLst>
              <p:ext uri="{D42A27DB-BD31-4B8C-83A1-F6EECF244321}">
                <p14:modId xmlns:p14="http://schemas.microsoft.com/office/powerpoint/2010/main" val="136738689"/>
              </p:ext>
            </p:extLst>
          </p:nvPr>
        </p:nvGraphicFramePr>
        <p:xfrm>
          <a:off x="487976" y="1069994"/>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2EE9ECAC-8248-4715-9EE7-94681A953F27}"/>
              </a:ext>
            </a:extLst>
          </p:cNvPr>
          <p:cNvSpPr>
            <a:spLocks noGrp="1"/>
          </p:cNvSpPr>
          <p:nvPr>
            <p:ph type="sldNum" idx="12"/>
          </p:nvPr>
        </p:nvSpPr>
        <p:spPr/>
        <p:txBody>
          <a:bodyPr/>
          <a:lstStyle/>
          <a:p>
            <a:fld id="{14D85A55-7DDB-49A8-BD6E-F5017B2A1058}" type="slidenum">
              <a:rPr lang="en-US" smtClean="0"/>
              <a:t>10</a:t>
            </a:fld>
            <a:endParaRPr lang="en-US"/>
          </a:p>
        </p:txBody>
      </p:sp>
      <p:sp>
        <p:nvSpPr>
          <p:cNvPr id="6" name="Isosceles Triangle 5">
            <a:extLst>
              <a:ext uri="{FF2B5EF4-FFF2-40B4-BE49-F238E27FC236}">
                <a16:creationId xmlns:a16="http://schemas.microsoft.com/office/drawing/2014/main" id="{95F1BD54-14F7-4A85-8536-3BE9FA60059B}"/>
              </a:ext>
              <a:ext uri="{C183D7F6-B498-43B3-948B-1728B52AA6E4}">
                <adec:decorative xmlns:adec="http://schemas.microsoft.com/office/drawing/2017/decorative" val="1"/>
              </a:ext>
            </a:extLst>
          </p:cNvPr>
          <p:cNvSpPr/>
          <p:nvPr/>
        </p:nvSpPr>
        <p:spPr>
          <a:xfrm>
            <a:off x="8433786" y="5289865"/>
            <a:ext cx="1039637" cy="1037225"/>
          </a:xfrm>
          <a:prstGeom prst="triangle">
            <a:avLst>
              <a:gd name="adj" fmla="val 100000"/>
            </a:avLst>
          </a:prstGeom>
          <a:solidFill>
            <a:srgbClr val="852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5174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p:txBody>
          <a:bodyPr/>
          <a:lstStyle/>
          <a:p>
            <a:r>
              <a:rPr lang="en-US" sz="3600" dirty="0">
                <a:solidFill>
                  <a:srgbClr val="85200C"/>
                </a:solidFill>
              </a:rPr>
              <a:t>HIV/AIDS Incidence County by Age Category, 2022</a:t>
            </a:r>
          </a:p>
        </p:txBody>
      </p:sp>
      <p:graphicFrame>
        <p:nvGraphicFramePr>
          <p:cNvPr id="7" name="Chart 6" descr="A column graph of HIV/AIDS incidence county by age different ages in 2022.">
            <a:extLst>
              <a:ext uri="{FF2B5EF4-FFF2-40B4-BE49-F238E27FC236}">
                <a16:creationId xmlns:a16="http://schemas.microsoft.com/office/drawing/2014/main" id="{85EE6C37-04A8-4D73-867D-796B33279838}"/>
              </a:ext>
            </a:extLst>
          </p:cNvPr>
          <p:cNvGraphicFramePr/>
          <p:nvPr>
            <p:extLst>
              <p:ext uri="{D42A27DB-BD31-4B8C-83A1-F6EECF244321}">
                <p14:modId xmlns:p14="http://schemas.microsoft.com/office/powerpoint/2010/main" val="3283565844"/>
              </p:ext>
            </p:extLst>
          </p:nvPr>
        </p:nvGraphicFramePr>
        <p:xfrm>
          <a:off x="179825" y="1106867"/>
          <a:ext cx="8588735"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393A1684-EACC-40A2-873A-D6AEB5A6A3FD}"/>
              </a:ext>
            </a:extLst>
          </p:cNvPr>
          <p:cNvSpPr txBox="1"/>
          <p:nvPr/>
        </p:nvSpPr>
        <p:spPr>
          <a:xfrm>
            <a:off x="8458201" y="4317023"/>
            <a:ext cx="3977623" cy="677108"/>
          </a:xfrm>
          <a:prstGeom prst="rect">
            <a:avLst/>
          </a:prstGeom>
          <a:noFill/>
        </p:spPr>
        <p:txBody>
          <a:bodyPr wrap="square" rtlCol="0">
            <a:spAutoFit/>
          </a:bodyPr>
          <a:lstStyle/>
          <a:p>
            <a:r>
              <a:rPr lang="en-US" sz="2400" dirty="0"/>
              <a:t>* </a:t>
            </a:r>
            <a:r>
              <a:rPr lang="en-US" dirty="0"/>
              <a:t>Data is suppressed based on suppression criteria to protect privacy and confidentiality</a:t>
            </a:r>
          </a:p>
        </p:txBody>
      </p:sp>
      <p:sp>
        <p:nvSpPr>
          <p:cNvPr id="9" name="TextBox 8">
            <a:extLst>
              <a:ext uri="{FF2B5EF4-FFF2-40B4-BE49-F238E27FC236}">
                <a16:creationId xmlns:a16="http://schemas.microsoft.com/office/drawing/2014/main" id="{FA76C533-E71D-46DB-B1C4-B80786860550}"/>
              </a:ext>
            </a:extLst>
          </p:cNvPr>
          <p:cNvSpPr txBox="1"/>
          <p:nvPr/>
        </p:nvSpPr>
        <p:spPr>
          <a:xfrm>
            <a:off x="1157880" y="5416333"/>
            <a:ext cx="378069" cy="461665"/>
          </a:xfrm>
          <a:prstGeom prst="rect">
            <a:avLst/>
          </a:prstGeom>
          <a:noFill/>
        </p:spPr>
        <p:txBody>
          <a:bodyPr wrap="square" rtlCol="0">
            <a:spAutoFit/>
          </a:bodyPr>
          <a:lstStyle/>
          <a:p>
            <a:r>
              <a:rPr lang="en-US" sz="2400" dirty="0"/>
              <a:t>*</a:t>
            </a:r>
          </a:p>
        </p:txBody>
      </p:sp>
      <p:sp>
        <p:nvSpPr>
          <p:cNvPr id="28" name="TextBox 27">
            <a:extLst>
              <a:ext uri="{FF2B5EF4-FFF2-40B4-BE49-F238E27FC236}">
                <a16:creationId xmlns:a16="http://schemas.microsoft.com/office/drawing/2014/main" id="{63516E79-FD0A-4B61-86E6-E72411BDFA8C}"/>
              </a:ext>
            </a:extLst>
          </p:cNvPr>
          <p:cNvSpPr txBox="1"/>
          <p:nvPr/>
        </p:nvSpPr>
        <p:spPr>
          <a:xfrm>
            <a:off x="1714726" y="5416332"/>
            <a:ext cx="378069" cy="461665"/>
          </a:xfrm>
          <a:prstGeom prst="rect">
            <a:avLst/>
          </a:prstGeom>
          <a:noFill/>
        </p:spPr>
        <p:txBody>
          <a:bodyPr wrap="square" rtlCol="0">
            <a:spAutoFit/>
          </a:bodyPr>
          <a:lstStyle/>
          <a:p>
            <a:r>
              <a:rPr lang="en-US" sz="2400" dirty="0"/>
              <a:t>*</a:t>
            </a:r>
          </a:p>
        </p:txBody>
      </p:sp>
      <p:sp>
        <p:nvSpPr>
          <p:cNvPr id="5" name="Slide Number Placeholder 4">
            <a:extLst>
              <a:ext uri="{FF2B5EF4-FFF2-40B4-BE49-F238E27FC236}">
                <a16:creationId xmlns:a16="http://schemas.microsoft.com/office/drawing/2014/main" id="{95D142CA-B9C7-4E00-94C2-698F5D86F950}"/>
              </a:ext>
            </a:extLst>
          </p:cNvPr>
          <p:cNvSpPr>
            <a:spLocks noGrp="1"/>
          </p:cNvSpPr>
          <p:nvPr>
            <p:ph type="sldNum" idx="12"/>
          </p:nvPr>
        </p:nvSpPr>
        <p:spPr/>
        <p:txBody>
          <a:bodyPr/>
          <a:lstStyle/>
          <a:p>
            <a:fld id="{14D85A55-7DDB-49A8-BD6E-F5017B2A1058}" type="slidenum">
              <a:rPr lang="en-US" smtClean="0"/>
              <a:t>11</a:t>
            </a:fld>
            <a:endParaRPr lang="en-US"/>
          </a:p>
        </p:txBody>
      </p:sp>
    </p:spTree>
    <p:extLst>
      <p:ext uri="{BB962C8B-B14F-4D97-AF65-F5344CB8AC3E}">
        <p14:creationId xmlns:p14="http://schemas.microsoft.com/office/powerpoint/2010/main" val="362320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p:txBody>
          <a:bodyPr/>
          <a:lstStyle/>
          <a:p>
            <a:r>
              <a:rPr lang="en-US" sz="3600" dirty="0">
                <a:solidFill>
                  <a:srgbClr val="85200C"/>
                </a:solidFill>
              </a:rPr>
              <a:t>HIV/AIDS Incidence Count by Risk Category, 2022</a:t>
            </a:r>
          </a:p>
        </p:txBody>
      </p:sp>
      <p:sp>
        <p:nvSpPr>
          <p:cNvPr id="6" name="Isosceles Triangle 5">
            <a:extLst>
              <a:ext uri="{FF2B5EF4-FFF2-40B4-BE49-F238E27FC236}">
                <a16:creationId xmlns:a16="http://schemas.microsoft.com/office/drawing/2014/main" id="{367D52C7-767B-436F-B7EF-DEB16F5C5DFA}"/>
              </a:ext>
              <a:ext uri="{C183D7F6-B498-43B3-948B-1728B52AA6E4}">
                <adec:decorative xmlns:adec="http://schemas.microsoft.com/office/drawing/2017/decorative" val="1"/>
              </a:ext>
            </a:extLst>
          </p:cNvPr>
          <p:cNvSpPr/>
          <p:nvPr/>
        </p:nvSpPr>
        <p:spPr>
          <a:xfrm>
            <a:off x="8221134" y="5289864"/>
            <a:ext cx="1252290" cy="1241633"/>
          </a:xfrm>
          <a:prstGeom prst="triangle">
            <a:avLst>
              <a:gd name="adj" fmla="val 100000"/>
            </a:avLst>
          </a:prstGeom>
          <a:solidFill>
            <a:srgbClr val="852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descr="A column graph of HIV/AIDS incidence count by risk category in 2022. ">
            <a:extLst>
              <a:ext uri="{FF2B5EF4-FFF2-40B4-BE49-F238E27FC236}">
                <a16:creationId xmlns:a16="http://schemas.microsoft.com/office/drawing/2014/main" id="{86ECCF0D-5A85-4C4E-A672-6072B6B485B0}"/>
              </a:ext>
            </a:extLst>
          </p:cNvPr>
          <p:cNvGraphicFramePr/>
          <p:nvPr>
            <p:extLst>
              <p:ext uri="{D42A27DB-BD31-4B8C-83A1-F6EECF244321}">
                <p14:modId xmlns:p14="http://schemas.microsoft.com/office/powerpoint/2010/main" val="4134956902"/>
              </p:ext>
            </p:extLst>
          </p:nvPr>
        </p:nvGraphicFramePr>
        <p:xfrm>
          <a:off x="582578" y="1112830"/>
          <a:ext cx="85086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82B4AC26-511D-4983-9C84-8ED050881EFC}"/>
              </a:ext>
            </a:extLst>
          </p:cNvPr>
          <p:cNvSpPr txBox="1"/>
          <p:nvPr/>
        </p:nvSpPr>
        <p:spPr>
          <a:xfrm>
            <a:off x="8458200" y="4329675"/>
            <a:ext cx="3977623" cy="677108"/>
          </a:xfrm>
          <a:prstGeom prst="rect">
            <a:avLst/>
          </a:prstGeom>
          <a:noFill/>
        </p:spPr>
        <p:txBody>
          <a:bodyPr wrap="square" rtlCol="0">
            <a:spAutoFit/>
          </a:bodyPr>
          <a:lstStyle/>
          <a:p>
            <a:r>
              <a:rPr lang="en-US" sz="2400" dirty="0"/>
              <a:t>* </a:t>
            </a:r>
            <a:r>
              <a:rPr lang="en-US" dirty="0"/>
              <a:t>Data is suppressed based on suppression criteria to protect privacy and confidentiality</a:t>
            </a:r>
          </a:p>
        </p:txBody>
      </p:sp>
      <p:sp>
        <p:nvSpPr>
          <p:cNvPr id="9" name="TextBox 8">
            <a:extLst>
              <a:ext uri="{FF2B5EF4-FFF2-40B4-BE49-F238E27FC236}">
                <a16:creationId xmlns:a16="http://schemas.microsoft.com/office/drawing/2014/main" id="{B15A0315-F369-4F7C-AAAD-5CEC52A389D3}"/>
              </a:ext>
            </a:extLst>
          </p:cNvPr>
          <p:cNvSpPr txBox="1"/>
          <p:nvPr/>
        </p:nvSpPr>
        <p:spPr>
          <a:xfrm>
            <a:off x="7163026" y="5218182"/>
            <a:ext cx="378069"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C447C93D-EF01-4030-9651-D424CE961155}"/>
              </a:ext>
            </a:extLst>
          </p:cNvPr>
          <p:cNvSpPr txBox="1"/>
          <p:nvPr/>
        </p:nvSpPr>
        <p:spPr>
          <a:xfrm>
            <a:off x="8189079" y="5218182"/>
            <a:ext cx="378069" cy="461665"/>
          </a:xfrm>
          <a:prstGeom prst="rect">
            <a:avLst/>
          </a:prstGeom>
          <a:noFill/>
        </p:spPr>
        <p:txBody>
          <a:bodyPr wrap="square" rtlCol="0">
            <a:spAutoFit/>
          </a:bodyPr>
          <a:lstStyle/>
          <a:p>
            <a:r>
              <a:rPr lang="en-US" sz="2400" dirty="0"/>
              <a:t>*</a:t>
            </a:r>
          </a:p>
        </p:txBody>
      </p:sp>
      <p:sp>
        <p:nvSpPr>
          <p:cNvPr id="5" name="Slide Number Placeholder 4">
            <a:extLst>
              <a:ext uri="{FF2B5EF4-FFF2-40B4-BE49-F238E27FC236}">
                <a16:creationId xmlns:a16="http://schemas.microsoft.com/office/drawing/2014/main" id="{D15FBD64-5E70-4EE8-8C39-A2EF8BEC890B}"/>
              </a:ext>
            </a:extLst>
          </p:cNvPr>
          <p:cNvSpPr>
            <a:spLocks noGrp="1"/>
          </p:cNvSpPr>
          <p:nvPr>
            <p:ph type="sldNum" idx="12"/>
          </p:nvPr>
        </p:nvSpPr>
        <p:spPr/>
        <p:txBody>
          <a:bodyPr/>
          <a:lstStyle/>
          <a:p>
            <a:fld id="{14D85A55-7DDB-49A8-BD6E-F5017B2A1058}" type="slidenum">
              <a:rPr lang="en-US" smtClean="0"/>
              <a:t>12</a:t>
            </a:fld>
            <a:endParaRPr lang="en-US"/>
          </a:p>
        </p:txBody>
      </p:sp>
    </p:spTree>
    <p:extLst>
      <p:ext uri="{BB962C8B-B14F-4D97-AF65-F5344CB8AC3E}">
        <p14:creationId xmlns:p14="http://schemas.microsoft.com/office/powerpoint/2010/main" val="354235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p:txBody>
          <a:bodyPr/>
          <a:lstStyle/>
          <a:p>
            <a:r>
              <a:rPr lang="en-US" sz="3600" dirty="0">
                <a:solidFill>
                  <a:srgbClr val="85200C"/>
                </a:solidFill>
              </a:rPr>
              <a:t>HIV/AIDS Care Continuum, 2022</a:t>
            </a:r>
          </a:p>
        </p:txBody>
      </p:sp>
      <p:graphicFrame>
        <p:nvGraphicFramePr>
          <p:cNvPr id="8" name="Chart 7" descr="A column graph of HIV/AIDS Care Continuum from 2022.">
            <a:extLst>
              <a:ext uri="{FF2B5EF4-FFF2-40B4-BE49-F238E27FC236}">
                <a16:creationId xmlns:a16="http://schemas.microsoft.com/office/drawing/2014/main" id="{88D2C47C-5ACA-496A-A032-D44547ADF942}"/>
              </a:ext>
            </a:extLst>
          </p:cNvPr>
          <p:cNvGraphicFramePr/>
          <p:nvPr>
            <p:extLst>
              <p:ext uri="{D42A27DB-BD31-4B8C-83A1-F6EECF244321}">
                <p14:modId xmlns:p14="http://schemas.microsoft.com/office/powerpoint/2010/main" val="1168306306"/>
              </p:ext>
            </p:extLst>
          </p:nvPr>
        </p:nvGraphicFramePr>
        <p:xfrm>
          <a:off x="415600" y="1422923"/>
          <a:ext cx="8265796" cy="477450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D2831906-A334-4B60-A12F-F42CA19ED3F2}"/>
              </a:ext>
            </a:extLst>
          </p:cNvPr>
          <p:cNvSpPr txBox="1"/>
          <p:nvPr/>
        </p:nvSpPr>
        <p:spPr>
          <a:xfrm>
            <a:off x="7667340" y="1424550"/>
            <a:ext cx="4180104"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800" b="1" dirty="0">
                <a:solidFill>
                  <a:schemeClr val="bg2">
                    <a:lumMod val="50000"/>
                  </a:schemeClr>
                </a:solidFill>
                <a:latin typeface="Roboto" panose="020B0604020202020204"/>
              </a:rPr>
              <a:t>78.8% </a:t>
            </a:r>
            <a:r>
              <a:rPr lang="en-US" sz="1800" dirty="0">
                <a:solidFill>
                  <a:schemeClr val="bg2">
                    <a:lumMod val="50000"/>
                  </a:schemeClr>
                </a:solidFill>
                <a:latin typeface="Roboto" panose="020B0604020202020204"/>
              </a:rPr>
              <a:t>of individuals newly diagnosed with HIV/AIDS in 2022 were linked to care (LTC) within 30 days of diagnosis.</a:t>
            </a:r>
          </a:p>
        </p:txBody>
      </p:sp>
      <p:sp>
        <p:nvSpPr>
          <p:cNvPr id="10" name="TextBox 9">
            <a:extLst>
              <a:ext uri="{FF2B5EF4-FFF2-40B4-BE49-F238E27FC236}">
                <a16:creationId xmlns:a16="http://schemas.microsoft.com/office/drawing/2014/main" id="{408F2D44-DF60-4527-B9F1-555EF15CEE96}"/>
              </a:ext>
              <a:ext uri="{C183D7F6-B498-43B3-948B-1728B52AA6E4}">
                <adec:decorative xmlns:adec="http://schemas.microsoft.com/office/drawing/2017/decorative" val="1"/>
              </a:ext>
            </a:extLst>
          </p:cNvPr>
          <p:cNvSpPr txBox="1"/>
          <p:nvPr/>
        </p:nvSpPr>
        <p:spPr>
          <a:xfrm>
            <a:off x="1460457" y="1269034"/>
            <a:ext cx="954156" cy="307777"/>
          </a:xfrm>
          <a:prstGeom prst="rect">
            <a:avLst/>
          </a:prstGeom>
          <a:noFill/>
        </p:spPr>
        <p:txBody>
          <a:bodyPr wrap="square" rtlCol="0">
            <a:spAutoFit/>
          </a:bodyPr>
          <a:lstStyle/>
          <a:p>
            <a:pPr algn="ctr"/>
            <a:r>
              <a:rPr lang="en-US" b="1" dirty="0"/>
              <a:t>18,192</a:t>
            </a:r>
          </a:p>
        </p:txBody>
      </p:sp>
      <p:sp>
        <p:nvSpPr>
          <p:cNvPr id="11" name="TextBox 10">
            <a:extLst>
              <a:ext uri="{FF2B5EF4-FFF2-40B4-BE49-F238E27FC236}">
                <a16:creationId xmlns:a16="http://schemas.microsoft.com/office/drawing/2014/main" id="{A9C55ED7-EE3F-4330-A916-13EBF15773C4}"/>
              </a:ext>
              <a:ext uri="{C183D7F6-B498-43B3-948B-1728B52AA6E4}">
                <adec:decorative xmlns:adec="http://schemas.microsoft.com/office/drawing/2017/decorative" val="1"/>
              </a:ext>
            </a:extLst>
          </p:cNvPr>
          <p:cNvSpPr txBox="1"/>
          <p:nvPr/>
        </p:nvSpPr>
        <p:spPr>
          <a:xfrm>
            <a:off x="3352205" y="2425286"/>
            <a:ext cx="954156" cy="307777"/>
          </a:xfrm>
          <a:prstGeom prst="rect">
            <a:avLst/>
          </a:prstGeom>
          <a:noFill/>
        </p:spPr>
        <p:txBody>
          <a:bodyPr wrap="square" rtlCol="0">
            <a:spAutoFit/>
          </a:bodyPr>
          <a:lstStyle/>
          <a:p>
            <a:pPr algn="ctr"/>
            <a:r>
              <a:rPr lang="en-US" b="1" dirty="0"/>
              <a:t>13,360</a:t>
            </a:r>
          </a:p>
        </p:txBody>
      </p:sp>
      <p:sp>
        <p:nvSpPr>
          <p:cNvPr id="12" name="TextBox 11">
            <a:extLst>
              <a:ext uri="{FF2B5EF4-FFF2-40B4-BE49-F238E27FC236}">
                <a16:creationId xmlns:a16="http://schemas.microsoft.com/office/drawing/2014/main" id="{AB1A0FD4-E7E7-404C-8712-9ED3BEA4B73A}"/>
              </a:ext>
              <a:ext uri="{C183D7F6-B498-43B3-948B-1728B52AA6E4}">
                <adec:decorative xmlns:adec="http://schemas.microsoft.com/office/drawing/2017/decorative" val="1"/>
              </a:ext>
            </a:extLst>
          </p:cNvPr>
          <p:cNvSpPr txBox="1"/>
          <p:nvPr/>
        </p:nvSpPr>
        <p:spPr>
          <a:xfrm>
            <a:off x="5220761" y="3275111"/>
            <a:ext cx="954156" cy="307777"/>
          </a:xfrm>
          <a:prstGeom prst="rect">
            <a:avLst/>
          </a:prstGeom>
          <a:noFill/>
        </p:spPr>
        <p:txBody>
          <a:bodyPr wrap="square" rtlCol="0">
            <a:spAutoFit/>
          </a:bodyPr>
          <a:lstStyle/>
          <a:p>
            <a:pPr algn="ctr"/>
            <a:r>
              <a:rPr lang="en-US" b="1" dirty="0"/>
              <a:t>9,485</a:t>
            </a:r>
          </a:p>
        </p:txBody>
      </p:sp>
      <p:sp>
        <p:nvSpPr>
          <p:cNvPr id="13" name="TextBox 12">
            <a:extLst>
              <a:ext uri="{FF2B5EF4-FFF2-40B4-BE49-F238E27FC236}">
                <a16:creationId xmlns:a16="http://schemas.microsoft.com/office/drawing/2014/main" id="{1A7CD580-21CF-48B6-850B-3CD73BC8850C}"/>
              </a:ext>
              <a:ext uri="{C183D7F6-B498-43B3-948B-1728B52AA6E4}">
                <adec:decorative xmlns:adec="http://schemas.microsoft.com/office/drawing/2017/decorative" val="1"/>
              </a:ext>
            </a:extLst>
          </p:cNvPr>
          <p:cNvSpPr txBox="1"/>
          <p:nvPr/>
        </p:nvSpPr>
        <p:spPr>
          <a:xfrm>
            <a:off x="7109196" y="2892425"/>
            <a:ext cx="954156" cy="307777"/>
          </a:xfrm>
          <a:prstGeom prst="rect">
            <a:avLst/>
          </a:prstGeom>
          <a:noFill/>
        </p:spPr>
        <p:txBody>
          <a:bodyPr wrap="square" rtlCol="0">
            <a:spAutoFit/>
          </a:bodyPr>
          <a:lstStyle/>
          <a:p>
            <a:pPr algn="ctr"/>
            <a:r>
              <a:rPr lang="en-US" b="1" dirty="0"/>
              <a:t>12,267</a:t>
            </a:r>
          </a:p>
        </p:txBody>
      </p:sp>
      <p:sp>
        <p:nvSpPr>
          <p:cNvPr id="5" name="Slide Number Placeholder 4">
            <a:extLst>
              <a:ext uri="{FF2B5EF4-FFF2-40B4-BE49-F238E27FC236}">
                <a16:creationId xmlns:a16="http://schemas.microsoft.com/office/drawing/2014/main" id="{139ECD2E-2BD0-4DD7-A689-BAA9E57A7621}"/>
              </a:ext>
              <a:ext uri="{C183D7F6-B498-43B3-948B-1728B52AA6E4}">
                <adec:decorative xmlns:adec="http://schemas.microsoft.com/office/drawing/2017/decorative" val="1"/>
              </a:ext>
            </a:extLst>
          </p:cNvPr>
          <p:cNvSpPr>
            <a:spLocks noGrp="1"/>
          </p:cNvSpPr>
          <p:nvPr>
            <p:ph type="sldNum" idx="12"/>
          </p:nvPr>
        </p:nvSpPr>
        <p:spPr/>
        <p:txBody>
          <a:bodyPr/>
          <a:lstStyle/>
          <a:p>
            <a:fld id="{14D85A55-7DDB-49A8-BD6E-F5017B2A1058}" type="slidenum">
              <a:rPr lang="en-US" smtClean="0"/>
              <a:t>13</a:t>
            </a:fld>
            <a:endParaRPr lang="en-US"/>
          </a:p>
        </p:txBody>
      </p:sp>
      <p:sp>
        <p:nvSpPr>
          <p:cNvPr id="6" name="Isosceles Triangle 5">
            <a:extLst>
              <a:ext uri="{FF2B5EF4-FFF2-40B4-BE49-F238E27FC236}">
                <a16:creationId xmlns:a16="http://schemas.microsoft.com/office/drawing/2014/main" id="{2B6C621E-CF64-498C-B6D5-4E0E26848684}"/>
              </a:ext>
              <a:ext uri="{C183D7F6-B498-43B3-948B-1728B52AA6E4}">
                <adec:decorative xmlns:adec="http://schemas.microsoft.com/office/drawing/2017/decorative" val="1"/>
              </a:ext>
            </a:extLst>
          </p:cNvPr>
          <p:cNvSpPr/>
          <p:nvPr/>
        </p:nvSpPr>
        <p:spPr>
          <a:xfrm>
            <a:off x="8238066" y="5371333"/>
            <a:ext cx="1177633" cy="1148000"/>
          </a:xfrm>
          <a:prstGeom prst="triangle">
            <a:avLst>
              <a:gd name="adj" fmla="val 100000"/>
            </a:avLst>
          </a:prstGeom>
          <a:solidFill>
            <a:srgbClr val="852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1765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3EC6-FE6E-1A84-B35C-179CF857B435}"/>
              </a:ext>
            </a:extLst>
          </p:cNvPr>
          <p:cNvSpPr>
            <a:spLocks noGrp="1"/>
          </p:cNvSpPr>
          <p:nvPr>
            <p:ph type="title"/>
          </p:nvPr>
        </p:nvSpPr>
        <p:spPr>
          <a:xfrm>
            <a:off x="415600" y="-810400"/>
            <a:ext cx="11360800" cy="810400"/>
          </a:xfrm>
        </p:spPr>
        <p:txBody>
          <a:bodyPr spcFirstLastPara="1" wrap="square" lIns="91425" tIns="91425" rIns="91425" bIns="91425" anchor="b" anchorCtr="0">
            <a:noAutofit/>
          </a:bodyPr>
          <a:lstStyle/>
          <a:p>
            <a:r>
              <a:rPr lang="en-US" dirty="0"/>
              <a:t>Arizona Monthly HIV Test, 2019-2022</a:t>
            </a:r>
          </a:p>
        </p:txBody>
      </p:sp>
      <p:pic>
        <p:nvPicPr>
          <p:cNvPr id="4" name="Picture 3" descr="A column graph showing each month and comparing years 2019-2022.">
            <a:extLst>
              <a:ext uri="{FF2B5EF4-FFF2-40B4-BE49-F238E27FC236}">
                <a16:creationId xmlns:a16="http://schemas.microsoft.com/office/drawing/2014/main" id="{FD2C15AC-D4E6-4A91-BAD6-E65F307D7CA9}"/>
              </a:ext>
            </a:extLst>
          </p:cNvPr>
          <p:cNvPicPr>
            <a:picLocks noChangeAspect="1"/>
          </p:cNvPicPr>
          <p:nvPr/>
        </p:nvPicPr>
        <p:blipFill>
          <a:blip r:embed="rId3"/>
          <a:stretch>
            <a:fillRect/>
          </a:stretch>
        </p:blipFill>
        <p:spPr>
          <a:xfrm>
            <a:off x="1008163" y="141385"/>
            <a:ext cx="10175671" cy="5814669"/>
          </a:xfrm>
          <a:prstGeom prst="rect">
            <a:avLst/>
          </a:prstGeom>
        </p:spPr>
      </p:pic>
      <p:sp>
        <p:nvSpPr>
          <p:cNvPr id="7" name="TextBox 6">
            <a:extLst>
              <a:ext uri="{FF2B5EF4-FFF2-40B4-BE49-F238E27FC236}">
                <a16:creationId xmlns:a16="http://schemas.microsoft.com/office/drawing/2014/main" id="{D76C8446-BC18-46F1-B926-7F5906A0ECB5}"/>
              </a:ext>
            </a:extLst>
          </p:cNvPr>
          <p:cNvSpPr txBox="1"/>
          <p:nvPr/>
        </p:nvSpPr>
        <p:spPr>
          <a:xfrm>
            <a:off x="11058954" y="249334"/>
            <a:ext cx="1276442" cy="998800"/>
          </a:xfrm>
          <a:prstGeom prst="rect">
            <a:avLst/>
          </a:prstGeom>
          <a:noFill/>
        </p:spPr>
        <p:txBody>
          <a:bodyPr wrap="square" rtlCol="0">
            <a:spAutoFit/>
          </a:bodyPr>
          <a:lstStyle/>
          <a:p>
            <a:pPr>
              <a:lnSpc>
                <a:spcPts val="1800"/>
              </a:lnSpc>
            </a:pPr>
            <a:r>
              <a:rPr lang="en-US" sz="1410" dirty="0">
                <a:solidFill>
                  <a:schemeClr val="tx2">
                    <a:lumMod val="75000"/>
                  </a:schemeClr>
                </a:solidFill>
                <a:latin typeface="Roboto" panose="020B0604020202020204" charset="0"/>
                <a:ea typeface="Roboto" panose="020B0604020202020204" charset="0"/>
              </a:rPr>
              <a:t>: 59,468</a:t>
            </a:r>
          </a:p>
          <a:p>
            <a:pPr>
              <a:lnSpc>
                <a:spcPts val="1800"/>
              </a:lnSpc>
            </a:pPr>
            <a:r>
              <a:rPr lang="en-US" sz="1410" dirty="0">
                <a:solidFill>
                  <a:schemeClr val="tx2">
                    <a:lumMod val="75000"/>
                  </a:schemeClr>
                </a:solidFill>
                <a:latin typeface="Roboto" panose="020B0604020202020204" charset="0"/>
                <a:ea typeface="Roboto" panose="020B0604020202020204" charset="0"/>
              </a:rPr>
              <a:t>: 39,813</a:t>
            </a:r>
          </a:p>
          <a:p>
            <a:pPr>
              <a:lnSpc>
                <a:spcPts val="1800"/>
              </a:lnSpc>
            </a:pPr>
            <a:r>
              <a:rPr lang="en-US" sz="1410" dirty="0">
                <a:solidFill>
                  <a:schemeClr val="tx2">
                    <a:lumMod val="75000"/>
                  </a:schemeClr>
                </a:solidFill>
                <a:latin typeface="Roboto" panose="020B0604020202020204" charset="0"/>
                <a:ea typeface="Roboto" panose="020B0604020202020204" charset="0"/>
              </a:rPr>
              <a:t>: 59,807</a:t>
            </a:r>
          </a:p>
          <a:p>
            <a:pPr>
              <a:lnSpc>
                <a:spcPts val="1800"/>
              </a:lnSpc>
            </a:pPr>
            <a:r>
              <a:rPr lang="en-US" sz="1410" dirty="0">
                <a:solidFill>
                  <a:schemeClr val="tx2">
                    <a:lumMod val="75000"/>
                  </a:schemeClr>
                </a:solidFill>
                <a:latin typeface="Roboto" panose="020B0604020202020204" charset="0"/>
                <a:ea typeface="Roboto" panose="020B0604020202020204" charset="0"/>
              </a:rPr>
              <a:t>: 70,737</a:t>
            </a:r>
          </a:p>
        </p:txBody>
      </p:sp>
      <p:sp>
        <p:nvSpPr>
          <p:cNvPr id="8" name="TextBox 7">
            <a:extLst>
              <a:ext uri="{FF2B5EF4-FFF2-40B4-BE49-F238E27FC236}">
                <a16:creationId xmlns:a16="http://schemas.microsoft.com/office/drawing/2014/main" id="{8389CD3D-9137-4B29-BD5A-104AF23F76AB}"/>
              </a:ext>
            </a:extLst>
          </p:cNvPr>
          <p:cNvSpPr txBox="1"/>
          <p:nvPr/>
        </p:nvSpPr>
        <p:spPr>
          <a:xfrm>
            <a:off x="1478759" y="6016921"/>
            <a:ext cx="9234477" cy="400110"/>
          </a:xfrm>
          <a:prstGeom prst="rect">
            <a:avLst/>
          </a:prstGeom>
          <a:noFill/>
        </p:spPr>
        <p:txBody>
          <a:bodyPr wrap="square" rtlCol="0">
            <a:spAutoFit/>
          </a:bodyPr>
          <a:lstStyle/>
          <a:p>
            <a:r>
              <a:rPr lang="en-US" sz="2000" b="1" dirty="0">
                <a:solidFill>
                  <a:srgbClr val="FF0000"/>
                </a:solidFill>
                <a:latin typeface="Roboto" panose="020B0604020202020204" charset="0"/>
                <a:ea typeface="Roboto" panose="020B0604020202020204" charset="0"/>
              </a:rPr>
              <a:t>18.3% </a:t>
            </a:r>
            <a:r>
              <a:rPr lang="en-US" sz="1800" b="1" dirty="0">
                <a:latin typeface="Roboto" panose="020B0604020202020204" charset="0"/>
                <a:ea typeface="Roboto" panose="020B0604020202020204" charset="0"/>
              </a:rPr>
              <a:t>increase in publicly funded HIV testing in 2022 when compared to 2021</a:t>
            </a:r>
          </a:p>
        </p:txBody>
      </p:sp>
      <p:sp>
        <p:nvSpPr>
          <p:cNvPr id="5" name="Slide Number Placeholder 4">
            <a:extLst>
              <a:ext uri="{FF2B5EF4-FFF2-40B4-BE49-F238E27FC236}">
                <a16:creationId xmlns:a16="http://schemas.microsoft.com/office/drawing/2014/main" id="{45D03D35-83D5-475E-8F8B-2FA22597CBE2}"/>
              </a:ext>
            </a:extLst>
          </p:cNvPr>
          <p:cNvSpPr>
            <a:spLocks noGrp="1"/>
          </p:cNvSpPr>
          <p:nvPr>
            <p:ph type="sldNum" idx="12"/>
          </p:nvPr>
        </p:nvSpPr>
        <p:spPr/>
        <p:txBody>
          <a:bodyPr/>
          <a:lstStyle/>
          <a:p>
            <a:fld id="{14D85A55-7DDB-49A8-BD6E-F5017B2A1058}" type="slidenum">
              <a:rPr lang="en-US" smtClean="0"/>
              <a:t>14</a:t>
            </a:fld>
            <a:endParaRPr lang="en-US"/>
          </a:p>
        </p:txBody>
      </p:sp>
    </p:spTree>
    <p:extLst>
      <p:ext uri="{BB962C8B-B14F-4D97-AF65-F5344CB8AC3E}">
        <p14:creationId xmlns:p14="http://schemas.microsoft.com/office/powerpoint/2010/main" val="330615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7E1D-2C3D-4D2B-96E1-1ABD1B8AAF45}"/>
              </a:ext>
            </a:extLst>
          </p:cNvPr>
          <p:cNvSpPr>
            <a:spLocks noGrp="1"/>
          </p:cNvSpPr>
          <p:nvPr>
            <p:ph type="title"/>
          </p:nvPr>
        </p:nvSpPr>
        <p:spPr>
          <a:xfrm>
            <a:off x="362467" y="3031066"/>
            <a:ext cx="5393600" cy="928400"/>
          </a:xfrm>
        </p:spPr>
        <p:txBody>
          <a:bodyPr/>
          <a:lstStyle/>
          <a:p>
            <a:r>
              <a:rPr lang="en-US" dirty="0"/>
              <a:t>Questions?</a:t>
            </a:r>
          </a:p>
        </p:txBody>
      </p:sp>
      <p:sp>
        <p:nvSpPr>
          <p:cNvPr id="4" name="Text Placeholder 3">
            <a:extLst>
              <a:ext uri="{FF2B5EF4-FFF2-40B4-BE49-F238E27FC236}">
                <a16:creationId xmlns:a16="http://schemas.microsoft.com/office/drawing/2014/main" id="{8281A488-1BF3-4CC7-B64E-5742A9AC7322}"/>
              </a:ext>
            </a:extLst>
          </p:cNvPr>
          <p:cNvSpPr>
            <a:spLocks noGrp="1"/>
          </p:cNvSpPr>
          <p:nvPr>
            <p:ph type="body" idx="2"/>
          </p:nvPr>
        </p:nvSpPr>
        <p:spPr/>
        <p:txBody>
          <a:bodyPr/>
          <a:lstStyle/>
          <a:p>
            <a:pPr marL="152396" indent="0" algn="ctr">
              <a:buNone/>
            </a:pPr>
            <a:r>
              <a:rPr lang="en-US" sz="2400" b="1" dirty="0"/>
              <a:t>Email: Megan.Baker@azdhs.gov</a:t>
            </a:r>
          </a:p>
        </p:txBody>
      </p:sp>
      <p:sp>
        <p:nvSpPr>
          <p:cNvPr id="5" name="Slide Number Placeholder 4">
            <a:extLst>
              <a:ext uri="{FF2B5EF4-FFF2-40B4-BE49-F238E27FC236}">
                <a16:creationId xmlns:a16="http://schemas.microsoft.com/office/drawing/2014/main" id="{0C7FEFE4-F785-4927-967C-22089CED40CB}"/>
              </a:ext>
            </a:extLst>
          </p:cNvPr>
          <p:cNvSpPr>
            <a:spLocks noGrp="1"/>
          </p:cNvSpPr>
          <p:nvPr>
            <p:ph type="sldNum" idx="12"/>
          </p:nvPr>
        </p:nvSpPr>
        <p:spPr/>
        <p:txBody>
          <a:bodyPr/>
          <a:lstStyle/>
          <a:p>
            <a:fld id="{14D85A55-7DDB-49A8-BD6E-F5017B2A1058}" type="slidenum">
              <a:rPr lang="en-US" smtClean="0"/>
              <a:t>15</a:t>
            </a:fld>
            <a:endParaRPr lang="en-US"/>
          </a:p>
        </p:txBody>
      </p:sp>
      <p:pic>
        <p:nvPicPr>
          <p:cNvPr id="3" name="Picture 2" descr="PAETC Logo.">
            <a:extLst>
              <a:ext uri="{FF2B5EF4-FFF2-40B4-BE49-F238E27FC236}">
                <a16:creationId xmlns:a16="http://schemas.microsoft.com/office/drawing/2014/main" id="{65C4174F-A8DD-CBCA-E0A0-F4EF4AD00B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440" y="5892400"/>
            <a:ext cx="2418735" cy="822119"/>
          </a:xfrm>
          <a:prstGeom prst="rect">
            <a:avLst/>
          </a:prstGeom>
        </p:spPr>
      </p:pic>
    </p:spTree>
    <p:extLst>
      <p:ext uri="{BB962C8B-B14F-4D97-AF65-F5344CB8AC3E}">
        <p14:creationId xmlns:p14="http://schemas.microsoft.com/office/powerpoint/2010/main" val="171847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vert="horz" lIns="91290" tIns="45645" rIns="91290" bIns="45645" rtlCol="0" anchor="t">
            <a:normAutofit fontScale="62500" lnSpcReduction="20000"/>
          </a:bodyPr>
          <a:lstStyle/>
          <a:p>
            <a:pPr marL="113665" indent="0">
              <a:buNone/>
            </a:pPr>
            <a:r>
              <a:rPr lang="en-US">
                <a:ea typeface="+mn-lt"/>
                <a:cs typeface="+mn-lt"/>
              </a:rPr>
              <a:t>The views and opinions expressed in this presentation are not necessarily those of the Pacific AIDS Education &amp; Training Center (Pacific AETC) or its eight local partner sites in HRSA Region 9, the Regents of the University of California or its San Francisco campus (UCSF or collectively, University) nor of our funder the Health Resources and Services Administration (HRSA). Neither Pacific AETC, University, HRSA nor any of their officers, board members, agents, employees, students, or volunteers make any warranty, express or implied, including the warranties of merchantability and fitness for a particular purpose; nor assume any legal liability or responsibility for the accuracy, completeness or usefulness of information, product or process assessed or described; nor represent that its use would not infringe privately owned rights. </a:t>
            </a:r>
          </a:p>
          <a:p>
            <a:pPr marL="113665" indent="0">
              <a:buNone/>
            </a:pPr>
            <a:endParaRPr lang="en-US">
              <a:ea typeface="+mn-lt"/>
              <a:cs typeface="+mn-lt"/>
            </a:endParaRPr>
          </a:p>
          <a:p>
            <a:pPr marL="113665" indent="0">
              <a:buNone/>
            </a:pPr>
            <a:r>
              <a:rPr lang="en-US" b="1" dirty="0">
                <a:ea typeface="+mn-lt"/>
                <a:cs typeface="+mn-lt"/>
              </a:rPr>
              <a:t>HRSA Acknowledgement Statement </a:t>
            </a:r>
            <a:br>
              <a:rPr lang="en-US" b="1" dirty="0">
                <a:ea typeface="+mn-lt"/>
                <a:cs typeface="+mn-lt"/>
              </a:rPr>
            </a:br>
            <a:r>
              <a:rPr lang="en-US" dirty="0">
                <a:ea typeface="+mn-lt"/>
                <a:cs typeface="+mn-lt"/>
              </a:rPr>
              <a:t>The Pacific AETC is supported by the Health Resources and Services Administration (HRSA)</a:t>
            </a:r>
            <a:r>
              <a:rPr lang="en-US" b="1" dirty="0">
                <a:ea typeface="+mn-lt"/>
                <a:cs typeface="+mn-lt"/>
              </a:rPr>
              <a:t> </a:t>
            </a:r>
            <a:r>
              <a:rPr lang="en-US" dirty="0">
                <a:ea typeface="+mn-lt"/>
                <a:cs typeface="+mn-lt"/>
              </a:rPr>
              <a:t>of the U.S. Department of Health and Human Services (HHS) as part of an award totaling $3,887,700.00. The contents are those of the author(s) and do not necessarily represent the official views of, nor an endorsement, by HRSA, HHS, or the U.S. Government. For more information, please visit HRSA.gov. </a:t>
            </a:r>
          </a:p>
          <a:p>
            <a:pPr marL="113665" indent="0">
              <a:buNone/>
            </a:pPr>
            <a:endParaRPr lang="en-US">
              <a:ea typeface="+mn-lt"/>
              <a:cs typeface="+mn-lt"/>
            </a:endParaRPr>
          </a:p>
          <a:p>
            <a:pPr marL="113665" indent="0">
              <a:buNone/>
            </a:pPr>
            <a:r>
              <a:rPr lang="en-US" b="1" dirty="0">
                <a:ea typeface="+mn-lt"/>
                <a:cs typeface="+mn-lt"/>
              </a:rPr>
              <a:t>Trade Name Disclosure Statement </a:t>
            </a:r>
            <a:br>
              <a:rPr lang="en-US" b="1" dirty="0">
                <a:ea typeface="+mn-lt"/>
                <a:cs typeface="+mn-lt"/>
              </a:rPr>
            </a:br>
            <a:r>
              <a:rPr lang="en-US" dirty="0">
                <a:ea typeface="+mn-lt"/>
                <a:cs typeface="+mn-lt"/>
              </a:rPr>
              <a:t>Funding for this presentation was made possible by 5 U1OHA29292‐08‐00 from</a:t>
            </a:r>
            <a:r>
              <a:rPr lang="en-US" b="1" dirty="0">
                <a:ea typeface="+mn-lt"/>
                <a:cs typeface="+mn-lt"/>
              </a:rPr>
              <a:t> </a:t>
            </a:r>
            <a:r>
              <a:rPr lang="en-US" dirty="0">
                <a:ea typeface="+mn-lt"/>
                <a:cs typeface="+mn-lt"/>
              </a:rPr>
              <a:t>the Human Resources and Services Administration HIV/AIDS Bureau. The views expressed do not necessarily reflect the official policies of the Department of Health and Human Services nor does mention of trade names, commercial practices, or organizations imply endorsement by the U.S. Government. Any trade/brand names for products mentioned during this presentation are for training and identification purposes only.</a:t>
            </a:r>
          </a:p>
          <a:p>
            <a:pPr marL="113665" indent="0">
              <a:buNone/>
            </a:pPr>
            <a:endParaRPr lang="en-US" dirty="0">
              <a:ea typeface="+mn-lt"/>
              <a:cs typeface="+mn-lt"/>
            </a:endParaRPr>
          </a:p>
        </p:txBody>
      </p:sp>
      <p:sp>
        <p:nvSpPr>
          <p:cNvPr id="5" name="Slide Number Placeholder 4">
            <a:extLst>
              <a:ext uri="{FF2B5EF4-FFF2-40B4-BE49-F238E27FC236}">
                <a16:creationId xmlns:a16="http://schemas.microsoft.com/office/drawing/2014/main" id="{84157856-EF6F-C942-BBB6-10E2D7141CE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2EA5EF-C699-AF4C-BA42-C0A1CAAB713C}" type="slidenum">
              <a:rPr kumimoji="0" lang="en-US" sz="18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95438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a:t>
            </a:r>
          </a:p>
        </p:txBody>
      </p:sp>
      <p:sp>
        <p:nvSpPr>
          <p:cNvPr id="3" name="Content Placeholder 2"/>
          <p:cNvSpPr>
            <a:spLocks noGrp="1"/>
          </p:cNvSpPr>
          <p:nvPr>
            <p:ph idx="1"/>
          </p:nvPr>
        </p:nvSpPr>
        <p:spPr/>
        <p:txBody>
          <a:bodyPr vert="horz" lIns="91290" tIns="45645" rIns="91290" bIns="45645" rtlCol="0" anchor="t">
            <a:normAutofit/>
          </a:bodyPr>
          <a:lstStyle/>
          <a:p>
            <a:pPr marL="113665" indent="0">
              <a:buNone/>
            </a:pPr>
            <a:r>
              <a:rPr lang="en-US" b="0" i="0" dirty="0">
                <a:solidFill>
                  <a:srgbClr val="242424"/>
                </a:solidFill>
                <a:effectLst/>
              </a:rPr>
              <a:t>I have no conflicts of interest to disclose.</a:t>
            </a:r>
            <a:endParaRPr lang="en-US" dirty="0">
              <a:ea typeface="+mn-lt"/>
              <a:cs typeface="+mn-lt"/>
            </a:endParaRPr>
          </a:p>
        </p:txBody>
      </p:sp>
      <p:sp>
        <p:nvSpPr>
          <p:cNvPr id="5" name="Slide Number Placeholder 4">
            <a:extLst>
              <a:ext uri="{FF2B5EF4-FFF2-40B4-BE49-F238E27FC236}">
                <a16:creationId xmlns:a16="http://schemas.microsoft.com/office/drawing/2014/main" id="{84157856-EF6F-C942-BBB6-10E2D7141CE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2EA5EF-C699-AF4C-BA42-C0A1CAAB713C}" type="slidenum">
              <a:rPr kumimoji="0" lang="en-US" sz="18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39331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15D0-4EAF-4EA1-B71E-6DF21976DD00}"/>
              </a:ext>
            </a:extLst>
          </p:cNvPr>
          <p:cNvSpPr>
            <a:spLocks noGrp="1"/>
          </p:cNvSpPr>
          <p:nvPr>
            <p:ph type="title"/>
          </p:nvPr>
        </p:nvSpPr>
        <p:spPr>
          <a:xfrm>
            <a:off x="425067" y="646386"/>
            <a:ext cx="7491600" cy="804041"/>
          </a:xfrm>
        </p:spPr>
        <p:txBody>
          <a:bodyPr/>
          <a:lstStyle/>
          <a:p>
            <a:r>
              <a:rPr lang="en-US" sz="4400" dirty="0"/>
              <a:t>Learning Objectives</a:t>
            </a:r>
          </a:p>
        </p:txBody>
      </p:sp>
      <p:sp>
        <p:nvSpPr>
          <p:cNvPr id="5" name="TextBox 4">
            <a:extLst>
              <a:ext uri="{FF2B5EF4-FFF2-40B4-BE49-F238E27FC236}">
                <a16:creationId xmlns:a16="http://schemas.microsoft.com/office/drawing/2014/main" id="{C2E9DAEA-8275-46ED-B63D-318225991108}"/>
              </a:ext>
            </a:extLst>
          </p:cNvPr>
          <p:cNvSpPr txBox="1"/>
          <p:nvPr/>
        </p:nvSpPr>
        <p:spPr>
          <a:xfrm>
            <a:off x="425067" y="2235200"/>
            <a:ext cx="10363200" cy="2246769"/>
          </a:xfrm>
          <a:prstGeom prst="rect">
            <a:avLst/>
          </a:prstGeom>
          <a:noFill/>
        </p:spPr>
        <p:txBody>
          <a:bodyPr wrap="square" rtlCol="0">
            <a:spAutoFit/>
          </a:bodyPr>
          <a:lstStyle/>
          <a:p>
            <a:r>
              <a:rPr lang="en-US" sz="2800" dirty="0">
                <a:latin typeface="Roboto" panose="020B0604020202020204" charset="0"/>
                <a:ea typeface="Roboto" panose="020B0604020202020204" charset="0"/>
              </a:rPr>
              <a:t>By the end of this presentation, participants will be able to:</a:t>
            </a:r>
          </a:p>
          <a:p>
            <a:endParaRPr lang="en-US" sz="2800" dirty="0">
              <a:latin typeface="Roboto" panose="020B0604020202020204" charset="0"/>
              <a:ea typeface="Roboto" panose="020B0604020202020204" charset="0"/>
            </a:endParaRPr>
          </a:p>
          <a:p>
            <a:pPr marL="285750" indent="-285750">
              <a:buFont typeface="Wingdings" panose="05000000000000000000" pitchFamily="2" charset="2"/>
              <a:buChar char="q"/>
            </a:pPr>
            <a:r>
              <a:rPr lang="en-US" sz="2800" dirty="0">
                <a:latin typeface="Roboto" panose="020B0604020202020204" charset="0"/>
                <a:ea typeface="Roboto" panose="020B0604020202020204" charset="0"/>
              </a:rPr>
              <a:t>Interpret statewide HIV Surveillance data </a:t>
            </a:r>
          </a:p>
          <a:p>
            <a:pPr marL="285750" indent="-285750">
              <a:buFont typeface="Wingdings" panose="05000000000000000000" pitchFamily="2" charset="2"/>
              <a:buChar char="q"/>
            </a:pPr>
            <a:r>
              <a:rPr lang="en-US" sz="2800" dirty="0">
                <a:latin typeface="Roboto" panose="020B0604020202020204" charset="0"/>
                <a:ea typeface="Roboto" panose="020B0604020202020204" charset="0"/>
              </a:rPr>
              <a:t>Explain trends in recent years</a:t>
            </a:r>
          </a:p>
          <a:p>
            <a:pPr marL="285750" indent="-285750">
              <a:buFont typeface="Wingdings" panose="05000000000000000000" pitchFamily="2" charset="2"/>
              <a:buChar char="q"/>
            </a:pPr>
            <a:r>
              <a:rPr lang="en-US" sz="2800" dirty="0">
                <a:latin typeface="Roboto" panose="020B0604020202020204" charset="0"/>
                <a:ea typeface="Roboto" panose="020B0604020202020204" charset="0"/>
              </a:rPr>
              <a:t>Understand HIV testing frequency pre and post COVID-19</a:t>
            </a:r>
          </a:p>
        </p:txBody>
      </p:sp>
      <p:sp>
        <p:nvSpPr>
          <p:cNvPr id="3" name="Slide Number Placeholder 2">
            <a:extLst>
              <a:ext uri="{FF2B5EF4-FFF2-40B4-BE49-F238E27FC236}">
                <a16:creationId xmlns:a16="http://schemas.microsoft.com/office/drawing/2014/main" id="{E9DEDF2C-AD7B-4A30-ABF4-7F3DB2EC45F7}"/>
              </a:ext>
            </a:extLst>
          </p:cNvPr>
          <p:cNvSpPr>
            <a:spLocks noGrp="1"/>
          </p:cNvSpPr>
          <p:nvPr>
            <p:ph type="sldNum" idx="12"/>
          </p:nvPr>
        </p:nvSpPr>
        <p:spPr/>
        <p:txBody>
          <a:bodyPr/>
          <a:lstStyle/>
          <a:p>
            <a:fld id="{14D85A55-7DDB-49A8-BD6E-F5017B2A1058}" type="slidenum">
              <a:rPr lang="en-US" smtClean="0"/>
              <a:t>4</a:t>
            </a:fld>
            <a:endParaRPr lang="en-US"/>
          </a:p>
        </p:txBody>
      </p:sp>
    </p:spTree>
    <p:extLst>
      <p:ext uri="{BB962C8B-B14F-4D97-AF65-F5344CB8AC3E}">
        <p14:creationId xmlns:p14="http://schemas.microsoft.com/office/powerpoint/2010/main" val="174694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idx="4294967295"/>
          </p:nvPr>
        </p:nvSpPr>
        <p:spPr>
          <a:xfrm>
            <a:off x="415925" y="303839"/>
            <a:ext cx="11360150" cy="809625"/>
          </a:xfrm>
        </p:spPr>
        <p:txBody>
          <a:bodyPr/>
          <a:lstStyle/>
          <a:p>
            <a:r>
              <a:rPr lang="en-US" sz="3600" dirty="0">
                <a:solidFill>
                  <a:srgbClr val="85200C"/>
                </a:solidFill>
              </a:rPr>
              <a:t>HIV Incident Cases Persons ≥13 1982 - 2022</a:t>
            </a:r>
          </a:p>
        </p:txBody>
      </p:sp>
      <p:pic>
        <p:nvPicPr>
          <p:cNvPr id="4" name="Picture 3" descr="Column graph from years 1982 - 2022 showing the HIV incident cases persons 13 or over.">
            <a:extLst>
              <a:ext uri="{FF2B5EF4-FFF2-40B4-BE49-F238E27FC236}">
                <a16:creationId xmlns:a16="http://schemas.microsoft.com/office/drawing/2014/main" id="{AB1B492A-4BA2-4340-BFCB-9742016E8826}"/>
              </a:ext>
            </a:extLst>
          </p:cNvPr>
          <p:cNvPicPr>
            <a:picLocks noChangeAspect="1"/>
          </p:cNvPicPr>
          <p:nvPr/>
        </p:nvPicPr>
        <p:blipFill>
          <a:blip r:embed="rId2"/>
          <a:stretch>
            <a:fillRect/>
          </a:stretch>
        </p:blipFill>
        <p:spPr>
          <a:xfrm>
            <a:off x="1121680" y="1218972"/>
            <a:ext cx="9948639" cy="5088123"/>
          </a:xfrm>
          <a:prstGeom prst="rect">
            <a:avLst/>
          </a:prstGeom>
        </p:spPr>
      </p:pic>
      <p:sp>
        <p:nvSpPr>
          <p:cNvPr id="6" name="Slide Number Placeholder 5">
            <a:extLst>
              <a:ext uri="{FF2B5EF4-FFF2-40B4-BE49-F238E27FC236}">
                <a16:creationId xmlns:a16="http://schemas.microsoft.com/office/drawing/2014/main" id="{81363C34-8A9A-4FF9-90BB-E028835B37B8}"/>
              </a:ext>
            </a:extLst>
          </p:cNvPr>
          <p:cNvSpPr>
            <a:spLocks noGrp="1"/>
          </p:cNvSpPr>
          <p:nvPr>
            <p:ph type="sldNum" idx="12"/>
          </p:nvPr>
        </p:nvSpPr>
        <p:spPr/>
        <p:txBody>
          <a:bodyPr/>
          <a:lstStyle/>
          <a:p>
            <a:fld id="{14D85A55-7DDB-49A8-BD6E-F5017B2A1058}" type="slidenum">
              <a:rPr lang="en-US" smtClean="0"/>
              <a:t>5</a:t>
            </a:fld>
            <a:endParaRPr lang="en-US"/>
          </a:p>
        </p:txBody>
      </p:sp>
    </p:spTree>
    <p:extLst>
      <p:ext uri="{BB962C8B-B14F-4D97-AF65-F5344CB8AC3E}">
        <p14:creationId xmlns:p14="http://schemas.microsoft.com/office/powerpoint/2010/main" val="2724337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0B0D0-18C4-49F0-941E-D653E785D4CF}"/>
              </a:ext>
            </a:extLst>
          </p:cNvPr>
          <p:cNvSpPr txBox="1">
            <a:spLocks noGrp="1"/>
          </p:cNvSpPr>
          <p:nvPr>
            <p:ph type="title" idx="4294967295"/>
          </p:nvPr>
        </p:nvSpPr>
        <p:spPr>
          <a:xfrm>
            <a:off x="524933" y="778641"/>
            <a:ext cx="8407400"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chemeClr val="bg1"/>
                </a:solidFill>
                <a:effectLst/>
                <a:uLnTx/>
                <a:uFillTx/>
                <a:latin typeface="Roboto" panose="020B0604020202020204" charset="0"/>
                <a:ea typeface="Roboto" panose="020B0604020202020204" charset="0"/>
                <a:cs typeface="Arial"/>
                <a:sym typeface="Arial"/>
              </a:rPr>
              <a:t>HIV Trends &amp; Fluctuation  </a:t>
            </a:r>
          </a:p>
        </p:txBody>
      </p:sp>
      <p:sp>
        <p:nvSpPr>
          <p:cNvPr id="5" name="Rectangle 4">
            <a:extLst>
              <a:ext uri="{FF2B5EF4-FFF2-40B4-BE49-F238E27FC236}">
                <a16:creationId xmlns:a16="http://schemas.microsoft.com/office/drawing/2014/main" id="{97E193A2-5B06-43EC-9BE6-D1AF4A8BF311}"/>
              </a:ext>
            </a:extLst>
          </p:cNvPr>
          <p:cNvSpPr/>
          <p:nvPr/>
        </p:nvSpPr>
        <p:spPr>
          <a:xfrm>
            <a:off x="524933" y="2090172"/>
            <a:ext cx="10596151" cy="2677656"/>
          </a:xfrm>
          <a:prstGeom prst="rect">
            <a:avLst/>
          </a:prstGeom>
        </p:spPr>
        <p:txBody>
          <a:bodyPr wrap="square">
            <a:spAutoFit/>
          </a:bodyPr>
          <a:lstStyle/>
          <a:p>
            <a:r>
              <a:rPr lang="en-US" sz="2400" b="1" dirty="0">
                <a:solidFill>
                  <a:schemeClr val="bg1"/>
                </a:solidFill>
                <a:latin typeface="Roboto" panose="020B0604020202020204" charset="0"/>
                <a:ea typeface="Roboto" panose="020B0604020202020204" charset="0"/>
              </a:rPr>
              <a:t>Incidence and prevalence metrics fluctuate due to routine deduplication efforts</a:t>
            </a:r>
          </a:p>
          <a:p>
            <a:pPr marL="285750" indent="-285750">
              <a:buFont typeface="Wingdings" panose="05000000000000000000" pitchFamily="2" charset="2"/>
              <a:buChar char="q"/>
            </a:pPr>
            <a:r>
              <a:rPr lang="en-US" sz="2400" dirty="0">
                <a:solidFill>
                  <a:schemeClr val="bg1"/>
                </a:solidFill>
                <a:latin typeface="Roboto" panose="020B0604020202020204" charset="0"/>
                <a:ea typeface="Roboto" panose="020B0604020202020204" charset="0"/>
              </a:rPr>
              <a:t>Semi-annual routine interstate deduplication review (RIDR) </a:t>
            </a:r>
          </a:p>
          <a:p>
            <a:pPr marL="285750" indent="-285750">
              <a:buFont typeface="Wingdings" panose="05000000000000000000" pitchFamily="2" charset="2"/>
              <a:buChar char="q"/>
            </a:pPr>
            <a:r>
              <a:rPr lang="en-US" sz="2400" dirty="0">
                <a:solidFill>
                  <a:schemeClr val="bg1"/>
                </a:solidFill>
                <a:latin typeface="Roboto" panose="020B0604020202020204" charset="0"/>
                <a:ea typeface="Roboto" panose="020B0604020202020204" charset="0"/>
              </a:rPr>
              <a:t>Soundex</a:t>
            </a:r>
          </a:p>
          <a:p>
            <a:pPr marL="285750" indent="-285750">
              <a:buFont typeface="Wingdings" panose="05000000000000000000" pitchFamily="2" charset="2"/>
              <a:buChar char="q"/>
            </a:pPr>
            <a:endParaRPr lang="en-US" sz="2400" dirty="0">
              <a:solidFill>
                <a:schemeClr val="bg1"/>
              </a:solidFill>
              <a:latin typeface="Roboto" panose="020B0604020202020204" charset="0"/>
              <a:ea typeface="Roboto" panose="020B0604020202020204" charset="0"/>
            </a:endParaRPr>
          </a:p>
          <a:p>
            <a:r>
              <a:rPr lang="en-US" sz="2400" b="1" dirty="0">
                <a:solidFill>
                  <a:schemeClr val="bg1"/>
                </a:solidFill>
                <a:latin typeface="Roboto" panose="020B0604020202020204" charset="0"/>
                <a:ea typeface="Roboto" panose="020B0604020202020204" charset="0"/>
              </a:rPr>
              <a:t>	*Both work to determine jurisdiction and reflect accurate 	diagnosis in </a:t>
            </a:r>
            <a:r>
              <a:rPr lang="en-US" sz="2400" b="1" dirty="0" err="1">
                <a:solidFill>
                  <a:schemeClr val="bg1"/>
                </a:solidFill>
                <a:latin typeface="Roboto" panose="020B0604020202020204" charset="0"/>
                <a:ea typeface="Roboto" panose="020B0604020202020204" charset="0"/>
              </a:rPr>
              <a:t>eHARS</a:t>
            </a:r>
            <a:endParaRPr lang="en-US" sz="2400" b="1" dirty="0">
              <a:solidFill>
                <a:schemeClr val="bg1"/>
              </a:solidFill>
              <a:latin typeface="Roboto" panose="020B0604020202020204" charset="0"/>
              <a:ea typeface="Roboto" panose="020B0604020202020204" charset="0"/>
            </a:endParaRPr>
          </a:p>
        </p:txBody>
      </p:sp>
      <p:sp>
        <p:nvSpPr>
          <p:cNvPr id="6" name="Slide Number Placeholder 5">
            <a:extLst>
              <a:ext uri="{FF2B5EF4-FFF2-40B4-BE49-F238E27FC236}">
                <a16:creationId xmlns:a16="http://schemas.microsoft.com/office/drawing/2014/main" id="{CDA03CD1-7C72-492B-91AB-A616468A0E3E}"/>
              </a:ext>
            </a:extLst>
          </p:cNvPr>
          <p:cNvSpPr>
            <a:spLocks noGrp="1"/>
          </p:cNvSpPr>
          <p:nvPr>
            <p:ph type="sldNum" idx="12"/>
          </p:nvPr>
        </p:nvSpPr>
        <p:spPr/>
        <p:txBody>
          <a:bodyPr/>
          <a:lstStyle/>
          <a:p>
            <a:fld id="{14D85A55-7DDB-49A8-BD6E-F5017B2A1058}" type="slidenum">
              <a:rPr lang="en-US" smtClean="0"/>
              <a:t>6</a:t>
            </a:fld>
            <a:endParaRPr lang="en-US"/>
          </a:p>
        </p:txBody>
      </p:sp>
    </p:spTree>
    <p:extLst>
      <p:ext uri="{BB962C8B-B14F-4D97-AF65-F5344CB8AC3E}">
        <p14:creationId xmlns:p14="http://schemas.microsoft.com/office/powerpoint/2010/main" val="170582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B271-D118-449B-9D84-CE21C2F2944A}"/>
              </a:ext>
            </a:extLst>
          </p:cNvPr>
          <p:cNvSpPr>
            <a:spLocks noGrp="1"/>
          </p:cNvSpPr>
          <p:nvPr>
            <p:ph type="title"/>
          </p:nvPr>
        </p:nvSpPr>
        <p:spPr/>
        <p:txBody>
          <a:bodyPr/>
          <a:lstStyle/>
          <a:p>
            <a:r>
              <a:rPr lang="en-US" sz="3600" dirty="0">
                <a:solidFill>
                  <a:srgbClr val="85200C"/>
                </a:solidFill>
              </a:rPr>
              <a:t>2022 Incidence in July 2023 vs March 2024</a:t>
            </a:r>
          </a:p>
        </p:txBody>
      </p:sp>
      <p:graphicFrame>
        <p:nvGraphicFramePr>
          <p:cNvPr id="4" name="Table 3">
            <a:extLst>
              <a:ext uri="{FF2B5EF4-FFF2-40B4-BE49-F238E27FC236}">
                <a16:creationId xmlns:a16="http://schemas.microsoft.com/office/drawing/2014/main" id="{EA2C8DD4-F876-425D-92B8-FE5EE112883D}"/>
              </a:ext>
            </a:extLst>
          </p:cNvPr>
          <p:cNvGraphicFramePr>
            <a:graphicFrameLocks noGrp="1"/>
          </p:cNvGraphicFramePr>
          <p:nvPr>
            <p:extLst>
              <p:ext uri="{D42A27DB-BD31-4B8C-83A1-F6EECF244321}">
                <p14:modId xmlns:p14="http://schemas.microsoft.com/office/powerpoint/2010/main" val="853385329"/>
              </p:ext>
            </p:extLst>
          </p:nvPr>
        </p:nvGraphicFramePr>
        <p:xfrm>
          <a:off x="1320800" y="1501000"/>
          <a:ext cx="8212667" cy="2835120"/>
        </p:xfrm>
        <a:graphic>
          <a:graphicData uri="http://schemas.openxmlformats.org/drawingml/2006/table">
            <a:tbl>
              <a:tblPr firstRow="1" bandRow="1">
                <a:tableStyleId>{5C22544A-7EE6-4342-B048-85BDC9FD1C3A}</a:tableStyleId>
              </a:tblPr>
              <a:tblGrid>
                <a:gridCol w="4392685">
                  <a:extLst>
                    <a:ext uri="{9D8B030D-6E8A-4147-A177-3AD203B41FA5}">
                      <a16:colId xmlns:a16="http://schemas.microsoft.com/office/drawing/2014/main" val="4039490771"/>
                    </a:ext>
                  </a:extLst>
                </a:gridCol>
                <a:gridCol w="1861309">
                  <a:extLst>
                    <a:ext uri="{9D8B030D-6E8A-4147-A177-3AD203B41FA5}">
                      <a16:colId xmlns:a16="http://schemas.microsoft.com/office/drawing/2014/main" val="2320122551"/>
                    </a:ext>
                  </a:extLst>
                </a:gridCol>
                <a:gridCol w="1958673">
                  <a:extLst>
                    <a:ext uri="{9D8B030D-6E8A-4147-A177-3AD203B41FA5}">
                      <a16:colId xmlns:a16="http://schemas.microsoft.com/office/drawing/2014/main" val="1171867075"/>
                    </a:ext>
                  </a:extLst>
                </a:gridCol>
              </a:tblGrid>
              <a:tr h="708780">
                <a:tc>
                  <a:txBody>
                    <a:bodyPr/>
                    <a:lstStyle/>
                    <a:p>
                      <a:pPr algn="ctr"/>
                      <a:r>
                        <a:rPr lang="en-US" sz="2000" dirty="0"/>
                        <a:t>Metric </a:t>
                      </a:r>
                    </a:p>
                  </a:txBody>
                  <a:tcPr anchor="ctr"/>
                </a:tc>
                <a:tc>
                  <a:txBody>
                    <a:bodyPr/>
                    <a:lstStyle/>
                    <a:p>
                      <a:pPr algn="ctr"/>
                      <a:r>
                        <a:rPr lang="en-US" sz="2000" dirty="0"/>
                        <a:t>Data Pull </a:t>
                      </a:r>
                    </a:p>
                    <a:p>
                      <a:pPr algn="ctr"/>
                      <a:r>
                        <a:rPr lang="en-US" sz="2000" dirty="0"/>
                        <a:t>July 2023</a:t>
                      </a:r>
                    </a:p>
                  </a:txBody>
                  <a:tcPr anchor="ctr"/>
                </a:tc>
                <a:tc>
                  <a:txBody>
                    <a:bodyPr/>
                    <a:lstStyle/>
                    <a:p>
                      <a:pPr algn="ctr"/>
                      <a:r>
                        <a:rPr lang="en-US" sz="2000" dirty="0"/>
                        <a:t>Data Pull March 2024</a:t>
                      </a:r>
                    </a:p>
                  </a:txBody>
                  <a:tcPr anchor="ctr"/>
                </a:tc>
                <a:extLst>
                  <a:ext uri="{0D108BD9-81ED-4DB2-BD59-A6C34878D82A}">
                    <a16:rowId xmlns:a16="http://schemas.microsoft.com/office/drawing/2014/main" val="1598175802"/>
                  </a:ext>
                </a:extLst>
              </a:tr>
              <a:tr h="708780">
                <a:tc>
                  <a:txBody>
                    <a:bodyPr/>
                    <a:lstStyle/>
                    <a:p>
                      <a:r>
                        <a:rPr lang="en-US" sz="2000" dirty="0"/>
                        <a:t>HIV/AIDS Incidence Count</a:t>
                      </a:r>
                    </a:p>
                  </a:txBody>
                  <a:tcPr anchor="ctr"/>
                </a:tc>
                <a:tc>
                  <a:txBody>
                    <a:bodyPr/>
                    <a:lstStyle/>
                    <a:p>
                      <a:pPr algn="ctr"/>
                      <a:r>
                        <a:rPr lang="en-US" sz="2000" dirty="0"/>
                        <a:t>975</a:t>
                      </a:r>
                    </a:p>
                  </a:txBody>
                  <a:tcPr anchor="ctr"/>
                </a:tc>
                <a:tc>
                  <a:txBody>
                    <a:bodyPr/>
                    <a:lstStyle/>
                    <a:p>
                      <a:pPr algn="ctr"/>
                      <a:r>
                        <a:rPr lang="en-US" sz="2000" dirty="0"/>
                        <a:t>894</a:t>
                      </a:r>
                    </a:p>
                  </a:txBody>
                  <a:tcPr anchor="ctr"/>
                </a:tc>
                <a:extLst>
                  <a:ext uri="{0D108BD9-81ED-4DB2-BD59-A6C34878D82A}">
                    <a16:rowId xmlns:a16="http://schemas.microsoft.com/office/drawing/2014/main" val="3871565744"/>
                  </a:ext>
                </a:extLst>
              </a:tr>
              <a:tr h="708780">
                <a:tc>
                  <a:txBody>
                    <a:bodyPr/>
                    <a:lstStyle/>
                    <a:p>
                      <a:r>
                        <a:rPr lang="en-US" sz="2000" dirty="0"/>
                        <a:t>HIV/AIDS Incidence Rate</a:t>
                      </a:r>
                    </a:p>
                  </a:txBody>
                  <a:tcPr anchor="ctr"/>
                </a:tc>
                <a:tc>
                  <a:txBody>
                    <a:bodyPr/>
                    <a:lstStyle/>
                    <a:p>
                      <a:pPr algn="ctr"/>
                      <a:r>
                        <a:rPr lang="en-US" sz="2000" dirty="0"/>
                        <a:t>13.2 per 100,000</a:t>
                      </a:r>
                    </a:p>
                  </a:txBody>
                  <a:tcPr anchor="ctr"/>
                </a:tc>
                <a:tc>
                  <a:txBody>
                    <a:bodyPr/>
                    <a:lstStyle/>
                    <a:p>
                      <a:pPr algn="ctr"/>
                      <a:r>
                        <a:rPr lang="en-US" sz="2000" dirty="0"/>
                        <a:t>12.1 per 100,000</a:t>
                      </a:r>
                    </a:p>
                  </a:txBody>
                  <a:tcPr anchor="ctr"/>
                </a:tc>
                <a:extLst>
                  <a:ext uri="{0D108BD9-81ED-4DB2-BD59-A6C34878D82A}">
                    <a16:rowId xmlns:a16="http://schemas.microsoft.com/office/drawing/2014/main" val="90241523"/>
                  </a:ext>
                </a:extLst>
              </a:tr>
              <a:tr h="708780">
                <a:tc>
                  <a:txBody>
                    <a:bodyPr/>
                    <a:lstStyle/>
                    <a:p>
                      <a:r>
                        <a:rPr lang="en-US" sz="2000" dirty="0"/>
                        <a:t>Percent Change from 2021 to 2022</a:t>
                      </a:r>
                    </a:p>
                  </a:txBody>
                  <a:tcPr anchor="ctr"/>
                </a:tc>
                <a:tc>
                  <a:txBody>
                    <a:bodyPr/>
                    <a:lstStyle/>
                    <a:p>
                      <a:pPr algn="ctr"/>
                      <a:r>
                        <a:rPr lang="en-US" sz="2000" dirty="0"/>
                        <a:t>20% Increase</a:t>
                      </a:r>
                    </a:p>
                  </a:txBody>
                  <a:tcPr anchor="ctr"/>
                </a:tc>
                <a:tc>
                  <a:txBody>
                    <a:bodyPr/>
                    <a:lstStyle/>
                    <a:p>
                      <a:pPr algn="ctr"/>
                      <a:r>
                        <a:rPr lang="en-US" sz="2000" dirty="0"/>
                        <a:t>11% Increase</a:t>
                      </a:r>
                    </a:p>
                  </a:txBody>
                  <a:tcPr anchor="ctr"/>
                </a:tc>
                <a:extLst>
                  <a:ext uri="{0D108BD9-81ED-4DB2-BD59-A6C34878D82A}">
                    <a16:rowId xmlns:a16="http://schemas.microsoft.com/office/drawing/2014/main" val="329842770"/>
                  </a:ext>
                </a:extLst>
              </a:tr>
            </a:tbl>
          </a:graphicData>
        </a:graphic>
      </p:graphicFrame>
      <p:sp>
        <p:nvSpPr>
          <p:cNvPr id="7" name="TextBox 6">
            <a:extLst>
              <a:ext uri="{FF2B5EF4-FFF2-40B4-BE49-F238E27FC236}">
                <a16:creationId xmlns:a16="http://schemas.microsoft.com/office/drawing/2014/main" id="{601E3B1E-6778-47FE-8D20-553853173CBD}"/>
              </a:ext>
            </a:extLst>
          </p:cNvPr>
          <p:cNvSpPr txBox="1"/>
          <p:nvPr/>
        </p:nvSpPr>
        <p:spPr>
          <a:xfrm>
            <a:off x="1320800" y="4758268"/>
            <a:ext cx="6832600" cy="1077218"/>
          </a:xfrm>
          <a:prstGeom prst="rect">
            <a:avLst/>
          </a:prstGeom>
          <a:noFill/>
        </p:spPr>
        <p:txBody>
          <a:bodyPr wrap="square" rtlCol="0">
            <a:spAutoFit/>
          </a:bodyPr>
          <a:lstStyle/>
          <a:p>
            <a:r>
              <a:rPr lang="en-US" sz="2400" dirty="0">
                <a:solidFill>
                  <a:srgbClr val="85200C"/>
                </a:solidFill>
                <a:latin typeface="Roboto" panose="020B0604020202020204" charset="0"/>
                <a:ea typeface="Roboto" panose="020B0604020202020204" charset="0"/>
              </a:rPr>
              <a:t>Annual Report Incidence for 2021:</a:t>
            </a:r>
          </a:p>
          <a:p>
            <a:pPr marL="285750" indent="-285750">
              <a:buFontTx/>
              <a:buChar char="-"/>
            </a:pPr>
            <a:r>
              <a:rPr lang="en-US" sz="2000" b="1" dirty="0">
                <a:solidFill>
                  <a:srgbClr val="85200C"/>
                </a:solidFill>
                <a:latin typeface="Roboto" panose="020B0604020202020204" charset="0"/>
                <a:ea typeface="Roboto" panose="020B0604020202020204" charset="0"/>
              </a:rPr>
              <a:t>852 </a:t>
            </a:r>
            <a:r>
              <a:rPr lang="en-US" sz="2000" dirty="0">
                <a:solidFill>
                  <a:srgbClr val="85200C"/>
                </a:solidFill>
                <a:latin typeface="Roboto" panose="020B0604020202020204" charset="0"/>
                <a:ea typeface="Roboto" panose="020B0604020202020204" charset="0"/>
              </a:rPr>
              <a:t>new cases</a:t>
            </a:r>
          </a:p>
          <a:p>
            <a:pPr marL="285750" indent="-285750">
              <a:buFontTx/>
              <a:buChar char="-"/>
            </a:pPr>
            <a:r>
              <a:rPr lang="en-US" sz="2000" dirty="0">
                <a:solidFill>
                  <a:srgbClr val="85200C"/>
                </a:solidFill>
                <a:latin typeface="Roboto" panose="020B0604020202020204" charset="0"/>
                <a:ea typeface="Roboto" panose="020B0604020202020204" charset="0"/>
              </a:rPr>
              <a:t>Rate of </a:t>
            </a:r>
            <a:r>
              <a:rPr lang="en-US" sz="2000" b="1" dirty="0">
                <a:solidFill>
                  <a:srgbClr val="85200C"/>
                </a:solidFill>
                <a:latin typeface="Roboto" panose="020B0604020202020204" charset="0"/>
                <a:ea typeface="Roboto" panose="020B0604020202020204" charset="0"/>
              </a:rPr>
              <a:t>11.4 per 100,000</a:t>
            </a:r>
          </a:p>
        </p:txBody>
      </p:sp>
      <p:sp>
        <p:nvSpPr>
          <p:cNvPr id="6" name="Slide Number Placeholder 5">
            <a:extLst>
              <a:ext uri="{FF2B5EF4-FFF2-40B4-BE49-F238E27FC236}">
                <a16:creationId xmlns:a16="http://schemas.microsoft.com/office/drawing/2014/main" id="{4E2DF2D7-7A27-4811-9B17-7121C85559FA}"/>
              </a:ext>
            </a:extLst>
          </p:cNvPr>
          <p:cNvSpPr>
            <a:spLocks noGrp="1"/>
          </p:cNvSpPr>
          <p:nvPr>
            <p:ph type="sldNum" idx="12"/>
          </p:nvPr>
        </p:nvSpPr>
        <p:spPr/>
        <p:txBody>
          <a:bodyPr/>
          <a:lstStyle/>
          <a:p>
            <a:fld id="{14D85A55-7DDB-49A8-BD6E-F5017B2A1058}" type="slidenum">
              <a:rPr lang="en-US" smtClean="0"/>
              <a:t>7</a:t>
            </a:fld>
            <a:endParaRPr lang="en-US"/>
          </a:p>
        </p:txBody>
      </p:sp>
    </p:spTree>
    <p:extLst>
      <p:ext uri="{BB962C8B-B14F-4D97-AF65-F5344CB8AC3E}">
        <p14:creationId xmlns:p14="http://schemas.microsoft.com/office/powerpoint/2010/main" val="340806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a:xfrm>
            <a:off x="415600" y="76660"/>
            <a:ext cx="11360800" cy="810400"/>
          </a:xfrm>
        </p:spPr>
        <p:txBody>
          <a:bodyPr/>
          <a:lstStyle/>
          <a:p>
            <a:r>
              <a:rPr lang="en-US" sz="3600" dirty="0">
                <a:solidFill>
                  <a:srgbClr val="85200C"/>
                </a:solidFill>
              </a:rPr>
              <a:t>2022 State Wide Overview</a:t>
            </a:r>
          </a:p>
        </p:txBody>
      </p:sp>
      <p:pic>
        <p:nvPicPr>
          <p:cNvPr id="8" name="Picture 7" descr="A map of Arizona with the counties outlined with different shades of red. ">
            <a:extLst>
              <a:ext uri="{FF2B5EF4-FFF2-40B4-BE49-F238E27FC236}">
                <a16:creationId xmlns:a16="http://schemas.microsoft.com/office/drawing/2014/main" id="{B13E5382-33D0-4BBF-9A52-08851411E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4687" y="887060"/>
            <a:ext cx="5128132" cy="5610213"/>
          </a:xfrm>
          <a:prstGeom prst="rect">
            <a:avLst/>
          </a:prstGeom>
        </p:spPr>
      </p:pic>
      <p:grpSp>
        <p:nvGrpSpPr>
          <p:cNvPr id="5" name="Group 4" descr="A map of Arizona with the counties outlined with different shades of red.">
            <a:extLst>
              <a:ext uri="{FF2B5EF4-FFF2-40B4-BE49-F238E27FC236}">
                <a16:creationId xmlns:a16="http://schemas.microsoft.com/office/drawing/2014/main" id="{FB29A7C0-BF6B-4F47-A3AC-54432C10A446}"/>
              </a:ext>
            </a:extLst>
          </p:cNvPr>
          <p:cNvGrpSpPr/>
          <p:nvPr/>
        </p:nvGrpSpPr>
        <p:grpSpPr>
          <a:xfrm>
            <a:off x="2787162" y="773723"/>
            <a:ext cx="5327063" cy="5728319"/>
            <a:chOff x="2654299" y="355600"/>
            <a:chExt cx="4826001" cy="5619750"/>
          </a:xfrm>
        </p:grpSpPr>
        <p:pic>
          <p:nvPicPr>
            <p:cNvPr id="6" name="slide2" descr="Sheet 1">
              <a:extLst>
                <a:ext uri="{FF2B5EF4-FFF2-40B4-BE49-F238E27FC236}">
                  <a16:creationId xmlns:a16="http://schemas.microsoft.com/office/drawing/2014/main" id="{386E016F-1F5A-4A39-AFA7-CF18EC7A289C}"/>
                </a:ext>
              </a:extLst>
            </p:cNvPr>
            <p:cNvPicPr>
              <a:picLocks noChangeAspect="1"/>
            </p:cNvPicPr>
            <p:nvPr/>
          </p:nvPicPr>
          <p:blipFill rotWithShape="1">
            <a:blip r:embed="rId3">
              <a:extLst>
                <a:ext uri="{28A0092B-C50C-407E-A947-70E740481C1C}">
                  <a14:useLocalDpi xmlns:a14="http://schemas.microsoft.com/office/drawing/2010/main" val="0"/>
                </a:ext>
              </a:extLst>
            </a:blip>
            <a:srcRect l="4711" t="7408" r="29167" b="10648"/>
            <a:stretch/>
          </p:blipFill>
          <p:spPr>
            <a:xfrm>
              <a:off x="2654299" y="355600"/>
              <a:ext cx="4826001" cy="5619750"/>
            </a:xfrm>
            <a:prstGeom prst="rect">
              <a:avLst/>
            </a:prstGeom>
          </p:spPr>
        </p:pic>
        <p:sp>
          <p:nvSpPr>
            <p:cNvPr id="7" name="TextBox 6">
              <a:extLst>
                <a:ext uri="{FF2B5EF4-FFF2-40B4-BE49-F238E27FC236}">
                  <a16:creationId xmlns:a16="http://schemas.microsoft.com/office/drawing/2014/main" id="{CDB80388-6A76-4438-9C32-6A9E383F1481}"/>
                </a:ext>
              </a:extLst>
            </p:cNvPr>
            <p:cNvSpPr txBox="1"/>
            <p:nvPr/>
          </p:nvSpPr>
          <p:spPr>
            <a:xfrm>
              <a:off x="5731212" y="5494553"/>
              <a:ext cx="457200" cy="320040"/>
            </a:xfrm>
            <a:prstGeom prst="rect">
              <a:avLst/>
            </a:prstGeom>
            <a:solidFill>
              <a:srgbClr val="D34C62"/>
            </a:solidFill>
          </p:spPr>
          <p:txBody>
            <a:bodyPr wrap="square" lIns="0" tIns="0" rIns="0" bIns="0" rtlCol="0" anchor="b" anchorCtr="0">
              <a:spAutoFit/>
            </a:bodyPr>
            <a:lstStyle/>
            <a:p>
              <a:pPr algn="ctr"/>
              <a:r>
                <a:rPr lang="en-US" sz="750" b="1" dirty="0"/>
                <a:t>Santa Cruz </a:t>
              </a:r>
            </a:p>
            <a:p>
              <a:pPr algn="ctr"/>
              <a:r>
                <a:rPr lang="en-US" sz="750" b="1" dirty="0"/>
                <a:t>14.2</a:t>
              </a:r>
            </a:p>
            <a:p>
              <a:pPr algn="ctr"/>
              <a:r>
                <a:rPr lang="en-US" sz="750" b="1" dirty="0"/>
                <a:t>(7)</a:t>
              </a:r>
            </a:p>
          </p:txBody>
        </p:sp>
        <p:sp>
          <p:nvSpPr>
            <p:cNvPr id="10" name="TextBox 9">
              <a:extLst>
                <a:ext uri="{FF2B5EF4-FFF2-40B4-BE49-F238E27FC236}">
                  <a16:creationId xmlns:a16="http://schemas.microsoft.com/office/drawing/2014/main" id="{81A29AA4-1429-4D0E-BCB2-4233732EF0D1}"/>
                </a:ext>
              </a:extLst>
            </p:cNvPr>
            <p:cNvSpPr txBox="1"/>
            <p:nvPr/>
          </p:nvSpPr>
          <p:spPr>
            <a:xfrm>
              <a:off x="4978940" y="5108420"/>
              <a:ext cx="457200" cy="346249"/>
            </a:xfrm>
            <a:prstGeom prst="rect">
              <a:avLst/>
            </a:prstGeom>
            <a:solidFill>
              <a:srgbClr val="E55E66"/>
            </a:solidFill>
          </p:spPr>
          <p:txBody>
            <a:bodyPr wrap="square" lIns="0" tIns="0" rIns="0" bIns="0" rtlCol="0" anchor="b" anchorCtr="0">
              <a:spAutoFit/>
            </a:bodyPr>
            <a:lstStyle/>
            <a:p>
              <a:pPr algn="ctr"/>
              <a:r>
                <a:rPr lang="en-US" sz="750" b="1" dirty="0"/>
                <a:t>Pima </a:t>
              </a:r>
            </a:p>
            <a:p>
              <a:pPr algn="ctr"/>
              <a:r>
                <a:rPr lang="en-US" sz="750" b="1" dirty="0"/>
                <a:t>11.7</a:t>
              </a:r>
            </a:p>
            <a:p>
              <a:pPr algn="ctr"/>
              <a:r>
                <a:rPr lang="en-US" sz="750" b="1" dirty="0"/>
                <a:t>(126)</a:t>
              </a:r>
            </a:p>
          </p:txBody>
        </p:sp>
        <p:sp>
          <p:nvSpPr>
            <p:cNvPr id="11" name="TextBox 10">
              <a:extLst>
                <a:ext uri="{FF2B5EF4-FFF2-40B4-BE49-F238E27FC236}">
                  <a16:creationId xmlns:a16="http://schemas.microsoft.com/office/drawing/2014/main" id="{CE639A3D-FB40-48EA-88BE-E47B0DC1871E}"/>
                </a:ext>
              </a:extLst>
            </p:cNvPr>
            <p:cNvSpPr txBox="1"/>
            <p:nvPr/>
          </p:nvSpPr>
          <p:spPr>
            <a:xfrm>
              <a:off x="3296055" y="4359391"/>
              <a:ext cx="457200" cy="346249"/>
            </a:xfrm>
            <a:prstGeom prst="rect">
              <a:avLst/>
            </a:prstGeom>
            <a:solidFill>
              <a:srgbClr val="F1746D"/>
            </a:solidFill>
          </p:spPr>
          <p:txBody>
            <a:bodyPr wrap="square" lIns="0" tIns="0" rIns="0" bIns="0" rtlCol="0" anchor="b" anchorCtr="0">
              <a:spAutoFit/>
            </a:bodyPr>
            <a:lstStyle/>
            <a:p>
              <a:pPr algn="ctr"/>
              <a:r>
                <a:rPr lang="en-US" sz="750" b="1" dirty="0"/>
                <a:t>Yuma </a:t>
              </a:r>
            </a:p>
            <a:p>
              <a:pPr algn="ctr"/>
              <a:r>
                <a:rPr lang="en-US" sz="750" b="1" dirty="0"/>
                <a:t>9.5</a:t>
              </a:r>
            </a:p>
            <a:p>
              <a:pPr algn="ctr"/>
              <a:r>
                <a:rPr lang="en-US" sz="750" b="1" dirty="0"/>
                <a:t>(20)</a:t>
              </a:r>
            </a:p>
          </p:txBody>
        </p:sp>
        <p:sp>
          <p:nvSpPr>
            <p:cNvPr id="12" name="TextBox 11">
              <a:extLst>
                <a:ext uri="{FF2B5EF4-FFF2-40B4-BE49-F238E27FC236}">
                  <a16:creationId xmlns:a16="http://schemas.microsoft.com/office/drawing/2014/main" id="{9B4874A4-5ACD-48A7-8E86-6A71ED041D01}"/>
                </a:ext>
              </a:extLst>
            </p:cNvPr>
            <p:cNvSpPr txBox="1"/>
            <p:nvPr/>
          </p:nvSpPr>
          <p:spPr>
            <a:xfrm>
              <a:off x="6587246" y="5148304"/>
              <a:ext cx="457200" cy="346249"/>
            </a:xfrm>
            <a:prstGeom prst="rect">
              <a:avLst/>
            </a:prstGeom>
            <a:solidFill>
              <a:srgbClr val="E96569"/>
            </a:solidFill>
          </p:spPr>
          <p:txBody>
            <a:bodyPr wrap="square" lIns="0" tIns="0" rIns="0" bIns="0" rtlCol="0" anchor="b" anchorCtr="0">
              <a:spAutoFit/>
            </a:bodyPr>
            <a:lstStyle/>
            <a:p>
              <a:pPr algn="ctr"/>
              <a:r>
                <a:rPr lang="en-US" sz="750" b="1" dirty="0"/>
                <a:t>Cochise </a:t>
              </a:r>
            </a:p>
            <a:p>
              <a:pPr algn="ctr"/>
              <a:r>
                <a:rPr lang="en-US" sz="750" b="1" dirty="0"/>
                <a:t>11.0</a:t>
              </a:r>
            </a:p>
            <a:p>
              <a:pPr algn="ctr"/>
              <a:r>
                <a:rPr lang="en-US" sz="750" b="1" dirty="0"/>
                <a:t>(14)</a:t>
              </a:r>
            </a:p>
          </p:txBody>
        </p:sp>
        <p:sp>
          <p:nvSpPr>
            <p:cNvPr id="13" name="TextBox 12">
              <a:extLst>
                <a:ext uri="{FF2B5EF4-FFF2-40B4-BE49-F238E27FC236}">
                  <a16:creationId xmlns:a16="http://schemas.microsoft.com/office/drawing/2014/main" id="{CA69B57A-D2A2-479C-A551-B866F1403604}"/>
                </a:ext>
              </a:extLst>
            </p:cNvPr>
            <p:cNvSpPr txBox="1"/>
            <p:nvPr/>
          </p:nvSpPr>
          <p:spPr>
            <a:xfrm>
              <a:off x="6402420" y="4077289"/>
              <a:ext cx="457200" cy="346249"/>
            </a:xfrm>
            <a:prstGeom prst="rect">
              <a:avLst/>
            </a:prstGeom>
            <a:solidFill>
              <a:srgbClr val="F68778"/>
            </a:solidFill>
          </p:spPr>
          <p:txBody>
            <a:bodyPr wrap="square" lIns="0" tIns="0" rIns="0" bIns="0" rtlCol="0" anchor="b" anchorCtr="0">
              <a:spAutoFit/>
            </a:bodyPr>
            <a:lstStyle/>
            <a:p>
              <a:pPr algn="ctr"/>
              <a:r>
                <a:rPr lang="en-US" sz="750" b="1" dirty="0"/>
                <a:t>Graham</a:t>
              </a:r>
            </a:p>
            <a:p>
              <a:pPr algn="ctr"/>
              <a:r>
                <a:rPr lang="en-US" sz="750" b="1" dirty="0"/>
                <a:t>7.6</a:t>
              </a:r>
            </a:p>
            <a:p>
              <a:pPr algn="ctr"/>
              <a:r>
                <a:rPr lang="en-US" sz="750" b="1" dirty="0"/>
                <a:t>(*)</a:t>
              </a:r>
            </a:p>
          </p:txBody>
        </p:sp>
        <p:sp>
          <p:nvSpPr>
            <p:cNvPr id="14" name="TextBox 13">
              <a:extLst>
                <a:ext uri="{FF2B5EF4-FFF2-40B4-BE49-F238E27FC236}">
                  <a16:creationId xmlns:a16="http://schemas.microsoft.com/office/drawing/2014/main" id="{01885571-5C3F-49DC-8BF8-6F6887DF4AA2}"/>
                </a:ext>
              </a:extLst>
            </p:cNvPr>
            <p:cNvSpPr txBox="1"/>
            <p:nvPr/>
          </p:nvSpPr>
          <p:spPr>
            <a:xfrm>
              <a:off x="3296055" y="3345789"/>
              <a:ext cx="457200" cy="461665"/>
            </a:xfrm>
            <a:prstGeom prst="rect">
              <a:avLst/>
            </a:prstGeom>
            <a:solidFill>
              <a:srgbClr val="F99786"/>
            </a:solidFill>
          </p:spPr>
          <p:txBody>
            <a:bodyPr wrap="square" lIns="0" tIns="0" rIns="0" bIns="0" rtlCol="0" anchor="b" anchorCtr="0">
              <a:spAutoFit/>
            </a:bodyPr>
            <a:lstStyle/>
            <a:p>
              <a:pPr algn="ctr"/>
              <a:r>
                <a:rPr lang="en-US" sz="750" b="1" dirty="0"/>
                <a:t>La Paz</a:t>
              </a:r>
            </a:p>
            <a:p>
              <a:pPr algn="ctr"/>
              <a:r>
                <a:rPr lang="en-US" sz="750" b="1" dirty="0"/>
                <a:t>5.9</a:t>
              </a:r>
            </a:p>
            <a:p>
              <a:pPr algn="ctr"/>
              <a:r>
                <a:rPr lang="en-US" sz="750" b="1" dirty="0"/>
                <a:t>(*)</a:t>
              </a:r>
            </a:p>
            <a:p>
              <a:pPr algn="ctr"/>
              <a:endParaRPr lang="en-US" sz="750" b="1" dirty="0"/>
            </a:p>
          </p:txBody>
        </p:sp>
        <p:sp>
          <p:nvSpPr>
            <p:cNvPr id="15" name="TextBox 14">
              <a:extLst>
                <a:ext uri="{FF2B5EF4-FFF2-40B4-BE49-F238E27FC236}">
                  <a16:creationId xmlns:a16="http://schemas.microsoft.com/office/drawing/2014/main" id="{A296E301-4B1D-461D-9AF4-2DB598442F01}"/>
                </a:ext>
              </a:extLst>
            </p:cNvPr>
            <p:cNvSpPr txBox="1"/>
            <p:nvPr/>
          </p:nvSpPr>
          <p:spPr>
            <a:xfrm>
              <a:off x="3260387" y="1629161"/>
              <a:ext cx="457200" cy="346249"/>
            </a:xfrm>
            <a:prstGeom prst="rect">
              <a:avLst/>
            </a:prstGeom>
            <a:solidFill>
              <a:srgbClr val="F99382"/>
            </a:solidFill>
          </p:spPr>
          <p:txBody>
            <a:bodyPr wrap="square" lIns="0" tIns="0" rIns="0" bIns="0" rtlCol="0" anchor="b" anchorCtr="0">
              <a:spAutoFit/>
            </a:bodyPr>
            <a:lstStyle/>
            <a:p>
              <a:pPr algn="ctr"/>
              <a:r>
                <a:rPr lang="en-US" sz="750" b="1" dirty="0"/>
                <a:t>Mohave </a:t>
              </a:r>
            </a:p>
            <a:p>
              <a:pPr algn="ctr"/>
              <a:r>
                <a:rPr lang="en-US" sz="750" b="1" dirty="0"/>
                <a:t>6.3</a:t>
              </a:r>
            </a:p>
            <a:p>
              <a:pPr algn="ctr"/>
              <a:r>
                <a:rPr lang="en-US" sz="750" b="1" dirty="0"/>
                <a:t>(14)</a:t>
              </a:r>
            </a:p>
          </p:txBody>
        </p:sp>
        <p:sp>
          <p:nvSpPr>
            <p:cNvPr id="16" name="TextBox 15">
              <a:extLst>
                <a:ext uri="{FF2B5EF4-FFF2-40B4-BE49-F238E27FC236}">
                  <a16:creationId xmlns:a16="http://schemas.microsoft.com/office/drawing/2014/main" id="{A1C64ED9-5738-469D-AFBA-6B2305E2817D}"/>
                </a:ext>
              </a:extLst>
            </p:cNvPr>
            <p:cNvSpPr txBox="1"/>
            <p:nvPr/>
          </p:nvSpPr>
          <p:spPr>
            <a:xfrm>
              <a:off x="4784387" y="1576455"/>
              <a:ext cx="457200" cy="346249"/>
            </a:xfrm>
            <a:prstGeom prst="rect">
              <a:avLst/>
            </a:prstGeom>
            <a:solidFill>
              <a:srgbClr val="FB9D8A"/>
            </a:solidFill>
          </p:spPr>
          <p:txBody>
            <a:bodyPr wrap="square" lIns="0" tIns="0" rIns="0" bIns="0" rtlCol="0" anchor="b" anchorCtr="0">
              <a:spAutoFit/>
            </a:bodyPr>
            <a:lstStyle/>
            <a:p>
              <a:pPr algn="ctr"/>
              <a:r>
                <a:rPr lang="en-US" sz="750" b="1" dirty="0"/>
                <a:t>Coconino </a:t>
              </a:r>
            </a:p>
            <a:p>
              <a:pPr algn="ctr"/>
              <a:r>
                <a:rPr lang="en-US" sz="750" b="1" dirty="0"/>
                <a:t>5.3</a:t>
              </a:r>
            </a:p>
            <a:p>
              <a:pPr algn="ctr"/>
              <a:r>
                <a:rPr lang="en-US" sz="750" b="1" dirty="0"/>
                <a:t>(8)</a:t>
              </a:r>
            </a:p>
          </p:txBody>
        </p:sp>
        <p:sp>
          <p:nvSpPr>
            <p:cNvPr id="17" name="TextBox 16">
              <a:extLst>
                <a:ext uri="{FF2B5EF4-FFF2-40B4-BE49-F238E27FC236}">
                  <a16:creationId xmlns:a16="http://schemas.microsoft.com/office/drawing/2014/main" id="{E34C8FB3-7887-4048-96E3-A3CDD1556FCD}"/>
                </a:ext>
              </a:extLst>
            </p:cNvPr>
            <p:cNvSpPr txBox="1"/>
            <p:nvPr/>
          </p:nvSpPr>
          <p:spPr>
            <a:xfrm>
              <a:off x="4382309" y="2530590"/>
              <a:ext cx="457200" cy="346249"/>
            </a:xfrm>
            <a:prstGeom prst="rect">
              <a:avLst/>
            </a:prstGeom>
            <a:solidFill>
              <a:srgbClr val="FB9E8B"/>
            </a:solidFill>
          </p:spPr>
          <p:txBody>
            <a:bodyPr wrap="square" lIns="0" tIns="0" rIns="0" bIns="0" rtlCol="0" anchor="b" anchorCtr="0">
              <a:spAutoFit/>
            </a:bodyPr>
            <a:lstStyle/>
            <a:p>
              <a:pPr algn="ctr"/>
              <a:r>
                <a:rPr lang="en-US" sz="750" b="1" dirty="0"/>
                <a:t>Yavapai</a:t>
              </a:r>
            </a:p>
            <a:p>
              <a:pPr algn="ctr"/>
              <a:r>
                <a:rPr lang="en-US" sz="750" b="1" dirty="0"/>
                <a:t>5.2</a:t>
              </a:r>
            </a:p>
            <a:p>
              <a:pPr algn="ctr"/>
              <a:r>
                <a:rPr lang="en-US" sz="750" b="1" dirty="0"/>
                <a:t>(13)</a:t>
              </a:r>
            </a:p>
          </p:txBody>
        </p:sp>
        <p:sp>
          <p:nvSpPr>
            <p:cNvPr id="18" name="TextBox 17">
              <a:extLst>
                <a:ext uri="{FF2B5EF4-FFF2-40B4-BE49-F238E27FC236}">
                  <a16:creationId xmlns:a16="http://schemas.microsoft.com/office/drawing/2014/main" id="{13A6B48D-4B1A-4FBA-A473-A09424357BB0}"/>
                </a:ext>
              </a:extLst>
            </p:cNvPr>
            <p:cNvSpPr txBox="1"/>
            <p:nvPr/>
          </p:nvSpPr>
          <p:spPr>
            <a:xfrm>
              <a:off x="4236395" y="3853553"/>
              <a:ext cx="457200" cy="346249"/>
            </a:xfrm>
            <a:prstGeom prst="rect">
              <a:avLst/>
            </a:prstGeom>
            <a:solidFill>
              <a:srgbClr val="DD5564"/>
            </a:solidFill>
          </p:spPr>
          <p:txBody>
            <a:bodyPr wrap="square" lIns="0" tIns="0" rIns="0" bIns="0" rtlCol="0" anchor="b" anchorCtr="0">
              <a:spAutoFit/>
            </a:bodyPr>
            <a:lstStyle/>
            <a:p>
              <a:pPr algn="ctr"/>
              <a:r>
                <a:rPr lang="en-US" sz="750" b="1" dirty="0"/>
                <a:t>Maricopa </a:t>
              </a:r>
            </a:p>
            <a:p>
              <a:pPr algn="ctr"/>
              <a:r>
                <a:rPr lang="en-US" sz="750" b="1" dirty="0"/>
                <a:t>12.9</a:t>
              </a:r>
            </a:p>
            <a:p>
              <a:pPr algn="ctr"/>
              <a:r>
                <a:rPr lang="en-US" sz="750" b="1" dirty="0"/>
                <a:t>(593)</a:t>
              </a:r>
            </a:p>
          </p:txBody>
        </p:sp>
        <p:sp>
          <p:nvSpPr>
            <p:cNvPr id="19" name="TextBox 18">
              <a:extLst>
                <a:ext uri="{FF2B5EF4-FFF2-40B4-BE49-F238E27FC236}">
                  <a16:creationId xmlns:a16="http://schemas.microsoft.com/office/drawing/2014/main" id="{1EAAAD8B-7D89-415D-9D6B-3EC2C2D094DA}"/>
                </a:ext>
              </a:extLst>
            </p:cNvPr>
            <p:cNvSpPr txBox="1"/>
            <p:nvPr/>
          </p:nvSpPr>
          <p:spPr>
            <a:xfrm>
              <a:off x="5818761" y="3429000"/>
              <a:ext cx="457200" cy="346249"/>
            </a:xfrm>
            <a:prstGeom prst="rect">
              <a:avLst/>
            </a:prstGeom>
            <a:solidFill>
              <a:srgbClr val="FEBBAF"/>
            </a:solidFill>
          </p:spPr>
          <p:txBody>
            <a:bodyPr wrap="square" lIns="0" tIns="0" rIns="0" bIns="0" rtlCol="0" anchor="b" anchorCtr="0">
              <a:spAutoFit/>
            </a:bodyPr>
            <a:lstStyle/>
            <a:p>
              <a:pPr algn="ctr"/>
              <a:r>
                <a:rPr lang="en-US" sz="750" b="1" dirty="0"/>
                <a:t>Gila </a:t>
              </a:r>
            </a:p>
            <a:p>
              <a:pPr algn="ctr"/>
              <a:r>
                <a:rPr lang="en-US" sz="750" b="1" dirty="0"/>
                <a:t>1.8</a:t>
              </a:r>
            </a:p>
            <a:p>
              <a:pPr algn="ctr"/>
              <a:r>
                <a:rPr lang="en-US" sz="750" b="1" dirty="0"/>
                <a:t>(*)</a:t>
              </a:r>
            </a:p>
          </p:txBody>
        </p:sp>
        <p:sp>
          <p:nvSpPr>
            <p:cNvPr id="20" name="TextBox 19">
              <a:extLst>
                <a:ext uri="{FF2B5EF4-FFF2-40B4-BE49-F238E27FC236}">
                  <a16:creationId xmlns:a16="http://schemas.microsoft.com/office/drawing/2014/main" id="{3B0E9AD7-F759-4D50-B6EA-A7FD6E94E5D5}"/>
                </a:ext>
              </a:extLst>
            </p:cNvPr>
            <p:cNvSpPr txBox="1"/>
            <p:nvPr/>
          </p:nvSpPr>
          <p:spPr>
            <a:xfrm>
              <a:off x="6130046" y="1922704"/>
              <a:ext cx="457200" cy="346249"/>
            </a:xfrm>
            <a:prstGeom prst="rect">
              <a:avLst/>
            </a:prstGeom>
            <a:solidFill>
              <a:srgbClr val="F1776F"/>
            </a:solidFill>
          </p:spPr>
          <p:txBody>
            <a:bodyPr wrap="square" lIns="0" tIns="0" rIns="0" bIns="0" rtlCol="0" anchor="b" anchorCtr="0">
              <a:spAutoFit/>
            </a:bodyPr>
            <a:lstStyle/>
            <a:p>
              <a:pPr algn="ctr"/>
              <a:r>
                <a:rPr lang="en-US" sz="750" b="1" dirty="0"/>
                <a:t>Navajo</a:t>
              </a:r>
            </a:p>
            <a:p>
              <a:pPr algn="ctr"/>
              <a:r>
                <a:rPr lang="en-US" sz="750" b="1" dirty="0"/>
                <a:t>9.2</a:t>
              </a:r>
            </a:p>
            <a:p>
              <a:pPr algn="ctr"/>
              <a:r>
                <a:rPr lang="en-US" sz="750" b="1" dirty="0"/>
                <a:t>(10)</a:t>
              </a:r>
            </a:p>
          </p:txBody>
        </p:sp>
        <p:sp>
          <p:nvSpPr>
            <p:cNvPr id="21" name="TextBox 20">
              <a:extLst>
                <a:ext uri="{FF2B5EF4-FFF2-40B4-BE49-F238E27FC236}">
                  <a16:creationId xmlns:a16="http://schemas.microsoft.com/office/drawing/2014/main" id="{255943FF-93FC-48AC-B848-ACB4DE862684}"/>
                </a:ext>
              </a:extLst>
            </p:cNvPr>
            <p:cNvSpPr txBox="1"/>
            <p:nvPr/>
          </p:nvSpPr>
          <p:spPr>
            <a:xfrm>
              <a:off x="6815846" y="1946931"/>
              <a:ext cx="457200" cy="346249"/>
            </a:xfrm>
            <a:prstGeom prst="rect">
              <a:avLst/>
            </a:prstGeom>
            <a:solidFill>
              <a:srgbClr val="CD4761"/>
            </a:solidFill>
          </p:spPr>
          <p:txBody>
            <a:bodyPr wrap="square" lIns="0" tIns="0" rIns="0" bIns="0" rtlCol="0" anchor="b" anchorCtr="0">
              <a:spAutoFit/>
            </a:bodyPr>
            <a:lstStyle/>
            <a:p>
              <a:pPr algn="ctr"/>
              <a:r>
                <a:rPr lang="en-US" sz="750" b="1" dirty="0"/>
                <a:t>Apache </a:t>
              </a:r>
            </a:p>
            <a:p>
              <a:pPr algn="ctr"/>
              <a:r>
                <a:rPr lang="en-US" sz="750" b="1" dirty="0"/>
                <a:t>14.9</a:t>
              </a:r>
            </a:p>
            <a:p>
              <a:pPr algn="ctr"/>
              <a:r>
                <a:rPr lang="en-US" sz="750" b="1" dirty="0"/>
                <a:t>(10)</a:t>
              </a:r>
            </a:p>
          </p:txBody>
        </p:sp>
        <p:sp>
          <p:nvSpPr>
            <p:cNvPr id="23" name="TextBox 22">
              <a:extLst>
                <a:ext uri="{FF2B5EF4-FFF2-40B4-BE49-F238E27FC236}">
                  <a16:creationId xmlns:a16="http://schemas.microsoft.com/office/drawing/2014/main" id="{2D15C5D2-C0E9-4E00-87ED-673B43991FAD}"/>
                </a:ext>
              </a:extLst>
            </p:cNvPr>
            <p:cNvSpPr txBox="1"/>
            <p:nvPr/>
          </p:nvSpPr>
          <p:spPr>
            <a:xfrm>
              <a:off x="6986986" y="3825066"/>
              <a:ext cx="347472" cy="341632"/>
            </a:xfrm>
            <a:prstGeom prst="rect">
              <a:avLst/>
            </a:prstGeom>
            <a:solidFill>
              <a:srgbClr val="FFCBC1"/>
            </a:solidFill>
          </p:spPr>
          <p:txBody>
            <a:bodyPr wrap="square" lIns="0" tIns="0" rIns="0" bIns="0" rtlCol="0" anchor="b" anchorCtr="0">
              <a:spAutoFit/>
            </a:bodyPr>
            <a:lstStyle/>
            <a:p>
              <a:pPr algn="ctr"/>
              <a:r>
                <a:rPr lang="en-US" sz="720" b="1" dirty="0"/>
                <a:t>Greenlee</a:t>
              </a:r>
            </a:p>
            <a:p>
              <a:pPr algn="ctr"/>
              <a:r>
                <a:rPr lang="en-US" sz="750" b="1" dirty="0"/>
                <a:t>0.0</a:t>
              </a:r>
            </a:p>
            <a:p>
              <a:pPr algn="ctr"/>
              <a:r>
                <a:rPr lang="en-US" sz="750" b="1" dirty="0"/>
                <a:t>(*)</a:t>
              </a:r>
            </a:p>
          </p:txBody>
        </p:sp>
        <p:sp>
          <p:nvSpPr>
            <p:cNvPr id="24" name="TextBox 23">
              <a:extLst>
                <a:ext uri="{FF2B5EF4-FFF2-40B4-BE49-F238E27FC236}">
                  <a16:creationId xmlns:a16="http://schemas.microsoft.com/office/drawing/2014/main" id="{B04940B7-C961-4FEB-9B86-77F1D5F1DBD6}"/>
                </a:ext>
              </a:extLst>
            </p:cNvPr>
            <p:cNvSpPr txBox="1"/>
            <p:nvPr/>
          </p:nvSpPr>
          <p:spPr>
            <a:xfrm>
              <a:off x="7070387" y="4166697"/>
              <a:ext cx="212388" cy="182880"/>
            </a:xfrm>
            <a:prstGeom prst="rect">
              <a:avLst/>
            </a:prstGeom>
            <a:solidFill>
              <a:srgbClr val="FFCBC1"/>
            </a:solidFill>
          </p:spPr>
          <p:txBody>
            <a:bodyPr wrap="square" lIns="0" tIns="0" rIns="0" bIns="0" rtlCol="0" anchor="b" anchorCtr="0">
              <a:spAutoFit/>
            </a:bodyPr>
            <a:lstStyle/>
            <a:p>
              <a:pPr algn="ctr"/>
              <a:endParaRPr lang="en-US" sz="750" b="1" dirty="0"/>
            </a:p>
          </p:txBody>
        </p:sp>
      </p:grpSp>
      <p:sp>
        <p:nvSpPr>
          <p:cNvPr id="9" name="Slide Number Placeholder 8">
            <a:extLst>
              <a:ext uri="{FF2B5EF4-FFF2-40B4-BE49-F238E27FC236}">
                <a16:creationId xmlns:a16="http://schemas.microsoft.com/office/drawing/2014/main" id="{83692DE5-EE2A-4AF5-9EBF-75DCF6DEFE3B}"/>
              </a:ext>
            </a:extLst>
          </p:cNvPr>
          <p:cNvSpPr>
            <a:spLocks noGrp="1"/>
          </p:cNvSpPr>
          <p:nvPr>
            <p:ph type="sldNum" idx="12"/>
          </p:nvPr>
        </p:nvSpPr>
        <p:spPr/>
        <p:txBody>
          <a:bodyPr/>
          <a:lstStyle/>
          <a:p>
            <a:fld id="{14D85A55-7DDB-49A8-BD6E-F5017B2A1058}" type="slidenum">
              <a:rPr lang="en-US" smtClean="0"/>
              <a:t>8</a:t>
            </a:fld>
            <a:endParaRPr lang="en-US"/>
          </a:p>
        </p:txBody>
      </p:sp>
      <p:sp>
        <p:nvSpPr>
          <p:cNvPr id="3" name="TextBox 2">
            <a:extLst>
              <a:ext uri="{FF2B5EF4-FFF2-40B4-BE49-F238E27FC236}">
                <a16:creationId xmlns:a16="http://schemas.microsoft.com/office/drawing/2014/main" id="{82C1FDFF-3078-CDC7-3E00-CEFACE697151}"/>
              </a:ext>
              <a:ext uri="{C183D7F6-B498-43B3-948B-1728B52AA6E4}">
                <adec:decorative xmlns:adec="http://schemas.microsoft.com/office/drawing/2017/decorative" val="1"/>
              </a:ext>
            </a:extLst>
          </p:cNvPr>
          <p:cNvSpPr txBox="1"/>
          <p:nvPr/>
        </p:nvSpPr>
        <p:spPr>
          <a:xfrm>
            <a:off x="5469279" y="4657824"/>
            <a:ext cx="856075" cy="461665"/>
          </a:xfrm>
          <a:prstGeom prst="rect">
            <a:avLst/>
          </a:prstGeom>
          <a:solidFill>
            <a:srgbClr val="BE4061"/>
          </a:solidFill>
        </p:spPr>
        <p:txBody>
          <a:bodyPr wrap="square" lIns="0" tIns="0" rIns="0" bIns="0" rtlCol="0" anchor="b" anchorCtr="0">
            <a:spAutoFit/>
          </a:bodyPr>
          <a:lstStyle/>
          <a:p>
            <a:pPr algn="ctr"/>
            <a:r>
              <a:rPr lang="en-US" sz="750" b="1" dirty="0">
                <a:solidFill>
                  <a:schemeClr val="bg1">
                    <a:lumMod val="95000"/>
                  </a:schemeClr>
                </a:solidFill>
              </a:rPr>
              <a:t>Pinal</a:t>
            </a:r>
          </a:p>
          <a:p>
            <a:pPr algn="ctr"/>
            <a:r>
              <a:rPr lang="en-US" sz="750" b="1" dirty="0">
                <a:solidFill>
                  <a:schemeClr val="bg1">
                    <a:lumMod val="95000"/>
                  </a:schemeClr>
                </a:solidFill>
              </a:rPr>
              <a:t>(75) </a:t>
            </a:r>
          </a:p>
          <a:p>
            <a:pPr algn="ctr"/>
            <a:r>
              <a:rPr lang="en-US" sz="750" b="1" dirty="0">
                <a:solidFill>
                  <a:schemeClr val="bg1">
                    <a:lumMod val="95000"/>
                  </a:schemeClr>
                </a:solidFill>
              </a:rPr>
              <a:t>16.5</a:t>
            </a:r>
          </a:p>
          <a:p>
            <a:pPr algn="ctr"/>
            <a:endParaRPr lang="en-US" sz="750" b="1" dirty="0">
              <a:solidFill>
                <a:schemeClr val="bg1">
                  <a:lumMod val="95000"/>
                </a:schemeClr>
              </a:solidFill>
            </a:endParaRPr>
          </a:p>
        </p:txBody>
      </p:sp>
    </p:spTree>
    <p:extLst>
      <p:ext uri="{BB962C8B-B14F-4D97-AF65-F5344CB8AC3E}">
        <p14:creationId xmlns:p14="http://schemas.microsoft.com/office/powerpoint/2010/main" val="294787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DF99-31CB-4344-91C4-1712F0BF54DA}"/>
              </a:ext>
            </a:extLst>
          </p:cNvPr>
          <p:cNvSpPr>
            <a:spLocks noGrp="1"/>
          </p:cNvSpPr>
          <p:nvPr>
            <p:ph type="title"/>
          </p:nvPr>
        </p:nvSpPr>
        <p:spPr/>
        <p:txBody>
          <a:bodyPr/>
          <a:lstStyle/>
          <a:p>
            <a:r>
              <a:rPr lang="en-US" sz="3600" dirty="0">
                <a:solidFill>
                  <a:srgbClr val="85200C"/>
                </a:solidFill>
              </a:rPr>
              <a:t>HIV/AIDS Incidence Count by Sex at Birth, 2022</a:t>
            </a:r>
          </a:p>
        </p:txBody>
      </p:sp>
      <p:graphicFrame>
        <p:nvGraphicFramePr>
          <p:cNvPr id="8" name="Chart 7" descr="A column graph of HIV/AIDS incidence count by sex at birth in 2022. ">
            <a:extLst>
              <a:ext uri="{FF2B5EF4-FFF2-40B4-BE49-F238E27FC236}">
                <a16:creationId xmlns:a16="http://schemas.microsoft.com/office/drawing/2014/main" id="{4B2B9BEA-4096-45FD-B8BF-7A806689A554}"/>
              </a:ext>
            </a:extLst>
          </p:cNvPr>
          <p:cNvGraphicFramePr/>
          <p:nvPr>
            <p:extLst>
              <p:ext uri="{D42A27DB-BD31-4B8C-83A1-F6EECF244321}">
                <p14:modId xmlns:p14="http://schemas.microsoft.com/office/powerpoint/2010/main" val="455834985"/>
              </p:ext>
            </p:extLst>
          </p:nvPr>
        </p:nvGraphicFramePr>
        <p:xfrm>
          <a:off x="602276" y="1191605"/>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5B443574-6A62-4AAD-8A8F-3689293BCE29}"/>
              </a:ext>
            </a:extLst>
          </p:cNvPr>
          <p:cNvSpPr>
            <a:spLocks noGrp="1"/>
          </p:cNvSpPr>
          <p:nvPr>
            <p:ph type="sldNum" idx="12"/>
          </p:nvPr>
        </p:nvSpPr>
        <p:spPr/>
        <p:txBody>
          <a:bodyPr/>
          <a:lstStyle/>
          <a:p>
            <a:fld id="{14D85A55-7DDB-49A8-BD6E-F5017B2A1058}" type="slidenum">
              <a:rPr lang="en-US" smtClean="0"/>
              <a:t>9</a:t>
            </a:fld>
            <a:endParaRPr lang="en-US"/>
          </a:p>
        </p:txBody>
      </p:sp>
      <p:sp>
        <p:nvSpPr>
          <p:cNvPr id="7" name="Isosceles Triangle 6">
            <a:extLst>
              <a:ext uri="{FF2B5EF4-FFF2-40B4-BE49-F238E27FC236}">
                <a16:creationId xmlns:a16="http://schemas.microsoft.com/office/drawing/2014/main" id="{36050CDC-9D3F-4088-9477-7492575997B3}"/>
              </a:ext>
              <a:ext uri="{C183D7F6-B498-43B3-948B-1728B52AA6E4}">
                <adec:decorative xmlns:adec="http://schemas.microsoft.com/office/drawing/2017/decorative" val="1"/>
              </a:ext>
            </a:extLst>
          </p:cNvPr>
          <p:cNvSpPr/>
          <p:nvPr/>
        </p:nvSpPr>
        <p:spPr>
          <a:xfrm>
            <a:off x="8433786" y="5289865"/>
            <a:ext cx="1039637" cy="1037225"/>
          </a:xfrm>
          <a:prstGeom prst="triangle">
            <a:avLst>
              <a:gd name="adj" fmla="val 100000"/>
            </a:avLst>
          </a:prstGeom>
          <a:solidFill>
            <a:srgbClr val="852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947636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DHS">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DHS" id="{80993150-2B7F-46D6-A156-0570F5AA6A23}" vid="{700ECC28-8019-4E02-9713-9E70A2E5AD2E}"/>
    </a:ext>
  </a:extLst>
</a:theme>
</file>

<file path=ppt/theme/theme2.xml><?xml version="1.0" encoding="utf-8"?>
<a:theme xmlns:a="http://schemas.openxmlformats.org/drawingml/2006/main" name="AETC Program master slide template 4x3">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ADHS</Template>
  <TotalTime>4183</TotalTime>
  <Words>776</Words>
  <Application>Microsoft Office PowerPoint</Application>
  <PresentationFormat>Widescreen</PresentationFormat>
  <Paragraphs>145</Paragraphs>
  <Slides>15</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Barlow</vt:lpstr>
      <vt:lpstr>Calibri</vt:lpstr>
      <vt:lpstr>ITC Avant Garde Std Bk</vt:lpstr>
      <vt:lpstr>Roboto</vt:lpstr>
      <vt:lpstr>Wingdings</vt:lpstr>
      <vt:lpstr>ADHS</vt:lpstr>
      <vt:lpstr>AETC Program master slide template 4x3</vt:lpstr>
      <vt:lpstr>HIV Surveillance Clinical Updates</vt:lpstr>
      <vt:lpstr>Disclaimer</vt:lpstr>
      <vt:lpstr>Disclosure</vt:lpstr>
      <vt:lpstr>Learning Objectives</vt:lpstr>
      <vt:lpstr>HIV Incident Cases Persons ≥13 1982 - 2022</vt:lpstr>
      <vt:lpstr>HIV Trends &amp; Fluctuation  </vt:lpstr>
      <vt:lpstr>2022 Incidence in July 2023 vs March 2024</vt:lpstr>
      <vt:lpstr>2022 State Wide Overview</vt:lpstr>
      <vt:lpstr>HIV/AIDS Incidence Count by Sex at Birth, 2022</vt:lpstr>
      <vt:lpstr>HIV/AIDS Incident Cases by Race/Ethnicity, 2022</vt:lpstr>
      <vt:lpstr>HIV/AIDS Incidence County by Age Category, 2022</vt:lpstr>
      <vt:lpstr>HIV/AIDS Incidence Count by Risk Category, 2022</vt:lpstr>
      <vt:lpstr>HIV/AIDS Care Continuum, 2022</vt:lpstr>
      <vt:lpstr>Arizona Monthly HIV Test, 2019-2022</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Surveillance Clinical Updates</dc:title>
  <dc:creator>Megan Baker</dc:creator>
  <cp:lastModifiedBy>Rios Lizarraga, Kassandra G - (rioslizarraga)</cp:lastModifiedBy>
  <cp:revision>47</cp:revision>
  <dcterms:created xsi:type="dcterms:W3CDTF">2024-04-19T21:47:33Z</dcterms:created>
  <dcterms:modified xsi:type="dcterms:W3CDTF">2024-05-23T23:31:38Z</dcterms:modified>
</cp:coreProperties>
</file>