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handoutMasterIdLst>
    <p:handoutMasterId r:id="rId50"/>
  </p:handoutMasterIdLst>
  <p:sldIdLst>
    <p:sldId id="427" r:id="rId2"/>
    <p:sldId id="428" r:id="rId3"/>
    <p:sldId id="442" r:id="rId4"/>
    <p:sldId id="430" r:id="rId5"/>
    <p:sldId id="443" r:id="rId6"/>
    <p:sldId id="444" r:id="rId7"/>
    <p:sldId id="445" r:id="rId8"/>
    <p:sldId id="446" r:id="rId9"/>
    <p:sldId id="431" r:id="rId10"/>
    <p:sldId id="447" r:id="rId11"/>
    <p:sldId id="469" r:id="rId12"/>
    <p:sldId id="449" r:id="rId13"/>
    <p:sldId id="450" r:id="rId14"/>
    <p:sldId id="451" r:id="rId15"/>
    <p:sldId id="452" r:id="rId16"/>
    <p:sldId id="453" r:id="rId17"/>
    <p:sldId id="448" r:id="rId18"/>
    <p:sldId id="454" r:id="rId19"/>
    <p:sldId id="455" r:id="rId20"/>
    <p:sldId id="456" r:id="rId21"/>
    <p:sldId id="457" r:id="rId22"/>
    <p:sldId id="458" r:id="rId23"/>
    <p:sldId id="459" r:id="rId24"/>
    <p:sldId id="461" r:id="rId25"/>
    <p:sldId id="462" r:id="rId26"/>
    <p:sldId id="463" r:id="rId27"/>
    <p:sldId id="464" r:id="rId28"/>
    <p:sldId id="465" r:id="rId29"/>
    <p:sldId id="466" r:id="rId30"/>
    <p:sldId id="467" r:id="rId31"/>
    <p:sldId id="460" r:id="rId32"/>
    <p:sldId id="470" r:id="rId33"/>
    <p:sldId id="471" r:id="rId34"/>
    <p:sldId id="472" r:id="rId35"/>
    <p:sldId id="473" r:id="rId36"/>
    <p:sldId id="474" r:id="rId37"/>
    <p:sldId id="475" r:id="rId38"/>
    <p:sldId id="476" r:id="rId39"/>
    <p:sldId id="477" r:id="rId40"/>
    <p:sldId id="478" r:id="rId41"/>
    <p:sldId id="479" r:id="rId42"/>
    <p:sldId id="480" r:id="rId43"/>
    <p:sldId id="481" r:id="rId44"/>
    <p:sldId id="482" r:id="rId45"/>
    <p:sldId id="483" r:id="rId46"/>
    <p:sldId id="485" r:id="rId47"/>
    <p:sldId id="486" r:id="rId48"/>
  </p:sldIdLst>
  <p:sldSz cx="12192000" cy="6858000"/>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8" autoAdjust="0"/>
    <p:restoredTop sz="94684" autoAdjust="0"/>
  </p:normalViewPr>
  <p:slideViewPr>
    <p:cSldViewPr snapToGrid="0" snapToObjects="1">
      <p:cViewPr varScale="1">
        <p:scale>
          <a:sx n="107" d="100"/>
          <a:sy n="107" d="100"/>
        </p:scale>
        <p:origin x="76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5/23/2024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5/23/2024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9</a:t>
            </a:fld>
            <a:endParaRPr lang="en-US"/>
          </a:p>
        </p:txBody>
      </p:sp>
    </p:spTree>
    <p:extLst>
      <p:ext uri="{BB962C8B-B14F-4D97-AF65-F5344CB8AC3E}">
        <p14:creationId xmlns:p14="http://schemas.microsoft.com/office/powerpoint/2010/main" val="48646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10</a:t>
            </a:fld>
            <a:endParaRPr lang="en-US"/>
          </a:p>
        </p:txBody>
      </p:sp>
    </p:spTree>
    <p:extLst>
      <p:ext uri="{BB962C8B-B14F-4D97-AF65-F5344CB8AC3E}">
        <p14:creationId xmlns:p14="http://schemas.microsoft.com/office/powerpoint/2010/main" val="3110804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11</a:t>
            </a:fld>
            <a:endParaRPr lang="en-US"/>
          </a:p>
        </p:txBody>
      </p:sp>
    </p:spTree>
    <p:extLst>
      <p:ext uri="{BB962C8B-B14F-4D97-AF65-F5344CB8AC3E}">
        <p14:creationId xmlns:p14="http://schemas.microsoft.com/office/powerpoint/2010/main" val="329237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12</a:t>
            </a:fld>
            <a:endParaRPr lang="en-US"/>
          </a:p>
        </p:txBody>
      </p:sp>
    </p:spTree>
    <p:extLst>
      <p:ext uri="{BB962C8B-B14F-4D97-AF65-F5344CB8AC3E}">
        <p14:creationId xmlns:p14="http://schemas.microsoft.com/office/powerpoint/2010/main" val="212270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13</a:t>
            </a:fld>
            <a:endParaRPr lang="en-US"/>
          </a:p>
        </p:txBody>
      </p:sp>
    </p:spTree>
    <p:extLst>
      <p:ext uri="{BB962C8B-B14F-4D97-AF65-F5344CB8AC3E}">
        <p14:creationId xmlns:p14="http://schemas.microsoft.com/office/powerpoint/2010/main" val="1293839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14</a:t>
            </a:fld>
            <a:endParaRPr lang="en-US"/>
          </a:p>
        </p:txBody>
      </p:sp>
    </p:spTree>
    <p:extLst>
      <p:ext uri="{BB962C8B-B14F-4D97-AF65-F5344CB8AC3E}">
        <p14:creationId xmlns:p14="http://schemas.microsoft.com/office/powerpoint/2010/main" val="173729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15</a:t>
            </a:fld>
            <a:endParaRPr lang="en-US"/>
          </a:p>
        </p:txBody>
      </p:sp>
    </p:spTree>
    <p:extLst>
      <p:ext uri="{BB962C8B-B14F-4D97-AF65-F5344CB8AC3E}">
        <p14:creationId xmlns:p14="http://schemas.microsoft.com/office/powerpoint/2010/main" val="3429564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16</a:t>
            </a:fld>
            <a:endParaRPr lang="en-US"/>
          </a:p>
        </p:txBody>
      </p:sp>
    </p:spTree>
    <p:extLst>
      <p:ext uri="{BB962C8B-B14F-4D97-AF65-F5344CB8AC3E}">
        <p14:creationId xmlns:p14="http://schemas.microsoft.com/office/powerpoint/2010/main" val="2605439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025527"/>
            <a:ext cx="103631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2" y="4681685"/>
            <a:ext cx="10363197"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10293014" y="6352708"/>
            <a:ext cx="984591" cy="365760"/>
          </a:xfrm>
          <a:prstGeom prst="rect">
            <a:avLst/>
          </a:prstGeom>
        </p:spPr>
        <p:txBody>
          <a:bodyPr anchor="ctr"/>
          <a:lstStyle>
            <a:lvl1pPr>
              <a:defRPr sz="1200" b="0" i="0">
                <a:solidFill>
                  <a:srgbClr val="88A7DF"/>
                </a:solidFill>
                <a:latin typeface="+mn-lt"/>
                <a:cs typeface="ITC Avant Garde Std Bk Cn"/>
              </a:defRPr>
            </a:lvl1pPr>
          </a:lstStyle>
          <a:p>
            <a:fld id="{0B6CFD9F-F64B-4C75-AB2F-507942E7C962}" type="datetime1">
              <a:rPr lang="en-US" smtClean="0"/>
              <a:t>5/23/2024</a:t>
            </a:fld>
            <a:endParaRPr lang="en-US" dirty="0"/>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2" y="349494"/>
            <a:ext cx="2944589" cy="10058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1261E5BC-08B7-4BD8-9508-A1F94543A3C3}" type="datetime1">
              <a:rPr lang="en-US" smtClean="0"/>
              <a:t>5/23/2024</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3187173"/>
            <a:ext cx="10212916"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90" y="1553633"/>
            <a:ext cx="8180916"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9E31B356-F8F2-4D1C-AA30-66C6EA6FC45C}" type="datetime1">
              <a:rPr lang="en-US" smtClean="0"/>
              <a:t>5/23/2024</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3" y="1536192"/>
            <a:ext cx="53847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04E1AD41-7450-4C20-98AC-BA3A2CE86848}" type="datetime1">
              <a:rPr lang="en-US" smtClean="0"/>
              <a:t>5/23/2024</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5"/>
            <a:ext cx="5186811"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22"/>
            <a:ext cx="5186811"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4" y="1644605"/>
            <a:ext cx="53847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4" y="2408722"/>
            <a:ext cx="53847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1C9532FA-937A-4545-A066-536A6CAA06F8}" type="datetime1">
              <a:rPr lang="en-US" smtClean="0"/>
              <a:t>5/23/2024</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5"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EAC9CF96-5E95-418A-9B75-8299A6BE2C91}" type="datetime1">
              <a:rPr lang="en-US" smtClean="0"/>
              <a:t>5/23/2024</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0D11340E-A6FC-4254-B857-73CD0F2C069E}" type="datetime1">
              <a:rPr lang="en-US" smtClean="0"/>
              <a:t>5/23/2024</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0"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5"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405" y="381002"/>
            <a:ext cx="11355753"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4CAC5020-38B4-4487-9E75-DC25FB77E42C}" type="datetime1">
              <a:rPr lang="en-US" smtClean="0"/>
              <a:t>5/23/2024</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32"/>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12192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02336" y="5607552"/>
            <a:ext cx="11450997"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10293014" y="6352708"/>
            <a:ext cx="984591" cy="365760"/>
          </a:xfrm>
          <a:prstGeom prst="rect">
            <a:avLst/>
          </a:prstGeom>
        </p:spPr>
        <p:txBody>
          <a:bodyPr anchor="ctr"/>
          <a:lstStyle>
            <a:lvl1pPr>
              <a:defRPr sz="1200">
                <a:solidFill>
                  <a:srgbClr val="88A7DF"/>
                </a:solidFill>
              </a:defRPr>
            </a:lvl1pPr>
          </a:lstStyle>
          <a:p>
            <a:fld id="{1323594A-D5B9-4FAC-9799-5AEC4780B6BF}" type="datetime1">
              <a:rPr lang="en-US" smtClean="0"/>
              <a:t>5/23/2024</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119" y="6274522"/>
            <a:ext cx="1624371" cy="552118"/>
          </a:xfrm>
          <a:prstGeom prst="rect">
            <a:avLst/>
          </a:prstGeom>
        </p:spPr>
      </p:pic>
      <p:sp>
        <p:nvSpPr>
          <p:cNvPr id="14" name="Footer Placeholder 4"/>
          <p:cNvSpPr>
            <a:spLocks noGrp="1"/>
          </p:cNvSpPr>
          <p:nvPr>
            <p:ph type="ftr" sz="quarter" idx="1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6" y="5"/>
            <a:ext cx="12191999" cy="6197487"/>
          </a:xfrm>
          <a:prstGeom prst="rect">
            <a:avLst/>
          </a:prstGeom>
        </p:spPr>
      </p:pic>
      <p:sp>
        <p:nvSpPr>
          <p:cNvPr id="7" name="Rectangle 6"/>
          <p:cNvSpPr/>
          <p:nvPr/>
        </p:nvSpPr>
        <p:spPr>
          <a:xfrm>
            <a:off x="6"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p>
        </p:txBody>
      </p:sp>
      <p:sp>
        <p:nvSpPr>
          <p:cNvPr id="2" name="Title Placeholder 1"/>
          <p:cNvSpPr>
            <a:spLocks noGrp="1"/>
          </p:cNvSpPr>
          <p:nvPr>
            <p:ph type="title"/>
          </p:nvPr>
        </p:nvSpPr>
        <p:spPr>
          <a:xfrm>
            <a:off x="609604" y="274639"/>
            <a:ext cx="11087425"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4" y="1600203"/>
            <a:ext cx="11087425"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11375717" y="6305882"/>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10293014" y="6352708"/>
            <a:ext cx="984591" cy="365760"/>
          </a:xfrm>
          <a:prstGeom prst="rect">
            <a:avLst/>
          </a:prstGeom>
        </p:spPr>
        <p:txBody>
          <a:bodyPr lIns="91290" tIns="45645" rIns="91290" bIns="45645" anchor="ctr"/>
          <a:lstStyle>
            <a:lvl1pPr>
              <a:defRPr sz="1200">
                <a:solidFill>
                  <a:srgbClr val="88A7DF"/>
                </a:solidFill>
              </a:defRPr>
            </a:lvl1pPr>
          </a:lstStyle>
          <a:p>
            <a:fld id="{7010B2AF-2867-4CAA-8BBF-3F031597152F}" type="datetime1">
              <a:rPr lang="en-US" smtClean="0"/>
              <a:t>5/23/2024</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hiv.uw.edu/go/screening-diagnosis/acute-recent-early-hiv/core-concept/al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hiv.uw.edu/go/screening-diagnosis/acute-recent-early-hiv/core-concept/al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hiv.uw.edu/go/screening-diagnosis/acute-recent-early-hiv/core-concept/al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dc.gov/hiv/guidelines/recommendations/technical-update-for-hiv.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hivprep.uw.edu/custom/hiv-prep-fundamentals/follow-up-monitoring-on-prep/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hivprep.uw.edu/custom/hiv-prep-fundamentals/follow-up-monitoring-on-prep/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linicalinfo.hiv.gov/en/guidelines/adult-and-adolescent-arv"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clinicalinfo.hiv.gov/en/guidelines/adult-and-adolescent-ar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nejm.org/doi/pdf/10.1056/NEJMoa2201048"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clinicalinfo.hiv.gov/en/guidelines/adult-and-adolescent-opportunistic-infectio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hivguidelines.org/guideline/hiv-anal-canc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hivguidelines.org/guideline/hiv-anal-cancer/"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onlinelibrary.wiley.com/doi/10.1002/ijc.34850"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who.int/publications/i/item/9789240086319"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025528"/>
            <a:ext cx="10363199" cy="1344682"/>
          </a:xfrm>
        </p:spPr>
        <p:txBody>
          <a:bodyPr/>
          <a:lstStyle/>
          <a:p>
            <a:r>
              <a:rPr lang="en-US" sz="6000" b="1" dirty="0"/>
              <a:t>Current Topics in HIV</a:t>
            </a:r>
          </a:p>
        </p:txBody>
      </p:sp>
      <p:sp>
        <p:nvSpPr>
          <p:cNvPr id="3" name="Subtitle 2"/>
          <p:cNvSpPr>
            <a:spLocks noGrp="1"/>
          </p:cNvSpPr>
          <p:nvPr>
            <p:ph type="subTitle" idx="1"/>
          </p:nvPr>
        </p:nvSpPr>
        <p:spPr>
          <a:xfrm>
            <a:off x="914396" y="3701716"/>
            <a:ext cx="10363197" cy="2319485"/>
          </a:xfrm>
        </p:spPr>
        <p:txBody>
          <a:bodyPr>
            <a:normAutofit fontScale="85000" lnSpcReduction="20000"/>
          </a:bodyPr>
          <a:lstStyle/>
          <a:p>
            <a:r>
              <a:rPr lang="en-US" dirty="0"/>
              <a:t>J Kevin Carmichael MD FIDSA DABFM</a:t>
            </a:r>
          </a:p>
          <a:p>
            <a:r>
              <a:rPr lang="en-US" dirty="0"/>
              <a:t>DISH AZ (Detailing for Improved Sexual Health)</a:t>
            </a:r>
          </a:p>
          <a:p>
            <a:r>
              <a:rPr lang="en-US" dirty="0"/>
              <a:t>Arizona Department of Health Services</a:t>
            </a:r>
          </a:p>
          <a:p>
            <a:r>
              <a:rPr lang="en-US" dirty="0"/>
              <a:t>Office of HIV &amp; Hepatitis C Services</a:t>
            </a:r>
          </a:p>
          <a:p>
            <a:endParaRPr lang="en-US" dirty="0"/>
          </a:p>
          <a:p>
            <a:r>
              <a:rPr lang="en-US" dirty="0"/>
              <a:t>June 7, 2024</a:t>
            </a:r>
          </a:p>
          <a:p>
            <a:endParaRPr lang="en-US" dirty="0"/>
          </a:p>
        </p:txBody>
      </p:sp>
      <p:sp>
        <p:nvSpPr>
          <p:cNvPr id="6" name="Footer Placeholder 5">
            <a:extLst>
              <a:ext uri="{FF2B5EF4-FFF2-40B4-BE49-F238E27FC236}">
                <a16:creationId xmlns:a16="http://schemas.microsoft.com/office/drawing/2014/main" id="{0FA991CC-2E07-544A-B9E6-2A6EE21EF0D9}"/>
              </a:ext>
            </a:extLst>
          </p:cNvPr>
          <p:cNvSpPr>
            <a:spLocks noGrp="1"/>
          </p:cNvSpPr>
          <p:nvPr>
            <p:ph type="ftr" sz="quarter" idx="11"/>
          </p:nvPr>
        </p:nvSpPr>
        <p:spPr/>
        <p:txBody>
          <a:bodyPr/>
          <a:lstStyle/>
          <a:p>
            <a:r>
              <a:rPr lang="en-US"/>
              <a:t>paetc.org</a:t>
            </a:r>
            <a:endParaRPr lang="en-US" dirty="0"/>
          </a:p>
        </p:txBody>
      </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fld id="{1D2EA5EF-C699-AF4C-BA42-C0A1CAAB713C}" type="slidenum">
              <a:rPr lang="en-US" smtClean="0"/>
              <a:t>1</a:t>
            </a:fld>
            <a:endParaRPr lang="en-US"/>
          </a:p>
        </p:txBody>
      </p:sp>
    </p:spTree>
    <p:extLst>
      <p:ext uri="{BB962C8B-B14F-4D97-AF65-F5344CB8AC3E}">
        <p14:creationId xmlns:p14="http://schemas.microsoft.com/office/powerpoint/2010/main" val="167387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Exposure Prophylaxis </a:t>
            </a:r>
            <a:r>
              <a:rPr lang="en-US" dirty="0">
                <a:solidFill>
                  <a:schemeClr val="bg1"/>
                </a:solidFill>
              </a:rPr>
              <a:t>(4)</a:t>
            </a:r>
            <a:endParaRPr lang="en-US" sz="3600" dirty="0">
              <a:solidFill>
                <a:schemeClr val="bg1"/>
              </a:solidFill>
            </a:endParaRPr>
          </a:p>
        </p:txBody>
      </p:sp>
      <p:sp>
        <p:nvSpPr>
          <p:cNvPr id="3" name="Content Placeholder 2"/>
          <p:cNvSpPr>
            <a:spLocks noGrp="1"/>
          </p:cNvSpPr>
          <p:nvPr>
            <p:ph idx="1"/>
          </p:nvPr>
        </p:nvSpPr>
        <p:spPr>
          <a:xfrm>
            <a:off x="494971" y="1389439"/>
            <a:ext cx="11087425" cy="4079121"/>
          </a:xfrm>
        </p:spPr>
        <p:txBody>
          <a:bodyPr>
            <a:normAutofit fontScale="92500" lnSpcReduction="10000"/>
          </a:bodyPr>
          <a:lstStyle/>
          <a:p>
            <a:r>
              <a:rPr lang="en-US" sz="2000" dirty="0"/>
              <a:t>Safety and Tolerability of Once Daily </a:t>
            </a:r>
            <a:r>
              <a:rPr lang="en-US" sz="2000" dirty="0" err="1"/>
              <a:t>Coformulated</a:t>
            </a:r>
            <a:r>
              <a:rPr lang="en-US" sz="2000" dirty="0"/>
              <a:t> </a:t>
            </a:r>
            <a:r>
              <a:rPr lang="en-US" sz="2000" dirty="0" err="1"/>
              <a:t>Bictegravir</a:t>
            </a:r>
            <a:r>
              <a:rPr lang="en-US" sz="2000" dirty="0"/>
              <a:t>, Emtricitabine, and Tenofovir Alafenamide for Postexposure Prophylaxis After Sexual Exposure</a:t>
            </a:r>
          </a:p>
          <a:p>
            <a:pPr lvl="1"/>
            <a:r>
              <a:rPr lang="en-US" sz="1800" dirty="0"/>
              <a:t>“BIC/FTC/TAF </a:t>
            </a:r>
            <a:r>
              <a:rPr lang="en-US" sz="1800" dirty="0" err="1"/>
              <a:t>coformulated</a:t>
            </a:r>
            <a:r>
              <a:rPr lang="en-US" sz="1800" dirty="0"/>
              <a:t> as a single daily pill was found to be safe, well-tolerated, and highly acceptable when used for PEP, and compared more favorably than historical PEP regimens used at an urban health center”</a:t>
            </a:r>
          </a:p>
          <a:p>
            <a:r>
              <a:rPr lang="en-US" sz="2000" dirty="0"/>
              <a:t>An open-label evaluation of safety and tolerability of </a:t>
            </a:r>
            <a:r>
              <a:rPr lang="en-US" sz="2000" dirty="0" err="1"/>
              <a:t>coformulated</a:t>
            </a:r>
            <a:r>
              <a:rPr lang="en-US" sz="2000" dirty="0"/>
              <a:t> </a:t>
            </a:r>
            <a:r>
              <a:rPr lang="en-US" sz="2000" dirty="0" err="1"/>
              <a:t>bictegravir</a:t>
            </a:r>
            <a:r>
              <a:rPr lang="en-US" sz="2000" dirty="0"/>
              <a:t>/emtricitabine/tenofovir alafenamide for post-exposure prophylaxis following potential exposure to human immunodeficiency virus-1</a:t>
            </a:r>
          </a:p>
          <a:p>
            <a:pPr lvl="1"/>
            <a:r>
              <a:rPr lang="en-US" sz="1800" dirty="0"/>
              <a:t>“A once daily, STR of BIC/FTC/TAF used as PEP was safe and well-tolerated with a high rate of completion and adherence in Chinese. BIC/FTC/TAF may be a good option for PEP.”</a:t>
            </a:r>
          </a:p>
          <a:p>
            <a:r>
              <a:rPr lang="en-US" sz="2000" dirty="0"/>
              <a:t>BIC/FTC/TAF as HIV PEP was well-tolerated with high adherence and no seroconversions</a:t>
            </a:r>
          </a:p>
          <a:p>
            <a:pPr lvl="1"/>
            <a:r>
              <a:rPr lang="en-US" sz="1800" dirty="0"/>
              <a:t>BIC/FTC/TAF PEP was safe, well-tolerated and associated with high adherence and no HIV seroconversions and is an appropriate single tablet INSTI-based HIV PEP regimen</a:t>
            </a:r>
          </a:p>
          <a:p>
            <a:pPr lvl="1"/>
            <a:r>
              <a:rPr lang="en-US" sz="1800" dirty="0"/>
              <a:t>Tan DHS, et al. CROI 2024, Poster 1134</a:t>
            </a:r>
          </a:p>
          <a:p>
            <a:pPr marL="114112" indent="0">
              <a:buNone/>
            </a:pPr>
            <a:endParaRPr lang="en-US" sz="2000" dirty="0"/>
          </a:p>
          <a:p>
            <a:pPr marL="114112" indent="0">
              <a:buNone/>
            </a:pPr>
            <a:endParaRPr lang="en-US" sz="2000" dirty="0"/>
          </a:p>
        </p:txBody>
      </p:sp>
      <p:sp>
        <p:nvSpPr>
          <p:cNvPr id="7" name="Rectangle 6">
            <a:extLst>
              <a:ext uri="{FF2B5EF4-FFF2-40B4-BE49-F238E27FC236}">
                <a16:creationId xmlns:a16="http://schemas.microsoft.com/office/drawing/2014/main" id="{464FC72B-B8C4-800F-608E-315F26D2EC4B}"/>
              </a:ext>
            </a:extLst>
          </p:cNvPr>
          <p:cNvSpPr/>
          <p:nvPr/>
        </p:nvSpPr>
        <p:spPr>
          <a:xfrm>
            <a:off x="494971" y="5468560"/>
            <a:ext cx="10621107" cy="923330"/>
          </a:xfrm>
          <a:prstGeom prst="rect">
            <a:avLst/>
          </a:prstGeom>
        </p:spPr>
        <p:txBody>
          <a:bodyPr wrap="square">
            <a:spAutoFit/>
          </a:bodyPr>
          <a:lstStyle/>
          <a:p>
            <a:r>
              <a:rPr lang="en-US" sz="900" dirty="0">
                <a:cs typeface="Calibri" panose="020F0502020204030204" pitchFamily="34" charset="0"/>
              </a:rPr>
              <a:t>Mayer KH, Gelman M, Holmes J, Kraft J, Melbourne K, </a:t>
            </a:r>
            <a:r>
              <a:rPr lang="en-US" sz="900" dirty="0" err="1">
                <a:cs typeface="Calibri" panose="020F0502020204030204" pitchFamily="34" charset="0"/>
              </a:rPr>
              <a:t>Mimiaga</a:t>
            </a:r>
            <a:r>
              <a:rPr lang="en-US" sz="900" dirty="0">
                <a:cs typeface="Calibri" panose="020F0502020204030204" pitchFamily="34" charset="0"/>
              </a:rPr>
              <a:t> MJ. Safety and tolerability of once daily </a:t>
            </a:r>
            <a:r>
              <a:rPr lang="en-US" sz="900" dirty="0" err="1">
                <a:cs typeface="Calibri" panose="020F0502020204030204" pitchFamily="34" charset="0"/>
              </a:rPr>
              <a:t>coformulated</a:t>
            </a:r>
            <a:r>
              <a:rPr lang="en-US" sz="900" dirty="0">
                <a:cs typeface="Calibri" panose="020F0502020204030204" pitchFamily="34" charset="0"/>
              </a:rPr>
              <a:t> </a:t>
            </a:r>
            <a:r>
              <a:rPr lang="en-US" sz="900" dirty="0" err="1">
                <a:cs typeface="Calibri" panose="020F0502020204030204" pitchFamily="34" charset="0"/>
              </a:rPr>
              <a:t>bictegravir</a:t>
            </a:r>
            <a:r>
              <a:rPr lang="en-US" sz="900" dirty="0">
                <a:cs typeface="Calibri" panose="020F0502020204030204" pitchFamily="34" charset="0"/>
              </a:rPr>
              <a:t>, emtricitabine, and tenofovir alafenamide for postexposure prophylaxis after sexual exposure. </a:t>
            </a:r>
            <a:r>
              <a:rPr lang="en-US" sz="900" i="1" dirty="0">
                <a:cs typeface="Calibri" panose="020F0502020204030204" pitchFamily="34" charset="0"/>
              </a:rPr>
              <a:t>J </a:t>
            </a:r>
            <a:r>
              <a:rPr lang="en-US" sz="900" i="1" dirty="0" err="1">
                <a:cs typeface="Calibri" panose="020F0502020204030204" pitchFamily="34" charset="0"/>
              </a:rPr>
              <a:t>Acquir</a:t>
            </a:r>
            <a:r>
              <a:rPr lang="en-US" sz="900" i="1" dirty="0">
                <a:cs typeface="Calibri" panose="020F0502020204030204" pitchFamily="34" charset="0"/>
              </a:rPr>
              <a:t> Immune </a:t>
            </a:r>
            <a:r>
              <a:rPr lang="en-US" sz="900" i="1" dirty="0" err="1">
                <a:cs typeface="Calibri" panose="020F0502020204030204" pitchFamily="34" charset="0"/>
              </a:rPr>
              <a:t>Defic</a:t>
            </a:r>
            <a:r>
              <a:rPr lang="en-US" sz="900" i="1" dirty="0">
                <a:cs typeface="Calibri" panose="020F0502020204030204" pitchFamily="34" charset="0"/>
              </a:rPr>
              <a:t> </a:t>
            </a:r>
            <a:r>
              <a:rPr lang="en-US" sz="900" i="1" dirty="0" err="1">
                <a:cs typeface="Calibri" panose="020F0502020204030204" pitchFamily="34" charset="0"/>
              </a:rPr>
              <a:t>Syndr</a:t>
            </a:r>
            <a:r>
              <a:rPr lang="en-US" sz="900" i="1" dirty="0">
                <a:cs typeface="Calibri" panose="020F0502020204030204" pitchFamily="34" charset="0"/>
              </a:rPr>
              <a:t> </a:t>
            </a:r>
            <a:r>
              <a:rPr lang="en-US" sz="900" dirty="0">
                <a:cs typeface="Calibri" panose="020F0502020204030204" pitchFamily="34" charset="0"/>
              </a:rPr>
              <a:t>2022; 90</a:t>
            </a:r>
            <a:r>
              <a:rPr lang="en-US" sz="900" b="1" dirty="0">
                <a:cs typeface="Calibri" panose="020F0502020204030204" pitchFamily="34" charset="0"/>
              </a:rPr>
              <a:t>: </a:t>
            </a:r>
            <a:r>
              <a:rPr lang="en-US" sz="900" dirty="0">
                <a:cs typeface="Calibri" panose="020F0502020204030204" pitchFamily="34" charset="0"/>
              </a:rPr>
              <a:t>27–32.</a:t>
            </a:r>
          </a:p>
          <a:p>
            <a:r>
              <a:rPr lang="en-US" sz="900" dirty="0">
                <a:cs typeface="Calibri" panose="020F0502020204030204" pitchFamily="34" charset="0"/>
              </a:rPr>
              <a:t> Liu A, Xin R, Zhang H, et al. An open-label evaluation of safety and tolerability of </a:t>
            </a:r>
            <a:r>
              <a:rPr lang="en-US" sz="900" dirty="0" err="1">
                <a:cs typeface="Calibri" panose="020F0502020204030204" pitchFamily="34" charset="0"/>
              </a:rPr>
              <a:t>coformulated</a:t>
            </a:r>
            <a:r>
              <a:rPr lang="en-US" sz="900" dirty="0">
                <a:cs typeface="Calibri" panose="020F0502020204030204" pitchFamily="34" charset="0"/>
              </a:rPr>
              <a:t> </a:t>
            </a:r>
            <a:r>
              <a:rPr lang="en-US" sz="900" dirty="0" err="1">
                <a:cs typeface="Calibri" panose="020F0502020204030204" pitchFamily="34" charset="0"/>
              </a:rPr>
              <a:t>bictegravir</a:t>
            </a:r>
            <a:r>
              <a:rPr lang="en-US" sz="900" dirty="0">
                <a:cs typeface="Calibri" panose="020F0502020204030204" pitchFamily="34" charset="0"/>
              </a:rPr>
              <a:t>/emtricitabine/tenofovir alafenamide for post-exposure prophylaxis following potential exposure to human immunodeficiency virus-1. </a:t>
            </a:r>
            <a:r>
              <a:rPr lang="en-US" sz="900" i="1" dirty="0">
                <a:cs typeface="Calibri" panose="020F0502020204030204" pitchFamily="34" charset="0"/>
              </a:rPr>
              <a:t>Chin Med J </a:t>
            </a:r>
            <a:r>
              <a:rPr lang="en-US" sz="900" dirty="0">
                <a:cs typeface="Calibri" panose="020F0502020204030204" pitchFamily="34" charset="0"/>
              </a:rPr>
              <a:t>2022; </a:t>
            </a:r>
            <a:r>
              <a:rPr lang="en-US" sz="900" b="1" dirty="0">
                <a:cs typeface="Calibri" panose="020F0502020204030204" pitchFamily="34" charset="0"/>
              </a:rPr>
              <a:t>135: </a:t>
            </a:r>
            <a:r>
              <a:rPr lang="en-US" sz="900" dirty="0">
                <a:cs typeface="Calibri" panose="020F0502020204030204" pitchFamily="34" charset="0"/>
              </a:rPr>
              <a:t>2725–29.</a:t>
            </a:r>
          </a:p>
          <a:p>
            <a:endParaRPr lang="en-US" dirty="0"/>
          </a:p>
        </p:txBody>
      </p:sp>
      <p:sp>
        <p:nvSpPr>
          <p:cNvPr id="5" name="Slide Number Placeholder 4">
            <a:extLst>
              <a:ext uri="{FF2B5EF4-FFF2-40B4-BE49-F238E27FC236}">
                <a16:creationId xmlns:a16="http://schemas.microsoft.com/office/drawing/2014/main" id="{8874064C-A83F-0046-AEF8-B946442B57A2}"/>
              </a:ext>
            </a:extLst>
          </p:cNvPr>
          <p:cNvSpPr>
            <a:spLocks noGrp="1"/>
          </p:cNvSpPr>
          <p:nvPr>
            <p:ph type="sldNum" sz="quarter" idx="12"/>
          </p:nvPr>
        </p:nvSpPr>
        <p:spPr/>
        <p:txBody>
          <a:bodyPr/>
          <a:lstStyle/>
          <a:p>
            <a:fld id="{1D2EA5EF-C699-AF4C-BA42-C0A1CAAB713C}" type="slidenum">
              <a:rPr lang="en-US" smtClean="0"/>
              <a:t>10</a:t>
            </a:fld>
            <a:endParaRPr lang="en-US"/>
          </a:p>
        </p:txBody>
      </p:sp>
    </p:spTree>
    <p:extLst>
      <p:ext uri="{BB962C8B-B14F-4D97-AF65-F5344CB8AC3E}">
        <p14:creationId xmlns:p14="http://schemas.microsoft.com/office/powerpoint/2010/main" val="152114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Exposure Prophylaxis </a:t>
            </a:r>
            <a:r>
              <a:rPr lang="en-US" dirty="0">
                <a:solidFill>
                  <a:schemeClr val="bg1"/>
                </a:solidFill>
              </a:rPr>
              <a:t>(5)</a:t>
            </a:r>
            <a:endParaRPr lang="en-US" sz="3600" dirty="0">
              <a:solidFill>
                <a:schemeClr val="bg1"/>
              </a:solidFill>
            </a:endParaRPr>
          </a:p>
        </p:txBody>
      </p:sp>
      <p:sp>
        <p:nvSpPr>
          <p:cNvPr id="3" name="Content Placeholder 2"/>
          <p:cNvSpPr>
            <a:spLocks noGrp="1"/>
          </p:cNvSpPr>
          <p:nvPr>
            <p:ph idx="1"/>
          </p:nvPr>
        </p:nvSpPr>
        <p:spPr>
          <a:xfrm>
            <a:off x="552287" y="1677443"/>
            <a:ext cx="11087425" cy="3905210"/>
          </a:xfrm>
        </p:spPr>
        <p:txBody>
          <a:bodyPr>
            <a:normAutofit fontScale="92500" lnSpcReduction="20000"/>
          </a:bodyPr>
          <a:lstStyle/>
          <a:p>
            <a:r>
              <a:rPr lang="en-US" sz="2000" dirty="0"/>
              <a:t>Optimal PEP Regimen Attributes:</a:t>
            </a:r>
          </a:p>
          <a:p>
            <a:pPr lvl="1"/>
            <a:r>
              <a:rPr lang="en-US" sz="2000" dirty="0"/>
              <a:t>Safe in all persons</a:t>
            </a:r>
          </a:p>
          <a:p>
            <a:pPr lvl="2"/>
            <a:r>
              <a:rPr lang="en-US" dirty="0"/>
              <a:t>Renal disease, pregnancy,  few drug interactions</a:t>
            </a:r>
          </a:p>
          <a:p>
            <a:pPr marL="775964" lvl="2" indent="0">
              <a:buNone/>
            </a:pPr>
            <a:endParaRPr lang="en-US" dirty="0"/>
          </a:p>
          <a:p>
            <a:r>
              <a:rPr lang="en-US" sz="2000" dirty="0"/>
              <a:t>Optimizes Adherence</a:t>
            </a:r>
          </a:p>
          <a:p>
            <a:pPr lvl="1"/>
            <a:r>
              <a:rPr lang="en-US" sz="2000" dirty="0"/>
              <a:t>Well tolerated</a:t>
            </a:r>
          </a:p>
          <a:p>
            <a:pPr lvl="1"/>
            <a:r>
              <a:rPr lang="en-US" sz="2000" dirty="0"/>
              <a:t>Low pill burden</a:t>
            </a:r>
          </a:p>
          <a:p>
            <a:pPr marL="410805" lvl="1" indent="0">
              <a:buNone/>
            </a:pPr>
            <a:endParaRPr lang="en-US" sz="2000" dirty="0"/>
          </a:p>
          <a:p>
            <a:r>
              <a:rPr lang="en-US" sz="2000" dirty="0"/>
              <a:t>Available</a:t>
            </a:r>
          </a:p>
          <a:p>
            <a:pPr marL="114112" indent="0">
              <a:buNone/>
            </a:pPr>
            <a:endParaRPr lang="en-US" sz="2000" dirty="0"/>
          </a:p>
          <a:p>
            <a:r>
              <a:rPr lang="en-US" sz="2000" dirty="0"/>
              <a:t>Affordable</a:t>
            </a:r>
          </a:p>
          <a:p>
            <a:pPr marL="114112" indent="0">
              <a:buNone/>
            </a:pPr>
            <a:endParaRPr lang="en-US" sz="2000" dirty="0"/>
          </a:p>
          <a:p>
            <a:r>
              <a:rPr lang="en-US" sz="2000" dirty="0"/>
              <a:t>Endorsed in published guidance</a:t>
            </a:r>
          </a:p>
        </p:txBody>
      </p:sp>
      <p:sp>
        <p:nvSpPr>
          <p:cNvPr id="5" name="Slide Number Placeholder 4">
            <a:extLst>
              <a:ext uri="{FF2B5EF4-FFF2-40B4-BE49-F238E27FC236}">
                <a16:creationId xmlns:a16="http://schemas.microsoft.com/office/drawing/2014/main" id="{8874064C-A83F-0046-AEF8-B946442B57A2}"/>
              </a:ext>
            </a:extLst>
          </p:cNvPr>
          <p:cNvSpPr>
            <a:spLocks noGrp="1"/>
          </p:cNvSpPr>
          <p:nvPr>
            <p:ph type="sldNum" sz="quarter" idx="12"/>
          </p:nvPr>
        </p:nvSpPr>
        <p:spPr/>
        <p:txBody>
          <a:bodyPr/>
          <a:lstStyle/>
          <a:p>
            <a:fld id="{1D2EA5EF-C699-AF4C-BA42-C0A1CAAB713C}" type="slidenum">
              <a:rPr lang="en-US" smtClean="0"/>
              <a:t>11</a:t>
            </a:fld>
            <a:endParaRPr lang="en-US"/>
          </a:p>
        </p:txBody>
      </p:sp>
    </p:spTree>
    <p:extLst>
      <p:ext uri="{BB962C8B-B14F-4D97-AF65-F5344CB8AC3E}">
        <p14:creationId xmlns:p14="http://schemas.microsoft.com/office/powerpoint/2010/main" val="126908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036" y="-292806"/>
            <a:ext cx="11087425" cy="1143000"/>
          </a:xfrm>
        </p:spPr>
        <p:txBody>
          <a:bodyPr/>
          <a:lstStyle/>
          <a:p>
            <a:r>
              <a:rPr lang="en-US" dirty="0"/>
              <a:t>Acute HIV Infection</a:t>
            </a:r>
            <a:endParaRPr lang="en-US" sz="3600" dirty="0"/>
          </a:p>
        </p:txBody>
      </p:sp>
      <p:pic>
        <p:nvPicPr>
          <p:cNvPr id="8" name="Content Placeholder 3" descr="Graph showing the onset of Acute HIV and days following exposure with HIV antibody, HIV RNA, and HIV p24 Antigen. ">
            <a:extLst>
              <a:ext uri="{FF2B5EF4-FFF2-40B4-BE49-F238E27FC236}">
                <a16:creationId xmlns:a16="http://schemas.microsoft.com/office/drawing/2014/main" id="{6C0F89A4-33B0-A08F-F96A-1C13AB951B3B}"/>
              </a:ext>
            </a:extLst>
          </p:cNvPr>
          <p:cNvPicPr>
            <a:picLocks noChangeAspect="1"/>
          </p:cNvPicPr>
          <p:nvPr/>
        </p:nvPicPr>
        <p:blipFill>
          <a:blip r:embed="rId3"/>
          <a:stretch>
            <a:fillRect/>
          </a:stretch>
        </p:blipFill>
        <p:spPr>
          <a:xfrm>
            <a:off x="0" y="685807"/>
            <a:ext cx="8955330" cy="4123626"/>
          </a:xfrm>
          <a:prstGeom prst="rect">
            <a:avLst/>
          </a:prstGeom>
        </p:spPr>
      </p:pic>
      <p:sp>
        <p:nvSpPr>
          <p:cNvPr id="4" name="Content Placeholder 2">
            <a:extLst>
              <a:ext uri="{FF2B5EF4-FFF2-40B4-BE49-F238E27FC236}">
                <a16:creationId xmlns:a16="http://schemas.microsoft.com/office/drawing/2014/main" id="{7B3C2725-8059-1128-1DC0-982C1FFD7008}"/>
              </a:ext>
            </a:extLst>
          </p:cNvPr>
          <p:cNvSpPr txBox="1">
            <a:spLocks/>
          </p:cNvSpPr>
          <p:nvPr/>
        </p:nvSpPr>
        <p:spPr>
          <a:xfrm>
            <a:off x="0" y="4864806"/>
            <a:ext cx="8165431" cy="1143000"/>
          </a:xfrm>
          <a:prstGeom prst="rect">
            <a:avLst/>
          </a:prstGeom>
        </p:spPr>
        <p:txBody>
          <a:bodyPr vert="horz" lIns="91290" tIns="45645" rIns="91290" bIns="45645" rtlCol="0">
            <a:normAutofit/>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112" indent="0" fontAlgn="base">
              <a:buNone/>
            </a:pPr>
            <a:r>
              <a:rPr lang="en-US" sz="2000" b="1" dirty="0">
                <a:latin typeface="Calibri" panose="020F0502020204030204" pitchFamily="34" charset="0"/>
                <a:cs typeface="Calibri" panose="020F0502020204030204" pitchFamily="34" charset="0"/>
              </a:rPr>
              <a:t>Acute HIV Infection: Defined as the phase of HIV disease that occurs soon after HIV acquisition and is characterized by detectable HIV RNA or HIV p24 antigen in the absence of anti-HIV antibodies</a:t>
            </a:r>
          </a:p>
        </p:txBody>
      </p:sp>
      <p:sp>
        <p:nvSpPr>
          <p:cNvPr id="3" name="Content Placeholder 2"/>
          <p:cNvSpPr>
            <a:spLocks noGrp="1"/>
          </p:cNvSpPr>
          <p:nvPr>
            <p:ph idx="1"/>
          </p:nvPr>
        </p:nvSpPr>
        <p:spPr>
          <a:xfrm>
            <a:off x="8955331" y="1149139"/>
            <a:ext cx="3151906" cy="3905210"/>
          </a:xfrm>
        </p:spPr>
        <p:txBody>
          <a:bodyPr>
            <a:normAutofit/>
          </a:bodyPr>
          <a:lstStyle/>
          <a:p>
            <a:pPr fontAlgn="base"/>
            <a:r>
              <a:rPr lang="en-US" sz="1800" dirty="0">
                <a:latin typeface="Calibri" panose="020F0502020204030204" pitchFamily="34" charset="0"/>
                <a:cs typeface="Calibri" panose="020F0502020204030204" pitchFamily="34" charset="0"/>
              </a:rPr>
              <a:t>Antibodies to p24 are produced during seroconversion, rendering p24 antigen undetectable after seroconversion in most cases.</a:t>
            </a:r>
          </a:p>
          <a:p>
            <a:pPr fontAlgn="base"/>
            <a:endParaRPr lang="en-US" sz="1800" dirty="0">
              <a:latin typeface="Calibri" panose="020F0502020204030204" pitchFamily="34" charset="0"/>
              <a:cs typeface="Calibri" panose="020F0502020204030204" pitchFamily="34" charset="0"/>
            </a:endParaRPr>
          </a:p>
          <a:p>
            <a:pPr fontAlgn="base"/>
            <a:r>
              <a:rPr lang="en-US" sz="1800" dirty="0">
                <a:latin typeface="Calibri" panose="020F0502020204030204" pitchFamily="34" charset="0"/>
                <a:cs typeface="Calibri" panose="020F0502020204030204" pitchFamily="34" charset="0"/>
              </a:rPr>
              <a:t>Immune control of HIV results in decline in VL to “viral setpoint” unique to each individual.</a:t>
            </a:r>
          </a:p>
        </p:txBody>
      </p:sp>
      <p:sp>
        <p:nvSpPr>
          <p:cNvPr id="7" name="TextBox 6">
            <a:extLst>
              <a:ext uri="{FF2B5EF4-FFF2-40B4-BE49-F238E27FC236}">
                <a16:creationId xmlns:a16="http://schemas.microsoft.com/office/drawing/2014/main" id="{CF1802B9-3AF9-A069-EE38-CDA58D5DAF17}"/>
              </a:ext>
            </a:extLst>
          </p:cNvPr>
          <p:cNvSpPr txBox="1"/>
          <p:nvPr/>
        </p:nvSpPr>
        <p:spPr>
          <a:xfrm>
            <a:off x="0" y="5869307"/>
            <a:ext cx="8165431" cy="276999"/>
          </a:xfrm>
          <a:prstGeom prst="rect">
            <a:avLst/>
          </a:prstGeom>
          <a:noFill/>
        </p:spPr>
        <p:txBody>
          <a:bodyPr wrap="square">
            <a:spAutoFit/>
          </a:bodyPr>
          <a:lstStyle/>
          <a:p>
            <a:r>
              <a:rPr lang="en-US" sz="1200" b="1" dirty="0">
                <a:hlinkClick r:id="rId4"/>
              </a:rPr>
              <a:t>https://www.hiv.uw.edu/go/screening-diagnosis/acute-recent-early-hiv/core-concept/all</a:t>
            </a:r>
            <a:r>
              <a:rPr lang="en-US" sz="1200" b="1" dirty="0"/>
              <a:t> </a:t>
            </a:r>
            <a:r>
              <a:rPr lang="en-US" sz="1200" dirty="0"/>
              <a:t>Accessed 4/25/2024</a:t>
            </a:r>
          </a:p>
        </p:txBody>
      </p:sp>
      <p:sp>
        <p:nvSpPr>
          <p:cNvPr id="5" name="Slide Number Placeholder 4">
            <a:extLst>
              <a:ext uri="{FF2B5EF4-FFF2-40B4-BE49-F238E27FC236}">
                <a16:creationId xmlns:a16="http://schemas.microsoft.com/office/drawing/2014/main" id="{8874064C-A83F-0046-AEF8-B946442B57A2}"/>
              </a:ext>
            </a:extLst>
          </p:cNvPr>
          <p:cNvSpPr>
            <a:spLocks noGrp="1"/>
          </p:cNvSpPr>
          <p:nvPr>
            <p:ph type="sldNum" sz="quarter" idx="12"/>
          </p:nvPr>
        </p:nvSpPr>
        <p:spPr/>
        <p:txBody>
          <a:bodyPr/>
          <a:lstStyle/>
          <a:p>
            <a:fld id="{1D2EA5EF-C699-AF4C-BA42-C0A1CAAB713C}" type="slidenum">
              <a:rPr lang="en-US" smtClean="0"/>
              <a:t>12</a:t>
            </a:fld>
            <a:endParaRPr lang="en-US"/>
          </a:p>
        </p:txBody>
      </p:sp>
    </p:spTree>
    <p:extLst>
      <p:ext uri="{BB962C8B-B14F-4D97-AF65-F5344CB8AC3E}">
        <p14:creationId xmlns:p14="http://schemas.microsoft.com/office/powerpoint/2010/main" val="161334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Retroviral Syndrome</a:t>
            </a:r>
            <a:endParaRPr lang="en-US" sz="3600" dirty="0"/>
          </a:p>
        </p:txBody>
      </p:sp>
      <p:sp>
        <p:nvSpPr>
          <p:cNvPr id="3" name="Content Placeholder 2"/>
          <p:cNvSpPr>
            <a:spLocks noGrp="1"/>
          </p:cNvSpPr>
          <p:nvPr>
            <p:ph idx="1"/>
          </p:nvPr>
        </p:nvSpPr>
        <p:spPr>
          <a:xfrm>
            <a:off x="552287" y="1677443"/>
            <a:ext cx="11087425" cy="3905210"/>
          </a:xfrm>
        </p:spPr>
        <p:txBody>
          <a:bodyPr>
            <a:normAutofit/>
          </a:bodyPr>
          <a:lstStyle/>
          <a:p>
            <a:r>
              <a:rPr lang="en-US" sz="2000" dirty="0"/>
              <a:t>Acute retroviral syndrome ranges from an asymptomatic infection, to a mild nonspecific viral illness resembling mononucleosis, to a severe systemic illness that requires hospitalization.</a:t>
            </a:r>
          </a:p>
          <a:p>
            <a:r>
              <a:rPr lang="en-US" sz="2000" dirty="0"/>
              <a:t>The transient surge of viremia that accompanies acute HIV typically correlates with the timing of the onset of clinical manifestations, which typically begin within 28 days of HIV acquisition.</a:t>
            </a:r>
          </a:p>
          <a:p>
            <a:r>
              <a:rPr lang="en-US" sz="2000" dirty="0"/>
              <a:t>The signs and symptoms are typically nonspecific, protean, and self-limited. Therefore, a high index of suspicion and inquiry into risk factors are generally necessary to identify primary infection</a:t>
            </a:r>
          </a:p>
          <a:p>
            <a:r>
              <a:rPr lang="en-US" sz="2000" dirty="0"/>
              <a:t>The most common manifestations associated with acute HIV are fever, fatigue, myalgia, skin rash, headache, pharyngitis, and cervical adenopathy.</a:t>
            </a:r>
          </a:p>
          <a:p>
            <a:r>
              <a:rPr lang="en-US" sz="2000" dirty="0"/>
              <a:t>The skin rash is typically morbilliform or maculopapular and most often involves the trunk. </a:t>
            </a:r>
          </a:p>
          <a:p>
            <a:pPr marL="114112" indent="0">
              <a:buNone/>
            </a:pPr>
            <a:endParaRPr lang="en-US" sz="2000" dirty="0"/>
          </a:p>
        </p:txBody>
      </p:sp>
      <p:sp>
        <p:nvSpPr>
          <p:cNvPr id="7" name="TextBox 6">
            <a:extLst>
              <a:ext uri="{FF2B5EF4-FFF2-40B4-BE49-F238E27FC236}">
                <a16:creationId xmlns:a16="http://schemas.microsoft.com/office/drawing/2014/main" id="{8B5F8AF7-B18A-F7E8-E084-E53607208F22}"/>
              </a:ext>
            </a:extLst>
          </p:cNvPr>
          <p:cNvSpPr txBox="1"/>
          <p:nvPr/>
        </p:nvSpPr>
        <p:spPr>
          <a:xfrm>
            <a:off x="609604" y="5774990"/>
            <a:ext cx="10823430" cy="338554"/>
          </a:xfrm>
          <a:prstGeom prst="rect">
            <a:avLst/>
          </a:prstGeom>
          <a:noFill/>
        </p:spPr>
        <p:txBody>
          <a:bodyPr wrap="square">
            <a:spAutoFit/>
          </a:bodyPr>
          <a:lstStyle/>
          <a:p>
            <a:r>
              <a:rPr lang="en-US" sz="1600" b="1" dirty="0">
                <a:hlinkClick r:id="rId3"/>
              </a:rPr>
              <a:t>https://www.hiv.uw.edu/go/screening-diagnosis/acute-recent-early-hiv/core-concept/all</a:t>
            </a:r>
            <a:r>
              <a:rPr lang="en-US" sz="1600" b="1" dirty="0"/>
              <a:t> </a:t>
            </a:r>
            <a:r>
              <a:rPr lang="en-US" sz="1600" dirty="0"/>
              <a:t>Accessed 4/25/2024</a:t>
            </a:r>
          </a:p>
        </p:txBody>
      </p:sp>
      <p:sp>
        <p:nvSpPr>
          <p:cNvPr id="5" name="Slide Number Placeholder 4">
            <a:extLst>
              <a:ext uri="{FF2B5EF4-FFF2-40B4-BE49-F238E27FC236}">
                <a16:creationId xmlns:a16="http://schemas.microsoft.com/office/drawing/2014/main" id="{8874064C-A83F-0046-AEF8-B946442B57A2}"/>
              </a:ext>
            </a:extLst>
          </p:cNvPr>
          <p:cNvSpPr>
            <a:spLocks noGrp="1"/>
          </p:cNvSpPr>
          <p:nvPr>
            <p:ph type="sldNum" sz="quarter" idx="12"/>
          </p:nvPr>
        </p:nvSpPr>
        <p:spPr/>
        <p:txBody>
          <a:bodyPr/>
          <a:lstStyle/>
          <a:p>
            <a:fld id="{1D2EA5EF-C699-AF4C-BA42-C0A1CAAB713C}" type="slidenum">
              <a:rPr lang="en-US" smtClean="0"/>
              <a:t>13</a:t>
            </a:fld>
            <a:endParaRPr lang="en-US"/>
          </a:p>
        </p:txBody>
      </p:sp>
    </p:spTree>
    <p:extLst>
      <p:ext uri="{BB962C8B-B14F-4D97-AF65-F5344CB8AC3E}">
        <p14:creationId xmlns:p14="http://schemas.microsoft.com/office/powerpoint/2010/main" val="22777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Acute Retroviral Syndrome Picture</a:t>
            </a:r>
          </a:p>
        </p:txBody>
      </p:sp>
      <p:pic>
        <p:nvPicPr>
          <p:cNvPr id="8" name="Picture 7" descr="A close-up of a person's chest with small red papule near the clavicle and neck area. ">
            <a:extLst>
              <a:ext uri="{FF2B5EF4-FFF2-40B4-BE49-F238E27FC236}">
                <a16:creationId xmlns:a16="http://schemas.microsoft.com/office/drawing/2014/main" id="{1F4E03E6-803F-FA1E-5E8C-F0AE30B9BF6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4763" y="0"/>
            <a:ext cx="12192000" cy="6857999"/>
          </a:xfrm>
          <a:prstGeom prst="rect">
            <a:avLst/>
          </a:prstGeom>
        </p:spPr>
      </p:pic>
      <p:sp>
        <p:nvSpPr>
          <p:cNvPr id="10" name="TextBox 9">
            <a:extLst>
              <a:ext uri="{FF2B5EF4-FFF2-40B4-BE49-F238E27FC236}">
                <a16:creationId xmlns:a16="http://schemas.microsoft.com/office/drawing/2014/main" id="{2ADA4D26-D1E3-CF02-1BDB-3E399F9F03DC}"/>
              </a:ext>
            </a:extLst>
          </p:cNvPr>
          <p:cNvSpPr txBox="1"/>
          <p:nvPr/>
        </p:nvSpPr>
        <p:spPr>
          <a:xfrm>
            <a:off x="84763" y="6242392"/>
            <a:ext cx="2796518" cy="523220"/>
          </a:xfrm>
          <a:prstGeom prst="rect">
            <a:avLst/>
          </a:prstGeom>
          <a:noFill/>
        </p:spPr>
        <p:txBody>
          <a:bodyPr wrap="square">
            <a:spAutoFit/>
          </a:bodyPr>
          <a:lstStyle/>
          <a:p>
            <a:r>
              <a:rPr lang="en-US" sz="1400" dirty="0">
                <a:solidFill>
                  <a:srgbClr val="0070C0"/>
                </a:solidFill>
                <a:cs typeface="Calibri" panose="020F0502020204030204" pitchFamily="34" charset="0"/>
              </a:rPr>
              <a:t>Photo by David </a:t>
            </a:r>
            <a:r>
              <a:rPr lang="en-US" sz="1400" dirty="0" err="1">
                <a:solidFill>
                  <a:srgbClr val="0070C0"/>
                </a:solidFill>
                <a:cs typeface="Calibri" panose="020F0502020204030204" pitchFamily="34" charset="0"/>
              </a:rPr>
              <a:t>Spach</a:t>
            </a:r>
            <a:r>
              <a:rPr lang="en-US" sz="1400" dirty="0">
                <a:solidFill>
                  <a:srgbClr val="0070C0"/>
                </a:solidFill>
                <a:cs typeface="Calibri" panose="020F0502020204030204" pitchFamily="34" charset="0"/>
              </a:rPr>
              <a:t> MD. </a:t>
            </a:r>
          </a:p>
          <a:p>
            <a:r>
              <a:rPr lang="en-US" sz="1400" dirty="0">
                <a:solidFill>
                  <a:srgbClr val="0070C0"/>
                </a:solidFill>
                <a:cs typeface="Calibri" panose="020F0502020204030204" pitchFamily="34" charset="0"/>
              </a:rPr>
              <a:t>Used with permission.</a:t>
            </a:r>
          </a:p>
        </p:txBody>
      </p:sp>
      <p:sp>
        <p:nvSpPr>
          <p:cNvPr id="11" name="Rectangle 10">
            <a:extLst>
              <a:ext uri="{FF2B5EF4-FFF2-40B4-BE49-F238E27FC236}">
                <a16:creationId xmlns:a16="http://schemas.microsoft.com/office/drawing/2014/main" id="{1DE2AD10-EDCD-6080-F424-F1AA22458CBD}"/>
              </a:ext>
            </a:extLst>
          </p:cNvPr>
          <p:cNvSpPr/>
          <p:nvPr/>
        </p:nvSpPr>
        <p:spPr>
          <a:xfrm>
            <a:off x="3363450" y="6402517"/>
            <a:ext cx="8505987" cy="338554"/>
          </a:xfrm>
          <a:prstGeom prst="rect">
            <a:avLst/>
          </a:prstGeom>
        </p:spPr>
        <p:txBody>
          <a:bodyPr wrap="square">
            <a:spAutoFit/>
          </a:bodyPr>
          <a:lstStyle/>
          <a:p>
            <a:r>
              <a:rPr lang="en-US" sz="1600" dirty="0">
                <a:solidFill>
                  <a:srgbClr val="0070C0"/>
                </a:solidFill>
                <a:cs typeface="Calibri" panose="020F0502020204030204" pitchFamily="34" charset="0"/>
              </a:rPr>
              <a:t>https://</a:t>
            </a:r>
            <a:r>
              <a:rPr lang="en-US" sz="1600" dirty="0" err="1">
                <a:solidFill>
                  <a:srgbClr val="0070C0"/>
                </a:solidFill>
                <a:cs typeface="Calibri" panose="020F0502020204030204" pitchFamily="34" charset="0"/>
              </a:rPr>
              <a:t>www.hiv.uw.edu</a:t>
            </a:r>
            <a:r>
              <a:rPr lang="en-US" sz="1600" dirty="0">
                <a:solidFill>
                  <a:srgbClr val="0070C0"/>
                </a:solidFill>
                <a:cs typeface="Calibri" panose="020F0502020204030204" pitchFamily="34" charset="0"/>
              </a:rPr>
              <a:t>/go/screening-diagnosis/acute-recent-early-</a:t>
            </a:r>
            <a:r>
              <a:rPr lang="en-US" sz="1600" dirty="0" err="1">
                <a:solidFill>
                  <a:srgbClr val="0070C0"/>
                </a:solidFill>
                <a:cs typeface="Calibri" panose="020F0502020204030204" pitchFamily="34" charset="0"/>
              </a:rPr>
              <a:t>hiv</a:t>
            </a:r>
            <a:r>
              <a:rPr lang="en-US" sz="1600" dirty="0">
                <a:solidFill>
                  <a:srgbClr val="0070C0"/>
                </a:solidFill>
                <a:cs typeface="Calibri" panose="020F0502020204030204" pitchFamily="34" charset="0"/>
              </a:rPr>
              <a:t>/core-concept/all</a:t>
            </a:r>
          </a:p>
        </p:txBody>
      </p:sp>
      <p:sp>
        <p:nvSpPr>
          <p:cNvPr id="5" name="Slide Number Placeholder 4">
            <a:extLst>
              <a:ext uri="{FF2B5EF4-FFF2-40B4-BE49-F238E27FC236}">
                <a16:creationId xmlns:a16="http://schemas.microsoft.com/office/drawing/2014/main" id="{8874064C-A83F-0046-AEF8-B946442B57A2}"/>
              </a:ext>
            </a:extLst>
          </p:cNvPr>
          <p:cNvSpPr>
            <a:spLocks noGrp="1"/>
          </p:cNvSpPr>
          <p:nvPr>
            <p:ph type="sldNum" sz="quarter" idx="12"/>
          </p:nvPr>
        </p:nvSpPr>
        <p:spPr/>
        <p:txBody>
          <a:bodyPr/>
          <a:lstStyle/>
          <a:p>
            <a:fld id="{1D2EA5EF-C699-AF4C-BA42-C0A1CAAB713C}" type="slidenum">
              <a:rPr lang="en-US" smtClean="0"/>
              <a:t>14</a:t>
            </a:fld>
            <a:endParaRPr lang="en-US"/>
          </a:p>
        </p:txBody>
      </p:sp>
    </p:spTree>
    <p:extLst>
      <p:ext uri="{BB962C8B-B14F-4D97-AF65-F5344CB8AC3E}">
        <p14:creationId xmlns:p14="http://schemas.microsoft.com/office/powerpoint/2010/main" val="104281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in Acute HIV Infection</a:t>
            </a:r>
            <a:endParaRPr lang="en-US" sz="3600" dirty="0"/>
          </a:p>
        </p:txBody>
      </p:sp>
      <p:pic>
        <p:nvPicPr>
          <p:cNvPr id="4" name="Content Placeholder 3" descr="Image showing timing of positivity for HIV diagnostic tests following initial HIV infection. ">
            <a:extLst>
              <a:ext uri="{FF2B5EF4-FFF2-40B4-BE49-F238E27FC236}">
                <a16:creationId xmlns:a16="http://schemas.microsoft.com/office/drawing/2014/main" id="{4BD1E4E5-6841-3A5F-6AAD-6A074B8C160E}"/>
              </a:ext>
            </a:extLst>
          </p:cNvPr>
          <p:cNvPicPr>
            <a:picLocks noChangeAspect="1"/>
          </p:cNvPicPr>
          <p:nvPr/>
        </p:nvPicPr>
        <p:blipFill>
          <a:blip r:embed="rId3"/>
          <a:stretch>
            <a:fillRect/>
          </a:stretch>
        </p:blipFill>
        <p:spPr>
          <a:xfrm>
            <a:off x="144397" y="1417639"/>
            <a:ext cx="6860201" cy="4307305"/>
          </a:xfrm>
          <a:prstGeom prst="rect">
            <a:avLst/>
          </a:prstGeom>
        </p:spPr>
      </p:pic>
      <p:sp>
        <p:nvSpPr>
          <p:cNvPr id="3" name="Content Placeholder 2"/>
          <p:cNvSpPr>
            <a:spLocks noGrp="1"/>
          </p:cNvSpPr>
          <p:nvPr>
            <p:ph idx="1"/>
          </p:nvPr>
        </p:nvSpPr>
        <p:spPr>
          <a:xfrm>
            <a:off x="7161921" y="1618686"/>
            <a:ext cx="4885682" cy="3905210"/>
          </a:xfrm>
        </p:spPr>
        <p:txBody>
          <a:bodyPr>
            <a:normAutofit/>
          </a:bodyPr>
          <a:lstStyle/>
          <a:p>
            <a:pPr marL="114112" indent="0">
              <a:buNone/>
            </a:pPr>
            <a:r>
              <a:rPr lang="en-US" sz="2000" dirty="0"/>
              <a:t>For individuals in whom there is a strong clinical suspicion of acute HIV infection, but initial testing with the HIV-1/2 antigen-antibody immunoassay is negative, additional testing should be performed with an HIV-1 RNA assay. The rationale for this approach is that individuals with very early HIV infection can have a negative HIV-1 p24 antigen test, and the only assay that would detect HIV in that setting is an HIV-1 RNA.</a:t>
            </a:r>
          </a:p>
        </p:txBody>
      </p:sp>
      <p:sp>
        <p:nvSpPr>
          <p:cNvPr id="9" name="TextBox 8">
            <a:extLst>
              <a:ext uri="{FF2B5EF4-FFF2-40B4-BE49-F238E27FC236}">
                <a16:creationId xmlns:a16="http://schemas.microsoft.com/office/drawing/2014/main" id="{EA962B1D-9955-8545-5804-09B8DEB8410F}"/>
              </a:ext>
            </a:extLst>
          </p:cNvPr>
          <p:cNvSpPr txBox="1"/>
          <p:nvPr/>
        </p:nvSpPr>
        <p:spPr>
          <a:xfrm>
            <a:off x="475417" y="5843457"/>
            <a:ext cx="11221612" cy="584775"/>
          </a:xfrm>
          <a:prstGeom prst="rect">
            <a:avLst/>
          </a:prstGeom>
          <a:noFill/>
        </p:spPr>
        <p:txBody>
          <a:bodyPr wrap="square">
            <a:spAutoFit/>
          </a:bodyPr>
          <a:lstStyle/>
          <a:p>
            <a:pPr algn="ctr"/>
            <a:r>
              <a:rPr lang="en-US" sz="1400" dirty="0">
                <a:hlinkClick r:id="rId4"/>
              </a:rPr>
              <a:t>https://www.hiv.uw.edu/go/screening-diagnosis/acute-recent-early-hiv/core-concept/all</a:t>
            </a:r>
            <a:r>
              <a:rPr lang="en-US" sz="1400" dirty="0"/>
              <a:t> Accessed 4/25/2024</a:t>
            </a:r>
          </a:p>
          <a:p>
            <a:endParaRPr lang="en-US" dirty="0"/>
          </a:p>
        </p:txBody>
      </p:sp>
      <p:sp>
        <p:nvSpPr>
          <p:cNvPr id="5" name="Slide Number Placeholder 4">
            <a:extLst>
              <a:ext uri="{FF2B5EF4-FFF2-40B4-BE49-F238E27FC236}">
                <a16:creationId xmlns:a16="http://schemas.microsoft.com/office/drawing/2014/main" id="{8874064C-A83F-0046-AEF8-B946442B57A2}"/>
              </a:ext>
            </a:extLst>
          </p:cNvPr>
          <p:cNvSpPr>
            <a:spLocks noGrp="1"/>
          </p:cNvSpPr>
          <p:nvPr>
            <p:ph type="sldNum" sz="quarter" idx="12"/>
          </p:nvPr>
        </p:nvSpPr>
        <p:spPr/>
        <p:txBody>
          <a:bodyPr/>
          <a:lstStyle/>
          <a:p>
            <a:fld id="{1D2EA5EF-C699-AF4C-BA42-C0A1CAAB713C}" type="slidenum">
              <a:rPr lang="en-US" smtClean="0"/>
              <a:t>15</a:t>
            </a:fld>
            <a:endParaRPr lang="en-US"/>
          </a:p>
        </p:txBody>
      </p:sp>
    </p:spTree>
    <p:extLst>
      <p:ext uri="{BB962C8B-B14F-4D97-AF65-F5344CB8AC3E}">
        <p14:creationId xmlns:p14="http://schemas.microsoft.com/office/powerpoint/2010/main" val="1679244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Figure 1. Recommended HIV diagnostic algorithm updated to include currently approved HIV-1 and HIV-1/2 NATs with a diagnostic claim for the third step. </a:t>
            </a:r>
          </a:p>
        </p:txBody>
      </p:sp>
      <p:pic>
        <p:nvPicPr>
          <p:cNvPr id="8" name="Picture 7" descr="Image showing the recommended HIV diagnostic algorithm updated to include currently approved HIV-1 and HIV-1/2 NATs with a diagnostic claim for the third step.">
            <a:extLst>
              <a:ext uri="{FF2B5EF4-FFF2-40B4-BE49-F238E27FC236}">
                <a16:creationId xmlns:a16="http://schemas.microsoft.com/office/drawing/2014/main" id="{D2A1755B-5920-CBAF-21C3-8E482421037A}"/>
              </a:ext>
            </a:extLst>
          </p:cNvPr>
          <p:cNvPicPr>
            <a:picLocks noChangeAspect="1"/>
          </p:cNvPicPr>
          <p:nvPr/>
        </p:nvPicPr>
        <p:blipFill>
          <a:blip r:embed="rId3"/>
          <a:stretch>
            <a:fillRect/>
          </a:stretch>
        </p:blipFill>
        <p:spPr>
          <a:xfrm>
            <a:off x="0" y="0"/>
            <a:ext cx="12361525" cy="6905679"/>
          </a:xfrm>
          <a:prstGeom prst="rect">
            <a:avLst/>
          </a:prstGeom>
        </p:spPr>
      </p:pic>
      <p:sp>
        <p:nvSpPr>
          <p:cNvPr id="10" name="Rectangle 9">
            <a:extLst>
              <a:ext uri="{FF2B5EF4-FFF2-40B4-BE49-F238E27FC236}">
                <a16:creationId xmlns:a16="http://schemas.microsoft.com/office/drawing/2014/main" id="{F6FEE17D-D4FE-5919-D2A8-76A2E6AE3659}"/>
              </a:ext>
            </a:extLst>
          </p:cNvPr>
          <p:cNvSpPr/>
          <p:nvPr/>
        </p:nvSpPr>
        <p:spPr>
          <a:xfrm>
            <a:off x="5654351" y="454460"/>
            <a:ext cx="6707174" cy="261610"/>
          </a:xfrm>
          <a:prstGeom prst="rect">
            <a:avLst/>
          </a:prstGeom>
        </p:spPr>
        <p:txBody>
          <a:bodyPr wrap="square">
            <a:spAutoFit/>
          </a:bodyPr>
          <a:lstStyle/>
          <a:p>
            <a:r>
              <a:rPr lang="en-US" sz="1100" dirty="0">
                <a:solidFill>
                  <a:srgbClr val="0070C0"/>
                </a:solidFill>
                <a:cs typeface="Calibri" panose="020F0502020204030204" pitchFamily="34" charset="0"/>
                <a:hlinkClick r:id="rId4">
                  <a:extLst>
                    <a:ext uri="{A12FA001-AC4F-418D-AE19-62706E023703}">
                      <ahyp:hlinkClr xmlns:ahyp="http://schemas.microsoft.com/office/drawing/2018/hyperlinkcolor" val="tx"/>
                    </a:ext>
                  </a:extLst>
                </a:hlinkClick>
              </a:rPr>
              <a:t>https://www.cdc.gov/hiv/guidelines/recommendations/technical-update-for-hiv.html</a:t>
            </a:r>
            <a:r>
              <a:rPr lang="en-US" sz="1100" dirty="0">
                <a:solidFill>
                  <a:srgbClr val="0070C0"/>
                </a:solidFill>
                <a:cs typeface="Calibri" panose="020F0502020204030204" pitchFamily="34" charset="0"/>
              </a:rPr>
              <a:t> </a:t>
            </a:r>
            <a:r>
              <a:rPr lang="en-US" sz="1100" dirty="0">
                <a:cs typeface="Calibri" panose="020F0502020204030204" pitchFamily="34" charset="0"/>
              </a:rPr>
              <a:t>accessed 4/29/2024</a:t>
            </a:r>
          </a:p>
        </p:txBody>
      </p:sp>
      <p:sp>
        <p:nvSpPr>
          <p:cNvPr id="5" name="Slide Number Placeholder 4">
            <a:extLst>
              <a:ext uri="{FF2B5EF4-FFF2-40B4-BE49-F238E27FC236}">
                <a16:creationId xmlns:a16="http://schemas.microsoft.com/office/drawing/2014/main" id="{8874064C-A83F-0046-AEF8-B946442B57A2}"/>
              </a:ext>
            </a:extLst>
          </p:cNvPr>
          <p:cNvSpPr>
            <a:spLocks noGrp="1"/>
          </p:cNvSpPr>
          <p:nvPr>
            <p:ph type="sldNum" sz="quarter" idx="12"/>
          </p:nvPr>
        </p:nvSpPr>
        <p:spPr/>
        <p:txBody>
          <a:bodyPr/>
          <a:lstStyle/>
          <a:p>
            <a:fld id="{1D2EA5EF-C699-AF4C-BA42-C0A1CAAB713C}" type="slidenum">
              <a:rPr lang="en-US" smtClean="0"/>
              <a:t>16</a:t>
            </a:fld>
            <a:endParaRPr lang="en-US"/>
          </a:p>
        </p:txBody>
      </p:sp>
    </p:spTree>
    <p:extLst>
      <p:ext uri="{BB962C8B-B14F-4D97-AF65-F5344CB8AC3E}">
        <p14:creationId xmlns:p14="http://schemas.microsoft.com/office/powerpoint/2010/main" val="194287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in Acute HIV Infection </a:t>
            </a:r>
            <a:r>
              <a:rPr lang="en-US" dirty="0">
                <a:solidFill>
                  <a:schemeClr val="bg1"/>
                </a:solidFill>
              </a:rPr>
              <a:t>(2)</a:t>
            </a:r>
          </a:p>
        </p:txBody>
      </p:sp>
      <p:sp>
        <p:nvSpPr>
          <p:cNvPr id="3" name="Content Placeholder 2"/>
          <p:cNvSpPr>
            <a:spLocks noGrp="1"/>
          </p:cNvSpPr>
          <p:nvPr>
            <p:ph idx="1"/>
          </p:nvPr>
        </p:nvSpPr>
        <p:spPr/>
        <p:txBody>
          <a:bodyPr>
            <a:normAutofit/>
          </a:bodyPr>
          <a:lstStyle/>
          <a:p>
            <a:r>
              <a:rPr lang="en-US" b="1" dirty="0"/>
              <a:t>HIV NAT Tests Approved for Diagnosis</a:t>
            </a:r>
          </a:p>
          <a:p>
            <a:pPr marL="114112" indent="0">
              <a:buNone/>
            </a:pPr>
            <a:endParaRPr lang="en-US" b="1" dirty="0"/>
          </a:p>
          <a:p>
            <a:pPr lvl="1"/>
            <a:r>
              <a:rPr lang="en-US" dirty="0"/>
              <a:t>Aptima HIV-1 </a:t>
            </a:r>
            <a:r>
              <a:rPr lang="en-US" dirty="0" err="1"/>
              <a:t>QuantDx</a:t>
            </a:r>
            <a:r>
              <a:rPr lang="en-US" dirty="0"/>
              <a:t> Assay (Hologic)</a:t>
            </a:r>
          </a:p>
          <a:p>
            <a:pPr marL="410805" lvl="1" indent="0">
              <a:buNone/>
            </a:pPr>
            <a:endParaRPr lang="en-US" dirty="0"/>
          </a:p>
          <a:p>
            <a:pPr lvl="1"/>
            <a:r>
              <a:rPr lang="en-US" dirty="0" err="1"/>
              <a:t>Alinity</a:t>
            </a:r>
            <a:r>
              <a:rPr lang="en-US" dirty="0"/>
              <a:t> m HIV-1Assay (Abbott) </a:t>
            </a:r>
          </a:p>
          <a:p>
            <a:pPr lvl="2"/>
            <a:r>
              <a:rPr lang="en-US" dirty="0"/>
              <a:t>Both of the above tests provide qualitative and quantitative results</a:t>
            </a:r>
          </a:p>
          <a:p>
            <a:pPr marL="775964" lvl="2" indent="0">
              <a:buNone/>
            </a:pPr>
            <a:endParaRPr lang="en-US" dirty="0"/>
          </a:p>
          <a:p>
            <a:pPr lvl="1"/>
            <a:r>
              <a:rPr lang="en-US" dirty="0"/>
              <a:t>Cobas HIV1/HIV2 Qualitative Test (Roche)</a:t>
            </a:r>
          </a:p>
          <a:p>
            <a:pPr lvl="2"/>
            <a:r>
              <a:rPr lang="en-US" dirty="0"/>
              <a:t>Can differentiate between HIV1 and HIV2</a:t>
            </a:r>
          </a:p>
          <a:p>
            <a:pPr lvl="2"/>
            <a:r>
              <a:rPr lang="en-US" dirty="0"/>
              <a:t>Provides qualitative result only</a:t>
            </a:r>
          </a:p>
          <a:p>
            <a:pPr marL="114112" indent="0">
              <a:buNone/>
            </a:pPr>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17</a:t>
            </a:fld>
            <a:endParaRPr lang="en-US"/>
          </a:p>
        </p:txBody>
      </p:sp>
    </p:spTree>
    <p:extLst>
      <p:ext uri="{BB962C8B-B14F-4D97-AF65-F5344CB8AC3E}">
        <p14:creationId xmlns:p14="http://schemas.microsoft.com/office/powerpoint/2010/main" val="221315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on </a:t>
            </a:r>
            <a:r>
              <a:rPr lang="en-US" dirty="0" err="1"/>
              <a:t>PrEP</a:t>
            </a:r>
            <a:endParaRPr lang="en-US" dirty="0"/>
          </a:p>
        </p:txBody>
      </p:sp>
      <p:sp>
        <p:nvSpPr>
          <p:cNvPr id="3" name="Content Placeholder 2"/>
          <p:cNvSpPr>
            <a:spLocks noGrp="1"/>
          </p:cNvSpPr>
          <p:nvPr>
            <p:ph idx="1"/>
          </p:nvPr>
        </p:nvSpPr>
        <p:spPr>
          <a:xfrm>
            <a:off x="609604" y="1318055"/>
            <a:ext cx="11087425" cy="4649448"/>
          </a:xfrm>
        </p:spPr>
        <p:txBody>
          <a:bodyPr>
            <a:normAutofit fontScale="92500" lnSpcReduction="10000"/>
          </a:bodyPr>
          <a:lstStyle/>
          <a:p>
            <a:r>
              <a:rPr lang="en-US" dirty="0"/>
              <a:t>32 year old man recently relocated to your city from Chicago. He had been taking HIV </a:t>
            </a:r>
            <a:r>
              <a:rPr lang="en-US" dirty="0" err="1"/>
              <a:t>PrEP</a:t>
            </a:r>
            <a:r>
              <a:rPr lang="en-US" dirty="0"/>
              <a:t> (2:1:1) with </a:t>
            </a:r>
            <a:r>
              <a:rPr lang="en-US" dirty="0" err="1"/>
              <a:t>TdF</a:t>
            </a:r>
            <a:r>
              <a:rPr lang="en-US" dirty="0"/>
              <a:t>/FTC and wants to establish care and a refill in order to continue his </a:t>
            </a:r>
            <a:r>
              <a:rPr lang="en-US" dirty="0" err="1"/>
              <a:t>PrEP.</a:t>
            </a:r>
            <a:endParaRPr lang="en-US" dirty="0"/>
          </a:p>
          <a:p>
            <a:pPr marL="114112" indent="0">
              <a:buNone/>
            </a:pPr>
            <a:endParaRPr lang="en-US" dirty="0"/>
          </a:p>
          <a:p>
            <a:r>
              <a:rPr lang="en-US" dirty="0"/>
              <a:t>He has been generally healthy although did have GC urethritis about 3 years ago. Has had COVID x 1 after 3 doses of vaccine. No recent illness. ROS negative. </a:t>
            </a:r>
            <a:r>
              <a:rPr lang="en-US" dirty="0" err="1"/>
              <a:t>PEx</a:t>
            </a:r>
            <a:r>
              <a:rPr lang="en-US" dirty="0"/>
              <a:t> unremarkable as well.</a:t>
            </a:r>
          </a:p>
          <a:p>
            <a:pPr marL="114112" indent="0">
              <a:buNone/>
            </a:pPr>
            <a:endParaRPr lang="en-US" dirty="0"/>
          </a:p>
          <a:p>
            <a:r>
              <a:rPr lang="en-US" dirty="0"/>
              <a:t>He is sexually active with men, “versatile”, rarely uses condoms. “I do a pretty good job with my 2:1:1 </a:t>
            </a:r>
            <a:r>
              <a:rPr lang="en-US" dirty="0" err="1"/>
              <a:t>PrEP</a:t>
            </a:r>
            <a:r>
              <a:rPr lang="en-US" dirty="0"/>
              <a:t>”. Completed recent 2:1:1 dose 48 hours ago, does not know HIV status of last partner. </a:t>
            </a:r>
          </a:p>
          <a:p>
            <a:pPr marL="114112" indent="0">
              <a:buNone/>
            </a:pPr>
            <a:endParaRPr lang="en-US" dirty="0"/>
          </a:p>
          <a:p>
            <a:r>
              <a:rPr lang="en-US" dirty="0"/>
              <a:t>Provider ordered labs and Rx continued </a:t>
            </a:r>
            <a:r>
              <a:rPr lang="en-US" dirty="0" err="1"/>
              <a:t>PrEP.</a:t>
            </a:r>
            <a:endParaRPr lang="en-US" dirty="0"/>
          </a:p>
          <a:p>
            <a:endParaRPr lang="en-US" b="1" dirty="0"/>
          </a:p>
          <a:p>
            <a:pPr marL="114112" indent="0">
              <a:buNone/>
            </a:pPr>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18</a:t>
            </a:fld>
            <a:endParaRPr lang="en-US"/>
          </a:p>
        </p:txBody>
      </p:sp>
    </p:spTree>
    <p:extLst>
      <p:ext uri="{BB962C8B-B14F-4D97-AF65-F5344CB8AC3E}">
        <p14:creationId xmlns:p14="http://schemas.microsoft.com/office/powerpoint/2010/main" val="1036448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on </a:t>
            </a:r>
            <a:r>
              <a:rPr lang="en-US" dirty="0" err="1"/>
              <a:t>PrEP</a:t>
            </a:r>
            <a:r>
              <a:rPr lang="en-US" dirty="0"/>
              <a:t> </a:t>
            </a:r>
            <a:r>
              <a:rPr lang="en-US" dirty="0">
                <a:solidFill>
                  <a:srgbClr val="FDFDFD"/>
                </a:solidFill>
              </a:rPr>
              <a:t>2</a:t>
            </a:r>
          </a:p>
        </p:txBody>
      </p:sp>
      <p:sp>
        <p:nvSpPr>
          <p:cNvPr id="3" name="Content Placeholder 2"/>
          <p:cNvSpPr>
            <a:spLocks noGrp="1"/>
          </p:cNvSpPr>
          <p:nvPr>
            <p:ph idx="1"/>
          </p:nvPr>
        </p:nvSpPr>
        <p:spPr/>
        <p:txBody>
          <a:bodyPr>
            <a:normAutofit/>
          </a:bodyPr>
          <a:lstStyle/>
          <a:p>
            <a:r>
              <a:rPr lang="en-US" dirty="0"/>
              <a:t>Labs:</a:t>
            </a:r>
          </a:p>
          <a:p>
            <a:pPr lvl="1"/>
            <a:r>
              <a:rPr lang="en-US" sz="2000" dirty="0"/>
              <a:t>RPR negative, 3 site testing for CT and GC return negative</a:t>
            </a:r>
          </a:p>
          <a:p>
            <a:pPr lvl="1"/>
            <a:r>
              <a:rPr lang="en-US" sz="2000" dirty="0"/>
              <a:t>HCV negative, </a:t>
            </a:r>
            <a:r>
              <a:rPr lang="en-US" sz="2000" dirty="0" err="1"/>
              <a:t>HBsAB</a:t>
            </a:r>
            <a:r>
              <a:rPr lang="en-US" sz="2000" dirty="0"/>
              <a:t> positive, </a:t>
            </a:r>
          </a:p>
          <a:p>
            <a:pPr lvl="1"/>
            <a:r>
              <a:rPr lang="en-US" sz="2000" dirty="0"/>
              <a:t>Renal panel and UA unremarkable</a:t>
            </a:r>
          </a:p>
          <a:p>
            <a:pPr lvl="1"/>
            <a:r>
              <a:rPr lang="en-US" sz="2000" dirty="0"/>
              <a:t>4th Gen HIV:  antigen/antibody screen positive, differentiation assay negative, NAT positive</a:t>
            </a:r>
          </a:p>
          <a:p>
            <a:pPr lvl="1"/>
            <a:endParaRPr lang="en-US" sz="2000" dirty="0"/>
          </a:p>
          <a:p>
            <a:r>
              <a:rPr lang="en-US" dirty="0"/>
              <a:t>What do you do now?</a:t>
            </a: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19</a:t>
            </a:fld>
            <a:endParaRPr lang="en-US"/>
          </a:p>
        </p:txBody>
      </p:sp>
    </p:spTree>
    <p:extLst>
      <p:ext uri="{BB962C8B-B14F-4D97-AF65-F5344CB8AC3E}">
        <p14:creationId xmlns:p14="http://schemas.microsoft.com/office/powerpoint/2010/main" val="5126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vert="horz" lIns="91290" tIns="45645" rIns="91290" bIns="45645" rtlCol="0" anchor="t">
            <a:normAutofit fontScale="62500" lnSpcReduction="20000"/>
          </a:bodyPr>
          <a:lstStyle/>
          <a:p>
            <a:pPr marL="113665" indent="0">
              <a:buNone/>
            </a:pPr>
            <a:r>
              <a:rPr lang="en-US">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p>
          <a:p>
            <a:pPr marL="113665" indent="0">
              <a:buNone/>
            </a:pPr>
            <a:endParaRPr lang="en-US">
              <a:ea typeface="+mn-lt"/>
              <a:cs typeface="+mn-lt"/>
            </a:endParaRPr>
          </a:p>
          <a:p>
            <a:pPr marL="113665" indent="0">
              <a:buNone/>
            </a:pPr>
            <a:r>
              <a:rPr lang="en-US" b="1" dirty="0">
                <a:ea typeface="+mn-lt"/>
                <a:cs typeface="+mn-lt"/>
              </a:rPr>
              <a:t>HRSA Acknowledgement Statement </a:t>
            </a:r>
            <a:br>
              <a:rPr lang="en-US" b="1" dirty="0">
                <a:ea typeface="+mn-lt"/>
                <a:cs typeface="+mn-lt"/>
              </a:rPr>
            </a:br>
            <a:r>
              <a:rPr lang="en-US" dirty="0">
                <a:ea typeface="+mn-lt"/>
                <a:cs typeface="+mn-lt"/>
              </a:rPr>
              <a:t>The Pacific AETC is supported by the Health Resources and Services Administration (HRSA)</a:t>
            </a:r>
            <a:r>
              <a:rPr lang="en-US" b="1" dirty="0">
                <a:ea typeface="+mn-lt"/>
                <a:cs typeface="+mn-lt"/>
              </a:rPr>
              <a:t> </a:t>
            </a:r>
            <a:r>
              <a:rPr lang="en-US" dirty="0">
                <a:ea typeface="+mn-lt"/>
                <a:cs typeface="+mn-lt"/>
              </a:rPr>
              <a:t>of the U.S. Department of Health and Human Services (HHS) as part of an award totaling $3,887,700.00. The contents are those of the author(s) and do not necessarily represent the official views of, nor an endorsement, by HRSA, HHS, or the U.S. Government. For more information, please visit HRSA.gov. </a:t>
            </a:r>
          </a:p>
          <a:p>
            <a:pPr marL="113665" indent="0">
              <a:buNone/>
            </a:pPr>
            <a:endParaRPr lang="en-US">
              <a:ea typeface="+mn-lt"/>
              <a:cs typeface="+mn-lt"/>
            </a:endParaRPr>
          </a:p>
          <a:p>
            <a:pPr marL="113665" indent="0">
              <a:buNone/>
            </a:pPr>
            <a:r>
              <a:rPr lang="en-US" b="1" dirty="0">
                <a:ea typeface="+mn-lt"/>
                <a:cs typeface="+mn-lt"/>
              </a:rPr>
              <a:t>Trade Name Disclosure Statement </a:t>
            </a:r>
            <a:br>
              <a:rPr lang="en-US" b="1" dirty="0">
                <a:ea typeface="+mn-lt"/>
                <a:cs typeface="+mn-lt"/>
              </a:rPr>
            </a:br>
            <a:r>
              <a:rPr lang="en-US" dirty="0">
                <a:ea typeface="+mn-lt"/>
                <a:cs typeface="+mn-lt"/>
              </a:rPr>
              <a:t>Funding for this presentation was made possible by 5 U1OHA29292‐08‐00 from</a:t>
            </a:r>
            <a:r>
              <a:rPr lang="en-US" b="1" dirty="0">
                <a:ea typeface="+mn-lt"/>
                <a:cs typeface="+mn-lt"/>
              </a:rPr>
              <a:t> </a:t>
            </a:r>
            <a:r>
              <a:rPr lang="en-US" dirty="0">
                <a:ea typeface="+mn-lt"/>
                <a:cs typeface="+mn-lt"/>
              </a:rPr>
              <a:t>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113665" indent="0">
              <a:buNone/>
            </a:pPr>
            <a:endParaRPr lang="en-US" dirty="0">
              <a:ea typeface="+mn-lt"/>
              <a:cs typeface="+mn-lt"/>
            </a:endParaRP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195438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Diagnosing HIV in Persons using HIV </a:t>
            </a:r>
            <a:r>
              <a:rPr lang="en-US" dirty="0" err="1"/>
              <a:t>PrEP</a:t>
            </a:r>
            <a:endParaRPr lang="en-US" dirty="0"/>
          </a:p>
        </p:txBody>
      </p:sp>
      <p:sp>
        <p:nvSpPr>
          <p:cNvPr id="3" name="Content Placeholder 2"/>
          <p:cNvSpPr>
            <a:spLocks noGrp="1"/>
          </p:cNvSpPr>
          <p:nvPr>
            <p:ph idx="1"/>
          </p:nvPr>
        </p:nvSpPr>
        <p:spPr/>
        <p:txBody>
          <a:bodyPr>
            <a:normAutofit/>
          </a:bodyPr>
          <a:lstStyle/>
          <a:p>
            <a:r>
              <a:rPr lang="en-US" sz="2200" dirty="0"/>
              <a:t>Establishing a diagnosis of HIV in a person taking HIV </a:t>
            </a:r>
            <a:r>
              <a:rPr lang="en-US" sz="2200" dirty="0" err="1"/>
              <a:t>PrEP</a:t>
            </a:r>
            <a:r>
              <a:rPr lang="en-US" sz="2200" dirty="0"/>
              <a:t> can be more difficult and complicated than in a person who is not receiving HIV </a:t>
            </a:r>
            <a:r>
              <a:rPr lang="en-US" sz="2200" dirty="0" err="1"/>
              <a:t>PrEP.</a:t>
            </a:r>
            <a:endParaRPr lang="en-US" sz="2200" dirty="0"/>
          </a:p>
          <a:p>
            <a:r>
              <a:rPr lang="en-US" sz="2200" dirty="0"/>
              <a:t>Among some individuals who acquire HIV while taking HIV </a:t>
            </a:r>
            <a:r>
              <a:rPr lang="en-US" sz="2200" dirty="0" err="1"/>
              <a:t>PrEP</a:t>
            </a:r>
            <a:r>
              <a:rPr lang="en-US" sz="2200" dirty="0"/>
              <a:t>, especially when intermittently taking HIV </a:t>
            </a:r>
            <a:r>
              <a:rPr lang="en-US" sz="2200" dirty="0" err="1"/>
              <a:t>PrEP</a:t>
            </a:r>
            <a:r>
              <a:rPr lang="en-US" sz="2200" dirty="0"/>
              <a:t>, the HIV </a:t>
            </a:r>
            <a:r>
              <a:rPr lang="en-US" sz="2200" dirty="0" err="1"/>
              <a:t>PrEP</a:t>
            </a:r>
            <a:r>
              <a:rPr lang="en-US" sz="2200" dirty="0"/>
              <a:t> medications may be providing partial HIV treatment, potentially blunting the very high initial plasma HIV RNA levels that typically occur with acute HIV and blocking the host antibody responses to HIV. Further, in this situation, HIV p24 antigen levels may remain below a detectable level. </a:t>
            </a:r>
          </a:p>
          <a:p>
            <a:r>
              <a:rPr lang="en-US" sz="2200" dirty="0"/>
              <a:t>To this end, among people taking HIV </a:t>
            </a:r>
            <a:r>
              <a:rPr lang="en-US" sz="2200" dirty="0" err="1"/>
              <a:t>PrEP</a:t>
            </a:r>
            <a:r>
              <a:rPr lang="en-US" sz="2200" dirty="0"/>
              <a:t> who acquire HIV, the diagnosis of HIV may be significantly delayed, and ambiguous HIV testing results may develop.</a:t>
            </a:r>
          </a:p>
          <a:p>
            <a:pPr marL="114112" indent="0">
              <a:buNone/>
            </a:pPr>
            <a:endParaRPr lang="en-US" dirty="0"/>
          </a:p>
          <a:p>
            <a:pPr marL="114112" indent="0">
              <a:buNone/>
            </a:pPr>
            <a:endParaRPr lang="en-US" dirty="0"/>
          </a:p>
        </p:txBody>
      </p:sp>
      <p:sp>
        <p:nvSpPr>
          <p:cNvPr id="6" name="Rectangle 5">
            <a:extLst>
              <a:ext uri="{FF2B5EF4-FFF2-40B4-BE49-F238E27FC236}">
                <a16:creationId xmlns:a16="http://schemas.microsoft.com/office/drawing/2014/main" id="{861CB4C6-0970-9B52-8BA5-4237176941C4}"/>
              </a:ext>
            </a:extLst>
          </p:cNvPr>
          <p:cNvSpPr/>
          <p:nvPr/>
        </p:nvSpPr>
        <p:spPr>
          <a:xfrm>
            <a:off x="981405" y="5778956"/>
            <a:ext cx="11125832" cy="338554"/>
          </a:xfrm>
          <a:prstGeom prst="rect">
            <a:avLst/>
          </a:prstGeom>
        </p:spPr>
        <p:txBody>
          <a:bodyPr wrap="square">
            <a:spAutoFit/>
          </a:bodyPr>
          <a:lstStyle/>
          <a:p>
            <a:r>
              <a:rPr lang="en-US" sz="1600" dirty="0">
                <a:solidFill>
                  <a:srgbClr val="0070C0"/>
                </a:solidFill>
                <a:cs typeface="Calibri" panose="020F0502020204030204" pitchFamily="34" charset="0"/>
                <a:hlinkClick r:id="rId2">
                  <a:extLst>
                    <a:ext uri="{A12FA001-AC4F-418D-AE19-62706E023703}">
                      <ahyp:hlinkClr xmlns:ahyp="http://schemas.microsoft.com/office/drawing/2018/hyperlinkcolor" val="tx"/>
                    </a:ext>
                  </a:extLst>
                </a:hlinkClick>
              </a:rPr>
              <a:t>https://www.hivprep.uw.edu/custom/hiv-prep-fundamentals/follow-up-monitoring-on-prep/5</a:t>
            </a:r>
            <a:r>
              <a:rPr lang="en-US" sz="1600" dirty="0">
                <a:solidFill>
                  <a:srgbClr val="0070C0"/>
                </a:solidFill>
                <a:cs typeface="Calibri" panose="020F0502020204030204" pitchFamily="34" charset="0"/>
              </a:rPr>
              <a:t> </a:t>
            </a:r>
            <a:r>
              <a:rPr lang="en-US" sz="1600" dirty="0">
                <a:cs typeface="Calibri" panose="020F0502020204030204" pitchFamily="34" charset="0"/>
              </a:rPr>
              <a:t>accessed 4/27/2024</a:t>
            </a: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20</a:t>
            </a:fld>
            <a:endParaRPr lang="en-US"/>
          </a:p>
        </p:txBody>
      </p:sp>
    </p:spTree>
    <p:extLst>
      <p:ext uri="{BB962C8B-B14F-4D97-AF65-F5344CB8AC3E}">
        <p14:creationId xmlns:p14="http://schemas.microsoft.com/office/powerpoint/2010/main" val="2510105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Delays In HIV Diagnosis in Persons using </a:t>
            </a:r>
            <a:r>
              <a:rPr lang="en-US" dirty="0" err="1"/>
              <a:t>PrEP</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In the HPTN 083 study that compared oral TDF-FTC with CAB-LA, the diagnosis of HIV was frequently delayed when using standard HIV-1/2 antigen-antibody testing—for a substantial number of participants who had incident HIV infection. The delay in HIV diagnosis was proven by retrospective testing of these blood samples using a highly sensitive HIV-1 RNA assay.</a:t>
            </a:r>
          </a:p>
          <a:p>
            <a:r>
              <a:rPr lang="en-US" dirty="0"/>
              <a:t>In the TDF-FTC arm, 18% (7 of 39) had a delayed HIV diagnosis, with a median delay for the incident infection of 31 days for these 7 individuals. </a:t>
            </a:r>
          </a:p>
          <a:p>
            <a:r>
              <a:rPr lang="en-US" dirty="0"/>
              <a:t>In the CAB-LA arm, the diagnosis of HIV was delayed in 58% (7 of 12) of the incident infections, and the median delay for these 7 incident infections was 98 days.</a:t>
            </a:r>
          </a:p>
          <a:p>
            <a:r>
              <a:rPr lang="en-US" dirty="0"/>
              <a:t>Investigators noted that using a common quantitative HIV RNA test (viral load) would also have detected most of the cases that qualitative HIV RNA detected.</a:t>
            </a:r>
          </a:p>
          <a:p>
            <a:r>
              <a:rPr lang="en-US" dirty="0"/>
              <a:t>Because of this concern the 2021 CDC HIV </a:t>
            </a:r>
            <a:r>
              <a:rPr lang="en-US" dirty="0" err="1"/>
              <a:t>PrEP</a:t>
            </a:r>
            <a:r>
              <a:rPr lang="en-US" dirty="0"/>
              <a:t> Guidelines recommend including HIV-1 RNA testing in conjunction with an HIV-1/2 antigen-antibody immunoassay as the HIV screening method for persons taking HIV </a:t>
            </a:r>
            <a:r>
              <a:rPr lang="en-US" dirty="0" err="1"/>
              <a:t>PrEP.</a:t>
            </a:r>
            <a:endParaRPr lang="en-US" dirty="0"/>
          </a:p>
        </p:txBody>
      </p:sp>
      <p:sp>
        <p:nvSpPr>
          <p:cNvPr id="6" name="Rectangle 5">
            <a:extLst>
              <a:ext uri="{FF2B5EF4-FFF2-40B4-BE49-F238E27FC236}">
                <a16:creationId xmlns:a16="http://schemas.microsoft.com/office/drawing/2014/main" id="{861CB4C6-0970-9B52-8BA5-4237176941C4}"/>
              </a:ext>
            </a:extLst>
          </p:cNvPr>
          <p:cNvSpPr/>
          <p:nvPr/>
        </p:nvSpPr>
        <p:spPr>
          <a:xfrm>
            <a:off x="981405" y="5778956"/>
            <a:ext cx="11125832" cy="338554"/>
          </a:xfrm>
          <a:prstGeom prst="rect">
            <a:avLst/>
          </a:prstGeom>
        </p:spPr>
        <p:txBody>
          <a:bodyPr wrap="square">
            <a:spAutoFit/>
          </a:bodyPr>
          <a:lstStyle/>
          <a:p>
            <a:r>
              <a:rPr lang="en-US" sz="1600" dirty="0">
                <a:solidFill>
                  <a:srgbClr val="0070C0"/>
                </a:solidFill>
                <a:cs typeface="Calibri" panose="020F0502020204030204" pitchFamily="34" charset="0"/>
                <a:hlinkClick r:id="rId2">
                  <a:extLst>
                    <a:ext uri="{A12FA001-AC4F-418D-AE19-62706E023703}">
                      <ahyp:hlinkClr xmlns:ahyp="http://schemas.microsoft.com/office/drawing/2018/hyperlinkcolor" val="tx"/>
                    </a:ext>
                  </a:extLst>
                </a:hlinkClick>
              </a:rPr>
              <a:t>https://www.hivprep.uw.edu/custom/hiv-prep-fundamentals/follow-up-monitoring-on-prep/5</a:t>
            </a:r>
            <a:r>
              <a:rPr lang="en-US" sz="1600" dirty="0">
                <a:solidFill>
                  <a:srgbClr val="0070C0"/>
                </a:solidFill>
                <a:cs typeface="Calibri" panose="020F0502020204030204" pitchFamily="34" charset="0"/>
              </a:rPr>
              <a:t> </a:t>
            </a:r>
            <a:r>
              <a:rPr lang="en-US" sz="1600" dirty="0">
                <a:cs typeface="Calibri" panose="020F0502020204030204" pitchFamily="34" charset="0"/>
              </a:rPr>
              <a:t>accessed 4/27/2024</a:t>
            </a: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21</a:t>
            </a:fld>
            <a:endParaRPr lang="en-US"/>
          </a:p>
        </p:txBody>
      </p:sp>
    </p:spTree>
    <p:extLst>
      <p:ext uri="{BB962C8B-B14F-4D97-AF65-F5344CB8AC3E}">
        <p14:creationId xmlns:p14="http://schemas.microsoft.com/office/powerpoint/2010/main" val="2749167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43" y="274639"/>
            <a:ext cx="5467739" cy="1143000"/>
          </a:xfrm>
        </p:spPr>
        <p:txBody>
          <a:bodyPr/>
          <a:lstStyle/>
          <a:p>
            <a:r>
              <a:rPr lang="en-US" sz="1600"/>
              <a:t>Figure 4b. Clinician Determination of HIV Status for PrEP Provision for Persons with Recent or Ongoing Antiretroviral Prophylaxis Use</a:t>
            </a:r>
            <a:endParaRPr lang="en-US" sz="1600"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22</a:t>
            </a:fld>
            <a:endParaRPr lang="en-US"/>
          </a:p>
        </p:txBody>
      </p:sp>
      <p:sp>
        <p:nvSpPr>
          <p:cNvPr id="6" name="Rectangle 5">
            <a:extLst>
              <a:ext uri="{FF2B5EF4-FFF2-40B4-BE49-F238E27FC236}">
                <a16:creationId xmlns:a16="http://schemas.microsoft.com/office/drawing/2014/main" id="{861CB4C6-0970-9B52-8BA5-4237176941C4}"/>
              </a:ext>
            </a:extLst>
          </p:cNvPr>
          <p:cNvSpPr/>
          <p:nvPr/>
        </p:nvSpPr>
        <p:spPr>
          <a:xfrm>
            <a:off x="981405" y="5778956"/>
            <a:ext cx="11125832" cy="338554"/>
          </a:xfrm>
          <a:prstGeom prst="rect">
            <a:avLst/>
          </a:prstGeom>
        </p:spPr>
        <p:txBody>
          <a:bodyPr wrap="square">
            <a:spAutoFit/>
          </a:bodyPr>
          <a:lstStyle/>
          <a:p>
            <a:r>
              <a:rPr lang="en-US" sz="1600" dirty="0">
                <a:solidFill>
                  <a:srgbClr val="0070C0"/>
                </a:solidFill>
                <a:cs typeface="Calibri" panose="020F0502020204030204" pitchFamily="34" charset="0"/>
              </a:rPr>
              <a:t>https://</a:t>
            </a:r>
            <a:r>
              <a:rPr lang="en-US" sz="1600" dirty="0" err="1">
                <a:solidFill>
                  <a:srgbClr val="0070C0"/>
                </a:solidFill>
                <a:cs typeface="Calibri" panose="020F0502020204030204" pitchFamily="34" charset="0"/>
              </a:rPr>
              <a:t>www.cdc.gov</a:t>
            </a:r>
            <a:r>
              <a:rPr lang="en-US" sz="1600" dirty="0">
                <a:solidFill>
                  <a:srgbClr val="0070C0"/>
                </a:solidFill>
                <a:cs typeface="Calibri" panose="020F0502020204030204" pitchFamily="34" charset="0"/>
              </a:rPr>
              <a:t>/</a:t>
            </a:r>
            <a:r>
              <a:rPr lang="en-US" sz="1600" dirty="0" err="1">
                <a:solidFill>
                  <a:srgbClr val="0070C0"/>
                </a:solidFill>
                <a:cs typeface="Calibri" panose="020F0502020204030204" pitchFamily="34" charset="0"/>
              </a:rPr>
              <a:t>hiv</a:t>
            </a:r>
            <a:r>
              <a:rPr lang="en-US" sz="1600" dirty="0">
                <a:solidFill>
                  <a:srgbClr val="0070C0"/>
                </a:solidFill>
                <a:cs typeface="Calibri" panose="020F0502020204030204" pitchFamily="34" charset="0"/>
              </a:rPr>
              <a:t>/pdf/risk/prep/cdc-hiv-prep-guidelines-2021.pdf A</a:t>
            </a:r>
            <a:r>
              <a:rPr lang="en-US" sz="1600" dirty="0">
                <a:cs typeface="Calibri" panose="020F0502020204030204" pitchFamily="34" charset="0"/>
              </a:rPr>
              <a:t>ccessed 4/26/2024</a:t>
            </a:r>
          </a:p>
        </p:txBody>
      </p:sp>
      <p:pic>
        <p:nvPicPr>
          <p:cNvPr id="4" name="Content Placeholder 3" descr="A graph depicting the clinician determination of HIV status for PrEP Provision to Persons with recent Antiretroviral Prophylaxis use. ">
            <a:extLst>
              <a:ext uri="{FF2B5EF4-FFF2-40B4-BE49-F238E27FC236}">
                <a16:creationId xmlns:a16="http://schemas.microsoft.com/office/drawing/2014/main" id="{F34295EA-0675-0AE1-A3ED-E4705497CECC}"/>
              </a:ext>
            </a:extLst>
          </p:cNvPr>
          <p:cNvPicPr>
            <a:picLocks noChangeAspect="1"/>
          </p:cNvPicPr>
          <p:nvPr/>
        </p:nvPicPr>
        <p:blipFill>
          <a:blip r:embed="rId2"/>
          <a:stretch>
            <a:fillRect/>
          </a:stretch>
        </p:blipFill>
        <p:spPr>
          <a:xfrm>
            <a:off x="1272746" y="0"/>
            <a:ext cx="9646508" cy="5642092"/>
          </a:xfrm>
          <a:prstGeom prst="rect">
            <a:avLst/>
          </a:prstGeom>
        </p:spPr>
      </p:pic>
    </p:spTree>
    <p:extLst>
      <p:ext uri="{BB962C8B-B14F-4D97-AF65-F5344CB8AC3E}">
        <p14:creationId xmlns:p14="http://schemas.microsoft.com/office/powerpoint/2010/main" val="281161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on </a:t>
            </a:r>
            <a:r>
              <a:rPr lang="en-US" dirty="0" err="1"/>
              <a:t>PrEP</a:t>
            </a:r>
            <a:r>
              <a:rPr lang="en-US" dirty="0"/>
              <a:t> </a:t>
            </a:r>
            <a:r>
              <a:rPr lang="en-US" dirty="0">
                <a:solidFill>
                  <a:srgbClr val="FDFDFD"/>
                </a:solidFill>
              </a:rPr>
              <a:t>3</a:t>
            </a:r>
          </a:p>
        </p:txBody>
      </p:sp>
      <p:sp>
        <p:nvSpPr>
          <p:cNvPr id="3" name="Content Placeholder 2"/>
          <p:cNvSpPr>
            <a:spLocks noGrp="1"/>
          </p:cNvSpPr>
          <p:nvPr>
            <p:ph idx="1"/>
          </p:nvPr>
        </p:nvSpPr>
        <p:spPr/>
        <p:txBody>
          <a:bodyPr>
            <a:normAutofit/>
          </a:bodyPr>
          <a:lstStyle/>
          <a:p>
            <a:r>
              <a:rPr lang="en-US" dirty="0"/>
              <a:t>The provider treated acute HIV with a 3 drug FDC.</a:t>
            </a:r>
          </a:p>
          <a:p>
            <a:pPr marL="114112" indent="0">
              <a:buNone/>
            </a:pPr>
            <a:endParaRPr lang="en-US" dirty="0"/>
          </a:p>
          <a:p>
            <a:pPr lvl="1"/>
            <a:r>
              <a:rPr lang="en-US" dirty="0"/>
              <a:t>BIC/</a:t>
            </a:r>
            <a:r>
              <a:rPr lang="en-US" dirty="0" err="1"/>
              <a:t>TaF</a:t>
            </a:r>
            <a:r>
              <a:rPr lang="en-US" dirty="0"/>
              <a:t>/FTC</a:t>
            </a:r>
          </a:p>
          <a:p>
            <a:pPr marL="410805" lvl="1" indent="0">
              <a:buNone/>
            </a:pPr>
            <a:endParaRPr lang="en-US" dirty="0"/>
          </a:p>
          <a:p>
            <a:r>
              <a:rPr lang="en-US" dirty="0"/>
              <a:t>Ordered HIV genotype, HIV VL quant, CD4 and other labs</a:t>
            </a: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23</a:t>
            </a:fld>
            <a:endParaRPr lang="en-US"/>
          </a:p>
        </p:txBody>
      </p:sp>
    </p:spTree>
    <p:extLst>
      <p:ext uri="{BB962C8B-B14F-4D97-AF65-F5344CB8AC3E}">
        <p14:creationId xmlns:p14="http://schemas.microsoft.com/office/powerpoint/2010/main" val="1565793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Rationale for treatment of acute HIV infection</a:t>
            </a:r>
            <a:br>
              <a:rPr lang="en-US" dirty="0"/>
            </a:br>
            <a:endParaRPr lang="en-US" dirty="0"/>
          </a:p>
        </p:txBody>
      </p:sp>
      <p:sp>
        <p:nvSpPr>
          <p:cNvPr id="3" name="Content Placeholder 2"/>
          <p:cNvSpPr>
            <a:spLocks noGrp="1"/>
          </p:cNvSpPr>
          <p:nvPr>
            <p:ph idx="1"/>
          </p:nvPr>
        </p:nvSpPr>
        <p:spPr/>
        <p:txBody>
          <a:bodyPr>
            <a:normAutofit/>
          </a:bodyPr>
          <a:lstStyle/>
          <a:p>
            <a:r>
              <a:rPr lang="en-US" dirty="0"/>
              <a:t>Preservation of immune function and delayed disease progression</a:t>
            </a:r>
          </a:p>
          <a:p>
            <a:pPr marL="114112" indent="0">
              <a:buNone/>
            </a:pPr>
            <a:endParaRPr lang="en-US" dirty="0"/>
          </a:p>
          <a:p>
            <a:r>
              <a:rPr lang="en-US" dirty="0"/>
              <a:t>Impact on latent reservoir</a:t>
            </a:r>
          </a:p>
          <a:p>
            <a:pPr marL="114112" indent="0">
              <a:buNone/>
            </a:pPr>
            <a:endParaRPr lang="en-US" dirty="0"/>
          </a:p>
          <a:p>
            <a:r>
              <a:rPr lang="en-US" dirty="0"/>
              <a:t>Reduced risk for HIV transmission</a:t>
            </a:r>
          </a:p>
          <a:p>
            <a:endParaRPr lang="en-US" dirty="0"/>
          </a:p>
        </p:txBody>
      </p:sp>
      <p:sp>
        <p:nvSpPr>
          <p:cNvPr id="4" name="Rectangle 3">
            <a:extLst>
              <a:ext uri="{FF2B5EF4-FFF2-40B4-BE49-F238E27FC236}">
                <a16:creationId xmlns:a16="http://schemas.microsoft.com/office/drawing/2014/main" id="{E8FB9AF9-8870-A6D4-E24F-BC71A40169E1}"/>
              </a:ext>
            </a:extLst>
          </p:cNvPr>
          <p:cNvSpPr/>
          <p:nvPr/>
        </p:nvSpPr>
        <p:spPr>
          <a:xfrm>
            <a:off x="456564" y="5609679"/>
            <a:ext cx="11125832" cy="338554"/>
          </a:xfrm>
          <a:prstGeom prst="rect">
            <a:avLst/>
          </a:prstGeom>
        </p:spPr>
        <p:txBody>
          <a:bodyPr wrap="square">
            <a:spAutoFit/>
          </a:bodyPr>
          <a:lstStyle/>
          <a:p>
            <a:r>
              <a:rPr lang="en-US" sz="1600" dirty="0">
                <a:solidFill>
                  <a:srgbClr val="0070C0"/>
                </a:solidFill>
                <a:cs typeface="Calibri" panose="020F0502020204030204" pitchFamily="34" charset="0"/>
              </a:rPr>
              <a:t>https://</a:t>
            </a:r>
            <a:r>
              <a:rPr lang="en-US" sz="1600" dirty="0" err="1">
                <a:solidFill>
                  <a:srgbClr val="0070C0"/>
                </a:solidFill>
                <a:cs typeface="Calibri" panose="020F0502020204030204" pitchFamily="34" charset="0"/>
              </a:rPr>
              <a:t>www.hiv.uw.edu</a:t>
            </a:r>
            <a:r>
              <a:rPr lang="en-US" sz="1600" dirty="0">
                <a:solidFill>
                  <a:srgbClr val="0070C0"/>
                </a:solidFill>
                <a:cs typeface="Calibri" panose="020F0502020204030204" pitchFamily="34" charset="0"/>
              </a:rPr>
              <a:t>/go/screening-diagnosis/acute-recent-early-</a:t>
            </a:r>
            <a:r>
              <a:rPr lang="en-US" sz="1600" dirty="0" err="1">
                <a:solidFill>
                  <a:srgbClr val="0070C0"/>
                </a:solidFill>
                <a:cs typeface="Calibri" panose="020F0502020204030204" pitchFamily="34" charset="0"/>
              </a:rPr>
              <a:t>hiv</a:t>
            </a:r>
            <a:r>
              <a:rPr lang="en-US" sz="1600" dirty="0">
                <a:solidFill>
                  <a:srgbClr val="0070C0"/>
                </a:solidFill>
                <a:cs typeface="Calibri" panose="020F0502020204030204" pitchFamily="34" charset="0"/>
              </a:rPr>
              <a:t>/core-concept/all </a:t>
            </a:r>
            <a:r>
              <a:rPr lang="en-US" sz="1600" dirty="0">
                <a:cs typeface="Calibri" panose="020F0502020204030204" pitchFamily="34" charset="0"/>
              </a:rPr>
              <a:t>Accessed 4/23/2024</a:t>
            </a: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24</a:t>
            </a:fld>
            <a:endParaRPr lang="en-US"/>
          </a:p>
        </p:txBody>
      </p:sp>
    </p:spTree>
    <p:extLst>
      <p:ext uri="{BB962C8B-B14F-4D97-AF65-F5344CB8AC3E}">
        <p14:creationId xmlns:p14="http://schemas.microsoft.com/office/powerpoint/2010/main" val="2208595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on </a:t>
            </a:r>
            <a:r>
              <a:rPr lang="en-US" dirty="0" err="1"/>
              <a:t>PrEP</a:t>
            </a:r>
            <a:r>
              <a:rPr lang="en-US" dirty="0"/>
              <a:t> </a:t>
            </a:r>
            <a:r>
              <a:rPr lang="en-US" dirty="0">
                <a:solidFill>
                  <a:srgbClr val="FDFDFD"/>
                </a:solidFill>
              </a:rPr>
              <a:t>4</a:t>
            </a:r>
          </a:p>
        </p:txBody>
      </p:sp>
      <p:sp>
        <p:nvSpPr>
          <p:cNvPr id="3" name="Content Placeholder 2"/>
          <p:cNvSpPr>
            <a:spLocks noGrp="1"/>
          </p:cNvSpPr>
          <p:nvPr>
            <p:ph idx="1"/>
          </p:nvPr>
        </p:nvSpPr>
        <p:spPr>
          <a:xfrm>
            <a:off x="609604" y="1417639"/>
            <a:ext cx="11087425" cy="4549863"/>
          </a:xfrm>
        </p:spPr>
        <p:txBody>
          <a:bodyPr>
            <a:normAutofit lnSpcReduction="10000"/>
          </a:bodyPr>
          <a:lstStyle/>
          <a:p>
            <a:r>
              <a:rPr lang="en-US" dirty="0"/>
              <a:t>CD4 returned at 800 with normal CD4 %.</a:t>
            </a:r>
          </a:p>
          <a:p>
            <a:pPr marL="114112" indent="0">
              <a:buNone/>
            </a:pPr>
            <a:endParaRPr lang="en-US" dirty="0"/>
          </a:p>
          <a:p>
            <a:r>
              <a:rPr lang="en-US" dirty="0"/>
              <a:t>HIV VL quant was undetectable</a:t>
            </a:r>
          </a:p>
          <a:p>
            <a:pPr marL="114112" indent="0">
              <a:buNone/>
            </a:pPr>
            <a:endParaRPr lang="en-US" dirty="0"/>
          </a:p>
          <a:p>
            <a:r>
              <a:rPr lang="en-US" dirty="0"/>
              <a:t>HIV Genotype failed</a:t>
            </a:r>
          </a:p>
          <a:p>
            <a:pPr marL="114112" indent="0">
              <a:buNone/>
            </a:pPr>
            <a:endParaRPr lang="en-US" dirty="0"/>
          </a:p>
          <a:p>
            <a:r>
              <a:rPr lang="en-US" dirty="0"/>
              <a:t>Repeat 4th generation test was non-reactive</a:t>
            </a:r>
          </a:p>
          <a:p>
            <a:pPr marL="114112" indent="0">
              <a:buNone/>
            </a:pPr>
            <a:endParaRPr lang="en-US" dirty="0"/>
          </a:p>
          <a:p>
            <a:r>
              <a:rPr lang="en-US" dirty="0"/>
              <a:t>Qualitative HIV RNA was negative</a:t>
            </a:r>
          </a:p>
          <a:p>
            <a:pPr marL="114112" indent="0">
              <a:buNone/>
            </a:pPr>
            <a:endParaRPr lang="en-US" dirty="0"/>
          </a:p>
          <a:p>
            <a:r>
              <a:rPr lang="en-US" dirty="0"/>
              <a:t>What do you do now?</a:t>
            </a:r>
          </a:p>
          <a:p>
            <a:endParaRPr lang="en-US" dirty="0"/>
          </a:p>
          <a:p>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25</a:t>
            </a:fld>
            <a:endParaRPr lang="en-US"/>
          </a:p>
        </p:txBody>
      </p:sp>
    </p:spTree>
    <p:extLst>
      <p:ext uri="{BB962C8B-B14F-4D97-AF65-F5344CB8AC3E}">
        <p14:creationId xmlns:p14="http://schemas.microsoft.com/office/powerpoint/2010/main" val="4261900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Ambiguous Test Results</a:t>
            </a:r>
          </a:p>
        </p:txBody>
      </p:sp>
      <p:sp>
        <p:nvSpPr>
          <p:cNvPr id="3" name="Content Placeholder 2"/>
          <p:cNvSpPr>
            <a:spLocks noGrp="1"/>
          </p:cNvSpPr>
          <p:nvPr>
            <p:ph idx="1"/>
          </p:nvPr>
        </p:nvSpPr>
        <p:spPr/>
        <p:txBody>
          <a:bodyPr>
            <a:normAutofit/>
          </a:bodyPr>
          <a:lstStyle/>
          <a:p>
            <a:r>
              <a:rPr lang="en-US" dirty="0"/>
              <a:t>False positives due to cross reacting antibodies (Heterophile antibodies)</a:t>
            </a:r>
          </a:p>
          <a:p>
            <a:pPr lvl="1"/>
            <a:r>
              <a:rPr lang="en-US" dirty="0"/>
              <a:t>Pregnancy</a:t>
            </a:r>
          </a:p>
          <a:p>
            <a:pPr lvl="1"/>
            <a:r>
              <a:rPr lang="en-US" dirty="0"/>
              <a:t>Covid and Flu vaccine. </a:t>
            </a:r>
          </a:p>
          <a:p>
            <a:pPr lvl="1"/>
            <a:r>
              <a:rPr lang="en-US" dirty="0"/>
              <a:t>EBV, malaria, autoimmune disease</a:t>
            </a:r>
          </a:p>
          <a:p>
            <a:pPr marL="410805" lvl="1" indent="0">
              <a:buNone/>
            </a:pPr>
            <a:endParaRPr lang="en-US" dirty="0"/>
          </a:p>
          <a:p>
            <a:r>
              <a:rPr lang="en-US" dirty="0"/>
              <a:t>ART exposure</a:t>
            </a:r>
          </a:p>
          <a:p>
            <a:pPr marL="114112" indent="0">
              <a:buNone/>
            </a:pPr>
            <a:endParaRPr lang="en-US" dirty="0"/>
          </a:p>
          <a:p>
            <a:r>
              <a:rPr lang="en-US" dirty="0"/>
              <a:t>HIV Vaccines</a:t>
            </a:r>
          </a:p>
          <a:p>
            <a:pPr marL="114112" indent="0">
              <a:buNone/>
            </a:pPr>
            <a:endParaRPr lang="en-US" dirty="0"/>
          </a:p>
          <a:p>
            <a:r>
              <a:rPr lang="en-US" dirty="0"/>
              <a:t>Laboratory Error</a:t>
            </a: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26</a:t>
            </a:fld>
            <a:endParaRPr lang="en-US"/>
          </a:p>
        </p:txBody>
      </p:sp>
    </p:spTree>
    <p:extLst>
      <p:ext uri="{BB962C8B-B14F-4D97-AF65-F5344CB8AC3E}">
        <p14:creationId xmlns:p14="http://schemas.microsoft.com/office/powerpoint/2010/main" val="499485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Ambiguous Test Results</a:t>
            </a:r>
          </a:p>
        </p:txBody>
      </p:sp>
      <p:sp>
        <p:nvSpPr>
          <p:cNvPr id="3" name="Content Placeholder 2"/>
          <p:cNvSpPr>
            <a:spLocks noGrp="1"/>
          </p:cNvSpPr>
          <p:nvPr>
            <p:ph idx="1"/>
          </p:nvPr>
        </p:nvSpPr>
        <p:spPr>
          <a:xfrm>
            <a:off x="609604" y="1243915"/>
            <a:ext cx="8014851" cy="4723588"/>
          </a:xfrm>
        </p:spPr>
        <p:txBody>
          <a:bodyPr>
            <a:normAutofit fontScale="85000" lnSpcReduction="20000"/>
          </a:bodyPr>
          <a:lstStyle/>
          <a:p>
            <a:r>
              <a:rPr lang="en-US" b="1" dirty="0"/>
              <a:t>Reactive HIV1/2 antibody/antigen immunoassay with other tests indeterminate /negative</a:t>
            </a:r>
          </a:p>
          <a:p>
            <a:pPr lvl="1"/>
            <a:r>
              <a:rPr lang="en-US" dirty="0"/>
              <a:t>Does patient have significant risk?</a:t>
            </a:r>
          </a:p>
          <a:p>
            <a:pPr lvl="2"/>
            <a:r>
              <a:rPr lang="en-US" dirty="0"/>
              <a:t>Low risk is likely false positive</a:t>
            </a:r>
          </a:p>
          <a:p>
            <a:pPr lvl="1"/>
            <a:r>
              <a:rPr lang="en-US" dirty="0"/>
              <a:t>Has patient been taking ARV’s?</a:t>
            </a:r>
          </a:p>
          <a:p>
            <a:pPr lvl="2"/>
            <a:r>
              <a:rPr lang="en-US" dirty="0"/>
              <a:t>ARV’s for </a:t>
            </a:r>
            <a:r>
              <a:rPr lang="en-US" dirty="0" err="1"/>
              <a:t>PrEP</a:t>
            </a:r>
            <a:r>
              <a:rPr lang="en-US" dirty="0"/>
              <a:t> especially injectable complicate test interpretation</a:t>
            </a:r>
          </a:p>
          <a:p>
            <a:pPr lvl="1"/>
            <a:r>
              <a:rPr lang="en-US" dirty="0"/>
              <a:t>Repeat test and do HIV RNA testing (qual/quant)</a:t>
            </a:r>
          </a:p>
          <a:p>
            <a:pPr lvl="1"/>
            <a:r>
              <a:rPr lang="en-US" dirty="0"/>
              <a:t>Get help!</a:t>
            </a:r>
          </a:p>
          <a:p>
            <a:pPr marL="410805" lvl="1" indent="0">
              <a:buNone/>
            </a:pPr>
            <a:endParaRPr lang="en-US" dirty="0"/>
          </a:p>
          <a:p>
            <a:r>
              <a:rPr lang="en-US" b="1" dirty="0"/>
              <a:t>Reactive HIV1/2 antibody/antigen immunoassay with negative differentiation assay and positive NAT</a:t>
            </a:r>
          </a:p>
          <a:p>
            <a:pPr lvl="1"/>
            <a:r>
              <a:rPr lang="en-US" dirty="0"/>
              <a:t>Does patient have significant risk?</a:t>
            </a:r>
          </a:p>
          <a:p>
            <a:pPr lvl="2"/>
            <a:r>
              <a:rPr lang="en-US" dirty="0"/>
              <a:t>Acute HIV vs false positive NAT</a:t>
            </a:r>
          </a:p>
          <a:p>
            <a:pPr lvl="1"/>
            <a:r>
              <a:rPr lang="en-US" dirty="0"/>
              <a:t>Has patient been taking ARV’s?</a:t>
            </a:r>
          </a:p>
          <a:p>
            <a:pPr lvl="1"/>
            <a:r>
              <a:rPr lang="en-US" dirty="0"/>
              <a:t>Repeat test and do HIV RNA testing (qual/quant)</a:t>
            </a:r>
          </a:p>
          <a:p>
            <a:pPr lvl="1"/>
            <a:r>
              <a:rPr lang="en-US" dirty="0"/>
              <a:t>Get help!</a:t>
            </a:r>
          </a:p>
          <a:p>
            <a:endParaRPr lang="en-US" dirty="0"/>
          </a:p>
          <a:p>
            <a:pPr marL="114112" indent="0">
              <a:buNone/>
            </a:pPr>
            <a:endParaRPr lang="en-US" dirty="0"/>
          </a:p>
        </p:txBody>
      </p:sp>
      <p:pic>
        <p:nvPicPr>
          <p:cNvPr id="4" name="Picture 3" descr="An image showing the hotline for the Clinicians Consultation Center at 855-448-7737.">
            <a:extLst>
              <a:ext uri="{FF2B5EF4-FFF2-40B4-BE49-F238E27FC236}">
                <a16:creationId xmlns:a16="http://schemas.microsoft.com/office/drawing/2014/main" id="{77E16D08-44F0-6D09-1846-19130110BDA7}"/>
              </a:ext>
            </a:extLst>
          </p:cNvPr>
          <p:cNvPicPr>
            <a:picLocks noChangeAspect="1"/>
          </p:cNvPicPr>
          <p:nvPr/>
        </p:nvPicPr>
        <p:blipFill>
          <a:blip r:embed="rId2"/>
          <a:stretch>
            <a:fillRect/>
          </a:stretch>
        </p:blipFill>
        <p:spPr>
          <a:xfrm>
            <a:off x="8827744" y="4029029"/>
            <a:ext cx="3279493" cy="2068146"/>
          </a:xfrm>
          <a:prstGeom prst="rect">
            <a:avLst/>
          </a:prstGeom>
        </p:spPr>
      </p:pic>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27</a:t>
            </a:fld>
            <a:endParaRPr lang="en-US"/>
          </a:p>
        </p:txBody>
      </p:sp>
    </p:spTree>
    <p:extLst>
      <p:ext uri="{BB962C8B-B14F-4D97-AF65-F5344CB8AC3E}">
        <p14:creationId xmlns:p14="http://schemas.microsoft.com/office/powerpoint/2010/main" val="1660200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HELPMEPrEP</a:t>
            </a:r>
            <a:r>
              <a:rPr lang="en-US" dirty="0"/>
              <a:t> Collaboration</a:t>
            </a:r>
          </a:p>
        </p:txBody>
      </p:sp>
      <p:pic>
        <p:nvPicPr>
          <p:cNvPr id="6" name="Picture 5" descr="An image from the National Clinician Consultation Center website showing the HELPMEPrEP collaboration and the SeroPrEP study. ">
            <a:extLst>
              <a:ext uri="{FF2B5EF4-FFF2-40B4-BE49-F238E27FC236}">
                <a16:creationId xmlns:a16="http://schemas.microsoft.com/office/drawing/2014/main" id="{A79A47E6-2F9C-958B-967F-604F34B33B11}"/>
              </a:ext>
            </a:extLst>
          </p:cNvPr>
          <p:cNvPicPr>
            <a:picLocks noChangeAspect="1"/>
          </p:cNvPicPr>
          <p:nvPr/>
        </p:nvPicPr>
        <p:blipFill>
          <a:blip r:embed="rId2"/>
          <a:stretch>
            <a:fillRect/>
          </a:stretch>
        </p:blipFill>
        <p:spPr>
          <a:xfrm>
            <a:off x="1" y="0"/>
            <a:ext cx="12192000" cy="6858000"/>
          </a:xfrm>
          <a:prstGeom prst="rect">
            <a:avLst/>
          </a:prstGeom>
        </p:spPr>
      </p:pic>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28</a:t>
            </a:fld>
            <a:endParaRPr lang="en-US"/>
          </a:p>
        </p:txBody>
      </p:sp>
    </p:spTree>
    <p:extLst>
      <p:ext uri="{BB962C8B-B14F-4D97-AF65-F5344CB8AC3E}">
        <p14:creationId xmlns:p14="http://schemas.microsoft.com/office/powerpoint/2010/main" val="663767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Primary Care (Immunization)</a:t>
            </a:r>
          </a:p>
        </p:txBody>
      </p:sp>
      <p:sp>
        <p:nvSpPr>
          <p:cNvPr id="3" name="Content Placeholder 2"/>
          <p:cNvSpPr>
            <a:spLocks noGrp="1"/>
          </p:cNvSpPr>
          <p:nvPr>
            <p:ph idx="1"/>
          </p:nvPr>
        </p:nvSpPr>
        <p:spPr>
          <a:xfrm>
            <a:off x="609604" y="1309817"/>
            <a:ext cx="11087425" cy="4657686"/>
          </a:xfrm>
        </p:spPr>
        <p:txBody>
          <a:bodyPr>
            <a:normAutofit/>
          </a:bodyPr>
          <a:lstStyle/>
          <a:p>
            <a:r>
              <a:rPr lang="en-US" dirty="0"/>
              <a:t>Persons who completed a two dose vaccination series with the </a:t>
            </a:r>
            <a:r>
              <a:rPr lang="en-US" dirty="0" err="1"/>
              <a:t>Jynneos</a:t>
            </a:r>
            <a:r>
              <a:rPr lang="en-US" dirty="0"/>
              <a:t> vaccine for </a:t>
            </a:r>
            <a:r>
              <a:rPr lang="en-US" dirty="0" err="1"/>
              <a:t>mpox</a:t>
            </a:r>
            <a:r>
              <a:rPr lang="en-US" dirty="0"/>
              <a:t> in 2022 are completely protected against re-infection.</a:t>
            </a:r>
          </a:p>
          <a:p>
            <a:pPr marL="114112" indent="0">
              <a:buNone/>
            </a:pPr>
            <a:endParaRPr lang="en-US" dirty="0"/>
          </a:p>
          <a:p>
            <a:r>
              <a:rPr lang="en-US" dirty="0"/>
              <a:t>Persons who completed a two dose vaccination series with the </a:t>
            </a:r>
            <a:r>
              <a:rPr lang="en-US" dirty="0" err="1"/>
              <a:t>Jynneos</a:t>
            </a:r>
            <a:r>
              <a:rPr lang="en-US" dirty="0"/>
              <a:t> vaccine for </a:t>
            </a:r>
            <a:r>
              <a:rPr lang="en-US" dirty="0" err="1"/>
              <a:t>mpox</a:t>
            </a:r>
            <a:r>
              <a:rPr lang="en-US" dirty="0"/>
              <a:t> in 2022 now require a booster dose.</a:t>
            </a:r>
          </a:p>
          <a:p>
            <a:pPr marL="114112" indent="0">
              <a:buNone/>
            </a:pPr>
            <a:endParaRPr lang="en-US" dirty="0"/>
          </a:p>
          <a:p>
            <a:r>
              <a:rPr lang="en-US" dirty="0"/>
              <a:t>The two statements above are:</a:t>
            </a:r>
          </a:p>
          <a:p>
            <a:pPr marL="114112" indent="0">
              <a:buNone/>
            </a:pPr>
            <a:r>
              <a:rPr lang="en-US" dirty="0"/>
              <a:t>	1) True</a:t>
            </a:r>
          </a:p>
          <a:p>
            <a:pPr marL="114112" indent="0">
              <a:buNone/>
            </a:pPr>
            <a:r>
              <a:rPr lang="en-US" dirty="0"/>
              <a:t>	2) False</a:t>
            </a:r>
          </a:p>
          <a:p>
            <a:pPr marL="114112" indent="0">
              <a:buNone/>
            </a:pPr>
            <a:r>
              <a:rPr lang="en-US" dirty="0"/>
              <a:t>	3) One is true and one is false</a:t>
            </a:r>
          </a:p>
          <a:p>
            <a:pPr marL="114112" indent="0">
              <a:buNone/>
            </a:pPr>
            <a:endParaRPr lang="en-US" dirty="0"/>
          </a:p>
          <a:p>
            <a:pPr marL="114112" indent="0">
              <a:buNone/>
            </a:pPr>
            <a:endParaRPr lang="en-US" dirty="0"/>
          </a:p>
        </p:txBody>
      </p:sp>
      <p:pic>
        <p:nvPicPr>
          <p:cNvPr id="6" name="Picture 5" descr="QR code for poll everywhere question">
            <a:extLst>
              <a:ext uri="{FF2B5EF4-FFF2-40B4-BE49-F238E27FC236}">
                <a16:creationId xmlns:a16="http://schemas.microsoft.com/office/drawing/2014/main" id="{6791719E-0E1F-7807-0E33-B13394F3DF30}"/>
              </a:ext>
            </a:extLst>
          </p:cNvPr>
          <p:cNvPicPr>
            <a:picLocks noChangeAspect="1"/>
          </p:cNvPicPr>
          <p:nvPr/>
        </p:nvPicPr>
        <p:blipFill>
          <a:blip r:embed="rId2"/>
          <a:stretch>
            <a:fillRect/>
          </a:stretch>
        </p:blipFill>
        <p:spPr>
          <a:xfrm>
            <a:off x="8664603" y="3139477"/>
            <a:ext cx="2711114" cy="2711114"/>
          </a:xfrm>
          <a:prstGeom prst="rect">
            <a:avLst/>
          </a:prstGeom>
        </p:spPr>
      </p:pic>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29</a:t>
            </a:fld>
            <a:endParaRPr lang="en-US"/>
          </a:p>
        </p:txBody>
      </p:sp>
    </p:spTree>
    <p:extLst>
      <p:ext uri="{BB962C8B-B14F-4D97-AF65-F5344CB8AC3E}">
        <p14:creationId xmlns:p14="http://schemas.microsoft.com/office/powerpoint/2010/main" val="416744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endParaRPr lang="en-US" dirty="0">
              <a:solidFill>
                <a:schemeClr val="bg1"/>
              </a:solidFill>
            </a:endParaRPr>
          </a:p>
        </p:txBody>
      </p:sp>
      <p:sp>
        <p:nvSpPr>
          <p:cNvPr id="3" name="Content Placeholder 2"/>
          <p:cNvSpPr>
            <a:spLocks noGrp="1"/>
          </p:cNvSpPr>
          <p:nvPr>
            <p:ph idx="1"/>
          </p:nvPr>
        </p:nvSpPr>
        <p:spPr>
          <a:xfrm>
            <a:off x="609603" y="1321089"/>
            <a:ext cx="11087425" cy="4367299"/>
          </a:xfrm>
        </p:spPr>
        <p:txBody>
          <a:bodyPr>
            <a:normAutofit fontScale="92500" lnSpcReduction="20000"/>
          </a:bodyPr>
          <a:lstStyle/>
          <a:p>
            <a:pPr marL="114112" indent="0">
              <a:buNone/>
            </a:pPr>
            <a:r>
              <a:rPr lang="en-US" b="1" dirty="0"/>
              <a:t>Relevant Financial Relationships Statement </a:t>
            </a:r>
            <a:endParaRPr lang="en-US" dirty="0"/>
          </a:p>
          <a:p>
            <a:r>
              <a:rPr lang="en-US" dirty="0"/>
              <a:t>I am part-time contracted employee of the Arizona Department of Health Services. I have no relevant financial relationships with ineligible companies that would constitute a conflict of interest concerning this CME activity.</a:t>
            </a:r>
          </a:p>
          <a:p>
            <a:r>
              <a:rPr lang="en-US" dirty="0"/>
              <a:t>In the course of this presentation and subsequent discussion I may present my personal opinions. I will try to identify my opinions as such. My opinions are informed by my long clinical experience and my review of published data from trusted sources as well as personal communications with experts directly and at clinical conferences. My opinions are mine alone and do not reflect official policies or positions of the Arizona Department of Health Services. </a:t>
            </a:r>
          </a:p>
          <a:p>
            <a:r>
              <a:rPr lang="en-US" dirty="0"/>
              <a:t>There are no drugs with labeled indications for HIV PEP. I will discuss medications included in current CDC and NYS AIDS Clinical and PAETC guidelines: dolutegravir, </a:t>
            </a:r>
            <a:r>
              <a:rPr lang="en-US" dirty="0" err="1"/>
              <a:t>raltegravir</a:t>
            </a:r>
            <a:r>
              <a:rPr lang="en-US" dirty="0"/>
              <a:t>, </a:t>
            </a:r>
            <a:r>
              <a:rPr lang="en-US" dirty="0" err="1"/>
              <a:t>bictegravir</a:t>
            </a:r>
            <a:r>
              <a:rPr lang="en-US" dirty="0"/>
              <a:t>, lamivudine, emtricitabine, and tenofovir (both TDF and TAF) I will also share new guidance from the IAS-USA on the use of injectable cabotegravir/</a:t>
            </a:r>
            <a:r>
              <a:rPr lang="en-US" dirty="0" err="1"/>
              <a:t>rilpivirine</a:t>
            </a:r>
            <a:r>
              <a:rPr lang="en-US" dirty="0"/>
              <a:t> in persons with unsuppressed viral loads which is off label.</a:t>
            </a:r>
          </a:p>
          <a:p>
            <a:pPr marL="114112" indent="0">
              <a:buNone/>
            </a:pPr>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175285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a:t>Table 1. 2024 ACIP Recommended Immunizations for Adults with HIV, United States 2022</a:t>
            </a:r>
            <a:endParaRPr lang="en-US" sz="2000" dirty="0"/>
          </a:p>
        </p:txBody>
      </p:sp>
      <p:pic>
        <p:nvPicPr>
          <p:cNvPr id="9" name="Picture 8" descr="Screenshot of a table showing the 2024 AICP Recommended Immunizations for Adults with HIV in the United States. ">
            <a:extLst>
              <a:ext uri="{FF2B5EF4-FFF2-40B4-BE49-F238E27FC236}">
                <a16:creationId xmlns:a16="http://schemas.microsoft.com/office/drawing/2014/main" id="{3A23E6CA-A527-B9DB-4F18-5A5CCB873131}"/>
              </a:ext>
            </a:extLst>
          </p:cNvPr>
          <p:cNvPicPr>
            <a:picLocks noChangeAspect="1"/>
          </p:cNvPicPr>
          <p:nvPr/>
        </p:nvPicPr>
        <p:blipFill>
          <a:blip r:embed="rId2"/>
          <a:stretch>
            <a:fillRect/>
          </a:stretch>
        </p:blipFill>
        <p:spPr>
          <a:xfrm>
            <a:off x="78279" y="25073"/>
            <a:ext cx="12150073" cy="4642338"/>
          </a:xfrm>
          <a:prstGeom prst="rect">
            <a:avLst/>
          </a:prstGeom>
        </p:spPr>
      </p:pic>
      <p:pic>
        <p:nvPicPr>
          <p:cNvPr id="10" name="Picture 9" descr="Image from the continued list of the 2024 ACIP Recommended Immunizations for Adults with HIV.">
            <a:extLst>
              <a:ext uri="{FF2B5EF4-FFF2-40B4-BE49-F238E27FC236}">
                <a16:creationId xmlns:a16="http://schemas.microsoft.com/office/drawing/2014/main" id="{4D5303B4-2D89-862E-7E76-54A453C53903}"/>
              </a:ext>
            </a:extLst>
          </p:cNvPr>
          <p:cNvPicPr>
            <a:picLocks noChangeAspect="1"/>
          </p:cNvPicPr>
          <p:nvPr/>
        </p:nvPicPr>
        <p:blipFill>
          <a:blip r:embed="rId3"/>
          <a:stretch>
            <a:fillRect/>
          </a:stretch>
        </p:blipFill>
        <p:spPr>
          <a:xfrm>
            <a:off x="57315" y="4667411"/>
            <a:ext cx="12192000" cy="2253296"/>
          </a:xfrm>
          <a:prstGeom prst="rect">
            <a:avLst/>
          </a:prstGeom>
        </p:spPr>
      </p:pic>
      <p:sp>
        <p:nvSpPr>
          <p:cNvPr id="4" name="Rectangle 3">
            <a:extLst>
              <a:ext uri="{FF2B5EF4-FFF2-40B4-BE49-F238E27FC236}">
                <a16:creationId xmlns:a16="http://schemas.microsoft.com/office/drawing/2014/main" id="{F2AF8E41-1188-F97D-5A8D-4CEB0C66B484}"/>
              </a:ext>
            </a:extLst>
          </p:cNvPr>
          <p:cNvSpPr/>
          <p:nvPr/>
        </p:nvSpPr>
        <p:spPr>
          <a:xfrm>
            <a:off x="8151132" y="25073"/>
            <a:ext cx="11125832" cy="215444"/>
          </a:xfrm>
          <a:prstGeom prst="rect">
            <a:avLst/>
          </a:prstGeom>
        </p:spPr>
        <p:txBody>
          <a:bodyPr wrap="square">
            <a:spAutoFit/>
          </a:bodyPr>
          <a:lstStyle/>
          <a:p>
            <a:r>
              <a:rPr lang="en-US" sz="800" dirty="0">
                <a:solidFill>
                  <a:schemeClr val="bg1"/>
                </a:solidFill>
                <a:cs typeface="Calibri" panose="020F0502020204030204" pitchFamily="34" charset="0"/>
              </a:rPr>
              <a:t>https://</a:t>
            </a:r>
            <a:r>
              <a:rPr lang="en-US" sz="800" dirty="0" err="1">
                <a:solidFill>
                  <a:schemeClr val="bg1"/>
                </a:solidFill>
                <a:cs typeface="Calibri" panose="020F0502020204030204" pitchFamily="34" charset="0"/>
              </a:rPr>
              <a:t>www.hiv.uw.edu</a:t>
            </a:r>
            <a:r>
              <a:rPr lang="en-US" sz="800" dirty="0">
                <a:solidFill>
                  <a:schemeClr val="bg1"/>
                </a:solidFill>
                <a:cs typeface="Calibri" panose="020F0502020204030204" pitchFamily="34" charset="0"/>
              </a:rPr>
              <a:t>/go/basic-primary-care/immunizations/core-concept/all</a:t>
            </a: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30</a:t>
            </a:fld>
            <a:endParaRPr lang="en-US"/>
          </a:p>
        </p:txBody>
      </p:sp>
    </p:spTree>
    <p:extLst>
      <p:ext uri="{BB962C8B-B14F-4D97-AF65-F5344CB8AC3E}">
        <p14:creationId xmlns:p14="http://schemas.microsoft.com/office/powerpoint/2010/main" val="2337072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Primary Care (Immunization) </a:t>
            </a:r>
          </a:p>
        </p:txBody>
      </p:sp>
      <p:sp>
        <p:nvSpPr>
          <p:cNvPr id="3" name="Content Placeholder 2"/>
          <p:cNvSpPr>
            <a:spLocks noGrp="1"/>
          </p:cNvSpPr>
          <p:nvPr>
            <p:ph idx="1"/>
          </p:nvPr>
        </p:nvSpPr>
        <p:spPr>
          <a:xfrm>
            <a:off x="212441" y="1354197"/>
            <a:ext cx="8774540" cy="4767193"/>
          </a:xfrm>
        </p:spPr>
        <p:txBody>
          <a:bodyPr>
            <a:normAutofit fontScale="70000" lnSpcReduction="20000"/>
          </a:bodyPr>
          <a:lstStyle/>
          <a:p>
            <a:r>
              <a:rPr lang="en-US" sz="2600" b="1" dirty="0"/>
              <a:t>Any person at risk for </a:t>
            </a:r>
            <a:r>
              <a:rPr lang="en-US" sz="2600" b="1" dirty="0" err="1"/>
              <a:t>Mpox</a:t>
            </a:r>
            <a:r>
              <a:rPr lang="en-US" sz="2600" b="1" dirty="0"/>
              <a:t> infection:</a:t>
            </a:r>
          </a:p>
          <a:p>
            <a:pPr lvl="1"/>
            <a:r>
              <a:rPr lang="en-US" sz="2300" dirty="0"/>
              <a:t>2-dose series, 28 days apart. </a:t>
            </a:r>
          </a:p>
          <a:p>
            <a:pPr lvl="1"/>
            <a:r>
              <a:rPr lang="en-US" sz="2300" dirty="0"/>
              <a:t>Risk factors for </a:t>
            </a:r>
            <a:r>
              <a:rPr lang="en-US" sz="2300" dirty="0" err="1"/>
              <a:t>Mpox</a:t>
            </a:r>
            <a:r>
              <a:rPr lang="en-US" sz="2300" dirty="0"/>
              <a:t> infection include:- Persons who are gay, bisexual, and other MSM, transgender or nonbinary people who in the past 6 months have had: A new diagnosis of at least 1 sexually transmitted disease More than 1 sex partner Sex at a commercial sex venue Sex in association with a large public event in a geographic area where </a:t>
            </a:r>
            <a:r>
              <a:rPr lang="en-US" sz="2300" dirty="0" err="1"/>
              <a:t>Mpox</a:t>
            </a:r>
            <a:r>
              <a:rPr lang="en-US" sz="2300" dirty="0"/>
              <a:t> transmission is occurring- Persons who are sexual partners of the persons described above- Persons who anticipate experiencing any of the situations described above.</a:t>
            </a:r>
          </a:p>
          <a:p>
            <a:r>
              <a:rPr lang="en-US" sz="2600" b="1" dirty="0"/>
              <a:t>RZV for persons with HIV age 19 or older regardless of CD4 count:</a:t>
            </a:r>
          </a:p>
          <a:p>
            <a:pPr lvl="1"/>
            <a:r>
              <a:rPr lang="en-US" sz="2300" dirty="0"/>
              <a:t>2-dose series recombinant zoster vaccine (RZV, Shingrix)  2–6 months apart (minimum interval: 4 weeks; repeat dose if administered too soon). </a:t>
            </a:r>
          </a:p>
          <a:p>
            <a:r>
              <a:rPr lang="en-US" sz="2600" b="1" dirty="0" err="1"/>
              <a:t>MenACWY</a:t>
            </a:r>
            <a:r>
              <a:rPr lang="en-US" sz="2600" b="1" dirty="0"/>
              <a:t>:</a:t>
            </a:r>
          </a:p>
          <a:p>
            <a:pPr lvl="1"/>
            <a:r>
              <a:rPr lang="en-US" sz="2300" dirty="0"/>
              <a:t>All persons with HIV. 2-dose series </a:t>
            </a:r>
            <a:r>
              <a:rPr lang="en-US" sz="2300" dirty="0" err="1"/>
              <a:t>MenACWY</a:t>
            </a:r>
            <a:r>
              <a:rPr lang="en-US" sz="2300" dirty="0"/>
              <a:t> (Menveo or </a:t>
            </a:r>
            <a:r>
              <a:rPr lang="en-US" sz="2300" dirty="0" err="1"/>
              <a:t>MenQuadfi</a:t>
            </a:r>
            <a:r>
              <a:rPr lang="en-US" sz="2300" dirty="0"/>
              <a:t>) at least 8 weeks apart and revaccinate every 5 years if risk remains</a:t>
            </a:r>
          </a:p>
          <a:p>
            <a:r>
              <a:rPr lang="en-US" sz="2600" b="1" dirty="0"/>
              <a:t>Hepatitis B:</a:t>
            </a:r>
          </a:p>
          <a:p>
            <a:pPr lvl="1"/>
            <a:r>
              <a:rPr lang="en-US" sz="2300" dirty="0"/>
              <a:t>Multiple options however </a:t>
            </a:r>
            <a:r>
              <a:rPr lang="en-US" sz="2300" dirty="0" err="1"/>
              <a:t>Heplisav</a:t>
            </a:r>
            <a:r>
              <a:rPr lang="en-US" sz="2300" dirty="0"/>
              <a:t>-B probably most immunogenic.</a:t>
            </a:r>
          </a:p>
          <a:p>
            <a:r>
              <a:rPr lang="en-US" sz="2600" b="1" dirty="0"/>
              <a:t>Pneumococcal vaccination:</a:t>
            </a:r>
          </a:p>
          <a:p>
            <a:pPr lvl="1"/>
            <a:r>
              <a:rPr lang="en-US" sz="2300" dirty="0"/>
              <a:t>Complex now with PPV 23, PCV 13, PCV 15, and PCV20…please read guidance. </a:t>
            </a:r>
          </a:p>
          <a:p>
            <a:endParaRPr lang="en-US" dirty="0"/>
          </a:p>
        </p:txBody>
      </p:sp>
      <p:pic>
        <p:nvPicPr>
          <p:cNvPr id="4" name="Picture 3" descr="An image showing the title of an article titled Routine and Special Vaccinations in People with HIV.">
            <a:extLst>
              <a:ext uri="{FF2B5EF4-FFF2-40B4-BE49-F238E27FC236}">
                <a16:creationId xmlns:a16="http://schemas.microsoft.com/office/drawing/2014/main" id="{844E8992-CC41-45B6-6718-97C154550624}"/>
              </a:ext>
            </a:extLst>
          </p:cNvPr>
          <p:cNvPicPr>
            <a:picLocks noChangeAspect="1"/>
          </p:cNvPicPr>
          <p:nvPr/>
        </p:nvPicPr>
        <p:blipFill>
          <a:blip r:embed="rId2"/>
          <a:stretch>
            <a:fillRect/>
          </a:stretch>
        </p:blipFill>
        <p:spPr>
          <a:xfrm>
            <a:off x="8329530" y="4492529"/>
            <a:ext cx="3802686" cy="859488"/>
          </a:xfrm>
          <a:prstGeom prst="rect">
            <a:avLst/>
          </a:prstGeom>
        </p:spPr>
      </p:pic>
      <p:sp>
        <p:nvSpPr>
          <p:cNvPr id="8" name="TextBox 7">
            <a:extLst>
              <a:ext uri="{FF2B5EF4-FFF2-40B4-BE49-F238E27FC236}">
                <a16:creationId xmlns:a16="http://schemas.microsoft.com/office/drawing/2014/main" id="{EC3E56F9-B036-55E3-F0E7-4AE4A88177DD}"/>
              </a:ext>
            </a:extLst>
          </p:cNvPr>
          <p:cNvSpPr txBox="1"/>
          <p:nvPr/>
        </p:nvSpPr>
        <p:spPr>
          <a:xfrm>
            <a:off x="8329530" y="5411470"/>
            <a:ext cx="6263640" cy="246221"/>
          </a:xfrm>
          <a:prstGeom prst="rect">
            <a:avLst/>
          </a:prstGeom>
          <a:noFill/>
        </p:spPr>
        <p:txBody>
          <a:bodyPr wrap="square">
            <a:spAutoFit/>
          </a:bodyPr>
          <a:lstStyle/>
          <a:p>
            <a:r>
              <a:rPr lang="en-US" sz="1000" dirty="0">
                <a:solidFill>
                  <a:srgbClr val="0070C0"/>
                </a:solidFill>
                <a:cs typeface="Calibri" panose="020F0502020204030204" pitchFamily="34" charset="0"/>
              </a:rPr>
              <a:t>https://</a:t>
            </a:r>
            <a:r>
              <a:rPr lang="en-US" sz="1000" dirty="0" err="1">
                <a:solidFill>
                  <a:srgbClr val="0070C0"/>
                </a:solidFill>
                <a:cs typeface="Calibri" panose="020F0502020204030204" pitchFamily="34" charset="0"/>
              </a:rPr>
              <a:t>www.iasusa.org</a:t>
            </a:r>
            <a:r>
              <a:rPr lang="en-US" sz="1000" dirty="0">
                <a:solidFill>
                  <a:srgbClr val="0070C0"/>
                </a:solidFill>
                <a:cs typeface="Calibri" panose="020F0502020204030204" pitchFamily="34" charset="0"/>
              </a:rPr>
              <a:t>/wp-content/uploads/2024/04/april-2024.pdf</a:t>
            </a:r>
            <a:endParaRPr lang="en-US" sz="1000" dirty="0">
              <a:solidFill>
                <a:srgbClr val="0070C0"/>
              </a:solidFill>
            </a:endParaRPr>
          </a:p>
        </p:txBody>
      </p:sp>
      <p:sp>
        <p:nvSpPr>
          <p:cNvPr id="6" name="Rectangle 5">
            <a:extLst>
              <a:ext uri="{FF2B5EF4-FFF2-40B4-BE49-F238E27FC236}">
                <a16:creationId xmlns:a16="http://schemas.microsoft.com/office/drawing/2014/main" id="{861CB4C6-0970-9B52-8BA5-4237176941C4}"/>
              </a:ext>
            </a:extLst>
          </p:cNvPr>
          <p:cNvSpPr/>
          <p:nvPr/>
        </p:nvSpPr>
        <p:spPr>
          <a:xfrm>
            <a:off x="533084" y="5824932"/>
            <a:ext cx="11125832" cy="307777"/>
          </a:xfrm>
          <a:prstGeom prst="rect">
            <a:avLst/>
          </a:prstGeom>
        </p:spPr>
        <p:txBody>
          <a:bodyPr wrap="square">
            <a:spAutoFit/>
          </a:bodyPr>
          <a:lstStyle/>
          <a:p>
            <a:r>
              <a:rPr lang="en-US" sz="1400" dirty="0">
                <a:solidFill>
                  <a:srgbClr val="0070C0"/>
                </a:solidFill>
                <a:cs typeface="Calibri" panose="020F0502020204030204" pitchFamily="34" charset="0"/>
              </a:rPr>
              <a:t>https://</a:t>
            </a:r>
            <a:r>
              <a:rPr lang="en-US" sz="1400" dirty="0" err="1">
                <a:solidFill>
                  <a:srgbClr val="0070C0"/>
                </a:solidFill>
                <a:cs typeface="Calibri" panose="020F0502020204030204" pitchFamily="34" charset="0"/>
              </a:rPr>
              <a:t>www.cdc.gov</a:t>
            </a:r>
            <a:r>
              <a:rPr lang="en-US" sz="1400" dirty="0">
                <a:solidFill>
                  <a:srgbClr val="0070C0"/>
                </a:solidFill>
                <a:cs typeface="Calibri" panose="020F0502020204030204" pitchFamily="34" charset="0"/>
              </a:rPr>
              <a:t>/vaccines/schedules/downloads/adult/adult-combined-</a:t>
            </a:r>
            <a:r>
              <a:rPr lang="en-US" sz="1400" dirty="0" err="1">
                <a:solidFill>
                  <a:srgbClr val="0070C0"/>
                </a:solidFill>
                <a:cs typeface="Calibri" panose="020F0502020204030204" pitchFamily="34" charset="0"/>
              </a:rPr>
              <a:t>schedule.pdf</a:t>
            </a:r>
            <a:r>
              <a:rPr lang="en-US" sz="1400" dirty="0">
                <a:solidFill>
                  <a:srgbClr val="0070C0"/>
                </a:solidFill>
                <a:cs typeface="Calibri" panose="020F0502020204030204" pitchFamily="34" charset="0"/>
              </a:rPr>
              <a:t> </a:t>
            </a:r>
            <a:r>
              <a:rPr lang="en-US" sz="1400" dirty="0">
                <a:cs typeface="Calibri" panose="020F0502020204030204" pitchFamily="34" charset="0"/>
              </a:rPr>
              <a:t>Accessed 4/28/2024</a:t>
            </a: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31</a:t>
            </a:fld>
            <a:endParaRPr lang="en-US"/>
          </a:p>
        </p:txBody>
      </p:sp>
    </p:spTree>
    <p:extLst>
      <p:ext uri="{BB962C8B-B14F-4D97-AF65-F5344CB8AC3E}">
        <p14:creationId xmlns:p14="http://schemas.microsoft.com/office/powerpoint/2010/main" val="3373122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4" y="118898"/>
            <a:ext cx="11087425" cy="1070434"/>
          </a:xfrm>
        </p:spPr>
        <p:txBody>
          <a:bodyPr/>
          <a:lstStyle/>
          <a:p>
            <a:r>
              <a:rPr lang="en-US" dirty="0"/>
              <a:t>2024 Meningococcal Disease</a:t>
            </a:r>
          </a:p>
        </p:txBody>
      </p:sp>
      <p:sp>
        <p:nvSpPr>
          <p:cNvPr id="9" name="Content Placeholder 2">
            <a:extLst>
              <a:ext uri="{FF2B5EF4-FFF2-40B4-BE49-F238E27FC236}">
                <a16:creationId xmlns:a16="http://schemas.microsoft.com/office/drawing/2014/main" id="{F36DBDAE-D015-2A95-8AE1-B7E5D62EA0C9}"/>
              </a:ext>
            </a:extLst>
          </p:cNvPr>
          <p:cNvSpPr txBox="1">
            <a:spLocks/>
          </p:cNvSpPr>
          <p:nvPr/>
        </p:nvSpPr>
        <p:spPr>
          <a:xfrm>
            <a:off x="237592" y="1356620"/>
            <a:ext cx="5858408" cy="4367299"/>
          </a:xfrm>
          <a:prstGeom prst="rect">
            <a:avLst/>
          </a:prstGeom>
        </p:spPr>
        <p:txBody>
          <a:bodyPr vert="horz" lIns="91290" tIns="45645" rIns="91290" bIns="45645" rtlCol="0">
            <a:normAutofit fontScale="70000" lnSpcReduction="20000"/>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600" dirty="0"/>
              <a:t>CDC 3/28/2024: “In 2023, 422 cases were reported in the United States, the highest annual number of cases reported since 2014. As of March 25, 2024, 143 cases have been reported to CDC for the current calendar year, an increase of 62 cases over the 81 reported as of this date in 2023.”</a:t>
            </a:r>
          </a:p>
          <a:p>
            <a:r>
              <a:rPr lang="en-US" sz="2600" dirty="0"/>
              <a:t>ADHS 4/11/2024: Similar to </a:t>
            </a:r>
            <a:r>
              <a:rPr lang="en-US" sz="2600" u="sng" dirty="0"/>
              <a:t>national trends</a:t>
            </a:r>
            <a:r>
              <a:rPr lang="en-US" sz="2600" dirty="0"/>
              <a:t>, Arizona is seeing an increase in invasive meningococcal disease, predominantly in Neisseria meningitidis serogroup Y.  As of 4/29/2024, Arizona has already seen 10 confirmed cases (7 due to serogroup Y). This matches the number of meningococcal cases seen statewide in the entirety of the year in 2014, the year with the highest number of cases in the last decade. A new sequence type 1466 is responsible for 68% of the serogroup </a:t>
            </a:r>
            <a:r>
              <a:rPr lang="en-US" sz="2600" dirty="0" err="1"/>
              <a:t>Ys</a:t>
            </a:r>
            <a:r>
              <a:rPr lang="en-US" sz="2600" dirty="0"/>
              <a:t> of those typed.</a:t>
            </a:r>
          </a:p>
          <a:p>
            <a:pPr marL="114112" indent="0">
              <a:buFont typeface="Wingdings" charset="2"/>
              <a:buNone/>
            </a:pPr>
            <a:endParaRPr lang="en-US" dirty="0"/>
          </a:p>
          <a:p>
            <a:pPr marL="114112" indent="0">
              <a:buFont typeface="Wingdings" charset="2"/>
              <a:buNone/>
            </a:pPr>
            <a:endParaRPr lang="en-US" dirty="0"/>
          </a:p>
          <a:p>
            <a:pPr marL="114112" indent="0">
              <a:buFont typeface="Wingdings" charset="2"/>
              <a:buNone/>
            </a:pPr>
            <a:endParaRPr lang="en-US" dirty="0"/>
          </a:p>
          <a:p>
            <a:pPr marL="114112" indent="0">
              <a:buFont typeface="Wingdings" charset="2"/>
              <a:buNone/>
            </a:pPr>
            <a:endParaRPr lang="en-US" dirty="0"/>
          </a:p>
        </p:txBody>
      </p:sp>
      <p:grpSp>
        <p:nvGrpSpPr>
          <p:cNvPr id="8" name="Group 7" descr="Links to the ">
            <a:extLst>
              <a:ext uri="{FF2B5EF4-FFF2-40B4-BE49-F238E27FC236}">
                <a16:creationId xmlns:a16="http://schemas.microsoft.com/office/drawing/2014/main" id="{20652354-174C-B00C-DAA9-F024A80344A3}"/>
              </a:ext>
              <a:ext uri="{C183D7F6-B498-43B3-948B-1728B52AA6E4}">
                <adec:decorative xmlns:adec="http://schemas.microsoft.com/office/drawing/2017/decorative" val="0"/>
              </a:ext>
            </a:extLst>
          </p:cNvPr>
          <p:cNvGrpSpPr/>
          <p:nvPr/>
        </p:nvGrpSpPr>
        <p:grpSpPr>
          <a:xfrm>
            <a:off x="114380" y="5665154"/>
            <a:ext cx="7879125" cy="503301"/>
            <a:chOff x="800180" y="5639806"/>
            <a:chExt cx="7879125" cy="503301"/>
          </a:xfrm>
        </p:grpSpPr>
        <p:sp>
          <p:nvSpPr>
            <p:cNvPr id="6" name="Rectangle 5" descr="Link to the CDC 'Increase in Invasive Serogroup Y Meningococcal Disease in the United States' ">
              <a:extLst>
                <a:ext uri="{FF2B5EF4-FFF2-40B4-BE49-F238E27FC236}">
                  <a16:creationId xmlns:a16="http://schemas.microsoft.com/office/drawing/2014/main" id="{2E8F8444-3EF9-7C52-29DF-8C497007899D}"/>
                </a:ext>
              </a:extLst>
            </p:cNvPr>
            <p:cNvSpPr/>
            <p:nvPr/>
          </p:nvSpPr>
          <p:spPr>
            <a:xfrm>
              <a:off x="800180" y="5639806"/>
              <a:ext cx="3661387" cy="276999"/>
            </a:xfrm>
            <a:prstGeom prst="rect">
              <a:avLst/>
            </a:prstGeom>
          </p:spPr>
          <p:txBody>
            <a:bodyPr wrap="none">
              <a:spAutoFit/>
            </a:bodyPr>
            <a:lstStyle/>
            <a:p>
              <a:r>
                <a:rPr lang="en-US" sz="1200" dirty="0">
                  <a:solidFill>
                    <a:srgbClr val="0070C0"/>
                  </a:solidFill>
                  <a:cs typeface="Calibri" panose="020F0502020204030204" pitchFamily="34" charset="0"/>
                </a:rPr>
                <a:t>https://emergency.cdc.gov/han/2024/han00505.asp</a:t>
              </a:r>
            </a:p>
          </p:txBody>
        </p:sp>
        <p:sp>
          <p:nvSpPr>
            <p:cNvPr id="7" name="Rectangle 6" descr="Link to the ASAPA 'Increase in Invasive Meningococcal Disease in Arizona'">
              <a:extLst>
                <a:ext uri="{FF2B5EF4-FFF2-40B4-BE49-F238E27FC236}">
                  <a16:creationId xmlns:a16="http://schemas.microsoft.com/office/drawing/2014/main" id="{22CB0645-1EAA-D80E-31D0-1C778CF0A80A}"/>
                </a:ext>
              </a:extLst>
            </p:cNvPr>
            <p:cNvSpPr/>
            <p:nvPr/>
          </p:nvSpPr>
          <p:spPr>
            <a:xfrm>
              <a:off x="800180" y="5866108"/>
              <a:ext cx="7879125" cy="276999"/>
            </a:xfrm>
            <a:prstGeom prst="rect">
              <a:avLst/>
            </a:prstGeom>
          </p:spPr>
          <p:txBody>
            <a:bodyPr wrap="square">
              <a:spAutoFit/>
            </a:bodyPr>
            <a:lstStyle/>
            <a:p>
              <a:r>
                <a:rPr lang="en-US" sz="1200" dirty="0">
                  <a:solidFill>
                    <a:srgbClr val="0070C0"/>
                  </a:solidFill>
                  <a:cs typeface="Calibri" panose="020F0502020204030204" pitchFamily="34" charset="0"/>
                </a:rPr>
                <a:t>https://www.asapa.org/blogpost/1143865/499882/Increase-in-Invasive-Meningococcal-Disease-in-Arizona</a:t>
              </a:r>
            </a:p>
          </p:txBody>
        </p:sp>
      </p:grpSp>
      <p:sp>
        <p:nvSpPr>
          <p:cNvPr id="4" name="Content Placeholder 2">
            <a:extLst>
              <a:ext uri="{FF2B5EF4-FFF2-40B4-BE49-F238E27FC236}">
                <a16:creationId xmlns:a16="http://schemas.microsoft.com/office/drawing/2014/main" id="{17C372B2-FCBA-A057-2DFA-06EBA2DC451C}"/>
              </a:ext>
            </a:extLst>
          </p:cNvPr>
          <p:cNvSpPr txBox="1">
            <a:spLocks/>
          </p:cNvSpPr>
          <p:nvPr/>
        </p:nvSpPr>
        <p:spPr>
          <a:xfrm>
            <a:off x="6255082" y="1345073"/>
            <a:ext cx="5486395" cy="4649327"/>
          </a:xfrm>
          <a:prstGeom prst="rect">
            <a:avLst/>
          </a:prstGeom>
        </p:spPr>
        <p:txBody>
          <a:bodyPr vert="horz" lIns="91290" tIns="45645" rIns="91290" bIns="45645" rtlCol="0">
            <a:normAutofit fontScale="77500" lnSpcReduction="20000"/>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600" dirty="0"/>
              <a:t>The Arizona Department of Health Services (ADHS) recommends that healthcare providers statewide:</a:t>
            </a:r>
          </a:p>
          <a:p>
            <a:pPr lvl="1"/>
            <a:r>
              <a:rPr lang="en-US" sz="2300" dirty="0"/>
              <a:t>Maintain a high level of clinical suspicion for </a:t>
            </a:r>
            <a:r>
              <a:rPr lang="en-US" sz="2300" u="sng" dirty="0"/>
              <a:t>meningococcal disease</a:t>
            </a:r>
            <a:r>
              <a:rPr lang="en-US" sz="2300" dirty="0"/>
              <a:t>, especially with high risk populations.</a:t>
            </a:r>
          </a:p>
          <a:p>
            <a:pPr lvl="1"/>
            <a:r>
              <a:rPr lang="en-US" sz="2300" dirty="0"/>
              <a:t>Current increases in disease are disproportionately affecting people ages 30–60 years (65%), Black or African American people (63%), and people with HIV (15%).</a:t>
            </a:r>
          </a:p>
          <a:p>
            <a:pPr lvl="1"/>
            <a:r>
              <a:rPr lang="en-US" sz="2300" dirty="0"/>
              <a:t>Be aware that patients with invasive meningococcal disease may present with atypical presentations such as sepsis, bacteremia, and septic arthritis.</a:t>
            </a:r>
          </a:p>
          <a:p>
            <a:pPr lvl="1"/>
            <a:r>
              <a:rPr lang="en-US" sz="2300" dirty="0"/>
              <a:t>Ensure that all </a:t>
            </a:r>
            <a:r>
              <a:rPr lang="en-US" sz="2300" u="sng" dirty="0"/>
              <a:t>people who are recommended to receive meningococcal vaccination</a:t>
            </a:r>
            <a:r>
              <a:rPr lang="en-US" sz="2300" dirty="0"/>
              <a:t>, are up-to-date on their </a:t>
            </a:r>
            <a:r>
              <a:rPr lang="en-US" sz="2300" u="sng" dirty="0"/>
              <a:t>meningococcal vaccine</a:t>
            </a:r>
            <a:r>
              <a:rPr lang="en-US" sz="2300" dirty="0"/>
              <a:t>, including people at increased risk (e.g., with HIV).</a:t>
            </a:r>
          </a:p>
          <a:p>
            <a:pPr marL="114112" indent="0">
              <a:buFont typeface="Wingdings" charset="2"/>
              <a:buNone/>
            </a:pPr>
            <a:endParaRPr lang="en-US" dirty="0"/>
          </a:p>
          <a:p>
            <a:pPr marL="114112" indent="0">
              <a:buFont typeface="Wingdings" charset="2"/>
              <a:buNone/>
            </a:pPr>
            <a:endParaRPr lang="en-US" dirty="0"/>
          </a:p>
          <a:p>
            <a:pPr marL="114112" indent="0">
              <a:buFont typeface="Wingdings" charset="2"/>
              <a:buNone/>
            </a:pPr>
            <a:endParaRPr lang="en-US" dirty="0"/>
          </a:p>
          <a:p>
            <a:pPr marL="114112" indent="0">
              <a:buFont typeface="Wingdings" charset="2"/>
              <a:buNone/>
            </a:pPr>
            <a:endParaRPr lang="en-US" dirty="0"/>
          </a:p>
        </p:txBody>
      </p:sp>
      <p:sp>
        <p:nvSpPr>
          <p:cNvPr id="5" name="Slide Number Placeholder 4">
            <a:extLst>
              <a:ext uri="{FF2B5EF4-FFF2-40B4-BE49-F238E27FC236}">
                <a16:creationId xmlns:a16="http://schemas.microsoft.com/office/drawing/2014/main" id="{28E0DCEA-557F-864B-92D0-81398D378B90}"/>
              </a:ext>
              <a:ext uri="{C183D7F6-B498-43B3-948B-1728B52AA6E4}">
                <adec:decorative xmlns:adec="http://schemas.microsoft.com/office/drawing/2017/decorative" val="0"/>
              </a:ext>
            </a:extLst>
          </p:cNvPr>
          <p:cNvSpPr>
            <a:spLocks noGrp="1"/>
          </p:cNvSpPr>
          <p:nvPr>
            <p:ph type="sldNum" sz="quarter" idx="12"/>
          </p:nvPr>
        </p:nvSpPr>
        <p:spPr/>
        <p:txBody>
          <a:bodyPr/>
          <a:lstStyle/>
          <a:p>
            <a:fld id="{1D2EA5EF-C699-AF4C-BA42-C0A1CAAB713C}" type="slidenum">
              <a:rPr lang="en-US" smtClean="0"/>
              <a:t>32</a:t>
            </a:fld>
            <a:endParaRPr lang="en-US"/>
          </a:p>
        </p:txBody>
      </p:sp>
    </p:spTree>
    <p:extLst>
      <p:ext uri="{BB962C8B-B14F-4D97-AF65-F5344CB8AC3E}">
        <p14:creationId xmlns:p14="http://schemas.microsoft.com/office/powerpoint/2010/main" val="3244987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Primary Care (Use of Statins)</a:t>
            </a:r>
          </a:p>
        </p:txBody>
      </p:sp>
      <p:sp>
        <p:nvSpPr>
          <p:cNvPr id="3" name="Content Placeholder 2"/>
          <p:cNvSpPr>
            <a:spLocks noGrp="1"/>
          </p:cNvSpPr>
          <p:nvPr>
            <p:ph idx="1"/>
          </p:nvPr>
        </p:nvSpPr>
        <p:spPr>
          <a:xfrm>
            <a:off x="609604" y="1600203"/>
            <a:ext cx="10902841" cy="4367299"/>
          </a:xfrm>
        </p:spPr>
        <p:txBody>
          <a:bodyPr>
            <a:normAutofit/>
          </a:bodyPr>
          <a:lstStyle/>
          <a:p>
            <a:r>
              <a:rPr lang="en-US" dirty="0"/>
              <a:t>You’re are seeing a 43-year-old African-American woman with well controlled HIV for a routine follow-up visit.</a:t>
            </a:r>
          </a:p>
          <a:p>
            <a:r>
              <a:rPr lang="en-US" dirty="0"/>
              <a:t>She has well controlled hypertension and is a current smoker.</a:t>
            </a:r>
          </a:p>
          <a:p>
            <a:r>
              <a:rPr lang="en-US" dirty="0"/>
              <a:t>When reviewing her labs you calculate her 10-year ASCVD risk at 5.2%.</a:t>
            </a:r>
          </a:p>
          <a:p>
            <a:r>
              <a:rPr lang="en-US" dirty="0"/>
              <a:t>Would you recommend she start a statin drug?</a:t>
            </a:r>
          </a:p>
          <a:p>
            <a:pPr marL="114112" indent="0">
              <a:buNone/>
            </a:pPr>
            <a:r>
              <a:rPr lang="en-US" dirty="0"/>
              <a:t>	1) Yes</a:t>
            </a:r>
          </a:p>
          <a:p>
            <a:pPr marL="114112" indent="0">
              <a:buNone/>
            </a:pPr>
            <a:r>
              <a:rPr lang="en-US" dirty="0"/>
              <a:t>	2) No</a:t>
            </a:r>
          </a:p>
          <a:p>
            <a:pPr marL="114112" indent="0">
              <a:buNone/>
            </a:pPr>
            <a:r>
              <a:rPr lang="en-US" dirty="0"/>
              <a:t>	3) Not sure</a:t>
            </a:r>
          </a:p>
          <a:p>
            <a:endParaRPr lang="en-US" dirty="0"/>
          </a:p>
          <a:p>
            <a:endParaRPr lang="en-US" dirty="0"/>
          </a:p>
        </p:txBody>
      </p:sp>
      <p:pic>
        <p:nvPicPr>
          <p:cNvPr id="6" name="Picture 5" descr="QR Code for poll everywhere. ">
            <a:extLst>
              <a:ext uri="{FF2B5EF4-FFF2-40B4-BE49-F238E27FC236}">
                <a16:creationId xmlns:a16="http://schemas.microsoft.com/office/drawing/2014/main" id="{4D95350A-38EF-C008-5764-46467E280DF2}"/>
              </a:ext>
            </a:extLst>
          </p:cNvPr>
          <p:cNvPicPr>
            <a:picLocks noChangeAspect="1"/>
          </p:cNvPicPr>
          <p:nvPr/>
        </p:nvPicPr>
        <p:blipFill>
          <a:blip r:embed="rId2"/>
          <a:stretch>
            <a:fillRect/>
          </a:stretch>
        </p:blipFill>
        <p:spPr>
          <a:xfrm>
            <a:off x="8532587" y="3358322"/>
            <a:ext cx="2583088" cy="2609180"/>
          </a:xfrm>
          <a:prstGeom prst="rect">
            <a:avLst/>
          </a:prstGeom>
        </p:spPr>
      </p:pic>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33</a:t>
            </a:fld>
            <a:endParaRPr lang="en-US"/>
          </a:p>
        </p:txBody>
      </p:sp>
    </p:spTree>
    <p:extLst>
      <p:ext uri="{BB962C8B-B14F-4D97-AF65-F5344CB8AC3E}">
        <p14:creationId xmlns:p14="http://schemas.microsoft.com/office/powerpoint/2010/main" val="2483932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Primary Care (Use of Statins) </a:t>
            </a:r>
            <a:r>
              <a:rPr lang="en-US" dirty="0">
                <a:solidFill>
                  <a:schemeClr val="bg1"/>
                </a:solidFill>
              </a:rPr>
              <a:t>(2)</a:t>
            </a:r>
          </a:p>
        </p:txBody>
      </p:sp>
      <p:pic>
        <p:nvPicPr>
          <p:cNvPr id="4" name="Content Placeholder 3" descr="A screenshot showing the new Guidelines from HIV treatment and ART and the REPRIEVE trial. ">
            <a:extLst>
              <a:ext uri="{FF2B5EF4-FFF2-40B4-BE49-F238E27FC236}">
                <a16:creationId xmlns:a16="http://schemas.microsoft.com/office/drawing/2014/main" id="{DDC70138-B017-91D7-0A9B-9E72B79C2EEC}"/>
              </a:ext>
            </a:extLst>
          </p:cNvPr>
          <p:cNvPicPr>
            <a:picLocks noChangeAspect="1"/>
          </p:cNvPicPr>
          <p:nvPr/>
        </p:nvPicPr>
        <p:blipFill>
          <a:blip r:embed="rId2"/>
          <a:stretch>
            <a:fillRect/>
          </a:stretch>
        </p:blipFill>
        <p:spPr>
          <a:xfrm>
            <a:off x="1031630" y="1296270"/>
            <a:ext cx="10128739" cy="4415691"/>
          </a:xfrm>
          <a:prstGeom prst="rect">
            <a:avLst/>
          </a:prstGeom>
        </p:spPr>
      </p:pic>
      <p:sp>
        <p:nvSpPr>
          <p:cNvPr id="7" name="TextBox 6">
            <a:extLst>
              <a:ext uri="{FF2B5EF4-FFF2-40B4-BE49-F238E27FC236}">
                <a16:creationId xmlns:a16="http://schemas.microsoft.com/office/drawing/2014/main" id="{150517AE-068B-B0CC-A0FC-392E6B15D709}"/>
              </a:ext>
            </a:extLst>
          </p:cNvPr>
          <p:cNvSpPr txBox="1"/>
          <p:nvPr/>
        </p:nvSpPr>
        <p:spPr>
          <a:xfrm>
            <a:off x="6400800" y="1417639"/>
            <a:ext cx="4759569" cy="1569660"/>
          </a:xfrm>
          <a:prstGeom prst="rect">
            <a:avLst/>
          </a:prstGeom>
          <a:noFill/>
        </p:spPr>
        <p:txBody>
          <a:bodyPr wrap="square">
            <a:spAutoFit/>
          </a:bodyPr>
          <a:lstStyle/>
          <a:p>
            <a:r>
              <a:rPr lang="en-US" sz="1600" dirty="0">
                <a:highlight>
                  <a:srgbClr val="FFFF00"/>
                </a:highlight>
              </a:rPr>
              <a:t>In Reprieve and other statin studies the risk reduction is greater that that predicted by LDL lowering alone. </a:t>
            </a:r>
          </a:p>
          <a:p>
            <a:endParaRPr lang="en-US" sz="1600" dirty="0">
              <a:highlight>
                <a:srgbClr val="FFFF00"/>
              </a:highlight>
            </a:endParaRPr>
          </a:p>
          <a:p>
            <a:r>
              <a:rPr lang="en-US" sz="1600" dirty="0">
                <a:highlight>
                  <a:srgbClr val="FFFF00"/>
                </a:highlight>
              </a:rPr>
              <a:t>Current risk tools underestimate the risk in persons with HIV.</a:t>
            </a:r>
          </a:p>
        </p:txBody>
      </p:sp>
      <p:sp>
        <p:nvSpPr>
          <p:cNvPr id="3" name="Content Placeholder 2"/>
          <p:cNvSpPr>
            <a:spLocks noGrp="1"/>
          </p:cNvSpPr>
          <p:nvPr>
            <p:ph idx="1"/>
          </p:nvPr>
        </p:nvSpPr>
        <p:spPr>
          <a:xfrm>
            <a:off x="609604" y="5794800"/>
            <a:ext cx="11087425" cy="511082"/>
          </a:xfrm>
        </p:spPr>
        <p:txBody>
          <a:bodyPr>
            <a:normAutofit/>
          </a:bodyPr>
          <a:lstStyle/>
          <a:p>
            <a:pPr marL="114112" indent="0">
              <a:buNone/>
            </a:pPr>
            <a:r>
              <a:rPr lang="en-US" sz="1100" dirty="0"/>
              <a:t>Panel on Antiretroviral Guidelines for Adults and Adolescents. Guidelines for the Use of Antiretroviral Agents in Adults and Adolescents with HIV. Department of Health and Human Services. Available at https://</a:t>
            </a:r>
            <a:r>
              <a:rPr lang="en-US" sz="1100" dirty="0" err="1"/>
              <a:t>clinicalinfo.hiv.gov</a:t>
            </a:r>
            <a:r>
              <a:rPr lang="en-US" sz="1100" dirty="0"/>
              <a:t>/</a:t>
            </a:r>
            <a:r>
              <a:rPr lang="en-US" sz="1100" dirty="0" err="1"/>
              <a:t>en</a:t>
            </a:r>
            <a:r>
              <a:rPr lang="en-US" sz="1100" dirty="0"/>
              <a:t>/guidelines/adult-and-adolescent-</a:t>
            </a:r>
            <a:r>
              <a:rPr lang="en-US" sz="1100" dirty="0" err="1"/>
              <a:t>arv</a:t>
            </a:r>
            <a:r>
              <a:rPr lang="en-US" sz="1100" dirty="0"/>
              <a:t> Accessed 4/24/2024</a:t>
            </a:r>
          </a:p>
          <a:p>
            <a:pPr marL="114112" indent="0">
              <a:buNone/>
            </a:pPr>
            <a:endParaRPr lang="en-US" sz="1000" dirty="0"/>
          </a:p>
          <a:p>
            <a:pPr marL="114112" indent="0">
              <a:buNone/>
            </a:pPr>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34</a:t>
            </a:fld>
            <a:endParaRPr lang="en-US"/>
          </a:p>
        </p:txBody>
      </p:sp>
    </p:spTree>
    <p:extLst>
      <p:ext uri="{BB962C8B-B14F-4D97-AF65-F5344CB8AC3E}">
        <p14:creationId xmlns:p14="http://schemas.microsoft.com/office/powerpoint/2010/main" val="1954450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Primary Care (Use of Statins)</a:t>
            </a:r>
            <a:r>
              <a:rPr lang="en-US" dirty="0">
                <a:solidFill>
                  <a:schemeClr val="bg1"/>
                </a:solidFill>
              </a:rPr>
              <a:t> (3)</a:t>
            </a:r>
          </a:p>
        </p:txBody>
      </p:sp>
      <p:sp>
        <p:nvSpPr>
          <p:cNvPr id="3" name="Content Placeholder 2"/>
          <p:cNvSpPr>
            <a:spLocks noGrp="1"/>
          </p:cNvSpPr>
          <p:nvPr>
            <p:ph idx="1"/>
          </p:nvPr>
        </p:nvSpPr>
        <p:spPr>
          <a:xfrm>
            <a:off x="609605" y="1380536"/>
            <a:ext cx="8699288" cy="4367299"/>
          </a:xfrm>
        </p:spPr>
        <p:txBody>
          <a:bodyPr>
            <a:normAutofit fontScale="70000" lnSpcReduction="20000"/>
          </a:bodyPr>
          <a:lstStyle/>
          <a:p>
            <a:r>
              <a:rPr lang="en-US" b="1" dirty="0"/>
              <a:t>For people with HIV who have low-to-intermediate (&lt;20%) 10-year ASCVD risk estimates:</a:t>
            </a:r>
          </a:p>
          <a:p>
            <a:r>
              <a:rPr lang="en-US" b="1" dirty="0"/>
              <a:t>Age 40–75 years </a:t>
            </a:r>
          </a:p>
          <a:p>
            <a:pPr lvl="1"/>
            <a:r>
              <a:rPr lang="en-US" dirty="0"/>
              <a:t>When 10-year ASCVD risk estimates are 5% to &lt;20%, the Panel recommends initiating at least moderate intensity statin therapy (AI). </a:t>
            </a:r>
          </a:p>
          <a:p>
            <a:pPr lvl="2"/>
            <a:r>
              <a:rPr lang="en-US" dirty="0"/>
              <a:t>Recommended options for moderate intensity statin therapy1 include: </a:t>
            </a:r>
          </a:p>
          <a:p>
            <a:pPr lvl="3"/>
            <a:r>
              <a:rPr lang="en-US" dirty="0" err="1"/>
              <a:t>Pitavastatin</a:t>
            </a:r>
            <a:r>
              <a:rPr lang="en-US" dirty="0"/>
              <a:t> 4mg once daily (AI) </a:t>
            </a:r>
          </a:p>
          <a:p>
            <a:pPr lvl="3"/>
            <a:r>
              <a:rPr lang="en-US" dirty="0"/>
              <a:t>Atorvastatin 20mg once daily (AII) </a:t>
            </a:r>
          </a:p>
          <a:p>
            <a:pPr lvl="3"/>
            <a:r>
              <a:rPr lang="en-US" dirty="0"/>
              <a:t>Rosuvastatin 10mg once daily (AII) </a:t>
            </a:r>
          </a:p>
          <a:p>
            <a:pPr lvl="1"/>
            <a:r>
              <a:rPr lang="en-US" dirty="0"/>
              <a:t>When 10-year ASCVD risk estimates are &lt;5%, the Panel favors initiating at least moderate intensity statin therapy (CI). The absolute benefit from statin therapy is modest in this population, therefore the decision to initiate a statin should take into account the presence or absence of HIV-related factors that can increase ASCVD risk. </a:t>
            </a:r>
          </a:p>
          <a:p>
            <a:pPr lvl="2"/>
            <a:r>
              <a:rPr lang="en-US" dirty="0"/>
              <a:t>Same options for moderate intensity statin therapy as recommended for 10-year ASCVD risk estimates of 5 to &lt;20% (see above) </a:t>
            </a:r>
          </a:p>
          <a:p>
            <a:pPr lvl="1"/>
            <a:r>
              <a:rPr lang="en-US" sz="2400" b="1" dirty="0"/>
              <a:t>Age &lt;40 years</a:t>
            </a:r>
            <a:r>
              <a:rPr lang="en-US" sz="2400" dirty="0"/>
              <a:t> </a:t>
            </a:r>
          </a:p>
          <a:p>
            <a:pPr lvl="2"/>
            <a:r>
              <a:rPr lang="en-US" dirty="0"/>
              <a:t>Data are insufficient to recommend for or against statin therapy as primary prevention of ASCVD in people with HIV. In the general population, lifestyle modifications are recommended for people age &lt;40 years, with statin therapy considered only in select populations (see AHA/ACC/</a:t>
            </a:r>
            <a:r>
              <a:rPr lang="en-US" dirty="0" err="1"/>
              <a:t>Multisociety</a:t>
            </a:r>
            <a:r>
              <a:rPr lang="en-US" dirty="0"/>
              <a:t> Guidelines).</a:t>
            </a:r>
          </a:p>
          <a:p>
            <a:pPr marL="114112" indent="0">
              <a:buNone/>
            </a:pPr>
            <a:endParaRPr lang="en-US" dirty="0"/>
          </a:p>
          <a:p>
            <a:pPr marL="114112" indent="0">
              <a:buNone/>
            </a:pPr>
            <a:endParaRPr lang="en-US" dirty="0"/>
          </a:p>
          <a:p>
            <a:endParaRPr lang="en-US" dirty="0"/>
          </a:p>
        </p:txBody>
      </p:sp>
      <p:pic>
        <p:nvPicPr>
          <p:cNvPr id="4" name="Picture 3" descr="A close-up of a paper outlining the HIV related factors that may increase ASCVD risk but not considered in traditional risk estimate tools that may strengthen the rationale for initiating statin therapy in the population. ">
            <a:extLst>
              <a:ext uri="{FF2B5EF4-FFF2-40B4-BE49-F238E27FC236}">
                <a16:creationId xmlns:a16="http://schemas.microsoft.com/office/drawing/2014/main" id="{09C2C8AC-9F0B-B78D-0195-DA50C1806EE7}"/>
              </a:ext>
            </a:extLst>
          </p:cNvPr>
          <p:cNvPicPr>
            <a:picLocks noChangeAspect="1"/>
          </p:cNvPicPr>
          <p:nvPr/>
        </p:nvPicPr>
        <p:blipFill>
          <a:blip r:embed="rId2"/>
          <a:stretch>
            <a:fillRect/>
          </a:stretch>
        </p:blipFill>
        <p:spPr>
          <a:xfrm>
            <a:off x="9329669" y="2012898"/>
            <a:ext cx="2777568" cy="2442442"/>
          </a:xfrm>
          <a:prstGeom prst="rect">
            <a:avLst/>
          </a:prstGeom>
        </p:spPr>
      </p:pic>
      <p:sp>
        <p:nvSpPr>
          <p:cNvPr id="7" name="TextBox 6">
            <a:extLst>
              <a:ext uri="{FF2B5EF4-FFF2-40B4-BE49-F238E27FC236}">
                <a16:creationId xmlns:a16="http://schemas.microsoft.com/office/drawing/2014/main" id="{4E2E830F-9197-DFBB-F0B3-41ADE4A456EE}"/>
              </a:ext>
            </a:extLst>
          </p:cNvPr>
          <p:cNvSpPr txBox="1"/>
          <p:nvPr/>
        </p:nvSpPr>
        <p:spPr>
          <a:xfrm>
            <a:off x="9308893" y="4588934"/>
            <a:ext cx="2777568" cy="461665"/>
          </a:xfrm>
          <a:prstGeom prst="rect">
            <a:avLst/>
          </a:prstGeom>
          <a:noFill/>
        </p:spPr>
        <p:txBody>
          <a:bodyPr wrap="square">
            <a:spAutoFit/>
          </a:bodyPr>
          <a:lstStyle/>
          <a:p>
            <a:pPr algn="ctr"/>
            <a:r>
              <a:rPr lang="en-US" sz="1200" dirty="0">
                <a:solidFill>
                  <a:srgbClr val="0070C0"/>
                </a:solidFill>
                <a:latin typeface="Calibri" panose="020F0502020204030204" pitchFamily="34" charset="0"/>
                <a:cs typeface="Calibri" panose="020F0502020204030204" pitchFamily="34" charset="0"/>
              </a:rPr>
              <a:t>https://</a:t>
            </a:r>
            <a:r>
              <a:rPr lang="en-US" sz="1200" dirty="0" err="1">
                <a:solidFill>
                  <a:srgbClr val="0070C0"/>
                </a:solidFill>
                <a:latin typeface="Calibri" panose="020F0502020204030204" pitchFamily="34" charset="0"/>
                <a:cs typeface="Calibri" panose="020F0502020204030204" pitchFamily="34" charset="0"/>
              </a:rPr>
              <a:t>tools.acc.org</a:t>
            </a:r>
            <a:r>
              <a:rPr lang="en-US" sz="1200" dirty="0">
                <a:solidFill>
                  <a:srgbClr val="0070C0"/>
                </a:solidFill>
                <a:latin typeface="Calibri" panose="020F0502020204030204" pitchFamily="34" charset="0"/>
                <a:cs typeface="Calibri" panose="020F0502020204030204" pitchFamily="34" charset="0"/>
              </a:rPr>
              <a:t>/</a:t>
            </a:r>
            <a:r>
              <a:rPr lang="en-US" sz="1200" dirty="0" err="1">
                <a:solidFill>
                  <a:srgbClr val="0070C0"/>
                </a:solidFill>
                <a:latin typeface="Calibri" panose="020F0502020204030204" pitchFamily="34" charset="0"/>
                <a:cs typeface="Calibri" panose="020F0502020204030204" pitchFamily="34" charset="0"/>
              </a:rPr>
              <a:t>ldl</a:t>
            </a:r>
            <a:r>
              <a:rPr lang="en-US" sz="1200" dirty="0">
                <a:solidFill>
                  <a:srgbClr val="0070C0"/>
                </a:solidFill>
                <a:latin typeface="Calibri" panose="020F0502020204030204" pitchFamily="34" charset="0"/>
                <a:cs typeface="Calibri" panose="020F0502020204030204" pitchFamily="34" charset="0"/>
              </a:rPr>
              <a:t>/</a:t>
            </a:r>
            <a:r>
              <a:rPr lang="en-US" sz="1200" dirty="0" err="1">
                <a:solidFill>
                  <a:srgbClr val="0070C0"/>
                </a:solidFill>
                <a:latin typeface="Calibri" panose="020F0502020204030204" pitchFamily="34" charset="0"/>
                <a:cs typeface="Calibri" panose="020F0502020204030204" pitchFamily="34" charset="0"/>
              </a:rPr>
              <a:t>ascvd_risk_estimator</a:t>
            </a:r>
            <a:r>
              <a:rPr lang="en-US" sz="1200" dirty="0">
                <a:solidFill>
                  <a:srgbClr val="0070C0"/>
                </a:solidFill>
                <a:latin typeface="Calibri" panose="020F0502020204030204" pitchFamily="34" charset="0"/>
                <a:cs typeface="Calibri" panose="020F0502020204030204" pitchFamily="34" charset="0"/>
              </a:rPr>
              <a:t>/</a:t>
            </a:r>
            <a:r>
              <a:rPr lang="en-US" sz="1200" dirty="0" err="1">
                <a:solidFill>
                  <a:srgbClr val="0070C0"/>
                </a:solidFill>
                <a:latin typeface="Calibri" panose="020F0502020204030204" pitchFamily="34" charset="0"/>
                <a:cs typeface="Calibri" panose="020F0502020204030204" pitchFamily="34" charset="0"/>
              </a:rPr>
              <a:t>index.html</a:t>
            </a:r>
            <a:r>
              <a:rPr lang="en-US" sz="1200" dirty="0">
                <a:solidFill>
                  <a:srgbClr val="0070C0"/>
                </a:solidFill>
                <a:latin typeface="Calibri" panose="020F0502020204030204" pitchFamily="34" charset="0"/>
                <a:cs typeface="Calibri" panose="020F0502020204030204" pitchFamily="34" charset="0"/>
              </a:rPr>
              <a:t>#!/</a:t>
            </a:r>
            <a:r>
              <a:rPr lang="en-US" sz="1200" dirty="0" err="1">
                <a:solidFill>
                  <a:srgbClr val="0070C0"/>
                </a:solidFill>
                <a:latin typeface="Calibri" panose="020F0502020204030204" pitchFamily="34" charset="0"/>
                <a:cs typeface="Calibri" panose="020F0502020204030204" pitchFamily="34" charset="0"/>
              </a:rPr>
              <a:t>calulate</a:t>
            </a:r>
            <a:r>
              <a:rPr lang="en-US" sz="1200" dirty="0">
                <a:solidFill>
                  <a:srgbClr val="0070C0"/>
                </a:solidFill>
                <a:latin typeface="Calibri" panose="020F0502020204030204" pitchFamily="34" charset="0"/>
                <a:cs typeface="Calibri" panose="020F0502020204030204" pitchFamily="34" charset="0"/>
              </a:rPr>
              <a:t>/estimator/</a:t>
            </a:r>
          </a:p>
        </p:txBody>
      </p:sp>
      <p:sp>
        <p:nvSpPr>
          <p:cNvPr id="9" name="TextBox 8">
            <a:extLst>
              <a:ext uri="{FF2B5EF4-FFF2-40B4-BE49-F238E27FC236}">
                <a16:creationId xmlns:a16="http://schemas.microsoft.com/office/drawing/2014/main" id="{0E838901-CD82-3DCA-8E38-87CF3058A90F}"/>
              </a:ext>
            </a:extLst>
          </p:cNvPr>
          <p:cNvSpPr txBox="1"/>
          <p:nvPr/>
        </p:nvSpPr>
        <p:spPr>
          <a:xfrm>
            <a:off x="0" y="5747835"/>
            <a:ext cx="11447929" cy="415498"/>
          </a:xfrm>
          <a:prstGeom prst="rect">
            <a:avLst/>
          </a:prstGeom>
          <a:noFill/>
        </p:spPr>
        <p:txBody>
          <a:bodyPr wrap="square">
            <a:spAutoFit/>
          </a:bodyPr>
          <a:lstStyle/>
          <a:p>
            <a:r>
              <a:rPr lang="en-US" sz="1050" dirty="0">
                <a:solidFill>
                  <a:srgbClr val="000000"/>
                </a:solidFill>
              </a:rPr>
              <a:t>Panel on Antiretroviral Guidelines for Adults and Adolescents. Guidelines for the Use of Antiretroviral Agents in Adults and Adolescents with HIV</a:t>
            </a:r>
            <a:r>
              <a:rPr lang="en-US" sz="1050" i="1" dirty="0">
                <a:solidFill>
                  <a:srgbClr val="000000"/>
                </a:solidFill>
              </a:rPr>
              <a:t>.</a:t>
            </a:r>
            <a:r>
              <a:rPr lang="en-US" sz="1050" dirty="0">
                <a:solidFill>
                  <a:srgbClr val="000000"/>
                </a:solidFill>
              </a:rPr>
              <a:t> Department of Health and Human Services. </a:t>
            </a:r>
          </a:p>
          <a:p>
            <a:r>
              <a:rPr lang="en-US" sz="1050" dirty="0">
                <a:solidFill>
                  <a:srgbClr val="000000"/>
                </a:solidFill>
              </a:rPr>
              <a:t>Available at </a:t>
            </a:r>
            <a:r>
              <a:rPr lang="en-US" sz="1050" dirty="0">
                <a:solidFill>
                  <a:srgbClr val="0070C0"/>
                </a:solidFill>
                <a:hlinkClick r:id="rId3">
                  <a:extLst>
                    <a:ext uri="{A12FA001-AC4F-418D-AE19-62706E023703}">
                      <ahyp:hlinkClr xmlns:ahyp="http://schemas.microsoft.com/office/drawing/2018/hyperlinkcolor" val="tx"/>
                    </a:ext>
                  </a:extLst>
                </a:hlinkClick>
              </a:rPr>
              <a:t>https://clinicalinfo.hiv.gov/en/guidelines/adult-and-adolescent-arv</a:t>
            </a:r>
            <a:r>
              <a:rPr lang="en-US" sz="1050" dirty="0">
                <a:solidFill>
                  <a:srgbClr val="000000"/>
                </a:solidFill>
              </a:rPr>
              <a:t>. Accessed 4/24/2024</a:t>
            </a:r>
            <a:endParaRPr lang="en-US" sz="1050"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35</a:t>
            </a:fld>
            <a:endParaRPr lang="en-US"/>
          </a:p>
        </p:txBody>
      </p:sp>
    </p:spTree>
    <p:extLst>
      <p:ext uri="{BB962C8B-B14F-4D97-AF65-F5344CB8AC3E}">
        <p14:creationId xmlns:p14="http://schemas.microsoft.com/office/powerpoint/2010/main" val="1119404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Primary Care (Use of Statins) </a:t>
            </a:r>
            <a:r>
              <a:rPr lang="en-US" dirty="0">
                <a:solidFill>
                  <a:schemeClr val="bg1"/>
                </a:solidFill>
              </a:rPr>
              <a:t>(4)</a:t>
            </a:r>
          </a:p>
        </p:txBody>
      </p:sp>
      <p:sp>
        <p:nvSpPr>
          <p:cNvPr id="3" name="Content Placeholder 2"/>
          <p:cNvSpPr>
            <a:spLocks noGrp="1"/>
          </p:cNvSpPr>
          <p:nvPr>
            <p:ph idx="1"/>
          </p:nvPr>
        </p:nvSpPr>
        <p:spPr>
          <a:xfrm>
            <a:off x="609604" y="1365341"/>
            <a:ext cx="10972791" cy="4367299"/>
          </a:xfrm>
        </p:spPr>
        <p:txBody>
          <a:bodyPr>
            <a:normAutofit/>
          </a:bodyPr>
          <a:lstStyle/>
          <a:p>
            <a:r>
              <a:rPr lang="en-US" sz="2100" b="1" dirty="0"/>
              <a:t>The AHA/ACC/</a:t>
            </a:r>
            <a:r>
              <a:rPr lang="en-US" sz="2100" b="1" dirty="0" err="1"/>
              <a:t>Multisociety</a:t>
            </a:r>
            <a:r>
              <a:rPr lang="en-US" sz="2100" b="1" dirty="0"/>
              <a:t> Guidelines provide the following key recommendations for the general population; these recommendations should also be applied to people with HIV</a:t>
            </a:r>
            <a:r>
              <a:rPr lang="en-US" sz="2100" dirty="0"/>
              <a:t>: </a:t>
            </a:r>
          </a:p>
          <a:p>
            <a:r>
              <a:rPr lang="en-US" sz="2100" dirty="0"/>
              <a:t>For people aged 40–75 years who have high (≥20%) 10-year ASCVD risk estimates: </a:t>
            </a:r>
          </a:p>
          <a:p>
            <a:pPr lvl="1"/>
            <a:r>
              <a:rPr lang="en-US" sz="2100" dirty="0"/>
              <a:t>Initiate high intensity statin therapy. </a:t>
            </a:r>
          </a:p>
          <a:p>
            <a:r>
              <a:rPr lang="en-US" sz="2100" dirty="0"/>
              <a:t>For people aged 20–75 years who have low density lipoprotein-cholesterol ≥190 mg/dL: </a:t>
            </a:r>
          </a:p>
          <a:p>
            <a:pPr lvl="1"/>
            <a:r>
              <a:rPr lang="en-US" sz="2100" dirty="0"/>
              <a:t>Initiate high intensity statin therapy at maximum tolerated dose. </a:t>
            </a:r>
          </a:p>
          <a:p>
            <a:r>
              <a:rPr lang="en-US" sz="2100" dirty="0"/>
              <a:t>For people aged 40–75 years with Diabetes Mellitus: </a:t>
            </a:r>
          </a:p>
          <a:p>
            <a:pPr lvl="1"/>
            <a:r>
              <a:rPr lang="en-US" sz="2100" dirty="0"/>
              <a:t>Initiate at least moderate intensity statin therapy. Perform further risk assessment to consider using a high intensity statin.</a:t>
            </a:r>
          </a:p>
          <a:p>
            <a:pPr marL="114112" indent="0">
              <a:buNone/>
            </a:pPr>
            <a:endParaRPr lang="en-US" dirty="0"/>
          </a:p>
          <a:p>
            <a:pPr marL="114112" indent="0">
              <a:buNone/>
            </a:pPr>
            <a:endParaRPr lang="en-US" dirty="0"/>
          </a:p>
          <a:p>
            <a:endParaRPr lang="en-US" dirty="0"/>
          </a:p>
        </p:txBody>
      </p:sp>
      <p:sp>
        <p:nvSpPr>
          <p:cNvPr id="9" name="TextBox 8">
            <a:extLst>
              <a:ext uri="{FF2B5EF4-FFF2-40B4-BE49-F238E27FC236}">
                <a16:creationId xmlns:a16="http://schemas.microsoft.com/office/drawing/2014/main" id="{0E838901-CD82-3DCA-8E38-87CF3058A90F}"/>
              </a:ext>
            </a:extLst>
          </p:cNvPr>
          <p:cNvSpPr txBox="1"/>
          <p:nvPr/>
        </p:nvSpPr>
        <p:spPr>
          <a:xfrm>
            <a:off x="494970" y="5811512"/>
            <a:ext cx="11517736" cy="415498"/>
          </a:xfrm>
          <a:prstGeom prst="rect">
            <a:avLst/>
          </a:prstGeom>
          <a:noFill/>
        </p:spPr>
        <p:txBody>
          <a:bodyPr wrap="square">
            <a:spAutoFit/>
          </a:bodyPr>
          <a:lstStyle/>
          <a:p>
            <a:r>
              <a:rPr lang="en-US" sz="1050" dirty="0">
                <a:solidFill>
                  <a:srgbClr val="000000"/>
                </a:solidFill>
              </a:rPr>
              <a:t>Panel on Antiretroviral Guidelines for Adults and Adolescents. Guidelines for the Use of Antiretroviral Agents in Adults and Adolescents with HIV</a:t>
            </a:r>
            <a:r>
              <a:rPr lang="en-US" sz="1050" i="1" dirty="0">
                <a:solidFill>
                  <a:srgbClr val="000000"/>
                </a:solidFill>
              </a:rPr>
              <a:t>.</a:t>
            </a:r>
            <a:r>
              <a:rPr lang="en-US" sz="1050" dirty="0">
                <a:solidFill>
                  <a:srgbClr val="000000"/>
                </a:solidFill>
              </a:rPr>
              <a:t> Department of Health and Human Services. </a:t>
            </a:r>
          </a:p>
          <a:p>
            <a:r>
              <a:rPr lang="en-US" sz="1050" dirty="0">
                <a:solidFill>
                  <a:srgbClr val="000000"/>
                </a:solidFill>
              </a:rPr>
              <a:t>Available at </a:t>
            </a:r>
            <a:r>
              <a:rPr lang="en-US" sz="1050" dirty="0">
                <a:solidFill>
                  <a:srgbClr val="0070C0"/>
                </a:solidFill>
                <a:hlinkClick r:id="rId2">
                  <a:extLst>
                    <a:ext uri="{A12FA001-AC4F-418D-AE19-62706E023703}">
                      <ahyp:hlinkClr xmlns:ahyp="http://schemas.microsoft.com/office/drawing/2018/hyperlinkcolor" val="tx"/>
                    </a:ext>
                  </a:extLst>
                </a:hlinkClick>
              </a:rPr>
              <a:t>https://clinicalinfo.hiv.gov/en/guidelines/adult-and-adolescent-arv</a:t>
            </a:r>
            <a:r>
              <a:rPr lang="en-US" sz="1050" dirty="0">
                <a:solidFill>
                  <a:srgbClr val="000000"/>
                </a:solidFill>
              </a:rPr>
              <a:t>. Accessed 4/24/2024</a:t>
            </a:r>
            <a:endParaRPr lang="en-US" sz="1050"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36</a:t>
            </a:fld>
            <a:endParaRPr lang="en-US"/>
          </a:p>
        </p:txBody>
      </p:sp>
    </p:spTree>
    <p:extLst>
      <p:ext uri="{BB962C8B-B14F-4D97-AF65-F5344CB8AC3E}">
        <p14:creationId xmlns:p14="http://schemas.microsoft.com/office/powerpoint/2010/main" val="438334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Primary Care (Anal Cancer Screening)</a:t>
            </a:r>
          </a:p>
        </p:txBody>
      </p:sp>
      <p:pic>
        <p:nvPicPr>
          <p:cNvPr id="4" name="Picture 3" descr="A screenshot of an article titled Treatment of Anal High-Grade Squamous Intraepithelial Lesions to Prevent Anal Cancer. ">
            <a:extLst>
              <a:ext uri="{FF2B5EF4-FFF2-40B4-BE49-F238E27FC236}">
                <a16:creationId xmlns:a16="http://schemas.microsoft.com/office/drawing/2014/main" id="{985776E0-C58A-09D6-E9C2-E8D1D3216B96}"/>
              </a:ext>
            </a:extLst>
          </p:cNvPr>
          <p:cNvPicPr>
            <a:picLocks noChangeAspect="1"/>
          </p:cNvPicPr>
          <p:nvPr/>
        </p:nvPicPr>
        <p:blipFill>
          <a:blip r:embed="rId2"/>
          <a:stretch>
            <a:fillRect/>
          </a:stretch>
        </p:blipFill>
        <p:spPr>
          <a:xfrm>
            <a:off x="156211" y="1704237"/>
            <a:ext cx="6170448" cy="3449525"/>
          </a:xfrm>
          <a:prstGeom prst="rect">
            <a:avLst/>
          </a:prstGeom>
        </p:spPr>
      </p:pic>
      <p:sp>
        <p:nvSpPr>
          <p:cNvPr id="3" name="Content Placeholder 2"/>
          <p:cNvSpPr>
            <a:spLocks noGrp="1"/>
          </p:cNvSpPr>
          <p:nvPr>
            <p:ph idx="1"/>
          </p:nvPr>
        </p:nvSpPr>
        <p:spPr>
          <a:xfrm>
            <a:off x="6425513" y="1600203"/>
            <a:ext cx="5271515" cy="4367299"/>
          </a:xfrm>
        </p:spPr>
        <p:txBody>
          <a:bodyPr>
            <a:normAutofit/>
          </a:bodyPr>
          <a:lstStyle/>
          <a:p>
            <a:r>
              <a:rPr lang="en-US" dirty="0"/>
              <a:t>The ANCHOR Trial (evaluation of treatment of anal HSIL to prevent anal cancer) was published in June 2022.</a:t>
            </a:r>
          </a:p>
          <a:p>
            <a:r>
              <a:rPr lang="en-US" dirty="0"/>
              <a:t>“Among participants with biopsy-proven anal HSIL, the risk of anal cancer was significantly lower with treatment for anal HSIL than with active monitoring” </a:t>
            </a:r>
          </a:p>
          <a:p>
            <a:r>
              <a:rPr lang="en-US" dirty="0">
                <a:hlinkClick r:id="rId3"/>
              </a:rPr>
              <a:t>https://www.nejm.org/doi/pdf/10.1056/NEJMoa2201048</a:t>
            </a:r>
            <a:r>
              <a:rPr lang="en-US" dirty="0"/>
              <a:t> </a:t>
            </a:r>
          </a:p>
          <a:p>
            <a:pPr marL="114112" indent="0">
              <a:buNone/>
            </a:pPr>
            <a:endParaRPr lang="en-US" dirty="0"/>
          </a:p>
          <a:p>
            <a:pPr marL="114112" indent="0">
              <a:buNone/>
            </a:pPr>
            <a:endParaRPr lang="en-US" dirty="0"/>
          </a:p>
          <a:p>
            <a:pPr marL="114112" indent="0">
              <a:buNone/>
            </a:pPr>
            <a:endParaRPr lang="en-US" dirty="0"/>
          </a:p>
          <a:p>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37</a:t>
            </a:fld>
            <a:endParaRPr lang="en-US"/>
          </a:p>
        </p:txBody>
      </p:sp>
    </p:spTree>
    <p:extLst>
      <p:ext uri="{BB962C8B-B14F-4D97-AF65-F5344CB8AC3E}">
        <p14:creationId xmlns:p14="http://schemas.microsoft.com/office/powerpoint/2010/main" val="3541138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Primary Care (Anal Cancer Screening) </a:t>
            </a:r>
            <a:r>
              <a:rPr lang="en-US" dirty="0">
                <a:solidFill>
                  <a:schemeClr val="bg1"/>
                </a:solidFill>
              </a:rPr>
              <a:t>(2)</a:t>
            </a:r>
          </a:p>
        </p:txBody>
      </p:sp>
      <p:sp>
        <p:nvSpPr>
          <p:cNvPr id="3" name="Content Placeholder 2"/>
          <p:cNvSpPr>
            <a:spLocks noGrp="1"/>
          </p:cNvSpPr>
          <p:nvPr>
            <p:ph idx="1"/>
          </p:nvPr>
        </p:nvSpPr>
        <p:spPr>
          <a:xfrm>
            <a:off x="609605" y="1245350"/>
            <a:ext cx="10972791" cy="4367299"/>
          </a:xfrm>
        </p:spPr>
        <p:txBody>
          <a:bodyPr>
            <a:normAutofit fontScale="85000" lnSpcReduction="20000"/>
          </a:bodyPr>
          <a:lstStyle/>
          <a:p>
            <a:r>
              <a:rPr lang="en-US" b="1" i="1" dirty="0"/>
              <a:t>Preventing Anal Cancer</a:t>
            </a:r>
          </a:p>
          <a:p>
            <a:r>
              <a:rPr lang="en-US" dirty="0"/>
              <a:t>Some cost-effectiveness evaluations indicate that in patients who are HIV seropositive, screening for lesions using anal cytology and treating anal precancerous lesions to reduce risk of anal cancer in PWH may provide clinical benefits comparable to measures to prevent other opportunistic infection. AIN lesions are similar in many ways to CIN, but differences may exist in natural history, optimal screening, and treatment approaches to prevent cancer. At this time, no national recommendations exist for routine screening for anal cancer. However, some specialists recommend anal cytologic screening or high-resolution </a:t>
            </a:r>
            <a:r>
              <a:rPr lang="en-US" dirty="0" err="1"/>
              <a:t>anoscopy</a:t>
            </a:r>
            <a:r>
              <a:rPr lang="en-US" dirty="0"/>
              <a:t> (HRA) for men and women who are HIV seropositive (CIII). An annual digital anal examination may be useful to detect masses on palpation that could be anal cancer (BIII). Screening for such symptoms as anorectal bleeding, anorectal pain, and palpable anorectal masses or nodules also may be useful </a:t>
            </a:r>
            <a:r>
              <a:rPr lang="en-US" b="1" dirty="0"/>
              <a:t>(CIII). </a:t>
            </a:r>
            <a:r>
              <a:rPr lang="en-US" dirty="0">
                <a:highlight>
                  <a:srgbClr val="FFFF00"/>
                </a:highlight>
              </a:rPr>
              <a:t>Screening for anal cancer with anal cytology should not be done without the availability of referral for HRA</a:t>
            </a:r>
            <a:r>
              <a:rPr lang="en-US" dirty="0"/>
              <a:t>. If anal cytology is performed and indicates ASC-US, ASC-H, LSIL, or HSIL, then it should be followed by HRA (BIII). Visible lesions should be biopsied to determine the level of histologic changes and to rule out invasive cancer </a:t>
            </a:r>
            <a:r>
              <a:rPr lang="en-US" b="1" dirty="0"/>
              <a:t>(BIII) </a:t>
            </a:r>
            <a:r>
              <a:rPr lang="en-US" dirty="0"/>
              <a:t>(see section on Treating Disease for details on treating AIN).</a:t>
            </a:r>
          </a:p>
          <a:p>
            <a:pPr marL="114112" indent="0">
              <a:buNone/>
            </a:pPr>
            <a:endParaRPr lang="en-US" dirty="0"/>
          </a:p>
          <a:p>
            <a:pPr marL="114112" indent="0">
              <a:buNone/>
            </a:pPr>
            <a:endParaRPr lang="en-US" dirty="0"/>
          </a:p>
          <a:p>
            <a:pPr marL="114112" indent="0">
              <a:buNone/>
            </a:pPr>
            <a:endParaRPr lang="en-US" dirty="0"/>
          </a:p>
          <a:p>
            <a:endParaRPr lang="en-US" dirty="0"/>
          </a:p>
        </p:txBody>
      </p:sp>
      <p:sp>
        <p:nvSpPr>
          <p:cNvPr id="9" name="TextBox 8">
            <a:extLst>
              <a:ext uri="{FF2B5EF4-FFF2-40B4-BE49-F238E27FC236}">
                <a16:creationId xmlns:a16="http://schemas.microsoft.com/office/drawing/2014/main" id="{0E838901-CD82-3DCA-8E38-87CF3058A90F}"/>
              </a:ext>
            </a:extLst>
          </p:cNvPr>
          <p:cNvSpPr txBox="1"/>
          <p:nvPr/>
        </p:nvSpPr>
        <p:spPr>
          <a:xfrm>
            <a:off x="289865" y="5605810"/>
            <a:ext cx="11612267" cy="600164"/>
          </a:xfrm>
          <a:prstGeom prst="rect">
            <a:avLst/>
          </a:prstGeom>
          <a:noFill/>
        </p:spPr>
        <p:txBody>
          <a:bodyPr wrap="square">
            <a:spAutoFit/>
          </a:bodyPr>
          <a:lstStyle/>
          <a:p>
            <a:r>
              <a:rPr lang="en-US" sz="1100" dirty="0"/>
              <a:t>Panel on Guidelines for the Prevention and Treatment of Opportunistic Infections in Adults and Adolescents with HIV. Guidelines for the Prevention and Treatment of Opportunistic Infections in Adults and Adolescents with HIV. National Institutes of Health, Centers for Disease Control and Prevention, HIV Medicine Association, and Infectious Diseases Society of America. Year. Available at </a:t>
            </a:r>
            <a:r>
              <a:rPr lang="en-US" sz="1100" dirty="0">
                <a:hlinkClick r:id="rId2"/>
              </a:rPr>
              <a:t>https://clinicalinfo.hiv.gov/en/guidelines/adult-and-adolescent-opportunistic-infection</a:t>
            </a:r>
            <a:r>
              <a:rPr lang="en-US" sz="1100" dirty="0"/>
              <a:t>. </a:t>
            </a:r>
            <a:r>
              <a:rPr lang="en-US" sz="1100" dirty="0">
                <a:solidFill>
                  <a:srgbClr val="000000"/>
                </a:solidFill>
              </a:rPr>
              <a:t>Accessed 4/24/2024</a:t>
            </a:r>
            <a:endParaRPr lang="en-US" sz="1100"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38</a:t>
            </a:fld>
            <a:endParaRPr lang="en-US"/>
          </a:p>
        </p:txBody>
      </p:sp>
    </p:spTree>
    <p:extLst>
      <p:ext uri="{BB962C8B-B14F-4D97-AF65-F5344CB8AC3E}">
        <p14:creationId xmlns:p14="http://schemas.microsoft.com/office/powerpoint/2010/main" val="3771005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Primary Care (Anal Cancer Screening) </a:t>
            </a:r>
            <a:r>
              <a:rPr lang="en-US" dirty="0">
                <a:solidFill>
                  <a:schemeClr val="bg1"/>
                </a:solidFill>
              </a:rPr>
              <a:t>(3)</a:t>
            </a:r>
          </a:p>
        </p:txBody>
      </p:sp>
      <p:sp>
        <p:nvSpPr>
          <p:cNvPr id="3" name="Content Placeholder 2"/>
          <p:cNvSpPr>
            <a:spLocks noGrp="1"/>
          </p:cNvSpPr>
          <p:nvPr>
            <p:ph idx="1"/>
          </p:nvPr>
        </p:nvSpPr>
        <p:spPr>
          <a:xfrm>
            <a:off x="666920" y="1245350"/>
            <a:ext cx="10972791" cy="4367299"/>
          </a:xfrm>
        </p:spPr>
        <p:txBody>
          <a:bodyPr>
            <a:normAutofit fontScale="92500" lnSpcReduction="20000"/>
          </a:bodyPr>
          <a:lstStyle/>
          <a:p>
            <a:r>
              <a:rPr lang="en-US" sz="3000" b="1" dirty="0"/>
              <a:t>Screening for Anal Disease</a:t>
            </a:r>
          </a:p>
          <a:p>
            <a:pPr marL="114112" indent="0">
              <a:buNone/>
            </a:pPr>
            <a:endParaRPr lang="en-US" sz="2200" b="1" dirty="0"/>
          </a:p>
          <a:p>
            <a:r>
              <a:rPr lang="en-US" sz="2200" dirty="0"/>
              <a:t>For all patients with HIV ≥35 years old, regardless of HPV vaccination status, clinicians should:</a:t>
            </a:r>
          </a:p>
          <a:p>
            <a:pPr lvl="1"/>
            <a:r>
              <a:rPr lang="en-US" dirty="0"/>
              <a:t>Inquire annually about anal symptoms, such as itching, bleeding, palpable masses or nodules, pain, tenesmus, or a feeling of rectal fullness. (A2)</a:t>
            </a:r>
          </a:p>
          <a:p>
            <a:pPr lvl="1"/>
            <a:r>
              <a:rPr lang="en-US" dirty="0"/>
              <a:t>Perform a visual inspection of the perianal [a] region. (A3)</a:t>
            </a:r>
          </a:p>
          <a:p>
            <a:pPr lvl="1"/>
            <a:r>
              <a:rPr lang="en-US" dirty="0"/>
              <a:t>Provide information about anal cancer screening and engage the patient in shared decision-making regarding screening, including anal cytology before DARE. (A3)</a:t>
            </a:r>
          </a:p>
          <a:p>
            <a:pPr lvl="1"/>
            <a:r>
              <a:rPr lang="en-US" dirty="0"/>
              <a:t>Perform DARE annually and whenever anal symptoms are present. (A*)</a:t>
            </a:r>
          </a:p>
          <a:p>
            <a:pPr marL="410805" lvl="1" indent="0">
              <a:buNone/>
            </a:pPr>
            <a:endParaRPr lang="en-US" dirty="0"/>
          </a:p>
          <a:p>
            <a:r>
              <a:rPr lang="en-US" sz="2200" dirty="0"/>
              <a:t>For adults ≥35 years old who have HIV and are men who have sex with men (A3), transgender women (A3), women (B3), or transgender men (B3), clinicians should perform or recommend annual (A3) anal Pap testing to identify potentially cancerous cytologic abnormalities.</a:t>
            </a:r>
          </a:p>
          <a:p>
            <a:pPr marL="114112" indent="0">
              <a:buNone/>
            </a:pPr>
            <a:endParaRPr lang="en-US" dirty="0"/>
          </a:p>
          <a:p>
            <a:pPr marL="114112" indent="0">
              <a:buNone/>
            </a:pPr>
            <a:endParaRPr lang="en-US" dirty="0"/>
          </a:p>
          <a:p>
            <a:pPr marL="114112" indent="0">
              <a:buNone/>
            </a:pPr>
            <a:endParaRPr lang="en-US" dirty="0"/>
          </a:p>
          <a:p>
            <a:endParaRPr lang="en-US" dirty="0"/>
          </a:p>
        </p:txBody>
      </p:sp>
      <p:sp>
        <p:nvSpPr>
          <p:cNvPr id="9" name="TextBox 8">
            <a:extLst>
              <a:ext uri="{FF2B5EF4-FFF2-40B4-BE49-F238E27FC236}">
                <a16:creationId xmlns:a16="http://schemas.microsoft.com/office/drawing/2014/main" id="{0E838901-CD82-3DCA-8E38-87CF3058A90F}"/>
              </a:ext>
            </a:extLst>
          </p:cNvPr>
          <p:cNvSpPr txBox="1"/>
          <p:nvPr/>
        </p:nvSpPr>
        <p:spPr>
          <a:xfrm>
            <a:off x="494970" y="5811512"/>
            <a:ext cx="11087425" cy="538609"/>
          </a:xfrm>
          <a:prstGeom prst="rect">
            <a:avLst/>
          </a:prstGeom>
          <a:noFill/>
        </p:spPr>
        <p:txBody>
          <a:bodyPr wrap="square">
            <a:spAutoFit/>
          </a:bodyPr>
          <a:lstStyle/>
          <a:p>
            <a:r>
              <a:rPr lang="en-US" sz="1050" dirty="0">
                <a:solidFill>
                  <a:srgbClr val="000000"/>
                </a:solidFill>
              </a:rPr>
              <a:t>New York State Dept of Health AIDS Institute Clinical Guidelines Program. Screening for Anal Dysplasia and Cancer in Adults With HIV. Bruce Hirsch, MD, FACP, FIDSA 08.09.2022 </a:t>
            </a:r>
            <a:r>
              <a:rPr lang="en-US" sz="1050" dirty="0">
                <a:solidFill>
                  <a:srgbClr val="000000"/>
                </a:solidFill>
                <a:hlinkClick r:id="rId2"/>
              </a:rPr>
              <a:t>https://www.hivguidelines.org/guideline/hiv-anal-cancer/</a:t>
            </a:r>
            <a:r>
              <a:rPr lang="en-US" sz="1050" dirty="0">
                <a:solidFill>
                  <a:srgbClr val="000000"/>
                </a:solidFill>
              </a:rPr>
              <a:t> Accessed 04/25/2024</a:t>
            </a:r>
          </a:p>
          <a:p>
            <a:pPr algn="ctr"/>
            <a:endParaRPr lang="en-US" sz="800" dirty="0">
              <a:solidFill>
                <a:srgbClr val="000000"/>
              </a:solidFill>
            </a:endParaRP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39</a:t>
            </a:fld>
            <a:endParaRPr lang="en-US"/>
          </a:p>
        </p:txBody>
      </p:sp>
    </p:spTree>
    <p:extLst>
      <p:ext uri="{BB962C8B-B14F-4D97-AF65-F5344CB8AC3E}">
        <p14:creationId xmlns:p14="http://schemas.microsoft.com/office/powerpoint/2010/main" val="34912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dirty="0"/>
              <a:t>At the end of this presentation participants will be able to:</a:t>
            </a:r>
          </a:p>
          <a:p>
            <a:pPr lvl="1"/>
            <a:r>
              <a:rPr lang="en-US" dirty="0"/>
              <a:t>Demonstrate the ability to comprehend the current available options for HIV PEP and effectively choose the most suitable options for specific individuals.</a:t>
            </a:r>
          </a:p>
          <a:p>
            <a:pPr lvl="1"/>
            <a:r>
              <a:rPr lang="en-US" dirty="0"/>
              <a:t>Interpret HIV test results in diverse scenarios and possess the capability to access resources that aid in resolving ambiguous test results.</a:t>
            </a:r>
          </a:p>
          <a:p>
            <a:pPr lvl="1"/>
            <a:r>
              <a:rPr lang="en-US" dirty="0"/>
              <a:t>Be aware of and able to implement current guidance around immunization, statin use, and anal cancer screening in persons with HIV.</a:t>
            </a:r>
          </a:p>
          <a:p>
            <a:pPr lvl="1"/>
            <a:r>
              <a:rPr lang="en-US" dirty="0"/>
              <a:t>Implement the latest guidance around Long-Acting Antiretroviral Therapy (LAART) in persons with unsuppressed virus and be able to evaluate this treatment option for specific patients.</a:t>
            </a:r>
          </a:p>
          <a:p>
            <a:pPr marL="114112" indent="0">
              <a:buNone/>
            </a:pPr>
            <a:endParaRPr lang="en-US" dirty="0"/>
          </a:p>
          <a:p>
            <a:pPr marL="114112" indent="0">
              <a:buNone/>
            </a:pPr>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850338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Primary Care (Anal Cancer Screening) </a:t>
            </a:r>
            <a:r>
              <a:rPr lang="en-US" dirty="0">
                <a:solidFill>
                  <a:schemeClr val="bg1"/>
                </a:solidFill>
              </a:rPr>
              <a:t>(4)</a:t>
            </a:r>
          </a:p>
        </p:txBody>
      </p:sp>
      <p:sp>
        <p:nvSpPr>
          <p:cNvPr id="3" name="Content Placeholder 2"/>
          <p:cNvSpPr>
            <a:spLocks noGrp="1"/>
          </p:cNvSpPr>
          <p:nvPr>
            <p:ph idx="1"/>
          </p:nvPr>
        </p:nvSpPr>
        <p:spPr>
          <a:xfrm>
            <a:off x="609604" y="1417639"/>
            <a:ext cx="10972791" cy="4367299"/>
          </a:xfrm>
        </p:spPr>
        <p:txBody>
          <a:bodyPr>
            <a:normAutofit fontScale="70000" lnSpcReduction="20000"/>
          </a:bodyPr>
          <a:lstStyle/>
          <a:p>
            <a:r>
              <a:rPr lang="en-US" sz="2600" dirty="0"/>
              <a:t>Clinicians should promote smoking cessation for all patients with HIV, especially those at increased risk for anal cancer. (A3)</a:t>
            </a:r>
          </a:p>
          <a:p>
            <a:r>
              <a:rPr lang="en-US" sz="2600" dirty="0"/>
              <a:t>For all patients with HIV ≥35 years old, clinicians should recommend and perform annual DARE to screen for anal pathology. (B3)</a:t>
            </a:r>
          </a:p>
          <a:p>
            <a:r>
              <a:rPr lang="en-US" sz="2600" dirty="0"/>
              <a:t>Clinicians should evaluate any patient with HIV &lt;35 years old who presents with signs or symptoms that suggest anal dysplasia. (A3)</a:t>
            </a:r>
          </a:p>
          <a:p>
            <a:r>
              <a:rPr lang="en-US" sz="2600" dirty="0"/>
              <a:t>Clinicians should conduct HRA and histology (via biopsy) for any patient with LSILs or HSILs or refer as needed. (A2)</a:t>
            </a:r>
          </a:p>
          <a:p>
            <a:r>
              <a:rPr lang="en-US" sz="2600" dirty="0"/>
              <a:t>For patients with anal cytology results indicating ASC-US, clinicians should perform HPV testing (A2):</a:t>
            </a:r>
          </a:p>
          <a:p>
            <a:pPr lvl="1"/>
            <a:r>
              <a:rPr lang="en-US" sz="2300" dirty="0"/>
              <a:t>If HPV testing is available and results are negative, repeat anal cytology in 1 year. (A3)</a:t>
            </a:r>
          </a:p>
          <a:p>
            <a:pPr lvl="1"/>
            <a:r>
              <a:rPr lang="en-US" sz="2300" dirty="0"/>
              <a:t>If HPV testing is available but reflex testing is not available, perform HPV test at follow-up within 6 months. (B2)</a:t>
            </a:r>
          </a:p>
          <a:p>
            <a:pPr lvl="1"/>
            <a:r>
              <a:rPr lang="en-US" sz="2300" dirty="0"/>
              <a:t>If positive for high-risk HPV or if HPV testing is not available, refer for HRA. (B2)</a:t>
            </a:r>
          </a:p>
          <a:p>
            <a:r>
              <a:rPr lang="en-US" sz="2600" dirty="0"/>
              <a:t>Clinicians should refer patients with suspected anal cancer determined by DARE or histology to an experienced specialist for evaluation and management. (A3)</a:t>
            </a:r>
          </a:p>
          <a:p>
            <a:r>
              <a:rPr lang="en-US" sz="2600" dirty="0"/>
              <a:t>Clinicians should discontinue screening for anal cancer when life expectancy is less than 10 years and in individuals with 2 consecutive negative anal cytology specimens who are not currently sexually active. (B3)</a:t>
            </a:r>
          </a:p>
          <a:p>
            <a:pPr marL="114112" indent="0">
              <a:buNone/>
            </a:pPr>
            <a:endParaRPr lang="en-US" dirty="0"/>
          </a:p>
          <a:p>
            <a:pPr marL="114112" indent="0">
              <a:buNone/>
            </a:pPr>
            <a:endParaRPr lang="en-US" dirty="0"/>
          </a:p>
          <a:p>
            <a:pPr marL="114112" indent="0">
              <a:buNone/>
            </a:pPr>
            <a:endParaRPr lang="en-US" dirty="0"/>
          </a:p>
          <a:p>
            <a:pPr marL="114112" indent="0">
              <a:buNone/>
            </a:pPr>
            <a:endParaRPr lang="en-US" dirty="0"/>
          </a:p>
          <a:p>
            <a:endParaRPr lang="en-US" dirty="0"/>
          </a:p>
        </p:txBody>
      </p:sp>
      <p:sp>
        <p:nvSpPr>
          <p:cNvPr id="9" name="TextBox 8">
            <a:extLst>
              <a:ext uri="{FF2B5EF4-FFF2-40B4-BE49-F238E27FC236}">
                <a16:creationId xmlns:a16="http://schemas.microsoft.com/office/drawing/2014/main" id="{0E838901-CD82-3DCA-8E38-87CF3058A90F}"/>
              </a:ext>
            </a:extLst>
          </p:cNvPr>
          <p:cNvSpPr txBox="1"/>
          <p:nvPr/>
        </p:nvSpPr>
        <p:spPr>
          <a:xfrm>
            <a:off x="494970" y="5669816"/>
            <a:ext cx="11087425" cy="738664"/>
          </a:xfrm>
          <a:prstGeom prst="rect">
            <a:avLst/>
          </a:prstGeom>
          <a:noFill/>
        </p:spPr>
        <p:txBody>
          <a:bodyPr wrap="square">
            <a:spAutoFit/>
          </a:bodyPr>
          <a:lstStyle/>
          <a:p>
            <a:r>
              <a:rPr lang="en-US" sz="1200" dirty="0">
                <a:solidFill>
                  <a:srgbClr val="000000"/>
                </a:solidFill>
              </a:rPr>
              <a:t>New York State Dept of Health AIDS Institute Clinical Guidelines Program. Screening for Anal Dysplasia and Cancer in Adults With HIV. Bruce Hirsch, MD, FACP, FIDSA 08.09.2022 </a:t>
            </a:r>
            <a:r>
              <a:rPr lang="en-US" sz="1200" dirty="0">
                <a:solidFill>
                  <a:srgbClr val="000000"/>
                </a:solidFill>
                <a:hlinkClick r:id="rId2"/>
              </a:rPr>
              <a:t>https://www.hivguidelines.org/guideline/hiv-anal-cancer/</a:t>
            </a:r>
            <a:r>
              <a:rPr lang="en-US" sz="1200" dirty="0">
                <a:solidFill>
                  <a:srgbClr val="000000"/>
                </a:solidFill>
              </a:rPr>
              <a:t> Accessed 04.25.2024</a:t>
            </a:r>
          </a:p>
          <a:p>
            <a:pPr algn="ctr"/>
            <a:endParaRPr lang="en-US" sz="1000" dirty="0">
              <a:solidFill>
                <a:srgbClr val="000000"/>
              </a:solidFill>
            </a:endParaRPr>
          </a:p>
          <a:p>
            <a:pPr algn="ctr"/>
            <a:endParaRPr lang="en-US" sz="800" dirty="0">
              <a:solidFill>
                <a:srgbClr val="000000"/>
              </a:solidFill>
            </a:endParaRP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40</a:t>
            </a:fld>
            <a:endParaRPr lang="en-US"/>
          </a:p>
        </p:txBody>
      </p:sp>
    </p:spTree>
    <p:extLst>
      <p:ext uri="{BB962C8B-B14F-4D97-AF65-F5344CB8AC3E}">
        <p14:creationId xmlns:p14="http://schemas.microsoft.com/office/powerpoint/2010/main" val="1126282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Primary Care (Anal Cancer Screening) </a:t>
            </a:r>
            <a:r>
              <a:rPr lang="en-US" dirty="0">
                <a:solidFill>
                  <a:schemeClr val="bg1"/>
                </a:solidFill>
              </a:rPr>
              <a:t>(5)</a:t>
            </a:r>
          </a:p>
        </p:txBody>
      </p:sp>
      <p:sp>
        <p:nvSpPr>
          <p:cNvPr id="3" name="Content Placeholder 2"/>
          <p:cNvSpPr>
            <a:spLocks noGrp="1"/>
          </p:cNvSpPr>
          <p:nvPr>
            <p:ph idx="1"/>
          </p:nvPr>
        </p:nvSpPr>
        <p:spPr>
          <a:xfrm>
            <a:off x="609604" y="1417639"/>
            <a:ext cx="10972791" cy="4367299"/>
          </a:xfrm>
        </p:spPr>
        <p:txBody>
          <a:bodyPr>
            <a:normAutofit fontScale="62500" lnSpcReduction="20000"/>
          </a:bodyPr>
          <a:lstStyle/>
          <a:p>
            <a:r>
              <a:rPr lang="en-US" dirty="0"/>
              <a:t>The International Anal Neoplasia Society (IANS) developed consensus guidelines to inform anal cancer screening use among various high-risk groups. Anal cancer incidence estimates by age among risk groups provided the basis to identify risk thresholds to recommend screening. </a:t>
            </a:r>
          </a:p>
          <a:p>
            <a:r>
              <a:rPr lang="en-US" dirty="0"/>
              <a:t>Guided by risk thresholds, screening initiation at age 35 years was recommended for men who have sex with men (MSM) and transgender women (TW) with HIV. </a:t>
            </a:r>
          </a:p>
          <a:p>
            <a:r>
              <a:rPr lang="en-US" dirty="0"/>
              <a:t>For other people with HIV and MSM and TW not with HIV, screening initiation at age 45 years was recommended. </a:t>
            </a:r>
          </a:p>
          <a:p>
            <a:r>
              <a:rPr lang="en-US" dirty="0"/>
              <a:t>For solid organ trans-plant recipients, screening initiation beginning from 10 years post-transplant was recommended. </a:t>
            </a:r>
          </a:p>
          <a:p>
            <a:r>
              <a:rPr lang="en-US" dirty="0"/>
              <a:t>For persons with a history of vulvar precancer or cancer, screening initiation was recommended starting within 1 year of diagnosis of vulvar precancer or cancer. </a:t>
            </a:r>
          </a:p>
          <a:p>
            <a:r>
              <a:rPr lang="en-US" dirty="0"/>
              <a:t>Persons aged ≥45 years with a history of cervical/vaginal HSIL or cancer, perianal warts, persistent (&gt;1 year) cervical HPV16, or autoimmune conditions could be considered for screening with shared decision-making, provided there is adequate capacity to perform diagnostic procedures (high-resolution </a:t>
            </a:r>
            <a:r>
              <a:rPr lang="en-US" dirty="0" err="1"/>
              <a:t>anoscopy</a:t>
            </a:r>
            <a:r>
              <a:rPr lang="en-US" dirty="0"/>
              <a:t> [HRA]).</a:t>
            </a:r>
          </a:p>
          <a:p>
            <a:r>
              <a:rPr lang="en-US" dirty="0"/>
              <a:t>Anal cytology, high-risk (</a:t>
            </a:r>
            <a:r>
              <a:rPr lang="en-US" dirty="0" err="1"/>
              <a:t>hr</a:t>
            </a:r>
            <a:r>
              <a:rPr lang="en-US" dirty="0"/>
              <a:t>) human papillomavirus (HPV) testing (including genotyping for HPV16), and </a:t>
            </a:r>
            <a:r>
              <a:rPr lang="en-US" dirty="0" err="1"/>
              <a:t>hrHPV</a:t>
            </a:r>
            <a:r>
              <a:rPr lang="en-US" dirty="0"/>
              <a:t>-cytology co-testing are different strategies currently used for anal cancer screening that show acceptable performance. Thresholds for referral for HRA or follow-up screening tests are delineated. </a:t>
            </a:r>
          </a:p>
          <a:p>
            <a:r>
              <a:rPr lang="en-US" dirty="0"/>
              <a:t>These recommendations from IANS provide the basis to inform management of abnormal screening results, considering currently available screening tools. These guidelines provide a pivotal foundation to help generate consensus among providers and inform the introduction and implementation of risk-targeted screening for anal cancer prevention.</a:t>
            </a:r>
          </a:p>
          <a:p>
            <a:pPr marL="114112" indent="0">
              <a:buNone/>
            </a:pPr>
            <a:endParaRPr lang="en-US" dirty="0"/>
          </a:p>
          <a:p>
            <a:pPr marL="114112" indent="0">
              <a:buNone/>
            </a:pPr>
            <a:endParaRPr lang="en-US" dirty="0"/>
          </a:p>
          <a:p>
            <a:pPr marL="114112" indent="0">
              <a:buNone/>
            </a:pPr>
            <a:endParaRPr lang="en-US" dirty="0"/>
          </a:p>
          <a:p>
            <a:pPr marL="114112" indent="0">
              <a:buNone/>
            </a:pPr>
            <a:endParaRPr lang="en-US" dirty="0"/>
          </a:p>
          <a:p>
            <a:pPr marL="114112" indent="0">
              <a:buNone/>
            </a:pPr>
            <a:endParaRPr lang="en-US" dirty="0"/>
          </a:p>
          <a:p>
            <a:endParaRPr lang="en-US" dirty="0"/>
          </a:p>
        </p:txBody>
      </p:sp>
      <p:sp>
        <p:nvSpPr>
          <p:cNvPr id="9" name="TextBox 8">
            <a:extLst>
              <a:ext uri="{FF2B5EF4-FFF2-40B4-BE49-F238E27FC236}">
                <a16:creationId xmlns:a16="http://schemas.microsoft.com/office/drawing/2014/main" id="{0E838901-CD82-3DCA-8E38-87CF3058A90F}"/>
              </a:ext>
            </a:extLst>
          </p:cNvPr>
          <p:cNvSpPr txBox="1"/>
          <p:nvPr/>
        </p:nvSpPr>
        <p:spPr>
          <a:xfrm>
            <a:off x="288292" y="5549895"/>
            <a:ext cx="11087425" cy="1169551"/>
          </a:xfrm>
          <a:prstGeom prst="rect">
            <a:avLst/>
          </a:prstGeom>
          <a:noFill/>
        </p:spPr>
        <p:txBody>
          <a:bodyPr wrap="square">
            <a:spAutoFit/>
          </a:bodyPr>
          <a:lstStyle/>
          <a:p>
            <a:r>
              <a:rPr lang="en-US" sz="1400" dirty="0">
                <a:solidFill>
                  <a:srgbClr val="000000"/>
                </a:solidFill>
              </a:rPr>
              <a:t>Stier EA, Clarke MA, Deshmukh AA, et al. International Anal Neoplasia Society's consensus guidelines for anal cancer screening. Int J Cancer. 2024;1‐9. doi:10.1002/ijc.34850    </a:t>
            </a:r>
            <a:r>
              <a:rPr lang="en-US" sz="1400" dirty="0">
                <a:solidFill>
                  <a:srgbClr val="000000"/>
                </a:solidFill>
                <a:hlinkClick r:id="rId2"/>
              </a:rPr>
              <a:t>https://onlinelibrary.wiley.com/doi/10.1002/ijc.34850</a:t>
            </a:r>
            <a:endParaRPr lang="en-US" sz="1400" dirty="0">
              <a:solidFill>
                <a:srgbClr val="000000"/>
              </a:solidFill>
            </a:endParaRPr>
          </a:p>
          <a:p>
            <a:endParaRPr lang="en-US" sz="1400" dirty="0">
              <a:solidFill>
                <a:srgbClr val="000000"/>
              </a:solidFill>
            </a:endParaRPr>
          </a:p>
          <a:p>
            <a:pPr algn="ctr"/>
            <a:endParaRPr lang="en-US" sz="1000" dirty="0">
              <a:solidFill>
                <a:srgbClr val="000000"/>
              </a:solidFill>
            </a:endParaRPr>
          </a:p>
          <a:p>
            <a:pPr algn="ctr"/>
            <a:endParaRPr lang="en-US" sz="1000" dirty="0">
              <a:solidFill>
                <a:srgbClr val="000000"/>
              </a:solidFill>
            </a:endParaRPr>
          </a:p>
          <a:p>
            <a:pPr algn="ctr"/>
            <a:endParaRPr lang="en-US" sz="800" dirty="0">
              <a:solidFill>
                <a:srgbClr val="000000"/>
              </a:solidFill>
            </a:endParaRP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41</a:t>
            </a:fld>
            <a:endParaRPr lang="en-US"/>
          </a:p>
        </p:txBody>
      </p:sp>
    </p:spTree>
    <p:extLst>
      <p:ext uri="{BB962C8B-B14F-4D97-AF65-F5344CB8AC3E}">
        <p14:creationId xmlns:p14="http://schemas.microsoft.com/office/powerpoint/2010/main" val="2580107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Antiretroviral Therapy</a:t>
            </a:r>
            <a:br>
              <a:rPr lang="en-US" dirty="0"/>
            </a:br>
            <a:r>
              <a:rPr lang="en-US" dirty="0"/>
              <a:t>(LAART in non-suppressed Patients)</a:t>
            </a:r>
          </a:p>
        </p:txBody>
      </p:sp>
      <p:pic>
        <p:nvPicPr>
          <p:cNvPr id="7" name="Content Placeholder 6" descr="A screenshot of a website article titled First demonstration project of long acting injectable antiretroviral therapy for persons with and without detectable human immunodeficiency virus HIV viremia in an urban HIV clinic. ">
            <a:extLst>
              <a:ext uri="{FF2B5EF4-FFF2-40B4-BE49-F238E27FC236}">
                <a16:creationId xmlns:a16="http://schemas.microsoft.com/office/drawing/2014/main" id="{73F4DDE3-F205-42BA-49C7-CD27EE7244E1}"/>
              </a:ext>
            </a:extLst>
          </p:cNvPr>
          <p:cNvPicPr>
            <a:picLocks noChangeAspect="1"/>
          </p:cNvPicPr>
          <p:nvPr/>
        </p:nvPicPr>
        <p:blipFill>
          <a:blip r:embed="rId2"/>
          <a:stretch>
            <a:fillRect/>
          </a:stretch>
        </p:blipFill>
        <p:spPr>
          <a:xfrm>
            <a:off x="311348" y="1895745"/>
            <a:ext cx="5517623" cy="3066510"/>
          </a:xfrm>
          <a:prstGeom prst="rect">
            <a:avLst/>
          </a:prstGeom>
        </p:spPr>
      </p:pic>
      <p:pic>
        <p:nvPicPr>
          <p:cNvPr id="10" name="Content Placeholder 4" descr="A screenshot showing an article titled: Demonstration project of long acting retroviral therapy of a diverse population of people with HIV">
            <a:extLst>
              <a:ext uri="{FF2B5EF4-FFF2-40B4-BE49-F238E27FC236}">
                <a16:creationId xmlns:a16="http://schemas.microsoft.com/office/drawing/2014/main" id="{C260DEDA-1EC7-6286-64E8-039C1A315977}"/>
              </a:ext>
            </a:extLst>
          </p:cNvPr>
          <p:cNvPicPr>
            <a:picLocks noGrp="1" noChangeAspect="1"/>
          </p:cNvPicPr>
          <p:nvPr>
            <p:ph sz="half" idx="1"/>
          </p:nvPr>
        </p:nvPicPr>
        <p:blipFill>
          <a:blip r:embed="rId3"/>
          <a:stretch>
            <a:fillRect/>
          </a:stretch>
        </p:blipFill>
        <p:spPr>
          <a:xfrm>
            <a:off x="6096000" y="1721202"/>
            <a:ext cx="5770857" cy="1975104"/>
          </a:xfrm>
          <a:prstGeom prst="rect">
            <a:avLst/>
          </a:prstGeom>
        </p:spPr>
      </p:pic>
      <p:pic>
        <p:nvPicPr>
          <p:cNvPr id="11" name="Picture 10" descr="A screenshot of an article titled long acting injectable Cabotegravir/Rilpivirine effective in a small patient cohort with viral logic. Failure on oral antiretroviral therapy.">
            <a:extLst>
              <a:ext uri="{FF2B5EF4-FFF2-40B4-BE49-F238E27FC236}">
                <a16:creationId xmlns:a16="http://schemas.microsoft.com/office/drawing/2014/main" id="{A6432A93-57B8-E9A4-C124-4AC9798C08C5}"/>
              </a:ext>
            </a:extLst>
          </p:cNvPr>
          <p:cNvPicPr>
            <a:picLocks noChangeAspect="1"/>
          </p:cNvPicPr>
          <p:nvPr/>
        </p:nvPicPr>
        <p:blipFill>
          <a:blip r:embed="rId4"/>
          <a:stretch>
            <a:fillRect/>
          </a:stretch>
        </p:blipFill>
        <p:spPr>
          <a:xfrm>
            <a:off x="6095999" y="3684633"/>
            <a:ext cx="5770857" cy="2221037"/>
          </a:xfrm>
          <a:prstGeom prst="rect">
            <a:avLst/>
          </a:prstGeom>
        </p:spPr>
      </p:pic>
      <p:sp>
        <p:nvSpPr>
          <p:cNvPr id="9" name="TextBox 8">
            <a:extLst>
              <a:ext uri="{FF2B5EF4-FFF2-40B4-BE49-F238E27FC236}">
                <a16:creationId xmlns:a16="http://schemas.microsoft.com/office/drawing/2014/main" id="{0E838901-CD82-3DCA-8E38-87CF3058A90F}"/>
              </a:ext>
            </a:extLst>
          </p:cNvPr>
          <p:cNvSpPr txBox="1"/>
          <p:nvPr/>
        </p:nvSpPr>
        <p:spPr>
          <a:xfrm>
            <a:off x="494971" y="5967502"/>
            <a:ext cx="11087425" cy="246221"/>
          </a:xfrm>
          <a:prstGeom prst="rect">
            <a:avLst/>
          </a:prstGeom>
          <a:noFill/>
        </p:spPr>
        <p:txBody>
          <a:bodyPr wrap="square">
            <a:spAutoFit/>
          </a:bodyPr>
          <a:lstStyle/>
          <a:p>
            <a:pPr algn="ctr"/>
            <a:r>
              <a:rPr lang="en-US" sz="1000" i="1" dirty="0">
                <a:solidFill>
                  <a:srgbClr val="000000"/>
                </a:solidFill>
              </a:rPr>
              <a:t>Clinical Infectious Diseases</a:t>
            </a: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42</a:t>
            </a:fld>
            <a:endParaRPr lang="en-US"/>
          </a:p>
        </p:txBody>
      </p:sp>
    </p:spTree>
    <p:extLst>
      <p:ext uri="{BB962C8B-B14F-4D97-AF65-F5344CB8AC3E}">
        <p14:creationId xmlns:p14="http://schemas.microsoft.com/office/powerpoint/2010/main" val="2040811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Antiretroviral Therapy</a:t>
            </a:r>
            <a:br>
              <a:rPr lang="en-US" dirty="0"/>
            </a:br>
            <a:r>
              <a:rPr lang="en-US" dirty="0"/>
              <a:t>(LAART in non-suppressed Patients)</a:t>
            </a:r>
            <a:r>
              <a:rPr lang="en-US" dirty="0">
                <a:solidFill>
                  <a:schemeClr val="bg1"/>
                </a:solidFill>
              </a:rPr>
              <a:t> (2)</a:t>
            </a:r>
          </a:p>
        </p:txBody>
      </p:sp>
      <p:sp>
        <p:nvSpPr>
          <p:cNvPr id="6" name="TextBox 5">
            <a:extLst>
              <a:ext uri="{FF2B5EF4-FFF2-40B4-BE49-F238E27FC236}">
                <a16:creationId xmlns:a16="http://schemas.microsoft.com/office/drawing/2014/main" id="{7E9059A5-94B9-9833-DB74-94BC37B90CE5}"/>
              </a:ext>
            </a:extLst>
          </p:cNvPr>
          <p:cNvSpPr txBox="1"/>
          <p:nvPr/>
        </p:nvSpPr>
        <p:spPr>
          <a:xfrm>
            <a:off x="132836" y="2056019"/>
            <a:ext cx="4056105" cy="3139321"/>
          </a:xfrm>
          <a:prstGeom prst="rect">
            <a:avLst/>
          </a:prstGeom>
          <a:noFill/>
        </p:spPr>
        <p:txBody>
          <a:bodyPr wrap="square">
            <a:spAutoFit/>
          </a:bodyPr>
          <a:lstStyle/>
          <a:p>
            <a:r>
              <a:rPr lang="en-US" b="1" dirty="0"/>
              <a:t>Updated Treatment Recommendation on Use of Cabotegravir and </a:t>
            </a:r>
            <a:r>
              <a:rPr lang="en-US" b="1" dirty="0" err="1"/>
              <a:t>Rilpivirine</a:t>
            </a:r>
            <a:r>
              <a:rPr lang="en-US" b="1" dirty="0"/>
              <a:t> for People With HIV From the IAS-USA Guidelines Panel</a:t>
            </a:r>
          </a:p>
          <a:p>
            <a:endParaRPr lang="en-US" b="1" dirty="0"/>
          </a:p>
          <a:p>
            <a:r>
              <a:rPr lang="en-US" b="1" dirty="0"/>
              <a:t>JAMA. 2024;331(12):1060-1061. doi:10.1001/jama.2024.2985 </a:t>
            </a:r>
          </a:p>
          <a:p>
            <a:endParaRPr lang="en-US" b="1" dirty="0"/>
          </a:p>
          <a:p>
            <a:r>
              <a:rPr lang="en-US" b="1" dirty="0"/>
              <a:t>March 1, 2024</a:t>
            </a:r>
          </a:p>
          <a:p>
            <a:endParaRPr lang="en-US" dirty="0"/>
          </a:p>
        </p:txBody>
      </p:sp>
      <p:sp>
        <p:nvSpPr>
          <p:cNvPr id="3" name="Content Placeholder 2"/>
          <p:cNvSpPr>
            <a:spLocks noGrp="1"/>
          </p:cNvSpPr>
          <p:nvPr>
            <p:ph idx="1"/>
          </p:nvPr>
        </p:nvSpPr>
        <p:spPr>
          <a:xfrm>
            <a:off x="4411361" y="1600203"/>
            <a:ext cx="7171033" cy="4367299"/>
          </a:xfrm>
        </p:spPr>
        <p:txBody>
          <a:bodyPr>
            <a:normAutofit fontScale="70000" lnSpcReduction="20000"/>
          </a:bodyPr>
          <a:lstStyle/>
          <a:p>
            <a:r>
              <a:rPr lang="en-US" dirty="0"/>
              <a:t>“When supported by intensive follow-up and case management services, injectable cabotegravir and </a:t>
            </a:r>
            <a:r>
              <a:rPr lang="en-US" dirty="0" err="1"/>
              <a:t>rilpivirine</a:t>
            </a:r>
            <a:r>
              <a:rPr lang="en-US" dirty="0"/>
              <a:t> (CAB-RPV) may be considered for people with viremia who meet the criteria below when no other treatment options are effective due to a patient’s persistent inability to take oral ART (rating </a:t>
            </a:r>
            <a:r>
              <a:rPr lang="en-US" dirty="0" err="1"/>
              <a:t>AIIa</a:t>
            </a:r>
            <a:r>
              <a:rPr lang="en-US" dirty="0"/>
              <a:t> under the conditions described).</a:t>
            </a:r>
          </a:p>
          <a:p>
            <a:r>
              <a:rPr lang="en-US" dirty="0"/>
              <a:t>Unable to take oral ART consistently despite extensive efforts and clinical support</a:t>
            </a:r>
          </a:p>
          <a:p>
            <a:r>
              <a:rPr lang="en-US" dirty="0"/>
              <a:t>High risk of HIV disease progression (CD4 cell count &lt;200/</a:t>
            </a:r>
            <a:r>
              <a:rPr lang="el-GR" dirty="0"/>
              <a:t>μ</a:t>
            </a:r>
            <a:r>
              <a:rPr lang="en-US" dirty="0"/>
              <a:t>L or history of AIDS-defining complications)</a:t>
            </a:r>
          </a:p>
          <a:p>
            <a:r>
              <a:rPr lang="en-US" dirty="0"/>
              <a:t>Virus susceptible to both CAB and RPV</a:t>
            </a:r>
          </a:p>
          <a:p>
            <a:r>
              <a:rPr lang="en-US" dirty="0"/>
              <a:t>If applicable, patients should also be referred for treatment of substance use disorder and/or mental illness.”</a:t>
            </a:r>
          </a:p>
          <a:p>
            <a:r>
              <a:rPr lang="en-US" dirty="0"/>
              <a:t>However, no randomized clinical studies exist to support this recommendation, and available data are limited by small numbers with variable follow-up, variation in dosing regimens, and insufficient information regarding the types and intensity of clinical support deployed.</a:t>
            </a:r>
          </a:p>
          <a:p>
            <a:pPr marL="114112" indent="0">
              <a:buNone/>
            </a:pPr>
            <a:endParaRPr lang="en-US" dirty="0"/>
          </a:p>
          <a:p>
            <a:pPr marL="114112" indent="0">
              <a:buNone/>
            </a:pPr>
            <a:endParaRPr lang="en-US" dirty="0"/>
          </a:p>
          <a:p>
            <a:pPr marL="114112" indent="0">
              <a:buNone/>
            </a:pPr>
            <a:endParaRPr lang="en-US" dirty="0"/>
          </a:p>
          <a:p>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43</a:t>
            </a:fld>
            <a:endParaRPr lang="en-US"/>
          </a:p>
        </p:txBody>
      </p:sp>
    </p:spTree>
    <p:extLst>
      <p:ext uri="{BB962C8B-B14F-4D97-AF65-F5344CB8AC3E}">
        <p14:creationId xmlns:p14="http://schemas.microsoft.com/office/powerpoint/2010/main" val="201197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Antiretroviral Therapy</a:t>
            </a:r>
            <a:br>
              <a:rPr lang="en-US" dirty="0"/>
            </a:br>
            <a:r>
              <a:rPr lang="en-US" dirty="0"/>
              <a:t>(LAART in non-suppressed Patients) </a:t>
            </a:r>
            <a:r>
              <a:rPr lang="en-US" dirty="0">
                <a:solidFill>
                  <a:schemeClr val="bg1"/>
                </a:solidFill>
              </a:rPr>
              <a:t>(3)</a:t>
            </a:r>
          </a:p>
        </p:txBody>
      </p:sp>
      <p:sp>
        <p:nvSpPr>
          <p:cNvPr id="3" name="Content Placeholder 2"/>
          <p:cNvSpPr>
            <a:spLocks noGrp="1"/>
          </p:cNvSpPr>
          <p:nvPr>
            <p:ph idx="1"/>
          </p:nvPr>
        </p:nvSpPr>
        <p:spPr>
          <a:xfrm>
            <a:off x="609604" y="1709490"/>
            <a:ext cx="10972791" cy="4367299"/>
          </a:xfrm>
        </p:spPr>
        <p:txBody>
          <a:bodyPr>
            <a:normAutofit/>
          </a:bodyPr>
          <a:lstStyle/>
          <a:p>
            <a:r>
              <a:rPr lang="en-US" dirty="0"/>
              <a:t>Understand data are limited but growing.</a:t>
            </a:r>
          </a:p>
          <a:p>
            <a:r>
              <a:rPr lang="en-US" dirty="0"/>
              <a:t>LA CAB/RPV is approved only for suppressed patients. If a patient’s virus is sensitive then oral suppression should be attempted prior to LAART.</a:t>
            </a:r>
          </a:p>
          <a:p>
            <a:r>
              <a:rPr lang="en-US" dirty="0"/>
              <a:t>Use in patients who remain viremic despite all efforts is a “a desperate measure”. </a:t>
            </a:r>
          </a:p>
          <a:p>
            <a:pPr lvl="1"/>
            <a:r>
              <a:rPr lang="en-US" dirty="0"/>
              <a:t>Prioritize those at high risk for disease progression and death</a:t>
            </a:r>
          </a:p>
          <a:p>
            <a:r>
              <a:rPr lang="en-US" dirty="0"/>
              <a:t>It is clear that high levels of support services are critical in success.</a:t>
            </a:r>
          </a:p>
          <a:p>
            <a:pPr lvl="1"/>
            <a:r>
              <a:rPr lang="en-US" dirty="0"/>
              <a:t>Adherence support, addressing mental health, substance use and other social determinants of health are essential.</a:t>
            </a:r>
          </a:p>
          <a:p>
            <a:pPr marL="114112" indent="0">
              <a:buNone/>
            </a:pPr>
            <a:endParaRPr lang="en-US" dirty="0"/>
          </a:p>
          <a:p>
            <a:pPr marL="114112" indent="0">
              <a:buNone/>
            </a:pPr>
            <a:endParaRPr lang="en-US" dirty="0"/>
          </a:p>
          <a:p>
            <a:pPr marL="114112" indent="0">
              <a:buNone/>
            </a:pPr>
            <a:endParaRPr lang="en-US" dirty="0"/>
          </a:p>
          <a:p>
            <a:pPr marL="114112" indent="0">
              <a:buNone/>
            </a:pPr>
            <a:endParaRPr lang="en-US" dirty="0"/>
          </a:p>
          <a:p>
            <a:pPr marL="114112" indent="0">
              <a:buNone/>
            </a:pPr>
            <a:endParaRPr lang="en-US" dirty="0"/>
          </a:p>
          <a:p>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44</a:t>
            </a:fld>
            <a:endParaRPr lang="en-US"/>
          </a:p>
        </p:txBody>
      </p:sp>
    </p:spTree>
    <p:extLst>
      <p:ext uri="{BB962C8B-B14F-4D97-AF65-F5344CB8AC3E}">
        <p14:creationId xmlns:p14="http://schemas.microsoft.com/office/powerpoint/2010/main" val="4220428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 Resistance</a:t>
            </a:r>
          </a:p>
        </p:txBody>
      </p:sp>
      <p:sp>
        <p:nvSpPr>
          <p:cNvPr id="3" name="Content Placeholder 2"/>
          <p:cNvSpPr>
            <a:spLocks noGrp="1"/>
          </p:cNvSpPr>
          <p:nvPr>
            <p:ph idx="1"/>
          </p:nvPr>
        </p:nvSpPr>
        <p:spPr>
          <a:xfrm>
            <a:off x="609604" y="1243915"/>
            <a:ext cx="10972791" cy="4723588"/>
          </a:xfrm>
        </p:spPr>
        <p:txBody>
          <a:bodyPr>
            <a:normAutofit fontScale="77500" lnSpcReduction="20000"/>
          </a:bodyPr>
          <a:lstStyle/>
          <a:p>
            <a:r>
              <a:rPr lang="en-US" dirty="0"/>
              <a:t>In 2019,  WHO recommended dolutegravir (DTG) based antiretroviral therapy (ART) as the preferred first-line regimen for children, adolescents and adults living with HIV and as the preferred </a:t>
            </a:r>
            <a:r>
              <a:rPr lang="en-US" dirty="0" err="1"/>
              <a:t>secondline</a:t>
            </a:r>
            <a:r>
              <a:rPr lang="en-US" dirty="0"/>
              <a:t> ART for individuals receiving NNRTI-based ART with unsuppressed viral load, and more than 25 million people currently are receiving it.</a:t>
            </a:r>
          </a:p>
          <a:p>
            <a:pPr marL="114112" indent="0">
              <a:buNone/>
            </a:pPr>
            <a:endParaRPr lang="en-US" dirty="0"/>
          </a:p>
          <a:p>
            <a:r>
              <a:rPr lang="en-US" dirty="0"/>
              <a:t>WHO recommends monitoring HIV resistance to DTG in surveys of pretreatment and acquired HIV drug resistance.</a:t>
            </a:r>
          </a:p>
          <a:p>
            <a:pPr marL="114112" indent="0">
              <a:buNone/>
            </a:pPr>
            <a:r>
              <a:rPr lang="en-US" dirty="0"/>
              <a:t> </a:t>
            </a:r>
          </a:p>
          <a:p>
            <a:r>
              <a:rPr lang="en-US" dirty="0"/>
              <a:t>Recent studies supported by the United States President’s Emergency Plan for AIDS Relief in some low- and middle-income countries report prevalence estimates of DTG resistance among individuals receiving DTG-based ART with detectable viremia ranging from 3.9% to 19.6%.</a:t>
            </a:r>
          </a:p>
          <a:p>
            <a:pPr marL="114112" indent="0">
              <a:buNone/>
            </a:pPr>
            <a:endParaRPr lang="en-US" dirty="0"/>
          </a:p>
          <a:p>
            <a:r>
              <a:rPr lang="en-US" dirty="0"/>
              <a:t>As witnessed with other ARV drug classes, drug resistance to INSTIs can and will emerge. In high-income countries, HIV drug resistance testing of individuals is often used to tailor regimen selection and predict treatment response. However, in most if not all resource-limited settings, HIV drug resistance testing is not routinely available for individual management, and this is currently not recommended by WHO. Even with recent technological advancements, HIV drug resistance testing is unlikely to be routinely available for millions of people in the near future.</a:t>
            </a:r>
          </a:p>
          <a:p>
            <a:pPr marL="114112" indent="0">
              <a:buNone/>
            </a:pPr>
            <a:endParaRPr lang="en-US" dirty="0"/>
          </a:p>
          <a:p>
            <a:pPr marL="114112" indent="0">
              <a:buNone/>
            </a:pPr>
            <a:endParaRPr lang="en-US" dirty="0"/>
          </a:p>
          <a:p>
            <a:pPr marL="114112" indent="0">
              <a:buNone/>
            </a:pPr>
            <a:endParaRPr lang="en-US" dirty="0"/>
          </a:p>
          <a:p>
            <a:pPr marL="114112" indent="0">
              <a:buNone/>
            </a:pPr>
            <a:endParaRPr lang="en-US" dirty="0"/>
          </a:p>
          <a:p>
            <a:pPr marL="114112" indent="0">
              <a:buNone/>
            </a:pPr>
            <a:endParaRPr lang="en-US" dirty="0"/>
          </a:p>
          <a:p>
            <a:endParaRPr lang="en-US" dirty="0"/>
          </a:p>
        </p:txBody>
      </p:sp>
      <p:sp>
        <p:nvSpPr>
          <p:cNvPr id="9" name="TextBox 8">
            <a:extLst>
              <a:ext uri="{FF2B5EF4-FFF2-40B4-BE49-F238E27FC236}">
                <a16:creationId xmlns:a16="http://schemas.microsoft.com/office/drawing/2014/main" id="{0E838901-CD82-3DCA-8E38-87CF3058A90F}"/>
              </a:ext>
            </a:extLst>
          </p:cNvPr>
          <p:cNvSpPr txBox="1"/>
          <p:nvPr/>
        </p:nvSpPr>
        <p:spPr>
          <a:xfrm>
            <a:off x="494970" y="5898518"/>
            <a:ext cx="11087425" cy="430887"/>
          </a:xfrm>
          <a:prstGeom prst="rect">
            <a:avLst/>
          </a:prstGeom>
          <a:noFill/>
        </p:spPr>
        <p:txBody>
          <a:bodyPr wrap="square">
            <a:spAutoFit/>
          </a:bodyPr>
          <a:lstStyle/>
          <a:p>
            <a:r>
              <a:rPr lang="en-US" sz="1400" b="1" dirty="0">
                <a:solidFill>
                  <a:srgbClr val="000000"/>
                </a:solidFill>
              </a:rPr>
              <a:t>HIV drug resistance – brief report 2024  </a:t>
            </a:r>
            <a:r>
              <a:rPr lang="en-US" sz="1400" dirty="0">
                <a:solidFill>
                  <a:srgbClr val="000000"/>
                </a:solidFill>
                <a:hlinkClick r:id="rId2"/>
              </a:rPr>
              <a:t>https://www.who.int/publications/i/item/9789240086319</a:t>
            </a:r>
            <a:r>
              <a:rPr lang="en-US" sz="1400" dirty="0">
                <a:solidFill>
                  <a:srgbClr val="000000"/>
                </a:solidFill>
              </a:rPr>
              <a:t> </a:t>
            </a:r>
          </a:p>
          <a:p>
            <a:pPr algn="ctr"/>
            <a:endParaRPr lang="en-US" sz="800" dirty="0">
              <a:solidFill>
                <a:srgbClr val="000000"/>
              </a:solidFill>
            </a:endParaRP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45</a:t>
            </a:fld>
            <a:endParaRPr lang="en-US"/>
          </a:p>
        </p:txBody>
      </p:sp>
    </p:spTree>
    <p:extLst>
      <p:ext uri="{BB962C8B-B14F-4D97-AF65-F5344CB8AC3E}">
        <p14:creationId xmlns:p14="http://schemas.microsoft.com/office/powerpoint/2010/main" val="3955974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0D99-B6F1-B336-FECA-D07775F55DF0}"/>
              </a:ext>
            </a:extLst>
          </p:cNvPr>
          <p:cNvSpPr>
            <a:spLocks noGrp="1"/>
          </p:cNvSpPr>
          <p:nvPr>
            <p:ph type="title"/>
          </p:nvPr>
        </p:nvSpPr>
        <p:spPr>
          <a:xfrm>
            <a:off x="609604" y="99083"/>
            <a:ext cx="11087425" cy="1143000"/>
          </a:xfrm>
        </p:spPr>
        <p:txBody>
          <a:bodyPr/>
          <a:lstStyle/>
          <a:p>
            <a:r>
              <a:rPr lang="en-US" dirty="0"/>
              <a:t>References</a:t>
            </a:r>
          </a:p>
        </p:txBody>
      </p:sp>
      <p:sp>
        <p:nvSpPr>
          <p:cNvPr id="3" name="Content Placeholder 2">
            <a:extLst>
              <a:ext uri="{FF2B5EF4-FFF2-40B4-BE49-F238E27FC236}">
                <a16:creationId xmlns:a16="http://schemas.microsoft.com/office/drawing/2014/main" id="{74EB7117-CC26-5FB2-45F0-6A5280563C23}"/>
              </a:ext>
            </a:extLst>
          </p:cNvPr>
          <p:cNvSpPr>
            <a:spLocks noGrp="1"/>
          </p:cNvSpPr>
          <p:nvPr>
            <p:ph idx="1"/>
          </p:nvPr>
        </p:nvSpPr>
        <p:spPr>
          <a:xfrm>
            <a:off x="609604" y="1245350"/>
            <a:ext cx="11087425" cy="4868579"/>
          </a:xfrm>
        </p:spPr>
        <p:txBody>
          <a:bodyPr>
            <a:normAutofit fontScale="85000" lnSpcReduction="10000"/>
          </a:bodyPr>
          <a:lstStyle/>
          <a:p>
            <a:pPr marL="571312" indent="-457200">
              <a:buFont typeface="+mj-lt"/>
              <a:buAutoNum type="arabicPeriod"/>
            </a:pPr>
            <a:r>
              <a:rPr lang="en-US" sz="1600" dirty="0"/>
              <a:t>Dominguez, Ken. (2016). Updated Guidelines for Antiretroviral Postexposure Prophylaxis After Sexual, Injection Drug Use, or Other Nonoccupational Exposure to HIV—United States, 2016. 10.13140/RG.2.1.1166.3767.</a:t>
            </a:r>
          </a:p>
          <a:p>
            <a:pPr marL="571312" indent="-457200">
              <a:buFont typeface="+mj-lt"/>
              <a:buAutoNum type="arabicPeriod"/>
            </a:pPr>
            <a:r>
              <a:rPr lang="en-US" sz="1600" b="0" i="0" dirty="0">
                <a:solidFill>
                  <a:srgbClr val="333333"/>
                </a:solidFill>
                <a:effectLst/>
              </a:rPr>
              <a:t>Gandhi RT, </a:t>
            </a:r>
            <a:r>
              <a:rPr lang="en-US" sz="1600" b="0" i="0" dirty="0" err="1">
                <a:solidFill>
                  <a:srgbClr val="333333"/>
                </a:solidFill>
                <a:effectLst/>
              </a:rPr>
              <a:t>Bedimo</a:t>
            </a:r>
            <a:r>
              <a:rPr lang="en-US" sz="1600" b="0" i="0" dirty="0">
                <a:solidFill>
                  <a:srgbClr val="333333"/>
                </a:solidFill>
                <a:effectLst/>
              </a:rPr>
              <a:t> R, Hoy JF, et al. Antiretroviral Drugs for Treatment and Prevention of HIV Infection in Adults: 2022 Recommendations of the International Antiviral Society–USA Panel. </a:t>
            </a:r>
            <a:r>
              <a:rPr lang="en-US" sz="1600" b="0" i="1" dirty="0">
                <a:solidFill>
                  <a:srgbClr val="333333"/>
                </a:solidFill>
                <a:effectLst/>
              </a:rPr>
              <a:t>JAMA.</a:t>
            </a:r>
            <a:r>
              <a:rPr lang="en-US" sz="1600" b="0" i="0" dirty="0">
                <a:solidFill>
                  <a:srgbClr val="333333"/>
                </a:solidFill>
                <a:effectLst/>
              </a:rPr>
              <a:t> 2023;329(1):63–84. doi:10.1001/jama.2022.22246</a:t>
            </a:r>
            <a:r>
              <a:rPr lang="en-US" sz="1600" dirty="0"/>
              <a:t> </a:t>
            </a:r>
          </a:p>
          <a:p>
            <a:pPr marL="571312" indent="-457200">
              <a:buFont typeface="+mj-lt"/>
              <a:buAutoNum type="arabicPeriod"/>
            </a:pPr>
            <a:r>
              <a:rPr lang="en-US" sz="1600" dirty="0"/>
              <a:t>Mayer KH, Gelman M, Holmes J, Kraft J, Melbourne K, </a:t>
            </a:r>
            <a:r>
              <a:rPr lang="en-US" sz="1600" dirty="0" err="1"/>
              <a:t>Mimiaga</a:t>
            </a:r>
            <a:r>
              <a:rPr lang="en-US" sz="1600" dirty="0"/>
              <a:t> MJ. Safety and tolerability of once daily </a:t>
            </a:r>
            <a:r>
              <a:rPr lang="en-US" sz="1600" dirty="0" err="1"/>
              <a:t>coformulated</a:t>
            </a:r>
            <a:r>
              <a:rPr lang="en-US" sz="1600" dirty="0"/>
              <a:t> </a:t>
            </a:r>
            <a:r>
              <a:rPr lang="en-US" sz="1600" dirty="0" err="1"/>
              <a:t>bictegravir</a:t>
            </a:r>
            <a:r>
              <a:rPr lang="en-US" sz="1600" dirty="0"/>
              <a:t>, emtricitabine, and tenofovir alafenamide for postexposure prophylaxis after sexual exposure. J </a:t>
            </a:r>
            <a:r>
              <a:rPr lang="en-US" sz="1600" dirty="0" err="1"/>
              <a:t>Acquir</a:t>
            </a:r>
            <a:r>
              <a:rPr lang="en-US" sz="1600" dirty="0"/>
              <a:t> Immune </a:t>
            </a:r>
            <a:r>
              <a:rPr lang="en-US" sz="1600" dirty="0" err="1"/>
              <a:t>Defic</a:t>
            </a:r>
            <a:r>
              <a:rPr lang="en-US" sz="1600" dirty="0"/>
              <a:t> </a:t>
            </a:r>
            <a:r>
              <a:rPr lang="en-US" sz="1600" dirty="0" err="1"/>
              <a:t>Syndr</a:t>
            </a:r>
            <a:r>
              <a:rPr lang="en-US" sz="1600" dirty="0"/>
              <a:t> 2022; 90: 27–32.</a:t>
            </a:r>
          </a:p>
          <a:p>
            <a:pPr marL="571312" indent="-457200">
              <a:buFont typeface="+mj-lt"/>
              <a:buAutoNum type="arabicPeriod"/>
            </a:pPr>
            <a:r>
              <a:rPr lang="en-US" sz="1600" dirty="0"/>
              <a:t>Liu A, Xin R, Zhang H, et al. An open-label evaluation of safety and tolerability of </a:t>
            </a:r>
            <a:r>
              <a:rPr lang="en-US" sz="1600" dirty="0" err="1"/>
              <a:t>coformulated</a:t>
            </a:r>
            <a:r>
              <a:rPr lang="en-US" sz="1600" dirty="0"/>
              <a:t> </a:t>
            </a:r>
            <a:r>
              <a:rPr lang="en-US" sz="1600" dirty="0" err="1"/>
              <a:t>bictegravir</a:t>
            </a:r>
            <a:r>
              <a:rPr lang="en-US" sz="1600" dirty="0"/>
              <a:t>/emtricitabine/tenofovir alafenamide for post-exposure prophylaxis following potential exposure to human immunodeficiency virus-1. Chin Med J 2022; 135: 2725–29.</a:t>
            </a:r>
          </a:p>
          <a:p>
            <a:pPr marL="571312" indent="-457200">
              <a:buFont typeface="+mj-lt"/>
              <a:buAutoNum type="arabicPeriod"/>
            </a:pPr>
            <a:r>
              <a:rPr lang="en-US" sz="1600" dirty="0"/>
              <a:t>Preexposure Prophylaxis for the Prevention of HIV Infection in the United States – 2021 Update Clinical Practice Guideline</a:t>
            </a:r>
          </a:p>
          <a:p>
            <a:pPr marL="571312" indent="-457200">
              <a:buFont typeface="+mj-lt"/>
              <a:buAutoNum type="arabicPeriod"/>
            </a:pPr>
            <a:r>
              <a:rPr lang="en-US" sz="1600" dirty="0"/>
              <a:t>Panel on Antiretroviral Guidelines for Adults and Adolescents. Guidelines for the Use of Antiretroviral Agents in Adults and Adolescents with HIV. Department of Health and Human Services. Available at https://clinicalinfo.hiv.gov/en/guidelines/adult-and-adolescent-arv Accessed 4/24/2024</a:t>
            </a:r>
          </a:p>
          <a:p>
            <a:pPr marL="571312" indent="-457200">
              <a:buFont typeface="+mj-lt"/>
              <a:buAutoNum type="arabicPeriod"/>
            </a:pPr>
            <a:r>
              <a:rPr lang="en-US" sz="1600" dirty="0"/>
              <a:t>Panel on Guidelines for the Prevention and Treatment of Opportunistic Infections in Adults and Adolescents with HIV. Guidelines for the Prevention and Treatment of Opportunistic Infections in Adults and Adolescents with HIV. National Institutes of Health, Centers for Disease Control and Prevention, HIV Medicine Association, and Infectious Diseases Society of America. Year. Available at https://clinicalinfo.hiv.gov/en/guidelines/adult-and-adolescent-opportunistic-infection. Accessed 4/24/2024</a:t>
            </a:r>
          </a:p>
          <a:p>
            <a:pPr marL="571312" indent="-457200">
              <a:buFont typeface="+mj-lt"/>
              <a:buAutoNum type="arabicPeriod"/>
            </a:pPr>
            <a:r>
              <a:rPr lang="en-US" sz="1600" dirty="0"/>
              <a:t>New York State Dept of Health AIDS Institute Clinical Guidelines Program. Screening for Anal Dysplasia and Cancer in Adults With HIV. Bruce Hirsch, MD, FACP, FIDSA 08.09.2022 https://www.hivguidelines.org/guideline/hiv-anal-cancer/ Accessed 04/25/2024</a:t>
            </a:r>
          </a:p>
          <a:p>
            <a:pPr marL="571312" indent="-457200">
              <a:buFont typeface="+mj-lt"/>
              <a:buAutoNum type="arabicPeriod"/>
            </a:pPr>
            <a:r>
              <a:rPr lang="en-US" sz="1600" dirty="0"/>
              <a:t>Stier EA, Clarke MA, Deshmukh AA, et al. International Anal Neoplasia Society's consensus guidelines for anal cancer screening. Int J Cancer. 2024;1‐9. doi:10.1002/ijc.34850    https://onlinelibrary.wiley.com/doi/10.1002/ijc.34850</a:t>
            </a:r>
          </a:p>
          <a:p>
            <a:pPr marL="571312" indent="-457200">
              <a:buFont typeface="+mj-lt"/>
              <a:buAutoNum type="arabicPeriod"/>
            </a:pPr>
            <a:endParaRPr lang="en-US" sz="1600" dirty="0"/>
          </a:p>
          <a:p>
            <a:pPr marL="571312" indent="-457200">
              <a:buFont typeface="+mj-lt"/>
              <a:buAutoNum type="arabicPeriod"/>
            </a:pPr>
            <a:endParaRPr lang="en-US" sz="1600" dirty="0"/>
          </a:p>
          <a:p>
            <a:pPr marL="571312" indent="-457200">
              <a:buFont typeface="+mj-lt"/>
              <a:buAutoNum type="arabicPeriod"/>
            </a:pPr>
            <a:endParaRPr lang="en-US" sz="1600" dirty="0"/>
          </a:p>
          <a:p>
            <a:pPr marL="571312" indent="-457200">
              <a:buFont typeface="+mj-lt"/>
              <a:buAutoNum type="arabicPeriod"/>
            </a:pPr>
            <a:endParaRPr lang="en-US" sz="1600" dirty="0"/>
          </a:p>
          <a:p>
            <a:pPr marL="571312" indent="-457200">
              <a:buFont typeface="+mj-lt"/>
              <a:buAutoNum type="arabicPeriod"/>
            </a:pPr>
            <a:endParaRPr lang="en-US" sz="1800" dirty="0"/>
          </a:p>
          <a:p>
            <a:pPr marL="571312" indent="-457200">
              <a:buFont typeface="+mj-lt"/>
              <a:buAutoNum type="arabicPeriod"/>
            </a:pPr>
            <a:endParaRPr lang="en-US" sz="1800" dirty="0"/>
          </a:p>
          <a:p>
            <a:pPr marL="571312" indent="-457200">
              <a:buFont typeface="+mj-lt"/>
              <a:buAutoNum type="arabicPeriod"/>
            </a:pPr>
            <a:endParaRPr lang="en-US" dirty="0"/>
          </a:p>
        </p:txBody>
      </p:sp>
      <p:sp>
        <p:nvSpPr>
          <p:cNvPr id="5" name="Footer Placeholder 4">
            <a:extLst>
              <a:ext uri="{FF2B5EF4-FFF2-40B4-BE49-F238E27FC236}">
                <a16:creationId xmlns:a16="http://schemas.microsoft.com/office/drawing/2014/main" id="{C29D2B13-9DE9-A609-FD31-87F7CF135131}"/>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FCC557C7-B643-727C-89BE-C598BDE3C526}"/>
              </a:ext>
            </a:extLst>
          </p:cNvPr>
          <p:cNvSpPr>
            <a:spLocks noGrp="1"/>
          </p:cNvSpPr>
          <p:nvPr>
            <p:ph type="sldNum" sz="quarter" idx="12"/>
          </p:nvPr>
        </p:nvSpPr>
        <p:spPr/>
        <p:txBody>
          <a:bodyPr/>
          <a:lstStyle/>
          <a:p>
            <a:fld id="{1D2EA5EF-C699-AF4C-BA42-C0A1CAAB713C}" type="slidenum">
              <a:rPr lang="en-US" smtClean="0"/>
              <a:t>46</a:t>
            </a:fld>
            <a:endParaRPr lang="en-US"/>
          </a:p>
        </p:txBody>
      </p:sp>
    </p:spTree>
    <p:extLst>
      <p:ext uri="{BB962C8B-B14F-4D97-AF65-F5344CB8AC3E}">
        <p14:creationId xmlns:p14="http://schemas.microsoft.com/office/powerpoint/2010/main" val="1428656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0D99-B6F1-B336-FECA-D07775F55DF0}"/>
              </a:ext>
            </a:extLst>
          </p:cNvPr>
          <p:cNvSpPr>
            <a:spLocks noGrp="1"/>
          </p:cNvSpPr>
          <p:nvPr>
            <p:ph type="title"/>
          </p:nvPr>
        </p:nvSpPr>
        <p:spPr>
          <a:xfrm>
            <a:off x="609604" y="155878"/>
            <a:ext cx="11087425" cy="1143000"/>
          </a:xfrm>
        </p:spPr>
        <p:txBody>
          <a:bodyPr/>
          <a:lstStyle/>
          <a:p>
            <a:r>
              <a:rPr lang="en-US" sz="4800" dirty="0"/>
              <a:t>Thank you!</a:t>
            </a:r>
          </a:p>
        </p:txBody>
      </p:sp>
      <p:sp>
        <p:nvSpPr>
          <p:cNvPr id="3" name="Content Placeholder 2">
            <a:extLst>
              <a:ext uri="{FF2B5EF4-FFF2-40B4-BE49-F238E27FC236}">
                <a16:creationId xmlns:a16="http://schemas.microsoft.com/office/drawing/2014/main" id="{74EB7117-CC26-5FB2-45F0-6A5280563C23}"/>
              </a:ext>
            </a:extLst>
          </p:cNvPr>
          <p:cNvSpPr>
            <a:spLocks noGrp="1"/>
          </p:cNvSpPr>
          <p:nvPr>
            <p:ph idx="1"/>
          </p:nvPr>
        </p:nvSpPr>
        <p:spPr>
          <a:xfrm>
            <a:off x="609605" y="2164977"/>
            <a:ext cx="10596278" cy="2684929"/>
          </a:xfrm>
        </p:spPr>
        <p:txBody>
          <a:bodyPr>
            <a:normAutofit/>
          </a:bodyPr>
          <a:lstStyle/>
          <a:p>
            <a:pPr marL="114112" indent="0" algn="ctr">
              <a:buNone/>
            </a:pPr>
            <a:r>
              <a:rPr lang="en-US" sz="6000"/>
              <a:t>Questions?</a:t>
            </a:r>
            <a:endParaRPr lang="en-US" sz="6000" dirty="0"/>
          </a:p>
          <a:p>
            <a:pPr marL="571312" indent="-457200">
              <a:buFont typeface="+mj-lt"/>
              <a:buAutoNum type="arabicPeriod"/>
            </a:pPr>
            <a:endParaRPr lang="en-US" sz="1600" dirty="0"/>
          </a:p>
          <a:p>
            <a:pPr marL="571312" indent="-457200">
              <a:buFont typeface="+mj-lt"/>
              <a:buAutoNum type="arabicPeriod"/>
            </a:pPr>
            <a:endParaRPr lang="en-US" sz="1600" dirty="0"/>
          </a:p>
          <a:p>
            <a:pPr marL="571312" indent="-457200">
              <a:buFont typeface="+mj-lt"/>
              <a:buAutoNum type="arabicPeriod"/>
            </a:pPr>
            <a:endParaRPr lang="en-US" sz="1600" dirty="0"/>
          </a:p>
          <a:p>
            <a:pPr marL="571312" indent="-457200">
              <a:buFont typeface="+mj-lt"/>
              <a:buAutoNum type="arabicPeriod"/>
            </a:pPr>
            <a:endParaRPr lang="en-US" sz="1800" dirty="0"/>
          </a:p>
          <a:p>
            <a:pPr marL="571312" indent="-457200">
              <a:buFont typeface="+mj-lt"/>
              <a:buAutoNum type="arabicPeriod"/>
            </a:pPr>
            <a:endParaRPr lang="en-US" sz="1800" dirty="0"/>
          </a:p>
          <a:p>
            <a:pPr marL="571312" indent="-457200">
              <a:buFont typeface="+mj-lt"/>
              <a:buAutoNum type="arabicPeriod"/>
            </a:pPr>
            <a:endParaRPr lang="en-US" dirty="0"/>
          </a:p>
        </p:txBody>
      </p:sp>
      <p:sp>
        <p:nvSpPr>
          <p:cNvPr id="5" name="Footer Placeholder 4">
            <a:extLst>
              <a:ext uri="{FF2B5EF4-FFF2-40B4-BE49-F238E27FC236}">
                <a16:creationId xmlns:a16="http://schemas.microsoft.com/office/drawing/2014/main" id="{C29D2B13-9DE9-A609-FD31-87F7CF135131}"/>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FCC557C7-B643-727C-89BE-C598BDE3C526}"/>
              </a:ext>
            </a:extLst>
          </p:cNvPr>
          <p:cNvSpPr>
            <a:spLocks noGrp="1"/>
          </p:cNvSpPr>
          <p:nvPr>
            <p:ph type="sldNum" sz="quarter" idx="12"/>
          </p:nvPr>
        </p:nvSpPr>
        <p:spPr/>
        <p:txBody>
          <a:bodyPr/>
          <a:lstStyle/>
          <a:p>
            <a:fld id="{1D2EA5EF-C699-AF4C-BA42-C0A1CAAB713C}" type="slidenum">
              <a:rPr lang="en-US" smtClean="0"/>
              <a:t>47</a:t>
            </a:fld>
            <a:endParaRPr lang="en-US"/>
          </a:p>
        </p:txBody>
      </p:sp>
    </p:spTree>
    <p:extLst>
      <p:ext uri="{BB962C8B-B14F-4D97-AF65-F5344CB8AC3E}">
        <p14:creationId xmlns:p14="http://schemas.microsoft.com/office/powerpoint/2010/main" val="53087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endParaRPr lang="en-US" dirty="0">
              <a:solidFill>
                <a:schemeClr val="bg1"/>
              </a:solidFill>
            </a:endParaRPr>
          </a:p>
        </p:txBody>
      </p:sp>
      <p:sp>
        <p:nvSpPr>
          <p:cNvPr id="3" name="Content Placeholder 2"/>
          <p:cNvSpPr>
            <a:spLocks noGrp="1"/>
          </p:cNvSpPr>
          <p:nvPr>
            <p:ph idx="1"/>
          </p:nvPr>
        </p:nvSpPr>
        <p:spPr>
          <a:xfrm>
            <a:off x="2137721" y="1419701"/>
            <a:ext cx="7916558" cy="4684537"/>
          </a:xfrm>
        </p:spPr>
        <p:txBody>
          <a:bodyPr>
            <a:normAutofit fontScale="77500" lnSpcReduction="20000"/>
          </a:bodyPr>
          <a:lstStyle/>
          <a:p>
            <a:pPr>
              <a:lnSpc>
                <a:spcPct val="110000"/>
              </a:lnSpc>
            </a:pPr>
            <a:r>
              <a:rPr lang="en-US" sz="2900" b="1" dirty="0"/>
              <a:t>HIV PEP</a:t>
            </a:r>
          </a:p>
          <a:p>
            <a:pPr lvl="1">
              <a:lnSpc>
                <a:spcPct val="110000"/>
              </a:lnSpc>
            </a:pPr>
            <a:r>
              <a:rPr lang="en-US" sz="2900" dirty="0"/>
              <a:t>HIV </a:t>
            </a:r>
            <a:r>
              <a:rPr lang="en-US" sz="2900" dirty="0" err="1"/>
              <a:t>PrEP</a:t>
            </a:r>
            <a:r>
              <a:rPr lang="en-US" sz="2900" dirty="0"/>
              <a:t>, </a:t>
            </a:r>
            <a:r>
              <a:rPr lang="en-US" sz="2900" dirty="0" err="1"/>
              <a:t>DoxyPEP</a:t>
            </a:r>
            <a:r>
              <a:rPr lang="en-US" sz="2900" dirty="0"/>
              <a:t>, Syphilis (covered by others)</a:t>
            </a:r>
          </a:p>
          <a:p>
            <a:pPr>
              <a:lnSpc>
                <a:spcPct val="110000"/>
              </a:lnSpc>
            </a:pPr>
            <a:r>
              <a:rPr lang="en-US" sz="2900" b="1" dirty="0"/>
              <a:t>Acute HIV</a:t>
            </a:r>
          </a:p>
          <a:p>
            <a:pPr lvl="1">
              <a:lnSpc>
                <a:spcPct val="110000"/>
              </a:lnSpc>
            </a:pPr>
            <a:r>
              <a:rPr lang="en-US" sz="2900" dirty="0"/>
              <a:t>Diagnosis of HIV in persons on </a:t>
            </a:r>
            <a:r>
              <a:rPr lang="en-US" sz="2900" dirty="0" err="1"/>
              <a:t>PrEP</a:t>
            </a:r>
            <a:endParaRPr lang="en-US" sz="2900" dirty="0"/>
          </a:p>
          <a:p>
            <a:pPr>
              <a:lnSpc>
                <a:spcPct val="110000"/>
              </a:lnSpc>
            </a:pPr>
            <a:r>
              <a:rPr lang="en-US" sz="2900" b="1" dirty="0"/>
              <a:t>HIV Primary Care</a:t>
            </a:r>
          </a:p>
          <a:p>
            <a:pPr lvl="1">
              <a:lnSpc>
                <a:spcPct val="110000"/>
              </a:lnSpc>
            </a:pPr>
            <a:r>
              <a:rPr lang="en-US" sz="2900" dirty="0"/>
              <a:t>Immunizations</a:t>
            </a:r>
          </a:p>
          <a:p>
            <a:pPr lvl="2">
              <a:lnSpc>
                <a:spcPct val="110000"/>
              </a:lnSpc>
            </a:pPr>
            <a:r>
              <a:rPr lang="en-US" sz="2900" dirty="0"/>
              <a:t>Meningococcus</a:t>
            </a:r>
          </a:p>
          <a:p>
            <a:pPr lvl="2">
              <a:lnSpc>
                <a:spcPct val="110000"/>
              </a:lnSpc>
            </a:pPr>
            <a:r>
              <a:rPr lang="en-US" sz="2900" dirty="0" err="1"/>
              <a:t>Mpox</a:t>
            </a:r>
            <a:endParaRPr lang="en-US" sz="2900" dirty="0"/>
          </a:p>
          <a:p>
            <a:pPr lvl="1">
              <a:lnSpc>
                <a:spcPct val="110000"/>
              </a:lnSpc>
            </a:pPr>
            <a:r>
              <a:rPr lang="en-US" sz="2900" dirty="0"/>
              <a:t>Increased indications for  Statins</a:t>
            </a:r>
          </a:p>
          <a:p>
            <a:pPr lvl="1">
              <a:lnSpc>
                <a:spcPct val="110000"/>
              </a:lnSpc>
            </a:pPr>
            <a:r>
              <a:rPr lang="en-US" sz="2900" dirty="0"/>
              <a:t>Anal Cancer Screening</a:t>
            </a:r>
          </a:p>
          <a:p>
            <a:pPr>
              <a:lnSpc>
                <a:spcPct val="110000"/>
              </a:lnSpc>
            </a:pPr>
            <a:r>
              <a:rPr lang="en-US" sz="2900" b="1" dirty="0"/>
              <a:t>LAART use in persons without viral suppression</a:t>
            </a:r>
          </a:p>
          <a:p>
            <a:pPr>
              <a:lnSpc>
                <a:spcPct val="110000"/>
              </a:lnSpc>
            </a:pPr>
            <a:r>
              <a:rPr lang="en-US" sz="2900" b="1" dirty="0"/>
              <a:t>Increasing rates of INSTI resistance</a:t>
            </a:r>
          </a:p>
          <a:p>
            <a:pPr marL="114112" indent="0">
              <a:buNone/>
            </a:pPr>
            <a:endParaRPr lang="en-US" dirty="0"/>
          </a:p>
          <a:p>
            <a:pPr marL="114112" indent="0">
              <a:buNone/>
            </a:pPr>
            <a:endParaRPr lang="en-US" dirty="0"/>
          </a:p>
          <a:p>
            <a:pPr marL="114112" indent="0">
              <a:buNone/>
            </a:pPr>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5</a:t>
            </a:fld>
            <a:endParaRPr lang="en-US"/>
          </a:p>
        </p:txBody>
      </p:sp>
    </p:spTree>
    <p:extLst>
      <p:ext uri="{BB962C8B-B14F-4D97-AF65-F5344CB8AC3E}">
        <p14:creationId xmlns:p14="http://schemas.microsoft.com/office/powerpoint/2010/main" val="1675930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Exposure Prophylaxis</a:t>
            </a:r>
          </a:p>
        </p:txBody>
      </p:sp>
      <p:sp>
        <p:nvSpPr>
          <p:cNvPr id="3" name="Content Placeholder 2"/>
          <p:cNvSpPr>
            <a:spLocks noGrp="1"/>
          </p:cNvSpPr>
          <p:nvPr>
            <p:ph idx="1"/>
          </p:nvPr>
        </p:nvSpPr>
        <p:spPr/>
        <p:txBody>
          <a:bodyPr>
            <a:normAutofit/>
          </a:bodyPr>
          <a:lstStyle/>
          <a:p>
            <a:r>
              <a:rPr lang="en-US" dirty="0"/>
              <a:t>If you needed to take HIV PEP which regimen would you use?</a:t>
            </a:r>
          </a:p>
          <a:p>
            <a:pPr marL="114112" indent="0">
              <a:buNone/>
            </a:pPr>
            <a:endParaRPr lang="en-US" dirty="0"/>
          </a:p>
          <a:p>
            <a:pPr marL="114112" indent="0">
              <a:buNone/>
            </a:pPr>
            <a:r>
              <a:rPr lang="en-US" dirty="0"/>
              <a:t>	A) DTG and FDC TDF/FTC</a:t>
            </a:r>
          </a:p>
          <a:p>
            <a:pPr marL="114112" indent="0">
              <a:buNone/>
            </a:pPr>
            <a:endParaRPr lang="en-US" dirty="0"/>
          </a:p>
          <a:p>
            <a:pPr marL="114112" indent="0">
              <a:buNone/>
            </a:pPr>
            <a:r>
              <a:rPr lang="en-US" dirty="0"/>
              <a:t>	B) FDC BIC/TAF/FTC</a:t>
            </a:r>
          </a:p>
          <a:p>
            <a:pPr marL="114112" indent="0">
              <a:buNone/>
            </a:pPr>
            <a:endParaRPr lang="en-US" dirty="0"/>
          </a:p>
          <a:p>
            <a:pPr marL="114112" indent="0">
              <a:buNone/>
            </a:pPr>
            <a:r>
              <a:rPr lang="en-US" dirty="0"/>
              <a:t>	C) RAL and FDC TDF/FTC</a:t>
            </a:r>
          </a:p>
          <a:p>
            <a:pPr marL="114112" indent="0">
              <a:buNone/>
            </a:pPr>
            <a:endParaRPr lang="en-US" dirty="0"/>
          </a:p>
          <a:p>
            <a:pPr marL="114112" indent="0">
              <a:buNone/>
            </a:pPr>
            <a:r>
              <a:rPr lang="en-US" dirty="0"/>
              <a:t>	D) Something else</a:t>
            </a:r>
          </a:p>
          <a:p>
            <a:pPr marL="114112" indent="0">
              <a:buNone/>
            </a:pPr>
            <a:endParaRPr lang="en-US" dirty="0"/>
          </a:p>
          <a:p>
            <a:pPr marL="114112" indent="0">
              <a:buNone/>
            </a:pPr>
            <a:endParaRPr lang="en-US" dirty="0"/>
          </a:p>
        </p:txBody>
      </p:sp>
      <p:pic>
        <p:nvPicPr>
          <p:cNvPr id="6" name="Picture 5" descr="QR Code for Polleverywhere">
            <a:extLst>
              <a:ext uri="{FF2B5EF4-FFF2-40B4-BE49-F238E27FC236}">
                <a16:creationId xmlns:a16="http://schemas.microsoft.com/office/drawing/2014/main" id="{34375464-7773-42E2-2B0E-494102B3B5C9}"/>
              </a:ext>
            </a:extLst>
          </p:cNvPr>
          <p:cNvPicPr>
            <a:picLocks noChangeAspect="1"/>
          </p:cNvPicPr>
          <p:nvPr/>
        </p:nvPicPr>
        <p:blipFill>
          <a:blip r:embed="rId2"/>
          <a:stretch>
            <a:fillRect/>
          </a:stretch>
        </p:blipFill>
        <p:spPr>
          <a:xfrm>
            <a:off x="7524750" y="2220007"/>
            <a:ext cx="3175320" cy="3127690"/>
          </a:xfrm>
          <a:prstGeom prst="rect">
            <a:avLst/>
          </a:prstGeom>
        </p:spPr>
      </p:pic>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6</a:t>
            </a:fld>
            <a:endParaRPr lang="en-US"/>
          </a:p>
        </p:txBody>
      </p:sp>
    </p:spTree>
    <p:extLst>
      <p:ext uri="{BB962C8B-B14F-4D97-AF65-F5344CB8AC3E}">
        <p14:creationId xmlns:p14="http://schemas.microsoft.com/office/powerpoint/2010/main" val="299292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Exposure Prophylaxis </a:t>
            </a:r>
            <a:r>
              <a:rPr lang="en-US" dirty="0">
                <a:solidFill>
                  <a:schemeClr val="bg1"/>
                </a:solidFill>
              </a:rPr>
              <a:t>(2)</a:t>
            </a:r>
          </a:p>
        </p:txBody>
      </p:sp>
      <p:sp>
        <p:nvSpPr>
          <p:cNvPr id="3" name="Content Placeholder 2"/>
          <p:cNvSpPr>
            <a:spLocks noGrp="1"/>
          </p:cNvSpPr>
          <p:nvPr>
            <p:ph idx="1"/>
          </p:nvPr>
        </p:nvSpPr>
        <p:spPr>
          <a:xfrm>
            <a:off x="609605" y="1600203"/>
            <a:ext cx="7331238" cy="4367299"/>
          </a:xfrm>
        </p:spPr>
        <p:txBody>
          <a:bodyPr>
            <a:normAutofit fontScale="92500" lnSpcReduction="20000"/>
          </a:bodyPr>
          <a:lstStyle/>
          <a:p>
            <a:r>
              <a:rPr lang="en-US" sz="2000" dirty="0"/>
              <a:t>Current guidance from the CDC is from 2016</a:t>
            </a:r>
          </a:p>
          <a:p>
            <a:pPr lvl="1"/>
            <a:r>
              <a:rPr lang="en-US" sz="2000" dirty="0"/>
              <a:t>Preferred regimen is TDF/FTC plus either RAL BID or DTG Q day</a:t>
            </a:r>
          </a:p>
          <a:p>
            <a:r>
              <a:rPr lang="en-US" sz="2000" dirty="0"/>
              <a:t>Current guidance from Clinical Guidelines Program was updated 4/2023</a:t>
            </a:r>
          </a:p>
          <a:p>
            <a:pPr lvl="1"/>
            <a:r>
              <a:rPr lang="en-US" sz="2000" dirty="0"/>
              <a:t>Preferred regimen is TDF/XTC plus either RAL BID or DTG Q day</a:t>
            </a:r>
          </a:p>
          <a:p>
            <a:pPr lvl="1"/>
            <a:r>
              <a:rPr lang="en-US" sz="2000" dirty="0"/>
              <a:t>“TAF: Decreased vaginal, cervical, and rectal tissue concentrations of the active moiety of (tenofovir diphosphate) in healthy volunteers [Cottrell, et al. 2017]”</a:t>
            </a:r>
          </a:p>
          <a:p>
            <a:r>
              <a:rPr lang="en-US" sz="2000" dirty="0"/>
              <a:t>There is an AETC Fact Sheet from 11/2021  which  also mentions FDC BIC/TAF/FTC</a:t>
            </a:r>
          </a:p>
          <a:p>
            <a:r>
              <a:rPr lang="en-US" sz="2000" dirty="0"/>
              <a:t>The IAS-USA 2022 guidance recommended regimen is TXF/XTC plus dolutegravir or </a:t>
            </a:r>
            <a:r>
              <a:rPr lang="en-US" sz="2000" dirty="0" err="1"/>
              <a:t>bictegravir</a:t>
            </a:r>
            <a:r>
              <a:rPr lang="en-US" sz="2000" dirty="0"/>
              <a:t> </a:t>
            </a:r>
          </a:p>
          <a:p>
            <a:r>
              <a:rPr lang="en-US" sz="2000" dirty="0"/>
              <a:t>I have heard that new CDC guidance may come out in 2024</a:t>
            </a:r>
            <a:endParaRPr lang="en-US" dirty="0"/>
          </a:p>
          <a:p>
            <a:pPr marL="114112" indent="0">
              <a:buNone/>
            </a:pPr>
            <a:endParaRPr lang="en-US" dirty="0"/>
          </a:p>
        </p:txBody>
      </p:sp>
      <p:pic>
        <p:nvPicPr>
          <p:cNvPr id="4" name="Picture 3" descr="Screenshot of an article from the CDC, with the title Updated Guidelines  for Antiretroviral Postexposure Prophylaxis After Sexual, Injection Drug Use, or Nonoccupational Exposure to HIV - United States, 2016.">
            <a:extLst>
              <a:ext uri="{FF2B5EF4-FFF2-40B4-BE49-F238E27FC236}">
                <a16:creationId xmlns:a16="http://schemas.microsoft.com/office/drawing/2014/main" id="{396714D8-B4E2-12C4-089E-D8E6E342BF96}"/>
              </a:ext>
            </a:extLst>
          </p:cNvPr>
          <p:cNvPicPr>
            <a:picLocks noChangeAspect="1"/>
          </p:cNvPicPr>
          <p:nvPr/>
        </p:nvPicPr>
        <p:blipFill>
          <a:blip r:embed="rId2"/>
          <a:stretch>
            <a:fillRect/>
          </a:stretch>
        </p:blipFill>
        <p:spPr>
          <a:xfrm>
            <a:off x="8103315" y="1083194"/>
            <a:ext cx="3811544" cy="1931028"/>
          </a:xfrm>
          <a:prstGeom prst="rect">
            <a:avLst/>
          </a:prstGeom>
        </p:spPr>
      </p:pic>
      <p:pic>
        <p:nvPicPr>
          <p:cNvPr id="6" name="Picture 5" descr="Screenshot of the Clinical Guidelines Program from the New York State Department of Health AIDS Institute.">
            <a:extLst>
              <a:ext uri="{FF2B5EF4-FFF2-40B4-BE49-F238E27FC236}">
                <a16:creationId xmlns:a16="http://schemas.microsoft.com/office/drawing/2014/main" id="{DF231EF4-FCB4-35F5-59E1-07BBF341BE07}"/>
              </a:ext>
            </a:extLst>
          </p:cNvPr>
          <p:cNvPicPr>
            <a:picLocks noChangeAspect="1"/>
          </p:cNvPicPr>
          <p:nvPr/>
        </p:nvPicPr>
        <p:blipFill>
          <a:blip r:embed="rId3"/>
          <a:stretch>
            <a:fillRect/>
          </a:stretch>
        </p:blipFill>
        <p:spPr>
          <a:xfrm>
            <a:off x="8103315" y="3014222"/>
            <a:ext cx="3811544" cy="2904023"/>
          </a:xfrm>
          <a:prstGeom prst="rect">
            <a:avLst/>
          </a:prstGeom>
        </p:spPr>
      </p:pic>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7</a:t>
            </a:fld>
            <a:endParaRPr lang="en-US"/>
          </a:p>
        </p:txBody>
      </p:sp>
    </p:spTree>
    <p:extLst>
      <p:ext uri="{BB962C8B-B14F-4D97-AF65-F5344CB8AC3E}">
        <p14:creationId xmlns:p14="http://schemas.microsoft.com/office/powerpoint/2010/main" val="380208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nPEP</a:t>
            </a:r>
            <a:endParaRPr lang="en-US" dirty="0"/>
          </a:p>
        </p:txBody>
      </p:sp>
      <p:pic>
        <p:nvPicPr>
          <p:cNvPr id="9" name="Picture 8" descr="A poster of the nPEP non -occupational post-exposure prevention showing a red banner over a tan colored rectangle.">
            <a:extLst>
              <a:ext uri="{FF2B5EF4-FFF2-40B4-BE49-F238E27FC236}">
                <a16:creationId xmlns:a16="http://schemas.microsoft.com/office/drawing/2014/main" id="{29AA3934-AB80-6F80-6A89-35F10211E71D}"/>
              </a:ext>
            </a:extLst>
          </p:cNvPr>
          <p:cNvPicPr>
            <a:picLocks noChangeAspect="1"/>
          </p:cNvPicPr>
          <p:nvPr/>
        </p:nvPicPr>
        <p:blipFill>
          <a:blip r:embed="rId2"/>
          <a:stretch>
            <a:fillRect/>
          </a:stretch>
        </p:blipFill>
        <p:spPr>
          <a:xfrm>
            <a:off x="494971" y="0"/>
            <a:ext cx="4878699" cy="6115798"/>
          </a:xfrm>
          <a:prstGeom prst="rect">
            <a:avLst/>
          </a:prstGeom>
        </p:spPr>
      </p:pic>
      <p:pic>
        <p:nvPicPr>
          <p:cNvPr id="10" name="Picture 9" descr="Image of the nPEP guidelines, including treatment, patient education, and follow-up protocols.">
            <a:extLst>
              <a:ext uri="{FF2B5EF4-FFF2-40B4-BE49-F238E27FC236}">
                <a16:creationId xmlns:a16="http://schemas.microsoft.com/office/drawing/2014/main" id="{91F8BB71-E144-48B6-9E06-D048F6D2B977}"/>
              </a:ext>
            </a:extLst>
          </p:cNvPr>
          <p:cNvPicPr>
            <a:picLocks noChangeAspect="1"/>
          </p:cNvPicPr>
          <p:nvPr/>
        </p:nvPicPr>
        <p:blipFill>
          <a:blip r:embed="rId3"/>
          <a:stretch>
            <a:fillRect/>
          </a:stretch>
        </p:blipFill>
        <p:spPr>
          <a:xfrm>
            <a:off x="6279065" y="-41250"/>
            <a:ext cx="5213684" cy="6198298"/>
          </a:xfrm>
          <a:prstGeom prst="rect">
            <a:avLst/>
          </a:prstGeom>
        </p:spPr>
      </p:pic>
      <p:sp>
        <p:nvSpPr>
          <p:cNvPr id="3" name="Rectangle: Rounded Corners 2" descr="Green rectangle around on the flyer stating: Many providers prescribe tenofovir alafenamide (TAF)/ FTC (Descovy) in place of TDF/FTC, and bictegravir in place of dolutegravir. Bictegravir is available as cofomulation with TAF/FTC (bictegravir/TAF/FTC, Biktarvy). ">
            <a:extLst>
              <a:ext uri="{FF2B5EF4-FFF2-40B4-BE49-F238E27FC236}">
                <a16:creationId xmlns:a16="http://schemas.microsoft.com/office/drawing/2014/main" id="{F21A4D0A-F296-BE9A-CF4F-002491103268}"/>
              </a:ext>
            </a:extLst>
          </p:cNvPr>
          <p:cNvSpPr/>
          <p:nvPr/>
        </p:nvSpPr>
        <p:spPr>
          <a:xfrm>
            <a:off x="6477575" y="1926491"/>
            <a:ext cx="2493108" cy="63304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8</a:t>
            </a:fld>
            <a:endParaRPr lang="en-US"/>
          </a:p>
        </p:txBody>
      </p:sp>
    </p:spTree>
    <p:extLst>
      <p:ext uri="{BB962C8B-B14F-4D97-AF65-F5344CB8AC3E}">
        <p14:creationId xmlns:p14="http://schemas.microsoft.com/office/powerpoint/2010/main" val="390351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Exposure Prophylaxis </a:t>
            </a:r>
            <a:r>
              <a:rPr lang="en-US" dirty="0">
                <a:solidFill>
                  <a:schemeClr val="bg1"/>
                </a:solidFill>
              </a:rPr>
              <a:t>(3)</a:t>
            </a:r>
            <a:endParaRPr lang="en-US" sz="3600" dirty="0">
              <a:solidFill>
                <a:schemeClr val="bg1"/>
              </a:solidFill>
            </a:endParaRPr>
          </a:p>
        </p:txBody>
      </p:sp>
      <p:pic>
        <p:nvPicPr>
          <p:cNvPr id="4" name="Picture 3" descr="A screenshot of an article titled Antiretroviral Drugs for Treatment and Prevention of HIV Infection in Adults. 2022 Recommendations of the International Antiviral Society-USA Panel. ">
            <a:extLst>
              <a:ext uri="{FF2B5EF4-FFF2-40B4-BE49-F238E27FC236}">
                <a16:creationId xmlns:a16="http://schemas.microsoft.com/office/drawing/2014/main" id="{189EFD59-ECB2-BE22-918F-475518441A4D}"/>
              </a:ext>
            </a:extLst>
          </p:cNvPr>
          <p:cNvPicPr>
            <a:picLocks noChangeAspect="1"/>
          </p:cNvPicPr>
          <p:nvPr/>
        </p:nvPicPr>
        <p:blipFill>
          <a:blip r:embed="rId3"/>
          <a:stretch>
            <a:fillRect/>
          </a:stretch>
        </p:blipFill>
        <p:spPr>
          <a:xfrm>
            <a:off x="320735" y="1698120"/>
            <a:ext cx="4780654" cy="2085732"/>
          </a:xfrm>
          <a:prstGeom prst="rect">
            <a:avLst/>
          </a:prstGeom>
        </p:spPr>
      </p:pic>
      <p:sp>
        <p:nvSpPr>
          <p:cNvPr id="6" name="Rectangle 5">
            <a:extLst>
              <a:ext uri="{FF2B5EF4-FFF2-40B4-BE49-F238E27FC236}">
                <a16:creationId xmlns:a16="http://schemas.microsoft.com/office/drawing/2014/main" id="{2A3783EE-4B79-59D7-BC17-50616EBCCA08}"/>
              </a:ext>
            </a:extLst>
          </p:cNvPr>
          <p:cNvSpPr/>
          <p:nvPr/>
        </p:nvSpPr>
        <p:spPr>
          <a:xfrm>
            <a:off x="320735" y="4064333"/>
            <a:ext cx="4780654" cy="1384995"/>
          </a:xfrm>
          <a:prstGeom prst="rect">
            <a:avLst/>
          </a:prstGeom>
        </p:spPr>
        <p:txBody>
          <a:bodyPr wrap="square">
            <a:spAutoFit/>
          </a:bodyPr>
          <a:lstStyle/>
          <a:p>
            <a:r>
              <a:rPr lang="en-US" sz="1400" dirty="0">
                <a:solidFill>
                  <a:srgbClr val="525252"/>
                </a:solidFill>
                <a:cs typeface="Calibri" panose="020F0502020204030204" pitchFamily="34" charset="0"/>
              </a:rPr>
              <a:t>Gandhi RT, </a:t>
            </a:r>
            <a:r>
              <a:rPr lang="en-US" sz="1400" dirty="0" err="1">
                <a:solidFill>
                  <a:srgbClr val="525252"/>
                </a:solidFill>
                <a:cs typeface="Calibri" panose="020F0502020204030204" pitchFamily="34" charset="0"/>
              </a:rPr>
              <a:t>Bedimo</a:t>
            </a:r>
            <a:r>
              <a:rPr lang="en-US" sz="1400" dirty="0">
                <a:solidFill>
                  <a:srgbClr val="525252"/>
                </a:solidFill>
                <a:cs typeface="Calibri" panose="020F0502020204030204" pitchFamily="34" charset="0"/>
              </a:rPr>
              <a:t> R, Hoy JF, et al. Antiretroviral drugs for treatment and prevention of HIV infection in adults: 2022 recommendations of the International Antiviral Society-USA Panel. </a:t>
            </a:r>
            <a:r>
              <a:rPr lang="en-US" sz="1400" i="1" dirty="0">
                <a:solidFill>
                  <a:srgbClr val="525252"/>
                </a:solidFill>
                <a:cs typeface="Calibri" panose="020F0502020204030204" pitchFamily="34" charset="0"/>
              </a:rPr>
              <a:t>JAMA</a:t>
            </a:r>
            <a:r>
              <a:rPr lang="en-US" sz="1400" dirty="0">
                <a:solidFill>
                  <a:srgbClr val="525252"/>
                </a:solidFill>
                <a:cs typeface="Calibri" panose="020F0502020204030204" pitchFamily="34" charset="0"/>
              </a:rPr>
              <a:t>. 2022; doi:10.1001/jama.2022.22246. [</a:t>
            </a:r>
            <a:r>
              <a:rPr lang="en-US" sz="1400" dirty="0" err="1">
                <a:solidFill>
                  <a:srgbClr val="525252"/>
                </a:solidFill>
                <a:cs typeface="Calibri" panose="020F0502020204030204" pitchFamily="34" charset="0"/>
              </a:rPr>
              <a:t>epublished</a:t>
            </a:r>
            <a:r>
              <a:rPr lang="en-US" sz="1400" dirty="0">
                <a:solidFill>
                  <a:srgbClr val="525252"/>
                </a:solidFill>
                <a:cs typeface="Calibri" panose="020F0502020204030204" pitchFamily="34" charset="0"/>
              </a:rPr>
              <a:t> online December 1, 2022]</a:t>
            </a:r>
            <a:endParaRPr lang="en-US" sz="1400" dirty="0">
              <a:cs typeface="Calibri" panose="020F0502020204030204" pitchFamily="34" charset="0"/>
            </a:endParaRPr>
          </a:p>
        </p:txBody>
      </p:sp>
      <p:sp>
        <p:nvSpPr>
          <p:cNvPr id="3" name="Content Placeholder 2"/>
          <p:cNvSpPr>
            <a:spLocks noGrp="1"/>
          </p:cNvSpPr>
          <p:nvPr>
            <p:ph idx="1"/>
          </p:nvPr>
        </p:nvSpPr>
        <p:spPr>
          <a:xfrm>
            <a:off x="5101389" y="1600203"/>
            <a:ext cx="6595640" cy="4367299"/>
          </a:xfrm>
        </p:spPr>
        <p:txBody>
          <a:bodyPr>
            <a:normAutofit fontScale="92500" lnSpcReduction="20000"/>
          </a:bodyPr>
          <a:lstStyle/>
          <a:p>
            <a:r>
              <a:rPr lang="en-US" sz="2200" b="1" dirty="0"/>
              <a:t>Postexposure Prophylaxis for HIV and Bacterial STIs</a:t>
            </a:r>
          </a:p>
          <a:p>
            <a:pPr marL="114112" indent="0">
              <a:buNone/>
            </a:pPr>
            <a:endParaRPr lang="en-US" sz="2200" b="1" dirty="0"/>
          </a:p>
          <a:p>
            <a:r>
              <a:rPr lang="en-US" sz="2200" dirty="0"/>
              <a:t>A 3-drug fully suppressive ART regimen for 28 days is recommended to be administered as rapidly as possible but within 72 hours of a percutaneous, mucous membrane, or sexual exposure to known or suspected HIV-positive blood, genital secretions, or visibly bloody secretions. The recommended regimen is TXF/XTC plus dolutegravir or </a:t>
            </a:r>
            <a:r>
              <a:rPr lang="en-US" sz="2200" dirty="0" err="1"/>
              <a:t>bictegravir</a:t>
            </a:r>
            <a:r>
              <a:rPr lang="en-US" sz="2200" dirty="0"/>
              <a:t> (evidence rating: AIII). PEP should be initiated even if awaiting results of HIV testing on the source person (evidence rating: BIII). If there is concern for drug-resistant HIV or in the setting of pregnancy or breastfeeding, expert consultation is advised (evidence rating: AIII) (for example, through the National Clinician Consultation Center).</a:t>
            </a:r>
          </a:p>
          <a:p>
            <a:pPr marL="114112" indent="0">
              <a:buNone/>
            </a:pPr>
            <a:endParaRPr lang="en-US" sz="2200" dirty="0"/>
          </a:p>
          <a:p>
            <a:pPr marL="114112" indent="0">
              <a:buNone/>
            </a:pPr>
            <a:endParaRPr lang="en-US" sz="2000" dirty="0"/>
          </a:p>
          <a:p>
            <a:pPr marL="571312" indent="-457200">
              <a:buFont typeface="+mj-lt"/>
              <a:buAutoNum type="alphaUcPeriod"/>
            </a:pPr>
            <a:endParaRPr lang="en-US" dirty="0"/>
          </a:p>
          <a:p>
            <a:pPr marL="571312" indent="-457200">
              <a:buFont typeface="+mj-lt"/>
              <a:buAutoNum type="alphaUcPeriod"/>
            </a:pPr>
            <a:endParaRPr lang="en-US" dirty="0"/>
          </a:p>
        </p:txBody>
      </p:sp>
      <p:sp>
        <p:nvSpPr>
          <p:cNvPr id="5" name="Slide Number Placeholder 4">
            <a:extLst>
              <a:ext uri="{FF2B5EF4-FFF2-40B4-BE49-F238E27FC236}">
                <a16:creationId xmlns:a16="http://schemas.microsoft.com/office/drawing/2014/main" id="{8874064C-A83F-0046-AEF8-B946442B57A2}"/>
              </a:ext>
            </a:extLst>
          </p:cNvPr>
          <p:cNvSpPr>
            <a:spLocks noGrp="1"/>
          </p:cNvSpPr>
          <p:nvPr>
            <p:ph type="sldNum" sz="quarter" idx="12"/>
          </p:nvPr>
        </p:nvSpPr>
        <p:spPr/>
        <p:txBody>
          <a:bodyPr/>
          <a:lstStyle/>
          <a:p>
            <a:fld id="{1D2EA5EF-C699-AF4C-BA42-C0A1CAAB713C}" type="slidenum">
              <a:rPr lang="en-US" smtClean="0"/>
              <a:t>9</a:t>
            </a:fld>
            <a:endParaRPr lang="en-US"/>
          </a:p>
        </p:txBody>
      </p:sp>
    </p:spTree>
    <p:extLst>
      <p:ext uri="{BB962C8B-B14F-4D97-AF65-F5344CB8AC3E}">
        <p14:creationId xmlns:p14="http://schemas.microsoft.com/office/powerpoint/2010/main" val="3606264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 Program master slide template 4x3.potx</Template>
  <TotalTime>679</TotalTime>
  <Words>6323</Words>
  <Application>Microsoft Office PowerPoint</Application>
  <PresentationFormat>Widescreen</PresentationFormat>
  <Paragraphs>458</Paragraphs>
  <Slides>47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ITC Avant Garde Std Bk</vt:lpstr>
      <vt:lpstr>Wingdings</vt:lpstr>
      <vt:lpstr>AETC Program master slide template 4x3</vt:lpstr>
      <vt:lpstr>Current Topics in HIV</vt:lpstr>
      <vt:lpstr>Disclaimer</vt:lpstr>
      <vt:lpstr>Disclosure</vt:lpstr>
      <vt:lpstr>Learning Objectives</vt:lpstr>
      <vt:lpstr>Overview</vt:lpstr>
      <vt:lpstr>Post Exposure Prophylaxis</vt:lpstr>
      <vt:lpstr>Post Exposure Prophylaxis (2)</vt:lpstr>
      <vt:lpstr>nPEP</vt:lpstr>
      <vt:lpstr>Post Exposure Prophylaxis (3)</vt:lpstr>
      <vt:lpstr>Post Exposure Prophylaxis (4)</vt:lpstr>
      <vt:lpstr>Post Exposure Prophylaxis (5)</vt:lpstr>
      <vt:lpstr>Acute HIV Infection</vt:lpstr>
      <vt:lpstr>Acute Retroviral Syndrome</vt:lpstr>
      <vt:lpstr>Acute Retroviral Syndrome Picture</vt:lpstr>
      <vt:lpstr>Testing in Acute HIV Infection</vt:lpstr>
      <vt:lpstr>Figure 1. Recommended HIV diagnostic algorithm updated to include currently approved HIV-1 and HIV-1/2 NATs with a diagnostic claim for the third step. </vt:lpstr>
      <vt:lpstr>Testing in Acute HIV Infection (2)</vt:lpstr>
      <vt:lpstr>Patient on PrEP</vt:lpstr>
      <vt:lpstr>Patient on PrEP 2</vt:lpstr>
      <vt:lpstr>Diagnosing HIV in Persons using HIV PrEP</vt:lpstr>
      <vt:lpstr> Delays In HIV Diagnosis in Persons using PrEP </vt:lpstr>
      <vt:lpstr>Figure 4b. Clinician Determination of HIV Status for PrEP Provision for Persons with Recent or Ongoing Antiretroviral Prophylaxis Use</vt:lpstr>
      <vt:lpstr>Patient on PrEP 3</vt:lpstr>
      <vt:lpstr> Rationale for treatment of acute HIV infection </vt:lpstr>
      <vt:lpstr>Patient on PrEP 4</vt:lpstr>
      <vt:lpstr>Causes of Ambiguous Test Results</vt:lpstr>
      <vt:lpstr>Management Of Ambiguous Test Results</vt:lpstr>
      <vt:lpstr>HELPMEPrEP Collaboration</vt:lpstr>
      <vt:lpstr>HIV Primary Care (Immunization)</vt:lpstr>
      <vt:lpstr>Table 1. 2024 ACIP Recommended Immunizations for Adults with HIV, United States 2022</vt:lpstr>
      <vt:lpstr>HIV Primary Care (Immunization) </vt:lpstr>
      <vt:lpstr>2024 Meningococcal Disease</vt:lpstr>
      <vt:lpstr>HIV Primary Care (Use of Statins)</vt:lpstr>
      <vt:lpstr>HIV Primary Care (Use of Statins) (2)</vt:lpstr>
      <vt:lpstr>HIV Primary Care (Use of Statins) (3)</vt:lpstr>
      <vt:lpstr>HIV Primary Care (Use of Statins) (4)</vt:lpstr>
      <vt:lpstr>HIV Primary Care (Anal Cancer Screening)</vt:lpstr>
      <vt:lpstr>HIV Primary Care (Anal Cancer Screening) (2)</vt:lpstr>
      <vt:lpstr>HIV Primary Care (Anal Cancer Screening) (3)</vt:lpstr>
      <vt:lpstr>HIV Primary Care (Anal Cancer Screening) (4)</vt:lpstr>
      <vt:lpstr>HIV Primary Care (Anal Cancer Screening) (5)</vt:lpstr>
      <vt:lpstr>Antiretroviral Therapy (LAART in non-suppressed Patients)</vt:lpstr>
      <vt:lpstr>Antiretroviral Therapy (LAART in non-suppressed Patients) (2)</vt:lpstr>
      <vt:lpstr>Antiretroviral Therapy (LAART in non-suppressed Patients) (3)</vt:lpstr>
      <vt:lpstr>INSTI Resistance</vt:lpstr>
      <vt:lpstr>References</vt:lpstr>
      <vt:lpstr>Thank you!</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Rios Lizarraga, Kassandra G - (rioslizarraga)</cp:lastModifiedBy>
  <cp:revision>61</cp:revision>
  <dcterms:created xsi:type="dcterms:W3CDTF">2016-05-10T21:03:54Z</dcterms:created>
  <dcterms:modified xsi:type="dcterms:W3CDTF">2024-05-23T22:39:37Z</dcterms:modified>
</cp:coreProperties>
</file>