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2"/>
  </p:notesMasterIdLst>
  <p:sldIdLst>
    <p:sldId id="256" r:id="rId3"/>
    <p:sldId id="428" r:id="rId4"/>
    <p:sldId id="108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uQa8kTeHCTKuP8Kr0CaOfN9VC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33F14-65E7-4740-8F2E-9EA3E6DE4684}" v="1" dt="2024-05-30T19:48:15.427"/>
  </p1510:revLst>
</p1510:revInfo>
</file>

<file path=ppt/tableStyles.xml><?xml version="1.0" encoding="utf-8"?>
<a:tblStyleLst xmlns:a="http://schemas.openxmlformats.org/drawingml/2006/main" def="{EA63F9AC-8D64-4981-9070-96B2CE72F03B}">
  <a:tblStyle styleId="{EA63F9AC-8D64-4981-9070-96B2CE72F03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58" autoAdjust="0"/>
  </p:normalViewPr>
  <p:slideViewPr>
    <p:cSldViewPr snapToGrid="0">
      <p:cViewPr varScale="1">
        <p:scale>
          <a:sx n="83" d="100"/>
          <a:sy n="83" d="100"/>
        </p:scale>
        <p:origin x="108" y="738"/>
      </p:cViewPr>
      <p:guideLst/>
    </p:cSldViewPr>
  </p:slideViewPr>
  <p:outlineViewPr>
    <p:cViewPr>
      <p:scale>
        <a:sx n="33" d="100"/>
        <a:sy n="33" d="100"/>
      </p:scale>
      <p:origin x="0" y="-22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Ignalino" clId="Web-{7FA33F14-65E7-4740-8F2E-9EA3E6DE4684}"/>
    <pc:docChg chg="modSld">
      <pc:chgData name="Benjamin Ignalino" userId="" providerId="" clId="Web-{7FA33F14-65E7-4740-8F2E-9EA3E6DE4684}" dt="2024-05-30T19:48:15.427" v="0" actId="1076"/>
      <pc:docMkLst>
        <pc:docMk/>
      </pc:docMkLst>
      <pc:sldChg chg="modSp">
        <pc:chgData name="Benjamin Ignalino" userId="" providerId="" clId="Web-{7FA33F14-65E7-4740-8F2E-9EA3E6DE4684}" dt="2024-05-30T19:48:15.427" v="0" actId="1076"/>
        <pc:sldMkLst>
          <pc:docMk/>
          <pc:sldMk cId="0" sldId="256"/>
        </pc:sldMkLst>
        <pc:spChg chg="mod">
          <ac:chgData name="Benjamin Ignalino" userId="" providerId="" clId="Web-{7FA33F14-65E7-4740-8F2E-9EA3E6DE4684}" dt="2024-05-30T19:48:15.427" v="0" actId="1076"/>
          <ac:spMkLst>
            <pc:docMk/>
            <pc:sldMk cId="0" sldId="256"/>
            <ac:spMk id="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f7be7c01d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2cf7be7c01d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f7be7c01d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cf7be7c01d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fcac64e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cfcac64e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f7be7c01d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cf7be7c01d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f7be7c01d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cf7be7c01d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f7be7c01d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cf7be7c01d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f7be7c01d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2cf7be7c01d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cf7be7c01d_0_537"/>
          <p:cNvSpPr/>
          <p:nvPr/>
        </p:nvSpPr>
        <p:spPr>
          <a:xfrm flipH="1">
            <a:off x="10995300" y="5661233"/>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g2cf7be7c01d_0_537"/>
          <p:cNvSpPr/>
          <p:nvPr/>
        </p:nvSpPr>
        <p:spPr>
          <a:xfrm flipH="1">
            <a:off x="10995300" y="5661167"/>
            <a:ext cx="1196700" cy="11967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g2cf7be7c01d_0_537"/>
          <p:cNvSpPr txBox="1">
            <a:spLocks noGrp="1"/>
          </p:cNvSpPr>
          <p:nvPr>
            <p:ph type="ctrTitle"/>
          </p:nvPr>
        </p:nvSpPr>
        <p:spPr>
          <a:xfrm>
            <a:off x="520700" y="2425700"/>
            <a:ext cx="10962900" cy="1244700"/>
          </a:xfrm>
          <a:prstGeom prst="rect">
            <a:avLst/>
          </a:prstGeom>
        </p:spPr>
        <p:txBody>
          <a:bodyPr spcFirstLastPara="1" wrap="square" lIns="121900" tIns="121900" rIns="121900" bIns="121900" anchor="b"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3" name="Google Shape;13;g2cf7be7c01d_0_537"/>
          <p:cNvSpPr txBox="1">
            <a:spLocks noGrp="1"/>
          </p:cNvSpPr>
          <p:nvPr>
            <p:ph type="subTitle" idx="1"/>
          </p:nvPr>
        </p:nvSpPr>
        <p:spPr>
          <a:xfrm>
            <a:off x="520700" y="3718840"/>
            <a:ext cx="10962900" cy="577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400"/>
              <a:buNone/>
              <a:defRPr>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4" name="Google Shape;14;g2cf7be7c01d_0_537"/>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g2cf7be7c01d_0_585"/>
          <p:cNvSpPr txBox="1">
            <a:spLocks noGrp="1"/>
          </p:cNvSpPr>
          <p:nvPr>
            <p:ph type="title" hasCustomPrompt="1"/>
          </p:nvPr>
        </p:nvSpPr>
        <p:spPr>
          <a:xfrm>
            <a:off x="634000" y="1678033"/>
            <a:ext cx="109629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2"/>
              </a:buClr>
              <a:buSzPts val="16000"/>
              <a:buNone/>
              <a:defRPr sz="16000">
                <a:solidFill>
                  <a:schemeClr val="dk2"/>
                </a:solidFill>
              </a:defRPr>
            </a:lvl1pPr>
            <a:lvl2pPr lvl="1" algn="ctr">
              <a:spcBef>
                <a:spcPts val="0"/>
              </a:spcBef>
              <a:spcAft>
                <a:spcPts val="0"/>
              </a:spcAft>
              <a:buClr>
                <a:schemeClr val="dk2"/>
              </a:buClr>
              <a:buSzPts val="16000"/>
              <a:buNone/>
              <a:defRPr sz="16000">
                <a:solidFill>
                  <a:schemeClr val="dk2"/>
                </a:solidFill>
              </a:defRPr>
            </a:lvl2pPr>
            <a:lvl3pPr lvl="2" algn="ctr">
              <a:spcBef>
                <a:spcPts val="0"/>
              </a:spcBef>
              <a:spcAft>
                <a:spcPts val="0"/>
              </a:spcAft>
              <a:buClr>
                <a:schemeClr val="dk2"/>
              </a:buClr>
              <a:buSzPts val="16000"/>
              <a:buNone/>
              <a:defRPr sz="16000">
                <a:solidFill>
                  <a:schemeClr val="dk2"/>
                </a:solidFill>
              </a:defRPr>
            </a:lvl3pPr>
            <a:lvl4pPr lvl="3" algn="ctr">
              <a:spcBef>
                <a:spcPts val="0"/>
              </a:spcBef>
              <a:spcAft>
                <a:spcPts val="0"/>
              </a:spcAft>
              <a:buClr>
                <a:schemeClr val="dk2"/>
              </a:buClr>
              <a:buSzPts val="16000"/>
              <a:buNone/>
              <a:defRPr sz="16000">
                <a:solidFill>
                  <a:schemeClr val="dk2"/>
                </a:solidFill>
              </a:defRPr>
            </a:lvl4pPr>
            <a:lvl5pPr lvl="4" algn="ctr">
              <a:spcBef>
                <a:spcPts val="0"/>
              </a:spcBef>
              <a:spcAft>
                <a:spcPts val="0"/>
              </a:spcAft>
              <a:buClr>
                <a:schemeClr val="dk2"/>
              </a:buClr>
              <a:buSzPts val="16000"/>
              <a:buNone/>
              <a:defRPr sz="16000">
                <a:solidFill>
                  <a:schemeClr val="dk2"/>
                </a:solidFill>
              </a:defRPr>
            </a:lvl5pPr>
            <a:lvl6pPr lvl="5" algn="ctr">
              <a:spcBef>
                <a:spcPts val="0"/>
              </a:spcBef>
              <a:spcAft>
                <a:spcPts val="0"/>
              </a:spcAft>
              <a:buClr>
                <a:schemeClr val="dk2"/>
              </a:buClr>
              <a:buSzPts val="16000"/>
              <a:buNone/>
              <a:defRPr sz="16000">
                <a:solidFill>
                  <a:schemeClr val="dk2"/>
                </a:solidFill>
              </a:defRPr>
            </a:lvl6pPr>
            <a:lvl7pPr lvl="6" algn="ctr">
              <a:spcBef>
                <a:spcPts val="0"/>
              </a:spcBef>
              <a:spcAft>
                <a:spcPts val="0"/>
              </a:spcAft>
              <a:buClr>
                <a:schemeClr val="dk2"/>
              </a:buClr>
              <a:buSzPts val="16000"/>
              <a:buNone/>
              <a:defRPr sz="16000">
                <a:solidFill>
                  <a:schemeClr val="dk2"/>
                </a:solidFill>
              </a:defRPr>
            </a:lvl7pPr>
            <a:lvl8pPr lvl="7" algn="ctr">
              <a:spcBef>
                <a:spcPts val="0"/>
              </a:spcBef>
              <a:spcAft>
                <a:spcPts val="0"/>
              </a:spcAft>
              <a:buClr>
                <a:schemeClr val="dk2"/>
              </a:buClr>
              <a:buSzPts val="16000"/>
              <a:buNone/>
              <a:defRPr sz="16000">
                <a:solidFill>
                  <a:schemeClr val="dk2"/>
                </a:solidFill>
              </a:defRPr>
            </a:lvl8pPr>
            <a:lvl9pPr lvl="8" algn="ctr">
              <a:spcBef>
                <a:spcPts val="0"/>
              </a:spcBef>
              <a:spcAft>
                <a:spcPts val="0"/>
              </a:spcAft>
              <a:buClr>
                <a:schemeClr val="dk2"/>
              </a:buClr>
              <a:buSzPts val="16000"/>
              <a:buNone/>
              <a:defRPr sz="16000">
                <a:solidFill>
                  <a:schemeClr val="dk2"/>
                </a:solidFill>
              </a:defRPr>
            </a:lvl9pPr>
          </a:lstStyle>
          <a:p>
            <a:r>
              <a:t>xx%</a:t>
            </a:r>
          </a:p>
        </p:txBody>
      </p:sp>
      <p:sp>
        <p:nvSpPr>
          <p:cNvPr id="59" name="Google Shape;59;g2cf7be7c01d_0_585"/>
          <p:cNvSpPr txBox="1">
            <a:spLocks noGrp="1"/>
          </p:cNvSpPr>
          <p:nvPr>
            <p:ph type="body" idx="1"/>
          </p:nvPr>
        </p:nvSpPr>
        <p:spPr>
          <a:xfrm>
            <a:off x="634000" y="4406167"/>
            <a:ext cx="109629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0" name="Google Shape;60;g2cf7be7c01d_0_585"/>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g2cf7be7c01d_0_589"/>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2cf7be7c01d_0_59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65" name="Google Shape;65;g2cf7be7c01d_0_591"/>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66" name="Google Shape;66;g2cf7be7c01d_0_59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2cf7be7c01d_0_59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2cf7be7c01d_0_59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5/30/2024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997" y="349494"/>
            <a:ext cx="3942080" cy="1005840"/>
          </a:xfrm>
          <a:prstGeom prst="rect">
            <a:avLst/>
          </a:prstGeom>
        </p:spPr>
      </p:pic>
    </p:spTree>
    <p:extLst>
      <p:ext uri="{BB962C8B-B14F-4D97-AF65-F5344CB8AC3E}">
        <p14:creationId xmlns:p14="http://schemas.microsoft.com/office/powerpoint/2010/main" val="2621991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CA979852-C97B-B14C-9B2A-62C7CA124200}" type="datetime1">
              <a:rPr lang="en-US" smtClean="0"/>
              <a:t>5/30/2024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405856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D37B11F5-7D46-2840-9E1A-95A154789C1D}" type="datetime1">
              <a:rPr lang="en-US" smtClean="0"/>
              <a:t>5/30/2024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314515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AD7814A4-20F2-9A4C-873E-2AC2AA7D0C4C}" type="datetime1">
              <a:rPr lang="en-US" smtClean="0"/>
              <a:t>5/30/2024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218043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F0400BDD-C64E-A646-BB04-4897CB59B8FE}" type="datetime1">
              <a:rPr lang="en-US" smtClean="0"/>
              <a:t>5/30/2024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200275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AC92D7CF-0488-4941-A8F0-D24EE9D7CD5E}" type="datetime1">
              <a:rPr lang="en-US" smtClean="0"/>
              <a:t>5/30/2024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2480655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8AEC8834-0501-BB49-990B-CAD068FB829A}" type="datetime1">
              <a:rPr lang="en-US" smtClean="0"/>
              <a:t>5/30/2024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25684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g2cf7be7c01d_0_543"/>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7" name="Google Shape;17;g2cf7be7c01d_0_54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3DF25ED4-1B54-B240-AA6E-2A9FD224D82B}" type="datetime1">
              <a:rPr lang="en-US" smtClean="0"/>
              <a:t>5/30/2024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3636159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DB92A167-D0BA-D142-B00A-6148A0612FF1}" type="datetime1">
              <a:rPr lang="en-US" smtClean="0"/>
              <a:t>5/30/2024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17327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2cf7be7c01d_0_546"/>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g2cf7be7c01d_0_546"/>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g2cf7be7c01d_0_546"/>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2" name="Google Shape;22;g2cf7be7c01d_0_546"/>
          <p:cNvSpPr txBox="1">
            <a:spLocks noGrp="1"/>
          </p:cNvSpPr>
          <p:nvPr>
            <p:ph type="body" idx="1"/>
          </p:nvPr>
        </p:nvSpPr>
        <p:spPr>
          <a:xfrm>
            <a:off x="629200" y="2558767"/>
            <a:ext cx="10962900" cy="361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2cf7be7c01d_0_546"/>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cf7be7c01d_0_552"/>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g2cf7be7c01d_0_552"/>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2cf7be7c01d_0_552"/>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8" name="Google Shape;28;g2cf7be7c01d_0_552"/>
          <p:cNvSpPr txBox="1">
            <a:spLocks noGrp="1"/>
          </p:cNvSpPr>
          <p:nvPr>
            <p:ph type="body" idx="1"/>
          </p:nvPr>
        </p:nvSpPr>
        <p:spPr>
          <a:xfrm>
            <a:off x="6292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g2cf7be7c01d_0_552"/>
          <p:cNvSpPr txBox="1">
            <a:spLocks noGrp="1"/>
          </p:cNvSpPr>
          <p:nvPr>
            <p:ph type="body" idx="2"/>
          </p:nvPr>
        </p:nvSpPr>
        <p:spPr>
          <a:xfrm>
            <a:off x="62590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g2cf7be7c01d_0_552"/>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2cf7be7c01d_0_559"/>
          <p:cNvSpPr/>
          <p:nvPr/>
        </p:nvSpPr>
        <p:spPr>
          <a:xfrm rot="10800000" flipH="1">
            <a:off x="0" y="875100"/>
            <a:ext cx="12192000" cy="59829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g2cf7be7c01d_0_559"/>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g2cf7be7c01d_0_559"/>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g2cf7be7c01d_0_559"/>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g2cf7be7c01d_0_564"/>
          <p:cNvSpPr txBox="1"/>
          <p:nvPr/>
        </p:nvSpPr>
        <p:spPr>
          <a:xfrm rot="10800000" flipH="1">
            <a:off x="4368800" y="33"/>
            <a:ext cx="78231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2cf7be7c01d_0_564"/>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g2cf7be7c01d_0_564"/>
          <p:cNvSpPr txBox="1">
            <a:spLocks noGrp="1"/>
          </p:cNvSpPr>
          <p:nvPr>
            <p:ph type="title"/>
          </p:nvPr>
        </p:nvSpPr>
        <p:spPr>
          <a:xfrm>
            <a:off x="301437" y="477067"/>
            <a:ext cx="3744000" cy="12711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0" name="Google Shape;40;g2cf7be7c01d_0_564"/>
          <p:cNvSpPr txBox="1">
            <a:spLocks noGrp="1"/>
          </p:cNvSpPr>
          <p:nvPr>
            <p:ph type="body" idx="1"/>
          </p:nvPr>
        </p:nvSpPr>
        <p:spPr>
          <a:xfrm>
            <a:off x="301433" y="1954400"/>
            <a:ext cx="3744000" cy="42180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0"/>
              </a:spcBef>
              <a:spcAft>
                <a:spcPts val="0"/>
              </a:spcAft>
              <a:buClr>
                <a:schemeClr val="lt1"/>
              </a:buClr>
              <a:buSzPts val="1600"/>
              <a:buChar char="○"/>
              <a:defRPr sz="1600">
                <a:solidFill>
                  <a:schemeClr val="lt1"/>
                </a:solidFill>
              </a:defRPr>
            </a:lvl2pPr>
            <a:lvl3pPr marL="1371600" lvl="2" indent="-330200">
              <a:spcBef>
                <a:spcPts val="0"/>
              </a:spcBef>
              <a:spcAft>
                <a:spcPts val="0"/>
              </a:spcAft>
              <a:buClr>
                <a:schemeClr val="lt1"/>
              </a:buClr>
              <a:buSzPts val="1600"/>
              <a:buChar char="■"/>
              <a:defRPr sz="1600">
                <a:solidFill>
                  <a:schemeClr val="lt1"/>
                </a:solidFill>
              </a:defRPr>
            </a:lvl3pPr>
            <a:lvl4pPr marL="1828800" lvl="3" indent="-330200">
              <a:spcBef>
                <a:spcPts val="0"/>
              </a:spcBef>
              <a:spcAft>
                <a:spcPts val="0"/>
              </a:spcAft>
              <a:buClr>
                <a:schemeClr val="lt1"/>
              </a:buClr>
              <a:buSzPts val="1600"/>
              <a:buChar char="●"/>
              <a:defRPr sz="1600">
                <a:solidFill>
                  <a:schemeClr val="lt1"/>
                </a:solidFill>
              </a:defRPr>
            </a:lvl4pPr>
            <a:lvl5pPr marL="2286000" lvl="4" indent="-330200">
              <a:spcBef>
                <a:spcPts val="0"/>
              </a:spcBef>
              <a:spcAft>
                <a:spcPts val="0"/>
              </a:spcAft>
              <a:buClr>
                <a:schemeClr val="lt1"/>
              </a:buClr>
              <a:buSzPts val="1600"/>
              <a:buChar char="○"/>
              <a:defRPr sz="1600">
                <a:solidFill>
                  <a:schemeClr val="lt1"/>
                </a:solidFill>
              </a:defRPr>
            </a:lvl5pPr>
            <a:lvl6pPr marL="2743200" lvl="5" indent="-330200">
              <a:spcBef>
                <a:spcPts val="0"/>
              </a:spcBef>
              <a:spcAft>
                <a:spcPts val="0"/>
              </a:spcAft>
              <a:buClr>
                <a:schemeClr val="lt1"/>
              </a:buClr>
              <a:buSzPts val="1600"/>
              <a:buChar char="■"/>
              <a:defRPr sz="1600">
                <a:solidFill>
                  <a:schemeClr val="lt1"/>
                </a:solidFill>
              </a:defRPr>
            </a:lvl6pPr>
            <a:lvl7pPr marL="3200400" lvl="6" indent="-330200">
              <a:spcBef>
                <a:spcPts val="0"/>
              </a:spcBef>
              <a:spcAft>
                <a:spcPts val="0"/>
              </a:spcAft>
              <a:buClr>
                <a:schemeClr val="lt1"/>
              </a:buClr>
              <a:buSzPts val="1600"/>
              <a:buChar char="●"/>
              <a:defRPr sz="1600">
                <a:solidFill>
                  <a:schemeClr val="lt1"/>
                </a:solidFill>
              </a:defRPr>
            </a:lvl7pPr>
            <a:lvl8pPr marL="3657600" lvl="7" indent="-330200">
              <a:spcBef>
                <a:spcPts val="0"/>
              </a:spcBef>
              <a:spcAft>
                <a:spcPts val="0"/>
              </a:spcAft>
              <a:buClr>
                <a:schemeClr val="lt1"/>
              </a:buClr>
              <a:buSzPts val="1600"/>
              <a:buChar char="○"/>
              <a:defRPr sz="1600">
                <a:solidFill>
                  <a:schemeClr val="lt1"/>
                </a:solidFill>
              </a:defRPr>
            </a:lvl8pPr>
            <a:lvl9pPr marL="4114800" lvl="8" indent="-330200">
              <a:spcBef>
                <a:spcPts val="0"/>
              </a:spcBef>
              <a:spcAft>
                <a:spcPts val="0"/>
              </a:spcAft>
              <a:buClr>
                <a:schemeClr val="lt1"/>
              </a:buClr>
              <a:buSzPts val="1600"/>
              <a:buChar char="■"/>
              <a:defRPr sz="1600">
                <a:solidFill>
                  <a:schemeClr val="lt1"/>
                </a:solidFill>
              </a:defRPr>
            </a:lvl9pPr>
          </a:lstStyle>
          <a:p>
            <a:endParaRPr/>
          </a:p>
        </p:txBody>
      </p:sp>
      <p:sp>
        <p:nvSpPr>
          <p:cNvPr id="41" name="Google Shape;41;g2cf7be7c01d_0_564"/>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2cf7be7c01d_0_570"/>
          <p:cNvSpPr txBox="1">
            <a:spLocks noGrp="1"/>
          </p:cNvSpPr>
          <p:nvPr>
            <p:ph type="title"/>
          </p:nvPr>
        </p:nvSpPr>
        <p:spPr>
          <a:xfrm>
            <a:off x="653667" y="651000"/>
            <a:ext cx="83028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44" name="Google Shape;44;g2cf7be7c01d_0_57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2cf7be7c01d_0_573"/>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g2cf7be7c01d_0_573"/>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g2cf7be7c01d_0_57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2"/>
              </a:buClr>
              <a:buSzPts val="5600"/>
              <a:buNone/>
              <a:defRPr sz="5600">
                <a:solidFill>
                  <a:schemeClr val="dk2"/>
                </a:solidFill>
              </a:defRPr>
            </a:lvl1pPr>
            <a:lvl2pPr lvl="1" algn="ctr">
              <a:spcBef>
                <a:spcPts val="0"/>
              </a:spcBef>
              <a:spcAft>
                <a:spcPts val="0"/>
              </a:spcAft>
              <a:buClr>
                <a:schemeClr val="dk2"/>
              </a:buClr>
              <a:buSzPts val="5600"/>
              <a:buNone/>
              <a:defRPr sz="5600">
                <a:solidFill>
                  <a:schemeClr val="dk2"/>
                </a:solidFill>
              </a:defRPr>
            </a:lvl2pPr>
            <a:lvl3pPr lvl="2" algn="ctr">
              <a:spcBef>
                <a:spcPts val="0"/>
              </a:spcBef>
              <a:spcAft>
                <a:spcPts val="0"/>
              </a:spcAft>
              <a:buClr>
                <a:schemeClr val="dk2"/>
              </a:buClr>
              <a:buSzPts val="5600"/>
              <a:buNone/>
              <a:defRPr sz="5600">
                <a:solidFill>
                  <a:schemeClr val="dk2"/>
                </a:solidFill>
              </a:defRPr>
            </a:lvl3pPr>
            <a:lvl4pPr lvl="3" algn="ctr">
              <a:spcBef>
                <a:spcPts val="0"/>
              </a:spcBef>
              <a:spcAft>
                <a:spcPts val="0"/>
              </a:spcAft>
              <a:buClr>
                <a:schemeClr val="dk2"/>
              </a:buClr>
              <a:buSzPts val="5600"/>
              <a:buNone/>
              <a:defRPr sz="5600">
                <a:solidFill>
                  <a:schemeClr val="dk2"/>
                </a:solidFill>
              </a:defRPr>
            </a:lvl4pPr>
            <a:lvl5pPr lvl="4" algn="ctr">
              <a:spcBef>
                <a:spcPts val="0"/>
              </a:spcBef>
              <a:spcAft>
                <a:spcPts val="0"/>
              </a:spcAft>
              <a:buClr>
                <a:schemeClr val="dk2"/>
              </a:buClr>
              <a:buSzPts val="5600"/>
              <a:buNone/>
              <a:defRPr sz="5600">
                <a:solidFill>
                  <a:schemeClr val="dk2"/>
                </a:solidFill>
              </a:defRPr>
            </a:lvl5pPr>
            <a:lvl6pPr lvl="5" algn="ctr">
              <a:spcBef>
                <a:spcPts val="0"/>
              </a:spcBef>
              <a:spcAft>
                <a:spcPts val="0"/>
              </a:spcAft>
              <a:buClr>
                <a:schemeClr val="dk2"/>
              </a:buClr>
              <a:buSzPts val="5600"/>
              <a:buNone/>
              <a:defRPr sz="5600">
                <a:solidFill>
                  <a:schemeClr val="dk2"/>
                </a:solidFill>
              </a:defRPr>
            </a:lvl6pPr>
            <a:lvl7pPr lvl="6" algn="ctr">
              <a:spcBef>
                <a:spcPts val="0"/>
              </a:spcBef>
              <a:spcAft>
                <a:spcPts val="0"/>
              </a:spcAft>
              <a:buClr>
                <a:schemeClr val="dk2"/>
              </a:buClr>
              <a:buSzPts val="5600"/>
              <a:buNone/>
              <a:defRPr sz="5600">
                <a:solidFill>
                  <a:schemeClr val="dk2"/>
                </a:solidFill>
              </a:defRPr>
            </a:lvl7pPr>
            <a:lvl8pPr lvl="7" algn="ctr">
              <a:spcBef>
                <a:spcPts val="0"/>
              </a:spcBef>
              <a:spcAft>
                <a:spcPts val="0"/>
              </a:spcAft>
              <a:buClr>
                <a:schemeClr val="dk2"/>
              </a:buClr>
              <a:buSzPts val="5600"/>
              <a:buNone/>
              <a:defRPr sz="5600">
                <a:solidFill>
                  <a:schemeClr val="dk2"/>
                </a:solidFill>
              </a:defRPr>
            </a:lvl8pPr>
            <a:lvl9pPr lvl="8" algn="ctr">
              <a:spcBef>
                <a:spcPts val="0"/>
              </a:spcBef>
              <a:spcAft>
                <a:spcPts val="0"/>
              </a:spcAft>
              <a:buClr>
                <a:schemeClr val="dk2"/>
              </a:buClr>
              <a:buSzPts val="5600"/>
              <a:buNone/>
              <a:defRPr sz="5600">
                <a:solidFill>
                  <a:schemeClr val="dk2"/>
                </a:solidFill>
              </a:defRPr>
            </a:lvl9pPr>
          </a:lstStyle>
          <a:p>
            <a:endParaRPr/>
          </a:p>
        </p:txBody>
      </p:sp>
      <p:sp>
        <p:nvSpPr>
          <p:cNvPr id="49" name="Google Shape;49;g2cf7be7c01d_0_573"/>
          <p:cNvSpPr txBox="1">
            <a:spLocks noGrp="1"/>
          </p:cNvSpPr>
          <p:nvPr>
            <p:ph type="subTitle" idx="1"/>
          </p:nvPr>
        </p:nvSpPr>
        <p:spPr>
          <a:xfrm>
            <a:off x="354000" y="3705956"/>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2cf7be7c01d_0_573"/>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1" name="Google Shape;51;g2cf7be7c01d_0_57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2cf7be7c01d_0_580"/>
          <p:cNvSpPr txBox="1"/>
          <p:nvPr/>
        </p:nvSpPr>
        <p:spPr>
          <a:xfrm rot="10800000" flipH="1">
            <a:off x="0" y="-100"/>
            <a:ext cx="12192000" cy="62613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g2cf7be7c01d_0_580"/>
          <p:cNvSpPr/>
          <p:nvPr/>
        </p:nvSpPr>
        <p:spPr>
          <a:xfrm rot="10800000" flipH="1">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 name="Google Shape;55;g2cf7be7c01d_0_580"/>
          <p:cNvSpPr txBox="1">
            <a:spLocks noGrp="1"/>
          </p:cNvSpPr>
          <p:nvPr>
            <p:ph type="body" idx="1"/>
          </p:nvPr>
        </p:nvSpPr>
        <p:spPr>
          <a:xfrm>
            <a:off x="76200" y="6262433"/>
            <a:ext cx="11175900" cy="5955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lt1"/>
              </a:buClr>
              <a:buSzPts val="1600"/>
              <a:buNone/>
              <a:defRPr sz="1600">
                <a:solidFill>
                  <a:schemeClr val="lt1"/>
                </a:solidFill>
              </a:defRPr>
            </a:lvl1pPr>
          </a:lstStyle>
          <a:p>
            <a:endParaRPr/>
          </a:p>
        </p:txBody>
      </p:sp>
      <p:sp>
        <p:nvSpPr>
          <p:cNvPr id="56" name="Google Shape;56;g2cf7be7c01d_0_58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g2cf7be7c01d_0_533"/>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1pPr>
            <a:lvl2pPr lvl="1">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2pPr>
            <a:lvl3pPr lvl="2">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3pPr>
            <a:lvl4pPr lvl="3">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4pPr>
            <a:lvl5pPr lvl="4">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5pPr>
            <a:lvl6pPr lvl="5">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6pPr>
            <a:lvl7pPr lvl="6">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7pPr>
            <a:lvl8pPr lvl="7">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8pPr>
            <a:lvl9pPr lvl="8">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9pPr>
          </a:lstStyle>
          <a:p>
            <a:endParaRPr/>
          </a:p>
        </p:txBody>
      </p:sp>
      <p:sp>
        <p:nvSpPr>
          <p:cNvPr id="7" name="Google Shape;7;g2cf7be7c01d_0_533"/>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Font typeface="Roboto"/>
              <a:buChar char="●"/>
              <a:defRPr sz="2400">
                <a:solidFill>
                  <a:schemeClr val="lt2"/>
                </a:solidFill>
                <a:latin typeface="Roboto"/>
                <a:ea typeface="Roboto"/>
                <a:cs typeface="Roboto"/>
                <a:sym typeface="Roboto"/>
              </a:defRPr>
            </a:lvl1pPr>
            <a:lvl2pPr marL="914400" lvl="1"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2pPr>
            <a:lvl3pPr marL="1371600" lvl="2"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3pPr>
            <a:lvl4pPr marL="1828800" lvl="3"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4pPr>
            <a:lvl5pPr marL="2286000" lvl="4"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5pPr>
            <a:lvl6pPr marL="2743200" lvl="5"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6pPr>
            <a:lvl7pPr marL="3200400" lvl="6"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7pPr>
            <a:lvl8pPr marL="3657600" lvl="7"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8pPr>
            <a:lvl9pPr marL="4114800" lvl="8"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9pPr>
          </a:lstStyle>
          <a:p>
            <a:endParaRPr/>
          </a:p>
        </p:txBody>
      </p:sp>
      <p:sp>
        <p:nvSpPr>
          <p:cNvPr id="8" name="Google Shape;8;g2cf7be7c01d_0_53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latin typeface="Roboto"/>
                <a:ea typeface="Roboto"/>
                <a:cs typeface="Roboto"/>
                <a:sym typeface="Roboto"/>
              </a:defRPr>
            </a:lvl1pPr>
            <a:lvl2pPr lvl="1" algn="r">
              <a:buNone/>
              <a:defRPr sz="1300">
                <a:solidFill>
                  <a:schemeClr val="lt2"/>
                </a:solidFill>
                <a:latin typeface="Roboto"/>
                <a:ea typeface="Roboto"/>
                <a:cs typeface="Roboto"/>
                <a:sym typeface="Roboto"/>
              </a:defRPr>
            </a:lvl2pPr>
            <a:lvl3pPr lvl="2" algn="r">
              <a:buNone/>
              <a:defRPr sz="1300">
                <a:solidFill>
                  <a:schemeClr val="lt2"/>
                </a:solidFill>
                <a:latin typeface="Roboto"/>
                <a:ea typeface="Roboto"/>
                <a:cs typeface="Roboto"/>
                <a:sym typeface="Roboto"/>
              </a:defRPr>
            </a:lvl3pPr>
            <a:lvl4pPr lvl="3" algn="r">
              <a:buNone/>
              <a:defRPr sz="1300">
                <a:solidFill>
                  <a:schemeClr val="lt2"/>
                </a:solidFill>
                <a:latin typeface="Roboto"/>
                <a:ea typeface="Roboto"/>
                <a:cs typeface="Roboto"/>
                <a:sym typeface="Roboto"/>
              </a:defRPr>
            </a:lvl4pPr>
            <a:lvl5pPr lvl="4" algn="r">
              <a:buNone/>
              <a:defRPr sz="1300">
                <a:solidFill>
                  <a:schemeClr val="lt2"/>
                </a:solidFill>
                <a:latin typeface="Roboto"/>
                <a:ea typeface="Roboto"/>
                <a:cs typeface="Roboto"/>
                <a:sym typeface="Roboto"/>
              </a:defRPr>
            </a:lvl5pPr>
            <a:lvl6pPr lvl="5" algn="r">
              <a:buNone/>
              <a:defRPr sz="1300">
                <a:solidFill>
                  <a:schemeClr val="lt2"/>
                </a:solidFill>
                <a:latin typeface="Roboto"/>
                <a:ea typeface="Roboto"/>
                <a:cs typeface="Roboto"/>
                <a:sym typeface="Roboto"/>
              </a:defRPr>
            </a:lvl6pPr>
            <a:lvl7pPr lvl="6" algn="r">
              <a:buNone/>
              <a:defRPr sz="1300">
                <a:solidFill>
                  <a:schemeClr val="lt2"/>
                </a:solidFill>
                <a:latin typeface="Roboto"/>
                <a:ea typeface="Roboto"/>
                <a:cs typeface="Roboto"/>
                <a:sym typeface="Roboto"/>
              </a:defRPr>
            </a:lvl7pPr>
            <a:lvl8pPr lvl="7" algn="r">
              <a:buNone/>
              <a:defRPr sz="1300">
                <a:solidFill>
                  <a:schemeClr val="lt2"/>
                </a:solidFill>
                <a:latin typeface="Roboto"/>
                <a:ea typeface="Roboto"/>
                <a:cs typeface="Roboto"/>
                <a:sym typeface="Roboto"/>
              </a:defRPr>
            </a:lvl8pPr>
            <a:lvl9pPr lvl="8" algn="r">
              <a:buNone/>
              <a:defRPr sz="13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5/30/2024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20835306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azdhs.gov/preparedness/epidemiology-disease-control/disease-integration-services/tb-control/#tb-control-data-reports"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www.health.state.mn.us/diseases/tb/lph/lphclassb.html"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cdc.gov/immigrantrefugeehealth/panel-physicians/tuberculosis.html"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state.mn.us/diseases/tb/lph/lphclassb.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cdc.gov/immigrantrefugeehealth/civil-surgeons/tuberculosis.html" TargetMode="External"/><Relationship Id="rId4" Type="http://schemas.openxmlformats.org/officeDocument/2006/relationships/hyperlink" Target="https://www.cdc.gov/immigrantrefugeehealth/panel-physicians/tuberculosi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619126" y="745962"/>
            <a:ext cx="4785360" cy="156765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262626"/>
              </a:buClr>
              <a:buSzPct val="100000"/>
              <a:buFont typeface="Calibri"/>
              <a:buNone/>
            </a:pPr>
            <a:r>
              <a:rPr lang="en-US" sz="6000" b="1" dirty="0"/>
              <a:t>TB in AZ: Data Overview</a:t>
            </a:r>
            <a:endParaRPr dirty="0"/>
          </a:p>
        </p:txBody>
      </p:sp>
      <p:pic>
        <p:nvPicPr>
          <p:cNvPr id="74" name="Google Shape;74;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31052"/>
            <a:ext cx="2363147" cy="548199"/>
          </a:xfrm>
          <a:prstGeom prst="rect">
            <a:avLst/>
          </a:prstGeom>
          <a:noFill/>
          <a:ln>
            <a:noFill/>
          </a:ln>
        </p:spPr>
      </p:pic>
      <p:sp>
        <p:nvSpPr>
          <p:cNvPr id="75" name="Google Shape;75;p1"/>
          <p:cNvSpPr/>
          <p:nvPr/>
        </p:nvSpPr>
        <p:spPr>
          <a:xfrm>
            <a:off x="1067753" y="4371975"/>
            <a:ext cx="3888106"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Timothy Chan</a:t>
            </a:r>
            <a:br>
              <a:rPr lang="en-US" sz="2400" b="1"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ADHS TB Special Projects Epi</a:t>
            </a:r>
            <a:br>
              <a:rPr lang="en-US" sz="2400" b="1" i="0" u="none" strike="noStrike" cap="none">
                <a:solidFill>
                  <a:schemeClr val="dk1"/>
                </a:solidFill>
                <a:latin typeface="Calibri"/>
                <a:ea typeface="Calibri"/>
                <a:cs typeface="Calibri"/>
                <a:sym typeface="Calibri"/>
              </a:rPr>
            </a:br>
            <a:r>
              <a:rPr lang="en-US" sz="2400" b="1" i="0" u="sng" strike="noStrike" cap="none">
                <a:solidFill>
                  <a:schemeClr val="dk1"/>
                </a:solidFill>
                <a:latin typeface="Calibri"/>
                <a:ea typeface="Calibri"/>
                <a:cs typeface="Calibri"/>
                <a:sym typeface="Calibri"/>
              </a:rPr>
              <a:t>timothy.chan@azdhs.gov</a:t>
            </a:r>
            <a:endParaRPr sz="2400" b="0" i="0" u="none" strike="noStrike" cap="none">
              <a:solidFill>
                <a:schemeClr val="dk1"/>
              </a:solidFill>
              <a:latin typeface="Calibri"/>
              <a:ea typeface="Calibri"/>
              <a:cs typeface="Calibri"/>
              <a:sym typeface="Calibri"/>
            </a:endParaRPr>
          </a:p>
        </p:txBody>
      </p:sp>
      <p:pic>
        <p:nvPicPr>
          <p:cNvPr id="76" name="Google Shape;76;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81775" y="2140349"/>
            <a:ext cx="4181475" cy="4181475"/>
          </a:xfrm>
          <a:prstGeom prst="rect">
            <a:avLst/>
          </a:prstGeom>
          <a:noFill/>
          <a:ln>
            <a:noFill/>
          </a:ln>
        </p:spPr>
      </p:pic>
      <p:pic>
        <p:nvPicPr>
          <p:cNvPr id="77" name="Google Shape;77;p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763250" y="0"/>
            <a:ext cx="1428750" cy="1428750"/>
          </a:xfrm>
          <a:prstGeom prst="rect">
            <a:avLst/>
          </a:prstGeom>
          <a:noFill/>
          <a:ln>
            <a:noFill/>
          </a:ln>
        </p:spPr>
      </p:pic>
      <p:pic>
        <p:nvPicPr>
          <p:cNvPr id="78" name="Google Shape;78;p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096000" y="938212"/>
            <a:ext cx="2085975" cy="2085975"/>
          </a:xfrm>
          <a:prstGeom prst="rect">
            <a:avLst/>
          </a:prstGeom>
          <a:noFill/>
          <a:ln>
            <a:noFill/>
          </a:ln>
        </p:spPr>
      </p:pic>
      <p:pic>
        <p:nvPicPr>
          <p:cNvPr id="79" name="Google Shape;79;p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9528807" y="493313"/>
            <a:ext cx="2085975" cy="2085975"/>
          </a:xfrm>
          <a:prstGeom prst="rect">
            <a:avLst/>
          </a:prstGeom>
          <a:noFill/>
          <a:ln>
            <a:noFill/>
          </a:ln>
        </p:spPr>
      </p:pic>
      <p:pic>
        <p:nvPicPr>
          <p:cNvPr id="80" name="Google Shape;80;p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rot="1684090">
            <a:off x="10059825" y="5257799"/>
            <a:ext cx="1023937" cy="1023937"/>
          </a:xfrm>
          <a:prstGeom prst="rect">
            <a:avLst/>
          </a:prstGeom>
          <a:noFill/>
          <a:ln>
            <a:noFill/>
          </a:ln>
        </p:spPr>
      </p:pic>
      <p:pic>
        <p:nvPicPr>
          <p:cNvPr id="2" name="Picture 1" descr="PAETC Logo">
            <a:extLst>
              <a:ext uri="{FF2B5EF4-FFF2-40B4-BE49-F238E27FC236}">
                <a16:creationId xmlns:a16="http://schemas.microsoft.com/office/drawing/2014/main" id="{9EE34D6B-1177-D671-50C6-440367D17A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722" y="6014920"/>
            <a:ext cx="2480403" cy="843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865822" y="286603"/>
            <a:ext cx="10460355" cy="92333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dirty="0"/>
              <a:t>Arizona Data 2023 </a:t>
            </a:r>
            <a:endParaRPr dirty="0"/>
          </a:p>
        </p:txBody>
      </p:sp>
      <p:pic>
        <p:nvPicPr>
          <p:cNvPr id="143" name="Google Shape;143;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pic>
        <p:nvPicPr>
          <p:cNvPr id="145" name="Google Shape;145;p8" descr="A bar graph showing annual and incidence rate of TB from 2018 to 2023."/>
          <p:cNvPicPr preferRelativeResize="0"/>
          <p:nvPr/>
        </p:nvPicPr>
        <p:blipFill>
          <a:blip r:embed="rId4">
            <a:alphaModFix/>
          </a:blip>
          <a:stretch>
            <a:fillRect/>
          </a:stretch>
        </p:blipFill>
        <p:spPr>
          <a:xfrm>
            <a:off x="749575" y="1209934"/>
            <a:ext cx="4591726" cy="5343266"/>
          </a:xfrm>
          <a:prstGeom prst="rect">
            <a:avLst/>
          </a:prstGeom>
          <a:noFill/>
          <a:ln>
            <a:noFill/>
          </a:ln>
        </p:spPr>
      </p:pic>
      <p:sp>
        <p:nvSpPr>
          <p:cNvPr id="144" name="Google Shape;144;p8"/>
          <p:cNvSpPr txBox="1"/>
          <p:nvPr/>
        </p:nvSpPr>
        <p:spPr>
          <a:xfrm>
            <a:off x="5444067" y="1888067"/>
            <a:ext cx="6003000" cy="3755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202</a:t>
            </a:r>
            <a:r>
              <a:rPr lang="en-US" sz="2400">
                <a:solidFill>
                  <a:schemeClr val="lt1"/>
                </a:solidFill>
                <a:latin typeface="Calibri"/>
                <a:ea typeface="Calibri"/>
                <a:cs typeface="Calibri"/>
                <a:sym typeface="Calibri"/>
              </a:rPr>
              <a:t>3</a:t>
            </a:r>
            <a:r>
              <a:rPr lang="en-US" sz="2400" b="0" i="0" u="none" strike="noStrike" cap="none">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202</a:t>
            </a:r>
            <a:r>
              <a:rPr lang="en-US" sz="2400" b="0" i="0" u="none" strike="noStrike" cap="none">
                <a:solidFill>
                  <a:schemeClr val="lt1"/>
                </a:solidFill>
                <a:latin typeface="Calibri"/>
                <a:ea typeface="Calibri"/>
                <a:cs typeface="Calibri"/>
                <a:sym typeface="Calibri"/>
              </a:rPr>
              <a:t> Active Countable TB Cases</a:t>
            </a:r>
            <a:endParaRPr>
              <a:solidFill>
                <a:schemeClr val="lt1"/>
              </a:solidFill>
            </a:endParaRPr>
          </a:p>
          <a:p>
            <a:pPr marL="742950" marR="0" lvl="1"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Up </a:t>
            </a:r>
            <a:r>
              <a:rPr lang="en-US" sz="2400">
                <a:solidFill>
                  <a:schemeClr val="lt1"/>
                </a:solidFill>
                <a:latin typeface="Calibri"/>
                <a:ea typeface="Calibri"/>
                <a:cs typeface="Calibri"/>
                <a:sym typeface="Calibri"/>
              </a:rPr>
              <a:t>48</a:t>
            </a:r>
            <a:r>
              <a:rPr lang="en-US" sz="2400" b="0" i="0" u="none" strike="noStrike" cap="none">
                <a:solidFill>
                  <a:schemeClr val="lt1"/>
                </a:solidFill>
                <a:latin typeface="Calibri"/>
                <a:ea typeface="Calibri"/>
                <a:cs typeface="Calibri"/>
                <a:sym typeface="Calibri"/>
              </a:rPr>
              <a:t> cases from 20</a:t>
            </a:r>
            <a:r>
              <a:rPr lang="en-US" sz="2400">
                <a:solidFill>
                  <a:schemeClr val="lt1"/>
                </a:solidFill>
                <a:latin typeface="Calibri"/>
                <a:ea typeface="Calibri"/>
                <a:cs typeface="Calibri"/>
                <a:sym typeface="Calibri"/>
              </a:rPr>
              <a:t>22</a:t>
            </a:r>
            <a:endParaRPr>
              <a:solidFill>
                <a:schemeClr val="lt1"/>
              </a:solidFill>
            </a:endParaRPr>
          </a:p>
          <a:p>
            <a:pPr marL="742950" marR="0" lvl="1" indent="-133350" algn="l" rtl="0">
              <a:spcBef>
                <a:spcPts val="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Incidence: 2.</a:t>
            </a:r>
            <a:r>
              <a:rPr lang="en-US" sz="2400">
                <a:solidFill>
                  <a:schemeClr val="lt1"/>
                </a:solidFill>
                <a:latin typeface="Calibri"/>
                <a:ea typeface="Calibri"/>
                <a:cs typeface="Calibri"/>
                <a:sym typeface="Calibri"/>
              </a:rPr>
              <a:t>68</a:t>
            </a:r>
            <a:r>
              <a:rPr lang="en-US" sz="2400" b="0" i="0" u="none" strike="noStrike" cap="none">
                <a:solidFill>
                  <a:schemeClr val="lt1"/>
                </a:solidFill>
                <a:latin typeface="Calibri"/>
                <a:ea typeface="Calibri"/>
                <a:cs typeface="Calibri"/>
                <a:sym typeface="Calibri"/>
              </a:rPr>
              <a:t> cases per 100,000</a:t>
            </a:r>
            <a:endParaRPr>
              <a:solidFill>
                <a:schemeClr val="lt1"/>
              </a:solidFill>
            </a:endParaRPr>
          </a:p>
          <a:p>
            <a:pPr marL="742950" marR="0" lvl="1"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Up </a:t>
            </a:r>
            <a:r>
              <a:rPr lang="en-US" sz="2400">
                <a:solidFill>
                  <a:schemeClr val="lt1"/>
                </a:solidFill>
                <a:latin typeface="Calibri"/>
                <a:ea typeface="Calibri"/>
                <a:cs typeface="Calibri"/>
                <a:sym typeface="Calibri"/>
              </a:rPr>
              <a:t>29</a:t>
            </a:r>
            <a:r>
              <a:rPr lang="en-US" sz="2400" b="0" i="0" u="none" strike="noStrike" cap="none">
                <a:solidFill>
                  <a:schemeClr val="lt1"/>
                </a:solidFill>
                <a:latin typeface="Calibri"/>
                <a:ea typeface="Calibri"/>
                <a:cs typeface="Calibri"/>
                <a:sym typeface="Calibri"/>
              </a:rPr>
              <a:t>% from 202</a:t>
            </a:r>
            <a:r>
              <a:rPr lang="en-US" sz="2400">
                <a:solidFill>
                  <a:schemeClr val="lt1"/>
                </a:solidFill>
                <a:latin typeface="Calibri"/>
                <a:ea typeface="Calibri"/>
                <a:cs typeface="Calibri"/>
                <a:sym typeface="Calibri"/>
              </a:rPr>
              <a:t>2</a:t>
            </a:r>
            <a:endParaRPr>
              <a:solidFill>
                <a:schemeClr val="lt1"/>
              </a:solidFill>
            </a:endParaRPr>
          </a:p>
          <a:p>
            <a:pPr marL="742950" marR="0" lvl="1" indent="-133350" algn="l" rtl="0">
              <a:spcBef>
                <a:spcPts val="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742950" marR="0" lvl="1" indent="-133350" algn="l" rtl="0">
              <a:spcBef>
                <a:spcPts val="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742950" marR="0" lvl="1" indent="-133350" algn="l" rtl="0">
              <a:spcBef>
                <a:spcPts val="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457200" marR="0" lvl="1" indent="0" algn="l" rtl="0">
              <a:spcBef>
                <a:spcPts val="0"/>
              </a:spcBef>
              <a:spcAft>
                <a:spcPts val="0"/>
              </a:spcAft>
              <a:buNone/>
            </a:pPr>
            <a:r>
              <a:rPr lang="en-US" sz="1400" b="0" i="0" u="sng" strike="noStrike" cap="none">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https://www.azdhs.gov/preparedness/epidemiology-disease-control/disease-integration-services/tb-control/#tb-control-data-reports</a:t>
            </a:r>
            <a:r>
              <a:rPr lang="en-US" sz="1400" b="0" i="0" u="none" strike="noStrike" cap="none">
                <a:solidFill>
                  <a:schemeClr val="lt1"/>
                </a:solidFill>
                <a:latin typeface="Calibri"/>
                <a:ea typeface="Calibri"/>
                <a:cs typeface="Calibri"/>
                <a:sym typeface="Calibri"/>
              </a:rPr>
              <a:t> </a:t>
            </a:r>
            <a:endParaRPr>
              <a:solidFill>
                <a:schemeClr val="lt1"/>
              </a:solidFill>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65822" y="286604"/>
            <a:ext cx="10460355" cy="92333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dirty="0"/>
              <a:t>Arizona Map Data 2022</a:t>
            </a:r>
            <a:r>
              <a:rPr lang="en-US" dirty="0"/>
              <a:t> </a:t>
            </a:r>
            <a:endParaRPr b="1" dirty="0"/>
          </a:p>
        </p:txBody>
      </p:sp>
      <p:pic>
        <p:nvPicPr>
          <p:cNvPr id="151" name="Google Shape;151;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pic>
        <p:nvPicPr>
          <p:cNvPr id="152" name="Google Shape;152;p9" descr="Map of Arizona with the different counties outlined, some counties are a darker shade of blue."/>
          <p:cNvPicPr preferRelativeResize="0"/>
          <p:nvPr/>
        </p:nvPicPr>
        <p:blipFill rotWithShape="1">
          <a:blip r:embed="rId4">
            <a:alphaModFix/>
          </a:blip>
          <a:srcRect/>
          <a:stretch/>
        </p:blipFill>
        <p:spPr>
          <a:xfrm>
            <a:off x="294475" y="1209925"/>
            <a:ext cx="4161025" cy="5528951"/>
          </a:xfrm>
          <a:prstGeom prst="rect">
            <a:avLst/>
          </a:prstGeom>
          <a:noFill/>
          <a:ln>
            <a:noFill/>
          </a:ln>
        </p:spPr>
      </p:pic>
      <p:graphicFrame>
        <p:nvGraphicFramePr>
          <p:cNvPr id="153" name="Google Shape;153;p9"/>
          <p:cNvGraphicFramePr/>
          <p:nvPr>
            <p:extLst>
              <p:ext uri="{D42A27DB-BD31-4B8C-83A1-F6EECF244321}">
                <p14:modId xmlns:p14="http://schemas.microsoft.com/office/powerpoint/2010/main" val="2320238385"/>
              </p:ext>
            </p:extLst>
          </p:nvPr>
        </p:nvGraphicFramePr>
        <p:xfrm>
          <a:off x="4639734" y="1989668"/>
          <a:ext cx="7116225" cy="2397810"/>
        </p:xfrm>
        <a:graphic>
          <a:graphicData uri="http://schemas.openxmlformats.org/drawingml/2006/table">
            <a:tbl>
              <a:tblPr firstRow="1" bandRow="1">
                <a:tableStyleId>{B301B821-A1FF-4177-AEE7-76D212191A09}</a:tableStyleId>
              </a:tblPr>
              <a:tblGrid>
                <a:gridCol w="2372075">
                  <a:extLst>
                    <a:ext uri="{9D8B030D-6E8A-4147-A177-3AD203B41FA5}">
                      <a16:colId xmlns:a16="http://schemas.microsoft.com/office/drawing/2014/main" val="20000"/>
                    </a:ext>
                  </a:extLst>
                </a:gridCol>
                <a:gridCol w="2372075">
                  <a:extLst>
                    <a:ext uri="{9D8B030D-6E8A-4147-A177-3AD203B41FA5}">
                      <a16:colId xmlns:a16="http://schemas.microsoft.com/office/drawing/2014/main" val="20001"/>
                    </a:ext>
                  </a:extLst>
                </a:gridCol>
                <a:gridCol w="23720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Counties</a:t>
                      </a:r>
                      <a:endParaRPr/>
                    </a:p>
                  </a:txBody>
                  <a:tcPr marL="91450" marR="91450" marT="45725" marB="45725"/>
                </a:tc>
                <a:tc>
                  <a:txBody>
                    <a:bodyPr/>
                    <a:lstStyle/>
                    <a:p>
                      <a:pPr marL="0" marR="0" lvl="0" indent="0" algn="l" rtl="0">
                        <a:spcBef>
                          <a:spcPts val="0"/>
                        </a:spcBef>
                        <a:spcAft>
                          <a:spcPts val="0"/>
                        </a:spcAft>
                        <a:buNone/>
                      </a:pPr>
                      <a:r>
                        <a:rPr lang="en-US" sz="1800"/>
                        <a:t>Total Case Count</a:t>
                      </a:r>
                      <a:endParaRPr/>
                    </a:p>
                  </a:txBody>
                  <a:tcPr marL="91450" marR="91450" marT="45725" marB="45725"/>
                </a:tc>
                <a:tc>
                  <a:txBody>
                    <a:bodyPr/>
                    <a:lstStyle/>
                    <a:p>
                      <a:pPr marL="0" marR="0" lvl="0" indent="0" algn="l" rtl="0">
                        <a:spcBef>
                          <a:spcPts val="0"/>
                        </a:spcBef>
                        <a:spcAft>
                          <a:spcPts val="0"/>
                        </a:spcAft>
                        <a:buNone/>
                      </a:pPr>
                      <a:r>
                        <a:rPr lang="en-US" sz="1800"/>
                        <a:t>Incidence Rate (cases per 100,0000)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Pinal</a:t>
                      </a:r>
                      <a:endParaRPr sz="1800"/>
                    </a:p>
                  </a:txBody>
                  <a:tcPr marL="91450" marR="91450" marT="45725" marB="45725"/>
                </a:tc>
                <a:tc>
                  <a:txBody>
                    <a:bodyPr/>
                    <a:lstStyle/>
                    <a:p>
                      <a:pPr marL="0" marR="0" lvl="0" indent="0" algn="l" rtl="0">
                        <a:spcBef>
                          <a:spcPts val="0"/>
                        </a:spcBef>
                        <a:spcAft>
                          <a:spcPts val="0"/>
                        </a:spcAft>
                        <a:buNone/>
                      </a:pPr>
                      <a:r>
                        <a:rPr lang="en-US" sz="1800"/>
                        <a:t>27</a:t>
                      </a:r>
                      <a:endParaRPr/>
                    </a:p>
                  </a:txBody>
                  <a:tcPr marL="91450" marR="91450" marT="45725" marB="45725"/>
                </a:tc>
                <a:tc>
                  <a:txBody>
                    <a:bodyPr/>
                    <a:lstStyle/>
                    <a:p>
                      <a:pPr marL="0" marR="0" lvl="0" indent="0" algn="l" rtl="0">
                        <a:spcBef>
                          <a:spcPts val="0"/>
                        </a:spcBef>
                        <a:spcAft>
                          <a:spcPts val="0"/>
                        </a:spcAft>
                        <a:buNone/>
                      </a:pPr>
                      <a:r>
                        <a:rPr lang="en-US" sz="1800"/>
                        <a:t>6.15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Yuma</a:t>
                      </a:r>
                      <a:endParaRPr/>
                    </a:p>
                  </a:txBody>
                  <a:tcPr marL="91450" marR="91450" marT="45725" marB="45725"/>
                </a:tc>
                <a:tc>
                  <a:txBody>
                    <a:bodyPr/>
                    <a:lstStyle/>
                    <a:p>
                      <a:pPr marL="0" marR="0" lvl="0" indent="0" algn="l" rtl="0">
                        <a:spcBef>
                          <a:spcPts val="0"/>
                        </a:spcBef>
                        <a:spcAft>
                          <a:spcPts val="0"/>
                        </a:spcAft>
                        <a:buNone/>
                      </a:pPr>
                      <a:r>
                        <a:rPr lang="en-US" sz="1800"/>
                        <a:t>16</a:t>
                      </a:r>
                      <a:endParaRPr/>
                    </a:p>
                  </a:txBody>
                  <a:tcPr marL="91450" marR="91450" marT="45725" marB="45725"/>
                </a:tc>
                <a:tc>
                  <a:txBody>
                    <a:bodyPr/>
                    <a:lstStyle/>
                    <a:p>
                      <a:pPr marL="0" marR="0" lvl="0" indent="0" algn="l" rtl="0">
                        <a:spcBef>
                          <a:spcPts val="0"/>
                        </a:spcBef>
                        <a:spcAft>
                          <a:spcPts val="0"/>
                        </a:spcAft>
                        <a:buNone/>
                      </a:pPr>
                      <a:r>
                        <a:rPr lang="en-US" sz="1800"/>
                        <a:t>7.72</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Pima</a:t>
                      </a:r>
                      <a:endParaRPr/>
                    </a:p>
                  </a:txBody>
                  <a:tcPr marL="91450" marR="91450" marT="45725" marB="45725"/>
                </a:tc>
                <a:tc>
                  <a:txBody>
                    <a:bodyPr/>
                    <a:lstStyle/>
                    <a:p>
                      <a:pPr marL="0" marR="0" lvl="0" indent="0" algn="l" rtl="0">
                        <a:spcBef>
                          <a:spcPts val="0"/>
                        </a:spcBef>
                        <a:spcAft>
                          <a:spcPts val="0"/>
                        </a:spcAft>
                        <a:buNone/>
                      </a:pPr>
                      <a:r>
                        <a:rPr lang="en-US" sz="1800"/>
                        <a:t>20</a:t>
                      </a:r>
                      <a:endParaRPr/>
                    </a:p>
                  </a:txBody>
                  <a:tcPr marL="91450" marR="91450" marT="45725" marB="45725"/>
                </a:tc>
                <a:tc>
                  <a:txBody>
                    <a:bodyPr/>
                    <a:lstStyle/>
                    <a:p>
                      <a:pPr marL="0" marR="0" lvl="0" indent="0" algn="l" rtl="0">
                        <a:spcBef>
                          <a:spcPts val="0"/>
                        </a:spcBef>
                        <a:spcAft>
                          <a:spcPts val="0"/>
                        </a:spcAft>
                        <a:buNone/>
                      </a:pPr>
                      <a:r>
                        <a:rPr lang="en-US" sz="1800"/>
                        <a:t>1.89</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Maricopa</a:t>
                      </a:r>
                      <a:endParaRPr/>
                    </a:p>
                  </a:txBody>
                  <a:tcPr marL="91450" marR="91450" marT="45725" marB="45725"/>
                </a:tc>
                <a:tc>
                  <a:txBody>
                    <a:bodyPr/>
                    <a:lstStyle/>
                    <a:p>
                      <a:pPr marL="0" marR="0" lvl="0" indent="0" algn="l" rtl="0">
                        <a:spcBef>
                          <a:spcPts val="0"/>
                        </a:spcBef>
                        <a:spcAft>
                          <a:spcPts val="0"/>
                        </a:spcAft>
                        <a:buNone/>
                      </a:pPr>
                      <a:r>
                        <a:rPr lang="en-US" sz="1800"/>
                        <a:t>82</a:t>
                      </a:r>
                      <a:endParaRPr/>
                    </a:p>
                  </a:txBody>
                  <a:tcPr marL="91450" marR="91450" marT="45725" marB="45725"/>
                </a:tc>
                <a:tc>
                  <a:txBody>
                    <a:bodyPr/>
                    <a:lstStyle/>
                    <a:p>
                      <a:pPr marL="0" marR="0" lvl="0" indent="0" algn="l" rtl="0">
                        <a:spcBef>
                          <a:spcPts val="0"/>
                        </a:spcBef>
                        <a:spcAft>
                          <a:spcPts val="0"/>
                        </a:spcAft>
                        <a:buNone/>
                      </a:pPr>
                      <a:r>
                        <a:rPr lang="en-US" sz="1800" dirty="0"/>
                        <a:t>1.82</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cf7be7c01d_0_621"/>
          <p:cNvSpPr txBox="1">
            <a:spLocks noGrp="1"/>
          </p:cNvSpPr>
          <p:nvPr>
            <p:ph type="title"/>
          </p:nvPr>
        </p:nvSpPr>
        <p:spPr>
          <a:xfrm>
            <a:off x="865822" y="286604"/>
            <a:ext cx="10460400" cy="9234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dirty="0"/>
              <a:t>Arizona Map Data 2023</a:t>
            </a:r>
            <a:r>
              <a:rPr lang="en-US" dirty="0"/>
              <a:t> </a:t>
            </a:r>
            <a:endParaRPr b="1" dirty="0"/>
          </a:p>
        </p:txBody>
      </p:sp>
      <p:pic>
        <p:nvPicPr>
          <p:cNvPr id="161" name="Google Shape;161;g2cf7be7c01d_0_621" descr="A map of Arizona with the outline of counties, with different shades of blue. "/>
          <p:cNvPicPr preferRelativeResize="0"/>
          <p:nvPr/>
        </p:nvPicPr>
        <p:blipFill>
          <a:blip r:embed="rId3">
            <a:alphaModFix/>
          </a:blip>
          <a:stretch>
            <a:fillRect/>
          </a:stretch>
        </p:blipFill>
        <p:spPr>
          <a:xfrm>
            <a:off x="255900" y="1210000"/>
            <a:ext cx="4192900" cy="5447024"/>
          </a:xfrm>
          <a:prstGeom prst="rect">
            <a:avLst/>
          </a:prstGeom>
          <a:noFill/>
          <a:ln>
            <a:noFill/>
          </a:ln>
        </p:spPr>
      </p:pic>
      <p:pic>
        <p:nvPicPr>
          <p:cNvPr id="159" name="Google Shape;159;g2cf7be7c01d_0_6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28853" y="6324600"/>
            <a:ext cx="2363147" cy="542071"/>
          </a:xfrm>
          <a:prstGeom prst="rect">
            <a:avLst/>
          </a:prstGeom>
          <a:noFill/>
          <a:ln>
            <a:noFill/>
          </a:ln>
        </p:spPr>
      </p:pic>
      <p:graphicFrame>
        <p:nvGraphicFramePr>
          <p:cNvPr id="162" name="Google Shape;162;g2cf7be7c01d_0_621"/>
          <p:cNvGraphicFramePr/>
          <p:nvPr>
            <p:extLst>
              <p:ext uri="{D42A27DB-BD31-4B8C-83A1-F6EECF244321}">
                <p14:modId xmlns:p14="http://schemas.microsoft.com/office/powerpoint/2010/main" val="2348620489"/>
              </p:ext>
            </p:extLst>
          </p:nvPr>
        </p:nvGraphicFramePr>
        <p:xfrm>
          <a:off x="4620459" y="1596993"/>
          <a:ext cx="7116225" cy="2397810"/>
        </p:xfrm>
        <a:graphic>
          <a:graphicData uri="http://schemas.openxmlformats.org/drawingml/2006/table">
            <a:tbl>
              <a:tblPr firstRow="1" bandRow="1">
                <a:tableStyleId>{6E25E649-3F16-4E02-A733-19D2CDBF48F0}</a:tableStyleId>
              </a:tblPr>
              <a:tblGrid>
                <a:gridCol w="2372075">
                  <a:extLst>
                    <a:ext uri="{9D8B030D-6E8A-4147-A177-3AD203B41FA5}">
                      <a16:colId xmlns:a16="http://schemas.microsoft.com/office/drawing/2014/main" val="20000"/>
                    </a:ext>
                  </a:extLst>
                </a:gridCol>
                <a:gridCol w="2372075">
                  <a:extLst>
                    <a:ext uri="{9D8B030D-6E8A-4147-A177-3AD203B41FA5}">
                      <a16:colId xmlns:a16="http://schemas.microsoft.com/office/drawing/2014/main" val="20001"/>
                    </a:ext>
                  </a:extLst>
                </a:gridCol>
                <a:gridCol w="2372075">
                  <a:extLst>
                    <a:ext uri="{9D8B030D-6E8A-4147-A177-3AD203B41FA5}">
                      <a16:colId xmlns:a16="http://schemas.microsoft.com/office/drawing/2014/main" val="20002"/>
                    </a:ext>
                  </a:extLst>
                </a:gridCol>
              </a:tblGrid>
              <a:tr h="640075">
                <a:tc>
                  <a:txBody>
                    <a:bodyPr/>
                    <a:lstStyle/>
                    <a:p>
                      <a:pPr marL="0" marR="0" lvl="0" indent="0" algn="l" rtl="0">
                        <a:spcBef>
                          <a:spcPts val="0"/>
                        </a:spcBef>
                        <a:spcAft>
                          <a:spcPts val="0"/>
                        </a:spcAft>
                        <a:buNone/>
                      </a:pPr>
                      <a:r>
                        <a:rPr lang="en-US" sz="1800" u="none" strike="noStrike" cap="none"/>
                        <a:t>Counties</a:t>
                      </a:r>
                      <a:endParaRPr/>
                    </a:p>
                  </a:txBody>
                  <a:tcPr marL="91450" marR="91450" marT="45725" marB="45725"/>
                </a:tc>
                <a:tc>
                  <a:txBody>
                    <a:bodyPr/>
                    <a:lstStyle/>
                    <a:p>
                      <a:pPr marL="0" marR="0" lvl="0" indent="0" algn="l" rtl="0">
                        <a:spcBef>
                          <a:spcPts val="0"/>
                        </a:spcBef>
                        <a:spcAft>
                          <a:spcPts val="0"/>
                        </a:spcAft>
                        <a:buNone/>
                      </a:pPr>
                      <a:r>
                        <a:rPr lang="en-US" sz="1800"/>
                        <a:t>2022 Total Case Count</a:t>
                      </a:r>
                      <a:endParaRPr/>
                    </a:p>
                  </a:txBody>
                  <a:tcPr marL="91450" marR="91450" marT="45725" marB="45725"/>
                </a:tc>
                <a:tc>
                  <a:txBody>
                    <a:bodyPr/>
                    <a:lstStyle/>
                    <a:p>
                      <a:pPr marL="0" marR="0" lvl="0" indent="0" algn="l" rtl="0">
                        <a:spcBef>
                          <a:spcPts val="0"/>
                        </a:spcBef>
                        <a:spcAft>
                          <a:spcPts val="0"/>
                        </a:spcAft>
                        <a:buNone/>
                      </a:pPr>
                      <a:r>
                        <a:rPr lang="en-US" sz="1800"/>
                        <a:t>2022 Incidence Rate (cases per 100,0000)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Pinal</a:t>
                      </a:r>
                      <a:endParaRPr sz="1800"/>
                    </a:p>
                  </a:txBody>
                  <a:tcPr marL="91450" marR="91450" marT="45725" marB="45725"/>
                </a:tc>
                <a:tc>
                  <a:txBody>
                    <a:bodyPr/>
                    <a:lstStyle/>
                    <a:p>
                      <a:pPr marL="0" marR="0" lvl="0" indent="0" algn="l" rtl="0">
                        <a:spcBef>
                          <a:spcPts val="0"/>
                        </a:spcBef>
                        <a:spcAft>
                          <a:spcPts val="0"/>
                        </a:spcAft>
                        <a:buNone/>
                      </a:pPr>
                      <a:r>
                        <a:rPr lang="en-US" sz="1800"/>
                        <a:t>27</a:t>
                      </a:r>
                      <a:endParaRPr/>
                    </a:p>
                  </a:txBody>
                  <a:tcPr marL="91450" marR="91450" marT="45725" marB="45725"/>
                </a:tc>
                <a:tc>
                  <a:txBody>
                    <a:bodyPr/>
                    <a:lstStyle/>
                    <a:p>
                      <a:pPr marL="0" marR="0" lvl="0" indent="0" algn="l" rtl="0">
                        <a:spcBef>
                          <a:spcPts val="0"/>
                        </a:spcBef>
                        <a:spcAft>
                          <a:spcPts val="0"/>
                        </a:spcAft>
                        <a:buNone/>
                      </a:pPr>
                      <a:r>
                        <a:rPr lang="en-US" sz="1800"/>
                        <a:t>6.15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Yuma</a:t>
                      </a:r>
                      <a:endParaRPr/>
                    </a:p>
                  </a:txBody>
                  <a:tcPr marL="91450" marR="91450" marT="45725" marB="45725"/>
                </a:tc>
                <a:tc>
                  <a:txBody>
                    <a:bodyPr/>
                    <a:lstStyle/>
                    <a:p>
                      <a:pPr marL="0" marR="0" lvl="0" indent="0" algn="l" rtl="0">
                        <a:spcBef>
                          <a:spcPts val="0"/>
                        </a:spcBef>
                        <a:spcAft>
                          <a:spcPts val="0"/>
                        </a:spcAft>
                        <a:buNone/>
                      </a:pPr>
                      <a:r>
                        <a:rPr lang="en-US" sz="1800"/>
                        <a:t>16</a:t>
                      </a:r>
                      <a:endParaRPr/>
                    </a:p>
                  </a:txBody>
                  <a:tcPr marL="91450" marR="91450" marT="45725" marB="45725"/>
                </a:tc>
                <a:tc>
                  <a:txBody>
                    <a:bodyPr/>
                    <a:lstStyle/>
                    <a:p>
                      <a:pPr marL="0" marR="0" lvl="0" indent="0" algn="l" rtl="0">
                        <a:spcBef>
                          <a:spcPts val="0"/>
                        </a:spcBef>
                        <a:spcAft>
                          <a:spcPts val="0"/>
                        </a:spcAft>
                        <a:buNone/>
                      </a:pPr>
                      <a:r>
                        <a:rPr lang="en-US" sz="1800"/>
                        <a:t>7.72</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Pima</a:t>
                      </a:r>
                      <a:endParaRPr/>
                    </a:p>
                  </a:txBody>
                  <a:tcPr marL="91450" marR="91450" marT="45725" marB="45725"/>
                </a:tc>
                <a:tc>
                  <a:txBody>
                    <a:bodyPr/>
                    <a:lstStyle/>
                    <a:p>
                      <a:pPr marL="0" marR="0" lvl="0" indent="0" algn="l" rtl="0">
                        <a:spcBef>
                          <a:spcPts val="0"/>
                        </a:spcBef>
                        <a:spcAft>
                          <a:spcPts val="0"/>
                        </a:spcAft>
                        <a:buNone/>
                      </a:pPr>
                      <a:r>
                        <a:rPr lang="en-US" sz="1800"/>
                        <a:t>20</a:t>
                      </a:r>
                      <a:endParaRPr/>
                    </a:p>
                  </a:txBody>
                  <a:tcPr marL="91450" marR="91450" marT="45725" marB="45725"/>
                </a:tc>
                <a:tc>
                  <a:txBody>
                    <a:bodyPr/>
                    <a:lstStyle/>
                    <a:p>
                      <a:pPr marL="0" marR="0" lvl="0" indent="0" algn="l" rtl="0">
                        <a:spcBef>
                          <a:spcPts val="0"/>
                        </a:spcBef>
                        <a:spcAft>
                          <a:spcPts val="0"/>
                        </a:spcAft>
                        <a:buNone/>
                      </a:pPr>
                      <a:r>
                        <a:rPr lang="en-US" sz="1800"/>
                        <a:t>1.89</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Maricopa</a:t>
                      </a:r>
                      <a:endParaRPr/>
                    </a:p>
                  </a:txBody>
                  <a:tcPr marL="91450" marR="91450" marT="45725" marB="45725"/>
                </a:tc>
                <a:tc>
                  <a:txBody>
                    <a:bodyPr/>
                    <a:lstStyle/>
                    <a:p>
                      <a:pPr marL="0" marR="0" lvl="0" indent="0" algn="l" rtl="0">
                        <a:spcBef>
                          <a:spcPts val="0"/>
                        </a:spcBef>
                        <a:spcAft>
                          <a:spcPts val="0"/>
                        </a:spcAft>
                        <a:buNone/>
                      </a:pPr>
                      <a:r>
                        <a:rPr lang="en-US" sz="1800"/>
                        <a:t>82</a:t>
                      </a:r>
                      <a:endParaRPr/>
                    </a:p>
                  </a:txBody>
                  <a:tcPr marL="91450" marR="91450" marT="45725" marB="45725"/>
                </a:tc>
                <a:tc>
                  <a:txBody>
                    <a:bodyPr/>
                    <a:lstStyle/>
                    <a:p>
                      <a:pPr marL="0" marR="0" lvl="0" indent="0" algn="l" rtl="0">
                        <a:spcBef>
                          <a:spcPts val="0"/>
                        </a:spcBef>
                        <a:spcAft>
                          <a:spcPts val="0"/>
                        </a:spcAft>
                        <a:buNone/>
                      </a:pPr>
                      <a:r>
                        <a:rPr lang="en-US" sz="1800" dirty="0"/>
                        <a:t>1.82</a:t>
                      </a:r>
                      <a:endParaRPr dirty="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60" name="Google Shape;160;g2cf7be7c01d_0_621"/>
          <p:cNvGraphicFramePr/>
          <p:nvPr>
            <p:extLst>
              <p:ext uri="{D42A27DB-BD31-4B8C-83A1-F6EECF244321}">
                <p14:modId xmlns:p14="http://schemas.microsoft.com/office/powerpoint/2010/main" val="1381051355"/>
              </p:ext>
            </p:extLst>
          </p:nvPr>
        </p:nvGraphicFramePr>
        <p:xfrm>
          <a:off x="4620459" y="3954593"/>
          <a:ext cx="7116225" cy="2397810"/>
        </p:xfrm>
        <a:graphic>
          <a:graphicData uri="http://schemas.openxmlformats.org/drawingml/2006/table">
            <a:tbl>
              <a:tblPr firstRow="1" bandRow="1">
                <a:tableStyleId>{6E25E649-3F16-4E02-A733-19D2CDBF48F0}</a:tableStyleId>
              </a:tblPr>
              <a:tblGrid>
                <a:gridCol w="2372075">
                  <a:extLst>
                    <a:ext uri="{9D8B030D-6E8A-4147-A177-3AD203B41FA5}">
                      <a16:colId xmlns:a16="http://schemas.microsoft.com/office/drawing/2014/main" val="20000"/>
                    </a:ext>
                  </a:extLst>
                </a:gridCol>
                <a:gridCol w="2372075">
                  <a:extLst>
                    <a:ext uri="{9D8B030D-6E8A-4147-A177-3AD203B41FA5}">
                      <a16:colId xmlns:a16="http://schemas.microsoft.com/office/drawing/2014/main" val="20001"/>
                    </a:ext>
                  </a:extLst>
                </a:gridCol>
                <a:gridCol w="23720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Counties</a:t>
                      </a:r>
                      <a:endParaRPr/>
                    </a:p>
                  </a:txBody>
                  <a:tcPr marL="91450" marR="91450" marT="45725" marB="45725"/>
                </a:tc>
                <a:tc>
                  <a:txBody>
                    <a:bodyPr/>
                    <a:lstStyle/>
                    <a:p>
                      <a:pPr marL="0" marR="0" lvl="0" indent="0" algn="l" rtl="0">
                        <a:spcBef>
                          <a:spcPts val="0"/>
                        </a:spcBef>
                        <a:spcAft>
                          <a:spcPts val="0"/>
                        </a:spcAft>
                        <a:buNone/>
                      </a:pPr>
                      <a:r>
                        <a:rPr lang="en-US" sz="1800"/>
                        <a:t>2023 Total Case Count</a:t>
                      </a:r>
                      <a:endParaRPr/>
                    </a:p>
                  </a:txBody>
                  <a:tcPr marL="91450" marR="91450" marT="45725" marB="45725"/>
                </a:tc>
                <a:tc>
                  <a:txBody>
                    <a:bodyPr/>
                    <a:lstStyle/>
                    <a:p>
                      <a:pPr marL="0" marR="0" lvl="0" indent="0" algn="l" rtl="0">
                        <a:spcBef>
                          <a:spcPts val="0"/>
                        </a:spcBef>
                        <a:spcAft>
                          <a:spcPts val="0"/>
                        </a:spcAft>
                        <a:buNone/>
                      </a:pPr>
                      <a:r>
                        <a:rPr lang="en-US" sz="1800"/>
                        <a:t>2023 Incidence Rate (cases per 100,0000)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Pinal</a:t>
                      </a:r>
                      <a:endParaRPr sz="1800"/>
                    </a:p>
                  </a:txBody>
                  <a:tcPr marL="91450" marR="91450" marT="45725" marB="45725"/>
                </a:tc>
                <a:tc>
                  <a:txBody>
                    <a:bodyPr/>
                    <a:lstStyle/>
                    <a:p>
                      <a:pPr marL="0" marR="0" lvl="0" indent="0" algn="l" rtl="0">
                        <a:spcBef>
                          <a:spcPts val="0"/>
                        </a:spcBef>
                        <a:spcAft>
                          <a:spcPts val="0"/>
                        </a:spcAft>
                        <a:buNone/>
                      </a:pPr>
                      <a:r>
                        <a:rPr lang="en-US" sz="1800"/>
                        <a:t>35</a:t>
                      </a:r>
                      <a:endParaRPr/>
                    </a:p>
                  </a:txBody>
                  <a:tcPr marL="91450" marR="91450" marT="45725" marB="45725"/>
                </a:tc>
                <a:tc>
                  <a:txBody>
                    <a:bodyPr/>
                    <a:lstStyle/>
                    <a:p>
                      <a:pPr marL="0" marR="0" lvl="0" indent="0" algn="l" rtl="0">
                        <a:spcBef>
                          <a:spcPts val="0"/>
                        </a:spcBef>
                        <a:spcAft>
                          <a:spcPts val="0"/>
                        </a:spcAft>
                        <a:buNone/>
                      </a:pPr>
                      <a:r>
                        <a:rPr lang="en-US" sz="1800"/>
                        <a:t>7.49</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Yuma</a:t>
                      </a:r>
                      <a:endParaRPr/>
                    </a:p>
                  </a:txBody>
                  <a:tcPr marL="91450" marR="91450" marT="45725" marB="45725"/>
                </a:tc>
                <a:tc>
                  <a:txBody>
                    <a:bodyPr/>
                    <a:lstStyle/>
                    <a:p>
                      <a:pPr marL="0" marR="0" lvl="0" indent="0" algn="l" rtl="0">
                        <a:spcBef>
                          <a:spcPts val="0"/>
                        </a:spcBef>
                        <a:spcAft>
                          <a:spcPts val="0"/>
                        </a:spcAft>
                        <a:buNone/>
                      </a:pPr>
                      <a:r>
                        <a:rPr lang="en-US" sz="1800"/>
                        <a:t>25</a:t>
                      </a:r>
                      <a:endParaRPr/>
                    </a:p>
                  </a:txBody>
                  <a:tcPr marL="91450" marR="91450" marT="45725" marB="45725"/>
                </a:tc>
                <a:tc>
                  <a:txBody>
                    <a:bodyPr/>
                    <a:lstStyle/>
                    <a:p>
                      <a:pPr marL="0" marR="0" lvl="0" indent="0" algn="l" rtl="0">
                        <a:spcBef>
                          <a:spcPts val="0"/>
                        </a:spcBef>
                        <a:spcAft>
                          <a:spcPts val="0"/>
                        </a:spcAft>
                        <a:buNone/>
                      </a:pPr>
                      <a:r>
                        <a:rPr lang="en-US" sz="1800"/>
                        <a:t>11.67</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Pima</a:t>
                      </a:r>
                      <a:endParaRPr/>
                    </a:p>
                  </a:txBody>
                  <a:tcPr marL="91450" marR="91450" marT="45725" marB="45725"/>
                </a:tc>
                <a:tc>
                  <a:txBody>
                    <a:bodyPr/>
                    <a:lstStyle/>
                    <a:p>
                      <a:pPr marL="0" marR="0" lvl="0" indent="0" algn="l" rtl="0">
                        <a:spcBef>
                          <a:spcPts val="0"/>
                        </a:spcBef>
                        <a:spcAft>
                          <a:spcPts val="0"/>
                        </a:spcAft>
                        <a:buNone/>
                      </a:pPr>
                      <a:r>
                        <a:rPr lang="en-US" sz="1800"/>
                        <a:t>24</a:t>
                      </a:r>
                      <a:endParaRPr/>
                    </a:p>
                  </a:txBody>
                  <a:tcPr marL="91450" marR="91450" marT="45725" marB="45725"/>
                </a:tc>
                <a:tc>
                  <a:txBody>
                    <a:bodyPr/>
                    <a:lstStyle/>
                    <a:p>
                      <a:pPr marL="0" marR="0" lvl="0" indent="0" algn="l" rtl="0">
                        <a:spcBef>
                          <a:spcPts val="0"/>
                        </a:spcBef>
                        <a:spcAft>
                          <a:spcPts val="0"/>
                        </a:spcAft>
                        <a:buNone/>
                      </a:pPr>
                      <a:r>
                        <a:rPr lang="en-US" sz="1800"/>
                        <a:t>2.22</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Maricopa</a:t>
                      </a:r>
                      <a:endParaRPr/>
                    </a:p>
                  </a:txBody>
                  <a:tcPr marL="91450" marR="91450" marT="45725" marB="45725"/>
                </a:tc>
                <a:tc>
                  <a:txBody>
                    <a:bodyPr/>
                    <a:lstStyle/>
                    <a:p>
                      <a:pPr marL="0" marR="0" lvl="0" indent="0" algn="l" rtl="0">
                        <a:spcBef>
                          <a:spcPts val="0"/>
                        </a:spcBef>
                        <a:spcAft>
                          <a:spcPts val="0"/>
                        </a:spcAft>
                        <a:buNone/>
                      </a:pPr>
                      <a:r>
                        <a:rPr lang="en-US" sz="1800"/>
                        <a:t>112</a:t>
                      </a:r>
                      <a:endParaRPr/>
                    </a:p>
                  </a:txBody>
                  <a:tcPr marL="91450" marR="91450" marT="45725" marB="45725"/>
                </a:tc>
                <a:tc>
                  <a:txBody>
                    <a:bodyPr/>
                    <a:lstStyle/>
                    <a:p>
                      <a:pPr marL="0" marR="0" lvl="0" indent="0" algn="l" rtl="0">
                        <a:spcBef>
                          <a:spcPts val="0"/>
                        </a:spcBef>
                        <a:spcAft>
                          <a:spcPts val="0"/>
                        </a:spcAft>
                        <a:buNone/>
                      </a:pPr>
                      <a:r>
                        <a:rPr lang="en-US" sz="1800" dirty="0"/>
                        <a:t>2.40</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cf7be7c01d_0_646"/>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b="1" dirty="0"/>
              <a:t>Class B’s</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sp>
        <p:nvSpPr>
          <p:cNvPr id="2" name="Title 1">
            <a:extLst>
              <a:ext uri="{FF2B5EF4-FFF2-40B4-BE49-F238E27FC236}">
                <a16:creationId xmlns:a16="http://schemas.microsoft.com/office/drawing/2014/main" id="{32AA0D49-10D5-CBBA-FDF5-9C9BD4855A19}"/>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What is a TB Class B designation?</a:t>
            </a:r>
          </a:p>
        </p:txBody>
      </p:sp>
      <p:pic>
        <p:nvPicPr>
          <p:cNvPr id="173" name="Google Shape;173;p11" descr="Screenshot of the definition regarding What is a TB Class B designation. "/>
          <p:cNvPicPr preferRelativeResize="0"/>
          <p:nvPr/>
        </p:nvPicPr>
        <p:blipFill>
          <a:blip r:embed="rId4">
            <a:alphaModFix/>
          </a:blip>
          <a:stretch>
            <a:fillRect/>
          </a:stretch>
        </p:blipFill>
        <p:spPr>
          <a:xfrm>
            <a:off x="785838" y="1071565"/>
            <a:ext cx="10620375" cy="4714875"/>
          </a:xfrm>
          <a:prstGeom prst="rect">
            <a:avLst/>
          </a:prstGeom>
          <a:noFill/>
          <a:ln>
            <a:noFill/>
          </a:ln>
        </p:spPr>
      </p:pic>
      <p:sp>
        <p:nvSpPr>
          <p:cNvPr id="174" name="Google Shape;174;p11"/>
          <p:cNvSpPr txBox="1"/>
          <p:nvPr/>
        </p:nvSpPr>
        <p:spPr>
          <a:xfrm>
            <a:off x="2830838" y="6059825"/>
            <a:ext cx="6530400" cy="34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chemeClr val="hlink"/>
                </a:solidFill>
                <a:latin typeface="Calibri"/>
                <a:ea typeface="Calibri"/>
                <a:cs typeface="Calibri"/>
                <a:sym typeface="Calibri"/>
                <a:hlinkClick r:id="rId5"/>
              </a:rPr>
              <a:t>https://www.health.state.mn.us/diseases/tb/lph/lphclassb.html</a:t>
            </a:r>
            <a:endParaRPr sz="1800" u="sng">
              <a:solidFill>
                <a:schemeClr val="hlink"/>
              </a:solidFill>
              <a:latin typeface="Calibri"/>
              <a:ea typeface="Calibri"/>
              <a:cs typeface="Calibri"/>
              <a:sym typeface="Calibri"/>
            </a:endParaRPr>
          </a:p>
          <a:p>
            <a:pPr marL="0" lvl="0" indent="0" algn="l" rtl="0">
              <a:spcBef>
                <a:spcPts val="0"/>
              </a:spcBef>
              <a:spcAft>
                <a:spcPts val="0"/>
              </a:spcAft>
              <a:buNone/>
            </a:pPr>
            <a:endParaRPr sz="2400">
              <a:solidFill>
                <a:srgbClr val="262626"/>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2" name="Title 1">
            <a:extLst>
              <a:ext uri="{FF2B5EF4-FFF2-40B4-BE49-F238E27FC236}">
                <a16:creationId xmlns:a16="http://schemas.microsoft.com/office/drawing/2014/main" id="{4ECFB4E7-CEA2-FE22-88BA-FAA5A6FAB575}"/>
              </a:ext>
            </a:extLst>
          </p:cNvPr>
          <p:cNvSpPr>
            <a:spLocks noGrp="1"/>
          </p:cNvSpPr>
          <p:nvPr>
            <p:ph type="title"/>
          </p:nvPr>
        </p:nvSpPr>
        <p:spPr>
          <a:xfrm>
            <a:off x="1097280" y="-1450800"/>
            <a:ext cx="10058400" cy="1450800"/>
          </a:xfrm>
        </p:spPr>
        <p:txBody>
          <a:bodyPr spcFirstLastPara="1" wrap="square" lIns="91425" tIns="45700" rIns="91425" bIns="45700" anchor="b" anchorCtr="0">
            <a:normAutofit fontScale="90000"/>
          </a:bodyPr>
          <a:lstStyle/>
          <a:p>
            <a:r>
              <a:rPr lang="en-US" dirty="0"/>
              <a:t>Domestic screening protocol for refugees who did not have overseas IGRA testing but had a CXR (most refugees aged &gt;= 15 years)</a:t>
            </a:r>
          </a:p>
        </p:txBody>
      </p:sp>
      <p:pic>
        <p:nvPicPr>
          <p:cNvPr id="179" name="Google Shape;179;g2cfcac64e78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pic>
        <p:nvPicPr>
          <p:cNvPr id="180" name="Google Shape;180;g2cfcac64e78_0_0" descr="A flow chart to screen refugees who did not have overseas IGRA testing but had a CXR. "/>
          <p:cNvPicPr preferRelativeResize="0"/>
          <p:nvPr/>
        </p:nvPicPr>
        <p:blipFill>
          <a:blip r:embed="rId4">
            <a:alphaModFix/>
          </a:blip>
          <a:stretch>
            <a:fillRect/>
          </a:stretch>
        </p:blipFill>
        <p:spPr>
          <a:xfrm>
            <a:off x="1659289" y="956287"/>
            <a:ext cx="8873397" cy="4945426"/>
          </a:xfrm>
          <a:prstGeom prst="rect">
            <a:avLst/>
          </a:prstGeom>
          <a:noFill/>
          <a:ln>
            <a:noFill/>
          </a:ln>
        </p:spPr>
      </p:pic>
      <p:sp>
        <p:nvSpPr>
          <p:cNvPr id="181" name="Google Shape;181;g2cfcac64e78_0_0"/>
          <p:cNvSpPr txBox="1"/>
          <p:nvPr/>
        </p:nvSpPr>
        <p:spPr>
          <a:xfrm>
            <a:off x="2830788" y="6209450"/>
            <a:ext cx="6530400" cy="34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3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https://www.cdc.gov/immigrantrefugeehealth/panel-physicians/tuberculosis.html</a:t>
            </a:r>
            <a:endParaRPr sz="800" u="sng">
              <a:solidFill>
                <a:schemeClr val="hlink"/>
              </a:solidFill>
              <a:latin typeface="Calibri"/>
              <a:ea typeface="Calibri"/>
              <a:cs typeface="Calibri"/>
              <a:sym typeface="Calibri"/>
            </a:endParaRPr>
          </a:p>
          <a:p>
            <a:pPr marL="0" lvl="0" indent="0" algn="l" rtl="0">
              <a:spcBef>
                <a:spcPts val="0"/>
              </a:spcBef>
              <a:spcAft>
                <a:spcPts val="0"/>
              </a:spcAft>
              <a:buNone/>
            </a:pPr>
            <a:endParaRPr sz="2400">
              <a:solidFill>
                <a:srgbClr val="262626"/>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
        <p:cNvGrpSpPr/>
        <p:nvPr/>
      </p:nvGrpSpPr>
      <p:grpSpPr>
        <a:xfrm>
          <a:off x="0" y="0"/>
          <a:ext cx="0" cy="0"/>
          <a:chOff x="0" y="0"/>
          <a:chExt cx="0" cy="0"/>
        </a:xfrm>
      </p:grpSpPr>
      <p:sp>
        <p:nvSpPr>
          <p:cNvPr id="186" name="Google Shape;186;g2cf7be7c01d_0_633"/>
          <p:cNvSpPr txBox="1">
            <a:spLocks noGrp="1"/>
          </p:cNvSpPr>
          <p:nvPr>
            <p:ph type="title" idx="4294967295"/>
          </p:nvPr>
        </p:nvSpPr>
        <p:spPr>
          <a:xfrm>
            <a:off x="865822" y="3"/>
            <a:ext cx="10460400" cy="9234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dirty="0">
                <a:solidFill>
                  <a:schemeClr val="dk1"/>
                </a:solidFill>
              </a:rPr>
              <a:t>Class B’s </a:t>
            </a:r>
            <a:r>
              <a:rPr lang="en-US" b="1" dirty="0">
                <a:solidFill>
                  <a:srgbClr val="FAFAFA"/>
                </a:solidFill>
              </a:rPr>
              <a:t>flow chart</a:t>
            </a:r>
            <a:endParaRPr dirty="0">
              <a:solidFill>
                <a:srgbClr val="FAFAFA"/>
              </a:solidFill>
            </a:endParaRPr>
          </a:p>
        </p:txBody>
      </p:sp>
      <p:pic>
        <p:nvPicPr>
          <p:cNvPr id="187" name="Google Shape;187;g2cf7be7c01d_0_6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0" y="6324600"/>
            <a:ext cx="2363152" cy="542075"/>
          </a:xfrm>
          <a:prstGeom prst="rect">
            <a:avLst/>
          </a:prstGeom>
          <a:noFill/>
          <a:ln>
            <a:noFill/>
          </a:ln>
        </p:spPr>
      </p:pic>
      <p:pic>
        <p:nvPicPr>
          <p:cNvPr id="188" name="Google Shape;188;g2cf7be7c01d_0_633" descr="A diagram of a medical exam from when an applicant submits to enter US to when ADHS submits worksheet to EDN."/>
          <p:cNvPicPr preferRelativeResize="0"/>
          <p:nvPr/>
        </p:nvPicPr>
        <p:blipFill>
          <a:blip r:embed="rId4">
            <a:alphaModFix/>
          </a:blip>
          <a:stretch>
            <a:fillRect/>
          </a:stretch>
        </p:blipFill>
        <p:spPr>
          <a:xfrm>
            <a:off x="1334000" y="829328"/>
            <a:ext cx="9524053" cy="5495284"/>
          </a:xfrm>
          <a:prstGeom prst="rect">
            <a:avLst/>
          </a:prstGeom>
          <a:noFill/>
          <a:ln>
            <a:noFill/>
          </a:ln>
        </p:spPr>
      </p:pic>
      <p:sp>
        <p:nvSpPr>
          <p:cNvPr id="189" name="Google Shape;189;g2cf7be7c01d_0_633">
            <a:extLst>
              <a:ext uri="{C183D7F6-B498-43B3-948B-1728B52AA6E4}">
                <adec:decorative xmlns:adec="http://schemas.microsoft.com/office/drawing/2017/decorative" val="1"/>
              </a:ext>
            </a:extLst>
          </p:cNvPr>
          <p:cNvSpPr/>
          <p:nvPr/>
        </p:nvSpPr>
        <p:spPr>
          <a:xfrm rot="1121695">
            <a:off x="4157300" y="2821359"/>
            <a:ext cx="2216337" cy="28157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0" name="Google Shape;190;g2cf7be7c01d_0_633">
            <a:extLst>
              <a:ext uri="{C183D7F6-B498-43B3-948B-1728B52AA6E4}">
                <adec:decorative xmlns:adec="http://schemas.microsoft.com/office/drawing/2017/decorative" val="1"/>
              </a:ext>
            </a:extLst>
          </p:cNvPr>
          <p:cNvSpPr/>
          <p:nvPr/>
        </p:nvSpPr>
        <p:spPr>
          <a:xfrm rot="9803260">
            <a:off x="4157381" y="4372744"/>
            <a:ext cx="2216202" cy="28142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865800" y="1"/>
            <a:ext cx="10460400" cy="8007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Arizona Class B Data</a:t>
            </a:r>
            <a:endParaRPr/>
          </a:p>
        </p:txBody>
      </p:sp>
      <p:pic>
        <p:nvPicPr>
          <p:cNvPr id="196" name="Google Shape;196;p1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pic>
        <p:nvPicPr>
          <p:cNvPr id="197" name="Google Shape;197;p10" descr="Two column bar graphs comparing class b notifications to treatment initiated and treatment completed from 2015-2023."/>
          <p:cNvPicPr preferRelativeResize="0"/>
          <p:nvPr/>
        </p:nvPicPr>
        <p:blipFill>
          <a:blip r:embed="rId4">
            <a:alphaModFix/>
          </a:blip>
          <a:stretch>
            <a:fillRect/>
          </a:stretch>
        </p:blipFill>
        <p:spPr>
          <a:xfrm>
            <a:off x="2557100" y="923400"/>
            <a:ext cx="7077801" cy="5695875"/>
          </a:xfrm>
          <a:prstGeom prst="rect">
            <a:avLst/>
          </a:prstGeom>
          <a:noFill/>
          <a:ln w="11430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cf7be7c01d_0_652"/>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b="1"/>
              <a:t>Class B Resources</a:t>
            </a:r>
            <a:endParaRPr b="1"/>
          </a:p>
        </p:txBody>
      </p:sp>
      <p:sp>
        <p:nvSpPr>
          <p:cNvPr id="203" name="Google Shape;203;g2cf7be7c01d_0_652"/>
          <p:cNvSpPr txBox="1">
            <a:spLocks noGrp="1"/>
          </p:cNvSpPr>
          <p:nvPr>
            <p:ph type="body" idx="1"/>
          </p:nvPr>
        </p:nvSpPr>
        <p:spPr>
          <a:xfrm>
            <a:off x="629200" y="2558767"/>
            <a:ext cx="10962900" cy="361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300">
                <a:solidFill>
                  <a:srgbClr val="000000"/>
                </a:solidFill>
                <a:latin typeface="Arial"/>
                <a:ea typeface="Arial"/>
                <a:cs typeface="Arial"/>
                <a:sym typeface="Arial"/>
              </a:rPr>
              <a:t>•</a:t>
            </a:r>
            <a:r>
              <a:rPr lang="en-US" sz="2300">
                <a:solidFill>
                  <a:srgbClr val="000000"/>
                </a:solidFill>
                <a:latin typeface="Calibri"/>
                <a:ea typeface="Calibri"/>
                <a:cs typeface="Calibri"/>
                <a:sym typeface="Calibri"/>
              </a:rPr>
              <a:t>“TB Class B Arrivals - Minnesota Dept. of Health.” </a:t>
            </a:r>
            <a:r>
              <a:rPr lang="en-US" sz="2300" i="1">
                <a:solidFill>
                  <a:srgbClr val="000000"/>
                </a:solidFill>
                <a:latin typeface="Calibri"/>
                <a:ea typeface="Calibri"/>
                <a:cs typeface="Calibri"/>
                <a:sym typeface="Calibri"/>
              </a:rPr>
              <a:t>TB Class B Arrivals - Minnesota Dept. of Health</a:t>
            </a:r>
            <a:r>
              <a:rPr lang="en-US" sz="2300">
                <a:solidFill>
                  <a:srgbClr val="000000"/>
                </a:solidFill>
                <a:latin typeface="Calibri"/>
                <a:ea typeface="Calibri"/>
                <a:cs typeface="Calibri"/>
                <a:sym typeface="Calibri"/>
              </a:rPr>
              <a:t>,</a:t>
            </a:r>
            <a:r>
              <a:rPr lang="en-US" sz="230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300" u="sng">
                <a:solidFill>
                  <a:schemeClr val="hlink"/>
                </a:solidFill>
                <a:latin typeface="Calibri"/>
                <a:ea typeface="Calibri"/>
                <a:cs typeface="Calibri"/>
                <a:sym typeface="Calibri"/>
                <a:hlinkClick r:id="rId3"/>
              </a:rPr>
              <a:t>https://www.health.state.mn.us/diseases/tb/lph/lphclassb.html</a:t>
            </a:r>
            <a:endParaRPr sz="2300" u="sng">
              <a:solidFill>
                <a:schemeClr val="hlink"/>
              </a:solidFill>
              <a:latin typeface="Calibri"/>
              <a:ea typeface="Calibri"/>
              <a:cs typeface="Calibri"/>
              <a:sym typeface="Calibri"/>
            </a:endParaRPr>
          </a:p>
          <a:p>
            <a:pPr marL="0" lvl="0" indent="0" algn="l" rtl="0">
              <a:spcBef>
                <a:spcPts val="0"/>
              </a:spcBef>
              <a:spcAft>
                <a:spcPts val="0"/>
              </a:spcAft>
              <a:buNone/>
            </a:pPr>
            <a:r>
              <a:rPr lang="en-US" sz="2300">
                <a:solidFill>
                  <a:srgbClr val="000000"/>
                </a:solidFill>
                <a:latin typeface="Arial"/>
                <a:ea typeface="Arial"/>
                <a:cs typeface="Arial"/>
                <a:sym typeface="Arial"/>
              </a:rPr>
              <a:t>•</a:t>
            </a:r>
            <a:r>
              <a:rPr lang="en-US" sz="2300">
                <a:solidFill>
                  <a:srgbClr val="000000"/>
                </a:solidFill>
                <a:latin typeface="Calibri"/>
                <a:ea typeface="Calibri"/>
                <a:cs typeface="Calibri"/>
                <a:sym typeface="Calibri"/>
              </a:rPr>
              <a:t>“Tuberculosis Technical Instructions for Panel Physicians.” </a:t>
            </a:r>
            <a:r>
              <a:rPr lang="en-US" sz="2300" i="1">
                <a:solidFill>
                  <a:srgbClr val="000000"/>
                </a:solidFill>
                <a:latin typeface="Calibri"/>
                <a:ea typeface="Calibri"/>
                <a:cs typeface="Calibri"/>
                <a:sym typeface="Calibri"/>
              </a:rPr>
              <a:t>Centers for Disease Control and Prevention</a:t>
            </a:r>
            <a:r>
              <a:rPr lang="en-US" sz="2300">
                <a:solidFill>
                  <a:srgbClr val="000000"/>
                </a:solidFill>
                <a:latin typeface="Calibri"/>
                <a:ea typeface="Calibri"/>
                <a:cs typeface="Calibri"/>
                <a:sym typeface="Calibri"/>
              </a:rPr>
              <a:t>, Centers for Disease Control and Prevention, 17 Oct. 2019,</a:t>
            </a:r>
            <a:r>
              <a:rPr lang="en-US" sz="2300">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2300" u="sng">
                <a:solidFill>
                  <a:schemeClr val="hlink"/>
                </a:solidFill>
                <a:latin typeface="Calibri"/>
                <a:ea typeface="Calibri"/>
                <a:cs typeface="Calibri"/>
                <a:sym typeface="Calibri"/>
                <a:hlinkClick r:id="rId4"/>
              </a:rPr>
              <a:t>https://www.cdc.gov/immigrantrefugeehealth/panel-physicians/tuberculosis.html</a:t>
            </a:r>
            <a:r>
              <a:rPr lang="en-US" sz="2300">
                <a:solidFill>
                  <a:srgbClr val="000000"/>
                </a:solidFill>
                <a:latin typeface="Calibri"/>
                <a:ea typeface="Calibri"/>
                <a:cs typeface="Calibri"/>
                <a:sym typeface="Calibri"/>
              </a:rPr>
              <a:t> </a:t>
            </a:r>
            <a:endParaRPr sz="2300">
              <a:solidFill>
                <a:srgbClr val="000000"/>
              </a:solidFill>
              <a:latin typeface="Calibri"/>
              <a:ea typeface="Calibri"/>
              <a:cs typeface="Calibri"/>
              <a:sym typeface="Calibri"/>
            </a:endParaRPr>
          </a:p>
          <a:p>
            <a:pPr marL="0" lvl="0" indent="0" algn="l" rtl="0">
              <a:spcBef>
                <a:spcPts val="0"/>
              </a:spcBef>
              <a:spcAft>
                <a:spcPts val="0"/>
              </a:spcAft>
              <a:buNone/>
            </a:pPr>
            <a:r>
              <a:rPr lang="en-US" sz="2300">
                <a:solidFill>
                  <a:srgbClr val="000000"/>
                </a:solidFill>
                <a:latin typeface="Arial"/>
                <a:ea typeface="Arial"/>
                <a:cs typeface="Arial"/>
                <a:sym typeface="Arial"/>
              </a:rPr>
              <a:t>•</a:t>
            </a:r>
            <a:r>
              <a:rPr lang="en-US" sz="2300">
                <a:solidFill>
                  <a:srgbClr val="000000"/>
                </a:solidFill>
                <a:latin typeface="Calibri"/>
                <a:ea typeface="Calibri"/>
                <a:cs typeface="Calibri"/>
                <a:sym typeface="Calibri"/>
              </a:rPr>
              <a:t>“Tuberculosis Technical Instructions for Civil Surgeons.” </a:t>
            </a:r>
            <a:r>
              <a:rPr lang="en-US" sz="2300" i="1">
                <a:solidFill>
                  <a:srgbClr val="000000"/>
                </a:solidFill>
                <a:latin typeface="Calibri"/>
                <a:ea typeface="Calibri"/>
                <a:cs typeface="Calibri"/>
                <a:sym typeface="Calibri"/>
              </a:rPr>
              <a:t>Centers for Disease Control and Prevention</a:t>
            </a:r>
            <a:r>
              <a:rPr lang="en-US" sz="2300">
                <a:solidFill>
                  <a:srgbClr val="000000"/>
                </a:solidFill>
                <a:latin typeface="Calibri"/>
                <a:ea typeface="Calibri"/>
                <a:cs typeface="Calibri"/>
                <a:sym typeface="Calibri"/>
              </a:rPr>
              <a:t>, Centers for Disease Control and Prevention, 15 Mar. 2021,</a:t>
            </a:r>
            <a:r>
              <a:rPr lang="en-US" sz="2300">
                <a:solidFill>
                  <a:srgbClr val="000000"/>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2300" u="sng">
                <a:solidFill>
                  <a:schemeClr val="hlink"/>
                </a:solidFill>
                <a:latin typeface="Calibri"/>
                <a:ea typeface="Calibri"/>
                <a:cs typeface="Calibri"/>
                <a:sym typeface="Calibri"/>
                <a:hlinkClick r:id="rId5"/>
              </a:rPr>
              <a:t>https://www.cdc.gov/immigrantrefugeehealth/civil-surgeons/tuberculosis.html</a:t>
            </a:r>
            <a:r>
              <a:rPr lang="en-US" sz="2300">
                <a:solidFill>
                  <a:srgbClr val="000000"/>
                </a:solidFill>
                <a:latin typeface="Calibri"/>
                <a:ea typeface="Calibri"/>
                <a:cs typeface="Calibri"/>
                <a:sym typeface="Calibri"/>
              </a:rPr>
              <a:t>  </a:t>
            </a:r>
            <a:endParaRPr sz="2300">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42334"/>
            <a:ext cx="2363147" cy="542071"/>
          </a:xfrm>
          <a:prstGeom prst="rect">
            <a:avLst/>
          </a:prstGeom>
          <a:noFill/>
          <a:ln>
            <a:noFill/>
          </a:ln>
        </p:spPr>
      </p:pic>
      <p:sp>
        <p:nvSpPr>
          <p:cNvPr id="2" name="Title 1">
            <a:extLst>
              <a:ext uri="{FF2B5EF4-FFF2-40B4-BE49-F238E27FC236}">
                <a16:creationId xmlns:a16="http://schemas.microsoft.com/office/drawing/2014/main" id="{E9951D4A-B45B-BE0B-DD2E-3486D70430F5}"/>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Thank you!</a:t>
            </a:r>
          </a:p>
        </p:txBody>
      </p:sp>
      <p:sp>
        <p:nvSpPr>
          <p:cNvPr id="209" name="Google Shape;209;p12"/>
          <p:cNvSpPr txBox="1"/>
          <p:nvPr/>
        </p:nvSpPr>
        <p:spPr>
          <a:xfrm>
            <a:off x="456285" y="1572621"/>
            <a:ext cx="5639700" cy="1314600"/>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3F3F3F"/>
              </a:buClr>
              <a:buSzPts val="4000"/>
              <a:buFont typeface="Calibri"/>
              <a:buNone/>
            </a:pPr>
            <a:r>
              <a:rPr lang="en-US" sz="4000" b="1">
                <a:solidFill>
                  <a:schemeClr val="lt1"/>
                </a:solidFill>
                <a:latin typeface="Calibri"/>
                <a:ea typeface="Calibri"/>
                <a:cs typeface="Calibri"/>
                <a:sym typeface="Calibri"/>
              </a:rPr>
              <a:t>Thank you!</a:t>
            </a:r>
            <a:endParaRPr sz="4000" b="1">
              <a:solidFill>
                <a:schemeClr val="lt1"/>
              </a:solidFill>
              <a:latin typeface="Calibri"/>
              <a:ea typeface="Calibri"/>
              <a:cs typeface="Calibri"/>
              <a:sym typeface="Calibri"/>
            </a:endParaRPr>
          </a:p>
        </p:txBody>
      </p:sp>
      <p:sp>
        <p:nvSpPr>
          <p:cNvPr id="210" name="Google Shape;210;p12"/>
          <p:cNvSpPr txBox="1"/>
          <p:nvPr/>
        </p:nvSpPr>
        <p:spPr>
          <a:xfrm>
            <a:off x="456245" y="3218825"/>
            <a:ext cx="5639700" cy="1257300"/>
          </a:xfrm>
          <a:prstGeom prst="rect">
            <a:avLst/>
          </a:prstGeom>
          <a:noFill/>
          <a:ln>
            <a:noFill/>
          </a:ln>
        </p:spPr>
        <p:txBody>
          <a:bodyPr spcFirstLastPara="1" wrap="square" lIns="91425" tIns="45700" rIns="91425" bIns="45700" anchor="b" anchorCtr="0">
            <a:normAutofit fontScale="92500"/>
          </a:bodyPr>
          <a:lstStyle/>
          <a:p>
            <a:pPr marL="0" marR="0" lvl="0" indent="0" algn="ctr" rtl="0">
              <a:lnSpc>
                <a:spcPct val="85000"/>
              </a:lnSpc>
              <a:spcBef>
                <a:spcPts val="0"/>
              </a:spcBef>
              <a:spcAft>
                <a:spcPts val="0"/>
              </a:spcAft>
              <a:buClr>
                <a:srgbClr val="3F3F3F"/>
              </a:buClr>
              <a:buSzPts val="4000"/>
              <a:buFont typeface="Calibri"/>
              <a:buNone/>
            </a:pPr>
            <a:r>
              <a:rPr lang="en-US" sz="4000" b="1" dirty="0">
                <a:solidFill>
                  <a:schemeClr val="lt1"/>
                </a:solidFill>
                <a:latin typeface="Calibri"/>
                <a:ea typeface="Calibri"/>
                <a:cs typeface="Calibri"/>
                <a:sym typeface="Calibri"/>
              </a:rPr>
              <a:t>Any Questions after today? Contact tb@azdhs.gov</a:t>
            </a:r>
            <a:endParaRPr sz="4000" b="1" dirty="0">
              <a:solidFill>
                <a:schemeClr val="lt1"/>
              </a:solidFill>
              <a:latin typeface="Calibri"/>
              <a:ea typeface="Calibri"/>
              <a:cs typeface="Calibri"/>
              <a:sym typeface="Calibri"/>
            </a:endParaRPr>
          </a:p>
        </p:txBody>
      </p:sp>
      <p:pic>
        <p:nvPicPr>
          <p:cNvPr id="211" name="Google Shape;211;p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696552" y="1679420"/>
            <a:ext cx="4876800" cy="4748639"/>
          </a:xfrm>
          <a:prstGeom prst="rect">
            <a:avLst/>
          </a:prstGeom>
          <a:noFill/>
          <a:ln>
            <a:noFill/>
          </a:ln>
        </p:spPr>
      </p:pic>
      <p:pic>
        <p:nvPicPr>
          <p:cNvPr id="212" name="Google Shape;212;p1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20100" y="5734050"/>
            <a:ext cx="400050" cy="400050"/>
          </a:xfrm>
          <a:prstGeom prst="rect">
            <a:avLst/>
          </a:prstGeom>
          <a:noFill/>
          <a:ln>
            <a:noFill/>
          </a:ln>
        </p:spPr>
      </p:pic>
      <p:pic>
        <p:nvPicPr>
          <p:cNvPr id="213" name="Google Shape;213;p1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311176" y="5848350"/>
            <a:ext cx="400050" cy="400050"/>
          </a:xfrm>
          <a:prstGeom prst="rect">
            <a:avLst/>
          </a:prstGeom>
          <a:noFill/>
          <a:ln>
            <a:noFill/>
          </a:ln>
        </p:spPr>
      </p:pic>
      <p:sp>
        <p:nvSpPr>
          <p:cNvPr id="214" name="Google Shape;214;p12">
            <a:extLst>
              <a:ext uri="{C183D7F6-B498-43B3-948B-1728B52AA6E4}">
                <adec:decorative xmlns:adec="http://schemas.microsoft.com/office/drawing/2017/decorative" val="1"/>
              </a:ext>
            </a:extLst>
          </p:cNvPr>
          <p:cNvSpPr txBox="1"/>
          <p:nvPr/>
        </p:nvSpPr>
        <p:spPr>
          <a:xfrm>
            <a:off x="1344866" y="4305300"/>
            <a:ext cx="345573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All Images from Flaticon.com</a:t>
            </a:r>
            <a:endParaRPr/>
          </a:p>
        </p:txBody>
      </p:sp>
      <p:pic>
        <p:nvPicPr>
          <p:cNvPr id="3" name="Picture 2" descr="PAETC Logo">
            <a:extLst>
              <a:ext uri="{FF2B5EF4-FFF2-40B4-BE49-F238E27FC236}">
                <a16:creationId xmlns:a16="http://schemas.microsoft.com/office/drawing/2014/main" id="{E5A04A4E-F3BE-ADF1-404C-D6F764BF11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722" y="6014920"/>
            <a:ext cx="2480403" cy="843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vert="horz" lIns="91290" tIns="45645" rIns="91290" bIns="45645" rtlCol="0" anchor="t">
            <a:normAutofit fontScale="62500" lnSpcReduction="20000"/>
          </a:bodyPr>
          <a:lstStyle/>
          <a:p>
            <a:pPr marL="113665" indent="0">
              <a:buNone/>
            </a:pPr>
            <a:r>
              <a:rPr lang="en-US">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a:ea typeface="+mn-lt"/>
              <a:cs typeface="+mn-lt"/>
            </a:endParaRPr>
          </a:p>
          <a:p>
            <a:pPr marL="113665" indent="0">
              <a:buNone/>
            </a:pPr>
            <a:r>
              <a:rPr lang="en-US" b="1" dirty="0">
                <a:ea typeface="+mn-lt"/>
                <a:cs typeface="+mn-lt"/>
              </a:rPr>
              <a:t>HRSA Acknowledgement Statement </a:t>
            </a:r>
            <a:br>
              <a:rPr lang="en-US" b="1" dirty="0">
                <a:ea typeface="+mn-lt"/>
                <a:cs typeface="+mn-lt"/>
              </a:rPr>
            </a:br>
            <a:r>
              <a:rPr lang="en-US" dirty="0">
                <a:ea typeface="+mn-lt"/>
                <a:cs typeface="+mn-lt"/>
              </a:rPr>
              <a:t>The Pacific AETC is supported by the Health Resources and Services Administration (HRSA)</a:t>
            </a:r>
            <a:r>
              <a:rPr lang="en-US" b="1" dirty="0">
                <a:ea typeface="+mn-lt"/>
                <a:cs typeface="+mn-lt"/>
              </a:rPr>
              <a:t> </a:t>
            </a:r>
            <a:r>
              <a:rPr lang="en-US" dirty="0">
                <a:ea typeface="+mn-lt"/>
                <a:cs typeface="+mn-lt"/>
              </a:rPr>
              <a:t>of the U.S. Department of Health and Human Services (HHS) as part of an award totaling $3,887,700.00. The contents are those of the author(s) and do not necessarily represent the official views of, nor an endorsement, by HRSA, HHS, or the U.S. Government. For more information, please visit HRSA.gov. </a:t>
            </a:r>
          </a:p>
          <a:p>
            <a:pPr marL="113665" indent="0">
              <a:buNone/>
            </a:pPr>
            <a:endParaRPr lang="en-US">
              <a:ea typeface="+mn-lt"/>
              <a:cs typeface="+mn-lt"/>
            </a:endParaRPr>
          </a:p>
          <a:p>
            <a:pPr marL="113665" indent="0">
              <a:buNone/>
            </a:pPr>
            <a:r>
              <a:rPr lang="en-US" b="1" dirty="0">
                <a:ea typeface="+mn-lt"/>
                <a:cs typeface="+mn-lt"/>
              </a:rPr>
              <a:t>Trade Name Disclosure Statement </a:t>
            </a:r>
            <a:br>
              <a:rPr lang="en-US" b="1" dirty="0">
                <a:ea typeface="+mn-lt"/>
                <a:cs typeface="+mn-lt"/>
              </a:rPr>
            </a:br>
            <a:r>
              <a:rPr lang="en-US" dirty="0">
                <a:ea typeface="+mn-lt"/>
                <a:cs typeface="+mn-lt"/>
              </a:rPr>
              <a:t>Funding for this presentation was made possible by 5 U1OHA29292‐08‐00 from</a:t>
            </a:r>
            <a:r>
              <a:rPr lang="en-US" b="1" dirty="0">
                <a:ea typeface="+mn-lt"/>
                <a:cs typeface="+mn-lt"/>
              </a:rPr>
              <a:t> </a:t>
            </a:r>
            <a:r>
              <a:rPr lang="en-US"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dirty="0">
              <a:ea typeface="+mn-lt"/>
              <a:cs typeface="+mn-lt"/>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Google Shape;87;p2">
            <a:extLst>
              <a:ext uri="{FF2B5EF4-FFF2-40B4-BE49-F238E27FC236}">
                <a16:creationId xmlns:a16="http://schemas.microsoft.com/office/drawing/2014/main" id="{1B068482-07E7-C7CA-1DB8-3A5442B28229}"/>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9744090" y="5607995"/>
            <a:ext cx="2363147" cy="542071"/>
          </a:xfrm>
          <a:prstGeom prst="rect">
            <a:avLst/>
          </a:prstGeom>
          <a:noFill/>
          <a:ln>
            <a:noFill/>
          </a:ln>
        </p:spPr>
      </p:pic>
    </p:spTree>
    <p:extLst>
      <p:ext uri="{BB962C8B-B14F-4D97-AF65-F5344CB8AC3E}">
        <p14:creationId xmlns:p14="http://schemas.microsoft.com/office/powerpoint/2010/main" val="195438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vert="horz" lIns="91290" tIns="45645" rIns="91290" bIns="45645" rtlCol="0" anchor="t">
            <a:normAutofit/>
          </a:bodyPr>
          <a:lstStyle/>
          <a:p>
            <a:pPr marL="456565" indent="-342900"/>
            <a:r>
              <a:rPr lang="en-US" b="0" i="0" dirty="0">
                <a:solidFill>
                  <a:srgbClr val="242424"/>
                </a:solidFill>
                <a:effectLst/>
              </a:rPr>
              <a:t>No conflicts of interest.</a:t>
            </a:r>
          </a:p>
          <a:p>
            <a:pPr marL="456565" indent="-342900"/>
            <a:r>
              <a:rPr lang="en-US" b="0" i="0" dirty="0">
                <a:solidFill>
                  <a:srgbClr val="242424"/>
                </a:solidFill>
                <a:effectLst/>
              </a:rPr>
              <a:t>Not to be used as clinical advice  </a:t>
            </a:r>
          </a:p>
          <a:p>
            <a:pPr marL="456565" indent="-342900"/>
            <a:r>
              <a:rPr lang="en-US" b="0" i="0" dirty="0">
                <a:solidFill>
                  <a:srgbClr val="242424"/>
                </a:solidFill>
                <a:effectLst/>
              </a:rPr>
              <a:t>Information is based on surveillance data.</a:t>
            </a: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Google Shape;95;p3">
            <a:extLst>
              <a:ext uri="{FF2B5EF4-FFF2-40B4-BE49-F238E27FC236}">
                <a16:creationId xmlns:a16="http://schemas.microsoft.com/office/drawing/2014/main" id="{65AF7635-1E31-4DBA-05F7-9C339A463BC5}"/>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rot="2346494">
            <a:off x="8120837" y="1846831"/>
            <a:ext cx="2876550" cy="2876550"/>
          </a:xfrm>
          <a:prstGeom prst="rect">
            <a:avLst/>
          </a:prstGeom>
          <a:noFill/>
          <a:ln>
            <a:noFill/>
          </a:ln>
        </p:spPr>
      </p:pic>
      <p:pic>
        <p:nvPicPr>
          <p:cNvPr id="6" name="Google Shape;94;p3">
            <a:extLst>
              <a:ext uri="{FF2B5EF4-FFF2-40B4-BE49-F238E27FC236}">
                <a16:creationId xmlns:a16="http://schemas.microsoft.com/office/drawing/2014/main" id="{5EE9F693-6CD7-5559-DB27-F3B7A522EE2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44090" y="5696466"/>
            <a:ext cx="2363147" cy="542071"/>
          </a:xfrm>
          <a:prstGeom prst="rect">
            <a:avLst/>
          </a:prstGeom>
          <a:noFill/>
          <a:ln>
            <a:noFill/>
          </a:ln>
        </p:spPr>
      </p:pic>
    </p:spTree>
    <p:extLst>
      <p:ext uri="{BB962C8B-B14F-4D97-AF65-F5344CB8AC3E}">
        <p14:creationId xmlns:p14="http://schemas.microsoft.com/office/powerpoint/2010/main" val="239331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Objectives</a:t>
            </a:r>
            <a:endParaRPr/>
          </a:p>
        </p:txBody>
      </p:sp>
      <p:sp>
        <p:nvSpPr>
          <p:cNvPr id="101" name="Google Shape;101;p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203200" algn="l" rtl="0">
              <a:lnSpc>
                <a:spcPct val="90000"/>
              </a:lnSpc>
              <a:spcBef>
                <a:spcPts val="0"/>
              </a:spcBef>
              <a:spcAft>
                <a:spcPts val="0"/>
              </a:spcAft>
              <a:buClr>
                <a:schemeClr val="lt1"/>
              </a:buClr>
              <a:buSzPts val="3200"/>
              <a:buChar char="●"/>
            </a:pPr>
            <a:r>
              <a:rPr lang="en-US" sz="3200" b="1">
                <a:solidFill>
                  <a:schemeClr val="lt1"/>
                </a:solidFill>
              </a:rPr>
              <a:t>By the end of today’s presentation, you will be able to:</a:t>
            </a:r>
            <a:endParaRPr>
              <a:solidFill>
                <a:schemeClr val="lt1"/>
              </a:solidFill>
            </a:endParaRPr>
          </a:p>
          <a:p>
            <a:pPr marL="384048" lvl="1" indent="-182880" algn="l" rtl="0">
              <a:lnSpc>
                <a:spcPct val="90000"/>
              </a:lnSpc>
              <a:spcBef>
                <a:spcPts val="400"/>
              </a:spcBef>
              <a:spcAft>
                <a:spcPts val="0"/>
              </a:spcAft>
              <a:buClr>
                <a:schemeClr val="lt1"/>
              </a:buClr>
              <a:buSzPts val="2800"/>
              <a:buChar char="○"/>
            </a:pPr>
            <a:r>
              <a:rPr lang="en-US" sz="2800" b="1">
                <a:solidFill>
                  <a:schemeClr val="lt1"/>
                </a:solidFill>
              </a:rPr>
              <a:t>Utilize your understanding about national TB data in your work</a:t>
            </a:r>
            <a:endParaRPr>
              <a:solidFill>
                <a:schemeClr val="lt1"/>
              </a:solidFill>
            </a:endParaRPr>
          </a:p>
          <a:p>
            <a:pPr marL="384048" lvl="1" indent="-182880" algn="l" rtl="0">
              <a:lnSpc>
                <a:spcPct val="90000"/>
              </a:lnSpc>
              <a:spcBef>
                <a:spcPts val="600"/>
              </a:spcBef>
              <a:spcAft>
                <a:spcPts val="0"/>
              </a:spcAft>
              <a:buClr>
                <a:schemeClr val="lt1"/>
              </a:buClr>
              <a:buSzPts val="2800"/>
              <a:buChar char="○"/>
            </a:pPr>
            <a:r>
              <a:rPr lang="en-US" sz="2800" b="1">
                <a:solidFill>
                  <a:schemeClr val="lt1"/>
                </a:solidFill>
              </a:rPr>
              <a:t>Identify Arizona’s TB data in relation to national TB data</a:t>
            </a:r>
            <a:endParaRPr>
              <a:solidFill>
                <a:schemeClr val="lt1"/>
              </a:solidFill>
            </a:endParaRPr>
          </a:p>
          <a:p>
            <a:pPr marL="384048" lvl="1" indent="-182880" algn="l" rtl="0">
              <a:lnSpc>
                <a:spcPct val="90000"/>
              </a:lnSpc>
              <a:spcBef>
                <a:spcPts val="600"/>
              </a:spcBef>
              <a:spcAft>
                <a:spcPts val="0"/>
              </a:spcAft>
              <a:buClr>
                <a:schemeClr val="lt1"/>
              </a:buClr>
              <a:buSzPts val="2800"/>
              <a:buChar char="○"/>
            </a:pPr>
            <a:r>
              <a:rPr lang="en-US" sz="2800" b="1">
                <a:solidFill>
                  <a:schemeClr val="lt1"/>
                </a:solidFill>
              </a:rPr>
              <a:t>Learn more about Arizona TB Class B data and how it is incorporated into the whole picture</a:t>
            </a:r>
            <a:endParaRPr>
              <a:solidFill>
                <a:schemeClr val="lt1"/>
              </a:solidFill>
            </a:endParaRPr>
          </a:p>
          <a:p>
            <a:pPr marL="91440" lvl="0" indent="0" algn="l" rtl="0">
              <a:lnSpc>
                <a:spcPct val="90000"/>
              </a:lnSpc>
              <a:spcBef>
                <a:spcPts val="1600"/>
              </a:spcBef>
              <a:spcAft>
                <a:spcPts val="0"/>
              </a:spcAft>
              <a:buSzPts val="2000"/>
              <a:buNone/>
            </a:pPr>
            <a:endParaRPr/>
          </a:p>
        </p:txBody>
      </p:sp>
      <p:pic>
        <p:nvPicPr>
          <p:cNvPr id="102" name="Google Shape;102;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a:extLst>
              <a:ext uri="{FF2B5EF4-FFF2-40B4-BE49-F238E27FC236}">
                <a16:creationId xmlns:a16="http://schemas.microsoft.com/office/drawing/2014/main" id="{08C29374-1F48-6FF2-B0C2-DCF4A5C4623C}"/>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Total number of reported TB cases, 2012-2022</a:t>
            </a:r>
          </a:p>
        </p:txBody>
      </p:sp>
      <p:pic>
        <p:nvPicPr>
          <p:cNvPr id="107" name="Google Shape;107;p5" descr="https://lh6.googleusercontent.com/9LE6FmBiUQgV_Y3gUcPbht92w6odC85UOwN_lKlHdHw-Vxh0vH_YOqNyL8qdXhNuEZ3aBW8JnzZMwYi7dkoDtYOE2DTvok72Go29GT08jPe_qRWMvuMLvJkongw2_FsGIL3xX1r3uV4pPenfU5WonPs"/>
          <p:cNvPicPr preferRelativeResize="0"/>
          <p:nvPr/>
        </p:nvPicPr>
        <p:blipFill rotWithShape="1">
          <a:blip r:embed="rId3">
            <a:alphaModFix/>
          </a:blip>
          <a:srcRect b="3873"/>
          <a:stretch/>
        </p:blipFill>
        <p:spPr>
          <a:xfrm>
            <a:off x="893525" y="587125"/>
            <a:ext cx="10404948" cy="56837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108" name="Google Shape;108;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28853" y="6324600"/>
            <a:ext cx="2363147" cy="542071"/>
          </a:xfrm>
          <a:prstGeom prst="rect">
            <a:avLst/>
          </a:prstGeom>
          <a:noFill/>
          <a:ln>
            <a:noFill/>
          </a:ln>
        </p:spPr>
      </p:pic>
      <p:sp>
        <p:nvSpPr>
          <p:cNvPr id="109" name="Google Shape;109;p5">
            <a:extLst>
              <a:ext uri="{C183D7F6-B498-43B3-948B-1728B52AA6E4}">
                <adec:decorative xmlns:adec="http://schemas.microsoft.com/office/drawing/2017/decorative" val="1"/>
              </a:ext>
            </a:extLst>
          </p:cNvPr>
          <p:cNvSpPr/>
          <p:nvPr/>
        </p:nvSpPr>
        <p:spPr>
          <a:xfrm>
            <a:off x="4927600" y="5939726"/>
            <a:ext cx="1617133" cy="1778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FEAD9497-CF6F-4CF0-EBAA-D4E816CFB178}"/>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TB cases and incidence rates, United States, 2013-2023</a:t>
            </a:r>
          </a:p>
        </p:txBody>
      </p:sp>
      <p:pic>
        <p:nvPicPr>
          <p:cNvPr id="116" name="Google Shape;116;g2cf7be7c01d_0_603" descr="A bar graph of TB cases and incidence rates in the United States, from 2013 to current."/>
          <p:cNvPicPr preferRelativeResize="0"/>
          <p:nvPr/>
        </p:nvPicPr>
        <p:blipFill>
          <a:blip r:embed="rId3">
            <a:alphaModFix/>
          </a:blip>
          <a:stretch>
            <a:fillRect/>
          </a:stretch>
        </p:blipFill>
        <p:spPr>
          <a:xfrm>
            <a:off x="1222703" y="740374"/>
            <a:ext cx="9746594" cy="5365024"/>
          </a:xfrm>
          <a:prstGeom prst="rect">
            <a:avLst/>
          </a:prstGeom>
          <a:noFill/>
          <a:ln w="114300" cap="flat" cmpd="sng">
            <a:solidFill>
              <a:srgbClr val="595959"/>
            </a:solidFill>
            <a:prstDash val="solid"/>
            <a:round/>
            <a:headEnd type="none" w="sm" len="sm"/>
            <a:tailEnd type="none" w="sm" len="sm"/>
          </a:ln>
        </p:spPr>
      </p:pic>
      <p:pic>
        <p:nvPicPr>
          <p:cNvPr id="114" name="Google Shape;114;g2cf7be7c01d_0_60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28853" y="6324600"/>
            <a:ext cx="2363147" cy="542071"/>
          </a:xfrm>
          <a:prstGeom prst="rect">
            <a:avLst/>
          </a:prstGeom>
          <a:noFill/>
          <a:ln>
            <a:noFill/>
          </a:ln>
        </p:spPr>
      </p:pic>
      <p:sp>
        <p:nvSpPr>
          <p:cNvPr id="115" name="Google Shape;115;g2cf7be7c01d_0_603">
            <a:extLst>
              <a:ext uri="{C183D7F6-B498-43B3-948B-1728B52AA6E4}">
                <adec:decorative xmlns:adec="http://schemas.microsoft.com/office/drawing/2017/decorative" val="1"/>
              </a:ext>
            </a:extLst>
          </p:cNvPr>
          <p:cNvSpPr/>
          <p:nvPr/>
        </p:nvSpPr>
        <p:spPr>
          <a:xfrm>
            <a:off x="4927600" y="5939726"/>
            <a:ext cx="1617000" cy="1779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itle 1">
            <a:extLst>
              <a:ext uri="{FF2B5EF4-FFF2-40B4-BE49-F238E27FC236}">
                <a16:creationId xmlns:a16="http://schemas.microsoft.com/office/drawing/2014/main" id="{283DCBC2-426A-CAB2-FB7D-6652F21286AA}"/>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TB case counts by state, 2022</a:t>
            </a:r>
          </a:p>
        </p:txBody>
      </p:sp>
      <p:pic>
        <p:nvPicPr>
          <p:cNvPr id="121" name="Google Shape;121;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28853" y="6324600"/>
            <a:ext cx="2363147" cy="542071"/>
          </a:xfrm>
          <a:prstGeom prst="rect">
            <a:avLst/>
          </a:prstGeom>
          <a:noFill/>
          <a:ln>
            <a:noFill/>
          </a:ln>
        </p:spPr>
      </p:pic>
      <p:pic>
        <p:nvPicPr>
          <p:cNvPr id="122" name="Google Shape;122;p6" descr="https://lh4.googleusercontent.com/qORyHCy09yQTRbnhVObtXR48vn96yH42yFktg0p1XPeFlm5W0eWPXjO6m7cL9gRzHp5tgaYvD4nHoI_UKDFUlUdE5ilvPFUFTBQH-t-03pHZ9Gj6sUAcSxGHTi4bj2LDJdL_Xw7Ha-_Sv8KHKCoEzdE"/>
          <p:cNvPicPr preferRelativeResize="0"/>
          <p:nvPr/>
        </p:nvPicPr>
        <p:blipFill rotWithShape="1">
          <a:blip r:embed="rId4">
            <a:alphaModFix/>
          </a:blip>
          <a:srcRect/>
          <a:stretch/>
        </p:blipFill>
        <p:spPr>
          <a:xfrm>
            <a:off x="1068425" y="566075"/>
            <a:ext cx="10055148" cy="5725850"/>
          </a:xfrm>
          <a:prstGeom prst="rect">
            <a:avLst/>
          </a:prstGeom>
          <a:noFill/>
          <a:ln>
            <a:noFill/>
          </a:ln>
        </p:spPr>
      </p:pic>
      <p:sp>
        <p:nvSpPr>
          <p:cNvPr id="123" name="Google Shape;123;p6" descr="Red rectangle outline around 100 to 299 cases of TB in 16 states from 2022. "/>
          <p:cNvSpPr/>
          <p:nvPr/>
        </p:nvSpPr>
        <p:spPr>
          <a:xfrm>
            <a:off x="8858942" y="4056767"/>
            <a:ext cx="1913400" cy="254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a:extLst>
              <a:ext uri="{FF2B5EF4-FFF2-40B4-BE49-F238E27FC236}">
                <a16:creationId xmlns:a16="http://schemas.microsoft.com/office/drawing/2014/main" id="{23BADF3A-DD0D-8B65-510A-E14AA07301E4}"/>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TB case counts by state, 2023</a:t>
            </a:r>
          </a:p>
        </p:txBody>
      </p:sp>
      <p:pic>
        <p:nvPicPr>
          <p:cNvPr id="128" name="Google Shape;128;g2cf7be7c01d_0_610" descr="Map of the United States from 2023 showing TB case counts, states with the darker blue have over 300 cases. "/>
          <p:cNvPicPr preferRelativeResize="0"/>
          <p:nvPr/>
        </p:nvPicPr>
        <p:blipFill>
          <a:blip r:embed="rId3">
            <a:alphaModFix/>
          </a:blip>
          <a:stretch>
            <a:fillRect/>
          </a:stretch>
        </p:blipFill>
        <p:spPr>
          <a:xfrm>
            <a:off x="1108150" y="623337"/>
            <a:ext cx="9975700" cy="5611326"/>
          </a:xfrm>
          <a:prstGeom prst="rect">
            <a:avLst/>
          </a:prstGeom>
          <a:noFill/>
          <a:ln w="114300" cap="flat" cmpd="sng">
            <a:solidFill>
              <a:srgbClr val="595959"/>
            </a:solidFill>
            <a:prstDash val="solid"/>
            <a:round/>
            <a:headEnd type="none" w="sm" len="sm"/>
            <a:tailEnd type="none" w="sm" len="sm"/>
          </a:ln>
        </p:spPr>
      </p:pic>
      <p:sp>
        <p:nvSpPr>
          <p:cNvPr id="130" name="Google Shape;130;g2cf7be7c01d_0_610" descr="Red rectangle outline around 100 to 299 cases of TB in 16 states from 2023. "/>
          <p:cNvSpPr/>
          <p:nvPr/>
        </p:nvSpPr>
        <p:spPr>
          <a:xfrm>
            <a:off x="8666292" y="4287942"/>
            <a:ext cx="1913400" cy="254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29" name="Google Shape;129;g2cf7be7c01d_0_61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28853" y="6324600"/>
            <a:ext cx="2363147" cy="5420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a:extLst>
              <a:ext uri="{FF2B5EF4-FFF2-40B4-BE49-F238E27FC236}">
                <a16:creationId xmlns:a16="http://schemas.microsoft.com/office/drawing/2014/main" id="{65624627-AA54-72F7-AF24-65B008B2D006}"/>
              </a:ext>
            </a:extLst>
          </p:cNvPr>
          <p:cNvSpPr>
            <a:spLocks noGrp="1"/>
          </p:cNvSpPr>
          <p:nvPr>
            <p:ph type="title"/>
          </p:nvPr>
        </p:nvSpPr>
        <p:spPr>
          <a:xfrm>
            <a:off x="1097280" y="-1450800"/>
            <a:ext cx="10058400" cy="1450800"/>
          </a:xfrm>
        </p:spPr>
        <p:txBody>
          <a:bodyPr spcFirstLastPara="1" wrap="square" lIns="91425" tIns="45700" rIns="91425" bIns="45700" anchor="b" anchorCtr="0">
            <a:normAutofit/>
          </a:bodyPr>
          <a:lstStyle/>
          <a:p>
            <a:r>
              <a:rPr lang="en-US" dirty="0"/>
              <a:t>Relative changes in TB case count in 2023 compared with 2022</a:t>
            </a:r>
          </a:p>
        </p:txBody>
      </p:sp>
      <p:pic>
        <p:nvPicPr>
          <p:cNvPr id="135" name="Google Shape;135;p7" descr="Map of the United States with relative changes in TB case count in 2023 compared to 2022, states with a darker red has a higher percent change."/>
          <p:cNvPicPr preferRelativeResize="0"/>
          <p:nvPr/>
        </p:nvPicPr>
        <p:blipFill>
          <a:blip r:embed="rId3">
            <a:alphaModFix/>
          </a:blip>
          <a:stretch>
            <a:fillRect/>
          </a:stretch>
        </p:blipFill>
        <p:spPr>
          <a:xfrm>
            <a:off x="1295663" y="752250"/>
            <a:ext cx="9600676" cy="5353499"/>
          </a:xfrm>
          <a:prstGeom prst="rect">
            <a:avLst/>
          </a:prstGeom>
          <a:noFill/>
          <a:ln w="114300" cap="flat" cmpd="sng">
            <a:solidFill>
              <a:srgbClr val="595959"/>
            </a:solidFill>
            <a:prstDash val="solid"/>
            <a:round/>
            <a:headEnd type="none" w="sm" len="sm"/>
            <a:tailEnd type="none" w="sm" len="sm"/>
          </a:ln>
        </p:spPr>
      </p:pic>
      <p:sp>
        <p:nvSpPr>
          <p:cNvPr id="137" name="Google Shape;137;p7" descr="Red rectangle outline around 20-39% "/>
          <p:cNvSpPr/>
          <p:nvPr/>
        </p:nvSpPr>
        <p:spPr>
          <a:xfrm>
            <a:off x="8244192" y="3915942"/>
            <a:ext cx="1913400" cy="254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6" name="Google Shape;136;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28853" y="6324600"/>
            <a:ext cx="2363147" cy="542071"/>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818</Words>
  <Application>Microsoft Office PowerPoint</Application>
  <PresentationFormat>Widescreen</PresentationFormat>
  <Paragraphs>96</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Material</vt:lpstr>
      <vt:lpstr>AETC Program master slide template 4x3</vt:lpstr>
      <vt:lpstr>TB in AZ: Data Overview</vt:lpstr>
      <vt:lpstr>Disclaimer</vt:lpstr>
      <vt:lpstr>Disclosure</vt:lpstr>
      <vt:lpstr>Objectives</vt:lpstr>
      <vt:lpstr>Total number of reported TB cases, 2012-2022</vt:lpstr>
      <vt:lpstr>TB cases and incidence rates, United States, 2013-2023</vt:lpstr>
      <vt:lpstr>TB case counts by state, 2022</vt:lpstr>
      <vt:lpstr>TB case counts by state, 2023</vt:lpstr>
      <vt:lpstr>Relative changes in TB case count in 2023 compared with 2022</vt:lpstr>
      <vt:lpstr>Arizona Data 2023 </vt:lpstr>
      <vt:lpstr>Arizona Map Data 2022 </vt:lpstr>
      <vt:lpstr>Arizona Map Data 2023 </vt:lpstr>
      <vt:lpstr>Class B’s</vt:lpstr>
      <vt:lpstr>What is a TB Class B designation?</vt:lpstr>
      <vt:lpstr>Domestic screening protocol for refugees who did not have overseas IGRA testing but had a CXR (most refugees aged &gt;= 15 years)</vt:lpstr>
      <vt:lpstr>Class B’s flow chart</vt:lpstr>
      <vt:lpstr>Arizona Class B Data</vt:lpstr>
      <vt:lpstr>Class B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 in AZ: Data Overview</dc:title>
  <dc:creator>Timothy Chan</dc:creator>
  <cp:lastModifiedBy>Rios Lizarraga, Kassandra G - (rioslizarraga)</cp:lastModifiedBy>
  <cp:revision>8</cp:revision>
  <dcterms:created xsi:type="dcterms:W3CDTF">2023-03-02T17:30:37Z</dcterms:created>
  <dcterms:modified xsi:type="dcterms:W3CDTF">2024-05-30T19:48:16Z</dcterms:modified>
</cp:coreProperties>
</file>