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7" r:id="rId2"/>
  </p:sldMasterIdLst>
  <p:notesMasterIdLst>
    <p:notesMasterId r:id="rId64"/>
  </p:notesMasterIdLst>
  <p:sldIdLst>
    <p:sldId id="256" r:id="rId3"/>
    <p:sldId id="428" r:id="rId4"/>
    <p:sldId id="1083" r:id="rId5"/>
    <p:sldId id="2289" r:id="rId6"/>
    <p:sldId id="2290" r:id="rId7"/>
    <p:sldId id="2286" r:id="rId8"/>
    <p:sldId id="269" r:id="rId9"/>
    <p:sldId id="335" r:id="rId10"/>
    <p:sldId id="310" r:id="rId11"/>
    <p:sldId id="257" r:id="rId12"/>
    <p:sldId id="258" r:id="rId13"/>
    <p:sldId id="259" r:id="rId14"/>
    <p:sldId id="260" r:id="rId15"/>
    <p:sldId id="261" r:id="rId16"/>
    <p:sldId id="317" r:id="rId17"/>
    <p:sldId id="318" r:id="rId18"/>
    <p:sldId id="324" r:id="rId19"/>
    <p:sldId id="326" r:id="rId20"/>
    <p:sldId id="328" r:id="rId21"/>
    <p:sldId id="1771" r:id="rId22"/>
    <p:sldId id="285" r:id="rId23"/>
    <p:sldId id="1706" r:id="rId24"/>
    <p:sldId id="290" r:id="rId25"/>
    <p:sldId id="292" r:id="rId26"/>
    <p:sldId id="293" r:id="rId27"/>
    <p:sldId id="294" r:id="rId28"/>
    <p:sldId id="295" r:id="rId29"/>
    <p:sldId id="1777" r:id="rId30"/>
    <p:sldId id="1781" r:id="rId31"/>
    <p:sldId id="297" r:id="rId32"/>
    <p:sldId id="1779" r:id="rId33"/>
    <p:sldId id="2278" r:id="rId34"/>
    <p:sldId id="2279" r:id="rId35"/>
    <p:sldId id="1780" r:id="rId36"/>
    <p:sldId id="2280" r:id="rId37"/>
    <p:sldId id="298" r:id="rId38"/>
    <p:sldId id="330" r:id="rId39"/>
    <p:sldId id="331" r:id="rId40"/>
    <p:sldId id="344" r:id="rId41"/>
    <p:sldId id="1778" r:id="rId42"/>
    <p:sldId id="2275" r:id="rId43"/>
    <p:sldId id="2281" r:id="rId44"/>
    <p:sldId id="2285" r:id="rId45"/>
    <p:sldId id="262" r:id="rId46"/>
    <p:sldId id="263" r:id="rId47"/>
    <p:sldId id="1772" r:id="rId48"/>
    <p:sldId id="303" r:id="rId49"/>
    <p:sldId id="1748" r:id="rId50"/>
    <p:sldId id="351" r:id="rId51"/>
    <p:sldId id="357" r:id="rId52"/>
    <p:sldId id="300" r:id="rId53"/>
    <p:sldId id="305" r:id="rId54"/>
    <p:sldId id="299" r:id="rId55"/>
    <p:sldId id="1774" r:id="rId56"/>
    <p:sldId id="2273" r:id="rId57"/>
    <p:sldId id="2282" r:id="rId58"/>
    <p:sldId id="2284" r:id="rId59"/>
    <p:sldId id="2276" r:id="rId60"/>
    <p:sldId id="2283" r:id="rId61"/>
    <p:sldId id="1783" r:id="rId62"/>
    <p:sldId id="1775" r:id="rId63"/>
  </p:sldIdLst>
  <p:sldSz cx="9144000" cy="5143500" type="screen16x9"/>
  <p:notesSz cx="6858000" cy="9144000"/>
  <p:embeddedFontLst>
    <p:embeddedFont>
      <p:font typeface="Calibri" panose="020F0502020204030204" pitchFamily="34" charset="0"/>
      <p:regular r:id="rId65"/>
      <p:bold r:id="rId66"/>
      <p:italic r:id="rId67"/>
      <p:boldItalic r:id="rId68"/>
    </p:embeddedFont>
    <p:embeddedFont>
      <p:font typeface="Fira Sans" panose="020B0503050000020004" pitchFamily="34" charset="0"/>
      <p:regular r:id="rId69"/>
      <p:bold r:id="rId70"/>
      <p:italic r:id="rId71"/>
      <p:boldItalic r:id="rId72"/>
    </p:embeddedFont>
    <p:embeddedFont>
      <p:font typeface="Lato" panose="020F0502020204030203" pitchFamily="34" charset="0"/>
      <p:regular r:id="rId73"/>
      <p:bold r:id="rId74"/>
      <p:italic r:id="rId75"/>
      <p:boldItalic r:id="rId76"/>
    </p:embeddedFont>
    <p:embeddedFont>
      <p:font typeface="Merriweather" panose="00000500000000000000" pitchFamily="2"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Poppins" panose="00000500000000000000" pitchFamily="2" charset="0"/>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Segoe UI" panose="020B0502040204020203"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63E7A-06FF-4CC9-B06E-1BF62B0F6E0E}" v="7" dt="2024-05-01T20:56:34.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58" autoAdjust="0"/>
  </p:normalViewPr>
  <p:slideViewPr>
    <p:cSldViewPr snapToGrid="0">
      <p:cViewPr varScale="1">
        <p:scale>
          <a:sx n="129" d="100"/>
          <a:sy n="129" d="100"/>
        </p:scale>
        <p:origin x="702" y="108"/>
      </p:cViewPr>
      <p:guideLst>
        <p:guide orient="horz" pos="1620"/>
        <p:guide pos="2880"/>
      </p:guideLst>
    </p:cSldViewPr>
  </p:slideViewPr>
  <p:outlineViewPr>
    <p:cViewPr>
      <p:scale>
        <a:sx n="33" d="100"/>
        <a:sy n="33" d="100"/>
      </p:scale>
      <p:origin x="0" y="-53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102"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3.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Melanie (CDC/NCHHSTP/DHP)" userId="2a7b5a03-b6c4-4484-9974-f461b0510e4c" providerId="ADAL" clId="{5DF63E7A-06FF-4CC9-B06E-1BF62B0F6E0E}"/>
    <pc:docChg chg="custSel addSld delSld modSld">
      <pc:chgData name="Taylor, Melanie (CDC/NCHHSTP/DHP)" userId="2a7b5a03-b6c4-4484-9974-f461b0510e4c" providerId="ADAL" clId="{5DF63E7A-06FF-4CC9-B06E-1BF62B0F6E0E}" dt="2024-05-01T20:57:41.447" v="69" actId="20577"/>
      <pc:docMkLst>
        <pc:docMk/>
      </pc:docMkLst>
      <pc:sldChg chg="modSp add mod">
        <pc:chgData name="Taylor, Melanie (CDC/NCHHSTP/DHP)" userId="2a7b5a03-b6c4-4484-9974-f461b0510e4c" providerId="ADAL" clId="{5DF63E7A-06FF-4CC9-B06E-1BF62B0F6E0E}" dt="2024-05-01T20:45:34" v="18" actId="1076"/>
        <pc:sldMkLst>
          <pc:docMk/>
          <pc:sldMk cId="2011299666" sldId="310"/>
        </pc:sldMkLst>
        <pc:picChg chg="mod">
          <ac:chgData name="Taylor, Melanie (CDC/NCHHSTP/DHP)" userId="2a7b5a03-b6c4-4484-9974-f461b0510e4c" providerId="ADAL" clId="{5DF63E7A-06FF-4CC9-B06E-1BF62B0F6E0E}" dt="2024-05-01T20:45:22.985" v="17" actId="1076"/>
          <ac:picMkLst>
            <pc:docMk/>
            <pc:sldMk cId="2011299666" sldId="310"/>
            <ac:picMk id="8" creationId="{DC0DE433-46DB-3B10-F901-06319C6FA2E9}"/>
          </ac:picMkLst>
        </pc:picChg>
        <pc:picChg chg="mod">
          <ac:chgData name="Taylor, Melanie (CDC/NCHHSTP/DHP)" userId="2a7b5a03-b6c4-4484-9974-f461b0510e4c" providerId="ADAL" clId="{5DF63E7A-06FF-4CC9-B06E-1BF62B0F6E0E}" dt="2024-05-01T20:45:34" v="18" actId="1076"/>
          <ac:picMkLst>
            <pc:docMk/>
            <pc:sldMk cId="2011299666" sldId="310"/>
            <ac:picMk id="9" creationId="{9000E27D-12CF-C707-1A3F-80F727E4BD99}"/>
          </ac:picMkLst>
        </pc:picChg>
      </pc:sldChg>
      <pc:sldChg chg="modSp add mod">
        <pc:chgData name="Taylor, Melanie (CDC/NCHHSTP/DHP)" userId="2a7b5a03-b6c4-4484-9974-f461b0510e4c" providerId="ADAL" clId="{5DF63E7A-06FF-4CC9-B06E-1BF62B0F6E0E}" dt="2024-05-01T20:46:37.278" v="25" actId="403"/>
        <pc:sldMkLst>
          <pc:docMk/>
          <pc:sldMk cId="1269448749" sldId="330"/>
        </pc:sldMkLst>
        <pc:spChg chg="mod">
          <ac:chgData name="Taylor, Melanie (CDC/NCHHSTP/DHP)" userId="2a7b5a03-b6c4-4484-9974-f461b0510e4c" providerId="ADAL" clId="{5DF63E7A-06FF-4CC9-B06E-1BF62B0F6E0E}" dt="2024-05-01T20:46:37.278" v="25" actId="403"/>
          <ac:spMkLst>
            <pc:docMk/>
            <pc:sldMk cId="1269448749" sldId="330"/>
            <ac:spMk id="2" creationId="{07C4A1A4-D69A-4D98-9F73-3BA15006EC5C}"/>
          </ac:spMkLst>
        </pc:spChg>
      </pc:sldChg>
      <pc:sldChg chg="addSp delSp modSp add mod">
        <pc:chgData name="Taylor, Melanie (CDC/NCHHSTP/DHP)" userId="2a7b5a03-b6c4-4484-9974-f461b0510e4c" providerId="ADAL" clId="{5DF63E7A-06FF-4CC9-B06E-1BF62B0F6E0E}" dt="2024-05-01T20:48:43.340" v="48" actId="692"/>
        <pc:sldMkLst>
          <pc:docMk/>
          <pc:sldMk cId="724173434" sldId="331"/>
        </pc:sldMkLst>
        <pc:spChg chg="mod">
          <ac:chgData name="Taylor, Melanie (CDC/NCHHSTP/DHP)" userId="2a7b5a03-b6c4-4484-9974-f461b0510e4c" providerId="ADAL" clId="{5DF63E7A-06FF-4CC9-B06E-1BF62B0F6E0E}" dt="2024-05-01T20:47:14.561" v="26" actId="404"/>
          <ac:spMkLst>
            <pc:docMk/>
            <pc:sldMk cId="724173434" sldId="331"/>
            <ac:spMk id="2" creationId="{3094BCD0-2C30-4F3A-84A4-33D0139AEEBA}"/>
          </ac:spMkLst>
        </pc:spChg>
        <pc:spChg chg="add del mod">
          <ac:chgData name="Taylor, Melanie (CDC/NCHHSTP/DHP)" userId="2a7b5a03-b6c4-4484-9974-f461b0510e4c" providerId="ADAL" clId="{5DF63E7A-06FF-4CC9-B06E-1BF62B0F6E0E}" dt="2024-05-01T20:48:18.508" v="45" actId="478"/>
          <ac:spMkLst>
            <pc:docMk/>
            <pc:sldMk cId="724173434" sldId="331"/>
            <ac:spMk id="3" creationId="{FC07AEAA-F237-5753-0CE5-44D3BD936757}"/>
          </ac:spMkLst>
        </pc:spChg>
        <pc:spChg chg="add mod">
          <ac:chgData name="Taylor, Melanie (CDC/NCHHSTP/DHP)" userId="2a7b5a03-b6c4-4484-9974-f461b0510e4c" providerId="ADAL" clId="{5DF63E7A-06FF-4CC9-B06E-1BF62B0F6E0E}" dt="2024-05-01T20:48:43.340" v="48" actId="692"/>
          <ac:spMkLst>
            <pc:docMk/>
            <pc:sldMk cId="724173434" sldId="331"/>
            <ac:spMk id="4" creationId="{A2B6385F-D1B5-4717-BD98-B42BAF988472}"/>
          </ac:spMkLst>
        </pc:spChg>
        <pc:picChg chg="mod">
          <ac:chgData name="Taylor, Melanie (CDC/NCHHSTP/DHP)" userId="2a7b5a03-b6c4-4484-9974-f461b0510e4c" providerId="ADAL" clId="{5DF63E7A-06FF-4CC9-B06E-1BF62B0F6E0E}" dt="2024-05-01T20:47:23.134" v="43" actId="1036"/>
          <ac:picMkLst>
            <pc:docMk/>
            <pc:sldMk cId="724173434" sldId="331"/>
            <ac:picMk id="6" creationId="{B2FBB988-5C3A-470E-BE96-108C922AC143}"/>
          </ac:picMkLst>
        </pc:picChg>
      </pc:sldChg>
      <pc:sldChg chg="modSp mod">
        <pc:chgData name="Taylor, Melanie (CDC/NCHHSTP/DHP)" userId="2a7b5a03-b6c4-4484-9974-f461b0510e4c" providerId="ADAL" clId="{5DF63E7A-06FF-4CC9-B06E-1BF62B0F6E0E}" dt="2024-05-01T18:11:45.312" v="12" actId="1076"/>
        <pc:sldMkLst>
          <pc:docMk/>
          <pc:sldMk cId="3465988226" sldId="335"/>
        </pc:sldMkLst>
        <pc:spChg chg="mod">
          <ac:chgData name="Taylor, Melanie (CDC/NCHHSTP/DHP)" userId="2a7b5a03-b6c4-4484-9974-f461b0510e4c" providerId="ADAL" clId="{5DF63E7A-06FF-4CC9-B06E-1BF62B0F6E0E}" dt="2024-05-01T18:11:45.312" v="12" actId="1076"/>
          <ac:spMkLst>
            <pc:docMk/>
            <pc:sldMk cId="3465988226" sldId="335"/>
            <ac:spMk id="5" creationId="{C7DA72D4-48E0-7CCB-A7AA-762553600489}"/>
          </ac:spMkLst>
        </pc:spChg>
      </pc:sldChg>
      <pc:sldChg chg="modSp add mod">
        <pc:chgData name="Taylor, Melanie (CDC/NCHHSTP/DHP)" userId="2a7b5a03-b6c4-4484-9974-f461b0510e4c" providerId="ADAL" clId="{5DF63E7A-06FF-4CC9-B06E-1BF62B0F6E0E}" dt="2024-05-01T20:49:34.881" v="63" actId="403"/>
        <pc:sldMkLst>
          <pc:docMk/>
          <pc:sldMk cId="3750516813" sldId="344"/>
        </pc:sldMkLst>
        <pc:spChg chg="mod">
          <ac:chgData name="Taylor, Melanie (CDC/NCHHSTP/DHP)" userId="2a7b5a03-b6c4-4484-9974-f461b0510e4c" providerId="ADAL" clId="{5DF63E7A-06FF-4CC9-B06E-1BF62B0F6E0E}" dt="2024-05-01T20:46:25.266" v="20" actId="27636"/>
          <ac:spMkLst>
            <pc:docMk/>
            <pc:sldMk cId="3750516813" sldId="344"/>
            <ac:spMk id="2" creationId="{02622E90-0B88-4D27-A294-DE865EB9EF1E}"/>
          </ac:spMkLst>
        </pc:spChg>
        <pc:spChg chg="mod">
          <ac:chgData name="Taylor, Melanie (CDC/NCHHSTP/DHP)" userId="2a7b5a03-b6c4-4484-9974-f461b0510e4c" providerId="ADAL" clId="{5DF63E7A-06FF-4CC9-B06E-1BF62B0F6E0E}" dt="2024-05-01T20:49:34.881" v="63" actId="403"/>
          <ac:spMkLst>
            <pc:docMk/>
            <pc:sldMk cId="3750516813" sldId="344"/>
            <ac:spMk id="3" creationId="{87253805-CB56-4DDC-B430-02292ADA62F6}"/>
          </ac:spMkLst>
        </pc:spChg>
        <pc:spChg chg="mod">
          <ac:chgData name="Taylor, Melanie (CDC/NCHHSTP/DHP)" userId="2a7b5a03-b6c4-4484-9974-f461b0510e4c" providerId="ADAL" clId="{5DF63E7A-06FF-4CC9-B06E-1BF62B0F6E0E}" dt="2024-05-01T20:49:27.091" v="59" actId="27636"/>
          <ac:spMkLst>
            <pc:docMk/>
            <pc:sldMk cId="3750516813" sldId="344"/>
            <ac:spMk id="4" creationId="{9C8534B7-EC06-4F50-80FA-BB294A02A770}"/>
          </ac:spMkLst>
        </pc:spChg>
      </pc:sldChg>
      <pc:sldChg chg="del">
        <pc:chgData name="Taylor, Melanie (CDC/NCHHSTP/DHP)" userId="2a7b5a03-b6c4-4484-9974-f461b0510e4c" providerId="ADAL" clId="{5DF63E7A-06FF-4CC9-B06E-1BF62B0F6E0E}" dt="2024-05-01T20:56:25.588" v="66" actId="2696"/>
        <pc:sldMkLst>
          <pc:docMk/>
          <pc:sldMk cId="1962605805" sldId="1780"/>
        </pc:sldMkLst>
      </pc:sldChg>
      <pc:sldChg chg="add">
        <pc:chgData name="Taylor, Melanie (CDC/NCHHSTP/DHP)" userId="2a7b5a03-b6c4-4484-9974-f461b0510e4c" providerId="ADAL" clId="{5DF63E7A-06FF-4CC9-B06E-1BF62B0F6E0E}" dt="2024-05-01T20:56:34.018" v="67"/>
        <pc:sldMkLst>
          <pc:docMk/>
          <pc:sldMk cId="3261315140" sldId="1780"/>
        </pc:sldMkLst>
      </pc:sldChg>
      <pc:sldChg chg="modSp mod">
        <pc:chgData name="Taylor, Melanie (CDC/NCHHSTP/DHP)" userId="2a7b5a03-b6c4-4484-9974-f461b0510e4c" providerId="ADAL" clId="{5DF63E7A-06FF-4CC9-B06E-1BF62B0F6E0E}" dt="2024-05-01T20:57:41.447" v="69" actId="20577"/>
        <pc:sldMkLst>
          <pc:docMk/>
          <pc:sldMk cId="3540717344" sldId="1783"/>
        </pc:sldMkLst>
        <pc:spChg chg="mod">
          <ac:chgData name="Taylor, Melanie (CDC/NCHHSTP/DHP)" userId="2a7b5a03-b6c4-4484-9974-f461b0510e4c" providerId="ADAL" clId="{5DF63E7A-06FF-4CC9-B06E-1BF62B0F6E0E}" dt="2024-05-01T20:57:41.447" v="69" actId="20577"/>
          <ac:spMkLst>
            <pc:docMk/>
            <pc:sldMk cId="3540717344" sldId="1783"/>
            <ac:spMk id="2" creationId="{713BD62C-0CC4-EDFC-BB06-5F6E352EBE4E}"/>
          </ac:spMkLst>
        </pc:spChg>
      </pc:sldChg>
      <pc:sldChg chg="modSp add mod">
        <pc:chgData name="Taylor, Melanie (CDC/NCHHSTP/DHP)" userId="2a7b5a03-b6c4-4484-9974-f461b0510e4c" providerId="ADAL" clId="{5DF63E7A-06FF-4CC9-B06E-1BF62B0F6E0E}" dt="2024-05-01T20:56:23.459" v="65" actId="27636"/>
        <pc:sldMkLst>
          <pc:docMk/>
          <pc:sldMk cId="0" sldId="2285"/>
        </pc:sldMkLst>
        <pc:spChg chg="mod">
          <ac:chgData name="Taylor, Melanie (CDC/NCHHSTP/DHP)" userId="2a7b5a03-b6c4-4484-9974-f461b0510e4c" providerId="ADAL" clId="{5DF63E7A-06FF-4CC9-B06E-1BF62B0F6E0E}" dt="2024-05-01T20:56:23.459" v="65" actId="27636"/>
          <ac:spMkLst>
            <pc:docMk/>
            <pc:sldMk cId="0" sldId="2285"/>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mc/articles/PMC5973824/#R12"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ncbi.nlm.nih.gov/pmc/articles/PMC5973824/#R15" TargetMode="External"/><Relationship Id="rId5" Type="http://schemas.openxmlformats.org/officeDocument/2006/relationships/hyperlink" Target="https://www.ncbi.nlm.nih.gov/pmc/articles/PMC5973824/#R13" TargetMode="External"/><Relationship Id="rId4" Type="http://schemas.openxmlformats.org/officeDocument/2006/relationships/hyperlink" Target="https://www.ncbi.nlm.nih.gov/pmc/articles/PMC5973824/#R3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 West had the highest rate of reported primary and secondary (P&amp;S) syphilis (21.2 cases per 100,000; 1.4% increase from 2021), followed by the South (19.3 cases per 100,000; 15.6% increase from 2021), the Midwest (14.7 cases per 100,000; 14.0% increase from 2021), and the Northeast (12.9 cases per 100,000; 3.2% increase from 2021).</a:t>
            </a:r>
          </a:p>
          <a:p>
            <a:pPr marL="0" lvl="0" indent="0">
              <a:buNone/>
            </a:pPr>
            <a:endParaRPr/>
          </a:p>
          <a:p>
            <a:pPr marL="0" lvl="0" indent="0">
              <a:buNone/>
            </a:pPr>
            <a:r>
              <a:t>The Midwest had the greatest five-year increase in rates of reported cases of P&amp;S syphilis (7.1 to 14.7 per 100,000; 107.0% increase from 2018). The Midwest also had the greatest 10-year increase in rates of reported cases of P&amp;S syphilis (4.0 to 14.7 per 100,000; 267.5%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 highest rate of reported primary and secondary syphilis cases per 100,000 persons was among non-Hispanic American Indian or Alaska Native persons (67.0), followed by non-Hispanic Black or African American persons (44.4).</a:t>
            </a:r>
          </a:p>
          <a:p>
            <a:pPr marL="0" lvl="0" indent="0">
              <a:buNone/>
            </a:pPr>
            <a:endParaRPr/>
          </a:p>
          <a:p>
            <a:pPr marL="0" lvl="0" indent="0">
              <a:buNone/>
            </a:pPr>
            <a:r>
              <a:t>During 2021 to 2022, the greatest increase in rate of reported primary and secondary syphilis cases per 100,000 persons was among non-Hispanic American Indian or Alaska Native persons (46.7 to 67.0; 43.5% increase). Non-Hispanic American Indian or Alaska Native persons also had the greatest five-year increase in rate of reported primary and secondary syphilis (15.4 to 67.0; 335.1% increase from 2018).</a:t>
            </a:r>
          </a:p>
          <a:p>
            <a:pPr marL="0" lvl="0" indent="0">
              <a:buNone/>
            </a:pPr>
            <a:endParaRPr/>
          </a:p>
          <a:p>
            <a:pPr marL="0" lvl="0" indent="0">
              <a:buNone/>
            </a:pPr>
            <a:r>
              <a:t>During 2021 to 2022, the only decrease in rate of reported primary and secondary syphilis cases per 100,000 persons was among non-Hispanic Native Hawaiian or other Pacific Islander persons (33.9 to 30.2; 10.9% decrease). There were no decreases in the rate of reported primary and secondary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rates of reported primary and secondary (P&amp;S) syphilis ranged by state from 0.5 cases per 100,000 population in Vermont to 84.3 cases per 100,000 population in South Dakota. The rate of reported P&amp;S syphilis in the District of Columbia was 40.3 per 100,000 population.</a:t>
            </a:r>
          </a:p>
          <a:p>
            <a:pPr marL="0" lvl="0" indent="0">
              <a:buNone/>
            </a:pPr>
            <a:endParaRPr/>
          </a:p>
          <a:p>
            <a:pPr marL="0" lvl="0" indent="0">
              <a:buNone/>
            </a:pPr>
            <a:r>
              <a:t>Among US territories reporting any cases, rates of reported P&amp;S syphilis ranged from 1.2 cases per 100,000 population in Guam to 11.8 cases per 100,000 population in Puerto Rico. No cases of P&amp;S syphilis were reported in American Samoa and the Commonwealth of the Northern Mariana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Horizontal transmission is rare </a:t>
            </a:r>
            <a:r>
              <a:rPr lang="en-US" dirty="0"/>
              <a:t>but can occur from blood transfusion or organ transplantation “</a:t>
            </a:r>
            <a:r>
              <a:rPr lang="en-US" b="0" i="0" dirty="0">
                <a:solidFill>
                  <a:srgbClr val="000000"/>
                </a:solidFill>
                <a:effectLst/>
                <a:latin typeface="Times New Roman" panose="02020603050405020304" pitchFamily="18" charset="0"/>
              </a:rPr>
              <a:t>Prior to the standard practice of using gloves by healthcare providers, there were reports of extragenital syphilitic lesions on the fingers and in the nose of physicians.</a:t>
            </a:r>
            <a:r>
              <a:rPr lang="en-US" b="0" i="0" baseline="30000" dirty="0">
                <a:solidFill>
                  <a:srgbClr val="2F4A8B"/>
                </a:solidFill>
                <a:effectLst/>
                <a:latin typeface="Times New Roman" panose="02020603050405020304" pitchFamily="18" charset="0"/>
                <a:hlinkClick r:id="rId3"/>
              </a:rPr>
              <a:t>12</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4"/>
              </a:rPr>
              <a:t>39</a:t>
            </a:r>
            <a:r>
              <a:rPr lang="en-US" b="0" i="0" dirty="0">
                <a:solidFill>
                  <a:srgbClr val="000000"/>
                </a:solidFill>
                <a:effectLst/>
                <a:latin typeface="Times New Roman" panose="02020603050405020304" pitchFamily="18" charset="0"/>
              </a:rPr>
              <a:t> In addition, the transmission of syphilis via human bite in both sexual and non-sexual circumstances has been reported,</a:t>
            </a:r>
            <a:r>
              <a:rPr lang="en-US" b="0" i="0" baseline="30000" dirty="0">
                <a:solidFill>
                  <a:srgbClr val="2F4A8B"/>
                </a:solidFill>
                <a:effectLst/>
                <a:latin typeface="Times New Roman" panose="02020603050405020304" pitchFamily="18" charset="0"/>
                <a:hlinkClick r:id="rId5"/>
              </a:rPr>
              <a:t>13</a:t>
            </a:r>
            <a:r>
              <a:rPr lang="en-US" b="0" i="0" baseline="30000" dirty="0">
                <a:solidFill>
                  <a:srgbClr val="000000"/>
                </a:solidFill>
                <a:effectLst/>
                <a:latin typeface="Times New Roman" panose="02020603050405020304" pitchFamily="18" charset="0"/>
              </a:rPr>
              <a:t>–</a:t>
            </a:r>
            <a:r>
              <a:rPr lang="en-US" b="0" i="0" baseline="30000" dirty="0">
                <a:solidFill>
                  <a:srgbClr val="2F4A8B"/>
                </a:solidFill>
                <a:effectLst/>
                <a:latin typeface="Times New Roman" panose="02020603050405020304" pitchFamily="18" charset="0"/>
                <a:hlinkClick r:id="rId6"/>
              </a:rPr>
              <a:t>15</a:t>
            </a:r>
            <a:r>
              <a:rPr lang="en-US" b="0" i="0" dirty="0">
                <a:solidFill>
                  <a:srgbClr val="000000"/>
                </a:solidFill>
                <a:effectLst/>
                <a:latin typeface="Times New Roman" panose="02020603050405020304" pitchFamily="18" charset="0"/>
              </a:rPr>
              <a:t> as well as transmission via mouth-to-mouth feeding of infants with pre-chewed food from infected relatives” </a:t>
            </a:r>
          </a:p>
          <a:p>
            <a:endParaRPr lang="en-US" b="0" i="0" dirty="0">
              <a:solidFill>
                <a:srgbClr val="000000"/>
              </a:solidFill>
              <a:effectLst/>
              <a:latin typeface="Times New Roman" panose="02020603050405020304" pitchFamily="18" charset="0"/>
            </a:endParaRPr>
          </a:p>
          <a:p>
            <a:r>
              <a:rPr lang="en-US" b="0" i="0" dirty="0" err="1">
                <a:solidFill>
                  <a:srgbClr val="303030"/>
                </a:solidFill>
                <a:effectLst/>
                <a:latin typeface="arial" panose="020B0604020202020204" pitchFamily="34" charset="0"/>
              </a:rPr>
              <a:t>Stoltey</a:t>
            </a:r>
            <a:r>
              <a:rPr lang="en-US" b="0" i="0" dirty="0">
                <a:solidFill>
                  <a:srgbClr val="303030"/>
                </a:solidFill>
                <a:effectLst/>
                <a:latin typeface="arial" panose="020B0604020202020204" pitchFamily="34" charset="0"/>
              </a:rPr>
              <a:t> JE, Cohen SE. Syphilis transmission: a review of the current evidence. </a:t>
            </a:r>
            <a:r>
              <a:rPr lang="en-US" b="0" i="1" dirty="0">
                <a:solidFill>
                  <a:srgbClr val="303030"/>
                </a:solidFill>
                <a:effectLst/>
                <a:latin typeface="arial" panose="020B0604020202020204" pitchFamily="34" charset="0"/>
              </a:rPr>
              <a:t>Sex Health</a:t>
            </a:r>
            <a:r>
              <a:rPr lang="en-US" b="0" i="0" dirty="0">
                <a:solidFill>
                  <a:srgbClr val="303030"/>
                </a:solidFill>
                <a:effectLst/>
                <a:latin typeface="arial" panose="020B0604020202020204" pitchFamily="34" charset="0"/>
              </a:rPr>
              <a:t>. 2015;12(2):103-109. doi:10.1071/SH14174</a:t>
            </a:r>
          </a:p>
          <a:p>
            <a:endParaRPr lang="en-US" b="0" i="0" dirty="0">
              <a:solidFill>
                <a:srgbClr val="303030"/>
              </a:solidFill>
              <a:effectLst/>
              <a:latin typeface="arial" panose="020B0604020202020204" pitchFamily="34" charset="0"/>
            </a:endParaRPr>
          </a:p>
          <a:p>
            <a:r>
              <a:rPr lang="en-US" b="1" i="0" dirty="0">
                <a:solidFill>
                  <a:srgbClr val="303030"/>
                </a:solidFill>
                <a:effectLst/>
                <a:latin typeface="arial" panose="020B0604020202020204" pitchFamily="34" charset="0"/>
              </a:rPr>
              <a:t>Tertiary syphilis is no longer consider a stage of syphilis rather the clinical signs are called “late” </a:t>
            </a:r>
            <a:endParaRPr lang="en-US" b="1" dirty="0"/>
          </a:p>
        </p:txBody>
      </p:sp>
      <p:sp>
        <p:nvSpPr>
          <p:cNvPr id="4" name="Slide Number Placeholder 3"/>
          <p:cNvSpPr>
            <a:spLocks noGrp="1"/>
          </p:cNvSpPr>
          <p:nvPr>
            <p:ph type="sldNum" sz="quarter" idx="5"/>
          </p:nvPr>
        </p:nvSpPr>
        <p:spPr/>
        <p:txBody>
          <a:bodyPr/>
          <a:lstStyle/>
          <a:p>
            <a:fld id="{4BE76DC9-BC7F-4BF2-A299-553B42872DAB}" type="slidenum">
              <a:rPr lang="en-US" smtClean="0"/>
              <a:t>21</a:t>
            </a:fld>
            <a:endParaRPr lang="en-US"/>
          </a:p>
        </p:txBody>
      </p:sp>
    </p:spTree>
    <p:extLst>
      <p:ext uri="{BB962C8B-B14F-4D97-AF65-F5344CB8AC3E}">
        <p14:creationId xmlns:p14="http://schemas.microsoft.com/office/powerpoint/2010/main" val="300481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888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1" dirty="0">
              <a:solidFill>
                <a:srgbClr val="000000"/>
              </a:solidFill>
              <a:effectLst/>
              <a:latin typeface="Merriweather" panose="00000500000000000000" pitchFamily="2" charset="0"/>
            </a:endParaRPr>
          </a:p>
          <a:p>
            <a:pPr algn="l"/>
            <a:r>
              <a:rPr lang="en-US" b="0" i="1" dirty="0">
                <a:solidFill>
                  <a:srgbClr val="000000"/>
                </a:solidFill>
                <a:effectLst/>
                <a:latin typeface="Merriweather" panose="00000500000000000000" pitchFamily="2" charset="0"/>
              </a:rPr>
              <a:t>“Syphilis, primary</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Clinical description</a:t>
            </a:r>
          </a:p>
          <a:p>
            <a:pPr algn="l"/>
            <a:r>
              <a:rPr lang="en-US" b="0" i="0" dirty="0">
                <a:solidFill>
                  <a:srgbClr val="000000"/>
                </a:solidFill>
                <a:effectLst/>
                <a:latin typeface="Open Sans" panose="020B0606030504020204" pitchFamily="34" charset="0"/>
              </a:rPr>
              <a:t>A stage of infection with Treponema pallidum characterized by one or more ulcerative lesions (e.g., chancre), which might differ considerably in clinical appearance.</a:t>
            </a:r>
          </a:p>
          <a:p>
            <a:pPr algn="l"/>
            <a:r>
              <a:rPr lang="en-US" b="0" i="0" dirty="0">
                <a:solidFill>
                  <a:srgbClr val="000000"/>
                </a:solidFill>
                <a:effectLst/>
                <a:latin typeface="Merriweather" panose="00000500000000000000" pitchFamily="2" charset="0"/>
              </a:rPr>
              <a:t>Laboratory criteria for diagnosis</a:t>
            </a:r>
          </a:p>
          <a:p>
            <a:pPr algn="l"/>
            <a:r>
              <a:rPr lang="en-US" b="0" i="1" dirty="0">
                <a:solidFill>
                  <a:srgbClr val="000000"/>
                </a:solidFill>
                <a:effectLst/>
                <a:latin typeface="Open Sans" panose="020B0606030504020204" pitchFamily="34" charset="0"/>
              </a:rPr>
              <a:t>Confirmatory:</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darkfield microscopy in a clinical specimen that was not obtained from the oropharynx and is not potentially contaminated by stool, OR</a:t>
            </a: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polymerase chain reaction (PCR) or equivalent direct molecular methods in any clinical specimen.</a:t>
            </a:r>
          </a:p>
          <a:p>
            <a:pPr algn="l"/>
            <a:r>
              <a:rPr lang="en-US" b="0" i="1" dirty="0">
                <a:solidFill>
                  <a:srgbClr val="000000"/>
                </a:solidFill>
                <a:effectLst/>
                <a:latin typeface="Open Sans" panose="020B0606030504020204" pitchFamily="34" charset="0"/>
              </a:rPr>
              <a:t>Supportive:</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reactive nontreponemal serologic test (Venereal Disease Research Laboratory [VDRL], rapid plasma </a:t>
            </a:r>
            <a:r>
              <a:rPr lang="en-US" b="0" i="0" dirty="0" err="1">
                <a:solidFill>
                  <a:srgbClr val="000000"/>
                </a:solidFill>
                <a:effectLst/>
                <a:latin typeface="Open Sans" panose="020B0606030504020204" pitchFamily="34" charset="0"/>
              </a:rPr>
              <a:t>reagin</a:t>
            </a:r>
            <a:r>
              <a:rPr lang="en-US" b="0" i="0" dirty="0">
                <a:solidFill>
                  <a:srgbClr val="000000"/>
                </a:solidFill>
                <a:effectLst/>
                <a:latin typeface="Open Sans" panose="020B0606030504020204" pitchFamily="34" charset="0"/>
              </a:rPr>
              <a:t> [RPR], or equivalent serologic methods), OR</a:t>
            </a:r>
          </a:p>
          <a:p>
            <a:pPr algn="l"/>
            <a:r>
              <a:rPr lang="en-US" b="0" i="0" dirty="0">
                <a:solidFill>
                  <a:srgbClr val="000000"/>
                </a:solidFill>
                <a:effectLst/>
                <a:latin typeface="Open Sans" panose="020B0606030504020204" pitchFamily="34" charset="0"/>
              </a:rPr>
              <a:t>A reactive treponemal serologic test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particle agglutination [TP-PA], enzyme immunoassay [EIA], chemiluminescence immunoassay [CIA], or equivalent serologic methods).*</a:t>
            </a:r>
          </a:p>
          <a:p>
            <a:pPr algn="l"/>
            <a:r>
              <a:rPr lang="en-US" b="0" i="0" dirty="0">
                <a:solidFill>
                  <a:srgbClr val="000000"/>
                </a:solidFill>
                <a:effectLst/>
                <a:latin typeface="Open Sans" panose="020B0606030504020204" pitchFamily="34" charset="0"/>
              </a:rPr>
              <a:t>* These treponemal tests supersede older testing technologies, including </a:t>
            </a:r>
            <a:r>
              <a:rPr lang="en-US" b="0" i="0" dirty="0" err="1">
                <a:solidFill>
                  <a:srgbClr val="000000"/>
                </a:solidFill>
                <a:effectLst/>
                <a:latin typeface="Open Sans" panose="020B0606030504020204" pitchFamily="34" charset="0"/>
              </a:rPr>
              <a:t>microhemagglutination</a:t>
            </a:r>
            <a:r>
              <a:rPr lang="en-US" b="0" i="0" dirty="0">
                <a:solidFill>
                  <a:srgbClr val="000000"/>
                </a:solidFill>
                <a:effectLst/>
                <a:latin typeface="Open Sans" panose="020B0606030504020204" pitchFamily="34" charset="0"/>
              </a:rPr>
              <a:t> assay for antibody to T. pallidum [MHA-TP].</a:t>
            </a: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case that meets the clinical description of primary syphilis and the supportive laboratory criteria.</a:t>
            </a:r>
          </a:p>
          <a:p>
            <a:pPr algn="l"/>
            <a:r>
              <a:rPr lang="en-US" b="0" i="1" dirty="0">
                <a:solidFill>
                  <a:srgbClr val="000000"/>
                </a:solidFill>
                <a:effectLst/>
                <a:latin typeface="Open Sans" panose="020B0606030504020204" pitchFamily="34" charset="0"/>
              </a:rPr>
              <a:t>Confirmed:</a:t>
            </a:r>
            <a:r>
              <a:rPr lang="en-US" b="0" i="0" dirty="0">
                <a:solidFill>
                  <a:srgbClr val="000000"/>
                </a:solidFill>
                <a:effectLst/>
                <a:latin typeface="Open Sans" panose="020B0606030504020204" pitchFamily="34" charset="0"/>
              </a:rPr>
              <a:t> a case that meets the clinical description of primary syphilis and the supportive confirmatory criteria.”</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23</a:t>
            </a:fld>
            <a:endParaRPr lang="en-US"/>
          </a:p>
        </p:txBody>
      </p:sp>
    </p:spTree>
    <p:extLst>
      <p:ext uri="{BB962C8B-B14F-4D97-AF65-F5344CB8AC3E}">
        <p14:creationId xmlns:p14="http://schemas.microsoft.com/office/powerpoint/2010/main" val="2131948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stage of infection caused by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characterized by localized or diffuse mucocutaneous lesions (e.g., rash – such as non-pruritic macular, maculopapular, </a:t>
            </a:r>
            <a:r>
              <a:rPr lang="en-US" b="0" i="0" dirty="0" err="1">
                <a:solidFill>
                  <a:srgbClr val="000000"/>
                </a:solidFill>
                <a:effectLst/>
                <a:latin typeface="Open Sans" panose="020B0606030504020204" pitchFamily="34" charset="0"/>
              </a:rPr>
              <a:t>papular</a:t>
            </a:r>
            <a:r>
              <a:rPr lang="en-US" b="0" i="0" dirty="0">
                <a:solidFill>
                  <a:srgbClr val="000000"/>
                </a:solidFill>
                <a:effectLst/>
                <a:latin typeface="Open Sans" panose="020B0606030504020204" pitchFamily="34" charset="0"/>
              </a:rPr>
              <a:t>, or pustular lesions), often with generalized lymphadenopathy. Other symptoms can include mucous patches, condyloma </a:t>
            </a:r>
            <a:r>
              <a:rPr lang="en-US" b="0" i="0" dirty="0" err="1">
                <a:solidFill>
                  <a:srgbClr val="000000"/>
                </a:solidFill>
                <a:effectLst/>
                <a:latin typeface="Open Sans" panose="020B0606030504020204" pitchFamily="34" charset="0"/>
              </a:rPr>
              <a:t>lata</a:t>
            </a:r>
            <a:r>
              <a:rPr lang="en-US" b="0" i="0" dirty="0">
                <a:solidFill>
                  <a:srgbClr val="000000"/>
                </a:solidFill>
                <a:effectLst/>
                <a:latin typeface="Open Sans" panose="020B0606030504020204" pitchFamily="34" charset="0"/>
              </a:rPr>
              <a:t>, and alopecia. The primary ulcerative lesion may still be present. Because of the wide array of symptoms and signs possibly indicating secondary syphilis, serologic tests for syphilis and a physical examination are crucial to determining if a case should be classified as secondary syphilis.</a:t>
            </a:r>
          </a:p>
          <a:p>
            <a:pPr algn="l"/>
            <a:r>
              <a:rPr lang="en-US" b="0" i="0" dirty="0">
                <a:solidFill>
                  <a:srgbClr val="000000"/>
                </a:solidFill>
                <a:effectLst/>
                <a:latin typeface="Merriweather" panose="00000500000000000000" pitchFamily="2" charset="0"/>
              </a:rPr>
              <a:t>Laboratory criteria for diagnosis</a:t>
            </a:r>
          </a:p>
          <a:p>
            <a:pPr algn="l"/>
            <a:r>
              <a:rPr lang="en-US" b="0" i="1" dirty="0">
                <a:solidFill>
                  <a:srgbClr val="000000"/>
                </a:solidFill>
                <a:effectLst/>
                <a:latin typeface="Open Sans" panose="020B0606030504020204" pitchFamily="34" charset="0"/>
              </a:rPr>
              <a:t>Confirmatory:</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darkfield microscopy in a clinical specimen that was not obtained from the oropharynx and is not potentially contaminated by stool, OR</a:t>
            </a:r>
          </a:p>
          <a:p>
            <a:pPr algn="l"/>
            <a:r>
              <a:rPr lang="en-US" b="0" i="0" dirty="0">
                <a:solidFill>
                  <a:srgbClr val="000000"/>
                </a:solidFill>
                <a:effectLst/>
                <a:latin typeface="Open Sans" panose="020B0606030504020204" pitchFamily="34" charset="0"/>
              </a:rPr>
              <a:t>Demonstration of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by polymerase chain reaction (PCR) or equivalent direct molecular methods in any clinical specimen.</a:t>
            </a:r>
          </a:p>
          <a:p>
            <a:pPr algn="l"/>
            <a:r>
              <a:rPr lang="en-US" b="0" i="1" dirty="0">
                <a:solidFill>
                  <a:srgbClr val="000000"/>
                </a:solidFill>
                <a:effectLst/>
                <a:latin typeface="Open Sans" panose="020B0606030504020204" pitchFamily="34" charset="0"/>
              </a:rPr>
              <a:t>Supportive:</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reactive nontreponemal serologic test (VDRL, RPR, or equivalent serologic methods), AND</a:t>
            </a:r>
          </a:p>
          <a:p>
            <a:pPr algn="l"/>
            <a:r>
              <a:rPr lang="en-US" b="0" i="0" dirty="0">
                <a:solidFill>
                  <a:srgbClr val="000000"/>
                </a:solidFill>
                <a:effectLst/>
                <a:latin typeface="Open Sans" panose="020B0606030504020204" pitchFamily="34" charset="0"/>
              </a:rPr>
              <a:t>A reactive treponemal serologic test (TP-PA, EIA, CIA, or equivalent serologic methods).”</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24</a:t>
            </a:fld>
            <a:endParaRPr lang="en-US"/>
          </a:p>
        </p:txBody>
      </p:sp>
    </p:spTree>
    <p:extLst>
      <p:ext uri="{BB962C8B-B14F-4D97-AF65-F5344CB8AC3E}">
        <p14:creationId xmlns:p14="http://schemas.microsoft.com/office/powerpoint/2010/main" val="156954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person with no clinical signs or symptoms of primary or secondary syphilis who has one of the following:</a:t>
            </a:r>
          </a:p>
          <a:p>
            <a:pPr algn="l"/>
            <a:r>
              <a:rPr lang="en-US" b="0" i="0" dirty="0">
                <a:solidFill>
                  <a:srgbClr val="000000"/>
                </a:solidFill>
                <a:effectLst/>
                <a:latin typeface="Open Sans" panose="020B0606030504020204" pitchFamily="34" charset="0"/>
              </a:rPr>
              <a:t>No prior history of syphilis, AND a current reactive nontreponemal test (e.g., VDRL, RPR, or equivalent serologic methods), AND a current reactive treponemal test (e.g., TP-PA, EIA, CIA, or equivalent serologic methods), OR</a:t>
            </a:r>
          </a:p>
          <a:p>
            <a:pPr algn="l"/>
            <a:r>
              <a:rPr lang="en-US" b="0" i="0" dirty="0">
                <a:solidFill>
                  <a:srgbClr val="000000"/>
                </a:solidFill>
                <a:effectLst/>
                <a:latin typeface="Open Sans" panose="020B0606030504020204" pitchFamily="34" charset="0"/>
              </a:rPr>
              <a:t>A prior history of syphilis and meets the supportive laboratory criteria.</a:t>
            </a:r>
          </a:p>
          <a:p>
            <a:pPr algn="l"/>
            <a:r>
              <a:rPr lang="en-US" b="0" i="0" dirty="0">
                <a:solidFill>
                  <a:srgbClr val="000000"/>
                </a:solidFill>
                <a:effectLst/>
                <a:latin typeface="Open Sans" panose="020B0606030504020204" pitchFamily="34" charset="0"/>
              </a:rPr>
              <a:t>AND evidence of having acquired the infection within the previous 12 months based on one or more of the following criteria:</a:t>
            </a:r>
          </a:p>
          <a:p>
            <a:pPr algn="l"/>
            <a:r>
              <a:rPr lang="en-US" b="0" i="0" dirty="0">
                <a:solidFill>
                  <a:srgbClr val="000000"/>
                </a:solidFill>
                <a:effectLst/>
                <a:latin typeface="Open Sans" panose="020B0606030504020204" pitchFamily="34" charset="0"/>
              </a:rPr>
              <a:t>Documented seroconversion or fourfold or greater increase in titer of a nontreponemal test during the previous 12 months, unless there is evidence that this increase was not sustained for &gt;2 weeks</a:t>
            </a:r>
          </a:p>
          <a:p>
            <a:pPr algn="l"/>
            <a:r>
              <a:rPr lang="en-US" b="0" i="0" dirty="0">
                <a:solidFill>
                  <a:srgbClr val="000000"/>
                </a:solidFill>
                <a:effectLst/>
                <a:latin typeface="Open Sans" panose="020B0606030504020204" pitchFamily="34" charset="0"/>
              </a:rPr>
              <a:t>Documented seroconversion of a treponemal test during the previous 12 months</a:t>
            </a:r>
          </a:p>
          <a:p>
            <a:pPr algn="l"/>
            <a:r>
              <a:rPr lang="en-US" b="0" i="0" dirty="0">
                <a:solidFill>
                  <a:srgbClr val="000000"/>
                </a:solidFill>
                <a:effectLst/>
                <a:latin typeface="Open Sans" panose="020B0606030504020204" pitchFamily="34" charset="0"/>
              </a:rPr>
              <a:t>A history of symptoms consistent with primary or secondary syphilis during the previous 12 months</a:t>
            </a:r>
          </a:p>
          <a:p>
            <a:pPr algn="l"/>
            <a:r>
              <a:rPr lang="en-US" b="0" i="0" dirty="0">
                <a:solidFill>
                  <a:srgbClr val="000000"/>
                </a:solidFill>
                <a:effectLst/>
                <a:latin typeface="Open Sans" panose="020B0606030504020204" pitchFamily="34" charset="0"/>
              </a:rPr>
              <a:t>Meets epidemiologic criteria.</a:t>
            </a:r>
          </a:p>
          <a:p>
            <a:pPr algn="l"/>
            <a:r>
              <a:rPr lang="en-US" b="0" i="1" dirty="0">
                <a:solidFill>
                  <a:srgbClr val="000000"/>
                </a:solidFill>
                <a:effectLst/>
                <a:latin typeface="Open Sans" panose="020B0606030504020204" pitchFamily="34" charset="0"/>
              </a:rPr>
              <a:t>Epidemiological criteria:</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history of sexual exposure to a partner within the previous 12 months who had primary, secondary, or early non-primary non-secondary syphilis (documented independently as duration &lt;12 months).</a:t>
            </a:r>
          </a:p>
          <a:p>
            <a:pPr algn="l"/>
            <a:r>
              <a:rPr lang="en-US" b="0" i="0" dirty="0">
                <a:solidFill>
                  <a:srgbClr val="000000"/>
                </a:solidFill>
                <a:effectLst/>
                <a:latin typeface="Open Sans" panose="020B0606030504020204" pitchFamily="34" charset="0"/>
              </a:rPr>
              <a:t>Only sexual contact (sexual debut) was within the previous 12 months.”</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25</a:t>
            </a:fld>
            <a:endParaRPr lang="en-US"/>
          </a:p>
        </p:txBody>
      </p:sp>
    </p:spTree>
    <p:extLst>
      <p:ext uri="{BB962C8B-B14F-4D97-AF65-F5344CB8AC3E}">
        <p14:creationId xmlns:p14="http://schemas.microsoft.com/office/powerpoint/2010/main" val="2941951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hlinkClick r:id="rId3"/>
              </a:rPr>
              <a:t>Case Definitions in Effect During 2019 (cdc.gov)</a:t>
            </a:r>
            <a:endParaRPr lang="en-US" b="0" i="1" dirty="0">
              <a:solidFill>
                <a:srgbClr val="000000"/>
              </a:solidFill>
              <a:effectLst/>
              <a:latin typeface="Merriweather" panose="00000500000000000000" pitchFamily="2" charset="0"/>
            </a:endParaRPr>
          </a:p>
          <a:p>
            <a:pPr algn="l"/>
            <a:r>
              <a:rPr lang="en-US" b="0" i="1" dirty="0">
                <a:solidFill>
                  <a:srgbClr val="000000"/>
                </a:solidFill>
                <a:effectLst/>
                <a:latin typeface="Merriweather" panose="00000500000000000000" pitchFamily="2" charset="0"/>
              </a:rPr>
              <a:t>“Syphilis, unknown duration or late</a:t>
            </a:r>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Clinical description</a:t>
            </a:r>
          </a:p>
          <a:p>
            <a:pPr algn="l"/>
            <a:r>
              <a:rPr lang="en-US" b="0" i="0" dirty="0">
                <a:solidFill>
                  <a:srgbClr val="000000"/>
                </a:solidFill>
                <a:effectLst/>
                <a:latin typeface="Open Sans" panose="020B0606030504020204" pitchFamily="34" charset="0"/>
              </a:rPr>
              <a:t>A stage of infection caused by </a:t>
            </a:r>
            <a:r>
              <a:rPr lang="en-US" b="0" i="1" dirty="0">
                <a:solidFill>
                  <a:srgbClr val="000000"/>
                </a:solidFill>
                <a:effectLst/>
                <a:latin typeface="Open Sans" panose="020B0606030504020204" pitchFamily="34" charset="0"/>
              </a:rPr>
              <a:t>T. pallidum</a:t>
            </a:r>
            <a:r>
              <a:rPr lang="en-US" b="0" i="0" dirty="0">
                <a:solidFill>
                  <a:srgbClr val="000000"/>
                </a:solidFill>
                <a:effectLst/>
                <a:latin typeface="Open Sans" panose="020B0606030504020204" pitchFamily="34" charset="0"/>
              </a:rPr>
              <a:t> in which initial infection has occurred &gt;12 months previously or in which there is insufficient evidence to conclude that infection was acquired during the previous 12 months.</a:t>
            </a:r>
          </a:p>
          <a:p>
            <a:pPr algn="l"/>
            <a:r>
              <a:rPr lang="en-US" b="0" i="0" dirty="0">
                <a:solidFill>
                  <a:srgbClr val="000000"/>
                </a:solidFill>
                <a:effectLst/>
                <a:latin typeface="Merriweather" panose="00000500000000000000" pitchFamily="2" charset="0"/>
              </a:rPr>
              <a:t>Case classification</a:t>
            </a:r>
          </a:p>
          <a:p>
            <a:pPr algn="l"/>
            <a:r>
              <a:rPr lang="en-US" b="0" i="1" dirty="0">
                <a:solidFill>
                  <a:srgbClr val="000000"/>
                </a:solidFill>
                <a:effectLst/>
                <a:latin typeface="Open Sans" panose="020B0606030504020204" pitchFamily="34" charset="0"/>
              </a:rPr>
              <a:t>Probable:</a:t>
            </a:r>
            <a:r>
              <a:rPr lang="en-US" b="0" i="0" dirty="0">
                <a:solidFill>
                  <a:srgbClr val="000000"/>
                </a:solidFill>
                <a:effectLst/>
                <a:latin typeface="Open Sans" panose="020B0606030504020204" pitchFamily="34" charset="0"/>
              </a:rPr>
              <a:t> a person with no clinical signs or symptoms of primary or secondary syphilis who meets one of the following sets of criteria:</a:t>
            </a:r>
          </a:p>
          <a:p>
            <a:pPr algn="l"/>
            <a:r>
              <a:rPr lang="en-US" b="0" i="0" dirty="0">
                <a:solidFill>
                  <a:srgbClr val="000000"/>
                </a:solidFill>
                <a:effectLst/>
                <a:latin typeface="Open Sans" panose="020B0606030504020204" pitchFamily="34" charset="0"/>
              </a:rPr>
              <a:t>No prior history of syphilis, and a current reactive nontreponemal test (e.g., VDRL, RPR, or equivalent serologic methods), and a current reactive treponemal test (e.g., TP-PA, EIA, CIA, or equivalent serologic methods), OR</a:t>
            </a:r>
          </a:p>
          <a:p>
            <a:pPr algn="l"/>
            <a:r>
              <a:rPr lang="en-US" b="0" i="0" dirty="0">
                <a:solidFill>
                  <a:srgbClr val="000000"/>
                </a:solidFill>
                <a:effectLst/>
                <a:latin typeface="Open Sans" panose="020B0606030504020204" pitchFamily="34" charset="0"/>
              </a:rPr>
              <a:t>A prior history of syphilis, and a current nontreponemal test titer demonstrating fourfold or greater increase from the last nontreponemal test titer, unless there is evidence that this increase was not sustained for &gt;2 weeks, OR</a:t>
            </a:r>
          </a:p>
          <a:p>
            <a:pPr algn="l"/>
            <a:r>
              <a:rPr lang="en-US" b="0" i="0" dirty="0">
                <a:solidFill>
                  <a:srgbClr val="000000"/>
                </a:solidFill>
                <a:effectLst/>
                <a:latin typeface="Open Sans" panose="020B0606030504020204" pitchFamily="34" charset="0"/>
              </a:rPr>
              <a:t>Clinical signs or symptoms and laboratory results that meet the likely or verified criteria for neurologic, ocular, </a:t>
            </a:r>
            <a:r>
              <a:rPr lang="en-US" b="0" i="0" dirty="0" err="1">
                <a:solidFill>
                  <a:srgbClr val="000000"/>
                </a:solidFill>
                <a:effectLst/>
                <a:latin typeface="Open Sans" panose="020B0606030504020204" pitchFamily="34" charset="0"/>
              </a:rPr>
              <a:t>otic</a:t>
            </a:r>
            <a:r>
              <a:rPr lang="en-US" b="0" i="0" dirty="0">
                <a:solidFill>
                  <a:srgbClr val="000000"/>
                </a:solidFill>
                <a:effectLst/>
                <a:latin typeface="Open Sans" panose="020B0606030504020204" pitchFamily="34" charset="0"/>
              </a:rPr>
              <a:t>, or late clinical manifestations syphilis (see below)</a:t>
            </a:r>
          </a:p>
          <a:p>
            <a:pPr algn="l"/>
            <a:r>
              <a:rPr lang="en-US" b="0" i="0" dirty="0">
                <a:solidFill>
                  <a:srgbClr val="000000"/>
                </a:solidFill>
                <a:effectLst/>
                <a:latin typeface="Open Sans" panose="020B0606030504020204" pitchFamily="34" charset="0"/>
              </a:rPr>
              <a:t>AND who has no evidence of having acquired the disease within the preceding 12 months (see Syphilis, early non-primary non-secondary).</a:t>
            </a:r>
          </a:p>
          <a:p>
            <a:pPr algn="l"/>
            <a:r>
              <a:rPr lang="en-US" b="0" i="1" dirty="0">
                <a:solidFill>
                  <a:srgbClr val="000000"/>
                </a:solidFill>
                <a:effectLst/>
                <a:latin typeface="Open Sans" panose="020B0606030504020204" pitchFamily="34" charset="0"/>
              </a:rPr>
              <a:t>Comments:</a:t>
            </a:r>
            <a:r>
              <a:rPr lang="en-US" b="0" i="0" dirty="0">
                <a:solidFill>
                  <a:srgbClr val="000000"/>
                </a:solidFill>
                <a:effectLst/>
                <a:latin typeface="Open Sans" panose="020B0606030504020204" pitchFamily="34" charset="0"/>
              </a:rPr>
              <a:t> Although cases of syphilis of unknown duration are grouped together with late syphilis for the purposes of surveillance, the conservative clinical and public health responses to these cases will differ when there is uncertainty about the duration of infection. When faced with uncertainty, clinicians should act conservatively and treat unknown duration syphilis as if it were late infection, with three doses of benzathine penicillin. In contrast, the most conservative approach for STD control programs would be to manage cases of syphilis of unknown duration as early non-primary non-secondary infections and search for partners who may have been recently infected. Because this would not be feasible for most STD control programs, programs should consider prioritizing cases of syphilis of unknown duration with higher nontreponemal titers (e.g., 1:32 or higher) for investigation and partner services. Although nontreponemal titers cannot reliably distinguish between early infection (&lt;12 months duration) and late infection (&gt;12 months duration), nontreponemal titers usually are higher early in the course of syphilis infection.</a:t>
            </a:r>
          </a:p>
          <a:p>
            <a:endParaRPr lang="en-US" dirty="0"/>
          </a:p>
        </p:txBody>
      </p:sp>
      <p:sp>
        <p:nvSpPr>
          <p:cNvPr id="4" name="Slide Number Placeholder 3"/>
          <p:cNvSpPr>
            <a:spLocks noGrp="1"/>
          </p:cNvSpPr>
          <p:nvPr>
            <p:ph type="sldNum" sz="quarter" idx="5"/>
          </p:nvPr>
        </p:nvSpPr>
        <p:spPr/>
        <p:txBody>
          <a:bodyPr/>
          <a:lstStyle/>
          <a:p>
            <a:fld id="{4BE76DC9-BC7F-4BF2-A299-553B42872DAB}" type="slidenum">
              <a:rPr lang="en-US" smtClean="0"/>
              <a:t>26</a:t>
            </a:fld>
            <a:endParaRPr lang="en-US"/>
          </a:p>
        </p:txBody>
      </p:sp>
    </p:spTree>
    <p:extLst>
      <p:ext uri="{BB962C8B-B14F-4D97-AF65-F5344CB8AC3E}">
        <p14:creationId xmlns:p14="http://schemas.microsoft.com/office/powerpoint/2010/main" val="162955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1834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Foundational  to the syphilis response nationally is treatment with benzathine penicillin., the only recommended treatment for pregnant women. The national shortage of benzathine penicillin has affected the public health response to curbing the syphilis increases in the United States.  The Indian Health Service has ensured that an adequate supply of benzathine penicillin is available for tribal members receiving care through I H S and tribal health facilities. </a:t>
            </a:r>
          </a:p>
        </p:txBody>
      </p:sp>
      <p:sp>
        <p:nvSpPr>
          <p:cNvPr id="4" name="Slide Number Placeholder 3"/>
          <p:cNvSpPr>
            <a:spLocks noGrp="1"/>
          </p:cNvSpPr>
          <p:nvPr>
            <p:ph type="sldNum" sz="quarter" idx="5"/>
          </p:nvPr>
        </p:nvSpPr>
        <p:spPr/>
        <p:txBody>
          <a:bodyPr/>
          <a:lstStyle/>
          <a:p>
            <a:fld id="{A3A10F09-5B58-4BF2-8268-DF885C611F45}" type="slidenum">
              <a:rPr lang="en-US" smtClean="0"/>
              <a:t>35</a:t>
            </a:fld>
            <a:endParaRPr lang="en-US"/>
          </a:p>
        </p:txBody>
      </p:sp>
    </p:spTree>
    <p:extLst>
      <p:ext uri="{BB962C8B-B14F-4D97-AF65-F5344CB8AC3E}">
        <p14:creationId xmlns:p14="http://schemas.microsoft.com/office/powerpoint/2010/main" val="215969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10F09-5B58-4BF2-8268-DF885C611F45}" type="slidenum">
              <a:rPr lang="en-US" smtClean="0"/>
              <a:t>41</a:t>
            </a:fld>
            <a:endParaRPr lang="en-US"/>
          </a:p>
        </p:txBody>
      </p:sp>
    </p:spTree>
    <p:extLst>
      <p:ext uri="{BB962C8B-B14F-4D97-AF65-F5344CB8AC3E}">
        <p14:creationId xmlns:p14="http://schemas.microsoft.com/office/powerpoint/2010/main" val="3439148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669d7e626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669d7e626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Switching over to congenital syphilis quickly….Arizona has experienced a higher rate of congenital syphilis in comparison to the US for the last 5 years.</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In 2022 in Arizona, 285 congenital cases were reported per 100,000 births. The 2022 US rate has yet to be released, but in 2021 the US had a rate of 78 cases per 100,000 births.</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Congenital syphilis is present throughout the state, as shown by the map on the right. Gila county has the highest rate of congenital syphilis in the state. However, it’s important to keep in mind that rates can be high in areas with a very low population, where even a handful of cases can result in high rates. Ultimately, most congenital syphilis cases reported in Arizona occur in Maricopa county, where the majority of the Arizona population lives.</a:t>
            </a:r>
            <a:endParaRPr>
              <a:latin typeface="Calibri"/>
              <a:ea typeface="Calibri"/>
              <a:cs typeface="Calibri"/>
              <a:sym typeface="Calibri"/>
            </a:endParaRPr>
          </a:p>
          <a:p>
            <a:pPr marL="0" lvl="0" indent="0" algn="l" rtl="0">
              <a:lnSpc>
                <a:spcPct val="115000"/>
              </a:lnSpc>
              <a:spcBef>
                <a:spcPts val="0"/>
              </a:spcBef>
              <a:spcAft>
                <a:spcPts val="0"/>
              </a:spcAft>
              <a:buNone/>
            </a:pPr>
            <a:endParaRPr i="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endParaRPr i="1">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i="1">
                <a:solidFill>
                  <a:srgbClr val="FF0000"/>
                </a:solidFill>
                <a:latin typeface="Calibri"/>
                <a:ea typeface="Calibri"/>
                <a:cs typeface="Calibri"/>
                <a:sym typeface="Calibri"/>
              </a:rPr>
              <a:t>***2022 US rate not yet published – using 2021 US rate for comparison. 2022 Arizona rate calculated using 2020 birth population denominators, 2021 &amp; 2022 birth population not released.***</a:t>
            </a:r>
            <a:endParaRPr i="1">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i="1">
                <a:latin typeface="Calibri"/>
                <a:ea typeface="Calibri"/>
                <a:cs typeface="Calibri"/>
                <a:sym typeface="Calibri"/>
              </a:rPr>
              <a:t>Per the 2021 STD Surveillance Report by CDC - the national CS rate in 2021 was 78 per 100,000 live births - a 31% relative increase compared to the year prior.</a:t>
            </a:r>
            <a:endParaRPr i="1">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i="1">
                <a:latin typeface="Calibri"/>
                <a:ea typeface="Calibri"/>
                <a:cs typeface="Calibri"/>
                <a:sym typeface="Calibri"/>
              </a:rPr>
              <a:t>To put this information in a national context – nationally, CS has increased over 200% in the last 5 years, with over 2,800 cases reported </a:t>
            </a:r>
            <a:r>
              <a:rPr lang="en">
                <a:latin typeface="Calibri"/>
                <a:ea typeface="Calibri"/>
                <a:cs typeface="Calibri"/>
                <a:sym typeface="Calibri"/>
              </a:rPr>
              <a:t>in 2021.</a:t>
            </a:r>
            <a:endParaRPr/>
          </a:p>
        </p:txBody>
      </p:sp>
      <p:sp>
        <p:nvSpPr>
          <p:cNvPr id="133" name="Google Shape;133;g2669d7e626f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69b925a0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69b925a0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In Arizona in 2022, there were a total of 219 congenital cases reported.</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The graph shown here includes congenital cases in the lighter blue, with female early syphilis cases in the darker blue. The increase of congenital cases over the past few years is a reflection of the increase of syphilis among reproductive-age women, which highlights the importance of ensuring pregnant persons are brought to treatment in a timely manner, especially for persons who may experience barriers when accessing care.</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latin typeface="Calibri"/>
                <a:ea typeface="Calibri"/>
                <a:cs typeface="Calibri"/>
                <a:sym typeface="Calibri"/>
              </a:rPr>
              <a:t>Additionally, nationally in</a:t>
            </a:r>
            <a:r>
              <a:rPr lang="en" b="1">
                <a:latin typeface="Calibri"/>
                <a:ea typeface="Calibri"/>
                <a:cs typeface="Calibri"/>
                <a:sym typeface="Calibri"/>
              </a:rPr>
              <a:t> 2021</a:t>
            </a:r>
            <a:r>
              <a:rPr lang="en">
                <a:latin typeface="Calibri"/>
                <a:ea typeface="Calibri"/>
                <a:cs typeface="Calibri"/>
                <a:sym typeface="Calibri"/>
              </a:rPr>
              <a:t>, 220 syphilis-related stillbirths and infant deaths were reported, 14 of which occurred in Arizona. In </a:t>
            </a:r>
            <a:r>
              <a:rPr lang="en" b="1">
                <a:latin typeface="Calibri"/>
                <a:ea typeface="Calibri"/>
                <a:cs typeface="Calibri"/>
                <a:sym typeface="Calibri"/>
              </a:rPr>
              <a:t>2022</a:t>
            </a:r>
            <a:r>
              <a:rPr lang="en">
                <a:latin typeface="Calibri"/>
                <a:ea typeface="Calibri"/>
                <a:cs typeface="Calibri"/>
                <a:sym typeface="Calibri"/>
              </a:rPr>
              <a:t>, Arizona reported 32 infant deaths.</a:t>
            </a:r>
            <a:endParaRPr>
              <a:latin typeface="Calibri"/>
              <a:ea typeface="Calibri"/>
              <a:cs typeface="Calibri"/>
              <a:sym typeface="Calibri"/>
            </a:endParaRPr>
          </a:p>
          <a:p>
            <a:pPr marL="0" lvl="0" indent="0" algn="l" rtl="0">
              <a:spcBef>
                <a:spcPts val="0"/>
              </a:spcBef>
              <a:spcAft>
                <a:spcPts val="0"/>
              </a:spcAft>
              <a:buNone/>
            </a:pPr>
            <a:endParaRPr/>
          </a:p>
        </p:txBody>
      </p:sp>
      <p:sp>
        <p:nvSpPr>
          <p:cNvPr id="143" name="Google Shape;143;g2669b925a08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2012, four states and the District of Columbia (DC; 9.8% of areas with available data) had a rate of reported syphilis (all stages) greater than or equal to 18 cases per 100,000 women aged 15 to 44 years. This increased to 43 states, DC, and one US territory (88.2% of areas with available data) in 2021.</a:t>
            </a:r>
          </a:p>
          <a:p>
            <a:pPr marL="0" lvl="0" indent="0">
              <a:buNone/>
            </a:pPr>
            <a:endParaRPr/>
          </a:p>
          <a:p>
            <a:pPr marL="0" lvl="0" indent="0">
              <a:buNone/>
            </a:pPr>
            <a:r>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in all territories in both years. Due to a network security incident in December 2021, the Maryland Department of Health could not finalize their 2021 STD case notification data. 2021 data from Maryland have been suppressed for this figure; however, they are included in national and regional case counts and rates displayed in other figures.</a:t>
            </a:r>
          </a:p>
          <a:p>
            <a:pPr marL="0" lvl="0" indent="0">
              <a:buNone/>
            </a:pPr>
            <a:endParaRPr/>
          </a:p>
          <a:p>
            <a:pPr marL="0" lvl="0" indent="0">
              <a:buNone/>
            </a:pPr>
            <a:r>
              <a:t>The COVID-19 pandemic has introduced uncertainty and difficulty in interpreting STD data collected during 2020 and 2021. See Impact of COVID-19 on STDs (https://www.cdc.gov/std/statistics/2021/impact.htm) for more information.</a:t>
            </a:r>
          </a:p>
          <a:p>
            <a:pPr marL="0" lvl="0" indent="0">
              <a:buNone/>
            </a:pPr>
            <a:endParaRPr/>
          </a:p>
          <a:p>
            <a:pPr marL="0" lvl="0" indent="0">
              <a:buNone/>
            </a:pPr>
            <a:r>
              <a:t>See Technical Notes (https://www.cdc.gov/std/statistics/2021/technical-notes.htm) for information on syphilis case reporting and on interpreting reported rates in US territories.</a:t>
            </a:r>
          </a:p>
          <a:p>
            <a:pPr marL="0" lvl="0" indent="0">
              <a:buNone/>
            </a:pPr>
            <a:endParaRPr/>
          </a:p>
          <a:p>
            <a:pPr marL="0" lvl="0" indent="0">
              <a:buNone/>
            </a:pPr>
            <a:r>
              <a:t>Data points are available at https://www.cdc.gov/std/statistics/2021/data.zip.</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a:p>
          <a:p>
            <a:pPr marL="0" lvl="0" indent="0">
              <a:buNone/>
            </a:pPr>
            <a:r>
              <a:t>In 2022, there were 282 congenital syphilis-related deaths (231 stillbirths and 51 infant deaths), an increase of 24.8% from 2021 (226 in 2021 to 282 in 2022) and an increase of 193.8% from 2018 (96 in 2018 to 282 in 2022).</a:t>
            </a:r>
          </a:p>
          <a:p>
            <a:pPr marL="0" lvl="0" indent="0">
              <a:buNone/>
            </a:pPr>
            <a:endParaRPr/>
          </a:p>
          <a:p>
            <a:pPr marL="0" lvl="0" indent="0">
              <a:buNone/>
            </a:pPr>
            <a:r>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solidFill>
                  <a:srgbClr val="000000"/>
                </a:solidFill>
              </a:rPr>
              <a:t>I cannot stress enough the </a:t>
            </a:r>
            <a:r>
              <a:rPr lang="en-US" b="1" i="0" dirty="0">
                <a:solidFill>
                  <a:srgbClr val="016773"/>
                </a:solidFill>
                <a:effectLst/>
                <a:latin typeface="Calibri" panose="020F0502020204030204" pitchFamily="34" charset="0"/>
              </a:rPr>
              <a:t>Importance of contact tracing as a top level best practice for syphilis control.  This public health practice is the most effective way to identify undiagnosed syphilis at a community level  specifically….  identifying and referring sexual contacts/partners to syphilis cases for presumptive treatment to stop community-level transmission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Halting community level transmission is critical to stop outbreaks.  Consistent and frequent </a:t>
            </a:r>
            <a:r>
              <a:rPr lang="en-US" b="1" dirty="0">
                <a:solidFill>
                  <a:srgbClr val="000000"/>
                </a:solidFill>
              </a:rPr>
              <a:t>communication </a:t>
            </a:r>
            <a:r>
              <a:rPr lang="en-US" dirty="0">
                <a:solidFill>
                  <a:srgbClr val="000000"/>
                </a:solidFill>
              </a:rPr>
              <a:t>with the clinical service unit to the state, county and/or tribal Disease Intervention Specialists (DIS)  is important to relay case information to facilitate sexual partner identification and referral to care.</a:t>
            </a:r>
            <a:endParaRPr lang="en-US" b="0" i="0" dirty="0">
              <a:solidFill>
                <a:srgbClr val="000000"/>
              </a:solidFill>
              <a:effectLst/>
            </a:endParaRPr>
          </a:p>
          <a:p>
            <a:endParaRPr lang="en-US" dirty="0"/>
          </a:p>
        </p:txBody>
      </p:sp>
    </p:spTree>
    <p:extLst>
      <p:ext uri="{BB962C8B-B14F-4D97-AF65-F5344CB8AC3E}">
        <p14:creationId xmlns:p14="http://schemas.microsoft.com/office/powerpoint/2010/main" val="2422568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703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30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669b925a08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669b925a08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*2023 AZ rates calculated using 2022 AZ population (2023 denominators not available)</a:t>
            </a:r>
            <a:endParaRPr/>
          </a:p>
          <a:p>
            <a:pPr marL="0" lvl="0" indent="0" algn="l" rtl="0">
              <a:spcBef>
                <a:spcPts val="0"/>
              </a:spcBef>
              <a:spcAft>
                <a:spcPts val="0"/>
              </a:spcAft>
              <a:buNone/>
            </a:pPr>
            <a:r>
              <a:rPr lang="en"/>
              <a:t>*2023 data are preliminary and subject to change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69b925a08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69b925a08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669d7e626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669d7e626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65+ is 2% for every year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669b925a0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669b925a0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669d7bb7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669d7bb7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2023 Adult Syphilis (Including primary, secondary, early latent, and late latent/unknown duration) by Sex at Birth and Age Groups</a:t>
            </a:r>
            <a:endParaRPr/>
          </a:p>
          <a:p>
            <a:pPr marL="0" lvl="0" indent="0" algn="l" rtl="0">
              <a:spcBef>
                <a:spcPts val="0"/>
              </a:spcBef>
              <a:spcAft>
                <a:spcPts val="0"/>
              </a:spcAft>
              <a:buNone/>
            </a:pPr>
            <a:r>
              <a:rPr lang="en"/>
              <a:t>*</a:t>
            </a:r>
            <a:r>
              <a:rPr lang="en" i="1"/>
              <a:t>Please interpret data with caution; 2023 data are still preliminary.</a:t>
            </a: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t>During 2021 to 2022, the rate of reported primary and secondary syphilis among women increased 19.2% (from 7.3 to 8.7 per 100,000) and the rate among men increased 6.3% (from 25.2 to 26.8 per 100,000).</a:t>
            </a:r>
          </a:p>
          <a:p>
            <a:pPr marL="0" lvl="0" indent="0">
              <a:buNone/>
            </a:pPr>
            <a:endParaRPr/>
          </a:p>
          <a:p>
            <a:pPr marL="0" lvl="0" indent="0">
              <a:buNone/>
            </a:pPr>
            <a:r>
              <a:t>Over the last five years, the rate of reported primary and secondary syphilis among women increased 190.0% (from 3.0 to 8.7 per 100,000) and the rate among men increased 44.1% (from 18.6 to 26.8 per 100,000). Over the last 10 years, the rate among women increased 866.7% (from 0.9 to 8.7 per 100,000) and the rate among men increased 162.7% (from 10.2 to 26.8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13"/>
          <p:cNvSpPr/>
          <p:nvPr/>
        </p:nvSpPr>
        <p:spPr>
          <a:xfrm>
            <a:off x="8170065" y="4352273"/>
            <a:ext cx="288900" cy="288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a:ea typeface="Fira Sans"/>
              <a:cs typeface="Fira Sans"/>
              <a:sym typeface="Fira Sans"/>
            </a:endParaRPr>
          </a:p>
        </p:txBody>
      </p:sp>
      <p:sp>
        <p:nvSpPr>
          <p:cNvPr id="62" name="Google Shape;62;p13"/>
          <p:cNvSpPr/>
          <p:nvPr/>
        </p:nvSpPr>
        <p:spPr>
          <a:xfrm>
            <a:off x="8500719" y="4340958"/>
            <a:ext cx="652882" cy="307238"/>
          </a:xfrm>
          <a:custGeom>
            <a:avLst/>
            <a:gdLst/>
            <a:ahLst/>
            <a:cxnLst/>
            <a:rect l="l" t="t" r="r" b="b"/>
            <a:pathLst>
              <a:path w="870509" h="409651" extrusionOk="0">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a:gsLst>
              <a:gs pos="0">
                <a:schemeClr val="accent1"/>
              </a:gs>
              <a:gs pos="12000">
                <a:schemeClr val="accent1"/>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3" name="Google Shape;63;p13"/>
          <p:cNvSpPr txBox="1">
            <a:spLocks noGrp="1"/>
          </p:cNvSpPr>
          <p:nvPr>
            <p:ph type="dt" idx="10"/>
          </p:nvPr>
        </p:nvSpPr>
        <p:spPr>
          <a:xfrm>
            <a:off x="3543300" y="4362713"/>
            <a:ext cx="20574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txBox="1">
            <a:spLocks noGrp="1"/>
          </p:cNvSpPr>
          <p:nvPr>
            <p:ph type="ftr" idx="11"/>
          </p:nvPr>
        </p:nvSpPr>
        <p:spPr>
          <a:xfrm>
            <a:off x="609218" y="4348426"/>
            <a:ext cx="30861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3"/>
          <p:cNvSpPr txBox="1">
            <a:spLocks noGrp="1"/>
          </p:cNvSpPr>
          <p:nvPr>
            <p:ph type="sldNum" idx="12"/>
          </p:nvPr>
        </p:nvSpPr>
        <p:spPr>
          <a:xfrm>
            <a:off x="8103268" y="4362714"/>
            <a:ext cx="4122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Fira Sans"/>
                <a:ea typeface="Fira Sans"/>
                <a:cs typeface="Fira Sans"/>
                <a:sym typeface="Fira Sans"/>
              </a:defRPr>
            </a:lvl9pPr>
          </a:lstStyle>
          <a:p>
            <a:pPr marL="0" lvl="0" indent="0" algn="ctr" rtl="0">
              <a:spcBef>
                <a:spcPts val="0"/>
              </a:spcBef>
              <a:spcAft>
                <a:spcPts val="0"/>
              </a:spcAft>
              <a:buNone/>
            </a:pPr>
            <a:fld id="{00000000-1234-1234-1234-123412341234}" type="slidenum">
              <a:rPr lang="en"/>
              <a:t>‹#›</a:t>
            </a:fld>
            <a:endParaRPr/>
          </a:p>
        </p:txBody>
      </p:sp>
      <p:grpSp>
        <p:nvGrpSpPr>
          <p:cNvPr id="66" name="Google Shape;66;p13"/>
          <p:cNvGrpSpPr/>
          <p:nvPr/>
        </p:nvGrpSpPr>
        <p:grpSpPr>
          <a:xfrm>
            <a:off x="7499861" y="-5977"/>
            <a:ext cx="1649569" cy="1459112"/>
            <a:chOff x="9994666" y="-7969"/>
            <a:chExt cx="2199425" cy="1945482"/>
          </a:xfrm>
        </p:grpSpPr>
        <p:sp>
          <p:nvSpPr>
            <p:cNvPr id="67" name="Google Shape;67;p13"/>
            <p:cNvSpPr/>
            <p:nvPr/>
          </p:nvSpPr>
          <p:spPr>
            <a:xfrm>
              <a:off x="10712341" y="-7969"/>
              <a:ext cx="1466283" cy="1009397"/>
            </a:xfrm>
            <a:custGeom>
              <a:avLst/>
              <a:gdLst/>
              <a:ahLst/>
              <a:cxnLst/>
              <a:rect l="l" t="t" r="r" b="b"/>
              <a:pathLst>
                <a:path w="1466283" h="1009397" extrusionOk="0">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8" name="Google Shape;68;p13"/>
            <p:cNvSpPr/>
            <p:nvPr/>
          </p:nvSpPr>
          <p:spPr>
            <a:xfrm>
              <a:off x="10014209" y="321414"/>
              <a:ext cx="2178174" cy="1593786"/>
            </a:xfrm>
            <a:custGeom>
              <a:avLst/>
              <a:gdLst/>
              <a:ahLst/>
              <a:cxnLst/>
              <a:rect l="l" t="t" r="r" b="b"/>
              <a:pathLst>
                <a:path w="2178174" h="1593786" extrusionOk="0">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69" name="Google Shape;69;p13"/>
            <p:cNvSpPr/>
            <p:nvPr/>
          </p:nvSpPr>
          <p:spPr>
            <a:xfrm>
              <a:off x="10732016" y="-7969"/>
              <a:ext cx="1455658" cy="839394"/>
            </a:xfrm>
            <a:custGeom>
              <a:avLst/>
              <a:gdLst/>
              <a:ahLst/>
              <a:cxnLst/>
              <a:rect l="l" t="t" r="r" b="b"/>
              <a:pathLst>
                <a:path w="1455658" h="839394" extrusionOk="0">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0" name="Google Shape;70;p13"/>
            <p:cNvSpPr/>
            <p:nvPr/>
          </p:nvSpPr>
          <p:spPr>
            <a:xfrm>
              <a:off x="11124635" y="1146995"/>
              <a:ext cx="1062524" cy="743766"/>
            </a:xfrm>
            <a:custGeom>
              <a:avLst/>
              <a:gdLst/>
              <a:ahLst/>
              <a:cxnLst/>
              <a:rect l="l" t="t" r="r" b="b"/>
              <a:pathLst>
                <a:path w="1062524" h="743766" extrusionOk="0">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1" name="Google Shape;71;p13"/>
            <p:cNvSpPr/>
            <p:nvPr/>
          </p:nvSpPr>
          <p:spPr>
            <a:xfrm>
              <a:off x="11105057" y="1128932"/>
              <a:ext cx="1083774" cy="775642"/>
            </a:xfrm>
            <a:custGeom>
              <a:avLst/>
              <a:gdLst/>
              <a:ahLst/>
              <a:cxnLst/>
              <a:rect l="l" t="t" r="r" b="b"/>
              <a:pathLst>
                <a:path w="1083774" h="775642" extrusionOk="0">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
          <p:nvSpPr>
            <p:cNvPr id="72" name="Google Shape;72;p13"/>
            <p:cNvSpPr/>
            <p:nvPr/>
          </p:nvSpPr>
          <p:spPr>
            <a:xfrm>
              <a:off x="9994666" y="301226"/>
              <a:ext cx="2199425" cy="1636287"/>
            </a:xfrm>
            <a:custGeom>
              <a:avLst/>
              <a:gdLst/>
              <a:ahLst/>
              <a:cxnLst/>
              <a:rect l="l" t="t" r="r" b="b"/>
              <a:pathLst>
                <a:path w="2199425" h="1636287" extrusionOk="0">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grpSp>
      <p:sp>
        <p:nvSpPr>
          <p:cNvPr id="73" name="Google Shape;73;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Clr>
                <a:schemeClr val="dk1"/>
              </a:buClr>
              <a:buSzPts val="1600"/>
              <a:buChar char="•"/>
              <a:defRPr sz="1600">
                <a:solidFill>
                  <a:schemeClr val="dk1"/>
                </a:solidFill>
              </a:defRPr>
            </a:lvl1pPr>
            <a:lvl2pPr marL="914400" lvl="1" indent="-317500" algn="l" rtl="0">
              <a:lnSpc>
                <a:spcPct val="90000"/>
              </a:lnSpc>
              <a:spcBef>
                <a:spcPts val="500"/>
              </a:spcBef>
              <a:spcAft>
                <a:spcPts val="0"/>
              </a:spcAft>
              <a:buClr>
                <a:schemeClr val="dk1"/>
              </a:buClr>
              <a:buSzPts val="1400"/>
              <a:buChar char="•"/>
              <a:defRPr sz="1400">
                <a:solidFill>
                  <a:schemeClr val="dk1"/>
                </a:solidFill>
              </a:defRPr>
            </a:lvl2pPr>
            <a:lvl3pPr marL="1371600" lvl="2" indent="-304800" algn="l" rtl="0">
              <a:lnSpc>
                <a:spcPct val="90000"/>
              </a:lnSpc>
              <a:spcBef>
                <a:spcPts val="500"/>
              </a:spcBef>
              <a:spcAft>
                <a:spcPts val="0"/>
              </a:spcAft>
              <a:buClr>
                <a:schemeClr val="dk1"/>
              </a:buClr>
              <a:buSzPts val="1200"/>
              <a:buChar char="•"/>
              <a:defRPr sz="1200">
                <a:solidFill>
                  <a:schemeClr val="dk1"/>
                </a:solidFill>
              </a:defRPr>
            </a:lvl3pPr>
            <a:lvl4pPr marL="1828800" lvl="3" indent="-298450" algn="l" rtl="0">
              <a:lnSpc>
                <a:spcPct val="90000"/>
              </a:lnSpc>
              <a:spcBef>
                <a:spcPts val="500"/>
              </a:spcBef>
              <a:spcAft>
                <a:spcPts val="0"/>
              </a:spcAft>
              <a:buClr>
                <a:schemeClr val="dk1"/>
              </a:buClr>
              <a:buSzPts val="1100"/>
              <a:buChar char="•"/>
              <a:defRPr sz="1100">
                <a:solidFill>
                  <a:schemeClr val="dk1"/>
                </a:solidFill>
              </a:defRPr>
            </a:lvl4pPr>
            <a:lvl5pPr marL="2286000" lvl="4" indent="-298450" algn="l" rtl="0">
              <a:lnSpc>
                <a:spcPct val="90000"/>
              </a:lnSpc>
              <a:spcBef>
                <a:spcPts val="500"/>
              </a:spcBef>
              <a:spcAft>
                <a:spcPts val="0"/>
              </a:spcAft>
              <a:buClr>
                <a:schemeClr val="dk1"/>
              </a:buClr>
              <a:buSzPts val="1100"/>
              <a:buChar char="•"/>
              <a:defRPr sz="11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 name="Google Shape;74;p13"/>
          <p:cNvSpPr txBox="1">
            <a:spLocks noGrp="1"/>
          </p:cNvSpPr>
          <p:nvPr>
            <p:ph type="title"/>
          </p:nvPr>
        </p:nvSpPr>
        <p:spPr>
          <a:xfrm>
            <a:off x="628706" y="273844"/>
            <a:ext cx="6787800" cy="7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3"/>
          <p:cNvSpPr/>
          <p:nvPr/>
        </p:nvSpPr>
        <p:spPr>
          <a:xfrm>
            <a:off x="628650" y="1119393"/>
            <a:ext cx="4617577" cy="113300"/>
          </a:xfrm>
          <a:custGeom>
            <a:avLst/>
            <a:gdLst/>
            <a:ahLst/>
            <a:cxnLst/>
            <a:rect l="l" t="t" r="r" b="b"/>
            <a:pathLst>
              <a:path w="4629150" h="123825" extrusionOk="0">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Fira Sans"/>
              <a:ea typeface="Fira Sans"/>
              <a:cs typeface="Fira Sans"/>
              <a:sym typeface="Fira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7"/>
            <a:ext cx="8229600" cy="3218398"/>
          </a:xfrm>
        </p:spPr>
        <p:txBody>
          <a:bodyPr/>
          <a:lstStyle>
            <a:lvl1pPr marL="0" indent="0">
              <a:buFont typeface="Wingdings" panose="05000000000000000000" pitchFamily="2" charset="2"/>
              <a:buNone/>
              <a:defRPr b="0">
                <a:solidFill>
                  <a:schemeClr val="tx1"/>
                </a:solidFill>
              </a:defRPr>
            </a:lvl1pPr>
            <a:lvl2pPr marL="514337" indent="-171446">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37" indent="-171446"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2"/>
            <a:ext cx="372218" cy="276999"/>
          </a:xfrm>
          <a:prstGeom prst="rect">
            <a:avLst/>
          </a:prstGeom>
          <a:noFill/>
        </p:spPr>
        <p:txBody>
          <a:bodyPr wrap="none" rtlCol="0">
            <a:spAutoFit/>
          </a:bodyPr>
          <a:lstStyle/>
          <a:p>
            <a:fld id="{69FE1C53-EC00-467A-90D0-1E634E0048C1}" type="slidenum">
              <a:rPr lang="en-US" sz="1200" smtClean="0"/>
              <a:t>‹#›</a:t>
            </a:fld>
            <a:endParaRPr lang="en-US" sz="1200" dirty="0"/>
          </a:p>
        </p:txBody>
      </p:sp>
    </p:spTree>
    <p:extLst>
      <p:ext uri="{BB962C8B-B14F-4D97-AF65-F5344CB8AC3E}">
        <p14:creationId xmlns:p14="http://schemas.microsoft.com/office/powerpoint/2010/main" val="333361574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78056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79283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4149313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578794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2871148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716391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58609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3073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629841" y="273844"/>
            <a:ext cx="7886700" cy="994172"/>
          </a:xfrm>
        </p:spPr>
        <p:txBody>
          <a:bodyPr>
            <a:normAutofit/>
          </a:bodyPr>
          <a:lstStyle>
            <a:lvl1pPr>
              <a:defRPr sz="2700" b="1">
                <a:solidFill>
                  <a:srgbClr val="007889"/>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629842" y="1371601"/>
            <a:ext cx="3868340" cy="3270647"/>
          </a:xfrm>
        </p:spPr>
        <p:txBody>
          <a:bodyPr/>
          <a:lstStyle>
            <a:lvl1pPr>
              <a:defRPr sz="18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4629150" y="1371601"/>
            <a:ext cx="3887391" cy="3270647"/>
          </a:xfrm>
        </p:spPr>
        <p:txBody>
          <a:bodyPr/>
          <a:lstStyle>
            <a:lvl1pPr>
              <a:defRPr sz="1800" b="1">
                <a:solidFill>
                  <a:srgbClr val="BF311B"/>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5054522"/>
            <a:ext cx="9144000" cy="110783"/>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79670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458539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02470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284643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175985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4722-0740-0D44-A177-30AC758F1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7756E-21B3-2943-AAE3-EB8EE519A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6B974-3749-184A-9091-7D680B5404FA}"/>
              </a:ext>
            </a:extLst>
          </p:cNvPr>
          <p:cNvSpPr>
            <a:spLocks noGrp="1"/>
          </p:cNvSpPr>
          <p:nvPr>
            <p:ph type="dt" sz="half" idx="10"/>
          </p:nvPr>
        </p:nvSpPr>
        <p:spPr/>
        <p:txBody>
          <a:bodyPr/>
          <a:lstStyle/>
          <a:p>
            <a:pPr defTabSz="685800">
              <a:buClrTx/>
              <a:defRPr/>
            </a:pPr>
            <a:fld id="{05D1441E-AAD0-344E-A297-A239492F1BDE}" type="datetimeFigureOut">
              <a:rPr lang="en-US" sz="900" kern="1200" smtClean="0">
                <a:solidFill>
                  <a:prstClr val="black">
                    <a:tint val="75000"/>
                  </a:prstClr>
                </a:solidFill>
                <a:latin typeface="Calibri" panose="020F0502020204030204"/>
                <a:ea typeface="+mn-ea"/>
                <a:cs typeface="+mn-cs"/>
              </a:rPr>
              <a:pPr defTabSz="685800">
                <a:buClrTx/>
                <a:defRPr/>
              </a:pPr>
              <a:t>5/23/2024</a:t>
            </a:fld>
            <a:endParaRPr lang="en-US" sz="900"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4F52FA-1E11-7D41-9018-FB8EA7A232C1}"/>
              </a:ext>
            </a:extLst>
          </p:cNvPr>
          <p:cNvSpPr>
            <a:spLocks noGrp="1"/>
          </p:cNvSpPr>
          <p:nvPr>
            <p:ph type="ftr" sz="quarter" idx="11"/>
          </p:nvPr>
        </p:nvSpPr>
        <p:spPr/>
        <p:txBody>
          <a:bodyPr/>
          <a:lstStyle/>
          <a:p>
            <a:pPr algn="ctr" defTabSz="685800">
              <a:buClrTx/>
              <a:defRPr/>
            </a:pPr>
            <a:endParaRPr lang="en-US" sz="900"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AD7C2E4-AC99-BD4E-91EB-C0EEB5FF570A}"/>
              </a:ext>
            </a:extLst>
          </p:cNvPr>
          <p:cNvSpPr>
            <a:spLocks noGrp="1"/>
          </p:cNvSpPr>
          <p:nvPr>
            <p:ph type="sldNum" sz="quarter" idx="12"/>
          </p:nvPr>
        </p:nvSpPr>
        <p:spPr/>
        <p:txBody>
          <a:bodyPr/>
          <a:lstStyle/>
          <a:p>
            <a:pPr defTabSz="685800">
              <a:buClrTx/>
              <a:defRPr/>
            </a:pPr>
            <a:fld id="{1FA496D3-6A01-EF4E-AFF9-CD0B4EC02A1D}" type="slidenum">
              <a:rPr lang="en-US" sz="900" kern="1200" smtClean="0">
                <a:solidFill>
                  <a:prstClr val="black">
                    <a:tint val="75000"/>
                  </a:prstClr>
                </a:solidFill>
                <a:latin typeface="Calibri" panose="020F0502020204030204"/>
                <a:ea typeface="+mn-ea"/>
                <a:cs typeface="+mn-cs"/>
              </a:rPr>
              <a:pPr defTabSz="685800">
                <a:buClrTx/>
                <a:defRPr/>
              </a:pPr>
              <a:t>‹#›</a:t>
            </a:fld>
            <a:endParaRPr lang="en-US" sz="9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8782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590843"/>
            <a:ext cx="8254603" cy="3397347"/>
          </a:xfrm>
        </p:spPr>
        <p:txBody>
          <a:bodyPr/>
          <a:lstStyle>
            <a:lvl1pPr>
              <a:spcAft>
                <a:spcPts val="900"/>
              </a:spcAft>
              <a:buNone/>
              <a:defRPr sz="2700" b="1">
                <a:solidFill>
                  <a:srgbClr val="007889"/>
                </a:solidFill>
              </a:defRPr>
            </a:lvl1pPr>
            <a:lvl2pPr marL="217885" indent="-217885">
              <a:spcBef>
                <a:spcPts val="450"/>
              </a:spcBef>
              <a:spcAft>
                <a:spcPts val="450"/>
              </a:spcAft>
              <a:buClr>
                <a:srgbClr val="9B4E9E"/>
              </a:buClr>
              <a:buFont typeface="Wingdings" panose="05000000000000000000" pitchFamily="2" charset="2"/>
              <a:buChar char="§"/>
              <a:defRPr sz="2100"/>
            </a:lvl2pPr>
            <a:lvl3pPr marL="467916" indent="-250031">
              <a:spcBef>
                <a:spcPts val="450"/>
              </a:spcBef>
              <a:spcAft>
                <a:spcPts val="450"/>
              </a:spcAft>
              <a:buClr>
                <a:srgbClr val="692145"/>
              </a:buClr>
              <a:defRPr sz="1800"/>
            </a:lvl3pPr>
            <a:lvl4pPr marL="685800" indent="-173831">
              <a:spcBef>
                <a:spcPts val="450"/>
              </a:spcBef>
              <a:spcAft>
                <a:spcPts val="45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888D033A-7363-46FB-9234-EC0DEFB58945}"/>
              </a:ext>
            </a:extLst>
          </p:cNvPr>
          <p:cNvGrpSpPr/>
          <p:nvPr userDrawn="1"/>
        </p:nvGrpSpPr>
        <p:grpSpPr>
          <a:xfrm>
            <a:off x="0" y="5054522"/>
            <a:ext cx="9144000" cy="110783"/>
            <a:chOff x="0" y="6739363"/>
            <a:chExt cx="12192000" cy="147710"/>
          </a:xfrm>
        </p:grpSpPr>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250"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1311880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1519146"/>
            <a:ext cx="7772399" cy="1855807"/>
          </a:xfrm>
        </p:spPr>
        <p:txBody>
          <a:bodyPr anchor="t"/>
          <a:lstStyle>
            <a:lvl1pPr>
              <a:defRPr sz="40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2" y="3511264"/>
            <a:ext cx="7772398" cy="800100"/>
          </a:xfrm>
        </p:spPr>
        <p:txBody>
          <a:bodyPr anchor="t">
            <a:normAutofit/>
          </a:bodyPr>
          <a:lstStyle>
            <a:lvl1pPr marL="0" indent="0" algn="l">
              <a:buNone/>
              <a:defRPr sz="2100">
                <a:solidFill>
                  <a:srgbClr val="222222"/>
                </a:solidFill>
              </a:defRPr>
            </a:lvl1pPr>
            <a:lvl2pPr marL="342337" indent="0" algn="ctr">
              <a:buNone/>
              <a:defRPr>
                <a:solidFill>
                  <a:schemeClr val="tx1">
                    <a:tint val="75000"/>
                  </a:schemeClr>
                </a:solidFill>
              </a:defRPr>
            </a:lvl2pPr>
            <a:lvl3pPr marL="684674" indent="0" algn="ctr">
              <a:buNone/>
              <a:defRPr>
                <a:solidFill>
                  <a:schemeClr val="tx1">
                    <a:tint val="75000"/>
                  </a:schemeClr>
                </a:solidFill>
              </a:defRPr>
            </a:lvl3pPr>
            <a:lvl4pPr marL="1027012" indent="0" algn="ctr">
              <a:buNone/>
              <a:defRPr>
                <a:solidFill>
                  <a:schemeClr val="tx1">
                    <a:tint val="75000"/>
                  </a:schemeClr>
                </a:solidFill>
              </a:defRPr>
            </a:lvl4pPr>
            <a:lvl5pPr marL="1369349" indent="0" algn="ctr">
              <a:buNone/>
              <a:defRPr>
                <a:solidFill>
                  <a:schemeClr val="tx1">
                    <a:tint val="75000"/>
                  </a:schemeClr>
                </a:solidFill>
              </a:defRPr>
            </a:lvl5pPr>
            <a:lvl6pPr marL="1711686" indent="0" algn="ctr">
              <a:buNone/>
              <a:defRPr>
                <a:solidFill>
                  <a:schemeClr val="tx1">
                    <a:tint val="75000"/>
                  </a:schemeClr>
                </a:solidFill>
              </a:defRPr>
            </a:lvl6pPr>
            <a:lvl7pPr marL="2054023" indent="0" algn="ctr">
              <a:buNone/>
              <a:defRPr>
                <a:solidFill>
                  <a:schemeClr val="tx1">
                    <a:tint val="75000"/>
                  </a:schemeClr>
                </a:solidFill>
              </a:defRPr>
            </a:lvl7pPr>
            <a:lvl8pPr marL="2396360" indent="0" algn="ctr">
              <a:buNone/>
              <a:defRPr>
                <a:solidFill>
                  <a:schemeClr val="tx1">
                    <a:tint val="75000"/>
                  </a:schemeClr>
                </a:solidFill>
              </a:defRPr>
            </a:lvl8pPr>
            <a:lvl9pPr marL="2738698"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7719761" y="4764531"/>
            <a:ext cx="738443" cy="274320"/>
          </a:xfrm>
          <a:prstGeom prst="rect">
            <a:avLst/>
          </a:prstGeom>
        </p:spPr>
        <p:txBody>
          <a:bodyPr anchor="ctr"/>
          <a:lstStyle>
            <a:lvl1pPr>
              <a:defRPr sz="900" b="0" i="0">
                <a:solidFill>
                  <a:srgbClr val="88A7DF"/>
                </a:solidFill>
                <a:latin typeface="+mn-lt"/>
                <a:cs typeface="ITC Avant Garde Std Bk Cn"/>
              </a:defRPr>
            </a:lvl1pPr>
          </a:lstStyle>
          <a:p>
            <a:fld id="{20B397DD-A1F4-BD42-8C23-B4EC6E2FB771}" type="datetime1">
              <a:rPr lang="en-US" smtClean="0"/>
              <a:t>5/23/2024</a:t>
            </a:fld>
            <a:endParaRPr lang="en-US" dirty="0"/>
          </a:p>
        </p:txBody>
      </p:sp>
      <p:sp>
        <p:nvSpPr>
          <p:cNvPr id="12" name="Footer Placeholder 4"/>
          <p:cNvSpPr>
            <a:spLocks noGrp="1"/>
          </p:cNvSpPr>
          <p:nvPr>
            <p:ph type="ftr" sz="quarter" idx="11"/>
          </p:nvPr>
        </p:nvSpPr>
        <p:spPr>
          <a:xfrm>
            <a:off x="3352459" y="4764531"/>
            <a:ext cx="4367298" cy="274320"/>
          </a:xfrm>
          <a:prstGeom prst="rect">
            <a:avLst/>
          </a:prstGeom>
        </p:spPr>
        <p:txBody>
          <a:bodyPr anchor="ctr"/>
          <a:lstStyle>
            <a:lvl1pPr>
              <a:defRPr sz="9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262121"/>
            <a:ext cx="2956560" cy="754380"/>
          </a:xfrm>
          <a:prstGeom prst="rect">
            <a:avLst/>
          </a:prstGeom>
        </p:spPr>
      </p:pic>
    </p:spTree>
    <p:extLst>
      <p:ext uri="{BB962C8B-B14F-4D97-AF65-F5344CB8AC3E}">
        <p14:creationId xmlns:p14="http://schemas.microsoft.com/office/powerpoint/2010/main" val="3490093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1" y="4764531"/>
            <a:ext cx="738443" cy="274320"/>
          </a:xfrm>
          <a:prstGeom prst="rect">
            <a:avLst/>
          </a:prstGeom>
        </p:spPr>
        <p:txBody>
          <a:bodyPr anchor="ctr"/>
          <a:lstStyle>
            <a:lvl1pPr>
              <a:defRPr sz="900">
                <a:solidFill>
                  <a:srgbClr val="88A7DF"/>
                </a:solidFill>
              </a:defRPr>
            </a:lvl1pPr>
          </a:lstStyle>
          <a:p>
            <a:fld id="{CA979852-C97B-B14C-9B2A-62C7CA124200}" type="datetime1">
              <a:rPr lang="en-US" smtClean="0"/>
              <a:t>5/23/2024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196781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2390380"/>
            <a:ext cx="7659687" cy="876301"/>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8" y="1165225"/>
            <a:ext cx="6135687" cy="1225154"/>
          </a:xfrm>
        </p:spPr>
        <p:txBody>
          <a:bodyPr anchor="b"/>
          <a:lstStyle>
            <a:lvl1pPr marL="0" indent="0">
              <a:buNone/>
              <a:defRPr sz="1500">
                <a:solidFill>
                  <a:srgbClr val="222222"/>
                </a:solidFill>
              </a:defRPr>
            </a:lvl1pPr>
            <a:lvl2pPr marL="342337" indent="0">
              <a:buNone/>
              <a:defRPr sz="1350">
                <a:solidFill>
                  <a:schemeClr val="tx1">
                    <a:tint val="75000"/>
                  </a:schemeClr>
                </a:solidFill>
              </a:defRPr>
            </a:lvl2pPr>
            <a:lvl3pPr marL="684674" indent="0">
              <a:buNone/>
              <a:defRPr sz="1200">
                <a:solidFill>
                  <a:schemeClr val="tx1">
                    <a:tint val="75000"/>
                  </a:schemeClr>
                </a:solidFill>
              </a:defRPr>
            </a:lvl3pPr>
            <a:lvl4pPr marL="1027012" indent="0">
              <a:buNone/>
              <a:defRPr sz="1050">
                <a:solidFill>
                  <a:schemeClr val="tx1">
                    <a:tint val="75000"/>
                  </a:schemeClr>
                </a:solidFill>
              </a:defRPr>
            </a:lvl4pPr>
            <a:lvl5pPr marL="1369349" indent="0">
              <a:buNone/>
              <a:defRPr sz="1050">
                <a:solidFill>
                  <a:schemeClr val="tx1">
                    <a:tint val="75000"/>
                  </a:schemeClr>
                </a:solidFill>
              </a:defRPr>
            </a:lvl5pPr>
            <a:lvl6pPr marL="1711686" indent="0">
              <a:buNone/>
              <a:defRPr sz="1050">
                <a:solidFill>
                  <a:schemeClr val="tx1">
                    <a:tint val="75000"/>
                  </a:schemeClr>
                </a:solidFill>
              </a:defRPr>
            </a:lvl6pPr>
            <a:lvl7pPr marL="2054023" indent="0">
              <a:buNone/>
              <a:defRPr sz="1050">
                <a:solidFill>
                  <a:schemeClr val="tx1">
                    <a:tint val="75000"/>
                  </a:schemeClr>
                </a:solidFill>
              </a:defRPr>
            </a:lvl7pPr>
            <a:lvl8pPr marL="2396360" indent="0">
              <a:buNone/>
              <a:defRPr sz="1050">
                <a:solidFill>
                  <a:schemeClr val="tx1">
                    <a:tint val="75000"/>
                  </a:schemeClr>
                </a:solidFill>
              </a:defRPr>
            </a:lvl8pPr>
            <a:lvl9pPr marL="2738698"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1" y="4764531"/>
            <a:ext cx="738443" cy="274320"/>
          </a:xfrm>
          <a:prstGeom prst="rect">
            <a:avLst/>
          </a:prstGeom>
        </p:spPr>
        <p:txBody>
          <a:bodyPr anchor="ctr"/>
          <a:lstStyle>
            <a:lvl1pPr>
              <a:defRPr sz="900">
                <a:solidFill>
                  <a:srgbClr val="88A7DF"/>
                </a:solidFill>
              </a:defRPr>
            </a:lvl1pPr>
          </a:lstStyle>
          <a:p>
            <a:fld id="{D37B11F5-7D46-2840-9E1A-95A154789C1D}" type="datetime1">
              <a:rPr lang="en-US" smtClean="0"/>
              <a:t>5/23/2024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2699400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3" y="1152144"/>
            <a:ext cx="4038599" cy="332348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1" y="4764531"/>
            <a:ext cx="738443" cy="274320"/>
          </a:xfrm>
          <a:prstGeom prst="rect">
            <a:avLst/>
          </a:prstGeom>
        </p:spPr>
        <p:txBody>
          <a:bodyPr anchor="ctr"/>
          <a:lstStyle>
            <a:lvl1pPr>
              <a:defRPr sz="900">
                <a:solidFill>
                  <a:srgbClr val="88A7DF"/>
                </a:solidFill>
              </a:defRPr>
            </a:lvl1pPr>
          </a:lstStyle>
          <a:p>
            <a:fld id="{AD7814A4-20F2-9A4C-873E-2AC2AA7D0C4C}" type="datetime1">
              <a:rPr lang="en-US" smtClean="0"/>
              <a:t>5/23/2024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1281298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1" y="1233454"/>
            <a:ext cx="3890108" cy="479822"/>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806542"/>
            <a:ext cx="3890108" cy="266908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32211" y="1806542"/>
            <a:ext cx="4038599" cy="266908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1" y="4764531"/>
            <a:ext cx="738443" cy="274320"/>
          </a:xfrm>
          <a:prstGeom prst="rect">
            <a:avLst/>
          </a:prstGeom>
        </p:spPr>
        <p:txBody>
          <a:bodyPr anchor="ctr"/>
          <a:lstStyle>
            <a:lvl1pPr>
              <a:defRPr sz="900">
                <a:solidFill>
                  <a:srgbClr val="88A7DF"/>
                </a:solidFill>
              </a:defRPr>
            </a:lvl1pPr>
          </a:lstStyle>
          <a:p>
            <a:fld id="{F0400BDD-C64E-A646-BB04-4897CB59B8FE}" type="datetime1">
              <a:rPr lang="en-US" smtClean="0"/>
              <a:t>5/23/2024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415573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1" y="4764531"/>
            <a:ext cx="738443" cy="274320"/>
          </a:xfrm>
          <a:prstGeom prst="rect">
            <a:avLst/>
          </a:prstGeom>
        </p:spPr>
        <p:txBody>
          <a:bodyPr anchor="ctr"/>
          <a:lstStyle>
            <a:lvl1pPr>
              <a:defRPr sz="900">
                <a:solidFill>
                  <a:srgbClr val="88A7DF"/>
                </a:solidFill>
              </a:defRPr>
            </a:lvl1pPr>
          </a:lstStyle>
          <a:p>
            <a:fld id="{AC92D7CF-0488-4941-A8F0-D24EE9D7CD5E}" type="datetime1">
              <a:rPr lang="en-US" smtClean="0"/>
              <a:t>5/23/2024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2998294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1" y="4764531"/>
            <a:ext cx="738443" cy="274320"/>
          </a:xfrm>
          <a:prstGeom prst="rect">
            <a:avLst/>
          </a:prstGeom>
        </p:spPr>
        <p:txBody>
          <a:bodyPr anchor="ctr"/>
          <a:lstStyle>
            <a:lvl1pPr>
              <a:defRPr sz="900">
                <a:solidFill>
                  <a:srgbClr val="88A7DF"/>
                </a:solidFill>
              </a:defRPr>
            </a:lvl1pPr>
          </a:lstStyle>
          <a:p>
            <a:fld id="{8AEC8834-0501-BB49-990B-CAD068FB829A}" type="datetime1">
              <a:rPr lang="en-US" smtClean="0"/>
              <a:t>5/23/2024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3118125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4" y="4121658"/>
            <a:ext cx="8516815" cy="445770"/>
          </a:xfrm>
        </p:spPr>
        <p:txBody>
          <a:bodyPr anchor="b"/>
          <a:lstStyle>
            <a:lvl1pPr algn="ctr">
              <a:defRPr sz="165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4" y="285752"/>
            <a:ext cx="8516815" cy="3707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1" y="4764531"/>
            <a:ext cx="738443" cy="274320"/>
          </a:xfrm>
          <a:prstGeom prst="rect">
            <a:avLst/>
          </a:prstGeom>
        </p:spPr>
        <p:txBody>
          <a:bodyPr anchor="ctr"/>
          <a:lstStyle>
            <a:lvl1pPr>
              <a:defRPr sz="900">
                <a:solidFill>
                  <a:srgbClr val="88A7DF"/>
                </a:solidFill>
              </a:defRPr>
            </a:lvl1pPr>
          </a:lstStyle>
          <a:p>
            <a:fld id="{3DF25ED4-1B54-B240-AA6E-2A9FD224D82B}" type="datetime1">
              <a:rPr lang="en-US" smtClean="0"/>
              <a:t>5/23/2024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222958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4"/>
            <a:ext cx="8588248" cy="391918"/>
          </a:xfrm>
        </p:spPr>
        <p:txBody>
          <a:bodyPr anchor="b"/>
          <a:lstStyle>
            <a:lvl1pPr algn="ctr">
              <a:defRPr sz="165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5"/>
            <a:ext cx="9144000" cy="3685442"/>
          </a:xfrm>
        </p:spPr>
        <p:txBody>
          <a:bodyPr/>
          <a:lstStyle>
            <a:lvl1pPr marL="0" indent="0">
              <a:buNone/>
              <a:defRPr sz="2400"/>
            </a:lvl1pPr>
            <a:lvl2pPr marL="342337" indent="0">
              <a:buNone/>
              <a:defRPr sz="2100"/>
            </a:lvl2pPr>
            <a:lvl3pPr marL="684674" indent="0">
              <a:buNone/>
              <a:defRPr sz="1800"/>
            </a:lvl3pPr>
            <a:lvl4pPr marL="1027012" indent="0">
              <a:buNone/>
              <a:defRPr sz="1500"/>
            </a:lvl4pPr>
            <a:lvl5pPr marL="1369349" indent="0">
              <a:buNone/>
              <a:defRPr sz="1500"/>
            </a:lvl5pPr>
            <a:lvl6pPr marL="1711686" indent="0">
              <a:buNone/>
              <a:defRPr sz="1500"/>
            </a:lvl6pPr>
            <a:lvl7pPr marL="2054023" indent="0">
              <a:buNone/>
              <a:defRPr sz="1500"/>
            </a:lvl7pPr>
            <a:lvl8pPr marL="2396360" indent="0">
              <a:buNone/>
              <a:defRPr sz="1500"/>
            </a:lvl8pPr>
            <a:lvl9pPr marL="2738698"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4205664"/>
            <a:ext cx="8588248" cy="403796"/>
          </a:xfrm>
        </p:spPr>
        <p:txBody>
          <a:bodyPr>
            <a:normAutofit/>
          </a:bodyPr>
          <a:lstStyle>
            <a:lvl1pPr marL="0" indent="0" algn="ctr">
              <a:buNone/>
              <a:defRPr sz="1200"/>
            </a:lvl1pPr>
            <a:lvl2pPr marL="342337" indent="0">
              <a:buNone/>
              <a:defRPr sz="900"/>
            </a:lvl2pPr>
            <a:lvl3pPr marL="684674" indent="0">
              <a:buNone/>
              <a:defRPr sz="750"/>
            </a:lvl3pPr>
            <a:lvl4pPr marL="1027012" indent="0">
              <a:buNone/>
              <a:defRPr sz="675"/>
            </a:lvl4pPr>
            <a:lvl5pPr marL="1369349" indent="0">
              <a:buNone/>
              <a:defRPr sz="675"/>
            </a:lvl5pPr>
            <a:lvl6pPr marL="1711686" indent="0">
              <a:buNone/>
              <a:defRPr sz="675"/>
            </a:lvl6pPr>
            <a:lvl7pPr marL="2054023" indent="0">
              <a:buNone/>
              <a:defRPr sz="675"/>
            </a:lvl7pPr>
            <a:lvl8pPr marL="2396360" indent="0">
              <a:buNone/>
              <a:defRPr sz="675"/>
            </a:lvl8pPr>
            <a:lvl9pPr marL="2738698" indent="0">
              <a:buNone/>
              <a:defRPr sz="675"/>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1" y="4764531"/>
            <a:ext cx="738443" cy="274320"/>
          </a:xfrm>
          <a:prstGeom prst="rect">
            <a:avLst/>
          </a:prstGeom>
        </p:spPr>
        <p:txBody>
          <a:bodyPr anchor="ctr"/>
          <a:lstStyle>
            <a:lvl1pPr>
              <a:defRPr sz="900">
                <a:solidFill>
                  <a:srgbClr val="88A7DF"/>
                </a:solidFill>
              </a:defRPr>
            </a:lvl1pPr>
          </a:lstStyle>
          <a:p>
            <a:fld id="{DB92A167-D0BA-D142-B00A-6148A0612FF1}" type="datetime1">
              <a:rPr lang="en-US" smtClean="0"/>
              <a:t>5/23/2024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3" y="4705891"/>
            <a:ext cx="1364551" cy="414089"/>
          </a:xfrm>
          <a:prstGeom prst="rect">
            <a:avLst/>
          </a:prstGeom>
        </p:spPr>
      </p:pic>
    </p:spTree>
    <p:extLst>
      <p:ext uri="{BB962C8B-B14F-4D97-AF65-F5344CB8AC3E}">
        <p14:creationId xmlns:p14="http://schemas.microsoft.com/office/powerpoint/2010/main" val="60894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png"/><Relationship Id="rId5" Type="http://schemas.openxmlformats.org/officeDocument/2006/relationships/slideLayout" Target="../slideLayouts/slideLayout32.xml"/><Relationship Id="rId10"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5" y="4"/>
            <a:ext cx="9143999" cy="4648115"/>
          </a:xfrm>
          <a:prstGeom prst="rect">
            <a:avLst/>
          </a:prstGeom>
        </p:spPr>
      </p:pic>
      <p:sp>
        <p:nvSpPr>
          <p:cNvPr id="7" name="Rectangle 6"/>
          <p:cNvSpPr/>
          <p:nvPr/>
        </p:nvSpPr>
        <p:spPr>
          <a:xfrm>
            <a:off x="5"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8" tIns="34234" rIns="68468" bIns="34234" rtlCol="0" anchor="ctr"/>
          <a:lstStyle/>
          <a:p>
            <a:pPr algn="ctr"/>
            <a:endParaRPr lang="en-US" sz="1350"/>
          </a:p>
        </p:txBody>
      </p:sp>
      <p:sp>
        <p:nvSpPr>
          <p:cNvPr id="2" name="Title Placeholder 1"/>
          <p:cNvSpPr>
            <a:spLocks noGrp="1"/>
          </p:cNvSpPr>
          <p:nvPr>
            <p:ph type="title"/>
          </p:nvPr>
        </p:nvSpPr>
        <p:spPr>
          <a:xfrm>
            <a:off x="457203" y="205979"/>
            <a:ext cx="8315569" cy="85725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3" y="1200153"/>
            <a:ext cx="8315569" cy="3275474"/>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468" tIns="34234" rIns="68468" bIns="34234" rtlCol="0" anchor="ctr"/>
          <a:lstStyle/>
          <a:p>
            <a:pPr algn="ctr"/>
            <a:endParaRPr lang="en-US" sz="1350">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35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1" y="4764531"/>
            <a:ext cx="738443" cy="274320"/>
          </a:xfrm>
          <a:prstGeom prst="rect">
            <a:avLst/>
          </a:prstGeom>
        </p:spPr>
        <p:txBody>
          <a:bodyPr lIns="91290" tIns="45645" rIns="91290" bIns="45645" anchor="ctr"/>
          <a:lstStyle>
            <a:lvl1pPr>
              <a:defRPr sz="900">
                <a:solidFill>
                  <a:srgbClr val="88A7DF"/>
                </a:solidFill>
              </a:defRPr>
            </a:lvl1pPr>
          </a:lstStyle>
          <a:p>
            <a:fld id="{A80AFE23-E95D-354B-B4BC-DF054F2C9ECF}" type="datetime1">
              <a:rPr lang="en-US" smtClean="0"/>
              <a:t>5/23/2024</a:t>
            </a:fld>
            <a:endParaRPr lang="en-US"/>
          </a:p>
        </p:txBody>
      </p:sp>
      <p:sp>
        <p:nvSpPr>
          <p:cNvPr id="10" name="Footer Placeholder 4"/>
          <p:cNvSpPr>
            <a:spLocks noGrp="1"/>
          </p:cNvSpPr>
          <p:nvPr>
            <p:ph type="ftr" sz="quarter" idx="3"/>
          </p:nvPr>
        </p:nvSpPr>
        <p:spPr>
          <a:xfrm>
            <a:off x="3352459" y="4764531"/>
            <a:ext cx="4367298" cy="274320"/>
          </a:xfrm>
          <a:prstGeom prst="rect">
            <a:avLst/>
          </a:prstGeom>
        </p:spPr>
        <p:txBody>
          <a:bodyPr anchor="ctr"/>
          <a:lstStyle>
            <a:lvl1pPr>
              <a:defRPr sz="900" b="0" i="0">
                <a:solidFill>
                  <a:schemeClr val="tx2">
                    <a:lumMod val="40000"/>
                    <a:lumOff val="60000"/>
                  </a:schemeClr>
                </a:solidFill>
                <a:latin typeface="+mn-lt"/>
                <a:cs typeface="ITC Avant Garde Std Bk Cn"/>
              </a:defRPr>
            </a:lvl1pPr>
          </a:lstStyle>
          <a:p>
            <a:r>
              <a:rPr lang="en-US" dirty="0" err="1"/>
              <a:t>paetc.org</a:t>
            </a:r>
            <a:endParaRPr lang="en-US" dirty="0"/>
          </a:p>
        </p:txBody>
      </p:sp>
    </p:spTree>
    <p:extLst>
      <p:ext uri="{BB962C8B-B14F-4D97-AF65-F5344CB8AC3E}">
        <p14:creationId xmlns:p14="http://schemas.microsoft.com/office/powerpoint/2010/main" val="33249868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dt="0"/>
  <p:txStyles>
    <p:titleStyle>
      <a:lvl1pPr algn="l" defTabSz="684674" rtl="0" eaLnBrk="1" latinLnBrk="0" hangingPunct="1">
        <a:spcBef>
          <a:spcPct val="0"/>
        </a:spcBef>
        <a:buNone/>
        <a:defRPr sz="3000" b="0" i="0" kern="1200" cap="none" spc="-75" baseline="0">
          <a:ln>
            <a:noFill/>
          </a:ln>
          <a:solidFill>
            <a:schemeClr val="accent6"/>
          </a:solidFill>
          <a:effectLst/>
          <a:latin typeface="+mj-lt"/>
          <a:ea typeface="+mj-ea"/>
          <a:cs typeface="ITC Avant Garde Std Md"/>
        </a:defRPr>
      </a:lvl1pPr>
    </p:titleStyle>
    <p:bodyStyle>
      <a:lvl1pPr marL="256753" indent="-171169" algn="l" defTabSz="684674"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1pPr>
      <a:lvl2pPr marL="479273" indent="-171169" algn="l" defTabSz="684674" rtl="0" eaLnBrk="1" latinLnBrk="0" hangingPunct="1">
        <a:spcBef>
          <a:spcPct val="20000"/>
        </a:spcBef>
        <a:buClr>
          <a:schemeClr val="accent6"/>
        </a:buClr>
        <a:buFont typeface="Wingdings" charset="2"/>
        <a:buChar char="§"/>
        <a:defRPr sz="1650" b="0" i="0" kern="1200">
          <a:solidFill>
            <a:schemeClr val="tx1"/>
          </a:solidFill>
          <a:latin typeface="+mn-lt"/>
          <a:ea typeface="+mn-ea"/>
          <a:cs typeface="ITC Avant Garde Std Md"/>
        </a:defRPr>
      </a:lvl2pPr>
      <a:lvl3pPr marL="753142" indent="-171169" algn="l" defTabSz="684674" rtl="0" eaLnBrk="1" latinLnBrk="0" hangingPunct="1">
        <a:spcBef>
          <a:spcPct val="20000"/>
        </a:spcBef>
        <a:buClr>
          <a:schemeClr val="accent6"/>
        </a:buClr>
        <a:buFont typeface="Wingdings" charset="2"/>
        <a:buChar char="§"/>
        <a:defRPr sz="1500" b="0" i="0" kern="1200">
          <a:solidFill>
            <a:schemeClr val="tx1"/>
          </a:solidFill>
          <a:latin typeface="+mn-lt"/>
          <a:ea typeface="+mn-ea"/>
          <a:cs typeface="ITC Avant Garde Std Md"/>
        </a:defRPr>
      </a:lvl3pPr>
      <a:lvl4pPr marL="958544" indent="-171169" algn="l" defTabSz="684674" rtl="0" eaLnBrk="1" latinLnBrk="0" hangingPunct="1">
        <a:spcBef>
          <a:spcPct val="20000"/>
        </a:spcBef>
        <a:buClr>
          <a:schemeClr val="accent6"/>
        </a:buClr>
        <a:buFont typeface="Wingdings" charset="2"/>
        <a:buChar char="§"/>
        <a:defRPr sz="1350" b="0" i="0" kern="1200">
          <a:solidFill>
            <a:schemeClr val="tx1"/>
          </a:solidFill>
          <a:latin typeface="+mn-lt"/>
          <a:ea typeface="+mn-ea"/>
          <a:cs typeface="ITC Avant Garde Std Md"/>
        </a:defRPr>
      </a:lvl4pPr>
      <a:lvl5pPr marL="1163946" indent="-171169" algn="l" defTabSz="684674" rtl="0" eaLnBrk="1" latinLnBrk="0" hangingPunct="1">
        <a:spcBef>
          <a:spcPct val="20000"/>
        </a:spcBef>
        <a:buClr>
          <a:schemeClr val="accent6"/>
        </a:buClr>
        <a:buFont typeface="Wingdings" charset="2"/>
        <a:buChar char="§"/>
        <a:defRPr sz="1200" b="0" i="0" kern="1200" baseline="0">
          <a:solidFill>
            <a:schemeClr val="tx1"/>
          </a:solidFill>
          <a:latin typeface="+mn-lt"/>
          <a:ea typeface="+mn-ea"/>
          <a:cs typeface="ITC Avant Garde Std Md"/>
        </a:defRPr>
      </a:lvl5pPr>
      <a:lvl6pPr marL="1300882" indent="-136935" algn="l" defTabSz="684674"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37816" indent="-136935" algn="l" defTabSz="684674"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4751" indent="-136935" algn="l" defTabSz="684674"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1686" indent="-136935" algn="l" defTabSz="684674"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4674" rtl="0" eaLnBrk="1" latinLnBrk="0" hangingPunct="1">
        <a:defRPr sz="1350" kern="1200">
          <a:solidFill>
            <a:schemeClr val="tx1"/>
          </a:solidFill>
          <a:latin typeface="+mn-lt"/>
          <a:ea typeface="+mn-ea"/>
          <a:cs typeface="+mn-cs"/>
        </a:defRPr>
      </a:lvl1pPr>
      <a:lvl2pPr marL="342337" algn="l" defTabSz="684674" rtl="0" eaLnBrk="1" latinLnBrk="0" hangingPunct="1">
        <a:defRPr sz="1350" kern="1200">
          <a:solidFill>
            <a:schemeClr val="tx1"/>
          </a:solidFill>
          <a:latin typeface="+mn-lt"/>
          <a:ea typeface="+mn-ea"/>
          <a:cs typeface="+mn-cs"/>
        </a:defRPr>
      </a:lvl2pPr>
      <a:lvl3pPr marL="684674" algn="l" defTabSz="684674" rtl="0" eaLnBrk="1" latinLnBrk="0" hangingPunct="1">
        <a:defRPr sz="1350" kern="1200">
          <a:solidFill>
            <a:schemeClr val="tx1"/>
          </a:solidFill>
          <a:latin typeface="+mn-lt"/>
          <a:ea typeface="+mn-ea"/>
          <a:cs typeface="+mn-cs"/>
        </a:defRPr>
      </a:lvl3pPr>
      <a:lvl4pPr marL="1027012" algn="l" defTabSz="684674" rtl="0" eaLnBrk="1" latinLnBrk="0" hangingPunct="1">
        <a:defRPr sz="1350" kern="1200">
          <a:solidFill>
            <a:schemeClr val="tx1"/>
          </a:solidFill>
          <a:latin typeface="+mn-lt"/>
          <a:ea typeface="+mn-ea"/>
          <a:cs typeface="+mn-cs"/>
        </a:defRPr>
      </a:lvl4pPr>
      <a:lvl5pPr marL="1369349" algn="l" defTabSz="684674" rtl="0" eaLnBrk="1" latinLnBrk="0" hangingPunct="1">
        <a:defRPr sz="1350" kern="1200">
          <a:solidFill>
            <a:schemeClr val="tx1"/>
          </a:solidFill>
          <a:latin typeface="+mn-lt"/>
          <a:ea typeface="+mn-ea"/>
          <a:cs typeface="+mn-cs"/>
        </a:defRPr>
      </a:lvl5pPr>
      <a:lvl6pPr marL="1711686" algn="l" defTabSz="684674" rtl="0" eaLnBrk="1" latinLnBrk="0" hangingPunct="1">
        <a:defRPr sz="1350" kern="1200">
          <a:solidFill>
            <a:schemeClr val="tx1"/>
          </a:solidFill>
          <a:latin typeface="+mn-lt"/>
          <a:ea typeface="+mn-ea"/>
          <a:cs typeface="+mn-cs"/>
        </a:defRPr>
      </a:lvl6pPr>
      <a:lvl7pPr marL="2054023" algn="l" defTabSz="684674" rtl="0" eaLnBrk="1" latinLnBrk="0" hangingPunct="1">
        <a:defRPr sz="1350" kern="1200">
          <a:solidFill>
            <a:schemeClr val="tx1"/>
          </a:solidFill>
          <a:latin typeface="+mn-lt"/>
          <a:ea typeface="+mn-ea"/>
          <a:cs typeface="+mn-cs"/>
        </a:defRPr>
      </a:lvl7pPr>
      <a:lvl8pPr marL="2396360" algn="l" defTabSz="684674" rtl="0" eaLnBrk="1" latinLnBrk="0" hangingPunct="1">
        <a:defRPr sz="1350" kern="1200">
          <a:solidFill>
            <a:schemeClr val="tx1"/>
          </a:solidFill>
          <a:latin typeface="+mn-lt"/>
          <a:ea typeface="+mn-ea"/>
          <a:cs typeface="+mn-cs"/>
        </a:defRPr>
      </a:lvl8pPr>
      <a:lvl9pPr marL="2738698" algn="l" defTabSz="68467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DT7@cdc.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c.gov/std/statistics/2022/tables/21.htm"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nycptc.org/x/Syphilis_Monograph_2019_NYC_PTC_NYC_DOHMH.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hyperlink" Target="https://www.cdc.gov/std/statistics/2019/case-definitions.htm"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cdc.gov/std/syphilis/images.htm" TargetMode="External"/><Relationship Id="rId5" Type="http://schemas.openxmlformats.org/officeDocument/2006/relationships/image" Target="../media/image30.tiff"/><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4.jpg"/><Relationship Id="rId11" Type="http://schemas.openxmlformats.org/officeDocument/2006/relationships/hyperlink" Target="https://www.cdc.gov/std/statistics/2019/case-definitions.htm" TargetMode="External"/><Relationship Id="rId5" Type="http://schemas.openxmlformats.org/officeDocument/2006/relationships/image" Target="../media/image33.jpg"/><Relationship Id="rId10" Type="http://schemas.openxmlformats.org/officeDocument/2006/relationships/hyperlink" Target="https://www.cdc.gov/std/syphilis/images.htm" TargetMode="External"/><Relationship Id="rId4" Type="http://schemas.openxmlformats.org/officeDocument/2006/relationships/image" Target="../media/image32.jpg"/><Relationship Id="rId9"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www.cdc.gov/std/statistics/2019/case-definitions.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s://www.thelancet.com/journals/laninf/article/PIIS1473-3099(13)70198-1/fulltext" TargetMode="External"/><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 TargetMode="External"/><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xml"/><Relationship Id="rId4" Type="http://schemas.openxmlformats.org/officeDocument/2006/relationships/hyperlink" Target="https://chembio.com/products/dpp-hiv-syphilis-us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dc.gov/std/syphilis/lab/testing/point-of-care-tests.htm" TargetMode="Externa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mmwr/volumes/73/rr/rr7301a1.htm?s_cid=rr7301a1_e&amp;ACSTrackingID=USCDC_921-DM121729&amp;ACSTrackingLabel=MMWR%20Recommendations%20and%20Reports%20%E2%80%93%20Vol.%2073%2C%20February%208%2C%202024&amp;deliveryName=USCDC_921-DM121729#F2_down"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cdc.gov/std/treatment-guidelines/default.htm" TargetMode="External"/><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sv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std/treatment-guidelines/default.htm" TargetMode="External"/><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hyperlink" Target="https://www.cdc.gov/std/treatment-guidelines/STI-Guidelines-2021.pdf"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s://dailymed.nlm.nih.gov/dailymed/drugInfo.cfm?setid=5a026d0c-6f91-4ee3-b193-b2186a37e7ca" TargetMode="External"/><Relationship Id="rId2" Type="http://schemas.openxmlformats.org/officeDocument/2006/relationships/hyperlink" Target="https://www.cdc.gov/std/dstdp/dcl/2024-january-16-availability_of_extencilline.htm" TargetMode="Externa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diancountryecho.org/resources/phn-syphilis-field-treatment-policy/"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mmwr/volumes/72/wr/mm7246e1.htm" TargetMode="External"/><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www.cdc.gov/std/statistics/2021/figures.ht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std/statistics/2022/tables/31.htm" TargetMode="External"/><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www.cdc.gov/std/statistics/2022/figures.htm"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iris.who.int/bitstream/handle/10665/349550/9789240039360-eng.pdf?sequence=1" TargetMode="External"/><Relationship Id="rId3" Type="http://schemas.openxmlformats.org/officeDocument/2006/relationships/image" Target="../media/image72.png"/><Relationship Id="rId7" Type="http://schemas.openxmlformats.org/officeDocument/2006/relationships/hyperlink" Target="https://www.who.int/publications/i/item/9789240015395" TargetMode="External"/><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hyperlink" Target="https://www.cdc.gov/ncbddd/birthdefects/surveillancemanual/quick-reference-handbook/congenital-syphilis.html"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hyperlink" Target="https://www.cdc.gov/std/statistics/2019/case-definitions.htm" TargetMode="Externa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hyperlink" Target="https://www.cdc.gov/std/treatment-guidelines/default.htm" TargetMode="Externa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hyperlink" Target="https://ndc.services.cdc.gov/case-definitions/syphilis-congenital-2018/" TargetMode="Externa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cdc.gov/std/treatment/guidelines-for-doxycycline.htm" TargetMode="Externa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hyperlink" Target="https://www.cdc.gov/std/training/courses.htm" TargetMode="External"/><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8" Type="http://schemas.openxmlformats.org/officeDocument/2006/relationships/hyperlink" Target="https://www.stdpreventiontraining.com/" TargetMode="External"/><Relationship Id="rId3" Type="http://schemas.openxmlformats.org/officeDocument/2006/relationships/hyperlink" Target="https://www.cdc.gov/std/statistics/2022/default.htm" TargetMode="External"/><Relationship Id="rId7" Type="http://schemas.openxmlformats.org/officeDocument/2006/relationships/hyperlink" Target="https://www.stdhivtraining.org/online_courses.html" TargetMode="External"/><Relationship Id="rId2" Type="http://schemas.openxmlformats.org/officeDocument/2006/relationships/hyperlink" Target="https://www.cdc.gov/std/treatment-guidelines/default.htm" TargetMode="External"/><Relationship Id="rId1" Type="http://schemas.openxmlformats.org/officeDocument/2006/relationships/slideLayout" Target="../slideLayouts/slideLayout11.xml"/><Relationship Id="rId6" Type="http://schemas.openxmlformats.org/officeDocument/2006/relationships/hyperlink" Target="https://www.std.uw.edu/" TargetMode="External"/><Relationship Id="rId5" Type="http://schemas.openxmlformats.org/officeDocument/2006/relationships/hyperlink" Target="https://www.cdc.gov/std/training/default.htm" TargetMode="External"/><Relationship Id="rId4" Type="http://schemas.openxmlformats.org/officeDocument/2006/relationships/hyperlink" Target="http://www.indiancountryecho.org/" TargetMode="External"/><Relationship Id="rId9" Type="http://schemas.openxmlformats.org/officeDocument/2006/relationships/hyperlink" Target="https://www.nycptc.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mailto:MDT7@cdc.gov"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www.uspreventiveservicestaskforce.org/uspstf/announcements/final-recommendation-statement-screening-syphilis-infection-nonpregnant-adolescents-and-adults" TargetMode="External"/><Relationship Id="rId2" Type="http://schemas.openxmlformats.org/officeDocument/2006/relationships/hyperlink" Target="https://www.uspreventiveservicestaskforce.org/uspstf/recommendation/syphilis-infection-in-pregnancy-screening" TargetMode="External"/><Relationship Id="rId1" Type="http://schemas.openxmlformats.org/officeDocument/2006/relationships/slideLayout" Target="../slideLayouts/slideLayout21.xml"/><Relationship Id="rId4" Type="http://schemas.openxmlformats.org/officeDocument/2006/relationships/hyperlink" Target="https://www.ama-assn.org/delivering-care/public-health/routinely-screen-hiv-stis-viral-hepatitis-and-latent-tb-infecti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std/statistics/2019/case-definitions.htm" TargetMode="External"/><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alpha val="74000"/>
          </a:schemeClr>
        </a:solidFill>
        <a:effectLst/>
      </p:bgPr>
    </p:bg>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147625" y="175400"/>
            <a:ext cx="8520600" cy="78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900" dirty="0"/>
              <a:t>Epidemiologic and C</a:t>
            </a:r>
            <a:r>
              <a:rPr lang="en-US" sz="3900" dirty="0"/>
              <a:t>l</a:t>
            </a:r>
            <a:r>
              <a:rPr lang="en" sz="3900" dirty="0"/>
              <a:t>inical </a:t>
            </a:r>
            <a:br>
              <a:rPr lang="en" sz="3900" dirty="0"/>
            </a:br>
            <a:r>
              <a:rPr lang="en" sz="3900" dirty="0"/>
              <a:t>Overview of Syphilis</a:t>
            </a:r>
            <a:endParaRPr sz="3900" dirty="0"/>
          </a:p>
        </p:txBody>
      </p:sp>
      <p:sp>
        <p:nvSpPr>
          <p:cNvPr id="81" name="Google Shape;81;p14"/>
          <p:cNvSpPr txBox="1">
            <a:spLocks noGrp="1"/>
          </p:cNvSpPr>
          <p:nvPr>
            <p:ph type="subTitle" idx="1"/>
          </p:nvPr>
        </p:nvSpPr>
        <p:spPr>
          <a:xfrm>
            <a:off x="147625" y="1372838"/>
            <a:ext cx="4242600" cy="41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US" dirty="0"/>
              <a:t>June 7, 2024</a:t>
            </a:r>
            <a:endParaRPr dirty="0"/>
          </a:p>
        </p:txBody>
      </p:sp>
      <p:sp>
        <p:nvSpPr>
          <p:cNvPr id="82" name="Google Shape;82;p14"/>
          <p:cNvSpPr txBox="1">
            <a:spLocks noGrp="1"/>
          </p:cNvSpPr>
          <p:nvPr>
            <p:ph type="subTitle" idx="1"/>
          </p:nvPr>
        </p:nvSpPr>
        <p:spPr>
          <a:xfrm>
            <a:off x="147625" y="1700024"/>
            <a:ext cx="5142332" cy="1859521"/>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0"/>
              </a:spcBef>
              <a:spcAft>
                <a:spcPts val="0"/>
              </a:spcAft>
              <a:buNone/>
            </a:pPr>
            <a:r>
              <a:rPr lang="en" dirty="0"/>
              <a:t>Melanie Taylor MD, MPH</a:t>
            </a:r>
          </a:p>
          <a:p>
            <a:pPr marL="0" lvl="0" indent="0" algn="l" rtl="0">
              <a:lnSpc>
                <a:spcPct val="90000"/>
              </a:lnSpc>
              <a:spcBef>
                <a:spcPts val="0"/>
              </a:spcBef>
              <a:spcAft>
                <a:spcPts val="0"/>
              </a:spcAft>
              <a:buNone/>
            </a:pPr>
            <a:r>
              <a:rPr lang="en" dirty="0"/>
              <a:t>CAPT, USPHS</a:t>
            </a:r>
          </a:p>
          <a:p>
            <a:pPr marL="0" lvl="0" indent="0" algn="l" rtl="0">
              <a:lnSpc>
                <a:spcPct val="90000"/>
              </a:lnSpc>
              <a:spcBef>
                <a:spcPts val="0"/>
              </a:spcBef>
              <a:spcAft>
                <a:spcPts val="0"/>
              </a:spcAft>
              <a:buNone/>
            </a:pPr>
            <a:r>
              <a:rPr lang="en" dirty="0"/>
              <a:t>Arizona Department of Health Services</a:t>
            </a:r>
          </a:p>
          <a:p>
            <a:pPr marL="0" lvl="0" indent="0" algn="l" rtl="0">
              <a:lnSpc>
                <a:spcPct val="90000"/>
              </a:lnSpc>
              <a:spcBef>
                <a:spcPts val="0"/>
              </a:spcBef>
              <a:spcAft>
                <a:spcPts val="0"/>
              </a:spcAft>
              <a:buNone/>
            </a:pPr>
            <a:r>
              <a:rPr lang="en" dirty="0"/>
              <a:t>Maricopa County Department of Public Health</a:t>
            </a:r>
          </a:p>
          <a:p>
            <a:pPr marL="0" lvl="0" indent="0" algn="l" rtl="0">
              <a:lnSpc>
                <a:spcPct val="90000"/>
              </a:lnSpc>
              <a:spcBef>
                <a:spcPts val="0"/>
              </a:spcBef>
              <a:spcAft>
                <a:spcPts val="0"/>
              </a:spcAft>
              <a:buNone/>
            </a:pPr>
            <a:r>
              <a:rPr lang="en" dirty="0"/>
              <a:t>University of Arizona, College of Medicine</a:t>
            </a:r>
          </a:p>
          <a:p>
            <a:pPr marL="0" lvl="0" indent="0" algn="l" rtl="0">
              <a:lnSpc>
                <a:spcPct val="90000"/>
              </a:lnSpc>
              <a:spcBef>
                <a:spcPts val="0"/>
              </a:spcBef>
              <a:spcAft>
                <a:spcPts val="0"/>
              </a:spcAft>
              <a:buNone/>
            </a:pPr>
            <a:r>
              <a:rPr lang="en" dirty="0"/>
              <a:t>Indian Health Service, Phoenix Indian Medical Center </a:t>
            </a:r>
          </a:p>
          <a:p>
            <a:pPr marL="0" lvl="0" indent="0" algn="l" rtl="0">
              <a:lnSpc>
                <a:spcPct val="90000"/>
              </a:lnSpc>
              <a:spcBef>
                <a:spcPts val="0"/>
              </a:spcBef>
              <a:spcAft>
                <a:spcPts val="0"/>
              </a:spcAft>
              <a:buNone/>
            </a:pPr>
            <a:r>
              <a:rPr lang="en" dirty="0"/>
              <a:t>U.S. Centers for Disease Control and Prevention</a:t>
            </a:r>
          </a:p>
          <a:p>
            <a:pPr marL="0" lvl="0" indent="0" algn="l" rtl="0">
              <a:lnSpc>
                <a:spcPct val="90000"/>
              </a:lnSpc>
              <a:spcBef>
                <a:spcPts val="0"/>
              </a:spcBef>
              <a:spcAft>
                <a:spcPts val="0"/>
              </a:spcAft>
              <a:buNone/>
            </a:pPr>
            <a:r>
              <a:rPr lang="en" dirty="0">
                <a:hlinkClick r:id="rId3"/>
              </a:rPr>
              <a:t>MDT7@cdc.gov</a:t>
            </a:r>
            <a:r>
              <a:rPr lang="en" dirty="0"/>
              <a:t> </a:t>
            </a:r>
            <a:endParaRPr dirty="0"/>
          </a:p>
        </p:txBody>
      </p:sp>
      <p:pic>
        <p:nvPicPr>
          <p:cNvPr id="83" name="Google Shape;83;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27893" y="3744064"/>
            <a:ext cx="2440332" cy="969489"/>
          </a:xfrm>
          <a:prstGeom prst="rect">
            <a:avLst/>
          </a:prstGeom>
          <a:noFill/>
          <a:ln>
            <a:noFill/>
          </a:ln>
        </p:spPr>
      </p:pic>
      <p:pic>
        <p:nvPicPr>
          <p:cNvPr id="84" name="Google Shape;84;p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178131" y="568400"/>
            <a:ext cx="1055749" cy="1242276"/>
          </a:xfrm>
          <a:prstGeom prst="rect">
            <a:avLst/>
          </a:prstGeom>
          <a:noFill/>
          <a:ln>
            <a:noFill/>
          </a:ln>
        </p:spPr>
      </p:pic>
      <p:pic>
        <p:nvPicPr>
          <p:cNvPr id="3" name="Picture 2" descr="PAETC Logo">
            <a:extLst>
              <a:ext uri="{FF2B5EF4-FFF2-40B4-BE49-F238E27FC236}">
                <a16:creationId xmlns:a16="http://schemas.microsoft.com/office/drawing/2014/main" id="{6D91C005-5455-30A0-636D-26189620EB3A}"/>
              </a:ext>
            </a:extLst>
          </p:cNvPr>
          <p:cNvPicPr>
            <a:picLocks noChangeAspect="1"/>
          </p:cNvPicPr>
          <p:nvPr/>
        </p:nvPicPr>
        <p:blipFill>
          <a:blip r:embed="rId6"/>
          <a:stretch>
            <a:fillRect/>
          </a:stretch>
        </p:blipFill>
        <p:spPr>
          <a:xfrm>
            <a:off x="0" y="4242342"/>
            <a:ext cx="2154108" cy="9424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161841" y="273844"/>
            <a:ext cx="7254665" cy="7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2400" dirty="0"/>
              <a:t>Primary and Secondary Syphilis — </a:t>
            </a:r>
            <a:endParaRPr sz="2400" dirty="0"/>
          </a:p>
          <a:p>
            <a:pPr marL="0" lvl="0" indent="0" algn="l" rtl="0">
              <a:spcBef>
                <a:spcPts val="0"/>
              </a:spcBef>
              <a:spcAft>
                <a:spcPts val="0"/>
              </a:spcAft>
              <a:buSzPts val="990"/>
              <a:buNone/>
            </a:pPr>
            <a:r>
              <a:rPr lang="en" sz="2400" dirty="0"/>
              <a:t>Rates of Reported Cases, US vs Arizona, 2023</a:t>
            </a:r>
            <a:r>
              <a:rPr lang="en" sz="2020" dirty="0"/>
              <a:t>*</a:t>
            </a:r>
            <a:endParaRPr sz="2020" dirty="0"/>
          </a:p>
        </p:txBody>
      </p:sp>
      <p:pic>
        <p:nvPicPr>
          <p:cNvPr id="92" name="Google Shape;92;p15" descr="Linear graph showing primary and secondary syphilis comparing the US rate versus Arizona rate from 2019 - 2023."/>
          <p:cNvPicPr preferRelativeResize="0"/>
          <p:nvPr/>
        </p:nvPicPr>
        <p:blipFill>
          <a:blip r:embed="rId3">
            <a:alphaModFix/>
          </a:blip>
          <a:stretch>
            <a:fillRect/>
          </a:stretch>
        </p:blipFill>
        <p:spPr>
          <a:xfrm>
            <a:off x="595625" y="1311150"/>
            <a:ext cx="6207074" cy="3418274"/>
          </a:xfrm>
          <a:prstGeom prst="rect">
            <a:avLst/>
          </a:prstGeom>
          <a:noFill/>
          <a:ln>
            <a:noFill/>
          </a:ln>
        </p:spPr>
      </p:pic>
      <p:sp>
        <p:nvSpPr>
          <p:cNvPr id="90" name="Google Shape;90;p15"/>
          <p:cNvSpPr txBox="1"/>
          <p:nvPr/>
        </p:nvSpPr>
        <p:spPr>
          <a:xfrm>
            <a:off x="595625" y="4662300"/>
            <a:ext cx="66549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*2023 rates are preliminary and are subject to change</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**2022 and 2023 rates of syphilis in the U.S. are not yet available</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***Rates are calculated per 100,000</a:t>
            </a:r>
            <a:endParaRPr sz="700">
              <a:solidFill>
                <a:schemeClr val="dk2"/>
              </a:solidFill>
              <a:latin typeface="Roboto"/>
              <a:ea typeface="Roboto"/>
              <a:cs typeface="Roboto"/>
              <a:sym typeface="Roboto"/>
            </a:endParaRPr>
          </a:p>
        </p:txBody>
      </p:sp>
      <p:sp>
        <p:nvSpPr>
          <p:cNvPr id="91" name="Google Shape;91;p15">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210393" y="273844"/>
            <a:ext cx="7206113" cy="709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Clr>
                <a:srgbClr val="000000"/>
              </a:buClr>
              <a:buSzPts val="990"/>
              <a:buFont typeface="Arial"/>
              <a:buNone/>
            </a:pPr>
            <a:r>
              <a:rPr lang="en" sz="2400" dirty="0"/>
              <a:t>Adult Syphilis* — </a:t>
            </a:r>
            <a:endParaRPr sz="2400" dirty="0"/>
          </a:p>
          <a:p>
            <a:pPr marL="0" lvl="0" indent="0" algn="l" rtl="0">
              <a:spcBef>
                <a:spcPts val="0"/>
              </a:spcBef>
              <a:spcAft>
                <a:spcPts val="0"/>
              </a:spcAft>
              <a:buClr>
                <a:srgbClr val="000000"/>
              </a:buClr>
              <a:buSzPts val="990"/>
              <a:buFont typeface="Arial"/>
              <a:buNone/>
            </a:pPr>
            <a:r>
              <a:rPr lang="en" sz="2400" dirty="0"/>
              <a:t>Number of Reported Cases, Arizona, 2019- 2023**</a:t>
            </a:r>
            <a:endParaRPr sz="3200" dirty="0"/>
          </a:p>
        </p:txBody>
      </p:sp>
      <p:sp>
        <p:nvSpPr>
          <p:cNvPr id="98" name="Google Shape;98;p16">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11</a:t>
            </a:fld>
            <a:endParaRPr/>
          </a:p>
        </p:txBody>
      </p:sp>
      <p:pic>
        <p:nvPicPr>
          <p:cNvPr id="100" name="Google Shape;100;p16" descr="Group bar graph, from 2019-2023 reflecting primary, secondary, early latent, and late latent/unknown duration syphilis in Arizona."/>
          <p:cNvPicPr preferRelativeResize="0"/>
          <p:nvPr/>
        </p:nvPicPr>
        <p:blipFill rotWithShape="1">
          <a:blip r:embed="rId3">
            <a:alphaModFix/>
          </a:blip>
          <a:srcRect b="10136"/>
          <a:stretch/>
        </p:blipFill>
        <p:spPr>
          <a:xfrm>
            <a:off x="695150" y="1216075"/>
            <a:ext cx="7131839" cy="3146650"/>
          </a:xfrm>
          <a:prstGeom prst="rect">
            <a:avLst/>
          </a:prstGeom>
          <a:noFill/>
          <a:ln>
            <a:noFill/>
          </a:ln>
        </p:spPr>
      </p:pic>
      <p:sp>
        <p:nvSpPr>
          <p:cNvPr id="101" name="Google Shape;101;p16"/>
          <p:cNvSpPr txBox="1"/>
          <p:nvPr/>
        </p:nvSpPr>
        <p:spPr>
          <a:xfrm>
            <a:off x="1495875" y="4303500"/>
            <a:ext cx="5263500" cy="46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a:solidFill>
                  <a:srgbClr val="BFA2A0"/>
                </a:solidFill>
                <a:latin typeface="Roboto"/>
                <a:ea typeface="Roboto"/>
                <a:cs typeface="Roboto"/>
                <a:sym typeface="Roboto"/>
              </a:rPr>
              <a:t>Primary | </a:t>
            </a:r>
            <a:r>
              <a:rPr lang="en" sz="1300" b="1">
                <a:solidFill>
                  <a:srgbClr val="996A68"/>
                </a:solidFill>
                <a:latin typeface="Roboto"/>
                <a:ea typeface="Roboto"/>
                <a:cs typeface="Roboto"/>
                <a:sym typeface="Roboto"/>
              </a:rPr>
              <a:t>Secondary |</a:t>
            </a:r>
            <a:r>
              <a:rPr lang="en" sz="1300" b="1">
                <a:solidFill>
                  <a:srgbClr val="325D8C"/>
                </a:solidFill>
                <a:latin typeface="Roboto"/>
                <a:ea typeface="Roboto"/>
                <a:cs typeface="Roboto"/>
                <a:sym typeface="Roboto"/>
              </a:rPr>
              <a:t> </a:t>
            </a:r>
            <a:r>
              <a:rPr lang="en" sz="1300" b="1">
                <a:solidFill>
                  <a:srgbClr val="733F3C"/>
                </a:solidFill>
                <a:latin typeface="Roboto"/>
                <a:ea typeface="Roboto"/>
                <a:cs typeface="Roboto"/>
                <a:sym typeface="Roboto"/>
              </a:rPr>
              <a:t>Early Latent |</a:t>
            </a:r>
            <a:r>
              <a:rPr lang="en" sz="1300" b="1">
                <a:solidFill>
                  <a:srgbClr val="9D6967"/>
                </a:solidFill>
                <a:latin typeface="Roboto"/>
                <a:ea typeface="Roboto"/>
                <a:cs typeface="Roboto"/>
                <a:sym typeface="Roboto"/>
              </a:rPr>
              <a:t> </a:t>
            </a:r>
            <a:r>
              <a:rPr lang="en" sz="1300" b="1">
                <a:solidFill>
                  <a:srgbClr val="4C2928"/>
                </a:solidFill>
                <a:latin typeface="Roboto"/>
                <a:ea typeface="Roboto"/>
                <a:cs typeface="Roboto"/>
                <a:sym typeface="Roboto"/>
              </a:rPr>
              <a:t>Late Latent/Unknown Duration</a:t>
            </a:r>
            <a:endParaRPr sz="1300" b="1">
              <a:solidFill>
                <a:srgbClr val="4C2928"/>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p:txBody>
      </p:sp>
      <p:sp>
        <p:nvSpPr>
          <p:cNvPr id="99" name="Google Shape;99;p16"/>
          <p:cNvSpPr txBox="1"/>
          <p:nvPr/>
        </p:nvSpPr>
        <p:spPr>
          <a:xfrm>
            <a:off x="695150" y="4716925"/>
            <a:ext cx="66549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*Adult Syphilis counts are comprised of primary, secondary, early latent, and late latent syphilis</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**2023 counts are preliminary and are subject to change</a:t>
            </a:r>
            <a:endParaRPr sz="700">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628706" y="273844"/>
            <a:ext cx="6787800" cy="7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320" dirty="0"/>
              <a:t>Adult Syphilis* by Age Group —</a:t>
            </a:r>
            <a:endParaRPr sz="2320" dirty="0"/>
          </a:p>
          <a:p>
            <a:pPr marL="0" lvl="0" indent="0" algn="l" rtl="0">
              <a:spcBef>
                <a:spcPts val="0"/>
              </a:spcBef>
              <a:spcAft>
                <a:spcPts val="0"/>
              </a:spcAft>
              <a:buNone/>
            </a:pPr>
            <a:r>
              <a:rPr lang="en" sz="2320" dirty="0"/>
              <a:t>Arizona, 2019- 2023**</a:t>
            </a:r>
            <a:endParaRPr sz="3100" dirty="0"/>
          </a:p>
        </p:txBody>
      </p:sp>
      <p:sp>
        <p:nvSpPr>
          <p:cNvPr id="107" name="Google Shape;107;p17">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12</a:t>
            </a:fld>
            <a:endParaRPr/>
          </a:p>
        </p:txBody>
      </p:sp>
      <p:pic>
        <p:nvPicPr>
          <p:cNvPr id="109" name="Google Shape;109;p17" descr="Stacked bar graph showing syphilis in adults among different age groups, 10-24, 25-39, 40-64, and 65 plus for the years 2019-2023."/>
          <p:cNvPicPr preferRelativeResize="0"/>
          <p:nvPr/>
        </p:nvPicPr>
        <p:blipFill>
          <a:blip r:embed="rId3">
            <a:alphaModFix/>
          </a:blip>
          <a:stretch>
            <a:fillRect/>
          </a:stretch>
        </p:blipFill>
        <p:spPr>
          <a:xfrm>
            <a:off x="514625" y="1254075"/>
            <a:ext cx="7015949" cy="3241700"/>
          </a:xfrm>
          <a:prstGeom prst="rect">
            <a:avLst/>
          </a:prstGeom>
          <a:noFill/>
          <a:ln>
            <a:noFill/>
          </a:ln>
        </p:spPr>
      </p:pic>
      <p:sp>
        <p:nvSpPr>
          <p:cNvPr id="110" name="Google Shape;110;p17"/>
          <p:cNvSpPr txBox="1"/>
          <p:nvPr/>
        </p:nvSpPr>
        <p:spPr>
          <a:xfrm>
            <a:off x="1989175" y="4362725"/>
            <a:ext cx="4719900" cy="38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rgbClr val="7A8CA8"/>
                </a:solidFill>
                <a:latin typeface="Roboto"/>
                <a:ea typeface="Roboto"/>
                <a:cs typeface="Roboto"/>
                <a:sym typeface="Roboto"/>
              </a:rPr>
              <a:t>10-24 |</a:t>
            </a:r>
            <a:r>
              <a:rPr lang="en" sz="1700" b="1">
                <a:solidFill>
                  <a:srgbClr val="9D95AA"/>
                </a:solidFill>
                <a:latin typeface="Roboto"/>
                <a:ea typeface="Roboto"/>
                <a:cs typeface="Roboto"/>
                <a:sym typeface="Roboto"/>
              </a:rPr>
              <a:t> </a:t>
            </a:r>
            <a:r>
              <a:rPr lang="en" sz="1700" b="1">
                <a:solidFill>
                  <a:srgbClr val="455976"/>
                </a:solidFill>
                <a:latin typeface="Roboto"/>
                <a:ea typeface="Roboto"/>
                <a:cs typeface="Roboto"/>
                <a:sym typeface="Roboto"/>
              </a:rPr>
              <a:t>25-39 |</a:t>
            </a:r>
            <a:r>
              <a:rPr lang="en" sz="1700" b="1">
                <a:solidFill>
                  <a:srgbClr val="325D8C"/>
                </a:solidFill>
                <a:latin typeface="Roboto"/>
                <a:ea typeface="Roboto"/>
                <a:cs typeface="Roboto"/>
                <a:sym typeface="Roboto"/>
              </a:rPr>
              <a:t> </a:t>
            </a:r>
            <a:r>
              <a:rPr lang="en" sz="1700" b="1">
                <a:solidFill>
                  <a:srgbClr val="1D263B"/>
                </a:solidFill>
                <a:latin typeface="Roboto"/>
                <a:ea typeface="Roboto"/>
                <a:cs typeface="Roboto"/>
                <a:sym typeface="Roboto"/>
              </a:rPr>
              <a:t>40-64|</a:t>
            </a:r>
            <a:r>
              <a:rPr lang="en" sz="1700" b="1">
                <a:latin typeface="Roboto"/>
                <a:ea typeface="Roboto"/>
                <a:cs typeface="Roboto"/>
                <a:sym typeface="Roboto"/>
              </a:rPr>
              <a:t> </a:t>
            </a:r>
            <a:r>
              <a:rPr lang="en" sz="1700" b="1">
                <a:solidFill>
                  <a:srgbClr val="C9C9C8"/>
                </a:solidFill>
                <a:latin typeface="Roboto"/>
                <a:ea typeface="Roboto"/>
                <a:cs typeface="Roboto"/>
                <a:sym typeface="Roboto"/>
              </a:rPr>
              <a:t>65+</a:t>
            </a:r>
            <a:endParaRPr sz="1700" b="1">
              <a:solidFill>
                <a:srgbClr val="C9C9C8"/>
              </a:solidFill>
              <a:latin typeface="Roboto"/>
              <a:ea typeface="Roboto"/>
              <a:cs typeface="Roboto"/>
              <a:sym typeface="Roboto"/>
            </a:endParaRPr>
          </a:p>
          <a:p>
            <a:pPr marL="0" lvl="0" indent="0" algn="l" rtl="0">
              <a:spcBef>
                <a:spcPts val="0"/>
              </a:spcBef>
              <a:spcAft>
                <a:spcPts val="0"/>
              </a:spcAft>
              <a:buNone/>
            </a:pPr>
            <a:endParaRPr sz="1700">
              <a:solidFill>
                <a:schemeClr val="dk2"/>
              </a:solidFill>
              <a:latin typeface="Roboto"/>
              <a:ea typeface="Roboto"/>
              <a:cs typeface="Roboto"/>
              <a:sym typeface="Roboto"/>
            </a:endParaRPr>
          </a:p>
        </p:txBody>
      </p:sp>
      <p:sp>
        <p:nvSpPr>
          <p:cNvPr id="108" name="Google Shape;108;p17"/>
          <p:cNvSpPr txBox="1"/>
          <p:nvPr/>
        </p:nvSpPr>
        <p:spPr>
          <a:xfrm>
            <a:off x="695150" y="4766800"/>
            <a:ext cx="66549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*Adult Syphilis counts are comprised of primary, secondary, early latent, and late latent syphilis</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**2023 counts are preliminary and are subject to change</a:t>
            </a:r>
            <a:endParaRPr sz="700">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13</a:t>
            </a:fld>
            <a:endParaRPr/>
          </a:p>
        </p:txBody>
      </p:sp>
      <p:sp>
        <p:nvSpPr>
          <p:cNvPr id="118" name="Google Shape;118;p18"/>
          <p:cNvSpPr txBox="1">
            <a:spLocks noGrp="1"/>
          </p:cNvSpPr>
          <p:nvPr>
            <p:ph type="title"/>
          </p:nvPr>
        </p:nvSpPr>
        <p:spPr>
          <a:xfrm>
            <a:off x="628706" y="273844"/>
            <a:ext cx="6787800" cy="7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320" dirty="0"/>
              <a:t>Adult Syphilis* by Sex at Birth —</a:t>
            </a:r>
            <a:endParaRPr sz="2320" dirty="0"/>
          </a:p>
          <a:p>
            <a:pPr marL="0" lvl="0" indent="0" algn="l" rtl="0">
              <a:spcBef>
                <a:spcPts val="0"/>
              </a:spcBef>
              <a:spcAft>
                <a:spcPts val="0"/>
              </a:spcAft>
              <a:buNone/>
            </a:pPr>
            <a:r>
              <a:rPr lang="en" sz="2320" dirty="0">
                <a:solidFill>
                  <a:srgbClr val="0C2E49"/>
                </a:solidFill>
              </a:rPr>
              <a:t>Arizon</a:t>
            </a:r>
            <a:r>
              <a:rPr lang="en" sz="2320" dirty="0"/>
              <a:t>a, 2019- 2023**</a:t>
            </a:r>
            <a:endParaRPr sz="3100" dirty="0"/>
          </a:p>
        </p:txBody>
      </p:sp>
      <p:pic>
        <p:nvPicPr>
          <p:cNvPr id="119" name="Google Shape;119;p18" descr="Stacked bar graph showing syphilis in adults among males and females, for the years 2019-2023."/>
          <p:cNvPicPr preferRelativeResize="0"/>
          <p:nvPr/>
        </p:nvPicPr>
        <p:blipFill>
          <a:blip r:embed="rId3">
            <a:alphaModFix/>
          </a:blip>
          <a:stretch>
            <a:fillRect/>
          </a:stretch>
        </p:blipFill>
        <p:spPr>
          <a:xfrm>
            <a:off x="628700" y="1350588"/>
            <a:ext cx="6960675" cy="3017425"/>
          </a:xfrm>
          <a:prstGeom prst="rect">
            <a:avLst/>
          </a:prstGeom>
          <a:noFill/>
          <a:ln>
            <a:noFill/>
          </a:ln>
        </p:spPr>
      </p:pic>
      <p:sp>
        <p:nvSpPr>
          <p:cNvPr id="116" name="Google Shape;116;p18"/>
          <p:cNvSpPr txBox="1"/>
          <p:nvPr/>
        </p:nvSpPr>
        <p:spPr>
          <a:xfrm>
            <a:off x="2441188" y="4305275"/>
            <a:ext cx="3335700" cy="38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C2E49"/>
                </a:solidFill>
                <a:latin typeface="Roboto"/>
                <a:ea typeface="Roboto"/>
                <a:cs typeface="Roboto"/>
                <a:sym typeface="Roboto"/>
              </a:rPr>
              <a:t>Male </a:t>
            </a:r>
            <a:r>
              <a:rPr lang="en" sz="1500" b="1">
                <a:solidFill>
                  <a:srgbClr val="0C2E49"/>
                </a:solidFill>
                <a:latin typeface="Roboto"/>
                <a:ea typeface="Roboto"/>
                <a:cs typeface="Roboto"/>
                <a:sym typeface="Roboto"/>
              </a:rPr>
              <a:t>|</a:t>
            </a:r>
            <a:r>
              <a:rPr lang="en" sz="1300" b="1">
                <a:solidFill>
                  <a:srgbClr val="ECE3DA"/>
                </a:solidFill>
                <a:latin typeface="Roboto"/>
                <a:ea typeface="Roboto"/>
                <a:cs typeface="Roboto"/>
                <a:sym typeface="Roboto"/>
              </a:rPr>
              <a:t> </a:t>
            </a:r>
            <a:r>
              <a:rPr lang="en" sz="1300" b="1">
                <a:solidFill>
                  <a:schemeClr val="accent2"/>
                </a:solidFill>
                <a:latin typeface="Roboto"/>
                <a:ea typeface="Roboto"/>
                <a:cs typeface="Roboto"/>
                <a:sym typeface="Roboto"/>
              </a:rPr>
              <a:t>Female</a:t>
            </a:r>
            <a:endParaRPr sz="1300" b="1">
              <a:solidFill>
                <a:schemeClr val="accent2"/>
              </a:solidFill>
              <a:latin typeface="Roboto"/>
              <a:ea typeface="Roboto"/>
              <a:cs typeface="Roboto"/>
              <a:sym typeface="Roboto"/>
            </a:endParaRPr>
          </a:p>
        </p:txBody>
      </p:sp>
      <p:sp>
        <p:nvSpPr>
          <p:cNvPr id="117" name="Google Shape;117;p18"/>
          <p:cNvSpPr txBox="1"/>
          <p:nvPr/>
        </p:nvSpPr>
        <p:spPr>
          <a:xfrm>
            <a:off x="628700" y="4735550"/>
            <a:ext cx="66549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*Adult Syphilis counts are comprised of primary, secondary, early latent, and late latent syphilis</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**2023 counts are preliminary and are subject to change</a:t>
            </a:r>
            <a:endParaRPr sz="700">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628706" y="360369"/>
            <a:ext cx="6787800" cy="7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2020" dirty="0"/>
              <a:t>Adult Syphilis* — Number of Reported Cases by Age Group and Sex, Arizona, 2023**</a:t>
            </a:r>
            <a:endParaRPr sz="2020" dirty="0"/>
          </a:p>
        </p:txBody>
      </p:sp>
      <p:pic>
        <p:nvPicPr>
          <p:cNvPr id="128" name="Google Shape;128;p19" descr="A bar graph showing adult syphilis among males and females, in different age groups 15-19, 20-24, 25-29, 30-34, 35-39, 40-44, 45-54, 55 plus."/>
          <p:cNvPicPr preferRelativeResize="0"/>
          <p:nvPr/>
        </p:nvPicPr>
        <p:blipFill>
          <a:blip r:embed="rId3">
            <a:alphaModFix/>
          </a:blip>
          <a:stretch>
            <a:fillRect/>
          </a:stretch>
        </p:blipFill>
        <p:spPr>
          <a:xfrm>
            <a:off x="695150" y="1222817"/>
            <a:ext cx="6595076" cy="3139907"/>
          </a:xfrm>
          <a:prstGeom prst="rect">
            <a:avLst/>
          </a:prstGeom>
          <a:noFill/>
          <a:ln>
            <a:noFill/>
          </a:ln>
        </p:spPr>
      </p:pic>
      <p:sp>
        <p:nvSpPr>
          <p:cNvPr id="129" name="Google Shape;129;p19"/>
          <p:cNvSpPr txBox="1"/>
          <p:nvPr/>
        </p:nvSpPr>
        <p:spPr>
          <a:xfrm>
            <a:off x="2441188" y="4305275"/>
            <a:ext cx="3335700" cy="38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49111C"/>
                </a:solidFill>
                <a:latin typeface="Roboto"/>
                <a:ea typeface="Roboto"/>
                <a:cs typeface="Roboto"/>
                <a:sym typeface="Roboto"/>
              </a:rPr>
              <a:t>Male </a:t>
            </a:r>
            <a:r>
              <a:rPr lang="en" sz="1500" b="1">
                <a:solidFill>
                  <a:srgbClr val="0C2E49"/>
                </a:solidFill>
                <a:latin typeface="Roboto"/>
                <a:ea typeface="Roboto"/>
                <a:cs typeface="Roboto"/>
                <a:sym typeface="Roboto"/>
              </a:rPr>
              <a:t>|</a:t>
            </a:r>
            <a:r>
              <a:rPr lang="en" sz="1300" b="1">
                <a:solidFill>
                  <a:srgbClr val="ECE3DA"/>
                </a:solidFill>
                <a:latin typeface="Roboto"/>
                <a:ea typeface="Roboto"/>
                <a:cs typeface="Roboto"/>
                <a:sym typeface="Roboto"/>
              </a:rPr>
              <a:t> </a:t>
            </a:r>
            <a:r>
              <a:rPr lang="en" sz="1300" b="1">
                <a:solidFill>
                  <a:srgbClr val="A37871"/>
                </a:solidFill>
                <a:latin typeface="Roboto"/>
                <a:ea typeface="Roboto"/>
                <a:cs typeface="Roboto"/>
                <a:sym typeface="Roboto"/>
              </a:rPr>
              <a:t>Female</a:t>
            </a:r>
            <a:endParaRPr sz="1300" b="1">
              <a:solidFill>
                <a:srgbClr val="A37871"/>
              </a:solidFill>
              <a:latin typeface="Roboto"/>
              <a:ea typeface="Roboto"/>
              <a:cs typeface="Roboto"/>
              <a:sym typeface="Roboto"/>
            </a:endParaRPr>
          </a:p>
        </p:txBody>
      </p:sp>
      <p:sp>
        <p:nvSpPr>
          <p:cNvPr id="127" name="Google Shape;127;p19"/>
          <p:cNvSpPr txBox="1"/>
          <p:nvPr/>
        </p:nvSpPr>
        <p:spPr>
          <a:xfrm>
            <a:off x="695150" y="4675375"/>
            <a:ext cx="66549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*Adult Syphilis counts are comprised of primary, secondary, early latent, and late latent syphilis</a:t>
            </a:r>
            <a:endParaRPr sz="700">
              <a:solidFill>
                <a:schemeClr val="dk2"/>
              </a:solidFill>
              <a:latin typeface="Roboto"/>
              <a:ea typeface="Roboto"/>
              <a:cs typeface="Roboto"/>
              <a:sym typeface="Roboto"/>
            </a:endParaRPr>
          </a:p>
          <a:p>
            <a:pPr marL="0" lvl="0" indent="0" algn="l" rtl="0">
              <a:spcBef>
                <a:spcPts val="0"/>
              </a:spcBef>
              <a:spcAft>
                <a:spcPts val="0"/>
              </a:spcAft>
              <a:buNone/>
            </a:pPr>
            <a:r>
              <a:rPr lang="en" sz="700">
                <a:solidFill>
                  <a:schemeClr val="dk2"/>
                </a:solidFill>
                <a:latin typeface="Roboto"/>
                <a:ea typeface="Roboto"/>
                <a:cs typeface="Roboto"/>
                <a:sym typeface="Roboto"/>
              </a:rPr>
              <a:t>**2023 counts are preliminary and are subject to change</a:t>
            </a:r>
            <a:endParaRPr sz="700">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p:txBody>
      </p:sp>
      <p:sp>
        <p:nvSpPr>
          <p:cNvPr id="125" name="Google Shape;125;p19">
            <a:extLst>
              <a:ext uri="{C183D7F6-B498-43B3-948B-1728B52AA6E4}">
                <adec:decorative xmlns:adec="http://schemas.microsoft.com/office/drawing/2017/decorative" val="1"/>
              </a:ext>
            </a:extLst>
          </p:cNvPr>
          <p:cNvSpPr txBox="1"/>
          <p:nvPr/>
        </p:nvSpPr>
        <p:spPr>
          <a:xfrm>
            <a:off x="2302425" y="5200425"/>
            <a:ext cx="19191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Female Cases</a:t>
            </a:r>
            <a:endParaRPr sz="1300">
              <a:solidFill>
                <a:schemeClr val="dk2"/>
              </a:solidFill>
              <a:latin typeface="Roboto"/>
              <a:ea typeface="Roboto"/>
              <a:cs typeface="Roboto"/>
              <a:sym typeface="Roboto"/>
            </a:endParaRPr>
          </a:p>
          <a:p>
            <a:pPr marL="0" lvl="0" indent="0" algn="l" rtl="0">
              <a:spcBef>
                <a:spcPts val="0"/>
              </a:spcBef>
              <a:spcAft>
                <a:spcPts val="0"/>
              </a:spcAft>
              <a:buNone/>
            </a:pPr>
            <a:endParaRPr sz="1300">
              <a:solidFill>
                <a:schemeClr val="dk2"/>
              </a:solidFill>
              <a:latin typeface="Roboto"/>
              <a:ea typeface="Roboto"/>
              <a:cs typeface="Roboto"/>
              <a:sym typeface="Roboto"/>
            </a:endParaRPr>
          </a:p>
        </p:txBody>
      </p:sp>
      <p:sp>
        <p:nvSpPr>
          <p:cNvPr id="126" name="Google Shape;126;p19">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Sex, United States, 2013–2022</a:t>
            </a:r>
          </a:p>
        </p:txBody>
      </p:sp>
      <p:pic>
        <p:nvPicPr>
          <p:cNvPr id="3" name="Picture 1" descr="Line graph showing rates of reported cases of primary and secondary syphilis in the United States by sex from 2013 to 2022."/>
          <p:cNvPicPr>
            <a:picLocks noGrp="1" noChangeAspect="1"/>
          </p:cNvPicPr>
          <p:nvPr/>
        </p:nvPicPr>
        <p:blipFill>
          <a:blip r:embed="rId3"/>
          <a:stretch>
            <a:fillRect/>
          </a:stretch>
        </p:blipFill>
        <p:spPr bwMode="auto">
          <a:xfrm>
            <a:off x="1250157" y="1016001"/>
            <a:ext cx="6319044" cy="3387115"/>
          </a:xfrm>
          <a:prstGeom prst="rect">
            <a:avLst/>
          </a:prstGeom>
          <a:noFill/>
          <a:ln w="9525">
            <a:noFill/>
            <a:headEnd/>
            <a:tailEnd/>
          </a:ln>
        </p:spPr>
      </p:pic>
      <p:sp>
        <p:nvSpPr>
          <p:cNvPr id="4" name="Content Placeholder 3"/>
          <p:cNvSpPr>
            <a:spLocks noGrp="1"/>
          </p:cNvSpPr>
          <p:nvPr>
            <p:ph sz="half" idx="2"/>
          </p:nvPr>
        </p:nvSpPr>
        <p:spPr>
          <a:xfrm>
            <a:off x="1371600" y="4464911"/>
            <a:ext cx="6400800" cy="219029"/>
          </a:xfrm>
        </p:spPr>
        <p:txBody>
          <a:bodyPr>
            <a:normAutofit fontScale="25000" lnSpcReduction="20000"/>
          </a:bodyPr>
          <a:lstStyle/>
          <a:p>
            <a:r>
              <a:rPr dirty="0"/>
              <a:t>* Per 100,000</a:t>
            </a:r>
          </a:p>
        </p:txBody>
      </p:sp>
      <p:sp>
        <p:nvSpPr>
          <p:cNvPr id="5" name="TextBox 4">
            <a:extLst>
              <a:ext uri="{FF2B5EF4-FFF2-40B4-BE49-F238E27FC236}">
                <a16:creationId xmlns:a16="http://schemas.microsoft.com/office/drawing/2014/main" id="{FA7029E1-5111-CB10-BCED-DB26E8B36C51}"/>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Region, United States, 2013–2022</a:t>
            </a:r>
          </a:p>
        </p:txBody>
      </p:sp>
      <p:pic>
        <p:nvPicPr>
          <p:cNvPr id="3" name="Picture 1" descr="Line graph showing rates of reported primary and secondary syphilis in the United States by region from 2013 to 2022."/>
          <p:cNvPicPr>
            <a:picLocks noGrp="1" noChangeAspect="1"/>
          </p:cNvPicPr>
          <p:nvPr/>
        </p:nvPicPr>
        <p:blipFill>
          <a:blip r:embed="rId3"/>
          <a:stretch>
            <a:fillRect/>
          </a:stretch>
        </p:blipFill>
        <p:spPr bwMode="auto">
          <a:xfrm>
            <a:off x="1574801" y="1016001"/>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
        <p:nvSpPr>
          <p:cNvPr id="5" name="TextBox 4">
            <a:extLst>
              <a:ext uri="{FF2B5EF4-FFF2-40B4-BE49-F238E27FC236}">
                <a16:creationId xmlns:a16="http://schemas.microsoft.com/office/drawing/2014/main" id="{AF2CDEF7-23E6-4138-4AB7-D7BD625EF6EA}"/>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Race/Hispanic Ethnicity, United States, 2018–2022</a:t>
            </a:r>
          </a:p>
        </p:txBody>
      </p:sp>
      <p:pic>
        <p:nvPicPr>
          <p:cNvPr id="3" name="Picture 1" descr="Line graph showing rates of reported primary and secondary syphilis cases by race/Hispanic ethnicity in the United States from 2018 to 2022."/>
          <p:cNvPicPr>
            <a:picLocks noGrp="1" noChangeAspect="1"/>
          </p:cNvPicPr>
          <p:nvPr/>
        </p:nvPicPr>
        <p:blipFill>
          <a:blip r:embed="rId3"/>
          <a:stretch>
            <a:fillRect/>
          </a:stretch>
        </p:blipFill>
        <p:spPr bwMode="auto">
          <a:xfrm>
            <a:off x="1574801" y="1016001"/>
            <a:ext cx="5994400" cy="3213100"/>
          </a:xfrm>
          <a:prstGeom prst="rect">
            <a:avLst/>
          </a:prstGeom>
          <a:noFill/>
          <a:ln w="9525">
            <a:noFill/>
            <a:headEnd/>
            <a:tailEnd/>
          </a:ln>
        </p:spPr>
      </p:pic>
      <p:sp>
        <p:nvSpPr>
          <p:cNvPr id="4" name="Content Placeholder 3"/>
          <p:cNvSpPr>
            <a:spLocks noGrp="1"/>
          </p:cNvSpPr>
          <p:nvPr>
            <p:ph sz="half" idx="2"/>
          </p:nvPr>
        </p:nvSpPr>
        <p:spPr>
          <a:xfrm>
            <a:off x="1371600" y="4127500"/>
            <a:ext cx="6400800" cy="643574"/>
          </a:xfrm>
        </p:spPr>
        <p:txBody>
          <a:bodyPr>
            <a:normAutofit fontScale="92500" lnSpcReduction="10000"/>
          </a:bodyPr>
          <a:lstStyle/>
          <a:p>
            <a:r>
              <a:t>* Per 100,000</a:t>
            </a:r>
          </a:p>
          <a:p>
            <a:r>
              <a:rPr b="1"/>
              <a:t>ACRONYMS:</a:t>
            </a:r>
            <a:r>
              <a:t> AI/AN = American Indian or Alaska Native; Black/AA = Black or African American; NH/PI = Native Hawaiian or other Pacific Islander  </a:t>
            </a:r>
          </a:p>
        </p:txBody>
      </p:sp>
      <p:sp>
        <p:nvSpPr>
          <p:cNvPr id="5" name="TextBox 4">
            <a:extLst>
              <a:ext uri="{FF2B5EF4-FFF2-40B4-BE49-F238E27FC236}">
                <a16:creationId xmlns:a16="http://schemas.microsoft.com/office/drawing/2014/main" id="{9C245841-0A7B-D55B-BA73-D108715EAED9}"/>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Jurisdiction, United States and Territories, 2022</a:t>
            </a:r>
          </a:p>
        </p:txBody>
      </p:sp>
      <p:pic>
        <p:nvPicPr>
          <p:cNvPr id="3" name="Picture 1" descr="United States map showing rates of reported primary and secondary syphilis cases by state and territory in 2022."/>
          <p:cNvPicPr>
            <a:picLocks noGrp="1" noChangeAspect="1"/>
          </p:cNvPicPr>
          <p:nvPr/>
        </p:nvPicPr>
        <p:blipFill>
          <a:blip r:embed="rId3"/>
          <a:stretch>
            <a:fillRect/>
          </a:stretch>
        </p:blipFill>
        <p:spPr bwMode="auto">
          <a:xfrm>
            <a:off x="1152217" y="880445"/>
            <a:ext cx="7190672" cy="3854322"/>
          </a:xfrm>
          <a:prstGeom prst="rect">
            <a:avLst/>
          </a:prstGeom>
          <a:noFill/>
          <a:ln w="9525">
            <a:noFill/>
            <a:headEnd/>
            <a:tailEnd/>
          </a:ln>
        </p:spPr>
      </p:pic>
      <p:sp>
        <p:nvSpPr>
          <p:cNvPr id="4" name="Content Placeholder 3"/>
          <p:cNvSpPr>
            <a:spLocks noGrp="1"/>
          </p:cNvSpPr>
          <p:nvPr>
            <p:ph sz="half" idx="2"/>
          </p:nvPr>
        </p:nvSpPr>
        <p:spPr>
          <a:xfrm>
            <a:off x="1371600" y="4457767"/>
            <a:ext cx="6400800" cy="277000"/>
          </a:xfrm>
        </p:spPr>
        <p:txBody>
          <a:bodyPr>
            <a:normAutofit fontScale="62500" lnSpcReduction="20000"/>
          </a:bodyPr>
          <a:lstStyle/>
          <a:p>
            <a:r>
              <a:t>* Per 100,000</a:t>
            </a:r>
          </a:p>
        </p:txBody>
      </p:sp>
      <p:sp>
        <p:nvSpPr>
          <p:cNvPr id="5" name="TextBox 4">
            <a:extLst>
              <a:ext uri="{FF2B5EF4-FFF2-40B4-BE49-F238E27FC236}">
                <a16:creationId xmlns:a16="http://schemas.microsoft.com/office/drawing/2014/main" id="{2A6C4A44-FC3F-D97C-1D5D-B6D7879FB9F0}"/>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t>Primary and Secondary Syphilis — Rates of Reported Cases by Jurisdiction, United States and Territories, 2013 and 2022</a:t>
            </a:r>
          </a:p>
        </p:txBody>
      </p:sp>
      <p:pic>
        <p:nvPicPr>
          <p:cNvPr id="3" name="Picture 1" descr="United States map showing rates of reported primary and secondary syphilis by state and territory of residence from 2013 to 2022."/>
          <p:cNvPicPr>
            <a:picLocks noGrp="1" noChangeAspect="1"/>
          </p:cNvPicPr>
          <p:nvPr/>
        </p:nvPicPr>
        <p:blipFill>
          <a:blip r:embed="rId3"/>
          <a:stretch>
            <a:fillRect/>
          </a:stretch>
        </p:blipFill>
        <p:spPr bwMode="auto">
          <a:xfrm>
            <a:off x="711201" y="1016001"/>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r>
              <a:t>* Per 100,000 </a:t>
            </a:r>
          </a:p>
        </p:txBody>
      </p:sp>
      <p:sp>
        <p:nvSpPr>
          <p:cNvPr id="5" name="TextBox 4">
            <a:extLst>
              <a:ext uri="{FF2B5EF4-FFF2-40B4-BE49-F238E27FC236}">
                <a16:creationId xmlns:a16="http://schemas.microsoft.com/office/drawing/2014/main" id="{00B4F7D6-57B7-6586-0CEC-A175B8D2C583}"/>
              </a:ext>
            </a:extLst>
          </p:cNvPr>
          <p:cNvSpPr txBox="1"/>
          <p:nvPr/>
        </p:nvSpPr>
        <p:spPr>
          <a:xfrm>
            <a:off x="1250157" y="4710908"/>
            <a:ext cx="6079331" cy="253916"/>
          </a:xfrm>
          <a:prstGeom prst="rect">
            <a:avLst/>
          </a:prstGeom>
          <a:noFill/>
        </p:spPr>
        <p:txBody>
          <a:bodyPr wrap="square" rtlCol="0">
            <a:spAutoFit/>
          </a:bodyPr>
          <a:lstStyle/>
          <a:p>
            <a:r>
              <a:rPr lang="en-US" sz="1050" dirty="0">
                <a:hlinkClick r:id="rId4"/>
              </a:rPr>
              <a:t>https://www.cdc.gov/std/statistics/2022/figures.htm</a:t>
            </a:r>
            <a:r>
              <a:rPr lang="en-US" sz="105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vert="horz" lIns="68468" tIns="34234" rIns="68468" bIns="34234" rtlCol="0" anchor="t">
            <a:normAutofit fontScale="62500" lnSpcReduction="20000"/>
          </a:bodyPr>
          <a:lstStyle/>
          <a:p>
            <a:pPr marL="85249" indent="0">
              <a:buNone/>
            </a:pPr>
            <a:r>
              <a:rPr lang="en-US"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85249" indent="0">
              <a:buNone/>
            </a:pPr>
            <a:endParaRPr lang="en-US" dirty="0">
              <a:ea typeface="+mn-lt"/>
              <a:cs typeface="+mn-lt"/>
            </a:endParaRPr>
          </a:p>
          <a:p>
            <a:pPr marL="85249" indent="0">
              <a:buNone/>
            </a:pPr>
            <a:r>
              <a:rPr lang="en-US" b="1" dirty="0">
                <a:ea typeface="+mn-lt"/>
                <a:cs typeface="+mn-lt"/>
              </a:rPr>
              <a:t>HRSA Acknowledgement Statement </a:t>
            </a:r>
            <a:br>
              <a:rPr lang="en-US" b="1" dirty="0">
                <a:ea typeface="+mn-lt"/>
                <a:cs typeface="+mn-lt"/>
              </a:rPr>
            </a:br>
            <a:r>
              <a:rPr lang="en-US" dirty="0">
                <a:ea typeface="+mn-lt"/>
                <a:cs typeface="+mn-lt"/>
              </a:rPr>
              <a:t>The Pacific AETC is supported by the Health Resources and Services Administration (HRSA)</a:t>
            </a:r>
            <a:r>
              <a:rPr lang="en-US" b="1" dirty="0">
                <a:ea typeface="+mn-lt"/>
                <a:cs typeface="+mn-lt"/>
              </a:rPr>
              <a:t> </a:t>
            </a:r>
            <a:r>
              <a:rPr lang="en-US" dirty="0">
                <a:ea typeface="+mn-lt"/>
                <a:cs typeface="+mn-lt"/>
              </a:rPr>
              <a:t>of the U.S. Department of Health and Human Services (HHS) as part of an award totaling $3,887,700.00. The contents are those of the author(s) and do not necessarily represent the official views of, nor an endorsement, by HRSA, HHS, or the U.S. Government. For more information, please visit HRSA.gov. </a:t>
            </a:r>
          </a:p>
          <a:p>
            <a:pPr marL="85249" indent="0">
              <a:buNone/>
            </a:pPr>
            <a:endParaRPr lang="en-US" dirty="0">
              <a:ea typeface="+mn-lt"/>
              <a:cs typeface="+mn-lt"/>
            </a:endParaRPr>
          </a:p>
          <a:p>
            <a:pPr marL="85249" indent="0">
              <a:buNone/>
            </a:pPr>
            <a:r>
              <a:rPr lang="en-US" b="1" dirty="0">
                <a:ea typeface="+mn-lt"/>
                <a:cs typeface="+mn-lt"/>
              </a:rPr>
              <a:t>Trade Name Disclosure Statement </a:t>
            </a:r>
            <a:br>
              <a:rPr lang="en-US" b="1" dirty="0">
                <a:ea typeface="+mn-lt"/>
                <a:cs typeface="+mn-lt"/>
              </a:rPr>
            </a:br>
            <a:r>
              <a:rPr lang="en-US" dirty="0">
                <a:ea typeface="+mn-lt"/>
                <a:cs typeface="+mn-lt"/>
              </a:rPr>
              <a:t>Funding for this presentation was made possible by 5 U1OHA29292‐08‐00 from</a:t>
            </a:r>
            <a:r>
              <a:rPr lang="en-US" b="1" dirty="0">
                <a:ea typeface="+mn-lt"/>
                <a:cs typeface="+mn-lt"/>
              </a:rPr>
              <a:t> </a:t>
            </a:r>
            <a:r>
              <a:rPr lang="en-US" dirty="0">
                <a:ea typeface="+mn-lt"/>
                <a:cs typeface="+mn-lt"/>
              </a:rPr>
              <a:t>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85249" indent="0">
              <a:buNone/>
            </a:pP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defTabSz="685800">
              <a:buClrTx/>
            </a:pPr>
            <a:fld id="{1D2EA5EF-C699-AF4C-BA42-C0A1CAAB713C}" type="slidenum">
              <a:rPr lang="en-US" kern="1200">
                <a:solidFill>
                  <a:srgbClr val="FFFFFF"/>
                </a:solidFill>
                <a:ea typeface="+mn-ea"/>
                <a:cs typeface="+mn-cs"/>
              </a:rPr>
              <a:pPr defTabSz="685800">
                <a:buClrTx/>
              </a:pPr>
              <a:t>2</a:t>
            </a:fld>
            <a:endParaRPr lang="en-US" kern="1200">
              <a:solidFill>
                <a:srgbClr val="FFFFFF"/>
              </a:solidFill>
              <a:ea typeface="+mn-ea"/>
              <a:cs typeface="+mn-cs"/>
            </a:endParaRPr>
          </a:p>
        </p:txBody>
      </p:sp>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AF6A6-7E7B-DA34-6B52-4196F248E14D}"/>
              </a:ext>
            </a:extLst>
          </p:cNvPr>
          <p:cNvSpPr>
            <a:spLocks noGrp="1"/>
          </p:cNvSpPr>
          <p:nvPr>
            <p:ph type="title"/>
          </p:nvPr>
        </p:nvSpPr>
        <p:spPr>
          <a:xfrm>
            <a:off x="253205" y="2139263"/>
            <a:ext cx="2707481" cy="994172"/>
          </a:xfrm>
        </p:spPr>
        <p:txBody>
          <a:bodyPr>
            <a:noAutofit/>
          </a:bodyPr>
          <a:lstStyle/>
          <a:p>
            <a:r>
              <a:rPr lang="en-US" sz="2400" b="1" dirty="0">
                <a:solidFill>
                  <a:srgbClr val="016773"/>
                </a:solidFill>
                <a:latin typeface="+mn-lt"/>
              </a:rPr>
              <a:t>Primary and Secondary Syphilis — Reported Cases and Rates by State, </a:t>
            </a:r>
            <a:br>
              <a:rPr lang="en-US" sz="2400" b="1" dirty="0">
                <a:solidFill>
                  <a:srgbClr val="016773"/>
                </a:solidFill>
                <a:latin typeface="+mn-lt"/>
              </a:rPr>
            </a:br>
            <a:r>
              <a:rPr lang="en-US" sz="2400" b="1" dirty="0">
                <a:solidFill>
                  <a:srgbClr val="016773"/>
                </a:solidFill>
                <a:latin typeface="+mn-lt"/>
              </a:rPr>
              <a:t>United States, 2022</a:t>
            </a:r>
          </a:p>
        </p:txBody>
      </p:sp>
      <p:sp>
        <p:nvSpPr>
          <p:cNvPr id="6" name="TextBox 5">
            <a:extLst>
              <a:ext uri="{FF2B5EF4-FFF2-40B4-BE49-F238E27FC236}">
                <a16:creationId xmlns:a16="http://schemas.microsoft.com/office/drawing/2014/main" id="{3CD7DF46-6B0C-C3D7-6D67-0E18309923A2}"/>
              </a:ext>
            </a:extLst>
          </p:cNvPr>
          <p:cNvSpPr txBox="1"/>
          <p:nvPr/>
        </p:nvSpPr>
        <p:spPr>
          <a:xfrm>
            <a:off x="65881" y="4458727"/>
            <a:ext cx="2707481" cy="415498"/>
          </a:xfrm>
          <a:prstGeom prst="rect">
            <a:avLst/>
          </a:prstGeom>
          <a:noFill/>
        </p:spPr>
        <p:txBody>
          <a:bodyPr wrap="square" rtlCol="0">
            <a:spAutoFit/>
          </a:bodyPr>
          <a:lstStyle/>
          <a:p>
            <a:r>
              <a:rPr lang="en-US" sz="1050" dirty="0">
                <a:hlinkClick r:id="rId2"/>
              </a:rPr>
              <a:t>https://www.cdc.gov/std/statistics/2022/tables/21.htm</a:t>
            </a:r>
            <a:r>
              <a:rPr lang="en-US" sz="1050" dirty="0"/>
              <a:t> </a:t>
            </a:r>
          </a:p>
        </p:txBody>
      </p:sp>
      <p:pic>
        <p:nvPicPr>
          <p:cNvPr id="5" name="Picture 4" descr="Screen shot from CDC showing that Arizona is ranked 6th for primary and secondary syphilis cases. ">
            <a:extLst>
              <a:ext uri="{FF2B5EF4-FFF2-40B4-BE49-F238E27FC236}">
                <a16:creationId xmlns:a16="http://schemas.microsoft.com/office/drawing/2014/main" id="{EAC26EA5-6EE0-CEC9-B5A1-CE4093D6C200}"/>
              </a:ext>
            </a:extLst>
          </p:cNvPr>
          <p:cNvPicPr>
            <a:picLocks noChangeAspect="1"/>
          </p:cNvPicPr>
          <p:nvPr/>
        </p:nvPicPr>
        <p:blipFill>
          <a:blip r:embed="rId3"/>
          <a:stretch>
            <a:fillRect/>
          </a:stretch>
        </p:blipFill>
        <p:spPr>
          <a:xfrm>
            <a:off x="2960685" y="-60722"/>
            <a:ext cx="5930109" cy="5143500"/>
          </a:xfrm>
          <a:prstGeom prst="rect">
            <a:avLst/>
          </a:prstGeom>
        </p:spPr>
      </p:pic>
      <p:sp>
        <p:nvSpPr>
          <p:cNvPr id="3" name="Rectangle 2">
            <a:extLst>
              <a:ext uri="{FF2B5EF4-FFF2-40B4-BE49-F238E27FC236}">
                <a16:creationId xmlns:a16="http://schemas.microsoft.com/office/drawing/2014/main" id="{84D37688-D91C-9277-782B-55A80126B41A}"/>
              </a:ext>
              <a:ext uri="{C183D7F6-B498-43B3-948B-1728B52AA6E4}">
                <adec:decorative xmlns:adec="http://schemas.microsoft.com/office/drawing/2017/decorative" val="1"/>
              </a:ext>
            </a:extLst>
          </p:cNvPr>
          <p:cNvSpPr/>
          <p:nvPr/>
        </p:nvSpPr>
        <p:spPr>
          <a:xfrm>
            <a:off x="3081297" y="1283234"/>
            <a:ext cx="5809497" cy="2151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88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0666-FFE3-FDB3-88EA-94A514FE4534}"/>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Syphilis</a:t>
            </a:r>
          </a:p>
        </p:txBody>
      </p:sp>
      <p:sp>
        <p:nvSpPr>
          <p:cNvPr id="5" name="Content Placeholder 4">
            <a:extLst>
              <a:ext uri="{FF2B5EF4-FFF2-40B4-BE49-F238E27FC236}">
                <a16:creationId xmlns:a16="http://schemas.microsoft.com/office/drawing/2014/main" id="{4E902E46-8326-432B-A309-472C90BA40F6}"/>
              </a:ext>
            </a:extLst>
          </p:cNvPr>
          <p:cNvSpPr txBox="1">
            <a:spLocks/>
          </p:cNvSpPr>
          <p:nvPr/>
        </p:nvSpPr>
        <p:spPr>
          <a:xfrm>
            <a:off x="133929" y="0"/>
            <a:ext cx="2866642" cy="142493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007889"/>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9B4E9E"/>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692145"/>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US" sz="3000" dirty="0">
                <a:solidFill>
                  <a:srgbClr val="016773"/>
                </a:solidFill>
                <a:latin typeface="Calibri   "/>
                <a:ea typeface="+mj-ea"/>
                <a:cs typeface="+mj-cs"/>
              </a:rPr>
              <a:t>Syphilis</a:t>
            </a:r>
          </a:p>
        </p:txBody>
      </p:sp>
      <p:sp>
        <p:nvSpPr>
          <p:cNvPr id="9" name="Content Placeholder 8">
            <a:extLst>
              <a:ext uri="{FF2B5EF4-FFF2-40B4-BE49-F238E27FC236}">
                <a16:creationId xmlns:a16="http://schemas.microsoft.com/office/drawing/2014/main" id="{F7824506-276D-4A94-8469-E3AB95BCA473}"/>
              </a:ext>
            </a:extLst>
          </p:cNvPr>
          <p:cNvSpPr>
            <a:spLocks noGrp="1"/>
          </p:cNvSpPr>
          <p:nvPr>
            <p:ph sz="quarter" idx="10"/>
          </p:nvPr>
        </p:nvSpPr>
        <p:spPr>
          <a:xfrm>
            <a:off x="215154" y="1075765"/>
            <a:ext cx="3381935" cy="3697941"/>
          </a:xfrm>
        </p:spPr>
        <p:txBody>
          <a:bodyPr spcFirstLastPara="1" vert="horz" wrap="square" lIns="68580" tIns="34290" rIns="68580" bIns="34290" rtlCol="0" anchor="t" anchorCtr="0">
            <a:normAutofit fontScale="92500" lnSpcReduction="10000"/>
          </a:bodyPr>
          <a:lstStyle/>
          <a:p>
            <a:pPr>
              <a:buFont typeface="Arial" panose="020B0604020202020204" pitchFamily="34" charset="0"/>
              <a:buChar char="•"/>
            </a:pPr>
            <a:r>
              <a:rPr lang="en-US" sz="2250" i="1" dirty="0">
                <a:solidFill>
                  <a:schemeClr val="tx1"/>
                </a:solidFill>
              </a:rPr>
              <a:t>Treponema pallidum</a:t>
            </a:r>
          </a:p>
          <a:p>
            <a:pPr>
              <a:buFont typeface="Arial" panose="020B0604020202020204" pitchFamily="34" charset="0"/>
              <a:buChar char="•"/>
            </a:pPr>
            <a:r>
              <a:rPr lang="en-US" sz="1950" b="0" dirty="0">
                <a:solidFill>
                  <a:schemeClr val="tx1"/>
                </a:solidFill>
              </a:rPr>
              <a:t>Sexual, vertical, and horizontal   transmission</a:t>
            </a:r>
          </a:p>
          <a:p>
            <a:pPr>
              <a:buFont typeface="Arial" panose="020B0604020202020204" pitchFamily="34" charset="0"/>
              <a:buChar char="•"/>
            </a:pPr>
            <a:r>
              <a:rPr lang="en-US" sz="1950" dirty="0">
                <a:solidFill>
                  <a:schemeClr val="tx1"/>
                </a:solidFill>
              </a:rPr>
              <a:t>Curable with penicillin</a:t>
            </a:r>
          </a:p>
          <a:p>
            <a:pPr>
              <a:buFont typeface="Arial" panose="020B0604020202020204" pitchFamily="34" charset="0"/>
              <a:buChar char="•"/>
            </a:pPr>
            <a:r>
              <a:rPr lang="en-US" sz="1950" b="0" dirty="0">
                <a:solidFill>
                  <a:schemeClr val="tx1"/>
                </a:solidFill>
              </a:rPr>
              <a:t>4 stages</a:t>
            </a:r>
          </a:p>
          <a:p>
            <a:pPr lvl="1">
              <a:buFont typeface="+mj-lt"/>
              <a:buAutoNum type="arabicPeriod"/>
            </a:pPr>
            <a:r>
              <a:rPr lang="en-US" sz="1650" dirty="0"/>
              <a:t>Primary</a:t>
            </a:r>
          </a:p>
          <a:p>
            <a:pPr lvl="1">
              <a:buFont typeface="+mj-lt"/>
              <a:buAutoNum type="arabicPeriod"/>
            </a:pPr>
            <a:r>
              <a:rPr lang="en-US" sz="1650" dirty="0"/>
              <a:t>Secondary</a:t>
            </a:r>
          </a:p>
          <a:p>
            <a:pPr lvl="1">
              <a:buFont typeface="+mj-lt"/>
              <a:buAutoNum type="arabicPeriod"/>
            </a:pPr>
            <a:r>
              <a:rPr lang="en-US" sz="1650" dirty="0"/>
              <a:t>Early (non-primary, non-secondary)</a:t>
            </a:r>
          </a:p>
          <a:p>
            <a:pPr lvl="1">
              <a:buFont typeface="+mj-lt"/>
              <a:buAutoNum type="arabicPeriod"/>
            </a:pPr>
            <a:r>
              <a:rPr lang="en-US" sz="1650" dirty="0"/>
              <a:t>Unknown duration or late</a:t>
            </a:r>
          </a:p>
          <a:p>
            <a:pPr>
              <a:buFont typeface="Arial" panose="020B0604020202020204" pitchFamily="34" charset="0"/>
              <a:buChar char="•"/>
            </a:pPr>
            <a:endParaRPr lang="en-US" sz="1500" dirty="0">
              <a:solidFill>
                <a:schemeClr val="tx1"/>
              </a:solidFill>
            </a:endParaRPr>
          </a:p>
        </p:txBody>
      </p:sp>
      <p:pic>
        <p:nvPicPr>
          <p:cNvPr id="3" name="Google Shape;127;p1" descr="A picture of treponema pallidum. ">
            <a:extLst>
              <a:ext uri="{FF2B5EF4-FFF2-40B4-BE49-F238E27FC236}">
                <a16:creationId xmlns:a16="http://schemas.microsoft.com/office/drawing/2014/main" id="{21955FF6-2A7F-401E-B4E0-C657D1606466}"/>
              </a:ext>
            </a:extLst>
          </p:cNvPr>
          <p:cNvPicPr preferRelativeResize="0">
            <a:picLocks/>
          </p:cNvPicPr>
          <p:nvPr/>
        </p:nvPicPr>
        <p:blipFill rotWithShape="1">
          <a:blip r:embed="rId3"/>
          <a:srcRect t="5436"/>
          <a:stretch/>
        </p:blipFill>
        <p:spPr>
          <a:xfrm>
            <a:off x="3678314" y="7"/>
            <a:ext cx="5465684" cy="5143493"/>
          </a:xfrm>
          <a:prstGeom prst="rect">
            <a:avLst/>
          </a:prstGeom>
          <a:noFill/>
        </p:spPr>
      </p:pic>
    </p:spTree>
    <p:extLst>
      <p:ext uri="{BB962C8B-B14F-4D97-AF65-F5344CB8AC3E}">
        <p14:creationId xmlns:p14="http://schemas.microsoft.com/office/powerpoint/2010/main" val="2887482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E74E71-044F-028A-C2F4-3E01561EEDAB}"/>
              </a:ext>
            </a:extLst>
          </p:cNvPr>
          <p:cNvSpPr txBox="1">
            <a:spLocks noGrp="1"/>
          </p:cNvSpPr>
          <p:nvPr>
            <p:ph type="title" idx="4294967295"/>
          </p:nvPr>
        </p:nvSpPr>
        <p:spPr>
          <a:xfrm>
            <a:off x="73754" y="195144"/>
            <a:ext cx="8269133"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Natural History of Untreated Syphilis Infection </a:t>
            </a:r>
          </a:p>
        </p:txBody>
      </p:sp>
      <p:pic>
        <p:nvPicPr>
          <p:cNvPr id="8" name="Picture 7" descr="Flow chart of syphilis starting from exposure and progressing to different stages and outcomes of untreated syphilis. ">
            <a:extLst>
              <a:ext uri="{FF2B5EF4-FFF2-40B4-BE49-F238E27FC236}">
                <a16:creationId xmlns:a16="http://schemas.microsoft.com/office/drawing/2014/main" id="{A9FDCD6F-117A-586A-5CD5-0C51052B38BB}"/>
              </a:ext>
            </a:extLst>
          </p:cNvPr>
          <p:cNvPicPr>
            <a:picLocks noChangeAspect="1"/>
          </p:cNvPicPr>
          <p:nvPr/>
        </p:nvPicPr>
        <p:blipFill>
          <a:blip r:embed="rId3"/>
          <a:stretch>
            <a:fillRect/>
          </a:stretch>
        </p:blipFill>
        <p:spPr>
          <a:xfrm>
            <a:off x="259081" y="679892"/>
            <a:ext cx="8472488" cy="4016559"/>
          </a:xfrm>
          <a:prstGeom prst="rect">
            <a:avLst/>
          </a:prstGeom>
        </p:spPr>
      </p:pic>
      <p:sp>
        <p:nvSpPr>
          <p:cNvPr id="11" name="Arrow: Left-Right 10">
            <a:extLst>
              <a:ext uri="{FF2B5EF4-FFF2-40B4-BE49-F238E27FC236}">
                <a16:creationId xmlns:a16="http://schemas.microsoft.com/office/drawing/2014/main" id="{9DEA49D2-007C-0DC8-891B-3F44EA4AB557}"/>
              </a:ext>
            </a:extLst>
          </p:cNvPr>
          <p:cNvSpPr/>
          <p:nvPr/>
        </p:nvSpPr>
        <p:spPr>
          <a:xfrm>
            <a:off x="2363152" y="4363699"/>
            <a:ext cx="4637723" cy="394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Transmission to fetus during pregnancy</a:t>
            </a:r>
          </a:p>
        </p:txBody>
      </p:sp>
      <p:sp>
        <p:nvSpPr>
          <p:cNvPr id="18" name="TextBox 17">
            <a:extLst>
              <a:ext uri="{FF2B5EF4-FFF2-40B4-BE49-F238E27FC236}">
                <a16:creationId xmlns:a16="http://schemas.microsoft.com/office/drawing/2014/main" id="{E78BB92D-081F-D3B0-08EE-908DC8E2995A}"/>
              </a:ext>
            </a:extLst>
          </p:cNvPr>
          <p:cNvSpPr txBox="1"/>
          <p:nvPr/>
        </p:nvSpPr>
        <p:spPr>
          <a:xfrm>
            <a:off x="122738" y="4820335"/>
            <a:ext cx="8045867" cy="346249"/>
          </a:xfrm>
          <a:prstGeom prst="rect">
            <a:avLst/>
          </a:prstGeom>
          <a:noFill/>
        </p:spPr>
        <p:txBody>
          <a:bodyPr wrap="square" rtlCol="0">
            <a:spAutoFit/>
          </a:bodyPr>
          <a:lstStyle/>
          <a:p>
            <a:pPr defTabSz="685800">
              <a:buClrTx/>
              <a:defRPr/>
            </a:pPr>
            <a:r>
              <a:rPr lang="en-US" sz="825" kern="1200" dirty="0">
                <a:solidFill>
                  <a:prstClr val="black"/>
                </a:solidFill>
                <a:latin typeface="Calibri" panose="020F0502020204030204"/>
                <a:ea typeface="+mn-ea"/>
                <a:cs typeface="+mn-cs"/>
              </a:rPr>
              <a:t>The Diagnosis, Management and Prevention of Syphilis An Update and Review.  New York City Department of Health and Mental Hygiene Bureau of</a:t>
            </a:r>
          </a:p>
          <a:p>
            <a:pPr defTabSz="685800">
              <a:buClrTx/>
              <a:defRPr/>
            </a:pPr>
            <a:r>
              <a:rPr lang="en-US" sz="825" kern="1200" dirty="0">
                <a:solidFill>
                  <a:prstClr val="black"/>
                </a:solidFill>
                <a:latin typeface="Calibri" panose="020F0502020204030204"/>
                <a:ea typeface="+mn-ea"/>
                <a:cs typeface="+mn-cs"/>
              </a:rPr>
              <a:t>Sexually Transmitted Infections and the New York City STD Prevention Training Center .  May 2019. </a:t>
            </a:r>
            <a:r>
              <a:rPr lang="en-US" sz="825" kern="1200" dirty="0">
                <a:solidFill>
                  <a:prstClr val="black"/>
                </a:solidFill>
                <a:latin typeface="Calibri" panose="020F0502020204030204"/>
                <a:ea typeface="+mn-ea"/>
                <a:cs typeface="+mn-cs"/>
                <a:hlinkClick r:id="rId4"/>
              </a:rPr>
              <a:t>https://www.nycptc.org/x/Syphilis_Monograph_2019_NYC_PTC_NYC_DOHMH.pdf</a:t>
            </a:r>
            <a:r>
              <a:rPr lang="en-US" sz="825" kern="1200" dirty="0">
                <a:solidFill>
                  <a:prstClr val="black"/>
                </a:solidFill>
                <a:latin typeface="Calibri" panose="020F0502020204030204"/>
                <a:ea typeface="+mn-ea"/>
                <a:cs typeface="+mn-cs"/>
              </a:rPr>
              <a:t> </a:t>
            </a:r>
          </a:p>
        </p:txBody>
      </p:sp>
      <p:sp>
        <p:nvSpPr>
          <p:cNvPr id="6" name="Rectangle 5">
            <a:extLst>
              <a:ext uri="{FF2B5EF4-FFF2-40B4-BE49-F238E27FC236}">
                <a16:creationId xmlns:a16="http://schemas.microsoft.com/office/drawing/2014/main" id="{D2792662-C4C0-49B2-945D-9D6C5CC5A498}"/>
              </a:ext>
              <a:ext uri="{C183D7F6-B498-43B3-948B-1728B52AA6E4}">
                <adec:decorative xmlns:adec="http://schemas.microsoft.com/office/drawing/2017/decorative" val="1"/>
              </a:ext>
            </a:extLst>
          </p:cNvPr>
          <p:cNvSpPr/>
          <p:nvPr/>
        </p:nvSpPr>
        <p:spPr>
          <a:xfrm>
            <a:off x="-1" y="1110399"/>
            <a:ext cx="9144001" cy="35867"/>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object 3">
            <a:extLst>
              <a:ext uri="{FF2B5EF4-FFF2-40B4-BE49-F238E27FC236}">
                <a16:creationId xmlns:a16="http://schemas.microsoft.com/office/drawing/2014/main" id="{D1D31EED-B95F-C9B3-D081-3FFD2AF9EA38}"/>
              </a:ext>
              <a:ext uri="{C183D7F6-B498-43B3-948B-1728B52AA6E4}">
                <adec:decorative xmlns:adec="http://schemas.microsoft.com/office/drawing/2017/decorative" val="1"/>
              </a:ext>
            </a:extLst>
          </p:cNvPr>
          <p:cNvGrpSpPr/>
          <p:nvPr/>
        </p:nvGrpSpPr>
        <p:grpSpPr>
          <a:xfrm>
            <a:off x="3573" y="1110900"/>
            <a:ext cx="9140666" cy="35719"/>
            <a:chOff x="4763" y="1481200"/>
            <a:chExt cx="12187555" cy="47625"/>
          </a:xfrm>
        </p:grpSpPr>
        <p:sp>
          <p:nvSpPr>
            <p:cNvPr id="3" name="object 4">
              <a:extLst>
                <a:ext uri="{FF2B5EF4-FFF2-40B4-BE49-F238E27FC236}">
                  <a16:creationId xmlns:a16="http://schemas.microsoft.com/office/drawing/2014/main" id="{E55FB140-A68F-197F-ABA2-A3B0840B9D6D}"/>
                </a:ext>
              </a:extLst>
            </p:cNvPr>
            <p:cNvSpPr/>
            <p:nvPr/>
          </p:nvSpPr>
          <p:spPr>
            <a:xfrm>
              <a:off x="4763" y="1481200"/>
              <a:ext cx="12187555" cy="47625"/>
            </a:xfrm>
            <a:custGeom>
              <a:avLst/>
              <a:gdLst/>
              <a:ahLst/>
              <a:cxnLst/>
              <a:rect l="l" t="t" r="r" b="b"/>
              <a:pathLst>
                <a:path w="12187555" h="47625">
                  <a:moveTo>
                    <a:pt x="0" y="47625"/>
                  </a:moveTo>
                  <a:lnTo>
                    <a:pt x="12187236" y="47625"/>
                  </a:lnTo>
                  <a:lnTo>
                    <a:pt x="12187236" y="0"/>
                  </a:lnTo>
                  <a:lnTo>
                    <a:pt x="0" y="0"/>
                  </a:lnTo>
                  <a:lnTo>
                    <a:pt x="0" y="47625"/>
                  </a:lnTo>
                  <a:close/>
                </a:path>
              </a:pathLst>
            </a:custGeom>
            <a:solidFill>
              <a:srgbClr val="008696"/>
            </a:solidFill>
          </p:spPr>
          <p:txBody>
            <a:bodyPr wrap="square" lIns="0" tIns="0" rIns="0" bIns="0" rtlCol="0"/>
            <a:lstStyle/>
            <a:p>
              <a:endParaRPr sz="1050"/>
            </a:p>
          </p:txBody>
        </p:sp>
        <p:sp>
          <p:nvSpPr>
            <p:cNvPr id="5" name="object 5">
              <a:extLst>
                <a:ext uri="{FF2B5EF4-FFF2-40B4-BE49-F238E27FC236}">
                  <a16:creationId xmlns:a16="http://schemas.microsoft.com/office/drawing/2014/main" id="{CE84CDD6-6198-12CE-891E-841126F1E755}"/>
                </a:ext>
              </a:extLst>
            </p:cNvPr>
            <p:cNvSpPr/>
            <p:nvPr/>
          </p:nvSpPr>
          <p:spPr>
            <a:xfrm>
              <a:off x="4763" y="1481200"/>
              <a:ext cx="12187555" cy="47625"/>
            </a:xfrm>
            <a:custGeom>
              <a:avLst/>
              <a:gdLst/>
              <a:ahLst/>
              <a:cxnLst/>
              <a:rect l="l" t="t" r="r" b="b"/>
              <a:pathLst>
                <a:path w="12187555" h="47625">
                  <a:moveTo>
                    <a:pt x="0" y="47625"/>
                  </a:moveTo>
                  <a:lnTo>
                    <a:pt x="12187236" y="47625"/>
                  </a:lnTo>
                </a:path>
                <a:path w="12187555" h="47625">
                  <a:moveTo>
                    <a:pt x="12187236" y="0"/>
                  </a:moveTo>
                  <a:lnTo>
                    <a:pt x="0" y="0"/>
                  </a:lnTo>
                  <a:lnTo>
                    <a:pt x="0" y="47625"/>
                  </a:lnTo>
                </a:path>
              </a:pathLst>
            </a:custGeom>
            <a:ln w="9534">
              <a:solidFill>
                <a:srgbClr val="008696"/>
              </a:solidFill>
            </a:ln>
          </p:spPr>
          <p:txBody>
            <a:bodyPr wrap="square" lIns="0" tIns="0" rIns="0" bIns="0" rtlCol="0"/>
            <a:lstStyle/>
            <a:p>
              <a:endParaRPr sz="1050"/>
            </a:p>
          </p:txBody>
        </p:sp>
      </p:grpSp>
    </p:spTree>
    <p:extLst>
      <p:ext uri="{BB962C8B-B14F-4D97-AF65-F5344CB8AC3E}">
        <p14:creationId xmlns:p14="http://schemas.microsoft.com/office/powerpoint/2010/main" val="234853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DF482-030C-469E-A7B3-3E6DBD202165}"/>
              </a:ext>
            </a:extLst>
          </p:cNvPr>
          <p:cNvSpPr txBox="1">
            <a:spLocks noGrp="1"/>
          </p:cNvSpPr>
          <p:nvPr>
            <p:ph type="title" idx="4294967295"/>
          </p:nvPr>
        </p:nvSpPr>
        <p:spPr>
          <a:xfrm>
            <a:off x="73755" y="195144"/>
            <a:ext cx="7516906"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Case Definitions:  Primary Syphilis </a:t>
            </a:r>
          </a:p>
        </p:txBody>
      </p:sp>
      <p:sp>
        <p:nvSpPr>
          <p:cNvPr id="2" name="Content Placeholder 1">
            <a:extLst>
              <a:ext uri="{FF2B5EF4-FFF2-40B4-BE49-F238E27FC236}">
                <a16:creationId xmlns:a16="http://schemas.microsoft.com/office/drawing/2014/main" id="{350AF69D-1EE7-4D70-A9BF-AC7877518128}"/>
              </a:ext>
            </a:extLst>
          </p:cNvPr>
          <p:cNvSpPr>
            <a:spLocks noGrp="1"/>
          </p:cNvSpPr>
          <p:nvPr>
            <p:ph sz="quarter" idx="10"/>
          </p:nvPr>
        </p:nvSpPr>
        <p:spPr>
          <a:xfrm>
            <a:off x="316005" y="873077"/>
            <a:ext cx="8254603" cy="3397347"/>
          </a:xfrm>
        </p:spPr>
        <p:txBody>
          <a:bodyPr/>
          <a:lstStyle/>
          <a:p>
            <a:r>
              <a:rPr lang="en-US" sz="1800" dirty="0">
                <a:solidFill>
                  <a:schemeClr val="tx1"/>
                </a:solidFill>
              </a:rPr>
              <a:t>Clinical Description </a:t>
            </a:r>
          </a:p>
          <a:p>
            <a:r>
              <a:rPr lang="en-US" sz="1500" b="0" dirty="0">
                <a:solidFill>
                  <a:schemeClr val="tx1"/>
                </a:solidFill>
                <a:latin typeface="Calibri   "/>
              </a:rPr>
              <a:t>Characterized by one or more ulcerative lesions (e.g. chancre), which might differ in clinical appearance.</a:t>
            </a:r>
          </a:p>
          <a:p>
            <a:pPr>
              <a:lnSpc>
                <a:spcPct val="100000"/>
              </a:lnSpc>
              <a:spcAft>
                <a:spcPts val="0"/>
              </a:spcAft>
            </a:pPr>
            <a:r>
              <a:rPr lang="en-US" sz="1500" b="0" u="sng" dirty="0">
                <a:solidFill>
                  <a:schemeClr val="dk1"/>
                </a:solidFill>
                <a:latin typeface="Calibri   "/>
                <a:ea typeface="Arial"/>
                <a:cs typeface="Arial"/>
                <a:sym typeface="Arial"/>
              </a:rPr>
              <a:t>Classic Presentation</a:t>
            </a:r>
            <a:endParaRPr lang="en-US" sz="1500" b="0" dirty="0">
              <a:solidFill>
                <a:schemeClr val="dk1"/>
              </a:solidFill>
              <a:latin typeface="Calibri   "/>
              <a:ea typeface="Arial"/>
              <a:cs typeface="Arial"/>
              <a:sym typeface="Arial"/>
            </a:endParaRPr>
          </a:p>
          <a:p>
            <a:pPr>
              <a:lnSpc>
                <a:spcPct val="100000"/>
              </a:lnSpc>
              <a:spcAft>
                <a:spcPts val="0"/>
              </a:spcAft>
            </a:pPr>
            <a:r>
              <a:rPr lang="en-US" sz="1500" b="0" dirty="0">
                <a:solidFill>
                  <a:schemeClr val="dk1"/>
                </a:solidFill>
                <a:latin typeface="Calibri   "/>
                <a:ea typeface="Arial"/>
                <a:cs typeface="Arial"/>
                <a:sym typeface="Arial"/>
              </a:rPr>
              <a:t>Single painless ulcer or chancre at the site of infection</a:t>
            </a:r>
          </a:p>
          <a:p>
            <a:pPr marL="0" indent="0">
              <a:lnSpc>
                <a:spcPct val="100000"/>
              </a:lnSpc>
              <a:spcAft>
                <a:spcPts val="0"/>
              </a:spcAft>
              <a:buClr>
                <a:srgbClr val="000000"/>
              </a:buClr>
              <a:buSzPts val="2400"/>
            </a:pPr>
            <a:r>
              <a:rPr lang="en-US" sz="1500" b="0" u="sng" dirty="0">
                <a:solidFill>
                  <a:schemeClr val="dk1"/>
                </a:solidFill>
                <a:latin typeface="Calibri   "/>
                <a:ea typeface="Arial"/>
                <a:cs typeface="Arial"/>
                <a:sym typeface="Arial"/>
              </a:rPr>
              <a:t>Atypical Presentation</a:t>
            </a:r>
          </a:p>
          <a:p>
            <a:pPr marL="0" indent="0">
              <a:lnSpc>
                <a:spcPct val="100000"/>
              </a:lnSpc>
              <a:spcAft>
                <a:spcPts val="0"/>
              </a:spcAft>
              <a:buClr>
                <a:srgbClr val="000000"/>
              </a:buClr>
              <a:buSzPts val="2400"/>
            </a:pPr>
            <a:r>
              <a:rPr lang="en-US" sz="1500" b="0" dirty="0">
                <a:solidFill>
                  <a:schemeClr val="dk1"/>
                </a:solidFill>
                <a:latin typeface="Calibri   "/>
                <a:ea typeface="Arial"/>
                <a:cs typeface="Arial"/>
                <a:sym typeface="Arial"/>
              </a:rPr>
              <a:t>Multiple, atypical, or painful lesions at the site of infection</a:t>
            </a: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endParaRPr lang="en-US" sz="1800" b="0" dirty="0">
              <a:solidFill>
                <a:schemeClr val="tx1"/>
              </a:solidFill>
            </a:endParaRPr>
          </a:p>
          <a:p>
            <a:endParaRPr lang="en-US" dirty="0"/>
          </a:p>
        </p:txBody>
      </p:sp>
      <p:pic>
        <p:nvPicPr>
          <p:cNvPr id="5" name="Picture 1" descr="Close-up of vaginal lesion">
            <a:extLst>
              <a:ext uri="{FF2B5EF4-FFF2-40B4-BE49-F238E27FC236}">
                <a16:creationId xmlns:a16="http://schemas.microsoft.com/office/drawing/2014/main" id="{27D68FC9-915F-47B7-BAFE-94BAA1091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10" t="38904" r="13194" b="16310"/>
          <a:stretch>
            <a:fillRect/>
          </a:stretch>
        </p:blipFill>
        <p:spPr bwMode="auto">
          <a:xfrm>
            <a:off x="713509" y="2957768"/>
            <a:ext cx="1902560" cy="142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710DA06-30E6-4DD2-8441-7A85160EA03E}"/>
              </a:ext>
            </a:extLst>
          </p:cNvPr>
          <p:cNvSpPr txBox="1"/>
          <p:nvPr/>
        </p:nvSpPr>
        <p:spPr>
          <a:xfrm>
            <a:off x="713509" y="4381046"/>
            <a:ext cx="1847141" cy="253916"/>
          </a:xfrm>
          <a:prstGeom prst="rect">
            <a:avLst/>
          </a:prstGeom>
          <a:noFill/>
        </p:spPr>
        <p:txBody>
          <a:bodyPr wrap="square" rtlCol="0">
            <a:spAutoFit/>
          </a:bodyPr>
          <a:lstStyle/>
          <a:p>
            <a:r>
              <a:rPr lang="en-US" sz="1050" dirty="0"/>
              <a:t>Vaginal </a:t>
            </a:r>
          </a:p>
        </p:txBody>
      </p:sp>
      <p:pic>
        <p:nvPicPr>
          <p:cNvPr id="4" name="Picture 3" descr="Close-up of a tongue with a small blister">
            <a:extLst>
              <a:ext uri="{FF2B5EF4-FFF2-40B4-BE49-F238E27FC236}">
                <a16:creationId xmlns:a16="http://schemas.microsoft.com/office/drawing/2014/main" id="{128C98C9-9D63-44C5-ADAB-C55D21CCF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845" b="16328"/>
          <a:stretch>
            <a:fillRect/>
          </a:stretch>
        </p:blipFill>
        <p:spPr bwMode="auto">
          <a:xfrm>
            <a:off x="3523698" y="2957768"/>
            <a:ext cx="2257882" cy="143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565834B-F4DB-4443-ADCA-A3BCC36A21CA}"/>
              </a:ext>
            </a:extLst>
          </p:cNvPr>
          <p:cNvSpPr txBox="1"/>
          <p:nvPr/>
        </p:nvSpPr>
        <p:spPr>
          <a:xfrm>
            <a:off x="3523698" y="4389186"/>
            <a:ext cx="1847141" cy="253916"/>
          </a:xfrm>
          <a:prstGeom prst="rect">
            <a:avLst/>
          </a:prstGeom>
          <a:noFill/>
        </p:spPr>
        <p:txBody>
          <a:bodyPr wrap="square" rtlCol="0">
            <a:spAutoFit/>
          </a:bodyPr>
          <a:lstStyle/>
          <a:p>
            <a:r>
              <a:rPr lang="en-US" sz="1050" dirty="0"/>
              <a:t>Tongue</a:t>
            </a:r>
          </a:p>
        </p:txBody>
      </p:sp>
      <p:pic>
        <p:nvPicPr>
          <p:cNvPr id="6" name="Picture 2" descr="Close-up of penile lesion">
            <a:extLst>
              <a:ext uri="{FF2B5EF4-FFF2-40B4-BE49-F238E27FC236}">
                <a16:creationId xmlns:a16="http://schemas.microsoft.com/office/drawing/2014/main" id="{04637086-8E39-4567-89BA-620D50B4E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736" t="27028" r="26497" b="27863"/>
          <a:stretch>
            <a:fillRect/>
          </a:stretch>
        </p:blipFill>
        <p:spPr bwMode="auto">
          <a:xfrm>
            <a:off x="6425861" y="2957768"/>
            <a:ext cx="1939637" cy="143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41B1DC6-9638-411A-884B-6E743C3C6F2B}"/>
              </a:ext>
            </a:extLst>
          </p:cNvPr>
          <p:cNvSpPr txBox="1"/>
          <p:nvPr/>
        </p:nvSpPr>
        <p:spPr>
          <a:xfrm>
            <a:off x="6425861" y="4430510"/>
            <a:ext cx="1847141" cy="253916"/>
          </a:xfrm>
          <a:prstGeom prst="rect">
            <a:avLst/>
          </a:prstGeom>
          <a:noFill/>
        </p:spPr>
        <p:txBody>
          <a:bodyPr wrap="square" rtlCol="0">
            <a:spAutoFit/>
          </a:bodyPr>
          <a:lstStyle/>
          <a:p>
            <a:r>
              <a:rPr lang="en-US" sz="1050" dirty="0"/>
              <a:t>Penile </a:t>
            </a:r>
          </a:p>
        </p:txBody>
      </p:sp>
      <p:sp>
        <p:nvSpPr>
          <p:cNvPr id="11" name="TextBox 10">
            <a:extLst>
              <a:ext uri="{FF2B5EF4-FFF2-40B4-BE49-F238E27FC236}">
                <a16:creationId xmlns:a16="http://schemas.microsoft.com/office/drawing/2014/main" id="{E5D28ACF-1EF4-4EA8-A85F-0831DF2D1A6A}"/>
              </a:ext>
            </a:extLst>
          </p:cNvPr>
          <p:cNvSpPr txBox="1"/>
          <p:nvPr/>
        </p:nvSpPr>
        <p:spPr>
          <a:xfrm>
            <a:off x="175664" y="4784947"/>
            <a:ext cx="8792672" cy="415498"/>
          </a:xfrm>
          <a:prstGeom prst="rect">
            <a:avLst/>
          </a:prstGeom>
          <a:noFill/>
        </p:spPr>
        <p:txBody>
          <a:bodyPr wrap="square" rtlCol="0">
            <a:spAutoFit/>
          </a:bodyPr>
          <a:lstStyle/>
          <a:p>
            <a:r>
              <a:rPr lang="en-US" sz="1050" dirty="0">
                <a:hlinkClick r:id="rId6"/>
              </a:rPr>
              <a:t>  https://www.cdc.gov/std/syphilis/images.htm</a:t>
            </a:r>
            <a:r>
              <a:rPr lang="en-US" sz="1050" dirty="0"/>
              <a:t> and  </a:t>
            </a:r>
            <a:r>
              <a:rPr lang="en-US" sz="1050" dirty="0">
                <a:hlinkClick r:id="rId7"/>
              </a:rPr>
              <a:t>https://www.cdc.gov/std/statistics/2019/case-definitions.htm</a:t>
            </a:r>
            <a:r>
              <a:rPr lang="en-US" sz="1050" dirty="0"/>
              <a:t> </a:t>
            </a:r>
          </a:p>
          <a:p>
            <a:r>
              <a:rPr lang="en-US" sz="1050" dirty="0"/>
              <a:t> </a:t>
            </a:r>
          </a:p>
        </p:txBody>
      </p:sp>
    </p:spTree>
    <p:extLst>
      <p:ext uri="{BB962C8B-B14F-4D97-AF65-F5344CB8AC3E}">
        <p14:creationId xmlns:p14="http://schemas.microsoft.com/office/powerpoint/2010/main" val="182789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DF482-030C-469E-A7B3-3E6DBD202165}"/>
              </a:ext>
            </a:extLst>
          </p:cNvPr>
          <p:cNvSpPr txBox="1">
            <a:spLocks noGrp="1"/>
          </p:cNvSpPr>
          <p:nvPr>
            <p:ph type="title" idx="4294967295"/>
          </p:nvPr>
        </p:nvSpPr>
        <p:spPr>
          <a:xfrm>
            <a:off x="73755" y="195144"/>
            <a:ext cx="7516906"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Case Definitions:  Secondary Syphilis </a:t>
            </a:r>
          </a:p>
        </p:txBody>
      </p:sp>
      <p:sp>
        <p:nvSpPr>
          <p:cNvPr id="2" name="Content Placeholder 1">
            <a:extLst>
              <a:ext uri="{FF2B5EF4-FFF2-40B4-BE49-F238E27FC236}">
                <a16:creationId xmlns:a16="http://schemas.microsoft.com/office/drawing/2014/main" id="{350AF69D-1EE7-4D70-A9BF-AC7877518128}"/>
              </a:ext>
            </a:extLst>
          </p:cNvPr>
          <p:cNvSpPr>
            <a:spLocks noGrp="1"/>
          </p:cNvSpPr>
          <p:nvPr>
            <p:ph sz="quarter" idx="10"/>
          </p:nvPr>
        </p:nvSpPr>
        <p:spPr>
          <a:xfrm>
            <a:off x="205013" y="715339"/>
            <a:ext cx="8254603" cy="3397347"/>
          </a:xfrm>
        </p:spPr>
        <p:txBody>
          <a:bodyPr/>
          <a:lstStyle/>
          <a:p>
            <a:r>
              <a:rPr lang="en-US" sz="1800" dirty="0">
                <a:solidFill>
                  <a:schemeClr val="tx1"/>
                </a:solidFill>
              </a:rPr>
              <a:t>Clinical Description </a:t>
            </a:r>
          </a:p>
          <a:p>
            <a:pPr marL="0" indent="0">
              <a:lnSpc>
                <a:spcPct val="100000"/>
              </a:lnSpc>
              <a:spcAft>
                <a:spcPts val="0"/>
              </a:spcAft>
              <a:buClr>
                <a:schemeClr val="lt1"/>
              </a:buClr>
              <a:buSzPts val="2600"/>
            </a:pPr>
            <a:r>
              <a:rPr lang="en-US" sz="1500" b="0" dirty="0">
                <a:solidFill>
                  <a:schemeClr val="tx1"/>
                </a:solidFill>
              </a:rPr>
              <a:t>Characterized by localized or diffuse mucocutaneous lesions (e.g., rash – such as non-pruritic macular, maculopapular, </a:t>
            </a:r>
            <a:r>
              <a:rPr lang="en-US" sz="1500" b="0" dirty="0" err="1">
                <a:solidFill>
                  <a:schemeClr val="tx1"/>
                </a:solidFill>
              </a:rPr>
              <a:t>papular</a:t>
            </a:r>
            <a:r>
              <a:rPr lang="en-US" sz="1500" b="0" dirty="0">
                <a:solidFill>
                  <a:schemeClr val="tx1"/>
                </a:solidFill>
              </a:rPr>
              <a:t>, or pustular lesions), often with generalized lymphadenopathy. Other signs can include mucous patches, condyloma </a:t>
            </a:r>
            <a:r>
              <a:rPr lang="en-US" sz="1500" b="0" dirty="0" err="1">
                <a:solidFill>
                  <a:schemeClr val="tx1"/>
                </a:solidFill>
              </a:rPr>
              <a:t>lata</a:t>
            </a:r>
            <a:r>
              <a:rPr lang="en-US" sz="1500" b="0" dirty="0">
                <a:solidFill>
                  <a:schemeClr val="tx1"/>
                </a:solidFill>
              </a:rPr>
              <a:t>, and alopecia. The primary ulcerative lesion may still be present. </a:t>
            </a: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pPr marL="0" indent="0">
              <a:lnSpc>
                <a:spcPct val="100000"/>
              </a:lnSpc>
              <a:spcAft>
                <a:spcPts val="0"/>
              </a:spcAft>
              <a:buClr>
                <a:srgbClr val="000000"/>
              </a:buClr>
              <a:buSzPts val="2400"/>
            </a:pPr>
            <a:endParaRPr lang="en-US" sz="1500" b="0" dirty="0">
              <a:solidFill>
                <a:schemeClr val="dk1"/>
              </a:solidFill>
              <a:latin typeface="Calibri   "/>
              <a:ea typeface="Arial"/>
              <a:cs typeface="Arial"/>
              <a:sym typeface="Arial"/>
            </a:endParaRPr>
          </a:p>
          <a:p>
            <a:endParaRPr lang="en-US" sz="1800" b="0" dirty="0">
              <a:solidFill>
                <a:schemeClr val="tx1"/>
              </a:solidFill>
            </a:endParaRPr>
          </a:p>
          <a:p>
            <a:endParaRPr lang="en-US" dirty="0"/>
          </a:p>
        </p:txBody>
      </p:sp>
      <p:pic>
        <p:nvPicPr>
          <p:cNvPr id="11" name="Picture 10" descr="A close up of a person's tongue with mucous patches. ">
            <a:extLst>
              <a:ext uri="{FF2B5EF4-FFF2-40B4-BE49-F238E27FC236}">
                <a16:creationId xmlns:a16="http://schemas.microsoft.com/office/drawing/2014/main" id="{A63057A9-A1FF-42E5-A771-E986AB748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13" y="2339022"/>
            <a:ext cx="1324027" cy="1938766"/>
          </a:xfrm>
          <a:prstGeom prst="rect">
            <a:avLst/>
          </a:prstGeom>
        </p:spPr>
      </p:pic>
      <p:sp>
        <p:nvSpPr>
          <p:cNvPr id="20" name="TextBox 19">
            <a:extLst>
              <a:ext uri="{FF2B5EF4-FFF2-40B4-BE49-F238E27FC236}">
                <a16:creationId xmlns:a16="http://schemas.microsoft.com/office/drawing/2014/main" id="{8CA50DD8-F5EF-4CCD-A463-CFADEB84276B}"/>
              </a:ext>
            </a:extLst>
          </p:cNvPr>
          <p:cNvSpPr txBox="1"/>
          <p:nvPr/>
        </p:nvSpPr>
        <p:spPr>
          <a:xfrm>
            <a:off x="187964" y="4342843"/>
            <a:ext cx="1358123" cy="253916"/>
          </a:xfrm>
          <a:prstGeom prst="rect">
            <a:avLst/>
          </a:prstGeom>
          <a:noFill/>
        </p:spPr>
        <p:txBody>
          <a:bodyPr wrap="square" rtlCol="0">
            <a:spAutoFit/>
          </a:bodyPr>
          <a:lstStyle/>
          <a:p>
            <a:r>
              <a:rPr lang="en-US" sz="1050" dirty="0"/>
              <a:t>Mucous patches</a:t>
            </a:r>
          </a:p>
        </p:txBody>
      </p:sp>
      <p:pic>
        <p:nvPicPr>
          <p:cNvPr id="13" name="Picture 12" descr="A close-up of a hand  with plantar rash.">
            <a:extLst>
              <a:ext uri="{FF2B5EF4-FFF2-40B4-BE49-F238E27FC236}">
                <a16:creationId xmlns:a16="http://schemas.microsoft.com/office/drawing/2014/main" id="{1D43EE73-01BD-4B36-B112-09598143C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315" y="2239010"/>
            <a:ext cx="1778318" cy="1242610"/>
          </a:xfrm>
          <a:prstGeom prst="rect">
            <a:avLst/>
          </a:prstGeom>
        </p:spPr>
      </p:pic>
      <p:sp>
        <p:nvSpPr>
          <p:cNvPr id="24" name="TextBox 23">
            <a:extLst>
              <a:ext uri="{FF2B5EF4-FFF2-40B4-BE49-F238E27FC236}">
                <a16:creationId xmlns:a16="http://schemas.microsoft.com/office/drawing/2014/main" id="{765AC91A-A629-4AF7-9AF9-29D3E4845603}"/>
              </a:ext>
            </a:extLst>
          </p:cNvPr>
          <p:cNvSpPr txBox="1"/>
          <p:nvPr/>
        </p:nvSpPr>
        <p:spPr>
          <a:xfrm>
            <a:off x="1705211" y="3437075"/>
            <a:ext cx="1828421" cy="253916"/>
          </a:xfrm>
          <a:prstGeom prst="rect">
            <a:avLst/>
          </a:prstGeom>
          <a:noFill/>
        </p:spPr>
        <p:txBody>
          <a:bodyPr wrap="square" rtlCol="0">
            <a:spAutoFit/>
          </a:bodyPr>
          <a:lstStyle/>
          <a:p>
            <a:r>
              <a:rPr lang="en-US" sz="1050" dirty="0"/>
              <a:t>Palmar/plantar rash</a:t>
            </a:r>
          </a:p>
        </p:txBody>
      </p:sp>
      <p:pic>
        <p:nvPicPr>
          <p:cNvPr id="15" name="Picture 14" descr="A close-up of a foot with plantar rash.">
            <a:extLst>
              <a:ext uri="{FF2B5EF4-FFF2-40B4-BE49-F238E27FC236}">
                <a16:creationId xmlns:a16="http://schemas.microsoft.com/office/drawing/2014/main" id="{66958E97-4B7C-4EFB-A415-4E1903F82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314" y="3690385"/>
            <a:ext cx="1778318" cy="1253759"/>
          </a:xfrm>
          <a:prstGeom prst="rect">
            <a:avLst/>
          </a:prstGeom>
        </p:spPr>
      </p:pic>
      <p:pic>
        <p:nvPicPr>
          <p:cNvPr id="26" name="Picture 25" descr="A close up of a person's chest with a rash.">
            <a:extLst>
              <a:ext uri="{FF2B5EF4-FFF2-40B4-BE49-F238E27FC236}">
                <a16:creationId xmlns:a16="http://schemas.microsoft.com/office/drawing/2014/main" id="{E6AD927B-5EFB-4AE9-A8B5-8DC81C5BD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33" y="2182629"/>
            <a:ext cx="1435894" cy="1114425"/>
          </a:xfrm>
          <a:prstGeom prst="rect">
            <a:avLst/>
          </a:prstGeom>
        </p:spPr>
      </p:pic>
      <p:sp>
        <p:nvSpPr>
          <p:cNvPr id="33" name="TextBox 32">
            <a:extLst>
              <a:ext uri="{FF2B5EF4-FFF2-40B4-BE49-F238E27FC236}">
                <a16:creationId xmlns:a16="http://schemas.microsoft.com/office/drawing/2014/main" id="{EE650088-DD67-4461-B13C-2CDE7D5A89C9}"/>
              </a:ext>
            </a:extLst>
          </p:cNvPr>
          <p:cNvSpPr txBox="1"/>
          <p:nvPr/>
        </p:nvSpPr>
        <p:spPr>
          <a:xfrm>
            <a:off x="3769795" y="3295530"/>
            <a:ext cx="1828421" cy="253916"/>
          </a:xfrm>
          <a:prstGeom prst="rect">
            <a:avLst/>
          </a:prstGeom>
          <a:noFill/>
        </p:spPr>
        <p:txBody>
          <a:bodyPr wrap="square" rtlCol="0">
            <a:spAutoFit/>
          </a:bodyPr>
          <a:lstStyle/>
          <a:p>
            <a:r>
              <a:rPr lang="en-US" sz="1050" dirty="0"/>
              <a:t>Torso/back rash</a:t>
            </a:r>
          </a:p>
        </p:txBody>
      </p:sp>
      <p:pic>
        <p:nvPicPr>
          <p:cNvPr id="28" name="Picture 27" descr="A close up of a person's back with a rash.">
            <a:extLst>
              <a:ext uri="{FF2B5EF4-FFF2-40B4-BE49-F238E27FC236}">
                <a16:creationId xmlns:a16="http://schemas.microsoft.com/office/drawing/2014/main" id="{0D3E20E6-DF87-4317-A305-4DD686630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9804" y="3572529"/>
            <a:ext cx="2035969" cy="1357313"/>
          </a:xfrm>
          <a:prstGeom prst="rect">
            <a:avLst/>
          </a:prstGeom>
        </p:spPr>
      </p:pic>
      <p:pic>
        <p:nvPicPr>
          <p:cNvPr id="2052" name="Picture 4" descr="Image of condyloma lata syphilis">
            <a:extLst>
              <a:ext uri="{FF2B5EF4-FFF2-40B4-BE49-F238E27FC236}">
                <a16:creationId xmlns:a16="http://schemas.microsoft.com/office/drawing/2014/main" id="{1F73E463-50F4-43E0-A6A9-FDBDB9E24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754" y="2239009"/>
            <a:ext cx="1324027" cy="17159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F6D2E45-527A-41C8-8C6F-DC226826BEA8}"/>
              </a:ext>
            </a:extLst>
          </p:cNvPr>
          <p:cNvSpPr txBox="1"/>
          <p:nvPr/>
        </p:nvSpPr>
        <p:spPr>
          <a:xfrm>
            <a:off x="5955754" y="3974186"/>
            <a:ext cx="1358123" cy="253916"/>
          </a:xfrm>
          <a:prstGeom prst="rect">
            <a:avLst/>
          </a:prstGeom>
          <a:noFill/>
        </p:spPr>
        <p:txBody>
          <a:bodyPr wrap="square" rtlCol="0">
            <a:spAutoFit/>
          </a:bodyPr>
          <a:lstStyle/>
          <a:p>
            <a:r>
              <a:rPr lang="en-US" sz="1050" dirty="0"/>
              <a:t>Condyloma </a:t>
            </a:r>
            <a:r>
              <a:rPr lang="en-US" sz="1050" dirty="0" err="1"/>
              <a:t>lata</a:t>
            </a:r>
            <a:endParaRPr lang="en-US" sz="1050" dirty="0"/>
          </a:p>
        </p:txBody>
      </p:sp>
      <p:pic>
        <p:nvPicPr>
          <p:cNvPr id="2051" name="Picture 2050" descr="The back of a person's head balding. ">
            <a:extLst>
              <a:ext uri="{FF2B5EF4-FFF2-40B4-BE49-F238E27FC236}">
                <a16:creationId xmlns:a16="http://schemas.microsoft.com/office/drawing/2014/main" id="{B11F693E-F378-4990-B07C-77B476E79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3812" y="2319502"/>
            <a:ext cx="1618196" cy="1618196"/>
          </a:xfrm>
          <a:prstGeom prst="rect">
            <a:avLst/>
          </a:prstGeom>
        </p:spPr>
      </p:pic>
      <p:sp>
        <p:nvSpPr>
          <p:cNvPr id="38" name="TextBox 37">
            <a:extLst>
              <a:ext uri="{FF2B5EF4-FFF2-40B4-BE49-F238E27FC236}">
                <a16:creationId xmlns:a16="http://schemas.microsoft.com/office/drawing/2014/main" id="{6ABB45EB-78FE-4441-A08D-39986CC57C2C}"/>
              </a:ext>
            </a:extLst>
          </p:cNvPr>
          <p:cNvSpPr txBox="1"/>
          <p:nvPr/>
        </p:nvSpPr>
        <p:spPr>
          <a:xfrm>
            <a:off x="7469872" y="3954948"/>
            <a:ext cx="1358123" cy="253916"/>
          </a:xfrm>
          <a:prstGeom prst="rect">
            <a:avLst/>
          </a:prstGeom>
          <a:noFill/>
        </p:spPr>
        <p:txBody>
          <a:bodyPr wrap="square" rtlCol="0">
            <a:spAutoFit/>
          </a:bodyPr>
          <a:lstStyle/>
          <a:p>
            <a:r>
              <a:rPr lang="en-US" sz="1050" dirty="0"/>
              <a:t>Alopecia</a:t>
            </a:r>
          </a:p>
        </p:txBody>
      </p:sp>
      <p:sp>
        <p:nvSpPr>
          <p:cNvPr id="2053" name="TextBox 2052">
            <a:extLst>
              <a:ext uri="{FF2B5EF4-FFF2-40B4-BE49-F238E27FC236}">
                <a16:creationId xmlns:a16="http://schemas.microsoft.com/office/drawing/2014/main" id="{F1196370-5652-45A3-B3F2-D7365824A77F}"/>
              </a:ext>
            </a:extLst>
          </p:cNvPr>
          <p:cNvSpPr txBox="1"/>
          <p:nvPr/>
        </p:nvSpPr>
        <p:spPr>
          <a:xfrm>
            <a:off x="6119078" y="4427920"/>
            <a:ext cx="2943164" cy="900246"/>
          </a:xfrm>
          <a:prstGeom prst="rect">
            <a:avLst/>
          </a:prstGeom>
          <a:noFill/>
        </p:spPr>
        <p:txBody>
          <a:bodyPr wrap="square" rtlCol="0">
            <a:spAutoFit/>
          </a:bodyPr>
          <a:lstStyle/>
          <a:p>
            <a:pPr marL="257175" indent="-257175">
              <a:buFont typeface="+mj-lt"/>
              <a:buAutoNum type="arabicPeriod"/>
            </a:pPr>
            <a:r>
              <a:rPr lang="en-US" sz="1050" dirty="0">
                <a:hlinkClick r:id="rId10"/>
              </a:rPr>
              <a:t>https://www.cdc.gov/std/syphilis/images.htm</a:t>
            </a:r>
            <a:endParaRPr lang="en-US" sz="1050" dirty="0"/>
          </a:p>
          <a:p>
            <a:pPr marL="257175" indent="-257175">
              <a:buFont typeface="+mj-lt"/>
              <a:buAutoNum type="arabicPeriod"/>
            </a:pPr>
            <a:r>
              <a:rPr lang="en-US" sz="1050" dirty="0">
                <a:hlinkClick r:id="rId11"/>
              </a:rPr>
              <a:t>https://www.cdc.gov/std/statistics/2019/case-definitions.htm</a:t>
            </a:r>
            <a:r>
              <a:rPr lang="en-US" sz="1050" dirty="0"/>
              <a:t> </a:t>
            </a:r>
          </a:p>
          <a:p>
            <a:r>
              <a:rPr lang="en-US" sz="1050" dirty="0"/>
              <a:t> </a:t>
            </a:r>
          </a:p>
        </p:txBody>
      </p:sp>
    </p:spTree>
    <p:extLst>
      <p:ext uri="{BB962C8B-B14F-4D97-AF65-F5344CB8AC3E}">
        <p14:creationId xmlns:p14="http://schemas.microsoft.com/office/powerpoint/2010/main" val="380958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6BE84D-FCA2-4C02-A40E-59525519EDCA}"/>
              </a:ext>
            </a:extLst>
          </p:cNvPr>
          <p:cNvSpPr txBox="1">
            <a:spLocks noGrp="1"/>
          </p:cNvSpPr>
          <p:nvPr>
            <p:ph type="title" idx="4294967295"/>
          </p:nvPr>
        </p:nvSpPr>
        <p:spPr>
          <a:xfrm>
            <a:off x="114096" y="140720"/>
            <a:ext cx="888198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16773"/>
                </a:solidFill>
                <a:effectLst/>
                <a:uLnTx/>
                <a:uFillTx/>
                <a:latin typeface="Arial"/>
                <a:ea typeface="Arial"/>
                <a:cs typeface="Arial"/>
                <a:sym typeface="Arial"/>
              </a:rPr>
              <a:t>Case Definitions:  Early (non-primary non-secondary)</a:t>
            </a:r>
          </a:p>
        </p:txBody>
      </p:sp>
      <p:sp>
        <p:nvSpPr>
          <p:cNvPr id="2" name="Content Placeholder 1">
            <a:extLst>
              <a:ext uri="{FF2B5EF4-FFF2-40B4-BE49-F238E27FC236}">
                <a16:creationId xmlns:a16="http://schemas.microsoft.com/office/drawing/2014/main" id="{C1FF9A55-3FCD-45A2-8678-526B16646553}"/>
              </a:ext>
            </a:extLst>
          </p:cNvPr>
          <p:cNvSpPr>
            <a:spLocks noGrp="1"/>
          </p:cNvSpPr>
          <p:nvPr>
            <p:ph sz="quarter" idx="10"/>
          </p:nvPr>
        </p:nvSpPr>
        <p:spPr>
          <a:xfrm>
            <a:off x="313650" y="705331"/>
            <a:ext cx="8254603" cy="3397347"/>
          </a:xfrm>
        </p:spPr>
        <p:txBody>
          <a:bodyPr/>
          <a:lstStyle/>
          <a:p>
            <a:pPr marL="171450" indent="-171450">
              <a:lnSpc>
                <a:spcPct val="110000"/>
              </a:lnSpc>
              <a:spcAft>
                <a:spcPts val="0"/>
              </a:spcAft>
              <a:buClr>
                <a:schemeClr val="lt1"/>
              </a:buClr>
              <a:buSzPts val="2600"/>
            </a:pPr>
            <a:r>
              <a:rPr lang="en-US" dirty="0">
                <a:solidFill>
                  <a:schemeClr val="tx1"/>
                </a:solidFill>
              </a:rPr>
              <a:t>Clinical Description </a:t>
            </a:r>
          </a:p>
          <a:p>
            <a:pPr marL="0" indent="0">
              <a:lnSpc>
                <a:spcPct val="100000"/>
              </a:lnSpc>
              <a:spcAft>
                <a:spcPts val="0"/>
              </a:spcAft>
              <a:buClr>
                <a:schemeClr val="lt1"/>
              </a:buClr>
              <a:buSzPts val="2600"/>
            </a:pPr>
            <a:r>
              <a:rPr lang="en-US" sz="2100" b="0" dirty="0">
                <a:solidFill>
                  <a:schemeClr val="tx1"/>
                </a:solidFill>
              </a:rPr>
              <a:t>Stage of infection caused by </a:t>
            </a:r>
            <a:r>
              <a:rPr lang="en-US" sz="2100" b="0" i="1" dirty="0">
                <a:solidFill>
                  <a:schemeClr val="tx1"/>
                </a:solidFill>
              </a:rPr>
              <a:t>T. pallidum</a:t>
            </a:r>
            <a:r>
              <a:rPr lang="en-US" sz="2100" b="0" dirty="0">
                <a:solidFill>
                  <a:schemeClr val="tx1"/>
                </a:solidFill>
              </a:rPr>
              <a:t> in which initial infection has </a:t>
            </a:r>
            <a:r>
              <a:rPr lang="en-US" sz="2100" dirty="0">
                <a:solidFill>
                  <a:schemeClr val="tx1"/>
                </a:solidFill>
              </a:rPr>
              <a:t>occurred within the previous 12 months</a:t>
            </a:r>
            <a:r>
              <a:rPr lang="en-US" sz="2100" b="0" dirty="0">
                <a:solidFill>
                  <a:schemeClr val="tx1"/>
                </a:solidFill>
              </a:rPr>
              <a:t>, but there are no current signs or symptoms of primary or secondary syphilis</a:t>
            </a:r>
            <a:r>
              <a:rPr lang="en-US" sz="1200" b="0" dirty="0">
                <a:solidFill>
                  <a:schemeClr val="tx1"/>
                </a:solidFill>
                <a:latin typeface="Lato"/>
                <a:ea typeface="Lato"/>
                <a:cs typeface="Lato"/>
                <a:sym typeface="Lato"/>
              </a:rPr>
              <a:t>.</a:t>
            </a:r>
            <a:endParaRPr lang="en-US" sz="1500" dirty="0">
              <a:solidFill>
                <a:schemeClr val="tx1"/>
              </a:solidFill>
            </a:endParaRPr>
          </a:p>
          <a:p>
            <a:endParaRPr lang="en-US" dirty="0"/>
          </a:p>
        </p:txBody>
      </p:sp>
      <p:sp>
        <p:nvSpPr>
          <p:cNvPr id="7" name="Arrow: Left 6">
            <a:extLst>
              <a:ext uri="{FF2B5EF4-FFF2-40B4-BE49-F238E27FC236}">
                <a16:creationId xmlns:a16="http://schemas.microsoft.com/office/drawing/2014/main" id="{199CEB9F-AB94-4FA0-9893-8E9802E60045}"/>
              </a:ext>
              <a:ext uri="{C183D7F6-B498-43B3-948B-1728B52AA6E4}">
                <adec:decorative xmlns:adec="http://schemas.microsoft.com/office/drawing/2017/decorative" val="1"/>
              </a:ext>
            </a:extLst>
          </p:cNvPr>
          <p:cNvSpPr/>
          <p:nvPr/>
        </p:nvSpPr>
        <p:spPr>
          <a:xfrm>
            <a:off x="114095" y="2201035"/>
            <a:ext cx="6472868" cy="27285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D5C87EE7-1C82-426D-9D4C-D62431AF98C1}"/>
              </a:ext>
            </a:extLst>
          </p:cNvPr>
          <p:cNvSpPr txBox="1"/>
          <p:nvPr/>
        </p:nvSpPr>
        <p:spPr>
          <a:xfrm>
            <a:off x="736810" y="3110099"/>
            <a:ext cx="5825831" cy="1015663"/>
          </a:xfrm>
          <a:prstGeom prst="rect">
            <a:avLst/>
          </a:prstGeom>
          <a:noFill/>
        </p:spPr>
        <p:txBody>
          <a:bodyPr wrap="square" rtlCol="0">
            <a:spAutoFit/>
          </a:bodyPr>
          <a:lstStyle/>
          <a:p>
            <a:r>
              <a:rPr lang="en-US" sz="1500" b="1" dirty="0">
                <a:solidFill>
                  <a:schemeClr val="bg1"/>
                </a:solidFill>
              </a:rPr>
              <a:t>Less than 12 months duration </a:t>
            </a:r>
            <a:r>
              <a:rPr lang="en-US" sz="1500" dirty="0">
                <a:solidFill>
                  <a:schemeClr val="bg1"/>
                </a:solidFill>
              </a:rPr>
              <a:t>by (1) interval from prior negative syphilis test (or 4-fold titer increase) OR (2) report of symptoms consistent with syphilis within  prior 12 months OR (3) sexual contact with a known case (or sexual debut) within prior 12 months</a:t>
            </a:r>
          </a:p>
        </p:txBody>
      </p:sp>
      <p:pic>
        <p:nvPicPr>
          <p:cNvPr id="4" name="Picture 3" descr="A picture of treponema pallidum. ">
            <a:extLst>
              <a:ext uri="{FF2B5EF4-FFF2-40B4-BE49-F238E27FC236}">
                <a16:creationId xmlns:a16="http://schemas.microsoft.com/office/drawing/2014/main" id="{3FC5F203-1EC4-40FD-B77D-87B49B05C1B0}"/>
              </a:ext>
            </a:extLst>
          </p:cNvPr>
          <p:cNvPicPr>
            <a:picLocks noChangeAspect="1"/>
          </p:cNvPicPr>
          <p:nvPr/>
        </p:nvPicPr>
        <p:blipFill>
          <a:blip r:embed="rId3"/>
          <a:stretch>
            <a:fillRect/>
          </a:stretch>
        </p:blipFill>
        <p:spPr>
          <a:xfrm>
            <a:off x="7310157" y="3459740"/>
            <a:ext cx="1685925" cy="1285875"/>
          </a:xfrm>
          <a:prstGeom prst="rect">
            <a:avLst/>
          </a:prstGeom>
        </p:spPr>
      </p:pic>
      <p:sp>
        <p:nvSpPr>
          <p:cNvPr id="5" name="TextBox 4">
            <a:extLst>
              <a:ext uri="{FF2B5EF4-FFF2-40B4-BE49-F238E27FC236}">
                <a16:creationId xmlns:a16="http://schemas.microsoft.com/office/drawing/2014/main" id="{9435BB78-B08B-4B4F-8B2F-0931868BBF7B}"/>
              </a:ext>
            </a:extLst>
          </p:cNvPr>
          <p:cNvSpPr txBox="1"/>
          <p:nvPr/>
        </p:nvSpPr>
        <p:spPr>
          <a:xfrm>
            <a:off x="2384652" y="4652587"/>
            <a:ext cx="6472868" cy="253916"/>
          </a:xfrm>
          <a:prstGeom prst="rect">
            <a:avLst/>
          </a:prstGeom>
          <a:noFill/>
        </p:spPr>
        <p:txBody>
          <a:bodyPr wrap="square" rtlCol="0">
            <a:spAutoFit/>
          </a:bodyPr>
          <a:lstStyle/>
          <a:p>
            <a:r>
              <a:rPr lang="en-US" sz="1050" dirty="0">
                <a:hlinkClick r:id="rId4"/>
              </a:rPr>
              <a:t>https://www.cdc.gov/std/statistics/2019/case-definitions.htm)</a:t>
            </a:r>
            <a:endParaRPr lang="en-US" sz="1050" dirty="0"/>
          </a:p>
        </p:txBody>
      </p:sp>
    </p:spTree>
    <p:extLst>
      <p:ext uri="{BB962C8B-B14F-4D97-AF65-F5344CB8AC3E}">
        <p14:creationId xmlns:p14="http://schemas.microsoft.com/office/powerpoint/2010/main" val="2769118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6BE84D-FCA2-4C02-A40E-59525519EDCA}"/>
              </a:ext>
            </a:extLst>
          </p:cNvPr>
          <p:cNvSpPr txBox="1">
            <a:spLocks noGrp="1"/>
          </p:cNvSpPr>
          <p:nvPr>
            <p:ph type="title" idx="4294967295"/>
          </p:nvPr>
        </p:nvSpPr>
        <p:spPr>
          <a:xfrm>
            <a:off x="114096" y="140720"/>
            <a:ext cx="8881987"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Case Definitions:  Unknown duration or late</a:t>
            </a:r>
          </a:p>
        </p:txBody>
      </p:sp>
      <p:sp>
        <p:nvSpPr>
          <p:cNvPr id="2" name="Content Placeholder 1">
            <a:extLst>
              <a:ext uri="{FF2B5EF4-FFF2-40B4-BE49-F238E27FC236}">
                <a16:creationId xmlns:a16="http://schemas.microsoft.com/office/drawing/2014/main" id="{C1FF9A55-3FCD-45A2-8678-526B16646553}"/>
              </a:ext>
            </a:extLst>
          </p:cNvPr>
          <p:cNvSpPr>
            <a:spLocks noGrp="1"/>
          </p:cNvSpPr>
          <p:nvPr>
            <p:ph sz="quarter" idx="10"/>
          </p:nvPr>
        </p:nvSpPr>
        <p:spPr>
          <a:xfrm>
            <a:off x="277556" y="873077"/>
            <a:ext cx="8254603" cy="3397347"/>
          </a:xfrm>
        </p:spPr>
        <p:txBody>
          <a:bodyPr/>
          <a:lstStyle/>
          <a:p>
            <a:pPr marL="171450" indent="-171450">
              <a:lnSpc>
                <a:spcPct val="90000"/>
              </a:lnSpc>
              <a:spcAft>
                <a:spcPts val="0"/>
              </a:spcAft>
              <a:buClr>
                <a:schemeClr val="lt1"/>
              </a:buClr>
              <a:buSzPts val="2600"/>
            </a:pPr>
            <a:r>
              <a:rPr lang="en-US" dirty="0">
                <a:solidFill>
                  <a:schemeClr val="tx1"/>
                </a:solidFill>
              </a:rPr>
              <a:t>Clinical Description </a:t>
            </a:r>
          </a:p>
          <a:p>
            <a:pPr marL="0" indent="0">
              <a:lnSpc>
                <a:spcPct val="100000"/>
              </a:lnSpc>
              <a:spcAft>
                <a:spcPts val="0"/>
              </a:spcAft>
              <a:buClr>
                <a:schemeClr val="lt1"/>
              </a:buClr>
              <a:buSzPts val="2600"/>
            </a:pPr>
            <a:r>
              <a:rPr lang="en-US" sz="2100" b="0" dirty="0">
                <a:solidFill>
                  <a:schemeClr val="tx1"/>
                </a:solidFill>
              </a:rPr>
              <a:t>Stage of infection caused by </a:t>
            </a:r>
            <a:r>
              <a:rPr lang="en-US" sz="2100" b="0" i="1" dirty="0">
                <a:solidFill>
                  <a:schemeClr val="tx1"/>
                </a:solidFill>
              </a:rPr>
              <a:t>T. pallidum</a:t>
            </a:r>
            <a:r>
              <a:rPr lang="en-US" sz="2100" b="0" dirty="0">
                <a:solidFill>
                  <a:schemeClr val="tx1"/>
                </a:solidFill>
              </a:rPr>
              <a:t> in which initial infection has </a:t>
            </a:r>
            <a:r>
              <a:rPr lang="en-US" sz="2100" dirty="0">
                <a:solidFill>
                  <a:schemeClr val="tx1"/>
                </a:solidFill>
              </a:rPr>
              <a:t>occurred &gt;12 months </a:t>
            </a:r>
            <a:r>
              <a:rPr lang="en-US" sz="2100" b="0" dirty="0">
                <a:solidFill>
                  <a:schemeClr val="tx1"/>
                </a:solidFill>
              </a:rPr>
              <a:t>previously or in which there is </a:t>
            </a:r>
            <a:r>
              <a:rPr lang="en-US" sz="2100" dirty="0">
                <a:solidFill>
                  <a:schemeClr val="tx1"/>
                </a:solidFill>
              </a:rPr>
              <a:t>insufficient evidence </a:t>
            </a:r>
            <a:r>
              <a:rPr lang="en-US" sz="2100" b="0" dirty="0">
                <a:solidFill>
                  <a:schemeClr val="tx1"/>
                </a:solidFill>
              </a:rPr>
              <a:t>to conclude that infection was acquired during the previous 12 months. </a:t>
            </a:r>
          </a:p>
          <a:p>
            <a:endParaRPr lang="en-US" dirty="0">
              <a:solidFill>
                <a:schemeClr val="tx1"/>
              </a:solidFill>
            </a:endParaRPr>
          </a:p>
        </p:txBody>
      </p:sp>
      <p:sp>
        <p:nvSpPr>
          <p:cNvPr id="7" name="Arrow: Right 6">
            <a:extLst>
              <a:ext uri="{FF2B5EF4-FFF2-40B4-BE49-F238E27FC236}">
                <a16:creationId xmlns:a16="http://schemas.microsoft.com/office/drawing/2014/main" id="{491BA3D8-F55D-4A7B-88B4-36E41B3FCFFC}"/>
              </a:ext>
              <a:ext uri="{C183D7F6-B498-43B3-948B-1728B52AA6E4}">
                <adec:decorative xmlns:adec="http://schemas.microsoft.com/office/drawing/2017/decorative" val="1"/>
              </a:ext>
            </a:extLst>
          </p:cNvPr>
          <p:cNvSpPr/>
          <p:nvPr/>
        </p:nvSpPr>
        <p:spPr>
          <a:xfrm>
            <a:off x="611842" y="2314446"/>
            <a:ext cx="6679082" cy="2688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8EB3421D-3CC9-4E71-BB0A-6357E17AD451}"/>
              </a:ext>
            </a:extLst>
          </p:cNvPr>
          <p:cNvSpPr txBox="1"/>
          <p:nvPr/>
        </p:nvSpPr>
        <p:spPr>
          <a:xfrm>
            <a:off x="611842" y="3064219"/>
            <a:ext cx="6109627" cy="1188787"/>
          </a:xfrm>
          <a:prstGeom prst="rect">
            <a:avLst/>
          </a:prstGeom>
          <a:noFill/>
        </p:spPr>
        <p:txBody>
          <a:bodyPr wrap="square" rtlCol="0">
            <a:spAutoFit/>
          </a:bodyPr>
          <a:lstStyle/>
          <a:p>
            <a:r>
              <a:rPr lang="en-US" sz="1425" b="1" dirty="0">
                <a:solidFill>
                  <a:schemeClr val="bg1"/>
                </a:solidFill>
              </a:rPr>
              <a:t>Unknown or greater than 12 months </a:t>
            </a:r>
            <a:r>
              <a:rPr lang="en-US" sz="1425" dirty="0">
                <a:solidFill>
                  <a:schemeClr val="bg1"/>
                </a:solidFill>
              </a:rPr>
              <a:t>duration by: (1) interval from prior negative syphilis test (or 4-fold titer increase) OR (2) report of symptoms consistent with syphilis occurring &gt; 12 months ago OR (3) sexual contact with a known case &gt; 12 months ago (4) Neurologic, ocular, </a:t>
            </a:r>
            <a:r>
              <a:rPr lang="en-US" sz="1425" dirty="0" err="1">
                <a:solidFill>
                  <a:schemeClr val="bg1"/>
                </a:solidFill>
              </a:rPr>
              <a:t>otic</a:t>
            </a:r>
            <a:r>
              <a:rPr lang="en-US" sz="1425" dirty="0">
                <a:solidFill>
                  <a:schemeClr val="bg1"/>
                </a:solidFill>
              </a:rPr>
              <a:t> signs without evidence of acquiring infection in prior 12 months. </a:t>
            </a:r>
          </a:p>
        </p:txBody>
      </p:sp>
      <p:pic>
        <p:nvPicPr>
          <p:cNvPr id="5" name="Picture 4" descr="Picture of link for CDC 2019 case definitions. ">
            <a:extLst>
              <a:ext uri="{FF2B5EF4-FFF2-40B4-BE49-F238E27FC236}">
                <a16:creationId xmlns:a16="http://schemas.microsoft.com/office/drawing/2014/main" id="{16C464B8-7FA3-4FE9-8E1C-79C3C7F16308}"/>
              </a:ext>
            </a:extLst>
          </p:cNvPr>
          <p:cNvPicPr>
            <a:picLocks noChangeAspect="1"/>
          </p:cNvPicPr>
          <p:nvPr/>
        </p:nvPicPr>
        <p:blipFill>
          <a:blip r:embed="rId3"/>
          <a:stretch>
            <a:fillRect/>
          </a:stretch>
        </p:blipFill>
        <p:spPr>
          <a:xfrm>
            <a:off x="277556" y="4494950"/>
            <a:ext cx="6515665" cy="370364"/>
          </a:xfrm>
          <a:prstGeom prst="rect">
            <a:avLst/>
          </a:prstGeom>
        </p:spPr>
      </p:pic>
      <p:pic>
        <p:nvPicPr>
          <p:cNvPr id="4" name="Picture 3" descr="A picture of treponema pallidum. ">
            <a:extLst>
              <a:ext uri="{FF2B5EF4-FFF2-40B4-BE49-F238E27FC236}">
                <a16:creationId xmlns:a16="http://schemas.microsoft.com/office/drawing/2014/main" id="{373EB935-E5EC-44BE-B194-F705A61066D3}"/>
              </a:ext>
            </a:extLst>
          </p:cNvPr>
          <p:cNvPicPr>
            <a:picLocks noChangeAspect="1"/>
          </p:cNvPicPr>
          <p:nvPr/>
        </p:nvPicPr>
        <p:blipFill>
          <a:blip r:embed="rId4"/>
          <a:stretch>
            <a:fillRect/>
          </a:stretch>
        </p:blipFill>
        <p:spPr>
          <a:xfrm>
            <a:off x="7410169" y="3556722"/>
            <a:ext cx="1585913" cy="1285875"/>
          </a:xfrm>
          <a:prstGeom prst="rect">
            <a:avLst/>
          </a:prstGeom>
        </p:spPr>
      </p:pic>
    </p:spTree>
    <p:extLst>
      <p:ext uri="{BB962C8B-B14F-4D97-AF65-F5344CB8AC3E}">
        <p14:creationId xmlns:p14="http://schemas.microsoft.com/office/powerpoint/2010/main" val="210713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6BE84D-FCA2-4C02-A40E-59525519EDCA}"/>
              </a:ext>
            </a:extLst>
          </p:cNvPr>
          <p:cNvSpPr txBox="1">
            <a:spLocks noGrp="1"/>
          </p:cNvSpPr>
          <p:nvPr>
            <p:ph type="title" idx="4294967295"/>
          </p:nvPr>
        </p:nvSpPr>
        <p:spPr>
          <a:xfrm>
            <a:off x="131007" y="37123"/>
            <a:ext cx="8881987"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Neurologic manifestations can occur at any stage</a:t>
            </a:r>
          </a:p>
        </p:txBody>
      </p:sp>
      <p:graphicFrame>
        <p:nvGraphicFramePr>
          <p:cNvPr id="5" name="Table 5">
            <a:extLst>
              <a:ext uri="{FF2B5EF4-FFF2-40B4-BE49-F238E27FC236}">
                <a16:creationId xmlns:a16="http://schemas.microsoft.com/office/drawing/2014/main" id="{F19D9194-C8C2-44B6-92E5-248D4E1D51E4}"/>
              </a:ext>
            </a:extLst>
          </p:cNvPr>
          <p:cNvGraphicFramePr>
            <a:graphicFrameLocks noGrp="1"/>
          </p:cNvGraphicFramePr>
          <p:nvPr>
            <p:ph sz="quarter" idx="10"/>
          </p:nvPr>
        </p:nvGraphicFramePr>
        <p:xfrm>
          <a:off x="344792" y="521871"/>
          <a:ext cx="8254602" cy="4206240"/>
        </p:xfrm>
        <a:graphic>
          <a:graphicData uri="http://schemas.openxmlformats.org/drawingml/2006/table">
            <a:tbl>
              <a:tblPr firstRow="1" bandRow="1">
                <a:tableStyleId>{5C22544A-7EE6-4342-B048-85BDC9FD1C3A}</a:tableStyleId>
              </a:tblPr>
              <a:tblGrid>
                <a:gridCol w="2751534">
                  <a:extLst>
                    <a:ext uri="{9D8B030D-6E8A-4147-A177-3AD203B41FA5}">
                      <a16:colId xmlns:a16="http://schemas.microsoft.com/office/drawing/2014/main" val="2796811440"/>
                    </a:ext>
                  </a:extLst>
                </a:gridCol>
                <a:gridCol w="2751534">
                  <a:extLst>
                    <a:ext uri="{9D8B030D-6E8A-4147-A177-3AD203B41FA5}">
                      <a16:colId xmlns:a16="http://schemas.microsoft.com/office/drawing/2014/main" val="1847736551"/>
                    </a:ext>
                  </a:extLst>
                </a:gridCol>
                <a:gridCol w="2751534">
                  <a:extLst>
                    <a:ext uri="{9D8B030D-6E8A-4147-A177-3AD203B41FA5}">
                      <a16:colId xmlns:a16="http://schemas.microsoft.com/office/drawing/2014/main" val="1505686279"/>
                    </a:ext>
                  </a:extLst>
                </a:gridCol>
              </a:tblGrid>
              <a:tr h="297180">
                <a:tc>
                  <a:txBody>
                    <a:bodyPr/>
                    <a:lstStyle/>
                    <a:p>
                      <a:r>
                        <a:rPr lang="en-US" sz="1500" dirty="0"/>
                        <a:t>Neurosyphilis </a:t>
                      </a:r>
                    </a:p>
                  </a:txBody>
                  <a:tcPr marL="68580" marR="68580" marT="34290" marB="34290"/>
                </a:tc>
                <a:tc>
                  <a:txBody>
                    <a:bodyPr/>
                    <a:lstStyle/>
                    <a:p>
                      <a:r>
                        <a:rPr lang="en-US" sz="1500" dirty="0"/>
                        <a:t>Ocular syphilis </a:t>
                      </a:r>
                    </a:p>
                  </a:txBody>
                  <a:tcPr marL="68580" marR="68580" marT="34290" marB="34290"/>
                </a:tc>
                <a:tc>
                  <a:txBody>
                    <a:bodyPr/>
                    <a:lstStyle/>
                    <a:p>
                      <a:r>
                        <a:rPr lang="en-US" sz="1500" dirty="0" err="1"/>
                        <a:t>Otosyphilis</a:t>
                      </a:r>
                      <a:r>
                        <a:rPr lang="en-US" sz="1500" dirty="0"/>
                        <a:t> </a:t>
                      </a:r>
                    </a:p>
                  </a:txBody>
                  <a:tcPr marL="68580" marR="68580" marT="34290" marB="34290"/>
                </a:tc>
                <a:extLst>
                  <a:ext uri="{0D108BD9-81ED-4DB2-BD59-A6C34878D82A}">
                    <a16:rowId xmlns:a16="http://schemas.microsoft.com/office/drawing/2014/main" val="635362462"/>
                  </a:ext>
                </a:extLst>
              </a:tr>
              <a:tr h="3771900">
                <a:tc>
                  <a:txBody>
                    <a:bodyPr/>
                    <a:lstStyle/>
                    <a:p>
                      <a:r>
                        <a:rPr lang="en-US" sz="1400" dirty="0"/>
                        <a:t>Infection of the central nervous system with </a:t>
                      </a:r>
                      <a:r>
                        <a:rPr lang="en-US" sz="1400" i="1" dirty="0"/>
                        <a:t>T. pallidum, </a:t>
                      </a:r>
                      <a:r>
                        <a:rPr lang="en-US" sz="1400" dirty="0"/>
                        <a:t>as evidenced by manifestations including:</a:t>
                      </a:r>
                    </a:p>
                    <a:p>
                      <a:endParaRPr lang="en-US" sz="1400" dirty="0"/>
                    </a:p>
                    <a:p>
                      <a:pPr marL="342900" indent="-342900">
                        <a:buFont typeface="+mj-lt"/>
                        <a:buAutoNum type="arabicPeriod"/>
                      </a:pPr>
                      <a:r>
                        <a:rPr lang="en-US" sz="1400" dirty="0"/>
                        <a:t>Syphilitic meningitis,</a:t>
                      </a:r>
                    </a:p>
                    <a:p>
                      <a:pPr marL="342900" indent="-342900">
                        <a:buFont typeface="+mj-lt"/>
                        <a:buAutoNum type="arabicPeriod"/>
                      </a:pPr>
                      <a:r>
                        <a:rPr lang="en-US" sz="1400" dirty="0"/>
                        <a:t>Meningovascular syphilis, </a:t>
                      </a:r>
                    </a:p>
                    <a:p>
                      <a:pPr marL="342900" indent="-342900">
                        <a:buFont typeface="+mj-lt"/>
                        <a:buAutoNum type="arabicPeriod"/>
                      </a:pPr>
                      <a:r>
                        <a:rPr lang="en-US" sz="1400" dirty="0"/>
                        <a:t>General paresis, </a:t>
                      </a:r>
                    </a:p>
                    <a:p>
                      <a:pPr marL="342900" indent="-342900">
                        <a:buFont typeface="+mj-lt"/>
                        <a:buAutoNum type="arabicPeriod"/>
                      </a:pPr>
                      <a:r>
                        <a:rPr lang="en-US" sz="1400" dirty="0"/>
                        <a:t>Dementia, </a:t>
                      </a:r>
                    </a:p>
                    <a:p>
                      <a:pPr marL="342900" indent="-342900">
                        <a:buFont typeface="+mj-lt"/>
                        <a:buAutoNum type="arabicPeriod"/>
                      </a:pPr>
                      <a:r>
                        <a:rPr lang="en-US" sz="1400" dirty="0" err="1"/>
                        <a:t>Tabes</a:t>
                      </a:r>
                      <a:r>
                        <a:rPr lang="en-US" sz="1400" dirty="0"/>
                        <a:t> dorsalis</a:t>
                      </a:r>
                    </a:p>
                  </a:txBody>
                  <a:tcPr marL="68580" marR="68580" marT="34290" marB="34290"/>
                </a:tc>
                <a:tc>
                  <a:txBody>
                    <a:bodyPr/>
                    <a:lstStyle/>
                    <a:p>
                      <a:r>
                        <a:rPr lang="en-US" sz="1400" dirty="0"/>
                        <a:t>Infection of any eye structure with</a:t>
                      </a:r>
                      <a:r>
                        <a:rPr lang="en-US" sz="1400" i="1" dirty="0"/>
                        <a:t> T. pallidum.  </a:t>
                      </a:r>
                    </a:p>
                    <a:p>
                      <a:r>
                        <a:rPr lang="en-US" sz="1400" i="0" dirty="0"/>
                        <a:t>Manifestations can involve any structure in the anterior and posterior segment of the eye including:</a:t>
                      </a:r>
                    </a:p>
                    <a:p>
                      <a:pPr marL="342900" indent="-342900">
                        <a:buFont typeface="+mj-lt"/>
                        <a:buAutoNum type="arabicPeriod"/>
                      </a:pPr>
                      <a:r>
                        <a:rPr lang="en-US" sz="1400" dirty="0"/>
                        <a:t>Conjunctivitis</a:t>
                      </a:r>
                    </a:p>
                    <a:p>
                      <a:pPr marL="342900" indent="-342900">
                        <a:buFont typeface="+mj-lt"/>
                        <a:buAutoNum type="arabicPeriod"/>
                      </a:pPr>
                      <a:r>
                        <a:rPr lang="en-US" sz="1400" dirty="0"/>
                        <a:t>Anterior uveitis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Posterior uveitis</a:t>
                      </a:r>
                    </a:p>
                    <a:p>
                      <a:pPr marL="342900" indent="-342900">
                        <a:buFont typeface="+mj-lt"/>
                        <a:buAutoNum type="arabicPeriod"/>
                      </a:pPr>
                      <a:r>
                        <a:rPr lang="en-US" sz="1400" dirty="0" err="1"/>
                        <a:t>Panuveitis</a:t>
                      </a:r>
                      <a:endParaRPr lang="en-US" sz="1400" dirty="0"/>
                    </a:p>
                    <a:p>
                      <a:pPr marL="342900" indent="-342900">
                        <a:buFont typeface="+mj-lt"/>
                        <a:buAutoNum type="arabicPeriod"/>
                      </a:pPr>
                      <a:r>
                        <a:rPr lang="en-US" sz="1400" dirty="0"/>
                        <a:t>Posterior interstitial keratitis</a:t>
                      </a:r>
                    </a:p>
                    <a:p>
                      <a:pPr marL="342900" indent="-342900">
                        <a:buFont typeface="+mj-lt"/>
                        <a:buAutoNum type="arabicPeriod"/>
                      </a:pPr>
                      <a:r>
                        <a:rPr lang="en-US" sz="1400" dirty="0"/>
                        <a:t>Optic neuropathy</a:t>
                      </a:r>
                    </a:p>
                    <a:p>
                      <a:pPr marL="342900" indent="-342900">
                        <a:buFont typeface="+mj-lt"/>
                        <a:buAutoNum type="arabicPeriod"/>
                      </a:pPr>
                      <a:r>
                        <a:rPr lang="en-US" sz="1400" dirty="0"/>
                        <a:t>Retinal vasculitis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Ocular syphilis may lead to decreased visual acuity including permanent blindness. </a:t>
                      </a:r>
                    </a:p>
                  </a:txBody>
                  <a:tcPr marL="68580" marR="68580" marT="34290" marB="34290"/>
                </a:tc>
                <a:tc>
                  <a:txBody>
                    <a:bodyPr/>
                    <a:lstStyle/>
                    <a:p>
                      <a:r>
                        <a:rPr lang="en-US" sz="1400" dirty="0"/>
                        <a:t>Infection of the cochleovestibular system with </a:t>
                      </a:r>
                      <a:r>
                        <a:rPr lang="en-US" sz="1400" i="1" dirty="0"/>
                        <a:t>T. pallidum, </a:t>
                      </a:r>
                      <a:r>
                        <a:rPr lang="en-US" sz="1400" dirty="0"/>
                        <a:t>as evidenced by manifestations including sensorineural hearing loss, tinnitus, and vertigo. </a:t>
                      </a:r>
                    </a:p>
                    <a:p>
                      <a:endParaRPr lang="en-US" sz="1400" dirty="0"/>
                    </a:p>
                    <a:p>
                      <a:r>
                        <a:rPr lang="en-US" sz="1400" dirty="0"/>
                        <a:t>Typically presents with cochleo-vestibular symptoms including</a:t>
                      </a:r>
                    </a:p>
                    <a:p>
                      <a:pPr marL="342900" indent="-342900">
                        <a:buFont typeface="+mj-lt"/>
                        <a:buAutoNum type="arabicPeriod"/>
                      </a:pPr>
                      <a:r>
                        <a:rPr lang="en-US" sz="1400" dirty="0"/>
                        <a:t>Tinnitus</a:t>
                      </a:r>
                    </a:p>
                    <a:p>
                      <a:pPr marL="342900" indent="-342900">
                        <a:buFont typeface="+mj-lt"/>
                        <a:buAutoNum type="arabicPeriod"/>
                      </a:pPr>
                      <a:r>
                        <a:rPr lang="en-US" sz="1400" dirty="0"/>
                        <a:t>Vertigo</a:t>
                      </a:r>
                    </a:p>
                    <a:p>
                      <a:pPr marL="342900" indent="-342900">
                        <a:buFont typeface="+mj-lt"/>
                        <a:buAutoNum type="arabicPeriod"/>
                      </a:pPr>
                      <a:r>
                        <a:rPr lang="en-US" sz="1400" dirty="0"/>
                        <a:t>Sensorineural hearing loss</a:t>
                      </a:r>
                    </a:p>
                    <a:p>
                      <a:pPr marL="342900" indent="-342900">
                        <a:buFont typeface="+mj-lt"/>
                        <a:buAutoNum type="arabicPeriod"/>
                      </a:pPr>
                      <a:r>
                        <a:rPr lang="en-US" sz="1400" dirty="0"/>
                        <a:t>Unilateral/Bilateral</a:t>
                      </a:r>
                    </a:p>
                    <a:p>
                      <a:pPr marL="342900" indent="-342900">
                        <a:buFont typeface="+mj-lt"/>
                        <a:buAutoNum type="arabicPeriod"/>
                      </a:pPr>
                      <a:r>
                        <a:rPr lang="en-US" sz="1400" dirty="0"/>
                        <a:t>Have a sudden onset</a:t>
                      </a:r>
                    </a:p>
                    <a:p>
                      <a:pPr marL="342900" indent="-342900">
                        <a:buFont typeface="+mj-lt"/>
                        <a:buAutoNum type="arabicPeriod"/>
                      </a:pPr>
                      <a:r>
                        <a:rPr lang="en-US" sz="1400" dirty="0"/>
                        <a:t>Progress Rapidly</a:t>
                      </a:r>
                    </a:p>
                    <a:p>
                      <a:endParaRPr lang="en-US" sz="1400" dirty="0"/>
                    </a:p>
                    <a:p>
                      <a:r>
                        <a:rPr lang="en-US" sz="1400" dirty="0" err="1"/>
                        <a:t>Otic</a:t>
                      </a:r>
                      <a:r>
                        <a:rPr lang="en-US" sz="1400" dirty="0"/>
                        <a:t> syphilis can result in permanent hearing loss</a:t>
                      </a:r>
                    </a:p>
                    <a:p>
                      <a:endParaRPr lang="en-US" sz="1400" dirty="0"/>
                    </a:p>
                  </a:txBody>
                  <a:tcPr marL="68580" marR="68580" marT="34290" marB="34290"/>
                </a:tc>
                <a:extLst>
                  <a:ext uri="{0D108BD9-81ED-4DB2-BD59-A6C34878D82A}">
                    <a16:rowId xmlns:a16="http://schemas.microsoft.com/office/drawing/2014/main" val="3401096703"/>
                  </a:ext>
                </a:extLst>
              </a:tr>
            </a:tbl>
          </a:graphicData>
        </a:graphic>
      </p:graphicFrame>
      <p:pic>
        <p:nvPicPr>
          <p:cNvPr id="10" name="Picture 9" descr="Close up of an eye ball ">
            <a:extLst>
              <a:ext uri="{FF2B5EF4-FFF2-40B4-BE49-F238E27FC236}">
                <a16:creationId xmlns:a16="http://schemas.microsoft.com/office/drawing/2014/main" id="{4C810417-E39A-4095-8B2A-215A8F880D92}"/>
              </a:ext>
            </a:extLst>
          </p:cNvPr>
          <p:cNvPicPr>
            <a:picLocks noChangeAspect="1"/>
          </p:cNvPicPr>
          <p:nvPr/>
        </p:nvPicPr>
        <p:blipFill>
          <a:blip r:embed="rId2"/>
          <a:stretch>
            <a:fillRect/>
          </a:stretch>
        </p:blipFill>
        <p:spPr>
          <a:xfrm>
            <a:off x="484094" y="3130013"/>
            <a:ext cx="2394186" cy="1226834"/>
          </a:xfrm>
          <a:prstGeom prst="rect">
            <a:avLst/>
          </a:prstGeom>
        </p:spPr>
      </p:pic>
      <p:sp>
        <p:nvSpPr>
          <p:cNvPr id="11" name="TextBox 10">
            <a:extLst>
              <a:ext uri="{FF2B5EF4-FFF2-40B4-BE49-F238E27FC236}">
                <a16:creationId xmlns:a16="http://schemas.microsoft.com/office/drawing/2014/main" id="{379E1F2D-46C9-4577-BD3F-F5BF6344D80B}"/>
              </a:ext>
            </a:extLst>
          </p:cNvPr>
          <p:cNvSpPr txBox="1"/>
          <p:nvPr/>
        </p:nvSpPr>
        <p:spPr>
          <a:xfrm>
            <a:off x="380183" y="4356847"/>
            <a:ext cx="2602007" cy="276999"/>
          </a:xfrm>
          <a:prstGeom prst="rect">
            <a:avLst/>
          </a:prstGeom>
          <a:noFill/>
        </p:spPr>
        <p:txBody>
          <a:bodyPr wrap="square" rtlCol="0">
            <a:spAutoFit/>
          </a:bodyPr>
          <a:lstStyle/>
          <a:p>
            <a:r>
              <a:rPr lang="en-US" sz="600" dirty="0">
                <a:hlinkClick r:id="rId3"/>
              </a:rPr>
              <a:t>https://www.thelancet.com/journals/laninf/article/PIIS1473-3099(13)70198-1/fulltext</a:t>
            </a:r>
            <a:r>
              <a:rPr lang="en-US" sz="600" dirty="0"/>
              <a:t> </a:t>
            </a:r>
          </a:p>
        </p:txBody>
      </p:sp>
      <p:pic>
        <p:nvPicPr>
          <p:cNvPr id="8" name="Picture 7" descr="A picture of a link to CDC 2019 case definitions. ">
            <a:extLst>
              <a:ext uri="{FF2B5EF4-FFF2-40B4-BE49-F238E27FC236}">
                <a16:creationId xmlns:a16="http://schemas.microsoft.com/office/drawing/2014/main" id="{FB290B9D-441C-47E2-8825-C6F6D96198EC}"/>
              </a:ext>
            </a:extLst>
          </p:cNvPr>
          <p:cNvPicPr>
            <a:picLocks noChangeAspect="1"/>
          </p:cNvPicPr>
          <p:nvPr/>
        </p:nvPicPr>
        <p:blipFill>
          <a:blip r:embed="rId4"/>
          <a:stretch>
            <a:fillRect/>
          </a:stretch>
        </p:blipFill>
        <p:spPr>
          <a:xfrm>
            <a:off x="240441" y="4621630"/>
            <a:ext cx="6515665" cy="370364"/>
          </a:xfrm>
          <a:prstGeom prst="rect">
            <a:avLst/>
          </a:prstGeom>
        </p:spPr>
      </p:pic>
      <p:sp>
        <p:nvSpPr>
          <p:cNvPr id="12" name="Arrow: Right 11">
            <a:extLst>
              <a:ext uri="{FF2B5EF4-FFF2-40B4-BE49-F238E27FC236}">
                <a16:creationId xmlns:a16="http://schemas.microsoft.com/office/drawing/2014/main" id="{B8AF633B-5DBB-4E16-9CA1-295F4FAD7C70}"/>
              </a:ext>
              <a:ext uri="{C183D7F6-B498-43B3-948B-1728B52AA6E4}">
                <adec:decorative xmlns:adec="http://schemas.microsoft.com/office/drawing/2017/decorative" val="1"/>
              </a:ext>
            </a:extLst>
          </p:cNvPr>
          <p:cNvSpPr/>
          <p:nvPr/>
        </p:nvSpPr>
        <p:spPr>
          <a:xfrm>
            <a:off x="2878280" y="3617260"/>
            <a:ext cx="213786" cy="126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0012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E3E7-149C-0648-A167-4F72BFC89AC2}"/>
              </a:ext>
            </a:extLst>
          </p:cNvPr>
          <p:cNvSpPr>
            <a:spLocks noGrp="1"/>
          </p:cNvSpPr>
          <p:nvPr>
            <p:ph type="title"/>
          </p:nvPr>
        </p:nvSpPr>
        <p:spPr/>
        <p:txBody>
          <a:bodyPr/>
          <a:lstStyle/>
          <a:p>
            <a:r>
              <a:rPr lang="en-US" dirty="0"/>
              <a:t>Uncommon presentations of adult syphilis </a:t>
            </a:r>
          </a:p>
        </p:txBody>
      </p:sp>
      <p:sp>
        <p:nvSpPr>
          <p:cNvPr id="3" name="Text Placeholder 2">
            <a:extLst>
              <a:ext uri="{FF2B5EF4-FFF2-40B4-BE49-F238E27FC236}">
                <a16:creationId xmlns:a16="http://schemas.microsoft.com/office/drawing/2014/main" id="{9F2CC073-9C98-D3EB-A3C5-9C19E2F8A7B3}"/>
              </a:ext>
            </a:extLst>
          </p:cNvPr>
          <p:cNvSpPr>
            <a:spLocks noGrp="1"/>
          </p:cNvSpPr>
          <p:nvPr>
            <p:ph type="body" idx="1"/>
          </p:nvPr>
        </p:nvSpPr>
        <p:spPr>
          <a:xfrm>
            <a:off x="169933" y="1416687"/>
            <a:ext cx="4313055" cy="3373797"/>
          </a:xfrm>
        </p:spPr>
        <p:txBody>
          <a:bodyPr/>
          <a:lstStyle/>
          <a:p>
            <a:pPr marL="342900" indent="-342900"/>
            <a:r>
              <a:rPr lang="en-US" sz="1700" dirty="0">
                <a:solidFill>
                  <a:srgbClr val="002060"/>
                </a:solidFill>
                <a:latin typeface="+mj-lt"/>
              </a:rPr>
              <a:t>Ocular syphilis (iritis, retinitis, </a:t>
            </a:r>
            <a:r>
              <a:rPr lang="en-US" sz="1700" dirty="0" err="1">
                <a:solidFill>
                  <a:srgbClr val="002060"/>
                </a:solidFill>
                <a:latin typeface="+mj-lt"/>
              </a:rPr>
              <a:t>vitreitis</a:t>
            </a:r>
            <a:r>
              <a:rPr lang="en-US" sz="1700" dirty="0">
                <a:solidFill>
                  <a:srgbClr val="002060"/>
                </a:solidFill>
                <a:latin typeface="+mj-lt"/>
              </a:rPr>
              <a:t>)</a:t>
            </a:r>
          </a:p>
          <a:p>
            <a:pPr marL="342900" indent="-342900"/>
            <a:r>
              <a:rPr lang="en-US" sz="1700" dirty="0" err="1">
                <a:solidFill>
                  <a:srgbClr val="002060"/>
                </a:solidFill>
                <a:latin typeface="+mj-lt"/>
              </a:rPr>
              <a:t>Otic</a:t>
            </a:r>
            <a:r>
              <a:rPr lang="en-US" sz="1700" dirty="0">
                <a:solidFill>
                  <a:srgbClr val="002060"/>
                </a:solidFill>
                <a:latin typeface="+mj-lt"/>
              </a:rPr>
              <a:t> syphilis</a:t>
            </a:r>
          </a:p>
          <a:p>
            <a:pPr marL="342900" indent="-342900"/>
            <a:r>
              <a:rPr lang="en-US" sz="1700" dirty="0">
                <a:solidFill>
                  <a:srgbClr val="002060"/>
                </a:solidFill>
                <a:latin typeface="+mj-lt"/>
              </a:rPr>
              <a:t>Seizures (tonic-</a:t>
            </a:r>
            <a:r>
              <a:rPr lang="en-US" sz="1700" dirty="0" err="1">
                <a:solidFill>
                  <a:srgbClr val="002060"/>
                </a:solidFill>
                <a:latin typeface="+mj-lt"/>
              </a:rPr>
              <a:t>clonic</a:t>
            </a:r>
            <a:r>
              <a:rPr lang="en-US" sz="1700" dirty="0">
                <a:solidFill>
                  <a:srgbClr val="002060"/>
                </a:solidFill>
                <a:latin typeface="+mj-lt"/>
              </a:rPr>
              <a:t>)</a:t>
            </a:r>
          </a:p>
          <a:p>
            <a:pPr marL="342900" indent="-342900"/>
            <a:r>
              <a:rPr lang="en-US" sz="1700" dirty="0">
                <a:solidFill>
                  <a:srgbClr val="002060"/>
                </a:solidFill>
                <a:latin typeface="+mj-lt"/>
              </a:rPr>
              <a:t>Meningovascular stroke</a:t>
            </a:r>
          </a:p>
          <a:p>
            <a:pPr marL="342900" indent="-342900"/>
            <a:r>
              <a:rPr lang="en-US" sz="1700" dirty="0">
                <a:solidFill>
                  <a:srgbClr val="002060"/>
                </a:solidFill>
                <a:latin typeface="+mj-lt"/>
              </a:rPr>
              <a:t>Unilateral paralysis/weakness</a:t>
            </a:r>
          </a:p>
          <a:p>
            <a:pPr marL="342900" indent="-342900"/>
            <a:r>
              <a:rPr lang="en-US" sz="1700" dirty="0">
                <a:solidFill>
                  <a:srgbClr val="002060"/>
                </a:solidFill>
                <a:latin typeface="+mj-lt"/>
              </a:rPr>
              <a:t>Gait/balance abnormalities</a:t>
            </a:r>
          </a:p>
          <a:p>
            <a:pPr marL="342900" indent="-342900"/>
            <a:r>
              <a:rPr lang="en-US" sz="1700" dirty="0">
                <a:solidFill>
                  <a:srgbClr val="002060"/>
                </a:solidFill>
                <a:latin typeface="+mj-lt"/>
              </a:rPr>
              <a:t>Primary syphilis lesions: tonsil, lip, buccal mucosa, fingers, ear, eyelid</a:t>
            </a:r>
          </a:p>
          <a:p>
            <a:pPr marL="342900" indent="-342900"/>
            <a:r>
              <a:rPr lang="en-US" sz="1700" dirty="0">
                <a:solidFill>
                  <a:srgbClr val="002060"/>
                </a:solidFill>
                <a:latin typeface="+mj-lt"/>
              </a:rPr>
              <a:t>Neurosyphilis </a:t>
            </a:r>
          </a:p>
          <a:p>
            <a:pPr marL="0" indent="0">
              <a:buNone/>
            </a:pPr>
            <a:endParaRPr lang="en-US" sz="1600" dirty="0"/>
          </a:p>
          <a:p>
            <a:pPr marL="146050" indent="0">
              <a:buNone/>
            </a:pPr>
            <a:endParaRPr lang="en-US" dirty="0"/>
          </a:p>
        </p:txBody>
      </p:sp>
      <p:sp>
        <p:nvSpPr>
          <p:cNvPr id="4" name="Text Placeholder 3">
            <a:extLst>
              <a:ext uri="{FF2B5EF4-FFF2-40B4-BE49-F238E27FC236}">
                <a16:creationId xmlns:a16="http://schemas.microsoft.com/office/drawing/2014/main" id="{F13BBE5F-07F3-84FF-8ABE-FA3C2271B9FB}"/>
              </a:ext>
            </a:extLst>
          </p:cNvPr>
          <p:cNvSpPr>
            <a:spLocks noGrp="1"/>
          </p:cNvSpPr>
          <p:nvPr>
            <p:ph type="body" idx="2"/>
          </p:nvPr>
        </p:nvSpPr>
        <p:spPr>
          <a:xfrm>
            <a:off x="4661011" y="1505699"/>
            <a:ext cx="4240227" cy="3373797"/>
          </a:xfrm>
        </p:spPr>
        <p:txBody>
          <a:bodyPr>
            <a:normAutofit/>
          </a:bodyPr>
          <a:lstStyle/>
          <a:p>
            <a:pPr marL="285750" indent="-285750"/>
            <a:r>
              <a:rPr lang="en-US" sz="1700" dirty="0">
                <a:solidFill>
                  <a:srgbClr val="002060"/>
                </a:solidFill>
              </a:rPr>
              <a:t>Extensive necrotic lesions/purulent secretion </a:t>
            </a:r>
          </a:p>
          <a:p>
            <a:pPr marL="285750" indent="-285750"/>
            <a:r>
              <a:rPr lang="en-US" sz="1700" dirty="0">
                <a:solidFill>
                  <a:srgbClr val="002060"/>
                </a:solidFill>
              </a:rPr>
              <a:t>Hepatosplenomegaly</a:t>
            </a:r>
          </a:p>
          <a:p>
            <a:pPr marL="285750" indent="-285750"/>
            <a:r>
              <a:rPr lang="en-US" sz="1700" dirty="0">
                <a:solidFill>
                  <a:srgbClr val="002060"/>
                </a:solidFill>
              </a:rPr>
              <a:t>Giant necrotic and phagedenic chancres</a:t>
            </a:r>
          </a:p>
          <a:p>
            <a:pPr marL="285750" indent="-285750"/>
            <a:r>
              <a:rPr lang="en-US" sz="1700" dirty="0">
                <a:solidFill>
                  <a:srgbClr val="002060"/>
                </a:solidFill>
              </a:rPr>
              <a:t>Hair loss</a:t>
            </a:r>
          </a:p>
          <a:p>
            <a:pPr marL="285750" indent="-285750"/>
            <a:r>
              <a:rPr lang="en-US" sz="1700" dirty="0">
                <a:solidFill>
                  <a:srgbClr val="002060"/>
                </a:solidFill>
              </a:rPr>
              <a:t>Membranous glomerulonephritis</a:t>
            </a:r>
          </a:p>
          <a:p>
            <a:pPr marL="285750" indent="-285750"/>
            <a:r>
              <a:rPr lang="en-US" sz="1700" dirty="0">
                <a:solidFill>
                  <a:srgbClr val="002060"/>
                </a:solidFill>
              </a:rPr>
              <a:t>Proteinuria</a:t>
            </a:r>
          </a:p>
          <a:p>
            <a:pPr marL="285750" indent="-285750"/>
            <a:r>
              <a:rPr lang="en-US" sz="1700" dirty="0">
                <a:solidFill>
                  <a:srgbClr val="002060"/>
                </a:solidFill>
              </a:rPr>
              <a:t>Thoracic aortic aneurysm</a:t>
            </a:r>
          </a:p>
          <a:p>
            <a:pPr marL="285750" indent="-285750"/>
            <a:r>
              <a:rPr lang="en-US" sz="1700" dirty="0">
                <a:solidFill>
                  <a:srgbClr val="002060"/>
                </a:solidFill>
              </a:rPr>
              <a:t>Erythema multiforme-type skin lesions</a:t>
            </a:r>
          </a:p>
          <a:p>
            <a:pPr marL="146050" indent="0">
              <a:buNone/>
            </a:pPr>
            <a:endParaRPr lang="en-US" dirty="0"/>
          </a:p>
        </p:txBody>
      </p:sp>
    </p:spTree>
    <p:extLst>
      <p:ext uri="{BB962C8B-B14F-4D97-AF65-F5344CB8AC3E}">
        <p14:creationId xmlns:p14="http://schemas.microsoft.com/office/powerpoint/2010/main" val="351382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04F95-81DB-008D-3604-FEC4B78CEE0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Serologic Diagnosis of Syphilis</a:t>
            </a:r>
          </a:p>
        </p:txBody>
      </p:sp>
      <p:sp>
        <p:nvSpPr>
          <p:cNvPr id="2" name="Content Placeholder 1">
            <a:extLst>
              <a:ext uri="{FF2B5EF4-FFF2-40B4-BE49-F238E27FC236}">
                <a16:creationId xmlns:a16="http://schemas.microsoft.com/office/drawing/2014/main" id="{74BD97C8-A8D3-478F-AC21-FCEBD9A1497F}"/>
              </a:ext>
            </a:extLst>
          </p:cNvPr>
          <p:cNvSpPr>
            <a:spLocks noGrp="1"/>
          </p:cNvSpPr>
          <p:nvPr>
            <p:ph sz="quarter" idx="10"/>
          </p:nvPr>
        </p:nvSpPr>
        <p:spPr>
          <a:xfrm>
            <a:off x="432197" y="154641"/>
            <a:ext cx="8254603" cy="3859306"/>
          </a:xfrm>
        </p:spPr>
        <p:txBody>
          <a:bodyPr/>
          <a:lstStyle/>
          <a:p>
            <a:r>
              <a:rPr lang="en-US" dirty="0"/>
              <a:t>Serologic Diagnosis of Syphilis  </a:t>
            </a:r>
          </a:p>
          <a:p>
            <a:endParaRPr lang="en-US" dirty="0"/>
          </a:p>
        </p:txBody>
      </p:sp>
      <p:pic>
        <p:nvPicPr>
          <p:cNvPr id="5" name="Picture 4" descr="Flow chart of traditional and reserve sequence algorithm for diagnosis of syphilis. ">
            <a:extLst>
              <a:ext uri="{FF2B5EF4-FFF2-40B4-BE49-F238E27FC236}">
                <a16:creationId xmlns:a16="http://schemas.microsoft.com/office/drawing/2014/main" id="{3EEC3178-99BB-64DA-2431-9EAC863723A8}"/>
              </a:ext>
            </a:extLst>
          </p:cNvPr>
          <p:cNvPicPr>
            <a:picLocks noChangeAspect="1"/>
          </p:cNvPicPr>
          <p:nvPr/>
        </p:nvPicPr>
        <p:blipFill>
          <a:blip r:embed="rId2"/>
          <a:stretch>
            <a:fillRect/>
          </a:stretch>
        </p:blipFill>
        <p:spPr>
          <a:xfrm>
            <a:off x="914036" y="776835"/>
            <a:ext cx="7290923" cy="4078386"/>
          </a:xfrm>
          <a:prstGeom prst="rect">
            <a:avLst/>
          </a:prstGeom>
        </p:spPr>
      </p:pic>
      <p:sp>
        <p:nvSpPr>
          <p:cNvPr id="6" name="TextBox 5">
            <a:extLst>
              <a:ext uri="{FF2B5EF4-FFF2-40B4-BE49-F238E27FC236}">
                <a16:creationId xmlns:a16="http://schemas.microsoft.com/office/drawing/2014/main" id="{B26A96AA-FBFD-BB11-6DF9-155B476ABC75}"/>
              </a:ext>
            </a:extLst>
          </p:cNvPr>
          <p:cNvSpPr txBox="1"/>
          <p:nvPr/>
        </p:nvSpPr>
        <p:spPr>
          <a:xfrm>
            <a:off x="149860" y="4834970"/>
            <a:ext cx="6950745" cy="307777"/>
          </a:xfrm>
          <a:prstGeom prst="rect">
            <a:avLst/>
          </a:prstGeom>
          <a:noFill/>
        </p:spPr>
        <p:txBody>
          <a:bodyPr wrap="square" rtlCol="0">
            <a:spAutoFit/>
          </a:bodyPr>
          <a:lstStyle/>
          <a:p>
            <a:r>
              <a:rPr lang="en-US" dirty="0">
                <a:hlinkClick r:id="rId3"/>
              </a:rPr>
              <a:t>CDC Laboratory Recommendations for Syphilis Testing, United States, 2024 | MMWR</a:t>
            </a:r>
            <a:endParaRPr lang="en-US" dirty="0"/>
          </a:p>
        </p:txBody>
      </p:sp>
    </p:spTree>
    <p:extLst>
      <p:ext uri="{BB962C8B-B14F-4D97-AF65-F5344CB8AC3E}">
        <p14:creationId xmlns:p14="http://schemas.microsoft.com/office/powerpoint/2010/main" val="307766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Content Placeholder 2"/>
          <p:cNvSpPr>
            <a:spLocks noGrp="1"/>
          </p:cNvSpPr>
          <p:nvPr>
            <p:ph idx="1"/>
          </p:nvPr>
        </p:nvSpPr>
        <p:spPr/>
        <p:txBody>
          <a:bodyPr vert="horz" lIns="68468" tIns="34234" rIns="68468" bIns="34234" rtlCol="0" anchor="t">
            <a:normAutofit/>
          </a:bodyPr>
          <a:lstStyle/>
          <a:p>
            <a:pPr marL="85249" indent="0">
              <a:buNone/>
            </a:pPr>
            <a:r>
              <a:rPr lang="en-US" b="0" i="0" dirty="0">
                <a:solidFill>
                  <a:srgbClr val="242424"/>
                </a:solidFill>
                <a:effectLst/>
              </a:rPr>
              <a:t>I have no conflicts of interest to disclose.</a:t>
            </a: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defTabSz="685800">
              <a:buClrTx/>
            </a:pPr>
            <a:fld id="{1D2EA5EF-C699-AF4C-BA42-C0A1CAAB713C}" type="slidenum">
              <a:rPr lang="en-US" kern="1200">
                <a:solidFill>
                  <a:srgbClr val="FFFFFF"/>
                </a:solidFill>
                <a:ea typeface="+mn-ea"/>
                <a:cs typeface="+mn-cs"/>
              </a:rPr>
              <a:pPr defTabSz="685800">
                <a:buClrTx/>
              </a:pPr>
              <a:t>3</a:t>
            </a:fld>
            <a:endParaRPr lang="en-US" kern="1200">
              <a:solidFill>
                <a:srgbClr val="FFFFFF"/>
              </a:solidFill>
              <a:ea typeface="+mn-ea"/>
              <a:cs typeface="+mn-cs"/>
            </a:endParaRPr>
          </a:p>
        </p:txBody>
      </p:sp>
    </p:spTree>
    <p:extLst>
      <p:ext uri="{BB962C8B-B14F-4D97-AF65-F5344CB8AC3E}">
        <p14:creationId xmlns:p14="http://schemas.microsoft.com/office/powerpoint/2010/main" val="2393314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D97C8-A8D3-478F-AC21-FCEBD9A1497F}"/>
              </a:ext>
            </a:extLst>
          </p:cNvPr>
          <p:cNvSpPr>
            <a:spLocks noGrp="1"/>
          </p:cNvSpPr>
          <p:nvPr>
            <p:ph type="title" idx="4294967295"/>
          </p:nvPr>
        </p:nvSpPr>
        <p:spPr>
          <a:xfrm>
            <a:off x="0" y="0"/>
            <a:ext cx="8255000" cy="6889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fontScale="90000"/>
          </a:bodyPr>
          <a:lstStyle/>
          <a:p>
            <a:pPr marL="457200" marR="0" lvl="0" indent="-311150" algn="l" defTabSz="914400" rtl="0" eaLnBrk="1" fontAlgn="auto" latinLnBrk="0" hangingPunct="1">
              <a:lnSpc>
                <a:spcPct val="115000"/>
              </a:lnSpc>
              <a:spcBef>
                <a:spcPts val="0"/>
              </a:spcBef>
              <a:spcAft>
                <a:spcPts val="900"/>
              </a:spcAft>
              <a:buClr>
                <a:schemeClr val="dk2"/>
              </a:buClr>
              <a:buSzPts val="1300"/>
              <a:buFont typeface="Roboto"/>
              <a:buNone/>
              <a:tabLst/>
              <a:defRPr/>
            </a:pPr>
            <a:r>
              <a:rPr kumimoji="0" lang="en-US" sz="4900" b="1" i="0" u="none" strike="noStrike" kern="0" cap="none" spc="0" normalizeH="0" baseline="0" noProof="0" dirty="0">
                <a:ln>
                  <a:noFill/>
                </a:ln>
                <a:solidFill>
                  <a:srgbClr val="007889"/>
                </a:solidFill>
                <a:effectLst/>
                <a:uLnTx/>
                <a:uFillTx/>
                <a:latin typeface="Roboto"/>
                <a:ea typeface="Roboto"/>
                <a:cs typeface="Roboto"/>
                <a:sym typeface="Roboto"/>
              </a:rPr>
              <a:t>Serologic Diagnosis of Syphilis  </a:t>
            </a:r>
          </a:p>
          <a:p>
            <a:pPr marL="457200" marR="0" lvl="0" indent="-311150" algn="l" defTabSz="914400" rtl="0" eaLnBrk="1" fontAlgn="auto" latinLnBrk="0" hangingPunct="1">
              <a:lnSpc>
                <a:spcPct val="115000"/>
              </a:lnSpc>
              <a:spcBef>
                <a:spcPts val="0"/>
              </a:spcBef>
              <a:spcAft>
                <a:spcPts val="900"/>
              </a:spcAft>
              <a:buClr>
                <a:schemeClr val="dk2"/>
              </a:buClr>
              <a:buSzPts val="1300"/>
              <a:buFont typeface="Roboto"/>
              <a:buNone/>
              <a:tabLst/>
              <a:defRPr/>
            </a:pPr>
            <a:endParaRPr kumimoji="0" lang="en-US" sz="2700" b="1" i="0" u="none" strike="noStrike" kern="0" cap="none" spc="0" normalizeH="0" baseline="0" noProof="0" dirty="0">
              <a:ln>
                <a:noFill/>
              </a:ln>
              <a:solidFill>
                <a:srgbClr val="007889"/>
              </a:solidFill>
              <a:effectLst/>
              <a:uLnTx/>
              <a:uFillTx/>
              <a:latin typeface="Roboto"/>
              <a:ea typeface="Roboto"/>
              <a:cs typeface="Roboto"/>
              <a:sym typeface="Roboto"/>
            </a:endParaRPr>
          </a:p>
        </p:txBody>
      </p:sp>
      <p:pic>
        <p:nvPicPr>
          <p:cNvPr id="3" name="Google Shape;221;g16f8e31318ecadf9_19" descr="Flow chart of traditional and reserve sequence algorithm for diagnosis of syphilis. ">
            <a:extLst>
              <a:ext uri="{FF2B5EF4-FFF2-40B4-BE49-F238E27FC236}">
                <a16:creationId xmlns:a16="http://schemas.microsoft.com/office/drawing/2014/main" id="{36A4609E-1C6F-43B5-AE7B-BEF6A89D1D52}"/>
              </a:ext>
            </a:extLst>
          </p:cNvPr>
          <p:cNvPicPr preferRelativeResize="0"/>
          <p:nvPr/>
        </p:nvPicPr>
        <p:blipFill>
          <a:blip r:embed="rId2">
            <a:alphaModFix/>
          </a:blip>
          <a:stretch>
            <a:fillRect/>
          </a:stretch>
        </p:blipFill>
        <p:spPr>
          <a:xfrm>
            <a:off x="420786" y="689162"/>
            <a:ext cx="8032278" cy="4198427"/>
          </a:xfrm>
          <a:prstGeom prst="rect">
            <a:avLst/>
          </a:prstGeom>
          <a:noFill/>
          <a:ln>
            <a:noFill/>
          </a:ln>
        </p:spPr>
      </p:pic>
    </p:spTree>
    <p:extLst>
      <p:ext uri="{BB962C8B-B14F-4D97-AF65-F5344CB8AC3E}">
        <p14:creationId xmlns:p14="http://schemas.microsoft.com/office/powerpoint/2010/main" val="840835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1414-82BB-86D3-3EA4-B72DE1A89666}"/>
              </a:ext>
            </a:extLst>
          </p:cNvPr>
          <p:cNvSpPr>
            <a:spLocks noGrp="1"/>
          </p:cNvSpPr>
          <p:nvPr>
            <p:ph type="title"/>
          </p:nvPr>
        </p:nvSpPr>
        <p:spPr>
          <a:xfrm>
            <a:off x="311700" y="110847"/>
            <a:ext cx="8520600" cy="771185"/>
          </a:xfrm>
        </p:spPr>
        <p:txBody>
          <a:bodyPr/>
          <a:lstStyle/>
          <a:p>
            <a:r>
              <a:rPr lang="en-US" dirty="0"/>
              <a:t>Prozone phenomena</a:t>
            </a:r>
          </a:p>
        </p:txBody>
      </p:sp>
      <p:sp>
        <p:nvSpPr>
          <p:cNvPr id="4" name="TextBox 3">
            <a:extLst>
              <a:ext uri="{FF2B5EF4-FFF2-40B4-BE49-F238E27FC236}">
                <a16:creationId xmlns:a16="http://schemas.microsoft.com/office/drawing/2014/main" id="{7E592CD6-2887-9432-054B-5B2E9097F2C3}"/>
              </a:ext>
            </a:extLst>
          </p:cNvPr>
          <p:cNvSpPr txBox="1"/>
          <p:nvPr/>
        </p:nvSpPr>
        <p:spPr>
          <a:xfrm>
            <a:off x="311700" y="4835723"/>
            <a:ext cx="6950745" cy="307777"/>
          </a:xfrm>
          <a:prstGeom prst="rect">
            <a:avLst/>
          </a:prstGeom>
          <a:noFill/>
        </p:spPr>
        <p:txBody>
          <a:bodyPr wrap="square" rtlCol="0">
            <a:spAutoFit/>
          </a:bodyPr>
          <a:lstStyle/>
          <a:p>
            <a:r>
              <a:rPr lang="en-US" dirty="0">
                <a:hlinkClick r:id="rId2"/>
              </a:rPr>
              <a:t>CDC Laboratory Recommendations for Syphilis Testing, United States, 2024 | MMWR</a:t>
            </a:r>
            <a:endParaRPr lang="en-US" dirty="0"/>
          </a:p>
        </p:txBody>
      </p:sp>
      <p:pic>
        <p:nvPicPr>
          <p:cNvPr id="6" name="Picture 5" descr="A picture with the definition of prozone, zone of equivalence, and postzone to describe the prozone phenomena. ">
            <a:extLst>
              <a:ext uri="{FF2B5EF4-FFF2-40B4-BE49-F238E27FC236}">
                <a16:creationId xmlns:a16="http://schemas.microsoft.com/office/drawing/2014/main" id="{2D33F7E6-7195-314F-AE15-575A6CF566C1}"/>
              </a:ext>
            </a:extLst>
          </p:cNvPr>
          <p:cNvPicPr>
            <a:picLocks noChangeAspect="1"/>
          </p:cNvPicPr>
          <p:nvPr/>
        </p:nvPicPr>
        <p:blipFill>
          <a:blip r:embed="rId3"/>
          <a:stretch>
            <a:fillRect/>
          </a:stretch>
        </p:blipFill>
        <p:spPr>
          <a:xfrm>
            <a:off x="0" y="810815"/>
            <a:ext cx="9144000" cy="3521869"/>
          </a:xfrm>
          <a:prstGeom prst="rect">
            <a:avLst/>
          </a:prstGeom>
        </p:spPr>
      </p:pic>
    </p:spTree>
    <p:extLst>
      <p:ext uri="{BB962C8B-B14F-4D97-AF65-F5344CB8AC3E}">
        <p14:creationId xmlns:p14="http://schemas.microsoft.com/office/powerpoint/2010/main" val="2212717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3691-BB8D-F239-4D7F-935985C2B6DA}"/>
              </a:ext>
            </a:extLst>
          </p:cNvPr>
          <p:cNvSpPr>
            <a:spLocks noGrp="1"/>
          </p:cNvSpPr>
          <p:nvPr>
            <p:ph type="title"/>
          </p:nvPr>
        </p:nvSpPr>
        <p:spPr>
          <a:xfrm>
            <a:off x="167530" y="156281"/>
            <a:ext cx="6787800" cy="709200"/>
          </a:xfrm>
        </p:spPr>
        <p:txBody>
          <a:bodyPr/>
          <a:lstStyle/>
          <a:p>
            <a:r>
              <a:rPr lang="en-US" dirty="0"/>
              <a:t>Rapid syphilis testing</a:t>
            </a:r>
          </a:p>
        </p:txBody>
      </p:sp>
      <p:sp>
        <p:nvSpPr>
          <p:cNvPr id="2" name="Text Placeholder 1">
            <a:extLst>
              <a:ext uri="{FF2B5EF4-FFF2-40B4-BE49-F238E27FC236}">
                <a16:creationId xmlns:a16="http://schemas.microsoft.com/office/drawing/2014/main" id="{2FA6D5EC-FFA0-399A-17A1-ECC53A697FA9}"/>
              </a:ext>
            </a:extLst>
          </p:cNvPr>
          <p:cNvSpPr>
            <a:spLocks noGrp="1"/>
          </p:cNvSpPr>
          <p:nvPr>
            <p:ph type="body" idx="1"/>
          </p:nvPr>
        </p:nvSpPr>
        <p:spPr>
          <a:xfrm>
            <a:off x="167530" y="1369218"/>
            <a:ext cx="7886700" cy="3263400"/>
          </a:xfrm>
        </p:spPr>
        <p:txBody>
          <a:bodyPr>
            <a:normAutofit/>
          </a:bodyPr>
          <a:lstStyle/>
          <a:p>
            <a:pPr marL="127000" indent="0">
              <a:buNone/>
            </a:pPr>
            <a:r>
              <a:rPr lang="en-US" sz="1800" b="1" dirty="0" err="1"/>
              <a:t>Chembio</a:t>
            </a:r>
            <a:endParaRPr lang="en-US" sz="1800" b="1" dirty="0"/>
          </a:p>
          <a:p>
            <a:r>
              <a:rPr lang="en-US" sz="1800" dirty="0"/>
              <a:t>FDA-approved and CLIA-waived rapid dual HIV/syphilis test</a:t>
            </a:r>
          </a:p>
          <a:p>
            <a:r>
              <a:rPr lang="en-US" sz="1800" dirty="0"/>
              <a:t>Treponemal test component for syphilis</a:t>
            </a:r>
          </a:p>
          <a:p>
            <a:r>
              <a:rPr lang="en-US" sz="1800" dirty="0">
                <a:latin typeface="Poppins" panose="00000500000000000000" pitchFamily="2" charset="0"/>
              </a:rPr>
              <a:t>S</a:t>
            </a:r>
            <a:r>
              <a:rPr lang="en-US" sz="1800" b="0" i="0" dirty="0">
                <a:effectLst/>
                <a:latin typeface="Poppins" panose="00000500000000000000" pitchFamily="2" charset="0"/>
              </a:rPr>
              <a:t>ensitivity:  &gt;99% for HIV and &gt;94% for T. pallidum</a:t>
            </a:r>
          </a:p>
          <a:p>
            <a:pPr algn="l" fontAlgn="base">
              <a:buFont typeface="Arial" panose="020B0604020202020204" pitchFamily="34" charset="0"/>
              <a:buChar char="•"/>
            </a:pPr>
            <a:r>
              <a:rPr lang="en-US" sz="1800" dirty="0">
                <a:latin typeface="Poppins" panose="00000500000000000000" pitchFamily="2" charset="0"/>
              </a:rPr>
              <a:t>S</a:t>
            </a:r>
            <a:r>
              <a:rPr lang="en-US" sz="1800" b="0" i="0" dirty="0">
                <a:effectLst/>
                <a:latin typeface="Poppins" panose="00000500000000000000" pitchFamily="2" charset="0"/>
              </a:rPr>
              <a:t>ample volume: 10 </a:t>
            </a:r>
            <a:r>
              <a:rPr lang="en-US" sz="1800" b="0" i="0" dirty="0" err="1">
                <a:effectLst/>
                <a:latin typeface="Poppins" panose="00000500000000000000" pitchFamily="2" charset="0"/>
              </a:rPr>
              <a:t>μl</a:t>
            </a:r>
            <a:endParaRPr lang="en-US" sz="1800" b="0" i="0" dirty="0">
              <a:effectLst/>
              <a:latin typeface="Poppins" panose="00000500000000000000" pitchFamily="2" charset="0"/>
            </a:endParaRPr>
          </a:p>
          <a:p>
            <a:pPr algn="l" fontAlgn="base">
              <a:buFont typeface="Arial" panose="020B0604020202020204" pitchFamily="34" charset="0"/>
              <a:buChar char="•"/>
            </a:pPr>
            <a:r>
              <a:rPr lang="en-US" sz="1800" b="0" i="0" dirty="0">
                <a:effectLst/>
                <a:latin typeface="Poppins" panose="00000500000000000000" pitchFamily="2" charset="0"/>
              </a:rPr>
              <a:t>15-minute results for dual rapid test</a:t>
            </a:r>
          </a:p>
          <a:p>
            <a:pPr algn="l" fontAlgn="base">
              <a:buFont typeface="Arial" panose="020B0604020202020204" pitchFamily="34" charset="0"/>
              <a:buChar char="•"/>
            </a:pPr>
            <a:r>
              <a:rPr lang="en-US" sz="1800" dirty="0">
                <a:latin typeface="Poppins" panose="00000500000000000000" pitchFamily="2" charset="0"/>
              </a:rPr>
              <a:t>O</a:t>
            </a:r>
            <a:r>
              <a:rPr lang="en-US" sz="1800" b="0" i="0" dirty="0">
                <a:effectLst/>
                <a:latin typeface="Poppins" panose="00000500000000000000" pitchFamily="2" charset="0"/>
              </a:rPr>
              <a:t>bjective results using handheld </a:t>
            </a:r>
          </a:p>
          <a:p>
            <a:pPr marL="127000" indent="0" algn="l" fontAlgn="base">
              <a:buNone/>
            </a:pPr>
            <a:r>
              <a:rPr lang="en-US" sz="1800" b="0" i="0" dirty="0">
                <a:effectLst/>
                <a:latin typeface="Poppins" panose="00000500000000000000" pitchFamily="2" charset="0"/>
              </a:rPr>
              <a:t>     digital reader  (DPP® Micro Reader)</a:t>
            </a:r>
          </a:p>
          <a:p>
            <a:endParaRPr lang="en-US" dirty="0"/>
          </a:p>
        </p:txBody>
      </p:sp>
      <p:pic>
        <p:nvPicPr>
          <p:cNvPr id="2054" name="Picture 6" descr="Chembio Diagnostic Systems, Inc. DPP Micro Reader For Use With: DPP HIV-Syphilis:Microbiology ...">
            <a:extLst>
              <a:ext uri="{FF2B5EF4-FFF2-40B4-BE49-F238E27FC236}">
                <a16:creationId xmlns:a16="http://schemas.microsoft.com/office/drawing/2014/main" id="{544E5DA7-FD86-2981-E43A-2062DA4A3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339" y="2989724"/>
            <a:ext cx="2283092" cy="1777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of a rapid syphilis test. ">
            <a:extLst>
              <a:ext uri="{FF2B5EF4-FFF2-40B4-BE49-F238E27FC236}">
                <a16:creationId xmlns:a16="http://schemas.microsoft.com/office/drawing/2014/main" id="{7C2947C7-FAD4-E0AE-1218-0050924E548A}"/>
              </a:ext>
            </a:extLst>
          </p:cNvPr>
          <p:cNvPicPr>
            <a:picLocks noChangeAspect="1"/>
          </p:cNvPicPr>
          <p:nvPr/>
        </p:nvPicPr>
        <p:blipFill>
          <a:blip r:embed="rId3"/>
          <a:stretch>
            <a:fillRect/>
          </a:stretch>
        </p:blipFill>
        <p:spPr>
          <a:xfrm>
            <a:off x="6729134" y="2287736"/>
            <a:ext cx="2414866" cy="1595726"/>
          </a:xfrm>
          <a:prstGeom prst="rect">
            <a:avLst/>
          </a:prstGeom>
        </p:spPr>
      </p:pic>
      <p:sp>
        <p:nvSpPr>
          <p:cNvPr id="7" name="TextBox 6">
            <a:extLst>
              <a:ext uri="{FF2B5EF4-FFF2-40B4-BE49-F238E27FC236}">
                <a16:creationId xmlns:a16="http://schemas.microsoft.com/office/drawing/2014/main" id="{A803615C-C7BE-4D0C-3421-3D2F57AD3F4A}"/>
              </a:ext>
            </a:extLst>
          </p:cNvPr>
          <p:cNvSpPr txBox="1"/>
          <p:nvPr/>
        </p:nvSpPr>
        <p:spPr>
          <a:xfrm>
            <a:off x="167529" y="4613135"/>
            <a:ext cx="4404471" cy="307777"/>
          </a:xfrm>
          <a:prstGeom prst="rect">
            <a:avLst/>
          </a:prstGeom>
          <a:noFill/>
        </p:spPr>
        <p:txBody>
          <a:bodyPr wrap="square" rtlCol="0">
            <a:spAutoFit/>
          </a:bodyPr>
          <a:lstStyle/>
          <a:p>
            <a:r>
              <a:rPr lang="it-IT" dirty="0">
                <a:hlinkClick r:id="rId4"/>
              </a:rPr>
              <a:t>DPP® HIV Syphilis USA – Chembio Diagnostics, Inc.</a:t>
            </a:r>
            <a:endParaRPr lang="en-US" dirty="0"/>
          </a:p>
        </p:txBody>
      </p:sp>
    </p:spTree>
    <p:extLst>
      <p:ext uri="{BB962C8B-B14F-4D97-AF65-F5344CB8AC3E}">
        <p14:creationId xmlns:p14="http://schemas.microsoft.com/office/powerpoint/2010/main" val="41213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DD4A0-FA53-F221-ED80-543C9160EA7B}"/>
              </a:ext>
            </a:extLst>
          </p:cNvPr>
          <p:cNvSpPr>
            <a:spLocks noGrp="1"/>
          </p:cNvSpPr>
          <p:nvPr>
            <p:ph type="title"/>
          </p:nvPr>
        </p:nvSpPr>
        <p:spPr/>
        <p:txBody>
          <a:bodyPr/>
          <a:lstStyle/>
          <a:p>
            <a:r>
              <a:rPr lang="en-US" dirty="0"/>
              <a:t>Rapid Syphilis Testing </a:t>
            </a:r>
            <a:r>
              <a:rPr lang="en-US" dirty="0">
                <a:solidFill>
                  <a:schemeClr val="bg1"/>
                </a:solidFill>
              </a:rPr>
              <a:t>Continued</a:t>
            </a:r>
          </a:p>
        </p:txBody>
      </p:sp>
      <p:sp>
        <p:nvSpPr>
          <p:cNvPr id="2" name="Text Placeholder 1">
            <a:extLst>
              <a:ext uri="{FF2B5EF4-FFF2-40B4-BE49-F238E27FC236}">
                <a16:creationId xmlns:a16="http://schemas.microsoft.com/office/drawing/2014/main" id="{F0540615-5BC7-40A0-2F0C-3A94318D367B}"/>
              </a:ext>
            </a:extLst>
          </p:cNvPr>
          <p:cNvSpPr>
            <a:spLocks noGrp="1"/>
          </p:cNvSpPr>
          <p:nvPr>
            <p:ph type="body" idx="1"/>
          </p:nvPr>
        </p:nvSpPr>
        <p:spPr/>
        <p:txBody>
          <a:bodyPr/>
          <a:lstStyle/>
          <a:p>
            <a:pPr marL="127000" indent="0">
              <a:buNone/>
            </a:pPr>
            <a:r>
              <a:rPr lang="en-US" b="1" dirty="0"/>
              <a:t>Syphilis Health Check</a:t>
            </a:r>
          </a:p>
          <a:p>
            <a:r>
              <a:rPr lang="en-US" dirty="0"/>
              <a:t>Treponemal test</a:t>
            </a:r>
          </a:p>
          <a:p>
            <a:r>
              <a:rPr lang="en-US" dirty="0"/>
              <a:t>FDA approved and CLIA waived</a:t>
            </a:r>
          </a:p>
          <a:p>
            <a:r>
              <a:rPr lang="en-US" dirty="0"/>
              <a:t>Results available in 10 minutes</a:t>
            </a:r>
          </a:p>
          <a:p>
            <a:r>
              <a:rPr lang="en-US" dirty="0"/>
              <a:t>About $10/test</a:t>
            </a:r>
          </a:p>
          <a:p>
            <a:r>
              <a:rPr lang="en-US" dirty="0"/>
              <a:t>Manufacturer: Diagnostics Direct</a:t>
            </a:r>
          </a:p>
          <a:p>
            <a:endParaRPr lang="en-US" dirty="0"/>
          </a:p>
        </p:txBody>
      </p:sp>
      <p:sp>
        <p:nvSpPr>
          <p:cNvPr id="4" name="TextBox 3">
            <a:extLst>
              <a:ext uri="{FF2B5EF4-FFF2-40B4-BE49-F238E27FC236}">
                <a16:creationId xmlns:a16="http://schemas.microsoft.com/office/drawing/2014/main" id="{E5E17FBC-0428-A1C8-CF5C-CD83A6E16206}"/>
              </a:ext>
            </a:extLst>
          </p:cNvPr>
          <p:cNvSpPr txBox="1"/>
          <p:nvPr/>
        </p:nvSpPr>
        <p:spPr>
          <a:xfrm>
            <a:off x="143123" y="4573288"/>
            <a:ext cx="6416703" cy="307777"/>
          </a:xfrm>
          <a:prstGeom prst="rect">
            <a:avLst/>
          </a:prstGeom>
          <a:noFill/>
        </p:spPr>
        <p:txBody>
          <a:bodyPr wrap="square" rtlCol="0">
            <a:spAutoFit/>
          </a:bodyPr>
          <a:lstStyle/>
          <a:p>
            <a:r>
              <a:rPr lang="en-US" dirty="0">
                <a:hlinkClick r:id="rId2"/>
              </a:rPr>
              <a:t>Syphilis point-of-care tests (cdc.gov)</a:t>
            </a:r>
            <a:endParaRPr lang="en-US" dirty="0"/>
          </a:p>
        </p:txBody>
      </p:sp>
      <p:pic>
        <p:nvPicPr>
          <p:cNvPr id="10" name="Picture 9" descr="A test tube and a dropper for a rapid syphilis test. ">
            <a:extLst>
              <a:ext uri="{FF2B5EF4-FFF2-40B4-BE49-F238E27FC236}">
                <a16:creationId xmlns:a16="http://schemas.microsoft.com/office/drawing/2014/main" id="{07072D32-0D9D-1007-7E80-D88B5924BC0D}"/>
              </a:ext>
            </a:extLst>
          </p:cNvPr>
          <p:cNvPicPr>
            <a:picLocks noChangeAspect="1"/>
          </p:cNvPicPr>
          <p:nvPr/>
        </p:nvPicPr>
        <p:blipFill>
          <a:blip r:embed="rId3"/>
          <a:stretch>
            <a:fillRect/>
          </a:stretch>
        </p:blipFill>
        <p:spPr>
          <a:xfrm>
            <a:off x="5891472" y="2788861"/>
            <a:ext cx="2623878" cy="1115979"/>
          </a:xfrm>
          <a:prstGeom prst="rect">
            <a:avLst/>
          </a:prstGeom>
        </p:spPr>
      </p:pic>
      <p:pic>
        <p:nvPicPr>
          <p:cNvPr id="8" name="Picture 7" descr="A picture showing the results from a rapid syphilis test. ">
            <a:extLst>
              <a:ext uri="{FF2B5EF4-FFF2-40B4-BE49-F238E27FC236}">
                <a16:creationId xmlns:a16="http://schemas.microsoft.com/office/drawing/2014/main" id="{192E4200-1152-07A5-AFBD-3A4C6D68D0DF}"/>
              </a:ext>
            </a:extLst>
          </p:cNvPr>
          <p:cNvPicPr>
            <a:picLocks noChangeAspect="1"/>
          </p:cNvPicPr>
          <p:nvPr/>
        </p:nvPicPr>
        <p:blipFill>
          <a:blip r:embed="rId4"/>
          <a:stretch>
            <a:fillRect/>
          </a:stretch>
        </p:blipFill>
        <p:spPr>
          <a:xfrm>
            <a:off x="5340268" y="3848431"/>
            <a:ext cx="3479882" cy="1170364"/>
          </a:xfrm>
          <a:prstGeom prst="rect">
            <a:avLst/>
          </a:prstGeom>
        </p:spPr>
      </p:pic>
    </p:spTree>
    <p:extLst>
      <p:ext uri="{BB962C8B-B14F-4D97-AF65-F5344CB8AC3E}">
        <p14:creationId xmlns:p14="http://schemas.microsoft.com/office/powerpoint/2010/main" val="3023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A4E4-F3FC-8961-8CD0-B59A58432239}"/>
              </a:ext>
            </a:extLst>
          </p:cNvPr>
          <p:cNvSpPr>
            <a:spLocks noGrp="1"/>
          </p:cNvSpPr>
          <p:nvPr>
            <p:ph type="title"/>
          </p:nvPr>
        </p:nvSpPr>
        <p:spPr>
          <a:xfrm>
            <a:off x="255055" y="118939"/>
            <a:ext cx="8549079" cy="617436"/>
          </a:xfrm>
        </p:spPr>
        <p:txBody>
          <a:bodyPr>
            <a:normAutofit/>
          </a:bodyPr>
          <a:lstStyle/>
          <a:p>
            <a:r>
              <a:rPr lang="en-US" sz="2800" dirty="0"/>
              <a:t>Expected serologic response after treatment</a:t>
            </a:r>
          </a:p>
        </p:txBody>
      </p:sp>
      <p:pic>
        <p:nvPicPr>
          <p:cNvPr id="4" name="Picture 3" descr="A linear graph syphilis with treatment, no treatment, treated but serofast, and treated and seroreverted.  ">
            <a:extLst>
              <a:ext uri="{FF2B5EF4-FFF2-40B4-BE49-F238E27FC236}">
                <a16:creationId xmlns:a16="http://schemas.microsoft.com/office/drawing/2014/main" id="{F83924B9-85F9-0AE8-D686-93CA81503AC8}"/>
              </a:ext>
            </a:extLst>
          </p:cNvPr>
          <p:cNvPicPr>
            <a:picLocks noChangeAspect="1"/>
          </p:cNvPicPr>
          <p:nvPr/>
        </p:nvPicPr>
        <p:blipFill>
          <a:blip r:embed="rId2"/>
          <a:stretch>
            <a:fillRect/>
          </a:stretch>
        </p:blipFill>
        <p:spPr>
          <a:xfrm>
            <a:off x="542166" y="663546"/>
            <a:ext cx="8092036" cy="4191675"/>
          </a:xfrm>
          <a:prstGeom prst="rect">
            <a:avLst/>
          </a:prstGeom>
        </p:spPr>
      </p:pic>
      <p:sp>
        <p:nvSpPr>
          <p:cNvPr id="5" name="TextBox 4">
            <a:extLst>
              <a:ext uri="{FF2B5EF4-FFF2-40B4-BE49-F238E27FC236}">
                <a16:creationId xmlns:a16="http://schemas.microsoft.com/office/drawing/2014/main" id="{80F7352D-8E2F-2170-09C1-722989A5327A}"/>
              </a:ext>
            </a:extLst>
          </p:cNvPr>
          <p:cNvSpPr txBox="1"/>
          <p:nvPr/>
        </p:nvSpPr>
        <p:spPr>
          <a:xfrm>
            <a:off x="255055" y="4903773"/>
            <a:ext cx="8492435" cy="477054"/>
          </a:xfrm>
          <a:prstGeom prst="rect">
            <a:avLst/>
          </a:prstGeom>
          <a:noFill/>
        </p:spPr>
        <p:txBody>
          <a:bodyPr wrap="square" rtlCol="0">
            <a:spAutoFit/>
          </a:bodyPr>
          <a:lstStyle/>
          <a:p>
            <a:r>
              <a:rPr lang="en-US" dirty="0">
                <a:hlinkClick r:id="rId3"/>
              </a:rPr>
              <a:t>CDC Laboratory Recommendations for Syphilis Testing, United States, 2024 | MMWR</a:t>
            </a:r>
            <a:endParaRPr lang="en-US" dirty="0"/>
          </a:p>
          <a:p>
            <a:r>
              <a:rPr lang="en-US" sz="1100" b="0" i="0" dirty="0">
                <a:solidFill>
                  <a:srgbClr val="000000"/>
                </a:solidFill>
                <a:effectLst/>
                <a:latin typeface="Open Sans" panose="020B0606030504020204" pitchFamily="34" charset="0"/>
              </a:rPr>
              <a:t>Adapted from Peeling RW, Mabey D, Kamb ML, Chen X-S, </a:t>
            </a:r>
            <a:r>
              <a:rPr lang="en-US" sz="1100" b="0" i="0" dirty="0" err="1">
                <a:solidFill>
                  <a:srgbClr val="000000"/>
                </a:solidFill>
                <a:effectLst/>
                <a:latin typeface="Open Sans" panose="020B0606030504020204" pitchFamily="34" charset="0"/>
              </a:rPr>
              <a:t>Radolf</a:t>
            </a:r>
            <a:r>
              <a:rPr lang="en-US" sz="1100" b="0" i="0" dirty="0">
                <a:solidFill>
                  <a:srgbClr val="000000"/>
                </a:solidFill>
                <a:effectLst/>
                <a:latin typeface="Open Sans" panose="020B0606030504020204" pitchFamily="34" charset="0"/>
              </a:rPr>
              <a:t> JD, </a:t>
            </a:r>
            <a:r>
              <a:rPr lang="en-US" sz="1100" b="0" i="0" dirty="0" err="1">
                <a:solidFill>
                  <a:srgbClr val="000000"/>
                </a:solidFill>
                <a:effectLst/>
                <a:latin typeface="Open Sans" panose="020B0606030504020204" pitchFamily="34" charset="0"/>
              </a:rPr>
              <a:t>Benzaken</a:t>
            </a:r>
            <a:r>
              <a:rPr lang="en-US" sz="1100" b="0" i="0" dirty="0">
                <a:solidFill>
                  <a:srgbClr val="000000"/>
                </a:solidFill>
                <a:effectLst/>
                <a:latin typeface="Open Sans" panose="020B0606030504020204" pitchFamily="34" charset="0"/>
              </a:rPr>
              <a:t> AS. Syphilis. Nat Rev Dis Primers 2017;3:17073.</a:t>
            </a:r>
            <a:endParaRPr lang="en-US" sz="1100" dirty="0"/>
          </a:p>
        </p:txBody>
      </p:sp>
    </p:spTree>
    <p:extLst>
      <p:ext uri="{BB962C8B-B14F-4D97-AF65-F5344CB8AC3E}">
        <p14:creationId xmlns:p14="http://schemas.microsoft.com/office/powerpoint/2010/main" val="3261315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E193-D7BE-8AD2-FFE8-AB3069B7E2EB}"/>
              </a:ext>
            </a:extLst>
          </p:cNvPr>
          <p:cNvSpPr>
            <a:spLocks noGrp="1"/>
          </p:cNvSpPr>
          <p:nvPr>
            <p:ph type="title"/>
          </p:nvPr>
        </p:nvSpPr>
        <p:spPr>
          <a:xfrm>
            <a:off x="3305134" y="3016077"/>
            <a:ext cx="4502985" cy="994172"/>
          </a:xfrm>
        </p:spPr>
        <p:txBody>
          <a:bodyPr spcFirstLastPara="1" vert="horz" wrap="square" lIns="68580" tIns="34290" rIns="68580" bIns="34290" rtlCol="0" anchor="b" anchorCtr="0">
            <a:normAutofit/>
          </a:bodyPr>
          <a:lstStyle/>
          <a:p>
            <a:r>
              <a:rPr lang="en-US" b="1" kern="1200" dirty="0">
                <a:solidFill>
                  <a:srgbClr val="016773"/>
                </a:solidFill>
                <a:latin typeface="+mn-lt"/>
                <a:ea typeface="+mj-ea"/>
                <a:cs typeface="+mj-cs"/>
              </a:rPr>
              <a:t>Secure the Supply of Benzathine Penicillin</a:t>
            </a:r>
          </a:p>
        </p:txBody>
      </p:sp>
      <p:pic>
        <p:nvPicPr>
          <p:cNvPr id="6" name="Picture 2" descr="Image result for penicillin g benzathine 2.4 million units">
            <a:extLst>
              <a:ext uri="{FF2B5EF4-FFF2-40B4-BE49-F238E27FC236}">
                <a16:creationId xmlns:a16="http://schemas.microsoft.com/office/drawing/2014/main" id="{9ADB719C-6986-9877-3DFA-8BA6546CCD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27" b="1"/>
          <a:stretch/>
        </p:blipFill>
        <p:spPr bwMode="auto">
          <a:xfrm>
            <a:off x="3305134" y="3"/>
            <a:ext cx="3075966" cy="2564098"/>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8BFDE3A6-879B-6427-787C-25745AF4D23C}"/>
              </a:ext>
              <a:ext uri="{C183D7F6-B498-43B3-948B-1728B52AA6E4}">
                <adec:decorative xmlns:adec="http://schemas.microsoft.com/office/drawing/2017/decorative" val="1"/>
              </a:ext>
            </a:extLst>
          </p:cNvPr>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8610" y="4252678"/>
            <a:ext cx="685800" cy="685800"/>
          </a:xfrm>
        </p:spPr>
      </p:pic>
      <p:pic>
        <p:nvPicPr>
          <p:cNvPr id="1026" name="Picture 2">
            <a:extLst>
              <a:ext uri="{FF2B5EF4-FFF2-40B4-BE49-F238E27FC236}">
                <a16:creationId xmlns:a16="http://schemas.microsoft.com/office/drawing/2014/main" id="{DE63E9CB-92F7-7985-B712-1966C6644769}"/>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6">
            <a:extLst>
              <a:ext uri="{28A0092B-C50C-407E-A947-70E740481C1C}">
                <a14:useLocalDpi xmlns:a14="http://schemas.microsoft.com/office/drawing/2010/main" val="0"/>
              </a:ext>
            </a:extLst>
          </a:blip>
          <a:srcRect l="4105" r="19331" b="1"/>
          <a:stretch/>
        </p:blipFill>
        <p:spPr bwMode="auto">
          <a:xfrm>
            <a:off x="15" y="208104"/>
            <a:ext cx="3414539" cy="4459664"/>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picture of a box of extencilline. ">
            <a:extLst>
              <a:ext uri="{FF2B5EF4-FFF2-40B4-BE49-F238E27FC236}">
                <a16:creationId xmlns:a16="http://schemas.microsoft.com/office/drawing/2014/main" id="{C0407260-DC57-A7BD-7994-75C2C4C48357}"/>
              </a:ext>
            </a:extLst>
          </p:cNvPr>
          <p:cNvPicPr>
            <a:picLocks noChangeAspect="1"/>
          </p:cNvPicPr>
          <p:nvPr/>
        </p:nvPicPr>
        <p:blipFill rotWithShape="1">
          <a:blip r:embed="rId7"/>
          <a:srcRect l="19260"/>
          <a:stretch/>
        </p:blipFill>
        <p:spPr>
          <a:xfrm>
            <a:off x="6489805" y="-2"/>
            <a:ext cx="2654195" cy="3217637"/>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3" name="TextBox 2">
            <a:extLst>
              <a:ext uri="{FF2B5EF4-FFF2-40B4-BE49-F238E27FC236}">
                <a16:creationId xmlns:a16="http://schemas.microsoft.com/office/drawing/2014/main" id="{7859F63F-11E6-6244-639D-1C4083BA27C5}"/>
              </a:ext>
            </a:extLst>
          </p:cNvPr>
          <p:cNvSpPr txBox="1"/>
          <p:nvPr/>
        </p:nvSpPr>
        <p:spPr>
          <a:xfrm>
            <a:off x="1452814" y="4755482"/>
            <a:ext cx="6289508" cy="461665"/>
          </a:xfrm>
          <a:prstGeom prst="rect">
            <a:avLst/>
          </a:prstGeom>
          <a:noFill/>
        </p:spPr>
        <p:txBody>
          <a:bodyPr wrap="square" rtlCol="0">
            <a:spAutoFit/>
          </a:bodyPr>
          <a:lstStyle/>
          <a:p>
            <a:r>
              <a:rPr lang="en-US" sz="1350" dirty="0">
                <a:solidFill>
                  <a:srgbClr val="061F57"/>
                </a:solidFill>
                <a:latin typeface="Segoe UI"/>
                <a:ea typeface="+mn-lt"/>
                <a:cs typeface="Calibri" panose="020F0502020204030204"/>
                <a:hlinkClick r:id="rId8"/>
              </a:rPr>
              <a:t>https://www.cdc.gov/std/treatment-guidelines/default.htm</a:t>
            </a:r>
            <a:endParaRPr lang="en-US" sz="1350" dirty="0">
              <a:solidFill>
                <a:srgbClr val="061F57"/>
              </a:solidFill>
              <a:latin typeface="Segoe UI"/>
              <a:ea typeface="+mn-lt"/>
              <a:cs typeface="Calibri" panose="020F0502020204030204"/>
            </a:endParaRPr>
          </a:p>
          <a:p>
            <a:endParaRPr lang="en-US" sz="1050" dirty="0"/>
          </a:p>
        </p:txBody>
      </p:sp>
    </p:spTree>
    <p:extLst>
      <p:ext uri="{BB962C8B-B14F-4D97-AF65-F5344CB8AC3E}">
        <p14:creationId xmlns:p14="http://schemas.microsoft.com/office/powerpoint/2010/main" val="1053128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6BE84D-FCA2-4C02-A40E-59525519EDCA}"/>
              </a:ext>
            </a:extLst>
          </p:cNvPr>
          <p:cNvSpPr txBox="1">
            <a:spLocks noGrp="1"/>
          </p:cNvSpPr>
          <p:nvPr>
            <p:ph type="title" idx="4294967295"/>
          </p:nvPr>
        </p:nvSpPr>
        <p:spPr>
          <a:xfrm>
            <a:off x="114096" y="140720"/>
            <a:ext cx="8881987"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Treatment of syphilis with penicillin*:  Overview </a:t>
            </a:r>
          </a:p>
        </p:txBody>
      </p:sp>
      <p:graphicFrame>
        <p:nvGraphicFramePr>
          <p:cNvPr id="4" name="Table 4">
            <a:extLst>
              <a:ext uri="{FF2B5EF4-FFF2-40B4-BE49-F238E27FC236}">
                <a16:creationId xmlns:a16="http://schemas.microsoft.com/office/drawing/2014/main" id="{F80811ED-7539-4BBC-8C8D-F5598C61EB6D}"/>
              </a:ext>
            </a:extLst>
          </p:cNvPr>
          <p:cNvGraphicFramePr>
            <a:graphicFrameLocks noGrp="1"/>
          </p:cNvGraphicFramePr>
          <p:nvPr>
            <p:ph sz="quarter" idx="10"/>
          </p:nvPr>
        </p:nvGraphicFramePr>
        <p:xfrm>
          <a:off x="364963" y="867515"/>
          <a:ext cx="8254603" cy="3310890"/>
        </p:xfrm>
        <a:graphic>
          <a:graphicData uri="http://schemas.openxmlformats.org/drawingml/2006/table">
            <a:tbl>
              <a:tblPr firstRow="1" bandRow="1">
                <a:tableStyleId>{5C22544A-7EE6-4342-B048-85BDC9FD1C3A}</a:tableStyleId>
              </a:tblPr>
              <a:tblGrid>
                <a:gridCol w="1389880">
                  <a:extLst>
                    <a:ext uri="{9D8B030D-6E8A-4147-A177-3AD203B41FA5}">
                      <a16:colId xmlns:a16="http://schemas.microsoft.com/office/drawing/2014/main" val="1471328002"/>
                    </a:ext>
                  </a:extLst>
                </a:gridCol>
                <a:gridCol w="1432112">
                  <a:extLst>
                    <a:ext uri="{9D8B030D-6E8A-4147-A177-3AD203B41FA5}">
                      <a16:colId xmlns:a16="http://schemas.microsoft.com/office/drawing/2014/main" val="1994124307"/>
                    </a:ext>
                  </a:extLst>
                </a:gridCol>
                <a:gridCol w="1432112">
                  <a:extLst>
                    <a:ext uri="{9D8B030D-6E8A-4147-A177-3AD203B41FA5}">
                      <a16:colId xmlns:a16="http://schemas.microsoft.com/office/drawing/2014/main" val="2754302343"/>
                    </a:ext>
                  </a:extLst>
                </a:gridCol>
                <a:gridCol w="1573307">
                  <a:extLst>
                    <a:ext uri="{9D8B030D-6E8A-4147-A177-3AD203B41FA5}">
                      <a16:colId xmlns:a16="http://schemas.microsoft.com/office/drawing/2014/main" val="1375345527"/>
                    </a:ext>
                  </a:extLst>
                </a:gridCol>
                <a:gridCol w="2427192">
                  <a:extLst>
                    <a:ext uri="{9D8B030D-6E8A-4147-A177-3AD203B41FA5}">
                      <a16:colId xmlns:a16="http://schemas.microsoft.com/office/drawing/2014/main" val="1332468252"/>
                    </a:ext>
                  </a:extLst>
                </a:gridCol>
              </a:tblGrid>
              <a:tr h="278130">
                <a:tc>
                  <a:txBody>
                    <a:bodyPr/>
                    <a:lstStyle/>
                    <a:p>
                      <a:r>
                        <a:rPr lang="en-US" sz="1100" dirty="0"/>
                        <a:t>Stage</a:t>
                      </a:r>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664929653"/>
                  </a:ext>
                </a:extLst>
              </a:tr>
              <a:tr h="388620">
                <a:tc>
                  <a:txBody>
                    <a:bodyPr/>
                    <a:lstStyle/>
                    <a:p>
                      <a:r>
                        <a:rPr lang="en-US" sz="1100" b="1" dirty="0"/>
                        <a:t>Primary</a:t>
                      </a:r>
                    </a:p>
                  </a:txBody>
                  <a:tcPr marL="68580" marR="68580" marT="34290" marB="34290"/>
                </a:tc>
                <a:tc>
                  <a:txBody>
                    <a:bodyPr/>
                    <a:lstStyle/>
                    <a:p>
                      <a:r>
                        <a:rPr lang="en-US" sz="1100" b="1" dirty="0"/>
                        <a:t>Secondary</a:t>
                      </a:r>
                    </a:p>
                  </a:txBody>
                  <a:tcPr marL="68580" marR="68580" marT="34290" marB="34290"/>
                </a:tc>
                <a:tc>
                  <a:txBody>
                    <a:bodyPr/>
                    <a:lstStyle/>
                    <a:p>
                      <a:r>
                        <a:rPr lang="en-US" sz="1100" b="1" dirty="0"/>
                        <a:t>Early non-primary, non secondary </a:t>
                      </a:r>
                    </a:p>
                  </a:txBody>
                  <a:tcPr marL="68580" marR="68580" marT="34290" marB="34290"/>
                </a:tc>
                <a:tc>
                  <a:txBody>
                    <a:bodyPr/>
                    <a:lstStyle/>
                    <a:p>
                      <a:r>
                        <a:rPr lang="en-US" sz="1100" b="1" dirty="0"/>
                        <a:t>Late Latent/ or Unknown Duration</a:t>
                      </a:r>
                    </a:p>
                  </a:txBody>
                  <a:tcPr marL="68580" marR="68580" marT="34290" marB="34290"/>
                </a:tc>
                <a:tc>
                  <a:txBody>
                    <a:bodyPr/>
                    <a:lstStyle/>
                    <a:p>
                      <a:r>
                        <a:rPr lang="en-US" sz="1100" b="1" dirty="0"/>
                        <a:t>Neurosyphilis, ocular syphilis and </a:t>
                      </a:r>
                      <a:r>
                        <a:rPr lang="en-US" sz="1100" b="1" dirty="0" err="1"/>
                        <a:t>otic</a:t>
                      </a:r>
                      <a:r>
                        <a:rPr lang="en-US" sz="1100" b="1" dirty="0"/>
                        <a:t> syphilis </a:t>
                      </a:r>
                    </a:p>
                  </a:txBody>
                  <a:tcPr marL="68580" marR="68580" marT="34290" marB="34290"/>
                </a:tc>
                <a:extLst>
                  <a:ext uri="{0D108BD9-81ED-4DB2-BD59-A6C34878D82A}">
                    <a16:rowId xmlns:a16="http://schemas.microsoft.com/office/drawing/2014/main" val="3678341487"/>
                  </a:ext>
                </a:extLst>
              </a:tr>
              <a:tr h="2537460">
                <a:tc>
                  <a:txBody>
                    <a:bodyPr/>
                    <a:lstStyle/>
                    <a:p>
                      <a:r>
                        <a:rPr lang="en-US" sz="1400" dirty="0"/>
                        <a:t>Benzathine penicillin 2.4 million units IM in a single dose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IM in a single dose</a:t>
                      </a: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IM in a single dose</a:t>
                      </a: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Benzathine penicillin 2.4 million units total administered as 3 doses of 2.4 million units IM each at 1-week intervals</a:t>
                      </a:r>
                    </a:p>
                    <a:p>
                      <a:endParaRPr lang="en-US" sz="1400" dirty="0"/>
                    </a:p>
                  </a:txBody>
                  <a:tcPr marL="68580" marR="68580" marT="34290" marB="34290"/>
                </a:tc>
                <a:tc>
                  <a:txBody>
                    <a:bodyPr/>
                    <a:lstStyle/>
                    <a:p>
                      <a:r>
                        <a:rPr lang="en-US" sz="1400" dirty="0"/>
                        <a:t>Aqueous crystalline penicillin G 18-24 million units per day, administered as 3-4 million units by IV every 4 hours or continuous infusion for 10-14 days</a:t>
                      </a:r>
                    </a:p>
                    <a:p>
                      <a:endParaRPr lang="en-US" sz="1400" dirty="0"/>
                    </a:p>
                    <a:p>
                      <a:r>
                        <a:rPr lang="en-US" sz="1400" dirty="0"/>
                        <a:t>Alternative:  procaine penicillin G 2.4 million units IM 1x/day PLUS probenecid 500 mg orally 4x/day, both for 10-14 days</a:t>
                      </a:r>
                    </a:p>
                  </a:txBody>
                  <a:tcPr marL="68580" marR="68580" marT="34290" marB="34290"/>
                </a:tc>
                <a:extLst>
                  <a:ext uri="{0D108BD9-81ED-4DB2-BD59-A6C34878D82A}">
                    <a16:rowId xmlns:a16="http://schemas.microsoft.com/office/drawing/2014/main" val="4082157793"/>
                  </a:ext>
                </a:extLst>
              </a:tr>
            </a:tbl>
          </a:graphicData>
        </a:graphic>
      </p:graphicFrame>
      <p:pic>
        <p:nvPicPr>
          <p:cNvPr id="6" name="Picture 5" descr="A picture of a box of Bicillin LA with two syringes. ">
            <a:extLst>
              <a:ext uri="{FF2B5EF4-FFF2-40B4-BE49-F238E27FC236}">
                <a16:creationId xmlns:a16="http://schemas.microsoft.com/office/drawing/2014/main" id="{5B2851E1-4667-48A6-92A7-93D5AD547F8C}"/>
              </a:ext>
            </a:extLst>
          </p:cNvPr>
          <p:cNvPicPr>
            <a:picLocks noChangeAspect="1"/>
          </p:cNvPicPr>
          <p:nvPr/>
        </p:nvPicPr>
        <p:blipFill>
          <a:blip r:embed="rId2"/>
          <a:stretch>
            <a:fillRect/>
          </a:stretch>
        </p:blipFill>
        <p:spPr>
          <a:xfrm>
            <a:off x="364962" y="3121399"/>
            <a:ext cx="1407319" cy="1657350"/>
          </a:xfrm>
          <a:prstGeom prst="rect">
            <a:avLst/>
          </a:prstGeom>
        </p:spPr>
      </p:pic>
      <p:sp>
        <p:nvSpPr>
          <p:cNvPr id="7" name="TextBox 6">
            <a:extLst>
              <a:ext uri="{FF2B5EF4-FFF2-40B4-BE49-F238E27FC236}">
                <a16:creationId xmlns:a16="http://schemas.microsoft.com/office/drawing/2014/main" id="{4D543ECE-40F6-45D9-B2D4-86C304B691FB}"/>
              </a:ext>
            </a:extLst>
          </p:cNvPr>
          <p:cNvSpPr txBox="1"/>
          <p:nvPr/>
        </p:nvSpPr>
        <p:spPr>
          <a:xfrm>
            <a:off x="1712260" y="4501750"/>
            <a:ext cx="6615545" cy="415498"/>
          </a:xfrm>
          <a:prstGeom prst="rect">
            <a:avLst/>
          </a:prstGeom>
          <a:noFill/>
        </p:spPr>
        <p:txBody>
          <a:bodyPr wrap="square" rtlCol="0">
            <a:spAutoFit/>
          </a:bodyPr>
          <a:lstStyle/>
          <a:p>
            <a:r>
              <a:rPr lang="en-US" sz="1050" dirty="0">
                <a:hlinkClick r:id="rId3"/>
              </a:rPr>
              <a:t>* Doxycycline is an alternative oral treatment for syphilis in non-pregnant patients</a:t>
            </a:r>
          </a:p>
          <a:p>
            <a:r>
              <a:rPr lang="en-US" sz="1050" dirty="0">
                <a:hlinkClick r:id="rId3"/>
              </a:rPr>
              <a:t>https://www.cdc.gov/std/treatment-guidelines/default.htm</a:t>
            </a:r>
            <a:r>
              <a:rPr lang="en-US" sz="1050" dirty="0"/>
              <a:t> </a:t>
            </a:r>
          </a:p>
        </p:txBody>
      </p:sp>
    </p:spTree>
    <p:extLst>
      <p:ext uri="{BB962C8B-B14F-4D97-AF65-F5344CB8AC3E}">
        <p14:creationId xmlns:p14="http://schemas.microsoft.com/office/powerpoint/2010/main" val="421361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A1A4-D69A-4D98-9F73-3BA15006EC5C}"/>
              </a:ext>
            </a:extLst>
          </p:cNvPr>
          <p:cNvSpPr>
            <a:spLocks noGrp="1"/>
          </p:cNvSpPr>
          <p:nvPr>
            <p:ph type="title"/>
          </p:nvPr>
        </p:nvSpPr>
        <p:spPr>
          <a:xfrm>
            <a:off x="177229" y="273844"/>
            <a:ext cx="8339312" cy="994172"/>
          </a:xfrm>
        </p:spPr>
        <p:txBody>
          <a:bodyPr>
            <a:normAutofit fontScale="90000"/>
          </a:bodyPr>
          <a:lstStyle/>
          <a:p>
            <a:r>
              <a:rPr lang="en-US" sz="2200" dirty="0"/>
              <a:t>Syphilis Treatment Compliance: Benzathine Penicillin Treatment Rates Among People with Late Latent and Unknown Duration Syphilis in Maricopa County, Arizona</a:t>
            </a:r>
            <a:br>
              <a:rPr lang="en-US" dirty="0"/>
            </a:br>
            <a:endParaRPr lang="en-US" dirty="0"/>
          </a:p>
        </p:txBody>
      </p:sp>
      <p:pic>
        <p:nvPicPr>
          <p:cNvPr id="6" name="Content Placeholder 5" descr="Picture of a graph comparing the treatment completion rate for all 3 injections of benzathine penicillin G.">
            <a:extLst>
              <a:ext uri="{FF2B5EF4-FFF2-40B4-BE49-F238E27FC236}">
                <a16:creationId xmlns:a16="http://schemas.microsoft.com/office/drawing/2014/main" id="{CD3EE73C-08FC-47A9-BE78-29BEFF90ACB7}"/>
              </a:ext>
            </a:extLst>
          </p:cNvPr>
          <p:cNvPicPr>
            <a:picLocks noGrp="1" noChangeAspect="1"/>
          </p:cNvPicPr>
          <p:nvPr>
            <p:ph sz="half" idx="2"/>
          </p:nvPr>
        </p:nvPicPr>
        <p:blipFill>
          <a:blip r:embed="rId2"/>
          <a:stretch>
            <a:fillRect/>
          </a:stretch>
        </p:blipFill>
        <p:spPr>
          <a:xfrm>
            <a:off x="120665" y="1371601"/>
            <a:ext cx="4508485" cy="3270647"/>
          </a:xfrm>
          <a:prstGeom prst="rect">
            <a:avLst/>
          </a:prstGeom>
        </p:spPr>
      </p:pic>
      <p:pic>
        <p:nvPicPr>
          <p:cNvPr id="7" name="Content Placeholder 6" descr="A picture of a dumb bell graph showing the treatment completion rate for all 3 injections of benzathine penicillin G at 7-9 day showing higher among pregnant cases. ">
            <a:extLst>
              <a:ext uri="{FF2B5EF4-FFF2-40B4-BE49-F238E27FC236}">
                <a16:creationId xmlns:a16="http://schemas.microsoft.com/office/drawing/2014/main" id="{33D2A844-41D3-488A-AC22-C71AAB1BCC76}"/>
              </a:ext>
            </a:extLst>
          </p:cNvPr>
          <p:cNvPicPr>
            <a:picLocks noGrp="1" noChangeAspect="1"/>
          </p:cNvPicPr>
          <p:nvPr>
            <p:ph sz="quarter" idx="4"/>
          </p:nvPr>
        </p:nvPicPr>
        <p:blipFill>
          <a:blip r:embed="rId3"/>
          <a:stretch>
            <a:fillRect/>
          </a:stretch>
        </p:blipFill>
        <p:spPr>
          <a:xfrm>
            <a:off x="4793541" y="1371601"/>
            <a:ext cx="3723001" cy="3270647"/>
          </a:xfrm>
          <a:prstGeom prst="rect">
            <a:avLst/>
          </a:prstGeom>
        </p:spPr>
      </p:pic>
      <p:pic>
        <p:nvPicPr>
          <p:cNvPr id="8" name="Picture 7" descr="Descriptions of the graph below, showing the treatment completion rate for all 3 injections of benzathine penicillin G at 7-9 day showing higher among pregnant cases. ">
            <a:extLst>
              <a:ext uri="{FF2B5EF4-FFF2-40B4-BE49-F238E27FC236}">
                <a16:creationId xmlns:a16="http://schemas.microsoft.com/office/drawing/2014/main" id="{14E78B2E-8FBF-49AF-AA04-928569CF6B14}"/>
              </a:ext>
            </a:extLst>
          </p:cNvPr>
          <p:cNvPicPr>
            <a:picLocks noChangeAspect="1"/>
          </p:cNvPicPr>
          <p:nvPr/>
        </p:nvPicPr>
        <p:blipFill>
          <a:blip r:embed="rId4"/>
          <a:stretch>
            <a:fillRect/>
          </a:stretch>
        </p:blipFill>
        <p:spPr>
          <a:xfrm>
            <a:off x="4793541" y="1371600"/>
            <a:ext cx="3558610" cy="604546"/>
          </a:xfrm>
          <a:prstGeom prst="rect">
            <a:avLst/>
          </a:prstGeom>
        </p:spPr>
      </p:pic>
      <p:sp>
        <p:nvSpPr>
          <p:cNvPr id="9" name="TextBox 8">
            <a:extLst>
              <a:ext uri="{FF2B5EF4-FFF2-40B4-BE49-F238E27FC236}">
                <a16:creationId xmlns:a16="http://schemas.microsoft.com/office/drawing/2014/main" id="{C063A9BB-4707-4D62-A17D-B344A4A99BE4}"/>
              </a:ext>
            </a:extLst>
          </p:cNvPr>
          <p:cNvSpPr txBox="1"/>
          <p:nvPr/>
        </p:nvSpPr>
        <p:spPr>
          <a:xfrm>
            <a:off x="238874" y="4731157"/>
            <a:ext cx="8806066" cy="253916"/>
          </a:xfrm>
          <a:prstGeom prst="rect">
            <a:avLst/>
          </a:prstGeom>
          <a:noFill/>
        </p:spPr>
        <p:txBody>
          <a:bodyPr wrap="square" rtlCol="0">
            <a:spAutoFit/>
          </a:bodyPr>
          <a:lstStyle/>
          <a:p>
            <a:r>
              <a:rPr lang="en-US" sz="1050" dirty="0"/>
              <a:t>Mangone et al.  Sexually Transmitted Diseases.  2023 Jan 25. </a:t>
            </a:r>
            <a:r>
              <a:rPr lang="en-US" sz="1050" dirty="0" err="1"/>
              <a:t>doi</a:t>
            </a:r>
            <a:r>
              <a:rPr lang="en-US" sz="1050" dirty="0"/>
              <a:t>: 10.1097/OLQ.0000000000001775. PMID: 36693196.</a:t>
            </a:r>
          </a:p>
        </p:txBody>
      </p:sp>
    </p:spTree>
    <p:extLst>
      <p:ext uri="{BB962C8B-B14F-4D97-AF65-F5344CB8AC3E}">
        <p14:creationId xmlns:p14="http://schemas.microsoft.com/office/powerpoint/2010/main" val="1269448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BCD0-2C30-4F3A-84A4-33D0139AEEBA}"/>
              </a:ext>
            </a:extLst>
          </p:cNvPr>
          <p:cNvSpPr>
            <a:spLocks noGrp="1"/>
          </p:cNvSpPr>
          <p:nvPr>
            <p:ph type="title"/>
          </p:nvPr>
        </p:nvSpPr>
        <p:spPr>
          <a:xfrm>
            <a:off x="121271" y="79930"/>
            <a:ext cx="7886700" cy="535247"/>
          </a:xfrm>
        </p:spPr>
        <p:txBody>
          <a:bodyPr>
            <a:noAutofit/>
          </a:bodyPr>
          <a:lstStyle/>
          <a:p>
            <a:r>
              <a:rPr lang="en-US" sz="2000" dirty="0"/>
              <a:t>Access to benzathine penicillin for syphilis patients, Maricopa County, AZ 2021 (n = 2977)</a:t>
            </a:r>
          </a:p>
        </p:txBody>
      </p:sp>
      <p:pic>
        <p:nvPicPr>
          <p:cNvPr id="8" name="Content Placeholder 7" descr="A table showing the different site categories, initial lab ordering site, initial lab ordering site and initial treatment site, and proportion.  ">
            <a:extLst>
              <a:ext uri="{FF2B5EF4-FFF2-40B4-BE49-F238E27FC236}">
                <a16:creationId xmlns:a16="http://schemas.microsoft.com/office/drawing/2014/main" id="{B414B856-AC9C-44D6-AFD3-C9DD35DBC3B8}"/>
              </a:ext>
            </a:extLst>
          </p:cNvPr>
          <p:cNvPicPr>
            <a:picLocks noGrp="1" noChangeAspect="1"/>
          </p:cNvPicPr>
          <p:nvPr>
            <p:ph sz="half" idx="2"/>
          </p:nvPr>
        </p:nvPicPr>
        <p:blipFill>
          <a:blip r:embed="rId2"/>
          <a:stretch>
            <a:fillRect/>
          </a:stretch>
        </p:blipFill>
        <p:spPr>
          <a:xfrm>
            <a:off x="200346" y="747446"/>
            <a:ext cx="4229744" cy="3951914"/>
          </a:xfrm>
        </p:spPr>
      </p:pic>
      <p:pic>
        <p:nvPicPr>
          <p:cNvPr id="6" name="Content Placeholder 4" descr="A picture showing different linear graphs, showing the initial lab ordering site versus the initial treatment site. ">
            <a:extLst>
              <a:ext uri="{FF2B5EF4-FFF2-40B4-BE49-F238E27FC236}">
                <a16:creationId xmlns:a16="http://schemas.microsoft.com/office/drawing/2014/main" id="{B2FBB988-5C3A-470E-BE96-108C922AC143}"/>
              </a:ext>
            </a:extLst>
          </p:cNvPr>
          <p:cNvPicPr>
            <a:picLocks noGrp="1" noChangeAspect="1"/>
          </p:cNvPicPr>
          <p:nvPr>
            <p:ph sz="quarter" idx="4"/>
          </p:nvPr>
        </p:nvPicPr>
        <p:blipFill>
          <a:blip r:embed="rId3"/>
          <a:stretch>
            <a:fillRect/>
          </a:stretch>
        </p:blipFill>
        <p:spPr>
          <a:xfrm>
            <a:off x="4572000" y="754977"/>
            <a:ext cx="4448068" cy="3894803"/>
          </a:xfrm>
          <a:prstGeom prst="rect">
            <a:avLst/>
          </a:prstGeom>
        </p:spPr>
      </p:pic>
      <p:sp>
        <p:nvSpPr>
          <p:cNvPr id="9" name="Content Placeholder 3">
            <a:extLst>
              <a:ext uri="{FF2B5EF4-FFF2-40B4-BE49-F238E27FC236}">
                <a16:creationId xmlns:a16="http://schemas.microsoft.com/office/drawing/2014/main" id="{C9CCB5F2-EDBD-40B4-AE74-F1F8B44AC710}"/>
              </a:ext>
            </a:extLst>
          </p:cNvPr>
          <p:cNvSpPr txBox="1">
            <a:spLocks/>
          </p:cNvSpPr>
          <p:nvPr/>
        </p:nvSpPr>
        <p:spPr>
          <a:xfrm>
            <a:off x="200346" y="4777759"/>
            <a:ext cx="6400800" cy="2858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rgbClr val="BF311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0" dirty="0">
                <a:solidFill>
                  <a:schemeClr val="tx1"/>
                </a:solidFill>
              </a:rPr>
              <a:t>Mangone E, Bell J. Sexually Transmitted Diseases. In Press February 2024</a:t>
            </a:r>
          </a:p>
        </p:txBody>
      </p:sp>
      <p:sp>
        <p:nvSpPr>
          <p:cNvPr id="4" name="Rectangle 3">
            <a:extLst>
              <a:ext uri="{FF2B5EF4-FFF2-40B4-BE49-F238E27FC236}">
                <a16:creationId xmlns:a16="http://schemas.microsoft.com/office/drawing/2014/main" id="{A2B6385F-D1B5-4717-BD98-B42BAF988472}"/>
              </a:ext>
              <a:ext uri="{C183D7F6-B498-43B3-948B-1728B52AA6E4}">
                <adec:decorative xmlns:adec="http://schemas.microsoft.com/office/drawing/2017/decorative" val="1"/>
              </a:ext>
            </a:extLst>
          </p:cNvPr>
          <p:cNvSpPr/>
          <p:nvPr/>
        </p:nvSpPr>
        <p:spPr>
          <a:xfrm>
            <a:off x="121271" y="2412787"/>
            <a:ext cx="4120316" cy="15896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173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2E90-0B88-4D27-A294-DE865EB9EF1E}"/>
              </a:ext>
            </a:extLst>
          </p:cNvPr>
          <p:cNvSpPr>
            <a:spLocks noGrp="1"/>
          </p:cNvSpPr>
          <p:nvPr>
            <p:ph type="title"/>
          </p:nvPr>
        </p:nvSpPr>
        <p:spPr>
          <a:xfrm>
            <a:off x="457200" y="119875"/>
            <a:ext cx="8229600" cy="481022"/>
          </a:xfrm>
        </p:spPr>
        <p:txBody>
          <a:bodyPr>
            <a:normAutofit fontScale="90000"/>
          </a:bodyPr>
          <a:lstStyle/>
          <a:p>
            <a:r>
              <a:rPr lang="en-US" dirty="0"/>
              <a:t>Penicillin Allergy</a:t>
            </a:r>
          </a:p>
        </p:txBody>
      </p:sp>
      <p:sp>
        <p:nvSpPr>
          <p:cNvPr id="3" name="Content Placeholder 2">
            <a:extLst>
              <a:ext uri="{FF2B5EF4-FFF2-40B4-BE49-F238E27FC236}">
                <a16:creationId xmlns:a16="http://schemas.microsoft.com/office/drawing/2014/main" id="{87253805-CB56-4DDC-B430-02292ADA62F6}"/>
              </a:ext>
            </a:extLst>
          </p:cNvPr>
          <p:cNvSpPr>
            <a:spLocks noGrp="1"/>
          </p:cNvSpPr>
          <p:nvPr>
            <p:ph sz="half" idx="1"/>
          </p:nvPr>
        </p:nvSpPr>
        <p:spPr>
          <a:xfrm>
            <a:off x="192640" y="662684"/>
            <a:ext cx="8494160" cy="3832476"/>
          </a:xfrm>
        </p:spPr>
        <p:txBody>
          <a:bodyPr>
            <a:normAutofit fontScale="32500" lnSpcReduction="20000"/>
          </a:bodyPr>
          <a:lstStyle/>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Patients often are incorrectly labeled as allergic to penicillin</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Evaluate what symptoms were experienced by patients with reported penicillin allergy</a:t>
            </a:r>
          </a:p>
          <a:p>
            <a:pPr marL="857237" lvl="1" indent="-342900">
              <a:buFont typeface="Arial" panose="020B0604020202020204" pitchFamily="34" charset="0"/>
              <a:buChar char="•"/>
            </a:pPr>
            <a:endParaRPr lang="en-US" sz="5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Penicillin allergy causing anaphylaxis is rare</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In studies that have incorporated penicillin skin testing and graded oral challenge among persons with reported penicillin allergy, the true rates of allergy are low, ranging from 1.5% to 6.1%.</a:t>
            </a:r>
          </a:p>
          <a:p>
            <a:pPr lvl="1" indent="0">
              <a:buNone/>
            </a:pPr>
            <a:endParaRPr lang="en-US" sz="5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Allergies wane over time:</a:t>
            </a:r>
          </a:p>
          <a:p>
            <a:pPr marL="857237" lvl="1" indent="-342900">
              <a:buFont typeface="Arial" panose="020B0604020202020204" pitchFamily="34" charset="0"/>
              <a:buChar char="•"/>
            </a:pPr>
            <a:r>
              <a:rPr lang="en-US" sz="5500" dirty="0">
                <a:latin typeface="Calibri" panose="020F0502020204030204" pitchFamily="34" charset="0"/>
                <a:cs typeface="Calibri" panose="020F0502020204030204" pitchFamily="34" charset="0"/>
              </a:rPr>
              <a:t>Approximately 80% of patients with a true </a:t>
            </a:r>
            <a:r>
              <a:rPr lang="en-US" sz="5500" dirty="0" err="1">
                <a:latin typeface="Calibri" panose="020F0502020204030204" pitchFamily="34" charset="0"/>
                <a:cs typeface="Calibri" panose="020F0502020204030204" pitchFamily="34" charset="0"/>
              </a:rPr>
              <a:t>IgE</a:t>
            </a:r>
            <a:r>
              <a:rPr lang="en-US" sz="5500" dirty="0">
                <a:latin typeface="Calibri" panose="020F0502020204030204" pitchFamily="34" charset="0"/>
                <a:cs typeface="Calibri" panose="020F0502020204030204" pitchFamily="34" charset="0"/>
              </a:rPr>
              <a:t>-mediated allergic reaction to penicillin have lost the sensitivity after 10 years</a:t>
            </a:r>
          </a:p>
          <a:p>
            <a:pPr marL="342900" indent="-342900">
              <a:buFont typeface="Arial" panose="020B0604020202020204" pitchFamily="34" charset="0"/>
              <a:buChar char="•"/>
            </a:pPr>
            <a:r>
              <a:rPr lang="en-US" sz="5500" b="1" i="1" dirty="0">
                <a:latin typeface="Calibri" panose="020F0502020204030204" pitchFamily="34" charset="0"/>
                <a:cs typeface="Calibri" panose="020F0502020204030204" pitchFamily="34" charset="0"/>
              </a:rPr>
              <a:t>Desensitization is recommended for pregnant women diagnosed with syphilis followed by treatment with penicillin.  </a:t>
            </a:r>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9C8534B7-EC06-4F50-80FA-BB294A02A770}"/>
              </a:ext>
            </a:extLst>
          </p:cNvPr>
          <p:cNvSpPr>
            <a:spLocks noGrp="1"/>
          </p:cNvSpPr>
          <p:nvPr>
            <p:ph sz="half" idx="2"/>
          </p:nvPr>
        </p:nvSpPr>
        <p:spPr>
          <a:xfrm>
            <a:off x="1371600" y="4654194"/>
            <a:ext cx="7204753" cy="342352"/>
          </a:xfrm>
        </p:spPr>
        <p:txBody>
          <a:bodyPr>
            <a:normAutofit fontScale="32500" lnSpcReduction="20000"/>
          </a:bodyPr>
          <a:lstStyle/>
          <a:p>
            <a:r>
              <a:rPr lang="en-US" sz="1800" dirty="0">
                <a:hlinkClick r:id="rId2"/>
              </a:rPr>
              <a:t>https://www.cdc.gov/std/treatment-guidelines/STI-Guidelines-2021.pdf</a:t>
            </a:r>
            <a:r>
              <a:rPr lang="en-US" sz="1800" dirty="0"/>
              <a:t> . Page </a:t>
            </a:r>
          </a:p>
        </p:txBody>
      </p:sp>
    </p:spTree>
    <p:extLst>
      <p:ext uri="{BB962C8B-B14F-4D97-AF65-F5344CB8AC3E}">
        <p14:creationId xmlns:p14="http://schemas.microsoft.com/office/powerpoint/2010/main" val="3750516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Syphilis</a:t>
            </a:r>
          </a:p>
        </p:txBody>
      </p:sp>
      <p:sp>
        <p:nvSpPr>
          <p:cNvPr id="3" name="Content Placeholder 2"/>
          <p:cNvSpPr>
            <a:spLocks noGrp="1"/>
          </p:cNvSpPr>
          <p:nvPr>
            <p:ph idx="1"/>
          </p:nvPr>
        </p:nvSpPr>
        <p:spPr/>
        <p:txBody>
          <a:bodyPr vert="horz" lIns="68468" tIns="34234" rIns="68468" bIns="34234" rtlCol="0" anchor="t">
            <a:normAutofit/>
          </a:bodyPr>
          <a:lstStyle/>
          <a:p>
            <a:r>
              <a:rPr lang="en-US" dirty="0"/>
              <a:t>There is a significant connection between sexually transmitted infections (STIs) and human immunodeficiency virus HIV due to various factors, including shared risk behaviors, increased susceptibility, and potential interactions between the two infections.</a:t>
            </a:r>
          </a:p>
          <a:p>
            <a:r>
              <a:rPr lang="en-US" dirty="0"/>
              <a:t>It is important to emphasize the significance of regular testing, safer sex practices, and seeking appropriate medical care for the prevention and management of both STIs and HIV.</a:t>
            </a:r>
          </a:p>
          <a:p>
            <a:pPr marL="85249" indent="0">
              <a:buNone/>
            </a:pP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4</a:t>
            </a:fld>
            <a:endParaRPr kumimoji="0" lang="en-US" sz="1350" b="0" i="0" u="none" strike="noStrike" kern="1200" cap="none" spc="0" normalizeH="0" baseline="0" noProof="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3597382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9076A-CFC7-1114-59F3-81CF236B3BC2}"/>
              </a:ext>
            </a:extLst>
          </p:cNvPr>
          <p:cNvSpPr>
            <a:spLocks noGrp="1"/>
          </p:cNvSpPr>
          <p:nvPr>
            <p:ph type="title"/>
          </p:nvPr>
        </p:nvSpPr>
        <p:spPr/>
        <p:txBody>
          <a:bodyPr/>
          <a:lstStyle/>
          <a:p>
            <a:r>
              <a:rPr lang="en-US" dirty="0"/>
              <a:t>Benzathine penicillin shortage</a:t>
            </a:r>
          </a:p>
        </p:txBody>
      </p:sp>
      <p:sp>
        <p:nvSpPr>
          <p:cNvPr id="2" name="Text Placeholder 1">
            <a:extLst>
              <a:ext uri="{FF2B5EF4-FFF2-40B4-BE49-F238E27FC236}">
                <a16:creationId xmlns:a16="http://schemas.microsoft.com/office/drawing/2014/main" id="{759D2B52-CB5A-B3BA-9B91-12D918006FA7}"/>
              </a:ext>
            </a:extLst>
          </p:cNvPr>
          <p:cNvSpPr>
            <a:spLocks noGrp="1"/>
          </p:cNvSpPr>
          <p:nvPr>
            <p:ph type="body" idx="1"/>
          </p:nvPr>
        </p:nvSpPr>
        <p:spPr>
          <a:xfrm>
            <a:off x="405813" y="1324528"/>
            <a:ext cx="8415458" cy="3263400"/>
          </a:xfrm>
        </p:spPr>
        <p:txBody>
          <a:bodyPr/>
          <a:lstStyle/>
          <a:p>
            <a:r>
              <a:rPr lang="en-US" dirty="0"/>
              <a:t>Shortage announced in March 2023,  Supply expected to recover from U.S. sole-source, Pfizer in Q2 of 2024</a:t>
            </a:r>
          </a:p>
          <a:p>
            <a:r>
              <a:rPr lang="en-US" dirty="0"/>
              <a:t>January 2024, the U.S. Food and Drug Administration’s (FDA) announced the import of  </a:t>
            </a:r>
            <a:r>
              <a:rPr lang="en-US" dirty="0" err="1"/>
              <a:t>Extencilline</a:t>
            </a:r>
            <a:r>
              <a:rPr lang="en-US" dirty="0"/>
              <a:t> (benzathine benzylpenicillin injection, powder, for suspension) from France.</a:t>
            </a:r>
          </a:p>
          <a:p>
            <a:r>
              <a:rPr lang="en-US" dirty="0"/>
              <a:t>CDC reports that </a:t>
            </a:r>
            <a:r>
              <a:rPr lang="en-US" dirty="0" err="1"/>
              <a:t>Extencilline</a:t>
            </a:r>
            <a:r>
              <a:rPr lang="en-US" dirty="0"/>
              <a:t> has been determined to be equivalent to </a:t>
            </a:r>
            <a:r>
              <a:rPr lang="en-US" dirty="0" err="1"/>
              <a:t>Bicillin</a:t>
            </a:r>
            <a:r>
              <a:rPr lang="en-US" dirty="0"/>
              <a:t> L-A® and is currently authorized and marketed in other countries.</a:t>
            </a:r>
          </a:p>
          <a:p>
            <a:r>
              <a:rPr lang="en-US" dirty="0"/>
              <a:t>To place an order, please contact Direct Success at Distribution@dsuccess.com or 1-877-404-3338.</a:t>
            </a:r>
          </a:p>
        </p:txBody>
      </p:sp>
      <p:sp>
        <p:nvSpPr>
          <p:cNvPr id="4" name="TextBox 3">
            <a:extLst>
              <a:ext uri="{FF2B5EF4-FFF2-40B4-BE49-F238E27FC236}">
                <a16:creationId xmlns:a16="http://schemas.microsoft.com/office/drawing/2014/main" id="{126E2898-41A6-EDF7-DB46-27987A1A3302}"/>
              </a:ext>
            </a:extLst>
          </p:cNvPr>
          <p:cNvSpPr txBox="1"/>
          <p:nvPr/>
        </p:nvSpPr>
        <p:spPr>
          <a:xfrm>
            <a:off x="322729" y="4172430"/>
            <a:ext cx="7691718" cy="830997"/>
          </a:xfrm>
          <a:prstGeom prst="rect">
            <a:avLst/>
          </a:prstGeom>
          <a:noFill/>
        </p:spPr>
        <p:txBody>
          <a:bodyPr wrap="square" rtlCol="0">
            <a:spAutoFit/>
          </a:bodyPr>
          <a:lstStyle/>
          <a:p>
            <a:r>
              <a:rPr lang="en-US" sz="1200" dirty="0">
                <a:hlinkClick r:id="rId2"/>
              </a:rPr>
              <a:t>https://www.cdc.gov/std/dstdp/dcl/2024-january-16-availability_of_extencilline.htm</a:t>
            </a:r>
            <a:endParaRPr lang="en-US" sz="1200" dirty="0"/>
          </a:p>
          <a:p>
            <a:r>
              <a:rPr lang="en-US" sz="1200" dirty="0"/>
              <a:t> </a:t>
            </a:r>
          </a:p>
          <a:p>
            <a:r>
              <a:rPr lang="en-US" sz="1200" dirty="0" err="1">
                <a:hlinkClick r:id="rId3"/>
              </a:rPr>
              <a:t>DailyMed</a:t>
            </a:r>
            <a:r>
              <a:rPr lang="en-US" sz="1200" dirty="0">
                <a:hlinkClick r:id="rId3"/>
              </a:rPr>
              <a:t> - EXTENCILLINE- benzathine benzylpenicillin kit EXTENCILLINE- benzathine benzylpenicillin injection, powder, for suspension (nih.gov)</a:t>
            </a:r>
            <a:r>
              <a:rPr lang="en-US" sz="1200" dirty="0"/>
              <a:t> </a:t>
            </a:r>
          </a:p>
        </p:txBody>
      </p:sp>
    </p:spTree>
    <p:extLst>
      <p:ext uri="{BB962C8B-B14F-4D97-AF65-F5344CB8AC3E}">
        <p14:creationId xmlns:p14="http://schemas.microsoft.com/office/powerpoint/2010/main" val="24266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E68B-8D70-0844-D902-3102519D99A7}"/>
              </a:ext>
            </a:extLst>
          </p:cNvPr>
          <p:cNvSpPr>
            <a:spLocks noGrp="1"/>
          </p:cNvSpPr>
          <p:nvPr>
            <p:ph type="title"/>
          </p:nvPr>
        </p:nvSpPr>
        <p:spPr/>
        <p:txBody>
          <a:bodyPr>
            <a:normAutofit/>
          </a:bodyPr>
          <a:lstStyle/>
          <a:p>
            <a:r>
              <a:rPr lang="en-US" b="1" dirty="0">
                <a:solidFill>
                  <a:schemeClr val="accent6">
                    <a:lumMod val="25000"/>
                  </a:schemeClr>
                </a:solidFill>
                <a:latin typeface="+mj-lt"/>
              </a:rPr>
              <a:t>Field Treatment</a:t>
            </a:r>
          </a:p>
        </p:txBody>
      </p:sp>
      <p:sp>
        <p:nvSpPr>
          <p:cNvPr id="3" name="Content Placeholder 2">
            <a:extLst>
              <a:ext uri="{FF2B5EF4-FFF2-40B4-BE49-F238E27FC236}">
                <a16:creationId xmlns:a16="http://schemas.microsoft.com/office/drawing/2014/main" id="{05483089-3629-C51E-1BDD-95B86C747861}"/>
              </a:ext>
            </a:extLst>
          </p:cNvPr>
          <p:cNvSpPr>
            <a:spLocks noGrp="1"/>
          </p:cNvSpPr>
          <p:nvPr>
            <p:ph type="body" idx="1"/>
          </p:nvPr>
        </p:nvSpPr>
        <p:spPr/>
        <p:txBody>
          <a:bodyPr>
            <a:normAutofit lnSpcReduction="10000"/>
          </a:bodyPr>
          <a:lstStyle/>
          <a:p>
            <a:pPr>
              <a:lnSpc>
                <a:spcPct val="100000"/>
              </a:lnSpc>
              <a:spcAft>
                <a:spcPts val="450"/>
              </a:spcAft>
            </a:pPr>
            <a:r>
              <a:rPr lang="en-US" sz="1800" dirty="0">
                <a:solidFill>
                  <a:schemeClr val="tx1"/>
                </a:solidFill>
              </a:rPr>
              <a:t>Field treatment can be offered for patients with syphilis or other STIs who cannot access care at a facility due to:  </a:t>
            </a:r>
          </a:p>
          <a:p>
            <a:pPr lvl="2">
              <a:lnSpc>
                <a:spcPct val="100000"/>
              </a:lnSpc>
              <a:buFont typeface="Courier New" panose="02070309020205020404" pitchFamily="49" charset="0"/>
              <a:buChar char="o"/>
            </a:pPr>
            <a:r>
              <a:rPr lang="en-US" sz="1800" dirty="0">
                <a:solidFill>
                  <a:schemeClr val="tx1"/>
                </a:solidFill>
              </a:rPr>
              <a:t>Transportation difficulties, childcare, privacy concerns, mental health issues, substance use, pregnancy</a:t>
            </a:r>
          </a:p>
          <a:p>
            <a:pPr lvl="1">
              <a:lnSpc>
                <a:spcPct val="100000"/>
              </a:lnSpc>
            </a:pPr>
            <a:endParaRPr lang="en-US" dirty="0">
              <a:solidFill>
                <a:schemeClr val="tx1"/>
              </a:solidFill>
            </a:endParaRPr>
          </a:p>
          <a:p>
            <a:pPr>
              <a:lnSpc>
                <a:spcPct val="100000"/>
              </a:lnSpc>
              <a:spcAft>
                <a:spcPts val="450"/>
              </a:spcAft>
            </a:pPr>
            <a:r>
              <a:rPr lang="en-US" sz="1800" dirty="0">
                <a:solidFill>
                  <a:schemeClr val="tx1"/>
                </a:solidFill>
              </a:rPr>
              <a:t>Necessary components to initiate treatment of syphilis in the field:</a:t>
            </a:r>
          </a:p>
          <a:p>
            <a:pPr lvl="2">
              <a:buFont typeface="Courier New" panose="02070309020205020404" pitchFamily="49" charset="0"/>
              <a:buChar char="o"/>
            </a:pPr>
            <a:r>
              <a:rPr lang="en-US" sz="1800" dirty="0">
                <a:solidFill>
                  <a:schemeClr val="tx1"/>
                </a:solidFill>
              </a:rPr>
              <a:t>Standing orders, availability of public health nursing staff, coordination with pharmacy</a:t>
            </a:r>
          </a:p>
          <a:p>
            <a:pPr lvl="1"/>
            <a:endParaRPr lang="en-US" dirty="0"/>
          </a:p>
          <a:p>
            <a:pPr marL="0" indent="0">
              <a:lnSpc>
                <a:spcPct val="100000"/>
              </a:lnSpc>
              <a:spcAft>
                <a:spcPts val="450"/>
              </a:spcAft>
              <a:buNone/>
            </a:pPr>
            <a:r>
              <a:rPr lang="en-US" sz="1800" dirty="0">
                <a:hlinkClick r:id="rId3"/>
              </a:rPr>
              <a:t>PHN Syphilis Field-Based Treatment Policy - Indian Country ECHO</a:t>
            </a:r>
            <a:endParaRPr lang="en-US" sz="1800" dirty="0"/>
          </a:p>
          <a:p>
            <a:pPr lvl="1">
              <a:lnSpc>
                <a:spcPct val="100000"/>
              </a:lnSpc>
              <a:spcAft>
                <a:spcPts val="450"/>
              </a:spcAft>
            </a:pPr>
            <a:endParaRPr lang="en-US" sz="1500" dirty="0"/>
          </a:p>
        </p:txBody>
      </p:sp>
    </p:spTree>
    <p:extLst>
      <p:ext uri="{BB962C8B-B14F-4D97-AF65-F5344CB8AC3E}">
        <p14:creationId xmlns:p14="http://schemas.microsoft.com/office/powerpoint/2010/main" val="224157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BC754-2DAE-4FFB-29CE-283B3453A3E4}"/>
              </a:ext>
            </a:extLst>
          </p:cNvPr>
          <p:cNvSpPr>
            <a:spLocks noGrp="1"/>
          </p:cNvSpPr>
          <p:nvPr>
            <p:ph type="title"/>
          </p:nvPr>
        </p:nvSpPr>
        <p:spPr/>
        <p:txBody>
          <a:bodyPr/>
          <a:lstStyle/>
          <a:p>
            <a:r>
              <a:rPr lang="en-US" dirty="0"/>
              <a:t>Presumptive Treatment</a:t>
            </a:r>
          </a:p>
        </p:txBody>
      </p:sp>
      <p:sp>
        <p:nvSpPr>
          <p:cNvPr id="2" name="Text Placeholder 1">
            <a:extLst>
              <a:ext uri="{FF2B5EF4-FFF2-40B4-BE49-F238E27FC236}">
                <a16:creationId xmlns:a16="http://schemas.microsoft.com/office/drawing/2014/main" id="{D173FE07-AB5C-7CE3-0AAE-9DCCD5E65D8B}"/>
              </a:ext>
            </a:extLst>
          </p:cNvPr>
          <p:cNvSpPr>
            <a:spLocks noGrp="1"/>
          </p:cNvSpPr>
          <p:nvPr>
            <p:ph type="body" idx="1"/>
          </p:nvPr>
        </p:nvSpPr>
        <p:spPr/>
        <p:txBody>
          <a:bodyPr/>
          <a:lstStyle/>
          <a:p>
            <a:pPr marL="0" indent="0">
              <a:lnSpc>
                <a:spcPct val="100000"/>
              </a:lnSpc>
              <a:spcAft>
                <a:spcPts val="600"/>
              </a:spcAft>
              <a:buNone/>
            </a:pPr>
            <a:r>
              <a:rPr lang="en-US" sz="2000" b="1" dirty="0"/>
              <a:t>Presumptive treatment </a:t>
            </a:r>
            <a:r>
              <a:rPr lang="en-US" sz="2000" dirty="0"/>
              <a:t>prior to receiving syphilis test results is recommended: </a:t>
            </a:r>
          </a:p>
          <a:p>
            <a:pPr marL="1428750" lvl="2" indent="-514350">
              <a:lnSpc>
                <a:spcPct val="100000"/>
              </a:lnSpc>
              <a:spcBef>
                <a:spcPts val="0"/>
              </a:spcBef>
              <a:buFont typeface="+mj-lt"/>
              <a:buAutoNum type="arabicPeriod"/>
            </a:pPr>
            <a:r>
              <a:rPr lang="en-US" sz="2000" dirty="0"/>
              <a:t>For patients with symptoms consistent with syphilis</a:t>
            </a:r>
          </a:p>
          <a:p>
            <a:pPr marL="1428750" lvl="2" indent="-514350">
              <a:lnSpc>
                <a:spcPct val="100000"/>
              </a:lnSpc>
              <a:spcBef>
                <a:spcPts val="0"/>
              </a:spcBef>
              <a:buFont typeface="+mj-lt"/>
              <a:buAutoNum type="arabicPeriod"/>
            </a:pPr>
            <a:r>
              <a:rPr lang="en-US" sz="2000" dirty="0"/>
              <a:t>For sexual contacts to syphilis cases</a:t>
            </a:r>
          </a:p>
          <a:p>
            <a:pPr marL="1428750" lvl="2" indent="-514350">
              <a:lnSpc>
                <a:spcPct val="100000"/>
              </a:lnSpc>
              <a:spcBef>
                <a:spcPts val="0"/>
              </a:spcBef>
              <a:buFont typeface="+mj-lt"/>
              <a:buAutoNum type="arabicPeriod"/>
            </a:pPr>
            <a:r>
              <a:rPr lang="en-US" sz="2000" dirty="0"/>
              <a:t>(For patients testing positive using rapid testing prior to confirmatory results)*</a:t>
            </a:r>
          </a:p>
          <a:p>
            <a:endParaRPr lang="en-US" dirty="0"/>
          </a:p>
        </p:txBody>
      </p:sp>
      <p:pic>
        <p:nvPicPr>
          <p:cNvPr id="1027" name="Picture 3" descr="A box of syringes. ">
            <a:extLst>
              <a:ext uri="{FF2B5EF4-FFF2-40B4-BE49-F238E27FC236}">
                <a16:creationId xmlns:a16="http://schemas.microsoft.com/office/drawing/2014/main" id="{80186CA9-EE9E-7B87-8BCA-B070F5632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5" y="3634548"/>
            <a:ext cx="2232469" cy="138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398F3F4-F54A-CA57-4B4D-AFA5FF43375B}"/>
              </a:ext>
            </a:extLst>
          </p:cNvPr>
          <p:cNvSpPr txBox="1"/>
          <p:nvPr/>
        </p:nvSpPr>
        <p:spPr>
          <a:xfrm>
            <a:off x="3081297" y="4407991"/>
            <a:ext cx="5070945" cy="461665"/>
          </a:xfrm>
          <a:prstGeom prst="rect">
            <a:avLst/>
          </a:prstGeom>
          <a:noFill/>
        </p:spPr>
        <p:txBody>
          <a:bodyPr wrap="square" rtlCol="0">
            <a:spAutoFit/>
          </a:bodyPr>
          <a:lstStyle/>
          <a:p>
            <a:pPr>
              <a:lnSpc>
                <a:spcPct val="100000"/>
              </a:lnSpc>
              <a:spcBef>
                <a:spcPts val="0"/>
              </a:spcBef>
            </a:pPr>
            <a:r>
              <a:rPr lang="en-US" sz="1200" dirty="0"/>
              <a:t>*</a:t>
            </a:r>
            <a:r>
              <a:rPr lang="en-US" sz="1200" dirty="0">
                <a:hlinkClick r:id="rId3"/>
              </a:rPr>
              <a:t>Vital Signs: Missed Opportunities for Preventing Congenital Syphilis — United States, 2022 | MMWR (cdc.gov)</a:t>
            </a:r>
            <a:r>
              <a:rPr lang="en-US" sz="1200" dirty="0"/>
              <a:t> </a:t>
            </a:r>
            <a:endParaRPr lang="en-US" sz="2000" dirty="0"/>
          </a:p>
        </p:txBody>
      </p:sp>
    </p:spTree>
    <p:extLst>
      <p:ext uri="{BB962C8B-B14F-4D97-AF65-F5344CB8AC3E}">
        <p14:creationId xmlns:p14="http://schemas.microsoft.com/office/powerpoint/2010/main" val="5151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43" y="424675"/>
            <a:ext cx="8229600" cy="754226"/>
          </a:xfrm>
        </p:spPr>
        <p:txBody>
          <a:bodyPr>
            <a:normAutofit fontScale="90000"/>
          </a:bodyPr>
          <a:lstStyle/>
          <a:p>
            <a:pPr marL="0" lvl="0" indent="0">
              <a:buNone/>
            </a:pPr>
            <a:r>
              <a:rPr dirty="0"/>
              <a:t>Congenital Syphilis — Rates of Reported Cases by Year of Birth and Jurisdiction, United States and Territories, 2013 and 2022</a:t>
            </a:r>
          </a:p>
        </p:txBody>
      </p:sp>
      <p:pic>
        <p:nvPicPr>
          <p:cNvPr id="3" name="Picture 1" descr="United States map showing rates of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0"/>
          <p:cNvSpPr txBox="1">
            <a:spLocks noGrp="1"/>
          </p:cNvSpPr>
          <p:nvPr>
            <p:ph type="title"/>
          </p:nvPr>
        </p:nvSpPr>
        <p:spPr>
          <a:xfrm>
            <a:off x="604700" y="417850"/>
            <a:ext cx="7346400" cy="70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2320" dirty="0"/>
              <a:t>Congenital Syphilis — </a:t>
            </a:r>
            <a:r>
              <a:rPr lang="en" sz="2320" dirty="0">
                <a:solidFill>
                  <a:srgbClr val="0C2E49"/>
                </a:solidFill>
              </a:rPr>
              <a:t>Arizon</a:t>
            </a:r>
            <a:r>
              <a:rPr lang="en" sz="2320" dirty="0"/>
              <a:t>a, 2018- 2022</a:t>
            </a:r>
            <a:endParaRPr dirty="0"/>
          </a:p>
        </p:txBody>
      </p:sp>
      <p:sp>
        <p:nvSpPr>
          <p:cNvPr id="135" name="Google Shape;135;p20">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44</a:t>
            </a:fld>
            <a:endParaRPr/>
          </a:p>
        </p:txBody>
      </p:sp>
      <p:sp>
        <p:nvSpPr>
          <p:cNvPr id="139" name="Google Shape;139;p20"/>
          <p:cNvSpPr txBox="1"/>
          <p:nvPr/>
        </p:nvSpPr>
        <p:spPr>
          <a:xfrm>
            <a:off x="674475" y="1298975"/>
            <a:ext cx="3452400" cy="61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497A82"/>
                </a:solidFill>
                <a:latin typeface="Roboto"/>
                <a:ea typeface="Roboto"/>
                <a:cs typeface="Roboto"/>
                <a:sym typeface="Roboto"/>
              </a:rPr>
              <a:t>Arizona</a:t>
            </a:r>
            <a:r>
              <a:rPr lang="en" sz="1200" b="1">
                <a:solidFill>
                  <a:srgbClr val="627272"/>
                </a:solidFill>
                <a:latin typeface="Roboto"/>
                <a:ea typeface="Roboto"/>
                <a:cs typeface="Roboto"/>
                <a:sym typeface="Roboto"/>
              </a:rPr>
              <a:t> </a:t>
            </a:r>
            <a:r>
              <a:rPr lang="en" sz="1200">
                <a:solidFill>
                  <a:srgbClr val="627272"/>
                </a:solidFill>
                <a:latin typeface="Roboto"/>
                <a:ea typeface="Roboto"/>
                <a:cs typeface="Roboto"/>
                <a:sym typeface="Roboto"/>
              </a:rPr>
              <a:t>has consistently had a higher incidence of congenital syphilis than the </a:t>
            </a:r>
            <a:r>
              <a:rPr lang="en" sz="1200" b="1">
                <a:solidFill>
                  <a:srgbClr val="A3C5CB"/>
                </a:solidFill>
                <a:latin typeface="Roboto"/>
                <a:ea typeface="Roboto"/>
                <a:cs typeface="Roboto"/>
                <a:sym typeface="Roboto"/>
              </a:rPr>
              <a:t>United States</a:t>
            </a:r>
            <a:r>
              <a:rPr lang="en" sz="1200">
                <a:solidFill>
                  <a:srgbClr val="627272"/>
                </a:solidFill>
                <a:latin typeface="Roboto"/>
                <a:ea typeface="Roboto"/>
                <a:cs typeface="Roboto"/>
                <a:sym typeface="Roboto"/>
              </a:rPr>
              <a:t>.</a:t>
            </a:r>
            <a:endParaRPr sz="1200">
              <a:solidFill>
                <a:srgbClr val="627272"/>
              </a:solidFill>
              <a:latin typeface="Roboto"/>
              <a:ea typeface="Roboto"/>
              <a:cs typeface="Roboto"/>
              <a:sym typeface="Roboto"/>
            </a:endParaRPr>
          </a:p>
          <a:p>
            <a:pPr marL="0" lvl="0" indent="0" algn="l" rtl="0">
              <a:spcBef>
                <a:spcPts val="0"/>
              </a:spcBef>
              <a:spcAft>
                <a:spcPts val="0"/>
              </a:spcAft>
              <a:buNone/>
            </a:pPr>
            <a:endParaRPr sz="1200">
              <a:solidFill>
                <a:schemeClr val="dk2"/>
              </a:solidFill>
              <a:latin typeface="Roboto"/>
              <a:ea typeface="Roboto"/>
              <a:cs typeface="Roboto"/>
              <a:sym typeface="Roboto"/>
            </a:endParaRPr>
          </a:p>
        </p:txBody>
      </p:sp>
      <p:pic>
        <p:nvPicPr>
          <p:cNvPr id="138" name="Google Shape;138;p20" descr="A dumb bell graph showing the US rate versus the Arizona rate from 2018 - 2022."/>
          <p:cNvPicPr preferRelativeResize="0"/>
          <p:nvPr/>
        </p:nvPicPr>
        <p:blipFill>
          <a:blip r:embed="rId3">
            <a:alphaModFix/>
          </a:blip>
          <a:stretch>
            <a:fillRect/>
          </a:stretch>
        </p:blipFill>
        <p:spPr>
          <a:xfrm>
            <a:off x="674475" y="1808500"/>
            <a:ext cx="3353150" cy="3092249"/>
          </a:xfrm>
          <a:prstGeom prst="rect">
            <a:avLst/>
          </a:prstGeom>
          <a:noFill/>
          <a:ln>
            <a:noFill/>
          </a:ln>
        </p:spPr>
      </p:pic>
      <p:pic>
        <p:nvPicPr>
          <p:cNvPr id="137" name="Google Shape;137;p20" descr="A map of Arizona with counties in different shades of teal. "/>
          <p:cNvPicPr preferRelativeResize="0"/>
          <p:nvPr/>
        </p:nvPicPr>
        <p:blipFill>
          <a:blip r:embed="rId4">
            <a:alphaModFix/>
          </a:blip>
          <a:stretch>
            <a:fillRect/>
          </a:stretch>
        </p:blipFill>
        <p:spPr>
          <a:xfrm>
            <a:off x="4828650" y="1529825"/>
            <a:ext cx="2711050" cy="31836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1"/>
          <p:cNvSpPr txBox="1">
            <a:spLocks noGrp="1"/>
          </p:cNvSpPr>
          <p:nvPr>
            <p:ph type="title"/>
          </p:nvPr>
        </p:nvSpPr>
        <p:spPr>
          <a:xfrm>
            <a:off x="604700" y="417850"/>
            <a:ext cx="7346400" cy="709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sz="2320" dirty="0"/>
              <a:t>Early Syphilis* in Women &amp; Infants — </a:t>
            </a:r>
            <a:r>
              <a:rPr lang="en" sz="2320" dirty="0">
                <a:solidFill>
                  <a:srgbClr val="0C2E49"/>
                </a:solidFill>
              </a:rPr>
              <a:t>Arizon</a:t>
            </a:r>
            <a:r>
              <a:rPr lang="en" sz="2320" dirty="0"/>
              <a:t>a, 2018- 2022</a:t>
            </a:r>
            <a:endParaRPr dirty="0"/>
          </a:p>
        </p:txBody>
      </p:sp>
      <p:pic>
        <p:nvPicPr>
          <p:cNvPr id="148" name="Google Shape;148;p21" descr="A group bar graphs of early syphilis from 2018 - 2022, infants versus women. "/>
          <p:cNvPicPr preferRelativeResize="0"/>
          <p:nvPr/>
        </p:nvPicPr>
        <p:blipFill>
          <a:blip r:embed="rId3">
            <a:alphaModFix/>
          </a:blip>
          <a:stretch>
            <a:fillRect/>
          </a:stretch>
        </p:blipFill>
        <p:spPr>
          <a:xfrm>
            <a:off x="669875" y="1441825"/>
            <a:ext cx="6981200" cy="3084825"/>
          </a:xfrm>
          <a:prstGeom prst="rect">
            <a:avLst/>
          </a:prstGeom>
          <a:noFill/>
          <a:ln>
            <a:noFill/>
          </a:ln>
        </p:spPr>
      </p:pic>
      <p:sp>
        <p:nvSpPr>
          <p:cNvPr id="145" name="Google Shape;145;p21">
            <a:extLst>
              <a:ext uri="{C183D7F6-B498-43B3-948B-1728B52AA6E4}">
                <adec:decorative xmlns:adec="http://schemas.microsoft.com/office/drawing/2017/decorative" val="1"/>
              </a:ext>
            </a:extLst>
          </p:cNvPr>
          <p:cNvSpPr txBox="1">
            <a:spLocks noGrp="1"/>
          </p:cNvSpPr>
          <p:nvPr>
            <p:ph type="sldNum" idx="12"/>
          </p:nvPr>
        </p:nvSpPr>
        <p:spPr>
          <a:xfrm>
            <a:off x="8103268" y="4362714"/>
            <a:ext cx="4122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
              <a:t>45</a:t>
            </a:fld>
            <a:endParaRPr/>
          </a:p>
        </p:txBody>
      </p:sp>
      <p:sp>
        <p:nvSpPr>
          <p:cNvPr id="147" name="Google Shape;147;p21"/>
          <p:cNvSpPr txBox="1"/>
          <p:nvPr/>
        </p:nvSpPr>
        <p:spPr>
          <a:xfrm>
            <a:off x="3438350" y="4526638"/>
            <a:ext cx="1566300" cy="22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497A82"/>
                </a:solidFill>
                <a:latin typeface="Roboto"/>
                <a:ea typeface="Roboto"/>
                <a:cs typeface="Roboto"/>
                <a:sym typeface="Roboto"/>
              </a:rPr>
              <a:t>Infants | </a:t>
            </a:r>
            <a:r>
              <a:rPr lang="en" sz="1200" b="1">
                <a:solidFill>
                  <a:srgbClr val="243D41"/>
                </a:solidFill>
                <a:latin typeface="Roboto"/>
                <a:ea typeface="Roboto"/>
                <a:cs typeface="Roboto"/>
                <a:sym typeface="Roboto"/>
              </a:rPr>
              <a:t>Women</a:t>
            </a:r>
            <a:endParaRPr sz="1200" b="1">
              <a:solidFill>
                <a:srgbClr val="243D41"/>
              </a:solidFill>
              <a:latin typeface="Roboto"/>
              <a:ea typeface="Roboto"/>
              <a:cs typeface="Roboto"/>
              <a:sym typeface="Roboto"/>
            </a:endParaRPr>
          </a:p>
          <a:p>
            <a:pPr marL="0" lvl="0" indent="0" algn="l" rtl="0">
              <a:spcBef>
                <a:spcPts val="0"/>
              </a:spcBef>
              <a:spcAft>
                <a:spcPts val="0"/>
              </a:spcAft>
              <a:buNone/>
            </a:pPr>
            <a:endParaRPr sz="1200">
              <a:solidFill>
                <a:schemeClr val="dk2"/>
              </a:solidFill>
              <a:latin typeface="Roboto"/>
              <a:ea typeface="Roboto"/>
              <a:cs typeface="Roboto"/>
              <a:sym typeface="Roboto"/>
            </a:endParaRPr>
          </a:p>
        </p:txBody>
      </p:sp>
      <p:sp>
        <p:nvSpPr>
          <p:cNvPr id="149" name="Google Shape;149;p21"/>
          <p:cNvSpPr txBox="1"/>
          <p:nvPr/>
        </p:nvSpPr>
        <p:spPr>
          <a:xfrm>
            <a:off x="695150" y="4791475"/>
            <a:ext cx="66549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2"/>
                </a:solidFill>
                <a:latin typeface="Roboto"/>
                <a:ea typeface="Roboto"/>
                <a:cs typeface="Roboto"/>
                <a:sym typeface="Roboto"/>
              </a:rPr>
              <a:t>*Early Syphilis counts are comprised of primary, secondary, and early latent syphilis</a:t>
            </a:r>
            <a:endParaRPr sz="700">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F6A5D2-1988-FFC8-38B3-613CD4A503D2}"/>
              </a:ext>
            </a:extLst>
          </p:cNvPr>
          <p:cNvSpPr>
            <a:spLocks noGrp="1"/>
          </p:cNvSpPr>
          <p:nvPr>
            <p:ph type="title"/>
          </p:nvPr>
        </p:nvSpPr>
        <p:spPr/>
        <p:txBody>
          <a:bodyPr>
            <a:normAutofit/>
          </a:bodyPr>
          <a:lstStyle/>
          <a:p>
            <a:r>
              <a:rPr lang="en-US" sz="2200" dirty="0"/>
              <a:t>Maternal syphilis rate, by trimester prenatal care began: United States, 2016–2022</a:t>
            </a:r>
            <a:endParaRPr lang="en-US" dirty="0"/>
          </a:p>
        </p:txBody>
      </p:sp>
      <p:sp>
        <p:nvSpPr>
          <p:cNvPr id="2" name="Text Placeholder 1">
            <a:extLst>
              <a:ext uri="{FF2B5EF4-FFF2-40B4-BE49-F238E27FC236}">
                <a16:creationId xmlns:a16="http://schemas.microsoft.com/office/drawing/2014/main" id="{A1A2139B-100B-FDA8-6174-180C45AE61F1}"/>
              </a:ext>
            </a:extLst>
          </p:cNvPr>
          <p:cNvSpPr>
            <a:spLocks noGrp="1"/>
          </p:cNvSpPr>
          <p:nvPr>
            <p:ph type="body" idx="1"/>
          </p:nvPr>
        </p:nvSpPr>
        <p:spPr/>
        <p:txBody>
          <a:bodyPr/>
          <a:lstStyle/>
          <a:p>
            <a:endParaRPr lang="en-US" dirty="0"/>
          </a:p>
        </p:txBody>
      </p:sp>
      <p:pic>
        <p:nvPicPr>
          <p:cNvPr id="5" name="Picture 4" descr="A picture of linear graphs showing maternal syphilis rates in the US by when trimester prenatal care began; no prenatal care, third trimester, second trimester, first trimester. ">
            <a:extLst>
              <a:ext uri="{FF2B5EF4-FFF2-40B4-BE49-F238E27FC236}">
                <a16:creationId xmlns:a16="http://schemas.microsoft.com/office/drawing/2014/main" id="{6357D6E2-2452-0A63-1B1F-384260634923}"/>
              </a:ext>
            </a:extLst>
          </p:cNvPr>
          <p:cNvPicPr>
            <a:picLocks noChangeAspect="1"/>
          </p:cNvPicPr>
          <p:nvPr/>
        </p:nvPicPr>
        <p:blipFill>
          <a:blip r:embed="rId2"/>
          <a:stretch>
            <a:fillRect/>
          </a:stretch>
        </p:blipFill>
        <p:spPr>
          <a:xfrm>
            <a:off x="628650" y="929150"/>
            <a:ext cx="6562166" cy="4001978"/>
          </a:xfrm>
          <a:prstGeom prst="rect">
            <a:avLst/>
          </a:prstGeom>
        </p:spPr>
      </p:pic>
    </p:spTree>
    <p:extLst>
      <p:ext uri="{BB962C8B-B14F-4D97-AF65-F5344CB8AC3E}">
        <p14:creationId xmlns:p14="http://schemas.microsoft.com/office/powerpoint/2010/main" val="172727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352104"/>
            <a:ext cx="8229600" cy="754226"/>
          </a:xfrm>
        </p:spPr>
        <p:txBody>
          <a:bodyPr>
            <a:normAutofit fontScale="90000"/>
          </a:bodyPr>
          <a:lstStyle/>
          <a:p>
            <a:r>
              <a:rPr dirty="0"/>
              <a:t>Syphilis (All Stages) — Rates of Reported Cases Among Women Aged 15–44 Years by State, United States and Territories, 2012 and 2021</a:t>
            </a:r>
          </a:p>
        </p:txBody>
      </p:sp>
      <p:pic>
        <p:nvPicPr>
          <p:cNvPr id="3" name="Picture 1" descr="United States map showing rates of reported syphilis at all stages among women aged 15-44 years by state and territory of residence from 2012 to 2021."/>
          <p:cNvPicPr>
            <a:picLocks noGrp="1" noChangeAspect="1"/>
          </p:cNvPicPr>
          <p:nvPr/>
        </p:nvPicPr>
        <p:blipFill>
          <a:blip r:embed="rId3"/>
          <a:stretch>
            <a:fillRect/>
          </a:stretch>
        </p:blipFill>
        <p:spPr bwMode="auto">
          <a:xfrm>
            <a:off x="711201" y="1016001"/>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r>
              <a:rPr dirty="0"/>
              <a:t>* Per 100,000</a:t>
            </a:r>
            <a:endParaRPr lang="en-US" dirty="0"/>
          </a:p>
          <a:p>
            <a:r>
              <a:rPr lang="en-US" dirty="0">
                <a:hlinkClick r:id="rId4"/>
              </a:rPr>
              <a:t>https://www.cdc.gov/std/statistics/2021/figures.htm</a:t>
            </a:r>
            <a:r>
              <a:rPr lang="en-US" dirty="0"/>
              <a:t> </a:t>
            </a:r>
          </a:p>
          <a:p>
            <a:r>
              <a:rPr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4725-06DB-E4C1-3798-3681630D548B}"/>
              </a:ext>
            </a:extLst>
          </p:cNvPr>
          <p:cNvSpPr>
            <a:spLocks noGrp="1"/>
          </p:cNvSpPr>
          <p:nvPr>
            <p:ph type="title"/>
          </p:nvPr>
        </p:nvSpPr>
        <p:spPr>
          <a:xfrm>
            <a:off x="0" y="-115490"/>
            <a:ext cx="9054988" cy="994172"/>
          </a:xfrm>
        </p:spPr>
        <p:txBody>
          <a:bodyPr>
            <a:noAutofit/>
          </a:bodyPr>
          <a:lstStyle/>
          <a:p>
            <a:r>
              <a:rPr lang="en-US" sz="2000" dirty="0"/>
              <a:t>Congenital Syphilis — Reported Cases and Rates of Reported Cases by State, Ranked by Rates, United States, 2022</a:t>
            </a:r>
          </a:p>
        </p:txBody>
      </p:sp>
      <p:pic>
        <p:nvPicPr>
          <p:cNvPr id="10" name="Content Placeholder 9" descr="A picture of table from CDC showing that Arizona is ranked third in congenital syphilis. ">
            <a:extLst>
              <a:ext uri="{FF2B5EF4-FFF2-40B4-BE49-F238E27FC236}">
                <a16:creationId xmlns:a16="http://schemas.microsoft.com/office/drawing/2014/main" id="{A43C6A32-8FD1-4D8D-9F56-0C53B4AF2A0D}"/>
              </a:ext>
            </a:extLst>
          </p:cNvPr>
          <p:cNvPicPr>
            <a:picLocks noGrp="1" noChangeAspect="1"/>
          </p:cNvPicPr>
          <p:nvPr>
            <p:ph sz="half" idx="2"/>
          </p:nvPr>
        </p:nvPicPr>
        <p:blipFill>
          <a:blip r:embed="rId2"/>
          <a:stretch>
            <a:fillRect/>
          </a:stretch>
        </p:blipFill>
        <p:spPr>
          <a:xfrm>
            <a:off x="964650" y="685801"/>
            <a:ext cx="6706790" cy="4114799"/>
          </a:xfrm>
        </p:spPr>
      </p:pic>
      <p:sp>
        <p:nvSpPr>
          <p:cNvPr id="11" name="TextBox 10">
            <a:extLst>
              <a:ext uri="{FF2B5EF4-FFF2-40B4-BE49-F238E27FC236}">
                <a16:creationId xmlns:a16="http://schemas.microsoft.com/office/drawing/2014/main" id="{0D8C9CDD-F7E4-EE9B-98C8-1125ABFFAEEB}"/>
              </a:ext>
            </a:extLst>
          </p:cNvPr>
          <p:cNvSpPr txBox="1"/>
          <p:nvPr/>
        </p:nvSpPr>
        <p:spPr>
          <a:xfrm>
            <a:off x="135731" y="4800600"/>
            <a:ext cx="7643813" cy="253916"/>
          </a:xfrm>
          <a:prstGeom prst="rect">
            <a:avLst/>
          </a:prstGeom>
          <a:noFill/>
        </p:spPr>
        <p:txBody>
          <a:bodyPr wrap="square" rtlCol="0">
            <a:spAutoFit/>
          </a:bodyPr>
          <a:lstStyle/>
          <a:p>
            <a:r>
              <a:rPr lang="en-US" sz="1050" dirty="0">
                <a:hlinkClick r:id="rId3"/>
              </a:rPr>
              <a:t>https://www.cdc.gov/std/statistics/2022/tables/31.htm</a:t>
            </a:r>
            <a:r>
              <a:rPr lang="en-US" sz="1050" dirty="0"/>
              <a:t> </a:t>
            </a:r>
          </a:p>
        </p:txBody>
      </p:sp>
      <p:sp>
        <p:nvSpPr>
          <p:cNvPr id="3" name="Rectangle 2">
            <a:extLst>
              <a:ext uri="{FF2B5EF4-FFF2-40B4-BE49-F238E27FC236}">
                <a16:creationId xmlns:a16="http://schemas.microsoft.com/office/drawing/2014/main" id="{D87C4C33-3892-6DD1-B3DD-2B80799AFCFA}"/>
              </a:ext>
              <a:ext uri="{C183D7F6-B498-43B3-948B-1728B52AA6E4}">
                <adec:decorative xmlns:adec="http://schemas.microsoft.com/office/drawing/2017/decorative" val="1"/>
              </a:ext>
            </a:extLst>
          </p:cNvPr>
          <p:cNvSpPr/>
          <p:nvPr/>
        </p:nvSpPr>
        <p:spPr>
          <a:xfrm>
            <a:off x="1052888" y="1283234"/>
            <a:ext cx="6618552" cy="2299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625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724"/>
            <a:ext cx="8229600" cy="754226"/>
          </a:xfrm>
        </p:spPr>
        <p:txBody>
          <a:bodyPr>
            <a:normAutofit fontScale="90000"/>
          </a:bodyPr>
          <a:lstStyle/>
          <a:p>
            <a:r>
              <a:rPr dirty="0"/>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1021557" y="1016001"/>
            <a:ext cx="6929437" cy="3213100"/>
          </a:xfrm>
          <a:prstGeom prst="rect">
            <a:avLst/>
          </a:prstGeom>
          <a:noFill/>
          <a:ln w="9525">
            <a:noFill/>
            <a:headEnd/>
            <a:tailEnd/>
          </a:ln>
        </p:spPr>
      </p:pic>
      <p:sp>
        <p:nvSpPr>
          <p:cNvPr id="4" name="Content Placeholder 3"/>
          <p:cNvSpPr>
            <a:spLocks noGrp="1"/>
          </p:cNvSpPr>
          <p:nvPr>
            <p:ph sz="half" idx="2"/>
          </p:nvPr>
        </p:nvSpPr>
        <p:spPr>
          <a:xfrm>
            <a:off x="1371600" y="4127500"/>
            <a:ext cx="6400800" cy="643574"/>
          </a:xfrm>
        </p:spPr>
        <p:txBody>
          <a:bodyPr>
            <a:normAutofit fontScale="92500" lnSpcReduction="10000"/>
          </a:bodyPr>
          <a:lstStyle/>
          <a:p>
            <a:r>
              <a:t>* Per 100,000 live births</a:t>
            </a:r>
          </a:p>
          <a:p>
            <a:r>
              <a:rPr b="1"/>
              <a:t>ACRONYMS:</a:t>
            </a:r>
            <a:r>
              <a:t> AI/AN = American Indian or Alaska Native; Black/AA = Black or African American; NH/PI = Native Hawaiian or other Pacific Islander  </a:t>
            </a:r>
          </a:p>
        </p:txBody>
      </p:sp>
      <p:sp>
        <p:nvSpPr>
          <p:cNvPr id="5" name="TextBox 4">
            <a:extLst>
              <a:ext uri="{FF2B5EF4-FFF2-40B4-BE49-F238E27FC236}">
                <a16:creationId xmlns:a16="http://schemas.microsoft.com/office/drawing/2014/main" id="{7B9E9CD1-1C1A-F7C8-C1E7-BA87EF825EFC}"/>
              </a:ext>
            </a:extLst>
          </p:cNvPr>
          <p:cNvSpPr txBox="1"/>
          <p:nvPr/>
        </p:nvSpPr>
        <p:spPr>
          <a:xfrm>
            <a:off x="1257301" y="4777430"/>
            <a:ext cx="6079331" cy="276999"/>
          </a:xfrm>
          <a:prstGeom prst="rect">
            <a:avLst/>
          </a:prstGeom>
          <a:noFill/>
        </p:spPr>
        <p:txBody>
          <a:bodyPr wrap="square" rtlCol="0">
            <a:spAutoFit/>
          </a:bodyPr>
          <a:lstStyle/>
          <a:p>
            <a:r>
              <a:rPr lang="en-US" sz="1200" dirty="0">
                <a:hlinkClick r:id="rId4"/>
              </a:rPr>
              <a:t>https://www.cdc.gov/std/statistics/2022/figures.htm</a:t>
            </a:r>
            <a:r>
              <a:rPr lang="en-US" sz="12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Syphilis Key Points</a:t>
            </a:r>
          </a:p>
        </p:txBody>
      </p:sp>
      <p:sp>
        <p:nvSpPr>
          <p:cNvPr id="3" name="Content Placeholder 2"/>
          <p:cNvSpPr>
            <a:spLocks noGrp="1"/>
          </p:cNvSpPr>
          <p:nvPr>
            <p:ph idx="1"/>
          </p:nvPr>
        </p:nvSpPr>
        <p:spPr/>
        <p:txBody>
          <a:bodyPr vert="horz" lIns="68468" tIns="34234" rIns="68468" bIns="34234" rtlCol="0" anchor="t">
            <a:normAutofit fontScale="85000" lnSpcReduction="10000"/>
          </a:bodyPr>
          <a:lstStyle/>
          <a:p>
            <a:pPr marL="342900" marR="0" lvl="0" indent="-342900" algn="l" defTabSz="912899" rtl="0" eaLnBrk="1" fontAlgn="auto" latinLnBrk="0" hangingPunct="1">
              <a:lnSpc>
                <a:spcPct val="100000"/>
              </a:lnSpc>
              <a:spcBef>
                <a:spcPts val="0"/>
              </a:spcBef>
              <a:spcAft>
                <a:spcPts val="0"/>
              </a:spcAft>
              <a:buClr>
                <a:srgbClr val="D6201A"/>
              </a:buClr>
              <a:buSzTx/>
              <a:buFont typeface="+mj-lt"/>
              <a:buAutoNum type="arabicPeriod"/>
              <a:tabLst>
                <a:tab pos="457200" algn="l"/>
              </a:tabLst>
              <a:defRPr/>
            </a:pPr>
            <a:r>
              <a:rPr kumimoji="0" lang="en-US" sz="1800" b="1"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Increased vulnerability: </a:t>
            </a:r>
            <a:r>
              <a:rPr kumimoji="0" lang="en-US" sz="1800" b="0"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STIs can increase the risk of acquiring or transmitting HIV. The presence of sores or ulcers (known as chancres) can provide an entry point for HIV, making it easier for the virus to enter the body during sexual contact. </a:t>
            </a:r>
          </a:p>
          <a:p>
            <a:pPr marL="0" marR="0" lvl="0" indent="0" algn="l" defTabSz="912899" rtl="0" eaLnBrk="1" fontAlgn="auto" latinLnBrk="0" hangingPunct="1">
              <a:lnSpc>
                <a:spcPct val="100000"/>
              </a:lnSpc>
              <a:spcBef>
                <a:spcPts val="0"/>
              </a:spcBef>
              <a:spcAft>
                <a:spcPts val="0"/>
              </a:spcAft>
              <a:buClr>
                <a:srgbClr val="D6201A"/>
              </a:buClr>
              <a:buSzTx/>
              <a:buFont typeface="Wingdings" charset="2"/>
              <a:buNone/>
              <a:tabLst>
                <a:tab pos="457200" algn="l"/>
              </a:tabLst>
              <a:defRPr/>
            </a:pPr>
            <a:endParaRPr kumimoji="0" lang="en-US" sz="1800" b="0" i="0" u="none" strike="noStrike" kern="1200" cap="none" spc="0" normalizeH="0" baseline="0" noProof="0" dirty="0">
              <a:ln>
                <a:noFill/>
              </a:ln>
              <a:solidFill>
                <a:srgbClr val="222222"/>
              </a:solidFill>
              <a:effectLst/>
              <a:uLnTx/>
              <a:uFillTx/>
              <a:latin typeface="Helvetica Neue"/>
              <a:ea typeface="Calibri" panose="020F0502020204030204" pitchFamily="34" charset="0"/>
              <a:cs typeface="Calibri" panose="020F0502020204030204" pitchFamily="34" charset="0"/>
            </a:endParaRPr>
          </a:p>
          <a:p>
            <a:pPr marL="342900" marR="0" lvl="0" indent="-342900" algn="l" defTabSz="912899" rtl="0" eaLnBrk="1" fontAlgn="auto" latinLnBrk="0" hangingPunct="1">
              <a:lnSpc>
                <a:spcPct val="100000"/>
              </a:lnSpc>
              <a:spcBef>
                <a:spcPts val="0"/>
              </a:spcBef>
              <a:spcAft>
                <a:spcPts val="0"/>
              </a:spcAft>
              <a:buClr>
                <a:srgbClr val="D6201A"/>
              </a:buClr>
              <a:buSzTx/>
              <a:buFont typeface="+mj-lt"/>
              <a:buAutoNum type="arabicPeriod"/>
              <a:tabLst>
                <a:tab pos="457200" algn="l"/>
              </a:tabLst>
              <a:defRPr/>
            </a:pPr>
            <a:r>
              <a:rPr kumimoji="0" lang="en-US" sz="1800" b="1"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Shared risk behaviors: </a:t>
            </a:r>
            <a:r>
              <a:rPr kumimoji="0" lang="en-US" sz="1800" b="0"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Both STIs and HIV share common risk behaviors for transmission. Unprotected sexual activity, including vaginal, anal, and oral sex, is a primary mode of transmission for both infections. Engaging in high-risk behaviors such as having multiple sexual partners, engaging in sex work, or using drugs can increase the likelihood of acquiring both STIs and HIV.</a:t>
            </a:r>
          </a:p>
          <a:p>
            <a:pPr marL="342900" marR="0" lvl="0" indent="-342900" algn="l" defTabSz="912899" rtl="0" eaLnBrk="1" fontAlgn="auto" latinLnBrk="0" hangingPunct="1">
              <a:lnSpc>
                <a:spcPct val="100000"/>
              </a:lnSpc>
              <a:spcBef>
                <a:spcPts val="0"/>
              </a:spcBef>
              <a:spcAft>
                <a:spcPts val="0"/>
              </a:spcAft>
              <a:buClr>
                <a:srgbClr val="D6201A"/>
              </a:buClr>
              <a:buSzTx/>
              <a:buFont typeface="+mj-lt"/>
              <a:buAutoNum type="arabicPeriod"/>
              <a:tabLst>
                <a:tab pos="457200" algn="l"/>
              </a:tabLst>
              <a:defRPr/>
            </a:pPr>
            <a:endParaRPr kumimoji="0" lang="en-US" sz="1800" b="0" i="0" u="none" strike="noStrike" kern="1200" cap="none" spc="0" normalizeH="0" baseline="0" noProof="0" dirty="0">
              <a:ln>
                <a:noFill/>
              </a:ln>
              <a:solidFill>
                <a:srgbClr val="222222"/>
              </a:solidFill>
              <a:effectLst/>
              <a:uLnTx/>
              <a:uFillTx/>
              <a:latin typeface="Helvetica Neue"/>
              <a:ea typeface="Calibri" panose="020F0502020204030204" pitchFamily="34" charset="0"/>
              <a:cs typeface="Calibri" panose="020F0502020204030204" pitchFamily="34" charset="0"/>
            </a:endParaRPr>
          </a:p>
          <a:p>
            <a:pPr marL="342900" marR="0" lvl="0" indent="-342900" algn="l" defTabSz="912899" rtl="0" eaLnBrk="1" fontAlgn="auto" latinLnBrk="0" hangingPunct="1">
              <a:lnSpc>
                <a:spcPct val="100000"/>
              </a:lnSpc>
              <a:spcBef>
                <a:spcPts val="0"/>
              </a:spcBef>
              <a:spcAft>
                <a:spcPts val="0"/>
              </a:spcAft>
              <a:buClr>
                <a:srgbClr val="D6201A"/>
              </a:buClr>
              <a:buSzTx/>
              <a:buFont typeface="+mj-lt"/>
              <a:buAutoNum type="arabicPeriod"/>
              <a:tabLst>
                <a:tab pos="457200" algn="l"/>
              </a:tabLst>
              <a:defRPr/>
            </a:pPr>
            <a:r>
              <a:rPr kumimoji="0" lang="en-US" sz="1800" b="1"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Co-infection rates: </a:t>
            </a:r>
            <a:r>
              <a:rPr kumimoji="0" lang="en-US" sz="1800" b="0" i="0" u="none" strike="noStrike" kern="1200" cap="none" spc="0" normalizeH="0" baseline="0" noProof="0" dirty="0">
                <a:ln>
                  <a:noFill/>
                </a:ln>
                <a:solidFill>
                  <a:srgbClr val="222222"/>
                </a:solidFill>
                <a:effectLst/>
                <a:uLnTx/>
                <a:uFillTx/>
                <a:latin typeface="Helvetica Neue"/>
                <a:ea typeface="Times New Roman" panose="02020603050405020304" pitchFamily="18" charset="0"/>
                <a:cs typeface="Calibri" panose="020F0502020204030204" pitchFamily="34" charset="0"/>
              </a:rPr>
              <a:t>Co-infection refers to the presence of both STIs and HIV in the same individual. Studies have shown that individuals with HIV are at a higher risk of acquiring STIs compared to those without HIV. Similarly, individuals with STIs are more likely to acquire HIV if they engage in risky sexual behaviors or have unprotected sex.</a:t>
            </a:r>
            <a:endParaRPr kumimoji="0" lang="en-US" sz="1800" b="0" i="0" u="none" strike="noStrike" kern="1200" cap="none" spc="0" normalizeH="0" baseline="0" noProof="0" dirty="0">
              <a:ln>
                <a:noFill/>
              </a:ln>
              <a:solidFill>
                <a:srgbClr val="222222"/>
              </a:solidFill>
              <a:effectLst/>
              <a:uLnTx/>
              <a:uFillTx/>
              <a:latin typeface="Helvetica Neue"/>
              <a:ea typeface="Calibri" panose="020F0502020204030204" pitchFamily="34" charset="0"/>
              <a:cs typeface="Calibri" panose="020F0502020204030204" pitchFamily="34" charset="0"/>
            </a:endParaRPr>
          </a:p>
          <a:p>
            <a:pPr marL="85249" indent="0">
              <a:buNone/>
            </a:pP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1D2EA5EF-C699-AF4C-BA42-C0A1CAAB713C}" type="slidenum">
              <a:rPr kumimoji="0" lang="en-US" sz="1350" b="0" i="0" u="none" strike="noStrike" kern="1200" cap="none" spc="0" normalizeH="0" baseline="0" noProof="0">
                <a:ln>
                  <a:noFill/>
                </a:ln>
                <a:solidFill>
                  <a:srgbClr val="FFFFFF"/>
                </a:solidFill>
                <a:effectLst/>
                <a:uLnTx/>
                <a:uFillTx/>
                <a:latin typeface="Arial"/>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5</a:t>
            </a:fld>
            <a:endParaRPr kumimoji="0" lang="en-US" sz="1350" b="0" i="0" u="none" strike="noStrike" kern="1200" cap="none" spc="0" normalizeH="0" baseline="0" noProof="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985714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r>
              <a:rPr dirty="0"/>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1574801" y="1016001"/>
            <a:ext cx="5994400" cy="3213100"/>
          </a:xfrm>
          <a:prstGeom prst="rect">
            <a:avLst/>
          </a:prstGeom>
          <a:noFill/>
          <a:ln w="9525">
            <a:noFill/>
            <a:headEnd/>
            <a:tailEnd/>
          </a:ln>
        </p:spPr>
      </p:pic>
      <p:sp>
        <p:nvSpPr>
          <p:cNvPr id="4" name="Content Placeholder 3"/>
          <p:cNvSpPr>
            <a:spLocks noGrp="1"/>
          </p:cNvSpPr>
          <p:nvPr>
            <p:ph sz="half" idx="2"/>
          </p:nvPr>
        </p:nvSpPr>
        <p:spPr>
          <a:xfrm>
            <a:off x="1168400" y="4150360"/>
            <a:ext cx="6400800" cy="643574"/>
          </a:xfrm>
        </p:spPr>
        <p:txBody>
          <a:bodyPr>
            <a:normAutofit fontScale="70000" lnSpcReduction="20000"/>
          </a:bodyPr>
          <a:lstStyle/>
          <a:p>
            <a:r>
              <a:rPr dirty="0"/>
              <a:t>* Infants with signs and/or symptoms of congenital syphilis have documentation of at least one of the following: long bone changes consistent with congenital syphilis, snuffles, </a:t>
            </a:r>
            <a:r>
              <a:rPr dirty="0" err="1"/>
              <a:t>condylomata</a:t>
            </a:r>
            <a:r>
              <a:rPr dirty="0"/>
              <a:t> </a:t>
            </a:r>
            <a:r>
              <a:rPr dirty="0" err="1"/>
              <a:t>lata</a:t>
            </a:r>
            <a:r>
              <a:rPr dirty="0"/>
              <a:t>, syphilitic skin rash, </a:t>
            </a:r>
            <a:r>
              <a:rPr dirty="0" err="1"/>
              <a:t>pseudoparalysis</a:t>
            </a:r>
            <a:r>
              <a:rPr dirty="0"/>
              <a:t>, hepatosplenomegaly, edema, jaundice due to syphilitic hepatitis, reactive CSF-VDRL, elevated CSF WBC or protein values, or evidence of direct detection of </a:t>
            </a:r>
            <a:r>
              <a:rPr i="1" dirty="0"/>
              <a:t>T. pallidum</a:t>
            </a:r>
            <a:r>
              <a:rPr dirty="0"/>
              <a:t>.</a:t>
            </a:r>
          </a:p>
          <a:p>
            <a:r>
              <a:rPr b="1" dirty="0"/>
              <a:t>NOTE:</a:t>
            </a:r>
            <a:r>
              <a:rPr dirty="0"/>
              <a:t> Of the 11,999 congenital syphilis cases reported during 2018 to 2022, 33 (0.3%) did not have sufficient information to be categorized.</a:t>
            </a:r>
          </a:p>
        </p:txBody>
      </p:sp>
      <p:sp>
        <p:nvSpPr>
          <p:cNvPr id="6" name="TextBox 5">
            <a:extLst>
              <a:ext uri="{FF2B5EF4-FFF2-40B4-BE49-F238E27FC236}">
                <a16:creationId xmlns:a16="http://schemas.microsoft.com/office/drawing/2014/main" id="{42F938B5-C81F-B18C-DCC0-DD58B2EB5003}"/>
              </a:ext>
            </a:extLst>
          </p:cNvPr>
          <p:cNvSpPr txBox="1"/>
          <p:nvPr/>
        </p:nvSpPr>
        <p:spPr>
          <a:xfrm>
            <a:off x="1257301" y="4738890"/>
            <a:ext cx="6079331" cy="276999"/>
          </a:xfrm>
          <a:prstGeom prst="rect">
            <a:avLst/>
          </a:prstGeom>
          <a:noFill/>
        </p:spPr>
        <p:txBody>
          <a:bodyPr wrap="square" rtlCol="0">
            <a:spAutoFit/>
          </a:bodyPr>
          <a:lstStyle/>
          <a:p>
            <a:r>
              <a:rPr lang="en-US" sz="1200" dirty="0">
                <a:hlinkClick r:id="rId4"/>
              </a:rPr>
              <a:t>https://www.cdc.gov/std/statistics/2022/figures.htm</a:t>
            </a:r>
            <a:r>
              <a:rPr lang="en-US" sz="1200"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505FF-B8C6-46E5-92A8-A7748B068F00}"/>
              </a:ext>
            </a:extLst>
          </p:cNvPr>
          <p:cNvSpPr txBox="1">
            <a:spLocks noGrp="1"/>
          </p:cNvSpPr>
          <p:nvPr>
            <p:ph type="title" idx="4294967295"/>
          </p:nvPr>
        </p:nvSpPr>
        <p:spPr>
          <a:xfrm>
            <a:off x="221893" y="427168"/>
            <a:ext cx="8881987"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16773"/>
                </a:solidFill>
                <a:effectLst/>
                <a:uLnTx/>
                <a:uFillTx/>
                <a:latin typeface="Arial"/>
                <a:ea typeface="Arial"/>
                <a:cs typeface="Arial"/>
                <a:sym typeface="Arial"/>
              </a:rPr>
              <a:t>Clinical Manifestations of Congenital Syphilis (CS)</a:t>
            </a:r>
          </a:p>
        </p:txBody>
      </p:sp>
      <p:pic>
        <p:nvPicPr>
          <p:cNvPr id="4" name="Content Placeholder 3" descr="Close-up of a baby's foot, hand, ear, and forehead with a rash. ">
            <a:extLst>
              <a:ext uri="{FF2B5EF4-FFF2-40B4-BE49-F238E27FC236}">
                <a16:creationId xmlns:a16="http://schemas.microsoft.com/office/drawing/2014/main" id="{B7EBD1C1-AB83-4F73-A2AA-B5E720C4531E}"/>
              </a:ext>
            </a:extLst>
          </p:cNvPr>
          <p:cNvPicPr>
            <a:picLocks noGrp="1" noChangeAspect="1"/>
          </p:cNvPicPr>
          <p:nvPr>
            <p:ph sz="quarter" idx="10"/>
          </p:nvPr>
        </p:nvPicPr>
        <p:blipFill>
          <a:blip r:embed="rId2"/>
          <a:stretch>
            <a:fillRect/>
          </a:stretch>
        </p:blipFill>
        <p:spPr>
          <a:xfrm>
            <a:off x="120629" y="1309878"/>
            <a:ext cx="2492781" cy="2108385"/>
          </a:xfrm>
          <a:prstGeom prst="rect">
            <a:avLst/>
          </a:prstGeom>
        </p:spPr>
      </p:pic>
      <p:pic>
        <p:nvPicPr>
          <p:cNvPr id="5" name="Picture 4" descr="Picture of a baby showing hepatosplenomegaly and jaundice.&#10;">
            <a:extLst>
              <a:ext uri="{FF2B5EF4-FFF2-40B4-BE49-F238E27FC236}">
                <a16:creationId xmlns:a16="http://schemas.microsoft.com/office/drawing/2014/main" id="{6C0AD199-7CB1-48D2-9785-5D3487977997}"/>
              </a:ext>
            </a:extLst>
          </p:cNvPr>
          <p:cNvPicPr>
            <a:picLocks noChangeAspect="1"/>
          </p:cNvPicPr>
          <p:nvPr/>
        </p:nvPicPr>
        <p:blipFill>
          <a:blip r:embed="rId3"/>
          <a:stretch>
            <a:fillRect/>
          </a:stretch>
        </p:blipFill>
        <p:spPr>
          <a:xfrm>
            <a:off x="2774832" y="1309878"/>
            <a:ext cx="1685710" cy="2108385"/>
          </a:xfrm>
          <a:prstGeom prst="rect">
            <a:avLst/>
          </a:prstGeom>
        </p:spPr>
      </p:pic>
      <p:pic>
        <p:nvPicPr>
          <p:cNvPr id="6" name="Picture 5" descr="Close up of baby, Rhinitis with mucopurulent nasal discharge&#10;&#10;">
            <a:extLst>
              <a:ext uri="{FF2B5EF4-FFF2-40B4-BE49-F238E27FC236}">
                <a16:creationId xmlns:a16="http://schemas.microsoft.com/office/drawing/2014/main" id="{EFD57533-9F5C-42F3-8D39-C7FA63DD44E6}"/>
              </a:ext>
            </a:extLst>
          </p:cNvPr>
          <p:cNvPicPr>
            <a:picLocks noChangeAspect="1"/>
          </p:cNvPicPr>
          <p:nvPr/>
        </p:nvPicPr>
        <p:blipFill>
          <a:blip r:embed="rId4"/>
          <a:stretch>
            <a:fillRect/>
          </a:stretch>
        </p:blipFill>
        <p:spPr>
          <a:xfrm>
            <a:off x="4662887" y="1309879"/>
            <a:ext cx="1852315" cy="2108385"/>
          </a:xfrm>
          <a:prstGeom prst="rect">
            <a:avLst/>
          </a:prstGeom>
        </p:spPr>
      </p:pic>
      <p:pic>
        <p:nvPicPr>
          <p:cNvPr id="7" name="Picture 6" descr="X-ray of bone abnormalities, syphilitic metaphysitis in an infant with diminished density in the ends of the shaft and destruction at the proximal end of the tibia (right).">
            <a:extLst>
              <a:ext uri="{FF2B5EF4-FFF2-40B4-BE49-F238E27FC236}">
                <a16:creationId xmlns:a16="http://schemas.microsoft.com/office/drawing/2014/main" id="{A47C0F83-7E68-4AEF-AB49-90F43503A755}"/>
              </a:ext>
            </a:extLst>
          </p:cNvPr>
          <p:cNvPicPr>
            <a:picLocks noChangeAspect="1"/>
          </p:cNvPicPr>
          <p:nvPr/>
        </p:nvPicPr>
        <p:blipFill>
          <a:blip r:embed="rId5"/>
          <a:stretch>
            <a:fillRect/>
          </a:stretch>
        </p:blipFill>
        <p:spPr>
          <a:xfrm>
            <a:off x="6691052" y="1309879"/>
            <a:ext cx="2161925" cy="2108385"/>
          </a:xfrm>
          <a:prstGeom prst="rect">
            <a:avLst/>
          </a:prstGeom>
        </p:spPr>
      </p:pic>
      <p:sp>
        <p:nvSpPr>
          <p:cNvPr id="8" name="TextBox 7">
            <a:extLst>
              <a:ext uri="{FF2B5EF4-FFF2-40B4-BE49-F238E27FC236}">
                <a16:creationId xmlns:a16="http://schemas.microsoft.com/office/drawing/2014/main" id="{45C67EFB-7AAD-49C4-B595-6F0AB2FC1AF4}"/>
              </a:ext>
            </a:extLst>
          </p:cNvPr>
          <p:cNvSpPr txBox="1"/>
          <p:nvPr/>
        </p:nvSpPr>
        <p:spPr>
          <a:xfrm>
            <a:off x="246787" y="3508649"/>
            <a:ext cx="7582919" cy="1384995"/>
          </a:xfrm>
          <a:prstGeom prst="rect">
            <a:avLst/>
          </a:prstGeom>
          <a:noFill/>
          <a:ln w="19050">
            <a:solidFill>
              <a:srgbClr val="C00000"/>
            </a:solidFill>
          </a:ln>
        </p:spPr>
        <p:txBody>
          <a:bodyPr wrap="square" rtlCol="0">
            <a:spAutoFit/>
          </a:bodyPr>
          <a:lstStyle/>
          <a:p>
            <a:endParaRPr lang="en-US" sz="1050" dirty="0">
              <a:hlinkClick r:id="rId6">
                <a:extLst>
                  <a:ext uri="{A12FA001-AC4F-418D-AE19-62706E023703}">
                    <ahyp:hlinkClr xmlns:ahyp="http://schemas.microsoft.com/office/drawing/2018/hyperlinkcolor" val="tx"/>
                  </a:ext>
                </a:extLst>
              </a:hlinkClick>
            </a:endParaRPr>
          </a:p>
          <a:p>
            <a:pPr marL="257175" indent="-257175">
              <a:buFont typeface="+mj-lt"/>
              <a:buAutoNum type="arabicPeriod"/>
            </a:pPr>
            <a:r>
              <a:rPr lang="en-US" sz="1050" dirty="0"/>
              <a:t>Centers for Disease Control and Prevention </a:t>
            </a:r>
            <a:r>
              <a:rPr lang="en-US" sz="1050" dirty="0">
                <a:solidFill>
                  <a:srgbClr val="0563C1"/>
                </a:solidFill>
                <a:hlinkClick r:id="rId6">
                  <a:extLst>
                    <a:ext uri="{A12FA001-AC4F-418D-AE19-62706E023703}">
                      <ahyp:hlinkClr xmlns:ahyp="http://schemas.microsoft.com/office/drawing/2018/hyperlinkcolor" val="tx"/>
                    </a:ext>
                  </a:extLst>
                </a:hlinkClick>
              </a:rPr>
              <a:t>https://www.cdc.gov/ncbddd/birthdefects/surveillancemanual/quick-reference-handbook/congenital-syphilis.html</a:t>
            </a:r>
            <a:endParaRPr lang="en-US" sz="1050" dirty="0"/>
          </a:p>
          <a:p>
            <a:pPr marL="257175" indent="-257175">
              <a:buFont typeface="+mj-lt"/>
              <a:buAutoNum type="arabicPeriod"/>
            </a:pPr>
            <a:r>
              <a:rPr lang="en-US" sz="1050" dirty="0"/>
              <a:t>Centers for Disease Control and Prevention. Congenital syphilis case definition</a:t>
            </a:r>
          </a:p>
          <a:p>
            <a:pPr marL="257175" indent="-257175">
              <a:buFont typeface="+mj-lt"/>
              <a:buAutoNum type="arabicPeriod"/>
            </a:pPr>
            <a:r>
              <a:rPr lang="en-US" sz="1050" dirty="0"/>
              <a:t>World Health Organization. Birth defects surveillance: A manual for </a:t>
            </a:r>
            <a:r>
              <a:rPr lang="en-US" sz="1050" dirty="0" err="1"/>
              <a:t>programme</a:t>
            </a:r>
            <a:r>
              <a:rPr lang="en-US" sz="1050" dirty="0"/>
              <a:t> managers, 2nd Edition.  December 2020. </a:t>
            </a:r>
            <a:r>
              <a:rPr lang="en-US" sz="1050" dirty="0">
                <a:hlinkClick r:id="rId7"/>
              </a:rPr>
              <a:t>https://www.who.int/publications/i/item/9789240015395</a:t>
            </a:r>
            <a:r>
              <a:rPr lang="en-US" sz="1050" dirty="0"/>
              <a:t>  </a:t>
            </a:r>
          </a:p>
          <a:p>
            <a:pPr marL="257175" indent="-257175">
              <a:buFont typeface="+mj-lt"/>
              <a:buAutoNum type="arabicPeriod"/>
            </a:pPr>
            <a:r>
              <a:rPr lang="en-US" sz="1050" dirty="0"/>
              <a:t>World Health Organization. Global Guidance on Criteria and Processes for Validation:  Elimination of Mother-to-Child Transmission of HIV, syphilis and hepatitis B. </a:t>
            </a:r>
            <a:r>
              <a:rPr lang="en-US" sz="1050" dirty="0">
                <a:hlinkClick r:id="rId8"/>
              </a:rPr>
              <a:t>9789240039360-eng.pdf (who.int)</a:t>
            </a:r>
            <a:r>
              <a:rPr lang="en-US" sz="1050" dirty="0"/>
              <a:t>. Page 18</a:t>
            </a:r>
          </a:p>
        </p:txBody>
      </p:sp>
    </p:spTree>
    <p:extLst>
      <p:ext uri="{BB962C8B-B14F-4D97-AF65-F5344CB8AC3E}">
        <p14:creationId xmlns:p14="http://schemas.microsoft.com/office/powerpoint/2010/main" val="479923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1D45DA-0D3A-D136-C9A7-B4F4135DA3B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Syphilitic Stillbirth</a:t>
            </a:r>
          </a:p>
        </p:txBody>
      </p:sp>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432197" y="355278"/>
            <a:ext cx="8254603" cy="4294446"/>
          </a:xfrm>
        </p:spPr>
        <p:txBody>
          <a:bodyPr>
            <a:normAutofit fontScale="70000" lnSpcReduction="20000"/>
          </a:bodyPr>
          <a:lstStyle/>
          <a:p>
            <a:r>
              <a:rPr lang="en-US" sz="3825" dirty="0"/>
              <a:t>Syphilitic Stillbirth</a:t>
            </a:r>
          </a:p>
          <a:p>
            <a:pPr algn="l"/>
            <a:r>
              <a:rPr lang="en-US" i="1" dirty="0">
                <a:solidFill>
                  <a:srgbClr val="000000"/>
                </a:solidFill>
                <a:effectLst/>
              </a:rPr>
              <a:t>Clinical case definition</a:t>
            </a:r>
          </a:p>
          <a:p>
            <a:pPr algn="l">
              <a:lnSpc>
                <a:spcPct val="120000"/>
              </a:lnSpc>
            </a:pPr>
            <a:r>
              <a:rPr lang="en-US" b="0" i="0" dirty="0">
                <a:solidFill>
                  <a:srgbClr val="000000"/>
                </a:solidFill>
                <a:effectLst/>
              </a:rPr>
              <a:t>A fetal death that occurs </a:t>
            </a:r>
            <a:r>
              <a:rPr lang="en-US" i="0" dirty="0">
                <a:solidFill>
                  <a:srgbClr val="000000"/>
                </a:solidFill>
                <a:effectLst/>
              </a:rPr>
              <a:t>after a 20-week gestation </a:t>
            </a:r>
            <a:r>
              <a:rPr lang="en-US" b="0" dirty="0">
                <a:solidFill>
                  <a:srgbClr val="000000"/>
                </a:solidFill>
              </a:rPr>
              <a:t>OR</a:t>
            </a:r>
            <a:r>
              <a:rPr lang="en-US" b="0" i="0" dirty="0">
                <a:solidFill>
                  <a:srgbClr val="000000"/>
                </a:solidFill>
                <a:effectLst/>
              </a:rPr>
              <a:t> in which the fetus weighs </a:t>
            </a:r>
            <a:r>
              <a:rPr lang="en-US" i="0" dirty="0">
                <a:solidFill>
                  <a:srgbClr val="000000"/>
                </a:solidFill>
                <a:effectLst/>
              </a:rPr>
              <a:t>&gt;500g </a:t>
            </a:r>
            <a:r>
              <a:rPr lang="en-US" b="0" i="0" dirty="0">
                <a:solidFill>
                  <a:srgbClr val="000000"/>
                </a:solidFill>
                <a:effectLst/>
              </a:rPr>
              <a:t>AND the </a:t>
            </a:r>
            <a:r>
              <a:rPr lang="en-US" i="0" dirty="0">
                <a:solidFill>
                  <a:srgbClr val="000000"/>
                </a:solidFill>
                <a:effectLst/>
              </a:rPr>
              <a:t>mother had </a:t>
            </a:r>
            <a:r>
              <a:rPr lang="en-US" i="1" dirty="0">
                <a:solidFill>
                  <a:srgbClr val="000000"/>
                </a:solidFill>
                <a:effectLst/>
              </a:rPr>
              <a:t>untreated or inadequately </a:t>
            </a:r>
            <a:r>
              <a:rPr lang="en-US" i="0" dirty="0">
                <a:solidFill>
                  <a:srgbClr val="000000"/>
                </a:solidFill>
                <a:effectLst/>
              </a:rPr>
              <a:t>treated* syphilis at delivery</a:t>
            </a:r>
            <a:r>
              <a:rPr lang="en-US" b="0" i="0" dirty="0">
                <a:solidFill>
                  <a:srgbClr val="000000"/>
                </a:solidFill>
                <a:effectLst/>
              </a:rPr>
              <a:t>.</a:t>
            </a:r>
          </a:p>
          <a:p>
            <a:pPr algn="l">
              <a:lnSpc>
                <a:spcPct val="120000"/>
              </a:lnSpc>
            </a:pPr>
            <a:r>
              <a:rPr lang="en-US" b="0" i="0" dirty="0">
                <a:solidFill>
                  <a:srgbClr val="000000"/>
                </a:solidFill>
                <a:effectLst/>
              </a:rPr>
              <a:t>* Adequate treatment is defined as completion of a penicillin-based regimen, in accordance with CDC treatment guidelines, appropriate for stage of infection, initiated 30 or more days before delivery.</a:t>
            </a:r>
          </a:p>
          <a:p>
            <a:pPr algn="l"/>
            <a:r>
              <a:rPr lang="en-US" i="1" dirty="0">
                <a:solidFill>
                  <a:srgbClr val="000000"/>
                </a:solidFill>
                <a:effectLst/>
              </a:rPr>
              <a:t>Comments:</a:t>
            </a:r>
            <a:r>
              <a:rPr lang="en-US" i="0" dirty="0">
                <a:solidFill>
                  <a:srgbClr val="000000"/>
                </a:solidFill>
                <a:effectLst/>
              </a:rPr>
              <a:t> </a:t>
            </a:r>
            <a:r>
              <a:rPr lang="en-US" b="0" i="0" dirty="0">
                <a:solidFill>
                  <a:srgbClr val="000000"/>
                </a:solidFill>
                <a:effectLst/>
              </a:rPr>
              <a:t>For </a:t>
            </a:r>
            <a:r>
              <a:rPr lang="en-US" i="0" dirty="0">
                <a:solidFill>
                  <a:srgbClr val="000000"/>
                </a:solidFill>
                <a:effectLst/>
              </a:rPr>
              <a:t>reporting</a:t>
            </a:r>
            <a:r>
              <a:rPr lang="en-US" b="0" i="0" dirty="0">
                <a:solidFill>
                  <a:srgbClr val="000000"/>
                </a:solidFill>
                <a:effectLst/>
              </a:rPr>
              <a:t> purposes, congenital syphilis includes:</a:t>
            </a:r>
          </a:p>
          <a:p>
            <a:pPr marL="557213" indent="-557213">
              <a:lnSpc>
                <a:spcPct val="120000"/>
              </a:lnSpc>
              <a:spcAft>
                <a:spcPts val="0"/>
              </a:spcAft>
              <a:buAutoNum type="arabicPeriod"/>
            </a:pPr>
            <a:r>
              <a:rPr lang="en-US" b="0" i="0" dirty="0">
                <a:solidFill>
                  <a:srgbClr val="000000"/>
                </a:solidFill>
                <a:effectLst/>
              </a:rPr>
              <a:t>cases of congenitally acquired syphilis among infants and children </a:t>
            </a:r>
          </a:p>
          <a:p>
            <a:pPr marL="557213" indent="-557213">
              <a:lnSpc>
                <a:spcPct val="120000"/>
              </a:lnSpc>
              <a:spcAft>
                <a:spcPts val="0"/>
              </a:spcAft>
              <a:buAutoNum type="arabicPeriod"/>
            </a:pPr>
            <a:r>
              <a:rPr lang="en-US" b="0" i="0" dirty="0">
                <a:solidFill>
                  <a:srgbClr val="000000"/>
                </a:solidFill>
                <a:effectLst/>
              </a:rPr>
              <a:t>syphilitic stillbirths</a:t>
            </a:r>
          </a:p>
          <a:p>
            <a:endParaRPr lang="en-US" dirty="0"/>
          </a:p>
        </p:txBody>
      </p:sp>
      <p:sp>
        <p:nvSpPr>
          <p:cNvPr id="4" name="TextBox 3">
            <a:extLst>
              <a:ext uri="{FF2B5EF4-FFF2-40B4-BE49-F238E27FC236}">
                <a16:creationId xmlns:a16="http://schemas.microsoft.com/office/drawing/2014/main" id="{4DD1242F-B5C5-4404-8A61-E75454ABE1FF}"/>
              </a:ext>
            </a:extLst>
          </p:cNvPr>
          <p:cNvSpPr txBox="1"/>
          <p:nvPr/>
        </p:nvSpPr>
        <p:spPr>
          <a:xfrm>
            <a:off x="457201" y="4511224"/>
            <a:ext cx="6472868" cy="253916"/>
          </a:xfrm>
          <a:prstGeom prst="rect">
            <a:avLst/>
          </a:prstGeom>
          <a:noFill/>
        </p:spPr>
        <p:txBody>
          <a:bodyPr wrap="square" rtlCol="0">
            <a:spAutoFit/>
          </a:bodyPr>
          <a:lstStyle/>
          <a:p>
            <a:r>
              <a:rPr lang="en-US" sz="1050" dirty="0">
                <a:hlinkClick r:id="rId2"/>
              </a:rPr>
              <a:t>https://www.cdc.gov/std/statistics/2019/case-definitions.htm)</a:t>
            </a:r>
            <a:endParaRPr lang="en-US" sz="1050" dirty="0"/>
          </a:p>
        </p:txBody>
      </p:sp>
    </p:spTree>
    <p:extLst>
      <p:ext uri="{BB962C8B-B14F-4D97-AF65-F5344CB8AC3E}">
        <p14:creationId xmlns:p14="http://schemas.microsoft.com/office/powerpoint/2010/main" val="398467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98D5-3E4E-F076-68B6-2DCAD37B5DC6}"/>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Syphilis Scenarios</a:t>
            </a:r>
          </a:p>
        </p:txBody>
      </p:sp>
      <p:graphicFrame>
        <p:nvGraphicFramePr>
          <p:cNvPr id="4" name="Table 4">
            <a:extLst>
              <a:ext uri="{FF2B5EF4-FFF2-40B4-BE49-F238E27FC236}">
                <a16:creationId xmlns:a16="http://schemas.microsoft.com/office/drawing/2014/main" id="{A04D3D02-58FA-4E11-93B8-0C53066BBC48}"/>
              </a:ext>
            </a:extLst>
          </p:cNvPr>
          <p:cNvGraphicFramePr>
            <a:graphicFrameLocks noGrp="1"/>
          </p:cNvGraphicFramePr>
          <p:nvPr>
            <p:ph sz="quarter" idx="10"/>
          </p:nvPr>
        </p:nvGraphicFramePr>
        <p:xfrm>
          <a:off x="1" y="0"/>
          <a:ext cx="9144000" cy="5806440"/>
        </p:xfrm>
        <a:graphic>
          <a:graphicData uri="http://schemas.openxmlformats.org/drawingml/2006/table">
            <a:tbl>
              <a:tblPr firstRow="1" bandRow="1">
                <a:tableStyleId>{5C22544A-7EE6-4342-B048-85BDC9FD1C3A}</a:tableStyleId>
              </a:tblPr>
              <a:tblGrid>
                <a:gridCol w="2392493">
                  <a:extLst>
                    <a:ext uri="{9D8B030D-6E8A-4147-A177-3AD203B41FA5}">
                      <a16:colId xmlns:a16="http://schemas.microsoft.com/office/drawing/2014/main" val="4123992"/>
                    </a:ext>
                  </a:extLst>
                </a:gridCol>
                <a:gridCol w="2267955">
                  <a:extLst>
                    <a:ext uri="{9D8B030D-6E8A-4147-A177-3AD203B41FA5}">
                      <a16:colId xmlns:a16="http://schemas.microsoft.com/office/drawing/2014/main" val="3929081502"/>
                    </a:ext>
                  </a:extLst>
                </a:gridCol>
                <a:gridCol w="2238375">
                  <a:extLst>
                    <a:ext uri="{9D8B030D-6E8A-4147-A177-3AD203B41FA5}">
                      <a16:colId xmlns:a16="http://schemas.microsoft.com/office/drawing/2014/main" val="2422966270"/>
                    </a:ext>
                  </a:extLst>
                </a:gridCol>
                <a:gridCol w="2245177">
                  <a:extLst>
                    <a:ext uri="{9D8B030D-6E8A-4147-A177-3AD203B41FA5}">
                      <a16:colId xmlns:a16="http://schemas.microsoft.com/office/drawing/2014/main" val="2702566610"/>
                    </a:ext>
                  </a:extLst>
                </a:gridCol>
              </a:tblGrid>
              <a:tr h="548640">
                <a:tc>
                  <a:txBody>
                    <a:bodyPr/>
                    <a:lstStyle/>
                    <a:p>
                      <a:r>
                        <a:rPr lang="en-US" sz="1100" dirty="0">
                          <a:solidFill>
                            <a:srgbClr val="FFFF00"/>
                          </a:solidFill>
                        </a:rPr>
                        <a:t>Scenario 1:  </a:t>
                      </a:r>
                    </a:p>
                    <a:p>
                      <a:r>
                        <a:rPr lang="en-US" sz="1100" dirty="0"/>
                        <a:t>Confirmed, proven or highly probable congenital syphilis</a:t>
                      </a:r>
                    </a:p>
                  </a:txBody>
                  <a:tcPr marL="68580" marR="68580" marT="34290" marB="34290"/>
                </a:tc>
                <a:tc>
                  <a:txBody>
                    <a:bodyPr/>
                    <a:lstStyle/>
                    <a:p>
                      <a:r>
                        <a:rPr lang="en-US" sz="1100" dirty="0">
                          <a:solidFill>
                            <a:srgbClr val="FFFF00"/>
                          </a:solidFill>
                        </a:rPr>
                        <a:t>Scenario 2:  </a:t>
                      </a:r>
                    </a:p>
                    <a:p>
                      <a:r>
                        <a:rPr lang="en-US" sz="1100" dirty="0"/>
                        <a:t>Possible congenital syphilis</a:t>
                      </a:r>
                    </a:p>
                  </a:txBody>
                  <a:tcPr marL="68580" marR="68580" marT="34290" marB="34290"/>
                </a:tc>
                <a:tc>
                  <a:txBody>
                    <a:bodyPr/>
                    <a:lstStyle/>
                    <a:p>
                      <a:r>
                        <a:rPr lang="en-US" sz="1100" dirty="0">
                          <a:solidFill>
                            <a:srgbClr val="FFFF00"/>
                          </a:solidFill>
                        </a:rPr>
                        <a:t>Scenario 3:  </a:t>
                      </a:r>
                    </a:p>
                    <a:p>
                      <a:r>
                        <a:rPr lang="en-US" sz="1100" dirty="0"/>
                        <a:t>Congenital syphilis less likely </a:t>
                      </a:r>
                    </a:p>
                  </a:txBody>
                  <a:tcPr marL="68580" marR="68580" marT="34290" marB="34290"/>
                </a:tc>
                <a:tc>
                  <a:txBody>
                    <a:bodyPr/>
                    <a:lstStyle/>
                    <a:p>
                      <a:r>
                        <a:rPr lang="en-US" sz="1100" dirty="0">
                          <a:solidFill>
                            <a:srgbClr val="FFFF00"/>
                          </a:solidFill>
                        </a:rPr>
                        <a:t>Scenario 4: </a:t>
                      </a:r>
                    </a:p>
                    <a:p>
                      <a:r>
                        <a:rPr lang="en-US" sz="1100" dirty="0"/>
                        <a:t>Congenital syphilis unlikely</a:t>
                      </a:r>
                    </a:p>
                  </a:txBody>
                  <a:tcPr marL="68580" marR="68580" marT="34290" marB="34290"/>
                </a:tc>
                <a:extLst>
                  <a:ext uri="{0D108BD9-81ED-4DB2-BD59-A6C34878D82A}">
                    <a16:rowId xmlns:a16="http://schemas.microsoft.com/office/drawing/2014/main" val="4072607341"/>
                  </a:ext>
                </a:extLst>
              </a:tr>
              <a:tr h="2148840">
                <a:tc>
                  <a:txBody>
                    <a:bodyPr/>
                    <a:lstStyle/>
                    <a:p>
                      <a:r>
                        <a:rPr lang="en-US" sz="1000" b="1" dirty="0"/>
                        <a:t>Neonate with: </a:t>
                      </a:r>
                    </a:p>
                    <a:p>
                      <a:pPr marL="285750" indent="-285750">
                        <a:buFont typeface="Arial" panose="020B0604020202020204" pitchFamily="34" charset="0"/>
                        <a:buChar char="•"/>
                      </a:pPr>
                      <a:r>
                        <a:rPr lang="en-US" sz="1000" dirty="0"/>
                        <a:t>a physical exam consistent with CS</a:t>
                      </a:r>
                    </a:p>
                    <a:p>
                      <a:pPr marL="285750" indent="-285750">
                        <a:buFont typeface="Arial" panose="020B0604020202020204" pitchFamily="34" charset="0"/>
                        <a:buChar char="•"/>
                      </a:pPr>
                      <a:r>
                        <a:rPr lang="en-US" sz="1000" dirty="0"/>
                        <a:t>serum quantitative nontreponemal serology 4-fold greater than mother’s or</a:t>
                      </a:r>
                    </a:p>
                    <a:p>
                      <a:pPr marL="285750" indent="-285750">
                        <a:buFont typeface="Arial" panose="020B0604020202020204" pitchFamily="34" charset="0"/>
                        <a:buChar char="•"/>
                      </a:pPr>
                      <a:r>
                        <a:rPr lang="en-US" sz="1000" dirty="0"/>
                        <a:t>a positive darkfield or PCR test of placenta, body fluids or positive silver stain of placenta or cord</a:t>
                      </a:r>
                    </a:p>
                  </a:txBody>
                  <a:tcPr marL="68580" marR="68580" marT="34290" marB="34290"/>
                </a:tc>
                <a:tc>
                  <a:txBody>
                    <a:bodyPr/>
                    <a:lstStyle/>
                    <a:p>
                      <a:r>
                        <a:rPr lang="en-US" sz="1000" b="1" dirty="0"/>
                        <a:t>Neonate with </a:t>
                      </a:r>
                      <a:r>
                        <a:rPr lang="en-US" sz="1000" dirty="0"/>
                        <a:t>a normal physical exam and a serum quantitative nontreponemal serologic titer equal to or &lt; 4-fold of the maternal titer at delivery and </a:t>
                      </a:r>
                      <a:r>
                        <a:rPr lang="en-US" sz="1000" b="1" dirty="0"/>
                        <a:t>one </a:t>
                      </a:r>
                      <a:r>
                        <a:rPr lang="en-US" sz="1000" dirty="0"/>
                        <a:t>of the following:</a:t>
                      </a:r>
                    </a:p>
                    <a:p>
                      <a:r>
                        <a:rPr lang="en-US" sz="1000" dirty="0"/>
                        <a:t>• The mother was not treated, was inadequately treated, or has</a:t>
                      </a:r>
                    </a:p>
                    <a:p>
                      <a:r>
                        <a:rPr lang="en-US" sz="1000" dirty="0"/>
                        <a:t>no documentation  of treatment.</a:t>
                      </a:r>
                    </a:p>
                    <a:p>
                      <a:r>
                        <a:rPr lang="en-US" sz="1000" dirty="0"/>
                        <a:t>• The mother was treated with erythromycin or a regimen not recommended in these guidelines </a:t>
                      </a:r>
                    </a:p>
                    <a:p>
                      <a:r>
                        <a:rPr lang="en-US" sz="1000" dirty="0"/>
                        <a:t>• The mother received recommended regimen but treatment was initiated &lt;30 days before delivery.</a:t>
                      </a:r>
                    </a:p>
                  </a:txBody>
                  <a:tcPr marL="68580" marR="68580" marT="34290" marB="34290"/>
                </a:tc>
                <a:tc>
                  <a:txBody>
                    <a:bodyPr/>
                    <a:lstStyle/>
                    <a:p>
                      <a:r>
                        <a:rPr lang="en-US" sz="1000" b="1" dirty="0"/>
                        <a:t>Neonate with </a:t>
                      </a:r>
                      <a:r>
                        <a:rPr lang="en-US" sz="1000" dirty="0"/>
                        <a:t>a normal physical examination and a serum quantitative nontreponemal serologic titer equal or &lt;4-fold of the maternal titer at delivery and </a:t>
                      </a:r>
                      <a:r>
                        <a:rPr lang="en-US" sz="1000" b="1" dirty="0"/>
                        <a:t>both</a:t>
                      </a:r>
                      <a:r>
                        <a:rPr lang="en-US" sz="1000" dirty="0"/>
                        <a:t> of the following are true:</a:t>
                      </a:r>
                    </a:p>
                    <a:p>
                      <a:r>
                        <a:rPr lang="en-US" sz="1000" dirty="0"/>
                        <a:t>• The mother was treated during pregnancy, treatment was</a:t>
                      </a:r>
                    </a:p>
                    <a:p>
                      <a:r>
                        <a:rPr lang="en-US" sz="1000" dirty="0"/>
                        <a:t>appropriate for the infection stage, and the treatment</a:t>
                      </a:r>
                    </a:p>
                    <a:p>
                      <a:r>
                        <a:rPr lang="en-US" sz="1000" dirty="0"/>
                        <a:t>regimen was initiated ≥30 days before delivery.</a:t>
                      </a:r>
                    </a:p>
                    <a:p>
                      <a:r>
                        <a:rPr lang="en-US" sz="1000" dirty="0"/>
                        <a:t>• The mother has no evidence of reinfection or relapse</a:t>
                      </a:r>
                    </a:p>
                  </a:txBody>
                  <a:tcPr marL="68580" marR="68580" marT="34290" marB="34290"/>
                </a:tc>
                <a:tc>
                  <a:txBody>
                    <a:bodyPr/>
                    <a:lstStyle/>
                    <a:p>
                      <a:r>
                        <a:rPr lang="en-US" sz="1000" b="1" dirty="0"/>
                        <a:t>Neonate with:</a:t>
                      </a:r>
                    </a:p>
                    <a:p>
                      <a:pPr marL="285750" indent="-285750">
                        <a:buFont typeface="Arial" panose="020B0604020202020204" pitchFamily="34" charset="0"/>
                        <a:buChar char="•"/>
                      </a:pPr>
                      <a:r>
                        <a:rPr lang="en-US" sz="1000" dirty="0"/>
                        <a:t>a normal physical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serum quantitative nontreponemal serology equal to or less than 4-fold mother’s at delivery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Mother’s treatment was adequate before pregnancy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Mother’s nontreponemal titer remained low and stable before and during pregnancy and at delivery</a:t>
                      </a:r>
                    </a:p>
                  </a:txBody>
                  <a:tcPr marL="68580" marR="68580" marT="34290" marB="34290"/>
                </a:tc>
                <a:extLst>
                  <a:ext uri="{0D108BD9-81ED-4DB2-BD59-A6C34878D82A}">
                    <a16:rowId xmlns:a16="http://schemas.microsoft.com/office/drawing/2014/main" val="3449972005"/>
                  </a:ext>
                </a:extLst>
              </a:tr>
              <a:tr h="662940">
                <a:tc>
                  <a:txBody>
                    <a:bodyPr/>
                    <a:lstStyle/>
                    <a:p>
                      <a:r>
                        <a:rPr lang="en-US" sz="1000" b="1" i="0" u="none" strike="noStrike" kern="1200" baseline="0" dirty="0">
                          <a:solidFill>
                            <a:schemeClr val="dk1"/>
                          </a:solidFill>
                          <a:latin typeface="+mn-lt"/>
                          <a:ea typeface="+mn-ea"/>
                          <a:cs typeface="+mn-cs"/>
                        </a:rPr>
                        <a:t>Evaluation:  </a:t>
                      </a:r>
                      <a:r>
                        <a:rPr lang="en-US" sz="1000" b="0" i="0" u="none" strike="noStrike" kern="1200" baseline="0" dirty="0">
                          <a:solidFill>
                            <a:schemeClr val="dk1"/>
                          </a:solidFill>
                          <a:latin typeface="+mn-lt"/>
                          <a:ea typeface="+mn-ea"/>
                          <a:cs typeface="+mn-cs"/>
                        </a:rPr>
                        <a:t>	</a:t>
                      </a:r>
                    </a:p>
                    <a:p>
                      <a:r>
                        <a:rPr lang="en-US" sz="1000" dirty="0"/>
                        <a:t>CSF with VDRL, cell </a:t>
                      </a:r>
                      <a:r>
                        <a:rPr lang="en-US" sz="1000" dirty="0" err="1"/>
                        <a:t>ct</a:t>
                      </a:r>
                      <a:r>
                        <a:rPr lang="en-US" sz="1000" dirty="0"/>
                        <a:t>, protein, CBC/diff, long bone radiographs, neurologic eval (eye, auditory, imaging)</a:t>
                      </a:r>
                    </a:p>
                  </a:txBody>
                  <a:tcPr marL="68580" marR="68580" marT="34290" marB="34290"/>
                </a:tc>
                <a:tc>
                  <a:txBody>
                    <a:bodyPr/>
                    <a:lstStyle/>
                    <a:p>
                      <a:pPr marL="0" indent="0">
                        <a:buFont typeface="Arial" panose="020B0604020202020204" pitchFamily="34" charset="0"/>
                        <a:buNone/>
                      </a:pPr>
                      <a:r>
                        <a:rPr lang="en-US" sz="1000" dirty="0"/>
                        <a:t>CSF analysis for VDRL, cell count, and protein**</a:t>
                      </a:r>
                    </a:p>
                    <a:p>
                      <a:pPr marL="0" indent="0">
                        <a:buFont typeface="Arial" panose="020B0604020202020204" pitchFamily="34" charset="0"/>
                        <a:buNone/>
                      </a:pPr>
                      <a:r>
                        <a:rPr lang="en-US" sz="1000" dirty="0"/>
                        <a:t>CBC, differential, long-bone radiographs</a:t>
                      </a:r>
                    </a:p>
                  </a:txBody>
                  <a:tcPr marL="68580" marR="68580" marT="34290" marB="34290"/>
                </a:tc>
                <a:tc>
                  <a:txBody>
                    <a:bodyPr/>
                    <a:lstStyle/>
                    <a:p>
                      <a:r>
                        <a:rPr lang="en-US" sz="1000" dirty="0"/>
                        <a:t>No evaluation is recommended</a:t>
                      </a:r>
                    </a:p>
                  </a:txBody>
                  <a:tcPr marL="68580" marR="68580" marT="34290" marB="34290"/>
                </a:tc>
                <a:tc>
                  <a:txBody>
                    <a:bodyPr/>
                    <a:lstStyle/>
                    <a:p>
                      <a:r>
                        <a:rPr lang="en-US" sz="1000" dirty="0"/>
                        <a:t>No evaluation is recommended</a:t>
                      </a:r>
                    </a:p>
                  </a:txBody>
                  <a:tcPr marL="68580" marR="68580" marT="34290" marB="34290"/>
                </a:tc>
                <a:extLst>
                  <a:ext uri="{0D108BD9-81ED-4DB2-BD59-A6C34878D82A}">
                    <a16:rowId xmlns:a16="http://schemas.microsoft.com/office/drawing/2014/main" val="1423061551"/>
                  </a:ext>
                </a:extLst>
              </a:tr>
              <a:tr h="2297430">
                <a:tc>
                  <a:txBody>
                    <a:bodyPr/>
                    <a:lstStyle/>
                    <a:p>
                      <a:r>
                        <a:rPr lang="en-US" sz="1000" b="1" dirty="0"/>
                        <a:t>Treatment:  </a:t>
                      </a:r>
                      <a:endParaRPr lang="en-US" sz="1000" b="1"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Aqueous crystalline penicillin G </a:t>
                      </a:r>
                      <a:r>
                        <a:rPr lang="en-US" sz="10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000" b="0" i="1" u="none" strike="noStrike" kern="1200" baseline="0" dirty="0">
                          <a:solidFill>
                            <a:schemeClr val="dk1"/>
                          </a:solidFill>
                          <a:latin typeface="+mn-lt"/>
                          <a:ea typeface="+mn-ea"/>
                          <a:cs typeface="+mn-cs"/>
                        </a:rPr>
                        <a:t> </a:t>
                      </a:r>
                      <a:r>
                        <a:rPr lang="en-US" sz="10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chemeClr val="dk1"/>
                          </a:solidFill>
                          <a:latin typeface="+mn-lt"/>
                          <a:ea typeface="+mn-ea"/>
                          <a:cs typeface="+mn-cs"/>
                        </a:rPr>
                        <a:t>Procaine penicillin G </a:t>
                      </a:r>
                      <a:r>
                        <a:rPr lang="en-US" sz="1000" b="0" i="0" u="none" strike="noStrike" kern="1200" baseline="0" dirty="0">
                          <a:solidFill>
                            <a:schemeClr val="dk1"/>
                          </a:solidFill>
                          <a:latin typeface="+mn-lt"/>
                          <a:ea typeface="+mn-ea"/>
                          <a:cs typeface="+mn-cs"/>
                        </a:rPr>
                        <a:t>50,000 units/kg body weight/dose IM in a single daily dose for 10 days</a:t>
                      </a:r>
                      <a:endParaRPr lang="en-US" sz="1000" dirty="0"/>
                    </a:p>
                  </a:txBody>
                  <a:tcPr marL="68580" marR="68580" marT="34290" marB="34290"/>
                </a:tc>
                <a:tc>
                  <a:txBody>
                    <a:bodyPr/>
                    <a:lstStyle/>
                    <a:p>
                      <a:r>
                        <a:rPr lang="en-US" sz="1000" b="1" dirty="0"/>
                        <a:t>Treatment:  </a:t>
                      </a:r>
                      <a:endParaRPr lang="en-US" sz="1000" b="1"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Aqueous crystalline penicillin G </a:t>
                      </a:r>
                      <a:r>
                        <a:rPr lang="en-US" sz="1000" b="0" i="0" u="none" strike="noStrike" kern="1200" baseline="0" dirty="0">
                          <a:solidFill>
                            <a:schemeClr val="dk1"/>
                          </a:solidFill>
                          <a:latin typeface="+mn-lt"/>
                          <a:ea typeface="+mn-ea"/>
                          <a:cs typeface="+mn-cs"/>
                        </a:rPr>
                        <a:t>100,000–150,000 units/kg/body wt./day, administered as 50,000 units/kg body wt./dose IV q 12 hours during the first 7 days of life and q 8 hours thereafter for a total of 10 days OR</a:t>
                      </a:r>
                      <a:r>
                        <a:rPr lang="en-US" sz="1000" b="0" i="1" u="none" strike="noStrike" kern="1200" baseline="0" dirty="0">
                          <a:solidFill>
                            <a:schemeClr val="dk1"/>
                          </a:solidFill>
                          <a:latin typeface="+mn-lt"/>
                          <a:ea typeface="+mn-ea"/>
                          <a:cs typeface="+mn-cs"/>
                        </a:rPr>
                        <a:t> </a:t>
                      </a:r>
                      <a:r>
                        <a:rPr lang="en-US" sz="1000" b="0" i="0" u="none" strike="noStrike" kern="1200" baseline="0" dirty="0">
                          <a:solidFill>
                            <a:schemeClr val="dk1"/>
                          </a:solidFill>
                          <a:latin typeface="+mn-lt"/>
                          <a:ea typeface="+mn-ea"/>
                          <a:cs typeface="+mn-cs"/>
                        </a:rPr>
                        <a:t>	</a:t>
                      </a:r>
                    </a:p>
                    <a:p>
                      <a:r>
                        <a:rPr lang="en-US" sz="1000" b="1" i="0" u="none" strike="noStrike" kern="1200" baseline="0" dirty="0">
                          <a:solidFill>
                            <a:schemeClr val="dk1"/>
                          </a:solidFill>
                          <a:latin typeface="+mn-lt"/>
                          <a:ea typeface="+mn-ea"/>
                          <a:cs typeface="+mn-cs"/>
                        </a:rPr>
                        <a:t>Procaine penicillin G </a:t>
                      </a:r>
                      <a:r>
                        <a:rPr lang="en-US" sz="1000" b="0" i="0" u="none" strike="noStrike" kern="1200" baseline="0" dirty="0">
                          <a:solidFill>
                            <a:schemeClr val="dk1"/>
                          </a:solidFill>
                          <a:latin typeface="+mn-lt"/>
                          <a:ea typeface="+mn-ea"/>
                          <a:cs typeface="+mn-cs"/>
                        </a:rPr>
                        <a:t>50,000 units/kg body weight/dose IM in a single daily dose for 10 days OR</a:t>
                      </a:r>
                    </a:p>
                    <a:p>
                      <a:r>
                        <a:rPr lang="en-US" sz="1000" b="1" i="0" u="none" strike="noStrike" kern="1200" baseline="0" dirty="0">
                          <a:solidFill>
                            <a:schemeClr val="dk1"/>
                          </a:solidFill>
                          <a:latin typeface="+mn-lt"/>
                          <a:ea typeface="+mn-ea"/>
                          <a:cs typeface="+mn-cs"/>
                        </a:rPr>
                        <a:t>Benzathine penicillin </a:t>
                      </a:r>
                      <a:r>
                        <a:rPr lang="en-US" sz="1000" b="0" i="0" u="none" strike="noStrike" kern="1200" baseline="0" dirty="0">
                          <a:solidFill>
                            <a:schemeClr val="dk1"/>
                          </a:solidFill>
                          <a:latin typeface="+mn-lt"/>
                          <a:ea typeface="+mn-ea"/>
                          <a:cs typeface="+mn-cs"/>
                        </a:rPr>
                        <a:t>50,000 units/kg body wt. single IM injection </a:t>
                      </a:r>
                    </a:p>
                  </a:txBody>
                  <a:tcPr marL="68580" marR="68580" marT="34290" marB="34290"/>
                </a:tc>
                <a:tc>
                  <a:txBody>
                    <a:bodyPr/>
                    <a:lstStyle/>
                    <a:p>
                      <a:r>
                        <a:rPr lang="en-US" sz="1000" b="1" dirty="0"/>
                        <a:t>Treatment:</a:t>
                      </a:r>
                    </a:p>
                    <a:p>
                      <a:r>
                        <a:rPr lang="en-US" sz="1000" b="1" dirty="0"/>
                        <a:t>Benzathine penicillin G 50,000 </a:t>
                      </a:r>
                      <a:r>
                        <a:rPr lang="en-US" sz="1000" dirty="0"/>
                        <a:t>units/kg body weight/dose IM in a</a:t>
                      </a:r>
                    </a:p>
                    <a:p>
                      <a:r>
                        <a:rPr lang="en-US" sz="1000" dirty="0"/>
                        <a:t>single dose</a:t>
                      </a:r>
                    </a:p>
                    <a:p>
                      <a:r>
                        <a:rPr lang="en-US" sz="1000" dirty="0"/>
                        <a:t>* Another approach involves not treating the newborn if follow-up is</a:t>
                      </a:r>
                    </a:p>
                    <a:p>
                      <a:r>
                        <a:rPr lang="en-US" sz="1000" dirty="0"/>
                        <a:t>certain but providing close serologic follow-up every 2–3 months for 6</a:t>
                      </a:r>
                    </a:p>
                    <a:p>
                      <a:r>
                        <a:rPr lang="en-US" sz="1000" dirty="0"/>
                        <a:t>months for infants whose mothers’ nontreponemal titers decreased at</a:t>
                      </a:r>
                    </a:p>
                    <a:p>
                      <a:r>
                        <a:rPr lang="en-US" sz="1000" dirty="0"/>
                        <a:t>least fourfold after therapy for early syphilis or remained stable for low titer,</a:t>
                      </a:r>
                    </a:p>
                    <a:p>
                      <a:r>
                        <a:rPr lang="en-US" sz="1000" dirty="0"/>
                        <a:t>latent syphilis (VDRL &lt;1:2 or RPR &lt;1:4).</a:t>
                      </a:r>
                    </a:p>
                  </a:txBody>
                  <a:tcPr marL="68580" marR="68580" marT="34290" marB="34290"/>
                </a:tc>
                <a:tc>
                  <a:txBody>
                    <a:bodyPr/>
                    <a:lstStyle/>
                    <a:p>
                      <a:r>
                        <a:rPr lang="en-US" sz="1000" b="1" dirty="0"/>
                        <a:t>No</a:t>
                      </a:r>
                      <a:r>
                        <a:rPr lang="en-US" sz="1000" dirty="0"/>
                        <a:t> </a:t>
                      </a:r>
                      <a:r>
                        <a:rPr lang="en-US" sz="1000" b="1" dirty="0"/>
                        <a:t>treatment recommended</a:t>
                      </a:r>
                    </a:p>
                    <a:p>
                      <a:pPr marL="285750" indent="-285750">
                        <a:buFont typeface="Arial" panose="020B0604020202020204" pitchFamily="34" charset="0"/>
                        <a:buChar char="•"/>
                      </a:pPr>
                      <a:r>
                        <a:rPr lang="en-US" sz="1000" b="0" i="0" u="none" strike="noStrike" kern="1200" baseline="0" dirty="0">
                          <a:solidFill>
                            <a:schemeClr val="dk1"/>
                          </a:solidFill>
                          <a:latin typeface="+mn-lt"/>
                          <a:ea typeface="+mn-ea"/>
                          <a:cs typeface="+mn-cs"/>
                        </a:rPr>
                        <a:t>Benzathine penicillin 50,000 units/kg body weight as a single IM injection might be considered, if follow-up is uncertain and the neonate has a reactive nontreponemal test. </a:t>
                      </a:r>
                    </a:p>
                    <a:p>
                      <a:pPr marL="285750" indent="-285750">
                        <a:buFont typeface="Arial" panose="020B0604020202020204" pitchFamily="34" charset="0"/>
                        <a:buChar char="•"/>
                      </a:pPr>
                      <a:r>
                        <a:rPr lang="en-US" sz="1000" b="0" i="0" u="none" strike="noStrike" kern="1200" baseline="0" dirty="0">
                          <a:solidFill>
                            <a:schemeClr val="dk1"/>
                          </a:solidFill>
                          <a:latin typeface="+mn-lt"/>
                          <a:ea typeface="+mn-ea"/>
                          <a:cs typeface="+mn-cs"/>
                        </a:rPr>
                        <a:t>Neonates should be followed serologically to ensure the nontreponemal test returns to negative 	</a:t>
                      </a:r>
                    </a:p>
                    <a:p>
                      <a:endParaRPr lang="en-US" sz="1000" dirty="0"/>
                    </a:p>
                  </a:txBody>
                  <a:tcPr marL="68580" marR="68580" marT="34290" marB="34290"/>
                </a:tc>
                <a:extLst>
                  <a:ext uri="{0D108BD9-81ED-4DB2-BD59-A6C34878D82A}">
                    <a16:rowId xmlns:a16="http://schemas.microsoft.com/office/drawing/2014/main" val="4212206620"/>
                  </a:ext>
                </a:extLst>
              </a:tr>
            </a:tbl>
          </a:graphicData>
        </a:graphic>
      </p:graphicFrame>
      <p:sp>
        <p:nvSpPr>
          <p:cNvPr id="5" name="TextBox 4">
            <a:extLst>
              <a:ext uri="{FF2B5EF4-FFF2-40B4-BE49-F238E27FC236}">
                <a16:creationId xmlns:a16="http://schemas.microsoft.com/office/drawing/2014/main" id="{A508D93A-1109-4CE6-A3A7-4D457E2E383A}"/>
              </a:ext>
            </a:extLst>
          </p:cNvPr>
          <p:cNvSpPr txBox="1"/>
          <p:nvPr/>
        </p:nvSpPr>
        <p:spPr>
          <a:xfrm>
            <a:off x="6936443" y="5143500"/>
            <a:ext cx="2268069" cy="300082"/>
          </a:xfrm>
          <a:prstGeom prst="rect">
            <a:avLst/>
          </a:prstGeom>
          <a:noFill/>
        </p:spPr>
        <p:txBody>
          <a:bodyPr wrap="square" rtlCol="0">
            <a:spAutoFit/>
          </a:bodyPr>
          <a:lstStyle/>
          <a:p>
            <a:r>
              <a:rPr lang="en-US" sz="675" dirty="0">
                <a:hlinkClick r:id="rId2"/>
              </a:rPr>
              <a:t>https://www.cdc.gov/std/treatment-guidelines/default.htm</a:t>
            </a:r>
            <a:r>
              <a:rPr lang="en-US" sz="675" dirty="0"/>
              <a:t> </a:t>
            </a:r>
          </a:p>
        </p:txBody>
      </p:sp>
    </p:spTree>
    <p:extLst>
      <p:ext uri="{BB962C8B-B14F-4D97-AF65-F5344CB8AC3E}">
        <p14:creationId xmlns:p14="http://schemas.microsoft.com/office/powerpoint/2010/main" val="2371985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AC6788-E90A-313B-FB80-CAECED173618}"/>
              </a:ext>
            </a:extLst>
          </p:cNvPr>
          <p:cNvSpPr txBox="1">
            <a:spLocks noGrp="1"/>
          </p:cNvSpPr>
          <p:nvPr>
            <p:ph type="title" idx="4294967295"/>
          </p:nvPr>
        </p:nvSpPr>
        <p:spPr>
          <a:xfrm>
            <a:off x="411480" y="213360"/>
            <a:ext cx="827532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16773"/>
                </a:solidFill>
                <a:effectLst/>
                <a:uLnTx/>
                <a:uFillTx/>
                <a:latin typeface="Arial"/>
                <a:ea typeface="Arial"/>
                <a:cs typeface="Arial"/>
                <a:sym typeface="Arial"/>
              </a:rPr>
              <a:t>Congenital Syphilis Case Classification for Disease Reporting</a:t>
            </a:r>
          </a:p>
        </p:txBody>
      </p:sp>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218836" y="574665"/>
            <a:ext cx="8841343" cy="4709160"/>
          </a:xfrm>
        </p:spPr>
        <p:txBody>
          <a:bodyPr>
            <a:normAutofit fontScale="25000" lnSpcReduction="20000"/>
          </a:bodyPr>
          <a:lstStyle/>
          <a:p>
            <a:pPr algn="l">
              <a:buFont typeface="+mj-lt"/>
              <a:buAutoNum type="arabicPeriod"/>
            </a:pPr>
            <a:r>
              <a:rPr lang="en-US" sz="4800" b="0" dirty="0">
                <a:solidFill>
                  <a:srgbClr val="000000"/>
                </a:solidFill>
              </a:rPr>
              <a:t>Demonstration of </a:t>
            </a:r>
            <a:r>
              <a:rPr lang="en-US" sz="4800" i="1" dirty="0">
                <a:solidFill>
                  <a:srgbClr val="000000"/>
                </a:solidFill>
              </a:rPr>
              <a:t>Treponema pallidum </a:t>
            </a:r>
            <a:r>
              <a:rPr lang="en-US" sz="4800" b="0" dirty="0">
                <a:solidFill>
                  <a:srgbClr val="000000"/>
                </a:solidFill>
              </a:rPr>
              <a:t>in any infant body fluid or discharge, umbilical cord, autopsy, or placenta by darkfield, immunohistochemistry, staining, or other molecular testing (PCR) </a:t>
            </a:r>
            <a:r>
              <a:rPr lang="en-US" sz="4800" dirty="0">
                <a:solidFill>
                  <a:srgbClr val="000000"/>
                </a:solidFill>
              </a:rPr>
              <a:t>OR</a:t>
            </a:r>
          </a:p>
          <a:p>
            <a:pPr algn="l">
              <a:buFont typeface="+mj-lt"/>
              <a:buAutoNum type="arabicPeriod"/>
            </a:pPr>
            <a:r>
              <a:rPr lang="en-US" sz="4800" b="0" dirty="0">
                <a:solidFill>
                  <a:srgbClr val="000000"/>
                </a:solidFill>
              </a:rPr>
              <a:t>An infant whose </a:t>
            </a:r>
            <a:r>
              <a:rPr lang="en-US" sz="4800" dirty="0">
                <a:solidFill>
                  <a:srgbClr val="000000"/>
                </a:solidFill>
              </a:rPr>
              <a:t>mother had untreated or inadequately treated* syphilis at delivery, </a:t>
            </a:r>
            <a:r>
              <a:rPr lang="en-US" sz="4800" b="0" dirty="0">
                <a:solidFill>
                  <a:srgbClr val="000000"/>
                </a:solidFill>
              </a:rPr>
              <a:t>regardless of signs in the infant </a:t>
            </a:r>
            <a:r>
              <a:rPr lang="en-US" sz="4800" dirty="0">
                <a:solidFill>
                  <a:srgbClr val="000000"/>
                </a:solidFill>
              </a:rPr>
              <a:t>OR</a:t>
            </a:r>
            <a:endParaRPr lang="en-US" sz="4800" b="0" dirty="0">
              <a:solidFill>
                <a:srgbClr val="000000"/>
              </a:solidFill>
            </a:endParaRPr>
          </a:p>
          <a:p>
            <a:pPr algn="l">
              <a:buFont typeface="+mj-lt"/>
              <a:buAutoNum type="arabicPeriod"/>
            </a:pPr>
            <a:r>
              <a:rPr lang="en-US" sz="4800" b="0" dirty="0">
                <a:solidFill>
                  <a:srgbClr val="000000"/>
                </a:solidFill>
              </a:rPr>
              <a:t>An infant or child who has a reactive non-treponemal test for syphilis (Venereal Disease Research Laboratory [VDRL], rapid plasma </a:t>
            </a:r>
            <a:r>
              <a:rPr lang="en-US" sz="4800" b="0" dirty="0" err="1">
                <a:solidFill>
                  <a:srgbClr val="000000"/>
                </a:solidFill>
              </a:rPr>
              <a:t>reagin</a:t>
            </a:r>
            <a:r>
              <a:rPr lang="en-US" sz="4800" b="0" dirty="0">
                <a:solidFill>
                  <a:srgbClr val="000000"/>
                </a:solidFill>
              </a:rPr>
              <a:t> [RPR], or equivalent serologic methods) </a:t>
            </a:r>
            <a:r>
              <a:rPr lang="en-US" sz="4800" dirty="0">
                <a:solidFill>
                  <a:srgbClr val="000000"/>
                </a:solidFill>
              </a:rPr>
              <a:t>AND</a:t>
            </a:r>
            <a:r>
              <a:rPr lang="en-US" sz="4800" b="0" dirty="0">
                <a:solidFill>
                  <a:srgbClr val="000000"/>
                </a:solidFill>
              </a:rPr>
              <a:t> any one of the following:</a:t>
            </a:r>
          </a:p>
          <a:p>
            <a:pPr marL="557213" lvl="1" indent="-214313">
              <a:lnSpc>
                <a:spcPct val="120000"/>
              </a:lnSpc>
              <a:spcBef>
                <a:spcPts val="0"/>
              </a:spcBef>
              <a:spcAft>
                <a:spcPts val="0"/>
              </a:spcAft>
              <a:buFont typeface="+mj-lt"/>
              <a:buAutoNum type="arabicPeriod"/>
            </a:pPr>
            <a:r>
              <a:rPr lang="en-US" sz="4800" dirty="0">
                <a:solidFill>
                  <a:srgbClr val="000000"/>
                </a:solidFill>
              </a:rPr>
              <a:t>Any evidence of congenital syphilis on physical examination </a:t>
            </a:r>
          </a:p>
          <a:p>
            <a:pPr marL="557213" lvl="1" indent="-214313">
              <a:lnSpc>
                <a:spcPct val="120000"/>
              </a:lnSpc>
              <a:spcBef>
                <a:spcPts val="0"/>
              </a:spcBef>
              <a:spcAft>
                <a:spcPts val="0"/>
              </a:spcAft>
              <a:buFont typeface="+mj-lt"/>
              <a:buAutoNum type="arabicPeriod"/>
            </a:pPr>
            <a:r>
              <a:rPr lang="en-US" sz="4800" dirty="0">
                <a:solidFill>
                  <a:srgbClr val="000000"/>
                </a:solidFill>
              </a:rPr>
              <a:t>Any evidence of congenital syphilis on radiographs of long bones</a:t>
            </a:r>
          </a:p>
          <a:p>
            <a:pPr marL="557213" lvl="1" indent="-214313">
              <a:lnSpc>
                <a:spcPct val="120000"/>
              </a:lnSpc>
              <a:spcBef>
                <a:spcPts val="0"/>
              </a:spcBef>
              <a:spcAft>
                <a:spcPts val="0"/>
              </a:spcAft>
              <a:buFont typeface="+mj-lt"/>
              <a:buAutoNum type="arabicPeriod"/>
            </a:pPr>
            <a:r>
              <a:rPr lang="en-US" sz="4800" dirty="0">
                <a:solidFill>
                  <a:srgbClr val="000000"/>
                </a:solidFill>
              </a:rPr>
              <a:t>A reactive cerebrospinal fluid (CSF) venereal disease research laboratory test (VDRL) test</a:t>
            </a:r>
          </a:p>
          <a:p>
            <a:pPr marL="557213" lvl="1" indent="-214313">
              <a:lnSpc>
                <a:spcPct val="120000"/>
              </a:lnSpc>
              <a:spcBef>
                <a:spcPts val="0"/>
              </a:spcBef>
              <a:spcAft>
                <a:spcPts val="0"/>
              </a:spcAft>
              <a:buFont typeface="+mj-lt"/>
              <a:buAutoNum type="arabicPeriod"/>
            </a:pPr>
            <a:r>
              <a:rPr lang="en-US" sz="4800" dirty="0">
                <a:solidFill>
                  <a:srgbClr val="000000"/>
                </a:solidFill>
              </a:rPr>
              <a:t>In a non-traumatic lumbar puncture, an elevated CSF leukocyte (white blood cell, WBC) count or protein (without other cause):</a:t>
            </a:r>
          </a:p>
          <a:p>
            <a:pPr marL="685800" lvl="2" indent="0">
              <a:buNone/>
            </a:pPr>
            <a:r>
              <a:rPr lang="en-US" sz="4800" dirty="0">
                <a:solidFill>
                  <a:srgbClr val="000000"/>
                </a:solidFill>
              </a:rPr>
              <a:t>Suggested parameters for abnormal CSF WBC and protein values:</a:t>
            </a:r>
          </a:p>
          <a:p>
            <a:pPr marL="857250" lvl="2" indent="-171450">
              <a:buFont typeface="+mj-lt"/>
              <a:buAutoNum type="arabicPeriod"/>
            </a:pPr>
            <a:r>
              <a:rPr lang="en-US" sz="4800" dirty="0">
                <a:solidFill>
                  <a:srgbClr val="000000"/>
                </a:solidFill>
              </a:rPr>
              <a:t>During the first 30 days of life, a CSF WBC count of &gt;15 WBC/mm3 or a CSF protein &gt;120 mg/dl is abnormal.</a:t>
            </a:r>
          </a:p>
          <a:p>
            <a:pPr marL="857250" lvl="2" indent="-171450">
              <a:buFont typeface="+mj-lt"/>
              <a:buAutoNum type="arabicPeriod"/>
            </a:pPr>
            <a:r>
              <a:rPr lang="en-US" sz="4800" dirty="0">
                <a:solidFill>
                  <a:srgbClr val="000000"/>
                </a:solidFill>
              </a:rPr>
              <a:t>After the first 30 days of life, a CSF WBC count of &gt;5 WBC/mm3 or a CSF protein &gt;40 mg/dl, regardless of CSF serology. The treating clinician should be consulted to interpret the CSF values for the specific patient.</a:t>
            </a:r>
          </a:p>
          <a:p>
            <a:pPr algn="l"/>
            <a:r>
              <a:rPr lang="en-US" sz="4800" b="0" dirty="0">
                <a:solidFill>
                  <a:srgbClr val="000000"/>
                </a:solidFill>
              </a:rPr>
              <a:t>*Adequate treatment is defined as completion of a penicillin-based regimen, in accordance with CDC treatment guidelines, appropriate for stage of infection, initiated 30 or more days before delivery.</a:t>
            </a:r>
          </a:p>
          <a:p>
            <a:endParaRPr lang="en-US" dirty="0"/>
          </a:p>
        </p:txBody>
      </p:sp>
      <p:sp>
        <p:nvSpPr>
          <p:cNvPr id="4" name="TextBox 3">
            <a:extLst>
              <a:ext uri="{FF2B5EF4-FFF2-40B4-BE49-F238E27FC236}">
                <a16:creationId xmlns:a16="http://schemas.microsoft.com/office/drawing/2014/main" id="{4DD1242F-B5C5-4404-8A61-E75454ABE1FF}"/>
              </a:ext>
            </a:extLst>
          </p:cNvPr>
          <p:cNvSpPr txBox="1"/>
          <p:nvPr/>
        </p:nvSpPr>
        <p:spPr>
          <a:xfrm>
            <a:off x="344171" y="4314919"/>
            <a:ext cx="6472868" cy="253916"/>
          </a:xfrm>
          <a:prstGeom prst="rect">
            <a:avLst/>
          </a:prstGeom>
          <a:noFill/>
        </p:spPr>
        <p:txBody>
          <a:bodyPr wrap="square" rtlCol="0">
            <a:spAutoFit/>
          </a:bodyPr>
          <a:lstStyle/>
          <a:p>
            <a:r>
              <a:rPr lang="en-US" sz="1050" dirty="0">
                <a:hlinkClick r:id="rId2"/>
              </a:rPr>
              <a:t>https://ndc.services.cdc.gov/case-definitions/syphilis-congenital-2018/</a:t>
            </a:r>
            <a:r>
              <a:rPr lang="en-US" sz="1050" dirty="0"/>
              <a:t> </a:t>
            </a:r>
          </a:p>
        </p:txBody>
      </p:sp>
    </p:spTree>
    <p:extLst>
      <p:ext uri="{BB962C8B-B14F-4D97-AF65-F5344CB8AC3E}">
        <p14:creationId xmlns:p14="http://schemas.microsoft.com/office/powerpoint/2010/main" val="1164626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4620-F2EE-C0B3-744C-F39FEE8DE256}"/>
              </a:ext>
            </a:extLst>
          </p:cNvPr>
          <p:cNvSpPr>
            <a:spLocks noGrp="1"/>
          </p:cNvSpPr>
          <p:nvPr>
            <p:ph type="title"/>
          </p:nvPr>
        </p:nvSpPr>
        <p:spPr/>
        <p:txBody>
          <a:bodyPr>
            <a:normAutofit fontScale="90000"/>
          </a:bodyPr>
          <a:lstStyle/>
          <a:p>
            <a:r>
              <a:rPr lang="en-US" b="1" dirty="0" err="1">
                <a:solidFill>
                  <a:schemeClr val="accent6">
                    <a:lumMod val="25000"/>
                  </a:schemeClr>
                </a:solidFill>
                <a:latin typeface="+mj-lt"/>
                <a:cs typeface="Times New Roman" panose="02020603050405020304" pitchFamily="18" charset="0"/>
              </a:rPr>
              <a:t>DoxyPEP</a:t>
            </a:r>
            <a:endParaRPr lang="en-US" b="1" dirty="0">
              <a:solidFill>
                <a:schemeClr val="accent6">
                  <a:lumMod val="25000"/>
                </a:schemeClr>
              </a:solidFill>
              <a:latin typeface="+mj-lt"/>
              <a:cs typeface="Times New Roman" panose="02020603050405020304" pitchFamily="18" charset="0"/>
            </a:endParaRPr>
          </a:p>
        </p:txBody>
      </p:sp>
      <p:sp>
        <p:nvSpPr>
          <p:cNvPr id="3" name="Content Placeholder 2">
            <a:extLst>
              <a:ext uri="{FF2B5EF4-FFF2-40B4-BE49-F238E27FC236}">
                <a16:creationId xmlns:a16="http://schemas.microsoft.com/office/drawing/2014/main" id="{4D33E272-0AE6-EB1F-9C3A-52813A2FE8C9}"/>
              </a:ext>
            </a:extLst>
          </p:cNvPr>
          <p:cNvSpPr>
            <a:spLocks noGrp="1"/>
          </p:cNvSpPr>
          <p:nvPr>
            <p:ph idx="1"/>
          </p:nvPr>
        </p:nvSpPr>
        <p:spPr>
          <a:xfrm>
            <a:off x="628650" y="1017725"/>
            <a:ext cx="7572767" cy="4002626"/>
          </a:xfrm>
        </p:spPr>
        <p:txBody>
          <a:bodyPr>
            <a:normAutofit lnSpcReduction="10000"/>
          </a:bodyPr>
          <a:lstStyle/>
          <a:p>
            <a:r>
              <a:rPr lang="en-US" sz="2000" dirty="0">
                <a:solidFill>
                  <a:schemeClr val="tx1"/>
                </a:solidFill>
              </a:rPr>
              <a:t>Take 1 dose of </a:t>
            </a:r>
            <a:r>
              <a:rPr lang="en-US" sz="1800" dirty="0">
                <a:solidFill>
                  <a:schemeClr val="tx1"/>
                </a:solidFill>
              </a:rPr>
              <a:t>Doxycycline 200mg </a:t>
            </a:r>
          </a:p>
          <a:p>
            <a:pPr marL="0" indent="0">
              <a:buNone/>
            </a:pPr>
            <a:r>
              <a:rPr lang="en-US" sz="1800" dirty="0">
                <a:solidFill>
                  <a:schemeClr val="tx1"/>
                </a:solidFill>
              </a:rPr>
              <a:t>         &lt; 72 hours after condomless sex</a:t>
            </a:r>
          </a:p>
          <a:p>
            <a:pPr marL="0" indent="0">
              <a:buNone/>
            </a:pPr>
            <a:endParaRPr lang="en-US" sz="1800" dirty="0">
              <a:solidFill>
                <a:schemeClr val="tx1"/>
              </a:solidFill>
            </a:endParaRPr>
          </a:p>
          <a:p>
            <a:r>
              <a:rPr lang="en-US" sz="1800" dirty="0">
                <a:solidFill>
                  <a:schemeClr val="tx1"/>
                </a:solidFill>
              </a:rPr>
              <a:t>Prevention of chlamydia, gonorrhea, and syphilis</a:t>
            </a:r>
          </a:p>
          <a:p>
            <a:endParaRPr lang="en-US" sz="1800" dirty="0">
              <a:solidFill>
                <a:schemeClr val="tx1"/>
              </a:solidFill>
            </a:endParaRPr>
          </a:p>
          <a:p>
            <a:r>
              <a:rPr lang="en-US" sz="1800" dirty="0">
                <a:solidFill>
                  <a:schemeClr val="tx1"/>
                </a:solidFill>
              </a:rPr>
              <a:t>Who should receive </a:t>
            </a:r>
            <a:r>
              <a:rPr lang="en-US" sz="1800" dirty="0" err="1">
                <a:solidFill>
                  <a:schemeClr val="tx1"/>
                </a:solidFill>
              </a:rPr>
              <a:t>DoxyPEP</a:t>
            </a:r>
            <a:r>
              <a:rPr lang="en-US" sz="1800" dirty="0">
                <a:solidFill>
                  <a:schemeClr val="tx1"/>
                </a:solidFill>
              </a:rPr>
              <a:t>? </a:t>
            </a:r>
          </a:p>
          <a:p>
            <a:pPr lvl="2">
              <a:buFont typeface="Courier New" panose="02070309020205020404" pitchFamily="49" charset="0"/>
              <a:buChar char="o"/>
            </a:pPr>
            <a:r>
              <a:rPr lang="en-US" sz="1800" dirty="0">
                <a:solidFill>
                  <a:schemeClr val="tx1"/>
                </a:solidFill>
              </a:rPr>
              <a:t>Men who have sex with men (MSM)/Trans Women (TGW) on HIV </a:t>
            </a:r>
            <a:r>
              <a:rPr lang="en-US" sz="1800" dirty="0" err="1">
                <a:solidFill>
                  <a:schemeClr val="tx1"/>
                </a:solidFill>
              </a:rPr>
              <a:t>PrEP</a:t>
            </a:r>
            <a:r>
              <a:rPr lang="en-US" sz="1800" dirty="0">
                <a:solidFill>
                  <a:schemeClr val="tx1"/>
                </a:solidFill>
              </a:rPr>
              <a:t> or living with HIV</a:t>
            </a:r>
          </a:p>
          <a:p>
            <a:pPr lvl="2">
              <a:buFont typeface="Courier New" panose="02070309020205020404" pitchFamily="49" charset="0"/>
              <a:buChar char="o"/>
            </a:pPr>
            <a:r>
              <a:rPr lang="en-US" sz="1800" dirty="0">
                <a:solidFill>
                  <a:schemeClr val="tx1"/>
                </a:solidFill>
              </a:rPr>
              <a:t>If not on HIV </a:t>
            </a:r>
            <a:r>
              <a:rPr lang="en-US" sz="1800" dirty="0" err="1">
                <a:solidFill>
                  <a:schemeClr val="tx1"/>
                </a:solidFill>
              </a:rPr>
              <a:t>PrEP</a:t>
            </a:r>
            <a:r>
              <a:rPr lang="en-US" sz="1800" dirty="0">
                <a:solidFill>
                  <a:schemeClr val="tx1"/>
                </a:solidFill>
              </a:rPr>
              <a:t>, MSM/TGW with history of STIs within the past 12 months, sex work, </a:t>
            </a:r>
            <a:r>
              <a:rPr lang="en-US" sz="1800" dirty="0" err="1">
                <a:solidFill>
                  <a:schemeClr val="tx1"/>
                </a:solidFill>
              </a:rPr>
              <a:t>chemsex</a:t>
            </a:r>
            <a:r>
              <a:rPr lang="en-US" sz="1800" dirty="0">
                <a:solidFill>
                  <a:schemeClr val="tx1"/>
                </a:solidFill>
              </a:rPr>
              <a:t> (sex under the influence of drugs)</a:t>
            </a:r>
          </a:p>
          <a:p>
            <a:pPr marL="1073150" lvl="2" indent="0">
              <a:buNone/>
            </a:pPr>
            <a:r>
              <a:rPr lang="en-US" sz="1500" dirty="0">
                <a:hlinkClick r:id="rId2"/>
              </a:rPr>
              <a:t>Guidelines for the Use of Doxycycline Post-Exposure Prophylaxis for Bacterial STI Prevention (cdc.gov)</a:t>
            </a:r>
            <a:endParaRPr lang="en-US" sz="900" dirty="0"/>
          </a:p>
          <a:p>
            <a:pPr lvl="3">
              <a:buFont typeface="Courier New" panose="02070309020205020404" pitchFamily="49" charset="0"/>
              <a:buChar char="o"/>
            </a:pPr>
            <a:endParaRPr lang="en-US" sz="1800" dirty="0"/>
          </a:p>
          <a:p>
            <a:endParaRPr lang="en-US" sz="1800" dirty="0"/>
          </a:p>
        </p:txBody>
      </p:sp>
      <p:pic>
        <p:nvPicPr>
          <p:cNvPr id="4" name="Picture 2" descr="Doxycycline Capsules 100mg (50) POM - Bay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57" y="47195"/>
            <a:ext cx="2908243" cy="217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102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2357A-0CB0-D2EA-E2A3-D52E495B542A}"/>
              </a:ext>
            </a:extLst>
          </p:cNvPr>
          <p:cNvSpPr>
            <a:spLocks noGrp="1"/>
          </p:cNvSpPr>
          <p:nvPr>
            <p:ph type="title"/>
          </p:nvPr>
        </p:nvSpPr>
        <p:spPr/>
        <p:txBody>
          <a:bodyPr>
            <a:normAutofit fontScale="90000"/>
          </a:bodyPr>
          <a:lstStyle/>
          <a:p>
            <a:r>
              <a:rPr lang="en-US" sz="2800" b="1" kern="1200" dirty="0">
                <a:solidFill>
                  <a:schemeClr val="accent1">
                    <a:lumMod val="90000"/>
                    <a:lumOff val="10000"/>
                  </a:schemeClr>
                </a:solidFill>
                <a:latin typeface="Segoe UI"/>
                <a:cs typeface="Segoe UI"/>
              </a:rPr>
              <a:t>Case Investigation and Contact Tracing</a:t>
            </a:r>
            <a:br>
              <a:rPr lang="en-US" sz="900" kern="1200" dirty="0">
                <a:solidFill>
                  <a:schemeClr val="accent1">
                    <a:lumMod val="90000"/>
                    <a:lumOff val="10000"/>
                  </a:schemeClr>
                </a:solidFill>
                <a:latin typeface="Calibri" panose="020F0502020204030204"/>
              </a:rPr>
            </a:br>
            <a:endParaRPr lang="en-US" dirty="0">
              <a:solidFill>
                <a:schemeClr val="accent1">
                  <a:lumMod val="90000"/>
                  <a:lumOff val="10000"/>
                </a:schemeClr>
              </a:solidFill>
            </a:endParaRPr>
          </a:p>
        </p:txBody>
      </p:sp>
      <p:pic>
        <p:nvPicPr>
          <p:cNvPr id="2050" name="Picture 2" descr="different-people-holding-hands - JumpCO">
            <a:extLst>
              <a:ext uri="{FF2B5EF4-FFF2-40B4-BE49-F238E27FC236}">
                <a16:creationId xmlns:a16="http://schemas.microsoft.com/office/drawing/2014/main" id="{C87B5992-E2D3-D60A-6A82-0E827E039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73" y="1828800"/>
            <a:ext cx="2494444" cy="207468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a:extLst>
              <a:ext uri="{FF2B5EF4-FFF2-40B4-BE49-F238E27FC236}">
                <a16:creationId xmlns:a16="http://schemas.microsoft.com/office/drawing/2014/main" id="{C6831F71-11E3-24B0-518D-AE6BC1DA242C}"/>
              </a:ext>
            </a:extLst>
          </p:cNvPr>
          <p:cNvSpPr>
            <a:spLocks noGrp="1"/>
          </p:cNvSpPr>
          <p:nvPr>
            <p:ph type="body" idx="1"/>
          </p:nvPr>
        </p:nvSpPr>
        <p:spPr>
          <a:xfrm>
            <a:off x="2843092" y="1408433"/>
            <a:ext cx="6240876" cy="3262312"/>
          </a:xfrm>
        </p:spPr>
        <p:txBody>
          <a:bodyPr>
            <a:normAutofit/>
          </a:bodyPr>
          <a:lstStyle/>
          <a:p>
            <a:pPr marL="0" indent="0">
              <a:buNone/>
            </a:pPr>
            <a:endParaRPr lang="en-US" b="1" i="0" dirty="0">
              <a:solidFill>
                <a:srgbClr val="016773"/>
              </a:solidFill>
              <a:effectLst/>
              <a:latin typeface="Calibri" panose="020F0502020204030204" pitchFamily="34" charset="0"/>
            </a:endParaRPr>
          </a:p>
          <a:p>
            <a:pPr marL="0" indent="0">
              <a:buNone/>
            </a:pPr>
            <a:r>
              <a:rPr lang="en-US" sz="2000" b="1" i="0" dirty="0">
                <a:solidFill>
                  <a:srgbClr val="016773"/>
                </a:solidFill>
                <a:effectLst/>
                <a:latin typeface="Calibri" panose="020F0502020204030204" pitchFamily="34" charset="0"/>
              </a:rPr>
              <a:t>Importance of identifying and referring sexual contacts/partners to syphilis cases for presumptive treatment to stop community-level transmission</a:t>
            </a:r>
          </a:p>
          <a:p>
            <a:pPr marL="0" indent="0">
              <a:buNone/>
            </a:pPr>
            <a:endParaRPr lang="en-US" sz="2000" b="1" i="0" dirty="0">
              <a:solidFill>
                <a:srgbClr val="000000"/>
              </a:solidFill>
              <a:effectLst/>
            </a:endParaRPr>
          </a:p>
          <a:p>
            <a:r>
              <a:rPr lang="en-US" sz="2000" b="1" i="0" dirty="0">
                <a:solidFill>
                  <a:srgbClr val="000000"/>
                </a:solidFill>
                <a:effectLst/>
              </a:rPr>
              <a:t>Partner services is an effective method to identify undiagnosed cases of syphilis and other STIs.  It has a higher yield than screening</a:t>
            </a:r>
            <a:r>
              <a:rPr lang="en-US" sz="2000" b="0" i="0" dirty="0">
                <a:solidFill>
                  <a:srgbClr val="000000"/>
                </a:solidFill>
                <a:effectLst/>
              </a:rPr>
              <a:t>.</a:t>
            </a:r>
          </a:p>
          <a:p>
            <a:pPr marL="46435" lvl="1" indent="0">
              <a:buNone/>
            </a:pPr>
            <a:endParaRPr lang="en-US" dirty="0"/>
          </a:p>
        </p:txBody>
      </p:sp>
    </p:spTree>
    <p:extLst>
      <p:ext uri="{BB962C8B-B14F-4D97-AF65-F5344CB8AC3E}">
        <p14:creationId xmlns:p14="http://schemas.microsoft.com/office/powerpoint/2010/main" val="37617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2AEC0-73F2-4589-D24E-9952AF82878D}"/>
              </a:ext>
            </a:extLst>
          </p:cNvPr>
          <p:cNvSpPr>
            <a:spLocks noGrp="1"/>
          </p:cNvSpPr>
          <p:nvPr>
            <p:ph type="title"/>
          </p:nvPr>
        </p:nvSpPr>
        <p:spPr/>
        <p:txBody>
          <a:bodyPr>
            <a:normAutofit fontScale="90000"/>
          </a:bodyPr>
          <a:lstStyle/>
          <a:p>
            <a:br>
              <a:rPr lang="en-US" dirty="0"/>
            </a:br>
            <a:r>
              <a:rPr lang="en-US" dirty="0"/>
              <a:t>Train Public Health Staff for </a:t>
            </a:r>
            <a:br>
              <a:rPr lang="en-US" dirty="0"/>
            </a:br>
            <a:r>
              <a:rPr lang="en-US" dirty="0"/>
              <a:t>Disease Intervention/Partner Services</a:t>
            </a:r>
            <a:br>
              <a:rPr lang="en-US" dirty="0"/>
            </a:br>
            <a:endParaRPr lang="en-US" dirty="0"/>
          </a:p>
        </p:txBody>
      </p:sp>
      <p:pic>
        <p:nvPicPr>
          <p:cNvPr id="4" name="Picture 3" descr="A diagram of a training programs in CDC Train and Skills-building programs. ">
            <a:extLst>
              <a:ext uri="{FF2B5EF4-FFF2-40B4-BE49-F238E27FC236}">
                <a16:creationId xmlns:a16="http://schemas.microsoft.com/office/drawing/2014/main" id="{0AE45CDD-50DF-D91E-03DB-84BF51DC0B7C}"/>
              </a:ext>
            </a:extLst>
          </p:cNvPr>
          <p:cNvPicPr>
            <a:picLocks noChangeAspect="1"/>
          </p:cNvPicPr>
          <p:nvPr/>
        </p:nvPicPr>
        <p:blipFill>
          <a:blip r:embed="rId2"/>
          <a:stretch>
            <a:fillRect/>
          </a:stretch>
        </p:blipFill>
        <p:spPr>
          <a:xfrm>
            <a:off x="628651" y="1237128"/>
            <a:ext cx="7035288" cy="3504335"/>
          </a:xfrm>
          <a:prstGeom prst="rect">
            <a:avLst/>
          </a:prstGeom>
        </p:spPr>
      </p:pic>
      <p:sp>
        <p:nvSpPr>
          <p:cNvPr id="2" name="Text Placeholder 1">
            <a:extLst>
              <a:ext uri="{FF2B5EF4-FFF2-40B4-BE49-F238E27FC236}">
                <a16:creationId xmlns:a16="http://schemas.microsoft.com/office/drawing/2014/main" id="{77E94E14-3007-DD43-C8AD-454D5E4F66E1}"/>
              </a:ext>
            </a:extLst>
          </p:cNvPr>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48CF4DFE-C793-35DC-FF6E-41E2AF06C531}"/>
              </a:ext>
            </a:extLst>
          </p:cNvPr>
          <p:cNvSpPr txBox="1"/>
          <p:nvPr/>
        </p:nvSpPr>
        <p:spPr>
          <a:xfrm>
            <a:off x="1196729" y="4741464"/>
            <a:ext cx="6361610" cy="369332"/>
          </a:xfrm>
          <a:prstGeom prst="rect">
            <a:avLst/>
          </a:prstGeom>
          <a:noFill/>
        </p:spPr>
        <p:txBody>
          <a:bodyPr wrap="square">
            <a:spAutoFit/>
          </a:bodyPr>
          <a:lstStyle/>
          <a:p>
            <a:r>
              <a:rPr lang="en-US" sz="1800" b="1" i="0" dirty="0">
                <a:solidFill>
                  <a:srgbClr val="016773"/>
                </a:solidFill>
                <a:effectLst/>
                <a:latin typeface="inherit"/>
                <a:hlinkClick r:id="rId3"/>
              </a:rPr>
              <a:t>https://www.cdc.gov/std/training/courses.htm</a:t>
            </a:r>
            <a:endParaRPr lang="en-US" dirty="0"/>
          </a:p>
        </p:txBody>
      </p:sp>
    </p:spTree>
    <p:extLst>
      <p:ext uri="{BB962C8B-B14F-4D97-AF65-F5344CB8AC3E}">
        <p14:creationId xmlns:p14="http://schemas.microsoft.com/office/powerpoint/2010/main" val="21677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B5E0E-3CD5-C565-D04B-EF44887472F0}"/>
              </a:ext>
            </a:extLst>
          </p:cNvPr>
          <p:cNvSpPr>
            <a:spLocks noGrp="1"/>
          </p:cNvSpPr>
          <p:nvPr>
            <p:ph type="title"/>
          </p:nvPr>
        </p:nvSpPr>
        <p:spPr>
          <a:xfrm>
            <a:off x="72115" y="17180"/>
            <a:ext cx="6787800" cy="709200"/>
          </a:xfrm>
        </p:spPr>
        <p:txBody>
          <a:bodyPr/>
          <a:lstStyle/>
          <a:p>
            <a:r>
              <a:rPr lang="en-US" dirty="0"/>
              <a:t>HIV Pre Exposure Prophylaxis</a:t>
            </a:r>
          </a:p>
        </p:txBody>
      </p:sp>
      <p:sp>
        <p:nvSpPr>
          <p:cNvPr id="5" name="TextBox 4">
            <a:extLst>
              <a:ext uri="{FF2B5EF4-FFF2-40B4-BE49-F238E27FC236}">
                <a16:creationId xmlns:a16="http://schemas.microsoft.com/office/drawing/2014/main" id="{622B7378-A2D5-1F54-5AEA-530C6F57C209}"/>
              </a:ext>
            </a:extLst>
          </p:cNvPr>
          <p:cNvSpPr txBox="1"/>
          <p:nvPr/>
        </p:nvSpPr>
        <p:spPr>
          <a:xfrm>
            <a:off x="0" y="4712613"/>
            <a:ext cx="9144000" cy="430887"/>
          </a:xfrm>
          <a:prstGeom prst="rect">
            <a:avLst/>
          </a:prstGeom>
          <a:noFill/>
        </p:spPr>
        <p:txBody>
          <a:bodyPr wrap="square" rtlCol="0">
            <a:spAutoFit/>
          </a:bodyPr>
          <a:lstStyle/>
          <a:p>
            <a:r>
              <a:rPr lang="en-US" sz="1050" dirty="0">
                <a:hlinkClick r:id="rId3"/>
              </a:rPr>
              <a:t>US Public Health Service: PREEXPOSURE PROPHYLAXIS FOR THE PREVENTION OF HIV INFECTION IN THE UNITED STATES – 2021 UPDATE, A CLINICAL PRACTICE GUIDELINE (cdc.gov)</a:t>
            </a:r>
            <a:endParaRPr lang="en-US" sz="1050" dirty="0"/>
          </a:p>
        </p:txBody>
      </p:sp>
      <p:pic>
        <p:nvPicPr>
          <p:cNvPr id="9" name="Picture 8" descr="A flow chart of HIV Pre Exposure Prophylaxis">
            <a:extLst>
              <a:ext uri="{FF2B5EF4-FFF2-40B4-BE49-F238E27FC236}">
                <a16:creationId xmlns:a16="http://schemas.microsoft.com/office/drawing/2014/main" id="{369076BB-2822-B861-5B4C-C4B315215F9B}"/>
              </a:ext>
            </a:extLst>
          </p:cNvPr>
          <p:cNvPicPr>
            <a:picLocks noChangeAspect="1"/>
          </p:cNvPicPr>
          <p:nvPr/>
        </p:nvPicPr>
        <p:blipFill>
          <a:blip r:embed="rId4"/>
          <a:stretch>
            <a:fillRect/>
          </a:stretch>
        </p:blipFill>
        <p:spPr>
          <a:xfrm>
            <a:off x="368356" y="620202"/>
            <a:ext cx="8178106" cy="3975651"/>
          </a:xfrm>
          <a:prstGeom prst="rect">
            <a:avLst/>
          </a:prstGeom>
        </p:spPr>
      </p:pic>
      <p:sp>
        <p:nvSpPr>
          <p:cNvPr id="10" name="Rectangle: Rounded Corners 9" descr="Red rectangle around MSM: GC, chlamydia, or syphilis and MSW and WSM: GC or syphilis">
            <a:extLst>
              <a:ext uri="{FF2B5EF4-FFF2-40B4-BE49-F238E27FC236}">
                <a16:creationId xmlns:a16="http://schemas.microsoft.com/office/drawing/2014/main" id="{513C91EE-92BA-3EA7-1B8A-2EFD69F0867B}"/>
              </a:ext>
            </a:extLst>
          </p:cNvPr>
          <p:cNvSpPr/>
          <p:nvPr/>
        </p:nvSpPr>
        <p:spPr>
          <a:xfrm>
            <a:off x="4770783" y="2865281"/>
            <a:ext cx="3124862" cy="943394"/>
          </a:xfrm>
          <a:prstGeom prst="round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77A621-66E7-C5F9-529B-31DC2741B676}"/>
              </a:ext>
            </a:extLst>
          </p:cNvPr>
          <p:cNvSpPr>
            <a:spLocks noGrp="1"/>
          </p:cNvSpPr>
          <p:nvPr>
            <p:ph type="title"/>
          </p:nvPr>
        </p:nvSpPr>
        <p:spPr/>
        <p:txBody>
          <a:bodyPr/>
          <a:lstStyle/>
          <a:p>
            <a:r>
              <a:rPr lang="en-US" dirty="0"/>
              <a:t>Provider Education Resources</a:t>
            </a:r>
          </a:p>
        </p:txBody>
      </p:sp>
      <p:sp>
        <p:nvSpPr>
          <p:cNvPr id="2" name="Text Placeholder 1">
            <a:extLst>
              <a:ext uri="{FF2B5EF4-FFF2-40B4-BE49-F238E27FC236}">
                <a16:creationId xmlns:a16="http://schemas.microsoft.com/office/drawing/2014/main" id="{9B4BEA33-7CD6-6C0A-8CE4-69EABCFB4D51}"/>
              </a:ext>
            </a:extLst>
          </p:cNvPr>
          <p:cNvSpPr>
            <a:spLocks noGrp="1"/>
          </p:cNvSpPr>
          <p:nvPr>
            <p:ph type="body" idx="1"/>
          </p:nvPr>
        </p:nvSpPr>
        <p:spPr>
          <a:xfrm>
            <a:off x="153680" y="1230905"/>
            <a:ext cx="8836639" cy="3579299"/>
          </a:xfrm>
        </p:spPr>
        <p:txBody>
          <a:bodyPr>
            <a:normAutofit fontScale="40000" lnSpcReduction="20000"/>
          </a:bodyPr>
          <a:lstStyle/>
          <a:p>
            <a:pPr>
              <a:defRPr/>
            </a:pPr>
            <a:r>
              <a:rPr lang="en-US" sz="4800" dirty="0">
                <a:solidFill>
                  <a:srgbClr val="061F57"/>
                </a:solidFill>
                <a:latin typeface="Segoe UI"/>
                <a:ea typeface="+mn-lt"/>
                <a:cs typeface="Calibri" panose="020F0502020204030204"/>
              </a:rPr>
              <a:t>CDC STD Treatment Guidelines: </a:t>
            </a:r>
            <a:r>
              <a:rPr lang="en-US" sz="3500" dirty="0">
                <a:solidFill>
                  <a:srgbClr val="061F57"/>
                </a:solidFill>
                <a:latin typeface="Segoe UI"/>
                <a:ea typeface="+mn-lt"/>
                <a:cs typeface="Calibri" panose="020F0502020204030204"/>
              </a:rPr>
              <a:t> </a:t>
            </a:r>
            <a:r>
              <a:rPr lang="en-US" sz="3500" dirty="0">
                <a:solidFill>
                  <a:srgbClr val="061F57"/>
                </a:solidFill>
                <a:latin typeface="Segoe UI"/>
                <a:ea typeface="+mn-lt"/>
                <a:cs typeface="Calibri" panose="020F0502020204030204"/>
                <a:hlinkClick r:id="rId2"/>
              </a:rPr>
              <a:t>https://www.cdc.gov/std/treatment-guidelines/default.htm</a:t>
            </a:r>
            <a:endParaRPr lang="en-US" sz="35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CDC STD Surveillance: </a:t>
            </a:r>
            <a:r>
              <a:rPr lang="en-US" sz="4000" dirty="0">
                <a:hlinkClick r:id="rId3"/>
              </a:rPr>
              <a:t>https://www.cdc.gov/std/statistics/2022/default.htm</a:t>
            </a:r>
            <a:r>
              <a:rPr lang="en-US" sz="4000" dirty="0"/>
              <a:t> </a:t>
            </a:r>
            <a:endParaRPr lang="en-US" sz="48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Indian Country Infectious Disease ECHO: </a:t>
            </a:r>
            <a:r>
              <a:rPr lang="en-US" sz="4000" dirty="0">
                <a:solidFill>
                  <a:srgbClr val="061F57"/>
                </a:solidFill>
                <a:latin typeface="Segoe UI"/>
                <a:ea typeface="+mn-lt"/>
                <a:cs typeface="Calibri" panose="020F0502020204030204"/>
                <a:hlinkClick r:id="rId4"/>
              </a:rPr>
              <a:t>www.IndianCountryECHO.org</a:t>
            </a:r>
            <a:r>
              <a:rPr lang="en-US" sz="4000" dirty="0">
                <a:solidFill>
                  <a:srgbClr val="061F57"/>
                </a:solidFill>
                <a:latin typeface="Segoe UI"/>
                <a:ea typeface="+mn-lt"/>
                <a:cs typeface="Calibri" panose="020F0502020204030204"/>
              </a:rPr>
              <a:t>   </a:t>
            </a:r>
            <a:endParaRPr lang="en-US" sz="4800" dirty="0">
              <a:solidFill>
                <a:srgbClr val="061F57"/>
              </a:solidFill>
              <a:latin typeface="Segoe UI"/>
              <a:ea typeface="+mn-lt"/>
              <a:cs typeface="Calibri" panose="020F0502020204030204"/>
            </a:endParaRPr>
          </a:p>
          <a:p>
            <a:pPr>
              <a:defRPr/>
            </a:pPr>
            <a:r>
              <a:rPr lang="en-US" sz="4800" dirty="0">
                <a:solidFill>
                  <a:srgbClr val="061F57"/>
                </a:solidFill>
                <a:latin typeface="Segoe UI"/>
                <a:ea typeface="+mn-lt"/>
                <a:cs typeface="Calibri" panose="020F0502020204030204"/>
              </a:rPr>
              <a:t>CDC STD Prevention Training Centers:  </a:t>
            </a:r>
            <a:r>
              <a:rPr lang="en-US" sz="3500" dirty="0">
                <a:solidFill>
                  <a:srgbClr val="061F57"/>
                </a:solidFill>
                <a:latin typeface="Segoe UI"/>
                <a:ea typeface="+mn-lt"/>
                <a:cs typeface="Calibri" panose="020F0502020204030204"/>
                <a:hlinkClick r:id="rId5"/>
              </a:rPr>
              <a:t>https://www.cdc.gov/std/training/default.htm</a:t>
            </a:r>
            <a:r>
              <a:rPr lang="en-US" sz="35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University of Washington STD CME sessions:  </a:t>
            </a:r>
            <a:r>
              <a:rPr lang="en-US" sz="4800" dirty="0">
                <a:solidFill>
                  <a:srgbClr val="061F57"/>
                </a:solidFill>
                <a:latin typeface="Segoe UI"/>
                <a:ea typeface="+mn-lt"/>
                <a:cs typeface="Calibri" panose="020F0502020204030204"/>
                <a:hlinkClick r:id="rId6"/>
              </a:rPr>
              <a:t>https://www.std.uw.edu/</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California Prevention Training Center Online: </a:t>
            </a:r>
            <a:r>
              <a:rPr lang="en-US" sz="4800" dirty="0">
                <a:solidFill>
                  <a:srgbClr val="061F57"/>
                </a:solidFill>
                <a:latin typeface="Segoe UI"/>
                <a:ea typeface="+mn-lt"/>
                <a:cs typeface="Calibri" panose="020F0502020204030204"/>
                <a:hlinkClick r:id="rId7"/>
              </a:rPr>
              <a:t>https://www.stdhivtraining.org/online_courses.html</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Johns Hopkins STD Prevention Training: </a:t>
            </a:r>
            <a:r>
              <a:rPr lang="en-US" sz="4800" dirty="0">
                <a:solidFill>
                  <a:srgbClr val="061F57"/>
                </a:solidFill>
                <a:latin typeface="Segoe UI"/>
                <a:ea typeface="+mn-lt"/>
                <a:cs typeface="Calibri" panose="020F0502020204030204"/>
                <a:hlinkClick r:id="rId8"/>
              </a:rPr>
              <a:t>https://www.stdpreventiontraining.com/</a:t>
            </a:r>
            <a:r>
              <a:rPr lang="en-US" sz="4800" dirty="0">
                <a:solidFill>
                  <a:srgbClr val="061F57"/>
                </a:solidFill>
                <a:latin typeface="Segoe UI"/>
                <a:ea typeface="+mn-lt"/>
                <a:cs typeface="Calibri" panose="020F0502020204030204"/>
              </a:rPr>
              <a:t> </a:t>
            </a:r>
          </a:p>
          <a:p>
            <a:pPr>
              <a:defRPr/>
            </a:pPr>
            <a:r>
              <a:rPr lang="en-US" sz="4800" dirty="0">
                <a:solidFill>
                  <a:srgbClr val="061F57"/>
                </a:solidFill>
                <a:latin typeface="Segoe UI"/>
                <a:ea typeface="+mn-lt"/>
                <a:cs typeface="Calibri" panose="020F0502020204030204"/>
              </a:rPr>
              <a:t>New York City STD/HIV Prevention Training Center: </a:t>
            </a:r>
            <a:r>
              <a:rPr lang="en-US" sz="4000" dirty="0">
                <a:solidFill>
                  <a:srgbClr val="061F57"/>
                </a:solidFill>
                <a:latin typeface="Segoe UI"/>
                <a:ea typeface="+mn-lt"/>
                <a:cs typeface="Calibri" panose="020F0502020204030204"/>
                <a:hlinkClick r:id="rId9"/>
              </a:rPr>
              <a:t>https://www.nycptc.org/</a:t>
            </a:r>
            <a:r>
              <a:rPr lang="en-US" sz="4000" dirty="0">
                <a:solidFill>
                  <a:srgbClr val="061F57"/>
                </a:solidFill>
                <a:latin typeface="Segoe UI"/>
                <a:ea typeface="+mn-lt"/>
                <a:cs typeface="Calibri" panose="020F0502020204030204"/>
              </a:rPr>
              <a:t>  </a:t>
            </a:r>
            <a:endParaRPr lang="en-US" sz="4800" dirty="0">
              <a:solidFill>
                <a:srgbClr val="061F57"/>
              </a:solidFill>
              <a:latin typeface="Segoe UI"/>
              <a:ea typeface="+mn-lt"/>
              <a:cs typeface="Calibri" panose="020F0502020204030204"/>
            </a:endParaRPr>
          </a:p>
          <a:p>
            <a:endParaRPr lang="en-US" dirty="0"/>
          </a:p>
        </p:txBody>
      </p:sp>
    </p:spTree>
    <p:extLst>
      <p:ext uri="{BB962C8B-B14F-4D97-AF65-F5344CB8AC3E}">
        <p14:creationId xmlns:p14="http://schemas.microsoft.com/office/powerpoint/2010/main" val="212640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4E553-7533-3FF5-973C-59AEE0398EFF}"/>
              </a:ext>
            </a:extLst>
          </p:cNvPr>
          <p:cNvSpPr>
            <a:spLocks noGrp="1"/>
          </p:cNvSpPr>
          <p:nvPr>
            <p:ph type="title"/>
          </p:nvPr>
        </p:nvSpPr>
        <p:spPr/>
        <p:txBody>
          <a:bodyPr/>
          <a:lstStyle/>
          <a:p>
            <a:r>
              <a:rPr lang="en-US" dirty="0"/>
              <a:t>Learning Objectives</a:t>
            </a:r>
          </a:p>
        </p:txBody>
      </p:sp>
      <p:sp>
        <p:nvSpPr>
          <p:cNvPr id="2" name="Text Placeholder 1">
            <a:extLst>
              <a:ext uri="{FF2B5EF4-FFF2-40B4-BE49-F238E27FC236}">
                <a16:creationId xmlns:a16="http://schemas.microsoft.com/office/drawing/2014/main" id="{B0E8AA75-A088-3571-93DC-F60C49A01B17}"/>
              </a:ext>
            </a:extLst>
          </p:cNvPr>
          <p:cNvSpPr>
            <a:spLocks noGrp="1"/>
          </p:cNvSpPr>
          <p:nvPr>
            <p:ph type="body" idx="1"/>
          </p:nvPr>
        </p:nvSpPr>
        <p:spPr/>
        <p:txBody>
          <a:bodyPr/>
          <a:lstStyle/>
          <a:p>
            <a:pPr marL="127000" indent="0">
              <a:buNone/>
            </a:pPr>
            <a:r>
              <a:rPr lang="en-US"/>
              <a:t>By the end of this presentation, participants will be able to:</a:t>
            </a:r>
          </a:p>
          <a:p>
            <a:r>
              <a:rPr lang="en-US" dirty="0"/>
              <a:t>Interpret statewide syphilis and congenital syphilis surveillance data, including understanding key indicators, demographics, and risk factors associated with syphilis transmission to better diagnose syphilis infections.</a:t>
            </a:r>
          </a:p>
          <a:p>
            <a:r>
              <a:rPr lang="en-US" dirty="0"/>
              <a:t>Accurately define and explain stages of syphilis, including its transmission, pathophysiology, and clinical manifestations, to better manage syphilis infections.</a:t>
            </a:r>
          </a:p>
          <a:p>
            <a:r>
              <a:rPr lang="en-US" dirty="0"/>
              <a:t>Apply testing and treatment regimens of syphilis and congenital syphilis to identify and apply best practices in testing, treatment, and prevention strategies. </a:t>
            </a:r>
          </a:p>
        </p:txBody>
      </p:sp>
    </p:spTree>
    <p:extLst>
      <p:ext uri="{BB962C8B-B14F-4D97-AF65-F5344CB8AC3E}">
        <p14:creationId xmlns:p14="http://schemas.microsoft.com/office/powerpoint/2010/main" val="226480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580C0-68E9-1C99-C7F0-4D58AB180154}"/>
              </a:ext>
            </a:extLst>
          </p:cNvPr>
          <p:cNvSpPr>
            <a:spLocks noGrp="1"/>
          </p:cNvSpPr>
          <p:nvPr>
            <p:ph type="title"/>
          </p:nvPr>
        </p:nvSpPr>
        <p:spPr/>
        <p:txBody>
          <a:bodyPr/>
          <a:lstStyle/>
          <a:p>
            <a:r>
              <a:rPr lang="en-US" dirty="0"/>
              <a:t>Summary and Best Practices </a:t>
            </a:r>
          </a:p>
        </p:txBody>
      </p:sp>
      <p:sp>
        <p:nvSpPr>
          <p:cNvPr id="2" name="Text Placeholder 1">
            <a:extLst>
              <a:ext uri="{FF2B5EF4-FFF2-40B4-BE49-F238E27FC236}">
                <a16:creationId xmlns:a16="http://schemas.microsoft.com/office/drawing/2014/main" id="{713BD62C-0CC4-EDFC-BB06-5F6E352EBE4E}"/>
              </a:ext>
            </a:extLst>
          </p:cNvPr>
          <p:cNvSpPr>
            <a:spLocks noGrp="1"/>
          </p:cNvSpPr>
          <p:nvPr>
            <p:ph type="body" idx="1"/>
          </p:nvPr>
        </p:nvSpPr>
        <p:spPr/>
        <p:txBody>
          <a:bodyPr>
            <a:normAutofit lnSpcReduction="10000"/>
          </a:bodyPr>
          <a:lstStyle/>
          <a:p>
            <a:r>
              <a:rPr lang="en-US" sz="2000" dirty="0"/>
              <a:t>Broad screening of sexually active patients in primary and acute care, including emergency departments</a:t>
            </a:r>
          </a:p>
          <a:p>
            <a:r>
              <a:rPr lang="en-US" sz="2000" dirty="0"/>
              <a:t>3-time point syphilis screening in pregnancy</a:t>
            </a:r>
          </a:p>
          <a:p>
            <a:r>
              <a:rPr lang="en-US" sz="2000" dirty="0"/>
              <a:t>Symptom recognition and appropriated staging to guide treatment</a:t>
            </a:r>
          </a:p>
          <a:p>
            <a:r>
              <a:rPr lang="en-US" sz="2000" dirty="0"/>
              <a:t>Understanding lab algorithms within your clinical setting</a:t>
            </a:r>
          </a:p>
          <a:p>
            <a:r>
              <a:rPr lang="en-US" sz="2000" dirty="0"/>
              <a:t>Case reporting</a:t>
            </a:r>
          </a:p>
          <a:p>
            <a:r>
              <a:rPr lang="en-US" sz="2000" dirty="0"/>
              <a:t>Contact </a:t>
            </a:r>
            <a:r>
              <a:rPr lang="en-US" sz="2000"/>
              <a:t>tracing and </a:t>
            </a:r>
            <a:r>
              <a:rPr lang="en-US" sz="2000" dirty="0"/>
              <a:t>presumptive treatment of sexual partners</a:t>
            </a:r>
          </a:p>
          <a:p>
            <a:r>
              <a:rPr lang="en-US" sz="2000" dirty="0" err="1"/>
              <a:t>PrEP</a:t>
            </a:r>
            <a:r>
              <a:rPr lang="en-US" sz="2000" dirty="0"/>
              <a:t> and </a:t>
            </a:r>
            <a:r>
              <a:rPr lang="en-US" sz="2000" dirty="0" err="1"/>
              <a:t>doxyPEP</a:t>
            </a:r>
            <a:endParaRPr lang="en-US" sz="2000" dirty="0"/>
          </a:p>
          <a:p>
            <a:endParaRPr lang="en-US" dirty="0"/>
          </a:p>
        </p:txBody>
      </p:sp>
    </p:spTree>
    <p:extLst>
      <p:ext uri="{BB962C8B-B14F-4D97-AF65-F5344CB8AC3E}">
        <p14:creationId xmlns:p14="http://schemas.microsoft.com/office/powerpoint/2010/main" val="354071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6D7A586D-7204-40B7-A360-B80424692D15}"/>
              </a:ext>
            </a:extLst>
          </p:cNvPr>
          <p:cNvSpPr>
            <a:spLocks noGrp="1"/>
          </p:cNvSpPr>
          <p:nvPr>
            <p:ph type="title"/>
          </p:nvPr>
        </p:nvSpPr>
        <p:spPr>
          <a:xfrm>
            <a:off x="431515" y="239486"/>
            <a:ext cx="7705217" cy="772886"/>
          </a:xfrm>
        </p:spPr>
        <p:txBody>
          <a:bodyPr spcFirstLastPara="1" vert="horz" wrap="square" lIns="68580" tIns="34290" rIns="68580" bIns="34290" rtlCol="0" anchor="ctr" anchorCtr="0">
            <a:normAutofit/>
          </a:bodyPr>
          <a:lstStyle/>
          <a:p>
            <a:pPr algn="ctr">
              <a:spcBef>
                <a:spcPct val="0"/>
              </a:spcBef>
            </a:pPr>
            <a:r>
              <a:rPr lang="en-US" sz="3000" b="1" dirty="0">
                <a:solidFill>
                  <a:srgbClr val="002060"/>
                </a:solidFill>
              </a:rPr>
              <a:t>Think Syphilis </a:t>
            </a:r>
            <a:r>
              <a:rPr lang="en-US" sz="3000" b="1" dirty="0">
                <a:solidFill>
                  <a:schemeClr val="bg1"/>
                </a:solidFill>
              </a:rPr>
              <a:t>Campaign</a:t>
            </a:r>
          </a:p>
        </p:txBody>
      </p:sp>
      <p:pic>
        <p:nvPicPr>
          <p:cNvPr id="5" name="Picture 6" descr="Logo of Think Syphilis campaign, referencing stdaz.com.">
            <a:extLst>
              <a:ext uri="{FF2B5EF4-FFF2-40B4-BE49-F238E27FC236}">
                <a16:creationId xmlns:a16="http://schemas.microsoft.com/office/drawing/2014/main" id="{E7853ACF-F5E6-4FD8-B300-4CB579696188}"/>
              </a:ext>
            </a:extLst>
          </p:cNvPr>
          <p:cNvPicPr>
            <a:picLocks noChangeAspect="1"/>
          </p:cNvPicPr>
          <p:nvPr/>
        </p:nvPicPr>
        <p:blipFill>
          <a:blip r:embed="rId3"/>
          <a:stretch>
            <a:fillRect/>
          </a:stretch>
        </p:blipFill>
        <p:spPr>
          <a:xfrm>
            <a:off x="64996" y="1406380"/>
            <a:ext cx="3119625" cy="2853200"/>
          </a:xfrm>
          <a:prstGeom prst="rect">
            <a:avLst/>
          </a:prstGeom>
        </p:spPr>
      </p:pic>
      <p:pic>
        <p:nvPicPr>
          <p:cNvPr id="2" name="Picture 1" descr="Congenital Syphilis campaign for indigenous child bearing people. ">
            <a:extLst>
              <a:ext uri="{FF2B5EF4-FFF2-40B4-BE49-F238E27FC236}">
                <a16:creationId xmlns:a16="http://schemas.microsoft.com/office/drawing/2014/main" id="{D3E3B35D-FFA6-0D37-BEA4-646F07EF89CA}"/>
              </a:ext>
            </a:extLst>
          </p:cNvPr>
          <p:cNvPicPr>
            <a:picLocks noChangeAspect="1"/>
          </p:cNvPicPr>
          <p:nvPr/>
        </p:nvPicPr>
        <p:blipFill rotWithShape="1">
          <a:blip r:embed="rId4">
            <a:extLst>
              <a:ext uri="{28A0092B-C50C-407E-A947-70E740481C1C}">
                <a14:useLocalDpi xmlns:a14="http://schemas.microsoft.com/office/drawing/2010/main" val="0"/>
              </a:ext>
            </a:extLst>
          </a:blip>
          <a:srcRect t="6913"/>
          <a:stretch/>
        </p:blipFill>
        <p:spPr>
          <a:xfrm>
            <a:off x="3222245" y="1421082"/>
            <a:ext cx="2983219" cy="2777000"/>
          </a:xfrm>
          <a:prstGeom prst="rect">
            <a:avLst/>
          </a:prstGeom>
        </p:spPr>
      </p:pic>
      <p:pic>
        <p:nvPicPr>
          <p:cNvPr id="4" name="Picture 3" descr="Congenital Syphilis campaign for child bearing people, showing the risks of congenital syphilis. ">
            <a:extLst>
              <a:ext uri="{FF2B5EF4-FFF2-40B4-BE49-F238E27FC236}">
                <a16:creationId xmlns:a16="http://schemas.microsoft.com/office/drawing/2014/main" id="{9C7533B4-3DD9-752D-8598-58FC68E62895}"/>
              </a:ext>
            </a:extLst>
          </p:cNvPr>
          <p:cNvPicPr>
            <a:picLocks noChangeAspect="1"/>
          </p:cNvPicPr>
          <p:nvPr/>
        </p:nvPicPr>
        <p:blipFill rotWithShape="1">
          <a:blip r:embed="rId5">
            <a:extLst>
              <a:ext uri="{28A0092B-C50C-407E-A947-70E740481C1C}">
                <a14:useLocalDpi xmlns:a14="http://schemas.microsoft.com/office/drawing/2010/main" val="0"/>
              </a:ext>
            </a:extLst>
          </a:blip>
          <a:srcRect l="8612"/>
          <a:stretch/>
        </p:blipFill>
        <p:spPr>
          <a:xfrm>
            <a:off x="6246655" y="1406380"/>
            <a:ext cx="2825206" cy="2791702"/>
          </a:xfrm>
          <a:prstGeom prst="rect">
            <a:avLst/>
          </a:prstGeom>
        </p:spPr>
      </p:pic>
      <p:sp>
        <p:nvSpPr>
          <p:cNvPr id="6" name="TextBox 5">
            <a:extLst>
              <a:ext uri="{FF2B5EF4-FFF2-40B4-BE49-F238E27FC236}">
                <a16:creationId xmlns:a16="http://schemas.microsoft.com/office/drawing/2014/main" id="{0DE044FF-8AE4-2BDA-8FFE-F75142A9FAA9}"/>
              </a:ext>
            </a:extLst>
          </p:cNvPr>
          <p:cNvSpPr txBox="1"/>
          <p:nvPr/>
        </p:nvSpPr>
        <p:spPr>
          <a:xfrm>
            <a:off x="1683143" y="4534682"/>
            <a:ext cx="5939554" cy="369332"/>
          </a:xfrm>
          <a:prstGeom prst="rect">
            <a:avLst/>
          </a:prstGeom>
          <a:noFill/>
        </p:spPr>
        <p:txBody>
          <a:bodyPr wrap="square" rtlCol="0">
            <a:spAutoFit/>
          </a:bodyPr>
          <a:lstStyle/>
          <a:p>
            <a:pPr algn="ctr"/>
            <a:r>
              <a:rPr lang="en-US" sz="1800" b="1" dirty="0">
                <a:hlinkClick r:id="rId6"/>
              </a:rPr>
              <a:t>MDT7@cdc.gov</a:t>
            </a:r>
            <a:r>
              <a:rPr lang="en-US" sz="1800" b="1" dirty="0"/>
              <a:t> </a:t>
            </a:r>
          </a:p>
        </p:txBody>
      </p:sp>
    </p:spTree>
    <p:extLst>
      <p:ext uri="{BB962C8B-B14F-4D97-AF65-F5344CB8AC3E}">
        <p14:creationId xmlns:p14="http://schemas.microsoft.com/office/powerpoint/2010/main" val="26030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6D7A586D-7204-40B7-A360-B80424692D15}"/>
              </a:ext>
            </a:extLst>
          </p:cNvPr>
          <p:cNvSpPr>
            <a:spLocks noGrp="1"/>
          </p:cNvSpPr>
          <p:nvPr>
            <p:ph type="title"/>
          </p:nvPr>
        </p:nvSpPr>
        <p:spPr>
          <a:xfrm>
            <a:off x="431515" y="239486"/>
            <a:ext cx="7705217" cy="772886"/>
          </a:xfrm>
        </p:spPr>
        <p:txBody>
          <a:bodyPr spcFirstLastPara="1" vert="horz" wrap="square" lIns="68580" tIns="34290" rIns="68580" bIns="34290" rtlCol="0" anchor="ctr" anchorCtr="0">
            <a:normAutofit/>
          </a:bodyPr>
          <a:lstStyle/>
          <a:p>
            <a:pPr algn="ctr">
              <a:spcBef>
                <a:spcPct val="0"/>
              </a:spcBef>
            </a:pPr>
            <a:r>
              <a:rPr lang="en-US" sz="4000" b="1" dirty="0">
                <a:solidFill>
                  <a:srgbClr val="002060"/>
                </a:solidFill>
              </a:rPr>
              <a:t>Think Syphilis </a:t>
            </a:r>
          </a:p>
        </p:txBody>
      </p:sp>
      <p:pic>
        <p:nvPicPr>
          <p:cNvPr id="5" name="Picture 6" descr="Logo of Think Syphilis campaign, referencing stdaz.com.">
            <a:extLst>
              <a:ext uri="{FF2B5EF4-FFF2-40B4-BE49-F238E27FC236}">
                <a16:creationId xmlns:a16="http://schemas.microsoft.com/office/drawing/2014/main" id="{E7853ACF-F5E6-4FD8-B300-4CB579696188}"/>
              </a:ext>
            </a:extLst>
          </p:cNvPr>
          <p:cNvPicPr>
            <a:picLocks noChangeAspect="1"/>
          </p:cNvPicPr>
          <p:nvPr/>
        </p:nvPicPr>
        <p:blipFill>
          <a:blip r:embed="rId3"/>
          <a:stretch>
            <a:fillRect/>
          </a:stretch>
        </p:blipFill>
        <p:spPr>
          <a:xfrm>
            <a:off x="64996" y="1406380"/>
            <a:ext cx="3119625" cy="2853200"/>
          </a:xfrm>
          <a:prstGeom prst="rect">
            <a:avLst/>
          </a:prstGeom>
        </p:spPr>
      </p:pic>
      <p:pic>
        <p:nvPicPr>
          <p:cNvPr id="2" name="Picture 1" descr="Congenital Syphilis campaign for indigenous child bearing people. ">
            <a:extLst>
              <a:ext uri="{FF2B5EF4-FFF2-40B4-BE49-F238E27FC236}">
                <a16:creationId xmlns:a16="http://schemas.microsoft.com/office/drawing/2014/main" id="{D3E3B35D-FFA6-0D37-BEA4-646F07EF89CA}"/>
              </a:ext>
            </a:extLst>
          </p:cNvPr>
          <p:cNvPicPr>
            <a:picLocks noChangeAspect="1"/>
          </p:cNvPicPr>
          <p:nvPr/>
        </p:nvPicPr>
        <p:blipFill rotWithShape="1">
          <a:blip r:embed="rId4">
            <a:extLst>
              <a:ext uri="{28A0092B-C50C-407E-A947-70E740481C1C}">
                <a14:useLocalDpi xmlns:a14="http://schemas.microsoft.com/office/drawing/2010/main" val="0"/>
              </a:ext>
            </a:extLst>
          </a:blip>
          <a:srcRect t="6913"/>
          <a:stretch/>
        </p:blipFill>
        <p:spPr>
          <a:xfrm>
            <a:off x="3222245" y="1421082"/>
            <a:ext cx="2983219" cy="2777000"/>
          </a:xfrm>
          <a:prstGeom prst="rect">
            <a:avLst/>
          </a:prstGeom>
        </p:spPr>
      </p:pic>
      <p:pic>
        <p:nvPicPr>
          <p:cNvPr id="4" name="Picture 3" descr="Congenital Syphilis campaign for child bearing people, showing the risks of congenital syphilis. ">
            <a:extLst>
              <a:ext uri="{FF2B5EF4-FFF2-40B4-BE49-F238E27FC236}">
                <a16:creationId xmlns:a16="http://schemas.microsoft.com/office/drawing/2014/main" id="{9C7533B4-3DD9-752D-8598-58FC68E62895}"/>
              </a:ext>
            </a:extLst>
          </p:cNvPr>
          <p:cNvPicPr>
            <a:picLocks noChangeAspect="1"/>
          </p:cNvPicPr>
          <p:nvPr/>
        </p:nvPicPr>
        <p:blipFill rotWithShape="1">
          <a:blip r:embed="rId5">
            <a:extLst>
              <a:ext uri="{28A0092B-C50C-407E-A947-70E740481C1C}">
                <a14:useLocalDpi xmlns:a14="http://schemas.microsoft.com/office/drawing/2010/main" val="0"/>
              </a:ext>
            </a:extLst>
          </a:blip>
          <a:srcRect l="8612"/>
          <a:stretch/>
        </p:blipFill>
        <p:spPr>
          <a:xfrm>
            <a:off x="6246655" y="1406380"/>
            <a:ext cx="2825206" cy="2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935-4881-417E-9DB1-7FF4814BA41F}"/>
              </a:ext>
            </a:extLst>
          </p:cNvPr>
          <p:cNvSpPr>
            <a:spLocks noGrp="1"/>
          </p:cNvSpPr>
          <p:nvPr>
            <p:ph type="title"/>
          </p:nvPr>
        </p:nvSpPr>
        <p:spPr>
          <a:xfrm>
            <a:off x="80920" y="152464"/>
            <a:ext cx="8982159" cy="994172"/>
          </a:xfrm>
        </p:spPr>
        <p:txBody>
          <a:bodyPr>
            <a:normAutofit fontScale="90000"/>
          </a:bodyPr>
          <a:lstStyle/>
          <a:p>
            <a:r>
              <a:rPr lang="en-US" dirty="0"/>
              <a:t>Who should be screened for syphilis?</a:t>
            </a:r>
            <a:br>
              <a:rPr lang="en-US" dirty="0"/>
            </a:br>
            <a:r>
              <a:rPr lang="en-US" b="0" dirty="0"/>
              <a:t>US Preventive Services Task Force Grade A Recommendations</a:t>
            </a:r>
          </a:p>
        </p:txBody>
      </p:sp>
      <p:sp>
        <p:nvSpPr>
          <p:cNvPr id="3" name="Content Placeholder 2">
            <a:extLst>
              <a:ext uri="{FF2B5EF4-FFF2-40B4-BE49-F238E27FC236}">
                <a16:creationId xmlns:a16="http://schemas.microsoft.com/office/drawing/2014/main" id="{11E03449-A2F6-4B69-A5CD-F8A029EB4E5B}"/>
              </a:ext>
            </a:extLst>
          </p:cNvPr>
          <p:cNvSpPr>
            <a:spLocks noGrp="1"/>
          </p:cNvSpPr>
          <p:nvPr>
            <p:ph sz="half" idx="2"/>
          </p:nvPr>
        </p:nvSpPr>
        <p:spPr>
          <a:xfrm>
            <a:off x="399569" y="1146636"/>
            <a:ext cx="4098612" cy="3270647"/>
          </a:xfrm>
        </p:spPr>
        <p:txBody>
          <a:bodyPr>
            <a:normAutofit fontScale="92500" lnSpcReduction="20000"/>
          </a:bodyPr>
          <a:lstStyle/>
          <a:p>
            <a:r>
              <a:rPr lang="en-US" b="1" i="1" dirty="0">
                <a:solidFill>
                  <a:srgbClr val="333333"/>
                </a:solidFill>
                <a:effectLst/>
              </a:rPr>
              <a:t>“The USPSTF recommends early screening for syphilis infection in all pregnant women”.</a:t>
            </a:r>
          </a:p>
          <a:p>
            <a:r>
              <a:rPr lang="en-US" b="0" i="0" dirty="0">
                <a:solidFill>
                  <a:srgbClr val="333333"/>
                </a:solidFill>
                <a:effectLst/>
              </a:rPr>
              <a:t>All pregnant women are at risk. All pregnant women should be tested for syphilis as early as possible when they first present to care (including emergency and urgent Care). If a woman has not received prenatal care prior to delivery, she should be tested at the time she presents for delivery.</a:t>
            </a:r>
          </a:p>
          <a:p>
            <a:pPr marL="146050" indent="0">
              <a:buNone/>
            </a:pPr>
            <a:endParaRPr lang="en-US" b="1" i="1" dirty="0">
              <a:solidFill>
                <a:srgbClr val="333333"/>
              </a:solidFill>
              <a:effectLst/>
            </a:endParaRPr>
          </a:p>
          <a:p>
            <a:endParaRPr lang="en-US" dirty="0"/>
          </a:p>
        </p:txBody>
      </p:sp>
      <p:sp>
        <p:nvSpPr>
          <p:cNvPr id="4" name="Content Placeholder 3">
            <a:extLst>
              <a:ext uri="{FF2B5EF4-FFF2-40B4-BE49-F238E27FC236}">
                <a16:creationId xmlns:a16="http://schemas.microsoft.com/office/drawing/2014/main" id="{A20740FD-50D0-42A4-A095-8BD49F5DCCA7}"/>
              </a:ext>
            </a:extLst>
          </p:cNvPr>
          <p:cNvSpPr>
            <a:spLocks noGrp="1"/>
          </p:cNvSpPr>
          <p:nvPr>
            <p:ph sz="quarter" idx="4"/>
          </p:nvPr>
        </p:nvSpPr>
        <p:spPr>
          <a:xfrm>
            <a:off x="4645821" y="1146635"/>
            <a:ext cx="4322749" cy="3270647"/>
          </a:xfrm>
        </p:spPr>
        <p:txBody>
          <a:bodyPr>
            <a:normAutofit fontScale="92500" lnSpcReduction="10000"/>
          </a:bodyPr>
          <a:lstStyle/>
          <a:p>
            <a:r>
              <a:rPr lang="en-US" b="1" i="1" dirty="0">
                <a:solidFill>
                  <a:srgbClr val="333333"/>
                </a:solidFill>
                <a:effectLst/>
              </a:rPr>
              <a:t>“The USPSTF continues to recommend screening for syphilis in nonpregnant persons who are at increased risk for infection”.</a:t>
            </a:r>
          </a:p>
          <a:p>
            <a:r>
              <a:rPr lang="en-US" i="0" dirty="0">
                <a:solidFill>
                  <a:srgbClr val="333333"/>
                </a:solidFill>
                <a:effectLst/>
              </a:rPr>
              <a:t>Population:  </a:t>
            </a:r>
            <a:r>
              <a:rPr lang="en-US" b="0" i="0" dirty="0">
                <a:solidFill>
                  <a:srgbClr val="333333"/>
                </a:solidFill>
                <a:effectLst/>
              </a:rPr>
              <a:t>Asymptomatic, nonpregnant adolescents and adults who are at increased risk for syphilis infection</a:t>
            </a:r>
          </a:p>
          <a:p>
            <a:r>
              <a:rPr lang="en-US" dirty="0">
                <a:solidFill>
                  <a:srgbClr val="333333"/>
                </a:solidFill>
              </a:rPr>
              <a:t>Place:  </a:t>
            </a:r>
            <a:r>
              <a:rPr lang="en-US" b="0" dirty="0">
                <a:solidFill>
                  <a:srgbClr val="333333"/>
                </a:solidFill>
              </a:rPr>
              <a:t>Per CDC and AMA, including emergency departments and urgent care centers</a:t>
            </a:r>
            <a:endParaRPr lang="en-US" b="1" i="1" dirty="0">
              <a:solidFill>
                <a:srgbClr val="333333"/>
              </a:solidFill>
              <a:effectLst/>
            </a:endParaRPr>
          </a:p>
          <a:p>
            <a:endParaRPr lang="en-US" dirty="0"/>
          </a:p>
        </p:txBody>
      </p:sp>
      <p:sp>
        <p:nvSpPr>
          <p:cNvPr id="5" name="TextBox 4">
            <a:extLst>
              <a:ext uri="{FF2B5EF4-FFF2-40B4-BE49-F238E27FC236}">
                <a16:creationId xmlns:a16="http://schemas.microsoft.com/office/drawing/2014/main" id="{C7DA72D4-48E0-7CCB-A7AA-762553600489}"/>
              </a:ext>
            </a:extLst>
          </p:cNvPr>
          <p:cNvSpPr txBox="1"/>
          <p:nvPr/>
        </p:nvSpPr>
        <p:spPr>
          <a:xfrm>
            <a:off x="114281" y="4257678"/>
            <a:ext cx="9063079" cy="1015663"/>
          </a:xfrm>
          <a:prstGeom prst="rect">
            <a:avLst/>
          </a:prstGeom>
          <a:noFill/>
        </p:spPr>
        <p:txBody>
          <a:bodyPr wrap="square" rtlCol="0">
            <a:spAutoFit/>
          </a:bodyPr>
          <a:lstStyle/>
          <a:p>
            <a:pPr marL="228600" indent="-228600">
              <a:buFont typeface="+mj-lt"/>
              <a:buAutoNum type="arabicPeriod"/>
            </a:pPr>
            <a:r>
              <a:rPr lang="en-US" sz="1200" dirty="0">
                <a:hlinkClick r:id="rId2"/>
              </a:rPr>
              <a:t>https://www.uspreventiveservicestaskforce.org/uspstf/recommendation/syphilis-infection-in-pregnancy-screening</a:t>
            </a:r>
            <a:r>
              <a:rPr lang="en-US" sz="1200" dirty="0"/>
              <a:t> </a:t>
            </a:r>
          </a:p>
          <a:p>
            <a:pPr marL="228600" indent="-228600">
              <a:buFont typeface="+mj-lt"/>
              <a:buAutoNum type="arabicPeriod"/>
            </a:pPr>
            <a:r>
              <a:rPr lang="en-US" sz="1200" dirty="0">
                <a:hlinkClick r:id="rId3"/>
              </a:rPr>
              <a:t>https://www.uspreventiveservicestaskforce.org/uspstf/announcements/final-recommendation-statement-screening-syphilis-infection-nonpregnant-adolescents-and-adults</a:t>
            </a:r>
            <a:r>
              <a:rPr lang="en-US" sz="1200" dirty="0"/>
              <a:t> </a:t>
            </a:r>
          </a:p>
          <a:p>
            <a:pPr marL="228600" indent="-228600">
              <a:buFont typeface="+mj-lt"/>
              <a:buAutoNum type="arabicPeriod"/>
            </a:pPr>
            <a:r>
              <a:rPr lang="en-US" sz="1200" dirty="0">
                <a:hlinkClick r:id="rId4"/>
              </a:rPr>
              <a:t>https://www.ama-assn.org/delivering-care/public-health/routinely-screen-hiv-stis-viral-hepatitis-and-latent-tb-infection</a:t>
            </a:r>
            <a:endParaRPr lang="en-US" sz="1200" dirty="0"/>
          </a:p>
          <a:p>
            <a:pPr marL="228600" indent="-228600">
              <a:buFont typeface="+mj-lt"/>
              <a:buAutoNum type="arabicPeriod"/>
            </a:pPr>
            <a:endParaRPr lang="en-US" sz="1200" dirty="0"/>
          </a:p>
        </p:txBody>
      </p:sp>
    </p:spTree>
    <p:extLst>
      <p:ext uri="{BB962C8B-B14F-4D97-AF65-F5344CB8AC3E}">
        <p14:creationId xmlns:p14="http://schemas.microsoft.com/office/powerpoint/2010/main" val="346598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89D475-AE43-F910-4573-145C3ED538A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Maternal Screening for Syphilis</a:t>
            </a:r>
          </a:p>
        </p:txBody>
      </p:sp>
      <p:sp>
        <p:nvSpPr>
          <p:cNvPr id="2" name="Content Placeholder 1">
            <a:extLst>
              <a:ext uri="{FF2B5EF4-FFF2-40B4-BE49-F238E27FC236}">
                <a16:creationId xmlns:a16="http://schemas.microsoft.com/office/drawing/2014/main" id="{C3730F0F-6987-415C-8703-C62025B971CC}"/>
              </a:ext>
            </a:extLst>
          </p:cNvPr>
          <p:cNvSpPr>
            <a:spLocks noGrp="1"/>
          </p:cNvSpPr>
          <p:nvPr>
            <p:ph sz="quarter" idx="10"/>
          </p:nvPr>
        </p:nvSpPr>
        <p:spPr>
          <a:xfrm>
            <a:off x="87920" y="75685"/>
            <a:ext cx="8254603" cy="4294446"/>
          </a:xfrm>
        </p:spPr>
        <p:txBody>
          <a:bodyPr>
            <a:normAutofit/>
          </a:bodyPr>
          <a:lstStyle/>
          <a:p>
            <a:r>
              <a:rPr lang="en-US" sz="3000" dirty="0"/>
              <a:t>Maternal Screening for Syphilis</a:t>
            </a:r>
          </a:p>
          <a:p>
            <a:pPr marL="0" indent="0"/>
            <a:endParaRPr lang="en-US" sz="1800" b="0" dirty="0">
              <a:solidFill>
                <a:srgbClr val="000000"/>
              </a:solidFill>
            </a:endParaRPr>
          </a:p>
          <a:p>
            <a:pPr marL="557213" indent="-557213">
              <a:buFont typeface="Arial" panose="020B0604020202020204" pitchFamily="34" charset="0"/>
              <a:buAutoNum type="arabicPeriod"/>
            </a:pPr>
            <a:endParaRPr lang="en-US" sz="1800" i="1" dirty="0">
              <a:solidFill>
                <a:srgbClr val="000000"/>
              </a:solidFill>
            </a:endParaRPr>
          </a:p>
          <a:p>
            <a:pPr marL="557213" indent="-557213">
              <a:buAutoNum type="arabicPeriod"/>
            </a:pPr>
            <a:endParaRPr lang="en-US" b="0" dirty="0">
              <a:solidFill>
                <a:srgbClr val="000000"/>
              </a:solidFill>
            </a:endParaRPr>
          </a:p>
          <a:p>
            <a:endParaRPr lang="en-US" dirty="0"/>
          </a:p>
        </p:txBody>
      </p:sp>
      <p:pic>
        <p:nvPicPr>
          <p:cNvPr id="8" name="Picture 7" descr="Screenshot of the Maricopa county website showing testing requirements for congenital syphilis. ">
            <a:extLst>
              <a:ext uri="{FF2B5EF4-FFF2-40B4-BE49-F238E27FC236}">
                <a16:creationId xmlns:a16="http://schemas.microsoft.com/office/drawing/2014/main" id="{DC0DE433-46DB-3B10-F901-06319C6FA2E9}"/>
              </a:ext>
            </a:extLst>
          </p:cNvPr>
          <p:cNvPicPr>
            <a:picLocks noChangeAspect="1"/>
          </p:cNvPicPr>
          <p:nvPr/>
        </p:nvPicPr>
        <p:blipFill>
          <a:blip r:embed="rId2"/>
          <a:stretch>
            <a:fillRect/>
          </a:stretch>
        </p:blipFill>
        <p:spPr>
          <a:xfrm>
            <a:off x="457201" y="617511"/>
            <a:ext cx="7757132" cy="4373464"/>
          </a:xfrm>
          <a:prstGeom prst="rect">
            <a:avLst/>
          </a:prstGeom>
        </p:spPr>
      </p:pic>
      <p:sp>
        <p:nvSpPr>
          <p:cNvPr id="4" name="TextBox 3">
            <a:extLst>
              <a:ext uri="{FF2B5EF4-FFF2-40B4-BE49-F238E27FC236}">
                <a16:creationId xmlns:a16="http://schemas.microsoft.com/office/drawing/2014/main" id="{4DD1242F-B5C5-4404-8A61-E75454ABE1FF}"/>
              </a:ext>
            </a:extLst>
          </p:cNvPr>
          <p:cNvSpPr txBox="1"/>
          <p:nvPr/>
        </p:nvSpPr>
        <p:spPr>
          <a:xfrm>
            <a:off x="457201" y="4511224"/>
            <a:ext cx="6472868" cy="253916"/>
          </a:xfrm>
          <a:prstGeom prst="rect">
            <a:avLst/>
          </a:prstGeom>
          <a:noFill/>
        </p:spPr>
        <p:txBody>
          <a:bodyPr wrap="square" rtlCol="0">
            <a:spAutoFit/>
          </a:bodyPr>
          <a:lstStyle/>
          <a:p>
            <a:r>
              <a:rPr lang="en-US" sz="1050" dirty="0">
                <a:hlinkClick r:id="rId3"/>
              </a:rPr>
              <a:t>https://www.cdc.gov/std/statistics/2019/case-definitions.htm)</a:t>
            </a:r>
            <a:endParaRPr lang="en-US" sz="1050" dirty="0"/>
          </a:p>
        </p:txBody>
      </p:sp>
      <p:pic>
        <p:nvPicPr>
          <p:cNvPr id="9" name="Picture 8">
            <a:extLst>
              <a:ext uri="{FF2B5EF4-FFF2-40B4-BE49-F238E27FC236}">
                <a16:creationId xmlns:a16="http://schemas.microsoft.com/office/drawing/2014/main" id="{9000E27D-12CF-C707-1A3F-80F727E4BD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60429" y="3512527"/>
            <a:ext cx="1750820" cy="1168026"/>
          </a:xfrm>
          <a:prstGeom prst="rect">
            <a:avLst/>
          </a:prstGeom>
        </p:spPr>
      </p:pic>
    </p:spTree>
    <p:extLst>
      <p:ext uri="{BB962C8B-B14F-4D97-AF65-F5344CB8AC3E}">
        <p14:creationId xmlns:p14="http://schemas.microsoft.com/office/powerpoint/2010/main" val="201129966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12226</TotalTime>
  <Words>9395</Words>
  <Application>Microsoft Office PowerPoint</Application>
  <PresentationFormat>On-screen Show (16:9)</PresentationFormat>
  <Paragraphs>612</Paragraphs>
  <Slides>61</Slides>
  <Notes>30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61</vt:i4>
      </vt:variant>
    </vt:vector>
  </HeadingPairs>
  <TitlesOfParts>
    <vt:vector size="80" baseType="lpstr">
      <vt:lpstr>Helvetica Neue</vt:lpstr>
      <vt:lpstr>Times New Roman</vt:lpstr>
      <vt:lpstr>Poppins</vt:lpstr>
      <vt:lpstr>Merriweather</vt:lpstr>
      <vt:lpstr>Fira Sans</vt:lpstr>
      <vt:lpstr>Open Sans</vt:lpstr>
      <vt:lpstr>Roboto</vt:lpstr>
      <vt:lpstr>Arial</vt:lpstr>
      <vt:lpstr>Calibri</vt:lpstr>
      <vt:lpstr>Arial</vt:lpstr>
      <vt:lpstr>Segoe UI</vt:lpstr>
      <vt:lpstr>Courier New</vt:lpstr>
      <vt:lpstr>ITC Avant Garde Std Bk</vt:lpstr>
      <vt:lpstr>Calibri   </vt:lpstr>
      <vt:lpstr>inherit</vt:lpstr>
      <vt:lpstr>Lato</vt:lpstr>
      <vt:lpstr>Wingdings</vt:lpstr>
      <vt:lpstr>Paradigm</vt:lpstr>
      <vt:lpstr>AETC Program master slide template 4x3</vt:lpstr>
      <vt:lpstr>Epidemiologic and Clinical  Overview of Syphilis</vt:lpstr>
      <vt:lpstr>Disclaimer</vt:lpstr>
      <vt:lpstr>Disclosure</vt:lpstr>
      <vt:lpstr>HIV and Syphilis</vt:lpstr>
      <vt:lpstr>HIV and Syphilis Key Points</vt:lpstr>
      <vt:lpstr>Learning Objectives</vt:lpstr>
      <vt:lpstr>Think Syphilis </vt:lpstr>
      <vt:lpstr>Who should be screened for syphilis? US Preventive Services Task Force Grade A Recommendations</vt:lpstr>
      <vt:lpstr>Maternal Screening for Syphilis</vt:lpstr>
      <vt:lpstr>Primary and Secondary Syphilis —  Rates of Reported Cases, US vs Arizona, 2023*</vt:lpstr>
      <vt:lpstr>Adult Syphilis* —  Number of Reported Cases, Arizona, 2019- 2023**</vt:lpstr>
      <vt:lpstr>Adult Syphilis* by Age Group — Arizona, 2019- 2023**</vt:lpstr>
      <vt:lpstr>Adult Syphilis* by Sex at Birth — Arizona, 2019- 2023**</vt:lpstr>
      <vt:lpstr>Adult Syphilis* — Number of Reported Cases by Age Group and Sex, Arizona, 2023**</vt:lpstr>
      <vt:lpstr>Primary and Secondary Syphilis — Rates of Reported Cases by Sex, United States, 2013–2022</vt:lpstr>
      <vt:lpstr>Primary and Secondary Syphilis — Rates of Reported Cases by Region, United States, 2013–2022</vt:lpstr>
      <vt:lpstr>Primary and Secondary Syphilis — Rates of Reported Cases by Race/Hispanic Ethnicity, United States, 2018–2022</vt:lpstr>
      <vt:lpstr>Primary and Secondary Syphilis — Rates of Reported Cases by Jurisdiction, United States and Territories, 2022</vt:lpstr>
      <vt:lpstr>Primary and Secondary Syphilis — Rates of Reported Cases by Jurisdiction, United States and Territories, 2013 and 2022</vt:lpstr>
      <vt:lpstr>Primary and Secondary Syphilis — Reported Cases and Rates by State,  United States, 2022</vt:lpstr>
      <vt:lpstr>Syphilis</vt:lpstr>
      <vt:lpstr>Natural History of Untreated Syphilis Infection </vt:lpstr>
      <vt:lpstr>Case Definitions:  Primary Syphilis </vt:lpstr>
      <vt:lpstr>Case Definitions:  Secondary Syphilis </vt:lpstr>
      <vt:lpstr>Case Definitions:  Early (non-primary non-secondary)</vt:lpstr>
      <vt:lpstr>Case Definitions:  Unknown duration or late</vt:lpstr>
      <vt:lpstr>Neurologic manifestations can occur at any stage</vt:lpstr>
      <vt:lpstr>Uncommon presentations of adult syphilis </vt:lpstr>
      <vt:lpstr>Serologic Diagnosis of Syphilis</vt:lpstr>
      <vt:lpstr>Serologic Diagnosis of Syphilis   </vt:lpstr>
      <vt:lpstr>Prozone phenomena</vt:lpstr>
      <vt:lpstr>Rapid syphilis testing</vt:lpstr>
      <vt:lpstr>Rapid Syphilis Testing Continued</vt:lpstr>
      <vt:lpstr>Expected serologic response after treatment</vt:lpstr>
      <vt:lpstr>Secure the Supply of Benzathine Penicillin</vt:lpstr>
      <vt:lpstr>Treatment of syphilis with penicillin*:  Overview </vt:lpstr>
      <vt:lpstr>Syphilis Treatment Compliance: Benzathine Penicillin Treatment Rates Among People with Late Latent and Unknown Duration Syphilis in Maricopa County, Arizona </vt:lpstr>
      <vt:lpstr>Access to benzathine penicillin for syphilis patients, Maricopa County, AZ 2021 (n = 2977)</vt:lpstr>
      <vt:lpstr>Penicillin Allergy</vt:lpstr>
      <vt:lpstr>Benzathine penicillin shortage</vt:lpstr>
      <vt:lpstr>Field Treatment</vt:lpstr>
      <vt:lpstr>Presumptive Treatment</vt:lpstr>
      <vt:lpstr>Congenital Syphilis — Rates of Reported Cases by Year of Birth and Jurisdiction, United States and Territories, 2013 and 2022</vt:lpstr>
      <vt:lpstr>Congenital Syphilis — Arizona, 2018- 2022</vt:lpstr>
      <vt:lpstr>Early Syphilis* in Women &amp; Infants — Arizona, 2018- 2022</vt:lpstr>
      <vt:lpstr>Maternal syphilis rate, by trimester prenatal care began: United States, 2016–2022</vt:lpstr>
      <vt:lpstr>Syphilis (All Stages) — Rates of Reported Cases Among Women Aged 15–44 Years by State, United States and Territories, 2012 and 2021</vt:lpstr>
      <vt:lpstr>Congenital Syphilis — Reported Cases and Rates of Reported Cases by State, Ranked by Rates, United States, 2022</vt:lpstr>
      <vt:lpstr>Congenital Syphilis — Rates of Reported Cases by Year of Birth, Race/Hispanic Ethnicity of Mother, United States, 2018–2022</vt:lpstr>
      <vt:lpstr>Congenital Syphilis — Reported Cases by Vital Status and Clinical Signs and Symptoms* of Infection, United States, 2018–2022</vt:lpstr>
      <vt:lpstr>Clinical Manifestations of Congenital Syphilis (CS)</vt:lpstr>
      <vt:lpstr>Syphilitic Stillbirth</vt:lpstr>
      <vt:lpstr>Syphilis Scenarios</vt:lpstr>
      <vt:lpstr>Congenital Syphilis Case Classification for Disease Reporting</vt:lpstr>
      <vt:lpstr>DoxyPEP</vt:lpstr>
      <vt:lpstr>Case Investigation and Contact Tracing </vt:lpstr>
      <vt:lpstr> Train Public Health Staff for  Disease Intervention/Partner Services </vt:lpstr>
      <vt:lpstr>HIV Pre Exposure Prophylaxis</vt:lpstr>
      <vt:lpstr>Provider Education Resources</vt:lpstr>
      <vt:lpstr>Summary and Best Practices </vt:lpstr>
      <vt:lpstr>Think Syphilis Campaign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Syphilis in Arizona</dc:title>
  <dc:creator>Keivon Hobeheidar</dc:creator>
  <cp:lastModifiedBy>Rios Lizarraga, Kassandra G - (rioslizarraga)</cp:lastModifiedBy>
  <cp:revision>17</cp:revision>
  <dcterms:modified xsi:type="dcterms:W3CDTF">2024-05-23T22:35:58Z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2024-02-17T14:59:00Z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539accbc-647c-4fb2-87f0-395f7e6021e2</vt:lpwstr>
  </property>
  <property fmtid="{D5CDD505-2E9C-101B-9397-08002B2CF9AE}" pid="8" name="MSIP_Label_7b94a7b8-f06c-4dfe-bdcc-9b548fd58c31_ContentBits">
    <vt:lpwstr>0</vt:lpwstr>
  </property>
</Properties>
</file>