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Lst>
  <p:notesMasterIdLst>
    <p:notesMasterId r:id="rId88"/>
  </p:notesMasterIdLst>
  <p:handoutMasterIdLst>
    <p:handoutMasterId r:id="rId89"/>
  </p:handoutMasterIdLst>
  <p:sldIdLst>
    <p:sldId id="1525" r:id="rId2"/>
    <p:sldId id="1524" r:id="rId3"/>
    <p:sldId id="1523" r:id="rId4"/>
    <p:sldId id="1521" r:id="rId5"/>
    <p:sldId id="1520" r:id="rId6"/>
    <p:sldId id="261" r:id="rId7"/>
    <p:sldId id="262" r:id="rId8"/>
    <p:sldId id="265" r:id="rId9"/>
    <p:sldId id="266" r:id="rId10"/>
    <p:sldId id="268" r:id="rId11"/>
    <p:sldId id="269" r:id="rId12"/>
    <p:sldId id="270" r:id="rId13"/>
    <p:sldId id="271" r:id="rId14"/>
    <p:sldId id="272" r:id="rId15"/>
    <p:sldId id="273" r:id="rId16"/>
    <p:sldId id="274" r:id="rId17"/>
    <p:sldId id="275" r:id="rId18"/>
    <p:sldId id="1485" r:id="rId19"/>
    <p:sldId id="1362" r:id="rId20"/>
    <p:sldId id="1363" r:id="rId21"/>
    <p:sldId id="1367" r:id="rId22"/>
    <p:sldId id="1460" r:id="rId23"/>
    <p:sldId id="1364" r:id="rId24"/>
    <p:sldId id="1514" r:id="rId25"/>
    <p:sldId id="1515" r:id="rId26"/>
    <p:sldId id="1516" r:id="rId27"/>
    <p:sldId id="1477" r:id="rId28"/>
    <p:sldId id="319" r:id="rId29"/>
    <p:sldId id="320" r:id="rId30"/>
    <p:sldId id="327" r:id="rId31"/>
    <p:sldId id="1461" r:id="rId32"/>
    <p:sldId id="1499" r:id="rId33"/>
    <p:sldId id="1463" r:id="rId34"/>
    <p:sldId id="1500" r:id="rId35"/>
    <p:sldId id="326" r:id="rId36"/>
    <p:sldId id="1506" r:id="rId37"/>
    <p:sldId id="1512" r:id="rId38"/>
    <p:sldId id="1508" r:id="rId39"/>
    <p:sldId id="1509" r:id="rId40"/>
    <p:sldId id="1510" r:id="rId41"/>
    <p:sldId id="264" r:id="rId42"/>
    <p:sldId id="329" r:id="rId43"/>
    <p:sldId id="1503" r:id="rId44"/>
    <p:sldId id="1501" r:id="rId45"/>
    <p:sldId id="1504" r:id="rId46"/>
    <p:sldId id="1502" r:id="rId47"/>
    <p:sldId id="1464" r:id="rId48"/>
    <p:sldId id="1489" r:id="rId49"/>
    <p:sldId id="1490" r:id="rId50"/>
    <p:sldId id="1475" r:id="rId51"/>
    <p:sldId id="1492" r:id="rId52"/>
    <p:sldId id="1488" r:id="rId53"/>
    <p:sldId id="1493" r:id="rId54"/>
    <p:sldId id="1494" r:id="rId55"/>
    <p:sldId id="1495" r:id="rId56"/>
    <p:sldId id="1496" r:id="rId57"/>
    <p:sldId id="1497" r:id="rId58"/>
    <p:sldId id="1498" r:id="rId59"/>
    <p:sldId id="476" r:id="rId60"/>
    <p:sldId id="1483" r:id="rId61"/>
    <p:sldId id="1482" r:id="rId62"/>
    <p:sldId id="1484" r:id="rId63"/>
    <p:sldId id="1517" r:id="rId64"/>
    <p:sldId id="1481" r:id="rId65"/>
    <p:sldId id="1505" r:id="rId66"/>
    <p:sldId id="1513" r:id="rId67"/>
    <p:sldId id="1472" r:id="rId68"/>
    <p:sldId id="368" r:id="rId69"/>
    <p:sldId id="1471" r:id="rId70"/>
    <p:sldId id="1470" r:id="rId71"/>
    <p:sldId id="372" r:id="rId72"/>
    <p:sldId id="369" r:id="rId73"/>
    <p:sldId id="1518" r:id="rId74"/>
    <p:sldId id="1487" r:id="rId75"/>
    <p:sldId id="1519" r:id="rId76"/>
    <p:sldId id="1473" r:id="rId77"/>
    <p:sldId id="1398" r:id="rId78"/>
    <p:sldId id="1399" r:id="rId79"/>
    <p:sldId id="1400" r:id="rId80"/>
    <p:sldId id="1401" r:id="rId81"/>
    <p:sldId id="1402" r:id="rId82"/>
    <p:sldId id="1403" r:id="rId83"/>
    <p:sldId id="1395" r:id="rId84"/>
    <p:sldId id="1396" r:id="rId85"/>
    <p:sldId id="1397" r:id="rId86"/>
    <p:sldId id="931" r:id="rId87"/>
  </p:sldIdLst>
  <p:sldSz cx="9144000" cy="6858000" type="screen4x3"/>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19" autoAdjust="0"/>
    <p:restoredTop sz="93022" autoAdjust="0"/>
  </p:normalViewPr>
  <p:slideViewPr>
    <p:cSldViewPr snapToGrid="0" snapToObjects="1">
      <p:cViewPr varScale="1">
        <p:scale>
          <a:sx n="93" d="100"/>
          <a:sy n="93" d="100"/>
        </p:scale>
        <p:origin x="-1608"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10/30/20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dirty="0"/>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10/30/20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dirty="0"/>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9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0072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8: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9943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9: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9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766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0: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20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7295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BD3F62-EC61-4182-948D-77DE63DD31FB}" type="slidenum">
              <a:rPr lang="en-US" altLang="en-US"/>
              <a:pPr/>
              <a:t>19</a:t>
            </a:fld>
            <a:endParaRPr lang="en-US" altLang="en-US" dirty="0"/>
          </a:p>
        </p:txBody>
      </p:sp>
      <p:sp>
        <p:nvSpPr>
          <p:cNvPr id="5122" name="Rectangle 2"/>
          <p:cNvSpPr>
            <a:spLocks noGrp="1" noRot="1" noChangeAspect="1" noChangeArrowheads="1" noTextEdit="1"/>
          </p:cNvSpPr>
          <p:nvPr>
            <p:ph type="sldImg"/>
          </p:nvPr>
        </p:nvSpPr>
        <p:spPr>
          <a:xfrm>
            <a:off x="1146175" y="685800"/>
            <a:ext cx="4570413" cy="3429000"/>
          </a:xfrm>
          <a:ln/>
        </p:spPr>
      </p:sp>
      <p:sp>
        <p:nvSpPr>
          <p:cNvPr id="5123" name="Rectangle 3"/>
          <p:cNvSpPr>
            <a:spLocks noGrp="1" noChangeArrowheads="1"/>
          </p:cNvSpPr>
          <p:nvPr>
            <p:ph type="body" idx="1"/>
          </p:nvPr>
        </p:nvSpPr>
        <p:spPr>
          <a:xfrm>
            <a:off x="914400" y="4343320"/>
            <a:ext cx="5029200" cy="4114641"/>
          </a:xfrm>
        </p:spPr>
        <p:txBody>
          <a:bodyPr lIns="91432" tIns="45716" rIns="91432" bIns="45716"/>
          <a:lstStyle/>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dirty="0"/>
              <a:t>The first page provides an at-a-glance color-coded resistance summary that includes</a:t>
            </a:r>
          </a:p>
          <a:p>
            <a:pPr lvl="1"/>
            <a:r>
              <a:rPr lang="en-US" altLang="en-US" dirty="0"/>
              <a:t>A listing of relevant mutations detected</a:t>
            </a:r>
          </a:p>
          <a:p>
            <a:pPr lvl="1"/>
            <a:r>
              <a:rPr lang="en-US" altLang="en-US" dirty="0"/>
              <a:t>A listing of ARVs by generic name</a:t>
            </a:r>
          </a:p>
          <a:p>
            <a:pPr lvl="1"/>
            <a:r>
              <a:rPr lang="en-US" altLang="en-US" dirty="0"/>
              <a:t>A resistance interpretations for each drug</a:t>
            </a:r>
          </a:p>
          <a:p>
            <a:r>
              <a:rPr lang="en-US" altLang="en-US" dirty="0"/>
              <a:t>Guidelines</a:t>
            </a:r>
            <a:r>
              <a:rPr lang="en-US" altLang="en-US" baseline="30000" dirty="0">
                <a:sym typeface="Symbol" pitchFamily="18" charset="2"/>
              </a:rPr>
              <a:t></a:t>
            </a:r>
            <a:r>
              <a:rPr lang="en-US" altLang="en-US" dirty="0"/>
              <a:t> rules for interpretation are developed and updated by an international expert panel that convenes regularly to review new evidence and update rules accordingly</a:t>
            </a:r>
          </a:p>
        </p:txBody>
      </p:sp>
    </p:spTree>
    <p:extLst>
      <p:ext uri="{BB962C8B-B14F-4D97-AF65-F5344CB8AC3E}">
        <p14:creationId xmlns:p14="http://schemas.microsoft.com/office/powerpoint/2010/main" val="233288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3700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3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798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1: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703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5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347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4: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5712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5: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2699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6: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7453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7: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8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5021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2025526"/>
            <a:ext cx="77723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4681685"/>
            <a:ext cx="7772398"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55" y="316504"/>
            <a:ext cx="3096774" cy="963170"/>
          </a:xfrm>
          <a:prstGeom prst="rect">
            <a:avLst/>
          </a:prstGeom>
        </p:spPr>
      </p:pic>
      <p:sp>
        <p:nvSpPr>
          <p:cNvPr id="11" name="Date Placeholder 3"/>
          <p:cNvSpPr>
            <a:spLocks noGrp="1"/>
          </p:cNvSpPr>
          <p:nvPr>
            <p:ph type="dt" sz="half" idx="10"/>
          </p:nvPr>
        </p:nvSpPr>
        <p:spPr>
          <a:xfrm>
            <a:off x="7719760" y="6352708"/>
            <a:ext cx="738443" cy="365760"/>
          </a:xfrm>
          <a:prstGeom prst="rect">
            <a:avLst/>
          </a:prstGeom>
        </p:spPr>
        <p:txBody>
          <a:bodyPr anchor="ctr"/>
          <a:lstStyle>
            <a:lvl1pPr>
              <a:defRPr sz="1200" b="0" i="0">
                <a:solidFill>
                  <a:srgbClr val="88A7DF"/>
                </a:solidFill>
                <a:latin typeface="+mn-lt"/>
                <a:cs typeface="ITC Avant Garde Std Bk Cn"/>
              </a:defRPr>
            </a:lvl1pPr>
          </a:lstStyle>
          <a:p>
            <a:fld id="{B3434901-20FC-42F3-96D1-134DE51A8C72}" type="datetime1">
              <a:rPr lang="en-US" smtClean="0"/>
              <a:pPr/>
              <a:t>10/30/20</a:t>
            </a:fld>
            <a:endParaRPr lang="en-US" dirty="0"/>
          </a:p>
        </p:txBody>
      </p:sp>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endParaRPr lang="en-US" dirty="0">
              <a:solidFill>
                <a:srgbClr val="1C3768">
                  <a:lumMod val="40000"/>
                  <a:lumOff val="60000"/>
                </a:srgbClr>
              </a:solidFill>
            </a:endParaRPr>
          </a:p>
        </p:txBody>
      </p:sp>
    </p:spTree>
    <p:extLst>
      <p:ext uri="{BB962C8B-B14F-4D97-AF65-F5344CB8AC3E}">
        <p14:creationId xmlns:p14="http://schemas.microsoft.com/office/powerpoint/2010/main" val="281054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800"/>
              </a:lnSpc>
              <a:defRPr sz="2600" b="1" baseline="0">
                <a:solidFill>
                  <a:schemeClr val="bg1"/>
                </a:solidFill>
                <a:effectLst/>
              </a:defRPr>
            </a:lvl1pPr>
          </a:lstStyle>
          <a:p>
            <a:r>
              <a:rPr lang="en-US" dirty="0"/>
              <a:t>Headline – Myriad Pro, Bold, Shadow, 26pt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494143416"/>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167682374"/>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xmlns="" id="{F03EF72A-8772-7F43-9512-C4B063F665DB}"/>
              </a:ext>
            </a:extLst>
          </p:cNvPr>
          <p:cNvSpPr>
            <a:spLocks noGrp="1"/>
          </p:cNvSpPr>
          <p:nvPr>
            <p:ph type="title"/>
          </p:nvPr>
        </p:nvSpPr>
        <p:spPr>
          <a:xfrm>
            <a:off x="467595" y="1254849"/>
            <a:ext cx="7886372" cy="648915"/>
          </a:xfrm>
          <a:prstGeom prst="rect">
            <a:avLst/>
          </a:prstGeom>
        </p:spPr>
        <p:txBody>
          <a:bodyPr vert="horz" lIns="91440" tIns="45720" rIns="91440" bIns="45720" rtlCol="0" anchor="t">
            <a:normAutofit/>
          </a:bodyPr>
          <a:lstStyle>
            <a:lvl1pPr>
              <a:defRPr sz="2401"/>
            </a:lvl1pPr>
          </a:lstStyle>
          <a:p>
            <a:r>
              <a:rPr lang="en-US"/>
              <a:t>Click to edit Master title style</a:t>
            </a:r>
            <a:endParaRPr lang="en-US" dirty="0"/>
          </a:p>
        </p:txBody>
      </p:sp>
      <p:sp>
        <p:nvSpPr>
          <p:cNvPr id="10" name="Text content area">
            <a:extLst>
              <a:ext uri="{FF2B5EF4-FFF2-40B4-BE49-F238E27FC236}">
                <a16:creationId xmlns:a16="http://schemas.microsoft.com/office/drawing/2014/main" xmlns="" id="{52F0C1DF-6492-8445-A2F1-D57652FA6084}"/>
              </a:ext>
            </a:extLst>
          </p:cNvPr>
          <p:cNvSpPr>
            <a:spLocks noGrp="1"/>
          </p:cNvSpPr>
          <p:nvPr>
            <p:ph type="body" sz="quarter" idx="11"/>
          </p:nvPr>
        </p:nvSpPr>
        <p:spPr>
          <a:xfrm>
            <a:off x="468039" y="2141308"/>
            <a:ext cx="7213077" cy="2986087"/>
          </a:xfrm>
          <a:prstGeom prst="rect">
            <a:avLst/>
          </a:prstGeom>
        </p:spPr>
        <p:txBody>
          <a:bodyPr/>
          <a:lstStyle>
            <a:lvl1pPr marL="257244" indent="-257244">
              <a:spcBef>
                <a:spcPts val="0"/>
              </a:spcBef>
              <a:spcAft>
                <a:spcPts val="900"/>
              </a:spcAft>
              <a:buClr>
                <a:schemeClr val="accent6"/>
              </a:buClr>
              <a:buFont typeface="Wingdings" panose="05000000000000000000" pitchFamily="2" charset="2"/>
              <a:buChar char="§"/>
              <a:defRPr sz="1800">
                <a:solidFill>
                  <a:schemeClr val="tx1"/>
                </a:solidFill>
                <a:latin typeface="+mn-lt"/>
              </a:defRPr>
            </a:lvl1pPr>
            <a:lvl2pPr marL="514487" indent="-260673">
              <a:spcBef>
                <a:spcPts val="0"/>
              </a:spcBef>
              <a:spcAft>
                <a:spcPts val="450"/>
              </a:spcAft>
              <a:defRPr sz="1800">
                <a:latin typeface="+mn-lt"/>
              </a:defRPr>
            </a:lvl2pPr>
            <a:lvl3pPr marL="768301" indent="-260673">
              <a:spcBef>
                <a:spcPts val="0"/>
              </a:spcBef>
              <a:spcAft>
                <a:spcPts val="450"/>
              </a:spcAft>
              <a:buFont typeface="Arial" panose="020B0604020202020204" pitchFamily="34" charset="0"/>
              <a:buChar char="•"/>
              <a:defRPr sz="1800">
                <a:latin typeface="+mn-lt"/>
              </a:defRPr>
            </a:lvl3pPr>
            <a:lvl4pPr marL="1111292" indent="-260673">
              <a:spcBef>
                <a:spcPts val="0"/>
              </a:spcBef>
              <a:spcAft>
                <a:spcPts val="450"/>
              </a:spcAft>
              <a:buClr>
                <a:schemeClr val="accent6"/>
              </a:buClr>
              <a:buFont typeface="System Font Regular"/>
              <a:buChar char="–"/>
              <a:defRPr sz="1800">
                <a:latin typeface="+mn-lt"/>
              </a:defRPr>
            </a:lvl4pPr>
            <a:lvl5pPr marL="1371966" indent="-260673">
              <a:spcBef>
                <a:spcPts val="0"/>
              </a:spcBef>
              <a:spcAft>
                <a:spcPts val="450"/>
              </a:spcAft>
              <a:buClr>
                <a:schemeClr val="accent6"/>
              </a:buClr>
              <a:buSzPct val="100000"/>
              <a:buFont typeface="System Font Regular"/>
              <a:buChar cha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a:extLst>
              <a:ext uri="{FF2B5EF4-FFF2-40B4-BE49-F238E27FC236}">
                <a16:creationId xmlns:a16="http://schemas.microsoft.com/office/drawing/2014/main" xmlns="" id="{0BF51A89-F001-FB42-93CF-822574F6627D}"/>
              </a:ext>
            </a:extLst>
          </p:cNvPr>
          <p:cNvSpPr>
            <a:spLocks noGrp="1"/>
          </p:cNvSpPr>
          <p:nvPr>
            <p:ph type="dt" sz="half" idx="2"/>
          </p:nvPr>
        </p:nvSpPr>
        <p:spPr>
          <a:xfrm>
            <a:off x="467594" y="6356351"/>
            <a:ext cx="2057936"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January 2020</a:t>
            </a:r>
          </a:p>
        </p:txBody>
      </p:sp>
    </p:spTree>
    <p:extLst>
      <p:ext uri="{BB962C8B-B14F-4D97-AF65-F5344CB8AC3E}">
        <p14:creationId xmlns:p14="http://schemas.microsoft.com/office/powerpoint/2010/main" val="1644678936"/>
      </p:ext>
    </p:extLst>
  </p:cSld>
  <p:clrMapOvr>
    <a:masterClrMapping/>
  </p:clrMapOvr>
  <p:transition xmlns:p14="http://schemas.microsoft.com/office/powerpoint/2010/mai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xmlns="" id="{F03EF72A-8772-7F43-9512-C4B063F665DB}"/>
              </a:ext>
            </a:extLst>
          </p:cNvPr>
          <p:cNvSpPr>
            <a:spLocks noGrp="1"/>
          </p:cNvSpPr>
          <p:nvPr>
            <p:ph type="title"/>
          </p:nvPr>
        </p:nvSpPr>
        <p:spPr>
          <a:xfrm>
            <a:off x="467595" y="1254849"/>
            <a:ext cx="7886372" cy="648915"/>
          </a:xfrm>
          <a:prstGeom prst="rect">
            <a:avLst/>
          </a:prstGeom>
        </p:spPr>
        <p:txBody>
          <a:bodyPr vert="horz" lIns="91440" tIns="45720" rIns="91440" bIns="45720" rtlCol="0" anchor="t">
            <a:normAutofit/>
          </a:bodyPr>
          <a:lstStyle>
            <a:lvl1pPr>
              <a:defRPr sz="2401"/>
            </a:lvl1pPr>
          </a:lstStyle>
          <a:p>
            <a:r>
              <a:rPr lang="en-US"/>
              <a:t>Click to edit Master title style</a:t>
            </a:r>
            <a:endParaRPr lang="en-US" dirty="0"/>
          </a:p>
        </p:txBody>
      </p:sp>
      <p:sp>
        <p:nvSpPr>
          <p:cNvPr id="10" name="Column 1 Text">
            <a:extLst>
              <a:ext uri="{FF2B5EF4-FFF2-40B4-BE49-F238E27FC236}">
                <a16:creationId xmlns:a16="http://schemas.microsoft.com/office/drawing/2014/main" xmlns="" id="{52F0C1DF-6492-8445-A2F1-D57652FA6084}"/>
              </a:ext>
            </a:extLst>
          </p:cNvPr>
          <p:cNvSpPr>
            <a:spLocks noGrp="1"/>
          </p:cNvSpPr>
          <p:nvPr>
            <p:ph type="body" sz="quarter" idx="11"/>
          </p:nvPr>
        </p:nvSpPr>
        <p:spPr>
          <a:xfrm>
            <a:off x="468039" y="2141308"/>
            <a:ext cx="3937469" cy="2986087"/>
          </a:xfrm>
          <a:prstGeom prst="rect">
            <a:avLst/>
          </a:prstGeom>
        </p:spPr>
        <p:txBody>
          <a:bodyPr/>
          <a:lstStyle>
            <a:lvl1pPr marL="300118" indent="-257244">
              <a:spcBef>
                <a:spcPts val="0"/>
              </a:spcBef>
              <a:spcAft>
                <a:spcPts val="600"/>
              </a:spcAft>
              <a:buClr>
                <a:schemeClr val="accent6"/>
              </a:buClr>
              <a:buFont typeface="Wingdings" panose="05000000000000000000" pitchFamily="2" charset="2"/>
              <a:buChar char="§"/>
              <a:defRPr sz="1800">
                <a:solidFill>
                  <a:schemeClr val="tx1"/>
                </a:solidFill>
                <a:latin typeface="+mn-lt"/>
              </a:defRPr>
            </a:lvl1pPr>
            <a:lvl2pPr marL="514487" indent="-260673">
              <a:spcBef>
                <a:spcPts val="0"/>
              </a:spcBef>
              <a:spcAft>
                <a:spcPts val="600"/>
              </a:spcAft>
              <a:defRPr sz="1800">
                <a:latin typeface="+mn-lt"/>
              </a:defRPr>
            </a:lvl2pPr>
            <a:lvl3pPr marL="728857" indent="-210797">
              <a:spcBef>
                <a:spcPts val="0"/>
              </a:spcBef>
              <a:spcAft>
                <a:spcPts val="600"/>
              </a:spcAft>
              <a:buFont typeface="Arial" panose="020B0604020202020204" pitchFamily="34" charset="0"/>
              <a:buChar char="•"/>
              <a:defRPr sz="1800">
                <a:latin typeface="+mn-lt"/>
              </a:defRPr>
            </a:lvl3pPr>
            <a:lvl4pPr marL="1028974" indent="-300118">
              <a:spcBef>
                <a:spcPts val="0"/>
              </a:spcBef>
              <a:spcAft>
                <a:spcPts val="600"/>
              </a:spcAft>
              <a:buClr>
                <a:schemeClr val="accent6"/>
              </a:buClr>
              <a:buFont typeface="System Font Regular"/>
              <a:buChar char="–"/>
              <a:defRPr sz="1800">
                <a:latin typeface="+mn-lt"/>
              </a:defRPr>
            </a:lvl4pPr>
            <a:lvl5pPr marL="1286218" indent="-257244">
              <a:spcBef>
                <a:spcPts val="0"/>
              </a:spcBef>
              <a:spcAft>
                <a:spcPts val="600"/>
              </a:spcAft>
              <a:buClr>
                <a:schemeClr val="accent6"/>
              </a:buClr>
              <a:buSzPct val="100000"/>
              <a:buFont typeface="System Font Regular"/>
              <a:buChar cha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lumn 2 Picture">
            <a:extLst>
              <a:ext uri="{FF2B5EF4-FFF2-40B4-BE49-F238E27FC236}">
                <a16:creationId xmlns:a16="http://schemas.microsoft.com/office/drawing/2014/main" xmlns="" id="{FBAF9846-71DA-A44F-8AF9-87E1DDB943E1}"/>
              </a:ext>
            </a:extLst>
          </p:cNvPr>
          <p:cNvSpPr>
            <a:spLocks noGrp="1"/>
          </p:cNvSpPr>
          <p:nvPr>
            <p:ph type="pic" sz="quarter" idx="12"/>
          </p:nvPr>
        </p:nvSpPr>
        <p:spPr>
          <a:xfrm>
            <a:off x="4572000" y="2143126"/>
            <a:ext cx="3782410" cy="2987675"/>
          </a:xfrm>
          <a:prstGeom prst="rect">
            <a:avLst/>
          </a:prstGeom>
        </p:spPr>
        <p:txBody>
          <a:bodyPr anchor="ctr"/>
          <a:lstStyle>
            <a:lvl1pPr algn="ctr">
              <a:defRPr sz="1050"/>
            </a:lvl1pPr>
          </a:lstStyle>
          <a:p>
            <a:r>
              <a:rPr lang="en-US" dirty="0"/>
              <a:t>Click icon to add picture</a:t>
            </a:r>
          </a:p>
        </p:txBody>
      </p:sp>
      <p:sp>
        <p:nvSpPr>
          <p:cNvPr id="12" name="Date Placeholder 3">
            <a:extLst>
              <a:ext uri="{FF2B5EF4-FFF2-40B4-BE49-F238E27FC236}">
                <a16:creationId xmlns:a16="http://schemas.microsoft.com/office/drawing/2014/main" xmlns="" id="{0BF51A89-F001-FB42-93CF-822574F6627D}"/>
              </a:ext>
            </a:extLst>
          </p:cNvPr>
          <p:cNvSpPr>
            <a:spLocks noGrp="1"/>
          </p:cNvSpPr>
          <p:nvPr>
            <p:ph type="dt" sz="half" idx="2"/>
          </p:nvPr>
        </p:nvSpPr>
        <p:spPr>
          <a:xfrm>
            <a:off x="467594" y="6356351"/>
            <a:ext cx="2057936"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January 2020</a:t>
            </a:r>
          </a:p>
        </p:txBody>
      </p:sp>
    </p:spTree>
    <p:extLst>
      <p:ext uri="{BB962C8B-B14F-4D97-AF65-F5344CB8AC3E}">
        <p14:creationId xmlns:p14="http://schemas.microsoft.com/office/powerpoint/2010/main" val="1878550683"/>
      </p:ext>
    </p:extLst>
  </p:cSld>
  <p:clrMapOvr>
    <a:masterClrMapping/>
  </p:clrMapOvr>
  <p:transition xmlns:p14="http://schemas.microsoft.com/office/powerpoint/2010/mai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xmlns="" id="{F03EF72A-8772-7F43-9512-C4B063F665DB}"/>
              </a:ext>
            </a:extLst>
          </p:cNvPr>
          <p:cNvSpPr>
            <a:spLocks noGrp="1"/>
          </p:cNvSpPr>
          <p:nvPr>
            <p:ph type="title"/>
          </p:nvPr>
        </p:nvSpPr>
        <p:spPr>
          <a:xfrm>
            <a:off x="467595" y="1254849"/>
            <a:ext cx="7886372" cy="648915"/>
          </a:xfrm>
          <a:prstGeom prst="rect">
            <a:avLst/>
          </a:prstGeom>
        </p:spPr>
        <p:txBody>
          <a:bodyPr vert="horz" lIns="91440" tIns="45720" rIns="91440" bIns="45720" rtlCol="0" anchor="t">
            <a:normAutofit/>
          </a:bodyPr>
          <a:lstStyle>
            <a:lvl1pPr>
              <a:defRPr sz="2401"/>
            </a:lvl1pPr>
          </a:lstStyle>
          <a:p>
            <a:r>
              <a:rPr lang="en-US"/>
              <a:t>Click to edit Master title style</a:t>
            </a:r>
            <a:endParaRPr lang="en-US" dirty="0"/>
          </a:p>
        </p:txBody>
      </p:sp>
      <p:sp>
        <p:nvSpPr>
          <p:cNvPr id="10" name="Column 1">
            <a:extLst>
              <a:ext uri="{FF2B5EF4-FFF2-40B4-BE49-F238E27FC236}">
                <a16:creationId xmlns:a16="http://schemas.microsoft.com/office/drawing/2014/main" xmlns="" id="{52F0C1DF-6492-8445-A2F1-D57652FA6084}"/>
              </a:ext>
            </a:extLst>
          </p:cNvPr>
          <p:cNvSpPr>
            <a:spLocks noGrp="1"/>
          </p:cNvSpPr>
          <p:nvPr>
            <p:ph type="body" sz="quarter" idx="11" hasCustomPrompt="1"/>
          </p:nvPr>
        </p:nvSpPr>
        <p:spPr>
          <a:xfrm>
            <a:off x="468038" y="2141308"/>
            <a:ext cx="3879590" cy="2986087"/>
          </a:xfrm>
          <a:prstGeom prst="rect">
            <a:avLst/>
          </a:prstGeom>
        </p:spPr>
        <p:txBody>
          <a:bodyPr/>
          <a:lstStyle>
            <a:lvl1pPr marL="257244" indent="-257244">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865" indent="-259625">
              <a:spcBef>
                <a:spcPts val="0"/>
              </a:spcBef>
              <a:spcAft>
                <a:spcPts val="600"/>
              </a:spcAft>
              <a:buFont typeface="Arial" panose="020B0604020202020204" pitchFamily="34" charset="0"/>
              <a:buChar char="•"/>
              <a:defRPr sz="1650">
                <a:latin typeface="+mn-lt"/>
              </a:defRPr>
            </a:lvl2pPr>
            <a:lvl3pPr marL="514487" indent="-214370">
              <a:spcBef>
                <a:spcPts val="0"/>
              </a:spcBef>
              <a:spcAft>
                <a:spcPts val="600"/>
              </a:spcAft>
              <a:buFont typeface="Arial" panose="020B0604020202020204" pitchFamily="34" charset="0"/>
              <a:buChar char="̶"/>
              <a:defRPr sz="1650">
                <a:latin typeface="+mn-lt"/>
              </a:defRPr>
            </a:lvl3pPr>
            <a:lvl4pPr marL="685983" indent="-257244">
              <a:spcBef>
                <a:spcPts val="0"/>
              </a:spcBef>
              <a:spcAft>
                <a:spcPts val="600"/>
              </a:spcAft>
              <a:buClr>
                <a:schemeClr val="accent6"/>
              </a:buClr>
              <a:buFont typeface="Arial" panose="020B0604020202020204" pitchFamily="34" charset="0"/>
              <a:buChar char="­"/>
              <a:defRPr sz="1650">
                <a:latin typeface="+mn-lt"/>
              </a:defRPr>
            </a:lvl4pPr>
            <a:lvl5pPr marL="771731" indent="-257244">
              <a:spcBef>
                <a:spcPts val="0"/>
              </a:spcBef>
              <a:spcAft>
                <a:spcPts val="60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xmlns="" id="{52F0C1DF-6492-8445-A2F1-D57652FA6084}"/>
              </a:ext>
            </a:extLst>
          </p:cNvPr>
          <p:cNvSpPr>
            <a:spLocks noGrp="1"/>
          </p:cNvSpPr>
          <p:nvPr>
            <p:ph type="body" sz="quarter" idx="12" hasCustomPrompt="1"/>
          </p:nvPr>
        </p:nvSpPr>
        <p:spPr>
          <a:xfrm>
            <a:off x="4512454" y="2141308"/>
            <a:ext cx="3879590" cy="2986087"/>
          </a:xfrm>
          <a:prstGeom prst="rect">
            <a:avLst/>
          </a:prstGeom>
        </p:spPr>
        <p:txBody>
          <a:bodyPr/>
          <a:lstStyle>
            <a:lvl1pPr marL="257244" indent="-257244">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865" indent="-259625">
              <a:spcBef>
                <a:spcPts val="0"/>
              </a:spcBef>
              <a:spcAft>
                <a:spcPts val="600"/>
              </a:spcAft>
              <a:buFont typeface="Arial" panose="020B0604020202020204" pitchFamily="34" charset="0"/>
              <a:buChar char="•"/>
              <a:defRPr sz="1650">
                <a:latin typeface="+mn-lt"/>
              </a:defRPr>
            </a:lvl2pPr>
            <a:lvl3pPr marL="514487" indent="-214370">
              <a:spcBef>
                <a:spcPts val="0"/>
              </a:spcBef>
              <a:spcAft>
                <a:spcPts val="600"/>
              </a:spcAft>
              <a:buFont typeface="Arial" panose="020B0604020202020204" pitchFamily="34" charset="0"/>
              <a:buChar char="̶"/>
              <a:defRPr sz="1650">
                <a:latin typeface="+mn-lt"/>
              </a:defRPr>
            </a:lvl3pPr>
            <a:lvl4pPr marL="685983" indent="-257244">
              <a:spcBef>
                <a:spcPts val="0"/>
              </a:spcBef>
              <a:spcAft>
                <a:spcPts val="600"/>
              </a:spcAft>
              <a:buClr>
                <a:schemeClr val="accent6"/>
              </a:buClr>
              <a:buFont typeface="Arial" panose="020B0604020202020204" pitchFamily="34" charset="0"/>
              <a:buChar char="­"/>
              <a:defRPr sz="1650">
                <a:latin typeface="+mn-lt"/>
              </a:defRPr>
            </a:lvl4pPr>
            <a:lvl5pPr marL="771731" indent="-257244">
              <a:spcBef>
                <a:spcPts val="0"/>
              </a:spcBef>
              <a:spcAft>
                <a:spcPts val="60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xmlns="" id="{0BF51A89-F001-FB42-93CF-822574F6627D}"/>
              </a:ext>
            </a:extLst>
          </p:cNvPr>
          <p:cNvSpPr>
            <a:spLocks noGrp="1"/>
          </p:cNvSpPr>
          <p:nvPr>
            <p:ph type="dt" sz="half" idx="2"/>
          </p:nvPr>
        </p:nvSpPr>
        <p:spPr>
          <a:xfrm>
            <a:off x="467594" y="6356351"/>
            <a:ext cx="2057936"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January 2020</a:t>
            </a:r>
          </a:p>
        </p:txBody>
      </p:sp>
    </p:spTree>
    <p:extLst>
      <p:ext uri="{BB962C8B-B14F-4D97-AF65-F5344CB8AC3E}">
        <p14:creationId xmlns:p14="http://schemas.microsoft.com/office/powerpoint/2010/main" val="3474853110"/>
      </p:ext>
    </p:extLst>
  </p:cSld>
  <p:clrMapOvr>
    <a:masterClrMapping/>
  </p:clrMapOvr>
  <p:transition xmlns:p14="http://schemas.microsoft.com/office/powerpoint/2010/mai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1C3768">
                  <a:lumMod val="40000"/>
                  <a:lumOff val="60000"/>
                </a:srgb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8CD4F5-208D-4DCE-A80A-21EE1F6EB39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5112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C3FC170D-0C5B-4932-9FEB-234E8ADF4011}" type="datetime1">
              <a:rPr lang="en-US" smtClean="0"/>
              <a:pPr/>
              <a:t>10/30/20</a:t>
            </a:fld>
            <a:endParaRPr lang="en-US" dirty="0"/>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dirty="0">
              <a:solidFill>
                <a:srgbClr val="1C3768">
                  <a:lumMod val="40000"/>
                  <a:lumOff val="60000"/>
                </a:srgbClr>
              </a:solidFill>
            </a:endParaRPr>
          </a:p>
        </p:txBody>
      </p:sp>
      <p:pic>
        <p:nvPicPr>
          <p:cNvPr id="11" name="Picture 10"/>
          <p:cNvPicPr>
            <a:picLocks/>
          </p:cNvPicPr>
          <p:nvPr/>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extLst>
      <p:ext uri="{BB962C8B-B14F-4D97-AF65-F5344CB8AC3E}">
        <p14:creationId xmlns:p14="http://schemas.microsoft.com/office/powerpoint/2010/main" val="2919668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3187172"/>
            <a:ext cx="7659687"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7" y="1553633"/>
            <a:ext cx="6135687"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C12358D4-2236-41BE-BB60-4AE13DED5B2D}" type="datetime1">
              <a:rPr lang="en-US" smtClean="0"/>
              <a:pPr/>
              <a:t>10/30/20</a:t>
            </a:fld>
            <a:endParaRPr lang="en-US" dirty="0"/>
          </a:p>
        </p:txBody>
      </p:sp>
      <p:sp>
        <p:nvSpPr>
          <p:cNvPr id="9"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dirty="0">
              <a:solidFill>
                <a:srgbClr val="1C3768">
                  <a:lumMod val="40000"/>
                  <a:lumOff val="60000"/>
                </a:srgbClr>
              </a:solidFill>
            </a:endParaRPr>
          </a:p>
        </p:txBody>
      </p:sp>
      <p:pic>
        <p:nvPicPr>
          <p:cNvPr id="11" name="Picture 10"/>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extLst>
      <p:ext uri="{BB962C8B-B14F-4D97-AF65-F5344CB8AC3E}">
        <p14:creationId xmlns:p14="http://schemas.microsoft.com/office/powerpoint/2010/main" val="120626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2" y="1536192"/>
            <a:ext cx="40385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dirty="0">
              <a:solidFill>
                <a:srgbClr val="FFFFFF"/>
              </a:solidFill>
            </a:endParaRPr>
          </a:p>
        </p:txBody>
      </p:sp>
      <p:sp>
        <p:nvSpPr>
          <p:cNvPr id="9"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7AA29867-1201-42CB-9E0E-80B2F6735D05}" type="datetime1">
              <a:rPr lang="en-US" smtClean="0"/>
              <a:pPr/>
              <a:t>10/30/20</a:t>
            </a:fld>
            <a:endParaRPr lang="en-US" dirty="0"/>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dirty="0">
              <a:solidFill>
                <a:srgbClr val="1C3768">
                  <a:lumMod val="40000"/>
                  <a:lumOff val="60000"/>
                </a:srgbClr>
              </a:solidFill>
            </a:endParaRPr>
          </a:p>
        </p:txBody>
      </p:sp>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extLst>
      <p:ext uri="{BB962C8B-B14F-4D97-AF65-F5344CB8AC3E}">
        <p14:creationId xmlns:p14="http://schemas.microsoft.com/office/powerpoint/2010/main" val="129321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5"/>
            <a:ext cx="3890108"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21"/>
            <a:ext cx="3890108"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0" y="1644605"/>
            <a:ext cx="40385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0" y="2408721"/>
            <a:ext cx="40385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1D45151C-5CA7-4288-8AA3-640BC3D7AA76}" type="datetime1">
              <a:rPr lang="en-US" smtClean="0"/>
              <a:pPr/>
              <a:t>10/30/20</a:t>
            </a:fld>
            <a:endParaRPr lang="en-US" dirty="0"/>
          </a:p>
        </p:txBody>
      </p:sp>
      <p:sp>
        <p:nvSpPr>
          <p:cNvPr id="12" name="Footer Placeholder 4"/>
          <p:cNvSpPr>
            <a:spLocks noGrp="1"/>
          </p:cNvSpPr>
          <p:nvPr>
            <p:ph type="ftr" sz="quarter" idx="14"/>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dirty="0">
              <a:solidFill>
                <a:srgbClr val="1C3768">
                  <a:lumMod val="40000"/>
                  <a:lumOff val="60000"/>
                </a:srgbClr>
              </a:solidFill>
            </a:endParaRPr>
          </a:p>
        </p:txBody>
      </p:sp>
      <p:pic>
        <p:nvPicPr>
          <p:cNvPr id="14" name="Picture 1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extLst>
      <p:ext uri="{BB962C8B-B14F-4D97-AF65-F5344CB8AC3E}">
        <p14:creationId xmlns:p14="http://schemas.microsoft.com/office/powerpoint/2010/main" val="366816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D0C87027-05C5-4F5A-9637-FA4D839512DE}" type="datetime1">
              <a:rPr lang="en-US" smtClean="0"/>
              <a:pPr/>
              <a:t>10/30/20</a:t>
            </a:fld>
            <a:endParaRPr lang="en-US" dirty="0"/>
          </a:p>
        </p:txBody>
      </p:sp>
      <p:sp>
        <p:nvSpPr>
          <p:cNvPr id="8"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dirty="0">
              <a:solidFill>
                <a:srgbClr val="1C3768">
                  <a:lumMod val="40000"/>
                  <a:lumOff val="60000"/>
                </a:srgbClr>
              </a:solidFill>
            </a:endParaRPr>
          </a:p>
        </p:txBody>
      </p:sp>
      <p:pic>
        <p:nvPicPr>
          <p:cNvPr id="10" name="Picture 9"/>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extLst>
      <p:ext uri="{BB962C8B-B14F-4D97-AF65-F5344CB8AC3E}">
        <p14:creationId xmlns:p14="http://schemas.microsoft.com/office/powerpoint/2010/main" val="1168024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72B8CF2F-4BFF-4239-8CCD-47901F8FB629}" type="datetime1">
              <a:rPr lang="en-US" smtClean="0"/>
              <a:pPr/>
              <a:t>10/30/20</a:t>
            </a:fld>
            <a:endParaRPr lang="en-US" dirty="0"/>
          </a:p>
        </p:txBody>
      </p:sp>
      <p:sp>
        <p:nvSpPr>
          <p:cNvPr id="7"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dirty="0">
              <a:solidFill>
                <a:srgbClr val="1C3768">
                  <a:lumMod val="40000"/>
                  <a:lumOff val="60000"/>
                </a:srgbClr>
              </a:solidFill>
            </a:endParaRP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extLst>
      <p:ext uri="{BB962C8B-B14F-4D97-AF65-F5344CB8AC3E}">
        <p14:creationId xmlns:p14="http://schemas.microsoft.com/office/powerpoint/2010/main" val="55173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solidFill>
                  <a:srgbClr val="FFFFFF"/>
                </a:solidFill>
              </a:rPr>
              <a:pPr/>
              <a:t>‹#›</a:t>
            </a:fld>
            <a:endParaRPr lang="en-US" dirty="0">
              <a:solidFill>
                <a:srgbClr val="FFFFFF"/>
              </a:solidFill>
            </a:endParaRPr>
          </a:p>
        </p:txBody>
      </p:sp>
      <p:sp>
        <p:nvSpPr>
          <p:cNvPr id="9" name="Content Placeholder 8"/>
          <p:cNvSpPr>
            <a:spLocks noGrp="1"/>
          </p:cNvSpPr>
          <p:nvPr>
            <p:ph sz="quarter" idx="13"/>
          </p:nvPr>
        </p:nvSpPr>
        <p:spPr>
          <a:xfrm>
            <a:off x="304803" y="381001"/>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CAA84373-B186-476F-AD68-8BBC040FA238}" type="datetime1">
              <a:rPr lang="en-US" smtClean="0"/>
              <a:pPr/>
              <a:t>10/30/20</a:t>
            </a:fld>
            <a:endParaRPr lang="en-US" dirty="0"/>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dirty="0">
              <a:solidFill>
                <a:srgbClr val="1C3768">
                  <a:lumMod val="40000"/>
                  <a:lumOff val="60000"/>
                </a:srgbClr>
              </a:solidFill>
            </a:endParaRPr>
          </a:p>
        </p:txBody>
      </p:sp>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extLst>
      <p:ext uri="{BB962C8B-B14F-4D97-AF65-F5344CB8AC3E}">
        <p14:creationId xmlns:p14="http://schemas.microsoft.com/office/powerpoint/2010/main" val="1511804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1"/>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9144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dirty="0"/>
              <a:t>Click icon to add picture</a:t>
            </a:r>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60" y="6352708"/>
            <a:ext cx="738443" cy="365760"/>
          </a:xfrm>
          <a:prstGeom prst="rect">
            <a:avLst/>
          </a:prstGeom>
        </p:spPr>
        <p:txBody>
          <a:bodyPr anchor="ctr"/>
          <a:lstStyle>
            <a:lvl1pPr>
              <a:defRPr sz="1200">
                <a:solidFill>
                  <a:srgbClr val="88A7DF"/>
                </a:solidFill>
              </a:defRPr>
            </a:lvl1pPr>
          </a:lstStyle>
          <a:p>
            <a:fld id="{CD50239A-1088-4D46-8E6B-DE7E419B004E}" type="datetime1">
              <a:rPr lang="en-US" smtClean="0"/>
              <a:pPr/>
              <a:t>10/30/20</a:t>
            </a:fld>
            <a:endParaRPr lang="en-US" dirty="0"/>
          </a:p>
        </p:txBody>
      </p:sp>
      <p:sp>
        <p:nvSpPr>
          <p:cNvPr id="11"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dirty="0">
              <a:solidFill>
                <a:srgbClr val="1C3768">
                  <a:lumMod val="40000"/>
                  <a:lumOff val="60000"/>
                </a:srgbClr>
              </a:solidFill>
            </a:endParaRPr>
          </a:p>
        </p:txBody>
      </p:sp>
      <p:pic>
        <p:nvPicPr>
          <p:cNvPr id="13" name="Picture 1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extLst>
      <p:ext uri="{BB962C8B-B14F-4D97-AF65-F5344CB8AC3E}">
        <p14:creationId xmlns:p14="http://schemas.microsoft.com/office/powerpoint/2010/main" val="16251445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7">
            <a:extLst>
              <a:ext uri="{28A0092B-C50C-407E-A947-70E740481C1C}">
                <a14:useLocalDpi xmlns:a14="http://schemas.microsoft.com/office/drawing/2010/main" val="0"/>
              </a:ext>
            </a:extLst>
          </a:blip>
          <a:srcRect l="22457" t="32317" r="11115"/>
          <a:stretch/>
        </p:blipFill>
        <p:spPr>
          <a:xfrm>
            <a:off x="4" y="4"/>
            <a:ext cx="9143999" cy="6197487"/>
          </a:xfrm>
          <a:prstGeom prst="rect">
            <a:avLst/>
          </a:prstGeom>
        </p:spPr>
      </p:pic>
      <p:sp>
        <p:nvSpPr>
          <p:cNvPr id="7" name="Rectangle 6"/>
          <p:cNvSpPr/>
          <p:nvPr/>
        </p:nvSpPr>
        <p:spPr>
          <a:xfrm>
            <a:off x="4"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dirty="0">
              <a:solidFill>
                <a:srgbClr val="FFFFFF"/>
              </a:solidFill>
            </a:endParaRPr>
          </a:p>
        </p:txBody>
      </p:sp>
      <p:sp>
        <p:nvSpPr>
          <p:cNvPr id="2" name="Title Placeholder 1"/>
          <p:cNvSpPr>
            <a:spLocks noGrp="1"/>
          </p:cNvSpPr>
          <p:nvPr>
            <p:ph type="title"/>
          </p:nvPr>
        </p:nvSpPr>
        <p:spPr>
          <a:xfrm>
            <a:off x="457202" y="274639"/>
            <a:ext cx="8315569"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2"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dirty="0">
              <a:solidFill>
                <a:srgbClr val="D6201A"/>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solidFill>
                  <a:srgbClr val="FFFFFF"/>
                </a:solidFill>
              </a:rPr>
              <a:pPr/>
              <a:t>‹#›</a:t>
            </a:fld>
            <a:endParaRPr lang="en-US" dirty="0">
              <a:solidFill>
                <a:srgbClr val="FFFFFF"/>
              </a:solidFill>
            </a:endParaRPr>
          </a:p>
        </p:txBody>
      </p:sp>
      <p:sp>
        <p:nvSpPr>
          <p:cNvPr id="15" name="Date Placeholder 3"/>
          <p:cNvSpPr>
            <a:spLocks noGrp="1"/>
          </p:cNvSpPr>
          <p:nvPr>
            <p:ph type="dt" sz="half" idx="2"/>
          </p:nvPr>
        </p:nvSpPr>
        <p:spPr>
          <a:xfrm>
            <a:off x="7719760" y="6352708"/>
            <a:ext cx="738443" cy="365760"/>
          </a:xfrm>
          <a:prstGeom prst="rect">
            <a:avLst/>
          </a:prstGeom>
        </p:spPr>
        <p:txBody>
          <a:bodyPr lIns="91290" tIns="45645" rIns="91290" bIns="45645" anchor="ctr"/>
          <a:lstStyle>
            <a:lvl1pPr>
              <a:defRPr sz="1200">
                <a:solidFill>
                  <a:srgbClr val="88A7DF"/>
                </a:solidFill>
              </a:defRPr>
            </a:lvl1pPr>
          </a:lstStyle>
          <a:p>
            <a:fld id="{248AECEC-7A09-4F27-A925-157AA5A9FFEE}" type="datetime1">
              <a:rPr lang="en-US" smtClean="0"/>
              <a:pPr/>
              <a:t>10/30/20</a:t>
            </a:fld>
            <a:endParaRPr lang="en-US" dirty="0"/>
          </a:p>
        </p:txBody>
      </p:sp>
      <p:sp>
        <p:nvSpPr>
          <p:cNvPr id="16" name="Footer Placeholder 4"/>
          <p:cNvSpPr>
            <a:spLocks noGrp="1"/>
          </p:cNvSpPr>
          <p:nvPr>
            <p:ph type="ftr" sz="quarter" idx="3"/>
          </p:nvPr>
        </p:nvSpPr>
        <p:spPr>
          <a:xfrm>
            <a:off x="3352459" y="6352708"/>
            <a:ext cx="4367298" cy="365760"/>
          </a:xfrm>
          <a:prstGeom prst="rect">
            <a:avLst/>
          </a:prstGeom>
        </p:spPr>
        <p:txBody>
          <a:bodyPr lIns="91290" tIns="45645" rIns="91290" bIns="45645" anchor="ctr"/>
          <a:lstStyle>
            <a:lvl1pPr>
              <a:defRPr sz="1200">
                <a:solidFill>
                  <a:schemeClr val="tx2">
                    <a:lumMod val="40000"/>
                    <a:lumOff val="60000"/>
                  </a:schemeClr>
                </a:solidFill>
              </a:defRPr>
            </a:lvl1pPr>
          </a:lstStyle>
          <a:p>
            <a:endParaRPr lang="en-US" dirty="0">
              <a:solidFill>
                <a:srgbClr val="1C3768">
                  <a:lumMod val="40000"/>
                  <a:lumOff val="60000"/>
                </a:srgbClr>
              </a:solidFill>
            </a:endParaRPr>
          </a:p>
        </p:txBody>
      </p:sp>
    </p:spTree>
    <p:extLst>
      <p:ext uri="{BB962C8B-B14F-4D97-AF65-F5344CB8AC3E}">
        <p14:creationId xmlns:p14="http://schemas.microsoft.com/office/powerpoint/2010/main" val="112624133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1" r:id="rId10"/>
    <p:sldLayoutId id="2147483682" r:id="rId11"/>
    <p:sldLayoutId id="2147483683" r:id="rId12"/>
    <p:sldLayoutId id="2147483684" r:id="rId13"/>
    <p:sldLayoutId id="2147483685" r:id="rId14"/>
    <p:sldLayoutId id="2147483686" r:id="rId15"/>
  </p:sldLayoutIdLst>
  <p:hf hdr="0" ft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hyperlink" Target="http://www.cdc.gov/endhiv/index.html"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aidsetc.org/" TargetMode="External"/><Relationship Id="rId3"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ecaaetc.org/" TargetMode="External"/><Relationship Id="rId3" Type="http://schemas.openxmlformats.org/officeDocument/2006/relationships/image" Target="../media/image5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idsinfo.nih.gov/guidelines/" TargetMode="External"/><Relationship Id="rId3" Type="http://schemas.openxmlformats.org/officeDocument/2006/relationships/image" Target="../media/image5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iv.uw.edu/" TargetMode="External"/><Relationship Id="rId3" Type="http://schemas.openxmlformats.org/officeDocument/2006/relationships/image" Target="../media/image54.png"/></Relationships>
</file>

<file path=ppt/slides/_rels/slide83.xml.rels><?xml version="1.0" encoding="UTF-8" standalone="yes"?>
<Relationships xmlns="http://schemas.openxmlformats.org/package/2006/relationships"><Relationship Id="rId3" Type="http://schemas.openxmlformats.org/officeDocument/2006/relationships/hyperlink" Target="http://www.cdc.gov/coronavirus/2019-ncov/cases-updates/summary.html" TargetMode="External"/><Relationship Id="rId4" Type="http://schemas.openxmlformats.org/officeDocument/2006/relationships/hyperlink" Target="http://www.cdc.gov/coronavirus/2019-nCoV/hcp/index.html" TargetMode="External"/><Relationship Id="rId5" Type="http://schemas.openxmlformats.org/officeDocument/2006/relationships/hyperlink" Target="http://www.cdc.gov/coronavirus/2019-nCoV/lab/guidelines-clinical-specimens.html" TargetMode="External"/><Relationship Id="rId6" Type="http://schemas.openxmlformats.org/officeDocument/2006/relationships/hyperlink" Target="http://www.emergency.cdc.gov/coca/" TargetMode="External"/><Relationship Id="rId7" Type="http://schemas.openxmlformats.org/officeDocument/2006/relationships/hyperlink" Target="http://www.who.int/emergencies/diseases/novel-coronavirus-2019/events-as-they-happen" TargetMode="External"/><Relationship Id="rId8" Type="http://schemas.openxmlformats.org/officeDocument/2006/relationships/hyperlink" Target="http://www.jamanetwork.com/journals/jama/fullarticle/2762510" TargetMode="External"/><Relationship Id="rId9" Type="http://schemas.openxmlformats.org/officeDocument/2006/relationships/hyperlink" Target="http://www.bphc.hrsa.gov/emergency-response/coronavirus-frequently-asked-questions.html" TargetMode="External"/><Relationship Id="rId1" Type="http://schemas.openxmlformats.org/officeDocument/2006/relationships/slideLayout" Target="../slideLayouts/slideLayout2.xml"/><Relationship Id="rId2" Type="http://schemas.openxmlformats.org/officeDocument/2006/relationships/hyperlink" Target="http://www.cdc.gov/coronavirus/2019-ncov/cases-updates/index.html"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health.ny.gov/diseases/communicable/coronavirus/providers.htm" TargetMode="External"/><Relationship Id="rId4" Type="http://schemas.openxmlformats.org/officeDocument/2006/relationships/hyperlink" Target="http://www.nj.gov/health/cd/topics/ncov.shtml" TargetMode="External"/><Relationship Id="rId5" Type="http://schemas.openxmlformats.org/officeDocument/2006/relationships/hyperlink" Target="http://www.salud.gov.pr/Pages/coronavirus.aspx" TargetMode="External"/><Relationship Id="rId6" Type="http://schemas.openxmlformats.org/officeDocument/2006/relationships/hyperlink" Target="http://www.doh.vi.gov/covid19usvi" TargetMode="External"/><Relationship Id="rId1" Type="http://schemas.openxmlformats.org/officeDocument/2006/relationships/slideLayout" Target="../slideLayouts/slideLayout2.xml"/><Relationship Id="rId2" Type="http://schemas.openxmlformats.org/officeDocument/2006/relationships/hyperlink" Target="http://www.health.ny.gov/diseases/communicable/coronaviru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cdc.gov/coronavirus/2019-ncov/hcp/clinical-guidance-management-patients.html" TargetMode="External"/><Relationship Id="rId4" Type="http://schemas.openxmlformats.org/officeDocument/2006/relationships/hyperlink" Target="http://www.clinicaltrials.gov/" TargetMode="External"/><Relationship Id="rId5" Type="http://schemas.openxmlformats.org/officeDocument/2006/relationships/hyperlink" Target="https://www.hivclinic.ca/main/drugs_extra_files/Crushing%20and%20Liquid%20ARV%20Formulations.pdf" TargetMode="External"/><Relationship Id="rId6" Type="http://schemas.openxmlformats.org/officeDocument/2006/relationships/hyperlink" Target="http://www.covid19-druginteractions.org/" TargetMode="External"/><Relationship Id="rId1" Type="http://schemas.openxmlformats.org/officeDocument/2006/relationships/slideLayout" Target="../slideLayouts/slideLayout2.xml"/><Relationship Id="rId2" Type="http://schemas.openxmlformats.org/officeDocument/2006/relationships/hyperlink" Target="http://www.cdc.gov/coronavirus/2019-ncov/prepare/managing-stress-anxiety.html"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faragoj@amc.ed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779373"/>
            <a:ext cx="8140145" cy="1522139"/>
          </a:xfrm>
        </p:spPr>
        <p:txBody>
          <a:bodyPr/>
          <a:lstStyle/>
          <a:p>
            <a:r>
              <a:rPr lang="en-US" sz="4000" b="1" dirty="0"/>
              <a:t>The HIV Treatment-Experienced Patient: Case Discussions </a:t>
            </a:r>
          </a:p>
        </p:txBody>
      </p:sp>
      <p:sp>
        <p:nvSpPr>
          <p:cNvPr id="3" name="Subtitle 2"/>
          <p:cNvSpPr>
            <a:spLocks noGrp="1"/>
          </p:cNvSpPr>
          <p:nvPr>
            <p:ph type="subTitle" idx="1"/>
          </p:nvPr>
        </p:nvSpPr>
        <p:spPr>
          <a:xfrm>
            <a:off x="685803" y="3452669"/>
            <a:ext cx="4597399" cy="600353"/>
          </a:xfrm>
        </p:spPr>
        <p:txBody>
          <a:bodyPr>
            <a:normAutofit/>
          </a:bodyPr>
          <a:lstStyle/>
          <a:p>
            <a:r>
              <a:rPr lang="en-US" dirty="0">
                <a:solidFill>
                  <a:schemeClr val="tx2"/>
                </a:solidFill>
              </a:rPr>
              <a:t>October 4, 2020</a:t>
            </a:r>
          </a:p>
          <a:p>
            <a:endParaRPr lang="en-US" dirty="0">
              <a:solidFill>
                <a:schemeClr val="tx2"/>
              </a:solidFill>
            </a:endParaRPr>
          </a:p>
          <a:p>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1</a:t>
            </a:fld>
            <a:endParaRPr lang="en-US"/>
          </a:p>
        </p:txBody>
      </p:sp>
      <p:sp>
        <p:nvSpPr>
          <p:cNvPr id="7" name="Subtitle 2">
            <a:extLst>
              <a:ext uri="{FF2B5EF4-FFF2-40B4-BE49-F238E27FC236}">
                <a16:creationId xmlns:a16="http://schemas.microsoft.com/office/drawing/2014/main" xmlns="" id="{230878E7-5A32-4EE2-AD38-929AE5F6EB5D}"/>
              </a:ext>
            </a:extLst>
          </p:cNvPr>
          <p:cNvSpPr txBox="1">
            <a:spLocks/>
          </p:cNvSpPr>
          <p:nvPr/>
        </p:nvSpPr>
        <p:spPr>
          <a:xfrm>
            <a:off x="685803" y="4427998"/>
            <a:ext cx="4985326" cy="1335767"/>
          </a:xfrm>
          <a:prstGeom prst="rect">
            <a:avLst/>
          </a:prstGeom>
        </p:spPr>
        <p:txBody>
          <a:bodyPr vert="horz" lIns="91290" tIns="45645" rIns="91290" bIns="45645" rtlCol="0" anchor="t">
            <a:normAutofit fontScale="77500" lnSpcReduction="20000"/>
          </a:bodyPr>
          <a:lstStyle>
            <a:lvl1pPr marL="0" indent="0" algn="l" defTabSz="912899" rtl="0" eaLnBrk="1" latinLnBrk="0" hangingPunct="1">
              <a:spcBef>
                <a:spcPct val="20000"/>
              </a:spcBef>
              <a:buClr>
                <a:schemeClr val="accent6"/>
              </a:buClr>
              <a:buFont typeface="Wingdings" charset="2"/>
              <a:buNone/>
              <a:defRPr sz="2800" b="0" i="0" kern="1200">
                <a:solidFill>
                  <a:srgbClr val="222222"/>
                </a:solidFill>
                <a:latin typeface="+mn-lt"/>
                <a:ea typeface="+mn-ea"/>
                <a:cs typeface="ITC Avant Garde Std Md"/>
              </a:defRPr>
            </a:lvl1pPr>
            <a:lvl2pPr marL="456449" indent="0" algn="ctr" defTabSz="912899" rtl="0" eaLnBrk="1" latinLnBrk="0" hangingPunct="1">
              <a:spcBef>
                <a:spcPct val="20000"/>
              </a:spcBef>
              <a:buClr>
                <a:schemeClr val="accent6"/>
              </a:buClr>
              <a:buFont typeface="Wingdings" charset="2"/>
              <a:buNone/>
              <a:defRPr sz="2200" b="0" i="0" kern="1200">
                <a:solidFill>
                  <a:schemeClr val="tx1">
                    <a:tint val="75000"/>
                  </a:schemeClr>
                </a:solidFill>
                <a:latin typeface="+mn-lt"/>
                <a:ea typeface="+mn-ea"/>
                <a:cs typeface="ITC Avant Garde Std Md"/>
              </a:defRPr>
            </a:lvl2pPr>
            <a:lvl3pPr marL="912899" indent="0" algn="ctr" defTabSz="912899" rtl="0" eaLnBrk="1" latinLnBrk="0" hangingPunct="1">
              <a:spcBef>
                <a:spcPct val="20000"/>
              </a:spcBef>
              <a:buClr>
                <a:schemeClr val="accent6"/>
              </a:buClr>
              <a:buFont typeface="Wingdings" charset="2"/>
              <a:buNone/>
              <a:defRPr sz="2000" b="0" i="0" kern="1200">
                <a:solidFill>
                  <a:schemeClr val="tx1">
                    <a:tint val="75000"/>
                  </a:schemeClr>
                </a:solidFill>
                <a:latin typeface="+mn-lt"/>
                <a:ea typeface="+mn-ea"/>
                <a:cs typeface="ITC Avant Garde Std Md"/>
              </a:defRPr>
            </a:lvl3pPr>
            <a:lvl4pPr marL="1369349" indent="0" algn="ctr" defTabSz="912899" rtl="0" eaLnBrk="1" latinLnBrk="0" hangingPunct="1">
              <a:spcBef>
                <a:spcPct val="20000"/>
              </a:spcBef>
              <a:buClr>
                <a:schemeClr val="accent6"/>
              </a:buClr>
              <a:buFont typeface="Wingdings" charset="2"/>
              <a:buNone/>
              <a:defRPr sz="1800" b="0" i="0" kern="1200">
                <a:solidFill>
                  <a:schemeClr val="tx1">
                    <a:tint val="75000"/>
                  </a:schemeClr>
                </a:solidFill>
                <a:latin typeface="+mn-lt"/>
                <a:ea typeface="+mn-ea"/>
                <a:cs typeface="ITC Avant Garde Std Md"/>
              </a:defRPr>
            </a:lvl4pPr>
            <a:lvl5pPr marL="1825798" indent="0" algn="ctr" defTabSz="912899" rtl="0" eaLnBrk="1" latinLnBrk="0" hangingPunct="1">
              <a:spcBef>
                <a:spcPct val="20000"/>
              </a:spcBef>
              <a:buClr>
                <a:schemeClr val="accent6"/>
              </a:buClr>
              <a:buFont typeface="Wingdings" charset="2"/>
              <a:buNone/>
              <a:defRPr sz="1600" b="0" i="0" kern="1200" baseline="0">
                <a:solidFill>
                  <a:schemeClr val="tx1">
                    <a:tint val="75000"/>
                  </a:schemeClr>
                </a:solidFill>
                <a:latin typeface="+mn-lt"/>
                <a:ea typeface="+mn-ea"/>
                <a:cs typeface="ITC Avant Garde Std Md"/>
              </a:defRPr>
            </a:lvl5pPr>
            <a:lvl6pPr marL="2282248" indent="0" algn="ctr" defTabSz="912899"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38697" indent="0" algn="ctr" defTabSz="912899"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195147" indent="0" algn="ctr" defTabSz="912899"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1597" indent="0" algn="ctr" defTabSz="912899"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r>
              <a:rPr lang="en-US" sz="1900" b="1" dirty="0">
                <a:solidFill>
                  <a:schemeClr val="tx2"/>
                </a:solidFill>
              </a:rPr>
              <a:t>John J. Faragon, PharmD, BCPS, AAHIVP</a:t>
            </a:r>
          </a:p>
          <a:p>
            <a:r>
              <a:rPr lang="en-US" sz="1600" dirty="0">
                <a:solidFill>
                  <a:schemeClr val="tx2"/>
                </a:solidFill>
              </a:rPr>
              <a:t>Clinical Pharmacist</a:t>
            </a:r>
          </a:p>
          <a:p>
            <a:r>
              <a:rPr lang="en-US" sz="1600" dirty="0">
                <a:solidFill>
                  <a:schemeClr val="tx2"/>
                </a:solidFill>
              </a:rPr>
              <a:t>Regional Pharmacy Director</a:t>
            </a:r>
          </a:p>
          <a:p>
            <a:r>
              <a:rPr lang="en-US" sz="1600" dirty="0">
                <a:solidFill>
                  <a:schemeClr val="tx2"/>
                </a:solidFill>
              </a:rPr>
              <a:t>Northeast/Caribbean AIDS Education &amp; Training Center</a:t>
            </a:r>
          </a:p>
          <a:p>
            <a:r>
              <a:rPr lang="en-US" sz="1600" dirty="0">
                <a:solidFill>
                  <a:schemeClr val="tx2"/>
                </a:solidFill>
              </a:rPr>
              <a:t>Albany Medical College</a:t>
            </a:r>
          </a:p>
          <a:p>
            <a:r>
              <a:rPr lang="en-US" sz="1600" dirty="0">
                <a:solidFill>
                  <a:schemeClr val="tx2"/>
                </a:solidFill>
              </a:rPr>
              <a:t>Albany, New York</a:t>
            </a:r>
          </a:p>
          <a:p>
            <a:endParaRPr lang="en-US" dirty="0">
              <a:solidFill>
                <a:schemeClr val="tx2"/>
              </a:solidFill>
            </a:endParaRPr>
          </a:p>
          <a:p>
            <a:endParaRPr lang="en-US" dirty="0"/>
          </a:p>
        </p:txBody>
      </p:sp>
      <p:sp>
        <p:nvSpPr>
          <p:cNvPr id="8" name="Subtitle 2">
            <a:extLst>
              <a:ext uri="{FF2B5EF4-FFF2-40B4-BE49-F238E27FC236}">
                <a16:creationId xmlns:a16="http://schemas.microsoft.com/office/drawing/2014/main" xmlns="" id="{2BA1FAEA-9687-4F0C-9A3F-8C4BBDCDBEB0}"/>
              </a:ext>
            </a:extLst>
          </p:cNvPr>
          <p:cNvSpPr txBox="1">
            <a:spLocks/>
          </p:cNvSpPr>
          <p:nvPr/>
        </p:nvSpPr>
        <p:spPr>
          <a:xfrm>
            <a:off x="4811380" y="4350983"/>
            <a:ext cx="4597399" cy="1335767"/>
          </a:xfrm>
          <a:prstGeom prst="rect">
            <a:avLst/>
          </a:prstGeom>
        </p:spPr>
        <p:txBody>
          <a:bodyPr vert="horz" lIns="91290" tIns="45645" rIns="91290" bIns="45645" rtlCol="0" anchor="t">
            <a:normAutofit/>
          </a:bodyPr>
          <a:lstStyle>
            <a:lvl1pPr marL="0" indent="0" algn="l" defTabSz="912899" rtl="0" eaLnBrk="1" latinLnBrk="0" hangingPunct="1">
              <a:spcBef>
                <a:spcPct val="20000"/>
              </a:spcBef>
              <a:buClr>
                <a:schemeClr val="accent6"/>
              </a:buClr>
              <a:buFont typeface="Wingdings" charset="2"/>
              <a:buNone/>
              <a:defRPr sz="2800" b="0" i="0" kern="1200">
                <a:solidFill>
                  <a:srgbClr val="222222"/>
                </a:solidFill>
                <a:latin typeface="+mn-lt"/>
                <a:ea typeface="+mn-ea"/>
                <a:cs typeface="ITC Avant Garde Std Md"/>
              </a:defRPr>
            </a:lvl1pPr>
            <a:lvl2pPr marL="456449" indent="0" algn="ctr" defTabSz="912899" rtl="0" eaLnBrk="1" latinLnBrk="0" hangingPunct="1">
              <a:spcBef>
                <a:spcPct val="20000"/>
              </a:spcBef>
              <a:buClr>
                <a:schemeClr val="accent6"/>
              </a:buClr>
              <a:buFont typeface="Wingdings" charset="2"/>
              <a:buNone/>
              <a:defRPr sz="2200" b="0" i="0" kern="1200">
                <a:solidFill>
                  <a:schemeClr val="tx1">
                    <a:tint val="75000"/>
                  </a:schemeClr>
                </a:solidFill>
                <a:latin typeface="+mn-lt"/>
                <a:ea typeface="+mn-ea"/>
                <a:cs typeface="ITC Avant Garde Std Md"/>
              </a:defRPr>
            </a:lvl2pPr>
            <a:lvl3pPr marL="912899" indent="0" algn="ctr" defTabSz="912899" rtl="0" eaLnBrk="1" latinLnBrk="0" hangingPunct="1">
              <a:spcBef>
                <a:spcPct val="20000"/>
              </a:spcBef>
              <a:buClr>
                <a:schemeClr val="accent6"/>
              </a:buClr>
              <a:buFont typeface="Wingdings" charset="2"/>
              <a:buNone/>
              <a:defRPr sz="2000" b="0" i="0" kern="1200">
                <a:solidFill>
                  <a:schemeClr val="tx1">
                    <a:tint val="75000"/>
                  </a:schemeClr>
                </a:solidFill>
                <a:latin typeface="+mn-lt"/>
                <a:ea typeface="+mn-ea"/>
                <a:cs typeface="ITC Avant Garde Std Md"/>
              </a:defRPr>
            </a:lvl3pPr>
            <a:lvl4pPr marL="1369349" indent="0" algn="ctr" defTabSz="912899" rtl="0" eaLnBrk="1" latinLnBrk="0" hangingPunct="1">
              <a:spcBef>
                <a:spcPct val="20000"/>
              </a:spcBef>
              <a:buClr>
                <a:schemeClr val="accent6"/>
              </a:buClr>
              <a:buFont typeface="Wingdings" charset="2"/>
              <a:buNone/>
              <a:defRPr sz="1800" b="0" i="0" kern="1200">
                <a:solidFill>
                  <a:schemeClr val="tx1">
                    <a:tint val="75000"/>
                  </a:schemeClr>
                </a:solidFill>
                <a:latin typeface="+mn-lt"/>
                <a:ea typeface="+mn-ea"/>
                <a:cs typeface="ITC Avant Garde Std Md"/>
              </a:defRPr>
            </a:lvl4pPr>
            <a:lvl5pPr marL="1825798" indent="0" algn="ctr" defTabSz="912899" rtl="0" eaLnBrk="1" latinLnBrk="0" hangingPunct="1">
              <a:spcBef>
                <a:spcPct val="20000"/>
              </a:spcBef>
              <a:buClr>
                <a:schemeClr val="accent6"/>
              </a:buClr>
              <a:buFont typeface="Wingdings" charset="2"/>
              <a:buNone/>
              <a:defRPr sz="1600" b="0" i="0" kern="1200" baseline="0">
                <a:solidFill>
                  <a:schemeClr val="tx1">
                    <a:tint val="75000"/>
                  </a:schemeClr>
                </a:solidFill>
                <a:latin typeface="+mn-lt"/>
                <a:ea typeface="+mn-ea"/>
                <a:cs typeface="ITC Avant Garde Std Md"/>
              </a:defRPr>
            </a:lvl5pPr>
            <a:lvl6pPr marL="2282248" indent="0" algn="ctr" defTabSz="912899"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38697" indent="0" algn="ctr" defTabSz="912899"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195147" indent="0" algn="ctr" defTabSz="912899"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1597" indent="0" algn="ctr" defTabSz="912899"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r>
              <a:rPr lang="en-US" sz="1600" b="1" dirty="0">
                <a:solidFill>
                  <a:schemeClr val="tx2"/>
                </a:solidFill>
              </a:rPr>
              <a:t>Holly R. Murphy, PharmD, BCPS, AAHIVP</a:t>
            </a:r>
          </a:p>
          <a:p>
            <a:r>
              <a:rPr lang="en-US" sz="1200" dirty="0">
                <a:solidFill>
                  <a:schemeClr val="tx2"/>
                </a:solidFill>
              </a:rPr>
              <a:t>Clinical HIV/AIDS Pharmacist</a:t>
            </a:r>
          </a:p>
          <a:p>
            <a:r>
              <a:rPr lang="en-US" sz="1200" dirty="0">
                <a:solidFill>
                  <a:schemeClr val="tx2"/>
                </a:solidFill>
              </a:rPr>
              <a:t>Erie County Medical Center</a:t>
            </a:r>
          </a:p>
          <a:p>
            <a:r>
              <a:rPr lang="en-US" sz="1200" dirty="0">
                <a:solidFill>
                  <a:schemeClr val="tx2"/>
                </a:solidFill>
              </a:rPr>
              <a:t>Buffalo, New York</a:t>
            </a:r>
          </a:p>
          <a:p>
            <a:endParaRPr lang="en-US" dirty="0">
              <a:solidFill>
                <a:schemeClr val="tx2"/>
              </a:solidFill>
            </a:endParaRPr>
          </a:p>
          <a:p>
            <a:endParaRPr lang="en-US" dirty="0"/>
          </a:p>
        </p:txBody>
      </p:sp>
    </p:spTree>
    <p:extLst>
      <p:ext uri="{BB962C8B-B14F-4D97-AF65-F5344CB8AC3E}">
        <p14:creationId xmlns:p14="http://schemas.microsoft.com/office/powerpoint/2010/main" val="2686227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3"/>
          <p:cNvSpPr txBox="1">
            <a:spLocks noGrp="1"/>
          </p:cNvSpPr>
          <p:nvPr>
            <p:ph type="title"/>
          </p:nvPr>
        </p:nvSpPr>
        <p:spPr/>
        <p:txBody>
          <a:bodyPr/>
          <a:lstStyle/>
          <a:p>
            <a:pPr lvl="0"/>
            <a:r>
              <a:rPr lang="en-US" dirty="0"/>
              <a:t>Managing Virologic Failure – Based on Current Viral Load</a:t>
            </a:r>
          </a:p>
        </p:txBody>
      </p:sp>
      <p:sp>
        <p:nvSpPr>
          <p:cNvPr id="155" name="Google Shape;155;p13"/>
          <p:cNvSpPr txBox="1">
            <a:spLocks noGrp="1"/>
          </p:cNvSpPr>
          <p:nvPr>
            <p:ph idx="1"/>
          </p:nvPr>
        </p:nvSpPr>
        <p:spPr/>
        <p:txBody>
          <a:bodyPr>
            <a:normAutofit/>
          </a:bodyPr>
          <a:lstStyle/>
          <a:p>
            <a:pPr lvl="1"/>
            <a:r>
              <a:rPr lang="en-US" dirty="0"/>
              <a:t>For all levels</a:t>
            </a:r>
          </a:p>
          <a:p>
            <a:pPr lvl="2"/>
            <a:r>
              <a:rPr lang="en-US" dirty="0"/>
              <a:t>Confirm viral load, assess/address adherence, possible drug-drug and drug-food interactions</a:t>
            </a:r>
          </a:p>
          <a:p>
            <a:pPr lvl="1"/>
            <a:r>
              <a:rPr lang="en-US" dirty="0"/>
              <a:t>Viral Load &lt;200 copies/ml</a:t>
            </a:r>
          </a:p>
          <a:p>
            <a:pPr lvl="2"/>
            <a:r>
              <a:rPr lang="en-US" dirty="0"/>
              <a:t>ART change not usually required. Development of resistance unlikely. No consensus re management. Check VL q 3 months. </a:t>
            </a:r>
          </a:p>
          <a:p>
            <a:pPr lvl="1"/>
            <a:r>
              <a:rPr lang="en-US" dirty="0"/>
              <a:t>Viral Load over 200 copies/ml but less than 1000 copies/ml </a:t>
            </a:r>
          </a:p>
          <a:p>
            <a:pPr lvl="2"/>
            <a:r>
              <a:rPr lang="en-US" dirty="0"/>
              <a:t>Treat as if they are failing their regimen, manage as if </a:t>
            </a:r>
            <a:br>
              <a:rPr lang="en-US" dirty="0"/>
            </a:br>
            <a:r>
              <a:rPr lang="en-US" dirty="0"/>
              <a:t>VL ≥1000.  </a:t>
            </a:r>
          </a:p>
          <a:p>
            <a:pPr lvl="0"/>
            <a:endParaRPr lang="en-US" dirty="0"/>
          </a:p>
        </p:txBody>
      </p:sp>
      <p:sp>
        <p:nvSpPr>
          <p:cNvPr id="4" name="TextBox 3">
            <a:extLst>
              <a:ext uri="{FF2B5EF4-FFF2-40B4-BE49-F238E27FC236}">
                <a16:creationId xmlns:a16="http://schemas.microsoft.com/office/drawing/2014/main" xmlns="" id="{60254E4D-E7EA-9942-A185-C7B4680F2B4B}"/>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4016642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4"/>
          <p:cNvSpPr txBox="1">
            <a:spLocks noGrp="1"/>
          </p:cNvSpPr>
          <p:nvPr>
            <p:ph type="title"/>
          </p:nvPr>
        </p:nvSpPr>
        <p:spPr/>
        <p:txBody>
          <a:bodyPr/>
          <a:lstStyle/>
          <a:p>
            <a:pPr lvl="0"/>
            <a:r>
              <a:rPr lang="en-US" dirty="0"/>
              <a:t>Managing Virologic Failure – Based on Current Viral Load</a:t>
            </a:r>
          </a:p>
        </p:txBody>
      </p:sp>
      <p:sp>
        <p:nvSpPr>
          <p:cNvPr id="162" name="Google Shape;162;p14"/>
          <p:cNvSpPr txBox="1">
            <a:spLocks noGrp="1"/>
          </p:cNvSpPr>
          <p:nvPr>
            <p:ph idx="1"/>
          </p:nvPr>
        </p:nvSpPr>
        <p:spPr/>
        <p:txBody>
          <a:bodyPr/>
          <a:lstStyle/>
          <a:p>
            <a:pPr lvl="1"/>
            <a:r>
              <a:rPr lang="en-US" dirty="0"/>
              <a:t>Viral Load ≥1000, but no ARV resistance mutations identified: </a:t>
            </a:r>
          </a:p>
          <a:p>
            <a:pPr lvl="2"/>
            <a:r>
              <a:rPr lang="en-US" dirty="0"/>
              <a:t>Usually caused by suboptimal adherence: assess and address; consider changes, simplification</a:t>
            </a:r>
          </a:p>
          <a:p>
            <a:pPr lvl="2"/>
            <a:r>
              <a:rPr lang="en-US" dirty="0"/>
              <a:t>Double check for drug interactions, especially those that affect ARV medication absorption or drug levels</a:t>
            </a:r>
          </a:p>
          <a:p>
            <a:pPr lvl="1"/>
            <a:r>
              <a:rPr lang="en-US" dirty="0"/>
              <a:t>Viral Load ≥1000 AND ARV resistance mutations identified:</a:t>
            </a:r>
          </a:p>
          <a:p>
            <a:pPr lvl="2"/>
            <a:r>
              <a:rPr lang="en-US" dirty="0"/>
              <a:t>Modify regimen ASAP, to prevent additional resistance development and to prevent increasing viral load and decreased CD4 cell count</a:t>
            </a:r>
          </a:p>
        </p:txBody>
      </p:sp>
      <p:sp>
        <p:nvSpPr>
          <p:cNvPr id="5" name="TextBox 4">
            <a:extLst>
              <a:ext uri="{FF2B5EF4-FFF2-40B4-BE49-F238E27FC236}">
                <a16:creationId xmlns:a16="http://schemas.microsoft.com/office/drawing/2014/main" xmlns="" id="{4DC60D5D-470B-504E-8FED-96E233448755}"/>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1801909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6" name="Title 5" descr="Table showing resistance considerations and associated ART options"/>
          <p:cNvSpPr>
            <a:spLocks noGrp="1"/>
          </p:cNvSpPr>
          <p:nvPr>
            <p:ph type="title"/>
          </p:nvPr>
        </p:nvSpPr>
        <p:spPr/>
        <p:txBody>
          <a:bodyPr>
            <a:normAutofit fontScale="90000"/>
          </a:bodyPr>
          <a:lstStyle/>
          <a:p>
            <a:r>
              <a:rPr lang="en-US" dirty="0">
                <a:sym typeface="Arial"/>
              </a:rPr>
              <a:t/>
            </a:r>
            <a:br>
              <a:rPr lang="en-US" dirty="0">
                <a:sym typeface="Arial"/>
              </a:rPr>
            </a:br>
            <a:r>
              <a:rPr lang="en-US" dirty="0">
                <a:sym typeface="Arial"/>
              </a:rPr>
              <a:t>Managing Virologic Failure</a:t>
            </a:r>
            <a:br>
              <a:rPr lang="en-US" dirty="0">
                <a:sym typeface="Arial"/>
              </a:rPr>
            </a:br>
            <a:endParaRPr lang="en-US" dirty="0"/>
          </a:p>
        </p:txBody>
      </p:sp>
      <p:sp>
        <p:nvSpPr>
          <p:cNvPr id="3" name="Content Placeholder 2">
            <a:extLst>
              <a:ext uri="{FF2B5EF4-FFF2-40B4-BE49-F238E27FC236}">
                <a16:creationId xmlns:a16="http://schemas.microsoft.com/office/drawing/2014/main" xmlns="" id="{38953A0C-B1A6-6A44-8BC9-AD6F54AB59C9}"/>
              </a:ext>
            </a:extLst>
          </p:cNvPr>
          <p:cNvSpPr>
            <a:spLocks noGrp="1"/>
          </p:cNvSpPr>
          <p:nvPr>
            <p:ph idx="1"/>
          </p:nvPr>
        </p:nvSpPr>
        <p:spPr/>
        <p:txBody>
          <a:bodyPr/>
          <a:lstStyle/>
          <a:p>
            <a:r>
              <a:rPr lang="en-US" dirty="0">
                <a:sym typeface="Arial"/>
              </a:rPr>
              <a:t>Failure of 1st ART Regimen - INSTI + 2 NRTIs</a:t>
            </a:r>
            <a:endParaRPr lang="en-US" dirty="0"/>
          </a:p>
        </p:txBody>
      </p:sp>
      <p:graphicFrame>
        <p:nvGraphicFramePr>
          <p:cNvPr id="169" name="Google Shape;169;p15" descr="Table showing resistance considerations and associated ART options"/>
          <p:cNvGraphicFramePr/>
          <p:nvPr>
            <p:extLst>
              <p:ext uri="{D42A27DB-BD31-4B8C-83A1-F6EECF244321}">
                <p14:modId xmlns:p14="http://schemas.microsoft.com/office/powerpoint/2010/main" val="2625718355"/>
              </p:ext>
            </p:extLst>
          </p:nvPr>
        </p:nvGraphicFramePr>
        <p:xfrm>
          <a:off x="497585" y="2302136"/>
          <a:ext cx="8493965" cy="2802182"/>
        </p:xfrm>
        <a:graphic>
          <a:graphicData uri="http://schemas.openxmlformats.org/drawingml/2006/table">
            <a:tbl>
              <a:tblPr firstRow="1" bandRow="1">
                <a:noFill/>
              </a:tblPr>
              <a:tblGrid>
                <a:gridCol w="3418199">
                  <a:extLst>
                    <a:ext uri="{9D8B030D-6E8A-4147-A177-3AD203B41FA5}">
                      <a16:colId xmlns:a16="http://schemas.microsoft.com/office/drawing/2014/main" xmlns="" val="20000"/>
                    </a:ext>
                  </a:extLst>
                </a:gridCol>
                <a:gridCol w="5075766">
                  <a:extLst>
                    <a:ext uri="{9D8B030D-6E8A-4147-A177-3AD203B41FA5}">
                      <a16:colId xmlns:a16="http://schemas.microsoft.com/office/drawing/2014/main" xmlns="" val="20001"/>
                    </a:ext>
                  </a:extLst>
                </a:gridCol>
              </a:tblGrid>
              <a:tr h="439505">
                <a:tc>
                  <a:txBody>
                    <a:bodyPr/>
                    <a:lstStyle/>
                    <a:p>
                      <a:pPr marL="0" marR="0" lvl="0" indent="0" algn="l" rtl="0">
                        <a:lnSpc>
                          <a:spcPct val="102500"/>
                        </a:lnSpc>
                        <a:spcBef>
                          <a:spcPts val="0"/>
                        </a:spcBef>
                        <a:spcAft>
                          <a:spcPts val="0"/>
                        </a:spcAft>
                        <a:buNone/>
                      </a:pPr>
                      <a:r>
                        <a:rPr lang="en-US" sz="1600" b="1" u="none" strike="noStrike" cap="none" dirty="0">
                          <a:solidFill>
                            <a:schemeClr val="bg1"/>
                          </a:solidFill>
                        </a:rPr>
                        <a:t>Resistance Considerations</a:t>
                      </a:r>
                      <a:endParaRPr sz="1600" b="1" u="none" strike="noStrike" cap="none"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rtl="0">
                        <a:lnSpc>
                          <a:spcPct val="102500"/>
                        </a:lnSpc>
                        <a:spcBef>
                          <a:spcPts val="0"/>
                        </a:spcBef>
                        <a:spcAft>
                          <a:spcPts val="0"/>
                        </a:spcAft>
                        <a:buClr>
                          <a:srgbClr val="000000"/>
                        </a:buClr>
                        <a:buSzPts val="1600"/>
                        <a:buFont typeface="Arial"/>
                        <a:buNone/>
                      </a:pPr>
                      <a:r>
                        <a:rPr lang="en-US" sz="1600" b="1" u="none" strike="noStrike" cap="none" dirty="0">
                          <a:solidFill>
                            <a:schemeClr val="bg1"/>
                          </a:solidFill>
                        </a:rPr>
                        <a:t>ART options</a:t>
                      </a:r>
                      <a:endParaRPr sz="1400" b="1"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10000"/>
                  </a:ext>
                </a:extLst>
              </a:tr>
              <a:tr h="983775">
                <a:tc>
                  <a:txBody>
                    <a:bodyPr/>
                    <a:lstStyle/>
                    <a:p>
                      <a:pPr marL="285750" marR="0" lvl="0" indent="-285750" algn="l" rtl="0">
                        <a:lnSpc>
                          <a:spcPct val="114000"/>
                        </a:lnSpc>
                        <a:spcBef>
                          <a:spcPts val="0"/>
                        </a:spcBef>
                        <a:spcAft>
                          <a:spcPts val="0"/>
                        </a:spcAft>
                        <a:buFont typeface="Arial" panose="020B0604020202020204" pitchFamily="34" charset="0"/>
                        <a:buChar char="•"/>
                      </a:pPr>
                      <a:r>
                        <a:rPr lang="en-US" sz="1600" b="1" dirty="0">
                          <a:solidFill>
                            <a:schemeClr val="bg1"/>
                          </a:solidFill>
                        </a:rPr>
                        <a:t>I</a:t>
                      </a:r>
                      <a:r>
                        <a:rPr lang="en-US" sz="1600" b="1" u="none" strike="noStrike" cap="none" dirty="0">
                          <a:solidFill>
                            <a:schemeClr val="bg1"/>
                          </a:solidFill>
                        </a:rPr>
                        <a:t>f resistance to 3TC/FTC </a:t>
                      </a:r>
                      <a:br>
                        <a:rPr lang="en-US" sz="1600" b="1" u="none" strike="noStrike" cap="none" dirty="0">
                          <a:solidFill>
                            <a:schemeClr val="bg1"/>
                          </a:solidFill>
                        </a:rPr>
                      </a:br>
                      <a:r>
                        <a:rPr lang="en-US" sz="1600" b="1" u="none" strike="noStrike" cap="none" dirty="0">
                          <a:solidFill>
                            <a:schemeClr val="bg1"/>
                          </a:solidFill>
                        </a:rPr>
                        <a:t>but no INSTI resistance</a:t>
                      </a:r>
                      <a:endParaRPr sz="1600" b="1" u="none" strike="noStrike" cap="none"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285750" marR="0" lvl="0" indent="-311150" algn="l" rtl="0">
                        <a:lnSpc>
                          <a:spcPct val="114000"/>
                        </a:lnSpc>
                        <a:spcBef>
                          <a:spcPts val="0"/>
                        </a:spcBef>
                        <a:spcAft>
                          <a:spcPts val="0"/>
                        </a:spcAft>
                        <a:buClr>
                          <a:schemeClr val="dk1"/>
                        </a:buClr>
                        <a:buSzPts val="2000"/>
                        <a:buFont typeface="Arial" panose="020B0604020202020204" pitchFamily="34" charset="0"/>
                        <a:buChar char="•"/>
                      </a:pPr>
                      <a:r>
                        <a:rPr lang="en-US" sz="1500" u="none" strike="noStrike" cap="none" dirty="0"/>
                        <a:t>Boosted PI + 2 NRTIs (at least 1 active)</a:t>
                      </a:r>
                      <a:endParaRPr sz="1400" dirty="0"/>
                    </a:p>
                    <a:p>
                      <a:pPr marL="285750" marR="0" lvl="0" indent="-311150" algn="l" rtl="0">
                        <a:lnSpc>
                          <a:spcPct val="114000"/>
                        </a:lnSpc>
                        <a:spcBef>
                          <a:spcPts val="0"/>
                        </a:spcBef>
                        <a:spcAft>
                          <a:spcPts val="0"/>
                        </a:spcAft>
                        <a:buClr>
                          <a:schemeClr val="dk1"/>
                        </a:buClr>
                        <a:buSzPts val="2000"/>
                        <a:buFont typeface="Arial" panose="020B0604020202020204" pitchFamily="34" charset="0"/>
                        <a:buChar char="•"/>
                      </a:pPr>
                      <a:r>
                        <a:rPr lang="en-US" sz="1500" u="none" strike="noStrike" cap="none" dirty="0"/>
                        <a:t>DTG + 2 NRTIs (include at least 1 active)</a:t>
                      </a:r>
                      <a:endParaRPr sz="1400" dirty="0"/>
                    </a:p>
                    <a:p>
                      <a:pPr marL="285750" marR="0" lvl="0" indent="-311150" algn="l" rtl="0">
                        <a:lnSpc>
                          <a:spcPct val="114000"/>
                        </a:lnSpc>
                        <a:spcBef>
                          <a:spcPts val="0"/>
                        </a:spcBef>
                        <a:spcAft>
                          <a:spcPts val="0"/>
                        </a:spcAft>
                        <a:buClr>
                          <a:schemeClr val="dk1"/>
                        </a:buClr>
                        <a:buSzPts val="2000"/>
                        <a:buFont typeface="Arial" panose="020B0604020202020204" pitchFamily="34" charset="0"/>
                        <a:buChar char="•"/>
                      </a:pPr>
                      <a:r>
                        <a:rPr lang="en-US" sz="1500" u="none" strike="noStrike" cap="none" dirty="0"/>
                        <a:t>Boosted PI + INSTI</a:t>
                      </a:r>
                      <a:endParaRPr sz="1500" u="none" strike="noStrike" cap="none" dirty="0"/>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6F0"/>
                    </a:solidFill>
                  </a:tcPr>
                </a:tc>
                <a:extLst>
                  <a:ext uri="{0D108BD9-81ED-4DB2-BD59-A6C34878D82A}">
                    <a16:rowId xmlns:a16="http://schemas.microsoft.com/office/drawing/2014/main" xmlns="" val="10001"/>
                  </a:ext>
                </a:extLst>
              </a:tr>
              <a:tr h="1314985">
                <a:tc>
                  <a:txBody>
                    <a:bodyPr/>
                    <a:lstStyle/>
                    <a:p>
                      <a:pPr marL="285750" marR="0" lvl="0" indent="-285750" algn="l" rtl="0">
                        <a:lnSpc>
                          <a:spcPct val="114000"/>
                        </a:lnSpc>
                        <a:spcBef>
                          <a:spcPts val="0"/>
                        </a:spcBef>
                        <a:spcAft>
                          <a:spcPts val="0"/>
                        </a:spcAft>
                        <a:buFont typeface="Arial" panose="020B0604020202020204" pitchFamily="34" charset="0"/>
                        <a:buChar char="•"/>
                      </a:pPr>
                      <a:r>
                        <a:rPr lang="en-US" sz="1600" b="1" dirty="0">
                          <a:solidFill>
                            <a:schemeClr val="bg1"/>
                          </a:solidFill>
                        </a:rPr>
                        <a:t>I</a:t>
                      </a:r>
                      <a:r>
                        <a:rPr lang="en-US" sz="1600" b="1" u="none" strike="noStrike" cap="none" dirty="0">
                          <a:solidFill>
                            <a:schemeClr val="bg1"/>
                          </a:solidFill>
                        </a:rPr>
                        <a:t>f EVG or RAL resistance </a:t>
                      </a:r>
                      <a:br>
                        <a:rPr lang="en-US" sz="1600" b="1" u="none" strike="noStrike" cap="none" dirty="0">
                          <a:solidFill>
                            <a:schemeClr val="bg1"/>
                          </a:solidFill>
                        </a:rPr>
                      </a:br>
                      <a:r>
                        <a:rPr lang="en-US" sz="1600" b="1" u="none" strike="noStrike" cap="none" dirty="0">
                          <a:solidFill>
                            <a:schemeClr val="bg1"/>
                          </a:solidFill>
                        </a:rPr>
                        <a:t>+/- 3TC/FTC resistance </a:t>
                      </a:r>
                      <a:endParaRPr sz="1600" b="1" u="none" strike="noStrike" cap="none"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285750" marR="0" lvl="0" indent="-311150" algn="l" rtl="0">
                        <a:lnSpc>
                          <a:spcPct val="114000"/>
                        </a:lnSpc>
                        <a:spcBef>
                          <a:spcPts val="0"/>
                        </a:spcBef>
                        <a:spcAft>
                          <a:spcPts val="0"/>
                        </a:spcAft>
                        <a:buClr>
                          <a:schemeClr val="dk1"/>
                        </a:buClr>
                        <a:buSzPts val="2000"/>
                        <a:buFont typeface="Arial" panose="020B0604020202020204" pitchFamily="34" charset="0"/>
                        <a:buChar char="•"/>
                      </a:pPr>
                      <a:r>
                        <a:rPr lang="en-US" sz="1500" u="none" strike="noStrike" cap="none" dirty="0"/>
                        <a:t>Boosted PI + 2 NRTIs (at least 1 active)</a:t>
                      </a:r>
                      <a:endParaRPr sz="1400" dirty="0"/>
                    </a:p>
                    <a:p>
                      <a:pPr marL="285750" marR="0" lvl="0" indent="-311150" algn="l" rtl="0">
                        <a:lnSpc>
                          <a:spcPct val="114000"/>
                        </a:lnSpc>
                        <a:spcBef>
                          <a:spcPts val="0"/>
                        </a:spcBef>
                        <a:spcAft>
                          <a:spcPts val="0"/>
                        </a:spcAft>
                        <a:buClr>
                          <a:schemeClr val="dk1"/>
                        </a:buClr>
                        <a:buSzPts val="2000"/>
                        <a:buFont typeface="Arial" panose="020B0604020202020204" pitchFamily="34" charset="0"/>
                        <a:buChar char="•"/>
                      </a:pPr>
                      <a:r>
                        <a:rPr lang="en-US" sz="1500" u="none" strike="noStrike" cap="none" dirty="0"/>
                        <a:t>DTG BID (if HIV is sensitive to DTG) + 2 active NRTIs</a:t>
                      </a:r>
                      <a:endParaRPr sz="1400" dirty="0"/>
                    </a:p>
                    <a:p>
                      <a:pPr marL="285750" marR="0" lvl="0" indent="-311150" algn="l" rtl="0">
                        <a:lnSpc>
                          <a:spcPct val="114000"/>
                        </a:lnSpc>
                        <a:spcBef>
                          <a:spcPts val="0"/>
                        </a:spcBef>
                        <a:spcAft>
                          <a:spcPts val="0"/>
                        </a:spcAft>
                        <a:buClr>
                          <a:schemeClr val="dk1"/>
                        </a:buClr>
                        <a:buSzPts val="2000"/>
                        <a:buFont typeface="Arial" panose="020B0604020202020204" pitchFamily="34" charset="0"/>
                        <a:buChar char="•"/>
                      </a:pPr>
                      <a:r>
                        <a:rPr lang="en-US" sz="1500" u="none" strike="noStrike" cap="none" dirty="0"/>
                        <a:t>DTG BID (if HIV is sensitive to DTG) + boosted PI</a:t>
                      </a:r>
                      <a:endParaRPr sz="1400" dirty="0"/>
                    </a:p>
                    <a:p>
                      <a:pPr marL="285750" marR="0" lvl="0" indent="-311150" algn="l" rtl="0">
                        <a:lnSpc>
                          <a:spcPct val="114000"/>
                        </a:lnSpc>
                        <a:spcBef>
                          <a:spcPts val="0"/>
                        </a:spcBef>
                        <a:spcAft>
                          <a:spcPts val="0"/>
                        </a:spcAft>
                        <a:buClr>
                          <a:schemeClr val="dk1"/>
                        </a:buClr>
                        <a:buSzPts val="2000"/>
                        <a:buFont typeface="Arial" panose="020B0604020202020204" pitchFamily="34" charset="0"/>
                        <a:buChar char="•"/>
                      </a:pPr>
                      <a:r>
                        <a:rPr lang="en-US" sz="1500" u="none" strike="noStrike" cap="none" dirty="0"/>
                        <a:t>(BIC not recommended – no data)</a:t>
                      </a:r>
                      <a:endParaRPr sz="1500" u="none" strike="noStrike" cap="none" dirty="0"/>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6F0"/>
                    </a:solidFill>
                  </a:tcPr>
                </a:tc>
                <a:extLst>
                  <a:ext uri="{0D108BD9-81ED-4DB2-BD59-A6C34878D82A}">
                    <a16:rowId xmlns:a16="http://schemas.microsoft.com/office/drawing/2014/main" xmlns="" val="10002"/>
                  </a:ext>
                </a:extLst>
              </a:tr>
            </a:tbl>
          </a:graphicData>
        </a:graphic>
      </p:graphicFrame>
      <p:sp>
        <p:nvSpPr>
          <p:cNvPr id="5" name="TextBox 4">
            <a:extLst>
              <a:ext uri="{FF2B5EF4-FFF2-40B4-BE49-F238E27FC236}">
                <a16:creationId xmlns:a16="http://schemas.microsoft.com/office/drawing/2014/main" xmlns="" id="{9CC709F6-021E-ED46-BC92-1A9CDA2CB912}"/>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2455010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lvl="0"/>
            <a:r>
              <a:rPr lang="en-US" dirty="0">
                <a:sym typeface="Arial"/>
              </a:rPr>
              <a:t/>
            </a:r>
            <a:br>
              <a:rPr lang="en-US" dirty="0">
                <a:sym typeface="Arial"/>
              </a:rPr>
            </a:br>
            <a:r>
              <a:rPr lang="en-US" dirty="0">
                <a:sym typeface="Arial"/>
              </a:rPr>
              <a:t>Managing Virologic Failure </a:t>
            </a:r>
            <a:br>
              <a:rPr lang="en-US" dirty="0">
                <a:sym typeface="Arial"/>
              </a:rPr>
            </a:br>
            <a:endParaRPr lang="en-US" dirty="0"/>
          </a:p>
        </p:txBody>
      </p:sp>
      <p:sp>
        <p:nvSpPr>
          <p:cNvPr id="2" name="Content Placeholder 1">
            <a:extLst>
              <a:ext uri="{FF2B5EF4-FFF2-40B4-BE49-F238E27FC236}">
                <a16:creationId xmlns:a16="http://schemas.microsoft.com/office/drawing/2014/main" xmlns="" id="{D9D8270E-69FB-9D46-AF88-F2BD6561A06E}"/>
              </a:ext>
            </a:extLst>
          </p:cNvPr>
          <p:cNvSpPr>
            <a:spLocks noGrp="1"/>
          </p:cNvSpPr>
          <p:nvPr>
            <p:ph idx="1"/>
          </p:nvPr>
        </p:nvSpPr>
        <p:spPr/>
        <p:txBody>
          <a:bodyPr/>
          <a:lstStyle/>
          <a:p>
            <a:r>
              <a:rPr lang="en-US" dirty="0">
                <a:sym typeface="Arial"/>
              </a:rPr>
              <a:t>Failure of 1st ART Regimen - NNRTI +  2 NRTIs</a:t>
            </a:r>
            <a:endParaRPr lang="en-US" dirty="0"/>
          </a:p>
        </p:txBody>
      </p:sp>
      <p:graphicFrame>
        <p:nvGraphicFramePr>
          <p:cNvPr id="176" name="Google Shape;176;p16" descr="Table showing resistance considerations and associated ART options"/>
          <p:cNvGraphicFramePr/>
          <p:nvPr>
            <p:extLst>
              <p:ext uri="{D42A27DB-BD31-4B8C-83A1-F6EECF244321}">
                <p14:modId xmlns:p14="http://schemas.microsoft.com/office/powerpoint/2010/main" val="1032009720"/>
              </p:ext>
            </p:extLst>
          </p:nvPr>
        </p:nvGraphicFramePr>
        <p:xfrm>
          <a:off x="457202" y="2328392"/>
          <a:ext cx="8180243" cy="2310625"/>
        </p:xfrm>
        <a:graphic>
          <a:graphicData uri="http://schemas.openxmlformats.org/drawingml/2006/table">
            <a:tbl>
              <a:tblPr firstRow="1" bandRow="1">
                <a:noFill/>
              </a:tblPr>
              <a:tblGrid>
                <a:gridCol w="3611836">
                  <a:extLst>
                    <a:ext uri="{9D8B030D-6E8A-4147-A177-3AD203B41FA5}">
                      <a16:colId xmlns:a16="http://schemas.microsoft.com/office/drawing/2014/main" xmlns="" val="20000"/>
                    </a:ext>
                  </a:extLst>
                </a:gridCol>
                <a:gridCol w="4568407">
                  <a:extLst>
                    <a:ext uri="{9D8B030D-6E8A-4147-A177-3AD203B41FA5}">
                      <a16:colId xmlns:a16="http://schemas.microsoft.com/office/drawing/2014/main" xmlns="" val="20001"/>
                    </a:ext>
                  </a:extLst>
                </a:gridCol>
              </a:tblGrid>
              <a:tr h="489214">
                <a:tc>
                  <a:txBody>
                    <a:bodyPr/>
                    <a:lstStyle/>
                    <a:p>
                      <a:pPr marL="0" marR="0" lvl="0" indent="0" algn="l" rtl="0">
                        <a:lnSpc>
                          <a:spcPct val="100000"/>
                        </a:lnSpc>
                        <a:spcBef>
                          <a:spcPts val="0"/>
                        </a:spcBef>
                        <a:spcAft>
                          <a:spcPts val="0"/>
                        </a:spcAft>
                        <a:buClr>
                          <a:schemeClr val="dk1"/>
                        </a:buClr>
                        <a:buSzPts val="1600"/>
                        <a:buFont typeface="Arial"/>
                        <a:buNone/>
                      </a:pPr>
                      <a:r>
                        <a:rPr lang="en-US" sz="1700" b="1" u="none" strike="noStrike" cap="none" dirty="0">
                          <a:solidFill>
                            <a:schemeClr val="bg1"/>
                          </a:solidFill>
                        </a:rPr>
                        <a:t>Resistance considerations</a:t>
                      </a:r>
                      <a:endParaRPr sz="1700" b="1" u="none" strike="noStrike" cap="none"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700" b="1" u="none" strike="noStrike" cap="none" dirty="0">
                          <a:solidFill>
                            <a:schemeClr val="bg1"/>
                          </a:solidFill>
                        </a:rPr>
                        <a:t>ART options</a:t>
                      </a:r>
                      <a:endParaRPr sz="1700" b="1"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10000"/>
                  </a:ext>
                </a:extLst>
              </a:tr>
              <a:tr h="1821411">
                <a:tc>
                  <a:txBody>
                    <a:bodyPr/>
                    <a:lstStyle/>
                    <a:p>
                      <a:pPr marL="285750" marR="0" lvl="0" indent="-285750" algn="l" rtl="0">
                        <a:lnSpc>
                          <a:spcPct val="100000"/>
                        </a:lnSpc>
                        <a:spcBef>
                          <a:spcPts val="0"/>
                        </a:spcBef>
                        <a:spcAft>
                          <a:spcPts val="0"/>
                        </a:spcAft>
                        <a:buFont typeface="Arial" panose="020B0604020202020204" pitchFamily="34" charset="0"/>
                        <a:buChar char="•"/>
                      </a:pPr>
                      <a:r>
                        <a:rPr lang="en-US" sz="1700" b="1" u="none" strike="noStrike" cap="none" dirty="0">
                          <a:solidFill>
                            <a:schemeClr val="bg1"/>
                          </a:solidFill>
                        </a:rPr>
                        <a:t>Most likely: resistance to NNRTI +/- 3TC/FTC (M184V/I)</a:t>
                      </a:r>
                      <a:endParaRPr sz="1700" b="1" u="none" strike="noStrike" cap="none" dirty="0">
                        <a:solidFill>
                          <a:schemeClr val="bg1"/>
                        </a:solidFill>
                      </a:endParaRPr>
                    </a:p>
                    <a:p>
                      <a:pPr marL="742950" marR="0" lvl="0" indent="-285750" algn="l" rtl="0">
                        <a:lnSpc>
                          <a:spcPct val="100000"/>
                        </a:lnSpc>
                        <a:spcBef>
                          <a:spcPts val="0"/>
                        </a:spcBef>
                        <a:spcAft>
                          <a:spcPts val="0"/>
                        </a:spcAft>
                        <a:buFont typeface="Arial" panose="020B0604020202020204" pitchFamily="34" charset="0"/>
                        <a:buChar char="•"/>
                      </a:pPr>
                      <a:endParaRPr sz="1700" b="1" dirty="0">
                        <a:solidFill>
                          <a:schemeClr val="bg1"/>
                        </a:solidFill>
                      </a:endParaRPr>
                    </a:p>
                    <a:p>
                      <a:pPr marL="285750" marR="0" lvl="0" indent="-285750" algn="l" rtl="0">
                        <a:lnSpc>
                          <a:spcPct val="100000"/>
                        </a:lnSpc>
                        <a:spcBef>
                          <a:spcPts val="0"/>
                        </a:spcBef>
                        <a:spcAft>
                          <a:spcPts val="0"/>
                        </a:spcAft>
                        <a:buFont typeface="Arial" panose="020B0604020202020204" pitchFamily="34" charset="0"/>
                        <a:buChar char="•"/>
                      </a:pPr>
                      <a:r>
                        <a:rPr lang="en-US" sz="1700" b="1" u="none" strike="noStrike" cap="none" dirty="0">
                          <a:solidFill>
                            <a:schemeClr val="bg1"/>
                          </a:solidFill>
                        </a:rPr>
                        <a:t>Additional NRTI mutations may be present</a:t>
                      </a:r>
                      <a:endParaRPr sz="1700" b="1" u="none" strike="noStrike" cap="none"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285750" marR="0" lvl="0" indent="-330200" algn="l" rtl="0">
                        <a:lnSpc>
                          <a:spcPct val="100000"/>
                        </a:lnSpc>
                        <a:spcBef>
                          <a:spcPts val="0"/>
                        </a:spcBef>
                        <a:spcAft>
                          <a:spcPts val="0"/>
                        </a:spcAft>
                        <a:buClr>
                          <a:schemeClr val="dk1"/>
                        </a:buClr>
                        <a:buSzPts val="2300"/>
                        <a:buFont typeface="Arial" panose="020B0604020202020204" pitchFamily="34" charset="0"/>
                        <a:buChar char="•"/>
                      </a:pPr>
                      <a:r>
                        <a:rPr lang="en-US" sz="1700" u="none" strike="noStrike" cap="none" dirty="0"/>
                        <a:t>Boosted PI + 2 NRTIs (at least 1 active)</a:t>
                      </a:r>
                      <a:endParaRPr sz="1700" dirty="0"/>
                    </a:p>
                    <a:p>
                      <a:pPr marL="285750" marR="0" lvl="0" indent="-330200" algn="l" rtl="0">
                        <a:lnSpc>
                          <a:spcPct val="100000"/>
                        </a:lnSpc>
                        <a:spcBef>
                          <a:spcPts val="0"/>
                        </a:spcBef>
                        <a:spcAft>
                          <a:spcPts val="0"/>
                        </a:spcAft>
                        <a:buClr>
                          <a:schemeClr val="dk1"/>
                        </a:buClr>
                        <a:buSzPts val="2300"/>
                        <a:buFont typeface="Arial" panose="020B0604020202020204" pitchFamily="34" charset="0"/>
                        <a:buChar char="•"/>
                      </a:pPr>
                      <a:r>
                        <a:rPr lang="en-US" sz="1700" u="none" strike="noStrike" cap="none" dirty="0"/>
                        <a:t>DTG + 2 NRTIs (at least 1 active)</a:t>
                      </a:r>
                      <a:endParaRPr sz="1700" dirty="0"/>
                    </a:p>
                    <a:p>
                      <a:pPr marL="285750" marR="0" lvl="0" indent="-330200" algn="l" rtl="0">
                        <a:lnSpc>
                          <a:spcPct val="100000"/>
                        </a:lnSpc>
                        <a:spcBef>
                          <a:spcPts val="0"/>
                        </a:spcBef>
                        <a:spcAft>
                          <a:spcPts val="0"/>
                        </a:spcAft>
                        <a:buClr>
                          <a:schemeClr val="dk1"/>
                        </a:buClr>
                        <a:buSzPts val="2300"/>
                        <a:buFont typeface="Arial" panose="020B0604020202020204" pitchFamily="34" charset="0"/>
                        <a:buChar char="•"/>
                      </a:pPr>
                      <a:r>
                        <a:rPr lang="en-US" sz="1700" u="none" strike="noStrike" cap="none" dirty="0"/>
                        <a:t>Boosted PI + INSTI</a:t>
                      </a:r>
                      <a:endParaRPr sz="1700" u="none" strike="noStrike" cap="none" dirty="0"/>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6F0"/>
                    </a:solidFill>
                  </a:tcPr>
                </a:tc>
                <a:extLst>
                  <a:ext uri="{0D108BD9-81ED-4DB2-BD59-A6C34878D82A}">
                    <a16:rowId xmlns:a16="http://schemas.microsoft.com/office/drawing/2014/main" xmlns="" val="10001"/>
                  </a:ext>
                </a:extLst>
              </a:tr>
            </a:tbl>
          </a:graphicData>
        </a:graphic>
      </p:graphicFrame>
      <p:sp>
        <p:nvSpPr>
          <p:cNvPr id="5" name="TextBox 4">
            <a:extLst>
              <a:ext uri="{FF2B5EF4-FFF2-40B4-BE49-F238E27FC236}">
                <a16:creationId xmlns:a16="http://schemas.microsoft.com/office/drawing/2014/main" xmlns="" id="{B5B38B70-7CCF-F247-8A17-E4E487F634AF}"/>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4190693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lvl="0"/>
            <a:r>
              <a:rPr lang="en-US" dirty="0">
                <a:sym typeface="Arial"/>
              </a:rPr>
              <a:t/>
            </a:r>
            <a:br>
              <a:rPr lang="en-US" dirty="0">
                <a:sym typeface="Arial"/>
              </a:rPr>
            </a:br>
            <a:r>
              <a:rPr lang="en-US" dirty="0">
                <a:sym typeface="Arial"/>
              </a:rPr>
              <a:t>Managing Virologic Failure </a:t>
            </a:r>
            <a:br>
              <a:rPr lang="en-US" dirty="0">
                <a:sym typeface="Arial"/>
              </a:rPr>
            </a:br>
            <a:endParaRPr lang="en-US" dirty="0"/>
          </a:p>
        </p:txBody>
      </p:sp>
      <p:sp>
        <p:nvSpPr>
          <p:cNvPr id="2" name="Content Placeholder 1">
            <a:extLst>
              <a:ext uri="{FF2B5EF4-FFF2-40B4-BE49-F238E27FC236}">
                <a16:creationId xmlns:a16="http://schemas.microsoft.com/office/drawing/2014/main" xmlns="" id="{10E6E2C6-4D17-6B4B-ACE5-2C9A2B2A0A3B}"/>
              </a:ext>
            </a:extLst>
          </p:cNvPr>
          <p:cNvSpPr>
            <a:spLocks noGrp="1"/>
          </p:cNvSpPr>
          <p:nvPr>
            <p:ph idx="1"/>
          </p:nvPr>
        </p:nvSpPr>
        <p:spPr/>
        <p:txBody>
          <a:bodyPr/>
          <a:lstStyle/>
          <a:p>
            <a:r>
              <a:rPr lang="en-US" dirty="0">
                <a:sym typeface="Arial"/>
              </a:rPr>
              <a:t>Failure of 1st ART Regimen</a:t>
            </a:r>
            <a:r>
              <a:rPr lang="en-US" sz="900" dirty="0">
                <a:sym typeface="Arial"/>
              </a:rPr>
              <a:t> </a:t>
            </a:r>
            <a:r>
              <a:rPr lang="en-US" dirty="0">
                <a:sym typeface="Arial"/>
              </a:rPr>
              <a:t>- Boosted PI + 2 NRTIs</a:t>
            </a:r>
            <a:endParaRPr lang="en-US" dirty="0"/>
          </a:p>
        </p:txBody>
      </p:sp>
      <p:graphicFrame>
        <p:nvGraphicFramePr>
          <p:cNvPr id="183" name="Google Shape;183;p17" descr="Table showing resistance considerations and associated ART options"/>
          <p:cNvGraphicFramePr/>
          <p:nvPr>
            <p:extLst>
              <p:ext uri="{D42A27DB-BD31-4B8C-83A1-F6EECF244321}">
                <p14:modId xmlns:p14="http://schemas.microsoft.com/office/powerpoint/2010/main" val="1799296012"/>
              </p:ext>
            </p:extLst>
          </p:nvPr>
        </p:nvGraphicFramePr>
        <p:xfrm>
          <a:off x="457202" y="2338033"/>
          <a:ext cx="8182681" cy="2248054"/>
        </p:xfrm>
        <a:graphic>
          <a:graphicData uri="http://schemas.openxmlformats.org/drawingml/2006/table">
            <a:tbl>
              <a:tblPr firstRow="1" bandRow="1">
                <a:noFill/>
              </a:tblPr>
              <a:tblGrid>
                <a:gridCol w="3650244">
                  <a:extLst>
                    <a:ext uri="{9D8B030D-6E8A-4147-A177-3AD203B41FA5}">
                      <a16:colId xmlns:a16="http://schemas.microsoft.com/office/drawing/2014/main" xmlns="" val="20000"/>
                    </a:ext>
                  </a:extLst>
                </a:gridCol>
                <a:gridCol w="4532437">
                  <a:extLst>
                    <a:ext uri="{9D8B030D-6E8A-4147-A177-3AD203B41FA5}">
                      <a16:colId xmlns:a16="http://schemas.microsoft.com/office/drawing/2014/main" xmlns="" val="20001"/>
                    </a:ext>
                  </a:extLst>
                </a:gridCol>
              </a:tblGrid>
              <a:tr h="339889">
                <a:tc>
                  <a:txBody>
                    <a:bodyPr/>
                    <a:lstStyle/>
                    <a:p>
                      <a:pPr marL="0" marR="0" lvl="0" indent="0" algn="l" rtl="0">
                        <a:lnSpc>
                          <a:spcPct val="102500"/>
                        </a:lnSpc>
                        <a:spcBef>
                          <a:spcPts val="0"/>
                        </a:spcBef>
                        <a:spcAft>
                          <a:spcPts val="0"/>
                        </a:spcAft>
                        <a:buClr>
                          <a:schemeClr val="dk1"/>
                        </a:buClr>
                        <a:buSzPts val="1600"/>
                        <a:buFont typeface="Arial"/>
                        <a:buNone/>
                      </a:pPr>
                      <a:r>
                        <a:rPr lang="en-US" sz="1800" b="1" u="none" strike="noStrike" cap="none" dirty="0">
                          <a:solidFill>
                            <a:schemeClr val="bg1"/>
                          </a:solidFill>
                        </a:rPr>
                        <a:t>Resistance considerations</a:t>
                      </a:r>
                      <a:endParaRPr sz="1800" b="1" u="none" strike="noStrike" cap="none"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rtl="0">
                        <a:lnSpc>
                          <a:spcPct val="102500"/>
                        </a:lnSpc>
                        <a:spcBef>
                          <a:spcPts val="0"/>
                        </a:spcBef>
                        <a:spcAft>
                          <a:spcPts val="0"/>
                        </a:spcAft>
                        <a:buClr>
                          <a:srgbClr val="000000"/>
                        </a:buClr>
                        <a:buSzPts val="1600"/>
                        <a:buFont typeface="Arial"/>
                        <a:buNone/>
                      </a:pPr>
                      <a:r>
                        <a:rPr lang="en-US" sz="1800" b="1" u="none" strike="noStrike" cap="none" dirty="0">
                          <a:solidFill>
                            <a:schemeClr val="bg1"/>
                          </a:solidFill>
                        </a:rPr>
                        <a:t>ART options</a:t>
                      </a:r>
                      <a:endParaRPr sz="1800" b="1"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10000"/>
                  </a:ext>
                </a:extLst>
              </a:tr>
              <a:tr h="1890994">
                <a:tc>
                  <a:txBody>
                    <a:bodyPr/>
                    <a:lstStyle/>
                    <a:p>
                      <a:pPr marL="285750" marR="0" lvl="0" indent="-285750" algn="l" rtl="0">
                        <a:spcBef>
                          <a:spcPts val="0"/>
                        </a:spcBef>
                        <a:spcAft>
                          <a:spcPts val="0"/>
                        </a:spcAft>
                        <a:buFont typeface="Arial" panose="020B0604020202020204" pitchFamily="34" charset="0"/>
                        <a:buChar char="•"/>
                      </a:pPr>
                      <a:r>
                        <a:rPr lang="en-US" sz="1700" b="1" u="none" strike="noStrike" cap="none" dirty="0">
                          <a:solidFill>
                            <a:schemeClr val="bg1"/>
                          </a:solidFill>
                        </a:rPr>
                        <a:t>Most likely: no resistance, or resistance only to 3TC/FTC (M184V/I)</a:t>
                      </a:r>
                      <a:endParaRPr sz="1700" b="1" u="none" strike="noStrike" cap="none"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285750" marR="0" lvl="0" indent="-330200" algn="l" rtl="0">
                        <a:spcBef>
                          <a:spcPts val="0"/>
                        </a:spcBef>
                        <a:spcAft>
                          <a:spcPts val="0"/>
                        </a:spcAft>
                        <a:buClr>
                          <a:schemeClr val="dk1"/>
                        </a:buClr>
                        <a:buSzPts val="2300"/>
                        <a:buFont typeface="Arial" panose="020B0604020202020204" pitchFamily="34" charset="0"/>
                        <a:buChar char="•"/>
                      </a:pPr>
                      <a:r>
                        <a:rPr lang="en-US" sz="1700" u="none" strike="noStrike" cap="none" dirty="0"/>
                        <a:t>Continue same regimen</a:t>
                      </a:r>
                      <a:endParaRPr sz="1700" dirty="0"/>
                    </a:p>
                    <a:p>
                      <a:pPr marL="285750" marR="0" lvl="0" indent="-330200" algn="l" rtl="0">
                        <a:spcBef>
                          <a:spcPts val="0"/>
                        </a:spcBef>
                        <a:spcAft>
                          <a:spcPts val="0"/>
                        </a:spcAft>
                        <a:buClr>
                          <a:schemeClr val="dk1"/>
                        </a:buClr>
                        <a:buSzPts val="2300"/>
                        <a:buFont typeface="Arial" panose="020B0604020202020204" pitchFamily="34" charset="0"/>
                        <a:buChar char="•"/>
                      </a:pPr>
                      <a:r>
                        <a:rPr lang="en-US" sz="1700" u="none" strike="noStrike" cap="none" dirty="0"/>
                        <a:t>Another boosted PI + 2 NRTIs (at least 1 active)</a:t>
                      </a:r>
                      <a:endParaRPr sz="1700" dirty="0"/>
                    </a:p>
                    <a:p>
                      <a:pPr marL="285750" marR="0" lvl="0" indent="-330200" algn="l" rtl="0">
                        <a:spcBef>
                          <a:spcPts val="0"/>
                        </a:spcBef>
                        <a:spcAft>
                          <a:spcPts val="0"/>
                        </a:spcAft>
                        <a:buClr>
                          <a:schemeClr val="dk1"/>
                        </a:buClr>
                        <a:buSzPts val="2300"/>
                        <a:buFont typeface="Arial" panose="020B0604020202020204" pitchFamily="34" charset="0"/>
                        <a:buChar char="•"/>
                      </a:pPr>
                      <a:r>
                        <a:rPr lang="en-US" sz="1700" u="none" strike="noStrike" cap="none" dirty="0"/>
                        <a:t>INSTI + 2 NRTIs (at least 1 active); </a:t>
                      </a:r>
                      <a:br>
                        <a:rPr lang="en-US" sz="1700" u="none" strike="noStrike" cap="none" dirty="0"/>
                      </a:br>
                      <a:r>
                        <a:rPr lang="en-US" sz="1700" u="none" strike="noStrike" cap="none" dirty="0"/>
                        <a:t>DTG preferred if only 1 fully active NRTI</a:t>
                      </a:r>
                      <a:endParaRPr sz="1700" dirty="0"/>
                    </a:p>
                    <a:p>
                      <a:pPr marL="285750" marR="0" lvl="0" indent="-330200" algn="l" rtl="0">
                        <a:spcBef>
                          <a:spcPts val="0"/>
                        </a:spcBef>
                        <a:spcAft>
                          <a:spcPts val="0"/>
                        </a:spcAft>
                        <a:buClr>
                          <a:schemeClr val="dk1"/>
                        </a:buClr>
                        <a:buSzPts val="2300"/>
                        <a:buFont typeface="Arial" panose="020B0604020202020204" pitchFamily="34" charset="0"/>
                        <a:buChar char="•"/>
                      </a:pPr>
                      <a:r>
                        <a:rPr lang="en-US" sz="1700" u="none" strike="noStrike" cap="none" dirty="0"/>
                        <a:t>Another boosted PI + INSTI</a:t>
                      </a:r>
                      <a:endParaRPr sz="1700" u="none" strike="noStrike" cap="none" dirty="0"/>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6F0"/>
                    </a:solidFill>
                  </a:tcPr>
                </a:tc>
                <a:extLst>
                  <a:ext uri="{0D108BD9-81ED-4DB2-BD59-A6C34878D82A}">
                    <a16:rowId xmlns:a16="http://schemas.microsoft.com/office/drawing/2014/main" xmlns="" val="10001"/>
                  </a:ext>
                </a:extLst>
              </a:tr>
            </a:tbl>
          </a:graphicData>
        </a:graphic>
      </p:graphicFrame>
      <p:sp>
        <p:nvSpPr>
          <p:cNvPr id="5" name="TextBox 4">
            <a:extLst>
              <a:ext uri="{FF2B5EF4-FFF2-40B4-BE49-F238E27FC236}">
                <a16:creationId xmlns:a16="http://schemas.microsoft.com/office/drawing/2014/main" xmlns="" id="{35619E14-6156-4A45-B046-7932875C79E8}"/>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400913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sym typeface="Arial"/>
              </a:rPr>
              <a:t/>
            </a:r>
            <a:br>
              <a:rPr lang="en-US" dirty="0">
                <a:sym typeface="Arial"/>
              </a:rPr>
            </a:br>
            <a:r>
              <a:rPr lang="en-US" dirty="0">
                <a:sym typeface="Arial"/>
              </a:rPr>
              <a:t>Managing Virologic Failure</a:t>
            </a:r>
            <a:br>
              <a:rPr lang="en-US" dirty="0">
                <a:sym typeface="Arial"/>
              </a:rPr>
            </a:br>
            <a:endParaRPr lang="en-US" dirty="0"/>
          </a:p>
        </p:txBody>
      </p:sp>
      <p:sp>
        <p:nvSpPr>
          <p:cNvPr id="2" name="Content Placeholder 1">
            <a:extLst>
              <a:ext uri="{FF2B5EF4-FFF2-40B4-BE49-F238E27FC236}">
                <a16:creationId xmlns:a16="http://schemas.microsoft.com/office/drawing/2014/main" xmlns="" id="{BE68FA2F-6554-DC42-92DC-F39200DCDB9D}"/>
              </a:ext>
            </a:extLst>
          </p:cNvPr>
          <p:cNvSpPr>
            <a:spLocks noGrp="1"/>
          </p:cNvSpPr>
          <p:nvPr>
            <p:ph idx="1"/>
          </p:nvPr>
        </p:nvSpPr>
        <p:spPr/>
        <p:txBody>
          <a:bodyPr/>
          <a:lstStyle/>
          <a:p>
            <a:r>
              <a:rPr lang="en-US" dirty="0">
                <a:sym typeface="Arial"/>
              </a:rPr>
              <a:t>Failure of 2nd (or subsequent) ART Regimen – </a:t>
            </a:r>
            <a:br>
              <a:rPr lang="en-US" dirty="0">
                <a:sym typeface="Arial"/>
              </a:rPr>
            </a:br>
            <a:r>
              <a:rPr lang="en-US" dirty="0">
                <a:sym typeface="Arial"/>
              </a:rPr>
              <a:t>ARV resistance but active ARV options</a:t>
            </a:r>
            <a:endParaRPr lang="en-US" dirty="0"/>
          </a:p>
        </p:txBody>
      </p:sp>
      <p:graphicFrame>
        <p:nvGraphicFramePr>
          <p:cNvPr id="190" name="Google Shape;190;p18" descr="Table showing resistance considerations and associated ART options"/>
          <p:cNvGraphicFramePr/>
          <p:nvPr>
            <p:extLst>
              <p:ext uri="{D42A27DB-BD31-4B8C-83A1-F6EECF244321}">
                <p14:modId xmlns:p14="http://schemas.microsoft.com/office/powerpoint/2010/main" val="3897891717"/>
              </p:ext>
            </p:extLst>
          </p:nvPr>
        </p:nvGraphicFramePr>
        <p:xfrm>
          <a:off x="498951" y="2610251"/>
          <a:ext cx="8232069" cy="1992104"/>
        </p:xfrm>
        <a:graphic>
          <a:graphicData uri="http://schemas.openxmlformats.org/drawingml/2006/table">
            <a:tbl>
              <a:tblPr firstRow="1" bandRow="1">
                <a:noFill/>
              </a:tblPr>
              <a:tblGrid>
                <a:gridCol w="3793350">
                  <a:extLst>
                    <a:ext uri="{9D8B030D-6E8A-4147-A177-3AD203B41FA5}">
                      <a16:colId xmlns:a16="http://schemas.microsoft.com/office/drawing/2014/main" xmlns="" val="20000"/>
                    </a:ext>
                  </a:extLst>
                </a:gridCol>
                <a:gridCol w="4438719">
                  <a:extLst>
                    <a:ext uri="{9D8B030D-6E8A-4147-A177-3AD203B41FA5}">
                      <a16:colId xmlns:a16="http://schemas.microsoft.com/office/drawing/2014/main" xmlns="" val="20001"/>
                    </a:ext>
                  </a:extLst>
                </a:gridCol>
              </a:tblGrid>
              <a:tr h="361742">
                <a:tc>
                  <a:txBody>
                    <a:bodyPr/>
                    <a:lstStyle/>
                    <a:p>
                      <a:pPr marL="0" marR="0" lvl="0" indent="0" algn="l" rtl="0">
                        <a:lnSpc>
                          <a:spcPct val="102500"/>
                        </a:lnSpc>
                        <a:spcBef>
                          <a:spcPts val="0"/>
                        </a:spcBef>
                        <a:spcAft>
                          <a:spcPts val="0"/>
                        </a:spcAft>
                        <a:buClr>
                          <a:schemeClr val="dk1"/>
                        </a:buClr>
                        <a:buSzPts val="1600"/>
                        <a:buFont typeface="Arial"/>
                        <a:buNone/>
                      </a:pPr>
                      <a:r>
                        <a:rPr lang="en-US" sz="1500" b="1" u="none" strike="noStrike" cap="none" dirty="0">
                          <a:solidFill>
                            <a:schemeClr val="bg1"/>
                          </a:solidFill>
                        </a:rPr>
                        <a:t>Resistance considerations</a:t>
                      </a:r>
                      <a:endParaRPr sz="1500" b="1" u="none" strike="noStrike" cap="none"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rtl="0">
                        <a:lnSpc>
                          <a:spcPct val="102500"/>
                        </a:lnSpc>
                        <a:spcBef>
                          <a:spcPts val="0"/>
                        </a:spcBef>
                        <a:spcAft>
                          <a:spcPts val="0"/>
                        </a:spcAft>
                        <a:buClr>
                          <a:srgbClr val="000000"/>
                        </a:buClr>
                        <a:buSzPts val="1600"/>
                        <a:buFont typeface="Arial"/>
                        <a:buNone/>
                      </a:pPr>
                      <a:r>
                        <a:rPr lang="en-US" sz="1500" b="1" u="none" strike="noStrike" cap="none" dirty="0">
                          <a:solidFill>
                            <a:schemeClr val="bg1"/>
                          </a:solidFill>
                        </a:rPr>
                        <a:t>ART options</a:t>
                      </a:r>
                      <a:endParaRPr sz="1500" b="1"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10000"/>
                  </a:ext>
                </a:extLst>
              </a:tr>
              <a:tr h="1601481">
                <a:tc>
                  <a:txBody>
                    <a:bodyPr/>
                    <a:lstStyle/>
                    <a:p>
                      <a:pPr marL="285750" marR="0" lvl="0" indent="-285750" algn="l" rtl="0">
                        <a:spcBef>
                          <a:spcPts val="0"/>
                        </a:spcBef>
                        <a:spcAft>
                          <a:spcPts val="0"/>
                        </a:spcAft>
                        <a:buFont typeface="Arial" panose="020B0604020202020204" pitchFamily="34" charset="0"/>
                        <a:buChar char="•"/>
                      </a:pPr>
                      <a:r>
                        <a:rPr lang="en-US" sz="1500" b="1" u="none" strike="noStrike" cap="none" dirty="0">
                          <a:solidFill>
                            <a:schemeClr val="bg1"/>
                          </a:solidFill>
                        </a:rPr>
                        <a:t>Consider past and current resistance test results and ART history to design new ART regimen</a:t>
                      </a:r>
                      <a:endParaRPr sz="1500" b="1"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460375" marR="0" lvl="0" indent="-406400" algn="l" rtl="0">
                        <a:spcBef>
                          <a:spcPts val="0"/>
                        </a:spcBef>
                        <a:spcAft>
                          <a:spcPts val="0"/>
                        </a:spcAft>
                        <a:buClr>
                          <a:schemeClr val="dk1"/>
                        </a:buClr>
                        <a:buSzPts val="2300"/>
                        <a:buFont typeface="Arial" panose="020B0604020202020204" pitchFamily="34" charset="0"/>
                        <a:buChar char="•"/>
                      </a:pPr>
                      <a:r>
                        <a:rPr lang="en-US" sz="1700" u="none" strike="noStrike" cap="none" dirty="0"/>
                        <a:t>At least 2 (preferably 3) fully active ARVs</a:t>
                      </a:r>
                      <a:endParaRPr sz="1700" dirty="0"/>
                    </a:p>
                    <a:p>
                      <a:pPr marL="460375" marR="0" lvl="0" indent="-406400" algn="l" rtl="0">
                        <a:spcBef>
                          <a:spcPts val="0"/>
                        </a:spcBef>
                        <a:spcAft>
                          <a:spcPts val="0"/>
                        </a:spcAft>
                        <a:buClr>
                          <a:schemeClr val="dk1"/>
                        </a:buClr>
                        <a:buSzPts val="2300"/>
                        <a:buFont typeface="Arial" panose="020B0604020202020204" pitchFamily="34" charset="0"/>
                        <a:buChar char="•"/>
                      </a:pPr>
                      <a:r>
                        <a:rPr lang="en-US" sz="1700" u="none" strike="noStrike" cap="none" dirty="0"/>
                        <a:t>Can use partially active ARVs if no other options</a:t>
                      </a:r>
                      <a:endParaRPr sz="1700" dirty="0"/>
                    </a:p>
                    <a:p>
                      <a:pPr marL="460375" marR="0" lvl="0" indent="-406400" algn="l" rtl="0">
                        <a:spcBef>
                          <a:spcPts val="0"/>
                        </a:spcBef>
                        <a:spcAft>
                          <a:spcPts val="0"/>
                        </a:spcAft>
                        <a:buClr>
                          <a:schemeClr val="dk1"/>
                        </a:buClr>
                        <a:buSzPts val="2300"/>
                        <a:buFont typeface="Arial" panose="020B0604020202020204" pitchFamily="34" charset="0"/>
                        <a:buChar char="•"/>
                      </a:pPr>
                      <a:r>
                        <a:rPr lang="en-US" sz="1700" u="none" strike="noStrike" cap="none" dirty="0"/>
                        <a:t>Consider ARVs with different</a:t>
                      </a:r>
                      <a:r>
                        <a:rPr lang="en-US" sz="1700" u="none" strike="noStrike" cap="none" baseline="0" dirty="0"/>
                        <a:t> </a:t>
                      </a:r>
                      <a:r>
                        <a:rPr lang="en-US" sz="1700" u="none" strike="noStrike" cap="none" dirty="0"/>
                        <a:t>mechanisms of action</a:t>
                      </a:r>
                      <a:endParaRPr sz="1700" u="none" strike="noStrike" cap="none" dirty="0"/>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6F0"/>
                    </a:solidFill>
                  </a:tcPr>
                </a:tc>
                <a:extLst>
                  <a:ext uri="{0D108BD9-81ED-4DB2-BD59-A6C34878D82A}">
                    <a16:rowId xmlns:a16="http://schemas.microsoft.com/office/drawing/2014/main" xmlns="" val="10001"/>
                  </a:ext>
                </a:extLst>
              </a:tr>
            </a:tbl>
          </a:graphicData>
        </a:graphic>
      </p:graphicFrame>
      <p:sp>
        <p:nvSpPr>
          <p:cNvPr id="5" name="TextBox 4">
            <a:extLst>
              <a:ext uri="{FF2B5EF4-FFF2-40B4-BE49-F238E27FC236}">
                <a16:creationId xmlns:a16="http://schemas.microsoft.com/office/drawing/2014/main" xmlns="" id="{2039E5B1-063F-1F4C-83A2-4B9086D90C13}"/>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875635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6" name="Title 5"/>
          <p:cNvSpPr>
            <a:spLocks noGrp="1"/>
          </p:cNvSpPr>
          <p:nvPr>
            <p:ph type="title"/>
          </p:nvPr>
        </p:nvSpPr>
        <p:spPr/>
        <p:txBody>
          <a:bodyPr>
            <a:noAutofit/>
          </a:bodyPr>
          <a:lstStyle/>
          <a:p>
            <a:pPr lvl="0"/>
            <a:r>
              <a:rPr lang="en-US" sz="3600" dirty="0">
                <a:sym typeface="Arial"/>
              </a:rPr>
              <a:t>Managing Virologic Failure</a:t>
            </a:r>
            <a:endParaRPr lang="en-US" sz="3600" dirty="0"/>
          </a:p>
        </p:txBody>
      </p:sp>
      <p:sp>
        <p:nvSpPr>
          <p:cNvPr id="2" name="Content Placeholder 1">
            <a:extLst>
              <a:ext uri="{FF2B5EF4-FFF2-40B4-BE49-F238E27FC236}">
                <a16:creationId xmlns:a16="http://schemas.microsoft.com/office/drawing/2014/main" xmlns="" id="{C36980E9-CEBF-9C43-BC73-80769E8D0FF7}"/>
              </a:ext>
            </a:extLst>
          </p:cNvPr>
          <p:cNvSpPr>
            <a:spLocks noGrp="1"/>
          </p:cNvSpPr>
          <p:nvPr>
            <p:ph idx="1"/>
          </p:nvPr>
        </p:nvSpPr>
        <p:spPr/>
        <p:txBody>
          <a:bodyPr/>
          <a:lstStyle/>
          <a:p>
            <a:r>
              <a:rPr lang="en-US" dirty="0">
                <a:sym typeface="Arial"/>
              </a:rPr>
              <a:t>Failure of 2nd (or subsequent) ART Regimen – </a:t>
            </a:r>
            <a:br>
              <a:rPr lang="en-US" dirty="0">
                <a:sym typeface="Arial"/>
              </a:rPr>
            </a:br>
            <a:r>
              <a:rPr lang="en-US" dirty="0">
                <a:sym typeface="Arial"/>
              </a:rPr>
              <a:t>Multiple or extensive resistance and few ARV options</a:t>
            </a:r>
            <a:br>
              <a:rPr lang="en-US" dirty="0">
                <a:sym typeface="Arial"/>
              </a:rPr>
            </a:br>
            <a:r>
              <a:rPr lang="en-US" dirty="0">
                <a:sym typeface="Arial"/>
              </a:rPr>
              <a:t/>
            </a:r>
            <a:br>
              <a:rPr lang="en-US" dirty="0">
                <a:sym typeface="Arial"/>
              </a:rPr>
            </a:br>
            <a:endParaRPr lang="en-US" dirty="0"/>
          </a:p>
        </p:txBody>
      </p:sp>
      <p:graphicFrame>
        <p:nvGraphicFramePr>
          <p:cNvPr id="197" name="Google Shape;197;p19" descr="Table showing resistance considerations and associated ART options"/>
          <p:cNvGraphicFramePr/>
          <p:nvPr>
            <p:extLst>
              <p:ext uri="{D42A27DB-BD31-4B8C-83A1-F6EECF244321}">
                <p14:modId xmlns:p14="http://schemas.microsoft.com/office/powerpoint/2010/main" val="1649657945"/>
              </p:ext>
            </p:extLst>
          </p:nvPr>
        </p:nvGraphicFramePr>
        <p:xfrm>
          <a:off x="457202" y="2709770"/>
          <a:ext cx="8315569" cy="2148164"/>
        </p:xfrm>
        <a:graphic>
          <a:graphicData uri="http://schemas.openxmlformats.org/drawingml/2006/table">
            <a:tbl>
              <a:tblPr firstRow="1" bandRow="1">
                <a:noFill/>
              </a:tblPr>
              <a:tblGrid>
                <a:gridCol w="3472831">
                  <a:extLst>
                    <a:ext uri="{9D8B030D-6E8A-4147-A177-3AD203B41FA5}">
                      <a16:colId xmlns:a16="http://schemas.microsoft.com/office/drawing/2014/main" xmlns="" val="20000"/>
                    </a:ext>
                  </a:extLst>
                </a:gridCol>
                <a:gridCol w="4842738">
                  <a:extLst>
                    <a:ext uri="{9D8B030D-6E8A-4147-A177-3AD203B41FA5}">
                      <a16:colId xmlns:a16="http://schemas.microsoft.com/office/drawing/2014/main" xmlns="" val="20001"/>
                    </a:ext>
                  </a:extLst>
                </a:gridCol>
              </a:tblGrid>
              <a:tr h="383062">
                <a:tc>
                  <a:txBody>
                    <a:bodyPr/>
                    <a:lstStyle/>
                    <a:p>
                      <a:pPr marL="0" marR="0" lvl="0" indent="0" algn="l" rtl="0">
                        <a:lnSpc>
                          <a:spcPct val="102500"/>
                        </a:lnSpc>
                        <a:spcBef>
                          <a:spcPts val="0"/>
                        </a:spcBef>
                        <a:spcAft>
                          <a:spcPts val="0"/>
                        </a:spcAft>
                        <a:buClr>
                          <a:schemeClr val="dk1"/>
                        </a:buClr>
                        <a:buSzPts val="1600"/>
                        <a:buFont typeface="Arial"/>
                        <a:buNone/>
                      </a:pPr>
                      <a:r>
                        <a:rPr lang="en-US" sz="1700" b="1" u="none" strike="noStrike" cap="none" dirty="0">
                          <a:solidFill>
                            <a:schemeClr val="bg1"/>
                          </a:solidFill>
                        </a:rPr>
                        <a:t>Resistance considerations</a:t>
                      </a:r>
                      <a:endParaRPr sz="1700" b="1" u="none" strike="noStrike" cap="none"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rtl="0">
                        <a:lnSpc>
                          <a:spcPct val="102500"/>
                        </a:lnSpc>
                        <a:spcBef>
                          <a:spcPts val="0"/>
                        </a:spcBef>
                        <a:spcAft>
                          <a:spcPts val="0"/>
                        </a:spcAft>
                        <a:buClr>
                          <a:srgbClr val="000000"/>
                        </a:buClr>
                        <a:buSzPts val="1600"/>
                        <a:buFont typeface="Arial"/>
                        <a:buNone/>
                      </a:pPr>
                      <a:r>
                        <a:rPr lang="en-US" sz="1700" b="1" u="none" strike="noStrike" cap="none" dirty="0">
                          <a:solidFill>
                            <a:schemeClr val="bg1"/>
                          </a:solidFill>
                        </a:rPr>
                        <a:t>ART options</a:t>
                      </a:r>
                      <a:endParaRPr sz="1700" b="1"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10000"/>
                  </a:ext>
                </a:extLst>
              </a:tr>
              <a:tr h="1765102">
                <a:tc>
                  <a:txBody>
                    <a:bodyPr/>
                    <a:lstStyle/>
                    <a:p>
                      <a:pPr marL="285750" marR="0" lvl="0" indent="-285750" algn="l" rtl="0">
                        <a:lnSpc>
                          <a:spcPct val="100000"/>
                        </a:lnSpc>
                        <a:spcBef>
                          <a:spcPts val="0"/>
                        </a:spcBef>
                        <a:spcAft>
                          <a:spcPts val="0"/>
                        </a:spcAft>
                        <a:buClr>
                          <a:schemeClr val="bg1"/>
                        </a:buClr>
                        <a:buSzPts val="2300"/>
                        <a:buFont typeface="Arial" panose="020B0604020202020204" pitchFamily="34" charset="0"/>
                        <a:buChar char="•"/>
                      </a:pPr>
                      <a:r>
                        <a:rPr lang="en-US" sz="1500" b="1" u="none" strike="noStrike" cap="none" dirty="0">
                          <a:solidFill>
                            <a:schemeClr val="bg1"/>
                          </a:solidFill>
                        </a:rPr>
                        <a:t>Consider past and current resistance test results and ART history to design new ART regimen</a:t>
                      </a:r>
                      <a:endParaRPr sz="1500" b="1" dirty="0">
                        <a:solidFill>
                          <a:schemeClr val="bg1"/>
                        </a:solidFill>
                      </a:endParaRPr>
                    </a:p>
                    <a:p>
                      <a:pPr marL="285750" marR="0" lvl="0" indent="-285750" algn="l" rtl="0">
                        <a:spcBef>
                          <a:spcPts val="0"/>
                        </a:spcBef>
                        <a:spcAft>
                          <a:spcPts val="0"/>
                        </a:spcAft>
                        <a:buClr>
                          <a:schemeClr val="bg1"/>
                        </a:buClr>
                        <a:buSzPts val="2300"/>
                        <a:buFont typeface="Arial" panose="020B0604020202020204" pitchFamily="34" charset="0"/>
                        <a:buChar char="•"/>
                      </a:pPr>
                      <a:r>
                        <a:rPr lang="en-US" sz="1500" b="1" u="none" strike="noStrike" cap="none" dirty="0">
                          <a:solidFill>
                            <a:schemeClr val="bg1"/>
                          </a:solidFill>
                        </a:rPr>
                        <a:t>Consider tropism test (if MVC is being considered)</a:t>
                      </a:r>
                      <a:endParaRPr sz="1500" b="1" dirty="0">
                        <a:solidFill>
                          <a:schemeClr val="bg1"/>
                        </a:solidFill>
                      </a:endParaRPr>
                    </a:p>
                    <a:p>
                      <a:pPr marL="285750" marR="0" lvl="0" indent="-285750" algn="l" rtl="0">
                        <a:spcBef>
                          <a:spcPts val="0"/>
                        </a:spcBef>
                        <a:spcAft>
                          <a:spcPts val="0"/>
                        </a:spcAft>
                        <a:buClr>
                          <a:schemeClr val="bg1"/>
                        </a:buClr>
                        <a:buSzPts val="2300"/>
                        <a:buFont typeface="Arial" panose="020B0604020202020204" pitchFamily="34" charset="0"/>
                        <a:buChar char="•"/>
                      </a:pPr>
                      <a:r>
                        <a:rPr lang="en-US" sz="1500" b="1" u="none" strike="noStrike" cap="none" dirty="0">
                          <a:solidFill>
                            <a:schemeClr val="bg1"/>
                          </a:solidFill>
                        </a:rPr>
                        <a:t>Consult experts</a:t>
                      </a:r>
                      <a:endParaRPr sz="1500" b="1" u="none" strike="noStrike" cap="none"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marR="0" lvl="0" indent="-342900" algn="l" rtl="0">
                        <a:spcBef>
                          <a:spcPts val="0"/>
                        </a:spcBef>
                        <a:spcAft>
                          <a:spcPts val="0"/>
                        </a:spcAft>
                        <a:buClr>
                          <a:schemeClr val="dk1"/>
                        </a:buClr>
                        <a:buSzPts val="2300"/>
                        <a:buFont typeface="Arial" panose="020B0604020202020204" pitchFamily="34" charset="0"/>
                        <a:buChar char="•"/>
                      </a:pPr>
                      <a:r>
                        <a:rPr lang="en-US" sz="1500" u="none" strike="noStrike" cap="none" dirty="0"/>
                        <a:t>Identify all active or partially active ARVs</a:t>
                      </a:r>
                      <a:endParaRPr sz="1500" dirty="0"/>
                    </a:p>
                    <a:p>
                      <a:pPr marL="342900" marR="0" lvl="0" indent="-342900" algn="l" rtl="0">
                        <a:lnSpc>
                          <a:spcPct val="100000"/>
                        </a:lnSpc>
                        <a:spcBef>
                          <a:spcPts val="0"/>
                        </a:spcBef>
                        <a:spcAft>
                          <a:spcPts val="0"/>
                        </a:spcAft>
                        <a:buClr>
                          <a:srgbClr val="000000"/>
                        </a:buClr>
                        <a:buSzPts val="2300"/>
                        <a:buFont typeface="Arial" panose="020B0604020202020204" pitchFamily="34" charset="0"/>
                        <a:buChar char="•"/>
                      </a:pPr>
                      <a:r>
                        <a:rPr lang="en-US" sz="1500" u="none" strike="noStrike" cap="none" dirty="0"/>
                        <a:t>Consider ARVs with different mechanisms of action</a:t>
                      </a:r>
                      <a:endParaRPr sz="1500" dirty="0"/>
                    </a:p>
                    <a:p>
                      <a:pPr marL="342900" marR="0" lvl="0" indent="-342900" algn="l" rtl="0">
                        <a:lnSpc>
                          <a:spcPct val="100000"/>
                        </a:lnSpc>
                        <a:spcBef>
                          <a:spcPts val="0"/>
                        </a:spcBef>
                        <a:spcAft>
                          <a:spcPts val="0"/>
                        </a:spcAft>
                        <a:buClr>
                          <a:srgbClr val="000000"/>
                        </a:buClr>
                        <a:buSzPts val="2300"/>
                        <a:buFont typeface="Arial" panose="020B0604020202020204" pitchFamily="34" charset="0"/>
                        <a:buChar char="•"/>
                      </a:pPr>
                      <a:r>
                        <a:rPr lang="en-US" sz="1500" u="none" strike="noStrike" cap="none" dirty="0"/>
                        <a:t>Consider investigational ARVs: clinical trial or expanded access program</a:t>
                      </a:r>
                      <a:endParaRPr sz="1500" dirty="0"/>
                    </a:p>
                    <a:p>
                      <a:pPr marL="342900" marR="0" lvl="0" indent="-342900" algn="l" rtl="0">
                        <a:lnSpc>
                          <a:spcPct val="100000"/>
                        </a:lnSpc>
                        <a:spcBef>
                          <a:spcPts val="0"/>
                        </a:spcBef>
                        <a:spcAft>
                          <a:spcPts val="0"/>
                        </a:spcAft>
                        <a:buClr>
                          <a:srgbClr val="000000"/>
                        </a:buClr>
                        <a:buSzPts val="2300"/>
                        <a:buFont typeface="Arial" panose="020B0604020202020204" pitchFamily="34" charset="0"/>
                        <a:buChar char="•"/>
                      </a:pPr>
                      <a:r>
                        <a:rPr lang="en-US" sz="1500" u="none" strike="noStrike" cap="none" dirty="0"/>
                        <a:t>ART discontinuation is NOT recommended </a:t>
                      </a:r>
                      <a:endParaRPr sz="1500" u="none" strike="noStrike" cap="none" dirty="0"/>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6F0"/>
                    </a:solidFill>
                  </a:tcPr>
                </a:tc>
                <a:extLst>
                  <a:ext uri="{0D108BD9-81ED-4DB2-BD59-A6C34878D82A}">
                    <a16:rowId xmlns:a16="http://schemas.microsoft.com/office/drawing/2014/main" xmlns="" val="10001"/>
                  </a:ext>
                </a:extLst>
              </a:tr>
            </a:tbl>
          </a:graphicData>
        </a:graphic>
      </p:graphicFrame>
      <p:sp>
        <p:nvSpPr>
          <p:cNvPr id="5" name="TextBox 4">
            <a:extLst>
              <a:ext uri="{FF2B5EF4-FFF2-40B4-BE49-F238E27FC236}">
                <a16:creationId xmlns:a16="http://schemas.microsoft.com/office/drawing/2014/main" xmlns="" id="{C6C8ABA2-E9A3-3843-873E-F3DA182ACC30}"/>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843308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6" name="Title 5"/>
          <p:cNvSpPr>
            <a:spLocks noGrp="1"/>
          </p:cNvSpPr>
          <p:nvPr>
            <p:ph type="title"/>
          </p:nvPr>
        </p:nvSpPr>
        <p:spPr/>
        <p:txBody>
          <a:bodyPr>
            <a:normAutofit/>
          </a:bodyPr>
          <a:lstStyle/>
          <a:p>
            <a:pPr lvl="0"/>
            <a:r>
              <a:rPr lang="en-US" sz="3600" dirty="0">
                <a:sym typeface="Arial"/>
              </a:rPr>
              <a:t>Managing Virologic Failure</a:t>
            </a:r>
          </a:p>
        </p:txBody>
      </p:sp>
      <p:sp>
        <p:nvSpPr>
          <p:cNvPr id="2" name="Content Placeholder 1">
            <a:extLst>
              <a:ext uri="{FF2B5EF4-FFF2-40B4-BE49-F238E27FC236}">
                <a16:creationId xmlns:a16="http://schemas.microsoft.com/office/drawing/2014/main" xmlns="" id="{F73246DF-2813-0140-93CF-C76C4F943660}"/>
              </a:ext>
            </a:extLst>
          </p:cNvPr>
          <p:cNvSpPr>
            <a:spLocks noGrp="1"/>
          </p:cNvSpPr>
          <p:nvPr>
            <p:ph idx="1"/>
          </p:nvPr>
        </p:nvSpPr>
        <p:spPr/>
        <p:txBody>
          <a:bodyPr/>
          <a:lstStyle/>
          <a:p>
            <a:r>
              <a:rPr lang="en-US" dirty="0">
                <a:sym typeface="Arial"/>
              </a:rPr>
              <a:t>Suspected ARV Resistance but Limited/Incomplete </a:t>
            </a:r>
            <a:br>
              <a:rPr lang="en-US" dirty="0">
                <a:sym typeface="Arial"/>
              </a:rPr>
            </a:br>
            <a:r>
              <a:rPr lang="en-US" dirty="0">
                <a:sym typeface="Arial"/>
              </a:rPr>
              <a:t>ARV and Resistance History - Unknown</a:t>
            </a:r>
            <a:endParaRPr lang="en-US" dirty="0"/>
          </a:p>
        </p:txBody>
      </p:sp>
      <p:graphicFrame>
        <p:nvGraphicFramePr>
          <p:cNvPr id="204" name="Google Shape;204;p20" descr="Table showing resistance considerations and associated ART options"/>
          <p:cNvGraphicFramePr/>
          <p:nvPr>
            <p:extLst>
              <p:ext uri="{D42A27DB-BD31-4B8C-83A1-F6EECF244321}">
                <p14:modId xmlns:p14="http://schemas.microsoft.com/office/powerpoint/2010/main" val="4124020458"/>
              </p:ext>
            </p:extLst>
          </p:nvPr>
        </p:nvGraphicFramePr>
        <p:xfrm>
          <a:off x="376807" y="2691084"/>
          <a:ext cx="8175704" cy="1969372"/>
        </p:xfrm>
        <a:graphic>
          <a:graphicData uri="http://schemas.openxmlformats.org/drawingml/2006/table">
            <a:tbl>
              <a:tblPr firstRow="1" bandRow="1">
                <a:noFill/>
              </a:tblPr>
              <a:tblGrid>
                <a:gridCol w="3755778">
                  <a:extLst>
                    <a:ext uri="{9D8B030D-6E8A-4147-A177-3AD203B41FA5}">
                      <a16:colId xmlns:a16="http://schemas.microsoft.com/office/drawing/2014/main" xmlns="" val="20000"/>
                    </a:ext>
                  </a:extLst>
                </a:gridCol>
                <a:gridCol w="4419926">
                  <a:extLst>
                    <a:ext uri="{9D8B030D-6E8A-4147-A177-3AD203B41FA5}">
                      <a16:colId xmlns:a16="http://schemas.microsoft.com/office/drawing/2014/main" xmlns="" val="20001"/>
                    </a:ext>
                  </a:extLst>
                </a:gridCol>
              </a:tblGrid>
              <a:tr h="308606">
                <a:tc>
                  <a:txBody>
                    <a:bodyPr/>
                    <a:lstStyle/>
                    <a:p>
                      <a:pPr marL="0" marR="0" lvl="0" indent="0" algn="l" rtl="0">
                        <a:lnSpc>
                          <a:spcPct val="102500"/>
                        </a:lnSpc>
                        <a:spcBef>
                          <a:spcPts val="0"/>
                        </a:spcBef>
                        <a:spcAft>
                          <a:spcPts val="0"/>
                        </a:spcAft>
                        <a:buClr>
                          <a:schemeClr val="dk1"/>
                        </a:buClr>
                        <a:buSzPts val="1600"/>
                        <a:buFont typeface="Arial"/>
                        <a:buNone/>
                      </a:pPr>
                      <a:r>
                        <a:rPr lang="en-US" sz="1500" b="1" u="none" strike="noStrike" cap="none" dirty="0">
                          <a:solidFill>
                            <a:schemeClr val="bg1"/>
                          </a:solidFill>
                        </a:rPr>
                        <a:t>Resistance considerations</a:t>
                      </a:r>
                      <a:endParaRPr sz="1500" b="1" u="none" strike="noStrike" cap="none" dirty="0">
                        <a:solidFill>
                          <a:schemeClr val="bg1"/>
                        </a:solidFill>
                      </a:endParaRPr>
                    </a:p>
                  </a:txBody>
                  <a:tcPr marL="213093" marR="213093" marT="37941" marB="37941" anchor="ctr">
                    <a:lnL w="9525" cap="flat" cmpd="sng">
                      <a:solidFill>
                        <a:srgbClr val="000000">
                          <a:alpha val="0"/>
                        </a:srgbClr>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rtl="0">
                        <a:lnSpc>
                          <a:spcPct val="102500"/>
                        </a:lnSpc>
                        <a:spcBef>
                          <a:spcPts val="0"/>
                        </a:spcBef>
                        <a:spcAft>
                          <a:spcPts val="0"/>
                        </a:spcAft>
                        <a:buClr>
                          <a:srgbClr val="000000"/>
                        </a:buClr>
                        <a:buSzPts val="1600"/>
                        <a:buFont typeface="Arial"/>
                        <a:buNone/>
                      </a:pPr>
                      <a:r>
                        <a:rPr lang="en-US" sz="1500" b="1" u="none" strike="noStrike" cap="none" dirty="0">
                          <a:solidFill>
                            <a:schemeClr val="bg1"/>
                          </a:solidFill>
                        </a:rPr>
                        <a:t>ART options</a:t>
                      </a:r>
                      <a:endParaRPr sz="1500" b="1" dirty="0">
                        <a:solidFill>
                          <a:schemeClr val="bg1"/>
                        </a:solidFill>
                      </a:endParaRPr>
                    </a:p>
                  </a:txBody>
                  <a:tcPr marL="213093" marR="213093" marT="37941" marB="37941" anchor="ctr">
                    <a:lnL w="12700"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10000"/>
                  </a:ext>
                </a:extLst>
              </a:tr>
              <a:tr h="1660766">
                <a:tc>
                  <a:txBody>
                    <a:bodyPr/>
                    <a:lstStyle/>
                    <a:p>
                      <a:pPr marL="342900" marR="0" lvl="0" indent="-342900" algn="l" rtl="0">
                        <a:lnSpc>
                          <a:spcPct val="100000"/>
                        </a:lnSpc>
                        <a:spcBef>
                          <a:spcPts val="0"/>
                        </a:spcBef>
                        <a:spcAft>
                          <a:spcPts val="0"/>
                        </a:spcAft>
                        <a:buFont typeface="Arial" panose="020B0604020202020204" pitchFamily="34" charset="0"/>
                        <a:buChar char="•"/>
                      </a:pPr>
                      <a:r>
                        <a:rPr lang="en-US" sz="1500" b="1" u="none" strike="noStrike" cap="none" dirty="0">
                          <a:solidFill>
                            <a:schemeClr val="bg1"/>
                          </a:solidFill>
                        </a:rPr>
                        <a:t>Obtain records, if possible</a:t>
                      </a:r>
                      <a:endParaRPr sz="1500" b="1" u="none" strike="noStrike" cap="none" dirty="0">
                        <a:solidFill>
                          <a:schemeClr val="bg1"/>
                        </a:solidFill>
                      </a:endParaRPr>
                    </a:p>
                    <a:p>
                      <a:pPr marL="171450" marR="0" lvl="0" indent="-171450" algn="l" rtl="0">
                        <a:lnSpc>
                          <a:spcPct val="100000"/>
                        </a:lnSpc>
                        <a:spcBef>
                          <a:spcPts val="0"/>
                        </a:spcBef>
                        <a:spcAft>
                          <a:spcPts val="0"/>
                        </a:spcAft>
                        <a:buFont typeface="Arial" panose="020B0604020202020204" pitchFamily="34" charset="0"/>
                        <a:buChar char="•"/>
                      </a:pPr>
                      <a:endParaRPr sz="900" b="1" dirty="0">
                        <a:solidFill>
                          <a:schemeClr val="bg1"/>
                        </a:solidFill>
                      </a:endParaRPr>
                    </a:p>
                    <a:p>
                      <a:pPr marL="342900" marR="0" lvl="0" indent="-342900" algn="l" rtl="0">
                        <a:lnSpc>
                          <a:spcPct val="100000"/>
                        </a:lnSpc>
                        <a:spcBef>
                          <a:spcPts val="0"/>
                        </a:spcBef>
                        <a:spcAft>
                          <a:spcPts val="0"/>
                        </a:spcAft>
                        <a:buFont typeface="Arial" panose="020B0604020202020204" pitchFamily="34" charset="0"/>
                        <a:buChar char="•"/>
                      </a:pPr>
                      <a:r>
                        <a:rPr lang="en-US" sz="1500" b="1" u="none" strike="noStrike" cap="none" dirty="0">
                          <a:solidFill>
                            <a:schemeClr val="bg1"/>
                          </a:solidFill>
                        </a:rPr>
                        <a:t>Resistance testing: may identify mutations (if patient off ART, mutations may not be detected)</a:t>
                      </a:r>
                      <a:endParaRPr sz="1500" b="1" u="none" strike="noStrike" cap="none" dirty="0">
                        <a:solidFill>
                          <a:schemeClr val="bg1"/>
                        </a:solidFill>
                      </a:endParaRPr>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4488" marR="0" lvl="0" indent="-344488" algn="l" rtl="0">
                        <a:spcBef>
                          <a:spcPts val="0"/>
                        </a:spcBef>
                        <a:spcAft>
                          <a:spcPts val="0"/>
                        </a:spcAft>
                        <a:buClr>
                          <a:schemeClr val="dk1"/>
                        </a:buClr>
                        <a:buSzPts val="2400"/>
                        <a:buFont typeface="Arial" panose="020B0604020202020204" pitchFamily="34" charset="0"/>
                        <a:buChar char="•"/>
                      </a:pPr>
                      <a:r>
                        <a:rPr lang="en-US" sz="1500" u="none" strike="noStrike" cap="none" dirty="0"/>
                        <a:t>Consider restarting previous regimen and obtain VL and resistance test after 2-4 weeks</a:t>
                      </a:r>
                      <a:endParaRPr sz="1500" dirty="0"/>
                    </a:p>
                    <a:p>
                      <a:pPr marL="344488" marR="0" lvl="0" indent="-344488" algn="l" rtl="0">
                        <a:spcBef>
                          <a:spcPts val="0"/>
                        </a:spcBef>
                        <a:spcAft>
                          <a:spcPts val="0"/>
                        </a:spcAft>
                        <a:buClr>
                          <a:schemeClr val="dk1"/>
                        </a:buClr>
                        <a:buSzPts val="2400"/>
                        <a:buFont typeface="Arial" panose="020B0604020202020204" pitchFamily="34" charset="0"/>
                        <a:buChar char="•"/>
                      </a:pPr>
                      <a:r>
                        <a:rPr lang="en-US" sz="1500" dirty="0"/>
                        <a:t>C</a:t>
                      </a:r>
                      <a:r>
                        <a:rPr lang="en-US" sz="1500" u="none" strike="noStrike" cap="none" dirty="0"/>
                        <a:t>onsider regimen with ARVs with high genetic barriers to resistance (eg, DTG and/or boosted DRV)</a:t>
                      </a:r>
                      <a:endParaRPr sz="1500" u="none" strike="noStrike" cap="none" dirty="0"/>
                    </a:p>
                  </a:txBody>
                  <a:tcPr marL="213093" marR="213093" marT="37941" marB="37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6F0"/>
                    </a:solidFill>
                  </a:tcPr>
                </a:tc>
                <a:extLst>
                  <a:ext uri="{0D108BD9-81ED-4DB2-BD59-A6C34878D82A}">
                    <a16:rowId xmlns:a16="http://schemas.microsoft.com/office/drawing/2014/main" xmlns="" val="10001"/>
                  </a:ext>
                </a:extLst>
              </a:tr>
            </a:tbl>
          </a:graphicData>
        </a:graphic>
      </p:graphicFrame>
      <p:sp>
        <p:nvSpPr>
          <p:cNvPr id="5" name="TextBox 4">
            <a:extLst>
              <a:ext uri="{FF2B5EF4-FFF2-40B4-BE49-F238E27FC236}">
                <a16:creationId xmlns:a16="http://schemas.microsoft.com/office/drawing/2014/main" xmlns="" id="{3235D4CE-7F47-DC48-84A7-F0D6803C7D56}"/>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3673763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245627-9971-C24A-A7DB-4F0DB275767A}"/>
              </a:ext>
            </a:extLst>
          </p:cNvPr>
          <p:cNvSpPr>
            <a:spLocks noGrp="1"/>
          </p:cNvSpPr>
          <p:nvPr>
            <p:ph type="title"/>
          </p:nvPr>
        </p:nvSpPr>
        <p:spPr/>
        <p:txBody>
          <a:bodyPr/>
          <a:lstStyle/>
          <a:p>
            <a:r>
              <a:rPr lang="en-US" dirty="0"/>
              <a:t>Resistance Tests</a:t>
            </a:r>
          </a:p>
        </p:txBody>
      </p:sp>
      <p:sp>
        <p:nvSpPr>
          <p:cNvPr id="3" name="Content Placeholder 2">
            <a:extLst>
              <a:ext uri="{FF2B5EF4-FFF2-40B4-BE49-F238E27FC236}">
                <a16:creationId xmlns:a16="http://schemas.microsoft.com/office/drawing/2014/main" xmlns="" id="{263A707B-B310-094D-889A-60179760489A}"/>
              </a:ext>
            </a:extLst>
          </p:cNvPr>
          <p:cNvSpPr>
            <a:spLocks noGrp="1"/>
          </p:cNvSpPr>
          <p:nvPr>
            <p:ph idx="1"/>
          </p:nvPr>
        </p:nvSpPr>
        <p:spPr/>
        <p:txBody>
          <a:bodyPr>
            <a:normAutofit fontScale="92500" lnSpcReduction="20000"/>
          </a:bodyPr>
          <a:lstStyle/>
          <a:p>
            <a:r>
              <a:rPr lang="en-US" dirty="0"/>
              <a:t>Genotype</a:t>
            </a:r>
          </a:p>
          <a:p>
            <a:pPr lvl="1"/>
            <a:r>
              <a:rPr lang="en-US" dirty="0"/>
              <a:t>Compares the HIV strain from the patient to the “wild type” or un-mutated virus from circulating HIV RNA</a:t>
            </a:r>
          </a:p>
          <a:p>
            <a:pPr lvl="1"/>
            <a:r>
              <a:rPr lang="en-US" dirty="0"/>
              <a:t>Reports out amino acid changes for NRTI, NNRTI, PI and INSTIs</a:t>
            </a:r>
          </a:p>
          <a:p>
            <a:r>
              <a:rPr lang="en-US" dirty="0"/>
              <a:t>Phenotype</a:t>
            </a:r>
          </a:p>
          <a:p>
            <a:pPr lvl="1"/>
            <a:r>
              <a:rPr lang="en-US" dirty="0"/>
              <a:t>Amplifies the patients HIV strain in different medications from circulating HIV RNA</a:t>
            </a:r>
          </a:p>
          <a:p>
            <a:pPr lvl="1"/>
            <a:r>
              <a:rPr lang="en-US" dirty="0"/>
              <a:t>Reports out a Fold-Change, which represents the change in drug concentration required to inhibit the patients virus</a:t>
            </a:r>
          </a:p>
          <a:p>
            <a:r>
              <a:rPr lang="en-US" dirty="0"/>
              <a:t>Archived Genotype</a:t>
            </a:r>
          </a:p>
          <a:p>
            <a:pPr lvl="1"/>
            <a:r>
              <a:rPr lang="en-US" dirty="0"/>
              <a:t>Analyzes extracted DNA from CD4 cells to determine mutations</a:t>
            </a:r>
          </a:p>
          <a:p>
            <a:pPr lvl="1"/>
            <a:r>
              <a:rPr lang="en-US" dirty="0"/>
              <a:t>Helpful if you have no HIV resistance records, or if person is undetectable</a:t>
            </a:r>
          </a:p>
          <a:p>
            <a:pPr lvl="1"/>
            <a:r>
              <a:rPr lang="en-US" dirty="0"/>
              <a:t>Reliability not completely established, but can be helpful</a:t>
            </a:r>
          </a:p>
        </p:txBody>
      </p:sp>
      <p:sp>
        <p:nvSpPr>
          <p:cNvPr id="4" name="Slide Number Placeholder 3">
            <a:extLst>
              <a:ext uri="{FF2B5EF4-FFF2-40B4-BE49-F238E27FC236}">
                <a16:creationId xmlns:a16="http://schemas.microsoft.com/office/drawing/2014/main" xmlns="" id="{8966CC78-BFD4-DC41-9628-B1F993E0B456}"/>
              </a:ext>
            </a:extLst>
          </p:cNvPr>
          <p:cNvSpPr>
            <a:spLocks noGrp="1"/>
          </p:cNvSpPr>
          <p:nvPr>
            <p:ph type="sldNum" sz="quarter" idx="12"/>
          </p:nvPr>
        </p:nvSpPr>
        <p:spPr/>
        <p:txBody>
          <a:bodyPr/>
          <a:lstStyle/>
          <a:p>
            <a:fld id="{1D2EA5EF-C699-AF4C-BA42-C0A1CAAB713C}" type="slidenum">
              <a:rPr lang="en-US" smtClean="0">
                <a:solidFill>
                  <a:srgbClr val="FFFFFF"/>
                </a:solidFill>
              </a:rPr>
              <a:pPr/>
              <a:t>18</a:t>
            </a:fld>
            <a:endParaRPr lang="en-US" dirty="0">
              <a:solidFill>
                <a:srgbClr val="FFFFFF"/>
              </a:solidFill>
            </a:endParaRPr>
          </a:p>
        </p:txBody>
      </p:sp>
      <p:sp>
        <p:nvSpPr>
          <p:cNvPr id="5" name="TextBox 4">
            <a:extLst>
              <a:ext uri="{FF2B5EF4-FFF2-40B4-BE49-F238E27FC236}">
                <a16:creationId xmlns:a16="http://schemas.microsoft.com/office/drawing/2014/main" xmlns="" id="{7C0746A7-732F-4044-8A1D-882E1EC4E63E}"/>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476668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G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569"/>
          <a:stretch/>
        </p:blipFill>
        <p:spPr bwMode="auto">
          <a:xfrm>
            <a:off x="72147" y="948574"/>
            <a:ext cx="5221288" cy="5378824"/>
          </a:xfrm>
          <a:prstGeom prst="rect">
            <a:avLst/>
          </a:prstGeom>
          <a:noFill/>
          <a:extLst>
            <a:ext uri="{909E8E84-426E-40dd-AFC4-6F175D3DCCD1}">
              <a14:hiddenFill xmlns:a14="http://schemas.microsoft.com/office/drawing/2010/main">
                <a:solidFill>
                  <a:srgbClr val="FFFFFF"/>
                </a:solidFill>
              </a14:hiddenFill>
            </a:ext>
          </a:extLst>
        </p:spPr>
      </p:pic>
      <p:sp>
        <p:nvSpPr>
          <p:cNvPr id="3075" name="Oval 3"/>
          <p:cNvSpPr>
            <a:spLocks noChangeArrowheads="1"/>
          </p:cNvSpPr>
          <p:nvPr/>
        </p:nvSpPr>
        <p:spPr bwMode="auto">
          <a:xfrm>
            <a:off x="2200029" y="2095500"/>
            <a:ext cx="381000" cy="3810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FFFF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76" name="Line 4"/>
          <p:cNvSpPr>
            <a:spLocks noChangeShapeType="1"/>
          </p:cNvSpPr>
          <p:nvPr/>
        </p:nvSpPr>
        <p:spPr bwMode="auto">
          <a:xfrm flipV="1">
            <a:off x="2448154" y="757678"/>
            <a:ext cx="4781165" cy="134465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77" name="Line 5"/>
          <p:cNvSpPr>
            <a:spLocks noChangeShapeType="1"/>
          </p:cNvSpPr>
          <p:nvPr/>
        </p:nvSpPr>
        <p:spPr bwMode="auto">
          <a:xfrm flipV="1">
            <a:off x="2458912" y="2264484"/>
            <a:ext cx="5008688" cy="1905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78" name="Oval 6"/>
          <p:cNvSpPr>
            <a:spLocks noChangeArrowheads="1"/>
          </p:cNvSpPr>
          <p:nvPr/>
        </p:nvSpPr>
        <p:spPr bwMode="auto">
          <a:xfrm>
            <a:off x="6727116" y="664284"/>
            <a:ext cx="1600200" cy="1600200"/>
          </a:xfrm>
          <a:prstGeom prst="ellipse">
            <a:avLst/>
          </a:prstGeom>
          <a:solidFill>
            <a:srgbClr val="FFFFFF"/>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dirty="0">
              <a:solidFill>
                <a:schemeClr val="tx1"/>
              </a:solidFill>
            </a:endParaRPr>
          </a:p>
        </p:txBody>
      </p:sp>
      <p:sp>
        <p:nvSpPr>
          <p:cNvPr id="3079" name="Text Box 7"/>
          <p:cNvSpPr txBox="1">
            <a:spLocks noChangeArrowheads="1"/>
          </p:cNvSpPr>
          <p:nvPr/>
        </p:nvSpPr>
        <p:spPr bwMode="auto">
          <a:xfrm>
            <a:off x="6994525" y="1260475"/>
            <a:ext cx="11031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t>M184V</a:t>
            </a:r>
            <a:endParaRPr lang="en-US" altLang="en-US" sz="2400" dirty="0"/>
          </a:p>
        </p:txBody>
      </p:sp>
      <p:sp>
        <p:nvSpPr>
          <p:cNvPr id="3080" name="Text Box 8"/>
          <p:cNvSpPr txBox="1">
            <a:spLocks noChangeArrowheads="1"/>
          </p:cNvSpPr>
          <p:nvPr/>
        </p:nvSpPr>
        <p:spPr bwMode="auto">
          <a:xfrm>
            <a:off x="5293435" y="2438400"/>
            <a:ext cx="378699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a:solidFill>
                  <a:schemeClr val="tx1"/>
                </a:solidFill>
              </a:rPr>
              <a:t>M</a:t>
            </a:r>
            <a:r>
              <a:rPr lang="en-US" altLang="en-US" sz="2400" dirty="0">
                <a:solidFill>
                  <a:schemeClr val="tx1"/>
                </a:solidFill>
              </a:rPr>
              <a:t> = Methionine</a:t>
            </a:r>
          </a:p>
          <a:p>
            <a:r>
              <a:rPr lang="en-US" altLang="en-US" sz="2400" b="1" dirty="0">
                <a:solidFill>
                  <a:schemeClr val="tx1"/>
                </a:solidFill>
              </a:rPr>
              <a:t>184</a:t>
            </a:r>
            <a:r>
              <a:rPr lang="en-US" altLang="en-US" sz="2400" dirty="0">
                <a:solidFill>
                  <a:schemeClr val="tx1"/>
                </a:solidFill>
              </a:rPr>
              <a:t> = the codon #</a:t>
            </a:r>
          </a:p>
          <a:p>
            <a:r>
              <a:rPr lang="en-US" altLang="en-US" sz="2400" b="1" dirty="0">
                <a:solidFill>
                  <a:schemeClr val="tx1"/>
                </a:solidFill>
              </a:rPr>
              <a:t>V </a:t>
            </a:r>
            <a:r>
              <a:rPr lang="en-US" altLang="en-US" sz="2400" dirty="0">
                <a:solidFill>
                  <a:schemeClr val="tx1"/>
                </a:solidFill>
              </a:rPr>
              <a:t>= Valine</a:t>
            </a:r>
          </a:p>
          <a:p>
            <a:endParaRPr lang="en-US" altLang="en-US" sz="2400" dirty="0">
              <a:solidFill>
                <a:schemeClr val="tx1"/>
              </a:solidFill>
            </a:endParaRPr>
          </a:p>
          <a:p>
            <a:r>
              <a:rPr lang="en-US" altLang="en-US" sz="2400" dirty="0">
                <a:solidFill>
                  <a:schemeClr val="tx1"/>
                </a:solidFill>
              </a:rPr>
              <a:t>A mutation at codon  #184 in the RT gene codes for a Valine in the resistant virus, where a Methionine </a:t>
            </a:r>
            <a:r>
              <a:rPr lang="en-US" altLang="en-US" sz="2400" dirty="0"/>
              <a:t>should be there in the wild type virus</a:t>
            </a:r>
            <a:endParaRPr lang="en-US" altLang="en-US" sz="2400" dirty="0">
              <a:solidFill>
                <a:schemeClr val="tx1"/>
              </a:solidFill>
            </a:endParaRPr>
          </a:p>
        </p:txBody>
      </p:sp>
      <p:sp>
        <p:nvSpPr>
          <p:cNvPr id="3082" name="FlagCount" hidden="1">
            <a:hlinkClick r:id=""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dirty="0">
                <a:latin typeface="Tahoma" pitchFamily="34" charset="0"/>
              </a:rPr>
              <a:t>0</a:t>
            </a:r>
          </a:p>
        </p:txBody>
      </p:sp>
      <p:sp>
        <p:nvSpPr>
          <p:cNvPr id="3" name="Title 2">
            <a:extLst>
              <a:ext uri="{FF2B5EF4-FFF2-40B4-BE49-F238E27FC236}">
                <a16:creationId xmlns:a16="http://schemas.microsoft.com/office/drawing/2014/main" xmlns="" id="{3691A738-5CE7-504B-96ED-8525B6BBEFF3}"/>
              </a:ext>
            </a:extLst>
          </p:cNvPr>
          <p:cNvSpPr>
            <a:spLocks noGrp="1"/>
          </p:cNvSpPr>
          <p:nvPr>
            <p:ph type="title"/>
          </p:nvPr>
        </p:nvSpPr>
        <p:spPr>
          <a:xfrm>
            <a:off x="457202" y="220849"/>
            <a:ext cx="8315569" cy="1143000"/>
          </a:xfrm>
        </p:spPr>
        <p:txBody>
          <a:bodyPr/>
          <a:lstStyle/>
          <a:p>
            <a:r>
              <a:rPr lang="en-US" sz="3600" dirty="0"/>
              <a:t>Genotype Example</a:t>
            </a:r>
          </a:p>
        </p:txBody>
      </p:sp>
      <p:sp>
        <p:nvSpPr>
          <p:cNvPr id="2" name="Slide Number Placeholder 1"/>
          <p:cNvSpPr>
            <a:spLocks noGrp="1"/>
          </p:cNvSpPr>
          <p:nvPr>
            <p:ph type="sldNum" sz="quarter" idx="12"/>
          </p:nvPr>
        </p:nvSpPr>
        <p:spPr/>
        <p:txBody>
          <a:bodyPr/>
          <a:lstStyle/>
          <a:p>
            <a:fld id="{CF5925C4-2F28-406C-9F36-30FE945D13EE}" type="slidenum">
              <a:rPr lang="en-US" altLang="en-US" smtClean="0"/>
              <a:pPr/>
              <a:t>19</a:t>
            </a:fld>
            <a:endParaRPr lang="en-US" altLang="en-US" dirty="0"/>
          </a:p>
        </p:txBody>
      </p:sp>
    </p:spTree>
    <p:extLst>
      <p:ext uri="{BB962C8B-B14F-4D97-AF65-F5344CB8AC3E}">
        <p14:creationId xmlns:p14="http://schemas.microsoft.com/office/powerpoint/2010/main" val="3963592288"/>
      </p:ext>
    </p:extLst>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pPr marL="114112" indent="0">
              <a:buNone/>
            </a:pPr>
            <a:r>
              <a:rPr lang="en-US" dirty="0"/>
              <a:t>Holly Murphy, PharmD:</a:t>
            </a:r>
          </a:p>
          <a:p>
            <a:r>
              <a:rPr lang="en-US" dirty="0"/>
              <a:t>I have nothing to disclose. </a:t>
            </a:r>
          </a:p>
          <a:p>
            <a:pPr marL="114112" indent="0">
              <a:buNone/>
            </a:pPr>
            <a:endParaRPr lang="en-US" dirty="0"/>
          </a:p>
          <a:p>
            <a:pPr marL="114112" indent="0">
              <a:buNone/>
            </a:pPr>
            <a:r>
              <a:rPr lang="en-US" dirty="0"/>
              <a:t>John Faragon, PharmD:</a:t>
            </a:r>
          </a:p>
          <a:p>
            <a:r>
              <a:rPr lang="en-US" dirty="0"/>
              <a:t>Speakers Bureau</a:t>
            </a:r>
          </a:p>
          <a:p>
            <a:pPr lvl="1"/>
            <a:r>
              <a:rPr lang="en-US" dirty="0"/>
              <a:t>Gilead</a:t>
            </a:r>
          </a:p>
          <a:p>
            <a:pPr lvl="1"/>
            <a:r>
              <a:rPr lang="en-US" dirty="0"/>
              <a:t>Janssen</a:t>
            </a:r>
          </a:p>
          <a:p>
            <a:pPr lvl="1"/>
            <a:r>
              <a:rPr lang="en-US" dirty="0"/>
              <a:t>Merck</a:t>
            </a:r>
          </a:p>
          <a:p>
            <a:r>
              <a:rPr lang="en-US" dirty="0"/>
              <a:t>Advisory</a:t>
            </a:r>
          </a:p>
          <a:p>
            <a:pPr lvl="1"/>
            <a:r>
              <a:rPr lang="en-US" dirty="0" err="1"/>
              <a:t>ViiV</a:t>
            </a:r>
            <a:endParaRPr lang="en-US" dirty="0"/>
          </a:p>
          <a:p>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304848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PG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111"/>
          <a:stretch/>
        </p:blipFill>
        <p:spPr bwMode="auto">
          <a:xfrm>
            <a:off x="121914" y="882131"/>
            <a:ext cx="5221288" cy="5410200"/>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p:cNvSpPr>
            <a:spLocks noChangeArrowheads="1"/>
          </p:cNvSpPr>
          <p:nvPr/>
        </p:nvSpPr>
        <p:spPr bwMode="auto">
          <a:xfrm>
            <a:off x="2097736" y="2591699"/>
            <a:ext cx="1538345" cy="1281056"/>
          </a:xfrm>
          <a:prstGeom prst="rect">
            <a:avLst/>
          </a:prstGeom>
          <a:noFill/>
          <a:ln w="25400">
            <a:solidFill>
              <a:schemeClr val="accent6"/>
            </a:solidFill>
            <a:miter lim="800000"/>
            <a:headEnd type="none" w="sm" len="sm"/>
            <a:tailEnd type="none" w="sm" len="sm"/>
          </a:ln>
          <a:effectLst/>
          <a:extLst>
            <a:ext uri="{909E8E84-426E-40dd-AFC4-6F175D3DCCD1}">
              <a14:hiddenFill xmlns:a14="http://schemas.microsoft.com/office/drawing/2010/main">
                <a:solidFill>
                  <a:srgbClr val="FFFF99">
                    <a:alpha val="39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chemeClr val="accent6"/>
              </a:solidFill>
            </a:endParaRPr>
          </a:p>
        </p:txBody>
      </p:sp>
      <p:sp>
        <p:nvSpPr>
          <p:cNvPr id="159749" name="Text Box 5"/>
          <p:cNvSpPr txBox="1">
            <a:spLocks noChangeArrowheads="1"/>
          </p:cNvSpPr>
          <p:nvPr/>
        </p:nvSpPr>
        <p:spPr bwMode="auto">
          <a:xfrm>
            <a:off x="5702448" y="1478039"/>
            <a:ext cx="2895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dirty="0">
                <a:solidFill>
                  <a:schemeClr val="tx1"/>
                </a:solidFill>
              </a:rPr>
              <a:t>Reports each medication out as resistant, possibly resistant, or sensitive (meaning no evidence of resistance) </a:t>
            </a:r>
          </a:p>
        </p:txBody>
      </p:sp>
      <p:sp>
        <p:nvSpPr>
          <p:cNvPr id="159750" name="FlagCount" hidden="1">
            <a:hlinkClick r:id=""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dirty="0">
                <a:latin typeface="Tahoma" pitchFamily="34" charset="0"/>
              </a:rPr>
              <a:t>0</a:t>
            </a:r>
          </a:p>
        </p:txBody>
      </p:sp>
      <p:sp>
        <p:nvSpPr>
          <p:cNvPr id="5" name="Title 4">
            <a:extLst>
              <a:ext uri="{FF2B5EF4-FFF2-40B4-BE49-F238E27FC236}">
                <a16:creationId xmlns:a16="http://schemas.microsoft.com/office/drawing/2014/main" xmlns="" id="{770FAFB3-A60E-5F4F-987A-5F28FEF58289}"/>
              </a:ext>
            </a:extLst>
          </p:cNvPr>
          <p:cNvSpPr>
            <a:spLocks noGrp="1"/>
          </p:cNvSpPr>
          <p:nvPr>
            <p:ph type="title"/>
          </p:nvPr>
        </p:nvSpPr>
        <p:spPr>
          <a:xfrm>
            <a:off x="457202" y="145543"/>
            <a:ext cx="8315569" cy="1143000"/>
          </a:xfrm>
        </p:spPr>
        <p:txBody>
          <a:bodyPr/>
          <a:lstStyle/>
          <a:p>
            <a:r>
              <a:rPr lang="en-US" sz="3600" dirty="0"/>
              <a:t>Genotype Example</a:t>
            </a:r>
          </a:p>
        </p:txBody>
      </p:sp>
      <p:sp>
        <p:nvSpPr>
          <p:cNvPr id="2" name="Slide Number Placeholder 1"/>
          <p:cNvSpPr>
            <a:spLocks noGrp="1"/>
          </p:cNvSpPr>
          <p:nvPr>
            <p:ph type="sldNum" sz="quarter" idx="12"/>
          </p:nvPr>
        </p:nvSpPr>
        <p:spPr/>
        <p:txBody>
          <a:bodyPr/>
          <a:lstStyle/>
          <a:p>
            <a:fld id="{CF5925C4-2F28-406C-9F36-30FE945D13EE}" type="slidenum">
              <a:rPr lang="en-US" altLang="en-US" smtClean="0"/>
              <a:pPr/>
              <a:t>20</a:t>
            </a:fld>
            <a:endParaRPr lang="en-US" altLang="en-US" dirty="0"/>
          </a:p>
        </p:txBody>
      </p:sp>
      <p:cxnSp>
        <p:nvCxnSpPr>
          <p:cNvPr id="7" name="Straight Arrow Connector 6">
            <a:extLst>
              <a:ext uri="{FF2B5EF4-FFF2-40B4-BE49-F238E27FC236}">
                <a16:creationId xmlns:a16="http://schemas.microsoft.com/office/drawing/2014/main" xmlns="" id="{3F0BAFD9-E8E7-9846-AA45-265E8BBF5B2A}"/>
              </a:ext>
            </a:extLst>
          </p:cNvPr>
          <p:cNvCxnSpPr>
            <a:cxnSpLocks/>
            <a:stCxn id="159747" idx="3"/>
          </p:cNvCxnSpPr>
          <p:nvPr/>
        </p:nvCxnSpPr>
        <p:spPr>
          <a:xfrm flipV="1">
            <a:off x="3636081" y="2367911"/>
            <a:ext cx="1975822" cy="86431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789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dirty="0"/>
              <a:t>Phenotypic Resistance Testing</a:t>
            </a:r>
          </a:p>
        </p:txBody>
      </p:sp>
      <p:sp>
        <p:nvSpPr>
          <p:cNvPr id="15364" name="Rectangle 4"/>
          <p:cNvSpPr>
            <a:spLocks noGrp="1" noChangeArrowheads="1"/>
          </p:cNvSpPr>
          <p:nvPr>
            <p:ph idx="1"/>
          </p:nvPr>
        </p:nvSpPr>
        <p:spPr>
          <a:xfrm>
            <a:off x="309046" y="1547155"/>
            <a:ext cx="4112348" cy="4525963"/>
          </a:xfrm>
        </p:spPr>
        <p:txBody>
          <a:bodyPr/>
          <a:lstStyle/>
          <a:p>
            <a:r>
              <a:rPr lang="en-US" altLang="en-US" sz="2400" dirty="0"/>
              <a:t>Tests viability the patient’s HIV in the presence of varying antiretroviral agents</a:t>
            </a:r>
          </a:p>
          <a:p>
            <a:r>
              <a:rPr lang="en-US" altLang="en-US" sz="2400" dirty="0"/>
              <a:t>Similar to traditional bacterial antibiotic susceptibility assays</a:t>
            </a:r>
          </a:p>
          <a:p>
            <a:r>
              <a:rPr lang="en-US" altLang="en-US" sz="2400" dirty="0"/>
              <a:t>Results reported as fold-change in susceptibility to antiretroviral agents</a:t>
            </a:r>
          </a:p>
        </p:txBody>
      </p:sp>
      <p:pic>
        <p:nvPicPr>
          <p:cNvPr id="15363" name="Picture 3" descr="Phenotype cartoo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986" y="1075305"/>
            <a:ext cx="3942747" cy="5782695"/>
          </a:xfrm>
          <a:prstGeom prst="rect">
            <a:avLst/>
          </a:prstGeom>
          <a:noFill/>
          <a:extLst>
            <a:ext uri="{909E8E84-426E-40dd-AFC4-6F175D3DCCD1}">
              <a14:hiddenFill xmlns:a14="http://schemas.microsoft.com/office/drawing/2010/main">
                <a:solidFill>
                  <a:srgbClr val="FFFFFF"/>
                </a:solidFill>
              </a14:hiddenFill>
            </a:ext>
          </a:extLst>
        </p:spPr>
      </p:pic>
      <p:sp>
        <p:nvSpPr>
          <p:cNvPr id="15366" name="FlagCount" hidden="1">
            <a:hlinkClick r:id=""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dirty="0">
                <a:latin typeface="Tahoma" pitchFamily="34" charset="0"/>
              </a:rPr>
              <a:t>0</a:t>
            </a:r>
          </a:p>
        </p:txBody>
      </p:sp>
    </p:spTree>
    <p:extLst>
      <p:ext uri="{BB962C8B-B14F-4D97-AF65-F5344CB8AC3E}">
        <p14:creationId xmlns:p14="http://schemas.microsoft.com/office/powerpoint/2010/main" val="4094436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AF6621-605F-824B-9569-E0551EDF49E6}"/>
              </a:ext>
            </a:extLst>
          </p:cNvPr>
          <p:cNvSpPr>
            <a:spLocks noGrp="1"/>
          </p:cNvSpPr>
          <p:nvPr>
            <p:ph type="title"/>
          </p:nvPr>
        </p:nvSpPr>
        <p:spPr/>
        <p:txBody>
          <a:bodyPr/>
          <a:lstStyle/>
          <a:p>
            <a:r>
              <a:rPr lang="en-US" dirty="0"/>
              <a:t>GenoSure Archive</a:t>
            </a:r>
          </a:p>
        </p:txBody>
      </p:sp>
      <p:pic>
        <p:nvPicPr>
          <p:cNvPr id="6" name="Content Placeholder 5">
            <a:extLst>
              <a:ext uri="{FF2B5EF4-FFF2-40B4-BE49-F238E27FC236}">
                <a16:creationId xmlns:a16="http://schemas.microsoft.com/office/drawing/2014/main" xmlns="" id="{27A0B067-69A8-7E4B-A0C5-E1497314B278}"/>
              </a:ext>
            </a:extLst>
          </p:cNvPr>
          <p:cNvPicPr>
            <a:picLocks noGrp="1" noChangeAspect="1"/>
          </p:cNvPicPr>
          <p:nvPr>
            <p:ph idx="1"/>
          </p:nvPr>
        </p:nvPicPr>
        <p:blipFill>
          <a:blip r:embed="rId2"/>
          <a:stretch>
            <a:fillRect/>
          </a:stretch>
        </p:blipFill>
        <p:spPr>
          <a:xfrm>
            <a:off x="5598502" y="89421"/>
            <a:ext cx="3413757" cy="5599396"/>
          </a:xfrm>
        </p:spPr>
      </p:pic>
      <p:sp>
        <p:nvSpPr>
          <p:cNvPr id="4" name="Slide Number Placeholder 3">
            <a:extLst>
              <a:ext uri="{FF2B5EF4-FFF2-40B4-BE49-F238E27FC236}">
                <a16:creationId xmlns:a16="http://schemas.microsoft.com/office/drawing/2014/main" xmlns="" id="{0E60C3C7-EE16-9345-BAF8-4B537748983F}"/>
              </a:ext>
            </a:extLst>
          </p:cNvPr>
          <p:cNvSpPr>
            <a:spLocks noGrp="1"/>
          </p:cNvSpPr>
          <p:nvPr>
            <p:ph type="sldNum" sz="quarter" idx="12"/>
          </p:nvPr>
        </p:nvSpPr>
        <p:spPr/>
        <p:txBody>
          <a:bodyPr/>
          <a:lstStyle/>
          <a:p>
            <a:fld id="{1D2EA5EF-C699-AF4C-BA42-C0A1CAAB713C}" type="slidenum">
              <a:rPr lang="en-US" smtClean="0">
                <a:solidFill>
                  <a:srgbClr val="FFFFFF"/>
                </a:solidFill>
              </a:rPr>
              <a:pPr/>
              <a:t>22</a:t>
            </a:fld>
            <a:endParaRPr lang="en-US" dirty="0">
              <a:solidFill>
                <a:srgbClr val="FFFFFF"/>
              </a:solidFill>
            </a:endParaRPr>
          </a:p>
        </p:txBody>
      </p:sp>
      <p:pic>
        <p:nvPicPr>
          <p:cNvPr id="8" name="Picture 7">
            <a:extLst>
              <a:ext uri="{FF2B5EF4-FFF2-40B4-BE49-F238E27FC236}">
                <a16:creationId xmlns:a16="http://schemas.microsoft.com/office/drawing/2014/main" xmlns="" id="{9D7540BA-A538-3440-92DD-0F0A1BD0F0EA}"/>
              </a:ext>
            </a:extLst>
          </p:cNvPr>
          <p:cNvPicPr>
            <a:picLocks noChangeAspect="1"/>
          </p:cNvPicPr>
          <p:nvPr/>
        </p:nvPicPr>
        <p:blipFill>
          <a:blip r:embed="rId3"/>
          <a:stretch>
            <a:fillRect/>
          </a:stretch>
        </p:blipFill>
        <p:spPr>
          <a:xfrm>
            <a:off x="217714" y="1132912"/>
            <a:ext cx="5213350" cy="5569210"/>
          </a:xfrm>
          <a:prstGeom prst="rect">
            <a:avLst/>
          </a:prstGeom>
        </p:spPr>
      </p:pic>
    </p:spTree>
    <p:extLst>
      <p:ext uri="{BB962C8B-B14F-4D97-AF65-F5344CB8AC3E}">
        <p14:creationId xmlns:p14="http://schemas.microsoft.com/office/powerpoint/2010/main" val="1275949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FlagCount" hidden="1">
            <a:hlinkClick r:id=""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dirty="0">
                <a:latin typeface="Tahoma" pitchFamily="34" charset="0"/>
              </a:rPr>
              <a:t>0</a:t>
            </a:r>
          </a:p>
        </p:txBody>
      </p:sp>
      <p:pic>
        <p:nvPicPr>
          <p:cNvPr id="3" name="Picture 2">
            <a:extLst>
              <a:ext uri="{FF2B5EF4-FFF2-40B4-BE49-F238E27FC236}">
                <a16:creationId xmlns:a16="http://schemas.microsoft.com/office/drawing/2014/main" xmlns="" id="{8487BA27-2ED5-5844-A93E-496F58C9CCEC}"/>
              </a:ext>
            </a:extLst>
          </p:cNvPr>
          <p:cNvPicPr>
            <a:picLocks noChangeAspect="1"/>
          </p:cNvPicPr>
          <p:nvPr/>
        </p:nvPicPr>
        <p:blipFill rotWithShape="1">
          <a:blip r:embed="rId2"/>
          <a:srcRect l="8809" t="4702" r="20000" b="34878"/>
          <a:stretch/>
        </p:blipFill>
        <p:spPr>
          <a:xfrm>
            <a:off x="231977" y="2737215"/>
            <a:ext cx="6566855" cy="3412851"/>
          </a:xfrm>
          <a:prstGeom prst="rect">
            <a:avLst/>
          </a:prstGeom>
        </p:spPr>
      </p:pic>
      <p:sp>
        <p:nvSpPr>
          <p:cNvPr id="5" name="Rectangle 4">
            <a:extLst>
              <a:ext uri="{FF2B5EF4-FFF2-40B4-BE49-F238E27FC236}">
                <a16:creationId xmlns:a16="http://schemas.microsoft.com/office/drawing/2014/main" xmlns="" id="{F8D6E03B-2CD5-6E46-8715-58EB9216F7AA}"/>
              </a:ext>
            </a:extLst>
          </p:cNvPr>
          <p:cNvSpPr/>
          <p:nvPr/>
        </p:nvSpPr>
        <p:spPr>
          <a:xfrm>
            <a:off x="5572460" y="4948518"/>
            <a:ext cx="1129553" cy="8283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D048AF9-B9DC-564F-B99C-0777C7369418}"/>
              </a:ext>
            </a:extLst>
          </p:cNvPr>
          <p:cNvSpPr>
            <a:spLocks noGrp="1"/>
          </p:cNvSpPr>
          <p:nvPr>
            <p:ph type="title"/>
          </p:nvPr>
        </p:nvSpPr>
        <p:spPr/>
        <p:txBody>
          <a:bodyPr/>
          <a:lstStyle/>
          <a:p>
            <a:r>
              <a:rPr lang="en-US" dirty="0"/>
              <a:t>Stanford Database – www.hivdb.stanford.edu</a:t>
            </a:r>
          </a:p>
        </p:txBody>
      </p:sp>
      <p:sp>
        <p:nvSpPr>
          <p:cNvPr id="4" name="Content Placeholder 3">
            <a:extLst>
              <a:ext uri="{FF2B5EF4-FFF2-40B4-BE49-F238E27FC236}">
                <a16:creationId xmlns:a16="http://schemas.microsoft.com/office/drawing/2014/main" xmlns="" id="{D5448DDD-5361-A749-8476-99BC6843F5C0}"/>
              </a:ext>
            </a:extLst>
          </p:cNvPr>
          <p:cNvSpPr>
            <a:spLocks noGrp="1"/>
          </p:cNvSpPr>
          <p:nvPr>
            <p:ph idx="1"/>
          </p:nvPr>
        </p:nvSpPr>
        <p:spPr>
          <a:xfrm>
            <a:off x="457202" y="1600203"/>
            <a:ext cx="8315569" cy="4367299"/>
          </a:xfrm>
        </p:spPr>
        <p:txBody>
          <a:bodyPr/>
          <a:lstStyle/>
          <a:p>
            <a:r>
              <a:rPr lang="en-US" dirty="0"/>
              <a:t>Provides a database of mutated virus sequences that can be searched to hep determine drug resistance or susceptibility</a:t>
            </a:r>
          </a:p>
        </p:txBody>
      </p:sp>
      <p:sp>
        <p:nvSpPr>
          <p:cNvPr id="6" name="TextBox 5">
            <a:extLst>
              <a:ext uri="{FF2B5EF4-FFF2-40B4-BE49-F238E27FC236}">
                <a16:creationId xmlns:a16="http://schemas.microsoft.com/office/drawing/2014/main" xmlns="" id="{A8BC0C3B-1E78-5E46-9085-599C52FE9A46}"/>
              </a:ext>
            </a:extLst>
          </p:cNvPr>
          <p:cNvSpPr txBox="1"/>
          <p:nvPr/>
        </p:nvSpPr>
        <p:spPr>
          <a:xfrm>
            <a:off x="7621017" y="3865019"/>
            <a:ext cx="1376979" cy="923330"/>
          </a:xfrm>
          <a:prstGeom prst="rect">
            <a:avLst/>
          </a:prstGeom>
          <a:noFill/>
        </p:spPr>
        <p:txBody>
          <a:bodyPr wrap="square" rtlCol="0">
            <a:spAutoFit/>
          </a:bodyPr>
          <a:lstStyle/>
          <a:p>
            <a:r>
              <a:rPr lang="en-US" dirty="0"/>
              <a:t>Click here to access database</a:t>
            </a:r>
          </a:p>
        </p:txBody>
      </p:sp>
      <p:cxnSp>
        <p:nvCxnSpPr>
          <p:cNvPr id="8" name="Straight Arrow Connector 7">
            <a:extLst>
              <a:ext uri="{FF2B5EF4-FFF2-40B4-BE49-F238E27FC236}">
                <a16:creationId xmlns:a16="http://schemas.microsoft.com/office/drawing/2014/main" xmlns="" id="{19F0B931-DC8A-2D4C-A275-0F65F6676E52}"/>
              </a:ext>
            </a:extLst>
          </p:cNvPr>
          <p:cNvCxnSpPr>
            <a:cxnSpLocks/>
          </p:cNvCxnSpPr>
          <p:nvPr/>
        </p:nvCxnSpPr>
        <p:spPr>
          <a:xfrm flipH="1">
            <a:off x="6745045" y="4326684"/>
            <a:ext cx="919004" cy="103600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811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FlagCount" hidden="1">
            <a:hlinkClick r:id=""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dirty="0">
                <a:latin typeface="Tahoma" pitchFamily="34" charset="0"/>
              </a:rPr>
              <a:t>0</a:t>
            </a:r>
          </a:p>
        </p:txBody>
      </p:sp>
      <p:sp>
        <p:nvSpPr>
          <p:cNvPr id="2" name="Title 1">
            <a:extLst>
              <a:ext uri="{FF2B5EF4-FFF2-40B4-BE49-F238E27FC236}">
                <a16:creationId xmlns:a16="http://schemas.microsoft.com/office/drawing/2014/main" xmlns="" id="{CD048AF9-B9DC-564F-B99C-0777C7369418}"/>
              </a:ext>
            </a:extLst>
          </p:cNvPr>
          <p:cNvSpPr>
            <a:spLocks noGrp="1"/>
          </p:cNvSpPr>
          <p:nvPr>
            <p:ph type="title"/>
          </p:nvPr>
        </p:nvSpPr>
        <p:spPr/>
        <p:txBody>
          <a:bodyPr/>
          <a:lstStyle/>
          <a:p>
            <a:r>
              <a:rPr lang="en-US" dirty="0"/>
              <a:t>Stanford Database – www.hivdb.stanford.edu</a:t>
            </a:r>
          </a:p>
        </p:txBody>
      </p:sp>
      <p:pic>
        <p:nvPicPr>
          <p:cNvPr id="9" name="Picture 8">
            <a:extLst>
              <a:ext uri="{FF2B5EF4-FFF2-40B4-BE49-F238E27FC236}">
                <a16:creationId xmlns:a16="http://schemas.microsoft.com/office/drawing/2014/main" xmlns="" id="{DCAFF00B-0022-024A-8EE5-A18C466DB8A1}"/>
              </a:ext>
            </a:extLst>
          </p:cNvPr>
          <p:cNvPicPr>
            <a:picLocks noChangeAspect="1"/>
          </p:cNvPicPr>
          <p:nvPr/>
        </p:nvPicPr>
        <p:blipFill>
          <a:blip r:embed="rId2"/>
          <a:stretch>
            <a:fillRect/>
          </a:stretch>
        </p:blipFill>
        <p:spPr>
          <a:xfrm>
            <a:off x="559904" y="1417639"/>
            <a:ext cx="5498709" cy="4768008"/>
          </a:xfrm>
          <a:prstGeom prst="rect">
            <a:avLst/>
          </a:prstGeom>
        </p:spPr>
      </p:pic>
      <p:sp>
        <p:nvSpPr>
          <p:cNvPr id="11" name="Content Placeholder 10">
            <a:extLst>
              <a:ext uri="{FF2B5EF4-FFF2-40B4-BE49-F238E27FC236}">
                <a16:creationId xmlns:a16="http://schemas.microsoft.com/office/drawing/2014/main" xmlns="" id="{C197BD09-5C2F-2E4B-9305-8D2AF0C54D0D}"/>
              </a:ext>
            </a:extLst>
          </p:cNvPr>
          <p:cNvSpPr>
            <a:spLocks noGrp="1"/>
          </p:cNvSpPr>
          <p:nvPr>
            <p:ph idx="1"/>
          </p:nvPr>
        </p:nvSpPr>
        <p:spPr>
          <a:xfrm>
            <a:off x="6058614" y="1417639"/>
            <a:ext cx="2816860" cy="4367299"/>
          </a:xfrm>
        </p:spPr>
        <p:txBody>
          <a:bodyPr/>
          <a:lstStyle/>
          <a:p>
            <a:r>
              <a:rPr lang="en-US" dirty="0"/>
              <a:t>Input all mutations from all available HIV Genotypes </a:t>
            </a:r>
          </a:p>
          <a:p>
            <a:r>
              <a:rPr lang="en-US" dirty="0"/>
              <a:t>Click analyze at bottom right</a:t>
            </a:r>
          </a:p>
        </p:txBody>
      </p:sp>
      <p:cxnSp>
        <p:nvCxnSpPr>
          <p:cNvPr id="13" name="Straight Arrow Connector 12">
            <a:extLst>
              <a:ext uri="{FF2B5EF4-FFF2-40B4-BE49-F238E27FC236}">
                <a16:creationId xmlns:a16="http://schemas.microsoft.com/office/drawing/2014/main" xmlns="" id="{6D31BFC7-C8A7-E940-B846-5FD8DCCC95C4}"/>
              </a:ext>
            </a:extLst>
          </p:cNvPr>
          <p:cNvCxnSpPr/>
          <p:nvPr/>
        </p:nvCxnSpPr>
        <p:spPr>
          <a:xfrm flipH="1">
            <a:off x="5787614" y="3657600"/>
            <a:ext cx="1699708" cy="221607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771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FlagCount" hidden="1">
            <a:hlinkClick r:id=""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dirty="0">
                <a:latin typeface="Tahoma" pitchFamily="34" charset="0"/>
              </a:rPr>
              <a:t>0</a:t>
            </a:r>
          </a:p>
        </p:txBody>
      </p:sp>
      <p:sp>
        <p:nvSpPr>
          <p:cNvPr id="2" name="Title 1">
            <a:extLst>
              <a:ext uri="{FF2B5EF4-FFF2-40B4-BE49-F238E27FC236}">
                <a16:creationId xmlns:a16="http://schemas.microsoft.com/office/drawing/2014/main" xmlns="" id="{CD048AF9-B9DC-564F-B99C-0777C7369418}"/>
              </a:ext>
            </a:extLst>
          </p:cNvPr>
          <p:cNvSpPr>
            <a:spLocks noGrp="1"/>
          </p:cNvSpPr>
          <p:nvPr>
            <p:ph type="title"/>
          </p:nvPr>
        </p:nvSpPr>
        <p:spPr/>
        <p:txBody>
          <a:bodyPr/>
          <a:lstStyle/>
          <a:p>
            <a:r>
              <a:rPr lang="en-US" dirty="0"/>
              <a:t>Stanford Database – www.hivdb.stanford.edu</a:t>
            </a:r>
          </a:p>
        </p:txBody>
      </p:sp>
      <p:pic>
        <p:nvPicPr>
          <p:cNvPr id="4" name="Picture 3">
            <a:extLst>
              <a:ext uri="{FF2B5EF4-FFF2-40B4-BE49-F238E27FC236}">
                <a16:creationId xmlns:a16="http://schemas.microsoft.com/office/drawing/2014/main" xmlns="" id="{8CEF968A-673D-3847-B411-93157AFF340B}"/>
              </a:ext>
            </a:extLst>
          </p:cNvPr>
          <p:cNvPicPr>
            <a:picLocks noChangeAspect="1"/>
          </p:cNvPicPr>
          <p:nvPr/>
        </p:nvPicPr>
        <p:blipFill>
          <a:blip r:embed="rId2"/>
          <a:stretch>
            <a:fillRect/>
          </a:stretch>
        </p:blipFill>
        <p:spPr>
          <a:xfrm>
            <a:off x="139849" y="1632913"/>
            <a:ext cx="8046720" cy="4076721"/>
          </a:xfrm>
          <a:prstGeom prst="rect">
            <a:avLst/>
          </a:prstGeom>
        </p:spPr>
      </p:pic>
      <p:sp>
        <p:nvSpPr>
          <p:cNvPr id="11" name="Content Placeholder 10">
            <a:extLst>
              <a:ext uri="{FF2B5EF4-FFF2-40B4-BE49-F238E27FC236}">
                <a16:creationId xmlns:a16="http://schemas.microsoft.com/office/drawing/2014/main" xmlns="" id="{C197BD09-5C2F-2E4B-9305-8D2AF0C54D0D}"/>
              </a:ext>
            </a:extLst>
          </p:cNvPr>
          <p:cNvSpPr>
            <a:spLocks noGrp="1"/>
          </p:cNvSpPr>
          <p:nvPr>
            <p:ph idx="1"/>
          </p:nvPr>
        </p:nvSpPr>
        <p:spPr>
          <a:xfrm>
            <a:off x="5093837" y="1861617"/>
            <a:ext cx="4319104" cy="1616018"/>
          </a:xfrm>
        </p:spPr>
        <p:txBody>
          <a:bodyPr>
            <a:noAutofit/>
          </a:bodyPr>
          <a:lstStyle/>
          <a:p>
            <a:endParaRPr lang="en-US" sz="1600" dirty="0"/>
          </a:p>
          <a:p>
            <a:r>
              <a:rPr lang="en-US" sz="1600" dirty="0"/>
              <a:t>Provides resistance analysis</a:t>
            </a:r>
          </a:p>
          <a:p>
            <a:pPr lvl="1"/>
            <a:r>
              <a:rPr lang="en-US" sz="1600" dirty="0"/>
              <a:t>Resistance/Susceptible</a:t>
            </a:r>
          </a:p>
          <a:p>
            <a:pPr lvl="1"/>
            <a:r>
              <a:rPr lang="en-US" sz="1600" dirty="0"/>
              <a:t>Clinical comments</a:t>
            </a:r>
          </a:p>
          <a:p>
            <a:pPr lvl="1"/>
            <a:endParaRPr lang="en-US" sz="1600" dirty="0"/>
          </a:p>
          <a:p>
            <a:r>
              <a:rPr lang="en-US" sz="1600" dirty="0"/>
              <a:t>Provides mutation score</a:t>
            </a:r>
          </a:p>
          <a:p>
            <a:pPr lvl="1"/>
            <a:r>
              <a:rPr lang="en-US" sz="1600" dirty="0"/>
              <a:t>Higher score is “worse” for that drug</a:t>
            </a:r>
          </a:p>
          <a:p>
            <a:pPr lvl="1"/>
            <a:r>
              <a:rPr lang="en-US" sz="1600" dirty="0"/>
              <a:t>Lowest number is likely best drug</a:t>
            </a:r>
          </a:p>
        </p:txBody>
      </p:sp>
      <p:grpSp>
        <p:nvGrpSpPr>
          <p:cNvPr id="19" name="Group 18">
            <a:extLst>
              <a:ext uri="{FF2B5EF4-FFF2-40B4-BE49-F238E27FC236}">
                <a16:creationId xmlns:a16="http://schemas.microsoft.com/office/drawing/2014/main" xmlns="" id="{F762169C-E297-4E45-B2EC-FAD50F3A45A1}"/>
              </a:ext>
            </a:extLst>
          </p:cNvPr>
          <p:cNvGrpSpPr/>
          <p:nvPr/>
        </p:nvGrpSpPr>
        <p:grpSpPr>
          <a:xfrm>
            <a:off x="978947" y="2614109"/>
            <a:ext cx="4561238" cy="2915322"/>
            <a:chOff x="978947" y="2614109"/>
            <a:chExt cx="4561238" cy="2915322"/>
          </a:xfrm>
        </p:grpSpPr>
        <p:grpSp>
          <p:nvGrpSpPr>
            <p:cNvPr id="18" name="Group 17">
              <a:extLst>
                <a:ext uri="{FF2B5EF4-FFF2-40B4-BE49-F238E27FC236}">
                  <a16:creationId xmlns:a16="http://schemas.microsoft.com/office/drawing/2014/main" xmlns="" id="{AA72A394-A398-624C-9CF1-DCFAD1E593B4}"/>
                </a:ext>
              </a:extLst>
            </p:cNvPr>
            <p:cNvGrpSpPr/>
            <p:nvPr/>
          </p:nvGrpSpPr>
          <p:grpSpPr>
            <a:xfrm>
              <a:off x="978947" y="2614109"/>
              <a:ext cx="4561237" cy="1057164"/>
              <a:chOff x="978947" y="2614109"/>
              <a:chExt cx="4561237" cy="1057164"/>
            </a:xfrm>
          </p:grpSpPr>
          <p:cxnSp>
            <p:nvCxnSpPr>
              <p:cNvPr id="6" name="Straight Arrow Connector 5">
                <a:extLst>
                  <a:ext uri="{FF2B5EF4-FFF2-40B4-BE49-F238E27FC236}">
                    <a16:creationId xmlns:a16="http://schemas.microsoft.com/office/drawing/2014/main" xmlns="" id="{29C2E6DF-0949-4449-BB13-799F930DCF77}"/>
                  </a:ext>
                </a:extLst>
              </p:cNvPr>
              <p:cNvCxnSpPr>
                <a:cxnSpLocks/>
              </p:cNvCxnSpPr>
              <p:nvPr/>
            </p:nvCxnSpPr>
            <p:spPr>
              <a:xfrm flipH="1">
                <a:off x="3162745" y="2614109"/>
                <a:ext cx="2377439" cy="36576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4E021ECF-49E1-7043-BD1F-9BE1BED455A5}"/>
                  </a:ext>
                </a:extLst>
              </p:cNvPr>
              <p:cNvCxnSpPr>
                <a:cxnSpLocks/>
              </p:cNvCxnSpPr>
              <p:nvPr/>
            </p:nvCxnSpPr>
            <p:spPr>
              <a:xfrm flipH="1">
                <a:off x="978947" y="2883050"/>
                <a:ext cx="4561237" cy="78822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xmlns="" id="{D2CCFE32-6AF7-E842-A6FD-E5CDDC462283}"/>
                </a:ext>
              </a:extLst>
            </p:cNvPr>
            <p:cNvGrpSpPr/>
            <p:nvPr/>
          </p:nvGrpSpPr>
          <p:grpSpPr>
            <a:xfrm>
              <a:off x="1602889" y="3831974"/>
              <a:ext cx="3937296" cy="1697457"/>
              <a:chOff x="1602889" y="3831974"/>
              <a:chExt cx="3937296" cy="1697457"/>
            </a:xfrm>
          </p:grpSpPr>
          <p:cxnSp>
            <p:nvCxnSpPr>
              <p:cNvPr id="14" name="Straight Arrow Connector 13">
                <a:extLst>
                  <a:ext uri="{FF2B5EF4-FFF2-40B4-BE49-F238E27FC236}">
                    <a16:creationId xmlns:a16="http://schemas.microsoft.com/office/drawing/2014/main" xmlns="" id="{E5096A94-5DD5-5149-B525-05ED085219E4}"/>
                  </a:ext>
                </a:extLst>
              </p:cNvPr>
              <p:cNvCxnSpPr>
                <a:cxnSpLocks/>
              </p:cNvCxnSpPr>
              <p:nvPr/>
            </p:nvCxnSpPr>
            <p:spPr>
              <a:xfrm flipH="1">
                <a:off x="1602889" y="3831974"/>
                <a:ext cx="3937296" cy="169745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A5951DF6-AF21-224C-9433-FE8254CC45D3}"/>
                  </a:ext>
                </a:extLst>
              </p:cNvPr>
              <p:cNvCxnSpPr>
                <a:cxnSpLocks/>
              </p:cNvCxnSpPr>
              <p:nvPr/>
            </p:nvCxnSpPr>
            <p:spPr>
              <a:xfrm flipH="1">
                <a:off x="3743661" y="4141813"/>
                <a:ext cx="1796524" cy="138761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71152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FlagCount" hidden="1">
            <a:hlinkClick r:id=""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dirty="0">
                <a:latin typeface="Tahoma" pitchFamily="34" charset="0"/>
              </a:rPr>
              <a:t>0</a:t>
            </a:r>
          </a:p>
        </p:txBody>
      </p:sp>
      <p:sp>
        <p:nvSpPr>
          <p:cNvPr id="2" name="Title 1">
            <a:extLst>
              <a:ext uri="{FF2B5EF4-FFF2-40B4-BE49-F238E27FC236}">
                <a16:creationId xmlns:a16="http://schemas.microsoft.com/office/drawing/2014/main" xmlns="" id="{CD048AF9-B9DC-564F-B99C-0777C7369418}"/>
              </a:ext>
            </a:extLst>
          </p:cNvPr>
          <p:cNvSpPr>
            <a:spLocks noGrp="1"/>
          </p:cNvSpPr>
          <p:nvPr>
            <p:ph type="title"/>
          </p:nvPr>
        </p:nvSpPr>
        <p:spPr/>
        <p:txBody>
          <a:bodyPr/>
          <a:lstStyle/>
          <a:p>
            <a:r>
              <a:rPr lang="en-US" dirty="0"/>
              <a:t>Stanford Database – www.hivdb.stanford.edu</a:t>
            </a:r>
          </a:p>
        </p:txBody>
      </p:sp>
      <p:pic>
        <p:nvPicPr>
          <p:cNvPr id="5" name="Picture 4">
            <a:extLst>
              <a:ext uri="{FF2B5EF4-FFF2-40B4-BE49-F238E27FC236}">
                <a16:creationId xmlns:a16="http://schemas.microsoft.com/office/drawing/2014/main" xmlns="" id="{D6AF4F3E-1C13-9D4E-8C60-767E264BA38B}"/>
              </a:ext>
            </a:extLst>
          </p:cNvPr>
          <p:cNvPicPr>
            <a:picLocks noChangeAspect="1"/>
          </p:cNvPicPr>
          <p:nvPr/>
        </p:nvPicPr>
        <p:blipFill>
          <a:blip r:embed="rId2"/>
          <a:stretch>
            <a:fillRect/>
          </a:stretch>
        </p:blipFill>
        <p:spPr>
          <a:xfrm>
            <a:off x="608" y="1551419"/>
            <a:ext cx="6324274" cy="4800971"/>
          </a:xfrm>
          <a:prstGeom prst="rect">
            <a:avLst/>
          </a:prstGeom>
        </p:spPr>
      </p:pic>
      <p:grpSp>
        <p:nvGrpSpPr>
          <p:cNvPr id="22" name="Group 21">
            <a:extLst>
              <a:ext uri="{FF2B5EF4-FFF2-40B4-BE49-F238E27FC236}">
                <a16:creationId xmlns:a16="http://schemas.microsoft.com/office/drawing/2014/main" xmlns="" id="{F362F032-03AC-CE48-B29D-B3F96CFAF259}"/>
              </a:ext>
            </a:extLst>
          </p:cNvPr>
          <p:cNvGrpSpPr/>
          <p:nvPr/>
        </p:nvGrpSpPr>
        <p:grpSpPr>
          <a:xfrm>
            <a:off x="688489" y="1861617"/>
            <a:ext cx="8724452" cy="4141150"/>
            <a:chOff x="688489" y="1861617"/>
            <a:chExt cx="8724452" cy="4141150"/>
          </a:xfrm>
        </p:grpSpPr>
        <p:sp>
          <p:nvSpPr>
            <p:cNvPr id="8" name="Content Placeholder 10">
              <a:extLst>
                <a:ext uri="{FF2B5EF4-FFF2-40B4-BE49-F238E27FC236}">
                  <a16:creationId xmlns:a16="http://schemas.microsoft.com/office/drawing/2014/main" xmlns="" id="{FE070EE5-748E-D840-99DF-A1DE5FF540FF}"/>
                </a:ext>
              </a:extLst>
            </p:cNvPr>
            <p:cNvSpPr txBox="1">
              <a:spLocks/>
            </p:cNvSpPr>
            <p:nvPr/>
          </p:nvSpPr>
          <p:spPr>
            <a:xfrm>
              <a:off x="5093837" y="1861617"/>
              <a:ext cx="4319104" cy="1616018"/>
            </a:xfrm>
            <a:prstGeom prst="rect">
              <a:avLst/>
            </a:prstGeom>
          </p:spPr>
          <p:txBody>
            <a:bodyPr vert="horz" lIns="91290" tIns="45645" rIns="91290" bIns="45645" rtlCol="0">
              <a:no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1600" dirty="0"/>
            </a:p>
            <a:p>
              <a:r>
                <a:rPr lang="en-US" sz="1600" dirty="0"/>
                <a:t>Provides resistance analysis</a:t>
              </a:r>
            </a:p>
            <a:p>
              <a:pPr lvl="1"/>
              <a:r>
                <a:rPr lang="en-US" sz="1600" dirty="0"/>
                <a:t>Resistance/Susceptible</a:t>
              </a:r>
            </a:p>
            <a:p>
              <a:pPr lvl="1"/>
              <a:r>
                <a:rPr lang="en-US" sz="1600" dirty="0"/>
                <a:t>Clinical comments</a:t>
              </a:r>
            </a:p>
            <a:p>
              <a:pPr lvl="1"/>
              <a:endParaRPr lang="en-US" sz="1600" dirty="0"/>
            </a:p>
            <a:p>
              <a:r>
                <a:rPr lang="en-US" sz="1600" dirty="0"/>
                <a:t>Provides mutation score</a:t>
              </a:r>
            </a:p>
            <a:p>
              <a:pPr lvl="1"/>
              <a:r>
                <a:rPr lang="en-US" sz="1600" dirty="0"/>
                <a:t>Higher score is “worse” for that drug</a:t>
              </a:r>
            </a:p>
            <a:p>
              <a:pPr lvl="1"/>
              <a:r>
                <a:rPr lang="en-US" sz="1600" dirty="0"/>
                <a:t>Lowest number is likely best drug</a:t>
              </a:r>
            </a:p>
          </p:txBody>
        </p:sp>
        <p:grpSp>
          <p:nvGrpSpPr>
            <p:cNvPr id="10" name="Group 9">
              <a:extLst>
                <a:ext uri="{FF2B5EF4-FFF2-40B4-BE49-F238E27FC236}">
                  <a16:creationId xmlns:a16="http://schemas.microsoft.com/office/drawing/2014/main" xmlns="" id="{67E0D062-07AC-9443-A7E2-F808DFED89D9}"/>
                </a:ext>
              </a:extLst>
            </p:cNvPr>
            <p:cNvGrpSpPr/>
            <p:nvPr/>
          </p:nvGrpSpPr>
          <p:grpSpPr>
            <a:xfrm>
              <a:off x="688489" y="2614109"/>
              <a:ext cx="4851696" cy="1428450"/>
              <a:chOff x="688489" y="2614109"/>
              <a:chExt cx="4851696" cy="1428450"/>
            </a:xfrm>
          </p:grpSpPr>
          <p:cxnSp>
            <p:nvCxnSpPr>
              <p:cNvPr id="15" name="Straight Arrow Connector 14">
                <a:extLst>
                  <a:ext uri="{FF2B5EF4-FFF2-40B4-BE49-F238E27FC236}">
                    <a16:creationId xmlns:a16="http://schemas.microsoft.com/office/drawing/2014/main" xmlns="" id="{49EE03EA-62F3-4647-B7C6-08A92DD1A060}"/>
                  </a:ext>
                </a:extLst>
              </p:cNvPr>
              <p:cNvCxnSpPr>
                <a:cxnSpLocks/>
              </p:cNvCxnSpPr>
              <p:nvPr/>
            </p:nvCxnSpPr>
            <p:spPr>
              <a:xfrm flipH="1">
                <a:off x="1979407" y="2614109"/>
                <a:ext cx="3560778" cy="26894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3E0E73BA-0069-CD43-A094-3937DFB46BEC}"/>
                  </a:ext>
                </a:extLst>
              </p:cNvPr>
              <p:cNvCxnSpPr>
                <a:cxnSpLocks/>
              </p:cNvCxnSpPr>
              <p:nvPr/>
            </p:nvCxnSpPr>
            <p:spPr>
              <a:xfrm flipH="1">
                <a:off x="688489" y="2883050"/>
                <a:ext cx="4851696" cy="115950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5D81300B-C971-134A-9C40-A89C25776314}"/>
                </a:ext>
              </a:extLst>
            </p:cNvPr>
            <p:cNvGrpSpPr/>
            <p:nvPr/>
          </p:nvGrpSpPr>
          <p:grpSpPr>
            <a:xfrm>
              <a:off x="2086984" y="3831974"/>
              <a:ext cx="3453201" cy="2170793"/>
              <a:chOff x="2086984" y="3831974"/>
              <a:chExt cx="3453201" cy="2170793"/>
            </a:xfrm>
          </p:grpSpPr>
          <p:cxnSp>
            <p:nvCxnSpPr>
              <p:cNvPr id="13" name="Straight Arrow Connector 12">
                <a:extLst>
                  <a:ext uri="{FF2B5EF4-FFF2-40B4-BE49-F238E27FC236}">
                    <a16:creationId xmlns:a16="http://schemas.microsoft.com/office/drawing/2014/main" xmlns="" id="{AD40FC2A-FD7C-F543-869E-92F9BF23AFE0}"/>
                  </a:ext>
                </a:extLst>
              </p:cNvPr>
              <p:cNvCxnSpPr>
                <a:cxnSpLocks/>
              </p:cNvCxnSpPr>
              <p:nvPr/>
            </p:nvCxnSpPr>
            <p:spPr>
              <a:xfrm flipH="1">
                <a:off x="2086984" y="3831974"/>
                <a:ext cx="3453201" cy="217079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9EFE8D73-9ACA-194D-8C69-294559CA6FAE}"/>
                  </a:ext>
                </a:extLst>
              </p:cNvPr>
              <p:cNvCxnSpPr>
                <a:cxnSpLocks/>
              </p:cNvCxnSpPr>
              <p:nvPr/>
            </p:nvCxnSpPr>
            <p:spPr>
              <a:xfrm flipH="1">
                <a:off x="5357308" y="4141813"/>
                <a:ext cx="182877" cy="126928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204FAEEE-53FF-874D-B60C-0413E66CFAAB}"/>
                </a:ext>
              </a:extLst>
            </p:cNvPr>
            <p:cNvSpPr txBox="1"/>
            <p:nvPr/>
          </p:nvSpPr>
          <p:spPr>
            <a:xfrm>
              <a:off x="6324882" y="4700713"/>
              <a:ext cx="2646996" cy="1077218"/>
            </a:xfrm>
            <a:prstGeom prst="rect">
              <a:avLst/>
            </a:prstGeom>
            <a:noFill/>
          </p:spPr>
          <p:txBody>
            <a:bodyPr wrap="square" rtlCol="0">
              <a:spAutoFit/>
            </a:bodyPr>
            <a:lstStyle/>
            <a:p>
              <a:r>
                <a:rPr lang="en-US" sz="1600" dirty="0"/>
                <a:t>Some caveats, ie M184V</a:t>
              </a:r>
            </a:p>
            <a:p>
              <a:r>
                <a:rPr lang="en-US" sz="1600" dirty="0"/>
                <a:t>often OK to maintain the mutation, ie use 3TC or FTC despite resistance </a:t>
              </a:r>
            </a:p>
          </p:txBody>
        </p:sp>
      </p:grpSp>
    </p:spTree>
    <p:extLst>
      <p:ext uri="{BB962C8B-B14F-4D97-AF65-F5344CB8AC3E}">
        <p14:creationId xmlns:p14="http://schemas.microsoft.com/office/powerpoint/2010/main" val="2970314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895320-2E06-7C40-88C7-84F848DA15B3}"/>
              </a:ext>
            </a:extLst>
          </p:cNvPr>
          <p:cNvSpPr>
            <a:spLocks noGrp="1"/>
          </p:cNvSpPr>
          <p:nvPr>
            <p:ph type="title"/>
          </p:nvPr>
        </p:nvSpPr>
        <p:spPr/>
        <p:txBody>
          <a:bodyPr/>
          <a:lstStyle/>
          <a:p>
            <a:r>
              <a:rPr lang="en-US" dirty="0"/>
              <a:t>CASE #1</a:t>
            </a:r>
          </a:p>
        </p:txBody>
      </p:sp>
      <p:sp>
        <p:nvSpPr>
          <p:cNvPr id="3" name="Text Placeholder 2">
            <a:extLst>
              <a:ext uri="{FF2B5EF4-FFF2-40B4-BE49-F238E27FC236}">
                <a16:creationId xmlns:a16="http://schemas.microsoft.com/office/drawing/2014/main" xmlns="" id="{EAC4BE34-D653-1E43-B927-D25753E6FB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F7B3867A-47E5-3847-9B15-4B9D4569A244}"/>
              </a:ext>
            </a:extLst>
          </p:cNvPr>
          <p:cNvSpPr>
            <a:spLocks noGrp="1"/>
          </p:cNvSpPr>
          <p:nvPr>
            <p:ph type="sldNum" sz="quarter" idx="12"/>
          </p:nvPr>
        </p:nvSpPr>
        <p:spPr/>
        <p:txBody>
          <a:bodyPr/>
          <a:lstStyle/>
          <a:p>
            <a:fld id="{1D2EA5EF-C699-AF4C-BA42-C0A1CAAB713C}" type="slidenum">
              <a:rPr lang="en-US" smtClean="0">
                <a:solidFill>
                  <a:srgbClr val="FFFFFF"/>
                </a:solidFill>
              </a:rPr>
              <a:pPr/>
              <a:t>27</a:t>
            </a:fld>
            <a:endParaRPr lang="en-US" dirty="0">
              <a:solidFill>
                <a:srgbClr val="FFFFFF"/>
              </a:solidFill>
            </a:endParaRPr>
          </a:p>
        </p:txBody>
      </p:sp>
    </p:spTree>
    <p:extLst>
      <p:ext uri="{BB962C8B-B14F-4D97-AF65-F5344CB8AC3E}">
        <p14:creationId xmlns:p14="http://schemas.microsoft.com/office/powerpoint/2010/main" val="193647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01F268-CDDE-3D4B-A516-75B29150C535}"/>
              </a:ext>
            </a:extLst>
          </p:cNvPr>
          <p:cNvSpPr>
            <a:spLocks noGrp="1"/>
          </p:cNvSpPr>
          <p:nvPr>
            <p:ph type="title"/>
          </p:nvPr>
        </p:nvSpPr>
        <p:spPr/>
        <p:txBody>
          <a:bodyPr/>
          <a:lstStyle/>
          <a:p>
            <a:r>
              <a:rPr lang="en-US" dirty="0"/>
              <a:t>Case #1</a:t>
            </a:r>
          </a:p>
        </p:txBody>
      </p:sp>
      <p:sp>
        <p:nvSpPr>
          <p:cNvPr id="3" name="Content Placeholder 2"/>
          <p:cNvSpPr>
            <a:spLocks noGrp="1"/>
          </p:cNvSpPr>
          <p:nvPr>
            <p:ph idx="1"/>
          </p:nvPr>
        </p:nvSpPr>
        <p:spPr/>
        <p:txBody>
          <a:bodyPr>
            <a:normAutofit fontScale="85000" lnSpcReduction="10000"/>
          </a:bodyPr>
          <a:lstStyle/>
          <a:p>
            <a:r>
              <a:rPr lang="en-US" dirty="0"/>
              <a:t>54yr female, recurrent URI prompted HIV testing</a:t>
            </a:r>
          </a:p>
          <a:p>
            <a:r>
              <a:rPr lang="en-US" dirty="0"/>
              <a:t>Tested positive Jan 2017, likely through heterosexual transmission </a:t>
            </a:r>
          </a:p>
          <a:p>
            <a:r>
              <a:rPr lang="en-US" dirty="0"/>
              <a:t>Baseline HIV RNA 5,582,420 copies/mL, initial CD4 count was in the 20s.</a:t>
            </a:r>
          </a:p>
          <a:p>
            <a:r>
              <a:rPr lang="en-US" dirty="0"/>
              <a:t>Baseline GT, transmitted resistance to NNRTI: Y181C, N348I, E138K/R and V179E </a:t>
            </a:r>
          </a:p>
          <a:p>
            <a:r>
              <a:rPr lang="en-US" dirty="0"/>
              <a:t>Initial regimen in February 2017 was Raltegravir 400mg BID with Tenofovir alafenamide/emtricitabine. </a:t>
            </a:r>
          </a:p>
          <a:p>
            <a:pPr lvl="1"/>
            <a:r>
              <a:rPr lang="en-US" dirty="0"/>
              <a:t>Reports missing 4 days of treatment in 6months due to depression</a:t>
            </a:r>
          </a:p>
          <a:p>
            <a:r>
              <a:rPr lang="en-US" dirty="0"/>
              <a:t>August 2017 (6 month visit), HIV RNA 63,000 copies/ml, CD4 73</a:t>
            </a:r>
          </a:p>
          <a:p>
            <a:r>
              <a:rPr lang="pt-BR" dirty="0"/>
              <a:t>New resistance testing shows</a:t>
            </a:r>
          </a:p>
          <a:p>
            <a:pPr lvl="1"/>
            <a:r>
              <a:rPr lang="pt-BR" dirty="0"/>
              <a:t>NRTI, NNRTI - K65R, K70E, MI84V, N348I E138K, V179E, Y181C</a:t>
            </a:r>
          </a:p>
          <a:p>
            <a:pPr lvl="1"/>
            <a:r>
              <a:rPr lang="pt-BR" dirty="0"/>
              <a:t>INSTI - L74I, G140S, Q148M</a:t>
            </a:r>
            <a:endParaRPr lang="en-US" dirty="0"/>
          </a:p>
        </p:txBody>
      </p:sp>
    </p:spTree>
    <p:extLst>
      <p:ext uri="{BB962C8B-B14F-4D97-AF65-F5344CB8AC3E}">
        <p14:creationId xmlns:p14="http://schemas.microsoft.com/office/powerpoint/2010/main" val="2838490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037F98-CBFB-D540-8467-66720132946A}"/>
              </a:ext>
            </a:extLst>
          </p:cNvPr>
          <p:cNvSpPr>
            <a:spLocks noGrp="1"/>
          </p:cNvSpPr>
          <p:nvPr>
            <p:ph type="title"/>
          </p:nvPr>
        </p:nvSpPr>
        <p:spPr/>
        <p:txBody>
          <a:bodyPr/>
          <a:lstStyle/>
          <a:p>
            <a:r>
              <a:rPr lang="en-US" dirty="0"/>
              <a:t>Case #1</a:t>
            </a:r>
          </a:p>
        </p:txBody>
      </p:sp>
      <p:sp>
        <p:nvSpPr>
          <p:cNvPr id="3" name="Content Placeholder 2"/>
          <p:cNvSpPr>
            <a:spLocks noGrp="1"/>
          </p:cNvSpPr>
          <p:nvPr>
            <p:ph idx="1"/>
          </p:nvPr>
        </p:nvSpPr>
        <p:spPr/>
        <p:txBody>
          <a:bodyPr/>
          <a:lstStyle/>
          <a:p>
            <a:r>
              <a:rPr lang="en-US" dirty="0"/>
              <a:t>September 2017, She gets switched to </a:t>
            </a:r>
          </a:p>
          <a:p>
            <a:pPr lvl="1"/>
            <a:r>
              <a:rPr lang="en-US" dirty="0"/>
              <a:t>Darunavir/cobicistat + atazanavir + tenofovir alafenamide + emtricitabine </a:t>
            </a:r>
          </a:p>
          <a:p>
            <a:pPr lvl="1"/>
            <a:r>
              <a:rPr lang="en-US" dirty="0"/>
              <a:t>Provider requested me to review chart for ARV opinion</a:t>
            </a:r>
          </a:p>
          <a:p>
            <a:r>
              <a:rPr lang="en-US" dirty="0"/>
              <a:t>October 2017, Now HIV RNA 270 copies/ml, CD4 94 cells/mm</a:t>
            </a:r>
            <a:r>
              <a:rPr lang="en-US" baseline="30000" dirty="0"/>
              <a:t>3</a:t>
            </a:r>
          </a:p>
        </p:txBody>
      </p:sp>
    </p:spTree>
    <p:extLst>
      <p:ext uri="{BB962C8B-B14F-4D97-AF65-F5344CB8AC3E}">
        <p14:creationId xmlns:p14="http://schemas.microsoft.com/office/powerpoint/2010/main" val="1534111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normAutofit/>
          </a:bodyPr>
          <a:lstStyle/>
          <a:p>
            <a:pPr marL="0" indent="0">
              <a:lnSpc>
                <a:spcPct val="120000"/>
              </a:lnSpc>
              <a:spcBef>
                <a:spcPts val="0"/>
              </a:spcBef>
              <a:buNone/>
            </a:pPr>
            <a:r>
              <a:rPr lang="en-US" kern="0" dirty="0"/>
              <a:t>“This program is supported by the Health Resources and Services Administration (HRSA) of the U.S. Department of Health and Human Services (HHS) as part of an award totaling $3,879,101 with zero percentage financed with nongovernmental sources. The contents are those of the author(s) and do not necessarily represent the official views of, nor an endorsement, by HRSA, HHS or the U.S. Government.”</a:t>
            </a:r>
          </a:p>
          <a:p>
            <a:pPr marL="0" indent="0">
              <a:lnSpc>
                <a:spcPct val="120000"/>
              </a:lnSpc>
              <a:spcBef>
                <a:spcPts val="0"/>
              </a:spcBef>
              <a:buNone/>
            </a:pPr>
            <a:endParaRPr lang="en-US" kern="0" dirty="0"/>
          </a:p>
          <a:p>
            <a:pPr marL="0" indent="0">
              <a:lnSpc>
                <a:spcPct val="120000"/>
              </a:lnSpc>
              <a:spcBef>
                <a:spcPts val="0"/>
              </a:spcBef>
              <a:buNone/>
            </a:pPr>
            <a:endParaRPr lang="en-US" kern="0" dirty="0"/>
          </a:p>
        </p:txBody>
      </p:sp>
      <p:sp>
        <p:nvSpPr>
          <p:cNvPr id="4" name="Slide Number Placeholder 3"/>
          <p:cNvSpPr>
            <a:spLocks noGrp="1"/>
          </p:cNvSpPr>
          <p:nvPr>
            <p:ph type="sldNum" sz="quarter" idx="12"/>
          </p:nvPr>
        </p:nvSpPr>
        <p:spPr/>
        <p:txBody>
          <a:bodyPr/>
          <a:lstStyle/>
          <a:p>
            <a:fld id="{1D2EA5EF-C699-AF4C-BA42-C0A1CAAB713C}" type="slidenum">
              <a:rPr lang="en-US" smtClean="0"/>
              <a:t>3</a:t>
            </a:fld>
            <a:endParaRPr lang="en-US"/>
          </a:p>
        </p:txBody>
      </p:sp>
    </p:spTree>
    <p:extLst>
      <p:ext uri="{BB962C8B-B14F-4D97-AF65-F5344CB8AC3E}">
        <p14:creationId xmlns:p14="http://schemas.microsoft.com/office/powerpoint/2010/main" val="493576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A56B75-F407-9347-8CD9-24D1FE554180}"/>
              </a:ext>
            </a:extLst>
          </p:cNvPr>
          <p:cNvSpPr>
            <a:spLocks noGrp="1"/>
          </p:cNvSpPr>
          <p:nvPr>
            <p:ph type="title"/>
          </p:nvPr>
        </p:nvSpPr>
        <p:spPr/>
        <p:txBody>
          <a:bodyPr/>
          <a:lstStyle/>
          <a:p>
            <a:r>
              <a:rPr lang="en-US" dirty="0"/>
              <a:t>Case #1, prior to Ibalizumab, Fostemsavir availability</a:t>
            </a:r>
          </a:p>
        </p:txBody>
      </p:sp>
      <p:sp>
        <p:nvSpPr>
          <p:cNvPr id="3" name="Content Placeholder 2"/>
          <p:cNvSpPr>
            <a:spLocks noGrp="1"/>
          </p:cNvSpPr>
          <p:nvPr>
            <p:ph idx="1"/>
          </p:nvPr>
        </p:nvSpPr>
        <p:spPr>
          <a:xfrm>
            <a:off x="457203" y="1600203"/>
            <a:ext cx="4641922" cy="4367299"/>
          </a:xfrm>
        </p:spPr>
        <p:txBody>
          <a:bodyPr/>
          <a:lstStyle/>
          <a:p>
            <a:r>
              <a:rPr lang="en-US" dirty="0"/>
              <a:t>Trofile DNA dual/mixed</a:t>
            </a:r>
          </a:p>
          <a:p>
            <a:r>
              <a:rPr lang="en-US" dirty="0"/>
              <a:t>Fostemsavir expanded access explored. Wait listed as manufacturing issue and no current trial enrollment</a:t>
            </a:r>
          </a:p>
          <a:p>
            <a:r>
              <a:rPr lang="en-US" dirty="0"/>
              <a:t>Ibalizumab EAP- viral load &gt;1000copies/ml (In NY, Chelsea, Jacobi and Yale, CT nearest sites)</a:t>
            </a:r>
          </a:p>
          <a:p>
            <a:pPr marL="114112" indent="0">
              <a:buNone/>
            </a:pPr>
            <a:endParaRPr lang="en-US" dirty="0"/>
          </a:p>
        </p:txBody>
      </p:sp>
      <p:pic>
        <p:nvPicPr>
          <p:cNvPr id="4" name="Picture 3">
            <a:extLst>
              <a:ext uri="{FF2B5EF4-FFF2-40B4-BE49-F238E27FC236}">
                <a16:creationId xmlns:a16="http://schemas.microsoft.com/office/drawing/2014/main" xmlns="" id="{CC586FE5-6159-5E4B-ABB6-BE98B5559748}"/>
              </a:ext>
            </a:extLst>
          </p:cNvPr>
          <p:cNvPicPr>
            <a:picLocks noChangeAspect="1"/>
          </p:cNvPicPr>
          <p:nvPr/>
        </p:nvPicPr>
        <p:blipFill>
          <a:blip r:embed="rId2"/>
          <a:stretch>
            <a:fillRect/>
          </a:stretch>
        </p:blipFill>
        <p:spPr>
          <a:xfrm>
            <a:off x="5014531" y="1417639"/>
            <a:ext cx="4129469" cy="3911083"/>
          </a:xfrm>
          <a:prstGeom prst="rect">
            <a:avLst/>
          </a:prstGeom>
        </p:spPr>
      </p:pic>
    </p:spTree>
    <p:extLst>
      <p:ext uri="{BB962C8B-B14F-4D97-AF65-F5344CB8AC3E}">
        <p14:creationId xmlns:p14="http://schemas.microsoft.com/office/powerpoint/2010/main" val="1853302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D8B046-E727-9C41-8568-6CC72C0AC149}"/>
              </a:ext>
            </a:extLst>
          </p:cNvPr>
          <p:cNvSpPr>
            <a:spLocks noGrp="1"/>
          </p:cNvSpPr>
          <p:nvPr>
            <p:ph type="title"/>
          </p:nvPr>
        </p:nvSpPr>
        <p:spPr/>
        <p:txBody>
          <a:bodyPr/>
          <a:lstStyle/>
          <a:p>
            <a:r>
              <a:rPr lang="en-US" dirty="0"/>
              <a:t>March 2018, New GT Records</a:t>
            </a:r>
          </a:p>
        </p:txBody>
      </p:sp>
      <p:sp>
        <p:nvSpPr>
          <p:cNvPr id="3" name="Slide Number Placeholder 2">
            <a:extLst>
              <a:ext uri="{FF2B5EF4-FFF2-40B4-BE49-F238E27FC236}">
                <a16:creationId xmlns:a16="http://schemas.microsoft.com/office/drawing/2014/main" xmlns="" id="{1B176569-293F-7B4C-8355-927561394D9B}"/>
              </a:ext>
            </a:extLst>
          </p:cNvPr>
          <p:cNvSpPr>
            <a:spLocks noGrp="1"/>
          </p:cNvSpPr>
          <p:nvPr>
            <p:ph type="sldNum" sz="quarter" idx="12"/>
          </p:nvPr>
        </p:nvSpPr>
        <p:spPr/>
        <p:txBody>
          <a:bodyPr/>
          <a:lstStyle/>
          <a:p>
            <a:fld id="{1D2EA5EF-C699-AF4C-BA42-C0A1CAAB713C}" type="slidenum">
              <a:rPr lang="en-US" smtClean="0">
                <a:solidFill>
                  <a:srgbClr val="FFFFFF"/>
                </a:solidFill>
              </a:rPr>
              <a:pPr/>
              <a:t>31</a:t>
            </a:fld>
            <a:endParaRPr lang="en-US" dirty="0">
              <a:solidFill>
                <a:srgbClr val="FFFFFF"/>
              </a:solidFill>
            </a:endParaRPr>
          </a:p>
        </p:txBody>
      </p:sp>
      <p:pic>
        <p:nvPicPr>
          <p:cNvPr id="5" name="Picture 4">
            <a:extLst>
              <a:ext uri="{FF2B5EF4-FFF2-40B4-BE49-F238E27FC236}">
                <a16:creationId xmlns:a16="http://schemas.microsoft.com/office/drawing/2014/main" xmlns="" id="{EE052BB7-AB0A-B04A-8207-18A5A6908A87}"/>
              </a:ext>
            </a:extLst>
          </p:cNvPr>
          <p:cNvPicPr>
            <a:picLocks noChangeAspect="1"/>
          </p:cNvPicPr>
          <p:nvPr/>
        </p:nvPicPr>
        <p:blipFill>
          <a:blip r:embed="rId2"/>
          <a:stretch>
            <a:fillRect/>
          </a:stretch>
        </p:blipFill>
        <p:spPr>
          <a:xfrm>
            <a:off x="42986" y="1603253"/>
            <a:ext cx="9144000" cy="4702629"/>
          </a:xfrm>
          <a:prstGeom prst="rect">
            <a:avLst/>
          </a:prstGeom>
        </p:spPr>
      </p:pic>
      <p:sp>
        <p:nvSpPr>
          <p:cNvPr id="6" name="Left Arrow 5">
            <a:extLst>
              <a:ext uri="{FF2B5EF4-FFF2-40B4-BE49-F238E27FC236}">
                <a16:creationId xmlns:a16="http://schemas.microsoft.com/office/drawing/2014/main" xmlns="" id="{B54E7133-78ED-AD44-8090-E1C4EDC60FAC}"/>
              </a:ext>
            </a:extLst>
          </p:cNvPr>
          <p:cNvSpPr/>
          <p:nvPr/>
        </p:nvSpPr>
        <p:spPr>
          <a:xfrm>
            <a:off x="2850776" y="3065929"/>
            <a:ext cx="1075765" cy="301215"/>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404A8590-BA8B-664D-9D8B-1AC74079034D}"/>
              </a:ext>
            </a:extLst>
          </p:cNvPr>
          <p:cNvSpPr txBox="1"/>
          <p:nvPr/>
        </p:nvSpPr>
        <p:spPr>
          <a:xfrm>
            <a:off x="3894267" y="2616371"/>
            <a:ext cx="2544286" cy="1200329"/>
          </a:xfrm>
          <a:prstGeom prst="rect">
            <a:avLst/>
          </a:prstGeom>
          <a:noFill/>
        </p:spPr>
        <p:txBody>
          <a:bodyPr wrap="none" rtlCol="0">
            <a:spAutoFit/>
          </a:bodyPr>
          <a:lstStyle/>
          <a:p>
            <a:r>
              <a:rPr lang="en-US" b="1" dirty="0"/>
              <a:t>Note NO mutations</a:t>
            </a:r>
          </a:p>
          <a:p>
            <a:r>
              <a:rPr lang="en-US" b="1" dirty="0"/>
              <a:t>On NRTIs – GREAT</a:t>
            </a:r>
          </a:p>
          <a:p>
            <a:r>
              <a:rPr lang="en-US" b="1" dirty="0"/>
              <a:t>Example of reviewing</a:t>
            </a:r>
          </a:p>
          <a:p>
            <a:r>
              <a:rPr lang="en-US" b="1" dirty="0"/>
              <a:t>Old records too</a:t>
            </a:r>
          </a:p>
        </p:txBody>
      </p:sp>
    </p:spTree>
    <p:extLst>
      <p:ext uri="{BB962C8B-B14F-4D97-AF65-F5344CB8AC3E}">
        <p14:creationId xmlns:p14="http://schemas.microsoft.com/office/powerpoint/2010/main" val="3607111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D8B046-E727-9C41-8568-6CC72C0AC149}"/>
              </a:ext>
            </a:extLst>
          </p:cNvPr>
          <p:cNvSpPr>
            <a:spLocks noGrp="1"/>
          </p:cNvSpPr>
          <p:nvPr>
            <p:ph type="title"/>
          </p:nvPr>
        </p:nvSpPr>
        <p:spPr/>
        <p:txBody>
          <a:bodyPr/>
          <a:lstStyle/>
          <a:p>
            <a:r>
              <a:rPr lang="en-US" dirty="0"/>
              <a:t>March 2018, GT Records</a:t>
            </a:r>
          </a:p>
        </p:txBody>
      </p:sp>
      <p:sp>
        <p:nvSpPr>
          <p:cNvPr id="4" name="Content Placeholder 3">
            <a:extLst>
              <a:ext uri="{FF2B5EF4-FFF2-40B4-BE49-F238E27FC236}">
                <a16:creationId xmlns:a16="http://schemas.microsoft.com/office/drawing/2014/main" xmlns="" id="{D5471816-3E02-454E-B3F2-B0A36AC48470}"/>
              </a:ext>
            </a:extLst>
          </p:cNvPr>
          <p:cNvSpPr>
            <a:spLocks noGrp="1"/>
          </p:cNvSpPr>
          <p:nvPr>
            <p:ph idx="1"/>
          </p:nvPr>
        </p:nvSpPr>
        <p:spPr/>
        <p:txBody>
          <a:bodyPr/>
          <a:lstStyle/>
          <a:p>
            <a:r>
              <a:rPr lang="en-US" dirty="0"/>
              <a:t>Never “failed” a PI, so this makes sense</a:t>
            </a:r>
          </a:p>
        </p:txBody>
      </p:sp>
      <p:sp>
        <p:nvSpPr>
          <p:cNvPr id="3" name="Slide Number Placeholder 2">
            <a:extLst>
              <a:ext uri="{FF2B5EF4-FFF2-40B4-BE49-F238E27FC236}">
                <a16:creationId xmlns:a16="http://schemas.microsoft.com/office/drawing/2014/main" xmlns="" id="{1B176569-293F-7B4C-8355-927561394D9B}"/>
              </a:ext>
            </a:extLst>
          </p:cNvPr>
          <p:cNvSpPr>
            <a:spLocks noGrp="1"/>
          </p:cNvSpPr>
          <p:nvPr>
            <p:ph type="sldNum" sz="quarter" idx="12"/>
          </p:nvPr>
        </p:nvSpPr>
        <p:spPr/>
        <p:txBody>
          <a:bodyPr/>
          <a:lstStyle/>
          <a:p>
            <a:fld id="{1D2EA5EF-C699-AF4C-BA42-C0A1CAAB713C}" type="slidenum">
              <a:rPr lang="en-US" smtClean="0">
                <a:solidFill>
                  <a:srgbClr val="FFFFFF"/>
                </a:solidFill>
              </a:rPr>
              <a:pPr/>
              <a:t>32</a:t>
            </a:fld>
            <a:endParaRPr lang="en-US" dirty="0">
              <a:solidFill>
                <a:srgbClr val="FFFFFF"/>
              </a:solidFill>
            </a:endParaRPr>
          </a:p>
        </p:txBody>
      </p:sp>
      <p:pic>
        <p:nvPicPr>
          <p:cNvPr id="7" name="Picture 6">
            <a:extLst>
              <a:ext uri="{FF2B5EF4-FFF2-40B4-BE49-F238E27FC236}">
                <a16:creationId xmlns:a16="http://schemas.microsoft.com/office/drawing/2014/main" xmlns="" id="{C89CCDCF-6DDC-CE43-A70A-375BE6CDC392}"/>
              </a:ext>
            </a:extLst>
          </p:cNvPr>
          <p:cNvPicPr>
            <a:picLocks noChangeAspect="1"/>
          </p:cNvPicPr>
          <p:nvPr/>
        </p:nvPicPr>
        <p:blipFill>
          <a:blip r:embed="rId2"/>
          <a:stretch>
            <a:fillRect/>
          </a:stretch>
        </p:blipFill>
        <p:spPr>
          <a:xfrm>
            <a:off x="42986" y="2318714"/>
            <a:ext cx="9144000" cy="2720698"/>
          </a:xfrm>
          <a:prstGeom prst="rect">
            <a:avLst/>
          </a:prstGeom>
        </p:spPr>
      </p:pic>
    </p:spTree>
    <p:extLst>
      <p:ext uri="{BB962C8B-B14F-4D97-AF65-F5344CB8AC3E}">
        <p14:creationId xmlns:p14="http://schemas.microsoft.com/office/powerpoint/2010/main" val="996549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A33F97-8126-7E49-84A7-4406CD7C31FC}"/>
              </a:ext>
            </a:extLst>
          </p:cNvPr>
          <p:cNvSpPr>
            <a:spLocks noGrp="1"/>
          </p:cNvSpPr>
          <p:nvPr>
            <p:ph type="title"/>
          </p:nvPr>
        </p:nvSpPr>
        <p:spPr/>
        <p:txBody>
          <a:bodyPr/>
          <a:lstStyle/>
          <a:p>
            <a:r>
              <a:rPr lang="en-US" dirty="0"/>
              <a:t>August 2017, old records </a:t>
            </a:r>
          </a:p>
        </p:txBody>
      </p:sp>
      <p:sp>
        <p:nvSpPr>
          <p:cNvPr id="3" name="Slide Number Placeholder 2">
            <a:extLst>
              <a:ext uri="{FF2B5EF4-FFF2-40B4-BE49-F238E27FC236}">
                <a16:creationId xmlns:a16="http://schemas.microsoft.com/office/drawing/2014/main" xmlns="" id="{BADFC368-88BA-A649-AA91-CCB974E001AB}"/>
              </a:ext>
            </a:extLst>
          </p:cNvPr>
          <p:cNvSpPr>
            <a:spLocks noGrp="1"/>
          </p:cNvSpPr>
          <p:nvPr>
            <p:ph type="sldNum" sz="quarter" idx="12"/>
          </p:nvPr>
        </p:nvSpPr>
        <p:spPr/>
        <p:txBody>
          <a:bodyPr/>
          <a:lstStyle/>
          <a:p>
            <a:fld id="{1D2EA5EF-C699-AF4C-BA42-C0A1CAAB713C}" type="slidenum">
              <a:rPr lang="en-US" smtClean="0">
                <a:solidFill>
                  <a:srgbClr val="FFFFFF"/>
                </a:solidFill>
              </a:rPr>
              <a:pPr/>
              <a:t>33</a:t>
            </a:fld>
            <a:endParaRPr lang="en-US" dirty="0">
              <a:solidFill>
                <a:srgbClr val="FFFFFF"/>
              </a:solidFill>
            </a:endParaRPr>
          </a:p>
        </p:txBody>
      </p:sp>
      <p:pic>
        <p:nvPicPr>
          <p:cNvPr id="5" name="Picture 4">
            <a:extLst>
              <a:ext uri="{FF2B5EF4-FFF2-40B4-BE49-F238E27FC236}">
                <a16:creationId xmlns:a16="http://schemas.microsoft.com/office/drawing/2014/main" xmlns="" id="{8F8D4773-367C-9845-AAE5-4783727F9C9B}"/>
              </a:ext>
            </a:extLst>
          </p:cNvPr>
          <p:cNvPicPr>
            <a:picLocks noChangeAspect="1"/>
          </p:cNvPicPr>
          <p:nvPr/>
        </p:nvPicPr>
        <p:blipFill>
          <a:blip r:embed="rId2"/>
          <a:stretch>
            <a:fillRect/>
          </a:stretch>
        </p:blipFill>
        <p:spPr>
          <a:xfrm>
            <a:off x="42986" y="1114772"/>
            <a:ext cx="9144000" cy="5493978"/>
          </a:xfrm>
          <a:prstGeom prst="rect">
            <a:avLst/>
          </a:prstGeom>
        </p:spPr>
      </p:pic>
      <p:sp>
        <p:nvSpPr>
          <p:cNvPr id="4" name="Left Arrow 3">
            <a:extLst>
              <a:ext uri="{FF2B5EF4-FFF2-40B4-BE49-F238E27FC236}">
                <a16:creationId xmlns:a16="http://schemas.microsoft.com/office/drawing/2014/main" xmlns="" id="{7933DD47-F4BB-D74F-9A5B-5E9E310A7505}"/>
              </a:ext>
            </a:extLst>
          </p:cNvPr>
          <p:cNvSpPr/>
          <p:nvPr/>
        </p:nvSpPr>
        <p:spPr>
          <a:xfrm>
            <a:off x="5647765" y="3291840"/>
            <a:ext cx="656216" cy="45719"/>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7">
            <a:extLst>
              <a:ext uri="{FF2B5EF4-FFF2-40B4-BE49-F238E27FC236}">
                <a16:creationId xmlns:a16="http://schemas.microsoft.com/office/drawing/2014/main" xmlns="" id="{2FC969A4-54C0-DA4F-9FBD-9E452CB6DC1F}"/>
              </a:ext>
            </a:extLst>
          </p:cNvPr>
          <p:cNvSpPr/>
          <p:nvPr/>
        </p:nvSpPr>
        <p:spPr>
          <a:xfrm>
            <a:off x="4369397" y="3713181"/>
            <a:ext cx="1948855" cy="45719"/>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a:extLst>
              <a:ext uri="{FF2B5EF4-FFF2-40B4-BE49-F238E27FC236}">
                <a16:creationId xmlns:a16="http://schemas.microsoft.com/office/drawing/2014/main" xmlns="" id="{CDA4C681-AB81-1943-8E2E-63B78EF03EEF}"/>
              </a:ext>
            </a:extLst>
          </p:cNvPr>
          <p:cNvSpPr/>
          <p:nvPr/>
        </p:nvSpPr>
        <p:spPr>
          <a:xfrm>
            <a:off x="6363074" y="5662057"/>
            <a:ext cx="1166081" cy="45719"/>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 Arrow 9">
            <a:extLst>
              <a:ext uri="{FF2B5EF4-FFF2-40B4-BE49-F238E27FC236}">
                <a16:creationId xmlns:a16="http://schemas.microsoft.com/office/drawing/2014/main" xmlns="" id="{CB185D73-AD5F-CD46-ACC0-AB4F35DCCD2B}"/>
              </a:ext>
            </a:extLst>
          </p:cNvPr>
          <p:cNvSpPr/>
          <p:nvPr/>
        </p:nvSpPr>
        <p:spPr>
          <a:xfrm>
            <a:off x="5866504" y="5059788"/>
            <a:ext cx="974144" cy="63055"/>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Single Corner Rectangle 10">
            <a:extLst>
              <a:ext uri="{FF2B5EF4-FFF2-40B4-BE49-F238E27FC236}">
                <a16:creationId xmlns:a16="http://schemas.microsoft.com/office/drawing/2014/main" xmlns="" id="{7383EA30-183B-364E-B58C-7AF0ED4868FC}"/>
              </a:ext>
            </a:extLst>
          </p:cNvPr>
          <p:cNvSpPr/>
          <p:nvPr/>
        </p:nvSpPr>
        <p:spPr>
          <a:xfrm>
            <a:off x="6303981" y="2958353"/>
            <a:ext cx="2678654" cy="97894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0CD4F041-FF42-7148-8EBD-36E994B48D3C}"/>
              </a:ext>
            </a:extLst>
          </p:cNvPr>
          <p:cNvSpPr txBox="1"/>
          <p:nvPr/>
        </p:nvSpPr>
        <p:spPr>
          <a:xfrm>
            <a:off x="6325486" y="3194876"/>
            <a:ext cx="2527295" cy="646331"/>
          </a:xfrm>
          <a:prstGeom prst="rect">
            <a:avLst/>
          </a:prstGeom>
          <a:noFill/>
        </p:spPr>
        <p:txBody>
          <a:bodyPr wrap="none" rtlCol="0">
            <a:spAutoFit/>
          </a:bodyPr>
          <a:lstStyle/>
          <a:p>
            <a:r>
              <a:rPr lang="en-US" dirty="0"/>
              <a:t>AZT active with K65R, </a:t>
            </a:r>
          </a:p>
          <a:p>
            <a:r>
              <a:rPr lang="en-US" dirty="0"/>
              <a:t>Note mixture K65K/R</a:t>
            </a:r>
          </a:p>
        </p:txBody>
      </p:sp>
      <p:sp>
        <p:nvSpPr>
          <p:cNvPr id="12" name="Round Single Corner Rectangle 11">
            <a:extLst>
              <a:ext uri="{FF2B5EF4-FFF2-40B4-BE49-F238E27FC236}">
                <a16:creationId xmlns:a16="http://schemas.microsoft.com/office/drawing/2014/main" xmlns="" id="{A8B174D3-0274-C443-AFE0-A5C7FF20BFA3}"/>
              </a:ext>
            </a:extLst>
          </p:cNvPr>
          <p:cNvSpPr/>
          <p:nvPr/>
        </p:nvSpPr>
        <p:spPr>
          <a:xfrm>
            <a:off x="6918233" y="4259991"/>
            <a:ext cx="1951539" cy="97894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xmlns="" id="{113FE887-CC64-9047-AF21-03F9E39D7C8F}"/>
              </a:ext>
            </a:extLst>
          </p:cNvPr>
          <p:cNvSpPr txBox="1"/>
          <p:nvPr/>
        </p:nvSpPr>
        <p:spPr>
          <a:xfrm>
            <a:off x="6800615" y="4476512"/>
            <a:ext cx="2146742" cy="646331"/>
          </a:xfrm>
          <a:prstGeom prst="rect">
            <a:avLst/>
          </a:prstGeom>
          <a:noFill/>
        </p:spPr>
        <p:txBody>
          <a:bodyPr wrap="none" rtlCol="0">
            <a:spAutoFit/>
          </a:bodyPr>
          <a:lstStyle/>
          <a:p>
            <a:r>
              <a:rPr lang="en-US" dirty="0"/>
              <a:t>RPV OK, DOR not </a:t>
            </a:r>
          </a:p>
          <a:p>
            <a:r>
              <a:rPr lang="en-US" dirty="0"/>
              <a:t>on GT at the time</a:t>
            </a:r>
          </a:p>
        </p:txBody>
      </p:sp>
      <p:sp>
        <p:nvSpPr>
          <p:cNvPr id="16" name="Round Single Corner Rectangle 15">
            <a:extLst>
              <a:ext uri="{FF2B5EF4-FFF2-40B4-BE49-F238E27FC236}">
                <a16:creationId xmlns:a16="http://schemas.microsoft.com/office/drawing/2014/main" xmlns="" id="{777474B9-E264-6145-BF7C-F6466C770C98}"/>
              </a:ext>
            </a:extLst>
          </p:cNvPr>
          <p:cNvSpPr/>
          <p:nvPr/>
        </p:nvSpPr>
        <p:spPr>
          <a:xfrm>
            <a:off x="7589133" y="5466478"/>
            <a:ext cx="1554867" cy="97894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01D4EC10-6609-CD4C-9FB9-33F58695DF92}"/>
              </a:ext>
            </a:extLst>
          </p:cNvPr>
          <p:cNvSpPr txBox="1"/>
          <p:nvPr/>
        </p:nvSpPr>
        <p:spPr>
          <a:xfrm>
            <a:off x="7572142" y="5478012"/>
            <a:ext cx="1280639" cy="646331"/>
          </a:xfrm>
          <a:prstGeom prst="rect">
            <a:avLst/>
          </a:prstGeom>
          <a:noFill/>
        </p:spPr>
        <p:txBody>
          <a:bodyPr wrap="square" rtlCol="0">
            <a:spAutoFit/>
          </a:bodyPr>
          <a:lstStyle/>
          <a:p>
            <a:r>
              <a:rPr lang="en-US" dirty="0"/>
              <a:t>DTG only partial</a:t>
            </a:r>
          </a:p>
        </p:txBody>
      </p:sp>
    </p:spTree>
    <p:extLst>
      <p:ext uri="{BB962C8B-B14F-4D97-AF65-F5344CB8AC3E}">
        <p14:creationId xmlns:p14="http://schemas.microsoft.com/office/powerpoint/2010/main" val="2209320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A33F97-8126-7E49-84A7-4406CD7C31FC}"/>
              </a:ext>
            </a:extLst>
          </p:cNvPr>
          <p:cNvSpPr>
            <a:spLocks noGrp="1"/>
          </p:cNvSpPr>
          <p:nvPr>
            <p:ph type="title"/>
          </p:nvPr>
        </p:nvSpPr>
        <p:spPr/>
        <p:txBody>
          <a:bodyPr/>
          <a:lstStyle/>
          <a:p>
            <a:r>
              <a:rPr lang="en-US" dirty="0"/>
              <a:t>August 2017, old records </a:t>
            </a:r>
          </a:p>
        </p:txBody>
      </p:sp>
      <p:sp>
        <p:nvSpPr>
          <p:cNvPr id="3" name="Slide Number Placeholder 2">
            <a:extLst>
              <a:ext uri="{FF2B5EF4-FFF2-40B4-BE49-F238E27FC236}">
                <a16:creationId xmlns:a16="http://schemas.microsoft.com/office/drawing/2014/main" xmlns="" id="{BADFC368-88BA-A649-AA91-CCB974E001AB}"/>
              </a:ext>
            </a:extLst>
          </p:cNvPr>
          <p:cNvSpPr>
            <a:spLocks noGrp="1"/>
          </p:cNvSpPr>
          <p:nvPr>
            <p:ph type="sldNum" sz="quarter" idx="12"/>
          </p:nvPr>
        </p:nvSpPr>
        <p:spPr/>
        <p:txBody>
          <a:bodyPr/>
          <a:lstStyle/>
          <a:p>
            <a:fld id="{1D2EA5EF-C699-AF4C-BA42-C0A1CAAB713C}" type="slidenum">
              <a:rPr lang="en-US" smtClean="0">
                <a:solidFill>
                  <a:srgbClr val="FFFFFF"/>
                </a:solidFill>
              </a:rPr>
              <a:pPr/>
              <a:t>34</a:t>
            </a:fld>
            <a:endParaRPr lang="en-US" dirty="0">
              <a:solidFill>
                <a:srgbClr val="FFFFFF"/>
              </a:solidFill>
            </a:endParaRPr>
          </a:p>
        </p:txBody>
      </p:sp>
      <p:pic>
        <p:nvPicPr>
          <p:cNvPr id="7" name="Picture 6">
            <a:extLst>
              <a:ext uri="{FF2B5EF4-FFF2-40B4-BE49-F238E27FC236}">
                <a16:creationId xmlns:a16="http://schemas.microsoft.com/office/drawing/2014/main" xmlns="" id="{030D4FB3-9044-DC49-AF09-5DFE12DC0D3C}"/>
              </a:ext>
            </a:extLst>
          </p:cNvPr>
          <p:cNvPicPr>
            <a:picLocks noChangeAspect="1"/>
          </p:cNvPicPr>
          <p:nvPr/>
        </p:nvPicPr>
        <p:blipFill>
          <a:blip r:embed="rId2"/>
          <a:stretch>
            <a:fillRect/>
          </a:stretch>
        </p:blipFill>
        <p:spPr>
          <a:xfrm>
            <a:off x="0" y="1417639"/>
            <a:ext cx="9118600" cy="3390900"/>
          </a:xfrm>
          <a:prstGeom prst="rect">
            <a:avLst/>
          </a:prstGeom>
        </p:spPr>
      </p:pic>
    </p:spTree>
    <p:extLst>
      <p:ext uri="{BB962C8B-B14F-4D97-AF65-F5344CB8AC3E}">
        <p14:creationId xmlns:p14="http://schemas.microsoft.com/office/powerpoint/2010/main" val="1537089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Stanford Database, April 2019</a:t>
            </a:r>
          </a:p>
        </p:txBody>
      </p:sp>
      <p:sp>
        <p:nvSpPr>
          <p:cNvPr id="3" name="Slide Number Placeholder 2">
            <a:extLst>
              <a:ext uri="{FF2B5EF4-FFF2-40B4-BE49-F238E27FC236}">
                <a16:creationId xmlns:a16="http://schemas.microsoft.com/office/drawing/2014/main" xmlns="" id="{B76364E4-79AF-614F-A339-7567BCBC8816}"/>
              </a:ext>
            </a:extLst>
          </p:cNvPr>
          <p:cNvSpPr>
            <a:spLocks noGrp="1"/>
          </p:cNvSpPr>
          <p:nvPr>
            <p:ph type="sldNum" sz="quarter" idx="12"/>
          </p:nvPr>
        </p:nvSpPr>
        <p:spPr/>
        <p:txBody>
          <a:bodyPr/>
          <a:lstStyle/>
          <a:p>
            <a:pPr>
              <a:defRPr/>
            </a:pPr>
            <a:fld id="{AF8CD4F5-208D-4DCE-A80A-21EE1F6EB39F}" type="slidenum">
              <a:rPr lang="en-US" smtClean="0">
                <a:solidFill>
                  <a:srgbClr val="FFFFFF"/>
                </a:solidFill>
              </a:rPr>
              <a:pPr>
                <a:defRPr/>
              </a:pPr>
              <a:t>35</a:t>
            </a:fld>
            <a:endParaRPr lang="en-US" dirty="0">
              <a:solidFill>
                <a:srgbClr val="FFFFFF"/>
              </a:solidFill>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28" t="30265" r="60121" b="40496"/>
          <a:stretch/>
        </p:blipFill>
        <p:spPr bwMode="auto">
          <a:xfrm>
            <a:off x="4846637" y="1474652"/>
            <a:ext cx="3687763" cy="2169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25" t="9795" r="55624" b="65352"/>
          <a:stretch/>
        </p:blipFill>
        <p:spPr bwMode="auto">
          <a:xfrm>
            <a:off x="4844486" y="3680133"/>
            <a:ext cx="3842314" cy="171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1298769"/>
            <a:ext cx="4389437"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508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6BC330-98C2-B24B-AE64-161ADC4F6D6B}"/>
              </a:ext>
            </a:extLst>
          </p:cNvPr>
          <p:cNvSpPr>
            <a:spLocks noGrp="1"/>
          </p:cNvSpPr>
          <p:nvPr>
            <p:ph type="title"/>
          </p:nvPr>
        </p:nvSpPr>
        <p:spPr/>
        <p:txBody>
          <a:bodyPr/>
          <a:lstStyle/>
          <a:p>
            <a:r>
              <a:rPr lang="en-US" dirty="0"/>
              <a:t>Ibalizumab, TMB-301 Study</a:t>
            </a:r>
          </a:p>
        </p:txBody>
      </p:sp>
      <p:sp>
        <p:nvSpPr>
          <p:cNvPr id="3" name="Content Placeholder 2">
            <a:extLst>
              <a:ext uri="{FF2B5EF4-FFF2-40B4-BE49-F238E27FC236}">
                <a16:creationId xmlns:a16="http://schemas.microsoft.com/office/drawing/2014/main" xmlns="" id="{BC500FA6-549D-494B-A987-364CF883726C}"/>
              </a:ext>
            </a:extLst>
          </p:cNvPr>
          <p:cNvSpPr>
            <a:spLocks noGrp="1"/>
          </p:cNvSpPr>
          <p:nvPr>
            <p:ph idx="1"/>
          </p:nvPr>
        </p:nvSpPr>
        <p:spPr/>
        <p:txBody>
          <a:bodyPr>
            <a:noAutofit/>
          </a:bodyPr>
          <a:lstStyle/>
          <a:p>
            <a:r>
              <a:rPr lang="en-US" sz="1600" dirty="0"/>
              <a:t>CD4-directed post-attachment HIV-1 inhibitor </a:t>
            </a:r>
          </a:p>
          <a:p>
            <a:r>
              <a:rPr lang="en-US" sz="1600" dirty="0"/>
              <a:t>Efficacy outcomes of IBA with OBR in patients resistant and susceptible dolutegravir (DTG) and darunavir (DRV) </a:t>
            </a:r>
          </a:p>
          <a:p>
            <a:r>
              <a:rPr lang="en-US" sz="1600" dirty="0"/>
              <a:t>Study TMB-301</a:t>
            </a:r>
          </a:p>
          <a:p>
            <a:pPr lvl="1"/>
            <a:r>
              <a:rPr lang="en-US" sz="1600" dirty="0"/>
              <a:t>IBA, IV 2000 mg, followed by 800 mg doses every 2 weeks up to Week 25</a:t>
            </a:r>
          </a:p>
          <a:p>
            <a:pPr lvl="1"/>
            <a:r>
              <a:rPr lang="en-US" sz="1600" dirty="0"/>
              <a:t>OBR with at least 1 additional sensitive agent was added at day 7</a:t>
            </a:r>
          </a:p>
          <a:p>
            <a:pPr lvl="1"/>
            <a:r>
              <a:rPr lang="en-US" sz="1600" dirty="0"/>
              <a:t>Eligible patients continued to receive IBA for up to 96 weeks</a:t>
            </a:r>
          </a:p>
        </p:txBody>
      </p:sp>
      <p:sp>
        <p:nvSpPr>
          <p:cNvPr id="4" name="Slide Number Placeholder 3">
            <a:extLst>
              <a:ext uri="{FF2B5EF4-FFF2-40B4-BE49-F238E27FC236}">
                <a16:creationId xmlns:a16="http://schemas.microsoft.com/office/drawing/2014/main" xmlns="" id="{56E58745-C0D4-E944-BE23-E8C1DA5D5A7A}"/>
              </a:ext>
            </a:extLst>
          </p:cNvPr>
          <p:cNvSpPr>
            <a:spLocks noGrp="1"/>
          </p:cNvSpPr>
          <p:nvPr>
            <p:ph type="sldNum" sz="quarter" idx="12"/>
          </p:nvPr>
        </p:nvSpPr>
        <p:spPr/>
        <p:txBody>
          <a:bodyPr/>
          <a:lstStyle/>
          <a:p>
            <a:fld id="{1D2EA5EF-C699-AF4C-BA42-C0A1CAAB713C}" type="slidenum">
              <a:rPr lang="en-US" smtClean="0">
                <a:solidFill>
                  <a:srgbClr val="FFFFFF"/>
                </a:solidFill>
              </a:rPr>
              <a:pPr/>
              <a:t>36</a:t>
            </a:fld>
            <a:endParaRPr lang="en-US" dirty="0">
              <a:solidFill>
                <a:srgbClr val="FFFFFF"/>
              </a:solidFill>
            </a:endParaRPr>
          </a:p>
        </p:txBody>
      </p:sp>
      <p:sp>
        <p:nvSpPr>
          <p:cNvPr id="5" name="TextBox 4">
            <a:extLst>
              <a:ext uri="{FF2B5EF4-FFF2-40B4-BE49-F238E27FC236}">
                <a16:creationId xmlns:a16="http://schemas.microsoft.com/office/drawing/2014/main" xmlns="" id="{F122683B-9976-E144-B332-0DC8F09F6738}"/>
              </a:ext>
            </a:extLst>
          </p:cNvPr>
          <p:cNvSpPr txBox="1"/>
          <p:nvPr/>
        </p:nvSpPr>
        <p:spPr>
          <a:xfrm>
            <a:off x="1788215" y="6391945"/>
            <a:ext cx="5447132" cy="276999"/>
          </a:xfrm>
          <a:prstGeom prst="rect">
            <a:avLst/>
          </a:prstGeom>
          <a:noFill/>
        </p:spPr>
        <p:txBody>
          <a:bodyPr wrap="none" rtlCol="0">
            <a:spAutoFit/>
          </a:bodyPr>
          <a:lstStyle/>
          <a:p>
            <a:r>
              <a:rPr lang="en-US" sz="1200" dirty="0">
                <a:solidFill>
                  <a:schemeClr val="bg1"/>
                </a:solidFill>
              </a:rPr>
              <a:t>Emu B, et al. N Engl J Med 2018;379:645-54. DOI: 10.1056/NEJMoa1711460</a:t>
            </a:r>
          </a:p>
        </p:txBody>
      </p:sp>
      <p:grpSp>
        <p:nvGrpSpPr>
          <p:cNvPr id="6" name="Group 5">
            <a:extLst>
              <a:ext uri="{FF2B5EF4-FFF2-40B4-BE49-F238E27FC236}">
                <a16:creationId xmlns:a16="http://schemas.microsoft.com/office/drawing/2014/main" xmlns="" id="{AC6AE8F2-9435-3A4E-86BD-47291E181FCA}"/>
              </a:ext>
            </a:extLst>
          </p:cNvPr>
          <p:cNvGrpSpPr/>
          <p:nvPr/>
        </p:nvGrpSpPr>
        <p:grpSpPr>
          <a:xfrm>
            <a:off x="457202" y="4145816"/>
            <a:ext cx="8488412" cy="1649205"/>
            <a:chOff x="389785" y="1796527"/>
            <a:chExt cx="8488412" cy="1649205"/>
          </a:xfrm>
        </p:grpSpPr>
        <p:sp>
          <p:nvSpPr>
            <p:cNvPr id="7" name="Rectangle 6">
              <a:extLst>
                <a:ext uri="{FF2B5EF4-FFF2-40B4-BE49-F238E27FC236}">
                  <a16:creationId xmlns:a16="http://schemas.microsoft.com/office/drawing/2014/main" xmlns="" id="{50BD6B57-D054-F24C-9C6F-A8143E83534D}"/>
                </a:ext>
              </a:extLst>
            </p:cNvPr>
            <p:cNvSpPr/>
            <p:nvPr/>
          </p:nvSpPr>
          <p:spPr>
            <a:xfrm>
              <a:off x="548640" y="1796527"/>
              <a:ext cx="1398494" cy="98970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7F6CFA7E-6F9A-BD4D-9AAB-39537D163EEC}"/>
                </a:ext>
              </a:extLst>
            </p:cNvPr>
            <p:cNvSpPr txBox="1"/>
            <p:nvPr/>
          </p:nvSpPr>
          <p:spPr>
            <a:xfrm>
              <a:off x="661596" y="2022533"/>
              <a:ext cx="1210331" cy="523220"/>
            </a:xfrm>
            <a:prstGeom prst="rect">
              <a:avLst/>
            </a:prstGeom>
            <a:noFill/>
          </p:spPr>
          <p:txBody>
            <a:bodyPr wrap="none" rtlCol="0">
              <a:spAutoFit/>
            </a:bodyPr>
            <a:lstStyle/>
            <a:p>
              <a:pPr algn="ctr"/>
              <a:r>
                <a:rPr lang="en-US" sz="1400" dirty="0">
                  <a:solidFill>
                    <a:schemeClr val="bg1"/>
                  </a:solidFill>
                </a:rPr>
                <a:t>IBA 2000mg </a:t>
              </a:r>
            </a:p>
            <a:p>
              <a:pPr algn="ctr"/>
              <a:r>
                <a:rPr lang="en-US" sz="1400" dirty="0">
                  <a:solidFill>
                    <a:schemeClr val="bg1"/>
                  </a:solidFill>
                </a:rPr>
                <a:t>IV load</a:t>
              </a:r>
            </a:p>
          </p:txBody>
        </p:sp>
        <p:sp>
          <p:nvSpPr>
            <p:cNvPr id="9" name="TextBox 8">
              <a:extLst>
                <a:ext uri="{FF2B5EF4-FFF2-40B4-BE49-F238E27FC236}">
                  <a16:creationId xmlns:a16="http://schemas.microsoft.com/office/drawing/2014/main" xmlns="" id="{DB40809A-8BC1-5D41-850A-312CD6C9A6A3}"/>
                </a:ext>
              </a:extLst>
            </p:cNvPr>
            <p:cNvSpPr txBox="1"/>
            <p:nvPr/>
          </p:nvSpPr>
          <p:spPr>
            <a:xfrm>
              <a:off x="1303567" y="3137955"/>
              <a:ext cx="1510350" cy="307777"/>
            </a:xfrm>
            <a:prstGeom prst="rect">
              <a:avLst/>
            </a:prstGeom>
            <a:noFill/>
          </p:spPr>
          <p:txBody>
            <a:bodyPr wrap="none" rtlCol="0">
              <a:spAutoFit/>
            </a:bodyPr>
            <a:lstStyle/>
            <a:p>
              <a:r>
                <a:rPr lang="en-US" sz="1400" dirty="0"/>
                <a:t>Add OBR, Day 7</a:t>
              </a:r>
            </a:p>
          </p:txBody>
        </p:sp>
        <p:cxnSp>
          <p:nvCxnSpPr>
            <p:cNvPr id="10" name="Straight Connector 9">
              <a:extLst>
                <a:ext uri="{FF2B5EF4-FFF2-40B4-BE49-F238E27FC236}">
                  <a16:creationId xmlns:a16="http://schemas.microsoft.com/office/drawing/2014/main" xmlns="" id="{2D688A1C-9CCB-E848-9F3D-AC9350EF46D0}"/>
                </a:ext>
              </a:extLst>
            </p:cNvPr>
            <p:cNvCxnSpPr>
              <a:cxnSpLocks/>
            </p:cNvCxnSpPr>
            <p:nvPr/>
          </p:nvCxnSpPr>
          <p:spPr>
            <a:xfrm>
              <a:off x="579458" y="2990626"/>
              <a:ext cx="1292469" cy="0"/>
            </a:xfrm>
            <a:prstGeom prst="line">
              <a:avLst/>
            </a:prstGeom>
            <a:ln w="38100">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8204C545-398C-9149-BF4B-751812393CD4}"/>
                </a:ext>
              </a:extLst>
            </p:cNvPr>
            <p:cNvCxnSpPr>
              <a:cxnSpLocks/>
            </p:cNvCxnSpPr>
            <p:nvPr/>
          </p:nvCxnSpPr>
          <p:spPr>
            <a:xfrm>
              <a:off x="2194560" y="2990626"/>
              <a:ext cx="6422314" cy="0"/>
            </a:xfrm>
            <a:prstGeom prst="line">
              <a:avLst/>
            </a:prstGeom>
            <a:ln w="38100">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86C5D712-85D4-7543-B095-5EA9FF2AAC4F}"/>
                </a:ext>
              </a:extLst>
            </p:cNvPr>
            <p:cNvSpPr/>
            <p:nvPr/>
          </p:nvSpPr>
          <p:spPr>
            <a:xfrm>
              <a:off x="2151530" y="1807285"/>
              <a:ext cx="6497618" cy="98970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xmlns="" id="{72F25BFD-1897-734B-A7D9-12F9CE44892C}"/>
                </a:ext>
              </a:extLst>
            </p:cNvPr>
            <p:cNvSpPr txBox="1"/>
            <p:nvPr/>
          </p:nvSpPr>
          <p:spPr>
            <a:xfrm>
              <a:off x="3460548" y="2159131"/>
              <a:ext cx="4175887" cy="307777"/>
            </a:xfrm>
            <a:prstGeom prst="rect">
              <a:avLst/>
            </a:prstGeom>
            <a:noFill/>
          </p:spPr>
          <p:txBody>
            <a:bodyPr wrap="none" rtlCol="0">
              <a:spAutoFit/>
            </a:bodyPr>
            <a:lstStyle/>
            <a:p>
              <a:r>
                <a:rPr lang="en-US" sz="1400" dirty="0">
                  <a:solidFill>
                    <a:schemeClr val="bg1"/>
                  </a:solidFill>
                </a:rPr>
                <a:t>IBA maintenance, 800mg IV q 14 days, 25 weeks</a:t>
              </a:r>
            </a:p>
          </p:txBody>
        </p:sp>
        <p:sp>
          <p:nvSpPr>
            <p:cNvPr id="14" name="Up Arrow 13">
              <a:extLst>
                <a:ext uri="{FF2B5EF4-FFF2-40B4-BE49-F238E27FC236}">
                  <a16:creationId xmlns:a16="http://schemas.microsoft.com/office/drawing/2014/main" xmlns="" id="{F10A84A8-9A19-2D4D-AD2E-32902B164449}"/>
                </a:ext>
              </a:extLst>
            </p:cNvPr>
            <p:cNvSpPr/>
            <p:nvPr/>
          </p:nvSpPr>
          <p:spPr>
            <a:xfrm>
              <a:off x="1963367" y="2512104"/>
              <a:ext cx="155889" cy="653015"/>
            </a:xfrm>
            <a:prstGeom prst="up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FC0F6DF3-AD6F-4145-96DC-44D8E8C7589C}"/>
                </a:ext>
              </a:extLst>
            </p:cNvPr>
            <p:cNvSpPr txBox="1"/>
            <p:nvPr/>
          </p:nvSpPr>
          <p:spPr>
            <a:xfrm>
              <a:off x="8185379" y="3078528"/>
              <a:ext cx="692818" cy="307777"/>
            </a:xfrm>
            <a:prstGeom prst="rect">
              <a:avLst/>
            </a:prstGeom>
            <a:noFill/>
          </p:spPr>
          <p:txBody>
            <a:bodyPr wrap="none" rtlCol="0">
              <a:spAutoFit/>
            </a:bodyPr>
            <a:lstStyle/>
            <a:p>
              <a:r>
                <a:rPr lang="en-US" sz="1400" dirty="0"/>
                <a:t>Wk 25</a:t>
              </a:r>
            </a:p>
          </p:txBody>
        </p:sp>
        <p:sp>
          <p:nvSpPr>
            <p:cNvPr id="16" name="TextBox 15">
              <a:extLst>
                <a:ext uri="{FF2B5EF4-FFF2-40B4-BE49-F238E27FC236}">
                  <a16:creationId xmlns:a16="http://schemas.microsoft.com/office/drawing/2014/main" xmlns="" id="{004B46F0-78BD-8F48-B14C-AA1D2F8B0063}"/>
                </a:ext>
              </a:extLst>
            </p:cNvPr>
            <p:cNvSpPr txBox="1"/>
            <p:nvPr/>
          </p:nvSpPr>
          <p:spPr>
            <a:xfrm>
              <a:off x="389785" y="3134677"/>
              <a:ext cx="404278" cy="307777"/>
            </a:xfrm>
            <a:prstGeom prst="rect">
              <a:avLst/>
            </a:prstGeom>
            <a:noFill/>
          </p:spPr>
          <p:txBody>
            <a:bodyPr wrap="none" rtlCol="0">
              <a:spAutoFit/>
            </a:bodyPr>
            <a:lstStyle/>
            <a:p>
              <a:r>
                <a:rPr lang="en-US" sz="1400" dirty="0"/>
                <a:t>BL</a:t>
              </a:r>
            </a:p>
          </p:txBody>
        </p:sp>
      </p:grpSp>
    </p:spTree>
    <p:extLst>
      <p:ext uri="{BB962C8B-B14F-4D97-AF65-F5344CB8AC3E}">
        <p14:creationId xmlns:p14="http://schemas.microsoft.com/office/powerpoint/2010/main" val="3754603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6BC330-98C2-B24B-AE64-161ADC4F6D6B}"/>
              </a:ext>
            </a:extLst>
          </p:cNvPr>
          <p:cNvSpPr>
            <a:spLocks noGrp="1"/>
          </p:cNvSpPr>
          <p:nvPr>
            <p:ph type="title"/>
          </p:nvPr>
        </p:nvSpPr>
        <p:spPr/>
        <p:txBody>
          <a:bodyPr/>
          <a:lstStyle/>
          <a:p>
            <a:r>
              <a:rPr lang="en-US" dirty="0"/>
              <a:t>Ibalizumab, TMB-301</a:t>
            </a:r>
          </a:p>
        </p:txBody>
      </p:sp>
      <p:sp>
        <p:nvSpPr>
          <p:cNvPr id="3" name="Content Placeholder 2">
            <a:extLst>
              <a:ext uri="{FF2B5EF4-FFF2-40B4-BE49-F238E27FC236}">
                <a16:creationId xmlns:a16="http://schemas.microsoft.com/office/drawing/2014/main" xmlns="" id="{BC500FA6-549D-494B-A987-364CF883726C}"/>
              </a:ext>
            </a:extLst>
          </p:cNvPr>
          <p:cNvSpPr>
            <a:spLocks noGrp="1"/>
          </p:cNvSpPr>
          <p:nvPr>
            <p:ph idx="1"/>
          </p:nvPr>
        </p:nvSpPr>
        <p:spPr/>
        <p:txBody>
          <a:bodyPr>
            <a:noAutofit/>
          </a:bodyPr>
          <a:lstStyle/>
          <a:p>
            <a:r>
              <a:rPr lang="en-US" sz="2000" dirty="0"/>
              <a:t>40 patients</a:t>
            </a:r>
          </a:p>
          <a:p>
            <a:pPr lvl="1"/>
            <a:r>
              <a:rPr lang="en-US" sz="2000" dirty="0"/>
              <a:t>18 (45%) had DTG resistance, of which 11 had major DTG resistance mutations (Q148 plus additional mutations)</a:t>
            </a:r>
          </a:p>
          <a:p>
            <a:pPr lvl="2"/>
            <a:r>
              <a:rPr lang="en-US" dirty="0"/>
              <a:t>10/18 received DTG in their OBR while </a:t>
            </a:r>
          </a:p>
          <a:p>
            <a:pPr lvl="2"/>
            <a:r>
              <a:rPr lang="en-US" dirty="0"/>
              <a:t>16 of 22 DTG susceptible patients received DTG as OBR</a:t>
            </a:r>
          </a:p>
          <a:p>
            <a:pPr lvl="1"/>
            <a:r>
              <a:rPr lang="en-US" sz="2000" dirty="0"/>
              <a:t>27 (68%) had DRV resistance</a:t>
            </a:r>
          </a:p>
          <a:p>
            <a:pPr lvl="2"/>
            <a:r>
              <a:rPr lang="en-US" dirty="0"/>
              <a:t>DRV was included as OBR in 26 patients: 18 with DRV resistance, 8 DRV susceptible </a:t>
            </a:r>
          </a:p>
          <a:p>
            <a:r>
              <a:rPr lang="en-US" sz="2000" dirty="0"/>
              <a:t>5 discontinuations, all non IBA related - Death (2), Consent withdrawal (2), Physician decision (1)</a:t>
            </a:r>
          </a:p>
        </p:txBody>
      </p:sp>
      <p:sp>
        <p:nvSpPr>
          <p:cNvPr id="4" name="Slide Number Placeholder 3">
            <a:extLst>
              <a:ext uri="{FF2B5EF4-FFF2-40B4-BE49-F238E27FC236}">
                <a16:creationId xmlns:a16="http://schemas.microsoft.com/office/drawing/2014/main" xmlns="" id="{56E58745-C0D4-E944-BE23-E8C1DA5D5A7A}"/>
              </a:ext>
            </a:extLst>
          </p:cNvPr>
          <p:cNvSpPr>
            <a:spLocks noGrp="1"/>
          </p:cNvSpPr>
          <p:nvPr>
            <p:ph type="sldNum" sz="quarter" idx="12"/>
          </p:nvPr>
        </p:nvSpPr>
        <p:spPr/>
        <p:txBody>
          <a:bodyPr/>
          <a:lstStyle/>
          <a:p>
            <a:fld id="{1D2EA5EF-C699-AF4C-BA42-C0A1CAAB713C}" type="slidenum">
              <a:rPr lang="en-US" smtClean="0">
                <a:solidFill>
                  <a:srgbClr val="FFFFFF"/>
                </a:solidFill>
              </a:rPr>
              <a:pPr/>
              <a:t>37</a:t>
            </a:fld>
            <a:endParaRPr lang="en-US" dirty="0">
              <a:solidFill>
                <a:srgbClr val="FFFFFF"/>
              </a:solidFill>
            </a:endParaRPr>
          </a:p>
        </p:txBody>
      </p:sp>
      <p:sp>
        <p:nvSpPr>
          <p:cNvPr id="5" name="TextBox 4">
            <a:extLst>
              <a:ext uri="{FF2B5EF4-FFF2-40B4-BE49-F238E27FC236}">
                <a16:creationId xmlns:a16="http://schemas.microsoft.com/office/drawing/2014/main" xmlns="" id="{F122683B-9976-E144-B332-0DC8F09F6738}"/>
              </a:ext>
            </a:extLst>
          </p:cNvPr>
          <p:cNvSpPr txBox="1"/>
          <p:nvPr/>
        </p:nvSpPr>
        <p:spPr>
          <a:xfrm>
            <a:off x="1788215" y="6365502"/>
            <a:ext cx="5447132" cy="276999"/>
          </a:xfrm>
          <a:prstGeom prst="rect">
            <a:avLst/>
          </a:prstGeom>
          <a:noFill/>
        </p:spPr>
        <p:txBody>
          <a:bodyPr wrap="none" rtlCol="0">
            <a:spAutoFit/>
          </a:bodyPr>
          <a:lstStyle/>
          <a:p>
            <a:r>
              <a:rPr lang="en-US" sz="1200" dirty="0">
                <a:solidFill>
                  <a:schemeClr val="bg1"/>
                </a:solidFill>
              </a:rPr>
              <a:t>Emu B, et al. N Engl J Med 2018;379:645-54. DOI: 10.1056/NEJMoa1711460</a:t>
            </a:r>
          </a:p>
        </p:txBody>
      </p:sp>
    </p:spTree>
    <p:extLst>
      <p:ext uri="{BB962C8B-B14F-4D97-AF65-F5344CB8AC3E}">
        <p14:creationId xmlns:p14="http://schemas.microsoft.com/office/powerpoint/2010/main" val="1583148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A8C728-1829-C043-985F-3DE42F3E769D}"/>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xmlns="" id="{CDA08ABA-3527-C24B-951A-8C48D218BBCF}"/>
              </a:ext>
            </a:extLst>
          </p:cNvPr>
          <p:cNvSpPr>
            <a:spLocks noGrp="1"/>
          </p:cNvSpPr>
          <p:nvPr>
            <p:ph type="sldNum" sz="quarter" idx="12"/>
          </p:nvPr>
        </p:nvSpPr>
        <p:spPr/>
        <p:txBody>
          <a:bodyPr/>
          <a:lstStyle/>
          <a:p>
            <a:fld id="{1D2EA5EF-C699-AF4C-BA42-C0A1CAAB713C}" type="slidenum">
              <a:rPr lang="en-US" smtClean="0">
                <a:solidFill>
                  <a:srgbClr val="FFFFFF"/>
                </a:solidFill>
              </a:rPr>
              <a:pPr/>
              <a:t>38</a:t>
            </a:fld>
            <a:endParaRPr lang="en-US" dirty="0">
              <a:solidFill>
                <a:srgbClr val="FFFFFF"/>
              </a:solidFill>
            </a:endParaRPr>
          </a:p>
        </p:txBody>
      </p:sp>
      <p:graphicFrame>
        <p:nvGraphicFramePr>
          <p:cNvPr id="6" name="Table 5">
            <a:extLst>
              <a:ext uri="{FF2B5EF4-FFF2-40B4-BE49-F238E27FC236}">
                <a16:creationId xmlns:a16="http://schemas.microsoft.com/office/drawing/2014/main" xmlns="" id="{AFA88C72-0F7C-2843-945D-47A67509B509}"/>
              </a:ext>
            </a:extLst>
          </p:cNvPr>
          <p:cNvGraphicFramePr>
            <a:graphicFrameLocks noGrp="1"/>
          </p:cNvGraphicFramePr>
          <p:nvPr>
            <p:extLst>
              <p:ext uri="{D42A27DB-BD31-4B8C-83A1-F6EECF244321}">
                <p14:modId xmlns:p14="http://schemas.microsoft.com/office/powerpoint/2010/main" val="2979323392"/>
              </p:ext>
            </p:extLst>
          </p:nvPr>
        </p:nvGraphicFramePr>
        <p:xfrm>
          <a:off x="231245" y="58266"/>
          <a:ext cx="8767482" cy="6445736"/>
        </p:xfrm>
        <a:graphic>
          <a:graphicData uri="http://schemas.openxmlformats.org/drawingml/2006/table">
            <a:tbl>
              <a:tblPr firstRow="1" bandRow="1">
                <a:tableStyleId>{00A15C55-8517-42AA-B614-E9B94910E393}</a:tableStyleId>
              </a:tblPr>
              <a:tblGrid>
                <a:gridCol w="3689873">
                  <a:extLst>
                    <a:ext uri="{9D8B030D-6E8A-4147-A177-3AD203B41FA5}">
                      <a16:colId xmlns:a16="http://schemas.microsoft.com/office/drawing/2014/main" xmlns="" val="957332843"/>
                    </a:ext>
                  </a:extLst>
                </a:gridCol>
                <a:gridCol w="1021976">
                  <a:extLst>
                    <a:ext uri="{9D8B030D-6E8A-4147-A177-3AD203B41FA5}">
                      <a16:colId xmlns:a16="http://schemas.microsoft.com/office/drawing/2014/main" xmlns="" val="3497470840"/>
                    </a:ext>
                  </a:extLst>
                </a:gridCol>
                <a:gridCol w="3130476">
                  <a:extLst>
                    <a:ext uri="{9D8B030D-6E8A-4147-A177-3AD203B41FA5}">
                      <a16:colId xmlns:a16="http://schemas.microsoft.com/office/drawing/2014/main" xmlns="" val="3835283325"/>
                    </a:ext>
                  </a:extLst>
                </a:gridCol>
                <a:gridCol w="925157">
                  <a:extLst>
                    <a:ext uri="{9D8B030D-6E8A-4147-A177-3AD203B41FA5}">
                      <a16:colId xmlns:a16="http://schemas.microsoft.com/office/drawing/2014/main" xmlns="" val="3512165254"/>
                    </a:ext>
                  </a:extLst>
                </a:gridCol>
              </a:tblGrid>
              <a:tr h="292988">
                <a:tc>
                  <a:txBody>
                    <a:bodyPr/>
                    <a:lstStyle/>
                    <a:p>
                      <a:r>
                        <a:rPr lang="en-US" sz="1200" b="1" dirty="0"/>
                        <a:t>Characteristic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Characteristic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23706287"/>
                  </a:ext>
                </a:extLst>
              </a:tr>
              <a:tr h="292988">
                <a:tc>
                  <a:txBody>
                    <a:bodyPr/>
                    <a:lstStyle/>
                    <a:p>
                      <a:r>
                        <a:rPr lang="en-US" sz="1200" b="1" dirty="0"/>
                        <a:t>Median age (range,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53(23-65)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gridSpan="2">
                  <a:txBody>
                    <a:bodyPr/>
                    <a:lstStyle/>
                    <a:p>
                      <a:r>
                        <a:rPr lang="en-US" sz="1200" b="1" dirty="0"/>
                        <a:t>Total ARV received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endParaRPr lang="en-US" sz="1200" dirty="0"/>
                    </a:p>
                  </a:txBody>
                  <a:tcPr>
                    <a:solidFill>
                      <a:schemeClr val="tx1">
                        <a:lumMod val="50000"/>
                        <a:lumOff val="50000"/>
                      </a:schemeClr>
                    </a:solidFill>
                  </a:tcPr>
                </a:tc>
                <a:extLst>
                  <a:ext uri="{0D108BD9-81ED-4DB2-BD59-A6C34878D82A}">
                    <a16:rowId xmlns:a16="http://schemas.microsoft.com/office/drawing/2014/main" xmlns="" val="3234414204"/>
                  </a:ext>
                </a:extLst>
              </a:tr>
              <a:tr h="292988">
                <a:tc>
                  <a:txBody>
                    <a:bodyPr/>
                    <a:lstStyle/>
                    <a:p>
                      <a:r>
                        <a:rPr lang="en-US" sz="1200" b="1" dirty="0"/>
                        <a:t>Male sex – no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34 (85)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b="1"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761400525"/>
                  </a:ext>
                </a:extLst>
              </a:tr>
              <a:tr h="292988">
                <a:tc gridSpan="2">
                  <a:txBody>
                    <a:bodyPr/>
                    <a:lstStyle/>
                    <a:p>
                      <a:r>
                        <a:rPr lang="en-US" sz="1200" b="1" dirty="0"/>
                        <a:t>Race – no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endParaRPr lang="en-US" sz="1200" dirty="0"/>
                    </a:p>
                  </a:txBody>
                  <a:tcPr>
                    <a:solidFill>
                      <a:schemeClr val="tx1">
                        <a:lumMod val="50000"/>
                        <a:lumOff val="50000"/>
                      </a:schemeClr>
                    </a:solidFill>
                  </a:tcPr>
                </a:tc>
                <a:tc>
                  <a:txBody>
                    <a:bodyPr/>
                    <a:lstStyle/>
                    <a:p>
                      <a:r>
                        <a:rPr lang="en-US" sz="1200" b="1" dirty="0"/>
                        <a:t>Median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10 (3-12)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400525809"/>
                  </a:ext>
                </a:extLst>
              </a:tr>
              <a:tr h="292988">
                <a:tc>
                  <a:txBody>
                    <a:bodyPr/>
                    <a:lstStyle/>
                    <a:p>
                      <a:r>
                        <a:rPr lang="en-US" sz="1200" b="1" dirty="0"/>
                        <a:t>White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22(55)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gridSpan="2">
                  <a:txBody>
                    <a:bodyPr/>
                    <a:lstStyle/>
                    <a:p>
                      <a:r>
                        <a:rPr lang="en-US" sz="1200" b="1" dirty="0"/>
                        <a:t>Resistance to </a:t>
                      </a:r>
                      <a:r>
                        <a:rPr lang="en-US" sz="1200" b="1" u="sng" dirty="0"/>
                        <a:t>&gt;</a:t>
                      </a:r>
                      <a:r>
                        <a:rPr lang="en-US" sz="1200" b="1" u="none" dirty="0"/>
                        <a:t> 1 drug in class – no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endParaRPr lang="en-US" sz="1200" dirty="0"/>
                    </a:p>
                  </a:txBody>
                  <a:tcPr>
                    <a:solidFill>
                      <a:schemeClr val="tx1">
                        <a:lumMod val="50000"/>
                        <a:lumOff val="50000"/>
                      </a:schemeClr>
                    </a:solidFill>
                  </a:tcPr>
                </a:tc>
                <a:extLst>
                  <a:ext uri="{0D108BD9-81ED-4DB2-BD59-A6C34878D82A}">
                    <a16:rowId xmlns:a16="http://schemas.microsoft.com/office/drawing/2014/main" xmlns="" val="3552800029"/>
                  </a:ext>
                </a:extLst>
              </a:tr>
              <a:tr h="292988">
                <a:tc>
                  <a:txBody>
                    <a:bodyPr/>
                    <a:lstStyle/>
                    <a:p>
                      <a:r>
                        <a:rPr lang="en-US" sz="1200" b="1" dirty="0"/>
                        <a:t>Black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13(33)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b="1" dirty="0"/>
                        <a:t>NRTI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37(93)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393863853"/>
                  </a:ext>
                </a:extLst>
              </a:tr>
              <a:tr h="292988">
                <a:tc>
                  <a:txBody>
                    <a:bodyPr/>
                    <a:lstStyle/>
                    <a:p>
                      <a:r>
                        <a:rPr lang="en-US" sz="1200" b="1" dirty="0"/>
                        <a:t>Asian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b="1" dirty="0"/>
                        <a:t>NNRTI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37(93)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3121371027"/>
                  </a:ext>
                </a:extLst>
              </a:tr>
              <a:tr h="292988">
                <a:tc>
                  <a:txBody>
                    <a:bodyPr/>
                    <a:lstStyle/>
                    <a:p>
                      <a:r>
                        <a:rPr lang="en-US" sz="1200" b="1" dirty="0"/>
                        <a:t>Unknown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b="1" dirty="0"/>
                        <a:t>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36(90)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1205465463"/>
                  </a:ext>
                </a:extLst>
              </a:tr>
              <a:tr h="292988">
                <a:tc gridSpan="2">
                  <a:txBody>
                    <a:bodyPr/>
                    <a:lstStyle/>
                    <a:p>
                      <a:r>
                        <a:rPr lang="en-US" sz="1200" b="1" dirty="0"/>
                        <a:t>Years since HIV Diagnosis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endParaRPr lang="en-US" sz="1200" dirty="0"/>
                    </a:p>
                  </a:txBody>
                  <a:tcPr>
                    <a:solidFill>
                      <a:schemeClr val="tx1">
                        <a:lumMod val="50000"/>
                        <a:lumOff val="50000"/>
                      </a:schemeClr>
                    </a:solidFill>
                  </a:tcPr>
                </a:tc>
                <a:tc>
                  <a:txBody>
                    <a:bodyPr/>
                    <a:lstStyle/>
                    <a:p>
                      <a:r>
                        <a:rPr lang="en-US" sz="1200" b="1" dirty="0"/>
                        <a:t>INSTI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27(68)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165373300"/>
                  </a:ext>
                </a:extLst>
              </a:tr>
              <a:tr h="292988">
                <a:tc>
                  <a:txBody>
                    <a:bodyPr/>
                    <a:lstStyle/>
                    <a:p>
                      <a:r>
                        <a:rPr lang="en-US" sz="1200" b="1"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20+/-8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b="1" dirty="0"/>
                        <a:t>Coreceptor Antagonist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33(87)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1629637087"/>
                  </a:ext>
                </a:extLst>
              </a:tr>
              <a:tr h="292988">
                <a:tc>
                  <a:txBody>
                    <a:bodyPr/>
                    <a:lstStyle/>
                    <a:p>
                      <a:r>
                        <a:rPr lang="en-US" sz="1200" b="1" dirty="0"/>
                        <a:t>Median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4.6(2.5-5.9)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b="1" dirty="0"/>
                        <a:t>Fusion Inhibitor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9(24)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4048215481"/>
                  </a:ext>
                </a:extLst>
              </a:tr>
              <a:tr h="292988">
                <a:tc gridSpan="2">
                  <a:txBody>
                    <a:bodyPr/>
                    <a:lstStyle/>
                    <a:p>
                      <a:r>
                        <a:rPr lang="en-US" sz="1200" b="1" dirty="0"/>
                        <a:t>Viral load log</a:t>
                      </a:r>
                      <a:r>
                        <a:rPr lang="en-US" sz="1200" b="1" baseline="-25000" dirty="0"/>
                        <a:t>10</a:t>
                      </a:r>
                      <a:r>
                        <a:rPr lang="en-US" sz="1200" b="1" dirty="0"/>
                        <a:t> copies/ml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endParaRPr lang="en-US" sz="1200" dirty="0"/>
                    </a:p>
                  </a:txBody>
                  <a:tcPr>
                    <a:solidFill>
                      <a:schemeClr val="tx1">
                        <a:lumMod val="50000"/>
                        <a:lumOff val="50000"/>
                      </a:schemeClr>
                    </a:solidFill>
                  </a:tcPr>
                </a:tc>
                <a:tc gridSpan="2">
                  <a:txBody>
                    <a:bodyPr/>
                    <a:lstStyle/>
                    <a:p>
                      <a:pPr marL="0" marR="0" lvl="0" indent="0" algn="l" defTabSz="912899" rtl="0" eaLnBrk="1" fontAlgn="auto" latinLnBrk="0" hangingPunct="1">
                        <a:lnSpc>
                          <a:spcPct val="100000"/>
                        </a:lnSpc>
                        <a:spcBef>
                          <a:spcPts val="0"/>
                        </a:spcBef>
                        <a:spcAft>
                          <a:spcPts val="0"/>
                        </a:spcAft>
                        <a:buClrTx/>
                        <a:buSzTx/>
                        <a:buFontTx/>
                        <a:buNone/>
                        <a:tabLst/>
                        <a:defRPr/>
                      </a:pPr>
                      <a:r>
                        <a:rPr lang="en-US" sz="1200" b="1" dirty="0"/>
                        <a:t>Resistance to all </a:t>
                      </a:r>
                      <a:r>
                        <a:rPr lang="en-US" sz="1200" b="1" u="none" dirty="0"/>
                        <a:t>drugs in class – no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endParaRPr lang="en-US" sz="1200" dirty="0"/>
                    </a:p>
                  </a:txBody>
                  <a:tcPr>
                    <a:solidFill>
                      <a:schemeClr val="tx1">
                        <a:lumMod val="50000"/>
                        <a:lumOff val="50000"/>
                      </a:schemeClr>
                    </a:solidFill>
                  </a:tcPr>
                </a:tc>
                <a:extLst>
                  <a:ext uri="{0D108BD9-81ED-4DB2-BD59-A6C34878D82A}">
                    <a16:rowId xmlns:a16="http://schemas.microsoft.com/office/drawing/2014/main" xmlns="" val="1274261779"/>
                  </a:ext>
                </a:extLst>
              </a:tr>
              <a:tr h="292988">
                <a:tc>
                  <a:txBody>
                    <a:bodyPr/>
                    <a:lstStyle/>
                    <a:p>
                      <a:r>
                        <a:rPr lang="en-US" sz="1200" b="1"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marL="0" marR="0" lvl="0" indent="0" algn="l" defTabSz="912899" rtl="0" eaLnBrk="1" fontAlgn="auto" latinLnBrk="0" hangingPunct="1">
                        <a:lnSpc>
                          <a:spcPct val="100000"/>
                        </a:lnSpc>
                        <a:spcBef>
                          <a:spcPts val="0"/>
                        </a:spcBef>
                        <a:spcAft>
                          <a:spcPts val="0"/>
                        </a:spcAft>
                        <a:buClrTx/>
                        <a:buSzTx/>
                        <a:buFontTx/>
                        <a:buNone/>
                        <a:tabLst/>
                        <a:defRPr/>
                      </a:pPr>
                      <a:r>
                        <a:rPr lang="en-US" sz="1200" dirty="0"/>
                        <a:t>4.5+/-0.8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b="1" dirty="0"/>
                        <a:t>NRTI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26(65)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1205833941"/>
                  </a:ext>
                </a:extLst>
              </a:tr>
              <a:tr h="292988">
                <a:tc>
                  <a:txBody>
                    <a:bodyPr/>
                    <a:lstStyle/>
                    <a:p>
                      <a:r>
                        <a:rPr lang="en-US" sz="1200" b="1" dirty="0"/>
                        <a:t>Median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23(2-30)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b="1" dirty="0"/>
                        <a:t>NNRTI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26(65)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1364042610"/>
                  </a:ext>
                </a:extLst>
              </a:tr>
              <a:tr h="292988">
                <a:tc>
                  <a:txBody>
                    <a:bodyPr/>
                    <a:lstStyle/>
                    <a:p>
                      <a:r>
                        <a:rPr lang="en-US" sz="1200" b="1" dirty="0"/>
                        <a:t>VL &gt;100,000 – no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7(18)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b="1" dirty="0"/>
                        <a:t>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25(63)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244787011"/>
                  </a:ext>
                </a:extLst>
              </a:tr>
              <a:tr h="292988">
                <a:tc gridSpan="2">
                  <a:txBody>
                    <a:bodyPr/>
                    <a:lstStyle/>
                    <a:p>
                      <a:r>
                        <a:rPr lang="en-US" sz="1200" b="1" dirty="0"/>
                        <a:t>CD4 count (cells/mm</a:t>
                      </a:r>
                      <a:r>
                        <a:rPr lang="en-US" sz="1200" b="1" baseline="30000" dirty="0"/>
                        <a:t>3</a:t>
                      </a:r>
                      <a:r>
                        <a:rPr lang="en-US" sz="1200" b="1" baseline="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endParaRPr lang="en-US" sz="1200" dirty="0"/>
                    </a:p>
                  </a:txBody>
                  <a:tcPr>
                    <a:solidFill>
                      <a:schemeClr val="tx1">
                        <a:lumMod val="50000"/>
                        <a:lumOff val="50000"/>
                      </a:schemeClr>
                    </a:solidFill>
                  </a:tcPr>
                </a:tc>
                <a:tc>
                  <a:txBody>
                    <a:bodyPr/>
                    <a:lstStyle/>
                    <a:p>
                      <a:r>
                        <a:rPr lang="en-US" sz="1200" b="1" dirty="0"/>
                        <a:t>INSTI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19(48)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565031920"/>
                  </a:ext>
                </a:extLst>
              </a:tr>
              <a:tr h="292988">
                <a:tc>
                  <a:txBody>
                    <a:bodyPr/>
                    <a:lstStyle/>
                    <a:p>
                      <a:r>
                        <a:rPr lang="en-US" sz="1200" b="1"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150+/-182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b="1" dirty="0"/>
                        <a:t>Coreceptor Antagonist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33(87)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176565597"/>
                  </a:ext>
                </a:extLst>
              </a:tr>
              <a:tr h="292988">
                <a:tc>
                  <a:txBody>
                    <a:bodyPr/>
                    <a:lstStyle/>
                    <a:p>
                      <a:r>
                        <a:rPr lang="en-US" sz="1200" b="1" dirty="0"/>
                        <a:t>Median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73(0-676)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b="1" dirty="0"/>
                        <a:t>Fusion Inhibitor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9(24)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950584937"/>
                  </a:ext>
                </a:extLst>
              </a:tr>
              <a:tr h="292988">
                <a:tc>
                  <a:txBody>
                    <a:bodyPr/>
                    <a:lstStyle/>
                    <a:p>
                      <a:r>
                        <a:rPr lang="en-US" sz="1200" b="1" dirty="0"/>
                        <a:t>&lt;10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12(30)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06998522"/>
                  </a:ext>
                </a:extLst>
              </a:tr>
              <a:tr h="292988">
                <a:tc>
                  <a:txBody>
                    <a:bodyPr/>
                    <a:lstStyle/>
                    <a:p>
                      <a:r>
                        <a:rPr lang="en-US" sz="1200" b="1" dirty="0"/>
                        <a:t>&lt;50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17(43)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446043292"/>
                  </a:ext>
                </a:extLst>
              </a:tr>
              <a:tr h="292988">
                <a:tc>
                  <a:txBody>
                    <a:bodyPr/>
                    <a:lstStyle/>
                    <a:p>
                      <a:r>
                        <a:rPr lang="en-US" sz="1200" b="1" dirty="0"/>
                        <a:t>50-200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10(25)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743146504"/>
                  </a:ext>
                </a:extLst>
              </a:tr>
              <a:tr h="292988">
                <a:tc>
                  <a:txBody>
                    <a:bodyPr/>
                    <a:lstStyle/>
                    <a:p>
                      <a:r>
                        <a:rPr lang="en-US" sz="1200" b="1" dirty="0"/>
                        <a:t>&gt;200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200" dirty="0"/>
                        <a:t>13(33)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3588427979"/>
                  </a:ext>
                </a:extLst>
              </a:tr>
            </a:tbl>
          </a:graphicData>
        </a:graphic>
      </p:graphicFrame>
      <p:sp>
        <p:nvSpPr>
          <p:cNvPr id="8" name="TextBox 7">
            <a:extLst>
              <a:ext uri="{FF2B5EF4-FFF2-40B4-BE49-F238E27FC236}">
                <a16:creationId xmlns:a16="http://schemas.microsoft.com/office/drawing/2014/main" xmlns="" id="{7CAF56ED-3A5F-5C4D-AACA-D43EB08AB1EE}"/>
              </a:ext>
            </a:extLst>
          </p:cNvPr>
          <p:cNvSpPr txBox="1"/>
          <p:nvPr/>
        </p:nvSpPr>
        <p:spPr>
          <a:xfrm>
            <a:off x="1788215" y="6504002"/>
            <a:ext cx="5447132" cy="276999"/>
          </a:xfrm>
          <a:prstGeom prst="rect">
            <a:avLst/>
          </a:prstGeom>
          <a:noFill/>
        </p:spPr>
        <p:txBody>
          <a:bodyPr wrap="none" rtlCol="0">
            <a:spAutoFit/>
          </a:bodyPr>
          <a:lstStyle/>
          <a:p>
            <a:r>
              <a:rPr lang="en-US" sz="1200" dirty="0">
                <a:solidFill>
                  <a:schemeClr val="bg1"/>
                </a:solidFill>
              </a:rPr>
              <a:t>Emu B, et al. N Engl J Med 2018;379:645-54. DOI: 10.1056/NEJMoa1711460</a:t>
            </a:r>
          </a:p>
        </p:txBody>
      </p:sp>
    </p:spTree>
    <p:extLst>
      <p:ext uri="{BB962C8B-B14F-4D97-AF65-F5344CB8AC3E}">
        <p14:creationId xmlns:p14="http://schemas.microsoft.com/office/powerpoint/2010/main" val="57926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5C9599-0C1F-2F4E-B04F-F527D5960C97}"/>
              </a:ext>
            </a:extLst>
          </p:cNvPr>
          <p:cNvSpPr>
            <a:spLocks noGrp="1"/>
          </p:cNvSpPr>
          <p:nvPr>
            <p:ph type="title"/>
          </p:nvPr>
        </p:nvSpPr>
        <p:spPr>
          <a:xfrm>
            <a:off x="490539" y="86060"/>
            <a:ext cx="8315569" cy="826152"/>
          </a:xfrm>
        </p:spPr>
        <p:txBody>
          <a:bodyPr/>
          <a:lstStyle/>
          <a:p>
            <a:r>
              <a:rPr lang="en-US" dirty="0"/>
              <a:t>Ibalizumab, TMB-301, Results</a:t>
            </a:r>
          </a:p>
        </p:txBody>
      </p:sp>
      <p:sp>
        <p:nvSpPr>
          <p:cNvPr id="3" name="Slide Number Placeholder 2">
            <a:extLst>
              <a:ext uri="{FF2B5EF4-FFF2-40B4-BE49-F238E27FC236}">
                <a16:creationId xmlns:a16="http://schemas.microsoft.com/office/drawing/2014/main" xmlns="" id="{DC1F0A8C-FA2D-9C42-8384-4C70186F988E}"/>
              </a:ext>
            </a:extLst>
          </p:cNvPr>
          <p:cNvSpPr>
            <a:spLocks noGrp="1"/>
          </p:cNvSpPr>
          <p:nvPr>
            <p:ph type="sldNum" sz="quarter" idx="12"/>
          </p:nvPr>
        </p:nvSpPr>
        <p:spPr/>
        <p:txBody>
          <a:bodyPr/>
          <a:lstStyle/>
          <a:p>
            <a:fld id="{1D2EA5EF-C699-AF4C-BA42-C0A1CAAB713C}" type="slidenum">
              <a:rPr lang="en-US" smtClean="0">
                <a:solidFill>
                  <a:srgbClr val="FFFFFF"/>
                </a:solidFill>
              </a:rPr>
              <a:pPr/>
              <a:t>39</a:t>
            </a:fld>
            <a:endParaRPr lang="en-US" dirty="0">
              <a:solidFill>
                <a:srgbClr val="FFFFFF"/>
              </a:solidFill>
            </a:endParaRPr>
          </a:p>
        </p:txBody>
      </p:sp>
      <p:pic>
        <p:nvPicPr>
          <p:cNvPr id="7" name="Picture 6">
            <a:extLst>
              <a:ext uri="{FF2B5EF4-FFF2-40B4-BE49-F238E27FC236}">
                <a16:creationId xmlns:a16="http://schemas.microsoft.com/office/drawing/2014/main" xmlns="" id="{DB68A467-4B13-F94D-B67A-4886026C7B26}"/>
              </a:ext>
            </a:extLst>
          </p:cNvPr>
          <p:cNvPicPr>
            <a:picLocks noChangeAspect="1"/>
          </p:cNvPicPr>
          <p:nvPr/>
        </p:nvPicPr>
        <p:blipFill rotWithShape="1">
          <a:blip r:embed="rId2"/>
          <a:srcRect t="65645"/>
          <a:stretch/>
        </p:blipFill>
        <p:spPr>
          <a:xfrm>
            <a:off x="79073" y="3722095"/>
            <a:ext cx="4557474" cy="3068350"/>
          </a:xfrm>
          <a:prstGeom prst="rect">
            <a:avLst/>
          </a:prstGeom>
        </p:spPr>
      </p:pic>
      <p:pic>
        <p:nvPicPr>
          <p:cNvPr id="8" name="Picture 7">
            <a:extLst>
              <a:ext uri="{FF2B5EF4-FFF2-40B4-BE49-F238E27FC236}">
                <a16:creationId xmlns:a16="http://schemas.microsoft.com/office/drawing/2014/main" xmlns="" id="{6DAFD6F3-F1DE-9347-BF3E-4506C80AEDAB}"/>
              </a:ext>
            </a:extLst>
          </p:cNvPr>
          <p:cNvPicPr>
            <a:picLocks noChangeAspect="1"/>
          </p:cNvPicPr>
          <p:nvPr/>
        </p:nvPicPr>
        <p:blipFill rotWithShape="1">
          <a:blip r:embed="rId2"/>
          <a:srcRect t="33015" b="33259"/>
          <a:stretch/>
        </p:blipFill>
        <p:spPr>
          <a:xfrm>
            <a:off x="4588299" y="751220"/>
            <a:ext cx="4674039" cy="3089208"/>
          </a:xfrm>
          <a:prstGeom prst="rect">
            <a:avLst/>
          </a:prstGeom>
        </p:spPr>
      </p:pic>
      <p:pic>
        <p:nvPicPr>
          <p:cNvPr id="9" name="Picture 8">
            <a:extLst>
              <a:ext uri="{FF2B5EF4-FFF2-40B4-BE49-F238E27FC236}">
                <a16:creationId xmlns:a16="http://schemas.microsoft.com/office/drawing/2014/main" xmlns="" id="{CE251F2B-2C0E-F34E-8FD8-DEE31F1622E0}"/>
              </a:ext>
            </a:extLst>
          </p:cNvPr>
          <p:cNvPicPr>
            <a:picLocks noChangeAspect="1"/>
          </p:cNvPicPr>
          <p:nvPr/>
        </p:nvPicPr>
        <p:blipFill rotWithShape="1">
          <a:blip r:embed="rId2"/>
          <a:srcRect b="66198"/>
          <a:stretch/>
        </p:blipFill>
        <p:spPr>
          <a:xfrm>
            <a:off x="79072" y="697057"/>
            <a:ext cx="4663411" cy="3089208"/>
          </a:xfrm>
          <a:prstGeom prst="rect">
            <a:avLst/>
          </a:prstGeom>
        </p:spPr>
      </p:pic>
      <p:sp>
        <p:nvSpPr>
          <p:cNvPr id="11" name="TextBox 10">
            <a:extLst>
              <a:ext uri="{FF2B5EF4-FFF2-40B4-BE49-F238E27FC236}">
                <a16:creationId xmlns:a16="http://schemas.microsoft.com/office/drawing/2014/main" xmlns="" id="{39EC03B8-9E42-7046-889B-2C55F65904C8}"/>
              </a:ext>
            </a:extLst>
          </p:cNvPr>
          <p:cNvSpPr txBox="1"/>
          <p:nvPr/>
        </p:nvSpPr>
        <p:spPr>
          <a:xfrm>
            <a:off x="4742483" y="6276217"/>
            <a:ext cx="3669997" cy="461665"/>
          </a:xfrm>
          <a:prstGeom prst="rect">
            <a:avLst/>
          </a:prstGeom>
          <a:noFill/>
        </p:spPr>
        <p:txBody>
          <a:bodyPr wrap="square" rtlCol="0">
            <a:spAutoFit/>
          </a:bodyPr>
          <a:lstStyle/>
          <a:p>
            <a:r>
              <a:rPr lang="en-US" sz="1200" dirty="0">
                <a:solidFill>
                  <a:schemeClr val="bg1"/>
                </a:solidFill>
              </a:rPr>
              <a:t>Emu B, et al. N Engl J Med 2018;379:645-54. DOI: 10.1056/NEJMoa1711460</a:t>
            </a:r>
          </a:p>
        </p:txBody>
      </p:sp>
    </p:spTree>
    <p:extLst>
      <p:ext uri="{BB962C8B-B14F-4D97-AF65-F5344CB8AC3E}">
        <p14:creationId xmlns:p14="http://schemas.microsoft.com/office/powerpoint/2010/main" val="4236264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8D0DF-F5DE-AC4D-B16F-A7903263F042}"/>
              </a:ext>
            </a:extLst>
          </p:cNvPr>
          <p:cNvSpPr>
            <a:spLocks noGrp="1"/>
          </p:cNvSpPr>
          <p:nvPr>
            <p:ph type="title"/>
          </p:nvPr>
        </p:nvSpPr>
        <p:spPr/>
        <p:txBody>
          <a:bodyPr/>
          <a:lstStyle/>
          <a:p>
            <a:r>
              <a:rPr lang="en-US" dirty="0"/>
              <a:t>Slide Acknowledgements</a:t>
            </a:r>
          </a:p>
        </p:txBody>
      </p:sp>
      <p:sp>
        <p:nvSpPr>
          <p:cNvPr id="3" name="Content Placeholder 2">
            <a:extLst>
              <a:ext uri="{FF2B5EF4-FFF2-40B4-BE49-F238E27FC236}">
                <a16:creationId xmlns:a16="http://schemas.microsoft.com/office/drawing/2014/main" xmlns="" id="{4CBEFA9D-99F4-EB41-B0E3-4F4247D37307}"/>
              </a:ext>
            </a:extLst>
          </p:cNvPr>
          <p:cNvSpPr>
            <a:spLocks noGrp="1"/>
          </p:cNvSpPr>
          <p:nvPr>
            <p:ph idx="1"/>
          </p:nvPr>
        </p:nvSpPr>
        <p:spPr/>
        <p:txBody>
          <a:bodyPr/>
          <a:lstStyle/>
          <a:p>
            <a:r>
              <a:rPr lang="en-US" dirty="0"/>
              <a:t>Select Slides adapted from AETC National Resource Center</a:t>
            </a:r>
          </a:p>
          <a:p>
            <a:r>
              <a:rPr lang="en-US" dirty="0"/>
              <a:t>Select Slides from Stanford Database</a:t>
            </a:r>
          </a:p>
          <a:p>
            <a:r>
              <a:rPr lang="en-US" dirty="0"/>
              <a:t>Select Slides from actual resistance tests from clinic</a:t>
            </a:r>
          </a:p>
          <a:p>
            <a:r>
              <a:rPr lang="en-US" dirty="0"/>
              <a:t>Select Slides from data sets from medications being reviewed</a:t>
            </a:r>
          </a:p>
          <a:p>
            <a:endParaRPr lang="en-US" dirty="0"/>
          </a:p>
        </p:txBody>
      </p:sp>
      <p:sp>
        <p:nvSpPr>
          <p:cNvPr id="4" name="Slide Number Placeholder 3">
            <a:extLst>
              <a:ext uri="{FF2B5EF4-FFF2-40B4-BE49-F238E27FC236}">
                <a16:creationId xmlns:a16="http://schemas.microsoft.com/office/drawing/2014/main" xmlns="" id="{11D4C369-963D-354F-BA14-912EC2DFC7BE}"/>
              </a:ext>
            </a:extLst>
          </p:cNvPr>
          <p:cNvSpPr>
            <a:spLocks noGrp="1"/>
          </p:cNvSpPr>
          <p:nvPr>
            <p:ph type="sldNum" sz="quarter" idx="12"/>
          </p:nvPr>
        </p:nvSpPr>
        <p:spPr/>
        <p:txBody>
          <a:bodyPr/>
          <a:lstStyle/>
          <a:p>
            <a:fld id="{1D2EA5EF-C699-AF4C-BA42-C0A1CAAB713C}" type="slidenum">
              <a:rPr lang="en-US" smtClean="0">
                <a:solidFill>
                  <a:srgbClr val="FFFFFF"/>
                </a:solidFill>
              </a:rPr>
              <a:pPr/>
              <a:t>4</a:t>
            </a:fld>
            <a:endParaRPr lang="en-US" dirty="0">
              <a:solidFill>
                <a:srgbClr val="FFFFFF"/>
              </a:solidFill>
            </a:endParaRPr>
          </a:p>
        </p:txBody>
      </p:sp>
    </p:spTree>
    <p:extLst>
      <p:ext uri="{BB962C8B-B14F-4D97-AF65-F5344CB8AC3E}">
        <p14:creationId xmlns:p14="http://schemas.microsoft.com/office/powerpoint/2010/main" val="723944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8FBBB8A-E790-544A-BA6E-E62CBD43F3F6}"/>
              </a:ext>
            </a:extLst>
          </p:cNvPr>
          <p:cNvSpPr>
            <a:spLocks noGrp="1"/>
          </p:cNvSpPr>
          <p:nvPr>
            <p:ph type="sldNum" sz="quarter" idx="12"/>
          </p:nvPr>
        </p:nvSpPr>
        <p:spPr/>
        <p:txBody>
          <a:bodyPr/>
          <a:lstStyle/>
          <a:p>
            <a:fld id="{1D2EA5EF-C699-AF4C-BA42-C0A1CAAB713C}" type="slidenum">
              <a:rPr lang="en-US" smtClean="0">
                <a:solidFill>
                  <a:srgbClr val="FFFFFF"/>
                </a:solidFill>
              </a:rPr>
              <a:pPr/>
              <a:t>40</a:t>
            </a:fld>
            <a:endParaRPr lang="en-US" dirty="0">
              <a:solidFill>
                <a:srgbClr val="FFFFFF"/>
              </a:solidFill>
            </a:endParaRPr>
          </a:p>
        </p:txBody>
      </p:sp>
      <p:graphicFrame>
        <p:nvGraphicFramePr>
          <p:cNvPr id="7" name="Table 6">
            <a:extLst>
              <a:ext uri="{FF2B5EF4-FFF2-40B4-BE49-F238E27FC236}">
                <a16:creationId xmlns:a16="http://schemas.microsoft.com/office/drawing/2014/main" xmlns="" id="{DE68BFA0-A923-6346-811F-70C4D88B4FE4}"/>
              </a:ext>
            </a:extLst>
          </p:cNvPr>
          <p:cNvGraphicFramePr>
            <a:graphicFrameLocks noGrp="1"/>
          </p:cNvGraphicFramePr>
          <p:nvPr>
            <p:extLst>
              <p:ext uri="{D42A27DB-BD31-4B8C-83A1-F6EECF244321}">
                <p14:modId xmlns:p14="http://schemas.microsoft.com/office/powerpoint/2010/main" val="3827590330"/>
              </p:ext>
            </p:extLst>
          </p:nvPr>
        </p:nvGraphicFramePr>
        <p:xfrm>
          <a:off x="925158" y="324392"/>
          <a:ext cx="7304441" cy="5886090"/>
        </p:xfrm>
        <a:graphic>
          <a:graphicData uri="http://schemas.openxmlformats.org/drawingml/2006/table">
            <a:tbl>
              <a:tblPr firstRow="1" bandRow="1">
                <a:tableStyleId>{00A15C55-8517-42AA-B614-E9B94910E393}</a:tableStyleId>
              </a:tblPr>
              <a:tblGrid>
                <a:gridCol w="4486500">
                  <a:extLst>
                    <a:ext uri="{9D8B030D-6E8A-4147-A177-3AD203B41FA5}">
                      <a16:colId xmlns:a16="http://schemas.microsoft.com/office/drawing/2014/main" xmlns="" val="1918779298"/>
                    </a:ext>
                  </a:extLst>
                </a:gridCol>
                <a:gridCol w="2817941">
                  <a:extLst>
                    <a:ext uri="{9D8B030D-6E8A-4147-A177-3AD203B41FA5}">
                      <a16:colId xmlns:a16="http://schemas.microsoft.com/office/drawing/2014/main" xmlns="" val="984966799"/>
                    </a:ext>
                  </a:extLst>
                </a:gridCol>
              </a:tblGrid>
              <a:tr h="280290">
                <a:tc gridSpan="2">
                  <a:txBody>
                    <a:bodyPr/>
                    <a:lstStyle/>
                    <a:p>
                      <a:r>
                        <a:rPr lang="en-US" sz="1200" dirty="0"/>
                        <a:t>Adverse Events in 40 Study Patients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xmlns="" val="3820589151"/>
                  </a:ext>
                </a:extLst>
              </a:tr>
              <a:tr h="280290">
                <a:tc>
                  <a:txBody>
                    <a:bodyPr/>
                    <a:lstStyle/>
                    <a:p>
                      <a:r>
                        <a:rPr lang="en-US" sz="1200" b="1" dirty="0"/>
                        <a:t>Adverse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r>
                        <a:rPr lang="en-US" sz="1200" b="1" dirty="0"/>
                        <a:t>No. of Patients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xmlns="" val="1187374630"/>
                  </a:ext>
                </a:extLst>
              </a:tr>
              <a:tr h="280290">
                <a:tc>
                  <a:txBody>
                    <a:bodyPr/>
                    <a:lstStyle/>
                    <a:p>
                      <a:r>
                        <a:rPr lang="en-US" sz="1200" b="1" dirty="0"/>
                        <a:t>Any adverse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32(80)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140758095"/>
                  </a:ext>
                </a:extLst>
              </a:tr>
              <a:tr h="280290">
                <a:tc>
                  <a:txBody>
                    <a:bodyPr/>
                    <a:lstStyle/>
                    <a:p>
                      <a:r>
                        <a:rPr lang="en-US" sz="1200" b="1" dirty="0"/>
                        <a:t>Assessed as related to IBA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7(18)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393017399"/>
                  </a:ext>
                </a:extLst>
              </a:tr>
              <a:tr h="280290">
                <a:tc>
                  <a:txBody>
                    <a:bodyPr/>
                    <a:lstStyle/>
                    <a:p>
                      <a:r>
                        <a:rPr lang="en-US" sz="1200" b="1" dirty="0"/>
                        <a:t>Leading to D/C of IBA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5(13)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1751953679"/>
                  </a:ext>
                </a:extLst>
              </a:tr>
              <a:tr h="280290">
                <a:tc>
                  <a:txBody>
                    <a:bodyPr/>
                    <a:lstStyle/>
                    <a:p>
                      <a:r>
                        <a:rPr lang="en-US" sz="1200" b="1" dirty="0"/>
                        <a:t>Occurring in patients who died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545929154"/>
                  </a:ext>
                </a:extLst>
              </a:tr>
              <a:tr h="280290">
                <a:tc>
                  <a:txBody>
                    <a:bodyPr/>
                    <a:lstStyle/>
                    <a:p>
                      <a:r>
                        <a:rPr lang="en-US" sz="1200" b="1" dirty="0"/>
                        <a:t>Serious Adverse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9(23)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3214976518"/>
                  </a:ext>
                </a:extLst>
              </a:tr>
              <a:tr h="280290">
                <a:tc gridSpan="2">
                  <a:txBody>
                    <a:bodyPr/>
                    <a:lstStyle/>
                    <a:p>
                      <a:r>
                        <a:rPr lang="en-US" sz="1200" b="1" dirty="0"/>
                        <a:t>Adverse Event Reported in &gt;5%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pPr algn="ctr"/>
                      <a:endParaRPr lang="en-US" sz="1200" dirty="0"/>
                    </a:p>
                  </a:txBody>
                  <a:tcPr/>
                </a:tc>
                <a:extLst>
                  <a:ext uri="{0D108BD9-81ED-4DB2-BD59-A6C34878D82A}">
                    <a16:rowId xmlns:a16="http://schemas.microsoft.com/office/drawing/2014/main" xmlns="" val="185586134"/>
                  </a:ext>
                </a:extLst>
              </a:tr>
              <a:tr h="280290">
                <a:tc>
                  <a:txBody>
                    <a:bodyPr/>
                    <a:lstStyle/>
                    <a:p>
                      <a:r>
                        <a:rPr lang="en-US" sz="1200" b="1" dirty="0"/>
                        <a:t>Diarrhea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8(20)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1458398207"/>
                  </a:ext>
                </a:extLst>
              </a:tr>
              <a:tr h="280290">
                <a:tc>
                  <a:txBody>
                    <a:bodyPr/>
                    <a:lstStyle/>
                    <a:p>
                      <a:r>
                        <a:rPr lang="en-US" sz="1200" b="1" dirty="0"/>
                        <a:t>Dizziness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5(13)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3976088157"/>
                  </a:ext>
                </a:extLst>
              </a:tr>
              <a:tr h="280290">
                <a:tc>
                  <a:txBody>
                    <a:bodyPr/>
                    <a:lstStyle/>
                    <a:p>
                      <a:r>
                        <a:rPr lang="en-US" sz="1200" b="1" dirty="0"/>
                        <a:t>Fatigue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5(13)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703924585"/>
                  </a:ext>
                </a:extLst>
              </a:tr>
              <a:tr h="280290">
                <a:tc>
                  <a:txBody>
                    <a:bodyPr/>
                    <a:lstStyle/>
                    <a:p>
                      <a:r>
                        <a:rPr lang="en-US" sz="1200" b="1" dirty="0"/>
                        <a:t>Nausea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5(13)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146766630"/>
                  </a:ext>
                </a:extLst>
              </a:tr>
              <a:tr h="280290">
                <a:tc>
                  <a:txBody>
                    <a:bodyPr/>
                    <a:lstStyle/>
                    <a:p>
                      <a:r>
                        <a:rPr lang="en-US" sz="1200" b="1" dirty="0"/>
                        <a:t>Pyrexia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5(13)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54029812"/>
                  </a:ext>
                </a:extLst>
              </a:tr>
              <a:tr h="280290">
                <a:tc>
                  <a:txBody>
                    <a:bodyPr/>
                    <a:lstStyle/>
                    <a:p>
                      <a:r>
                        <a:rPr lang="en-US" sz="1200" b="1" dirty="0"/>
                        <a:t>Rash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5(13)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046242055"/>
                  </a:ext>
                </a:extLst>
              </a:tr>
              <a:tr h="280290">
                <a:tc>
                  <a:txBody>
                    <a:bodyPr/>
                    <a:lstStyle/>
                    <a:p>
                      <a:r>
                        <a:rPr lang="en-US" sz="1200" b="1" dirty="0"/>
                        <a:t>Vomiting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1741329485"/>
                  </a:ext>
                </a:extLst>
              </a:tr>
              <a:tr h="280290">
                <a:tc>
                  <a:txBody>
                    <a:bodyPr/>
                    <a:lstStyle/>
                    <a:p>
                      <a:r>
                        <a:rPr lang="en-US" sz="1200" b="1" dirty="0"/>
                        <a:t>Lymphadenopathy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2855649992"/>
                  </a:ext>
                </a:extLst>
              </a:tr>
              <a:tr h="280290">
                <a:tc>
                  <a:txBody>
                    <a:bodyPr/>
                    <a:lstStyle/>
                    <a:p>
                      <a:r>
                        <a:rPr lang="en-US" sz="1200" b="1" dirty="0"/>
                        <a:t>Nasopharyngitis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4228643374"/>
                  </a:ext>
                </a:extLst>
              </a:tr>
              <a:tr h="280290">
                <a:tc>
                  <a:txBody>
                    <a:bodyPr/>
                    <a:lstStyle/>
                    <a:p>
                      <a:r>
                        <a:rPr lang="en-US" sz="1200" b="1" dirty="0"/>
                        <a:t>Deceased appetite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1794537429"/>
                  </a:ext>
                </a:extLst>
              </a:tr>
              <a:tr h="280290">
                <a:tc>
                  <a:txBody>
                    <a:bodyPr/>
                    <a:lstStyle/>
                    <a:p>
                      <a:r>
                        <a:rPr lang="en-US" sz="1200" b="1" dirty="0"/>
                        <a:t>Excoriation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947583407"/>
                  </a:ext>
                </a:extLst>
              </a:tr>
              <a:tr h="280290">
                <a:tc>
                  <a:txBody>
                    <a:bodyPr/>
                    <a:lstStyle/>
                    <a:p>
                      <a:r>
                        <a:rPr lang="en-US" sz="1200" b="1" dirty="0"/>
                        <a:t>Headache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3749117926"/>
                  </a:ext>
                </a:extLst>
              </a:tr>
              <a:tr h="280290">
                <a:tc>
                  <a:txBody>
                    <a:bodyPr/>
                    <a:lstStyle/>
                    <a:p>
                      <a:r>
                        <a:rPr lang="en-US" sz="1200" b="1" dirty="0"/>
                        <a:t>Upper Respiratory Infection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200"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xmlns="" val="391804898"/>
                  </a:ext>
                </a:extLst>
              </a:tr>
            </a:tbl>
          </a:graphicData>
        </a:graphic>
      </p:graphicFrame>
      <p:sp>
        <p:nvSpPr>
          <p:cNvPr id="8" name="TextBox 7">
            <a:extLst>
              <a:ext uri="{FF2B5EF4-FFF2-40B4-BE49-F238E27FC236}">
                <a16:creationId xmlns:a16="http://schemas.microsoft.com/office/drawing/2014/main" xmlns="" id="{52E9C0D8-059D-FF49-98BA-3C402E29FAF2}"/>
              </a:ext>
            </a:extLst>
          </p:cNvPr>
          <p:cNvSpPr txBox="1"/>
          <p:nvPr/>
        </p:nvSpPr>
        <p:spPr>
          <a:xfrm>
            <a:off x="1853812" y="6365502"/>
            <a:ext cx="5447132" cy="276999"/>
          </a:xfrm>
          <a:prstGeom prst="rect">
            <a:avLst/>
          </a:prstGeom>
          <a:noFill/>
        </p:spPr>
        <p:txBody>
          <a:bodyPr wrap="none" rtlCol="0">
            <a:spAutoFit/>
          </a:bodyPr>
          <a:lstStyle/>
          <a:p>
            <a:r>
              <a:rPr lang="en-US" sz="1200" dirty="0">
                <a:solidFill>
                  <a:schemeClr val="bg1"/>
                </a:solidFill>
              </a:rPr>
              <a:t>Emu B, et al. N Engl J Med 2018;379:645-54. DOI: 10.1056/NEJMoa1711460</a:t>
            </a:r>
          </a:p>
        </p:txBody>
      </p:sp>
    </p:spTree>
    <p:extLst>
      <p:ext uri="{BB962C8B-B14F-4D97-AF65-F5344CB8AC3E}">
        <p14:creationId xmlns:p14="http://schemas.microsoft.com/office/powerpoint/2010/main" val="1433916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E1BBA-BBF3-FC49-A02D-71C289895E3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C1D4F50A-11FE-0F45-B560-67CA2C98B429}"/>
              </a:ext>
            </a:extLst>
          </p:cNvPr>
          <p:cNvPicPr>
            <a:picLocks noGrp="1" noChangeAspect="1"/>
          </p:cNvPicPr>
          <p:nvPr>
            <p:ph idx="1"/>
          </p:nvPr>
        </p:nvPicPr>
        <p:blipFill>
          <a:blip r:embed="rId2"/>
          <a:stretch>
            <a:fillRect/>
          </a:stretch>
        </p:blipFill>
        <p:spPr>
          <a:xfrm>
            <a:off x="202156" y="0"/>
            <a:ext cx="5497186" cy="5809420"/>
          </a:xfrm>
        </p:spPr>
      </p:pic>
      <p:pic>
        <p:nvPicPr>
          <p:cNvPr id="7" name="Picture 6">
            <a:extLst>
              <a:ext uri="{FF2B5EF4-FFF2-40B4-BE49-F238E27FC236}">
                <a16:creationId xmlns:a16="http://schemas.microsoft.com/office/drawing/2014/main" xmlns="" id="{5D45AF72-BDCE-654B-9499-73B95496BC99}"/>
              </a:ext>
            </a:extLst>
          </p:cNvPr>
          <p:cNvPicPr>
            <a:picLocks noChangeAspect="1"/>
          </p:cNvPicPr>
          <p:nvPr/>
        </p:nvPicPr>
        <p:blipFill>
          <a:blip r:embed="rId3"/>
          <a:stretch>
            <a:fillRect/>
          </a:stretch>
        </p:blipFill>
        <p:spPr>
          <a:xfrm>
            <a:off x="3459467" y="3793038"/>
            <a:ext cx="5495925" cy="2971800"/>
          </a:xfrm>
          <a:prstGeom prst="rect">
            <a:avLst/>
          </a:prstGeom>
        </p:spPr>
      </p:pic>
    </p:spTree>
    <p:extLst>
      <p:ext uri="{BB962C8B-B14F-4D97-AF65-F5344CB8AC3E}">
        <p14:creationId xmlns:p14="http://schemas.microsoft.com/office/powerpoint/2010/main" val="529921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this happen?</a:t>
            </a:r>
          </a:p>
        </p:txBody>
      </p:sp>
      <p:sp>
        <p:nvSpPr>
          <p:cNvPr id="3" name="Content Placeholder 2"/>
          <p:cNvSpPr>
            <a:spLocks noGrp="1"/>
          </p:cNvSpPr>
          <p:nvPr>
            <p:ph idx="1"/>
          </p:nvPr>
        </p:nvSpPr>
        <p:spPr/>
        <p:txBody>
          <a:bodyPr/>
          <a:lstStyle/>
          <a:p>
            <a:r>
              <a:rPr lang="en-US" dirty="0"/>
              <a:t>Pharmacy fill report obtained. 2017 Feb, March, April, May both filled. June- no ARV filled. July- raltegravir alone and in August, FTC-TAF alone filled.</a:t>
            </a:r>
          </a:p>
          <a:p>
            <a:r>
              <a:rPr lang="en-US" dirty="0"/>
              <a:t>No drug-drug interaction identified.</a:t>
            </a:r>
          </a:p>
          <a:p>
            <a:r>
              <a:rPr lang="en-US" dirty="0"/>
              <a:t>Med dispensing through Pharmacy prefilled am - pm pouch with home delivery arranged.</a:t>
            </a:r>
          </a:p>
          <a:p>
            <a:r>
              <a:rPr lang="en-US" dirty="0"/>
              <a:t>On Cobicistat boosted darunavir once a day, dolutegravir BID and etravirine twice a day</a:t>
            </a:r>
          </a:p>
          <a:p>
            <a:r>
              <a:rPr lang="en-US" dirty="0">
                <a:solidFill>
                  <a:srgbClr val="C00000"/>
                </a:solidFill>
              </a:rPr>
              <a:t>Added Ibalizumab, no response</a:t>
            </a:r>
          </a:p>
        </p:txBody>
      </p:sp>
      <p:pic>
        <p:nvPicPr>
          <p:cNvPr id="4" name="Picture 3">
            <a:extLst>
              <a:ext uri="{FF2B5EF4-FFF2-40B4-BE49-F238E27FC236}">
                <a16:creationId xmlns:a16="http://schemas.microsoft.com/office/drawing/2014/main" xmlns="" id="{F4A3CC90-ED95-1448-BFB3-88317784F15E}"/>
              </a:ext>
            </a:extLst>
          </p:cNvPr>
          <p:cNvPicPr>
            <a:picLocks noChangeAspect="1"/>
          </p:cNvPicPr>
          <p:nvPr/>
        </p:nvPicPr>
        <p:blipFill>
          <a:blip r:embed="rId2"/>
          <a:stretch>
            <a:fillRect/>
          </a:stretch>
        </p:blipFill>
        <p:spPr>
          <a:xfrm>
            <a:off x="747267" y="5349966"/>
            <a:ext cx="7950200" cy="800100"/>
          </a:xfrm>
          <a:prstGeom prst="rect">
            <a:avLst/>
          </a:prstGeom>
        </p:spPr>
      </p:pic>
      <p:sp>
        <p:nvSpPr>
          <p:cNvPr id="5" name="Slide Number Placeholder 4">
            <a:extLst>
              <a:ext uri="{FF2B5EF4-FFF2-40B4-BE49-F238E27FC236}">
                <a16:creationId xmlns:a16="http://schemas.microsoft.com/office/drawing/2014/main" xmlns="" id="{657E4229-4972-974F-ACF7-A07881C71FD6}"/>
              </a:ext>
            </a:extLst>
          </p:cNvPr>
          <p:cNvSpPr>
            <a:spLocks noGrp="1"/>
          </p:cNvSpPr>
          <p:nvPr>
            <p:ph type="sldNum" sz="quarter" idx="12"/>
          </p:nvPr>
        </p:nvSpPr>
        <p:spPr/>
        <p:txBody>
          <a:bodyPr/>
          <a:lstStyle/>
          <a:p>
            <a:fld id="{1D2EA5EF-C699-AF4C-BA42-C0A1CAAB713C}" type="slidenum">
              <a:rPr lang="en-US" smtClean="0">
                <a:solidFill>
                  <a:srgbClr val="FFFFFF"/>
                </a:solidFill>
              </a:rPr>
              <a:pPr/>
              <a:t>42</a:t>
            </a:fld>
            <a:endParaRPr lang="en-US" dirty="0">
              <a:solidFill>
                <a:srgbClr val="FFFFFF"/>
              </a:solidFill>
            </a:endParaRPr>
          </a:p>
        </p:txBody>
      </p:sp>
    </p:spTree>
    <p:extLst>
      <p:ext uri="{BB962C8B-B14F-4D97-AF65-F5344CB8AC3E}">
        <p14:creationId xmlns:p14="http://schemas.microsoft.com/office/powerpoint/2010/main" val="3618827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03A6C-D245-1E4B-A300-E08F26AAC2F1}"/>
              </a:ext>
            </a:extLst>
          </p:cNvPr>
          <p:cNvSpPr>
            <a:spLocks noGrp="1"/>
          </p:cNvSpPr>
          <p:nvPr>
            <p:ph type="title"/>
          </p:nvPr>
        </p:nvSpPr>
        <p:spPr/>
        <p:txBody>
          <a:bodyPr/>
          <a:lstStyle/>
          <a:p>
            <a:r>
              <a:rPr lang="en-US" dirty="0"/>
              <a:t>What’s next? Spring/Summer 2020</a:t>
            </a:r>
          </a:p>
        </p:txBody>
      </p:sp>
      <p:sp>
        <p:nvSpPr>
          <p:cNvPr id="3" name="Content Placeholder 2">
            <a:extLst>
              <a:ext uri="{FF2B5EF4-FFF2-40B4-BE49-F238E27FC236}">
                <a16:creationId xmlns:a16="http://schemas.microsoft.com/office/drawing/2014/main" xmlns="" id="{999DA840-26BE-0044-8102-FF28C75EDBA8}"/>
              </a:ext>
            </a:extLst>
          </p:cNvPr>
          <p:cNvSpPr>
            <a:spLocks noGrp="1"/>
          </p:cNvSpPr>
          <p:nvPr>
            <p:ph idx="1"/>
          </p:nvPr>
        </p:nvSpPr>
        <p:spPr/>
        <p:txBody>
          <a:bodyPr/>
          <a:lstStyle/>
          <a:p>
            <a:r>
              <a:rPr lang="en-US" dirty="0"/>
              <a:t>COVID complicated and continues to complicate numerous aspects of HIV care</a:t>
            </a:r>
          </a:p>
          <a:p>
            <a:pPr lvl="1"/>
            <a:r>
              <a:rPr lang="en-US" dirty="0"/>
              <a:t>Laboratory draws</a:t>
            </a:r>
          </a:p>
          <a:p>
            <a:pPr lvl="1"/>
            <a:r>
              <a:rPr lang="en-US" dirty="0"/>
              <a:t>Face to Face versus Virtual visits</a:t>
            </a:r>
          </a:p>
          <a:p>
            <a:pPr lvl="1"/>
            <a:r>
              <a:rPr lang="en-US" dirty="0"/>
              <a:t>Regimen changes/complexities</a:t>
            </a:r>
          </a:p>
          <a:p>
            <a:pPr lvl="1"/>
            <a:r>
              <a:rPr lang="en-US" dirty="0"/>
              <a:t>Prior Authorization timing</a:t>
            </a:r>
          </a:p>
          <a:p>
            <a:pPr lvl="1"/>
            <a:r>
              <a:rPr lang="en-US" dirty="0"/>
              <a:t>Even if on Ibalizumab, patient concerns about safety, etc</a:t>
            </a:r>
          </a:p>
          <a:p>
            <a:pPr lvl="1"/>
            <a:endParaRPr lang="en-US" dirty="0"/>
          </a:p>
        </p:txBody>
      </p:sp>
      <p:sp>
        <p:nvSpPr>
          <p:cNvPr id="4" name="Slide Number Placeholder 3">
            <a:extLst>
              <a:ext uri="{FF2B5EF4-FFF2-40B4-BE49-F238E27FC236}">
                <a16:creationId xmlns:a16="http://schemas.microsoft.com/office/drawing/2014/main" xmlns="" id="{318267C5-A3F3-424B-84E3-9E5B6539404C}"/>
              </a:ext>
            </a:extLst>
          </p:cNvPr>
          <p:cNvSpPr>
            <a:spLocks noGrp="1"/>
          </p:cNvSpPr>
          <p:nvPr>
            <p:ph type="sldNum" sz="quarter" idx="12"/>
          </p:nvPr>
        </p:nvSpPr>
        <p:spPr/>
        <p:txBody>
          <a:bodyPr/>
          <a:lstStyle/>
          <a:p>
            <a:fld id="{1D2EA5EF-C699-AF4C-BA42-C0A1CAAB713C}" type="slidenum">
              <a:rPr lang="en-US" smtClean="0">
                <a:solidFill>
                  <a:srgbClr val="FFFFFF"/>
                </a:solidFill>
              </a:rPr>
              <a:pPr/>
              <a:t>43</a:t>
            </a:fld>
            <a:endParaRPr lang="en-US" dirty="0">
              <a:solidFill>
                <a:srgbClr val="FFFFFF"/>
              </a:solidFill>
            </a:endParaRPr>
          </a:p>
        </p:txBody>
      </p:sp>
    </p:spTree>
    <p:extLst>
      <p:ext uri="{BB962C8B-B14F-4D97-AF65-F5344CB8AC3E}">
        <p14:creationId xmlns:p14="http://schemas.microsoft.com/office/powerpoint/2010/main" val="3618671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D2DDFA-C574-6345-9289-48D91E407410}"/>
              </a:ext>
            </a:extLst>
          </p:cNvPr>
          <p:cNvSpPr>
            <a:spLocks noGrp="1"/>
          </p:cNvSpPr>
          <p:nvPr>
            <p:ph type="title"/>
          </p:nvPr>
        </p:nvSpPr>
        <p:spPr/>
        <p:txBody>
          <a:bodyPr/>
          <a:lstStyle/>
          <a:p>
            <a:r>
              <a:rPr lang="en-US" dirty="0"/>
              <a:t>New Stanford Database Analysis, Summer 2020</a:t>
            </a:r>
          </a:p>
        </p:txBody>
      </p:sp>
      <p:sp>
        <p:nvSpPr>
          <p:cNvPr id="3" name="Slide Number Placeholder 2">
            <a:extLst>
              <a:ext uri="{FF2B5EF4-FFF2-40B4-BE49-F238E27FC236}">
                <a16:creationId xmlns:a16="http://schemas.microsoft.com/office/drawing/2014/main" xmlns="" id="{75D9C0D9-5C8C-CF41-91C9-3C89878AA585}"/>
              </a:ext>
            </a:extLst>
          </p:cNvPr>
          <p:cNvSpPr>
            <a:spLocks noGrp="1"/>
          </p:cNvSpPr>
          <p:nvPr>
            <p:ph type="sldNum" sz="quarter" idx="12"/>
          </p:nvPr>
        </p:nvSpPr>
        <p:spPr/>
        <p:txBody>
          <a:bodyPr/>
          <a:lstStyle/>
          <a:p>
            <a:fld id="{1D2EA5EF-C699-AF4C-BA42-C0A1CAAB713C}" type="slidenum">
              <a:rPr lang="en-US" smtClean="0">
                <a:solidFill>
                  <a:srgbClr val="FFFFFF"/>
                </a:solidFill>
              </a:rPr>
              <a:pPr/>
              <a:t>44</a:t>
            </a:fld>
            <a:endParaRPr lang="en-US" dirty="0">
              <a:solidFill>
                <a:srgbClr val="FFFFFF"/>
              </a:solidFill>
            </a:endParaRPr>
          </a:p>
        </p:txBody>
      </p:sp>
      <p:pic>
        <p:nvPicPr>
          <p:cNvPr id="5" name="Picture 4">
            <a:extLst>
              <a:ext uri="{FF2B5EF4-FFF2-40B4-BE49-F238E27FC236}">
                <a16:creationId xmlns:a16="http://schemas.microsoft.com/office/drawing/2014/main" xmlns="" id="{267E7F9F-20D6-6146-9673-447D64D494EB}"/>
              </a:ext>
            </a:extLst>
          </p:cNvPr>
          <p:cNvPicPr>
            <a:picLocks noChangeAspect="1"/>
          </p:cNvPicPr>
          <p:nvPr/>
        </p:nvPicPr>
        <p:blipFill>
          <a:blip r:embed="rId2"/>
          <a:stretch>
            <a:fillRect/>
          </a:stretch>
        </p:blipFill>
        <p:spPr>
          <a:xfrm>
            <a:off x="597052" y="1771672"/>
            <a:ext cx="7061200" cy="3022600"/>
          </a:xfrm>
          <a:prstGeom prst="rect">
            <a:avLst/>
          </a:prstGeom>
        </p:spPr>
      </p:pic>
    </p:spTree>
    <p:extLst>
      <p:ext uri="{BB962C8B-B14F-4D97-AF65-F5344CB8AC3E}">
        <p14:creationId xmlns:p14="http://schemas.microsoft.com/office/powerpoint/2010/main" val="3717930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D2DDFA-C574-6345-9289-48D91E407410}"/>
              </a:ext>
            </a:extLst>
          </p:cNvPr>
          <p:cNvSpPr>
            <a:spLocks noGrp="1"/>
          </p:cNvSpPr>
          <p:nvPr>
            <p:ph type="title"/>
          </p:nvPr>
        </p:nvSpPr>
        <p:spPr>
          <a:xfrm>
            <a:off x="457202" y="673968"/>
            <a:ext cx="3835099" cy="1143000"/>
          </a:xfrm>
        </p:spPr>
        <p:txBody>
          <a:bodyPr/>
          <a:lstStyle/>
          <a:p>
            <a:r>
              <a:rPr lang="en-US" dirty="0"/>
              <a:t>New Stanford Database Analysis</a:t>
            </a:r>
            <a:br>
              <a:rPr lang="en-US" dirty="0"/>
            </a:br>
            <a:r>
              <a:rPr lang="en-US" dirty="0"/>
              <a:t>Summer 2020</a:t>
            </a:r>
          </a:p>
        </p:txBody>
      </p:sp>
      <p:sp>
        <p:nvSpPr>
          <p:cNvPr id="3" name="Slide Number Placeholder 2">
            <a:extLst>
              <a:ext uri="{FF2B5EF4-FFF2-40B4-BE49-F238E27FC236}">
                <a16:creationId xmlns:a16="http://schemas.microsoft.com/office/drawing/2014/main" xmlns="" id="{75D9C0D9-5C8C-CF41-91C9-3C89878AA585}"/>
              </a:ext>
            </a:extLst>
          </p:cNvPr>
          <p:cNvSpPr>
            <a:spLocks noGrp="1"/>
          </p:cNvSpPr>
          <p:nvPr>
            <p:ph type="sldNum" sz="quarter" idx="12"/>
          </p:nvPr>
        </p:nvSpPr>
        <p:spPr/>
        <p:txBody>
          <a:bodyPr/>
          <a:lstStyle/>
          <a:p>
            <a:fld id="{1D2EA5EF-C699-AF4C-BA42-C0A1CAAB713C}" type="slidenum">
              <a:rPr lang="en-US" smtClean="0">
                <a:solidFill>
                  <a:srgbClr val="FFFFFF"/>
                </a:solidFill>
              </a:rPr>
              <a:pPr/>
              <a:t>45</a:t>
            </a:fld>
            <a:endParaRPr lang="en-US" dirty="0">
              <a:solidFill>
                <a:srgbClr val="FFFFFF"/>
              </a:solidFill>
            </a:endParaRPr>
          </a:p>
        </p:txBody>
      </p:sp>
      <p:pic>
        <p:nvPicPr>
          <p:cNvPr id="9" name="Picture 8">
            <a:extLst>
              <a:ext uri="{FF2B5EF4-FFF2-40B4-BE49-F238E27FC236}">
                <a16:creationId xmlns:a16="http://schemas.microsoft.com/office/drawing/2014/main" xmlns="" id="{E4217896-85B9-9444-9ACB-5A71E329714C}"/>
              </a:ext>
            </a:extLst>
          </p:cNvPr>
          <p:cNvPicPr>
            <a:picLocks noChangeAspect="1"/>
          </p:cNvPicPr>
          <p:nvPr/>
        </p:nvPicPr>
        <p:blipFill>
          <a:blip r:embed="rId2"/>
          <a:stretch>
            <a:fillRect/>
          </a:stretch>
        </p:blipFill>
        <p:spPr>
          <a:xfrm>
            <a:off x="435686" y="3390951"/>
            <a:ext cx="7758545" cy="2231350"/>
          </a:xfrm>
          <a:prstGeom prst="rect">
            <a:avLst/>
          </a:prstGeom>
        </p:spPr>
      </p:pic>
      <p:sp>
        <p:nvSpPr>
          <p:cNvPr id="4" name="Down Arrow 3">
            <a:extLst>
              <a:ext uri="{FF2B5EF4-FFF2-40B4-BE49-F238E27FC236}">
                <a16:creationId xmlns:a16="http://schemas.microsoft.com/office/drawing/2014/main" xmlns="" id="{F8EC54DE-7EC6-5647-9A23-1B9BECA57F86}"/>
              </a:ext>
            </a:extLst>
          </p:cNvPr>
          <p:cNvSpPr/>
          <p:nvPr/>
        </p:nvSpPr>
        <p:spPr>
          <a:xfrm>
            <a:off x="3001384" y="3155899"/>
            <a:ext cx="96819" cy="597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2EC8B613-F163-354E-A767-12C6FA9BE1BE}"/>
              </a:ext>
            </a:extLst>
          </p:cNvPr>
          <p:cNvPicPr>
            <a:picLocks noChangeAspect="1"/>
          </p:cNvPicPr>
          <p:nvPr/>
        </p:nvPicPr>
        <p:blipFill>
          <a:blip r:embed="rId3"/>
          <a:stretch>
            <a:fillRect/>
          </a:stretch>
        </p:blipFill>
        <p:spPr>
          <a:xfrm>
            <a:off x="4196605" y="229094"/>
            <a:ext cx="4711700" cy="3390900"/>
          </a:xfrm>
          <a:prstGeom prst="rect">
            <a:avLst/>
          </a:prstGeom>
        </p:spPr>
      </p:pic>
      <p:sp>
        <p:nvSpPr>
          <p:cNvPr id="8" name="TextBox 7">
            <a:extLst>
              <a:ext uri="{FF2B5EF4-FFF2-40B4-BE49-F238E27FC236}">
                <a16:creationId xmlns:a16="http://schemas.microsoft.com/office/drawing/2014/main" xmlns="" id="{4662BA09-790F-F44B-AA01-DC90B70B5456}"/>
              </a:ext>
            </a:extLst>
          </p:cNvPr>
          <p:cNvSpPr txBox="1"/>
          <p:nvPr/>
        </p:nvSpPr>
        <p:spPr>
          <a:xfrm>
            <a:off x="921349" y="2509568"/>
            <a:ext cx="3437801" cy="646331"/>
          </a:xfrm>
          <a:prstGeom prst="rect">
            <a:avLst/>
          </a:prstGeom>
          <a:noFill/>
        </p:spPr>
        <p:txBody>
          <a:bodyPr wrap="none" rtlCol="0">
            <a:spAutoFit/>
          </a:bodyPr>
          <a:lstStyle/>
          <a:p>
            <a:r>
              <a:rPr lang="en-US" dirty="0"/>
              <a:t>AZT active, patient had severe</a:t>
            </a:r>
          </a:p>
          <a:p>
            <a:r>
              <a:rPr lang="en-US" dirty="0"/>
              <a:t>Headaches when used in past</a:t>
            </a:r>
          </a:p>
        </p:txBody>
      </p:sp>
      <p:grpSp>
        <p:nvGrpSpPr>
          <p:cNvPr id="5" name="Group 4">
            <a:extLst>
              <a:ext uri="{FF2B5EF4-FFF2-40B4-BE49-F238E27FC236}">
                <a16:creationId xmlns:a16="http://schemas.microsoft.com/office/drawing/2014/main" xmlns="" id="{2CA2428A-3EAD-3A41-BA8E-49112F074145}"/>
              </a:ext>
            </a:extLst>
          </p:cNvPr>
          <p:cNvGrpSpPr/>
          <p:nvPr/>
        </p:nvGrpSpPr>
        <p:grpSpPr>
          <a:xfrm>
            <a:off x="256047" y="5497335"/>
            <a:ext cx="8571577" cy="595242"/>
            <a:chOff x="256047" y="5497335"/>
            <a:chExt cx="8571577" cy="595242"/>
          </a:xfrm>
        </p:grpSpPr>
        <p:sp>
          <p:nvSpPr>
            <p:cNvPr id="12" name="TextBox 11">
              <a:extLst>
                <a:ext uri="{FF2B5EF4-FFF2-40B4-BE49-F238E27FC236}">
                  <a16:creationId xmlns:a16="http://schemas.microsoft.com/office/drawing/2014/main" xmlns="" id="{2ECC7E9D-A089-DC4C-ACAC-D5B780923FE5}"/>
                </a:ext>
              </a:extLst>
            </p:cNvPr>
            <p:cNvSpPr txBox="1"/>
            <p:nvPr/>
          </p:nvSpPr>
          <p:spPr>
            <a:xfrm>
              <a:off x="256047" y="5723245"/>
              <a:ext cx="8571577" cy="369332"/>
            </a:xfrm>
            <a:prstGeom prst="rect">
              <a:avLst/>
            </a:prstGeom>
            <a:noFill/>
            <a:ln>
              <a:solidFill>
                <a:schemeClr val="tx1"/>
              </a:solidFill>
            </a:ln>
          </p:spPr>
          <p:txBody>
            <a:bodyPr wrap="none" rtlCol="0">
              <a:spAutoFit/>
            </a:bodyPr>
            <a:lstStyle/>
            <a:p>
              <a:r>
                <a:rPr lang="en-US" dirty="0"/>
                <a:t>Mutation Score – Higher is worse, lower is better – Calculated for each medication</a:t>
              </a:r>
            </a:p>
          </p:txBody>
        </p:sp>
        <p:cxnSp>
          <p:nvCxnSpPr>
            <p:cNvPr id="13" name="Straight Arrow Connector 12">
              <a:extLst>
                <a:ext uri="{FF2B5EF4-FFF2-40B4-BE49-F238E27FC236}">
                  <a16:creationId xmlns:a16="http://schemas.microsoft.com/office/drawing/2014/main" xmlns="" id="{DDD898DE-0913-C746-A3B8-1D079D2DDE09}"/>
                </a:ext>
              </a:extLst>
            </p:cNvPr>
            <p:cNvCxnSpPr/>
            <p:nvPr/>
          </p:nvCxnSpPr>
          <p:spPr>
            <a:xfrm flipV="1">
              <a:off x="1719089" y="5518850"/>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B9F1FAFB-9EC9-504F-B6E3-81D990F4F610}"/>
                </a:ext>
              </a:extLst>
            </p:cNvPr>
            <p:cNvCxnSpPr/>
            <p:nvPr/>
          </p:nvCxnSpPr>
          <p:spPr>
            <a:xfrm flipV="1">
              <a:off x="3022553" y="5529608"/>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D06C70E4-E287-F74A-9159-DF1BAB80B32F}"/>
                </a:ext>
              </a:extLst>
            </p:cNvPr>
            <p:cNvCxnSpPr/>
            <p:nvPr/>
          </p:nvCxnSpPr>
          <p:spPr>
            <a:xfrm flipV="1">
              <a:off x="4315260" y="5511679"/>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1E5FC306-30CD-484F-ACCF-7B6F8DFABA68}"/>
                </a:ext>
              </a:extLst>
            </p:cNvPr>
            <p:cNvCxnSpPr/>
            <p:nvPr/>
          </p:nvCxnSpPr>
          <p:spPr>
            <a:xfrm flipV="1">
              <a:off x="5607969" y="5497335"/>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2328F595-C3D2-2D49-A928-B56B105B7661}"/>
                </a:ext>
              </a:extLst>
            </p:cNvPr>
            <p:cNvCxnSpPr/>
            <p:nvPr/>
          </p:nvCxnSpPr>
          <p:spPr>
            <a:xfrm flipV="1">
              <a:off x="6943715" y="5508093"/>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4374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94A375D-D8F1-CB4C-8FFF-CBE6C27D5D98}"/>
              </a:ext>
            </a:extLst>
          </p:cNvPr>
          <p:cNvSpPr>
            <a:spLocks noGrp="1"/>
          </p:cNvSpPr>
          <p:nvPr>
            <p:ph type="sldNum" sz="quarter" idx="12"/>
          </p:nvPr>
        </p:nvSpPr>
        <p:spPr/>
        <p:txBody>
          <a:bodyPr/>
          <a:lstStyle/>
          <a:p>
            <a:fld id="{1D2EA5EF-C699-AF4C-BA42-C0A1CAAB713C}" type="slidenum">
              <a:rPr lang="en-US" smtClean="0">
                <a:solidFill>
                  <a:srgbClr val="FFFFFF"/>
                </a:solidFill>
              </a:rPr>
              <a:pPr/>
              <a:t>46</a:t>
            </a:fld>
            <a:endParaRPr lang="en-US" dirty="0">
              <a:solidFill>
                <a:srgbClr val="FFFFFF"/>
              </a:solidFill>
            </a:endParaRPr>
          </a:p>
        </p:txBody>
      </p:sp>
      <p:pic>
        <p:nvPicPr>
          <p:cNvPr id="5" name="Picture 4">
            <a:extLst>
              <a:ext uri="{FF2B5EF4-FFF2-40B4-BE49-F238E27FC236}">
                <a16:creationId xmlns:a16="http://schemas.microsoft.com/office/drawing/2014/main" xmlns="" id="{FA183EF1-04D7-D146-B4A2-7C3A8C1D5B33}"/>
              </a:ext>
            </a:extLst>
          </p:cNvPr>
          <p:cNvPicPr>
            <a:picLocks noChangeAspect="1"/>
          </p:cNvPicPr>
          <p:nvPr/>
        </p:nvPicPr>
        <p:blipFill>
          <a:blip r:embed="rId2"/>
          <a:stretch>
            <a:fillRect/>
          </a:stretch>
        </p:blipFill>
        <p:spPr>
          <a:xfrm>
            <a:off x="632746" y="117121"/>
            <a:ext cx="7514092" cy="5769209"/>
          </a:xfrm>
          <a:prstGeom prst="rect">
            <a:avLst/>
          </a:prstGeom>
        </p:spPr>
      </p:pic>
      <p:sp>
        <p:nvSpPr>
          <p:cNvPr id="2" name="Title 1">
            <a:extLst>
              <a:ext uri="{FF2B5EF4-FFF2-40B4-BE49-F238E27FC236}">
                <a16:creationId xmlns:a16="http://schemas.microsoft.com/office/drawing/2014/main" xmlns="" id="{6CBEC426-8BAB-A44A-9356-12C7B45985FF}"/>
              </a:ext>
            </a:extLst>
          </p:cNvPr>
          <p:cNvSpPr>
            <a:spLocks noGrp="1"/>
          </p:cNvSpPr>
          <p:nvPr>
            <p:ph type="title"/>
          </p:nvPr>
        </p:nvSpPr>
        <p:spPr>
          <a:xfrm>
            <a:off x="3976015" y="392974"/>
            <a:ext cx="4555773" cy="1143000"/>
          </a:xfrm>
        </p:spPr>
        <p:txBody>
          <a:bodyPr/>
          <a:lstStyle/>
          <a:p>
            <a:r>
              <a:rPr lang="en-US" dirty="0"/>
              <a:t>New Stanford Database Analysis</a:t>
            </a:r>
            <a:br>
              <a:rPr lang="en-US" dirty="0"/>
            </a:br>
            <a:r>
              <a:rPr lang="en-US" dirty="0"/>
              <a:t>Summer 2020</a:t>
            </a:r>
          </a:p>
        </p:txBody>
      </p:sp>
      <p:sp>
        <p:nvSpPr>
          <p:cNvPr id="7" name="Rectangle 6">
            <a:extLst>
              <a:ext uri="{FF2B5EF4-FFF2-40B4-BE49-F238E27FC236}">
                <a16:creationId xmlns:a16="http://schemas.microsoft.com/office/drawing/2014/main" xmlns="" id="{6025A1BB-4A6B-2743-B395-390928B1C318}"/>
              </a:ext>
            </a:extLst>
          </p:cNvPr>
          <p:cNvSpPr/>
          <p:nvPr/>
        </p:nvSpPr>
        <p:spPr>
          <a:xfrm>
            <a:off x="494852" y="451818"/>
            <a:ext cx="3173506" cy="129091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3D3E615B-093C-7640-9F7F-0CB6B0084DB2}"/>
              </a:ext>
            </a:extLst>
          </p:cNvPr>
          <p:cNvSpPr/>
          <p:nvPr/>
        </p:nvSpPr>
        <p:spPr>
          <a:xfrm>
            <a:off x="589714" y="5637004"/>
            <a:ext cx="3173506" cy="27084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9FAD7D9B-9851-E446-A0A3-A2460F07C662}"/>
              </a:ext>
            </a:extLst>
          </p:cNvPr>
          <p:cNvSpPr txBox="1"/>
          <p:nvPr/>
        </p:nvSpPr>
        <p:spPr>
          <a:xfrm>
            <a:off x="1009194" y="5858489"/>
            <a:ext cx="7019870" cy="369332"/>
          </a:xfrm>
          <a:prstGeom prst="rect">
            <a:avLst/>
          </a:prstGeom>
          <a:noFill/>
        </p:spPr>
        <p:txBody>
          <a:bodyPr wrap="none" rtlCol="0">
            <a:spAutoFit/>
          </a:bodyPr>
          <a:lstStyle/>
          <a:p>
            <a:r>
              <a:rPr lang="en-US" dirty="0"/>
              <a:t>Note both DTG and BIC are equal for scoring, high level resistance</a:t>
            </a:r>
          </a:p>
        </p:txBody>
      </p:sp>
    </p:spTree>
    <p:extLst>
      <p:ext uri="{BB962C8B-B14F-4D97-AF65-F5344CB8AC3E}">
        <p14:creationId xmlns:p14="http://schemas.microsoft.com/office/powerpoint/2010/main" val="869873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FC7318-5DA5-B240-9021-4B17AC5F5D3B}"/>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xmlns="" id="{F3E5B785-EC35-2F4C-932D-B2DA335911BA}"/>
              </a:ext>
            </a:extLst>
          </p:cNvPr>
          <p:cNvSpPr>
            <a:spLocks noGrp="1"/>
          </p:cNvSpPr>
          <p:nvPr>
            <p:ph type="sldNum" sz="quarter" idx="12"/>
          </p:nvPr>
        </p:nvSpPr>
        <p:spPr/>
        <p:txBody>
          <a:bodyPr/>
          <a:lstStyle/>
          <a:p>
            <a:fld id="{1D2EA5EF-C699-AF4C-BA42-C0A1CAAB713C}" type="slidenum">
              <a:rPr lang="en-US" smtClean="0">
                <a:solidFill>
                  <a:srgbClr val="FFFFFF"/>
                </a:solidFill>
              </a:rPr>
              <a:pPr/>
              <a:t>47</a:t>
            </a:fld>
            <a:endParaRPr lang="en-US" dirty="0">
              <a:solidFill>
                <a:srgbClr val="FFFFFF"/>
              </a:solidFill>
            </a:endParaRPr>
          </a:p>
        </p:txBody>
      </p:sp>
      <p:pic>
        <p:nvPicPr>
          <p:cNvPr id="5" name="Picture 4">
            <a:extLst>
              <a:ext uri="{FF2B5EF4-FFF2-40B4-BE49-F238E27FC236}">
                <a16:creationId xmlns:a16="http://schemas.microsoft.com/office/drawing/2014/main" xmlns="" id="{503FB07F-2561-A942-9252-CE2689D54A9B}"/>
              </a:ext>
            </a:extLst>
          </p:cNvPr>
          <p:cNvPicPr>
            <a:picLocks noChangeAspect="1"/>
          </p:cNvPicPr>
          <p:nvPr/>
        </p:nvPicPr>
        <p:blipFill>
          <a:blip r:embed="rId2"/>
          <a:stretch>
            <a:fillRect/>
          </a:stretch>
        </p:blipFill>
        <p:spPr>
          <a:xfrm>
            <a:off x="0" y="0"/>
            <a:ext cx="9144000" cy="3516923"/>
          </a:xfrm>
          <a:prstGeom prst="rect">
            <a:avLst/>
          </a:prstGeom>
        </p:spPr>
      </p:pic>
      <p:pic>
        <p:nvPicPr>
          <p:cNvPr id="7" name="Picture 6">
            <a:extLst>
              <a:ext uri="{FF2B5EF4-FFF2-40B4-BE49-F238E27FC236}">
                <a16:creationId xmlns:a16="http://schemas.microsoft.com/office/drawing/2014/main" xmlns="" id="{1D2086DD-7072-2745-B46D-E566E1F6DB92}"/>
              </a:ext>
            </a:extLst>
          </p:cNvPr>
          <p:cNvPicPr>
            <a:picLocks noChangeAspect="1"/>
          </p:cNvPicPr>
          <p:nvPr/>
        </p:nvPicPr>
        <p:blipFill>
          <a:blip r:embed="rId3"/>
          <a:stretch>
            <a:fillRect/>
          </a:stretch>
        </p:blipFill>
        <p:spPr>
          <a:xfrm>
            <a:off x="-63572" y="2563693"/>
            <a:ext cx="9144000" cy="2786144"/>
          </a:xfrm>
          <a:prstGeom prst="rect">
            <a:avLst/>
          </a:prstGeom>
        </p:spPr>
      </p:pic>
      <p:pic>
        <p:nvPicPr>
          <p:cNvPr id="9" name="Picture 8">
            <a:extLst>
              <a:ext uri="{FF2B5EF4-FFF2-40B4-BE49-F238E27FC236}">
                <a16:creationId xmlns:a16="http://schemas.microsoft.com/office/drawing/2014/main" xmlns="" id="{B81CDF78-F2D6-E842-B6F2-36674749227E}"/>
              </a:ext>
            </a:extLst>
          </p:cNvPr>
          <p:cNvPicPr>
            <a:picLocks noChangeAspect="1"/>
          </p:cNvPicPr>
          <p:nvPr/>
        </p:nvPicPr>
        <p:blipFill>
          <a:blip r:embed="rId4"/>
          <a:stretch>
            <a:fillRect/>
          </a:stretch>
        </p:blipFill>
        <p:spPr>
          <a:xfrm>
            <a:off x="822571" y="5680566"/>
            <a:ext cx="7950200" cy="800100"/>
          </a:xfrm>
          <a:prstGeom prst="rect">
            <a:avLst/>
          </a:prstGeom>
        </p:spPr>
      </p:pic>
    </p:spTree>
    <p:extLst>
      <p:ext uri="{BB962C8B-B14F-4D97-AF65-F5344CB8AC3E}">
        <p14:creationId xmlns:p14="http://schemas.microsoft.com/office/powerpoint/2010/main" val="1178830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4DEBFB-5521-0B44-98A1-28563030BB66}"/>
              </a:ext>
            </a:extLst>
          </p:cNvPr>
          <p:cNvSpPr>
            <a:spLocks noGrp="1"/>
          </p:cNvSpPr>
          <p:nvPr>
            <p:ph type="title"/>
          </p:nvPr>
        </p:nvSpPr>
        <p:spPr/>
        <p:txBody>
          <a:bodyPr/>
          <a:lstStyle/>
          <a:p>
            <a:r>
              <a:rPr lang="en-US" dirty="0"/>
              <a:t>Is Fostemsavir an option?</a:t>
            </a:r>
          </a:p>
        </p:txBody>
      </p:sp>
      <p:sp>
        <p:nvSpPr>
          <p:cNvPr id="3" name="Content Placeholder 2">
            <a:extLst>
              <a:ext uri="{FF2B5EF4-FFF2-40B4-BE49-F238E27FC236}">
                <a16:creationId xmlns:a16="http://schemas.microsoft.com/office/drawing/2014/main" xmlns="" id="{EB933E38-2DDE-904D-BF75-448A9071A218}"/>
              </a:ext>
            </a:extLst>
          </p:cNvPr>
          <p:cNvSpPr>
            <a:spLocks noGrp="1"/>
          </p:cNvSpPr>
          <p:nvPr>
            <p:ph idx="1"/>
          </p:nvPr>
        </p:nvSpPr>
        <p:spPr/>
        <p:txBody>
          <a:bodyPr>
            <a:normAutofit/>
          </a:bodyPr>
          <a:lstStyle/>
          <a:p>
            <a:r>
              <a:rPr lang="en-US" b="1" dirty="0"/>
              <a:t>Prodrug of temsavir</a:t>
            </a:r>
          </a:p>
          <a:p>
            <a:r>
              <a:rPr lang="en-US" b="1" dirty="0"/>
              <a:t>Gp120 directed attachment inhibitor</a:t>
            </a:r>
          </a:p>
          <a:p>
            <a:r>
              <a:rPr lang="en-US" b="1" dirty="0"/>
              <a:t>Indication</a:t>
            </a:r>
          </a:p>
          <a:p>
            <a:pPr lvl="1"/>
            <a:r>
              <a:rPr lang="en-US" dirty="0"/>
              <a:t>Use in combination with other antiretrovirals to treat HIV-1 infection in heavily treatment-experienced adults with multidrug-resistant HIV-1 infection failing their current ARV regimen due to resistance, intolerance, or safety considerations</a:t>
            </a:r>
          </a:p>
          <a:p>
            <a:r>
              <a:rPr lang="en-US" b="1" dirty="0"/>
              <a:t>Dosing</a:t>
            </a:r>
          </a:p>
          <a:p>
            <a:pPr lvl="1"/>
            <a:r>
              <a:rPr lang="en-US" dirty="0"/>
              <a:t>Extended Release 600mg tablets with or without food twice daily – DO NOT CRUSH</a:t>
            </a:r>
          </a:p>
        </p:txBody>
      </p:sp>
      <p:sp>
        <p:nvSpPr>
          <p:cNvPr id="4" name="Slide Number Placeholder 3">
            <a:extLst>
              <a:ext uri="{FF2B5EF4-FFF2-40B4-BE49-F238E27FC236}">
                <a16:creationId xmlns:a16="http://schemas.microsoft.com/office/drawing/2014/main" xmlns="" id="{255CF4AA-F82A-5C4E-AED6-93B85FF2A94E}"/>
              </a:ext>
            </a:extLst>
          </p:cNvPr>
          <p:cNvSpPr>
            <a:spLocks noGrp="1"/>
          </p:cNvSpPr>
          <p:nvPr>
            <p:ph type="sldNum" sz="quarter" idx="12"/>
          </p:nvPr>
        </p:nvSpPr>
        <p:spPr/>
        <p:txBody>
          <a:bodyPr/>
          <a:lstStyle/>
          <a:p>
            <a:fld id="{1D2EA5EF-C699-AF4C-BA42-C0A1CAAB713C}" type="slidenum">
              <a:rPr lang="en-US" smtClean="0">
                <a:solidFill>
                  <a:srgbClr val="FFFFFF"/>
                </a:solidFill>
              </a:rPr>
              <a:pPr/>
              <a:t>48</a:t>
            </a:fld>
            <a:endParaRPr lang="en-US" dirty="0">
              <a:solidFill>
                <a:srgbClr val="FFFFFF"/>
              </a:solidFill>
            </a:endParaRPr>
          </a:p>
        </p:txBody>
      </p:sp>
      <p:sp>
        <p:nvSpPr>
          <p:cNvPr id="6" name="TextBox 5">
            <a:extLst>
              <a:ext uri="{FF2B5EF4-FFF2-40B4-BE49-F238E27FC236}">
                <a16:creationId xmlns:a16="http://schemas.microsoft.com/office/drawing/2014/main" xmlns="" id="{AE6EEE8F-B7E4-444A-B915-5A012223D900}"/>
              </a:ext>
            </a:extLst>
          </p:cNvPr>
          <p:cNvSpPr txBox="1"/>
          <p:nvPr/>
        </p:nvSpPr>
        <p:spPr>
          <a:xfrm>
            <a:off x="1853812" y="6365502"/>
            <a:ext cx="3738972" cy="276999"/>
          </a:xfrm>
          <a:prstGeom prst="rect">
            <a:avLst/>
          </a:prstGeom>
          <a:noFill/>
        </p:spPr>
        <p:txBody>
          <a:bodyPr wrap="none" rtlCol="0">
            <a:spAutoFit/>
          </a:bodyPr>
          <a:lstStyle/>
          <a:p>
            <a:r>
              <a:rPr lang="en-US" sz="1200" dirty="0">
                <a:solidFill>
                  <a:schemeClr val="bg1"/>
                </a:solidFill>
              </a:rPr>
              <a:t>Rukobia Product Information. ViiV Healthcare, 2020 </a:t>
            </a:r>
          </a:p>
        </p:txBody>
      </p:sp>
    </p:spTree>
    <p:extLst>
      <p:ext uri="{BB962C8B-B14F-4D97-AF65-F5344CB8AC3E}">
        <p14:creationId xmlns:p14="http://schemas.microsoft.com/office/powerpoint/2010/main" val="3964055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88D2E-D1C8-8445-B834-E8AA0CA50953}"/>
              </a:ext>
            </a:extLst>
          </p:cNvPr>
          <p:cNvSpPr>
            <a:spLocks noGrp="1"/>
          </p:cNvSpPr>
          <p:nvPr>
            <p:ph type="title"/>
          </p:nvPr>
        </p:nvSpPr>
        <p:spPr/>
        <p:txBody>
          <a:bodyPr/>
          <a:lstStyle/>
          <a:p>
            <a:r>
              <a:rPr lang="en-US" dirty="0"/>
              <a:t>Fostemsavir, Adverse Events</a:t>
            </a:r>
          </a:p>
        </p:txBody>
      </p:sp>
      <p:sp>
        <p:nvSpPr>
          <p:cNvPr id="3" name="Content Placeholder 2">
            <a:extLst>
              <a:ext uri="{FF2B5EF4-FFF2-40B4-BE49-F238E27FC236}">
                <a16:creationId xmlns:a16="http://schemas.microsoft.com/office/drawing/2014/main" xmlns="" id="{31E03C61-81AE-3A45-9975-C563BD14737D}"/>
              </a:ext>
            </a:extLst>
          </p:cNvPr>
          <p:cNvSpPr>
            <a:spLocks noGrp="1"/>
          </p:cNvSpPr>
          <p:nvPr>
            <p:ph idx="1"/>
          </p:nvPr>
        </p:nvSpPr>
        <p:spPr/>
        <p:txBody>
          <a:bodyPr>
            <a:normAutofit fontScale="92500"/>
          </a:bodyPr>
          <a:lstStyle/>
          <a:p>
            <a:r>
              <a:rPr lang="en-US" b="1" dirty="0"/>
              <a:t>Adverse Events</a:t>
            </a:r>
            <a:endParaRPr lang="en-US" dirty="0"/>
          </a:p>
          <a:p>
            <a:pPr lvl="1"/>
            <a:r>
              <a:rPr lang="en-US" dirty="0"/>
              <a:t>Most common, observed in ≥5% of subjects, was nausea (10%)</a:t>
            </a:r>
          </a:p>
          <a:p>
            <a:pPr lvl="1"/>
            <a:r>
              <a:rPr lang="en-US" dirty="0"/>
              <a:t>81% of ARDs were mild or moderate in severity</a:t>
            </a:r>
            <a:endParaRPr lang="en-US" b="1" dirty="0"/>
          </a:p>
          <a:p>
            <a:r>
              <a:rPr lang="en-US" b="1" dirty="0"/>
              <a:t>QTc Prolongation </a:t>
            </a:r>
          </a:p>
          <a:p>
            <a:pPr lvl="1"/>
            <a:r>
              <a:rPr lang="en-US" dirty="0"/>
              <a:t>At doses of </a:t>
            </a:r>
            <a:r>
              <a:rPr lang="en-US" b="1" dirty="0"/>
              <a:t>2,400 mg twice daily</a:t>
            </a:r>
            <a:r>
              <a:rPr lang="en-US" dirty="0"/>
              <a:t>, fostemsavir has been shown to significantly prolong the QTc interval of the electrocardiogram</a:t>
            </a:r>
          </a:p>
          <a:p>
            <a:pPr lvl="2"/>
            <a:r>
              <a:rPr lang="en-US" dirty="0"/>
              <a:t>Caution in patients with a history of QTc interval prolongation or in patients with relevant pre-existing cardiac disease or who are taking drugs with a known risk of Torsade de Pointes</a:t>
            </a:r>
          </a:p>
          <a:p>
            <a:r>
              <a:rPr lang="en-US" b="1" dirty="0"/>
              <a:t>AST/ALT elevations in HBV or HCV co-infection</a:t>
            </a:r>
            <a:endParaRPr lang="en-US" dirty="0"/>
          </a:p>
          <a:p>
            <a:pPr lvl="1"/>
            <a:r>
              <a:rPr lang="en-US" dirty="0"/>
              <a:t>Monitoring AST/ALT </a:t>
            </a:r>
          </a:p>
          <a:p>
            <a:pPr lvl="1"/>
            <a:r>
              <a:rPr lang="en-US" dirty="0"/>
              <a:t>Maintain effective HBV therapy in patients co-infected HBV</a:t>
            </a:r>
          </a:p>
          <a:p>
            <a:endParaRPr lang="en-US" dirty="0"/>
          </a:p>
        </p:txBody>
      </p:sp>
      <p:sp>
        <p:nvSpPr>
          <p:cNvPr id="4" name="Slide Number Placeholder 3">
            <a:extLst>
              <a:ext uri="{FF2B5EF4-FFF2-40B4-BE49-F238E27FC236}">
                <a16:creationId xmlns:a16="http://schemas.microsoft.com/office/drawing/2014/main" xmlns="" id="{43CA6E6F-5A57-5E47-ABBB-FCCA10F801A2}"/>
              </a:ext>
            </a:extLst>
          </p:cNvPr>
          <p:cNvSpPr>
            <a:spLocks noGrp="1"/>
          </p:cNvSpPr>
          <p:nvPr>
            <p:ph type="sldNum" sz="quarter" idx="12"/>
          </p:nvPr>
        </p:nvSpPr>
        <p:spPr/>
        <p:txBody>
          <a:bodyPr/>
          <a:lstStyle/>
          <a:p>
            <a:fld id="{1D2EA5EF-C699-AF4C-BA42-C0A1CAAB713C}" type="slidenum">
              <a:rPr lang="en-US" smtClean="0">
                <a:solidFill>
                  <a:srgbClr val="FFFFFF"/>
                </a:solidFill>
              </a:rPr>
              <a:pPr/>
              <a:t>49</a:t>
            </a:fld>
            <a:endParaRPr lang="en-US" dirty="0">
              <a:solidFill>
                <a:srgbClr val="FFFFFF"/>
              </a:solidFill>
            </a:endParaRPr>
          </a:p>
        </p:txBody>
      </p:sp>
      <p:sp>
        <p:nvSpPr>
          <p:cNvPr id="5" name="TextBox 4">
            <a:extLst>
              <a:ext uri="{FF2B5EF4-FFF2-40B4-BE49-F238E27FC236}">
                <a16:creationId xmlns:a16="http://schemas.microsoft.com/office/drawing/2014/main" xmlns="" id="{F5C87EC1-8F7F-8441-A731-EF04C9FF6A59}"/>
              </a:ext>
            </a:extLst>
          </p:cNvPr>
          <p:cNvSpPr txBox="1"/>
          <p:nvPr/>
        </p:nvSpPr>
        <p:spPr>
          <a:xfrm>
            <a:off x="1853812" y="6365502"/>
            <a:ext cx="3738972" cy="276999"/>
          </a:xfrm>
          <a:prstGeom prst="rect">
            <a:avLst/>
          </a:prstGeom>
          <a:noFill/>
        </p:spPr>
        <p:txBody>
          <a:bodyPr wrap="none" rtlCol="0">
            <a:spAutoFit/>
          </a:bodyPr>
          <a:lstStyle/>
          <a:p>
            <a:r>
              <a:rPr lang="en-US" sz="1200" dirty="0">
                <a:solidFill>
                  <a:schemeClr val="bg1"/>
                </a:solidFill>
              </a:rPr>
              <a:t>Rukobia Product Information. ViiV Healthcare, 2020 </a:t>
            </a:r>
          </a:p>
        </p:txBody>
      </p:sp>
    </p:spTree>
    <p:extLst>
      <p:ext uri="{BB962C8B-B14F-4D97-AF65-F5344CB8AC3E}">
        <p14:creationId xmlns:p14="http://schemas.microsoft.com/office/powerpoint/2010/main" val="3150087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0310FC-FB90-564D-AB67-644FDA3E5F85}"/>
              </a:ext>
            </a:extLst>
          </p:cNvPr>
          <p:cNvSpPr>
            <a:spLocks noGrp="1"/>
          </p:cNvSpPr>
          <p:nvPr>
            <p:ph type="title"/>
          </p:nvPr>
        </p:nvSpPr>
        <p:spPr/>
        <p:txBody>
          <a:bodyPr/>
          <a:lstStyle/>
          <a:p>
            <a:r>
              <a:rPr lang="en-US" dirty="0"/>
              <a:t>Goals</a:t>
            </a:r>
          </a:p>
        </p:txBody>
      </p:sp>
      <p:sp>
        <p:nvSpPr>
          <p:cNvPr id="3" name="Content Placeholder 2">
            <a:extLst>
              <a:ext uri="{FF2B5EF4-FFF2-40B4-BE49-F238E27FC236}">
                <a16:creationId xmlns:a16="http://schemas.microsoft.com/office/drawing/2014/main" xmlns="" id="{AC73E8BD-372C-3945-A4EB-C03FAF0C218F}"/>
              </a:ext>
            </a:extLst>
          </p:cNvPr>
          <p:cNvSpPr>
            <a:spLocks noGrp="1"/>
          </p:cNvSpPr>
          <p:nvPr>
            <p:ph idx="1"/>
          </p:nvPr>
        </p:nvSpPr>
        <p:spPr/>
        <p:txBody>
          <a:bodyPr/>
          <a:lstStyle/>
          <a:p>
            <a:r>
              <a:rPr lang="en-US" dirty="0"/>
              <a:t>Provide basic overview of resistance testing</a:t>
            </a:r>
          </a:p>
          <a:p>
            <a:r>
              <a:rPr lang="en-US" dirty="0"/>
              <a:t>List key aspects of medications used in treatment experienced patients</a:t>
            </a:r>
          </a:p>
          <a:p>
            <a:r>
              <a:rPr lang="en-US" dirty="0"/>
              <a:t>Review newer medications and discuss their role in HIV treatment</a:t>
            </a:r>
          </a:p>
          <a:p>
            <a:r>
              <a:rPr lang="en-US" dirty="0"/>
              <a:t>Using cases, provide examples of complex resistance cases and regimen selection</a:t>
            </a:r>
          </a:p>
        </p:txBody>
      </p:sp>
      <p:sp>
        <p:nvSpPr>
          <p:cNvPr id="4" name="Slide Number Placeholder 3">
            <a:extLst>
              <a:ext uri="{FF2B5EF4-FFF2-40B4-BE49-F238E27FC236}">
                <a16:creationId xmlns:a16="http://schemas.microsoft.com/office/drawing/2014/main" xmlns="" id="{6527375C-306C-D449-9621-AD7BAE9F3F22}"/>
              </a:ext>
            </a:extLst>
          </p:cNvPr>
          <p:cNvSpPr>
            <a:spLocks noGrp="1"/>
          </p:cNvSpPr>
          <p:nvPr>
            <p:ph type="sldNum" sz="quarter" idx="12"/>
          </p:nvPr>
        </p:nvSpPr>
        <p:spPr/>
        <p:txBody>
          <a:bodyPr/>
          <a:lstStyle/>
          <a:p>
            <a:fld id="{1D2EA5EF-C699-AF4C-BA42-C0A1CAAB713C}" type="slidenum">
              <a:rPr lang="en-US" smtClean="0">
                <a:solidFill>
                  <a:srgbClr val="FFFFFF"/>
                </a:solidFill>
              </a:rPr>
              <a:pPr/>
              <a:t>5</a:t>
            </a:fld>
            <a:endParaRPr lang="en-US" dirty="0">
              <a:solidFill>
                <a:srgbClr val="FFFFFF"/>
              </a:solidFill>
            </a:endParaRPr>
          </a:p>
        </p:txBody>
      </p:sp>
    </p:spTree>
    <p:extLst>
      <p:ext uri="{BB962C8B-B14F-4D97-AF65-F5344CB8AC3E}">
        <p14:creationId xmlns:p14="http://schemas.microsoft.com/office/powerpoint/2010/main" val="2072627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82F98-7E36-AB44-B740-6540EEDE0AFF}"/>
              </a:ext>
            </a:extLst>
          </p:cNvPr>
          <p:cNvSpPr>
            <a:spLocks noGrp="1"/>
          </p:cNvSpPr>
          <p:nvPr>
            <p:ph type="title"/>
          </p:nvPr>
        </p:nvSpPr>
        <p:spPr/>
        <p:txBody>
          <a:bodyPr/>
          <a:lstStyle/>
          <a:p>
            <a:r>
              <a:rPr lang="en-US" dirty="0"/>
              <a:t>Fostemsavir – Contraindicated Medications</a:t>
            </a:r>
          </a:p>
        </p:txBody>
      </p:sp>
      <p:sp>
        <p:nvSpPr>
          <p:cNvPr id="8" name="Content Placeholder 7">
            <a:extLst>
              <a:ext uri="{FF2B5EF4-FFF2-40B4-BE49-F238E27FC236}">
                <a16:creationId xmlns:a16="http://schemas.microsoft.com/office/drawing/2014/main" xmlns="" id="{E600A768-D754-2C44-81DD-F7FE2D7C3D78}"/>
              </a:ext>
            </a:extLst>
          </p:cNvPr>
          <p:cNvSpPr>
            <a:spLocks noGrp="1"/>
          </p:cNvSpPr>
          <p:nvPr>
            <p:ph idx="1"/>
          </p:nvPr>
        </p:nvSpPr>
        <p:spPr>
          <a:xfrm>
            <a:off x="295837" y="5568468"/>
            <a:ext cx="8315569" cy="649451"/>
          </a:xfrm>
        </p:spPr>
        <p:txBody>
          <a:bodyPr>
            <a:normAutofit fontScale="92500" lnSpcReduction="20000"/>
          </a:bodyPr>
          <a:lstStyle/>
          <a:p>
            <a:r>
              <a:rPr lang="en-US" dirty="0"/>
              <a:t>Medications above are all inducers of CYP3A4 and will likely reduce drug levels of fostemsavir</a:t>
            </a:r>
          </a:p>
        </p:txBody>
      </p:sp>
      <p:sp>
        <p:nvSpPr>
          <p:cNvPr id="4" name="Slide Number Placeholder 3">
            <a:extLst>
              <a:ext uri="{FF2B5EF4-FFF2-40B4-BE49-F238E27FC236}">
                <a16:creationId xmlns:a16="http://schemas.microsoft.com/office/drawing/2014/main" xmlns="" id="{99D566BC-E5E4-2849-A6BA-F0DCEB456DA6}"/>
              </a:ext>
            </a:extLst>
          </p:cNvPr>
          <p:cNvSpPr>
            <a:spLocks noGrp="1"/>
          </p:cNvSpPr>
          <p:nvPr>
            <p:ph type="sldNum" sz="quarter" idx="12"/>
          </p:nvPr>
        </p:nvSpPr>
        <p:spPr/>
        <p:txBody>
          <a:bodyPr/>
          <a:lstStyle/>
          <a:p>
            <a:fld id="{1D2EA5EF-C699-AF4C-BA42-C0A1CAAB713C}" type="slidenum">
              <a:rPr lang="en-US" smtClean="0">
                <a:solidFill>
                  <a:srgbClr val="FFFFFF"/>
                </a:solidFill>
              </a:rPr>
              <a:pPr/>
              <a:t>50</a:t>
            </a:fld>
            <a:endParaRPr lang="en-US" dirty="0">
              <a:solidFill>
                <a:srgbClr val="FFFFFF"/>
              </a:solidFill>
            </a:endParaRPr>
          </a:p>
        </p:txBody>
      </p:sp>
      <p:graphicFrame>
        <p:nvGraphicFramePr>
          <p:cNvPr id="5" name="Table 4">
            <a:extLst>
              <a:ext uri="{FF2B5EF4-FFF2-40B4-BE49-F238E27FC236}">
                <a16:creationId xmlns:a16="http://schemas.microsoft.com/office/drawing/2014/main" xmlns="" id="{07347AD4-44C4-404E-B9BD-2FB285E58D98}"/>
              </a:ext>
            </a:extLst>
          </p:cNvPr>
          <p:cNvGraphicFramePr>
            <a:graphicFrameLocks noGrp="1"/>
          </p:cNvGraphicFramePr>
          <p:nvPr>
            <p:extLst/>
          </p:nvPr>
        </p:nvGraphicFramePr>
        <p:xfrm>
          <a:off x="378219" y="1626389"/>
          <a:ext cx="8394552" cy="3942080"/>
        </p:xfrm>
        <a:graphic>
          <a:graphicData uri="http://schemas.openxmlformats.org/drawingml/2006/table">
            <a:tbl>
              <a:tblPr firstRow="1" bandRow="1">
                <a:tableStyleId>{00A15C55-8517-42AA-B614-E9B94910E393}</a:tableStyleId>
              </a:tblPr>
              <a:tblGrid>
                <a:gridCol w="2798184">
                  <a:extLst>
                    <a:ext uri="{9D8B030D-6E8A-4147-A177-3AD203B41FA5}">
                      <a16:colId xmlns:a16="http://schemas.microsoft.com/office/drawing/2014/main" xmlns="" val="2754629982"/>
                    </a:ext>
                  </a:extLst>
                </a:gridCol>
                <a:gridCol w="2798184">
                  <a:extLst>
                    <a:ext uri="{9D8B030D-6E8A-4147-A177-3AD203B41FA5}">
                      <a16:colId xmlns:a16="http://schemas.microsoft.com/office/drawing/2014/main" xmlns="" val="3332114391"/>
                    </a:ext>
                  </a:extLst>
                </a:gridCol>
                <a:gridCol w="2798184">
                  <a:extLst>
                    <a:ext uri="{9D8B030D-6E8A-4147-A177-3AD203B41FA5}">
                      <a16:colId xmlns:a16="http://schemas.microsoft.com/office/drawing/2014/main" xmlns="" val="3148977010"/>
                    </a:ext>
                  </a:extLst>
                </a:gridCol>
              </a:tblGrid>
              <a:tr h="370840">
                <a:tc>
                  <a:txBody>
                    <a:bodyPr/>
                    <a:lstStyle/>
                    <a:p>
                      <a:r>
                        <a:rPr lang="en-US" dirty="0"/>
                        <a:t>Class</a:t>
                      </a:r>
                    </a:p>
                  </a:txBody>
                  <a:tcPr>
                    <a:solidFill>
                      <a:schemeClr val="tx2"/>
                    </a:solidFill>
                  </a:tcPr>
                </a:tc>
                <a:tc>
                  <a:txBody>
                    <a:bodyPr/>
                    <a:lstStyle/>
                    <a:p>
                      <a:r>
                        <a:rPr lang="en-US" dirty="0"/>
                        <a:t>Medication</a:t>
                      </a:r>
                    </a:p>
                  </a:txBody>
                  <a:tcPr>
                    <a:solidFill>
                      <a:schemeClr val="tx2"/>
                    </a:solidFill>
                  </a:tcPr>
                </a:tc>
                <a:tc>
                  <a:txBody>
                    <a:bodyPr/>
                    <a:lstStyle/>
                    <a:p>
                      <a:r>
                        <a:rPr lang="en-US" dirty="0"/>
                        <a:t>Clinical Comments</a:t>
                      </a:r>
                    </a:p>
                  </a:txBody>
                  <a:tcPr>
                    <a:solidFill>
                      <a:schemeClr val="tx2"/>
                    </a:solidFill>
                  </a:tcPr>
                </a:tc>
                <a:extLst>
                  <a:ext uri="{0D108BD9-81ED-4DB2-BD59-A6C34878D82A}">
                    <a16:rowId xmlns:a16="http://schemas.microsoft.com/office/drawing/2014/main" xmlns="" val="996007281"/>
                  </a:ext>
                </a:extLst>
              </a:tr>
              <a:tr h="370840">
                <a:tc gridSpan="3">
                  <a:txBody>
                    <a:bodyPr/>
                    <a:lstStyle/>
                    <a:p>
                      <a:r>
                        <a:rPr lang="en-US" b="1" dirty="0"/>
                        <a:t>Contraindicated Medications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678974536"/>
                  </a:ext>
                </a:extLst>
              </a:tr>
              <a:tr h="370840">
                <a:tc>
                  <a:txBody>
                    <a:bodyPr/>
                    <a:lstStyle/>
                    <a:p>
                      <a:r>
                        <a:rPr lang="en-US" dirty="0"/>
                        <a:t>Androgen receptor inhibitor</a:t>
                      </a:r>
                    </a:p>
                  </a:txBody>
                  <a:tcPr/>
                </a:tc>
                <a:tc>
                  <a:txBody>
                    <a:bodyPr/>
                    <a:lstStyle/>
                    <a:p>
                      <a:pPr marL="0" marR="0" lvl="0" indent="0" algn="l" defTabSz="912899" rtl="0" eaLnBrk="1" fontAlgn="auto" latinLnBrk="0" hangingPunct="1">
                        <a:lnSpc>
                          <a:spcPct val="100000"/>
                        </a:lnSpc>
                        <a:spcBef>
                          <a:spcPts val="0"/>
                        </a:spcBef>
                        <a:spcAft>
                          <a:spcPts val="0"/>
                        </a:spcAft>
                        <a:buClrTx/>
                        <a:buSzTx/>
                        <a:buFontTx/>
                        <a:buNone/>
                        <a:tabLst/>
                        <a:defRPr/>
                      </a:pPr>
                      <a:r>
                        <a:rPr lang="en-US" dirty="0"/>
                        <a:t>Enzalutamide</a:t>
                      </a:r>
                    </a:p>
                    <a:p>
                      <a:endParaRPr lang="en-US" dirty="0"/>
                    </a:p>
                  </a:txBody>
                  <a:tcPr/>
                </a:tc>
                <a:tc>
                  <a:txBody>
                    <a:bodyPr/>
                    <a:lstStyle/>
                    <a:p>
                      <a:r>
                        <a:rPr lang="en-US" dirty="0"/>
                        <a:t>Potential reduction in fostemsavir levels </a:t>
                      </a:r>
                    </a:p>
                  </a:txBody>
                  <a:tcPr/>
                </a:tc>
                <a:extLst>
                  <a:ext uri="{0D108BD9-81ED-4DB2-BD59-A6C34878D82A}">
                    <a16:rowId xmlns:a16="http://schemas.microsoft.com/office/drawing/2014/main" xmlns="" val="130607893"/>
                  </a:ext>
                </a:extLst>
              </a:tr>
              <a:tr h="370840">
                <a:tc>
                  <a:txBody>
                    <a:bodyPr/>
                    <a:lstStyle/>
                    <a:p>
                      <a:r>
                        <a:rPr lang="en-US" dirty="0"/>
                        <a:t>Anticonvulsants</a:t>
                      </a:r>
                    </a:p>
                  </a:txBody>
                  <a:tcPr/>
                </a:tc>
                <a:tc>
                  <a:txBody>
                    <a:bodyPr/>
                    <a:lstStyle/>
                    <a:p>
                      <a:r>
                        <a:rPr lang="en-US" dirty="0"/>
                        <a:t>Carbamazepine, phenytoin</a:t>
                      </a:r>
                    </a:p>
                  </a:txBody>
                  <a:tcPr/>
                </a:tc>
                <a:tc>
                  <a:txBody>
                    <a:bodyPr/>
                    <a:lstStyle/>
                    <a:p>
                      <a:pPr marL="0" marR="0" lvl="0" indent="0" algn="l" defTabSz="912899" rtl="0" eaLnBrk="1" fontAlgn="auto" latinLnBrk="0" hangingPunct="1">
                        <a:lnSpc>
                          <a:spcPct val="100000"/>
                        </a:lnSpc>
                        <a:spcBef>
                          <a:spcPts val="0"/>
                        </a:spcBef>
                        <a:spcAft>
                          <a:spcPts val="0"/>
                        </a:spcAft>
                        <a:buClrTx/>
                        <a:buSzTx/>
                        <a:buFontTx/>
                        <a:buNone/>
                        <a:tabLst/>
                        <a:defRPr/>
                      </a:pPr>
                      <a:r>
                        <a:rPr lang="en-US" dirty="0"/>
                        <a:t>Potential reduction in fostemsavir levels </a:t>
                      </a:r>
                    </a:p>
                  </a:txBody>
                  <a:tcPr/>
                </a:tc>
                <a:extLst>
                  <a:ext uri="{0D108BD9-81ED-4DB2-BD59-A6C34878D82A}">
                    <a16:rowId xmlns:a16="http://schemas.microsoft.com/office/drawing/2014/main" xmlns="" val="3713413816"/>
                  </a:ext>
                </a:extLst>
              </a:tr>
              <a:tr h="370840">
                <a:tc>
                  <a:txBody>
                    <a:bodyPr/>
                    <a:lstStyle/>
                    <a:p>
                      <a:r>
                        <a:rPr lang="en-US" dirty="0"/>
                        <a:t>Antimycobacterial</a:t>
                      </a:r>
                    </a:p>
                  </a:txBody>
                  <a:tcPr/>
                </a:tc>
                <a:tc>
                  <a:txBody>
                    <a:bodyPr/>
                    <a:lstStyle/>
                    <a:p>
                      <a:r>
                        <a:rPr lang="en-US" dirty="0"/>
                        <a:t>Rifampin</a:t>
                      </a:r>
                    </a:p>
                  </a:txBody>
                  <a:tcPr/>
                </a:tc>
                <a:tc>
                  <a:txBody>
                    <a:bodyPr/>
                    <a:lstStyle/>
                    <a:p>
                      <a:pPr marL="0" marR="0" lvl="0" indent="0" algn="l" defTabSz="912899" rtl="0" eaLnBrk="1" fontAlgn="auto" latinLnBrk="0" hangingPunct="1">
                        <a:lnSpc>
                          <a:spcPct val="100000"/>
                        </a:lnSpc>
                        <a:spcBef>
                          <a:spcPts val="0"/>
                        </a:spcBef>
                        <a:spcAft>
                          <a:spcPts val="0"/>
                        </a:spcAft>
                        <a:buClrTx/>
                        <a:buSzTx/>
                        <a:buFontTx/>
                        <a:buNone/>
                        <a:tabLst/>
                        <a:defRPr/>
                      </a:pPr>
                      <a:r>
                        <a:rPr lang="en-US" dirty="0"/>
                        <a:t>Potential reduction in fostemsavir levels </a:t>
                      </a:r>
                    </a:p>
                  </a:txBody>
                  <a:tcPr/>
                </a:tc>
                <a:extLst>
                  <a:ext uri="{0D108BD9-81ED-4DB2-BD59-A6C34878D82A}">
                    <a16:rowId xmlns:a16="http://schemas.microsoft.com/office/drawing/2014/main" xmlns="" val="3345573027"/>
                  </a:ext>
                </a:extLst>
              </a:tr>
              <a:tr h="370840">
                <a:tc>
                  <a:txBody>
                    <a:bodyPr/>
                    <a:lstStyle/>
                    <a:p>
                      <a:r>
                        <a:rPr lang="en-US" dirty="0"/>
                        <a:t>Antineoplastic</a:t>
                      </a:r>
                    </a:p>
                  </a:txBody>
                  <a:tcPr/>
                </a:tc>
                <a:tc>
                  <a:txBody>
                    <a:bodyPr/>
                    <a:lstStyle/>
                    <a:p>
                      <a:r>
                        <a:rPr lang="en-US" dirty="0"/>
                        <a:t>Mitotane </a:t>
                      </a:r>
                    </a:p>
                  </a:txBody>
                  <a:tcPr/>
                </a:tc>
                <a:tc>
                  <a:txBody>
                    <a:bodyPr/>
                    <a:lstStyle/>
                    <a:p>
                      <a:pPr marL="0" marR="0" lvl="0" indent="0" algn="l" defTabSz="912899" rtl="0" eaLnBrk="1" fontAlgn="auto" latinLnBrk="0" hangingPunct="1">
                        <a:lnSpc>
                          <a:spcPct val="100000"/>
                        </a:lnSpc>
                        <a:spcBef>
                          <a:spcPts val="0"/>
                        </a:spcBef>
                        <a:spcAft>
                          <a:spcPts val="0"/>
                        </a:spcAft>
                        <a:buClrTx/>
                        <a:buSzTx/>
                        <a:buFontTx/>
                        <a:buNone/>
                        <a:tabLst/>
                        <a:defRPr/>
                      </a:pPr>
                      <a:r>
                        <a:rPr lang="en-US" dirty="0"/>
                        <a:t>Potential reduction in fostemsavir levels </a:t>
                      </a:r>
                    </a:p>
                  </a:txBody>
                  <a:tcPr/>
                </a:tc>
                <a:extLst>
                  <a:ext uri="{0D108BD9-81ED-4DB2-BD59-A6C34878D82A}">
                    <a16:rowId xmlns:a16="http://schemas.microsoft.com/office/drawing/2014/main" xmlns="" val="2766388997"/>
                  </a:ext>
                </a:extLst>
              </a:tr>
              <a:tr h="370840">
                <a:tc>
                  <a:txBody>
                    <a:bodyPr/>
                    <a:lstStyle/>
                    <a:p>
                      <a:r>
                        <a:rPr lang="en-US" dirty="0"/>
                        <a:t>Herbal product</a:t>
                      </a:r>
                    </a:p>
                  </a:txBody>
                  <a:tcPr/>
                </a:tc>
                <a:tc>
                  <a:txBody>
                    <a:bodyPr/>
                    <a:lstStyle/>
                    <a:p>
                      <a:r>
                        <a:rPr lang="en-US" dirty="0"/>
                        <a:t>St John’s wort (Hypericum) </a:t>
                      </a:r>
                    </a:p>
                  </a:txBody>
                  <a:tcPr/>
                </a:tc>
                <a:tc>
                  <a:txBody>
                    <a:bodyPr/>
                    <a:lstStyle/>
                    <a:p>
                      <a:pPr marL="0" marR="0" lvl="0" indent="0" algn="l" defTabSz="912899" rtl="0" eaLnBrk="1" fontAlgn="auto" latinLnBrk="0" hangingPunct="1">
                        <a:lnSpc>
                          <a:spcPct val="100000"/>
                        </a:lnSpc>
                        <a:spcBef>
                          <a:spcPts val="0"/>
                        </a:spcBef>
                        <a:spcAft>
                          <a:spcPts val="0"/>
                        </a:spcAft>
                        <a:buClrTx/>
                        <a:buSzTx/>
                        <a:buFontTx/>
                        <a:buNone/>
                        <a:tabLst/>
                        <a:defRPr/>
                      </a:pPr>
                      <a:r>
                        <a:rPr lang="en-US" dirty="0"/>
                        <a:t>Potential reduction in fostemsavir levels </a:t>
                      </a:r>
                    </a:p>
                  </a:txBody>
                  <a:tcPr/>
                </a:tc>
                <a:extLst>
                  <a:ext uri="{0D108BD9-81ED-4DB2-BD59-A6C34878D82A}">
                    <a16:rowId xmlns:a16="http://schemas.microsoft.com/office/drawing/2014/main" xmlns="" val="1474985926"/>
                  </a:ext>
                </a:extLst>
              </a:tr>
            </a:tbl>
          </a:graphicData>
        </a:graphic>
      </p:graphicFrame>
      <p:sp>
        <p:nvSpPr>
          <p:cNvPr id="6" name="TextBox 5">
            <a:extLst>
              <a:ext uri="{FF2B5EF4-FFF2-40B4-BE49-F238E27FC236}">
                <a16:creationId xmlns:a16="http://schemas.microsoft.com/office/drawing/2014/main" xmlns="" id="{CC424EAE-B6F4-4C4B-9C80-418DA19EFA4C}"/>
              </a:ext>
            </a:extLst>
          </p:cNvPr>
          <p:cNvSpPr txBox="1"/>
          <p:nvPr/>
        </p:nvSpPr>
        <p:spPr>
          <a:xfrm>
            <a:off x="1853812" y="6365502"/>
            <a:ext cx="3738972" cy="276999"/>
          </a:xfrm>
          <a:prstGeom prst="rect">
            <a:avLst/>
          </a:prstGeom>
          <a:noFill/>
        </p:spPr>
        <p:txBody>
          <a:bodyPr wrap="none" rtlCol="0">
            <a:spAutoFit/>
          </a:bodyPr>
          <a:lstStyle/>
          <a:p>
            <a:r>
              <a:rPr lang="en-US" sz="1200" dirty="0">
                <a:solidFill>
                  <a:schemeClr val="bg1"/>
                </a:solidFill>
              </a:rPr>
              <a:t>Rukobia Product Information. ViiV Healthcare, 2020 </a:t>
            </a:r>
          </a:p>
        </p:txBody>
      </p:sp>
    </p:spTree>
    <p:extLst>
      <p:ext uri="{BB962C8B-B14F-4D97-AF65-F5344CB8AC3E}">
        <p14:creationId xmlns:p14="http://schemas.microsoft.com/office/powerpoint/2010/main" val="2429709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82F98-7E36-AB44-B740-6540EEDE0AFF}"/>
              </a:ext>
            </a:extLst>
          </p:cNvPr>
          <p:cNvSpPr>
            <a:spLocks noGrp="1"/>
          </p:cNvSpPr>
          <p:nvPr>
            <p:ph type="title"/>
          </p:nvPr>
        </p:nvSpPr>
        <p:spPr/>
        <p:txBody>
          <a:bodyPr/>
          <a:lstStyle/>
          <a:p>
            <a:r>
              <a:rPr lang="en-US" dirty="0"/>
              <a:t>Fostemsavir – Drug Interactions</a:t>
            </a:r>
          </a:p>
        </p:txBody>
      </p:sp>
      <p:sp>
        <p:nvSpPr>
          <p:cNvPr id="4" name="Slide Number Placeholder 3">
            <a:extLst>
              <a:ext uri="{FF2B5EF4-FFF2-40B4-BE49-F238E27FC236}">
                <a16:creationId xmlns:a16="http://schemas.microsoft.com/office/drawing/2014/main" xmlns="" id="{99D566BC-E5E4-2849-A6BA-F0DCEB456DA6}"/>
              </a:ext>
            </a:extLst>
          </p:cNvPr>
          <p:cNvSpPr>
            <a:spLocks noGrp="1"/>
          </p:cNvSpPr>
          <p:nvPr>
            <p:ph type="sldNum" sz="quarter" idx="12"/>
          </p:nvPr>
        </p:nvSpPr>
        <p:spPr/>
        <p:txBody>
          <a:bodyPr/>
          <a:lstStyle/>
          <a:p>
            <a:fld id="{1D2EA5EF-C699-AF4C-BA42-C0A1CAAB713C}" type="slidenum">
              <a:rPr lang="en-US" smtClean="0">
                <a:solidFill>
                  <a:srgbClr val="FFFFFF"/>
                </a:solidFill>
              </a:rPr>
              <a:pPr/>
              <a:t>51</a:t>
            </a:fld>
            <a:endParaRPr lang="en-US" dirty="0">
              <a:solidFill>
                <a:srgbClr val="FFFFFF"/>
              </a:solidFill>
            </a:endParaRPr>
          </a:p>
        </p:txBody>
      </p:sp>
      <p:graphicFrame>
        <p:nvGraphicFramePr>
          <p:cNvPr id="5" name="Table 4">
            <a:extLst>
              <a:ext uri="{FF2B5EF4-FFF2-40B4-BE49-F238E27FC236}">
                <a16:creationId xmlns:a16="http://schemas.microsoft.com/office/drawing/2014/main" xmlns="" id="{07347AD4-44C4-404E-B9BD-2FB285E58D98}"/>
              </a:ext>
            </a:extLst>
          </p:cNvPr>
          <p:cNvGraphicFramePr>
            <a:graphicFrameLocks noGrp="1"/>
          </p:cNvGraphicFramePr>
          <p:nvPr>
            <p:extLst>
              <p:ext uri="{D42A27DB-BD31-4B8C-83A1-F6EECF244321}">
                <p14:modId xmlns:p14="http://schemas.microsoft.com/office/powerpoint/2010/main" val="2029405125"/>
              </p:ext>
            </p:extLst>
          </p:nvPr>
        </p:nvGraphicFramePr>
        <p:xfrm>
          <a:off x="378219" y="1325175"/>
          <a:ext cx="8394552" cy="3210560"/>
        </p:xfrm>
        <a:graphic>
          <a:graphicData uri="http://schemas.openxmlformats.org/drawingml/2006/table">
            <a:tbl>
              <a:tblPr firstRow="1" bandRow="1">
                <a:tableStyleId>{00A15C55-8517-42AA-B614-E9B94910E393}</a:tableStyleId>
              </a:tblPr>
              <a:tblGrid>
                <a:gridCol w="2798184">
                  <a:extLst>
                    <a:ext uri="{9D8B030D-6E8A-4147-A177-3AD203B41FA5}">
                      <a16:colId xmlns:a16="http://schemas.microsoft.com/office/drawing/2014/main" xmlns="" val="2754629982"/>
                    </a:ext>
                  </a:extLst>
                </a:gridCol>
                <a:gridCol w="2798184">
                  <a:extLst>
                    <a:ext uri="{9D8B030D-6E8A-4147-A177-3AD203B41FA5}">
                      <a16:colId xmlns:a16="http://schemas.microsoft.com/office/drawing/2014/main" xmlns="" val="3332114391"/>
                    </a:ext>
                  </a:extLst>
                </a:gridCol>
                <a:gridCol w="2798184">
                  <a:extLst>
                    <a:ext uri="{9D8B030D-6E8A-4147-A177-3AD203B41FA5}">
                      <a16:colId xmlns:a16="http://schemas.microsoft.com/office/drawing/2014/main" xmlns="" val="3148977010"/>
                    </a:ext>
                  </a:extLst>
                </a:gridCol>
              </a:tblGrid>
              <a:tr h="370840">
                <a:tc>
                  <a:txBody>
                    <a:bodyPr/>
                    <a:lstStyle/>
                    <a:p>
                      <a:r>
                        <a:rPr lang="en-US" dirty="0"/>
                        <a:t>Class</a:t>
                      </a:r>
                    </a:p>
                  </a:txBody>
                  <a:tcPr>
                    <a:solidFill>
                      <a:schemeClr val="tx2"/>
                    </a:solidFill>
                  </a:tcPr>
                </a:tc>
                <a:tc>
                  <a:txBody>
                    <a:bodyPr/>
                    <a:lstStyle/>
                    <a:p>
                      <a:r>
                        <a:rPr lang="en-US" dirty="0"/>
                        <a:t>Medication</a:t>
                      </a:r>
                    </a:p>
                  </a:txBody>
                  <a:tcPr>
                    <a:solidFill>
                      <a:schemeClr val="tx2"/>
                    </a:solidFill>
                  </a:tcPr>
                </a:tc>
                <a:tc>
                  <a:txBody>
                    <a:bodyPr/>
                    <a:lstStyle/>
                    <a:p>
                      <a:r>
                        <a:rPr lang="en-US" dirty="0"/>
                        <a:t>Clinical Comments</a:t>
                      </a:r>
                    </a:p>
                  </a:txBody>
                  <a:tcPr>
                    <a:solidFill>
                      <a:schemeClr val="tx2"/>
                    </a:solidFill>
                  </a:tcPr>
                </a:tc>
                <a:extLst>
                  <a:ext uri="{0D108BD9-81ED-4DB2-BD59-A6C34878D82A}">
                    <a16:rowId xmlns:a16="http://schemas.microsoft.com/office/drawing/2014/main" xmlns="" val="996007281"/>
                  </a:ext>
                </a:extLst>
              </a:tr>
              <a:tr h="370840">
                <a:tc gridSpan="3">
                  <a:txBody>
                    <a:bodyPr/>
                    <a:lstStyle/>
                    <a:p>
                      <a:r>
                        <a:rPr lang="en-US" b="1" dirty="0"/>
                        <a:t>Medications to Used with Caution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83979150"/>
                  </a:ext>
                </a:extLst>
              </a:tr>
              <a:tr h="370840">
                <a:tc>
                  <a:txBody>
                    <a:bodyPr/>
                    <a:lstStyle/>
                    <a:p>
                      <a:r>
                        <a:rPr lang="en-US" dirty="0"/>
                        <a:t>HCV Protease Inhibitors</a:t>
                      </a:r>
                    </a:p>
                  </a:txBody>
                  <a:tcPr/>
                </a:tc>
                <a:tc>
                  <a:txBody>
                    <a:bodyPr/>
                    <a:lstStyle/>
                    <a:p>
                      <a:r>
                        <a:rPr lang="en-US" dirty="0"/>
                        <a:t>Grazoprevir and Voxilaprevir</a:t>
                      </a:r>
                    </a:p>
                  </a:txBody>
                  <a:tcPr/>
                </a:tc>
                <a:tc>
                  <a:txBody>
                    <a:bodyPr/>
                    <a:lstStyle/>
                    <a:p>
                      <a:r>
                        <a:rPr lang="en-US" dirty="0"/>
                        <a:t>HCV medication levels may be increased, use alternative</a:t>
                      </a:r>
                    </a:p>
                  </a:txBody>
                  <a:tcPr/>
                </a:tc>
                <a:extLst>
                  <a:ext uri="{0D108BD9-81ED-4DB2-BD59-A6C34878D82A}">
                    <a16:rowId xmlns:a16="http://schemas.microsoft.com/office/drawing/2014/main" xmlns="" val="3948185442"/>
                  </a:ext>
                </a:extLst>
              </a:tr>
              <a:tr h="370840">
                <a:tc>
                  <a:txBody>
                    <a:bodyPr/>
                    <a:lstStyle/>
                    <a:p>
                      <a:r>
                        <a:rPr lang="en-US" dirty="0"/>
                        <a:t>HMG-CoA Reductase Inhibitors</a:t>
                      </a:r>
                    </a:p>
                  </a:txBody>
                  <a:tcPr/>
                </a:tc>
                <a:tc>
                  <a:txBody>
                    <a:bodyPr/>
                    <a:lstStyle/>
                    <a:p>
                      <a:r>
                        <a:rPr lang="en-US" dirty="0"/>
                        <a:t>All Statins</a:t>
                      </a:r>
                    </a:p>
                  </a:txBody>
                  <a:tcPr/>
                </a:tc>
                <a:tc>
                  <a:txBody>
                    <a:bodyPr/>
                    <a:lstStyle/>
                    <a:p>
                      <a:r>
                        <a:rPr lang="en-US" dirty="0"/>
                        <a:t>Potential increase in statin drug levels, use lowest dose</a:t>
                      </a:r>
                    </a:p>
                  </a:txBody>
                  <a:tcPr/>
                </a:tc>
                <a:extLst>
                  <a:ext uri="{0D108BD9-81ED-4DB2-BD59-A6C34878D82A}">
                    <a16:rowId xmlns:a16="http://schemas.microsoft.com/office/drawing/2014/main" xmlns="" val="3023337068"/>
                  </a:ext>
                </a:extLst>
              </a:tr>
              <a:tr h="370840">
                <a:tc>
                  <a:txBody>
                    <a:bodyPr/>
                    <a:lstStyle/>
                    <a:p>
                      <a:r>
                        <a:rPr lang="en-US" dirty="0"/>
                        <a:t>Hormonal Contraception </a:t>
                      </a:r>
                    </a:p>
                  </a:txBody>
                  <a:tcPr/>
                </a:tc>
                <a:tc>
                  <a:txBody>
                    <a:bodyPr/>
                    <a:lstStyle/>
                    <a:p>
                      <a:r>
                        <a:rPr lang="en-US" dirty="0"/>
                        <a:t>Ethinyl Estradiol</a:t>
                      </a:r>
                    </a:p>
                  </a:txBody>
                  <a:tcPr/>
                </a:tc>
                <a:tc>
                  <a:txBody>
                    <a:bodyPr/>
                    <a:lstStyle/>
                    <a:p>
                      <a:r>
                        <a:rPr lang="en-US" dirty="0"/>
                        <a:t>Max daily dose 30 micrograms</a:t>
                      </a:r>
                    </a:p>
                  </a:txBody>
                  <a:tcPr/>
                </a:tc>
                <a:extLst>
                  <a:ext uri="{0D108BD9-81ED-4DB2-BD59-A6C34878D82A}">
                    <a16:rowId xmlns:a16="http://schemas.microsoft.com/office/drawing/2014/main" xmlns="" val="2816338895"/>
                  </a:ext>
                </a:extLst>
              </a:tr>
            </a:tbl>
          </a:graphicData>
        </a:graphic>
      </p:graphicFrame>
      <p:sp>
        <p:nvSpPr>
          <p:cNvPr id="6" name="TextBox 5">
            <a:extLst>
              <a:ext uri="{FF2B5EF4-FFF2-40B4-BE49-F238E27FC236}">
                <a16:creationId xmlns:a16="http://schemas.microsoft.com/office/drawing/2014/main" xmlns="" id="{A0186000-A9A2-794C-A091-C957DAD68F74}"/>
              </a:ext>
            </a:extLst>
          </p:cNvPr>
          <p:cNvSpPr txBox="1"/>
          <p:nvPr/>
        </p:nvSpPr>
        <p:spPr>
          <a:xfrm>
            <a:off x="1853812" y="6365502"/>
            <a:ext cx="3738972" cy="276999"/>
          </a:xfrm>
          <a:prstGeom prst="rect">
            <a:avLst/>
          </a:prstGeom>
          <a:noFill/>
        </p:spPr>
        <p:txBody>
          <a:bodyPr wrap="none" rtlCol="0">
            <a:spAutoFit/>
          </a:bodyPr>
          <a:lstStyle/>
          <a:p>
            <a:r>
              <a:rPr lang="en-US" sz="1200" dirty="0">
                <a:solidFill>
                  <a:schemeClr val="bg1"/>
                </a:solidFill>
              </a:rPr>
              <a:t>Rukobia Product Information. ViiV Healthcare, 2020 </a:t>
            </a:r>
          </a:p>
        </p:txBody>
      </p:sp>
    </p:spTree>
    <p:extLst>
      <p:ext uri="{BB962C8B-B14F-4D97-AF65-F5344CB8AC3E}">
        <p14:creationId xmlns:p14="http://schemas.microsoft.com/office/powerpoint/2010/main" val="3847465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82F98-7E36-AB44-B740-6540EEDE0AFF}"/>
              </a:ext>
            </a:extLst>
          </p:cNvPr>
          <p:cNvSpPr>
            <a:spLocks noGrp="1"/>
          </p:cNvSpPr>
          <p:nvPr>
            <p:ph type="title"/>
          </p:nvPr>
        </p:nvSpPr>
        <p:spPr/>
        <p:txBody>
          <a:bodyPr/>
          <a:lstStyle/>
          <a:p>
            <a:r>
              <a:rPr lang="en-US" dirty="0"/>
              <a:t>Fostemsavir – Drug Interactions </a:t>
            </a:r>
          </a:p>
        </p:txBody>
      </p:sp>
      <p:sp>
        <p:nvSpPr>
          <p:cNvPr id="4" name="Slide Number Placeholder 3">
            <a:extLst>
              <a:ext uri="{FF2B5EF4-FFF2-40B4-BE49-F238E27FC236}">
                <a16:creationId xmlns:a16="http://schemas.microsoft.com/office/drawing/2014/main" xmlns="" id="{99D566BC-E5E4-2849-A6BA-F0DCEB456DA6}"/>
              </a:ext>
            </a:extLst>
          </p:cNvPr>
          <p:cNvSpPr>
            <a:spLocks noGrp="1"/>
          </p:cNvSpPr>
          <p:nvPr>
            <p:ph type="sldNum" sz="quarter" idx="12"/>
          </p:nvPr>
        </p:nvSpPr>
        <p:spPr/>
        <p:txBody>
          <a:bodyPr/>
          <a:lstStyle/>
          <a:p>
            <a:fld id="{1D2EA5EF-C699-AF4C-BA42-C0A1CAAB713C}" type="slidenum">
              <a:rPr lang="en-US" smtClean="0">
                <a:solidFill>
                  <a:srgbClr val="FFFFFF"/>
                </a:solidFill>
              </a:rPr>
              <a:pPr/>
              <a:t>52</a:t>
            </a:fld>
            <a:endParaRPr lang="en-US" dirty="0">
              <a:solidFill>
                <a:srgbClr val="FFFFFF"/>
              </a:solidFill>
            </a:endParaRPr>
          </a:p>
        </p:txBody>
      </p:sp>
      <p:graphicFrame>
        <p:nvGraphicFramePr>
          <p:cNvPr id="5" name="Table 4">
            <a:extLst>
              <a:ext uri="{FF2B5EF4-FFF2-40B4-BE49-F238E27FC236}">
                <a16:creationId xmlns:a16="http://schemas.microsoft.com/office/drawing/2014/main" xmlns="" id="{07347AD4-44C4-404E-B9BD-2FB285E58D98}"/>
              </a:ext>
            </a:extLst>
          </p:cNvPr>
          <p:cNvGraphicFramePr>
            <a:graphicFrameLocks noGrp="1"/>
          </p:cNvGraphicFramePr>
          <p:nvPr>
            <p:extLst>
              <p:ext uri="{D42A27DB-BD31-4B8C-83A1-F6EECF244321}">
                <p14:modId xmlns:p14="http://schemas.microsoft.com/office/powerpoint/2010/main" val="3852760435"/>
              </p:ext>
            </p:extLst>
          </p:nvPr>
        </p:nvGraphicFramePr>
        <p:xfrm>
          <a:off x="388977" y="1303278"/>
          <a:ext cx="8394552" cy="4658360"/>
        </p:xfrm>
        <a:graphic>
          <a:graphicData uri="http://schemas.openxmlformats.org/drawingml/2006/table">
            <a:tbl>
              <a:tblPr firstRow="1" bandRow="1">
                <a:tableStyleId>{00A15C55-8517-42AA-B614-E9B94910E393}</a:tableStyleId>
              </a:tblPr>
              <a:tblGrid>
                <a:gridCol w="2798184">
                  <a:extLst>
                    <a:ext uri="{9D8B030D-6E8A-4147-A177-3AD203B41FA5}">
                      <a16:colId xmlns:a16="http://schemas.microsoft.com/office/drawing/2014/main" xmlns="" val="2754629982"/>
                    </a:ext>
                  </a:extLst>
                </a:gridCol>
                <a:gridCol w="2798184">
                  <a:extLst>
                    <a:ext uri="{9D8B030D-6E8A-4147-A177-3AD203B41FA5}">
                      <a16:colId xmlns:a16="http://schemas.microsoft.com/office/drawing/2014/main" xmlns="" val="3332114391"/>
                    </a:ext>
                  </a:extLst>
                </a:gridCol>
                <a:gridCol w="2798184">
                  <a:extLst>
                    <a:ext uri="{9D8B030D-6E8A-4147-A177-3AD203B41FA5}">
                      <a16:colId xmlns:a16="http://schemas.microsoft.com/office/drawing/2014/main" xmlns="" val="3148977010"/>
                    </a:ext>
                  </a:extLst>
                </a:gridCol>
              </a:tblGrid>
              <a:tr h="370840">
                <a:tc>
                  <a:txBody>
                    <a:bodyPr/>
                    <a:lstStyle/>
                    <a:p>
                      <a:r>
                        <a:rPr lang="en-US" sz="1600" dirty="0"/>
                        <a:t>Class</a:t>
                      </a:r>
                    </a:p>
                  </a:txBody>
                  <a:tcPr>
                    <a:solidFill>
                      <a:schemeClr val="tx2"/>
                    </a:solidFill>
                  </a:tcPr>
                </a:tc>
                <a:tc>
                  <a:txBody>
                    <a:bodyPr/>
                    <a:lstStyle/>
                    <a:p>
                      <a:r>
                        <a:rPr lang="en-US" sz="1600" dirty="0"/>
                        <a:t>Medication</a:t>
                      </a:r>
                    </a:p>
                  </a:txBody>
                  <a:tcPr>
                    <a:solidFill>
                      <a:schemeClr val="tx2"/>
                    </a:solidFill>
                  </a:tcPr>
                </a:tc>
                <a:tc>
                  <a:txBody>
                    <a:bodyPr/>
                    <a:lstStyle/>
                    <a:p>
                      <a:r>
                        <a:rPr lang="en-US" sz="1600" dirty="0"/>
                        <a:t>Clinical Comments</a:t>
                      </a:r>
                    </a:p>
                  </a:txBody>
                  <a:tcPr>
                    <a:solidFill>
                      <a:schemeClr val="tx2"/>
                    </a:solidFill>
                  </a:tcPr>
                </a:tc>
                <a:extLst>
                  <a:ext uri="{0D108BD9-81ED-4DB2-BD59-A6C34878D82A}">
                    <a16:rowId xmlns:a16="http://schemas.microsoft.com/office/drawing/2014/main" xmlns="" val="996007281"/>
                  </a:ext>
                </a:extLst>
              </a:tr>
              <a:tr h="370840">
                <a:tc gridSpan="3">
                  <a:txBody>
                    <a:bodyPr/>
                    <a:lstStyle/>
                    <a:p>
                      <a:r>
                        <a:rPr lang="en-US" sz="1600" b="1" dirty="0"/>
                        <a:t>HIV Medications that CAN be used with Fostemsavir</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678974536"/>
                  </a:ext>
                </a:extLst>
              </a:tr>
              <a:tr h="370840">
                <a:tc>
                  <a:txBody>
                    <a:bodyPr/>
                    <a:lstStyle/>
                    <a:p>
                      <a:r>
                        <a:rPr lang="en-US" sz="1600" dirty="0"/>
                        <a:t>Protease Inhibitors</a:t>
                      </a:r>
                    </a:p>
                  </a:txBody>
                  <a:tcPr/>
                </a:tc>
                <a:tc>
                  <a:txBody>
                    <a:bodyPr/>
                    <a:lstStyle/>
                    <a:p>
                      <a:r>
                        <a:rPr lang="en-US" sz="1600" dirty="0"/>
                        <a:t>Atazanavir or darunavir with either cobicistat or ritonavir</a:t>
                      </a:r>
                    </a:p>
                  </a:txBody>
                  <a:tcPr/>
                </a:tc>
                <a:tc>
                  <a:txBody>
                    <a:bodyPr/>
                    <a:lstStyle/>
                    <a:p>
                      <a:r>
                        <a:rPr lang="en-US" sz="1600" dirty="0"/>
                        <a:t>No interaction</a:t>
                      </a:r>
                    </a:p>
                  </a:txBody>
                  <a:tcPr/>
                </a:tc>
                <a:extLst>
                  <a:ext uri="{0D108BD9-81ED-4DB2-BD59-A6C34878D82A}">
                    <a16:rowId xmlns:a16="http://schemas.microsoft.com/office/drawing/2014/main" xmlns="" val="130607893"/>
                  </a:ext>
                </a:extLst>
              </a:tr>
              <a:tr h="370840">
                <a:tc>
                  <a:txBody>
                    <a:bodyPr/>
                    <a:lstStyle/>
                    <a:p>
                      <a:r>
                        <a:rPr lang="en-US" sz="1600" dirty="0"/>
                        <a:t>NNRTI</a:t>
                      </a:r>
                    </a:p>
                  </a:txBody>
                  <a:tcPr/>
                </a:tc>
                <a:tc>
                  <a:txBody>
                    <a:bodyPr/>
                    <a:lstStyle/>
                    <a:p>
                      <a:r>
                        <a:rPr lang="en-US" sz="1600" dirty="0"/>
                        <a:t>etravirine</a:t>
                      </a:r>
                    </a:p>
                  </a:txBody>
                  <a:tcPr/>
                </a:tc>
                <a:tc>
                  <a:txBody>
                    <a:bodyPr/>
                    <a:lstStyle/>
                    <a:p>
                      <a:r>
                        <a:rPr lang="en-US" sz="1600" dirty="0"/>
                        <a:t>No interaction; rilpirivine and doravirine unlikely to interact</a:t>
                      </a:r>
                    </a:p>
                  </a:txBody>
                  <a:tcPr/>
                </a:tc>
                <a:extLst>
                  <a:ext uri="{0D108BD9-81ED-4DB2-BD59-A6C34878D82A}">
                    <a16:rowId xmlns:a16="http://schemas.microsoft.com/office/drawing/2014/main" xmlns="" val="3713413816"/>
                  </a:ext>
                </a:extLst>
              </a:tr>
              <a:tr h="370840">
                <a:tc>
                  <a:txBody>
                    <a:bodyPr/>
                    <a:lstStyle/>
                    <a:p>
                      <a:r>
                        <a:rPr lang="en-US" sz="1600" dirty="0"/>
                        <a:t>NRTI</a:t>
                      </a:r>
                    </a:p>
                  </a:txBody>
                  <a:tcPr/>
                </a:tc>
                <a:tc>
                  <a:txBody>
                    <a:bodyPr/>
                    <a:lstStyle/>
                    <a:p>
                      <a:r>
                        <a:rPr lang="en-US" sz="1600" dirty="0"/>
                        <a:t>Tenofovir disoproxil fumarate</a:t>
                      </a:r>
                    </a:p>
                  </a:txBody>
                  <a:tcPr/>
                </a:tc>
                <a:tc>
                  <a:txBody>
                    <a:bodyPr/>
                    <a:lstStyle/>
                    <a:p>
                      <a:r>
                        <a:rPr lang="en-US" sz="1600" dirty="0"/>
                        <a:t>No interaction; abacavir, tenofovir alafenamide unlikely to interact</a:t>
                      </a:r>
                    </a:p>
                  </a:txBody>
                  <a:tcPr/>
                </a:tc>
                <a:extLst>
                  <a:ext uri="{0D108BD9-81ED-4DB2-BD59-A6C34878D82A}">
                    <a16:rowId xmlns:a16="http://schemas.microsoft.com/office/drawing/2014/main" xmlns="" val="4046019056"/>
                  </a:ext>
                </a:extLst>
              </a:tr>
              <a:tr h="370840">
                <a:tc>
                  <a:txBody>
                    <a:bodyPr/>
                    <a:lstStyle/>
                    <a:p>
                      <a:r>
                        <a:rPr lang="en-US" sz="1600" dirty="0"/>
                        <a:t>INSTI</a:t>
                      </a:r>
                    </a:p>
                  </a:txBody>
                  <a:tcPr/>
                </a:tc>
                <a:tc>
                  <a:txBody>
                    <a:bodyPr/>
                    <a:lstStyle/>
                    <a:p>
                      <a:r>
                        <a:rPr lang="en-US" sz="1600" dirty="0"/>
                        <a:t>Dolutegravir, raltegravir</a:t>
                      </a:r>
                    </a:p>
                  </a:txBody>
                  <a:tcPr/>
                </a:tc>
                <a:tc>
                  <a:txBody>
                    <a:bodyPr/>
                    <a:lstStyle/>
                    <a:p>
                      <a:r>
                        <a:rPr lang="en-US" sz="1600" dirty="0"/>
                        <a:t>No interaction, bictegravir and elvitegravir/cobicistat unlikely to interact</a:t>
                      </a:r>
                    </a:p>
                  </a:txBody>
                  <a:tcPr/>
                </a:tc>
                <a:extLst>
                  <a:ext uri="{0D108BD9-81ED-4DB2-BD59-A6C34878D82A}">
                    <a16:rowId xmlns:a16="http://schemas.microsoft.com/office/drawing/2014/main" xmlns="" val="3345573027"/>
                  </a:ext>
                </a:extLst>
              </a:tr>
              <a:tr h="370840">
                <a:tc>
                  <a:txBody>
                    <a:bodyPr/>
                    <a:lstStyle/>
                    <a:p>
                      <a:r>
                        <a:rPr lang="en-US" sz="1600" dirty="0"/>
                        <a:t>Entry Inhibitors</a:t>
                      </a:r>
                    </a:p>
                  </a:txBody>
                  <a:tcPr/>
                </a:tc>
                <a:tc>
                  <a:txBody>
                    <a:bodyPr/>
                    <a:lstStyle/>
                    <a:p>
                      <a:r>
                        <a:rPr lang="en-US" sz="1600" dirty="0"/>
                        <a:t>Ibalizumab, maraviroc</a:t>
                      </a:r>
                    </a:p>
                  </a:txBody>
                  <a:tcPr/>
                </a:tc>
                <a:tc>
                  <a:txBody>
                    <a:bodyPr/>
                    <a:lstStyle/>
                    <a:p>
                      <a:r>
                        <a:rPr lang="en-US" sz="1600" dirty="0"/>
                        <a:t>Unlikely to interact</a:t>
                      </a:r>
                    </a:p>
                  </a:txBody>
                  <a:tcPr/>
                </a:tc>
                <a:extLst>
                  <a:ext uri="{0D108BD9-81ED-4DB2-BD59-A6C34878D82A}">
                    <a16:rowId xmlns:a16="http://schemas.microsoft.com/office/drawing/2014/main" xmlns="" val="2766388997"/>
                  </a:ext>
                </a:extLst>
              </a:tr>
              <a:tr h="370840">
                <a:tc gridSpan="3">
                  <a:txBody>
                    <a:bodyPr/>
                    <a:lstStyle/>
                    <a:p>
                      <a:r>
                        <a:rPr lang="en-US" sz="1600" b="1" dirty="0"/>
                        <a:t>Other Medications that CAN be used with Fostemsavir</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83979150"/>
                  </a:ext>
                </a:extLst>
              </a:tr>
              <a:tr h="370840">
                <a:tc gridSpan="3">
                  <a:txBody>
                    <a:bodyPr/>
                    <a:lstStyle/>
                    <a:p>
                      <a:r>
                        <a:rPr lang="en-US" sz="1600" dirty="0"/>
                        <a:t>Buprenorphine/naloxone, famotidine, methadone, norethindrone, rifabutin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3948185442"/>
                  </a:ext>
                </a:extLst>
              </a:tr>
            </a:tbl>
          </a:graphicData>
        </a:graphic>
      </p:graphicFrame>
      <p:sp>
        <p:nvSpPr>
          <p:cNvPr id="6" name="TextBox 5">
            <a:extLst>
              <a:ext uri="{FF2B5EF4-FFF2-40B4-BE49-F238E27FC236}">
                <a16:creationId xmlns:a16="http://schemas.microsoft.com/office/drawing/2014/main" xmlns="" id="{26BC17A9-02CA-F746-828E-79EA836FB848}"/>
              </a:ext>
            </a:extLst>
          </p:cNvPr>
          <p:cNvSpPr txBox="1"/>
          <p:nvPr/>
        </p:nvSpPr>
        <p:spPr>
          <a:xfrm>
            <a:off x="1853812" y="6365502"/>
            <a:ext cx="3738972" cy="276999"/>
          </a:xfrm>
          <a:prstGeom prst="rect">
            <a:avLst/>
          </a:prstGeom>
          <a:noFill/>
        </p:spPr>
        <p:txBody>
          <a:bodyPr wrap="none" rtlCol="0">
            <a:spAutoFit/>
          </a:bodyPr>
          <a:lstStyle/>
          <a:p>
            <a:r>
              <a:rPr lang="en-US" sz="1200" dirty="0">
                <a:solidFill>
                  <a:schemeClr val="bg1"/>
                </a:solidFill>
              </a:rPr>
              <a:t>Rukobia Product Information. ViiV Healthcare, 2020 </a:t>
            </a:r>
          </a:p>
        </p:txBody>
      </p:sp>
    </p:spTree>
    <p:extLst>
      <p:ext uri="{BB962C8B-B14F-4D97-AF65-F5344CB8AC3E}">
        <p14:creationId xmlns:p14="http://schemas.microsoft.com/office/powerpoint/2010/main" val="899861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EC6F46-9388-3E44-8E2A-0242E12AB19D}"/>
              </a:ext>
            </a:extLst>
          </p:cNvPr>
          <p:cNvSpPr>
            <a:spLocks noGrp="1"/>
          </p:cNvSpPr>
          <p:nvPr>
            <p:ph type="title"/>
          </p:nvPr>
        </p:nvSpPr>
        <p:spPr/>
        <p:txBody>
          <a:bodyPr/>
          <a:lstStyle/>
          <a:p>
            <a:r>
              <a:rPr lang="en-US" dirty="0"/>
              <a:t>BRIGHTE Study, ongoing Phase 3</a:t>
            </a:r>
          </a:p>
        </p:txBody>
      </p:sp>
      <p:sp>
        <p:nvSpPr>
          <p:cNvPr id="4" name="Content Placeholder 3">
            <a:extLst>
              <a:ext uri="{FF2B5EF4-FFF2-40B4-BE49-F238E27FC236}">
                <a16:creationId xmlns:a16="http://schemas.microsoft.com/office/drawing/2014/main" xmlns="" id="{20EF9E8B-DFE4-FE42-8994-CB8BC710A7C2}"/>
              </a:ext>
            </a:extLst>
          </p:cNvPr>
          <p:cNvSpPr>
            <a:spLocks noGrp="1"/>
          </p:cNvSpPr>
          <p:nvPr>
            <p:ph idx="1"/>
          </p:nvPr>
        </p:nvSpPr>
        <p:spPr>
          <a:xfrm>
            <a:off x="490539" y="1215614"/>
            <a:ext cx="8315569" cy="4613497"/>
          </a:xfrm>
        </p:spPr>
        <p:txBody>
          <a:bodyPr>
            <a:normAutofit/>
          </a:bodyPr>
          <a:lstStyle/>
          <a:p>
            <a:r>
              <a:rPr lang="en-US" sz="1200" dirty="0"/>
              <a:t>Design - Randomized, double-blind, placebo-controlled, 2 Cohorts</a:t>
            </a:r>
          </a:p>
          <a:p>
            <a:r>
              <a:rPr lang="en-US" sz="1200" dirty="0"/>
              <a:t>Randomized Cohort –Treatment experienced, failing regimen, HIV-1 RNA </a:t>
            </a:r>
            <a:r>
              <a:rPr lang="en-US" sz="1200" u="sng" dirty="0"/>
              <a:t>&gt;</a:t>
            </a:r>
            <a:r>
              <a:rPr lang="en-US" sz="1200" dirty="0"/>
              <a:t> 400 copies/ml AND</a:t>
            </a:r>
          </a:p>
          <a:p>
            <a:pPr lvl="1"/>
            <a:r>
              <a:rPr lang="en-US" sz="1200" dirty="0"/>
              <a:t>1 or 2 ARV classes remaining with </a:t>
            </a:r>
            <a:r>
              <a:rPr lang="en-US" sz="1200" u="sng" dirty="0"/>
              <a:t>&gt;</a:t>
            </a:r>
            <a:r>
              <a:rPr lang="en-US" sz="1200" dirty="0"/>
              <a:t>1 fully active agent per class</a:t>
            </a:r>
          </a:p>
          <a:p>
            <a:pPr lvl="1"/>
            <a:r>
              <a:rPr lang="en-US" sz="1200" dirty="0"/>
              <a:t>Unable to construct viable regimen from remaining agents</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pPr marL="114112" indent="0">
              <a:buNone/>
            </a:pPr>
            <a:endParaRPr lang="en-US" sz="1200" dirty="0"/>
          </a:p>
          <a:p>
            <a:r>
              <a:rPr lang="en-US" sz="1200" dirty="0"/>
              <a:t>Non-randomized Cohort – Treatment experienced, failing current regimen, HIV-1 RNA </a:t>
            </a:r>
            <a:r>
              <a:rPr lang="en-US" sz="1200" u="sng" dirty="0"/>
              <a:t>&gt;</a:t>
            </a:r>
            <a:r>
              <a:rPr lang="en-US" sz="1200" dirty="0"/>
              <a:t> 400 copies/ml AND</a:t>
            </a:r>
          </a:p>
          <a:p>
            <a:pPr lvl="1"/>
            <a:r>
              <a:rPr lang="en-US" sz="1200" dirty="0"/>
              <a:t>0 ARV classes remaining and no remaining fully active approved agents</a:t>
            </a:r>
          </a:p>
        </p:txBody>
      </p:sp>
      <p:sp>
        <p:nvSpPr>
          <p:cNvPr id="3" name="Slide Number Placeholder 2">
            <a:extLst>
              <a:ext uri="{FF2B5EF4-FFF2-40B4-BE49-F238E27FC236}">
                <a16:creationId xmlns:a16="http://schemas.microsoft.com/office/drawing/2014/main" xmlns="" id="{98042D8B-837F-1046-9291-97D051DC7154}"/>
              </a:ext>
            </a:extLst>
          </p:cNvPr>
          <p:cNvSpPr>
            <a:spLocks noGrp="1"/>
          </p:cNvSpPr>
          <p:nvPr>
            <p:ph type="sldNum" sz="quarter" idx="12"/>
          </p:nvPr>
        </p:nvSpPr>
        <p:spPr/>
        <p:txBody>
          <a:bodyPr/>
          <a:lstStyle/>
          <a:p>
            <a:fld id="{1D2EA5EF-C699-AF4C-BA42-C0A1CAAB713C}" type="slidenum">
              <a:rPr lang="en-US" smtClean="0">
                <a:solidFill>
                  <a:srgbClr val="FFFFFF"/>
                </a:solidFill>
              </a:rPr>
              <a:pPr/>
              <a:t>53</a:t>
            </a:fld>
            <a:endParaRPr lang="en-US" dirty="0">
              <a:solidFill>
                <a:srgbClr val="FFFFFF"/>
              </a:solidFill>
            </a:endParaRPr>
          </a:p>
        </p:txBody>
      </p:sp>
      <p:grpSp>
        <p:nvGrpSpPr>
          <p:cNvPr id="49" name="Group 48">
            <a:extLst>
              <a:ext uri="{FF2B5EF4-FFF2-40B4-BE49-F238E27FC236}">
                <a16:creationId xmlns:a16="http://schemas.microsoft.com/office/drawing/2014/main" xmlns="" id="{76D2546C-9E8B-8F4A-A718-17EFE82F73E4}"/>
              </a:ext>
            </a:extLst>
          </p:cNvPr>
          <p:cNvGrpSpPr/>
          <p:nvPr/>
        </p:nvGrpSpPr>
        <p:grpSpPr>
          <a:xfrm>
            <a:off x="1169515" y="2122564"/>
            <a:ext cx="6333600" cy="1896874"/>
            <a:chOff x="1286822" y="3002716"/>
            <a:chExt cx="6333600" cy="1896874"/>
          </a:xfrm>
        </p:grpSpPr>
        <p:grpSp>
          <p:nvGrpSpPr>
            <p:cNvPr id="18" name="Group 17">
              <a:extLst>
                <a:ext uri="{FF2B5EF4-FFF2-40B4-BE49-F238E27FC236}">
                  <a16:creationId xmlns:a16="http://schemas.microsoft.com/office/drawing/2014/main" xmlns="" id="{CDE6CD11-1335-1749-9026-B6C4F6405727}"/>
                </a:ext>
              </a:extLst>
            </p:cNvPr>
            <p:cNvGrpSpPr/>
            <p:nvPr/>
          </p:nvGrpSpPr>
          <p:grpSpPr>
            <a:xfrm>
              <a:off x="2560748" y="3002716"/>
              <a:ext cx="1429794" cy="646331"/>
              <a:chOff x="1868331" y="4512836"/>
              <a:chExt cx="1429794" cy="646331"/>
            </a:xfrm>
          </p:grpSpPr>
          <p:sp>
            <p:nvSpPr>
              <p:cNvPr id="12" name="Rectangle 11">
                <a:extLst>
                  <a:ext uri="{FF2B5EF4-FFF2-40B4-BE49-F238E27FC236}">
                    <a16:creationId xmlns:a16="http://schemas.microsoft.com/office/drawing/2014/main" xmlns="" id="{74F1E5BA-57A4-D645-83CA-B3F63C47ADDD}"/>
                  </a:ext>
                </a:extLst>
              </p:cNvPr>
              <p:cNvSpPr/>
              <p:nvPr/>
            </p:nvSpPr>
            <p:spPr>
              <a:xfrm>
                <a:off x="1900605" y="4512836"/>
                <a:ext cx="1348205" cy="63708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8824261E-87C2-594D-87D3-BCA86C2331BF}"/>
                  </a:ext>
                </a:extLst>
              </p:cNvPr>
              <p:cNvSpPr txBox="1"/>
              <p:nvPr/>
            </p:nvSpPr>
            <p:spPr>
              <a:xfrm>
                <a:off x="1868331" y="4512836"/>
                <a:ext cx="1429794" cy="646331"/>
              </a:xfrm>
              <a:prstGeom prst="rect">
                <a:avLst/>
              </a:prstGeom>
              <a:noFill/>
            </p:spPr>
            <p:txBody>
              <a:bodyPr wrap="square" rtlCol="0">
                <a:spAutoFit/>
              </a:bodyPr>
              <a:lstStyle/>
              <a:p>
                <a:pPr algn="ctr"/>
                <a:r>
                  <a:rPr lang="en-US" sz="1200" dirty="0">
                    <a:solidFill>
                      <a:schemeClr val="bg1"/>
                    </a:solidFill>
                  </a:rPr>
                  <a:t>Blinded FTR 600mg BID + failing regimen</a:t>
                </a:r>
              </a:p>
            </p:txBody>
          </p:sp>
        </p:grpSp>
        <p:grpSp>
          <p:nvGrpSpPr>
            <p:cNvPr id="19" name="Group 18">
              <a:extLst>
                <a:ext uri="{FF2B5EF4-FFF2-40B4-BE49-F238E27FC236}">
                  <a16:creationId xmlns:a16="http://schemas.microsoft.com/office/drawing/2014/main" xmlns="" id="{9120F576-4079-A94F-8B93-CC5A485DD09F}"/>
                </a:ext>
              </a:extLst>
            </p:cNvPr>
            <p:cNvGrpSpPr/>
            <p:nvPr/>
          </p:nvGrpSpPr>
          <p:grpSpPr>
            <a:xfrm>
              <a:off x="2511433" y="3729489"/>
              <a:ext cx="1429794" cy="661859"/>
              <a:chOff x="1825821" y="5316176"/>
              <a:chExt cx="1429794" cy="661859"/>
            </a:xfrm>
          </p:grpSpPr>
          <p:sp>
            <p:nvSpPr>
              <p:cNvPr id="11" name="Rectangle 10">
                <a:extLst>
                  <a:ext uri="{FF2B5EF4-FFF2-40B4-BE49-F238E27FC236}">
                    <a16:creationId xmlns:a16="http://schemas.microsoft.com/office/drawing/2014/main" xmlns="" id="{BA0A36E2-1369-E043-816A-C2A8E1A105FC}"/>
                  </a:ext>
                </a:extLst>
              </p:cNvPr>
              <p:cNvSpPr/>
              <p:nvPr/>
            </p:nvSpPr>
            <p:spPr>
              <a:xfrm>
                <a:off x="1900606" y="5316176"/>
                <a:ext cx="1348204" cy="65132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59E6D848-ABD8-3143-94EF-EE7929953E7D}"/>
                  </a:ext>
                </a:extLst>
              </p:cNvPr>
              <p:cNvSpPr txBox="1"/>
              <p:nvPr/>
            </p:nvSpPr>
            <p:spPr>
              <a:xfrm>
                <a:off x="1825821" y="5331704"/>
                <a:ext cx="1429794" cy="646331"/>
              </a:xfrm>
              <a:prstGeom prst="rect">
                <a:avLst/>
              </a:prstGeom>
              <a:noFill/>
            </p:spPr>
            <p:txBody>
              <a:bodyPr wrap="square" rtlCol="0">
                <a:spAutoFit/>
              </a:bodyPr>
              <a:lstStyle/>
              <a:p>
                <a:pPr algn="ctr"/>
                <a:r>
                  <a:rPr lang="en-US" sz="1200" dirty="0">
                    <a:solidFill>
                      <a:schemeClr val="bg1"/>
                    </a:solidFill>
                  </a:rPr>
                  <a:t>Blinded placebo BID + failing regimen</a:t>
                </a:r>
              </a:p>
            </p:txBody>
          </p:sp>
        </p:grpSp>
        <p:grpSp>
          <p:nvGrpSpPr>
            <p:cNvPr id="17" name="Group 16">
              <a:extLst>
                <a:ext uri="{FF2B5EF4-FFF2-40B4-BE49-F238E27FC236}">
                  <a16:creationId xmlns:a16="http://schemas.microsoft.com/office/drawing/2014/main" xmlns="" id="{281EF127-DC76-FB49-8CC6-121332389D1B}"/>
                </a:ext>
              </a:extLst>
            </p:cNvPr>
            <p:cNvGrpSpPr/>
            <p:nvPr/>
          </p:nvGrpSpPr>
          <p:grpSpPr>
            <a:xfrm>
              <a:off x="3977457" y="3188504"/>
              <a:ext cx="3642965" cy="914400"/>
              <a:chOff x="4692213" y="4765092"/>
              <a:chExt cx="2848209" cy="914400"/>
            </a:xfrm>
          </p:grpSpPr>
          <p:sp>
            <p:nvSpPr>
              <p:cNvPr id="10" name="Rectangle 9">
                <a:extLst>
                  <a:ext uri="{FF2B5EF4-FFF2-40B4-BE49-F238E27FC236}">
                    <a16:creationId xmlns:a16="http://schemas.microsoft.com/office/drawing/2014/main" xmlns="" id="{F4E90518-B698-7D4A-A5B4-E7A2EA2BABD4}"/>
                  </a:ext>
                </a:extLst>
              </p:cNvPr>
              <p:cNvSpPr/>
              <p:nvPr/>
            </p:nvSpPr>
            <p:spPr>
              <a:xfrm>
                <a:off x="4692213" y="4765092"/>
                <a:ext cx="2623960" cy="9144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8D2C6DE5-67F8-D34F-AAD7-720B6715A471}"/>
                  </a:ext>
                </a:extLst>
              </p:cNvPr>
              <p:cNvSpPr txBox="1"/>
              <p:nvPr/>
            </p:nvSpPr>
            <p:spPr>
              <a:xfrm>
                <a:off x="4958971" y="5101272"/>
                <a:ext cx="2581451" cy="276999"/>
              </a:xfrm>
              <a:prstGeom prst="rect">
                <a:avLst/>
              </a:prstGeom>
              <a:noFill/>
            </p:spPr>
            <p:txBody>
              <a:bodyPr wrap="square" rtlCol="0">
                <a:spAutoFit/>
              </a:bodyPr>
              <a:lstStyle/>
              <a:p>
                <a:r>
                  <a:rPr lang="en-US" sz="1200" dirty="0">
                    <a:solidFill>
                      <a:schemeClr val="bg1"/>
                    </a:solidFill>
                  </a:rPr>
                  <a:t>Open-label FTR 600mg BID + OBT</a:t>
                </a:r>
              </a:p>
            </p:txBody>
          </p:sp>
        </p:grpSp>
        <p:grpSp>
          <p:nvGrpSpPr>
            <p:cNvPr id="24" name="Group 23">
              <a:extLst>
                <a:ext uri="{FF2B5EF4-FFF2-40B4-BE49-F238E27FC236}">
                  <a16:creationId xmlns:a16="http://schemas.microsoft.com/office/drawing/2014/main" xmlns="" id="{4DDBF687-D5C5-8345-AC3A-BFC4CB732501}"/>
                </a:ext>
              </a:extLst>
            </p:cNvPr>
            <p:cNvGrpSpPr/>
            <p:nvPr/>
          </p:nvGrpSpPr>
          <p:grpSpPr>
            <a:xfrm>
              <a:off x="2586218" y="4518813"/>
              <a:ext cx="4736619" cy="0"/>
              <a:chOff x="2945315" y="6045798"/>
              <a:chExt cx="4736619" cy="0"/>
            </a:xfrm>
          </p:grpSpPr>
          <p:cxnSp>
            <p:nvCxnSpPr>
              <p:cNvPr id="21" name="Straight Connector 20">
                <a:extLst>
                  <a:ext uri="{FF2B5EF4-FFF2-40B4-BE49-F238E27FC236}">
                    <a16:creationId xmlns:a16="http://schemas.microsoft.com/office/drawing/2014/main" xmlns="" id="{C956241C-FAB8-E744-94D4-437CB5B94B79}"/>
                  </a:ext>
                </a:extLst>
              </p:cNvPr>
              <p:cNvCxnSpPr/>
              <p:nvPr/>
            </p:nvCxnSpPr>
            <p:spPr>
              <a:xfrm>
                <a:off x="2945315" y="6045798"/>
                <a:ext cx="1355009" cy="0"/>
              </a:xfrm>
              <a:prstGeom prst="line">
                <a:avLst/>
              </a:prstGeom>
              <a:ln w="50800">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892E34E-A9ED-7947-8791-60D15BC72389}"/>
                  </a:ext>
                </a:extLst>
              </p:cNvPr>
              <p:cNvCxnSpPr/>
              <p:nvPr/>
            </p:nvCxnSpPr>
            <p:spPr>
              <a:xfrm>
                <a:off x="4349639" y="6045798"/>
                <a:ext cx="3332295" cy="0"/>
              </a:xfrm>
              <a:prstGeom prst="line">
                <a:avLst/>
              </a:prstGeom>
              <a:ln w="50800">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xmlns="" id="{3E8291B7-C014-7442-9A74-0C4C8A11F049}"/>
                </a:ext>
              </a:extLst>
            </p:cNvPr>
            <p:cNvSpPr txBox="1"/>
            <p:nvPr/>
          </p:nvSpPr>
          <p:spPr>
            <a:xfrm>
              <a:off x="2319556" y="4622591"/>
              <a:ext cx="5300865" cy="276999"/>
            </a:xfrm>
            <a:prstGeom prst="rect">
              <a:avLst/>
            </a:prstGeom>
            <a:noFill/>
          </p:spPr>
          <p:txBody>
            <a:bodyPr wrap="square" rtlCol="0">
              <a:spAutoFit/>
            </a:bodyPr>
            <a:lstStyle/>
            <a:p>
              <a:r>
                <a:rPr lang="en-US" sz="1200" dirty="0"/>
                <a:t>Day1                       Day 9                 24wks              48wks                 96wks</a:t>
              </a:r>
            </a:p>
          </p:txBody>
        </p:sp>
        <p:cxnSp>
          <p:nvCxnSpPr>
            <p:cNvPr id="28" name="Straight Connector 27">
              <a:extLst>
                <a:ext uri="{FF2B5EF4-FFF2-40B4-BE49-F238E27FC236}">
                  <a16:creationId xmlns:a16="http://schemas.microsoft.com/office/drawing/2014/main" xmlns="" id="{F21734C1-599A-E147-9D72-5826A0F10A1D}"/>
                </a:ext>
              </a:extLst>
            </p:cNvPr>
            <p:cNvCxnSpPr>
              <a:cxnSpLocks/>
            </p:cNvCxnSpPr>
            <p:nvPr/>
          </p:nvCxnSpPr>
          <p:spPr>
            <a:xfrm>
              <a:off x="5056959" y="4402106"/>
              <a:ext cx="1" cy="231243"/>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EE8AC67-3EFF-084C-B4B4-A29B56835C74}"/>
                </a:ext>
              </a:extLst>
            </p:cNvPr>
            <p:cNvCxnSpPr>
              <a:cxnSpLocks/>
            </p:cNvCxnSpPr>
            <p:nvPr/>
          </p:nvCxnSpPr>
          <p:spPr>
            <a:xfrm>
              <a:off x="6113004" y="4403895"/>
              <a:ext cx="1" cy="231243"/>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2" name="Right Arrow 31">
              <a:extLst>
                <a:ext uri="{FF2B5EF4-FFF2-40B4-BE49-F238E27FC236}">
                  <a16:creationId xmlns:a16="http://schemas.microsoft.com/office/drawing/2014/main" xmlns="" id="{084FD566-E56A-8441-992D-C940A56A4A1A}"/>
                </a:ext>
              </a:extLst>
            </p:cNvPr>
            <p:cNvSpPr/>
            <p:nvPr/>
          </p:nvSpPr>
          <p:spPr>
            <a:xfrm>
              <a:off x="1286822" y="3267391"/>
              <a:ext cx="1252409" cy="85613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Randomized 3:1</a:t>
              </a:r>
            </a:p>
          </p:txBody>
        </p:sp>
      </p:grpSp>
      <p:grpSp>
        <p:nvGrpSpPr>
          <p:cNvPr id="48" name="Group 47">
            <a:extLst>
              <a:ext uri="{FF2B5EF4-FFF2-40B4-BE49-F238E27FC236}">
                <a16:creationId xmlns:a16="http://schemas.microsoft.com/office/drawing/2014/main" xmlns="" id="{2A871445-FEEB-5D49-8222-5F77401E2BEC}"/>
              </a:ext>
            </a:extLst>
          </p:cNvPr>
          <p:cNvGrpSpPr/>
          <p:nvPr/>
        </p:nvGrpSpPr>
        <p:grpSpPr>
          <a:xfrm>
            <a:off x="1795719" y="4665366"/>
            <a:ext cx="6382220" cy="1495841"/>
            <a:chOff x="2682013" y="5074853"/>
            <a:chExt cx="6382220" cy="1495841"/>
          </a:xfrm>
        </p:grpSpPr>
        <p:grpSp>
          <p:nvGrpSpPr>
            <p:cNvPr id="46" name="Group 45">
              <a:extLst>
                <a:ext uri="{FF2B5EF4-FFF2-40B4-BE49-F238E27FC236}">
                  <a16:creationId xmlns:a16="http://schemas.microsoft.com/office/drawing/2014/main" xmlns="" id="{3C38943F-2E08-5248-930C-622C8BCEB00E}"/>
                </a:ext>
              </a:extLst>
            </p:cNvPr>
            <p:cNvGrpSpPr/>
            <p:nvPr/>
          </p:nvGrpSpPr>
          <p:grpSpPr>
            <a:xfrm>
              <a:off x="2682013" y="5074853"/>
              <a:ext cx="4956074" cy="920992"/>
              <a:chOff x="2682013" y="5074853"/>
              <a:chExt cx="4956074" cy="920992"/>
            </a:xfrm>
          </p:grpSpPr>
          <p:grpSp>
            <p:nvGrpSpPr>
              <p:cNvPr id="34" name="Group 33">
                <a:extLst>
                  <a:ext uri="{FF2B5EF4-FFF2-40B4-BE49-F238E27FC236}">
                    <a16:creationId xmlns:a16="http://schemas.microsoft.com/office/drawing/2014/main" xmlns="" id="{CBB000A0-4A90-BB45-B67C-38501D41EDDE}"/>
                  </a:ext>
                </a:extLst>
              </p:cNvPr>
              <p:cNvGrpSpPr/>
              <p:nvPr/>
            </p:nvGrpSpPr>
            <p:grpSpPr>
              <a:xfrm>
                <a:off x="3995122" y="5081445"/>
                <a:ext cx="3642965" cy="914400"/>
                <a:chOff x="4692213" y="4765092"/>
                <a:chExt cx="2848209" cy="914400"/>
              </a:xfrm>
            </p:grpSpPr>
            <p:sp>
              <p:nvSpPr>
                <p:cNvPr id="35" name="Rectangle 34">
                  <a:extLst>
                    <a:ext uri="{FF2B5EF4-FFF2-40B4-BE49-F238E27FC236}">
                      <a16:creationId xmlns:a16="http://schemas.microsoft.com/office/drawing/2014/main" xmlns="" id="{5E9A1BAB-43C1-FA4F-A679-63924F359167}"/>
                    </a:ext>
                  </a:extLst>
                </p:cNvPr>
                <p:cNvSpPr/>
                <p:nvPr/>
              </p:nvSpPr>
              <p:spPr>
                <a:xfrm>
                  <a:off x="4692213" y="4765092"/>
                  <a:ext cx="2623960" cy="914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xmlns="" id="{AF53DDE8-B8DE-934F-9E12-E89BA58B05EC}"/>
                    </a:ext>
                  </a:extLst>
                </p:cNvPr>
                <p:cNvSpPr txBox="1"/>
                <p:nvPr/>
              </p:nvSpPr>
              <p:spPr>
                <a:xfrm>
                  <a:off x="4958971" y="5101272"/>
                  <a:ext cx="2581451" cy="276999"/>
                </a:xfrm>
                <a:prstGeom prst="rect">
                  <a:avLst/>
                </a:prstGeom>
                <a:noFill/>
              </p:spPr>
              <p:txBody>
                <a:bodyPr wrap="square" rtlCol="0">
                  <a:spAutoFit/>
                </a:bodyPr>
                <a:lstStyle/>
                <a:p>
                  <a:r>
                    <a:rPr lang="en-US" sz="1200" dirty="0">
                      <a:solidFill>
                        <a:schemeClr val="bg1"/>
                      </a:solidFill>
                    </a:rPr>
                    <a:t>Open-label FTR 600mg BID + OBT</a:t>
                  </a:r>
                </a:p>
              </p:txBody>
            </p:sp>
          </p:grpSp>
          <p:sp>
            <p:nvSpPr>
              <p:cNvPr id="37" name="Right Arrow 36">
                <a:extLst>
                  <a:ext uri="{FF2B5EF4-FFF2-40B4-BE49-F238E27FC236}">
                    <a16:creationId xmlns:a16="http://schemas.microsoft.com/office/drawing/2014/main" xmlns="" id="{08C41214-E5DF-B14E-B0BD-5B0FBF7F25A0}"/>
                  </a:ext>
                </a:extLst>
              </p:cNvPr>
              <p:cNvSpPr/>
              <p:nvPr/>
            </p:nvSpPr>
            <p:spPr>
              <a:xfrm>
                <a:off x="2682013" y="5074853"/>
                <a:ext cx="1252409" cy="85613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Non Randomized</a:t>
                </a:r>
              </a:p>
            </p:txBody>
          </p:sp>
        </p:grpSp>
        <p:grpSp>
          <p:nvGrpSpPr>
            <p:cNvPr id="47" name="Group 46">
              <a:extLst>
                <a:ext uri="{FF2B5EF4-FFF2-40B4-BE49-F238E27FC236}">
                  <a16:creationId xmlns:a16="http://schemas.microsoft.com/office/drawing/2014/main" xmlns="" id="{F7648600-A6FA-BB44-BC31-87F48AFC683D}"/>
                </a:ext>
              </a:extLst>
            </p:cNvPr>
            <p:cNvGrpSpPr/>
            <p:nvPr/>
          </p:nvGrpSpPr>
          <p:grpSpPr>
            <a:xfrm>
              <a:off x="3763368" y="6064565"/>
              <a:ext cx="5300865" cy="506129"/>
              <a:chOff x="3763368" y="6064565"/>
              <a:chExt cx="5300865" cy="506129"/>
            </a:xfrm>
          </p:grpSpPr>
          <p:sp>
            <p:nvSpPr>
              <p:cNvPr id="41" name="TextBox 40">
                <a:extLst>
                  <a:ext uri="{FF2B5EF4-FFF2-40B4-BE49-F238E27FC236}">
                    <a16:creationId xmlns:a16="http://schemas.microsoft.com/office/drawing/2014/main" xmlns="" id="{54A1567A-E832-664B-8300-24DF57DAFB7D}"/>
                  </a:ext>
                </a:extLst>
              </p:cNvPr>
              <p:cNvSpPr txBox="1"/>
              <p:nvPr/>
            </p:nvSpPr>
            <p:spPr>
              <a:xfrm>
                <a:off x="3763368" y="6293695"/>
                <a:ext cx="5300865" cy="276999"/>
              </a:xfrm>
              <a:prstGeom prst="rect">
                <a:avLst/>
              </a:prstGeom>
              <a:noFill/>
            </p:spPr>
            <p:txBody>
              <a:bodyPr wrap="square" rtlCol="0">
                <a:spAutoFit/>
              </a:bodyPr>
              <a:lstStyle/>
              <a:p>
                <a:r>
                  <a:rPr lang="en-US" sz="1200" dirty="0"/>
                  <a:t>Day 1                24wks              48wks                 96wks</a:t>
                </a:r>
              </a:p>
            </p:txBody>
          </p:sp>
          <p:cxnSp>
            <p:nvCxnSpPr>
              <p:cNvPr id="43" name="Straight Connector 42">
                <a:extLst>
                  <a:ext uri="{FF2B5EF4-FFF2-40B4-BE49-F238E27FC236}">
                    <a16:creationId xmlns:a16="http://schemas.microsoft.com/office/drawing/2014/main" xmlns="" id="{7E24CF69-066B-324C-88DA-C92F19851693}"/>
                  </a:ext>
                </a:extLst>
              </p:cNvPr>
              <p:cNvCxnSpPr/>
              <p:nvPr/>
            </p:nvCxnSpPr>
            <p:spPr>
              <a:xfrm>
                <a:off x="3990542" y="6186827"/>
                <a:ext cx="3360722" cy="0"/>
              </a:xfrm>
              <a:prstGeom prst="line">
                <a:avLst/>
              </a:prstGeom>
              <a:ln w="50800">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86F99FD9-2BAA-DA4F-B720-9BDA74CA9EC5}"/>
                  </a:ext>
                </a:extLst>
              </p:cNvPr>
              <p:cNvCxnSpPr>
                <a:cxnSpLocks/>
              </p:cNvCxnSpPr>
              <p:nvPr/>
            </p:nvCxnSpPr>
            <p:spPr>
              <a:xfrm>
                <a:off x="5144813" y="6084281"/>
                <a:ext cx="1" cy="231243"/>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4DB364CF-19FF-0C48-8DFC-A6699B46DA07}"/>
                  </a:ext>
                </a:extLst>
              </p:cNvPr>
              <p:cNvCxnSpPr>
                <a:cxnSpLocks/>
              </p:cNvCxnSpPr>
              <p:nvPr/>
            </p:nvCxnSpPr>
            <p:spPr>
              <a:xfrm>
                <a:off x="6113004" y="6064565"/>
                <a:ext cx="1" cy="231243"/>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5" name="TextBox 4">
            <a:extLst>
              <a:ext uri="{FF2B5EF4-FFF2-40B4-BE49-F238E27FC236}">
                <a16:creationId xmlns:a16="http://schemas.microsoft.com/office/drawing/2014/main" xmlns="" id="{9C0D0FD8-EF4D-3A45-9BCE-85E39330A200}"/>
              </a:ext>
            </a:extLst>
          </p:cNvPr>
          <p:cNvSpPr txBox="1"/>
          <p:nvPr/>
        </p:nvSpPr>
        <p:spPr>
          <a:xfrm>
            <a:off x="1795719" y="6356146"/>
            <a:ext cx="6131615" cy="461665"/>
          </a:xfrm>
          <a:prstGeom prst="rect">
            <a:avLst/>
          </a:prstGeom>
          <a:noFill/>
        </p:spPr>
        <p:txBody>
          <a:bodyPr wrap="none" rtlCol="0">
            <a:spAutoFit/>
          </a:bodyPr>
          <a:lstStyle/>
          <a:p>
            <a:r>
              <a:rPr lang="en-US" sz="1200" dirty="0">
                <a:solidFill>
                  <a:schemeClr val="bg1"/>
                </a:solidFill>
              </a:rPr>
              <a:t>Lataillade M, et al. 10th IAS Conference on HIV Science, July 21-24, 2019, Mexico City.</a:t>
            </a:r>
          </a:p>
          <a:p>
            <a:r>
              <a:rPr lang="en-US" sz="1200" dirty="0">
                <a:solidFill>
                  <a:schemeClr val="bg1"/>
                </a:solidFill>
              </a:rPr>
              <a:t> Abstract MOAB0102.</a:t>
            </a:r>
          </a:p>
        </p:txBody>
      </p:sp>
    </p:spTree>
    <p:extLst>
      <p:ext uri="{BB962C8B-B14F-4D97-AF65-F5344CB8AC3E}">
        <p14:creationId xmlns:p14="http://schemas.microsoft.com/office/powerpoint/2010/main" val="865187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F5CE8-1FB7-E446-925A-37E33B936930}"/>
              </a:ext>
            </a:extLst>
          </p:cNvPr>
          <p:cNvSpPr>
            <a:spLocks noGrp="1"/>
          </p:cNvSpPr>
          <p:nvPr>
            <p:ph type="title"/>
          </p:nvPr>
        </p:nvSpPr>
        <p:spPr/>
        <p:txBody>
          <a:bodyPr/>
          <a:lstStyle/>
          <a:p>
            <a:r>
              <a:rPr lang="en-US" dirty="0"/>
              <a:t>BRIGHTE, Baseline Characteristics</a:t>
            </a:r>
          </a:p>
        </p:txBody>
      </p:sp>
      <p:pic>
        <p:nvPicPr>
          <p:cNvPr id="6" name="Content Placeholder 5">
            <a:extLst>
              <a:ext uri="{FF2B5EF4-FFF2-40B4-BE49-F238E27FC236}">
                <a16:creationId xmlns:a16="http://schemas.microsoft.com/office/drawing/2014/main" xmlns="" id="{1A819BA8-EAB0-CD42-81C2-16F07CFA8FA8}"/>
              </a:ext>
            </a:extLst>
          </p:cNvPr>
          <p:cNvPicPr>
            <a:picLocks noGrp="1" noChangeAspect="1"/>
          </p:cNvPicPr>
          <p:nvPr>
            <p:ph idx="1"/>
          </p:nvPr>
        </p:nvPicPr>
        <p:blipFill rotWithShape="1">
          <a:blip r:embed="rId2"/>
          <a:srcRect t="8683" b="4363"/>
          <a:stretch/>
        </p:blipFill>
        <p:spPr>
          <a:xfrm>
            <a:off x="313373" y="1417639"/>
            <a:ext cx="8653202" cy="4163209"/>
          </a:xfrm>
        </p:spPr>
      </p:pic>
      <p:sp>
        <p:nvSpPr>
          <p:cNvPr id="4" name="Slide Number Placeholder 3">
            <a:extLst>
              <a:ext uri="{FF2B5EF4-FFF2-40B4-BE49-F238E27FC236}">
                <a16:creationId xmlns:a16="http://schemas.microsoft.com/office/drawing/2014/main" xmlns="" id="{68546B4C-EC82-E24D-B6EF-F66FF4665312}"/>
              </a:ext>
            </a:extLst>
          </p:cNvPr>
          <p:cNvSpPr>
            <a:spLocks noGrp="1"/>
          </p:cNvSpPr>
          <p:nvPr>
            <p:ph type="sldNum" sz="quarter" idx="12"/>
          </p:nvPr>
        </p:nvSpPr>
        <p:spPr/>
        <p:txBody>
          <a:bodyPr/>
          <a:lstStyle/>
          <a:p>
            <a:fld id="{1D2EA5EF-C699-AF4C-BA42-C0A1CAAB713C}" type="slidenum">
              <a:rPr lang="en-US" smtClean="0">
                <a:solidFill>
                  <a:srgbClr val="FFFFFF"/>
                </a:solidFill>
              </a:rPr>
              <a:pPr/>
              <a:t>54</a:t>
            </a:fld>
            <a:endParaRPr lang="en-US" dirty="0">
              <a:solidFill>
                <a:srgbClr val="FFFFFF"/>
              </a:solidFill>
            </a:endParaRPr>
          </a:p>
        </p:txBody>
      </p:sp>
      <p:sp>
        <p:nvSpPr>
          <p:cNvPr id="5" name="TextBox 4">
            <a:extLst>
              <a:ext uri="{FF2B5EF4-FFF2-40B4-BE49-F238E27FC236}">
                <a16:creationId xmlns:a16="http://schemas.microsoft.com/office/drawing/2014/main" xmlns="" id="{8D0FDD45-D257-AE47-947F-A7C2CFBF5004}"/>
              </a:ext>
            </a:extLst>
          </p:cNvPr>
          <p:cNvSpPr txBox="1"/>
          <p:nvPr/>
        </p:nvSpPr>
        <p:spPr>
          <a:xfrm>
            <a:off x="1795719" y="6356146"/>
            <a:ext cx="6131615" cy="461665"/>
          </a:xfrm>
          <a:prstGeom prst="rect">
            <a:avLst/>
          </a:prstGeom>
          <a:noFill/>
        </p:spPr>
        <p:txBody>
          <a:bodyPr wrap="none" rtlCol="0">
            <a:spAutoFit/>
          </a:bodyPr>
          <a:lstStyle/>
          <a:p>
            <a:r>
              <a:rPr lang="en-US" sz="1200" dirty="0">
                <a:solidFill>
                  <a:schemeClr val="bg1"/>
                </a:solidFill>
              </a:rPr>
              <a:t>Lataillade M, et al. 10th IAS Conference on HIV Science, July 21-24, 2019, Mexico City.</a:t>
            </a:r>
          </a:p>
          <a:p>
            <a:r>
              <a:rPr lang="en-US" sz="1200" dirty="0">
                <a:solidFill>
                  <a:schemeClr val="bg1"/>
                </a:solidFill>
              </a:rPr>
              <a:t> Abstract MOAB0102.</a:t>
            </a:r>
          </a:p>
        </p:txBody>
      </p:sp>
    </p:spTree>
    <p:extLst>
      <p:ext uri="{BB962C8B-B14F-4D97-AF65-F5344CB8AC3E}">
        <p14:creationId xmlns:p14="http://schemas.microsoft.com/office/powerpoint/2010/main" val="2509034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FA1019-3EE0-A34C-A7F1-AC6CAE5F102D}"/>
              </a:ext>
            </a:extLst>
          </p:cNvPr>
          <p:cNvSpPr>
            <a:spLocks noGrp="1"/>
          </p:cNvSpPr>
          <p:nvPr>
            <p:ph type="title"/>
          </p:nvPr>
        </p:nvSpPr>
        <p:spPr/>
        <p:txBody>
          <a:bodyPr/>
          <a:lstStyle/>
          <a:p>
            <a:r>
              <a:rPr lang="en-US" dirty="0"/>
              <a:t>BRIGHTE, Baseline ARV Exposure and Resistance</a:t>
            </a:r>
          </a:p>
        </p:txBody>
      </p:sp>
      <p:pic>
        <p:nvPicPr>
          <p:cNvPr id="6" name="Content Placeholder 5">
            <a:extLst>
              <a:ext uri="{FF2B5EF4-FFF2-40B4-BE49-F238E27FC236}">
                <a16:creationId xmlns:a16="http://schemas.microsoft.com/office/drawing/2014/main" xmlns="" id="{45306873-87F1-4D49-86D7-9E3FA30DC204}"/>
              </a:ext>
            </a:extLst>
          </p:cNvPr>
          <p:cNvPicPr>
            <a:picLocks noGrp="1" noChangeAspect="1"/>
          </p:cNvPicPr>
          <p:nvPr>
            <p:ph idx="1"/>
          </p:nvPr>
        </p:nvPicPr>
        <p:blipFill rotWithShape="1">
          <a:blip r:embed="rId2"/>
          <a:srcRect t="9915" b="7812"/>
          <a:stretch/>
        </p:blipFill>
        <p:spPr>
          <a:xfrm>
            <a:off x="244985" y="1721223"/>
            <a:ext cx="8655460" cy="3840480"/>
          </a:xfrm>
        </p:spPr>
      </p:pic>
      <p:sp>
        <p:nvSpPr>
          <p:cNvPr id="4" name="Slide Number Placeholder 3">
            <a:extLst>
              <a:ext uri="{FF2B5EF4-FFF2-40B4-BE49-F238E27FC236}">
                <a16:creationId xmlns:a16="http://schemas.microsoft.com/office/drawing/2014/main" xmlns="" id="{C4AED738-7B79-A749-B0A0-5FFF37EA27AF}"/>
              </a:ext>
            </a:extLst>
          </p:cNvPr>
          <p:cNvSpPr>
            <a:spLocks noGrp="1"/>
          </p:cNvSpPr>
          <p:nvPr>
            <p:ph type="sldNum" sz="quarter" idx="12"/>
          </p:nvPr>
        </p:nvSpPr>
        <p:spPr/>
        <p:txBody>
          <a:bodyPr/>
          <a:lstStyle/>
          <a:p>
            <a:fld id="{1D2EA5EF-C699-AF4C-BA42-C0A1CAAB713C}" type="slidenum">
              <a:rPr lang="en-US" smtClean="0">
                <a:solidFill>
                  <a:srgbClr val="FFFFFF"/>
                </a:solidFill>
              </a:rPr>
              <a:pPr/>
              <a:t>55</a:t>
            </a:fld>
            <a:endParaRPr lang="en-US" dirty="0">
              <a:solidFill>
                <a:srgbClr val="FFFFFF"/>
              </a:solidFill>
            </a:endParaRPr>
          </a:p>
        </p:txBody>
      </p:sp>
      <p:sp>
        <p:nvSpPr>
          <p:cNvPr id="5" name="TextBox 4">
            <a:extLst>
              <a:ext uri="{FF2B5EF4-FFF2-40B4-BE49-F238E27FC236}">
                <a16:creationId xmlns:a16="http://schemas.microsoft.com/office/drawing/2014/main" xmlns="" id="{0DC68B3F-AD82-D34D-9D00-929E4B3B15C4}"/>
              </a:ext>
            </a:extLst>
          </p:cNvPr>
          <p:cNvSpPr txBox="1"/>
          <p:nvPr/>
        </p:nvSpPr>
        <p:spPr>
          <a:xfrm>
            <a:off x="1795719" y="6356146"/>
            <a:ext cx="6131615" cy="461665"/>
          </a:xfrm>
          <a:prstGeom prst="rect">
            <a:avLst/>
          </a:prstGeom>
          <a:noFill/>
        </p:spPr>
        <p:txBody>
          <a:bodyPr wrap="none" rtlCol="0">
            <a:spAutoFit/>
          </a:bodyPr>
          <a:lstStyle/>
          <a:p>
            <a:r>
              <a:rPr lang="en-US" sz="1200" dirty="0">
                <a:solidFill>
                  <a:schemeClr val="bg1"/>
                </a:solidFill>
              </a:rPr>
              <a:t>Lataillade M, et al. 10th IAS Conference on HIV Science, July 21-24, 2019, Mexico City.</a:t>
            </a:r>
          </a:p>
          <a:p>
            <a:r>
              <a:rPr lang="en-US" sz="1200" dirty="0">
                <a:solidFill>
                  <a:schemeClr val="bg1"/>
                </a:solidFill>
              </a:rPr>
              <a:t> Abstract MOAB0102.</a:t>
            </a:r>
          </a:p>
        </p:txBody>
      </p:sp>
    </p:spTree>
    <p:extLst>
      <p:ext uri="{BB962C8B-B14F-4D97-AF65-F5344CB8AC3E}">
        <p14:creationId xmlns:p14="http://schemas.microsoft.com/office/powerpoint/2010/main" val="735015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80B93E-221A-2B43-BB10-17848E5F851F}"/>
              </a:ext>
            </a:extLst>
          </p:cNvPr>
          <p:cNvSpPr>
            <a:spLocks noGrp="1"/>
          </p:cNvSpPr>
          <p:nvPr>
            <p:ph type="title"/>
          </p:nvPr>
        </p:nvSpPr>
        <p:spPr/>
        <p:txBody>
          <a:bodyPr/>
          <a:lstStyle/>
          <a:p>
            <a:r>
              <a:rPr lang="en-US" dirty="0"/>
              <a:t>Most Common ARV in initial OBT</a:t>
            </a:r>
          </a:p>
        </p:txBody>
      </p:sp>
      <p:pic>
        <p:nvPicPr>
          <p:cNvPr id="6" name="Content Placeholder 5">
            <a:extLst>
              <a:ext uri="{FF2B5EF4-FFF2-40B4-BE49-F238E27FC236}">
                <a16:creationId xmlns:a16="http://schemas.microsoft.com/office/drawing/2014/main" xmlns="" id="{31713481-396F-7049-997E-96BC171797ED}"/>
              </a:ext>
            </a:extLst>
          </p:cNvPr>
          <p:cNvPicPr>
            <a:picLocks noGrp="1" noChangeAspect="1"/>
          </p:cNvPicPr>
          <p:nvPr>
            <p:ph idx="1"/>
          </p:nvPr>
        </p:nvPicPr>
        <p:blipFill rotWithShape="1">
          <a:blip r:embed="rId2"/>
          <a:srcRect t="11393" b="6827"/>
          <a:stretch/>
        </p:blipFill>
        <p:spPr>
          <a:xfrm>
            <a:off x="48349" y="1417639"/>
            <a:ext cx="9032079" cy="4034118"/>
          </a:xfrm>
        </p:spPr>
      </p:pic>
      <p:sp>
        <p:nvSpPr>
          <p:cNvPr id="4" name="Slide Number Placeholder 3">
            <a:extLst>
              <a:ext uri="{FF2B5EF4-FFF2-40B4-BE49-F238E27FC236}">
                <a16:creationId xmlns:a16="http://schemas.microsoft.com/office/drawing/2014/main" xmlns="" id="{97F0CA5A-6CA9-334F-99D0-08A51512432C}"/>
              </a:ext>
            </a:extLst>
          </p:cNvPr>
          <p:cNvSpPr>
            <a:spLocks noGrp="1"/>
          </p:cNvSpPr>
          <p:nvPr>
            <p:ph type="sldNum" sz="quarter" idx="12"/>
          </p:nvPr>
        </p:nvSpPr>
        <p:spPr/>
        <p:txBody>
          <a:bodyPr/>
          <a:lstStyle/>
          <a:p>
            <a:fld id="{1D2EA5EF-C699-AF4C-BA42-C0A1CAAB713C}" type="slidenum">
              <a:rPr lang="en-US" smtClean="0">
                <a:solidFill>
                  <a:srgbClr val="FFFFFF"/>
                </a:solidFill>
              </a:rPr>
              <a:pPr/>
              <a:t>56</a:t>
            </a:fld>
            <a:endParaRPr lang="en-US" dirty="0">
              <a:solidFill>
                <a:srgbClr val="FFFFFF"/>
              </a:solidFill>
            </a:endParaRPr>
          </a:p>
        </p:txBody>
      </p:sp>
      <p:sp>
        <p:nvSpPr>
          <p:cNvPr id="5" name="TextBox 4">
            <a:extLst>
              <a:ext uri="{FF2B5EF4-FFF2-40B4-BE49-F238E27FC236}">
                <a16:creationId xmlns:a16="http://schemas.microsoft.com/office/drawing/2014/main" xmlns="" id="{CAF612A6-74DD-AB4E-BE5E-223A1C90A606}"/>
              </a:ext>
            </a:extLst>
          </p:cNvPr>
          <p:cNvSpPr txBox="1"/>
          <p:nvPr/>
        </p:nvSpPr>
        <p:spPr>
          <a:xfrm>
            <a:off x="1795719" y="6356146"/>
            <a:ext cx="6131615" cy="461665"/>
          </a:xfrm>
          <a:prstGeom prst="rect">
            <a:avLst/>
          </a:prstGeom>
          <a:noFill/>
        </p:spPr>
        <p:txBody>
          <a:bodyPr wrap="none" rtlCol="0">
            <a:spAutoFit/>
          </a:bodyPr>
          <a:lstStyle/>
          <a:p>
            <a:r>
              <a:rPr lang="en-US" sz="1200" dirty="0">
                <a:solidFill>
                  <a:schemeClr val="bg1"/>
                </a:solidFill>
              </a:rPr>
              <a:t>Lataillade M, et al. 10th IAS Conference on HIV Science, July 21-24, 2019, Mexico City.</a:t>
            </a:r>
          </a:p>
          <a:p>
            <a:r>
              <a:rPr lang="en-US" sz="1200" dirty="0">
                <a:solidFill>
                  <a:schemeClr val="bg1"/>
                </a:solidFill>
              </a:rPr>
              <a:t> Abstract MOAB0102.</a:t>
            </a:r>
          </a:p>
        </p:txBody>
      </p:sp>
    </p:spTree>
    <p:extLst>
      <p:ext uri="{BB962C8B-B14F-4D97-AF65-F5344CB8AC3E}">
        <p14:creationId xmlns:p14="http://schemas.microsoft.com/office/powerpoint/2010/main" val="41856632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0B003-57B2-5E4F-A777-B091AA5FD127}"/>
              </a:ext>
            </a:extLst>
          </p:cNvPr>
          <p:cNvSpPr>
            <a:spLocks noGrp="1"/>
          </p:cNvSpPr>
          <p:nvPr>
            <p:ph type="title"/>
          </p:nvPr>
        </p:nvSpPr>
        <p:spPr/>
        <p:txBody>
          <a:bodyPr/>
          <a:lstStyle/>
          <a:p>
            <a:r>
              <a:rPr lang="en-US" dirty="0"/>
              <a:t>BRIGHTE – HIV RNA &lt;40 copies/ml, FDA Snapshot, ITT-E</a:t>
            </a:r>
          </a:p>
        </p:txBody>
      </p:sp>
      <p:pic>
        <p:nvPicPr>
          <p:cNvPr id="6" name="Content Placeholder 5">
            <a:extLst>
              <a:ext uri="{FF2B5EF4-FFF2-40B4-BE49-F238E27FC236}">
                <a16:creationId xmlns:a16="http://schemas.microsoft.com/office/drawing/2014/main" xmlns="" id="{4DDAC459-8F3E-CD44-A604-3F530F36811A}"/>
              </a:ext>
            </a:extLst>
          </p:cNvPr>
          <p:cNvPicPr>
            <a:picLocks noGrp="1" noChangeAspect="1"/>
          </p:cNvPicPr>
          <p:nvPr>
            <p:ph idx="1"/>
          </p:nvPr>
        </p:nvPicPr>
        <p:blipFill rotWithShape="1">
          <a:blip r:embed="rId2"/>
          <a:srcRect t="14348" b="7319"/>
          <a:stretch/>
        </p:blipFill>
        <p:spPr>
          <a:xfrm>
            <a:off x="295715" y="1656677"/>
            <a:ext cx="8477056" cy="3851238"/>
          </a:xfrm>
        </p:spPr>
      </p:pic>
      <p:sp>
        <p:nvSpPr>
          <p:cNvPr id="4" name="Slide Number Placeholder 3">
            <a:extLst>
              <a:ext uri="{FF2B5EF4-FFF2-40B4-BE49-F238E27FC236}">
                <a16:creationId xmlns:a16="http://schemas.microsoft.com/office/drawing/2014/main" xmlns="" id="{B1FF98AA-B2A2-A443-90FA-256D15226B54}"/>
              </a:ext>
            </a:extLst>
          </p:cNvPr>
          <p:cNvSpPr>
            <a:spLocks noGrp="1"/>
          </p:cNvSpPr>
          <p:nvPr>
            <p:ph type="sldNum" sz="quarter" idx="12"/>
          </p:nvPr>
        </p:nvSpPr>
        <p:spPr/>
        <p:txBody>
          <a:bodyPr/>
          <a:lstStyle/>
          <a:p>
            <a:fld id="{1D2EA5EF-C699-AF4C-BA42-C0A1CAAB713C}" type="slidenum">
              <a:rPr lang="en-US" smtClean="0">
                <a:solidFill>
                  <a:srgbClr val="FFFFFF"/>
                </a:solidFill>
              </a:rPr>
              <a:pPr/>
              <a:t>57</a:t>
            </a:fld>
            <a:endParaRPr lang="en-US" dirty="0">
              <a:solidFill>
                <a:srgbClr val="FFFFFF"/>
              </a:solidFill>
            </a:endParaRPr>
          </a:p>
        </p:txBody>
      </p:sp>
      <p:sp>
        <p:nvSpPr>
          <p:cNvPr id="5" name="TextBox 4">
            <a:extLst>
              <a:ext uri="{FF2B5EF4-FFF2-40B4-BE49-F238E27FC236}">
                <a16:creationId xmlns:a16="http://schemas.microsoft.com/office/drawing/2014/main" xmlns="" id="{596D191C-0C5A-104E-95EF-DAA521008F76}"/>
              </a:ext>
            </a:extLst>
          </p:cNvPr>
          <p:cNvSpPr txBox="1"/>
          <p:nvPr/>
        </p:nvSpPr>
        <p:spPr>
          <a:xfrm>
            <a:off x="1795719" y="6356146"/>
            <a:ext cx="6131615" cy="461665"/>
          </a:xfrm>
          <a:prstGeom prst="rect">
            <a:avLst/>
          </a:prstGeom>
          <a:noFill/>
        </p:spPr>
        <p:txBody>
          <a:bodyPr wrap="none" rtlCol="0">
            <a:spAutoFit/>
          </a:bodyPr>
          <a:lstStyle/>
          <a:p>
            <a:r>
              <a:rPr lang="en-US" sz="1200" dirty="0">
                <a:solidFill>
                  <a:schemeClr val="bg1"/>
                </a:solidFill>
              </a:rPr>
              <a:t>Lataillade M, et al. 10th IAS Conference on HIV Science, July 21-24, 2019, Mexico City.</a:t>
            </a:r>
          </a:p>
          <a:p>
            <a:r>
              <a:rPr lang="en-US" sz="1200" dirty="0">
                <a:solidFill>
                  <a:schemeClr val="bg1"/>
                </a:solidFill>
              </a:rPr>
              <a:t> Abstract MOAB0102.</a:t>
            </a:r>
          </a:p>
        </p:txBody>
      </p:sp>
    </p:spTree>
    <p:extLst>
      <p:ext uri="{BB962C8B-B14F-4D97-AF65-F5344CB8AC3E}">
        <p14:creationId xmlns:p14="http://schemas.microsoft.com/office/powerpoint/2010/main" val="21524549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B69636-A57D-E542-9DBE-BB61DBF7C8D1}"/>
              </a:ext>
            </a:extLst>
          </p:cNvPr>
          <p:cNvSpPr>
            <a:spLocks noGrp="1"/>
          </p:cNvSpPr>
          <p:nvPr>
            <p:ph type="title"/>
          </p:nvPr>
        </p:nvSpPr>
        <p:spPr/>
        <p:txBody>
          <a:bodyPr/>
          <a:lstStyle/>
          <a:p>
            <a:r>
              <a:rPr lang="en-US" dirty="0"/>
              <a:t>Mean Change from BL in CD4 Count</a:t>
            </a:r>
          </a:p>
        </p:txBody>
      </p:sp>
      <p:pic>
        <p:nvPicPr>
          <p:cNvPr id="6" name="Content Placeholder 5">
            <a:extLst>
              <a:ext uri="{FF2B5EF4-FFF2-40B4-BE49-F238E27FC236}">
                <a16:creationId xmlns:a16="http://schemas.microsoft.com/office/drawing/2014/main" xmlns="" id="{D02F9E4E-78E4-0F40-BF08-4A292429925E}"/>
              </a:ext>
            </a:extLst>
          </p:cNvPr>
          <p:cNvPicPr>
            <a:picLocks noGrp="1" noChangeAspect="1"/>
          </p:cNvPicPr>
          <p:nvPr>
            <p:ph idx="1"/>
          </p:nvPr>
        </p:nvPicPr>
        <p:blipFill rotWithShape="1">
          <a:blip r:embed="rId2"/>
          <a:srcRect t="14841" b="7073"/>
          <a:stretch/>
        </p:blipFill>
        <p:spPr>
          <a:xfrm>
            <a:off x="321505" y="1667436"/>
            <a:ext cx="8451266" cy="3732904"/>
          </a:xfrm>
        </p:spPr>
      </p:pic>
      <p:sp>
        <p:nvSpPr>
          <p:cNvPr id="4" name="Slide Number Placeholder 3">
            <a:extLst>
              <a:ext uri="{FF2B5EF4-FFF2-40B4-BE49-F238E27FC236}">
                <a16:creationId xmlns:a16="http://schemas.microsoft.com/office/drawing/2014/main" xmlns="" id="{2F5F428C-B45A-9A4E-B37C-F2CB20BC4C07}"/>
              </a:ext>
            </a:extLst>
          </p:cNvPr>
          <p:cNvSpPr>
            <a:spLocks noGrp="1"/>
          </p:cNvSpPr>
          <p:nvPr>
            <p:ph type="sldNum" sz="quarter" idx="12"/>
          </p:nvPr>
        </p:nvSpPr>
        <p:spPr/>
        <p:txBody>
          <a:bodyPr/>
          <a:lstStyle/>
          <a:p>
            <a:fld id="{1D2EA5EF-C699-AF4C-BA42-C0A1CAAB713C}" type="slidenum">
              <a:rPr lang="en-US" smtClean="0">
                <a:solidFill>
                  <a:srgbClr val="FFFFFF"/>
                </a:solidFill>
              </a:rPr>
              <a:pPr/>
              <a:t>58</a:t>
            </a:fld>
            <a:endParaRPr lang="en-US" dirty="0">
              <a:solidFill>
                <a:srgbClr val="FFFFFF"/>
              </a:solidFill>
            </a:endParaRPr>
          </a:p>
        </p:txBody>
      </p:sp>
      <p:sp>
        <p:nvSpPr>
          <p:cNvPr id="5" name="TextBox 4">
            <a:extLst>
              <a:ext uri="{FF2B5EF4-FFF2-40B4-BE49-F238E27FC236}">
                <a16:creationId xmlns:a16="http://schemas.microsoft.com/office/drawing/2014/main" xmlns="" id="{6D19A789-154F-DB4F-AEF7-5CF4021A925D}"/>
              </a:ext>
            </a:extLst>
          </p:cNvPr>
          <p:cNvSpPr txBox="1"/>
          <p:nvPr/>
        </p:nvSpPr>
        <p:spPr>
          <a:xfrm>
            <a:off x="1795719" y="6356146"/>
            <a:ext cx="6131615" cy="461665"/>
          </a:xfrm>
          <a:prstGeom prst="rect">
            <a:avLst/>
          </a:prstGeom>
          <a:noFill/>
        </p:spPr>
        <p:txBody>
          <a:bodyPr wrap="none" rtlCol="0">
            <a:spAutoFit/>
          </a:bodyPr>
          <a:lstStyle/>
          <a:p>
            <a:r>
              <a:rPr lang="en-US" sz="1200" dirty="0">
                <a:solidFill>
                  <a:schemeClr val="bg1"/>
                </a:solidFill>
              </a:rPr>
              <a:t>Lataillade M, et al. 10th IAS Conference on HIV Science, July 21-24, 2019, Mexico City.</a:t>
            </a:r>
          </a:p>
          <a:p>
            <a:r>
              <a:rPr lang="en-US" sz="1200" dirty="0">
                <a:solidFill>
                  <a:schemeClr val="bg1"/>
                </a:solidFill>
              </a:rPr>
              <a:t> Abstract MOAB0102.</a:t>
            </a:r>
          </a:p>
        </p:txBody>
      </p:sp>
    </p:spTree>
    <p:extLst>
      <p:ext uri="{BB962C8B-B14F-4D97-AF65-F5344CB8AC3E}">
        <p14:creationId xmlns:p14="http://schemas.microsoft.com/office/powerpoint/2010/main" val="2935596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F3885E-00F6-E249-B4F9-2B59AF28C6AA}"/>
              </a:ext>
            </a:extLst>
          </p:cNvPr>
          <p:cNvSpPr>
            <a:spLocks noGrp="1"/>
          </p:cNvSpPr>
          <p:nvPr>
            <p:ph type="title"/>
          </p:nvPr>
        </p:nvSpPr>
        <p:spPr>
          <a:xfrm>
            <a:off x="457202" y="625368"/>
            <a:ext cx="8315569" cy="1143000"/>
          </a:xfrm>
        </p:spPr>
        <p:txBody>
          <a:bodyPr/>
          <a:lstStyle/>
          <a:p>
            <a:r>
              <a:rPr lang="en-US" dirty="0"/>
              <a:t>Doravirine (Pifeltro®)</a:t>
            </a:r>
            <a:br>
              <a:rPr lang="en-US" dirty="0"/>
            </a:br>
            <a:endParaRPr lang="en-US" dirty="0"/>
          </a:p>
        </p:txBody>
      </p:sp>
      <p:sp>
        <p:nvSpPr>
          <p:cNvPr id="3" name="Content Placeholder 2"/>
          <p:cNvSpPr>
            <a:spLocks noGrp="1"/>
          </p:cNvSpPr>
          <p:nvPr>
            <p:ph idx="1"/>
          </p:nvPr>
        </p:nvSpPr>
        <p:spPr>
          <a:xfrm>
            <a:off x="457201" y="1768368"/>
            <a:ext cx="8315569" cy="4367299"/>
          </a:xfrm>
        </p:spPr>
        <p:txBody>
          <a:bodyPr>
            <a:normAutofit fontScale="55000" lnSpcReduction="20000"/>
          </a:bodyPr>
          <a:lstStyle/>
          <a:p>
            <a:pPr marL="457200" indent="-457200">
              <a:buClr>
                <a:srgbClr val="FF0000"/>
              </a:buClr>
              <a:buFont typeface="Arial" charset="0"/>
              <a:buChar char="•"/>
            </a:pPr>
            <a:r>
              <a:rPr lang="en-US" sz="3700" dirty="0"/>
              <a:t>NNRTI dosed once daily with or without food that is approved for use in persons with no antiretroviral history and in switch</a:t>
            </a:r>
          </a:p>
          <a:p>
            <a:pPr marL="457200" indent="-457200">
              <a:buClr>
                <a:srgbClr val="FF0000"/>
              </a:buClr>
              <a:buFont typeface="Arial" charset="0"/>
              <a:buChar char="•"/>
            </a:pPr>
            <a:r>
              <a:rPr lang="en-US" sz="3700" dirty="0"/>
              <a:t>The non-nucleoside reverse transcriptase inhibitor (NNRTI) anchor drug in this regimen—doravirine—retains activity in the presence of common NNRTI drug-resistant mutations (e.g. K103N, Y181C, G190A) and thus may have clinical utility for individuals with resistance to other NNRTI’s. </a:t>
            </a:r>
          </a:p>
          <a:p>
            <a:pPr marL="457200" indent="-457200">
              <a:buClr>
                <a:srgbClr val="FF0000"/>
              </a:buClr>
              <a:buFont typeface="Arial" charset="0"/>
              <a:buChar char="•"/>
            </a:pPr>
            <a:r>
              <a:rPr lang="en-US" sz="3700" dirty="0"/>
              <a:t>No CD4 count or HIV RNA level restrictions</a:t>
            </a:r>
          </a:p>
          <a:p>
            <a:pPr marL="457200" indent="-457200">
              <a:buClr>
                <a:srgbClr val="FF0000"/>
              </a:buClr>
              <a:buFont typeface="Arial" charset="0"/>
              <a:buChar char="•"/>
            </a:pPr>
            <a:r>
              <a:rPr lang="en-US" sz="3700" dirty="0"/>
              <a:t>No proton pump inhibitor limitations</a:t>
            </a:r>
          </a:p>
          <a:p>
            <a:pPr marL="457200" indent="-457200">
              <a:buClr>
                <a:srgbClr val="FF0000"/>
              </a:buClr>
              <a:buFont typeface="Arial" charset="0"/>
              <a:buChar char="•"/>
            </a:pPr>
            <a:r>
              <a:rPr lang="en-US" sz="3700" dirty="0"/>
              <a:t>No dosage adjustment required in patients with mild, moderate, or severe renal impairment</a:t>
            </a:r>
          </a:p>
          <a:p>
            <a:pPr marL="457200" lvl="1" indent="-457200">
              <a:buClr>
                <a:srgbClr val="FF0000"/>
              </a:buClr>
              <a:buFont typeface="Arial" charset="0"/>
              <a:buChar char="•"/>
            </a:pPr>
            <a:r>
              <a:rPr lang="en-US" sz="3700" dirty="0">
                <a:latin typeface="+mj-lt"/>
              </a:rPr>
              <a:t>No dosage adjustment CPT A or B, has not been studied in CPT C</a:t>
            </a:r>
          </a:p>
          <a:p>
            <a:pPr marL="457200" lvl="1" indent="-457200">
              <a:buClr>
                <a:srgbClr val="FF0000"/>
              </a:buClr>
              <a:buFont typeface="Arial" charset="0"/>
              <a:buChar char="•"/>
            </a:pPr>
            <a:r>
              <a:rPr lang="en-US" sz="3700" dirty="0">
                <a:latin typeface="+mj-lt"/>
              </a:rPr>
              <a:t>Good PK with Darunavir/c, dolutegravir – minimal risk of drug interactions</a:t>
            </a:r>
          </a:p>
          <a:p>
            <a:pPr lvl="1"/>
            <a:endParaRPr lang="en-US" dirty="0"/>
          </a:p>
          <a:p>
            <a:endParaRPr lang="en-US" dirty="0"/>
          </a:p>
        </p:txBody>
      </p:sp>
      <p:sp>
        <p:nvSpPr>
          <p:cNvPr id="4" name="TextBox 3">
            <a:extLst>
              <a:ext uri="{FF2B5EF4-FFF2-40B4-BE49-F238E27FC236}">
                <a16:creationId xmlns:a16="http://schemas.microsoft.com/office/drawing/2014/main" xmlns="" id="{CEB13267-90CC-FD48-AB08-6087A4CFF276}"/>
              </a:ext>
            </a:extLst>
          </p:cNvPr>
          <p:cNvSpPr txBox="1"/>
          <p:nvPr/>
        </p:nvSpPr>
        <p:spPr>
          <a:xfrm>
            <a:off x="1795719" y="6356146"/>
            <a:ext cx="3020379" cy="276999"/>
          </a:xfrm>
          <a:prstGeom prst="rect">
            <a:avLst/>
          </a:prstGeom>
          <a:noFill/>
        </p:spPr>
        <p:txBody>
          <a:bodyPr wrap="none" rtlCol="0">
            <a:spAutoFit/>
          </a:bodyPr>
          <a:lstStyle/>
          <a:p>
            <a:r>
              <a:rPr lang="en-US" sz="1200" dirty="0">
                <a:solidFill>
                  <a:schemeClr val="bg1"/>
                </a:solidFill>
              </a:rPr>
              <a:t>Pifeltro Product Information, Merck, 2020.</a:t>
            </a:r>
          </a:p>
        </p:txBody>
      </p:sp>
    </p:spTree>
    <p:extLst>
      <p:ext uri="{BB962C8B-B14F-4D97-AF65-F5344CB8AC3E}">
        <p14:creationId xmlns:p14="http://schemas.microsoft.com/office/powerpoint/2010/main" val="1540539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6"/>
          <p:cNvSpPr txBox="1">
            <a:spLocks noGrp="1"/>
          </p:cNvSpPr>
          <p:nvPr>
            <p:ph type="title"/>
          </p:nvPr>
        </p:nvSpPr>
        <p:spPr/>
        <p:txBody>
          <a:bodyPr/>
          <a:lstStyle/>
          <a:p>
            <a:pPr lvl="0"/>
            <a:r>
              <a:rPr lang="en-US" dirty="0"/>
              <a:t>Virologic Suppression</a:t>
            </a:r>
          </a:p>
        </p:txBody>
      </p:sp>
      <p:sp>
        <p:nvSpPr>
          <p:cNvPr id="95" name="Google Shape;95;p6"/>
          <p:cNvSpPr txBox="1">
            <a:spLocks noGrp="1"/>
          </p:cNvSpPr>
          <p:nvPr>
            <p:ph idx="1"/>
          </p:nvPr>
        </p:nvSpPr>
        <p:spPr>
          <a:xfrm>
            <a:off x="457202" y="1312433"/>
            <a:ext cx="8315569" cy="4655069"/>
          </a:xfrm>
        </p:spPr>
        <p:txBody>
          <a:bodyPr/>
          <a:lstStyle/>
          <a:p>
            <a:pPr lvl="0"/>
            <a:r>
              <a:rPr lang="en-US" dirty="0"/>
              <a:t>Virologic suppression (VS):</a:t>
            </a:r>
          </a:p>
          <a:p>
            <a:pPr lvl="1">
              <a:buFont typeface="Arial" panose="020B0604020202020204" pitchFamily="34" charset="0"/>
              <a:buChar char="•"/>
            </a:pPr>
            <a:r>
              <a:rPr lang="en-US" dirty="0"/>
              <a:t>Confirmed HIV RNA below lower limit of detection (eg,&lt;50 copies/mL)</a:t>
            </a:r>
          </a:p>
          <a:p>
            <a:pPr marL="114112" lvl="0" indent="0">
              <a:buNone/>
            </a:pPr>
            <a:endParaRPr lang="en-US" dirty="0"/>
          </a:p>
        </p:txBody>
      </p:sp>
      <p:pic>
        <p:nvPicPr>
          <p:cNvPr id="13" name="Google Shape;96;p6" descr="chart showing how viral load falls over time to below levels of detection" title="viral suppression"/>
          <p:cNvPicPr preferRelativeResize="0">
            <a:picLocks noGrp="1"/>
          </p:cNvPicPr>
          <p:nvPr>
            <p:ph type="pic" sz="quarter" idx="4294967295"/>
          </p:nvPr>
        </p:nvPicPr>
        <p:blipFill rotWithShape="1">
          <a:blip r:embed="rId3">
            <a:alphaModFix/>
          </a:blip>
          <a:srcRect l="3100" r="3100"/>
          <a:stretch/>
        </p:blipFill>
        <p:spPr>
          <a:xfrm>
            <a:off x="642233" y="2527590"/>
            <a:ext cx="5475641" cy="3622476"/>
          </a:xfrm>
          <a:prstGeom prst="rect">
            <a:avLst/>
          </a:prstGeom>
          <a:noFill/>
          <a:ln>
            <a:noFill/>
          </a:ln>
        </p:spPr>
      </p:pic>
      <p:sp>
        <p:nvSpPr>
          <p:cNvPr id="97" name="Google Shape;97;p6"/>
          <p:cNvSpPr txBox="1"/>
          <p:nvPr/>
        </p:nvSpPr>
        <p:spPr>
          <a:xfrm>
            <a:off x="4023203" y="6000031"/>
            <a:ext cx="3123639" cy="300070"/>
          </a:xfrm>
          <a:prstGeom prst="rect">
            <a:avLst/>
          </a:prstGeom>
          <a:noFill/>
          <a:ln>
            <a:noFill/>
          </a:ln>
        </p:spPr>
        <p:txBody>
          <a:bodyPr spcFirstLastPara="1" wrap="square" lIns="68587" tIns="34284" rIns="68587" bIns="34284" anchor="t" anchorCtr="0">
            <a:spAutoFit/>
          </a:bodyPr>
          <a:lstStyle/>
          <a:p>
            <a:pPr>
              <a:buClr>
                <a:schemeClr val="dk1"/>
              </a:buClr>
              <a:buSzPts val="1000"/>
            </a:pPr>
            <a:r>
              <a:rPr lang="en-US" sz="750" dirty="0">
                <a:solidFill>
                  <a:schemeClr val="dk1"/>
                </a:solidFill>
                <a:latin typeface="Arial"/>
                <a:ea typeface="Arial"/>
                <a:cs typeface="Arial"/>
                <a:sym typeface="Arial"/>
              </a:rPr>
              <a:t>Graphic: National HIV Curriculum, hiv.uw.edu </a:t>
            </a:r>
            <a:endParaRPr sz="1350" dirty="0"/>
          </a:p>
          <a:p>
            <a:pPr>
              <a:buClr>
                <a:srgbClr val="000000"/>
              </a:buClr>
              <a:buSzPts val="1000"/>
            </a:pPr>
            <a:endParaRPr sz="750" dirty="0">
              <a:solidFill>
                <a:srgbClr val="909090"/>
              </a:solidFill>
              <a:latin typeface="Arial"/>
              <a:ea typeface="Arial"/>
              <a:cs typeface="Arial"/>
              <a:sym typeface="Arial"/>
            </a:endParaRPr>
          </a:p>
        </p:txBody>
      </p:sp>
      <p:cxnSp>
        <p:nvCxnSpPr>
          <p:cNvPr id="3" name="Straight Arrow Connector 2">
            <a:extLst>
              <a:ext uri="{FF2B5EF4-FFF2-40B4-BE49-F238E27FC236}">
                <a16:creationId xmlns:a16="http://schemas.microsoft.com/office/drawing/2014/main" xmlns="" id="{2538FAF0-84A2-F241-9D40-3AA5619A3D61}"/>
              </a:ext>
            </a:extLst>
          </p:cNvPr>
          <p:cNvCxnSpPr/>
          <p:nvPr/>
        </p:nvCxnSpPr>
        <p:spPr>
          <a:xfrm flipH="1">
            <a:off x="5185186" y="3550024"/>
            <a:ext cx="1871830" cy="12801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873BA817-62B4-5043-8F31-DC1FAB5814DF}"/>
              </a:ext>
            </a:extLst>
          </p:cNvPr>
          <p:cNvSpPr txBox="1"/>
          <p:nvPr/>
        </p:nvSpPr>
        <p:spPr>
          <a:xfrm>
            <a:off x="7047875" y="2847256"/>
            <a:ext cx="1810960" cy="1477328"/>
          </a:xfrm>
          <a:prstGeom prst="rect">
            <a:avLst/>
          </a:prstGeom>
          <a:noFill/>
          <a:ln>
            <a:solidFill>
              <a:schemeClr val="tx1"/>
            </a:solidFill>
          </a:ln>
        </p:spPr>
        <p:txBody>
          <a:bodyPr wrap="square" rtlCol="0">
            <a:spAutoFit/>
          </a:bodyPr>
          <a:lstStyle/>
          <a:p>
            <a:pPr algn="ctr"/>
            <a:r>
              <a:rPr lang="en-US" dirty="0"/>
              <a:t>Patient attained </a:t>
            </a:r>
          </a:p>
          <a:p>
            <a:pPr algn="ctr"/>
            <a:r>
              <a:rPr lang="en-US" dirty="0"/>
              <a:t>and has maintained an undetectable</a:t>
            </a:r>
          </a:p>
          <a:p>
            <a:pPr algn="ctr"/>
            <a:r>
              <a:rPr lang="en-US" dirty="0"/>
              <a:t>viral load </a:t>
            </a:r>
          </a:p>
        </p:txBody>
      </p:sp>
      <p:sp>
        <p:nvSpPr>
          <p:cNvPr id="8" name="TextBox 7">
            <a:extLst>
              <a:ext uri="{FF2B5EF4-FFF2-40B4-BE49-F238E27FC236}">
                <a16:creationId xmlns:a16="http://schemas.microsoft.com/office/drawing/2014/main" xmlns="" id="{E441A217-17D5-F444-B5EE-15EF16D67ED5}"/>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3610358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0134A87-6849-6B48-B61A-0AC567A2C65A}"/>
              </a:ext>
            </a:extLst>
          </p:cNvPr>
          <p:cNvSpPr>
            <a:spLocks noGrp="1"/>
          </p:cNvSpPr>
          <p:nvPr>
            <p:ph type="sldNum" sz="quarter" idx="12"/>
          </p:nvPr>
        </p:nvSpPr>
        <p:spPr/>
        <p:txBody>
          <a:bodyPr/>
          <a:lstStyle/>
          <a:p>
            <a:fld id="{1D2EA5EF-C699-AF4C-BA42-C0A1CAAB713C}" type="slidenum">
              <a:rPr lang="en-US" smtClean="0">
                <a:solidFill>
                  <a:srgbClr val="FFFFFF"/>
                </a:solidFill>
              </a:rPr>
              <a:pPr/>
              <a:t>60</a:t>
            </a:fld>
            <a:endParaRPr lang="en-US" dirty="0">
              <a:solidFill>
                <a:srgbClr val="FFFFFF"/>
              </a:solidFill>
            </a:endParaRPr>
          </a:p>
        </p:txBody>
      </p:sp>
      <p:grpSp>
        <p:nvGrpSpPr>
          <p:cNvPr id="3" name="Group 2">
            <a:extLst>
              <a:ext uri="{FF2B5EF4-FFF2-40B4-BE49-F238E27FC236}">
                <a16:creationId xmlns:a16="http://schemas.microsoft.com/office/drawing/2014/main" xmlns="" id="{8548D4DA-6CA3-4A42-B6F3-2F1FCAD20AB7}"/>
              </a:ext>
            </a:extLst>
          </p:cNvPr>
          <p:cNvGrpSpPr/>
          <p:nvPr/>
        </p:nvGrpSpPr>
        <p:grpSpPr>
          <a:xfrm>
            <a:off x="101368" y="1045559"/>
            <a:ext cx="8979060" cy="5260323"/>
            <a:chOff x="0" y="450937"/>
            <a:chExt cx="8979060" cy="5260323"/>
          </a:xfrm>
        </p:grpSpPr>
        <p:pic>
          <p:nvPicPr>
            <p:cNvPr id="4" name="Picture 3">
              <a:extLst>
                <a:ext uri="{FF2B5EF4-FFF2-40B4-BE49-F238E27FC236}">
                  <a16:creationId xmlns:a16="http://schemas.microsoft.com/office/drawing/2014/main" xmlns="" id="{47A9D7A0-3664-2C49-86BF-7AAB9C5F9CDE}"/>
                </a:ext>
              </a:extLst>
            </p:cNvPr>
            <p:cNvPicPr>
              <a:picLocks noChangeAspect="1"/>
            </p:cNvPicPr>
            <p:nvPr/>
          </p:nvPicPr>
          <p:blipFill>
            <a:blip r:embed="rId2"/>
            <a:stretch>
              <a:fillRect/>
            </a:stretch>
          </p:blipFill>
          <p:spPr>
            <a:xfrm>
              <a:off x="0" y="450937"/>
              <a:ext cx="8979060" cy="5260323"/>
            </a:xfrm>
            <a:prstGeom prst="rect">
              <a:avLst/>
            </a:prstGeom>
          </p:spPr>
        </p:pic>
        <p:cxnSp>
          <p:nvCxnSpPr>
            <p:cNvPr id="6" name="Straight Arrow Connector 5">
              <a:extLst>
                <a:ext uri="{FF2B5EF4-FFF2-40B4-BE49-F238E27FC236}">
                  <a16:creationId xmlns:a16="http://schemas.microsoft.com/office/drawing/2014/main" xmlns="" id="{AD062491-1D8A-7E4C-9AC9-B44F7002356C}"/>
                </a:ext>
              </a:extLst>
            </p:cNvPr>
            <p:cNvCxnSpPr/>
            <p:nvPr/>
          </p:nvCxnSpPr>
          <p:spPr>
            <a:xfrm>
              <a:off x="1878904" y="588723"/>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FCC40A4A-88B0-7B46-9AC9-2F9A9DD184A9}"/>
                </a:ext>
              </a:extLst>
            </p:cNvPr>
            <p:cNvCxnSpPr/>
            <p:nvPr/>
          </p:nvCxnSpPr>
          <p:spPr>
            <a:xfrm>
              <a:off x="1878904" y="1405002"/>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19B05413-1FC9-664A-8CEE-61BDCEC2861D}"/>
                </a:ext>
              </a:extLst>
            </p:cNvPr>
            <p:cNvCxnSpPr/>
            <p:nvPr/>
          </p:nvCxnSpPr>
          <p:spPr>
            <a:xfrm>
              <a:off x="1878904" y="1655523"/>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C121836E-9B29-6149-ABD9-5498817EA2CA}"/>
                </a:ext>
              </a:extLst>
            </p:cNvPr>
            <p:cNvCxnSpPr/>
            <p:nvPr/>
          </p:nvCxnSpPr>
          <p:spPr>
            <a:xfrm>
              <a:off x="1878903" y="2645079"/>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95786EFA-E7AC-CB40-9729-7DCA5546C67F}"/>
                </a:ext>
              </a:extLst>
            </p:cNvPr>
            <p:cNvCxnSpPr/>
            <p:nvPr/>
          </p:nvCxnSpPr>
          <p:spPr>
            <a:xfrm>
              <a:off x="1878903" y="5526065"/>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itle 1">
            <a:extLst>
              <a:ext uri="{FF2B5EF4-FFF2-40B4-BE49-F238E27FC236}">
                <a16:creationId xmlns:a16="http://schemas.microsoft.com/office/drawing/2014/main" xmlns="" id="{9F86AAB9-9A13-F949-BA88-F47FCF18AA1F}"/>
              </a:ext>
            </a:extLst>
          </p:cNvPr>
          <p:cNvSpPr txBox="1">
            <a:spLocks/>
          </p:cNvSpPr>
          <p:nvPr/>
        </p:nvSpPr>
        <p:spPr>
          <a:xfrm>
            <a:off x="457202" y="274639"/>
            <a:ext cx="8315569" cy="1143000"/>
          </a:xfrm>
          <a:prstGeom prst="rect">
            <a:avLst/>
          </a:prstGeom>
        </p:spPr>
        <p:txBody>
          <a:bodyPr/>
          <a:lst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r>
              <a:rPr lang="en-US" sz="2800" dirty="0"/>
              <a:t>Select Combinations with Acceptable PK – DHHS</a:t>
            </a:r>
          </a:p>
        </p:txBody>
      </p:sp>
      <p:sp>
        <p:nvSpPr>
          <p:cNvPr id="12" name="TextBox 11">
            <a:extLst>
              <a:ext uri="{FF2B5EF4-FFF2-40B4-BE49-F238E27FC236}">
                <a16:creationId xmlns:a16="http://schemas.microsoft.com/office/drawing/2014/main" xmlns="" id="{7C625B1E-1FE2-B747-B789-2A8C8A144090}"/>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3785463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218DB1-C0F0-D644-992A-519992F24250}"/>
              </a:ext>
            </a:extLst>
          </p:cNvPr>
          <p:cNvSpPr>
            <a:spLocks noGrp="1"/>
          </p:cNvSpPr>
          <p:nvPr>
            <p:ph type="title"/>
          </p:nvPr>
        </p:nvSpPr>
        <p:spPr>
          <a:xfrm>
            <a:off x="490539" y="-157843"/>
            <a:ext cx="8315569" cy="1143000"/>
          </a:xfrm>
        </p:spPr>
        <p:txBody>
          <a:bodyPr/>
          <a:lstStyle/>
          <a:p>
            <a:r>
              <a:rPr lang="en-US" sz="2800" dirty="0"/>
              <a:t>Select Combinations with Acceptable PK – DHHS</a:t>
            </a:r>
          </a:p>
        </p:txBody>
      </p:sp>
      <p:sp>
        <p:nvSpPr>
          <p:cNvPr id="3" name="Slide Number Placeholder 2">
            <a:extLst>
              <a:ext uri="{FF2B5EF4-FFF2-40B4-BE49-F238E27FC236}">
                <a16:creationId xmlns:a16="http://schemas.microsoft.com/office/drawing/2014/main" xmlns="" id="{2B8917F1-89A3-6C4A-9134-6D52C1492F27}"/>
              </a:ext>
            </a:extLst>
          </p:cNvPr>
          <p:cNvSpPr>
            <a:spLocks noGrp="1"/>
          </p:cNvSpPr>
          <p:nvPr>
            <p:ph type="sldNum" sz="quarter" idx="12"/>
          </p:nvPr>
        </p:nvSpPr>
        <p:spPr/>
        <p:txBody>
          <a:bodyPr/>
          <a:lstStyle/>
          <a:p>
            <a:fld id="{1D2EA5EF-C699-AF4C-BA42-C0A1CAAB713C}" type="slidenum">
              <a:rPr lang="en-US" smtClean="0">
                <a:solidFill>
                  <a:srgbClr val="FFFFFF"/>
                </a:solidFill>
              </a:rPr>
              <a:pPr/>
              <a:t>61</a:t>
            </a:fld>
            <a:endParaRPr lang="en-US" dirty="0">
              <a:solidFill>
                <a:srgbClr val="FFFFFF"/>
              </a:solidFill>
            </a:endParaRPr>
          </a:p>
        </p:txBody>
      </p:sp>
      <p:grpSp>
        <p:nvGrpSpPr>
          <p:cNvPr id="12" name="Group 11">
            <a:extLst>
              <a:ext uri="{FF2B5EF4-FFF2-40B4-BE49-F238E27FC236}">
                <a16:creationId xmlns:a16="http://schemas.microsoft.com/office/drawing/2014/main" xmlns="" id="{E8EAEFB3-DB86-2F49-B233-BDAAB3B9AD56}"/>
              </a:ext>
            </a:extLst>
          </p:cNvPr>
          <p:cNvGrpSpPr/>
          <p:nvPr/>
        </p:nvGrpSpPr>
        <p:grpSpPr>
          <a:xfrm>
            <a:off x="130675" y="632328"/>
            <a:ext cx="8949753" cy="5781046"/>
            <a:chOff x="0" y="274639"/>
            <a:chExt cx="8949753" cy="5781046"/>
          </a:xfrm>
        </p:grpSpPr>
        <p:grpSp>
          <p:nvGrpSpPr>
            <p:cNvPr id="6" name="Group 5">
              <a:extLst>
                <a:ext uri="{FF2B5EF4-FFF2-40B4-BE49-F238E27FC236}">
                  <a16:creationId xmlns:a16="http://schemas.microsoft.com/office/drawing/2014/main" xmlns="" id="{5E76B891-4104-6D44-B5F7-7ED1ABA8D60A}"/>
                </a:ext>
              </a:extLst>
            </p:cNvPr>
            <p:cNvGrpSpPr/>
            <p:nvPr/>
          </p:nvGrpSpPr>
          <p:grpSpPr>
            <a:xfrm>
              <a:off x="0" y="274639"/>
              <a:ext cx="8949753" cy="2059116"/>
              <a:chOff x="0" y="274639"/>
              <a:chExt cx="8949753" cy="2059116"/>
            </a:xfrm>
          </p:grpSpPr>
          <p:pic>
            <p:nvPicPr>
              <p:cNvPr id="5" name="Picture 4">
                <a:extLst>
                  <a:ext uri="{FF2B5EF4-FFF2-40B4-BE49-F238E27FC236}">
                    <a16:creationId xmlns:a16="http://schemas.microsoft.com/office/drawing/2014/main" xmlns="" id="{B5A709DB-D500-6542-B971-1C9311A2110A}"/>
                  </a:ext>
                </a:extLst>
              </p:cNvPr>
              <p:cNvPicPr>
                <a:picLocks noChangeAspect="1"/>
              </p:cNvPicPr>
              <p:nvPr/>
            </p:nvPicPr>
            <p:blipFill>
              <a:blip r:embed="rId2"/>
              <a:stretch>
                <a:fillRect/>
              </a:stretch>
            </p:blipFill>
            <p:spPr>
              <a:xfrm>
                <a:off x="0" y="274639"/>
                <a:ext cx="8949753" cy="2059116"/>
              </a:xfrm>
              <a:prstGeom prst="rect">
                <a:avLst/>
              </a:prstGeom>
            </p:spPr>
          </p:pic>
          <p:cxnSp>
            <p:nvCxnSpPr>
              <p:cNvPr id="8" name="Straight Arrow Connector 7">
                <a:extLst>
                  <a:ext uri="{FF2B5EF4-FFF2-40B4-BE49-F238E27FC236}">
                    <a16:creationId xmlns:a16="http://schemas.microsoft.com/office/drawing/2014/main" xmlns="" id="{68161C8D-E929-6E47-9529-838BD33CB917}"/>
                  </a:ext>
                </a:extLst>
              </p:cNvPr>
              <p:cNvCxnSpPr/>
              <p:nvPr/>
            </p:nvCxnSpPr>
            <p:spPr>
              <a:xfrm>
                <a:off x="1853851" y="1590805"/>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17A3C5E8-C9AB-F945-9020-64FB2CC6B167}"/>
                  </a:ext>
                </a:extLst>
              </p:cNvPr>
              <p:cNvCxnSpPr/>
              <p:nvPr/>
            </p:nvCxnSpPr>
            <p:spPr>
              <a:xfrm>
                <a:off x="1853850" y="1816274"/>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xmlns="" id="{B7A0FB4C-0350-7B46-87C4-7F3E03C48063}"/>
                </a:ext>
              </a:extLst>
            </p:cNvPr>
            <p:cNvGrpSpPr/>
            <p:nvPr/>
          </p:nvGrpSpPr>
          <p:grpSpPr>
            <a:xfrm>
              <a:off x="125260" y="2526083"/>
              <a:ext cx="8712476" cy="3529602"/>
              <a:chOff x="125260" y="2526083"/>
              <a:chExt cx="8712476" cy="3529602"/>
            </a:xfrm>
          </p:grpSpPr>
          <p:pic>
            <p:nvPicPr>
              <p:cNvPr id="7" name="Picture 6">
                <a:extLst>
                  <a:ext uri="{FF2B5EF4-FFF2-40B4-BE49-F238E27FC236}">
                    <a16:creationId xmlns:a16="http://schemas.microsoft.com/office/drawing/2014/main" xmlns="" id="{7126F953-3AD5-114E-8BCB-ABE35DF7E60A}"/>
                  </a:ext>
                </a:extLst>
              </p:cNvPr>
              <p:cNvPicPr>
                <a:picLocks noChangeAspect="1"/>
              </p:cNvPicPr>
              <p:nvPr/>
            </p:nvPicPr>
            <p:blipFill>
              <a:blip r:embed="rId3"/>
              <a:stretch>
                <a:fillRect/>
              </a:stretch>
            </p:blipFill>
            <p:spPr>
              <a:xfrm>
                <a:off x="125260" y="2526083"/>
                <a:ext cx="8712476" cy="3529602"/>
              </a:xfrm>
              <a:prstGeom prst="rect">
                <a:avLst/>
              </a:prstGeom>
            </p:spPr>
          </p:pic>
          <p:cxnSp>
            <p:nvCxnSpPr>
              <p:cNvPr id="10" name="Straight Arrow Connector 9">
                <a:extLst>
                  <a:ext uri="{FF2B5EF4-FFF2-40B4-BE49-F238E27FC236}">
                    <a16:creationId xmlns:a16="http://schemas.microsoft.com/office/drawing/2014/main" xmlns="" id="{2C6CDC4A-2E1F-F041-9A6A-76AC93A5077C}"/>
                  </a:ext>
                </a:extLst>
              </p:cNvPr>
              <p:cNvCxnSpPr/>
              <p:nvPr/>
            </p:nvCxnSpPr>
            <p:spPr>
              <a:xfrm>
                <a:off x="2004165" y="3795386"/>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8139B205-6253-8549-B279-D669EDFD08DD}"/>
                  </a:ext>
                </a:extLst>
              </p:cNvPr>
              <p:cNvCxnSpPr/>
              <p:nvPr/>
            </p:nvCxnSpPr>
            <p:spPr>
              <a:xfrm>
                <a:off x="2004165" y="4371584"/>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3" name="TextBox 12">
            <a:extLst>
              <a:ext uri="{FF2B5EF4-FFF2-40B4-BE49-F238E27FC236}">
                <a16:creationId xmlns:a16="http://schemas.microsoft.com/office/drawing/2014/main" xmlns="" id="{631011CF-6968-D744-B6D5-FFA5587E9BAB}"/>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38249556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B321A47-7582-CD44-BA1B-21D1AE6A3642}"/>
              </a:ext>
            </a:extLst>
          </p:cNvPr>
          <p:cNvSpPr>
            <a:spLocks noGrp="1"/>
          </p:cNvSpPr>
          <p:nvPr>
            <p:ph type="sldNum" sz="quarter" idx="12"/>
          </p:nvPr>
        </p:nvSpPr>
        <p:spPr/>
        <p:txBody>
          <a:bodyPr/>
          <a:lstStyle/>
          <a:p>
            <a:fld id="{1D2EA5EF-C699-AF4C-BA42-C0A1CAAB713C}" type="slidenum">
              <a:rPr lang="en-US" smtClean="0">
                <a:solidFill>
                  <a:srgbClr val="FFFFFF"/>
                </a:solidFill>
              </a:rPr>
              <a:pPr/>
              <a:t>62</a:t>
            </a:fld>
            <a:endParaRPr lang="en-US" dirty="0">
              <a:solidFill>
                <a:srgbClr val="FFFFFF"/>
              </a:solidFill>
            </a:endParaRPr>
          </a:p>
        </p:txBody>
      </p:sp>
      <p:grpSp>
        <p:nvGrpSpPr>
          <p:cNvPr id="4" name="Group 3">
            <a:extLst>
              <a:ext uri="{FF2B5EF4-FFF2-40B4-BE49-F238E27FC236}">
                <a16:creationId xmlns:a16="http://schemas.microsoft.com/office/drawing/2014/main" xmlns="" id="{BF4786B1-A902-5F4F-8AEF-7AC303AE9C10}"/>
              </a:ext>
            </a:extLst>
          </p:cNvPr>
          <p:cNvGrpSpPr/>
          <p:nvPr/>
        </p:nvGrpSpPr>
        <p:grpSpPr>
          <a:xfrm>
            <a:off x="360608" y="985157"/>
            <a:ext cx="8445500" cy="4216400"/>
            <a:chOff x="349250" y="1320800"/>
            <a:chExt cx="8445500" cy="4216400"/>
          </a:xfrm>
        </p:grpSpPr>
        <p:pic>
          <p:nvPicPr>
            <p:cNvPr id="5" name="Picture 4">
              <a:extLst>
                <a:ext uri="{FF2B5EF4-FFF2-40B4-BE49-F238E27FC236}">
                  <a16:creationId xmlns:a16="http://schemas.microsoft.com/office/drawing/2014/main" xmlns="" id="{BCFF2ACE-4B1F-AF43-AD9B-3AC75E39CF18}"/>
                </a:ext>
              </a:extLst>
            </p:cNvPr>
            <p:cNvPicPr>
              <a:picLocks noChangeAspect="1"/>
            </p:cNvPicPr>
            <p:nvPr/>
          </p:nvPicPr>
          <p:blipFill>
            <a:blip r:embed="rId2"/>
            <a:stretch>
              <a:fillRect/>
            </a:stretch>
          </p:blipFill>
          <p:spPr>
            <a:xfrm>
              <a:off x="349250" y="1320800"/>
              <a:ext cx="8445500" cy="4216400"/>
            </a:xfrm>
            <a:prstGeom prst="rect">
              <a:avLst/>
            </a:prstGeom>
          </p:spPr>
        </p:pic>
        <p:cxnSp>
          <p:nvCxnSpPr>
            <p:cNvPr id="6" name="Straight Arrow Connector 5">
              <a:extLst>
                <a:ext uri="{FF2B5EF4-FFF2-40B4-BE49-F238E27FC236}">
                  <a16:creationId xmlns:a16="http://schemas.microsoft.com/office/drawing/2014/main" xmlns="" id="{6B9DC5AB-F04C-454D-AB66-7B0B1A06E73A}"/>
                </a:ext>
              </a:extLst>
            </p:cNvPr>
            <p:cNvCxnSpPr/>
            <p:nvPr/>
          </p:nvCxnSpPr>
          <p:spPr>
            <a:xfrm>
              <a:off x="2113022" y="3195927"/>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D38451EF-D8B8-284F-A437-249D709585A8}"/>
                </a:ext>
              </a:extLst>
            </p:cNvPr>
            <p:cNvCxnSpPr/>
            <p:nvPr/>
          </p:nvCxnSpPr>
          <p:spPr>
            <a:xfrm>
              <a:off x="2113022" y="4349813"/>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7A1A2A83-BA94-D443-B4C8-887FC4DBFF00}"/>
                </a:ext>
              </a:extLst>
            </p:cNvPr>
            <p:cNvCxnSpPr/>
            <p:nvPr/>
          </p:nvCxnSpPr>
          <p:spPr>
            <a:xfrm>
              <a:off x="2113022" y="2281527"/>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64F368FD-0110-0142-B801-3F13AC5D4E51}"/>
                </a:ext>
              </a:extLst>
            </p:cNvPr>
            <p:cNvCxnSpPr/>
            <p:nvPr/>
          </p:nvCxnSpPr>
          <p:spPr>
            <a:xfrm>
              <a:off x="2113022" y="5264213"/>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55CCFAF2-E55B-A040-ADEF-430F4B31A3E6}"/>
                </a:ext>
              </a:extLst>
            </p:cNvPr>
            <p:cNvCxnSpPr/>
            <p:nvPr/>
          </p:nvCxnSpPr>
          <p:spPr>
            <a:xfrm>
              <a:off x="2113022" y="1456709"/>
              <a:ext cx="11774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itle 1">
            <a:extLst>
              <a:ext uri="{FF2B5EF4-FFF2-40B4-BE49-F238E27FC236}">
                <a16:creationId xmlns:a16="http://schemas.microsoft.com/office/drawing/2014/main" xmlns="" id="{A2ADC256-2AF8-0A4D-9750-D290446363DF}"/>
              </a:ext>
            </a:extLst>
          </p:cNvPr>
          <p:cNvSpPr txBox="1">
            <a:spLocks/>
          </p:cNvSpPr>
          <p:nvPr/>
        </p:nvSpPr>
        <p:spPr>
          <a:xfrm>
            <a:off x="490539" y="-157843"/>
            <a:ext cx="8315569" cy="1143000"/>
          </a:xfrm>
          <a:prstGeom prst="rect">
            <a:avLst/>
          </a:prstGeom>
        </p:spPr>
        <p:txBody>
          <a:bodyPr vert="horz" lIns="91290" tIns="45645" rIns="91290" bIns="45645" rtlCol="0" anchor="ctr">
            <a:noAutofit/>
          </a:bodyPr>
          <a:lst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r>
              <a:rPr lang="en-US" sz="2800" dirty="0"/>
              <a:t>Select Combinations with Acceptable PK – DHHS</a:t>
            </a:r>
          </a:p>
        </p:txBody>
      </p:sp>
      <p:sp>
        <p:nvSpPr>
          <p:cNvPr id="12" name="TextBox 11">
            <a:extLst>
              <a:ext uri="{FF2B5EF4-FFF2-40B4-BE49-F238E27FC236}">
                <a16:creationId xmlns:a16="http://schemas.microsoft.com/office/drawing/2014/main" xmlns="" id="{C46B4D78-CD2E-904A-B60B-A910245D1438}"/>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3601953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82F98-7E36-AB44-B740-6540EEDE0AFF}"/>
              </a:ext>
            </a:extLst>
          </p:cNvPr>
          <p:cNvSpPr>
            <a:spLocks noGrp="1"/>
          </p:cNvSpPr>
          <p:nvPr>
            <p:ph type="title"/>
          </p:nvPr>
        </p:nvSpPr>
        <p:spPr/>
        <p:txBody>
          <a:bodyPr/>
          <a:lstStyle/>
          <a:p>
            <a:r>
              <a:rPr lang="en-US" dirty="0"/>
              <a:t>Fostemsavir – Drug Interactions </a:t>
            </a:r>
          </a:p>
        </p:txBody>
      </p:sp>
      <p:sp>
        <p:nvSpPr>
          <p:cNvPr id="4" name="Slide Number Placeholder 3">
            <a:extLst>
              <a:ext uri="{FF2B5EF4-FFF2-40B4-BE49-F238E27FC236}">
                <a16:creationId xmlns:a16="http://schemas.microsoft.com/office/drawing/2014/main" xmlns="" id="{99D566BC-E5E4-2849-A6BA-F0DCEB456DA6}"/>
              </a:ext>
            </a:extLst>
          </p:cNvPr>
          <p:cNvSpPr>
            <a:spLocks noGrp="1"/>
          </p:cNvSpPr>
          <p:nvPr>
            <p:ph type="sldNum" sz="quarter" idx="12"/>
          </p:nvPr>
        </p:nvSpPr>
        <p:spPr/>
        <p:txBody>
          <a:bodyPr/>
          <a:lstStyle/>
          <a:p>
            <a:fld id="{1D2EA5EF-C699-AF4C-BA42-C0A1CAAB713C}" type="slidenum">
              <a:rPr lang="en-US" smtClean="0">
                <a:solidFill>
                  <a:srgbClr val="FFFFFF"/>
                </a:solidFill>
              </a:rPr>
              <a:pPr/>
              <a:t>63</a:t>
            </a:fld>
            <a:endParaRPr lang="en-US" dirty="0">
              <a:solidFill>
                <a:srgbClr val="FFFFFF"/>
              </a:solidFill>
            </a:endParaRPr>
          </a:p>
        </p:txBody>
      </p:sp>
      <p:graphicFrame>
        <p:nvGraphicFramePr>
          <p:cNvPr id="5" name="Table 4">
            <a:extLst>
              <a:ext uri="{FF2B5EF4-FFF2-40B4-BE49-F238E27FC236}">
                <a16:creationId xmlns:a16="http://schemas.microsoft.com/office/drawing/2014/main" xmlns="" id="{07347AD4-44C4-404E-B9BD-2FB285E58D98}"/>
              </a:ext>
            </a:extLst>
          </p:cNvPr>
          <p:cNvGraphicFramePr>
            <a:graphicFrameLocks noGrp="1"/>
          </p:cNvGraphicFramePr>
          <p:nvPr>
            <p:extLst>
              <p:ext uri="{D42A27DB-BD31-4B8C-83A1-F6EECF244321}">
                <p14:modId xmlns:p14="http://schemas.microsoft.com/office/powerpoint/2010/main" val="1997815298"/>
              </p:ext>
            </p:extLst>
          </p:nvPr>
        </p:nvGraphicFramePr>
        <p:xfrm>
          <a:off x="388977" y="1303278"/>
          <a:ext cx="8394552" cy="4658360"/>
        </p:xfrm>
        <a:graphic>
          <a:graphicData uri="http://schemas.openxmlformats.org/drawingml/2006/table">
            <a:tbl>
              <a:tblPr firstRow="1" bandRow="1">
                <a:tableStyleId>{00A15C55-8517-42AA-B614-E9B94910E393}</a:tableStyleId>
              </a:tblPr>
              <a:tblGrid>
                <a:gridCol w="2798184">
                  <a:extLst>
                    <a:ext uri="{9D8B030D-6E8A-4147-A177-3AD203B41FA5}">
                      <a16:colId xmlns:a16="http://schemas.microsoft.com/office/drawing/2014/main" xmlns="" val="2754629982"/>
                    </a:ext>
                  </a:extLst>
                </a:gridCol>
                <a:gridCol w="2798184">
                  <a:extLst>
                    <a:ext uri="{9D8B030D-6E8A-4147-A177-3AD203B41FA5}">
                      <a16:colId xmlns:a16="http://schemas.microsoft.com/office/drawing/2014/main" xmlns="" val="3332114391"/>
                    </a:ext>
                  </a:extLst>
                </a:gridCol>
                <a:gridCol w="2798184">
                  <a:extLst>
                    <a:ext uri="{9D8B030D-6E8A-4147-A177-3AD203B41FA5}">
                      <a16:colId xmlns:a16="http://schemas.microsoft.com/office/drawing/2014/main" xmlns="" val="3148977010"/>
                    </a:ext>
                  </a:extLst>
                </a:gridCol>
              </a:tblGrid>
              <a:tr h="370840">
                <a:tc>
                  <a:txBody>
                    <a:bodyPr/>
                    <a:lstStyle/>
                    <a:p>
                      <a:r>
                        <a:rPr lang="en-US" sz="1600" dirty="0"/>
                        <a:t>Class</a:t>
                      </a:r>
                    </a:p>
                  </a:txBody>
                  <a:tcPr>
                    <a:solidFill>
                      <a:schemeClr val="tx2"/>
                    </a:solidFill>
                  </a:tcPr>
                </a:tc>
                <a:tc>
                  <a:txBody>
                    <a:bodyPr/>
                    <a:lstStyle/>
                    <a:p>
                      <a:r>
                        <a:rPr lang="en-US" sz="1600" dirty="0"/>
                        <a:t>Medication</a:t>
                      </a:r>
                    </a:p>
                  </a:txBody>
                  <a:tcPr>
                    <a:solidFill>
                      <a:schemeClr val="tx2"/>
                    </a:solidFill>
                  </a:tcPr>
                </a:tc>
                <a:tc>
                  <a:txBody>
                    <a:bodyPr/>
                    <a:lstStyle/>
                    <a:p>
                      <a:r>
                        <a:rPr lang="en-US" sz="1600" dirty="0"/>
                        <a:t>Clinical Comments</a:t>
                      </a:r>
                    </a:p>
                  </a:txBody>
                  <a:tcPr>
                    <a:solidFill>
                      <a:schemeClr val="tx2"/>
                    </a:solidFill>
                  </a:tcPr>
                </a:tc>
                <a:extLst>
                  <a:ext uri="{0D108BD9-81ED-4DB2-BD59-A6C34878D82A}">
                    <a16:rowId xmlns:a16="http://schemas.microsoft.com/office/drawing/2014/main" xmlns="" val="996007281"/>
                  </a:ext>
                </a:extLst>
              </a:tr>
              <a:tr h="370840">
                <a:tc gridSpan="3">
                  <a:txBody>
                    <a:bodyPr/>
                    <a:lstStyle/>
                    <a:p>
                      <a:r>
                        <a:rPr lang="en-US" sz="1600" b="1" dirty="0"/>
                        <a:t>HIV Medications that CAN be used with Fostemsavir</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678974536"/>
                  </a:ext>
                </a:extLst>
              </a:tr>
              <a:tr h="370840">
                <a:tc>
                  <a:txBody>
                    <a:bodyPr/>
                    <a:lstStyle/>
                    <a:p>
                      <a:r>
                        <a:rPr lang="en-US" sz="1600" dirty="0"/>
                        <a:t>Protease Inhibitors</a:t>
                      </a:r>
                    </a:p>
                  </a:txBody>
                  <a:tcPr/>
                </a:tc>
                <a:tc>
                  <a:txBody>
                    <a:bodyPr/>
                    <a:lstStyle/>
                    <a:p>
                      <a:r>
                        <a:rPr lang="en-US" sz="1600" dirty="0"/>
                        <a:t>Atazanavir or darunavir with either cobicistat or ritonavir</a:t>
                      </a:r>
                    </a:p>
                  </a:txBody>
                  <a:tcPr/>
                </a:tc>
                <a:tc>
                  <a:txBody>
                    <a:bodyPr/>
                    <a:lstStyle/>
                    <a:p>
                      <a:r>
                        <a:rPr lang="en-US" sz="1600" dirty="0"/>
                        <a:t>No interaction</a:t>
                      </a:r>
                    </a:p>
                  </a:txBody>
                  <a:tcPr/>
                </a:tc>
                <a:extLst>
                  <a:ext uri="{0D108BD9-81ED-4DB2-BD59-A6C34878D82A}">
                    <a16:rowId xmlns:a16="http://schemas.microsoft.com/office/drawing/2014/main" xmlns="" val="130607893"/>
                  </a:ext>
                </a:extLst>
              </a:tr>
              <a:tr h="370840">
                <a:tc>
                  <a:txBody>
                    <a:bodyPr/>
                    <a:lstStyle/>
                    <a:p>
                      <a:r>
                        <a:rPr lang="en-US" sz="1600" dirty="0"/>
                        <a:t>NNRTI</a:t>
                      </a:r>
                    </a:p>
                  </a:txBody>
                  <a:tcPr/>
                </a:tc>
                <a:tc>
                  <a:txBody>
                    <a:bodyPr/>
                    <a:lstStyle/>
                    <a:p>
                      <a:r>
                        <a:rPr lang="en-US" sz="1600" dirty="0"/>
                        <a:t>etravirine</a:t>
                      </a:r>
                    </a:p>
                  </a:txBody>
                  <a:tcPr/>
                </a:tc>
                <a:tc>
                  <a:txBody>
                    <a:bodyPr/>
                    <a:lstStyle/>
                    <a:p>
                      <a:r>
                        <a:rPr lang="en-US" sz="1600" dirty="0"/>
                        <a:t>No interaction; rilpirivine and doravirine unlikely to interact</a:t>
                      </a:r>
                    </a:p>
                  </a:txBody>
                  <a:tcPr/>
                </a:tc>
                <a:extLst>
                  <a:ext uri="{0D108BD9-81ED-4DB2-BD59-A6C34878D82A}">
                    <a16:rowId xmlns:a16="http://schemas.microsoft.com/office/drawing/2014/main" xmlns="" val="3713413816"/>
                  </a:ext>
                </a:extLst>
              </a:tr>
              <a:tr h="370840">
                <a:tc>
                  <a:txBody>
                    <a:bodyPr/>
                    <a:lstStyle/>
                    <a:p>
                      <a:r>
                        <a:rPr lang="en-US" sz="1600" dirty="0"/>
                        <a:t>NRTI</a:t>
                      </a:r>
                    </a:p>
                  </a:txBody>
                  <a:tcPr/>
                </a:tc>
                <a:tc>
                  <a:txBody>
                    <a:bodyPr/>
                    <a:lstStyle/>
                    <a:p>
                      <a:r>
                        <a:rPr lang="en-US" sz="1600" dirty="0"/>
                        <a:t>Tenofovir disoproxil fumarate</a:t>
                      </a:r>
                    </a:p>
                  </a:txBody>
                  <a:tcPr/>
                </a:tc>
                <a:tc>
                  <a:txBody>
                    <a:bodyPr/>
                    <a:lstStyle/>
                    <a:p>
                      <a:r>
                        <a:rPr lang="en-US" sz="1600" dirty="0"/>
                        <a:t>No interaction; abacavir, tenofovir alafenamide unlikely to interact</a:t>
                      </a:r>
                    </a:p>
                  </a:txBody>
                  <a:tcPr/>
                </a:tc>
                <a:extLst>
                  <a:ext uri="{0D108BD9-81ED-4DB2-BD59-A6C34878D82A}">
                    <a16:rowId xmlns:a16="http://schemas.microsoft.com/office/drawing/2014/main" xmlns="" val="4046019056"/>
                  </a:ext>
                </a:extLst>
              </a:tr>
              <a:tr h="370840">
                <a:tc>
                  <a:txBody>
                    <a:bodyPr/>
                    <a:lstStyle/>
                    <a:p>
                      <a:r>
                        <a:rPr lang="en-US" sz="1600" dirty="0"/>
                        <a:t>INSTI</a:t>
                      </a:r>
                    </a:p>
                  </a:txBody>
                  <a:tcPr/>
                </a:tc>
                <a:tc>
                  <a:txBody>
                    <a:bodyPr/>
                    <a:lstStyle/>
                    <a:p>
                      <a:r>
                        <a:rPr lang="en-US" sz="1600" dirty="0"/>
                        <a:t>Dolutegravir, raltegravir</a:t>
                      </a:r>
                    </a:p>
                  </a:txBody>
                  <a:tcPr/>
                </a:tc>
                <a:tc>
                  <a:txBody>
                    <a:bodyPr/>
                    <a:lstStyle/>
                    <a:p>
                      <a:r>
                        <a:rPr lang="en-US" sz="1600" dirty="0"/>
                        <a:t>No interaction, bictegravir and elvitegravir/cobicistat unlikely to interact</a:t>
                      </a:r>
                    </a:p>
                  </a:txBody>
                  <a:tcPr/>
                </a:tc>
                <a:extLst>
                  <a:ext uri="{0D108BD9-81ED-4DB2-BD59-A6C34878D82A}">
                    <a16:rowId xmlns:a16="http://schemas.microsoft.com/office/drawing/2014/main" xmlns="" val="3345573027"/>
                  </a:ext>
                </a:extLst>
              </a:tr>
              <a:tr h="370840">
                <a:tc>
                  <a:txBody>
                    <a:bodyPr/>
                    <a:lstStyle/>
                    <a:p>
                      <a:r>
                        <a:rPr lang="en-US" sz="1600" dirty="0"/>
                        <a:t>Entry Inhibitors</a:t>
                      </a:r>
                    </a:p>
                  </a:txBody>
                  <a:tcPr/>
                </a:tc>
                <a:tc>
                  <a:txBody>
                    <a:bodyPr/>
                    <a:lstStyle/>
                    <a:p>
                      <a:r>
                        <a:rPr lang="en-US" sz="1600" dirty="0"/>
                        <a:t>Ibalizumab, maraviroc</a:t>
                      </a:r>
                    </a:p>
                  </a:txBody>
                  <a:tcPr/>
                </a:tc>
                <a:tc>
                  <a:txBody>
                    <a:bodyPr/>
                    <a:lstStyle/>
                    <a:p>
                      <a:r>
                        <a:rPr lang="en-US" sz="1600" dirty="0"/>
                        <a:t>Unlikely to interact</a:t>
                      </a:r>
                    </a:p>
                  </a:txBody>
                  <a:tcPr/>
                </a:tc>
                <a:extLst>
                  <a:ext uri="{0D108BD9-81ED-4DB2-BD59-A6C34878D82A}">
                    <a16:rowId xmlns:a16="http://schemas.microsoft.com/office/drawing/2014/main" xmlns="" val="2766388997"/>
                  </a:ext>
                </a:extLst>
              </a:tr>
              <a:tr h="370840">
                <a:tc gridSpan="3">
                  <a:txBody>
                    <a:bodyPr/>
                    <a:lstStyle/>
                    <a:p>
                      <a:r>
                        <a:rPr lang="en-US" sz="1600" b="1" dirty="0"/>
                        <a:t>Other Medications that CAN be used with Fostemsavir</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83979150"/>
                  </a:ext>
                </a:extLst>
              </a:tr>
              <a:tr h="370840">
                <a:tc gridSpan="3">
                  <a:txBody>
                    <a:bodyPr/>
                    <a:lstStyle/>
                    <a:p>
                      <a:r>
                        <a:rPr lang="en-US" sz="1600" dirty="0"/>
                        <a:t>Buprenorphine/naloxone, famotidine, methadone, norethindrone, rifabutin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3948185442"/>
                  </a:ext>
                </a:extLst>
              </a:tr>
            </a:tbl>
          </a:graphicData>
        </a:graphic>
      </p:graphicFrame>
      <p:sp>
        <p:nvSpPr>
          <p:cNvPr id="6" name="TextBox 5">
            <a:extLst>
              <a:ext uri="{FF2B5EF4-FFF2-40B4-BE49-F238E27FC236}">
                <a16:creationId xmlns:a16="http://schemas.microsoft.com/office/drawing/2014/main" xmlns="" id="{26BC17A9-02CA-F746-828E-79EA836FB848}"/>
              </a:ext>
            </a:extLst>
          </p:cNvPr>
          <p:cNvSpPr txBox="1"/>
          <p:nvPr/>
        </p:nvSpPr>
        <p:spPr>
          <a:xfrm>
            <a:off x="1853812" y="6365502"/>
            <a:ext cx="3738972" cy="276999"/>
          </a:xfrm>
          <a:prstGeom prst="rect">
            <a:avLst/>
          </a:prstGeom>
          <a:noFill/>
        </p:spPr>
        <p:txBody>
          <a:bodyPr wrap="none" rtlCol="0">
            <a:spAutoFit/>
          </a:bodyPr>
          <a:lstStyle/>
          <a:p>
            <a:r>
              <a:rPr lang="en-US" sz="1200" dirty="0">
                <a:solidFill>
                  <a:schemeClr val="bg1"/>
                </a:solidFill>
              </a:rPr>
              <a:t>Rukobia Product Information. ViiV Healthcare, 2020 </a:t>
            </a:r>
          </a:p>
        </p:txBody>
      </p:sp>
    </p:spTree>
    <p:extLst>
      <p:ext uri="{BB962C8B-B14F-4D97-AF65-F5344CB8AC3E}">
        <p14:creationId xmlns:p14="http://schemas.microsoft.com/office/powerpoint/2010/main" val="3135925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B4DD09-3AC1-0F40-A211-E1BCA8C49F2A}"/>
              </a:ext>
            </a:extLst>
          </p:cNvPr>
          <p:cNvSpPr>
            <a:spLocks noGrp="1"/>
          </p:cNvSpPr>
          <p:nvPr>
            <p:ph type="title"/>
          </p:nvPr>
        </p:nvSpPr>
        <p:spPr/>
        <p:txBody>
          <a:bodyPr/>
          <a:lstStyle/>
          <a:p>
            <a:r>
              <a:rPr lang="en-US" dirty="0"/>
              <a:t>Select Combinations with Acceptable PK – Pill Burden Minimization</a:t>
            </a:r>
          </a:p>
        </p:txBody>
      </p:sp>
      <p:sp>
        <p:nvSpPr>
          <p:cNvPr id="3" name="Content Placeholder 2">
            <a:extLst>
              <a:ext uri="{FF2B5EF4-FFF2-40B4-BE49-F238E27FC236}">
                <a16:creationId xmlns:a16="http://schemas.microsoft.com/office/drawing/2014/main" xmlns="" id="{2CAA130A-89B3-4F42-AED0-ABFC2266BFEC}"/>
              </a:ext>
            </a:extLst>
          </p:cNvPr>
          <p:cNvSpPr>
            <a:spLocks noGrp="1"/>
          </p:cNvSpPr>
          <p:nvPr>
            <p:ph idx="1"/>
          </p:nvPr>
        </p:nvSpPr>
        <p:spPr/>
        <p:txBody>
          <a:bodyPr/>
          <a:lstStyle/>
          <a:p>
            <a:r>
              <a:rPr lang="en-US" dirty="0"/>
              <a:t>NNRTI with INSTI</a:t>
            </a:r>
          </a:p>
          <a:p>
            <a:pPr lvl="1"/>
            <a:r>
              <a:rPr lang="en-US" dirty="0"/>
              <a:t>Biktarvy (BIC/FTC/TAF) + Pifeltro (doravirine)</a:t>
            </a:r>
          </a:p>
          <a:p>
            <a:pPr lvl="1"/>
            <a:r>
              <a:rPr lang="en-US" dirty="0"/>
              <a:t>Tivicay (Dolutegravir) + Pifeltro (doravirine)</a:t>
            </a:r>
          </a:p>
          <a:p>
            <a:pPr lvl="1"/>
            <a:r>
              <a:rPr lang="en-US" dirty="0"/>
              <a:t>Odefsey (RPV/TAF/FTC) + Tivicay (dolutegravir)</a:t>
            </a:r>
          </a:p>
          <a:p>
            <a:endParaRPr lang="en-US" dirty="0"/>
          </a:p>
          <a:p>
            <a:r>
              <a:rPr lang="en-US" dirty="0"/>
              <a:t>PI with INSTI</a:t>
            </a:r>
          </a:p>
          <a:p>
            <a:pPr lvl="1"/>
            <a:r>
              <a:rPr lang="en-US" dirty="0"/>
              <a:t>Symtuza (DRV/c/TAF/FTC) + Tivicay (dolutegravir)</a:t>
            </a:r>
          </a:p>
          <a:p>
            <a:pPr lvl="1"/>
            <a:r>
              <a:rPr lang="en-US" dirty="0"/>
              <a:t>Prezcobix (DRV/c) + Biktarvy (BIC/FTC/TAF)</a:t>
            </a:r>
          </a:p>
          <a:p>
            <a:pPr lvl="1"/>
            <a:r>
              <a:rPr lang="en-US" dirty="0"/>
              <a:t>Prezcobix (DRV/c) + Tivicay (Dolutegravir)</a:t>
            </a:r>
          </a:p>
        </p:txBody>
      </p:sp>
      <p:sp>
        <p:nvSpPr>
          <p:cNvPr id="4" name="Slide Number Placeholder 3">
            <a:extLst>
              <a:ext uri="{FF2B5EF4-FFF2-40B4-BE49-F238E27FC236}">
                <a16:creationId xmlns:a16="http://schemas.microsoft.com/office/drawing/2014/main" xmlns="" id="{3F540EB4-30CC-4642-A6A2-29080F6B4D39}"/>
              </a:ext>
            </a:extLst>
          </p:cNvPr>
          <p:cNvSpPr>
            <a:spLocks noGrp="1"/>
          </p:cNvSpPr>
          <p:nvPr>
            <p:ph type="sldNum" sz="quarter" idx="12"/>
          </p:nvPr>
        </p:nvSpPr>
        <p:spPr/>
        <p:txBody>
          <a:bodyPr/>
          <a:lstStyle/>
          <a:p>
            <a:fld id="{1D2EA5EF-C699-AF4C-BA42-C0A1CAAB713C}" type="slidenum">
              <a:rPr lang="en-US" smtClean="0">
                <a:solidFill>
                  <a:srgbClr val="FFFFFF"/>
                </a:solidFill>
              </a:rPr>
              <a:pPr/>
              <a:t>64</a:t>
            </a:fld>
            <a:endParaRPr lang="en-US" dirty="0">
              <a:solidFill>
                <a:srgbClr val="FFFFFF"/>
              </a:solidFill>
            </a:endParaRPr>
          </a:p>
        </p:txBody>
      </p:sp>
      <p:sp>
        <p:nvSpPr>
          <p:cNvPr id="5" name="TextBox 4">
            <a:extLst>
              <a:ext uri="{FF2B5EF4-FFF2-40B4-BE49-F238E27FC236}">
                <a16:creationId xmlns:a16="http://schemas.microsoft.com/office/drawing/2014/main" xmlns="" id="{B83C0644-A586-6D4F-8524-E64B0DD0E17F}"/>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2402431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FC7318-5DA5-B240-9021-4B17AC5F5D3B}"/>
              </a:ext>
            </a:extLst>
          </p:cNvPr>
          <p:cNvSpPr>
            <a:spLocks noGrp="1"/>
          </p:cNvSpPr>
          <p:nvPr>
            <p:ph type="title"/>
          </p:nvPr>
        </p:nvSpPr>
        <p:spPr/>
        <p:txBody>
          <a:bodyPr/>
          <a:lstStyle/>
          <a:p>
            <a:r>
              <a:rPr lang="en-US" dirty="0"/>
              <a:t>VL and CD4 Data, Updated</a:t>
            </a:r>
          </a:p>
        </p:txBody>
      </p:sp>
      <p:sp>
        <p:nvSpPr>
          <p:cNvPr id="3" name="Slide Number Placeholder 2">
            <a:extLst>
              <a:ext uri="{FF2B5EF4-FFF2-40B4-BE49-F238E27FC236}">
                <a16:creationId xmlns:a16="http://schemas.microsoft.com/office/drawing/2014/main" xmlns="" id="{F3E5B785-EC35-2F4C-932D-B2DA335911BA}"/>
              </a:ext>
            </a:extLst>
          </p:cNvPr>
          <p:cNvSpPr>
            <a:spLocks noGrp="1"/>
          </p:cNvSpPr>
          <p:nvPr>
            <p:ph type="sldNum" sz="quarter" idx="12"/>
          </p:nvPr>
        </p:nvSpPr>
        <p:spPr/>
        <p:txBody>
          <a:bodyPr/>
          <a:lstStyle/>
          <a:p>
            <a:fld id="{1D2EA5EF-C699-AF4C-BA42-C0A1CAAB713C}" type="slidenum">
              <a:rPr lang="en-US" smtClean="0">
                <a:solidFill>
                  <a:srgbClr val="FFFFFF"/>
                </a:solidFill>
              </a:rPr>
              <a:pPr/>
              <a:t>65</a:t>
            </a:fld>
            <a:endParaRPr lang="en-US" dirty="0">
              <a:solidFill>
                <a:srgbClr val="FFFFFF"/>
              </a:solidFill>
            </a:endParaRPr>
          </a:p>
        </p:txBody>
      </p:sp>
      <p:pic>
        <p:nvPicPr>
          <p:cNvPr id="5" name="Picture 4">
            <a:extLst>
              <a:ext uri="{FF2B5EF4-FFF2-40B4-BE49-F238E27FC236}">
                <a16:creationId xmlns:a16="http://schemas.microsoft.com/office/drawing/2014/main" xmlns="" id="{503FB07F-2561-A942-9252-CE2689D54A9B}"/>
              </a:ext>
            </a:extLst>
          </p:cNvPr>
          <p:cNvPicPr>
            <a:picLocks noChangeAspect="1"/>
          </p:cNvPicPr>
          <p:nvPr/>
        </p:nvPicPr>
        <p:blipFill>
          <a:blip r:embed="rId2"/>
          <a:stretch>
            <a:fillRect/>
          </a:stretch>
        </p:blipFill>
        <p:spPr>
          <a:xfrm>
            <a:off x="-10758" y="1151072"/>
            <a:ext cx="9144000" cy="3516923"/>
          </a:xfrm>
          <a:prstGeom prst="rect">
            <a:avLst/>
          </a:prstGeom>
        </p:spPr>
      </p:pic>
      <p:pic>
        <p:nvPicPr>
          <p:cNvPr id="7" name="Picture 6">
            <a:extLst>
              <a:ext uri="{FF2B5EF4-FFF2-40B4-BE49-F238E27FC236}">
                <a16:creationId xmlns:a16="http://schemas.microsoft.com/office/drawing/2014/main" xmlns="" id="{1D2086DD-7072-2745-B46D-E566E1F6DB92}"/>
              </a:ext>
            </a:extLst>
          </p:cNvPr>
          <p:cNvPicPr>
            <a:picLocks noChangeAspect="1"/>
          </p:cNvPicPr>
          <p:nvPr/>
        </p:nvPicPr>
        <p:blipFill>
          <a:blip r:embed="rId3"/>
          <a:stretch>
            <a:fillRect/>
          </a:stretch>
        </p:blipFill>
        <p:spPr>
          <a:xfrm>
            <a:off x="32228" y="3549562"/>
            <a:ext cx="9144000" cy="2786144"/>
          </a:xfrm>
          <a:prstGeom prst="rect">
            <a:avLst/>
          </a:prstGeom>
        </p:spPr>
      </p:pic>
    </p:spTree>
    <p:extLst>
      <p:ext uri="{BB962C8B-B14F-4D97-AF65-F5344CB8AC3E}">
        <p14:creationId xmlns:p14="http://schemas.microsoft.com/office/powerpoint/2010/main" val="1408015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0D7650-81AE-1E40-BB9F-AA9CFF56AA3B}"/>
              </a:ext>
            </a:extLst>
          </p:cNvPr>
          <p:cNvSpPr>
            <a:spLocks noGrp="1"/>
          </p:cNvSpPr>
          <p:nvPr>
            <p:ph type="title"/>
          </p:nvPr>
        </p:nvSpPr>
        <p:spPr/>
        <p:txBody>
          <a:bodyPr/>
          <a:lstStyle/>
          <a:p>
            <a:r>
              <a:rPr lang="en-US" dirty="0"/>
              <a:t>Regimen Change</a:t>
            </a:r>
          </a:p>
        </p:txBody>
      </p:sp>
      <p:sp>
        <p:nvSpPr>
          <p:cNvPr id="3" name="Content Placeholder 2">
            <a:extLst>
              <a:ext uri="{FF2B5EF4-FFF2-40B4-BE49-F238E27FC236}">
                <a16:creationId xmlns:a16="http://schemas.microsoft.com/office/drawing/2014/main" xmlns="" id="{D2C19142-98EF-3D4D-9C4B-7F5A271D5587}"/>
              </a:ext>
            </a:extLst>
          </p:cNvPr>
          <p:cNvSpPr>
            <a:spLocks noGrp="1"/>
          </p:cNvSpPr>
          <p:nvPr>
            <p:ph idx="1"/>
          </p:nvPr>
        </p:nvSpPr>
        <p:spPr/>
        <p:txBody>
          <a:bodyPr/>
          <a:lstStyle/>
          <a:p>
            <a:r>
              <a:rPr lang="en-US" dirty="0"/>
              <a:t>From Darunvair/cobicistat, etravirine BID, dolutegravir BID + failed ibalizumab</a:t>
            </a:r>
          </a:p>
          <a:p>
            <a:r>
              <a:rPr lang="en-US" dirty="0"/>
              <a:t>To: </a:t>
            </a:r>
          </a:p>
          <a:p>
            <a:pPr lvl="1"/>
            <a:r>
              <a:rPr lang="en-US" dirty="0"/>
              <a:t>Darunavir/cobicistat 800mg/150mg daily – Fully active</a:t>
            </a:r>
          </a:p>
          <a:p>
            <a:pPr lvl="1"/>
            <a:r>
              <a:rPr lang="en-US" dirty="0"/>
              <a:t>Dolutegravir 50mg twice daily – Hopefully active</a:t>
            </a:r>
          </a:p>
          <a:p>
            <a:pPr lvl="1"/>
            <a:r>
              <a:rPr lang="en-US" dirty="0"/>
              <a:t>Doravirine 100mg once daily – Mostly Active</a:t>
            </a:r>
          </a:p>
          <a:p>
            <a:pPr lvl="1"/>
            <a:r>
              <a:rPr lang="en-US" dirty="0"/>
              <a:t>Fostemsavir 600mg twice daily – Fully active</a:t>
            </a:r>
          </a:p>
          <a:p>
            <a:r>
              <a:rPr lang="en-US" dirty="0"/>
              <a:t>Awaiting VL and CD results after change</a:t>
            </a:r>
          </a:p>
        </p:txBody>
      </p:sp>
      <p:sp>
        <p:nvSpPr>
          <p:cNvPr id="4" name="Slide Number Placeholder 3">
            <a:extLst>
              <a:ext uri="{FF2B5EF4-FFF2-40B4-BE49-F238E27FC236}">
                <a16:creationId xmlns:a16="http://schemas.microsoft.com/office/drawing/2014/main" xmlns="" id="{86AF8FE6-39BD-FC4B-93BF-3B6896747F68}"/>
              </a:ext>
            </a:extLst>
          </p:cNvPr>
          <p:cNvSpPr>
            <a:spLocks noGrp="1"/>
          </p:cNvSpPr>
          <p:nvPr>
            <p:ph type="sldNum" sz="quarter" idx="12"/>
          </p:nvPr>
        </p:nvSpPr>
        <p:spPr/>
        <p:txBody>
          <a:bodyPr/>
          <a:lstStyle/>
          <a:p>
            <a:fld id="{1D2EA5EF-C699-AF4C-BA42-C0A1CAAB713C}" type="slidenum">
              <a:rPr lang="en-US" smtClean="0">
                <a:solidFill>
                  <a:srgbClr val="FFFFFF"/>
                </a:solidFill>
              </a:rPr>
              <a:pPr/>
              <a:t>66</a:t>
            </a:fld>
            <a:endParaRPr lang="en-US" dirty="0">
              <a:solidFill>
                <a:srgbClr val="FFFFFF"/>
              </a:solidFill>
            </a:endParaRPr>
          </a:p>
        </p:txBody>
      </p:sp>
    </p:spTree>
    <p:extLst>
      <p:ext uri="{BB962C8B-B14F-4D97-AF65-F5344CB8AC3E}">
        <p14:creationId xmlns:p14="http://schemas.microsoft.com/office/powerpoint/2010/main" val="3648386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895320-2E06-7C40-88C7-84F848DA15B3}"/>
              </a:ext>
            </a:extLst>
          </p:cNvPr>
          <p:cNvSpPr>
            <a:spLocks noGrp="1"/>
          </p:cNvSpPr>
          <p:nvPr>
            <p:ph type="title"/>
          </p:nvPr>
        </p:nvSpPr>
        <p:spPr/>
        <p:txBody>
          <a:bodyPr/>
          <a:lstStyle/>
          <a:p>
            <a:r>
              <a:rPr lang="en-US" dirty="0"/>
              <a:t>CASE #2</a:t>
            </a:r>
          </a:p>
        </p:txBody>
      </p:sp>
      <p:sp>
        <p:nvSpPr>
          <p:cNvPr id="3" name="Text Placeholder 2">
            <a:extLst>
              <a:ext uri="{FF2B5EF4-FFF2-40B4-BE49-F238E27FC236}">
                <a16:creationId xmlns:a16="http://schemas.microsoft.com/office/drawing/2014/main" xmlns="" id="{EAC4BE34-D653-1E43-B927-D25753E6FB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F7B3867A-47E5-3847-9B15-4B9D4569A244}"/>
              </a:ext>
            </a:extLst>
          </p:cNvPr>
          <p:cNvSpPr>
            <a:spLocks noGrp="1"/>
          </p:cNvSpPr>
          <p:nvPr>
            <p:ph type="sldNum" sz="quarter" idx="12"/>
          </p:nvPr>
        </p:nvSpPr>
        <p:spPr/>
        <p:txBody>
          <a:bodyPr/>
          <a:lstStyle/>
          <a:p>
            <a:fld id="{1D2EA5EF-C699-AF4C-BA42-C0A1CAAB713C}" type="slidenum">
              <a:rPr lang="en-US" smtClean="0">
                <a:solidFill>
                  <a:srgbClr val="FFFFFF"/>
                </a:solidFill>
              </a:rPr>
              <a:pPr/>
              <a:t>67</a:t>
            </a:fld>
            <a:endParaRPr lang="en-US" dirty="0">
              <a:solidFill>
                <a:srgbClr val="FFFFFF"/>
              </a:solidFill>
            </a:endParaRPr>
          </a:p>
        </p:txBody>
      </p:sp>
    </p:spTree>
    <p:extLst>
      <p:ext uri="{BB962C8B-B14F-4D97-AF65-F5344CB8AC3E}">
        <p14:creationId xmlns:p14="http://schemas.microsoft.com/office/powerpoint/2010/main" val="1786355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031448-1FF4-B947-9CC0-9BB8FF0FD7C1}"/>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xmlns="" id="{B8BFFF37-7A43-474A-84F7-2E06FE6EB7C6}"/>
              </a:ext>
            </a:extLst>
          </p:cNvPr>
          <p:cNvSpPr>
            <a:spLocks noGrp="1"/>
          </p:cNvSpPr>
          <p:nvPr>
            <p:ph idx="1"/>
          </p:nvPr>
        </p:nvSpPr>
        <p:spPr/>
        <p:txBody>
          <a:bodyPr>
            <a:normAutofit fontScale="92500" lnSpcReduction="10000"/>
          </a:bodyPr>
          <a:lstStyle/>
          <a:p>
            <a:r>
              <a:rPr lang="en-US" dirty="0"/>
              <a:t>53 year old female diagnosed with HIV/AIDS in 2006 through heterosexual transmission </a:t>
            </a:r>
          </a:p>
          <a:p>
            <a:r>
              <a:rPr lang="en-US" dirty="0"/>
              <a:t>Pt was initially on Atripla, stopped after experiencing nightmares</a:t>
            </a:r>
          </a:p>
          <a:p>
            <a:r>
              <a:rPr lang="en-US" dirty="0"/>
              <a:t>Other meds she has been on: Tenofovir disoproxil/ emtricitabine, etravirine, stavudine, raltegravir, darunavir/ ritonavir </a:t>
            </a:r>
          </a:p>
          <a:p>
            <a:r>
              <a:rPr lang="en-US" dirty="0"/>
              <a:t>PMH history of PCP 2013</a:t>
            </a:r>
          </a:p>
          <a:p>
            <a:r>
              <a:rPr lang="en-US" dirty="0"/>
              <a:t>CD4 was 1 in June 2016</a:t>
            </a:r>
          </a:p>
          <a:p>
            <a:r>
              <a:rPr lang="en-US" dirty="0"/>
              <a:t>Most recent CD4 count July 2020 was 96(6.8%)</a:t>
            </a:r>
          </a:p>
          <a:p>
            <a:r>
              <a:rPr lang="en-US" dirty="0"/>
              <a:t>Patient was switched to bictegravir/tenofovir alafenamide/emtricitabine in October 2018</a:t>
            </a:r>
          </a:p>
          <a:p>
            <a:endParaRPr lang="en-US" dirty="0"/>
          </a:p>
          <a:p>
            <a:pPr marL="114112" indent="0">
              <a:buNone/>
            </a:pPr>
            <a:endParaRPr lang="en-US" dirty="0"/>
          </a:p>
        </p:txBody>
      </p:sp>
      <p:sp>
        <p:nvSpPr>
          <p:cNvPr id="4" name="Slide Number Placeholder 3">
            <a:extLst>
              <a:ext uri="{FF2B5EF4-FFF2-40B4-BE49-F238E27FC236}">
                <a16:creationId xmlns:a16="http://schemas.microsoft.com/office/drawing/2014/main" xmlns="" id="{7FCBE463-C377-C044-8D69-0EC63F3CC45D}"/>
              </a:ext>
            </a:extLst>
          </p:cNvPr>
          <p:cNvSpPr>
            <a:spLocks noGrp="1"/>
          </p:cNvSpPr>
          <p:nvPr>
            <p:ph type="sldNum" sz="quarter" idx="12"/>
          </p:nvPr>
        </p:nvSpPr>
        <p:spPr/>
        <p:txBody>
          <a:bodyPr/>
          <a:lstStyle/>
          <a:p>
            <a:fld id="{1D2EA5EF-C699-AF4C-BA42-C0A1CAAB713C}" type="slidenum">
              <a:rPr lang="en-US" smtClean="0">
                <a:solidFill>
                  <a:srgbClr val="FFFFFF"/>
                </a:solidFill>
              </a:rPr>
              <a:pPr/>
              <a:t>68</a:t>
            </a:fld>
            <a:endParaRPr lang="en-US" dirty="0">
              <a:solidFill>
                <a:srgbClr val="FFFFFF"/>
              </a:solidFill>
            </a:endParaRPr>
          </a:p>
        </p:txBody>
      </p:sp>
    </p:spTree>
    <p:extLst>
      <p:ext uri="{BB962C8B-B14F-4D97-AF65-F5344CB8AC3E}">
        <p14:creationId xmlns:p14="http://schemas.microsoft.com/office/powerpoint/2010/main" val="4224718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B7BC26-953A-6446-90F3-61F69AF532F7}"/>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xmlns="" id="{CCA3F1E2-C4B1-AC49-9E52-96994FDC0E9E}"/>
              </a:ext>
            </a:extLst>
          </p:cNvPr>
          <p:cNvSpPr>
            <a:spLocks noGrp="1"/>
          </p:cNvSpPr>
          <p:nvPr>
            <p:ph idx="1"/>
          </p:nvPr>
        </p:nvSpPr>
        <p:spPr/>
        <p:txBody>
          <a:bodyPr>
            <a:normAutofit/>
          </a:bodyPr>
          <a:lstStyle/>
          <a:p>
            <a:r>
              <a:rPr lang="en-US" dirty="0"/>
              <a:t>Darunavir/cobicistat was added to B/F/TAF in August 2019 due to persistently high viral loads</a:t>
            </a:r>
          </a:p>
          <a:p>
            <a:pPr lvl="1"/>
            <a:r>
              <a:rPr lang="en-US" dirty="0"/>
              <a:t>Stopped darunavir/cobicistat in May 2020 due to concern of lipodystrophy and weight gain around her neck/shoulder area</a:t>
            </a:r>
          </a:p>
          <a:p>
            <a:r>
              <a:rPr lang="en-US" dirty="0"/>
              <a:t>Long history of non-adherence</a:t>
            </a:r>
          </a:p>
          <a:p>
            <a:pPr lvl="1"/>
            <a:r>
              <a:rPr lang="en-US" dirty="0"/>
              <a:t>Provider reviews recent genotype results and the importance of not missing medications</a:t>
            </a:r>
          </a:p>
          <a:p>
            <a:r>
              <a:rPr lang="en-US" dirty="0"/>
              <a:t>Provider inquires about potential regimen change</a:t>
            </a:r>
          </a:p>
          <a:p>
            <a:r>
              <a:rPr lang="en-US" dirty="0"/>
              <a:t>Also take omeprazole 20mg for GERD  </a:t>
            </a:r>
          </a:p>
          <a:p>
            <a:endParaRPr lang="en-US" dirty="0"/>
          </a:p>
        </p:txBody>
      </p:sp>
      <p:sp>
        <p:nvSpPr>
          <p:cNvPr id="4" name="Slide Number Placeholder 3">
            <a:extLst>
              <a:ext uri="{FF2B5EF4-FFF2-40B4-BE49-F238E27FC236}">
                <a16:creationId xmlns:a16="http://schemas.microsoft.com/office/drawing/2014/main" xmlns="" id="{52CE3A82-607F-D941-B4B3-2A8E46930516}"/>
              </a:ext>
            </a:extLst>
          </p:cNvPr>
          <p:cNvSpPr>
            <a:spLocks noGrp="1"/>
          </p:cNvSpPr>
          <p:nvPr>
            <p:ph type="sldNum" sz="quarter" idx="12"/>
          </p:nvPr>
        </p:nvSpPr>
        <p:spPr/>
        <p:txBody>
          <a:bodyPr/>
          <a:lstStyle/>
          <a:p>
            <a:fld id="{1D2EA5EF-C699-AF4C-BA42-C0A1CAAB713C}" type="slidenum">
              <a:rPr lang="en-US" smtClean="0">
                <a:solidFill>
                  <a:srgbClr val="FFFFFF"/>
                </a:solidFill>
              </a:rPr>
              <a:pPr/>
              <a:t>69</a:t>
            </a:fld>
            <a:endParaRPr lang="en-US" dirty="0">
              <a:solidFill>
                <a:srgbClr val="FFFFFF"/>
              </a:solidFill>
            </a:endParaRPr>
          </a:p>
        </p:txBody>
      </p:sp>
    </p:spTree>
    <p:extLst>
      <p:ext uri="{BB962C8B-B14F-4D97-AF65-F5344CB8AC3E}">
        <p14:creationId xmlns:p14="http://schemas.microsoft.com/office/powerpoint/2010/main" val="3513688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p:txBody>
          <a:bodyPr/>
          <a:lstStyle/>
          <a:p>
            <a:pPr lvl="0"/>
            <a:r>
              <a:rPr lang="en-US" dirty="0"/>
              <a:t>Virologic Response</a:t>
            </a:r>
          </a:p>
        </p:txBody>
      </p:sp>
      <p:sp>
        <p:nvSpPr>
          <p:cNvPr id="105" name="Google Shape;105;p7"/>
          <p:cNvSpPr txBox="1">
            <a:spLocks noGrp="1"/>
          </p:cNvSpPr>
          <p:nvPr>
            <p:ph idx="1"/>
          </p:nvPr>
        </p:nvSpPr>
        <p:spPr>
          <a:xfrm>
            <a:off x="131640" y="1645526"/>
            <a:ext cx="5236426" cy="4367299"/>
          </a:xfrm>
        </p:spPr>
        <p:txBody>
          <a:bodyPr>
            <a:normAutofit/>
          </a:bodyPr>
          <a:lstStyle/>
          <a:p>
            <a:pPr lvl="0"/>
            <a:r>
              <a:rPr lang="en-US" sz="2000" b="1" dirty="0"/>
              <a:t>Incomplete virologic response: </a:t>
            </a:r>
          </a:p>
          <a:p>
            <a:pPr lvl="1">
              <a:buFont typeface="Arial" panose="020B0604020202020204" pitchFamily="34" charset="0"/>
              <a:buChar char="•"/>
            </a:pPr>
            <a:r>
              <a:rPr lang="en-US" sz="2000" dirty="0"/>
              <a:t>Lack of VS to &lt;200 copies/mL after 24 weeks on ART</a:t>
            </a:r>
          </a:p>
          <a:p>
            <a:pPr lvl="0"/>
            <a:r>
              <a:rPr lang="en-US" sz="2000" b="1" dirty="0"/>
              <a:t>Virologic rebound</a:t>
            </a:r>
            <a:r>
              <a:rPr lang="en-US" sz="2000" dirty="0"/>
              <a:t>:</a:t>
            </a:r>
          </a:p>
          <a:p>
            <a:pPr lvl="1">
              <a:buFont typeface="Arial" panose="020B0604020202020204" pitchFamily="34" charset="0"/>
              <a:buChar char="•"/>
            </a:pPr>
            <a:r>
              <a:rPr lang="en-US" sz="2000" dirty="0"/>
              <a:t>Confirmed HIV RNA ≥200 copies/mL after VS</a:t>
            </a:r>
          </a:p>
          <a:p>
            <a:pPr lvl="0"/>
            <a:r>
              <a:rPr lang="en-US" sz="2000" b="1" dirty="0"/>
              <a:t>Virologic blip</a:t>
            </a:r>
            <a:r>
              <a:rPr lang="en-US" sz="2000" dirty="0"/>
              <a:t>:</a:t>
            </a:r>
          </a:p>
          <a:p>
            <a:pPr lvl="1">
              <a:buFont typeface="Arial" panose="020B0604020202020204" pitchFamily="34" charset="0"/>
              <a:buChar char="•"/>
            </a:pPr>
            <a:r>
              <a:rPr lang="en-US" sz="2000" dirty="0"/>
              <a:t>An isolated detectable HIV RNA level </a:t>
            </a:r>
            <a:br>
              <a:rPr lang="en-US" sz="2000" dirty="0"/>
            </a:br>
            <a:r>
              <a:rPr lang="en-US" sz="2000" dirty="0"/>
              <a:t>followed by a return to VS</a:t>
            </a:r>
          </a:p>
          <a:p>
            <a:pPr lvl="0"/>
            <a:r>
              <a:rPr lang="en-US" sz="2000" b="1" dirty="0"/>
              <a:t>Low-level viremia</a:t>
            </a:r>
            <a:r>
              <a:rPr lang="en-US" sz="2000" dirty="0"/>
              <a:t>:</a:t>
            </a:r>
          </a:p>
          <a:p>
            <a:pPr lvl="1">
              <a:buFont typeface="Arial" panose="020B0604020202020204" pitchFamily="34" charset="0"/>
              <a:buChar char="•"/>
            </a:pPr>
            <a:r>
              <a:rPr lang="en-US" sz="2000" dirty="0"/>
              <a:t>Detectable HIV RNA &lt;200 copies/mL</a:t>
            </a:r>
          </a:p>
        </p:txBody>
      </p:sp>
      <p:pic>
        <p:nvPicPr>
          <p:cNvPr id="107" name="Google Shape;107;p7" descr="chart showing how viral load falls over time to below levels of detection but then rising over time" title="virologic rebound"/>
          <p:cNvPicPr preferRelativeResize="0"/>
          <p:nvPr/>
        </p:nvPicPr>
        <p:blipFill rotWithShape="1">
          <a:blip r:embed="rId3">
            <a:alphaModFix/>
          </a:blip>
          <a:srcRect/>
          <a:stretch/>
        </p:blipFill>
        <p:spPr>
          <a:xfrm>
            <a:off x="5781987" y="494982"/>
            <a:ext cx="3076984" cy="2089779"/>
          </a:xfrm>
          <a:prstGeom prst="rect">
            <a:avLst/>
          </a:prstGeom>
          <a:noFill/>
          <a:ln>
            <a:noFill/>
          </a:ln>
        </p:spPr>
      </p:pic>
      <p:pic>
        <p:nvPicPr>
          <p:cNvPr id="106" name="Google Shape;106;p7" descr="chart showing a single detectable value among results below detectable." title="virologic blip"/>
          <p:cNvPicPr preferRelativeResize="0"/>
          <p:nvPr/>
        </p:nvPicPr>
        <p:blipFill rotWithShape="1">
          <a:blip r:embed="rId4">
            <a:alphaModFix/>
          </a:blip>
          <a:srcRect/>
          <a:stretch/>
        </p:blipFill>
        <p:spPr>
          <a:xfrm>
            <a:off x="5890794" y="2766166"/>
            <a:ext cx="3129141" cy="1848179"/>
          </a:xfrm>
          <a:prstGeom prst="rect">
            <a:avLst/>
          </a:prstGeom>
          <a:noFill/>
          <a:ln>
            <a:noFill/>
          </a:ln>
        </p:spPr>
      </p:pic>
      <p:pic>
        <p:nvPicPr>
          <p:cNvPr id="108" name="Google Shape;108;p7" descr="chart showing how viral load falls over time to levels less than 200 copies/mL but above &#10;50 copies/mL in multiple test over time" title="low-level viremia"/>
          <p:cNvPicPr preferRelativeResize="0"/>
          <p:nvPr/>
        </p:nvPicPr>
        <p:blipFill rotWithShape="1">
          <a:blip r:embed="rId5">
            <a:alphaModFix/>
          </a:blip>
          <a:srcRect/>
          <a:stretch/>
        </p:blipFill>
        <p:spPr>
          <a:xfrm>
            <a:off x="5883436" y="4686314"/>
            <a:ext cx="3136499" cy="2017537"/>
          </a:xfrm>
          <a:prstGeom prst="rect">
            <a:avLst/>
          </a:prstGeom>
          <a:noFill/>
          <a:ln>
            <a:noFill/>
          </a:ln>
        </p:spPr>
      </p:pic>
      <p:sp>
        <p:nvSpPr>
          <p:cNvPr id="109" name="Google Shape;109;p7"/>
          <p:cNvSpPr txBox="1"/>
          <p:nvPr/>
        </p:nvSpPr>
        <p:spPr>
          <a:xfrm>
            <a:off x="3272835" y="5925774"/>
            <a:ext cx="3123588" cy="300070"/>
          </a:xfrm>
          <a:prstGeom prst="rect">
            <a:avLst/>
          </a:prstGeom>
          <a:noFill/>
          <a:ln>
            <a:noFill/>
          </a:ln>
        </p:spPr>
        <p:txBody>
          <a:bodyPr spcFirstLastPara="1" wrap="square" lIns="68587" tIns="34284" rIns="68587" bIns="34284" anchor="t" anchorCtr="0">
            <a:spAutoFit/>
          </a:bodyPr>
          <a:lstStyle/>
          <a:p>
            <a:pPr>
              <a:buClr>
                <a:schemeClr val="dk1"/>
              </a:buClr>
              <a:buSzPts val="1000"/>
            </a:pPr>
            <a:r>
              <a:rPr lang="en-US" sz="750" dirty="0">
                <a:solidFill>
                  <a:schemeClr val="dk1"/>
                </a:solidFill>
                <a:latin typeface="Arial"/>
                <a:ea typeface="Arial"/>
                <a:cs typeface="Arial"/>
                <a:sym typeface="Arial"/>
              </a:rPr>
              <a:t>Graphics: National HIV Curriculum, hiv.uw.edu </a:t>
            </a:r>
            <a:endParaRPr sz="1350" dirty="0"/>
          </a:p>
          <a:p>
            <a:pPr>
              <a:buClr>
                <a:srgbClr val="000000"/>
              </a:buClr>
              <a:buSzPts val="1000"/>
            </a:pPr>
            <a:endParaRPr sz="750" dirty="0">
              <a:solidFill>
                <a:srgbClr val="909090"/>
              </a:solidFill>
              <a:latin typeface="Arial"/>
              <a:ea typeface="Arial"/>
              <a:cs typeface="Arial"/>
              <a:sym typeface="Arial"/>
            </a:endParaRPr>
          </a:p>
        </p:txBody>
      </p:sp>
      <p:cxnSp>
        <p:nvCxnSpPr>
          <p:cNvPr id="6" name="Straight Arrow Connector 5">
            <a:extLst>
              <a:ext uri="{FF2B5EF4-FFF2-40B4-BE49-F238E27FC236}">
                <a16:creationId xmlns:a16="http://schemas.microsoft.com/office/drawing/2014/main" xmlns="" id="{CC0095D6-C6D2-DD4E-8A99-00CFE505A7C5}"/>
              </a:ext>
            </a:extLst>
          </p:cNvPr>
          <p:cNvCxnSpPr>
            <a:cxnSpLocks/>
          </p:cNvCxnSpPr>
          <p:nvPr/>
        </p:nvCxnSpPr>
        <p:spPr>
          <a:xfrm flipV="1">
            <a:off x="2883049" y="2274190"/>
            <a:ext cx="3000387" cy="6240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AFADAE24-9349-4442-9F80-FBFCE028D3B4}"/>
              </a:ext>
            </a:extLst>
          </p:cNvPr>
          <p:cNvCxnSpPr>
            <a:cxnSpLocks/>
          </p:cNvCxnSpPr>
          <p:nvPr/>
        </p:nvCxnSpPr>
        <p:spPr>
          <a:xfrm flipV="1">
            <a:off x="2280621" y="3560781"/>
            <a:ext cx="3602815" cy="4015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40B9855F-2C20-0346-9E1A-449CF0928948}"/>
              </a:ext>
            </a:extLst>
          </p:cNvPr>
          <p:cNvCxnSpPr>
            <a:cxnSpLocks/>
          </p:cNvCxnSpPr>
          <p:nvPr/>
        </p:nvCxnSpPr>
        <p:spPr>
          <a:xfrm>
            <a:off x="2749853" y="4987559"/>
            <a:ext cx="3133583"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54226D70-7962-8E4D-B1A7-5CEC4793547F}"/>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2422608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A81BA2-F120-1D44-B055-8625148760E6}"/>
              </a:ext>
            </a:extLst>
          </p:cNvPr>
          <p:cNvSpPr>
            <a:spLocks noGrp="1"/>
          </p:cNvSpPr>
          <p:nvPr>
            <p:ph type="title"/>
          </p:nvPr>
        </p:nvSpPr>
        <p:spPr/>
        <p:txBody>
          <a:bodyPr/>
          <a:lstStyle/>
          <a:p>
            <a:r>
              <a:rPr lang="en-US" dirty="0"/>
              <a:t>Case #2 Viral Load History</a:t>
            </a:r>
          </a:p>
        </p:txBody>
      </p:sp>
      <p:sp>
        <p:nvSpPr>
          <p:cNvPr id="4" name="Slide Number Placeholder 3">
            <a:extLst>
              <a:ext uri="{FF2B5EF4-FFF2-40B4-BE49-F238E27FC236}">
                <a16:creationId xmlns:a16="http://schemas.microsoft.com/office/drawing/2014/main" xmlns="" id="{7740E3E1-40C1-CE42-BE6D-0D0967350332}"/>
              </a:ext>
            </a:extLst>
          </p:cNvPr>
          <p:cNvSpPr>
            <a:spLocks noGrp="1"/>
          </p:cNvSpPr>
          <p:nvPr>
            <p:ph type="sldNum" sz="quarter" idx="12"/>
          </p:nvPr>
        </p:nvSpPr>
        <p:spPr/>
        <p:txBody>
          <a:bodyPr/>
          <a:lstStyle/>
          <a:p>
            <a:fld id="{1D2EA5EF-C699-AF4C-BA42-C0A1CAAB713C}" type="slidenum">
              <a:rPr lang="en-US" smtClean="0">
                <a:solidFill>
                  <a:srgbClr val="FFFFFF"/>
                </a:solidFill>
              </a:rPr>
              <a:pPr/>
              <a:t>70</a:t>
            </a:fld>
            <a:endParaRPr lang="en-US" dirty="0">
              <a:solidFill>
                <a:srgbClr val="FFFFFF"/>
              </a:solidFill>
            </a:endParaRPr>
          </a:p>
        </p:txBody>
      </p:sp>
      <p:graphicFrame>
        <p:nvGraphicFramePr>
          <p:cNvPr id="5" name="Table 4">
            <a:extLst>
              <a:ext uri="{FF2B5EF4-FFF2-40B4-BE49-F238E27FC236}">
                <a16:creationId xmlns:a16="http://schemas.microsoft.com/office/drawing/2014/main" xmlns="" id="{50A5820D-27D3-1E40-976F-B25C9F781CE2}"/>
              </a:ext>
            </a:extLst>
          </p:cNvPr>
          <p:cNvGraphicFramePr>
            <a:graphicFrameLocks noGrp="1"/>
          </p:cNvGraphicFramePr>
          <p:nvPr>
            <p:extLst/>
          </p:nvPr>
        </p:nvGraphicFramePr>
        <p:xfrm>
          <a:off x="457203" y="1122680"/>
          <a:ext cx="8315567" cy="5052212"/>
        </p:xfrm>
        <a:graphic>
          <a:graphicData uri="http://schemas.openxmlformats.org/drawingml/2006/table">
            <a:tbl>
              <a:tblPr firstRow="1" bandRow="1">
                <a:tableStyleId>{00A15C55-8517-42AA-B614-E9B94910E393}</a:tableStyleId>
              </a:tblPr>
              <a:tblGrid>
                <a:gridCol w="1442995">
                  <a:extLst>
                    <a:ext uri="{9D8B030D-6E8A-4147-A177-3AD203B41FA5}">
                      <a16:colId xmlns:a16="http://schemas.microsoft.com/office/drawing/2014/main" xmlns="" val="1155160414"/>
                    </a:ext>
                  </a:extLst>
                </a:gridCol>
                <a:gridCol w="1408755">
                  <a:extLst>
                    <a:ext uri="{9D8B030D-6E8A-4147-A177-3AD203B41FA5}">
                      <a16:colId xmlns:a16="http://schemas.microsoft.com/office/drawing/2014/main" xmlns="" val="1375185852"/>
                    </a:ext>
                  </a:extLst>
                </a:gridCol>
                <a:gridCol w="5463817">
                  <a:extLst>
                    <a:ext uri="{9D8B030D-6E8A-4147-A177-3AD203B41FA5}">
                      <a16:colId xmlns:a16="http://schemas.microsoft.com/office/drawing/2014/main" xmlns="" val="1756644692"/>
                    </a:ext>
                  </a:extLst>
                </a:gridCol>
              </a:tblGrid>
              <a:tr h="326671">
                <a:tc>
                  <a:txBody>
                    <a:bodyPr/>
                    <a:lstStyle/>
                    <a:p>
                      <a:r>
                        <a:rPr lang="en-US" sz="1400" dirty="0"/>
                        <a:t>Date (MO/YY)</a:t>
                      </a:r>
                    </a:p>
                  </a:txBody>
                  <a:tcPr/>
                </a:tc>
                <a:tc>
                  <a:txBody>
                    <a:bodyPr/>
                    <a:lstStyle/>
                    <a:p>
                      <a:r>
                        <a:rPr lang="en-US" sz="1400" dirty="0"/>
                        <a:t>VL (copies/ml)</a:t>
                      </a:r>
                    </a:p>
                  </a:txBody>
                  <a:tcPr/>
                </a:tc>
                <a:tc>
                  <a:txBody>
                    <a:bodyPr/>
                    <a:lstStyle/>
                    <a:p>
                      <a:r>
                        <a:rPr lang="en-US" sz="1400" dirty="0"/>
                        <a:t>Clinical Comments</a:t>
                      </a:r>
                    </a:p>
                  </a:txBody>
                  <a:tcPr/>
                </a:tc>
                <a:extLst>
                  <a:ext uri="{0D108BD9-81ED-4DB2-BD59-A6C34878D82A}">
                    <a16:rowId xmlns:a16="http://schemas.microsoft.com/office/drawing/2014/main" xmlns="" val="636388776"/>
                  </a:ext>
                </a:extLst>
              </a:tr>
              <a:tr h="326671">
                <a:tc>
                  <a:txBody>
                    <a:bodyPr/>
                    <a:lstStyle/>
                    <a:p>
                      <a:r>
                        <a:rPr lang="en-US" sz="1400" dirty="0"/>
                        <a:t>7/2020</a:t>
                      </a:r>
                    </a:p>
                  </a:txBody>
                  <a:tcPr/>
                </a:tc>
                <a:tc>
                  <a:txBody>
                    <a:bodyPr/>
                    <a:lstStyle/>
                    <a:p>
                      <a:r>
                        <a:rPr lang="en-US" sz="1400" dirty="0"/>
                        <a:t>13,600</a:t>
                      </a:r>
                    </a:p>
                  </a:txBody>
                  <a:tcPr/>
                </a:tc>
                <a:tc>
                  <a:txBody>
                    <a:bodyPr/>
                    <a:lstStyle/>
                    <a:p>
                      <a:endParaRPr lang="en-US" sz="1400" dirty="0"/>
                    </a:p>
                  </a:txBody>
                  <a:tcPr/>
                </a:tc>
                <a:extLst>
                  <a:ext uri="{0D108BD9-81ED-4DB2-BD59-A6C34878D82A}">
                    <a16:rowId xmlns:a16="http://schemas.microsoft.com/office/drawing/2014/main" xmlns="" val="3496493337"/>
                  </a:ext>
                </a:extLst>
              </a:tr>
              <a:tr h="805489">
                <a:tc>
                  <a:txBody>
                    <a:bodyPr/>
                    <a:lstStyle/>
                    <a:p>
                      <a:r>
                        <a:rPr lang="en-US" sz="1400" dirty="0"/>
                        <a:t>6/2020</a:t>
                      </a:r>
                    </a:p>
                  </a:txBody>
                  <a:tcPr/>
                </a:tc>
                <a:tc>
                  <a:txBody>
                    <a:bodyPr/>
                    <a:lstStyle/>
                    <a:p>
                      <a:r>
                        <a:rPr lang="en-US" sz="1400" dirty="0"/>
                        <a:t>152,000</a:t>
                      </a:r>
                    </a:p>
                  </a:txBody>
                  <a:tcPr/>
                </a:tc>
                <a:tc>
                  <a:txBody>
                    <a:bodyPr/>
                    <a:lstStyle/>
                    <a:p>
                      <a:r>
                        <a:rPr lang="en-US" sz="1400" dirty="0"/>
                        <a:t>Reports missing BIC/TAF/FTC for first 3 months of 2020, every other day</a:t>
                      </a:r>
                    </a:p>
                  </a:txBody>
                  <a:tcPr/>
                </a:tc>
                <a:extLst>
                  <a:ext uri="{0D108BD9-81ED-4DB2-BD59-A6C34878D82A}">
                    <a16:rowId xmlns:a16="http://schemas.microsoft.com/office/drawing/2014/main" xmlns="" val="1668542546"/>
                  </a:ext>
                </a:extLst>
              </a:tr>
              <a:tr h="326671">
                <a:tc>
                  <a:txBody>
                    <a:bodyPr/>
                    <a:lstStyle/>
                    <a:p>
                      <a:r>
                        <a:rPr lang="en-US" sz="1400" dirty="0"/>
                        <a:t>12/2019</a:t>
                      </a:r>
                    </a:p>
                  </a:txBody>
                  <a:tcPr/>
                </a:tc>
                <a:tc>
                  <a:txBody>
                    <a:bodyPr/>
                    <a:lstStyle/>
                    <a:p>
                      <a:r>
                        <a:rPr lang="en-US" sz="1400" dirty="0"/>
                        <a:t>37</a:t>
                      </a:r>
                    </a:p>
                  </a:txBody>
                  <a:tcPr/>
                </a:tc>
                <a:tc>
                  <a:txBody>
                    <a:bodyPr/>
                    <a:lstStyle/>
                    <a:p>
                      <a:r>
                        <a:rPr lang="en-US" sz="1400" dirty="0"/>
                        <a:t>First VL &lt;200copies/ml</a:t>
                      </a:r>
                    </a:p>
                  </a:txBody>
                  <a:tcPr/>
                </a:tc>
                <a:extLst>
                  <a:ext uri="{0D108BD9-81ED-4DB2-BD59-A6C34878D82A}">
                    <a16:rowId xmlns:a16="http://schemas.microsoft.com/office/drawing/2014/main" xmlns="" val="3108931556"/>
                  </a:ext>
                </a:extLst>
              </a:tr>
              <a:tr h="326671">
                <a:tc>
                  <a:txBody>
                    <a:bodyPr/>
                    <a:lstStyle/>
                    <a:p>
                      <a:r>
                        <a:rPr lang="en-US" sz="1400" dirty="0"/>
                        <a:t>8/2019</a:t>
                      </a:r>
                    </a:p>
                  </a:txBody>
                  <a:tcPr/>
                </a:tc>
                <a:tc>
                  <a:txBody>
                    <a:bodyPr/>
                    <a:lstStyle/>
                    <a:p>
                      <a:r>
                        <a:rPr lang="en-US" sz="1400" dirty="0"/>
                        <a:t>18,100</a:t>
                      </a:r>
                    </a:p>
                  </a:txBody>
                  <a:tcPr/>
                </a:tc>
                <a:tc>
                  <a:txBody>
                    <a:bodyPr/>
                    <a:lstStyle/>
                    <a:p>
                      <a:r>
                        <a:rPr lang="en-US" sz="1400" dirty="0"/>
                        <a:t>Added DRC/c to BIC/TAF/FTC</a:t>
                      </a:r>
                    </a:p>
                  </a:txBody>
                  <a:tcPr/>
                </a:tc>
                <a:extLst>
                  <a:ext uri="{0D108BD9-81ED-4DB2-BD59-A6C34878D82A}">
                    <a16:rowId xmlns:a16="http://schemas.microsoft.com/office/drawing/2014/main" xmlns="" val="3255627182"/>
                  </a:ext>
                </a:extLst>
              </a:tr>
              <a:tr h="326671">
                <a:tc>
                  <a:txBody>
                    <a:bodyPr/>
                    <a:lstStyle/>
                    <a:p>
                      <a:r>
                        <a:rPr lang="en-US" sz="1400" dirty="0"/>
                        <a:t>7/2019</a:t>
                      </a:r>
                    </a:p>
                  </a:txBody>
                  <a:tcPr/>
                </a:tc>
                <a:tc>
                  <a:txBody>
                    <a:bodyPr/>
                    <a:lstStyle/>
                    <a:p>
                      <a:r>
                        <a:rPr lang="en-US" sz="1400" dirty="0"/>
                        <a:t>39,600</a:t>
                      </a:r>
                    </a:p>
                  </a:txBody>
                  <a:tcPr/>
                </a:tc>
                <a:tc>
                  <a:txBody>
                    <a:bodyPr/>
                    <a:lstStyle/>
                    <a:p>
                      <a:endParaRPr lang="en-US" sz="1400" dirty="0"/>
                    </a:p>
                  </a:txBody>
                  <a:tcPr/>
                </a:tc>
                <a:extLst>
                  <a:ext uri="{0D108BD9-81ED-4DB2-BD59-A6C34878D82A}">
                    <a16:rowId xmlns:a16="http://schemas.microsoft.com/office/drawing/2014/main" xmlns="" val="2612000848"/>
                  </a:ext>
                </a:extLst>
              </a:tr>
              <a:tr h="326671">
                <a:tc>
                  <a:txBody>
                    <a:bodyPr/>
                    <a:lstStyle/>
                    <a:p>
                      <a:r>
                        <a:rPr lang="en-US" sz="1400" dirty="0"/>
                        <a:t>3/2019</a:t>
                      </a:r>
                    </a:p>
                  </a:txBody>
                  <a:tcPr/>
                </a:tc>
                <a:tc>
                  <a:txBody>
                    <a:bodyPr/>
                    <a:lstStyle/>
                    <a:p>
                      <a:r>
                        <a:rPr lang="en-US" sz="1400" dirty="0"/>
                        <a:t>35,200</a:t>
                      </a:r>
                    </a:p>
                  </a:txBody>
                  <a:tcPr/>
                </a:tc>
                <a:tc>
                  <a:txBody>
                    <a:bodyPr/>
                    <a:lstStyle/>
                    <a:p>
                      <a:endParaRPr lang="en-US" sz="1400" dirty="0"/>
                    </a:p>
                  </a:txBody>
                  <a:tcPr/>
                </a:tc>
                <a:extLst>
                  <a:ext uri="{0D108BD9-81ED-4DB2-BD59-A6C34878D82A}">
                    <a16:rowId xmlns:a16="http://schemas.microsoft.com/office/drawing/2014/main" xmlns="" val="3321212096"/>
                  </a:ext>
                </a:extLst>
              </a:tr>
              <a:tr h="326671">
                <a:tc>
                  <a:txBody>
                    <a:bodyPr/>
                    <a:lstStyle/>
                    <a:p>
                      <a:r>
                        <a:rPr lang="en-US" sz="1400" dirty="0"/>
                        <a:t>1/2019</a:t>
                      </a:r>
                    </a:p>
                  </a:txBody>
                  <a:tcPr/>
                </a:tc>
                <a:tc>
                  <a:txBody>
                    <a:bodyPr/>
                    <a:lstStyle/>
                    <a:p>
                      <a:r>
                        <a:rPr lang="en-US" sz="1400" dirty="0"/>
                        <a:t>46,500</a:t>
                      </a:r>
                    </a:p>
                  </a:txBody>
                  <a:tcPr/>
                </a:tc>
                <a:tc>
                  <a:txBody>
                    <a:bodyPr/>
                    <a:lstStyle/>
                    <a:p>
                      <a:endParaRPr lang="en-US" sz="1400" dirty="0"/>
                    </a:p>
                  </a:txBody>
                  <a:tcPr/>
                </a:tc>
                <a:extLst>
                  <a:ext uri="{0D108BD9-81ED-4DB2-BD59-A6C34878D82A}">
                    <a16:rowId xmlns:a16="http://schemas.microsoft.com/office/drawing/2014/main" xmlns="" val="3005897607"/>
                  </a:ext>
                </a:extLst>
              </a:tr>
              <a:tr h="326671">
                <a:tc>
                  <a:txBody>
                    <a:bodyPr/>
                    <a:lstStyle/>
                    <a:p>
                      <a:r>
                        <a:rPr lang="en-US" sz="1400" dirty="0"/>
                        <a:t>10/2018</a:t>
                      </a:r>
                    </a:p>
                  </a:txBody>
                  <a:tcPr/>
                </a:tc>
                <a:tc>
                  <a:txBody>
                    <a:bodyPr/>
                    <a:lstStyle/>
                    <a:p>
                      <a:r>
                        <a:rPr lang="en-US" sz="1400" dirty="0"/>
                        <a:t>56,400</a:t>
                      </a:r>
                    </a:p>
                  </a:txBody>
                  <a:tcPr/>
                </a:tc>
                <a:tc>
                  <a:txBody>
                    <a:bodyPr/>
                    <a:lstStyle/>
                    <a:p>
                      <a:r>
                        <a:rPr lang="en-US" sz="1400" dirty="0"/>
                        <a:t>Changed to BIC/TAF/FTC</a:t>
                      </a:r>
                    </a:p>
                  </a:txBody>
                  <a:tcPr/>
                </a:tc>
                <a:extLst>
                  <a:ext uri="{0D108BD9-81ED-4DB2-BD59-A6C34878D82A}">
                    <a16:rowId xmlns:a16="http://schemas.microsoft.com/office/drawing/2014/main" xmlns="" val="1526916134"/>
                  </a:ext>
                </a:extLst>
              </a:tr>
              <a:tr h="326671">
                <a:tc>
                  <a:txBody>
                    <a:bodyPr/>
                    <a:lstStyle/>
                    <a:p>
                      <a:r>
                        <a:rPr lang="en-US" sz="1400" dirty="0"/>
                        <a:t>7/2017</a:t>
                      </a:r>
                    </a:p>
                  </a:txBody>
                  <a:tcPr/>
                </a:tc>
                <a:tc>
                  <a:txBody>
                    <a:bodyPr/>
                    <a:lstStyle/>
                    <a:p>
                      <a:r>
                        <a:rPr lang="en-US" sz="1400" dirty="0"/>
                        <a:t>101,000</a:t>
                      </a:r>
                    </a:p>
                  </a:txBody>
                  <a:tcPr/>
                </a:tc>
                <a:tc>
                  <a:txBody>
                    <a:bodyPr/>
                    <a:lstStyle/>
                    <a:p>
                      <a:endParaRPr lang="en-US" sz="1400" dirty="0"/>
                    </a:p>
                  </a:txBody>
                  <a:tcPr/>
                </a:tc>
                <a:extLst>
                  <a:ext uri="{0D108BD9-81ED-4DB2-BD59-A6C34878D82A}">
                    <a16:rowId xmlns:a16="http://schemas.microsoft.com/office/drawing/2014/main" xmlns="" val="1817113095"/>
                  </a:ext>
                </a:extLst>
              </a:tr>
              <a:tr h="326671">
                <a:tc>
                  <a:txBody>
                    <a:bodyPr/>
                    <a:lstStyle/>
                    <a:p>
                      <a:r>
                        <a:rPr lang="en-US" sz="1400" dirty="0"/>
                        <a:t>3/2017</a:t>
                      </a:r>
                    </a:p>
                  </a:txBody>
                  <a:tcPr/>
                </a:tc>
                <a:tc>
                  <a:txBody>
                    <a:bodyPr/>
                    <a:lstStyle/>
                    <a:p>
                      <a:r>
                        <a:rPr lang="en-US" sz="1400" dirty="0"/>
                        <a:t>62,032</a:t>
                      </a:r>
                    </a:p>
                  </a:txBody>
                  <a:tcPr/>
                </a:tc>
                <a:tc>
                  <a:txBody>
                    <a:bodyPr/>
                    <a:lstStyle/>
                    <a:p>
                      <a:endParaRPr lang="en-US" sz="1400" dirty="0"/>
                    </a:p>
                  </a:txBody>
                  <a:tcPr/>
                </a:tc>
                <a:extLst>
                  <a:ext uri="{0D108BD9-81ED-4DB2-BD59-A6C34878D82A}">
                    <a16:rowId xmlns:a16="http://schemas.microsoft.com/office/drawing/2014/main" xmlns="" val="4943991"/>
                  </a:ext>
                </a:extLst>
              </a:tr>
              <a:tr h="326671">
                <a:tc>
                  <a:txBody>
                    <a:bodyPr/>
                    <a:lstStyle/>
                    <a:p>
                      <a:r>
                        <a:rPr lang="en-US" sz="1400" dirty="0"/>
                        <a:t>11/2016</a:t>
                      </a:r>
                    </a:p>
                  </a:txBody>
                  <a:tcPr/>
                </a:tc>
                <a:tc>
                  <a:txBody>
                    <a:bodyPr/>
                    <a:lstStyle/>
                    <a:p>
                      <a:r>
                        <a:rPr lang="en-US" sz="1400" dirty="0"/>
                        <a:t>21,260</a:t>
                      </a:r>
                    </a:p>
                  </a:txBody>
                  <a:tcPr/>
                </a:tc>
                <a:tc>
                  <a:txBody>
                    <a:bodyPr/>
                    <a:lstStyle/>
                    <a:p>
                      <a:endParaRPr lang="en-US" sz="1400" dirty="0"/>
                    </a:p>
                  </a:txBody>
                  <a:tcPr/>
                </a:tc>
                <a:extLst>
                  <a:ext uri="{0D108BD9-81ED-4DB2-BD59-A6C34878D82A}">
                    <a16:rowId xmlns:a16="http://schemas.microsoft.com/office/drawing/2014/main" xmlns="" val="2619505247"/>
                  </a:ext>
                </a:extLst>
              </a:tr>
              <a:tr h="326671">
                <a:tc>
                  <a:txBody>
                    <a:bodyPr/>
                    <a:lstStyle/>
                    <a:p>
                      <a:r>
                        <a:rPr lang="en-US" sz="1400" dirty="0"/>
                        <a:t>6/2016</a:t>
                      </a:r>
                    </a:p>
                  </a:txBody>
                  <a:tcPr/>
                </a:tc>
                <a:tc>
                  <a:txBody>
                    <a:bodyPr/>
                    <a:lstStyle/>
                    <a:p>
                      <a:r>
                        <a:rPr lang="en-US" sz="1400" dirty="0"/>
                        <a:t>9922</a:t>
                      </a:r>
                    </a:p>
                  </a:txBody>
                  <a:tcPr/>
                </a:tc>
                <a:tc>
                  <a:txBody>
                    <a:bodyPr/>
                    <a:lstStyle/>
                    <a:p>
                      <a:endParaRPr lang="en-US" sz="1400" dirty="0"/>
                    </a:p>
                  </a:txBody>
                  <a:tcPr/>
                </a:tc>
                <a:extLst>
                  <a:ext uri="{0D108BD9-81ED-4DB2-BD59-A6C34878D82A}">
                    <a16:rowId xmlns:a16="http://schemas.microsoft.com/office/drawing/2014/main" xmlns="" val="1175680450"/>
                  </a:ext>
                </a:extLst>
              </a:tr>
              <a:tr h="326671">
                <a:tc>
                  <a:txBody>
                    <a:bodyPr/>
                    <a:lstStyle/>
                    <a:p>
                      <a:r>
                        <a:rPr lang="en-US" sz="1400" dirty="0"/>
                        <a:t>3/2016</a:t>
                      </a:r>
                    </a:p>
                  </a:txBody>
                  <a:tcPr/>
                </a:tc>
                <a:tc>
                  <a:txBody>
                    <a:bodyPr/>
                    <a:lstStyle/>
                    <a:p>
                      <a:r>
                        <a:rPr lang="en-US" sz="1400" dirty="0"/>
                        <a:t>80968</a:t>
                      </a:r>
                    </a:p>
                  </a:txBody>
                  <a:tcPr/>
                </a:tc>
                <a:tc>
                  <a:txBody>
                    <a:bodyPr/>
                    <a:lstStyle/>
                    <a:p>
                      <a:r>
                        <a:rPr lang="en-US" sz="1400" dirty="0"/>
                        <a:t>DRV/r/RAL/TDF/FTC/EFV</a:t>
                      </a:r>
                    </a:p>
                  </a:txBody>
                  <a:tcPr/>
                </a:tc>
                <a:extLst>
                  <a:ext uri="{0D108BD9-81ED-4DB2-BD59-A6C34878D82A}">
                    <a16:rowId xmlns:a16="http://schemas.microsoft.com/office/drawing/2014/main" xmlns="" val="832544802"/>
                  </a:ext>
                </a:extLst>
              </a:tr>
            </a:tbl>
          </a:graphicData>
        </a:graphic>
      </p:graphicFrame>
    </p:spTree>
    <p:extLst>
      <p:ext uri="{BB962C8B-B14F-4D97-AF65-F5344CB8AC3E}">
        <p14:creationId xmlns:p14="http://schemas.microsoft.com/office/powerpoint/2010/main" val="31027740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25B4F-F541-2D4C-8AAC-57B10C8DC2E8}"/>
              </a:ext>
            </a:extLst>
          </p:cNvPr>
          <p:cNvSpPr>
            <a:spLocks noGrp="1"/>
          </p:cNvSpPr>
          <p:nvPr>
            <p:ph type="title"/>
          </p:nvPr>
        </p:nvSpPr>
        <p:spPr>
          <a:xfrm>
            <a:off x="457202" y="274639"/>
            <a:ext cx="8315569" cy="779610"/>
          </a:xfrm>
        </p:spPr>
        <p:txBody>
          <a:bodyPr/>
          <a:lstStyle/>
          <a:p>
            <a:r>
              <a:rPr lang="en-US" dirty="0"/>
              <a:t>Case #2</a:t>
            </a:r>
          </a:p>
        </p:txBody>
      </p:sp>
      <p:sp>
        <p:nvSpPr>
          <p:cNvPr id="4" name="Slide Number Placeholder 3">
            <a:extLst>
              <a:ext uri="{FF2B5EF4-FFF2-40B4-BE49-F238E27FC236}">
                <a16:creationId xmlns:a16="http://schemas.microsoft.com/office/drawing/2014/main" xmlns="" id="{852D5B81-073F-2A46-928A-AA34489D294D}"/>
              </a:ext>
            </a:extLst>
          </p:cNvPr>
          <p:cNvSpPr>
            <a:spLocks noGrp="1"/>
          </p:cNvSpPr>
          <p:nvPr>
            <p:ph type="sldNum" sz="quarter" idx="12"/>
          </p:nvPr>
        </p:nvSpPr>
        <p:spPr/>
        <p:txBody>
          <a:bodyPr/>
          <a:lstStyle/>
          <a:p>
            <a:fld id="{1D2EA5EF-C699-AF4C-BA42-C0A1CAAB713C}" type="slidenum">
              <a:rPr lang="en-US" smtClean="0">
                <a:solidFill>
                  <a:srgbClr val="FFFFFF"/>
                </a:solidFill>
              </a:rPr>
              <a:pPr/>
              <a:t>71</a:t>
            </a:fld>
            <a:endParaRPr lang="en-US" dirty="0">
              <a:solidFill>
                <a:srgbClr val="FFFFFF"/>
              </a:solidFill>
            </a:endParaRPr>
          </a:p>
        </p:txBody>
      </p:sp>
      <p:pic>
        <p:nvPicPr>
          <p:cNvPr id="6" name="Content Placeholder 5">
            <a:extLst>
              <a:ext uri="{FF2B5EF4-FFF2-40B4-BE49-F238E27FC236}">
                <a16:creationId xmlns:a16="http://schemas.microsoft.com/office/drawing/2014/main" xmlns="" id="{3A39BB60-51F0-4143-8BB0-ECF078356896}"/>
              </a:ext>
            </a:extLst>
          </p:cNvPr>
          <p:cNvPicPr>
            <a:picLocks noGrp="1" noChangeAspect="1"/>
          </p:cNvPicPr>
          <p:nvPr>
            <p:ph idx="4294967295"/>
          </p:nvPr>
        </p:nvPicPr>
        <p:blipFill rotWithShape="1">
          <a:blip r:embed="rId2"/>
          <a:srcRect t="5100" r="15962"/>
          <a:stretch/>
        </p:blipFill>
        <p:spPr>
          <a:xfrm>
            <a:off x="0" y="958850"/>
            <a:ext cx="5799138" cy="3582988"/>
          </a:xfrm>
        </p:spPr>
      </p:pic>
      <p:pic>
        <p:nvPicPr>
          <p:cNvPr id="5" name="Picture 4">
            <a:extLst>
              <a:ext uri="{FF2B5EF4-FFF2-40B4-BE49-F238E27FC236}">
                <a16:creationId xmlns:a16="http://schemas.microsoft.com/office/drawing/2014/main" xmlns="" id="{A2724C41-46B1-6849-AE68-B31A249CF7A6}"/>
              </a:ext>
            </a:extLst>
          </p:cNvPr>
          <p:cNvPicPr>
            <a:picLocks noChangeAspect="1"/>
          </p:cNvPicPr>
          <p:nvPr/>
        </p:nvPicPr>
        <p:blipFill rotWithShape="1">
          <a:blip r:embed="rId3"/>
          <a:srcRect r="47529" b="13751"/>
          <a:stretch/>
        </p:blipFill>
        <p:spPr>
          <a:xfrm>
            <a:off x="4113135" y="2856357"/>
            <a:ext cx="4813621" cy="3370494"/>
          </a:xfrm>
          <a:prstGeom prst="rect">
            <a:avLst/>
          </a:prstGeom>
        </p:spPr>
      </p:pic>
    </p:spTree>
    <p:extLst>
      <p:ext uri="{BB962C8B-B14F-4D97-AF65-F5344CB8AC3E}">
        <p14:creationId xmlns:p14="http://schemas.microsoft.com/office/powerpoint/2010/main" val="2237700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80A3717-0CF3-3B45-80F0-686607A2B2C3}"/>
              </a:ext>
            </a:extLst>
          </p:cNvPr>
          <p:cNvSpPr>
            <a:spLocks noGrp="1"/>
          </p:cNvSpPr>
          <p:nvPr>
            <p:ph type="title"/>
          </p:nvPr>
        </p:nvSpPr>
        <p:spPr>
          <a:xfrm>
            <a:off x="0" y="-179524"/>
            <a:ext cx="8315569" cy="1143000"/>
          </a:xfrm>
        </p:spPr>
        <p:txBody>
          <a:bodyPr/>
          <a:lstStyle/>
          <a:p>
            <a:r>
              <a:rPr lang="en-US" dirty="0"/>
              <a:t>Case #2 – Stanford Database RT</a:t>
            </a:r>
          </a:p>
        </p:txBody>
      </p:sp>
      <p:sp>
        <p:nvSpPr>
          <p:cNvPr id="4" name="Slide Number Placeholder 3">
            <a:extLst>
              <a:ext uri="{FF2B5EF4-FFF2-40B4-BE49-F238E27FC236}">
                <a16:creationId xmlns:a16="http://schemas.microsoft.com/office/drawing/2014/main" xmlns="" id="{5FB289C5-C022-1147-B517-27B40A89FB16}"/>
              </a:ext>
            </a:extLst>
          </p:cNvPr>
          <p:cNvSpPr>
            <a:spLocks noGrp="1"/>
          </p:cNvSpPr>
          <p:nvPr>
            <p:ph type="sldNum" sz="quarter" idx="12"/>
          </p:nvPr>
        </p:nvSpPr>
        <p:spPr/>
        <p:txBody>
          <a:bodyPr/>
          <a:lstStyle/>
          <a:p>
            <a:fld id="{1D2EA5EF-C699-AF4C-BA42-C0A1CAAB713C}" type="slidenum">
              <a:rPr lang="en-US" smtClean="0">
                <a:solidFill>
                  <a:srgbClr val="FFFFFF"/>
                </a:solidFill>
              </a:rPr>
              <a:pPr/>
              <a:t>72</a:t>
            </a:fld>
            <a:endParaRPr lang="en-US" dirty="0">
              <a:solidFill>
                <a:srgbClr val="FFFFFF"/>
              </a:solidFill>
            </a:endParaRPr>
          </a:p>
        </p:txBody>
      </p:sp>
      <p:pic>
        <p:nvPicPr>
          <p:cNvPr id="3" name="Picture 2">
            <a:extLst>
              <a:ext uri="{FF2B5EF4-FFF2-40B4-BE49-F238E27FC236}">
                <a16:creationId xmlns:a16="http://schemas.microsoft.com/office/drawing/2014/main" xmlns="" id="{764A7A05-F8F8-3140-A393-C67DE0E177D6}"/>
              </a:ext>
            </a:extLst>
          </p:cNvPr>
          <p:cNvPicPr>
            <a:picLocks noChangeAspect="1"/>
          </p:cNvPicPr>
          <p:nvPr/>
        </p:nvPicPr>
        <p:blipFill>
          <a:blip r:embed="rId2"/>
          <a:stretch>
            <a:fillRect/>
          </a:stretch>
        </p:blipFill>
        <p:spPr>
          <a:xfrm>
            <a:off x="1129552" y="694892"/>
            <a:ext cx="6669741" cy="5407415"/>
          </a:xfrm>
          <a:prstGeom prst="rect">
            <a:avLst/>
          </a:prstGeom>
        </p:spPr>
      </p:pic>
    </p:spTree>
    <p:extLst>
      <p:ext uri="{BB962C8B-B14F-4D97-AF65-F5344CB8AC3E}">
        <p14:creationId xmlns:p14="http://schemas.microsoft.com/office/powerpoint/2010/main" val="557966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03F736F-46DF-BD45-BB50-2FE167D11C2E}"/>
              </a:ext>
            </a:extLst>
          </p:cNvPr>
          <p:cNvSpPr>
            <a:spLocks noGrp="1"/>
          </p:cNvSpPr>
          <p:nvPr>
            <p:ph type="sldNum" sz="quarter" idx="12"/>
          </p:nvPr>
        </p:nvSpPr>
        <p:spPr/>
        <p:txBody>
          <a:bodyPr/>
          <a:lstStyle/>
          <a:p>
            <a:fld id="{1D2EA5EF-C699-AF4C-BA42-C0A1CAAB713C}" type="slidenum">
              <a:rPr lang="en-US" smtClean="0">
                <a:solidFill>
                  <a:srgbClr val="FFFFFF"/>
                </a:solidFill>
              </a:rPr>
              <a:pPr/>
              <a:t>73</a:t>
            </a:fld>
            <a:endParaRPr lang="en-US" dirty="0">
              <a:solidFill>
                <a:srgbClr val="FFFFFF"/>
              </a:solidFill>
            </a:endParaRPr>
          </a:p>
        </p:txBody>
      </p:sp>
      <p:pic>
        <p:nvPicPr>
          <p:cNvPr id="6" name="Picture 5">
            <a:extLst>
              <a:ext uri="{FF2B5EF4-FFF2-40B4-BE49-F238E27FC236}">
                <a16:creationId xmlns:a16="http://schemas.microsoft.com/office/drawing/2014/main" xmlns="" id="{36E73CE5-4ABE-DD43-B767-34E70C6D359C}"/>
              </a:ext>
            </a:extLst>
          </p:cNvPr>
          <p:cNvPicPr>
            <a:picLocks noChangeAspect="1"/>
          </p:cNvPicPr>
          <p:nvPr/>
        </p:nvPicPr>
        <p:blipFill rotWithShape="1">
          <a:blip r:embed="rId2"/>
          <a:srcRect t="71790"/>
          <a:stretch/>
        </p:blipFill>
        <p:spPr>
          <a:xfrm>
            <a:off x="258178" y="4227758"/>
            <a:ext cx="8208085" cy="910099"/>
          </a:xfrm>
          <a:prstGeom prst="rect">
            <a:avLst/>
          </a:prstGeom>
        </p:spPr>
      </p:pic>
      <p:sp>
        <p:nvSpPr>
          <p:cNvPr id="7" name="Title 5">
            <a:extLst>
              <a:ext uri="{FF2B5EF4-FFF2-40B4-BE49-F238E27FC236}">
                <a16:creationId xmlns:a16="http://schemas.microsoft.com/office/drawing/2014/main" xmlns="" id="{CE949EFA-FEE5-0D46-8A1B-2A1D60B6CA5C}"/>
              </a:ext>
            </a:extLst>
          </p:cNvPr>
          <p:cNvSpPr txBox="1">
            <a:spLocks/>
          </p:cNvSpPr>
          <p:nvPr/>
        </p:nvSpPr>
        <p:spPr>
          <a:xfrm>
            <a:off x="666974" y="210630"/>
            <a:ext cx="8315569" cy="1143000"/>
          </a:xfrm>
          <a:prstGeom prst="rect">
            <a:avLst/>
          </a:prstGeom>
        </p:spPr>
        <p:txBody>
          <a:bodyPr/>
          <a:lst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r>
              <a:rPr lang="en-US" dirty="0"/>
              <a:t>Case #2 – Stanford Database RT</a:t>
            </a:r>
          </a:p>
        </p:txBody>
      </p:sp>
      <p:grpSp>
        <p:nvGrpSpPr>
          <p:cNvPr id="15" name="Group 14">
            <a:extLst>
              <a:ext uri="{FF2B5EF4-FFF2-40B4-BE49-F238E27FC236}">
                <a16:creationId xmlns:a16="http://schemas.microsoft.com/office/drawing/2014/main" xmlns="" id="{99380F33-16C0-D847-9236-644A43D1CD15}"/>
              </a:ext>
            </a:extLst>
          </p:cNvPr>
          <p:cNvGrpSpPr/>
          <p:nvPr/>
        </p:nvGrpSpPr>
        <p:grpSpPr>
          <a:xfrm>
            <a:off x="484088" y="5137858"/>
            <a:ext cx="7035501" cy="656204"/>
            <a:chOff x="333488" y="4273721"/>
            <a:chExt cx="8571577" cy="656204"/>
          </a:xfrm>
        </p:grpSpPr>
        <p:sp>
          <p:nvSpPr>
            <p:cNvPr id="16" name="TextBox 15">
              <a:extLst>
                <a:ext uri="{FF2B5EF4-FFF2-40B4-BE49-F238E27FC236}">
                  <a16:creationId xmlns:a16="http://schemas.microsoft.com/office/drawing/2014/main" xmlns="" id="{08522708-DF68-2548-A7DC-9CC3EDED36AE}"/>
                </a:ext>
              </a:extLst>
            </p:cNvPr>
            <p:cNvSpPr txBox="1"/>
            <p:nvPr/>
          </p:nvSpPr>
          <p:spPr>
            <a:xfrm>
              <a:off x="333488" y="4560593"/>
              <a:ext cx="8571577" cy="369332"/>
            </a:xfrm>
            <a:prstGeom prst="rect">
              <a:avLst/>
            </a:prstGeom>
            <a:noFill/>
            <a:ln>
              <a:noFill/>
            </a:ln>
          </p:spPr>
          <p:txBody>
            <a:bodyPr wrap="none" rtlCol="0">
              <a:spAutoFit/>
            </a:bodyPr>
            <a:lstStyle/>
            <a:p>
              <a:r>
                <a:rPr lang="en-US" dirty="0"/>
                <a:t>Mutation Score – Higher is worse, lower is better – Calculated for each medication</a:t>
              </a:r>
            </a:p>
          </p:txBody>
        </p:sp>
        <p:cxnSp>
          <p:nvCxnSpPr>
            <p:cNvPr id="17" name="Straight Arrow Connector 16">
              <a:extLst>
                <a:ext uri="{FF2B5EF4-FFF2-40B4-BE49-F238E27FC236}">
                  <a16:creationId xmlns:a16="http://schemas.microsoft.com/office/drawing/2014/main" xmlns="" id="{CA68C5CD-1E11-1646-812A-A52CFB2B04BE}"/>
                </a:ext>
              </a:extLst>
            </p:cNvPr>
            <p:cNvCxnSpPr/>
            <p:nvPr/>
          </p:nvCxnSpPr>
          <p:spPr>
            <a:xfrm flipV="1">
              <a:off x="1699708" y="4291650"/>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E24B84F8-582D-A146-940B-503CED6B5F20}"/>
                </a:ext>
              </a:extLst>
            </p:cNvPr>
            <p:cNvCxnSpPr/>
            <p:nvPr/>
          </p:nvCxnSpPr>
          <p:spPr>
            <a:xfrm flipV="1">
              <a:off x="3358179" y="4291650"/>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06FB703E-6572-B449-9F6C-FAFA5FDD8BD2}"/>
                </a:ext>
              </a:extLst>
            </p:cNvPr>
            <p:cNvCxnSpPr/>
            <p:nvPr/>
          </p:nvCxnSpPr>
          <p:spPr>
            <a:xfrm flipV="1">
              <a:off x="5070438" y="4273721"/>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24957E8D-74BA-164C-9F98-17FDEA84BA9D}"/>
                </a:ext>
              </a:extLst>
            </p:cNvPr>
            <p:cNvCxnSpPr/>
            <p:nvPr/>
          </p:nvCxnSpPr>
          <p:spPr>
            <a:xfrm flipV="1">
              <a:off x="6793454" y="4291651"/>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DBBE80B1-ABF7-BA49-BC5A-B12579E384EE}"/>
                </a:ext>
              </a:extLst>
            </p:cNvPr>
            <p:cNvCxnSpPr/>
            <p:nvPr/>
          </p:nvCxnSpPr>
          <p:spPr>
            <a:xfrm flipV="1">
              <a:off x="8441167" y="4291651"/>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xmlns="" id="{0788D423-F01B-1646-AEF2-E62F23D02ED0}"/>
              </a:ext>
            </a:extLst>
          </p:cNvPr>
          <p:cNvPicPr>
            <a:picLocks noChangeAspect="1"/>
          </p:cNvPicPr>
          <p:nvPr/>
        </p:nvPicPr>
        <p:blipFill rotWithShape="1">
          <a:blip r:embed="rId2"/>
          <a:srcRect b="28488"/>
          <a:stretch/>
        </p:blipFill>
        <p:spPr>
          <a:xfrm>
            <a:off x="258177" y="1185444"/>
            <a:ext cx="8208085" cy="2307113"/>
          </a:xfrm>
          <a:prstGeom prst="rect">
            <a:avLst/>
          </a:prstGeom>
        </p:spPr>
      </p:pic>
      <p:grpSp>
        <p:nvGrpSpPr>
          <p:cNvPr id="23" name="Group 22">
            <a:extLst>
              <a:ext uri="{FF2B5EF4-FFF2-40B4-BE49-F238E27FC236}">
                <a16:creationId xmlns:a16="http://schemas.microsoft.com/office/drawing/2014/main" xmlns="" id="{D5659F92-9F61-9E43-95F4-202B759BF603}"/>
              </a:ext>
            </a:extLst>
          </p:cNvPr>
          <p:cNvGrpSpPr/>
          <p:nvPr/>
        </p:nvGrpSpPr>
        <p:grpSpPr>
          <a:xfrm>
            <a:off x="484088" y="3492557"/>
            <a:ext cx="7035501" cy="656204"/>
            <a:chOff x="333488" y="4273721"/>
            <a:chExt cx="8571577" cy="656204"/>
          </a:xfrm>
        </p:grpSpPr>
        <p:sp>
          <p:nvSpPr>
            <p:cNvPr id="24" name="TextBox 23">
              <a:extLst>
                <a:ext uri="{FF2B5EF4-FFF2-40B4-BE49-F238E27FC236}">
                  <a16:creationId xmlns:a16="http://schemas.microsoft.com/office/drawing/2014/main" xmlns="" id="{149DF6FC-BDE5-404C-B98B-56F2055156A3}"/>
                </a:ext>
              </a:extLst>
            </p:cNvPr>
            <p:cNvSpPr txBox="1"/>
            <p:nvPr/>
          </p:nvSpPr>
          <p:spPr>
            <a:xfrm>
              <a:off x="333488" y="4560593"/>
              <a:ext cx="8571577" cy="369332"/>
            </a:xfrm>
            <a:prstGeom prst="rect">
              <a:avLst/>
            </a:prstGeom>
            <a:noFill/>
            <a:ln>
              <a:noFill/>
            </a:ln>
          </p:spPr>
          <p:txBody>
            <a:bodyPr wrap="none" rtlCol="0">
              <a:spAutoFit/>
            </a:bodyPr>
            <a:lstStyle/>
            <a:p>
              <a:r>
                <a:rPr lang="en-US" dirty="0"/>
                <a:t>Mutation Score – Higher is worse, lower is better – Calculated for each medication</a:t>
              </a:r>
            </a:p>
          </p:txBody>
        </p:sp>
        <p:cxnSp>
          <p:nvCxnSpPr>
            <p:cNvPr id="25" name="Straight Arrow Connector 24">
              <a:extLst>
                <a:ext uri="{FF2B5EF4-FFF2-40B4-BE49-F238E27FC236}">
                  <a16:creationId xmlns:a16="http://schemas.microsoft.com/office/drawing/2014/main" xmlns="" id="{F988561E-41CC-C744-85B9-FB878F0E5724}"/>
                </a:ext>
              </a:extLst>
            </p:cNvPr>
            <p:cNvCxnSpPr/>
            <p:nvPr/>
          </p:nvCxnSpPr>
          <p:spPr>
            <a:xfrm flipV="1">
              <a:off x="1699708" y="4291650"/>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0A5448B9-AC4A-1A44-919E-C4E6BF52B965}"/>
                </a:ext>
              </a:extLst>
            </p:cNvPr>
            <p:cNvCxnSpPr/>
            <p:nvPr/>
          </p:nvCxnSpPr>
          <p:spPr>
            <a:xfrm flipV="1">
              <a:off x="3358179" y="4291650"/>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F1FAFCF8-1548-8242-9C2E-53AE4BD16264}"/>
                </a:ext>
              </a:extLst>
            </p:cNvPr>
            <p:cNvCxnSpPr/>
            <p:nvPr/>
          </p:nvCxnSpPr>
          <p:spPr>
            <a:xfrm flipV="1">
              <a:off x="5070438" y="4273721"/>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360B5099-2019-574A-8226-D0F71D4295FC}"/>
                </a:ext>
              </a:extLst>
            </p:cNvPr>
            <p:cNvCxnSpPr/>
            <p:nvPr/>
          </p:nvCxnSpPr>
          <p:spPr>
            <a:xfrm flipV="1">
              <a:off x="6793454" y="4291651"/>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18E7C982-FC81-FB4A-9B56-25AC8EE51F51}"/>
                </a:ext>
              </a:extLst>
            </p:cNvPr>
            <p:cNvCxnSpPr/>
            <p:nvPr/>
          </p:nvCxnSpPr>
          <p:spPr>
            <a:xfrm flipV="1">
              <a:off x="8441167" y="4291651"/>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0028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CA94DB8-E58F-D44D-AC80-C226C5BD079E}"/>
              </a:ext>
            </a:extLst>
          </p:cNvPr>
          <p:cNvSpPr>
            <a:spLocks noGrp="1"/>
          </p:cNvSpPr>
          <p:nvPr>
            <p:ph type="sldNum" sz="quarter" idx="12"/>
          </p:nvPr>
        </p:nvSpPr>
        <p:spPr/>
        <p:txBody>
          <a:bodyPr/>
          <a:lstStyle/>
          <a:p>
            <a:fld id="{1D2EA5EF-C699-AF4C-BA42-C0A1CAAB713C}" type="slidenum">
              <a:rPr lang="en-US" smtClean="0">
                <a:solidFill>
                  <a:srgbClr val="FFFFFF"/>
                </a:solidFill>
              </a:rPr>
              <a:pPr/>
              <a:t>74</a:t>
            </a:fld>
            <a:endParaRPr lang="en-US" dirty="0">
              <a:solidFill>
                <a:srgbClr val="FFFFFF"/>
              </a:solidFill>
            </a:endParaRPr>
          </a:p>
        </p:txBody>
      </p:sp>
      <p:pic>
        <p:nvPicPr>
          <p:cNvPr id="5" name="Picture 4">
            <a:extLst>
              <a:ext uri="{FF2B5EF4-FFF2-40B4-BE49-F238E27FC236}">
                <a16:creationId xmlns:a16="http://schemas.microsoft.com/office/drawing/2014/main" xmlns="" id="{DA87C9AA-9E8A-F34E-8B89-495F414B6347}"/>
              </a:ext>
            </a:extLst>
          </p:cNvPr>
          <p:cNvPicPr>
            <a:picLocks noChangeAspect="1"/>
          </p:cNvPicPr>
          <p:nvPr/>
        </p:nvPicPr>
        <p:blipFill>
          <a:blip r:embed="rId2"/>
          <a:stretch>
            <a:fillRect/>
          </a:stretch>
        </p:blipFill>
        <p:spPr>
          <a:xfrm>
            <a:off x="0" y="926244"/>
            <a:ext cx="9144000" cy="2965622"/>
          </a:xfrm>
          <a:prstGeom prst="rect">
            <a:avLst/>
          </a:prstGeom>
        </p:spPr>
      </p:pic>
      <p:sp>
        <p:nvSpPr>
          <p:cNvPr id="8" name="Title 5">
            <a:extLst>
              <a:ext uri="{FF2B5EF4-FFF2-40B4-BE49-F238E27FC236}">
                <a16:creationId xmlns:a16="http://schemas.microsoft.com/office/drawing/2014/main" xmlns="" id="{B3E76AF7-642E-0848-B737-0DD89748E351}"/>
              </a:ext>
            </a:extLst>
          </p:cNvPr>
          <p:cNvSpPr txBox="1">
            <a:spLocks/>
          </p:cNvSpPr>
          <p:nvPr/>
        </p:nvSpPr>
        <p:spPr>
          <a:xfrm>
            <a:off x="666974" y="210630"/>
            <a:ext cx="8315569" cy="1143000"/>
          </a:xfrm>
          <a:prstGeom prst="rect">
            <a:avLst/>
          </a:prstGeom>
        </p:spPr>
        <p:txBody>
          <a:bodyPr/>
          <a:lst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r>
              <a:rPr lang="en-US" dirty="0"/>
              <a:t>Case #2 – Stanford Database PR</a:t>
            </a:r>
          </a:p>
        </p:txBody>
      </p:sp>
    </p:spTree>
    <p:extLst>
      <p:ext uri="{BB962C8B-B14F-4D97-AF65-F5344CB8AC3E}">
        <p14:creationId xmlns:p14="http://schemas.microsoft.com/office/powerpoint/2010/main" val="3227268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CA94DB8-E58F-D44D-AC80-C226C5BD079E}"/>
              </a:ext>
            </a:extLst>
          </p:cNvPr>
          <p:cNvSpPr>
            <a:spLocks noGrp="1"/>
          </p:cNvSpPr>
          <p:nvPr>
            <p:ph type="sldNum" sz="quarter" idx="12"/>
          </p:nvPr>
        </p:nvSpPr>
        <p:spPr/>
        <p:txBody>
          <a:bodyPr/>
          <a:lstStyle/>
          <a:p>
            <a:fld id="{1D2EA5EF-C699-AF4C-BA42-C0A1CAAB713C}" type="slidenum">
              <a:rPr lang="en-US" smtClean="0">
                <a:solidFill>
                  <a:srgbClr val="FFFFFF"/>
                </a:solidFill>
              </a:rPr>
              <a:pPr/>
              <a:t>75</a:t>
            </a:fld>
            <a:endParaRPr lang="en-US" dirty="0">
              <a:solidFill>
                <a:srgbClr val="FFFFFF"/>
              </a:solidFill>
            </a:endParaRPr>
          </a:p>
        </p:txBody>
      </p:sp>
      <p:pic>
        <p:nvPicPr>
          <p:cNvPr id="7" name="Picture 6">
            <a:extLst>
              <a:ext uri="{FF2B5EF4-FFF2-40B4-BE49-F238E27FC236}">
                <a16:creationId xmlns:a16="http://schemas.microsoft.com/office/drawing/2014/main" xmlns="" id="{D97B935C-3E35-8445-AA11-1A23FB9565D4}"/>
              </a:ext>
            </a:extLst>
          </p:cNvPr>
          <p:cNvPicPr>
            <a:picLocks noChangeAspect="1"/>
          </p:cNvPicPr>
          <p:nvPr/>
        </p:nvPicPr>
        <p:blipFill>
          <a:blip r:embed="rId2"/>
          <a:stretch>
            <a:fillRect/>
          </a:stretch>
        </p:blipFill>
        <p:spPr>
          <a:xfrm>
            <a:off x="0" y="759245"/>
            <a:ext cx="9144000" cy="4828032"/>
          </a:xfrm>
          <a:prstGeom prst="rect">
            <a:avLst/>
          </a:prstGeom>
        </p:spPr>
      </p:pic>
      <p:sp>
        <p:nvSpPr>
          <p:cNvPr id="8" name="Title 5">
            <a:extLst>
              <a:ext uri="{FF2B5EF4-FFF2-40B4-BE49-F238E27FC236}">
                <a16:creationId xmlns:a16="http://schemas.microsoft.com/office/drawing/2014/main" xmlns="" id="{B3E76AF7-642E-0848-B737-0DD89748E351}"/>
              </a:ext>
            </a:extLst>
          </p:cNvPr>
          <p:cNvSpPr txBox="1">
            <a:spLocks/>
          </p:cNvSpPr>
          <p:nvPr/>
        </p:nvSpPr>
        <p:spPr>
          <a:xfrm>
            <a:off x="666974" y="210630"/>
            <a:ext cx="8315569" cy="1143000"/>
          </a:xfrm>
          <a:prstGeom prst="rect">
            <a:avLst/>
          </a:prstGeom>
        </p:spPr>
        <p:txBody>
          <a:bodyPr/>
          <a:lst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r>
              <a:rPr lang="en-US" dirty="0"/>
              <a:t>Case #2 – Stanford Database INSTI</a:t>
            </a:r>
          </a:p>
        </p:txBody>
      </p:sp>
      <p:grpSp>
        <p:nvGrpSpPr>
          <p:cNvPr id="6" name="Group 5">
            <a:extLst>
              <a:ext uri="{FF2B5EF4-FFF2-40B4-BE49-F238E27FC236}">
                <a16:creationId xmlns:a16="http://schemas.microsoft.com/office/drawing/2014/main" xmlns="" id="{EB74D5DB-40E3-D448-B196-72F9E403E4C6}"/>
              </a:ext>
            </a:extLst>
          </p:cNvPr>
          <p:cNvGrpSpPr/>
          <p:nvPr/>
        </p:nvGrpSpPr>
        <p:grpSpPr>
          <a:xfrm>
            <a:off x="-16183" y="5479688"/>
            <a:ext cx="9681882" cy="656204"/>
            <a:chOff x="398033" y="3482371"/>
            <a:chExt cx="8571577" cy="656204"/>
          </a:xfrm>
        </p:grpSpPr>
        <p:sp>
          <p:nvSpPr>
            <p:cNvPr id="9" name="TextBox 8">
              <a:extLst>
                <a:ext uri="{FF2B5EF4-FFF2-40B4-BE49-F238E27FC236}">
                  <a16:creationId xmlns:a16="http://schemas.microsoft.com/office/drawing/2014/main" xmlns="" id="{FE61EA27-51DE-CC41-BFC8-098D1346B8CA}"/>
                </a:ext>
              </a:extLst>
            </p:cNvPr>
            <p:cNvSpPr txBox="1"/>
            <p:nvPr/>
          </p:nvSpPr>
          <p:spPr>
            <a:xfrm>
              <a:off x="398033" y="3769243"/>
              <a:ext cx="8571577" cy="369332"/>
            </a:xfrm>
            <a:prstGeom prst="rect">
              <a:avLst/>
            </a:prstGeom>
            <a:noFill/>
            <a:ln>
              <a:solidFill>
                <a:schemeClr val="tx1"/>
              </a:solidFill>
            </a:ln>
          </p:spPr>
          <p:txBody>
            <a:bodyPr wrap="none" rtlCol="0">
              <a:spAutoFit/>
            </a:bodyPr>
            <a:lstStyle/>
            <a:p>
              <a:r>
                <a:rPr lang="en-US" dirty="0"/>
                <a:t>Mutation Score – Higher is worse, lower is better – Calculated for each medication</a:t>
              </a:r>
            </a:p>
          </p:txBody>
        </p:sp>
        <p:cxnSp>
          <p:nvCxnSpPr>
            <p:cNvPr id="10" name="Straight Arrow Connector 9">
              <a:extLst>
                <a:ext uri="{FF2B5EF4-FFF2-40B4-BE49-F238E27FC236}">
                  <a16:creationId xmlns:a16="http://schemas.microsoft.com/office/drawing/2014/main" xmlns="" id="{36EAE482-2E76-174F-B671-EA6608046B4B}"/>
                </a:ext>
              </a:extLst>
            </p:cNvPr>
            <p:cNvCxnSpPr/>
            <p:nvPr/>
          </p:nvCxnSpPr>
          <p:spPr>
            <a:xfrm flipV="1">
              <a:off x="1764253" y="3500300"/>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CE396EC9-095F-424F-97B6-9B64B2137147}"/>
                </a:ext>
              </a:extLst>
            </p:cNvPr>
            <p:cNvCxnSpPr/>
            <p:nvPr/>
          </p:nvCxnSpPr>
          <p:spPr>
            <a:xfrm flipV="1">
              <a:off x="3422724" y="3500300"/>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E79AACA1-D1BA-8945-AE36-21713E8BC203}"/>
                </a:ext>
              </a:extLst>
            </p:cNvPr>
            <p:cNvCxnSpPr/>
            <p:nvPr/>
          </p:nvCxnSpPr>
          <p:spPr>
            <a:xfrm flipV="1">
              <a:off x="5134983" y="3482371"/>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9527813F-9680-AA4B-8D31-DB3B4905CC48}"/>
                </a:ext>
              </a:extLst>
            </p:cNvPr>
            <p:cNvCxnSpPr/>
            <p:nvPr/>
          </p:nvCxnSpPr>
          <p:spPr>
            <a:xfrm flipV="1">
              <a:off x="6857999" y="3500301"/>
              <a:ext cx="0" cy="2796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06533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9AEE1-E66F-A649-9A13-165386600EC5}"/>
              </a:ext>
            </a:extLst>
          </p:cNvPr>
          <p:cNvSpPr>
            <a:spLocks noGrp="1"/>
          </p:cNvSpPr>
          <p:nvPr>
            <p:ph type="title"/>
          </p:nvPr>
        </p:nvSpPr>
        <p:spPr/>
        <p:txBody>
          <a:bodyPr/>
          <a:lstStyle/>
          <a:p>
            <a:r>
              <a:rPr lang="en-US" dirty="0"/>
              <a:t>Options/Questions/Concerns based upon Stanford Database</a:t>
            </a:r>
          </a:p>
        </p:txBody>
      </p:sp>
      <p:sp>
        <p:nvSpPr>
          <p:cNvPr id="3" name="Content Placeholder 2">
            <a:extLst>
              <a:ext uri="{FF2B5EF4-FFF2-40B4-BE49-F238E27FC236}">
                <a16:creationId xmlns:a16="http://schemas.microsoft.com/office/drawing/2014/main" xmlns="" id="{7F32209B-E2BF-3D4F-9CFE-8E366D378C96}"/>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n-US" dirty="0">
                <a:highlight>
                  <a:srgbClr val="FFFF00"/>
                </a:highlight>
              </a:rPr>
              <a:t>Symtuza +/- DTG twice daily</a:t>
            </a:r>
          </a:p>
          <a:p>
            <a:pPr lvl="1">
              <a:buFont typeface="Arial" panose="020B0604020202020204" pitchFamily="34" charset="0"/>
              <a:buChar char="•"/>
            </a:pPr>
            <a:r>
              <a:rPr lang="en-US" dirty="0">
                <a:highlight>
                  <a:srgbClr val="FFFF00"/>
                </a:highlight>
              </a:rPr>
              <a:t>Issues with lipodystrophy, PK is acceptable</a:t>
            </a:r>
          </a:p>
          <a:p>
            <a:pPr>
              <a:buFont typeface="Arial" panose="020B0604020202020204" pitchFamily="34" charset="0"/>
              <a:buChar char="•"/>
            </a:pPr>
            <a:r>
              <a:rPr lang="en-US" dirty="0">
                <a:highlight>
                  <a:srgbClr val="FFFF00"/>
                </a:highlight>
              </a:rPr>
              <a:t>DTG twice daily + Fostemsavir + TAF/FTC or TDF/FTC</a:t>
            </a:r>
            <a:endParaRPr lang="en-US" dirty="0"/>
          </a:p>
          <a:p>
            <a:pPr>
              <a:buFont typeface="Arial" panose="020B0604020202020204" pitchFamily="34" charset="0"/>
              <a:buChar char="•"/>
            </a:pPr>
            <a:r>
              <a:rPr lang="en-US" dirty="0"/>
              <a:t>DTG twice daily + TAF/FTC or TDF/FTC +/- Rilpivirine</a:t>
            </a:r>
          </a:p>
          <a:p>
            <a:pPr lvl="1">
              <a:buFont typeface="Arial" panose="020B0604020202020204" pitchFamily="34" charset="0"/>
              <a:buChar char="•"/>
            </a:pPr>
            <a:r>
              <a:rPr lang="en-US" dirty="0"/>
              <a:t>Concern about extensive NRTI mutations, but may be OK</a:t>
            </a:r>
          </a:p>
          <a:p>
            <a:pPr lvl="1">
              <a:buFont typeface="Arial" panose="020B0604020202020204" pitchFamily="34" charset="0"/>
              <a:buChar char="•"/>
            </a:pPr>
            <a:r>
              <a:rPr lang="en-US" dirty="0"/>
              <a:t>On omeprazole, so rilpivirine not ok unless switched off  </a:t>
            </a:r>
          </a:p>
          <a:p>
            <a:pPr>
              <a:buFont typeface="Arial" panose="020B0604020202020204" pitchFamily="34" charset="0"/>
              <a:buChar char="•"/>
            </a:pPr>
            <a:r>
              <a:rPr lang="en-US" dirty="0"/>
              <a:t>RAL HD + Descovy or Truvada </a:t>
            </a:r>
          </a:p>
          <a:p>
            <a:pPr lvl="1">
              <a:buFont typeface="Arial" panose="020B0604020202020204" pitchFamily="34" charset="0"/>
              <a:buChar char="•"/>
            </a:pPr>
            <a:r>
              <a:rPr lang="en-US" dirty="0"/>
              <a:t>Concern about INSTI and NRTI mutations,</a:t>
            </a:r>
          </a:p>
          <a:p>
            <a:pPr>
              <a:buFont typeface="Arial" panose="020B0604020202020204" pitchFamily="34" charset="0"/>
              <a:buChar char="•"/>
            </a:pPr>
            <a:r>
              <a:rPr lang="en-US" dirty="0"/>
              <a:t>BIC/TAF/FTC alone again</a:t>
            </a:r>
          </a:p>
          <a:p>
            <a:pPr lvl="1">
              <a:buFont typeface="Arial" panose="020B0604020202020204" pitchFamily="34" charset="0"/>
              <a:buChar char="•"/>
            </a:pPr>
            <a:r>
              <a:rPr lang="en-US" dirty="0"/>
              <a:t>Concern about INSTI and NRTI mutations</a:t>
            </a:r>
          </a:p>
          <a:p>
            <a:pPr lvl="1">
              <a:buFont typeface="Arial" panose="020B0604020202020204" pitchFamily="34" charset="0"/>
              <a:buChar char="•"/>
            </a:pPr>
            <a:r>
              <a:rPr lang="en-US" dirty="0"/>
              <a:t>Can’t do BID dosing </a:t>
            </a:r>
          </a:p>
          <a:p>
            <a:pPr>
              <a:buFont typeface="Arial" panose="020B0604020202020204" pitchFamily="34" charset="0"/>
              <a:buChar char="•"/>
            </a:pPr>
            <a:r>
              <a:rPr lang="en-US" dirty="0"/>
              <a:t>Could also draw a Trofile to see if maraviroc will work</a:t>
            </a:r>
          </a:p>
        </p:txBody>
      </p:sp>
      <p:sp>
        <p:nvSpPr>
          <p:cNvPr id="4" name="Slide Number Placeholder 3">
            <a:extLst>
              <a:ext uri="{FF2B5EF4-FFF2-40B4-BE49-F238E27FC236}">
                <a16:creationId xmlns:a16="http://schemas.microsoft.com/office/drawing/2014/main" xmlns="" id="{E8C8B18A-3462-BD48-9183-49D9C4C9795D}"/>
              </a:ext>
            </a:extLst>
          </p:cNvPr>
          <p:cNvSpPr>
            <a:spLocks noGrp="1"/>
          </p:cNvSpPr>
          <p:nvPr>
            <p:ph type="sldNum" sz="quarter" idx="12"/>
          </p:nvPr>
        </p:nvSpPr>
        <p:spPr/>
        <p:txBody>
          <a:bodyPr/>
          <a:lstStyle/>
          <a:p>
            <a:fld id="{1D2EA5EF-C699-AF4C-BA42-C0A1CAAB713C}" type="slidenum">
              <a:rPr lang="en-US" smtClean="0">
                <a:solidFill>
                  <a:srgbClr val="FFFFFF"/>
                </a:solidFill>
              </a:rPr>
              <a:pPr/>
              <a:t>76</a:t>
            </a:fld>
            <a:endParaRPr lang="en-US" dirty="0">
              <a:solidFill>
                <a:srgbClr val="FFFFFF"/>
              </a:solidFill>
            </a:endParaRPr>
          </a:p>
        </p:txBody>
      </p:sp>
    </p:spTree>
    <p:extLst>
      <p:ext uri="{BB962C8B-B14F-4D97-AF65-F5344CB8AC3E}">
        <p14:creationId xmlns:p14="http://schemas.microsoft.com/office/powerpoint/2010/main" val="14330497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a:bodyPr>
          <a:lstStyle/>
          <a:p>
            <a:pPr algn="ctr" eaLnBrk="1" hangingPunct="1"/>
            <a:r>
              <a:rPr lang="en-US" sz="4800" dirty="0"/>
              <a:t>HIV Resources</a:t>
            </a:r>
          </a:p>
        </p:txBody>
      </p:sp>
      <p:sp>
        <p:nvSpPr>
          <p:cNvPr id="3" name="Text Placeholder 2"/>
          <p:cNvSpPr>
            <a:spLocks noGrp="1"/>
          </p:cNvSpPr>
          <p:nvPr>
            <p:ph type="body" idx="1"/>
          </p:nvPr>
        </p:nvSpPr>
        <p:spPr/>
        <p:txBody>
          <a:bodyPr/>
          <a:lstStyle/>
          <a:p>
            <a:endParaRPr lang="en-US" dirty="0"/>
          </a:p>
        </p:txBody>
      </p:sp>
    </p:spTree>
    <p:custDataLst>
      <p:tags r:id="rId1"/>
    </p:custDataLst>
    <p:extLst>
      <p:ext uri="{BB962C8B-B14F-4D97-AF65-F5344CB8AC3E}">
        <p14:creationId xmlns:p14="http://schemas.microsoft.com/office/powerpoint/2010/main" val="40408257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07BEBAD-58C2-FD42-A120-DC78936346D6}"/>
              </a:ext>
            </a:extLst>
          </p:cNvPr>
          <p:cNvPicPr>
            <a:picLocks noChangeAspect="1"/>
          </p:cNvPicPr>
          <p:nvPr/>
        </p:nvPicPr>
        <p:blipFill>
          <a:blip r:embed="rId2"/>
          <a:stretch>
            <a:fillRect/>
          </a:stretch>
        </p:blipFill>
        <p:spPr>
          <a:xfrm>
            <a:off x="239147" y="81804"/>
            <a:ext cx="4777319" cy="6183086"/>
          </a:xfrm>
          <a:prstGeom prst="rect">
            <a:avLst/>
          </a:prstGeom>
        </p:spPr>
      </p:pic>
      <p:sp>
        <p:nvSpPr>
          <p:cNvPr id="4" name="Text Box 5">
            <a:extLst>
              <a:ext uri="{FF2B5EF4-FFF2-40B4-BE49-F238E27FC236}">
                <a16:creationId xmlns:a16="http://schemas.microsoft.com/office/drawing/2014/main" xmlns="" id="{B97EA86B-D8C8-0245-999F-462EC098B0CF}"/>
              </a:ext>
            </a:extLst>
          </p:cNvPr>
          <p:cNvSpPr txBox="1">
            <a:spLocks noChangeArrowheads="1"/>
          </p:cNvSpPr>
          <p:nvPr/>
        </p:nvSpPr>
        <p:spPr bwMode="auto">
          <a:xfrm>
            <a:off x="1577863" y="6264890"/>
            <a:ext cx="6877206"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rIns="0" bIns="0" anchor="b">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auto" hangingPunct="1">
              <a:lnSpc>
                <a:spcPct val="90000"/>
              </a:lnSpc>
              <a:spcBef>
                <a:spcPts val="0"/>
              </a:spcBef>
              <a:spcAft>
                <a:spcPts val="0"/>
              </a:spcAft>
              <a:buNone/>
              <a:defRPr/>
            </a:pPr>
            <a:r>
              <a:rPr lang="en-US" sz="1200" dirty="0">
                <a:solidFill>
                  <a:schemeClr val="bg1"/>
                </a:solidFill>
              </a:rPr>
              <a:t> Center for Disease Control. National Center for HIV/AIDS, Viral Hepatitis, STD, and TB Prevention Division of HIV/AIDS Prevention. Ending the HIV Epidemic: A Plan for America. Located at </a:t>
            </a:r>
            <a:r>
              <a:rPr lang="en-US" sz="1200" dirty="0">
                <a:solidFill>
                  <a:schemeClr val="bg1"/>
                </a:solidFill>
                <a:hlinkClick r:id="rId3">
                  <a:extLst>
                    <a:ext uri="{A12FA001-AC4F-418D-AE19-62706E023703}">
                      <ahyp:hlinkClr xmlns:ahyp="http://schemas.microsoft.com/office/drawing/2018/hyperlinkcolor" xmlns="" val="tx"/>
                    </a:ext>
                  </a:extLst>
                </a:hlinkClick>
              </a:rPr>
              <a:t>http://www.cdc.gov/endhiv/index.html</a:t>
            </a:r>
            <a:r>
              <a:rPr lang="en-US" sz="1200" dirty="0">
                <a:solidFill>
                  <a:schemeClr val="bg1"/>
                </a:solidFill>
              </a:rPr>
              <a:t> Accessed March 21, 2020.</a:t>
            </a:r>
            <a:endParaRPr lang="en-US" sz="1200"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xmlns="" id="{A054E734-6A5B-4A41-B528-853282B84273}"/>
              </a:ext>
            </a:extLst>
          </p:cNvPr>
          <p:cNvSpPr>
            <a:spLocks noGrp="1"/>
          </p:cNvSpPr>
          <p:nvPr>
            <p:ph idx="1"/>
          </p:nvPr>
        </p:nvSpPr>
        <p:spPr>
          <a:xfrm>
            <a:off x="5285984" y="1600204"/>
            <a:ext cx="3486787" cy="2433178"/>
          </a:xfrm>
        </p:spPr>
        <p:txBody>
          <a:bodyPr>
            <a:normAutofit/>
          </a:bodyPr>
          <a:lstStyle/>
          <a:p>
            <a:pPr marL="114112" indent="0" algn="ctr">
              <a:buNone/>
            </a:pPr>
            <a:r>
              <a:rPr lang="en-US" sz="3600" b="1" dirty="0">
                <a:solidFill>
                  <a:schemeClr val="accent6"/>
                </a:solidFill>
              </a:rPr>
              <a:t>Ending the HIV Epidemic  A Plan for America</a:t>
            </a:r>
          </a:p>
        </p:txBody>
      </p:sp>
    </p:spTree>
    <p:extLst>
      <p:ext uri="{BB962C8B-B14F-4D97-AF65-F5344CB8AC3E}">
        <p14:creationId xmlns:p14="http://schemas.microsoft.com/office/powerpoint/2010/main" val="13748486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hlinkClick r:id="rId2"/>
              </a:rPr>
              <a:t>www.aidsetc.org</a:t>
            </a:r>
            <a:r>
              <a:rPr lang="en-US"/>
              <a:t> </a:t>
            </a:r>
          </a:p>
        </p:txBody>
      </p:sp>
      <p:pic>
        <p:nvPicPr>
          <p:cNvPr id="5" name="Picture 4">
            <a:extLst>
              <a:ext uri="{FF2B5EF4-FFF2-40B4-BE49-F238E27FC236}">
                <a16:creationId xmlns:a16="http://schemas.microsoft.com/office/drawing/2014/main" xmlns="" id="{32A8E6CB-7E03-EB4E-A373-F725809605EA}"/>
              </a:ext>
            </a:extLst>
          </p:cNvPr>
          <p:cNvPicPr>
            <a:picLocks noChangeAspect="1"/>
          </p:cNvPicPr>
          <p:nvPr/>
        </p:nvPicPr>
        <p:blipFill rotWithShape="1">
          <a:blip r:embed="rId3"/>
          <a:srcRect t="4619" r="1002"/>
          <a:stretch/>
        </p:blipFill>
        <p:spPr>
          <a:xfrm>
            <a:off x="457202" y="1628383"/>
            <a:ext cx="8315569" cy="4351881"/>
          </a:xfrm>
          <a:prstGeom prst="rect">
            <a:avLst/>
          </a:prstGeom>
        </p:spPr>
      </p:pic>
    </p:spTree>
    <p:extLst>
      <p:ext uri="{BB962C8B-B14F-4D97-AF65-F5344CB8AC3E}">
        <p14:creationId xmlns:p14="http://schemas.microsoft.com/office/powerpoint/2010/main" val="198973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0"/>
          <p:cNvSpPr txBox="1">
            <a:spLocks noGrp="1"/>
          </p:cNvSpPr>
          <p:nvPr>
            <p:ph type="title"/>
          </p:nvPr>
        </p:nvSpPr>
        <p:spPr/>
        <p:txBody>
          <a:bodyPr/>
          <a:lstStyle/>
          <a:p>
            <a:pPr lvl="0"/>
            <a:r>
              <a:rPr lang="en-US" dirty="0"/>
              <a:t>Managing Patients with Virologic Failure</a:t>
            </a:r>
          </a:p>
        </p:txBody>
      </p:sp>
      <p:sp>
        <p:nvSpPr>
          <p:cNvPr id="134" name="Google Shape;134;p10"/>
          <p:cNvSpPr txBox="1">
            <a:spLocks noGrp="1"/>
          </p:cNvSpPr>
          <p:nvPr>
            <p:ph idx="1"/>
          </p:nvPr>
        </p:nvSpPr>
        <p:spPr/>
        <p:txBody>
          <a:bodyPr>
            <a:normAutofit/>
          </a:bodyPr>
          <a:lstStyle/>
          <a:p>
            <a:pPr lvl="1">
              <a:buFont typeface="Wingdings" pitchFamily="2" charset="2"/>
              <a:buChar char="§"/>
            </a:pPr>
            <a:r>
              <a:rPr lang="en-US" dirty="0"/>
              <a:t>Review HIV RNA, CD4 count, ARV history, prior and current ARV resistance test results, potential drug interactions </a:t>
            </a:r>
          </a:p>
          <a:p>
            <a:pPr lvl="2">
              <a:buFont typeface="Wingdings" pitchFamily="2" charset="2"/>
              <a:buChar char="§"/>
            </a:pPr>
            <a:r>
              <a:rPr lang="en-US" dirty="0"/>
              <a:t>Resistance is cumulative; </a:t>
            </a:r>
            <a:r>
              <a:rPr lang="en-US" b="1" u="sng" dirty="0"/>
              <a:t>consider all past resistance tests</a:t>
            </a:r>
          </a:p>
          <a:p>
            <a:pPr lvl="2">
              <a:buFont typeface="Wingdings" pitchFamily="2" charset="2"/>
              <a:buChar char="§"/>
            </a:pPr>
            <a:r>
              <a:rPr lang="en-US" dirty="0"/>
              <a:t>Ideally, resistance test should be done while patient is taking the failing regimen, or within 4 weeks of treatment discontinuation</a:t>
            </a:r>
          </a:p>
          <a:p>
            <a:pPr lvl="2">
              <a:buFont typeface="Wingdings" pitchFamily="2" charset="2"/>
              <a:buChar char="§"/>
            </a:pPr>
            <a:r>
              <a:rPr lang="en-US" dirty="0"/>
              <a:t>If &gt;4 weeks since ARV discontinuation, resistance test may provide useful information, but it may not detect previously selected mutations </a:t>
            </a:r>
          </a:p>
        </p:txBody>
      </p:sp>
      <p:sp>
        <p:nvSpPr>
          <p:cNvPr id="4" name="TextBox 3">
            <a:extLst>
              <a:ext uri="{FF2B5EF4-FFF2-40B4-BE49-F238E27FC236}">
                <a16:creationId xmlns:a16="http://schemas.microsoft.com/office/drawing/2014/main" xmlns="" id="{59F3241A-B740-2942-AFD2-F5F5E0C8CF22}"/>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20348955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www.necaaetc.org</a:t>
            </a: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25" t="13629" r="4060"/>
          <a:stretch/>
        </p:blipFill>
        <p:spPr>
          <a:xfrm>
            <a:off x="313151" y="1590805"/>
            <a:ext cx="8459620" cy="4454974"/>
          </a:xfrm>
          <a:prstGeom prst="rect">
            <a:avLst/>
          </a:prstGeom>
        </p:spPr>
      </p:pic>
    </p:spTree>
    <p:extLst>
      <p:ext uri="{BB962C8B-B14F-4D97-AF65-F5344CB8AC3E}">
        <p14:creationId xmlns:p14="http://schemas.microsoft.com/office/powerpoint/2010/main" val="1127320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hlinkClick r:id="rId2"/>
              </a:rPr>
              <a:t>http://aidsinfo.nih.gov/guidelines/</a:t>
            </a:r>
            <a:endParaRPr lang="en-US" dirty="0"/>
          </a:p>
        </p:txBody>
      </p:sp>
      <p:pic>
        <p:nvPicPr>
          <p:cNvPr id="8" name="Picture 7">
            <a:extLst>
              <a:ext uri="{FF2B5EF4-FFF2-40B4-BE49-F238E27FC236}">
                <a16:creationId xmlns:a16="http://schemas.microsoft.com/office/drawing/2014/main" xmlns="" id="{6D63D1B7-5324-FC46-A327-1CA4DF00F277}"/>
              </a:ext>
            </a:extLst>
          </p:cNvPr>
          <p:cNvPicPr>
            <a:picLocks noChangeAspect="1"/>
          </p:cNvPicPr>
          <p:nvPr/>
        </p:nvPicPr>
        <p:blipFill>
          <a:blip r:embed="rId3"/>
          <a:stretch>
            <a:fillRect/>
          </a:stretch>
        </p:blipFill>
        <p:spPr>
          <a:xfrm>
            <a:off x="1214802" y="1180501"/>
            <a:ext cx="6800367" cy="4748351"/>
          </a:xfrm>
          <a:prstGeom prst="rect">
            <a:avLst/>
          </a:prstGeom>
        </p:spPr>
      </p:pic>
    </p:spTree>
    <p:extLst>
      <p:ext uri="{BB962C8B-B14F-4D97-AF65-F5344CB8AC3E}">
        <p14:creationId xmlns:p14="http://schemas.microsoft.com/office/powerpoint/2010/main" val="10682980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176665"/>
            <a:ext cx="8315569" cy="1143000"/>
          </a:xfrm>
        </p:spPr>
        <p:txBody>
          <a:bodyPr/>
          <a:lstStyle/>
          <a:p>
            <a:r>
              <a:rPr lang="en-US" dirty="0"/>
              <a:t>National HIV Curriculum – </a:t>
            </a:r>
            <a:r>
              <a:rPr lang="en-US" dirty="0">
                <a:hlinkClick r:id="rId2"/>
              </a:rPr>
              <a:t>hiv.uw.edu</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9602" y="1126671"/>
            <a:ext cx="8443169" cy="5048582"/>
          </a:xfrm>
        </p:spPr>
      </p:pic>
    </p:spTree>
    <p:extLst>
      <p:ext uri="{BB962C8B-B14F-4D97-AF65-F5344CB8AC3E}">
        <p14:creationId xmlns:p14="http://schemas.microsoft.com/office/powerpoint/2010/main" val="4154076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791511-2D99-6745-8AF5-12AEDE8789F5}"/>
              </a:ext>
            </a:extLst>
          </p:cNvPr>
          <p:cNvSpPr>
            <a:spLocks noGrp="1"/>
          </p:cNvSpPr>
          <p:nvPr>
            <p:ph type="title"/>
          </p:nvPr>
        </p:nvSpPr>
        <p:spPr/>
        <p:txBody>
          <a:bodyPr/>
          <a:lstStyle/>
          <a:p>
            <a:pPr marL="114112"/>
            <a:r>
              <a:rPr lang="en-US" dirty="0"/>
              <a:t>Select National and International Resources for COVID-19</a:t>
            </a:r>
          </a:p>
        </p:txBody>
      </p:sp>
      <p:sp>
        <p:nvSpPr>
          <p:cNvPr id="3" name="Content Placeholder 2">
            <a:extLst>
              <a:ext uri="{FF2B5EF4-FFF2-40B4-BE49-F238E27FC236}">
                <a16:creationId xmlns:a16="http://schemas.microsoft.com/office/drawing/2014/main" xmlns="" id="{7B3EAC6A-355A-3A47-9864-52488E3FA29E}"/>
              </a:ext>
            </a:extLst>
          </p:cNvPr>
          <p:cNvSpPr>
            <a:spLocks noGrp="1"/>
          </p:cNvSpPr>
          <p:nvPr>
            <p:ph idx="1"/>
          </p:nvPr>
        </p:nvSpPr>
        <p:spPr/>
        <p:txBody>
          <a:bodyPr>
            <a:normAutofit fontScale="62500" lnSpcReduction="20000"/>
          </a:bodyPr>
          <a:lstStyle/>
          <a:p>
            <a:pPr marL="114112" lvl="0" indent="0">
              <a:buNone/>
            </a:pPr>
            <a:r>
              <a:rPr lang="en-US" sz="2600" dirty="0"/>
              <a:t>CDC – Cases and Latest Updates </a:t>
            </a:r>
          </a:p>
          <a:p>
            <a:pPr lvl="1"/>
            <a:r>
              <a:rPr lang="en-US" sz="2400" u="sng" dirty="0">
                <a:hlinkClick r:id="rId2"/>
              </a:rPr>
              <a:t>www.cdc.gov</a:t>
            </a:r>
            <a:r>
              <a:rPr lang="en-US" sz="2400" u="sng">
                <a:hlinkClick r:id="rId2"/>
              </a:rPr>
              <a:t>/coronavirus/2019-ncov/cases-updates/index.html</a:t>
            </a:r>
            <a:endParaRPr lang="en-US" sz="2400"/>
          </a:p>
          <a:p>
            <a:pPr marL="114112" lvl="0" indent="0">
              <a:buNone/>
            </a:pPr>
            <a:r>
              <a:rPr lang="en-US" sz="2600" dirty="0"/>
              <a:t>CDC – Situation Summary </a:t>
            </a:r>
          </a:p>
          <a:p>
            <a:pPr lvl="1"/>
            <a:r>
              <a:rPr lang="en-US" sz="2400" u="sng" dirty="0">
                <a:hlinkClick r:id="rId3"/>
              </a:rPr>
              <a:t>www.cdc.gov</a:t>
            </a:r>
            <a:r>
              <a:rPr lang="en-US" sz="2400" u="sng">
                <a:hlinkClick r:id="rId3"/>
              </a:rPr>
              <a:t>/coronavirus/2019-ncov/cases-updates/summary.html</a:t>
            </a:r>
            <a:endParaRPr lang="en-US" sz="2400"/>
          </a:p>
          <a:p>
            <a:pPr marL="114112" lvl="0" indent="0">
              <a:buNone/>
            </a:pPr>
            <a:r>
              <a:rPr lang="en-US" sz="2600" dirty="0"/>
              <a:t>CDC – Healthcare Professionals Information </a:t>
            </a:r>
          </a:p>
          <a:p>
            <a:pPr lvl="1"/>
            <a:r>
              <a:rPr lang="en-US" sz="2400" u="sng" dirty="0">
                <a:hlinkClick r:id="rId4"/>
              </a:rPr>
              <a:t>www.cdc.gov</a:t>
            </a:r>
            <a:r>
              <a:rPr lang="en-US" sz="2400" u="sng">
                <a:hlinkClick r:id="rId4"/>
              </a:rPr>
              <a:t>/coronavirus/2019-nCoV/hcp/index.html</a:t>
            </a:r>
            <a:endParaRPr lang="en-US" sz="2400"/>
          </a:p>
          <a:p>
            <a:pPr marL="114112" lvl="0" indent="0">
              <a:buNone/>
            </a:pPr>
            <a:r>
              <a:rPr lang="en-US" sz="2600" dirty="0"/>
              <a:t>CDC – Interim Guidelines for Clinical Specimens</a:t>
            </a:r>
          </a:p>
          <a:p>
            <a:pPr lvl="1"/>
            <a:r>
              <a:rPr lang="en-US" sz="2400" u="sng" dirty="0">
                <a:hlinkClick r:id="rId5"/>
              </a:rPr>
              <a:t>www.cdc.gov</a:t>
            </a:r>
            <a:r>
              <a:rPr lang="en-US" sz="2400" u="sng">
                <a:hlinkClick r:id="rId5"/>
              </a:rPr>
              <a:t>/coronavirus/2019-nCoV/lab/guidelines-clinical-specimens.html</a:t>
            </a:r>
            <a:endParaRPr lang="en-US" sz="2400"/>
          </a:p>
          <a:p>
            <a:pPr marL="114112" lvl="0" indent="0">
              <a:buNone/>
            </a:pPr>
            <a:r>
              <a:rPr lang="en-US" sz="2600" dirty="0"/>
              <a:t>CDC – Emergency Preparedness and Response, Clinician Outreach and Community Activity (COCA) </a:t>
            </a:r>
          </a:p>
          <a:p>
            <a:pPr lvl="1"/>
            <a:r>
              <a:rPr lang="en-US" sz="2400" u="sng" dirty="0">
                <a:hlinkClick r:id="rId6"/>
              </a:rPr>
              <a:t>www.emergency.cdc.gov</a:t>
            </a:r>
            <a:r>
              <a:rPr lang="en-US" sz="2400" u="sng">
                <a:hlinkClick r:id="rId6"/>
              </a:rPr>
              <a:t>/coca/</a:t>
            </a:r>
            <a:endParaRPr lang="en-US" sz="2400"/>
          </a:p>
          <a:p>
            <a:pPr marL="114112" lvl="0" indent="0">
              <a:buNone/>
            </a:pPr>
            <a:r>
              <a:rPr lang="en-US" sz="2600" dirty="0"/>
              <a:t>WHO Coronavirus Website </a:t>
            </a:r>
          </a:p>
          <a:p>
            <a:pPr lvl="1"/>
            <a:r>
              <a:rPr lang="en-US" sz="2400" u="sng" dirty="0">
                <a:hlinkClick r:id="rId7"/>
              </a:rPr>
              <a:t>www.who.int</a:t>
            </a:r>
            <a:r>
              <a:rPr lang="en-US" sz="2400" u="sng">
                <a:hlinkClick r:id="rId7"/>
              </a:rPr>
              <a:t>/emergencies/diseases/novel-coronavirus-2019/events-as-they-happen</a:t>
            </a:r>
            <a:endParaRPr lang="en-US" sz="2400"/>
          </a:p>
          <a:p>
            <a:pPr marL="114112" lvl="0" indent="0">
              <a:buNone/>
            </a:pPr>
            <a:r>
              <a:rPr lang="en-US" sz="2600" dirty="0"/>
              <a:t>JAMA – COVID-19 Summary and Insights, February 28, 2020</a:t>
            </a:r>
          </a:p>
          <a:p>
            <a:pPr lvl="1"/>
            <a:r>
              <a:rPr lang="en-US" sz="2400" u="sng" dirty="0">
                <a:hlinkClick r:id="rId8"/>
              </a:rPr>
              <a:t>www.jamanetwork.com</a:t>
            </a:r>
            <a:r>
              <a:rPr lang="en-US" sz="2400" u="sng">
                <a:hlinkClick r:id="rId8"/>
              </a:rPr>
              <a:t>/journals/jama/fullarticle/2762510</a:t>
            </a:r>
            <a:endParaRPr lang="en-US" sz="2400"/>
          </a:p>
          <a:p>
            <a:pPr marL="114112" lvl="0" indent="0">
              <a:buNone/>
            </a:pPr>
            <a:r>
              <a:rPr lang="en-US" sz="2600" dirty="0"/>
              <a:t>HRSA COVID-19 FAQs</a:t>
            </a:r>
          </a:p>
          <a:p>
            <a:pPr lvl="1"/>
            <a:r>
              <a:rPr lang="en-US" sz="2400" u="sng" dirty="0">
                <a:hlinkClick r:id="rId9"/>
              </a:rPr>
              <a:t>www.bphc.hrsa.gov</a:t>
            </a:r>
            <a:r>
              <a:rPr lang="en-US" sz="2400" u="sng">
                <a:hlinkClick r:id="rId9"/>
              </a:rPr>
              <a:t>/emergency-response/coronavirus-frequently-asked-questions.html</a:t>
            </a:r>
            <a:endParaRPr lang="en-US" sz="2400"/>
          </a:p>
          <a:p>
            <a:endParaRPr lang="en-US" dirty="0"/>
          </a:p>
        </p:txBody>
      </p:sp>
    </p:spTree>
    <p:extLst>
      <p:ext uri="{BB962C8B-B14F-4D97-AF65-F5344CB8AC3E}">
        <p14:creationId xmlns:p14="http://schemas.microsoft.com/office/powerpoint/2010/main" val="23754745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86B13C-F010-494B-AE8C-8F5049AC466B}"/>
              </a:ext>
            </a:extLst>
          </p:cNvPr>
          <p:cNvSpPr>
            <a:spLocks noGrp="1"/>
          </p:cNvSpPr>
          <p:nvPr>
            <p:ph type="title"/>
          </p:nvPr>
        </p:nvSpPr>
        <p:spPr/>
        <p:txBody>
          <a:bodyPr/>
          <a:lstStyle/>
          <a:p>
            <a:pPr marL="114112"/>
            <a:r>
              <a:rPr lang="en-US" dirty="0"/>
              <a:t>Local Resources for COVID-19 – NY, NJ, PR, USVI</a:t>
            </a:r>
          </a:p>
        </p:txBody>
      </p:sp>
      <p:sp>
        <p:nvSpPr>
          <p:cNvPr id="3" name="Content Placeholder 2">
            <a:extLst>
              <a:ext uri="{FF2B5EF4-FFF2-40B4-BE49-F238E27FC236}">
                <a16:creationId xmlns:a16="http://schemas.microsoft.com/office/drawing/2014/main" xmlns="" id="{5817C127-E810-0340-AB59-42AACDA97158}"/>
              </a:ext>
            </a:extLst>
          </p:cNvPr>
          <p:cNvSpPr>
            <a:spLocks noGrp="1"/>
          </p:cNvSpPr>
          <p:nvPr>
            <p:ph idx="1"/>
          </p:nvPr>
        </p:nvSpPr>
        <p:spPr/>
        <p:txBody>
          <a:bodyPr>
            <a:normAutofit lnSpcReduction="10000"/>
          </a:bodyPr>
          <a:lstStyle/>
          <a:p>
            <a:pPr marL="114112" lvl="0" indent="0">
              <a:buNone/>
            </a:pPr>
            <a:r>
              <a:rPr lang="en-US" dirty="0"/>
              <a:t>NYSDOH Coronavirus Website</a:t>
            </a:r>
          </a:p>
          <a:p>
            <a:pPr lvl="1"/>
            <a:r>
              <a:rPr lang="en-US" u="sng" dirty="0">
                <a:hlinkClick r:id="rId2"/>
              </a:rPr>
              <a:t>www.health.ny.gov</a:t>
            </a:r>
            <a:r>
              <a:rPr lang="en-US" u="sng">
                <a:hlinkClick r:id="rId2"/>
              </a:rPr>
              <a:t>/diseases/communicable/coronavirus/</a:t>
            </a:r>
            <a:endParaRPr lang="en-US"/>
          </a:p>
          <a:p>
            <a:pPr marL="114112" lvl="0" indent="0">
              <a:buNone/>
            </a:pPr>
            <a:r>
              <a:rPr lang="en-US" dirty="0"/>
              <a:t>NYSDOH Coronavirus Website Information for Providers</a:t>
            </a:r>
          </a:p>
          <a:p>
            <a:pPr lvl="1"/>
            <a:r>
              <a:rPr lang="en-US" u="sng" dirty="0">
                <a:hlinkClick r:id="rId3"/>
              </a:rPr>
              <a:t>www.health.ny.gov</a:t>
            </a:r>
            <a:r>
              <a:rPr lang="en-US" u="sng">
                <a:hlinkClick r:id="rId3"/>
              </a:rPr>
              <a:t>/diseases/communicable/coronavirus/providers.htm</a:t>
            </a:r>
            <a:endParaRPr lang="en-US"/>
          </a:p>
          <a:p>
            <a:pPr marL="114112" lvl="0" indent="0">
              <a:buNone/>
            </a:pPr>
            <a:r>
              <a:rPr lang="en-US" dirty="0"/>
              <a:t>NJDOH Coronavirus Website</a:t>
            </a:r>
          </a:p>
          <a:p>
            <a:pPr lvl="1"/>
            <a:r>
              <a:rPr lang="en-US" u="sng" dirty="0">
                <a:hlinkClick r:id="rId4"/>
              </a:rPr>
              <a:t>www.nj.gov</a:t>
            </a:r>
            <a:r>
              <a:rPr lang="en-US" u="sng">
                <a:hlinkClick r:id="rId4"/>
              </a:rPr>
              <a:t>/health/cd/topics/ncov.shtml</a:t>
            </a:r>
            <a:endParaRPr lang="en-US"/>
          </a:p>
          <a:p>
            <a:pPr marL="114112" lvl="0" indent="0">
              <a:buNone/>
            </a:pPr>
            <a:r>
              <a:rPr lang="en-US" dirty="0"/>
              <a:t>Puerto Rico Coronavirus Website</a:t>
            </a:r>
          </a:p>
          <a:p>
            <a:pPr lvl="1"/>
            <a:r>
              <a:rPr lang="en-US" u="sng" dirty="0">
                <a:hlinkClick r:id="rId5"/>
              </a:rPr>
              <a:t>www.salud.gov.pr</a:t>
            </a:r>
            <a:r>
              <a:rPr lang="en-US" u="sng">
                <a:hlinkClick r:id="rId5"/>
              </a:rPr>
              <a:t>/Pages/coronavirus.aspx</a:t>
            </a:r>
            <a:endParaRPr lang="en-US"/>
          </a:p>
          <a:p>
            <a:pPr marL="114112" lvl="0" indent="0">
              <a:buNone/>
            </a:pPr>
            <a:r>
              <a:rPr lang="en-US" dirty="0"/>
              <a:t>USVI Coronavirus Website </a:t>
            </a:r>
          </a:p>
          <a:p>
            <a:pPr lvl="1"/>
            <a:r>
              <a:rPr lang="en-US" u="sng" dirty="0">
                <a:hlinkClick r:id="rId6"/>
              </a:rPr>
              <a:t>www.doh.vi.gov</a:t>
            </a:r>
            <a:r>
              <a:rPr lang="en-US" u="sng">
                <a:hlinkClick r:id="rId6"/>
              </a:rPr>
              <a:t>/covid19usvi</a:t>
            </a:r>
            <a:endParaRPr lang="en-US"/>
          </a:p>
          <a:p>
            <a:endParaRPr lang="en-US" dirty="0"/>
          </a:p>
        </p:txBody>
      </p:sp>
    </p:spTree>
    <p:extLst>
      <p:ext uri="{BB962C8B-B14F-4D97-AF65-F5344CB8AC3E}">
        <p14:creationId xmlns:p14="http://schemas.microsoft.com/office/powerpoint/2010/main" val="16723264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44AB6F-733C-3F41-8EEC-342E5B272A86}"/>
              </a:ext>
            </a:extLst>
          </p:cNvPr>
          <p:cNvSpPr>
            <a:spLocks noGrp="1"/>
          </p:cNvSpPr>
          <p:nvPr>
            <p:ph type="title"/>
          </p:nvPr>
        </p:nvSpPr>
        <p:spPr/>
        <p:txBody>
          <a:bodyPr/>
          <a:lstStyle/>
          <a:p>
            <a:r>
              <a:rPr lang="en-US" dirty="0"/>
              <a:t>COVID-19 Patient Care and Management Resources</a:t>
            </a:r>
          </a:p>
        </p:txBody>
      </p:sp>
      <p:sp>
        <p:nvSpPr>
          <p:cNvPr id="3" name="Content Placeholder 2">
            <a:extLst>
              <a:ext uri="{FF2B5EF4-FFF2-40B4-BE49-F238E27FC236}">
                <a16:creationId xmlns:a16="http://schemas.microsoft.com/office/drawing/2014/main" xmlns="" id="{99B529BE-6739-CE42-9D0D-BFCCD5BFB9F3}"/>
              </a:ext>
            </a:extLst>
          </p:cNvPr>
          <p:cNvSpPr>
            <a:spLocks noGrp="1"/>
          </p:cNvSpPr>
          <p:nvPr>
            <p:ph idx="1"/>
          </p:nvPr>
        </p:nvSpPr>
        <p:spPr/>
        <p:txBody>
          <a:bodyPr>
            <a:normAutofit fontScale="85000" lnSpcReduction="20000"/>
          </a:bodyPr>
          <a:lstStyle/>
          <a:p>
            <a:pPr marL="114112" lvl="0" indent="0">
              <a:buNone/>
            </a:pPr>
            <a:r>
              <a:rPr lang="en-US" dirty="0"/>
              <a:t>CDC Mental Health and COVID-19</a:t>
            </a:r>
          </a:p>
          <a:p>
            <a:pPr lvl="1"/>
            <a:r>
              <a:rPr lang="en-US" u="sng" dirty="0">
                <a:hlinkClick r:id="rId2"/>
              </a:rPr>
              <a:t>www.cdc.gov</a:t>
            </a:r>
            <a:r>
              <a:rPr lang="en-US" u="sng">
                <a:hlinkClick r:id="rId2"/>
              </a:rPr>
              <a:t>/coronavirus/2019-ncov/prepare/managing-stress-anxiety.html</a:t>
            </a:r>
            <a:endParaRPr lang="en-US"/>
          </a:p>
          <a:p>
            <a:pPr marL="114112" lvl="0" indent="0">
              <a:buNone/>
            </a:pPr>
            <a:r>
              <a:rPr lang="en-US" dirty="0"/>
              <a:t>CDC Patient Management</a:t>
            </a:r>
          </a:p>
          <a:p>
            <a:pPr lvl="1"/>
            <a:r>
              <a:rPr lang="en-US" u="sng" dirty="0">
                <a:hlinkClick r:id="rId3"/>
              </a:rPr>
              <a:t>www.cdc.gov</a:t>
            </a:r>
            <a:r>
              <a:rPr lang="en-US" u="sng">
                <a:hlinkClick r:id="rId3"/>
              </a:rPr>
              <a:t>/coronavirus/2019-ncov/hcp/clinical-guidance-management-patients.html</a:t>
            </a:r>
            <a:endParaRPr lang="en-US"/>
          </a:p>
          <a:p>
            <a:pPr marL="114112" lvl="0" indent="0">
              <a:buNone/>
            </a:pPr>
            <a:r>
              <a:rPr lang="en-US" dirty="0"/>
              <a:t>Clinical Trials Portal (search COVID–19) </a:t>
            </a:r>
          </a:p>
          <a:p>
            <a:pPr lvl="1"/>
            <a:r>
              <a:rPr lang="en-US" u="sng" dirty="0">
                <a:hlinkClick r:id="rId4"/>
              </a:rPr>
              <a:t>http://www.clinicaltrials.gov/</a:t>
            </a:r>
            <a:endParaRPr lang="en-US" u="sng" dirty="0"/>
          </a:p>
          <a:p>
            <a:pPr marL="114112" lvl="0" indent="0">
              <a:buNone/>
            </a:pPr>
            <a:r>
              <a:rPr lang="en-US" dirty="0"/>
              <a:t>Toronto Information on Crushing/PT HIV Medication Use</a:t>
            </a:r>
          </a:p>
          <a:p>
            <a:pPr lvl="1"/>
            <a:r>
              <a:rPr lang="en-US" dirty="0">
                <a:hlinkClick r:id="rId5"/>
              </a:rPr>
              <a:t>https://www.hivclinic.ca/main/drugs_extra_files/Crushing%20and%20Liquid%20ARV%20Formulations.pdf</a:t>
            </a:r>
            <a:r>
              <a:rPr lang="en-US" dirty="0"/>
              <a:t> </a:t>
            </a:r>
          </a:p>
          <a:p>
            <a:pPr marL="114112" lvl="0" indent="0">
              <a:buNone/>
            </a:pPr>
            <a:r>
              <a:rPr lang="en-US" dirty="0"/>
              <a:t>Liverpool Drug Interaction Guide for Treatment</a:t>
            </a:r>
          </a:p>
          <a:p>
            <a:pPr lvl="1"/>
            <a:r>
              <a:rPr lang="en-US" u="sng" dirty="0">
                <a:hlinkClick r:id="rId6"/>
              </a:rPr>
              <a:t>http://www.covid19-druginteractions.org/</a:t>
            </a:r>
            <a:endParaRPr lang="en-US" u="sng" dirty="0"/>
          </a:p>
          <a:p>
            <a:pPr marL="114112" lvl="0" indent="0">
              <a:buNone/>
            </a:pPr>
            <a:r>
              <a:rPr lang="en-US" dirty="0"/>
              <a:t>Liverpool Guide for Patients with Swallowing Difficulties</a:t>
            </a:r>
          </a:p>
          <a:p>
            <a:pPr lvl="1"/>
            <a:r>
              <a:rPr lang="en-US" dirty="0">
                <a:hlinkClick r:id="rId6"/>
              </a:rPr>
              <a:t>http://www.covid19-druginteractions.org/</a:t>
            </a:r>
            <a:endParaRPr lang="en-US" dirty="0"/>
          </a:p>
          <a:p>
            <a:endParaRPr lang="en-US" dirty="0"/>
          </a:p>
        </p:txBody>
      </p:sp>
    </p:spTree>
    <p:extLst>
      <p:ext uri="{BB962C8B-B14F-4D97-AF65-F5344CB8AC3E}">
        <p14:creationId xmlns:p14="http://schemas.microsoft.com/office/powerpoint/2010/main" val="21846465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Questions/Contact </a:t>
            </a:r>
          </a:p>
        </p:txBody>
      </p:sp>
      <p:sp>
        <p:nvSpPr>
          <p:cNvPr id="3" name="Content Placeholder 2"/>
          <p:cNvSpPr>
            <a:spLocks noGrp="1"/>
          </p:cNvSpPr>
          <p:nvPr>
            <p:ph idx="1"/>
          </p:nvPr>
        </p:nvSpPr>
        <p:spPr>
          <a:xfrm>
            <a:off x="762000" y="1690577"/>
            <a:ext cx="8077200" cy="3817090"/>
          </a:xfrm>
        </p:spPr>
        <p:txBody>
          <a:bodyPr>
            <a:normAutofit/>
          </a:bodyPr>
          <a:lstStyle/>
          <a:p>
            <a:pPr marL="0" indent="0">
              <a:buNone/>
            </a:pPr>
            <a:r>
              <a:rPr lang="en-US" sz="2800" dirty="0"/>
              <a:t>John J. Faragon, PharmD, BCPS, AAHIVP</a:t>
            </a:r>
          </a:p>
          <a:p>
            <a:pPr marL="0" indent="0">
              <a:buNone/>
            </a:pPr>
            <a:r>
              <a:rPr lang="en-US" sz="2800" dirty="0" smtClean="0">
                <a:effectLst/>
                <a:hlinkClick r:id="rId2"/>
              </a:rPr>
              <a:t>faragoj@amc.edu</a:t>
            </a:r>
            <a:r>
              <a:rPr lang="en-US" sz="2800" dirty="0" smtClean="0">
                <a:effectLst/>
              </a:rPr>
              <a:t> </a:t>
            </a:r>
            <a:endParaRPr lang="en-US" sz="2800" dirty="0">
              <a:effectLst/>
            </a:endParaRPr>
          </a:p>
          <a:p>
            <a:pPr marL="0" indent="0">
              <a:buNone/>
            </a:pPr>
            <a:r>
              <a:rPr lang="en-US" sz="2800" dirty="0"/>
              <a:t>Please contact me with questions</a:t>
            </a:r>
          </a:p>
          <a:p>
            <a:pPr marL="0" indent="0">
              <a:buNone/>
            </a:pPr>
            <a:endParaRPr lang="en-US" sz="2800" dirty="0">
              <a:effectLst/>
            </a:endParaRPr>
          </a:p>
        </p:txBody>
      </p:sp>
    </p:spTree>
    <p:extLst>
      <p:ext uri="{BB962C8B-B14F-4D97-AF65-F5344CB8AC3E}">
        <p14:creationId xmlns:p14="http://schemas.microsoft.com/office/powerpoint/2010/main" val="2290130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1"/>
          <p:cNvSpPr txBox="1">
            <a:spLocks noGrp="1"/>
          </p:cNvSpPr>
          <p:nvPr>
            <p:ph type="title"/>
          </p:nvPr>
        </p:nvSpPr>
        <p:spPr/>
        <p:txBody>
          <a:bodyPr/>
          <a:lstStyle/>
          <a:p>
            <a:pPr lvl="0"/>
            <a:r>
              <a:rPr lang="en-US" dirty="0"/>
              <a:t>Managing Patients with Virologic Failure</a:t>
            </a:r>
          </a:p>
        </p:txBody>
      </p:sp>
      <p:sp>
        <p:nvSpPr>
          <p:cNvPr id="141" name="Google Shape;141;p11"/>
          <p:cNvSpPr txBox="1">
            <a:spLocks noGrp="1"/>
          </p:cNvSpPr>
          <p:nvPr>
            <p:ph idx="1"/>
          </p:nvPr>
        </p:nvSpPr>
        <p:spPr/>
        <p:txBody>
          <a:bodyPr>
            <a:normAutofit/>
          </a:bodyPr>
          <a:lstStyle/>
          <a:p>
            <a:pPr lvl="0"/>
            <a:r>
              <a:rPr lang="en-US" dirty="0"/>
              <a:t>Goal of treatment: virologic suppression </a:t>
            </a:r>
          </a:p>
          <a:p>
            <a:pPr lvl="0"/>
            <a:r>
              <a:rPr lang="en-US" dirty="0"/>
              <a:t>New regimen should contain at least 2 (preferably 3) fully active agents </a:t>
            </a:r>
          </a:p>
          <a:p>
            <a:pPr lvl="0"/>
            <a:r>
              <a:rPr lang="en-US" dirty="0"/>
              <a:t>Some ARVs may have partial activity even if resistance mutations are present</a:t>
            </a:r>
          </a:p>
          <a:p>
            <a:pPr lvl="0"/>
            <a:r>
              <a:rPr lang="en-US" dirty="0"/>
              <a:t>Don’t add only one active drug to a failing regimen</a:t>
            </a:r>
          </a:p>
          <a:p>
            <a:pPr lvl="0"/>
            <a:r>
              <a:rPr lang="en-US" dirty="0"/>
              <a:t>If HIV/HBV coinfected – continue HBV-active agents to avoid HBV flare</a:t>
            </a:r>
          </a:p>
          <a:p>
            <a:pPr lvl="0"/>
            <a:endParaRPr lang="en-US" dirty="0"/>
          </a:p>
          <a:p>
            <a:pPr lvl="0"/>
            <a:endParaRPr lang="en-US" dirty="0"/>
          </a:p>
          <a:p>
            <a:pPr lvl="0"/>
            <a:endParaRPr lang="en-US" dirty="0"/>
          </a:p>
        </p:txBody>
      </p:sp>
      <p:sp>
        <p:nvSpPr>
          <p:cNvPr id="4" name="TextBox 3">
            <a:extLst>
              <a:ext uri="{FF2B5EF4-FFF2-40B4-BE49-F238E27FC236}">
                <a16:creationId xmlns:a16="http://schemas.microsoft.com/office/drawing/2014/main" xmlns="" id="{44736D54-808F-B849-B35A-10854D9AE542}"/>
              </a:ext>
            </a:extLst>
          </p:cNvPr>
          <p:cNvSpPr txBox="1"/>
          <p:nvPr/>
        </p:nvSpPr>
        <p:spPr>
          <a:xfrm>
            <a:off x="1795719" y="6409936"/>
            <a:ext cx="2605200" cy="276999"/>
          </a:xfrm>
          <a:prstGeom prst="rect">
            <a:avLst/>
          </a:prstGeom>
          <a:noFill/>
        </p:spPr>
        <p:txBody>
          <a:bodyPr wrap="none" rtlCol="0">
            <a:spAutoFit/>
          </a:bodyPr>
          <a:lstStyle/>
          <a:p>
            <a:r>
              <a:rPr lang="en-US" sz="1200" dirty="0">
                <a:solidFill>
                  <a:schemeClr val="bg1"/>
                </a:solidFill>
              </a:rPr>
              <a:t>DHHS Guidelines, December 2019.</a:t>
            </a:r>
          </a:p>
        </p:txBody>
      </p:sp>
    </p:spTree>
    <p:extLst>
      <p:ext uri="{BB962C8B-B14F-4D97-AF65-F5344CB8AC3E}">
        <p14:creationId xmlns:p14="http://schemas.microsoft.com/office/powerpoint/2010/main" val="12696763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AETC-NCRC master -16x9-template">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AETC-NCRC master -16x9-template</Template>
  <TotalTime>3536</TotalTime>
  <Words>4927</Words>
  <Application>Microsoft Macintosh PowerPoint</Application>
  <PresentationFormat>On-screen Show (4:3)</PresentationFormat>
  <Paragraphs>772</Paragraphs>
  <Slides>86</Slides>
  <Notes>13</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1_AETC-NCRC master -16x9-template</vt:lpstr>
      <vt:lpstr>The HIV Treatment-Experienced Patient: Case Discussions </vt:lpstr>
      <vt:lpstr>Disclosures</vt:lpstr>
      <vt:lpstr>Disclosures</vt:lpstr>
      <vt:lpstr>Slide Acknowledgements</vt:lpstr>
      <vt:lpstr>Goals</vt:lpstr>
      <vt:lpstr>Virologic Suppression</vt:lpstr>
      <vt:lpstr>Virologic Response</vt:lpstr>
      <vt:lpstr>Managing Patients with Virologic Failure</vt:lpstr>
      <vt:lpstr>Managing Patients with Virologic Failure</vt:lpstr>
      <vt:lpstr>Managing Virologic Failure – Based on Current Viral Load</vt:lpstr>
      <vt:lpstr>Managing Virologic Failure – Based on Current Viral Load</vt:lpstr>
      <vt:lpstr> Managing Virologic Failure </vt:lpstr>
      <vt:lpstr> Managing Virologic Failure  </vt:lpstr>
      <vt:lpstr> Managing Virologic Failure  </vt:lpstr>
      <vt:lpstr> Managing Virologic Failure </vt:lpstr>
      <vt:lpstr>Managing Virologic Failure</vt:lpstr>
      <vt:lpstr>Managing Virologic Failure</vt:lpstr>
      <vt:lpstr>Resistance Tests</vt:lpstr>
      <vt:lpstr>Genotype Example</vt:lpstr>
      <vt:lpstr>Genotype Example</vt:lpstr>
      <vt:lpstr>Phenotypic Resistance Testing</vt:lpstr>
      <vt:lpstr>GenoSure Archive</vt:lpstr>
      <vt:lpstr>Stanford Database – www.hivdb.stanford.edu</vt:lpstr>
      <vt:lpstr>Stanford Database – www.hivdb.stanford.edu</vt:lpstr>
      <vt:lpstr>Stanford Database – www.hivdb.stanford.edu</vt:lpstr>
      <vt:lpstr>Stanford Database – www.hivdb.stanford.edu</vt:lpstr>
      <vt:lpstr>CASE #1</vt:lpstr>
      <vt:lpstr>Case #1</vt:lpstr>
      <vt:lpstr>Case #1</vt:lpstr>
      <vt:lpstr>Case #1, prior to Ibalizumab, Fostemsavir availability</vt:lpstr>
      <vt:lpstr>March 2018, New GT Records</vt:lpstr>
      <vt:lpstr>March 2018, GT Records</vt:lpstr>
      <vt:lpstr>August 2017, old records </vt:lpstr>
      <vt:lpstr>August 2017, old records </vt:lpstr>
      <vt:lpstr>Stanford Database, April 2019</vt:lpstr>
      <vt:lpstr>Ibalizumab, TMB-301 Study</vt:lpstr>
      <vt:lpstr>Ibalizumab, TMB-301</vt:lpstr>
      <vt:lpstr>PowerPoint Presentation</vt:lpstr>
      <vt:lpstr>Ibalizumab, TMB-301, Results</vt:lpstr>
      <vt:lpstr>PowerPoint Presentation</vt:lpstr>
      <vt:lpstr>PowerPoint Presentation</vt:lpstr>
      <vt:lpstr>How did this happen?</vt:lpstr>
      <vt:lpstr>What’s next? Spring/Summer 2020</vt:lpstr>
      <vt:lpstr>New Stanford Database Analysis, Summer 2020</vt:lpstr>
      <vt:lpstr>New Stanford Database Analysis Summer 2020</vt:lpstr>
      <vt:lpstr>New Stanford Database Analysis Summer 2020</vt:lpstr>
      <vt:lpstr>PowerPoint Presentation</vt:lpstr>
      <vt:lpstr>Is Fostemsavir an option?</vt:lpstr>
      <vt:lpstr>Fostemsavir, Adverse Events</vt:lpstr>
      <vt:lpstr>Fostemsavir – Contraindicated Medications</vt:lpstr>
      <vt:lpstr>Fostemsavir – Drug Interactions</vt:lpstr>
      <vt:lpstr>Fostemsavir – Drug Interactions </vt:lpstr>
      <vt:lpstr>BRIGHTE Study, ongoing Phase 3</vt:lpstr>
      <vt:lpstr>BRIGHTE, Baseline Characteristics</vt:lpstr>
      <vt:lpstr>BRIGHTE, Baseline ARV Exposure and Resistance</vt:lpstr>
      <vt:lpstr>Most Common ARV in initial OBT</vt:lpstr>
      <vt:lpstr>BRIGHTE – HIV RNA &lt;40 copies/ml, FDA Snapshot, ITT-E</vt:lpstr>
      <vt:lpstr>Mean Change from BL in CD4 Count</vt:lpstr>
      <vt:lpstr>Doravirine (Pifeltro®) </vt:lpstr>
      <vt:lpstr>PowerPoint Presentation</vt:lpstr>
      <vt:lpstr>Select Combinations with Acceptable PK – DHHS</vt:lpstr>
      <vt:lpstr>PowerPoint Presentation</vt:lpstr>
      <vt:lpstr>Fostemsavir – Drug Interactions </vt:lpstr>
      <vt:lpstr>Select Combinations with Acceptable PK – Pill Burden Minimization</vt:lpstr>
      <vt:lpstr>VL and CD4 Data, Updated</vt:lpstr>
      <vt:lpstr>Regimen Change</vt:lpstr>
      <vt:lpstr>CASE #2</vt:lpstr>
      <vt:lpstr>Case #2</vt:lpstr>
      <vt:lpstr>Case #2</vt:lpstr>
      <vt:lpstr>Case #2 Viral Load History</vt:lpstr>
      <vt:lpstr>Case #2</vt:lpstr>
      <vt:lpstr>Case #2 – Stanford Database RT</vt:lpstr>
      <vt:lpstr>PowerPoint Presentation</vt:lpstr>
      <vt:lpstr>PowerPoint Presentation</vt:lpstr>
      <vt:lpstr>PowerPoint Presentation</vt:lpstr>
      <vt:lpstr>Options/Questions/Concerns based upon Stanford Database</vt:lpstr>
      <vt:lpstr>HIV Resources</vt:lpstr>
      <vt:lpstr>PowerPoint Presentation</vt:lpstr>
      <vt:lpstr>www.aidsetc.org </vt:lpstr>
      <vt:lpstr>www.necaaetc.org</vt:lpstr>
      <vt:lpstr>http://aidsinfo.nih.gov/guidelines/</vt:lpstr>
      <vt:lpstr>National HIV Curriculum – hiv.uw.edu</vt:lpstr>
      <vt:lpstr>Select National and International Resources for COVID-19</vt:lpstr>
      <vt:lpstr>Local Resources for COVID-19 – NY, NJ, PR, USVI</vt:lpstr>
      <vt:lpstr>COVID-19 Patient Care and Management Resources</vt:lpstr>
      <vt:lpstr>Questions/Contact </vt:lpstr>
    </vt:vector>
  </TitlesOfParts>
  <Company>UMDNJ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Judy Collins</cp:lastModifiedBy>
  <cp:revision>253</cp:revision>
  <cp:lastPrinted>2017-11-13T20:08:37Z</cp:lastPrinted>
  <dcterms:created xsi:type="dcterms:W3CDTF">2016-05-10T21:03:54Z</dcterms:created>
  <dcterms:modified xsi:type="dcterms:W3CDTF">2020-10-31T00:37:25Z</dcterms:modified>
</cp:coreProperties>
</file>