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 id="2147483675" r:id="rId5"/>
    <p:sldMasterId id="2147483716" r:id="rId6"/>
    <p:sldMasterId id="2147483720" r:id="rId7"/>
    <p:sldMasterId id="2147483722" r:id="rId8"/>
  </p:sldMasterIdLst>
  <p:notesMasterIdLst>
    <p:notesMasterId r:id="rId53"/>
  </p:notesMasterIdLst>
  <p:handoutMasterIdLst>
    <p:handoutMasterId r:id="rId54"/>
  </p:handoutMasterIdLst>
  <p:sldIdLst>
    <p:sldId id="405" r:id="rId9"/>
    <p:sldId id="441" r:id="rId10"/>
    <p:sldId id="459" r:id="rId11"/>
    <p:sldId id="445" r:id="rId12"/>
    <p:sldId id="464" r:id="rId13"/>
    <p:sldId id="468" r:id="rId14"/>
    <p:sldId id="469" r:id="rId15"/>
    <p:sldId id="446" r:id="rId16"/>
    <p:sldId id="447" r:id="rId17"/>
    <p:sldId id="457" r:id="rId18"/>
    <p:sldId id="463" r:id="rId19"/>
    <p:sldId id="448" r:id="rId20"/>
    <p:sldId id="442" r:id="rId21"/>
    <p:sldId id="458" r:id="rId22"/>
    <p:sldId id="471" r:id="rId23"/>
    <p:sldId id="467" r:id="rId24"/>
    <p:sldId id="451" r:id="rId25"/>
    <p:sldId id="460" r:id="rId26"/>
    <p:sldId id="461" r:id="rId27"/>
    <p:sldId id="450" r:id="rId28"/>
    <p:sldId id="470" r:id="rId29"/>
    <p:sldId id="462" r:id="rId30"/>
    <p:sldId id="465" r:id="rId31"/>
    <p:sldId id="443" r:id="rId32"/>
    <p:sldId id="2147469732" r:id="rId33"/>
    <p:sldId id="406" r:id="rId34"/>
    <p:sldId id="474" r:id="rId35"/>
    <p:sldId id="475" r:id="rId36"/>
    <p:sldId id="476" r:id="rId37"/>
    <p:sldId id="466" r:id="rId38"/>
    <p:sldId id="478" r:id="rId39"/>
    <p:sldId id="477" r:id="rId40"/>
    <p:sldId id="257" r:id="rId41"/>
    <p:sldId id="2147469731" r:id="rId42"/>
    <p:sldId id="2147469685" r:id="rId43"/>
    <p:sldId id="453" r:id="rId44"/>
    <p:sldId id="452" r:id="rId45"/>
    <p:sldId id="454" r:id="rId46"/>
    <p:sldId id="455" r:id="rId47"/>
    <p:sldId id="456" r:id="rId48"/>
    <p:sldId id="411" r:id="rId49"/>
    <p:sldId id="439" r:id="rId50"/>
    <p:sldId id="444" r:id="rId51"/>
    <p:sldId id="407" r:id="rId5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83204A8-AF11-403B-90AB-D607C8D99F26}">
          <p14:sldIdLst>
            <p14:sldId id="405"/>
            <p14:sldId id="441"/>
            <p14:sldId id="459"/>
            <p14:sldId id="445"/>
            <p14:sldId id="464"/>
            <p14:sldId id="468"/>
            <p14:sldId id="469"/>
            <p14:sldId id="446"/>
            <p14:sldId id="447"/>
            <p14:sldId id="457"/>
            <p14:sldId id="463"/>
            <p14:sldId id="448"/>
            <p14:sldId id="442"/>
            <p14:sldId id="458"/>
            <p14:sldId id="471"/>
            <p14:sldId id="467"/>
            <p14:sldId id="451"/>
            <p14:sldId id="460"/>
            <p14:sldId id="461"/>
            <p14:sldId id="450"/>
            <p14:sldId id="470"/>
            <p14:sldId id="462"/>
            <p14:sldId id="465"/>
            <p14:sldId id="443"/>
            <p14:sldId id="2147469732"/>
            <p14:sldId id="406"/>
            <p14:sldId id="474"/>
            <p14:sldId id="475"/>
            <p14:sldId id="476"/>
            <p14:sldId id="466"/>
            <p14:sldId id="478"/>
            <p14:sldId id="477"/>
            <p14:sldId id="257"/>
            <p14:sldId id="2147469731"/>
            <p14:sldId id="2147469685"/>
            <p14:sldId id="453"/>
            <p14:sldId id="452"/>
            <p14:sldId id="454"/>
            <p14:sldId id="455"/>
            <p14:sldId id="456"/>
          </p14:sldIdLst>
        </p14:section>
        <p14:section name="Template" id="{F394989F-1BBE-4E39-8059-B2074579CDE6}">
          <p14:sldIdLst>
            <p14:sldId id="411"/>
            <p14:sldId id="439"/>
            <p14:sldId id="444"/>
            <p14:sldId id="407"/>
          </p14:sldIdLst>
        </p14:section>
      </p14:sectionLst>
    </p:ext>
    <p:ext uri="{EFAFB233-063F-42B5-8137-9DF3F51BA10A}">
      <p15:sldGuideLst xmlns:p15="http://schemas.microsoft.com/office/powerpoint/2012/main">
        <p15:guide id="1" orient="horz" pos="1552"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6B6"/>
    <a:srgbClr val="DDDCD3"/>
    <a:srgbClr val="F8F6F0"/>
    <a:srgbClr val="FCFAF4"/>
    <a:srgbClr val="F0EDE4"/>
    <a:srgbClr val="E7E5D9"/>
    <a:srgbClr val="C5C4BA"/>
    <a:srgbClr val="A9A89F"/>
    <a:srgbClr val="DAD8CB"/>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4" autoAdjust="0"/>
    <p:restoredTop sz="92857" autoAdjust="0"/>
  </p:normalViewPr>
  <p:slideViewPr>
    <p:cSldViewPr snapToGrid="0">
      <p:cViewPr varScale="1">
        <p:scale>
          <a:sx n="118" d="100"/>
          <a:sy n="118" d="100"/>
        </p:scale>
        <p:origin x="1776" y="208"/>
      </p:cViewPr>
      <p:guideLst>
        <p:guide orient="horz" pos="1552"/>
        <p:guide pos="256"/>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DD0813C-422A-412E-BAF1-7CAB9162E30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8CBAF9-45A9-4239-8971-C25C8531AA7E}">
      <dgm:prSet/>
      <dgm:spPr/>
      <dgm:t>
        <a:bodyPr/>
        <a:lstStyle/>
        <a:p>
          <a:pPr>
            <a:lnSpc>
              <a:spcPct val="100000"/>
            </a:lnSpc>
          </a:pPr>
          <a:r>
            <a:rPr lang="en-US"/>
            <a:t>Frozen: </a:t>
          </a:r>
          <a:r>
            <a:rPr lang="en-US" b="1"/>
            <a:t>Unpunctured vials </a:t>
          </a:r>
          <a:r>
            <a:rPr lang="en-US"/>
            <a:t>may be stored in the freezer (between -25°C and -15°C) until the expiration date</a:t>
          </a:r>
        </a:p>
      </dgm:t>
    </dgm:pt>
    <dgm:pt modelId="{4DD06702-6864-46E4-9153-237B4716333A}" type="parTrans" cxnId="{1E3A72E0-7463-4341-BAB7-D1B8E2A0B19F}">
      <dgm:prSet/>
      <dgm:spPr/>
      <dgm:t>
        <a:bodyPr/>
        <a:lstStyle/>
        <a:p>
          <a:endParaRPr lang="en-US"/>
        </a:p>
      </dgm:t>
    </dgm:pt>
    <dgm:pt modelId="{B548EAC4-ACBD-47EF-882E-3790145B00B3}" type="sibTrans" cxnId="{1E3A72E0-7463-4341-BAB7-D1B8E2A0B19F}">
      <dgm:prSet/>
      <dgm:spPr/>
      <dgm:t>
        <a:bodyPr/>
        <a:lstStyle/>
        <a:p>
          <a:endParaRPr lang="en-US"/>
        </a:p>
      </dgm:t>
    </dgm:pt>
    <dgm:pt modelId="{6B014EE8-7DE5-4825-8C28-FBA605A7AE25}">
      <dgm:prSet/>
      <dgm:spPr/>
      <dgm:t>
        <a:bodyPr/>
        <a:lstStyle/>
        <a:p>
          <a:pPr>
            <a:lnSpc>
              <a:spcPct val="100000"/>
            </a:lnSpc>
          </a:pPr>
          <a:r>
            <a:rPr lang="en-US">
              <a:latin typeface="Aptos Display" panose="02110004020202020204"/>
            </a:rPr>
            <a:t>Refrigerated</a:t>
          </a:r>
          <a:r>
            <a:rPr lang="en-US"/>
            <a:t>: </a:t>
          </a:r>
          <a:r>
            <a:rPr lang="en-US" b="1"/>
            <a:t>Unpunctured vials </a:t>
          </a:r>
          <a:r>
            <a:rPr lang="en-US"/>
            <a:t>may be stored in the refrigerator (between 2°C and 8°C) for up to 8 weeks (allowed per the EUA Fact Sheet). Once thawed, vaccine cannot be refrozen</a:t>
          </a:r>
        </a:p>
      </dgm:t>
    </dgm:pt>
    <dgm:pt modelId="{CF6EF19F-5EB0-49E0-818E-DA8AA8F07441}" type="parTrans" cxnId="{04413366-ED5A-4195-89C1-47B2264251FC}">
      <dgm:prSet/>
      <dgm:spPr/>
      <dgm:t>
        <a:bodyPr/>
        <a:lstStyle/>
        <a:p>
          <a:endParaRPr lang="en-US"/>
        </a:p>
      </dgm:t>
    </dgm:pt>
    <dgm:pt modelId="{CDFDB6BB-D85C-46FD-8E19-D4E12E0A460D}" type="sibTrans" cxnId="{04413366-ED5A-4195-89C1-47B2264251FC}">
      <dgm:prSet/>
      <dgm:spPr/>
      <dgm:t>
        <a:bodyPr/>
        <a:lstStyle/>
        <a:p>
          <a:endParaRPr lang="en-US"/>
        </a:p>
      </dgm:t>
    </dgm:pt>
    <dgm:pt modelId="{184E45D0-15B1-485A-85D6-888985BC9774}">
      <dgm:prSet/>
      <dgm:spPr/>
      <dgm:t>
        <a:bodyPr/>
        <a:lstStyle/>
        <a:p>
          <a:pPr>
            <a:lnSpc>
              <a:spcPct val="100000"/>
            </a:lnSpc>
          </a:pPr>
          <a:r>
            <a:rPr lang="en-US" b="1"/>
            <a:t>Punctured vials </a:t>
          </a:r>
          <a:r>
            <a:rPr lang="en-US"/>
            <a:t>may be stored in the refrigerator (between 2°C to 8°C) for up to 8 hours after the first puncture</a:t>
          </a:r>
        </a:p>
      </dgm:t>
    </dgm:pt>
    <dgm:pt modelId="{00C84639-E7CF-48A7-8469-7C98575AB37A}" type="parTrans" cxnId="{BBBC65BA-7E8B-4FE0-9CCF-D08341290BE8}">
      <dgm:prSet/>
      <dgm:spPr/>
      <dgm:t>
        <a:bodyPr/>
        <a:lstStyle/>
        <a:p>
          <a:endParaRPr lang="en-US"/>
        </a:p>
      </dgm:t>
    </dgm:pt>
    <dgm:pt modelId="{6625A38C-4021-49BA-991A-7477ACDD66F6}" type="sibTrans" cxnId="{BBBC65BA-7E8B-4FE0-9CCF-D08341290BE8}">
      <dgm:prSet/>
      <dgm:spPr/>
      <dgm:t>
        <a:bodyPr/>
        <a:lstStyle/>
        <a:p>
          <a:endParaRPr lang="en-US"/>
        </a:p>
      </dgm:t>
    </dgm:pt>
    <dgm:pt modelId="{5482D2C2-2736-454F-B320-4E549F01D5C9}" type="pres">
      <dgm:prSet presAssocID="{9DD0813C-422A-412E-BAF1-7CAB9162E30C}" presName="root" presStyleCnt="0">
        <dgm:presLayoutVars>
          <dgm:dir/>
          <dgm:resizeHandles val="exact"/>
        </dgm:presLayoutVars>
      </dgm:prSet>
      <dgm:spPr/>
    </dgm:pt>
    <dgm:pt modelId="{784AA0AF-5A4F-4625-AA8B-AB2B74370015}" type="pres">
      <dgm:prSet presAssocID="{928CBAF9-45A9-4239-8971-C25C8531AA7E}" presName="compNode" presStyleCnt="0"/>
      <dgm:spPr/>
    </dgm:pt>
    <dgm:pt modelId="{616D881B-69AC-4DA9-BE93-2CDE2B81F20C}" type="pres">
      <dgm:prSet presAssocID="{928CBAF9-45A9-4239-8971-C25C8531AA7E}" presName="bgRect" presStyleLbl="bgShp" presStyleIdx="0" presStyleCnt="3"/>
      <dgm:spPr/>
    </dgm:pt>
    <dgm:pt modelId="{F99616CF-8613-44BD-8D39-C76F8406A693}" type="pres">
      <dgm:prSet presAssocID="{928CBAF9-45A9-4239-8971-C25C8531AA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w Temperature"/>
        </a:ext>
      </dgm:extLst>
    </dgm:pt>
    <dgm:pt modelId="{235BCF29-7A1E-466C-8DBA-EFAA556E0604}" type="pres">
      <dgm:prSet presAssocID="{928CBAF9-45A9-4239-8971-C25C8531AA7E}" presName="spaceRect" presStyleCnt="0"/>
      <dgm:spPr/>
    </dgm:pt>
    <dgm:pt modelId="{B53CBB21-5A24-40A2-98DF-899D0D486B48}" type="pres">
      <dgm:prSet presAssocID="{928CBAF9-45A9-4239-8971-C25C8531AA7E}" presName="parTx" presStyleLbl="revTx" presStyleIdx="0" presStyleCnt="3">
        <dgm:presLayoutVars>
          <dgm:chMax val="0"/>
          <dgm:chPref val="0"/>
        </dgm:presLayoutVars>
      </dgm:prSet>
      <dgm:spPr/>
    </dgm:pt>
    <dgm:pt modelId="{79AFB37B-50D5-4B2E-9CF7-D3E4055A5AA9}" type="pres">
      <dgm:prSet presAssocID="{B548EAC4-ACBD-47EF-882E-3790145B00B3}" presName="sibTrans" presStyleCnt="0"/>
      <dgm:spPr/>
    </dgm:pt>
    <dgm:pt modelId="{9910B2F0-7495-405E-8470-EE75A33EEFBD}" type="pres">
      <dgm:prSet presAssocID="{6B014EE8-7DE5-4825-8C28-FBA605A7AE25}" presName="compNode" presStyleCnt="0"/>
      <dgm:spPr/>
    </dgm:pt>
    <dgm:pt modelId="{E56A6362-5C8F-4E7B-A77C-A55B17A1B1DA}" type="pres">
      <dgm:prSet presAssocID="{6B014EE8-7DE5-4825-8C28-FBA605A7AE25}" presName="bgRect" presStyleLbl="bgShp" presStyleIdx="1" presStyleCnt="3"/>
      <dgm:spPr/>
    </dgm:pt>
    <dgm:pt modelId="{C7C75142-E9C3-4969-9736-93DE35AA18A9}" type="pres">
      <dgm:prSet presAssocID="{6B014EE8-7DE5-4825-8C28-FBA605A7AE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rmometer"/>
        </a:ext>
      </dgm:extLst>
    </dgm:pt>
    <dgm:pt modelId="{9502323C-B653-47FE-919B-A7BDA6525CE6}" type="pres">
      <dgm:prSet presAssocID="{6B014EE8-7DE5-4825-8C28-FBA605A7AE25}" presName="spaceRect" presStyleCnt="0"/>
      <dgm:spPr/>
    </dgm:pt>
    <dgm:pt modelId="{4030D877-08D7-42F1-A85C-E6F5B682726B}" type="pres">
      <dgm:prSet presAssocID="{6B014EE8-7DE5-4825-8C28-FBA605A7AE25}" presName="parTx" presStyleLbl="revTx" presStyleIdx="1" presStyleCnt="3">
        <dgm:presLayoutVars>
          <dgm:chMax val="0"/>
          <dgm:chPref val="0"/>
        </dgm:presLayoutVars>
      </dgm:prSet>
      <dgm:spPr/>
    </dgm:pt>
    <dgm:pt modelId="{40612492-F9FB-4B0C-8766-934594C17475}" type="pres">
      <dgm:prSet presAssocID="{CDFDB6BB-D85C-46FD-8E19-D4E12E0A460D}" presName="sibTrans" presStyleCnt="0"/>
      <dgm:spPr/>
    </dgm:pt>
    <dgm:pt modelId="{0DB1B1FA-66A7-4331-84A3-279D273B3A3F}" type="pres">
      <dgm:prSet presAssocID="{184E45D0-15B1-485A-85D6-888985BC9774}" presName="compNode" presStyleCnt="0"/>
      <dgm:spPr/>
    </dgm:pt>
    <dgm:pt modelId="{0D2534EA-0E5C-4732-8DA5-D72CC8C5D218}" type="pres">
      <dgm:prSet presAssocID="{184E45D0-15B1-485A-85D6-888985BC9774}" presName="bgRect" presStyleLbl="bgShp" presStyleIdx="2" presStyleCnt="3"/>
      <dgm:spPr/>
    </dgm:pt>
    <dgm:pt modelId="{D78FF6BA-F9FF-477F-82C1-4ACCC521FF33}" type="pres">
      <dgm:prSet presAssocID="{184E45D0-15B1-485A-85D6-888985BC977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6F1C5E30-1A03-4359-9094-DFA2FCFB97C2}" type="pres">
      <dgm:prSet presAssocID="{184E45D0-15B1-485A-85D6-888985BC9774}" presName="spaceRect" presStyleCnt="0"/>
      <dgm:spPr/>
    </dgm:pt>
    <dgm:pt modelId="{31791A56-9D94-49A4-B6C4-FBE6527993C6}" type="pres">
      <dgm:prSet presAssocID="{184E45D0-15B1-485A-85D6-888985BC9774}" presName="parTx" presStyleLbl="revTx" presStyleIdx="2" presStyleCnt="3">
        <dgm:presLayoutVars>
          <dgm:chMax val="0"/>
          <dgm:chPref val="0"/>
        </dgm:presLayoutVars>
      </dgm:prSet>
      <dgm:spPr/>
    </dgm:pt>
  </dgm:ptLst>
  <dgm:cxnLst>
    <dgm:cxn modelId="{CDCC9D43-246C-414B-B051-F04F37EA160B}" type="presOf" srcId="{928CBAF9-45A9-4239-8971-C25C8531AA7E}" destId="{B53CBB21-5A24-40A2-98DF-899D0D486B48}" srcOrd="0" destOrd="0" presId="urn:microsoft.com/office/officeart/2018/2/layout/IconVerticalSolidList"/>
    <dgm:cxn modelId="{ADBB2F49-759A-41A5-A099-C4654FB980C4}" type="presOf" srcId="{184E45D0-15B1-485A-85D6-888985BC9774}" destId="{31791A56-9D94-49A4-B6C4-FBE6527993C6}" srcOrd="0" destOrd="0" presId="urn:microsoft.com/office/officeart/2018/2/layout/IconVerticalSolidList"/>
    <dgm:cxn modelId="{082A924B-59D0-4898-9B39-A4BD7023D68F}" type="presOf" srcId="{6B014EE8-7DE5-4825-8C28-FBA605A7AE25}" destId="{4030D877-08D7-42F1-A85C-E6F5B682726B}" srcOrd="0" destOrd="0" presId="urn:microsoft.com/office/officeart/2018/2/layout/IconVerticalSolidList"/>
    <dgm:cxn modelId="{04413366-ED5A-4195-89C1-47B2264251FC}" srcId="{9DD0813C-422A-412E-BAF1-7CAB9162E30C}" destId="{6B014EE8-7DE5-4825-8C28-FBA605A7AE25}" srcOrd="1" destOrd="0" parTransId="{CF6EF19F-5EB0-49E0-818E-DA8AA8F07441}" sibTransId="{CDFDB6BB-D85C-46FD-8E19-D4E12E0A460D}"/>
    <dgm:cxn modelId="{BBBC65BA-7E8B-4FE0-9CCF-D08341290BE8}" srcId="{9DD0813C-422A-412E-BAF1-7CAB9162E30C}" destId="{184E45D0-15B1-485A-85D6-888985BC9774}" srcOrd="2" destOrd="0" parTransId="{00C84639-E7CF-48A7-8469-7C98575AB37A}" sibTransId="{6625A38C-4021-49BA-991A-7477ACDD66F6}"/>
    <dgm:cxn modelId="{1E3A72E0-7463-4341-BAB7-D1B8E2A0B19F}" srcId="{9DD0813C-422A-412E-BAF1-7CAB9162E30C}" destId="{928CBAF9-45A9-4239-8971-C25C8531AA7E}" srcOrd="0" destOrd="0" parTransId="{4DD06702-6864-46E4-9153-237B4716333A}" sibTransId="{B548EAC4-ACBD-47EF-882E-3790145B00B3}"/>
    <dgm:cxn modelId="{F7A46BE7-C969-4754-9124-53ADFB9033A4}" type="presOf" srcId="{9DD0813C-422A-412E-BAF1-7CAB9162E30C}" destId="{5482D2C2-2736-454F-B320-4E549F01D5C9}" srcOrd="0" destOrd="0" presId="urn:microsoft.com/office/officeart/2018/2/layout/IconVerticalSolidList"/>
    <dgm:cxn modelId="{3B655719-ACBA-4D0E-939C-496B67FAE8E8}" type="presParOf" srcId="{5482D2C2-2736-454F-B320-4E549F01D5C9}" destId="{784AA0AF-5A4F-4625-AA8B-AB2B74370015}" srcOrd="0" destOrd="0" presId="urn:microsoft.com/office/officeart/2018/2/layout/IconVerticalSolidList"/>
    <dgm:cxn modelId="{9C6759AF-D7BC-4BC7-B4D1-DA6D4BAD6FDD}" type="presParOf" srcId="{784AA0AF-5A4F-4625-AA8B-AB2B74370015}" destId="{616D881B-69AC-4DA9-BE93-2CDE2B81F20C}" srcOrd="0" destOrd="0" presId="urn:microsoft.com/office/officeart/2018/2/layout/IconVerticalSolidList"/>
    <dgm:cxn modelId="{55B8496C-877A-45EE-89D9-F2A9FCE56201}" type="presParOf" srcId="{784AA0AF-5A4F-4625-AA8B-AB2B74370015}" destId="{F99616CF-8613-44BD-8D39-C76F8406A693}" srcOrd="1" destOrd="0" presId="urn:microsoft.com/office/officeart/2018/2/layout/IconVerticalSolidList"/>
    <dgm:cxn modelId="{4889CC4C-4306-423A-8917-4F83A333EA83}" type="presParOf" srcId="{784AA0AF-5A4F-4625-AA8B-AB2B74370015}" destId="{235BCF29-7A1E-466C-8DBA-EFAA556E0604}" srcOrd="2" destOrd="0" presId="urn:microsoft.com/office/officeart/2018/2/layout/IconVerticalSolidList"/>
    <dgm:cxn modelId="{CD9CE6BB-AD58-4685-9F59-CE367D162507}" type="presParOf" srcId="{784AA0AF-5A4F-4625-AA8B-AB2B74370015}" destId="{B53CBB21-5A24-40A2-98DF-899D0D486B48}" srcOrd="3" destOrd="0" presId="urn:microsoft.com/office/officeart/2018/2/layout/IconVerticalSolidList"/>
    <dgm:cxn modelId="{2EEF5FB9-0D18-46AB-AC2F-5FC69CF0FC59}" type="presParOf" srcId="{5482D2C2-2736-454F-B320-4E549F01D5C9}" destId="{79AFB37B-50D5-4B2E-9CF7-D3E4055A5AA9}" srcOrd="1" destOrd="0" presId="urn:microsoft.com/office/officeart/2018/2/layout/IconVerticalSolidList"/>
    <dgm:cxn modelId="{CA1F175B-3E22-474B-8886-9BCB098CB43A}" type="presParOf" srcId="{5482D2C2-2736-454F-B320-4E549F01D5C9}" destId="{9910B2F0-7495-405E-8470-EE75A33EEFBD}" srcOrd="2" destOrd="0" presId="urn:microsoft.com/office/officeart/2018/2/layout/IconVerticalSolidList"/>
    <dgm:cxn modelId="{3723B700-589C-43EB-A60F-5F161D188B37}" type="presParOf" srcId="{9910B2F0-7495-405E-8470-EE75A33EEFBD}" destId="{E56A6362-5C8F-4E7B-A77C-A55B17A1B1DA}" srcOrd="0" destOrd="0" presId="urn:microsoft.com/office/officeart/2018/2/layout/IconVerticalSolidList"/>
    <dgm:cxn modelId="{72803350-D5ED-443D-AB8B-615AF4086319}" type="presParOf" srcId="{9910B2F0-7495-405E-8470-EE75A33EEFBD}" destId="{C7C75142-E9C3-4969-9736-93DE35AA18A9}" srcOrd="1" destOrd="0" presId="urn:microsoft.com/office/officeart/2018/2/layout/IconVerticalSolidList"/>
    <dgm:cxn modelId="{B0E34788-636E-466F-A0CB-A978F4ABF823}" type="presParOf" srcId="{9910B2F0-7495-405E-8470-EE75A33EEFBD}" destId="{9502323C-B653-47FE-919B-A7BDA6525CE6}" srcOrd="2" destOrd="0" presId="urn:microsoft.com/office/officeart/2018/2/layout/IconVerticalSolidList"/>
    <dgm:cxn modelId="{D21442BA-1980-4A33-99D3-2D1116B621DF}" type="presParOf" srcId="{9910B2F0-7495-405E-8470-EE75A33EEFBD}" destId="{4030D877-08D7-42F1-A85C-E6F5B682726B}" srcOrd="3" destOrd="0" presId="urn:microsoft.com/office/officeart/2018/2/layout/IconVerticalSolidList"/>
    <dgm:cxn modelId="{999B76B7-F6D3-48AF-B7F2-464D25A8AB3D}" type="presParOf" srcId="{5482D2C2-2736-454F-B320-4E549F01D5C9}" destId="{40612492-F9FB-4B0C-8766-934594C17475}" srcOrd="3" destOrd="0" presId="urn:microsoft.com/office/officeart/2018/2/layout/IconVerticalSolidList"/>
    <dgm:cxn modelId="{2C9C1632-25C5-4F40-B12A-11D1B4DEE8DF}" type="presParOf" srcId="{5482D2C2-2736-454F-B320-4E549F01D5C9}" destId="{0DB1B1FA-66A7-4331-84A3-279D273B3A3F}" srcOrd="4" destOrd="0" presId="urn:microsoft.com/office/officeart/2018/2/layout/IconVerticalSolidList"/>
    <dgm:cxn modelId="{3837ECAF-54A1-4789-B2DE-BD09A7C64FCE}" type="presParOf" srcId="{0DB1B1FA-66A7-4331-84A3-279D273B3A3F}" destId="{0D2534EA-0E5C-4732-8DA5-D72CC8C5D218}" srcOrd="0" destOrd="0" presId="urn:microsoft.com/office/officeart/2018/2/layout/IconVerticalSolidList"/>
    <dgm:cxn modelId="{59EFE4C9-988D-4C55-B1AD-CAD5BC50D359}" type="presParOf" srcId="{0DB1B1FA-66A7-4331-84A3-279D273B3A3F}" destId="{D78FF6BA-F9FF-477F-82C1-4ACCC521FF33}" srcOrd="1" destOrd="0" presId="urn:microsoft.com/office/officeart/2018/2/layout/IconVerticalSolidList"/>
    <dgm:cxn modelId="{1039C1D0-6268-45A7-AA34-3A93E2B1DA81}" type="presParOf" srcId="{0DB1B1FA-66A7-4331-84A3-279D273B3A3F}" destId="{6F1C5E30-1A03-4359-9094-DFA2FCFB97C2}" srcOrd="2" destOrd="0" presId="urn:microsoft.com/office/officeart/2018/2/layout/IconVerticalSolidList"/>
    <dgm:cxn modelId="{9C3083B0-C9A4-498B-B876-7986BBF954F3}" type="presParOf" srcId="{0DB1B1FA-66A7-4331-84A3-279D273B3A3F}" destId="{31791A56-9D94-49A4-B6C4-FBE6527993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D881B-69AC-4DA9-BE93-2CDE2B81F20C}">
      <dsp:nvSpPr>
        <dsp:cNvPr id="0" name=""/>
        <dsp:cNvSpPr/>
      </dsp:nvSpPr>
      <dsp:spPr>
        <a:xfrm>
          <a:off x="0" y="554"/>
          <a:ext cx="8361446" cy="12981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616CF-8613-44BD-8D39-C76F8406A693}">
      <dsp:nvSpPr>
        <dsp:cNvPr id="0" name=""/>
        <dsp:cNvSpPr/>
      </dsp:nvSpPr>
      <dsp:spPr>
        <a:xfrm>
          <a:off x="392695" y="292642"/>
          <a:ext cx="713992" cy="713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3CBB21-5A24-40A2-98DF-899D0D486B48}">
      <dsp:nvSpPr>
        <dsp:cNvPr id="0" name=""/>
        <dsp:cNvSpPr/>
      </dsp:nvSpPr>
      <dsp:spPr>
        <a:xfrm>
          <a:off x="1499383" y="554"/>
          <a:ext cx="6862062" cy="129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89" tIns="137389" rIns="137389" bIns="137389" numCol="1" spcCol="1270" anchor="ctr" anchorCtr="0">
          <a:noAutofit/>
        </a:bodyPr>
        <a:lstStyle/>
        <a:p>
          <a:pPr marL="0" lvl="0" indent="0" algn="l" defTabSz="800100">
            <a:lnSpc>
              <a:spcPct val="100000"/>
            </a:lnSpc>
            <a:spcBef>
              <a:spcPct val="0"/>
            </a:spcBef>
            <a:spcAft>
              <a:spcPct val="35000"/>
            </a:spcAft>
            <a:buNone/>
          </a:pPr>
          <a:r>
            <a:rPr lang="en-US" sz="1800" kern="1200"/>
            <a:t>Frozen: </a:t>
          </a:r>
          <a:r>
            <a:rPr lang="en-US" sz="1800" b="1" kern="1200"/>
            <a:t>Unpunctured vials </a:t>
          </a:r>
          <a:r>
            <a:rPr lang="en-US" sz="1800" kern="1200"/>
            <a:t>may be stored in the freezer (between -25°C and -15°C) until the expiration date</a:t>
          </a:r>
        </a:p>
      </dsp:txBody>
      <dsp:txXfrm>
        <a:off x="1499383" y="554"/>
        <a:ext cx="6862062" cy="1298167"/>
      </dsp:txXfrm>
    </dsp:sp>
    <dsp:sp modelId="{E56A6362-5C8F-4E7B-A77C-A55B17A1B1DA}">
      <dsp:nvSpPr>
        <dsp:cNvPr id="0" name=""/>
        <dsp:cNvSpPr/>
      </dsp:nvSpPr>
      <dsp:spPr>
        <a:xfrm>
          <a:off x="0" y="1623263"/>
          <a:ext cx="8361446" cy="12981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75142-E9C3-4969-9736-93DE35AA18A9}">
      <dsp:nvSpPr>
        <dsp:cNvPr id="0" name=""/>
        <dsp:cNvSpPr/>
      </dsp:nvSpPr>
      <dsp:spPr>
        <a:xfrm>
          <a:off x="392695" y="1915351"/>
          <a:ext cx="713992" cy="713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30D877-08D7-42F1-A85C-E6F5B682726B}">
      <dsp:nvSpPr>
        <dsp:cNvPr id="0" name=""/>
        <dsp:cNvSpPr/>
      </dsp:nvSpPr>
      <dsp:spPr>
        <a:xfrm>
          <a:off x="1499383" y="1623263"/>
          <a:ext cx="6862062" cy="129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89" tIns="137389" rIns="137389" bIns="137389" numCol="1" spcCol="1270" anchor="ctr" anchorCtr="0">
          <a:noAutofit/>
        </a:bodyPr>
        <a:lstStyle/>
        <a:p>
          <a:pPr marL="0" lvl="0" indent="0" algn="l" defTabSz="800100">
            <a:lnSpc>
              <a:spcPct val="100000"/>
            </a:lnSpc>
            <a:spcBef>
              <a:spcPct val="0"/>
            </a:spcBef>
            <a:spcAft>
              <a:spcPct val="35000"/>
            </a:spcAft>
            <a:buNone/>
          </a:pPr>
          <a:r>
            <a:rPr lang="en-US" sz="1800" kern="1200">
              <a:latin typeface="Aptos Display" panose="02110004020202020204"/>
            </a:rPr>
            <a:t>Refrigerated</a:t>
          </a:r>
          <a:r>
            <a:rPr lang="en-US" sz="1800" kern="1200"/>
            <a:t>: </a:t>
          </a:r>
          <a:r>
            <a:rPr lang="en-US" sz="1800" b="1" kern="1200"/>
            <a:t>Unpunctured vials </a:t>
          </a:r>
          <a:r>
            <a:rPr lang="en-US" sz="1800" kern="1200"/>
            <a:t>may be stored in the refrigerator (between 2°C and 8°C) for up to 8 weeks (allowed per the EUA Fact Sheet). Once thawed, vaccine cannot be refrozen</a:t>
          </a:r>
        </a:p>
      </dsp:txBody>
      <dsp:txXfrm>
        <a:off x="1499383" y="1623263"/>
        <a:ext cx="6862062" cy="1298167"/>
      </dsp:txXfrm>
    </dsp:sp>
    <dsp:sp modelId="{0D2534EA-0E5C-4732-8DA5-D72CC8C5D218}">
      <dsp:nvSpPr>
        <dsp:cNvPr id="0" name=""/>
        <dsp:cNvSpPr/>
      </dsp:nvSpPr>
      <dsp:spPr>
        <a:xfrm>
          <a:off x="0" y="3245972"/>
          <a:ext cx="8361446" cy="12981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FF6BA-F9FF-477F-82C1-4ACCC521FF33}">
      <dsp:nvSpPr>
        <dsp:cNvPr id="0" name=""/>
        <dsp:cNvSpPr/>
      </dsp:nvSpPr>
      <dsp:spPr>
        <a:xfrm>
          <a:off x="392695" y="3538060"/>
          <a:ext cx="713992" cy="713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791A56-9D94-49A4-B6C4-FBE6527993C6}">
      <dsp:nvSpPr>
        <dsp:cNvPr id="0" name=""/>
        <dsp:cNvSpPr/>
      </dsp:nvSpPr>
      <dsp:spPr>
        <a:xfrm>
          <a:off x="1499383" y="3245972"/>
          <a:ext cx="6862062" cy="129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89" tIns="137389" rIns="137389" bIns="137389" numCol="1" spcCol="1270" anchor="ctr" anchorCtr="0">
          <a:noAutofit/>
        </a:bodyPr>
        <a:lstStyle/>
        <a:p>
          <a:pPr marL="0" lvl="0" indent="0" algn="l" defTabSz="800100">
            <a:lnSpc>
              <a:spcPct val="100000"/>
            </a:lnSpc>
            <a:spcBef>
              <a:spcPct val="0"/>
            </a:spcBef>
            <a:spcAft>
              <a:spcPct val="35000"/>
            </a:spcAft>
            <a:buNone/>
          </a:pPr>
          <a:r>
            <a:rPr lang="en-US" sz="1800" b="1" kern="1200"/>
            <a:t>Punctured vials </a:t>
          </a:r>
          <a:r>
            <a:rPr lang="en-US" sz="1800" kern="1200"/>
            <a:t>may be stored in the refrigerator (between 2°C to 8°C) for up to 8 hours after the first puncture</a:t>
          </a:r>
        </a:p>
      </dsp:txBody>
      <dsp:txXfrm>
        <a:off x="1499383" y="3245972"/>
        <a:ext cx="6862062" cy="12981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6/10/24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205804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488BD-7E43-5C91-0725-8705E4CBF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6A1B9-E073-ADFA-6AEA-7CCF0826F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79B12-6F04-B347-32DF-56CCA579EE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027607-8FBC-FF3D-CEF0-E984961921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755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There has been an increase in meningococcal cases in North Carolina since the beginning of 2022</a:t>
            </a:r>
          </a:p>
          <a:p>
            <a:endParaRPr lang="en-US" dirty="0"/>
          </a:p>
          <a:p>
            <a:r>
              <a:rPr lang="en-US" dirty="0">
                <a:latin typeface="Arial"/>
                <a:cs typeface="Arial"/>
              </a:rPr>
              <a:t>44 cases reported during 2022-2023 (22 per year)</a:t>
            </a:r>
          </a:p>
          <a:p>
            <a:r>
              <a:rPr lang="en-US" dirty="0">
                <a:latin typeface="Arial"/>
                <a:cs typeface="Arial"/>
              </a:rPr>
              <a:t>43 total cases reported in previous 5 years (9 per year) </a:t>
            </a:r>
            <a:endParaRPr lang="en-US" dirty="0"/>
          </a:p>
          <a:p>
            <a:endParaRPr lang="en-US" dirty="0"/>
          </a:p>
          <a:p>
            <a:r>
              <a:rPr lang="en-US" dirty="0">
                <a:latin typeface="Arial"/>
                <a:cs typeface="Arial"/>
              </a:rPr>
              <a:t>No evident pattern or epi-link between cases has been found</a:t>
            </a:r>
          </a:p>
          <a:p>
            <a:endParaRPr lang="en-US" dirty="0">
              <a:latin typeface="Arial"/>
              <a:cs typeface="Arial"/>
            </a:endParaRPr>
          </a:p>
          <a:p>
            <a:r>
              <a:rPr lang="en-US" dirty="0">
                <a:latin typeface="Arial"/>
                <a:cs typeface="Arial"/>
              </a:rPr>
              <a:t>We’re seeing an increase in serogroup Y, an increase in adults aged 50-74 and in Black/African Americans</a:t>
            </a:r>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10698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26380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58 deaths in the US</a:t>
            </a:r>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428670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Mpox has predominantly affected gay, bisexual, or other men who have sex with men (MSM). </a:t>
            </a:r>
          </a:p>
          <a:p>
            <a:r>
              <a:rPr lang="en-US" sz="1800" b="0" i="0" u="none" strike="noStrike" baseline="0" dirty="0">
                <a:solidFill>
                  <a:srgbClr val="000000"/>
                </a:solidFill>
                <a:latin typeface="Calibri" panose="020F0502020204030204" pitchFamily="34" charset="0"/>
              </a:rPr>
              <a:t>North Carolina has seen coinfection with mpox, HIV, and other STIs </a:t>
            </a:r>
            <a:endParaRPr lang="en-US" sz="1800"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02826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Rectal symptoms (e.g., purulent or bloody stools, rectal pain, or rectal bleeding) have been frequently reported in the current outbreak.</a:t>
            </a:r>
          </a:p>
          <a:p>
            <a:pPr>
              <a:buFont typeface="Arial" panose="020B0604020202020204" pitchFamily="34" charset="0"/>
              <a:buChar char="•"/>
            </a:pPr>
            <a:r>
              <a:rPr lang="en-US" dirty="0"/>
              <a:t>Lesions are often described as painful until the healing phase when they become itchy (crusts).</a:t>
            </a:r>
          </a:p>
          <a:p>
            <a:pPr>
              <a:buFont typeface="Arial" panose="020B0604020202020204" pitchFamily="34" charset="0"/>
              <a:buChar char="•"/>
            </a:pPr>
            <a:r>
              <a:rPr lang="en-US" dirty="0"/>
              <a:t>Fever and other prodromal symptoms (e.g., chills, lymphadenopathy, malaise, myalgias, or headache) can occur before rash but may occur after rash or not be present at all​.</a:t>
            </a:r>
          </a:p>
          <a:p>
            <a:pPr>
              <a:buFont typeface="Arial" panose="020B0604020202020204" pitchFamily="34" charset="0"/>
              <a:buChar char="•"/>
            </a:pPr>
            <a:r>
              <a:rPr lang="en-US" dirty="0"/>
              <a:t>Respiratory symptoms (e.g. sore throat, nasal congestion, or cough) can occur.</a:t>
            </a: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290234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Necrotizing form of mpox, may be seen in the context of advanced HIV.</a:t>
            </a:r>
          </a:p>
          <a:p>
            <a:r>
              <a:rPr lang="en-US" b="0" dirty="0"/>
              <a:t>B</a:t>
            </a:r>
            <a:r>
              <a:rPr lang="en-US" dirty="0"/>
              <a:t>owel lesions that are exudative or cause significant tissue edema leading to obstruction. Preputial edema or gross edema of the penile glans resulting in paraphimosis has also been reported. Other complications include bronchopneumonia, sepsis, myocarditis, parotitis, epiglottitis, peritonsillar abscess, severe lymphadenopathy that can be necrotizing or obstructing, rectal wall perforation in patients with mpox proctitis, and hemophagocytic </a:t>
            </a:r>
            <a:r>
              <a:rPr lang="en-US" dirty="0" err="1"/>
              <a:t>lymphohistiocytosis</a:t>
            </a:r>
            <a:endParaRPr lang="en-US" dirty="0"/>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99675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Monkeypox virus can also been acquired through contact with an infected animal's bodily fluids or through a bite. Monkeys and humans are incidental hosts; the reservoir is likely to be certain rodents. </a:t>
            </a:r>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05994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70956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rPr>
              <a:t>Wake Forest Baptist and Duke are both STOMP trial sites. </a:t>
            </a:r>
            <a:endParaRPr lang="en-US" sz="1800" dirty="0">
              <a:effectLst/>
              <a:latin typeface="Calibri" panose="020F0502020204030204" pitchFamily="34" charset="0"/>
              <a:ea typeface="Aptos" panose="020B0004020202020204" pitchFamily="34" charset="0"/>
            </a:endParaRP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693901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1559926" y="2209800"/>
            <a:ext cx="6485275" cy="838200"/>
          </a:xfrm>
          <a:prstGeom prst="rect">
            <a:avLst/>
          </a:prstGeom>
        </p:spPr>
        <p:txBody>
          <a:bodyPr anchor="b">
            <a:noAutofit/>
          </a:bodyPr>
          <a:lstStyle>
            <a:lvl1pPr algn="l">
              <a:defRPr sz="38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Presenter"/>
          <p:cNvSpPr>
            <a:spLocks noGrp="1"/>
          </p:cNvSpPr>
          <p:nvPr>
            <p:ph type="body" sz="quarter" idx="10" hasCustomPrompt="1"/>
          </p:nvPr>
        </p:nvSpPr>
        <p:spPr>
          <a:xfrm>
            <a:off x="1555643" y="3667800"/>
            <a:ext cx="5217762"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1555643" y="4170962"/>
            <a:ext cx="5217762" cy="495641"/>
          </a:xfrm>
          <a:prstGeom prst="rect">
            <a:avLst/>
          </a:prstGeom>
        </p:spPr>
        <p:txBody>
          <a:bodyPr anchor="ctr"/>
          <a:lstStyle>
            <a:lvl1pPr marL="0" indent="0">
              <a:buNone/>
              <a:defRPr sz="2399" b="0" i="0">
                <a:solidFill>
                  <a:schemeClr val="accent4">
                    <a:lumMod val="20000"/>
                    <a:lumOff val="80000"/>
                  </a:schemeClr>
                </a:solidFill>
                <a:latin typeface="Arial" panose="020B0604020202020204" pitchFamily="34" charset="0"/>
              </a:defRPr>
            </a:lvl1pPr>
          </a:lstStyle>
          <a:p>
            <a:pPr lvl="0"/>
            <a:r>
              <a:rPr lang="en-US" dirty="0"/>
              <a:t>Date</a:t>
            </a:r>
          </a:p>
        </p:txBody>
      </p:sp>
      <p:pic>
        <p:nvPicPr>
          <p:cNvPr id="9" name="ribbon">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05297" y="0"/>
            <a:ext cx="947238"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1555643" y="3322460"/>
            <a:ext cx="6400800"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FE38E886-6CD8-440F-8F93-0A194509ED3D}"/>
              </a:ext>
            </a:extLst>
          </p:cNvPr>
          <p:cNvPicPr>
            <a:picLocks noChangeAspect="1"/>
          </p:cNvPicPr>
          <p:nvPr userDrawn="1"/>
        </p:nvPicPr>
        <p:blipFill>
          <a:blip r:embed="rId3"/>
          <a:stretch>
            <a:fillRect/>
          </a:stretch>
        </p:blipFill>
        <p:spPr>
          <a:xfrm>
            <a:off x="5787387" y="5492495"/>
            <a:ext cx="2941326" cy="993650"/>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5088E65-7B0A-2B48-94E1-2853A9E0B48C}"/>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FE8953-CC33-2C45-A9FA-27859439A714}"/>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1F5AB0-1A36-E845-B537-69548D35EB0C}"/>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39" y="1935956"/>
            <a:ext cx="7886372" cy="2986087"/>
          </a:xfrm>
          <a:prstGeom prst="rect">
            <a:avLst/>
          </a:prstGeom>
        </p:spPr>
        <p:txBody>
          <a:bodyPr/>
          <a:lstStyle>
            <a:lvl1pPr marL="9525" indent="0">
              <a:spcBef>
                <a:spcPts val="0"/>
              </a:spcBef>
              <a:spcAft>
                <a:spcPts val="1200"/>
              </a:spcAft>
              <a:buClr>
                <a:schemeClr val="accent6"/>
              </a:buClr>
              <a:buFontTx/>
              <a:buNone/>
              <a:tabLst/>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6" name="Title">
            <a:extLst>
              <a:ext uri="{FF2B5EF4-FFF2-40B4-BE49-F238E27FC236}">
                <a16:creationId xmlns:a16="http://schemas.microsoft.com/office/drawing/2014/main" id="{768C75E5-B4DF-6A41-8F26-847B74371AEF}"/>
              </a:ext>
            </a:extLst>
          </p:cNvPr>
          <p:cNvSpPr>
            <a:spLocks noGrp="1"/>
          </p:cNvSpPr>
          <p:nvPr>
            <p:ph type="title"/>
          </p:nvPr>
        </p:nvSpPr>
        <p:spPr>
          <a:xfrm>
            <a:off x="467594" y="1052853"/>
            <a:ext cx="8098344" cy="648915"/>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53419"/>
            <a:ext cx="7886372" cy="2986087"/>
          </a:xfrm>
          <a:prstGeom prst="rect">
            <a:avLst/>
          </a:prstGeom>
        </p:spPr>
        <p:txBody>
          <a:bodyPr/>
          <a:lstStyle>
            <a:lvl1pPr marL="365125" indent="-365125">
              <a:spcBef>
                <a:spcPts val="0"/>
              </a:spcBef>
              <a:spcAft>
                <a:spcPts val="1200"/>
              </a:spcAft>
              <a:buClr>
                <a:schemeClr val="accent6"/>
              </a:buClr>
              <a:buFont typeface="Wingdings" pitchFamily="2" charset="2"/>
              <a:buChar char="§"/>
              <a:tabLst/>
              <a:defRPr sz="2400">
                <a:solidFill>
                  <a:schemeClr val="tx1"/>
                </a:solidFill>
                <a:latin typeface="+mn-lt"/>
              </a:defRPr>
            </a:lvl1pPr>
            <a:lvl2pPr marL="365125" indent="-365125">
              <a:spcBef>
                <a:spcPts val="0"/>
              </a:spcBef>
              <a:spcAft>
                <a:spcPts val="600"/>
              </a:spcAft>
              <a:tabLst/>
              <a:defRPr sz="2400">
                <a:latin typeface="+mn-lt"/>
              </a:defRPr>
            </a:lvl2pPr>
            <a:lvl3pPr marL="750888" indent="-355600">
              <a:spcBef>
                <a:spcPts val="0"/>
              </a:spcBef>
              <a:spcAft>
                <a:spcPts val="600"/>
              </a:spcAft>
              <a:buFont typeface="Arial" panose="020B0604020202020204" pitchFamily="34" charset="0"/>
              <a:buChar char="•"/>
              <a:tabLst/>
              <a:defRPr sz="2400">
                <a:latin typeface="+mn-lt"/>
              </a:defRPr>
            </a:lvl3pPr>
            <a:lvl4pPr marL="1147763" indent="-355600">
              <a:spcBef>
                <a:spcPts val="0"/>
              </a:spcBef>
              <a:spcAft>
                <a:spcPts val="600"/>
              </a:spcAft>
              <a:buClr>
                <a:schemeClr val="accent6"/>
              </a:buClr>
              <a:buFont typeface="System Font Regular"/>
              <a:buChar char="–"/>
              <a:tabLst/>
              <a:defRPr sz="2199">
                <a:latin typeface="+mn-lt"/>
              </a:defRPr>
            </a:lvl4pPr>
            <a:lvl5pPr marL="1543050" indent="-355600">
              <a:spcBef>
                <a:spcPts val="0"/>
              </a:spcBef>
              <a:spcAft>
                <a:spcPts val="600"/>
              </a:spcAft>
              <a:buClr>
                <a:schemeClr val="accent6"/>
              </a:buClr>
              <a:buSzPct val="100000"/>
              <a:buFont typeface="System Font Regular"/>
              <a:buChar char="–"/>
              <a:tabLst/>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a:extLst>
              <a:ext uri="{FF2B5EF4-FFF2-40B4-BE49-F238E27FC236}">
                <a16:creationId xmlns:a16="http://schemas.microsoft.com/office/drawing/2014/main" id="{4D460C3B-B1D6-1244-A123-F899196EDD36}"/>
              </a:ext>
            </a:extLst>
          </p:cNvPr>
          <p:cNvSpPr>
            <a:spLocks noGrp="1"/>
          </p:cNvSpPr>
          <p:nvPr>
            <p:ph type="title"/>
          </p:nvPr>
        </p:nvSpPr>
        <p:spPr>
          <a:xfrm>
            <a:off x="467594" y="1052853"/>
            <a:ext cx="8098344" cy="648915"/>
          </a:xfrm>
          <a:prstGeom prst="rect">
            <a:avLst/>
          </a:prstGeom>
        </p:spPr>
        <p:txBody>
          <a:bodyPr vert="horz" lIns="91440" tIns="45720" rIns="91440" bIns="45720" rtlCol="0" anchor="t">
            <a:normAutofit/>
          </a:bodyPr>
          <a:lstStyle/>
          <a:p>
            <a:r>
              <a:rPr lang="en-US" dirty="0"/>
              <a:t>Click to edit Master title style</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33632"/>
            <a:ext cx="3879590"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4474377" y="1933631"/>
            <a:ext cx="3879590"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a:extLst>
              <a:ext uri="{FF2B5EF4-FFF2-40B4-BE49-F238E27FC236}">
                <a16:creationId xmlns:a16="http://schemas.microsoft.com/office/drawing/2014/main" id="{736E4267-EAE6-0B44-AF9E-12F08F334CE8}"/>
              </a:ext>
            </a:extLst>
          </p:cNvPr>
          <p:cNvSpPr>
            <a:spLocks noGrp="1"/>
          </p:cNvSpPr>
          <p:nvPr>
            <p:ph type="title"/>
          </p:nvPr>
        </p:nvSpPr>
        <p:spPr>
          <a:xfrm>
            <a:off x="467594" y="1052853"/>
            <a:ext cx="8098344" cy="648915"/>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3375663"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6231085"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a:extLst>
              <a:ext uri="{FF2B5EF4-FFF2-40B4-BE49-F238E27FC236}">
                <a16:creationId xmlns:a16="http://schemas.microsoft.com/office/drawing/2014/main" id="{8C8DA6FC-5F21-2846-BA01-4E5ABCBC5597}"/>
              </a:ext>
            </a:extLst>
          </p:cNvPr>
          <p:cNvSpPr>
            <a:spLocks noGrp="1"/>
          </p:cNvSpPr>
          <p:nvPr>
            <p:ph type="title"/>
          </p:nvPr>
        </p:nvSpPr>
        <p:spPr>
          <a:xfrm>
            <a:off x="467594" y="1052853"/>
            <a:ext cx="8098344" cy="648915"/>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18932607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150" y="1984681"/>
            <a:ext cx="3937469" cy="2986087"/>
          </a:xfrm>
          <a:prstGeom prst="rect">
            <a:avLst/>
          </a:prstGeom>
        </p:spPr>
        <p:txBody>
          <a:bodyPr/>
          <a:lstStyle>
            <a:lvl1pPr marL="457200" indent="-341313">
              <a:spcBef>
                <a:spcPts val="0"/>
              </a:spcBef>
              <a:spcAft>
                <a:spcPts val="1200"/>
              </a:spcAft>
              <a:buClr>
                <a:schemeClr val="accent6"/>
              </a:buClr>
              <a:buFont typeface="Wingdings" pitchFamily="2" charset="2"/>
              <a:buChar char="§"/>
              <a:defRPr sz="2199">
                <a:solidFill>
                  <a:schemeClr val="tx1"/>
                </a:solidFill>
                <a:latin typeface="+mn-lt"/>
              </a:defRPr>
            </a:lvl1pPr>
            <a:lvl2pPr marL="457200" indent="-341313">
              <a:spcBef>
                <a:spcPts val="0"/>
              </a:spcBef>
              <a:spcAft>
                <a:spcPts val="600"/>
              </a:spcAft>
              <a:defRPr sz="2199">
                <a:latin typeface="+mn-lt"/>
              </a:defRPr>
            </a:lvl2pPr>
            <a:lvl3pPr marL="855663" indent="-346075">
              <a:spcBef>
                <a:spcPts val="0"/>
              </a:spcBef>
              <a:spcAft>
                <a:spcPts val="600"/>
              </a:spcAft>
              <a:buFont typeface="Arial" panose="020B0604020202020204" pitchFamily="34" charset="0"/>
              <a:buChar char="•"/>
              <a:defRPr sz="2199">
                <a:latin typeface="+mn-lt"/>
              </a:defRPr>
            </a:lvl3pPr>
            <a:lvl4pPr marL="1201738" indent="-346075">
              <a:spcBef>
                <a:spcPts val="0"/>
              </a:spcBef>
              <a:spcAft>
                <a:spcPts val="600"/>
              </a:spcAft>
              <a:buClr>
                <a:schemeClr val="accent6"/>
              </a:buClr>
              <a:buFont typeface="System Font Regular"/>
              <a:buChar char="–"/>
              <a:defRPr sz="2199">
                <a:latin typeface="+mn-lt"/>
              </a:defRPr>
            </a:lvl4pPr>
            <a:lvl5pPr marL="1371600"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4572000" y="1984681"/>
            <a:ext cx="3782410" cy="2987675"/>
          </a:xfrm>
          <a:prstGeom prst="rect">
            <a:avLst/>
          </a:prstGeom>
        </p:spPr>
        <p:txBody>
          <a:bodyPr anchor="ctr"/>
          <a:lstStyle>
            <a:lvl1pPr algn="ctr">
              <a:defRPr sz="1400"/>
            </a:lvl1pPr>
          </a:lstStyle>
          <a:p>
            <a:endParaRPr lang="en-US" dirty="0"/>
          </a:p>
        </p:txBody>
      </p:sp>
      <p:sp>
        <p:nvSpPr>
          <p:cNvPr id="6" name="Title">
            <a:extLst>
              <a:ext uri="{FF2B5EF4-FFF2-40B4-BE49-F238E27FC236}">
                <a16:creationId xmlns:a16="http://schemas.microsoft.com/office/drawing/2014/main" id="{DB73A813-40FA-6E41-8ECD-F28DABEFCC63}"/>
              </a:ext>
            </a:extLst>
          </p:cNvPr>
          <p:cNvSpPr>
            <a:spLocks noGrp="1"/>
          </p:cNvSpPr>
          <p:nvPr>
            <p:ph type="title"/>
          </p:nvPr>
        </p:nvSpPr>
        <p:spPr>
          <a:xfrm>
            <a:off x="467594" y="1052853"/>
            <a:ext cx="8098344" cy="648915"/>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467594" y="6356353"/>
            <a:ext cx="20579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9CEB-2028-2842-AF60-6C74C4CAB384}" type="datetime4">
              <a:rPr lang="en-US" smtClean="0"/>
              <a:t>June 10, 2024</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413653" y="1818640"/>
            <a:ext cx="8206225" cy="3706058"/>
          </a:xfrm>
          <a:prstGeom prst="rect">
            <a:avLst/>
          </a:prstGeom>
        </p:spPr>
        <p:txBody>
          <a:bodyPr anchor="ctr"/>
          <a:lstStyle>
            <a:lvl1pPr algn="ctr">
              <a:defRPr sz="1400"/>
            </a:lvl1pPr>
          </a:lstStyle>
          <a:p>
            <a:endParaRPr lang="en-US" dirty="0"/>
          </a:p>
        </p:txBody>
      </p:sp>
      <p:sp>
        <p:nvSpPr>
          <p:cNvPr id="5" name="Title">
            <a:extLst>
              <a:ext uri="{FF2B5EF4-FFF2-40B4-BE49-F238E27FC236}">
                <a16:creationId xmlns:a16="http://schemas.microsoft.com/office/drawing/2014/main" id="{6D3E7F67-5258-4748-A1A8-F4FA27394C63}"/>
              </a:ext>
            </a:extLst>
          </p:cNvPr>
          <p:cNvSpPr>
            <a:spLocks noGrp="1"/>
          </p:cNvSpPr>
          <p:nvPr>
            <p:ph type="title"/>
          </p:nvPr>
        </p:nvSpPr>
        <p:spPr>
          <a:xfrm>
            <a:off x="467594" y="1052853"/>
            <a:ext cx="8098344" cy="648915"/>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0C24-E79B-5B45-AB5B-CFF6C059C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FC182-F92D-EC73-C0FE-8873F35C6C1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DC9749-3144-AFCF-1762-DC8002A495C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B7F58-DA8E-01B8-FC07-B13C36695C04}"/>
              </a:ext>
            </a:extLst>
          </p:cNvPr>
          <p:cNvSpPr>
            <a:spLocks noGrp="1"/>
          </p:cNvSpPr>
          <p:nvPr>
            <p:ph type="dt" sz="half" idx="10"/>
          </p:nvPr>
        </p:nvSpPr>
        <p:spPr/>
        <p:txBody>
          <a:bodyPr/>
          <a:lstStyle/>
          <a:p>
            <a:fld id="{AD53ADEF-75F9-4BAA-AE19-595343949697}" type="datetimeFigureOut">
              <a:rPr lang="en-US" smtClean="0"/>
              <a:t>6/10/24</a:t>
            </a:fld>
            <a:endParaRPr lang="en-US"/>
          </a:p>
        </p:txBody>
      </p:sp>
      <p:sp>
        <p:nvSpPr>
          <p:cNvPr id="6" name="Footer Placeholder 5">
            <a:extLst>
              <a:ext uri="{FF2B5EF4-FFF2-40B4-BE49-F238E27FC236}">
                <a16:creationId xmlns:a16="http://schemas.microsoft.com/office/drawing/2014/main" id="{2EBB93C1-2217-407B-8B00-0195E972B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72A5F-6AA8-F4A0-8AC5-7EF5A3844573}"/>
              </a:ext>
            </a:extLst>
          </p:cNvPr>
          <p:cNvSpPr>
            <a:spLocks noGrp="1"/>
          </p:cNvSpPr>
          <p:nvPr>
            <p:ph type="sldNum" sz="quarter" idx="12"/>
          </p:nvPr>
        </p:nvSpPr>
        <p:spPr/>
        <p:txBody>
          <a:bodyPr/>
          <a:lstStyle/>
          <a:p>
            <a:fld id="{FDAE375B-7654-488E-82D6-202110CAAFE7}" type="slidenum">
              <a:rPr lang="en-US" smtClean="0"/>
              <a:t>‹#›</a:t>
            </a:fld>
            <a:endParaRPr lang="en-US"/>
          </a:p>
        </p:txBody>
      </p:sp>
    </p:spTree>
    <p:extLst>
      <p:ext uri="{BB962C8B-B14F-4D97-AF65-F5344CB8AC3E}">
        <p14:creationId xmlns:p14="http://schemas.microsoft.com/office/powerpoint/2010/main" val="148836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defRPr/>
            </a:pPr>
            <a:fld id="{846CE7D5-CF57-46EF-B807-FDD0502418D4}" type="datetimeFigureOut">
              <a:rPr lang="en-US" sz="900" kern="1200" smtClean="0">
                <a:solidFill>
                  <a:srgbClr val="000000">
                    <a:tint val="75000"/>
                  </a:srgbClr>
                </a:solidFill>
                <a:latin typeface="Calibri" panose="020F0502020204030204"/>
                <a:ea typeface="+mn-ea"/>
                <a:cs typeface="+mn-cs"/>
              </a:rPr>
              <a:pPr defTabSz="685800">
                <a:defRPr/>
              </a:pPr>
              <a:t>6/10/24</a:t>
            </a:fld>
            <a:endParaRPr lang="en-US" sz="900" kern="1200">
              <a:solidFill>
                <a:srgbClr val="000000">
                  <a:tint val="75000"/>
                </a:srgb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algn="ctr" defTabSz="685800">
              <a:defRPr/>
            </a:pPr>
            <a:endParaRPr lang="en-US" sz="900" kern="1200">
              <a:solidFill>
                <a:srgbClr val="000000">
                  <a:tint val="75000"/>
                </a:srgb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algn="r" defTabSz="685800">
              <a:defRPr/>
            </a:pPr>
            <a:fld id="{330EA680-D336-4FF7-8B7A-9848BB0A1C32}" type="slidenum">
              <a:rPr lang="en-US" sz="900" kern="1200" smtClean="0">
                <a:solidFill>
                  <a:srgbClr val="000000">
                    <a:tint val="75000"/>
                  </a:srgbClr>
                </a:solidFill>
                <a:latin typeface="Calibri" panose="020F0502020204030204"/>
                <a:ea typeface="+mn-ea"/>
                <a:cs typeface="+mn-cs"/>
              </a:rPr>
              <a:pPr algn="r" defTabSz="685800">
                <a:defRPr/>
              </a:pPr>
              <a:t>‹#›</a:t>
            </a:fld>
            <a:endParaRPr lang="en-US" sz="900" kern="1200">
              <a:solidFill>
                <a:srgbClr val="000000">
                  <a:tint val="75000"/>
                </a:srgbClr>
              </a:solidFill>
              <a:latin typeface="Calibri" panose="020F0502020204030204"/>
              <a:ea typeface="+mn-ea"/>
              <a:cs typeface="+mn-cs"/>
            </a:endParaRPr>
          </a:p>
        </p:txBody>
      </p:sp>
    </p:spTree>
    <p:extLst>
      <p:ext uri="{BB962C8B-B14F-4D97-AF65-F5344CB8AC3E}">
        <p14:creationId xmlns:p14="http://schemas.microsoft.com/office/powerpoint/2010/main" val="1608929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ftr="0"/>
  <p:txStyles>
    <p:titleStyle>
      <a:lvl1pPr algn="ctr" defTabSz="1218915" rtl="0" eaLnBrk="1" latinLnBrk="0" hangingPunct="1">
        <a:spcBef>
          <a:spcPct val="0"/>
        </a:spcBef>
        <a:buNone/>
        <a:defRPr sz="5865" kern="1200">
          <a:solidFill>
            <a:schemeClr val="tx1"/>
          </a:solidFill>
          <a:latin typeface="+mj-lt"/>
          <a:ea typeface="+mj-ea"/>
          <a:cs typeface="+mj-cs"/>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467594" y="1052853"/>
            <a:ext cx="8098344"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3"/>
            <a:ext cx="9144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8632826" y="247656"/>
            <a:ext cx="310452" cy="215444"/>
          </a:xfrm>
          <a:prstGeom prst="rect">
            <a:avLst/>
          </a:prstGeom>
          <a:noFill/>
        </p:spPr>
        <p:txBody>
          <a:bodyPr wrap="square" rtlCol="0">
            <a:spAutoFit/>
          </a:bodyPr>
          <a:lstStyle/>
          <a:p>
            <a:pPr algn="ctr"/>
            <a:fld id="{A565D13D-210D-7741-99FD-FE938200C5BF}" type="slidenum">
              <a:rPr lang="en-US" sz="800" b="1" smtClean="0">
                <a:solidFill>
                  <a:schemeClr val="bg1"/>
                </a:solidFill>
              </a:rPr>
              <a:t>‹#›</a:t>
            </a:fld>
            <a:endParaRPr lang="en-US" sz="105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26" r:id="rId1"/>
    <p:sldLayoutId id="2147483677" r:id="rId2"/>
    <p:sldLayoutId id="2147483725" r:id="rId3"/>
    <p:sldLayoutId id="2147483727" r:id="rId4"/>
    <p:sldLayoutId id="2147483724" r:id="rId5"/>
    <p:sldLayoutId id="2147483701" r:id="rId6"/>
    <p:sldLayoutId id="2147483728" r:id="rId7"/>
    <p:sldLayoutId id="2147483729" r:id="rId8"/>
  </p:sldLayoutIdLst>
  <p:transition spd="slow">
    <p:fade/>
  </p:transition>
  <p:hf sldNum="0" hdr="0" ftr="0"/>
  <p:txStyles>
    <p:titleStyle>
      <a:lvl1pPr algn="l" defTabSz="1218915"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05297" y="0"/>
            <a:ext cx="947238"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BA18124F-7900-4A54-A7AF-87392571ACF8}"/>
              </a:ext>
            </a:extLst>
          </p:cNvPr>
          <p:cNvPicPr>
            <a:picLocks noChangeAspect="1"/>
          </p:cNvPicPr>
          <p:nvPr userDrawn="1"/>
        </p:nvPicPr>
        <p:blipFill>
          <a:blip r:embed="rId4"/>
          <a:stretch>
            <a:fillRect/>
          </a:stretch>
        </p:blipFill>
        <p:spPr>
          <a:xfrm>
            <a:off x="6811761" y="5858303"/>
            <a:ext cx="2035059" cy="687491"/>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05297" y="0"/>
            <a:ext cx="947238" cy="6858000"/>
          </a:xfrm>
          <a:prstGeom prst="rect">
            <a:avLst/>
          </a:prstGeom>
        </p:spPr>
      </p:pic>
      <p:sp>
        <p:nvSpPr>
          <p:cNvPr id="9" name="Title Placeholder 1">
            <a:extLst>
              <a:ext uri="{FF2B5EF4-FFF2-40B4-BE49-F238E27FC236}">
                <a16:creationId xmlns:a16="http://schemas.microsoft.com/office/drawing/2014/main" id="{8D9DD1BC-81E8-1B42-AB2F-FA7D4C98C3F2}"/>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Text&#10;&#10;Description automatically generated with medium confidence">
            <a:extLst>
              <a:ext uri="{FF2B5EF4-FFF2-40B4-BE49-F238E27FC236}">
                <a16:creationId xmlns:a16="http://schemas.microsoft.com/office/drawing/2014/main" id="{8DCA1FC9-160A-467F-916E-0E6516AF43D7}"/>
              </a:ext>
            </a:extLst>
          </p:cNvPr>
          <p:cNvPicPr>
            <a:picLocks noChangeAspect="1"/>
          </p:cNvPicPr>
          <p:nvPr userDrawn="1"/>
        </p:nvPicPr>
        <p:blipFill>
          <a:blip r:embed="rId4"/>
          <a:stretch>
            <a:fillRect/>
          </a:stretch>
        </p:blipFill>
        <p:spPr>
          <a:xfrm>
            <a:off x="6811761" y="5858303"/>
            <a:ext cx="2035059" cy="687491"/>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198637" y="0"/>
            <a:ext cx="947238" cy="6858000"/>
          </a:xfrm>
          <a:prstGeom prst="rect">
            <a:avLst/>
          </a:prstGeom>
        </p:spPr>
      </p:pic>
      <p:sp>
        <p:nvSpPr>
          <p:cNvPr id="10" name="Title Placeholder 1">
            <a:extLst>
              <a:ext uri="{FF2B5EF4-FFF2-40B4-BE49-F238E27FC236}">
                <a16:creationId xmlns:a16="http://schemas.microsoft.com/office/drawing/2014/main" id="{12BEEF32-7CEA-9D40-9BFF-27C90A8807A5}"/>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Graphical user interface&#10;&#10;Description automatically generated with medium confidence">
            <a:extLst>
              <a:ext uri="{FF2B5EF4-FFF2-40B4-BE49-F238E27FC236}">
                <a16:creationId xmlns:a16="http://schemas.microsoft.com/office/drawing/2014/main" id="{B04DE6B2-CB95-483C-BBB1-8C5EA5A7AE9E}"/>
              </a:ext>
            </a:extLst>
          </p:cNvPr>
          <p:cNvPicPr>
            <a:picLocks noChangeAspect="1"/>
          </p:cNvPicPr>
          <p:nvPr userDrawn="1"/>
        </p:nvPicPr>
        <p:blipFill>
          <a:blip r:embed="rId4"/>
          <a:stretch>
            <a:fillRect/>
          </a:stretch>
        </p:blipFill>
        <p:spPr>
          <a:xfrm>
            <a:off x="6753021" y="5740127"/>
            <a:ext cx="2190256" cy="897108"/>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ftr="0"/>
  <p:txStyles>
    <p:title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ata.wastewaterscan.org/tracker/?charts=CksQASABSABSBmNhOTBiNVIGYzFmMzAwUgY0MzlmMjhaCk1QWFZfRzJSX0dyCjIwMjMtMDYtMjNyCjIwMjQtMDYtMDWKAQYyMTk5MzA%3D&amp;selectedChartId=219930"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gcc02.safelinks.protection.outlook.com/?url=https%3A%2F%2Fwww.stomptpoxx.org%2Fmain&amp;data=05%7C02%7Cemma.doran%40dhhs.nc.gov%7Cd09b089096a047715dde08dc33f07b23%7C7a7681dcb9d0449a85c3ecc26cd7ed19%7C0%7C0%7C638442355148052760%7CUnknown%7CTWFpbGZsb3d8eyJWIjoiMC4wLjAwMDAiLCJQIjoiV2luMzIiLCJBTiI6Ik1haWwiLCJXVCI6Mn0%3D%7C0%7C%7C%7C&amp;sdata=vNtTAfLz%2BxHvFozSUm0BUh7hbgVSRXmF7rS3Cg6%2F6mI%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gcc02.safelinks.protection.outlook.com/?url=https%3A%2F%2Fwww.cdc.gov%2Fpoxvirus%2Fmpox%2Fclinicians%2Fobtaining-tecovirimat.html&amp;data=05%7C02%7Cemma.doran%40dhhs.nc.gov%7Cd09b089096a047715dde08dc33f07b23%7C7a7681dcb9d0449a85c3ecc26cd7ed19%7C0%7C0%7C638442355148070331%7CUnknown%7CTWFpbGZsb3d8eyJWIjoiMC4wLjAwMDAiLCJQIjoiV2luMzIiLCJBTiI6Ik1haWwiLCJXVCI6Mn0%3D%7C0%7C%7C%7C&amp;sdata=EQ6oQXiVssyPirfuevAA3IJ7t6biAcIkJwNlckTXv4E%3D&amp;reserved=0" TargetMode="External"/><Relationship Id="rId4" Type="http://schemas.openxmlformats.org/officeDocument/2006/relationships/hyperlink" Target="https://gcc02.safelinks.protection.outlook.com/?url=https%3A%2F%2Fwww.cdc.gov%2Fpoxvirus%2Fmpox%2Fpdf%2FTecovirimat-IND-Protocol-CDC-IRB.pdf&amp;data=05%7C02%7Cemma.doran%40dhhs.nc.gov%7Cd09b089096a047715dde08dc33f07b23%7C7a7681dcb9d0449a85c3ecc26cd7ed19%7C0%7C0%7C638442355148062858%7CUnknown%7CTWFpbGZsb3d8eyJWIjoiMC4wLjAwMDAiLCJQIjoiV2luMzIiLCJBTiI6Ik1haWwiLCJXVCI6Mn0%3D%7C0%7C%7C%7C&amp;sdata=0R0k3reP1MjPK2tccwYr23z4o9qeS20UsWToRO1yTJc%3D&amp;reserved=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hyperlink" Target="https://gcc02.safelinks.protection.outlook.com/?url=https%3A%2F%2Fimmunize.us20.list-manage.com%2Ftrack%2Fclick%3Fu%3D79562c0637ffb85fb35458fd1%26id%3D59ceb38805%26e%3D26887503b9&amp;data=05%7C02%7Celizabeth.junak%40dhhs.nc.gov%7C461fc8265f1e400504fe08dc57c35c9e%7C7a7681dcb9d0449a85c3ecc26cd7ed19%7C0%7C0%7C638481743789505562%7CUnknown%7CTWFpbGZsb3d8eyJWIjoiMC4wLjAwMDAiLCJQIjoiV2luMzIiLCJBTiI6Ik1haWwiLCJXVCI6Mn0%3D%7C0%7C%7C%7C&amp;sdata=yOgJPTFEfgyM4UY%2FJjtepVviNUFqL47jt63TuE1KOBo%3D&amp;reserved=0" TargetMode="External"/><Relationship Id="rId7" Type="http://schemas.openxmlformats.org/officeDocument/2006/relationships/hyperlink" Target="https://gcc02.safelinks.protection.outlook.com/?url=https%3A%2F%2Fimmunize.us20.list-manage.com%2Ftrack%2Fclick%3Fu%3D79562c0637ffb85fb35458fd1%26id%3D8f54af1baa%26e%3D26887503b9&amp;data=05%7C02%7Celizabeth.junak%40dhhs.nc.gov%7C461fc8265f1e400504fe08dc57c35c9e%7C7a7681dcb9d0449a85c3ecc26cd7ed19%7C0%7C0%7C638481743789531622%7CUnknown%7CTWFpbGZsb3d8eyJWIjoiMC4wLjAwMDAiLCJQIjoiV2luMzIiLCJBTiI6Ik1haWwiLCJXVCI6Mn0%3D%7C0%7C%7C%7C&amp;sdata=K6udvmM83skyBoBjCiNs7UunQP%2FMlpwsz71t4an6eh8%3D&amp;reserved=0" TargetMode="External"/><Relationship Id="rId2" Type="http://schemas.openxmlformats.org/officeDocument/2006/relationships/hyperlink" Target="https://npin.cdc.gov/DynWidgets/index.html?chost=www.cdc.gov&amp;cpath=/poxvirus/mpox/resources/toolkits/equity.html&amp;csearch=CDC_AA_refVal%3Dhttps%253A%252F%252Fwww.cdc.gov%252Fpoxvirus%252Fmpox%252Fresources%252Ftoolkits%252Fvaccine-equity.html&amp;chash=&amp;ctitle=Mpox%20Equity%20and%20Anti-Stigma%20Toolkit%20%7C%20Mpox%20%7C%20Poxvirus%20%7C%20CDC&amp;wn=DynWidgets&amp;wf=/DynWidgets/&amp;wid=DynWidgets1&amp;mMode=widget&amp;mPage=&amp;mChannel=&amp;componentName=MpoxLocator#/" TargetMode="External"/><Relationship Id="rId1" Type="http://schemas.openxmlformats.org/officeDocument/2006/relationships/slideLayout" Target="../slideLayouts/slideLayout3.xml"/><Relationship Id="rId6" Type="http://schemas.openxmlformats.org/officeDocument/2006/relationships/hyperlink" Target="https://gcc02.safelinks.protection.outlook.com/?url=https%3A%2F%2Fimmunize.us20.list-manage.com%2Ftrack%2Fclick%3Fu%3D79562c0637ffb85fb35458fd1%26id%3Dee5e1361dc%26e%3D26887503b9&amp;data=05%7C02%7Celizabeth.junak%40dhhs.nc.gov%7C461fc8265f1e400504fe08dc57c35c9e%7C7a7681dcb9d0449a85c3ecc26cd7ed19%7C0%7C0%7C638481743789525277%7CUnknown%7CTWFpbGZsb3d8eyJWIjoiMC4wLjAwMDAiLCJQIjoiV2luMzIiLCJBTiI6Ik1haWwiLCJXVCI6Mn0%3D%7C0%7C%7C%7C&amp;sdata=LoWUE6ApP8i6aLknsmPHsQM4Ivl9diuNVpIZX%2BV2%2Fw0%3D&amp;reserved=0" TargetMode="External"/><Relationship Id="rId5" Type="http://schemas.openxmlformats.org/officeDocument/2006/relationships/hyperlink" Target="https://gcc02.safelinks.protection.outlook.com/?url=https%3A%2F%2Fimmunize.us20.list-manage.com%2Ftrack%2Fclick%3Fu%3D79562c0637ffb85fb35458fd1%26id%3D8f0713e30b%26e%3D26887503b9&amp;data=05%7C02%7Celizabeth.junak%40dhhs.nc.gov%7C461fc8265f1e400504fe08dc57c35c9e%7C7a7681dcb9d0449a85c3ecc26cd7ed19%7C0%7C0%7C638481743789518756%7CUnknown%7CTWFpbGZsb3d8eyJWIjoiMC4wLjAwMDAiLCJQIjoiV2luMzIiLCJBTiI6Ik1haWwiLCJXVCI6Mn0%3D%7C0%7C%7C%7C&amp;sdata=4%2FQQ4rr3C9Ysfa83fLaTDrkc6FoxMSS%2ByzcUdX7Hiwo%3D&amp;reserved=0" TargetMode="External"/><Relationship Id="rId4" Type="http://schemas.openxmlformats.org/officeDocument/2006/relationships/hyperlink" Target="https://gcc02.safelinks.protection.outlook.com/?url=https%3A%2F%2Fimmunize.us20.list-manage.com%2Ftrack%2Fclick%3Fu%3D79562c0637ffb85fb35458fd1%26id%3D8e13fdb4ed%26e%3D26887503b9&amp;data=05%7C02%7Celizabeth.junak%40dhhs.nc.gov%7C461fc8265f1e400504fe08dc57c35c9e%7C7a7681dcb9d0449a85c3ecc26cd7ed19%7C0%7C0%7C638481743789512168%7CUnknown%7CTWFpbGZsb3d8eyJWIjoiMC4wLjAwMDAiLCJQIjoiV2luMzIiLCJBTiI6Ik1haWwiLCJXVCI6Mn0%3D%7C0%7C%7C%7C&amp;sdata=z0IWvdxoZE7bXZVL%2BRuo%2F14Di7poBIFsgY9KKrXP8vY%3D&amp;reserved=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cdhhs.gov/blog/2024/06/05/pride-events-and-resources-available-start-pride-month" TargetMode="External"/><Relationship Id="rId2" Type="http://schemas.openxmlformats.org/officeDocument/2006/relationships/hyperlink" Target="https://www.ncdhhs.gov/divisions/public-health/take-pride-now/pride-events-and-resources" TargetMode="Externa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aidsetc.org/aetc-program/north-carolina-hiv-training-and-education-center-unc"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hyperlink" Target="https://signup.e2ma.net/signup/1806647/1766736/" TargetMode="External"/><Relationship Id="rId4" Type="http://schemas.openxmlformats.org/officeDocument/2006/relationships/hyperlink" Target="https://www.ncdhhs.gov/nchtec-provider-trainings/ope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p:txBody>
          <a:bodyPr/>
          <a:lstStyle/>
          <a:p>
            <a:r>
              <a:rPr lang="en-US" dirty="0"/>
              <a:t>Mpox: </a:t>
            </a:r>
            <a:br>
              <a:rPr lang="en-US" dirty="0"/>
            </a:br>
            <a:r>
              <a:rPr lang="en-US" dirty="0"/>
              <a:t>An Update for North Carolina</a:t>
            </a:r>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a:xfrm>
            <a:off x="1479443" y="4097359"/>
            <a:ext cx="6031700" cy="495641"/>
          </a:xfrm>
        </p:spPr>
        <p:txBody>
          <a:bodyPr/>
          <a:lstStyle/>
          <a:p>
            <a:r>
              <a:rPr lang="en-US" dirty="0"/>
              <a:t>Moderator: </a:t>
            </a:r>
          </a:p>
          <a:p>
            <a:r>
              <a:rPr lang="en-US" dirty="0"/>
              <a:t>Christopher Hurt, MD, FIDSA</a:t>
            </a:r>
          </a:p>
          <a:p>
            <a:r>
              <a:rPr lang="en-US" dirty="0"/>
              <a:t>Emma Doran, MD, MPH</a:t>
            </a:r>
          </a:p>
          <a:p>
            <a:r>
              <a:rPr lang="en-US" dirty="0"/>
              <a:t>Carrie Blanchard, PharmD, MPH</a:t>
            </a:r>
          </a:p>
        </p:txBody>
      </p:sp>
      <p:sp>
        <p:nvSpPr>
          <p:cNvPr id="7" name="Text Placeholder 6">
            <a:extLst>
              <a:ext uri="{FF2B5EF4-FFF2-40B4-BE49-F238E27FC236}">
                <a16:creationId xmlns:a16="http://schemas.microsoft.com/office/drawing/2014/main" id="{236C4969-A995-8946-A121-625D52800F42}"/>
              </a:ext>
            </a:extLst>
          </p:cNvPr>
          <p:cNvSpPr>
            <a:spLocks noGrp="1"/>
          </p:cNvSpPr>
          <p:nvPr>
            <p:ph type="body" sz="quarter" idx="11"/>
          </p:nvPr>
        </p:nvSpPr>
        <p:spPr>
          <a:xfrm>
            <a:off x="1479443" y="5239587"/>
            <a:ext cx="5217762" cy="495641"/>
          </a:xfrm>
        </p:spPr>
        <p:txBody>
          <a:bodyPr/>
          <a:lstStyle/>
          <a:p>
            <a:r>
              <a:rPr lang="en-US" dirty="0">
                <a:solidFill>
                  <a:srgbClr val="8096B6"/>
                </a:solidFill>
              </a:rPr>
              <a:t>June 21, 2024</a:t>
            </a:r>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4C5CA3-1ECB-83F3-744E-4BF42DA67523}"/>
              </a:ext>
            </a:extLst>
          </p:cNvPr>
          <p:cNvSpPr>
            <a:spLocks noGrp="1"/>
          </p:cNvSpPr>
          <p:nvPr>
            <p:ph type="title"/>
          </p:nvPr>
        </p:nvSpPr>
        <p:spPr/>
        <p:txBody>
          <a:bodyPr/>
          <a:lstStyle/>
          <a:p>
            <a:r>
              <a:rPr lang="en-US" dirty="0"/>
              <a:t>Mpox 6 Month Epi Curve </a:t>
            </a:r>
          </a:p>
        </p:txBody>
      </p:sp>
      <p:sp>
        <p:nvSpPr>
          <p:cNvPr id="6" name="Date Placeholder 10">
            <a:extLst>
              <a:ext uri="{FF2B5EF4-FFF2-40B4-BE49-F238E27FC236}">
                <a16:creationId xmlns:a16="http://schemas.microsoft.com/office/drawing/2014/main" id="{25F3E358-B5EE-7F2A-1E54-DE3681898B76}"/>
              </a:ext>
            </a:extLst>
          </p:cNvPr>
          <p:cNvSpPr txBox="1">
            <a:spLocks/>
          </p:cNvSpPr>
          <p:nvPr/>
        </p:nvSpPr>
        <p:spPr>
          <a:xfrm>
            <a:off x="467594" y="6356353"/>
            <a:ext cx="7434202"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200" dirty="0"/>
              <a:t>https://www.ncdhhs.gov/2022-23-mpox-surveillance-data/open</a:t>
            </a:r>
          </a:p>
        </p:txBody>
      </p:sp>
      <p:pic>
        <p:nvPicPr>
          <p:cNvPr id="2" name="Picture 1">
            <a:extLst>
              <a:ext uri="{FF2B5EF4-FFF2-40B4-BE49-F238E27FC236}">
                <a16:creationId xmlns:a16="http://schemas.microsoft.com/office/drawing/2014/main" id="{F42D123F-D9D7-6002-E889-0EE9B0047EBF}"/>
              </a:ext>
            </a:extLst>
          </p:cNvPr>
          <p:cNvPicPr>
            <a:picLocks noChangeAspect="1"/>
          </p:cNvPicPr>
          <p:nvPr/>
        </p:nvPicPr>
        <p:blipFill>
          <a:blip r:embed="rId2"/>
          <a:stretch>
            <a:fillRect/>
          </a:stretch>
        </p:blipFill>
        <p:spPr>
          <a:xfrm>
            <a:off x="468923" y="1777925"/>
            <a:ext cx="8315011" cy="4357228"/>
          </a:xfrm>
          <a:prstGeom prst="rect">
            <a:avLst/>
          </a:prstGeom>
        </p:spPr>
      </p:pic>
    </p:spTree>
    <p:extLst>
      <p:ext uri="{BB962C8B-B14F-4D97-AF65-F5344CB8AC3E}">
        <p14:creationId xmlns:p14="http://schemas.microsoft.com/office/powerpoint/2010/main" val="318220451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990E8C-8455-B7C4-0C54-BB50C88DF5E9}"/>
              </a:ext>
            </a:extLst>
          </p:cNvPr>
          <p:cNvSpPr>
            <a:spLocks noGrp="1"/>
          </p:cNvSpPr>
          <p:nvPr>
            <p:ph type="body" sz="quarter" idx="11"/>
          </p:nvPr>
        </p:nvSpPr>
        <p:spPr>
          <a:xfrm>
            <a:off x="467594" y="1710584"/>
            <a:ext cx="7886372" cy="2986087"/>
          </a:xfrm>
        </p:spPr>
        <p:txBody>
          <a:bodyPr lIns="91440" tIns="45720" rIns="91440" bIns="45720" anchor="t"/>
          <a:lstStyle/>
          <a:p>
            <a:r>
              <a:rPr lang="en-US" sz="1800" dirty="0">
                <a:cs typeface="Arial"/>
              </a:rPr>
              <a:t>Expanded wastewater testing to four Charlotte, three Raleigh, one Buncombe, one Greensboro, and one Greenville site in November 2023</a:t>
            </a:r>
          </a:p>
          <a:p>
            <a:r>
              <a:rPr lang="en-US" sz="1800" dirty="0">
                <a:cs typeface="Arial"/>
              </a:rPr>
              <a:t>Three </a:t>
            </a:r>
            <a:r>
              <a:rPr lang="en-US" sz="1800" dirty="0">
                <a:cs typeface="Arial"/>
                <a:hlinkClick r:id="rId2"/>
              </a:rPr>
              <a:t>WastewaterSCAN</a:t>
            </a:r>
            <a:r>
              <a:rPr lang="en-US" sz="1800" dirty="0">
                <a:cs typeface="Arial"/>
              </a:rPr>
              <a:t> sites at Kinston (October 2022), Wilson (September 2023) and Winston-Salem (August 2022).</a:t>
            </a:r>
          </a:p>
          <a:p>
            <a:r>
              <a:rPr lang="en-US" sz="1800" dirty="0">
                <a:cs typeface="Arial"/>
              </a:rPr>
              <a:t>A partnership with CDC </a:t>
            </a:r>
            <a:r>
              <a:rPr lang="en-US" sz="1800">
                <a:cs typeface="Arial"/>
              </a:rPr>
              <a:t>provides wastewater</a:t>
            </a:r>
            <a:r>
              <a:rPr lang="en-US" sz="1800" dirty="0">
                <a:cs typeface="Arial"/>
              </a:rPr>
              <a:t> testing</a:t>
            </a:r>
            <a:r>
              <a:rPr lang="en-US" sz="1800">
                <a:cs typeface="Arial"/>
              </a:rPr>
              <a:t> and results </a:t>
            </a:r>
            <a:r>
              <a:rPr lang="en-US" sz="1800" dirty="0">
                <a:cs typeface="Arial"/>
              </a:rPr>
              <a:t>in Cherokee, </a:t>
            </a:r>
            <a:r>
              <a:rPr lang="en-US" sz="1800">
                <a:cs typeface="Arial"/>
              </a:rPr>
              <a:t>Kinston</a:t>
            </a:r>
            <a:r>
              <a:rPr lang="en-US" sz="1800" dirty="0">
                <a:cs typeface="Arial"/>
              </a:rPr>
              <a:t>, two sites in Salisbury, the Town of Boone, and Wallace.</a:t>
            </a:r>
            <a:endParaRPr lang="en-US" sz="1800" dirty="0"/>
          </a:p>
        </p:txBody>
      </p:sp>
      <p:sp>
        <p:nvSpPr>
          <p:cNvPr id="3" name="Title 2">
            <a:extLst>
              <a:ext uri="{FF2B5EF4-FFF2-40B4-BE49-F238E27FC236}">
                <a16:creationId xmlns:a16="http://schemas.microsoft.com/office/drawing/2014/main" id="{96F87C85-CC88-A2BA-1A5D-27BB37FE4276}"/>
              </a:ext>
            </a:extLst>
          </p:cNvPr>
          <p:cNvSpPr>
            <a:spLocks noGrp="1"/>
          </p:cNvSpPr>
          <p:nvPr>
            <p:ph type="title"/>
          </p:nvPr>
        </p:nvSpPr>
        <p:spPr/>
        <p:txBody>
          <a:bodyPr/>
          <a:lstStyle/>
          <a:p>
            <a:r>
              <a:rPr lang="en-US" dirty="0"/>
              <a:t>Mpox Wastewater Testing</a:t>
            </a:r>
          </a:p>
        </p:txBody>
      </p:sp>
      <p:pic>
        <p:nvPicPr>
          <p:cNvPr id="4" name="Picture 3">
            <a:extLst>
              <a:ext uri="{FF2B5EF4-FFF2-40B4-BE49-F238E27FC236}">
                <a16:creationId xmlns:a16="http://schemas.microsoft.com/office/drawing/2014/main" id="{292A5937-E66D-42BC-48C9-EAF8446346E2}"/>
              </a:ext>
            </a:extLst>
          </p:cNvPr>
          <p:cNvPicPr>
            <a:picLocks noChangeAspect="1"/>
          </p:cNvPicPr>
          <p:nvPr/>
        </p:nvPicPr>
        <p:blipFill>
          <a:blip r:embed="rId3"/>
          <a:stretch>
            <a:fillRect/>
          </a:stretch>
        </p:blipFill>
        <p:spPr>
          <a:xfrm>
            <a:off x="897665" y="4094481"/>
            <a:ext cx="7068334" cy="2469202"/>
          </a:xfrm>
          <a:prstGeom prst="rect">
            <a:avLst/>
          </a:prstGeom>
        </p:spPr>
      </p:pic>
    </p:spTree>
    <p:extLst>
      <p:ext uri="{BB962C8B-B14F-4D97-AF65-F5344CB8AC3E}">
        <p14:creationId xmlns:p14="http://schemas.microsoft.com/office/powerpoint/2010/main" val="121069654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68D92C-1923-520F-E67D-E1CBDFB17056}"/>
              </a:ext>
            </a:extLst>
          </p:cNvPr>
          <p:cNvSpPr>
            <a:spLocks noGrp="1"/>
          </p:cNvSpPr>
          <p:nvPr>
            <p:ph type="title"/>
          </p:nvPr>
        </p:nvSpPr>
        <p:spPr/>
        <p:txBody>
          <a:bodyPr/>
          <a:lstStyle/>
          <a:p>
            <a:r>
              <a:rPr lang="en-US" dirty="0"/>
              <a:t>Mpox Map</a:t>
            </a:r>
          </a:p>
        </p:txBody>
      </p:sp>
      <p:sp>
        <p:nvSpPr>
          <p:cNvPr id="4" name="Date Placeholder 10">
            <a:extLst>
              <a:ext uri="{FF2B5EF4-FFF2-40B4-BE49-F238E27FC236}">
                <a16:creationId xmlns:a16="http://schemas.microsoft.com/office/drawing/2014/main" id="{62992668-E3D3-6464-86AD-8BE25E33707F}"/>
              </a:ext>
            </a:extLst>
          </p:cNvPr>
          <p:cNvSpPr txBox="1">
            <a:spLocks/>
          </p:cNvSpPr>
          <p:nvPr/>
        </p:nvSpPr>
        <p:spPr>
          <a:xfrm>
            <a:off x="467594" y="6356353"/>
            <a:ext cx="7434202"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200" dirty="0"/>
              <a:t>https://www.ncdhhs.gov/2022-23-mpox-surveillance-data/open</a:t>
            </a:r>
          </a:p>
        </p:txBody>
      </p:sp>
      <p:pic>
        <p:nvPicPr>
          <p:cNvPr id="2" name="Picture 1">
            <a:extLst>
              <a:ext uri="{FF2B5EF4-FFF2-40B4-BE49-F238E27FC236}">
                <a16:creationId xmlns:a16="http://schemas.microsoft.com/office/drawing/2014/main" id="{4C0D96B2-3470-B749-7BF0-27A9BDA803C9}"/>
              </a:ext>
            </a:extLst>
          </p:cNvPr>
          <p:cNvPicPr>
            <a:picLocks noChangeAspect="1"/>
          </p:cNvPicPr>
          <p:nvPr/>
        </p:nvPicPr>
        <p:blipFill>
          <a:blip r:embed="rId2"/>
          <a:stretch>
            <a:fillRect/>
          </a:stretch>
        </p:blipFill>
        <p:spPr>
          <a:xfrm>
            <a:off x="0" y="1573835"/>
            <a:ext cx="9144000" cy="4782153"/>
          </a:xfrm>
          <a:prstGeom prst="rect">
            <a:avLst/>
          </a:prstGeom>
        </p:spPr>
      </p:pic>
    </p:spTree>
    <p:extLst>
      <p:ext uri="{BB962C8B-B14F-4D97-AF65-F5344CB8AC3E}">
        <p14:creationId xmlns:p14="http://schemas.microsoft.com/office/powerpoint/2010/main" val="58086007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C3FA-2627-7245-B8AE-0DD77342344E}"/>
              </a:ext>
            </a:extLst>
          </p:cNvPr>
          <p:cNvSpPr>
            <a:spLocks noGrp="1"/>
          </p:cNvSpPr>
          <p:nvPr>
            <p:ph type="title"/>
          </p:nvPr>
        </p:nvSpPr>
        <p:spPr/>
        <p:txBody>
          <a:bodyPr/>
          <a:lstStyle/>
          <a:p>
            <a:r>
              <a:rPr lang="en-US" dirty="0"/>
              <a:t>Clinical</a:t>
            </a:r>
          </a:p>
        </p:txBody>
      </p:sp>
    </p:spTree>
    <p:extLst>
      <p:ext uri="{BB962C8B-B14F-4D97-AF65-F5344CB8AC3E}">
        <p14:creationId xmlns:p14="http://schemas.microsoft.com/office/powerpoint/2010/main" val="111458794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C05ACC-90BA-0AD8-CE64-46A8CD5D54B0}"/>
              </a:ext>
            </a:extLst>
          </p:cNvPr>
          <p:cNvSpPr>
            <a:spLocks noGrp="1"/>
          </p:cNvSpPr>
          <p:nvPr>
            <p:ph type="body" sz="quarter" idx="11"/>
          </p:nvPr>
        </p:nvSpPr>
        <p:spPr>
          <a:xfrm>
            <a:off x="467594" y="1701769"/>
            <a:ext cx="7886372" cy="5041932"/>
          </a:xfrm>
        </p:spPr>
        <p:txBody>
          <a:bodyPr/>
          <a:lstStyle/>
          <a:p>
            <a:r>
              <a:rPr lang="en-US" sz="1600" b="1" dirty="0"/>
              <a:t>Incubation Period</a:t>
            </a:r>
            <a:r>
              <a:rPr lang="en-US" sz="1600" dirty="0"/>
              <a:t>: The incubation period is roughly 1-2 weeks. A person is not contagious during this period. Physicians are currently recommended to monitor patients up to </a:t>
            </a:r>
            <a:r>
              <a:rPr lang="en-US" sz="1600" b="1" dirty="0"/>
              <a:t>21 days</a:t>
            </a:r>
            <a:r>
              <a:rPr lang="en-US" sz="1600" dirty="0"/>
              <a:t>.</a:t>
            </a:r>
          </a:p>
          <a:p>
            <a:r>
              <a:rPr lang="en-US" sz="1600" b="1" dirty="0"/>
              <a:t>Prodrome</a:t>
            </a:r>
            <a:r>
              <a:rPr lang="en-US" sz="1600" dirty="0"/>
              <a:t>: Symptoms may include fever, malaise, headache, sore throat, or cough, and (in many cases) swollen lymph nodes. Lymphadenopathy is a characteristic feature of mpox, and lymph nodes may swell in the neck (submandibular &amp; cervical), armpits (axillary), or groin (inguinal) and can occur on both sides of the body or just one. A person may be contagious during this period. Instruct patients to isolate if they develop symptoms.</a:t>
            </a:r>
          </a:p>
          <a:p>
            <a:r>
              <a:rPr lang="en-US" sz="1600" b="1" dirty="0"/>
              <a:t>Rash</a:t>
            </a:r>
            <a:r>
              <a:rPr lang="en-US" sz="1600" dirty="0"/>
              <a:t>: Many of the recent cases have only had localized lesions and have not presented with diffuse rash often seen in figures. People with mpox infection develop lesions that typically progress from papules, macules, vesicles, pustules, and then scabs. </a:t>
            </a:r>
            <a:r>
              <a:rPr lang="en-US" sz="1600" b="1" dirty="0"/>
              <a:t>A person is contagious until after all the scabs on the skin have fallen off and a fresh layer of intact skin has formed underneath</a:t>
            </a:r>
            <a:r>
              <a:rPr lang="en-US" sz="1600" dirty="0"/>
              <a:t>. Decisions regarding discontinuation of isolation precautions at a healthcare facility and at home should be made in consultation with the local or state health department.</a:t>
            </a:r>
          </a:p>
        </p:txBody>
      </p:sp>
      <p:sp>
        <p:nvSpPr>
          <p:cNvPr id="3" name="Title 2">
            <a:extLst>
              <a:ext uri="{FF2B5EF4-FFF2-40B4-BE49-F238E27FC236}">
                <a16:creationId xmlns:a16="http://schemas.microsoft.com/office/drawing/2014/main" id="{E9A66189-5938-3F9E-3C47-5DE14D0E7F83}"/>
              </a:ext>
            </a:extLst>
          </p:cNvPr>
          <p:cNvSpPr>
            <a:spLocks noGrp="1"/>
          </p:cNvSpPr>
          <p:nvPr>
            <p:ph type="title"/>
          </p:nvPr>
        </p:nvSpPr>
        <p:spPr/>
        <p:txBody>
          <a:bodyPr/>
          <a:lstStyle/>
          <a:p>
            <a:r>
              <a:rPr lang="en-US" dirty="0"/>
              <a:t>Mpox Disease Stages</a:t>
            </a:r>
          </a:p>
        </p:txBody>
      </p:sp>
      <p:sp>
        <p:nvSpPr>
          <p:cNvPr id="4" name="Date Placeholder 10">
            <a:extLst>
              <a:ext uri="{FF2B5EF4-FFF2-40B4-BE49-F238E27FC236}">
                <a16:creationId xmlns:a16="http://schemas.microsoft.com/office/drawing/2014/main" id="{54DC1458-A94D-A0BE-C170-67BFC176203D}"/>
              </a:ext>
            </a:extLst>
          </p:cNvPr>
          <p:cNvSpPr txBox="1">
            <a:spLocks/>
          </p:cNvSpPr>
          <p:nvPr/>
        </p:nvSpPr>
        <p:spPr>
          <a:xfrm>
            <a:off x="467594" y="6356353"/>
            <a:ext cx="7434202"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200" dirty="0"/>
              <a:t>https://www.ncdhhs.gov/2022-23-mpox-surveillance-data/open</a:t>
            </a:r>
          </a:p>
        </p:txBody>
      </p:sp>
    </p:spTree>
    <p:extLst>
      <p:ext uri="{BB962C8B-B14F-4D97-AF65-F5344CB8AC3E}">
        <p14:creationId xmlns:p14="http://schemas.microsoft.com/office/powerpoint/2010/main" val="236728166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05C0EC-DA7E-2731-6674-B43E91613079}"/>
              </a:ext>
            </a:extLst>
          </p:cNvPr>
          <p:cNvPicPr>
            <a:picLocks noChangeAspect="1"/>
          </p:cNvPicPr>
          <p:nvPr/>
        </p:nvPicPr>
        <p:blipFill rotWithShape="1">
          <a:blip r:embed="rId2"/>
          <a:srcRect r="2244" b="1874"/>
          <a:stretch/>
        </p:blipFill>
        <p:spPr>
          <a:xfrm>
            <a:off x="5997257" y="1320799"/>
            <a:ext cx="3146743" cy="4126777"/>
          </a:xfrm>
          <a:prstGeom prst="rect">
            <a:avLst/>
          </a:prstGeom>
        </p:spPr>
      </p:pic>
      <p:pic>
        <p:nvPicPr>
          <p:cNvPr id="7" name="Picture 6">
            <a:extLst>
              <a:ext uri="{FF2B5EF4-FFF2-40B4-BE49-F238E27FC236}">
                <a16:creationId xmlns:a16="http://schemas.microsoft.com/office/drawing/2014/main" id="{25F248E3-4A58-39E3-6106-05A26C5445B7}"/>
              </a:ext>
            </a:extLst>
          </p:cNvPr>
          <p:cNvPicPr>
            <a:picLocks noChangeAspect="1"/>
          </p:cNvPicPr>
          <p:nvPr/>
        </p:nvPicPr>
        <p:blipFill rotWithShape="1">
          <a:blip r:embed="rId3"/>
          <a:srcRect t="2034" r="1285" b="2029"/>
          <a:stretch/>
        </p:blipFill>
        <p:spPr>
          <a:xfrm>
            <a:off x="0" y="1026160"/>
            <a:ext cx="5997257" cy="4805680"/>
          </a:xfrm>
          <a:prstGeom prst="rect">
            <a:avLst/>
          </a:prstGeom>
        </p:spPr>
      </p:pic>
      <p:sp>
        <p:nvSpPr>
          <p:cNvPr id="8" name="TextBox 7">
            <a:extLst>
              <a:ext uri="{FF2B5EF4-FFF2-40B4-BE49-F238E27FC236}">
                <a16:creationId xmlns:a16="http://schemas.microsoft.com/office/drawing/2014/main" id="{92423659-7E32-4053-5944-C2783F562F0F}"/>
              </a:ext>
            </a:extLst>
          </p:cNvPr>
          <p:cNvSpPr txBox="1"/>
          <p:nvPr/>
        </p:nvSpPr>
        <p:spPr>
          <a:xfrm>
            <a:off x="193040" y="6421120"/>
            <a:ext cx="5296113" cy="276999"/>
          </a:xfrm>
          <a:prstGeom prst="rect">
            <a:avLst/>
          </a:prstGeom>
          <a:noFill/>
        </p:spPr>
        <p:txBody>
          <a:bodyPr wrap="square" rtlCol="0">
            <a:spAutoFit/>
          </a:bodyPr>
          <a:lstStyle/>
          <a:p>
            <a:r>
              <a:rPr lang="en-US" sz="1200" dirty="0"/>
              <a:t>https://www.cdc.gov/poxvirus/mpox/clinicians/clinical-recognition.html</a:t>
            </a:r>
          </a:p>
        </p:txBody>
      </p:sp>
    </p:spTree>
    <p:extLst>
      <p:ext uri="{BB962C8B-B14F-4D97-AF65-F5344CB8AC3E}">
        <p14:creationId xmlns:p14="http://schemas.microsoft.com/office/powerpoint/2010/main" val="309483236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23D615-7057-12DE-7830-80952BDA84F7}"/>
              </a:ext>
            </a:extLst>
          </p:cNvPr>
          <p:cNvSpPr>
            <a:spLocks noGrp="1"/>
          </p:cNvSpPr>
          <p:nvPr>
            <p:ph type="body" sz="quarter" idx="11"/>
          </p:nvPr>
        </p:nvSpPr>
        <p:spPr>
          <a:xfrm>
            <a:off x="467594" y="1778001"/>
            <a:ext cx="7886372" cy="3161506"/>
          </a:xfrm>
        </p:spPr>
        <p:txBody>
          <a:bodyPr/>
          <a:lstStyle/>
          <a:p>
            <a:r>
              <a:rPr lang="en-US" b="1" dirty="0"/>
              <a:t>Proctitis</a:t>
            </a:r>
            <a:r>
              <a:rPr lang="en-US" dirty="0"/>
              <a:t> which may or not be associated with visible vesicular or pustular lesions on the perianal area</a:t>
            </a:r>
          </a:p>
          <a:p>
            <a:r>
              <a:rPr lang="en-US" b="1" dirty="0"/>
              <a:t>Ulcerative pharyngitis or tonsillitis </a:t>
            </a:r>
            <a:r>
              <a:rPr lang="en-US" dirty="0"/>
              <a:t>presenting with sore throat and difficulty swallowing that may limit or prevent oral intake. Ulcerative lesions may be seen on the palatine tonsils or the pharynx</a:t>
            </a:r>
          </a:p>
          <a:p>
            <a:r>
              <a:rPr lang="en-US" b="1" dirty="0"/>
              <a:t>Ocular manifestations </a:t>
            </a:r>
            <a:r>
              <a:rPr lang="en-US" dirty="0"/>
              <a:t>can present as conjunctivitis, blepharitis, periocular cellulitis, keratitis, loss of vision, and subconjunctival nodules</a:t>
            </a:r>
          </a:p>
          <a:p>
            <a:r>
              <a:rPr lang="en-US" b="1" dirty="0"/>
              <a:t>Neurologic manifestations </a:t>
            </a:r>
            <a:r>
              <a:rPr lang="en-US" dirty="0"/>
              <a:t>including encephalitis and encephalomyelitis</a:t>
            </a:r>
            <a:endParaRPr lang="en-US" b="1" dirty="0"/>
          </a:p>
        </p:txBody>
      </p:sp>
      <p:sp>
        <p:nvSpPr>
          <p:cNvPr id="3" name="Title 2">
            <a:extLst>
              <a:ext uri="{FF2B5EF4-FFF2-40B4-BE49-F238E27FC236}">
                <a16:creationId xmlns:a16="http://schemas.microsoft.com/office/drawing/2014/main" id="{111C4BFD-81E2-224A-2709-8218049E3524}"/>
              </a:ext>
            </a:extLst>
          </p:cNvPr>
          <p:cNvSpPr>
            <a:spLocks noGrp="1"/>
          </p:cNvSpPr>
          <p:nvPr>
            <p:ph type="title"/>
          </p:nvPr>
        </p:nvSpPr>
        <p:spPr/>
        <p:txBody>
          <a:bodyPr/>
          <a:lstStyle/>
          <a:p>
            <a:r>
              <a:rPr lang="en-US" dirty="0"/>
              <a:t>Complications</a:t>
            </a:r>
          </a:p>
        </p:txBody>
      </p:sp>
      <p:sp>
        <p:nvSpPr>
          <p:cNvPr id="5" name="TextBox 4">
            <a:extLst>
              <a:ext uri="{FF2B5EF4-FFF2-40B4-BE49-F238E27FC236}">
                <a16:creationId xmlns:a16="http://schemas.microsoft.com/office/drawing/2014/main" id="{8B4F2AE1-3700-FFF7-7B03-899AE583BA72}"/>
              </a:ext>
            </a:extLst>
          </p:cNvPr>
          <p:cNvSpPr txBox="1"/>
          <p:nvPr/>
        </p:nvSpPr>
        <p:spPr>
          <a:xfrm>
            <a:off x="335280" y="6525399"/>
            <a:ext cx="7477760" cy="276999"/>
          </a:xfrm>
          <a:prstGeom prst="rect">
            <a:avLst/>
          </a:prstGeom>
          <a:noFill/>
        </p:spPr>
        <p:txBody>
          <a:bodyPr wrap="square" rtlCol="0">
            <a:spAutoFit/>
          </a:bodyPr>
          <a:lstStyle/>
          <a:p>
            <a:r>
              <a:rPr lang="en-US" sz="1200" dirty="0"/>
              <a:t>https://www.uptodate.com/contents/epidemiology-clinical-manifestations-and-diagnosis-of-mpox-monkeypox</a:t>
            </a:r>
          </a:p>
        </p:txBody>
      </p:sp>
    </p:spTree>
    <p:extLst>
      <p:ext uri="{BB962C8B-B14F-4D97-AF65-F5344CB8AC3E}">
        <p14:creationId xmlns:p14="http://schemas.microsoft.com/office/powerpoint/2010/main" val="152154731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C9598-2396-E9B6-317C-B5A932A22404}"/>
              </a:ext>
            </a:extLst>
          </p:cNvPr>
          <p:cNvSpPr>
            <a:spLocks noGrp="1"/>
          </p:cNvSpPr>
          <p:nvPr>
            <p:ph type="body" sz="quarter" idx="11"/>
          </p:nvPr>
        </p:nvSpPr>
        <p:spPr>
          <a:xfrm>
            <a:off x="467594" y="1768415"/>
            <a:ext cx="7886372" cy="4612065"/>
          </a:xfrm>
        </p:spPr>
        <p:txBody>
          <a:bodyPr/>
          <a:lstStyle/>
          <a:p>
            <a:r>
              <a:rPr lang="en-US" sz="2000" dirty="0"/>
              <a:t>People with HIV-associated immunosuppression (CD4 T lymphocyte [CD4] cell count &lt;200 cells/mm3 and especially &lt;50 cells/mm3) can be at increased risk of severe mpox.</a:t>
            </a:r>
          </a:p>
          <a:p>
            <a:r>
              <a:rPr lang="en-US" sz="2000" dirty="0"/>
              <a:t>Vaccination with JYNNEOS is considered safe for people who are immunocompromised, including those with HIV or primary immunodeficiency or from immunosuppressive therapies.</a:t>
            </a:r>
          </a:p>
          <a:p>
            <a:r>
              <a:rPr lang="en-US" sz="2000" dirty="0"/>
              <a:t>People with mpox and HIV not presently taking antiretroviral therapy (ART) should initiate ART as soon as possible to improve immune function; ART should ideally be started at the same time as mpox therapy.</a:t>
            </a:r>
          </a:p>
          <a:p>
            <a:r>
              <a:rPr lang="en-US" sz="2000" dirty="0"/>
              <a:t>Antiviral treatment(s) for mpox have minimal interaction with ART and with common immunosuppressive medications.</a:t>
            </a:r>
          </a:p>
        </p:txBody>
      </p:sp>
      <p:sp>
        <p:nvSpPr>
          <p:cNvPr id="3" name="Title 2">
            <a:extLst>
              <a:ext uri="{FF2B5EF4-FFF2-40B4-BE49-F238E27FC236}">
                <a16:creationId xmlns:a16="http://schemas.microsoft.com/office/drawing/2014/main" id="{C268D92C-1923-520F-E67D-E1CBDFB17056}"/>
              </a:ext>
            </a:extLst>
          </p:cNvPr>
          <p:cNvSpPr>
            <a:spLocks noGrp="1"/>
          </p:cNvSpPr>
          <p:nvPr>
            <p:ph type="title"/>
          </p:nvPr>
        </p:nvSpPr>
        <p:spPr/>
        <p:txBody>
          <a:bodyPr/>
          <a:lstStyle/>
          <a:p>
            <a:r>
              <a:rPr lang="en-US" dirty="0"/>
              <a:t>Mpox in PLWH</a:t>
            </a:r>
          </a:p>
        </p:txBody>
      </p:sp>
      <p:sp>
        <p:nvSpPr>
          <p:cNvPr id="4" name="Date Placeholder 10">
            <a:extLst>
              <a:ext uri="{FF2B5EF4-FFF2-40B4-BE49-F238E27FC236}">
                <a16:creationId xmlns:a16="http://schemas.microsoft.com/office/drawing/2014/main" id="{102EF9A1-316B-D424-F5BD-FC5C0FD98549}"/>
              </a:ext>
            </a:extLst>
          </p:cNvPr>
          <p:cNvSpPr txBox="1">
            <a:spLocks/>
          </p:cNvSpPr>
          <p:nvPr/>
        </p:nvSpPr>
        <p:spPr>
          <a:xfrm>
            <a:off x="467594" y="6492875"/>
            <a:ext cx="8150195"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200" dirty="0"/>
              <a:t>https://www.cdc.gov/poxvirus/mpox/clinicians/people-with-HIV.html</a:t>
            </a:r>
          </a:p>
        </p:txBody>
      </p:sp>
    </p:spTree>
    <p:extLst>
      <p:ext uri="{BB962C8B-B14F-4D97-AF65-F5344CB8AC3E}">
        <p14:creationId xmlns:p14="http://schemas.microsoft.com/office/powerpoint/2010/main" val="92261223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26CDF-1AEF-E94F-467E-1486ABAC97F3}"/>
              </a:ext>
            </a:extLst>
          </p:cNvPr>
          <p:cNvSpPr>
            <a:spLocks noGrp="1"/>
          </p:cNvSpPr>
          <p:nvPr>
            <p:ph type="body" sz="quarter" idx="11"/>
          </p:nvPr>
        </p:nvSpPr>
        <p:spPr>
          <a:xfrm>
            <a:off x="467594" y="1701768"/>
            <a:ext cx="7886372" cy="5054632"/>
          </a:xfrm>
        </p:spPr>
        <p:txBody>
          <a:bodyPr/>
          <a:lstStyle/>
          <a:p>
            <a:r>
              <a:rPr lang="en-US" sz="2000" dirty="0"/>
              <a:t>Human-to-human transmission of monkeypox virus can occur through several routes. These include:</a:t>
            </a:r>
          </a:p>
          <a:p>
            <a:pPr lvl="2"/>
            <a:r>
              <a:rPr lang="en-US" sz="2000" dirty="0"/>
              <a:t>Close contact with infectious skin lesions. The current global outbreak in nonendemic countries has been primarily associated with close intimate contact, such as during sexual activity.</a:t>
            </a:r>
          </a:p>
          <a:p>
            <a:pPr lvl="2"/>
            <a:r>
              <a:rPr lang="en-US" sz="2000" dirty="0"/>
              <a:t>Indirect contact with infectious fluid (</a:t>
            </a:r>
            <a:r>
              <a:rPr lang="en-US" sz="2000" dirty="0" err="1"/>
              <a:t>eg</a:t>
            </a:r>
            <a:r>
              <a:rPr lang="en-US" sz="2000" dirty="0"/>
              <a:t>, on contaminated linens).</a:t>
            </a:r>
          </a:p>
          <a:p>
            <a:pPr lvl="2"/>
            <a:r>
              <a:rPr lang="en-US" sz="2000" dirty="0"/>
              <a:t>Percutaneous inoculation via needlestick injuries from supplies used to collect cutaneous lesion samples.</a:t>
            </a:r>
          </a:p>
          <a:p>
            <a:pPr lvl="2"/>
            <a:r>
              <a:rPr lang="en-US" sz="2000" dirty="0"/>
              <a:t>Large respiratory droplets. For this to occur, prolonged face-to-face contact may be required (</a:t>
            </a:r>
            <a:r>
              <a:rPr lang="en-US" sz="2000" dirty="0" err="1"/>
              <a:t>eg</a:t>
            </a:r>
            <a:r>
              <a:rPr lang="en-US" sz="2000" dirty="0"/>
              <a:t>, within a six-foot radius for ≥3 hours in the absence of PPE). </a:t>
            </a:r>
            <a:endParaRPr lang="en-US" dirty="0"/>
          </a:p>
        </p:txBody>
      </p:sp>
      <p:sp>
        <p:nvSpPr>
          <p:cNvPr id="3" name="Title 2">
            <a:extLst>
              <a:ext uri="{FF2B5EF4-FFF2-40B4-BE49-F238E27FC236}">
                <a16:creationId xmlns:a16="http://schemas.microsoft.com/office/drawing/2014/main" id="{0301F0BD-C27E-4AE0-9CBE-26BE8A652788}"/>
              </a:ext>
            </a:extLst>
          </p:cNvPr>
          <p:cNvSpPr>
            <a:spLocks noGrp="1"/>
          </p:cNvSpPr>
          <p:nvPr>
            <p:ph type="title"/>
          </p:nvPr>
        </p:nvSpPr>
        <p:spPr/>
        <p:txBody>
          <a:bodyPr/>
          <a:lstStyle/>
          <a:p>
            <a:r>
              <a:rPr lang="en-US" dirty="0"/>
              <a:t>Mpox Transmission</a:t>
            </a:r>
          </a:p>
        </p:txBody>
      </p:sp>
      <p:sp>
        <p:nvSpPr>
          <p:cNvPr id="4" name="Date Placeholder 10">
            <a:extLst>
              <a:ext uri="{FF2B5EF4-FFF2-40B4-BE49-F238E27FC236}">
                <a16:creationId xmlns:a16="http://schemas.microsoft.com/office/drawing/2014/main" id="{5D575DAD-A6BB-E303-8963-F332BC7B5348}"/>
              </a:ext>
            </a:extLst>
          </p:cNvPr>
          <p:cNvSpPr txBox="1">
            <a:spLocks/>
          </p:cNvSpPr>
          <p:nvPr/>
        </p:nvSpPr>
        <p:spPr>
          <a:xfrm>
            <a:off x="467594" y="6356353"/>
            <a:ext cx="7434202"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200" dirty="0"/>
              <a:t>https://www.ncdhhs.gov/2022-23-mpox-surveillance-data/open</a:t>
            </a:r>
          </a:p>
        </p:txBody>
      </p:sp>
    </p:spTree>
    <p:extLst>
      <p:ext uri="{BB962C8B-B14F-4D97-AF65-F5344CB8AC3E}">
        <p14:creationId xmlns:p14="http://schemas.microsoft.com/office/powerpoint/2010/main" val="410251455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B60EB5-7757-170B-3ABD-D5E96A714216}"/>
              </a:ext>
            </a:extLst>
          </p:cNvPr>
          <p:cNvSpPr>
            <a:spLocks noGrp="1"/>
          </p:cNvSpPr>
          <p:nvPr>
            <p:ph type="body" sz="quarter" idx="11"/>
          </p:nvPr>
        </p:nvSpPr>
        <p:spPr>
          <a:xfrm>
            <a:off x="178904" y="1850856"/>
            <a:ext cx="3419061" cy="4291528"/>
          </a:xfrm>
        </p:spPr>
        <p:txBody>
          <a:bodyPr/>
          <a:lstStyle/>
          <a:p>
            <a:pPr marL="0" indent="0">
              <a:spcAft>
                <a:spcPts val="600"/>
              </a:spcAft>
            </a:pPr>
            <a:r>
              <a:rPr lang="en-US" sz="1700" dirty="0"/>
              <a:t>Mpox is diagnosed using real time PCR tests. </a:t>
            </a:r>
          </a:p>
          <a:p>
            <a:pPr marL="0" indent="0">
              <a:spcAft>
                <a:spcPts val="600"/>
              </a:spcAft>
            </a:pPr>
            <a:r>
              <a:rPr lang="en-US" sz="1700" dirty="0"/>
              <a:t>Clinicians should collect two swabs from each lesion (generally from 2-3 lesions) in case additional testing, such as clade-specific testing, is needed for these patients.</a:t>
            </a:r>
          </a:p>
          <a:p>
            <a:pPr marL="0" indent="0">
              <a:spcAft>
                <a:spcPts val="600"/>
              </a:spcAft>
            </a:pPr>
            <a:r>
              <a:rPr lang="en-US" sz="1700" dirty="0"/>
              <a:t>PPE used by healthcare personnel should include:</a:t>
            </a:r>
          </a:p>
          <a:p>
            <a:pPr marL="285750" lvl="2" indent="-285750">
              <a:spcAft>
                <a:spcPts val="0"/>
              </a:spcAft>
            </a:pPr>
            <a:r>
              <a:rPr lang="en-US" sz="1700" dirty="0"/>
              <a:t>Gown</a:t>
            </a:r>
          </a:p>
          <a:p>
            <a:pPr marL="285750" lvl="2" indent="-285750">
              <a:spcAft>
                <a:spcPts val="0"/>
              </a:spcAft>
            </a:pPr>
            <a:r>
              <a:rPr lang="en-US" sz="1700" dirty="0"/>
              <a:t>Gloves</a:t>
            </a:r>
          </a:p>
          <a:p>
            <a:pPr marL="285750" lvl="2" indent="-285750">
              <a:spcAft>
                <a:spcPts val="0"/>
              </a:spcAft>
            </a:pPr>
            <a:r>
              <a:rPr lang="en-US" sz="1700" dirty="0"/>
              <a:t>Eye protection </a:t>
            </a:r>
          </a:p>
          <a:p>
            <a:pPr marL="285750" lvl="2" indent="-285750">
              <a:spcAft>
                <a:spcPts val="0"/>
              </a:spcAft>
            </a:pPr>
            <a:r>
              <a:rPr lang="en-US" sz="1700" dirty="0"/>
              <a:t>NIOSH-approved particulate respirator equipped with N95 filters or higher</a:t>
            </a:r>
          </a:p>
        </p:txBody>
      </p:sp>
      <p:sp>
        <p:nvSpPr>
          <p:cNvPr id="3" name="Title 2">
            <a:extLst>
              <a:ext uri="{FF2B5EF4-FFF2-40B4-BE49-F238E27FC236}">
                <a16:creationId xmlns:a16="http://schemas.microsoft.com/office/drawing/2014/main" id="{AC23D1C6-7203-A1BB-65DE-B0AE8E076B19}"/>
              </a:ext>
            </a:extLst>
          </p:cNvPr>
          <p:cNvSpPr>
            <a:spLocks noGrp="1"/>
          </p:cNvSpPr>
          <p:nvPr>
            <p:ph type="title"/>
          </p:nvPr>
        </p:nvSpPr>
        <p:spPr>
          <a:xfrm>
            <a:off x="467594" y="1052853"/>
            <a:ext cx="3060797" cy="648915"/>
          </a:xfrm>
        </p:spPr>
        <p:txBody>
          <a:bodyPr/>
          <a:lstStyle/>
          <a:p>
            <a:r>
              <a:rPr lang="en-US" dirty="0"/>
              <a:t>Mpox Testing</a:t>
            </a:r>
          </a:p>
        </p:txBody>
      </p:sp>
      <p:sp>
        <p:nvSpPr>
          <p:cNvPr id="4" name="Date Placeholder 10">
            <a:extLst>
              <a:ext uri="{FF2B5EF4-FFF2-40B4-BE49-F238E27FC236}">
                <a16:creationId xmlns:a16="http://schemas.microsoft.com/office/drawing/2014/main" id="{DDC1FE97-12BB-AF31-06CB-164A56817C32}"/>
              </a:ext>
            </a:extLst>
          </p:cNvPr>
          <p:cNvSpPr txBox="1">
            <a:spLocks/>
          </p:cNvSpPr>
          <p:nvPr/>
        </p:nvSpPr>
        <p:spPr>
          <a:xfrm>
            <a:off x="467594" y="6492875"/>
            <a:ext cx="7632797"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200" dirty="0"/>
              <a:t>https://epi.dph.ncdhhs.gov/cd/lhds/manuals/cd/monkeypox/MonkeypoxCollectionandShippingInfographic.pdf</a:t>
            </a:r>
          </a:p>
        </p:txBody>
      </p:sp>
      <p:pic>
        <p:nvPicPr>
          <p:cNvPr id="6" name="Picture 5">
            <a:extLst>
              <a:ext uri="{FF2B5EF4-FFF2-40B4-BE49-F238E27FC236}">
                <a16:creationId xmlns:a16="http://schemas.microsoft.com/office/drawing/2014/main" id="{39A14B7F-788A-4D97-718A-96B1AF509DB6}"/>
              </a:ext>
            </a:extLst>
          </p:cNvPr>
          <p:cNvPicPr>
            <a:picLocks noChangeAspect="1"/>
          </p:cNvPicPr>
          <p:nvPr/>
        </p:nvPicPr>
        <p:blipFill>
          <a:blip r:embed="rId2"/>
          <a:stretch>
            <a:fillRect/>
          </a:stretch>
        </p:blipFill>
        <p:spPr>
          <a:xfrm>
            <a:off x="3842727" y="152746"/>
            <a:ext cx="4764105" cy="6164883"/>
          </a:xfrm>
          <a:prstGeom prst="rect">
            <a:avLst/>
          </a:prstGeom>
        </p:spPr>
      </p:pic>
    </p:spTree>
    <p:extLst>
      <p:ext uri="{BB962C8B-B14F-4D97-AF65-F5344CB8AC3E}">
        <p14:creationId xmlns:p14="http://schemas.microsoft.com/office/powerpoint/2010/main" val="10409216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CAD-A11A-CA45-A5AA-A99725168826}"/>
              </a:ext>
            </a:extLst>
          </p:cNvPr>
          <p:cNvSpPr>
            <a:spLocks noGrp="1"/>
          </p:cNvSpPr>
          <p:nvPr>
            <p:ph type="title"/>
          </p:nvPr>
        </p:nvSpPr>
        <p:spPr>
          <a:xfrm>
            <a:off x="1569551" y="2691240"/>
            <a:ext cx="6400800" cy="1143000"/>
          </a:xfrm>
        </p:spPr>
        <p:txBody>
          <a:bodyPr/>
          <a:lstStyle/>
          <a:p>
            <a:r>
              <a:rPr lang="en-US" dirty="0"/>
              <a:t>Epidemiology</a:t>
            </a:r>
          </a:p>
        </p:txBody>
      </p:sp>
    </p:spTree>
    <p:extLst>
      <p:ext uri="{BB962C8B-B14F-4D97-AF65-F5344CB8AC3E}">
        <p14:creationId xmlns:p14="http://schemas.microsoft.com/office/powerpoint/2010/main" val="312650813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C9598-2396-E9B6-317C-B5A932A22404}"/>
              </a:ext>
            </a:extLst>
          </p:cNvPr>
          <p:cNvSpPr>
            <a:spLocks noGrp="1"/>
          </p:cNvSpPr>
          <p:nvPr>
            <p:ph type="body" sz="quarter" idx="11"/>
          </p:nvPr>
        </p:nvSpPr>
        <p:spPr>
          <a:xfrm>
            <a:off x="467594" y="1625600"/>
            <a:ext cx="7886372" cy="5095877"/>
          </a:xfrm>
        </p:spPr>
        <p:txBody>
          <a:bodyPr/>
          <a:lstStyle/>
          <a:p>
            <a:r>
              <a:rPr lang="en-US" sz="2000" dirty="0"/>
              <a:t>No treatment approved specifically for MPXV infections.</a:t>
            </a:r>
          </a:p>
          <a:p>
            <a:r>
              <a:rPr lang="en-US" sz="2000" dirty="0"/>
              <a:t>Supportive care and pain control may not be enough for some patients such as those with weakened immune systems, people who have severe disease (ex hemorrhagic disease, necrotic lesions, sepsis) or involvement of anatomic areas which might results in serious sequelae including scarring and strictures. In these cases, treatment should be considered. </a:t>
            </a:r>
          </a:p>
          <a:p>
            <a:r>
              <a:rPr lang="en-US" sz="2000" dirty="0"/>
              <a:t>Medical countermeasures currently available from the Strategic National Stockpile (SNS) as options for the treatment of mpox include tecovirimat, </a:t>
            </a:r>
            <a:r>
              <a:rPr lang="en-US" sz="2000" dirty="0" err="1"/>
              <a:t>brincidofovir</a:t>
            </a:r>
            <a:r>
              <a:rPr lang="en-US" sz="2000" dirty="0"/>
              <a:t>, and vaccinia immune globulin (VIGIV). Cidofovir is also available commercially.</a:t>
            </a:r>
          </a:p>
        </p:txBody>
      </p:sp>
      <p:sp>
        <p:nvSpPr>
          <p:cNvPr id="3" name="Title 2">
            <a:extLst>
              <a:ext uri="{FF2B5EF4-FFF2-40B4-BE49-F238E27FC236}">
                <a16:creationId xmlns:a16="http://schemas.microsoft.com/office/drawing/2014/main" id="{C268D92C-1923-520F-E67D-E1CBDFB17056}"/>
              </a:ext>
            </a:extLst>
          </p:cNvPr>
          <p:cNvSpPr>
            <a:spLocks noGrp="1"/>
          </p:cNvSpPr>
          <p:nvPr>
            <p:ph type="title"/>
          </p:nvPr>
        </p:nvSpPr>
        <p:spPr/>
        <p:txBody>
          <a:bodyPr/>
          <a:lstStyle/>
          <a:p>
            <a:r>
              <a:rPr lang="en-US" dirty="0"/>
              <a:t>Mpox Treatment</a:t>
            </a:r>
          </a:p>
        </p:txBody>
      </p:sp>
      <p:sp>
        <p:nvSpPr>
          <p:cNvPr id="5" name="Date Placeholder 10">
            <a:extLst>
              <a:ext uri="{FF2B5EF4-FFF2-40B4-BE49-F238E27FC236}">
                <a16:creationId xmlns:a16="http://schemas.microsoft.com/office/drawing/2014/main" id="{2B356F50-04E3-86C5-6EDF-30EE74536ADA}"/>
              </a:ext>
            </a:extLst>
          </p:cNvPr>
          <p:cNvSpPr txBox="1">
            <a:spLocks/>
          </p:cNvSpPr>
          <p:nvPr/>
        </p:nvSpPr>
        <p:spPr>
          <a:xfrm>
            <a:off x="467593" y="6356353"/>
            <a:ext cx="8150195"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200" dirty="0"/>
              <a:t>https://www.cdc.gov/poxvirus/mpox/clinicians/treatment.html?</a:t>
            </a:r>
          </a:p>
        </p:txBody>
      </p:sp>
    </p:spTree>
    <p:extLst>
      <p:ext uri="{BB962C8B-B14F-4D97-AF65-F5344CB8AC3E}">
        <p14:creationId xmlns:p14="http://schemas.microsoft.com/office/powerpoint/2010/main" val="44332576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B8BF12-5CDA-3395-5588-8BB54EC194D1}"/>
              </a:ext>
            </a:extLst>
          </p:cNvPr>
          <p:cNvSpPr>
            <a:spLocks noGrp="1"/>
          </p:cNvSpPr>
          <p:nvPr>
            <p:ph type="body" sz="quarter" idx="11"/>
          </p:nvPr>
        </p:nvSpPr>
        <p:spPr>
          <a:xfrm>
            <a:off x="467594" y="1554481"/>
            <a:ext cx="8026166" cy="5140960"/>
          </a:xfrm>
        </p:spPr>
        <p:txBody>
          <a:bodyPr/>
          <a:lstStyle/>
          <a:p>
            <a:pPr marL="0" marR="0" indent="0">
              <a:spcBef>
                <a:spcPts val="0"/>
              </a:spcBef>
              <a:spcAft>
                <a:spcPts val="0"/>
              </a:spcAft>
              <a:buNone/>
            </a:pPr>
            <a:r>
              <a:rPr lang="en-US" sz="1600" dirty="0">
                <a:effectLst/>
                <a:latin typeface="Arial" panose="020B0604020202020204" pitchFamily="34" charset="0"/>
                <a:ea typeface="Aptos" panose="020B0004020202020204" pitchFamily="34" charset="0"/>
              </a:rPr>
              <a:t>For Oral TPOXX:</a:t>
            </a:r>
          </a:p>
          <a:p>
            <a:pPr marL="342900" indent="-342900">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Enrollment in the </a:t>
            </a:r>
            <a:r>
              <a:rPr lang="en-US" sz="1600" u="sng" dirty="0">
                <a:solidFill>
                  <a:srgbClr val="467886"/>
                </a:solidFill>
                <a:effectLst/>
                <a:latin typeface="Arial" panose="020B0604020202020204" pitchFamily="34" charset="0"/>
                <a:ea typeface="Times New Roman" panose="02020603050405020304" pitchFamily="18" charset="0"/>
                <a:hlinkClick r:id="rId3"/>
              </a:rPr>
              <a:t>STOMP trial</a:t>
            </a:r>
            <a:r>
              <a:rPr lang="en-US" sz="1600" dirty="0">
                <a:effectLst/>
                <a:latin typeface="Arial" panose="020B0604020202020204" pitchFamily="34" charset="0"/>
                <a:ea typeface="Times New Roman" panose="02020603050405020304" pitchFamily="18" charset="0"/>
              </a:rPr>
              <a:t> (1-855-876-9997) should always be considered first. With this option, patients/providers can self-enroll without state support.</a:t>
            </a:r>
            <a:endParaRPr lang="en-US" sz="1600" dirty="0">
              <a:effectLst/>
              <a:latin typeface="Arial" panose="020B0604020202020204" pitchFamily="34" charset="0"/>
              <a:ea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If patient is not eligible for STOMP or does not want to participate, existing in-state supply of oral TPOXX can be prescribed and dispensed in accordance with </a:t>
            </a:r>
            <a:r>
              <a:rPr lang="en-US" sz="1600" u="sng" dirty="0">
                <a:solidFill>
                  <a:srgbClr val="467886"/>
                </a:solidFill>
                <a:effectLst/>
                <a:latin typeface="Arial" panose="020B0604020202020204" pitchFamily="34" charset="0"/>
                <a:ea typeface="Times New Roman" panose="02020603050405020304" pitchFamily="18" charset="0"/>
                <a:hlinkClick r:id="rId4"/>
              </a:rPr>
              <a:t>CDC’s EIND Protocol</a:t>
            </a:r>
            <a:r>
              <a:rPr lang="en-US" sz="1600" dirty="0">
                <a:effectLst/>
                <a:latin typeface="Arial" panose="020B0604020202020204" pitchFamily="34" charset="0"/>
                <a:ea typeface="Times New Roman" panose="02020603050405020304" pitchFamily="18" charset="0"/>
              </a:rPr>
              <a:t>. The Public Health Preparedness and Response (PHP&amp;R) team can assist providers with finding in-state supply and facilitating transfer of product. </a:t>
            </a:r>
            <a:endParaRPr lang="en-US" sz="1600" dirty="0">
              <a:effectLst/>
              <a:latin typeface="Arial" panose="020B0604020202020204" pitchFamily="34" charset="0"/>
              <a:ea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If in-state supply is not available, then a request can be made to CDC EOC on a patient specific basis. PHP&amp;R team would place request on behalf of provider.</a:t>
            </a:r>
            <a:endParaRPr lang="en-US" sz="1600" dirty="0">
              <a:effectLst/>
              <a:latin typeface="Arial" panose="020B0604020202020204" pitchFamily="34" charset="0"/>
              <a:ea typeface="Aptos" panose="020B0004020202020204" pitchFamily="34" charset="0"/>
            </a:endParaRPr>
          </a:p>
          <a:p>
            <a:pPr marL="0" marR="0" indent="0">
              <a:spcBef>
                <a:spcPts val="0"/>
              </a:spcBef>
              <a:spcAft>
                <a:spcPts val="0"/>
              </a:spcAft>
              <a:buNone/>
            </a:pPr>
            <a:endParaRPr lang="en-US" sz="1600" dirty="0">
              <a:effectLst/>
              <a:latin typeface="Arial" panose="020B0604020202020204" pitchFamily="34" charset="0"/>
              <a:ea typeface="Aptos" panose="020B0004020202020204" pitchFamily="34" charset="0"/>
            </a:endParaRPr>
          </a:p>
          <a:p>
            <a:pPr marL="0" marR="0" indent="0">
              <a:spcBef>
                <a:spcPts val="0"/>
              </a:spcBef>
              <a:spcAft>
                <a:spcPts val="0"/>
              </a:spcAft>
              <a:buNone/>
            </a:pPr>
            <a:r>
              <a:rPr lang="en-US" sz="1600" dirty="0">
                <a:effectLst/>
                <a:latin typeface="Arial" panose="020B0604020202020204" pitchFamily="34" charset="0"/>
                <a:ea typeface="Aptos" panose="020B0004020202020204" pitchFamily="34" charset="0"/>
              </a:rPr>
              <a:t>For IV TPOXX:</a:t>
            </a: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STOMP trial covers oral TPOXX only.</a:t>
            </a:r>
            <a:endParaRPr lang="en-US" sz="1600" dirty="0">
              <a:effectLst/>
              <a:latin typeface="Arial" panose="020B0604020202020204" pitchFamily="34" charset="0"/>
              <a:ea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Existing in-state supply of IV TPOXX can be prescribed and dispensed in accordance with CDC’s EIND Protocol. The PHP&amp;R team can assist providers with finding in-state supply and facilitating transfer of product.</a:t>
            </a:r>
            <a:endParaRPr lang="en-US" sz="1600" dirty="0">
              <a:effectLst/>
              <a:latin typeface="Arial" panose="020B0604020202020204" pitchFamily="34" charset="0"/>
              <a:ea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If in-state supply is not available, then a request can be made to CDC EOC on a patient specific basis. PHP&amp;R team would place request on behalf of provider.</a:t>
            </a:r>
            <a:endParaRPr lang="en-US" sz="1600" dirty="0">
              <a:effectLst/>
              <a:latin typeface="Arial" panose="020B0604020202020204" pitchFamily="34" charset="0"/>
              <a:ea typeface="Aptos" panose="020B0004020202020204" pitchFamily="34" charset="0"/>
            </a:endParaRPr>
          </a:p>
          <a:p>
            <a:pPr marL="0" marR="0" indent="0">
              <a:spcBef>
                <a:spcPts val="0"/>
              </a:spcBef>
              <a:spcAft>
                <a:spcPts val="0"/>
              </a:spcAft>
              <a:buNone/>
            </a:pPr>
            <a:endParaRPr lang="en-US" sz="1600" dirty="0">
              <a:effectLst/>
              <a:latin typeface="Arial" panose="020B0604020202020204" pitchFamily="34" charset="0"/>
              <a:ea typeface="Aptos" panose="020B0004020202020204" pitchFamily="34" charset="0"/>
            </a:endParaRPr>
          </a:p>
          <a:p>
            <a:pPr marL="0" marR="0" indent="0">
              <a:spcBef>
                <a:spcPts val="0"/>
              </a:spcBef>
              <a:spcAft>
                <a:spcPts val="0"/>
              </a:spcAft>
              <a:buNone/>
            </a:pPr>
            <a:r>
              <a:rPr lang="en-US" sz="1600" dirty="0">
                <a:effectLst/>
                <a:latin typeface="Arial" panose="020B0604020202020204" pitchFamily="34" charset="0"/>
                <a:ea typeface="Aptos" panose="020B0004020202020204" pitchFamily="34" charset="0"/>
              </a:rPr>
              <a:t>Additional information on TPOXX process from CDC webpage: </a:t>
            </a:r>
            <a:r>
              <a:rPr lang="en-US" sz="1600" u="sng" dirty="0">
                <a:solidFill>
                  <a:srgbClr val="467886"/>
                </a:solidFill>
                <a:effectLst/>
                <a:latin typeface="Arial" panose="020B0604020202020204" pitchFamily="34" charset="0"/>
                <a:ea typeface="Aptos" panose="020B0004020202020204" pitchFamily="34" charset="0"/>
                <a:hlinkClick r:id="rId5"/>
              </a:rPr>
              <a:t>https://www.cdc.gov/poxvirus/mpox/clinicians/obtaining-tecovirimat.html</a:t>
            </a:r>
            <a:endParaRPr lang="en-US" sz="1600" dirty="0">
              <a:effectLst/>
              <a:latin typeface="Arial" panose="020B0604020202020204" pitchFamily="34" charset="0"/>
              <a:ea typeface="Aptos" panose="020B0004020202020204" pitchFamily="34" charset="0"/>
            </a:endParaRPr>
          </a:p>
        </p:txBody>
      </p:sp>
      <p:sp>
        <p:nvSpPr>
          <p:cNvPr id="3" name="Title 2">
            <a:extLst>
              <a:ext uri="{FF2B5EF4-FFF2-40B4-BE49-F238E27FC236}">
                <a16:creationId xmlns:a16="http://schemas.microsoft.com/office/drawing/2014/main" id="{BC262DB0-0C5C-8420-AE9F-F68CB0E8B5DE}"/>
              </a:ext>
            </a:extLst>
          </p:cNvPr>
          <p:cNvSpPr>
            <a:spLocks noGrp="1"/>
          </p:cNvSpPr>
          <p:nvPr>
            <p:ph type="title"/>
          </p:nvPr>
        </p:nvSpPr>
        <p:spPr>
          <a:xfrm>
            <a:off x="467593" y="829333"/>
            <a:ext cx="8098344" cy="648915"/>
          </a:xfrm>
        </p:spPr>
        <p:txBody>
          <a:bodyPr/>
          <a:lstStyle/>
          <a:p>
            <a:r>
              <a:rPr lang="en-US" sz="3200" dirty="0"/>
              <a:t>Tecovirimat (TPOXX)</a:t>
            </a:r>
            <a:endParaRPr lang="en-US" dirty="0"/>
          </a:p>
        </p:txBody>
      </p:sp>
    </p:spTree>
    <p:extLst>
      <p:ext uri="{BB962C8B-B14F-4D97-AF65-F5344CB8AC3E}">
        <p14:creationId xmlns:p14="http://schemas.microsoft.com/office/powerpoint/2010/main" val="368408579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5D1BA2-479A-D0CA-1F98-05680D54846D}"/>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3CF35BF2-4378-1560-ACF3-38F5E00B8247}"/>
              </a:ext>
            </a:extLst>
          </p:cNvPr>
          <p:cNvPicPr>
            <a:picLocks noChangeAspect="1"/>
          </p:cNvPicPr>
          <p:nvPr/>
        </p:nvPicPr>
        <p:blipFill>
          <a:blip r:embed="rId2"/>
          <a:stretch>
            <a:fillRect/>
          </a:stretch>
        </p:blipFill>
        <p:spPr>
          <a:xfrm>
            <a:off x="408577" y="1123122"/>
            <a:ext cx="8326846" cy="4916586"/>
          </a:xfrm>
          <a:prstGeom prst="rect">
            <a:avLst/>
          </a:prstGeom>
        </p:spPr>
      </p:pic>
      <p:sp>
        <p:nvSpPr>
          <p:cNvPr id="6" name="Date Placeholder 10">
            <a:extLst>
              <a:ext uri="{FF2B5EF4-FFF2-40B4-BE49-F238E27FC236}">
                <a16:creationId xmlns:a16="http://schemas.microsoft.com/office/drawing/2014/main" id="{2D28DCE9-21A7-3844-F08B-9DD1EF2DCFDA}"/>
              </a:ext>
            </a:extLst>
          </p:cNvPr>
          <p:cNvSpPr txBox="1">
            <a:spLocks/>
          </p:cNvSpPr>
          <p:nvPr/>
        </p:nvSpPr>
        <p:spPr>
          <a:xfrm>
            <a:off x="467594" y="6492875"/>
            <a:ext cx="8150195"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200" dirty="0"/>
              <a:t>https://www.cdc.gov/mmwr/volumes/72/wr/mm7209a4.htm</a:t>
            </a:r>
          </a:p>
        </p:txBody>
      </p:sp>
    </p:spTree>
    <p:extLst>
      <p:ext uri="{BB962C8B-B14F-4D97-AF65-F5344CB8AC3E}">
        <p14:creationId xmlns:p14="http://schemas.microsoft.com/office/powerpoint/2010/main" val="392025859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CEBEE7-583B-B25A-65AD-F3CEE3F42708}"/>
              </a:ext>
            </a:extLst>
          </p:cNvPr>
          <p:cNvSpPr>
            <a:spLocks noGrp="1"/>
          </p:cNvSpPr>
          <p:nvPr>
            <p:ph type="body" sz="quarter" idx="11"/>
          </p:nvPr>
        </p:nvSpPr>
        <p:spPr>
          <a:xfrm>
            <a:off x="467594" y="1953419"/>
            <a:ext cx="7886372" cy="4081621"/>
          </a:xfrm>
        </p:spPr>
        <p:txBody>
          <a:bodyPr/>
          <a:lstStyle/>
          <a:p>
            <a:r>
              <a:rPr lang="en-US" sz="2000" dirty="0"/>
              <a:t>Mpox vaccine can be given as PEP both to people with known or presumed exposure to mpox virus. </a:t>
            </a:r>
          </a:p>
          <a:p>
            <a:r>
              <a:rPr lang="en-US" sz="2000" dirty="0"/>
              <a:t>As PEP, vaccine should be given as soon as possible, ideally within four days of exposure; administration 4 to 14 days after exposure may still provide some protection against mpox and should be offered.</a:t>
            </a:r>
          </a:p>
          <a:p>
            <a:r>
              <a:rPr lang="en-US" sz="2000" dirty="0"/>
              <a:t>Persons exposed to mpox through sexual contact who are asymptomatic should also be tested for HIV and other sexually transmitted infections.</a:t>
            </a:r>
          </a:p>
          <a:p>
            <a:r>
              <a:rPr lang="en-US" sz="2000" dirty="0"/>
              <a:t>Discuss and facilitate access to HIV pre-exposure prophylaxis (</a:t>
            </a:r>
            <a:r>
              <a:rPr lang="en-US" sz="2000" dirty="0" err="1"/>
              <a:t>PrEP</a:t>
            </a:r>
            <a:r>
              <a:rPr lang="en-US" sz="2000" dirty="0"/>
              <a:t>) for people who are HIV negative and at risk for HIV.</a:t>
            </a:r>
          </a:p>
        </p:txBody>
      </p:sp>
      <p:sp>
        <p:nvSpPr>
          <p:cNvPr id="3" name="Title 2">
            <a:extLst>
              <a:ext uri="{FF2B5EF4-FFF2-40B4-BE49-F238E27FC236}">
                <a16:creationId xmlns:a16="http://schemas.microsoft.com/office/drawing/2014/main" id="{EA4AAB45-0B6D-C84A-C7E1-904EDC337E4D}"/>
              </a:ext>
            </a:extLst>
          </p:cNvPr>
          <p:cNvSpPr>
            <a:spLocks noGrp="1"/>
          </p:cNvSpPr>
          <p:nvPr>
            <p:ph type="title"/>
          </p:nvPr>
        </p:nvSpPr>
        <p:spPr/>
        <p:txBody>
          <a:bodyPr/>
          <a:lstStyle/>
          <a:p>
            <a:r>
              <a:rPr lang="en-US" dirty="0"/>
              <a:t>Post-Exposure Prophylaxis</a:t>
            </a:r>
          </a:p>
        </p:txBody>
      </p:sp>
      <p:sp>
        <p:nvSpPr>
          <p:cNvPr id="4" name="Date Placeholder 10">
            <a:extLst>
              <a:ext uri="{FF2B5EF4-FFF2-40B4-BE49-F238E27FC236}">
                <a16:creationId xmlns:a16="http://schemas.microsoft.com/office/drawing/2014/main" id="{F86E42F5-F0F1-5C26-70BF-645EF6E04A78}"/>
              </a:ext>
            </a:extLst>
          </p:cNvPr>
          <p:cNvSpPr txBox="1">
            <a:spLocks/>
          </p:cNvSpPr>
          <p:nvPr/>
        </p:nvSpPr>
        <p:spPr>
          <a:xfrm>
            <a:off x="467594" y="6492875"/>
            <a:ext cx="8150195"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100" dirty="0"/>
              <a:t>https://www.cdc.gov/poxvirus/mpox/clinicians/clinical-guidance-quick-reference.html</a:t>
            </a:r>
          </a:p>
        </p:txBody>
      </p:sp>
    </p:spTree>
    <p:extLst>
      <p:ext uri="{BB962C8B-B14F-4D97-AF65-F5344CB8AC3E}">
        <p14:creationId xmlns:p14="http://schemas.microsoft.com/office/powerpoint/2010/main" val="9643830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p:txBody>
          <a:bodyPr/>
          <a:lstStyle/>
          <a:p>
            <a:r>
              <a:rPr lang="en-US" dirty="0"/>
              <a:t>Vaccine Information</a:t>
            </a:r>
          </a:p>
        </p:txBody>
      </p:sp>
    </p:spTree>
    <p:extLst>
      <p:ext uri="{BB962C8B-B14F-4D97-AF65-F5344CB8AC3E}">
        <p14:creationId xmlns:p14="http://schemas.microsoft.com/office/powerpoint/2010/main" val="95784867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94A744-511C-9392-D8C5-1D9BEBD95AC3}"/>
              </a:ext>
            </a:extLst>
          </p:cNvPr>
          <p:cNvSpPr>
            <a:spLocks noGrp="1"/>
          </p:cNvSpPr>
          <p:nvPr>
            <p:ph type="body" sz="quarter" idx="11"/>
          </p:nvPr>
        </p:nvSpPr>
        <p:spPr>
          <a:xfrm>
            <a:off x="467594" y="1953419"/>
            <a:ext cx="8422406" cy="4721701"/>
          </a:xfrm>
        </p:spPr>
        <p:txBody>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The JYNNEOS vaccine is administered in two doses 28 days (4 weeks) apart.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The standard regimen involves a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rPr>
              <a:t>subcutaneous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rPr>
              <a:t>subcut</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rPr>
              <a:t>) route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of administration with an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rPr>
              <a:t>injection volume of 0.5mL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 The standard regimen is the FDA-approved dosing regimen.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Since August 9, 2022, the standard regimen has also been authorized for people aged &lt;18 years under an Emergency Use Authorization.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The authorized alternative regimen involves an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rPr>
              <a:t>intradermal (ID) route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of administration with an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rPr>
              <a:t>injection volume of 0.1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rPr>
              <a:t>mL</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The alternative regimen, when feasible, is preferred because this could increase the number of available JYNNEOS vaccine doses up to five-fold.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Both the standard regimen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rPr>
              <a:t>subcut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 and the alternative regimen (ID) produce similar immune responses that are effective at reducing the risk of mpox.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rPr>
              <a:t>Providers should discuss both administration options with patients.  </a:t>
            </a:r>
          </a:p>
        </p:txBody>
      </p:sp>
      <p:sp>
        <p:nvSpPr>
          <p:cNvPr id="3" name="Title 2">
            <a:extLst>
              <a:ext uri="{FF2B5EF4-FFF2-40B4-BE49-F238E27FC236}">
                <a16:creationId xmlns:a16="http://schemas.microsoft.com/office/drawing/2014/main" id="{1E48D145-D6A8-B02D-7503-89F97AD1A3C5}"/>
              </a:ext>
            </a:extLst>
          </p:cNvPr>
          <p:cNvSpPr>
            <a:spLocks noGrp="1"/>
          </p:cNvSpPr>
          <p:nvPr>
            <p:ph type="title"/>
          </p:nvPr>
        </p:nvSpPr>
        <p:spPr/>
        <p:txBody>
          <a:bodyPr/>
          <a:lstStyle/>
          <a:p>
            <a:r>
              <a:rPr lang="en-US" dirty="0"/>
              <a:t>JYNNEOS Vaccine Interim Guidance</a:t>
            </a:r>
          </a:p>
        </p:txBody>
      </p:sp>
    </p:spTree>
    <p:extLst>
      <p:ext uri="{BB962C8B-B14F-4D97-AF65-F5344CB8AC3E}">
        <p14:creationId xmlns:p14="http://schemas.microsoft.com/office/powerpoint/2010/main" val="99628434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468039" y="1046678"/>
            <a:ext cx="7886372" cy="648915"/>
          </a:xfrm>
        </p:spPr>
        <p:txBody>
          <a:bodyPr/>
          <a:lstStyle/>
          <a:p>
            <a:r>
              <a:rPr lang="en-US" dirty="0"/>
              <a:t>Mpox Vaccine</a:t>
            </a:r>
          </a:p>
        </p:txBody>
      </p:sp>
      <p:sp>
        <p:nvSpPr>
          <p:cNvPr id="6" name="Text Placeholder 5"/>
          <p:cNvSpPr>
            <a:spLocks noGrp="1"/>
          </p:cNvSpPr>
          <p:nvPr>
            <p:ph type="body" sz="quarter" idx="11"/>
          </p:nvPr>
        </p:nvSpPr>
        <p:spPr>
          <a:xfrm>
            <a:off x="468038" y="1935956"/>
            <a:ext cx="8391481" cy="3641884"/>
          </a:xfrm>
        </p:spPr>
        <p:txBody>
          <a:bodyPr/>
          <a:lstStyle/>
          <a:p>
            <a:pPr marL="352425" indent="-342900">
              <a:buFont typeface="Arial" panose="020B0604020202020204" pitchFamily="34" charset="0"/>
              <a:buChar char="•"/>
            </a:pPr>
            <a:r>
              <a:rPr lang="en-US" sz="1800" dirty="0"/>
              <a:t>The 2-dose JYNNEOS vaccine series is recommended for persons aged 18 years and older at risk for mpox, including the following: </a:t>
            </a:r>
          </a:p>
          <a:p>
            <a:pPr marL="1019567" lvl="2" indent="-342900">
              <a:buFont typeface="Arial" panose="020B0604020202020204" pitchFamily="34" charset="0"/>
              <a:buChar char="•"/>
            </a:pPr>
            <a:r>
              <a:rPr lang="en-US" sz="1800" dirty="0"/>
              <a:t>Anyone who has or may have multiple or anonymous sex partners; or </a:t>
            </a:r>
          </a:p>
          <a:p>
            <a:pPr marL="1019567" lvl="2" indent="-342900">
              <a:buFont typeface="Arial" panose="020B0604020202020204" pitchFamily="34" charset="0"/>
              <a:buChar char="•"/>
            </a:pPr>
            <a:r>
              <a:rPr lang="en-US" sz="1800" dirty="0"/>
              <a:t>Anyone whose sex partners are eligible per the criteria above; or </a:t>
            </a:r>
          </a:p>
          <a:p>
            <a:pPr marL="1019567" lvl="2" indent="-342900">
              <a:buFont typeface="Arial" panose="020B0604020202020204" pitchFamily="34" charset="0"/>
              <a:buChar char="•"/>
            </a:pPr>
            <a:r>
              <a:rPr lang="en-US" sz="1800" dirty="0"/>
              <a:t>People who know or suspect they have been exposed to mpox in the last 14 days; or </a:t>
            </a:r>
          </a:p>
          <a:p>
            <a:pPr marL="1019567" lvl="2" indent="-342900">
              <a:buFont typeface="Arial" panose="020B0604020202020204" pitchFamily="34" charset="0"/>
              <a:buChar char="•"/>
            </a:pPr>
            <a:r>
              <a:rPr lang="en-US" sz="1800" dirty="0"/>
              <a:t>Anyone else who considers themselves to be at risk for mpox through sex or other intimate contact. </a:t>
            </a:r>
          </a:p>
          <a:p>
            <a:pPr marL="1019567" lvl="2" indent="-342900">
              <a:buFont typeface="Arial" panose="020B0604020202020204" pitchFamily="34" charset="0"/>
              <a:buChar char="•"/>
            </a:pPr>
            <a:endParaRPr lang="en-US" sz="1000" dirty="0"/>
          </a:p>
          <a:p>
            <a:pPr marL="352425" indent="-342900">
              <a:buFont typeface="Arial" panose="020B0604020202020204" pitchFamily="34" charset="0"/>
              <a:buChar char="•"/>
            </a:pPr>
            <a:r>
              <a:rPr lang="en-US" sz="1800" dirty="0"/>
              <a:t>Vaccination can protect against mpox infection from both Clades I and II </a:t>
            </a:r>
          </a:p>
          <a:p>
            <a:pPr marL="352425" indent="-342900">
              <a:buFont typeface="Arial" panose="020B0604020202020204" pitchFamily="34" charset="0"/>
              <a:buChar char="•"/>
            </a:pPr>
            <a:endParaRPr lang="en-US" sz="1000" dirty="0"/>
          </a:p>
          <a:p>
            <a:pPr marL="352425" indent="-342900">
              <a:buFont typeface="Arial" panose="020B0604020202020204" pitchFamily="34" charset="0"/>
              <a:buChar char="•"/>
            </a:pPr>
            <a:r>
              <a:rPr lang="en-US" sz="1800" dirty="0"/>
              <a:t>Nationally, only </a:t>
            </a:r>
            <a:r>
              <a:rPr lang="en-US" sz="1800" b="1" dirty="0"/>
              <a:t>one in four eligible people </a:t>
            </a:r>
            <a:r>
              <a:rPr lang="en-US" sz="1800" dirty="0"/>
              <a:t>have received both doses of JYNNEOS. </a:t>
            </a:r>
          </a:p>
          <a:p>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4294967295"/>
          </p:nvPr>
        </p:nvSpPr>
        <p:spPr>
          <a:xfrm>
            <a:off x="467593" y="6356353"/>
            <a:ext cx="8150195" cy="365125"/>
          </a:xfrm>
          <a:prstGeom prst="rect">
            <a:avLst/>
          </a:prstGeom>
        </p:spPr>
        <p:txBody>
          <a:bodyPr/>
          <a:lstStyle/>
          <a:p>
            <a:r>
              <a:rPr lang="en-US" sz="1200" dirty="0">
                <a:latin typeface="Arial"/>
                <a:cs typeface="Arial"/>
              </a:rPr>
              <a:t>https://www.cdc.gov/poxvirus/mpox/clinicians/vaccines/vaccine-basics-healthcare.html</a:t>
            </a:r>
            <a:endParaRPr lang="en-US" sz="1200" dirty="0"/>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BF46D4-B596-1C6C-A3D5-CA5D7B02F05D}"/>
              </a:ext>
            </a:extLst>
          </p:cNvPr>
          <p:cNvSpPr txBox="1">
            <a:spLocks/>
          </p:cNvSpPr>
          <p:nvPr/>
        </p:nvSpPr>
        <p:spPr>
          <a:xfrm>
            <a:off x="62754" y="849292"/>
            <a:ext cx="8098344" cy="648915"/>
          </a:xfrm>
          <a:prstGeom prst="rect">
            <a:avLst/>
          </a:prstGeom>
        </p:spPr>
        <p:txBody>
          <a:bodyPr vert="horz" lIns="91440" tIns="45720" rIns="91440" bIns="45720" rtlCol="0" anchor="t">
            <a:normAutofit/>
          </a:bodyPr>
          <a:lstStyle>
            <a:lvl1pPr algn="l" defTabSz="1218915" rtl="0" eaLnBrk="1" latinLnBrk="0" hangingPunct="1">
              <a:spcBef>
                <a:spcPct val="0"/>
              </a:spcBef>
              <a:buNone/>
              <a:defRPr sz="3200" kern="1200">
                <a:solidFill>
                  <a:schemeClr val="accent6"/>
                </a:solidFill>
                <a:latin typeface="+mj-lt"/>
                <a:ea typeface="+mj-ea"/>
                <a:cs typeface="Arial" pitchFamily="34" charset="0"/>
              </a:defRPr>
            </a:lvl1pPr>
          </a:lstStyle>
          <a:p>
            <a:r>
              <a:rPr lang="en-US">
                <a:cs typeface="Arial"/>
              </a:rPr>
              <a:t>Total </a:t>
            </a:r>
            <a:r>
              <a:rPr lang="en-US" err="1">
                <a:cs typeface="Arial"/>
              </a:rPr>
              <a:t>Jynneos</a:t>
            </a:r>
            <a:r>
              <a:rPr lang="en-US">
                <a:cs typeface="Arial"/>
              </a:rPr>
              <a:t> Administrations</a:t>
            </a:r>
          </a:p>
        </p:txBody>
      </p:sp>
      <p:sp>
        <p:nvSpPr>
          <p:cNvPr id="8" name="TextBox 7">
            <a:extLst>
              <a:ext uri="{FF2B5EF4-FFF2-40B4-BE49-F238E27FC236}">
                <a16:creationId xmlns:a16="http://schemas.microsoft.com/office/drawing/2014/main" id="{FE5F143B-042C-81C5-73EE-51BE702C6D2A}"/>
              </a:ext>
            </a:extLst>
          </p:cNvPr>
          <p:cNvSpPr txBox="1"/>
          <p:nvPr/>
        </p:nvSpPr>
        <p:spPr>
          <a:xfrm rot="16200000">
            <a:off x="-199850" y="3480639"/>
            <a:ext cx="1235851" cy="276999"/>
          </a:xfrm>
          <a:prstGeom prst="rect">
            <a:avLst/>
          </a:prstGeom>
          <a:noFill/>
        </p:spPr>
        <p:txBody>
          <a:bodyPr wrap="none" rtlCol="0">
            <a:spAutoFit/>
          </a:bodyPr>
          <a:lstStyle/>
          <a:p>
            <a:r>
              <a:rPr lang="en-US" sz="1200"/>
              <a:t>Administrations</a:t>
            </a:r>
          </a:p>
        </p:txBody>
      </p:sp>
      <p:pic>
        <p:nvPicPr>
          <p:cNvPr id="2" name="Picture 1">
            <a:extLst>
              <a:ext uri="{FF2B5EF4-FFF2-40B4-BE49-F238E27FC236}">
                <a16:creationId xmlns:a16="http://schemas.microsoft.com/office/drawing/2014/main" id="{BA391BE2-634C-A8C5-7859-6C9A2516564F}"/>
              </a:ext>
            </a:extLst>
          </p:cNvPr>
          <p:cNvPicPr>
            <a:picLocks noChangeAspect="1"/>
          </p:cNvPicPr>
          <p:nvPr/>
        </p:nvPicPr>
        <p:blipFill rotWithShape="1">
          <a:blip r:embed="rId2"/>
          <a:srcRect b="9751"/>
          <a:stretch/>
        </p:blipFill>
        <p:spPr>
          <a:xfrm>
            <a:off x="559412" y="2320318"/>
            <a:ext cx="8393994" cy="2597642"/>
          </a:xfrm>
          <a:prstGeom prst="rect">
            <a:avLst/>
          </a:prstGeom>
        </p:spPr>
      </p:pic>
      <p:sp>
        <p:nvSpPr>
          <p:cNvPr id="5" name="TextBox 4">
            <a:extLst>
              <a:ext uri="{FF2B5EF4-FFF2-40B4-BE49-F238E27FC236}">
                <a16:creationId xmlns:a16="http://schemas.microsoft.com/office/drawing/2014/main" id="{8801E93C-44C1-A62D-5E40-00BEDFA6F534}"/>
              </a:ext>
            </a:extLst>
          </p:cNvPr>
          <p:cNvSpPr txBox="1"/>
          <p:nvPr/>
        </p:nvSpPr>
        <p:spPr>
          <a:xfrm>
            <a:off x="3913935" y="4917960"/>
            <a:ext cx="1316130" cy="276999"/>
          </a:xfrm>
          <a:prstGeom prst="rect">
            <a:avLst/>
          </a:prstGeom>
          <a:noFill/>
        </p:spPr>
        <p:txBody>
          <a:bodyPr wrap="none" rtlCol="0">
            <a:spAutoFit/>
          </a:bodyPr>
          <a:lstStyle/>
          <a:p>
            <a:r>
              <a:rPr lang="en-US" sz="1200"/>
              <a:t>Vaccination Date</a:t>
            </a:r>
          </a:p>
        </p:txBody>
      </p:sp>
    </p:spTree>
    <p:extLst>
      <p:ext uri="{BB962C8B-B14F-4D97-AF65-F5344CB8AC3E}">
        <p14:creationId xmlns:p14="http://schemas.microsoft.com/office/powerpoint/2010/main" val="138665602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BF46D4-B596-1C6C-A3D5-CA5D7B02F05D}"/>
              </a:ext>
            </a:extLst>
          </p:cNvPr>
          <p:cNvSpPr txBox="1">
            <a:spLocks/>
          </p:cNvSpPr>
          <p:nvPr/>
        </p:nvSpPr>
        <p:spPr>
          <a:xfrm>
            <a:off x="62754" y="849292"/>
            <a:ext cx="8098344" cy="648915"/>
          </a:xfrm>
          <a:prstGeom prst="rect">
            <a:avLst/>
          </a:prstGeom>
        </p:spPr>
        <p:txBody>
          <a:bodyPr vert="horz" lIns="91440" tIns="45720" rIns="91440" bIns="45720" rtlCol="0" anchor="t">
            <a:normAutofit fontScale="85000" lnSpcReduction="20000"/>
          </a:bodyPr>
          <a:lstStyle>
            <a:lvl1pPr algn="l" defTabSz="1218915" rtl="0" eaLnBrk="1" latinLnBrk="0" hangingPunct="1">
              <a:spcBef>
                <a:spcPct val="0"/>
              </a:spcBef>
              <a:buNone/>
              <a:defRPr sz="3200" kern="1200">
                <a:solidFill>
                  <a:schemeClr val="accent6"/>
                </a:solidFill>
                <a:latin typeface="+mj-lt"/>
                <a:ea typeface="+mj-ea"/>
                <a:cs typeface="Arial" pitchFamily="34" charset="0"/>
              </a:defRPr>
            </a:lvl1pPr>
          </a:lstStyle>
          <a:p>
            <a:r>
              <a:rPr lang="en-US">
                <a:cs typeface="Arial"/>
              </a:rPr>
              <a:t>6-Month </a:t>
            </a:r>
            <a:r>
              <a:rPr lang="en-US" err="1">
                <a:cs typeface="Arial"/>
              </a:rPr>
              <a:t>Jynneos</a:t>
            </a:r>
            <a:r>
              <a:rPr lang="en-US">
                <a:cs typeface="Arial"/>
              </a:rPr>
              <a:t> Administrations</a:t>
            </a:r>
          </a:p>
          <a:p>
            <a:r>
              <a:rPr lang="en-US" sz="2000">
                <a:cs typeface="Arial"/>
              </a:rPr>
              <a:t>Previous 6 Months: November 2023 – May 2024</a:t>
            </a:r>
            <a:endParaRPr lang="en-US" sz="2000"/>
          </a:p>
          <a:p>
            <a:endParaRPr lang="en-US">
              <a:cs typeface="Arial"/>
            </a:endParaRPr>
          </a:p>
        </p:txBody>
      </p:sp>
      <p:sp>
        <p:nvSpPr>
          <p:cNvPr id="8" name="TextBox 7">
            <a:extLst>
              <a:ext uri="{FF2B5EF4-FFF2-40B4-BE49-F238E27FC236}">
                <a16:creationId xmlns:a16="http://schemas.microsoft.com/office/drawing/2014/main" id="{FE5F143B-042C-81C5-73EE-51BE702C6D2A}"/>
              </a:ext>
            </a:extLst>
          </p:cNvPr>
          <p:cNvSpPr txBox="1"/>
          <p:nvPr/>
        </p:nvSpPr>
        <p:spPr>
          <a:xfrm rot="16200000">
            <a:off x="-199850" y="3480639"/>
            <a:ext cx="1235851" cy="276999"/>
          </a:xfrm>
          <a:prstGeom prst="rect">
            <a:avLst/>
          </a:prstGeom>
          <a:noFill/>
        </p:spPr>
        <p:txBody>
          <a:bodyPr wrap="none" rtlCol="0">
            <a:spAutoFit/>
          </a:bodyPr>
          <a:lstStyle/>
          <a:p>
            <a:r>
              <a:rPr lang="en-US" sz="1200"/>
              <a:t>Administrations</a:t>
            </a:r>
          </a:p>
        </p:txBody>
      </p:sp>
      <p:pic>
        <p:nvPicPr>
          <p:cNvPr id="3" name="Picture 2">
            <a:extLst>
              <a:ext uri="{FF2B5EF4-FFF2-40B4-BE49-F238E27FC236}">
                <a16:creationId xmlns:a16="http://schemas.microsoft.com/office/drawing/2014/main" id="{E425369D-4CC8-2D2A-1867-0C1B30B2954D}"/>
              </a:ext>
            </a:extLst>
          </p:cNvPr>
          <p:cNvPicPr>
            <a:picLocks noChangeAspect="1"/>
          </p:cNvPicPr>
          <p:nvPr/>
        </p:nvPicPr>
        <p:blipFill rotWithShape="1">
          <a:blip r:embed="rId2"/>
          <a:srcRect b="9713"/>
          <a:stretch/>
        </p:blipFill>
        <p:spPr>
          <a:xfrm>
            <a:off x="556575" y="2504064"/>
            <a:ext cx="8278002" cy="2455871"/>
          </a:xfrm>
          <a:prstGeom prst="rect">
            <a:avLst/>
          </a:prstGeom>
        </p:spPr>
      </p:pic>
      <p:sp>
        <p:nvSpPr>
          <p:cNvPr id="5" name="TextBox 4">
            <a:extLst>
              <a:ext uri="{FF2B5EF4-FFF2-40B4-BE49-F238E27FC236}">
                <a16:creationId xmlns:a16="http://schemas.microsoft.com/office/drawing/2014/main" id="{F8802042-CBB1-2F92-29E5-6A9BD1D3E73B}"/>
              </a:ext>
            </a:extLst>
          </p:cNvPr>
          <p:cNvSpPr txBox="1"/>
          <p:nvPr/>
        </p:nvSpPr>
        <p:spPr>
          <a:xfrm>
            <a:off x="3453861" y="4959935"/>
            <a:ext cx="1316130" cy="276999"/>
          </a:xfrm>
          <a:prstGeom prst="rect">
            <a:avLst/>
          </a:prstGeom>
          <a:noFill/>
        </p:spPr>
        <p:txBody>
          <a:bodyPr wrap="none" rtlCol="0">
            <a:spAutoFit/>
          </a:bodyPr>
          <a:lstStyle/>
          <a:p>
            <a:r>
              <a:rPr lang="en-US" sz="1200"/>
              <a:t>Vaccination Date</a:t>
            </a:r>
          </a:p>
        </p:txBody>
      </p:sp>
    </p:spTree>
    <p:extLst>
      <p:ext uri="{BB962C8B-B14F-4D97-AF65-F5344CB8AC3E}">
        <p14:creationId xmlns:p14="http://schemas.microsoft.com/office/powerpoint/2010/main" val="166648555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82651-37E1-6A4B-ABA6-ADE848F0D5AB}"/>
              </a:ext>
            </a:extLst>
          </p:cNvPr>
          <p:cNvSpPr>
            <a:spLocks noGrp="1"/>
          </p:cNvSpPr>
          <p:nvPr>
            <p:ph type="dt" sz="half" idx="2"/>
          </p:nvPr>
        </p:nvSpPr>
        <p:spPr/>
        <p:txBody>
          <a:bodyPr/>
          <a:lstStyle/>
          <a:p>
            <a:fld id="{9FC19CEB-2028-2842-AF60-6C74C4CAB384}" type="datetime4">
              <a:rPr lang="en-US" smtClean="0"/>
              <a:t>June 10, 2024</a:t>
            </a:fld>
            <a:endParaRPr lang="en-US" dirty="0"/>
          </a:p>
        </p:txBody>
      </p:sp>
      <p:sp>
        <p:nvSpPr>
          <p:cNvPr id="4" name="Title 3">
            <a:extLst>
              <a:ext uri="{FF2B5EF4-FFF2-40B4-BE49-F238E27FC236}">
                <a16:creationId xmlns:a16="http://schemas.microsoft.com/office/drawing/2014/main" id="{2A3DD33F-0D1B-B1DD-AE31-357B9277A508}"/>
              </a:ext>
            </a:extLst>
          </p:cNvPr>
          <p:cNvSpPr>
            <a:spLocks noGrp="1"/>
          </p:cNvSpPr>
          <p:nvPr>
            <p:ph type="title"/>
          </p:nvPr>
        </p:nvSpPr>
        <p:spPr/>
        <p:txBody>
          <a:bodyPr/>
          <a:lstStyle/>
          <a:p>
            <a:r>
              <a:rPr lang="en-US" dirty="0"/>
              <a:t>Mpox Doses Administered by County</a:t>
            </a:r>
          </a:p>
        </p:txBody>
      </p:sp>
      <p:pic>
        <p:nvPicPr>
          <p:cNvPr id="5" name="Picture Placeholder 4">
            <a:extLst>
              <a:ext uri="{FF2B5EF4-FFF2-40B4-BE49-F238E27FC236}">
                <a16:creationId xmlns:a16="http://schemas.microsoft.com/office/drawing/2014/main" id="{03C6CBEB-9931-FFA0-1A86-9E783743B5A3}"/>
              </a:ext>
            </a:extLst>
          </p:cNvPr>
          <p:cNvPicPr>
            <a:picLocks noGrp="1" noChangeAspect="1"/>
          </p:cNvPicPr>
          <p:nvPr>
            <p:ph type="pic" sz="quarter" idx="12"/>
          </p:nvPr>
        </p:nvPicPr>
        <p:blipFill>
          <a:blip r:embed="rId2"/>
          <a:srcRect l="6283" r="6283"/>
          <a:stretch>
            <a:fillRect/>
          </a:stretch>
        </p:blipFill>
        <p:spPr>
          <a:xfrm>
            <a:off x="158338" y="1981835"/>
            <a:ext cx="8827323" cy="3985872"/>
          </a:xfrm>
          <a:prstGeom prst="rect">
            <a:avLst/>
          </a:prstGeom>
          <a:ln w="57150">
            <a:solidFill>
              <a:srgbClr val="0070C0"/>
            </a:solidFill>
          </a:ln>
        </p:spPr>
      </p:pic>
    </p:spTree>
    <p:extLst>
      <p:ext uri="{BB962C8B-B14F-4D97-AF65-F5344CB8AC3E}">
        <p14:creationId xmlns:p14="http://schemas.microsoft.com/office/powerpoint/2010/main" val="42117369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D555EE-FAD6-9B94-FA5D-413810FDB6B6}"/>
              </a:ext>
            </a:extLst>
          </p:cNvPr>
          <p:cNvSpPr>
            <a:spLocks noGrp="1"/>
          </p:cNvSpPr>
          <p:nvPr>
            <p:ph type="body" sz="quarter" idx="11"/>
          </p:nvPr>
        </p:nvSpPr>
        <p:spPr>
          <a:xfrm>
            <a:off x="467594" y="1953419"/>
            <a:ext cx="7886372" cy="4508341"/>
          </a:xfrm>
        </p:spPr>
        <p:txBody>
          <a:bodyPr/>
          <a:lstStyle/>
          <a:p>
            <a:r>
              <a:rPr lang="en-US" sz="2000" dirty="0"/>
              <a:t>Mpox (formerly Monkeypox) is caused by the Monkeypox virus (MPXV) an </a:t>
            </a:r>
            <a:r>
              <a:rPr lang="en-US" sz="2000" dirty="0" err="1"/>
              <a:t>orthopoxvirus</a:t>
            </a:r>
            <a:r>
              <a:rPr lang="en-US" sz="2000" dirty="0"/>
              <a:t> that is in the same genus as variola (the causative agent of smallpox) and vaccinia viruses (the virus used in the smallpox vaccine).</a:t>
            </a:r>
          </a:p>
          <a:p>
            <a:r>
              <a:rPr lang="en-US" sz="2000" dirty="0"/>
              <a:t>Historically, most cases of mpox have occurred in Central and West Africa. However, since May 2022, there has been a global outbreak of mpox in many nonendemic countries. </a:t>
            </a:r>
          </a:p>
          <a:p>
            <a:r>
              <a:rPr lang="en-US" sz="2000" dirty="0"/>
              <a:t>Prior to 2022, most cases in nonendemic countries were reported in travelers who were returning from endemic regions. There was also an outbreak of human mpox in the United States in 2003 associated with infected prairie dogs who were exposed to imported animals from Africa.</a:t>
            </a:r>
          </a:p>
        </p:txBody>
      </p:sp>
      <p:sp>
        <p:nvSpPr>
          <p:cNvPr id="3" name="Title 2">
            <a:extLst>
              <a:ext uri="{FF2B5EF4-FFF2-40B4-BE49-F238E27FC236}">
                <a16:creationId xmlns:a16="http://schemas.microsoft.com/office/drawing/2014/main" id="{044532BB-605F-DA7E-EFD8-D7A6D6B8C332}"/>
              </a:ext>
            </a:extLst>
          </p:cNvPr>
          <p:cNvSpPr>
            <a:spLocks noGrp="1"/>
          </p:cNvSpPr>
          <p:nvPr>
            <p:ph type="title"/>
          </p:nvPr>
        </p:nvSpPr>
        <p:spPr/>
        <p:txBody>
          <a:bodyPr/>
          <a:lstStyle/>
          <a:p>
            <a:r>
              <a:rPr lang="en-US" dirty="0"/>
              <a:t>Mpox</a:t>
            </a:r>
          </a:p>
        </p:txBody>
      </p:sp>
      <p:sp>
        <p:nvSpPr>
          <p:cNvPr id="4" name="TextBox 3">
            <a:extLst>
              <a:ext uri="{FF2B5EF4-FFF2-40B4-BE49-F238E27FC236}">
                <a16:creationId xmlns:a16="http://schemas.microsoft.com/office/drawing/2014/main" id="{02CEA390-8A87-0910-E1F7-D63D6B7501FB}"/>
              </a:ext>
            </a:extLst>
          </p:cNvPr>
          <p:cNvSpPr txBox="1"/>
          <p:nvPr/>
        </p:nvSpPr>
        <p:spPr>
          <a:xfrm>
            <a:off x="335280" y="6436412"/>
            <a:ext cx="8230658" cy="276999"/>
          </a:xfrm>
          <a:prstGeom prst="rect">
            <a:avLst/>
          </a:prstGeom>
          <a:noFill/>
        </p:spPr>
        <p:txBody>
          <a:bodyPr wrap="square">
            <a:spAutoFit/>
          </a:bodyPr>
          <a:lstStyle/>
          <a:p>
            <a:r>
              <a:rPr lang="en-US" sz="1200" dirty="0"/>
              <a:t>https://www.cdc.gov/poxvirus/mpox/about/index.html</a:t>
            </a:r>
          </a:p>
        </p:txBody>
      </p:sp>
    </p:spTree>
    <p:extLst>
      <p:ext uri="{BB962C8B-B14F-4D97-AF65-F5344CB8AC3E}">
        <p14:creationId xmlns:p14="http://schemas.microsoft.com/office/powerpoint/2010/main" val="1876501917"/>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B3CB9-BE40-FF23-D5F7-ACF6FDFA19A0}"/>
              </a:ext>
            </a:extLst>
          </p:cNvPr>
          <p:cNvSpPr>
            <a:spLocks noGrp="1"/>
          </p:cNvSpPr>
          <p:nvPr>
            <p:ph type="body" sz="quarter" idx="11"/>
          </p:nvPr>
        </p:nvSpPr>
        <p:spPr>
          <a:xfrm>
            <a:off x="467594" y="1953419"/>
            <a:ext cx="6329446" cy="2986087"/>
          </a:xfrm>
        </p:spPr>
        <p:txBody>
          <a:bodyPr/>
          <a:lstStyle/>
          <a:p>
            <a:r>
              <a:rPr lang="en-US" sz="2000" dirty="0"/>
              <a:t>JYNNEOS (Bavarian Nordic) is now available commercially.</a:t>
            </a:r>
          </a:p>
          <a:p>
            <a:r>
              <a:rPr lang="en-US" sz="2000" dirty="0"/>
              <a:t>Providers are unable to order JYNNEOS vaccines from the US Government supply, as they have been. </a:t>
            </a:r>
          </a:p>
          <a:p>
            <a:r>
              <a:rPr lang="en-US" sz="2000" dirty="0"/>
              <a:t>State-supplied JYNNEOS is still available for a transfer if needed.  </a:t>
            </a:r>
          </a:p>
          <a:p>
            <a:r>
              <a:rPr lang="en-US" sz="2000" dirty="0"/>
              <a:t>We anticipate JYNNEOS vaccines will be available through the Vaccines for Children (VFC) program for VFC-eligible 18-year-olds. We will provide updates as we receive them.</a:t>
            </a:r>
          </a:p>
          <a:p>
            <a:r>
              <a:rPr lang="en-US" sz="2000" dirty="0"/>
              <a:t>For assistance procuring JYNNEOS vaccine, email Kandice Oakley: kandice.oakley@dhhs.nc.gov</a:t>
            </a:r>
          </a:p>
        </p:txBody>
      </p:sp>
      <p:sp>
        <p:nvSpPr>
          <p:cNvPr id="3" name="Title 2">
            <a:extLst>
              <a:ext uri="{FF2B5EF4-FFF2-40B4-BE49-F238E27FC236}">
                <a16:creationId xmlns:a16="http://schemas.microsoft.com/office/drawing/2014/main" id="{70E8D09C-8F94-4E25-8220-9A231F9CAD63}"/>
              </a:ext>
            </a:extLst>
          </p:cNvPr>
          <p:cNvSpPr>
            <a:spLocks noGrp="1"/>
          </p:cNvSpPr>
          <p:nvPr>
            <p:ph type="title"/>
          </p:nvPr>
        </p:nvSpPr>
        <p:spPr/>
        <p:txBody>
          <a:bodyPr/>
          <a:lstStyle/>
          <a:p>
            <a:r>
              <a:rPr lang="en-US" dirty="0"/>
              <a:t>Commercialization </a:t>
            </a:r>
          </a:p>
        </p:txBody>
      </p:sp>
      <p:pic>
        <p:nvPicPr>
          <p:cNvPr id="4" name="Picture 3">
            <a:extLst>
              <a:ext uri="{FF2B5EF4-FFF2-40B4-BE49-F238E27FC236}">
                <a16:creationId xmlns:a16="http://schemas.microsoft.com/office/drawing/2014/main" id="{A984681B-989D-45CE-D611-77B46B0DAC81}"/>
              </a:ext>
            </a:extLst>
          </p:cNvPr>
          <p:cNvPicPr>
            <a:picLocks noChangeAspect="1"/>
          </p:cNvPicPr>
          <p:nvPr/>
        </p:nvPicPr>
        <p:blipFill>
          <a:blip r:embed="rId2"/>
          <a:stretch>
            <a:fillRect/>
          </a:stretch>
        </p:blipFill>
        <p:spPr>
          <a:xfrm>
            <a:off x="6797040" y="2079559"/>
            <a:ext cx="2273699" cy="3803798"/>
          </a:xfrm>
          <a:prstGeom prst="rect">
            <a:avLst/>
          </a:prstGeom>
        </p:spPr>
      </p:pic>
    </p:spTree>
    <p:extLst>
      <p:ext uri="{BB962C8B-B14F-4D97-AF65-F5344CB8AC3E}">
        <p14:creationId xmlns:p14="http://schemas.microsoft.com/office/powerpoint/2010/main" val="31745374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F85F34-F4AE-DDDD-BB6F-D2C1644ED214}"/>
              </a:ext>
            </a:extLst>
          </p:cNvPr>
          <p:cNvSpPr>
            <a:spLocks noGrp="1"/>
          </p:cNvSpPr>
          <p:nvPr>
            <p:ph type="body" sz="quarter" idx="11"/>
          </p:nvPr>
        </p:nvSpPr>
        <p:spPr/>
        <p:txBody>
          <a:bodyPr/>
          <a:lstStyle/>
          <a:p>
            <a:endParaRPr lang="en-US" dirty="0"/>
          </a:p>
        </p:txBody>
      </p:sp>
      <p:sp>
        <p:nvSpPr>
          <p:cNvPr id="3" name="Title 2">
            <a:extLst>
              <a:ext uri="{FF2B5EF4-FFF2-40B4-BE49-F238E27FC236}">
                <a16:creationId xmlns:a16="http://schemas.microsoft.com/office/drawing/2014/main" id="{0B66CA53-5959-FA49-5971-318DD3E4D7F0}"/>
              </a:ext>
            </a:extLst>
          </p:cNvPr>
          <p:cNvSpPr>
            <a:spLocks noGrp="1"/>
          </p:cNvSpPr>
          <p:nvPr>
            <p:ph type="title"/>
          </p:nvPr>
        </p:nvSpPr>
        <p:spPr/>
        <p:txBody>
          <a:bodyPr/>
          <a:lstStyle/>
          <a:p>
            <a:r>
              <a:rPr lang="en-US" dirty="0"/>
              <a:t>Storage and Handling</a:t>
            </a:r>
          </a:p>
        </p:txBody>
      </p:sp>
      <p:graphicFrame>
        <p:nvGraphicFramePr>
          <p:cNvPr id="5" name="Content Placeholder 2">
            <a:extLst>
              <a:ext uri="{FF2B5EF4-FFF2-40B4-BE49-F238E27FC236}">
                <a16:creationId xmlns:a16="http://schemas.microsoft.com/office/drawing/2014/main" id="{853C0EFD-51A6-9022-C237-BEAF750ED974}"/>
              </a:ext>
            </a:extLst>
          </p:cNvPr>
          <p:cNvGraphicFramePr>
            <a:graphicFrameLocks noGrp="1"/>
          </p:cNvGraphicFramePr>
          <p:nvPr>
            <p:ph sz="half" idx="1"/>
            <p:extLst>
              <p:ext uri="{D42A27DB-BD31-4B8C-83A1-F6EECF244321}">
                <p14:modId xmlns:p14="http://schemas.microsoft.com/office/powerpoint/2010/main" val="958902915"/>
              </p:ext>
            </p:extLst>
          </p:nvPr>
        </p:nvGraphicFramePr>
        <p:xfrm>
          <a:off x="305034" y="1845944"/>
          <a:ext cx="8361446" cy="4544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2978846"/>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AEAA8E-3C7D-B3D6-1C39-965F80C664FD}"/>
              </a:ext>
            </a:extLst>
          </p:cNvPr>
          <p:cNvSpPr>
            <a:spLocks noGrp="1"/>
          </p:cNvSpPr>
          <p:nvPr>
            <p:ph type="body" sz="quarter" idx="11"/>
          </p:nvPr>
        </p:nvSpPr>
        <p:spPr>
          <a:xfrm>
            <a:off x="467594" y="1831499"/>
            <a:ext cx="8452886" cy="2986087"/>
          </a:xfrm>
        </p:spPr>
        <p:txBody>
          <a:bodyPr/>
          <a:lstStyle/>
          <a:p>
            <a:r>
              <a:rPr lang="en-US" sz="2000" dirty="0"/>
              <a:t>The </a:t>
            </a:r>
            <a:r>
              <a:rPr lang="en-US" sz="2000" dirty="0">
                <a:hlinkClick r:id="rId2"/>
              </a:rPr>
              <a:t>mpox vaccine locator </a:t>
            </a:r>
            <a:r>
              <a:rPr lang="en-US" sz="2000" dirty="0"/>
              <a:t>is maintained by the CDC and National Prevention Information Network (NPIN). The vaccine locator can be used to search for mpox vaccine provider sites. You can register your organization </a:t>
            </a:r>
            <a:r>
              <a:rPr lang="en-US" sz="2000" dirty="0">
                <a:hlinkClick r:id="rId3"/>
              </a:rPr>
              <a:t>here</a:t>
            </a:r>
            <a:r>
              <a:rPr lang="en-US" sz="2000" dirty="0"/>
              <a:t>. </a:t>
            </a:r>
          </a:p>
          <a:p>
            <a:r>
              <a:rPr lang="en-US" sz="2000" dirty="0"/>
              <a:t>NCIR’s Reminder/Recall Report allows you to generate letters for patients who are due or overdue for vaccines. It can also be used to find eligible patients.  You must be an Administrator in the NCIR to see the Reports menu and generate the report. </a:t>
            </a:r>
          </a:p>
          <a:p>
            <a:r>
              <a:rPr lang="en-US" sz="2000" dirty="0"/>
              <a:t>Additional Resources: </a:t>
            </a:r>
          </a:p>
          <a:p>
            <a:pPr lvl="2"/>
            <a:r>
              <a:rPr lang="en-US" sz="1600" dirty="0">
                <a:hlinkClick r:id="rId4"/>
              </a:rPr>
              <a:t>Authorized distributor to order JYNNEOS Vaccines</a:t>
            </a:r>
            <a:endParaRPr lang="en-US" sz="1600" dirty="0"/>
          </a:p>
          <a:p>
            <a:pPr lvl="2"/>
            <a:r>
              <a:rPr lang="en-US" sz="1600" dirty="0">
                <a:hlinkClick r:id="rId5"/>
              </a:rPr>
              <a:t>Full Prescribing Information</a:t>
            </a:r>
            <a:endParaRPr lang="en-US" sz="1600" dirty="0"/>
          </a:p>
          <a:p>
            <a:pPr lvl="2"/>
            <a:r>
              <a:rPr lang="en-US" sz="1600" dirty="0">
                <a:hlinkClick r:id="rId6"/>
              </a:rPr>
              <a:t>Important Safety Information</a:t>
            </a:r>
            <a:endParaRPr lang="en-US" sz="1600" dirty="0"/>
          </a:p>
          <a:p>
            <a:pPr lvl="2"/>
            <a:r>
              <a:rPr lang="en-US" sz="1600" dirty="0">
                <a:hlinkClick r:id="rId7"/>
              </a:rPr>
              <a:t>Mpox in NC Dashboard</a:t>
            </a:r>
            <a:endParaRPr lang="en-US" sz="1600" dirty="0"/>
          </a:p>
          <a:p>
            <a:pPr lvl="2"/>
            <a:r>
              <a:rPr lang="en-US" sz="1600" dirty="0"/>
              <a:t>For medical inquiries about JYNNEOS, please contact Medical Information at (844) 422-8274 or medical.information_na@bavarian-nordic.com.</a:t>
            </a:r>
          </a:p>
          <a:p>
            <a:endParaRPr lang="en-US" dirty="0"/>
          </a:p>
        </p:txBody>
      </p:sp>
      <p:sp>
        <p:nvSpPr>
          <p:cNvPr id="3" name="Title 2">
            <a:extLst>
              <a:ext uri="{FF2B5EF4-FFF2-40B4-BE49-F238E27FC236}">
                <a16:creationId xmlns:a16="http://schemas.microsoft.com/office/drawing/2014/main" id="{898A41D3-1492-47EC-1E05-B01834754ED8}"/>
              </a:ext>
            </a:extLst>
          </p:cNvPr>
          <p:cNvSpPr>
            <a:spLocks noGrp="1"/>
          </p:cNvSpPr>
          <p:nvPr>
            <p:ph type="title"/>
          </p:nvPr>
        </p:nvSpPr>
        <p:spPr/>
        <p:txBody>
          <a:bodyPr/>
          <a:lstStyle/>
          <a:p>
            <a:r>
              <a:rPr lang="en-US" dirty="0"/>
              <a:t>Resources and Reminders</a:t>
            </a:r>
          </a:p>
        </p:txBody>
      </p:sp>
    </p:spTree>
    <p:extLst>
      <p:ext uri="{BB962C8B-B14F-4D97-AF65-F5344CB8AC3E}">
        <p14:creationId xmlns:p14="http://schemas.microsoft.com/office/powerpoint/2010/main" val="2451093206"/>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C716-41E2-5D17-1C2C-4663493381BF}"/>
              </a:ext>
            </a:extLst>
          </p:cNvPr>
          <p:cNvSpPr>
            <a:spLocks noGrp="1"/>
          </p:cNvSpPr>
          <p:nvPr>
            <p:ph type="title"/>
          </p:nvPr>
        </p:nvSpPr>
        <p:spPr>
          <a:xfrm>
            <a:off x="595246" y="1147448"/>
            <a:ext cx="7549592" cy="973836"/>
          </a:xfrm>
        </p:spPr>
        <p:txBody>
          <a:bodyPr vert="horz" lIns="68580" tIns="34290" rIns="68580" bIns="34290" rtlCol="0" anchor="b">
            <a:normAutofit/>
          </a:bodyPr>
          <a:lstStyle/>
          <a:p>
            <a:r>
              <a:rPr lang="en-US" sz="3600">
                <a:solidFill>
                  <a:schemeClr val="tx1"/>
                </a:solidFill>
                <a:cs typeface="+mj-cs"/>
              </a:rPr>
              <a:t>Mpox Outreach Efforts</a:t>
            </a:r>
          </a:p>
        </p:txBody>
      </p:sp>
      <p:sp>
        <p:nvSpPr>
          <p:cNvPr id="4" name="Content Placeholder 3">
            <a:extLst>
              <a:ext uri="{FF2B5EF4-FFF2-40B4-BE49-F238E27FC236}">
                <a16:creationId xmlns:a16="http://schemas.microsoft.com/office/drawing/2014/main" id="{AFE524D1-18A6-0B47-239A-174246B41433}"/>
              </a:ext>
            </a:extLst>
          </p:cNvPr>
          <p:cNvSpPr>
            <a:spLocks noGrp="1"/>
          </p:cNvSpPr>
          <p:nvPr>
            <p:ph sz="half" idx="2"/>
          </p:nvPr>
        </p:nvSpPr>
        <p:spPr>
          <a:xfrm>
            <a:off x="223935" y="2571751"/>
            <a:ext cx="8159620" cy="2964719"/>
          </a:xfrm>
        </p:spPr>
        <p:txBody>
          <a:bodyPr vert="horz" lIns="68580" tIns="34290" rIns="68580" bIns="34290" rtlCol="0" anchor="ctr">
            <a:normAutofit/>
          </a:bodyPr>
          <a:lstStyle/>
          <a:p>
            <a:r>
              <a:rPr lang="en-US" sz="1350" dirty="0">
                <a:latin typeface="Calibri" panose="020F0502020204030204" pitchFamily="34" charset="0"/>
                <a:cs typeface="Calibri" panose="020F0502020204030204" pitchFamily="34" charset="0"/>
              </a:rPr>
              <a:t>Keeping communities informed about mpox outbreaks is at the forefront of our work. We currently have 42 Pride Events and Engagements noted on our </a:t>
            </a:r>
            <a:r>
              <a:rPr lang="en-US" sz="1350" dirty="0">
                <a:latin typeface="Calibri" panose="020F0502020204030204" pitchFamily="34" charset="0"/>
                <a:cs typeface="Calibri" panose="020F0502020204030204" pitchFamily="34" charset="0"/>
                <a:hlinkClick r:id="rId2"/>
              </a:rPr>
              <a:t>NCDHHS website</a:t>
            </a:r>
            <a:r>
              <a:rPr lang="en-US" sz="1350" dirty="0">
                <a:latin typeface="Calibri" panose="020F0502020204030204" pitchFamily="34" charset="0"/>
                <a:cs typeface="Calibri" panose="020F0502020204030204" pitchFamily="34" charset="0"/>
              </a:rPr>
              <a:t>. We attended a pride event on June 1st, the start of Pride month, and plan to attend events through September 2024. </a:t>
            </a:r>
          </a:p>
          <a:p>
            <a:r>
              <a:rPr lang="en-US" sz="1350" dirty="0">
                <a:latin typeface="Calibri" panose="020F0502020204030204" pitchFamily="34" charset="0"/>
                <a:cs typeface="Calibri" panose="020F0502020204030204" pitchFamily="34" charset="0"/>
              </a:rPr>
              <a:t>NCDHHS CDB and IB staff have conducted several focus groups with JYNNEOS vaccine providers​, NC LGBTQ Center staff and pride organizers​, NC A&amp;T Public Health Ambassadors interns​, and LGBTQ community members to understand LGBTQ North Carolinians’ knowledge level of mpox, the JYNNEOS vaccine, and sexual health; understand barriers to JYNNEOS vaccination and sexual health care; and learn about successful sexual health and mpox outreach. </a:t>
            </a:r>
          </a:p>
          <a:p>
            <a:r>
              <a:rPr lang="en-US" sz="1350" dirty="0">
                <a:latin typeface="Calibri" panose="020F0502020204030204" pitchFamily="34" charset="0"/>
                <a:cs typeface="Calibri" panose="020F0502020204030204" pitchFamily="34" charset="0"/>
              </a:rPr>
              <a:t>The insights and feedback from the focus groups helped us: </a:t>
            </a:r>
          </a:p>
          <a:p>
            <a:r>
              <a:rPr lang="en-US" sz="1350" dirty="0">
                <a:latin typeface="Calibri" panose="020F0502020204030204" pitchFamily="34" charset="0"/>
                <a:cs typeface="Calibri" panose="020F0502020204030204" pitchFamily="34" charset="0"/>
              </a:rPr>
              <a:t>Develop a </a:t>
            </a:r>
            <a:r>
              <a:rPr lang="en-US" sz="1350" dirty="0">
                <a:latin typeface="Calibri" panose="020F0502020204030204" pitchFamily="34" charset="0"/>
                <a:cs typeface="Calibri" panose="020F0502020204030204" pitchFamily="34" charset="0"/>
                <a:hlinkClick r:id="rId2"/>
              </a:rPr>
              <a:t>PRIDE-specific website</a:t>
            </a:r>
            <a:r>
              <a:rPr lang="en-US" sz="1350" dirty="0">
                <a:latin typeface="Calibri" panose="020F0502020204030204" pitchFamily="34" charset="0"/>
                <a:cs typeface="Calibri" panose="020F0502020204030204" pitchFamily="34" charset="0"/>
              </a:rPr>
              <a:t>, which contains a history of Pride month, LGBTQ health resources, STI testing locator, and more. </a:t>
            </a:r>
          </a:p>
          <a:p>
            <a:r>
              <a:rPr lang="en-US" sz="1350" dirty="0">
                <a:latin typeface="Calibri" panose="020F0502020204030204" pitchFamily="34" charset="0"/>
                <a:cs typeface="Calibri" panose="020F0502020204030204" pitchFamily="34" charset="0"/>
              </a:rPr>
              <a:t>Develop captivating social media posts across our social media platforms to bring continued awareness of mpox. </a:t>
            </a:r>
          </a:p>
          <a:p>
            <a:r>
              <a:rPr lang="en-US" sz="1350" dirty="0">
                <a:latin typeface="Calibri" panose="020F0502020204030204" pitchFamily="34" charset="0"/>
                <a:cs typeface="Calibri" panose="020F0502020204030204" pitchFamily="34" charset="0"/>
              </a:rPr>
              <a:t>Develop a </a:t>
            </a:r>
            <a:r>
              <a:rPr lang="en-US" sz="1350" dirty="0">
                <a:latin typeface="Calibri" panose="020F0502020204030204" pitchFamily="34" charset="0"/>
                <a:cs typeface="Calibri" panose="020F0502020204030204" pitchFamily="34" charset="0"/>
                <a:hlinkClick r:id="rId3"/>
              </a:rPr>
              <a:t>Pride event blog </a:t>
            </a:r>
            <a:r>
              <a:rPr lang="en-US" sz="1350" dirty="0">
                <a:latin typeface="Calibri" panose="020F0502020204030204" pitchFamily="34" charset="0"/>
                <a:cs typeface="Calibri" panose="020F0502020204030204" pitchFamily="34" charset="0"/>
              </a:rPr>
              <a:t>that contains pictures from Pride events and resources. </a:t>
            </a:r>
          </a:p>
          <a:p>
            <a:endParaRPr lang="en-US" sz="750" dirty="0"/>
          </a:p>
        </p:txBody>
      </p:sp>
      <p:pic>
        <p:nvPicPr>
          <p:cNvPr id="1026" name="Picture 2" descr="Monkeypox | Riverside University Health ...">
            <a:extLst>
              <a:ext uri="{FF2B5EF4-FFF2-40B4-BE49-F238E27FC236}">
                <a16:creationId xmlns:a16="http://schemas.microsoft.com/office/drawing/2014/main" id="{D9945116-FC4D-F3A4-CDFB-C89D37D096C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24607" y="1113973"/>
            <a:ext cx="3124147" cy="111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4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C716-41E2-5D17-1C2C-4663493381BF}"/>
              </a:ext>
            </a:extLst>
          </p:cNvPr>
          <p:cNvSpPr>
            <a:spLocks noGrp="1"/>
          </p:cNvSpPr>
          <p:nvPr>
            <p:ph type="title"/>
          </p:nvPr>
        </p:nvSpPr>
        <p:spPr>
          <a:xfrm>
            <a:off x="1047832" y="1566085"/>
            <a:ext cx="2430380" cy="2124941"/>
          </a:xfrm>
        </p:spPr>
        <p:txBody>
          <a:bodyPr vert="horz" lIns="68580" tIns="34290" rIns="68580" bIns="34290" rtlCol="0" anchor="ctr">
            <a:normAutofit/>
          </a:bodyPr>
          <a:lstStyle/>
          <a:p>
            <a:r>
              <a:rPr lang="en-US" kern="1200">
                <a:solidFill>
                  <a:srgbClr val="FFFFFF"/>
                </a:solidFill>
                <a:latin typeface="+mj-lt"/>
                <a:ea typeface="+mj-ea"/>
                <a:cs typeface="+mj-cs"/>
              </a:rPr>
              <a:t>Mpox Outreach Efforts</a:t>
            </a:r>
          </a:p>
        </p:txBody>
      </p:sp>
      <p:sp>
        <p:nvSpPr>
          <p:cNvPr id="19" name="Content Placeholder 2">
            <a:extLst>
              <a:ext uri="{FF2B5EF4-FFF2-40B4-BE49-F238E27FC236}">
                <a16:creationId xmlns:a16="http://schemas.microsoft.com/office/drawing/2014/main" id="{61841C39-34B4-8FD3-6A70-8B52CE9D98F0}"/>
              </a:ext>
            </a:extLst>
          </p:cNvPr>
          <p:cNvSpPr>
            <a:spLocks noGrp="1"/>
          </p:cNvSpPr>
          <p:nvPr>
            <p:ph sz="half" idx="1"/>
          </p:nvPr>
        </p:nvSpPr>
        <p:spPr>
          <a:xfrm>
            <a:off x="719830" y="1724504"/>
            <a:ext cx="8098344" cy="4981096"/>
          </a:xfrm>
        </p:spPr>
        <p:txBody>
          <a:bodyPr vert="horz" lIns="68580" tIns="34290" rIns="68580" bIns="34290" rtlCol="0" anchor="t">
            <a:normAutofit fontScale="92500" lnSpcReduction="10000"/>
          </a:bodyPr>
          <a:lstStyle/>
          <a:p>
            <a:r>
              <a:rPr lang="en-US" sz="2000" dirty="0">
                <a:solidFill>
                  <a:schemeClr val="tx1"/>
                </a:solidFill>
                <a:latin typeface="+mn-lt"/>
                <a:cs typeface="Calibri" panose="020F0502020204030204" pitchFamily="34" charset="0"/>
              </a:rPr>
              <a:t>NCDHHS staff, NCDHHS funded-agencies, and volunteers are actively engaging in Pride events where services such as (Rapid) HIV Testing, Syphilis Testing, Hepatitis C Testing, HIV/STI Education, Mpox Education, Tobacco Education and Cessation Resources, and NC LGBTQIA2S+ Health Needs Assessment are provided. </a:t>
            </a:r>
          </a:p>
          <a:p>
            <a:endParaRPr lang="en-US" sz="2000" dirty="0">
              <a:solidFill>
                <a:schemeClr val="tx1"/>
              </a:solidFill>
              <a:latin typeface="+mn-lt"/>
              <a:cs typeface="Calibri" panose="020F0502020204030204" pitchFamily="34" charset="0"/>
            </a:endParaRPr>
          </a:p>
          <a:p>
            <a:r>
              <a:rPr lang="en-US" sz="2000" dirty="0">
                <a:solidFill>
                  <a:schemeClr val="tx1"/>
                </a:solidFill>
                <a:latin typeface="+mn-lt"/>
                <a:cs typeface="Calibri" panose="020F0502020204030204" pitchFamily="34" charset="0"/>
              </a:rPr>
              <a:t>NCDHHS is committed to participating in several events in 2024: </a:t>
            </a:r>
          </a:p>
          <a:p>
            <a:pPr marL="342900" indent="-342900">
              <a:buFont typeface="Arial" panose="020B0604020202020204" pitchFamily="34" charset="0"/>
              <a:buChar char="•"/>
            </a:pPr>
            <a:r>
              <a:rPr lang="en-US" sz="2000" dirty="0">
                <a:solidFill>
                  <a:schemeClr val="tx1"/>
                </a:solidFill>
                <a:latin typeface="+mn-lt"/>
                <a:cs typeface="Calibri" panose="020F0502020204030204" pitchFamily="34" charset="0"/>
              </a:rPr>
              <a:t>Wilson Pride 6/1</a:t>
            </a:r>
          </a:p>
          <a:p>
            <a:pPr marL="342900" indent="-342900">
              <a:buFont typeface="Arial" panose="020B0604020202020204" pitchFamily="34" charset="0"/>
              <a:buChar char="•"/>
            </a:pPr>
            <a:r>
              <a:rPr lang="en-US" sz="2000" dirty="0">
                <a:solidFill>
                  <a:schemeClr val="tx1"/>
                </a:solidFill>
                <a:latin typeface="+mn-lt"/>
                <a:cs typeface="Calibri" panose="020F0502020204030204" pitchFamily="34" charset="0"/>
              </a:rPr>
              <a:t>New Bern Pride 6/8</a:t>
            </a:r>
          </a:p>
          <a:p>
            <a:pPr marL="342900" indent="-342900">
              <a:buFont typeface="Arial" panose="020B0604020202020204" pitchFamily="34" charset="0"/>
              <a:buChar char="•"/>
            </a:pPr>
            <a:r>
              <a:rPr lang="en-US" sz="2000" dirty="0">
                <a:solidFill>
                  <a:schemeClr val="tx1"/>
                </a:solidFill>
                <a:latin typeface="+mn-lt"/>
                <a:cs typeface="Calibri" panose="020F0502020204030204" pitchFamily="34" charset="0"/>
              </a:rPr>
              <a:t>Raleigh Pride 6/22</a:t>
            </a:r>
          </a:p>
          <a:p>
            <a:pPr marL="342900" indent="-342900">
              <a:buFont typeface="Arial" panose="020B0604020202020204" pitchFamily="34" charset="0"/>
              <a:buChar char="•"/>
            </a:pPr>
            <a:r>
              <a:rPr lang="en-US" sz="2000" dirty="0">
                <a:solidFill>
                  <a:schemeClr val="tx1"/>
                </a:solidFill>
                <a:latin typeface="+mn-lt"/>
                <a:cs typeface="Calibri" panose="020F0502020204030204" pitchFamily="34" charset="0"/>
              </a:rPr>
              <a:t>Fayetteville 6/29</a:t>
            </a:r>
          </a:p>
          <a:p>
            <a:pPr marL="342900" indent="-342900">
              <a:buFont typeface="Arial" panose="020B0604020202020204" pitchFamily="34" charset="0"/>
              <a:buChar char="•"/>
            </a:pPr>
            <a:r>
              <a:rPr lang="en-US" sz="2000" dirty="0">
                <a:solidFill>
                  <a:schemeClr val="tx1"/>
                </a:solidFill>
                <a:latin typeface="+mn-lt"/>
                <a:cs typeface="Calibri" panose="020F0502020204030204" pitchFamily="34" charset="0"/>
              </a:rPr>
              <a:t>Charlotte Black Pride 7/20</a:t>
            </a:r>
          </a:p>
          <a:p>
            <a:pPr marL="342900" indent="-342900">
              <a:buFont typeface="Arial" panose="020B0604020202020204" pitchFamily="34" charset="0"/>
              <a:buChar char="•"/>
            </a:pPr>
            <a:r>
              <a:rPr lang="en-US" sz="2000" dirty="0">
                <a:solidFill>
                  <a:schemeClr val="tx1"/>
                </a:solidFill>
                <a:latin typeface="+mn-lt"/>
                <a:cs typeface="Calibri" panose="020F0502020204030204" pitchFamily="34" charset="0"/>
              </a:rPr>
              <a:t>Charlotte Pride 8/17</a:t>
            </a:r>
          </a:p>
          <a:p>
            <a:pPr marL="342900" indent="-342900">
              <a:buFont typeface="Arial" panose="020B0604020202020204" pitchFamily="34" charset="0"/>
              <a:buChar char="•"/>
            </a:pPr>
            <a:r>
              <a:rPr lang="en-US" sz="2000" dirty="0">
                <a:solidFill>
                  <a:schemeClr val="tx1"/>
                </a:solidFill>
                <a:latin typeface="+mn-lt"/>
                <a:cs typeface="Calibri" panose="020F0502020204030204" pitchFamily="34" charset="0"/>
              </a:rPr>
              <a:t>Greensboro 9/22</a:t>
            </a:r>
          </a:p>
          <a:p>
            <a:pPr marL="342900" indent="-342900">
              <a:buFont typeface="Arial" panose="020B0604020202020204" pitchFamily="34" charset="0"/>
              <a:buChar char="•"/>
            </a:pPr>
            <a:r>
              <a:rPr lang="en-US" sz="2000" dirty="0">
                <a:solidFill>
                  <a:schemeClr val="tx1"/>
                </a:solidFill>
                <a:latin typeface="+mn-lt"/>
                <a:cs typeface="Calibri" panose="020F0502020204030204" pitchFamily="34" charset="0"/>
              </a:rPr>
              <a:t>Durham 9/28</a:t>
            </a:r>
          </a:p>
          <a:p>
            <a:endParaRPr lang="en-US" sz="1125" dirty="0"/>
          </a:p>
        </p:txBody>
      </p:sp>
      <p:pic>
        <p:nvPicPr>
          <p:cNvPr id="2050" name="Picture 2" descr="Pride 2024 | Taupo Pride">
            <a:extLst>
              <a:ext uri="{FF2B5EF4-FFF2-40B4-BE49-F238E27FC236}">
                <a16:creationId xmlns:a16="http://schemas.microsoft.com/office/drawing/2014/main" id="{97082818-51A2-5F1A-7513-EFA63DB31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29" y="4348480"/>
            <a:ext cx="3003777" cy="16821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C8C3850-7361-EE07-4E54-69ED9A359810}"/>
              </a:ext>
            </a:extLst>
          </p:cNvPr>
          <p:cNvSpPr txBox="1">
            <a:spLocks/>
          </p:cNvSpPr>
          <p:nvPr/>
        </p:nvSpPr>
        <p:spPr>
          <a:xfrm>
            <a:off x="467594" y="1052853"/>
            <a:ext cx="8098344" cy="648915"/>
          </a:xfrm>
          <a:prstGeom prst="rect">
            <a:avLst/>
          </a:prstGeom>
        </p:spPr>
        <p:txBody>
          <a:bodyPr vert="horz" lIns="91440" tIns="45720" rIns="91440" bIns="45720" rtlCol="0" anchor="t">
            <a:normAutofit/>
          </a:bodyPr>
          <a:lstStyle>
            <a:lvl1pPr algn="l" defTabSz="1218915" rtl="0" eaLnBrk="1" latinLnBrk="0" hangingPunct="1">
              <a:spcBef>
                <a:spcPct val="0"/>
              </a:spcBef>
              <a:buNone/>
              <a:defRPr sz="3200" kern="1200">
                <a:solidFill>
                  <a:schemeClr val="accent6"/>
                </a:solidFill>
                <a:latin typeface="+mj-lt"/>
                <a:ea typeface="+mj-ea"/>
                <a:cs typeface="Arial" pitchFamily="34" charset="0"/>
              </a:defRPr>
            </a:lvl1pPr>
          </a:lstStyle>
          <a:p>
            <a:r>
              <a:rPr lang="en-US" dirty="0"/>
              <a:t>Mpox Outreach Efforts</a:t>
            </a:r>
          </a:p>
        </p:txBody>
      </p:sp>
    </p:spTree>
    <p:extLst>
      <p:ext uri="{BB962C8B-B14F-4D97-AF65-F5344CB8AC3E}">
        <p14:creationId xmlns:p14="http://schemas.microsoft.com/office/powerpoint/2010/main" val="3207774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2D850-E85A-153D-DBEE-9D29792B9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1FF77-9564-B57E-D90D-29AEBA151111}"/>
              </a:ext>
            </a:extLst>
          </p:cNvPr>
          <p:cNvSpPr>
            <a:spLocks noGrp="1"/>
          </p:cNvSpPr>
          <p:nvPr>
            <p:ph type="title"/>
          </p:nvPr>
        </p:nvSpPr>
        <p:spPr>
          <a:xfrm>
            <a:off x="228601" y="919569"/>
            <a:ext cx="4914103" cy="1218390"/>
          </a:xfrm>
        </p:spPr>
        <p:txBody>
          <a:bodyPr vert="horz" lIns="68580" tIns="34290" rIns="68580" bIns="34290" rtlCol="0" anchor="ctr">
            <a:normAutofit/>
          </a:bodyPr>
          <a:lstStyle/>
          <a:p>
            <a:r>
              <a:rPr lang="en-US" sz="2800" b="1" dirty="0"/>
              <a:t>Mpox Resources: </a:t>
            </a:r>
            <a:br>
              <a:rPr lang="en-US" sz="2800" b="1" dirty="0"/>
            </a:br>
            <a:r>
              <a:rPr lang="en-US" sz="2800" b="1" dirty="0"/>
              <a:t>Provider Training Available</a:t>
            </a:r>
          </a:p>
        </p:txBody>
      </p:sp>
      <p:sp>
        <p:nvSpPr>
          <p:cNvPr id="7" name="TextBox 6">
            <a:extLst>
              <a:ext uri="{FF2B5EF4-FFF2-40B4-BE49-F238E27FC236}">
                <a16:creationId xmlns:a16="http://schemas.microsoft.com/office/drawing/2014/main" id="{F8026909-9E3B-F4FB-FF5B-11F9DE9F4661}"/>
              </a:ext>
            </a:extLst>
          </p:cNvPr>
          <p:cNvSpPr txBox="1"/>
          <p:nvPr/>
        </p:nvSpPr>
        <p:spPr>
          <a:xfrm>
            <a:off x="291482" y="2397760"/>
            <a:ext cx="5415676" cy="4226560"/>
          </a:xfrm>
          <a:prstGeom prst="rect">
            <a:avLst/>
          </a:prstGeom>
        </p:spPr>
        <p:txBody>
          <a:bodyPr vert="horz" lIns="68580" tIns="34290" rIns="68580" bIns="34290" rtlCol="0" anchor="ctr">
            <a:noAutofit/>
          </a:bodyPr>
          <a:lstStyle/>
          <a:p>
            <a:pPr defTabSz="685800">
              <a:spcBef>
                <a:spcPts val="450"/>
              </a:spcBef>
              <a:spcAft>
                <a:spcPts val="450"/>
              </a:spcAft>
              <a:defRPr/>
            </a:pPr>
            <a:r>
              <a:rPr lang="en-US" sz="1600" kern="1200" dirty="0">
                <a:latin typeface="+mn-lt"/>
                <a:ea typeface="+mn-ea"/>
                <a:cs typeface="+mn-cs"/>
              </a:rPr>
              <a:t>The </a:t>
            </a:r>
            <a:r>
              <a:rPr lang="en-US" sz="1600" u="sng" kern="1200" dirty="0">
                <a:latin typeface="+mn-lt"/>
                <a:ea typeface="+mn-ea"/>
                <a:cs typeface="+mn-cs"/>
                <a:hlinkClick r:id="rId3"/>
              </a:rPr>
              <a:t>North Carolina HIV Training &amp; Education Center</a:t>
            </a:r>
            <a:r>
              <a:rPr lang="en-US" sz="1600" kern="1200" dirty="0">
                <a:latin typeface="+mn-lt"/>
                <a:ea typeface="+mn-ea"/>
                <a:cs typeface="+mn-cs"/>
              </a:rPr>
              <a:t> offers a series of trainings for providers working with, or interested in working with, LGBTQ+ communities. The series covers topics like how to take a sexual-health history, mpox, sexually transmitted infections, and serving LGBTQ+ communities using a supportive and affirming framework.</a:t>
            </a:r>
            <a:br>
              <a:rPr lang="en-US" sz="1600" kern="1200" dirty="0">
                <a:latin typeface="+mn-lt"/>
                <a:ea typeface="+mn-ea"/>
                <a:cs typeface="+mn-cs"/>
              </a:rPr>
            </a:br>
            <a:br>
              <a:rPr lang="en-US" sz="1600" kern="1200" dirty="0">
                <a:latin typeface="+mn-lt"/>
                <a:ea typeface="+mn-ea"/>
                <a:cs typeface="+mn-cs"/>
              </a:rPr>
            </a:br>
            <a:r>
              <a:rPr lang="en-US" sz="1600" kern="1200" dirty="0">
                <a:latin typeface="+mn-lt"/>
                <a:ea typeface="+mn-ea"/>
                <a:cs typeface="+mn-cs"/>
              </a:rPr>
              <a:t>Registration is open for these </a:t>
            </a:r>
            <a:r>
              <a:rPr lang="en-US" sz="1600" u="sng" kern="1200" dirty="0">
                <a:latin typeface="+mn-lt"/>
                <a:ea typeface="+mn-ea"/>
                <a:cs typeface="+mn-cs"/>
                <a:hlinkClick r:id="rId4"/>
              </a:rPr>
              <a:t>provider trainings</a:t>
            </a:r>
            <a:r>
              <a:rPr lang="en-US" sz="1600" kern="1200" dirty="0">
                <a:latin typeface="+mn-lt"/>
                <a:ea typeface="+mn-ea"/>
                <a:cs typeface="+mn-cs"/>
              </a:rPr>
              <a:t> to be held over Zoom. </a:t>
            </a:r>
            <a:r>
              <a:rPr lang="en-US" sz="1600" b="1" kern="1200" dirty="0">
                <a:latin typeface="+mn-lt"/>
                <a:ea typeface="+mn-ea"/>
                <a:cs typeface="+mn-cs"/>
              </a:rPr>
              <a:t>Continuing Education Credits (CEUs) are available</a:t>
            </a:r>
            <a:r>
              <a:rPr lang="en-US" sz="1600" kern="1200" dirty="0">
                <a:latin typeface="+mn-lt"/>
                <a:ea typeface="+mn-ea"/>
                <a:cs typeface="+mn-cs"/>
              </a:rPr>
              <a:t>:</a:t>
            </a:r>
          </a:p>
          <a:p>
            <a:pPr marL="900113" lvl="2" indent="-171450" defTabSz="685800">
              <a:spcBef>
                <a:spcPts val="450"/>
              </a:spcBef>
              <a:spcAft>
                <a:spcPts val="450"/>
              </a:spcAft>
              <a:buFont typeface="Arial" panose="020B0604020202020204" pitchFamily="34" charset="0"/>
              <a:buChar char="•"/>
              <a:defRPr/>
            </a:pPr>
            <a:r>
              <a:rPr lang="en-US" sz="1600" b="1" kern="1200" dirty="0">
                <a:latin typeface="+mn-lt"/>
                <a:ea typeface="+mn-ea"/>
                <a:cs typeface="+mn-cs"/>
              </a:rPr>
              <a:t>6/11/2024</a:t>
            </a:r>
          </a:p>
          <a:p>
            <a:pPr marL="900113" lvl="2" indent="-171450" defTabSz="685800">
              <a:spcBef>
                <a:spcPts val="450"/>
              </a:spcBef>
              <a:spcAft>
                <a:spcPts val="450"/>
              </a:spcAft>
              <a:buFont typeface="Arial" panose="020B0604020202020204" pitchFamily="34" charset="0"/>
              <a:buChar char="•"/>
              <a:defRPr/>
            </a:pPr>
            <a:r>
              <a:rPr lang="en-US" sz="1600" b="1" kern="1200" dirty="0">
                <a:latin typeface="+mn-lt"/>
                <a:ea typeface="+mn-ea"/>
                <a:cs typeface="+mn-cs"/>
              </a:rPr>
              <a:t>9/10/2024 </a:t>
            </a:r>
          </a:p>
          <a:p>
            <a:pPr marL="900113" lvl="2" indent="-171450" defTabSz="685800">
              <a:spcBef>
                <a:spcPts val="450"/>
              </a:spcBef>
              <a:spcAft>
                <a:spcPts val="450"/>
              </a:spcAft>
              <a:buFont typeface="Arial" panose="020B0604020202020204" pitchFamily="34" charset="0"/>
              <a:buChar char="•"/>
              <a:defRPr/>
            </a:pPr>
            <a:r>
              <a:rPr lang="en-US" sz="1600" b="1" kern="1200" dirty="0">
                <a:latin typeface="+mn-lt"/>
                <a:ea typeface="+mn-ea"/>
                <a:cs typeface="+mn-cs"/>
              </a:rPr>
              <a:t>11/12/2024 </a:t>
            </a:r>
            <a:br>
              <a:rPr lang="en-US" sz="1600" kern="1200" dirty="0">
                <a:latin typeface="+mn-lt"/>
                <a:ea typeface="+mn-ea"/>
                <a:cs typeface="+mn-cs"/>
              </a:rPr>
            </a:br>
            <a:endParaRPr lang="en-US" sz="1600" kern="1200" dirty="0">
              <a:latin typeface="+mn-lt"/>
              <a:ea typeface="+mn-ea"/>
              <a:cs typeface="+mn-cs"/>
            </a:endParaRPr>
          </a:p>
          <a:p>
            <a:pPr marL="42863" defTabSz="685800">
              <a:spcBef>
                <a:spcPts val="450"/>
              </a:spcBef>
              <a:spcAft>
                <a:spcPts val="450"/>
              </a:spcAft>
              <a:defRPr/>
            </a:pPr>
            <a:r>
              <a:rPr lang="en-US" sz="1600" kern="1200" dirty="0">
                <a:latin typeface="+mn-lt"/>
                <a:ea typeface="+mn-ea"/>
                <a:cs typeface="+mn-cs"/>
                <a:hlinkClick r:id="rId5"/>
              </a:rPr>
              <a:t>S</a:t>
            </a:r>
            <a:r>
              <a:rPr lang="en-US" sz="1600" u="sng" kern="1200" dirty="0">
                <a:latin typeface="+mn-lt"/>
                <a:ea typeface="+mn-ea"/>
                <a:cs typeface="+mn-cs"/>
                <a:hlinkClick r:id="rId5"/>
              </a:rPr>
              <a:t>ign up here</a:t>
            </a:r>
            <a:r>
              <a:rPr lang="en-US" sz="1600" kern="1200" dirty="0">
                <a:latin typeface="+mn-lt"/>
                <a:ea typeface="+mn-ea"/>
                <a:cs typeface="+mn-cs"/>
              </a:rPr>
              <a:t> to receive these and other training updates.</a:t>
            </a:r>
          </a:p>
        </p:txBody>
      </p:sp>
      <p:pic>
        <p:nvPicPr>
          <p:cNvPr id="37" name="Picture 36">
            <a:extLst>
              <a:ext uri="{FF2B5EF4-FFF2-40B4-BE49-F238E27FC236}">
                <a16:creationId xmlns:a16="http://schemas.microsoft.com/office/drawing/2014/main" id="{4DCFB543-3ACC-9248-2C72-58F31CC2C924}"/>
              </a:ext>
            </a:extLst>
          </p:cNvPr>
          <p:cNvPicPr>
            <a:picLocks noChangeAspect="1"/>
          </p:cNvPicPr>
          <p:nvPr/>
        </p:nvPicPr>
        <p:blipFill rotWithShape="1">
          <a:blip r:embed="rId6"/>
          <a:srcRect l="57458"/>
          <a:stretch/>
        </p:blipFill>
        <p:spPr>
          <a:xfrm>
            <a:off x="5945956" y="857251"/>
            <a:ext cx="3203162" cy="5143500"/>
          </a:xfrm>
          <a:prstGeom prst="rect">
            <a:avLst/>
          </a:prstGeom>
        </p:spPr>
      </p:pic>
      <p:sp>
        <p:nvSpPr>
          <p:cNvPr id="4" name="TextBox 3">
            <a:extLst>
              <a:ext uri="{FF2B5EF4-FFF2-40B4-BE49-F238E27FC236}">
                <a16:creationId xmlns:a16="http://schemas.microsoft.com/office/drawing/2014/main" id="{A4874655-E2EB-9F9D-31AA-BAC519B21A9B}"/>
              </a:ext>
            </a:extLst>
          </p:cNvPr>
          <p:cNvSpPr txBox="1"/>
          <p:nvPr/>
        </p:nvSpPr>
        <p:spPr>
          <a:xfrm>
            <a:off x="3125455" y="1300758"/>
            <a:ext cx="5789945" cy="4633085"/>
          </a:xfrm>
          <a:prstGeom prst="rect">
            <a:avLst/>
          </a:prstGeom>
        </p:spPr>
        <p:txBody>
          <a:bodyPr vert="horz" lIns="68580" tIns="34290" rIns="68580" bIns="34290" rtlCol="0" anchor="ctr">
            <a:noAutofit/>
          </a:bodyPr>
          <a:lstStyle/>
          <a:p>
            <a:pPr indent="-171450" defTabSz="685800">
              <a:lnSpc>
                <a:spcPct val="90000"/>
              </a:lnSpc>
              <a:spcAft>
                <a:spcPts val="450"/>
              </a:spcAft>
              <a:buFont typeface="Arial" panose="020B0604020202020204" pitchFamily="34" charset="0"/>
              <a:buChar char="•"/>
              <a:defRPr/>
            </a:pPr>
            <a:endParaRPr lang="en-US" sz="1200" kern="1200">
              <a:latin typeface="Calibri" panose="020F0502020204030204"/>
              <a:ea typeface="+mn-ea"/>
              <a:cs typeface="+mn-cs"/>
            </a:endParaRPr>
          </a:p>
        </p:txBody>
      </p:sp>
    </p:spTree>
    <p:extLst>
      <p:ext uri="{BB962C8B-B14F-4D97-AF65-F5344CB8AC3E}">
        <p14:creationId xmlns:p14="http://schemas.microsoft.com/office/powerpoint/2010/main" val="2285257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p:txBody>
          <a:bodyPr/>
          <a:lstStyle/>
          <a:p>
            <a:r>
              <a:rPr lang="en-US" dirty="0"/>
              <a:t>Neisseria meningitidis</a:t>
            </a:r>
          </a:p>
        </p:txBody>
      </p:sp>
    </p:spTree>
    <p:extLst>
      <p:ext uri="{BB962C8B-B14F-4D97-AF65-F5344CB8AC3E}">
        <p14:creationId xmlns:p14="http://schemas.microsoft.com/office/powerpoint/2010/main" val="127854898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86A8E-C78C-786E-5A23-4B840DA23887}"/>
              </a:ext>
            </a:extLst>
          </p:cNvPr>
          <p:cNvSpPr>
            <a:spLocks noGrp="1"/>
          </p:cNvSpPr>
          <p:nvPr>
            <p:ph type="body" sz="quarter" idx="11"/>
          </p:nvPr>
        </p:nvSpPr>
        <p:spPr>
          <a:xfrm>
            <a:off x="467594" y="1811547"/>
            <a:ext cx="7886372" cy="3127959"/>
          </a:xfrm>
        </p:spPr>
        <p:txBody>
          <a:bodyPr/>
          <a:lstStyle/>
          <a:p>
            <a:r>
              <a:rPr lang="en-US" sz="2000" dirty="0"/>
              <a:t>Different clinical syndromes</a:t>
            </a:r>
          </a:p>
          <a:p>
            <a:pPr lvl="2"/>
            <a:r>
              <a:rPr lang="en-US" sz="2000" dirty="0"/>
              <a:t>Meningitis, meningococcemia (septicemia)</a:t>
            </a:r>
          </a:p>
          <a:p>
            <a:pPr lvl="2"/>
            <a:r>
              <a:rPr lang="en-US" sz="2000" dirty="0"/>
              <a:t>Illness can be severe- patient condition can rapidly deteriorate</a:t>
            </a:r>
          </a:p>
          <a:p>
            <a:pPr lvl="2"/>
            <a:r>
              <a:rPr lang="en-US" sz="2000" dirty="0"/>
              <a:t>Severe sequelae can occur</a:t>
            </a:r>
          </a:p>
          <a:p>
            <a:r>
              <a:rPr lang="en-US" sz="2000" dirty="0"/>
              <a:t>Responsible for sporadic cases as well as outbreaks</a:t>
            </a:r>
          </a:p>
          <a:p>
            <a:r>
              <a:rPr lang="en-US" sz="2000" dirty="0"/>
              <a:t>Serogroups: A, B, C, Y, W-135</a:t>
            </a:r>
          </a:p>
          <a:p>
            <a:r>
              <a:rPr lang="en-US" sz="2000" dirty="0"/>
              <a:t>Vaccines available</a:t>
            </a:r>
          </a:p>
          <a:p>
            <a:pPr lvl="2"/>
            <a:r>
              <a:rPr lang="en-US" sz="2000" dirty="0"/>
              <a:t>Men ACWY: contains 4 serogroups. Recommended for all children 11–18 and adults at increased risk</a:t>
            </a:r>
          </a:p>
          <a:p>
            <a:pPr lvl="2"/>
            <a:r>
              <a:rPr lang="en-US" sz="2000" dirty="0" err="1"/>
              <a:t>MenB</a:t>
            </a:r>
            <a:r>
              <a:rPr lang="en-US" sz="2000" dirty="0"/>
              <a:t> vaccine: contains only serogroup B. Typically recommended for 16-18 year olds, considered at increased risk of serogroup B</a:t>
            </a:r>
          </a:p>
        </p:txBody>
      </p:sp>
      <p:sp>
        <p:nvSpPr>
          <p:cNvPr id="3" name="Title 2">
            <a:extLst>
              <a:ext uri="{FF2B5EF4-FFF2-40B4-BE49-F238E27FC236}">
                <a16:creationId xmlns:a16="http://schemas.microsoft.com/office/drawing/2014/main" id="{90C8DA7A-037E-9349-1899-D193CA867141}"/>
              </a:ext>
            </a:extLst>
          </p:cNvPr>
          <p:cNvSpPr>
            <a:spLocks noGrp="1"/>
          </p:cNvSpPr>
          <p:nvPr>
            <p:ph type="title"/>
          </p:nvPr>
        </p:nvSpPr>
        <p:spPr/>
        <p:txBody>
          <a:bodyPr/>
          <a:lstStyle/>
          <a:p>
            <a:r>
              <a:rPr lang="en-US" dirty="0"/>
              <a:t>Neisseria meningitidis</a:t>
            </a:r>
          </a:p>
        </p:txBody>
      </p:sp>
    </p:spTree>
    <p:extLst>
      <p:ext uri="{BB962C8B-B14F-4D97-AF65-F5344CB8AC3E}">
        <p14:creationId xmlns:p14="http://schemas.microsoft.com/office/powerpoint/2010/main" val="2317264275"/>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0DDFE6-B18F-520A-91A5-E20228AA15AF}"/>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19997A9B-D062-D6E1-8AF0-AC07911A4A73}"/>
              </a:ext>
            </a:extLst>
          </p:cNvPr>
          <p:cNvSpPr>
            <a:spLocks noGrp="1"/>
          </p:cNvSpPr>
          <p:nvPr>
            <p:ph type="title"/>
          </p:nvPr>
        </p:nvSpPr>
        <p:spPr/>
        <p:txBody>
          <a:bodyPr>
            <a:normAutofit fontScale="90000"/>
          </a:bodyPr>
          <a:lstStyle/>
          <a:p>
            <a:r>
              <a:rPr lang="en-US" dirty="0"/>
              <a:t>United States Meningococcal Disease Trends</a:t>
            </a:r>
          </a:p>
        </p:txBody>
      </p:sp>
      <p:pic>
        <p:nvPicPr>
          <p:cNvPr id="4" name="Picture 3">
            <a:extLst>
              <a:ext uri="{FF2B5EF4-FFF2-40B4-BE49-F238E27FC236}">
                <a16:creationId xmlns:a16="http://schemas.microsoft.com/office/drawing/2014/main" id="{205AEC8D-67B8-7E17-3A0C-89F4F2B731D6}"/>
              </a:ext>
            </a:extLst>
          </p:cNvPr>
          <p:cNvPicPr>
            <a:picLocks noChangeAspect="1"/>
          </p:cNvPicPr>
          <p:nvPr/>
        </p:nvPicPr>
        <p:blipFill>
          <a:blip r:embed="rId2"/>
          <a:stretch>
            <a:fillRect/>
          </a:stretch>
        </p:blipFill>
        <p:spPr>
          <a:xfrm>
            <a:off x="233797" y="1605191"/>
            <a:ext cx="8676406" cy="4785411"/>
          </a:xfrm>
          <a:prstGeom prst="rect">
            <a:avLst/>
          </a:prstGeom>
        </p:spPr>
      </p:pic>
      <p:sp>
        <p:nvSpPr>
          <p:cNvPr id="5" name="TextBox 4">
            <a:extLst>
              <a:ext uri="{FF2B5EF4-FFF2-40B4-BE49-F238E27FC236}">
                <a16:creationId xmlns:a16="http://schemas.microsoft.com/office/drawing/2014/main" id="{7B60D2A9-F2CF-A4B5-B055-A6DA60D1DFBB}"/>
              </a:ext>
            </a:extLst>
          </p:cNvPr>
          <p:cNvSpPr txBox="1"/>
          <p:nvPr/>
        </p:nvSpPr>
        <p:spPr>
          <a:xfrm>
            <a:off x="1607736" y="6472813"/>
            <a:ext cx="75530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tx1"/>
                </a:solidFill>
                <a:latin typeface="Arial"/>
                <a:ea typeface="+mn-lt"/>
                <a:cs typeface="Arial"/>
              </a:rPr>
              <a:t>https://www.cdc.gov/meningococcal/surveillance/index.html </a:t>
            </a:r>
          </a:p>
        </p:txBody>
      </p:sp>
    </p:spTree>
    <p:extLst>
      <p:ext uri="{BB962C8B-B14F-4D97-AF65-F5344CB8AC3E}">
        <p14:creationId xmlns:p14="http://schemas.microsoft.com/office/powerpoint/2010/main" val="3960136215"/>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866AA6-774B-8F9C-9835-6B7C77E08CBF}"/>
              </a:ext>
            </a:extLst>
          </p:cNvPr>
          <p:cNvSpPr>
            <a:spLocks noGrp="1"/>
          </p:cNvSpPr>
          <p:nvPr>
            <p:ph type="title"/>
          </p:nvPr>
        </p:nvSpPr>
        <p:spPr/>
        <p:txBody>
          <a:bodyPr/>
          <a:lstStyle/>
          <a:p>
            <a:r>
              <a:rPr lang="en-US" dirty="0"/>
              <a:t>20-Year North Carolina Epi Curve</a:t>
            </a:r>
          </a:p>
        </p:txBody>
      </p:sp>
      <p:pic>
        <p:nvPicPr>
          <p:cNvPr id="4" name="Picture 3">
            <a:extLst>
              <a:ext uri="{FF2B5EF4-FFF2-40B4-BE49-F238E27FC236}">
                <a16:creationId xmlns:a16="http://schemas.microsoft.com/office/drawing/2014/main" id="{52DB82CE-7492-D255-542C-332EE043D1B2}"/>
              </a:ext>
            </a:extLst>
          </p:cNvPr>
          <p:cNvPicPr>
            <a:picLocks noChangeAspect="1"/>
          </p:cNvPicPr>
          <p:nvPr/>
        </p:nvPicPr>
        <p:blipFill>
          <a:blip r:embed="rId3"/>
          <a:stretch>
            <a:fillRect/>
          </a:stretch>
        </p:blipFill>
        <p:spPr>
          <a:xfrm>
            <a:off x="77638" y="2520931"/>
            <a:ext cx="9144000" cy="2730538"/>
          </a:xfrm>
          <a:prstGeom prst="rect">
            <a:avLst/>
          </a:prstGeom>
        </p:spPr>
      </p:pic>
      <p:sp>
        <p:nvSpPr>
          <p:cNvPr id="5" name="Text Placeholder 2">
            <a:extLst>
              <a:ext uri="{FF2B5EF4-FFF2-40B4-BE49-F238E27FC236}">
                <a16:creationId xmlns:a16="http://schemas.microsoft.com/office/drawing/2014/main" id="{31BCF3A0-A0A1-608C-8AD6-ED5C96659E94}"/>
              </a:ext>
            </a:extLst>
          </p:cNvPr>
          <p:cNvSpPr txBox="1">
            <a:spLocks/>
          </p:cNvSpPr>
          <p:nvPr/>
        </p:nvSpPr>
        <p:spPr>
          <a:xfrm>
            <a:off x="342482" y="5889014"/>
            <a:ext cx="6506892" cy="848215"/>
          </a:xfrm>
          <a:prstGeom prst="rect">
            <a:avLst/>
          </a:prstGeom>
        </p:spPr>
        <p:txBody>
          <a:bodyPr/>
          <a:lstStyle>
            <a:lvl1pPr marL="365125" indent="-365125" algn="l" defTabSz="1218915" rtl="0" eaLnBrk="1" latinLnBrk="0" hangingPunct="1">
              <a:spcBef>
                <a:spcPts val="0"/>
              </a:spcBef>
              <a:spcAft>
                <a:spcPts val="1200"/>
              </a:spcAft>
              <a:buClr>
                <a:schemeClr val="accent6"/>
              </a:buClr>
              <a:buFont typeface="Wingdings" pitchFamily="2" charset="2"/>
              <a:buChar char="§"/>
              <a:tabLst/>
              <a:defRPr sz="2400" b="0" kern="1200">
                <a:solidFill>
                  <a:schemeClr val="tx1"/>
                </a:solidFill>
                <a:latin typeface="+mn-lt"/>
                <a:ea typeface="+mn-ea"/>
                <a:cs typeface="Arial" pitchFamily="34" charset="0"/>
              </a:defRPr>
            </a:lvl1pPr>
            <a:lvl2pPr marL="365125" indent="-365125" algn="l" defTabSz="1218915" rtl="0" eaLnBrk="1" latinLnBrk="0" hangingPunct="1">
              <a:spcBef>
                <a:spcPts val="0"/>
              </a:spcBef>
              <a:spcAft>
                <a:spcPts val="600"/>
              </a:spcAft>
              <a:buClr>
                <a:schemeClr val="accent6"/>
              </a:buClr>
              <a:buFont typeface="Wingdings" pitchFamily="2" charset="2"/>
              <a:buChar char="§"/>
              <a:tabLst/>
              <a:defRPr sz="2400" kern="1200">
                <a:solidFill>
                  <a:schemeClr val="tx1"/>
                </a:solidFill>
                <a:latin typeface="+mn-lt"/>
                <a:ea typeface="+mn-ea"/>
                <a:cs typeface="Arial" pitchFamily="34" charset="0"/>
              </a:defRPr>
            </a:lvl2pPr>
            <a:lvl3pPr marL="750888" indent="-355600" algn="l" defTabSz="1218915" rtl="0" eaLnBrk="1" latinLnBrk="0" hangingPunct="1">
              <a:spcBef>
                <a:spcPts val="0"/>
              </a:spcBef>
              <a:spcAft>
                <a:spcPts val="600"/>
              </a:spcAft>
              <a:buClr>
                <a:schemeClr val="accent6"/>
              </a:buClr>
              <a:buFont typeface="Arial" panose="020B0604020202020204" pitchFamily="34" charset="0"/>
              <a:buChar char="•"/>
              <a:tabLst/>
              <a:defRPr sz="2400" kern="1200">
                <a:solidFill>
                  <a:schemeClr val="tx1"/>
                </a:solidFill>
                <a:latin typeface="+mn-lt"/>
                <a:ea typeface="+mn-ea"/>
                <a:cs typeface="Arial" pitchFamily="34" charset="0"/>
              </a:defRPr>
            </a:lvl3pPr>
            <a:lvl4pPr marL="1147763" indent="-355600" algn="l" defTabSz="1218915" rtl="0" eaLnBrk="1" latinLnBrk="0" hangingPunct="1">
              <a:spcBef>
                <a:spcPts val="0"/>
              </a:spcBef>
              <a:spcAft>
                <a:spcPts val="600"/>
              </a:spcAft>
              <a:buClr>
                <a:schemeClr val="accent6"/>
              </a:buClr>
              <a:buFont typeface="System Font Regular"/>
              <a:buChar char="–"/>
              <a:tabLst/>
              <a:defRPr sz="2199" kern="1200">
                <a:solidFill>
                  <a:schemeClr val="tx1"/>
                </a:solidFill>
                <a:latin typeface="+mn-lt"/>
                <a:ea typeface="+mn-ea"/>
                <a:cs typeface="Arial" pitchFamily="34" charset="0"/>
              </a:defRPr>
            </a:lvl4pPr>
            <a:lvl5pPr marL="1543050" indent="-355600" algn="l" defTabSz="1218915" rtl="0" eaLnBrk="1" latinLnBrk="0" hangingPunct="1">
              <a:spcBef>
                <a:spcPts val="0"/>
              </a:spcBef>
              <a:spcAft>
                <a:spcPts val="600"/>
              </a:spcAft>
              <a:buClr>
                <a:schemeClr val="accent6"/>
              </a:buClr>
              <a:buSzPct val="100000"/>
              <a:buFont typeface="System Font Regular"/>
              <a:buChar char="–"/>
              <a:tabLst/>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600" dirty="0">
                <a:latin typeface="Arial"/>
                <a:cs typeface="Arial"/>
              </a:rPr>
              <a:t>North Carolina Electronic Disease Surveillance System, 2004-2023</a:t>
            </a:r>
          </a:p>
          <a:p>
            <a:pPr marL="0" indent="0">
              <a:buNone/>
            </a:pPr>
            <a:r>
              <a:rPr lang="en-US" sz="1600" dirty="0">
                <a:latin typeface="Arial"/>
                <a:cs typeface="Arial"/>
              </a:rPr>
              <a:t>*2023 case data are provisional and subject to change</a:t>
            </a:r>
            <a:endParaRPr lang="en-US" sz="1600" dirty="0"/>
          </a:p>
        </p:txBody>
      </p:sp>
    </p:spTree>
    <p:extLst>
      <p:ext uri="{BB962C8B-B14F-4D97-AF65-F5344CB8AC3E}">
        <p14:creationId xmlns:p14="http://schemas.microsoft.com/office/powerpoint/2010/main" val="122365427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468039" y="1046678"/>
            <a:ext cx="7886372" cy="648915"/>
          </a:xfrm>
        </p:spPr>
        <p:txBody>
          <a:bodyPr/>
          <a:lstStyle/>
          <a:p>
            <a:r>
              <a:rPr lang="en-US" dirty="0"/>
              <a:t>MPXV Clade I vs. II</a:t>
            </a:r>
          </a:p>
        </p:txBody>
      </p:sp>
      <p:sp>
        <p:nvSpPr>
          <p:cNvPr id="6" name="Text Placeholder 5"/>
          <p:cNvSpPr>
            <a:spLocks noGrp="1"/>
          </p:cNvSpPr>
          <p:nvPr>
            <p:ph type="body" sz="quarter" idx="11"/>
          </p:nvPr>
        </p:nvSpPr>
        <p:spPr>
          <a:xfrm>
            <a:off x="468039" y="1935956"/>
            <a:ext cx="2468201" cy="4129564"/>
          </a:xfrm>
        </p:spPr>
        <p:txBody>
          <a:bodyPr/>
          <a:lstStyle/>
          <a:p>
            <a:pPr marL="295275" indent="-285750">
              <a:buFont typeface="Arial" panose="020B0604020202020204" pitchFamily="34" charset="0"/>
              <a:buChar char="•"/>
            </a:pPr>
            <a:r>
              <a:rPr lang="en-US" sz="2000" dirty="0"/>
              <a:t>MPXV has two distinct genetic clades, I and II, endemic to central and west Africa respectively. </a:t>
            </a:r>
          </a:p>
          <a:p>
            <a:pPr marL="295275" indent="-285750">
              <a:buFont typeface="Arial" panose="020B0604020202020204" pitchFamily="34" charset="0"/>
              <a:buChar char="•"/>
            </a:pPr>
            <a:r>
              <a:rPr lang="en-US" sz="2000" dirty="0"/>
              <a:t>A subclade of Clade II (Clade IIb) has been associated with the 2022 mpox outbreak.  </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4294967295"/>
          </p:nvPr>
        </p:nvSpPr>
        <p:spPr>
          <a:xfrm>
            <a:off x="467594" y="6356353"/>
            <a:ext cx="7434202" cy="365125"/>
          </a:xfrm>
          <a:prstGeom prst="rect">
            <a:avLst/>
          </a:prstGeom>
        </p:spPr>
        <p:txBody>
          <a:bodyPr/>
          <a:lstStyle/>
          <a:p>
            <a:r>
              <a:rPr lang="en-US" sz="1200" dirty="0">
                <a:latin typeface="Arial"/>
                <a:cs typeface="Arial"/>
              </a:rPr>
              <a:t>https://www.cdc.gov/poxvirus/mpox/response/2022/index.html</a:t>
            </a:r>
            <a:endParaRPr lang="en-US" sz="1200" dirty="0"/>
          </a:p>
        </p:txBody>
      </p:sp>
      <p:pic>
        <p:nvPicPr>
          <p:cNvPr id="3" name="Picture 2">
            <a:extLst>
              <a:ext uri="{FF2B5EF4-FFF2-40B4-BE49-F238E27FC236}">
                <a16:creationId xmlns:a16="http://schemas.microsoft.com/office/drawing/2014/main" id="{DA6F8C9A-259A-1C96-4F24-D6E6C7A98372}"/>
              </a:ext>
            </a:extLst>
          </p:cNvPr>
          <p:cNvPicPr>
            <a:picLocks noChangeAspect="1"/>
          </p:cNvPicPr>
          <p:nvPr/>
        </p:nvPicPr>
        <p:blipFill>
          <a:blip r:embed="rId3"/>
          <a:stretch>
            <a:fillRect/>
          </a:stretch>
        </p:blipFill>
        <p:spPr>
          <a:xfrm>
            <a:off x="3216900" y="2460728"/>
            <a:ext cx="5673100" cy="2800539"/>
          </a:xfrm>
          <a:prstGeom prst="rect">
            <a:avLst/>
          </a:prstGeom>
        </p:spPr>
      </p:pic>
    </p:spTree>
    <p:extLst>
      <p:ext uri="{BB962C8B-B14F-4D97-AF65-F5344CB8AC3E}">
        <p14:creationId xmlns:p14="http://schemas.microsoft.com/office/powerpoint/2010/main" val="3035731262"/>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C98DB-8BB0-0ECA-AF6E-F88983158F8F}"/>
              </a:ext>
            </a:extLst>
          </p:cNvPr>
          <p:cNvSpPr>
            <a:spLocks noGrp="1"/>
          </p:cNvSpPr>
          <p:nvPr>
            <p:ph type="body" sz="quarter" idx="11"/>
          </p:nvPr>
        </p:nvSpPr>
        <p:spPr>
          <a:xfrm>
            <a:off x="467594" y="1953419"/>
            <a:ext cx="7886372" cy="4485481"/>
          </a:xfrm>
        </p:spPr>
        <p:txBody>
          <a:bodyPr/>
          <a:lstStyle/>
          <a:p>
            <a:r>
              <a:rPr lang="en-US" dirty="0"/>
              <a:t>Six cases reported in men who have sex with men (MSM) since 2022, compared to four during the previous five years.</a:t>
            </a:r>
          </a:p>
          <a:p>
            <a:r>
              <a:rPr lang="en-US" dirty="0"/>
              <a:t>Eight cases since 2022 have been in persons living with HIV. Just two were reported among this population in the previous five years.</a:t>
            </a:r>
          </a:p>
          <a:p>
            <a:r>
              <a:rPr lang="en-US" dirty="0"/>
              <a:t>Persons living with HIV are recommended to receive the </a:t>
            </a:r>
            <a:r>
              <a:rPr lang="en-US" dirty="0" err="1"/>
              <a:t>MenACWY</a:t>
            </a:r>
            <a:r>
              <a:rPr lang="en-US" dirty="0"/>
              <a:t> vaccines due to increased risk for infection, and should receive a booster dose every five years.</a:t>
            </a:r>
          </a:p>
        </p:txBody>
      </p:sp>
      <p:sp>
        <p:nvSpPr>
          <p:cNvPr id="3" name="Title 2">
            <a:extLst>
              <a:ext uri="{FF2B5EF4-FFF2-40B4-BE49-F238E27FC236}">
                <a16:creationId xmlns:a16="http://schemas.microsoft.com/office/drawing/2014/main" id="{FC80D209-526C-E95E-5E19-F7A593A00DFE}"/>
              </a:ext>
            </a:extLst>
          </p:cNvPr>
          <p:cNvSpPr>
            <a:spLocks noGrp="1"/>
          </p:cNvSpPr>
          <p:nvPr>
            <p:ph type="title"/>
          </p:nvPr>
        </p:nvSpPr>
        <p:spPr/>
        <p:txBody>
          <a:bodyPr/>
          <a:lstStyle/>
          <a:p>
            <a:r>
              <a:rPr lang="en-US" dirty="0"/>
              <a:t>Cases in MSM and PLWH</a:t>
            </a:r>
          </a:p>
        </p:txBody>
      </p:sp>
      <p:sp>
        <p:nvSpPr>
          <p:cNvPr id="4" name="Text Placeholder 2">
            <a:extLst>
              <a:ext uri="{FF2B5EF4-FFF2-40B4-BE49-F238E27FC236}">
                <a16:creationId xmlns:a16="http://schemas.microsoft.com/office/drawing/2014/main" id="{A28254D3-2C47-7634-B455-F2DFD6420217}"/>
              </a:ext>
            </a:extLst>
          </p:cNvPr>
          <p:cNvSpPr txBox="1">
            <a:spLocks/>
          </p:cNvSpPr>
          <p:nvPr/>
        </p:nvSpPr>
        <p:spPr>
          <a:xfrm>
            <a:off x="467594" y="6389347"/>
            <a:ext cx="6506892" cy="397486"/>
          </a:xfrm>
          <a:prstGeom prst="rect">
            <a:avLst/>
          </a:prstGeom>
        </p:spPr>
        <p:txBody>
          <a:bodyPr/>
          <a:lstStyle>
            <a:lvl1pPr marL="365125" indent="-365125" algn="l" defTabSz="1218915" rtl="0" eaLnBrk="1" latinLnBrk="0" hangingPunct="1">
              <a:spcBef>
                <a:spcPts val="0"/>
              </a:spcBef>
              <a:spcAft>
                <a:spcPts val="1200"/>
              </a:spcAft>
              <a:buClr>
                <a:schemeClr val="accent6"/>
              </a:buClr>
              <a:buFont typeface="Wingdings" pitchFamily="2" charset="2"/>
              <a:buChar char="§"/>
              <a:tabLst/>
              <a:defRPr sz="2400" b="0" kern="1200">
                <a:solidFill>
                  <a:schemeClr val="tx1"/>
                </a:solidFill>
                <a:latin typeface="+mn-lt"/>
                <a:ea typeface="+mn-ea"/>
                <a:cs typeface="Arial" pitchFamily="34" charset="0"/>
              </a:defRPr>
            </a:lvl1pPr>
            <a:lvl2pPr marL="365125" indent="-365125" algn="l" defTabSz="1218915" rtl="0" eaLnBrk="1" latinLnBrk="0" hangingPunct="1">
              <a:spcBef>
                <a:spcPts val="0"/>
              </a:spcBef>
              <a:spcAft>
                <a:spcPts val="600"/>
              </a:spcAft>
              <a:buClr>
                <a:schemeClr val="accent6"/>
              </a:buClr>
              <a:buFont typeface="Wingdings" pitchFamily="2" charset="2"/>
              <a:buChar char="§"/>
              <a:tabLst/>
              <a:defRPr sz="2400" kern="1200">
                <a:solidFill>
                  <a:schemeClr val="tx1"/>
                </a:solidFill>
                <a:latin typeface="+mn-lt"/>
                <a:ea typeface="+mn-ea"/>
                <a:cs typeface="Arial" pitchFamily="34" charset="0"/>
              </a:defRPr>
            </a:lvl2pPr>
            <a:lvl3pPr marL="750888" indent="-355600" algn="l" defTabSz="1218915" rtl="0" eaLnBrk="1" latinLnBrk="0" hangingPunct="1">
              <a:spcBef>
                <a:spcPts val="0"/>
              </a:spcBef>
              <a:spcAft>
                <a:spcPts val="600"/>
              </a:spcAft>
              <a:buClr>
                <a:schemeClr val="accent6"/>
              </a:buClr>
              <a:buFont typeface="Arial" panose="020B0604020202020204" pitchFamily="34" charset="0"/>
              <a:buChar char="•"/>
              <a:tabLst/>
              <a:defRPr sz="2400" kern="1200">
                <a:solidFill>
                  <a:schemeClr val="tx1"/>
                </a:solidFill>
                <a:latin typeface="+mn-lt"/>
                <a:ea typeface="+mn-ea"/>
                <a:cs typeface="Arial" pitchFamily="34" charset="0"/>
              </a:defRPr>
            </a:lvl3pPr>
            <a:lvl4pPr marL="1147763" indent="-355600" algn="l" defTabSz="1218915" rtl="0" eaLnBrk="1" latinLnBrk="0" hangingPunct="1">
              <a:spcBef>
                <a:spcPts val="0"/>
              </a:spcBef>
              <a:spcAft>
                <a:spcPts val="600"/>
              </a:spcAft>
              <a:buClr>
                <a:schemeClr val="accent6"/>
              </a:buClr>
              <a:buFont typeface="System Font Regular"/>
              <a:buChar char="–"/>
              <a:tabLst/>
              <a:defRPr sz="2199" kern="1200">
                <a:solidFill>
                  <a:schemeClr val="tx1"/>
                </a:solidFill>
                <a:latin typeface="+mn-lt"/>
                <a:ea typeface="+mn-ea"/>
                <a:cs typeface="Arial" pitchFamily="34" charset="0"/>
              </a:defRPr>
            </a:lvl4pPr>
            <a:lvl5pPr marL="1543050" indent="-355600" algn="l" defTabSz="1218915" rtl="0" eaLnBrk="1" latinLnBrk="0" hangingPunct="1">
              <a:spcBef>
                <a:spcPts val="0"/>
              </a:spcBef>
              <a:spcAft>
                <a:spcPts val="600"/>
              </a:spcAft>
              <a:buClr>
                <a:schemeClr val="accent6"/>
              </a:buClr>
              <a:buSzPct val="100000"/>
              <a:buFont typeface="System Font Regular"/>
              <a:buChar char="–"/>
              <a:tabLst/>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600" dirty="0">
                <a:latin typeface="Arial"/>
                <a:cs typeface="Arial"/>
              </a:rPr>
              <a:t>North Carolina Electronic Disease Surveillance System, 2017-2023</a:t>
            </a:r>
          </a:p>
        </p:txBody>
      </p:sp>
    </p:spTree>
    <p:extLst>
      <p:ext uri="{BB962C8B-B14F-4D97-AF65-F5344CB8AC3E}">
        <p14:creationId xmlns:p14="http://schemas.microsoft.com/office/powerpoint/2010/main" val="4120552087"/>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467594" y="1033711"/>
            <a:ext cx="7886372" cy="648915"/>
          </a:xfrm>
        </p:spPr>
        <p:txBody>
          <a:bodyPr/>
          <a:lstStyle/>
          <a:p>
            <a:r>
              <a:rPr lang="en-US"/>
              <a:t>Single Column Text and Bullets</a:t>
            </a:r>
            <a:endParaRPr lang="en-US" dirty="0"/>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r>
              <a:rPr lang="en-US"/>
              <a:t>Text</a:t>
            </a:r>
          </a:p>
          <a:p>
            <a:r>
              <a:rPr lang="en-US"/>
              <a:t>Bullet 1</a:t>
            </a:r>
          </a:p>
          <a:p>
            <a:pPr lvl="2"/>
            <a:r>
              <a:rPr lang="en-US"/>
              <a:t>Bullet 2</a:t>
            </a:r>
          </a:p>
          <a:p>
            <a:pPr lvl="3"/>
            <a:r>
              <a:rPr lang="en-US"/>
              <a:t>Bullet 3</a:t>
            </a:r>
            <a:endParaRPr lang="en-US" dirty="0"/>
          </a:p>
        </p:txBody>
      </p:sp>
      <p:sp>
        <p:nvSpPr>
          <p:cNvPr id="2" name="Date Placeholder 1">
            <a:extLst>
              <a:ext uri="{FF2B5EF4-FFF2-40B4-BE49-F238E27FC236}">
                <a16:creationId xmlns:a16="http://schemas.microsoft.com/office/drawing/2014/main" id="{5A3E2DE0-6163-2845-ACD9-70C6F46FD1C0}"/>
              </a:ext>
            </a:extLst>
          </p:cNvPr>
          <p:cNvSpPr>
            <a:spLocks noGrp="1"/>
          </p:cNvSpPr>
          <p:nvPr>
            <p:ph type="dt" sz="half" idx="4294967295"/>
          </p:nvPr>
        </p:nvSpPr>
        <p:spPr>
          <a:xfrm>
            <a:off x="467594" y="6356353"/>
            <a:ext cx="2057936" cy="365125"/>
          </a:xfrm>
          <a:prstGeom prst="rect">
            <a:avLst/>
          </a:prstGeom>
        </p:spPr>
        <p:txBody>
          <a:bodyPr/>
          <a:lstStyle/>
          <a:p>
            <a:fld id="{A03EB433-6B08-5D4E-A6E6-C449685FC314}" type="datetime4">
              <a:rPr lang="en-US" smtClean="0"/>
              <a:pPr/>
              <a:t>June 10, 2024</a:t>
            </a:fld>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2199" dirty="0"/>
          </a:p>
        </p:txBody>
      </p:sp>
    </p:spTree>
    <p:extLst>
      <p:ext uri="{BB962C8B-B14F-4D97-AF65-F5344CB8AC3E}">
        <p14:creationId xmlns:p14="http://schemas.microsoft.com/office/powerpoint/2010/main" val="1722125926"/>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54A2847-AB76-AE40-9A89-4E67204E6502}"/>
              </a:ext>
            </a:extLst>
          </p:cNvPr>
          <p:cNvSpPr>
            <a:spLocks noGrp="1"/>
          </p:cNvSpPr>
          <p:nvPr>
            <p:ph type="title"/>
          </p:nvPr>
        </p:nvSpPr>
        <p:spPr>
          <a:xfrm>
            <a:off x="467595" y="1026393"/>
            <a:ext cx="7886372" cy="648915"/>
          </a:xfrm>
        </p:spPr>
        <p:txBody>
          <a:bodyPr/>
          <a:lstStyle/>
          <a:p>
            <a:r>
              <a:rPr lang="en-US"/>
              <a:t>Two Column Layout</a:t>
            </a:r>
            <a:endParaRPr lang="en-US" dirty="0"/>
          </a:p>
        </p:txBody>
      </p:sp>
      <p:sp>
        <p:nvSpPr>
          <p:cNvPr id="15" name="Text Placeholder 14">
            <a:extLst>
              <a:ext uri="{FF2B5EF4-FFF2-40B4-BE49-F238E27FC236}">
                <a16:creationId xmlns:a16="http://schemas.microsoft.com/office/drawing/2014/main" id="{696309DE-61C5-4443-AD8B-EDEAF13437EE}"/>
              </a:ext>
            </a:extLst>
          </p:cNvPr>
          <p:cNvSpPr>
            <a:spLocks noGrp="1"/>
          </p:cNvSpPr>
          <p:nvPr>
            <p:ph type="body" sz="quarter" idx="11"/>
          </p:nvPr>
        </p:nvSpPr>
        <p:spPr/>
        <p:txBody>
          <a:bodyPr/>
          <a:lstStyle/>
          <a:p>
            <a:r>
              <a:rPr lang="en-US"/>
              <a:t>Text</a:t>
            </a:r>
          </a:p>
          <a:p>
            <a:r>
              <a:rPr lang="en-US"/>
              <a:t>Bullet 1</a:t>
            </a:r>
          </a:p>
          <a:p>
            <a:pPr lvl="2"/>
            <a:r>
              <a:rPr lang="en-US"/>
              <a:t>Bullet 2</a:t>
            </a:r>
          </a:p>
          <a:p>
            <a:pPr lvl="3"/>
            <a:r>
              <a:rPr lang="en-US"/>
              <a:t>Bullet 3</a:t>
            </a:r>
            <a:endParaRPr lang="en-US" dirty="0"/>
          </a:p>
        </p:txBody>
      </p:sp>
      <p:sp>
        <p:nvSpPr>
          <p:cNvPr id="16" name="Text Placeholder 15">
            <a:extLst>
              <a:ext uri="{FF2B5EF4-FFF2-40B4-BE49-F238E27FC236}">
                <a16:creationId xmlns:a16="http://schemas.microsoft.com/office/drawing/2014/main" id="{77F97DC1-4BF1-9845-B4BE-F59985EAF53C}"/>
              </a:ext>
            </a:extLst>
          </p:cNvPr>
          <p:cNvSpPr>
            <a:spLocks noGrp="1"/>
          </p:cNvSpPr>
          <p:nvPr>
            <p:ph type="body" sz="quarter" idx="12"/>
          </p:nvPr>
        </p:nvSpPr>
        <p:spPr/>
        <p:txBody>
          <a:bodyPr/>
          <a:lstStyle/>
          <a:p>
            <a:r>
              <a:rPr lang="en-US"/>
              <a:t>Text</a:t>
            </a:r>
          </a:p>
          <a:p>
            <a:r>
              <a:rPr lang="en-US"/>
              <a:t>Bullet 1</a:t>
            </a:r>
          </a:p>
          <a:p>
            <a:pPr lvl="2"/>
            <a:r>
              <a:rPr lang="en-US"/>
              <a:t>Bullet 2</a:t>
            </a:r>
          </a:p>
          <a:p>
            <a:pPr lvl="3"/>
            <a:r>
              <a:rPr lang="en-US"/>
              <a:t>Bullet 3</a:t>
            </a:r>
            <a:endParaRPr lang="en-US" dirty="0"/>
          </a:p>
        </p:txBody>
      </p:sp>
      <p:sp>
        <p:nvSpPr>
          <p:cNvPr id="4" name="Date Placeholder 3">
            <a:extLst>
              <a:ext uri="{FF2B5EF4-FFF2-40B4-BE49-F238E27FC236}">
                <a16:creationId xmlns:a16="http://schemas.microsoft.com/office/drawing/2014/main" id="{F0A2D1E8-DA36-7147-94D0-756AD3C9F2C9}"/>
              </a:ext>
            </a:extLst>
          </p:cNvPr>
          <p:cNvSpPr>
            <a:spLocks noGrp="1"/>
          </p:cNvSpPr>
          <p:nvPr>
            <p:ph type="dt" sz="half" idx="4294967295"/>
          </p:nvPr>
        </p:nvSpPr>
        <p:spPr>
          <a:xfrm>
            <a:off x="467594" y="6356353"/>
            <a:ext cx="2057936" cy="365125"/>
          </a:xfrm>
          <a:prstGeom prst="rect">
            <a:avLst/>
          </a:prstGeom>
        </p:spPr>
        <p:txBody>
          <a:bodyPr/>
          <a:lstStyle/>
          <a:p>
            <a:fld id="{90DD43B1-01E5-D847-B965-FC264A9E1869}" type="datetime4">
              <a:rPr lang="en-US" smtClean="0"/>
              <a:pPr/>
              <a:t>June 10, 2024</a:t>
            </a:fld>
            <a:endParaRPr lang="en-US" dirty="0"/>
          </a:p>
        </p:txBody>
      </p:sp>
    </p:spTree>
    <p:extLst>
      <p:ext uri="{BB962C8B-B14F-4D97-AF65-F5344CB8AC3E}">
        <p14:creationId xmlns:p14="http://schemas.microsoft.com/office/powerpoint/2010/main" val="3329786231"/>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54A2847-AB76-AE40-9A89-4E67204E6502}"/>
              </a:ext>
            </a:extLst>
          </p:cNvPr>
          <p:cNvSpPr>
            <a:spLocks noGrp="1"/>
          </p:cNvSpPr>
          <p:nvPr>
            <p:ph type="title"/>
          </p:nvPr>
        </p:nvSpPr>
        <p:spPr>
          <a:xfrm>
            <a:off x="467594" y="1046065"/>
            <a:ext cx="7886372" cy="648915"/>
          </a:xfrm>
        </p:spPr>
        <p:txBody>
          <a:bodyPr/>
          <a:lstStyle/>
          <a:p>
            <a:r>
              <a:rPr lang="en-US"/>
              <a:t>Three Column Layout</a:t>
            </a:r>
            <a:endParaRPr lang="en-US" dirty="0"/>
          </a:p>
        </p:txBody>
      </p:sp>
      <p:sp>
        <p:nvSpPr>
          <p:cNvPr id="15" name="Text Placeholder 14">
            <a:extLst>
              <a:ext uri="{FF2B5EF4-FFF2-40B4-BE49-F238E27FC236}">
                <a16:creationId xmlns:a16="http://schemas.microsoft.com/office/drawing/2014/main" id="{696309DE-61C5-4443-AD8B-EDEAF13437EE}"/>
              </a:ext>
            </a:extLst>
          </p:cNvPr>
          <p:cNvSpPr>
            <a:spLocks noGrp="1"/>
          </p:cNvSpPr>
          <p:nvPr>
            <p:ph type="body" sz="quarter" idx="11"/>
          </p:nvPr>
        </p:nvSpPr>
        <p:spPr/>
        <p:txBody>
          <a:bodyPr/>
          <a:lstStyle/>
          <a:p>
            <a:r>
              <a:rPr lang="en-US"/>
              <a:t>Text</a:t>
            </a:r>
          </a:p>
          <a:p>
            <a:r>
              <a:rPr lang="en-US"/>
              <a:t>Bullet 1</a:t>
            </a:r>
          </a:p>
          <a:p>
            <a:pPr lvl="2"/>
            <a:r>
              <a:rPr lang="en-US"/>
              <a:t>Bullet 2</a:t>
            </a:r>
          </a:p>
          <a:p>
            <a:pPr lvl="3"/>
            <a:r>
              <a:rPr lang="en-US"/>
              <a:t>Bullet 3</a:t>
            </a:r>
            <a:endParaRPr lang="en-US" dirty="0"/>
          </a:p>
        </p:txBody>
      </p:sp>
      <p:sp>
        <p:nvSpPr>
          <p:cNvPr id="4" name="Date Placeholder 3">
            <a:extLst>
              <a:ext uri="{FF2B5EF4-FFF2-40B4-BE49-F238E27FC236}">
                <a16:creationId xmlns:a16="http://schemas.microsoft.com/office/drawing/2014/main" id="{F0A2D1E8-DA36-7147-94D0-756AD3C9F2C9}"/>
              </a:ext>
            </a:extLst>
          </p:cNvPr>
          <p:cNvSpPr>
            <a:spLocks noGrp="1"/>
          </p:cNvSpPr>
          <p:nvPr>
            <p:ph type="dt" sz="half" idx="4294967295"/>
          </p:nvPr>
        </p:nvSpPr>
        <p:spPr>
          <a:xfrm>
            <a:off x="467594" y="6356353"/>
            <a:ext cx="2057936" cy="365125"/>
          </a:xfrm>
          <a:prstGeom prst="rect">
            <a:avLst/>
          </a:prstGeom>
        </p:spPr>
        <p:txBody>
          <a:bodyPr/>
          <a:lstStyle/>
          <a:p>
            <a:fld id="{90DD43B1-01E5-D847-B965-FC264A9E1869}" type="datetime4">
              <a:rPr lang="en-US" smtClean="0"/>
              <a:pPr/>
              <a:t>June 10, 2024</a:t>
            </a:fld>
            <a:endParaRPr lang="en-US" dirty="0"/>
          </a:p>
        </p:txBody>
      </p:sp>
      <p:sp>
        <p:nvSpPr>
          <p:cNvPr id="16" name="Text Placeholder 15">
            <a:extLst>
              <a:ext uri="{FF2B5EF4-FFF2-40B4-BE49-F238E27FC236}">
                <a16:creationId xmlns:a16="http://schemas.microsoft.com/office/drawing/2014/main" id="{77F97DC1-4BF1-9845-B4BE-F59985EAF53C}"/>
              </a:ext>
            </a:extLst>
          </p:cNvPr>
          <p:cNvSpPr>
            <a:spLocks noGrp="1"/>
          </p:cNvSpPr>
          <p:nvPr>
            <p:ph type="body" sz="quarter" idx="12"/>
          </p:nvPr>
        </p:nvSpPr>
        <p:spPr/>
        <p:txBody>
          <a:bodyPr/>
          <a:lstStyle/>
          <a:p>
            <a:r>
              <a:rPr lang="en-US"/>
              <a:t>Text</a:t>
            </a:r>
          </a:p>
          <a:p>
            <a:r>
              <a:rPr lang="en-US"/>
              <a:t>Bullet 1</a:t>
            </a:r>
          </a:p>
          <a:p>
            <a:pPr lvl="2"/>
            <a:r>
              <a:rPr lang="en-US"/>
              <a:t>Bullet 2</a:t>
            </a:r>
          </a:p>
          <a:p>
            <a:pPr lvl="3"/>
            <a:r>
              <a:rPr lang="en-US"/>
              <a:t>Bullet 3</a:t>
            </a:r>
            <a:endParaRPr lang="en-US" dirty="0"/>
          </a:p>
        </p:txBody>
      </p:sp>
      <p:sp>
        <p:nvSpPr>
          <p:cNvPr id="7" name="Text Placeholder 6"/>
          <p:cNvSpPr>
            <a:spLocks noGrp="1"/>
          </p:cNvSpPr>
          <p:nvPr>
            <p:ph type="body" sz="quarter" idx="13"/>
          </p:nvPr>
        </p:nvSpPr>
        <p:spPr/>
        <p:txBody>
          <a:bodyPr/>
          <a:lstStyle/>
          <a:p>
            <a:r>
              <a:rPr lang="en-US"/>
              <a:t>Text</a:t>
            </a:r>
          </a:p>
          <a:p>
            <a:r>
              <a:rPr lang="en-US"/>
              <a:t>Bullet 1</a:t>
            </a:r>
          </a:p>
          <a:p>
            <a:pPr lvl="2"/>
            <a:r>
              <a:rPr lang="en-US"/>
              <a:t>Bullet 2</a:t>
            </a:r>
          </a:p>
          <a:p>
            <a:pPr lvl="3"/>
            <a:r>
              <a:rPr lang="en-US"/>
              <a:t>Bullet 3</a:t>
            </a:r>
          </a:p>
          <a:p>
            <a:endParaRPr lang="en-US" dirty="0"/>
          </a:p>
        </p:txBody>
      </p:sp>
    </p:spTree>
    <p:extLst>
      <p:ext uri="{BB962C8B-B14F-4D97-AF65-F5344CB8AC3E}">
        <p14:creationId xmlns:p14="http://schemas.microsoft.com/office/powerpoint/2010/main" val="1995541127"/>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94" y="1052853"/>
            <a:ext cx="8098344" cy="648915"/>
          </a:xfrm>
        </p:spPr>
        <p:txBody>
          <a:bodyPr/>
          <a:lstStyle/>
          <a:p>
            <a:r>
              <a:rPr lang="en-US" dirty="0"/>
              <a:t>Table Example</a:t>
            </a:r>
          </a:p>
        </p:txBody>
      </p:sp>
      <p:sp>
        <p:nvSpPr>
          <p:cNvPr id="4" name="Date Placeholder 3">
            <a:extLst>
              <a:ext uri="{FF2B5EF4-FFF2-40B4-BE49-F238E27FC236}">
                <a16:creationId xmlns:a16="http://schemas.microsoft.com/office/drawing/2014/main" id="{D668CD9D-AF49-364B-8AF2-BAD52E0453A0}"/>
              </a:ext>
            </a:extLst>
          </p:cNvPr>
          <p:cNvSpPr>
            <a:spLocks noGrp="1"/>
          </p:cNvSpPr>
          <p:nvPr>
            <p:ph type="dt" sz="half" idx="2"/>
          </p:nvPr>
        </p:nvSpPr>
        <p:spPr/>
        <p:txBody>
          <a:bodyPr/>
          <a:lstStyle/>
          <a:p>
            <a:fld id="{837A4631-5021-EA47-A44A-FDEE07A6180B}" type="datetime4">
              <a:rPr lang="en-US" smtClean="0"/>
              <a:pPr/>
              <a:t>June 10, 2024</a:t>
            </a:fld>
            <a:endParaRPr lang="en-US" dirty="0"/>
          </a:p>
        </p:txBody>
      </p:sp>
      <p:sp>
        <p:nvSpPr>
          <p:cNvPr id="6" name="Picture Placeholder 5"/>
          <p:cNvSpPr>
            <a:spLocks noGrp="1"/>
          </p:cNvSpPr>
          <p:nvPr>
            <p:ph type="pic" sz="quarter" idx="12"/>
          </p:nvPr>
        </p:nvSpPr>
        <p:spPr>
          <a:xfrm>
            <a:off x="467595" y="2236124"/>
            <a:ext cx="8206225" cy="3382358"/>
          </a:xfrm>
        </p:spPr>
        <p:txBody>
          <a:bodyPr/>
          <a:lstStyle/>
          <a:p>
            <a:endParaRPr lang="en-US"/>
          </a:p>
        </p:txBody>
      </p:sp>
      <p:graphicFrame>
        <p:nvGraphicFramePr>
          <p:cNvPr id="9" name="Table 8">
            <a:extLst>
              <a:ext uri="{FF2B5EF4-FFF2-40B4-BE49-F238E27FC236}">
                <a16:creationId xmlns:a16="http://schemas.microsoft.com/office/drawing/2014/main" id="{D97E34DD-2947-7845-A8D3-342097F12BA0}"/>
              </a:ext>
            </a:extLst>
          </p:cNvPr>
          <p:cNvGraphicFramePr>
            <a:graphicFrameLocks noGrp="1"/>
          </p:cNvGraphicFramePr>
          <p:nvPr>
            <p:extLst>
              <p:ext uri="{D42A27DB-BD31-4B8C-83A1-F6EECF244321}">
                <p14:modId xmlns:p14="http://schemas.microsoft.com/office/powerpoint/2010/main" val="4004784482"/>
              </p:ext>
            </p:extLst>
          </p:nvPr>
        </p:nvGraphicFramePr>
        <p:xfrm>
          <a:off x="507326" y="1995055"/>
          <a:ext cx="8129598" cy="3578706"/>
        </p:xfrm>
        <a:graphic>
          <a:graphicData uri="http://schemas.openxmlformats.org/drawingml/2006/table">
            <a:tbl>
              <a:tblPr firstRow="1" bandRow="1">
                <a:tableStyleId>{912C8C85-51F0-491E-9774-3900AFEF0FD7}</a:tableStyleId>
              </a:tblPr>
              <a:tblGrid>
                <a:gridCol w="2970672">
                  <a:extLst>
                    <a:ext uri="{9D8B030D-6E8A-4147-A177-3AD203B41FA5}">
                      <a16:colId xmlns:a16="http://schemas.microsoft.com/office/drawing/2014/main" val="20001"/>
                    </a:ext>
                  </a:extLst>
                </a:gridCol>
                <a:gridCol w="5158926">
                  <a:extLst>
                    <a:ext uri="{9D8B030D-6E8A-4147-A177-3AD203B41FA5}">
                      <a16:colId xmlns:a16="http://schemas.microsoft.com/office/drawing/2014/main" val="20002"/>
                    </a:ext>
                  </a:extLst>
                </a:gridCol>
              </a:tblGrid>
              <a:tr h="550550">
                <a:tc>
                  <a:txBody>
                    <a:bodyPr/>
                    <a:lstStyle/>
                    <a:p>
                      <a:pPr>
                        <a:lnSpc>
                          <a:spcPct val="140170"/>
                        </a:lnSpc>
                      </a:pPr>
                      <a:r>
                        <a:rPr lang="en-US" sz="1500"/>
                        <a:t>Resistance considerations</a:t>
                      </a:r>
                      <a:endParaRPr lang="en-US" sz="1500" b="1" dirty="0">
                        <a:solidFill>
                          <a:schemeClr val="bg1"/>
                        </a:solidFill>
                      </a:endParaRPr>
                    </a:p>
                  </a:txBody>
                  <a:tcPr marL="284054" marR="284054" marT="50587" marB="5058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96B6"/>
                    </a:solidFill>
                  </a:tcPr>
                </a:tc>
                <a:tc>
                  <a:txBody>
                    <a:bodyPr/>
                    <a:lstStyle/>
                    <a:p>
                      <a:pPr marL="0" marR="0" indent="0" algn="l" defTabSz="914400" rtl="0" eaLnBrk="1" fontAlgn="auto" latinLnBrk="0" hangingPunct="1">
                        <a:lnSpc>
                          <a:spcPct val="140170"/>
                        </a:lnSpc>
                        <a:spcBef>
                          <a:spcPts val="0"/>
                        </a:spcBef>
                        <a:spcAft>
                          <a:spcPts val="0"/>
                        </a:spcAft>
                        <a:buClr>
                          <a:srgbClr val="000000"/>
                        </a:buClr>
                        <a:buSzTx/>
                        <a:buFont typeface="Arial"/>
                        <a:buNone/>
                        <a:tabLst/>
                        <a:defRPr/>
                      </a:pPr>
                      <a:r>
                        <a:rPr lang="en-US" sz="1500"/>
                        <a:t>ART options</a:t>
                      </a:r>
                      <a:endParaRPr lang="en-US" sz="1500" dirty="0"/>
                    </a:p>
                  </a:txBody>
                  <a:tcPr marL="284054" marR="284054" marT="50587" marB="5058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96B6"/>
                    </a:solidFill>
                  </a:tcPr>
                </a:tc>
                <a:extLst>
                  <a:ext uri="{0D108BD9-81ED-4DB2-BD59-A6C34878D82A}">
                    <a16:rowId xmlns:a16="http://schemas.microsoft.com/office/drawing/2014/main" val="10000"/>
                  </a:ext>
                </a:extLst>
              </a:tr>
              <a:tr h="1226906">
                <a:tc>
                  <a:txBody>
                    <a:bodyPr/>
                    <a:lstStyle/>
                    <a:p>
                      <a:pPr marL="285750" indent="-285750">
                        <a:lnSpc>
                          <a:spcPct val="114000"/>
                        </a:lnSpc>
                        <a:buFont typeface="Wingdings" panose="05000000000000000000" pitchFamily="2" charset="2"/>
                        <a:buChar char="§"/>
                      </a:pPr>
                      <a:r>
                        <a:rPr lang="en-US" sz="1500" dirty="0"/>
                        <a:t>if</a:t>
                      </a:r>
                      <a:r>
                        <a:rPr lang="en-US" sz="1500" baseline="0" dirty="0"/>
                        <a:t> resistance to 3TC/FTC </a:t>
                      </a:r>
                      <a:br>
                        <a:rPr lang="en-US" sz="1500" baseline="0" dirty="0"/>
                      </a:br>
                      <a:r>
                        <a:rPr lang="en-US" sz="1500" baseline="0" dirty="0"/>
                        <a:t>but no INSTI resistance</a:t>
                      </a:r>
                      <a:endParaRPr lang="en-US" sz="1500" dirty="0"/>
                    </a:p>
                  </a:txBody>
                  <a:tcPr marL="284054" marR="284054" marT="50587" marB="5058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pPr marL="285750" indent="-285750">
                        <a:lnSpc>
                          <a:spcPct val="114000"/>
                        </a:lnSpc>
                        <a:buFont typeface="Wingdings" panose="05000000000000000000" pitchFamily="2" charset="2"/>
                        <a:buChar char="§"/>
                      </a:pPr>
                      <a:r>
                        <a:rPr lang="en-US" sz="1500" dirty="0"/>
                        <a:t>Boosted PI + 2 NRTIs (at least 1 active)</a:t>
                      </a:r>
                    </a:p>
                    <a:p>
                      <a:pPr marL="285750" indent="-285750">
                        <a:lnSpc>
                          <a:spcPct val="114000"/>
                        </a:lnSpc>
                        <a:buFont typeface="Wingdings" panose="05000000000000000000" pitchFamily="2" charset="2"/>
                        <a:buChar char="§"/>
                      </a:pPr>
                      <a:r>
                        <a:rPr lang="en-US" sz="1500" dirty="0"/>
                        <a:t>DTG + 2 NRTIs (include at least 1 active)</a:t>
                      </a:r>
                    </a:p>
                    <a:p>
                      <a:pPr marL="285750" indent="-285750">
                        <a:lnSpc>
                          <a:spcPct val="114000"/>
                        </a:lnSpc>
                        <a:buFont typeface="Wingdings" panose="05000000000000000000" pitchFamily="2" charset="2"/>
                        <a:buChar char="§"/>
                      </a:pPr>
                      <a:r>
                        <a:rPr lang="en-US" sz="1500" dirty="0"/>
                        <a:t>Boosted</a:t>
                      </a:r>
                      <a:r>
                        <a:rPr lang="en-US" sz="1500" baseline="0" dirty="0"/>
                        <a:t> PI + INSTI</a:t>
                      </a:r>
                      <a:endParaRPr lang="en-US" sz="1500" dirty="0"/>
                    </a:p>
                  </a:txBody>
                  <a:tcPr marL="284054" marR="284054" marT="50587" marB="5058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10001"/>
                  </a:ext>
                </a:extLst>
              </a:tr>
              <a:tr h="1647185">
                <a:tc>
                  <a:txBody>
                    <a:bodyPr/>
                    <a:lstStyle/>
                    <a:p>
                      <a:pPr marL="285750" indent="-285750">
                        <a:lnSpc>
                          <a:spcPct val="114000"/>
                        </a:lnSpc>
                        <a:buFont typeface="Wingdings" panose="05000000000000000000" pitchFamily="2" charset="2"/>
                        <a:buChar char="§"/>
                      </a:pPr>
                      <a:r>
                        <a:rPr lang="en-US" sz="1500" dirty="0"/>
                        <a:t>if</a:t>
                      </a:r>
                      <a:r>
                        <a:rPr lang="en-US" sz="1500" baseline="0" dirty="0"/>
                        <a:t> EVG or RAL resistance </a:t>
                      </a:r>
                      <a:br>
                        <a:rPr lang="en-US" sz="1500" baseline="0" dirty="0"/>
                      </a:br>
                      <a:r>
                        <a:rPr lang="en-US" sz="1500" baseline="0" dirty="0"/>
                        <a:t>+/- 3TC/FTC resistance </a:t>
                      </a:r>
                      <a:endParaRPr lang="en-US" sz="1500" dirty="0"/>
                    </a:p>
                  </a:txBody>
                  <a:tcPr marL="284054" marR="284054" marT="50587" marB="5058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pPr marL="285750" indent="-285750">
                        <a:lnSpc>
                          <a:spcPct val="114000"/>
                        </a:lnSpc>
                        <a:buFont typeface="Wingdings" panose="05000000000000000000" pitchFamily="2" charset="2"/>
                        <a:buChar char="§"/>
                      </a:pPr>
                      <a:r>
                        <a:rPr lang="en-US" sz="1500" dirty="0"/>
                        <a:t>Boosted PI + 2 NRTIs (at least 1 active)</a:t>
                      </a:r>
                    </a:p>
                    <a:p>
                      <a:pPr marL="285750" indent="-285750">
                        <a:lnSpc>
                          <a:spcPct val="114000"/>
                        </a:lnSpc>
                        <a:buFont typeface="Wingdings" panose="05000000000000000000" pitchFamily="2" charset="2"/>
                        <a:buChar char="§"/>
                      </a:pPr>
                      <a:r>
                        <a:rPr lang="en-US" sz="1500" dirty="0"/>
                        <a:t>DTG BID (if HIV</a:t>
                      </a:r>
                      <a:r>
                        <a:rPr lang="en-US" sz="1500" baseline="0" dirty="0"/>
                        <a:t> is sensitive to DTG) </a:t>
                      </a:r>
                      <a:r>
                        <a:rPr lang="en-US" sz="1500" dirty="0"/>
                        <a:t>+ </a:t>
                      </a:r>
                      <a:br>
                        <a:rPr lang="en-US" sz="1500" dirty="0"/>
                      </a:br>
                      <a:r>
                        <a:rPr lang="en-US" sz="1500" dirty="0"/>
                        <a:t>2 active NRTIs</a:t>
                      </a:r>
                    </a:p>
                    <a:p>
                      <a:pPr marL="285750" indent="-285750">
                        <a:lnSpc>
                          <a:spcPct val="114000"/>
                        </a:lnSpc>
                        <a:buFont typeface="Wingdings" panose="05000000000000000000" pitchFamily="2" charset="2"/>
                        <a:buChar char="§"/>
                      </a:pPr>
                      <a:r>
                        <a:rPr lang="en-US" sz="1500" dirty="0"/>
                        <a:t>DTG BID (if HIV</a:t>
                      </a:r>
                      <a:r>
                        <a:rPr lang="en-US" sz="1500" baseline="0" dirty="0"/>
                        <a:t> is sensitive to DTG) + </a:t>
                      </a:r>
                      <a:r>
                        <a:rPr lang="en-US" sz="1500" dirty="0"/>
                        <a:t>boosted PI</a:t>
                      </a:r>
                    </a:p>
                    <a:p>
                      <a:pPr marL="285750" indent="-285750">
                        <a:lnSpc>
                          <a:spcPct val="114000"/>
                        </a:lnSpc>
                        <a:buFont typeface="Wingdings" panose="05000000000000000000" pitchFamily="2" charset="2"/>
                        <a:buChar char="§"/>
                      </a:pPr>
                      <a:r>
                        <a:rPr lang="en-US" sz="1500" dirty="0"/>
                        <a:t>(BIC</a:t>
                      </a:r>
                      <a:r>
                        <a:rPr lang="en-US" sz="1500" baseline="0" dirty="0"/>
                        <a:t> not recommended – no data)</a:t>
                      </a:r>
                      <a:endParaRPr lang="en-US" sz="1500" dirty="0"/>
                    </a:p>
                  </a:txBody>
                  <a:tcPr marL="284054" marR="284054" marT="50587" marB="5058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1331836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91EAC6-338A-F821-7D4D-BA465C65BEAD}"/>
              </a:ext>
            </a:extLst>
          </p:cNvPr>
          <p:cNvSpPr>
            <a:spLocks noGrp="1"/>
          </p:cNvSpPr>
          <p:nvPr>
            <p:ph type="body" sz="quarter" idx="11"/>
          </p:nvPr>
        </p:nvSpPr>
        <p:spPr>
          <a:xfrm>
            <a:off x="467594" y="1701768"/>
            <a:ext cx="7886372" cy="4749831"/>
          </a:xfrm>
        </p:spPr>
        <p:txBody>
          <a:bodyPr/>
          <a:lstStyle/>
          <a:p>
            <a:pPr marL="295275" indent="-285750">
              <a:buFont typeface="Arial" panose="020B0604020202020204" pitchFamily="34" charset="0"/>
              <a:buChar char="•"/>
            </a:pPr>
            <a:r>
              <a:rPr lang="en-US" sz="1800" dirty="0"/>
              <a:t>Clade I causes more severe illness and deaths. </a:t>
            </a:r>
          </a:p>
          <a:p>
            <a:pPr marL="295275" indent="-285750">
              <a:buFont typeface="Arial" panose="020B0604020202020204" pitchFamily="34" charset="0"/>
              <a:buChar char="•"/>
            </a:pPr>
            <a:r>
              <a:rPr lang="en-US" sz="1800" dirty="0"/>
              <a:t>Clade I outbreaks involving human-to-human transmission in the Democratic Republic of the Congo (DRC) with potential for international spread. </a:t>
            </a:r>
          </a:p>
          <a:p>
            <a:pPr marL="295275" indent="-285750">
              <a:buFont typeface="Arial" panose="020B0604020202020204" pitchFamily="34" charset="0"/>
              <a:buChar char="•"/>
            </a:pPr>
            <a:r>
              <a:rPr lang="en-US" sz="1800" dirty="0"/>
              <a:t>To date, no cases of clade I mpox have been detected outside of countries in Central Africa where the virus is endemic.</a:t>
            </a:r>
          </a:p>
          <a:p>
            <a:pPr marL="295275" indent="-285750">
              <a:buFont typeface="Arial" panose="020B0604020202020204" pitchFamily="34" charset="0"/>
              <a:buChar char="•"/>
            </a:pPr>
            <a:r>
              <a:rPr lang="en-US" sz="1800" dirty="0"/>
              <a:t>Treatments and vaccines that have been used during the ongoing Clade IIb outbreak, are expected to be effective for Clade I MPXV infections. </a:t>
            </a:r>
          </a:p>
          <a:p>
            <a:pPr marL="295275" indent="-285750">
              <a:buFont typeface="Arial" panose="020B0604020202020204" pitchFamily="34" charset="0"/>
              <a:buChar char="•"/>
            </a:pPr>
            <a:r>
              <a:rPr lang="en-US" sz="1800" dirty="0"/>
              <a:t>For individuals with suspected mpox infection and with travel to mpox-endemic regions of central Africa such as DRC in the 21 days preceding symptom onset or close contact with someone with such recent travel, clinicians should contact the Communicable Disease Branch epidemiologist on call at 919-733-3419 for consultation on clade-specific MPXV testing. </a:t>
            </a:r>
          </a:p>
        </p:txBody>
      </p:sp>
      <p:sp>
        <p:nvSpPr>
          <p:cNvPr id="3" name="Title 2">
            <a:extLst>
              <a:ext uri="{FF2B5EF4-FFF2-40B4-BE49-F238E27FC236}">
                <a16:creationId xmlns:a16="http://schemas.microsoft.com/office/drawing/2014/main" id="{CD50AD99-81CA-BE52-6CA3-4AC60B1E36DB}"/>
              </a:ext>
            </a:extLst>
          </p:cNvPr>
          <p:cNvSpPr>
            <a:spLocks noGrp="1"/>
          </p:cNvSpPr>
          <p:nvPr>
            <p:ph type="title"/>
          </p:nvPr>
        </p:nvSpPr>
        <p:spPr/>
        <p:txBody>
          <a:bodyPr/>
          <a:lstStyle/>
          <a:p>
            <a:r>
              <a:rPr lang="en-US" dirty="0"/>
              <a:t>MPXV Clade I</a:t>
            </a:r>
          </a:p>
        </p:txBody>
      </p:sp>
      <p:sp>
        <p:nvSpPr>
          <p:cNvPr id="5" name="TextBox 4">
            <a:extLst>
              <a:ext uri="{FF2B5EF4-FFF2-40B4-BE49-F238E27FC236}">
                <a16:creationId xmlns:a16="http://schemas.microsoft.com/office/drawing/2014/main" id="{80F1F52D-CC9F-155B-46FE-DE3044801258}"/>
              </a:ext>
            </a:extLst>
          </p:cNvPr>
          <p:cNvSpPr txBox="1"/>
          <p:nvPr/>
        </p:nvSpPr>
        <p:spPr>
          <a:xfrm>
            <a:off x="335280" y="6255494"/>
            <a:ext cx="8230658" cy="276999"/>
          </a:xfrm>
          <a:prstGeom prst="rect">
            <a:avLst/>
          </a:prstGeom>
          <a:noFill/>
        </p:spPr>
        <p:txBody>
          <a:bodyPr wrap="square">
            <a:spAutoFit/>
          </a:bodyPr>
          <a:lstStyle/>
          <a:p>
            <a:r>
              <a:rPr lang="en-US" sz="1200" dirty="0"/>
              <a:t>https://www.cdc.gov/mmwr/volumes/73/wr/mm7319a3.htm</a:t>
            </a:r>
          </a:p>
        </p:txBody>
      </p:sp>
    </p:spTree>
    <p:extLst>
      <p:ext uri="{BB962C8B-B14F-4D97-AF65-F5344CB8AC3E}">
        <p14:creationId xmlns:p14="http://schemas.microsoft.com/office/powerpoint/2010/main" val="134797111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72CDAB-F9E7-C806-E47B-D242E92D1E44}"/>
              </a:ext>
            </a:extLst>
          </p:cNvPr>
          <p:cNvSpPr>
            <a:spLocks noGrp="1"/>
          </p:cNvSpPr>
          <p:nvPr>
            <p:ph type="body" sz="quarter" idx="11"/>
          </p:nvPr>
        </p:nvSpPr>
        <p:spPr>
          <a:xfrm>
            <a:off x="132314" y="2395698"/>
            <a:ext cx="2844566" cy="3690142"/>
          </a:xfrm>
        </p:spPr>
        <p:txBody>
          <a:bodyPr/>
          <a:lstStyle/>
          <a:p>
            <a:r>
              <a:rPr lang="en-US" sz="2000" dirty="0"/>
              <a:t>32,063 U.S. cases as of June 2, 2024</a:t>
            </a:r>
          </a:p>
          <a:p>
            <a:r>
              <a:rPr lang="en-US" sz="2000" dirty="0"/>
              <a:t>767 North Carolina cases from 2022 to 2024 (data as of June X, 2024)</a:t>
            </a:r>
          </a:p>
          <a:p>
            <a:r>
              <a:rPr lang="en-US" sz="2000" dirty="0"/>
              <a:t>Main route of transmission has been through sexual contact.</a:t>
            </a:r>
          </a:p>
        </p:txBody>
      </p:sp>
      <p:sp>
        <p:nvSpPr>
          <p:cNvPr id="3" name="Title 2">
            <a:extLst>
              <a:ext uri="{FF2B5EF4-FFF2-40B4-BE49-F238E27FC236}">
                <a16:creationId xmlns:a16="http://schemas.microsoft.com/office/drawing/2014/main" id="{CBB071DC-9C60-A3DA-176D-5B9B2C2722AC}"/>
              </a:ext>
            </a:extLst>
          </p:cNvPr>
          <p:cNvSpPr>
            <a:spLocks noGrp="1"/>
          </p:cNvSpPr>
          <p:nvPr>
            <p:ph type="title"/>
          </p:nvPr>
        </p:nvSpPr>
        <p:spPr/>
        <p:txBody>
          <a:bodyPr/>
          <a:lstStyle/>
          <a:p>
            <a:r>
              <a:rPr lang="en-US" dirty="0"/>
              <a:t>2022 Mpox Outbreak</a:t>
            </a:r>
          </a:p>
        </p:txBody>
      </p:sp>
      <p:sp>
        <p:nvSpPr>
          <p:cNvPr id="4" name="Date Placeholder 10">
            <a:extLst>
              <a:ext uri="{FF2B5EF4-FFF2-40B4-BE49-F238E27FC236}">
                <a16:creationId xmlns:a16="http://schemas.microsoft.com/office/drawing/2014/main" id="{C08BC363-FB42-C397-5E8F-11E1532AA899}"/>
              </a:ext>
            </a:extLst>
          </p:cNvPr>
          <p:cNvSpPr txBox="1">
            <a:spLocks/>
          </p:cNvSpPr>
          <p:nvPr/>
        </p:nvSpPr>
        <p:spPr>
          <a:xfrm>
            <a:off x="467594" y="6495925"/>
            <a:ext cx="7434202"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100" dirty="0"/>
              <a:t>https://www.cdc.gov/poxvirus/mpox/response/2022/us-map.html</a:t>
            </a:r>
          </a:p>
        </p:txBody>
      </p:sp>
      <p:pic>
        <p:nvPicPr>
          <p:cNvPr id="6" name="Picture 5">
            <a:extLst>
              <a:ext uri="{FF2B5EF4-FFF2-40B4-BE49-F238E27FC236}">
                <a16:creationId xmlns:a16="http://schemas.microsoft.com/office/drawing/2014/main" id="{7FEE8332-1D7B-F942-F2DD-187BD6DB6A84}"/>
              </a:ext>
            </a:extLst>
          </p:cNvPr>
          <p:cNvPicPr>
            <a:picLocks noChangeAspect="1"/>
          </p:cNvPicPr>
          <p:nvPr/>
        </p:nvPicPr>
        <p:blipFill rotWithShape="1">
          <a:blip r:embed="rId3"/>
          <a:srcRect b="7222"/>
          <a:stretch/>
        </p:blipFill>
        <p:spPr>
          <a:xfrm>
            <a:off x="3312159" y="1678754"/>
            <a:ext cx="5607167" cy="4736967"/>
          </a:xfrm>
          <a:prstGeom prst="rect">
            <a:avLst/>
          </a:prstGeom>
        </p:spPr>
      </p:pic>
    </p:spTree>
    <p:extLst>
      <p:ext uri="{BB962C8B-B14F-4D97-AF65-F5344CB8AC3E}">
        <p14:creationId xmlns:p14="http://schemas.microsoft.com/office/powerpoint/2010/main" val="9114635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FA2204-6A91-43A3-A2A0-C7372E6B8C7A}"/>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52B07B0A-42E8-73C4-B9F7-8F868202879D}"/>
              </a:ext>
            </a:extLst>
          </p:cNvPr>
          <p:cNvSpPr>
            <a:spLocks noGrp="1"/>
          </p:cNvSpPr>
          <p:nvPr>
            <p:ph type="title"/>
          </p:nvPr>
        </p:nvSpPr>
        <p:spPr>
          <a:xfrm>
            <a:off x="361608" y="97813"/>
            <a:ext cx="8098344" cy="648915"/>
          </a:xfrm>
        </p:spPr>
        <p:txBody>
          <a:bodyPr/>
          <a:lstStyle/>
          <a:p>
            <a:r>
              <a:rPr lang="en-US" dirty="0"/>
              <a:t>North Carolina Mpox Demographics</a:t>
            </a:r>
          </a:p>
        </p:txBody>
      </p:sp>
      <p:graphicFrame>
        <p:nvGraphicFramePr>
          <p:cNvPr id="4" name="Table 3">
            <a:extLst>
              <a:ext uri="{FF2B5EF4-FFF2-40B4-BE49-F238E27FC236}">
                <a16:creationId xmlns:a16="http://schemas.microsoft.com/office/drawing/2014/main" id="{210E7599-A252-8A14-9F68-8141ABD3844F}"/>
              </a:ext>
            </a:extLst>
          </p:cNvPr>
          <p:cNvGraphicFramePr>
            <a:graphicFrameLocks noGrp="1"/>
          </p:cNvGraphicFramePr>
          <p:nvPr>
            <p:extLst>
              <p:ext uri="{D42A27DB-BD31-4B8C-83A1-F6EECF244321}">
                <p14:modId xmlns:p14="http://schemas.microsoft.com/office/powerpoint/2010/main" val="162618267"/>
              </p:ext>
            </p:extLst>
          </p:nvPr>
        </p:nvGraphicFramePr>
        <p:xfrm>
          <a:off x="361608" y="817944"/>
          <a:ext cx="8420784" cy="4114800"/>
        </p:xfrm>
        <a:graphic>
          <a:graphicData uri="http://schemas.openxmlformats.org/drawingml/2006/table">
            <a:tbl>
              <a:tblPr firstRow="1" bandRow="1">
                <a:tableStyleId>{21E4AEA4-8DFA-4A89-87EB-49C32662AFE0}</a:tableStyleId>
              </a:tblPr>
              <a:tblGrid>
                <a:gridCol w="3076259">
                  <a:extLst>
                    <a:ext uri="{9D8B030D-6E8A-4147-A177-3AD203B41FA5}">
                      <a16:colId xmlns:a16="http://schemas.microsoft.com/office/drawing/2014/main" val="388223463"/>
                    </a:ext>
                  </a:extLst>
                </a:gridCol>
                <a:gridCol w="2903612">
                  <a:extLst>
                    <a:ext uri="{9D8B030D-6E8A-4147-A177-3AD203B41FA5}">
                      <a16:colId xmlns:a16="http://schemas.microsoft.com/office/drawing/2014/main" val="2169899324"/>
                    </a:ext>
                  </a:extLst>
                </a:gridCol>
                <a:gridCol w="2440913">
                  <a:extLst>
                    <a:ext uri="{9D8B030D-6E8A-4147-A177-3AD203B41FA5}">
                      <a16:colId xmlns:a16="http://schemas.microsoft.com/office/drawing/2014/main" val="3205169345"/>
                    </a:ext>
                  </a:extLst>
                </a:gridCol>
              </a:tblGrid>
              <a:tr h="262271">
                <a:tc>
                  <a:txBody>
                    <a:bodyPr/>
                    <a:lstStyle/>
                    <a:p>
                      <a:r>
                        <a:rPr lang="en-US" sz="1800" dirty="0"/>
                        <a:t>Race</a:t>
                      </a:r>
                    </a:p>
                  </a:txBody>
                  <a:tcPr/>
                </a:tc>
                <a:tc>
                  <a:txBody>
                    <a:bodyPr/>
                    <a:lstStyle/>
                    <a:p>
                      <a:r>
                        <a:rPr lang="en-US" sz="1800" b="1" i="0" u="none" strike="noStrike" noProof="0" dirty="0">
                          <a:latin typeface="+mn-lt"/>
                        </a:rPr>
                        <a:t>Number of Cases in the last 6 months (%)</a:t>
                      </a:r>
                      <a:endParaRPr lang="en-US" dirty="0"/>
                    </a:p>
                  </a:txBody>
                  <a:tcPr/>
                </a:tc>
                <a:tc>
                  <a:txBody>
                    <a:bodyPr/>
                    <a:lstStyle/>
                    <a:p>
                      <a:r>
                        <a:rPr lang="en-US" sz="1800" dirty="0"/>
                        <a:t>Total Number of Cases (%)</a:t>
                      </a:r>
                      <a:endParaRPr lang="en-US" dirty="0"/>
                    </a:p>
                  </a:txBody>
                  <a:tcPr/>
                </a:tc>
                <a:extLst>
                  <a:ext uri="{0D108BD9-81ED-4DB2-BD59-A6C34878D82A}">
                    <a16:rowId xmlns:a16="http://schemas.microsoft.com/office/drawing/2014/main" val="30371038"/>
                  </a:ext>
                </a:extLst>
              </a:tr>
              <a:tr h="262271">
                <a:tc>
                  <a:txBody>
                    <a:bodyPr/>
                    <a:lstStyle/>
                    <a:p>
                      <a:r>
                        <a:rPr lang="en-US" sz="1800"/>
                        <a:t>American Indian/Alaskan Native</a:t>
                      </a:r>
                    </a:p>
                  </a:txBody>
                  <a:tcPr/>
                </a:tc>
                <a:tc>
                  <a:txBody>
                    <a:bodyPr/>
                    <a:lstStyle/>
                    <a:p>
                      <a:pPr algn="ctr"/>
                      <a:r>
                        <a:rPr lang="en-US" sz="1800"/>
                        <a:t>0</a:t>
                      </a:r>
                    </a:p>
                  </a:txBody>
                  <a:tcPr/>
                </a:tc>
                <a:tc>
                  <a:txBody>
                    <a:bodyPr/>
                    <a:lstStyle/>
                    <a:p>
                      <a:pPr algn="ctr"/>
                      <a:r>
                        <a:rPr lang="en-US" sz="1800"/>
                        <a:t>3(&lt;1)</a:t>
                      </a:r>
                    </a:p>
                  </a:txBody>
                  <a:tcPr/>
                </a:tc>
                <a:extLst>
                  <a:ext uri="{0D108BD9-81ED-4DB2-BD59-A6C34878D82A}">
                    <a16:rowId xmlns:a16="http://schemas.microsoft.com/office/drawing/2014/main" val="2159693863"/>
                  </a:ext>
                </a:extLst>
              </a:tr>
              <a:tr h="262271">
                <a:tc>
                  <a:txBody>
                    <a:bodyPr/>
                    <a:lstStyle/>
                    <a:p>
                      <a:r>
                        <a:rPr lang="en-US" sz="1800" dirty="0"/>
                        <a:t>Asian</a:t>
                      </a:r>
                    </a:p>
                  </a:txBody>
                  <a:tcPr/>
                </a:tc>
                <a:tc>
                  <a:txBody>
                    <a:bodyPr/>
                    <a:lstStyle/>
                    <a:p>
                      <a:pPr algn="ctr"/>
                      <a:r>
                        <a:rPr lang="en-US" sz="1800"/>
                        <a:t>0</a:t>
                      </a:r>
                    </a:p>
                  </a:txBody>
                  <a:tcPr/>
                </a:tc>
                <a:tc>
                  <a:txBody>
                    <a:bodyPr/>
                    <a:lstStyle/>
                    <a:p>
                      <a:pPr algn="ctr"/>
                      <a:r>
                        <a:rPr lang="en-US" sz="1800"/>
                        <a:t>4 (1)</a:t>
                      </a:r>
                    </a:p>
                  </a:txBody>
                  <a:tcPr/>
                </a:tc>
                <a:extLst>
                  <a:ext uri="{0D108BD9-81ED-4DB2-BD59-A6C34878D82A}">
                    <a16:rowId xmlns:a16="http://schemas.microsoft.com/office/drawing/2014/main" val="3006802451"/>
                  </a:ext>
                </a:extLst>
              </a:tr>
              <a:tr h="262271">
                <a:tc>
                  <a:txBody>
                    <a:bodyPr/>
                    <a:lstStyle/>
                    <a:p>
                      <a:pPr lvl="0">
                        <a:buNone/>
                      </a:pPr>
                      <a:r>
                        <a:rPr lang="en-US" sz="1800"/>
                        <a:t>Black or African American</a:t>
                      </a:r>
                    </a:p>
                  </a:txBody>
                  <a:tcPr/>
                </a:tc>
                <a:tc>
                  <a:txBody>
                    <a:bodyPr/>
                    <a:lstStyle/>
                    <a:p>
                      <a:pPr lvl="0" algn="ctr">
                        <a:buNone/>
                      </a:pPr>
                      <a:r>
                        <a:rPr lang="en-US" sz="1800"/>
                        <a:t>25 (57)</a:t>
                      </a:r>
                    </a:p>
                  </a:txBody>
                  <a:tcPr/>
                </a:tc>
                <a:tc>
                  <a:txBody>
                    <a:bodyPr/>
                    <a:lstStyle/>
                    <a:p>
                      <a:pPr lvl="0" algn="ctr">
                        <a:buNone/>
                      </a:pPr>
                      <a:r>
                        <a:rPr lang="en-US" sz="1800"/>
                        <a:t>504 (67)</a:t>
                      </a:r>
                    </a:p>
                  </a:txBody>
                  <a:tcPr/>
                </a:tc>
                <a:extLst>
                  <a:ext uri="{0D108BD9-81ED-4DB2-BD59-A6C34878D82A}">
                    <a16:rowId xmlns:a16="http://schemas.microsoft.com/office/drawing/2014/main" val="717547932"/>
                  </a:ext>
                </a:extLst>
              </a:tr>
              <a:tr h="262271">
                <a:tc>
                  <a:txBody>
                    <a:bodyPr/>
                    <a:lstStyle/>
                    <a:p>
                      <a:pPr lvl="0">
                        <a:buNone/>
                      </a:pPr>
                      <a:r>
                        <a:rPr lang="en-US" sz="1800"/>
                        <a:t>Native Hawaiian or Pacific Islander</a:t>
                      </a:r>
                    </a:p>
                  </a:txBody>
                  <a:tcPr/>
                </a:tc>
                <a:tc>
                  <a:txBody>
                    <a:bodyPr/>
                    <a:lstStyle/>
                    <a:p>
                      <a:pPr lvl="0" algn="ctr">
                        <a:buNone/>
                      </a:pPr>
                      <a:r>
                        <a:rPr lang="en-US" sz="1800"/>
                        <a:t>0</a:t>
                      </a:r>
                    </a:p>
                  </a:txBody>
                  <a:tcPr/>
                </a:tc>
                <a:tc>
                  <a:txBody>
                    <a:bodyPr/>
                    <a:lstStyle/>
                    <a:p>
                      <a:pPr lvl="0" algn="ctr">
                        <a:buNone/>
                      </a:pPr>
                      <a:r>
                        <a:rPr lang="en-US" sz="1800"/>
                        <a:t>0</a:t>
                      </a:r>
                    </a:p>
                  </a:txBody>
                  <a:tcPr/>
                </a:tc>
                <a:extLst>
                  <a:ext uri="{0D108BD9-81ED-4DB2-BD59-A6C34878D82A}">
                    <a16:rowId xmlns:a16="http://schemas.microsoft.com/office/drawing/2014/main" val="2500059381"/>
                  </a:ext>
                </a:extLst>
              </a:tr>
              <a:tr h="262271">
                <a:tc>
                  <a:txBody>
                    <a:bodyPr/>
                    <a:lstStyle/>
                    <a:p>
                      <a:pPr lvl="0">
                        <a:buNone/>
                      </a:pPr>
                      <a:r>
                        <a:rPr lang="en-US" sz="1800"/>
                        <a:t>White </a:t>
                      </a:r>
                    </a:p>
                  </a:txBody>
                  <a:tcPr/>
                </a:tc>
                <a:tc>
                  <a:txBody>
                    <a:bodyPr/>
                    <a:lstStyle/>
                    <a:p>
                      <a:pPr lvl="0" algn="ctr">
                        <a:buNone/>
                      </a:pPr>
                      <a:r>
                        <a:rPr lang="en-US" sz="1800"/>
                        <a:t>13 (30)</a:t>
                      </a:r>
                    </a:p>
                  </a:txBody>
                  <a:tcPr/>
                </a:tc>
                <a:tc>
                  <a:txBody>
                    <a:bodyPr/>
                    <a:lstStyle/>
                    <a:p>
                      <a:pPr lvl="0" algn="ctr">
                        <a:buNone/>
                      </a:pPr>
                      <a:r>
                        <a:rPr lang="en-US" sz="1800"/>
                        <a:t>189 (25)</a:t>
                      </a:r>
                    </a:p>
                  </a:txBody>
                  <a:tcPr/>
                </a:tc>
                <a:extLst>
                  <a:ext uri="{0D108BD9-81ED-4DB2-BD59-A6C34878D82A}">
                    <a16:rowId xmlns:a16="http://schemas.microsoft.com/office/drawing/2014/main" val="2760483158"/>
                  </a:ext>
                </a:extLst>
              </a:tr>
              <a:tr h="262271">
                <a:tc>
                  <a:txBody>
                    <a:bodyPr/>
                    <a:lstStyle/>
                    <a:p>
                      <a:pPr lvl="0">
                        <a:buNone/>
                      </a:pPr>
                      <a:r>
                        <a:rPr lang="en-US" sz="1800"/>
                        <a:t>Multi-racial</a:t>
                      </a:r>
                    </a:p>
                  </a:txBody>
                  <a:tcPr/>
                </a:tc>
                <a:tc>
                  <a:txBody>
                    <a:bodyPr/>
                    <a:lstStyle/>
                    <a:p>
                      <a:pPr lvl="0" algn="ctr">
                        <a:buNone/>
                      </a:pPr>
                      <a:r>
                        <a:rPr lang="en-US" sz="1800" dirty="0"/>
                        <a:t>3 (7)</a:t>
                      </a:r>
                    </a:p>
                  </a:txBody>
                  <a:tcPr/>
                </a:tc>
                <a:tc>
                  <a:txBody>
                    <a:bodyPr/>
                    <a:lstStyle/>
                    <a:p>
                      <a:pPr lvl="0" algn="ctr">
                        <a:buNone/>
                      </a:pPr>
                      <a:r>
                        <a:rPr lang="en-US" sz="1800"/>
                        <a:t>27 (4)</a:t>
                      </a:r>
                    </a:p>
                  </a:txBody>
                  <a:tcPr/>
                </a:tc>
                <a:extLst>
                  <a:ext uri="{0D108BD9-81ED-4DB2-BD59-A6C34878D82A}">
                    <a16:rowId xmlns:a16="http://schemas.microsoft.com/office/drawing/2014/main" val="501466511"/>
                  </a:ext>
                </a:extLst>
              </a:tr>
              <a:tr h="301450">
                <a:tc>
                  <a:txBody>
                    <a:bodyPr/>
                    <a:lstStyle/>
                    <a:p>
                      <a:pPr lvl="0">
                        <a:buNone/>
                      </a:pPr>
                      <a:r>
                        <a:rPr lang="en-US" sz="1800"/>
                        <a:t>Other</a:t>
                      </a:r>
                    </a:p>
                  </a:txBody>
                  <a:tcPr/>
                </a:tc>
                <a:tc>
                  <a:txBody>
                    <a:bodyPr/>
                    <a:lstStyle/>
                    <a:p>
                      <a:pPr lvl="0" algn="ctr">
                        <a:buNone/>
                      </a:pPr>
                      <a:r>
                        <a:rPr lang="en-US" sz="1800"/>
                        <a:t>2 (4)</a:t>
                      </a:r>
                    </a:p>
                  </a:txBody>
                  <a:tcPr/>
                </a:tc>
                <a:tc>
                  <a:txBody>
                    <a:bodyPr/>
                    <a:lstStyle/>
                    <a:p>
                      <a:pPr lvl="0" algn="ctr">
                        <a:buNone/>
                      </a:pPr>
                      <a:r>
                        <a:rPr lang="en-US" sz="1800" dirty="0"/>
                        <a:t>25 (3)</a:t>
                      </a:r>
                    </a:p>
                  </a:txBody>
                  <a:tcPr/>
                </a:tc>
                <a:extLst>
                  <a:ext uri="{0D108BD9-81ED-4DB2-BD59-A6C34878D82A}">
                    <a16:rowId xmlns:a16="http://schemas.microsoft.com/office/drawing/2014/main" val="2582449234"/>
                  </a:ext>
                </a:extLst>
              </a:tr>
              <a:tr h="262271">
                <a:tc>
                  <a:txBody>
                    <a:bodyPr/>
                    <a:lstStyle/>
                    <a:p>
                      <a:pPr lvl="0">
                        <a:buNone/>
                      </a:pPr>
                      <a:r>
                        <a:rPr lang="en-US" sz="1800" dirty="0"/>
                        <a:t>Unknown </a:t>
                      </a:r>
                    </a:p>
                  </a:txBody>
                  <a:tcPr/>
                </a:tc>
                <a:tc>
                  <a:txBody>
                    <a:bodyPr/>
                    <a:lstStyle/>
                    <a:p>
                      <a:pPr lvl="0" algn="ctr">
                        <a:buNone/>
                      </a:pPr>
                      <a:r>
                        <a:rPr lang="en-US" sz="1800"/>
                        <a:t>1 (2)</a:t>
                      </a:r>
                    </a:p>
                  </a:txBody>
                  <a:tcPr/>
                </a:tc>
                <a:tc>
                  <a:txBody>
                    <a:bodyPr/>
                    <a:lstStyle/>
                    <a:p>
                      <a:pPr lvl="0" algn="ctr">
                        <a:buNone/>
                      </a:pPr>
                      <a:r>
                        <a:rPr lang="en-US" sz="1800" dirty="0"/>
                        <a:t>2 (&lt;1)</a:t>
                      </a:r>
                    </a:p>
                  </a:txBody>
                  <a:tcPr/>
                </a:tc>
                <a:extLst>
                  <a:ext uri="{0D108BD9-81ED-4DB2-BD59-A6C34878D82A}">
                    <a16:rowId xmlns:a16="http://schemas.microsoft.com/office/drawing/2014/main" val="1741616250"/>
                  </a:ext>
                </a:extLst>
              </a:tr>
            </a:tbl>
          </a:graphicData>
        </a:graphic>
      </p:graphicFrame>
      <p:graphicFrame>
        <p:nvGraphicFramePr>
          <p:cNvPr id="5" name="Table 4">
            <a:extLst>
              <a:ext uri="{FF2B5EF4-FFF2-40B4-BE49-F238E27FC236}">
                <a16:creationId xmlns:a16="http://schemas.microsoft.com/office/drawing/2014/main" id="{46F9E3DD-9D86-310E-6A88-2A13D98CB733}"/>
              </a:ext>
            </a:extLst>
          </p:cNvPr>
          <p:cNvGraphicFramePr>
            <a:graphicFrameLocks noGrp="1"/>
          </p:cNvGraphicFramePr>
          <p:nvPr>
            <p:extLst>
              <p:ext uri="{D42A27DB-BD31-4B8C-83A1-F6EECF244321}">
                <p14:modId xmlns:p14="http://schemas.microsoft.com/office/powerpoint/2010/main" val="2831834207"/>
              </p:ext>
            </p:extLst>
          </p:nvPr>
        </p:nvGraphicFramePr>
        <p:xfrm>
          <a:off x="361608" y="4939506"/>
          <a:ext cx="8426518" cy="1837618"/>
        </p:xfrm>
        <a:graphic>
          <a:graphicData uri="http://schemas.openxmlformats.org/drawingml/2006/table">
            <a:tbl>
              <a:tblPr bandRow="1">
                <a:tableStyleId>{5C22544A-7EE6-4342-B048-85BDC9FD1C3A}</a:tableStyleId>
              </a:tblPr>
              <a:tblGrid>
                <a:gridCol w="3082632">
                  <a:extLst>
                    <a:ext uri="{9D8B030D-6E8A-4147-A177-3AD203B41FA5}">
                      <a16:colId xmlns:a16="http://schemas.microsoft.com/office/drawing/2014/main" val="1610612260"/>
                    </a:ext>
                  </a:extLst>
                </a:gridCol>
                <a:gridCol w="2885440">
                  <a:extLst>
                    <a:ext uri="{9D8B030D-6E8A-4147-A177-3AD203B41FA5}">
                      <a16:colId xmlns:a16="http://schemas.microsoft.com/office/drawing/2014/main" val="539671446"/>
                    </a:ext>
                  </a:extLst>
                </a:gridCol>
                <a:gridCol w="2458446">
                  <a:extLst>
                    <a:ext uri="{9D8B030D-6E8A-4147-A177-3AD203B41FA5}">
                      <a16:colId xmlns:a16="http://schemas.microsoft.com/office/drawing/2014/main" val="816490275"/>
                    </a:ext>
                  </a:extLst>
                </a:gridCol>
              </a:tblGrid>
              <a:tr h="326571">
                <a:tc>
                  <a:txBody>
                    <a:bodyPr/>
                    <a:lstStyle/>
                    <a:p>
                      <a:pPr algn="l" rtl="0" fontAlgn="base"/>
                      <a:r>
                        <a:rPr lang="en-US" sz="1800" b="1" i="0" dirty="0">
                          <a:solidFill>
                            <a:srgbClr val="FFFFFF"/>
                          </a:solidFill>
                          <a:effectLst/>
                          <a:highlight>
                            <a:srgbClr val="52849C"/>
                          </a:highlight>
                          <a:latin typeface="Arial"/>
                        </a:rPr>
                        <a:t>Ethnicity</a:t>
                      </a:r>
                      <a:endParaRPr lang="en-US" sz="1800" b="0" i="0" dirty="0">
                        <a:solidFill>
                          <a:srgbClr val="000000"/>
                        </a:solidFill>
                        <a:effectLst/>
                        <a:highlight>
                          <a:srgbClr val="52849C"/>
                        </a:highlight>
                      </a:endParaRPr>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52849C"/>
                    </a:solidFill>
                  </a:tcPr>
                </a:tc>
                <a:tc>
                  <a:txBody>
                    <a:bodyPr/>
                    <a:lstStyle/>
                    <a:p>
                      <a:pPr algn="l" rtl="0" fontAlgn="base"/>
                      <a:endParaRPr lang="en-US" sz="1800" b="0" i="0" dirty="0">
                        <a:solidFill>
                          <a:srgbClr val="000000"/>
                        </a:solidFill>
                        <a:effectLst/>
                        <a:highlight>
                          <a:srgbClr val="52849C"/>
                        </a:highlight>
                      </a:endParaRPr>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52849C"/>
                    </a:solidFill>
                  </a:tcPr>
                </a:tc>
                <a:tc>
                  <a:txBody>
                    <a:bodyPr/>
                    <a:lstStyle/>
                    <a:p>
                      <a:pPr algn="l" rtl="0" fontAlgn="base"/>
                      <a:endParaRPr lang="en-US" sz="1800" b="0" i="0" dirty="0">
                        <a:solidFill>
                          <a:srgbClr val="000000"/>
                        </a:solidFill>
                        <a:effectLst/>
                        <a:highlight>
                          <a:srgbClr val="52849C"/>
                        </a:highlight>
                      </a:endParaRPr>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52849C"/>
                    </a:solidFill>
                  </a:tcPr>
                </a:tc>
                <a:extLst>
                  <a:ext uri="{0D108BD9-81ED-4DB2-BD59-A6C34878D82A}">
                    <a16:rowId xmlns:a16="http://schemas.microsoft.com/office/drawing/2014/main" val="2112623476"/>
                  </a:ext>
                </a:extLst>
              </a:tr>
              <a:tr h="481666">
                <a:tc>
                  <a:txBody>
                    <a:bodyPr/>
                    <a:lstStyle/>
                    <a:p>
                      <a:pPr algn="l" rtl="0" fontAlgn="auto"/>
                      <a:r>
                        <a:rPr lang="en-US" sz="1800" b="0" i="0">
                          <a:solidFill>
                            <a:srgbClr val="000000"/>
                          </a:solidFill>
                          <a:effectLst/>
                          <a:highlight>
                            <a:srgbClr val="D0D9DE"/>
                          </a:highlight>
                          <a:latin typeface="Arial"/>
                        </a:rPr>
                        <a:t>Hispanic</a:t>
                      </a:r>
                      <a:endParaRPr lang="en-US" sz="1800" b="0" i="0">
                        <a:solidFill>
                          <a:srgbClr val="000000"/>
                        </a:solidFill>
                        <a:effectLst/>
                        <a:highlight>
                          <a:srgbClr val="D0D9DE"/>
                        </a:highlight>
                        <a:latin typeface="Arial" panose="020B0604020202020204" pitchFamily="34" charset="0"/>
                      </a:endParaRPr>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D0D9DE"/>
                    </a:solidFill>
                  </a:tcPr>
                </a:tc>
                <a:tc>
                  <a:txBody>
                    <a:bodyPr/>
                    <a:lstStyle/>
                    <a:p>
                      <a:pPr algn="ctr"/>
                      <a:r>
                        <a:rPr lang="en-US" sz="1800" b="0" i="0">
                          <a:solidFill>
                            <a:srgbClr val="000000"/>
                          </a:solidFill>
                          <a:effectLst/>
                          <a:highlight>
                            <a:srgbClr val="D0D9DE"/>
                          </a:highlight>
                          <a:latin typeface="Arial"/>
                        </a:rPr>
                        <a:t>11 (25)</a:t>
                      </a:r>
                      <a:endParaRPr lang="en-US"/>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D0D9DE"/>
                    </a:solidFill>
                  </a:tcPr>
                </a:tc>
                <a:tc>
                  <a:txBody>
                    <a:bodyPr/>
                    <a:lstStyle/>
                    <a:p>
                      <a:pPr algn="ctr" rtl="0" fontAlgn="auto"/>
                      <a:r>
                        <a:rPr lang="en-US" sz="1800" b="0" i="0" dirty="0">
                          <a:solidFill>
                            <a:srgbClr val="000000"/>
                          </a:solidFill>
                          <a:effectLst/>
                          <a:highlight>
                            <a:srgbClr val="D0D9DE"/>
                          </a:highlight>
                          <a:latin typeface="Arial"/>
                        </a:rPr>
                        <a:t>112 (15)</a:t>
                      </a:r>
                      <a:endParaRPr lang="en-US" sz="1800" b="0" i="0" dirty="0">
                        <a:solidFill>
                          <a:srgbClr val="000000"/>
                        </a:solidFill>
                        <a:effectLst/>
                        <a:highlight>
                          <a:srgbClr val="D0D9DE"/>
                        </a:highlight>
                        <a:latin typeface="Arial" panose="020B0604020202020204" pitchFamily="34" charset="0"/>
                      </a:endParaRPr>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D0D9DE"/>
                    </a:solidFill>
                  </a:tcPr>
                </a:tc>
                <a:extLst>
                  <a:ext uri="{0D108BD9-81ED-4DB2-BD59-A6C34878D82A}">
                    <a16:rowId xmlns:a16="http://schemas.microsoft.com/office/drawing/2014/main" val="2288348232"/>
                  </a:ext>
                </a:extLst>
              </a:tr>
              <a:tr h="481666">
                <a:tc>
                  <a:txBody>
                    <a:bodyPr/>
                    <a:lstStyle/>
                    <a:p>
                      <a:pPr algn="l" rtl="0" fontAlgn="auto"/>
                      <a:r>
                        <a:rPr lang="en-US" sz="1800" b="0" i="0">
                          <a:solidFill>
                            <a:srgbClr val="000000"/>
                          </a:solidFill>
                          <a:effectLst/>
                          <a:highlight>
                            <a:srgbClr val="E9EDEF"/>
                          </a:highlight>
                          <a:latin typeface="Arial"/>
                        </a:rPr>
                        <a:t>Non-Hispanic</a:t>
                      </a:r>
                      <a:endParaRPr lang="en-US" sz="1800" b="0" i="0">
                        <a:solidFill>
                          <a:srgbClr val="000000"/>
                        </a:solidFill>
                        <a:effectLst/>
                        <a:highlight>
                          <a:srgbClr val="E9EDEF"/>
                        </a:highlight>
                        <a:latin typeface="Arial" panose="020B0604020202020204" pitchFamily="34" charset="0"/>
                      </a:endParaRPr>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E9EDEF"/>
                    </a:solidFill>
                  </a:tcPr>
                </a:tc>
                <a:tc>
                  <a:txBody>
                    <a:bodyPr/>
                    <a:lstStyle/>
                    <a:p>
                      <a:pPr algn="ctr"/>
                      <a:r>
                        <a:rPr lang="en-US" sz="1800" b="0" i="0">
                          <a:solidFill>
                            <a:srgbClr val="000000"/>
                          </a:solidFill>
                          <a:effectLst/>
                          <a:highlight>
                            <a:srgbClr val="E9EDEF"/>
                          </a:highlight>
                          <a:latin typeface="Arial"/>
                        </a:rPr>
                        <a:t>26 (59)</a:t>
                      </a:r>
                      <a:endParaRPr lang="en-US"/>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E9EDEF"/>
                    </a:solidFill>
                  </a:tcPr>
                </a:tc>
                <a:tc>
                  <a:txBody>
                    <a:bodyPr/>
                    <a:lstStyle/>
                    <a:p>
                      <a:pPr algn="ctr" rtl="0" fontAlgn="auto"/>
                      <a:r>
                        <a:rPr lang="en-US" sz="1800" b="0" i="0">
                          <a:solidFill>
                            <a:srgbClr val="000000"/>
                          </a:solidFill>
                          <a:effectLst/>
                          <a:highlight>
                            <a:srgbClr val="E9EDEF"/>
                          </a:highlight>
                          <a:latin typeface="Arial"/>
                        </a:rPr>
                        <a:t>633 (84)</a:t>
                      </a:r>
                      <a:endParaRPr lang="en-US" sz="1800" b="0" i="0">
                        <a:solidFill>
                          <a:srgbClr val="000000"/>
                        </a:solidFill>
                        <a:effectLst/>
                        <a:highlight>
                          <a:srgbClr val="E9EDEF"/>
                        </a:highlight>
                        <a:latin typeface="Arial" panose="020B0604020202020204" pitchFamily="34" charset="0"/>
                      </a:endParaRPr>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E9EDEF"/>
                    </a:solidFill>
                  </a:tcPr>
                </a:tc>
                <a:extLst>
                  <a:ext uri="{0D108BD9-81ED-4DB2-BD59-A6C34878D82A}">
                    <a16:rowId xmlns:a16="http://schemas.microsoft.com/office/drawing/2014/main" val="2527578715"/>
                  </a:ext>
                </a:extLst>
              </a:tr>
              <a:tr h="481666">
                <a:tc>
                  <a:txBody>
                    <a:bodyPr/>
                    <a:lstStyle/>
                    <a:p>
                      <a:pPr algn="l" rtl="0" fontAlgn="auto"/>
                      <a:r>
                        <a:rPr lang="en-US" sz="1800" b="0" i="0">
                          <a:solidFill>
                            <a:srgbClr val="000000"/>
                          </a:solidFill>
                          <a:effectLst/>
                          <a:highlight>
                            <a:srgbClr val="D0D9DE"/>
                          </a:highlight>
                          <a:latin typeface="Arial"/>
                        </a:rPr>
                        <a:t>Unknown</a:t>
                      </a:r>
                      <a:endParaRPr lang="en-US" sz="1800" b="0" i="0">
                        <a:solidFill>
                          <a:srgbClr val="000000"/>
                        </a:solidFill>
                        <a:effectLst/>
                        <a:highlight>
                          <a:srgbClr val="D0D9DE"/>
                        </a:highlight>
                        <a:latin typeface="Arial" panose="020B0604020202020204" pitchFamily="34" charset="0"/>
                      </a:endParaRPr>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D0D9DE"/>
                    </a:solidFill>
                  </a:tcPr>
                </a:tc>
                <a:tc>
                  <a:txBody>
                    <a:bodyPr/>
                    <a:lstStyle/>
                    <a:p>
                      <a:pPr algn="ctr"/>
                      <a:r>
                        <a:rPr lang="en-US" sz="1800" b="0" i="0" dirty="0">
                          <a:solidFill>
                            <a:srgbClr val="000000"/>
                          </a:solidFill>
                          <a:effectLst/>
                          <a:highlight>
                            <a:srgbClr val="D0D9DE"/>
                          </a:highlight>
                          <a:latin typeface="Arial"/>
                        </a:rPr>
                        <a:t>7 (16)</a:t>
                      </a:r>
                      <a:endParaRPr lang="en-US" dirty="0"/>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D0D9DE"/>
                    </a:solidFill>
                  </a:tcPr>
                </a:tc>
                <a:tc>
                  <a:txBody>
                    <a:bodyPr/>
                    <a:lstStyle/>
                    <a:p>
                      <a:pPr algn="ctr" rtl="0" fontAlgn="auto"/>
                      <a:r>
                        <a:rPr lang="en-US" sz="1800" b="0" i="0" dirty="0">
                          <a:solidFill>
                            <a:srgbClr val="000000"/>
                          </a:solidFill>
                          <a:effectLst/>
                          <a:highlight>
                            <a:srgbClr val="D0D9DE"/>
                          </a:highlight>
                          <a:latin typeface="Arial"/>
                        </a:rPr>
                        <a:t>41 (5)</a:t>
                      </a:r>
                      <a:endParaRPr lang="en-US" sz="1800" b="0" i="0" dirty="0">
                        <a:solidFill>
                          <a:srgbClr val="000000"/>
                        </a:solidFill>
                        <a:effectLst/>
                        <a:highlight>
                          <a:srgbClr val="D0D9DE"/>
                        </a:highlight>
                        <a:latin typeface="Arial" panose="020B0604020202020204" pitchFamily="34" charset="0"/>
                      </a:endParaRPr>
                    </a:p>
                  </a:txBody>
                  <a:tcPr marL="118310" marR="118310" marT="59150" marB="59150">
                    <a:lnL w="16421" cap="flat" cmpd="sng" algn="ctr">
                      <a:solidFill>
                        <a:srgbClr val="FFFFFF"/>
                      </a:solidFill>
                      <a:prstDash val="solid"/>
                      <a:round/>
                      <a:headEnd type="none" w="med" len="med"/>
                      <a:tailEnd type="none" w="med" len="med"/>
                    </a:lnL>
                    <a:lnR w="16421" cap="flat" cmpd="sng" algn="ctr">
                      <a:solidFill>
                        <a:srgbClr val="FFFFFF"/>
                      </a:solidFill>
                      <a:prstDash val="solid"/>
                      <a:round/>
                      <a:headEnd type="none" w="med" len="med"/>
                      <a:tailEnd type="none" w="med" len="med"/>
                    </a:lnR>
                    <a:lnT w="16421" cap="flat" cmpd="sng" algn="ctr">
                      <a:solidFill>
                        <a:srgbClr val="FFFFFF"/>
                      </a:solidFill>
                      <a:prstDash val="solid"/>
                      <a:round/>
                      <a:headEnd type="none" w="med" len="med"/>
                      <a:tailEnd type="none" w="med" len="med"/>
                    </a:lnT>
                    <a:lnB w="16421" cap="flat" cmpd="sng" algn="ctr">
                      <a:solidFill>
                        <a:srgbClr val="FFFFFF"/>
                      </a:solidFill>
                      <a:prstDash val="solid"/>
                      <a:round/>
                      <a:headEnd type="none" w="med" len="med"/>
                      <a:tailEnd type="none" w="med" len="med"/>
                    </a:lnB>
                    <a:solidFill>
                      <a:srgbClr val="D0D9DE"/>
                    </a:solidFill>
                  </a:tcPr>
                </a:tc>
                <a:extLst>
                  <a:ext uri="{0D108BD9-81ED-4DB2-BD59-A6C34878D82A}">
                    <a16:rowId xmlns:a16="http://schemas.microsoft.com/office/drawing/2014/main" val="638630870"/>
                  </a:ext>
                </a:extLst>
              </a:tr>
            </a:tbl>
          </a:graphicData>
        </a:graphic>
      </p:graphicFrame>
    </p:spTree>
    <p:extLst>
      <p:ext uri="{BB962C8B-B14F-4D97-AF65-F5344CB8AC3E}">
        <p14:creationId xmlns:p14="http://schemas.microsoft.com/office/powerpoint/2010/main" val="345271794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8DA7A-037E-9349-1899-D193CA867141}"/>
              </a:ext>
            </a:extLst>
          </p:cNvPr>
          <p:cNvSpPr>
            <a:spLocks noGrp="1"/>
          </p:cNvSpPr>
          <p:nvPr>
            <p:ph type="title"/>
          </p:nvPr>
        </p:nvSpPr>
        <p:spPr>
          <a:xfrm>
            <a:off x="426308" y="136522"/>
            <a:ext cx="8098344" cy="648915"/>
          </a:xfrm>
        </p:spPr>
        <p:txBody>
          <a:bodyPr/>
          <a:lstStyle/>
          <a:p>
            <a:r>
              <a:rPr lang="en-US" dirty="0"/>
              <a:t>North Carolina Mpox Demographics</a:t>
            </a:r>
          </a:p>
        </p:txBody>
      </p:sp>
      <p:graphicFrame>
        <p:nvGraphicFramePr>
          <p:cNvPr id="5" name="Table 4">
            <a:extLst>
              <a:ext uri="{FF2B5EF4-FFF2-40B4-BE49-F238E27FC236}">
                <a16:creationId xmlns:a16="http://schemas.microsoft.com/office/drawing/2014/main" id="{EC8905D6-1D81-166D-4DC1-E7AF8B7BDAA5}"/>
              </a:ext>
            </a:extLst>
          </p:cNvPr>
          <p:cNvGraphicFramePr>
            <a:graphicFrameLocks noGrp="1"/>
          </p:cNvGraphicFramePr>
          <p:nvPr>
            <p:extLst>
              <p:ext uri="{D42A27DB-BD31-4B8C-83A1-F6EECF244321}">
                <p14:modId xmlns:p14="http://schemas.microsoft.com/office/powerpoint/2010/main" val="768572286"/>
              </p:ext>
            </p:extLst>
          </p:nvPr>
        </p:nvGraphicFramePr>
        <p:xfrm>
          <a:off x="1005840" y="1157382"/>
          <a:ext cx="6939280" cy="2019307"/>
        </p:xfrm>
        <a:graphic>
          <a:graphicData uri="http://schemas.openxmlformats.org/drawingml/2006/table">
            <a:tbl>
              <a:tblPr firstRow="1" bandRow="1">
                <a:tableStyleId>{21E4AEA4-8DFA-4A89-87EB-49C32662AFE0}</a:tableStyleId>
              </a:tblPr>
              <a:tblGrid>
                <a:gridCol w="1991360">
                  <a:extLst>
                    <a:ext uri="{9D8B030D-6E8A-4147-A177-3AD203B41FA5}">
                      <a16:colId xmlns:a16="http://schemas.microsoft.com/office/drawing/2014/main" val="388223463"/>
                    </a:ext>
                  </a:extLst>
                </a:gridCol>
                <a:gridCol w="2580640">
                  <a:extLst>
                    <a:ext uri="{9D8B030D-6E8A-4147-A177-3AD203B41FA5}">
                      <a16:colId xmlns:a16="http://schemas.microsoft.com/office/drawing/2014/main" val="2169899324"/>
                    </a:ext>
                  </a:extLst>
                </a:gridCol>
                <a:gridCol w="2367280">
                  <a:extLst>
                    <a:ext uri="{9D8B030D-6E8A-4147-A177-3AD203B41FA5}">
                      <a16:colId xmlns:a16="http://schemas.microsoft.com/office/drawing/2014/main" val="3205169345"/>
                    </a:ext>
                  </a:extLst>
                </a:gridCol>
              </a:tblGrid>
              <a:tr h="647707">
                <a:tc>
                  <a:txBody>
                    <a:bodyPr/>
                    <a:lstStyle/>
                    <a:p>
                      <a:r>
                        <a:rPr lang="en-US" sz="1800" dirty="0"/>
                        <a:t>Gender</a:t>
                      </a:r>
                    </a:p>
                  </a:txBody>
                  <a:tcPr/>
                </a:tc>
                <a:tc>
                  <a:txBody>
                    <a:bodyPr/>
                    <a:lstStyle/>
                    <a:p>
                      <a:pPr lvl="0" algn="ctr">
                        <a:lnSpc>
                          <a:spcPct val="100000"/>
                        </a:lnSpc>
                        <a:spcBef>
                          <a:spcPts val="0"/>
                        </a:spcBef>
                        <a:spcAft>
                          <a:spcPts val="0"/>
                        </a:spcAft>
                        <a:buNone/>
                      </a:pPr>
                      <a:r>
                        <a:rPr lang="en-US" sz="1800" b="1" i="0" u="none" strike="noStrike" noProof="0" dirty="0">
                          <a:latin typeface="Arial"/>
                        </a:rPr>
                        <a:t>Number of Cases in the last 6 months (%)</a:t>
                      </a:r>
                    </a:p>
                  </a:txBody>
                  <a:tcPr/>
                </a:tc>
                <a:tc>
                  <a:txBody>
                    <a:bodyPr/>
                    <a:lstStyle/>
                    <a:p>
                      <a:pPr algn="ctr"/>
                      <a:r>
                        <a:rPr lang="en-US" sz="1800" dirty="0"/>
                        <a:t>Total Number of Cases (%)</a:t>
                      </a:r>
                    </a:p>
                  </a:txBody>
                  <a:tcPr/>
                </a:tc>
                <a:extLst>
                  <a:ext uri="{0D108BD9-81ED-4DB2-BD59-A6C34878D82A}">
                    <a16:rowId xmlns:a16="http://schemas.microsoft.com/office/drawing/2014/main" val="30371038"/>
                  </a:ext>
                </a:extLst>
              </a:tr>
              <a:tr h="331385">
                <a:tc>
                  <a:txBody>
                    <a:bodyPr/>
                    <a:lstStyle/>
                    <a:p>
                      <a:r>
                        <a:rPr lang="en-US" sz="1800" dirty="0"/>
                        <a:t>Male </a:t>
                      </a:r>
                    </a:p>
                  </a:txBody>
                  <a:tcPr/>
                </a:tc>
                <a:tc>
                  <a:txBody>
                    <a:bodyPr/>
                    <a:lstStyle/>
                    <a:p>
                      <a:pPr algn="ctr"/>
                      <a:r>
                        <a:rPr lang="en-US" sz="1800" dirty="0"/>
                        <a:t>40 (91)</a:t>
                      </a:r>
                    </a:p>
                  </a:txBody>
                  <a:tcPr/>
                </a:tc>
                <a:tc>
                  <a:txBody>
                    <a:bodyPr/>
                    <a:lstStyle/>
                    <a:p>
                      <a:pPr algn="ctr"/>
                      <a:r>
                        <a:rPr lang="en-US" sz="1800" dirty="0"/>
                        <a:t>720 (95)</a:t>
                      </a:r>
                    </a:p>
                  </a:txBody>
                  <a:tcPr/>
                </a:tc>
                <a:extLst>
                  <a:ext uri="{0D108BD9-81ED-4DB2-BD59-A6C34878D82A}">
                    <a16:rowId xmlns:a16="http://schemas.microsoft.com/office/drawing/2014/main" val="2159693863"/>
                  </a:ext>
                </a:extLst>
              </a:tr>
              <a:tr h="331385">
                <a:tc>
                  <a:txBody>
                    <a:bodyPr/>
                    <a:lstStyle/>
                    <a:p>
                      <a:r>
                        <a:rPr lang="en-US" sz="1800"/>
                        <a:t>Female</a:t>
                      </a:r>
                    </a:p>
                  </a:txBody>
                  <a:tcPr/>
                </a:tc>
                <a:tc>
                  <a:txBody>
                    <a:bodyPr/>
                    <a:lstStyle/>
                    <a:p>
                      <a:pPr algn="ctr"/>
                      <a:r>
                        <a:rPr lang="en-US" sz="1800" dirty="0"/>
                        <a:t>4 (9)</a:t>
                      </a:r>
                    </a:p>
                  </a:txBody>
                  <a:tcPr/>
                </a:tc>
                <a:tc>
                  <a:txBody>
                    <a:bodyPr/>
                    <a:lstStyle/>
                    <a:p>
                      <a:pPr algn="ctr"/>
                      <a:r>
                        <a:rPr lang="en-US" sz="1800" dirty="0"/>
                        <a:t>30 (4)</a:t>
                      </a:r>
                    </a:p>
                  </a:txBody>
                  <a:tcPr/>
                </a:tc>
                <a:extLst>
                  <a:ext uri="{0D108BD9-81ED-4DB2-BD59-A6C34878D82A}">
                    <a16:rowId xmlns:a16="http://schemas.microsoft.com/office/drawing/2014/main" val="3006802451"/>
                  </a:ext>
                </a:extLst>
              </a:tr>
              <a:tr h="331385">
                <a:tc>
                  <a:txBody>
                    <a:bodyPr/>
                    <a:lstStyle/>
                    <a:p>
                      <a:pPr lvl="0">
                        <a:buNone/>
                      </a:pPr>
                      <a:r>
                        <a:rPr lang="en-US" sz="1800"/>
                        <a:t>Other than sex assigned at birth</a:t>
                      </a:r>
                    </a:p>
                  </a:txBody>
                  <a:tcPr/>
                </a:tc>
                <a:tc>
                  <a:txBody>
                    <a:bodyPr/>
                    <a:lstStyle/>
                    <a:p>
                      <a:pPr lvl="0" algn="ctr">
                        <a:buNone/>
                      </a:pPr>
                      <a:r>
                        <a:rPr lang="en-US" sz="1800" dirty="0"/>
                        <a:t>0</a:t>
                      </a:r>
                    </a:p>
                  </a:txBody>
                  <a:tcPr/>
                </a:tc>
                <a:tc>
                  <a:txBody>
                    <a:bodyPr/>
                    <a:lstStyle/>
                    <a:p>
                      <a:pPr lvl="0" algn="ctr">
                        <a:buNone/>
                      </a:pPr>
                      <a:r>
                        <a:rPr lang="en-US" sz="1800" dirty="0"/>
                        <a:t>4 (1)</a:t>
                      </a:r>
                    </a:p>
                  </a:txBody>
                  <a:tcPr/>
                </a:tc>
                <a:extLst>
                  <a:ext uri="{0D108BD9-81ED-4DB2-BD59-A6C34878D82A}">
                    <a16:rowId xmlns:a16="http://schemas.microsoft.com/office/drawing/2014/main" val="1419241231"/>
                  </a:ext>
                </a:extLst>
              </a:tr>
            </a:tbl>
          </a:graphicData>
        </a:graphic>
      </p:graphicFrame>
      <p:graphicFrame>
        <p:nvGraphicFramePr>
          <p:cNvPr id="7" name="Table 6">
            <a:extLst>
              <a:ext uri="{FF2B5EF4-FFF2-40B4-BE49-F238E27FC236}">
                <a16:creationId xmlns:a16="http://schemas.microsoft.com/office/drawing/2014/main" id="{BE3D7DFD-6CCB-D5A5-CDDA-041A6B73781B}"/>
              </a:ext>
            </a:extLst>
          </p:cNvPr>
          <p:cNvGraphicFramePr>
            <a:graphicFrameLocks noGrp="1"/>
          </p:cNvGraphicFramePr>
          <p:nvPr>
            <p:extLst>
              <p:ext uri="{D42A27DB-BD31-4B8C-83A1-F6EECF244321}">
                <p14:modId xmlns:p14="http://schemas.microsoft.com/office/powerpoint/2010/main" val="2163409783"/>
              </p:ext>
            </p:extLst>
          </p:nvPr>
        </p:nvGraphicFramePr>
        <p:xfrm>
          <a:off x="1005841" y="3176689"/>
          <a:ext cx="6939279" cy="2065630"/>
        </p:xfrm>
        <a:graphic>
          <a:graphicData uri="http://schemas.openxmlformats.org/drawingml/2006/table">
            <a:tbl>
              <a:tblPr bandRow="1">
                <a:tableStyleId>{5C22544A-7EE6-4342-B048-85BDC9FD1C3A}</a:tableStyleId>
              </a:tblPr>
              <a:tblGrid>
                <a:gridCol w="1981199">
                  <a:extLst>
                    <a:ext uri="{9D8B030D-6E8A-4147-A177-3AD203B41FA5}">
                      <a16:colId xmlns:a16="http://schemas.microsoft.com/office/drawing/2014/main" val="495219716"/>
                    </a:ext>
                  </a:extLst>
                </a:gridCol>
                <a:gridCol w="2611120">
                  <a:extLst>
                    <a:ext uri="{9D8B030D-6E8A-4147-A177-3AD203B41FA5}">
                      <a16:colId xmlns:a16="http://schemas.microsoft.com/office/drawing/2014/main" val="3886984610"/>
                    </a:ext>
                  </a:extLst>
                </a:gridCol>
                <a:gridCol w="2346960">
                  <a:extLst>
                    <a:ext uri="{9D8B030D-6E8A-4147-A177-3AD203B41FA5}">
                      <a16:colId xmlns:a16="http://schemas.microsoft.com/office/drawing/2014/main" val="3763856899"/>
                    </a:ext>
                  </a:extLst>
                </a:gridCol>
              </a:tblGrid>
              <a:tr h="342889">
                <a:tc>
                  <a:txBody>
                    <a:bodyPr/>
                    <a:lstStyle/>
                    <a:p>
                      <a:pPr algn="l" rtl="0" fontAlgn="base"/>
                      <a:r>
                        <a:rPr lang="en-US" sz="1800" b="1" i="0" dirty="0">
                          <a:solidFill>
                            <a:srgbClr val="FFFFFF"/>
                          </a:solidFill>
                          <a:effectLst/>
                          <a:highlight>
                            <a:srgbClr val="52849C"/>
                          </a:highlight>
                          <a:latin typeface="Arial"/>
                        </a:rPr>
                        <a:t>Age</a:t>
                      </a:r>
                      <a:endParaRPr lang="en-US" sz="1800" b="1" i="0" dirty="0">
                        <a:solidFill>
                          <a:srgbClr val="FFFFFF"/>
                        </a:solidFill>
                        <a:effectLst/>
                        <a:highlight>
                          <a:srgbClr val="52849C"/>
                        </a:highlight>
                      </a:endParaRPr>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2849C"/>
                    </a:solidFill>
                  </a:tcPr>
                </a:tc>
                <a:tc>
                  <a:txBody>
                    <a:bodyPr/>
                    <a:lstStyle/>
                    <a:p>
                      <a:pPr algn="l" rtl="0" fontAlgn="base"/>
                      <a:endParaRPr lang="en-US" sz="1800" b="1" i="0" dirty="0">
                        <a:solidFill>
                          <a:srgbClr val="FFFFFF"/>
                        </a:solidFill>
                        <a:effectLst/>
                        <a:highlight>
                          <a:srgbClr val="52849C"/>
                        </a:highlight>
                      </a:endParaRPr>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2849C"/>
                    </a:solidFill>
                  </a:tcPr>
                </a:tc>
                <a:tc>
                  <a:txBody>
                    <a:bodyPr/>
                    <a:lstStyle/>
                    <a:p>
                      <a:pPr algn="l" rtl="0" fontAlgn="base"/>
                      <a:endParaRPr lang="en-US" sz="1800" b="1" i="0" dirty="0">
                        <a:solidFill>
                          <a:srgbClr val="FFFFFF"/>
                        </a:solidFill>
                        <a:effectLst/>
                        <a:highlight>
                          <a:srgbClr val="52849C"/>
                        </a:highlight>
                      </a:endParaRPr>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2849C"/>
                    </a:solidFill>
                  </a:tcPr>
                </a:tc>
                <a:extLst>
                  <a:ext uri="{0D108BD9-81ED-4DB2-BD59-A6C34878D82A}">
                    <a16:rowId xmlns:a16="http://schemas.microsoft.com/office/drawing/2014/main" val="3291703424"/>
                  </a:ext>
                </a:extLst>
              </a:tr>
              <a:tr h="421824">
                <a:tc>
                  <a:txBody>
                    <a:bodyPr/>
                    <a:lstStyle/>
                    <a:p>
                      <a:pPr algn="l" rtl="0" fontAlgn="auto"/>
                      <a:r>
                        <a:rPr lang="en-US" sz="1800" b="0" i="0" dirty="0">
                          <a:solidFill>
                            <a:srgbClr val="000000"/>
                          </a:solidFill>
                          <a:effectLst/>
                          <a:highlight>
                            <a:srgbClr val="D0D9DE"/>
                          </a:highlight>
                          <a:latin typeface="Arial"/>
                        </a:rPr>
                        <a:t>0-17</a:t>
                      </a:r>
                      <a:endParaRPr lang="en-US" sz="1800" b="0" i="0" dirty="0">
                        <a:solidFill>
                          <a:srgbClr val="000000"/>
                        </a:solidFill>
                        <a:effectLst/>
                        <a:highlight>
                          <a:srgbClr val="D0D9DE"/>
                        </a:highlight>
                        <a:latin typeface="Arial" panose="020B0604020202020204" pitchFamily="34" charset="0"/>
                      </a:endParaRPr>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0D9DE"/>
                    </a:solidFill>
                  </a:tcPr>
                </a:tc>
                <a:tc>
                  <a:txBody>
                    <a:bodyPr/>
                    <a:lstStyle/>
                    <a:p>
                      <a:pPr algn="ctr"/>
                      <a:r>
                        <a:rPr lang="en-US" sz="1800" b="0" i="0" dirty="0">
                          <a:solidFill>
                            <a:srgbClr val="000000"/>
                          </a:solidFill>
                          <a:effectLst/>
                          <a:highlight>
                            <a:srgbClr val="D0D9DE"/>
                          </a:highlight>
                          <a:latin typeface="Arial"/>
                        </a:rPr>
                        <a:t>0 </a:t>
                      </a:r>
                      <a:endParaRPr lang="en-US" dirty="0"/>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0D9DE"/>
                    </a:solidFill>
                  </a:tcPr>
                </a:tc>
                <a:tc>
                  <a:txBody>
                    <a:bodyPr/>
                    <a:lstStyle/>
                    <a:p>
                      <a:pPr algn="ctr"/>
                      <a:r>
                        <a:rPr lang="en-US" sz="1800" b="0" i="0" dirty="0">
                          <a:solidFill>
                            <a:srgbClr val="000000"/>
                          </a:solidFill>
                          <a:effectLst/>
                          <a:highlight>
                            <a:srgbClr val="D0D9DE"/>
                          </a:highlight>
                          <a:latin typeface="Arial"/>
                        </a:rPr>
                        <a:t>3 (&lt;1)</a:t>
                      </a:r>
                      <a:endParaRPr lang="en-US" dirty="0"/>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0D9DE"/>
                    </a:solidFill>
                  </a:tcPr>
                </a:tc>
                <a:extLst>
                  <a:ext uri="{0D108BD9-81ED-4DB2-BD59-A6C34878D82A}">
                    <a16:rowId xmlns:a16="http://schemas.microsoft.com/office/drawing/2014/main" val="3655465273"/>
                  </a:ext>
                </a:extLst>
              </a:tr>
              <a:tr h="421824">
                <a:tc>
                  <a:txBody>
                    <a:bodyPr/>
                    <a:lstStyle/>
                    <a:p>
                      <a:pPr algn="l" rtl="0" fontAlgn="auto"/>
                      <a:r>
                        <a:rPr lang="en-US" sz="1800" b="0" i="0">
                          <a:solidFill>
                            <a:srgbClr val="000000"/>
                          </a:solidFill>
                          <a:effectLst/>
                          <a:highlight>
                            <a:srgbClr val="E9EDEF"/>
                          </a:highlight>
                          <a:latin typeface="Arial"/>
                        </a:rPr>
                        <a:t>18-29</a:t>
                      </a:r>
                      <a:endParaRPr lang="en-US" sz="1800" b="0" i="0">
                        <a:solidFill>
                          <a:srgbClr val="000000"/>
                        </a:solidFill>
                        <a:effectLst/>
                        <a:highlight>
                          <a:srgbClr val="E9EDEF"/>
                        </a:highlight>
                        <a:latin typeface="Arial" panose="020B0604020202020204" pitchFamily="34" charset="0"/>
                      </a:endParaRPr>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9EDEF"/>
                    </a:solidFill>
                  </a:tcPr>
                </a:tc>
                <a:tc>
                  <a:txBody>
                    <a:bodyPr/>
                    <a:lstStyle/>
                    <a:p>
                      <a:pPr algn="ctr"/>
                      <a:r>
                        <a:rPr lang="en-US" sz="1800" b="0" i="0" dirty="0">
                          <a:solidFill>
                            <a:srgbClr val="000000"/>
                          </a:solidFill>
                          <a:effectLst/>
                          <a:highlight>
                            <a:srgbClr val="E9EDEF"/>
                          </a:highlight>
                          <a:latin typeface="Arial"/>
                        </a:rPr>
                        <a:t>19 (43) </a:t>
                      </a:r>
                      <a:endParaRPr lang="en-US" dirty="0"/>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9EDEF"/>
                    </a:solidFill>
                  </a:tcPr>
                </a:tc>
                <a:tc>
                  <a:txBody>
                    <a:bodyPr/>
                    <a:lstStyle/>
                    <a:p>
                      <a:pPr algn="ctr"/>
                      <a:r>
                        <a:rPr lang="en-US" sz="1800" b="0" i="0" dirty="0">
                          <a:solidFill>
                            <a:srgbClr val="000000"/>
                          </a:solidFill>
                          <a:effectLst/>
                          <a:highlight>
                            <a:srgbClr val="E9EDEF"/>
                          </a:highlight>
                          <a:latin typeface="Arial"/>
                        </a:rPr>
                        <a:t>264 (35)</a:t>
                      </a:r>
                      <a:endParaRPr lang="en-US" dirty="0"/>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9EDEF"/>
                    </a:solidFill>
                  </a:tcPr>
                </a:tc>
                <a:extLst>
                  <a:ext uri="{0D108BD9-81ED-4DB2-BD59-A6C34878D82A}">
                    <a16:rowId xmlns:a16="http://schemas.microsoft.com/office/drawing/2014/main" val="4133349438"/>
                  </a:ext>
                </a:extLst>
              </a:tr>
              <a:tr h="421824">
                <a:tc>
                  <a:txBody>
                    <a:bodyPr/>
                    <a:lstStyle/>
                    <a:p>
                      <a:pPr algn="l" rtl="0" fontAlgn="auto"/>
                      <a:r>
                        <a:rPr lang="en-US" sz="1800" b="0" i="0">
                          <a:solidFill>
                            <a:srgbClr val="000000"/>
                          </a:solidFill>
                          <a:effectLst/>
                          <a:highlight>
                            <a:srgbClr val="D0D9DE"/>
                          </a:highlight>
                          <a:latin typeface="Arial"/>
                        </a:rPr>
                        <a:t>30-49 </a:t>
                      </a:r>
                      <a:endParaRPr lang="en-US" sz="1800" b="0" i="0">
                        <a:solidFill>
                          <a:srgbClr val="000000"/>
                        </a:solidFill>
                        <a:effectLst/>
                        <a:highlight>
                          <a:srgbClr val="D0D9DE"/>
                        </a:highlight>
                        <a:latin typeface="Arial" panose="020B0604020202020204" pitchFamily="34" charset="0"/>
                      </a:endParaRPr>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0D9DE"/>
                    </a:solidFill>
                  </a:tcPr>
                </a:tc>
                <a:tc>
                  <a:txBody>
                    <a:bodyPr/>
                    <a:lstStyle/>
                    <a:p>
                      <a:pPr algn="ctr"/>
                      <a:r>
                        <a:rPr lang="en-US" sz="1800" b="0" i="0">
                          <a:solidFill>
                            <a:srgbClr val="000000"/>
                          </a:solidFill>
                          <a:effectLst/>
                          <a:highlight>
                            <a:srgbClr val="D0D9DE"/>
                          </a:highlight>
                          <a:latin typeface="Arial"/>
                        </a:rPr>
                        <a:t>21 (48)</a:t>
                      </a:r>
                      <a:endParaRPr lang="en-US"/>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0D9DE"/>
                    </a:solidFill>
                  </a:tcPr>
                </a:tc>
                <a:tc>
                  <a:txBody>
                    <a:bodyPr/>
                    <a:lstStyle/>
                    <a:p>
                      <a:pPr algn="ctr"/>
                      <a:r>
                        <a:rPr lang="en-US" sz="1800" b="0" i="0" dirty="0">
                          <a:solidFill>
                            <a:srgbClr val="000000"/>
                          </a:solidFill>
                          <a:effectLst/>
                          <a:highlight>
                            <a:srgbClr val="D0D9DE"/>
                          </a:highlight>
                          <a:latin typeface="Arial"/>
                        </a:rPr>
                        <a:t>427 (57)</a:t>
                      </a:r>
                      <a:endParaRPr lang="en-US" dirty="0"/>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0D9DE"/>
                    </a:solidFill>
                  </a:tcPr>
                </a:tc>
                <a:extLst>
                  <a:ext uri="{0D108BD9-81ED-4DB2-BD59-A6C34878D82A}">
                    <a16:rowId xmlns:a16="http://schemas.microsoft.com/office/drawing/2014/main" val="873705615"/>
                  </a:ext>
                </a:extLst>
              </a:tr>
              <a:tr h="421824">
                <a:tc>
                  <a:txBody>
                    <a:bodyPr/>
                    <a:lstStyle/>
                    <a:p>
                      <a:pPr algn="l" rtl="0" fontAlgn="auto"/>
                      <a:r>
                        <a:rPr lang="en-US" sz="1800" b="0" i="0">
                          <a:solidFill>
                            <a:srgbClr val="000000"/>
                          </a:solidFill>
                          <a:effectLst/>
                          <a:highlight>
                            <a:srgbClr val="E9EDEF"/>
                          </a:highlight>
                          <a:latin typeface="Arial"/>
                        </a:rPr>
                        <a:t>50+</a:t>
                      </a:r>
                      <a:endParaRPr lang="en-US" sz="1800" b="0" i="0">
                        <a:solidFill>
                          <a:srgbClr val="000000"/>
                        </a:solidFill>
                        <a:effectLst/>
                        <a:highlight>
                          <a:srgbClr val="E9EDEF"/>
                        </a:highlight>
                        <a:latin typeface="Arial" panose="020B0604020202020204" pitchFamily="34" charset="0"/>
                      </a:endParaRPr>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9EDEF"/>
                    </a:solidFill>
                  </a:tcPr>
                </a:tc>
                <a:tc>
                  <a:txBody>
                    <a:bodyPr/>
                    <a:lstStyle/>
                    <a:p>
                      <a:pPr algn="ctr"/>
                      <a:r>
                        <a:rPr lang="en-US" sz="1800" b="0" i="0" dirty="0">
                          <a:solidFill>
                            <a:srgbClr val="000000"/>
                          </a:solidFill>
                          <a:effectLst/>
                          <a:highlight>
                            <a:srgbClr val="E9EDEF"/>
                          </a:highlight>
                          <a:latin typeface="Arial"/>
                        </a:rPr>
                        <a:t>4 (9)</a:t>
                      </a:r>
                      <a:endParaRPr lang="en-US" dirty="0"/>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9EDEF"/>
                    </a:solidFill>
                  </a:tcPr>
                </a:tc>
                <a:tc>
                  <a:txBody>
                    <a:bodyPr/>
                    <a:lstStyle/>
                    <a:p>
                      <a:pPr algn="ctr"/>
                      <a:r>
                        <a:rPr lang="en-US" sz="1800" b="0" i="0" dirty="0">
                          <a:solidFill>
                            <a:srgbClr val="000000"/>
                          </a:solidFill>
                          <a:effectLst/>
                          <a:highlight>
                            <a:srgbClr val="E9EDEF"/>
                          </a:highlight>
                          <a:latin typeface="Arial"/>
                        </a:rPr>
                        <a:t>60 (8)</a:t>
                      </a:r>
                      <a:endParaRPr lang="en-US" dirty="0"/>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9EDEF"/>
                    </a:solidFill>
                  </a:tcPr>
                </a:tc>
                <a:extLst>
                  <a:ext uri="{0D108BD9-81ED-4DB2-BD59-A6C34878D82A}">
                    <a16:rowId xmlns:a16="http://schemas.microsoft.com/office/drawing/2014/main" val="551293394"/>
                  </a:ext>
                </a:extLst>
              </a:tr>
            </a:tbl>
          </a:graphicData>
        </a:graphic>
      </p:graphicFrame>
      <p:graphicFrame>
        <p:nvGraphicFramePr>
          <p:cNvPr id="8" name="Table 7">
            <a:extLst>
              <a:ext uri="{FF2B5EF4-FFF2-40B4-BE49-F238E27FC236}">
                <a16:creationId xmlns:a16="http://schemas.microsoft.com/office/drawing/2014/main" id="{36927EF7-EDD0-7F89-BF73-B3919849645A}"/>
              </a:ext>
            </a:extLst>
          </p:cNvPr>
          <p:cNvGraphicFramePr>
            <a:graphicFrameLocks noGrp="1"/>
          </p:cNvGraphicFramePr>
          <p:nvPr>
            <p:extLst>
              <p:ext uri="{D42A27DB-BD31-4B8C-83A1-F6EECF244321}">
                <p14:modId xmlns:p14="http://schemas.microsoft.com/office/powerpoint/2010/main" val="3581876576"/>
              </p:ext>
            </p:extLst>
          </p:nvPr>
        </p:nvGraphicFramePr>
        <p:xfrm>
          <a:off x="1005840" y="5221984"/>
          <a:ext cx="6939279" cy="378334"/>
        </p:xfrm>
        <a:graphic>
          <a:graphicData uri="http://schemas.openxmlformats.org/drawingml/2006/table">
            <a:tbl>
              <a:tblPr bandRow="1">
                <a:tableStyleId>{5C22544A-7EE6-4342-B048-85BDC9FD1C3A}</a:tableStyleId>
              </a:tblPr>
              <a:tblGrid>
                <a:gridCol w="1991360">
                  <a:extLst>
                    <a:ext uri="{9D8B030D-6E8A-4147-A177-3AD203B41FA5}">
                      <a16:colId xmlns:a16="http://schemas.microsoft.com/office/drawing/2014/main" val="342013168"/>
                    </a:ext>
                  </a:extLst>
                </a:gridCol>
                <a:gridCol w="2590800">
                  <a:extLst>
                    <a:ext uri="{9D8B030D-6E8A-4147-A177-3AD203B41FA5}">
                      <a16:colId xmlns:a16="http://schemas.microsoft.com/office/drawing/2014/main" val="3244339609"/>
                    </a:ext>
                  </a:extLst>
                </a:gridCol>
                <a:gridCol w="2357119">
                  <a:extLst>
                    <a:ext uri="{9D8B030D-6E8A-4147-A177-3AD203B41FA5}">
                      <a16:colId xmlns:a16="http://schemas.microsoft.com/office/drawing/2014/main" val="3450027761"/>
                    </a:ext>
                  </a:extLst>
                </a:gridCol>
              </a:tblGrid>
              <a:tr h="231850">
                <a:tc>
                  <a:txBody>
                    <a:bodyPr/>
                    <a:lstStyle/>
                    <a:p>
                      <a:pPr lvl="0" algn="l" rtl="0">
                        <a:buNone/>
                      </a:pPr>
                      <a:r>
                        <a:rPr lang="en-US" sz="1800" b="1" i="0" dirty="0">
                          <a:solidFill>
                            <a:srgbClr val="FFFFFF"/>
                          </a:solidFill>
                          <a:effectLst/>
                          <a:highlight>
                            <a:srgbClr val="52849C"/>
                          </a:highlight>
                          <a:latin typeface="Arial"/>
                        </a:rPr>
                        <a:t>HIV Coinfection</a:t>
                      </a:r>
                      <a:endParaRPr lang="en-US" sz="1800" dirty="0"/>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2849C"/>
                    </a:solidFill>
                  </a:tcPr>
                </a:tc>
                <a:tc>
                  <a:txBody>
                    <a:bodyPr/>
                    <a:lstStyle/>
                    <a:p>
                      <a:pPr algn="ctr" rtl="0" fontAlgn="base"/>
                      <a:r>
                        <a:rPr lang="en-US" sz="1800" b="1" i="0" u="none" strike="noStrike" dirty="0">
                          <a:solidFill>
                            <a:srgbClr val="FFFFFF"/>
                          </a:solidFill>
                          <a:effectLst/>
                          <a:highlight>
                            <a:srgbClr val="52849C"/>
                          </a:highlight>
                          <a:latin typeface="Arial"/>
                        </a:rPr>
                        <a:t>25 (57)</a:t>
                      </a:r>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2849C"/>
                    </a:solidFill>
                  </a:tcPr>
                </a:tc>
                <a:tc>
                  <a:txBody>
                    <a:bodyPr/>
                    <a:lstStyle/>
                    <a:p>
                      <a:pPr lvl="0" algn="ctr">
                        <a:buNone/>
                      </a:pPr>
                      <a:r>
                        <a:rPr lang="en-US" sz="1800" b="1" i="0" dirty="0">
                          <a:solidFill>
                            <a:srgbClr val="FFFFFF"/>
                          </a:solidFill>
                          <a:effectLst/>
                          <a:highlight>
                            <a:srgbClr val="52849C"/>
                          </a:highlight>
                          <a:latin typeface="Arial"/>
                        </a:rPr>
                        <a:t>397 (53)</a:t>
                      </a:r>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2849C"/>
                    </a:solidFill>
                  </a:tcPr>
                </a:tc>
                <a:extLst>
                  <a:ext uri="{0D108BD9-81ED-4DB2-BD59-A6C34878D82A}">
                    <a16:rowId xmlns:a16="http://schemas.microsoft.com/office/drawing/2014/main" val="1898503368"/>
                  </a:ext>
                </a:extLst>
              </a:tr>
            </a:tbl>
          </a:graphicData>
        </a:graphic>
      </p:graphicFrame>
      <p:graphicFrame>
        <p:nvGraphicFramePr>
          <p:cNvPr id="9" name="Table 8">
            <a:extLst>
              <a:ext uri="{FF2B5EF4-FFF2-40B4-BE49-F238E27FC236}">
                <a16:creationId xmlns:a16="http://schemas.microsoft.com/office/drawing/2014/main" id="{105D8418-9AB9-3ECE-F384-7DD6DE48C198}"/>
              </a:ext>
            </a:extLst>
          </p:cNvPr>
          <p:cNvGraphicFramePr>
            <a:graphicFrameLocks noGrp="1"/>
          </p:cNvGraphicFramePr>
          <p:nvPr>
            <p:extLst>
              <p:ext uri="{D42A27DB-BD31-4B8C-83A1-F6EECF244321}">
                <p14:modId xmlns:p14="http://schemas.microsoft.com/office/powerpoint/2010/main" val="264325405"/>
              </p:ext>
            </p:extLst>
          </p:nvPr>
        </p:nvGraphicFramePr>
        <p:xfrm>
          <a:off x="1005839" y="5600318"/>
          <a:ext cx="6939279" cy="378334"/>
        </p:xfrm>
        <a:graphic>
          <a:graphicData uri="http://schemas.openxmlformats.org/drawingml/2006/table">
            <a:tbl>
              <a:tblPr bandRow="1">
                <a:tableStyleId>{5C22544A-7EE6-4342-B048-85BDC9FD1C3A}</a:tableStyleId>
              </a:tblPr>
              <a:tblGrid>
                <a:gridCol w="1981201">
                  <a:extLst>
                    <a:ext uri="{9D8B030D-6E8A-4147-A177-3AD203B41FA5}">
                      <a16:colId xmlns:a16="http://schemas.microsoft.com/office/drawing/2014/main" val="342013168"/>
                    </a:ext>
                  </a:extLst>
                </a:gridCol>
                <a:gridCol w="2621280">
                  <a:extLst>
                    <a:ext uri="{9D8B030D-6E8A-4147-A177-3AD203B41FA5}">
                      <a16:colId xmlns:a16="http://schemas.microsoft.com/office/drawing/2014/main" val="3244339609"/>
                    </a:ext>
                  </a:extLst>
                </a:gridCol>
                <a:gridCol w="2336798">
                  <a:extLst>
                    <a:ext uri="{9D8B030D-6E8A-4147-A177-3AD203B41FA5}">
                      <a16:colId xmlns:a16="http://schemas.microsoft.com/office/drawing/2014/main" val="3450027761"/>
                    </a:ext>
                  </a:extLst>
                </a:gridCol>
              </a:tblGrid>
              <a:tr h="351652">
                <a:tc>
                  <a:txBody>
                    <a:bodyPr/>
                    <a:lstStyle/>
                    <a:p>
                      <a:pPr lvl="0" algn="l" rtl="0">
                        <a:buNone/>
                      </a:pPr>
                      <a:r>
                        <a:rPr lang="en-US" sz="1800" b="1" i="0" dirty="0">
                          <a:solidFill>
                            <a:srgbClr val="FFFFFF"/>
                          </a:solidFill>
                          <a:effectLst/>
                          <a:highlight>
                            <a:srgbClr val="52849C"/>
                          </a:highlight>
                          <a:latin typeface="Arial"/>
                        </a:rPr>
                        <a:t>Total</a:t>
                      </a:r>
                      <a:endParaRPr lang="en-US" sz="1800" dirty="0"/>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2849C"/>
                    </a:solidFill>
                  </a:tcPr>
                </a:tc>
                <a:tc>
                  <a:txBody>
                    <a:bodyPr/>
                    <a:lstStyle/>
                    <a:p>
                      <a:pPr algn="ctr" rtl="0" fontAlgn="base"/>
                      <a:r>
                        <a:rPr lang="en-US" sz="1800" b="1" i="0" u="none" strike="noStrike" dirty="0">
                          <a:solidFill>
                            <a:srgbClr val="FFFFFF"/>
                          </a:solidFill>
                          <a:effectLst/>
                          <a:highlight>
                            <a:srgbClr val="52849C"/>
                          </a:highlight>
                          <a:latin typeface="Arial"/>
                        </a:rPr>
                        <a:t>44</a:t>
                      </a:r>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2849C"/>
                    </a:solidFill>
                  </a:tcPr>
                </a:tc>
                <a:tc>
                  <a:txBody>
                    <a:bodyPr/>
                    <a:lstStyle/>
                    <a:p>
                      <a:pPr lvl="0" algn="ctr">
                        <a:buNone/>
                      </a:pPr>
                      <a:r>
                        <a:rPr lang="en-US" sz="1800" b="1" i="0" dirty="0">
                          <a:solidFill>
                            <a:srgbClr val="FFFFFF"/>
                          </a:solidFill>
                          <a:effectLst/>
                          <a:highlight>
                            <a:srgbClr val="52849C"/>
                          </a:highlight>
                          <a:latin typeface="Arial"/>
                        </a:rPr>
                        <a:t>754</a:t>
                      </a:r>
                    </a:p>
                  </a:txBody>
                  <a:tcPr marL="104013" marR="104013" marT="52007" marB="52007">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2849C"/>
                    </a:solidFill>
                  </a:tcPr>
                </a:tc>
                <a:extLst>
                  <a:ext uri="{0D108BD9-81ED-4DB2-BD59-A6C34878D82A}">
                    <a16:rowId xmlns:a16="http://schemas.microsoft.com/office/drawing/2014/main" val="1898503368"/>
                  </a:ext>
                </a:extLst>
              </a:tr>
            </a:tbl>
          </a:graphicData>
        </a:graphic>
      </p:graphicFrame>
      <p:sp>
        <p:nvSpPr>
          <p:cNvPr id="10" name="TextBox 9">
            <a:extLst>
              <a:ext uri="{FF2B5EF4-FFF2-40B4-BE49-F238E27FC236}">
                <a16:creationId xmlns:a16="http://schemas.microsoft.com/office/drawing/2014/main" id="{37CE0D4E-8964-9C39-634B-C0AACAF493B0}"/>
              </a:ext>
            </a:extLst>
          </p:cNvPr>
          <p:cNvSpPr txBox="1"/>
          <p:nvPr/>
        </p:nvSpPr>
        <p:spPr>
          <a:xfrm>
            <a:off x="1005839" y="6049209"/>
            <a:ext cx="6024880" cy="307777"/>
          </a:xfrm>
          <a:prstGeom prst="rect">
            <a:avLst/>
          </a:prstGeom>
          <a:noFill/>
        </p:spPr>
        <p:txBody>
          <a:bodyPr wrap="square" rtlCol="0">
            <a:spAutoFit/>
          </a:bodyPr>
          <a:lstStyle/>
          <a:p>
            <a:r>
              <a:rPr lang="en-US" sz="1400" dirty="0">
                <a:cs typeface="Arial"/>
              </a:rPr>
              <a:t>*Due to rounding, percentages may not total 100</a:t>
            </a:r>
            <a:endParaRPr lang="en-US" sz="1400" dirty="0"/>
          </a:p>
        </p:txBody>
      </p:sp>
      <p:sp>
        <p:nvSpPr>
          <p:cNvPr id="12" name="TextBox 11">
            <a:extLst>
              <a:ext uri="{FF2B5EF4-FFF2-40B4-BE49-F238E27FC236}">
                <a16:creationId xmlns:a16="http://schemas.microsoft.com/office/drawing/2014/main" id="{D9670152-EB88-162D-3D63-9F853D3C3D99}"/>
              </a:ext>
            </a:extLst>
          </p:cNvPr>
          <p:cNvSpPr txBox="1"/>
          <p:nvPr/>
        </p:nvSpPr>
        <p:spPr>
          <a:xfrm>
            <a:off x="353478" y="6444479"/>
            <a:ext cx="49320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chemeClr val="tx1"/>
                </a:solidFill>
                <a:cs typeface="Arial"/>
              </a:rPr>
              <a:t>North Carolina Electronic Disease Surveillance System</a:t>
            </a:r>
            <a:endParaRPr lang="en-US" sz="1200" dirty="0">
              <a:solidFill>
                <a:schemeClr val="tx1"/>
              </a:solidFill>
            </a:endParaRPr>
          </a:p>
        </p:txBody>
      </p:sp>
    </p:spTree>
    <p:extLst>
      <p:ext uri="{BB962C8B-B14F-4D97-AF65-F5344CB8AC3E}">
        <p14:creationId xmlns:p14="http://schemas.microsoft.com/office/powerpoint/2010/main" val="382728729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8DA7A-037E-9349-1899-D193CA867141}"/>
              </a:ext>
            </a:extLst>
          </p:cNvPr>
          <p:cNvSpPr>
            <a:spLocks noGrp="1"/>
          </p:cNvSpPr>
          <p:nvPr>
            <p:ph type="title"/>
          </p:nvPr>
        </p:nvSpPr>
        <p:spPr/>
        <p:txBody>
          <a:bodyPr/>
          <a:lstStyle/>
          <a:p>
            <a:r>
              <a:rPr lang="en-US" dirty="0"/>
              <a:t>Mpox Epi Curve 2022-Present</a:t>
            </a:r>
          </a:p>
        </p:txBody>
      </p:sp>
      <p:sp>
        <p:nvSpPr>
          <p:cNvPr id="4" name="Date Placeholder 10">
            <a:extLst>
              <a:ext uri="{FF2B5EF4-FFF2-40B4-BE49-F238E27FC236}">
                <a16:creationId xmlns:a16="http://schemas.microsoft.com/office/drawing/2014/main" id="{C430F541-1F05-B2F5-2E87-60F638FCE755}"/>
              </a:ext>
            </a:extLst>
          </p:cNvPr>
          <p:cNvSpPr txBox="1">
            <a:spLocks/>
          </p:cNvSpPr>
          <p:nvPr/>
        </p:nvSpPr>
        <p:spPr>
          <a:xfrm>
            <a:off x="467594" y="6356353"/>
            <a:ext cx="7434202"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200" dirty="0"/>
              <a:t>https://www.ncdhhs.gov/2022-23-mpox-surveillance-data/open</a:t>
            </a:r>
          </a:p>
        </p:txBody>
      </p:sp>
      <p:pic>
        <p:nvPicPr>
          <p:cNvPr id="5" name="Picture 4">
            <a:extLst>
              <a:ext uri="{FF2B5EF4-FFF2-40B4-BE49-F238E27FC236}">
                <a16:creationId xmlns:a16="http://schemas.microsoft.com/office/drawing/2014/main" id="{1E820E40-651F-7D2D-CD6E-DF909AC9BA4F}"/>
              </a:ext>
            </a:extLst>
          </p:cNvPr>
          <p:cNvPicPr>
            <a:picLocks noChangeAspect="1"/>
          </p:cNvPicPr>
          <p:nvPr/>
        </p:nvPicPr>
        <p:blipFill>
          <a:blip r:embed="rId2"/>
          <a:stretch>
            <a:fillRect/>
          </a:stretch>
        </p:blipFill>
        <p:spPr>
          <a:xfrm>
            <a:off x="117231" y="1563465"/>
            <a:ext cx="8917913" cy="4426080"/>
          </a:xfrm>
          <a:prstGeom prst="rect">
            <a:avLst/>
          </a:prstGeom>
        </p:spPr>
      </p:pic>
      <p:pic>
        <p:nvPicPr>
          <p:cNvPr id="6" name="Picture 5">
            <a:extLst>
              <a:ext uri="{FF2B5EF4-FFF2-40B4-BE49-F238E27FC236}">
                <a16:creationId xmlns:a16="http://schemas.microsoft.com/office/drawing/2014/main" id="{7485419D-E5DA-7110-B265-1813FAA49211}"/>
              </a:ext>
            </a:extLst>
          </p:cNvPr>
          <p:cNvPicPr>
            <a:picLocks noChangeAspect="1"/>
          </p:cNvPicPr>
          <p:nvPr/>
        </p:nvPicPr>
        <p:blipFill>
          <a:blip r:embed="rId3"/>
          <a:stretch>
            <a:fillRect/>
          </a:stretch>
        </p:blipFill>
        <p:spPr>
          <a:xfrm>
            <a:off x="311551" y="5981438"/>
            <a:ext cx="6678700" cy="296113"/>
          </a:xfrm>
          <a:prstGeom prst="rect">
            <a:avLst/>
          </a:prstGeom>
        </p:spPr>
      </p:pic>
    </p:spTree>
    <p:extLst>
      <p:ext uri="{BB962C8B-B14F-4D97-AF65-F5344CB8AC3E}">
        <p14:creationId xmlns:p14="http://schemas.microsoft.com/office/powerpoint/2010/main" val="2288503034"/>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DB94FE83-C4A5-456B-B4A2-5902906AA6C7}"/>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BB90FE39-8A75-497F-BCD1-30EF58DFA9A5}"/>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63121381-A124-4430-9936-466EDD55743B}"/>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4439C41D-C638-4FC3-8778-D30378E68C26}"/>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57998027-AF2E-49EF-B091-2A5C7B576C69}"/>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son xmlns="74a3ceb1-6c66-4124-b9a0-8b445388b8a4">
      <UserInfo>
        <DisplayName/>
        <AccountId xsi:nil="true"/>
        <AccountType/>
      </UserInfo>
    </Pers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81DC2D9AFD80479D08D7A061E1CECD" ma:contentTypeVersion="9" ma:contentTypeDescription="Create a new document." ma:contentTypeScope="" ma:versionID="43a4ba32a651729ca705370657cd83da">
  <xsd:schema xmlns:xsd="http://www.w3.org/2001/XMLSchema" xmlns:xs="http://www.w3.org/2001/XMLSchema" xmlns:p="http://schemas.microsoft.com/office/2006/metadata/properties" xmlns:ns2="74a3ceb1-6c66-4124-b9a0-8b445388b8a4" xmlns:ns3="e90556b4-525d-4530-90bf-0d4c6b1115ec" targetNamespace="http://schemas.microsoft.com/office/2006/metadata/properties" ma:root="true" ma:fieldsID="728de0098f20e737d65c4c13cf24e0b9" ns2:_="" ns3:_="">
    <xsd:import namespace="74a3ceb1-6c66-4124-b9a0-8b445388b8a4"/>
    <xsd:import namespace="e90556b4-525d-4530-90bf-0d4c6b1115ec"/>
    <xsd:element name="properties">
      <xsd:complexType>
        <xsd:sequence>
          <xsd:element name="documentManagement">
            <xsd:complexType>
              <xsd:all>
                <xsd:element ref="ns2:Person" minOccurs="0"/>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a3ceb1-6c66-4124-b9a0-8b445388b8a4" elementFormDefault="qualified">
    <xsd:import namespace="http://schemas.microsoft.com/office/2006/documentManagement/types"/>
    <xsd:import namespace="http://schemas.microsoft.com/office/infopath/2007/PartnerControls"/>
    <xsd:element name="Person" ma:index="8"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0556b4-525d-4530-90bf-0d4c6b1115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70B2D-0E3D-4084-A7EF-72ED8B2FD3E8}">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2006/metadata/properties"/>
    <ds:schemaRef ds:uri="74a3ceb1-6c66-4124-b9a0-8b445388b8a4"/>
    <ds:schemaRef ds:uri="http://schemas.microsoft.com/office/infopath/2007/PartnerControls"/>
    <ds:schemaRef ds:uri="e90556b4-525d-4530-90bf-0d4c6b1115ec"/>
    <ds:schemaRef ds:uri="http://www.w3.org/XML/1998/namespace"/>
    <ds:schemaRef ds:uri="http://purl.org/dc/dcmitype/"/>
  </ds:schemaRefs>
</ds:datastoreItem>
</file>

<file path=customXml/itemProps2.xml><?xml version="1.0" encoding="utf-8"?>
<ds:datastoreItem xmlns:ds="http://schemas.openxmlformats.org/officeDocument/2006/customXml" ds:itemID="{E88F544C-8D61-49FF-8EA4-8FAFC82F2F6E}">
  <ds:schemaRefs>
    <ds:schemaRef ds:uri="http://schemas.microsoft.com/sharepoint/v3/contenttype/forms"/>
  </ds:schemaRefs>
</ds:datastoreItem>
</file>

<file path=customXml/itemProps3.xml><?xml version="1.0" encoding="utf-8"?>
<ds:datastoreItem xmlns:ds="http://schemas.openxmlformats.org/officeDocument/2006/customXml" ds:itemID="{BB0362B2-DD87-4A59-9A70-466E1E2D5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a3ceb1-6c66-4124-b9a0-8b445388b8a4"/>
    <ds:schemaRef ds:uri="e90556b4-525d-4530-90bf-0d4c6b111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AETC-Program-slide-template-standard</Template>
  <TotalTime>3527</TotalTime>
  <Words>3714</Words>
  <Application>Microsoft Macintosh PowerPoint</Application>
  <PresentationFormat>On-screen Show (4:3)</PresentationFormat>
  <Paragraphs>327</Paragraphs>
  <Slides>44</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44</vt:i4>
      </vt:variant>
    </vt:vector>
  </HeadingPairs>
  <TitlesOfParts>
    <vt:vector size="57" baseType="lpstr">
      <vt:lpstr>Aptos</vt:lpstr>
      <vt:lpstr>Aptos Display</vt:lpstr>
      <vt:lpstr>Arial</vt:lpstr>
      <vt:lpstr>Calibri</vt:lpstr>
      <vt:lpstr>STIXGeneral-Regular</vt:lpstr>
      <vt:lpstr>Symbol</vt:lpstr>
      <vt:lpstr>System Font Regular</vt:lpstr>
      <vt:lpstr>Wingdings</vt:lpstr>
      <vt:lpstr>Title slide master</vt:lpstr>
      <vt:lpstr>Content slide master</vt:lpstr>
      <vt:lpstr>3_Custom Design</vt:lpstr>
      <vt:lpstr>5_Custom Design</vt:lpstr>
      <vt:lpstr>6_Custom Design</vt:lpstr>
      <vt:lpstr>Mpox:  An Update for North Carolina</vt:lpstr>
      <vt:lpstr>Epidemiology</vt:lpstr>
      <vt:lpstr>Mpox</vt:lpstr>
      <vt:lpstr>MPXV Clade I vs. II</vt:lpstr>
      <vt:lpstr>MPXV Clade I</vt:lpstr>
      <vt:lpstr>2022 Mpox Outbreak</vt:lpstr>
      <vt:lpstr>North Carolina Mpox Demographics</vt:lpstr>
      <vt:lpstr>North Carolina Mpox Demographics</vt:lpstr>
      <vt:lpstr>Mpox Epi Curve 2022-Present</vt:lpstr>
      <vt:lpstr>Mpox 6 Month Epi Curve </vt:lpstr>
      <vt:lpstr>Mpox Wastewater Testing</vt:lpstr>
      <vt:lpstr>Mpox Map</vt:lpstr>
      <vt:lpstr>Clinical</vt:lpstr>
      <vt:lpstr>Mpox Disease Stages</vt:lpstr>
      <vt:lpstr>PowerPoint Presentation</vt:lpstr>
      <vt:lpstr>Complications</vt:lpstr>
      <vt:lpstr>Mpox in PLWH</vt:lpstr>
      <vt:lpstr>Mpox Transmission</vt:lpstr>
      <vt:lpstr>Mpox Testing</vt:lpstr>
      <vt:lpstr>Mpox Treatment</vt:lpstr>
      <vt:lpstr>Tecovirimat (TPOXX)</vt:lpstr>
      <vt:lpstr>PowerPoint Presentation</vt:lpstr>
      <vt:lpstr>Post-Exposure Prophylaxis</vt:lpstr>
      <vt:lpstr>Vaccine Information</vt:lpstr>
      <vt:lpstr>JYNNEOS Vaccine Interim Guidance</vt:lpstr>
      <vt:lpstr>Mpox Vaccine</vt:lpstr>
      <vt:lpstr>PowerPoint Presentation</vt:lpstr>
      <vt:lpstr>PowerPoint Presentation</vt:lpstr>
      <vt:lpstr>Mpox Doses Administered by County</vt:lpstr>
      <vt:lpstr>Commercialization </vt:lpstr>
      <vt:lpstr>Storage and Handling</vt:lpstr>
      <vt:lpstr>Resources and Reminders</vt:lpstr>
      <vt:lpstr>Mpox Outreach Efforts</vt:lpstr>
      <vt:lpstr>Mpox Outreach Efforts</vt:lpstr>
      <vt:lpstr>Mpox Resources:  Provider Training Available</vt:lpstr>
      <vt:lpstr>Neisseria meningitidis</vt:lpstr>
      <vt:lpstr>Neisseria meningitidis</vt:lpstr>
      <vt:lpstr>United States Meningococcal Disease Trends</vt:lpstr>
      <vt:lpstr>20-Year North Carolina Epi Curve</vt:lpstr>
      <vt:lpstr>Cases in MSM and PLWH</vt:lpstr>
      <vt:lpstr>Single Column Text and Bullets</vt:lpstr>
      <vt:lpstr>Two Column Layout</vt:lpstr>
      <vt:lpstr>Three Column Layout</vt:lpstr>
      <vt:lpstr>Table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dc:creator>
  <cp:lastModifiedBy>Clack, Ben</cp:lastModifiedBy>
  <cp:revision>8</cp:revision>
  <cp:lastPrinted>2014-09-18T20:07:37Z</cp:lastPrinted>
  <dcterms:created xsi:type="dcterms:W3CDTF">2022-02-08T21:28:33Z</dcterms:created>
  <dcterms:modified xsi:type="dcterms:W3CDTF">2024-06-10T15:46:50Z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0x010100B781DC2D9AFD80479D08D7A061E1CECD</vt:lpwstr>
  </property>
</Properties>
</file>