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7FFFD662_8197493C.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3" r:id="rId2"/>
    <p:sldMasterId id="2147483799" r:id="rId3"/>
  </p:sldMasterIdLst>
  <p:notesMasterIdLst>
    <p:notesMasterId r:id="rId72"/>
  </p:notesMasterIdLst>
  <p:sldIdLst>
    <p:sldId id="260" r:id="rId4"/>
    <p:sldId id="290" r:id="rId5"/>
    <p:sldId id="2147472973" r:id="rId6"/>
    <p:sldId id="291" r:id="rId7"/>
    <p:sldId id="261" r:id="rId8"/>
    <p:sldId id="263" r:id="rId9"/>
    <p:sldId id="262" r:id="rId10"/>
    <p:sldId id="266" r:id="rId11"/>
    <p:sldId id="264" r:id="rId12"/>
    <p:sldId id="2147472974" r:id="rId13"/>
    <p:sldId id="2147472975" r:id="rId14"/>
    <p:sldId id="267" r:id="rId15"/>
    <p:sldId id="269" r:id="rId16"/>
    <p:sldId id="273" r:id="rId17"/>
    <p:sldId id="2147472969" r:id="rId18"/>
    <p:sldId id="271" r:id="rId19"/>
    <p:sldId id="270" r:id="rId20"/>
    <p:sldId id="272" r:id="rId21"/>
    <p:sldId id="276" r:id="rId22"/>
    <p:sldId id="2147472976" r:id="rId23"/>
    <p:sldId id="278" r:id="rId24"/>
    <p:sldId id="2147472932" r:id="rId25"/>
    <p:sldId id="2147472899" r:id="rId26"/>
    <p:sldId id="2147472977" r:id="rId27"/>
    <p:sldId id="2147472978" r:id="rId28"/>
    <p:sldId id="279" r:id="rId29"/>
    <p:sldId id="2147472933" r:id="rId30"/>
    <p:sldId id="2147472934" r:id="rId31"/>
    <p:sldId id="2147472979" r:id="rId32"/>
    <p:sldId id="2147472971" r:id="rId33"/>
    <p:sldId id="2147472936" r:id="rId34"/>
    <p:sldId id="2147472980" r:id="rId35"/>
    <p:sldId id="2147472938" r:id="rId36"/>
    <p:sldId id="2147472981" r:id="rId37"/>
    <p:sldId id="2147472982" r:id="rId38"/>
    <p:sldId id="2147472984" r:id="rId39"/>
    <p:sldId id="2147472983" r:id="rId40"/>
    <p:sldId id="2147472985" r:id="rId41"/>
    <p:sldId id="2147472986" r:id="rId42"/>
    <p:sldId id="2147472987" r:id="rId43"/>
    <p:sldId id="2147472988" r:id="rId44"/>
    <p:sldId id="2147472989" r:id="rId45"/>
    <p:sldId id="2147472990" r:id="rId46"/>
    <p:sldId id="2147472991" r:id="rId47"/>
    <p:sldId id="2147472992" r:id="rId48"/>
    <p:sldId id="2147472955" r:id="rId49"/>
    <p:sldId id="2147472950" r:id="rId50"/>
    <p:sldId id="2147472993" r:id="rId51"/>
    <p:sldId id="2147472994" r:id="rId52"/>
    <p:sldId id="2147472995" r:id="rId53"/>
    <p:sldId id="2147472996" r:id="rId54"/>
    <p:sldId id="2147472953" r:id="rId55"/>
    <p:sldId id="2147472956" r:id="rId56"/>
    <p:sldId id="2147472961" r:id="rId57"/>
    <p:sldId id="2147472997" r:id="rId58"/>
    <p:sldId id="2147472998" r:id="rId59"/>
    <p:sldId id="2147472999" r:id="rId60"/>
    <p:sldId id="2147473000" r:id="rId61"/>
    <p:sldId id="2147472970" r:id="rId62"/>
    <p:sldId id="2147473001" r:id="rId63"/>
    <p:sldId id="2147473002" r:id="rId64"/>
    <p:sldId id="2147473003" r:id="rId65"/>
    <p:sldId id="2147473004" r:id="rId66"/>
    <p:sldId id="2147473005" r:id="rId67"/>
    <p:sldId id="2147473006" r:id="rId68"/>
    <p:sldId id="2147472967" r:id="rId69"/>
    <p:sldId id="2147473008" r:id="rId70"/>
    <p:sldId id="2147473007"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7A4801-F9C6-C49A-B28C-9B08F6D778C2}" name="Johnson, Kelly" initials="KJ" userId="S::KJohnson@ucsf.edu::65c0eab9-e385-47df-ae76-0791b0ddd353" providerId="AD"/>
  <p188:author id="{A034EB0A-ADC1-89A1-2E72-66A3EE278167}" name="Michael J Dominguez" initials="MJD" userId="S::MJDominguez@health.unm.edu::307b977c-51dd-44f6-9a48-2a195947bb7c" providerId="AD"/>
  <p188:author id="{987B8B33-E19F-192A-7A5A-624B3DCA34B3}" name="Jacobson, Kathleen@CDPH" initials="JK" userId="S::Kathleen.Jacobson@cdph.ca.gov::653b67fb-3f7f-407f-91b1-6de849434a54" providerId="AD"/>
  <p188:author id="{30D069C3-8526-200C-7D85-C8E50036D522}" name="Hanft, Wyatt@CDPH" initials="HW" userId="S::Wyatt.Hanft@cdph.ca.gov::67f25bbf-c44a-4925-8ddb-351f176e28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770"/>
    <a:srgbClr val="FDFDFD"/>
    <a:srgbClr val="18A3A5"/>
    <a:srgbClr val="D1EDED"/>
    <a:srgbClr val="FF9933"/>
    <a:srgbClr val="78C5DA"/>
    <a:srgbClr val="2F5596"/>
    <a:srgbClr val="8FABDD"/>
    <a:srgbClr val="ED7D31"/>
    <a:srgbClr val="C55B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277" autoAdjust="0"/>
  </p:normalViewPr>
  <p:slideViewPr>
    <p:cSldViewPr snapToGrid="0">
      <p:cViewPr varScale="1">
        <p:scale>
          <a:sx n="105" d="100"/>
          <a:sy n="105"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microsoft.com/office/2018/10/relationships/authors" Targe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comments/modernComment_7FFFD662_8197493C.xml><?xml version="1.0" encoding="utf-8"?>
<p188:cmLst xmlns:a="http://schemas.openxmlformats.org/drawingml/2006/main" xmlns:r="http://schemas.openxmlformats.org/officeDocument/2006/relationships" xmlns:p188="http://schemas.microsoft.com/office/powerpoint/2018/8/main">
  <p188:cm id="{40535A64-3E24-4BCD-9BD3-A6E99A639DB2}" authorId="{A034EB0A-ADC1-89A1-2E72-66A3EE278167}" created="2024-05-08T22:26:00.377">
    <pc:sldMkLst xmlns:pc="http://schemas.microsoft.com/office/powerpoint/2013/main/command">
      <pc:docMk/>
      <pc:sldMk cId="2174175548" sldId="2147472994"/>
    </pc:sldMkLst>
    <p188:txBody>
      <a:bodyPr/>
      <a:lstStyle/>
      <a:p>
        <a:r>
          <a:rPr lang="en-US"/>
          <a:t>Slide extremely crowded, however info and flow seem pertinent. Edit or not?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A6349-F286-49D8-B42F-7A0432AB4F5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A574450-399E-458B-8A1F-D62C4CAA597B}">
      <dgm:prSet phldrT="[Text]" custT="1"/>
      <dgm:spPr>
        <a:solidFill>
          <a:schemeClr val="accent1">
            <a:lumMod val="75000"/>
          </a:schemeClr>
        </a:solidFill>
      </dgm:spPr>
      <dgm:t>
        <a:bodyPr/>
        <a:lstStyle/>
        <a:p>
          <a:r>
            <a:rPr lang="en-US" sz="3100" dirty="0"/>
            <a:t>Reactive &amp; Treated (Scenario 1 or 2)</a:t>
          </a:r>
        </a:p>
      </dgm:t>
    </dgm:pt>
    <dgm:pt modelId="{1D4E6D10-1819-454B-B51C-BD9D16EA1E97}" type="parTrans" cxnId="{095C8D14-B6C5-4650-805F-95582FD7AFF9}">
      <dgm:prSet/>
      <dgm:spPr/>
      <dgm:t>
        <a:bodyPr/>
        <a:lstStyle/>
        <a:p>
          <a:endParaRPr lang="en-US"/>
        </a:p>
      </dgm:t>
    </dgm:pt>
    <dgm:pt modelId="{8275CC6E-9046-4B0E-8609-7F8FA507DF1E}" type="sibTrans" cxnId="{095C8D14-B6C5-4650-805F-95582FD7AFF9}">
      <dgm:prSet/>
      <dgm:spPr/>
      <dgm:t>
        <a:bodyPr/>
        <a:lstStyle/>
        <a:p>
          <a:endParaRPr lang="en-US"/>
        </a:p>
      </dgm:t>
    </dgm:pt>
    <dgm:pt modelId="{FE57F844-72B2-45B1-BD52-230C86ABF937}">
      <dgm:prSet phldrT="[Text]" custT="1"/>
      <dgm:spPr/>
      <dgm:t>
        <a:bodyPr/>
        <a:lstStyle/>
        <a:p>
          <a:r>
            <a:rPr lang="en-US" sz="2400" dirty="0"/>
            <a:t>RPR should decrease by 3 months and be non-reactive at 6-12 months</a:t>
          </a:r>
        </a:p>
      </dgm:t>
    </dgm:pt>
    <dgm:pt modelId="{8699E552-3D84-4125-9711-7D52963ECBD0}" type="parTrans" cxnId="{255EECDB-C78C-460A-806D-C5C0041A82C5}">
      <dgm:prSet/>
      <dgm:spPr/>
      <dgm:t>
        <a:bodyPr/>
        <a:lstStyle/>
        <a:p>
          <a:endParaRPr lang="en-US"/>
        </a:p>
      </dgm:t>
    </dgm:pt>
    <dgm:pt modelId="{79C1A6D8-266E-4916-92E4-9E5366F7F1B7}" type="sibTrans" cxnId="{255EECDB-C78C-460A-806D-C5C0041A82C5}">
      <dgm:prSet/>
      <dgm:spPr/>
      <dgm:t>
        <a:bodyPr/>
        <a:lstStyle/>
        <a:p>
          <a:endParaRPr lang="en-US"/>
        </a:p>
      </dgm:t>
    </dgm:pt>
    <dgm:pt modelId="{5CFFA170-A3DA-4E6A-963D-404AEC34ACF3}">
      <dgm:prSet phldrT="[Text]"/>
      <dgm:spPr>
        <a:noFill/>
        <a:ln>
          <a:noFill/>
        </a:ln>
      </dgm:spPr>
      <dgm:t>
        <a:bodyPr/>
        <a:lstStyle/>
        <a:p>
          <a:endParaRPr lang="en-US" dirty="0"/>
        </a:p>
      </dgm:t>
    </dgm:pt>
    <dgm:pt modelId="{AA3EB716-C869-4C4F-9A01-3667FE5C0FD2}" type="parTrans" cxnId="{B90737FC-8132-4F09-B8DB-E0C0D3ACBBBF}">
      <dgm:prSet/>
      <dgm:spPr/>
      <dgm:t>
        <a:bodyPr/>
        <a:lstStyle/>
        <a:p>
          <a:endParaRPr lang="en-US"/>
        </a:p>
      </dgm:t>
    </dgm:pt>
    <dgm:pt modelId="{29CB4C22-979A-4EBA-9330-91343191FEB7}" type="sibTrans" cxnId="{B90737FC-8132-4F09-B8DB-E0C0D3ACBBBF}">
      <dgm:prSet/>
      <dgm:spPr/>
      <dgm:t>
        <a:bodyPr/>
        <a:lstStyle/>
        <a:p>
          <a:endParaRPr lang="en-US"/>
        </a:p>
      </dgm:t>
    </dgm:pt>
    <dgm:pt modelId="{11ADD2B2-6D68-457E-A499-A581A6E69641}">
      <dgm:prSet phldrT="[Text]"/>
      <dgm:spPr>
        <a:noFill/>
        <a:ln>
          <a:noFill/>
        </a:ln>
      </dgm:spPr>
      <dgm:t>
        <a:bodyPr/>
        <a:lstStyle/>
        <a:p>
          <a:endParaRPr lang="en-US" dirty="0"/>
        </a:p>
      </dgm:t>
    </dgm:pt>
    <dgm:pt modelId="{8341DF04-B2B5-465C-A17A-04A1DC345AD9}" type="sibTrans" cxnId="{B883D2FC-1FF2-4AE3-9E3C-3CCB25C90265}">
      <dgm:prSet/>
      <dgm:spPr/>
      <dgm:t>
        <a:bodyPr/>
        <a:lstStyle/>
        <a:p>
          <a:endParaRPr lang="en-US"/>
        </a:p>
      </dgm:t>
    </dgm:pt>
    <dgm:pt modelId="{7D50E690-1622-40E0-98C2-48F47F2B4CDF}" type="parTrans" cxnId="{B883D2FC-1FF2-4AE3-9E3C-3CCB25C90265}">
      <dgm:prSet/>
      <dgm:spPr/>
      <dgm:t>
        <a:bodyPr/>
        <a:lstStyle/>
        <a:p>
          <a:endParaRPr lang="en-US"/>
        </a:p>
      </dgm:t>
    </dgm:pt>
    <dgm:pt modelId="{1CF2942D-FC71-4917-8D2D-A30D0C2E9FC6}">
      <dgm:prSet phldrT="[Text]" custT="1"/>
      <dgm:spPr/>
      <dgm:t>
        <a:bodyPr/>
        <a:lstStyle/>
        <a:p>
          <a:r>
            <a:rPr lang="en-US" sz="2400" dirty="0"/>
            <a:t>If reactive at </a:t>
          </a:r>
          <a:r>
            <a:rPr lang="en-US" sz="2400" dirty="0">
              <a:solidFill>
                <a:schemeClr val="tx1">
                  <a:lumMod val="75000"/>
                  <a:lumOff val="25000"/>
                </a:schemeClr>
              </a:solidFill>
            </a:rPr>
            <a:t>6-12 months</a:t>
          </a:r>
          <a:r>
            <a:rPr lang="en-US" sz="2400" dirty="0"/>
            <a:t>, repeat CSF and re-treat</a:t>
          </a:r>
        </a:p>
      </dgm:t>
    </dgm:pt>
    <dgm:pt modelId="{BF6BBF24-AB1C-49A9-B05A-06AC0E1CDD54}" type="parTrans" cxnId="{C64C7C52-9929-40BE-BC71-94FEC6510B8E}">
      <dgm:prSet/>
      <dgm:spPr/>
      <dgm:t>
        <a:bodyPr/>
        <a:lstStyle/>
        <a:p>
          <a:endParaRPr lang="en-US"/>
        </a:p>
      </dgm:t>
    </dgm:pt>
    <dgm:pt modelId="{66D54288-F32E-4FDC-9D00-907BCE89CACD}" type="sibTrans" cxnId="{C64C7C52-9929-40BE-BC71-94FEC6510B8E}">
      <dgm:prSet/>
      <dgm:spPr/>
      <dgm:t>
        <a:bodyPr/>
        <a:lstStyle/>
        <a:p>
          <a:endParaRPr lang="en-US"/>
        </a:p>
      </dgm:t>
    </dgm:pt>
    <dgm:pt modelId="{0F306B45-6184-4CD8-8FF3-D14B83888651}" type="pres">
      <dgm:prSet presAssocID="{5E0A6349-F286-49D8-B42F-7A0432AB4F5D}" presName="Name0" presStyleCnt="0">
        <dgm:presLayoutVars>
          <dgm:dir/>
          <dgm:animLvl val="lvl"/>
          <dgm:resizeHandles/>
        </dgm:presLayoutVars>
      </dgm:prSet>
      <dgm:spPr/>
    </dgm:pt>
    <dgm:pt modelId="{DB45A31D-4E90-4A1B-878C-323FBC5C22F3}" type="pres">
      <dgm:prSet presAssocID="{FA574450-399E-458B-8A1F-D62C4CAA597B}" presName="linNode" presStyleCnt="0"/>
      <dgm:spPr/>
    </dgm:pt>
    <dgm:pt modelId="{03CFF618-FE45-4B20-AB73-75B0531450FB}" type="pres">
      <dgm:prSet presAssocID="{FA574450-399E-458B-8A1F-D62C4CAA597B}" presName="parentShp" presStyleLbl="node1" presStyleIdx="0" presStyleCnt="2" custScaleY="112957" custLinFactNeighborX="-81" custLinFactNeighborY="-2500">
        <dgm:presLayoutVars>
          <dgm:bulletEnabled val="1"/>
        </dgm:presLayoutVars>
      </dgm:prSet>
      <dgm:spPr/>
    </dgm:pt>
    <dgm:pt modelId="{F7F9ECE0-03AD-4930-998A-0E12D4321DBE}" type="pres">
      <dgm:prSet presAssocID="{FA574450-399E-458B-8A1F-D62C4CAA597B}" presName="childShp" presStyleLbl="bgAccFollowNode1" presStyleIdx="0" presStyleCnt="2" custScaleX="103830" custScaleY="165978" custLinFactNeighborX="355" custLinFactNeighborY="-16">
        <dgm:presLayoutVars>
          <dgm:bulletEnabled val="1"/>
        </dgm:presLayoutVars>
      </dgm:prSet>
      <dgm:spPr/>
    </dgm:pt>
    <dgm:pt modelId="{9321F705-B293-4A87-B226-EB6354052A3D}" type="pres">
      <dgm:prSet presAssocID="{8275CC6E-9046-4B0E-8609-7F8FA507DF1E}" presName="spacing" presStyleCnt="0"/>
      <dgm:spPr/>
    </dgm:pt>
    <dgm:pt modelId="{D2DA7864-A150-49A7-BF6F-2A2CCBB9BE88}" type="pres">
      <dgm:prSet presAssocID="{5CFFA170-A3DA-4E6A-963D-404AEC34ACF3}" presName="linNode" presStyleCnt="0"/>
      <dgm:spPr/>
    </dgm:pt>
    <dgm:pt modelId="{1151706A-75DE-4A05-8CD1-650AD5C1E33D}" type="pres">
      <dgm:prSet presAssocID="{5CFFA170-A3DA-4E6A-963D-404AEC34ACF3}" presName="parentShp" presStyleLbl="node1" presStyleIdx="1" presStyleCnt="2">
        <dgm:presLayoutVars>
          <dgm:bulletEnabled val="1"/>
        </dgm:presLayoutVars>
      </dgm:prSet>
      <dgm:spPr/>
    </dgm:pt>
    <dgm:pt modelId="{CD145532-B8DA-47A9-B82D-140F7707A9BB}" type="pres">
      <dgm:prSet presAssocID="{5CFFA170-A3DA-4E6A-963D-404AEC34ACF3}" presName="childShp" presStyleLbl="bgAccFollowNode1" presStyleIdx="1" presStyleCnt="2">
        <dgm:presLayoutVars>
          <dgm:bulletEnabled val="1"/>
        </dgm:presLayoutVars>
      </dgm:prSet>
      <dgm:spPr/>
    </dgm:pt>
  </dgm:ptLst>
  <dgm:cxnLst>
    <dgm:cxn modelId="{095C8D14-B6C5-4650-805F-95582FD7AFF9}" srcId="{5E0A6349-F286-49D8-B42F-7A0432AB4F5D}" destId="{FA574450-399E-458B-8A1F-D62C4CAA597B}" srcOrd="0" destOrd="0" parTransId="{1D4E6D10-1819-454B-B51C-BD9D16EA1E97}" sibTransId="{8275CC6E-9046-4B0E-8609-7F8FA507DF1E}"/>
    <dgm:cxn modelId="{78EFBD1C-2EFB-48D0-82AA-7F172694525F}" type="presOf" srcId="{5CFFA170-A3DA-4E6A-963D-404AEC34ACF3}" destId="{1151706A-75DE-4A05-8CD1-650AD5C1E33D}" srcOrd="0" destOrd="0" presId="urn:microsoft.com/office/officeart/2005/8/layout/vList6"/>
    <dgm:cxn modelId="{51BC4339-645C-4745-94E7-AA870E29E277}" type="presOf" srcId="{5E0A6349-F286-49D8-B42F-7A0432AB4F5D}" destId="{0F306B45-6184-4CD8-8FF3-D14B83888651}" srcOrd="0" destOrd="0" presId="urn:microsoft.com/office/officeart/2005/8/layout/vList6"/>
    <dgm:cxn modelId="{8D02F860-11A5-4E4E-BF47-4B647008C70E}" type="presOf" srcId="{FE57F844-72B2-45B1-BD52-230C86ABF937}" destId="{F7F9ECE0-03AD-4930-998A-0E12D4321DBE}" srcOrd="0" destOrd="0" presId="urn:microsoft.com/office/officeart/2005/8/layout/vList6"/>
    <dgm:cxn modelId="{0096996B-0A80-43A8-BC9A-33F72A111210}" type="presOf" srcId="{1CF2942D-FC71-4917-8D2D-A30D0C2E9FC6}" destId="{F7F9ECE0-03AD-4930-998A-0E12D4321DBE}" srcOrd="0" destOrd="1" presId="urn:microsoft.com/office/officeart/2005/8/layout/vList6"/>
    <dgm:cxn modelId="{C64C7C52-9929-40BE-BC71-94FEC6510B8E}" srcId="{FA574450-399E-458B-8A1F-D62C4CAA597B}" destId="{1CF2942D-FC71-4917-8D2D-A30D0C2E9FC6}" srcOrd="1" destOrd="0" parTransId="{BF6BBF24-AB1C-49A9-B05A-06AC0E1CDD54}" sibTransId="{66D54288-F32E-4FDC-9D00-907BCE89CACD}"/>
    <dgm:cxn modelId="{8FB773CA-62E4-4FF2-9C0B-1464B4702F31}" type="presOf" srcId="{11ADD2B2-6D68-457E-A499-A581A6E69641}" destId="{CD145532-B8DA-47A9-B82D-140F7707A9BB}" srcOrd="0" destOrd="0" presId="urn:microsoft.com/office/officeart/2005/8/layout/vList6"/>
    <dgm:cxn modelId="{73A51ED4-8878-4B12-BE7F-D361FEF587C5}" type="presOf" srcId="{FA574450-399E-458B-8A1F-D62C4CAA597B}" destId="{03CFF618-FE45-4B20-AB73-75B0531450FB}" srcOrd="0" destOrd="0" presId="urn:microsoft.com/office/officeart/2005/8/layout/vList6"/>
    <dgm:cxn modelId="{255EECDB-C78C-460A-806D-C5C0041A82C5}" srcId="{FA574450-399E-458B-8A1F-D62C4CAA597B}" destId="{FE57F844-72B2-45B1-BD52-230C86ABF937}" srcOrd="0" destOrd="0" parTransId="{8699E552-3D84-4125-9711-7D52963ECBD0}" sibTransId="{79C1A6D8-266E-4916-92E4-9E5366F7F1B7}"/>
    <dgm:cxn modelId="{B90737FC-8132-4F09-B8DB-E0C0D3ACBBBF}" srcId="{5E0A6349-F286-49D8-B42F-7A0432AB4F5D}" destId="{5CFFA170-A3DA-4E6A-963D-404AEC34ACF3}" srcOrd="1" destOrd="0" parTransId="{AA3EB716-C869-4C4F-9A01-3667FE5C0FD2}" sibTransId="{29CB4C22-979A-4EBA-9330-91343191FEB7}"/>
    <dgm:cxn modelId="{B883D2FC-1FF2-4AE3-9E3C-3CCB25C90265}" srcId="{5CFFA170-A3DA-4E6A-963D-404AEC34ACF3}" destId="{11ADD2B2-6D68-457E-A499-A581A6E69641}" srcOrd="0" destOrd="0" parTransId="{7D50E690-1622-40E0-98C2-48F47F2B4CDF}" sibTransId="{8341DF04-B2B5-465C-A17A-04A1DC345AD9}"/>
    <dgm:cxn modelId="{FDCBB88B-6956-4D79-87CF-FF04CED3EC2B}" type="presParOf" srcId="{0F306B45-6184-4CD8-8FF3-D14B83888651}" destId="{DB45A31D-4E90-4A1B-878C-323FBC5C22F3}" srcOrd="0" destOrd="0" presId="urn:microsoft.com/office/officeart/2005/8/layout/vList6"/>
    <dgm:cxn modelId="{1E5A241D-3E65-4C54-964D-538D1631DBF2}" type="presParOf" srcId="{DB45A31D-4E90-4A1B-878C-323FBC5C22F3}" destId="{03CFF618-FE45-4B20-AB73-75B0531450FB}" srcOrd="0" destOrd="0" presId="urn:microsoft.com/office/officeart/2005/8/layout/vList6"/>
    <dgm:cxn modelId="{F295B5E2-3257-42B3-A88C-040826A616E8}" type="presParOf" srcId="{DB45A31D-4E90-4A1B-878C-323FBC5C22F3}" destId="{F7F9ECE0-03AD-4930-998A-0E12D4321DBE}" srcOrd="1" destOrd="0" presId="urn:microsoft.com/office/officeart/2005/8/layout/vList6"/>
    <dgm:cxn modelId="{AC60EF41-C6DC-4E49-8C54-3F205B231E04}" type="presParOf" srcId="{0F306B45-6184-4CD8-8FF3-D14B83888651}" destId="{9321F705-B293-4A87-B226-EB6354052A3D}" srcOrd="1" destOrd="0" presId="urn:microsoft.com/office/officeart/2005/8/layout/vList6"/>
    <dgm:cxn modelId="{A75B2394-A7B6-4B15-9317-A6DBF7D38094}" type="presParOf" srcId="{0F306B45-6184-4CD8-8FF3-D14B83888651}" destId="{D2DA7864-A150-49A7-BF6F-2A2CCBB9BE88}" srcOrd="2" destOrd="0" presId="urn:microsoft.com/office/officeart/2005/8/layout/vList6"/>
    <dgm:cxn modelId="{F7401797-204C-4D0E-A398-79D066214ED8}" type="presParOf" srcId="{D2DA7864-A150-49A7-BF6F-2A2CCBB9BE88}" destId="{1151706A-75DE-4A05-8CD1-650AD5C1E33D}" srcOrd="0" destOrd="0" presId="urn:microsoft.com/office/officeart/2005/8/layout/vList6"/>
    <dgm:cxn modelId="{B2F1E57D-4759-4B96-B533-C26543D1CF6C}" type="presParOf" srcId="{D2DA7864-A150-49A7-BF6F-2A2CCBB9BE88}" destId="{CD145532-B8DA-47A9-B82D-140F7707A9B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A6349-F286-49D8-B42F-7A0432AB4F5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5CFFA170-A3DA-4E6A-963D-404AEC34ACF3}">
      <dgm:prSet phldrT="[Text]"/>
      <dgm:spPr>
        <a:solidFill>
          <a:schemeClr val="accent2">
            <a:lumMod val="50000"/>
          </a:schemeClr>
        </a:solidFill>
      </dgm:spPr>
      <dgm:t>
        <a:bodyPr/>
        <a:lstStyle/>
        <a:p>
          <a:r>
            <a:rPr lang="en-US" dirty="0"/>
            <a:t>Reactive &amp; Not Treated (Scenario 3 or 4)</a:t>
          </a:r>
        </a:p>
      </dgm:t>
    </dgm:pt>
    <dgm:pt modelId="{AA3EB716-C869-4C4F-9A01-3667FE5C0FD2}" type="parTrans" cxnId="{B90737FC-8132-4F09-B8DB-E0C0D3ACBBBF}">
      <dgm:prSet/>
      <dgm:spPr/>
      <dgm:t>
        <a:bodyPr/>
        <a:lstStyle/>
        <a:p>
          <a:endParaRPr lang="en-US"/>
        </a:p>
      </dgm:t>
    </dgm:pt>
    <dgm:pt modelId="{29CB4C22-979A-4EBA-9330-91343191FEB7}" type="sibTrans" cxnId="{B90737FC-8132-4F09-B8DB-E0C0D3ACBBBF}">
      <dgm:prSet/>
      <dgm:spPr/>
      <dgm:t>
        <a:bodyPr/>
        <a:lstStyle/>
        <a:p>
          <a:endParaRPr lang="en-US"/>
        </a:p>
      </dgm:t>
    </dgm:pt>
    <dgm:pt modelId="{11ADD2B2-6D68-457E-A499-A581A6E69641}">
      <dgm:prSet phldrT="[Text]" custT="1"/>
      <dgm:spPr/>
      <dgm:t>
        <a:bodyPr/>
        <a:lstStyle/>
        <a:p>
          <a:r>
            <a:rPr lang="en-US" sz="2400" dirty="0"/>
            <a:t>RPR should be non-reactive by 6 months</a:t>
          </a:r>
        </a:p>
      </dgm:t>
    </dgm:pt>
    <dgm:pt modelId="{8341DF04-B2B5-465C-A17A-04A1DC345AD9}" type="sibTrans" cxnId="{B883D2FC-1FF2-4AE3-9E3C-3CCB25C90265}">
      <dgm:prSet/>
      <dgm:spPr/>
      <dgm:t>
        <a:bodyPr/>
        <a:lstStyle/>
        <a:p>
          <a:endParaRPr lang="en-US"/>
        </a:p>
      </dgm:t>
    </dgm:pt>
    <dgm:pt modelId="{7D50E690-1622-40E0-98C2-48F47F2B4CDF}" type="parTrans" cxnId="{B883D2FC-1FF2-4AE3-9E3C-3CCB25C90265}">
      <dgm:prSet/>
      <dgm:spPr/>
      <dgm:t>
        <a:bodyPr/>
        <a:lstStyle/>
        <a:p>
          <a:endParaRPr lang="en-US"/>
        </a:p>
      </dgm:t>
    </dgm:pt>
    <dgm:pt modelId="{2AC642E0-AA5F-4C8E-A5E5-106DDC7AC871}">
      <dgm:prSet phldrT="[Text]" custT="1"/>
      <dgm:spPr/>
      <dgm:t>
        <a:bodyPr/>
        <a:lstStyle/>
        <a:p>
          <a:r>
            <a:rPr lang="en-US" sz="2400" dirty="0"/>
            <a:t>If reactive at </a:t>
          </a:r>
          <a:r>
            <a:rPr lang="en-US" sz="2400" dirty="0">
              <a:solidFill>
                <a:schemeClr val="tx1">
                  <a:lumMod val="75000"/>
                  <a:lumOff val="25000"/>
                </a:schemeClr>
              </a:solidFill>
            </a:rPr>
            <a:t>6 months</a:t>
          </a:r>
          <a:r>
            <a:rPr lang="en-US" sz="2400" dirty="0"/>
            <a:t>, repeat CSF examination and re-treat</a:t>
          </a:r>
        </a:p>
      </dgm:t>
    </dgm:pt>
    <dgm:pt modelId="{A06836EC-9755-483D-93B3-AC41EDE7E33B}" type="sibTrans" cxnId="{ED2C997B-8B2B-46DA-B530-0549BC1FB36A}">
      <dgm:prSet/>
      <dgm:spPr/>
      <dgm:t>
        <a:bodyPr/>
        <a:lstStyle/>
        <a:p>
          <a:endParaRPr lang="en-US"/>
        </a:p>
      </dgm:t>
    </dgm:pt>
    <dgm:pt modelId="{E3F0397E-CDEF-4EDF-8CA9-BBC80BE2751F}" type="parTrans" cxnId="{ED2C997B-8B2B-46DA-B530-0549BC1FB36A}">
      <dgm:prSet/>
      <dgm:spPr/>
      <dgm:t>
        <a:bodyPr/>
        <a:lstStyle/>
        <a:p>
          <a:endParaRPr lang="en-US"/>
        </a:p>
      </dgm:t>
    </dgm:pt>
    <dgm:pt modelId="{FA574450-399E-458B-8A1F-D62C4CAA597B}">
      <dgm:prSet phldrT="[Text]"/>
      <dgm:spPr>
        <a:noFill/>
      </dgm:spPr>
      <dgm:t>
        <a:bodyPr/>
        <a:lstStyle/>
        <a:p>
          <a:endParaRPr lang="en-US" dirty="0"/>
        </a:p>
      </dgm:t>
    </dgm:pt>
    <dgm:pt modelId="{8275CC6E-9046-4B0E-8609-7F8FA507DF1E}" type="sibTrans" cxnId="{095C8D14-B6C5-4650-805F-95582FD7AFF9}">
      <dgm:prSet/>
      <dgm:spPr/>
      <dgm:t>
        <a:bodyPr/>
        <a:lstStyle/>
        <a:p>
          <a:endParaRPr lang="en-US"/>
        </a:p>
      </dgm:t>
    </dgm:pt>
    <dgm:pt modelId="{1D4E6D10-1819-454B-B51C-BD9D16EA1E97}" type="parTrans" cxnId="{095C8D14-B6C5-4650-805F-95582FD7AFF9}">
      <dgm:prSet/>
      <dgm:spPr/>
      <dgm:t>
        <a:bodyPr/>
        <a:lstStyle/>
        <a:p>
          <a:endParaRPr lang="en-US"/>
        </a:p>
      </dgm:t>
    </dgm:pt>
    <dgm:pt modelId="{FE57F844-72B2-45B1-BD52-230C86ABF937}">
      <dgm:prSet phldrT="[Text]"/>
      <dgm:spPr>
        <a:noFill/>
        <a:ln>
          <a:noFill/>
        </a:ln>
      </dgm:spPr>
      <dgm:t>
        <a:bodyPr/>
        <a:lstStyle/>
        <a:p>
          <a:endParaRPr lang="en-US" dirty="0">
            <a:noFill/>
          </a:endParaRPr>
        </a:p>
      </dgm:t>
    </dgm:pt>
    <dgm:pt modelId="{79C1A6D8-266E-4916-92E4-9E5366F7F1B7}" type="sibTrans" cxnId="{255EECDB-C78C-460A-806D-C5C0041A82C5}">
      <dgm:prSet/>
      <dgm:spPr/>
      <dgm:t>
        <a:bodyPr/>
        <a:lstStyle/>
        <a:p>
          <a:endParaRPr lang="en-US"/>
        </a:p>
      </dgm:t>
    </dgm:pt>
    <dgm:pt modelId="{8699E552-3D84-4125-9711-7D52963ECBD0}" type="parTrans" cxnId="{255EECDB-C78C-460A-806D-C5C0041A82C5}">
      <dgm:prSet/>
      <dgm:spPr/>
      <dgm:t>
        <a:bodyPr/>
        <a:lstStyle/>
        <a:p>
          <a:endParaRPr lang="en-US"/>
        </a:p>
      </dgm:t>
    </dgm:pt>
    <dgm:pt modelId="{0F306B45-6184-4CD8-8FF3-D14B83888651}" type="pres">
      <dgm:prSet presAssocID="{5E0A6349-F286-49D8-B42F-7A0432AB4F5D}" presName="Name0" presStyleCnt="0">
        <dgm:presLayoutVars>
          <dgm:dir/>
          <dgm:animLvl val="lvl"/>
          <dgm:resizeHandles/>
        </dgm:presLayoutVars>
      </dgm:prSet>
      <dgm:spPr/>
    </dgm:pt>
    <dgm:pt modelId="{D2DA7864-A150-49A7-BF6F-2A2CCBB9BE88}" type="pres">
      <dgm:prSet presAssocID="{5CFFA170-A3DA-4E6A-963D-404AEC34ACF3}" presName="linNode" presStyleCnt="0"/>
      <dgm:spPr/>
    </dgm:pt>
    <dgm:pt modelId="{1151706A-75DE-4A05-8CD1-650AD5C1E33D}" type="pres">
      <dgm:prSet presAssocID="{5CFFA170-A3DA-4E6A-963D-404AEC34ACF3}" presName="parentShp" presStyleLbl="node1" presStyleIdx="0" presStyleCnt="2" custScaleX="96236" custLinFactNeighborX="-1336" custLinFactNeighborY="-613">
        <dgm:presLayoutVars>
          <dgm:bulletEnabled val="1"/>
        </dgm:presLayoutVars>
      </dgm:prSet>
      <dgm:spPr/>
    </dgm:pt>
    <dgm:pt modelId="{CD145532-B8DA-47A9-B82D-140F7707A9BB}" type="pres">
      <dgm:prSet presAssocID="{5CFFA170-A3DA-4E6A-963D-404AEC34ACF3}" presName="childShp" presStyleLbl="bgAccFollowNode1" presStyleIdx="0" presStyleCnt="2" custScaleY="119315" custLinFactNeighborX="-2674" custLinFactNeighborY="-776">
        <dgm:presLayoutVars>
          <dgm:bulletEnabled val="1"/>
        </dgm:presLayoutVars>
      </dgm:prSet>
      <dgm:spPr/>
    </dgm:pt>
    <dgm:pt modelId="{10AEE918-65D2-455E-9024-BEB18256D817}" type="pres">
      <dgm:prSet presAssocID="{29CB4C22-979A-4EBA-9330-91343191FEB7}" presName="spacing" presStyleCnt="0"/>
      <dgm:spPr/>
    </dgm:pt>
    <dgm:pt modelId="{DB45A31D-4E90-4A1B-878C-323FBC5C22F3}" type="pres">
      <dgm:prSet presAssocID="{FA574450-399E-458B-8A1F-D62C4CAA597B}" presName="linNode" presStyleCnt="0"/>
      <dgm:spPr/>
    </dgm:pt>
    <dgm:pt modelId="{03CFF618-FE45-4B20-AB73-75B0531450FB}" type="pres">
      <dgm:prSet presAssocID="{FA574450-399E-458B-8A1F-D62C4CAA597B}" presName="parentShp" presStyleLbl="node1" presStyleIdx="1" presStyleCnt="2">
        <dgm:presLayoutVars>
          <dgm:bulletEnabled val="1"/>
        </dgm:presLayoutVars>
      </dgm:prSet>
      <dgm:spPr/>
    </dgm:pt>
    <dgm:pt modelId="{F7F9ECE0-03AD-4930-998A-0E12D4321DBE}" type="pres">
      <dgm:prSet presAssocID="{FA574450-399E-458B-8A1F-D62C4CAA597B}" presName="childShp" presStyleLbl="bgAccFollowNode1" presStyleIdx="1" presStyleCnt="2">
        <dgm:presLayoutVars>
          <dgm:bulletEnabled val="1"/>
        </dgm:presLayoutVars>
      </dgm:prSet>
      <dgm:spPr/>
    </dgm:pt>
  </dgm:ptLst>
  <dgm:cxnLst>
    <dgm:cxn modelId="{4D035C12-84CE-418B-8061-3D36CBE5E602}" type="presOf" srcId="{2AC642E0-AA5F-4C8E-A5E5-106DDC7AC871}" destId="{CD145532-B8DA-47A9-B82D-140F7707A9BB}" srcOrd="0" destOrd="1" presId="urn:microsoft.com/office/officeart/2005/8/layout/vList6"/>
    <dgm:cxn modelId="{095C8D14-B6C5-4650-805F-95582FD7AFF9}" srcId="{5E0A6349-F286-49D8-B42F-7A0432AB4F5D}" destId="{FA574450-399E-458B-8A1F-D62C4CAA597B}" srcOrd="1" destOrd="0" parTransId="{1D4E6D10-1819-454B-B51C-BD9D16EA1E97}" sibTransId="{8275CC6E-9046-4B0E-8609-7F8FA507DF1E}"/>
    <dgm:cxn modelId="{51BC4339-645C-4745-94E7-AA870E29E277}" type="presOf" srcId="{5E0A6349-F286-49D8-B42F-7A0432AB4F5D}" destId="{0F306B45-6184-4CD8-8FF3-D14B83888651}" srcOrd="0" destOrd="0" presId="urn:microsoft.com/office/officeart/2005/8/layout/vList6"/>
    <dgm:cxn modelId="{DDC67F40-931F-47F2-A278-69A3B032B604}" type="presOf" srcId="{FA574450-399E-458B-8A1F-D62C4CAA597B}" destId="{03CFF618-FE45-4B20-AB73-75B0531450FB}" srcOrd="0" destOrd="0" presId="urn:microsoft.com/office/officeart/2005/8/layout/vList6"/>
    <dgm:cxn modelId="{DF80A144-E78E-4F3B-8F38-A9C938A33175}" type="presOf" srcId="{FE57F844-72B2-45B1-BD52-230C86ABF937}" destId="{F7F9ECE0-03AD-4930-998A-0E12D4321DBE}" srcOrd="0" destOrd="0" presId="urn:microsoft.com/office/officeart/2005/8/layout/vList6"/>
    <dgm:cxn modelId="{5CC06446-3B58-4460-A0CD-DAF7E7BDC9A0}" type="presOf" srcId="{11ADD2B2-6D68-457E-A499-A581A6E69641}" destId="{CD145532-B8DA-47A9-B82D-140F7707A9BB}" srcOrd="0" destOrd="0" presId="urn:microsoft.com/office/officeart/2005/8/layout/vList6"/>
    <dgm:cxn modelId="{ED2C997B-8B2B-46DA-B530-0549BC1FB36A}" srcId="{5CFFA170-A3DA-4E6A-963D-404AEC34ACF3}" destId="{2AC642E0-AA5F-4C8E-A5E5-106DDC7AC871}" srcOrd="1" destOrd="0" parTransId="{E3F0397E-CDEF-4EDF-8CA9-BBC80BE2751F}" sibTransId="{A06836EC-9755-483D-93B3-AC41EDE7E33B}"/>
    <dgm:cxn modelId="{64F828AB-1D4F-4A69-83DE-CE6D350083EA}" type="presOf" srcId="{5CFFA170-A3DA-4E6A-963D-404AEC34ACF3}" destId="{1151706A-75DE-4A05-8CD1-650AD5C1E33D}" srcOrd="0" destOrd="0" presId="urn:microsoft.com/office/officeart/2005/8/layout/vList6"/>
    <dgm:cxn modelId="{255EECDB-C78C-460A-806D-C5C0041A82C5}" srcId="{FA574450-399E-458B-8A1F-D62C4CAA597B}" destId="{FE57F844-72B2-45B1-BD52-230C86ABF937}" srcOrd="0" destOrd="0" parTransId="{8699E552-3D84-4125-9711-7D52963ECBD0}" sibTransId="{79C1A6D8-266E-4916-92E4-9E5366F7F1B7}"/>
    <dgm:cxn modelId="{B90737FC-8132-4F09-B8DB-E0C0D3ACBBBF}" srcId="{5E0A6349-F286-49D8-B42F-7A0432AB4F5D}" destId="{5CFFA170-A3DA-4E6A-963D-404AEC34ACF3}" srcOrd="0" destOrd="0" parTransId="{AA3EB716-C869-4C4F-9A01-3667FE5C0FD2}" sibTransId="{29CB4C22-979A-4EBA-9330-91343191FEB7}"/>
    <dgm:cxn modelId="{B883D2FC-1FF2-4AE3-9E3C-3CCB25C90265}" srcId="{5CFFA170-A3DA-4E6A-963D-404AEC34ACF3}" destId="{11ADD2B2-6D68-457E-A499-A581A6E69641}" srcOrd="0" destOrd="0" parTransId="{7D50E690-1622-40E0-98C2-48F47F2B4CDF}" sibTransId="{8341DF04-B2B5-465C-A17A-04A1DC345AD9}"/>
    <dgm:cxn modelId="{B13F6889-8658-4EDD-8802-82E4277C50D0}" type="presParOf" srcId="{0F306B45-6184-4CD8-8FF3-D14B83888651}" destId="{D2DA7864-A150-49A7-BF6F-2A2CCBB9BE88}" srcOrd="0" destOrd="0" presId="urn:microsoft.com/office/officeart/2005/8/layout/vList6"/>
    <dgm:cxn modelId="{20AF7173-2B77-4A4F-9705-3FE977B0202A}" type="presParOf" srcId="{D2DA7864-A150-49A7-BF6F-2A2CCBB9BE88}" destId="{1151706A-75DE-4A05-8CD1-650AD5C1E33D}" srcOrd="0" destOrd="0" presId="urn:microsoft.com/office/officeart/2005/8/layout/vList6"/>
    <dgm:cxn modelId="{E6F2DCC3-FA7A-4935-BFDD-996B520A7BF1}" type="presParOf" srcId="{D2DA7864-A150-49A7-BF6F-2A2CCBB9BE88}" destId="{CD145532-B8DA-47A9-B82D-140F7707A9BB}" srcOrd="1" destOrd="0" presId="urn:microsoft.com/office/officeart/2005/8/layout/vList6"/>
    <dgm:cxn modelId="{97B56D7D-6E9D-4130-9D3C-4CC7C6FEFA23}" type="presParOf" srcId="{0F306B45-6184-4CD8-8FF3-D14B83888651}" destId="{10AEE918-65D2-455E-9024-BEB18256D817}" srcOrd="1" destOrd="0" presId="urn:microsoft.com/office/officeart/2005/8/layout/vList6"/>
    <dgm:cxn modelId="{E2CEFBC6-1D5B-4B14-AA0E-20F88C4BE29C}" type="presParOf" srcId="{0F306B45-6184-4CD8-8FF3-D14B83888651}" destId="{DB45A31D-4E90-4A1B-878C-323FBC5C22F3}" srcOrd="2" destOrd="0" presId="urn:microsoft.com/office/officeart/2005/8/layout/vList6"/>
    <dgm:cxn modelId="{C6461D92-FD6E-45CA-8183-EAFCFC522790}" type="presParOf" srcId="{DB45A31D-4E90-4A1B-878C-323FBC5C22F3}" destId="{03CFF618-FE45-4B20-AB73-75B0531450FB}" srcOrd="0" destOrd="0" presId="urn:microsoft.com/office/officeart/2005/8/layout/vList6"/>
    <dgm:cxn modelId="{F225E339-30A9-4C98-A392-6FE3A8BBB78A}" type="presParOf" srcId="{DB45A31D-4E90-4A1B-878C-323FBC5C22F3}" destId="{F7F9ECE0-03AD-4930-998A-0E12D4321DBE}"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A6349-F286-49D8-B42F-7A0432AB4F5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A574450-399E-458B-8A1F-D62C4CAA597B}">
      <dgm:prSet phldrT="[Text]"/>
      <dgm:spPr>
        <a:solidFill>
          <a:schemeClr val="accent4">
            <a:lumMod val="50000"/>
          </a:schemeClr>
        </a:solidFill>
      </dgm:spPr>
      <dgm:t>
        <a:bodyPr/>
        <a:lstStyle/>
        <a:p>
          <a:r>
            <a:rPr lang="en-US" dirty="0"/>
            <a:t>Non-Reactive and Regardless of Treatment</a:t>
          </a:r>
        </a:p>
      </dgm:t>
    </dgm:pt>
    <dgm:pt modelId="{1D4E6D10-1819-454B-B51C-BD9D16EA1E97}" type="parTrans" cxnId="{095C8D14-B6C5-4650-805F-95582FD7AFF9}">
      <dgm:prSet/>
      <dgm:spPr/>
      <dgm:t>
        <a:bodyPr/>
        <a:lstStyle/>
        <a:p>
          <a:endParaRPr lang="en-US"/>
        </a:p>
      </dgm:t>
    </dgm:pt>
    <dgm:pt modelId="{8275CC6E-9046-4B0E-8609-7F8FA507DF1E}" type="sibTrans" cxnId="{095C8D14-B6C5-4650-805F-95582FD7AFF9}">
      <dgm:prSet/>
      <dgm:spPr/>
      <dgm:t>
        <a:bodyPr/>
        <a:lstStyle/>
        <a:p>
          <a:endParaRPr lang="en-US"/>
        </a:p>
      </dgm:t>
    </dgm:pt>
    <dgm:pt modelId="{FE57F844-72B2-45B1-BD52-230C86ABF937}">
      <dgm:prSet phldrT="[Text]" custT="1"/>
      <dgm:spPr/>
      <dgm:t>
        <a:bodyPr anchor="ctr"/>
        <a:lstStyle/>
        <a:p>
          <a:r>
            <a:rPr lang="en-US" sz="2400" dirty="0"/>
            <a:t>Repeat RPR at </a:t>
          </a:r>
          <a:r>
            <a:rPr lang="en-US" sz="2400" dirty="0">
              <a:solidFill>
                <a:schemeClr val="tx1">
                  <a:lumMod val="75000"/>
                  <a:lumOff val="25000"/>
                </a:schemeClr>
              </a:solidFill>
            </a:rPr>
            <a:t>3 months </a:t>
          </a:r>
          <a:r>
            <a:rPr lang="en-US" sz="2400" dirty="0"/>
            <a:t>to ensure neonate was not incubating syphilis</a:t>
          </a:r>
        </a:p>
      </dgm:t>
    </dgm:pt>
    <dgm:pt modelId="{8699E552-3D84-4125-9711-7D52963ECBD0}" type="parTrans" cxnId="{255EECDB-C78C-460A-806D-C5C0041A82C5}">
      <dgm:prSet/>
      <dgm:spPr/>
      <dgm:t>
        <a:bodyPr/>
        <a:lstStyle/>
        <a:p>
          <a:endParaRPr lang="en-US"/>
        </a:p>
      </dgm:t>
    </dgm:pt>
    <dgm:pt modelId="{79C1A6D8-266E-4916-92E4-9E5366F7F1B7}" type="sibTrans" cxnId="{255EECDB-C78C-460A-806D-C5C0041A82C5}">
      <dgm:prSet/>
      <dgm:spPr/>
      <dgm:t>
        <a:bodyPr/>
        <a:lstStyle/>
        <a:p>
          <a:endParaRPr lang="en-US"/>
        </a:p>
      </dgm:t>
    </dgm:pt>
    <dgm:pt modelId="{0F306B45-6184-4CD8-8FF3-D14B83888651}" type="pres">
      <dgm:prSet presAssocID="{5E0A6349-F286-49D8-B42F-7A0432AB4F5D}" presName="Name0" presStyleCnt="0">
        <dgm:presLayoutVars>
          <dgm:dir/>
          <dgm:animLvl val="lvl"/>
          <dgm:resizeHandles/>
        </dgm:presLayoutVars>
      </dgm:prSet>
      <dgm:spPr/>
    </dgm:pt>
    <dgm:pt modelId="{DB45A31D-4E90-4A1B-878C-323FBC5C22F3}" type="pres">
      <dgm:prSet presAssocID="{FA574450-399E-458B-8A1F-D62C4CAA597B}" presName="linNode" presStyleCnt="0"/>
      <dgm:spPr/>
    </dgm:pt>
    <dgm:pt modelId="{03CFF618-FE45-4B20-AB73-75B0531450FB}" type="pres">
      <dgm:prSet presAssocID="{FA574450-399E-458B-8A1F-D62C4CAA597B}" presName="parentShp" presStyleLbl="node1" presStyleIdx="0" presStyleCnt="1" custScaleX="98261" custLinFactNeighborX="-580" custLinFactNeighborY="285">
        <dgm:presLayoutVars>
          <dgm:bulletEnabled val="1"/>
        </dgm:presLayoutVars>
      </dgm:prSet>
      <dgm:spPr/>
    </dgm:pt>
    <dgm:pt modelId="{F7F9ECE0-03AD-4930-998A-0E12D4321DBE}" type="pres">
      <dgm:prSet presAssocID="{FA574450-399E-458B-8A1F-D62C4CAA597B}" presName="childShp" presStyleLbl="bgAccFollowNode1" presStyleIdx="0" presStyleCnt="1" custLinFactNeighborX="-678" custLinFactNeighborY="285">
        <dgm:presLayoutVars>
          <dgm:bulletEnabled val="1"/>
        </dgm:presLayoutVars>
      </dgm:prSet>
      <dgm:spPr/>
    </dgm:pt>
  </dgm:ptLst>
  <dgm:cxnLst>
    <dgm:cxn modelId="{095C8D14-B6C5-4650-805F-95582FD7AFF9}" srcId="{5E0A6349-F286-49D8-B42F-7A0432AB4F5D}" destId="{FA574450-399E-458B-8A1F-D62C4CAA597B}" srcOrd="0" destOrd="0" parTransId="{1D4E6D10-1819-454B-B51C-BD9D16EA1E97}" sibTransId="{8275CC6E-9046-4B0E-8609-7F8FA507DF1E}"/>
    <dgm:cxn modelId="{51BC4339-645C-4745-94E7-AA870E29E277}" type="presOf" srcId="{5E0A6349-F286-49D8-B42F-7A0432AB4F5D}" destId="{0F306B45-6184-4CD8-8FF3-D14B83888651}" srcOrd="0" destOrd="0" presId="urn:microsoft.com/office/officeart/2005/8/layout/vList6"/>
    <dgm:cxn modelId="{8D02F860-11A5-4E4E-BF47-4B647008C70E}" type="presOf" srcId="{FE57F844-72B2-45B1-BD52-230C86ABF937}" destId="{F7F9ECE0-03AD-4930-998A-0E12D4321DBE}" srcOrd="0" destOrd="0" presId="urn:microsoft.com/office/officeart/2005/8/layout/vList6"/>
    <dgm:cxn modelId="{73A51ED4-8878-4B12-BE7F-D361FEF587C5}" type="presOf" srcId="{FA574450-399E-458B-8A1F-D62C4CAA597B}" destId="{03CFF618-FE45-4B20-AB73-75B0531450FB}" srcOrd="0" destOrd="0" presId="urn:microsoft.com/office/officeart/2005/8/layout/vList6"/>
    <dgm:cxn modelId="{255EECDB-C78C-460A-806D-C5C0041A82C5}" srcId="{FA574450-399E-458B-8A1F-D62C4CAA597B}" destId="{FE57F844-72B2-45B1-BD52-230C86ABF937}" srcOrd="0" destOrd="0" parTransId="{8699E552-3D84-4125-9711-7D52963ECBD0}" sibTransId="{79C1A6D8-266E-4916-92E4-9E5366F7F1B7}"/>
    <dgm:cxn modelId="{FDCBB88B-6956-4D79-87CF-FF04CED3EC2B}" type="presParOf" srcId="{0F306B45-6184-4CD8-8FF3-D14B83888651}" destId="{DB45A31D-4E90-4A1B-878C-323FBC5C22F3}" srcOrd="0" destOrd="0" presId="urn:microsoft.com/office/officeart/2005/8/layout/vList6"/>
    <dgm:cxn modelId="{1E5A241D-3E65-4C54-964D-538D1631DBF2}" type="presParOf" srcId="{DB45A31D-4E90-4A1B-878C-323FBC5C22F3}" destId="{03CFF618-FE45-4B20-AB73-75B0531450FB}" srcOrd="0" destOrd="0" presId="urn:microsoft.com/office/officeart/2005/8/layout/vList6"/>
    <dgm:cxn modelId="{F295B5E2-3257-42B3-A88C-040826A616E8}" type="presParOf" srcId="{DB45A31D-4E90-4A1B-878C-323FBC5C22F3}" destId="{F7F9ECE0-03AD-4930-998A-0E12D4321DBE}"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6AC090-67D9-42C9-81FC-8823E8772B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78A2EAB-D93D-460A-87FC-43FA5DA2EC7E}">
      <dgm:prSet phldrT="[Text]"/>
      <dgm:spPr/>
      <dgm:t>
        <a:bodyPr/>
        <a:lstStyle/>
        <a:p>
          <a:r>
            <a:rPr lang="en-US" dirty="0"/>
            <a:t>Testing</a:t>
          </a:r>
        </a:p>
      </dgm:t>
    </dgm:pt>
    <dgm:pt modelId="{CF8F04B6-724C-48AF-B408-F1D8D1D67F9C}" type="parTrans" cxnId="{1B7F3E7C-038C-42EC-AD53-1D9D9DD82F2D}">
      <dgm:prSet/>
      <dgm:spPr/>
      <dgm:t>
        <a:bodyPr/>
        <a:lstStyle/>
        <a:p>
          <a:endParaRPr lang="en-US"/>
        </a:p>
      </dgm:t>
    </dgm:pt>
    <dgm:pt modelId="{2F26D436-EBAB-4F4C-8AF4-3C93E4A8790C}" type="sibTrans" cxnId="{1B7F3E7C-038C-42EC-AD53-1D9D9DD82F2D}">
      <dgm:prSet/>
      <dgm:spPr/>
      <dgm:t>
        <a:bodyPr/>
        <a:lstStyle/>
        <a:p>
          <a:endParaRPr lang="en-US"/>
        </a:p>
      </dgm:t>
    </dgm:pt>
    <dgm:pt modelId="{29674DF2-A1D3-40ED-9B91-5D54DBF9AF1C}">
      <dgm:prSet phldrT="[Text]" custT="1"/>
      <dgm:spPr/>
      <dgm:t>
        <a:bodyPr/>
        <a:lstStyle/>
        <a:p>
          <a:pPr marL="0" indent="0">
            <a:buSzPct val="120000"/>
            <a:buFont typeface="Arial" panose="020B0604020202020204" pitchFamily="34" charset="0"/>
            <a:buChar char="•"/>
          </a:pPr>
          <a:r>
            <a:rPr lang="en-US" sz="1600" dirty="0"/>
            <a:t> </a:t>
          </a:r>
          <a:r>
            <a:rPr lang="en-US" sz="1800" dirty="0"/>
            <a:t>Third trimester and delivery screening in pregnancy</a:t>
          </a:r>
        </a:p>
      </dgm:t>
    </dgm:pt>
    <dgm:pt modelId="{1DCCA366-3888-47F3-B273-FE491BFE5181}" type="parTrans" cxnId="{80867B9A-B219-4B53-9246-0582AA8734BF}">
      <dgm:prSet/>
      <dgm:spPr/>
      <dgm:t>
        <a:bodyPr/>
        <a:lstStyle/>
        <a:p>
          <a:endParaRPr lang="en-US"/>
        </a:p>
      </dgm:t>
    </dgm:pt>
    <dgm:pt modelId="{E5AA3BD5-4E84-4F64-8071-AFB505865521}" type="sibTrans" cxnId="{80867B9A-B219-4B53-9246-0582AA8734BF}">
      <dgm:prSet/>
      <dgm:spPr/>
      <dgm:t>
        <a:bodyPr/>
        <a:lstStyle/>
        <a:p>
          <a:endParaRPr lang="en-US"/>
        </a:p>
      </dgm:t>
    </dgm:pt>
    <dgm:pt modelId="{366C1E7A-98C9-4F43-A4D2-5BC33936E9A9}">
      <dgm:prSet phldrT="[Text]" custT="1"/>
      <dgm:spPr/>
      <dgm:t>
        <a:bodyPr/>
        <a:lstStyle/>
        <a:p>
          <a:pPr marL="0" indent="0">
            <a:buSzPct val="120000"/>
            <a:buFont typeface="Arial" panose="020B0604020202020204" pitchFamily="34" charset="0"/>
            <a:buChar char="•"/>
          </a:pPr>
          <a:r>
            <a:rPr lang="en-US" sz="1800" dirty="0"/>
            <a:t> Expanding screening to corrections, drug treatment, and EDs</a:t>
          </a:r>
        </a:p>
      </dgm:t>
    </dgm:pt>
    <dgm:pt modelId="{D8DAA6D0-AC7D-4A9E-B5B1-A6D1347841AD}" type="parTrans" cxnId="{E0FD7A33-F29D-4B40-8B7A-658D2FB05AFE}">
      <dgm:prSet/>
      <dgm:spPr/>
      <dgm:t>
        <a:bodyPr/>
        <a:lstStyle/>
        <a:p>
          <a:endParaRPr lang="en-US"/>
        </a:p>
      </dgm:t>
    </dgm:pt>
    <dgm:pt modelId="{DB4157E6-5B38-49FD-A1D4-4EB31BB73730}" type="sibTrans" cxnId="{E0FD7A33-F29D-4B40-8B7A-658D2FB05AFE}">
      <dgm:prSet/>
      <dgm:spPr/>
      <dgm:t>
        <a:bodyPr/>
        <a:lstStyle/>
        <a:p>
          <a:endParaRPr lang="en-US"/>
        </a:p>
      </dgm:t>
    </dgm:pt>
    <dgm:pt modelId="{DC85344F-1257-491A-A8BA-510BE6FA6A42}">
      <dgm:prSet phldrT="[Text]"/>
      <dgm:spPr>
        <a:solidFill>
          <a:schemeClr val="accent1">
            <a:lumMod val="75000"/>
          </a:schemeClr>
        </a:solidFill>
      </dgm:spPr>
      <dgm:t>
        <a:bodyPr/>
        <a:lstStyle/>
        <a:p>
          <a:r>
            <a:rPr lang="en-US" dirty="0"/>
            <a:t>Treatment</a:t>
          </a:r>
        </a:p>
      </dgm:t>
    </dgm:pt>
    <dgm:pt modelId="{52622F52-4619-4CA2-B470-698E2C926B92}" type="parTrans" cxnId="{23063F67-A522-43F4-82D4-DA7D53436CF1}">
      <dgm:prSet/>
      <dgm:spPr/>
      <dgm:t>
        <a:bodyPr/>
        <a:lstStyle/>
        <a:p>
          <a:endParaRPr lang="en-US"/>
        </a:p>
      </dgm:t>
    </dgm:pt>
    <dgm:pt modelId="{9A114BAC-DC79-4809-AA94-077302B43695}" type="sibTrans" cxnId="{23063F67-A522-43F4-82D4-DA7D53436CF1}">
      <dgm:prSet/>
      <dgm:spPr/>
      <dgm:t>
        <a:bodyPr/>
        <a:lstStyle/>
        <a:p>
          <a:endParaRPr lang="en-US"/>
        </a:p>
      </dgm:t>
    </dgm:pt>
    <dgm:pt modelId="{85C62750-C48D-4810-989E-CF207ADF0EC8}">
      <dgm:prSet phldrT="[Text]" custT="1"/>
      <dgm:spPr/>
      <dgm:t>
        <a:bodyPr/>
        <a:lstStyle/>
        <a:p>
          <a:r>
            <a:rPr lang="en-US" sz="1800" dirty="0"/>
            <a:t>On-site treatment and adequate treatment</a:t>
          </a:r>
        </a:p>
      </dgm:t>
    </dgm:pt>
    <dgm:pt modelId="{CC866666-581A-4532-B04E-E12A06447F24}" type="parTrans" cxnId="{2DDC6207-C03C-4F02-A642-B7198017442B}">
      <dgm:prSet/>
      <dgm:spPr/>
      <dgm:t>
        <a:bodyPr/>
        <a:lstStyle/>
        <a:p>
          <a:endParaRPr lang="en-US"/>
        </a:p>
      </dgm:t>
    </dgm:pt>
    <dgm:pt modelId="{66063873-D754-4FDD-9168-FDA835DF9B1A}" type="sibTrans" cxnId="{2DDC6207-C03C-4F02-A642-B7198017442B}">
      <dgm:prSet/>
      <dgm:spPr/>
      <dgm:t>
        <a:bodyPr/>
        <a:lstStyle/>
        <a:p>
          <a:endParaRPr lang="en-US"/>
        </a:p>
      </dgm:t>
    </dgm:pt>
    <dgm:pt modelId="{1476A8E3-CDC6-40DB-8B51-1F02C4FF324A}">
      <dgm:prSet phldrT="[Text]" custT="1"/>
      <dgm:spPr/>
      <dgm:t>
        <a:bodyPr/>
        <a:lstStyle/>
        <a:p>
          <a:r>
            <a:rPr lang="en-US" sz="1800" dirty="0"/>
            <a:t>Evaluation and treatment of exposed infants</a:t>
          </a:r>
        </a:p>
      </dgm:t>
    </dgm:pt>
    <dgm:pt modelId="{0580D0EF-96C2-4554-9B24-8C0DE553A23D}" type="parTrans" cxnId="{04DD9B0C-B7D5-4C9A-AD75-8671AC97BE84}">
      <dgm:prSet/>
      <dgm:spPr/>
      <dgm:t>
        <a:bodyPr/>
        <a:lstStyle/>
        <a:p>
          <a:endParaRPr lang="en-US"/>
        </a:p>
      </dgm:t>
    </dgm:pt>
    <dgm:pt modelId="{1749BC8C-4B27-40E0-A6B0-6D385FD9BC2B}" type="sibTrans" cxnId="{04DD9B0C-B7D5-4C9A-AD75-8671AC97BE84}">
      <dgm:prSet/>
      <dgm:spPr/>
      <dgm:t>
        <a:bodyPr/>
        <a:lstStyle/>
        <a:p>
          <a:endParaRPr lang="en-US"/>
        </a:p>
      </dgm:t>
    </dgm:pt>
    <dgm:pt modelId="{7B86FCB8-8B41-469C-8366-4E17619125F5}">
      <dgm:prSet phldrT="[Text]"/>
      <dgm:spPr>
        <a:solidFill>
          <a:schemeClr val="accent2">
            <a:lumMod val="75000"/>
          </a:schemeClr>
        </a:solidFill>
      </dgm:spPr>
      <dgm:t>
        <a:bodyPr/>
        <a:lstStyle/>
        <a:p>
          <a:r>
            <a:rPr lang="en-US" dirty="0"/>
            <a:t>Case Review</a:t>
          </a:r>
        </a:p>
      </dgm:t>
    </dgm:pt>
    <dgm:pt modelId="{FFB850BC-DE88-4E82-930A-61307CD34326}" type="parTrans" cxnId="{825D1E80-6066-4666-948B-C43C8739E0A6}">
      <dgm:prSet/>
      <dgm:spPr/>
      <dgm:t>
        <a:bodyPr/>
        <a:lstStyle/>
        <a:p>
          <a:endParaRPr lang="en-US"/>
        </a:p>
      </dgm:t>
    </dgm:pt>
    <dgm:pt modelId="{B664378B-0AE3-42FA-8875-1FD94E95D48C}" type="sibTrans" cxnId="{825D1E80-6066-4666-948B-C43C8739E0A6}">
      <dgm:prSet/>
      <dgm:spPr/>
      <dgm:t>
        <a:bodyPr/>
        <a:lstStyle/>
        <a:p>
          <a:endParaRPr lang="en-US"/>
        </a:p>
      </dgm:t>
    </dgm:pt>
    <dgm:pt modelId="{0F0143B6-AA84-4E7C-8E80-547540E3CA57}">
      <dgm:prSet phldrT="[Text]" custT="1"/>
      <dgm:spPr/>
      <dgm:t>
        <a:bodyPr/>
        <a:lstStyle/>
        <a:p>
          <a:r>
            <a:rPr lang="en-US" sz="1800" dirty="0"/>
            <a:t>Routine in depth case review</a:t>
          </a:r>
        </a:p>
      </dgm:t>
    </dgm:pt>
    <dgm:pt modelId="{C131515F-90E3-4846-9CCA-672E0A90DB64}" type="parTrans" cxnId="{504C2091-4C24-4F41-821C-0032D484B364}">
      <dgm:prSet/>
      <dgm:spPr/>
      <dgm:t>
        <a:bodyPr/>
        <a:lstStyle/>
        <a:p>
          <a:endParaRPr lang="en-US"/>
        </a:p>
      </dgm:t>
    </dgm:pt>
    <dgm:pt modelId="{BF3DBC03-2345-462F-8F7B-F6A6F7771837}" type="sibTrans" cxnId="{504C2091-4C24-4F41-821C-0032D484B364}">
      <dgm:prSet/>
      <dgm:spPr/>
      <dgm:t>
        <a:bodyPr/>
        <a:lstStyle/>
        <a:p>
          <a:endParaRPr lang="en-US"/>
        </a:p>
      </dgm:t>
    </dgm:pt>
    <dgm:pt modelId="{6F947FFD-9975-4D69-9229-850DCC938234}">
      <dgm:prSet phldrT="[Text]" custT="1"/>
      <dgm:spPr/>
      <dgm:t>
        <a:bodyPr/>
        <a:lstStyle/>
        <a:p>
          <a:pPr marL="174625" indent="-174625">
            <a:buSzPct val="120000"/>
            <a:buFont typeface="Arial" panose="020B0604020202020204" pitchFamily="34" charset="0"/>
            <a:buChar char="•"/>
          </a:pPr>
          <a:r>
            <a:rPr lang="en-US" sz="1800" dirty="0"/>
            <a:t>Appropriate screening in family planning &amp; primary care settings of people of reproductive age</a:t>
          </a:r>
        </a:p>
      </dgm:t>
    </dgm:pt>
    <dgm:pt modelId="{C1660BE8-E052-4697-AB52-AA2126272597}" type="parTrans" cxnId="{51ABE509-6557-41E3-936E-88BB18F369D7}">
      <dgm:prSet/>
      <dgm:spPr/>
      <dgm:t>
        <a:bodyPr/>
        <a:lstStyle/>
        <a:p>
          <a:endParaRPr lang="en-US"/>
        </a:p>
      </dgm:t>
    </dgm:pt>
    <dgm:pt modelId="{308B01A2-05AE-49E7-83B6-18788C1B02E1}" type="sibTrans" cxnId="{51ABE509-6557-41E3-936E-88BB18F369D7}">
      <dgm:prSet/>
      <dgm:spPr/>
      <dgm:t>
        <a:bodyPr/>
        <a:lstStyle/>
        <a:p>
          <a:endParaRPr lang="en-US"/>
        </a:p>
      </dgm:t>
    </dgm:pt>
    <dgm:pt modelId="{481C3D38-093A-4B21-BCEC-5551E8A592C4}">
      <dgm:prSet phldrT="[Text]" custT="1"/>
      <dgm:spPr/>
      <dgm:t>
        <a:bodyPr/>
        <a:lstStyle/>
        <a:p>
          <a:r>
            <a:rPr lang="en-US" sz="1800" dirty="0"/>
            <a:t>Maximize 340B program</a:t>
          </a:r>
        </a:p>
      </dgm:t>
    </dgm:pt>
    <dgm:pt modelId="{A517592F-CF7D-476F-8D5D-FFA0909C39BB}" type="parTrans" cxnId="{53D2BBC7-1651-48C0-B6AB-358E87328735}">
      <dgm:prSet/>
      <dgm:spPr/>
      <dgm:t>
        <a:bodyPr/>
        <a:lstStyle/>
        <a:p>
          <a:endParaRPr lang="en-US"/>
        </a:p>
      </dgm:t>
    </dgm:pt>
    <dgm:pt modelId="{16C017C7-04F5-468C-895B-E85C35DB2D7E}" type="sibTrans" cxnId="{53D2BBC7-1651-48C0-B6AB-358E87328735}">
      <dgm:prSet/>
      <dgm:spPr/>
      <dgm:t>
        <a:bodyPr/>
        <a:lstStyle/>
        <a:p>
          <a:endParaRPr lang="en-US"/>
        </a:p>
      </dgm:t>
    </dgm:pt>
    <dgm:pt modelId="{EFDDBD37-E2AC-4359-9A3C-2BF1ED9F7915}" type="pres">
      <dgm:prSet presAssocID="{1D6AC090-67D9-42C9-81FC-8823E8772BA1}" presName="Name0" presStyleCnt="0">
        <dgm:presLayoutVars>
          <dgm:dir/>
          <dgm:animLvl val="lvl"/>
          <dgm:resizeHandles val="exact"/>
        </dgm:presLayoutVars>
      </dgm:prSet>
      <dgm:spPr/>
    </dgm:pt>
    <dgm:pt modelId="{AA326335-7BE3-4FAD-94F2-74BFB17B274C}" type="pres">
      <dgm:prSet presAssocID="{778A2EAB-D93D-460A-87FC-43FA5DA2EC7E}" presName="linNode" presStyleCnt="0"/>
      <dgm:spPr/>
    </dgm:pt>
    <dgm:pt modelId="{B909993D-62AC-480A-A415-CEEF8446B8CE}" type="pres">
      <dgm:prSet presAssocID="{778A2EAB-D93D-460A-87FC-43FA5DA2EC7E}" presName="parentText" presStyleLbl="node1" presStyleIdx="0" presStyleCnt="3" custScaleX="68880" custScaleY="130255" custLinFactNeighborY="-6645">
        <dgm:presLayoutVars>
          <dgm:chMax val="1"/>
          <dgm:bulletEnabled val="1"/>
        </dgm:presLayoutVars>
      </dgm:prSet>
      <dgm:spPr/>
    </dgm:pt>
    <dgm:pt modelId="{CD0E7572-4C9C-4C4E-9CEC-72110CD26210}" type="pres">
      <dgm:prSet presAssocID="{778A2EAB-D93D-460A-87FC-43FA5DA2EC7E}" presName="descendantText" presStyleLbl="alignAccFollowNode1" presStyleIdx="0" presStyleCnt="3" custScaleX="118616" custScaleY="162705" custLinFactNeighborY="-1490">
        <dgm:presLayoutVars>
          <dgm:bulletEnabled val="1"/>
        </dgm:presLayoutVars>
      </dgm:prSet>
      <dgm:spPr/>
    </dgm:pt>
    <dgm:pt modelId="{CACE2E73-7A64-4523-880B-3C2F5C74AF51}" type="pres">
      <dgm:prSet presAssocID="{2F26D436-EBAB-4F4C-8AF4-3C93E4A8790C}" presName="sp" presStyleCnt="0"/>
      <dgm:spPr/>
    </dgm:pt>
    <dgm:pt modelId="{FA6F5D31-6B27-4991-977A-7E59C405BD03}" type="pres">
      <dgm:prSet presAssocID="{DC85344F-1257-491A-A8BA-510BE6FA6A42}" presName="linNode" presStyleCnt="0"/>
      <dgm:spPr/>
    </dgm:pt>
    <dgm:pt modelId="{5596693F-80D6-4D98-840A-AC9FB4852BFE}" type="pres">
      <dgm:prSet presAssocID="{DC85344F-1257-491A-A8BA-510BE6FA6A42}" presName="parentText" presStyleLbl="node1" presStyleIdx="1" presStyleCnt="3" custScaleX="87606" custLinFactNeighborY="2014">
        <dgm:presLayoutVars>
          <dgm:chMax val="1"/>
          <dgm:bulletEnabled val="1"/>
        </dgm:presLayoutVars>
      </dgm:prSet>
      <dgm:spPr/>
    </dgm:pt>
    <dgm:pt modelId="{9AA054FD-3FAE-43FD-A4CA-D5EFE3581C01}" type="pres">
      <dgm:prSet presAssocID="{DC85344F-1257-491A-A8BA-510BE6FA6A42}" presName="descendantText" presStyleLbl="alignAccFollowNode1" presStyleIdx="1" presStyleCnt="3" custScaleX="150180" custScaleY="126345" custLinFactNeighborY="4023">
        <dgm:presLayoutVars>
          <dgm:bulletEnabled val="1"/>
        </dgm:presLayoutVars>
      </dgm:prSet>
      <dgm:spPr/>
    </dgm:pt>
    <dgm:pt modelId="{9A0EF279-474F-47F5-B599-0D917D717617}" type="pres">
      <dgm:prSet presAssocID="{9A114BAC-DC79-4809-AA94-077302B43695}" presName="sp" presStyleCnt="0"/>
      <dgm:spPr/>
    </dgm:pt>
    <dgm:pt modelId="{87E5CC58-DC04-479B-910B-032245907ECA}" type="pres">
      <dgm:prSet presAssocID="{7B86FCB8-8B41-469C-8366-4E17619125F5}" presName="linNode" presStyleCnt="0"/>
      <dgm:spPr/>
    </dgm:pt>
    <dgm:pt modelId="{9A7A2411-A16D-492F-BAF4-150E1DC4337D}" type="pres">
      <dgm:prSet presAssocID="{7B86FCB8-8B41-469C-8366-4E17619125F5}" presName="parentText" presStyleLbl="node1" presStyleIdx="2" presStyleCnt="3" custScaleX="70131" custLinFactNeighborX="-14" custLinFactNeighborY="8106">
        <dgm:presLayoutVars>
          <dgm:chMax val="1"/>
          <dgm:bulletEnabled val="1"/>
        </dgm:presLayoutVars>
      </dgm:prSet>
      <dgm:spPr/>
    </dgm:pt>
    <dgm:pt modelId="{7AE9A264-E2E1-4972-B71C-0D031E2C7428}" type="pres">
      <dgm:prSet presAssocID="{7B86FCB8-8B41-469C-8366-4E17619125F5}" presName="descendantText" presStyleLbl="alignAccFollowNode1" presStyleIdx="2" presStyleCnt="3" custScaleX="118158" custLinFactNeighborX="26" custLinFactNeighborY="-172">
        <dgm:presLayoutVars>
          <dgm:bulletEnabled val="1"/>
        </dgm:presLayoutVars>
      </dgm:prSet>
      <dgm:spPr/>
    </dgm:pt>
  </dgm:ptLst>
  <dgm:cxnLst>
    <dgm:cxn modelId="{2DDC6207-C03C-4F02-A642-B7198017442B}" srcId="{DC85344F-1257-491A-A8BA-510BE6FA6A42}" destId="{85C62750-C48D-4810-989E-CF207ADF0EC8}" srcOrd="0" destOrd="0" parTransId="{CC866666-581A-4532-B04E-E12A06447F24}" sibTransId="{66063873-D754-4FDD-9168-FDA835DF9B1A}"/>
    <dgm:cxn modelId="{73354E08-E50E-49D5-8FB8-9DD753FB9A3A}" type="presOf" srcId="{1D6AC090-67D9-42C9-81FC-8823E8772BA1}" destId="{EFDDBD37-E2AC-4359-9A3C-2BF1ED9F7915}" srcOrd="0" destOrd="0" presId="urn:microsoft.com/office/officeart/2005/8/layout/vList5"/>
    <dgm:cxn modelId="{51ABE509-6557-41E3-936E-88BB18F369D7}" srcId="{778A2EAB-D93D-460A-87FC-43FA5DA2EC7E}" destId="{6F947FFD-9975-4D69-9229-850DCC938234}" srcOrd="2" destOrd="0" parTransId="{C1660BE8-E052-4697-AB52-AA2126272597}" sibTransId="{308B01A2-05AE-49E7-83B6-18788C1B02E1}"/>
    <dgm:cxn modelId="{04DD9B0C-B7D5-4C9A-AD75-8671AC97BE84}" srcId="{DC85344F-1257-491A-A8BA-510BE6FA6A42}" destId="{1476A8E3-CDC6-40DB-8B51-1F02C4FF324A}" srcOrd="2" destOrd="0" parTransId="{0580D0EF-96C2-4554-9B24-8C0DE553A23D}" sibTransId="{1749BC8C-4B27-40E0-A6B0-6D385FD9BC2B}"/>
    <dgm:cxn modelId="{37A77928-AA09-4048-B216-54ED2F469312}" type="presOf" srcId="{29674DF2-A1D3-40ED-9B91-5D54DBF9AF1C}" destId="{CD0E7572-4C9C-4C4E-9CEC-72110CD26210}" srcOrd="0" destOrd="0" presId="urn:microsoft.com/office/officeart/2005/8/layout/vList5"/>
    <dgm:cxn modelId="{E0FD7A33-F29D-4B40-8B7A-658D2FB05AFE}" srcId="{778A2EAB-D93D-460A-87FC-43FA5DA2EC7E}" destId="{366C1E7A-98C9-4F43-A4D2-5BC33936E9A9}" srcOrd="1" destOrd="0" parTransId="{D8DAA6D0-AC7D-4A9E-B5B1-A6D1347841AD}" sibTransId="{DB4157E6-5B38-49FD-A1D4-4EB31BB73730}"/>
    <dgm:cxn modelId="{1E6AC644-D2AE-477D-9A1B-01D1489DE02D}" type="presOf" srcId="{1476A8E3-CDC6-40DB-8B51-1F02C4FF324A}" destId="{9AA054FD-3FAE-43FD-A4CA-D5EFE3581C01}" srcOrd="0" destOrd="2" presId="urn:microsoft.com/office/officeart/2005/8/layout/vList5"/>
    <dgm:cxn modelId="{23063F67-A522-43F4-82D4-DA7D53436CF1}" srcId="{1D6AC090-67D9-42C9-81FC-8823E8772BA1}" destId="{DC85344F-1257-491A-A8BA-510BE6FA6A42}" srcOrd="1" destOrd="0" parTransId="{52622F52-4619-4CA2-B470-698E2C926B92}" sibTransId="{9A114BAC-DC79-4809-AA94-077302B43695}"/>
    <dgm:cxn modelId="{1B7F3E7C-038C-42EC-AD53-1D9D9DD82F2D}" srcId="{1D6AC090-67D9-42C9-81FC-8823E8772BA1}" destId="{778A2EAB-D93D-460A-87FC-43FA5DA2EC7E}" srcOrd="0" destOrd="0" parTransId="{CF8F04B6-724C-48AF-B408-F1D8D1D67F9C}" sibTransId="{2F26D436-EBAB-4F4C-8AF4-3C93E4A8790C}"/>
    <dgm:cxn modelId="{21F9D77D-80DD-4121-B6B0-608B6D6E1692}" type="presOf" srcId="{6F947FFD-9975-4D69-9229-850DCC938234}" destId="{CD0E7572-4C9C-4C4E-9CEC-72110CD26210}" srcOrd="0" destOrd="2" presId="urn:microsoft.com/office/officeart/2005/8/layout/vList5"/>
    <dgm:cxn modelId="{825D1E80-6066-4666-948B-C43C8739E0A6}" srcId="{1D6AC090-67D9-42C9-81FC-8823E8772BA1}" destId="{7B86FCB8-8B41-469C-8366-4E17619125F5}" srcOrd="2" destOrd="0" parTransId="{FFB850BC-DE88-4E82-930A-61307CD34326}" sibTransId="{B664378B-0AE3-42FA-8875-1FD94E95D48C}"/>
    <dgm:cxn modelId="{B9892F8D-4749-4398-BF1C-E8C915A7495C}" type="presOf" srcId="{7B86FCB8-8B41-469C-8366-4E17619125F5}" destId="{9A7A2411-A16D-492F-BAF4-150E1DC4337D}" srcOrd="0" destOrd="0" presId="urn:microsoft.com/office/officeart/2005/8/layout/vList5"/>
    <dgm:cxn modelId="{504C2091-4C24-4F41-821C-0032D484B364}" srcId="{7B86FCB8-8B41-469C-8366-4E17619125F5}" destId="{0F0143B6-AA84-4E7C-8E80-547540E3CA57}" srcOrd="0" destOrd="0" parTransId="{C131515F-90E3-4846-9CCA-672E0A90DB64}" sibTransId="{BF3DBC03-2345-462F-8F7B-F6A6F7771837}"/>
    <dgm:cxn modelId="{80867B9A-B219-4B53-9246-0582AA8734BF}" srcId="{778A2EAB-D93D-460A-87FC-43FA5DA2EC7E}" destId="{29674DF2-A1D3-40ED-9B91-5D54DBF9AF1C}" srcOrd="0" destOrd="0" parTransId="{1DCCA366-3888-47F3-B273-FE491BFE5181}" sibTransId="{E5AA3BD5-4E84-4F64-8071-AFB505865521}"/>
    <dgm:cxn modelId="{B4950CB9-4989-4E87-9C24-02C7BAB8D534}" type="presOf" srcId="{DC85344F-1257-491A-A8BA-510BE6FA6A42}" destId="{5596693F-80D6-4D98-840A-AC9FB4852BFE}" srcOrd="0" destOrd="0" presId="urn:microsoft.com/office/officeart/2005/8/layout/vList5"/>
    <dgm:cxn modelId="{8E8997C2-1988-4895-AFD5-08C60DA8F6B8}" type="presOf" srcId="{0F0143B6-AA84-4E7C-8E80-547540E3CA57}" destId="{7AE9A264-E2E1-4972-B71C-0D031E2C7428}" srcOrd="0" destOrd="0" presId="urn:microsoft.com/office/officeart/2005/8/layout/vList5"/>
    <dgm:cxn modelId="{53D2BBC7-1651-48C0-B6AB-358E87328735}" srcId="{DC85344F-1257-491A-A8BA-510BE6FA6A42}" destId="{481C3D38-093A-4B21-BCEC-5551E8A592C4}" srcOrd="1" destOrd="0" parTransId="{A517592F-CF7D-476F-8D5D-FFA0909C39BB}" sibTransId="{16C017C7-04F5-468C-895B-E85C35DB2D7E}"/>
    <dgm:cxn modelId="{9B0CE5D6-B2D4-4FCE-A5ED-624D3BF1C74A}" type="presOf" srcId="{481C3D38-093A-4B21-BCEC-5551E8A592C4}" destId="{9AA054FD-3FAE-43FD-A4CA-D5EFE3581C01}" srcOrd="0" destOrd="1" presId="urn:microsoft.com/office/officeart/2005/8/layout/vList5"/>
    <dgm:cxn modelId="{E22A94E2-9147-4609-9F7A-BD2F9ACC4515}" type="presOf" srcId="{85C62750-C48D-4810-989E-CF207ADF0EC8}" destId="{9AA054FD-3FAE-43FD-A4CA-D5EFE3581C01}" srcOrd="0" destOrd="0" presId="urn:microsoft.com/office/officeart/2005/8/layout/vList5"/>
    <dgm:cxn modelId="{305434E5-FC98-412B-BB76-2E29884CBF29}" type="presOf" srcId="{366C1E7A-98C9-4F43-A4D2-5BC33936E9A9}" destId="{CD0E7572-4C9C-4C4E-9CEC-72110CD26210}" srcOrd="0" destOrd="1" presId="urn:microsoft.com/office/officeart/2005/8/layout/vList5"/>
    <dgm:cxn modelId="{EE5B08FA-9372-495A-96FF-64B741418321}" type="presOf" srcId="{778A2EAB-D93D-460A-87FC-43FA5DA2EC7E}" destId="{B909993D-62AC-480A-A415-CEEF8446B8CE}" srcOrd="0" destOrd="0" presId="urn:microsoft.com/office/officeart/2005/8/layout/vList5"/>
    <dgm:cxn modelId="{718C4488-58A6-4DCC-99F7-EFA1EA4F031E}" type="presParOf" srcId="{EFDDBD37-E2AC-4359-9A3C-2BF1ED9F7915}" destId="{AA326335-7BE3-4FAD-94F2-74BFB17B274C}" srcOrd="0" destOrd="0" presId="urn:microsoft.com/office/officeart/2005/8/layout/vList5"/>
    <dgm:cxn modelId="{B5BF6FB2-02F6-4F62-9F87-267D98DA6850}" type="presParOf" srcId="{AA326335-7BE3-4FAD-94F2-74BFB17B274C}" destId="{B909993D-62AC-480A-A415-CEEF8446B8CE}" srcOrd="0" destOrd="0" presId="urn:microsoft.com/office/officeart/2005/8/layout/vList5"/>
    <dgm:cxn modelId="{4EBDB30D-1A14-43FA-991C-773598BC7F9C}" type="presParOf" srcId="{AA326335-7BE3-4FAD-94F2-74BFB17B274C}" destId="{CD0E7572-4C9C-4C4E-9CEC-72110CD26210}" srcOrd="1" destOrd="0" presId="urn:microsoft.com/office/officeart/2005/8/layout/vList5"/>
    <dgm:cxn modelId="{5FD4EF0D-B18E-4C4D-BDB3-9C15AF0A01C2}" type="presParOf" srcId="{EFDDBD37-E2AC-4359-9A3C-2BF1ED9F7915}" destId="{CACE2E73-7A64-4523-880B-3C2F5C74AF51}" srcOrd="1" destOrd="0" presId="urn:microsoft.com/office/officeart/2005/8/layout/vList5"/>
    <dgm:cxn modelId="{9758C192-1FEC-4662-82D8-E0C8FD478A3A}" type="presParOf" srcId="{EFDDBD37-E2AC-4359-9A3C-2BF1ED9F7915}" destId="{FA6F5D31-6B27-4991-977A-7E59C405BD03}" srcOrd="2" destOrd="0" presId="urn:microsoft.com/office/officeart/2005/8/layout/vList5"/>
    <dgm:cxn modelId="{31168DF0-B70B-4ACE-A2AB-874B04AC509F}" type="presParOf" srcId="{FA6F5D31-6B27-4991-977A-7E59C405BD03}" destId="{5596693F-80D6-4D98-840A-AC9FB4852BFE}" srcOrd="0" destOrd="0" presId="urn:microsoft.com/office/officeart/2005/8/layout/vList5"/>
    <dgm:cxn modelId="{F4A81B3A-274D-4674-86FB-199C62E45B34}" type="presParOf" srcId="{FA6F5D31-6B27-4991-977A-7E59C405BD03}" destId="{9AA054FD-3FAE-43FD-A4CA-D5EFE3581C01}" srcOrd="1" destOrd="0" presId="urn:microsoft.com/office/officeart/2005/8/layout/vList5"/>
    <dgm:cxn modelId="{474B9C1B-453F-4E28-B24F-1F47E2745444}" type="presParOf" srcId="{EFDDBD37-E2AC-4359-9A3C-2BF1ED9F7915}" destId="{9A0EF279-474F-47F5-B599-0D917D717617}" srcOrd="3" destOrd="0" presId="urn:microsoft.com/office/officeart/2005/8/layout/vList5"/>
    <dgm:cxn modelId="{5D020678-8929-40D4-A0A2-03F3027FE63F}" type="presParOf" srcId="{EFDDBD37-E2AC-4359-9A3C-2BF1ED9F7915}" destId="{87E5CC58-DC04-479B-910B-032245907ECA}" srcOrd="4" destOrd="0" presId="urn:microsoft.com/office/officeart/2005/8/layout/vList5"/>
    <dgm:cxn modelId="{47EADE47-8440-4D55-881C-5CD7BEEA1DB9}" type="presParOf" srcId="{87E5CC58-DC04-479B-910B-032245907ECA}" destId="{9A7A2411-A16D-492F-BAF4-150E1DC4337D}" srcOrd="0" destOrd="0" presId="urn:microsoft.com/office/officeart/2005/8/layout/vList5"/>
    <dgm:cxn modelId="{3007BF2B-0495-4960-AA9A-0F134E0E78CC}" type="presParOf" srcId="{87E5CC58-DC04-479B-910B-032245907ECA}" destId="{7AE9A264-E2E1-4972-B71C-0D031E2C74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6AC090-67D9-42C9-81FC-8823E8772B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85344F-1257-491A-A8BA-510BE6FA6A42}">
      <dgm:prSet phldrT="[Text]"/>
      <dgm:spPr>
        <a:solidFill>
          <a:schemeClr val="accent3">
            <a:lumMod val="75000"/>
          </a:schemeClr>
        </a:solidFill>
      </dgm:spPr>
      <dgm:t>
        <a:bodyPr/>
        <a:lstStyle/>
        <a:p>
          <a:r>
            <a:rPr lang="en-US" dirty="0"/>
            <a:t>Public Health</a:t>
          </a:r>
        </a:p>
      </dgm:t>
    </dgm:pt>
    <dgm:pt modelId="{52622F52-4619-4CA2-B470-698E2C926B92}" type="parTrans" cxnId="{23063F67-A522-43F4-82D4-DA7D53436CF1}">
      <dgm:prSet/>
      <dgm:spPr/>
      <dgm:t>
        <a:bodyPr/>
        <a:lstStyle/>
        <a:p>
          <a:endParaRPr lang="en-US"/>
        </a:p>
      </dgm:t>
    </dgm:pt>
    <dgm:pt modelId="{9A114BAC-DC79-4809-AA94-077302B43695}" type="sibTrans" cxnId="{23063F67-A522-43F4-82D4-DA7D53436CF1}">
      <dgm:prSet/>
      <dgm:spPr/>
      <dgm:t>
        <a:bodyPr/>
        <a:lstStyle/>
        <a:p>
          <a:endParaRPr lang="en-US"/>
        </a:p>
      </dgm:t>
    </dgm:pt>
    <dgm:pt modelId="{85C62750-C48D-4810-989E-CF207ADF0EC8}">
      <dgm:prSet phldrT="[Text]" custT="1"/>
      <dgm:spPr/>
      <dgm:t>
        <a:bodyPr/>
        <a:lstStyle/>
        <a:p>
          <a:pPr algn="l">
            <a:lnSpc>
              <a:spcPct val="100000"/>
            </a:lnSpc>
          </a:pPr>
          <a:r>
            <a:rPr lang="en-US" sz="1800" dirty="0"/>
            <a:t>Active surveillance</a:t>
          </a:r>
        </a:p>
      </dgm:t>
    </dgm:pt>
    <dgm:pt modelId="{CC866666-581A-4532-B04E-E12A06447F24}" type="parTrans" cxnId="{2DDC6207-C03C-4F02-A642-B7198017442B}">
      <dgm:prSet/>
      <dgm:spPr/>
      <dgm:t>
        <a:bodyPr/>
        <a:lstStyle/>
        <a:p>
          <a:endParaRPr lang="en-US"/>
        </a:p>
      </dgm:t>
    </dgm:pt>
    <dgm:pt modelId="{66063873-D754-4FDD-9168-FDA835DF9B1A}" type="sibTrans" cxnId="{2DDC6207-C03C-4F02-A642-B7198017442B}">
      <dgm:prSet/>
      <dgm:spPr/>
      <dgm:t>
        <a:bodyPr/>
        <a:lstStyle/>
        <a:p>
          <a:endParaRPr lang="en-US"/>
        </a:p>
      </dgm:t>
    </dgm:pt>
    <dgm:pt modelId="{1476A8E3-CDC6-40DB-8B51-1F02C4FF324A}">
      <dgm:prSet phldrT="[Text]" custT="1"/>
      <dgm:spPr/>
      <dgm:t>
        <a:bodyPr/>
        <a:lstStyle/>
        <a:p>
          <a:pPr algn="l">
            <a:lnSpc>
              <a:spcPct val="100000"/>
            </a:lnSpc>
          </a:pPr>
          <a:r>
            <a:rPr lang="en-US" sz="1800" dirty="0"/>
            <a:t>Outbreak response and disease intervention</a:t>
          </a:r>
        </a:p>
      </dgm:t>
    </dgm:pt>
    <dgm:pt modelId="{0580D0EF-96C2-4554-9B24-8C0DE553A23D}" type="parTrans" cxnId="{04DD9B0C-B7D5-4C9A-AD75-8671AC97BE84}">
      <dgm:prSet/>
      <dgm:spPr/>
      <dgm:t>
        <a:bodyPr/>
        <a:lstStyle/>
        <a:p>
          <a:endParaRPr lang="en-US"/>
        </a:p>
      </dgm:t>
    </dgm:pt>
    <dgm:pt modelId="{1749BC8C-4B27-40E0-A6B0-6D385FD9BC2B}" type="sibTrans" cxnId="{04DD9B0C-B7D5-4C9A-AD75-8671AC97BE84}">
      <dgm:prSet/>
      <dgm:spPr/>
      <dgm:t>
        <a:bodyPr/>
        <a:lstStyle/>
        <a:p>
          <a:endParaRPr lang="en-US"/>
        </a:p>
      </dgm:t>
    </dgm:pt>
    <dgm:pt modelId="{7B86FCB8-8B41-469C-8366-4E17619125F5}">
      <dgm:prSet phldrT="[Text]"/>
      <dgm:spPr>
        <a:solidFill>
          <a:schemeClr val="accent4">
            <a:lumMod val="50000"/>
          </a:schemeClr>
        </a:solidFill>
      </dgm:spPr>
      <dgm:t>
        <a:bodyPr/>
        <a:lstStyle/>
        <a:p>
          <a:r>
            <a:rPr lang="en-US" dirty="0"/>
            <a:t>Access to PNC</a:t>
          </a:r>
        </a:p>
      </dgm:t>
    </dgm:pt>
    <dgm:pt modelId="{FFB850BC-DE88-4E82-930A-61307CD34326}" type="parTrans" cxnId="{825D1E80-6066-4666-948B-C43C8739E0A6}">
      <dgm:prSet/>
      <dgm:spPr/>
      <dgm:t>
        <a:bodyPr/>
        <a:lstStyle/>
        <a:p>
          <a:endParaRPr lang="en-US"/>
        </a:p>
      </dgm:t>
    </dgm:pt>
    <dgm:pt modelId="{B664378B-0AE3-42FA-8875-1FD94E95D48C}" type="sibTrans" cxnId="{825D1E80-6066-4666-948B-C43C8739E0A6}">
      <dgm:prSet/>
      <dgm:spPr/>
      <dgm:t>
        <a:bodyPr/>
        <a:lstStyle/>
        <a:p>
          <a:endParaRPr lang="en-US"/>
        </a:p>
      </dgm:t>
    </dgm:pt>
    <dgm:pt modelId="{0F0143B6-AA84-4E7C-8E80-547540E3CA57}">
      <dgm:prSet phldrT="[Text]" custT="1"/>
      <dgm:spPr/>
      <dgm:t>
        <a:bodyPr/>
        <a:lstStyle/>
        <a:p>
          <a:r>
            <a:rPr lang="en-US" sz="1800" dirty="0"/>
            <a:t>Housing, transportation, and social support</a:t>
          </a:r>
        </a:p>
      </dgm:t>
    </dgm:pt>
    <dgm:pt modelId="{C131515F-90E3-4846-9CCA-672E0A90DB64}" type="parTrans" cxnId="{504C2091-4C24-4F41-821C-0032D484B364}">
      <dgm:prSet/>
      <dgm:spPr/>
      <dgm:t>
        <a:bodyPr/>
        <a:lstStyle/>
        <a:p>
          <a:endParaRPr lang="en-US"/>
        </a:p>
      </dgm:t>
    </dgm:pt>
    <dgm:pt modelId="{BF3DBC03-2345-462F-8F7B-F6A6F7771837}" type="sibTrans" cxnId="{504C2091-4C24-4F41-821C-0032D484B364}">
      <dgm:prSet/>
      <dgm:spPr/>
      <dgm:t>
        <a:bodyPr/>
        <a:lstStyle/>
        <a:p>
          <a:endParaRPr lang="en-US"/>
        </a:p>
      </dgm:t>
    </dgm:pt>
    <dgm:pt modelId="{2CE842BB-3F3A-4863-91DD-8B35735B999B}">
      <dgm:prSet phldrT="[Text]" custT="1"/>
      <dgm:spPr/>
      <dgm:t>
        <a:bodyPr/>
        <a:lstStyle/>
        <a:p>
          <a:r>
            <a:rPr lang="en-US" sz="1800" dirty="0"/>
            <a:t>Substance use treatment</a:t>
          </a:r>
        </a:p>
      </dgm:t>
    </dgm:pt>
    <dgm:pt modelId="{750EE8FB-12AD-41D9-A47A-08ED7A2EB4FA}" type="parTrans" cxnId="{65EA0020-7D78-45A1-B521-48F9871072B7}">
      <dgm:prSet/>
      <dgm:spPr/>
      <dgm:t>
        <a:bodyPr/>
        <a:lstStyle/>
        <a:p>
          <a:endParaRPr lang="en-US"/>
        </a:p>
      </dgm:t>
    </dgm:pt>
    <dgm:pt modelId="{44BDC4AB-423C-42CB-81B1-DDA17AFB9C3B}" type="sibTrans" cxnId="{65EA0020-7D78-45A1-B521-48F9871072B7}">
      <dgm:prSet/>
      <dgm:spPr/>
      <dgm:t>
        <a:bodyPr/>
        <a:lstStyle/>
        <a:p>
          <a:endParaRPr lang="en-US"/>
        </a:p>
      </dgm:t>
    </dgm:pt>
    <dgm:pt modelId="{EFDDBD37-E2AC-4359-9A3C-2BF1ED9F7915}" type="pres">
      <dgm:prSet presAssocID="{1D6AC090-67D9-42C9-81FC-8823E8772BA1}" presName="Name0" presStyleCnt="0">
        <dgm:presLayoutVars>
          <dgm:dir/>
          <dgm:animLvl val="lvl"/>
          <dgm:resizeHandles val="exact"/>
        </dgm:presLayoutVars>
      </dgm:prSet>
      <dgm:spPr/>
    </dgm:pt>
    <dgm:pt modelId="{FA6F5D31-6B27-4991-977A-7E59C405BD03}" type="pres">
      <dgm:prSet presAssocID="{DC85344F-1257-491A-A8BA-510BE6FA6A42}" presName="linNode" presStyleCnt="0"/>
      <dgm:spPr/>
    </dgm:pt>
    <dgm:pt modelId="{5596693F-80D6-4D98-840A-AC9FB4852BFE}" type="pres">
      <dgm:prSet presAssocID="{DC85344F-1257-491A-A8BA-510BE6FA6A42}" presName="parentText" presStyleLbl="node1" presStyleIdx="0" presStyleCnt="2" custScaleX="91080">
        <dgm:presLayoutVars>
          <dgm:chMax val="1"/>
          <dgm:bulletEnabled val="1"/>
        </dgm:presLayoutVars>
      </dgm:prSet>
      <dgm:spPr/>
    </dgm:pt>
    <dgm:pt modelId="{9AA054FD-3FAE-43FD-A4CA-D5EFE3581C01}" type="pres">
      <dgm:prSet presAssocID="{DC85344F-1257-491A-A8BA-510BE6FA6A42}" presName="descendantText" presStyleLbl="alignAccFollowNode1" presStyleIdx="0" presStyleCnt="2" custScaleX="151755">
        <dgm:presLayoutVars>
          <dgm:bulletEnabled val="1"/>
        </dgm:presLayoutVars>
      </dgm:prSet>
      <dgm:spPr/>
    </dgm:pt>
    <dgm:pt modelId="{9A0EF279-474F-47F5-B599-0D917D717617}" type="pres">
      <dgm:prSet presAssocID="{9A114BAC-DC79-4809-AA94-077302B43695}" presName="sp" presStyleCnt="0"/>
      <dgm:spPr/>
    </dgm:pt>
    <dgm:pt modelId="{87E5CC58-DC04-479B-910B-032245907ECA}" type="pres">
      <dgm:prSet presAssocID="{7B86FCB8-8B41-469C-8366-4E17619125F5}" presName="linNode" presStyleCnt="0"/>
      <dgm:spPr/>
    </dgm:pt>
    <dgm:pt modelId="{9A7A2411-A16D-492F-BAF4-150E1DC4337D}" type="pres">
      <dgm:prSet presAssocID="{7B86FCB8-8B41-469C-8366-4E17619125F5}" presName="parentText" presStyleLbl="node1" presStyleIdx="1" presStyleCnt="2" custScaleX="83353">
        <dgm:presLayoutVars>
          <dgm:chMax val="1"/>
          <dgm:bulletEnabled val="1"/>
        </dgm:presLayoutVars>
      </dgm:prSet>
      <dgm:spPr/>
    </dgm:pt>
    <dgm:pt modelId="{7AE9A264-E2E1-4972-B71C-0D031E2C7428}" type="pres">
      <dgm:prSet presAssocID="{7B86FCB8-8B41-469C-8366-4E17619125F5}" presName="descendantText" presStyleLbl="alignAccFollowNode1" presStyleIdx="1" presStyleCnt="2" custScaleX="139059">
        <dgm:presLayoutVars>
          <dgm:bulletEnabled val="1"/>
        </dgm:presLayoutVars>
      </dgm:prSet>
      <dgm:spPr/>
    </dgm:pt>
  </dgm:ptLst>
  <dgm:cxnLst>
    <dgm:cxn modelId="{2DDC6207-C03C-4F02-A642-B7198017442B}" srcId="{DC85344F-1257-491A-A8BA-510BE6FA6A42}" destId="{85C62750-C48D-4810-989E-CF207ADF0EC8}" srcOrd="0" destOrd="0" parTransId="{CC866666-581A-4532-B04E-E12A06447F24}" sibTransId="{66063873-D754-4FDD-9168-FDA835DF9B1A}"/>
    <dgm:cxn modelId="{73354E08-E50E-49D5-8FB8-9DD753FB9A3A}" type="presOf" srcId="{1D6AC090-67D9-42C9-81FC-8823E8772BA1}" destId="{EFDDBD37-E2AC-4359-9A3C-2BF1ED9F7915}" srcOrd="0" destOrd="0" presId="urn:microsoft.com/office/officeart/2005/8/layout/vList5"/>
    <dgm:cxn modelId="{04DD9B0C-B7D5-4C9A-AD75-8671AC97BE84}" srcId="{DC85344F-1257-491A-A8BA-510BE6FA6A42}" destId="{1476A8E3-CDC6-40DB-8B51-1F02C4FF324A}" srcOrd="1" destOrd="0" parTransId="{0580D0EF-96C2-4554-9B24-8C0DE553A23D}" sibTransId="{1749BC8C-4B27-40E0-A6B0-6D385FD9BC2B}"/>
    <dgm:cxn modelId="{65EA0020-7D78-45A1-B521-48F9871072B7}" srcId="{7B86FCB8-8B41-469C-8366-4E17619125F5}" destId="{2CE842BB-3F3A-4863-91DD-8B35735B999B}" srcOrd="1" destOrd="0" parTransId="{750EE8FB-12AD-41D9-A47A-08ED7A2EB4FA}" sibTransId="{44BDC4AB-423C-42CB-81B1-DDA17AFB9C3B}"/>
    <dgm:cxn modelId="{1E6AC644-D2AE-477D-9A1B-01D1489DE02D}" type="presOf" srcId="{1476A8E3-CDC6-40DB-8B51-1F02C4FF324A}" destId="{9AA054FD-3FAE-43FD-A4CA-D5EFE3581C01}" srcOrd="0" destOrd="1" presId="urn:microsoft.com/office/officeart/2005/8/layout/vList5"/>
    <dgm:cxn modelId="{23063F67-A522-43F4-82D4-DA7D53436CF1}" srcId="{1D6AC090-67D9-42C9-81FC-8823E8772BA1}" destId="{DC85344F-1257-491A-A8BA-510BE6FA6A42}" srcOrd="0" destOrd="0" parTransId="{52622F52-4619-4CA2-B470-698E2C926B92}" sibTransId="{9A114BAC-DC79-4809-AA94-077302B43695}"/>
    <dgm:cxn modelId="{A60AC348-3FFD-4FED-A809-6428DADC8FA3}" type="presOf" srcId="{2CE842BB-3F3A-4863-91DD-8B35735B999B}" destId="{7AE9A264-E2E1-4972-B71C-0D031E2C7428}" srcOrd="0" destOrd="1" presId="urn:microsoft.com/office/officeart/2005/8/layout/vList5"/>
    <dgm:cxn modelId="{825D1E80-6066-4666-948B-C43C8739E0A6}" srcId="{1D6AC090-67D9-42C9-81FC-8823E8772BA1}" destId="{7B86FCB8-8B41-469C-8366-4E17619125F5}" srcOrd="1" destOrd="0" parTransId="{FFB850BC-DE88-4E82-930A-61307CD34326}" sibTransId="{B664378B-0AE3-42FA-8875-1FD94E95D48C}"/>
    <dgm:cxn modelId="{B9892F8D-4749-4398-BF1C-E8C915A7495C}" type="presOf" srcId="{7B86FCB8-8B41-469C-8366-4E17619125F5}" destId="{9A7A2411-A16D-492F-BAF4-150E1DC4337D}" srcOrd="0" destOrd="0" presId="urn:microsoft.com/office/officeart/2005/8/layout/vList5"/>
    <dgm:cxn modelId="{504C2091-4C24-4F41-821C-0032D484B364}" srcId="{7B86FCB8-8B41-469C-8366-4E17619125F5}" destId="{0F0143B6-AA84-4E7C-8E80-547540E3CA57}" srcOrd="0" destOrd="0" parTransId="{C131515F-90E3-4846-9CCA-672E0A90DB64}" sibTransId="{BF3DBC03-2345-462F-8F7B-F6A6F7771837}"/>
    <dgm:cxn modelId="{B4950CB9-4989-4E87-9C24-02C7BAB8D534}" type="presOf" srcId="{DC85344F-1257-491A-A8BA-510BE6FA6A42}" destId="{5596693F-80D6-4D98-840A-AC9FB4852BFE}" srcOrd="0" destOrd="0" presId="urn:microsoft.com/office/officeart/2005/8/layout/vList5"/>
    <dgm:cxn modelId="{8E8997C2-1988-4895-AFD5-08C60DA8F6B8}" type="presOf" srcId="{0F0143B6-AA84-4E7C-8E80-547540E3CA57}" destId="{7AE9A264-E2E1-4972-B71C-0D031E2C7428}" srcOrd="0" destOrd="0" presId="urn:microsoft.com/office/officeart/2005/8/layout/vList5"/>
    <dgm:cxn modelId="{E22A94E2-9147-4609-9F7A-BD2F9ACC4515}" type="presOf" srcId="{85C62750-C48D-4810-989E-CF207ADF0EC8}" destId="{9AA054FD-3FAE-43FD-A4CA-D5EFE3581C01}" srcOrd="0" destOrd="0" presId="urn:microsoft.com/office/officeart/2005/8/layout/vList5"/>
    <dgm:cxn modelId="{9758C192-1FEC-4662-82D8-E0C8FD478A3A}" type="presParOf" srcId="{EFDDBD37-E2AC-4359-9A3C-2BF1ED9F7915}" destId="{FA6F5D31-6B27-4991-977A-7E59C405BD03}" srcOrd="0" destOrd="0" presId="urn:microsoft.com/office/officeart/2005/8/layout/vList5"/>
    <dgm:cxn modelId="{31168DF0-B70B-4ACE-A2AB-874B04AC509F}" type="presParOf" srcId="{FA6F5D31-6B27-4991-977A-7E59C405BD03}" destId="{5596693F-80D6-4D98-840A-AC9FB4852BFE}" srcOrd="0" destOrd="0" presId="urn:microsoft.com/office/officeart/2005/8/layout/vList5"/>
    <dgm:cxn modelId="{F4A81B3A-274D-4674-86FB-199C62E45B34}" type="presParOf" srcId="{FA6F5D31-6B27-4991-977A-7E59C405BD03}" destId="{9AA054FD-3FAE-43FD-A4CA-D5EFE3581C01}" srcOrd="1" destOrd="0" presId="urn:microsoft.com/office/officeart/2005/8/layout/vList5"/>
    <dgm:cxn modelId="{474B9C1B-453F-4E28-B24F-1F47E2745444}" type="presParOf" srcId="{EFDDBD37-E2AC-4359-9A3C-2BF1ED9F7915}" destId="{9A0EF279-474F-47F5-B599-0D917D717617}" srcOrd="1" destOrd="0" presId="urn:microsoft.com/office/officeart/2005/8/layout/vList5"/>
    <dgm:cxn modelId="{5D020678-8929-40D4-A0A2-03F3027FE63F}" type="presParOf" srcId="{EFDDBD37-E2AC-4359-9A3C-2BF1ED9F7915}" destId="{87E5CC58-DC04-479B-910B-032245907ECA}" srcOrd="2" destOrd="0" presId="urn:microsoft.com/office/officeart/2005/8/layout/vList5"/>
    <dgm:cxn modelId="{47EADE47-8440-4D55-881C-5CD7BEEA1DB9}" type="presParOf" srcId="{87E5CC58-DC04-479B-910B-032245907ECA}" destId="{9A7A2411-A16D-492F-BAF4-150E1DC4337D}" srcOrd="0" destOrd="0" presId="urn:microsoft.com/office/officeart/2005/8/layout/vList5"/>
    <dgm:cxn modelId="{3007BF2B-0495-4960-AA9A-0F134E0E78CC}" type="presParOf" srcId="{87E5CC58-DC04-479B-910B-032245907ECA}" destId="{7AE9A264-E2E1-4972-B71C-0D031E2C7428}"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9ECE0-03AD-4930-998A-0E12D4321DBE}">
      <dsp:nvSpPr>
        <dsp:cNvPr id="0" name=""/>
        <dsp:cNvSpPr/>
      </dsp:nvSpPr>
      <dsp:spPr>
        <a:xfrm>
          <a:off x="4172473" y="4"/>
          <a:ext cx="6481890" cy="183856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RPR should decrease by 3 months and be non-reactive at 6-12 months</a:t>
          </a:r>
        </a:p>
        <a:p>
          <a:pPr marL="228600" lvl="1" indent="-228600" algn="l" defTabSz="1066800">
            <a:lnSpc>
              <a:spcPct val="90000"/>
            </a:lnSpc>
            <a:spcBef>
              <a:spcPct val="0"/>
            </a:spcBef>
            <a:spcAft>
              <a:spcPct val="15000"/>
            </a:spcAft>
            <a:buChar char="•"/>
          </a:pPr>
          <a:r>
            <a:rPr lang="en-US" sz="2400" kern="1200" dirty="0"/>
            <a:t>If reactive at </a:t>
          </a:r>
          <a:r>
            <a:rPr lang="en-US" sz="2400" kern="1200" dirty="0">
              <a:solidFill>
                <a:schemeClr val="tx1">
                  <a:lumMod val="75000"/>
                  <a:lumOff val="25000"/>
                </a:schemeClr>
              </a:solidFill>
            </a:rPr>
            <a:t>6-12 months</a:t>
          </a:r>
          <a:r>
            <a:rPr lang="en-US" sz="2400" kern="1200" dirty="0"/>
            <a:t>, repeat CSF and re-treat</a:t>
          </a:r>
        </a:p>
      </dsp:txBody>
      <dsp:txXfrm>
        <a:off x="4172473" y="229825"/>
        <a:ext cx="5792427" cy="1378926"/>
      </dsp:txXfrm>
    </dsp:sp>
    <dsp:sp modelId="{03CFF618-FE45-4B20-AB73-75B0531450FB}">
      <dsp:nvSpPr>
        <dsp:cNvPr id="0" name=""/>
        <dsp:cNvSpPr/>
      </dsp:nvSpPr>
      <dsp:spPr>
        <a:xfrm>
          <a:off x="249" y="266150"/>
          <a:ext cx="4161860" cy="125124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Reactive &amp; Treated (Scenario 1 or 2)</a:t>
          </a:r>
        </a:p>
      </dsp:txBody>
      <dsp:txXfrm>
        <a:off x="61330" y="327231"/>
        <a:ext cx="4039698" cy="1129083"/>
      </dsp:txXfrm>
    </dsp:sp>
    <dsp:sp modelId="{CD145532-B8DA-47A9-B82D-140F7707A9BB}">
      <dsp:nvSpPr>
        <dsp:cNvPr id="0" name=""/>
        <dsp:cNvSpPr/>
      </dsp:nvSpPr>
      <dsp:spPr>
        <a:xfrm>
          <a:off x="4261745" y="1949522"/>
          <a:ext cx="6392618" cy="1107718"/>
        </a:xfrm>
        <a:prstGeom prst="rightArrow">
          <a:avLst>
            <a:gd name="adj1" fmla="val 75000"/>
            <a:gd name="adj2" fmla="val 5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285750" lvl="1" indent="-285750" algn="l" defTabSz="2400300">
            <a:lnSpc>
              <a:spcPct val="90000"/>
            </a:lnSpc>
            <a:spcBef>
              <a:spcPct val="0"/>
            </a:spcBef>
            <a:spcAft>
              <a:spcPct val="15000"/>
            </a:spcAft>
            <a:buChar char="•"/>
          </a:pPr>
          <a:endParaRPr lang="en-US" sz="5400" kern="1200" dirty="0"/>
        </a:p>
      </dsp:txBody>
      <dsp:txXfrm>
        <a:off x="4261745" y="2087987"/>
        <a:ext cx="5977224" cy="830788"/>
      </dsp:txXfrm>
    </dsp:sp>
    <dsp:sp modelId="{1151706A-75DE-4A05-8CD1-650AD5C1E33D}">
      <dsp:nvSpPr>
        <dsp:cNvPr id="0" name=""/>
        <dsp:cNvSpPr/>
      </dsp:nvSpPr>
      <dsp:spPr>
        <a:xfrm>
          <a:off x="0" y="1949522"/>
          <a:ext cx="4261745" cy="1107718"/>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54074" y="2003596"/>
        <a:ext cx="4153597" cy="999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45532-B8DA-47A9-B82D-140F7707A9BB}">
      <dsp:nvSpPr>
        <dsp:cNvPr id="0" name=""/>
        <dsp:cNvSpPr/>
      </dsp:nvSpPr>
      <dsp:spPr>
        <a:xfrm>
          <a:off x="4128422" y="0"/>
          <a:ext cx="6479942" cy="150442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RPR should be non-reactive by 6 months</a:t>
          </a:r>
        </a:p>
        <a:p>
          <a:pPr marL="228600" lvl="1" indent="-228600" algn="l" defTabSz="1066800">
            <a:lnSpc>
              <a:spcPct val="90000"/>
            </a:lnSpc>
            <a:spcBef>
              <a:spcPct val="0"/>
            </a:spcBef>
            <a:spcAft>
              <a:spcPct val="15000"/>
            </a:spcAft>
            <a:buChar char="•"/>
          </a:pPr>
          <a:r>
            <a:rPr lang="en-US" sz="2400" kern="1200" dirty="0"/>
            <a:t>If reactive at </a:t>
          </a:r>
          <a:r>
            <a:rPr lang="en-US" sz="2400" kern="1200" dirty="0">
              <a:solidFill>
                <a:schemeClr val="tx1">
                  <a:lumMod val="75000"/>
                  <a:lumOff val="25000"/>
                </a:schemeClr>
              </a:solidFill>
            </a:rPr>
            <a:t>6 months</a:t>
          </a:r>
          <a:r>
            <a:rPr lang="en-US" sz="2400" kern="1200" dirty="0"/>
            <a:t>, repeat CSF examination and re-treat</a:t>
          </a:r>
        </a:p>
      </dsp:txBody>
      <dsp:txXfrm>
        <a:off x="4128422" y="188053"/>
        <a:ext cx="5915784" cy="1128316"/>
      </dsp:txXfrm>
    </dsp:sp>
    <dsp:sp modelId="{1151706A-75DE-4A05-8CD1-650AD5C1E33D}">
      <dsp:nvSpPr>
        <dsp:cNvPr id="0" name=""/>
        <dsp:cNvSpPr/>
      </dsp:nvSpPr>
      <dsp:spPr>
        <a:xfrm>
          <a:off x="8" y="114193"/>
          <a:ext cx="4157358" cy="1260882"/>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Reactive &amp; Not Treated (Scenario 3 or 4)</a:t>
          </a:r>
        </a:p>
      </dsp:txBody>
      <dsp:txXfrm>
        <a:off x="61559" y="175744"/>
        <a:ext cx="4034256" cy="1137780"/>
      </dsp:txXfrm>
    </dsp:sp>
    <dsp:sp modelId="{F7F9ECE0-03AD-4930-998A-0E12D4321DBE}">
      <dsp:nvSpPr>
        <dsp:cNvPr id="0" name=""/>
        <dsp:cNvSpPr/>
      </dsp:nvSpPr>
      <dsp:spPr>
        <a:xfrm>
          <a:off x="4324184" y="1630663"/>
          <a:ext cx="6486276" cy="1260882"/>
        </a:xfrm>
        <a:prstGeom prst="rightArrow">
          <a:avLst>
            <a:gd name="adj1" fmla="val 75000"/>
            <a:gd name="adj2" fmla="val 5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t" anchorCtr="0">
          <a:noAutofit/>
        </a:bodyPr>
        <a:lstStyle/>
        <a:p>
          <a:pPr marL="285750" lvl="1" indent="-285750" algn="l" defTabSz="2755900">
            <a:lnSpc>
              <a:spcPct val="90000"/>
            </a:lnSpc>
            <a:spcBef>
              <a:spcPct val="0"/>
            </a:spcBef>
            <a:spcAft>
              <a:spcPct val="15000"/>
            </a:spcAft>
            <a:buChar char="•"/>
          </a:pPr>
          <a:endParaRPr lang="en-US" sz="6200" kern="1200" dirty="0">
            <a:noFill/>
          </a:endParaRPr>
        </a:p>
      </dsp:txBody>
      <dsp:txXfrm>
        <a:off x="4324184" y="1788273"/>
        <a:ext cx="6013445" cy="945662"/>
      </dsp:txXfrm>
    </dsp:sp>
    <dsp:sp modelId="{03CFF618-FE45-4B20-AB73-75B0531450FB}">
      <dsp:nvSpPr>
        <dsp:cNvPr id="0" name=""/>
        <dsp:cNvSpPr/>
      </dsp:nvSpPr>
      <dsp:spPr>
        <a:xfrm>
          <a:off x="0" y="1630663"/>
          <a:ext cx="4324184" cy="1260882"/>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61551" y="1692214"/>
        <a:ext cx="4201082" cy="1137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9ECE0-03AD-4930-998A-0E12D4321DBE}">
      <dsp:nvSpPr>
        <dsp:cNvPr id="0" name=""/>
        <dsp:cNvSpPr/>
      </dsp:nvSpPr>
      <dsp:spPr>
        <a:xfrm>
          <a:off x="4195795" y="0"/>
          <a:ext cx="6392618" cy="137101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Repeat RPR at </a:t>
          </a:r>
          <a:r>
            <a:rPr lang="en-US" sz="2400" kern="1200" dirty="0">
              <a:solidFill>
                <a:schemeClr val="tx1">
                  <a:lumMod val="75000"/>
                  <a:lumOff val="25000"/>
                </a:schemeClr>
              </a:solidFill>
            </a:rPr>
            <a:t>3 months </a:t>
          </a:r>
          <a:r>
            <a:rPr lang="en-US" sz="2400" kern="1200" dirty="0"/>
            <a:t>to ensure neonate was not incubating syphilis</a:t>
          </a:r>
        </a:p>
      </dsp:txBody>
      <dsp:txXfrm>
        <a:off x="4195795" y="171377"/>
        <a:ext cx="5878488" cy="1028259"/>
      </dsp:txXfrm>
    </dsp:sp>
    <dsp:sp modelId="{03CFF618-FE45-4B20-AB73-75B0531450FB}">
      <dsp:nvSpPr>
        <dsp:cNvPr id="0" name=""/>
        <dsp:cNvSpPr/>
      </dsp:nvSpPr>
      <dsp:spPr>
        <a:xfrm>
          <a:off x="0" y="0"/>
          <a:ext cx="4187633" cy="1371013"/>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Non-Reactive and Regardless of Treatment</a:t>
          </a:r>
        </a:p>
      </dsp:txBody>
      <dsp:txXfrm>
        <a:off x="66927" y="66927"/>
        <a:ext cx="4053779" cy="1237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E7572-4C9C-4C4E-9CEC-72110CD26210}">
      <dsp:nvSpPr>
        <dsp:cNvPr id="0" name=""/>
        <dsp:cNvSpPr/>
      </dsp:nvSpPr>
      <dsp:spPr>
        <a:xfrm rot="5400000">
          <a:off x="6475923" y="-3694197"/>
          <a:ext cx="1124568" cy="85129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SzPct val="120000"/>
            <a:buFont typeface="Arial" panose="020B0604020202020204" pitchFamily="34" charset="0"/>
            <a:buChar char="•"/>
          </a:pPr>
          <a:r>
            <a:rPr lang="en-US" sz="1600" kern="1200" dirty="0"/>
            <a:t> </a:t>
          </a:r>
          <a:r>
            <a:rPr lang="en-US" sz="1800" kern="1200" dirty="0"/>
            <a:t>Third trimester and delivery screening in pregnancy</a:t>
          </a:r>
        </a:p>
        <a:p>
          <a:pPr marL="0" lvl="1" indent="0" algn="l" defTabSz="800100">
            <a:lnSpc>
              <a:spcPct val="90000"/>
            </a:lnSpc>
            <a:spcBef>
              <a:spcPct val="0"/>
            </a:spcBef>
            <a:spcAft>
              <a:spcPct val="15000"/>
            </a:spcAft>
            <a:buSzPct val="120000"/>
            <a:buFont typeface="Arial" panose="020B0604020202020204" pitchFamily="34" charset="0"/>
            <a:buChar char="•"/>
          </a:pPr>
          <a:r>
            <a:rPr lang="en-US" sz="1800" kern="1200" dirty="0"/>
            <a:t> Expanding screening to corrections, drug treatment, and EDs</a:t>
          </a:r>
        </a:p>
        <a:p>
          <a:pPr marL="174625" lvl="1" indent="-174625" algn="l" defTabSz="800100">
            <a:lnSpc>
              <a:spcPct val="90000"/>
            </a:lnSpc>
            <a:spcBef>
              <a:spcPct val="0"/>
            </a:spcBef>
            <a:spcAft>
              <a:spcPct val="15000"/>
            </a:spcAft>
            <a:buSzPct val="120000"/>
            <a:buFont typeface="Arial" panose="020B0604020202020204" pitchFamily="34" charset="0"/>
            <a:buChar char="•"/>
          </a:pPr>
          <a:r>
            <a:rPr lang="en-US" sz="1800" kern="1200" dirty="0"/>
            <a:t>Appropriate screening in family planning &amp; primary care settings of people of reproductive age</a:t>
          </a:r>
        </a:p>
      </dsp:txBody>
      <dsp:txXfrm rot="-5400000">
        <a:off x="2781726" y="54897"/>
        <a:ext cx="8458066" cy="1014774"/>
      </dsp:txXfrm>
    </dsp:sp>
    <dsp:sp modelId="{B909993D-62AC-480A-A415-CEEF8446B8CE}">
      <dsp:nvSpPr>
        <dsp:cNvPr id="0" name=""/>
        <dsp:cNvSpPr/>
      </dsp:nvSpPr>
      <dsp:spPr>
        <a:xfrm>
          <a:off x="1032" y="0"/>
          <a:ext cx="2780693" cy="11253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Testing</a:t>
          </a:r>
        </a:p>
      </dsp:txBody>
      <dsp:txXfrm>
        <a:off x="55967" y="54935"/>
        <a:ext cx="2670823" cy="1015484"/>
      </dsp:txXfrm>
    </dsp:sp>
    <dsp:sp modelId="{9AA054FD-3FAE-43FD-A4CA-D5EFE3581C01}">
      <dsp:nvSpPr>
        <dsp:cNvPr id="0" name=""/>
        <dsp:cNvSpPr/>
      </dsp:nvSpPr>
      <dsp:spPr>
        <a:xfrm rot="5400000">
          <a:off x="6617054" y="-2625187"/>
          <a:ext cx="873258" cy="85163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On-site treatment and adequate treatment</a:t>
          </a:r>
        </a:p>
        <a:p>
          <a:pPr marL="171450" lvl="1" indent="-171450" algn="l" defTabSz="800100">
            <a:lnSpc>
              <a:spcPct val="90000"/>
            </a:lnSpc>
            <a:spcBef>
              <a:spcPct val="0"/>
            </a:spcBef>
            <a:spcAft>
              <a:spcPct val="15000"/>
            </a:spcAft>
            <a:buChar char="•"/>
          </a:pPr>
          <a:r>
            <a:rPr lang="en-US" sz="1800" kern="1200" dirty="0"/>
            <a:t>Maximize 340B program</a:t>
          </a:r>
        </a:p>
        <a:p>
          <a:pPr marL="171450" lvl="1" indent="-171450" algn="l" defTabSz="800100">
            <a:lnSpc>
              <a:spcPct val="90000"/>
            </a:lnSpc>
            <a:spcBef>
              <a:spcPct val="0"/>
            </a:spcBef>
            <a:spcAft>
              <a:spcPct val="15000"/>
            </a:spcAft>
            <a:buChar char="•"/>
          </a:pPr>
          <a:r>
            <a:rPr lang="en-US" sz="1800" kern="1200" dirty="0"/>
            <a:t>Evaluation and treatment of exposed infants</a:t>
          </a:r>
        </a:p>
      </dsp:txBody>
      <dsp:txXfrm rot="-5400000">
        <a:off x="2795499" y="1238997"/>
        <a:ext cx="8473741" cy="788000"/>
      </dsp:txXfrm>
    </dsp:sp>
    <dsp:sp modelId="{5596693F-80D6-4D98-840A-AC9FB4852BFE}">
      <dsp:nvSpPr>
        <dsp:cNvPr id="0" name=""/>
        <dsp:cNvSpPr/>
      </dsp:nvSpPr>
      <dsp:spPr>
        <a:xfrm>
          <a:off x="1032" y="1190610"/>
          <a:ext cx="2794466" cy="86396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Treatment</a:t>
          </a:r>
        </a:p>
      </dsp:txBody>
      <dsp:txXfrm>
        <a:off x="43207" y="1232785"/>
        <a:ext cx="2710116" cy="779612"/>
      </dsp:txXfrm>
    </dsp:sp>
    <dsp:sp modelId="{7AE9A264-E2E1-4972-B71C-0D031E2C7428}">
      <dsp:nvSpPr>
        <dsp:cNvPr id="0" name=""/>
        <dsp:cNvSpPr/>
      </dsp:nvSpPr>
      <dsp:spPr>
        <a:xfrm rot="5400000">
          <a:off x="6727669" y="-1724201"/>
          <a:ext cx="691170" cy="84800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Routine in depth case review</a:t>
          </a:r>
        </a:p>
      </dsp:txBody>
      <dsp:txXfrm rot="-5400000">
        <a:off x="2833241" y="2203967"/>
        <a:ext cx="8446287" cy="623690"/>
      </dsp:txXfrm>
    </dsp:sp>
    <dsp:sp modelId="{9A7A2411-A16D-492F-BAF4-150E1DC4337D}">
      <dsp:nvSpPr>
        <dsp:cNvPr id="0" name=""/>
        <dsp:cNvSpPr/>
      </dsp:nvSpPr>
      <dsp:spPr>
        <a:xfrm>
          <a:off x="28" y="2085029"/>
          <a:ext cx="2831174" cy="86396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Case Review</a:t>
          </a:r>
        </a:p>
      </dsp:txBody>
      <dsp:txXfrm>
        <a:off x="42203" y="2127204"/>
        <a:ext cx="2746824" cy="779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054FD-3FAE-43FD-A4CA-D5EFE3581C01}">
      <dsp:nvSpPr>
        <dsp:cNvPr id="0" name=""/>
        <dsp:cNvSpPr/>
      </dsp:nvSpPr>
      <dsp:spPr>
        <a:xfrm rot="5400000">
          <a:off x="6736530" y="-3793477"/>
          <a:ext cx="694770" cy="8455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a:t>Active surveillance</a:t>
          </a:r>
        </a:p>
        <a:p>
          <a:pPr marL="171450" lvl="1" indent="-171450" algn="l" defTabSz="800100">
            <a:lnSpc>
              <a:spcPct val="100000"/>
            </a:lnSpc>
            <a:spcBef>
              <a:spcPct val="0"/>
            </a:spcBef>
            <a:spcAft>
              <a:spcPct val="15000"/>
            </a:spcAft>
            <a:buChar char="•"/>
          </a:pPr>
          <a:r>
            <a:rPr lang="en-US" sz="1800" kern="1200" dirty="0"/>
            <a:t>Outbreak response and disease intervention</a:t>
          </a:r>
        </a:p>
      </dsp:txBody>
      <dsp:txXfrm rot="-5400000">
        <a:off x="2856185" y="120784"/>
        <a:ext cx="8421545" cy="626938"/>
      </dsp:txXfrm>
    </dsp:sp>
    <dsp:sp modelId="{5596693F-80D6-4D98-840A-AC9FB4852BFE}">
      <dsp:nvSpPr>
        <dsp:cNvPr id="0" name=""/>
        <dsp:cNvSpPr/>
      </dsp:nvSpPr>
      <dsp:spPr>
        <a:xfrm>
          <a:off x="1620" y="21"/>
          <a:ext cx="2854564" cy="868463"/>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Public Health</a:t>
          </a:r>
        </a:p>
      </dsp:txBody>
      <dsp:txXfrm>
        <a:off x="44015" y="42416"/>
        <a:ext cx="2769774" cy="783673"/>
      </dsp:txXfrm>
    </dsp:sp>
    <dsp:sp modelId="{7AE9A264-E2E1-4972-B71C-0D031E2C7428}">
      <dsp:nvSpPr>
        <dsp:cNvPr id="0" name=""/>
        <dsp:cNvSpPr/>
      </dsp:nvSpPr>
      <dsp:spPr>
        <a:xfrm rot="5400000">
          <a:off x="6733327" y="-2881866"/>
          <a:ext cx="694770" cy="84560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Housing, transportation, and social support</a:t>
          </a:r>
        </a:p>
        <a:p>
          <a:pPr marL="171450" lvl="1" indent="-171450" algn="l" defTabSz="800100">
            <a:lnSpc>
              <a:spcPct val="90000"/>
            </a:lnSpc>
            <a:spcBef>
              <a:spcPct val="0"/>
            </a:spcBef>
            <a:spcAft>
              <a:spcPct val="15000"/>
            </a:spcAft>
            <a:buChar char="•"/>
          </a:pPr>
          <a:r>
            <a:rPr lang="en-US" sz="1800" kern="1200" dirty="0"/>
            <a:t>Substance use treatment</a:t>
          </a:r>
        </a:p>
      </dsp:txBody>
      <dsp:txXfrm rot="-5400000">
        <a:off x="2852706" y="1032671"/>
        <a:ext cx="8422097" cy="626938"/>
      </dsp:txXfrm>
    </dsp:sp>
    <dsp:sp modelId="{9A7A2411-A16D-492F-BAF4-150E1DC4337D}">
      <dsp:nvSpPr>
        <dsp:cNvPr id="0" name=""/>
        <dsp:cNvSpPr/>
      </dsp:nvSpPr>
      <dsp:spPr>
        <a:xfrm>
          <a:off x="1620" y="911908"/>
          <a:ext cx="2851085" cy="868463"/>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Access to PNC</a:t>
          </a:r>
        </a:p>
      </dsp:txBody>
      <dsp:txXfrm>
        <a:off x="44015" y="954303"/>
        <a:ext cx="2766295" cy="78367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43:19.223"/>
    </inkml:context>
    <inkml:brush xml:id="br0">
      <inkml:brushProperty name="width" value="0.1" units="cm"/>
      <inkml:brushProperty name="height" value="0.1" units="cm"/>
      <inkml:brushProperty name="color" value="#EB6770"/>
    </inkml:brush>
  </inkml:definitions>
  <inkml:trace contextRef="#ctx0" brushRef="#br0">1 41 24575,'10'-1'0,"0"-1"0,0 1 0,-2-1 0,20-9 0,27-4 0,63 7 0,121 9 0,-78 2 0,1414-3 0,-1542 4 0,-1 1 0,1 1 0,-1 3 0,-1 0 0,41 21 0,17 5 0,-45-19 0,-25-9 0,0 0 0,0-2 0,1 0 0,25 2 0,56 11 0,-74-12 0,55 5 0,819-9 0,-437-4 0,-440 2 0,17-2 0,0 4 0,0 0 0,65 16 0,-69-7 0,-19-9 0,-2 2 0,1 1 0,-1 0 0,1 2 0,-1 1 0,-1-1 0,1 2 0,-1 0 0,26 24 0,-27-20 0,1 0 0,1-2 0,-1 0 0,34 16 0,27 19 0,-17-3 0,-31-24 0,1 2 0,-2 1 0,1 3 0,-3-1 0,29 36 0,-49-49 0,1 1 0,-1 1 0,-1-2 0,1 2 0,-2 0 0,0 0 0,0 0 0,-1 0 0,1 26 0,4 10 0,-4-31 0,-3-10 0,1-2 0,0 2 0,0 0 0,0-2 0,2 2 0,-1-2 0,0 2 0,0-1 0,1-1 0,1 1 0,-1-1 0,0 0 0,1 1 0,0-2 0,0 2 0,1-2 0,8 8 0,19 16 0,-19-14 0,2-2 0,0-1 0,1 0 0,-1-2 0,2 1 0,21 9 0,-6-8 0,1-3 0,-1 0 0,55 4 0,8 3 0,-53-9 0,64 4 0,895-13 0,-971 0 0,2-1 0,33-10 0,-32 6 0,55-4 0,-48 7 0,48-10 0,-49 6 0,61-2 0,50 11-1365,-124-1-5461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43:30.574"/>
    </inkml:context>
    <inkml:brush xml:id="br0">
      <inkml:brushProperty name="width" value="0.1" units="cm"/>
      <inkml:brushProperty name="height" value="0.1" units="cm"/>
      <inkml:brushProperty name="color" value="#EB6770"/>
    </inkml:brush>
  </inkml:definitions>
  <inkml:trace contextRef="#ctx0" brushRef="#br0">1 2705 24575,'127'3'0,"141"-7"0,-264 4 0,0 0 0,0-1 0,1 1 0,-2-2 0,1 1 0,1 0 0,-2-2 0,1 2 0,0-2 0,-1 1 0,1-1 0,0 0 0,-1 1 0,0-1 0,1-1 0,-2 2 0,1-2 0,0 0 0,0 0 0,-1 0 0,0 0 0,0 1 0,0-1 0,1-2 0,-1 3 0,-1-1 0,0-1 0,0-1 0,1-5 0,2-13 0,-2 0 0,-1 1 0,0-2 0,-5-45 0,0 8 0,4 36 0,0 1 0,-1-1 0,-1 1 0,-1-1 0,-2 2 0,0-2 0,-1 1 0,0 1 0,-2 0 0,-1 0 0,-1 2 0,-18-36 0,19 40 0,0 0 0,2-2 0,0 1 0,0-2 0,2 0 0,-5-24 0,-8-30 0,9 36 0,1-1 0,1 0 0,-1-71 0,-7-32 0,-1-38 0,3 27 0,2 32 0,7-241 0,7 182 0,-2 167 0,0 0 0,1 0 0,0-1 0,0 1 0,2 1 0,0-1 0,-1 0 0,3 1 0,-1 0 0,1 0 0,-1 1 0,3-1 0,11-16 0,-4 8 0,3 0 0,-2 2 0,3 0 0,-1 0 0,42-28 0,-48 40 0,-1 1 0,1-1 0,0 2 0,1 0 0,-1 1 0,1 1 0,-1 0 0,25-1 0,10 2 0,52 8 0,-15-3 0,1825-3 0,-1892-1-222,-2-1 0,2-1 0,-2-1 0,20-6 0,-32 8-33,18-4-6571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43:51.762"/>
    </inkml:context>
    <inkml:brush xml:id="br0">
      <inkml:brushProperty name="width" value="0.1" units="cm"/>
      <inkml:brushProperty name="height" value="0.1" units="cm"/>
      <inkml:brushProperty name="color" value="#EB6770"/>
    </inkml:brush>
  </inkml:definitions>
  <inkml:trace contextRef="#ctx0" brushRef="#br0">3975 5205 24575,'9'0'0,"0"0"0,-1-1 0,0-2 0,0 2 0,0-1 0,0-1 0,0-1 0,0 0 0,-1 0 0,0 0 0,1-1 0,-1 0 0,-1 0 0,12-12 0,3-1 0,-14 13 0,1 0 0,0 1 0,0 0 0,1 0 0,-1 0 0,1 2 0,-1-1 0,1 2 0,0-2 0,11 2 0,97 3 0,-59 2 0,7-2 0,113-5 0,-175 3 0,1 0 0,0-1 0,-1 1 0,1-2 0,-1 1 0,0 0 0,0 0 0,1-2 0,-1 2 0,0-2 0,1 2 0,-1-2 0,-1 1 0,1-1 0,0-1 0,0 2 0,-1-1 0,4-5 0,-1-2 0,-1 0 0,2-2 0,-3 2 0,8-24 0,13-35 0,-14 50 0,-2 0 0,1-2 0,-3 0 0,1 1 0,-2-2 0,0 0 0,4-38 0,-5-6 0,-1-86 0,-1 83 0,0 50 0,0-1 0,-2 0 0,0 0 0,-1 1 0,-2 0 0,-6-38 0,4 46 0,1 2 0,-1 0 0,0 2 0,-1-2 0,1 1 0,-2 0 0,2 0 0,-3 1 0,-6-6 0,-70-55 0,27 32 0,44 30 0,0-2 0,0 0 0,1-1 0,0 0 0,0-1 0,1-1 0,-21-23 0,-13-25 0,28 40 0,2 0 0,1-2 0,-24-42 0,22 33 0,-2 0 0,-1 3 0,-1 0 0,-1 1 0,-25-24 0,21 24 0,0-1 0,2-3 0,-35-55 0,49 69 0,-2 0 0,2 2 0,-20-18 0,-14-21 0,38 45 0,-1 0 0,1 2 0,-1 0 0,0-1 0,-1 1 0,2 0 0,-3 0 0,1 2 0,1-1 0,-2 1 0,0-1 0,1 2 0,-1-1 0,0 2 0,1-1 0,-1 2 0,0 0 0,-1-1 0,2 1 0,-2 1 0,-12 1 0,-68-2 0,-189 8 0,260-4 0,-2 1 0,1 3 0,1-1 0,-1 2 0,0 1 0,2 1 0,-18 12 0,17-10 0,1 0 0,-1-3 0,-1 0 0,1-2 0,-1 1 0,0-3 0,-20 4 0,-290-3 0,166-10 0,-650 4 0,804-2 0,-1 1 0,0 0 0,0-2 0,0 1 0,0-1 0,1-1 0,0 0 0,0-1 0,0 0 0,0 0 0,-7-8 0,-14-12 0,-45-47 0,67 63 0,3 2 0,0 1 0,0 0 0,2-1 0,-1 1 0,0-2 0,1 1 0,0 0 0,-4-15 0,5 15 0,-1-1 0,1 1 0,-2 0 0,1 1 0,0-2 0,-1 2 0,0-1 0,1 2 0,-12-13 0,-2 4 0,-2-2 0,0 3 0,0 1 0,-1 1 0,0 1 0,-1-1 0,0 3 0,1 2 0,-1-1 0,-42-4 0,-14 4 0,-137 9 0,80 2 0,108-3 0,15 0 0,1-1 0,-1 0 0,1 0 0,-1-1 0,-15-4 0,24 3 0,0 2 0,0-1 0,0 0 0,0 0 0,0 1 0,1-2 0,-1 0 0,0 0 0,0 1 0,1 0 0,-1-1 0,1 0 0,0 1 0,-1-2 0,0 2 0,1-2 0,0 1 0,0 0 0,0 0 0,1-1 0,-1 2 0,0-2 0,1 1 0,-1-1 0,1 0 0,0 1 0,-1-1 0,1 1 0,0-1 0,0 1 0,0 0 0,1-6 0,1-2 0,0-2 0,1 2 0,0 0 0,1-1 0,-1 1 0,2 1 0,-1-1 0,2 1 0,-1 0 0,1 0 0,0 0 0,12-13 0,-9 11 0,-1 0 0,0-1 0,0 0 0,-2-1 0,1 0 0,-1 1 0,5-17 0,-7 16 0,-1 0 0,-1 0 0,0 0 0,1 0 0,-2-1 0,0 1 0,-1 0 0,-2-20 0,2 26 0,-1 1 0,-2-1 0,2 0 0,-1 0 0,1 1 0,-2 1 0,0-2 0,1 1 0,-1 0 0,0 0 0,-1 1 0,1 0 0,-1 0 0,0-1 0,0 1 0,0 1 0,-1-1 0,-6-3 0,-28-20 0,-57-28 0,54 34 0,-51-37 0,82 51 0,-1 2 0,0-1 0,1 1 0,-2 1 0,1 1 0,0 0 0,-1 0 0,-18 0 0,24 1 0,1 1 0,-1-1 0,0 1 0,1-2 0,0 0 0,0 0 0,0-1 0,1 1 0,-1-1 0,1 0 0,-1-2 0,2 2 0,-2-1 0,-5-11 0,-6-12 0,-29-60 0,45 87 0,-5-10 0,2-1 0,-1-1 0,2 1 0,0 0 0,0-1 0,0 1 0,1-1 0,0-16 0,5-120 0,1 114 0,-3 0 0,-1-1 0,-6-40 0,-19-42 0,17 93 0,2-1 0,0 1 0,2-1 0,-3-42 0,6 28 0,1-20 0,-3 2 0,-9-65 0,-20-70 0,29 172 0,0 0 0,1-44 0,3 53 0,-1-1 0,0 0 0,-1 1 0,0-2 0,-1 3 0,0-3 0,-2 2 0,1 0 0,0-1 0,-9-18 0,5 20 6,2-1 0,0 0-1,0-1 1,1 1-1,0-1 1,2 0 0,-1 0-1,-2-26 1,3-10-151,4-61 0,0 35-981,-2 45-5700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44:24.586"/>
    </inkml:context>
    <inkml:brush xml:id="br0">
      <inkml:brushProperty name="width" value="0.1" units="cm"/>
      <inkml:brushProperty name="height" value="0.1" units="cm"/>
      <inkml:brushProperty name="color" value="#EB6770"/>
    </inkml:brush>
  </inkml:definitions>
  <inkml:trace contextRef="#ctx0" brushRef="#br0">160 2 24575,'-24'-1'0,"13"1"0,1 0 0,-1 0 0,0 0 0,1 1 0,-15 6 0,22-7 0,1 1 0,-2 0 0,2 2 0,-1-2 0,1 1 0,-2 0 0,2-1 0,0 2 0,0 0 0,0-1 0,-1-1 0,1 2 0,0 1 0,1-2 0,-1 1 0,1 0 0,-2 1 0,2-2 0,0 2 0,0-1 0,0 0 0,0 0 0,-1 7 0,-2 25 0,1 1 0,2 1 0,1-2 0,1 1 0,6 36 0,-7-68 0,1-1 0,-1 0 0,1 1 0,0-1 0,0 1 0,0-2 0,0 2 0,0-1 0,0 1 0,2-2 0,-2 1 0,1 0 0,0-1 0,0 1 0,1-1 0,-1 1 0,0-1 0,0 1 0,0-2 0,1 2 0,0-2 0,3 3 0,6 3 0,2-2 0,-1-1 0,-1-1 0,16 4 0,-17-6 0,0 2 0,-1-1 0,1 2 0,0 0 0,18 9 0,15 26 0,-34-30 0,-1 1 0,1-2 0,1 0 0,12 7 0,-19-12 0,0-2 0,0 0 0,0 1 0,0-1 0,1 0 0,-2-1 0,1 2 0,1-2 0,-1 0 0,0 0 0,0 0 0,0-2 0,0 2 0,1-1 0,-2 0 0,8-3 0,-8 1 0,0 2 0,0-2 0,-1 1 0,1-1 0,0 1 0,-1-1 0,0 0 0,0 1 0,0-1 0,1-1 0,-1 2 0,-1-2 0,1 1 0,-1-1 0,0 1 0,1-1 0,0 1 0,-2-1 0,1 0 0,0 1 0,-1-1 0,1-7 0,1-11 0,-2 0 0,-1-40 0,0 38 0,-5-195 0,6 215 3,0 2-1,-1-2 1,0 0-1,1 1 0,-1 0 1,0-1-1,0 1 1,-1 1-1,1-2 1,-1 1-1,0 1 0,0-2 1,1 1-1,-1 0 1,0 1-1,-1-1 1,1 2-1,0-2 0,0 1 1,-1 1-1,0-2 1,1 2-1,-1-1 1,-3 0-1,-7-3-79,0-1 0,0 3 0,0-1 0,-17 0 0,-2-3-964,10 2-5785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44:43.023"/>
    </inkml:context>
    <inkml:brush xml:id="br0">
      <inkml:brushProperty name="width" value="0.1" units="cm"/>
      <inkml:brushProperty name="height" value="0.1" units="cm"/>
      <inkml:brushProperty name="color" value="#EB6770"/>
    </inkml:brush>
  </inkml:definitions>
  <inkml:trace contextRef="#ctx0" brushRef="#br0">1 5004 24575,'0'-1929'0,"-1"1923"0,1-2 0,0 1 0,1 1 0,-1-1 0,1 1 0,0-2 0,0 2 0,2-1 0,-2 1 0,1 1 0,0-2 0,0 1 0,2 1 0,-1-2 0,5-6 0,-5 9 0,1 0 0,1 1 0,-1-1 0,0 1 0,2-1 0,-2 2 0,2-1 0,-2 2 0,2-2 0,-1 2 0,0 0 0,0-1 0,1 1 0,-1 0 0,0 1 0,9 0 0,139 5 0,-87-1 0,82-8 0,-140 3 0,-1-1 0,0 1 0,1 0 0,0-2 0,-1 1 0,0-1 0,1-1 0,-2 0 0,1 0 0,0-1 0,-1 1 0,1-1 0,-2-1 0,2 0 0,-2 0 0,1 0 0,-1-1 0,0 1 0,4-9 0,0 2 0,0 2 0,1 1 0,1-2 0,0 3 0,0-1 0,0 0 0,16-8 0,93-46 0,-94 50 0,5 1 0,-28 13 0,2-2 0,-2 1 0,0 0 0,1-1 0,0 1 0,-1 0 0,1-2 0,-1 2 0,0-2 0,0 1 0,1-1 0,-2 1 0,1-2 0,-1 1 0,2 1 0,-2-2 0,0 0 0,0 1 0,1-1 0,-1 0 0,0 1 0,-1-1 0,1 0 0,-1-1 0,0 1 0,3-9 0,-1-27 0,-1 0 0,-1-2 0,-5-55 0,1-5 0,0 78 0,1 0 0,-1 1 0,-1 0 0,-1 0 0,-11-32 0,-12-62 0,23 95 0,0 1 0,-13-36 0,10 37 0,1 0 0,2-1 0,-5-30 0,1 0 0,-2 2 0,-1 0 0,-2 1 0,-3 0 0,-21-47 0,-12-76 0,-22 13 0,58 121 0,0-2 0,2 2 0,1-3 0,-11-62 0,-39-293 0,58 372 0,1 0 0,0 0 0,0-2 0,2 2 0,3-29 0,-2 40 0,1 1 0,0-2 0,0 1 0,2 1 0,-1-1 0,1 0 0,1 1 0,-1 0 0,2 1 0,-1 0 0,12-18 0,-13 23 0,0 1 0,1 1 0,-1-1 0,2 0 0,-2 1 0,1-1 0,0 2 0,0-1 0,1 1 0,-1 0 0,1 1 0,-1 0 0,1-1 0,-1 1 0,8 0 0,16 1 0,51 4 0,-33 0 0,420-2 0,-265-3 0,-167 0 0,67-16 0,-66 9 0,63-2 0,-25 10 0,-32 1 0,-1-1 0,1-3 0,74-16 0,-66 10 0,-2 2 0,1 4 0,1 0 0,54 8 0,8-2 0,1222-3 0,-1315 2-26,0 1 0,1 1 0,0 1 0,-1 0 0,34 17 0,-11-5-1183,-22-9-5617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44:53.588"/>
    </inkml:context>
    <inkml:brush xml:id="br0">
      <inkml:brushProperty name="width" value="0.1" units="cm"/>
      <inkml:brushProperty name="height" value="0.1" units="cm"/>
      <inkml:brushProperty name="color" value="#EB6770"/>
    </inkml:brush>
  </inkml:definitions>
  <inkml:trace contextRef="#ctx0" brushRef="#br0">0 1746 24575,'1'4'0,"0"0"0,-1 0 0,1 0 0,0 0 0,2 0 0,-2-2 0,0 2 0,1 0 0,0-2 0,-1 2 0,1-1 0,1 0 0,-1-1 0,0 2 0,1-1 0,0-1 0,4 3 0,0 2 0,-1-2 0,2 0 0,-1 0 0,0-1 0,16 7 0,-4-6 0,-1-3 0,0 1 0,0-2 0,35-2 0,-38 0 0,0-1 0,1 4 0,-2-2 0,1 2 0,1-1 0,-1 3 0,26 9 0,-18-2 0,1-2 0,0 0 0,0-3 0,49 7 0,99-9 0,-149-4 0,97-3 0,207 6 0,-306 1 0,0 1 0,0 0 0,-1 3 0,1 0 0,-1 1 0,-1 1 0,0 0 0,26 23 0,-20-14 0,0 1 0,1-2 0,1-3 0,-1 1 0,44 15 0,-58-26 0,0 0 0,1 1 0,-2 2 0,2 0 0,13 13 0,-17-14 0,-2 0 0,2-1 0,-1 0 0,1-1 0,0 0 0,0 0 0,1-1 0,-1 0 0,1-2 0,0 1 0,11 1 0,193-5 0,29 1 0,-236 1 0,1 0 0,-1 0 0,0 1 0,1 0 0,-2 1 0,2 1 0,-2-2 0,1 2 0,0 0 0,-1 1 0,0-1 0,0 1 0,0 2 0,-1-2 0,1 1 0,8 11 0,-1 5 0,0 0 0,-1 1 0,18 49 0,-21-52 0,-6-12 0,2-2 0,-1 1 0,0-1 0,1 0 0,-1 0 0,2-1 0,-2 0 0,1 0 0,1 1 0,1-2 0,-2-1 0,1 1 0,0 0 0,1 0 0,-1-1 0,0-1 0,0 1 0,2-2 0,-1 0 0,10 2 0,4 0 0,0-2 0,0-1 0,0 0 0,-2-3 0,36-6 0,-46 7 0,0-1 0,0-1 0,-2 2 0,2-2 0,-1-1 0,1 1 0,-2-2 0,1 0 0,0 1 0,-2-2 0,1 1 0,-1-2 0,1 0 0,0 1 0,-2-1 0,1 0 0,-1-1 0,-1 0 0,7-13 0,-4 3 0,0 1 0,-2-3 0,-1 2 0,1-2 0,-2 1 0,-1 0 0,1-1 0,-2-40 0,-6-1463 27,7 868-1419,-2 626-5434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45:13.142"/>
    </inkml:context>
    <inkml:brush xml:id="br0">
      <inkml:brushProperty name="width" value="0.1" units="cm"/>
      <inkml:brushProperty name="height" value="0.1" units="cm"/>
      <inkml:brushProperty name="color" value="#EB6770"/>
    </inkml:brush>
  </inkml:definitions>
  <inkml:trace contextRef="#ctx0" brushRef="#br0">1 2608 24575,'5'-4'0,"1"-1"0,-1 1 0,1 0 0,1 0 0,-1 1 0,0 0 0,0 0 0,1 1 0,-1 1 0,1-1 0,0 1 0,-1 0 0,11-1 0,-8 2 0,2-1 0,0 2 0,0-1 0,-1 2 0,1 0 0,-1 1 0,19 6 0,-26-8 0,-1 2 0,1-2 0,0 0 0,0 2 0,-1-2 0,0 2 0,1-1 0,-1 1 0,0 0 0,0-1 0,0 1 0,1-1 0,-2 1 0,1 1 0,-1-2 0,1 1 0,-1 1 0,0 0 0,0-2 0,2 6 0,-2 4 0,0-1 0,0 1 0,0 0 0,-3 21 0,1-26 0,1-1 0,-1 1 0,1-1 0,0 2 0,0-2 0,1 1 0,-1-1 0,1 1 0,0 0 0,1 0 0,-1-1 0,1 0 0,1 0 0,-1 0 0,5 10 0,-3-13 0,-1 0 0,0 0 0,2 0 0,-2-1 0,0 1 0,2-1 0,-1 1 0,1-2 0,-2 2 0,1-2 0,1 0 0,-1 1 0,0-2 0,1 1 0,6-1 0,75-4 0,-53 2 0,385-2 0,-256 4 0,-148-2 0,2 1 0,-1-3 0,0 2 0,0-4 0,-1 1 0,27-13 0,42-15 0,-58 25 0,-1-3 0,1 1 0,-1-3 0,-1 0 0,32-26 0,16-8 0,-42 32 0,0 3 0,2 0 0,0 3 0,0 0 0,-1 2 0,2 2 0,47 0 0,-45 1 0,-31 4 0,0 0 0,0-1 0,0 0 0,1-1 0,-1 1 0,0 0 0,-1-1 0,2 1 0,-1-2 0,-1 2 0,1-1 0,0-1 0,-1 0 0,0 1 0,0-1 0,1 1 0,-1-1 0,0-1 0,0 2 0,0-2 0,-1 1 0,1-1 0,0 2 0,-1-2 0,0 0 0,0 0 0,0 0 0,-1 2 0,1-2 0,-1 0 0,1-5 0,1-17 0,-1 0 0,-1 0 0,-4-44 0,1 21 0,2 21 0,2-1 0,0 1 0,1 0 0,2-1 0,1 2 0,0-1 0,2 0 0,1 1 0,18-44 0,-18 47 0,-1-2 0,-1 0 0,-1 0 0,0 0 0,1-42 0,-4 38 0,2 2 0,1-2 0,1 1 0,10-37 0,-10 48 0,-2-1 0,-1 0 0,1-2 0,-2 1 0,-1 1 0,0-2 0,-2-28 0,0 23 0,1 1 0,1-1 0,7-39 0,-7 61 0,0-1 0,1 0 0,-1 1 0,1-1 0,-1 1 0,2 0 0,-1 0 0,1-1 0,-1 1 0,1 2 0,0-2 0,0 0 0,-1 1 0,2-1 0,-1 2 0,1-1 0,0 1 0,-1-1 0,5-2 0,9-3 0,0 0 0,1 2 0,23-6 0,-26 7 0,2 1 0,-1-2 0,18-10 0,89-35 0,-117 47 0,-1-2 0,1 1 0,-1 0 0,0 0 0,-1 0 0,0-2 0,1 2 0,-1-1 0,-1-1 0,1-1 0,2-4 0,-4 5 0,2 1 0,-1-1 0,0 1 0,1 1 0,-1-2 0,1 2 0,1 0 0,-1 0 0,0-1 0,1 1 0,0 1 0,0 0 0,0 1 0,1-1 0,5-3 0,142-68 0,-143 71 0,-1-2 0,-1 1 0,1-2 0,-2 1 0,2-2 0,-1 0 0,-2 1 0,2-2 0,-1 1 0,-2-1 0,10-16 0,7-16 0,26-63 0,-35 76 0,8-41 0,-18 59 0,-1 0 0,1-1 0,1 1 0,-1 1 0,1-1 0,1 1 0,0-2 0,0 2 0,9-10 0,7-8 0,-1 0 0,-2-2 0,16-29 0,-11 17 0,-8 24 0,-1 1 0,0 1 0,2-1 0,-1 3 0,1 0 0,2 0 0,-2 3 0,21-11 0,-21 15 0,1 0 0,0 0 0,0 2 0,0 2 0,0-1 0,0 1 0,1 2 0,28 2 0,-22 0 0,1-4 0,-1 1 0,35-7 0,-23-1-455,-1 3 0,45-2 0,-54 8-6371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B1AEA-5AD3-654F-ABC4-66F78B66EB38}"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B9F1F-7313-BF48-B383-1CB5907DC841}" type="slidenum">
              <a:rPr lang="en-US" smtClean="0"/>
              <a:t>‹#›</a:t>
            </a:fld>
            <a:endParaRPr lang="en-US"/>
          </a:p>
        </p:txBody>
      </p:sp>
    </p:spTree>
    <p:extLst>
      <p:ext uri="{BB962C8B-B14F-4D97-AF65-F5344CB8AC3E}">
        <p14:creationId xmlns:p14="http://schemas.microsoft.com/office/powerpoint/2010/main" val="250048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cbi.nlm.nih.gov/pmc/articles/PMC10300633/"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health.gov/healthypeople/objectives-and-data/browse-objectives/sexually-transmitted-infections/reduce-syphilis-rate-females-sti-03"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www.cdc.gov/mmwr/volumes/72/wr/mm7246e1.htm?s_cid=mm7246e1_w"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AE4E40-2BAA-0E4B-A84E-823860ACB0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890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In 2021, a total of 149 congenital syphilis cases (5.2%) had missing, unknown, or other race and were not reported to be of Hispanic ethnicity. These cases are included in the “other/unknown” category.</a:t>
            </a:r>
          </a:p>
          <a:p>
            <a:r>
              <a:rPr lang="en-US" b="1" dirty="0"/>
              <a:t>ACRONYMS:</a:t>
            </a:r>
            <a:r>
              <a:rPr lang="en-US" dirty="0"/>
              <a:t> AI/AN = American Indian or Alaska Native; Black/AA = Black or African American; NH/PI = Native Hawaiian or other Pacific Islander</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14</a:t>
            </a:fld>
            <a:endParaRPr lang="en-US"/>
          </a:p>
        </p:txBody>
      </p:sp>
    </p:spTree>
    <p:extLst>
      <p:ext uri="{BB962C8B-B14F-4D97-AF65-F5344CB8AC3E}">
        <p14:creationId xmlns:p14="http://schemas.microsoft.com/office/powerpoint/2010/main" val="266733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2018 to 2022, the proportion of P&amp;S syphilis cases among women that reported injection drug use remained stable (11.4% to 11.8%), the proportion of P&amp;S syphilis cases among women that reported methamphetamine use remained stable (18.0% to 17.4%), the proportion of P&amp;S syphilis cases among women that reported cocaine use remained stable (5.5% to 4.8%), the proportion of P&amp;S syphilis cases among women that reported crack use decreased (4.3% to 3.0%), and the proportion of P&amp;S syphilis cases among women that reported heroin use decreased (6.9% to 4.5%).</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16</a:t>
            </a:fld>
            <a:endParaRPr lang="en-US"/>
          </a:p>
        </p:txBody>
      </p:sp>
    </p:spTree>
    <p:extLst>
      <p:ext uri="{BB962C8B-B14F-4D97-AF65-F5344CB8AC3E}">
        <p14:creationId xmlns:p14="http://schemas.microsoft.com/office/powerpoint/2010/main" val="281831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cs typeface="Calibri" panose="020F0502020204030204" pitchFamily="34" charset="0"/>
              </a:rPr>
              <a:t>* Proportion reporting methamphetamine use within the last 12 months calculated among cases with known data (cases with missing or unknown responses were excluded from the denominator).</a:t>
            </a:r>
          </a:p>
          <a:p>
            <a:r>
              <a:rPr lang="en-US" sz="1200" b="1" dirty="0">
                <a:solidFill>
                  <a:srgbClr val="000000"/>
                </a:solidFill>
                <a:latin typeface="Calibri" panose="020F0502020204030204" pitchFamily="34" charset="0"/>
              </a:rPr>
              <a:t>Abbreviations: </a:t>
            </a:r>
            <a:r>
              <a:rPr lang="en-US" sz="1200" dirty="0">
                <a:solidFill>
                  <a:srgbClr val="000000"/>
                </a:solidFill>
                <a:latin typeface="Calibri" panose="020F0502020204030204" pitchFamily="34" charset="0"/>
              </a:rPr>
              <a:t>MSM = gay, bisexual, or other men who have sex with men; MSW = men who have sex with women only.</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17</a:t>
            </a:fld>
            <a:endParaRPr lang="en-US"/>
          </a:p>
        </p:txBody>
      </p:sp>
    </p:spTree>
    <p:extLst>
      <p:ext uri="{BB962C8B-B14F-4D97-AF65-F5344CB8AC3E}">
        <p14:creationId xmlns:p14="http://schemas.microsoft.com/office/powerpoint/2010/main" val="340278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cs typeface="Calibri" panose="020F0502020204030204" pitchFamily="34" charset="0"/>
              </a:rPr>
              <a:t>* Proportion reporting methamphetamine use within the last 12 months calculated among cases with known data (cases with missing or unknown responses were excluded from the denominator).</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18</a:t>
            </a:fld>
            <a:endParaRPr lang="en-US"/>
          </a:p>
        </p:txBody>
      </p:sp>
    </p:spTree>
    <p:extLst>
      <p:ext uri="{BB962C8B-B14F-4D97-AF65-F5344CB8AC3E}">
        <p14:creationId xmlns:p14="http://schemas.microsoft.com/office/powerpoint/2010/main" val="1996549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I find very helpful for understanding how to interpret titer is understanding who they change with infection and over time, with and without treatment. This is what this graph shows.</a:t>
            </a:r>
          </a:p>
          <a:p>
            <a:endParaRPr lang="en-US" dirty="0"/>
          </a:p>
          <a:p>
            <a:r>
              <a:rPr lang="en-US" dirty="0"/>
              <a:t>So again, starting with treponemal titers, remember these will stay positive forever after infection – </a:t>
            </a:r>
            <a:r>
              <a:rPr lang="en-US" i="1" dirty="0"/>
              <a:t>look at graph. </a:t>
            </a:r>
            <a:r>
              <a:rPr lang="en-US" i="0" dirty="0"/>
              <a:t>For this reason they are used to identify a history of syphilis, but cannot distinguish past or current infection, or treatment success.</a:t>
            </a:r>
            <a:endParaRPr lang="en-US" i="1" dirty="0"/>
          </a:p>
          <a:p>
            <a:endParaRPr lang="en-US" i="1" dirty="0"/>
          </a:p>
          <a:p>
            <a:r>
              <a:rPr lang="en-US" i="0" dirty="0"/>
              <a:t>And non-treponemal titers go up with infection, then decline over time, both with and without treatment – </a:t>
            </a:r>
            <a:r>
              <a:rPr lang="en-US" i="1" dirty="0"/>
              <a:t>look at graph. </a:t>
            </a:r>
            <a:r>
              <a:rPr lang="en-US" i="0" dirty="0"/>
              <a:t>For this reason they can be used to distinguish past or current infection, and treatment success.</a:t>
            </a:r>
          </a:p>
        </p:txBody>
      </p:sp>
      <p:sp>
        <p:nvSpPr>
          <p:cNvPr id="4" name="Slide Number Placeholder 3"/>
          <p:cNvSpPr>
            <a:spLocks noGrp="1"/>
          </p:cNvSpPr>
          <p:nvPr>
            <p:ph type="sldNum" sz="quarter" idx="5"/>
          </p:nvPr>
        </p:nvSpPr>
        <p:spPr/>
        <p:txBody>
          <a:bodyPr/>
          <a:lstStyle/>
          <a:p>
            <a:fld id="{2BAE4E40-2BAA-0E4B-A84E-823860ACB033}" type="slidenum">
              <a:rPr lang="en-US" smtClean="0"/>
              <a:t>23</a:t>
            </a:fld>
            <a:endParaRPr lang="en-US"/>
          </a:p>
        </p:txBody>
      </p:sp>
    </p:spTree>
    <p:extLst>
      <p:ext uri="{BB962C8B-B14F-4D97-AF65-F5344CB8AC3E}">
        <p14:creationId xmlns:p14="http://schemas.microsoft.com/office/powerpoint/2010/main" val="150330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1: </a:t>
            </a:r>
            <a:r>
              <a:rPr lang="en-US" sz="1800" b="0" i="0" u="none" strike="noStrike" baseline="0" dirty="0">
                <a:solidFill>
                  <a:srgbClr val="000000"/>
                </a:solidFill>
                <a:latin typeface="Avenir"/>
              </a:rPr>
              <a:t>Fetal nonimmune hydrops noted in the transverse plane with evidence of fetal ascites and skin edema.</a:t>
            </a:r>
            <a:endParaRPr lang="en-US" dirty="0"/>
          </a:p>
          <a:p>
            <a:r>
              <a:rPr lang="en-US" dirty="0"/>
              <a:t>Image 2: </a:t>
            </a:r>
            <a:r>
              <a:rPr lang="en-US" sz="1800" b="0" i="0" u="none" strike="noStrike" baseline="0" dirty="0">
                <a:solidFill>
                  <a:srgbClr val="000000"/>
                </a:solidFill>
                <a:latin typeface="Avenir"/>
              </a:rPr>
              <a:t>Bowing of fetal long bones visible on prenatal ultrasound. </a:t>
            </a:r>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29</a:t>
            </a:fld>
            <a:endParaRPr lang="en-US"/>
          </a:p>
        </p:txBody>
      </p:sp>
    </p:spTree>
    <p:extLst>
      <p:ext uri="{BB962C8B-B14F-4D97-AF65-F5344CB8AC3E}">
        <p14:creationId xmlns:p14="http://schemas.microsoft.com/office/powerpoint/2010/main" val="318249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2022, 51 congenital syphilis cases (1.4%) were infant deaths, 231 cases (6.2%) were stillbirths, 1,421 cases (37.8%) were born alive with congenital syphilis-related signs or symptoms, 2,039 cases (54.3%) were born alive with no documented congenital syphilis-related signs or symptoms, and 13 cases (0.3%) were missing information on vital status.</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30</a:t>
            </a:fld>
            <a:endParaRPr lang="en-US"/>
          </a:p>
        </p:txBody>
      </p:sp>
    </p:spTree>
    <p:extLst>
      <p:ext uri="{BB962C8B-B14F-4D97-AF65-F5344CB8AC3E}">
        <p14:creationId xmlns:p14="http://schemas.microsoft.com/office/powerpoint/2010/main" val="168701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early manifestations, ss early as 2</a:t>
            </a:r>
            <a:r>
              <a:rPr lang="en-US" baseline="30000" dirty="0"/>
              <a:t>nd</a:t>
            </a:r>
            <a:r>
              <a:rPr lang="en-US" dirty="0"/>
              <a:t> trimester US screening, one may notice changes such as hydrops, IUGR, boney findings, hepatosplenomegaly. Infants may be born preterm and/or SGA as well.</a:t>
            </a:r>
          </a:p>
          <a:p>
            <a:endParaRPr lang="en-US" dirty="0"/>
          </a:p>
          <a:p>
            <a:r>
              <a:rPr lang="en-US" dirty="0"/>
              <a:t>After delivery, signs of CS may include… (read rest of slide)</a:t>
            </a:r>
          </a:p>
          <a:p>
            <a:endParaRPr lang="en-US" dirty="0"/>
          </a:p>
          <a:p>
            <a:r>
              <a:rPr lang="en-US" dirty="0"/>
              <a:t>Of note, lesions and nasal secretions are infectious.</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32</a:t>
            </a:fld>
            <a:endParaRPr lang="en-US"/>
          </a:p>
        </p:txBody>
      </p:sp>
    </p:spTree>
    <p:extLst>
      <p:ext uri="{BB962C8B-B14F-4D97-AF65-F5344CB8AC3E}">
        <p14:creationId xmlns:p14="http://schemas.microsoft.com/office/powerpoint/2010/main" val="273068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infants may have neurologic and bone findings including… (read slide)</a:t>
            </a:r>
          </a:p>
          <a:p>
            <a:endParaRPr lang="en-US" dirty="0"/>
          </a:p>
          <a:p>
            <a:r>
              <a:rPr lang="en-US" dirty="0"/>
              <a:t>Although </a:t>
            </a:r>
            <a:r>
              <a:rPr lang="en-US" dirty="0" err="1"/>
              <a:t>pseudoparalysis</a:t>
            </a:r>
            <a:r>
              <a:rPr lang="en-US" dirty="0"/>
              <a:t> may present like a neurologic disorder, it is actually due to pain from osteochondritis and periostitis.</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33</a:t>
            </a:fld>
            <a:endParaRPr lang="en-US"/>
          </a:p>
        </p:txBody>
      </p:sp>
    </p:spTree>
    <p:extLst>
      <p:ext uri="{BB962C8B-B14F-4D97-AF65-F5344CB8AC3E}">
        <p14:creationId xmlns:p14="http://schemas.microsoft.com/office/powerpoint/2010/main" val="295869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Pulmonary, cardiac, and gastrointestinal findings may include… (read slide)</a:t>
            </a:r>
          </a:p>
          <a:p>
            <a:pPr algn="l"/>
            <a:endParaRPr lang="en-US" dirty="0"/>
          </a:p>
          <a:p>
            <a:pPr algn="l"/>
            <a:r>
              <a:rPr lang="en-US" dirty="0"/>
              <a:t>Pneumonia alba (or ‘white pneumonia’) refers to the white fibrotic tissue that forms in the lung as seen in this photo.</a:t>
            </a:r>
          </a:p>
          <a:p>
            <a:pPr algn="l"/>
            <a:endParaRPr lang="en-US" dirty="0"/>
          </a:p>
          <a:p>
            <a:pPr algn="l"/>
            <a:r>
              <a:rPr lang="en-US" dirty="0"/>
              <a:t>While not listed here, lab findings may include </a:t>
            </a:r>
            <a:r>
              <a:rPr lang="en-US" sz="1800" b="0" i="0" u="none" strike="noStrike" baseline="0" dirty="0">
                <a:latin typeface="AdvPSA334"/>
              </a:rPr>
              <a:t>anemia, thrombocytopenia; hypoglycemia; liver transaminitis and direct hyperbilirubinemia; cerebrospinal fluid pleocytosis, elevated protein content, reactive VDRL test.</a:t>
            </a:r>
            <a:endParaRPr lang="en-US" dirty="0"/>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34</a:t>
            </a:fld>
            <a:endParaRPr lang="en-US"/>
          </a:p>
        </p:txBody>
      </p:sp>
    </p:spTree>
    <p:extLst>
      <p:ext uri="{BB962C8B-B14F-4D97-AF65-F5344CB8AC3E}">
        <p14:creationId xmlns:p14="http://schemas.microsoft.com/office/powerpoint/2010/main" val="134378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72090-1798-4D1E-B101-59097F656F7A}" type="slidenum">
              <a:rPr lang="en-US" smtClean="0"/>
              <a:t>2</a:t>
            </a:fld>
            <a:endParaRPr lang="en-US"/>
          </a:p>
        </p:txBody>
      </p:sp>
    </p:spTree>
    <p:extLst>
      <p:ext uri="{BB962C8B-B14F-4D97-AF65-F5344CB8AC3E}">
        <p14:creationId xmlns:p14="http://schemas.microsoft.com/office/powerpoint/2010/main" val="1620395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not spend a lot of time discussing late manifestations of CS, as CS is often recognized before these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late manifestations of CN – these are just some of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Interstitial keratitis – corneal scarring due to chronic inflammation of the stroma; causes fogging of the cornea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a:t>
            </a:r>
            <a:r>
              <a:rPr lang="en-US" baseline="30000" dirty="0"/>
              <a:t>th</a:t>
            </a:r>
            <a:r>
              <a:rPr lang="en-US" dirty="0"/>
              <a:t> CN deafness – due to osteochondritis affecting the </a:t>
            </a:r>
            <a:r>
              <a:rPr lang="en-US" dirty="0" err="1"/>
              <a:t>otic</a:t>
            </a:r>
            <a:r>
              <a:rPr lang="en-US" dirty="0"/>
              <a:t> capsule.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Dental – </a:t>
            </a:r>
            <a:r>
              <a:rPr lang="en-US" dirty="0" err="1"/>
              <a:t>syphilic</a:t>
            </a:r>
            <a:r>
              <a:rPr lang="en-US" dirty="0"/>
              <a:t> vasculitis around the time of birth affects the tooth buds causing these manifestations.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Hutchinson teeth - </a:t>
            </a:r>
            <a:r>
              <a:rPr lang="en-US" sz="1200" dirty="0"/>
              <a:t>Peg-shaped &amp; notched central incisors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Mulberry molars - </a:t>
            </a:r>
            <a:r>
              <a:rPr lang="en-US" sz="1200" dirty="0" err="1"/>
              <a:t>Multicuspid</a:t>
            </a:r>
            <a:r>
              <a:rPr lang="en-US" sz="1200" dirty="0"/>
              <a:t> first molars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Skeletal – due to prolonged periosteal reaction causing changes in bone shape.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Saber shins - </a:t>
            </a:r>
            <a:r>
              <a:rPr lang="en-US" sz="1200" dirty="0"/>
              <a:t>Anterior bowing of the shins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dirty="0" err="1"/>
              <a:t>Clutton</a:t>
            </a:r>
            <a:r>
              <a:rPr lang="en-US" sz="1200" dirty="0"/>
              <a:t> - Symmetric painless swelling of the knees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Facial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rhagades -  Fissures and scaring around body orifices</a:t>
            </a:r>
            <a:endParaRPr lang="en-US" dirty="0"/>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35</a:t>
            </a:fld>
            <a:endParaRPr lang="en-US"/>
          </a:p>
        </p:txBody>
      </p:sp>
    </p:spTree>
    <p:extLst>
      <p:ext uri="{BB962C8B-B14F-4D97-AF65-F5344CB8AC3E}">
        <p14:creationId xmlns:p14="http://schemas.microsoft.com/office/powerpoint/2010/main" val="850348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Parkland Memorial Hospital and Children’s Medical Center from 1984 to 2002. Prospective, single site, cohort study of all cases of syphilis among mothers and their infants from 1984 to 2002. The diagnosis of congenital syphilis was determined using IgM immunoblotting, polymerase chain reaction, and RIT of fetal or infant specimens in addition to clinical, laboratory, and radiographic criteria. Data were retrospectively reviewed to ascertain fetal and neonatal mortality.</a:t>
            </a:r>
          </a:p>
        </p:txBody>
      </p:sp>
      <p:sp>
        <p:nvSpPr>
          <p:cNvPr id="4" name="Slide Number Placeholder 3"/>
          <p:cNvSpPr>
            <a:spLocks noGrp="1"/>
          </p:cNvSpPr>
          <p:nvPr>
            <p:ph type="sldNum" sz="quarter" idx="5"/>
          </p:nvPr>
        </p:nvSpPr>
        <p:spPr/>
        <p:txBody>
          <a:bodyPr/>
          <a:lstStyle/>
          <a:p>
            <a:fld id="{D61B9F1F-7313-BF48-B383-1CB5907DC841}" type="slidenum">
              <a:rPr lang="en-US" smtClean="0"/>
              <a:t>36</a:t>
            </a:fld>
            <a:endParaRPr lang="en-US"/>
          </a:p>
        </p:txBody>
      </p:sp>
    </p:spTree>
    <p:extLst>
      <p:ext uri="{BB962C8B-B14F-4D97-AF65-F5344CB8AC3E}">
        <p14:creationId xmlns:p14="http://schemas.microsoft.com/office/powerpoint/2010/main" val="2647826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Pregnant patients should be treated with the penicillin regimen appropriate for their stage of infection (see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Type-1 allergy can be confirmed with skin testing; consult an allergist.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experts recommend a 2nd dose of benzathine penicillin G 2.4 mu IM ( 7 days after 1st dose in early syphilis for pregnant people) – for early syphilis. The is expert opinion and there are not great guidelines around it – some situations in which to consider include diagnosis after 28 weeks GA (due to changing pharmacokinetics) and/or in the presence of US findings of CS. It may also depend on where you are geographically and whether you have a </a:t>
            </a:r>
            <a:r>
              <a:rPr lang="en-US" dirty="0" err="1"/>
              <a:t>Bicillin</a:t>
            </a:r>
            <a:r>
              <a:rPr lang="en-US" dirty="0"/>
              <a:t> shortage.</a:t>
            </a: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Doxycycline is not an option in pregnancy (category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40</a:t>
            </a:fld>
            <a:endParaRPr lang="en-US"/>
          </a:p>
        </p:txBody>
      </p:sp>
    </p:spTree>
    <p:extLst>
      <p:ext uri="{BB962C8B-B14F-4D97-AF65-F5344CB8AC3E}">
        <p14:creationId xmlns:p14="http://schemas.microsoft.com/office/powerpoint/2010/main" val="3330043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 injection volumes are higher for </a:t>
            </a:r>
            <a:r>
              <a:rPr lang="en-US" dirty="0" err="1"/>
              <a:t>extencilline</a:t>
            </a:r>
            <a:r>
              <a:rPr lang="en-US" dirty="0"/>
              <a:t> so consider splitting to give multiple smaller volume injections.</a:t>
            </a:r>
          </a:p>
        </p:txBody>
      </p:sp>
      <p:sp>
        <p:nvSpPr>
          <p:cNvPr id="4" name="Slide Number Placeholder 3"/>
          <p:cNvSpPr>
            <a:spLocks noGrp="1"/>
          </p:cNvSpPr>
          <p:nvPr>
            <p:ph type="sldNum" sz="quarter" idx="5"/>
          </p:nvPr>
        </p:nvSpPr>
        <p:spPr/>
        <p:txBody>
          <a:bodyPr/>
          <a:lstStyle/>
          <a:p>
            <a:fld id="{D61B9F1F-7313-BF48-B383-1CB5907DC841}" type="slidenum">
              <a:rPr lang="en-US" smtClean="0"/>
              <a:t>41</a:t>
            </a:fld>
            <a:endParaRPr lang="en-US"/>
          </a:p>
        </p:txBody>
      </p:sp>
    </p:spTree>
    <p:extLst>
      <p:ext uri="{BB962C8B-B14F-4D97-AF65-F5344CB8AC3E}">
        <p14:creationId xmlns:p14="http://schemas.microsoft.com/office/powerpoint/2010/main" val="817573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000000"/>
                </a:solidFill>
                <a:effectLst/>
                <a:latin typeface="Open Sans" panose="020B0606030504020204" pitchFamily="34" charset="0"/>
              </a:rPr>
              <a:t>For those being treated for late latent syphilis, 3 injections are required. Per CDC guidelines… (read slide)</a:t>
            </a:r>
          </a:p>
          <a:p>
            <a:endParaRPr lang="en-US" i="0" dirty="0">
              <a:solidFill>
                <a:srgbClr val="000000"/>
              </a:solidFill>
              <a:effectLst/>
              <a:latin typeface="Open Sans" panose="020B0606030504020204" pitchFamily="34" charset="0"/>
            </a:endParaRPr>
          </a:p>
          <a:p>
            <a:r>
              <a:rPr lang="en-US" i="0" dirty="0">
                <a:solidFill>
                  <a:srgbClr val="000000"/>
                </a:solidFill>
                <a:effectLst/>
                <a:latin typeface="Open Sans" panose="020B0606030504020204" pitchFamily="34" charset="0"/>
              </a:rPr>
              <a:t>If a pregnant person does not return for the next dose on day 7, every effort should be made to contact them and link them to care within 2 days</a:t>
            </a:r>
          </a:p>
          <a:p>
            <a:endParaRPr lang="en-US"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an FYI - CDC allows for up to 9 days between doses, but recent research suggests the risk of CS increases when 9 or more days lapse (</a:t>
            </a:r>
            <a:r>
              <a:rPr lang="en-US" dirty="0">
                <a:hlinkClick r:id="rId3"/>
              </a:rPr>
              <a:t>Johnson et al, 2023</a:t>
            </a:r>
            <a:r>
              <a:rPr lang="en-US" dirty="0"/>
              <a:t>). This has resulted in some states narrowing the treatment window to 8 days.</a:t>
            </a:r>
            <a:endParaRPr lang="en-US" i="0" dirty="0">
              <a:solidFill>
                <a:srgbClr val="000000"/>
              </a:solidFill>
              <a:effectLst/>
              <a:latin typeface="Open Sans" panose="020B0606030504020204" pitchFamily="34" charset="0"/>
            </a:endParaRPr>
          </a:p>
          <a:p>
            <a:endParaRPr lang="en-US"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42</a:t>
            </a:fld>
            <a:endParaRPr lang="en-US"/>
          </a:p>
        </p:txBody>
      </p:sp>
    </p:spTree>
    <p:extLst>
      <p:ext uri="{BB962C8B-B14F-4D97-AF65-F5344CB8AC3E}">
        <p14:creationId xmlns:p14="http://schemas.microsoft.com/office/powerpoint/2010/main" val="2274146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48</a:t>
            </a:fld>
            <a:endParaRPr lang="en-US"/>
          </a:p>
        </p:txBody>
      </p:sp>
    </p:spTree>
    <p:extLst>
      <p:ext uri="{BB962C8B-B14F-4D97-AF65-F5344CB8AC3E}">
        <p14:creationId xmlns:p14="http://schemas.microsoft.com/office/powerpoint/2010/main" val="2834515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w Cen MT" panose="020B0602020104020603" pitchFamily="34" charset="0"/>
              </a:rPr>
              <a:t>† Cerebrospinal Fluid (CSF) test results obtained during the neonatal period can be difficult to interpret; normal values differ by gestational age and are higher in preterm infants. </a:t>
            </a:r>
          </a:p>
          <a:p>
            <a:r>
              <a:rPr lang="en-US" sz="1200" dirty="0">
                <a:latin typeface="Tw Cen MT" panose="020B0602020104020603" pitchFamily="34" charset="0"/>
              </a:rPr>
              <a:t>‡ Alternative: Procaine penicillin G 50,000 units/kg/dose IM in a single daily dose for 10 days</a:t>
            </a:r>
          </a:p>
          <a:p>
            <a:r>
              <a:rPr lang="en-US" sz="1200" dirty="0">
                <a:latin typeface="Tw Cen MT" panose="020B0602020104020603" pitchFamily="34" charset="0"/>
              </a:rPr>
              <a:t>§ Benzathine Penicillin G (BPG or </a:t>
            </a:r>
            <a:r>
              <a:rPr lang="en-US" sz="1200" dirty="0" err="1">
                <a:latin typeface="Tw Cen MT" panose="020B0602020104020603" pitchFamily="34" charset="0"/>
              </a:rPr>
              <a:t>Bicillin</a:t>
            </a:r>
            <a:r>
              <a:rPr lang="en-US" sz="1200" dirty="0">
                <a:latin typeface="Tw Cen MT" panose="020B0602020104020603" pitchFamily="34" charset="0"/>
              </a:rPr>
              <a:t>-LA), administered according to stage of disease and initiated at least 30 days prior to delivery is the only adequate treatment for syphilis during pregnancy.</a:t>
            </a:r>
          </a:p>
          <a:p>
            <a:r>
              <a:rPr lang="en-US" sz="1200" dirty="0">
                <a:latin typeface="Tw Cen MT" panose="020B0602020104020603" pitchFamily="34" charset="0"/>
              </a:rPr>
              <a:t>II Evaluation is not necessary if a 10-day course of parenteral therapy is administered, although such evaluations might be useful. If the neonate’s nontreponemal test is nonreactive and the mother’s risk for untreated syphilis is low, a single IM dose of BPG can be considered without evaluation.</a:t>
            </a:r>
          </a:p>
          <a:p>
            <a:r>
              <a:rPr lang="en-US" sz="1200" dirty="0">
                <a:latin typeface="Tw Cen MT" panose="020B0602020104020603" pitchFamily="34" charset="0"/>
              </a:rPr>
              <a:t>¶ All neonates with reactive nontreponemal tests should receive careful follow-up examinations and serologic testing (i.e., a nontreponemal test) every 2–3 months until the test becomes nonreactive. Neonates with a negative nontreponemal test at birth whose mothers were </a:t>
            </a:r>
            <a:r>
              <a:rPr lang="en-US" sz="1200" dirty="0" err="1">
                <a:latin typeface="Tw Cen MT" panose="020B0602020104020603" pitchFamily="34" charset="0"/>
              </a:rPr>
              <a:t>seroreactive</a:t>
            </a:r>
            <a:r>
              <a:rPr lang="en-US" sz="1200" dirty="0">
                <a:latin typeface="Tw Cen MT" panose="020B0602020104020603" pitchFamily="34" charset="0"/>
              </a:rPr>
              <a:t> at delivery should be retested at 3 months to rule out serologically negative incubating congenital syphilis at the time of birth. </a:t>
            </a:r>
          </a:p>
          <a:p>
            <a:r>
              <a:rPr lang="en-US" sz="1200" dirty="0">
                <a:latin typeface="Tw Cen MT" panose="020B0602020104020603" pitchFamily="34" charset="0"/>
              </a:rPr>
              <a:t>FOR MORE INFORMATION ABOUT SCENARIO 4 MANAGEMENT, TREATMENT OF SYPHILIS IN PREGNANCY, NEONATAL CSF INTERPRETATION, AND CS INFANT FOLLOW-UP, PLEASE REFER TO THE CDC 2021 STI TREATMENT GUIDELINES.</a:t>
            </a:r>
            <a:r>
              <a:rPr lang="en-US" sz="1200" dirty="0">
                <a:solidFill>
                  <a:schemeClr val="accent1"/>
                </a:solidFill>
                <a:latin typeface="Tw Cen MT" panose="020B0602020104020603" pitchFamily="34" charset="0"/>
              </a:rPr>
              <a:t> `</a:t>
            </a:r>
            <a:endParaRPr lang="en-US" sz="1200"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49</a:t>
            </a:fld>
            <a:endParaRPr lang="en-US"/>
          </a:p>
        </p:txBody>
      </p:sp>
    </p:spTree>
    <p:extLst>
      <p:ext uri="{BB962C8B-B14F-4D97-AF65-F5344CB8AC3E}">
        <p14:creationId xmlns:p14="http://schemas.microsoft.com/office/powerpoint/2010/main" val="131367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w Cen MT" panose="020B0602020104020603" pitchFamily="34" charset="0"/>
              </a:rPr>
              <a:t>† CSF test results obtained during the neonatal period can be difficult to interpret; normal values differ by gestational age and are higher in preterm infants. </a:t>
            </a:r>
          </a:p>
          <a:p>
            <a:r>
              <a:rPr lang="en-US" sz="1200" dirty="0">
                <a:latin typeface="Tw Cen MT" panose="020B0602020104020603" pitchFamily="34" charset="0"/>
              </a:rPr>
              <a:t>‡ Alternative: Procaine penicillin G 50,000 units/kg/dose IM in a single daily dose for 10 days</a:t>
            </a:r>
          </a:p>
          <a:p>
            <a:r>
              <a:rPr lang="en-US" sz="1200" dirty="0">
                <a:latin typeface="Tw Cen MT" panose="020B0602020104020603" pitchFamily="34" charset="0"/>
              </a:rPr>
              <a:t>§ Benzathine Penicillin G (BPG or </a:t>
            </a:r>
            <a:r>
              <a:rPr lang="en-US" sz="1200" dirty="0" err="1">
                <a:latin typeface="Tw Cen MT" panose="020B0602020104020603" pitchFamily="34" charset="0"/>
              </a:rPr>
              <a:t>Bicillin</a:t>
            </a:r>
            <a:r>
              <a:rPr lang="en-US" sz="1200" dirty="0">
                <a:latin typeface="Tw Cen MT" panose="020B0602020104020603" pitchFamily="34" charset="0"/>
              </a:rPr>
              <a:t>-LA), administered according to stage of disease and initiated at least 30 days prior to delivery is the only adequate treatment for syphilis during pregnancy.</a:t>
            </a:r>
          </a:p>
          <a:p>
            <a:r>
              <a:rPr lang="en-US" sz="1200" dirty="0">
                <a:latin typeface="Tw Cen MT" panose="020B0602020104020603" pitchFamily="34" charset="0"/>
              </a:rPr>
              <a:t>II Evaluation is not necessary if a 10-day course of parenteral therapy is administered, although such evaluations might be useful. If the neonate’s nontreponemal test is nonreactive and the mother’s risk for untreated syphilis is low, a single IM dose of BPG can be considered without evaluation.</a:t>
            </a:r>
          </a:p>
          <a:p>
            <a:r>
              <a:rPr lang="en-US" sz="1200" dirty="0">
                <a:latin typeface="Tw Cen MT" panose="020B0602020104020603" pitchFamily="34" charset="0"/>
              </a:rPr>
              <a:t>¶ All neonates with reactive nontreponemal tests should receive careful follow-up examinations and serologic testing (i.e., a nontreponemal test) every 2–3 months until the test becomes nonreactive. Neonates with a negative nontreponemal test at birth whose mothers were </a:t>
            </a:r>
            <a:r>
              <a:rPr lang="en-US" sz="1200" dirty="0" err="1">
                <a:latin typeface="Tw Cen MT" panose="020B0602020104020603" pitchFamily="34" charset="0"/>
              </a:rPr>
              <a:t>seroreactive</a:t>
            </a:r>
            <a:r>
              <a:rPr lang="en-US" sz="1200" dirty="0">
                <a:latin typeface="Tw Cen MT" panose="020B0602020104020603" pitchFamily="34" charset="0"/>
              </a:rPr>
              <a:t> at delivery should be retested at 3 months to rule out serologically negative incubating congenital syphilis at the time of birth. </a:t>
            </a:r>
          </a:p>
          <a:p>
            <a:r>
              <a:rPr lang="en-US" sz="1200" dirty="0">
                <a:latin typeface="Tw Cen MT" panose="020B0602020104020603" pitchFamily="34" charset="0"/>
              </a:rPr>
              <a:t>FOR MORE INFORMATION ABOUT SCENARIO 4 MANAGEMENT, TREATMENT OF SYPHILIS IN PREGNANCY, NEONATAL CSF INTERPRETATION, AND CS INFANT FOLLOW-UP, PLEASE REFER TO THE CDC 2021 STI TREATMENT GUIDELINES.</a:t>
            </a:r>
            <a:r>
              <a:rPr lang="en-US" sz="1200" dirty="0">
                <a:solidFill>
                  <a:schemeClr val="accent1"/>
                </a:solidFill>
                <a:latin typeface="Tw Cen MT" panose="020B0602020104020603" pitchFamily="34" charset="0"/>
              </a:rPr>
              <a:t> `</a:t>
            </a:r>
            <a:endParaRPr lang="en-US" sz="1200"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50</a:t>
            </a:fld>
            <a:endParaRPr lang="en-US"/>
          </a:p>
        </p:txBody>
      </p:sp>
    </p:spTree>
    <p:extLst>
      <p:ext uri="{BB962C8B-B14F-4D97-AF65-F5344CB8AC3E}">
        <p14:creationId xmlns:p14="http://schemas.microsoft.com/office/powerpoint/2010/main" val="726877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work-up or treatment needed. </a:t>
            </a:r>
          </a:p>
        </p:txBody>
      </p:sp>
      <p:sp>
        <p:nvSpPr>
          <p:cNvPr id="4" name="Slide Number Placeholder 3"/>
          <p:cNvSpPr>
            <a:spLocks noGrp="1"/>
          </p:cNvSpPr>
          <p:nvPr>
            <p:ph type="sldNum" sz="quarter" idx="5"/>
          </p:nvPr>
        </p:nvSpPr>
        <p:spPr/>
        <p:txBody>
          <a:bodyPr/>
          <a:lstStyle/>
          <a:p>
            <a:fld id="{D61B9F1F-7313-BF48-B383-1CB5907DC841}" type="slidenum">
              <a:rPr lang="en-US" smtClean="0"/>
              <a:t>51</a:t>
            </a:fld>
            <a:endParaRPr lang="en-US"/>
          </a:p>
        </p:txBody>
      </p:sp>
    </p:spTree>
    <p:extLst>
      <p:ext uri="{BB962C8B-B14F-4D97-AF65-F5344CB8AC3E}">
        <p14:creationId xmlns:p14="http://schemas.microsoft.com/office/powerpoint/2010/main" val="758252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adults treated for syphilis, infants treated for CS should have close laboratory follow-up. The frequency and duration for RPR depends on the scenario the infant was categorized as, their RPR status at delivery, and their treatment received. Starting with infants who had a reactive RPR and were treated with BPG (scenario 1 or 2)… read slide.</a:t>
            </a:r>
          </a:p>
          <a:p>
            <a:endParaRPr lang="en-US" dirty="0"/>
          </a:p>
          <a:p>
            <a:r>
              <a:rPr lang="en-US" dirty="0"/>
              <a:t>Is the infant has a reactive titer and is not treated (Scenario 3 or 4) then… (read slide). The reason the cut off is more strict in this case is that any maternal RPR antibodies should not be in the infant at 6 months, so if they persist this would indicate an infection in the infant.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infants have a non-reactive RPR, but there is still concern for CS due to maternal history. Even in these cases as repeat RPR should be done at 3 months to ensure the neonate was not incubating syphilis.</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54</a:t>
            </a:fld>
            <a:endParaRPr lang="en-US"/>
          </a:p>
        </p:txBody>
      </p:sp>
    </p:spTree>
    <p:extLst>
      <p:ext uri="{BB962C8B-B14F-4D97-AF65-F5344CB8AC3E}">
        <p14:creationId xmlns:p14="http://schemas.microsoft.com/office/powerpoint/2010/main" val="386713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4B72090-1798-4D1E-B101-59097F656F7A}" type="slidenum">
              <a:rPr lang="en-US" smtClean="0"/>
              <a:t>3</a:t>
            </a:fld>
            <a:endParaRPr lang="en-US"/>
          </a:p>
        </p:txBody>
      </p:sp>
    </p:spTree>
    <p:extLst>
      <p:ext uri="{BB962C8B-B14F-4D97-AF65-F5344CB8AC3E}">
        <p14:creationId xmlns:p14="http://schemas.microsoft.com/office/powerpoint/2010/main" val="1238848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before, even when an infant’s RPR is non-reactive at delivery we want to retest at 3 months of age to rule out incubating syphilis. Very rarely, this may identify a case of congenital syphilis that was incubating at delivery. Additionally, there may be situations in which the concern for CS arises after the neonate is discharged from the hospital and &gt; 30 days old – such as cases in which screening was not performed at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RPR is newly reactive in either of these cases, work-up should include: (read slide starting at CSF analysis…)</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55</a:t>
            </a:fld>
            <a:endParaRPr lang="en-US"/>
          </a:p>
        </p:txBody>
      </p:sp>
    </p:spTree>
    <p:extLst>
      <p:ext uri="{BB962C8B-B14F-4D97-AF65-F5344CB8AC3E}">
        <p14:creationId xmlns:p14="http://schemas.microsoft.com/office/powerpoint/2010/main" val="1333973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 infant or child is treated for syphilis after the neonatal period, they should have close follow-up. This follow-up should include: (read slide)</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57</a:t>
            </a:fld>
            <a:endParaRPr lang="en-US"/>
          </a:p>
        </p:txBody>
      </p:sp>
    </p:spTree>
    <p:extLst>
      <p:ext uri="{BB962C8B-B14F-4D97-AF65-F5344CB8AC3E}">
        <p14:creationId xmlns:p14="http://schemas.microsoft.com/office/powerpoint/2010/main" val="4293041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In 2022, there were a total of 3,755 cases of congenital syphilis reported for a rate of 102.5 per 100,000 live births.</a:t>
            </a:r>
          </a:p>
          <a:p>
            <a:pPr marL="0" lvl="0" indent="0">
              <a:buNone/>
            </a:pPr>
            <a:endParaRPr lang="en-US" dirty="0"/>
          </a:p>
          <a:p>
            <a:pPr marL="0" lvl="0" indent="0">
              <a:buNone/>
            </a:pPr>
            <a:r>
              <a:rPr lang="en-US" dirty="0"/>
              <a:t>In 2022, the most common missed prevention opportunity among birthing parents of infants with congenital syphilis was </a:t>
            </a:r>
            <a:r>
              <a:rPr lang="en-US" b="1" dirty="0"/>
              <a:t>inadequate treatment</a:t>
            </a:r>
            <a:r>
              <a:rPr lang="en-US" dirty="0"/>
              <a:t> (n = 1,492; 39.7%), followed by </a:t>
            </a:r>
            <a:r>
              <a:rPr lang="en-US" b="1" dirty="0"/>
              <a:t>no documented timely test </a:t>
            </a:r>
            <a:r>
              <a:rPr lang="en-US" dirty="0"/>
              <a:t>(n = 1,319; 35.1%).</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59</a:t>
            </a:fld>
            <a:endParaRPr lang="en-US"/>
          </a:p>
        </p:txBody>
      </p:sp>
    </p:spTree>
    <p:extLst>
      <p:ext uri="{BB962C8B-B14F-4D97-AF65-F5344CB8AC3E}">
        <p14:creationId xmlns:p14="http://schemas.microsoft.com/office/powerpoint/2010/main" val="1932118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a:hlinkClick r:id="rId3"/>
              </a:rPr>
              <a:t>Healthy People 2030 goal</a:t>
            </a:r>
            <a:r>
              <a:rPr lang="en-US" dirty="0"/>
              <a:t> for reducing the rate of primary and secondary syphilis among women aged 15–44 years is </a:t>
            </a:r>
            <a:r>
              <a:rPr lang="en-US" b="1" dirty="0"/>
              <a:t>4.6 per 100,000 people</a:t>
            </a:r>
            <a:r>
              <a:rPr lang="en-US" dirty="0"/>
              <a:t>. This goal can provide a threshold for </a:t>
            </a:r>
            <a:r>
              <a:rPr lang="en-US" dirty="0">
                <a:hlinkClick r:id="rId4"/>
              </a:rPr>
              <a:t>geography-based syphilis screening efforts for all sexually active people</a:t>
            </a:r>
            <a:r>
              <a:rPr lang="en-US" dirty="0"/>
              <a:t>.</a:t>
            </a:r>
          </a:p>
          <a:p>
            <a:endParaRPr lang="en-US" dirty="0"/>
          </a:p>
          <a:p>
            <a:r>
              <a:rPr lang="en-US" dirty="0"/>
              <a:t>The county-level map below shows counties above and below this rate and can be an important tool for providers as they consider their syphilis screening efforts.</a:t>
            </a:r>
          </a:p>
          <a:p>
            <a:endParaRPr lang="en-US" dirty="0"/>
          </a:p>
          <a:p>
            <a:r>
              <a:rPr lang="en-US" dirty="0"/>
              <a:t>When zooming in on NM – this is what we see by county… (look at map)</a:t>
            </a:r>
          </a:p>
        </p:txBody>
      </p:sp>
      <p:sp>
        <p:nvSpPr>
          <p:cNvPr id="4" name="Slide Number Placeholder 3"/>
          <p:cNvSpPr>
            <a:spLocks noGrp="1"/>
          </p:cNvSpPr>
          <p:nvPr>
            <p:ph type="sldNum" sz="quarter" idx="5"/>
          </p:nvPr>
        </p:nvSpPr>
        <p:spPr/>
        <p:txBody>
          <a:bodyPr/>
          <a:lstStyle/>
          <a:p>
            <a:fld id="{D61B9F1F-7313-BF48-B383-1CB5907DC841}" type="slidenum">
              <a:rPr lang="en-US" smtClean="0"/>
              <a:t>61</a:t>
            </a:fld>
            <a:endParaRPr lang="en-US"/>
          </a:p>
        </p:txBody>
      </p:sp>
    </p:spTree>
    <p:extLst>
      <p:ext uri="{BB962C8B-B14F-4D97-AF65-F5344CB8AC3E}">
        <p14:creationId xmlns:p14="http://schemas.microsoft.com/office/powerpoint/2010/main" val="1745577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62</a:t>
            </a:fld>
            <a:endParaRPr lang="en-US"/>
          </a:p>
        </p:txBody>
      </p:sp>
    </p:spTree>
    <p:extLst>
      <p:ext uri="{BB962C8B-B14F-4D97-AF65-F5344CB8AC3E}">
        <p14:creationId xmlns:p14="http://schemas.microsoft.com/office/powerpoint/2010/main" val="3286825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63</a:t>
            </a:fld>
            <a:endParaRPr lang="en-US"/>
          </a:p>
        </p:txBody>
      </p:sp>
    </p:spTree>
    <p:extLst>
      <p:ext uri="{BB962C8B-B14F-4D97-AF65-F5344CB8AC3E}">
        <p14:creationId xmlns:p14="http://schemas.microsoft.com/office/powerpoint/2010/main" val="3986038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64</a:t>
            </a:fld>
            <a:endParaRPr lang="en-US"/>
          </a:p>
        </p:txBody>
      </p:sp>
    </p:spTree>
    <p:extLst>
      <p:ext uri="{BB962C8B-B14F-4D97-AF65-F5344CB8AC3E}">
        <p14:creationId xmlns:p14="http://schemas.microsoft.com/office/powerpoint/2010/main" val="3296189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67</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68</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72090-1798-4D1E-B101-59097F656F7A}" type="slidenum">
              <a:rPr lang="en-US" smtClean="0"/>
              <a:t>4</a:t>
            </a:fld>
            <a:endParaRPr lang="en-US"/>
          </a:p>
        </p:txBody>
      </p:sp>
    </p:spTree>
    <p:extLst>
      <p:ext uri="{BB962C8B-B14F-4D97-AF65-F5344CB8AC3E}">
        <p14:creationId xmlns:p14="http://schemas.microsoft.com/office/powerpoint/2010/main" val="370362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 Per 100,000</a:t>
            </a:r>
          </a:p>
          <a:p>
            <a:pPr marL="0" indent="0">
              <a:buNone/>
            </a:pPr>
            <a:r>
              <a:rPr lang="en-US" sz="1200" dirty="0"/>
              <a:t>† Log scale</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8</a:t>
            </a:fld>
            <a:endParaRPr lang="en-US"/>
          </a:p>
        </p:txBody>
      </p:sp>
    </p:spTree>
    <p:extLst>
      <p:ext uri="{BB962C8B-B14F-4D97-AF65-F5344CB8AC3E}">
        <p14:creationId xmlns:p14="http://schemas.microsoft.com/office/powerpoint/2010/main" val="278251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 100,000</a:t>
            </a:r>
          </a:p>
          <a:p>
            <a:r>
              <a:rPr lang="en-US" b="1" dirty="0"/>
              <a:t>ACRONYMS:</a:t>
            </a:r>
            <a:r>
              <a:rPr lang="en-US" dirty="0"/>
              <a:t> CS = Congenital syphilis; P&amp;S = Primary and secondary syphilis</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9</a:t>
            </a:fld>
            <a:endParaRPr lang="en-US"/>
          </a:p>
        </p:txBody>
      </p:sp>
    </p:spTree>
    <p:extLst>
      <p:ext uri="{BB962C8B-B14F-4D97-AF65-F5344CB8AC3E}">
        <p14:creationId xmlns:p14="http://schemas.microsoft.com/office/powerpoint/2010/main" val="129300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epidemiology team at the New Mexico DOH for pulling together NM’s CS data for me to present as well.</a:t>
            </a:r>
          </a:p>
          <a:p>
            <a:endParaRPr lang="en-US" dirty="0"/>
          </a:p>
          <a:p>
            <a:r>
              <a:rPr lang="en-US" dirty="0"/>
              <a:t>Early syphilis – primary, secondary, and early latent</a:t>
            </a:r>
          </a:p>
        </p:txBody>
      </p:sp>
      <p:sp>
        <p:nvSpPr>
          <p:cNvPr id="4" name="Slide Number Placeholder 3"/>
          <p:cNvSpPr>
            <a:spLocks noGrp="1"/>
          </p:cNvSpPr>
          <p:nvPr>
            <p:ph type="sldNum" sz="quarter" idx="5"/>
          </p:nvPr>
        </p:nvSpPr>
        <p:spPr/>
        <p:txBody>
          <a:bodyPr/>
          <a:lstStyle/>
          <a:p>
            <a:fld id="{D61B9F1F-7313-BF48-B383-1CB5907DC841}" type="slidenum">
              <a:rPr lang="en-US" smtClean="0"/>
              <a:t>10</a:t>
            </a:fld>
            <a:endParaRPr lang="en-US"/>
          </a:p>
        </p:txBody>
      </p:sp>
    </p:spTree>
    <p:extLst>
      <p:ext uri="{BB962C8B-B14F-4D97-AF65-F5344CB8AC3E}">
        <p14:creationId xmlns:p14="http://schemas.microsoft.com/office/powerpoint/2010/main" val="207227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710 = primary syphilis</a:t>
            </a:r>
          </a:p>
          <a:p>
            <a:r>
              <a:rPr lang="en-US" dirty="0"/>
              <a:t>720 = secondary syphilis</a:t>
            </a:r>
          </a:p>
          <a:p>
            <a:r>
              <a:rPr lang="en-US" dirty="0"/>
              <a:t>730 = early latent syphilis</a:t>
            </a:r>
          </a:p>
          <a:p>
            <a:r>
              <a:rPr lang="en-US" dirty="0"/>
              <a:t>790 = CS</a:t>
            </a:r>
          </a:p>
        </p:txBody>
      </p:sp>
      <p:sp>
        <p:nvSpPr>
          <p:cNvPr id="4" name="Slide Number Placeholder 3"/>
          <p:cNvSpPr>
            <a:spLocks noGrp="1"/>
          </p:cNvSpPr>
          <p:nvPr>
            <p:ph type="sldNum" sz="quarter" idx="5"/>
          </p:nvPr>
        </p:nvSpPr>
        <p:spPr/>
        <p:txBody>
          <a:bodyPr/>
          <a:lstStyle/>
          <a:p>
            <a:fld id="{D61B9F1F-7313-BF48-B383-1CB5907DC841}" type="slidenum">
              <a:rPr lang="en-US" smtClean="0"/>
              <a:t>11</a:t>
            </a:fld>
            <a:endParaRPr lang="en-US"/>
          </a:p>
        </p:txBody>
      </p:sp>
    </p:spTree>
    <p:extLst>
      <p:ext uri="{BB962C8B-B14F-4D97-AF65-F5344CB8AC3E}">
        <p14:creationId xmlns:p14="http://schemas.microsoft.com/office/powerpoint/2010/main" val="129941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 100,000</a:t>
            </a:r>
          </a:p>
          <a:p>
            <a:r>
              <a:rPr lang="en-US" b="1" dirty="0"/>
              <a:t>ACRONYMS:</a:t>
            </a:r>
            <a:r>
              <a:rPr lang="en-US" dirty="0"/>
              <a:t> AI/AN = American Indians/Alaska Natives; NHOPI = Native Hawaiians/Other Pacific Islanders</a:t>
            </a:r>
          </a:p>
          <a:p>
            <a:endParaRPr lang="en-US" dirty="0"/>
          </a:p>
        </p:txBody>
      </p:sp>
      <p:sp>
        <p:nvSpPr>
          <p:cNvPr id="4" name="Slide Number Placeholder 3"/>
          <p:cNvSpPr>
            <a:spLocks noGrp="1"/>
          </p:cNvSpPr>
          <p:nvPr>
            <p:ph type="sldNum" sz="quarter" idx="5"/>
          </p:nvPr>
        </p:nvSpPr>
        <p:spPr/>
        <p:txBody>
          <a:bodyPr/>
          <a:lstStyle/>
          <a:p>
            <a:fld id="{D61B9F1F-7313-BF48-B383-1CB5907DC841}" type="slidenum">
              <a:rPr lang="en-US" smtClean="0"/>
              <a:t>13</a:t>
            </a:fld>
            <a:endParaRPr lang="en-US"/>
          </a:p>
        </p:txBody>
      </p:sp>
    </p:spTree>
    <p:extLst>
      <p:ext uri="{BB962C8B-B14F-4D97-AF65-F5344CB8AC3E}">
        <p14:creationId xmlns:p14="http://schemas.microsoft.com/office/powerpoint/2010/main" val="173882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arge title, subtitle, sp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userDrawn="1"/>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7"/>
            <a:ext cx="10515600" cy="1001378"/>
          </a:xfrm>
        </p:spPr>
        <p:txBody>
          <a:bodyPr anchor="t"/>
          <a:lstStyle>
            <a:lvl1pPr>
              <a:defRPr sz="6000" b="1">
                <a:solidFill>
                  <a:schemeClr val="bg1"/>
                </a:solidFill>
                <a:latin typeface="Merriweather" pitchFamily="2" charset="77"/>
              </a:defRPr>
            </a:lvl1pPr>
          </a:lstStyle>
          <a:p>
            <a:r>
              <a:rPr lang="en-US" dirty="0"/>
              <a:t>Master slide title</a:t>
            </a:r>
          </a:p>
        </p:txBody>
      </p:sp>
      <p:sp>
        <p:nvSpPr>
          <p:cNvPr id="3" name="Text Placeholder 2">
            <a:extLst>
              <a:ext uri="{FF2B5EF4-FFF2-40B4-BE49-F238E27FC236}">
                <a16:creationId xmlns:a16="http://schemas.microsoft.com/office/drawing/2014/main" id="{37F5D875-B770-804C-AD17-186CA5060E15}"/>
              </a:ext>
            </a:extLst>
          </p:cNvPr>
          <p:cNvSpPr>
            <a:spLocks noGrp="1"/>
          </p:cNvSpPr>
          <p:nvPr>
            <p:ph type="body" idx="1"/>
          </p:nvPr>
        </p:nvSpPr>
        <p:spPr>
          <a:xfrm>
            <a:off x="831850" y="2344799"/>
            <a:ext cx="10515600" cy="562993"/>
          </a:xfrm>
        </p:spPr>
        <p:txBody>
          <a:bodyPr/>
          <a:lstStyle>
            <a:lvl1pPr marL="0" indent="0">
              <a:buNone/>
              <a:defRPr sz="2400" b="0"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Rectangle 16">
            <a:extLst>
              <a:ext uri="{FF2B5EF4-FFF2-40B4-BE49-F238E27FC236}">
                <a16:creationId xmlns:a16="http://schemas.microsoft.com/office/drawing/2014/main" id="{916B9F36-F7F4-A14A-9AE8-4396D2F8E7E8}"/>
              </a:ext>
            </a:extLst>
          </p:cNvPr>
          <p:cNvSpPr/>
          <p:nvPr userDrawn="1"/>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EBA852-5629-3642-9437-FDD5AD75C761}"/>
              </a:ext>
            </a:extLst>
          </p:cNvPr>
          <p:cNvSpPr/>
          <p:nvPr userDrawn="1"/>
        </p:nvSpPr>
        <p:spPr>
          <a:xfrm>
            <a:off x="91163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9490B8CD-903B-7149-8F29-1F3102548935}"/>
              </a:ext>
            </a:extLst>
          </p:cNvPr>
          <p:cNvSpPr>
            <a:spLocks noGrp="1"/>
          </p:cNvSpPr>
          <p:nvPr>
            <p:ph type="pic" sz="quarter" idx="13"/>
          </p:nvPr>
        </p:nvSpPr>
        <p:spPr>
          <a:xfrm>
            <a:off x="96996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C0806B18-C4C6-724C-84E2-233DDBA9B5A9}"/>
              </a:ext>
            </a:extLst>
          </p:cNvPr>
          <p:cNvSpPr>
            <a:spLocks noGrp="1"/>
          </p:cNvSpPr>
          <p:nvPr>
            <p:ph type="body" sz="quarter" idx="10" hasCustomPrompt="1"/>
          </p:nvPr>
        </p:nvSpPr>
        <p:spPr>
          <a:xfrm>
            <a:off x="2459315" y="3867499"/>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18" name="Text Placeholder 7">
            <a:extLst>
              <a:ext uri="{FF2B5EF4-FFF2-40B4-BE49-F238E27FC236}">
                <a16:creationId xmlns:a16="http://schemas.microsoft.com/office/drawing/2014/main" id="{DD4D0A53-5EFF-B94D-AAE9-44030428456C}"/>
              </a:ext>
            </a:extLst>
          </p:cNvPr>
          <p:cNvSpPr>
            <a:spLocks noGrp="1"/>
          </p:cNvSpPr>
          <p:nvPr>
            <p:ph type="body" sz="quarter" idx="11" hasCustomPrompt="1"/>
          </p:nvPr>
        </p:nvSpPr>
        <p:spPr>
          <a:xfrm>
            <a:off x="2459315" y="4329164"/>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4" name="Footer Placeholder 3">
            <a:extLst>
              <a:ext uri="{FF2B5EF4-FFF2-40B4-BE49-F238E27FC236}">
                <a16:creationId xmlns:a16="http://schemas.microsoft.com/office/drawing/2014/main" id="{66B46161-5FFC-8748-85F5-BC73F611E421}"/>
              </a:ext>
            </a:extLst>
          </p:cNvPr>
          <p:cNvSpPr>
            <a:spLocks noGrp="1"/>
          </p:cNvSpPr>
          <p:nvPr>
            <p:ph type="ftr" sz="quarter" idx="14"/>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112909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stylize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BBAC-CD06-9841-AC5E-E00B02A4A517}"/>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11" name="Oval 10">
            <a:extLst>
              <a:ext uri="{FF2B5EF4-FFF2-40B4-BE49-F238E27FC236}">
                <a16:creationId xmlns:a16="http://schemas.microsoft.com/office/drawing/2014/main" id="{7509512E-891B-7144-9CC9-C240434CDBAD}"/>
              </a:ext>
            </a:extLst>
          </p:cNvPr>
          <p:cNvSpPr/>
          <p:nvPr userDrawn="1"/>
        </p:nvSpPr>
        <p:spPr>
          <a:xfrm>
            <a:off x="7148050" y="1720184"/>
            <a:ext cx="4149343" cy="413896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884AA70-063E-1740-89AF-7B3B85B7AEF3}"/>
              </a:ext>
            </a:extLst>
          </p:cNvPr>
          <p:cNvPicPr>
            <a:picLocks noChangeAspect="1"/>
          </p:cNvPicPr>
          <p:nvPr userDrawn="1"/>
        </p:nvPicPr>
        <p:blipFill>
          <a:blip r:embed="rId2"/>
          <a:srcRect/>
          <a:stretch/>
        </p:blipFill>
        <p:spPr>
          <a:xfrm>
            <a:off x="7292383" y="1704696"/>
            <a:ext cx="4073708" cy="4073708"/>
          </a:xfrm>
          <a:prstGeom prst="ellipse">
            <a:avLst/>
          </a:prstGeom>
        </p:spPr>
      </p:pic>
      <p:sp>
        <p:nvSpPr>
          <p:cNvPr id="10" name="Text Placeholder 3">
            <a:extLst>
              <a:ext uri="{FF2B5EF4-FFF2-40B4-BE49-F238E27FC236}">
                <a16:creationId xmlns:a16="http://schemas.microsoft.com/office/drawing/2014/main" id="{94145225-0289-9447-9464-FF440BBB9A4C}"/>
              </a:ext>
            </a:extLst>
          </p:cNvPr>
          <p:cNvSpPr>
            <a:spLocks noGrp="1"/>
          </p:cNvSpPr>
          <p:nvPr>
            <p:ph type="body" sz="quarter" idx="10"/>
          </p:nvPr>
        </p:nvSpPr>
        <p:spPr>
          <a:xfrm>
            <a:off x="838200" y="1825624"/>
            <a:ext cx="5257800" cy="4033527"/>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4" name="Picture Placeholder 3">
            <a:extLst>
              <a:ext uri="{FF2B5EF4-FFF2-40B4-BE49-F238E27FC236}">
                <a16:creationId xmlns:a16="http://schemas.microsoft.com/office/drawing/2014/main" id="{3A2D0C7D-D2EC-4C4E-8FDF-63CF12016E1C}"/>
              </a:ext>
            </a:extLst>
          </p:cNvPr>
          <p:cNvSpPr>
            <a:spLocks noGrp="1"/>
          </p:cNvSpPr>
          <p:nvPr>
            <p:ph type="pic" sz="quarter" idx="11"/>
          </p:nvPr>
        </p:nvSpPr>
        <p:spPr>
          <a:xfrm>
            <a:off x="7294083" y="1690688"/>
            <a:ext cx="4147643" cy="4171907"/>
          </a:xfrm>
          <a:prstGeom prst="ellipse">
            <a:avLst/>
          </a:prstGeom>
          <a:solidFill>
            <a:schemeClr val="tx1"/>
          </a:solidFill>
        </p:spPr>
        <p:txBody>
          <a:bodyPr anchor="ctr"/>
          <a:lstStyle>
            <a:lvl1pPr marL="0" indent="0" algn="ctr">
              <a:buFontTx/>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666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Slide with titl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521E-B849-A842-9185-0233A1545DB9}"/>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A4252A0-E73D-BC41-A5A8-56502DEAD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C1BFF-D3E1-5B4E-AB5A-94220CFFD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7854E6-6D5B-F540-AA0B-75C91E3F3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15911B-09B6-0540-B819-0AC826BB6A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43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B962-E73E-C545-B735-DA40EE2C26D2}"/>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0E83EC00-56C4-F940-B77F-D6A5619FD4CD}"/>
              </a:ext>
            </a:extLst>
          </p:cNvPr>
          <p:cNvSpPr>
            <a:spLocks noGrp="1"/>
          </p:cNvSpPr>
          <p:nvPr>
            <p:ph type="pic" sz="quarter" idx="10"/>
          </p:nvPr>
        </p:nvSpPr>
        <p:spPr>
          <a:xfrm>
            <a:off x="838200" y="1690688"/>
            <a:ext cx="10515600" cy="3774517"/>
          </a:xfrm>
        </p:spPr>
        <p:txBody>
          <a:bodyPr/>
          <a:lstStyle/>
          <a:p>
            <a:r>
              <a:rPr lang="en-US"/>
              <a:t>Click icon to add picture</a:t>
            </a:r>
          </a:p>
        </p:txBody>
      </p:sp>
      <p:sp>
        <p:nvSpPr>
          <p:cNvPr id="7" name="Text Placeholder 10">
            <a:extLst>
              <a:ext uri="{FF2B5EF4-FFF2-40B4-BE49-F238E27FC236}">
                <a16:creationId xmlns:a16="http://schemas.microsoft.com/office/drawing/2014/main" id="{0C815A74-57E1-7C4E-B753-DE0F9C4D9780}"/>
              </a:ext>
            </a:extLst>
          </p:cNvPr>
          <p:cNvSpPr>
            <a:spLocks noGrp="1"/>
          </p:cNvSpPr>
          <p:nvPr>
            <p:ph type="body" sz="quarter" idx="11" hasCustomPrompt="1"/>
          </p:nvPr>
        </p:nvSpPr>
        <p:spPr>
          <a:xfrm>
            <a:off x="838200" y="5465205"/>
            <a:ext cx="10515600" cy="542187"/>
          </a:xfrm>
        </p:spPr>
        <p:txBody>
          <a:bodyPr>
            <a:noAutofit/>
          </a:bodyPr>
          <a:lstStyle>
            <a:lvl1pPr marL="0" indent="0">
              <a:buFontTx/>
              <a:buNone/>
              <a:defRPr sz="1600" b="0" i="1">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add a caption</a:t>
            </a:r>
          </a:p>
        </p:txBody>
      </p:sp>
    </p:spTree>
    <p:extLst>
      <p:ext uri="{BB962C8B-B14F-4D97-AF65-F5344CB8AC3E}">
        <p14:creationId xmlns:p14="http://schemas.microsoft.com/office/powerpoint/2010/main" val="223331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SmartArt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B962-E73E-C545-B735-DA40EE2C26D2}"/>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5" name="SmartArt Placeholder 4">
            <a:extLst>
              <a:ext uri="{FF2B5EF4-FFF2-40B4-BE49-F238E27FC236}">
                <a16:creationId xmlns:a16="http://schemas.microsoft.com/office/drawing/2014/main" id="{0DDCCB7D-5F10-594D-B2F6-82136975B987}"/>
              </a:ext>
            </a:extLst>
          </p:cNvPr>
          <p:cNvSpPr>
            <a:spLocks noGrp="1"/>
          </p:cNvSpPr>
          <p:nvPr>
            <p:ph type="dgm" sz="quarter" idx="10"/>
          </p:nvPr>
        </p:nvSpPr>
        <p:spPr>
          <a:xfrm>
            <a:off x="838200" y="1690688"/>
            <a:ext cx="10515600" cy="4359275"/>
          </a:xfrm>
        </p:spPr>
        <p:txBody>
          <a:bodyPr/>
          <a:lstStyle/>
          <a:p>
            <a:r>
              <a:rPr lang="en-US"/>
              <a:t>Click icon to add SmartArt graphic</a:t>
            </a:r>
          </a:p>
        </p:txBody>
      </p:sp>
    </p:spTree>
    <p:extLst>
      <p:ext uri="{BB962C8B-B14F-4D97-AF65-F5344CB8AC3E}">
        <p14:creationId xmlns:p14="http://schemas.microsoft.com/office/powerpoint/2010/main" val="279668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696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929892" y="1"/>
            <a:ext cx="8805844" cy="6176962"/>
          </a:xfrm>
        </p:spPr>
        <p:txBody>
          <a:bodyPr anchor="ctr">
            <a:noAutofit/>
          </a:bodyPr>
          <a:lstStyle>
            <a:lvl1pPr algn="l">
              <a:lnSpc>
                <a:spcPts val="4060"/>
              </a:lnSpc>
              <a:defRPr sz="2800" b="1">
                <a:solidFill>
                  <a:schemeClr val="bg1"/>
                </a:solidFill>
              </a:defRPr>
            </a:lvl1pPr>
          </a:lstStyle>
          <a:p>
            <a:r>
              <a:rPr lang="en-US" dirty="0">
                <a:effectLst/>
              </a:rPr>
              <a:t>“Quote or stat slide. </a:t>
            </a:r>
            <a:r>
              <a:rPr lang="en-US" dirty="0" err="1">
                <a:effectLst/>
              </a:rPr>
              <a:t>Mauris</a:t>
            </a:r>
            <a:r>
              <a:rPr lang="en-US" dirty="0">
                <a:effectLst/>
              </a:rPr>
              <a:t> </a:t>
            </a:r>
            <a:r>
              <a:rPr lang="en-US" dirty="0" err="1">
                <a:effectLst/>
              </a:rPr>
              <a:t>consequat</a:t>
            </a:r>
            <a:r>
              <a:rPr lang="en-US" dirty="0">
                <a:effectLst/>
              </a:rPr>
              <a:t> </a:t>
            </a:r>
            <a:r>
              <a:rPr lang="en-US" dirty="0" err="1">
                <a:effectLst/>
              </a:rPr>
              <a:t>nunc</a:t>
            </a:r>
            <a:r>
              <a:rPr lang="en-US" dirty="0">
                <a:effectLst/>
              </a:rPr>
              <a:t> </a:t>
            </a:r>
            <a:r>
              <a:rPr lang="en-US" dirty="0" err="1">
                <a:effectLst/>
              </a:rPr>
              <a:t>urna</a:t>
            </a:r>
            <a:r>
              <a:rPr lang="en-US" dirty="0">
                <a:effectLst/>
              </a:rPr>
              <a:t> vitae </a:t>
            </a:r>
            <a:r>
              <a:rPr lang="en-US" dirty="0" err="1">
                <a:effectLst/>
              </a:rPr>
              <a:t>nibh</a:t>
            </a:r>
            <a:r>
              <a:rPr lang="en-US" dirty="0">
                <a:effectLst/>
              </a:rPr>
              <a:t>. </a:t>
            </a:r>
            <a:r>
              <a:rPr lang="en-US" dirty="0" err="1">
                <a:effectLst/>
              </a:rPr>
              <a:t>Pellentesque</a:t>
            </a:r>
            <a:r>
              <a:rPr lang="en-US" dirty="0">
                <a:effectLst/>
              </a:rPr>
              <a:t> </a:t>
            </a:r>
            <a:r>
              <a:rPr lang="en-US" dirty="0" err="1">
                <a:effectLst/>
              </a:rPr>
              <a:t>tellus</a:t>
            </a:r>
            <a:r>
              <a:rPr lang="en-US" dirty="0">
                <a:effectLst/>
              </a:rPr>
              <a:t>, </a:t>
            </a:r>
            <a:r>
              <a:rPr lang="en-US" dirty="0" err="1">
                <a:effectLst/>
              </a:rPr>
              <a:t>ut</a:t>
            </a:r>
            <a:r>
              <a:rPr lang="en-US" dirty="0">
                <a:effectLst/>
              </a:rPr>
              <a:t> id </a:t>
            </a:r>
            <a:r>
              <a:rPr lang="en-US" dirty="0" err="1">
                <a:effectLst/>
              </a:rPr>
              <a:t>laoreet</a:t>
            </a:r>
            <a:r>
              <a:rPr lang="en-US" dirty="0">
                <a:effectLst/>
              </a:rPr>
              <a:t> pulvinar </a:t>
            </a:r>
            <a:r>
              <a:rPr lang="en-US" dirty="0" err="1">
                <a:effectLst/>
              </a:rPr>
              <a:t>tincidunt</a:t>
            </a:r>
            <a:r>
              <a:rPr lang="en-US" dirty="0">
                <a:effectLst/>
              </a:rPr>
              <a:t> cursus vestibulum. </a:t>
            </a:r>
            <a:r>
              <a:rPr lang="en-US" dirty="0" err="1">
                <a:effectLst/>
              </a:rPr>
              <a:t>Pellentesque</a:t>
            </a:r>
            <a:r>
              <a:rPr lang="en-US" dirty="0">
                <a:effectLst/>
              </a:rPr>
              <a:t> sit semper pulvinar </a:t>
            </a:r>
            <a:r>
              <a:rPr lang="en-US" dirty="0" err="1">
                <a:effectLst/>
              </a:rPr>
              <a:t>amet</a:t>
            </a:r>
            <a:r>
              <a:rPr lang="en-US" dirty="0">
                <a:effectLst/>
              </a:rPr>
              <a:t>.</a:t>
            </a:r>
            <a:endParaRPr lang="en-US" dirty="0"/>
          </a:p>
        </p:txBody>
      </p:sp>
      <p:sp>
        <p:nvSpPr>
          <p:cNvPr id="9" name="Rectangle 8">
            <a:extLst>
              <a:ext uri="{FF2B5EF4-FFF2-40B4-BE49-F238E27FC236}">
                <a16:creationId xmlns:a16="http://schemas.microsoft.com/office/drawing/2014/main" id="{C368E987-DB3D-2541-8205-D7FD01900E9B}"/>
              </a:ext>
            </a:extLst>
          </p:cNvPr>
          <p:cNvSpPr/>
          <p:nvPr userDrawn="1"/>
        </p:nvSpPr>
        <p:spPr>
          <a:xfrm rot="5400000" flipV="1">
            <a:off x="465539" y="3116550"/>
            <a:ext cx="2011680" cy="5029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371DD6F-F2BA-674C-B00C-BF9716AC5CED}"/>
              </a:ext>
            </a:extLst>
          </p:cNvPr>
          <p:cNvSpPr>
            <a:spLocks noGrp="1"/>
          </p:cNvSpPr>
          <p:nvPr>
            <p:ph type="ftr" sz="quarter" idx="10"/>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777295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696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2708825" y="1"/>
            <a:ext cx="7587151" cy="6176962"/>
          </a:xfrm>
        </p:spPr>
        <p:txBody>
          <a:bodyPr anchor="ctr">
            <a:noAutofit/>
          </a:bodyPr>
          <a:lstStyle>
            <a:lvl1pPr algn="l">
              <a:lnSpc>
                <a:spcPct val="100000"/>
              </a:lnSpc>
              <a:defRPr sz="5400" b="1">
                <a:solidFill>
                  <a:schemeClr val="tx1"/>
                </a:solidFill>
              </a:defRPr>
            </a:lvl1pPr>
          </a:lstStyle>
          <a:p>
            <a:r>
              <a:rPr lang="en-US" dirty="0">
                <a:effectLst/>
              </a:rPr>
              <a:t>1/2 of lorem ipsum stat slide</a:t>
            </a:r>
            <a:endParaRPr lang="en-US" dirty="0"/>
          </a:p>
        </p:txBody>
      </p:sp>
      <p:sp>
        <p:nvSpPr>
          <p:cNvPr id="9" name="Rectangle 8">
            <a:extLst>
              <a:ext uri="{FF2B5EF4-FFF2-40B4-BE49-F238E27FC236}">
                <a16:creationId xmlns:a16="http://schemas.microsoft.com/office/drawing/2014/main" id="{C368E987-DB3D-2541-8205-D7FD01900E9B}"/>
              </a:ext>
            </a:extLst>
          </p:cNvPr>
          <p:cNvSpPr/>
          <p:nvPr userDrawn="1"/>
        </p:nvSpPr>
        <p:spPr>
          <a:xfrm rot="5400000" flipV="1">
            <a:off x="1312207" y="3116551"/>
            <a:ext cx="2011680" cy="5029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E4C6D65-E61C-1541-8B75-A63064FA064F}"/>
              </a:ext>
            </a:extLst>
          </p:cNvPr>
          <p:cNvSpPr>
            <a:spLocks noGrp="1"/>
          </p:cNvSpPr>
          <p:nvPr>
            <p:ph type="ftr" sz="quarter" idx="10"/>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3561920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 Slide with backgroun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5C39EC6-A29B-1041-B26C-9FC50A5C9FBB}"/>
              </a:ext>
            </a:extLst>
          </p:cNvPr>
          <p:cNvSpPr>
            <a:spLocks noGrp="1"/>
          </p:cNvSpPr>
          <p:nvPr>
            <p:ph type="pic" sz="quarter" idx="10" hasCustomPrompt="1"/>
          </p:nvPr>
        </p:nvSpPr>
        <p:spPr>
          <a:xfrm>
            <a:off x="0" y="1"/>
            <a:ext cx="12192000" cy="6177516"/>
          </a:xfrm>
          <a:solidFill>
            <a:schemeClr val="tx1"/>
          </a:solidFill>
        </p:spPr>
        <p:txBody>
          <a:bodyPr/>
          <a:lstStyle>
            <a:lvl1pPr marL="0" indent="0">
              <a:buFontTx/>
              <a:buNone/>
              <a:defRPr>
                <a:solidFill>
                  <a:schemeClr val="bg1"/>
                </a:solidFill>
              </a:defRPr>
            </a:lvl1pPr>
          </a:lstStyle>
          <a:p>
            <a:r>
              <a:rPr lang="en-US" dirty="0"/>
              <a:t>To add background photo: Select this placeholder, then “Picture” in the Home &gt; Picture menu </a:t>
            </a:r>
          </a:p>
        </p:txBody>
      </p:sp>
      <p:sp>
        <p:nvSpPr>
          <p:cNvPr id="10" name="Text Placeholder 9">
            <a:extLst>
              <a:ext uri="{FF2B5EF4-FFF2-40B4-BE49-F238E27FC236}">
                <a16:creationId xmlns:a16="http://schemas.microsoft.com/office/drawing/2014/main" id="{BC17DC78-70BB-E04C-866D-31C44C231EE8}"/>
              </a:ext>
            </a:extLst>
          </p:cNvPr>
          <p:cNvSpPr>
            <a:spLocks noGrp="1"/>
          </p:cNvSpPr>
          <p:nvPr>
            <p:ph type="body" sz="quarter" idx="11"/>
          </p:nvPr>
        </p:nvSpPr>
        <p:spPr>
          <a:xfrm>
            <a:off x="1433623" y="1740282"/>
            <a:ext cx="9324754" cy="2544529"/>
          </a:xfrm>
          <a:blipFill>
            <a:blip r:embed="rId2"/>
            <a:stretch>
              <a:fillRect/>
            </a:stretch>
          </a:blipFill>
          <a:ln>
            <a:noFill/>
          </a:ln>
        </p:spPr>
        <p:txBody>
          <a:bodyPr lIns="548640" rIns="548640" anchor="ctr">
            <a:noAutofit/>
          </a:bodyPr>
          <a:lstStyle>
            <a:lvl1pPr marL="0" indent="0">
              <a:lnSpc>
                <a:spcPts val="4400"/>
              </a:lnSpc>
              <a:buFontTx/>
              <a:buNone/>
              <a:defRPr sz="4000" b="1">
                <a:solidFill>
                  <a:schemeClr val="bg1"/>
                </a:solidFill>
                <a:latin typeface="Merriweather" pitchFamily="2" charset="77"/>
              </a:defRPr>
            </a:lvl1pPr>
            <a:lvl2pPr marL="457200" indent="0">
              <a:buFontTx/>
              <a:buNone/>
              <a:defRPr sz="4000">
                <a:solidFill>
                  <a:schemeClr val="bg1"/>
                </a:solidFill>
                <a:latin typeface="Merriweather" pitchFamily="2" charset="77"/>
              </a:defRPr>
            </a:lvl2pPr>
            <a:lvl3pPr marL="914400" indent="0">
              <a:buFontTx/>
              <a:buNone/>
              <a:defRPr sz="4000">
                <a:solidFill>
                  <a:schemeClr val="bg1"/>
                </a:solidFill>
                <a:latin typeface="Merriweather" pitchFamily="2" charset="77"/>
              </a:defRPr>
            </a:lvl3pPr>
            <a:lvl4pPr marL="1371600" indent="0">
              <a:buFontTx/>
              <a:buNone/>
              <a:defRPr sz="4000">
                <a:solidFill>
                  <a:schemeClr val="bg1"/>
                </a:solidFill>
                <a:latin typeface="Merriweather" pitchFamily="2" charset="77"/>
              </a:defRPr>
            </a:lvl4pPr>
            <a:lvl5pPr marL="1828800" indent="0">
              <a:buFontTx/>
              <a:buNone/>
              <a:defRPr sz="4000">
                <a:solidFill>
                  <a:schemeClr val="bg1"/>
                </a:solidFill>
                <a:latin typeface="Merriweather" pitchFamily="2" charset="77"/>
              </a:defRPr>
            </a:lvl5pPr>
          </a:lstStyle>
          <a:p>
            <a:pPr lvl="0"/>
            <a:r>
              <a:rPr lang="en-US"/>
              <a:t>Click to edit Master text styles</a:t>
            </a:r>
          </a:p>
        </p:txBody>
      </p:sp>
      <p:sp>
        <p:nvSpPr>
          <p:cNvPr id="2" name="Footer Placeholder 1">
            <a:extLst>
              <a:ext uri="{FF2B5EF4-FFF2-40B4-BE49-F238E27FC236}">
                <a16:creationId xmlns:a16="http://schemas.microsoft.com/office/drawing/2014/main" id="{F165E13C-C174-704F-8F8D-2DA0C765D137}"/>
              </a:ext>
            </a:extLst>
          </p:cNvPr>
          <p:cNvSpPr>
            <a:spLocks noGrp="1"/>
          </p:cNvSpPr>
          <p:nvPr>
            <p:ph type="ftr" sz="quarter" idx="12"/>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3078935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6964"/>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2528887" y="541868"/>
            <a:ext cx="7134224" cy="5635096"/>
          </a:xfrm>
        </p:spPr>
        <p:txBody>
          <a:bodyPr anchor="ctr">
            <a:noAutofit/>
          </a:bodyPr>
          <a:lstStyle>
            <a:lvl1pPr algn="ctr">
              <a:lnSpc>
                <a:spcPts val="4060"/>
              </a:lnSpc>
              <a:defRPr sz="4000" b="1">
                <a:solidFill>
                  <a:schemeClr val="bg1"/>
                </a:solidFill>
              </a:defRPr>
            </a:lvl1pPr>
          </a:lstStyle>
          <a:p>
            <a:r>
              <a:rPr lang="en-US" dirty="0">
                <a:effectLst/>
              </a:rPr>
              <a:t>Questions?</a:t>
            </a:r>
            <a:endParaRPr lang="en-US" dirty="0"/>
          </a:p>
        </p:txBody>
      </p:sp>
      <p:pic>
        <p:nvPicPr>
          <p:cNvPr id="4" name="Graphic 3">
            <a:extLst>
              <a:ext uri="{FF2B5EF4-FFF2-40B4-BE49-F238E27FC236}">
                <a16:creationId xmlns:a16="http://schemas.microsoft.com/office/drawing/2014/main" id="{EB5A399F-A2BD-1547-AB83-F0DDA567C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18958" y="1968764"/>
            <a:ext cx="1154083" cy="842169"/>
          </a:xfrm>
          <a:prstGeom prst="rect">
            <a:avLst/>
          </a:prstGeom>
        </p:spPr>
      </p:pic>
      <p:sp>
        <p:nvSpPr>
          <p:cNvPr id="3" name="Footer Placeholder 2">
            <a:extLst>
              <a:ext uri="{FF2B5EF4-FFF2-40B4-BE49-F238E27FC236}">
                <a16:creationId xmlns:a16="http://schemas.microsoft.com/office/drawing/2014/main" id="{17D5490D-3039-2F4D-B9A4-F29582FC6579}"/>
              </a:ext>
            </a:extLst>
          </p:cNvPr>
          <p:cNvSpPr>
            <a:spLocks noGrp="1"/>
          </p:cNvSpPr>
          <p:nvPr>
            <p:ph type="ftr" sz="quarter" idx="10"/>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1112742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7516"/>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944686" y="1969029"/>
            <a:ext cx="7134224" cy="681037"/>
          </a:xfrm>
        </p:spPr>
        <p:txBody>
          <a:bodyPr anchor="ctr">
            <a:noAutofit/>
          </a:bodyPr>
          <a:lstStyle>
            <a:lvl1pPr algn="ctr">
              <a:lnSpc>
                <a:spcPts val="4060"/>
              </a:lnSpc>
              <a:defRPr sz="4000" b="1">
                <a:solidFill>
                  <a:schemeClr val="bg1"/>
                </a:solidFill>
              </a:defRPr>
            </a:lvl1pPr>
          </a:lstStyle>
          <a:p>
            <a:r>
              <a:rPr lang="en-US" dirty="0">
                <a:effectLst/>
              </a:rPr>
              <a:t>Thank you!</a:t>
            </a:r>
            <a:endParaRPr lang="en-US" dirty="0"/>
          </a:p>
        </p:txBody>
      </p:sp>
      <p:sp>
        <p:nvSpPr>
          <p:cNvPr id="9" name="Rectangle 8">
            <a:extLst>
              <a:ext uri="{FF2B5EF4-FFF2-40B4-BE49-F238E27FC236}">
                <a16:creationId xmlns:a16="http://schemas.microsoft.com/office/drawing/2014/main" id="{825471DD-6E62-044F-A7B7-9DB428873B41}"/>
              </a:ext>
            </a:extLst>
          </p:cNvPr>
          <p:cNvSpPr/>
          <p:nvPr userDrawn="1"/>
        </p:nvSpPr>
        <p:spPr>
          <a:xfrm flipV="1">
            <a:off x="4056985" y="1581635"/>
            <a:ext cx="690479" cy="415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0F0434A-8640-1E4B-B20D-72D0BD067D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48517" y="2953562"/>
            <a:ext cx="638665" cy="638665"/>
          </a:xfrm>
          <a:prstGeom prst="rect">
            <a:avLst/>
          </a:prstGeom>
        </p:spPr>
      </p:pic>
      <p:sp>
        <p:nvSpPr>
          <p:cNvPr id="5" name="Text Placeholder 4">
            <a:extLst>
              <a:ext uri="{FF2B5EF4-FFF2-40B4-BE49-F238E27FC236}">
                <a16:creationId xmlns:a16="http://schemas.microsoft.com/office/drawing/2014/main" id="{E118AA55-38DD-3643-97C1-B8D35DB64D60}"/>
              </a:ext>
            </a:extLst>
          </p:cNvPr>
          <p:cNvSpPr>
            <a:spLocks noGrp="1"/>
          </p:cNvSpPr>
          <p:nvPr>
            <p:ph type="body" sz="quarter" idx="10" hasCustomPrompt="1"/>
          </p:nvPr>
        </p:nvSpPr>
        <p:spPr>
          <a:xfrm>
            <a:off x="4965700" y="2922438"/>
            <a:ext cx="4113213" cy="1819681"/>
          </a:xfrm>
        </p:spPr>
        <p:txBody>
          <a:bodyPr>
            <a:noAutofit/>
          </a:bodyPr>
          <a:lstStyle>
            <a:lvl1pPr marL="0" indent="0">
              <a:lnSpc>
                <a:spcPts val="2800"/>
              </a:lnSpc>
              <a:buFontTx/>
              <a:buNone/>
              <a:defRPr sz="24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a:lnSpc>
                <a:spcPts val="2460"/>
              </a:lnSpc>
            </a:pPr>
            <a:r>
              <a:rPr lang="en-US"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Reach out at any time – click to add your contact information</a:t>
            </a:r>
          </a:p>
        </p:txBody>
      </p:sp>
      <p:sp>
        <p:nvSpPr>
          <p:cNvPr id="3" name="Footer Placeholder 2">
            <a:extLst>
              <a:ext uri="{FF2B5EF4-FFF2-40B4-BE49-F238E27FC236}">
                <a16:creationId xmlns:a16="http://schemas.microsoft.com/office/drawing/2014/main" id="{40CD1674-A264-694C-B2B6-AB24A768D419}"/>
              </a:ext>
            </a:extLst>
          </p:cNvPr>
          <p:cNvSpPr>
            <a:spLocks noGrp="1"/>
          </p:cNvSpPr>
          <p:nvPr>
            <p:ph type="ftr" sz="quarter" idx="11"/>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251232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2EB5BA-DF58-AD44-A46C-C69B1B1A8E06}"/>
              </a:ext>
            </a:extLst>
          </p:cNvPr>
          <p:cNvSpPr/>
          <p:nvPr userDrawn="1"/>
        </p:nvSpPr>
        <p:spPr>
          <a:xfrm>
            <a:off x="786809" y="1297172"/>
            <a:ext cx="956931" cy="255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07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Large title, subtitle, sp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userDrawn="1"/>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7"/>
            <a:ext cx="10515600" cy="1001378"/>
          </a:xfrm>
        </p:spPr>
        <p:txBody>
          <a:bodyPr anchor="t"/>
          <a:lstStyle>
            <a:lvl1pPr>
              <a:defRPr sz="6000" b="1">
                <a:solidFill>
                  <a:schemeClr val="bg1"/>
                </a:solidFill>
                <a:latin typeface="Merriweather" pitchFamily="2" charset="77"/>
              </a:defRPr>
            </a:lvl1pPr>
          </a:lstStyle>
          <a:p>
            <a:r>
              <a:rPr lang="en-US" dirty="0"/>
              <a:t>Master slide title</a:t>
            </a:r>
          </a:p>
        </p:txBody>
      </p:sp>
      <p:sp>
        <p:nvSpPr>
          <p:cNvPr id="3" name="Text Placeholder 2">
            <a:extLst>
              <a:ext uri="{FF2B5EF4-FFF2-40B4-BE49-F238E27FC236}">
                <a16:creationId xmlns:a16="http://schemas.microsoft.com/office/drawing/2014/main" id="{37F5D875-B770-804C-AD17-186CA5060E15}"/>
              </a:ext>
            </a:extLst>
          </p:cNvPr>
          <p:cNvSpPr>
            <a:spLocks noGrp="1"/>
          </p:cNvSpPr>
          <p:nvPr>
            <p:ph type="body" idx="1"/>
          </p:nvPr>
        </p:nvSpPr>
        <p:spPr>
          <a:xfrm>
            <a:off x="831850" y="2344799"/>
            <a:ext cx="10515600" cy="562993"/>
          </a:xfrm>
        </p:spPr>
        <p:txBody>
          <a:bodyPr/>
          <a:lstStyle>
            <a:lvl1pPr marL="0" indent="0">
              <a:buNone/>
              <a:defRPr sz="2400" b="0"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Rectangle 16">
            <a:extLst>
              <a:ext uri="{FF2B5EF4-FFF2-40B4-BE49-F238E27FC236}">
                <a16:creationId xmlns:a16="http://schemas.microsoft.com/office/drawing/2014/main" id="{916B9F36-F7F4-A14A-9AE8-4396D2F8E7E8}"/>
              </a:ext>
            </a:extLst>
          </p:cNvPr>
          <p:cNvSpPr/>
          <p:nvPr userDrawn="1"/>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0806B18-C4C6-724C-84E2-233DDBA9B5A9}"/>
              </a:ext>
            </a:extLst>
          </p:cNvPr>
          <p:cNvSpPr>
            <a:spLocks noGrp="1"/>
          </p:cNvSpPr>
          <p:nvPr>
            <p:ph type="body" sz="quarter" idx="10" hasCustomPrompt="1"/>
          </p:nvPr>
        </p:nvSpPr>
        <p:spPr>
          <a:xfrm>
            <a:off x="831850" y="4089455"/>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18" name="Text Placeholder 7">
            <a:extLst>
              <a:ext uri="{FF2B5EF4-FFF2-40B4-BE49-F238E27FC236}">
                <a16:creationId xmlns:a16="http://schemas.microsoft.com/office/drawing/2014/main" id="{DD4D0A53-5EFF-B94D-AAE9-44030428456C}"/>
              </a:ext>
            </a:extLst>
          </p:cNvPr>
          <p:cNvSpPr>
            <a:spLocks noGrp="1"/>
          </p:cNvSpPr>
          <p:nvPr>
            <p:ph type="body" sz="quarter" idx="11" hasCustomPrompt="1"/>
          </p:nvPr>
        </p:nvSpPr>
        <p:spPr>
          <a:xfrm>
            <a:off x="831850" y="4551120"/>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4" name="Footer Placeholder 3">
            <a:extLst>
              <a:ext uri="{FF2B5EF4-FFF2-40B4-BE49-F238E27FC236}">
                <a16:creationId xmlns:a16="http://schemas.microsoft.com/office/drawing/2014/main" id="{66B46161-5FFC-8748-85F5-BC73F611E421}"/>
              </a:ext>
            </a:extLst>
          </p:cNvPr>
          <p:cNvSpPr>
            <a:spLocks noGrp="1"/>
          </p:cNvSpPr>
          <p:nvPr>
            <p:ph type="ftr" sz="quarter" idx="14"/>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1385066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C2C45-7656-8E40-B3FD-4377F7D6BA98}"/>
              </a:ext>
            </a:extLst>
          </p:cNvPr>
          <p:cNvSpPr>
            <a:spLocks noGrp="1"/>
          </p:cNvSpPr>
          <p:nvPr>
            <p:ph idx="1"/>
          </p:nvPr>
        </p:nvSpPr>
        <p:spPr>
          <a:xfrm>
            <a:off x="5183188" y="784873"/>
            <a:ext cx="6172200" cy="507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D72AB24-3A2D-6F4C-B9A2-9743CF6F39A4}"/>
              </a:ext>
            </a:extLst>
          </p:cNvPr>
          <p:cNvSpPr>
            <a:spLocks noGrp="1"/>
          </p:cNvSpPr>
          <p:nvPr>
            <p:ph type="body" sz="half" idx="2"/>
          </p:nvPr>
        </p:nvSpPr>
        <p:spPr>
          <a:xfrm>
            <a:off x="839788" y="2221992"/>
            <a:ext cx="3932237" cy="3646996"/>
          </a:xfrm>
        </p:spPr>
        <p:txBody>
          <a:bodyPr>
            <a:normAutofit/>
          </a:bodyPr>
          <a:lstStyle>
            <a:lvl1pPr marL="0" indent="0">
              <a:lnSpc>
                <a:spcPct val="10000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D9E70150-AB2C-8D4F-BF55-CBDAE6A40DED}"/>
              </a:ext>
            </a:extLst>
          </p:cNvPr>
          <p:cNvSpPr/>
          <p:nvPr userDrawn="1"/>
        </p:nvSpPr>
        <p:spPr>
          <a:xfrm flipV="1">
            <a:off x="924675" y="1886676"/>
            <a:ext cx="690479" cy="415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893EBF-35B8-0042-8FB2-37F49B8E9ECE}"/>
              </a:ext>
            </a:extLst>
          </p:cNvPr>
          <p:cNvSpPr/>
          <p:nvPr userDrawn="1"/>
        </p:nvSpPr>
        <p:spPr>
          <a:xfrm>
            <a:off x="839788" y="1356852"/>
            <a:ext cx="998844" cy="25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CDA5600-97CB-2F4E-98C2-9D1993ADC259}"/>
              </a:ext>
            </a:extLst>
          </p:cNvPr>
          <p:cNvSpPr>
            <a:spLocks noGrp="1"/>
          </p:cNvSpPr>
          <p:nvPr>
            <p:ph type="title"/>
          </p:nvPr>
        </p:nvSpPr>
        <p:spPr>
          <a:xfrm>
            <a:off x="839788" y="784873"/>
            <a:ext cx="3932237" cy="1024262"/>
          </a:xfrm>
        </p:spPr>
        <p:txBody>
          <a:bodyPr anchor="t"/>
          <a:lstStyle>
            <a:lvl1pPr>
              <a:defRPr sz="3200" b="1"/>
            </a:lvl1pPr>
          </a:lstStyle>
          <a:p>
            <a:r>
              <a:rPr lang="en-US"/>
              <a:t>Click to edit Master title style</a:t>
            </a:r>
            <a:endParaRPr lang="en-US" dirty="0"/>
          </a:p>
        </p:txBody>
      </p:sp>
    </p:spTree>
    <p:extLst>
      <p:ext uri="{BB962C8B-B14F-4D97-AF65-F5344CB8AC3E}">
        <p14:creationId xmlns:p14="http://schemas.microsoft.com/office/powerpoint/2010/main" val="3084247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E25000-91A4-E14E-92F0-FD1310568707}"/>
              </a:ext>
            </a:extLst>
          </p:cNvPr>
          <p:cNvSpPr>
            <a:spLocks noGrp="1"/>
          </p:cNvSpPr>
          <p:nvPr>
            <p:ph type="pic" idx="1"/>
          </p:nvPr>
        </p:nvSpPr>
        <p:spPr>
          <a:xfrm>
            <a:off x="5180012" y="784873"/>
            <a:ext cx="6172200" cy="50841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AA9D203-AF63-FF46-8F7A-830AD82FA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0582B211-DDE1-A140-ADCD-3C8A65923089}"/>
              </a:ext>
            </a:extLst>
          </p:cNvPr>
          <p:cNvSpPr/>
          <p:nvPr userDrawn="1"/>
        </p:nvSpPr>
        <p:spPr>
          <a:xfrm>
            <a:off x="839788" y="1317523"/>
            <a:ext cx="949683"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5E6296-8DA4-8E4D-8E99-CB3D986233B0}"/>
              </a:ext>
            </a:extLst>
          </p:cNvPr>
          <p:cNvSpPr/>
          <p:nvPr userDrawn="1"/>
        </p:nvSpPr>
        <p:spPr>
          <a:xfrm flipV="1">
            <a:off x="924675" y="1886676"/>
            <a:ext cx="690479" cy="415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CB43A65-7332-0C4B-BDF3-543274C408B9}"/>
              </a:ext>
            </a:extLst>
          </p:cNvPr>
          <p:cNvSpPr>
            <a:spLocks noGrp="1"/>
          </p:cNvSpPr>
          <p:nvPr>
            <p:ph type="title"/>
          </p:nvPr>
        </p:nvSpPr>
        <p:spPr>
          <a:xfrm>
            <a:off x="839788" y="784873"/>
            <a:ext cx="3932237" cy="1024262"/>
          </a:xfrm>
        </p:spPr>
        <p:txBody>
          <a:bodyPr anchor="t"/>
          <a:lstStyle>
            <a:lvl1pPr>
              <a:defRPr sz="3200" b="1"/>
            </a:lvl1pPr>
          </a:lstStyle>
          <a:p>
            <a:r>
              <a:rPr lang="en-US"/>
              <a:t>Click to edit Master title style</a:t>
            </a:r>
            <a:endParaRPr lang="en-US" dirty="0"/>
          </a:p>
        </p:txBody>
      </p:sp>
    </p:spTree>
    <p:extLst>
      <p:ext uri="{BB962C8B-B14F-4D97-AF65-F5344CB8AC3E}">
        <p14:creationId xmlns:p14="http://schemas.microsoft.com/office/powerpoint/2010/main" val="1773735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5914-BB76-DE49-A2ED-BED77550BDB9}"/>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4768E0C-BC4B-2F45-928A-A67643835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7097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6150D-0F76-9544-9AFF-3F174F2E1B87}"/>
              </a:ext>
            </a:extLst>
          </p:cNvPr>
          <p:cNvSpPr>
            <a:spLocks noGrp="1"/>
          </p:cNvSpPr>
          <p:nvPr>
            <p:ph type="title" orient="vert"/>
          </p:nvPr>
        </p:nvSpPr>
        <p:spPr>
          <a:xfrm>
            <a:off x="9396196" y="365125"/>
            <a:ext cx="1957603" cy="5811838"/>
          </a:xfrm>
        </p:spPr>
        <p:txBody>
          <a:bodyPr vert="eaVert"/>
          <a:lstStyle>
            <a:lvl1pPr>
              <a:defRPr b="1"/>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A06DAA8-7475-C74B-B798-E43B5EBC789E}"/>
              </a:ext>
            </a:extLst>
          </p:cNvPr>
          <p:cNvSpPr>
            <a:spLocks noGrp="1"/>
          </p:cNvSpPr>
          <p:nvPr>
            <p:ph type="body" orient="vert" idx="1"/>
          </p:nvPr>
        </p:nvSpPr>
        <p:spPr>
          <a:xfrm>
            <a:off x="838199" y="365125"/>
            <a:ext cx="865976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D8FB9A8-4156-7243-B53E-6BE804169A39}"/>
              </a:ext>
            </a:extLst>
          </p:cNvPr>
          <p:cNvSpPr/>
          <p:nvPr userDrawn="1"/>
        </p:nvSpPr>
        <p:spPr>
          <a:xfrm rot="5400000" flipV="1">
            <a:off x="10996334" y="687505"/>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1341A5-4965-4645-ABF2-6E158F7EFE2A}"/>
              </a:ext>
            </a:extLst>
          </p:cNvPr>
          <p:cNvSpPr/>
          <p:nvPr userDrawn="1"/>
        </p:nvSpPr>
        <p:spPr>
          <a:xfrm>
            <a:off x="838200" y="1356852"/>
            <a:ext cx="911942" cy="235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948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76" y="129397"/>
            <a:ext cx="11814048" cy="1854678"/>
          </a:xfrm>
        </p:spPr>
        <p:txBody>
          <a:bodyPr lIns="182880" tIns="182880" rIns="182880" bIns="182880"/>
          <a:lstStyle>
            <a:lvl1pPr>
              <a:defRPr cap="none" baseline="0"/>
            </a:lvl1pPr>
          </a:lstStyle>
          <a:p>
            <a:r>
              <a:rPr lang="en-US"/>
              <a:t>Click to edit Master title style</a:t>
            </a:r>
            <a:endParaRPr lang="en-US" dirty="0"/>
          </a:p>
        </p:txBody>
      </p:sp>
      <p:sp>
        <p:nvSpPr>
          <p:cNvPr id="8" name="Content Placeholder 7"/>
          <p:cNvSpPr>
            <a:spLocks noGrp="1"/>
          </p:cNvSpPr>
          <p:nvPr>
            <p:ph sz="quarter" idx="10" hasCustomPrompt="1"/>
          </p:nvPr>
        </p:nvSpPr>
        <p:spPr>
          <a:xfrm>
            <a:off x="627322" y="2105024"/>
            <a:ext cx="10972800" cy="4402101"/>
          </a:xfrm>
        </p:spPr>
        <p:txBody>
          <a:bodyPr/>
          <a:lstStyle>
            <a:lvl1pPr>
              <a:defRPr/>
            </a:lvl1pPr>
          </a:lstStyle>
          <a:p>
            <a:pPr lvl="0"/>
            <a:r>
              <a:rPr lang="en-US" dirty="0"/>
              <a:t>Enter your content here. Keep font size &gt;18 pt.</a:t>
            </a:r>
          </a:p>
        </p:txBody>
      </p:sp>
    </p:spTree>
    <p:extLst>
      <p:ext uri="{BB962C8B-B14F-4D97-AF65-F5344CB8AC3E}">
        <p14:creationId xmlns:p14="http://schemas.microsoft.com/office/powerpoint/2010/main" val="2360224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Plain Title Slide">
    <p:spTree>
      <p:nvGrpSpPr>
        <p:cNvPr id="1" name=""/>
        <p:cNvGrpSpPr/>
        <p:nvPr/>
      </p:nvGrpSpPr>
      <p:grpSpPr>
        <a:xfrm>
          <a:off x="0" y="0"/>
          <a:ext cx="0" cy="0"/>
          <a:chOff x="0" y="0"/>
          <a:chExt cx="0" cy="0"/>
        </a:xfrm>
      </p:grpSpPr>
      <p:sp>
        <p:nvSpPr>
          <p:cNvPr id="8" name="Rectangle 7"/>
          <p:cNvSpPr/>
          <p:nvPr/>
        </p:nvSpPr>
        <p:spPr>
          <a:xfrm>
            <a:off x="0" y="438159"/>
            <a:ext cx="12192000" cy="6221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851804" y="914400"/>
            <a:ext cx="8488392" cy="2321114"/>
          </a:xfrm>
          <a:noFill/>
          <a:effectLst/>
        </p:spPr>
        <p:txBody>
          <a:bodyPr anchor="ctr">
            <a:normAutofit/>
          </a:bodyPr>
          <a:lstStyle>
            <a:lvl1pPr algn="ctr">
              <a:defRPr sz="5400" cap="none" baseline="0">
                <a:solidFill>
                  <a:schemeClr val="bg1"/>
                </a:solidFill>
              </a:defRPr>
            </a:lvl1pPr>
          </a:lstStyle>
          <a:p>
            <a:r>
              <a:rPr lang="en-US" dirty="0"/>
              <a:t>The title of your talk goes right here</a:t>
            </a:r>
          </a:p>
        </p:txBody>
      </p:sp>
      <p:sp>
        <p:nvSpPr>
          <p:cNvPr id="5" name="Rectangle 4"/>
          <p:cNvSpPr/>
          <p:nvPr/>
        </p:nvSpPr>
        <p:spPr>
          <a:xfrm>
            <a:off x="0" y="5287566"/>
            <a:ext cx="12252960" cy="15704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175051"/>
            <a:ext cx="1225296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58400" y="5490938"/>
            <a:ext cx="1728607" cy="1267645"/>
          </a:xfrm>
          <a:prstGeom prst="rect">
            <a:avLst/>
          </a:prstGeom>
        </p:spPr>
      </p:pic>
      <p:sp>
        <p:nvSpPr>
          <p:cNvPr id="3" name="Subtitle 2"/>
          <p:cNvSpPr>
            <a:spLocks noGrp="1"/>
          </p:cNvSpPr>
          <p:nvPr>
            <p:ph type="subTitle" idx="1" hasCustomPrompt="1"/>
          </p:nvPr>
        </p:nvSpPr>
        <p:spPr>
          <a:xfrm>
            <a:off x="1933823" y="5446043"/>
            <a:ext cx="8324354" cy="1346365"/>
          </a:xfrm>
          <a:noFill/>
        </p:spPr>
        <p:txBody>
          <a:bodyPr anchor="t">
            <a:normAutofit/>
          </a:bodyPr>
          <a:lstStyle>
            <a:lvl1pPr marL="0" indent="0" algn="ctr">
              <a:buNone/>
              <a:defRPr sz="2000" b="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Information about the talk here </a:t>
            </a:r>
          </a:p>
          <a:p>
            <a:r>
              <a:rPr lang="en-US" dirty="0"/>
              <a:t>i.e., [Your Name + Credentials]</a:t>
            </a:r>
          </a:p>
          <a:p>
            <a:r>
              <a:rPr lang="en-US" dirty="0"/>
              <a:t>i.e., [Date]</a:t>
            </a:r>
          </a:p>
          <a:p>
            <a:endParaRPr lang="en-US" dirty="0"/>
          </a:p>
        </p:txBody>
      </p:sp>
    </p:spTree>
    <p:extLst>
      <p:ext uri="{BB962C8B-B14F-4D97-AF65-F5344CB8AC3E}">
        <p14:creationId xmlns:p14="http://schemas.microsoft.com/office/powerpoint/2010/main" val="1662012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76" y="129397"/>
            <a:ext cx="11814048" cy="1854678"/>
          </a:xfrm>
        </p:spPr>
        <p:txBody>
          <a:bodyPr lIns="182880" tIns="182880" rIns="182880" bIns="182880"/>
          <a:lstStyle>
            <a:lvl1pPr>
              <a:defRPr cap="none" baseline="0"/>
            </a:lvl1pPr>
          </a:lstStyle>
          <a:p>
            <a:r>
              <a:rPr lang="en-US"/>
              <a:t>Click to edit Master title style</a:t>
            </a:r>
            <a:endParaRPr lang="en-US" dirty="0"/>
          </a:p>
        </p:txBody>
      </p:sp>
      <p:sp>
        <p:nvSpPr>
          <p:cNvPr id="8" name="Content Placeholder 7"/>
          <p:cNvSpPr>
            <a:spLocks noGrp="1"/>
          </p:cNvSpPr>
          <p:nvPr>
            <p:ph sz="quarter" idx="10" hasCustomPrompt="1"/>
          </p:nvPr>
        </p:nvSpPr>
        <p:spPr>
          <a:xfrm>
            <a:off x="627322" y="2105024"/>
            <a:ext cx="10972800" cy="4402101"/>
          </a:xfrm>
        </p:spPr>
        <p:txBody>
          <a:bodyPr/>
          <a:lstStyle>
            <a:lvl1pPr>
              <a:defRPr/>
            </a:lvl1pPr>
          </a:lstStyle>
          <a:p>
            <a:pPr lvl="0"/>
            <a:r>
              <a:rPr lang="en-US" dirty="0"/>
              <a:t>Enter your content here. Keep font size &gt;18 pt.</a:t>
            </a:r>
          </a:p>
        </p:txBody>
      </p:sp>
    </p:spTree>
    <p:extLst>
      <p:ext uri="{BB962C8B-B14F-4D97-AF65-F5344CB8AC3E}">
        <p14:creationId xmlns:p14="http://schemas.microsoft.com/office/powerpoint/2010/main" val="1234510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iple Icon Display">
    <p:spTree>
      <p:nvGrpSpPr>
        <p:cNvPr id="1" name=""/>
        <p:cNvGrpSpPr/>
        <p:nvPr/>
      </p:nvGrpSpPr>
      <p:grpSpPr>
        <a:xfrm>
          <a:off x="0" y="0"/>
          <a:ext cx="0" cy="0"/>
          <a:chOff x="0" y="0"/>
          <a:chExt cx="0" cy="0"/>
        </a:xfrm>
      </p:grpSpPr>
      <p:sp>
        <p:nvSpPr>
          <p:cNvPr id="2" name="Title 1"/>
          <p:cNvSpPr>
            <a:spLocks noGrp="1"/>
          </p:cNvSpPr>
          <p:nvPr>
            <p:ph type="title"/>
          </p:nvPr>
        </p:nvSpPr>
        <p:spPr>
          <a:xfrm>
            <a:off x="188976" y="129397"/>
            <a:ext cx="11814048" cy="1854678"/>
          </a:xfrm>
        </p:spPr>
        <p:txBody>
          <a:bodyPr lIns="182880" tIns="182880" rIns="182880" bIns="182880"/>
          <a:lstStyle>
            <a:lvl1pPr>
              <a:defRPr cap="none" baseline="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8E02A54-105F-49FC-8A62-12416E5EE783}"/>
              </a:ext>
            </a:extLst>
          </p:cNvPr>
          <p:cNvSpPr>
            <a:spLocks noGrp="1"/>
          </p:cNvSpPr>
          <p:nvPr>
            <p:ph type="pic" sz="quarter" idx="10" hasCustomPrompt="1"/>
          </p:nvPr>
        </p:nvSpPr>
        <p:spPr>
          <a:xfrm>
            <a:off x="1182301" y="2415938"/>
            <a:ext cx="2147888" cy="1854200"/>
          </a:xfrm>
        </p:spPr>
        <p:txBody>
          <a:bodyPr anchor="ctr"/>
          <a:lstStyle>
            <a:lvl1pPr marL="0" indent="0" algn="ctr">
              <a:buNone/>
              <a:defRPr/>
            </a:lvl1pPr>
          </a:lstStyle>
          <a:p>
            <a:r>
              <a:rPr lang="en-US" dirty="0"/>
              <a:t>Icon #1</a:t>
            </a:r>
          </a:p>
        </p:txBody>
      </p:sp>
      <p:sp>
        <p:nvSpPr>
          <p:cNvPr id="6" name="Picture Placeholder 3">
            <a:extLst>
              <a:ext uri="{FF2B5EF4-FFF2-40B4-BE49-F238E27FC236}">
                <a16:creationId xmlns:a16="http://schemas.microsoft.com/office/drawing/2014/main" id="{54518C26-7E9A-4FD3-BA52-301F40CF95B9}"/>
              </a:ext>
            </a:extLst>
          </p:cNvPr>
          <p:cNvSpPr>
            <a:spLocks noGrp="1"/>
          </p:cNvSpPr>
          <p:nvPr>
            <p:ph type="pic" sz="quarter" idx="11" hasCustomPrompt="1"/>
          </p:nvPr>
        </p:nvSpPr>
        <p:spPr>
          <a:xfrm>
            <a:off x="5022056" y="2415938"/>
            <a:ext cx="2147888" cy="1854200"/>
          </a:xfrm>
        </p:spPr>
        <p:txBody>
          <a:bodyPr anchor="ctr"/>
          <a:lstStyle>
            <a:lvl1pPr marL="0" indent="0" algn="ctr">
              <a:buNone/>
              <a:defRPr/>
            </a:lvl1pPr>
          </a:lstStyle>
          <a:p>
            <a:r>
              <a:rPr lang="en-US" dirty="0"/>
              <a:t>Icon #2</a:t>
            </a:r>
          </a:p>
        </p:txBody>
      </p:sp>
      <p:sp>
        <p:nvSpPr>
          <p:cNvPr id="7" name="Picture Placeholder 3">
            <a:extLst>
              <a:ext uri="{FF2B5EF4-FFF2-40B4-BE49-F238E27FC236}">
                <a16:creationId xmlns:a16="http://schemas.microsoft.com/office/drawing/2014/main" id="{858AC22B-DF1D-4F1E-9DDF-55400A052659}"/>
              </a:ext>
            </a:extLst>
          </p:cNvPr>
          <p:cNvSpPr>
            <a:spLocks noGrp="1"/>
          </p:cNvSpPr>
          <p:nvPr>
            <p:ph type="pic" sz="quarter" idx="12" hasCustomPrompt="1"/>
          </p:nvPr>
        </p:nvSpPr>
        <p:spPr>
          <a:xfrm>
            <a:off x="8849302" y="2415938"/>
            <a:ext cx="2147888" cy="1854200"/>
          </a:xfrm>
        </p:spPr>
        <p:txBody>
          <a:bodyPr anchor="ctr"/>
          <a:lstStyle>
            <a:lvl1pPr marL="0" indent="0" algn="ctr">
              <a:buNone/>
              <a:defRPr/>
            </a:lvl1pPr>
          </a:lstStyle>
          <a:p>
            <a:r>
              <a:rPr lang="en-US" dirty="0"/>
              <a:t>Icon #3</a:t>
            </a:r>
          </a:p>
        </p:txBody>
      </p:sp>
      <p:sp>
        <p:nvSpPr>
          <p:cNvPr id="10" name="Text Placeholder 9">
            <a:extLst>
              <a:ext uri="{FF2B5EF4-FFF2-40B4-BE49-F238E27FC236}">
                <a16:creationId xmlns:a16="http://schemas.microsoft.com/office/drawing/2014/main" id="{327CDE86-3093-49D2-B8D2-F3526C5C2680}"/>
              </a:ext>
            </a:extLst>
          </p:cNvPr>
          <p:cNvSpPr>
            <a:spLocks noGrp="1"/>
          </p:cNvSpPr>
          <p:nvPr>
            <p:ph type="body" sz="quarter" idx="13" hasCustomPrompt="1"/>
          </p:nvPr>
        </p:nvSpPr>
        <p:spPr>
          <a:xfrm>
            <a:off x="656044" y="4424783"/>
            <a:ext cx="3200400" cy="1967392"/>
          </a:xfrm>
        </p:spPr>
        <p:txBody>
          <a:bodyPr>
            <a:normAutofit/>
          </a:bodyPr>
          <a:lstStyle>
            <a:lvl1pPr marL="0" indent="0" algn="ctr">
              <a:buNone/>
              <a:defRPr sz="2800"/>
            </a:lvl1pPr>
          </a:lstStyle>
          <a:p>
            <a:pPr lvl="0"/>
            <a:r>
              <a:rPr lang="en-US" dirty="0"/>
              <a:t>Content here; related to icon #1. Try to keep font size &gt;16pt.</a:t>
            </a:r>
          </a:p>
        </p:txBody>
      </p:sp>
      <p:sp>
        <p:nvSpPr>
          <p:cNvPr id="11" name="Text Placeholder 9">
            <a:extLst>
              <a:ext uri="{FF2B5EF4-FFF2-40B4-BE49-F238E27FC236}">
                <a16:creationId xmlns:a16="http://schemas.microsoft.com/office/drawing/2014/main" id="{081A02E2-3F6B-4C09-AFB6-74CC620F2DF0}"/>
              </a:ext>
            </a:extLst>
          </p:cNvPr>
          <p:cNvSpPr>
            <a:spLocks noGrp="1"/>
          </p:cNvSpPr>
          <p:nvPr>
            <p:ph type="body" sz="quarter" idx="14" hasCustomPrompt="1"/>
          </p:nvPr>
        </p:nvSpPr>
        <p:spPr>
          <a:xfrm>
            <a:off x="4495800" y="4424783"/>
            <a:ext cx="3200400" cy="1967392"/>
          </a:xfrm>
        </p:spPr>
        <p:txBody>
          <a:bodyPr>
            <a:normAutofit/>
          </a:bodyPr>
          <a:lstStyle>
            <a:lvl1pPr marL="0" indent="0" algn="ctr">
              <a:buNone/>
              <a:defRPr sz="2800"/>
            </a:lvl1pPr>
          </a:lstStyle>
          <a:p>
            <a:pPr lvl="0"/>
            <a:r>
              <a:rPr lang="en-US" dirty="0"/>
              <a:t>Content here; related to icon #2. Try to keep font size &gt;16pt.</a:t>
            </a:r>
          </a:p>
        </p:txBody>
      </p:sp>
      <p:sp>
        <p:nvSpPr>
          <p:cNvPr id="12" name="Text Placeholder 9">
            <a:extLst>
              <a:ext uri="{FF2B5EF4-FFF2-40B4-BE49-F238E27FC236}">
                <a16:creationId xmlns:a16="http://schemas.microsoft.com/office/drawing/2014/main" id="{FAC509B4-B30E-4158-980C-5D09DA7E5598}"/>
              </a:ext>
            </a:extLst>
          </p:cNvPr>
          <p:cNvSpPr>
            <a:spLocks noGrp="1"/>
          </p:cNvSpPr>
          <p:nvPr>
            <p:ph type="body" sz="quarter" idx="15" hasCustomPrompt="1"/>
          </p:nvPr>
        </p:nvSpPr>
        <p:spPr>
          <a:xfrm>
            <a:off x="8319786" y="4424783"/>
            <a:ext cx="3200400" cy="1967392"/>
          </a:xfrm>
        </p:spPr>
        <p:txBody>
          <a:bodyPr>
            <a:normAutofit/>
          </a:bodyPr>
          <a:lstStyle>
            <a:lvl1pPr marL="0" indent="0" algn="ctr">
              <a:buNone/>
              <a:defRPr sz="2800"/>
            </a:lvl1pPr>
          </a:lstStyle>
          <a:p>
            <a:pPr lvl="0"/>
            <a:r>
              <a:rPr lang="en-US" dirty="0"/>
              <a:t>Content here; related to icon #3. Try to keep font size &gt;16pt.</a:t>
            </a:r>
          </a:p>
        </p:txBody>
      </p:sp>
    </p:spTree>
    <p:extLst>
      <p:ext uri="{BB962C8B-B14F-4D97-AF65-F5344CB8AC3E}">
        <p14:creationId xmlns:p14="http://schemas.microsoft.com/office/powerpoint/2010/main" val="408992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Icon + Text">
    <p:spTree>
      <p:nvGrpSpPr>
        <p:cNvPr id="1" name=""/>
        <p:cNvGrpSpPr/>
        <p:nvPr/>
      </p:nvGrpSpPr>
      <p:grpSpPr>
        <a:xfrm>
          <a:off x="0" y="0"/>
          <a:ext cx="0" cy="0"/>
          <a:chOff x="0" y="0"/>
          <a:chExt cx="0" cy="0"/>
        </a:xfrm>
      </p:grpSpPr>
      <p:sp>
        <p:nvSpPr>
          <p:cNvPr id="2" name="Title 1"/>
          <p:cNvSpPr>
            <a:spLocks noGrp="1"/>
          </p:cNvSpPr>
          <p:nvPr>
            <p:ph type="title"/>
          </p:nvPr>
        </p:nvSpPr>
        <p:spPr>
          <a:xfrm>
            <a:off x="188976" y="129397"/>
            <a:ext cx="11814048" cy="1854678"/>
          </a:xfrm>
        </p:spPr>
        <p:txBody>
          <a:bodyPr lIns="182880" tIns="182880" rIns="182880" bIns="182880"/>
          <a:lstStyle>
            <a:lvl1pPr>
              <a:defRPr cap="none" baseline="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8E02A54-105F-49FC-8A62-12416E5EE783}"/>
              </a:ext>
            </a:extLst>
          </p:cNvPr>
          <p:cNvSpPr>
            <a:spLocks noGrp="1"/>
          </p:cNvSpPr>
          <p:nvPr>
            <p:ph type="pic" sz="quarter" idx="10" hasCustomPrompt="1"/>
          </p:nvPr>
        </p:nvSpPr>
        <p:spPr>
          <a:xfrm>
            <a:off x="857244" y="2947303"/>
            <a:ext cx="2524312" cy="2872054"/>
          </a:xfrm>
        </p:spPr>
        <p:txBody>
          <a:bodyPr anchor="ctr"/>
          <a:lstStyle>
            <a:lvl1pPr marL="0" indent="0" algn="ctr">
              <a:buNone/>
              <a:defRPr/>
            </a:lvl1pPr>
          </a:lstStyle>
          <a:p>
            <a:r>
              <a:rPr lang="en-US" dirty="0"/>
              <a:t>Icon</a:t>
            </a:r>
          </a:p>
        </p:txBody>
      </p:sp>
      <p:sp>
        <p:nvSpPr>
          <p:cNvPr id="10" name="Text Placeholder 9">
            <a:extLst>
              <a:ext uri="{FF2B5EF4-FFF2-40B4-BE49-F238E27FC236}">
                <a16:creationId xmlns:a16="http://schemas.microsoft.com/office/drawing/2014/main" id="{327CDE86-3093-49D2-B8D2-F3526C5C2680}"/>
              </a:ext>
            </a:extLst>
          </p:cNvPr>
          <p:cNvSpPr>
            <a:spLocks noGrp="1"/>
          </p:cNvSpPr>
          <p:nvPr>
            <p:ph type="body" sz="quarter" idx="13" hasCustomPrompt="1"/>
          </p:nvPr>
        </p:nvSpPr>
        <p:spPr>
          <a:xfrm>
            <a:off x="4063478" y="2286541"/>
            <a:ext cx="7444160" cy="4260907"/>
          </a:xfrm>
        </p:spPr>
        <p:txBody>
          <a:bodyPr>
            <a:normAutofit/>
          </a:bodyPr>
          <a:lstStyle>
            <a:lvl1pPr marL="284163" indent="-284163" algn="l">
              <a:buFont typeface="Wingdings" panose="05000000000000000000" pitchFamily="2" charset="2"/>
              <a:buChar char="§"/>
              <a:defRPr sz="2800"/>
            </a:lvl1pPr>
          </a:lstStyle>
          <a:p>
            <a:pPr lvl="0"/>
            <a:r>
              <a:rPr lang="en-US" dirty="0"/>
              <a:t>Enter your content here. Keep font size &gt;18 pt.</a:t>
            </a:r>
          </a:p>
        </p:txBody>
      </p:sp>
    </p:spTree>
    <p:extLst>
      <p:ext uri="{BB962C8B-B14F-4D97-AF65-F5344CB8AC3E}">
        <p14:creationId xmlns:p14="http://schemas.microsoft.com/office/powerpoint/2010/main" val="3436456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ue_Title +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9471C4-C3EC-41C3-9E58-8A4D7DFDE877}"/>
              </a:ext>
            </a:extLst>
          </p:cNvPr>
          <p:cNvSpPr/>
          <p:nvPr/>
        </p:nvSpPr>
        <p:spPr>
          <a:xfrm>
            <a:off x="0" y="0"/>
            <a:ext cx="12192000" cy="19840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8976" y="129397"/>
            <a:ext cx="11814048" cy="1854678"/>
          </a:xfrm>
        </p:spPr>
        <p:txBody>
          <a:bodyPr lIns="182880" tIns="182880" rIns="182880" bIns="182880"/>
          <a:lstStyle>
            <a:lvl1pPr>
              <a:defRPr cap="none" baseline="0"/>
            </a:lvl1pPr>
          </a:lstStyle>
          <a:p>
            <a:r>
              <a:rPr lang="en-US"/>
              <a:t>Click to edit Master title style</a:t>
            </a:r>
            <a:endParaRPr lang="en-US" dirty="0"/>
          </a:p>
        </p:txBody>
      </p:sp>
      <p:sp>
        <p:nvSpPr>
          <p:cNvPr id="8" name="Content Placeholder 7"/>
          <p:cNvSpPr>
            <a:spLocks noGrp="1"/>
          </p:cNvSpPr>
          <p:nvPr>
            <p:ph sz="quarter" idx="10" hasCustomPrompt="1"/>
          </p:nvPr>
        </p:nvSpPr>
        <p:spPr>
          <a:xfrm>
            <a:off x="627322" y="2105024"/>
            <a:ext cx="10972800" cy="4402101"/>
          </a:xfrm>
        </p:spPr>
        <p:txBody>
          <a:bodyPr/>
          <a:lstStyle>
            <a:lvl1pPr>
              <a:buClr>
                <a:srgbClr val="0E5D90"/>
              </a:buClr>
              <a:defRPr/>
            </a:lvl1pPr>
            <a:lvl2pPr>
              <a:buClr>
                <a:srgbClr val="0E5D90"/>
              </a:buClr>
              <a:defRPr/>
            </a:lvl2pPr>
            <a:lvl3pPr>
              <a:buClr>
                <a:srgbClr val="0E5D90"/>
              </a:buClr>
              <a:defRPr/>
            </a:lvl3pPr>
            <a:lvl4pPr>
              <a:buClr>
                <a:srgbClr val="0E5D90"/>
              </a:buClr>
              <a:defRPr/>
            </a:lvl4pPr>
            <a:lvl5pPr>
              <a:buClr>
                <a:srgbClr val="0E5D90"/>
              </a:buClr>
              <a:defRPr/>
            </a:lvl5pPr>
          </a:lstStyle>
          <a:p>
            <a:pPr lvl="0"/>
            <a:r>
              <a:rPr lang="en-US" dirty="0"/>
              <a:t>Enter your content here. Keep font size &gt;18 pt.</a:t>
            </a:r>
          </a:p>
        </p:txBody>
      </p:sp>
    </p:spTree>
    <p:extLst>
      <p:ext uri="{BB962C8B-B14F-4D97-AF65-F5344CB8AC3E}">
        <p14:creationId xmlns:p14="http://schemas.microsoft.com/office/powerpoint/2010/main" val="93619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long title, speaker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userDrawn="1"/>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6"/>
            <a:ext cx="10515600" cy="1750544"/>
          </a:xfrm>
        </p:spPr>
        <p:txBody>
          <a:bodyPr anchor="t">
            <a:normAutofit/>
          </a:bodyPr>
          <a:lstStyle>
            <a:lvl1pPr>
              <a:defRPr sz="4000" b="1">
                <a:solidFill>
                  <a:schemeClr val="bg1"/>
                </a:solidFill>
                <a:latin typeface="Merriweather" pitchFamily="2" charset="77"/>
              </a:defRPr>
            </a:lvl1pPr>
          </a:lstStyle>
          <a:p>
            <a:r>
              <a:rPr lang="en-US" dirty="0"/>
              <a:t>Master slide title #2 lorem ipsum dolor set </a:t>
            </a:r>
            <a:r>
              <a:rPr lang="en-US" dirty="0" err="1"/>
              <a:t>amet</a:t>
            </a:r>
            <a:r>
              <a:rPr lang="en-US" dirty="0"/>
              <a:t> lorem ipsum dolor set </a:t>
            </a:r>
            <a:r>
              <a:rPr lang="en-US" dirty="0" err="1"/>
              <a:t>amet</a:t>
            </a:r>
            <a:r>
              <a:rPr lang="en-US" dirty="0"/>
              <a:t> lorem ipsum</a:t>
            </a:r>
          </a:p>
        </p:txBody>
      </p:sp>
      <p:sp>
        <p:nvSpPr>
          <p:cNvPr id="17" name="Rectangle 16">
            <a:extLst>
              <a:ext uri="{FF2B5EF4-FFF2-40B4-BE49-F238E27FC236}">
                <a16:creationId xmlns:a16="http://schemas.microsoft.com/office/drawing/2014/main" id="{916B9F36-F7F4-A14A-9AE8-4396D2F8E7E8}"/>
              </a:ext>
            </a:extLst>
          </p:cNvPr>
          <p:cNvSpPr/>
          <p:nvPr userDrawn="1"/>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E536AB2-52AB-AF4C-84A8-E8569156E0CB}"/>
              </a:ext>
            </a:extLst>
          </p:cNvPr>
          <p:cNvSpPr/>
          <p:nvPr userDrawn="1"/>
        </p:nvSpPr>
        <p:spPr>
          <a:xfrm>
            <a:off x="91163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13">
            <a:extLst>
              <a:ext uri="{FF2B5EF4-FFF2-40B4-BE49-F238E27FC236}">
                <a16:creationId xmlns:a16="http://schemas.microsoft.com/office/drawing/2014/main" id="{AFA728C5-8063-5C40-AD79-EFF06510C215}"/>
              </a:ext>
            </a:extLst>
          </p:cNvPr>
          <p:cNvSpPr>
            <a:spLocks noGrp="1"/>
          </p:cNvSpPr>
          <p:nvPr>
            <p:ph type="pic" sz="quarter" idx="13"/>
          </p:nvPr>
        </p:nvSpPr>
        <p:spPr>
          <a:xfrm>
            <a:off x="96996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a:t>Click icon to add picture</a:t>
            </a:r>
            <a:endParaRPr lang="en-US" dirty="0"/>
          </a:p>
        </p:txBody>
      </p:sp>
      <p:sp>
        <p:nvSpPr>
          <p:cNvPr id="66" name="Text Placeholder 7">
            <a:extLst>
              <a:ext uri="{FF2B5EF4-FFF2-40B4-BE49-F238E27FC236}">
                <a16:creationId xmlns:a16="http://schemas.microsoft.com/office/drawing/2014/main" id="{E86A7BDB-6E3F-AE41-B5A6-8B4EA30FC16B}"/>
              </a:ext>
            </a:extLst>
          </p:cNvPr>
          <p:cNvSpPr>
            <a:spLocks noGrp="1"/>
          </p:cNvSpPr>
          <p:nvPr>
            <p:ph type="body" sz="quarter" idx="10" hasCustomPrompt="1"/>
          </p:nvPr>
        </p:nvSpPr>
        <p:spPr>
          <a:xfrm>
            <a:off x="245931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67" name="Text Placeholder 7">
            <a:extLst>
              <a:ext uri="{FF2B5EF4-FFF2-40B4-BE49-F238E27FC236}">
                <a16:creationId xmlns:a16="http://schemas.microsoft.com/office/drawing/2014/main" id="{7DB43D55-71C2-1B4A-9B27-431C451692DB}"/>
              </a:ext>
            </a:extLst>
          </p:cNvPr>
          <p:cNvSpPr>
            <a:spLocks noGrp="1"/>
          </p:cNvSpPr>
          <p:nvPr>
            <p:ph type="body" sz="quarter" idx="11" hasCustomPrompt="1"/>
          </p:nvPr>
        </p:nvSpPr>
        <p:spPr>
          <a:xfrm>
            <a:off x="245931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69" name="Oval 68">
            <a:extLst>
              <a:ext uri="{FF2B5EF4-FFF2-40B4-BE49-F238E27FC236}">
                <a16:creationId xmlns:a16="http://schemas.microsoft.com/office/drawing/2014/main" id="{5CD89159-683D-1940-A507-44C2614F9973}"/>
              </a:ext>
            </a:extLst>
          </p:cNvPr>
          <p:cNvSpPr/>
          <p:nvPr userDrawn="1"/>
        </p:nvSpPr>
        <p:spPr>
          <a:xfrm>
            <a:off x="652194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icture Placeholder 13">
            <a:extLst>
              <a:ext uri="{FF2B5EF4-FFF2-40B4-BE49-F238E27FC236}">
                <a16:creationId xmlns:a16="http://schemas.microsoft.com/office/drawing/2014/main" id="{D81719BD-C20E-FC49-B5E8-99091A83A0E3}"/>
              </a:ext>
            </a:extLst>
          </p:cNvPr>
          <p:cNvSpPr>
            <a:spLocks noGrp="1"/>
          </p:cNvSpPr>
          <p:nvPr>
            <p:ph type="pic" sz="quarter" idx="14"/>
          </p:nvPr>
        </p:nvSpPr>
        <p:spPr>
          <a:xfrm>
            <a:off x="658027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a:t>Click icon to add picture</a:t>
            </a:r>
            <a:endParaRPr lang="en-US" dirty="0"/>
          </a:p>
        </p:txBody>
      </p:sp>
      <p:sp>
        <p:nvSpPr>
          <p:cNvPr id="71" name="Text Placeholder 7">
            <a:extLst>
              <a:ext uri="{FF2B5EF4-FFF2-40B4-BE49-F238E27FC236}">
                <a16:creationId xmlns:a16="http://schemas.microsoft.com/office/drawing/2014/main" id="{07803F2C-672E-664C-A990-2E2645D486CE}"/>
              </a:ext>
            </a:extLst>
          </p:cNvPr>
          <p:cNvSpPr>
            <a:spLocks noGrp="1"/>
          </p:cNvSpPr>
          <p:nvPr>
            <p:ph type="body" sz="quarter" idx="15" hasCustomPrompt="1"/>
          </p:nvPr>
        </p:nvSpPr>
        <p:spPr>
          <a:xfrm>
            <a:off x="8069625" y="4178053"/>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72" name="Text Placeholder 7">
            <a:extLst>
              <a:ext uri="{FF2B5EF4-FFF2-40B4-BE49-F238E27FC236}">
                <a16:creationId xmlns:a16="http://schemas.microsoft.com/office/drawing/2014/main" id="{62591457-E974-7F4A-A3D1-D04E325BFF02}"/>
              </a:ext>
            </a:extLst>
          </p:cNvPr>
          <p:cNvSpPr>
            <a:spLocks noGrp="1"/>
          </p:cNvSpPr>
          <p:nvPr>
            <p:ph type="body" sz="quarter" idx="16" hasCustomPrompt="1"/>
          </p:nvPr>
        </p:nvSpPr>
        <p:spPr>
          <a:xfrm>
            <a:off x="8069625" y="4639718"/>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
        <p:nvSpPr>
          <p:cNvPr id="3" name="Footer Placeholder 2">
            <a:extLst>
              <a:ext uri="{FF2B5EF4-FFF2-40B4-BE49-F238E27FC236}">
                <a16:creationId xmlns:a16="http://schemas.microsoft.com/office/drawing/2014/main" id="{26154C2F-1DC6-B843-81DA-10C6C9E3A769}"/>
              </a:ext>
            </a:extLst>
          </p:cNvPr>
          <p:cNvSpPr>
            <a:spLocks noGrp="1"/>
          </p:cNvSpPr>
          <p:nvPr>
            <p:ph type="ftr" sz="quarter" idx="18"/>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1357032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range_Title +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9471C4-C3EC-41C3-9E58-8A4D7DFDE877}"/>
              </a:ext>
            </a:extLst>
          </p:cNvPr>
          <p:cNvSpPr/>
          <p:nvPr/>
        </p:nvSpPr>
        <p:spPr>
          <a:xfrm>
            <a:off x="0" y="0"/>
            <a:ext cx="12192000" cy="19840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8976" y="129397"/>
            <a:ext cx="11814048" cy="1854678"/>
          </a:xfrm>
        </p:spPr>
        <p:txBody>
          <a:bodyPr lIns="182880" tIns="182880" rIns="182880" bIns="182880"/>
          <a:lstStyle>
            <a:lvl1pPr>
              <a:defRPr cap="none" baseline="0"/>
            </a:lvl1pPr>
          </a:lstStyle>
          <a:p>
            <a:r>
              <a:rPr lang="en-US"/>
              <a:t>Click to edit Master title style</a:t>
            </a:r>
            <a:endParaRPr lang="en-US" dirty="0"/>
          </a:p>
        </p:txBody>
      </p:sp>
      <p:sp>
        <p:nvSpPr>
          <p:cNvPr id="8" name="Content Placeholder 7"/>
          <p:cNvSpPr>
            <a:spLocks noGrp="1"/>
          </p:cNvSpPr>
          <p:nvPr>
            <p:ph sz="quarter" idx="10" hasCustomPrompt="1"/>
          </p:nvPr>
        </p:nvSpPr>
        <p:spPr>
          <a:xfrm>
            <a:off x="627322" y="2105024"/>
            <a:ext cx="10972800" cy="4402101"/>
          </a:xfrm>
        </p:spPr>
        <p:txBody>
          <a:bodyPr/>
          <a:lstStyle>
            <a:lvl1pPr>
              <a:buClr>
                <a:schemeClr val="accent3">
                  <a:lumMod val="75000"/>
                </a:schemeClr>
              </a:buClr>
              <a:defRPr/>
            </a:lvl1pPr>
            <a:lvl2pPr>
              <a:buClr>
                <a:schemeClr val="accent4">
                  <a:lumMod val="75000"/>
                </a:schemeClr>
              </a:buClr>
              <a:defRPr/>
            </a:lvl2pPr>
            <a:lvl3pPr>
              <a:buClr>
                <a:schemeClr val="accent4">
                  <a:lumMod val="75000"/>
                </a:schemeClr>
              </a:buClr>
              <a:defRPr/>
            </a:lvl3pPr>
            <a:lvl4pPr>
              <a:buClr>
                <a:schemeClr val="accent4">
                  <a:lumMod val="75000"/>
                </a:schemeClr>
              </a:buClr>
              <a:defRPr/>
            </a:lvl4pPr>
            <a:lvl5pPr>
              <a:buClr>
                <a:schemeClr val="accent4">
                  <a:lumMod val="75000"/>
                </a:schemeClr>
              </a:buClr>
              <a:defRPr/>
            </a:lvl5pPr>
          </a:lstStyle>
          <a:p>
            <a:pPr lvl="0"/>
            <a:r>
              <a:rPr lang="en-US" dirty="0"/>
              <a:t>Enter your content here. Keep font size &gt;18 pt.</a:t>
            </a:r>
          </a:p>
        </p:txBody>
      </p:sp>
    </p:spTree>
    <p:extLst>
      <p:ext uri="{BB962C8B-B14F-4D97-AF65-F5344CB8AC3E}">
        <p14:creationId xmlns:p14="http://schemas.microsoft.com/office/powerpoint/2010/main" val="414286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een_Title +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9471C4-C3EC-41C3-9E58-8A4D7DFDE877}"/>
              </a:ext>
            </a:extLst>
          </p:cNvPr>
          <p:cNvSpPr/>
          <p:nvPr/>
        </p:nvSpPr>
        <p:spPr>
          <a:xfrm>
            <a:off x="0" y="0"/>
            <a:ext cx="12192000" cy="198407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8976" y="129397"/>
            <a:ext cx="11814048" cy="1854678"/>
          </a:xfrm>
        </p:spPr>
        <p:txBody>
          <a:bodyPr lIns="182880" tIns="182880" rIns="182880" bIns="182880"/>
          <a:lstStyle>
            <a:lvl1pPr>
              <a:defRPr cap="none" baseline="0"/>
            </a:lvl1pPr>
          </a:lstStyle>
          <a:p>
            <a:r>
              <a:rPr lang="en-US"/>
              <a:t>Click to edit Master title style</a:t>
            </a:r>
            <a:endParaRPr lang="en-US" dirty="0"/>
          </a:p>
        </p:txBody>
      </p:sp>
      <p:sp>
        <p:nvSpPr>
          <p:cNvPr id="8" name="Content Placeholder 7"/>
          <p:cNvSpPr>
            <a:spLocks noGrp="1"/>
          </p:cNvSpPr>
          <p:nvPr>
            <p:ph sz="quarter" idx="10" hasCustomPrompt="1"/>
          </p:nvPr>
        </p:nvSpPr>
        <p:spPr>
          <a:xfrm>
            <a:off x="627322" y="2105024"/>
            <a:ext cx="10972800" cy="4402101"/>
          </a:xfrm>
        </p:spPr>
        <p:txBody>
          <a:bodyPr/>
          <a:lstStyle>
            <a:lvl1pPr>
              <a:buClr>
                <a:schemeClr val="accent2">
                  <a:lumMod val="75000"/>
                </a:schemeClr>
              </a:buClr>
              <a:defRPr/>
            </a:lvl1pPr>
            <a:lvl2pPr marL="324000" indent="0">
              <a:buClr>
                <a:schemeClr val="accent3">
                  <a:lumMod val="75000"/>
                </a:schemeClr>
              </a:buClr>
              <a:buNone/>
              <a:defRPr/>
            </a:lvl2pPr>
            <a:lvl3pPr>
              <a:buClr>
                <a:schemeClr val="accent3">
                  <a:lumMod val="75000"/>
                </a:schemeClr>
              </a:buClr>
              <a:defRPr/>
            </a:lvl3pPr>
            <a:lvl4pPr>
              <a:buClr>
                <a:schemeClr val="accent3">
                  <a:lumMod val="75000"/>
                </a:schemeClr>
              </a:buClr>
              <a:defRPr/>
            </a:lvl4pPr>
            <a:lvl5pPr>
              <a:buClr>
                <a:schemeClr val="accent3">
                  <a:lumMod val="75000"/>
                </a:schemeClr>
              </a:buClr>
              <a:defRPr/>
            </a:lvl5pPr>
          </a:lstStyle>
          <a:p>
            <a:pPr lvl="0"/>
            <a:r>
              <a:rPr lang="en-US" dirty="0"/>
              <a:t>Enter your content here. Keep font size &gt;18 pt.</a:t>
            </a:r>
          </a:p>
        </p:txBody>
      </p:sp>
    </p:spTree>
    <p:extLst>
      <p:ext uri="{BB962C8B-B14F-4D97-AF65-F5344CB8AC3E}">
        <p14:creationId xmlns:p14="http://schemas.microsoft.com/office/powerpoint/2010/main" val="2216780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0C7375-F6EC-4D0E-BF41-F5E34247B600}"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251E3-813D-4841-B565-54EC39E02962}" type="slidenum">
              <a:rPr lang="en-US" smtClean="0"/>
              <a:t>‹#›</a:t>
            </a:fld>
            <a:endParaRPr lang="en-US"/>
          </a:p>
        </p:txBody>
      </p:sp>
    </p:spTree>
    <p:extLst>
      <p:ext uri="{BB962C8B-B14F-4D97-AF65-F5344CB8AC3E}">
        <p14:creationId xmlns:p14="http://schemas.microsoft.com/office/powerpoint/2010/main" val="860583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0C7375-F6EC-4D0E-BF41-F5E34247B600}"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251E3-813D-4841-B565-54EC39E02962}" type="slidenum">
              <a:rPr lang="en-US" smtClean="0"/>
              <a:t>‹#›</a:t>
            </a:fld>
            <a:endParaRPr lang="en-US"/>
          </a:p>
        </p:txBody>
      </p:sp>
      <p:sp>
        <p:nvSpPr>
          <p:cNvPr id="6" name="Content Placeholder 2"/>
          <p:cNvSpPr>
            <a:spLocks noGrp="1"/>
          </p:cNvSpPr>
          <p:nvPr>
            <p:ph sz="half" idx="1" hasCustomPrompt="1"/>
          </p:nvPr>
        </p:nvSpPr>
        <p:spPr>
          <a:xfrm>
            <a:off x="581193" y="2228003"/>
            <a:ext cx="5422390" cy="3633047"/>
          </a:xfrm>
        </p:spPr>
        <p:txBody>
          <a:bodyPr>
            <a:normAutofit/>
          </a:bodyPr>
          <a:lstStyle>
            <a:lvl1pPr>
              <a:defRPr/>
            </a:lvl1pPr>
          </a:lstStyle>
          <a:p>
            <a:pPr lvl="0"/>
            <a:r>
              <a:rPr lang="en-US" dirty="0"/>
              <a:t>Enter your content here. Keep font size &gt;18 pt.</a:t>
            </a:r>
          </a:p>
          <a:p>
            <a:pPr lvl="4"/>
            <a:endParaRPr lang="en-US" dirty="0"/>
          </a:p>
        </p:txBody>
      </p:sp>
      <p:sp>
        <p:nvSpPr>
          <p:cNvPr id="7" name="Content Placeholder 3"/>
          <p:cNvSpPr>
            <a:spLocks noGrp="1"/>
          </p:cNvSpPr>
          <p:nvPr>
            <p:ph sz="half" idx="2" hasCustomPrompt="1"/>
          </p:nvPr>
        </p:nvSpPr>
        <p:spPr>
          <a:xfrm>
            <a:off x="6188417" y="2228003"/>
            <a:ext cx="5422392" cy="3633047"/>
          </a:xfrm>
        </p:spPr>
        <p:txBody>
          <a:bodyPr>
            <a:normAutofit/>
          </a:bodyPr>
          <a:lstStyle>
            <a:lvl1pPr>
              <a:defRPr/>
            </a:lvl1pPr>
          </a:lstStyle>
          <a:p>
            <a:pPr lvl="0"/>
            <a:r>
              <a:rPr lang="en-US" dirty="0"/>
              <a:t>Enter your content here. Keep font size &gt;18 pt.</a:t>
            </a:r>
          </a:p>
        </p:txBody>
      </p:sp>
    </p:spTree>
    <p:extLst>
      <p:ext uri="{BB962C8B-B14F-4D97-AF65-F5344CB8AC3E}">
        <p14:creationId xmlns:p14="http://schemas.microsoft.com/office/powerpoint/2010/main" val="1027092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in Left Panel">
    <p:spTree>
      <p:nvGrpSpPr>
        <p:cNvPr id="1" name=""/>
        <p:cNvGrpSpPr/>
        <p:nvPr/>
      </p:nvGrpSpPr>
      <p:grpSpPr>
        <a:xfrm>
          <a:off x="0" y="0"/>
          <a:ext cx="0" cy="0"/>
          <a:chOff x="0" y="0"/>
          <a:chExt cx="0" cy="0"/>
        </a:xfrm>
      </p:grpSpPr>
      <p:sp>
        <p:nvSpPr>
          <p:cNvPr id="5" name="Rectangle 4"/>
          <p:cNvSpPr/>
          <p:nvPr/>
        </p:nvSpPr>
        <p:spPr>
          <a:xfrm>
            <a:off x="0" y="0"/>
            <a:ext cx="12192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7160" y="0"/>
            <a:ext cx="58745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137160" cy="2286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0" y="2286000"/>
            <a:ext cx="137160" cy="2286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0" y="4572000"/>
            <a:ext cx="137160" cy="2286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itle 9"/>
          <p:cNvSpPr>
            <a:spLocks noGrp="1"/>
          </p:cNvSpPr>
          <p:nvPr>
            <p:ph type="title"/>
          </p:nvPr>
        </p:nvSpPr>
        <p:spPr>
          <a:xfrm>
            <a:off x="808268" y="534915"/>
            <a:ext cx="10575465" cy="1450149"/>
          </a:xfrm>
        </p:spPr>
        <p:txBody>
          <a:bodyPr/>
          <a:lstStyle>
            <a:lvl1pPr>
              <a:defRPr cap="none" baseline="0">
                <a:solidFill>
                  <a:schemeClr val="tx1"/>
                </a:solidFill>
              </a:defRPr>
            </a:lvl1pPr>
          </a:lstStyle>
          <a:p>
            <a:r>
              <a:rPr lang="en-US"/>
              <a:t>Click to edit Master title style</a:t>
            </a:r>
            <a:endParaRPr lang="en-US" dirty="0"/>
          </a:p>
        </p:txBody>
      </p:sp>
      <p:sp>
        <p:nvSpPr>
          <p:cNvPr id="12" name="Content Placeholder 11"/>
          <p:cNvSpPr>
            <a:spLocks noGrp="1"/>
          </p:cNvSpPr>
          <p:nvPr>
            <p:ph sz="quarter" idx="10" hasCustomPrompt="1"/>
          </p:nvPr>
        </p:nvSpPr>
        <p:spPr>
          <a:xfrm>
            <a:off x="807761" y="2181225"/>
            <a:ext cx="10576479" cy="4475163"/>
          </a:xfrm>
        </p:spPr>
        <p:txBody>
          <a:bodyPr/>
          <a:lstStyle>
            <a:lvl1pPr>
              <a:defRPr/>
            </a:lvl1pPr>
          </a:lstStyle>
          <a:p>
            <a:pPr lvl="0"/>
            <a:r>
              <a:rPr lang="en-US" dirty="0"/>
              <a:t>Enter your content here. Keep font size &gt;18 pt.</a:t>
            </a:r>
          </a:p>
        </p:txBody>
      </p:sp>
    </p:spTree>
    <p:extLst>
      <p:ext uri="{BB962C8B-B14F-4D97-AF65-F5344CB8AC3E}">
        <p14:creationId xmlns:p14="http://schemas.microsoft.com/office/powerpoint/2010/main" val="135660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in Right Panel">
    <p:spTree>
      <p:nvGrpSpPr>
        <p:cNvPr id="1" name=""/>
        <p:cNvGrpSpPr/>
        <p:nvPr/>
      </p:nvGrpSpPr>
      <p:grpSpPr>
        <a:xfrm>
          <a:off x="0" y="0"/>
          <a:ext cx="0" cy="0"/>
          <a:chOff x="0" y="0"/>
          <a:chExt cx="0" cy="0"/>
        </a:xfrm>
      </p:grpSpPr>
      <p:sp>
        <p:nvSpPr>
          <p:cNvPr id="5" name="Rectangle 4"/>
          <p:cNvSpPr/>
          <p:nvPr/>
        </p:nvSpPr>
        <p:spPr>
          <a:xfrm>
            <a:off x="0" y="0"/>
            <a:ext cx="12192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63620" y="0"/>
            <a:ext cx="58745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054840" y="0"/>
            <a:ext cx="137160" cy="2286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12054840" y="2286000"/>
            <a:ext cx="137160" cy="2286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12054840" y="4572000"/>
            <a:ext cx="137160" cy="2286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itle 9"/>
          <p:cNvSpPr>
            <a:spLocks noGrp="1"/>
          </p:cNvSpPr>
          <p:nvPr>
            <p:ph type="title"/>
          </p:nvPr>
        </p:nvSpPr>
        <p:spPr>
          <a:xfrm>
            <a:off x="808268" y="534915"/>
            <a:ext cx="10575465" cy="1450149"/>
          </a:xfrm>
        </p:spPr>
        <p:txBody>
          <a:bodyPr/>
          <a:lstStyle>
            <a:lvl1pPr>
              <a:defRPr cap="none" baseline="0">
                <a:solidFill>
                  <a:schemeClr val="tx1"/>
                </a:solidFill>
              </a:defRPr>
            </a:lvl1pPr>
          </a:lstStyle>
          <a:p>
            <a:r>
              <a:rPr lang="en-US"/>
              <a:t>Click to edit Master title style</a:t>
            </a:r>
            <a:endParaRPr lang="en-US" dirty="0"/>
          </a:p>
        </p:txBody>
      </p:sp>
      <p:sp>
        <p:nvSpPr>
          <p:cNvPr id="12" name="Content Placeholder 11"/>
          <p:cNvSpPr>
            <a:spLocks noGrp="1"/>
          </p:cNvSpPr>
          <p:nvPr>
            <p:ph sz="quarter" idx="10" hasCustomPrompt="1"/>
          </p:nvPr>
        </p:nvSpPr>
        <p:spPr>
          <a:xfrm>
            <a:off x="807761" y="2181225"/>
            <a:ext cx="10576479" cy="4475163"/>
          </a:xfrm>
        </p:spPr>
        <p:txBody>
          <a:bodyPr/>
          <a:lstStyle>
            <a:lvl1pPr>
              <a:defRPr/>
            </a:lvl1pPr>
          </a:lstStyle>
          <a:p>
            <a:pPr lvl="0"/>
            <a:r>
              <a:rPr lang="en-US" dirty="0"/>
              <a:t>Enter your content here. Keep font size &gt;18 pt.</a:t>
            </a:r>
          </a:p>
        </p:txBody>
      </p:sp>
    </p:spTree>
    <p:extLst>
      <p:ext uri="{BB962C8B-B14F-4D97-AF65-F5344CB8AC3E}">
        <p14:creationId xmlns:p14="http://schemas.microsoft.com/office/powerpoint/2010/main" val="3344467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irds_Left Panel Gray">
    <p:spTree>
      <p:nvGrpSpPr>
        <p:cNvPr id="1" name=""/>
        <p:cNvGrpSpPr/>
        <p:nvPr/>
      </p:nvGrpSpPr>
      <p:grpSpPr>
        <a:xfrm>
          <a:off x="0" y="0"/>
          <a:ext cx="0" cy="0"/>
          <a:chOff x="0" y="0"/>
          <a:chExt cx="0" cy="0"/>
        </a:xfrm>
      </p:grpSpPr>
      <p:sp>
        <p:nvSpPr>
          <p:cNvPr id="5" name="Rectangle 4"/>
          <p:cNvSpPr/>
          <p:nvPr/>
        </p:nvSpPr>
        <p:spPr>
          <a:xfrm>
            <a:off x="0" y="0"/>
            <a:ext cx="12192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4114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55399" y="534915"/>
            <a:ext cx="3804001" cy="2553342"/>
          </a:xfrm>
        </p:spPr>
        <p:txBody>
          <a:bodyPr anchor="t"/>
          <a:lstStyle>
            <a:lvl1pPr>
              <a:defRPr cap="none" baseline="0">
                <a:solidFill>
                  <a:schemeClr val="bg1"/>
                </a:solidFill>
              </a:defRPr>
            </a:lvl1pPr>
          </a:lstStyle>
          <a:p>
            <a:r>
              <a:rPr lang="en-US"/>
              <a:t>Click to edit Master title style</a:t>
            </a:r>
            <a:endParaRPr lang="en-US" dirty="0"/>
          </a:p>
        </p:txBody>
      </p:sp>
      <p:sp>
        <p:nvSpPr>
          <p:cNvPr id="12" name="Content Placeholder 11"/>
          <p:cNvSpPr>
            <a:spLocks noGrp="1"/>
          </p:cNvSpPr>
          <p:nvPr>
            <p:ph sz="quarter" idx="10" hasCustomPrompt="1"/>
          </p:nvPr>
        </p:nvSpPr>
        <p:spPr>
          <a:xfrm>
            <a:off x="4321834" y="286274"/>
            <a:ext cx="7470116" cy="6285452"/>
          </a:xfrm>
        </p:spPr>
        <p:txBody>
          <a:bodyPr/>
          <a:lstStyle>
            <a:lvl1pPr>
              <a:defRPr/>
            </a:lvl1pPr>
            <a:lvl2pPr marL="630000" marR="0" indent="-306000" algn="l" defTabSz="457200" rtl="0" eaLnBrk="1" fontAlgn="auto" latinLnBrk="0" hangingPunct="1">
              <a:lnSpc>
                <a:spcPct val="110000"/>
              </a:lnSpc>
              <a:spcBef>
                <a:spcPts val="0"/>
              </a:spcBef>
              <a:spcAft>
                <a:spcPts val="600"/>
              </a:spcAft>
              <a:buClr>
                <a:schemeClr val="tx1">
                  <a:lumMod val="90000"/>
                  <a:lumOff val="10000"/>
                </a:schemeClr>
              </a:buClr>
              <a:buSzPct val="92000"/>
              <a:buFont typeface="Wingdings" panose="05000000000000000000" pitchFamily="2" charset="2"/>
              <a:buChar char="§"/>
              <a:tabLst/>
              <a:defRPr/>
            </a:lvl2pPr>
          </a:lstStyle>
          <a:p>
            <a:pPr lvl="0"/>
            <a:r>
              <a:rPr lang="en-US" dirty="0"/>
              <a:t>Text here. This slide is great to divide sections. Also great for adding a nice photo right here, with some concise text in the gray. Keep font size &gt;18 pt.</a:t>
            </a:r>
          </a:p>
          <a:p>
            <a:pPr lvl="1"/>
            <a:endParaRPr lang="en-US" dirty="0"/>
          </a:p>
        </p:txBody>
      </p:sp>
    </p:spTree>
    <p:extLst>
      <p:ext uri="{BB962C8B-B14F-4D97-AF65-F5344CB8AC3E}">
        <p14:creationId xmlns:p14="http://schemas.microsoft.com/office/powerpoint/2010/main" val="342354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irds_Right Panel Gray">
    <p:spTree>
      <p:nvGrpSpPr>
        <p:cNvPr id="1" name=""/>
        <p:cNvGrpSpPr/>
        <p:nvPr/>
      </p:nvGrpSpPr>
      <p:grpSpPr>
        <a:xfrm>
          <a:off x="0" y="0"/>
          <a:ext cx="0" cy="0"/>
          <a:chOff x="0" y="0"/>
          <a:chExt cx="0" cy="0"/>
        </a:xfrm>
      </p:grpSpPr>
      <p:sp>
        <p:nvSpPr>
          <p:cNvPr id="5" name="Rectangle 4"/>
          <p:cNvSpPr/>
          <p:nvPr/>
        </p:nvSpPr>
        <p:spPr>
          <a:xfrm>
            <a:off x="0" y="0"/>
            <a:ext cx="12192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77200" y="0"/>
            <a:ext cx="4114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8238329" y="534915"/>
            <a:ext cx="3804001" cy="2553342"/>
          </a:xfrm>
        </p:spPr>
        <p:txBody>
          <a:bodyPr anchor="t"/>
          <a:lstStyle>
            <a:lvl1pPr>
              <a:defRPr cap="none" baseline="0">
                <a:solidFill>
                  <a:schemeClr val="bg1"/>
                </a:solidFill>
              </a:defRPr>
            </a:lvl1pPr>
          </a:lstStyle>
          <a:p>
            <a:r>
              <a:rPr lang="en-US"/>
              <a:t>Click to edit Master title style</a:t>
            </a:r>
            <a:endParaRPr lang="en-US" dirty="0"/>
          </a:p>
        </p:txBody>
      </p:sp>
      <p:sp>
        <p:nvSpPr>
          <p:cNvPr id="12" name="Content Placeholder 11"/>
          <p:cNvSpPr>
            <a:spLocks noGrp="1"/>
          </p:cNvSpPr>
          <p:nvPr>
            <p:ph sz="quarter" idx="10" hasCustomPrompt="1"/>
          </p:nvPr>
        </p:nvSpPr>
        <p:spPr>
          <a:xfrm>
            <a:off x="301931" y="286274"/>
            <a:ext cx="7470116" cy="6285452"/>
          </a:xfrm>
        </p:spPr>
        <p:txBody>
          <a:bodyPr/>
          <a:lstStyle>
            <a:lvl1pPr>
              <a:defRPr/>
            </a:lvl1pPr>
          </a:lstStyle>
          <a:p>
            <a:pPr lvl="0"/>
            <a:r>
              <a:rPr lang="en-US" dirty="0"/>
              <a:t>Text here. This slide is great to divide sections. Also great for adding a nice photo right here, with some concise text in the gray.</a:t>
            </a:r>
          </a:p>
          <a:p>
            <a:pPr lvl="0"/>
            <a:endParaRPr lang="en-US" dirty="0"/>
          </a:p>
        </p:txBody>
      </p:sp>
    </p:spTree>
    <p:extLst>
      <p:ext uri="{BB962C8B-B14F-4D97-AF65-F5344CB8AC3E}">
        <p14:creationId xmlns:p14="http://schemas.microsoft.com/office/powerpoint/2010/main" val="1587180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irds_Left Panel Blue">
    <p:spTree>
      <p:nvGrpSpPr>
        <p:cNvPr id="1" name=""/>
        <p:cNvGrpSpPr/>
        <p:nvPr/>
      </p:nvGrpSpPr>
      <p:grpSpPr>
        <a:xfrm>
          <a:off x="0" y="0"/>
          <a:ext cx="0" cy="0"/>
          <a:chOff x="0" y="0"/>
          <a:chExt cx="0" cy="0"/>
        </a:xfrm>
      </p:grpSpPr>
      <p:sp>
        <p:nvSpPr>
          <p:cNvPr id="5" name="Rectangle 4"/>
          <p:cNvSpPr/>
          <p:nvPr/>
        </p:nvSpPr>
        <p:spPr>
          <a:xfrm>
            <a:off x="0" y="0"/>
            <a:ext cx="12192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41148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55399" y="534915"/>
            <a:ext cx="3804001" cy="2553342"/>
          </a:xfrm>
        </p:spPr>
        <p:txBody>
          <a:bodyPr anchor="t"/>
          <a:lstStyle>
            <a:lvl1pPr>
              <a:defRPr cap="none" baseline="0">
                <a:solidFill>
                  <a:schemeClr val="bg1"/>
                </a:solidFill>
              </a:defRPr>
            </a:lvl1pPr>
          </a:lstStyle>
          <a:p>
            <a:r>
              <a:rPr lang="en-US"/>
              <a:t>Click to edit Master title style</a:t>
            </a:r>
            <a:endParaRPr lang="en-US" dirty="0"/>
          </a:p>
        </p:txBody>
      </p:sp>
      <p:sp>
        <p:nvSpPr>
          <p:cNvPr id="12" name="Content Placeholder 11"/>
          <p:cNvSpPr>
            <a:spLocks noGrp="1"/>
          </p:cNvSpPr>
          <p:nvPr>
            <p:ph sz="quarter" idx="10" hasCustomPrompt="1"/>
          </p:nvPr>
        </p:nvSpPr>
        <p:spPr>
          <a:xfrm>
            <a:off x="4321834" y="286274"/>
            <a:ext cx="7470116" cy="6285452"/>
          </a:xfrm>
        </p:spPr>
        <p:txBody>
          <a:bodyPr/>
          <a:lstStyle>
            <a:lvl1pPr>
              <a:buClr>
                <a:srgbClr val="0E5D90"/>
              </a:buClr>
              <a:defRPr/>
            </a:lvl1pPr>
          </a:lstStyle>
          <a:p>
            <a:pPr lvl="0"/>
            <a:r>
              <a:rPr lang="en-US" dirty="0"/>
              <a:t>Text here. This slide is great to divide sections. Also great for adding a nice photo right here, with some concise text in the blue. Keep font size &gt;18 pt.</a:t>
            </a:r>
          </a:p>
        </p:txBody>
      </p:sp>
    </p:spTree>
    <p:extLst>
      <p:ext uri="{BB962C8B-B14F-4D97-AF65-F5344CB8AC3E}">
        <p14:creationId xmlns:p14="http://schemas.microsoft.com/office/powerpoint/2010/main" val="2119860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irds_Left Panel Green">
    <p:spTree>
      <p:nvGrpSpPr>
        <p:cNvPr id="1" name=""/>
        <p:cNvGrpSpPr/>
        <p:nvPr/>
      </p:nvGrpSpPr>
      <p:grpSpPr>
        <a:xfrm>
          <a:off x="0" y="0"/>
          <a:ext cx="0" cy="0"/>
          <a:chOff x="0" y="0"/>
          <a:chExt cx="0" cy="0"/>
        </a:xfrm>
      </p:grpSpPr>
      <p:sp>
        <p:nvSpPr>
          <p:cNvPr id="5" name="Rectangle 4"/>
          <p:cNvSpPr/>
          <p:nvPr/>
        </p:nvSpPr>
        <p:spPr>
          <a:xfrm>
            <a:off x="0" y="0"/>
            <a:ext cx="12192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41148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55399" y="534915"/>
            <a:ext cx="3804001" cy="2553342"/>
          </a:xfrm>
        </p:spPr>
        <p:txBody>
          <a:bodyPr anchor="t"/>
          <a:lstStyle>
            <a:lvl1pPr>
              <a:defRPr cap="none" baseline="0">
                <a:solidFill>
                  <a:schemeClr val="bg1"/>
                </a:solidFill>
              </a:defRPr>
            </a:lvl1pPr>
          </a:lstStyle>
          <a:p>
            <a:r>
              <a:rPr lang="en-US"/>
              <a:t>Click to edit Master title style</a:t>
            </a:r>
            <a:endParaRPr lang="en-US" dirty="0"/>
          </a:p>
        </p:txBody>
      </p:sp>
      <p:sp>
        <p:nvSpPr>
          <p:cNvPr id="12" name="Content Placeholder 11"/>
          <p:cNvSpPr>
            <a:spLocks noGrp="1"/>
          </p:cNvSpPr>
          <p:nvPr>
            <p:ph sz="quarter" idx="10" hasCustomPrompt="1"/>
          </p:nvPr>
        </p:nvSpPr>
        <p:spPr>
          <a:xfrm>
            <a:off x="4321834" y="286274"/>
            <a:ext cx="7470116" cy="6285452"/>
          </a:xfrm>
        </p:spPr>
        <p:txBody>
          <a:bodyPr/>
          <a:lstStyle>
            <a:lvl1pPr marL="306000" marR="0" indent="-306000" algn="l" defTabSz="457200" rtl="0" eaLnBrk="1" fontAlgn="auto" latinLnBrk="0" hangingPunct="1">
              <a:lnSpc>
                <a:spcPct val="110000"/>
              </a:lnSpc>
              <a:spcBef>
                <a:spcPts val="0"/>
              </a:spcBef>
              <a:spcAft>
                <a:spcPts val="600"/>
              </a:spcAft>
              <a:buClr>
                <a:schemeClr val="accent2">
                  <a:lumMod val="75000"/>
                </a:schemeClr>
              </a:buClr>
              <a:buSzPct val="92000"/>
              <a:buFont typeface="Wingdings" panose="05000000000000000000" pitchFamily="2" charset="2"/>
              <a:buChar char="§"/>
              <a:tabLst/>
              <a:defRPr/>
            </a:lvl1pPr>
          </a:lstStyle>
          <a:p>
            <a:pPr lvl="0"/>
            <a:r>
              <a:rPr lang="en-US" dirty="0"/>
              <a:t>Text here. This slide is great to divide sections. Also great for adding a nice photo right here, with some concise text in the green. Keep font size &gt;18 pt.</a:t>
            </a:r>
          </a:p>
          <a:p>
            <a:pPr lvl="0"/>
            <a:endParaRPr lang="en-US" dirty="0"/>
          </a:p>
        </p:txBody>
      </p:sp>
    </p:spTree>
    <p:extLst>
      <p:ext uri="{BB962C8B-B14F-4D97-AF65-F5344CB8AC3E}">
        <p14:creationId xmlns:p14="http://schemas.microsoft.com/office/powerpoint/2010/main" val="3894507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large photo, sp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151DF8-A34E-4C48-8748-1D906C85D567}"/>
              </a:ext>
            </a:extLst>
          </p:cNvPr>
          <p:cNvSpPr/>
          <p:nvPr userDrawn="1"/>
        </p:nvSpPr>
        <p:spPr>
          <a:xfrm>
            <a:off x="0" y="0"/>
            <a:ext cx="12192000" cy="6184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D2E21-9659-B04E-9E3E-B4DDD7A7D95D}"/>
              </a:ext>
            </a:extLst>
          </p:cNvPr>
          <p:cNvSpPr>
            <a:spLocks noGrp="1"/>
          </p:cNvSpPr>
          <p:nvPr>
            <p:ph type="title" hasCustomPrompt="1"/>
          </p:nvPr>
        </p:nvSpPr>
        <p:spPr>
          <a:xfrm>
            <a:off x="831850" y="1449857"/>
            <a:ext cx="6428486" cy="1201880"/>
          </a:xfrm>
        </p:spPr>
        <p:txBody>
          <a:bodyPr anchor="t">
            <a:normAutofit/>
          </a:bodyPr>
          <a:lstStyle>
            <a:lvl1pPr>
              <a:defRPr sz="4400" b="1">
                <a:solidFill>
                  <a:schemeClr val="bg1"/>
                </a:solidFill>
                <a:latin typeface="Merriweather" pitchFamily="2" charset="77"/>
              </a:defRPr>
            </a:lvl1pPr>
          </a:lstStyle>
          <a:p>
            <a:r>
              <a:rPr lang="en-US" dirty="0"/>
              <a:t>Master slide title lorem ipsum</a:t>
            </a:r>
          </a:p>
        </p:txBody>
      </p:sp>
      <p:sp>
        <p:nvSpPr>
          <p:cNvPr id="17" name="Rectangle 16">
            <a:extLst>
              <a:ext uri="{FF2B5EF4-FFF2-40B4-BE49-F238E27FC236}">
                <a16:creationId xmlns:a16="http://schemas.microsoft.com/office/drawing/2014/main" id="{916B9F36-F7F4-A14A-9AE8-4396D2F8E7E8}"/>
              </a:ext>
            </a:extLst>
          </p:cNvPr>
          <p:cNvSpPr/>
          <p:nvPr userDrawn="1"/>
        </p:nvSpPr>
        <p:spPr>
          <a:xfrm flipV="1">
            <a:off x="954171" y="1038148"/>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E2C83D13-BFBA-E544-BDF8-D9757D60FE3A}"/>
              </a:ext>
            </a:extLst>
          </p:cNvPr>
          <p:cNvSpPr/>
          <p:nvPr userDrawn="1"/>
        </p:nvSpPr>
        <p:spPr>
          <a:xfrm>
            <a:off x="6869810" y="0"/>
            <a:ext cx="5322190" cy="6184232"/>
          </a:xfrm>
          <a:custGeom>
            <a:avLst/>
            <a:gdLst>
              <a:gd name="connsiteX0" fmla="*/ 1171174 w 5322190"/>
              <a:gd name="connsiteY0" fmla="*/ 0 h 6184232"/>
              <a:gd name="connsiteX1" fmla="*/ 5322190 w 5322190"/>
              <a:gd name="connsiteY1" fmla="*/ 0 h 6184232"/>
              <a:gd name="connsiteX2" fmla="*/ 5322190 w 5322190"/>
              <a:gd name="connsiteY2" fmla="*/ 6184232 h 6184232"/>
              <a:gd name="connsiteX3" fmla="*/ 1593724 w 5322190"/>
              <a:gd name="connsiteY3" fmla="*/ 6184232 h 6184232"/>
              <a:gd name="connsiteX4" fmla="*/ 1522986 w 5322190"/>
              <a:gd name="connsiteY4" fmla="*/ 6128643 h 6184232"/>
              <a:gd name="connsiteX5" fmla="*/ 0 w 5322190"/>
              <a:gd name="connsiteY5" fmla="*/ 2899220 h 6184232"/>
              <a:gd name="connsiteX6" fmla="*/ 955673 w 5322190"/>
              <a:gd name="connsiteY6" fmla="*/ 237111 h 61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2190" h="6184232">
                <a:moveTo>
                  <a:pt x="1171174" y="0"/>
                </a:moveTo>
                <a:lnTo>
                  <a:pt x="5322190" y="0"/>
                </a:lnTo>
                <a:lnTo>
                  <a:pt x="5322190" y="6184232"/>
                </a:lnTo>
                <a:lnTo>
                  <a:pt x="1593724" y="6184232"/>
                </a:lnTo>
                <a:lnTo>
                  <a:pt x="1522986" y="6128643"/>
                </a:lnTo>
                <a:cubicBezTo>
                  <a:pt x="592861" y="5361035"/>
                  <a:pt x="0" y="4199363"/>
                  <a:pt x="0" y="2899220"/>
                </a:cubicBezTo>
                <a:cubicBezTo>
                  <a:pt x="0" y="1887998"/>
                  <a:pt x="358644" y="960542"/>
                  <a:pt x="955673" y="237111"/>
                </a:cubicBezTo>
                <a:close/>
              </a:path>
            </a:pathLst>
          </a:custGeom>
          <a:gradFill>
            <a:gsLst>
              <a:gs pos="0">
                <a:schemeClr val="accent4"/>
              </a:gs>
              <a:gs pos="100000">
                <a:schemeClr val="accent1"/>
              </a:gs>
              <a:gs pos="100000">
                <a:schemeClr val="accent2">
                  <a:shade val="100000"/>
                  <a:satMod val="115000"/>
                </a:schemeClr>
              </a:gs>
            </a:gsLst>
            <a:lin ang="1536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Picture Placeholder 35">
            <a:extLst>
              <a:ext uri="{FF2B5EF4-FFF2-40B4-BE49-F238E27FC236}">
                <a16:creationId xmlns:a16="http://schemas.microsoft.com/office/drawing/2014/main" id="{9E7DF03E-9CF1-9242-8FFD-1E73EE455ECD}"/>
              </a:ext>
            </a:extLst>
          </p:cNvPr>
          <p:cNvSpPr>
            <a:spLocks noGrp="1"/>
          </p:cNvSpPr>
          <p:nvPr>
            <p:ph type="pic" sz="quarter" idx="14"/>
          </p:nvPr>
        </p:nvSpPr>
        <p:spPr>
          <a:xfrm>
            <a:off x="7064800" y="-17579"/>
            <a:ext cx="5127200" cy="6201812"/>
          </a:xfrm>
          <a:custGeom>
            <a:avLst/>
            <a:gdLst>
              <a:gd name="connsiteX0" fmla="*/ 1189945 w 5127200"/>
              <a:gd name="connsiteY0" fmla="*/ 0 h 6201812"/>
              <a:gd name="connsiteX1" fmla="*/ 5127200 w 5127200"/>
              <a:gd name="connsiteY1" fmla="*/ 0 h 6201812"/>
              <a:gd name="connsiteX2" fmla="*/ 5127200 w 5127200"/>
              <a:gd name="connsiteY2" fmla="*/ 6201812 h 6201812"/>
              <a:gd name="connsiteX3" fmla="*/ 1561127 w 5127200"/>
              <a:gd name="connsiteY3" fmla="*/ 6201812 h 6201812"/>
              <a:gd name="connsiteX4" fmla="*/ 1532279 w 5127200"/>
              <a:gd name="connsiteY4" fmla="*/ 6179141 h 6201812"/>
              <a:gd name="connsiteX5" fmla="*/ 0 w 5127200"/>
              <a:gd name="connsiteY5" fmla="*/ 2929849 h 6201812"/>
              <a:gd name="connsiteX6" fmla="*/ 961504 w 5127200"/>
              <a:gd name="connsiteY6" fmla="*/ 251361 h 620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7200" h="6201812">
                <a:moveTo>
                  <a:pt x="1189945" y="0"/>
                </a:moveTo>
                <a:lnTo>
                  <a:pt x="5127200" y="0"/>
                </a:lnTo>
                <a:lnTo>
                  <a:pt x="5127200" y="6201812"/>
                </a:lnTo>
                <a:lnTo>
                  <a:pt x="1561127" y="6201812"/>
                </a:lnTo>
                <a:lnTo>
                  <a:pt x="1532279" y="6179141"/>
                </a:lnTo>
                <a:cubicBezTo>
                  <a:pt x="596478" y="5406811"/>
                  <a:pt x="0" y="4237991"/>
                  <a:pt x="0" y="2929849"/>
                </a:cubicBezTo>
                <a:cubicBezTo>
                  <a:pt x="0" y="1912406"/>
                  <a:pt x="360833" y="979243"/>
                  <a:pt x="961504" y="251361"/>
                </a:cubicBezTo>
                <a:close/>
              </a:path>
            </a:pathLst>
          </a:custGeom>
          <a:solidFill>
            <a:schemeClr val="bg1"/>
          </a:solidFill>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4371B0CB-C39B-3E45-B388-83D1DA29B2E4}"/>
              </a:ext>
            </a:extLst>
          </p:cNvPr>
          <p:cNvSpPr>
            <a:spLocks noGrp="1"/>
          </p:cNvSpPr>
          <p:nvPr>
            <p:ph type="ftr" sz="quarter" idx="15"/>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
        <p:nvSpPr>
          <p:cNvPr id="25" name="Oval 24">
            <a:extLst>
              <a:ext uri="{FF2B5EF4-FFF2-40B4-BE49-F238E27FC236}">
                <a16:creationId xmlns:a16="http://schemas.microsoft.com/office/drawing/2014/main" id="{D4C9FF08-C261-E546-BC87-F9D6AAA62CC0}"/>
              </a:ext>
            </a:extLst>
          </p:cNvPr>
          <p:cNvSpPr/>
          <p:nvPr userDrawn="1"/>
        </p:nvSpPr>
        <p:spPr>
          <a:xfrm>
            <a:off x="911631" y="3732813"/>
            <a:ext cx="1312881" cy="1309598"/>
          </a:xfrm>
          <a:prstGeom prst="ellipse">
            <a:avLst/>
          </a:prstGeom>
          <a:gradFill flip="none" rotWithShape="1">
            <a:gsLst>
              <a:gs pos="0">
                <a:schemeClr val="accent4"/>
              </a:gs>
              <a:gs pos="100000">
                <a:schemeClr val="accent1"/>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13">
            <a:extLst>
              <a:ext uri="{FF2B5EF4-FFF2-40B4-BE49-F238E27FC236}">
                <a16:creationId xmlns:a16="http://schemas.microsoft.com/office/drawing/2014/main" id="{94713DEC-FAAE-5C4E-9F55-6B06405B9F18}"/>
              </a:ext>
            </a:extLst>
          </p:cNvPr>
          <p:cNvSpPr>
            <a:spLocks noGrp="1"/>
          </p:cNvSpPr>
          <p:nvPr>
            <p:ph type="pic" sz="quarter" idx="13"/>
          </p:nvPr>
        </p:nvSpPr>
        <p:spPr>
          <a:xfrm>
            <a:off x="969961" y="3731181"/>
            <a:ext cx="1347970" cy="1311230"/>
          </a:xfrm>
          <a:prstGeom prst="ellipse">
            <a:avLst/>
          </a:prstGeom>
          <a:solidFill>
            <a:schemeClr val="bg1"/>
          </a:solidFill>
        </p:spPr>
        <p:txBody>
          <a:bodyPr anchor="ctr">
            <a:normAutofit/>
          </a:bodyPr>
          <a:lstStyle>
            <a:lvl1pPr marL="0" indent="0" algn="ctr">
              <a:lnSpc>
                <a:spcPct val="100000"/>
              </a:lnSpc>
              <a:buFontTx/>
              <a:buNone/>
              <a:defRPr sz="1100">
                <a:solidFill>
                  <a:schemeClr val="tx1"/>
                </a:solidFill>
              </a:defRPr>
            </a:lvl1pPr>
          </a:lstStyle>
          <a:p>
            <a:r>
              <a:rPr lang="en-US"/>
              <a:t>Click icon to add picture</a:t>
            </a:r>
            <a:endParaRPr lang="en-US" dirty="0"/>
          </a:p>
        </p:txBody>
      </p:sp>
      <p:sp>
        <p:nvSpPr>
          <p:cNvPr id="27" name="Text Placeholder 7">
            <a:extLst>
              <a:ext uri="{FF2B5EF4-FFF2-40B4-BE49-F238E27FC236}">
                <a16:creationId xmlns:a16="http://schemas.microsoft.com/office/drawing/2014/main" id="{E8D0F61D-57A8-D046-A6C6-07696EF76D2F}"/>
              </a:ext>
            </a:extLst>
          </p:cNvPr>
          <p:cNvSpPr>
            <a:spLocks noGrp="1"/>
          </p:cNvSpPr>
          <p:nvPr>
            <p:ph type="body" sz="quarter" idx="10" hasCustomPrompt="1"/>
          </p:nvPr>
        </p:nvSpPr>
        <p:spPr>
          <a:xfrm>
            <a:off x="2459315" y="3919258"/>
            <a:ext cx="2484092" cy="461665"/>
          </a:xfrm>
        </p:spPr>
        <p:txBody>
          <a:bodyPr>
            <a:noAutofit/>
          </a:bodyPr>
          <a:lstStyle>
            <a:lvl1pPr marL="0" indent="0" algn="l">
              <a:buFontTx/>
              <a:buNone/>
              <a:defRPr sz="2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Speaker Name</a:t>
            </a:r>
          </a:p>
        </p:txBody>
      </p:sp>
      <p:sp>
        <p:nvSpPr>
          <p:cNvPr id="28" name="Text Placeholder 7">
            <a:extLst>
              <a:ext uri="{FF2B5EF4-FFF2-40B4-BE49-F238E27FC236}">
                <a16:creationId xmlns:a16="http://schemas.microsoft.com/office/drawing/2014/main" id="{0A1AB1D0-2BB3-314E-85D7-202BF068C7BF}"/>
              </a:ext>
            </a:extLst>
          </p:cNvPr>
          <p:cNvSpPr>
            <a:spLocks noGrp="1"/>
          </p:cNvSpPr>
          <p:nvPr>
            <p:ph type="body" sz="quarter" idx="11" hasCustomPrompt="1"/>
          </p:nvPr>
        </p:nvSpPr>
        <p:spPr>
          <a:xfrm>
            <a:off x="2459315" y="4380923"/>
            <a:ext cx="2484092" cy="461665"/>
          </a:xfrm>
        </p:spPr>
        <p:txBody>
          <a:bodyPr>
            <a:noAutofit/>
          </a:bodyPr>
          <a:lstStyle>
            <a:lvl1pPr marL="0" indent="0" algn="l">
              <a:buFontTx/>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gn="l"/>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Location</a:t>
            </a:r>
          </a:p>
        </p:txBody>
      </p:sp>
    </p:spTree>
    <p:extLst>
      <p:ext uri="{BB962C8B-B14F-4D97-AF65-F5344CB8AC3E}">
        <p14:creationId xmlns:p14="http://schemas.microsoft.com/office/powerpoint/2010/main" val="1748601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irds_Left Panel Orange">
    <p:spTree>
      <p:nvGrpSpPr>
        <p:cNvPr id="1" name=""/>
        <p:cNvGrpSpPr/>
        <p:nvPr/>
      </p:nvGrpSpPr>
      <p:grpSpPr>
        <a:xfrm>
          <a:off x="0" y="0"/>
          <a:ext cx="0" cy="0"/>
          <a:chOff x="0" y="0"/>
          <a:chExt cx="0" cy="0"/>
        </a:xfrm>
      </p:grpSpPr>
      <p:sp>
        <p:nvSpPr>
          <p:cNvPr id="5" name="Rectangle 4"/>
          <p:cNvSpPr/>
          <p:nvPr/>
        </p:nvSpPr>
        <p:spPr>
          <a:xfrm>
            <a:off x="0" y="0"/>
            <a:ext cx="12192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41148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55399" y="534915"/>
            <a:ext cx="3804001" cy="2553342"/>
          </a:xfrm>
        </p:spPr>
        <p:txBody>
          <a:bodyPr anchor="t"/>
          <a:lstStyle>
            <a:lvl1pPr>
              <a:defRPr cap="none" baseline="0">
                <a:solidFill>
                  <a:schemeClr val="bg1"/>
                </a:solidFill>
              </a:defRPr>
            </a:lvl1pPr>
          </a:lstStyle>
          <a:p>
            <a:r>
              <a:rPr lang="en-US"/>
              <a:t>Click to edit Master title style</a:t>
            </a:r>
            <a:endParaRPr lang="en-US" dirty="0"/>
          </a:p>
        </p:txBody>
      </p:sp>
      <p:sp>
        <p:nvSpPr>
          <p:cNvPr id="12" name="Content Placeholder 11"/>
          <p:cNvSpPr>
            <a:spLocks noGrp="1"/>
          </p:cNvSpPr>
          <p:nvPr>
            <p:ph sz="quarter" idx="10" hasCustomPrompt="1"/>
          </p:nvPr>
        </p:nvSpPr>
        <p:spPr>
          <a:xfrm>
            <a:off x="4321834" y="286274"/>
            <a:ext cx="7470116" cy="6285452"/>
          </a:xfrm>
        </p:spPr>
        <p:txBody>
          <a:bodyPr/>
          <a:lstStyle>
            <a:lvl1pPr marL="306000" marR="0" indent="-306000" algn="l" defTabSz="457200" rtl="0" eaLnBrk="1" fontAlgn="auto" latinLnBrk="0" hangingPunct="1">
              <a:lnSpc>
                <a:spcPct val="110000"/>
              </a:lnSpc>
              <a:spcBef>
                <a:spcPts val="0"/>
              </a:spcBef>
              <a:spcAft>
                <a:spcPts val="600"/>
              </a:spcAft>
              <a:buClr>
                <a:schemeClr val="accent3">
                  <a:lumMod val="75000"/>
                </a:schemeClr>
              </a:buClr>
              <a:buSzPct val="92000"/>
              <a:buFont typeface="Wingdings" panose="05000000000000000000" pitchFamily="2" charset="2"/>
              <a:buChar char="§"/>
              <a:tabLst/>
              <a:defRPr/>
            </a:lvl1pPr>
          </a:lstStyle>
          <a:p>
            <a:pPr lvl="0"/>
            <a:r>
              <a:rPr lang="en-US" dirty="0"/>
              <a:t>Text here. This slide is great to divide sections. Also great for adding a nice photo right here, with some concise text in the orange. Keep font size &gt;18 pt.</a:t>
            </a:r>
          </a:p>
          <a:p>
            <a:pPr lvl="0"/>
            <a:endParaRPr lang="en-US" dirty="0"/>
          </a:p>
          <a:p>
            <a:pPr lvl="0"/>
            <a:endParaRPr lang="en-US" dirty="0"/>
          </a:p>
        </p:txBody>
      </p:sp>
    </p:spTree>
    <p:extLst>
      <p:ext uri="{BB962C8B-B14F-4D97-AF65-F5344CB8AC3E}">
        <p14:creationId xmlns:p14="http://schemas.microsoft.com/office/powerpoint/2010/main" val="33800835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752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7378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ight Gray">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915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ank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360634-D6E4-4D3B-AA9A-82A8DD4C7873}"/>
              </a:ext>
            </a:extLst>
          </p:cNvPr>
          <p:cNvSpPr/>
          <p:nvPr/>
        </p:nvSpPr>
        <p:spPr>
          <a:xfrm>
            <a:off x="0" y="0"/>
            <a:ext cx="12192000" cy="2380891"/>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98681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4" name="Rectangle 2"/>
          <p:cNvSpPr>
            <a:spLocks noGrp="1"/>
          </p:cNvSpPr>
          <p:nvPr>
            <p:ph type="title"/>
          </p:nvPr>
        </p:nvSpPr>
        <p:spPr/>
        <p:txBody>
          <a:bodyPr/>
          <a:lstStyle>
            <a:lvl1pPr>
              <a:defRPr baseline="0">
                <a:solidFill>
                  <a:srgbClr val="5A5A5A"/>
                </a:solidFill>
                <a:effectLst>
                  <a:outerShdw blurRad="50800" dist="38100" dir="2700000" algn="tl" rotWithShape="0">
                    <a:prstClr val="black">
                      <a:alpha val="40000"/>
                    </a:prstClr>
                  </a:outerShdw>
                </a:effectLst>
              </a:defRPr>
            </a:lvl1pPr>
          </a:lstStyle>
          <a:p>
            <a:r>
              <a:rPr lang="en-US" noProof="1"/>
              <a:t>Click to edit Master title style</a:t>
            </a:r>
            <a:endParaRPr lang="en-US" dirty="0"/>
          </a:p>
        </p:txBody>
      </p:sp>
      <p:sp>
        <p:nvSpPr>
          <p:cNvPr id="12" name="Rectangle 3"/>
          <p:cNvSpPr>
            <a:spLocks noGrp="1"/>
          </p:cNvSpPr>
          <p:nvPr>
            <p:ph type="body" idx="1"/>
          </p:nvPr>
        </p:nvSpPr>
        <p:spPr>
          <a:xfrm>
            <a:off x="711200" y="1219200"/>
            <a:ext cx="10871200" cy="4724400"/>
          </a:xfrm>
        </p:spPr>
        <p:txBody>
          <a:bodyPr/>
          <a:lstStyle>
            <a:lvl1pPr>
              <a:buClr>
                <a:srgbClr val="CC632F"/>
              </a:buClr>
              <a:buFont typeface="Wingdings 2" pitchFamily="18" charset="2"/>
              <a:buChar char="¤"/>
              <a:defRPr/>
            </a:lvl1pPr>
            <a:lvl2pPr>
              <a:buClr>
                <a:srgbClr val="377DAF"/>
              </a:buClr>
              <a:buFont typeface="Wingdings" pitchFamily="2" charset="2"/>
              <a:buChar char=""/>
              <a:defRPr/>
            </a:lvl2pPr>
            <a:lvl3pPr>
              <a:buClr>
                <a:srgbClr val="CC632F"/>
              </a:buClr>
              <a:defRPr/>
            </a:lvl3pPr>
            <a:lvl4pPr>
              <a:buClr>
                <a:srgbClr val="377DAF"/>
              </a:buClr>
              <a:buFont typeface="Wingdings 2" pitchFamily="18" charset="2"/>
              <a:buChar char=""/>
              <a:defRPr/>
            </a:lvl4pPr>
            <a:lvl5pPr>
              <a:buClr>
                <a:srgbClr val="CC632F"/>
              </a:buClr>
              <a:buFont typeface="Wingdings" pitchFamily="2" charset="2"/>
              <a:buChar cha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4" name="Slide Number Placeholder 22"/>
          <p:cNvSpPr>
            <a:spLocks noGrp="1"/>
          </p:cNvSpPr>
          <p:nvPr>
            <p:ph type="sldNum" sz="quarter" idx="10"/>
          </p:nvPr>
        </p:nvSpPr>
        <p:spPr/>
        <p:txBody>
          <a:bodyPr/>
          <a:lstStyle>
            <a:lvl1pPr>
              <a:defRPr smtClean="0"/>
            </a:lvl1pPr>
          </a:lstStyle>
          <a:p>
            <a:pPr>
              <a:defRPr/>
            </a:pPr>
            <a:fld id="{549B300B-9632-40F5-BF5A-DBC6D7092006}" type="slidenum">
              <a:rPr lang="en-US" altLang="en-US"/>
              <a:pPr>
                <a:defRPr/>
              </a:pPr>
              <a:t>‹#›</a:t>
            </a:fld>
            <a:endParaRPr lang="en-US" altLang="en-US" sz="1000" b="0">
              <a:solidFill>
                <a:schemeClr val="tx1"/>
              </a:solidFill>
            </a:endParaRPr>
          </a:p>
        </p:txBody>
      </p:sp>
      <p:sp>
        <p:nvSpPr>
          <p:cNvPr id="5" name="Date Placeholder 13"/>
          <p:cNvSpPr>
            <a:spLocks noGrp="1"/>
          </p:cNvSpPr>
          <p:nvPr>
            <p:ph type="dt" sz="half" idx="11"/>
          </p:nvPr>
        </p:nvSpPr>
        <p:spPr/>
        <p:txBody>
          <a:bodyPr/>
          <a:lstStyle>
            <a:lvl1pPr>
              <a:defRPr smtClean="0"/>
            </a:lvl1pPr>
          </a:lstStyle>
          <a:p>
            <a:pPr>
              <a:defRPr/>
            </a:pPr>
            <a:fld id="{12C42540-9CE0-4EB6-ADB5-75148DBA3286}" type="datetimeFigureOut">
              <a:rPr lang="en-US" altLang="en-US"/>
              <a:pPr>
                <a:defRPr/>
              </a:pPr>
              <a:t>6/7/2024</a:t>
            </a:fld>
            <a:endParaRPr lang="en-US" altLang="en-US" sz="1000">
              <a:solidFill>
                <a:schemeClr val="tx1"/>
              </a:solidFill>
            </a:endParaRPr>
          </a:p>
        </p:txBody>
      </p:sp>
    </p:spTree>
    <p:extLst>
      <p:ext uri="{BB962C8B-B14F-4D97-AF65-F5344CB8AC3E}">
        <p14:creationId xmlns:p14="http://schemas.microsoft.com/office/powerpoint/2010/main" val="1673511724"/>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89"/>
        <p:cNvGrpSpPr/>
        <p:nvPr/>
      </p:nvGrpSpPr>
      <p:grpSpPr>
        <a:xfrm>
          <a:off x="0" y="0"/>
          <a:ext cx="0" cy="0"/>
          <a:chOff x="0" y="0"/>
          <a:chExt cx="0" cy="0"/>
        </a:xfrm>
      </p:grpSpPr>
      <p:sp>
        <p:nvSpPr>
          <p:cNvPr id="190" name="Google Shape;190;p7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92" name="Google Shape;192;p7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7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85753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EEB743-5E1E-3345-A7CB-108C2B59E71F}"/>
              </a:ext>
            </a:extLst>
          </p:cNvPr>
          <p:cNvSpPr/>
          <p:nvPr userDrawn="1"/>
        </p:nvSpPr>
        <p:spPr>
          <a:xfrm>
            <a:off x="0" y="6492876"/>
            <a:ext cx="12192000" cy="365125"/>
          </a:xfrm>
          <a:prstGeom prst="rect">
            <a:avLst/>
          </a:prstGeom>
          <a:solidFill>
            <a:srgbClr val="223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DB017B7-43BE-704A-8E28-4ED5375A1A4E}"/>
              </a:ext>
            </a:extLst>
          </p:cNvPr>
          <p:cNvSpPr/>
          <p:nvPr userDrawn="1"/>
        </p:nvSpPr>
        <p:spPr>
          <a:xfrm>
            <a:off x="0" y="6316134"/>
            <a:ext cx="12192000" cy="271703"/>
          </a:xfrm>
          <a:prstGeom prst="rect">
            <a:avLst/>
          </a:prstGeom>
          <a:solidFill>
            <a:srgbClr val="60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57807D1-A7ED-474C-91C0-D59B38E03EA2}"/>
              </a:ext>
            </a:extLst>
          </p:cNvPr>
          <p:cNvSpPr/>
          <p:nvPr userDrawn="1"/>
        </p:nvSpPr>
        <p:spPr>
          <a:xfrm flipV="1">
            <a:off x="0" y="6270414"/>
            <a:ext cx="12192000" cy="45719"/>
          </a:xfrm>
          <a:prstGeom prst="rect">
            <a:avLst/>
          </a:prstGeom>
          <a:solidFill>
            <a:srgbClr val="C67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8691DB91-1749-B448-8084-5961B0635142}"/>
              </a:ext>
            </a:extLst>
          </p:cNvPr>
          <p:cNvCxnSpPr>
            <a:cxnSpLocks/>
          </p:cNvCxnSpPr>
          <p:nvPr userDrawn="1"/>
        </p:nvCxnSpPr>
        <p:spPr>
          <a:xfrm>
            <a:off x="0" y="6492875"/>
            <a:ext cx="12192000" cy="0"/>
          </a:xfrm>
          <a:prstGeom prst="line">
            <a:avLst/>
          </a:prstGeom>
          <a:ln w="12700">
            <a:solidFill>
              <a:srgbClr val="509E2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55F0CA4-C413-7E4D-9470-C9188643DA6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9597" y="123259"/>
            <a:ext cx="2678459" cy="577511"/>
          </a:xfrm>
          <a:prstGeom prst="rect">
            <a:avLst/>
          </a:prstGeom>
        </p:spPr>
      </p:pic>
      <p:cxnSp>
        <p:nvCxnSpPr>
          <p:cNvPr id="16" name="Straight Connector 15">
            <a:extLst>
              <a:ext uri="{FF2B5EF4-FFF2-40B4-BE49-F238E27FC236}">
                <a16:creationId xmlns:a16="http://schemas.microsoft.com/office/drawing/2014/main" id="{E9440743-4C31-F543-8034-BD8C897D5AD2}"/>
              </a:ext>
            </a:extLst>
          </p:cNvPr>
          <p:cNvCxnSpPr>
            <a:cxnSpLocks/>
          </p:cNvCxnSpPr>
          <p:nvPr userDrawn="1"/>
        </p:nvCxnSpPr>
        <p:spPr>
          <a:xfrm>
            <a:off x="0" y="813863"/>
            <a:ext cx="12192000" cy="0"/>
          </a:xfrm>
          <a:prstGeom prst="line">
            <a:avLst/>
          </a:prstGeom>
          <a:ln w="12700">
            <a:solidFill>
              <a:srgbClr val="2232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566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82880" rIns="182880" bIns="182880"/>
          <a:lstStyle>
            <a:lvl1pPr>
              <a:defRPr cap="none" baseline="0"/>
            </a:lvl1pPr>
          </a:lstStyle>
          <a:p>
            <a:r>
              <a:rPr lang="en-US"/>
              <a:t>Click to edit Master title style</a:t>
            </a:r>
          </a:p>
        </p:txBody>
      </p:sp>
      <p:sp>
        <p:nvSpPr>
          <p:cNvPr id="8" name="Content Placeholder 7"/>
          <p:cNvSpPr>
            <a:spLocks noGrp="1"/>
          </p:cNvSpPr>
          <p:nvPr>
            <p:ph sz="quarter" idx="10"/>
          </p:nvPr>
        </p:nvSpPr>
        <p:spPr>
          <a:xfrm>
            <a:off x="627322" y="2105024"/>
            <a:ext cx="10972800" cy="4402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865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82880" rIns="182880" bIns="182880"/>
          <a:lstStyle>
            <a:lvl1pPr>
              <a:defRPr cap="none" baseline="0"/>
            </a:lvl1pPr>
          </a:lstStyle>
          <a:p>
            <a:r>
              <a:rPr lang="en-US"/>
              <a:t>Click to edit Master title style</a:t>
            </a:r>
          </a:p>
        </p:txBody>
      </p:sp>
      <p:sp>
        <p:nvSpPr>
          <p:cNvPr id="8" name="Content Placeholder 7"/>
          <p:cNvSpPr>
            <a:spLocks noGrp="1"/>
          </p:cNvSpPr>
          <p:nvPr>
            <p:ph sz="quarter" idx="10"/>
          </p:nvPr>
        </p:nvSpPr>
        <p:spPr>
          <a:xfrm>
            <a:off x="627322" y="2105024"/>
            <a:ext cx="10972800" cy="4402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21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7516"/>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524000" y="1164895"/>
            <a:ext cx="9144000" cy="2387600"/>
          </a:xfrm>
        </p:spPr>
        <p:txBody>
          <a:bodyPr anchor="b">
            <a:normAutofit/>
          </a:bodyPr>
          <a:lstStyle>
            <a:lvl1pPr algn="ctr">
              <a:defRPr sz="5800" b="1">
                <a:solidFill>
                  <a:schemeClr val="bg1"/>
                </a:solidFill>
              </a:defRPr>
            </a:lvl1pPr>
          </a:lstStyle>
          <a:p>
            <a:r>
              <a:rPr lang="en-US" dirty="0"/>
              <a:t>Section title slide</a:t>
            </a:r>
          </a:p>
        </p:txBody>
      </p:sp>
      <p:sp>
        <p:nvSpPr>
          <p:cNvPr id="9" name="Rectangle 8">
            <a:extLst>
              <a:ext uri="{FF2B5EF4-FFF2-40B4-BE49-F238E27FC236}">
                <a16:creationId xmlns:a16="http://schemas.microsoft.com/office/drawing/2014/main" id="{C368E987-DB3D-2541-8205-D7FD01900E9B}"/>
              </a:ext>
            </a:extLst>
          </p:cNvPr>
          <p:cNvSpPr/>
          <p:nvPr userDrawn="1"/>
        </p:nvSpPr>
        <p:spPr>
          <a:xfrm flipV="1">
            <a:off x="2943765" y="3587664"/>
            <a:ext cx="690479" cy="5029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AD6D9B7-6085-BE49-9A7D-DB06F72BF7E8}"/>
              </a:ext>
            </a:extLst>
          </p:cNvPr>
          <p:cNvSpPr>
            <a:spLocks noGrp="1"/>
          </p:cNvSpPr>
          <p:nvPr>
            <p:ph type="ftr" sz="quarter" idx="10"/>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3621866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82880" rIns="182880" bIns="182880"/>
          <a:lstStyle>
            <a:lvl1pPr>
              <a:defRPr cap="none" baseline="0"/>
            </a:lvl1pPr>
          </a:lstStyle>
          <a:p>
            <a:r>
              <a:rPr lang="en-US"/>
              <a:t>Click to edit Master title style</a:t>
            </a:r>
          </a:p>
        </p:txBody>
      </p:sp>
      <p:sp>
        <p:nvSpPr>
          <p:cNvPr id="8" name="Content Placeholder 7"/>
          <p:cNvSpPr>
            <a:spLocks noGrp="1"/>
          </p:cNvSpPr>
          <p:nvPr>
            <p:ph sz="quarter" idx="10"/>
          </p:nvPr>
        </p:nvSpPr>
        <p:spPr>
          <a:xfrm>
            <a:off x="627322" y="2105024"/>
            <a:ext cx="10972800" cy="4402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142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82880" rIns="182880" bIns="182880"/>
          <a:lstStyle>
            <a:lvl1pPr>
              <a:defRPr cap="none" baseline="0"/>
            </a:lvl1pPr>
          </a:lstStyle>
          <a:p>
            <a:r>
              <a:rPr lang="en-US"/>
              <a:t>Click to edit Master title style</a:t>
            </a:r>
          </a:p>
        </p:txBody>
      </p:sp>
      <p:sp>
        <p:nvSpPr>
          <p:cNvPr id="8" name="Content Placeholder 7"/>
          <p:cNvSpPr>
            <a:spLocks noGrp="1"/>
          </p:cNvSpPr>
          <p:nvPr>
            <p:ph sz="quarter" idx="10"/>
          </p:nvPr>
        </p:nvSpPr>
        <p:spPr>
          <a:xfrm>
            <a:off x="627322" y="2105024"/>
            <a:ext cx="10972800" cy="4402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2310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1078464" cy="533400"/>
          </a:xfrm>
        </p:spPr>
        <p:txBody>
          <a:bodyPr/>
          <a:lstStyle>
            <a:lvl1pPr>
              <a:defRPr baseline="0">
                <a:solidFill>
                  <a:srgbClr val="5A5A5A"/>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711200" y="1219200"/>
            <a:ext cx="10871200" cy="4724400"/>
          </a:xfrm>
        </p:spPr>
        <p:txBody>
          <a:bodyPr/>
          <a:lstStyle>
            <a:lvl1pPr>
              <a:buFont typeface="Wingdings 2" pitchFamily="18" charset="2"/>
              <a:buChar char="¤"/>
              <a:defRPr/>
            </a:lvl1pPr>
            <a:lvl2pPr>
              <a:buFont typeface="Wingdings" pitchFamily="2" charset="2"/>
              <a:buChar char="£"/>
              <a:defRPr/>
            </a:lvl2pPr>
            <a:lvl4pPr>
              <a:buFont typeface="Wingdings 2" pitchFamily="18" charset="2"/>
              <a:buChar char=""/>
              <a:defRPr/>
            </a:lvl4pPr>
            <a:lvl5pP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smtClean="0"/>
            </a:lvl1pPr>
          </a:lstStyle>
          <a:p>
            <a:pPr>
              <a:defRPr/>
            </a:pPr>
            <a:fld id="{135A4CAB-C749-40CF-B00C-73310DB4A3F0}" type="datetimeFigureOut">
              <a:rPr lang="en-US" altLang="en-US"/>
              <a:pPr>
                <a:defRPr/>
              </a:pPr>
              <a:t>6/7/2024</a:t>
            </a:fld>
            <a:endParaRPr lang="en-US" altLang="en-US"/>
          </a:p>
        </p:txBody>
      </p:sp>
      <p:sp>
        <p:nvSpPr>
          <p:cNvPr id="5" name="Slide Number Placeholder 5"/>
          <p:cNvSpPr>
            <a:spLocks noGrp="1"/>
          </p:cNvSpPr>
          <p:nvPr>
            <p:ph type="sldNum" sz="quarter" idx="15"/>
          </p:nvPr>
        </p:nvSpPr>
        <p:spPr/>
        <p:txBody>
          <a:bodyPr/>
          <a:lstStyle>
            <a:lvl1pPr>
              <a:defRPr smtClean="0"/>
            </a:lvl1pPr>
          </a:lstStyle>
          <a:p>
            <a:pPr>
              <a:defRPr/>
            </a:pPr>
            <a:fld id="{AD711519-F99E-4C74-974C-4C83FD5DA254}" type="slidenum">
              <a:rPr lang="en-US" altLang="en-US"/>
              <a:pPr>
                <a:defRPr/>
              </a:pPr>
              <a:t>‹#›</a:t>
            </a:fld>
            <a:endParaRPr lang="en-US" altLang="en-US"/>
          </a:p>
        </p:txBody>
      </p:sp>
    </p:spTree>
    <p:extLst>
      <p:ext uri="{BB962C8B-B14F-4D97-AF65-F5344CB8AC3E}">
        <p14:creationId xmlns:p14="http://schemas.microsoft.com/office/powerpoint/2010/main" val="118458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19" y="1536192"/>
            <a:ext cx="5384799"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17" y="6352707"/>
            <a:ext cx="984591" cy="365760"/>
          </a:xfrm>
          <a:prstGeom prst="rect">
            <a:avLst/>
          </a:prstGeom>
        </p:spPr>
        <p:txBody>
          <a:bodyPr anchor="ctr"/>
          <a:lstStyle>
            <a:lvl1pPr>
              <a:defRPr sz="16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17" y="6264088"/>
            <a:ext cx="1736049" cy="593912"/>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4E1A6E-53AE-5F4B-9482-1761401F5F4E}"/>
              </a:ext>
            </a:extLst>
          </p:cNvPr>
          <p:cNvSpPr/>
          <p:nvPr userDrawn="1"/>
        </p:nvSpPr>
        <p:spPr>
          <a:xfrm>
            <a:off x="0" y="0"/>
            <a:ext cx="12192000" cy="6177516"/>
          </a:xfrm>
          <a:prstGeom prst="rect">
            <a:avLst/>
          </a:prstGeom>
          <a:gradFill>
            <a:gsLst>
              <a:gs pos="3000">
                <a:schemeClr val="tx1"/>
              </a:gs>
              <a:gs pos="100000">
                <a:schemeClr val="accent1"/>
              </a:gs>
              <a:gs pos="92000">
                <a:schemeClr val="accent2"/>
              </a:gs>
              <a:gs pos="62000">
                <a:schemeClr val="tx2"/>
              </a:gs>
            </a:gsLst>
            <a:lin ang="30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756F2-573B-B746-AE55-2318E3FEDF00}"/>
              </a:ext>
            </a:extLst>
          </p:cNvPr>
          <p:cNvSpPr>
            <a:spLocks noGrp="1"/>
          </p:cNvSpPr>
          <p:nvPr>
            <p:ph type="ctrTitle" hasCustomPrompt="1"/>
          </p:nvPr>
        </p:nvSpPr>
        <p:spPr>
          <a:xfrm>
            <a:off x="1524000" y="1164895"/>
            <a:ext cx="9144000" cy="2387600"/>
          </a:xfrm>
        </p:spPr>
        <p:txBody>
          <a:bodyPr anchor="b">
            <a:normAutofit/>
          </a:bodyPr>
          <a:lstStyle>
            <a:lvl1pPr algn="ctr">
              <a:defRPr sz="5800" b="1">
                <a:solidFill>
                  <a:schemeClr val="bg1"/>
                </a:solidFill>
              </a:defRPr>
            </a:lvl1pPr>
          </a:lstStyle>
          <a:p>
            <a:r>
              <a:rPr lang="en-US" dirty="0"/>
              <a:t>Section title slide</a:t>
            </a:r>
          </a:p>
        </p:txBody>
      </p:sp>
      <p:sp>
        <p:nvSpPr>
          <p:cNvPr id="9" name="Rectangle 8">
            <a:extLst>
              <a:ext uri="{FF2B5EF4-FFF2-40B4-BE49-F238E27FC236}">
                <a16:creationId xmlns:a16="http://schemas.microsoft.com/office/drawing/2014/main" id="{C368E987-DB3D-2541-8205-D7FD01900E9B}"/>
              </a:ext>
            </a:extLst>
          </p:cNvPr>
          <p:cNvSpPr/>
          <p:nvPr userDrawn="1"/>
        </p:nvSpPr>
        <p:spPr>
          <a:xfrm flipV="1">
            <a:off x="2943765" y="3587664"/>
            <a:ext cx="690479" cy="5029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C3F95F1-2EC8-8C42-80B7-75A9D7719E80}"/>
              </a:ext>
            </a:extLst>
          </p:cNvPr>
          <p:cNvSpPr>
            <a:spLocks noGrp="1"/>
          </p:cNvSpPr>
          <p:nvPr>
            <p:ph type="ftr" sz="quarter" idx="10"/>
          </p:nvPr>
        </p:nvSpPr>
        <p:spPr>
          <a:xfrm>
            <a:off x="4582160" y="6356350"/>
            <a:ext cx="7465060" cy="365125"/>
          </a:xfrm>
          <a:prstGeom prst="rect">
            <a:avLst/>
          </a:prstGeom>
        </p:spPr>
        <p:txBody>
          <a:body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154947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BBAC-CD06-9841-AC5E-E00B02A4A517}"/>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B190E0-49E4-3144-B026-A3CD9A2FA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383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A0D7-41DA-2144-A1B8-BC72EFC5E472}"/>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09C6DC91-4610-8F45-BC00-77F185F84772}"/>
              </a:ext>
            </a:extLst>
          </p:cNvPr>
          <p:cNvSpPr>
            <a:spLocks noGrp="1"/>
          </p:cNvSpPr>
          <p:nvPr>
            <p:ph sz="half" idx="2"/>
          </p:nvPr>
        </p:nvSpPr>
        <p:spPr>
          <a:xfrm>
            <a:off x="6172200" y="1825625"/>
            <a:ext cx="5181600" cy="4351338"/>
          </a:xfrm>
        </p:spPr>
        <p:txBody>
          <a:bodyPr>
            <a:normAutofit/>
          </a:bodyPr>
          <a:lstStyle>
            <a:lvl1pPr>
              <a:lnSpc>
                <a:spcPct val="100000"/>
              </a:lnSpc>
              <a:spcBef>
                <a:spcPts val="1200"/>
              </a:spcBef>
              <a:defRPr sz="2400"/>
            </a:lvl1pPr>
            <a:lvl2pPr>
              <a:lnSpc>
                <a:spcPct val="100000"/>
              </a:lnSpc>
              <a:spcBef>
                <a:spcPts val="1200"/>
              </a:spcBef>
              <a:defRPr sz="2400"/>
            </a:lvl2pPr>
            <a:lvl3pPr>
              <a:lnSpc>
                <a:spcPct val="100000"/>
              </a:lnSpc>
              <a:spcBef>
                <a:spcPts val="1200"/>
              </a:spcBef>
              <a:defRPr sz="2400"/>
            </a:lvl3pPr>
            <a:lvl4pPr>
              <a:lnSpc>
                <a:spcPct val="100000"/>
              </a:lnSpc>
              <a:spcBef>
                <a:spcPts val="1200"/>
              </a:spcBef>
              <a:defRPr sz="2400"/>
            </a:lvl4pPr>
            <a:lvl5pPr>
              <a:lnSpc>
                <a:spcPct val="100000"/>
              </a:lnSpc>
              <a:spcBef>
                <a:spcPts val="120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64D104F1-2C4A-044F-8D89-EB587B53EEC9}"/>
              </a:ext>
            </a:extLst>
          </p:cNvPr>
          <p:cNvSpPr>
            <a:spLocks noGrp="1"/>
          </p:cNvSpPr>
          <p:nvPr>
            <p:ph type="body" sz="quarter" idx="10"/>
          </p:nvPr>
        </p:nvSpPr>
        <p:spPr>
          <a:xfrm>
            <a:off x="838200" y="1825625"/>
            <a:ext cx="5181600" cy="4351338"/>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Tree>
    <p:extLst>
      <p:ext uri="{BB962C8B-B14F-4D97-AF65-F5344CB8AC3E}">
        <p14:creationId xmlns:p14="http://schemas.microsoft.com/office/powerpoint/2010/main" val="245295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text and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AC666B-2D9D-224E-B193-B5439AB8403D}"/>
              </a:ext>
            </a:extLst>
          </p:cNvPr>
          <p:cNvSpPr/>
          <p:nvPr userDrawn="1"/>
        </p:nvSpPr>
        <p:spPr>
          <a:xfrm>
            <a:off x="825909" y="1366684"/>
            <a:ext cx="924233" cy="167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BAAC209-5844-AB47-ACE7-2D4B50A8F1D1}"/>
              </a:ext>
            </a:extLst>
          </p:cNvPr>
          <p:cNvSpPr>
            <a:spLocks noGrp="1"/>
          </p:cNvSpPr>
          <p:nvPr>
            <p:ph type="title" hasCustomPrompt="1"/>
          </p:nvPr>
        </p:nvSpPr>
        <p:spPr>
          <a:xfrm>
            <a:off x="838201" y="721496"/>
            <a:ext cx="3989438" cy="2202457"/>
          </a:xfrm>
        </p:spPr>
        <p:txBody>
          <a:bodyPr anchor="t">
            <a:noAutofit/>
          </a:bodyPr>
          <a:lstStyle>
            <a:lvl1pPr>
              <a:defRPr sz="4000" b="1"/>
            </a:lvl1pPr>
          </a:lstStyle>
          <a:p>
            <a:r>
              <a:rPr lang="en-US" dirty="0">
                <a:effectLst/>
              </a:rPr>
              <a:t>Eros </a:t>
            </a:r>
            <a:r>
              <a:rPr lang="en-US" dirty="0" err="1">
                <a:effectLst/>
              </a:rPr>
              <a:t>nisl</a:t>
            </a:r>
            <a:r>
              <a:rPr lang="en-US" dirty="0">
                <a:effectLst/>
              </a:rPr>
              <a:t> </a:t>
            </a:r>
            <a:r>
              <a:rPr lang="en-US" dirty="0" err="1">
                <a:effectLst/>
              </a:rPr>
              <a:t>odio</a:t>
            </a:r>
            <a:r>
              <a:rPr lang="en-US" dirty="0">
                <a:effectLst/>
              </a:rPr>
              <a:t> </a:t>
            </a:r>
            <a:r>
              <a:rPr lang="en-US" dirty="0" err="1">
                <a:effectLst/>
              </a:rPr>
              <a:t>ullamcorper</a:t>
            </a:r>
            <a:r>
              <a:rPr lang="en-US" dirty="0">
                <a:effectLst/>
              </a:rPr>
              <a:t> fames et </a:t>
            </a:r>
            <a:r>
              <a:rPr lang="en-US" dirty="0" err="1">
                <a:effectLst/>
              </a:rPr>
              <a:t>varius</a:t>
            </a:r>
            <a:r>
              <a:rPr lang="en-US" dirty="0">
                <a:effectLst/>
              </a:rPr>
              <a:t>.</a:t>
            </a:r>
            <a:endParaRPr lang="en-US" dirty="0"/>
          </a:p>
        </p:txBody>
      </p:sp>
      <p:sp>
        <p:nvSpPr>
          <p:cNvPr id="7" name="Rectangle 6">
            <a:extLst>
              <a:ext uri="{FF2B5EF4-FFF2-40B4-BE49-F238E27FC236}">
                <a16:creationId xmlns:a16="http://schemas.microsoft.com/office/drawing/2014/main" id="{B79FEC7A-BE9C-B849-B40B-BC2444A2936F}"/>
              </a:ext>
            </a:extLst>
          </p:cNvPr>
          <p:cNvSpPr/>
          <p:nvPr userDrawn="1"/>
        </p:nvSpPr>
        <p:spPr>
          <a:xfrm flipV="1">
            <a:off x="923121" y="3139585"/>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860EF99-95DC-AE40-8A5E-2AE4D42F878C}"/>
              </a:ext>
            </a:extLst>
          </p:cNvPr>
          <p:cNvSpPr>
            <a:spLocks noGrp="1"/>
          </p:cNvSpPr>
          <p:nvPr>
            <p:ph type="body" sz="quarter" idx="10"/>
          </p:nvPr>
        </p:nvSpPr>
        <p:spPr>
          <a:xfrm>
            <a:off x="838200" y="3429000"/>
            <a:ext cx="3989388" cy="2120900"/>
          </a:xfrm>
        </p:spPr>
        <p:txBody>
          <a:bodyPr>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11" name="Text Placeholder 10">
            <a:extLst>
              <a:ext uri="{FF2B5EF4-FFF2-40B4-BE49-F238E27FC236}">
                <a16:creationId xmlns:a16="http://schemas.microsoft.com/office/drawing/2014/main" id="{6B3483CD-3AB5-6B4A-AAA5-9109152BB18F}"/>
              </a:ext>
            </a:extLst>
          </p:cNvPr>
          <p:cNvSpPr>
            <a:spLocks noGrp="1"/>
          </p:cNvSpPr>
          <p:nvPr>
            <p:ph type="body" sz="quarter" idx="11" hasCustomPrompt="1"/>
          </p:nvPr>
        </p:nvSpPr>
        <p:spPr>
          <a:xfrm>
            <a:off x="5740400" y="4338639"/>
            <a:ext cx="5745163" cy="1211262"/>
          </a:xfrm>
        </p:spPr>
        <p:txBody>
          <a:bodyPr>
            <a:noAutofit/>
          </a:bodyPr>
          <a:lstStyle>
            <a:lvl1pPr marL="0" indent="0">
              <a:buFontTx/>
              <a:buNone/>
              <a:defRPr sz="1600" b="0" i="1">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add a caption</a:t>
            </a:r>
          </a:p>
        </p:txBody>
      </p:sp>
      <p:sp>
        <p:nvSpPr>
          <p:cNvPr id="15" name="Picture Placeholder 14">
            <a:extLst>
              <a:ext uri="{FF2B5EF4-FFF2-40B4-BE49-F238E27FC236}">
                <a16:creationId xmlns:a16="http://schemas.microsoft.com/office/drawing/2014/main" id="{AD698412-C61F-C743-9062-4AEE1F6F2813}"/>
              </a:ext>
            </a:extLst>
          </p:cNvPr>
          <p:cNvSpPr>
            <a:spLocks noGrp="1"/>
          </p:cNvSpPr>
          <p:nvPr>
            <p:ph type="pic" sz="quarter" idx="12"/>
          </p:nvPr>
        </p:nvSpPr>
        <p:spPr>
          <a:xfrm>
            <a:off x="5740400" y="720725"/>
            <a:ext cx="5745163" cy="3617913"/>
          </a:xfrm>
        </p:spPr>
        <p:txBody>
          <a:bodyPr/>
          <a:lstStyle/>
          <a:p>
            <a:r>
              <a:rPr lang="en-US"/>
              <a:t>Click icon to add picture</a:t>
            </a:r>
          </a:p>
        </p:txBody>
      </p:sp>
    </p:spTree>
    <p:extLst>
      <p:ext uri="{BB962C8B-B14F-4D97-AF65-F5344CB8AC3E}">
        <p14:creationId xmlns:p14="http://schemas.microsoft.com/office/powerpoint/2010/main" val="286651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0FAF4-BD7D-BF45-B739-BEDC82695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B7906C-77B0-E94E-95BA-25391A1B3A44}"/>
              </a:ext>
            </a:extLst>
          </p:cNvPr>
          <p:cNvSpPr>
            <a:spLocks noGrp="1"/>
          </p:cNvSpPr>
          <p:nvPr>
            <p:ph type="body" idx="1"/>
          </p:nvPr>
        </p:nvSpPr>
        <p:spPr>
          <a:xfrm>
            <a:off x="838200" y="1976283"/>
            <a:ext cx="10515600" cy="4200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FE07A13C-6FCD-4D4F-A35A-C8F284E0CF6B}"/>
              </a:ext>
            </a:extLst>
          </p:cNvPr>
          <p:cNvSpPr>
            <a:spLocks noGrp="1"/>
          </p:cNvSpPr>
          <p:nvPr>
            <p:ph type="sldNum" sz="quarter" idx="4"/>
          </p:nvPr>
        </p:nvSpPr>
        <p:spPr>
          <a:xfrm>
            <a:off x="6096000" y="6356350"/>
            <a:ext cx="6063048" cy="365125"/>
          </a:xfrm>
          <a:prstGeom prst="rect">
            <a:avLst/>
          </a:prstGeom>
        </p:spPr>
        <p:txBody>
          <a:bodyPr/>
          <a:lstStyle>
            <a:lvl1pPr algn="r">
              <a:defRPr sz="14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Location, ST </a:t>
            </a:r>
            <a:r>
              <a:rPr lang="en-US" dirty="0">
                <a:solidFill>
                  <a:schemeClr val="accent1"/>
                </a:solidFill>
              </a:rPr>
              <a:t>•</a:t>
            </a:r>
            <a:r>
              <a:rPr lang="en-US" dirty="0"/>
              <a:t>  Month xx, 2020</a:t>
            </a:r>
          </a:p>
        </p:txBody>
      </p:sp>
      <p:sp>
        <p:nvSpPr>
          <p:cNvPr id="11" name="Rectangle 10">
            <a:extLst>
              <a:ext uri="{FF2B5EF4-FFF2-40B4-BE49-F238E27FC236}">
                <a16:creationId xmlns:a16="http://schemas.microsoft.com/office/drawing/2014/main" id="{3B26C50C-0124-9948-966D-2AE0B3DC5F00}"/>
              </a:ext>
            </a:extLst>
          </p:cNvPr>
          <p:cNvSpPr/>
          <p:nvPr userDrawn="1"/>
        </p:nvSpPr>
        <p:spPr>
          <a:xfrm>
            <a:off x="-14288" y="6176963"/>
            <a:ext cx="12206288"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black, red, food, white&#10;&#10;Description automatically generated">
            <a:extLst>
              <a:ext uri="{FF2B5EF4-FFF2-40B4-BE49-F238E27FC236}">
                <a16:creationId xmlns:a16="http://schemas.microsoft.com/office/drawing/2014/main" id="{22BB8E02-513D-8448-B9E0-8CBD25F7CB5D}"/>
              </a:ext>
            </a:extLst>
          </p:cNvPr>
          <p:cNvPicPr>
            <a:picLocks noChangeAspect="1"/>
          </p:cNvPicPr>
          <p:nvPr userDrawn="1"/>
        </p:nvPicPr>
        <p:blipFill>
          <a:blip r:embed="rId26"/>
          <a:stretch>
            <a:fillRect/>
          </a:stretch>
        </p:blipFill>
        <p:spPr>
          <a:xfrm>
            <a:off x="131806" y="6244281"/>
            <a:ext cx="1977254" cy="491993"/>
          </a:xfrm>
          <a:prstGeom prst="rect">
            <a:avLst/>
          </a:prstGeom>
        </p:spPr>
      </p:pic>
      <p:sp>
        <p:nvSpPr>
          <p:cNvPr id="18" name="Rectangle 17">
            <a:extLst>
              <a:ext uri="{FF2B5EF4-FFF2-40B4-BE49-F238E27FC236}">
                <a16:creationId xmlns:a16="http://schemas.microsoft.com/office/drawing/2014/main" id="{BFEFF2F6-157C-CC43-B676-D3FEA61580D0}"/>
              </a:ext>
            </a:extLst>
          </p:cNvPr>
          <p:cNvSpPr/>
          <p:nvPr userDrawn="1"/>
        </p:nvSpPr>
        <p:spPr>
          <a:xfrm flipV="1">
            <a:off x="954170" y="1443334"/>
            <a:ext cx="690479" cy="4571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F2869D46-557F-714B-85B4-F7455FBF769A}"/>
              </a:ext>
            </a:extLst>
          </p:cNvPr>
          <p:cNvSpPr>
            <a:spLocks noGrp="1"/>
          </p:cNvSpPr>
          <p:nvPr>
            <p:ph type="ftr" sz="quarter" idx="3"/>
          </p:nvPr>
        </p:nvSpPr>
        <p:spPr>
          <a:xfrm>
            <a:off x="4582160" y="6356350"/>
            <a:ext cx="7465060" cy="365125"/>
          </a:xfrm>
          <a:prstGeom prst="rect">
            <a:avLst/>
          </a:prstGeom>
        </p:spPr>
        <p:txBody>
          <a:bodyPr vert="horz" lIns="91440" tIns="45720" rIns="91440" bIns="45720" rtlCol="0" anchor="ctr"/>
          <a:lstStyle>
            <a:lvl1pPr algn="r">
              <a:defRPr sz="16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Location, ST </a:t>
            </a:r>
            <a:r>
              <a:rPr lang="en-US" dirty="0">
                <a:solidFill>
                  <a:schemeClr val="accent1"/>
                </a:solidFill>
              </a:rPr>
              <a:t>•</a:t>
            </a:r>
            <a:r>
              <a:rPr lang="en-US" dirty="0"/>
              <a:t>  Month xx, 2022</a:t>
            </a:r>
          </a:p>
        </p:txBody>
      </p:sp>
    </p:spTree>
    <p:extLst>
      <p:ext uri="{BB962C8B-B14F-4D97-AF65-F5344CB8AC3E}">
        <p14:creationId xmlns:p14="http://schemas.microsoft.com/office/powerpoint/2010/main" val="54218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42" r:id="rId24"/>
  </p:sldLayoutIdLst>
  <p:hf sldNum="0" hdr="0" dt="0"/>
  <p:txStyles>
    <p:titleStyle>
      <a:lvl1pPr algn="l" defTabSz="914400" rtl="0" eaLnBrk="1" latinLnBrk="0" hangingPunct="1">
        <a:lnSpc>
          <a:spcPct val="90000"/>
        </a:lnSpc>
        <a:spcBef>
          <a:spcPct val="0"/>
        </a:spcBef>
        <a:buNone/>
        <a:defRPr sz="4000" b="0" kern="1200">
          <a:solidFill>
            <a:schemeClr val="tx1"/>
          </a:solidFill>
          <a:latin typeface="Merriweather" pitchFamily="2" charset="77"/>
          <a:ea typeface="+mj-ea"/>
          <a:cs typeface="+mj-cs"/>
        </a:defRPr>
      </a:lvl1pPr>
    </p:titleStyle>
    <p:bodyStyle>
      <a:lvl1pPr marL="2286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ED855C-1485-4871-9723-00E6397903E0}"/>
              </a:ext>
            </a:extLst>
          </p:cNvPr>
          <p:cNvSpPr/>
          <p:nvPr/>
        </p:nvSpPr>
        <p:spPr>
          <a:xfrm>
            <a:off x="0" y="0"/>
            <a:ext cx="12192000" cy="44307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137160"/>
            <a:ext cx="12192000" cy="184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88976" y="137161"/>
            <a:ext cx="11814048" cy="1847904"/>
          </a:xfrm>
          <a:prstGeom prst="rect">
            <a:avLst/>
          </a:prstGeom>
          <a:noFill/>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144994"/>
            <a:ext cx="11029616" cy="3931066"/>
          </a:xfrm>
          <a:prstGeom prst="rect">
            <a:avLst/>
          </a:prstGeom>
        </p:spPr>
        <p:txBody>
          <a:bodyPr vert="horz" lIns="91440" tIns="45720" rIns="91440" bIns="45720" rtlCol="0" anchor="t">
            <a:normAutofit/>
          </a:bodyPr>
          <a:lstStyle/>
          <a:p>
            <a:pPr lvl="0"/>
            <a:r>
              <a:rPr lang="en-US" dirty="0"/>
              <a:t>Enter your content here. Keep font size &gt;18 pt.</a:t>
            </a:r>
          </a:p>
          <a:p>
            <a:pPr lvl="1"/>
            <a:endParaRPr lang="en-US" dirty="0"/>
          </a:p>
        </p:txBody>
      </p:sp>
      <p:sp>
        <p:nvSpPr>
          <p:cNvPr id="4" name="Date Placeholder 3"/>
          <p:cNvSpPr>
            <a:spLocks noGrp="1"/>
          </p:cNvSpPr>
          <p:nvPr>
            <p:ph type="dt" sz="half" idx="2"/>
          </p:nvPr>
        </p:nvSpPr>
        <p:spPr>
          <a:xfrm>
            <a:off x="7605951" y="6263786"/>
            <a:ext cx="2844799" cy="365125"/>
          </a:xfrm>
          <a:prstGeom prst="rect">
            <a:avLst/>
          </a:prstGeom>
        </p:spPr>
        <p:txBody>
          <a:bodyPr vert="horz" lIns="91440" tIns="45720" rIns="91440" bIns="45720" rtlCol="0" anchor="ctr"/>
          <a:lstStyle>
            <a:lvl1pPr algn="r">
              <a:defRPr sz="900">
                <a:solidFill>
                  <a:schemeClr val="tx1"/>
                </a:solidFill>
              </a:defRPr>
            </a:lvl1pPr>
          </a:lstStyle>
          <a:p>
            <a:fld id="{860C7375-F6EC-4D0E-BF41-F5E34247B600}" type="datetimeFigureOut">
              <a:rPr lang="en-US" smtClean="0"/>
              <a:t>6/7/2024</a:t>
            </a:fld>
            <a:endParaRPr lang="en-US"/>
          </a:p>
        </p:txBody>
      </p:sp>
      <p:sp>
        <p:nvSpPr>
          <p:cNvPr id="5" name="Footer Placeholder 4"/>
          <p:cNvSpPr>
            <a:spLocks noGrp="1"/>
          </p:cNvSpPr>
          <p:nvPr>
            <p:ph type="ftr" sz="quarter" idx="3"/>
          </p:nvPr>
        </p:nvSpPr>
        <p:spPr>
          <a:xfrm>
            <a:off x="581192" y="6259460"/>
            <a:ext cx="6917210" cy="365125"/>
          </a:xfrm>
          <a:prstGeom prst="rect">
            <a:avLst/>
          </a:prstGeom>
        </p:spPr>
        <p:txBody>
          <a:bodyPr vert="horz" lIns="91440" tIns="45720" rIns="91440" bIns="45720" rtlCol="0" anchor="ctr"/>
          <a:lstStyle>
            <a:lvl1pPr algn="l">
              <a:defRPr sz="900" cap="all">
                <a:solidFill>
                  <a:schemeClr val="tx1"/>
                </a:solidFill>
              </a:defRPr>
            </a:lvl1pPr>
          </a:lstStyle>
          <a:p>
            <a:endParaRPr lang="en-US"/>
          </a:p>
        </p:txBody>
      </p:sp>
      <p:sp>
        <p:nvSpPr>
          <p:cNvPr id="6" name="Slide Number Placeholder 5"/>
          <p:cNvSpPr>
            <a:spLocks noGrp="1"/>
          </p:cNvSpPr>
          <p:nvPr>
            <p:ph type="sldNum" sz="quarter" idx="4"/>
          </p:nvPr>
        </p:nvSpPr>
        <p:spPr>
          <a:xfrm>
            <a:off x="10558300" y="6263786"/>
            <a:ext cx="1052510" cy="365125"/>
          </a:xfrm>
          <a:prstGeom prst="rect">
            <a:avLst/>
          </a:prstGeom>
        </p:spPr>
        <p:txBody>
          <a:bodyPr vert="horz" lIns="91440" tIns="45720" rIns="91440" bIns="45720" rtlCol="0" anchor="ctr"/>
          <a:lstStyle>
            <a:lvl1pPr algn="r">
              <a:defRPr sz="900">
                <a:solidFill>
                  <a:schemeClr val="tx1"/>
                </a:solidFill>
              </a:defRPr>
            </a:lvl1pPr>
          </a:lstStyle>
          <a:p>
            <a:fld id="{CD4251E3-813D-4841-B565-54EC39E02962}" type="slidenum">
              <a:rPr lang="en-US" smtClean="0"/>
              <a:t>‹#›</a:t>
            </a:fld>
            <a:endParaRPr lang="en-US"/>
          </a:p>
        </p:txBody>
      </p:sp>
      <p:sp>
        <p:nvSpPr>
          <p:cNvPr id="16" name="Rectangle 15"/>
          <p:cNvSpPr/>
          <p:nvPr/>
        </p:nvSpPr>
        <p:spPr>
          <a:xfrm>
            <a:off x="0" y="0"/>
            <a:ext cx="4114800" cy="13716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p:nvSpPr>
        <p:spPr>
          <a:xfrm>
            <a:off x="8077200" y="0"/>
            <a:ext cx="4114800" cy="13716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038600" y="0"/>
            <a:ext cx="4114800" cy="13716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3873188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Lst>
  <p:txStyles>
    <p:titleStyle>
      <a:lvl1pPr algn="l" defTabSz="457200" rtl="0" eaLnBrk="1" latinLnBrk="0" hangingPunct="1">
        <a:spcBef>
          <a:spcPct val="0"/>
        </a:spcBef>
        <a:buNone/>
        <a:defRPr sz="4400" b="1" kern="1200" cap="none" baseline="0">
          <a:solidFill>
            <a:schemeClr val="bg1"/>
          </a:solidFill>
          <a:latin typeface="Tw Cen MT" panose="020B06020201040206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ts val="0"/>
        </a:spcBef>
        <a:spcAft>
          <a:spcPts val="600"/>
        </a:spcAft>
        <a:buClr>
          <a:schemeClr val="tx1">
            <a:lumMod val="90000"/>
            <a:lumOff val="10000"/>
          </a:schemeClr>
        </a:buClr>
        <a:buSzPct val="92000"/>
        <a:buFont typeface="Wingdings" panose="05000000000000000000" pitchFamily="2" charset="2"/>
        <a:buChar char="§"/>
        <a:defRPr sz="3200" kern="1200">
          <a:solidFill>
            <a:schemeClr val="tx2"/>
          </a:solidFill>
          <a:latin typeface="Tw Cen MT" panose="020B0602020104020603" pitchFamily="34" charset="0"/>
          <a:ea typeface="+mn-ea"/>
          <a:cs typeface="+mn-cs"/>
        </a:defRPr>
      </a:lvl1pPr>
      <a:lvl2pPr marL="630000" indent="-306000" algn="l" defTabSz="457200" rtl="0" eaLnBrk="1" latinLnBrk="0" hangingPunct="1">
        <a:lnSpc>
          <a:spcPct val="110000"/>
        </a:lnSpc>
        <a:spcBef>
          <a:spcPts val="0"/>
        </a:spcBef>
        <a:spcAft>
          <a:spcPts val="600"/>
        </a:spcAft>
        <a:buClr>
          <a:schemeClr val="tx1">
            <a:lumMod val="90000"/>
            <a:lumOff val="10000"/>
          </a:schemeClr>
        </a:buClr>
        <a:buSzPct val="92000"/>
        <a:buFont typeface="Wingdings" panose="05000000000000000000" pitchFamily="2" charset="2"/>
        <a:buChar char="§"/>
        <a:defRPr sz="2800" kern="1200">
          <a:solidFill>
            <a:schemeClr val="tx2"/>
          </a:solidFill>
          <a:latin typeface="Tw Cen MT" panose="020B0602020104020603" pitchFamily="34" charset="0"/>
          <a:ea typeface="+mn-ea"/>
          <a:cs typeface="+mn-cs"/>
        </a:defRPr>
      </a:lvl2pPr>
      <a:lvl3pPr marL="900000" indent="-270000" algn="l" defTabSz="457200" rtl="0" eaLnBrk="1" latinLnBrk="0" hangingPunct="1">
        <a:lnSpc>
          <a:spcPct val="110000"/>
        </a:lnSpc>
        <a:spcBef>
          <a:spcPts val="0"/>
        </a:spcBef>
        <a:spcAft>
          <a:spcPts val="600"/>
        </a:spcAft>
        <a:buClr>
          <a:schemeClr val="tx1">
            <a:lumMod val="90000"/>
            <a:lumOff val="10000"/>
          </a:schemeClr>
        </a:buClr>
        <a:buSzPct val="92000"/>
        <a:buFont typeface="Wingdings" panose="05000000000000000000" pitchFamily="2" charset="2"/>
        <a:buChar char="§"/>
        <a:defRPr sz="2400" kern="1200">
          <a:solidFill>
            <a:schemeClr val="tx2"/>
          </a:solidFill>
          <a:latin typeface="Tw Cen MT" panose="020B0602020104020603" pitchFamily="34" charset="0"/>
          <a:ea typeface="+mn-ea"/>
          <a:cs typeface="+mn-cs"/>
        </a:defRPr>
      </a:lvl3pPr>
      <a:lvl4pPr marL="1242000" indent="-234000" algn="l" defTabSz="457200" rtl="0" eaLnBrk="1" latinLnBrk="0" hangingPunct="1">
        <a:lnSpc>
          <a:spcPct val="110000"/>
        </a:lnSpc>
        <a:spcBef>
          <a:spcPts val="0"/>
        </a:spcBef>
        <a:spcAft>
          <a:spcPts val="600"/>
        </a:spcAft>
        <a:buClr>
          <a:schemeClr val="tx1">
            <a:lumMod val="90000"/>
            <a:lumOff val="10000"/>
          </a:schemeClr>
        </a:buClr>
        <a:buSzPct val="110000"/>
        <a:buFont typeface="Wingdings" panose="05000000000000000000" pitchFamily="2" charset="2"/>
        <a:buChar char="§"/>
        <a:defRPr sz="2000" kern="1200">
          <a:solidFill>
            <a:schemeClr val="tx2"/>
          </a:solidFill>
          <a:latin typeface="Tw Cen MT" panose="020B0602020104020603" pitchFamily="34" charset="0"/>
          <a:ea typeface="+mn-ea"/>
          <a:cs typeface="+mn-cs"/>
        </a:defRPr>
      </a:lvl4pPr>
      <a:lvl5pPr marL="1602000" indent="-234000" algn="l" defTabSz="457200" rtl="0" eaLnBrk="1" latinLnBrk="0" hangingPunct="1">
        <a:lnSpc>
          <a:spcPct val="110000"/>
        </a:lnSpc>
        <a:spcBef>
          <a:spcPts val="0"/>
        </a:spcBef>
        <a:spcAft>
          <a:spcPts val="600"/>
        </a:spcAft>
        <a:buClr>
          <a:schemeClr val="tx1">
            <a:lumMod val="90000"/>
            <a:lumOff val="10000"/>
          </a:schemeClr>
        </a:buClr>
        <a:buSzPct val="92000"/>
        <a:buFont typeface="Wingdings" panose="05000000000000000000" pitchFamily="2" charset="2"/>
        <a:buChar char="§"/>
        <a:defRPr sz="2000" kern="1200">
          <a:solidFill>
            <a:schemeClr val="tx2"/>
          </a:solidFill>
          <a:latin typeface="Tw Cen MT" panose="020B06020201040206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1" y="274639"/>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6" r:id="rId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ibW1saXWAhVT3mMKHXUZBO4QjRwIBw&amp;url=https://www.slideshare.net/Pure-man/chapter-6-microbe-human-interaction&amp;psig=AFQjCNHoLjCjDtI2eOtzNFvoQ9bI8jQVMg&amp;ust=1505502607117442"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14.png"/><Relationship Id="rId4" Type="http://schemas.openxmlformats.org/officeDocument/2006/relationships/image" Target="../media/image39.jpe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0.jp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9.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www.cdc.gov/nchhstp/dear_colleague/2024/dcl-01122024-fda-bicillin.html#:~:text=January%2016%2C%202024,-Dear%20Partners%20in&amp;text=Extencilline%20has%20been%20determined%20to,Dear%20Healthcare%20Provider%20Letter%E2%80%9D)." TargetMode="Externa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microsoft.com/office/2007/relationships/hdphoto" Target="../media/hdphoto1.wdp"/><Relationship Id="rId3" Type="http://schemas.microsoft.com/office/2018/10/relationships/comments" Target="../comments/modernComment_7FFFD662_8197493C.xml"/><Relationship Id="rId7"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7"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9.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590.png"/><Relationship Id="rId13" Type="http://schemas.openxmlformats.org/officeDocument/2006/relationships/customXml" Target="../ink/ink5.xml"/><Relationship Id="rId18" Type="http://schemas.openxmlformats.org/officeDocument/2006/relationships/image" Target="../media/image640.png"/><Relationship Id="rId3" Type="http://schemas.openxmlformats.org/officeDocument/2006/relationships/image" Target="../media/image68.png"/><Relationship Id="rId7" Type="http://schemas.openxmlformats.org/officeDocument/2006/relationships/customXml" Target="../ink/ink2.xml"/><Relationship Id="rId12" Type="http://schemas.openxmlformats.org/officeDocument/2006/relationships/image" Target="../media/image610.png"/><Relationship Id="rId17" Type="http://schemas.openxmlformats.org/officeDocument/2006/relationships/customXml" Target="../ink/ink7.xml"/><Relationship Id="rId2" Type="http://schemas.openxmlformats.org/officeDocument/2006/relationships/notesSlide" Target="../notesSlides/notesSlide33.xml"/><Relationship Id="rId16" Type="http://schemas.openxmlformats.org/officeDocument/2006/relationships/image" Target="../media/image630.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8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600.png"/><Relationship Id="rId19" Type="http://schemas.openxmlformats.org/officeDocument/2006/relationships/image" Target="../media/image13.png"/><Relationship Id="rId4" Type="http://schemas.openxmlformats.org/officeDocument/2006/relationships/image" Target="../media/image69.png"/><Relationship Id="rId9" Type="http://schemas.openxmlformats.org/officeDocument/2006/relationships/customXml" Target="../ink/ink3.xml"/><Relationship Id="rId14" Type="http://schemas.openxmlformats.org/officeDocument/2006/relationships/image" Target="../media/image620.png"/></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s://www.acog.org/news/news-releases/2024/04/acog-recommends-obstetrician-gynecologists-increase-syphilis-screening-for-pregnant-individuals#:~:text=According%20to%20the%20new%20ACOG,trimester%20and%20again%20at%20birth."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14.png"/></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37.xml"/><Relationship Id="rId1" Type="http://schemas.openxmlformats.org/officeDocument/2006/relationships/slideLayout" Target="../slideLayouts/slideLayout53.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FE07-D34A-49F2-97D3-EA11D46C27A1}"/>
              </a:ext>
            </a:extLst>
          </p:cNvPr>
          <p:cNvSpPr>
            <a:spLocks noGrp="1"/>
          </p:cNvSpPr>
          <p:nvPr>
            <p:ph type="title"/>
          </p:nvPr>
        </p:nvSpPr>
        <p:spPr>
          <a:xfrm>
            <a:off x="881380" y="1464747"/>
            <a:ext cx="11046198" cy="1964253"/>
          </a:xfrm>
        </p:spPr>
        <p:txBody>
          <a:bodyPr>
            <a:noAutofit/>
          </a:bodyPr>
          <a:lstStyle/>
          <a:p>
            <a:r>
              <a:rPr lang="en-US" sz="4600" dirty="0"/>
              <a:t>Congenital syphilis (CS)</a:t>
            </a:r>
          </a:p>
        </p:txBody>
      </p:sp>
      <p:sp>
        <p:nvSpPr>
          <p:cNvPr id="5" name="Text Placeholder 4">
            <a:extLst>
              <a:ext uri="{FF2B5EF4-FFF2-40B4-BE49-F238E27FC236}">
                <a16:creationId xmlns:a16="http://schemas.microsoft.com/office/drawing/2014/main" id="{235A768D-8952-BC0C-AB5C-1476E4AE13EF}"/>
              </a:ext>
            </a:extLst>
          </p:cNvPr>
          <p:cNvSpPr>
            <a:spLocks noGrp="1"/>
          </p:cNvSpPr>
          <p:nvPr>
            <p:ph type="body" sz="quarter" idx="10"/>
          </p:nvPr>
        </p:nvSpPr>
        <p:spPr>
          <a:xfrm>
            <a:off x="2620679" y="3429000"/>
            <a:ext cx="5370235" cy="461665"/>
          </a:xfrm>
        </p:spPr>
        <p:txBody>
          <a:bodyPr/>
          <a:lstStyle/>
          <a:p>
            <a:r>
              <a:rPr lang="en-US" dirty="0"/>
              <a:t>Wyatt Hanft, MD MPH AAHIVS</a:t>
            </a:r>
          </a:p>
        </p:txBody>
      </p:sp>
      <p:sp>
        <p:nvSpPr>
          <p:cNvPr id="6" name="Text Placeholder 5">
            <a:extLst>
              <a:ext uri="{FF2B5EF4-FFF2-40B4-BE49-F238E27FC236}">
                <a16:creationId xmlns:a16="http://schemas.microsoft.com/office/drawing/2014/main" id="{44CE83A9-1EE1-8788-2F39-5C457710A410}"/>
              </a:ext>
            </a:extLst>
          </p:cNvPr>
          <p:cNvSpPr>
            <a:spLocks noGrp="1"/>
          </p:cNvSpPr>
          <p:nvPr>
            <p:ph type="body" sz="quarter" idx="11"/>
          </p:nvPr>
        </p:nvSpPr>
        <p:spPr>
          <a:xfrm>
            <a:off x="2620679" y="4065091"/>
            <a:ext cx="9212732" cy="461665"/>
          </a:xfrm>
        </p:spPr>
        <p:txBody>
          <a:bodyPr/>
          <a:lstStyle/>
          <a:p>
            <a:r>
              <a:rPr lang="en-US" sz="2000" dirty="0"/>
              <a:t>STI Fellow  </a:t>
            </a:r>
          </a:p>
          <a:p>
            <a:r>
              <a:rPr lang="en-US" sz="2000" dirty="0"/>
              <a:t>California Prevention Training Center</a:t>
            </a:r>
          </a:p>
          <a:p>
            <a:r>
              <a:rPr lang="en-US" sz="2000" dirty="0"/>
              <a:t>University of California, San Francisco</a:t>
            </a:r>
          </a:p>
          <a:p>
            <a:endParaRPr lang="en-US" sz="2000" dirty="0"/>
          </a:p>
        </p:txBody>
      </p:sp>
      <p:sp>
        <p:nvSpPr>
          <p:cNvPr id="7" name="Footer Placeholder 6">
            <a:extLst>
              <a:ext uri="{FF2B5EF4-FFF2-40B4-BE49-F238E27FC236}">
                <a16:creationId xmlns:a16="http://schemas.microsoft.com/office/drawing/2014/main" id="{D2D3E71A-48F2-5B25-BC8E-B447B3362B51}"/>
              </a:ext>
            </a:extLst>
          </p:cNvPr>
          <p:cNvSpPr>
            <a:spLocks noGrp="1"/>
          </p:cNvSpPr>
          <p:nvPr>
            <p:ph type="ftr"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rgbClr val="001C45"/>
                </a:solidFill>
              </a:rPr>
              <a:t>May 15th, 2024 </a:t>
            </a:r>
            <a:endParaRPr kumimoji="0" lang="en-US" sz="1600" b="0" i="0" u="none" strike="noStrike" kern="1200" cap="none" spc="0" normalizeH="0" baseline="0" noProof="0" dirty="0">
              <a:ln>
                <a:noFill/>
              </a:ln>
              <a:solidFill>
                <a:srgbClr val="001C4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C12F404C-9808-9187-BEF6-33F3EFC85C89}"/>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31B77134-C207-EF46-6F25-322C0904E65C}"/>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147472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38EB-6A99-75B6-555C-BC575A71F2AF}"/>
              </a:ext>
            </a:extLst>
          </p:cNvPr>
          <p:cNvSpPr>
            <a:spLocks noGrp="1"/>
          </p:cNvSpPr>
          <p:nvPr>
            <p:ph type="title"/>
          </p:nvPr>
        </p:nvSpPr>
        <p:spPr>
          <a:xfrm>
            <a:off x="838200" y="546652"/>
            <a:ext cx="10515600" cy="1144036"/>
          </a:xfrm>
        </p:spPr>
        <p:txBody>
          <a:bodyPr/>
          <a:lstStyle/>
          <a:p>
            <a:r>
              <a:rPr lang="en-US" dirty="0"/>
              <a:t>Early syphilis and CS in New Mexico</a:t>
            </a:r>
          </a:p>
        </p:txBody>
      </p:sp>
      <p:sp>
        <p:nvSpPr>
          <p:cNvPr id="4" name="TextBox 3">
            <a:extLst>
              <a:ext uri="{FF2B5EF4-FFF2-40B4-BE49-F238E27FC236}">
                <a16:creationId xmlns:a16="http://schemas.microsoft.com/office/drawing/2014/main" id="{D8DD14C6-2B88-7EAB-D0B7-FD95691AF9F1}"/>
              </a:ext>
            </a:extLst>
          </p:cNvPr>
          <p:cNvSpPr txBox="1"/>
          <p:nvPr/>
        </p:nvSpPr>
        <p:spPr>
          <a:xfrm>
            <a:off x="9991062" y="6581001"/>
            <a:ext cx="2270514" cy="307777"/>
          </a:xfrm>
          <a:prstGeom prst="rect">
            <a:avLst/>
          </a:prstGeom>
          <a:noFill/>
        </p:spPr>
        <p:txBody>
          <a:bodyPr wrap="square" rtlCol="0">
            <a:spAutoFit/>
          </a:bodyPr>
          <a:lstStyle/>
          <a:p>
            <a:r>
              <a:rPr lang="en-US" sz="1400" dirty="0"/>
              <a:t>New Mexico DOH, 2024</a:t>
            </a:r>
          </a:p>
        </p:txBody>
      </p:sp>
      <p:pic>
        <p:nvPicPr>
          <p:cNvPr id="6" name="Picture 5">
            <a:extLst>
              <a:ext uri="{FF2B5EF4-FFF2-40B4-BE49-F238E27FC236}">
                <a16:creationId xmlns:a16="http://schemas.microsoft.com/office/drawing/2014/main" id="{59FA2AF7-C984-63EB-CD43-1571F3A9F6A8}"/>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7" name="Picture 6">
            <a:extLst>
              <a:ext uri="{FF2B5EF4-FFF2-40B4-BE49-F238E27FC236}">
                <a16:creationId xmlns:a16="http://schemas.microsoft.com/office/drawing/2014/main" id="{18034CB0-E42F-7168-821B-8C399EEA2BEE}"/>
              </a:ext>
            </a:extLst>
          </p:cNvPr>
          <p:cNvPicPr>
            <a:picLocks noChangeAspect="1"/>
          </p:cNvPicPr>
          <p:nvPr/>
        </p:nvPicPr>
        <p:blipFill>
          <a:blip r:embed="rId4"/>
          <a:stretch>
            <a:fillRect/>
          </a:stretch>
        </p:blipFill>
        <p:spPr>
          <a:xfrm>
            <a:off x="3267951" y="6188189"/>
            <a:ext cx="2300642" cy="669811"/>
          </a:xfrm>
          <a:prstGeom prst="rect">
            <a:avLst/>
          </a:prstGeom>
        </p:spPr>
      </p:pic>
      <p:pic>
        <p:nvPicPr>
          <p:cNvPr id="5" name="Content Placeholder 4">
            <a:extLst>
              <a:ext uri="{FF2B5EF4-FFF2-40B4-BE49-F238E27FC236}">
                <a16:creationId xmlns:a16="http://schemas.microsoft.com/office/drawing/2014/main" id="{8A2DA8EE-3382-D397-428D-34F67ED23802}"/>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a:off x="871537" y="1560443"/>
            <a:ext cx="10448925" cy="4670820"/>
          </a:xfrm>
        </p:spPr>
      </p:pic>
      <p:sp>
        <p:nvSpPr>
          <p:cNvPr id="3" name="Rectangle 2">
            <a:extLst>
              <a:ext uri="{FF2B5EF4-FFF2-40B4-BE49-F238E27FC236}">
                <a16:creationId xmlns:a16="http://schemas.microsoft.com/office/drawing/2014/main" id="{2242F8E4-82F6-101E-AE7E-74B3B4267B4F}"/>
              </a:ext>
            </a:extLst>
          </p:cNvPr>
          <p:cNvSpPr/>
          <p:nvPr/>
        </p:nvSpPr>
        <p:spPr>
          <a:xfrm>
            <a:off x="1978556" y="1597070"/>
            <a:ext cx="8835776" cy="8139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Early syphilis among females of reproductive age (15-44) and CS case counts, 2013 to 2023, New Mexico</a:t>
            </a:r>
          </a:p>
        </p:txBody>
      </p:sp>
    </p:spTree>
    <p:extLst>
      <p:ext uri="{BB962C8B-B14F-4D97-AF65-F5344CB8AC3E}">
        <p14:creationId xmlns:p14="http://schemas.microsoft.com/office/powerpoint/2010/main" val="206629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2AA65-D3A3-F4E1-09A6-901DD1F631D9}"/>
              </a:ext>
            </a:extLst>
          </p:cNvPr>
          <p:cNvSpPr>
            <a:spLocks noGrp="1"/>
          </p:cNvSpPr>
          <p:nvPr>
            <p:ph type="title"/>
          </p:nvPr>
        </p:nvSpPr>
        <p:spPr>
          <a:xfrm>
            <a:off x="838200" y="455594"/>
            <a:ext cx="10515600" cy="1325563"/>
          </a:xfrm>
        </p:spPr>
        <p:txBody>
          <a:bodyPr/>
          <a:lstStyle/>
          <a:p>
            <a:r>
              <a:rPr lang="en-US" dirty="0"/>
              <a:t>Early syphilis and CS in New Mexico</a:t>
            </a:r>
          </a:p>
        </p:txBody>
      </p:sp>
      <p:sp>
        <p:nvSpPr>
          <p:cNvPr id="4" name="TextBox 3">
            <a:extLst>
              <a:ext uri="{FF2B5EF4-FFF2-40B4-BE49-F238E27FC236}">
                <a16:creationId xmlns:a16="http://schemas.microsoft.com/office/drawing/2014/main" id="{FF9CBFDB-4023-5349-CE84-C11A66F972CC}"/>
              </a:ext>
            </a:extLst>
          </p:cNvPr>
          <p:cNvSpPr txBox="1"/>
          <p:nvPr/>
        </p:nvSpPr>
        <p:spPr>
          <a:xfrm>
            <a:off x="10140594" y="6581001"/>
            <a:ext cx="2120982" cy="307777"/>
          </a:xfrm>
          <a:prstGeom prst="rect">
            <a:avLst/>
          </a:prstGeom>
          <a:noFill/>
        </p:spPr>
        <p:txBody>
          <a:bodyPr wrap="square" rtlCol="0">
            <a:spAutoFit/>
          </a:bodyPr>
          <a:lstStyle/>
          <a:p>
            <a:r>
              <a:rPr lang="en-US" sz="1400" dirty="0"/>
              <a:t>New Mexico DOH, 2024</a:t>
            </a:r>
          </a:p>
        </p:txBody>
      </p:sp>
      <p:pic>
        <p:nvPicPr>
          <p:cNvPr id="6" name="Picture 5">
            <a:extLst>
              <a:ext uri="{FF2B5EF4-FFF2-40B4-BE49-F238E27FC236}">
                <a16:creationId xmlns:a16="http://schemas.microsoft.com/office/drawing/2014/main" id="{34D2C5EE-5BBD-E5FB-29C7-6990DFA7B497}"/>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7" name="Picture 6">
            <a:extLst>
              <a:ext uri="{FF2B5EF4-FFF2-40B4-BE49-F238E27FC236}">
                <a16:creationId xmlns:a16="http://schemas.microsoft.com/office/drawing/2014/main" id="{C10BE5B0-B3E3-1090-08C1-0003B99B4C83}"/>
              </a:ext>
            </a:extLst>
          </p:cNvPr>
          <p:cNvPicPr>
            <a:picLocks noChangeAspect="1"/>
          </p:cNvPicPr>
          <p:nvPr/>
        </p:nvPicPr>
        <p:blipFill>
          <a:blip r:embed="rId4"/>
          <a:stretch>
            <a:fillRect/>
          </a:stretch>
        </p:blipFill>
        <p:spPr>
          <a:xfrm>
            <a:off x="3267951" y="6188189"/>
            <a:ext cx="2300642" cy="669811"/>
          </a:xfrm>
          <a:prstGeom prst="rect">
            <a:avLst/>
          </a:prstGeom>
        </p:spPr>
      </p:pic>
      <p:pic>
        <p:nvPicPr>
          <p:cNvPr id="5" name="Content Placeholder 4">
            <a:extLst>
              <a:ext uri="{FF2B5EF4-FFF2-40B4-BE49-F238E27FC236}">
                <a16:creationId xmlns:a16="http://schemas.microsoft.com/office/drawing/2014/main" id="{A00E892B-36F7-0161-A918-911EE5C458A4}"/>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a:off x="838200" y="1507820"/>
            <a:ext cx="10515600" cy="4683737"/>
          </a:xfrm>
        </p:spPr>
      </p:pic>
      <p:sp>
        <p:nvSpPr>
          <p:cNvPr id="3" name="Rectangle 2">
            <a:extLst>
              <a:ext uri="{FF2B5EF4-FFF2-40B4-BE49-F238E27FC236}">
                <a16:creationId xmlns:a16="http://schemas.microsoft.com/office/drawing/2014/main" id="{459B6CBB-B159-6250-1347-51F55D5531A1}"/>
              </a:ext>
            </a:extLst>
          </p:cNvPr>
          <p:cNvSpPr/>
          <p:nvPr/>
        </p:nvSpPr>
        <p:spPr>
          <a:xfrm>
            <a:off x="1921268" y="1568893"/>
            <a:ext cx="9051533" cy="8139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Early syphilis among females of reproductive age (15-44) and CS case counts, 2013 to 2023, New Mexico</a:t>
            </a:r>
          </a:p>
        </p:txBody>
      </p:sp>
    </p:spTree>
    <p:extLst>
      <p:ext uri="{BB962C8B-B14F-4D97-AF65-F5344CB8AC3E}">
        <p14:creationId xmlns:p14="http://schemas.microsoft.com/office/powerpoint/2010/main" val="321550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26F4-088A-6C89-31D4-8EC4AFBDBA64}"/>
              </a:ext>
            </a:extLst>
          </p:cNvPr>
          <p:cNvSpPr>
            <a:spLocks noGrp="1"/>
          </p:cNvSpPr>
          <p:nvPr>
            <p:ph type="title"/>
          </p:nvPr>
        </p:nvSpPr>
        <p:spPr>
          <a:xfrm>
            <a:off x="838200" y="596348"/>
            <a:ext cx="10515600" cy="1094340"/>
          </a:xfrm>
        </p:spPr>
        <p:txBody>
          <a:bodyPr>
            <a:noAutofit/>
          </a:bodyPr>
          <a:lstStyle/>
          <a:p>
            <a:r>
              <a:rPr lang="en-US" sz="3000" dirty="0"/>
              <a:t>Rates of P&amp;S syphilis among women 15-44 years old versus CS, by State and territories, 2013-2022</a:t>
            </a:r>
            <a:br>
              <a:rPr lang="en-US" sz="3000" dirty="0"/>
            </a:br>
            <a:endParaRPr lang="en-US" sz="3000" dirty="0"/>
          </a:p>
        </p:txBody>
      </p:sp>
      <p:sp>
        <p:nvSpPr>
          <p:cNvPr id="10" name="TextBox 9">
            <a:extLst>
              <a:ext uri="{FF2B5EF4-FFF2-40B4-BE49-F238E27FC236}">
                <a16:creationId xmlns:a16="http://schemas.microsoft.com/office/drawing/2014/main" id="{48BF96FC-AECA-5BBB-338A-1662FACABFEF}"/>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pic>
        <p:nvPicPr>
          <p:cNvPr id="11" name="Picture 10">
            <a:extLst>
              <a:ext uri="{FF2B5EF4-FFF2-40B4-BE49-F238E27FC236}">
                <a16:creationId xmlns:a16="http://schemas.microsoft.com/office/drawing/2014/main" id="{6D24AADC-0621-5128-0248-DFEAC972C16D}"/>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3" name="Picture 2" descr="Animated map of the United States showing rates of reported cases of congenital syphilis by state and territory of residence from 2013 to 2022.">
            <a:extLst>
              <a:ext uri="{FF2B5EF4-FFF2-40B4-BE49-F238E27FC236}">
                <a16:creationId xmlns:a16="http://schemas.microsoft.com/office/drawing/2014/main" id="{07B8C31B-437E-9EA1-A828-78F147A66746}"/>
              </a:ext>
            </a:extLst>
          </p:cNvPr>
          <p:cNvPicPr>
            <a:picLocks noGrp="1" noChangeAspect="1"/>
          </p:cNvPicPr>
          <p:nvPr/>
        </p:nvPicPr>
        <p:blipFill>
          <a:blip r:embed="rId3"/>
          <a:stretch>
            <a:fillRect/>
          </a:stretch>
        </p:blipFill>
        <p:spPr bwMode="auto">
          <a:xfrm>
            <a:off x="5806860" y="2405787"/>
            <a:ext cx="6385140" cy="3422543"/>
          </a:xfrm>
          <a:prstGeom prst="rect">
            <a:avLst/>
          </a:prstGeom>
          <a:noFill/>
          <a:ln w="9525">
            <a:noFill/>
            <a:headEnd/>
            <a:tailEnd/>
          </a:ln>
        </p:spPr>
      </p:pic>
      <p:pic>
        <p:nvPicPr>
          <p:cNvPr id="5" name="Picture 4" descr="Animated map of the United States showing rates of reported primary and secondary syphilis among women aged 15 to 44 years by state and territory of residence from 2013 to 2022.">
            <a:extLst>
              <a:ext uri="{FF2B5EF4-FFF2-40B4-BE49-F238E27FC236}">
                <a16:creationId xmlns:a16="http://schemas.microsoft.com/office/drawing/2014/main" id="{90611A7C-FDD7-83B8-56E3-D9532615BB7E}"/>
              </a:ext>
            </a:extLst>
          </p:cNvPr>
          <p:cNvPicPr>
            <a:picLocks noGrp="1" noChangeAspect="1"/>
          </p:cNvPicPr>
          <p:nvPr/>
        </p:nvPicPr>
        <p:blipFill>
          <a:blip r:embed="rId4"/>
          <a:stretch>
            <a:fillRect/>
          </a:stretch>
        </p:blipFill>
        <p:spPr bwMode="auto">
          <a:xfrm>
            <a:off x="291562" y="2405786"/>
            <a:ext cx="6385142" cy="3422544"/>
          </a:xfrm>
          <a:prstGeom prst="rect">
            <a:avLst/>
          </a:prstGeom>
          <a:noFill/>
          <a:ln w="9525">
            <a:noFill/>
            <a:headEnd/>
            <a:tailEnd/>
          </a:ln>
        </p:spPr>
      </p:pic>
      <p:pic>
        <p:nvPicPr>
          <p:cNvPr id="4" name="Picture 3">
            <a:extLst>
              <a:ext uri="{FF2B5EF4-FFF2-40B4-BE49-F238E27FC236}">
                <a16:creationId xmlns:a16="http://schemas.microsoft.com/office/drawing/2014/main" id="{F8A58F2D-6347-3E90-D157-E7F9F3F32652}"/>
              </a:ext>
            </a:extLst>
          </p:cNvPr>
          <p:cNvPicPr>
            <a:picLocks noChangeAspect="1"/>
          </p:cNvPicPr>
          <p:nvPr/>
        </p:nvPicPr>
        <p:blipFill>
          <a:blip r:embed="rId5"/>
          <a:stretch>
            <a:fillRect/>
          </a:stretch>
        </p:blipFill>
        <p:spPr>
          <a:xfrm>
            <a:off x="3267951" y="6188189"/>
            <a:ext cx="2300642" cy="669811"/>
          </a:xfrm>
          <a:prstGeom prst="rect">
            <a:avLst/>
          </a:prstGeom>
        </p:spPr>
      </p:pic>
      <p:sp>
        <p:nvSpPr>
          <p:cNvPr id="6" name="Title 1">
            <a:extLst>
              <a:ext uri="{FF2B5EF4-FFF2-40B4-BE49-F238E27FC236}">
                <a16:creationId xmlns:a16="http://schemas.microsoft.com/office/drawing/2014/main" id="{4026FE00-1E48-456A-3F11-779F85220B2E}"/>
              </a:ext>
            </a:extLst>
          </p:cNvPr>
          <p:cNvSpPr txBox="1">
            <a:spLocks/>
          </p:cNvSpPr>
          <p:nvPr/>
        </p:nvSpPr>
        <p:spPr>
          <a:xfrm>
            <a:off x="164038" y="1573253"/>
            <a:ext cx="6450662" cy="8325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erriweather" pitchFamily="2" charset="77"/>
                <a:ea typeface="+mj-ea"/>
                <a:cs typeface="+mj-cs"/>
              </a:defRPr>
            </a:lvl1pPr>
          </a:lstStyle>
          <a:p>
            <a:r>
              <a:rPr lang="en-US" sz="2000" dirty="0">
                <a:latin typeface="Merriweather" panose="00000500000000000000" pitchFamily="2" charset="0"/>
              </a:rPr>
              <a:t>P&amp;S Syphilis </a:t>
            </a:r>
            <a:r>
              <a:rPr lang="en-US" sz="2000" b="0" dirty="0">
                <a:latin typeface="Merriweather" panose="00000500000000000000" pitchFamily="2" charset="0"/>
              </a:rPr>
              <a:t>Rates Among Women 15–44 Years by State, United States and Territories, 2012–2021</a:t>
            </a:r>
            <a:endParaRPr lang="en-US" sz="2000" dirty="0">
              <a:latin typeface="Merriweather" panose="00000500000000000000" pitchFamily="2" charset="0"/>
            </a:endParaRPr>
          </a:p>
        </p:txBody>
      </p:sp>
      <p:sp>
        <p:nvSpPr>
          <p:cNvPr id="7" name="TextBox 6">
            <a:extLst>
              <a:ext uri="{FF2B5EF4-FFF2-40B4-BE49-F238E27FC236}">
                <a16:creationId xmlns:a16="http://schemas.microsoft.com/office/drawing/2014/main" id="{CC3080CE-6BC6-B12D-0F3C-2E6EA9D26375}"/>
              </a:ext>
            </a:extLst>
          </p:cNvPr>
          <p:cNvSpPr txBox="1"/>
          <p:nvPr/>
        </p:nvSpPr>
        <p:spPr>
          <a:xfrm>
            <a:off x="6614700" y="1576912"/>
            <a:ext cx="5646875" cy="707886"/>
          </a:xfrm>
          <a:prstGeom prst="rect">
            <a:avLst/>
          </a:prstGeom>
          <a:noFill/>
        </p:spPr>
        <p:txBody>
          <a:bodyPr wrap="square">
            <a:spAutoFit/>
          </a:bodyPr>
          <a:lstStyle/>
          <a:p>
            <a:r>
              <a:rPr lang="en-US" sz="2000" b="1" dirty="0">
                <a:latin typeface="Merriweather" panose="00000500000000000000" pitchFamily="2" charset="0"/>
              </a:rPr>
              <a:t>Congenital Syphilis </a:t>
            </a:r>
            <a:r>
              <a:rPr lang="en-US" sz="2000" dirty="0">
                <a:latin typeface="Merriweather" panose="00000500000000000000" pitchFamily="2" charset="0"/>
              </a:rPr>
              <a:t>Rates by State, </a:t>
            </a:r>
          </a:p>
          <a:p>
            <a:r>
              <a:rPr lang="en-US" sz="2000" dirty="0">
                <a:latin typeface="Merriweather" panose="00000500000000000000" pitchFamily="2" charset="0"/>
              </a:rPr>
              <a:t>United States and Territories, 2012–2021</a:t>
            </a:r>
          </a:p>
        </p:txBody>
      </p:sp>
    </p:spTree>
    <p:extLst>
      <p:ext uri="{BB962C8B-B14F-4D97-AF65-F5344CB8AC3E}">
        <p14:creationId xmlns:p14="http://schemas.microsoft.com/office/powerpoint/2010/main" val="96546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5615-00D1-1701-B95A-351922D41C43}"/>
              </a:ext>
            </a:extLst>
          </p:cNvPr>
          <p:cNvSpPr>
            <a:spLocks noGrp="1"/>
          </p:cNvSpPr>
          <p:nvPr>
            <p:ph type="title"/>
          </p:nvPr>
        </p:nvSpPr>
        <p:spPr>
          <a:xfrm>
            <a:off x="838200" y="186221"/>
            <a:ext cx="10515600" cy="1325563"/>
          </a:xfrm>
        </p:spPr>
        <p:txBody>
          <a:bodyPr>
            <a:noAutofit/>
          </a:bodyPr>
          <a:lstStyle/>
          <a:p>
            <a:r>
              <a:rPr lang="en-US" sz="3000" dirty="0"/>
              <a:t>Congenital Syphilis — Rates of Reported Cases by Race/Hispanic Ethnicity, United States, 2018–2022</a:t>
            </a:r>
          </a:p>
        </p:txBody>
      </p:sp>
      <p:sp>
        <p:nvSpPr>
          <p:cNvPr id="5" name="TextBox 4">
            <a:extLst>
              <a:ext uri="{FF2B5EF4-FFF2-40B4-BE49-F238E27FC236}">
                <a16:creationId xmlns:a16="http://schemas.microsoft.com/office/drawing/2014/main" id="{E967FB47-3845-7A44-4AD0-ACB670252FA6}"/>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pic>
        <p:nvPicPr>
          <p:cNvPr id="6" name="Picture 5">
            <a:extLst>
              <a:ext uri="{FF2B5EF4-FFF2-40B4-BE49-F238E27FC236}">
                <a16:creationId xmlns:a16="http://schemas.microsoft.com/office/drawing/2014/main" id="{812352F2-F194-A803-9F4D-8EB87297EA3F}"/>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4" name="Picture 3" descr="Line graph showing rates of reported congenital syphilis cases by year of birth and race and Hispanic ethnicity of mother in the United States from 2013 to 2022.">
            <a:extLst>
              <a:ext uri="{FF2B5EF4-FFF2-40B4-BE49-F238E27FC236}">
                <a16:creationId xmlns:a16="http://schemas.microsoft.com/office/drawing/2014/main" id="{698C7736-DB0D-6A14-AD94-06CDAA9F27CD}"/>
              </a:ext>
            </a:extLst>
          </p:cNvPr>
          <p:cNvPicPr>
            <a:picLocks noGrp="1" noChangeAspect="1"/>
          </p:cNvPicPr>
          <p:nvPr/>
        </p:nvPicPr>
        <p:blipFill>
          <a:blip r:embed="rId4"/>
          <a:stretch>
            <a:fillRect/>
          </a:stretch>
        </p:blipFill>
        <p:spPr bwMode="auto">
          <a:xfrm>
            <a:off x="1034901" y="1531128"/>
            <a:ext cx="10318898" cy="4762659"/>
          </a:xfrm>
          <a:prstGeom prst="rect">
            <a:avLst/>
          </a:prstGeom>
          <a:noFill/>
          <a:ln w="9525">
            <a:noFill/>
            <a:headEnd/>
            <a:tailEnd/>
          </a:ln>
        </p:spPr>
      </p:pic>
      <p:pic>
        <p:nvPicPr>
          <p:cNvPr id="3" name="Picture 2">
            <a:extLst>
              <a:ext uri="{FF2B5EF4-FFF2-40B4-BE49-F238E27FC236}">
                <a16:creationId xmlns:a16="http://schemas.microsoft.com/office/drawing/2014/main" id="{86C0ACDB-1F61-1A97-B934-F833A99F3E77}"/>
              </a:ext>
            </a:extLst>
          </p:cNvPr>
          <p:cNvPicPr>
            <a:picLocks noChangeAspect="1"/>
          </p:cNvPicPr>
          <p:nvPr/>
        </p:nvPicPr>
        <p:blipFill>
          <a:blip r:embed="rId5"/>
          <a:stretch>
            <a:fillRect/>
          </a:stretch>
        </p:blipFill>
        <p:spPr>
          <a:xfrm>
            <a:off x="3267951" y="6188189"/>
            <a:ext cx="2300642" cy="669811"/>
          </a:xfrm>
          <a:prstGeom prst="rect">
            <a:avLst/>
          </a:prstGeom>
        </p:spPr>
      </p:pic>
      <p:sp>
        <p:nvSpPr>
          <p:cNvPr id="7" name="TextBox 6">
            <a:extLst>
              <a:ext uri="{FF2B5EF4-FFF2-40B4-BE49-F238E27FC236}">
                <a16:creationId xmlns:a16="http://schemas.microsoft.com/office/drawing/2014/main" id="{5CB7E60C-E794-B5D1-DB4B-501FEE52AE5A}"/>
              </a:ext>
            </a:extLst>
          </p:cNvPr>
          <p:cNvSpPr txBox="1"/>
          <p:nvPr/>
        </p:nvSpPr>
        <p:spPr>
          <a:xfrm>
            <a:off x="6096001" y="6188189"/>
            <a:ext cx="6096000" cy="276999"/>
          </a:xfrm>
          <a:prstGeom prst="rect">
            <a:avLst/>
          </a:prstGeom>
          <a:noFill/>
        </p:spPr>
        <p:txBody>
          <a:bodyPr wrap="square" rtlCol="0">
            <a:spAutoFit/>
          </a:bodyPr>
          <a:lstStyle/>
          <a:p>
            <a:r>
              <a:rPr lang="en-US" sz="1200" dirty="0"/>
              <a:t>AI/AN = American Indians/Alaska Natives, NH/PI = Native Hawaiians/Other Pacific Islanders</a:t>
            </a:r>
          </a:p>
        </p:txBody>
      </p:sp>
    </p:spTree>
    <p:extLst>
      <p:ext uri="{BB962C8B-B14F-4D97-AF65-F5344CB8AC3E}">
        <p14:creationId xmlns:p14="http://schemas.microsoft.com/office/powerpoint/2010/main" val="152246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57A77-75B8-1704-473D-505366626F53}"/>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pic>
        <p:nvPicPr>
          <p:cNvPr id="6" name="Picture 5">
            <a:extLst>
              <a:ext uri="{FF2B5EF4-FFF2-40B4-BE49-F238E27FC236}">
                <a16:creationId xmlns:a16="http://schemas.microsoft.com/office/drawing/2014/main" id="{CD245F45-DD8F-EFDA-EC7F-DECB65F75BCB}"/>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9" name="Picture 8">
            <a:extLst>
              <a:ext uri="{FF2B5EF4-FFF2-40B4-BE49-F238E27FC236}">
                <a16:creationId xmlns:a16="http://schemas.microsoft.com/office/drawing/2014/main" id="{18ABDC7D-E7B7-73D4-BA93-6F15A0CFEF7E}"/>
              </a:ext>
            </a:extLst>
          </p:cNvPr>
          <p:cNvPicPr>
            <a:picLocks noChangeAspect="1"/>
          </p:cNvPicPr>
          <p:nvPr/>
        </p:nvPicPr>
        <p:blipFill>
          <a:blip r:embed="rId4"/>
          <a:stretch>
            <a:fillRect/>
          </a:stretch>
        </p:blipFill>
        <p:spPr>
          <a:xfrm>
            <a:off x="1561938" y="1286540"/>
            <a:ext cx="9068124" cy="4832267"/>
          </a:xfrm>
          <a:prstGeom prst="rect">
            <a:avLst/>
          </a:prstGeom>
        </p:spPr>
      </p:pic>
      <p:sp>
        <p:nvSpPr>
          <p:cNvPr id="2" name="Title 1">
            <a:extLst>
              <a:ext uri="{FF2B5EF4-FFF2-40B4-BE49-F238E27FC236}">
                <a16:creationId xmlns:a16="http://schemas.microsoft.com/office/drawing/2014/main" id="{00107E9A-D1D2-B4F5-E0BE-F8FCCEDD58D2}"/>
              </a:ext>
            </a:extLst>
          </p:cNvPr>
          <p:cNvSpPr>
            <a:spLocks noGrp="1"/>
          </p:cNvSpPr>
          <p:nvPr>
            <p:ph type="title"/>
          </p:nvPr>
        </p:nvSpPr>
        <p:spPr>
          <a:xfrm>
            <a:off x="838200" y="216038"/>
            <a:ext cx="10515600" cy="1325563"/>
          </a:xfrm>
        </p:spPr>
        <p:txBody>
          <a:bodyPr>
            <a:noAutofit/>
          </a:bodyPr>
          <a:lstStyle/>
          <a:p>
            <a:r>
              <a:rPr lang="en-US" sz="3000" dirty="0"/>
              <a:t>Congenital Syphilis — Total Live Births and Reported Cases by Race/Hispanic Ethnicity of Mother, United States, 2022</a:t>
            </a:r>
          </a:p>
        </p:txBody>
      </p:sp>
      <p:pic>
        <p:nvPicPr>
          <p:cNvPr id="3" name="Picture 2">
            <a:extLst>
              <a:ext uri="{FF2B5EF4-FFF2-40B4-BE49-F238E27FC236}">
                <a16:creationId xmlns:a16="http://schemas.microsoft.com/office/drawing/2014/main" id="{E3360171-376E-BF9A-F179-6133BB686787}"/>
              </a:ext>
            </a:extLst>
          </p:cNvPr>
          <p:cNvPicPr>
            <a:picLocks noChangeAspect="1"/>
          </p:cNvPicPr>
          <p:nvPr/>
        </p:nvPicPr>
        <p:blipFill>
          <a:blip r:embed="rId5"/>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303635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Line graph showing proportion of primary and secondary syphilis cases reporting selected sexual behaviors among women during 2018 to 2022.">
            <a:extLst>
              <a:ext uri="{FF2B5EF4-FFF2-40B4-BE49-F238E27FC236}">
                <a16:creationId xmlns:a16="http://schemas.microsoft.com/office/drawing/2014/main" id="{B3ABAF34-D710-4398-D8DE-37DB79EC1D14}"/>
              </a:ext>
            </a:extLst>
          </p:cNvPr>
          <p:cNvPicPr>
            <a:picLocks noGrp="1" noChangeAspect="1"/>
          </p:cNvPicPr>
          <p:nvPr/>
        </p:nvPicPr>
        <p:blipFill>
          <a:blip r:embed="rId2"/>
          <a:stretch>
            <a:fillRect/>
          </a:stretch>
        </p:blipFill>
        <p:spPr bwMode="auto">
          <a:xfrm>
            <a:off x="1034901" y="1531658"/>
            <a:ext cx="10122195" cy="4763187"/>
          </a:xfrm>
          <a:prstGeom prst="rect">
            <a:avLst/>
          </a:prstGeom>
          <a:noFill/>
          <a:ln w="9525">
            <a:noFill/>
            <a:headEnd/>
            <a:tailEnd/>
          </a:ln>
        </p:spPr>
      </p:pic>
      <p:pic>
        <p:nvPicPr>
          <p:cNvPr id="4" name="Picture 3">
            <a:extLst>
              <a:ext uri="{FF2B5EF4-FFF2-40B4-BE49-F238E27FC236}">
                <a16:creationId xmlns:a16="http://schemas.microsoft.com/office/drawing/2014/main" id="{7A2CFB4F-1324-41F5-0076-AF309C6FE215}"/>
              </a:ext>
            </a:extLst>
          </p:cNvPr>
          <p:cNvPicPr>
            <a:picLocks noChangeAspect="1"/>
          </p:cNvPicPr>
          <p:nvPr/>
        </p:nvPicPr>
        <p:blipFill>
          <a:blip r:embed="rId3"/>
          <a:stretch>
            <a:fillRect/>
          </a:stretch>
        </p:blipFill>
        <p:spPr>
          <a:xfrm>
            <a:off x="2200939" y="6294845"/>
            <a:ext cx="853237" cy="508311"/>
          </a:xfrm>
          <a:prstGeom prst="rect">
            <a:avLst/>
          </a:prstGeom>
        </p:spPr>
      </p:pic>
      <p:sp>
        <p:nvSpPr>
          <p:cNvPr id="5" name="TextBox 4">
            <a:extLst>
              <a:ext uri="{FF2B5EF4-FFF2-40B4-BE49-F238E27FC236}">
                <a16:creationId xmlns:a16="http://schemas.microsoft.com/office/drawing/2014/main" id="{41A4FDE7-9CD0-DE24-8C95-B5FFB90B1C64}"/>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sp>
        <p:nvSpPr>
          <p:cNvPr id="2" name="Title 1">
            <a:extLst>
              <a:ext uri="{FF2B5EF4-FFF2-40B4-BE49-F238E27FC236}">
                <a16:creationId xmlns:a16="http://schemas.microsoft.com/office/drawing/2014/main" id="{3F3EFEAA-E6E4-DDBA-256F-798856EFB14A}"/>
              </a:ext>
            </a:extLst>
          </p:cNvPr>
          <p:cNvSpPr>
            <a:spLocks noGrp="1"/>
          </p:cNvSpPr>
          <p:nvPr>
            <p:ph type="title"/>
          </p:nvPr>
        </p:nvSpPr>
        <p:spPr>
          <a:xfrm>
            <a:off x="838199" y="206095"/>
            <a:ext cx="10515600" cy="1325563"/>
          </a:xfrm>
        </p:spPr>
        <p:txBody>
          <a:bodyPr>
            <a:noAutofit/>
          </a:bodyPr>
          <a:lstStyle/>
          <a:p>
            <a:r>
              <a:rPr lang="en-US" sz="3000" dirty="0"/>
              <a:t>Primary and Secondary Syphilis — Percentage of Cases Reporting Selected Sexual Behaviors Among Women, United States, 2018–2022</a:t>
            </a:r>
          </a:p>
        </p:txBody>
      </p:sp>
      <p:pic>
        <p:nvPicPr>
          <p:cNvPr id="3" name="Picture 1" descr="Line graph showing proportion of primary and secondary syphilis cases reporting selected substance use behaviors among women during 2018 to 2022.">
            <a:extLst>
              <a:ext uri="{FF2B5EF4-FFF2-40B4-BE49-F238E27FC236}">
                <a16:creationId xmlns:a16="http://schemas.microsoft.com/office/drawing/2014/main" id="{01F7E1F7-0627-A556-2D82-4BAEF8765E2E}"/>
              </a:ext>
            </a:extLst>
          </p:cNvPr>
          <p:cNvPicPr>
            <a:picLocks noGrp="1" noChangeAspect="1"/>
          </p:cNvPicPr>
          <p:nvPr/>
        </p:nvPicPr>
        <p:blipFill>
          <a:blip r:embed="rId4"/>
          <a:stretch>
            <a:fillRect/>
          </a:stretch>
        </p:blipFill>
        <p:spPr bwMode="auto">
          <a:xfrm>
            <a:off x="1034901" y="1531657"/>
            <a:ext cx="10122195" cy="4762659"/>
          </a:xfrm>
          <a:prstGeom prst="rect">
            <a:avLst/>
          </a:prstGeom>
          <a:noFill/>
          <a:ln w="9525">
            <a:noFill/>
            <a:headEnd/>
            <a:tailEnd/>
          </a:ln>
        </p:spPr>
      </p:pic>
      <p:pic>
        <p:nvPicPr>
          <p:cNvPr id="6" name="Picture 5">
            <a:extLst>
              <a:ext uri="{FF2B5EF4-FFF2-40B4-BE49-F238E27FC236}">
                <a16:creationId xmlns:a16="http://schemas.microsoft.com/office/drawing/2014/main" id="{59458FC7-C6ED-A735-89A2-E246C110EAEE}"/>
              </a:ext>
            </a:extLst>
          </p:cNvPr>
          <p:cNvPicPr>
            <a:picLocks noChangeAspect="1"/>
          </p:cNvPicPr>
          <p:nvPr/>
        </p:nvPicPr>
        <p:blipFill>
          <a:blip r:embed="rId5"/>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90826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0E1E-BF3F-DB31-406C-D1A546783C07}"/>
              </a:ext>
            </a:extLst>
          </p:cNvPr>
          <p:cNvSpPr>
            <a:spLocks noGrp="1"/>
          </p:cNvSpPr>
          <p:nvPr>
            <p:ph type="title"/>
          </p:nvPr>
        </p:nvSpPr>
        <p:spPr>
          <a:xfrm>
            <a:off x="838198" y="332926"/>
            <a:ext cx="10515600" cy="1325563"/>
          </a:xfrm>
        </p:spPr>
        <p:txBody>
          <a:bodyPr>
            <a:noAutofit/>
          </a:bodyPr>
          <a:lstStyle/>
          <a:p>
            <a:r>
              <a:rPr lang="en-US" sz="3000" dirty="0"/>
              <a:t>Reported Substance Use Among Women with Primary-Secondary Syphilis, US, 2018–2022</a:t>
            </a:r>
          </a:p>
        </p:txBody>
      </p:sp>
      <p:sp>
        <p:nvSpPr>
          <p:cNvPr id="10" name="TextBox 9">
            <a:extLst>
              <a:ext uri="{FF2B5EF4-FFF2-40B4-BE49-F238E27FC236}">
                <a16:creationId xmlns:a16="http://schemas.microsoft.com/office/drawing/2014/main" id="{3F5E95FA-4CE0-FABF-080E-055E20DD00FD}"/>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pic>
        <p:nvPicPr>
          <p:cNvPr id="11" name="Picture 10">
            <a:extLst>
              <a:ext uri="{FF2B5EF4-FFF2-40B4-BE49-F238E27FC236}">
                <a16:creationId xmlns:a16="http://schemas.microsoft.com/office/drawing/2014/main" id="{BD568129-7852-B9A7-7876-DB8A36A74893}"/>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3" name="Picture 1" descr="Line graph showing proportion of primary and secondary syphilis cases reporting selected substance use behaviors among women during 2018 to 2022.">
            <a:extLst>
              <a:ext uri="{FF2B5EF4-FFF2-40B4-BE49-F238E27FC236}">
                <a16:creationId xmlns:a16="http://schemas.microsoft.com/office/drawing/2014/main" id="{0DCDA375-A520-9F0D-780D-9118B7119FD8}"/>
              </a:ext>
            </a:extLst>
          </p:cNvPr>
          <p:cNvPicPr>
            <a:picLocks noGrp="1" noChangeAspect="1"/>
          </p:cNvPicPr>
          <p:nvPr/>
        </p:nvPicPr>
        <p:blipFill>
          <a:blip r:embed="rId4"/>
          <a:stretch>
            <a:fillRect/>
          </a:stretch>
        </p:blipFill>
        <p:spPr bwMode="auto">
          <a:xfrm>
            <a:off x="1034901" y="1531657"/>
            <a:ext cx="10122195" cy="4762659"/>
          </a:xfrm>
          <a:prstGeom prst="rect">
            <a:avLst/>
          </a:prstGeom>
          <a:noFill/>
          <a:ln w="9525">
            <a:noFill/>
            <a:headEnd/>
            <a:tailEnd/>
          </a:ln>
        </p:spPr>
      </p:pic>
      <p:pic>
        <p:nvPicPr>
          <p:cNvPr id="6" name="Picture 5">
            <a:extLst>
              <a:ext uri="{FF2B5EF4-FFF2-40B4-BE49-F238E27FC236}">
                <a16:creationId xmlns:a16="http://schemas.microsoft.com/office/drawing/2014/main" id="{33752FD9-DF46-1E65-8EA9-B5DB418ACB9D}"/>
              </a:ext>
            </a:extLst>
          </p:cNvPr>
          <p:cNvPicPr>
            <a:picLocks noChangeAspect="1"/>
          </p:cNvPicPr>
          <p:nvPr/>
        </p:nvPicPr>
        <p:blipFill>
          <a:blip r:embed="rId5"/>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8544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6777-EABF-A422-8D1B-1A99729DC3EE}"/>
              </a:ext>
            </a:extLst>
          </p:cNvPr>
          <p:cNvSpPr>
            <a:spLocks noGrp="1"/>
          </p:cNvSpPr>
          <p:nvPr>
            <p:ph type="title"/>
          </p:nvPr>
        </p:nvSpPr>
        <p:spPr>
          <a:xfrm>
            <a:off x="838200" y="235917"/>
            <a:ext cx="10515600" cy="1325563"/>
          </a:xfrm>
        </p:spPr>
        <p:txBody>
          <a:bodyPr>
            <a:noAutofit/>
          </a:bodyPr>
          <a:lstStyle/>
          <a:p>
            <a:r>
              <a:rPr lang="en-US" sz="3000" dirty="0"/>
              <a:t>Reported Methamphetamine Use Among Primary-Secondary Syphilis Cases by Sex and Sex of Sex Partners, United States, 2014–2018</a:t>
            </a:r>
          </a:p>
        </p:txBody>
      </p:sp>
      <p:pic>
        <p:nvPicPr>
          <p:cNvPr id="9" name="Picture 8">
            <a:extLst>
              <a:ext uri="{FF2B5EF4-FFF2-40B4-BE49-F238E27FC236}">
                <a16:creationId xmlns:a16="http://schemas.microsoft.com/office/drawing/2014/main" id="{3588A719-9B96-EA60-4EBD-CA2C14D4D92F}"/>
              </a:ext>
            </a:extLst>
          </p:cNvPr>
          <p:cNvPicPr>
            <a:picLocks noChangeAspect="1"/>
          </p:cNvPicPr>
          <p:nvPr/>
        </p:nvPicPr>
        <p:blipFill>
          <a:blip r:embed="rId3"/>
          <a:stretch>
            <a:fillRect/>
          </a:stretch>
        </p:blipFill>
        <p:spPr>
          <a:xfrm>
            <a:off x="2200939" y="6294845"/>
            <a:ext cx="853237" cy="508311"/>
          </a:xfrm>
          <a:prstGeom prst="rect">
            <a:avLst/>
          </a:prstGeom>
        </p:spPr>
      </p:pic>
      <p:sp>
        <p:nvSpPr>
          <p:cNvPr id="14" name="TextBox 13">
            <a:extLst>
              <a:ext uri="{FF2B5EF4-FFF2-40B4-BE49-F238E27FC236}">
                <a16:creationId xmlns:a16="http://schemas.microsoft.com/office/drawing/2014/main" id="{B2BC73C7-7191-F115-AB41-880D384F9B97}"/>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pic>
        <p:nvPicPr>
          <p:cNvPr id="3" name="Picture 1" descr="Line graph showing proportion of primary and secondary syphilis cases reporting methamphetamine use by sex and sex of sex partners during 2018 to 2022.">
            <a:extLst>
              <a:ext uri="{FF2B5EF4-FFF2-40B4-BE49-F238E27FC236}">
                <a16:creationId xmlns:a16="http://schemas.microsoft.com/office/drawing/2014/main" id="{883B5640-8593-B457-33DF-0CD028AE4ADA}"/>
              </a:ext>
            </a:extLst>
          </p:cNvPr>
          <p:cNvPicPr>
            <a:picLocks noGrp="1" noChangeAspect="1"/>
          </p:cNvPicPr>
          <p:nvPr/>
        </p:nvPicPr>
        <p:blipFill>
          <a:blip r:embed="rId4"/>
          <a:stretch>
            <a:fillRect/>
          </a:stretch>
        </p:blipFill>
        <p:spPr bwMode="auto">
          <a:xfrm>
            <a:off x="1034901" y="1531127"/>
            <a:ext cx="10318897" cy="4762659"/>
          </a:xfrm>
          <a:prstGeom prst="rect">
            <a:avLst/>
          </a:prstGeom>
          <a:noFill/>
          <a:ln w="9525">
            <a:noFill/>
            <a:headEnd/>
            <a:tailEnd/>
          </a:ln>
        </p:spPr>
      </p:pic>
      <p:pic>
        <p:nvPicPr>
          <p:cNvPr id="5" name="Picture 4">
            <a:extLst>
              <a:ext uri="{FF2B5EF4-FFF2-40B4-BE49-F238E27FC236}">
                <a16:creationId xmlns:a16="http://schemas.microsoft.com/office/drawing/2014/main" id="{A6380180-6C84-41E5-2797-B2FBD514C614}"/>
              </a:ext>
            </a:extLst>
          </p:cNvPr>
          <p:cNvPicPr>
            <a:picLocks noChangeAspect="1"/>
          </p:cNvPicPr>
          <p:nvPr/>
        </p:nvPicPr>
        <p:blipFill>
          <a:blip r:embed="rId5"/>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195644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96C2-8943-7719-CE0F-B9D6CCBC8132}"/>
              </a:ext>
            </a:extLst>
          </p:cNvPr>
          <p:cNvSpPr>
            <a:spLocks noGrp="1"/>
          </p:cNvSpPr>
          <p:nvPr>
            <p:ph type="title"/>
          </p:nvPr>
        </p:nvSpPr>
        <p:spPr>
          <a:xfrm>
            <a:off x="838200" y="206099"/>
            <a:ext cx="10515600" cy="1325563"/>
          </a:xfrm>
        </p:spPr>
        <p:txBody>
          <a:bodyPr>
            <a:noAutofit/>
          </a:bodyPr>
          <a:lstStyle/>
          <a:p>
            <a:r>
              <a:rPr lang="en-US" sz="3000" dirty="0"/>
              <a:t>Reported Methamphetamine Use Among Women with Primary and Secondary Syphilis by Region, United States, 2014–2018</a:t>
            </a:r>
          </a:p>
        </p:txBody>
      </p:sp>
      <p:sp>
        <p:nvSpPr>
          <p:cNvPr id="9" name="TextBox 8">
            <a:extLst>
              <a:ext uri="{FF2B5EF4-FFF2-40B4-BE49-F238E27FC236}">
                <a16:creationId xmlns:a16="http://schemas.microsoft.com/office/drawing/2014/main" id="{400AF701-A60D-2898-9AC5-3E2FFFFF19AC}"/>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pic>
        <p:nvPicPr>
          <p:cNvPr id="10" name="Picture 9">
            <a:extLst>
              <a:ext uri="{FF2B5EF4-FFF2-40B4-BE49-F238E27FC236}">
                <a16:creationId xmlns:a16="http://schemas.microsoft.com/office/drawing/2014/main" id="{70348030-3450-CAD6-6864-A3FB35FCB6DD}"/>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3" name="Picture 1" descr="Line graph showing proportion of primary and secondary syphilis cases reporting methamphetamine use among women by region during 2018 to 2022.">
            <a:extLst>
              <a:ext uri="{FF2B5EF4-FFF2-40B4-BE49-F238E27FC236}">
                <a16:creationId xmlns:a16="http://schemas.microsoft.com/office/drawing/2014/main" id="{DEF0E403-81A6-6D75-2F83-30BBA90F3AC6}"/>
              </a:ext>
            </a:extLst>
          </p:cNvPr>
          <p:cNvPicPr>
            <a:picLocks noGrp="1" noChangeAspect="1"/>
          </p:cNvPicPr>
          <p:nvPr/>
        </p:nvPicPr>
        <p:blipFill>
          <a:blip r:embed="rId4"/>
          <a:stretch>
            <a:fillRect/>
          </a:stretch>
        </p:blipFill>
        <p:spPr bwMode="auto">
          <a:xfrm>
            <a:off x="1034898" y="1530068"/>
            <a:ext cx="10318897" cy="4762659"/>
          </a:xfrm>
          <a:prstGeom prst="rect">
            <a:avLst/>
          </a:prstGeom>
          <a:noFill/>
          <a:ln w="9525">
            <a:noFill/>
            <a:headEnd/>
            <a:tailEnd/>
          </a:ln>
        </p:spPr>
      </p:pic>
      <p:pic>
        <p:nvPicPr>
          <p:cNvPr id="4" name="Picture 3">
            <a:extLst>
              <a:ext uri="{FF2B5EF4-FFF2-40B4-BE49-F238E27FC236}">
                <a16:creationId xmlns:a16="http://schemas.microsoft.com/office/drawing/2014/main" id="{227E89F8-5962-A834-8689-A53869F73127}"/>
              </a:ext>
            </a:extLst>
          </p:cNvPr>
          <p:cNvPicPr>
            <a:picLocks noChangeAspect="1"/>
          </p:cNvPicPr>
          <p:nvPr/>
        </p:nvPicPr>
        <p:blipFill>
          <a:blip r:embed="rId5"/>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052458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AA04-9D37-1686-097D-E3B5FC02E0CA}"/>
              </a:ext>
            </a:extLst>
          </p:cNvPr>
          <p:cNvSpPr>
            <a:spLocks noGrp="1"/>
          </p:cNvSpPr>
          <p:nvPr>
            <p:ph type="ctrTitle"/>
          </p:nvPr>
        </p:nvSpPr>
        <p:spPr/>
        <p:txBody>
          <a:bodyPr/>
          <a:lstStyle/>
          <a:p>
            <a:r>
              <a:rPr lang="en-US" dirty="0"/>
              <a:t>Pathophysiology and Manifestations</a:t>
            </a:r>
          </a:p>
        </p:txBody>
      </p:sp>
      <p:pic>
        <p:nvPicPr>
          <p:cNvPr id="4" name="Picture 3">
            <a:extLst>
              <a:ext uri="{FF2B5EF4-FFF2-40B4-BE49-F238E27FC236}">
                <a16:creationId xmlns:a16="http://schemas.microsoft.com/office/drawing/2014/main" id="{CEECD771-7F4B-DA4A-2D74-09DF70FBFCEA}"/>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0572DE92-D74C-FE11-4D28-556B171C8204}"/>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413222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663F9-A37B-E6C1-1CC3-62FD8A3461DC}"/>
              </a:ext>
            </a:extLst>
          </p:cNvPr>
          <p:cNvSpPr>
            <a:spLocks noGrp="1"/>
          </p:cNvSpPr>
          <p:nvPr>
            <p:ph type="title"/>
          </p:nvPr>
        </p:nvSpPr>
        <p:spPr>
          <a:xfrm>
            <a:off x="0" y="365125"/>
            <a:ext cx="12192000" cy="1325563"/>
          </a:xfrm>
        </p:spPr>
        <p:txBody>
          <a:bodyPr>
            <a:normAutofit fontScale="90000"/>
          </a:bodyPr>
          <a:lstStyle/>
          <a:p>
            <a:pPr algn="ctr"/>
            <a:r>
              <a:rPr lang="en-US" sz="4800" dirty="0"/>
              <a:t>Conflict of Interest Disclosure Statement</a:t>
            </a:r>
          </a:p>
        </p:txBody>
      </p:sp>
      <p:sp>
        <p:nvSpPr>
          <p:cNvPr id="6" name="Content Placeholder 5">
            <a:extLst>
              <a:ext uri="{FF2B5EF4-FFF2-40B4-BE49-F238E27FC236}">
                <a16:creationId xmlns:a16="http://schemas.microsoft.com/office/drawing/2014/main" id="{F516A8A9-5652-99FB-346D-9EE38C4C36FC}"/>
              </a:ext>
            </a:extLst>
          </p:cNvPr>
          <p:cNvSpPr>
            <a:spLocks noGrp="1"/>
          </p:cNvSpPr>
          <p:nvPr>
            <p:ph idx="1"/>
          </p:nvPr>
        </p:nvSpPr>
        <p:spPr/>
        <p:txBody>
          <a:bodyPr>
            <a:normAutofit/>
          </a:bodyPr>
          <a:lstStyle/>
          <a:p>
            <a:r>
              <a:rPr lang="en-US" sz="3200" dirty="0"/>
              <a:t>Speaker has nothing to disclose</a:t>
            </a:r>
          </a:p>
        </p:txBody>
      </p:sp>
      <p:sp>
        <p:nvSpPr>
          <p:cNvPr id="4" name="Slide Number Placeholder 3">
            <a:extLst>
              <a:ext uri="{FF2B5EF4-FFF2-40B4-BE49-F238E27FC236}">
                <a16:creationId xmlns:a16="http://schemas.microsoft.com/office/drawing/2014/main" id="{954800BC-858C-1745-A296-F451E142AACE}"/>
              </a:ext>
            </a:extLst>
          </p:cNvPr>
          <p:cNvSpPr>
            <a:spLocks noGrp="1"/>
          </p:cNvSpPr>
          <p:nvPr>
            <p:ph type="sldNum" sz="quarter" idx="4294967295"/>
          </p:nvPr>
        </p:nvSpPr>
        <p:spPr>
          <a:xfrm>
            <a:off x="11264900" y="6176963"/>
            <a:ext cx="927100" cy="544512"/>
          </a:xfrm>
        </p:spPr>
        <p:txBody>
          <a:bodyPr/>
          <a:lstStyle/>
          <a:p>
            <a:fld id="{EA78ABD8-ACF3-48E3-9642-95DD0DB631E0}" type="slidenum">
              <a:rPr lang="en-US" smtClean="0"/>
              <a:pPr/>
              <a:t>2</a:t>
            </a:fld>
            <a:endParaRPr lang="en-US" dirty="0"/>
          </a:p>
        </p:txBody>
      </p:sp>
      <p:sp>
        <p:nvSpPr>
          <p:cNvPr id="7" name="TextBox 6">
            <a:extLst>
              <a:ext uri="{FF2B5EF4-FFF2-40B4-BE49-F238E27FC236}">
                <a16:creationId xmlns:a16="http://schemas.microsoft.com/office/drawing/2014/main" id="{FCADEB7B-C92B-D121-9D19-423E156F26EA}"/>
              </a:ext>
            </a:extLst>
          </p:cNvPr>
          <p:cNvSpPr txBox="1"/>
          <p:nvPr/>
        </p:nvSpPr>
        <p:spPr>
          <a:xfrm>
            <a:off x="609600" y="4953001"/>
            <a:ext cx="10972800" cy="1251625"/>
          </a:xfrm>
          <a:prstGeom prst="rect">
            <a:avLst/>
          </a:prstGeom>
          <a:noFill/>
        </p:spPr>
        <p:txBody>
          <a:bodyPr wrap="square" lIns="121920" tIns="60960" rIns="121920" bIns="6096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just"/>
            <a:r>
              <a:rPr lang="en-US" sz="1467" dirty="0">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467" dirty="0">
                <a:ea typeface="Calibri" panose="020F0502020204030204" pitchFamily="34" charset="0"/>
                <a:cs typeface="Times New Roman"/>
              </a:rPr>
              <a:t> does mention of trade names, commercial practices, or organizations imply </a:t>
            </a:r>
            <a:r>
              <a:rPr lang="en-US" sz="1467" dirty="0">
                <a:latin typeface="Calibri"/>
                <a:ea typeface="Calibri" panose="020F0502020204030204" pitchFamily="34" charset="0"/>
                <a:cs typeface="Times New Roman"/>
              </a:rPr>
              <a:t>an endorsement by HRSA, HHS, or the U.S. Government. For more information, please visit HRSA.gov. </a:t>
            </a:r>
            <a:r>
              <a:rPr lang="en-US" sz="1467" i="1" dirty="0">
                <a:latin typeface="Calibri"/>
                <a:ea typeface="Calibri" panose="020F0502020204030204" pitchFamily="34" charset="0"/>
                <a:cs typeface="Calibri"/>
              </a:rPr>
              <a:t>Any trade/brand names for products mentioned during this presentation are for training and identification purposes only.</a:t>
            </a:r>
            <a:endParaRPr lang="en-US" sz="1467" dirty="0">
              <a:latin typeface="Calibri"/>
              <a:ea typeface="Calibri" panose="020F0502020204030204" pitchFamily="34" charset="0"/>
              <a:cs typeface="Calibri"/>
            </a:endParaRPr>
          </a:p>
        </p:txBody>
      </p:sp>
      <p:pic>
        <p:nvPicPr>
          <p:cNvPr id="9" name="Picture 8">
            <a:extLst>
              <a:ext uri="{FF2B5EF4-FFF2-40B4-BE49-F238E27FC236}">
                <a16:creationId xmlns:a16="http://schemas.microsoft.com/office/drawing/2014/main" id="{B25AD07A-7AA1-25A1-3B8C-899C09AB7FEA}"/>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10" name="Picture 9">
            <a:extLst>
              <a:ext uri="{FF2B5EF4-FFF2-40B4-BE49-F238E27FC236}">
                <a16:creationId xmlns:a16="http://schemas.microsoft.com/office/drawing/2014/main" id="{A9892F40-6D68-CC5B-6AA6-1A393C996A59}"/>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621075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DC8EA-FF05-6CAF-CC8F-61410BAFA167}"/>
              </a:ext>
            </a:extLst>
          </p:cNvPr>
          <p:cNvPicPr>
            <a:picLocks noChangeAspect="1"/>
          </p:cNvPicPr>
          <p:nvPr/>
        </p:nvPicPr>
        <p:blipFill>
          <a:blip r:embed="rId2"/>
          <a:stretch>
            <a:fillRect/>
          </a:stretch>
        </p:blipFill>
        <p:spPr>
          <a:xfrm>
            <a:off x="3267951" y="6188189"/>
            <a:ext cx="2300642" cy="669811"/>
          </a:xfrm>
          <a:prstGeom prst="rect">
            <a:avLst/>
          </a:prstGeom>
        </p:spPr>
      </p:pic>
      <p:grpSp>
        <p:nvGrpSpPr>
          <p:cNvPr id="5" name="Group 4">
            <a:extLst>
              <a:ext uri="{FF2B5EF4-FFF2-40B4-BE49-F238E27FC236}">
                <a16:creationId xmlns:a16="http://schemas.microsoft.com/office/drawing/2014/main" id="{59310C48-03AE-1F88-367A-32443876E561}"/>
              </a:ext>
            </a:extLst>
          </p:cNvPr>
          <p:cNvGrpSpPr/>
          <p:nvPr/>
        </p:nvGrpSpPr>
        <p:grpSpPr>
          <a:xfrm>
            <a:off x="201864" y="1510129"/>
            <a:ext cx="11633965" cy="2299631"/>
            <a:chOff x="253235" y="1905727"/>
            <a:chExt cx="10934954" cy="2162436"/>
          </a:xfrm>
        </p:grpSpPr>
        <p:sp>
          <p:nvSpPr>
            <p:cNvPr id="7" name="Arrow: Right 6">
              <a:extLst>
                <a:ext uri="{FF2B5EF4-FFF2-40B4-BE49-F238E27FC236}">
                  <a16:creationId xmlns:a16="http://schemas.microsoft.com/office/drawing/2014/main" id="{0C995313-EEB3-B5B0-D88C-C7CCDD7F69C4}"/>
                </a:ext>
              </a:extLst>
            </p:cNvPr>
            <p:cNvSpPr/>
            <p:nvPr/>
          </p:nvSpPr>
          <p:spPr>
            <a:xfrm rot="10800000">
              <a:off x="6625900" y="3518463"/>
              <a:ext cx="744024" cy="549700"/>
            </a:xfrm>
            <a:prstGeom prst="rightArrow">
              <a:avLst/>
            </a:prstGeom>
            <a:solidFill>
              <a:srgbClr val="8FABDD"/>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BC747E-C216-5072-25E7-C2C01BA73D44}"/>
                </a:ext>
              </a:extLst>
            </p:cNvPr>
            <p:cNvGrpSpPr/>
            <p:nvPr/>
          </p:nvGrpSpPr>
          <p:grpSpPr>
            <a:xfrm>
              <a:off x="253235" y="1905727"/>
              <a:ext cx="10934954" cy="2099335"/>
              <a:chOff x="566386" y="2469398"/>
              <a:chExt cx="10934954" cy="2099335"/>
            </a:xfrm>
          </p:grpSpPr>
          <p:sp>
            <p:nvSpPr>
              <p:cNvPr id="9" name="Freeform 24">
                <a:extLst>
                  <a:ext uri="{FF2B5EF4-FFF2-40B4-BE49-F238E27FC236}">
                    <a16:creationId xmlns:a16="http://schemas.microsoft.com/office/drawing/2014/main" id="{634D3FF7-EC79-504F-B4ED-512E29041CA9}"/>
                  </a:ext>
                </a:extLst>
              </p:cNvPr>
              <p:cNvSpPr/>
              <p:nvPr/>
            </p:nvSpPr>
            <p:spPr>
              <a:xfrm>
                <a:off x="1946821" y="3477967"/>
                <a:ext cx="1330872" cy="631426"/>
              </a:xfrm>
              <a:custGeom>
                <a:avLst/>
                <a:gdLst>
                  <a:gd name="connsiteX0" fmla="*/ 0 w 1393820"/>
                  <a:gd name="connsiteY0" fmla="*/ 182756 h 1218374"/>
                  <a:gd name="connsiteX1" fmla="*/ 784633 w 1393820"/>
                  <a:gd name="connsiteY1" fmla="*/ 182756 h 1218374"/>
                  <a:gd name="connsiteX2" fmla="*/ 784633 w 1393820"/>
                  <a:gd name="connsiteY2" fmla="*/ 0 h 1218374"/>
                  <a:gd name="connsiteX3" fmla="*/ 1393820 w 1393820"/>
                  <a:gd name="connsiteY3" fmla="*/ 609187 h 1218374"/>
                  <a:gd name="connsiteX4" fmla="*/ 784633 w 1393820"/>
                  <a:gd name="connsiteY4" fmla="*/ 1218374 h 1218374"/>
                  <a:gd name="connsiteX5" fmla="*/ 784633 w 1393820"/>
                  <a:gd name="connsiteY5" fmla="*/ 1035618 h 1218374"/>
                  <a:gd name="connsiteX6" fmla="*/ 0 w 1393820"/>
                  <a:gd name="connsiteY6" fmla="*/ 1035618 h 1218374"/>
                  <a:gd name="connsiteX7" fmla="*/ 0 w 1393820"/>
                  <a:gd name="connsiteY7" fmla="*/ 182756 h 12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20" h="1218374">
                    <a:moveTo>
                      <a:pt x="0" y="182756"/>
                    </a:moveTo>
                    <a:lnTo>
                      <a:pt x="784633" y="182756"/>
                    </a:lnTo>
                    <a:lnTo>
                      <a:pt x="784633" y="0"/>
                    </a:lnTo>
                    <a:lnTo>
                      <a:pt x="1393820" y="609187"/>
                    </a:lnTo>
                    <a:lnTo>
                      <a:pt x="784633" y="1218374"/>
                    </a:lnTo>
                    <a:lnTo>
                      <a:pt x="784633" y="1035618"/>
                    </a:lnTo>
                    <a:lnTo>
                      <a:pt x="0" y="1035618"/>
                    </a:lnTo>
                    <a:lnTo>
                      <a:pt x="0" y="182756"/>
                    </a:lnTo>
                    <a:close/>
                  </a:path>
                </a:pathLst>
              </a:custGeom>
              <a:ln>
                <a:solidFill>
                  <a:schemeClr val="bg1">
                    <a:lumMod val="6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none" lIns="394175" tIns="194186" rIns="388738" bIns="194186" numCol="1" spcCol="1270" anchor="ctr" anchorCtr="0">
                <a:noAutofit/>
              </a:bodyPr>
              <a:lstStyle/>
              <a:p>
                <a:pPr algn="ctr" defTabSz="800100" eaLnBrk="1" hangingPunct="1">
                  <a:lnSpc>
                    <a:spcPct val="90000"/>
                  </a:lnSpc>
                  <a:spcAft>
                    <a:spcPct val="35000"/>
                  </a:spcAft>
                </a:pPr>
                <a:r>
                  <a:rPr lang="en-US" sz="2400" dirty="0">
                    <a:solidFill>
                      <a:prstClr val="black">
                        <a:hueOff val="0"/>
                        <a:satOff val="0"/>
                        <a:lumOff val="0"/>
                        <a:alphaOff val="0"/>
                      </a:prstClr>
                    </a:solidFill>
                    <a:cs typeface="Arial" panose="020B0604020202020204" pitchFamily="34" charset="0"/>
                  </a:rPr>
                  <a:t>30-50%</a:t>
                </a:r>
              </a:p>
            </p:txBody>
          </p:sp>
          <p:sp>
            <p:nvSpPr>
              <p:cNvPr id="10" name="Freeform 25">
                <a:extLst>
                  <a:ext uri="{FF2B5EF4-FFF2-40B4-BE49-F238E27FC236}">
                    <a16:creationId xmlns:a16="http://schemas.microsoft.com/office/drawing/2014/main" id="{A8F93AF3-84D5-7F08-BB92-11AED6EC736F}"/>
                  </a:ext>
                </a:extLst>
              </p:cNvPr>
              <p:cNvSpPr/>
              <p:nvPr/>
            </p:nvSpPr>
            <p:spPr>
              <a:xfrm>
                <a:off x="566386" y="3145138"/>
                <a:ext cx="1330872" cy="1216186"/>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none" lIns="182880" tIns="182880" rIns="182880" bIns="182880" numCol="1" spcCol="1270" anchor="ctr" anchorCtr="0">
                <a:noAutofit/>
              </a:bodyPr>
              <a:lstStyle/>
              <a:p>
                <a:pPr algn="ctr" defTabSz="800100" eaLnBrk="1" hangingPunct="1">
                  <a:lnSpc>
                    <a:spcPct val="90000"/>
                  </a:lnSpc>
                  <a:spcAft>
                    <a:spcPct val="35000"/>
                  </a:spcAft>
                </a:pPr>
                <a:r>
                  <a:rPr lang="en-US" sz="2400" dirty="0">
                    <a:solidFill>
                      <a:prstClr val="white"/>
                    </a:solidFill>
                    <a:cs typeface="Arial" panose="020B0604020202020204" pitchFamily="34" charset="0"/>
                  </a:rPr>
                  <a:t>Exposure</a:t>
                </a:r>
              </a:p>
            </p:txBody>
          </p:sp>
          <p:sp>
            <p:nvSpPr>
              <p:cNvPr id="11" name="Freeform 26">
                <a:extLst>
                  <a:ext uri="{FF2B5EF4-FFF2-40B4-BE49-F238E27FC236}">
                    <a16:creationId xmlns:a16="http://schemas.microsoft.com/office/drawing/2014/main" id="{9242D455-566C-8D5B-B0EF-11F2F03C3D6D}"/>
                  </a:ext>
                </a:extLst>
              </p:cNvPr>
              <p:cNvSpPr/>
              <p:nvPr/>
            </p:nvSpPr>
            <p:spPr>
              <a:xfrm>
                <a:off x="4667146" y="3542221"/>
                <a:ext cx="772521" cy="502920"/>
              </a:xfrm>
              <a:custGeom>
                <a:avLst/>
                <a:gdLst>
                  <a:gd name="connsiteX0" fmla="*/ 0 w 1393820"/>
                  <a:gd name="connsiteY0" fmla="*/ 182756 h 1218374"/>
                  <a:gd name="connsiteX1" fmla="*/ 784633 w 1393820"/>
                  <a:gd name="connsiteY1" fmla="*/ 182756 h 1218374"/>
                  <a:gd name="connsiteX2" fmla="*/ 784633 w 1393820"/>
                  <a:gd name="connsiteY2" fmla="*/ 0 h 1218374"/>
                  <a:gd name="connsiteX3" fmla="*/ 1393820 w 1393820"/>
                  <a:gd name="connsiteY3" fmla="*/ 609187 h 1218374"/>
                  <a:gd name="connsiteX4" fmla="*/ 784633 w 1393820"/>
                  <a:gd name="connsiteY4" fmla="*/ 1218374 h 1218374"/>
                  <a:gd name="connsiteX5" fmla="*/ 784633 w 1393820"/>
                  <a:gd name="connsiteY5" fmla="*/ 1035618 h 1218374"/>
                  <a:gd name="connsiteX6" fmla="*/ 0 w 1393820"/>
                  <a:gd name="connsiteY6" fmla="*/ 1035618 h 1218374"/>
                  <a:gd name="connsiteX7" fmla="*/ 0 w 1393820"/>
                  <a:gd name="connsiteY7" fmla="*/ 182756 h 12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20" h="1218374">
                    <a:moveTo>
                      <a:pt x="0" y="182756"/>
                    </a:moveTo>
                    <a:lnTo>
                      <a:pt x="784633" y="182756"/>
                    </a:lnTo>
                    <a:lnTo>
                      <a:pt x="784633" y="0"/>
                    </a:lnTo>
                    <a:lnTo>
                      <a:pt x="1393820" y="609187"/>
                    </a:lnTo>
                    <a:lnTo>
                      <a:pt x="784633" y="1218374"/>
                    </a:lnTo>
                    <a:lnTo>
                      <a:pt x="784633" y="1035618"/>
                    </a:lnTo>
                    <a:lnTo>
                      <a:pt x="0" y="1035618"/>
                    </a:lnTo>
                    <a:lnTo>
                      <a:pt x="0" y="182756"/>
                    </a:lnTo>
                    <a:close/>
                  </a:path>
                </a:pathLst>
              </a:custGeom>
              <a:ln>
                <a:solidFill>
                  <a:schemeClr val="bg1">
                    <a:lumMod val="65000"/>
                  </a:schemeClr>
                </a:solidFill>
              </a:ln>
            </p:spPr>
            <p:style>
              <a:lnRef idx="2">
                <a:schemeClr val="accent2">
                  <a:tint val="40000"/>
                  <a:alpha val="90000"/>
                  <a:hueOff val="1256455"/>
                  <a:satOff val="-1094"/>
                  <a:lumOff val="-1"/>
                  <a:alphaOff val="0"/>
                </a:schemeClr>
              </a:lnRef>
              <a:fillRef idx="1">
                <a:schemeClr val="accent2">
                  <a:tint val="40000"/>
                  <a:alpha val="90000"/>
                  <a:hueOff val="1256455"/>
                  <a:satOff val="-1094"/>
                  <a:lumOff val="-1"/>
                  <a:alphaOff val="0"/>
                </a:schemeClr>
              </a:fillRef>
              <a:effectRef idx="0">
                <a:schemeClr val="accent2">
                  <a:tint val="40000"/>
                  <a:alpha val="90000"/>
                  <a:hueOff val="1256455"/>
                  <a:satOff val="-1094"/>
                  <a:lumOff val="-1"/>
                  <a:alphaOff val="0"/>
                </a:schemeClr>
              </a:effectRef>
              <a:fontRef idx="minor">
                <a:schemeClr val="dk1">
                  <a:hueOff val="0"/>
                  <a:satOff val="0"/>
                  <a:lumOff val="0"/>
                  <a:alphaOff val="0"/>
                </a:schemeClr>
              </a:fontRef>
            </p:style>
            <p:txBody>
              <a:bodyPr spcFirstLastPara="0" vert="horz" wrap="square" lIns="393192" tIns="192024" rIns="393192" bIns="192024" numCol="1" spcCol="1270" anchor="ctr" anchorCtr="0">
                <a:noAutofit/>
              </a:bodyPr>
              <a:lstStyle/>
              <a:p>
                <a:pPr algn="ctr" defTabSz="2489200" eaLnBrk="1" hangingPunct="1">
                  <a:lnSpc>
                    <a:spcPct val="90000"/>
                  </a:lnSpc>
                  <a:spcAft>
                    <a:spcPct val="35000"/>
                  </a:spcAft>
                </a:pPr>
                <a:endParaRPr lang="en-US" sz="5600" dirty="0">
                  <a:solidFill>
                    <a:prstClr val="black">
                      <a:hueOff val="0"/>
                      <a:satOff val="0"/>
                      <a:lumOff val="0"/>
                      <a:alphaOff val="0"/>
                    </a:prstClr>
                  </a:solidFill>
                  <a:cs typeface="Arial" panose="020B0604020202020204" pitchFamily="34" charset="0"/>
                </a:endParaRPr>
              </a:p>
            </p:txBody>
          </p:sp>
          <p:sp>
            <p:nvSpPr>
              <p:cNvPr id="12" name="Freeform 27">
                <a:extLst>
                  <a:ext uri="{FF2B5EF4-FFF2-40B4-BE49-F238E27FC236}">
                    <a16:creationId xmlns:a16="http://schemas.microsoft.com/office/drawing/2014/main" id="{2EB64526-938B-805B-6C09-130F9CD576EF}"/>
                  </a:ext>
                </a:extLst>
              </p:cNvPr>
              <p:cNvSpPr/>
              <p:nvPr/>
            </p:nvSpPr>
            <p:spPr>
              <a:xfrm>
                <a:off x="3327258" y="3175270"/>
                <a:ext cx="1262845" cy="1202765"/>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1170380"/>
                  <a:satOff val="-1460"/>
                  <a:lumOff val="343"/>
                  <a:alphaOff val="0"/>
                </a:schemeClr>
              </a:fillRef>
              <a:effectRef idx="1">
                <a:schemeClr val="accent2">
                  <a:hueOff val="1170380"/>
                  <a:satOff val="-1460"/>
                  <a:lumOff val="343"/>
                  <a:alphaOff val="0"/>
                </a:schemeClr>
              </a:effectRef>
              <a:fontRef idx="minor">
                <a:schemeClr val="lt1"/>
              </a:fontRef>
            </p:style>
            <p:txBody>
              <a:bodyPr spcFirstLastPara="0" vert="horz" wrap="none" lIns="119840" tIns="119840" rIns="119840" bIns="119840" numCol="1" spcCol="1270" anchor="ctr" anchorCtr="0">
                <a:noAutofit/>
              </a:bodyPr>
              <a:lstStyle/>
              <a:p>
                <a:pPr algn="ctr" defTabSz="1244600" eaLnBrk="1" hangingPunct="1">
                  <a:lnSpc>
                    <a:spcPct val="90000"/>
                  </a:lnSpc>
                  <a:spcAft>
                    <a:spcPct val="35000"/>
                  </a:spcAft>
                </a:pPr>
                <a:r>
                  <a:rPr lang="en-US" sz="2400" dirty="0">
                    <a:solidFill>
                      <a:prstClr val="white"/>
                    </a:solidFill>
                    <a:cs typeface="Arial" panose="020B0604020202020204" pitchFamily="34" charset="0"/>
                  </a:rPr>
                  <a:t>Primary</a:t>
                </a:r>
                <a:endParaRPr lang="en-US" sz="1050" baseline="30000" dirty="0">
                  <a:solidFill>
                    <a:prstClr val="white"/>
                  </a:solidFill>
                  <a:cs typeface="Arial" panose="020B0604020202020204" pitchFamily="34" charset="0"/>
                </a:endParaRPr>
              </a:p>
            </p:txBody>
          </p:sp>
          <p:sp>
            <p:nvSpPr>
              <p:cNvPr id="13" name="Freeform 30">
                <a:extLst>
                  <a:ext uri="{FF2B5EF4-FFF2-40B4-BE49-F238E27FC236}">
                    <a16:creationId xmlns:a16="http://schemas.microsoft.com/office/drawing/2014/main" id="{C6A7032A-98FF-6D81-1141-CFD6A2A330A9}"/>
                  </a:ext>
                </a:extLst>
              </p:cNvPr>
              <p:cNvSpPr/>
              <p:nvPr/>
            </p:nvSpPr>
            <p:spPr>
              <a:xfrm>
                <a:off x="9152641" y="3555856"/>
                <a:ext cx="1033272" cy="502920"/>
              </a:xfrm>
              <a:custGeom>
                <a:avLst/>
                <a:gdLst>
                  <a:gd name="connsiteX0" fmla="*/ 0 w 1393820"/>
                  <a:gd name="connsiteY0" fmla="*/ 182756 h 1218374"/>
                  <a:gd name="connsiteX1" fmla="*/ 784633 w 1393820"/>
                  <a:gd name="connsiteY1" fmla="*/ 182756 h 1218374"/>
                  <a:gd name="connsiteX2" fmla="*/ 784633 w 1393820"/>
                  <a:gd name="connsiteY2" fmla="*/ 0 h 1218374"/>
                  <a:gd name="connsiteX3" fmla="*/ 1393820 w 1393820"/>
                  <a:gd name="connsiteY3" fmla="*/ 609187 h 1218374"/>
                  <a:gd name="connsiteX4" fmla="*/ 784633 w 1393820"/>
                  <a:gd name="connsiteY4" fmla="*/ 1218374 h 1218374"/>
                  <a:gd name="connsiteX5" fmla="*/ 784633 w 1393820"/>
                  <a:gd name="connsiteY5" fmla="*/ 1035618 h 1218374"/>
                  <a:gd name="connsiteX6" fmla="*/ 0 w 1393820"/>
                  <a:gd name="connsiteY6" fmla="*/ 1035618 h 1218374"/>
                  <a:gd name="connsiteX7" fmla="*/ 0 w 1393820"/>
                  <a:gd name="connsiteY7" fmla="*/ 182756 h 12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20" h="1218374">
                    <a:moveTo>
                      <a:pt x="0" y="182756"/>
                    </a:moveTo>
                    <a:lnTo>
                      <a:pt x="784633" y="182756"/>
                    </a:lnTo>
                    <a:lnTo>
                      <a:pt x="784633" y="0"/>
                    </a:lnTo>
                    <a:lnTo>
                      <a:pt x="1393820" y="609187"/>
                    </a:lnTo>
                    <a:lnTo>
                      <a:pt x="784633" y="1218374"/>
                    </a:lnTo>
                    <a:lnTo>
                      <a:pt x="784633" y="1035618"/>
                    </a:lnTo>
                    <a:lnTo>
                      <a:pt x="0" y="1035618"/>
                    </a:lnTo>
                    <a:lnTo>
                      <a:pt x="0" y="182756"/>
                    </a:lnTo>
                    <a:close/>
                  </a:path>
                </a:pathLst>
              </a:custGeom>
              <a:ln>
                <a:solidFill>
                  <a:schemeClr val="bg1">
                    <a:lumMod val="65000"/>
                  </a:schemeClr>
                </a:solidFill>
              </a:ln>
            </p:spPr>
            <p:style>
              <a:lnRef idx="2">
                <a:schemeClr val="accent2">
                  <a:tint val="40000"/>
                  <a:alpha val="90000"/>
                  <a:hueOff val="3769366"/>
                  <a:satOff val="-3283"/>
                  <a:lumOff val="-4"/>
                  <a:alphaOff val="0"/>
                </a:schemeClr>
              </a:lnRef>
              <a:fillRef idx="1">
                <a:schemeClr val="accent2">
                  <a:tint val="40000"/>
                  <a:alpha val="90000"/>
                  <a:hueOff val="3769366"/>
                  <a:satOff val="-3283"/>
                  <a:lumOff val="-4"/>
                  <a:alphaOff val="0"/>
                </a:schemeClr>
              </a:fillRef>
              <a:effectRef idx="0">
                <a:schemeClr val="accent2">
                  <a:tint val="40000"/>
                  <a:alpha val="90000"/>
                  <a:hueOff val="3769366"/>
                  <a:satOff val="-3283"/>
                  <a:lumOff val="-4"/>
                  <a:alphaOff val="0"/>
                </a:schemeClr>
              </a:effectRef>
              <a:fontRef idx="minor">
                <a:schemeClr val="dk1">
                  <a:hueOff val="0"/>
                  <a:satOff val="0"/>
                  <a:lumOff val="0"/>
                  <a:alphaOff val="0"/>
                </a:schemeClr>
              </a:fontRef>
            </p:style>
            <p:txBody>
              <a:bodyPr spcFirstLastPara="0" vert="horz" wrap="none" lIns="393192" tIns="192024" rIns="393192" bIns="192024" numCol="1" spcCol="1270" anchor="ctr" anchorCtr="0">
                <a:noAutofit/>
              </a:bodyPr>
              <a:lstStyle/>
              <a:p>
                <a:pPr algn="ctr" defTabSz="2489200" eaLnBrk="1" hangingPunct="1">
                  <a:lnSpc>
                    <a:spcPct val="90000"/>
                  </a:lnSpc>
                  <a:spcAft>
                    <a:spcPct val="35000"/>
                  </a:spcAft>
                </a:pPr>
                <a:r>
                  <a:rPr lang="en-US" sz="2400" dirty="0">
                    <a:solidFill>
                      <a:prstClr val="black">
                        <a:hueOff val="0"/>
                        <a:satOff val="0"/>
                        <a:lumOff val="0"/>
                        <a:alphaOff val="0"/>
                      </a:prstClr>
                    </a:solidFill>
                    <a:cs typeface="Arial" panose="020B0604020202020204" pitchFamily="34" charset="0"/>
                  </a:rPr>
                  <a:t>30%</a:t>
                </a:r>
              </a:p>
            </p:txBody>
          </p:sp>
          <p:sp>
            <p:nvSpPr>
              <p:cNvPr id="14" name="Freeform 33">
                <a:extLst>
                  <a:ext uri="{FF2B5EF4-FFF2-40B4-BE49-F238E27FC236}">
                    <a16:creationId xmlns:a16="http://schemas.microsoft.com/office/drawing/2014/main" id="{D28B19DD-7296-FC11-E7CD-48B402AF9CF4}"/>
                  </a:ext>
                </a:extLst>
              </p:cNvPr>
              <p:cNvSpPr/>
              <p:nvPr/>
            </p:nvSpPr>
            <p:spPr>
              <a:xfrm>
                <a:off x="10299916" y="3243851"/>
                <a:ext cx="1201424" cy="1140225"/>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lt1"/>
              </a:fontRef>
            </p:style>
            <p:txBody>
              <a:bodyPr spcFirstLastPara="0" vert="horz" wrap="none" lIns="112220" tIns="112220" rIns="112220" bIns="112220" numCol="1" spcCol="1270" anchor="ctr" anchorCtr="0">
                <a:noAutofit/>
              </a:bodyPr>
              <a:lstStyle/>
              <a:p>
                <a:pPr algn="ctr" defTabSz="711200" eaLnBrk="1" hangingPunct="1">
                  <a:lnSpc>
                    <a:spcPct val="90000"/>
                  </a:lnSpc>
                  <a:spcAft>
                    <a:spcPct val="35000"/>
                  </a:spcAft>
                </a:pPr>
                <a:r>
                  <a:rPr lang="en-US" sz="2400" dirty="0">
                    <a:solidFill>
                      <a:prstClr val="white"/>
                    </a:solidFill>
                    <a:cs typeface="Arial" panose="020B0604020202020204" pitchFamily="34" charset="0"/>
                  </a:rPr>
                  <a:t>Tertiary</a:t>
                </a:r>
              </a:p>
            </p:txBody>
          </p:sp>
          <p:sp>
            <p:nvSpPr>
              <p:cNvPr id="15" name="Freeform 31">
                <a:extLst>
                  <a:ext uri="{FF2B5EF4-FFF2-40B4-BE49-F238E27FC236}">
                    <a16:creationId xmlns:a16="http://schemas.microsoft.com/office/drawing/2014/main" id="{E3B25ADD-1769-A715-FBEC-ACBE61C9CFEE}"/>
                  </a:ext>
                </a:extLst>
              </p:cNvPr>
              <p:cNvSpPr/>
              <p:nvPr/>
            </p:nvSpPr>
            <p:spPr>
              <a:xfrm>
                <a:off x="7770764" y="3192299"/>
                <a:ext cx="1267874" cy="1202765"/>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3511139"/>
                  <a:satOff val="-4379"/>
                  <a:lumOff val="1030"/>
                  <a:alphaOff val="0"/>
                </a:schemeClr>
              </a:fillRef>
              <a:effectRef idx="1">
                <a:schemeClr val="accent2">
                  <a:hueOff val="3511139"/>
                  <a:satOff val="-4379"/>
                  <a:lumOff val="1030"/>
                  <a:alphaOff val="0"/>
                </a:schemeClr>
              </a:effectRef>
              <a:fontRef idx="minor">
                <a:schemeClr val="lt1"/>
              </a:fontRef>
            </p:style>
            <p:txBody>
              <a:bodyPr spcFirstLastPara="0" vert="horz" wrap="square" lIns="110950" tIns="110950" rIns="110950" bIns="110950" numCol="1" spcCol="1270" anchor="ctr" anchorCtr="0">
                <a:noAutofit/>
              </a:bodyPr>
              <a:lstStyle/>
              <a:p>
                <a:pPr algn="ctr" defTabSz="622300" eaLnBrk="1" hangingPunct="1">
                  <a:lnSpc>
                    <a:spcPct val="90000"/>
                  </a:lnSpc>
                  <a:spcAft>
                    <a:spcPct val="35000"/>
                  </a:spcAft>
                </a:pPr>
                <a:r>
                  <a:rPr lang="en-US" sz="2400" dirty="0">
                    <a:solidFill>
                      <a:prstClr val="white"/>
                    </a:solidFill>
                    <a:cs typeface="Arial" panose="020B0604020202020204" pitchFamily="34" charset="0"/>
                  </a:rPr>
                  <a:t>Latent</a:t>
                </a:r>
                <a:endParaRPr lang="en-US" sz="2000" dirty="0">
                  <a:solidFill>
                    <a:prstClr val="white"/>
                  </a:solidFill>
                  <a:cs typeface="Arial" panose="020B0604020202020204" pitchFamily="34" charset="0"/>
                </a:endParaRPr>
              </a:p>
            </p:txBody>
          </p:sp>
          <p:sp>
            <p:nvSpPr>
              <p:cNvPr id="16" name="Freeform 29">
                <a:extLst>
                  <a:ext uri="{FF2B5EF4-FFF2-40B4-BE49-F238E27FC236}">
                    <a16:creationId xmlns:a16="http://schemas.microsoft.com/office/drawing/2014/main" id="{248E1ABA-3040-1905-154D-E82F0A9547D3}"/>
                  </a:ext>
                </a:extLst>
              </p:cNvPr>
              <p:cNvSpPr/>
              <p:nvPr/>
            </p:nvSpPr>
            <p:spPr>
              <a:xfrm>
                <a:off x="5475098" y="3175270"/>
                <a:ext cx="1440691" cy="1264093"/>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2340759"/>
                  <a:satOff val="-2919"/>
                  <a:lumOff val="686"/>
                  <a:alphaOff val="0"/>
                </a:schemeClr>
              </a:fillRef>
              <a:effectRef idx="1">
                <a:schemeClr val="accent2">
                  <a:hueOff val="2340759"/>
                  <a:satOff val="-2919"/>
                  <a:lumOff val="686"/>
                  <a:alphaOff val="0"/>
                </a:schemeClr>
              </a:effectRef>
              <a:fontRef idx="minor">
                <a:schemeClr val="lt1"/>
              </a:fontRef>
            </p:style>
            <p:txBody>
              <a:bodyPr spcFirstLastPara="0" vert="horz" wrap="none" lIns="119840" tIns="119840" rIns="119840" bIns="119840" numCol="1" spcCol="1270" anchor="ctr" anchorCtr="0">
                <a:noAutofit/>
              </a:bodyPr>
              <a:lstStyle/>
              <a:p>
                <a:pPr algn="ctr" defTabSz="1244600" eaLnBrk="1" hangingPunct="1">
                  <a:spcAft>
                    <a:spcPts val="0"/>
                  </a:spcAft>
                </a:pPr>
                <a:r>
                  <a:rPr lang="en-US" sz="2400" dirty="0">
                    <a:solidFill>
                      <a:prstClr val="white"/>
                    </a:solidFill>
                    <a:cs typeface="Arial" panose="020B0604020202020204" pitchFamily="34" charset="0"/>
                  </a:rPr>
                  <a:t>Secondary</a:t>
                </a:r>
              </a:p>
            </p:txBody>
          </p:sp>
          <p:sp>
            <p:nvSpPr>
              <p:cNvPr id="17" name="TextBox 16">
                <a:extLst>
                  <a:ext uri="{FF2B5EF4-FFF2-40B4-BE49-F238E27FC236}">
                    <a16:creationId xmlns:a16="http://schemas.microsoft.com/office/drawing/2014/main" id="{EB40B11E-CDF1-779B-9E62-FA87D2E7B6E5}"/>
                  </a:ext>
                </a:extLst>
              </p:cNvPr>
              <p:cNvSpPr txBox="1"/>
              <p:nvPr/>
            </p:nvSpPr>
            <p:spPr>
              <a:xfrm>
                <a:off x="7029792" y="4134611"/>
                <a:ext cx="769691" cy="434122"/>
              </a:xfrm>
              <a:prstGeom prst="rect">
                <a:avLst/>
              </a:prstGeom>
              <a:noFill/>
            </p:spPr>
            <p:txBody>
              <a:bodyPr wrap="square" rtlCol="0">
                <a:spAutoFit/>
              </a:bodyPr>
              <a:lstStyle/>
              <a:p>
                <a:pPr eaLnBrk="1" hangingPunct="1"/>
                <a:r>
                  <a:rPr lang="en-US" sz="2400" dirty="0">
                    <a:cs typeface="Arial" panose="020B0604020202020204" pitchFamily="34" charset="0"/>
                  </a:rPr>
                  <a:t>25%</a:t>
                </a:r>
              </a:p>
            </p:txBody>
          </p:sp>
          <p:sp>
            <p:nvSpPr>
              <p:cNvPr id="19" name="Text Box 9">
                <a:extLst>
                  <a:ext uri="{FF2B5EF4-FFF2-40B4-BE49-F238E27FC236}">
                    <a16:creationId xmlns:a16="http://schemas.microsoft.com/office/drawing/2014/main" id="{73CF37C6-8E00-FD77-9C40-4E9AFC8B07F3}"/>
                  </a:ext>
                </a:extLst>
              </p:cNvPr>
              <p:cNvSpPr txBox="1">
                <a:spLocks noChangeArrowheads="1"/>
              </p:cNvSpPr>
              <p:nvPr/>
            </p:nvSpPr>
            <p:spPr bwMode="auto">
              <a:xfrm>
                <a:off x="885957" y="2469398"/>
                <a:ext cx="3185772" cy="665654"/>
              </a:xfrm>
              <a:prstGeom prst="rect">
                <a:avLst/>
              </a:prstGeom>
              <a:solidFill>
                <a:schemeClr val="bg1"/>
              </a:solidFill>
              <a:ln w="9525">
                <a:solidFill>
                  <a:schemeClr val="bg1"/>
                </a:solidFill>
                <a:miter lim="800000"/>
                <a:headEnd/>
                <a:tailEnd/>
              </a:ln>
              <a:effectLst>
                <a:outerShdw dist="35921" dir="2700000" algn="ctr" rotWithShape="0">
                  <a:schemeClr val="bg2"/>
                </a:outerShdw>
              </a:effectLst>
            </p:spPr>
            <p:txBody>
              <a:bodyPr wrap="square">
                <a:spAutoFit/>
              </a:bodyPr>
              <a:lstStyle/>
              <a:p>
                <a:pPr algn="ctr"/>
                <a:r>
                  <a:rPr lang="en-US" sz="2000" b="1" dirty="0">
                    <a:solidFill>
                      <a:prstClr val="black"/>
                    </a:solidFill>
                    <a:cs typeface="Arial" panose="020B0604020202020204" pitchFamily="34" charset="0"/>
                  </a:rPr>
                  <a:t>Incubation Period 10-90 days</a:t>
                </a:r>
              </a:p>
              <a:p>
                <a:pPr algn="ctr"/>
                <a:r>
                  <a:rPr lang="en-US" sz="2000" b="1" dirty="0">
                    <a:solidFill>
                      <a:prstClr val="black"/>
                    </a:solidFill>
                    <a:cs typeface="Arial" panose="020B0604020202020204" pitchFamily="34" charset="0"/>
                  </a:rPr>
                  <a:t>Average 3-4 weeks</a:t>
                </a:r>
              </a:p>
            </p:txBody>
          </p:sp>
          <p:sp>
            <p:nvSpPr>
              <p:cNvPr id="20" name="Text Box 10">
                <a:extLst>
                  <a:ext uri="{FF2B5EF4-FFF2-40B4-BE49-F238E27FC236}">
                    <a16:creationId xmlns:a16="http://schemas.microsoft.com/office/drawing/2014/main" id="{20D9DF4B-742F-D973-930B-4F98DCC687DC}"/>
                  </a:ext>
                </a:extLst>
              </p:cNvPr>
              <p:cNvSpPr txBox="1">
                <a:spLocks noChangeArrowheads="1"/>
              </p:cNvSpPr>
              <p:nvPr/>
            </p:nvSpPr>
            <p:spPr bwMode="auto">
              <a:xfrm>
                <a:off x="4336024" y="2700930"/>
                <a:ext cx="1395279" cy="434122"/>
              </a:xfrm>
              <a:prstGeom prst="rect">
                <a:avLst/>
              </a:prstGeom>
              <a:solidFill>
                <a:schemeClr val="bg1"/>
              </a:solidFill>
              <a:ln w="9525">
                <a:solidFill>
                  <a:schemeClr val="bg1"/>
                </a:solidFill>
                <a:miter lim="800000"/>
                <a:headEnd/>
                <a:tailEnd/>
              </a:ln>
              <a:effectLst>
                <a:outerShdw dist="35921" dir="2700000" algn="ctr" rotWithShape="0">
                  <a:schemeClr val="bg2"/>
                </a:outerShdw>
              </a:effectLst>
            </p:spPr>
            <p:txBody>
              <a:bodyPr wrap="square">
                <a:spAutoFit/>
              </a:bodyPr>
              <a:lstStyle/>
              <a:p>
                <a:pPr algn="ctr"/>
                <a:r>
                  <a:rPr lang="en-US" sz="2400" dirty="0">
                    <a:solidFill>
                      <a:prstClr val="black"/>
                    </a:solidFill>
                    <a:cs typeface="Arial" panose="020B0604020202020204" pitchFamily="34" charset="0"/>
                  </a:rPr>
                  <a:t>2-6 weeks</a:t>
                </a:r>
              </a:p>
            </p:txBody>
          </p:sp>
          <p:sp>
            <p:nvSpPr>
              <p:cNvPr id="21" name="Text Box 11">
                <a:extLst>
                  <a:ext uri="{FF2B5EF4-FFF2-40B4-BE49-F238E27FC236}">
                    <a16:creationId xmlns:a16="http://schemas.microsoft.com/office/drawing/2014/main" id="{AA3995BA-9B7B-22CA-EB08-22BD45D1858B}"/>
                  </a:ext>
                </a:extLst>
              </p:cNvPr>
              <p:cNvSpPr txBox="1">
                <a:spLocks noChangeArrowheads="1"/>
              </p:cNvSpPr>
              <p:nvPr/>
            </p:nvSpPr>
            <p:spPr bwMode="auto">
              <a:xfrm>
                <a:off x="6474728" y="2688126"/>
                <a:ext cx="1672667" cy="461665"/>
              </a:xfrm>
              <a:prstGeom prst="rect">
                <a:avLst/>
              </a:prstGeom>
              <a:solidFill>
                <a:schemeClr val="bg1"/>
              </a:solidFill>
              <a:ln w="9525">
                <a:solidFill>
                  <a:schemeClr val="bg1"/>
                </a:solidFill>
                <a:miter lim="800000"/>
                <a:headEnd/>
                <a:tailEnd/>
              </a:ln>
              <a:effectLst>
                <a:outerShdw dist="35921" dir="2700000" algn="ctr" rotWithShape="0">
                  <a:schemeClr val="bg2"/>
                </a:outerShdw>
              </a:effectLst>
            </p:spPr>
            <p:txBody>
              <a:bodyPr wrap="square">
                <a:spAutoFit/>
              </a:bodyPr>
              <a:lstStyle/>
              <a:p>
                <a:pPr algn="ctr"/>
                <a:r>
                  <a:rPr lang="en-US" sz="2400" dirty="0">
                    <a:solidFill>
                      <a:prstClr val="black"/>
                    </a:solidFill>
                    <a:cs typeface="Arial" panose="020B0604020202020204" pitchFamily="34" charset="0"/>
                  </a:rPr>
                  <a:t>3-8 weeks</a:t>
                </a:r>
              </a:p>
            </p:txBody>
          </p:sp>
          <p:sp>
            <p:nvSpPr>
              <p:cNvPr id="22" name="Text Box 12">
                <a:extLst>
                  <a:ext uri="{FF2B5EF4-FFF2-40B4-BE49-F238E27FC236}">
                    <a16:creationId xmlns:a16="http://schemas.microsoft.com/office/drawing/2014/main" id="{365AE5C3-D492-9CA2-4EC4-690A80A08FFC}"/>
                  </a:ext>
                </a:extLst>
              </p:cNvPr>
              <p:cNvSpPr txBox="1">
                <a:spLocks noChangeArrowheads="1"/>
              </p:cNvSpPr>
              <p:nvPr/>
            </p:nvSpPr>
            <p:spPr bwMode="auto">
              <a:xfrm>
                <a:off x="8709039" y="2683473"/>
                <a:ext cx="1920475" cy="461665"/>
              </a:xfrm>
              <a:prstGeom prst="rect">
                <a:avLst/>
              </a:prstGeom>
              <a:solidFill>
                <a:schemeClr val="bg1"/>
              </a:solidFill>
              <a:ln w="9525">
                <a:solidFill>
                  <a:schemeClr val="bg1"/>
                </a:solidFill>
                <a:miter lim="800000"/>
                <a:headEnd/>
                <a:tailEnd/>
              </a:ln>
              <a:effectLst>
                <a:outerShdw dist="35921" dir="2700000" algn="ctr" rotWithShape="0">
                  <a:schemeClr val="bg2"/>
                </a:outerShdw>
              </a:effectLst>
            </p:spPr>
            <p:txBody>
              <a:bodyPr wrap="square">
                <a:spAutoFit/>
              </a:bodyPr>
              <a:lstStyle/>
              <a:p>
                <a:pPr algn="ctr"/>
                <a:r>
                  <a:rPr lang="en-US" sz="2400" dirty="0">
                    <a:solidFill>
                      <a:prstClr val="black"/>
                    </a:solidFill>
                    <a:cs typeface="Arial" panose="020B0604020202020204" pitchFamily="34" charset="0"/>
                  </a:rPr>
                  <a:t>2-20 years</a:t>
                </a:r>
              </a:p>
            </p:txBody>
          </p:sp>
          <p:sp>
            <p:nvSpPr>
              <p:cNvPr id="23" name="Freeform 63">
                <a:extLst>
                  <a:ext uri="{FF2B5EF4-FFF2-40B4-BE49-F238E27FC236}">
                    <a16:creationId xmlns:a16="http://schemas.microsoft.com/office/drawing/2014/main" id="{BC0B8174-3FD7-04D8-BBBE-ABDB7DA8F414}"/>
                  </a:ext>
                </a:extLst>
              </p:cNvPr>
              <p:cNvSpPr/>
              <p:nvPr/>
            </p:nvSpPr>
            <p:spPr>
              <a:xfrm>
                <a:off x="7003478" y="3592116"/>
                <a:ext cx="744023" cy="479349"/>
              </a:xfrm>
              <a:custGeom>
                <a:avLst/>
                <a:gdLst>
                  <a:gd name="connsiteX0" fmla="*/ 0 w 1393820"/>
                  <a:gd name="connsiteY0" fmla="*/ 182756 h 1218374"/>
                  <a:gd name="connsiteX1" fmla="*/ 784633 w 1393820"/>
                  <a:gd name="connsiteY1" fmla="*/ 182756 h 1218374"/>
                  <a:gd name="connsiteX2" fmla="*/ 784633 w 1393820"/>
                  <a:gd name="connsiteY2" fmla="*/ 0 h 1218374"/>
                  <a:gd name="connsiteX3" fmla="*/ 1393820 w 1393820"/>
                  <a:gd name="connsiteY3" fmla="*/ 609187 h 1218374"/>
                  <a:gd name="connsiteX4" fmla="*/ 784633 w 1393820"/>
                  <a:gd name="connsiteY4" fmla="*/ 1218374 h 1218374"/>
                  <a:gd name="connsiteX5" fmla="*/ 784633 w 1393820"/>
                  <a:gd name="connsiteY5" fmla="*/ 1035618 h 1218374"/>
                  <a:gd name="connsiteX6" fmla="*/ 0 w 1393820"/>
                  <a:gd name="connsiteY6" fmla="*/ 1035618 h 1218374"/>
                  <a:gd name="connsiteX7" fmla="*/ 0 w 1393820"/>
                  <a:gd name="connsiteY7" fmla="*/ 182756 h 12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20" h="1218374">
                    <a:moveTo>
                      <a:pt x="0" y="182756"/>
                    </a:moveTo>
                    <a:lnTo>
                      <a:pt x="784633" y="182756"/>
                    </a:lnTo>
                    <a:lnTo>
                      <a:pt x="784633" y="0"/>
                    </a:lnTo>
                    <a:lnTo>
                      <a:pt x="1393820" y="609187"/>
                    </a:lnTo>
                    <a:lnTo>
                      <a:pt x="784633" y="1218374"/>
                    </a:lnTo>
                    <a:lnTo>
                      <a:pt x="784633" y="1035618"/>
                    </a:lnTo>
                    <a:lnTo>
                      <a:pt x="0" y="1035618"/>
                    </a:lnTo>
                    <a:lnTo>
                      <a:pt x="0" y="182756"/>
                    </a:lnTo>
                    <a:close/>
                  </a:path>
                </a:pathLst>
              </a:custGeom>
              <a:ln>
                <a:solidFill>
                  <a:schemeClr val="bg1">
                    <a:lumMod val="65000"/>
                  </a:schemeClr>
                </a:solidFill>
              </a:ln>
            </p:spPr>
            <p:style>
              <a:lnRef idx="2">
                <a:schemeClr val="accent2">
                  <a:tint val="40000"/>
                  <a:alpha val="90000"/>
                  <a:hueOff val="1256455"/>
                  <a:satOff val="-1094"/>
                  <a:lumOff val="-1"/>
                  <a:alphaOff val="0"/>
                </a:schemeClr>
              </a:lnRef>
              <a:fillRef idx="1">
                <a:schemeClr val="accent2">
                  <a:tint val="40000"/>
                  <a:alpha val="90000"/>
                  <a:hueOff val="1256455"/>
                  <a:satOff val="-1094"/>
                  <a:lumOff val="-1"/>
                  <a:alphaOff val="0"/>
                </a:schemeClr>
              </a:fillRef>
              <a:effectRef idx="0">
                <a:schemeClr val="accent2">
                  <a:tint val="40000"/>
                  <a:alpha val="90000"/>
                  <a:hueOff val="1256455"/>
                  <a:satOff val="-1094"/>
                  <a:lumOff val="-1"/>
                  <a:alphaOff val="0"/>
                </a:schemeClr>
              </a:effectRef>
              <a:fontRef idx="minor">
                <a:schemeClr val="dk1">
                  <a:hueOff val="0"/>
                  <a:satOff val="0"/>
                  <a:lumOff val="0"/>
                  <a:alphaOff val="0"/>
                </a:schemeClr>
              </a:fontRef>
            </p:style>
            <p:txBody>
              <a:bodyPr spcFirstLastPara="0" vert="horz" wrap="square" lIns="393192" tIns="192024" rIns="393192" bIns="192024" numCol="1" spcCol="1270" anchor="ctr" anchorCtr="0">
                <a:noAutofit/>
              </a:bodyPr>
              <a:lstStyle/>
              <a:p>
                <a:pPr algn="ctr" defTabSz="2489200" eaLnBrk="1" hangingPunct="1">
                  <a:lnSpc>
                    <a:spcPct val="90000"/>
                  </a:lnSpc>
                  <a:spcAft>
                    <a:spcPct val="35000"/>
                  </a:spcAft>
                </a:pPr>
                <a:endParaRPr lang="en-US" sz="5600" dirty="0">
                  <a:solidFill>
                    <a:prstClr val="black">
                      <a:hueOff val="0"/>
                      <a:satOff val="0"/>
                      <a:lumOff val="0"/>
                      <a:alphaOff val="0"/>
                    </a:prstClr>
                  </a:solidFill>
                  <a:cs typeface="Arial" panose="020B0604020202020204" pitchFamily="34" charset="0"/>
                </a:endParaRPr>
              </a:p>
            </p:txBody>
          </p:sp>
        </p:grpSp>
      </p:grpSp>
      <p:sp>
        <p:nvSpPr>
          <p:cNvPr id="28" name="TextBox 27">
            <a:extLst>
              <a:ext uri="{FF2B5EF4-FFF2-40B4-BE49-F238E27FC236}">
                <a16:creationId xmlns:a16="http://schemas.microsoft.com/office/drawing/2014/main" id="{1DA3F3E0-EC79-85F9-54DE-3485FD24B72F}"/>
              </a:ext>
            </a:extLst>
          </p:cNvPr>
          <p:cNvSpPr txBox="1"/>
          <p:nvPr/>
        </p:nvSpPr>
        <p:spPr>
          <a:xfrm>
            <a:off x="99619" y="3845411"/>
            <a:ext cx="4215528" cy="2246769"/>
          </a:xfrm>
          <a:prstGeom prst="rect">
            <a:avLst/>
          </a:prstGeom>
          <a:noFill/>
        </p:spPr>
        <p:txBody>
          <a:bodyPr wrap="square" rtlCol="0">
            <a:spAutoFit/>
          </a:bodyPr>
          <a:lstStyle/>
          <a:p>
            <a:pPr marL="285750" indent="-285750">
              <a:buSzPct val="70000"/>
              <a:buFont typeface="Wingdings" panose="05000000000000000000" pitchFamily="2" charset="2"/>
              <a:buChar char="§"/>
            </a:pPr>
            <a:r>
              <a:rPr lang="en-US" sz="2000" b="1" dirty="0"/>
              <a:t>Chancre</a:t>
            </a:r>
            <a:r>
              <a:rPr lang="en-US" sz="2000" dirty="0"/>
              <a:t> (ulcer): Single, painless, indurated, clean-based lesion with rolled edge</a:t>
            </a:r>
          </a:p>
          <a:p>
            <a:pPr marL="285750" indent="-285750">
              <a:buSzPct val="70000"/>
              <a:buFont typeface="Wingdings" panose="05000000000000000000" pitchFamily="2" charset="2"/>
              <a:buChar char="§"/>
            </a:pPr>
            <a:r>
              <a:rPr lang="en-US" sz="2000" dirty="0"/>
              <a:t>Often goes unrecognized, especially in the rectal or vaginal area</a:t>
            </a:r>
          </a:p>
          <a:p>
            <a:pPr marL="285750" indent="-285750">
              <a:buSzPct val="70000"/>
              <a:buFont typeface="Wingdings" panose="05000000000000000000" pitchFamily="2" charset="2"/>
              <a:buChar char="§"/>
            </a:pPr>
            <a:r>
              <a:rPr lang="en-US" sz="2000" dirty="0"/>
              <a:t>May have associated regional lymphadenopathy</a:t>
            </a:r>
          </a:p>
        </p:txBody>
      </p:sp>
      <p:sp>
        <p:nvSpPr>
          <p:cNvPr id="29" name="Speech Bubble: Rectangle 28">
            <a:extLst>
              <a:ext uri="{FF2B5EF4-FFF2-40B4-BE49-F238E27FC236}">
                <a16:creationId xmlns:a16="http://schemas.microsoft.com/office/drawing/2014/main" id="{468B27A0-2E42-35CA-FC39-B95CD0FE37CA}"/>
              </a:ext>
            </a:extLst>
          </p:cNvPr>
          <p:cNvSpPr/>
          <p:nvPr/>
        </p:nvSpPr>
        <p:spPr>
          <a:xfrm rot="10800000">
            <a:off x="158005" y="3848276"/>
            <a:ext cx="4157139" cy="2322142"/>
          </a:xfrm>
          <a:prstGeom prst="wedgeRectCallout">
            <a:avLst>
              <a:gd name="adj1" fmla="val -29656"/>
              <a:gd name="adj2" fmla="val 643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EBAD79C-2179-19A7-EF5C-7CD718AB5EDB}"/>
              </a:ext>
            </a:extLst>
          </p:cNvPr>
          <p:cNvSpPr txBox="1"/>
          <p:nvPr/>
        </p:nvSpPr>
        <p:spPr>
          <a:xfrm>
            <a:off x="4413754" y="3930946"/>
            <a:ext cx="4684895" cy="2246769"/>
          </a:xfrm>
          <a:prstGeom prst="rect">
            <a:avLst/>
          </a:prstGeom>
          <a:noFill/>
        </p:spPr>
        <p:txBody>
          <a:bodyPr wrap="square" rtlCol="0">
            <a:spAutoFit/>
          </a:bodyPr>
          <a:lstStyle/>
          <a:p>
            <a:pPr marL="174625" indent="-174625">
              <a:buSzPct val="70000"/>
              <a:buFont typeface="Wingdings" panose="05000000000000000000" pitchFamily="2" charset="2"/>
              <a:buChar char="§"/>
            </a:pPr>
            <a:r>
              <a:rPr lang="en-US" sz="2000" b="1" dirty="0"/>
              <a:t>Rash</a:t>
            </a:r>
            <a:r>
              <a:rPr lang="en-US" sz="2000" dirty="0"/>
              <a:t> (75-90%); often involves </a:t>
            </a:r>
            <a:r>
              <a:rPr lang="en-US" sz="2000" b="1" dirty="0"/>
              <a:t>palms/soles </a:t>
            </a:r>
            <a:r>
              <a:rPr lang="en-US" sz="2000" dirty="0"/>
              <a:t>(60%)</a:t>
            </a:r>
          </a:p>
          <a:p>
            <a:pPr marL="174625" indent="-174625">
              <a:buSzPct val="70000"/>
              <a:buFont typeface="Wingdings" panose="05000000000000000000" pitchFamily="2" charset="2"/>
              <a:buChar char="§"/>
            </a:pPr>
            <a:r>
              <a:rPr lang="en-US" sz="2000" b="1" dirty="0"/>
              <a:t>Generalized</a:t>
            </a:r>
            <a:r>
              <a:rPr lang="en-US" sz="2000" dirty="0"/>
              <a:t> </a:t>
            </a:r>
            <a:r>
              <a:rPr lang="en-US" sz="2000" b="1" dirty="0"/>
              <a:t>lymphadenopathy</a:t>
            </a:r>
            <a:r>
              <a:rPr lang="en-US" sz="2000" dirty="0"/>
              <a:t> (70-90%)</a:t>
            </a:r>
          </a:p>
          <a:p>
            <a:pPr marL="174625" indent="-174625">
              <a:buSzPct val="70000"/>
              <a:buFont typeface="Wingdings" panose="05000000000000000000" pitchFamily="2" charset="2"/>
              <a:buChar char="§"/>
            </a:pPr>
            <a:r>
              <a:rPr lang="en-US" sz="2000" b="1" dirty="0"/>
              <a:t>Constitutional</a:t>
            </a:r>
            <a:r>
              <a:rPr lang="en-US" sz="2000" dirty="0"/>
              <a:t> </a:t>
            </a:r>
            <a:r>
              <a:rPr lang="en-US" sz="2000" b="1" dirty="0"/>
              <a:t>symptoms</a:t>
            </a:r>
            <a:r>
              <a:rPr lang="en-US" sz="2000" dirty="0"/>
              <a:t> (50-80%)</a:t>
            </a:r>
          </a:p>
          <a:p>
            <a:pPr marL="174625" indent="-174625">
              <a:buSzPct val="70000"/>
              <a:buFont typeface="Wingdings" panose="05000000000000000000" pitchFamily="2" charset="2"/>
              <a:buChar char="§"/>
            </a:pPr>
            <a:r>
              <a:rPr lang="en-US" sz="2000" b="1" dirty="0"/>
              <a:t>Mucous</a:t>
            </a:r>
            <a:r>
              <a:rPr lang="en-US" sz="2000" dirty="0"/>
              <a:t> </a:t>
            </a:r>
            <a:r>
              <a:rPr lang="en-US" sz="2000" b="1" dirty="0"/>
              <a:t>patches</a:t>
            </a:r>
            <a:r>
              <a:rPr lang="en-US" sz="2000" dirty="0"/>
              <a:t> (5-30%)</a:t>
            </a:r>
          </a:p>
          <a:p>
            <a:pPr marL="174625" indent="-174625">
              <a:buSzPct val="70000"/>
              <a:buFont typeface="Wingdings" panose="05000000000000000000" pitchFamily="2" charset="2"/>
              <a:buChar char="§"/>
            </a:pPr>
            <a:r>
              <a:rPr lang="en-US" sz="2000" b="1" dirty="0"/>
              <a:t>Condyloma</a:t>
            </a:r>
            <a:r>
              <a:rPr lang="en-US" sz="2000" dirty="0"/>
              <a:t> </a:t>
            </a:r>
            <a:r>
              <a:rPr lang="en-US" sz="2000" b="1" dirty="0" err="1"/>
              <a:t>lata</a:t>
            </a:r>
            <a:r>
              <a:rPr lang="en-US" sz="2000" dirty="0"/>
              <a:t> (5-25%)</a:t>
            </a:r>
          </a:p>
          <a:p>
            <a:pPr marL="174625" indent="-174625">
              <a:buSzPct val="70000"/>
              <a:buFont typeface="Wingdings" panose="05000000000000000000" pitchFamily="2" charset="2"/>
              <a:buChar char="§"/>
            </a:pPr>
            <a:r>
              <a:rPr lang="en-US" sz="2000" b="1" dirty="0"/>
              <a:t>Patchy</a:t>
            </a:r>
            <a:r>
              <a:rPr lang="en-US" sz="2000" dirty="0"/>
              <a:t> </a:t>
            </a:r>
            <a:r>
              <a:rPr lang="en-US" sz="2000" b="1" dirty="0"/>
              <a:t>alopecia</a:t>
            </a:r>
            <a:r>
              <a:rPr lang="en-US" sz="2000" dirty="0"/>
              <a:t> (10-15%)</a:t>
            </a:r>
          </a:p>
        </p:txBody>
      </p:sp>
      <p:sp>
        <p:nvSpPr>
          <p:cNvPr id="32" name="Speech Bubble: Rectangle 31">
            <a:extLst>
              <a:ext uri="{FF2B5EF4-FFF2-40B4-BE49-F238E27FC236}">
                <a16:creationId xmlns:a16="http://schemas.microsoft.com/office/drawing/2014/main" id="{5F1C3F3E-72C0-8195-8E8E-EC7618D97F77}"/>
              </a:ext>
            </a:extLst>
          </p:cNvPr>
          <p:cNvSpPr/>
          <p:nvPr/>
        </p:nvSpPr>
        <p:spPr>
          <a:xfrm rot="10800000">
            <a:off x="4373531" y="3845408"/>
            <a:ext cx="4716652" cy="2322141"/>
          </a:xfrm>
          <a:prstGeom prst="wedgeRectCallout">
            <a:avLst>
              <a:gd name="adj1" fmla="val 9408"/>
              <a:gd name="adj2" fmla="val 595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Speech Bubble: Rectangle 33">
            <a:extLst>
              <a:ext uri="{FF2B5EF4-FFF2-40B4-BE49-F238E27FC236}">
                <a16:creationId xmlns:a16="http://schemas.microsoft.com/office/drawing/2014/main" id="{4869A281-EE22-8A9B-D9F3-5DE71CD7D37D}"/>
              </a:ext>
            </a:extLst>
          </p:cNvPr>
          <p:cNvSpPr/>
          <p:nvPr/>
        </p:nvSpPr>
        <p:spPr>
          <a:xfrm rot="10800000">
            <a:off x="9188796" y="3845409"/>
            <a:ext cx="2936332" cy="2322141"/>
          </a:xfrm>
          <a:prstGeom prst="wedgeRectCallout">
            <a:avLst>
              <a:gd name="adj1" fmla="val 50468"/>
              <a:gd name="adj2" fmla="val 747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Box 34">
            <a:extLst>
              <a:ext uri="{FF2B5EF4-FFF2-40B4-BE49-F238E27FC236}">
                <a16:creationId xmlns:a16="http://schemas.microsoft.com/office/drawing/2014/main" id="{8478DA71-29D4-67AD-9BF6-A2E3B0DAD485}"/>
              </a:ext>
            </a:extLst>
          </p:cNvPr>
          <p:cNvSpPr txBox="1"/>
          <p:nvPr/>
        </p:nvSpPr>
        <p:spPr>
          <a:xfrm>
            <a:off x="9188793" y="3915646"/>
            <a:ext cx="2846188" cy="2323713"/>
          </a:xfrm>
          <a:prstGeom prst="rect">
            <a:avLst/>
          </a:prstGeom>
          <a:noFill/>
        </p:spPr>
        <p:txBody>
          <a:bodyPr wrap="square">
            <a:spAutoFit/>
          </a:bodyPr>
          <a:lstStyle/>
          <a:p>
            <a:pPr marL="225425" indent="-225425">
              <a:buFont typeface="Wingdings" panose="05000000000000000000" pitchFamily="2" charset="2"/>
              <a:buChar char="§"/>
            </a:pPr>
            <a:r>
              <a:rPr lang="en-US" sz="2000" b="1" dirty="0"/>
              <a:t>Early latent</a:t>
            </a:r>
            <a:r>
              <a:rPr lang="en-US" sz="2000" dirty="0"/>
              <a:t>: latent with evidence of infection within the past 12 months</a:t>
            </a:r>
          </a:p>
          <a:p>
            <a:pPr marL="225425" indent="-225425">
              <a:spcBef>
                <a:spcPts val="600"/>
              </a:spcBef>
              <a:buFont typeface="Wingdings" panose="05000000000000000000" pitchFamily="2" charset="2"/>
              <a:buChar char="§"/>
            </a:pPr>
            <a:r>
              <a:rPr lang="en-US" sz="2000" b="1" dirty="0"/>
              <a:t>Otherwise</a:t>
            </a:r>
            <a:r>
              <a:rPr lang="en-US" sz="2000" dirty="0"/>
              <a:t>: considered late latent or unknown duration</a:t>
            </a:r>
          </a:p>
        </p:txBody>
      </p:sp>
      <p:pic>
        <p:nvPicPr>
          <p:cNvPr id="36" name="Picture 35">
            <a:extLst>
              <a:ext uri="{FF2B5EF4-FFF2-40B4-BE49-F238E27FC236}">
                <a16:creationId xmlns:a16="http://schemas.microsoft.com/office/drawing/2014/main" id="{8E0C1F09-A28C-5CCD-D4E1-880AE53625D0}"/>
              </a:ext>
            </a:extLst>
          </p:cNvPr>
          <p:cNvPicPr>
            <a:picLocks noChangeAspect="1"/>
          </p:cNvPicPr>
          <p:nvPr/>
        </p:nvPicPr>
        <p:blipFill>
          <a:blip r:embed="rId3"/>
          <a:stretch>
            <a:fillRect/>
          </a:stretch>
        </p:blipFill>
        <p:spPr>
          <a:xfrm>
            <a:off x="2200939" y="6294845"/>
            <a:ext cx="853237" cy="508311"/>
          </a:xfrm>
          <a:prstGeom prst="rect">
            <a:avLst/>
          </a:prstGeom>
        </p:spPr>
      </p:pic>
      <p:sp>
        <p:nvSpPr>
          <p:cNvPr id="6" name="Title 5">
            <a:extLst>
              <a:ext uri="{FF2B5EF4-FFF2-40B4-BE49-F238E27FC236}">
                <a16:creationId xmlns:a16="http://schemas.microsoft.com/office/drawing/2014/main" id="{D07F0E29-1C43-EEB3-7D55-5FF8BDF82390}"/>
              </a:ext>
            </a:extLst>
          </p:cNvPr>
          <p:cNvSpPr>
            <a:spLocks noGrp="1"/>
          </p:cNvSpPr>
          <p:nvPr>
            <p:ph type="title"/>
          </p:nvPr>
        </p:nvSpPr>
        <p:spPr/>
        <p:txBody>
          <a:bodyPr/>
          <a:lstStyle/>
          <a:p>
            <a:r>
              <a:rPr lang="en-US" dirty="0"/>
              <a:t>Natural History of syphilis</a:t>
            </a:r>
          </a:p>
        </p:txBody>
      </p:sp>
    </p:spTree>
    <p:extLst>
      <p:ext uri="{BB962C8B-B14F-4D97-AF65-F5344CB8AC3E}">
        <p14:creationId xmlns:p14="http://schemas.microsoft.com/office/powerpoint/2010/main" val="109801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1020-B2EB-FC70-716C-CA33ED5BD24B}"/>
              </a:ext>
            </a:extLst>
          </p:cNvPr>
          <p:cNvSpPr>
            <a:spLocks noGrp="1"/>
          </p:cNvSpPr>
          <p:nvPr>
            <p:ph type="title"/>
          </p:nvPr>
        </p:nvSpPr>
        <p:spPr/>
        <p:txBody>
          <a:bodyPr/>
          <a:lstStyle/>
          <a:p>
            <a:r>
              <a:rPr lang="en-US" dirty="0"/>
              <a:t>Natural history of syphilis</a:t>
            </a:r>
          </a:p>
        </p:txBody>
      </p:sp>
      <p:pic>
        <p:nvPicPr>
          <p:cNvPr id="27" name="Picture 26">
            <a:extLst>
              <a:ext uri="{FF2B5EF4-FFF2-40B4-BE49-F238E27FC236}">
                <a16:creationId xmlns:a16="http://schemas.microsoft.com/office/drawing/2014/main" id="{D5DDF0EF-02EC-B32B-DDC0-2F95C3A2B03E}"/>
              </a:ext>
            </a:extLst>
          </p:cNvPr>
          <p:cNvPicPr>
            <a:picLocks noChangeAspect="1"/>
          </p:cNvPicPr>
          <p:nvPr/>
        </p:nvPicPr>
        <p:blipFill>
          <a:blip r:embed="rId2"/>
          <a:stretch>
            <a:fillRect/>
          </a:stretch>
        </p:blipFill>
        <p:spPr>
          <a:xfrm>
            <a:off x="2200939" y="6294845"/>
            <a:ext cx="853237" cy="508311"/>
          </a:xfrm>
          <a:prstGeom prst="rect">
            <a:avLst/>
          </a:prstGeom>
        </p:spPr>
      </p:pic>
      <p:grpSp>
        <p:nvGrpSpPr>
          <p:cNvPr id="36" name="Group 35">
            <a:extLst>
              <a:ext uri="{FF2B5EF4-FFF2-40B4-BE49-F238E27FC236}">
                <a16:creationId xmlns:a16="http://schemas.microsoft.com/office/drawing/2014/main" id="{BB7DC1D2-5C7B-43E0-0D90-B00115A6B582}"/>
              </a:ext>
            </a:extLst>
          </p:cNvPr>
          <p:cNvGrpSpPr/>
          <p:nvPr/>
        </p:nvGrpSpPr>
        <p:grpSpPr>
          <a:xfrm>
            <a:off x="201864" y="1510129"/>
            <a:ext cx="11633965" cy="2299631"/>
            <a:chOff x="253235" y="1905727"/>
            <a:chExt cx="10934954" cy="2162436"/>
          </a:xfrm>
        </p:grpSpPr>
        <p:sp>
          <p:nvSpPr>
            <p:cNvPr id="37" name="Arrow: Right 36">
              <a:extLst>
                <a:ext uri="{FF2B5EF4-FFF2-40B4-BE49-F238E27FC236}">
                  <a16:creationId xmlns:a16="http://schemas.microsoft.com/office/drawing/2014/main" id="{BD95860C-033D-06E7-2FC2-30A0782A61E0}"/>
                </a:ext>
              </a:extLst>
            </p:cNvPr>
            <p:cNvSpPr/>
            <p:nvPr/>
          </p:nvSpPr>
          <p:spPr>
            <a:xfrm rot="10800000">
              <a:off x="6625900" y="3518463"/>
              <a:ext cx="744024" cy="549700"/>
            </a:xfrm>
            <a:prstGeom prst="rightArrow">
              <a:avLst/>
            </a:prstGeom>
            <a:solidFill>
              <a:srgbClr val="8FABDD"/>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E0852153-46D6-03BE-6FF7-82ED72397D47}"/>
                </a:ext>
              </a:extLst>
            </p:cNvPr>
            <p:cNvGrpSpPr/>
            <p:nvPr/>
          </p:nvGrpSpPr>
          <p:grpSpPr>
            <a:xfrm>
              <a:off x="253235" y="1905727"/>
              <a:ext cx="10934954" cy="2099335"/>
              <a:chOff x="566386" y="2469398"/>
              <a:chExt cx="10934954" cy="2099335"/>
            </a:xfrm>
          </p:grpSpPr>
          <p:sp>
            <p:nvSpPr>
              <p:cNvPr id="39" name="Freeform 24">
                <a:extLst>
                  <a:ext uri="{FF2B5EF4-FFF2-40B4-BE49-F238E27FC236}">
                    <a16:creationId xmlns:a16="http://schemas.microsoft.com/office/drawing/2014/main" id="{3907F06B-79C6-CB40-1285-0BEDEF2FF584}"/>
                  </a:ext>
                </a:extLst>
              </p:cNvPr>
              <p:cNvSpPr/>
              <p:nvPr/>
            </p:nvSpPr>
            <p:spPr>
              <a:xfrm>
                <a:off x="1946821" y="3477967"/>
                <a:ext cx="1330872" cy="631426"/>
              </a:xfrm>
              <a:custGeom>
                <a:avLst/>
                <a:gdLst>
                  <a:gd name="connsiteX0" fmla="*/ 0 w 1393820"/>
                  <a:gd name="connsiteY0" fmla="*/ 182756 h 1218374"/>
                  <a:gd name="connsiteX1" fmla="*/ 784633 w 1393820"/>
                  <a:gd name="connsiteY1" fmla="*/ 182756 h 1218374"/>
                  <a:gd name="connsiteX2" fmla="*/ 784633 w 1393820"/>
                  <a:gd name="connsiteY2" fmla="*/ 0 h 1218374"/>
                  <a:gd name="connsiteX3" fmla="*/ 1393820 w 1393820"/>
                  <a:gd name="connsiteY3" fmla="*/ 609187 h 1218374"/>
                  <a:gd name="connsiteX4" fmla="*/ 784633 w 1393820"/>
                  <a:gd name="connsiteY4" fmla="*/ 1218374 h 1218374"/>
                  <a:gd name="connsiteX5" fmla="*/ 784633 w 1393820"/>
                  <a:gd name="connsiteY5" fmla="*/ 1035618 h 1218374"/>
                  <a:gd name="connsiteX6" fmla="*/ 0 w 1393820"/>
                  <a:gd name="connsiteY6" fmla="*/ 1035618 h 1218374"/>
                  <a:gd name="connsiteX7" fmla="*/ 0 w 1393820"/>
                  <a:gd name="connsiteY7" fmla="*/ 182756 h 12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20" h="1218374">
                    <a:moveTo>
                      <a:pt x="0" y="182756"/>
                    </a:moveTo>
                    <a:lnTo>
                      <a:pt x="784633" y="182756"/>
                    </a:lnTo>
                    <a:lnTo>
                      <a:pt x="784633" y="0"/>
                    </a:lnTo>
                    <a:lnTo>
                      <a:pt x="1393820" y="609187"/>
                    </a:lnTo>
                    <a:lnTo>
                      <a:pt x="784633" y="1218374"/>
                    </a:lnTo>
                    <a:lnTo>
                      <a:pt x="784633" y="1035618"/>
                    </a:lnTo>
                    <a:lnTo>
                      <a:pt x="0" y="1035618"/>
                    </a:lnTo>
                    <a:lnTo>
                      <a:pt x="0" y="182756"/>
                    </a:lnTo>
                    <a:close/>
                  </a:path>
                </a:pathLst>
              </a:custGeom>
              <a:ln>
                <a:solidFill>
                  <a:schemeClr val="bg1">
                    <a:lumMod val="6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none" lIns="394175" tIns="194186" rIns="388738" bIns="194186" numCol="1" spcCol="1270" anchor="ctr" anchorCtr="0">
                <a:noAutofit/>
              </a:bodyPr>
              <a:lstStyle/>
              <a:p>
                <a:pPr algn="ctr" defTabSz="800100" eaLnBrk="1" hangingPunct="1">
                  <a:lnSpc>
                    <a:spcPct val="90000"/>
                  </a:lnSpc>
                  <a:spcAft>
                    <a:spcPct val="35000"/>
                  </a:spcAft>
                </a:pPr>
                <a:r>
                  <a:rPr lang="en-US" sz="2400" dirty="0">
                    <a:solidFill>
                      <a:prstClr val="black">
                        <a:hueOff val="0"/>
                        <a:satOff val="0"/>
                        <a:lumOff val="0"/>
                        <a:alphaOff val="0"/>
                      </a:prstClr>
                    </a:solidFill>
                    <a:cs typeface="Arial" panose="020B0604020202020204" pitchFamily="34" charset="0"/>
                  </a:rPr>
                  <a:t>30-50%</a:t>
                </a:r>
              </a:p>
            </p:txBody>
          </p:sp>
          <p:sp>
            <p:nvSpPr>
              <p:cNvPr id="40" name="Freeform 25">
                <a:extLst>
                  <a:ext uri="{FF2B5EF4-FFF2-40B4-BE49-F238E27FC236}">
                    <a16:creationId xmlns:a16="http://schemas.microsoft.com/office/drawing/2014/main" id="{09D41601-F12A-EDDB-FEA2-B394B0BD1018}"/>
                  </a:ext>
                </a:extLst>
              </p:cNvPr>
              <p:cNvSpPr/>
              <p:nvPr/>
            </p:nvSpPr>
            <p:spPr>
              <a:xfrm>
                <a:off x="566386" y="3145138"/>
                <a:ext cx="1330872" cy="1216186"/>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none" lIns="182880" tIns="182880" rIns="182880" bIns="182880" numCol="1" spcCol="1270" anchor="ctr" anchorCtr="0">
                <a:noAutofit/>
              </a:bodyPr>
              <a:lstStyle/>
              <a:p>
                <a:pPr algn="ctr" defTabSz="800100" eaLnBrk="1" hangingPunct="1">
                  <a:lnSpc>
                    <a:spcPct val="90000"/>
                  </a:lnSpc>
                  <a:spcAft>
                    <a:spcPct val="35000"/>
                  </a:spcAft>
                </a:pPr>
                <a:r>
                  <a:rPr lang="en-US" sz="2400" dirty="0">
                    <a:solidFill>
                      <a:prstClr val="white"/>
                    </a:solidFill>
                    <a:cs typeface="Arial" panose="020B0604020202020204" pitchFamily="34" charset="0"/>
                  </a:rPr>
                  <a:t>Exposure</a:t>
                </a:r>
              </a:p>
            </p:txBody>
          </p:sp>
          <p:sp>
            <p:nvSpPr>
              <p:cNvPr id="41" name="Freeform 26">
                <a:extLst>
                  <a:ext uri="{FF2B5EF4-FFF2-40B4-BE49-F238E27FC236}">
                    <a16:creationId xmlns:a16="http://schemas.microsoft.com/office/drawing/2014/main" id="{641960ED-6806-8742-997F-B675DAEAEF1B}"/>
                  </a:ext>
                </a:extLst>
              </p:cNvPr>
              <p:cNvSpPr/>
              <p:nvPr/>
            </p:nvSpPr>
            <p:spPr>
              <a:xfrm>
                <a:off x="4667146" y="3542221"/>
                <a:ext cx="772521" cy="502920"/>
              </a:xfrm>
              <a:custGeom>
                <a:avLst/>
                <a:gdLst>
                  <a:gd name="connsiteX0" fmla="*/ 0 w 1393820"/>
                  <a:gd name="connsiteY0" fmla="*/ 182756 h 1218374"/>
                  <a:gd name="connsiteX1" fmla="*/ 784633 w 1393820"/>
                  <a:gd name="connsiteY1" fmla="*/ 182756 h 1218374"/>
                  <a:gd name="connsiteX2" fmla="*/ 784633 w 1393820"/>
                  <a:gd name="connsiteY2" fmla="*/ 0 h 1218374"/>
                  <a:gd name="connsiteX3" fmla="*/ 1393820 w 1393820"/>
                  <a:gd name="connsiteY3" fmla="*/ 609187 h 1218374"/>
                  <a:gd name="connsiteX4" fmla="*/ 784633 w 1393820"/>
                  <a:gd name="connsiteY4" fmla="*/ 1218374 h 1218374"/>
                  <a:gd name="connsiteX5" fmla="*/ 784633 w 1393820"/>
                  <a:gd name="connsiteY5" fmla="*/ 1035618 h 1218374"/>
                  <a:gd name="connsiteX6" fmla="*/ 0 w 1393820"/>
                  <a:gd name="connsiteY6" fmla="*/ 1035618 h 1218374"/>
                  <a:gd name="connsiteX7" fmla="*/ 0 w 1393820"/>
                  <a:gd name="connsiteY7" fmla="*/ 182756 h 12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20" h="1218374">
                    <a:moveTo>
                      <a:pt x="0" y="182756"/>
                    </a:moveTo>
                    <a:lnTo>
                      <a:pt x="784633" y="182756"/>
                    </a:lnTo>
                    <a:lnTo>
                      <a:pt x="784633" y="0"/>
                    </a:lnTo>
                    <a:lnTo>
                      <a:pt x="1393820" y="609187"/>
                    </a:lnTo>
                    <a:lnTo>
                      <a:pt x="784633" y="1218374"/>
                    </a:lnTo>
                    <a:lnTo>
                      <a:pt x="784633" y="1035618"/>
                    </a:lnTo>
                    <a:lnTo>
                      <a:pt x="0" y="1035618"/>
                    </a:lnTo>
                    <a:lnTo>
                      <a:pt x="0" y="182756"/>
                    </a:lnTo>
                    <a:close/>
                  </a:path>
                </a:pathLst>
              </a:custGeom>
              <a:ln>
                <a:solidFill>
                  <a:schemeClr val="bg1">
                    <a:lumMod val="65000"/>
                  </a:schemeClr>
                </a:solidFill>
              </a:ln>
            </p:spPr>
            <p:style>
              <a:lnRef idx="2">
                <a:schemeClr val="accent2">
                  <a:tint val="40000"/>
                  <a:alpha val="90000"/>
                  <a:hueOff val="1256455"/>
                  <a:satOff val="-1094"/>
                  <a:lumOff val="-1"/>
                  <a:alphaOff val="0"/>
                </a:schemeClr>
              </a:lnRef>
              <a:fillRef idx="1">
                <a:schemeClr val="accent2">
                  <a:tint val="40000"/>
                  <a:alpha val="90000"/>
                  <a:hueOff val="1256455"/>
                  <a:satOff val="-1094"/>
                  <a:lumOff val="-1"/>
                  <a:alphaOff val="0"/>
                </a:schemeClr>
              </a:fillRef>
              <a:effectRef idx="0">
                <a:schemeClr val="accent2">
                  <a:tint val="40000"/>
                  <a:alpha val="90000"/>
                  <a:hueOff val="1256455"/>
                  <a:satOff val="-1094"/>
                  <a:lumOff val="-1"/>
                  <a:alphaOff val="0"/>
                </a:schemeClr>
              </a:effectRef>
              <a:fontRef idx="minor">
                <a:schemeClr val="dk1">
                  <a:hueOff val="0"/>
                  <a:satOff val="0"/>
                  <a:lumOff val="0"/>
                  <a:alphaOff val="0"/>
                </a:schemeClr>
              </a:fontRef>
            </p:style>
            <p:txBody>
              <a:bodyPr spcFirstLastPara="0" vert="horz" wrap="square" lIns="393192" tIns="192024" rIns="393192" bIns="192024" numCol="1" spcCol="1270" anchor="ctr" anchorCtr="0">
                <a:noAutofit/>
              </a:bodyPr>
              <a:lstStyle/>
              <a:p>
                <a:pPr algn="ctr" defTabSz="2489200" eaLnBrk="1" hangingPunct="1">
                  <a:lnSpc>
                    <a:spcPct val="90000"/>
                  </a:lnSpc>
                  <a:spcAft>
                    <a:spcPct val="35000"/>
                  </a:spcAft>
                </a:pPr>
                <a:endParaRPr lang="en-US" sz="5600" dirty="0">
                  <a:solidFill>
                    <a:prstClr val="black">
                      <a:hueOff val="0"/>
                      <a:satOff val="0"/>
                      <a:lumOff val="0"/>
                      <a:alphaOff val="0"/>
                    </a:prstClr>
                  </a:solidFill>
                  <a:cs typeface="Arial" panose="020B0604020202020204" pitchFamily="34" charset="0"/>
                </a:endParaRPr>
              </a:p>
            </p:txBody>
          </p:sp>
          <p:sp>
            <p:nvSpPr>
              <p:cNvPr id="42" name="Freeform 27">
                <a:extLst>
                  <a:ext uri="{FF2B5EF4-FFF2-40B4-BE49-F238E27FC236}">
                    <a16:creationId xmlns:a16="http://schemas.microsoft.com/office/drawing/2014/main" id="{12FA90E5-294A-8B9B-1241-E27086D7C717}"/>
                  </a:ext>
                </a:extLst>
              </p:cNvPr>
              <p:cNvSpPr/>
              <p:nvPr/>
            </p:nvSpPr>
            <p:spPr>
              <a:xfrm>
                <a:off x="3327258" y="3175270"/>
                <a:ext cx="1262845" cy="1202765"/>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1170380"/>
                  <a:satOff val="-1460"/>
                  <a:lumOff val="343"/>
                  <a:alphaOff val="0"/>
                </a:schemeClr>
              </a:fillRef>
              <a:effectRef idx="1">
                <a:schemeClr val="accent2">
                  <a:hueOff val="1170380"/>
                  <a:satOff val="-1460"/>
                  <a:lumOff val="343"/>
                  <a:alphaOff val="0"/>
                </a:schemeClr>
              </a:effectRef>
              <a:fontRef idx="minor">
                <a:schemeClr val="lt1"/>
              </a:fontRef>
            </p:style>
            <p:txBody>
              <a:bodyPr spcFirstLastPara="0" vert="horz" wrap="none" lIns="119840" tIns="119840" rIns="119840" bIns="119840" numCol="1" spcCol="1270" anchor="ctr" anchorCtr="0">
                <a:noAutofit/>
              </a:bodyPr>
              <a:lstStyle/>
              <a:p>
                <a:pPr algn="ctr" defTabSz="1244600" eaLnBrk="1" hangingPunct="1">
                  <a:lnSpc>
                    <a:spcPct val="90000"/>
                  </a:lnSpc>
                  <a:spcAft>
                    <a:spcPct val="35000"/>
                  </a:spcAft>
                </a:pPr>
                <a:r>
                  <a:rPr lang="en-US" sz="2400" dirty="0">
                    <a:solidFill>
                      <a:prstClr val="white"/>
                    </a:solidFill>
                    <a:cs typeface="Arial" panose="020B0604020202020204" pitchFamily="34" charset="0"/>
                  </a:rPr>
                  <a:t>Primary</a:t>
                </a:r>
                <a:endParaRPr lang="en-US" sz="1050" baseline="30000" dirty="0">
                  <a:solidFill>
                    <a:prstClr val="white"/>
                  </a:solidFill>
                  <a:cs typeface="Arial" panose="020B0604020202020204" pitchFamily="34" charset="0"/>
                </a:endParaRPr>
              </a:p>
            </p:txBody>
          </p:sp>
          <p:sp>
            <p:nvSpPr>
              <p:cNvPr id="43" name="Freeform 30">
                <a:extLst>
                  <a:ext uri="{FF2B5EF4-FFF2-40B4-BE49-F238E27FC236}">
                    <a16:creationId xmlns:a16="http://schemas.microsoft.com/office/drawing/2014/main" id="{43D6BEE7-319F-AA90-325E-1758A5B84D2E}"/>
                  </a:ext>
                </a:extLst>
              </p:cNvPr>
              <p:cNvSpPr/>
              <p:nvPr/>
            </p:nvSpPr>
            <p:spPr>
              <a:xfrm>
                <a:off x="9152641" y="3555856"/>
                <a:ext cx="1033272" cy="502920"/>
              </a:xfrm>
              <a:custGeom>
                <a:avLst/>
                <a:gdLst>
                  <a:gd name="connsiteX0" fmla="*/ 0 w 1393820"/>
                  <a:gd name="connsiteY0" fmla="*/ 182756 h 1218374"/>
                  <a:gd name="connsiteX1" fmla="*/ 784633 w 1393820"/>
                  <a:gd name="connsiteY1" fmla="*/ 182756 h 1218374"/>
                  <a:gd name="connsiteX2" fmla="*/ 784633 w 1393820"/>
                  <a:gd name="connsiteY2" fmla="*/ 0 h 1218374"/>
                  <a:gd name="connsiteX3" fmla="*/ 1393820 w 1393820"/>
                  <a:gd name="connsiteY3" fmla="*/ 609187 h 1218374"/>
                  <a:gd name="connsiteX4" fmla="*/ 784633 w 1393820"/>
                  <a:gd name="connsiteY4" fmla="*/ 1218374 h 1218374"/>
                  <a:gd name="connsiteX5" fmla="*/ 784633 w 1393820"/>
                  <a:gd name="connsiteY5" fmla="*/ 1035618 h 1218374"/>
                  <a:gd name="connsiteX6" fmla="*/ 0 w 1393820"/>
                  <a:gd name="connsiteY6" fmla="*/ 1035618 h 1218374"/>
                  <a:gd name="connsiteX7" fmla="*/ 0 w 1393820"/>
                  <a:gd name="connsiteY7" fmla="*/ 182756 h 12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20" h="1218374">
                    <a:moveTo>
                      <a:pt x="0" y="182756"/>
                    </a:moveTo>
                    <a:lnTo>
                      <a:pt x="784633" y="182756"/>
                    </a:lnTo>
                    <a:lnTo>
                      <a:pt x="784633" y="0"/>
                    </a:lnTo>
                    <a:lnTo>
                      <a:pt x="1393820" y="609187"/>
                    </a:lnTo>
                    <a:lnTo>
                      <a:pt x="784633" y="1218374"/>
                    </a:lnTo>
                    <a:lnTo>
                      <a:pt x="784633" y="1035618"/>
                    </a:lnTo>
                    <a:lnTo>
                      <a:pt x="0" y="1035618"/>
                    </a:lnTo>
                    <a:lnTo>
                      <a:pt x="0" y="182756"/>
                    </a:lnTo>
                    <a:close/>
                  </a:path>
                </a:pathLst>
              </a:custGeom>
              <a:ln>
                <a:solidFill>
                  <a:schemeClr val="bg1">
                    <a:lumMod val="65000"/>
                  </a:schemeClr>
                </a:solidFill>
              </a:ln>
            </p:spPr>
            <p:style>
              <a:lnRef idx="2">
                <a:schemeClr val="accent2">
                  <a:tint val="40000"/>
                  <a:alpha val="90000"/>
                  <a:hueOff val="3769366"/>
                  <a:satOff val="-3283"/>
                  <a:lumOff val="-4"/>
                  <a:alphaOff val="0"/>
                </a:schemeClr>
              </a:lnRef>
              <a:fillRef idx="1">
                <a:schemeClr val="accent2">
                  <a:tint val="40000"/>
                  <a:alpha val="90000"/>
                  <a:hueOff val="3769366"/>
                  <a:satOff val="-3283"/>
                  <a:lumOff val="-4"/>
                  <a:alphaOff val="0"/>
                </a:schemeClr>
              </a:fillRef>
              <a:effectRef idx="0">
                <a:schemeClr val="accent2">
                  <a:tint val="40000"/>
                  <a:alpha val="90000"/>
                  <a:hueOff val="3769366"/>
                  <a:satOff val="-3283"/>
                  <a:lumOff val="-4"/>
                  <a:alphaOff val="0"/>
                </a:schemeClr>
              </a:effectRef>
              <a:fontRef idx="minor">
                <a:schemeClr val="dk1">
                  <a:hueOff val="0"/>
                  <a:satOff val="0"/>
                  <a:lumOff val="0"/>
                  <a:alphaOff val="0"/>
                </a:schemeClr>
              </a:fontRef>
            </p:style>
            <p:txBody>
              <a:bodyPr spcFirstLastPara="0" vert="horz" wrap="none" lIns="393192" tIns="192024" rIns="393192" bIns="192024" numCol="1" spcCol="1270" anchor="ctr" anchorCtr="0">
                <a:noAutofit/>
              </a:bodyPr>
              <a:lstStyle/>
              <a:p>
                <a:pPr algn="ctr" defTabSz="2489200" eaLnBrk="1" hangingPunct="1">
                  <a:lnSpc>
                    <a:spcPct val="90000"/>
                  </a:lnSpc>
                  <a:spcAft>
                    <a:spcPct val="35000"/>
                  </a:spcAft>
                </a:pPr>
                <a:r>
                  <a:rPr lang="en-US" sz="2400" dirty="0">
                    <a:solidFill>
                      <a:prstClr val="black">
                        <a:hueOff val="0"/>
                        <a:satOff val="0"/>
                        <a:lumOff val="0"/>
                        <a:alphaOff val="0"/>
                      </a:prstClr>
                    </a:solidFill>
                    <a:cs typeface="Arial" panose="020B0604020202020204" pitchFamily="34" charset="0"/>
                  </a:rPr>
                  <a:t>30%</a:t>
                </a:r>
              </a:p>
            </p:txBody>
          </p:sp>
          <p:sp>
            <p:nvSpPr>
              <p:cNvPr id="44" name="Freeform 33">
                <a:extLst>
                  <a:ext uri="{FF2B5EF4-FFF2-40B4-BE49-F238E27FC236}">
                    <a16:creationId xmlns:a16="http://schemas.microsoft.com/office/drawing/2014/main" id="{EF978192-C601-D870-1C99-EC4F52BC2FDE}"/>
                  </a:ext>
                </a:extLst>
              </p:cNvPr>
              <p:cNvSpPr/>
              <p:nvPr/>
            </p:nvSpPr>
            <p:spPr>
              <a:xfrm>
                <a:off x="10299916" y="3243851"/>
                <a:ext cx="1201424" cy="1140225"/>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lt1"/>
              </a:fontRef>
            </p:style>
            <p:txBody>
              <a:bodyPr spcFirstLastPara="0" vert="horz" wrap="none" lIns="112220" tIns="112220" rIns="112220" bIns="112220" numCol="1" spcCol="1270" anchor="ctr" anchorCtr="0">
                <a:noAutofit/>
              </a:bodyPr>
              <a:lstStyle/>
              <a:p>
                <a:pPr algn="ctr" defTabSz="711200" eaLnBrk="1" hangingPunct="1">
                  <a:lnSpc>
                    <a:spcPct val="90000"/>
                  </a:lnSpc>
                  <a:spcAft>
                    <a:spcPct val="35000"/>
                  </a:spcAft>
                </a:pPr>
                <a:r>
                  <a:rPr lang="en-US" sz="2400" dirty="0">
                    <a:solidFill>
                      <a:prstClr val="white"/>
                    </a:solidFill>
                    <a:cs typeface="Arial" panose="020B0604020202020204" pitchFamily="34" charset="0"/>
                  </a:rPr>
                  <a:t>Tertiary</a:t>
                </a:r>
              </a:p>
            </p:txBody>
          </p:sp>
          <p:sp>
            <p:nvSpPr>
              <p:cNvPr id="45" name="Freeform 31">
                <a:extLst>
                  <a:ext uri="{FF2B5EF4-FFF2-40B4-BE49-F238E27FC236}">
                    <a16:creationId xmlns:a16="http://schemas.microsoft.com/office/drawing/2014/main" id="{B40A99F1-D6C8-CBDC-F086-7E6298B8BAE0}"/>
                  </a:ext>
                </a:extLst>
              </p:cNvPr>
              <p:cNvSpPr/>
              <p:nvPr/>
            </p:nvSpPr>
            <p:spPr>
              <a:xfrm>
                <a:off x="7770764" y="3192299"/>
                <a:ext cx="1267874" cy="1202765"/>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3511139"/>
                  <a:satOff val="-4379"/>
                  <a:lumOff val="1030"/>
                  <a:alphaOff val="0"/>
                </a:schemeClr>
              </a:fillRef>
              <a:effectRef idx="1">
                <a:schemeClr val="accent2">
                  <a:hueOff val="3511139"/>
                  <a:satOff val="-4379"/>
                  <a:lumOff val="1030"/>
                  <a:alphaOff val="0"/>
                </a:schemeClr>
              </a:effectRef>
              <a:fontRef idx="minor">
                <a:schemeClr val="lt1"/>
              </a:fontRef>
            </p:style>
            <p:txBody>
              <a:bodyPr spcFirstLastPara="0" vert="horz" wrap="square" lIns="110950" tIns="110950" rIns="110950" bIns="110950" numCol="1" spcCol="1270" anchor="ctr" anchorCtr="0">
                <a:noAutofit/>
              </a:bodyPr>
              <a:lstStyle/>
              <a:p>
                <a:pPr algn="ctr" defTabSz="622300" eaLnBrk="1" hangingPunct="1">
                  <a:lnSpc>
                    <a:spcPct val="90000"/>
                  </a:lnSpc>
                  <a:spcAft>
                    <a:spcPct val="35000"/>
                  </a:spcAft>
                </a:pPr>
                <a:r>
                  <a:rPr lang="en-US" sz="2400" dirty="0">
                    <a:solidFill>
                      <a:prstClr val="white"/>
                    </a:solidFill>
                    <a:cs typeface="Arial" panose="020B0604020202020204" pitchFamily="34" charset="0"/>
                  </a:rPr>
                  <a:t>Latent</a:t>
                </a:r>
                <a:endParaRPr lang="en-US" sz="2000" dirty="0">
                  <a:solidFill>
                    <a:prstClr val="white"/>
                  </a:solidFill>
                  <a:cs typeface="Arial" panose="020B0604020202020204" pitchFamily="34" charset="0"/>
                </a:endParaRPr>
              </a:p>
            </p:txBody>
          </p:sp>
          <p:sp>
            <p:nvSpPr>
              <p:cNvPr id="46" name="Freeform 29">
                <a:extLst>
                  <a:ext uri="{FF2B5EF4-FFF2-40B4-BE49-F238E27FC236}">
                    <a16:creationId xmlns:a16="http://schemas.microsoft.com/office/drawing/2014/main" id="{0617676F-CE39-0F39-9CA3-58D126150DE6}"/>
                  </a:ext>
                </a:extLst>
              </p:cNvPr>
              <p:cNvSpPr/>
              <p:nvPr/>
            </p:nvSpPr>
            <p:spPr>
              <a:xfrm>
                <a:off x="5475098" y="3175270"/>
                <a:ext cx="1440691" cy="1264093"/>
              </a:xfrm>
              <a:custGeom>
                <a:avLst/>
                <a:gdLst>
                  <a:gd name="connsiteX0" fmla="*/ 0 w 696910"/>
                  <a:gd name="connsiteY0" fmla="*/ 348455 h 696910"/>
                  <a:gd name="connsiteX1" fmla="*/ 348455 w 696910"/>
                  <a:gd name="connsiteY1" fmla="*/ 0 h 696910"/>
                  <a:gd name="connsiteX2" fmla="*/ 696910 w 696910"/>
                  <a:gd name="connsiteY2" fmla="*/ 348455 h 696910"/>
                  <a:gd name="connsiteX3" fmla="*/ 348455 w 696910"/>
                  <a:gd name="connsiteY3" fmla="*/ 696910 h 696910"/>
                  <a:gd name="connsiteX4" fmla="*/ 0 w 696910"/>
                  <a:gd name="connsiteY4" fmla="*/ 348455 h 696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910" h="696910">
                    <a:moveTo>
                      <a:pt x="0" y="348455"/>
                    </a:moveTo>
                    <a:cubicBezTo>
                      <a:pt x="0" y="156009"/>
                      <a:pt x="156009" y="0"/>
                      <a:pt x="348455" y="0"/>
                    </a:cubicBezTo>
                    <a:cubicBezTo>
                      <a:pt x="540901" y="0"/>
                      <a:pt x="696910" y="156009"/>
                      <a:pt x="696910" y="348455"/>
                    </a:cubicBezTo>
                    <a:cubicBezTo>
                      <a:pt x="696910" y="540901"/>
                      <a:pt x="540901" y="696910"/>
                      <a:pt x="348455" y="696910"/>
                    </a:cubicBezTo>
                    <a:cubicBezTo>
                      <a:pt x="156009" y="696910"/>
                      <a:pt x="0" y="540901"/>
                      <a:pt x="0" y="348455"/>
                    </a:cubicBezTo>
                    <a:close/>
                  </a:path>
                </a:pathLst>
              </a:custGeom>
            </p:spPr>
            <p:style>
              <a:lnRef idx="3">
                <a:schemeClr val="lt1">
                  <a:hueOff val="0"/>
                  <a:satOff val="0"/>
                  <a:lumOff val="0"/>
                  <a:alphaOff val="0"/>
                </a:schemeClr>
              </a:lnRef>
              <a:fillRef idx="1">
                <a:schemeClr val="accent2">
                  <a:hueOff val="2340759"/>
                  <a:satOff val="-2919"/>
                  <a:lumOff val="686"/>
                  <a:alphaOff val="0"/>
                </a:schemeClr>
              </a:fillRef>
              <a:effectRef idx="1">
                <a:schemeClr val="accent2">
                  <a:hueOff val="2340759"/>
                  <a:satOff val="-2919"/>
                  <a:lumOff val="686"/>
                  <a:alphaOff val="0"/>
                </a:schemeClr>
              </a:effectRef>
              <a:fontRef idx="minor">
                <a:schemeClr val="lt1"/>
              </a:fontRef>
            </p:style>
            <p:txBody>
              <a:bodyPr spcFirstLastPara="0" vert="horz" wrap="none" lIns="119840" tIns="119840" rIns="119840" bIns="119840" numCol="1" spcCol="1270" anchor="ctr" anchorCtr="0">
                <a:noAutofit/>
              </a:bodyPr>
              <a:lstStyle/>
              <a:p>
                <a:pPr algn="ctr" defTabSz="1244600" eaLnBrk="1" hangingPunct="1">
                  <a:spcAft>
                    <a:spcPts val="0"/>
                  </a:spcAft>
                </a:pPr>
                <a:r>
                  <a:rPr lang="en-US" sz="2400" dirty="0">
                    <a:solidFill>
                      <a:prstClr val="white"/>
                    </a:solidFill>
                    <a:cs typeface="Arial" panose="020B0604020202020204" pitchFamily="34" charset="0"/>
                  </a:rPr>
                  <a:t>Secondary</a:t>
                </a:r>
              </a:p>
            </p:txBody>
          </p:sp>
          <p:sp>
            <p:nvSpPr>
              <p:cNvPr id="47" name="TextBox 46">
                <a:extLst>
                  <a:ext uri="{FF2B5EF4-FFF2-40B4-BE49-F238E27FC236}">
                    <a16:creationId xmlns:a16="http://schemas.microsoft.com/office/drawing/2014/main" id="{4933A8E2-6D4F-C109-7804-436302C337A0}"/>
                  </a:ext>
                </a:extLst>
              </p:cNvPr>
              <p:cNvSpPr txBox="1"/>
              <p:nvPr/>
            </p:nvSpPr>
            <p:spPr>
              <a:xfrm>
                <a:off x="7029792" y="4134611"/>
                <a:ext cx="769691" cy="434122"/>
              </a:xfrm>
              <a:prstGeom prst="rect">
                <a:avLst/>
              </a:prstGeom>
              <a:noFill/>
            </p:spPr>
            <p:txBody>
              <a:bodyPr wrap="square" rtlCol="0">
                <a:spAutoFit/>
              </a:bodyPr>
              <a:lstStyle/>
              <a:p>
                <a:pPr eaLnBrk="1" hangingPunct="1"/>
                <a:r>
                  <a:rPr lang="en-US" sz="2400" dirty="0">
                    <a:cs typeface="Arial" panose="020B0604020202020204" pitchFamily="34" charset="0"/>
                  </a:rPr>
                  <a:t>25%</a:t>
                </a:r>
              </a:p>
            </p:txBody>
          </p:sp>
          <p:sp>
            <p:nvSpPr>
              <p:cNvPr id="48" name="Text Box 9">
                <a:extLst>
                  <a:ext uri="{FF2B5EF4-FFF2-40B4-BE49-F238E27FC236}">
                    <a16:creationId xmlns:a16="http://schemas.microsoft.com/office/drawing/2014/main" id="{F161095A-F17E-F2D8-9FA7-E5E3867EF1D8}"/>
                  </a:ext>
                </a:extLst>
              </p:cNvPr>
              <p:cNvSpPr txBox="1">
                <a:spLocks noChangeArrowheads="1"/>
              </p:cNvSpPr>
              <p:nvPr/>
            </p:nvSpPr>
            <p:spPr bwMode="auto">
              <a:xfrm>
                <a:off x="885957" y="2469398"/>
                <a:ext cx="3185772" cy="665654"/>
              </a:xfrm>
              <a:prstGeom prst="rect">
                <a:avLst/>
              </a:prstGeom>
              <a:solidFill>
                <a:schemeClr val="bg1"/>
              </a:solidFill>
              <a:ln w="9525">
                <a:solidFill>
                  <a:schemeClr val="bg1"/>
                </a:solidFill>
                <a:miter lim="800000"/>
                <a:headEnd/>
                <a:tailEnd/>
              </a:ln>
              <a:effectLst>
                <a:outerShdw dist="35921" dir="2700000" algn="ctr" rotWithShape="0">
                  <a:schemeClr val="bg2"/>
                </a:outerShdw>
              </a:effectLst>
            </p:spPr>
            <p:txBody>
              <a:bodyPr wrap="square">
                <a:spAutoFit/>
              </a:bodyPr>
              <a:lstStyle/>
              <a:p>
                <a:pPr algn="ctr"/>
                <a:r>
                  <a:rPr lang="en-US" sz="2000" b="1" dirty="0">
                    <a:solidFill>
                      <a:prstClr val="black"/>
                    </a:solidFill>
                    <a:cs typeface="Arial" panose="020B0604020202020204" pitchFamily="34" charset="0"/>
                  </a:rPr>
                  <a:t>Incubation Period 10-90 days</a:t>
                </a:r>
              </a:p>
              <a:p>
                <a:pPr algn="ctr"/>
                <a:r>
                  <a:rPr lang="en-US" sz="2000" b="1" dirty="0">
                    <a:solidFill>
                      <a:prstClr val="black"/>
                    </a:solidFill>
                    <a:cs typeface="Arial" panose="020B0604020202020204" pitchFamily="34" charset="0"/>
                  </a:rPr>
                  <a:t>Average 3-4 weeks</a:t>
                </a:r>
              </a:p>
            </p:txBody>
          </p:sp>
          <p:sp>
            <p:nvSpPr>
              <p:cNvPr id="49" name="Text Box 10">
                <a:extLst>
                  <a:ext uri="{FF2B5EF4-FFF2-40B4-BE49-F238E27FC236}">
                    <a16:creationId xmlns:a16="http://schemas.microsoft.com/office/drawing/2014/main" id="{161B572A-293E-47C1-60ED-4893290A600B}"/>
                  </a:ext>
                </a:extLst>
              </p:cNvPr>
              <p:cNvSpPr txBox="1">
                <a:spLocks noChangeArrowheads="1"/>
              </p:cNvSpPr>
              <p:nvPr/>
            </p:nvSpPr>
            <p:spPr bwMode="auto">
              <a:xfrm>
                <a:off x="4336024" y="2700930"/>
                <a:ext cx="1395279" cy="434122"/>
              </a:xfrm>
              <a:prstGeom prst="rect">
                <a:avLst/>
              </a:prstGeom>
              <a:solidFill>
                <a:schemeClr val="bg1"/>
              </a:solidFill>
              <a:ln w="9525">
                <a:solidFill>
                  <a:schemeClr val="bg1"/>
                </a:solidFill>
                <a:miter lim="800000"/>
                <a:headEnd/>
                <a:tailEnd/>
              </a:ln>
              <a:effectLst>
                <a:outerShdw dist="35921" dir="2700000" algn="ctr" rotWithShape="0">
                  <a:schemeClr val="bg2"/>
                </a:outerShdw>
              </a:effectLst>
            </p:spPr>
            <p:txBody>
              <a:bodyPr wrap="square">
                <a:spAutoFit/>
              </a:bodyPr>
              <a:lstStyle/>
              <a:p>
                <a:pPr algn="ctr"/>
                <a:r>
                  <a:rPr lang="en-US" sz="2400" dirty="0">
                    <a:solidFill>
                      <a:prstClr val="black"/>
                    </a:solidFill>
                    <a:cs typeface="Arial" panose="020B0604020202020204" pitchFamily="34" charset="0"/>
                  </a:rPr>
                  <a:t>2-6 weeks</a:t>
                </a:r>
              </a:p>
            </p:txBody>
          </p:sp>
          <p:sp>
            <p:nvSpPr>
              <p:cNvPr id="50" name="Text Box 11">
                <a:extLst>
                  <a:ext uri="{FF2B5EF4-FFF2-40B4-BE49-F238E27FC236}">
                    <a16:creationId xmlns:a16="http://schemas.microsoft.com/office/drawing/2014/main" id="{E76F62F5-4EF8-9E01-01B0-AE3C53D2139A}"/>
                  </a:ext>
                </a:extLst>
              </p:cNvPr>
              <p:cNvSpPr txBox="1">
                <a:spLocks noChangeArrowheads="1"/>
              </p:cNvSpPr>
              <p:nvPr/>
            </p:nvSpPr>
            <p:spPr bwMode="auto">
              <a:xfrm>
                <a:off x="6474728" y="2688126"/>
                <a:ext cx="1672667" cy="461665"/>
              </a:xfrm>
              <a:prstGeom prst="rect">
                <a:avLst/>
              </a:prstGeom>
              <a:solidFill>
                <a:schemeClr val="bg1"/>
              </a:solidFill>
              <a:ln w="9525">
                <a:solidFill>
                  <a:schemeClr val="bg1"/>
                </a:solidFill>
                <a:miter lim="800000"/>
                <a:headEnd/>
                <a:tailEnd/>
              </a:ln>
              <a:effectLst>
                <a:outerShdw dist="35921" dir="2700000" algn="ctr" rotWithShape="0">
                  <a:schemeClr val="bg2"/>
                </a:outerShdw>
              </a:effectLst>
            </p:spPr>
            <p:txBody>
              <a:bodyPr wrap="square">
                <a:spAutoFit/>
              </a:bodyPr>
              <a:lstStyle/>
              <a:p>
                <a:pPr algn="ctr"/>
                <a:r>
                  <a:rPr lang="en-US" sz="2400" dirty="0">
                    <a:solidFill>
                      <a:prstClr val="black"/>
                    </a:solidFill>
                    <a:cs typeface="Arial" panose="020B0604020202020204" pitchFamily="34" charset="0"/>
                  </a:rPr>
                  <a:t>3-8 weeks</a:t>
                </a:r>
              </a:p>
            </p:txBody>
          </p:sp>
          <p:sp>
            <p:nvSpPr>
              <p:cNvPr id="51" name="Text Box 12">
                <a:extLst>
                  <a:ext uri="{FF2B5EF4-FFF2-40B4-BE49-F238E27FC236}">
                    <a16:creationId xmlns:a16="http://schemas.microsoft.com/office/drawing/2014/main" id="{07C3BB7F-04B4-CDA0-67F1-CD7EB7CD00C8}"/>
                  </a:ext>
                </a:extLst>
              </p:cNvPr>
              <p:cNvSpPr txBox="1">
                <a:spLocks noChangeArrowheads="1"/>
              </p:cNvSpPr>
              <p:nvPr/>
            </p:nvSpPr>
            <p:spPr bwMode="auto">
              <a:xfrm>
                <a:off x="8709039" y="2683473"/>
                <a:ext cx="1920475" cy="461665"/>
              </a:xfrm>
              <a:prstGeom prst="rect">
                <a:avLst/>
              </a:prstGeom>
              <a:solidFill>
                <a:schemeClr val="bg1"/>
              </a:solidFill>
              <a:ln w="9525">
                <a:solidFill>
                  <a:schemeClr val="bg1"/>
                </a:solidFill>
                <a:miter lim="800000"/>
                <a:headEnd/>
                <a:tailEnd/>
              </a:ln>
              <a:effectLst>
                <a:outerShdw dist="35921" dir="2700000" algn="ctr" rotWithShape="0">
                  <a:schemeClr val="bg2"/>
                </a:outerShdw>
              </a:effectLst>
            </p:spPr>
            <p:txBody>
              <a:bodyPr wrap="square">
                <a:spAutoFit/>
              </a:bodyPr>
              <a:lstStyle/>
              <a:p>
                <a:pPr algn="ctr"/>
                <a:r>
                  <a:rPr lang="en-US" sz="2400" dirty="0">
                    <a:solidFill>
                      <a:prstClr val="black"/>
                    </a:solidFill>
                    <a:cs typeface="Arial" panose="020B0604020202020204" pitchFamily="34" charset="0"/>
                  </a:rPr>
                  <a:t>2-20 years</a:t>
                </a:r>
              </a:p>
            </p:txBody>
          </p:sp>
          <p:sp>
            <p:nvSpPr>
              <p:cNvPr id="52" name="Freeform 63">
                <a:extLst>
                  <a:ext uri="{FF2B5EF4-FFF2-40B4-BE49-F238E27FC236}">
                    <a16:creationId xmlns:a16="http://schemas.microsoft.com/office/drawing/2014/main" id="{33520677-AFCD-0A08-A487-967C9BC0C293}"/>
                  </a:ext>
                </a:extLst>
              </p:cNvPr>
              <p:cNvSpPr/>
              <p:nvPr/>
            </p:nvSpPr>
            <p:spPr>
              <a:xfrm>
                <a:off x="7003478" y="3592116"/>
                <a:ext cx="744023" cy="479349"/>
              </a:xfrm>
              <a:custGeom>
                <a:avLst/>
                <a:gdLst>
                  <a:gd name="connsiteX0" fmla="*/ 0 w 1393820"/>
                  <a:gd name="connsiteY0" fmla="*/ 182756 h 1218374"/>
                  <a:gd name="connsiteX1" fmla="*/ 784633 w 1393820"/>
                  <a:gd name="connsiteY1" fmla="*/ 182756 h 1218374"/>
                  <a:gd name="connsiteX2" fmla="*/ 784633 w 1393820"/>
                  <a:gd name="connsiteY2" fmla="*/ 0 h 1218374"/>
                  <a:gd name="connsiteX3" fmla="*/ 1393820 w 1393820"/>
                  <a:gd name="connsiteY3" fmla="*/ 609187 h 1218374"/>
                  <a:gd name="connsiteX4" fmla="*/ 784633 w 1393820"/>
                  <a:gd name="connsiteY4" fmla="*/ 1218374 h 1218374"/>
                  <a:gd name="connsiteX5" fmla="*/ 784633 w 1393820"/>
                  <a:gd name="connsiteY5" fmla="*/ 1035618 h 1218374"/>
                  <a:gd name="connsiteX6" fmla="*/ 0 w 1393820"/>
                  <a:gd name="connsiteY6" fmla="*/ 1035618 h 1218374"/>
                  <a:gd name="connsiteX7" fmla="*/ 0 w 1393820"/>
                  <a:gd name="connsiteY7" fmla="*/ 182756 h 12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820" h="1218374">
                    <a:moveTo>
                      <a:pt x="0" y="182756"/>
                    </a:moveTo>
                    <a:lnTo>
                      <a:pt x="784633" y="182756"/>
                    </a:lnTo>
                    <a:lnTo>
                      <a:pt x="784633" y="0"/>
                    </a:lnTo>
                    <a:lnTo>
                      <a:pt x="1393820" y="609187"/>
                    </a:lnTo>
                    <a:lnTo>
                      <a:pt x="784633" y="1218374"/>
                    </a:lnTo>
                    <a:lnTo>
                      <a:pt x="784633" y="1035618"/>
                    </a:lnTo>
                    <a:lnTo>
                      <a:pt x="0" y="1035618"/>
                    </a:lnTo>
                    <a:lnTo>
                      <a:pt x="0" y="182756"/>
                    </a:lnTo>
                    <a:close/>
                  </a:path>
                </a:pathLst>
              </a:custGeom>
              <a:ln>
                <a:solidFill>
                  <a:schemeClr val="bg1">
                    <a:lumMod val="65000"/>
                  </a:schemeClr>
                </a:solidFill>
              </a:ln>
            </p:spPr>
            <p:style>
              <a:lnRef idx="2">
                <a:schemeClr val="accent2">
                  <a:tint val="40000"/>
                  <a:alpha val="90000"/>
                  <a:hueOff val="1256455"/>
                  <a:satOff val="-1094"/>
                  <a:lumOff val="-1"/>
                  <a:alphaOff val="0"/>
                </a:schemeClr>
              </a:lnRef>
              <a:fillRef idx="1">
                <a:schemeClr val="accent2">
                  <a:tint val="40000"/>
                  <a:alpha val="90000"/>
                  <a:hueOff val="1256455"/>
                  <a:satOff val="-1094"/>
                  <a:lumOff val="-1"/>
                  <a:alphaOff val="0"/>
                </a:schemeClr>
              </a:fillRef>
              <a:effectRef idx="0">
                <a:schemeClr val="accent2">
                  <a:tint val="40000"/>
                  <a:alpha val="90000"/>
                  <a:hueOff val="1256455"/>
                  <a:satOff val="-1094"/>
                  <a:lumOff val="-1"/>
                  <a:alphaOff val="0"/>
                </a:schemeClr>
              </a:effectRef>
              <a:fontRef idx="minor">
                <a:schemeClr val="dk1">
                  <a:hueOff val="0"/>
                  <a:satOff val="0"/>
                  <a:lumOff val="0"/>
                  <a:alphaOff val="0"/>
                </a:schemeClr>
              </a:fontRef>
            </p:style>
            <p:txBody>
              <a:bodyPr spcFirstLastPara="0" vert="horz" wrap="square" lIns="393192" tIns="192024" rIns="393192" bIns="192024" numCol="1" spcCol="1270" anchor="ctr" anchorCtr="0">
                <a:noAutofit/>
              </a:bodyPr>
              <a:lstStyle/>
              <a:p>
                <a:pPr algn="ctr" defTabSz="2489200" eaLnBrk="1" hangingPunct="1">
                  <a:lnSpc>
                    <a:spcPct val="90000"/>
                  </a:lnSpc>
                  <a:spcAft>
                    <a:spcPct val="35000"/>
                  </a:spcAft>
                </a:pPr>
                <a:endParaRPr lang="en-US" sz="5600" dirty="0">
                  <a:solidFill>
                    <a:prstClr val="black">
                      <a:hueOff val="0"/>
                      <a:satOff val="0"/>
                      <a:lumOff val="0"/>
                      <a:alphaOff val="0"/>
                    </a:prstClr>
                  </a:solidFill>
                  <a:cs typeface="Arial" panose="020B0604020202020204" pitchFamily="34" charset="0"/>
                </a:endParaRPr>
              </a:p>
            </p:txBody>
          </p:sp>
        </p:grpSp>
      </p:grpSp>
      <p:grpSp>
        <p:nvGrpSpPr>
          <p:cNvPr id="53" name="Group 52">
            <a:extLst>
              <a:ext uri="{FF2B5EF4-FFF2-40B4-BE49-F238E27FC236}">
                <a16:creationId xmlns:a16="http://schemas.microsoft.com/office/drawing/2014/main" id="{F03686AA-91C0-BCC2-906D-C9F70BF48B50}"/>
              </a:ext>
            </a:extLst>
          </p:cNvPr>
          <p:cNvGrpSpPr/>
          <p:nvPr/>
        </p:nvGrpSpPr>
        <p:grpSpPr>
          <a:xfrm>
            <a:off x="3139223" y="3894316"/>
            <a:ext cx="8696605" cy="2054213"/>
            <a:chOff x="3936558" y="4291886"/>
            <a:chExt cx="6860877" cy="1655960"/>
          </a:xfrm>
        </p:grpSpPr>
        <p:grpSp>
          <p:nvGrpSpPr>
            <p:cNvPr id="54" name="Group 53">
              <a:extLst>
                <a:ext uri="{FF2B5EF4-FFF2-40B4-BE49-F238E27FC236}">
                  <a16:creationId xmlns:a16="http://schemas.microsoft.com/office/drawing/2014/main" id="{2D8A11EC-0610-55D9-C8AE-5752C97F54D3}"/>
                </a:ext>
              </a:extLst>
            </p:cNvPr>
            <p:cNvGrpSpPr/>
            <p:nvPr/>
          </p:nvGrpSpPr>
          <p:grpSpPr>
            <a:xfrm>
              <a:off x="3936558" y="4291886"/>
              <a:ext cx="6860877" cy="1655960"/>
              <a:chOff x="4249709" y="4855557"/>
              <a:chExt cx="6860877" cy="1655960"/>
            </a:xfrm>
          </p:grpSpPr>
          <p:sp>
            <p:nvSpPr>
              <p:cNvPr id="56" name="Left-Right Arrow 41">
                <a:extLst>
                  <a:ext uri="{FF2B5EF4-FFF2-40B4-BE49-F238E27FC236}">
                    <a16:creationId xmlns:a16="http://schemas.microsoft.com/office/drawing/2014/main" id="{A3D08D6F-F0EC-B3C8-B668-3CFB82659B88}"/>
                  </a:ext>
                </a:extLst>
              </p:cNvPr>
              <p:cNvSpPr/>
              <p:nvPr/>
            </p:nvSpPr>
            <p:spPr>
              <a:xfrm>
                <a:off x="4249709" y="4855557"/>
                <a:ext cx="6860877" cy="209212"/>
              </a:xfrm>
              <a:prstGeom prst="leftRightArrow">
                <a:avLst/>
              </a:prstGeom>
              <a:solidFill>
                <a:srgbClr val="E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cs typeface="Arial" panose="020B0604020202020204" pitchFamily="34" charset="0"/>
                </a:endParaRPr>
              </a:p>
            </p:txBody>
          </p:sp>
          <p:sp>
            <p:nvSpPr>
              <p:cNvPr id="57" name="Text Box 13">
                <a:extLst>
                  <a:ext uri="{FF2B5EF4-FFF2-40B4-BE49-F238E27FC236}">
                    <a16:creationId xmlns:a16="http://schemas.microsoft.com/office/drawing/2014/main" id="{B595F610-7168-37D1-6DBA-F6C898572A3B}"/>
                  </a:ext>
                </a:extLst>
              </p:cNvPr>
              <p:cNvSpPr txBox="1">
                <a:spLocks noChangeArrowheads="1"/>
              </p:cNvSpPr>
              <p:nvPr/>
            </p:nvSpPr>
            <p:spPr bwMode="auto">
              <a:xfrm>
                <a:off x="4595998" y="6139356"/>
                <a:ext cx="6168298" cy="372161"/>
              </a:xfrm>
              <a:prstGeom prst="rect">
                <a:avLst/>
              </a:prstGeom>
              <a:noFill/>
              <a:ln w="9525">
                <a:noFill/>
                <a:miter lim="800000"/>
                <a:headEnd/>
                <a:tailEnd/>
              </a:ln>
              <a:effectLst/>
            </p:spPr>
            <p:txBody>
              <a:bodyPr wrap="square">
                <a:spAutoFit/>
              </a:bodyPr>
              <a:lstStyle/>
              <a:p>
                <a:pPr algn="ctr" eaLnBrk="1" hangingPunct="1">
                  <a:spcBef>
                    <a:spcPct val="50000"/>
                  </a:spcBef>
                </a:pPr>
                <a:r>
                  <a:rPr lang="en-US" sz="2400" b="1" dirty="0">
                    <a:cs typeface="Arial" panose="020B0604020202020204" pitchFamily="34" charset="0"/>
                  </a:rPr>
                  <a:t>Transmission from parent to fetus can occur at any stage</a:t>
                </a:r>
              </a:p>
            </p:txBody>
          </p:sp>
          <p:sp>
            <p:nvSpPr>
              <p:cNvPr id="58" name="Left-Right Arrow 41">
                <a:extLst>
                  <a:ext uri="{FF2B5EF4-FFF2-40B4-BE49-F238E27FC236}">
                    <a16:creationId xmlns:a16="http://schemas.microsoft.com/office/drawing/2014/main" id="{4E761632-422A-770E-6CC6-DE2386474429}"/>
                  </a:ext>
                </a:extLst>
              </p:cNvPr>
              <p:cNvSpPr/>
              <p:nvPr/>
            </p:nvSpPr>
            <p:spPr>
              <a:xfrm>
                <a:off x="4249710" y="5610108"/>
                <a:ext cx="6860876" cy="621372"/>
              </a:xfrm>
              <a:prstGeom prst="leftRightArrow">
                <a:avLst/>
              </a:prstGeom>
              <a:solidFill>
                <a:srgbClr val="E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cs typeface="Arial" panose="020B0604020202020204" pitchFamily="34" charset="0"/>
                </a:endParaRPr>
              </a:p>
            </p:txBody>
          </p:sp>
          <p:sp>
            <p:nvSpPr>
              <p:cNvPr id="59" name="TextBox 58">
                <a:extLst>
                  <a:ext uri="{FF2B5EF4-FFF2-40B4-BE49-F238E27FC236}">
                    <a16:creationId xmlns:a16="http://schemas.microsoft.com/office/drawing/2014/main" id="{BA790303-DD85-A202-46C2-0F3AA4558230}"/>
                  </a:ext>
                </a:extLst>
              </p:cNvPr>
              <p:cNvSpPr txBox="1"/>
              <p:nvPr/>
            </p:nvSpPr>
            <p:spPr>
              <a:xfrm>
                <a:off x="5793425" y="5736128"/>
                <a:ext cx="3963555" cy="372161"/>
              </a:xfrm>
              <a:prstGeom prst="rect">
                <a:avLst/>
              </a:prstGeom>
              <a:noFill/>
            </p:spPr>
            <p:txBody>
              <a:bodyPr wrap="square" rtlCol="0">
                <a:spAutoFit/>
              </a:bodyPr>
              <a:lstStyle/>
              <a:p>
                <a:pPr algn="ctr"/>
                <a:r>
                  <a:rPr lang="en-US" sz="2400" dirty="0">
                    <a:solidFill>
                      <a:schemeClr val="bg1"/>
                    </a:solidFill>
                  </a:rPr>
                  <a:t>80% if parent left untreated</a:t>
                </a:r>
              </a:p>
            </p:txBody>
          </p:sp>
        </p:grpSp>
        <p:sp>
          <p:nvSpPr>
            <p:cNvPr id="55" name="Text Box 13">
              <a:extLst>
                <a:ext uri="{FF2B5EF4-FFF2-40B4-BE49-F238E27FC236}">
                  <a16:creationId xmlns:a16="http://schemas.microsoft.com/office/drawing/2014/main" id="{ED6F78DF-EA66-C112-E6F1-EC00DE2DF5B2}"/>
                </a:ext>
              </a:extLst>
            </p:cNvPr>
            <p:cNvSpPr txBox="1">
              <a:spLocks noChangeArrowheads="1"/>
            </p:cNvSpPr>
            <p:nvPr/>
          </p:nvSpPr>
          <p:spPr bwMode="auto">
            <a:xfrm>
              <a:off x="4207721" y="4459847"/>
              <a:ext cx="6374821" cy="769133"/>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a:cs typeface="Arial" panose="020B0604020202020204" pitchFamily="34" charset="0"/>
                </a:rPr>
                <a:t>Neurosyphilis, ocular syphilis, and </a:t>
              </a:r>
              <a:r>
                <a:rPr lang="en-US" sz="2800" b="1" dirty="0" err="1">
                  <a:cs typeface="Arial" panose="020B0604020202020204" pitchFamily="34" charset="0"/>
                </a:rPr>
                <a:t>otosyphilis</a:t>
              </a:r>
              <a:endParaRPr lang="en-US" sz="2800" b="1" dirty="0">
                <a:cs typeface="Arial" panose="020B0604020202020204" pitchFamily="34" charset="0"/>
              </a:endParaRPr>
            </a:p>
            <a:p>
              <a:pPr algn="ctr" eaLnBrk="1" hangingPunct="1"/>
              <a:r>
                <a:rPr lang="en-US" sz="2800" b="1" dirty="0">
                  <a:cs typeface="Arial" panose="020B0604020202020204" pitchFamily="34" charset="0"/>
                </a:rPr>
                <a:t>can occur at any stage</a:t>
              </a:r>
            </a:p>
          </p:txBody>
        </p:sp>
      </p:grpSp>
      <p:pic>
        <p:nvPicPr>
          <p:cNvPr id="60" name="Picture 59">
            <a:extLst>
              <a:ext uri="{FF2B5EF4-FFF2-40B4-BE49-F238E27FC236}">
                <a16:creationId xmlns:a16="http://schemas.microsoft.com/office/drawing/2014/main" id="{C80CA6F8-D340-DA01-5341-D255B8152520}"/>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3380592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C126-78E6-8C63-7DDF-74A7F68C70F5}"/>
              </a:ext>
            </a:extLst>
          </p:cNvPr>
          <p:cNvSpPr>
            <a:spLocks noGrp="1"/>
          </p:cNvSpPr>
          <p:nvPr>
            <p:ph type="title"/>
          </p:nvPr>
        </p:nvSpPr>
        <p:spPr>
          <a:xfrm>
            <a:off x="282102" y="129397"/>
            <a:ext cx="11909898" cy="1854678"/>
          </a:xfrm>
        </p:spPr>
        <p:txBody>
          <a:bodyPr/>
          <a:lstStyle/>
          <a:p>
            <a:r>
              <a:rPr lang="en-US" b="1" dirty="0"/>
              <a:t>What is Evidence of Infection Within 1 Year?</a:t>
            </a:r>
          </a:p>
        </p:txBody>
      </p:sp>
      <p:sp>
        <p:nvSpPr>
          <p:cNvPr id="3" name="Content Placeholder 2">
            <a:extLst>
              <a:ext uri="{FF2B5EF4-FFF2-40B4-BE49-F238E27FC236}">
                <a16:creationId xmlns:a16="http://schemas.microsoft.com/office/drawing/2014/main" id="{E95D6028-FE3B-838C-F2CC-74F9DFDA68CA}"/>
              </a:ext>
            </a:extLst>
          </p:cNvPr>
          <p:cNvSpPr>
            <a:spLocks noGrp="1"/>
          </p:cNvSpPr>
          <p:nvPr>
            <p:ph sz="quarter" idx="10"/>
          </p:nvPr>
        </p:nvSpPr>
        <p:spPr>
          <a:xfrm>
            <a:off x="627322" y="1613044"/>
            <a:ext cx="10972800" cy="4575145"/>
          </a:xfrm>
        </p:spPr>
        <p:txBody>
          <a:bodyPr>
            <a:normAutofit/>
          </a:bodyPr>
          <a:lstStyle/>
          <a:p>
            <a:pPr>
              <a:lnSpc>
                <a:spcPct val="100000"/>
              </a:lnSpc>
              <a:spcBef>
                <a:spcPts val="0"/>
              </a:spcBef>
            </a:pPr>
            <a:r>
              <a:rPr lang="en-US" sz="2800" dirty="0"/>
              <a:t>Within the last year, has person had 1 or more of the following?</a:t>
            </a:r>
          </a:p>
          <a:p>
            <a:pPr lvl="1">
              <a:lnSpc>
                <a:spcPct val="100000"/>
              </a:lnSpc>
              <a:spcBef>
                <a:spcPts val="0"/>
              </a:spcBef>
            </a:pPr>
            <a:r>
              <a:rPr lang="en-US" sz="2800" dirty="0"/>
              <a:t>Negative syphilis serology</a:t>
            </a:r>
          </a:p>
          <a:p>
            <a:pPr lvl="1">
              <a:lnSpc>
                <a:spcPct val="100000"/>
              </a:lnSpc>
              <a:spcBef>
                <a:spcPts val="0"/>
              </a:spcBef>
            </a:pPr>
            <a:r>
              <a:rPr lang="en-US" sz="2800" dirty="0"/>
              <a:t>Known contact to an early syphilis case</a:t>
            </a:r>
          </a:p>
          <a:p>
            <a:pPr lvl="1">
              <a:lnSpc>
                <a:spcPct val="100000"/>
              </a:lnSpc>
              <a:spcBef>
                <a:spcPts val="0"/>
              </a:spcBef>
            </a:pPr>
            <a:r>
              <a:rPr lang="en-US" sz="2800" dirty="0"/>
              <a:t>Signs/symptoms of primary/secondary syphilis</a:t>
            </a:r>
          </a:p>
          <a:p>
            <a:pPr lvl="1">
              <a:lnSpc>
                <a:spcPct val="100000"/>
              </a:lnSpc>
              <a:spcBef>
                <a:spcPts val="0"/>
              </a:spcBef>
            </a:pPr>
            <a:r>
              <a:rPr lang="en-US" sz="2800" dirty="0"/>
              <a:t>A previously reactive RPR/VDRL and a 4-fold increase in titer</a:t>
            </a:r>
          </a:p>
          <a:p>
            <a:pPr lvl="1">
              <a:lnSpc>
                <a:spcPct val="100000"/>
              </a:lnSpc>
              <a:spcBef>
                <a:spcPts val="0"/>
              </a:spcBef>
            </a:pPr>
            <a:r>
              <a:rPr lang="en-US" sz="2800" dirty="0"/>
              <a:t>Only one possible exposure and occurred within the last year</a:t>
            </a:r>
          </a:p>
          <a:p>
            <a:pPr>
              <a:lnSpc>
                <a:spcPct val="100000"/>
              </a:lnSpc>
            </a:pPr>
            <a:r>
              <a:rPr lang="en-US" sz="2800" dirty="0"/>
              <a:t>If yes to any of the above, then </a:t>
            </a:r>
            <a:r>
              <a:rPr lang="en-US" sz="2800" b="1" dirty="0">
                <a:solidFill>
                  <a:schemeClr val="tx1">
                    <a:lumMod val="75000"/>
                    <a:lumOff val="25000"/>
                  </a:schemeClr>
                </a:solidFill>
              </a:rPr>
              <a:t>early syphilis</a:t>
            </a:r>
            <a:endParaRPr lang="en-US" sz="2800" dirty="0"/>
          </a:p>
          <a:p>
            <a:pPr>
              <a:lnSpc>
                <a:spcPct val="100000"/>
              </a:lnSpc>
            </a:pPr>
            <a:r>
              <a:rPr lang="en-US" sz="2800" dirty="0"/>
              <a:t>If no to all the above, then </a:t>
            </a:r>
            <a:r>
              <a:rPr lang="en-US" sz="2800" b="1" dirty="0">
                <a:solidFill>
                  <a:schemeClr val="tx1">
                    <a:lumMod val="75000"/>
                    <a:lumOff val="25000"/>
                  </a:schemeClr>
                </a:solidFill>
              </a:rPr>
              <a:t>late latent syphilis </a:t>
            </a:r>
            <a:r>
              <a:rPr lang="en-US" sz="2800" dirty="0"/>
              <a:t>or </a:t>
            </a:r>
            <a:r>
              <a:rPr lang="en-US" sz="2800" b="1" dirty="0">
                <a:solidFill>
                  <a:schemeClr val="tx1">
                    <a:lumMod val="75000"/>
                    <a:lumOff val="25000"/>
                  </a:schemeClr>
                </a:solidFill>
              </a:rPr>
              <a:t>syphilis of unknown duration</a:t>
            </a:r>
          </a:p>
        </p:txBody>
      </p:sp>
      <p:pic>
        <p:nvPicPr>
          <p:cNvPr id="4" name="Picture 3">
            <a:extLst>
              <a:ext uri="{FF2B5EF4-FFF2-40B4-BE49-F238E27FC236}">
                <a16:creationId xmlns:a16="http://schemas.microsoft.com/office/drawing/2014/main" id="{9C94A30D-EBDB-A4DA-EC3D-7FB8DFD3A3CD}"/>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2627EE87-A19A-0B51-D879-77092760182E}"/>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4063380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9A788F3-E111-F617-54FF-0A4D936AC2B6}"/>
              </a:ext>
            </a:extLst>
          </p:cNvPr>
          <p:cNvGrpSpPr/>
          <p:nvPr/>
        </p:nvGrpSpPr>
        <p:grpSpPr>
          <a:xfrm>
            <a:off x="4971618" y="830088"/>
            <a:ext cx="7220382" cy="5883103"/>
            <a:chOff x="2479290" y="1151762"/>
            <a:chExt cx="6836637" cy="5217420"/>
          </a:xfrm>
        </p:grpSpPr>
        <p:pic>
          <p:nvPicPr>
            <p:cNvPr id="5" name="Picture 4">
              <a:extLst>
                <a:ext uri="{FF2B5EF4-FFF2-40B4-BE49-F238E27FC236}">
                  <a16:creationId xmlns:a16="http://schemas.microsoft.com/office/drawing/2014/main" id="{CA6756D2-8500-1959-908D-E39C691FB621}"/>
                </a:ext>
              </a:extLst>
            </p:cNvPr>
            <p:cNvPicPr>
              <a:picLocks noChangeAspect="1"/>
            </p:cNvPicPr>
            <p:nvPr/>
          </p:nvPicPr>
          <p:blipFill rotWithShape="1">
            <a:blip r:embed="rId3"/>
            <a:srcRect l="3331" t="5845" r="3888" b="2549"/>
            <a:stretch/>
          </p:blipFill>
          <p:spPr>
            <a:xfrm>
              <a:off x="2479290" y="1151762"/>
              <a:ext cx="6836637" cy="4940384"/>
            </a:xfrm>
            <a:prstGeom prst="rect">
              <a:avLst/>
            </a:prstGeom>
          </p:spPr>
        </p:pic>
        <p:sp>
          <p:nvSpPr>
            <p:cNvPr id="6" name="TextBox 5">
              <a:extLst>
                <a:ext uri="{FF2B5EF4-FFF2-40B4-BE49-F238E27FC236}">
                  <a16:creationId xmlns:a16="http://schemas.microsoft.com/office/drawing/2014/main" id="{2C220D55-1789-97AC-233A-CAA7AFB9F833}"/>
                </a:ext>
              </a:extLst>
            </p:cNvPr>
            <p:cNvSpPr txBox="1"/>
            <p:nvPr/>
          </p:nvSpPr>
          <p:spPr>
            <a:xfrm>
              <a:off x="4736131" y="6068936"/>
              <a:ext cx="3101610" cy="300246"/>
            </a:xfrm>
            <a:prstGeom prst="rect">
              <a:avLst/>
            </a:prstGeom>
            <a:noFill/>
          </p:spPr>
          <p:txBody>
            <a:bodyPr wrap="square" rtlCol="0">
              <a:spAutoFit/>
            </a:bodyPr>
            <a:lstStyle/>
            <a:p>
              <a:r>
                <a:rPr lang="en-US" sz="1600" dirty="0"/>
                <a:t>Attribution: Soreng et al 2014.</a:t>
              </a:r>
            </a:p>
          </p:txBody>
        </p:sp>
      </p:grpSp>
      <p:sp>
        <p:nvSpPr>
          <p:cNvPr id="7" name="Title 6">
            <a:extLst>
              <a:ext uri="{FF2B5EF4-FFF2-40B4-BE49-F238E27FC236}">
                <a16:creationId xmlns:a16="http://schemas.microsoft.com/office/drawing/2014/main" id="{ADB6E0FE-D7D7-F6C8-1C85-D43FCDAA72CA}"/>
              </a:ext>
            </a:extLst>
          </p:cNvPr>
          <p:cNvSpPr>
            <a:spLocks noGrp="1"/>
          </p:cNvSpPr>
          <p:nvPr>
            <p:ph type="title"/>
          </p:nvPr>
        </p:nvSpPr>
        <p:spPr>
          <a:xfrm>
            <a:off x="838199" y="118228"/>
            <a:ext cx="4600074" cy="1325563"/>
          </a:xfrm>
        </p:spPr>
        <p:txBody>
          <a:bodyPr/>
          <a:lstStyle/>
          <a:p>
            <a:r>
              <a:rPr lang="en-US" dirty="0"/>
              <a:t>Syphilis Serology Timeline</a:t>
            </a:r>
          </a:p>
        </p:txBody>
      </p:sp>
      <p:sp>
        <p:nvSpPr>
          <p:cNvPr id="4" name="Content Placeholder 3">
            <a:extLst>
              <a:ext uri="{FF2B5EF4-FFF2-40B4-BE49-F238E27FC236}">
                <a16:creationId xmlns:a16="http://schemas.microsoft.com/office/drawing/2014/main" id="{53EF42E8-4084-AD61-69DA-745FAAC13237}"/>
              </a:ext>
            </a:extLst>
          </p:cNvPr>
          <p:cNvSpPr>
            <a:spLocks noGrp="1"/>
          </p:cNvSpPr>
          <p:nvPr>
            <p:ph idx="1"/>
          </p:nvPr>
        </p:nvSpPr>
        <p:spPr>
          <a:xfrm>
            <a:off x="304801" y="1658471"/>
            <a:ext cx="4666818" cy="4518492"/>
          </a:xfrm>
        </p:spPr>
        <p:txBody>
          <a:bodyPr>
            <a:normAutofit fontScale="85000" lnSpcReduction="10000"/>
          </a:bodyPr>
          <a:lstStyle/>
          <a:p>
            <a:pPr>
              <a:lnSpc>
                <a:spcPct val="120000"/>
              </a:lnSpc>
            </a:pPr>
            <a:r>
              <a:rPr lang="en-US" b="1" dirty="0">
                <a:solidFill>
                  <a:schemeClr val="tx1">
                    <a:lumMod val="75000"/>
                    <a:lumOff val="25000"/>
                  </a:schemeClr>
                </a:solidFill>
              </a:rPr>
              <a:t>Treponemal tests </a:t>
            </a:r>
            <a:r>
              <a:rPr lang="en-US" dirty="0"/>
              <a:t>(e.g., EIA, CIA, TPA, TPPA, FTA-Abs) usually stay positive forever</a:t>
            </a:r>
          </a:p>
          <a:p>
            <a:pPr lvl="1">
              <a:lnSpc>
                <a:spcPct val="120000"/>
              </a:lnSpc>
              <a:spcBef>
                <a:spcPts val="600"/>
              </a:spcBef>
            </a:pPr>
            <a:r>
              <a:rPr lang="en-US" dirty="0"/>
              <a:t>Used to identify a history of syphilis</a:t>
            </a:r>
          </a:p>
          <a:p>
            <a:pPr>
              <a:lnSpc>
                <a:spcPct val="120000"/>
              </a:lnSpc>
            </a:pPr>
            <a:r>
              <a:rPr lang="en-US" b="1" dirty="0">
                <a:solidFill>
                  <a:schemeClr val="tx1">
                    <a:lumMod val="75000"/>
                    <a:lumOff val="25000"/>
                  </a:schemeClr>
                </a:solidFill>
              </a:rPr>
              <a:t>Non-treponemal tests</a:t>
            </a:r>
            <a:r>
              <a:rPr lang="en-US" b="1" dirty="0"/>
              <a:t> </a:t>
            </a:r>
            <a:r>
              <a:rPr lang="en-US" dirty="0"/>
              <a:t>(e.g., Rapid Plasma Regain = RPR or Venereal Disease Research </a:t>
            </a:r>
            <a:r>
              <a:rPr lang="en-US" dirty="0" err="1"/>
              <a:t>Labrotory</a:t>
            </a:r>
            <a:r>
              <a:rPr lang="en-US" dirty="0"/>
              <a:t> = VDRL) decrease after treatment or over time</a:t>
            </a:r>
          </a:p>
          <a:p>
            <a:pPr lvl="1">
              <a:lnSpc>
                <a:spcPct val="120000"/>
              </a:lnSpc>
              <a:spcBef>
                <a:spcPts val="600"/>
              </a:spcBef>
            </a:pPr>
            <a:r>
              <a:rPr lang="en-US" dirty="0"/>
              <a:t>Used to identify active infection and treatment success</a:t>
            </a:r>
          </a:p>
        </p:txBody>
      </p:sp>
      <p:pic>
        <p:nvPicPr>
          <p:cNvPr id="2" name="Picture 1">
            <a:extLst>
              <a:ext uri="{FF2B5EF4-FFF2-40B4-BE49-F238E27FC236}">
                <a16:creationId xmlns:a16="http://schemas.microsoft.com/office/drawing/2014/main" id="{63B9D484-2370-9D07-2E0F-6237C43DFD4C}"/>
              </a:ext>
            </a:extLst>
          </p:cNvPr>
          <p:cNvPicPr>
            <a:picLocks noChangeAspect="1"/>
          </p:cNvPicPr>
          <p:nvPr/>
        </p:nvPicPr>
        <p:blipFill>
          <a:blip r:embed="rId4"/>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E7B0ECEB-25D0-D8F9-7CE2-6249B6E79F54}"/>
              </a:ext>
            </a:extLst>
          </p:cNvPr>
          <p:cNvPicPr>
            <a:picLocks noChangeAspect="1"/>
          </p:cNvPicPr>
          <p:nvPr/>
        </p:nvPicPr>
        <p:blipFill>
          <a:blip r:embed="rId5"/>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50028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117A-5723-A1D7-F5B1-CA57E40B7506}"/>
              </a:ext>
            </a:extLst>
          </p:cNvPr>
          <p:cNvSpPr>
            <a:spLocks noGrp="1"/>
          </p:cNvSpPr>
          <p:nvPr>
            <p:ph type="title"/>
          </p:nvPr>
        </p:nvSpPr>
        <p:spPr/>
        <p:txBody>
          <a:bodyPr/>
          <a:lstStyle/>
          <a:p>
            <a:r>
              <a:rPr lang="en-US" dirty="0"/>
              <a:t>Traditional screening algorithm</a:t>
            </a:r>
          </a:p>
        </p:txBody>
      </p:sp>
      <p:sp>
        <p:nvSpPr>
          <p:cNvPr id="3" name="Content Placeholder 2">
            <a:extLst>
              <a:ext uri="{FF2B5EF4-FFF2-40B4-BE49-F238E27FC236}">
                <a16:creationId xmlns:a16="http://schemas.microsoft.com/office/drawing/2014/main" id="{F3F53094-8121-0B13-B93B-8898C1C3C7DD}"/>
              </a:ext>
            </a:extLst>
          </p:cNvPr>
          <p:cNvSpPr>
            <a:spLocks noGrp="1"/>
          </p:cNvSpPr>
          <p:nvPr>
            <p:ph idx="1"/>
          </p:nvPr>
        </p:nvSpPr>
        <p:spPr>
          <a:xfrm>
            <a:off x="838200" y="5191125"/>
            <a:ext cx="10592224" cy="985837"/>
          </a:xfrm>
        </p:spPr>
        <p:txBody>
          <a:bodyPr/>
          <a:lstStyle/>
          <a:p>
            <a:r>
              <a:rPr lang="en-US" dirty="0"/>
              <a:t>Early primary syphilis and late untreated syphilis are possible if RPR/VDRL are nonreactive.</a:t>
            </a:r>
          </a:p>
        </p:txBody>
      </p:sp>
      <p:pic>
        <p:nvPicPr>
          <p:cNvPr id="4" name="Picture 3">
            <a:extLst>
              <a:ext uri="{FF2B5EF4-FFF2-40B4-BE49-F238E27FC236}">
                <a16:creationId xmlns:a16="http://schemas.microsoft.com/office/drawing/2014/main" id="{D3F3594F-2FA9-9646-3C63-C4DEF61F5E44}"/>
              </a:ext>
            </a:extLst>
          </p:cNvPr>
          <p:cNvPicPr>
            <a:picLocks noChangeAspect="1"/>
          </p:cNvPicPr>
          <p:nvPr/>
        </p:nvPicPr>
        <p:blipFill>
          <a:blip r:embed="rId2"/>
          <a:stretch>
            <a:fillRect/>
          </a:stretch>
        </p:blipFill>
        <p:spPr>
          <a:xfrm>
            <a:off x="3267951" y="6188189"/>
            <a:ext cx="2300642" cy="669811"/>
          </a:xfrm>
          <a:prstGeom prst="rect">
            <a:avLst/>
          </a:prstGeom>
        </p:spPr>
      </p:pic>
      <p:pic>
        <p:nvPicPr>
          <p:cNvPr id="5" name="Picture 4">
            <a:extLst>
              <a:ext uri="{FF2B5EF4-FFF2-40B4-BE49-F238E27FC236}">
                <a16:creationId xmlns:a16="http://schemas.microsoft.com/office/drawing/2014/main" id="{39F8D060-BDE6-F2C8-647E-BF2D81F72536}"/>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7" name="Picture 6">
            <a:extLst>
              <a:ext uri="{FF2B5EF4-FFF2-40B4-BE49-F238E27FC236}">
                <a16:creationId xmlns:a16="http://schemas.microsoft.com/office/drawing/2014/main" id="{146333FF-C96D-F501-EA40-BBF28F1595EF}"/>
              </a:ext>
            </a:extLst>
          </p:cNvPr>
          <p:cNvPicPr>
            <a:picLocks noChangeAspect="1"/>
          </p:cNvPicPr>
          <p:nvPr/>
        </p:nvPicPr>
        <p:blipFill>
          <a:blip r:embed="rId4"/>
          <a:stretch>
            <a:fillRect/>
          </a:stretch>
        </p:blipFill>
        <p:spPr>
          <a:xfrm>
            <a:off x="744071" y="1874634"/>
            <a:ext cx="10802470" cy="3257550"/>
          </a:xfrm>
          <a:prstGeom prst="rect">
            <a:avLst/>
          </a:prstGeom>
        </p:spPr>
      </p:pic>
    </p:spTree>
    <p:extLst>
      <p:ext uri="{BB962C8B-B14F-4D97-AF65-F5344CB8AC3E}">
        <p14:creationId xmlns:p14="http://schemas.microsoft.com/office/powerpoint/2010/main" val="12815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A35D-DA9E-1AE6-1252-AD8E850A4F5D}"/>
              </a:ext>
            </a:extLst>
          </p:cNvPr>
          <p:cNvSpPr>
            <a:spLocks noGrp="1"/>
          </p:cNvSpPr>
          <p:nvPr>
            <p:ph type="title"/>
          </p:nvPr>
        </p:nvSpPr>
        <p:spPr/>
        <p:txBody>
          <a:bodyPr/>
          <a:lstStyle/>
          <a:p>
            <a:r>
              <a:rPr lang="en-US" dirty="0"/>
              <a:t>Reverse screening algorithm</a:t>
            </a:r>
          </a:p>
        </p:txBody>
      </p:sp>
      <p:pic>
        <p:nvPicPr>
          <p:cNvPr id="4" name="Picture 3">
            <a:extLst>
              <a:ext uri="{FF2B5EF4-FFF2-40B4-BE49-F238E27FC236}">
                <a16:creationId xmlns:a16="http://schemas.microsoft.com/office/drawing/2014/main" id="{BA009437-4CEA-8A78-669D-8A731789D7A3}"/>
              </a:ext>
            </a:extLst>
          </p:cNvPr>
          <p:cNvPicPr>
            <a:picLocks noChangeAspect="1"/>
          </p:cNvPicPr>
          <p:nvPr/>
        </p:nvPicPr>
        <p:blipFill>
          <a:blip r:embed="rId2"/>
          <a:stretch>
            <a:fillRect/>
          </a:stretch>
        </p:blipFill>
        <p:spPr>
          <a:xfrm>
            <a:off x="3267951" y="6188189"/>
            <a:ext cx="2300642" cy="669811"/>
          </a:xfrm>
          <a:prstGeom prst="rect">
            <a:avLst/>
          </a:prstGeom>
        </p:spPr>
      </p:pic>
      <p:pic>
        <p:nvPicPr>
          <p:cNvPr id="5" name="Picture 4">
            <a:extLst>
              <a:ext uri="{FF2B5EF4-FFF2-40B4-BE49-F238E27FC236}">
                <a16:creationId xmlns:a16="http://schemas.microsoft.com/office/drawing/2014/main" id="{C608D371-05DC-8E65-4470-7ADCA2CB537D}"/>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7" name="Picture 6">
            <a:extLst>
              <a:ext uri="{FF2B5EF4-FFF2-40B4-BE49-F238E27FC236}">
                <a16:creationId xmlns:a16="http://schemas.microsoft.com/office/drawing/2014/main" id="{D3C87BAA-CC92-029A-6CD1-950400A2BBCC}"/>
              </a:ext>
            </a:extLst>
          </p:cNvPr>
          <p:cNvPicPr>
            <a:picLocks noChangeAspect="1"/>
          </p:cNvPicPr>
          <p:nvPr/>
        </p:nvPicPr>
        <p:blipFill>
          <a:blip r:embed="rId4"/>
          <a:stretch>
            <a:fillRect/>
          </a:stretch>
        </p:blipFill>
        <p:spPr>
          <a:xfrm>
            <a:off x="838200" y="1487373"/>
            <a:ext cx="10742418" cy="4484801"/>
          </a:xfrm>
          <a:prstGeom prst="rect">
            <a:avLst/>
          </a:prstGeom>
        </p:spPr>
      </p:pic>
      <p:sp>
        <p:nvSpPr>
          <p:cNvPr id="3" name="Content Placeholder 2">
            <a:extLst>
              <a:ext uri="{FF2B5EF4-FFF2-40B4-BE49-F238E27FC236}">
                <a16:creationId xmlns:a16="http://schemas.microsoft.com/office/drawing/2014/main" id="{AC05F814-BD08-B40C-016A-2672F07EFEE1}"/>
              </a:ext>
            </a:extLst>
          </p:cNvPr>
          <p:cNvSpPr>
            <a:spLocks noGrp="1"/>
          </p:cNvSpPr>
          <p:nvPr>
            <p:ph idx="1"/>
          </p:nvPr>
        </p:nvSpPr>
        <p:spPr>
          <a:xfrm>
            <a:off x="838200" y="4943474"/>
            <a:ext cx="8562975" cy="1136707"/>
          </a:xfrm>
          <a:solidFill>
            <a:schemeClr val="bg1"/>
          </a:solidFill>
        </p:spPr>
        <p:txBody>
          <a:bodyPr>
            <a:normAutofit/>
          </a:bodyPr>
          <a:lstStyle/>
          <a:p>
            <a:r>
              <a:rPr lang="en-US" dirty="0"/>
              <a:t>Early primary syphilis and late untreated syphilis are possible if EIA/CIA and/or RPR/VDRL are nonreactive.</a:t>
            </a:r>
          </a:p>
        </p:txBody>
      </p:sp>
    </p:spTree>
    <p:extLst>
      <p:ext uri="{BB962C8B-B14F-4D97-AF65-F5344CB8AC3E}">
        <p14:creationId xmlns:p14="http://schemas.microsoft.com/office/powerpoint/2010/main" val="871112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673D-569E-B6AE-C7ED-9816C3571F3E}"/>
              </a:ext>
            </a:extLst>
          </p:cNvPr>
          <p:cNvSpPr>
            <a:spLocks noGrp="1"/>
          </p:cNvSpPr>
          <p:nvPr>
            <p:ph type="title"/>
          </p:nvPr>
        </p:nvSpPr>
        <p:spPr/>
        <p:txBody>
          <a:bodyPr/>
          <a:lstStyle/>
          <a:p>
            <a:r>
              <a:rPr lang="en-US" dirty="0"/>
              <a:t>Vertical transmission of syphilis</a:t>
            </a:r>
          </a:p>
        </p:txBody>
      </p:sp>
      <p:pic>
        <p:nvPicPr>
          <p:cNvPr id="5" name="Picture 4">
            <a:extLst>
              <a:ext uri="{FF2B5EF4-FFF2-40B4-BE49-F238E27FC236}">
                <a16:creationId xmlns:a16="http://schemas.microsoft.com/office/drawing/2014/main" id="{58FA6D11-D3CC-F8EC-6A96-FEB94E61234F}"/>
              </a:ext>
            </a:extLst>
          </p:cNvPr>
          <p:cNvPicPr>
            <a:picLocks noChangeAspect="1"/>
          </p:cNvPicPr>
          <p:nvPr/>
        </p:nvPicPr>
        <p:blipFill>
          <a:blip r:embed="rId2"/>
          <a:stretch>
            <a:fillRect/>
          </a:stretch>
        </p:blipFill>
        <p:spPr>
          <a:xfrm>
            <a:off x="2200939" y="6294845"/>
            <a:ext cx="853237" cy="508311"/>
          </a:xfrm>
          <a:prstGeom prst="rect">
            <a:avLst/>
          </a:prstGeom>
        </p:spPr>
      </p:pic>
      <p:grpSp>
        <p:nvGrpSpPr>
          <p:cNvPr id="8" name="Group 7">
            <a:extLst>
              <a:ext uri="{FF2B5EF4-FFF2-40B4-BE49-F238E27FC236}">
                <a16:creationId xmlns:a16="http://schemas.microsoft.com/office/drawing/2014/main" id="{0FDF725D-8E89-9A4E-CCA3-ED1C7242E754}"/>
              </a:ext>
            </a:extLst>
          </p:cNvPr>
          <p:cNvGrpSpPr/>
          <p:nvPr/>
        </p:nvGrpSpPr>
        <p:grpSpPr>
          <a:xfrm>
            <a:off x="5811520" y="2058237"/>
            <a:ext cx="6380480" cy="3290642"/>
            <a:chOff x="5909750" y="2098334"/>
            <a:chExt cx="6063456" cy="3068978"/>
          </a:xfrm>
        </p:grpSpPr>
        <p:pic>
          <p:nvPicPr>
            <p:cNvPr id="4" name="Picture 4" descr="Related image">
              <a:hlinkClick r:id="rId3"/>
              <a:extLst>
                <a:ext uri="{FF2B5EF4-FFF2-40B4-BE49-F238E27FC236}">
                  <a16:creationId xmlns:a16="http://schemas.microsoft.com/office/drawing/2014/main" id="{603A16DF-44D6-14B7-9BC4-2526BA00E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819" b="17752"/>
            <a:stretch>
              <a:fillRect/>
            </a:stretch>
          </p:blipFill>
          <p:spPr>
            <a:xfrm>
              <a:off x="5909750" y="2098334"/>
              <a:ext cx="6063456" cy="3068978"/>
            </a:xfrm>
            <a:prstGeom prst="rect">
              <a:avLst/>
            </a:prstGeom>
          </p:spPr>
        </p:pic>
        <p:sp>
          <p:nvSpPr>
            <p:cNvPr id="6" name="Rectangle 5">
              <a:extLst>
                <a:ext uri="{FF2B5EF4-FFF2-40B4-BE49-F238E27FC236}">
                  <a16:creationId xmlns:a16="http://schemas.microsoft.com/office/drawing/2014/main" id="{5F3CEB01-DB6D-E182-BC3A-0583A98B0415}"/>
                </a:ext>
              </a:extLst>
            </p:cNvPr>
            <p:cNvSpPr/>
            <p:nvPr/>
          </p:nvSpPr>
          <p:spPr>
            <a:xfrm>
              <a:off x="7187609" y="2098334"/>
              <a:ext cx="3596348" cy="2473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EF61A48-B12B-C57F-7CA3-3384A90D4BE1}"/>
              </a:ext>
            </a:extLst>
          </p:cNvPr>
          <p:cNvSpPr txBox="1"/>
          <p:nvPr/>
        </p:nvSpPr>
        <p:spPr>
          <a:xfrm>
            <a:off x="9973060" y="5225768"/>
            <a:ext cx="3101610" cy="246221"/>
          </a:xfrm>
          <a:prstGeom prst="rect">
            <a:avLst/>
          </a:prstGeom>
          <a:noFill/>
        </p:spPr>
        <p:txBody>
          <a:bodyPr wrap="square" rtlCol="0">
            <a:spAutoFit/>
          </a:bodyPr>
          <a:lstStyle/>
          <a:p>
            <a:r>
              <a:rPr lang="en-US" sz="1000" dirty="0"/>
              <a:t>Attribution: McGraw Hill Companies.</a:t>
            </a:r>
          </a:p>
        </p:txBody>
      </p:sp>
      <p:sp>
        <p:nvSpPr>
          <p:cNvPr id="3" name="Content Placeholder 2">
            <a:extLst>
              <a:ext uri="{FF2B5EF4-FFF2-40B4-BE49-F238E27FC236}">
                <a16:creationId xmlns:a16="http://schemas.microsoft.com/office/drawing/2014/main" id="{3EE27D8B-81DD-871A-695D-AB053A540C54}"/>
              </a:ext>
            </a:extLst>
          </p:cNvPr>
          <p:cNvSpPr>
            <a:spLocks noGrp="1"/>
          </p:cNvSpPr>
          <p:nvPr>
            <p:ph idx="1"/>
          </p:nvPr>
        </p:nvSpPr>
        <p:spPr>
          <a:xfrm>
            <a:off x="838201" y="1690688"/>
            <a:ext cx="5257800" cy="4604157"/>
          </a:xfrm>
        </p:spPr>
        <p:txBody>
          <a:bodyPr/>
          <a:lstStyle/>
          <a:p>
            <a:r>
              <a:rPr lang="en-US" b="1" dirty="0">
                <a:solidFill>
                  <a:schemeClr val="tx1">
                    <a:lumMod val="75000"/>
                    <a:lumOff val="25000"/>
                  </a:schemeClr>
                </a:solidFill>
              </a:rPr>
              <a:t>Transplacental transmission </a:t>
            </a:r>
          </a:p>
          <a:p>
            <a:pPr lvl="1"/>
            <a:r>
              <a:rPr lang="en-US" dirty="0"/>
              <a:t>Rarely via contact of infectious lesions at birth</a:t>
            </a:r>
          </a:p>
          <a:p>
            <a:r>
              <a:rPr lang="en-US" dirty="0"/>
              <a:t>Associated with…</a:t>
            </a:r>
          </a:p>
          <a:p>
            <a:pPr lvl="1"/>
            <a:r>
              <a:rPr lang="en-US" dirty="0"/>
              <a:t>Earlier maternal </a:t>
            </a:r>
            <a:r>
              <a:rPr lang="en-US" b="1" dirty="0">
                <a:solidFill>
                  <a:schemeClr val="tx1">
                    <a:lumMod val="75000"/>
                    <a:lumOff val="25000"/>
                  </a:schemeClr>
                </a:solidFill>
              </a:rPr>
              <a:t>stage</a:t>
            </a:r>
            <a:r>
              <a:rPr lang="en-US" dirty="0"/>
              <a:t> of disease </a:t>
            </a:r>
          </a:p>
          <a:p>
            <a:pPr lvl="1"/>
            <a:r>
              <a:rPr lang="en-US" dirty="0"/>
              <a:t>High maternal disease </a:t>
            </a:r>
            <a:r>
              <a:rPr lang="en-US" b="1" dirty="0">
                <a:solidFill>
                  <a:schemeClr val="tx1">
                    <a:lumMod val="75000"/>
                    <a:lumOff val="25000"/>
                  </a:schemeClr>
                </a:solidFill>
              </a:rPr>
              <a:t>titers</a:t>
            </a:r>
            <a:r>
              <a:rPr lang="en-US" dirty="0"/>
              <a:t> (VDRL, RPR)</a:t>
            </a:r>
          </a:p>
        </p:txBody>
      </p:sp>
      <p:pic>
        <p:nvPicPr>
          <p:cNvPr id="9" name="Picture 8">
            <a:extLst>
              <a:ext uri="{FF2B5EF4-FFF2-40B4-BE49-F238E27FC236}">
                <a16:creationId xmlns:a16="http://schemas.microsoft.com/office/drawing/2014/main" id="{DA022590-35D8-3B02-658E-395A8770CC2E}"/>
              </a:ext>
            </a:extLst>
          </p:cNvPr>
          <p:cNvPicPr>
            <a:picLocks noChangeAspect="1"/>
          </p:cNvPicPr>
          <p:nvPr/>
        </p:nvPicPr>
        <p:blipFill>
          <a:blip r:embed="rId5"/>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265932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2876-1DD5-C596-7903-69831FEEA530}"/>
              </a:ext>
            </a:extLst>
          </p:cNvPr>
          <p:cNvSpPr>
            <a:spLocks noGrp="1"/>
          </p:cNvSpPr>
          <p:nvPr>
            <p:ph type="title"/>
          </p:nvPr>
        </p:nvSpPr>
        <p:spPr/>
        <p:txBody>
          <a:bodyPr/>
          <a:lstStyle/>
          <a:p>
            <a:r>
              <a:rPr lang="en-US" dirty="0"/>
              <a:t>How Does </a:t>
            </a:r>
            <a:r>
              <a:rPr lang="en-US" i="1" dirty="0"/>
              <a:t>T. pallidum </a:t>
            </a:r>
            <a:r>
              <a:rPr lang="en-US" dirty="0"/>
              <a:t>Affect the Fetus?</a:t>
            </a:r>
          </a:p>
        </p:txBody>
      </p:sp>
      <p:sp>
        <p:nvSpPr>
          <p:cNvPr id="3" name="Content Placeholder 2">
            <a:extLst>
              <a:ext uri="{FF2B5EF4-FFF2-40B4-BE49-F238E27FC236}">
                <a16:creationId xmlns:a16="http://schemas.microsoft.com/office/drawing/2014/main" id="{46E7FD0B-86CC-8B49-4CD3-503ABB349164}"/>
              </a:ext>
            </a:extLst>
          </p:cNvPr>
          <p:cNvSpPr>
            <a:spLocks noGrp="1"/>
          </p:cNvSpPr>
          <p:nvPr>
            <p:ph idx="1"/>
          </p:nvPr>
        </p:nvSpPr>
        <p:spPr>
          <a:xfrm>
            <a:off x="838199" y="1690689"/>
            <a:ext cx="10878879" cy="4486274"/>
          </a:xfrm>
        </p:spPr>
        <p:txBody>
          <a:bodyPr>
            <a:normAutofit fontScale="92500" lnSpcReduction="20000"/>
          </a:bodyPr>
          <a:lstStyle/>
          <a:p>
            <a:pPr>
              <a:lnSpc>
                <a:spcPct val="120000"/>
              </a:lnSpc>
            </a:pPr>
            <a:r>
              <a:rPr lang="en-US" dirty="0"/>
              <a:t>It’s complicated…. </a:t>
            </a:r>
          </a:p>
          <a:p>
            <a:pPr lvl="1">
              <a:lnSpc>
                <a:spcPct val="120000"/>
              </a:lnSpc>
              <a:spcBef>
                <a:spcPts val="600"/>
              </a:spcBef>
            </a:pPr>
            <a:r>
              <a:rPr lang="en-US" i="1" dirty="0"/>
              <a:t>T. pallidum </a:t>
            </a:r>
            <a:r>
              <a:rPr lang="en-US" dirty="0"/>
              <a:t>can </a:t>
            </a:r>
            <a:r>
              <a:rPr lang="en-US" b="1" dirty="0">
                <a:solidFill>
                  <a:schemeClr val="tx1">
                    <a:lumMod val="75000"/>
                    <a:lumOff val="25000"/>
                  </a:schemeClr>
                </a:solidFill>
              </a:rPr>
              <a:t>vegetate in fetal tissues until appropriate biological conditions promote virulence and pathogenicity</a:t>
            </a:r>
          </a:p>
          <a:p>
            <a:pPr lvl="2">
              <a:lnSpc>
                <a:spcPct val="120000"/>
              </a:lnSpc>
              <a:spcBef>
                <a:spcPts val="600"/>
              </a:spcBef>
            </a:pPr>
            <a:r>
              <a:rPr lang="en-US" dirty="0"/>
              <a:t>Includes late gestation infections, and post-partum CS cases</a:t>
            </a:r>
          </a:p>
          <a:p>
            <a:pPr lvl="2">
              <a:lnSpc>
                <a:spcPct val="120000"/>
              </a:lnSpc>
              <a:spcBef>
                <a:spcPts val="600"/>
              </a:spcBef>
            </a:pPr>
            <a:r>
              <a:rPr lang="en-US" dirty="0"/>
              <a:t>Contributing to factor to why some neonates are asymptomatic at birth</a:t>
            </a:r>
          </a:p>
          <a:p>
            <a:pPr lvl="2">
              <a:lnSpc>
                <a:spcPct val="120000"/>
              </a:lnSpc>
              <a:spcBef>
                <a:spcPts val="600"/>
              </a:spcBef>
            </a:pPr>
            <a:r>
              <a:rPr lang="en-US" dirty="0"/>
              <a:t>One reason treatment is important even late in pregnancy and in the post-partum period </a:t>
            </a:r>
          </a:p>
          <a:p>
            <a:pPr lvl="1">
              <a:lnSpc>
                <a:spcPct val="120000"/>
              </a:lnSpc>
            </a:pPr>
            <a:r>
              <a:rPr lang="en-US" dirty="0"/>
              <a:t>Hypothesis of </a:t>
            </a:r>
            <a:r>
              <a:rPr lang="en-US" b="1" dirty="0">
                <a:solidFill>
                  <a:schemeClr val="tx1">
                    <a:lumMod val="75000"/>
                    <a:lumOff val="25000"/>
                  </a:schemeClr>
                </a:solidFill>
              </a:rPr>
              <a:t>protective apoptosis of infected cells </a:t>
            </a:r>
            <a:r>
              <a:rPr lang="en-US" dirty="0"/>
              <a:t>at the maternal-fetal interface</a:t>
            </a:r>
          </a:p>
          <a:p>
            <a:pPr lvl="1">
              <a:lnSpc>
                <a:spcPct val="120000"/>
              </a:lnSpc>
            </a:pPr>
            <a:r>
              <a:rPr lang="en-US" b="1" dirty="0">
                <a:solidFill>
                  <a:schemeClr val="tx1">
                    <a:lumMod val="75000"/>
                    <a:lumOff val="25000"/>
                  </a:schemeClr>
                </a:solidFill>
              </a:rPr>
              <a:t>Virulence of </a:t>
            </a:r>
            <a:r>
              <a:rPr lang="en-US" b="1" i="1" dirty="0">
                <a:solidFill>
                  <a:schemeClr val="tx1">
                    <a:lumMod val="75000"/>
                    <a:lumOff val="25000"/>
                  </a:schemeClr>
                </a:solidFill>
              </a:rPr>
              <a:t>T. pallidum </a:t>
            </a:r>
            <a:r>
              <a:rPr lang="en-US" b="1" dirty="0">
                <a:solidFill>
                  <a:schemeClr val="tx1">
                    <a:lumMod val="75000"/>
                    <a:lumOff val="25000"/>
                  </a:schemeClr>
                </a:solidFill>
              </a:rPr>
              <a:t>may be modulated</a:t>
            </a:r>
            <a:r>
              <a:rPr lang="en-US" dirty="0"/>
              <a:t> by maternal immune response, and/or the embryonic/fetal genetic background</a:t>
            </a:r>
          </a:p>
        </p:txBody>
      </p:sp>
      <p:sp>
        <p:nvSpPr>
          <p:cNvPr id="4" name="TextBox 3">
            <a:extLst>
              <a:ext uri="{FF2B5EF4-FFF2-40B4-BE49-F238E27FC236}">
                <a16:creationId xmlns:a16="http://schemas.microsoft.com/office/drawing/2014/main" id="{CBD16F64-30F8-D603-010C-51E38B4C9CA0}"/>
              </a:ext>
            </a:extLst>
          </p:cNvPr>
          <p:cNvSpPr txBox="1"/>
          <p:nvPr/>
        </p:nvSpPr>
        <p:spPr>
          <a:xfrm>
            <a:off x="7804295" y="6581001"/>
            <a:ext cx="4404116" cy="307777"/>
          </a:xfrm>
          <a:prstGeom prst="rect">
            <a:avLst/>
          </a:prstGeom>
          <a:noFill/>
        </p:spPr>
        <p:txBody>
          <a:bodyPr wrap="square" rtlCol="0">
            <a:spAutoFit/>
          </a:bodyPr>
          <a:lstStyle/>
          <a:p>
            <a:pPr algn="r"/>
            <a:r>
              <a:rPr lang="en-US" sz="1400" dirty="0" err="1"/>
              <a:t>Wicher</a:t>
            </a:r>
            <a:r>
              <a:rPr lang="en-US" sz="1400" dirty="0"/>
              <a:t> et al. 2001; Kim et al. 2015; Salyers et al. 2009</a:t>
            </a:r>
          </a:p>
        </p:txBody>
      </p:sp>
      <p:pic>
        <p:nvPicPr>
          <p:cNvPr id="5" name="Picture 4">
            <a:extLst>
              <a:ext uri="{FF2B5EF4-FFF2-40B4-BE49-F238E27FC236}">
                <a16:creationId xmlns:a16="http://schemas.microsoft.com/office/drawing/2014/main" id="{4F06C070-2686-4E3A-7FEE-459F3A49F966}"/>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6" name="Picture 5">
            <a:extLst>
              <a:ext uri="{FF2B5EF4-FFF2-40B4-BE49-F238E27FC236}">
                <a16:creationId xmlns:a16="http://schemas.microsoft.com/office/drawing/2014/main" id="{EE398E63-C672-BC65-5758-0995A6D275EE}"/>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5472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354C-F93E-7D00-8992-85A561B48886}"/>
              </a:ext>
            </a:extLst>
          </p:cNvPr>
          <p:cNvSpPr>
            <a:spLocks noGrp="1"/>
          </p:cNvSpPr>
          <p:nvPr>
            <p:ph type="title"/>
          </p:nvPr>
        </p:nvSpPr>
        <p:spPr/>
        <p:txBody>
          <a:bodyPr/>
          <a:lstStyle/>
          <a:p>
            <a:r>
              <a:rPr lang="en-US" dirty="0"/>
              <a:t>Prenatal Diagnosis of Fetal Infection? </a:t>
            </a:r>
          </a:p>
        </p:txBody>
      </p:sp>
      <p:sp>
        <p:nvSpPr>
          <p:cNvPr id="3" name="Content Placeholder 2">
            <a:extLst>
              <a:ext uri="{FF2B5EF4-FFF2-40B4-BE49-F238E27FC236}">
                <a16:creationId xmlns:a16="http://schemas.microsoft.com/office/drawing/2014/main" id="{9D82861E-7092-4F15-9314-BF4B0CC23E0C}"/>
              </a:ext>
            </a:extLst>
          </p:cNvPr>
          <p:cNvSpPr>
            <a:spLocks noGrp="1"/>
          </p:cNvSpPr>
          <p:nvPr>
            <p:ph idx="1"/>
          </p:nvPr>
        </p:nvSpPr>
        <p:spPr>
          <a:xfrm>
            <a:off x="838199" y="1976283"/>
            <a:ext cx="6413205" cy="4200679"/>
          </a:xfrm>
        </p:spPr>
        <p:txBody>
          <a:bodyPr>
            <a:normAutofit/>
          </a:bodyPr>
          <a:lstStyle/>
          <a:p>
            <a:r>
              <a:rPr lang="en-US" sz="2800" dirty="0"/>
              <a:t>Not routinely done</a:t>
            </a:r>
          </a:p>
          <a:p>
            <a:pPr>
              <a:spcBef>
                <a:spcPts val="2400"/>
              </a:spcBef>
            </a:pPr>
            <a:r>
              <a:rPr lang="en-US" sz="2800" dirty="0"/>
              <a:t>Isolation of T. pallidum from up to 74% of amniotic fluid specimens from pregnancies with early syphilis </a:t>
            </a:r>
          </a:p>
          <a:p>
            <a:pPr>
              <a:spcBef>
                <a:spcPts val="2400"/>
              </a:spcBef>
            </a:pPr>
            <a:r>
              <a:rPr lang="en-US" sz="2800" dirty="0"/>
              <a:t>Suggests organism can traverse fetal membranes, and result in fetal infection</a:t>
            </a:r>
          </a:p>
        </p:txBody>
      </p:sp>
      <p:sp>
        <p:nvSpPr>
          <p:cNvPr id="4" name="TextBox 3">
            <a:extLst>
              <a:ext uri="{FF2B5EF4-FFF2-40B4-BE49-F238E27FC236}">
                <a16:creationId xmlns:a16="http://schemas.microsoft.com/office/drawing/2014/main" id="{6EC34188-12B3-C560-4B8E-3D9BBA8D6FE9}"/>
              </a:ext>
            </a:extLst>
          </p:cNvPr>
          <p:cNvSpPr txBox="1"/>
          <p:nvPr/>
        </p:nvSpPr>
        <p:spPr>
          <a:xfrm>
            <a:off x="7589222" y="6550223"/>
            <a:ext cx="4648664" cy="307777"/>
          </a:xfrm>
          <a:prstGeom prst="rect">
            <a:avLst/>
          </a:prstGeom>
          <a:noFill/>
        </p:spPr>
        <p:txBody>
          <a:bodyPr wrap="square" rtlCol="0">
            <a:spAutoFit/>
          </a:bodyPr>
          <a:lstStyle/>
          <a:p>
            <a:pPr algn="r"/>
            <a:r>
              <a:rPr lang="en-US" sz="1400" dirty="0"/>
              <a:t>Wendel et al. 1991; Nathan et al. 1993; Hollier et al. 2001</a:t>
            </a:r>
          </a:p>
        </p:txBody>
      </p:sp>
      <p:pic>
        <p:nvPicPr>
          <p:cNvPr id="6" name="Picture 5">
            <a:extLst>
              <a:ext uri="{FF2B5EF4-FFF2-40B4-BE49-F238E27FC236}">
                <a16:creationId xmlns:a16="http://schemas.microsoft.com/office/drawing/2014/main" id="{87FA2CC5-3D12-EE03-00E9-28EDD0BE3341}"/>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2050" name="Picture 2" descr="Pregnancy - Amniocentesis Amniocentesis, in which a sample of amniotic fluid is removed and tested to detect fetal age and sex, chromosome abnormalities (a chart of normal female chromosomes is shown), neural tube defects, inherited diseases, and fetal Rh factor sensitization. Risks include infection, membrane rupture, fetal injury, and premature labor. amniocentesis stock illustrations">
            <a:extLst>
              <a:ext uri="{FF2B5EF4-FFF2-40B4-BE49-F238E27FC236}">
                <a16:creationId xmlns:a16="http://schemas.microsoft.com/office/drawing/2014/main" id="{E0CE492B-B688-633C-8DAF-C52B4BA19E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60" t="10416"/>
          <a:stretch/>
        </p:blipFill>
        <p:spPr bwMode="auto">
          <a:xfrm>
            <a:off x="7251405" y="1601002"/>
            <a:ext cx="4476307" cy="459894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D757198-E123-1363-0560-CC651A5B4F60}"/>
              </a:ext>
            </a:extLst>
          </p:cNvPr>
          <p:cNvSpPr/>
          <p:nvPr/>
        </p:nvSpPr>
        <p:spPr>
          <a:xfrm>
            <a:off x="7176977" y="1507891"/>
            <a:ext cx="1612681" cy="1325563"/>
          </a:xfrm>
          <a:prstGeom prst="rect">
            <a:avLst/>
          </a:prstGeom>
          <a:solidFill>
            <a:srgbClr val="FDFDFD"/>
          </a:solidFill>
          <a:ln>
            <a:solidFill>
              <a:srgbClr val="FDFD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EAB679-B9F2-F837-AEB0-293C91D98D53}"/>
              </a:ext>
            </a:extLst>
          </p:cNvPr>
          <p:cNvSpPr txBox="1"/>
          <p:nvPr/>
        </p:nvSpPr>
        <p:spPr>
          <a:xfrm>
            <a:off x="9893178" y="6117761"/>
            <a:ext cx="2517052" cy="307777"/>
          </a:xfrm>
          <a:prstGeom prst="rect">
            <a:avLst/>
          </a:prstGeom>
          <a:noFill/>
        </p:spPr>
        <p:txBody>
          <a:bodyPr wrap="square" rtlCol="0">
            <a:spAutoFit/>
          </a:bodyPr>
          <a:lstStyle/>
          <a:p>
            <a:r>
              <a:rPr lang="en-US" sz="1400" dirty="0"/>
              <a:t>Attribution: iStock Images.</a:t>
            </a:r>
          </a:p>
        </p:txBody>
      </p:sp>
      <p:pic>
        <p:nvPicPr>
          <p:cNvPr id="5" name="Picture 4">
            <a:extLst>
              <a:ext uri="{FF2B5EF4-FFF2-40B4-BE49-F238E27FC236}">
                <a16:creationId xmlns:a16="http://schemas.microsoft.com/office/drawing/2014/main" id="{A6F4A618-939B-1DE0-3446-D8D606784E0F}"/>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3891713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4D77-2B3A-ABE5-3663-283370CCB1EA}"/>
              </a:ext>
            </a:extLst>
          </p:cNvPr>
          <p:cNvSpPr>
            <a:spLocks noGrp="1"/>
          </p:cNvSpPr>
          <p:nvPr>
            <p:ph type="title"/>
          </p:nvPr>
        </p:nvSpPr>
        <p:spPr/>
        <p:txBody>
          <a:bodyPr/>
          <a:lstStyle/>
          <a:p>
            <a:r>
              <a:rPr lang="en-US" dirty="0"/>
              <a:t>Sonography and CS</a:t>
            </a:r>
          </a:p>
        </p:txBody>
      </p:sp>
      <p:pic>
        <p:nvPicPr>
          <p:cNvPr id="5" name="Picture 4">
            <a:extLst>
              <a:ext uri="{FF2B5EF4-FFF2-40B4-BE49-F238E27FC236}">
                <a16:creationId xmlns:a16="http://schemas.microsoft.com/office/drawing/2014/main" id="{DA21C480-E191-4073-8AD1-E75783D33EE5}"/>
              </a:ext>
            </a:extLst>
          </p:cNvPr>
          <p:cNvPicPr>
            <a:picLocks noChangeAspect="1"/>
          </p:cNvPicPr>
          <p:nvPr/>
        </p:nvPicPr>
        <p:blipFill>
          <a:blip r:embed="rId3"/>
          <a:stretch>
            <a:fillRect/>
          </a:stretch>
        </p:blipFill>
        <p:spPr>
          <a:xfrm>
            <a:off x="7709946" y="3285149"/>
            <a:ext cx="4166619" cy="3263851"/>
          </a:xfrm>
          <a:prstGeom prst="rect">
            <a:avLst/>
          </a:prstGeom>
        </p:spPr>
      </p:pic>
      <p:pic>
        <p:nvPicPr>
          <p:cNvPr id="6" name="Picture 5">
            <a:extLst>
              <a:ext uri="{FF2B5EF4-FFF2-40B4-BE49-F238E27FC236}">
                <a16:creationId xmlns:a16="http://schemas.microsoft.com/office/drawing/2014/main" id="{099593B9-0FAD-7399-7295-A90AB30CF297}"/>
              </a:ext>
            </a:extLst>
          </p:cNvPr>
          <p:cNvPicPr>
            <a:picLocks noChangeAspect="1"/>
          </p:cNvPicPr>
          <p:nvPr/>
        </p:nvPicPr>
        <p:blipFill>
          <a:blip r:embed="rId4"/>
          <a:stretch>
            <a:fillRect/>
          </a:stretch>
        </p:blipFill>
        <p:spPr>
          <a:xfrm>
            <a:off x="7709946" y="142094"/>
            <a:ext cx="4166619" cy="3097187"/>
          </a:xfrm>
          <a:prstGeom prst="rect">
            <a:avLst/>
          </a:prstGeom>
        </p:spPr>
      </p:pic>
      <p:cxnSp>
        <p:nvCxnSpPr>
          <p:cNvPr id="8" name="Straight Arrow Connector 7">
            <a:extLst>
              <a:ext uri="{FF2B5EF4-FFF2-40B4-BE49-F238E27FC236}">
                <a16:creationId xmlns:a16="http://schemas.microsoft.com/office/drawing/2014/main" id="{7AA31226-14F0-0EEC-F0A2-85CC0F00F78F}"/>
              </a:ext>
            </a:extLst>
          </p:cNvPr>
          <p:cNvCxnSpPr>
            <a:cxnSpLocks/>
          </p:cNvCxnSpPr>
          <p:nvPr/>
        </p:nvCxnSpPr>
        <p:spPr>
          <a:xfrm>
            <a:off x="9131095" y="1431808"/>
            <a:ext cx="278296" cy="99392"/>
          </a:xfrm>
          <a:prstGeom prst="straightConnector1">
            <a:avLst/>
          </a:prstGeom>
          <a:ln w="28575">
            <a:solidFill>
              <a:srgbClr val="EB677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1CB19AE-EDD1-3752-3BF8-30F6D93E2F0B}"/>
              </a:ext>
            </a:extLst>
          </p:cNvPr>
          <p:cNvCxnSpPr>
            <a:cxnSpLocks/>
          </p:cNvCxnSpPr>
          <p:nvPr/>
        </p:nvCxnSpPr>
        <p:spPr>
          <a:xfrm flipV="1">
            <a:off x="9111678" y="1923658"/>
            <a:ext cx="278296" cy="96078"/>
          </a:xfrm>
          <a:prstGeom prst="straightConnector1">
            <a:avLst/>
          </a:prstGeom>
          <a:ln w="28575">
            <a:solidFill>
              <a:srgbClr val="EB677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485BEFC-DEFC-4977-D1D9-667F2BD8A8CA}"/>
              </a:ext>
            </a:extLst>
          </p:cNvPr>
          <p:cNvCxnSpPr>
            <a:cxnSpLocks/>
          </p:cNvCxnSpPr>
          <p:nvPr/>
        </p:nvCxnSpPr>
        <p:spPr>
          <a:xfrm flipH="1">
            <a:off x="10130131" y="1353331"/>
            <a:ext cx="175591" cy="177869"/>
          </a:xfrm>
          <a:prstGeom prst="straightConnector1">
            <a:avLst/>
          </a:prstGeom>
          <a:ln w="28575">
            <a:solidFill>
              <a:srgbClr val="EB677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C2A8AC0-19F5-55E1-B48A-EB8170246D66}"/>
              </a:ext>
            </a:extLst>
          </p:cNvPr>
          <p:cNvCxnSpPr>
            <a:cxnSpLocks/>
          </p:cNvCxnSpPr>
          <p:nvPr/>
        </p:nvCxnSpPr>
        <p:spPr>
          <a:xfrm>
            <a:off x="9890409" y="4349410"/>
            <a:ext cx="69574" cy="258418"/>
          </a:xfrm>
          <a:prstGeom prst="straightConnector1">
            <a:avLst/>
          </a:prstGeom>
          <a:ln w="28575">
            <a:solidFill>
              <a:srgbClr val="EB677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6465191-01AA-5CF1-8F13-CDF5201DF935}"/>
              </a:ext>
            </a:extLst>
          </p:cNvPr>
          <p:cNvSpPr txBox="1"/>
          <p:nvPr/>
        </p:nvSpPr>
        <p:spPr>
          <a:xfrm>
            <a:off x="10403494" y="6549000"/>
            <a:ext cx="1788506" cy="307777"/>
          </a:xfrm>
          <a:prstGeom prst="rect">
            <a:avLst/>
          </a:prstGeom>
          <a:noFill/>
        </p:spPr>
        <p:txBody>
          <a:bodyPr wrap="square" rtlCol="0">
            <a:spAutoFit/>
          </a:bodyPr>
          <a:lstStyle/>
          <a:p>
            <a:pPr algn="r"/>
            <a:r>
              <a:rPr lang="en-US" sz="1400" dirty="0"/>
              <a:t>Johnson et al. 2018</a:t>
            </a:r>
          </a:p>
        </p:txBody>
      </p:sp>
      <p:pic>
        <p:nvPicPr>
          <p:cNvPr id="4" name="Picture 3">
            <a:extLst>
              <a:ext uri="{FF2B5EF4-FFF2-40B4-BE49-F238E27FC236}">
                <a16:creationId xmlns:a16="http://schemas.microsoft.com/office/drawing/2014/main" id="{4C39BBB4-28A0-3639-7518-80C8BD5059C7}"/>
              </a:ext>
            </a:extLst>
          </p:cNvPr>
          <p:cNvPicPr>
            <a:picLocks noChangeAspect="1"/>
          </p:cNvPicPr>
          <p:nvPr/>
        </p:nvPicPr>
        <p:blipFill>
          <a:blip r:embed="rId5"/>
          <a:stretch>
            <a:fillRect/>
          </a:stretch>
        </p:blipFill>
        <p:spPr>
          <a:xfrm>
            <a:off x="2200939" y="6294845"/>
            <a:ext cx="853237" cy="508311"/>
          </a:xfrm>
          <a:prstGeom prst="rect">
            <a:avLst/>
          </a:prstGeom>
        </p:spPr>
      </p:pic>
      <p:pic>
        <p:nvPicPr>
          <p:cNvPr id="7" name="Picture 6">
            <a:extLst>
              <a:ext uri="{FF2B5EF4-FFF2-40B4-BE49-F238E27FC236}">
                <a16:creationId xmlns:a16="http://schemas.microsoft.com/office/drawing/2014/main" id="{C95E189C-C042-F7DB-981F-83BF4550E522}"/>
              </a:ext>
            </a:extLst>
          </p:cNvPr>
          <p:cNvPicPr>
            <a:picLocks noChangeAspect="1"/>
          </p:cNvPicPr>
          <p:nvPr/>
        </p:nvPicPr>
        <p:blipFill>
          <a:blip r:embed="rId6"/>
          <a:stretch>
            <a:fillRect/>
          </a:stretch>
        </p:blipFill>
        <p:spPr>
          <a:xfrm>
            <a:off x="3267951" y="6188189"/>
            <a:ext cx="2300642" cy="669811"/>
          </a:xfrm>
          <a:prstGeom prst="rect">
            <a:avLst/>
          </a:prstGeom>
        </p:spPr>
      </p:pic>
      <p:sp>
        <p:nvSpPr>
          <p:cNvPr id="13" name="Content Placeholder 2">
            <a:extLst>
              <a:ext uri="{FF2B5EF4-FFF2-40B4-BE49-F238E27FC236}">
                <a16:creationId xmlns:a16="http://schemas.microsoft.com/office/drawing/2014/main" id="{13E922DC-95CE-4B0F-4F79-4A2ABF009EC0}"/>
              </a:ext>
            </a:extLst>
          </p:cNvPr>
          <p:cNvSpPr txBox="1">
            <a:spLocks/>
          </p:cNvSpPr>
          <p:nvPr/>
        </p:nvSpPr>
        <p:spPr>
          <a:xfrm>
            <a:off x="838200" y="1465902"/>
            <a:ext cx="6905079" cy="4656507"/>
          </a:xfrm>
          <a:prstGeom prst="rect">
            <a:avLst/>
          </a:prstGeom>
        </p:spPr>
        <p:txBody>
          <a:bodyPr vert="horz" lIns="91440" tIns="45720" rIns="91440" bIns="45720" rtlCol="0">
            <a:noAutofit/>
          </a:bodyPr>
          <a:lstStyle>
            <a:lvl1pPr marL="2286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300" dirty="0"/>
              <a:t>Only </a:t>
            </a:r>
            <a:r>
              <a:rPr lang="en-US" sz="2300" b="1" dirty="0">
                <a:solidFill>
                  <a:schemeClr val="tx1">
                    <a:lumMod val="75000"/>
                    <a:lumOff val="25000"/>
                  </a:schemeClr>
                </a:solidFill>
              </a:rPr>
              <a:t>needed if syphilis diagnosis in pregnancy is after 20 weeks gestation</a:t>
            </a:r>
            <a:r>
              <a:rPr lang="en-US" sz="2300" dirty="0"/>
              <a:t>. Getting ultrasound should not delay treatment.</a:t>
            </a:r>
          </a:p>
          <a:p>
            <a:pPr marL="0" indent="0">
              <a:lnSpc>
                <a:spcPct val="100000"/>
              </a:lnSpc>
              <a:buFont typeface="Arial" panose="020B0604020202020204" pitchFamily="34" charset="0"/>
              <a:buNone/>
            </a:pPr>
            <a:endParaRPr lang="en-US" sz="2300" dirty="0"/>
          </a:p>
          <a:p>
            <a:pPr>
              <a:lnSpc>
                <a:spcPct val="100000"/>
              </a:lnSpc>
              <a:spcBef>
                <a:spcPts val="600"/>
              </a:spcBef>
            </a:pPr>
            <a:r>
              <a:rPr lang="en-US" sz="2300" dirty="0"/>
              <a:t>Sonographic signs: hepatomegaly, thickened placenta, non-immune hydrops &amp; ascites (image 1), fetal anemia, long bone abnormalities (image 2)</a:t>
            </a:r>
          </a:p>
          <a:p>
            <a:pPr marL="0" indent="0">
              <a:lnSpc>
                <a:spcPct val="100000"/>
              </a:lnSpc>
              <a:spcBef>
                <a:spcPts val="600"/>
              </a:spcBef>
              <a:buFont typeface="Arial" panose="020B0604020202020204" pitchFamily="34" charset="0"/>
              <a:buNone/>
            </a:pPr>
            <a:endParaRPr lang="en-US" sz="2300" dirty="0"/>
          </a:p>
          <a:p>
            <a:pPr>
              <a:lnSpc>
                <a:spcPct val="100000"/>
              </a:lnSpc>
              <a:spcBef>
                <a:spcPts val="600"/>
              </a:spcBef>
            </a:pPr>
            <a:r>
              <a:rPr lang="en-US" sz="2300" dirty="0"/>
              <a:t>Cases accompanied by these signs should be managed in consultation with obstetric specialists. No specific regimens. </a:t>
            </a:r>
          </a:p>
        </p:txBody>
      </p:sp>
    </p:spTree>
    <p:extLst>
      <p:ext uri="{BB962C8B-B14F-4D97-AF65-F5344CB8AC3E}">
        <p14:creationId xmlns:p14="http://schemas.microsoft.com/office/powerpoint/2010/main" val="388308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663F9-A37B-E6C1-1CC3-62FD8A3461DC}"/>
              </a:ext>
            </a:extLst>
          </p:cNvPr>
          <p:cNvSpPr>
            <a:spLocks noGrp="1"/>
          </p:cNvSpPr>
          <p:nvPr>
            <p:ph type="title"/>
          </p:nvPr>
        </p:nvSpPr>
        <p:spPr/>
        <p:txBody>
          <a:bodyPr>
            <a:normAutofit/>
          </a:bodyPr>
          <a:lstStyle/>
          <a:p>
            <a:r>
              <a:rPr lang="en-US" sz="4800" dirty="0"/>
              <a:t>Use of Trade/Brand Names</a:t>
            </a:r>
          </a:p>
        </p:txBody>
      </p:sp>
      <p:sp>
        <p:nvSpPr>
          <p:cNvPr id="3" name="SmartArt Placeholder 2">
            <a:extLst>
              <a:ext uri="{FF2B5EF4-FFF2-40B4-BE49-F238E27FC236}">
                <a16:creationId xmlns:a16="http://schemas.microsoft.com/office/drawing/2014/main" id="{5EAF8667-2515-89BB-2131-3B4A30D3C359}"/>
              </a:ext>
            </a:extLst>
          </p:cNvPr>
          <p:cNvSpPr>
            <a:spLocks noGrp="1"/>
          </p:cNvSpPr>
          <p:nvPr>
            <p:ph type="dgm" sz="quarter" idx="10"/>
          </p:nvPr>
        </p:nvSpPr>
        <p:spPr/>
        <p:txBody>
          <a:bodyPr/>
          <a:lstStyle/>
          <a:p>
            <a:pPr defTabSz="1219140"/>
            <a:r>
              <a:rPr lang="en-US" sz="2400" dirty="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a:t>
            </a:r>
            <a:r>
              <a:rPr lang="en-US" sz="2400" dirty="0">
                <a:ea typeface="Calibri" panose="020F0502020204030204" pitchFamily="34" charset="0"/>
                <a:cs typeface="Times New Roman"/>
              </a:rPr>
              <a:t>4,205,743</a:t>
            </a:r>
            <a:r>
              <a:rPr lang="en-US" sz="2400" dirty="0">
                <a:ea typeface="Calibri" panose="020F0502020204030204" pitchFamily="34" charset="0"/>
                <a:cs typeface="Times New Roman" panose="02020603050405020304" pitchFamily="18" charset="0"/>
              </a:rPr>
              <a:t>, with 0% financed with non-governmental sources. </a:t>
            </a:r>
          </a:p>
          <a:p>
            <a:pPr defTabSz="1219140"/>
            <a:r>
              <a:rPr lang="en-US" sz="2400"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400"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400"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54800BC-858C-1745-A296-F451E142AACE}"/>
              </a:ext>
            </a:extLst>
          </p:cNvPr>
          <p:cNvSpPr>
            <a:spLocks noGrp="1"/>
          </p:cNvSpPr>
          <p:nvPr>
            <p:ph type="sldNum" sz="quarter" idx="4294967295"/>
          </p:nvPr>
        </p:nvSpPr>
        <p:spPr>
          <a:xfrm>
            <a:off x="11264900" y="6176963"/>
            <a:ext cx="927100" cy="544512"/>
          </a:xfrm>
        </p:spPr>
        <p:txBody>
          <a:bodyPr/>
          <a:lstStyle/>
          <a:p>
            <a:fld id="{EA78ABD8-ACF3-48E3-9642-95DD0DB631E0}" type="slidenum">
              <a:rPr lang="en-US" smtClean="0"/>
              <a:pPr/>
              <a:t>3</a:t>
            </a:fld>
            <a:endParaRPr lang="en-US" dirty="0"/>
          </a:p>
        </p:txBody>
      </p:sp>
      <p:pic>
        <p:nvPicPr>
          <p:cNvPr id="6" name="Picture 5">
            <a:extLst>
              <a:ext uri="{FF2B5EF4-FFF2-40B4-BE49-F238E27FC236}">
                <a16:creationId xmlns:a16="http://schemas.microsoft.com/office/drawing/2014/main" id="{C5989B40-382F-2F92-B15A-F65A6EAA5E7B}"/>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7" name="Picture 6">
            <a:extLst>
              <a:ext uri="{FF2B5EF4-FFF2-40B4-BE49-F238E27FC236}">
                <a16:creationId xmlns:a16="http://schemas.microsoft.com/office/drawing/2014/main" id="{07EA981A-5B53-5F31-BCD5-912E78BD0924}"/>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1213931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ea plot showing number of cases of congenital syphilis by vital status and clinical signs and symptoms of infection in the United States from 2018 to 2022.">
            <a:extLst>
              <a:ext uri="{FF2B5EF4-FFF2-40B4-BE49-F238E27FC236}">
                <a16:creationId xmlns:a16="http://schemas.microsoft.com/office/drawing/2014/main" id="{5F30150B-950A-C774-FE09-AF5D0FAEF6DE}"/>
              </a:ext>
            </a:extLst>
          </p:cNvPr>
          <p:cNvPicPr>
            <a:picLocks noGrp="1" noChangeAspect="1"/>
          </p:cNvPicPr>
          <p:nvPr/>
        </p:nvPicPr>
        <p:blipFill>
          <a:blip r:embed="rId3"/>
          <a:stretch>
            <a:fillRect/>
          </a:stretch>
        </p:blipFill>
        <p:spPr bwMode="auto">
          <a:xfrm>
            <a:off x="1034893" y="1527950"/>
            <a:ext cx="10318902" cy="4962136"/>
          </a:xfrm>
          <a:prstGeom prst="rect">
            <a:avLst/>
          </a:prstGeom>
          <a:noFill/>
          <a:ln w="9525">
            <a:noFill/>
            <a:headEnd/>
            <a:tailEnd/>
          </a:ln>
        </p:spPr>
      </p:pic>
      <p:sp>
        <p:nvSpPr>
          <p:cNvPr id="2" name="Title 1">
            <a:extLst>
              <a:ext uri="{FF2B5EF4-FFF2-40B4-BE49-F238E27FC236}">
                <a16:creationId xmlns:a16="http://schemas.microsoft.com/office/drawing/2014/main" id="{1178E1E3-D96A-DE51-62B2-3DA76E6F381B}"/>
              </a:ext>
            </a:extLst>
          </p:cNvPr>
          <p:cNvSpPr>
            <a:spLocks noGrp="1"/>
          </p:cNvSpPr>
          <p:nvPr>
            <p:ph type="title"/>
          </p:nvPr>
        </p:nvSpPr>
        <p:spPr>
          <a:xfrm>
            <a:off x="838200" y="196160"/>
            <a:ext cx="10515600" cy="1325563"/>
          </a:xfrm>
        </p:spPr>
        <p:txBody>
          <a:bodyPr>
            <a:noAutofit/>
          </a:bodyPr>
          <a:lstStyle/>
          <a:p>
            <a:r>
              <a:rPr lang="en-US" sz="3000" dirty="0"/>
              <a:t>Congenital Syphilis — Reported Cases by Vital Status and Clinical Signs and Symptoms of Infection, United States, 2018–2022</a:t>
            </a:r>
          </a:p>
        </p:txBody>
      </p:sp>
      <p:sp>
        <p:nvSpPr>
          <p:cNvPr id="5" name="TextBox 4">
            <a:extLst>
              <a:ext uri="{FF2B5EF4-FFF2-40B4-BE49-F238E27FC236}">
                <a16:creationId xmlns:a16="http://schemas.microsoft.com/office/drawing/2014/main" id="{C73E2583-8DE8-0AA8-5320-913E48382A6A}"/>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sp>
        <p:nvSpPr>
          <p:cNvPr id="6" name="TextBox 5">
            <a:extLst>
              <a:ext uri="{FF2B5EF4-FFF2-40B4-BE49-F238E27FC236}">
                <a16:creationId xmlns:a16="http://schemas.microsoft.com/office/drawing/2014/main" id="{7CA88B2D-034D-6915-BC6E-AE4AD151F5D4}"/>
              </a:ext>
            </a:extLst>
          </p:cNvPr>
          <p:cNvSpPr txBox="1"/>
          <p:nvPr/>
        </p:nvSpPr>
        <p:spPr>
          <a:xfrm>
            <a:off x="10061715" y="2184067"/>
            <a:ext cx="1033669" cy="400110"/>
          </a:xfrm>
          <a:prstGeom prst="rect">
            <a:avLst/>
          </a:prstGeom>
          <a:noFill/>
        </p:spPr>
        <p:txBody>
          <a:bodyPr wrap="square" rtlCol="0">
            <a:spAutoFit/>
          </a:bodyPr>
          <a:lstStyle/>
          <a:p>
            <a:r>
              <a:rPr lang="en-US" sz="2000" b="1" dirty="0"/>
              <a:t>(n = 51)</a:t>
            </a:r>
          </a:p>
        </p:txBody>
      </p:sp>
      <p:sp>
        <p:nvSpPr>
          <p:cNvPr id="7" name="TextBox 6">
            <a:extLst>
              <a:ext uri="{FF2B5EF4-FFF2-40B4-BE49-F238E27FC236}">
                <a16:creationId xmlns:a16="http://schemas.microsoft.com/office/drawing/2014/main" id="{07A7AC9B-A002-AF81-75B6-0A87D2F53405}"/>
              </a:ext>
            </a:extLst>
          </p:cNvPr>
          <p:cNvSpPr txBox="1"/>
          <p:nvPr/>
        </p:nvSpPr>
        <p:spPr>
          <a:xfrm>
            <a:off x="9751945" y="2414654"/>
            <a:ext cx="1343439" cy="400110"/>
          </a:xfrm>
          <a:prstGeom prst="rect">
            <a:avLst/>
          </a:prstGeom>
          <a:noFill/>
        </p:spPr>
        <p:txBody>
          <a:bodyPr wrap="square" rtlCol="0">
            <a:spAutoFit/>
          </a:bodyPr>
          <a:lstStyle/>
          <a:p>
            <a:r>
              <a:rPr lang="en-US" sz="2000" b="1" dirty="0"/>
              <a:t>(n = 231)</a:t>
            </a:r>
          </a:p>
        </p:txBody>
      </p:sp>
      <p:sp>
        <p:nvSpPr>
          <p:cNvPr id="8" name="TextBox 7">
            <a:extLst>
              <a:ext uri="{FF2B5EF4-FFF2-40B4-BE49-F238E27FC236}">
                <a16:creationId xmlns:a16="http://schemas.microsoft.com/office/drawing/2014/main" id="{3F8538E1-17E7-8B77-C0BD-2FA5DC63C318}"/>
              </a:ext>
            </a:extLst>
          </p:cNvPr>
          <p:cNvSpPr txBox="1"/>
          <p:nvPr/>
        </p:nvSpPr>
        <p:spPr>
          <a:xfrm>
            <a:off x="10872778" y="2936068"/>
            <a:ext cx="1319222" cy="400110"/>
          </a:xfrm>
          <a:prstGeom prst="rect">
            <a:avLst/>
          </a:prstGeom>
          <a:noFill/>
        </p:spPr>
        <p:txBody>
          <a:bodyPr wrap="square" rtlCol="0">
            <a:spAutoFit/>
          </a:bodyPr>
          <a:lstStyle/>
          <a:p>
            <a:r>
              <a:rPr lang="en-US" sz="2000" b="1" dirty="0"/>
              <a:t>(n = 1,421)</a:t>
            </a:r>
          </a:p>
        </p:txBody>
      </p:sp>
      <p:sp>
        <p:nvSpPr>
          <p:cNvPr id="9" name="TextBox 8">
            <a:extLst>
              <a:ext uri="{FF2B5EF4-FFF2-40B4-BE49-F238E27FC236}">
                <a16:creationId xmlns:a16="http://schemas.microsoft.com/office/drawing/2014/main" id="{CC65286F-8DE6-7E95-0F54-A7B247AF98EF}"/>
              </a:ext>
            </a:extLst>
          </p:cNvPr>
          <p:cNvSpPr txBox="1"/>
          <p:nvPr/>
        </p:nvSpPr>
        <p:spPr>
          <a:xfrm>
            <a:off x="10933043" y="4612658"/>
            <a:ext cx="1453887" cy="400110"/>
          </a:xfrm>
          <a:prstGeom prst="rect">
            <a:avLst/>
          </a:prstGeom>
          <a:noFill/>
        </p:spPr>
        <p:txBody>
          <a:bodyPr wrap="square" rtlCol="0">
            <a:spAutoFit/>
          </a:bodyPr>
          <a:lstStyle/>
          <a:p>
            <a:r>
              <a:rPr lang="en-US" sz="2000" b="1" dirty="0"/>
              <a:t>(n = 2,039)</a:t>
            </a:r>
          </a:p>
        </p:txBody>
      </p:sp>
    </p:spTree>
    <p:extLst>
      <p:ext uri="{BB962C8B-B14F-4D97-AF65-F5344CB8AC3E}">
        <p14:creationId xmlns:p14="http://schemas.microsoft.com/office/powerpoint/2010/main" val="154926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0F34-0BB8-5E4E-303F-1B07FF999D75}"/>
              </a:ext>
            </a:extLst>
          </p:cNvPr>
          <p:cNvSpPr>
            <a:spLocks noGrp="1"/>
          </p:cNvSpPr>
          <p:nvPr>
            <p:ph type="title"/>
          </p:nvPr>
        </p:nvSpPr>
        <p:spPr/>
        <p:txBody>
          <a:bodyPr/>
          <a:lstStyle/>
          <a:p>
            <a:r>
              <a:rPr lang="en-US" dirty="0"/>
              <a:t>Manifestations of CS</a:t>
            </a:r>
          </a:p>
        </p:txBody>
      </p:sp>
      <p:sp>
        <p:nvSpPr>
          <p:cNvPr id="3" name="Content Placeholder 2">
            <a:extLst>
              <a:ext uri="{FF2B5EF4-FFF2-40B4-BE49-F238E27FC236}">
                <a16:creationId xmlns:a16="http://schemas.microsoft.com/office/drawing/2014/main" id="{15F9A105-AF96-9383-141F-DC1E6AFDE750}"/>
              </a:ext>
            </a:extLst>
          </p:cNvPr>
          <p:cNvSpPr>
            <a:spLocks noGrp="1"/>
          </p:cNvSpPr>
          <p:nvPr>
            <p:ph idx="1"/>
          </p:nvPr>
        </p:nvSpPr>
        <p:spPr>
          <a:xfrm>
            <a:off x="838200" y="1690689"/>
            <a:ext cx="5632174" cy="4486274"/>
          </a:xfrm>
        </p:spPr>
        <p:txBody>
          <a:bodyPr/>
          <a:lstStyle/>
          <a:p>
            <a:r>
              <a:rPr lang="en-US" sz="2800" b="1" dirty="0">
                <a:solidFill>
                  <a:schemeClr val="tx1">
                    <a:lumMod val="75000"/>
                    <a:lumOff val="25000"/>
                  </a:schemeClr>
                </a:solidFill>
              </a:rPr>
              <a:t>Early</a:t>
            </a:r>
            <a:r>
              <a:rPr lang="en-US" sz="2800" dirty="0"/>
              <a:t> manifestations</a:t>
            </a:r>
          </a:p>
          <a:p>
            <a:pPr lvl="1"/>
            <a:r>
              <a:rPr lang="en-US" sz="2600" dirty="0"/>
              <a:t>&lt; 2 years of age</a:t>
            </a:r>
          </a:p>
          <a:p>
            <a:pPr lvl="1"/>
            <a:r>
              <a:rPr lang="en-US" sz="2600" dirty="0"/>
              <a:t>Due to </a:t>
            </a:r>
            <a:r>
              <a:rPr lang="en-US" sz="2600" dirty="0">
                <a:solidFill>
                  <a:schemeClr val="tx1">
                    <a:lumMod val="75000"/>
                    <a:lumOff val="25000"/>
                  </a:schemeClr>
                </a:solidFill>
              </a:rPr>
              <a:t>hematogenous spread </a:t>
            </a:r>
            <a:r>
              <a:rPr lang="en-US" sz="2600" dirty="0"/>
              <a:t>(via blood) of </a:t>
            </a:r>
            <a:r>
              <a:rPr lang="en-US" sz="2600" i="1" dirty="0"/>
              <a:t>T. pallidum </a:t>
            </a:r>
            <a:r>
              <a:rPr lang="en-US" sz="2600" dirty="0"/>
              <a:t>and the resultant </a:t>
            </a:r>
            <a:r>
              <a:rPr lang="en-US" sz="2600" dirty="0">
                <a:solidFill>
                  <a:schemeClr val="tx1">
                    <a:lumMod val="75000"/>
                    <a:lumOff val="25000"/>
                  </a:schemeClr>
                </a:solidFill>
              </a:rPr>
              <a:t>inflammatory response </a:t>
            </a:r>
            <a:r>
              <a:rPr lang="en-US" sz="2600" dirty="0"/>
              <a:t>in various organs and tissues</a:t>
            </a:r>
          </a:p>
          <a:p>
            <a:pPr lvl="1"/>
            <a:r>
              <a:rPr lang="en-US" sz="2600" dirty="0"/>
              <a:t>Immune-mediated</a:t>
            </a:r>
          </a:p>
        </p:txBody>
      </p:sp>
      <p:sp>
        <p:nvSpPr>
          <p:cNvPr id="4" name="Content Placeholder 2">
            <a:extLst>
              <a:ext uri="{FF2B5EF4-FFF2-40B4-BE49-F238E27FC236}">
                <a16:creationId xmlns:a16="http://schemas.microsoft.com/office/drawing/2014/main" id="{3EF2E4AE-34FD-F90E-FE67-2D06E17C2359}"/>
              </a:ext>
            </a:extLst>
          </p:cNvPr>
          <p:cNvSpPr txBox="1">
            <a:spLocks/>
          </p:cNvSpPr>
          <p:nvPr/>
        </p:nvSpPr>
        <p:spPr>
          <a:xfrm>
            <a:off x="6599582" y="1690689"/>
            <a:ext cx="4906617" cy="4486274"/>
          </a:xfrm>
          <a:prstGeom prst="rect">
            <a:avLst/>
          </a:prstGeom>
        </p:spPr>
        <p:txBody>
          <a:bodyPr vert="horz" lIns="91440" tIns="45720" rIns="91440" bIns="45720" rtlCol="0">
            <a:normAutofit/>
          </a:bodyPr>
          <a:lstStyle>
            <a:lvl1pPr marL="2286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lumMod val="75000"/>
                    <a:lumOff val="25000"/>
                  </a:schemeClr>
                </a:solidFill>
              </a:rPr>
              <a:t>Late</a:t>
            </a:r>
            <a:r>
              <a:rPr lang="en-US" sz="2800" dirty="0"/>
              <a:t> manifestations</a:t>
            </a:r>
          </a:p>
          <a:p>
            <a:pPr lvl="1"/>
            <a:r>
              <a:rPr lang="en-US" sz="2600" dirty="0"/>
              <a:t>&gt; 2 years of age</a:t>
            </a:r>
          </a:p>
          <a:p>
            <a:pPr lvl="1"/>
            <a:r>
              <a:rPr lang="en-US" sz="2600" dirty="0">
                <a:solidFill>
                  <a:schemeClr val="tx1">
                    <a:lumMod val="75000"/>
                    <a:lumOff val="25000"/>
                  </a:schemeClr>
                </a:solidFill>
              </a:rPr>
              <a:t>Scarring</a:t>
            </a:r>
            <a:r>
              <a:rPr lang="en-US" sz="2600" dirty="0"/>
              <a:t> </a:t>
            </a:r>
            <a:r>
              <a:rPr lang="en-US" sz="2600" dirty="0">
                <a:solidFill>
                  <a:schemeClr val="tx1">
                    <a:lumMod val="75000"/>
                    <a:lumOff val="25000"/>
                  </a:schemeClr>
                </a:solidFill>
              </a:rPr>
              <a:t>or stigmata </a:t>
            </a:r>
            <a:r>
              <a:rPr lang="en-US" sz="2600" dirty="0"/>
              <a:t>from early disease</a:t>
            </a:r>
          </a:p>
          <a:p>
            <a:pPr lvl="1"/>
            <a:r>
              <a:rPr lang="en-US" sz="2600" dirty="0"/>
              <a:t>Reaction to </a:t>
            </a:r>
            <a:r>
              <a:rPr lang="en-US" sz="2600" dirty="0">
                <a:solidFill>
                  <a:schemeClr val="tx1">
                    <a:lumMod val="75000"/>
                    <a:lumOff val="25000"/>
                  </a:schemeClr>
                </a:solidFill>
              </a:rPr>
              <a:t>persistent inflammation</a:t>
            </a:r>
          </a:p>
          <a:p>
            <a:pPr lvl="1"/>
            <a:r>
              <a:rPr lang="en-US" sz="2600" dirty="0"/>
              <a:t>Noninfectious</a:t>
            </a:r>
          </a:p>
        </p:txBody>
      </p:sp>
      <p:pic>
        <p:nvPicPr>
          <p:cNvPr id="5" name="Picture 4">
            <a:extLst>
              <a:ext uri="{FF2B5EF4-FFF2-40B4-BE49-F238E27FC236}">
                <a16:creationId xmlns:a16="http://schemas.microsoft.com/office/drawing/2014/main" id="{E3B3B04E-CCC2-F8E0-57B9-E6619130366F}"/>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6" name="Picture 5">
            <a:extLst>
              <a:ext uri="{FF2B5EF4-FFF2-40B4-BE49-F238E27FC236}">
                <a16:creationId xmlns:a16="http://schemas.microsoft.com/office/drawing/2014/main" id="{6AD897C8-F996-0ED2-972A-114343D62F9C}"/>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173547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3A3E-86E3-886C-8461-23CCAA0D0294}"/>
              </a:ext>
            </a:extLst>
          </p:cNvPr>
          <p:cNvSpPr>
            <a:spLocks noGrp="1"/>
          </p:cNvSpPr>
          <p:nvPr>
            <p:ph type="title"/>
          </p:nvPr>
        </p:nvSpPr>
        <p:spPr/>
        <p:txBody>
          <a:bodyPr/>
          <a:lstStyle/>
          <a:p>
            <a:r>
              <a:rPr lang="en-US" dirty="0"/>
              <a:t>Early Manifestations (birth to age 2)</a:t>
            </a:r>
          </a:p>
        </p:txBody>
      </p:sp>
      <p:sp>
        <p:nvSpPr>
          <p:cNvPr id="3" name="Content Placeholder 2">
            <a:extLst>
              <a:ext uri="{FF2B5EF4-FFF2-40B4-BE49-F238E27FC236}">
                <a16:creationId xmlns:a16="http://schemas.microsoft.com/office/drawing/2014/main" id="{C2161473-51BB-879C-583A-4F234C4A8B30}"/>
              </a:ext>
            </a:extLst>
          </p:cNvPr>
          <p:cNvSpPr>
            <a:spLocks noGrp="1"/>
          </p:cNvSpPr>
          <p:nvPr>
            <p:ph idx="1"/>
          </p:nvPr>
        </p:nvSpPr>
        <p:spPr>
          <a:xfrm>
            <a:off x="838201" y="1571947"/>
            <a:ext cx="4519048" cy="4759280"/>
          </a:xfrm>
        </p:spPr>
        <p:txBody>
          <a:bodyPr>
            <a:noAutofit/>
          </a:bodyPr>
          <a:lstStyle/>
          <a:p>
            <a:pPr>
              <a:lnSpc>
                <a:spcPct val="120000"/>
              </a:lnSpc>
            </a:pPr>
            <a:r>
              <a:rPr lang="en-US" dirty="0"/>
              <a:t>Gestation</a:t>
            </a:r>
          </a:p>
          <a:p>
            <a:pPr lvl="1">
              <a:lnSpc>
                <a:spcPct val="100000"/>
              </a:lnSpc>
              <a:spcBef>
                <a:spcPts val="300"/>
              </a:spcBef>
            </a:pPr>
            <a:r>
              <a:rPr lang="en-US" sz="2100" dirty="0"/>
              <a:t>Placental thickening, hydrops fetalis, intrauterine growth restriction, preterm, and/or small for gestational age</a:t>
            </a:r>
          </a:p>
          <a:p>
            <a:pPr>
              <a:lnSpc>
                <a:spcPct val="120000"/>
              </a:lnSpc>
              <a:spcBef>
                <a:spcPts val="600"/>
              </a:spcBef>
            </a:pPr>
            <a:r>
              <a:rPr lang="en-US" dirty="0"/>
              <a:t>Constitutional</a:t>
            </a:r>
          </a:p>
          <a:p>
            <a:pPr lvl="1">
              <a:lnSpc>
                <a:spcPct val="120000"/>
              </a:lnSpc>
              <a:spcBef>
                <a:spcPts val="300"/>
              </a:spcBef>
            </a:pPr>
            <a:r>
              <a:rPr lang="en-US" sz="2100" dirty="0"/>
              <a:t>Fever and irritability</a:t>
            </a:r>
          </a:p>
          <a:p>
            <a:pPr>
              <a:lnSpc>
                <a:spcPct val="120000"/>
              </a:lnSpc>
              <a:spcBef>
                <a:spcPts val="600"/>
              </a:spcBef>
            </a:pPr>
            <a:r>
              <a:rPr lang="en-US" dirty="0"/>
              <a:t>Skin and Mucosa</a:t>
            </a:r>
          </a:p>
          <a:p>
            <a:pPr lvl="1">
              <a:lnSpc>
                <a:spcPct val="100000"/>
              </a:lnSpc>
              <a:spcBef>
                <a:spcPts val="300"/>
              </a:spcBef>
            </a:pPr>
            <a:r>
              <a:rPr lang="en-US" sz="2100" dirty="0"/>
              <a:t>Rash and lesions</a:t>
            </a:r>
          </a:p>
          <a:p>
            <a:pPr lvl="1">
              <a:lnSpc>
                <a:spcPct val="100000"/>
              </a:lnSpc>
              <a:spcBef>
                <a:spcPts val="300"/>
              </a:spcBef>
            </a:pPr>
            <a:r>
              <a:rPr lang="en-US" sz="2100" dirty="0"/>
              <a:t>Nasal secretions (snuffles)</a:t>
            </a:r>
          </a:p>
          <a:p>
            <a:pPr lvl="1">
              <a:lnSpc>
                <a:spcPct val="100000"/>
              </a:lnSpc>
              <a:spcBef>
                <a:spcPts val="300"/>
              </a:spcBef>
            </a:pPr>
            <a:r>
              <a:rPr lang="en-US" sz="2100" dirty="0"/>
              <a:t>Mucous patches</a:t>
            </a:r>
          </a:p>
          <a:p>
            <a:pPr lvl="1">
              <a:lnSpc>
                <a:spcPct val="100000"/>
              </a:lnSpc>
              <a:spcBef>
                <a:spcPts val="300"/>
              </a:spcBef>
            </a:pPr>
            <a:r>
              <a:rPr lang="en-US" sz="2100" dirty="0"/>
              <a:t>Adenopathy</a:t>
            </a:r>
          </a:p>
        </p:txBody>
      </p:sp>
      <p:grpSp>
        <p:nvGrpSpPr>
          <p:cNvPr id="19" name="Group 18">
            <a:extLst>
              <a:ext uri="{FF2B5EF4-FFF2-40B4-BE49-F238E27FC236}">
                <a16:creationId xmlns:a16="http://schemas.microsoft.com/office/drawing/2014/main" id="{AB343A03-8B64-8F1C-530A-3266F68B007D}"/>
              </a:ext>
            </a:extLst>
          </p:cNvPr>
          <p:cNvGrpSpPr/>
          <p:nvPr/>
        </p:nvGrpSpPr>
        <p:grpSpPr>
          <a:xfrm>
            <a:off x="5357249" y="1292844"/>
            <a:ext cx="6912302" cy="5197817"/>
            <a:chOff x="4959456" y="1734479"/>
            <a:chExt cx="7242484" cy="5197817"/>
          </a:xfrm>
        </p:grpSpPr>
        <p:grpSp>
          <p:nvGrpSpPr>
            <p:cNvPr id="20" name="Group 19">
              <a:extLst>
                <a:ext uri="{FF2B5EF4-FFF2-40B4-BE49-F238E27FC236}">
                  <a16:creationId xmlns:a16="http://schemas.microsoft.com/office/drawing/2014/main" id="{7B93706E-CBEC-3C14-0260-84A946EB6ABE}"/>
                </a:ext>
              </a:extLst>
            </p:cNvPr>
            <p:cNvGrpSpPr/>
            <p:nvPr/>
          </p:nvGrpSpPr>
          <p:grpSpPr>
            <a:xfrm>
              <a:off x="4959456" y="2232227"/>
              <a:ext cx="7043568" cy="4194397"/>
              <a:chOff x="4842764" y="2433520"/>
              <a:chExt cx="7043568" cy="4194397"/>
            </a:xfrm>
          </p:grpSpPr>
          <p:grpSp>
            <p:nvGrpSpPr>
              <p:cNvPr id="27" name="Group 26">
                <a:extLst>
                  <a:ext uri="{FF2B5EF4-FFF2-40B4-BE49-F238E27FC236}">
                    <a16:creationId xmlns:a16="http://schemas.microsoft.com/office/drawing/2014/main" id="{62638459-19F6-025C-B616-7D8BD69CD28A}"/>
                  </a:ext>
                </a:extLst>
              </p:cNvPr>
              <p:cNvGrpSpPr/>
              <p:nvPr/>
            </p:nvGrpSpPr>
            <p:grpSpPr>
              <a:xfrm>
                <a:off x="4842764" y="2433520"/>
                <a:ext cx="6997634" cy="4194397"/>
                <a:chOff x="5940044" y="2336532"/>
                <a:chExt cx="6997634" cy="4194397"/>
              </a:xfrm>
            </p:grpSpPr>
            <p:grpSp>
              <p:nvGrpSpPr>
                <p:cNvPr id="30" name="Group 29">
                  <a:extLst>
                    <a:ext uri="{FF2B5EF4-FFF2-40B4-BE49-F238E27FC236}">
                      <a16:creationId xmlns:a16="http://schemas.microsoft.com/office/drawing/2014/main" id="{44C18D46-F709-EAE4-05F2-15838AC85B3A}"/>
                    </a:ext>
                  </a:extLst>
                </p:cNvPr>
                <p:cNvGrpSpPr/>
                <p:nvPr/>
              </p:nvGrpSpPr>
              <p:grpSpPr>
                <a:xfrm>
                  <a:off x="5959476" y="2336532"/>
                  <a:ext cx="6978202" cy="4161451"/>
                  <a:chOff x="5959476" y="2336532"/>
                  <a:chExt cx="6978202" cy="4161451"/>
                </a:xfrm>
              </p:grpSpPr>
              <p:pic>
                <p:nvPicPr>
                  <p:cNvPr id="36" name="Picture 35">
                    <a:extLst>
                      <a:ext uri="{FF2B5EF4-FFF2-40B4-BE49-F238E27FC236}">
                        <a16:creationId xmlns:a16="http://schemas.microsoft.com/office/drawing/2014/main" id="{D28745EE-EAFD-50AE-CBF3-57653116AF1E}"/>
                      </a:ext>
                    </a:extLst>
                  </p:cNvPr>
                  <p:cNvPicPr>
                    <a:picLocks noChangeAspect="1"/>
                  </p:cNvPicPr>
                  <p:nvPr/>
                </p:nvPicPr>
                <p:blipFill>
                  <a:blip r:embed="rId3"/>
                  <a:stretch>
                    <a:fillRect/>
                  </a:stretch>
                </p:blipFill>
                <p:spPr>
                  <a:xfrm>
                    <a:off x="5959476" y="2336532"/>
                    <a:ext cx="2053093" cy="2243446"/>
                  </a:xfrm>
                  <a:prstGeom prst="rect">
                    <a:avLst/>
                  </a:prstGeom>
                  <a:ln w="19050">
                    <a:solidFill>
                      <a:schemeClr val="tx1"/>
                    </a:solidFill>
                  </a:ln>
                </p:spPr>
              </p:pic>
              <p:pic>
                <p:nvPicPr>
                  <p:cNvPr id="37" name="Picture 2" descr="https://upload.wikimedia.org/wikipedia/commons/thumb/f/f2/The_face_of_a_newborn_infant_with_Congenital_Syphilis.tif/lossy-page1-220px-The_face_of_a_newborn_infant_with_Congenital_Syphilis.tif.jpg">
                    <a:extLst>
                      <a:ext uri="{FF2B5EF4-FFF2-40B4-BE49-F238E27FC236}">
                        <a16:creationId xmlns:a16="http://schemas.microsoft.com/office/drawing/2014/main" id="{7035F74A-6078-673E-1622-0DED7A7FA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715" y="4682845"/>
                    <a:ext cx="1587884" cy="181513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8" name="Picture 4" descr="https://phil.cdc.gov/PHIL_Images/12597/12597_lores.jpg">
                    <a:extLst>
                      <a:ext uri="{FF2B5EF4-FFF2-40B4-BE49-F238E27FC236}">
                        <a16:creationId xmlns:a16="http://schemas.microsoft.com/office/drawing/2014/main" id="{14EB20A0-4677-1800-7DF6-BCADE5AEC2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3183" y="2526411"/>
                    <a:ext cx="2722157" cy="152327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9" name="Picture 6" descr="https://phil.cdc.gov/PHIL_Images/15566/15566_lores.jpg">
                    <a:extLst>
                      <a:ext uri="{FF2B5EF4-FFF2-40B4-BE49-F238E27FC236}">
                        <a16:creationId xmlns:a16="http://schemas.microsoft.com/office/drawing/2014/main" id="{CC6776B2-EB1F-AF55-3B3F-C60E4D7C11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7451" y="4303647"/>
                    <a:ext cx="1800227" cy="176460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0" name="Picture 10" descr="https://phil.cdc.gov/phil_images/20021114/31/PHIL_2382_lores.jpg">
                    <a:extLst>
                      <a:ext uri="{FF2B5EF4-FFF2-40B4-BE49-F238E27FC236}">
                        <a16:creationId xmlns:a16="http://schemas.microsoft.com/office/drawing/2014/main" id="{7B656C23-D2C2-C10A-8CB1-46EF22F2AE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2360" y="4481531"/>
                    <a:ext cx="1682542" cy="163787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FFD70909-43BA-FC63-387E-AFAB66FC8095}"/>
                    </a:ext>
                  </a:extLst>
                </p:cNvPr>
                <p:cNvSpPr txBox="1"/>
                <p:nvPr/>
              </p:nvSpPr>
              <p:spPr>
                <a:xfrm>
                  <a:off x="5940044" y="4346300"/>
                  <a:ext cx="830032" cy="276999"/>
                </a:xfrm>
                <a:prstGeom prst="rect">
                  <a:avLst/>
                </a:prstGeom>
                <a:noFill/>
              </p:spPr>
              <p:txBody>
                <a:bodyPr wrap="square" rtlCol="0">
                  <a:spAutoFit/>
                </a:bodyPr>
                <a:lstStyle/>
                <a:p>
                  <a:r>
                    <a:rPr lang="en-US" sz="1200" i="1" dirty="0">
                      <a:solidFill>
                        <a:schemeClr val="bg1"/>
                      </a:solidFill>
                    </a:rPr>
                    <a:t>CDC PHIL</a:t>
                  </a:r>
                </a:p>
              </p:txBody>
            </p:sp>
            <p:sp>
              <p:nvSpPr>
                <p:cNvPr id="32" name="TextBox 31">
                  <a:extLst>
                    <a:ext uri="{FF2B5EF4-FFF2-40B4-BE49-F238E27FC236}">
                      <a16:creationId xmlns:a16="http://schemas.microsoft.com/office/drawing/2014/main" id="{F215269B-EDC3-8E73-DC28-36384C482366}"/>
                    </a:ext>
                  </a:extLst>
                </p:cNvPr>
                <p:cNvSpPr txBox="1"/>
                <p:nvPr/>
              </p:nvSpPr>
              <p:spPr>
                <a:xfrm>
                  <a:off x="6770076" y="6253930"/>
                  <a:ext cx="830032" cy="276999"/>
                </a:xfrm>
                <a:prstGeom prst="rect">
                  <a:avLst/>
                </a:prstGeom>
                <a:noFill/>
              </p:spPr>
              <p:txBody>
                <a:bodyPr wrap="square" rtlCol="0">
                  <a:spAutoFit/>
                </a:bodyPr>
                <a:lstStyle/>
                <a:p>
                  <a:r>
                    <a:rPr lang="en-US" sz="1200" i="1" dirty="0">
                      <a:solidFill>
                        <a:schemeClr val="bg1"/>
                      </a:solidFill>
                    </a:rPr>
                    <a:t>CDC PHIL</a:t>
                  </a:r>
                </a:p>
              </p:txBody>
            </p:sp>
            <p:sp>
              <p:nvSpPr>
                <p:cNvPr id="33" name="TextBox 32">
                  <a:extLst>
                    <a:ext uri="{FF2B5EF4-FFF2-40B4-BE49-F238E27FC236}">
                      <a16:creationId xmlns:a16="http://schemas.microsoft.com/office/drawing/2014/main" id="{ED555807-AD96-E913-D165-92414B455F00}"/>
                    </a:ext>
                  </a:extLst>
                </p:cNvPr>
                <p:cNvSpPr txBox="1"/>
                <p:nvPr/>
              </p:nvSpPr>
              <p:spPr>
                <a:xfrm>
                  <a:off x="8168449" y="2465705"/>
                  <a:ext cx="830032" cy="276999"/>
                </a:xfrm>
                <a:prstGeom prst="rect">
                  <a:avLst/>
                </a:prstGeom>
                <a:noFill/>
              </p:spPr>
              <p:txBody>
                <a:bodyPr wrap="square" rtlCol="0">
                  <a:spAutoFit/>
                </a:bodyPr>
                <a:lstStyle/>
                <a:p>
                  <a:r>
                    <a:rPr lang="en-US" sz="1200" i="1" dirty="0">
                      <a:solidFill>
                        <a:schemeClr val="bg1"/>
                      </a:solidFill>
                    </a:rPr>
                    <a:t>CDC PHIL</a:t>
                  </a:r>
                </a:p>
              </p:txBody>
            </p:sp>
            <p:sp>
              <p:nvSpPr>
                <p:cNvPr id="34" name="TextBox 33">
                  <a:extLst>
                    <a:ext uri="{FF2B5EF4-FFF2-40B4-BE49-F238E27FC236}">
                      <a16:creationId xmlns:a16="http://schemas.microsoft.com/office/drawing/2014/main" id="{86DC0D62-5AE4-D56F-611C-B3349A531E8D}"/>
                    </a:ext>
                  </a:extLst>
                </p:cNvPr>
                <p:cNvSpPr txBox="1"/>
                <p:nvPr/>
              </p:nvSpPr>
              <p:spPr>
                <a:xfrm>
                  <a:off x="10083818" y="4219952"/>
                  <a:ext cx="830032" cy="276999"/>
                </a:xfrm>
                <a:prstGeom prst="rect">
                  <a:avLst/>
                </a:prstGeom>
                <a:noFill/>
              </p:spPr>
              <p:txBody>
                <a:bodyPr wrap="square" rtlCol="0">
                  <a:spAutoFit/>
                </a:bodyPr>
                <a:lstStyle/>
                <a:p>
                  <a:r>
                    <a:rPr lang="en-US" sz="1200" i="1" dirty="0">
                      <a:solidFill>
                        <a:schemeClr val="bg1"/>
                      </a:solidFill>
                    </a:rPr>
                    <a:t>CDC PHIL</a:t>
                  </a:r>
                </a:p>
              </p:txBody>
            </p:sp>
            <p:sp>
              <p:nvSpPr>
                <p:cNvPr id="35" name="TextBox 34">
                  <a:extLst>
                    <a:ext uri="{FF2B5EF4-FFF2-40B4-BE49-F238E27FC236}">
                      <a16:creationId xmlns:a16="http://schemas.microsoft.com/office/drawing/2014/main" id="{B1E52F4F-AEC1-B830-9CB8-D473FA7F1AFB}"/>
                    </a:ext>
                  </a:extLst>
                </p:cNvPr>
                <p:cNvSpPr txBox="1"/>
                <p:nvPr/>
              </p:nvSpPr>
              <p:spPr>
                <a:xfrm>
                  <a:off x="8822709" y="5880455"/>
                  <a:ext cx="830032" cy="276999"/>
                </a:xfrm>
                <a:prstGeom prst="rect">
                  <a:avLst/>
                </a:prstGeom>
                <a:noFill/>
              </p:spPr>
              <p:txBody>
                <a:bodyPr wrap="square" rtlCol="0">
                  <a:spAutoFit/>
                </a:bodyPr>
                <a:lstStyle/>
                <a:p>
                  <a:r>
                    <a:rPr lang="en-US" sz="1200" i="1" dirty="0">
                      <a:solidFill>
                        <a:schemeClr val="bg1"/>
                      </a:solidFill>
                    </a:rPr>
                    <a:t>CDC PHIL</a:t>
                  </a:r>
                </a:p>
              </p:txBody>
            </p:sp>
          </p:grpSp>
          <p:pic>
            <p:nvPicPr>
              <p:cNvPr id="28" name="Picture 27">
                <a:extLst>
                  <a:ext uri="{FF2B5EF4-FFF2-40B4-BE49-F238E27FC236}">
                    <a16:creationId xmlns:a16="http://schemas.microsoft.com/office/drawing/2014/main" id="{A103306B-D1E2-6793-839B-D0B61CC88B92}"/>
                  </a:ext>
                </a:extLst>
              </p:cNvPr>
              <p:cNvPicPr>
                <a:picLocks noChangeAspect="1"/>
              </p:cNvPicPr>
              <p:nvPr/>
            </p:nvPicPr>
            <p:blipFill>
              <a:blip r:embed="rId8"/>
              <a:stretch>
                <a:fillRect/>
              </a:stretch>
            </p:blipFill>
            <p:spPr>
              <a:xfrm>
                <a:off x="10098674" y="2594956"/>
                <a:ext cx="1787658" cy="1580162"/>
              </a:xfrm>
              <a:prstGeom prst="rect">
                <a:avLst/>
              </a:prstGeom>
              <a:ln w="19050">
                <a:solidFill>
                  <a:schemeClr val="tx1"/>
                </a:solidFill>
              </a:ln>
            </p:spPr>
          </p:pic>
          <p:sp>
            <p:nvSpPr>
              <p:cNvPr id="29" name="TextBox 28">
                <a:extLst>
                  <a:ext uri="{FF2B5EF4-FFF2-40B4-BE49-F238E27FC236}">
                    <a16:creationId xmlns:a16="http://schemas.microsoft.com/office/drawing/2014/main" id="{0E9E3B21-4D76-DBA0-9CA9-38099CE3E1FF}"/>
                  </a:ext>
                </a:extLst>
              </p:cNvPr>
              <p:cNvSpPr txBox="1"/>
              <p:nvPr/>
            </p:nvSpPr>
            <p:spPr>
              <a:xfrm>
                <a:off x="10022203" y="2555416"/>
                <a:ext cx="830032" cy="276999"/>
              </a:xfrm>
              <a:prstGeom prst="rect">
                <a:avLst/>
              </a:prstGeom>
              <a:noFill/>
            </p:spPr>
            <p:txBody>
              <a:bodyPr wrap="square" rtlCol="0">
                <a:spAutoFit/>
              </a:bodyPr>
              <a:lstStyle/>
              <a:p>
                <a:r>
                  <a:rPr lang="en-US" sz="1200" i="1" dirty="0"/>
                  <a:t>CDC PHIL</a:t>
                </a:r>
              </a:p>
            </p:txBody>
          </p:sp>
        </p:grpSp>
        <p:sp>
          <p:nvSpPr>
            <p:cNvPr id="21" name="TextBox 20">
              <a:extLst>
                <a:ext uri="{FF2B5EF4-FFF2-40B4-BE49-F238E27FC236}">
                  <a16:creationId xmlns:a16="http://schemas.microsoft.com/office/drawing/2014/main" id="{7BB446E5-9895-5313-1FBE-123583A001F9}"/>
                </a:ext>
              </a:extLst>
            </p:cNvPr>
            <p:cNvSpPr txBox="1"/>
            <p:nvPr/>
          </p:nvSpPr>
          <p:spPr>
            <a:xfrm>
              <a:off x="7602877" y="6015105"/>
              <a:ext cx="2553987" cy="461665"/>
            </a:xfrm>
            <a:prstGeom prst="rect">
              <a:avLst/>
            </a:prstGeom>
            <a:noFill/>
          </p:spPr>
          <p:txBody>
            <a:bodyPr wrap="square" rtlCol="0">
              <a:spAutoFit/>
            </a:bodyPr>
            <a:lstStyle/>
            <a:p>
              <a:r>
                <a:rPr lang="en-US" sz="2400" dirty="0"/>
                <a:t>Mucous patches</a:t>
              </a:r>
            </a:p>
          </p:txBody>
        </p:sp>
        <p:sp>
          <p:nvSpPr>
            <p:cNvPr id="22" name="TextBox 21">
              <a:extLst>
                <a:ext uri="{FF2B5EF4-FFF2-40B4-BE49-F238E27FC236}">
                  <a16:creationId xmlns:a16="http://schemas.microsoft.com/office/drawing/2014/main" id="{D00ED0E2-37B2-166E-6F03-C2D8FEC40DD4}"/>
                </a:ext>
              </a:extLst>
            </p:cNvPr>
            <p:cNvSpPr txBox="1"/>
            <p:nvPr/>
          </p:nvSpPr>
          <p:spPr>
            <a:xfrm>
              <a:off x="9941607" y="5982653"/>
              <a:ext cx="2260333" cy="461665"/>
            </a:xfrm>
            <a:prstGeom prst="rect">
              <a:avLst/>
            </a:prstGeom>
            <a:noFill/>
          </p:spPr>
          <p:txBody>
            <a:bodyPr wrap="square" rtlCol="0">
              <a:spAutoFit/>
            </a:bodyPr>
            <a:lstStyle/>
            <a:p>
              <a:r>
                <a:rPr lang="en-US" sz="2400" dirty="0"/>
                <a:t>Umbilical lesion</a:t>
              </a:r>
            </a:p>
          </p:txBody>
        </p:sp>
        <p:sp>
          <p:nvSpPr>
            <p:cNvPr id="23" name="TextBox 22">
              <a:extLst>
                <a:ext uri="{FF2B5EF4-FFF2-40B4-BE49-F238E27FC236}">
                  <a16:creationId xmlns:a16="http://schemas.microsoft.com/office/drawing/2014/main" id="{200241A2-F407-1DA4-B945-A4E51C2FE4BE}"/>
                </a:ext>
              </a:extLst>
            </p:cNvPr>
            <p:cNvSpPr txBox="1"/>
            <p:nvPr/>
          </p:nvSpPr>
          <p:spPr>
            <a:xfrm>
              <a:off x="5578533" y="6470631"/>
              <a:ext cx="2300642" cy="461665"/>
            </a:xfrm>
            <a:prstGeom prst="rect">
              <a:avLst/>
            </a:prstGeom>
            <a:noFill/>
          </p:spPr>
          <p:txBody>
            <a:bodyPr wrap="square" rtlCol="0">
              <a:spAutoFit/>
            </a:bodyPr>
            <a:lstStyle/>
            <a:p>
              <a:r>
                <a:rPr lang="en-US" sz="2400" dirty="0"/>
                <a:t>Nasal secretions</a:t>
              </a:r>
            </a:p>
          </p:txBody>
        </p:sp>
        <p:sp>
          <p:nvSpPr>
            <p:cNvPr id="24" name="TextBox 23">
              <a:extLst>
                <a:ext uri="{FF2B5EF4-FFF2-40B4-BE49-F238E27FC236}">
                  <a16:creationId xmlns:a16="http://schemas.microsoft.com/office/drawing/2014/main" id="{66575DFE-CC28-EEAE-2064-8EF5F160CBC4}"/>
                </a:ext>
              </a:extLst>
            </p:cNvPr>
            <p:cNvSpPr txBox="1"/>
            <p:nvPr/>
          </p:nvSpPr>
          <p:spPr>
            <a:xfrm>
              <a:off x="5300020" y="1734479"/>
              <a:ext cx="1682542" cy="461665"/>
            </a:xfrm>
            <a:prstGeom prst="rect">
              <a:avLst/>
            </a:prstGeom>
            <a:noFill/>
          </p:spPr>
          <p:txBody>
            <a:bodyPr wrap="square" rtlCol="0">
              <a:spAutoFit/>
            </a:bodyPr>
            <a:lstStyle/>
            <a:p>
              <a:r>
                <a:rPr lang="en-US" sz="2400" dirty="0"/>
                <a:t>Sole rash</a:t>
              </a:r>
            </a:p>
          </p:txBody>
        </p:sp>
        <p:sp>
          <p:nvSpPr>
            <p:cNvPr id="25" name="TextBox 24">
              <a:extLst>
                <a:ext uri="{FF2B5EF4-FFF2-40B4-BE49-F238E27FC236}">
                  <a16:creationId xmlns:a16="http://schemas.microsoft.com/office/drawing/2014/main" id="{2171AF2A-76AB-32DF-3D44-9BFAFC810423}"/>
                </a:ext>
              </a:extLst>
            </p:cNvPr>
            <p:cNvSpPr txBox="1"/>
            <p:nvPr/>
          </p:nvSpPr>
          <p:spPr>
            <a:xfrm>
              <a:off x="8415157" y="1857538"/>
              <a:ext cx="2722157" cy="461665"/>
            </a:xfrm>
            <a:prstGeom prst="rect">
              <a:avLst/>
            </a:prstGeom>
            <a:noFill/>
          </p:spPr>
          <p:txBody>
            <a:bodyPr wrap="square" rtlCol="0">
              <a:spAutoFit/>
            </a:bodyPr>
            <a:lstStyle/>
            <a:p>
              <a:r>
                <a:rPr lang="en-US" sz="2400" dirty="0"/>
                <a:t>Desquamating rash</a:t>
              </a:r>
            </a:p>
          </p:txBody>
        </p:sp>
      </p:grpSp>
      <p:sp>
        <p:nvSpPr>
          <p:cNvPr id="41" name="TextBox 40">
            <a:extLst>
              <a:ext uri="{FF2B5EF4-FFF2-40B4-BE49-F238E27FC236}">
                <a16:creationId xmlns:a16="http://schemas.microsoft.com/office/drawing/2014/main" id="{2BC07BB6-1080-F5F7-BB20-25D9CE1ECB59}"/>
              </a:ext>
            </a:extLst>
          </p:cNvPr>
          <p:cNvSpPr txBox="1"/>
          <p:nvPr/>
        </p:nvSpPr>
        <p:spPr>
          <a:xfrm>
            <a:off x="10146923" y="6559070"/>
            <a:ext cx="2056150" cy="307777"/>
          </a:xfrm>
          <a:prstGeom prst="rect">
            <a:avLst/>
          </a:prstGeom>
          <a:noFill/>
        </p:spPr>
        <p:txBody>
          <a:bodyPr wrap="square" rtlCol="0">
            <a:spAutoFit/>
          </a:bodyPr>
          <a:lstStyle/>
          <a:p>
            <a:pPr algn="r"/>
            <a:r>
              <a:rPr lang="en-US" sz="1400" dirty="0"/>
              <a:t>Remington et al. 2010</a:t>
            </a:r>
          </a:p>
        </p:txBody>
      </p:sp>
      <p:pic>
        <p:nvPicPr>
          <p:cNvPr id="4" name="Picture 3">
            <a:extLst>
              <a:ext uri="{FF2B5EF4-FFF2-40B4-BE49-F238E27FC236}">
                <a16:creationId xmlns:a16="http://schemas.microsoft.com/office/drawing/2014/main" id="{B1523E4A-7288-C808-25A0-D7CCBB872902}"/>
              </a:ext>
            </a:extLst>
          </p:cNvPr>
          <p:cNvPicPr>
            <a:picLocks noChangeAspect="1"/>
          </p:cNvPicPr>
          <p:nvPr/>
        </p:nvPicPr>
        <p:blipFill>
          <a:blip r:embed="rId9"/>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ECBFEF56-669F-E418-70FE-855709AE270C}"/>
              </a:ext>
            </a:extLst>
          </p:cNvPr>
          <p:cNvPicPr>
            <a:picLocks noChangeAspect="1"/>
          </p:cNvPicPr>
          <p:nvPr/>
        </p:nvPicPr>
        <p:blipFill>
          <a:blip r:embed="rId10"/>
          <a:stretch>
            <a:fillRect/>
          </a:stretch>
        </p:blipFill>
        <p:spPr>
          <a:xfrm>
            <a:off x="3267951" y="6188189"/>
            <a:ext cx="2300642" cy="669811"/>
          </a:xfrm>
          <a:prstGeom prst="rect">
            <a:avLst/>
          </a:prstGeom>
        </p:spPr>
      </p:pic>
      <p:sp>
        <p:nvSpPr>
          <p:cNvPr id="6" name="TextBox 5">
            <a:extLst>
              <a:ext uri="{FF2B5EF4-FFF2-40B4-BE49-F238E27FC236}">
                <a16:creationId xmlns:a16="http://schemas.microsoft.com/office/drawing/2014/main" id="{950FF03C-9E2A-E25B-2987-949B690BFDC7}"/>
              </a:ext>
            </a:extLst>
          </p:cNvPr>
          <p:cNvSpPr txBox="1"/>
          <p:nvPr/>
        </p:nvSpPr>
        <p:spPr>
          <a:xfrm>
            <a:off x="10262719" y="3757039"/>
            <a:ext cx="830032" cy="276999"/>
          </a:xfrm>
          <a:prstGeom prst="rect">
            <a:avLst/>
          </a:prstGeom>
          <a:noFill/>
        </p:spPr>
        <p:txBody>
          <a:bodyPr wrap="square" rtlCol="0">
            <a:spAutoFit/>
          </a:bodyPr>
          <a:lstStyle/>
          <a:p>
            <a:r>
              <a:rPr lang="en-US" sz="1200" i="1" dirty="0">
                <a:solidFill>
                  <a:schemeClr val="bg1"/>
                </a:solidFill>
              </a:rPr>
              <a:t>CDC PHIL</a:t>
            </a:r>
          </a:p>
        </p:txBody>
      </p:sp>
    </p:spTree>
    <p:extLst>
      <p:ext uri="{BB962C8B-B14F-4D97-AF65-F5344CB8AC3E}">
        <p14:creationId xmlns:p14="http://schemas.microsoft.com/office/powerpoint/2010/main" val="59212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123C-6E3B-F2BA-268C-BD93148E5AFD}"/>
              </a:ext>
            </a:extLst>
          </p:cNvPr>
          <p:cNvSpPr>
            <a:spLocks noGrp="1"/>
          </p:cNvSpPr>
          <p:nvPr>
            <p:ph type="title"/>
          </p:nvPr>
        </p:nvSpPr>
        <p:spPr/>
        <p:txBody>
          <a:bodyPr/>
          <a:lstStyle/>
          <a:p>
            <a:r>
              <a:rPr lang="en-US" dirty="0"/>
              <a:t>Early Manifestations (birth to age 2)</a:t>
            </a:r>
          </a:p>
        </p:txBody>
      </p:sp>
      <p:sp>
        <p:nvSpPr>
          <p:cNvPr id="3" name="Content Placeholder 2">
            <a:extLst>
              <a:ext uri="{FF2B5EF4-FFF2-40B4-BE49-F238E27FC236}">
                <a16:creationId xmlns:a16="http://schemas.microsoft.com/office/drawing/2014/main" id="{5488DF3B-EDB2-B897-AB4E-3D4174D64C49}"/>
              </a:ext>
            </a:extLst>
          </p:cNvPr>
          <p:cNvSpPr>
            <a:spLocks noGrp="1"/>
          </p:cNvSpPr>
          <p:nvPr>
            <p:ph idx="1"/>
          </p:nvPr>
        </p:nvSpPr>
        <p:spPr>
          <a:xfrm>
            <a:off x="838200" y="1690689"/>
            <a:ext cx="4688435" cy="4486274"/>
          </a:xfrm>
        </p:spPr>
        <p:txBody>
          <a:bodyPr>
            <a:normAutofit/>
          </a:bodyPr>
          <a:lstStyle/>
          <a:p>
            <a:pPr>
              <a:lnSpc>
                <a:spcPct val="120000"/>
              </a:lnSpc>
            </a:pPr>
            <a:r>
              <a:rPr lang="en-US" dirty="0"/>
              <a:t>Neurologic:</a:t>
            </a:r>
          </a:p>
          <a:p>
            <a:pPr lvl="1"/>
            <a:r>
              <a:rPr lang="en-US" dirty="0"/>
              <a:t>Abnormal reflexes or motor development</a:t>
            </a:r>
          </a:p>
          <a:p>
            <a:pPr lvl="1"/>
            <a:r>
              <a:rPr lang="en-US" dirty="0"/>
              <a:t>Failed hearing screens</a:t>
            </a:r>
          </a:p>
          <a:p>
            <a:r>
              <a:rPr lang="en-US" dirty="0"/>
              <a:t>Musculoskeletal:</a:t>
            </a:r>
          </a:p>
          <a:p>
            <a:pPr lvl="1"/>
            <a:r>
              <a:rPr lang="en-US" dirty="0"/>
              <a:t>Osteochondritis</a:t>
            </a:r>
          </a:p>
          <a:p>
            <a:pPr lvl="1"/>
            <a:r>
              <a:rPr lang="en-US" dirty="0"/>
              <a:t>Periostitis</a:t>
            </a:r>
          </a:p>
          <a:p>
            <a:pPr lvl="1"/>
            <a:r>
              <a:rPr lang="en-US" dirty="0" err="1"/>
              <a:t>Pseudoparalysis</a:t>
            </a:r>
            <a:endParaRPr lang="en-US" dirty="0"/>
          </a:p>
        </p:txBody>
      </p:sp>
      <p:grpSp>
        <p:nvGrpSpPr>
          <p:cNvPr id="4" name="Group 3">
            <a:extLst>
              <a:ext uri="{FF2B5EF4-FFF2-40B4-BE49-F238E27FC236}">
                <a16:creationId xmlns:a16="http://schemas.microsoft.com/office/drawing/2014/main" id="{4D34C180-FAD3-727C-3792-6977B485153D}"/>
              </a:ext>
            </a:extLst>
          </p:cNvPr>
          <p:cNvGrpSpPr/>
          <p:nvPr/>
        </p:nvGrpSpPr>
        <p:grpSpPr>
          <a:xfrm>
            <a:off x="5866157" y="1445621"/>
            <a:ext cx="5880626" cy="5135380"/>
            <a:chOff x="5835334" y="1756590"/>
            <a:chExt cx="5880626" cy="5135380"/>
          </a:xfrm>
        </p:grpSpPr>
        <p:pic>
          <p:nvPicPr>
            <p:cNvPr id="5" name="Picture 2">
              <a:extLst>
                <a:ext uri="{FF2B5EF4-FFF2-40B4-BE49-F238E27FC236}">
                  <a16:creationId xmlns:a16="http://schemas.microsoft.com/office/drawing/2014/main" id="{62F1C713-D4E1-3839-08BA-6A69C343E3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5334" y="2290661"/>
              <a:ext cx="3452131" cy="19008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7A00EDD-6357-2337-099B-3904BA6735D2}"/>
                </a:ext>
              </a:extLst>
            </p:cNvPr>
            <p:cNvPicPr>
              <a:picLocks noChangeAspect="1"/>
            </p:cNvPicPr>
            <p:nvPr/>
          </p:nvPicPr>
          <p:blipFill>
            <a:blip r:embed="rId4"/>
            <a:stretch>
              <a:fillRect/>
            </a:stretch>
          </p:blipFill>
          <p:spPr>
            <a:xfrm>
              <a:off x="9488228" y="2709410"/>
              <a:ext cx="2076450" cy="3193328"/>
            </a:xfrm>
            <a:prstGeom prst="rect">
              <a:avLst/>
            </a:prstGeom>
            <a:ln w="19050">
              <a:solidFill>
                <a:schemeClr val="tx1"/>
              </a:solidFill>
            </a:ln>
          </p:spPr>
        </p:pic>
        <p:sp>
          <p:nvSpPr>
            <p:cNvPr id="7" name="TextBox 6">
              <a:extLst>
                <a:ext uri="{FF2B5EF4-FFF2-40B4-BE49-F238E27FC236}">
                  <a16:creationId xmlns:a16="http://schemas.microsoft.com/office/drawing/2014/main" id="{94A096B1-2794-4225-3875-90FA6379FC19}"/>
                </a:ext>
              </a:extLst>
            </p:cNvPr>
            <p:cNvSpPr txBox="1"/>
            <p:nvPr/>
          </p:nvSpPr>
          <p:spPr>
            <a:xfrm>
              <a:off x="5835334" y="3914474"/>
              <a:ext cx="830032" cy="276999"/>
            </a:xfrm>
            <a:prstGeom prst="rect">
              <a:avLst/>
            </a:prstGeom>
            <a:noFill/>
          </p:spPr>
          <p:txBody>
            <a:bodyPr wrap="square" rtlCol="0">
              <a:spAutoFit/>
            </a:bodyPr>
            <a:lstStyle/>
            <a:p>
              <a:r>
                <a:rPr lang="en-US" sz="1200" i="1" dirty="0">
                  <a:solidFill>
                    <a:schemeClr val="bg1"/>
                  </a:solidFill>
                </a:rPr>
                <a:t>CDC PHIL</a:t>
              </a:r>
            </a:p>
          </p:txBody>
        </p:sp>
        <p:sp>
          <p:nvSpPr>
            <p:cNvPr id="8" name="TextBox 7">
              <a:extLst>
                <a:ext uri="{FF2B5EF4-FFF2-40B4-BE49-F238E27FC236}">
                  <a16:creationId xmlns:a16="http://schemas.microsoft.com/office/drawing/2014/main" id="{4BD25516-4233-6818-7738-3B70F3D791B5}"/>
                </a:ext>
              </a:extLst>
            </p:cNvPr>
            <p:cNvSpPr txBox="1"/>
            <p:nvPr/>
          </p:nvSpPr>
          <p:spPr>
            <a:xfrm>
              <a:off x="9488228" y="5663943"/>
              <a:ext cx="830032" cy="276999"/>
            </a:xfrm>
            <a:prstGeom prst="rect">
              <a:avLst/>
            </a:prstGeom>
            <a:noFill/>
          </p:spPr>
          <p:txBody>
            <a:bodyPr wrap="square" rtlCol="0">
              <a:spAutoFit/>
            </a:bodyPr>
            <a:lstStyle/>
            <a:p>
              <a:r>
                <a:rPr lang="en-US" sz="1200" i="1" dirty="0">
                  <a:solidFill>
                    <a:schemeClr val="bg1"/>
                  </a:solidFill>
                </a:rPr>
                <a:t>CDC PHIL</a:t>
              </a:r>
            </a:p>
          </p:txBody>
        </p:sp>
        <p:pic>
          <p:nvPicPr>
            <p:cNvPr id="9" name="Picture 8">
              <a:extLst>
                <a:ext uri="{FF2B5EF4-FFF2-40B4-BE49-F238E27FC236}">
                  <a16:creationId xmlns:a16="http://schemas.microsoft.com/office/drawing/2014/main" id="{E5430F96-91FD-9E59-24B0-9A80271460D9}"/>
                </a:ext>
              </a:extLst>
            </p:cNvPr>
            <p:cNvPicPr>
              <a:picLocks noChangeAspect="1"/>
            </p:cNvPicPr>
            <p:nvPr/>
          </p:nvPicPr>
          <p:blipFill>
            <a:blip r:embed="rId5"/>
            <a:stretch>
              <a:fillRect/>
            </a:stretch>
          </p:blipFill>
          <p:spPr>
            <a:xfrm>
              <a:off x="6734765" y="4416813"/>
              <a:ext cx="2552700" cy="2019300"/>
            </a:xfrm>
            <a:prstGeom prst="rect">
              <a:avLst/>
            </a:prstGeom>
            <a:ln>
              <a:solidFill>
                <a:schemeClr val="tx2"/>
              </a:solidFill>
            </a:ln>
          </p:spPr>
        </p:pic>
        <p:sp>
          <p:nvSpPr>
            <p:cNvPr id="10" name="TextBox 9">
              <a:extLst>
                <a:ext uri="{FF2B5EF4-FFF2-40B4-BE49-F238E27FC236}">
                  <a16:creationId xmlns:a16="http://schemas.microsoft.com/office/drawing/2014/main" id="{88796F80-70A4-4E7F-C50F-D1F53AE38668}"/>
                </a:ext>
              </a:extLst>
            </p:cNvPr>
            <p:cNvSpPr txBox="1"/>
            <p:nvPr/>
          </p:nvSpPr>
          <p:spPr>
            <a:xfrm>
              <a:off x="6665366" y="6159114"/>
              <a:ext cx="830032" cy="276999"/>
            </a:xfrm>
            <a:prstGeom prst="rect">
              <a:avLst/>
            </a:prstGeom>
            <a:noFill/>
          </p:spPr>
          <p:txBody>
            <a:bodyPr wrap="square" rtlCol="0">
              <a:spAutoFit/>
            </a:bodyPr>
            <a:lstStyle/>
            <a:p>
              <a:r>
                <a:rPr lang="en-US" sz="1200" i="1" dirty="0">
                  <a:solidFill>
                    <a:schemeClr val="bg1"/>
                  </a:solidFill>
                </a:rPr>
                <a:t>CDC PHIL</a:t>
              </a:r>
            </a:p>
          </p:txBody>
        </p:sp>
        <p:sp>
          <p:nvSpPr>
            <p:cNvPr id="11" name="TextBox 10">
              <a:extLst>
                <a:ext uri="{FF2B5EF4-FFF2-40B4-BE49-F238E27FC236}">
                  <a16:creationId xmlns:a16="http://schemas.microsoft.com/office/drawing/2014/main" id="{005D9DAA-F5C8-0137-AACA-FE01CA972FA6}"/>
                </a:ext>
              </a:extLst>
            </p:cNvPr>
            <p:cNvSpPr txBox="1"/>
            <p:nvPr/>
          </p:nvSpPr>
          <p:spPr>
            <a:xfrm>
              <a:off x="9488228" y="2223146"/>
              <a:ext cx="2227732" cy="461665"/>
            </a:xfrm>
            <a:prstGeom prst="rect">
              <a:avLst/>
            </a:prstGeom>
            <a:noFill/>
          </p:spPr>
          <p:txBody>
            <a:bodyPr wrap="square" rtlCol="0">
              <a:spAutoFit/>
            </a:bodyPr>
            <a:lstStyle/>
            <a:p>
              <a:r>
                <a:rPr lang="en-US" sz="2400" dirty="0"/>
                <a:t>Osteochondritis</a:t>
              </a:r>
            </a:p>
          </p:txBody>
        </p:sp>
        <p:sp>
          <p:nvSpPr>
            <p:cNvPr id="12" name="TextBox 11">
              <a:extLst>
                <a:ext uri="{FF2B5EF4-FFF2-40B4-BE49-F238E27FC236}">
                  <a16:creationId xmlns:a16="http://schemas.microsoft.com/office/drawing/2014/main" id="{A7EA788F-51A8-25E7-1C5A-0FB0118A92F3}"/>
                </a:ext>
              </a:extLst>
            </p:cNvPr>
            <p:cNvSpPr txBox="1"/>
            <p:nvPr/>
          </p:nvSpPr>
          <p:spPr>
            <a:xfrm>
              <a:off x="7059733" y="1756590"/>
              <a:ext cx="2227732" cy="461665"/>
            </a:xfrm>
            <a:prstGeom prst="rect">
              <a:avLst/>
            </a:prstGeom>
            <a:noFill/>
          </p:spPr>
          <p:txBody>
            <a:bodyPr wrap="square" rtlCol="0">
              <a:spAutoFit/>
            </a:bodyPr>
            <a:lstStyle/>
            <a:p>
              <a:r>
                <a:rPr lang="en-US" sz="2400" dirty="0"/>
                <a:t>Periostitis</a:t>
              </a:r>
            </a:p>
          </p:txBody>
        </p:sp>
        <p:sp>
          <p:nvSpPr>
            <p:cNvPr id="13" name="TextBox 12">
              <a:extLst>
                <a:ext uri="{FF2B5EF4-FFF2-40B4-BE49-F238E27FC236}">
                  <a16:creationId xmlns:a16="http://schemas.microsoft.com/office/drawing/2014/main" id="{7AADA38E-5789-1091-E6D4-B1BDEBB35E82}"/>
                </a:ext>
              </a:extLst>
            </p:cNvPr>
            <p:cNvSpPr txBox="1"/>
            <p:nvPr/>
          </p:nvSpPr>
          <p:spPr>
            <a:xfrm>
              <a:off x="7495398" y="6430305"/>
              <a:ext cx="2227732" cy="461665"/>
            </a:xfrm>
            <a:prstGeom prst="rect">
              <a:avLst/>
            </a:prstGeom>
            <a:noFill/>
          </p:spPr>
          <p:txBody>
            <a:bodyPr wrap="square" rtlCol="0">
              <a:spAutoFit/>
            </a:bodyPr>
            <a:lstStyle/>
            <a:p>
              <a:r>
                <a:rPr lang="en-US" sz="2400" dirty="0"/>
                <a:t>Periostitis</a:t>
              </a:r>
            </a:p>
          </p:txBody>
        </p:sp>
      </p:grpSp>
      <p:sp>
        <p:nvSpPr>
          <p:cNvPr id="14" name="TextBox 13">
            <a:extLst>
              <a:ext uri="{FF2B5EF4-FFF2-40B4-BE49-F238E27FC236}">
                <a16:creationId xmlns:a16="http://schemas.microsoft.com/office/drawing/2014/main" id="{FD223F01-6A61-CE19-A5A8-E0D43D76A0F9}"/>
              </a:ext>
            </a:extLst>
          </p:cNvPr>
          <p:cNvSpPr txBox="1"/>
          <p:nvPr/>
        </p:nvSpPr>
        <p:spPr>
          <a:xfrm>
            <a:off x="10185126" y="6581001"/>
            <a:ext cx="2006874" cy="307777"/>
          </a:xfrm>
          <a:prstGeom prst="rect">
            <a:avLst/>
          </a:prstGeom>
          <a:noFill/>
        </p:spPr>
        <p:txBody>
          <a:bodyPr wrap="square" rtlCol="0">
            <a:spAutoFit/>
          </a:bodyPr>
          <a:lstStyle/>
          <a:p>
            <a:pPr algn="r"/>
            <a:r>
              <a:rPr lang="en-US" sz="1400" dirty="0"/>
              <a:t>Remington et al. 2010</a:t>
            </a:r>
          </a:p>
        </p:txBody>
      </p:sp>
      <p:pic>
        <p:nvPicPr>
          <p:cNvPr id="15" name="Picture 14">
            <a:extLst>
              <a:ext uri="{FF2B5EF4-FFF2-40B4-BE49-F238E27FC236}">
                <a16:creationId xmlns:a16="http://schemas.microsoft.com/office/drawing/2014/main" id="{5A99FF51-65AD-6969-4ACB-6ADC9B7008F4}"/>
              </a:ext>
            </a:extLst>
          </p:cNvPr>
          <p:cNvPicPr>
            <a:picLocks noChangeAspect="1"/>
          </p:cNvPicPr>
          <p:nvPr/>
        </p:nvPicPr>
        <p:blipFill>
          <a:blip r:embed="rId6"/>
          <a:stretch>
            <a:fillRect/>
          </a:stretch>
        </p:blipFill>
        <p:spPr>
          <a:xfrm>
            <a:off x="2200939" y="6294845"/>
            <a:ext cx="853237" cy="508311"/>
          </a:xfrm>
          <a:prstGeom prst="rect">
            <a:avLst/>
          </a:prstGeom>
        </p:spPr>
      </p:pic>
      <p:pic>
        <p:nvPicPr>
          <p:cNvPr id="16" name="Picture 15">
            <a:extLst>
              <a:ext uri="{FF2B5EF4-FFF2-40B4-BE49-F238E27FC236}">
                <a16:creationId xmlns:a16="http://schemas.microsoft.com/office/drawing/2014/main" id="{B0CDF548-007E-EF05-2C9A-0C56C62CE5B1}"/>
              </a:ext>
            </a:extLst>
          </p:cNvPr>
          <p:cNvPicPr>
            <a:picLocks noChangeAspect="1"/>
          </p:cNvPicPr>
          <p:nvPr/>
        </p:nvPicPr>
        <p:blipFill>
          <a:blip r:embed="rId7"/>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812213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67DC-3429-10D2-9092-99BC7B76940E}"/>
              </a:ext>
            </a:extLst>
          </p:cNvPr>
          <p:cNvSpPr>
            <a:spLocks noGrp="1"/>
          </p:cNvSpPr>
          <p:nvPr>
            <p:ph type="title"/>
          </p:nvPr>
        </p:nvSpPr>
        <p:spPr/>
        <p:txBody>
          <a:bodyPr/>
          <a:lstStyle/>
          <a:p>
            <a:r>
              <a:rPr lang="en-US" dirty="0"/>
              <a:t>Early Manifestations (birth to age 2)</a:t>
            </a:r>
          </a:p>
        </p:txBody>
      </p:sp>
      <p:sp>
        <p:nvSpPr>
          <p:cNvPr id="3" name="Content Placeholder 2">
            <a:extLst>
              <a:ext uri="{FF2B5EF4-FFF2-40B4-BE49-F238E27FC236}">
                <a16:creationId xmlns:a16="http://schemas.microsoft.com/office/drawing/2014/main" id="{ADA07D32-7B3B-8A90-9115-3DAC77BDC206}"/>
              </a:ext>
            </a:extLst>
          </p:cNvPr>
          <p:cNvSpPr>
            <a:spLocks noGrp="1"/>
          </p:cNvSpPr>
          <p:nvPr>
            <p:ph idx="1"/>
          </p:nvPr>
        </p:nvSpPr>
        <p:spPr>
          <a:xfrm>
            <a:off x="838200" y="1690689"/>
            <a:ext cx="5257800" cy="4590842"/>
          </a:xfrm>
        </p:spPr>
        <p:txBody>
          <a:bodyPr>
            <a:normAutofit fontScale="92500" lnSpcReduction="20000"/>
          </a:bodyPr>
          <a:lstStyle/>
          <a:p>
            <a:pPr>
              <a:lnSpc>
                <a:spcPct val="120000"/>
              </a:lnSpc>
            </a:pPr>
            <a:r>
              <a:rPr lang="en-US" sz="2600" dirty="0"/>
              <a:t>Pulmonary:</a:t>
            </a:r>
          </a:p>
          <a:p>
            <a:pPr lvl="1">
              <a:lnSpc>
                <a:spcPct val="120000"/>
              </a:lnSpc>
              <a:spcBef>
                <a:spcPts val="300"/>
              </a:spcBef>
            </a:pPr>
            <a:r>
              <a:rPr lang="en-US" sz="2600" dirty="0"/>
              <a:t>Pneumonia alba</a:t>
            </a:r>
          </a:p>
          <a:p>
            <a:pPr>
              <a:lnSpc>
                <a:spcPct val="120000"/>
              </a:lnSpc>
            </a:pPr>
            <a:r>
              <a:rPr lang="en-US" sz="2600" dirty="0"/>
              <a:t>Cardiac:</a:t>
            </a:r>
          </a:p>
          <a:p>
            <a:pPr lvl="1">
              <a:lnSpc>
                <a:spcPct val="120000"/>
              </a:lnSpc>
              <a:spcBef>
                <a:spcPts val="300"/>
              </a:spcBef>
            </a:pPr>
            <a:r>
              <a:rPr lang="en-US" sz="2600" dirty="0"/>
              <a:t>Myocarditis</a:t>
            </a:r>
          </a:p>
          <a:p>
            <a:pPr>
              <a:lnSpc>
                <a:spcPct val="120000"/>
              </a:lnSpc>
            </a:pPr>
            <a:r>
              <a:rPr lang="en-US" sz="2600" dirty="0"/>
              <a:t>Gastrointestinal (GI):</a:t>
            </a:r>
          </a:p>
          <a:p>
            <a:pPr lvl="1">
              <a:lnSpc>
                <a:spcPct val="120000"/>
              </a:lnSpc>
              <a:spcBef>
                <a:spcPts val="300"/>
              </a:spcBef>
            </a:pPr>
            <a:r>
              <a:rPr lang="en-US" sz="2600" dirty="0"/>
              <a:t>Pancreatitis</a:t>
            </a:r>
          </a:p>
          <a:p>
            <a:pPr lvl="1">
              <a:lnSpc>
                <a:spcPct val="120000"/>
              </a:lnSpc>
              <a:spcBef>
                <a:spcPts val="300"/>
              </a:spcBef>
            </a:pPr>
            <a:r>
              <a:rPr lang="en-US" sz="2600" dirty="0"/>
              <a:t>GI malabsorption</a:t>
            </a:r>
          </a:p>
          <a:p>
            <a:pPr lvl="1">
              <a:lnSpc>
                <a:spcPct val="120000"/>
              </a:lnSpc>
              <a:spcBef>
                <a:spcPts val="300"/>
              </a:spcBef>
            </a:pPr>
            <a:r>
              <a:rPr lang="en-US" sz="2600" dirty="0"/>
              <a:t>Hepatomegaly (with or without jaundice)</a:t>
            </a:r>
          </a:p>
          <a:p>
            <a:pPr lvl="1">
              <a:lnSpc>
                <a:spcPct val="120000"/>
              </a:lnSpc>
              <a:spcBef>
                <a:spcPts val="300"/>
              </a:spcBef>
            </a:pPr>
            <a:r>
              <a:rPr lang="en-US" sz="2600" dirty="0"/>
              <a:t>Splenomegaly</a:t>
            </a:r>
          </a:p>
          <a:p>
            <a:pPr>
              <a:lnSpc>
                <a:spcPct val="120000"/>
              </a:lnSpc>
            </a:pPr>
            <a:endParaRPr lang="en-US" dirty="0"/>
          </a:p>
        </p:txBody>
      </p:sp>
      <p:pic>
        <p:nvPicPr>
          <p:cNvPr id="4" name="Picture 8" descr="https://phil.cdc.gov/phil_images/20021115/51/PHIL_2349_lores.jpg">
            <a:extLst>
              <a:ext uri="{FF2B5EF4-FFF2-40B4-BE49-F238E27FC236}">
                <a16:creationId xmlns:a16="http://schemas.microsoft.com/office/drawing/2014/main" id="{B9377778-7204-85A3-5543-67B59F9734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6401" y="3108961"/>
            <a:ext cx="2847507" cy="304102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C7B4AF-7C57-E83E-C668-5393B9DD3754}"/>
              </a:ext>
            </a:extLst>
          </p:cNvPr>
          <p:cNvPicPr>
            <a:picLocks noChangeAspect="1"/>
          </p:cNvPicPr>
          <p:nvPr/>
        </p:nvPicPr>
        <p:blipFill>
          <a:blip r:embed="rId4"/>
          <a:stretch>
            <a:fillRect/>
          </a:stretch>
        </p:blipFill>
        <p:spPr>
          <a:xfrm>
            <a:off x="5180010" y="1583070"/>
            <a:ext cx="3501090" cy="2346648"/>
          </a:xfrm>
          <a:prstGeom prst="rect">
            <a:avLst/>
          </a:prstGeom>
          <a:ln w="19050">
            <a:solidFill>
              <a:schemeClr val="tx1"/>
            </a:solidFill>
          </a:ln>
        </p:spPr>
      </p:pic>
      <p:sp>
        <p:nvSpPr>
          <p:cNvPr id="6" name="TextBox 5">
            <a:extLst>
              <a:ext uri="{FF2B5EF4-FFF2-40B4-BE49-F238E27FC236}">
                <a16:creationId xmlns:a16="http://schemas.microsoft.com/office/drawing/2014/main" id="{3B134A54-1330-255C-7D7C-5436D452BB97}"/>
              </a:ext>
            </a:extLst>
          </p:cNvPr>
          <p:cNvSpPr txBox="1"/>
          <p:nvPr/>
        </p:nvSpPr>
        <p:spPr>
          <a:xfrm>
            <a:off x="9187418" y="3152001"/>
            <a:ext cx="830032" cy="276999"/>
          </a:xfrm>
          <a:prstGeom prst="rect">
            <a:avLst/>
          </a:prstGeom>
          <a:noFill/>
        </p:spPr>
        <p:txBody>
          <a:bodyPr wrap="square" rtlCol="0">
            <a:spAutoFit/>
          </a:bodyPr>
          <a:lstStyle/>
          <a:p>
            <a:r>
              <a:rPr lang="en-US" sz="1200" i="1" dirty="0">
                <a:solidFill>
                  <a:schemeClr val="tx1">
                    <a:lumMod val="90000"/>
                    <a:lumOff val="10000"/>
                  </a:schemeClr>
                </a:solidFill>
              </a:rPr>
              <a:t>CDC PHIL</a:t>
            </a:r>
          </a:p>
        </p:txBody>
      </p:sp>
      <p:sp>
        <p:nvSpPr>
          <p:cNvPr id="7" name="TextBox 6">
            <a:extLst>
              <a:ext uri="{FF2B5EF4-FFF2-40B4-BE49-F238E27FC236}">
                <a16:creationId xmlns:a16="http://schemas.microsoft.com/office/drawing/2014/main" id="{3E0D9AE3-5768-8BA8-19D6-73E760424082}"/>
              </a:ext>
            </a:extLst>
          </p:cNvPr>
          <p:cNvSpPr txBox="1"/>
          <p:nvPr/>
        </p:nvSpPr>
        <p:spPr>
          <a:xfrm>
            <a:off x="5180010" y="3599401"/>
            <a:ext cx="830032" cy="276999"/>
          </a:xfrm>
          <a:prstGeom prst="rect">
            <a:avLst/>
          </a:prstGeom>
          <a:noFill/>
        </p:spPr>
        <p:txBody>
          <a:bodyPr wrap="square" rtlCol="0">
            <a:spAutoFit/>
          </a:bodyPr>
          <a:lstStyle/>
          <a:p>
            <a:r>
              <a:rPr lang="en-US" sz="1200" i="1" dirty="0">
                <a:solidFill>
                  <a:schemeClr val="tx1">
                    <a:lumMod val="90000"/>
                    <a:lumOff val="10000"/>
                  </a:schemeClr>
                </a:solidFill>
              </a:rPr>
              <a:t>CDC PHIL</a:t>
            </a:r>
          </a:p>
        </p:txBody>
      </p:sp>
      <p:pic>
        <p:nvPicPr>
          <p:cNvPr id="8" name="Picture 7">
            <a:extLst>
              <a:ext uri="{FF2B5EF4-FFF2-40B4-BE49-F238E27FC236}">
                <a16:creationId xmlns:a16="http://schemas.microsoft.com/office/drawing/2014/main" id="{5CA5B0BC-BF80-C840-F51C-F6D894A3231F}"/>
              </a:ext>
            </a:extLst>
          </p:cNvPr>
          <p:cNvPicPr>
            <a:picLocks noChangeAspect="1"/>
          </p:cNvPicPr>
          <p:nvPr/>
        </p:nvPicPr>
        <p:blipFill>
          <a:blip r:embed="rId5"/>
          <a:stretch>
            <a:fillRect/>
          </a:stretch>
        </p:blipFill>
        <p:spPr>
          <a:xfrm>
            <a:off x="7307328" y="4403781"/>
            <a:ext cx="1745517" cy="2315719"/>
          </a:xfrm>
          <a:prstGeom prst="rect">
            <a:avLst/>
          </a:prstGeom>
          <a:ln w="19050">
            <a:solidFill>
              <a:schemeClr val="tx1"/>
            </a:solidFill>
          </a:ln>
        </p:spPr>
      </p:pic>
      <p:sp>
        <p:nvSpPr>
          <p:cNvPr id="9" name="TextBox 8">
            <a:extLst>
              <a:ext uri="{FF2B5EF4-FFF2-40B4-BE49-F238E27FC236}">
                <a16:creationId xmlns:a16="http://schemas.microsoft.com/office/drawing/2014/main" id="{FDF7D09F-9E9F-EF8B-D0C6-B5D2802F8090}"/>
              </a:ext>
            </a:extLst>
          </p:cNvPr>
          <p:cNvSpPr txBox="1"/>
          <p:nvPr/>
        </p:nvSpPr>
        <p:spPr>
          <a:xfrm>
            <a:off x="7221185" y="6156345"/>
            <a:ext cx="830032" cy="276999"/>
          </a:xfrm>
          <a:prstGeom prst="rect">
            <a:avLst/>
          </a:prstGeom>
          <a:noFill/>
        </p:spPr>
        <p:txBody>
          <a:bodyPr wrap="square" rtlCol="0">
            <a:spAutoFit/>
          </a:bodyPr>
          <a:lstStyle/>
          <a:p>
            <a:r>
              <a:rPr lang="en-US" sz="1200" i="1" dirty="0">
                <a:solidFill>
                  <a:schemeClr val="bg1"/>
                </a:solidFill>
              </a:rPr>
              <a:t>CDC PHIL</a:t>
            </a:r>
          </a:p>
        </p:txBody>
      </p:sp>
      <p:sp>
        <p:nvSpPr>
          <p:cNvPr id="10" name="TextBox 9">
            <a:extLst>
              <a:ext uri="{FF2B5EF4-FFF2-40B4-BE49-F238E27FC236}">
                <a16:creationId xmlns:a16="http://schemas.microsoft.com/office/drawing/2014/main" id="{C86DE976-E0A5-921B-11A3-403C9EDF6B98}"/>
              </a:ext>
            </a:extLst>
          </p:cNvPr>
          <p:cNvSpPr txBox="1"/>
          <p:nvPr/>
        </p:nvSpPr>
        <p:spPr>
          <a:xfrm>
            <a:off x="5932587" y="3950588"/>
            <a:ext cx="2943609" cy="461665"/>
          </a:xfrm>
          <a:prstGeom prst="rect">
            <a:avLst/>
          </a:prstGeom>
          <a:noFill/>
        </p:spPr>
        <p:txBody>
          <a:bodyPr wrap="square" rtlCol="0">
            <a:spAutoFit/>
          </a:bodyPr>
          <a:lstStyle/>
          <a:p>
            <a:r>
              <a:rPr lang="en-US" sz="2400" dirty="0"/>
              <a:t>Hepatosplenomegaly</a:t>
            </a:r>
          </a:p>
        </p:txBody>
      </p:sp>
      <p:sp>
        <p:nvSpPr>
          <p:cNvPr id="11" name="TextBox 10">
            <a:extLst>
              <a:ext uri="{FF2B5EF4-FFF2-40B4-BE49-F238E27FC236}">
                <a16:creationId xmlns:a16="http://schemas.microsoft.com/office/drawing/2014/main" id="{502874E1-2D50-39F0-7C2A-A3D8F230E908}"/>
              </a:ext>
            </a:extLst>
          </p:cNvPr>
          <p:cNvSpPr txBox="1"/>
          <p:nvPr/>
        </p:nvSpPr>
        <p:spPr>
          <a:xfrm>
            <a:off x="8410387" y="2512792"/>
            <a:ext cx="3214126" cy="461665"/>
          </a:xfrm>
          <a:prstGeom prst="rect">
            <a:avLst/>
          </a:prstGeom>
          <a:noFill/>
        </p:spPr>
        <p:txBody>
          <a:bodyPr wrap="square" rtlCol="0">
            <a:spAutoFit/>
          </a:bodyPr>
          <a:lstStyle/>
          <a:p>
            <a:pPr lvl="2"/>
            <a:r>
              <a:rPr lang="en-US" sz="2400" dirty="0"/>
              <a:t>Pneumonia alba</a:t>
            </a:r>
          </a:p>
        </p:txBody>
      </p:sp>
      <p:pic>
        <p:nvPicPr>
          <p:cNvPr id="13" name="Picture 12">
            <a:extLst>
              <a:ext uri="{FF2B5EF4-FFF2-40B4-BE49-F238E27FC236}">
                <a16:creationId xmlns:a16="http://schemas.microsoft.com/office/drawing/2014/main" id="{C066A55F-FA1D-922A-810D-F942902AA905}"/>
              </a:ext>
            </a:extLst>
          </p:cNvPr>
          <p:cNvPicPr>
            <a:picLocks noChangeAspect="1"/>
          </p:cNvPicPr>
          <p:nvPr/>
        </p:nvPicPr>
        <p:blipFill>
          <a:blip r:embed="rId6"/>
          <a:stretch>
            <a:fillRect/>
          </a:stretch>
        </p:blipFill>
        <p:spPr>
          <a:xfrm>
            <a:off x="2200939" y="6294845"/>
            <a:ext cx="853237" cy="508311"/>
          </a:xfrm>
          <a:prstGeom prst="rect">
            <a:avLst/>
          </a:prstGeom>
        </p:spPr>
      </p:pic>
      <p:pic>
        <p:nvPicPr>
          <p:cNvPr id="14" name="Picture 13">
            <a:extLst>
              <a:ext uri="{FF2B5EF4-FFF2-40B4-BE49-F238E27FC236}">
                <a16:creationId xmlns:a16="http://schemas.microsoft.com/office/drawing/2014/main" id="{4EB6FBD0-A77D-A600-9A2A-52615AF2B9F7}"/>
              </a:ext>
            </a:extLst>
          </p:cNvPr>
          <p:cNvPicPr>
            <a:picLocks noChangeAspect="1"/>
          </p:cNvPicPr>
          <p:nvPr/>
        </p:nvPicPr>
        <p:blipFill>
          <a:blip r:embed="rId7"/>
          <a:stretch>
            <a:fillRect/>
          </a:stretch>
        </p:blipFill>
        <p:spPr>
          <a:xfrm>
            <a:off x="3267951" y="6188189"/>
            <a:ext cx="2300642" cy="669811"/>
          </a:xfrm>
          <a:prstGeom prst="rect">
            <a:avLst/>
          </a:prstGeom>
        </p:spPr>
      </p:pic>
      <p:sp>
        <p:nvSpPr>
          <p:cNvPr id="15" name="TextBox 14">
            <a:extLst>
              <a:ext uri="{FF2B5EF4-FFF2-40B4-BE49-F238E27FC236}">
                <a16:creationId xmlns:a16="http://schemas.microsoft.com/office/drawing/2014/main" id="{F49303D3-8E4B-EE1B-0DD3-48B881387A2B}"/>
              </a:ext>
            </a:extLst>
          </p:cNvPr>
          <p:cNvSpPr txBox="1"/>
          <p:nvPr/>
        </p:nvSpPr>
        <p:spPr>
          <a:xfrm>
            <a:off x="10185126" y="6581001"/>
            <a:ext cx="2006874" cy="307777"/>
          </a:xfrm>
          <a:prstGeom prst="rect">
            <a:avLst/>
          </a:prstGeom>
          <a:noFill/>
        </p:spPr>
        <p:txBody>
          <a:bodyPr wrap="square" rtlCol="0">
            <a:spAutoFit/>
          </a:bodyPr>
          <a:lstStyle/>
          <a:p>
            <a:pPr algn="r"/>
            <a:r>
              <a:rPr lang="en-US" sz="1400" dirty="0"/>
              <a:t>Remington et al. 2010</a:t>
            </a:r>
          </a:p>
        </p:txBody>
      </p:sp>
    </p:spTree>
    <p:extLst>
      <p:ext uri="{BB962C8B-B14F-4D97-AF65-F5344CB8AC3E}">
        <p14:creationId xmlns:p14="http://schemas.microsoft.com/office/powerpoint/2010/main" val="112800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D56B-2608-4D7D-0413-415D48CA8676}"/>
              </a:ext>
            </a:extLst>
          </p:cNvPr>
          <p:cNvSpPr>
            <a:spLocks noGrp="1"/>
          </p:cNvSpPr>
          <p:nvPr>
            <p:ph type="title"/>
          </p:nvPr>
        </p:nvSpPr>
        <p:spPr>
          <a:xfrm>
            <a:off x="853012" y="387262"/>
            <a:ext cx="9928402" cy="1325563"/>
          </a:xfrm>
        </p:spPr>
        <p:txBody>
          <a:bodyPr/>
          <a:lstStyle/>
          <a:p>
            <a:r>
              <a:rPr lang="en-US" dirty="0"/>
              <a:t>Late Manifestations (&gt;2 years of age)</a:t>
            </a:r>
          </a:p>
        </p:txBody>
      </p:sp>
      <p:sp>
        <p:nvSpPr>
          <p:cNvPr id="3" name="Content Placeholder 2">
            <a:extLst>
              <a:ext uri="{FF2B5EF4-FFF2-40B4-BE49-F238E27FC236}">
                <a16:creationId xmlns:a16="http://schemas.microsoft.com/office/drawing/2014/main" id="{9CB0772A-14CA-2943-3882-1F6EE52EF90C}"/>
              </a:ext>
            </a:extLst>
          </p:cNvPr>
          <p:cNvSpPr>
            <a:spLocks noGrp="1"/>
          </p:cNvSpPr>
          <p:nvPr>
            <p:ph idx="1"/>
          </p:nvPr>
        </p:nvSpPr>
        <p:spPr>
          <a:xfrm>
            <a:off x="853012" y="1582220"/>
            <a:ext cx="4836484" cy="4712625"/>
          </a:xfrm>
        </p:spPr>
        <p:txBody>
          <a:bodyPr>
            <a:normAutofit fontScale="92500" lnSpcReduction="20000"/>
          </a:bodyPr>
          <a:lstStyle/>
          <a:p>
            <a:pPr>
              <a:lnSpc>
                <a:spcPct val="120000"/>
              </a:lnSpc>
              <a:spcBef>
                <a:spcPts val="600"/>
              </a:spcBef>
            </a:pPr>
            <a:r>
              <a:rPr lang="en-US" sz="2200" dirty="0"/>
              <a:t>Neurologic</a:t>
            </a:r>
          </a:p>
          <a:p>
            <a:pPr lvl="1">
              <a:lnSpc>
                <a:spcPct val="120000"/>
              </a:lnSpc>
              <a:spcBef>
                <a:spcPts val="300"/>
              </a:spcBef>
            </a:pPr>
            <a:r>
              <a:rPr lang="en-US" sz="2000" dirty="0"/>
              <a:t>Interstitial keratitis </a:t>
            </a:r>
          </a:p>
          <a:p>
            <a:pPr lvl="1">
              <a:lnSpc>
                <a:spcPct val="120000"/>
              </a:lnSpc>
              <a:spcBef>
                <a:spcPts val="300"/>
              </a:spcBef>
            </a:pPr>
            <a:r>
              <a:rPr lang="en-US" sz="2000" dirty="0"/>
              <a:t>8</a:t>
            </a:r>
            <a:r>
              <a:rPr lang="en-US" sz="2000" baseline="30000" dirty="0"/>
              <a:t>th</a:t>
            </a:r>
            <a:r>
              <a:rPr lang="en-US" sz="2000" dirty="0"/>
              <a:t> cranial nerve deafness</a:t>
            </a:r>
          </a:p>
          <a:p>
            <a:pPr>
              <a:lnSpc>
                <a:spcPct val="120000"/>
              </a:lnSpc>
              <a:spcBef>
                <a:spcPts val="600"/>
              </a:spcBef>
            </a:pPr>
            <a:r>
              <a:rPr lang="en-US" sz="2200" dirty="0"/>
              <a:t>Dental</a:t>
            </a:r>
          </a:p>
          <a:p>
            <a:pPr lvl="1">
              <a:lnSpc>
                <a:spcPct val="120000"/>
              </a:lnSpc>
              <a:spcBef>
                <a:spcPts val="300"/>
              </a:spcBef>
            </a:pPr>
            <a:r>
              <a:rPr lang="en-US" sz="2000" dirty="0"/>
              <a:t>Hutchinson teeth</a:t>
            </a:r>
          </a:p>
          <a:p>
            <a:pPr lvl="1">
              <a:lnSpc>
                <a:spcPct val="120000"/>
              </a:lnSpc>
              <a:spcBef>
                <a:spcPts val="300"/>
              </a:spcBef>
            </a:pPr>
            <a:r>
              <a:rPr lang="en-US" sz="2000" dirty="0"/>
              <a:t>Mulberry molars</a:t>
            </a:r>
          </a:p>
          <a:p>
            <a:pPr>
              <a:lnSpc>
                <a:spcPct val="120000"/>
              </a:lnSpc>
              <a:spcBef>
                <a:spcPts val="600"/>
              </a:spcBef>
            </a:pPr>
            <a:r>
              <a:rPr lang="en-US" sz="2200" dirty="0"/>
              <a:t>Skeletal</a:t>
            </a:r>
          </a:p>
          <a:p>
            <a:pPr lvl="1">
              <a:lnSpc>
                <a:spcPct val="120000"/>
              </a:lnSpc>
              <a:spcBef>
                <a:spcPts val="300"/>
              </a:spcBef>
            </a:pPr>
            <a:r>
              <a:rPr lang="en-US" sz="2000" dirty="0"/>
              <a:t>Saber shins</a:t>
            </a:r>
          </a:p>
          <a:p>
            <a:pPr lvl="1">
              <a:lnSpc>
                <a:spcPct val="120000"/>
              </a:lnSpc>
              <a:spcBef>
                <a:spcPts val="300"/>
              </a:spcBef>
            </a:pPr>
            <a:r>
              <a:rPr lang="en-US" sz="2000" dirty="0"/>
              <a:t>Frontal bossing</a:t>
            </a:r>
          </a:p>
          <a:p>
            <a:pPr lvl="1">
              <a:lnSpc>
                <a:spcPct val="120000"/>
              </a:lnSpc>
              <a:spcBef>
                <a:spcPts val="300"/>
              </a:spcBef>
            </a:pPr>
            <a:r>
              <a:rPr lang="en-US" sz="2000" dirty="0" err="1"/>
              <a:t>Clutton</a:t>
            </a:r>
            <a:r>
              <a:rPr lang="en-US" sz="2000" dirty="0"/>
              <a:t> joints</a:t>
            </a:r>
          </a:p>
          <a:p>
            <a:pPr>
              <a:lnSpc>
                <a:spcPct val="120000"/>
              </a:lnSpc>
              <a:spcBef>
                <a:spcPts val="600"/>
              </a:spcBef>
            </a:pPr>
            <a:r>
              <a:rPr lang="en-US" sz="2200" dirty="0"/>
              <a:t>Facial</a:t>
            </a:r>
          </a:p>
          <a:p>
            <a:pPr lvl="1">
              <a:lnSpc>
                <a:spcPct val="120000"/>
              </a:lnSpc>
              <a:spcBef>
                <a:spcPts val="300"/>
              </a:spcBef>
            </a:pPr>
            <a:r>
              <a:rPr lang="en-US" sz="2000" dirty="0"/>
              <a:t>Saddle nose</a:t>
            </a:r>
          </a:p>
          <a:p>
            <a:pPr lvl="1">
              <a:lnSpc>
                <a:spcPct val="120000"/>
              </a:lnSpc>
              <a:spcBef>
                <a:spcPts val="300"/>
              </a:spcBef>
            </a:pPr>
            <a:r>
              <a:rPr lang="en-US" sz="2000" dirty="0"/>
              <a:t>Rhagades</a:t>
            </a:r>
            <a:endParaRPr lang="en-US" sz="1800" dirty="0"/>
          </a:p>
        </p:txBody>
      </p:sp>
      <p:pic>
        <p:nvPicPr>
          <p:cNvPr id="5" name="Picture 4" descr="Close-up of a person's eye&#10;&#10;Description automatically generated">
            <a:extLst>
              <a:ext uri="{FF2B5EF4-FFF2-40B4-BE49-F238E27FC236}">
                <a16:creationId xmlns:a16="http://schemas.microsoft.com/office/drawing/2014/main" id="{A5CDC99B-FBC1-20E8-02EE-6CDC2B899F20}"/>
              </a:ext>
            </a:extLst>
          </p:cNvPr>
          <p:cNvPicPr>
            <a:picLocks noChangeAspect="1"/>
          </p:cNvPicPr>
          <p:nvPr/>
        </p:nvPicPr>
        <p:blipFill>
          <a:blip r:embed="rId3"/>
          <a:stretch>
            <a:fillRect/>
          </a:stretch>
        </p:blipFill>
        <p:spPr>
          <a:xfrm>
            <a:off x="6066743" y="2148006"/>
            <a:ext cx="2836728" cy="1872240"/>
          </a:xfrm>
          <a:prstGeom prst="rect">
            <a:avLst/>
          </a:prstGeom>
          <a:ln>
            <a:solidFill>
              <a:schemeClr val="tx1"/>
            </a:solidFill>
          </a:ln>
        </p:spPr>
      </p:pic>
      <p:pic>
        <p:nvPicPr>
          <p:cNvPr id="7" name="Picture 6" descr="A close-up of a human mouth&#10;&#10;Description automatically generated with low confidence">
            <a:extLst>
              <a:ext uri="{FF2B5EF4-FFF2-40B4-BE49-F238E27FC236}">
                <a16:creationId xmlns:a16="http://schemas.microsoft.com/office/drawing/2014/main" id="{86004EB2-0227-9021-3109-ED6E95346972}"/>
              </a:ext>
            </a:extLst>
          </p:cNvPr>
          <p:cNvPicPr>
            <a:picLocks noChangeAspect="1"/>
          </p:cNvPicPr>
          <p:nvPr/>
        </p:nvPicPr>
        <p:blipFill>
          <a:blip r:embed="rId4"/>
          <a:stretch>
            <a:fillRect/>
          </a:stretch>
        </p:blipFill>
        <p:spPr>
          <a:xfrm>
            <a:off x="9027167" y="2148006"/>
            <a:ext cx="2768283" cy="1846840"/>
          </a:xfrm>
          <a:prstGeom prst="rect">
            <a:avLst/>
          </a:prstGeom>
          <a:ln>
            <a:solidFill>
              <a:schemeClr val="tx1"/>
            </a:solidFill>
          </a:ln>
        </p:spPr>
      </p:pic>
      <p:pic>
        <p:nvPicPr>
          <p:cNvPr id="11" name="Picture 10" descr="A close-up of a person's legs&#10;&#10;Description automatically generated with medium confidence">
            <a:extLst>
              <a:ext uri="{FF2B5EF4-FFF2-40B4-BE49-F238E27FC236}">
                <a16:creationId xmlns:a16="http://schemas.microsoft.com/office/drawing/2014/main" id="{53730A8C-D97E-D657-BDC5-174ADF74B66D}"/>
              </a:ext>
            </a:extLst>
          </p:cNvPr>
          <p:cNvPicPr>
            <a:picLocks noChangeAspect="1"/>
          </p:cNvPicPr>
          <p:nvPr/>
        </p:nvPicPr>
        <p:blipFill>
          <a:blip r:embed="rId5"/>
          <a:stretch>
            <a:fillRect/>
          </a:stretch>
        </p:blipFill>
        <p:spPr>
          <a:xfrm>
            <a:off x="6096000" y="4398428"/>
            <a:ext cx="2807471" cy="1852931"/>
          </a:xfrm>
          <a:prstGeom prst="rect">
            <a:avLst/>
          </a:prstGeom>
          <a:ln>
            <a:solidFill>
              <a:schemeClr val="tx1"/>
            </a:solidFill>
          </a:ln>
        </p:spPr>
      </p:pic>
      <p:sp>
        <p:nvSpPr>
          <p:cNvPr id="15" name="TextBox 14">
            <a:extLst>
              <a:ext uri="{FF2B5EF4-FFF2-40B4-BE49-F238E27FC236}">
                <a16:creationId xmlns:a16="http://schemas.microsoft.com/office/drawing/2014/main" id="{13A734A9-5945-5AFA-802A-7CE02C1F8553}"/>
              </a:ext>
            </a:extLst>
          </p:cNvPr>
          <p:cNvSpPr txBox="1"/>
          <p:nvPr/>
        </p:nvSpPr>
        <p:spPr>
          <a:xfrm>
            <a:off x="6446532" y="1784586"/>
            <a:ext cx="2227732" cy="400110"/>
          </a:xfrm>
          <a:prstGeom prst="rect">
            <a:avLst/>
          </a:prstGeom>
          <a:noFill/>
        </p:spPr>
        <p:txBody>
          <a:bodyPr wrap="square" rtlCol="0">
            <a:spAutoFit/>
          </a:bodyPr>
          <a:lstStyle/>
          <a:p>
            <a:r>
              <a:rPr lang="en-US" sz="2000" dirty="0"/>
              <a:t>Interstitial keratitis</a:t>
            </a:r>
          </a:p>
        </p:txBody>
      </p:sp>
      <p:sp>
        <p:nvSpPr>
          <p:cNvPr id="16" name="TextBox 15">
            <a:extLst>
              <a:ext uri="{FF2B5EF4-FFF2-40B4-BE49-F238E27FC236}">
                <a16:creationId xmlns:a16="http://schemas.microsoft.com/office/drawing/2014/main" id="{7D298D79-4DF5-2972-D41E-F6FCA2A68F98}"/>
              </a:ext>
            </a:extLst>
          </p:cNvPr>
          <p:cNvSpPr txBox="1"/>
          <p:nvPr/>
        </p:nvSpPr>
        <p:spPr>
          <a:xfrm>
            <a:off x="9301983" y="1791657"/>
            <a:ext cx="2227732" cy="400110"/>
          </a:xfrm>
          <a:prstGeom prst="rect">
            <a:avLst/>
          </a:prstGeom>
          <a:noFill/>
        </p:spPr>
        <p:txBody>
          <a:bodyPr wrap="square" rtlCol="0">
            <a:spAutoFit/>
          </a:bodyPr>
          <a:lstStyle/>
          <a:p>
            <a:r>
              <a:rPr lang="en-US" sz="2000" dirty="0"/>
              <a:t>Hutchinson teeth</a:t>
            </a:r>
          </a:p>
        </p:txBody>
      </p:sp>
      <p:sp>
        <p:nvSpPr>
          <p:cNvPr id="17" name="TextBox 16">
            <a:extLst>
              <a:ext uri="{FF2B5EF4-FFF2-40B4-BE49-F238E27FC236}">
                <a16:creationId xmlns:a16="http://schemas.microsoft.com/office/drawing/2014/main" id="{26F50DF5-5DDB-67A2-67D2-E05F2D1CF62E}"/>
              </a:ext>
            </a:extLst>
          </p:cNvPr>
          <p:cNvSpPr txBox="1"/>
          <p:nvPr/>
        </p:nvSpPr>
        <p:spPr>
          <a:xfrm>
            <a:off x="6872556" y="4057335"/>
            <a:ext cx="1887635" cy="400110"/>
          </a:xfrm>
          <a:prstGeom prst="rect">
            <a:avLst/>
          </a:prstGeom>
          <a:noFill/>
        </p:spPr>
        <p:txBody>
          <a:bodyPr wrap="square" rtlCol="0">
            <a:spAutoFit/>
          </a:bodyPr>
          <a:lstStyle/>
          <a:p>
            <a:r>
              <a:rPr lang="en-US" sz="2000" dirty="0"/>
              <a:t>Saber shins</a:t>
            </a:r>
          </a:p>
        </p:txBody>
      </p:sp>
      <p:sp>
        <p:nvSpPr>
          <p:cNvPr id="18" name="TextBox 17">
            <a:extLst>
              <a:ext uri="{FF2B5EF4-FFF2-40B4-BE49-F238E27FC236}">
                <a16:creationId xmlns:a16="http://schemas.microsoft.com/office/drawing/2014/main" id="{5FABAEB5-3049-1EC3-0B71-F6E16FCE9892}"/>
              </a:ext>
            </a:extLst>
          </p:cNvPr>
          <p:cNvSpPr txBox="1"/>
          <p:nvPr/>
        </p:nvSpPr>
        <p:spPr>
          <a:xfrm>
            <a:off x="9543777" y="4019650"/>
            <a:ext cx="1586995" cy="400110"/>
          </a:xfrm>
          <a:prstGeom prst="rect">
            <a:avLst/>
          </a:prstGeom>
          <a:noFill/>
        </p:spPr>
        <p:txBody>
          <a:bodyPr wrap="square" rtlCol="0">
            <a:spAutoFit/>
          </a:bodyPr>
          <a:lstStyle/>
          <a:p>
            <a:r>
              <a:rPr lang="en-US" sz="2000" dirty="0" err="1"/>
              <a:t>Clutton</a:t>
            </a:r>
            <a:r>
              <a:rPr lang="en-US" sz="2000" dirty="0"/>
              <a:t> joints</a:t>
            </a:r>
          </a:p>
        </p:txBody>
      </p:sp>
      <p:sp>
        <p:nvSpPr>
          <p:cNvPr id="19" name="TextBox 18">
            <a:extLst>
              <a:ext uri="{FF2B5EF4-FFF2-40B4-BE49-F238E27FC236}">
                <a16:creationId xmlns:a16="http://schemas.microsoft.com/office/drawing/2014/main" id="{EA90E249-F0C5-16E3-1B8C-F9A867E61711}"/>
              </a:ext>
            </a:extLst>
          </p:cNvPr>
          <p:cNvSpPr txBox="1"/>
          <p:nvPr/>
        </p:nvSpPr>
        <p:spPr>
          <a:xfrm>
            <a:off x="6096000" y="6014468"/>
            <a:ext cx="830032" cy="276999"/>
          </a:xfrm>
          <a:prstGeom prst="rect">
            <a:avLst/>
          </a:prstGeom>
          <a:noFill/>
        </p:spPr>
        <p:txBody>
          <a:bodyPr wrap="square" rtlCol="0">
            <a:spAutoFit/>
          </a:bodyPr>
          <a:lstStyle/>
          <a:p>
            <a:r>
              <a:rPr lang="en-US" sz="1200" i="1" dirty="0"/>
              <a:t>CDC PHIL</a:t>
            </a:r>
          </a:p>
        </p:txBody>
      </p:sp>
      <p:grpSp>
        <p:nvGrpSpPr>
          <p:cNvPr id="10" name="Group 9">
            <a:extLst>
              <a:ext uri="{FF2B5EF4-FFF2-40B4-BE49-F238E27FC236}">
                <a16:creationId xmlns:a16="http://schemas.microsoft.com/office/drawing/2014/main" id="{A19AEACF-3D15-0132-F4A9-3A8B92A5123A}"/>
              </a:ext>
            </a:extLst>
          </p:cNvPr>
          <p:cNvGrpSpPr/>
          <p:nvPr/>
        </p:nvGrpSpPr>
        <p:grpSpPr>
          <a:xfrm>
            <a:off x="9002687" y="4399557"/>
            <a:ext cx="2807470" cy="1891910"/>
            <a:chOff x="8681925" y="4839665"/>
            <a:chExt cx="2384516" cy="1614911"/>
          </a:xfrm>
        </p:grpSpPr>
        <p:pic>
          <p:nvPicPr>
            <p:cNvPr id="9" name="Picture 8" descr="A close-up of a volcano&#10;&#10;Description automatically generated with low confidence">
              <a:extLst>
                <a:ext uri="{FF2B5EF4-FFF2-40B4-BE49-F238E27FC236}">
                  <a16:creationId xmlns:a16="http://schemas.microsoft.com/office/drawing/2014/main" id="{E00C39CD-40D6-B925-03A4-59B9C36F89A7}"/>
                </a:ext>
              </a:extLst>
            </p:cNvPr>
            <p:cNvPicPr>
              <a:picLocks noChangeAspect="1"/>
            </p:cNvPicPr>
            <p:nvPr/>
          </p:nvPicPr>
          <p:blipFill>
            <a:blip r:embed="rId6"/>
            <a:stretch>
              <a:fillRect/>
            </a:stretch>
          </p:blipFill>
          <p:spPr>
            <a:xfrm>
              <a:off x="8719694" y="4839665"/>
              <a:ext cx="2346747" cy="1582378"/>
            </a:xfrm>
            <a:prstGeom prst="rect">
              <a:avLst/>
            </a:prstGeom>
            <a:ln>
              <a:solidFill>
                <a:schemeClr val="tx1"/>
              </a:solidFill>
            </a:ln>
          </p:spPr>
        </p:pic>
        <p:sp>
          <p:nvSpPr>
            <p:cNvPr id="20" name="TextBox 19">
              <a:extLst>
                <a:ext uri="{FF2B5EF4-FFF2-40B4-BE49-F238E27FC236}">
                  <a16:creationId xmlns:a16="http://schemas.microsoft.com/office/drawing/2014/main" id="{DA684E45-1061-3FC9-2F81-B300AB5357E9}"/>
                </a:ext>
              </a:extLst>
            </p:cNvPr>
            <p:cNvSpPr txBox="1"/>
            <p:nvPr/>
          </p:nvSpPr>
          <p:spPr>
            <a:xfrm>
              <a:off x="8681925" y="6177577"/>
              <a:ext cx="830032" cy="276999"/>
            </a:xfrm>
            <a:prstGeom prst="rect">
              <a:avLst/>
            </a:prstGeom>
            <a:noFill/>
          </p:spPr>
          <p:txBody>
            <a:bodyPr wrap="square" rtlCol="0">
              <a:spAutoFit/>
            </a:bodyPr>
            <a:lstStyle/>
            <a:p>
              <a:r>
                <a:rPr lang="en-US" sz="1200" i="1" dirty="0">
                  <a:solidFill>
                    <a:schemeClr val="bg1"/>
                  </a:solidFill>
                </a:rPr>
                <a:t>CDC PHIL</a:t>
              </a:r>
            </a:p>
          </p:txBody>
        </p:sp>
      </p:grpSp>
      <p:sp>
        <p:nvSpPr>
          <p:cNvPr id="21" name="TextBox 20">
            <a:extLst>
              <a:ext uri="{FF2B5EF4-FFF2-40B4-BE49-F238E27FC236}">
                <a16:creationId xmlns:a16="http://schemas.microsoft.com/office/drawing/2014/main" id="{AFA3338A-BAB4-A9CF-58EB-4F478340BF6D}"/>
              </a:ext>
            </a:extLst>
          </p:cNvPr>
          <p:cNvSpPr txBox="1"/>
          <p:nvPr/>
        </p:nvSpPr>
        <p:spPr>
          <a:xfrm>
            <a:off x="6031516" y="3780336"/>
            <a:ext cx="830032" cy="276999"/>
          </a:xfrm>
          <a:prstGeom prst="rect">
            <a:avLst/>
          </a:prstGeom>
          <a:noFill/>
        </p:spPr>
        <p:txBody>
          <a:bodyPr wrap="square" rtlCol="0">
            <a:spAutoFit/>
          </a:bodyPr>
          <a:lstStyle/>
          <a:p>
            <a:r>
              <a:rPr lang="en-US" sz="1200" i="1" dirty="0"/>
              <a:t>CDC PHIL</a:t>
            </a:r>
          </a:p>
        </p:txBody>
      </p:sp>
      <p:sp>
        <p:nvSpPr>
          <p:cNvPr id="22" name="TextBox 21">
            <a:extLst>
              <a:ext uri="{FF2B5EF4-FFF2-40B4-BE49-F238E27FC236}">
                <a16:creationId xmlns:a16="http://schemas.microsoft.com/office/drawing/2014/main" id="{057682BE-CAE4-1EE4-95AA-E0ED2934527E}"/>
              </a:ext>
            </a:extLst>
          </p:cNvPr>
          <p:cNvSpPr txBox="1"/>
          <p:nvPr/>
        </p:nvSpPr>
        <p:spPr>
          <a:xfrm>
            <a:off x="8990849" y="3726091"/>
            <a:ext cx="830032" cy="276999"/>
          </a:xfrm>
          <a:prstGeom prst="rect">
            <a:avLst/>
          </a:prstGeom>
          <a:noFill/>
        </p:spPr>
        <p:txBody>
          <a:bodyPr wrap="square" rtlCol="0">
            <a:spAutoFit/>
          </a:bodyPr>
          <a:lstStyle/>
          <a:p>
            <a:r>
              <a:rPr lang="en-US" sz="1200" i="1" dirty="0"/>
              <a:t>CDC PHIL</a:t>
            </a:r>
          </a:p>
        </p:txBody>
      </p:sp>
      <p:pic>
        <p:nvPicPr>
          <p:cNvPr id="4" name="Picture 3">
            <a:extLst>
              <a:ext uri="{FF2B5EF4-FFF2-40B4-BE49-F238E27FC236}">
                <a16:creationId xmlns:a16="http://schemas.microsoft.com/office/drawing/2014/main" id="{8F2701B6-C88C-C5F7-F843-5473579FC6E4}"/>
              </a:ext>
            </a:extLst>
          </p:cNvPr>
          <p:cNvPicPr>
            <a:picLocks noChangeAspect="1"/>
          </p:cNvPicPr>
          <p:nvPr/>
        </p:nvPicPr>
        <p:blipFill>
          <a:blip r:embed="rId7"/>
          <a:stretch>
            <a:fillRect/>
          </a:stretch>
        </p:blipFill>
        <p:spPr>
          <a:xfrm>
            <a:off x="2200939" y="6294845"/>
            <a:ext cx="853237" cy="508311"/>
          </a:xfrm>
          <a:prstGeom prst="rect">
            <a:avLst/>
          </a:prstGeom>
        </p:spPr>
      </p:pic>
      <p:pic>
        <p:nvPicPr>
          <p:cNvPr id="6" name="Picture 5">
            <a:extLst>
              <a:ext uri="{FF2B5EF4-FFF2-40B4-BE49-F238E27FC236}">
                <a16:creationId xmlns:a16="http://schemas.microsoft.com/office/drawing/2014/main" id="{2ECDB5E1-8C01-3422-6756-FF10574D05F2}"/>
              </a:ext>
            </a:extLst>
          </p:cNvPr>
          <p:cNvPicPr>
            <a:picLocks noChangeAspect="1"/>
          </p:cNvPicPr>
          <p:nvPr/>
        </p:nvPicPr>
        <p:blipFill>
          <a:blip r:embed="rId8"/>
          <a:stretch>
            <a:fillRect/>
          </a:stretch>
        </p:blipFill>
        <p:spPr>
          <a:xfrm>
            <a:off x="3267951" y="6188189"/>
            <a:ext cx="2300642" cy="669811"/>
          </a:xfrm>
          <a:prstGeom prst="rect">
            <a:avLst/>
          </a:prstGeom>
        </p:spPr>
      </p:pic>
      <p:sp>
        <p:nvSpPr>
          <p:cNvPr id="8" name="TextBox 7">
            <a:extLst>
              <a:ext uri="{FF2B5EF4-FFF2-40B4-BE49-F238E27FC236}">
                <a16:creationId xmlns:a16="http://schemas.microsoft.com/office/drawing/2014/main" id="{B10C8E11-3598-1316-40E5-49B41D891690}"/>
              </a:ext>
            </a:extLst>
          </p:cNvPr>
          <p:cNvSpPr txBox="1"/>
          <p:nvPr/>
        </p:nvSpPr>
        <p:spPr>
          <a:xfrm>
            <a:off x="10185126" y="6581001"/>
            <a:ext cx="2006874" cy="307777"/>
          </a:xfrm>
          <a:prstGeom prst="rect">
            <a:avLst/>
          </a:prstGeom>
          <a:noFill/>
        </p:spPr>
        <p:txBody>
          <a:bodyPr wrap="square" rtlCol="0">
            <a:spAutoFit/>
          </a:bodyPr>
          <a:lstStyle/>
          <a:p>
            <a:pPr algn="r"/>
            <a:r>
              <a:rPr lang="en-US" sz="1400" dirty="0"/>
              <a:t>Remington et al. 2010</a:t>
            </a:r>
          </a:p>
        </p:txBody>
      </p:sp>
    </p:spTree>
    <p:extLst>
      <p:ext uri="{BB962C8B-B14F-4D97-AF65-F5344CB8AC3E}">
        <p14:creationId xmlns:p14="http://schemas.microsoft.com/office/powerpoint/2010/main" val="972750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4A04-C3D4-9107-A659-2AFDF18A3DBB}"/>
              </a:ext>
            </a:extLst>
          </p:cNvPr>
          <p:cNvSpPr>
            <a:spLocks noGrp="1"/>
          </p:cNvSpPr>
          <p:nvPr>
            <p:ph type="title"/>
          </p:nvPr>
        </p:nvSpPr>
        <p:spPr/>
        <p:txBody>
          <a:bodyPr/>
          <a:lstStyle/>
          <a:p>
            <a:r>
              <a:rPr lang="en-US" dirty="0"/>
              <a:t>Mortality of CS</a:t>
            </a:r>
          </a:p>
        </p:txBody>
      </p:sp>
      <p:sp>
        <p:nvSpPr>
          <p:cNvPr id="3" name="Content Placeholder 2">
            <a:extLst>
              <a:ext uri="{FF2B5EF4-FFF2-40B4-BE49-F238E27FC236}">
                <a16:creationId xmlns:a16="http://schemas.microsoft.com/office/drawing/2014/main" id="{DFDB47C0-D644-EC24-36DD-425FA7021B9F}"/>
              </a:ext>
            </a:extLst>
          </p:cNvPr>
          <p:cNvSpPr>
            <a:spLocks noGrp="1"/>
          </p:cNvSpPr>
          <p:nvPr>
            <p:ph idx="1"/>
          </p:nvPr>
        </p:nvSpPr>
        <p:spPr>
          <a:xfrm>
            <a:off x="838200" y="1690689"/>
            <a:ext cx="10515600" cy="4486274"/>
          </a:xfrm>
        </p:spPr>
        <p:txBody>
          <a:bodyPr>
            <a:normAutofit/>
          </a:bodyPr>
          <a:lstStyle/>
          <a:p>
            <a:pPr defTabSz="514330">
              <a:lnSpc>
                <a:spcPct val="120000"/>
              </a:lnSpc>
              <a:spcAft>
                <a:spcPts val="0"/>
              </a:spcAft>
              <a:buClr>
                <a:schemeClr val="accent4"/>
              </a:buClr>
              <a:buFont typeface="Arial" panose="020B0604020202020204" pitchFamily="34" charset="0"/>
              <a:buChar char="•"/>
              <a:defRPr/>
            </a:pPr>
            <a:r>
              <a:rPr lang="en-US" sz="2800" dirty="0">
                <a:solidFill>
                  <a:schemeClr val="tx1"/>
                </a:solidFill>
              </a:rPr>
              <a:t>Of 191 confirmed CS cases (by immunoblotting/PCR/RIT of specimen)….</a:t>
            </a:r>
          </a:p>
          <a:p>
            <a:pPr marL="971529" lvl="1" indent="-457200" defTabSz="514330">
              <a:lnSpc>
                <a:spcPct val="120000"/>
              </a:lnSpc>
              <a:spcAft>
                <a:spcPts val="0"/>
              </a:spcAft>
              <a:buClr>
                <a:schemeClr val="accent4"/>
              </a:buClr>
              <a:buFont typeface="Arial" panose="020B0604020202020204" pitchFamily="34" charset="0"/>
              <a:buChar char="•"/>
              <a:defRPr/>
            </a:pPr>
            <a:r>
              <a:rPr lang="en-US" sz="2800" b="1" dirty="0">
                <a:solidFill>
                  <a:schemeClr val="tx1">
                    <a:lumMod val="75000"/>
                    <a:lumOff val="25000"/>
                  </a:schemeClr>
                </a:solidFill>
              </a:rPr>
              <a:t>Mortality was found to be 31% </a:t>
            </a:r>
            <a:r>
              <a:rPr lang="en-US" sz="2800" dirty="0">
                <a:solidFill>
                  <a:schemeClr val="tx1"/>
                </a:solidFill>
              </a:rPr>
              <a:t>(59/191) </a:t>
            </a:r>
          </a:p>
          <a:p>
            <a:pPr marL="1482725" lvl="2" indent="-444500" defTabSz="514330">
              <a:lnSpc>
                <a:spcPct val="120000"/>
              </a:lnSpc>
              <a:spcAft>
                <a:spcPts val="0"/>
              </a:spcAft>
              <a:buClr>
                <a:schemeClr val="accent4"/>
              </a:buClr>
              <a:buFont typeface="Arial" panose="020B0604020202020204" pitchFamily="34" charset="0"/>
              <a:buChar char="•"/>
              <a:defRPr/>
            </a:pPr>
            <a:r>
              <a:rPr lang="en-US" altLang="en-US" sz="2800" dirty="0">
                <a:solidFill>
                  <a:schemeClr val="tx1"/>
                </a:solidFill>
              </a:rPr>
              <a:t>Stillbirths: 90% of deaths (53/59)</a:t>
            </a:r>
          </a:p>
          <a:p>
            <a:pPr marL="1990725" lvl="3" indent="-387350" defTabSz="514330">
              <a:lnSpc>
                <a:spcPct val="120000"/>
              </a:lnSpc>
              <a:spcAft>
                <a:spcPts val="0"/>
              </a:spcAft>
              <a:buClr>
                <a:schemeClr val="accent4"/>
              </a:buClr>
              <a:buFont typeface="Arial" panose="020B0604020202020204" pitchFamily="34" charset="0"/>
              <a:buChar char="•"/>
              <a:defRPr/>
            </a:pPr>
            <a:r>
              <a:rPr lang="en-US" altLang="en-US" sz="2800" dirty="0">
                <a:solidFill>
                  <a:schemeClr val="tx1"/>
                </a:solidFill>
              </a:rPr>
              <a:t>Majority were &lt;28 weeks gestation (74%, 39/53)</a:t>
            </a:r>
          </a:p>
          <a:p>
            <a:r>
              <a:rPr lang="en-US" sz="2800" dirty="0"/>
              <a:t>CDC surveillance case definition correctly identified all CS cases, but underestimated mortality at 10%</a:t>
            </a:r>
          </a:p>
        </p:txBody>
      </p:sp>
      <p:sp>
        <p:nvSpPr>
          <p:cNvPr id="4" name="TextBox 3">
            <a:extLst>
              <a:ext uri="{FF2B5EF4-FFF2-40B4-BE49-F238E27FC236}">
                <a16:creationId xmlns:a16="http://schemas.microsoft.com/office/drawing/2014/main" id="{06509434-AA70-4805-F032-1FA986BC6627}"/>
              </a:ext>
            </a:extLst>
          </p:cNvPr>
          <p:cNvSpPr txBox="1"/>
          <p:nvPr/>
        </p:nvSpPr>
        <p:spPr>
          <a:xfrm>
            <a:off x="10534697" y="6550223"/>
            <a:ext cx="1657303" cy="307777"/>
          </a:xfrm>
          <a:prstGeom prst="rect">
            <a:avLst/>
          </a:prstGeom>
          <a:noFill/>
        </p:spPr>
        <p:txBody>
          <a:bodyPr wrap="square" rtlCol="0">
            <a:spAutoFit/>
          </a:bodyPr>
          <a:lstStyle/>
          <a:p>
            <a:pPr algn="r"/>
            <a:r>
              <a:rPr lang="en-US" sz="1400" dirty="0"/>
              <a:t>Wozniak et al. 2023</a:t>
            </a:r>
          </a:p>
        </p:txBody>
      </p:sp>
      <p:pic>
        <p:nvPicPr>
          <p:cNvPr id="5" name="Picture 4">
            <a:extLst>
              <a:ext uri="{FF2B5EF4-FFF2-40B4-BE49-F238E27FC236}">
                <a16:creationId xmlns:a16="http://schemas.microsoft.com/office/drawing/2014/main" id="{80CF5752-0FB6-61F7-DE6B-6FFC03F01B7E}"/>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6" name="Picture 5">
            <a:extLst>
              <a:ext uri="{FF2B5EF4-FFF2-40B4-BE49-F238E27FC236}">
                <a16:creationId xmlns:a16="http://schemas.microsoft.com/office/drawing/2014/main" id="{5F3499B6-2831-ADB4-BE66-C7775E8D1AA6}"/>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1634768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acked bar chart showing the number of reported congenital syphilis-related stillbirths and deaths during 2013 to 2022.">
            <a:extLst>
              <a:ext uri="{FF2B5EF4-FFF2-40B4-BE49-F238E27FC236}">
                <a16:creationId xmlns:a16="http://schemas.microsoft.com/office/drawing/2014/main" id="{06D33299-DECD-1689-E8D3-D3F77B3FF577}"/>
              </a:ext>
            </a:extLst>
          </p:cNvPr>
          <p:cNvPicPr>
            <a:picLocks noGrp="1" noChangeAspect="1"/>
          </p:cNvPicPr>
          <p:nvPr/>
        </p:nvPicPr>
        <p:blipFill>
          <a:blip r:embed="rId2"/>
          <a:stretch>
            <a:fillRect/>
          </a:stretch>
        </p:blipFill>
        <p:spPr bwMode="auto">
          <a:xfrm>
            <a:off x="1299830" y="1790663"/>
            <a:ext cx="9592340" cy="4504182"/>
          </a:xfrm>
          <a:prstGeom prst="rect">
            <a:avLst/>
          </a:prstGeom>
          <a:noFill/>
          <a:ln w="9525">
            <a:noFill/>
            <a:headEnd/>
            <a:tailEnd/>
          </a:ln>
        </p:spPr>
      </p:pic>
      <p:sp>
        <p:nvSpPr>
          <p:cNvPr id="2" name="Title 1">
            <a:extLst>
              <a:ext uri="{FF2B5EF4-FFF2-40B4-BE49-F238E27FC236}">
                <a16:creationId xmlns:a16="http://schemas.microsoft.com/office/drawing/2014/main" id="{161B131D-1A9D-1E15-383F-DF9B15F65F0F}"/>
              </a:ext>
            </a:extLst>
          </p:cNvPr>
          <p:cNvSpPr>
            <a:spLocks noGrp="1"/>
          </p:cNvSpPr>
          <p:nvPr>
            <p:ph type="title"/>
          </p:nvPr>
        </p:nvSpPr>
        <p:spPr/>
        <p:txBody>
          <a:bodyPr>
            <a:normAutofit fontScale="90000"/>
          </a:bodyPr>
          <a:lstStyle/>
          <a:p>
            <a:r>
              <a:rPr lang="en-US" dirty="0"/>
              <a:t>Congenital Syphilis — Reported Stillbirths and Infant Deaths, United States, 2013–2022</a:t>
            </a:r>
          </a:p>
        </p:txBody>
      </p:sp>
      <p:pic>
        <p:nvPicPr>
          <p:cNvPr id="4" name="Picture 3">
            <a:extLst>
              <a:ext uri="{FF2B5EF4-FFF2-40B4-BE49-F238E27FC236}">
                <a16:creationId xmlns:a16="http://schemas.microsoft.com/office/drawing/2014/main" id="{16C12786-5866-E35A-C9FF-2CDF57044D76}"/>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60472B83-9E67-C65F-49F3-5672262C98E7}"/>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1755693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535F-13CB-172B-5D99-FD8AC4C3CD75}"/>
              </a:ext>
            </a:extLst>
          </p:cNvPr>
          <p:cNvSpPr>
            <a:spLocks noGrp="1"/>
          </p:cNvSpPr>
          <p:nvPr>
            <p:ph type="title"/>
          </p:nvPr>
        </p:nvSpPr>
        <p:spPr>
          <a:xfrm>
            <a:off x="876301" y="312441"/>
            <a:ext cx="6200774" cy="1325563"/>
          </a:xfrm>
        </p:spPr>
        <p:txBody>
          <a:bodyPr>
            <a:noAutofit/>
          </a:bodyPr>
          <a:lstStyle/>
          <a:p>
            <a:r>
              <a:rPr lang="en-US" sz="3000" dirty="0"/>
              <a:t>How Does Treatment Affect Risk of CS Mortality?</a:t>
            </a:r>
          </a:p>
        </p:txBody>
      </p:sp>
      <p:sp>
        <p:nvSpPr>
          <p:cNvPr id="3" name="Content Placeholder 2">
            <a:extLst>
              <a:ext uri="{FF2B5EF4-FFF2-40B4-BE49-F238E27FC236}">
                <a16:creationId xmlns:a16="http://schemas.microsoft.com/office/drawing/2014/main" id="{ED555965-7726-CE83-CDF5-7CACFF7D2BFE}"/>
              </a:ext>
            </a:extLst>
          </p:cNvPr>
          <p:cNvSpPr>
            <a:spLocks noGrp="1"/>
          </p:cNvSpPr>
          <p:nvPr>
            <p:ph idx="1"/>
          </p:nvPr>
        </p:nvSpPr>
        <p:spPr>
          <a:xfrm>
            <a:off x="426135" y="2251096"/>
            <a:ext cx="4423267" cy="3600514"/>
          </a:xfrm>
        </p:spPr>
        <p:txBody>
          <a:bodyPr/>
          <a:lstStyle/>
          <a:p>
            <a:pPr marL="0" indent="0">
              <a:buNone/>
            </a:pPr>
            <a:r>
              <a:rPr lang="en-US" sz="2800" b="1" dirty="0">
                <a:solidFill>
                  <a:schemeClr val="tx1">
                    <a:lumMod val="75000"/>
                    <a:lumOff val="25000"/>
                  </a:schemeClr>
                </a:solidFill>
              </a:rPr>
              <a:t>Prenatal treatment dramatically reduces the risk of CS stillbirth</a:t>
            </a:r>
          </a:p>
          <a:p>
            <a:pPr marL="461963" lvl="1"/>
            <a:r>
              <a:rPr lang="en-US" dirty="0"/>
              <a:t>Adjusted risk ratio = 0.18 (95% CI: 0.10 - 0.33)</a:t>
            </a:r>
          </a:p>
        </p:txBody>
      </p:sp>
      <p:sp>
        <p:nvSpPr>
          <p:cNvPr id="6" name="TextBox 5">
            <a:extLst>
              <a:ext uri="{FF2B5EF4-FFF2-40B4-BE49-F238E27FC236}">
                <a16:creationId xmlns:a16="http://schemas.microsoft.com/office/drawing/2014/main" id="{B3FAA5DE-E1C7-8710-2D11-B2B2BB414D94}"/>
              </a:ext>
            </a:extLst>
          </p:cNvPr>
          <p:cNvSpPr txBox="1"/>
          <p:nvPr/>
        </p:nvSpPr>
        <p:spPr>
          <a:xfrm>
            <a:off x="10317597" y="6550223"/>
            <a:ext cx="1874403" cy="307777"/>
          </a:xfrm>
          <a:prstGeom prst="rect">
            <a:avLst/>
          </a:prstGeom>
          <a:noFill/>
        </p:spPr>
        <p:txBody>
          <a:bodyPr wrap="square" rtlCol="0">
            <a:spAutoFit/>
          </a:bodyPr>
          <a:lstStyle/>
          <a:p>
            <a:pPr algn="r"/>
            <a:r>
              <a:rPr lang="en-US" sz="1400" dirty="0" err="1"/>
              <a:t>Blencowe</a:t>
            </a:r>
            <a:r>
              <a:rPr lang="en-US" sz="1400" dirty="0"/>
              <a:t> et al. 2011</a:t>
            </a:r>
          </a:p>
        </p:txBody>
      </p:sp>
      <p:pic>
        <p:nvPicPr>
          <p:cNvPr id="8" name="Picture 7" descr="Chart, box and whisker chart&#10;&#10;Description automatically generated">
            <a:extLst>
              <a:ext uri="{FF2B5EF4-FFF2-40B4-BE49-F238E27FC236}">
                <a16:creationId xmlns:a16="http://schemas.microsoft.com/office/drawing/2014/main" id="{5D382E4B-127E-6B1E-53F4-00EE4F9B2BDF}"/>
              </a:ext>
            </a:extLst>
          </p:cNvPr>
          <p:cNvPicPr>
            <a:picLocks noChangeAspect="1"/>
          </p:cNvPicPr>
          <p:nvPr/>
        </p:nvPicPr>
        <p:blipFill rotWithShape="1">
          <a:blip r:embed="rId2"/>
          <a:srcRect l="3889" t="10084" r="3340" b="4359"/>
          <a:stretch/>
        </p:blipFill>
        <p:spPr>
          <a:xfrm>
            <a:off x="4941869" y="1859622"/>
            <a:ext cx="7250130" cy="4328567"/>
          </a:xfrm>
          <a:prstGeom prst="rect">
            <a:avLst/>
          </a:prstGeom>
        </p:spPr>
      </p:pic>
      <p:sp>
        <p:nvSpPr>
          <p:cNvPr id="9" name="TextBox 8">
            <a:extLst>
              <a:ext uri="{FF2B5EF4-FFF2-40B4-BE49-F238E27FC236}">
                <a16:creationId xmlns:a16="http://schemas.microsoft.com/office/drawing/2014/main" id="{F7105DA1-7B78-A691-5B7C-01E054013B95}"/>
              </a:ext>
            </a:extLst>
          </p:cNvPr>
          <p:cNvSpPr txBox="1"/>
          <p:nvPr/>
        </p:nvSpPr>
        <p:spPr>
          <a:xfrm>
            <a:off x="4941870" y="1050767"/>
            <a:ext cx="7250130" cy="1200329"/>
          </a:xfrm>
          <a:prstGeom prst="rect">
            <a:avLst/>
          </a:prstGeom>
          <a:noFill/>
        </p:spPr>
        <p:txBody>
          <a:bodyPr wrap="square" rtlCol="0">
            <a:spAutoFit/>
          </a:bodyPr>
          <a:lstStyle/>
          <a:p>
            <a:pPr algn="ctr"/>
            <a:r>
              <a:rPr lang="en-US" sz="2400" b="1" dirty="0"/>
              <a:t>Meta analysis of 8 observational studies showing effect of penicillin on stillbirth in pregnant women with active syphilis</a:t>
            </a:r>
            <a:endParaRPr lang="en-US" sz="2400" dirty="0"/>
          </a:p>
        </p:txBody>
      </p:sp>
      <p:pic>
        <p:nvPicPr>
          <p:cNvPr id="4" name="Picture 3">
            <a:extLst>
              <a:ext uri="{FF2B5EF4-FFF2-40B4-BE49-F238E27FC236}">
                <a16:creationId xmlns:a16="http://schemas.microsoft.com/office/drawing/2014/main" id="{212B0530-86A8-4DE6-31C6-213C0FC31A04}"/>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092BCEEB-52D6-63D5-8E9B-AF98B55DA9BA}"/>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11907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57B7-A827-AE92-685F-551DDAAE7F7C}"/>
              </a:ext>
            </a:extLst>
          </p:cNvPr>
          <p:cNvSpPr>
            <a:spLocks noGrp="1"/>
          </p:cNvSpPr>
          <p:nvPr>
            <p:ph type="title"/>
          </p:nvPr>
        </p:nvSpPr>
        <p:spPr>
          <a:xfrm>
            <a:off x="140413" y="243846"/>
            <a:ext cx="11911173" cy="1325563"/>
          </a:xfrm>
        </p:spPr>
        <p:txBody>
          <a:bodyPr/>
          <a:lstStyle/>
          <a:p>
            <a:r>
              <a:rPr lang="en-US" dirty="0"/>
              <a:t>How Does Treatment Timing Affect Outcome?</a:t>
            </a:r>
          </a:p>
        </p:txBody>
      </p:sp>
      <p:sp>
        <p:nvSpPr>
          <p:cNvPr id="3" name="Content Placeholder 2">
            <a:extLst>
              <a:ext uri="{FF2B5EF4-FFF2-40B4-BE49-F238E27FC236}">
                <a16:creationId xmlns:a16="http://schemas.microsoft.com/office/drawing/2014/main" id="{AF1F2668-8ED0-66BC-FA90-6717F77C49A5}"/>
              </a:ext>
            </a:extLst>
          </p:cNvPr>
          <p:cNvSpPr>
            <a:spLocks noGrp="1"/>
          </p:cNvSpPr>
          <p:nvPr>
            <p:ph idx="1"/>
          </p:nvPr>
        </p:nvSpPr>
        <p:spPr>
          <a:xfrm>
            <a:off x="642991" y="1751797"/>
            <a:ext cx="3815993" cy="4436391"/>
          </a:xfrm>
        </p:spPr>
        <p:txBody>
          <a:bodyPr>
            <a:normAutofit/>
          </a:bodyPr>
          <a:lstStyle/>
          <a:p>
            <a:r>
              <a:rPr lang="en-US" sz="2800" b="1" dirty="0">
                <a:solidFill>
                  <a:schemeClr val="tx1">
                    <a:lumMod val="75000"/>
                    <a:lumOff val="25000"/>
                  </a:schemeClr>
                </a:solidFill>
              </a:rPr>
              <a:t>Earlier treatment results in fewer CS infant deaths</a:t>
            </a:r>
            <a:endParaRPr lang="en-US" sz="2800" dirty="0"/>
          </a:p>
          <a:p>
            <a:pPr>
              <a:spcBef>
                <a:spcPts val="2400"/>
              </a:spcBef>
            </a:pPr>
            <a:r>
              <a:rPr lang="en-US" sz="2800" dirty="0"/>
              <a:t>About 70% of CS stillbirths are likely avoidable if treatment is provided by 21 weeks gestation</a:t>
            </a:r>
          </a:p>
        </p:txBody>
      </p:sp>
      <p:pic>
        <p:nvPicPr>
          <p:cNvPr id="4" name="5B747A2E-BBA8-4CEC-8E4E-FB78FB900A63" descr="image1.gif">
            <a:extLst>
              <a:ext uri="{FF2B5EF4-FFF2-40B4-BE49-F238E27FC236}">
                <a16:creationId xmlns:a16="http://schemas.microsoft.com/office/drawing/2014/main" id="{175A6287-6B86-AC19-596F-0E795B4CB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58984" y="2231506"/>
            <a:ext cx="7715537" cy="4042131"/>
          </a:xfrm>
          <a:prstGeom prst="rect">
            <a:avLst/>
          </a:prstGeom>
          <a:noFill/>
        </p:spPr>
      </p:pic>
      <p:sp>
        <p:nvSpPr>
          <p:cNvPr id="5" name="TextBox 4">
            <a:extLst>
              <a:ext uri="{FF2B5EF4-FFF2-40B4-BE49-F238E27FC236}">
                <a16:creationId xmlns:a16="http://schemas.microsoft.com/office/drawing/2014/main" id="{BE29C90D-AE01-32AA-7D5A-748B49113C13}"/>
              </a:ext>
            </a:extLst>
          </p:cNvPr>
          <p:cNvSpPr txBox="1"/>
          <p:nvPr/>
        </p:nvSpPr>
        <p:spPr>
          <a:xfrm>
            <a:off x="10666918" y="6550223"/>
            <a:ext cx="1525082" cy="307777"/>
          </a:xfrm>
          <a:prstGeom prst="rect">
            <a:avLst/>
          </a:prstGeom>
          <a:noFill/>
        </p:spPr>
        <p:txBody>
          <a:bodyPr wrap="square" rtlCol="0">
            <a:spAutoFit/>
          </a:bodyPr>
          <a:lstStyle/>
          <a:p>
            <a:pPr algn="r"/>
            <a:r>
              <a:rPr lang="en-US" sz="1400" dirty="0"/>
              <a:t>Gust et al. 2002</a:t>
            </a:r>
          </a:p>
        </p:txBody>
      </p:sp>
      <p:sp>
        <p:nvSpPr>
          <p:cNvPr id="6" name="TextBox 5">
            <a:extLst>
              <a:ext uri="{FF2B5EF4-FFF2-40B4-BE49-F238E27FC236}">
                <a16:creationId xmlns:a16="http://schemas.microsoft.com/office/drawing/2014/main" id="{E16D3388-022E-3892-E951-28D5C000D4F1}"/>
              </a:ext>
            </a:extLst>
          </p:cNvPr>
          <p:cNvSpPr txBox="1"/>
          <p:nvPr/>
        </p:nvSpPr>
        <p:spPr>
          <a:xfrm>
            <a:off x="5465853" y="1371182"/>
            <a:ext cx="6585734" cy="1015663"/>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Percentage of CS deaths potentially prevented by treating all pregnant women with syphilis at a given gestational age</a:t>
            </a:r>
          </a:p>
        </p:txBody>
      </p:sp>
      <p:pic>
        <p:nvPicPr>
          <p:cNvPr id="7" name="Picture 6">
            <a:extLst>
              <a:ext uri="{FF2B5EF4-FFF2-40B4-BE49-F238E27FC236}">
                <a16:creationId xmlns:a16="http://schemas.microsoft.com/office/drawing/2014/main" id="{A6D1A4B5-97D5-2596-CE79-E01207C98900}"/>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8" name="Picture 7">
            <a:extLst>
              <a:ext uri="{FF2B5EF4-FFF2-40B4-BE49-F238E27FC236}">
                <a16:creationId xmlns:a16="http://schemas.microsoft.com/office/drawing/2014/main" id="{DFE860CF-9979-B84E-06C4-9D831D87B986}"/>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07689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663F9-A37B-E6C1-1CC3-62FD8A3461DC}"/>
              </a:ext>
            </a:extLst>
          </p:cNvPr>
          <p:cNvSpPr>
            <a:spLocks noGrp="1"/>
          </p:cNvSpPr>
          <p:nvPr>
            <p:ph type="title"/>
          </p:nvPr>
        </p:nvSpPr>
        <p:spPr/>
        <p:txBody>
          <a:bodyPr>
            <a:normAutofit/>
          </a:bodyPr>
          <a:lstStyle/>
          <a:p>
            <a:r>
              <a:rPr lang="en-US" sz="4800" dirty="0"/>
              <a:t>Unconscious Bias Disclosure</a:t>
            </a:r>
          </a:p>
        </p:txBody>
      </p:sp>
      <p:sp>
        <p:nvSpPr>
          <p:cNvPr id="3" name="SmartArt Placeholder 2">
            <a:extLst>
              <a:ext uri="{FF2B5EF4-FFF2-40B4-BE49-F238E27FC236}">
                <a16:creationId xmlns:a16="http://schemas.microsoft.com/office/drawing/2014/main" id="{9D6BBC7E-8E79-A19C-8137-15B766790C1F}"/>
              </a:ext>
            </a:extLst>
          </p:cNvPr>
          <p:cNvSpPr>
            <a:spLocks noGrp="1"/>
          </p:cNvSpPr>
          <p:nvPr>
            <p:ph type="dgm" sz="quarter" idx="10"/>
          </p:nvPr>
        </p:nvSpPr>
        <p:spPr/>
        <p:txBody>
          <a:bodyPr/>
          <a:lstStyle/>
          <a:p>
            <a:pPr defTabSz="1219140"/>
            <a:r>
              <a:rPr lang="en-US" sz="2800" dirty="0">
                <a:ea typeface="Calibri" panose="020F0502020204030204" pitchFamily="34" charset="0"/>
                <a:cs typeface="Times New Roman" panose="02020603050405020304" pitchFamily="18" charset="0"/>
              </a:rPr>
              <a:t>SCAETC recognizes that language is constantly evolving, and while we make every effort to avoid bias and stigmatizing terms, we acknowledge that unintentional lapses may occur in our presentations.</a:t>
            </a:r>
          </a:p>
          <a:p>
            <a:pPr defTabSz="1219140">
              <a:spcBef>
                <a:spcPts val="1800"/>
              </a:spcBef>
            </a:pPr>
            <a:r>
              <a:rPr lang="en-US" sz="2800" dirty="0">
                <a:ea typeface="Calibri" panose="020F0502020204030204" pitchFamily="34" charset="0"/>
                <a:cs typeface="Times New Roman" panose="02020603050405020304" pitchFamily="18" charset="0"/>
              </a:rPr>
              <a:t>We value your feedback and encourage you to share any concerns related to language, images, or concepts that may be offensive or stigmatizing. </a:t>
            </a:r>
          </a:p>
          <a:p>
            <a:pPr defTabSz="1219140">
              <a:spcBef>
                <a:spcPts val="1800"/>
              </a:spcBef>
            </a:pPr>
            <a:r>
              <a:rPr lang="en-US" sz="2800" dirty="0">
                <a:ea typeface="Calibri" panose="020F0502020204030204" pitchFamily="34" charset="0"/>
                <a:cs typeface="Times New Roman" panose="02020603050405020304" pitchFamily="18" charset="0"/>
              </a:rPr>
              <a:t>Your input will help us refine and improve our presentations, ensuring they remain inclusive and respectful to participants</a:t>
            </a:r>
            <a:r>
              <a:rPr lang="en-US" sz="2400" dirty="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954800BC-858C-1745-A296-F451E142AACE}"/>
              </a:ext>
            </a:extLst>
          </p:cNvPr>
          <p:cNvSpPr>
            <a:spLocks noGrp="1"/>
          </p:cNvSpPr>
          <p:nvPr>
            <p:ph type="sldNum" sz="quarter" idx="4294967295"/>
          </p:nvPr>
        </p:nvSpPr>
        <p:spPr>
          <a:xfrm>
            <a:off x="11264900" y="6176963"/>
            <a:ext cx="927100" cy="544512"/>
          </a:xfrm>
        </p:spPr>
        <p:txBody>
          <a:bodyPr/>
          <a:lstStyle/>
          <a:p>
            <a:fld id="{EA78ABD8-ACF3-48E3-9642-95DD0DB631E0}" type="slidenum">
              <a:rPr lang="en-US" smtClean="0"/>
              <a:pPr/>
              <a:t>4</a:t>
            </a:fld>
            <a:endParaRPr lang="en-US" dirty="0"/>
          </a:p>
        </p:txBody>
      </p:sp>
      <p:pic>
        <p:nvPicPr>
          <p:cNvPr id="6" name="Picture 5">
            <a:extLst>
              <a:ext uri="{FF2B5EF4-FFF2-40B4-BE49-F238E27FC236}">
                <a16:creationId xmlns:a16="http://schemas.microsoft.com/office/drawing/2014/main" id="{1406D205-5ED0-FF25-F905-D345D2D0C5EE}"/>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7" name="Picture 6">
            <a:extLst>
              <a:ext uri="{FF2B5EF4-FFF2-40B4-BE49-F238E27FC236}">
                <a16:creationId xmlns:a16="http://schemas.microsoft.com/office/drawing/2014/main" id="{FF35F4C5-532A-6369-D9C8-655E260F7FBB}"/>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1535660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5B37-32F1-60EB-FEE2-A5640703CE50}"/>
              </a:ext>
            </a:extLst>
          </p:cNvPr>
          <p:cNvSpPr>
            <a:spLocks noGrp="1"/>
          </p:cNvSpPr>
          <p:nvPr>
            <p:ph type="title"/>
          </p:nvPr>
        </p:nvSpPr>
        <p:spPr/>
        <p:txBody>
          <a:bodyPr/>
          <a:lstStyle/>
          <a:p>
            <a:r>
              <a:rPr lang="en-US" dirty="0"/>
              <a:t>Treatment of Syphilis in Pregnancy</a:t>
            </a:r>
          </a:p>
        </p:txBody>
      </p:sp>
      <p:sp>
        <p:nvSpPr>
          <p:cNvPr id="3" name="Content Placeholder 2">
            <a:extLst>
              <a:ext uri="{FF2B5EF4-FFF2-40B4-BE49-F238E27FC236}">
                <a16:creationId xmlns:a16="http://schemas.microsoft.com/office/drawing/2014/main" id="{E3889FFD-AD75-32D6-4867-7D05BFC4FFE9}"/>
              </a:ext>
            </a:extLst>
          </p:cNvPr>
          <p:cNvSpPr>
            <a:spLocks noGrp="1"/>
          </p:cNvSpPr>
          <p:nvPr>
            <p:ph idx="1"/>
          </p:nvPr>
        </p:nvSpPr>
        <p:spPr>
          <a:xfrm>
            <a:off x="838201" y="1561673"/>
            <a:ext cx="3456398" cy="4615290"/>
          </a:xfrm>
        </p:spPr>
        <p:txBody>
          <a:bodyPr>
            <a:normAutofit/>
          </a:bodyPr>
          <a:lstStyle/>
          <a:p>
            <a:r>
              <a:rPr lang="en-US" b="1" dirty="0">
                <a:solidFill>
                  <a:schemeClr val="tx1">
                    <a:lumMod val="75000"/>
                    <a:lumOff val="25000"/>
                  </a:schemeClr>
                </a:solidFill>
              </a:rPr>
              <a:t>The only treatment for syphilis in pregnancy is penicillin</a:t>
            </a:r>
          </a:p>
          <a:p>
            <a:r>
              <a:rPr lang="en-US" dirty="0">
                <a:solidFill>
                  <a:schemeClr val="accent6"/>
                </a:solidFill>
              </a:rPr>
              <a:t>If type-1 penicillin allergy, desensitize in collaboration with an allergist in the hospital and </a:t>
            </a:r>
            <a:r>
              <a:rPr lang="en-US" b="1" dirty="0">
                <a:solidFill>
                  <a:schemeClr val="tx1">
                    <a:lumMod val="75000"/>
                    <a:lumOff val="25000"/>
                  </a:schemeClr>
                </a:solidFill>
              </a:rPr>
              <a:t>treat with penicillin</a:t>
            </a:r>
          </a:p>
        </p:txBody>
      </p:sp>
      <p:cxnSp>
        <p:nvCxnSpPr>
          <p:cNvPr id="4" name="Straight Arrow Connector 3">
            <a:extLst>
              <a:ext uri="{FF2B5EF4-FFF2-40B4-BE49-F238E27FC236}">
                <a16:creationId xmlns:a16="http://schemas.microsoft.com/office/drawing/2014/main" id="{1EC1547F-3327-33DA-EA15-E9FA4F0DD539}"/>
              </a:ext>
            </a:extLst>
          </p:cNvPr>
          <p:cNvCxnSpPr>
            <a:cxnSpLocks/>
          </p:cNvCxnSpPr>
          <p:nvPr/>
        </p:nvCxnSpPr>
        <p:spPr>
          <a:xfrm flipH="1">
            <a:off x="8203096" y="2609971"/>
            <a:ext cx="1" cy="566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3383A8-4C7E-A8B5-AB58-8E16B132820F}"/>
              </a:ext>
            </a:extLst>
          </p:cNvPr>
          <p:cNvPicPr>
            <a:picLocks noChangeAspect="1"/>
          </p:cNvPicPr>
          <p:nvPr/>
        </p:nvPicPr>
        <p:blipFill>
          <a:blip r:embed="rId3"/>
          <a:stretch>
            <a:fillRect/>
          </a:stretch>
        </p:blipFill>
        <p:spPr>
          <a:xfrm>
            <a:off x="4468037" y="4264491"/>
            <a:ext cx="7470117" cy="1872186"/>
          </a:xfrm>
          <a:prstGeom prst="rect">
            <a:avLst/>
          </a:prstGeom>
          <a:ln>
            <a:solidFill>
              <a:schemeClr val="accent1"/>
            </a:solidFill>
          </a:ln>
        </p:spPr>
      </p:pic>
      <p:pic>
        <p:nvPicPr>
          <p:cNvPr id="6" name="Picture 5">
            <a:extLst>
              <a:ext uri="{FF2B5EF4-FFF2-40B4-BE49-F238E27FC236}">
                <a16:creationId xmlns:a16="http://schemas.microsoft.com/office/drawing/2014/main" id="{6DF327B6-FE25-27EF-602C-923C390D76F2}"/>
              </a:ext>
            </a:extLst>
          </p:cNvPr>
          <p:cNvPicPr>
            <a:picLocks noChangeAspect="1"/>
          </p:cNvPicPr>
          <p:nvPr/>
        </p:nvPicPr>
        <p:blipFill>
          <a:blip r:embed="rId4"/>
          <a:stretch>
            <a:fillRect/>
          </a:stretch>
        </p:blipFill>
        <p:spPr>
          <a:xfrm>
            <a:off x="4468038" y="1365499"/>
            <a:ext cx="7470116" cy="1325564"/>
          </a:xfrm>
          <a:prstGeom prst="rect">
            <a:avLst/>
          </a:prstGeom>
          <a:ln>
            <a:solidFill>
              <a:schemeClr val="accent1"/>
            </a:solidFill>
          </a:ln>
        </p:spPr>
      </p:pic>
      <p:pic>
        <p:nvPicPr>
          <p:cNvPr id="7" name="Picture 6">
            <a:extLst>
              <a:ext uri="{FF2B5EF4-FFF2-40B4-BE49-F238E27FC236}">
                <a16:creationId xmlns:a16="http://schemas.microsoft.com/office/drawing/2014/main" id="{CC500C65-9659-E2CF-AF81-6903B255CA8D}"/>
              </a:ext>
            </a:extLst>
          </p:cNvPr>
          <p:cNvPicPr>
            <a:picLocks noChangeAspect="1"/>
          </p:cNvPicPr>
          <p:nvPr/>
        </p:nvPicPr>
        <p:blipFill>
          <a:blip r:embed="rId5"/>
          <a:stretch>
            <a:fillRect/>
          </a:stretch>
        </p:blipFill>
        <p:spPr>
          <a:xfrm>
            <a:off x="4468038" y="3194362"/>
            <a:ext cx="7470116" cy="1058903"/>
          </a:xfrm>
          <a:prstGeom prst="rect">
            <a:avLst/>
          </a:prstGeom>
          <a:ln>
            <a:solidFill>
              <a:schemeClr val="accent1"/>
            </a:solidFill>
          </a:ln>
        </p:spPr>
      </p:pic>
      <p:pic>
        <p:nvPicPr>
          <p:cNvPr id="8" name="Picture 7">
            <a:extLst>
              <a:ext uri="{FF2B5EF4-FFF2-40B4-BE49-F238E27FC236}">
                <a16:creationId xmlns:a16="http://schemas.microsoft.com/office/drawing/2014/main" id="{B1CA765E-80AD-0E74-254B-511A5C020B71}"/>
              </a:ext>
            </a:extLst>
          </p:cNvPr>
          <p:cNvPicPr>
            <a:picLocks noChangeAspect="1"/>
          </p:cNvPicPr>
          <p:nvPr/>
        </p:nvPicPr>
        <p:blipFill>
          <a:blip r:embed="rId6"/>
          <a:stretch>
            <a:fillRect/>
          </a:stretch>
        </p:blipFill>
        <p:spPr>
          <a:xfrm>
            <a:off x="2200939" y="6294845"/>
            <a:ext cx="853237" cy="508311"/>
          </a:xfrm>
          <a:prstGeom prst="rect">
            <a:avLst/>
          </a:prstGeom>
        </p:spPr>
      </p:pic>
      <p:pic>
        <p:nvPicPr>
          <p:cNvPr id="9" name="Picture 8">
            <a:extLst>
              <a:ext uri="{FF2B5EF4-FFF2-40B4-BE49-F238E27FC236}">
                <a16:creationId xmlns:a16="http://schemas.microsoft.com/office/drawing/2014/main" id="{2389EDA9-B041-9D6D-5946-E602B96C1941}"/>
              </a:ext>
            </a:extLst>
          </p:cNvPr>
          <p:cNvPicPr>
            <a:picLocks noChangeAspect="1"/>
          </p:cNvPicPr>
          <p:nvPr/>
        </p:nvPicPr>
        <p:blipFill>
          <a:blip r:embed="rId7"/>
          <a:stretch>
            <a:fillRect/>
          </a:stretch>
        </p:blipFill>
        <p:spPr>
          <a:xfrm>
            <a:off x="3267951" y="6188189"/>
            <a:ext cx="2300642" cy="669811"/>
          </a:xfrm>
          <a:prstGeom prst="rect">
            <a:avLst/>
          </a:prstGeom>
        </p:spPr>
      </p:pic>
      <p:sp>
        <p:nvSpPr>
          <p:cNvPr id="10" name="TextBox 9">
            <a:extLst>
              <a:ext uri="{FF2B5EF4-FFF2-40B4-BE49-F238E27FC236}">
                <a16:creationId xmlns:a16="http://schemas.microsoft.com/office/drawing/2014/main" id="{81378C80-249B-3E35-7B1C-0E550B3BAADE}"/>
              </a:ext>
            </a:extLst>
          </p:cNvPr>
          <p:cNvSpPr txBox="1"/>
          <p:nvPr/>
        </p:nvSpPr>
        <p:spPr>
          <a:xfrm>
            <a:off x="6673105" y="6569047"/>
            <a:ext cx="5513480" cy="307777"/>
          </a:xfrm>
          <a:prstGeom prst="rect">
            <a:avLst/>
          </a:prstGeom>
          <a:noFill/>
        </p:spPr>
        <p:txBody>
          <a:bodyPr wrap="square" rtlCol="0">
            <a:spAutoFit/>
          </a:bodyPr>
          <a:lstStyle/>
          <a:p>
            <a:pPr algn="r"/>
            <a:r>
              <a:rPr lang="en-US" sz="1400" dirty="0"/>
              <a:t>https://www.cdc.gov/std/treatment-guidelines/syphilis-pregnancy.htm</a:t>
            </a:r>
            <a:endParaRPr lang="en-US" sz="2000" dirty="0"/>
          </a:p>
        </p:txBody>
      </p:sp>
    </p:spTree>
    <p:extLst>
      <p:ext uri="{BB962C8B-B14F-4D97-AF65-F5344CB8AC3E}">
        <p14:creationId xmlns:p14="http://schemas.microsoft.com/office/powerpoint/2010/main" val="1717484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C872-4D7F-E5AB-CCB4-870740D9EEE5}"/>
              </a:ext>
            </a:extLst>
          </p:cNvPr>
          <p:cNvSpPr>
            <a:spLocks noGrp="1"/>
          </p:cNvSpPr>
          <p:nvPr>
            <p:ph type="title"/>
          </p:nvPr>
        </p:nvSpPr>
        <p:spPr/>
        <p:txBody>
          <a:bodyPr/>
          <a:lstStyle/>
          <a:p>
            <a:r>
              <a:rPr lang="en-US" dirty="0"/>
              <a:t>What about </a:t>
            </a:r>
            <a:r>
              <a:rPr lang="en-US" dirty="0" err="1"/>
              <a:t>Extencilline</a:t>
            </a:r>
            <a:r>
              <a:rPr lang="en-US" dirty="0"/>
              <a:t>?</a:t>
            </a:r>
          </a:p>
        </p:txBody>
      </p:sp>
      <p:sp>
        <p:nvSpPr>
          <p:cNvPr id="3" name="Content Placeholder 2">
            <a:extLst>
              <a:ext uri="{FF2B5EF4-FFF2-40B4-BE49-F238E27FC236}">
                <a16:creationId xmlns:a16="http://schemas.microsoft.com/office/drawing/2014/main" id="{49B56B4E-7BB6-6F50-3D41-07EB6B5D9081}"/>
              </a:ext>
            </a:extLst>
          </p:cNvPr>
          <p:cNvSpPr>
            <a:spLocks noGrp="1"/>
          </p:cNvSpPr>
          <p:nvPr>
            <p:ph idx="1"/>
          </p:nvPr>
        </p:nvSpPr>
        <p:spPr>
          <a:xfrm>
            <a:off x="838200" y="1690689"/>
            <a:ext cx="10515600" cy="4486274"/>
          </a:xfrm>
        </p:spPr>
        <p:txBody>
          <a:bodyPr>
            <a:normAutofit/>
          </a:bodyPr>
          <a:lstStyle/>
          <a:p>
            <a:r>
              <a:rPr lang="en-US" sz="2800" dirty="0"/>
              <a:t>In January of 2024, the US FDA started the temporary importation of </a:t>
            </a:r>
            <a:r>
              <a:rPr lang="en-US" sz="2800" dirty="0" err="1"/>
              <a:t>Extencilline</a:t>
            </a:r>
            <a:r>
              <a:rPr lang="en-US" sz="2800" baseline="30000" dirty="0"/>
              <a:t>®</a:t>
            </a:r>
            <a:r>
              <a:rPr lang="en-US" sz="2800" dirty="0"/>
              <a:t> (benzathine benzylpenicillin)</a:t>
            </a:r>
          </a:p>
          <a:p>
            <a:pPr>
              <a:spcBef>
                <a:spcPts val="2400"/>
              </a:spcBef>
            </a:pPr>
            <a:r>
              <a:rPr lang="en-US" sz="2800" dirty="0"/>
              <a:t>Benzathine benzylpenicillin is an alternative name for benzathine penicillin G (</a:t>
            </a:r>
            <a:r>
              <a:rPr lang="en-US" sz="2800" dirty="0" err="1"/>
              <a:t>Bicillin</a:t>
            </a:r>
            <a:r>
              <a:rPr lang="en-US" sz="2800" baseline="30000" dirty="0"/>
              <a:t>®</a:t>
            </a:r>
            <a:r>
              <a:rPr lang="en-US" sz="2800" dirty="0"/>
              <a:t> L-A), therefore </a:t>
            </a:r>
            <a:r>
              <a:rPr lang="en-US" sz="2800" b="1" dirty="0" err="1">
                <a:solidFill>
                  <a:schemeClr val="tx1">
                    <a:lumMod val="75000"/>
                    <a:lumOff val="25000"/>
                  </a:schemeClr>
                </a:solidFill>
              </a:rPr>
              <a:t>Extencilline</a:t>
            </a:r>
            <a:r>
              <a:rPr lang="en-US" sz="2800" b="1" baseline="30000" dirty="0">
                <a:solidFill>
                  <a:schemeClr val="tx1">
                    <a:lumMod val="75000"/>
                    <a:lumOff val="25000"/>
                  </a:schemeClr>
                </a:solidFill>
              </a:rPr>
              <a:t>®</a:t>
            </a:r>
            <a:r>
              <a:rPr lang="en-US" sz="2800" b="1" dirty="0">
                <a:solidFill>
                  <a:schemeClr val="tx1">
                    <a:lumMod val="75000"/>
                    <a:lumOff val="25000"/>
                  </a:schemeClr>
                </a:solidFill>
              </a:rPr>
              <a:t> and </a:t>
            </a:r>
            <a:r>
              <a:rPr lang="en-US" sz="2800" b="1" dirty="0" err="1">
                <a:solidFill>
                  <a:schemeClr val="tx1">
                    <a:lumMod val="75000"/>
                    <a:lumOff val="25000"/>
                  </a:schemeClr>
                </a:solidFill>
              </a:rPr>
              <a:t>Bicillin</a:t>
            </a:r>
            <a:r>
              <a:rPr lang="en-US" sz="2800" b="1" baseline="30000" dirty="0">
                <a:solidFill>
                  <a:schemeClr val="tx1">
                    <a:lumMod val="75000"/>
                    <a:lumOff val="25000"/>
                  </a:schemeClr>
                </a:solidFill>
              </a:rPr>
              <a:t>®</a:t>
            </a:r>
            <a:r>
              <a:rPr lang="en-US" sz="2800" b="1" dirty="0">
                <a:solidFill>
                  <a:schemeClr val="tx1">
                    <a:lumMod val="75000"/>
                    <a:lumOff val="25000"/>
                  </a:schemeClr>
                </a:solidFill>
              </a:rPr>
              <a:t> L-A are equivalent</a:t>
            </a:r>
            <a:r>
              <a:rPr lang="en-US" sz="2800" dirty="0"/>
              <a:t> and can be used interchangeably for the treatment of syphilis</a:t>
            </a:r>
          </a:p>
          <a:p>
            <a:pPr>
              <a:spcBef>
                <a:spcPts val="2400"/>
              </a:spcBef>
            </a:pPr>
            <a:r>
              <a:rPr lang="en-US" sz="2800" b="1" dirty="0" err="1">
                <a:solidFill>
                  <a:schemeClr val="tx1">
                    <a:lumMod val="75000"/>
                    <a:lumOff val="25000"/>
                  </a:schemeClr>
                </a:solidFill>
              </a:rPr>
              <a:t>Extencilline</a:t>
            </a:r>
            <a:r>
              <a:rPr lang="en-US" sz="2800" b="1" baseline="30000" dirty="0">
                <a:solidFill>
                  <a:schemeClr val="tx1">
                    <a:lumMod val="75000"/>
                    <a:lumOff val="25000"/>
                  </a:schemeClr>
                </a:solidFill>
              </a:rPr>
              <a:t>®</a:t>
            </a:r>
            <a:r>
              <a:rPr lang="en-US" sz="2800" b="1" dirty="0">
                <a:solidFill>
                  <a:schemeClr val="tx1">
                    <a:lumMod val="75000"/>
                    <a:lumOff val="25000"/>
                  </a:schemeClr>
                </a:solidFill>
              </a:rPr>
              <a:t> is safe for use in pregnancy</a:t>
            </a:r>
          </a:p>
        </p:txBody>
      </p:sp>
      <p:pic>
        <p:nvPicPr>
          <p:cNvPr id="4" name="Picture 3">
            <a:extLst>
              <a:ext uri="{FF2B5EF4-FFF2-40B4-BE49-F238E27FC236}">
                <a16:creationId xmlns:a16="http://schemas.microsoft.com/office/drawing/2014/main" id="{2473075B-0970-1503-D87E-15B0D4EC080B}"/>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BB061A1B-D4F7-2F59-C81B-EBEFD17DD3CD}"/>
              </a:ext>
            </a:extLst>
          </p:cNvPr>
          <p:cNvPicPr>
            <a:picLocks noChangeAspect="1"/>
          </p:cNvPicPr>
          <p:nvPr/>
        </p:nvPicPr>
        <p:blipFill>
          <a:blip r:embed="rId4"/>
          <a:stretch>
            <a:fillRect/>
          </a:stretch>
        </p:blipFill>
        <p:spPr>
          <a:xfrm>
            <a:off x="3267951" y="6188189"/>
            <a:ext cx="2300642" cy="669811"/>
          </a:xfrm>
          <a:prstGeom prst="rect">
            <a:avLst/>
          </a:prstGeom>
        </p:spPr>
      </p:pic>
      <p:sp>
        <p:nvSpPr>
          <p:cNvPr id="6" name="TextBox 5">
            <a:extLst>
              <a:ext uri="{FF2B5EF4-FFF2-40B4-BE49-F238E27FC236}">
                <a16:creationId xmlns:a16="http://schemas.microsoft.com/office/drawing/2014/main" id="{EF12881B-8A0F-D178-F9E6-4A130413796B}"/>
              </a:ext>
            </a:extLst>
          </p:cNvPr>
          <p:cNvSpPr txBox="1"/>
          <p:nvPr/>
        </p:nvSpPr>
        <p:spPr>
          <a:xfrm>
            <a:off x="8065971" y="6550223"/>
            <a:ext cx="4126029" cy="307777"/>
          </a:xfrm>
          <a:prstGeom prst="rect">
            <a:avLst/>
          </a:prstGeom>
          <a:noFill/>
        </p:spPr>
        <p:txBody>
          <a:bodyPr wrap="square" rtlCol="0">
            <a:spAutoFit/>
          </a:bodyPr>
          <a:lstStyle/>
          <a:p>
            <a:pPr algn="r"/>
            <a:r>
              <a:rPr lang="en-US" sz="1400" dirty="0"/>
              <a:t>CDC </a:t>
            </a:r>
            <a:r>
              <a:rPr lang="en-US" sz="1400" dirty="0">
                <a:hlinkClick r:id="rId5"/>
              </a:rPr>
              <a:t>Dear Colleague Letter January 2024</a:t>
            </a:r>
            <a:endParaRPr lang="en-US" sz="1400" dirty="0"/>
          </a:p>
        </p:txBody>
      </p:sp>
    </p:spTree>
    <p:extLst>
      <p:ext uri="{BB962C8B-B14F-4D97-AF65-F5344CB8AC3E}">
        <p14:creationId xmlns:p14="http://schemas.microsoft.com/office/powerpoint/2010/main" val="109281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251A-C03E-F5E8-8B41-971F11B132D2}"/>
              </a:ext>
            </a:extLst>
          </p:cNvPr>
          <p:cNvSpPr>
            <a:spLocks noGrp="1"/>
          </p:cNvSpPr>
          <p:nvPr>
            <p:ph type="title"/>
          </p:nvPr>
        </p:nvSpPr>
        <p:spPr>
          <a:xfrm>
            <a:off x="602752" y="394943"/>
            <a:ext cx="11085665" cy="1325563"/>
          </a:xfrm>
        </p:spPr>
        <p:txBody>
          <a:bodyPr/>
          <a:lstStyle/>
          <a:p>
            <a:r>
              <a:rPr lang="en-US" dirty="0"/>
              <a:t>Syphilis Treatment Intervals in Pregnancy</a:t>
            </a:r>
          </a:p>
        </p:txBody>
      </p:sp>
      <p:sp>
        <p:nvSpPr>
          <p:cNvPr id="3" name="Content Placeholder 2">
            <a:extLst>
              <a:ext uri="{FF2B5EF4-FFF2-40B4-BE49-F238E27FC236}">
                <a16:creationId xmlns:a16="http://schemas.microsoft.com/office/drawing/2014/main" id="{C0861308-ECBB-C88A-CCCC-1299A6E1FA80}"/>
              </a:ext>
            </a:extLst>
          </p:cNvPr>
          <p:cNvSpPr>
            <a:spLocks noGrp="1"/>
          </p:cNvSpPr>
          <p:nvPr>
            <p:ph idx="1"/>
          </p:nvPr>
        </p:nvSpPr>
        <p:spPr>
          <a:xfrm>
            <a:off x="838199" y="1720506"/>
            <a:ext cx="10751049" cy="4200679"/>
          </a:xfrm>
        </p:spPr>
        <p:txBody>
          <a:bodyPr>
            <a:normAutofit/>
          </a:bodyPr>
          <a:lstStyle/>
          <a:p>
            <a:r>
              <a:rPr lang="en-US" sz="2800" i="0" dirty="0">
                <a:solidFill>
                  <a:srgbClr val="000000"/>
                </a:solidFill>
                <a:effectLst/>
                <a:latin typeface="Open Sans" panose="020B0606030504020204" pitchFamily="34" charset="0"/>
              </a:rPr>
              <a:t>The </a:t>
            </a:r>
            <a:r>
              <a:rPr lang="en-US" sz="2800" b="1" i="0" dirty="0">
                <a:solidFill>
                  <a:schemeClr val="tx1">
                    <a:lumMod val="75000"/>
                    <a:lumOff val="25000"/>
                  </a:schemeClr>
                </a:solidFill>
                <a:effectLst/>
                <a:latin typeface="Open Sans" panose="020B0606030504020204" pitchFamily="34" charset="0"/>
              </a:rPr>
              <a:t>optimal interval </a:t>
            </a:r>
            <a:r>
              <a:rPr lang="en-US" sz="2800" dirty="0">
                <a:solidFill>
                  <a:srgbClr val="000000"/>
                </a:solidFill>
              </a:rPr>
              <a:t>b</a:t>
            </a:r>
            <a:r>
              <a:rPr lang="en-US" sz="2800" i="0" dirty="0">
                <a:solidFill>
                  <a:srgbClr val="000000"/>
                </a:solidFill>
                <a:effectLst/>
                <a:latin typeface="Open Sans" panose="020B0606030504020204" pitchFamily="34" charset="0"/>
              </a:rPr>
              <a:t>etween doses is </a:t>
            </a:r>
            <a:r>
              <a:rPr lang="en-US" sz="2800" b="1" i="0" dirty="0">
                <a:solidFill>
                  <a:schemeClr val="tx1">
                    <a:lumMod val="75000"/>
                    <a:lumOff val="25000"/>
                  </a:schemeClr>
                </a:solidFill>
                <a:effectLst/>
                <a:latin typeface="Open Sans" panose="020B0606030504020204" pitchFamily="34" charset="0"/>
              </a:rPr>
              <a:t>7 days </a:t>
            </a:r>
            <a:r>
              <a:rPr lang="en-US" sz="2800" i="0" dirty="0">
                <a:solidFill>
                  <a:srgbClr val="000000"/>
                </a:solidFill>
                <a:effectLst/>
                <a:latin typeface="Open Sans" panose="020B0606030504020204" pitchFamily="34" charset="0"/>
              </a:rPr>
              <a:t>for pregnant people</a:t>
            </a:r>
          </a:p>
          <a:p>
            <a:r>
              <a:rPr lang="en-US" sz="2800" i="0" dirty="0">
                <a:solidFill>
                  <a:srgbClr val="000000"/>
                </a:solidFill>
                <a:effectLst/>
                <a:latin typeface="Open Sans" panose="020B0606030504020204" pitchFamily="34" charset="0"/>
              </a:rPr>
              <a:t>Intervals </a:t>
            </a:r>
            <a:r>
              <a:rPr lang="en-US" sz="2800" b="1" i="0" dirty="0">
                <a:solidFill>
                  <a:schemeClr val="tx1">
                    <a:lumMod val="75000"/>
                    <a:lumOff val="25000"/>
                  </a:schemeClr>
                </a:solidFill>
                <a:effectLst/>
                <a:latin typeface="Open Sans" panose="020B0606030504020204" pitchFamily="34" charset="0"/>
              </a:rPr>
              <a:t>&gt; 9 days </a:t>
            </a:r>
            <a:r>
              <a:rPr lang="en-US" sz="2800" i="0" dirty="0">
                <a:solidFill>
                  <a:srgbClr val="000000"/>
                </a:solidFill>
                <a:effectLst/>
                <a:latin typeface="Open Sans" panose="020B0606030504020204" pitchFamily="34" charset="0"/>
              </a:rPr>
              <a:t>between doses are </a:t>
            </a:r>
            <a:r>
              <a:rPr lang="en-US" sz="2800" b="1" i="0" dirty="0">
                <a:solidFill>
                  <a:schemeClr val="tx1">
                    <a:lumMod val="75000"/>
                    <a:lumOff val="25000"/>
                  </a:schemeClr>
                </a:solidFill>
                <a:effectLst/>
                <a:latin typeface="Open Sans" panose="020B0606030504020204" pitchFamily="34" charset="0"/>
              </a:rPr>
              <a:t>not acceptable</a:t>
            </a:r>
            <a:r>
              <a:rPr lang="en-US" sz="2800" b="1" dirty="0">
                <a:solidFill>
                  <a:schemeClr val="tx1">
                    <a:lumMod val="75000"/>
                    <a:lumOff val="25000"/>
                  </a:schemeClr>
                </a:solidFill>
              </a:rPr>
              <a:t> </a:t>
            </a:r>
            <a:r>
              <a:rPr lang="en-US" sz="2800" dirty="0">
                <a:solidFill>
                  <a:srgbClr val="000000"/>
                </a:solidFill>
              </a:rPr>
              <a:t>for treatment of pregnant people</a:t>
            </a:r>
          </a:p>
          <a:p>
            <a:r>
              <a:rPr lang="en-US" sz="2800" dirty="0">
                <a:solidFill>
                  <a:srgbClr val="000000"/>
                </a:solidFill>
              </a:rPr>
              <a:t> If </a:t>
            </a:r>
            <a:r>
              <a:rPr lang="en-US" sz="2800" b="1" dirty="0">
                <a:solidFill>
                  <a:schemeClr val="tx1">
                    <a:lumMod val="75000"/>
                    <a:lumOff val="25000"/>
                  </a:schemeClr>
                </a:solidFill>
              </a:rPr>
              <a:t>&gt; 9 days</a:t>
            </a:r>
            <a:r>
              <a:rPr lang="en-US" sz="2800" dirty="0">
                <a:solidFill>
                  <a:srgbClr val="000000"/>
                </a:solidFill>
              </a:rPr>
              <a:t> lapse the full treatment course should be repeated</a:t>
            </a:r>
            <a:endParaRPr lang="en-US" sz="2800" i="0" dirty="0">
              <a:solidFill>
                <a:srgbClr val="000000"/>
              </a:solidFill>
              <a:effectLst/>
              <a:latin typeface="Open Sans" panose="020B0606030504020204" pitchFamily="34" charset="0"/>
            </a:endParaRPr>
          </a:p>
        </p:txBody>
      </p:sp>
      <p:grpSp>
        <p:nvGrpSpPr>
          <p:cNvPr id="6" name="Group 5">
            <a:extLst>
              <a:ext uri="{FF2B5EF4-FFF2-40B4-BE49-F238E27FC236}">
                <a16:creationId xmlns:a16="http://schemas.microsoft.com/office/drawing/2014/main" id="{1E30E2E7-4A8C-51C1-F92B-462A18FF1433}"/>
              </a:ext>
            </a:extLst>
          </p:cNvPr>
          <p:cNvGrpSpPr/>
          <p:nvPr/>
        </p:nvGrpSpPr>
        <p:grpSpPr>
          <a:xfrm>
            <a:off x="332198" y="4717981"/>
            <a:ext cx="11527603" cy="839028"/>
            <a:chOff x="1430767" y="4302356"/>
            <a:chExt cx="9402885" cy="388451"/>
          </a:xfrm>
        </p:grpSpPr>
        <p:sp>
          <p:nvSpPr>
            <p:cNvPr id="7" name="TextBox 6">
              <a:extLst>
                <a:ext uri="{FF2B5EF4-FFF2-40B4-BE49-F238E27FC236}">
                  <a16:creationId xmlns:a16="http://schemas.microsoft.com/office/drawing/2014/main" id="{BCC32DB1-1705-5ADB-F2E7-7248CD35101B}"/>
                </a:ext>
              </a:extLst>
            </p:cNvPr>
            <p:cNvSpPr txBox="1"/>
            <p:nvPr/>
          </p:nvSpPr>
          <p:spPr>
            <a:xfrm>
              <a:off x="1430767" y="4306074"/>
              <a:ext cx="1882589" cy="384733"/>
            </a:xfrm>
            <a:prstGeom prst="rect">
              <a:avLst/>
            </a:prstGeom>
            <a:noFill/>
            <a:ln w="28575">
              <a:solidFill>
                <a:schemeClr val="tx2"/>
              </a:solidFill>
            </a:ln>
          </p:spPr>
          <p:txBody>
            <a:bodyPr wrap="square" rtlCol="0">
              <a:spAutoFit/>
            </a:bodyPr>
            <a:lstStyle/>
            <a:p>
              <a:r>
                <a:rPr lang="en-US" sz="2400" dirty="0"/>
                <a:t>First Injection</a:t>
              </a:r>
            </a:p>
            <a:p>
              <a:pPr algn="ctr"/>
              <a:r>
                <a:rPr lang="en-US" sz="2400" dirty="0"/>
                <a:t>Day 0</a:t>
              </a:r>
            </a:p>
          </p:txBody>
        </p:sp>
        <p:sp>
          <p:nvSpPr>
            <p:cNvPr id="8" name="TextBox 7">
              <a:extLst>
                <a:ext uri="{FF2B5EF4-FFF2-40B4-BE49-F238E27FC236}">
                  <a16:creationId xmlns:a16="http://schemas.microsoft.com/office/drawing/2014/main" id="{61A8654F-68E7-B17E-1938-AF5C83EE67D5}"/>
                </a:ext>
              </a:extLst>
            </p:cNvPr>
            <p:cNvSpPr txBox="1"/>
            <p:nvPr/>
          </p:nvSpPr>
          <p:spPr>
            <a:xfrm>
              <a:off x="5260487" y="4306072"/>
              <a:ext cx="1902522" cy="384733"/>
            </a:xfrm>
            <a:prstGeom prst="rect">
              <a:avLst/>
            </a:prstGeom>
            <a:noFill/>
            <a:ln w="28575">
              <a:solidFill>
                <a:schemeClr val="tx2"/>
              </a:solidFill>
            </a:ln>
          </p:spPr>
          <p:txBody>
            <a:bodyPr wrap="square" rtlCol="0">
              <a:spAutoFit/>
            </a:bodyPr>
            <a:lstStyle/>
            <a:p>
              <a:r>
                <a:rPr lang="en-US" sz="2400" dirty="0"/>
                <a:t>Second Injection</a:t>
              </a:r>
            </a:p>
            <a:p>
              <a:pPr algn="ctr"/>
              <a:r>
                <a:rPr lang="en-US" sz="2400" dirty="0"/>
                <a:t>Day 7</a:t>
              </a:r>
            </a:p>
          </p:txBody>
        </p:sp>
        <p:sp>
          <p:nvSpPr>
            <p:cNvPr id="9" name="TextBox 8">
              <a:extLst>
                <a:ext uri="{FF2B5EF4-FFF2-40B4-BE49-F238E27FC236}">
                  <a16:creationId xmlns:a16="http://schemas.microsoft.com/office/drawing/2014/main" id="{FCF7BDEF-52C0-B57C-AA3A-A5D18E387C2A}"/>
                </a:ext>
              </a:extLst>
            </p:cNvPr>
            <p:cNvSpPr txBox="1"/>
            <p:nvPr/>
          </p:nvSpPr>
          <p:spPr>
            <a:xfrm>
              <a:off x="9110140" y="4306073"/>
              <a:ext cx="1723512" cy="384733"/>
            </a:xfrm>
            <a:prstGeom prst="rect">
              <a:avLst/>
            </a:prstGeom>
            <a:noFill/>
            <a:ln w="28575">
              <a:solidFill>
                <a:schemeClr val="tx2"/>
              </a:solidFill>
            </a:ln>
          </p:spPr>
          <p:txBody>
            <a:bodyPr wrap="square" rtlCol="0">
              <a:spAutoFit/>
            </a:bodyPr>
            <a:lstStyle/>
            <a:p>
              <a:r>
                <a:rPr lang="en-US" sz="2400" dirty="0"/>
                <a:t>Third Injection</a:t>
              </a:r>
            </a:p>
            <a:p>
              <a:pPr algn="ctr"/>
              <a:r>
                <a:rPr lang="en-US" sz="2400" dirty="0"/>
                <a:t>Day 14</a:t>
              </a:r>
            </a:p>
          </p:txBody>
        </p:sp>
        <p:cxnSp>
          <p:nvCxnSpPr>
            <p:cNvPr id="10" name="Straight Arrow Connector 9">
              <a:extLst>
                <a:ext uri="{FF2B5EF4-FFF2-40B4-BE49-F238E27FC236}">
                  <a16:creationId xmlns:a16="http://schemas.microsoft.com/office/drawing/2014/main" id="{5494C391-6FB2-0F89-95D7-8A653A469BC2}"/>
                </a:ext>
              </a:extLst>
            </p:cNvPr>
            <p:cNvCxnSpPr>
              <a:cxnSpLocks/>
              <a:stCxn id="7" idx="3"/>
              <a:endCxn id="8" idx="1"/>
            </p:cNvCxnSpPr>
            <p:nvPr/>
          </p:nvCxnSpPr>
          <p:spPr>
            <a:xfrm flipV="1">
              <a:off x="3313356" y="4498439"/>
              <a:ext cx="1947131" cy="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ADD3E8-C2FC-E8D1-0591-950583C8F2AC}"/>
                </a:ext>
              </a:extLst>
            </p:cNvPr>
            <p:cNvCxnSpPr>
              <a:cxnSpLocks/>
              <a:stCxn id="8" idx="3"/>
              <a:endCxn id="9" idx="1"/>
            </p:cNvCxnSpPr>
            <p:nvPr/>
          </p:nvCxnSpPr>
          <p:spPr>
            <a:xfrm>
              <a:off x="7163009" y="4498439"/>
              <a:ext cx="1947131" cy="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5E537C-8096-1952-C4CF-2A8479A90CED}"/>
                </a:ext>
              </a:extLst>
            </p:cNvPr>
            <p:cNvSpPr txBox="1"/>
            <p:nvPr/>
          </p:nvSpPr>
          <p:spPr>
            <a:xfrm>
              <a:off x="3157367" y="4302356"/>
              <a:ext cx="1882589" cy="213740"/>
            </a:xfrm>
            <a:prstGeom prst="rect">
              <a:avLst/>
            </a:prstGeom>
            <a:noFill/>
          </p:spPr>
          <p:txBody>
            <a:bodyPr wrap="square" rtlCol="0">
              <a:spAutoFit/>
            </a:bodyPr>
            <a:lstStyle/>
            <a:p>
              <a:pPr algn="ctr"/>
              <a:r>
                <a:rPr lang="en-US" sz="2400" dirty="0"/>
                <a:t>7-9 days</a:t>
              </a:r>
            </a:p>
          </p:txBody>
        </p:sp>
        <p:sp>
          <p:nvSpPr>
            <p:cNvPr id="13" name="TextBox 12">
              <a:extLst>
                <a:ext uri="{FF2B5EF4-FFF2-40B4-BE49-F238E27FC236}">
                  <a16:creationId xmlns:a16="http://schemas.microsoft.com/office/drawing/2014/main" id="{1BB7685E-EF7C-A8A8-860F-54D54282367F}"/>
                </a:ext>
              </a:extLst>
            </p:cNvPr>
            <p:cNvSpPr txBox="1"/>
            <p:nvPr/>
          </p:nvSpPr>
          <p:spPr>
            <a:xfrm>
              <a:off x="7152040" y="4302356"/>
              <a:ext cx="1882589" cy="213740"/>
            </a:xfrm>
            <a:prstGeom prst="rect">
              <a:avLst/>
            </a:prstGeom>
            <a:noFill/>
          </p:spPr>
          <p:txBody>
            <a:bodyPr wrap="square" rtlCol="0">
              <a:spAutoFit/>
            </a:bodyPr>
            <a:lstStyle/>
            <a:p>
              <a:pPr algn="ctr"/>
              <a:r>
                <a:rPr lang="en-US" sz="2400" dirty="0"/>
                <a:t>7-9 days</a:t>
              </a:r>
            </a:p>
          </p:txBody>
        </p:sp>
      </p:grpSp>
      <p:pic>
        <p:nvPicPr>
          <p:cNvPr id="4" name="Picture 3">
            <a:extLst>
              <a:ext uri="{FF2B5EF4-FFF2-40B4-BE49-F238E27FC236}">
                <a16:creationId xmlns:a16="http://schemas.microsoft.com/office/drawing/2014/main" id="{B1BA4AE4-7378-8A97-9AEF-D6EB96EFDBE0}"/>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3C07B6BD-D24E-22B3-624E-B4841E295CF1}"/>
              </a:ext>
            </a:extLst>
          </p:cNvPr>
          <p:cNvPicPr>
            <a:picLocks noChangeAspect="1"/>
          </p:cNvPicPr>
          <p:nvPr/>
        </p:nvPicPr>
        <p:blipFill>
          <a:blip r:embed="rId4"/>
          <a:stretch>
            <a:fillRect/>
          </a:stretch>
        </p:blipFill>
        <p:spPr>
          <a:xfrm>
            <a:off x="3267951" y="6188189"/>
            <a:ext cx="2300642" cy="669811"/>
          </a:xfrm>
          <a:prstGeom prst="rect">
            <a:avLst/>
          </a:prstGeom>
        </p:spPr>
      </p:pic>
      <p:sp>
        <p:nvSpPr>
          <p:cNvPr id="19" name="TextBox 18">
            <a:extLst>
              <a:ext uri="{FF2B5EF4-FFF2-40B4-BE49-F238E27FC236}">
                <a16:creationId xmlns:a16="http://schemas.microsoft.com/office/drawing/2014/main" id="{B339232E-C14D-41D8-958B-43C4F6D497BD}"/>
              </a:ext>
            </a:extLst>
          </p:cNvPr>
          <p:cNvSpPr txBox="1"/>
          <p:nvPr/>
        </p:nvSpPr>
        <p:spPr>
          <a:xfrm>
            <a:off x="6673105" y="6569047"/>
            <a:ext cx="5513480" cy="307777"/>
          </a:xfrm>
          <a:prstGeom prst="rect">
            <a:avLst/>
          </a:prstGeom>
          <a:noFill/>
        </p:spPr>
        <p:txBody>
          <a:bodyPr wrap="square" rtlCol="0">
            <a:spAutoFit/>
          </a:bodyPr>
          <a:lstStyle/>
          <a:p>
            <a:pPr algn="r"/>
            <a:r>
              <a:rPr lang="en-US" sz="1400" dirty="0"/>
              <a:t>https://www.cdc.gov/std/treatment-guidelines/syphilis-pregnancy.htm</a:t>
            </a:r>
            <a:endParaRPr lang="en-US" sz="2000" dirty="0"/>
          </a:p>
        </p:txBody>
      </p:sp>
    </p:spTree>
    <p:extLst>
      <p:ext uri="{BB962C8B-B14F-4D97-AF65-F5344CB8AC3E}">
        <p14:creationId xmlns:p14="http://schemas.microsoft.com/office/powerpoint/2010/main" val="3072778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14D4-3783-A9BF-2DF6-EBE8BD6C41B0}"/>
              </a:ext>
            </a:extLst>
          </p:cNvPr>
          <p:cNvSpPr>
            <a:spLocks noGrp="1"/>
          </p:cNvSpPr>
          <p:nvPr>
            <p:ph type="title"/>
          </p:nvPr>
        </p:nvSpPr>
        <p:spPr/>
        <p:txBody>
          <a:bodyPr/>
          <a:lstStyle/>
          <a:p>
            <a:r>
              <a:rPr lang="en-US" dirty="0" err="1"/>
              <a:t>Jarisch-Herxheimer</a:t>
            </a:r>
            <a:r>
              <a:rPr lang="en-US" dirty="0"/>
              <a:t> Reaction and CS</a:t>
            </a:r>
          </a:p>
        </p:txBody>
      </p:sp>
      <p:sp>
        <p:nvSpPr>
          <p:cNvPr id="3" name="Content Placeholder 2">
            <a:extLst>
              <a:ext uri="{FF2B5EF4-FFF2-40B4-BE49-F238E27FC236}">
                <a16:creationId xmlns:a16="http://schemas.microsoft.com/office/drawing/2014/main" id="{CFAC7D3C-2994-CF29-9B8A-ECAFF09A40EC}"/>
              </a:ext>
            </a:extLst>
          </p:cNvPr>
          <p:cNvSpPr>
            <a:spLocks noGrp="1"/>
          </p:cNvSpPr>
          <p:nvPr>
            <p:ph idx="1"/>
          </p:nvPr>
        </p:nvSpPr>
        <p:spPr>
          <a:xfrm>
            <a:off x="838200" y="1690689"/>
            <a:ext cx="10515600" cy="4486274"/>
          </a:xfrm>
        </p:spPr>
        <p:txBody>
          <a:bodyPr/>
          <a:lstStyle/>
          <a:p>
            <a:r>
              <a:rPr lang="en-US" sz="2800" dirty="0" err="1"/>
              <a:t>Jarisch-Herxheimer</a:t>
            </a:r>
            <a:r>
              <a:rPr lang="en-US" sz="2800" dirty="0"/>
              <a:t> reactions may precipitate fetal distress and premature labor during treatment in the second trimester</a:t>
            </a:r>
          </a:p>
          <a:p>
            <a:pPr>
              <a:spcBef>
                <a:spcPts val="3000"/>
              </a:spcBef>
            </a:pPr>
            <a:r>
              <a:rPr lang="en-US" sz="2800" dirty="0"/>
              <a:t>If parent develops fevers, contractions, or decreased fetal movement after treatment they should present for evaluation</a:t>
            </a:r>
          </a:p>
          <a:p>
            <a:pPr>
              <a:spcBef>
                <a:spcPts val="3000"/>
              </a:spcBef>
            </a:pPr>
            <a:r>
              <a:rPr lang="en-US" sz="2800" b="1" dirty="0">
                <a:solidFill>
                  <a:schemeClr val="tx1">
                    <a:lumMod val="75000"/>
                    <a:lumOff val="25000"/>
                  </a:schemeClr>
                </a:solidFill>
              </a:rPr>
              <a:t>Concern for possibly causing </a:t>
            </a:r>
            <a:r>
              <a:rPr lang="en-US" sz="2800" b="1" dirty="0" err="1">
                <a:solidFill>
                  <a:schemeClr val="tx1">
                    <a:lumMod val="75000"/>
                    <a:lumOff val="25000"/>
                  </a:schemeClr>
                </a:solidFill>
              </a:rPr>
              <a:t>Jarisch-Herxheimer</a:t>
            </a:r>
            <a:r>
              <a:rPr lang="en-US" sz="2800" b="1" dirty="0">
                <a:solidFill>
                  <a:schemeClr val="tx1">
                    <a:lumMod val="75000"/>
                    <a:lumOff val="25000"/>
                  </a:schemeClr>
                </a:solidFill>
              </a:rPr>
              <a:t> reaction SHOULD NOT delay treatment</a:t>
            </a:r>
          </a:p>
          <a:p>
            <a:endParaRPr lang="en-US" dirty="0"/>
          </a:p>
        </p:txBody>
      </p:sp>
      <p:pic>
        <p:nvPicPr>
          <p:cNvPr id="4" name="Picture 3">
            <a:extLst>
              <a:ext uri="{FF2B5EF4-FFF2-40B4-BE49-F238E27FC236}">
                <a16:creationId xmlns:a16="http://schemas.microsoft.com/office/drawing/2014/main" id="{48DD3FB0-B432-874E-D6BA-4129D909F898}"/>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310FC979-DEF4-2232-6EE5-30288D18EC04}"/>
              </a:ext>
            </a:extLst>
          </p:cNvPr>
          <p:cNvPicPr>
            <a:picLocks noChangeAspect="1"/>
          </p:cNvPicPr>
          <p:nvPr/>
        </p:nvPicPr>
        <p:blipFill>
          <a:blip r:embed="rId3"/>
          <a:stretch>
            <a:fillRect/>
          </a:stretch>
        </p:blipFill>
        <p:spPr>
          <a:xfrm>
            <a:off x="3267951" y="6188189"/>
            <a:ext cx="2300642" cy="669811"/>
          </a:xfrm>
          <a:prstGeom prst="rect">
            <a:avLst/>
          </a:prstGeom>
        </p:spPr>
      </p:pic>
      <p:sp>
        <p:nvSpPr>
          <p:cNvPr id="6" name="TextBox 5">
            <a:extLst>
              <a:ext uri="{FF2B5EF4-FFF2-40B4-BE49-F238E27FC236}">
                <a16:creationId xmlns:a16="http://schemas.microsoft.com/office/drawing/2014/main" id="{5D83D406-5519-3529-AEF5-1C4EDFD71AD4}"/>
              </a:ext>
            </a:extLst>
          </p:cNvPr>
          <p:cNvSpPr txBox="1"/>
          <p:nvPr/>
        </p:nvSpPr>
        <p:spPr>
          <a:xfrm>
            <a:off x="6673105" y="6569047"/>
            <a:ext cx="5513480" cy="307777"/>
          </a:xfrm>
          <a:prstGeom prst="rect">
            <a:avLst/>
          </a:prstGeom>
          <a:noFill/>
        </p:spPr>
        <p:txBody>
          <a:bodyPr wrap="square" rtlCol="0">
            <a:spAutoFit/>
          </a:bodyPr>
          <a:lstStyle/>
          <a:p>
            <a:pPr algn="r"/>
            <a:r>
              <a:rPr lang="en-US" sz="1400" dirty="0"/>
              <a:t>https://www.cdc.gov/std/treatment-guidelines/syphilis-pregnancy.htm</a:t>
            </a:r>
            <a:endParaRPr lang="en-US" sz="2000" dirty="0"/>
          </a:p>
        </p:txBody>
      </p:sp>
    </p:spTree>
    <p:extLst>
      <p:ext uri="{BB962C8B-B14F-4D97-AF65-F5344CB8AC3E}">
        <p14:creationId xmlns:p14="http://schemas.microsoft.com/office/powerpoint/2010/main" val="409379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D40C-2703-2906-05FF-529F0413D8F3}"/>
              </a:ext>
            </a:extLst>
          </p:cNvPr>
          <p:cNvSpPr>
            <a:spLocks noGrp="1"/>
          </p:cNvSpPr>
          <p:nvPr>
            <p:ph type="title"/>
          </p:nvPr>
        </p:nvSpPr>
        <p:spPr/>
        <p:txBody>
          <a:bodyPr/>
          <a:lstStyle/>
          <a:p>
            <a:r>
              <a:rPr lang="en-US" dirty="0"/>
              <a:t>Prenatal Syphilis Treatment</a:t>
            </a:r>
          </a:p>
        </p:txBody>
      </p:sp>
      <p:grpSp>
        <p:nvGrpSpPr>
          <p:cNvPr id="82" name="Group 81">
            <a:extLst>
              <a:ext uri="{FF2B5EF4-FFF2-40B4-BE49-F238E27FC236}">
                <a16:creationId xmlns:a16="http://schemas.microsoft.com/office/drawing/2014/main" id="{5EEA0196-1F15-C069-A3ED-741292B8C81E}"/>
              </a:ext>
            </a:extLst>
          </p:cNvPr>
          <p:cNvGrpSpPr/>
          <p:nvPr/>
        </p:nvGrpSpPr>
        <p:grpSpPr>
          <a:xfrm>
            <a:off x="491986" y="1346273"/>
            <a:ext cx="11261650" cy="4841917"/>
            <a:chOff x="74543" y="1542258"/>
            <a:chExt cx="10778987" cy="4381465"/>
          </a:xfrm>
        </p:grpSpPr>
        <p:sp>
          <p:nvSpPr>
            <p:cNvPr id="29" name="Rectangle 28">
              <a:extLst>
                <a:ext uri="{FF2B5EF4-FFF2-40B4-BE49-F238E27FC236}">
                  <a16:creationId xmlns:a16="http://schemas.microsoft.com/office/drawing/2014/main" id="{8459C3F3-8AB4-46F4-65F2-1CC2759DCDEA}"/>
                </a:ext>
              </a:extLst>
            </p:cNvPr>
            <p:cNvSpPr/>
            <p:nvPr/>
          </p:nvSpPr>
          <p:spPr>
            <a:xfrm>
              <a:off x="4351682" y="1542258"/>
              <a:ext cx="3488635" cy="733803"/>
            </a:xfrm>
            <a:prstGeom prst="rect">
              <a:avLst/>
            </a:prstGeom>
            <a:solidFill>
              <a:schemeClr val="tx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Treatment Regimens in Pregnancy</a:t>
              </a:r>
            </a:p>
          </p:txBody>
        </p:sp>
        <p:sp>
          <p:nvSpPr>
            <p:cNvPr id="30" name="Rectangle 29">
              <a:extLst>
                <a:ext uri="{FF2B5EF4-FFF2-40B4-BE49-F238E27FC236}">
                  <a16:creationId xmlns:a16="http://schemas.microsoft.com/office/drawing/2014/main" id="{A936C7CD-88CA-CFA2-00EB-B4751311BAC5}"/>
                </a:ext>
              </a:extLst>
            </p:cNvPr>
            <p:cNvSpPr/>
            <p:nvPr/>
          </p:nvSpPr>
          <p:spPr>
            <a:xfrm>
              <a:off x="74543" y="2568748"/>
              <a:ext cx="1648238" cy="733803"/>
            </a:xfrm>
            <a:prstGeom prst="rect">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Primary </a:t>
              </a:r>
              <a:r>
                <a:rPr lang="en-US" sz="2400" dirty="0"/>
                <a:t>(chancre)</a:t>
              </a:r>
              <a:endParaRPr lang="en-US" sz="2400" b="1" dirty="0"/>
            </a:p>
          </p:txBody>
        </p:sp>
        <p:sp>
          <p:nvSpPr>
            <p:cNvPr id="31" name="Rectangle 30">
              <a:extLst>
                <a:ext uri="{FF2B5EF4-FFF2-40B4-BE49-F238E27FC236}">
                  <a16:creationId xmlns:a16="http://schemas.microsoft.com/office/drawing/2014/main" id="{D4860D12-559A-182E-BBB0-8B5318223DE4}"/>
                </a:ext>
              </a:extLst>
            </p:cNvPr>
            <p:cNvSpPr/>
            <p:nvPr/>
          </p:nvSpPr>
          <p:spPr>
            <a:xfrm>
              <a:off x="1837082" y="2568747"/>
              <a:ext cx="1648238" cy="733803"/>
            </a:xfrm>
            <a:prstGeom prst="rect">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Secondary </a:t>
              </a:r>
              <a:r>
                <a:rPr lang="en-US" sz="2400" dirty="0"/>
                <a:t>(rash, etc.)</a:t>
              </a:r>
              <a:endParaRPr lang="en-US" sz="2400" b="1" dirty="0"/>
            </a:p>
          </p:txBody>
        </p:sp>
        <p:sp>
          <p:nvSpPr>
            <p:cNvPr id="32" name="Rectangle 31">
              <a:extLst>
                <a:ext uri="{FF2B5EF4-FFF2-40B4-BE49-F238E27FC236}">
                  <a16:creationId xmlns:a16="http://schemas.microsoft.com/office/drawing/2014/main" id="{2B30D89A-49BF-39E3-8FBA-0FB1620BCE11}"/>
                </a:ext>
              </a:extLst>
            </p:cNvPr>
            <p:cNvSpPr/>
            <p:nvPr/>
          </p:nvSpPr>
          <p:spPr>
            <a:xfrm>
              <a:off x="3599621" y="2568747"/>
              <a:ext cx="3226077" cy="733803"/>
            </a:xfrm>
            <a:prstGeom prst="rect">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Early latent </a:t>
              </a:r>
            </a:p>
            <a:p>
              <a:pPr algn="ctr"/>
              <a:r>
                <a:rPr lang="en-US" sz="2400" dirty="0"/>
                <a:t>(asymptomatic; &lt; 1 year)</a:t>
              </a:r>
              <a:endParaRPr lang="en-US" sz="2400" b="1" dirty="0"/>
            </a:p>
          </p:txBody>
        </p:sp>
        <p:sp>
          <p:nvSpPr>
            <p:cNvPr id="33" name="Rectangle 32">
              <a:extLst>
                <a:ext uri="{FF2B5EF4-FFF2-40B4-BE49-F238E27FC236}">
                  <a16:creationId xmlns:a16="http://schemas.microsoft.com/office/drawing/2014/main" id="{C2AE28B6-BDBB-F4D9-6FCE-D3C26C386380}"/>
                </a:ext>
              </a:extLst>
            </p:cNvPr>
            <p:cNvSpPr/>
            <p:nvPr/>
          </p:nvSpPr>
          <p:spPr>
            <a:xfrm>
              <a:off x="7575274" y="2387972"/>
              <a:ext cx="3278256" cy="1199506"/>
            </a:xfrm>
            <a:prstGeom prst="rect">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Late latent or unknown duration </a:t>
              </a:r>
            </a:p>
            <a:p>
              <a:pPr algn="ctr"/>
              <a:r>
                <a:rPr lang="en-US" sz="2400" dirty="0"/>
                <a:t>(asymptomatic; &gt; 1 year)</a:t>
              </a:r>
              <a:endParaRPr lang="en-US" sz="2400" b="1" dirty="0"/>
            </a:p>
          </p:txBody>
        </p:sp>
        <p:sp>
          <p:nvSpPr>
            <p:cNvPr id="34" name="Rectangle 33">
              <a:extLst>
                <a:ext uri="{FF2B5EF4-FFF2-40B4-BE49-F238E27FC236}">
                  <a16:creationId xmlns:a16="http://schemas.microsoft.com/office/drawing/2014/main" id="{9B94C85B-794B-0765-8C4F-CDB5D3E09560}"/>
                </a:ext>
              </a:extLst>
            </p:cNvPr>
            <p:cNvSpPr/>
            <p:nvPr/>
          </p:nvSpPr>
          <p:spPr>
            <a:xfrm>
              <a:off x="1210916" y="3887925"/>
              <a:ext cx="3453017" cy="1839625"/>
            </a:xfrm>
            <a:prstGeom prst="rect">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Benzathine penicillin (PCN) G 2.4 million units IM once</a:t>
              </a:r>
            </a:p>
            <a:p>
              <a:pPr algn="ctr">
                <a:spcBef>
                  <a:spcPts val="600"/>
                </a:spcBef>
              </a:pPr>
              <a:r>
                <a:rPr lang="en-US" sz="2400" b="1" dirty="0"/>
                <a:t>Some experts recommend a 2</a:t>
              </a:r>
              <a:r>
                <a:rPr lang="en-US" sz="2400" b="1" baseline="30000" dirty="0"/>
                <a:t>nd</a:t>
              </a:r>
              <a:r>
                <a:rPr lang="en-US" sz="2400" b="1" dirty="0"/>
                <a:t> dose 7 days after the initial dose</a:t>
              </a:r>
            </a:p>
          </p:txBody>
        </p:sp>
        <p:sp>
          <p:nvSpPr>
            <p:cNvPr id="35" name="Rectangle 34">
              <a:extLst>
                <a:ext uri="{FF2B5EF4-FFF2-40B4-BE49-F238E27FC236}">
                  <a16:creationId xmlns:a16="http://schemas.microsoft.com/office/drawing/2014/main" id="{981FF117-7A1E-181E-87D1-E159F794C33B}"/>
                </a:ext>
              </a:extLst>
            </p:cNvPr>
            <p:cNvSpPr/>
            <p:nvPr/>
          </p:nvSpPr>
          <p:spPr>
            <a:xfrm>
              <a:off x="7575274" y="3887923"/>
              <a:ext cx="3278256" cy="2035800"/>
            </a:xfrm>
            <a:prstGeom prst="rect">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Benzathine penicillin (PCN) G 2.4 million units IM weekly for 3 weeks</a:t>
              </a:r>
            </a:p>
            <a:p>
              <a:pPr algn="ctr">
                <a:spcBef>
                  <a:spcPts val="1200"/>
                </a:spcBef>
              </a:pPr>
              <a:r>
                <a:rPr lang="en-US" sz="2400" b="1" dirty="0"/>
                <a:t>Optimal dosing interval of 7 days</a:t>
              </a:r>
            </a:p>
          </p:txBody>
        </p:sp>
        <p:cxnSp>
          <p:nvCxnSpPr>
            <p:cNvPr id="37" name="Connector: Elbow 36">
              <a:extLst>
                <a:ext uri="{FF2B5EF4-FFF2-40B4-BE49-F238E27FC236}">
                  <a16:creationId xmlns:a16="http://schemas.microsoft.com/office/drawing/2014/main" id="{0425F5EE-FE12-F037-7114-D920EFB8912A}"/>
                </a:ext>
              </a:extLst>
            </p:cNvPr>
            <p:cNvCxnSpPr>
              <a:cxnSpLocks/>
              <a:stCxn id="29" idx="1"/>
              <a:endCxn id="31" idx="0"/>
            </p:cNvCxnSpPr>
            <p:nvPr/>
          </p:nvCxnSpPr>
          <p:spPr>
            <a:xfrm rot="10800000" flipV="1">
              <a:off x="2661202" y="1909160"/>
              <a:ext cx="1690480" cy="65958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50D1957B-5979-514A-C3B9-0891D7EDAE41}"/>
                </a:ext>
              </a:extLst>
            </p:cNvPr>
            <p:cNvCxnSpPr>
              <a:cxnSpLocks/>
              <a:stCxn id="29" idx="1"/>
              <a:endCxn id="30" idx="0"/>
            </p:cNvCxnSpPr>
            <p:nvPr/>
          </p:nvCxnSpPr>
          <p:spPr>
            <a:xfrm rot="10800000" flipV="1">
              <a:off x="898663" y="1909159"/>
              <a:ext cx="3453019" cy="65958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71F23925-CC9D-E7C7-080C-B169845DDA26}"/>
                </a:ext>
              </a:extLst>
            </p:cNvPr>
            <p:cNvCxnSpPr>
              <a:cxnSpLocks/>
              <a:stCxn id="29" idx="1"/>
              <a:endCxn id="32" idx="0"/>
            </p:cNvCxnSpPr>
            <p:nvPr/>
          </p:nvCxnSpPr>
          <p:spPr>
            <a:xfrm rot="10800000" flipH="1" flipV="1">
              <a:off x="4351681" y="1909160"/>
              <a:ext cx="860978" cy="659587"/>
            </a:xfrm>
            <a:prstGeom prst="bentConnector4">
              <a:avLst>
                <a:gd name="adj1" fmla="val -25413"/>
                <a:gd name="adj2" fmla="val 7781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D0A4F382-85E9-C8F6-49A6-629F732C4060}"/>
                </a:ext>
              </a:extLst>
            </p:cNvPr>
            <p:cNvCxnSpPr>
              <a:cxnSpLocks/>
              <a:stCxn id="29" idx="3"/>
              <a:endCxn id="33" idx="0"/>
            </p:cNvCxnSpPr>
            <p:nvPr/>
          </p:nvCxnSpPr>
          <p:spPr>
            <a:xfrm>
              <a:off x="7840317" y="1909160"/>
              <a:ext cx="1374085" cy="47881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1BDABE91-3509-D180-F3E2-D386F8905CEF}"/>
                </a:ext>
              </a:extLst>
            </p:cNvPr>
            <p:cNvCxnSpPr>
              <a:cxnSpLocks/>
              <a:stCxn id="30" idx="2"/>
              <a:endCxn id="34" idx="1"/>
            </p:cNvCxnSpPr>
            <p:nvPr/>
          </p:nvCxnSpPr>
          <p:spPr>
            <a:xfrm rot="16200000" flipH="1">
              <a:off x="302196" y="3899017"/>
              <a:ext cx="1505187" cy="31225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EC9C58FC-BBB4-8945-9AB0-DC70167B804E}"/>
                </a:ext>
              </a:extLst>
            </p:cNvPr>
            <p:cNvCxnSpPr>
              <a:cxnSpLocks/>
              <a:stCxn id="32" idx="2"/>
              <a:endCxn id="34" idx="3"/>
            </p:cNvCxnSpPr>
            <p:nvPr/>
          </p:nvCxnSpPr>
          <p:spPr>
            <a:xfrm rot="5400000">
              <a:off x="4185704" y="3780781"/>
              <a:ext cx="1505188" cy="54872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2DAEC3B-0E61-F0E1-6724-A73FEC21A934}"/>
                </a:ext>
              </a:extLst>
            </p:cNvPr>
            <p:cNvCxnSpPr>
              <a:cxnSpLocks/>
              <a:stCxn id="31" idx="2"/>
            </p:cNvCxnSpPr>
            <p:nvPr/>
          </p:nvCxnSpPr>
          <p:spPr>
            <a:xfrm>
              <a:off x="2661201" y="3302550"/>
              <a:ext cx="1" cy="585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79E536C-790E-B36C-C911-5078617FBA85}"/>
                </a:ext>
              </a:extLst>
            </p:cNvPr>
            <p:cNvCxnSpPr>
              <a:cxnSpLocks/>
              <a:stCxn id="33" idx="2"/>
              <a:endCxn id="35" idx="0"/>
            </p:cNvCxnSpPr>
            <p:nvPr/>
          </p:nvCxnSpPr>
          <p:spPr>
            <a:xfrm>
              <a:off x="9214402" y="3587478"/>
              <a:ext cx="0" cy="300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41CE20CB-D415-82B9-108A-0A4B9B94D0D4}"/>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4" name="Picture 3">
            <a:extLst>
              <a:ext uri="{FF2B5EF4-FFF2-40B4-BE49-F238E27FC236}">
                <a16:creationId xmlns:a16="http://schemas.microsoft.com/office/drawing/2014/main" id="{0B080C60-DDA1-1636-167D-9D147112A85D}"/>
              </a:ext>
            </a:extLst>
          </p:cNvPr>
          <p:cNvPicPr>
            <a:picLocks noChangeAspect="1"/>
          </p:cNvPicPr>
          <p:nvPr/>
        </p:nvPicPr>
        <p:blipFill>
          <a:blip r:embed="rId3"/>
          <a:stretch>
            <a:fillRect/>
          </a:stretch>
        </p:blipFill>
        <p:spPr>
          <a:xfrm>
            <a:off x="3267951" y="6188189"/>
            <a:ext cx="2300642" cy="669811"/>
          </a:xfrm>
          <a:prstGeom prst="rect">
            <a:avLst/>
          </a:prstGeom>
        </p:spPr>
      </p:pic>
      <p:sp>
        <p:nvSpPr>
          <p:cNvPr id="48" name="TextBox 47">
            <a:extLst>
              <a:ext uri="{FF2B5EF4-FFF2-40B4-BE49-F238E27FC236}">
                <a16:creationId xmlns:a16="http://schemas.microsoft.com/office/drawing/2014/main" id="{026D7042-BD8A-CC16-8662-06027B8B4C88}"/>
              </a:ext>
            </a:extLst>
          </p:cNvPr>
          <p:cNvSpPr txBox="1"/>
          <p:nvPr/>
        </p:nvSpPr>
        <p:spPr>
          <a:xfrm>
            <a:off x="6673105" y="6569047"/>
            <a:ext cx="5513480" cy="307777"/>
          </a:xfrm>
          <a:prstGeom prst="rect">
            <a:avLst/>
          </a:prstGeom>
          <a:noFill/>
        </p:spPr>
        <p:txBody>
          <a:bodyPr wrap="square" rtlCol="0">
            <a:spAutoFit/>
          </a:bodyPr>
          <a:lstStyle/>
          <a:p>
            <a:pPr algn="r"/>
            <a:r>
              <a:rPr lang="en-US" sz="1400" dirty="0"/>
              <a:t>https://www.cdc.gov/std/treatment-guidelines/syphilis-pregnancy.htm</a:t>
            </a:r>
            <a:endParaRPr lang="en-US" sz="2000" dirty="0"/>
          </a:p>
        </p:txBody>
      </p:sp>
    </p:spTree>
    <p:extLst>
      <p:ext uri="{BB962C8B-B14F-4D97-AF65-F5344CB8AC3E}">
        <p14:creationId xmlns:p14="http://schemas.microsoft.com/office/powerpoint/2010/main" val="737983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6508-C994-E693-F914-A8D05223B7C7}"/>
              </a:ext>
            </a:extLst>
          </p:cNvPr>
          <p:cNvSpPr>
            <a:spLocks noGrp="1"/>
          </p:cNvSpPr>
          <p:nvPr>
            <p:ph type="title"/>
          </p:nvPr>
        </p:nvSpPr>
        <p:spPr>
          <a:xfrm>
            <a:off x="603115" y="216038"/>
            <a:ext cx="10875523" cy="1325563"/>
          </a:xfrm>
        </p:spPr>
        <p:txBody>
          <a:bodyPr/>
          <a:lstStyle/>
          <a:p>
            <a:r>
              <a:rPr lang="en-US" dirty="0"/>
              <a:t>Follow-up After Treatment in Pregnancy</a:t>
            </a:r>
          </a:p>
        </p:txBody>
      </p:sp>
      <p:pic>
        <p:nvPicPr>
          <p:cNvPr id="4" name="Content Placeholder 7">
            <a:extLst>
              <a:ext uri="{FF2B5EF4-FFF2-40B4-BE49-F238E27FC236}">
                <a16:creationId xmlns:a16="http://schemas.microsoft.com/office/drawing/2014/main" id="{6176F620-84DC-93C6-27BC-93A83945133F}"/>
              </a:ext>
            </a:extLst>
          </p:cNvPr>
          <p:cNvPicPr>
            <a:picLocks noChangeAspect="1"/>
          </p:cNvPicPr>
          <p:nvPr/>
        </p:nvPicPr>
        <p:blipFill rotWithShape="1">
          <a:blip r:embed="rId2"/>
          <a:srcRect l="50528" t="31536" r="20117" b="29455"/>
          <a:stretch/>
        </p:blipFill>
        <p:spPr>
          <a:xfrm>
            <a:off x="7010861" y="2339787"/>
            <a:ext cx="5181139" cy="3656976"/>
          </a:xfrm>
          <a:prstGeom prst="rect">
            <a:avLst/>
          </a:prstGeom>
        </p:spPr>
      </p:pic>
      <p:sp>
        <p:nvSpPr>
          <p:cNvPr id="5" name="TextBox 4">
            <a:extLst>
              <a:ext uri="{FF2B5EF4-FFF2-40B4-BE49-F238E27FC236}">
                <a16:creationId xmlns:a16="http://schemas.microsoft.com/office/drawing/2014/main" id="{C25F9DA3-4087-3E3D-89E1-F3AE5EC8BF29}"/>
              </a:ext>
            </a:extLst>
          </p:cNvPr>
          <p:cNvSpPr txBox="1"/>
          <p:nvPr/>
        </p:nvSpPr>
        <p:spPr>
          <a:xfrm>
            <a:off x="7410893" y="1586751"/>
            <a:ext cx="4781107" cy="707886"/>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Titer decline after adequate treatment of syphilis in pregnancy, by stage</a:t>
            </a:r>
          </a:p>
        </p:txBody>
      </p:sp>
      <p:sp>
        <p:nvSpPr>
          <p:cNvPr id="6" name="TextBox 5">
            <a:extLst>
              <a:ext uri="{FF2B5EF4-FFF2-40B4-BE49-F238E27FC236}">
                <a16:creationId xmlns:a16="http://schemas.microsoft.com/office/drawing/2014/main" id="{F5DE4916-BD80-35E1-E9DA-212A0FC6ABC1}"/>
              </a:ext>
            </a:extLst>
          </p:cNvPr>
          <p:cNvSpPr txBox="1"/>
          <p:nvPr/>
        </p:nvSpPr>
        <p:spPr>
          <a:xfrm>
            <a:off x="10570711" y="6569047"/>
            <a:ext cx="1566178" cy="307777"/>
          </a:xfrm>
          <a:prstGeom prst="rect">
            <a:avLst/>
          </a:prstGeom>
          <a:noFill/>
        </p:spPr>
        <p:txBody>
          <a:bodyPr wrap="square" rtlCol="0">
            <a:spAutoFit/>
          </a:bodyPr>
          <a:lstStyle/>
          <a:p>
            <a:pPr algn="r"/>
            <a:r>
              <a:rPr lang="en-US" sz="1400" dirty="0" err="1"/>
              <a:t>Rac</a:t>
            </a:r>
            <a:r>
              <a:rPr lang="en-US" sz="1400" dirty="0"/>
              <a:t> et al. 2014</a:t>
            </a:r>
          </a:p>
        </p:txBody>
      </p:sp>
      <p:pic>
        <p:nvPicPr>
          <p:cNvPr id="7" name="Picture 6">
            <a:extLst>
              <a:ext uri="{FF2B5EF4-FFF2-40B4-BE49-F238E27FC236}">
                <a16:creationId xmlns:a16="http://schemas.microsoft.com/office/drawing/2014/main" id="{6CCD1D75-414D-07DE-7C36-C3A4FF05D614}"/>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8" name="Picture 7">
            <a:extLst>
              <a:ext uri="{FF2B5EF4-FFF2-40B4-BE49-F238E27FC236}">
                <a16:creationId xmlns:a16="http://schemas.microsoft.com/office/drawing/2014/main" id="{159E4259-0869-313A-C087-0B6E0FD0CCB2}"/>
              </a:ext>
            </a:extLst>
          </p:cNvPr>
          <p:cNvPicPr>
            <a:picLocks noChangeAspect="1"/>
          </p:cNvPicPr>
          <p:nvPr/>
        </p:nvPicPr>
        <p:blipFill>
          <a:blip r:embed="rId4"/>
          <a:stretch>
            <a:fillRect/>
          </a:stretch>
        </p:blipFill>
        <p:spPr>
          <a:xfrm>
            <a:off x="3267951" y="6188189"/>
            <a:ext cx="2300642" cy="669811"/>
          </a:xfrm>
          <a:prstGeom prst="rect">
            <a:avLst/>
          </a:prstGeom>
        </p:spPr>
      </p:pic>
      <p:sp>
        <p:nvSpPr>
          <p:cNvPr id="3" name="Content Placeholder 2">
            <a:extLst>
              <a:ext uri="{FF2B5EF4-FFF2-40B4-BE49-F238E27FC236}">
                <a16:creationId xmlns:a16="http://schemas.microsoft.com/office/drawing/2014/main" id="{51DA0FCB-9D31-F0F6-B81E-09B2184966B2}"/>
              </a:ext>
            </a:extLst>
          </p:cNvPr>
          <p:cNvSpPr>
            <a:spLocks noGrp="1"/>
          </p:cNvSpPr>
          <p:nvPr>
            <p:ph idx="1"/>
          </p:nvPr>
        </p:nvSpPr>
        <p:spPr>
          <a:xfrm>
            <a:off x="838200" y="1541601"/>
            <a:ext cx="6572693" cy="4779686"/>
          </a:xfrm>
        </p:spPr>
        <p:txBody>
          <a:bodyPr>
            <a:normAutofit fontScale="85000" lnSpcReduction="10000"/>
          </a:bodyPr>
          <a:lstStyle/>
          <a:p>
            <a:pPr>
              <a:lnSpc>
                <a:spcPct val="120000"/>
              </a:lnSpc>
            </a:pPr>
            <a:r>
              <a:rPr lang="en-US" b="1" dirty="0">
                <a:solidFill>
                  <a:schemeClr val="tx1">
                    <a:lumMod val="75000"/>
                    <a:lumOff val="25000"/>
                  </a:schemeClr>
                </a:solidFill>
              </a:rPr>
              <a:t>Repeat RPR 8 weeks</a:t>
            </a:r>
            <a:r>
              <a:rPr lang="en-US" dirty="0"/>
              <a:t> </a:t>
            </a:r>
            <a:r>
              <a:rPr lang="en-US" b="1" dirty="0">
                <a:solidFill>
                  <a:schemeClr val="tx1">
                    <a:lumMod val="75000"/>
                    <a:lumOff val="25000"/>
                  </a:schemeClr>
                </a:solidFill>
              </a:rPr>
              <a:t>after treatment </a:t>
            </a:r>
            <a:r>
              <a:rPr lang="en-US" dirty="0"/>
              <a:t>unless signs of primary/secondary syphilis (reinfection concern)</a:t>
            </a:r>
          </a:p>
          <a:p>
            <a:pPr lvl="1">
              <a:lnSpc>
                <a:spcPct val="120000"/>
              </a:lnSpc>
              <a:spcBef>
                <a:spcPts val="300"/>
              </a:spcBef>
            </a:pPr>
            <a:r>
              <a:rPr lang="en-US" dirty="0"/>
              <a:t>Syphilis diagnosed and treated at 24 weeks gestation-repeat serology at delivery</a:t>
            </a:r>
          </a:p>
          <a:p>
            <a:pPr>
              <a:lnSpc>
                <a:spcPct val="120000"/>
              </a:lnSpc>
            </a:pPr>
            <a:r>
              <a:rPr lang="en-US" b="1" dirty="0">
                <a:solidFill>
                  <a:schemeClr val="tx1">
                    <a:lumMod val="75000"/>
                    <a:lumOff val="25000"/>
                  </a:schemeClr>
                </a:solidFill>
              </a:rPr>
              <a:t>Repeat RPR at delivery if treated during pregnancy</a:t>
            </a:r>
          </a:p>
          <a:p>
            <a:pPr>
              <a:lnSpc>
                <a:spcPct val="120000"/>
              </a:lnSpc>
            </a:pPr>
            <a:r>
              <a:rPr lang="en-US" dirty="0"/>
              <a:t>Post-treatment serologic response during pregnancy varies widely</a:t>
            </a:r>
          </a:p>
          <a:p>
            <a:pPr lvl="1">
              <a:lnSpc>
                <a:spcPct val="120000"/>
              </a:lnSpc>
              <a:spcBef>
                <a:spcPts val="300"/>
              </a:spcBef>
            </a:pPr>
            <a:r>
              <a:rPr lang="en-US" dirty="0"/>
              <a:t>Many don’t have a fourfold decline by delivery</a:t>
            </a:r>
          </a:p>
          <a:p>
            <a:pPr>
              <a:lnSpc>
                <a:spcPct val="120000"/>
              </a:lnSpc>
            </a:pPr>
            <a:r>
              <a:rPr lang="en-US" dirty="0"/>
              <a:t>If sustained fourfold increase occurs after treatment completion, evaluate for reinfection and neurosyphilis </a:t>
            </a:r>
          </a:p>
          <a:p>
            <a:pPr>
              <a:lnSpc>
                <a:spcPct val="120000"/>
              </a:lnSpc>
            </a:pPr>
            <a:endParaRPr lang="en-US" dirty="0"/>
          </a:p>
        </p:txBody>
      </p:sp>
    </p:spTree>
    <p:extLst>
      <p:ext uri="{BB962C8B-B14F-4D97-AF65-F5344CB8AC3E}">
        <p14:creationId xmlns:p14="http://schemas.microsoft.com/office/powerpoint/2010/main" val="51073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AA04-9D37-1686-097D-E3B5FC02E0CA}"/>
              </a:ext>
            </a:extLst>
          </p:cNvPr>
          <p:cNvSpPr>
            <a:spLocks noGrp="1"/>
          </p:cNvSpPr>
          <p:nvPr>
            <p:ph type="ctrTitle"/>
          </p:nvPr>
        </p:nvSpPr>
        <p:spPr>
          <a:xfrm>
            <a:off x="1524000" y="1164895"/>
            <a:ext cx="9568070" cy="2387600"/>
          </a:xfrm>
        </p:spPr>
        <p:txBody>
          <a:bodyPr>
            <a:normAutofit fontScale="90000"/>
          </a:bodyPr>
          <a:lstStyle/>
          <a:p>
            <a:r>
              <a:rPr lang="en-US" dirty="0"/>
              <a:t>Management of Infants Exposed to Syphilis in Utero</a:t>
            </a:r>
          </a:p>
        </p:txBody>
      </p:sp>
      <p:pic>
        <p:nvPicPr>
          <p:cNvPr id="4" name="Picture 3">
            <a:extLst>
              <a:ext uri="{FF2B5EF4-FFF2-40B4-BE49-F238E27FC236}">
                <a16:creationId xmlns:a16="http://schemas.microsoft.com/office/drawing/2014/main" id="{CEECD771-7F4B-DA4A-2D74-09DF70FBFCEA}"/>
              </a:ext>
            </a:extLst>
          </p:cNvPr>
          <p:cNvPicPr>
            <a:picLocks noChangeAspect="1"/>
          </p:cNvPicPr>
          <p:nvPr/>
        </p:nvPicPr>
        <p:blipFill>
          <a:blip r:embed="rId2"/>
          <a:stretch>
            <a:fillRect/>
          </a:stretch>
        </p:blipFill>
        <p:spPr>
          <a:xfrm>
            <a:off x="2200939" y="6294845"/>
            <a:ext cx="853237" cy="508311"/>
          </a:xfrm>
          <a:prstGeom prst="rect">
            <a:avLst/>
          </a:prstGeom>
        </p:spPr>
      </p:pic>
    </p:spTree>
    <p:extLst>
      <p:ext uri="{BB962C8B-B14F-4D97-AF65-F5344CB8AC3E}">
        <p14:creationId xmlns:p14="http://schemas.microsoft.com/office/powerpoint/2010/main" val="3274474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4B8E-A5A7-10D9-684E-FDAAE41AF666}"/>
              </a:ext>
            </a:extLst>
          </p:cNvPr>
          <p:cNvSpPr>
            <a:spLocks noGrp="1"/>
          </p:cNvSpPr>
          <p:nvPr>
            <p:ph type="title"/>
          </p:nvPr>
        </p:nvSpPr>
        <p:spPr/>
        <p:txBody>
          <a:bodyPr/>
          <a:lstStyle/>
          <a:p>
            <a:r>
              <a:rPr lang="en-US" dirty="0"/>
              <a:t>Syphilis serologies at delivery</a:t>
            </a:r>
          </a:p>
        </p:txBody>
      </p:sp>
      <p:sp>
        <p:nvSpPr>
          <p:cNvPr id="6" name="Content Placeholder 4">
            <a:extLst>
              <a:ext uri="{FF2B5EF4-FFF2-40B4-BE49-F238E27FC236}">
                <a16:creationId xmlns:a16="http://schemas.microsoft.com/office/drawing/2014/main" id="{EE4AF4FF-734E-1A79-5730-A4A0C6D16AA4}"/>
              </a:ext>
            </a:extLst>
          </p:cNvPr>
          <p:cNvSpPr>
            <a:spLocks noGrp="1"/>
          </p:cNvSpPr>
          <p:nvPr>
            <p:ph sz="half" idx="1"/>
          </p:nvPr>
        </p:nvSpPr>
        <p:spPr>
          <a:xfrm>
            <a:off x="581194" y="2228004"/>
            <a:ext cx="5422391" cy="3633047"/>
          </a:xfrm>
        </p:spPr>
        <p:txBody>
          <a:bodyPr>
            <a:normAutofit/>
          </a:bodyPr>
          <a:lstStyle/>
          <a:p>
            <a:r>
              <a:rPr lang="en-US" altLang="en-US" b="1" dirty="0">
                <a:solidFill>
                  <a:schemeClr val="tx1">
                    <a:lumMod val="75000"/>
                    <a:lumOff val="25000"/>
                  </a:schemeClr>
                </a:solidFill>
              </a:rPr>
              <a:t>Non-treponemal (RPR/VDRL)</a:t>
            </a:r>
          </a:p>
          <a:p>
            <a:pPr lvl="1"/>
            <a:r>
              <a:rPr lang="en-US" altLang="en-US" dirty="0"/>
              <a:t>Need both birthing parent and infant titers at delivery </a:t>
            </a:r>
          </a:p>
          <a:p>
            <a:pPr lvl="1"/>
            <a:r>
              <a:rPr lang="en-US" altLang="en-US" dirty="0"/>
              <a:t>Perform the </a:t>
            </a:r>
            <a:r>
              <a:rPr lang="en-US" altLang="en-US" b="1" dirty="0">
                <a:solidFill>
                  <a:schemeClr val="tx1">
                    <a:lumMod val="75000"/>
                    <a:lumOff val="25000"/>
                  </a:schemeClr>
                </a:solidFill>
              </a:rPr>
              <a:t>same test</a:t>
            </a:r>
            <a:r>
              <a:rPr lang="en-US" altLang="en-US" b="1" dirty="0"/>
              <a:t> </a:t>
            </a:r>
            <a:r>
              <a:rPr lang="en-US" altLang="en-US" dirty="0"/>
              <a:t>on both (e.g. compare RPR with RPR) drawn at the </a:t>
            </a:r>
            <a:r>
              <a:rPr lang="en-US" altLang="en-US" b="1" dirty="0">
                <a:solidFill>
                  <a:schemeClr val="tx1">
                    <a:lumMod val="75000"/>
                    <a:lumOff val="25000"/>
                  </a:schemeClr>
                </a:solidFill>
              </a:rPr>
              <a:t>same time</a:t>
            </a:r>
          </a:p>
          <a:p>
            <a:endParaRPr lang="en-US" dirty="0"/>
          </a:p>
        </p:txBody>
      </p:sp>
      <p:sp>
        <p:nvSpPr>
          <p:cNvPr id="7" name="Content Placeholder 5">
            <a:extLst>
              <a:ext uri="{FF2B5EF4-FFF2-40B4-BE49-F238E27FC236}">
                <a16:creationId xmlns:a16="http://schemas.microsoft.com/office/drawing/2014/main" id="{B1ABEFDA-4454-7123-5C5A-F38D0B12B06B}"/>
              </a:ext>
            </a:extLst>
          </p:cNvPr>
          <p:cNvSpPr txBox="1">
            <a:spLocks/>
          </p:cNvSpPr>
          <p:nvPr/>
        </p:nvSpPr>
        <p:spPr>
          <a:xfrm>
            <a:off x="6003584" y="2228003"/>
            <a:ext cx="6188416" cy="3633047"/>
          </a:xfrm>
          <a:prstGeom prst="rect">
            <a:avLst/>
          </a:prstGeom>
        </p:spPr>
        <p:txBody>
          <a:bodyPr>
            <a:normAutofit/>
          </a:bodyPr>
          <a:lstStyle>
            <a:lvl1pPr marL="2286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lumMod val="75000"/>
                    <a:lumOff val="25000"/>
                  </a:schemeClr>
                </a:solidFill>
              </a:rPr>
              <a:t>Treponemal (FTA-ABS/TP-PA EIA)</a:t>
            </a:r>
            <a:endParaRPr lang="en-US" altLang="en-US" b="1" dirty="0">
              <a:solidFill>
                <a:schemeClr val="tx1">
                  <a:lumMod val="75000"/>
                  <a:lumOff val="25000"/>
                </a:schemeClr>
              </a:solidFill>
            </a:endParaRPr>
          </a:p>
          <a:p>
            <a:pPr lvl="1"/>
            <a:r>
              <a:rPr lang="en-US" altLang="en-US" dirty="0"/>
              <a:t>TP-PA from a birthing parent can stay positive in Infant serum for up to 15 months.</a:t>
            </a:r>
          </a:p>
          <a:p>
            <a:pPr lvl="1"/>
            <a:r>
              <a:rPr lang="en-US" altLang="en-US" b="1" i="1" u="sng" dirty="0">
                <a:solidFill>
                  <a:srgbClr val="FF0000"/>
                </a:solidFill>
              </a:rPr>
              <a:t>NOT NEEDED IN INFANT SCREENING</a:t>
            </a:r>
          </a:p>
          <a:p>
            <a:pPr lvl="1"/>
            <a:endParaRPr lang="en-US" dirty="0"/>
          </a:p>
          <a:p>
            <a:pPr lvl="1"/>
            <a:endParaRPr lang="en-US" dirty="0"/>
          </a:p>
          <a:p>
            <a:endParaRPr lang="en-US" dirty="0"/>
          </a:p>
        </p:txBody>
      </p:sp>
      <p:pic>
        <p:nvPicPr>
          <p:cNvPr id="3" name="Picture 2">
            <a:extLst>
              <a:ext uri="{FF2B5EF4-FFF2-40B4-BE49-F238E27FC236}">
                <a16:creationId xmlns:a16="http://schemas.microsoft.com/office/drawing/2014/main" id="{02352409-C89E-6728-0BEB-642448B3B1B2}"/>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4" name="Picture 3">
            <a:extLst>
              <a:ext uri="{FF2B5EF4-FFF2-40B4-BE49-F238E27FC236}">
                <a16:creationId xmlns:a16="http://schemas.microsoft.com/office/drawing/2014/main" id="{5DF95ED5-8166-E37E-8F64-D3729E902B0D}"/>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464272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56F810-CF6B-5781-2EBD-1248F435C0E1}"/>
              </a:ext>
            </a:extLst>
          </p:cNvPr>
          <p:cNvSpPr>
            <a:spLocks noGrp="1"/>
          </p:cNvSpPr>
          <p:nvPr>
            <p:ph type="ctrTitle"/>
          </p:nvPr>
        </p:nvSpPr>
        <p:spPr>
          <a:xfrm>
            <a:off x="1167319" y="1164895"/>
            <a:ext cx="10038945" cy="2387600"/>
          </a:xfrm>
        </p:spPr>
        <p:txBody>
          <a:bodyPr>
            <a:normAutofit fontScale="90000"/>
          </a:bodyPr>
          <a:lstStyle/>
          <a:p>
            <a:r>
              <a:rPr lang="en-US" dirty="0"/>
              <a:t>Evaluation &amp; Treatment of Neonates (&lt;30 days old) Exposed to Syphilis In Utero</a:t>
            </a:r>
          </a:p>
        </p:txBody>
      </p:sp>
      <p:pic>
        <p:nvPicPr>
          <p:cNvPr id="2" name="Picture 1">
            <a:extLst>
              <a:ext uri="{FF2B5EF4-FFF2-40B4-BE49-F238E27FC236}">
                <a16:creationId xmlns:a16="http://schemas.microsoft.com/office/drawing/2014/main" id="{D12EEACC-DD70-3DE8-3B14-D05E33EC075D}"/>
              </a:ext>
            </a:extLst>
          </p:cNvPr>
          <p:cNvPicPr>
            <a:picLocks noChangeAspect="1"/>
          </p:cNvPicPr>
          <p:nvPr/>
        </p:nvPicPr>
        <p:blipFill>
          <a:blip r:embed="rId3"/>
          <a:stretch>
            <a:fillRect/>
          </a:stretch>
        </p:blipFill>
        <p:spPr>
          <a:xfrm>
            <a:off x="3267951" y="6188189"/>
            <a:ext cx="2300642" cy="669811"/>
          </a:xfrm>
          <a:prstGeom prst="rect">
            <a:avLst/>
          </a:prstGeom>
        </p:spPr>
      </p:pic>
      <p:pic>
        <p:nvPicPr>
          <p:cNvPr id="3" name="Picture 2">
            <a:extLst>
              <a:ext uri="{FF2B5EF4-FFF2-40B4-BE49-F238E27FC236}">
                <a16:creationId xmlns:a16="http://schemas.microsoft.com/office/drawing/2014/main" id="{DD67A9BC-8D76-A060-8D5E-F618030893AD}"/>
              </a:ext>
            </a:extLst>
          </p:cNvPr>
          <p:cNvPicPr>
            <a:picLocks noChangeAspect="1"/>
          </p:cNvPicPr>
          <p:nvPr/>
        </p:nvPicPr>
        <p:blipFill>
          <a:blip r:embed="rId4"/>
          <a:stretch>
            <a:fillRect/>
          </a:stretch>
        </p:blipFill>
        <p:spPr>
          <a:xfrm>
            <a:off x="2200939" y="6294845"/>
            <a:ext cx="853237" cy="508311"/>
          </a:xfrm>
          <a:prstGeom prst="rect">
            <a:avLst/>
          </a:prstGeom>
        </p:spPr>
      </p:pic>
    </p:spTree>
    <p:extLst>
      <p:ext uri="{BB962C8B-B14F-4D97-AF65-F5344CB8AC3E}">
        <p14:creationId xmlns:p14="http://schemas.microsoft.com/office/powerpoint/2010/main" val="715841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Box 272">
            <a:extLst>
              <a:ext uri="{FF2B5EF4-FFF2-40B4-BE49-F238E27FC236}">
                <a16:creationId xmlns:a16="http://schemas.microsoft.com/office/drawing/2014/main" id="{16919F2E-8351-E60F-FB94-90112E642FBC}"/>
              </a:ext>
            </a:extLst>
          </p:cNvPr>
          <p:cNvSpPr txBox="1"/>
          <p:nvPr/>
        </p:nvSpPr>
        <p:spPr>
          <a:xfrm>
            <a:off x="514300" y="1121224"/>
            <a:ext cx="1677663" cy="646331"/>
          </a:xfrm>
          <a:prstGeom prst="rect">
            <a:avLst/>
          </a:prstGeom>
          <a:solidFill>
            <a:schemeClr val="bg1"/>
          </a:solidFill>
        </p:spPr>
        <p:txBody>
          <a:bodyPr wrap="square" rtlCol="0">
            <a:spAutoFit/>
          </a:bodyPr>
          <a:lstStyle/>
          <a:p>
            <a:pPr algn="ctr"/>
            <a:r>
              <a:rPr lang="en-US" b="1" dirty="0">
                <a:solidFill>
                  <a:schemeClr val="bg1"/>
                </a:solidFill>
                <a:latin typeface="Tw Cen MT" panose="020B0602020104020603" pitchFamily="34" charset="0"/>
              </a:rPr>
              <a:t>Infant</a:t>
            </a:r>
          </a:p>
          <a:p>
            <a:pPr algn="ctr"/>
            <a:r>
              <a:rPr lang="en-US" b="1" dirty="0">
                <a:solidFill>
                  <a:schemeClr val="bg1"/>
                </a:solidFill>
                <a:latin typeface="Tw Cen MT" panose="020B0602020104020603" pitchFamily="34" charset="0"/>
              </a:rPr>
              <a:t>Treatment</a:t>
            </a:r>
          </a:p>
        </p:txBody>
      </p:sp>
      <p:sp>
        <p:nvSpPr>
          <p:cNvPr id="222" name="TextBox 221">
            <a:extLst>
              <a:ext uri="{FF2B5EF4-FFF2-40B4-BE49-F238E27FC236}">
                <a16:creationId xmlns:a16="http://schemas.microsoft.com/office/drawing/2014/main" id="{9C5CA23D-610C-3603-C4D5-1EC5D56B6C51}"/>
              </a:ext>
            </a:extLst>
          </p:cNvPr>
          <p:cNvSpPr txBox="1"/>
          <p:nvPr/>
        </p:nvSpPr>
        <p:spPr>
          <a:xfrm>
            <a:off x="468932" y="6132796"/>
            <a:ext cx="1677663" cy="646331"/>
          </a:xfrm>
          <a:prstGeom prst="rect">
            <a:avLst/>
          </a:prstGeom>
          <a:solidFill>
            <a:schemeClr val="bg1"/>
          </a:solidFill>
        </p:spPr>
        <p:txBody>
          <a:bodyPr wrap="square" rtlCol="0">
            <a:spAutoFit/>
          </a:bodyPr>
          <a:lstStyle/>
          <a:p>
            <a:pPr algn="ctr"/>
            <a:r>
              <a:rPr lang="en-US" b="1" dirty="0">
                <a:solidFill>
                  <a:schemeClr val="bg1"/>
                </a:solidFill>
                <a:latin typeface="Tw Cen MT" panose="020B0602020104020603" pitchFamily="34" charset="0"/>
              </a:rPr>
              <a:t>Infant</a:t>
            </a:r>
          </a:p>
          <a:p>
            <a:pPr algn="ctr"/>
            <a:r>
              <a:rPr lang="en-US" b="1" dirty="0">
                <a:solidFill>
                  <a:schemeClr val="bg1"/>
                </a:solidFill>
                <a:latin typeface="Tw Cen MT" panose="020B0602020104020603" pitchFamily="34" charset="0"/>
              </a:rPr>
              <a:t>Treatment</a:t>
            </a:r>
          </a:p>
        </p:txBody>
      </p:sp>
      <p:sp>
        <p:nvSpPr>
          <p:cNvPr id="67" name="Title 1">
            <a:extLst>
              <a:ext uri="{FF2B5EF4-FFF2-40B4-BE49-F238E27FC236}">
                <a16:creationId xmlns:a16="http://schemas.microsoft.com/office/drawing/2014/main" id="{57F31412-E089-DD26-9DD8-CCC2D7C07DC8}"/>
              </a:ext>
            </a:extLst>
          </p:cNvPr>
          <p:cNvSpPr txBox="1">
            <a:spLocks/>
          </p:cNvSpPr>
          <p:nvPr/>
        </p:nvSpPr>
        <p:spPr>
          <a:xfrm>
            <a:off x="0" y="32229"/>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erriweather" pitchFamily="2" charset="77"/>
                <a:ea typeface="+mj-ea"/>
                <a:cs typeface="+mj-cs"/>
              </a:defRPr>
            </a:lvl1pPr>
          </a:lstStyle>
          <a:p>
            <a:pPr algn="ctr"/>
            <a:endParaRPr lang="en-US" sz="3600" dirty="0"/>
          </a:p>
        </p:txBody>
      </p:sp>
      <p:grpSp>
        <p:nvGrpSpPr>
          <p:cNvPr id="68" name="Group 67">
            <a:extLst>
              <a:ext uri="{FF2B5EF4-FFF2-40B4-BE49-F238E27FC236}">
                <a16:creationId xmlns:a16="http://schemas.microsoft.com/office/drawing/2014/main" id="{2F12E786-B934-5FB9-5B5C-72AF8714DA96}"/>
              </a:ext>
            </a:extLst>
          </p:cNvPr>
          <p:cNvGrpSpPr/>
          <p:nvPr/>
        </p:nvGrpSpPr>
        <p:grpSpPr>
          <a:xfrm>
            <a:off x="70952" y="2329802"/>
            <a:ext cx="5544035" cy="4449325"/>
            <a:chOff x="1161079" y="3639077"/>
            <a:chExt cx="5544035" cy="4449325"/>
          </a:xfrm>
        </p:grpSpPr>
        <p:pic>
          <p:nvPicPr>
            <p:cNvPr id="69" name="Evaluation Icon" title="Evaluation Icon">
              <a:extLst>
                <a:ext uri="{FF2B5EF4-FFF2-40B4-BE49-F238E27FC236}">
                  <a16:creationId xmlns:a16="http://schemas.microsoft.com/office/drawing/2014/main" id="{0A14437A-ED92-B12C-B9B7-2F58143A053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804" t="22259" r="27777" b="38361"/>
            <a:stretch/>
          </p:blipFill>
          <p:spPr bwMode="auto">
            <a:xfrm>
              <a:off x="1400199" y="4481361"/>
              <a:ext cx="852756" cy="87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a:extLst>
                <a:ext uri="{FF2B5EF4-FFF2-40B4-BE49-F238E27FC236}">
                  <a16:creationId xmlns:a16="http://schemas.microsoft.com/office/drawing/2014/main" id="{3CACF7B7-2977-631D-8325-E14398587D7A}"/>
                </a:ext>
              </a:extLst>
            </p:cNvPr>
            <p:cNvSpPr txBox="1"/>
            <p:nvPr/>
          </p:nvSpPr>
          <p:spPr>
            <a:xfrm>
              <a:off x="1163647" y="5443361"/>
              <a:ext cx="1311854" cy="539378"/>
            </a:xfrm>
            <a:prstGeom prst="rect">
              <a:avLst/>
            </a:prstGeom>
            <a:solidFill>
              <a:schemeClr val="tx1"/>
            </a:solidFill>
          </p:spPr>
          <p:txBody>
            <a:bodyPr wrap="square" rtlCol="0">
              <a:spAutoFit/>
            </a:bodyPr>
            <a:lstStyle/>
            <a:p>
              <a:pPr algn="ctr">
                <a:lnSpc>
                  <a:spcPct val="80000"/>
                </a:lnSpc>
              </a:pPr>
              <a:r>
                <a:rPr lang="en-US" b="1" dirty="0">
                  <a:solidFill>
                    <a:schemeClr val="bg1"/>
                  </a:solidFill>
                  <a:latin typeface="Tw Cen MT" panose="020B0602020104020603" pitchFamily="34" charset="0"/>
                </a:rPr>
                <a:t>Infant</a:t>
              </a:r>
            </a:p>
            <a:p>
              <a:pPr algn="ctr">
                <a:lnSpc>
                  <a:spcPct val="80000"/>
                </a:lnSpc>
              </a:pPr>
              <a:r>
                <a:rPr lang="en-US" b="1" dirty="0">
                  <a:solidFill>
                    <a:schemeClr val="bg1"/>
                  </a:solidFill>
                  <a:latin typeface="Tw Cen MT" panose="020B0602020104020603" pitchFamily="34" charset="0"/>
                </a:rPr>
                <a:t>Evaluation</a:t>
              </a:r>
            </a:p>
          </p:txBody>
        </p:sp>
        <p:grpSp>
          <p:nvGrpSpPr>
            <p:cNvPr id="71" name="Group 70">
              <a:extLst>
                <a:ext uri="{FF2B5EF4-FFF2-40B4-BE49-F238E27FC236}">
                  <a16:creationId xmlns:a16="http://schemas.microsoft.com/office/drawing/2014/main" id="{AF2924A1-5662-98DE-CB17-759EAB6AA267}"/>
                </a:ext>
              </a:extLst>
            </p:cNvPr>
            <p:cNvGrpSpPr/>
            <p:nvPr/>
          </p:nvGrpSpPr>
          <p:grpSpPr>
            <a:xfrm>
              <a:off x="1161079" y="6557138"/>
              <a:ext cx="1314194" cy="1508198"/>
              <a:chOff x="-46239" y="5781995"/>
              <a:chExt cx="1273105" cy="1574098"/>
            </a:xfrm>
          </p:grpSpPr>
          <p:pic>
            <p:nvPicPr>
              <p:cNvPr id="78" name="Treatment Icon" title="Treatment Icon">
                <a:extLst>
                  <a:ext uri="{FF2B5EF4-FFF2-40B4-BE49-F238E27FC236}">
                    <a16:creationId xmlns:a16="http://schemas.microsoft.com/office/drawing/2014/main" id="{B7E23D1E-B46A-6817-C633-7A02D912E39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804" t="22259" r="27777" b="38361"/>
              <a:stretch/>
            </p:blipFill>
            <p:spPr bwMode="auto">
              <a:xfrm>
                <a:off x="177269" y="5781995"/>
                <a:ext cx="82609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a:extLst>
                  <a:ext uri="{FF2B5EF4-FFF2-40B4-BE49-F238E27FC236}">
                    <a16:creationId xmlns:a16="http://schemas.microsoft.com/office/drawing/2014/main" id="{D754A5A6-79AC-3C00-F280-B3FD730E6AEF}"/>
                  </a:ext>
                </a:extLst>
              </p:cNvPr>
              <p:cNvSpPr txBox="1"/>
              <p:nvPr/>
            </p:nvSpPr>
            <p:spPr>
              <a:xfrm>
                <a:off x="-46239" y="6793147"/>
                <a:ext cx="1273105" cy="562946"/>
              </a:xfrm>
              <a:prstGeom prst="rect">
                <a:avLst/>
              </a:prstGeom>
              <a:solidFill>
                <a:schemeClr val="tx1"/>
              </a:solidFill>
            </p:spPr>
            <p:txBody>
              <a:bodyPr wrap="square" rtlCol="0">
                <a:spAutoFit/>
              </a:bodyPr>
              <a:lstStyle/>
              <a:p>
                <a:pPr algn="ctr">
                  <a:lnSpc>
                    <a:spcPct val="80000"/>
                  </a:lnSpc>
                </a:pPr>
                <a:r>
                  <a:rPr lang="en-US" b="1" dirty="0">
                    <a:solidFill>
                      <a:schemeClr val="bg1"/>
                    </a:solidFill>
                    <a:latin typeface="Tw Cen MT" panose="020B0602020104020603" pitchFamily="34" charset="0"/>
                  </a:rPr>
                  <a:t>Infant</a:t>
                </a:r>
              </a:p>
              <a:p>
                <a:pPr algn="ctr">
                  <a:lnSpc>
                    <a:spcPct val="80000"/>
                  </a:lnSpc>
                </a:pPr>
                <a:r>
                  <a:rPr lang="en-US" b="1" dirty="0">
                    <a:solidFill>
                      <a:schemeClr val="bg1"/>
                    </a:solidFill>
                    <a:latin typeface="Tw Cen MT" panose="020B0602020104020603" pitchFamily="34" charset="0"/>
                  </a:rPr>
                  <a:t>Treatment</a:t>
                </a:r>
              </a:p>
            </p:txBody>
          </p:sp>
        </p:grpSp>
        <p:sp>
          <p:nvSpPr>
            <p:cNvPr id="72" name="S1 - Yes">
              <a:extLst>
                <a:ext uri="{FF2B5EF4-FFF2-40B4-BE49-F238E27FC236}">
                  <a16:creationId xmlns:a16="http://schemas.microsoft.com/office/drawing/2014/main" id="{370DE77F-8911-BC57-3139-3E50B881E759}"/>
                </a:ext>
              </a:extLst>
            </p:cNvPr>
            <p:cNvSpPr txBox="1"/>
            <p:nvPr/>
          </p:nvSpPr>
          <p:spPr>
            <a:xfrm>
              <a:off x="2623360" y="3771779"/>
              <a:ext cx="1188224" cy="317779"/>
            </a:xfrm>
            <a:prstGeom prst="rect">
              <a:avLst/>
            </a:prstGeom>
            <a:solidFill>
              <a:schemeClr val="bg1"/>
            </a:solidFill>
            <a:ln w="28575">
              <a:solidFill>
                <a:srgbClr val="A50F79"/>
              </a:solidFill>
            </a:ln>
          </p:spPr>
          <p:txBody>
            <a:bodyPr wrap="square" rtlCol="0" anchor="ctr">
              <a:spAutoFit/>
            </a:bodyPr>
            <a:lstStyle/>
            <a:p>
              <a:pPr algn="ctr">
                <a:lnSpc>
                  <a:spcPct val="80000"/>
                </a:lnSpc>
              </a:pPr>
              <a:r>
                <a:rPr lang="en-US" dirty="0">
                  <a:latin typeface="Tw Cen MT" panose="020B0602020104020603" pitchFamily="34" charset="0"/>
                </a:rPr>
                <a:t>Yes to any</a:t>
              </a:r>
            </a:p>
          </p:txBody>
        </p:sp>
        <p:cxnSp>
          <p:nvCxnSpPr>
            <p:cNvPr id="73" name="Straight Arrow Connector 72" title="Flow Arrow">
              <a:extLst>
                <a:ext uri="{FF2B5EF4-FFF2-40B4-BE49-F238E27FC236}">
                  <a16:creationId xmlns:a16="http://schemas.microsoft.com/office/drawing/2014/main" id="{AA67F45C-8274-794B-0A8E-7A21585C5891}"/>
                </a:ext>
              </a:extLst>
            </p:cNvPr>
            <p:cNvCxnSpPr>
              <a:cxnSpLocks/>
              <a:endCxn id="75" idx="0"/>
            </p:cNvCxnSpPr>
            <p:nvPr/>
          </p:nvCxnSpPr>
          <p:spPr>
            <a:xfrm flipH="1">
              <a:off x="4031875" y="3639077"/>
              <a:ext cx="11767" cy="824748"/>
            </a:xfrm>
            <a:prstGeom prst="straightConnector1">
              <a:avLst/>
            </a:prstGeom>
            <a:ln w="25400">
              <a:solidFill>
                <a:srgbClr val="A50F79"/>
              </a:solidFill>
              <a:tailEnd type="arrow"/>
            </a:ln>
          </p:spPr>
          <p:style>
            <a:lnRef idx="1">
              <a:schemeClr val="accent1"/>
            </a:lnRef>
            <a:fillRef idx="0">
              <a:schemeClr val="accent1"/>
            </a:fillRef>
            <a:effectRef idx="0">
              <a:schemeClr val="accent1"/>
            </a:effectRef>
            <a:fontRef idx="minor">
              <a:schemeClr val="tx1"/>
            </a:fontRef>
          </p:style>
        </p:cxnSp>
        <p:sp>
          <p:nvSpPr>
            <p:cNvPr id="74" name="Scenerio 1">
              <a:extLst>
                <a:ext uri="{FF2B5EF4-FFF2-40B4-BE49-F238E27FC236}">
                  <a16:creationId xmlns:a16="http://schemas.microsoft.com/office/drawing/2014/main" id="{3BDEAFBC-18C0-56EB-D7DB-BA172E3EED19}"/>
                </a:ext>
              </a:extLst>
            </p:cNvPr>
            <p:cNvSpPr txBox="1"/>
            <p:nvPr/>
          </p:nvSpPr>
          <p:spPr>
            <a:xfrm>
              <a:off x="4049911" y="3646068"/>
              <a:ext cx="1930184" cy="835293"/>
            </a:xfrm>
            <a:prstGeom prst="rect">
              <a:avLst/>
            </a:prstGeom>
            <a:noFill/>
          </p:spPr>
          <p:txBody>
            <a:bodyPr wrap="square" rtlCol="0">
              <a:spAutoFit/>
            </a:bodyPr>
            <a:lstStyle/>
            <a:p>
              <a:pPr algn="ctr">
                <a:lnSpc>
                  <a:spcPct val="80000"/>
                </a:lnSpc>
              </a:pPr>
              <a:r>
                <a:rPr lang="en-US" sz="2000" b="1" i="1" dirty="0">
                  <a:solidFill>
                    <a:srgbClr val="A50F79"/>
                  </a:solidFill>
                  <a:latin typeface="Tw Cen MT" panose="020B0602020104020603" pitchFamily="34" charset="0"/>
                </a:rPr>
                <a:t>Scenario 1: Proven or highly probable CS</a:t>
              </a:r>
            </a:p>
          </p:txBody>
        </p:sp>
        <p:sp>
          <p:nvSpPr>
            <p:cNvPr id="75" name="SC1 - Evaluation">
              <a:extLst>
                <a:ext uri="{FF2B5EF4-FFF2-40B4-BE49-F238E27FC236}">
                  <a16:creationId xmlns:a16="http://schemas.microsoft.com/office/drawing/2014/main" id="{1B18EC2B-712E-30BE-DBA6-19D1D5A8A97C}"/>
                </a:ext>
              </a:extLst>
            </p:cNvPr>
            <p:cNvSpPr/>
            <p:nvPr/>
          </p:nvSpPr>
          <p:spPr>
            <a:xfrm>
              <a:off x="2654204" y="4463825"/>
              <a:ext cx="2755342" cy="1647374"/>
            </a:xfrm>
            <a:prstGeom prst="rect">
              <a:avLst/>
            </a:prstGeom>
            <a:solidFill>
              <a:srgbClr val="A50F79">
                <a:alpha val="20000"/>
              </a:srgbClr>
            </a:solidFill>
            <a:ln w="25400">
              <a:solidFill>
                <a:srgbClr val="A50F79"/>
              </a:solidFill>
            </a:ln>
          </p:spPr>
          <p:txBody>
            <a:bodyPr wrap="square">
              <a:spAutoFit/>
            </a:bodyPr>
            <a:lstStyle/>
            <a:p>
              <a:pPr marL="171450" indent="-171450">
                <a:lnSpc>
                  <a:spcPct val="80000"/>
                </a:lnSpc>
                <a:buFont typeface="Arial" panose="020B0604020202020204" pitchFamily="34" charset="0"/>
                <a:buChar char="•"/>
              </a:pPr>
              <a:r>
                <a:rPr lang="en-US" b="1" dirty="0">
                  <a:latin typeface="Tw Cen MT" panose="020B0602020104020603" pitchFamily="34" charset="0"/>
                </a:rPr>
                <a:t>CSF </a:t>
              </a:r>
              <a:r>
                <a:rPr lang="en-US" baseline="30000" dirty="0">
                  <a:latin typeface="Tw Cen MT" panose="020B0602020104020603" pitchFamily="34" charset="0"/>
                </a:rPr>
                <a:t>†</a:t>
              </a:r>
              <a:r>
                <a:rPr lang="en-US" dirty="0">
                  <a:latin typeface="Tw Cen MT" panose="020B0602020104020603" pitchFamily="34" charset="0"/>
                </a:rPr>
                <a:t> (VDRL, cell count, protein)</a:t>
              </a:r>
            </a:p>
            <a:p>
              <a:pPr marL="171450" indent="-171450">
                <a:lnSpc>
                  <a:spcPct val="80000"/>
                </a:lnSpc>
                <a:buFont typeface="Arial" panose="020B0604020202020204" pitchFamily="34" charset="0"/>
                <a:buChar char="•"/>
              </a:pPr>
              <a:r>
                <a:rPr lang="en-US" b="1" dirty="0">
                  <a:latin typeface="Tw Cen MT" panose="020B0602020104020603" pitchFamily="34" charset="0"/>
                </a:rPr>
                <a:t>CBC</a:t>
              </a:r>
              <a:r>
                <a:rPr lang="en-US" dirty="0">
                  <a:latin typeface="Tw Cen MT" panose="020B0602020104020603" pitchFamily="34" charset="0"/>
                </a:rPr>
                <a:t>, diff, platelet count</a:t>
              </a:r>
            </a:p>
            <a:p>
              <a:pPr marL="171450" indent="-171450">
                <a:lnSpc>
                  <a:spcPct val="80000"/>
                </a:lnSpc>
                <a:buFont typeface="Arial" panose="020B0604020202020204" pitchFamily="34" charset="0"/>
                <a:buChar char="•"/>
              </a:pPr>
              <a:r>
                <a:rPr lang="en-US" b="1" dirty="0">
                  <a:latin typeface="Tw Cen MT" panose="020B0602020104020603" pitchFamily="34" charset="0"/>
                </a:rPr>
                <a:t>Long-bone radiographs </a:t>
              </a:r>
            </a:p>
            <a:p>
              <a:pPr marL="171450" indent="-171450">
                <a:lnSpc>
                  <a:spcPct val="80000"/>
                </a:lnSpc>
                <a:buFont typeface="Arial" panose="020B0604020202020204" pitchFamily="34" charset="0"/>
                <a:buChar char="•"/>
              </a:pPr>
              <a:r>
                <a:rPr lang="en-US" b="1" dirty="0">
                  <a:latin typeface="Tw Cen MT" panose="020B0602020104020603" pitchFamily="34" charset="0"/>
                </a:rPr>
                <a:t>Tests as clinically indicated by signs on </a:t>
              </a:r>
              <a:r>
                <a:rPr lang="en-US" b="1" dirty="0" err="1">
                  <a:latin typeface="Tw Cen MT" panose="020B0602020104020603" pitchFamily="34" charset="0"/>
                </a:rPr>
                <a:t>phys</a:t>
              </a:r>
              <a:r>
                <a:rPr lang="en-US" b="1" dirty="0">
                  <a:latin typeface="Tw Cen MT" panose="020B0602020104020603" pitchFamily="34" charset="0"/>
                </a:rPr>
                <a:t> exam</a:t>
              </a:r>
              <a:endParaRPr lang="en-US" dirty="0">
                <a:latin typeface="Tw Cen MT" panose="020B0602020104020603" pitchFamily="34" charset="0"/>
              </a:endParaRPr>
            </a:p>
          </p:txBody>
        </p:sp>
        <p:cxnSp>
          <p:nvCxnSpPr>
            <p:cNvPr id="76" name="Straight Arrow Connector 75" title="Flow Arrow">
              <a:extLst>
                <a:ext uri="{FF2B5EF4-FFF2-40B4-BE49-F238E27FC236}">
                  <a16:creationId xmlns:a16="http://schemas.microsoft.com/office/drawing/2014/main" id="{92779FF3-6F42-CEA9-A920-078789C1A83F}"/>
                </a:ext>
              </a:extLst>
            </p:cNvPr>
            <p:cNvCxnSpPr>
              <a:cxnSpLocks/>
              <a:stCxn id="75" idx="2"/>
            </p:cNvCxnSpPr>
            <p:nvPr/>
          </p:nvCxnSpPr>
          <p:spPr>
            <a:xfrm>
              <a:off x="4031875" y="6111199"/>
              <a:ext cx="0" cy="699161"/>
            </a:xfrm>
            <a:prstGeom prst="straightConnector1">
              <a:avLst/>
            </a:prstGeom>
            <a:ln w="25400">
              <a:solidFill>
                <a:srgbClr val="A50F79"/>
              </a:solidFill>
              <a:tailEnd type="arrow"/>
            </a:ln>
          </p:spPr>
          <p:style>
            <a:lnRef idx="1">
              <a:schemeClr val="accent1"/>
            </a:lnRef>
            <a:fillRef idx="0">
              <a:schemeClr val="accent1"/>
            </a:fillRef>
            <a:effectRef idx="0">
              <a:schemeClr val="accent1"/>
            </a:effectRef>
            <a:fontRef idx="minor">
              <a:schemeClr val="tx1"/>
            </a:fontRef>
          </p:style>
        </p:cxnSp>
        <p:sp>
          <p:nvSpPr>
            <p:cNvPr id="77" name="SC1 - Treatment">
              <a:extLst>
                <a:ext uri="{FF2B5EF4-FFF2-40B4-BE49-F238E27FC236}">
                  <a16:creationId xmlns:a16="http://schemas.microsoft.com/office/drawing/2014/main" id="{1DF1ABA1-5810-095A-7562-9918E72860FF}"/>
                </a:ext>
              </a:extLst>
            </p:cNvPr>
            <p:cNvSpPr/>
            <p:nvPr/>
          </p:nvSpPr>
          <p:spPr>
            <a:xfrm>
              <a:off x="2663502" y="6810360"/>
              <a:ext cx="4041612" cy="1278042"/>
            </a:xfrm>
            <a:prstGeom prst="rect">
              <a:avLst/>
            </a:prstGeom>
            <a:solidFill>
              <a:schemeClr val="bg2"/>
            </a:solidFill>
            <a:ln w="25400">
              <a:solidFill>
                <a:schemeClr val="tx1"/>
              </a:solidFill>
            </a:ln>
          </p:spPr>
          <p:txBody>
            <a:bodyPr wrap="square">
              <a:spAutoFit/>
            </a:bodyPr>
            <a:lstStyle/>
            <a:p>
              <a:pPr algn="ctr">
                <a:lnSpc>
                  <a:spcPct val="80000"/>
                </a:lnSpc>
              </a:pPr>
              <a:r>
                <a:rPr lang="en-US" sz="2400" b="1" dirty="0">
                  <a:latin typeface="Tw Cen MT" panose="020B0602020104020603" pitchFamily="34" charset="0"/>
                </a:rPr>
                <a:t>Aqueous crystalline PCN G</a:t>
              </a:r>
              <a:r>
                <a:rPr lang="en-US" sz="2400" b="1" baseline="30000" dirty="0">
                  <a:latin typeface="Tw Cen MT" panose="020B0602020104020603" pitchFamily="34" charset="0"/>
                </a:rPr>
                <a:t>‡</a:t>
              </a:r>
              <a:r>
                <a:rPr lang="en-US" sz="2400" dirty="0">
                  <a:latin typeface="Tw Cen MT" panose="020B0602020104020603" pitchFamily="34" charset="0"/>
                </a:rPr>
                <a:t> </a:t>
              </a:r>
              <a:r>
                <a:rPr lang="en-US" dirty="0">
                  <a:latin typeface="Tw Cen MT" panose="020B0602020104020603" pitchFamily="34" charset="0"/>
                </a:rPr>
                <a:t>100,000–150,000 units/kg/day, admin as 50,000 units/kg/dose IV q12 </a:t>
              </a:r>
              <a:r>
                <a:rPr lang="en-US" dirty="0" err="1">
                  <a:latin typeface="Tw Cen MT" panose="020B0602020104020603" pitchFamily="34" charset="0"/>
                </a:rPr>
                <a:t>hrs</a:t>
              </a:r>
              <a:r>
                <a:rPr lang="en-US" dirty="0">
                  <a:latin typeface="Tw Cen MT" panose="020B0602020104020603" pitchFamily="34" charset="0"/>
                </a:rPr>
                <a:t> x first 7 days of life &amp; q8 </a:t>
              </a:r>
              <a:r>
                <a:rPr lang="en-US" dirty="0" err="1">
                  <a:latin typeface="Tw Cen MT" panose="020B0602020104020603" pitchFamily="34" charset="0"/>
                </a:rPr>
                <a:t>hrs</a:t>
              </a:r>
              <a:r>
                <a:rPr lang="en-US" dirty="0">
                  <a:latin typeface="Tw Cen MT" panose="020B0602020104020603" pitchFamily="34" charset="0"/>
                </a:rPr>
                <a:t> thereafter x 10 days total</a:t>
              </a:r>
              <a:endParaRPr lang="en-US" sz="1600" dirty="0">
                <a:latin typeface="Tw Cen MT" panose="020B0602020104020603" pitchFamily="34" charset="0"/>
              </a:endParaRPr>
            </a:p>
          </p:txBody>
        </p:sp>
      </p:grpSp>
      <p:grpSp>
        <p:nvGrpSpPr>
          <p:cNvPr id="80" name="Group 79">
            <a:extLst>
              <a:ext uri="{FF2B5EF4-FFF2-40B4-BE49-F238E27FC236}">
                <a16:creationId xmlns:a16="http://schemas.microsoft.com/office/drawing/2014/main" id="{E5069D2B-8D25-E616-43CA-224972E9B45E}"/>
              </a:ext>
            </a:extLst>
          </p:cNvPr>
          <p:cNvGrpSpPr/>
          <p:nvPr/>
        </p:nvGrpSpPr>
        <p:grpSpPr>
          <a:xfrm>
            <a:off x="5109187" y="2191152"/>
            <a:ext cx="3180151" cy="1722443"/>
            <a:chOff x="5220034" y="2731242"/>
            <a:chExt cx="3180151" cy="1722443"/>
          </a:xfrm>
        </p:grpSpPr>
        <p:sp>
          <p:nvSpPr>
            <p:cNvPr id="81" name="S2 - Yes">
              <a:extLst>
                <a:ext uri="{FF2B5EF4-FFF2-40B4-BE49-F238E27FC236}">
                  <a16:creationId xmlns:a16="http://schemas.microsoft.com/office/drawing/2014/main" id="{9C79E610-E26F-0D84-4F3E-214C5CF99E2E}"/>
                </a:ext>
              </a:extLst>
            </p:cNvPr>
            <p:cNvSpPr txBox="1"/>
            <p:nvPr/>
          </p:nvSpPr>
          <p:spPr>
            <a:xfrm>
              <a:off x="5348378" y="2894866"/>
              <a:ext cx="1316236" cy="400110"/>
            </a:xfrm>
            <a:prstGeom prst="rect">
              <a:avLst/>
            </a:prstGeom>
            <a:solidFill>
              <a:schemeClr val="bg1"/>
            </a:solidFill>
            <a:ln w="28575">
              <a:solidFill>
                <a:srgbClr val="F47229"/>
              </a:solidFill>
            </a:ln>
          </p:spPr>
          <p:txBody>
            <a:bodyPr wrap="square" rtlCol="0" anchor="ctr">
              <a:spAutoFit/>
            </a:bodyPr>
            <a:lstStyle/>
            <a:p>
              <a:pPr algn="ctr"/>
              <a:r>
                <a:rPr lang="en-US" sz="2000" dirty="0">
                  <a:latin typeface="Tw Cen MT" panose="020B0602020104020603" pitchFamily="34" charset="0"/>
                </a:rPr>
                <a:t>Yes</a:t>
              </a:r>
              <a:r>
                <a:rPr lang="en-US" dirty="0">
                  <a:latin typeface="Tw Cen MT" panose="020B0602020104020603" pitchFamily="34" charset="0"/>
                </a:rPr>
                <a:t> to any</a:t>
              </a:r>
            </a:p>
          </p:txBody>
        </p:sp>
        <p:sp>
          <p:nvSpPr>
            <p:cNvPr id="82" name="Scenerio 2">
              <a:extLst>
                <a:ext uri="{FF2B5EF4-FFF2-40B4-BE49-F238E27FC236}">
                  <a16:creationId xmlns:a16="http://schemas.microsoft.com/office/drawing/2014/main" id="{577751A3-C6DF-08B2-A64E-604E80B7EDDF}"/>
                </a:ext>
              </a:extLst>
            </p:cNvPr>
            <p:cNvSpPr txBox="1"/>
            <p:nvPr/>
          </p:nvSpPr>
          <p:spPr>
            <a:xfrm>
              <a:off x="6891092" y="2740978"/>
              <a:ext cx="1389226" cy="707886"/>
            </a:xfrm>
            <a:prstGeom prst="rect">
              <a:avLst/>
            </a:prstGeom>
            <a:noFill/>
            <a:ln>
              <a:noFill/>
            </a:ln>
          </p:spPr>
          <p:txBody>
            <a:bodyPr wrap="none" rtlCol="0">
              <a:spAutoFit/>
            </a:bodyPr>
            <a:lstStyle/>
            <a:p>
              <a:pPr algn="ctr"/>
              <a:r>
                <a:rPr lang="en-US" sz="2000" b="1" i="1" dirty="0">
                  <a:solidFill>
                    <a:srgbClr val="F47229"/>
                  </a:solidFill>
                  <a:latin typeface="Tw Cen MT" panose="020B0602020104020603" pitchFamily="34" charset="0"/>
                </a:rPr>
                <a:t>Scenario 2: </a:t>
              </a:r>
            </a:p>
            <a:p>
              <a:r>
                <a:rPr lang="en-US" sz="2000" b="1" i="1" dirty="0">
                  <a:solidFill>
                    <a:srgbClr val="F47229"/>
                  </a:solidFill>
                  <a:latin typeface="Tw Cen MT" panose="020B0602020104020603" pitchFamily="34" charset="0"/>
                </a:rPr>
                <a:t>Possible CS</a:t>
              </a:r>
              <a:r>
                <a:rPr lang="en-US" sz="2000" baseline="30000" dirty="0">
                  <a:latin typeface="Tw Cen MT" panose="020B0602020104020603" pitchFamily="34" charset="0"/>
                </a:rPr>
                <a:t> </a:t>
              </a:r>
              <a:r>
                <a:rPr lang="en-US" sz="2000" baseline="30000" dirty="0">
                  <a:solidFill>
                    <a:schemeClr val="accent6"/>
                  </a:solidFill>
                  <a:latin typeface="Tw Cen MT" panose="020B0602020104020603" pitchFamily="34" charset="0"/>
                </a:rPr>
                <a:t>II</a:t>
              </a:r>
              <a:endParaRPr lang="en-US" sz="2000" b="1" i="1" dirty="0">
                <a:solidFill>
                  <a:schemeClr val="accent6"/>
                </a:solidFill>
                <a:latin typeface="Tw Cen MT" panose="020B0602020104020603" pitchFamily="34" charset="0"/>
              </a:endParaRPr>
            </a:p>
          </p:txBody>
        </p:sp>
        <p:cxnSp>
          <p:nvCxnSpPr>
            <p:cNvPr id="83" name="Straight Arrow Connector 82" title="Flow Arrow">
              <a:extLst>
                <a:ext uri="{FF2B5EF4-FFF2-40B4-BE49-F238E27FC236}">
                  <a16:creationId xmlns:a16="http://schemas.microsoft.com/office/drawing/2014/main" id="{A0A6732F-82CE-B24D-CC0C-452412A863DC}"/>
                </a:ext>
              </a:extLst>
            </p:cNvPr>
            <p:cNvCxnSpPr>
              <a:cxnSpLocks/>
              <a:endCxn id="84" idx="0"/>
            </p:cNvCxnSpPr>
            <p:nvPr/>
          </p:nvCxnSpPr>
          <p:spPr>
            <a:xfrm>
              <a:off x="6786102" y="2731242"/>
              <a:ext cx="24008" cy="799113"/>
            </a:xfrm>
            <a:prstGeom prst="straightConnector1">
              <a:avLst/>
            </a:prstGeom>
            <a:ln w="25400">
              <a:solidFill>
                <a:srgbClr val="F47229"/>
              </a:solidFill>
              <a:tailEnd type="arrow"/>
            </a:ln>
          </p:spPr>
          <p:style>
            <a:lnRef idx="1">
              <a:schemeClr val="accent1"/>
            </a:lnRef>
            <a:fillRef idx="0">
              <a:schemeClr val="accent1"/>
            </a:fillRef>
            <a:effectRef idx="0">
              <a:schemeClr val="accent1"/>
            </a:effectRef>
            <a:fontRef idx="minor">
              <a:schemeClr val="tx1"/>
            </a:fontRef>
          </p:style>
        </p:cxnSp>
        <p:sp>
          <p:nvSpPr>
            <p:cNvPr id="84" name="SC2 - Evaluation">
              <a:extLst>
                <a:ext uri="{FF2B5EF4-FFF2-40B4-BE49-F238E27FC236}">
                  <a16:creationId xmlns:a16="http://schemas.microsoft.com/office/drawing/2014/main" id="{013FAAEB-BFB8-426A-0180-0AB6879BDDE4}"/>
                </a:ext>
              </a:extLst>
            </p:cNvPr>
            <p:cNvSpPr/>
            <p:nvPr/>
          </p:nvSpPr>
          <p:spPr>
            <a:xfrm>
              <a:off x="5220034" y="3530355"/>
              <a:ext cx="3180151" cy="923330"/>
            </a:xfrm>
            <a:prstGeom prst="rect">
              <a:avLst/>
            </a:prstGeom>
            <a:solidFill>
              <a:srgbClr val="F47229">
                <a:alpha val="20000"/>
              </a:srgbClr>
            </a:solidFill>
            <a:ln w="25400">
              <a:solidFill>
                <a:srgbClr val="F47229"/>
              </a:solidFill>
            </a:ln>
          </p:spPr>
          <p:txBody>
            <a:bodyPr wrap="square" anchor="ctr" anchorCtr="0">
              <a:spAutoFit/>
            </a:bodyPr>
            <a:lstStyle/>
            <a:p>
              <a:pPr marL="171450" indent="-171450">
                <a:buFont typeface="Arial" panose="020B0604020202020204" pitchFamily="34" charset="0"/>
                <a:buChar char="•"/>
              </a:pPr>
              <a:r>
                <a:rPr lang="en-US" b="1" dirty="0">
                  <a:latin typeface="Tw Cen MT" panose="020B0602020104020603" pitchFamily="34" charset="0"/>
                </a:rPr>
                <a:t>CSF </a:t>
              </a:r>
              <a:r>
                <a:rPr lang="en-US" baseline="30000" dirty="0">
                  <a:latin typeface="Tw Cen MT" panose="020B0602020104020603" pitchFamily="34" charset="0"/>
                </a:rPr>
                <a:t>† </a:t>
              </a:r>
              <a:r>
                <a:rPr lang="en-US" dirty="0">
                  <a:latin typeface="Tw Cen MT" panose="020B0602020104020603" pitchFamily="34" charset="0"/>
                </a:rPr>
                <a:t>(VDRL, cell count, protein)</a:t>
              </a:r>
              <a:endParaRPr lang="en-US" sz="1200" dirty="0">
                <a:latin typeface="Tw Cen MT" panose="020B0602020104020603" pitchFamily="34" charset="0"/>
              </a:endParaRPr>
            </a:p>
            <a:p>
              <a:pPr marL="171450" indent="-171450">
                <a:buFont typeface="Arial" panose="020B0604020202020204" pitchFamily="34" charset="0"/>
                <a:buChar char="•"/>
              </a:pPr>
              <a:r>
                <a:rPr lang="en-US" b="1" dirty="0">
                  <a:latin typeface="Tw Cen MT" panose="020B0602020104020603" pitchFamily="34" charset="0"/>
                </a:rPr>
                <a:t>CBC</a:t>
              </a:r>
              <a:r>
                <a:rPr lang="en-US" dirty="0">
                  <a:latin typeface="Tw Cen MT" panose="020B0602020104020603" pitchFamily="34" charset="0"/>
                </a:rPr>
                <a:t>, diff, platelet count</a:t>
              </a:r>
            </a:p>
            <a:p>
              <a:pPr marL="171450" indent="-171450">
                <a:buFont typeface="Arial" panose="020B0604020202020204" pitchFamily="34" charset="0"/>
                <a:buChar char="•"/>
              </a:pPr>
              <a:r>
                <a:rPr lang="en-US" b="1" dirty="0">
                  <a:latin typeface="Tw Cen MT" panose="020B0602020104020603" pitchFamily="34" charset="0"/>
                </a:rPr>
                <a:t>Long-bone radiographs</a:t>
              </a:r>
            </a:p>
          </p:txBody>
        </p:sp>
      </p:grpSp>
      <p:grpSp>
        <p:nvGrpSpPr>
          <p:cNvPr id="85" name="Group 84">
            <a:extLst>
              <a:ext uri="{FF2B5EF4-FFF2-40B4-BE49-F238E27FC236}">
                <a16:creationId xmlns:a16="http://schemas.microsoft.com/office/drawing/2014/main" id="{1356EE4E-9C1F-67E3-4993-2907A8383A16}"/>
              </a:ext>
            </a:extLst>
          </p:cNvPr>
          <p:cNvGrpSpPr/>
          <p:nvPr/>
        </p:nvGrpSpPr>
        <p:grpSpPr>
          <a:xfrm>
            <a:off x="4032455" y="3908579"/>
            <a:ext cx="2274300" cy="1592506"/>
            <a:chOff x="5061703" y="5198981"/>
            <a:chExt cx="2274300" cy="1592506"/>
          </a:xfrm>
        </p:grpSpPr>
        <p:cxnSp>
          <p:nvCxnSpPr>
            <p:cNvPr id="86" name="Straight Arrow Connector 85" title="Flow Arrow ">
              <a:extLst>
                <a:ext uri="{FF2B5EF4-FFF2-40B4-BE49-F238E27FC236}">
                  <a16:creationId xmlns:a16="http://schemas.microsoft.com/office/drawing/2014/main" id="{95F20C5F-EA94-ABE9-C871-E8C25471E434}"/>
                </a:ext>
              </a:extLst>
            </p:cNvPr>
            <p:cNvCxnSpPr>
              <a:cxnSpLocks/>
            </p:cNvCxnSpPr>
            <p:nvPr/>
          </p:nvCxnSpPr>
          <p:spPr>
            <a:xfrm flipH="1">
              <a:off x="5061703" y="5198981"/>
              <a:ext cx="2274300" cy="1592506"/>
            </a:xfrm>
            <a:prstGeom prst="straightConnector1">
              <a:avLst/>
            </a:prstGeom>
            <a:ln w="25400">
              <a:solidFill>
                <a:srgbClr val="F47229"/>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5AFB365-A188-EBEB-40B6-31B068393DD7}"/>
                </a:ext>
              </a:extLst>
            </p:cNvPr>
            <p:cNvSpPr txBox="1"/>
            <p:nvPr/>
          </p:nvSpPr>
          <p:spPr>
            <a:xfrm>
              <a:off x="5513309" y="5346495"/>
              <a:ext cx="1677302" cy="1138389"/>
            </a:xfrm>
            <a:prstGeom prst="rect">
              <a:avLst/>
            </a:prstGeom>
            <a:solidFill>
              <a:schemeClr val="bg1"/>
            </a:solidFill>
            <a:ln w="28575">
              <a:solidFill>
                <a:srgbClr val="F47229"/>
              </a:solidFill>
            </a:ln>
          </p:spPr>
          <p:txBody>
            <a:bodyPr wrap="square" rtlCol="0" anchor="ctr">
              <a:spAutoFit/>
            </a:bodyPr>
            <a:lstStyle/>
            <a:p>
              <a:pPr algn="ctr">
                <a:lnSpc>
                  <a:spcPct val="75000"/>
                </a:lnSpc>
              </a:pPr>
              <a:r>
                <a:rPr lang="en-US" dirty="0">
                  <a:latin typeface="Tw Cen MT" panose="020B0602020104020603" pitchFamily="34" charset="0"/>
                </a:rPr>
                <a:t>Any abnormalities, results not avail, </a:t>
              </a:r>
              <a:r>
                <a:rPr lang="en-US" i="1" dirty="0">
                  <a:latin typeface="Tw Cen MT" panose="020B0602020104020603" pitchFamily="34" charset="0"/>
                </a:rPr>
                <a:t>OR</a:t>
              </a:r>
              <a:r>
                <a:rPr lang="en-US" dirty="0">
                  <a:latin typeface="Tw Cen MT" panose="020B0602020104020603" pitchFamily="34" charset="0"/>
                </a:rPr>
                <a:t> follow-up</a:t>
              </a:r>
              <a:r>
                <a:rPr lang="en-US" baseline="30000" dirty="0">
                  <a:latin typeface="Tw Cen MT" panose="020B0602020104020603" pitchFamily="34" charset="0"/>
                </a:rPr>
                <a:t>¶</a:t>
              </a:r>
              <a:r>
                <a:rPr lang="en-US" dirty="0">
                  <a:latin typeface="Tw Cen MT" panose="020B0602020104020603" pitchFamily="34" charset="0"/>
                </a:rPr>
                <a:t> uncertain</a:t>
              </a:r>
            </a:p>
          </p:txBody>
        </p:sp>
      </p:grpSp>
      <p:grpSp>
        <p:nvGrpSpPr>
          <p:cNvPr id="88" name="Group 87">
            <a:extLst>
              <a:ext uri="{FF2B5EF4-FFF2-40B4-BE49-F238E27FC236}">
                <a16:creationId xmlns:a16="http://schemas.microsoft.com/office/drawing/2014/main" id="{37AE1D84-2433-47F3-E834-7552893F4BFF}"/>
              </a:ext>
            </a:extLst>
          </p:cNvPr>
          <p:cNvGrpSpPr/>
          <p:nvPr/>
        </p:nvGrpSpPr>
        <p:grpSpPr>
          <a:xfrm>
            <a:off x="5790413" y="3913595"/>
            <a:ext cx="2671327" cy="2849699"/>
            <a:chOff x="6048520" y="3913197"/>
            <a:chExt cx="2671327" cy="2849699"/>
          </a:xfrm>
        </p:grpSpPr>
        <p:cxnSp>
          <p:nvCxnSpPr>
            <p:cNvPr id="89" name="Straight Arrow Connector 88" title="Flow Arrow">
              <a:extLst>
                <a:ext uri="{FF2B5EF4-FFF2-40B4-BE49-F238E27FC236}">
                  <a16:creationId xmlns:a16="http://schemas.microsoft.com/office/drawing/2014/main" id="{085052EA-3BF6-84FC-0E1F-1C066CFB0ACE}"/>
                </a:ext>
              </a:extLst>
            </p:cNvPr>
            <p:cNvCxnSpPr>
              <a:cxnSpLocks/>
              <a:stCxn id="84" idx="2"/>
              <a:endCxn id="91" idx="0"/>
            </p:cNvCxnSpPr>
            <p:nvPr/>
          </p:nvCxnSpPr>
          <p:spPr>
            <a:xfrm>
              <a:off x="6957370" y="3913197"/>
              <a:ext cx="426814" cy="1895592"/>
            </a:xfrm>
            <a:prstGeom prst="straightConnector1">
              <a:avLst/>
            </a:prstGeom>
            <a:ln w="25400">
              <a:solidFill>
                <a:srgbClr val="F47229"/>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8680470-4665-47DD-8F67-9CEB64CFE2C2}"/>
                </a:ext>
              </a:extLst>
            </p:cNvPr>
            <p:cNvSpPr txBox="1"/>
            <p:nvPr/>
          </p:nvSpPr>
          <p:spPr>
            <a:xfrm>
              <a:off x="6605399" y="4136615"/>
              <a:ext cx="1840010" cy="760978"/>
            </a:xfrm>
            <a:prstGeom prst="rect">
              <a:avLst/>
            </a:prstGeom>
            <a:solidFill>
              <a:schemeClr val="bg1"/>
            </a:solidFill>
            <a:ln w="28575">
              <a:solidFill>
                <a:srgbClr val="F47229"/>
              </a:solidFill>
            </a:ln>
          </p:spPr>
          <p:txBody>
            <a:bodyPr wrap="square" rtlCol="0" anchor="ctr">
              <a:spAutoFit/>
            </a:bodyPr>
            <a:lstStyle/>
            <a:p>
              <a:pPr algn="ctr">
                <a:lnSpc>
                  <a:spcPct val="80000"/>
                </a:lnSpc>
              </a:pPr>
              <a:r>
                <a:rPr lang="en-US" dirty="0">
                  <a:latin typeface="Tw Cen MT" panose="020B0602020104020603" pitchFamily="34" charset="0"/>
                </a:rPr>
                <a:t>No abnormalities </a:t>
              </a:r>
              <a:r>
                <a:rPr lang="en-US" i="1" dirty="0">
                  <a:latin typeface="Tw Cen MT" panose="020B0602020104020603" pitchFamily="34" charset="0"/>
                </a:rPr>
                <a:t>AND</a:t>
              </a:r>
              <a:r>
                <a:rPr lang="en-US" dirty="0">
                  <a:latin typeface="Tw Cen MT" panose="020B0602020104020603" pitchFamily="34" charset="0"/>
                </a:rPr>
                <a:t> </a:t>
              </a:r>
            </a:p>
            <a:p>
              <a:pPr algn="ctr">
                <a:lnSpc>
                  <a:spcPct val="80000"/>
                </a:lnSpc>
              </a:pPr>
              <a:r>
                <a:rPr lang="en-US" dirty="0">
                  <a:latin typeface="Tw Cen MT" panose="020B0602020104020603" pitchFamily="34" charset="0"/>
                </a:rPr>
                <a:t>follow-up</a:t>
              </a:r>
              <a:r>
                <a:rPr lang="en-US" baseline="30000" dirty="0">
                  <a:latin typeface="Tw Cen MT" panose="020B0602020104020603" pitchFamily="34" charset="0"/>
                </a:rPr>
                <a:t>¶</a:t>
              </a:r>
              <a:r>
                <a:rPr lang="en-US" dirty="0">
                  <a:latin typeface="Tw Cen MT" panose="020B0602020104020603" pitchFamily="34" charset="0"/>
                </a:rPr>
                <a:t> certain</a:t>
              </a:r>
            </a:p>
          </p:txBody>
        </p:sp>
        <p:sp>
          <p:nvSpPr>
            <p:cNvPr id="91" name="SC2 - Treatment">
              <a:extLst>
                <a:ext uri="{FF2B5EF4-FFF2-40B4-BE49-F238E27FC236}">
                  <a16:creationId xmlns:a16="http://schemas.microsoft.com/office/drawing/2014/main" id="{FF46AE1A-7FDF-6948-5F78-83A6482AFB65}"/>
                </a:ext>
              </a:extLst>
            </p:cNvPr>
            <p:cNvSpPr/>
            <p:nvPr/>
          </p:nvSpPr>
          <p:spPr>
            <a:xfrm>
              <a:off x="6048520" y="5808789"/>
              <a:ext cx="2671327" cy="954107"/>
            </a:xfrm>
            <a:prstGeom prst="rect">
              <a:avLst/>
            </a:prstGeom>
            <a:noFill/>
            <a:ln w="25400">
              <a:solidFill>
                <a:schemeClr val="tx1"/>
              </a:solidFill>
            </a:ln>
          </p:spPr>
          <p:txBody>
            <a:bodyPr wrap="square" anchor="ctr" anchorCtr="0">
              <a:spAutoFit/>
            </a:bodyPr>
            <a:lstStyle/>
            <a:p>
              <a:pPr algn="ctr"/>
              <a:r>
                <a:rPr lang="it-IT" sz="2400" b="1" dirty="0">
                  <a:latin typeface="Tw Cen MT" panose="020B0602020104020603" pitchFamily="34" charset="0"/>
                </a:rPr>
                <a:t>Benzathine PCN G</a:t>
              </a:r>
              <a:r>
                <a:rPr lang="it-IT" sz="2400" dirty="0">
                  <a:latin typeface="Tw Cen MT" panose="020B0602020104020603" pitchFamily="34" charset="0"/>
                </a:rPr>
                <a:t> </a:t>
              </a:r>
            </a:p>
            <a:p>
              <a:pPr algn="ctr"/>
              <a:r>
                <a:rPr lang="it-IT" sz="1600" dirty="0">
                  <a:latin typeface="Tw Cen MT" panose="020B0602020104020603" pitchFamily="34" charset="0"/>
                </a:rPr>
                <a:t>50,000 units/kg/dose IM in single dose</a:t>
              </a:r>
            </a:p>
          </p:txBody>
        </p:sp>
      </p:grpSp>
      <p:grpSp>
        <p:nvGrpSpPr>
          <p:cNvPr id="92" name="Group 91">
            <a:extLst>
              <a:ext uri="{FF2B5EF4-FFF2-40B4-BE49-F238E27FC236}">
                <a16:creationId xmlns:a16="http://schemas.microsoft.com/office/drawing/2014/main" id="{81E3B650-D23D-C09E-091E-AC310CE9779C}"/>
              </a:ext>
            </a:extLst>
          </p:cNvPr>
          <p:cNvGrpSpPr/>
          <p:nvPr/>
        </p:nvGrpSpPr>
        <p:grpSpPr>
          <a:xfrm>
            <a:off x="8921748" y="2143257"/>
            <a:ext cx="3025085" cy="1011293"/>
            <a:chOff x="8172472" y="2980648"/>
            <a:chExt cx="2215929" cy="1011293"/>
          </a:xfrm>
        </p:grpSpPr>
        <p:sp>
          <p:nvSpPr>
            <p:cNvPr id="93" name="SC 3 - Yes">
              <a:extLst>
                <a:ext uri="{FF2B5EF4-FFF2-40B4-BE49-F238E27FC236}">
                  <a16:creationId xmlns:a16="http://schemas.microsoft.com/office/drawing/2014/main" id="{E5E5B09A-261A-2941-4BAF-BA6D17290CEA}"/>
                </a:ext>
              </a:extLst>
            </p:cNvPr>
            <p:cNvSpPr txBox="1"/>
            <p:nvPr/>
          </p:nvSpPr>
          <p:spPr>
            <a:xfrm>
              <a:off x="8172472" y="3117900"/>
              <a:ext cx="1017633" cy="369332"/>
            </a:xfrm>
            <a:prstGeom prst="rect">
              <a:avLst/>
            </a:prstGeom>
            <a:solidFill>
              <a:schemeClr val="bg1"/>
            </a:solidFill>
            <a:ln w="28575">
              <a:solidFill>
                <a:srgbClr val="18A3A5"/>
              </a:solidFill>
            </a:ln>
          </p:spPr>
          <p:txBody>
            <a:bodyPr wrap="square" rtlCol="0">
              <a:spAutoFit/>
            </a:bodyPr>
            <a:lstStyle/>
            <a:p>
              <a:pPr algn="ctr"/>
              <a:r>
                <a:rPr lang="en-US" dirty="0">
                  <a:latin typeface="Tw Cen MT" panose="020B0602020104020603" pitchFamily="34" charset="0"/>
                </a:rPr>
                <a:t>Yes to both</a:t>
              </a:r>
            </a:p>
          </p:txBody>
        </p:sp>
        <p:sp>
          <p:nvSpPr>
            <p:cNvPr id="94" name="Scenerio 3">
              <a:extLst>
                <a:ext uri="{FF2B5EF4-FFF2-40B4-BE49-F238E27FC236}">
                  <a16:creationId xmlns:a16="http://schemas.microsoft.com/office/drawing/2014/main" id="{F1F83AED-EB05-A553-1476-C5B291DBCBC5}"/>
                </a:ext>
              </a:extLst>
            </p:cNvPr>
            <p:cNvSpPr txBox="1"/>
            <p:nvPr/>
          </p:nvSpPr>
          <p:spPr>
            <a:xfrm>
              <a:off x="9407872" y="2980648"/>
              <a:ext cx="980529" cy="646331"/>
            </a:xfrm>
            <a:prstGeom prst="rect">
              <a:avLst/>
            </a:prstGeom>
            <a:noFill/>
          </p:spPr>
          <p:txBody>
            <a:bodyPr wrap="none" rtlCol="0">
              <a:spAutoFit/>
            </a:bodyPr>
            <a:lstStyle/>
            <a:p>
              <a:pPr algn="ctr"/>
              <a:r>
                <a:rPr lang="en-US" b="1" i="1" dirty="0">
                  <a:solidFill>
                    <a:srgbClr val="18A3A5"/>
                  </a:solidFill>
                  <a:latin typeface="Tw Cen MT" panose="020B0602020104020603" pitchFamily="34" charset="0"/>
                </a:rPr>
                <a:t>Scenario 3: </a:t>
              </a:r>
            </a:p>
            <a:p>
              <a:pPr algn="ctr"/>
              <a:r>
                <a:rPr lang="en-US" b="1" i="1" dirty="0">
                  <a:solidFill>
                    <a:srgbClr val="18A3A5"/>
                  </a:solidFill>
                  <a:latin typeface="Tw Cen MT" panose="020B0602020104020603" pitchFamily="34" charset="0"/>
                </a:rPr>
                <a:t>Less likely CS</a:t>
              </a:r>
            </a:p>
          </p:txBody>
        </p:sp>
        <p:cxnSp>
          <p:nvCxnSpPr>
            <p:cNvPr id="95" name="Straight Arrow Connector 94" title="Flow Arrow">
              <a:extLst>
                <a:ext uri="{FF2B5EF4-FFF2-40B4-BE49-F238E27FC236}">
                  <a16:creationId xmlns:a16="http://schemas.microsoft.com/office/drawing/2014/main" id="{9532C7B4-22DB-110E-1F9D-4314DB17B64A}"/>
                </a:ext>
              </a:extLst>
            </p:cNvPr>
            <p:cNvCxnSpPr>
              <a:cxnSpLocks/>
              <a:stCxn id="125" idx="2"/>
              <a:endCxn id="96" idx="0"/>
            </p:cNvCxnSpPr>
            <p:nvPr/>
          </p:nvCxnSpPr>
          <p:spPr>
            <a:xfrm>
              <a:off x="9297985" y="3001025"/>
              <a:ext cx="13514" cy="590806"/>
            </a:xfrm>
            <a:prstGeom prst="straightConnector1">
              <a:avLst/>
            </a:prstGeom>
            <a:ln w="25400">
              <a:solidFill>
                <a:srgbClr val="18A3A5"/>
              </a:solidFill>
              <a:tailEnd type="arrow"/>
            </a:ln>
          </p:spPr>
          <p:style>
            <a:lnRef idx="1">
              <a:schemeClr val="accent1"/>
            </a:lnRef>
            <a:fillRef idx="0">
              <a:schemeClr val="accent1"/>
            </a:fillRef>
            <a:effectRef idx="0">
              <a:schemeClr val="accent1"/>
            </a:effectRef>
            <a:fontRef idx="minor">
              <a:schemeClr val="tx1"/>
            </a:fontRef>
          </p:style>
        </p:cxnSp>
        <p:sp>
          <p:nvSpPr>
            <p:cNvPr id="96" name="No additional">
              <a:extLst>
                <a:ext uri="{FF2B5EF4-FFF2-40B4-BE49-F238E27FC236}">
                  <a16:creationId xmlns:a16="http://schemas.microsoft.com/office/drawing/2014/main" id="{08FC3310-648F-77EA-F531-959D1E95636F}"/>
                </a:ext>
              </a:extLst>
            </p:cNvPr>
            <p:cNvSpPr/>
            <p:nvPr/>
          </p:nvSpPr>
          <p:spPr>
            <a:xfrm>
              <a:off x="8384358" y="3591831"/>
              <a:ext cx="1854282" cy="400110"/>
            </a:xfrm>
            <a:prstGeom prst="rect">
              <a:avLst/>
            </a:prstGeom>
            <a:solidFill>
              <a:srgbClr val="18A3A5">
                <a:alpha val="20000"/>
              </a:srgbClr>
            </a:solidFill>
            <a:ln w="25400">
              <a:solidFill>
                <a:srgbClr val="18A3A5"/>
              </a:solidFill>
            </a:ln>
          </p:spPr>
          <p:txBody>
            <a:bodyPr wrap="square" anchor="ctr" anchorCtr="0">
              <a:spAutoFit/>
            </a:bodyPr>
            <a:lstStyle/>
            <a:p>
              <a:pPr algn="ctr"/>
              <a:r>
                <a:rPr lang="en-US" sz="2000" b="1" dirty="0">
                  <a:latin typeface="Tw Cen MT" panose="020B0602020104020603" pitchFamily="34" charset="0"/>
                </a:rPr>
                <a:t>No </a:t>
              </a:r>
              <a:r>
                <a:rPr lang="en-US" sz="2000" b="1" dirty="0" err="1">
                  <a:latin typeface="Tw Cen MT" panose="020B0602020104020603" pitchFamily="34" charset="0"/>
                </a:rPr>
                <a:t>add’l</a:t>
              </a:r>
              <a:r>
                <a:rPr lang="en-US" sz="2000" b="1" dirty="0">
                  <a:latin typeface="Tw Cen MT" panose="020B0602020104020603" pitchFamily="34" charset="0"/>
                </a:rPr>
                <a:t> infant eval</a:t>
              </a:r>
            </a:p>
          </p:txBody>
        </p:sp>
      </p:grpSp>
      <p:grpSp>
        <p:nvGrpSpPr>
          <p:cNvPr id="99" name="Group 98">
            <a:extLst>
              <a:ext uri="{FF2B5EF4-FFF2-40B4-BE49-F238E27FC236}">
                <a16:creationId xmlns:a16="http://schemas.microsoft.com/office/drawing/2014/main" id="{C4B940DF-15EA-3EA7-22F8-AD86C951B67D}"/>
              </a:ext>
            </a:extLst>
          </p:cNvPr>
          <p:cNvGrpSpPr/>
          <p:nvPr/>
        </p:nvGrpSpPr>
        <p:grpSpPr>
          <a:xfrm>
            <a:off x="7473584" y="4825505"/>
            <a:ext cx="2517335" cy="966096"/>
            <a:chOff x="7468490" y="5135557"/>
            <a:chExt cx="2517335" cy="966096"/>
          </a:xfrm>
        </p:grpSpPr>
        <p:cxnSp>
          <p:nvCxnSpPr>
            <p:cNvPr id="100" name="Straight Arrow Connector 99" title="Flow Arrow">
              <a:extLst>
                <a:ext uri="{FF2B5EF4-FFF2-40B4-BE49-F238E27FC236}">
                  <a16:creationId xmlns:a16="http://schemas.microsoft.com/office/drawing/2014/main" id="{047C21C3-40D7-2C18-5CB7-4A7D3E796900}"/>
                </a:ext>
              </a:extLst>
            </p:cNvPr>
            <p:cNvCxnSpPr>
              <a:cxnSpLocks/>
            </p:cNvCxnSpPr>
            <p:nvPr/>
          </p:nvCxnSpPr>
          <p:spPr>
            <a:xfrm flipH="1">
              <a:off x="7468490" y="5135557"/>
              <a:ext cx="2517335" cy="966096"/>
            </a:xfrm>
            <a:prstGeom prst="straightConnector1">
              <a:avLst/>
            </a:prstGeom>
            <a:ln w="25400">
              <a:solidFill>
                <a:srgbClr val="18A3A5"/>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CACA6247-83B3-5BFA-86BE-5B41E20B4FDA}"/>
                </a:ext>
              </a:extLst>
            </p:cNvPr>
            <p:cNvSpPr txBox="1"/>
            <p:nvPr/>
          </p:nvSpPr>
          <p:spPr>
            <a:xfrm>
              <a:off x="8112961" y="5255049"/>
              <a:ext cx="1636253" cy="760978"/>
            </a:xfrm>
            <a:prstGeom prst="rect">
              <a:avLst/>
            </a:prstGeom>
            <a:solidFill>
              <a:schemeClr val="bg1"/>
            </a:solidFill>
            <a:ln w="28575">
              <a:solidFill>
                <a:srgbClr val="18A3A5"/>
              </a:solidFill>
            </a:ln>
          </p:spPr>
          <p:txBody>
            <a:bodyPr wrap="square" rtlCol="0" anchor="ctr">
              <a:spAutoFit/>
            </a:bodyPr>
            <a:lstStyle/>
            <a:p>
              <a:pPr algn="ctr">
                <a:lnSpc>
                  <a:spcPct val="80000"/>
                </a:lnSpc>
              </a:pPr>
              <a:r>
                <a:rPr lang="en-US" dirty="0">
                  <a:latin typeface="Tw Cen MT" panose="020B0602020104020603" pitchFamily="34" charset="0"/>
                </a:rPr>
                <a:t>No to both </a:t>
              </a:r>
              <a:r>
                <a:rPr lang="en-US" i="1" dirty="0">
                  <a:latin typeface="Tw Cen MT" panose="020B0602020104020603" pitchFamily="34" charset="0"/>
                </a:rPr>
                <a:t>OR</a:t>
              </a:r>
            </a:p>
            <a:p>
              <a:pPr algn="ctr">
                <a:lnSpc>
                  <a:spcPct val="80000"/>
                </a:lnSpc>
              </a:pPr>
              <a:r>
                <a:rPr lang="en-US" dirty="0">
                  <a:latin typeface="Tw Cen MT" panose="020B0602020104020603" pitchFamily="34" charset="0"/>
                </a:rPr>
                <a:t>follow-up</a:t>
              </a:r>
              <a:r>
                <a:rPr lang="en-US" baseline="30000" dirty="0">
                  <a:latin typeface="Tw Cen MT" panose="020B0602020104020603" pitchFamily="34" charset="0"/>
                </a:rPr>
                <a:t>¶</a:t>
              </a:r>
              <a:r>
                <a:rPr lang="en-US" dirty="0">
                  <a:latin typeface="Tw Cen MT" panose="020B0602020104020603" pitchFamily="34" charset="0"/>
                </a:rPr>
                <a:t> uncertain</a:t>
              </a:r>
            </a:p>
          </p:txBody>
        </p:sp>
      </p:grpSp>
      <p:grpSp>
        <p:nvGrpSpPr>
          <p:cNvPr id="102" name="Group 101">
            <a:extLst>
              <a:ext uri="{FF2B5EF4-FFF2-40B4-BE49-F238E27FC236}">
                <a16:creationId xmlns:a16="http://schemas.microsoft.com/office/drawing/2014/main" id="{11384B44-FC3C-7F92-9813-DF9A47B2C53F}"/>
              </a:ext>
            </a:extLst>
          </p:cNvPr>
          <p:cNvGrpSpPr/>
          <p:nvPr/>
        </p:nvGrpSpPr>
        <p:grpSpPr>
          <a:xfrm>
            <a:off x="8669508" y="4844727"/>
            <a:ext cx="3356194" cy="1911410"/>
            <a:chOff x="8817261" y="5049678"/>
            <a:chExt cx="1404077" cy="1911410"/>
          </a:xfrm>
        </p:grpSpPr>
        <p:cxnSp>
          <p:nvCxnSpPr>
            <p:cNvPr id="103" name="Straight Arrow Connector 102" title="Flow Arrow">
              <a:extLst>
                <a:ext uri="{FF2B5EF4-FFF2-40B4-BE49-F238E27FC236}">
                  <a16:creationId xmlns:a16="http://schemas.microsoft.com/office/drawing/2014/main" id="{BB821905-5EDD-6D18-19B2-58CB7812E23E}"/>
                </a:ext>
              </a:extLst>
            </p:cNvPr>
            <p:cNvCxnSpPr>
              <a:cxnSpLocks/>
            </p:cNvCxnSpPr>
            <p:nvPr/>
          </p:nvCxnSpPr>
          <p:spPr>
            <a:xfrm>
              <a:off x="9748113" y="5049678"/>
              <a:ext cx="41787" cy="967732"/>
            </a:xfrm>
            <a:prstGeom prst="straightConnector1">
              <a:avLst/>
            </a:prstGeom>
            <a:ln w="25400">
              <a:solidFill>
                <a:srgbClr val="18A3A5"/>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BD2E26A-D6AF-2B7E-4E0C-9953BC9C3B7F}"/>
                </a:ext>
              </a:extLst>
            </p:cNvPr>
            <p:cNvSpPr txBox="1"/>
            <p:nvPr/>
          </p:nvSpPr>
          <p:spPr>
            <a:xfrm>
              <a:off x="9427285" y="5262595"/>
              <a:ext cx="757940" cy="539378"/>
            </a:xfrm>
            <a:prstGeom prst="rect">
              <a:avLst/>
            </a:prstGeom>
            <a:solidFill>
              <a:schemeClr val="bg1"/>
            </a:solidFill>
            <a:ln w="28575">
              <a:solidFill>
                <a:srgbClr val="18A3A5"/>
              </a:solidFill>
            </a:ln>
          </p:spPr>
          <p:txBody>
            <a:bodyPr wrap="square" rtlCol="0" anchor="ctr">
              <a:spAutoFit/>
            </a:bodyPr>
            <a:lstStyle/>
            <a:p>
              <a:pPr algn="ctr">
                <a:lnSpc>
                  <a:spcPct val="80000"/>
                </a:lnSpc>
              </a:pPr>
              <a:r>
                <a:rPr lang="en-US" dirty="0">
                  <a:latin typeface="Tw Cen MT" panose="020B0602020104020603" pitchFamily="34" charset="0"/>
                </a:rPr>
                <a:t>Yes to either </a:t>
              </a:r>
              <a:r>
                <a:rPr lang="en-US" i="1" dirty="0">
                  <a:latin typeface="Tw Cen MT" panose="020B0602020104020603" pitchFamily="34" charset="0"/>
                </a:rPr>
                <a:t>AND </a:t>
              </a:r>
              <a:r>
                <a:rPr lang="en-US" dirty="0">
                  <a:latin typeface="Tw Cen MT" panose="020B0602020104020603" pitchFamily="34" charset="0"/>
                </a:rPr>
                <a:t>follow-up</a:t>
              </a:r>
              <a:r>
                <a:rPr lang="en-US" baseline="30000" dirty="0">
                  <a:latin typeface="Tw Cen MT" panose="020B0602020104020603" pitchFamily="34" charset="0"/>
                </a:rPr>
                <a:t>¶</a:t>
              </a:r>
              <a:r>
                <a:rPr lang="en-US" dirty="0">
                  <a:latin typeface="Tw Cen MT" panose="020B0602020104020603" pitchFamily="34" charset="0"/>
                </a:rPr>
                <a:t> certain</a:t>
              </a:r>
            </a:p>
          </p:txBody>
        </p:sp>
        <p:sp>
          <p:nvSpPr>
            <p:cNvPr id="105" name="Rectangle 104">
              <a:extLst>
                <a:ext uri="{FF2B5EF4-FFF2-40B4-BE49-F238E27FC236}">
                  <a16:creationId xmlns:a16="http://schemas.microsoft.com/office/drawing/2014/main" id="{9E2FC63F-6DE6-5DC9-EB91-FA2C8F6D98B1}"/>
                </a:ext>
              </a:extLst>
            </p:cNvPr>
            <p:cNvSpPr/>
            <p:nvPr/>
          </p:nvSpPr>
          <p:spPr>
            <a:xfrm>
              <a:off x="8817261" y="6006981"/>
              <a:ext cx="1404077" cy="954107"/>
            </a:xfrm>
            <a:prstGeom prst="rect">
              <a:avLst/>
            </a:prstGeom>
            <a:noFill/>
            <a:ln w="25400">
              <a:solidFill>
                <a:schemeClr val="tx1"/>
              </a:solidFill>
            </a:ln>
          </p:spPr>
          <p:txBody>
            <a:bodyPr wrap="square" anchor="ctr" anchorCtr="0">
              <a:spAutoFit/>
            </a:bodyPr>
            <a:lstStyle/>
            <a:p>
              <a:pPr algn="ctr"/>
              <a:r>
                <a:rPr lang="en-US" sz="2400" b="1" dirty="0">
                  <a:latin typeface="Tw Cen MT" panose="020B0602020104020603" pitchFamily="34" charset="0"/>
                </a:rPr>
                <a:t>No treatment indicated </a:t>
              </a:r>
            </a:p>
            <a:p>
              <a:pPr algn="ctr"/>
              <a:r>
                <a:rPr lang="en-US" sz="1600" dirty="0">
                  <a:latin typeface="Tw Cen MT" panose="020B0602020104020603" pitchFamily="34" charset="0"/>
                </a:rPr>
                <a:t>with close serologic follow-up of infant q 2-3 months for 6 months</a:t>
              </a:r>
            </a:p>
          </p:txBody>
        </p:sp>
      </p:grpSp>
      <p:grpSp>
        <p:nvGrpSpPr>
          <p:cNvPr id="106" name="Group 105">
            <a:extLst>
              <a:ext uri="{FF2B5EF4-FFF2-40B4-BE49-F238E27FC236}">
                <a16:creationId xmlns:a16="http://schemas.microsoft.com/office/drawing/2014/main" id="{A5F8D7B2-6024-CDE0-2B19-F0F77B0F8FEC}"/>
              </a:ext>
            </a:extLst>
          </p:cNvPr>
          <p:cNvGrpSpPr/>
          <p:nvPr/>
        </p:nvGrpSpPr>
        <p:grpSpPr>
          <a:xfrm>
            <a:off x="77903" y="412796"/>
            <a:ext cx="4633207" cy="1900345"/>
            <a:chOff x="1172873" y="1721789"/>
            <a:chExt cx="3922057" cy="1916418"/>
          </a:xfrm>
        </p:grpSpPr>
        <p:pic>
          <p:nvPicPr>
            <p:cNvPr id="107" name="Picture 2" title="Infant Icon">
              <a:extLst>
                <a:ext uri="{FF2B5EF4-FFF2-40B4-BE49-F238E27FC236}">
                  <a16:creationId xmlns:a16="http://schemas.microsoft.com/office/drawing/2014/main" id="{9353CA80-DAC7-8194-3F4F-78B4FD10B03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904" t="26246" r="25750" b="51615"/>
            <a:stretch/>
          </p:blipFill>
          <p:spPr bwMode="auto">
            <a:xfrm>
              <a:off x="1287569" y="2049198"/>
              <a:ext cx="474736" cy="27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TextBox 107">
              <a:extLst>
                <a:ext uri="{FF2B5EF4-FFF2-40B4-BE49-F238E27FC236}">
                  <a16:creationId xmlns:a16="http://schemas.microsoft.com/office/drawing/2014/main" id="{1A835E35-EF27-C3C7-F421-24A63CF7FB68}"/>
                </a:ext>
              </a:extLst>
            </p:cNvPr>
            <p:cNvSpPr txBox="1"/>
            <p:nvPr/>
          </p:nvSpPr>
          <p:spPr>
            <a:xfrm>
              <a:off x="1172873" y="2598579"/>
              <a:ext cx="1085634" cy="990888"/>
            </a:xfrm>
            <a:prstGeom prst="rect">
              <a:avLst/>
            </a:prstGeom>
            <a:solidFill>
              <a:schemeClr val="tx1"/>
            </a:solidFill>
          </p:spPr>
          <p:txBody>
            <a:bodyPr wrap="square" rtlCol="0">
              <a:spAutoFit/>
            </a:bodyPr>
            <a:lstStyle/>
            <a:p>
              <a:pPr algn="ctr">
                <a:lnSpc>
                  <a:spcPct val="80000"/>
                </a:lnSpc>
              </a:pPr>
              <a:r>
                <a:rPr lang="en-US" b="1" dirty="0">
                  <a:solidFill>
                    <a:schemeClr val="bg1"/>
                  </a:solidFill>
                  <a:latin typeface="Tw Cen MT" panose="020B0602020104020603" pitchFamily="34" charset="0"/>
                </a:rPr>
                <a:t>Infant &amp;</a:t>
              </a:r>
            </a:p>
            <a:p>
              <a:pPr algn="ctr">
                <a:lnSpc>
                  <a:spcPct val="80000"/>
                </a:lnSpc>
              </a:pPr>
              <a:r>
                <a:rPr lang="en-US" b="1" dirty="0">
                  <a:solidFill>
                    <a:schemeClr val="bg1"/>
                  </a:solidFill>
                  <a:latin typeface="Tw Cen MT" panose="020B0602020104020603" pitchFamily="34" charset="0"/>
                </a:rPr>
                <a:t>Birthing Parent Criteria</a:t>
              </a:r>
            </a:p>
          </p:txBody>
        </p:sp>
        <p:cxnSp>
          <p:nvCxnSpPr>
            <p:cNvPr id="111" name="Straight Arrow Connector 110" title="arrow">
              <a:extLst>
                <a:ext uri="{FF2B5EF4-FFF2-40B4-BE49-F238E27FC236}">
                  <a16:creationId xmlns:a16="http://schemas.microsoft.com/office/drawing/2014/main" id="{7FE4F989-606B-CFA9-E0F7-4622DC917F72}"/>
                </a:ext>
              </a:extLst>
            </p:cNvPr>
            <p:cNvCxnSpPr>
              <a:cxnSpLocks/>
            </p:cNvCxnSpPr>
            <p:nvPr/>
          </p:nvCxnSpPr>
          <p:spPr>
            <a:xfrm>
              <a:off x="2177594" y="1721789"/>
              <a:ext cx="191727" cy="389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0" name="Infant Icon SC1" title="Infant Icon">
              <a:extLst>
                <a:ext uri="{FF2B5EF4-FFF2-40B4-BE49-F238E27FC236}">
                  <a16:creationId xmlns:a16="http://schemas.microsoft.com/office/drawing/2014/main" id="{BDC415EA-91A5-6E6B-0E06-58DBEDDAC96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4904" t="26246" r="25750" b="51615"/>
            <a:stretch/>
          </p:blipFill>
          <p:spPr bwMode="auto">
            <a:xfrm>
              <a:off x="3812922" y="1934307"/>
              <a:ext cx="365219" cy="21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 name="Picture 111">
              <a:extLst>
                <a:ext uri="{FF2B5EF4-FFF2-40B4-BE49-F238E27FC236}">
                  <a16:creationId xmlns:a16="http://schemas.microsoft.com/office/drawing/2014/main" id="{523BEC9B-82BF-C423-EA1F-AEAC93126B9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flipH="1">
              <a:off x="1868303" y="1969668"/>
              <a:ext cx="410278" cy="416311"/>
            </a:xfrm>
            <a:prstGeom prst="rect">
              <a:avLst/>
            </a:prstGeom>
          </p:spPr>
        </p:pic>
        <p:sp>
          <p:nvSpPr>
            <p:cNvPr id="109" name="SC 1 - Infant">
              <a:extLst>
                <a:ext uri="{FF2B5EF4-FFF2-40B4-BE49-F238E27FC236}">
                  <a16:creationId xmlns:a16="http://schemas.microsoft.com/office/drawing/2014/main" id="{893BE5EE-7D43-A8A4-7C43-5D26F3C77E38}"/>
                </a:ext>
              </a:extLst>
            </p:cNvPr>
            <p:cNvSpPr txBox="1"/>
            <p:nvPr/>
          </p:nvSpPr>
          <p:spPr>
            <a:xfrm>
              <a:off x="2398744" y="1838005"/>
              <a:ext cx="2696186" cy="1800202"/>
            </a:xfrm>
            <a:prstGeom prst="rect">
              <a:avLst/>
            </a:prstGeom>
            <a:solidFill>
              <a:srgbClr val="A50F79">
                <a:alpha val="20000"/>
              </a:srgbClr>
            </a:solidFill>
            <a:ln w="25400">
              <a:solidFill>
                <a:srgbClr val="A50F79"/>
              </a:solidFill>
            </a:ln>
          </p:spPr>
          <p:txBody>
            <a:bodyPr wrap="square" rtlCol="0">
              <a:spAutoFit/>
            </a:bodyPr>
            <a:lstStyle/>
            <a:p>
              <a:r>
                <a:rPr lang="en-US" sz="2000" b="1" dirty="0">
                  <a:latin typeface="Tw Cen MT" panose="020B0602020104020603" pitchFamily="34" charset="0"/>
                </a:rPr>
                <a:t>Infant Criteria:</a:t>
              </a:r>
            </a:p>
            <a:p>
              <a:pPr marL="171450" indent="-171450">
                <a:buFont typeface="Arial" panose="020B0604020202020204" pitchFamily="34" charset="0"/>
                <a:buChar char="•"/>
              </a:pPr>
              <a:r>
                <a:rPr lang="en-US" dirty="0">
                  <a:latin typeface="Tw Cen MT" panose="020B0602020104020603" pitchFamily="34" charset="0"/>
                </a:rPr>
                <a:t>CS findings on </a:t>
              </a:r>
              <a:r>
                <a:rPr lang="en-US" dirty="0" err="1">
                  <a:latin typeface="Tw Cen MT" panose="020B0602020104020603" pitchFamily="34" charset="0"/>
                </a:rPr>
                <a:t>phys</a:t>
              </a:r>
              <a:r>
                <a:rPr lang="en-US" dirty="0">
                  <a:latin typeface="Tw Cen MT" panose="020B0602020104020603" pitchFamily="34" charset="0"/>
                </a:rPr>
                <a:t> exam </a:t>
              </a:r>
            </a:p>
            <a:p>
              <a:pPr marL="171450" indent="-171450">
                <a:buFont typeface="Arial" panose="020B0604020202020204" pitchFamily="34" charset="0"/>
                <a:buChar char="•"/>
              </a:pPr>
              <a:r>
                <a:rPr lang="en-US" dirty="0">
                  <a:latin typeface="Tw Cen MT" panose="020B0602020104020603" pitchFamily="34" charset="0"/>
                </a:rPr>
                <a:t>titer ≥4-fold </a:t>
              </a:r>
              <a:r>
                <a:rPr lang="en-US" dirty="0">
                  <a:latin typeface="Arial" panose="020B0604020202020204" pitchFamily="34" charset="0"/>
                  <a:cs typeface="Arial" panose="020B0604020202020204" pitchFamily="34" charset="0"/>
                </a:rPr>
                <a:t>↑</a:t>
              </a:r>
              <a:r>
                <a:rPr lang="en-US" dirty="0">
                  <a:latin typeface="Tw Cen MT" panose="020B0602020104020603" pitchFamily="34" charset="0"/>
                </a:rPr>
                <a:t> vs birthing pt’s </a:t>
              </a:r>
            </a:p>
            <a:p>
              <a:pPr marL="171450" indent="-171450">
                <a:buFont typeface="Arial" panose="020B0604020202020204" pitchFamily="34" charset="0"/>
                <a:buChar char="•"/>
              </a:pPr>
              <a:r>
                <a:rPr lang="en-US" dirty="0">
                  <a:latin typeface="Tw Cen MT" panose="020B0602020104020603" pitchFamily="34" charset="0"/>
                </a:rPr>
                <a:t>+ darkfield or PCR- placenta, cord lesion, or body fluid</a:t>
              </a:r>
            </a:p>
            <a:p>
              <a:pPr marL="171450" indent="-171450">
                <a:buFont typeface="Arial" panose="020B0604020202020204" pitchFamily="34" charset="0"/>
                <a:buChar char="•"/>
              </a:pPr>
              <a:r>
                <a:rPr lang="en-US" dirty="0">
                  <a:latin typeface="Tw Cen MT" panose="020B0602020104020603" pitchFamily="34" charset="0"/>
                </a:rPr>
                <a:t>+ silver stain- placenta or cord</a:t>
              </a:r>
            </a:p>
          </p:txBody>
        </p:sp>
      </p:grpSp>
      <p:grpSp>
        <p:nvGrpSpPr>
          <p:cNvPr id="119" name="Group 118">
            <a:extLst>
              <a:ext uri="{FF2B5EF4-FFF2-40B4-BE49-F238E27FC236}">
                <a16:creationId xmlns:a16="http://schemas.microsoft.com/office/drawing/2014/main" id="{0F612A31-19A2-793D-854D-6FE29A2869B6}"/>
              </a:ext>
            </a:extLst>
          </p:cNvPr>
          <p:cNvGrpSpPr/>
          <p:nvPr/>
        </p:nvGrpSpPr>
        <p:grpSpPr>
          <a:xfrm>
            <a:off x="8183347" y="532418"/>
            <a:ext cx="3940436" cy="1648579"/>
            <a:chOff x="10114983" y="1849013"/>
            <a:chExt cx="3076528" cy="1204109"/>
          </a:xfrm>
        </p:grpSpPr>
        <p:sp>
          <p:nvSpPr>
            <p:cNvPr id="120" name="TextBox 119">
              <a:extLst>
                <a:ext uri="{FF2B5EF4-FFF2-40B4-BE49-F238E27FC236}">
                  <a16:creationId xmlns:a16="http://schemas.microsoft.com/office/drawing/2014/main" id="{763FC8E9-62AD-2826-9515-377C4861F334}"/>
                </a:ext>
              </a:extLst>
            </p:cNvPr>
            <p:cNvSpPr txBox="1"/>
            <p:nvPr/>
          </p:nvSpPr>
          <p:spPr>
            <a:xfrm>
              <a:off x="10114983" y="1931834"/>
              <a:ext cx="574116" cy="555812"/>
            </a:xfrm>
            <a:prstGeom prst="rect">
              <a:avLst/>
            </a:prstGeom>
            <a:noFill/>
          </p:spPr>
          <p:txBody>
            <a:bodyPr wrap="square" rtlCol="0">
              <a:spAutoFit/>
            </a:bodyPr>
            <a:lstStyle/>
            <a:p>
              <a:pPr marL="117475" algn="ctr">
                <a:lnSpc>
                  <a:spcPct val="80000"/>
                </a:lnSpc>
              </a:pPr>
              <a:r>
                <a:rPr lang="en-US" dirty="0">
                  <a:latin typeface="Tw Cen MT" panose="020B0602020104020603" pitchFamily="34" charset="0"/>
                </a:rPr>
                <a:t>No to all</a:t>
              </a:r>
            </a:p>
          </p:txBody>
        </p:sp>
        <p:grpSp>
          <p:nvGrpSpPr>
            <p:cNvPr id="121" name="Group 120">
              <a:extLst>
                <a:ext uri="{FF2B5EF4-FFF2-40B4-BE49-F238E27FC236}">
                  <a16:creationId xmlns:a16="http://schemas.microsoft.com/office/drawing/2014/main" id="{7DCF84AB-5FF0-FCFE-B62B-8AB433D0BB7D}"/>
                </a:ext>
              </a:extLst>
            </p:cNvPr>
            <p:cNvGrpSpPr/>
            <p:nvPr/>
          </p:nvGrpSpPr>
          <p:grpSpPr>
            <a:xfrm>
              <a:off x="10159243" y="1849013"/>
              <a:ext cx="3032268" cy="1204109"/>
              <a:chOff x="10159243" y="1849013"/>
              <a:chExt cx="3032268" cy="1204109"/>
            </a:xfrm>
          </p:grpSpPr>
          <p:sp>
            <p:nvSpPr>
              <p:cNvPr id="123" name="Right Brace 122" title="Flow bracket">
                <a:extLst>
                  <a:ext uri="{FF2B5EF4-FFF2-40B4-BE49-F238E27FC236}">
                    <a16:creationId xmlns:a16="http://schemas.microsoft.com/office/drawing/2014/main" id="{8FDF42CD-F0D2-C31E-08CC-A954929AF729}"/>
                  </a:ext>
                </a:extLst>
              </p:cNvPr>
              <p:cNvSpPr/>
              <p:nvPr/>
            </p:nvSpPr>
            <p:spPr>
              <a:xfrm>
                <a:off x="10159243" y="1873556"/>
                <a:ext cx="235978" cy="1179566"/>
              </a:xfrm>
              <a:prstGeom prst="rightBrace">
                <a:avLst>
                  <a:gd name="adj1" fmla="val 36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w Cen MT" panose="020B0602020104020603" pitchFamily="34" charset="0"/>
                </a:endParaRPr>
              </a:p>
            </p:txBody>
          </p:sp>
          <p:cxnSp>
            <p:nvCxnSpPr>
              <p:cNvPr id="124" name="Mother Criteria NA Arrow" title="flow arrow">
                <a:extLst>
                  <a:ext uri="{FF2B5EF4-FFF2-40B4-BE49-F238E27FC236}">
                    <a16:creationId xmlns:a16="http://schemas.microsoft.com/office/drawing/2014/main" id="{91AEA1A8-BD61-CBBA-6306-0DB26FD952E9}"/>
                  </a:ext>
                </a:extLst>
              </p:cNvPr>
              <p:cNvCxnSpPr>
                <a:cxnSpLocks/>
                <a:stCxn id="123" idx="1"/>
              </p:cNvCxnSpPr>
              <p:nvPr/>
            </p:nvCxnSpPr>
            <p:spPr>
              <a:xfrm>
                <a:off x="10395221" y="2463339"/>
                <a:ext cx="195528" cy="36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Mother Criteria 2">
                <a:extLst>
                  <a:ext uri="{FF2B5EF4-FFF2-40B4-BE49-F238E27FC236}">
                    <a16:creationId xmlns:a16="http://schemas.microsoft.com/office/drawing/2014/main" id="{EC649E10-BE29-43BC-51F3-B30A3FC39E49}"/>
                  </a:ext>
                </a:extLst>
              </p:cNvPr>
              <p:cNvSpPr/>
              <p:nvPr/>
            </p:nvSpPr>
            <p:spPr>
              <a:xfrm>
                <a:off x="10590749" y="1849013"/>
                <a:ext cx="2600762" cy="1191427"/>
              </a:xfrm>
              <a:prstGeom prst="rect">
                <a:avLst/>
              </a:prstGeom>
              <a:solidFill>
                <a:srgbClr val="18A3A5">
                  <a:alpha val="20000"/>
                </a:srgbClr>
              </a:solidFill>
              <a:ln w="25400">
                <a:solidFill>
                  <a:srgbClr val="18A3A5"/>
                </a:solidFill>
              </a:ln>
            </p:spPr>
            <p:txBody>
              <a:bodyPr wrap="square" anchor="t" anchorCtr="0">
                <a:spAutoFit/>
              </a:bodyPr>
              <a:lstStyle/>
              <a:p>
                <a:r>
                  <a:rPr lang="en-US" sz="2000" b="1" dirty="0" err="1">
                    <a:latin typeface="Tw Cen MT" panose="020B0602020104020603" pitchFamily="34" charset="0"/>
                  </a:rPr>
                  <a:t>Add’l</a:t>
                </a:r>
                <a:r>
                  <a:rPr lang="en-US" sz="2000" b="1" dirty="0">
                    <a:latin typeface="Tw Cen MT" panose="020B0602020104020603" pitchFamily="34" charset="0"/>
                  </a:rPr>
                  <a:t> Birthing Parent Criteria:</a:t>
                </a:r>
                <a:r>
                  <a:rPr lang="en-US" sz="2000" dirty="0">
                    <a:latin typeface="Tw Cen MT" panose="020B0602020104020603" pitchFamily="34" charset="0"/>
                  </a:rPr>
                  <a:t> </a:t>
                </a:r>
              </a:p>
              <a:p>
                <a:pPr marL="171450" indent="-171450">
                  <a:buFont typeface="Arial" panose="020B0604020202020204" pitchFamily="34" charset="0"/>
                  <a:buChar char="•"/>
                </a:pPr>
                <a:r>
                  <a:rPr lang="en-US" sz="1600" dirty="0">
                    <a:latin typeface="Tw Cen MT" panose="020B0602020104020603" pitchFamily="34" charset="0"/>
                  </a:rPr>
                  <a:t>Adequately </a:t>
                </a:r>
                <a:r>
                  <a:rPr lang="en-US" sz="1600" dirty="0" err="1">
                    <a:latin typeface="Tw Cen MT" panose="020B0602020104020603" pitchFamily="34" charset="0"/>
                  </a:rPr>
                  <a:t>txed</a:t>
                </a:r>
                <a:r>
                  <a:rPr lang="en-US" sz="1600" dirty="0">
                    <a:latin typeface="Tw Cen MT" panose="020B0602020104020603" pitchFamily="34" charset="0"/>
                  </a:rPr>
                  <a:t> w/ benzathine PCN G appropriate for stage,  initiated ≥30 d before delivery  </a:t>
                </a:r>
              </a:p>
              <a:p>
                <a:pPr algn="ctr"/>
                <a:r>
                  <a:rPr lang="en-US" sz="1600" i="1" dirty="0">
                    <a:latin typeface="Tw Cen MT" panose="020B0602020104020603" pitchFamily="34" charset="0"/>
                  </a:rPr>
                  <a:t>AND</a:t>
                </a:r>
              </a:p>
              <a:p>
                <a:pPr marL="171450" indent="-171450">
                  <a:buFont typeface="Arial" panose="020B0604020202020204" pitchFamily="34" charset="0"/>
                  <a:buChar char="•"/>
                </a:pPr>
                <a:r>
                  <a:rPr lang="en-US" sz="1600" dirty="0">
                    <a:latin typeface="Tw Cen MT" panose="020B0602020104020603" pitchFamily="34" charset="0"/>
                  </a:rPr>
                  <a:t>No concern for </a:t>
                </a:r>
                <a:r>
                  <a:rPr lang="en-US" sz="1600" dirty="0" err="1">
                    <a:latin typeface="Tw Cen MT" panose="020B0602020104020603" pitchFamily="34" charset="0"/>
                  </a:rPr>
                  <a:t>reinfxn</a:t>
                </a:r>
                <a:r>
                  <a:rPr lang="en-US" sz="1600" dirty="0">
                    <a:latin typeface="Tw Cen MT" panose="020B0602020104020603" pitchFamily="34" charset="0"/>
                  </a:rPr>
                  <a:t> or </a:t>
                </a:r>
                <a:r>
                  <a:rPr lang="en-US" sz="1600" dirty="0" err="1">
                    <a:latin typeface="Tw Cen MT" panose="020B0602020104020603" pitchFamily="34" charset="0"/>
                  </a:rPr>
                  <a:t>tx</a:t>
                </a:r>
                <a:r>
                  <a:rPr lang="en-US" sz="1600" dirty="0">
                    <a:latin typeface="Tw Cen MT" panose="020B0602020104020603" pitchFamily="34" charset="0"/>
                  </a:rPr>
                  <a:t> failure</a:t>
                </a:r>
              </a:p>
            </p:txBody>
          </p:sp>
        </p:grpSp>
        <p:pic>
          <p:nvPicPr>
            <p:cNvPr id="122" name="Picture 121">
              <a:extLst>
                <a:ext uri="{FF2B5EF4-FFF2-40B4-BE49-F238E27FC236}">
                  <a16:creationId xmlns:a16="http://schemas.microsoft.com/office/drawing/2014/main" id="{37694AF8-7564-BE5C-535B-A8758229029F}"/>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flipH="1">
              <a:off x="12887754" y="2070408"/>
              <a:ext cx="290721" cy="248325"/>
            </a:xfrm>
            <a:prstGeom prst="rect">
              <a:avLst/>
            </a:prstGeom>
          </p:spPr>
        </p:pic>
      </p:grpSp>
      <p:sp>
        <p:nvSpPr>
          <p:cNvPr id="127" name="TextBox 126">
            <a:extLst>
              <a:ext uri="{FF2B5EF4-FFF2-40B4-BE49-F238E27FC236}">
                <a16:creationId xmlns:a16="http://schemas.microsoft.com/office/drawing/2014/main" id="{A4C59DD5-DD83-D46B-9B8A-31A2107E8FE1}"/>
              </a:ext>
            </a:extLst>
          </p:cNvPr>
          <p:cNvSpPr txBox="1"/>
          <p:nvPr/>
        </p:nvSpPr>
        <p:spPr>
          <a:xfrm>
            <a:off x="92542" y="69945"/>
            <a:ext cx="12000141" cy="342851"/>
          </a:xfrm>
          <a:prstGeom prst="rect">
            <a:avLst/>
          </a:prstGeom>
          <a:solidFill>
            <a:schemeClr val="tx1"/>
          </a:solidFill>
        </p:spPr>
        <p:txBody>
          <a:bodyPr wrap="square" rtlCol="0">
            <a:spAutoFit/>
          </a:bodyPr>
          <a:lstStyle/>
          <a:p>
            <a:pPr algn="ctr">
              <a:lnSpc>
                <a:spcPct val="80000"/>
              </a:lnSpc>
            </a:pPr>
            <a:r>
              <a:rPr lang="en-US" sz="2000" b="1" dirty="0">
                <a:solidFill>
                  <a:srgbClr val="FFC000"/>
                </a:solidFill>
                <a:latin typeface="Tw Cen MT" panose="020B0602020104020603" pitchFamily="34" charset="0"/>
              </a:rPr>
              <a:t>ALL INFANTS &amp; BIRTHING PARENTS (e.g., mother): SERUM RPR OR VDRL TITER DRAWN AT DELIVERY </a:t>
            </a:r>
          </a:p>
        </p:txBody>
      </p:sp>
      <p:sp>
        <p:nvSpPr>
          <p:cNvPr id="163" name="Rectangle 162">
            <a:extLst>
              <a:ext uri="{FF2B5EF4-FFF2-40B4-BE49-F238E27FC236}">
                <a16:creationId xmlns:a16="http://schemas.microsoft.com/office/drawing/2014/main" id="{21C06BE9-3D5E-BE37-D3C0-1B69C8090FE6}"/>
              </a:ext>
            </a:extLst>
          </p:cNvPr>
          <p:cNvSpPr/>
          <p:nvPr/>
        </p:nvSpPr>
        <p:spPr>
          <a:xfrm>
            <a:off x="8397250" y="3371702"/>
            <a:ext cx="3740480" cy="1462596"/>
          </a:xfrm>
          <a:prstGeom prst="rect">
            <a:avLst/>
          </a:prstGeom>
          <a:solidFill>
            <a:srgbClr val="D1EDED"/>
          </a:solidFill>
          <a:ln w="28575">
            <a:solidFill>
              <a:srgbClr val="18A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b="1" dirty="0">
                <a:solidFill>
                  <a:schemeClr val="tx1"/>
                </a:solidFill>
                <a:latin typeface="Tw Cen MT" panose="020B0602020104020603" pitchFamily="34" charset="0"/>
              </a:rPr>
              <a:t>Review birthing parent titers &amp; stage:</a:t>
            </a:r>
            <a:endParaRPr lang="en-US" dirty="0">
              <a:solidFill>
                <a:schemeClr val="tx1"/>
              </a:solidFill>
              <a:latin typeface="Tw Cen MT" panose="020B0602020104020603" pitchFamily="34" charset="0"/>
            </a:endParaRPr>
          </a:p>
          <a:p>
            <a:pPr marL="171450" indent="-171450">
              <a:lnSpc>
                <a:spcPct val="80000"/>
              </a:lnSpc>
              <a:buFont typeface="Arial" panose="020B0604020202020204" pitchFamily="34" charset="0"/>
              <a:buChar char="•"/>
            </a:pPr>
            <a:r>
              <a:rPr lang="en-US" dirty="0">
                <a:solidFill>
                  <a:schemeClr val="tx1"/>
                </a:solidFill>
                <a:latin typeface="Tw Cen MT" panose="020B0602020104020603" pitchFamily="34" charset="0"/>
              </a:rPr>
              <a:t>≥4-fold </a:t>
            </a:r>
            <a:r>
              <a:rPr lang="en-US" dirty="0">
                <a:solidFill>
                  <a:schemeClr val="tx1"/>
                </a:solidFill>
                <a:latin typeface="Arial" panose="020B0604020202020204" pitchFamily="34" charset="0"/>
                <a:cs typeface="Arial" panose="020B0604020202020204" pitchFamily="34" charset="0"/>
              </a:rPr>
              <a:t>↓</a:t>
            </a:r>
            <a:r>
              <a:rPr lang="en-US" dirty="0">
                <a:solidFill>
                  <a:schemeClr val="tx1"/>
                </a:solidFill>
                <a:latin typeface="Tw Cen MT" panose="020B0602020104020603" pitchFamily="34" charset="0"/>
              </a:rPr>
              <a:t> in titer after </a:t>
            </a:r>
            <a:r>
              <a:rPr lang="en-US" dirty="0" err="1">
                <a:solidFill>
                  <a:schemeClr val="tx1"/>
                </a:solidFill>
                <a:latin typeface="Tw Cen MT" panose="020B0602020104020603" pitchFamily="34" charset="0"/>
              </a:rPr>
              <a:t>tx</a:t>
            </a:r>
            <a:r>
              <a:rPr lang="en-US" dirty="0">
                <a:solidFill>
                  <a:schemeClr val="tx1"/>
                </a:solidFill>
                <a:latin typeface="Tw Cen MT" panose="020B0602020104020603" pitchFamily="34" charset="0"/>
              </a:rPr>
              <a:t> for </a:t>
            </a:r>
            <a:r>
              <a:rPr lang="en-US" u="sng" dirty="0">
                <a:solidFill>
                  <a:schemeClr val="tx1"/>
                </a:solidFill>
                <a:latin typeface="Tw Cen MT" panose="020B0602020104020603" pitchFamily="34" charset="0"/>
              </a:rPr>
              <a:t>early</a:t>
            </a:r>
            <a:r>
              <a:rPr lang="en-US" dirty="0">
                <a:solidFill>
                  <a:schemeClr val="tx1"/>
                </a:solidFill>
                <a:latin typeface="Tw Cen MT" panose="020B0602020104020603" pitchFamily="34" charset="0"/>
              </a:rPr>
              <a:t> syphilis</a:t>
            </a:r>
          </a:p>
          <a:p>
            <a:pPr algn="ctr">
              <a:lnSpc>
                <a:spcPct val="80000"/>
              </a:lnSpc>
            </a:pPr>
            <a:r>
              <a:rPr lang="en-US" i="1" dirty="0">
                <a:solidFill>
                  <a:schemeClr val="tx1"/>
                </a:solidFill>
                <a:latin typeface="Tw Cen MT" panose="020B0602020104020603" pitchFamily="34" charset="0"/>
              </a:rPr>
              <a:t>OR</a:t>
            </a:r>
          </a:p>
          <a:p>
            <a:pPr marL="171450" indent="-171450">
              <a:lnSpc>
                <a:spcPct val="80000"/>
              </a:lnSpc>
              <a:buFont typeface="Arial" panose="020B0604020202020204" pitchFamily="34" charset="0"/>
              <a:buChar char="•"/>
            </a:pPr>
            <a:r>
              <a:rPr lang="en-US" dirty="0">
                <a:solidFill>
                  <a:schemeClr val="tx1"/>
                </a:solidFill>
                <a:latin typeface="Tw Cen MT" panose="020B0602020104020603" pitchFamily="34" charset="0"/>
              </a:rPr>
              <a:t>Stable titer for low-titer, latent syphilis (RPR &lt;1:4 or VDRL &lt;1:2)</a:t>
            </a:r>
            <a:endParaRPr lang="en-US" dirty="0">
              <a:solidFill>
                <a:schemeClr val="tx1"/>
              </a:solidFill>
            </a:endParaRPr>
          </a:p>
        </p:txBody>
      </p:sp>
      <p:cxnSp>
        <p:nvCxnSpPr>
          <p:cNvPr id="164" name="Straight Arrow Connector 163" title="Flow Arrow">
            <a:extLst>
              <a:ext uri="{FF2B5EF4-FFF2-40B4-BE49-F238E27FC236}">
                <a16:creationId xmlns:a16="http://schemas.microsoft.com/office/drawing/2014/main" id="{C7EFF63E-881C-17E7-6325-B05CAE9F69C2}"/>
              </a:ext>
            </a:extLst>
          </p:cNvPr>
          <p:cNvCxnSpPr>
            <a:cxnSpLocks/>
            <a:stCxn id="96" idx="2"/>
          </p:cNvCxnSpPr>
          <p:nvPr/>
        </p:nvCxnSpPr>
        <p:spPr>
          <a:xfrm>
            <a:off x="10476694" y="3154550"/>
            <a:ext cx="0" cy="222016"/>
          </a:xfrm>
          <a:prstGeom prst="straightConnector1">
            <a:avLst/>
          </a:prstGeom>
          <a:ln w="25400">
            <a:solidFill>
              <a:srgbClr val="18A3A5"/>
            </a:solidFill>
            <a:tailEnd type="arrow"/>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A7249B36-0FB3-5028-4EE7-703DBBAB7FCF}"/>
              </a:ext>
            </a:extLst>
          </p:cNvPr>
          <p:cNvGrpSpPr/>
          <p:nvPr/>
        </p:nvGrpSpPr>
        <p:grpSpPr>
          <a:xfrm>
            <a:off x="4604258" y="528037"/>
            <a:ext cx="3655026" cy="1791941"/>
            <a:chOff x="4633132" y="528037"/>
            <a:chExt cx="3677097" cy="1791941"/>
          </a:xfrm>
        </p:grpSpPr>
        <p:grpSp>
          <p:nvGrpSpPr>
            <p:cNvPr id="113" name="Group 112">
              <a:extLst>
                <a:ext uri="{FF2B5EF4-FFF2-40B4-BE49-F238E27FC236}">
                  <a16:creationId xmlns:a16="http://schemas.microsoft.com/office/drawing/2014/main" id="{DBB82E7E-38E0-BA5F-6C6D-E130B6D05F3F}"/>
                </a:ext>
              </a:extLst>
            </p:cNvPr>
            <p:cNvGrpSpPr/>
            <p:nvPr/>
          </p:nvGrpSpPr>
          <p:grpSpPr>
            <a:xfrm>
              <a:off x="4735115" y="528037"/>
              <a:ext cx="3575114" cy="1791941"/>
              <a:chOff x="5536666" y="1797589"/>
              <a:chExt cx="2924998" cy="1791941"/>
            </a:xfrm>
          </p:grpSpPr>
          <p:sp>
            <p:nvSpPr>
              <p:cNvPr id="115" name="Right Brace 114" title="flow bracket">
                <a:extLst>
                  <a:ext uri="{FF2B5EF4-FFF2-40B4-BE49-F238E27FC236}">
                    <a16:creationId xmlns:a16="http://schemas.microsoft.com/office/drawing/2014/main" id="{9242D4DD-9EA4-376F-D43C-E426778978CF}"/>
                  </a:ext>
                </a:extLst>
              </p:cNvPr>
              <p:cNvSpPr/>
              <p:nvPr/>
            </p:nvSpPr>
            <p:spPr>
              <a:xfrm>
                <a:off x="5536666" y="1797589"/>
                <a:ext cx="247281" cy="1791941"/>
              </a:xfrm>
              <a:prstGeom prst="rightBrace">
                <a:avLst>
                  <a:gd name="adj1" fmla="val 32333"/>
                  <a:gd name="adj2" fmla="val 4779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dirty="0">
                  <a:latin typeface="Tw Cen MT" panose="020B0602020104020603" pitchFamily="34" charset="0"/>
                </a:endParaRPr>
              </a:p>
            </p:txBody>
          </p:sp>
          <p:cxnSp>
            <p:nvCxnSpPr>
              <p:cNvPr id="116" name="Straight Arrow Connector 115" title="Flow Arrow">
                <a:extLst>
                  <a:ext uri="{FF2B5EF4-FFF2-40B4-BE49-F238E27FC236}">
                    <a16:creationId xmlns:a16="http://schemas.microsoft.com/office/drawing/2014/main" id="{AD9B8739-EB48-483D-431A-6DC15009C96B}"/>
                  </a:ext>
                </a:extLst>
              </p:cNvPr>
              <p:cNvCxnSpPr>
                <a:cxnSpLocks/>
              </p:cNvCxnSpPr>
              <p:nvPr/>
            </p:nvCxnSpPr>
            <p:spPr>
              <a:xfrm>
                <a:off x="5744863" y="2650375"/>
                <a:ext cx="205312" cy="2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Mother Criteria 1">
                <a:extLst>
                  <a:ext uri="{FF2B5EF4-FFF2-40B4-BE49-F238E27FC236}">
                    <a16:creationId xmlns:a16="http://schemas.microsoft.com/office/drawing/2014/main" id="{56EC66A5-6B16-073A-C17F-20EF19A37AC5}"/>
                  </a:ext>
                </a:extLst>
              </p:cNvPr>
              <p:cNvSpPr/>
              <p:nvPr/>
            </p:nvSpPr>
            <p:spPr>
              <a:xfrm>
                <a:off x="5950175" y="1822355"/>
                <a:ext cx="2511489" cy="1631216"/>
              </a:xfrm>
              <a:prstGeom prst="rect">
                <a:avLst/>
              </a:prstGeom>
              <a:solidFill>
                <a:srgbClr val="F47229">
                  <a:alpha val="20000"/>
                </a:srgbClr>
              </a:solidFill>
              <a:ln w="25400">
                <a:solidFill>
                  <a:srgbClr val="F47229"/>
                </a:solidFill>
              </a:ln>
            </p:spPr>
            <p:txBody>
              <a:bodyPr wrap="square">
                <a:spAutoFit/>
              </a:bodyPr>
              <a:lstStyle/>
              <a:p>
                <a:r>
                  <a:rPr lang="en-US" sz="2000" b="1" dirty="0">
                    <a:latin typeface="Tw Cen MT" panose="020B0602020104020603" pitchFamily="34" charset="0"/>
                  </a:rPr>
                  <a:t>Birthing Parent Criteria:</a:t>
                </a:r>
                <a:r>
                  <a:rPr lang="en-US" sz="2000" dirty="0">
                    <a:latin typeface="Tw Cen MT" panose="020B0602020104020603" pitchFamily="34" charset="0"/>
                  </a:rPr>
                  <a:t> </a:t>
                </a:r>
              </a:p>
              <a:p>
                <a:pPr marL="171450" indent="-171450">
                  <a:buFont typeface="Arial" panose="020B0604020202020204" pitchFamily="34" charset="0"/>
                  <a:buChar char="•"/>
                </a:pPr>
                <a:r>
                  <a:rPr lang="en-US" sz="1600" dirty="0">
                    <a:latin typeface="Tw Cen MT" panose="020B0602020104020603" pitchFamily="34" charset="0"/>
                  </a:rPr>
                  <a:t>Inadequately/not </a:t>
                </a:r>
                <a:r>
                  <a:rPr lang="en-US" sz="1600" dirty="0" err="1">
                    <a:latin typeface="Tw Cen MT" panose="020B0602020104020603" pitchFamily="34" charset="0"/>
                  </a:rPr>
                  <a:t>txed</a:t>
                </a:r>
                <a:r>
                  <a:rPr lang="en-US" sz="1600" baseline="30000" dirty="0">
                    <a:latin typeface="Tw Cen MT" panose="020B0602020104020603" pitchFamily="34" charset="0"/>
                  </a:rPr>
                  <a:t>§</a:t>
                </a:r>
                <a:r>
                  <a:rPr lang="en-US" sz="1600" dirty="0">
                    <a:latin typeface="Tw Cen MT" panose="020B0602020104020603" pitchFamily="34" charset="0"/>
                  </a:rPr>
                  <a:t> </a:t>
                </a:r>
              </a:p>
              <a:p>
                <a:pPr marL="171450" indent="-171450">
                  <a:buFont typeface="Arial" panose="020B0604020202020204" pitchFamily="34" charset="0"/>
                  <a:buChar char="•"/>
                </a:pPr>
                <a:r>
                  <a:rPr lang="en-US" sz="1600" dirty="0">
                    <a:latin typeface="Tw Cen MT" panose="020B0602020104020603" pitchFamily="34" charset="0"/>
                  </a:rPr>
                  <a:t>Tx undocumented</a:t>
                </a:r>
              </a:p>
              <a:p>
                <a:pPr marL="171450" indent="-171450">
                  <a:buFont typeface="Arial" panose="020B0604020202020204" pitchFamily="34" charset="0"/>
                  <a:buChar char="•"/>
                </a:pPr>
                <a:r>
                  <a:rPr lang="en-US" sz="1600" dirty="0" err="1">
                    <a:latin typeface="Tw Cen MT" panose="020B0602020104020603" pitchFamily="34" charset="0"/>
                  </a:rPr>
                  <a:t>Txed</a:t>
                </a:r>
                <a:r>
                  <a:rPr lang="en-US" sz="1600" dirty="0">
                    <a:latin typeface="Tw Cen MT" panose="020B0602020104020603" pitchFamily="34" charset="0"/>
                  </a:rPr>
                  <a:t> with non-benzathine PCN G</a:t>
                </a:r>
              </a:p>
              <a:p>
                <a:pPr marL="171450" indent="-171450">
                  <a:buFont typeface="Arial" panose="020B0604020202020204" pitchFamily="34" charset="0"/>
                  <a:buChar char="•"/>
                </a:pPr>
                <a:r>
                  <a:rPr lang="en-US" sz="1600" dirty="0">
                    <a:latin typeface="Tw Cen MT" panose="020B0602020104020603" pitchFamily="34" charset="0"/>
                  </a:rPr>
                  <a:t>Initiated </a:t>
                </a:r>
                <a:r>
                  <a:rPr lang="en-US" sz="1600" dirty="0" err="1">
                    <a:latin typeface="Tw Cen MT" panose="020B0602020104020603" pitchFamily="34" charset="0"/>
                  </a:rPr>
                  <a:t>tx</a:t>
                </a:r>
                <a:r>
                  <a:rPr lang="en-US" sz="1600" dirty="0">
                    <a:latin typeface="Tw Cen MT" panose="020B0602020104020603" pitchFamily="34" charset="0"/>
                  </a:rPr>
                  <a:t> &lt;30 days before delivery</a:t>
                </a:r>
              </a:p>
            </p:txBody>
          </p:sp>
        </p:grpSp>
        <p:pic>
          <p:nvPicPr>
            <p:cNvPr id="54" name="Picture 53">
              <a:extLst>
                <a:ext uri="{FF2B5EF4-FFF2-40B4-BE49-F238E27FC236}">
                  <a16:creationId xmlns:a16="http://schemas.microsoft.com/office/drawing/2014/main" id="{AA856624-020A-EB87-81DE-5A36EB97844A}"/>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flipH="1">
              <a:off x="7874980" y="578619"/>
              <a:ext cx="372357" cy="339988"/>
            </a:xfrm>
            <a:prstGeom prst="rect">
              <a:avLst/>
            </a:prstGeom>
          </p:spPr>
        </p:pic>
        <p:sp>
          <p:nvSpPr>
            <p:cNvPr id="235" name="TextBox 234">
              <a:extLst>
                <a:ext uri="{FF2B5EF4-FFF2-40B4-BE49-F238E27FC236}">
                  <a16:creationId xmlns:a16="http://schemas.microsoft.com/office/drawing/2014/main" id="{B0547E8C-E04D-A220-9221-AC59557E7475}"/>
                </a:ext>
              </a:extLst>
            </p:cNvPr>
            <p:cNvSpPr txBox="1"/>
            <p:nvPr/>
          </p:nvSpPr>
          <p:spPr>
            <a:xfrm>
              <a:off x="4633132" y="597493"/>
              <a:ext cx="735331" cy="760978"/>
            </a:xfrm>
            <a:prstGeom prst="rect">
              <a:avLst/>
            </a:prstGeom>
            <a:noFill/>
          </p:spPr>
          <p:txBody>
            <a:bodyPr wrap="square" rtlCol="0">
              <a:spAutoFit/>
            </a:bodyPr>
            <a:lstStyle/>
            <a:p>
              <a:pPr marL="117475" algn="ctr">
                <a:lnSpc>
                  <a:spcPct val="80000"/>
                </a:lnSpc>
              </a:pPr>
              <a:r>
                <a:rPr lang="en-US" dirty="0">
                  <a:latin typeface="Tw Cen MT" panose="020B0602020104020603" pitchFamily="34" charset="0"/>
                </a:rPr>
                <a:t>No to all</a:t>
              </a:r>
            </a:p>
          </p:txBody>
        </p:sp>
      </p:grpSp>
    </p:spTree>
    <p:extLst>
      <p:ext uri="{BB962C8B-B14F-4D97-AF65-F5344CB8AC3E}">
        <p14:creationId xmlns:p14="http://schemas.microsoft.com/office/powerpoint/2010/main" val="21741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9"/>
                                        </p:tgtEl>
                                        <p:attrNameLst>
                                          <p:attrName>style.visibility</p:attrName>
                                        </p:attrNameLst>
                                      </p:cBhvr>
                                      <p:to>
                                        <p:strVal val="visible"/>
                                      </p:to>
                                    </p:set>
                                    <p:animEffect transition="in" filter="fade">
                                      <p:cBhvr>
                                        <p:cTn id="17" dur="500"/>
                                        <p:tgtEl>
                                          <p:spTgt spid="2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500"/>
                                        <p:tgtEl>
                                          <p:spTgt spid="1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4"/>
                                        </p:tgtEl>
                                        <p:attrNameLst>
                                          <p:attrName>style.visibility</p:attrName>
                                        </p:attrNameLst>
                                      </p:cBhvr>
                                      <p:to>
                                        <p:strVal val="visible"/>
                                      </p:to>
                                    </p:set>
                                    <p:animEffect transition="in" filter="fade">
                                      <p:cBhvr>
                                        <p:cTn id="47" dur="500"/>
                                        <p:tgtEl>
                                          <p:spTgt spid="16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3"/>
                                        </p:tgtEl>
                                        <p:attrNameLst>
                                          <p:attrName>style.visibility</p:attrName>
                                        </p:attrNameLst>
                                      </p:cBhvr>
                                      <p:to>
                                        <p:strVal val="visible"/>
                                      </p:to>
                                    </p:set>
                                    <p:animEffect transition="in" filter="fade">
                                      <p:cBhvr>
                                        <p:cTn id="55" dur="500"/>
                                        <p:tgtEl>
                                          <p:spTgt spid="1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D577-529B-9363-847E-964A0D6F4F2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7186A2B-B453-2080-EEEF-509F22591B89}"/>
              </a:ext>
            </a:extLst>
          </p:cNvPr>
          <p:cNvSpPr>
            <a:spLocks noGrp="1"/>
          </p:cNvSpPr>
          <p:nvPr>
            <p:ph idx="1"/>
          </p:nvPr>
        </p:nvSpPr>
        <p:spPr/>
        <p:txBody>
          <a:bodyPr/>
          <a:lstStyle/>
          <a:p>
            <a:r>
              <a:rPr lang="en-US" dirty="0"/>
              <a:t>Understand how congenital syphilis (CS) epidemiology in the United States has changed over the previous 10 years</a:t>
            </a:r>
          </a:p>
          <a:p>
            <a:r>
              <a:rPr lang="en-US" dirty="0"/>
              <a:t>Recognize common manifestations of CS</a:t>
            </a:r>
          </a:p>
          <a:p>
            <a:r>
              <a:rPr lang="en-US" dirty="0"/>
              <a:t>Interpret CDC recommendations for CS testing and treatment based on infant and birthing parent labs and exam at the time of delivery</a:t>
            </a:r>
          </a:p>
          <a:p>
            <a:r>
              <a:rPr lang="en-US" dirty="0"/>
              <a:t>Apply current CDC syphilis screening guidelines to pregnant people in New Mexico</a:t>
            </a:r>
          </a:p>
        </p:txBody>
      </p:sp>
      <p:pic>
        <p:nvPicPr>
          <p:cNvPr id="4" name="Picture 3">
            <a:extLst>
              <a:ext uri="{FF2B5EF4-FFF2-40B4-BE49-F238E27FC236}">
                <a16:creationId xmlns:a16="http://schemas.microsoft.com/office/drawing/2014/main" id="{3BAFB2DA-05D1-7481-F954-834C3C3C536C}"/>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2CF822D6-B4EA-BDCC-2E04-DF13A1FB8C01}"/>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834128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Box 272">
            <a:extLst>
              <a:ext uri="{FF2B5EF4-FFF2-40B4-BE49-F238E27FC236}">
                <a16:creationId xmlns:a16="http://schemas.microsoft.com/office/drawing/2014/main" id="{16919F2E-8351-E60F-FB94-90112E642FBC}"/>
              </a:ext>
            </a:extLst>
          </p:cNvPr>
          <p:cNvSpPr txBox="1"/>
          <p:nvPr/>
        </p:nvSpPr>
        <p:spPr>
          <a:xfrm>
            <a:off x="514300" y="1121224"/>
            <a:ext cx="1677663" cy="646331"/>
          </a:xfrm>
          <a:prstGeom prst="rect">
            <a:avLst/>
          </a:prstGeom>
          <a:solidFill>
            <a:schemeClr val="bg1"/>
          </a:solidFill>
        </p:spPr>
        <p:txBody>
          <a:bodyPr wrap="square" rtlCol="0">
            <a:spAutoFit/>
          </a:bodyPr>
          <a:lstStyle/>
          <a:p>
            <a:pPr algn="ctr"/>
            <a:r>
              <a:rPr lang="en-US" b="1" dirty="0">
                <a:solidFill>
                  <a:schemeClr val="bg1"/>
                </a:solidFill>
                <a:latin typeface="Tw Cen MT" panose="020B0602020104020603" pitchFamily="34" charset="0"/>
              </a:rPr>
              <a:t>Infant</a:t>
            </a:r>
          </a:p>
          <a:p>
            <a:pPr algn="ctr"/>
            <a:r>
              <a:rPr lang="en-US" b="1" dirty="0">
                <a:solidFill>
                  <a:schemeClr val="bg1"/>
                </a:solidFill>
                <a:latin typeface="Tw Cen MT" panose="020B0602020104020603" pitchFamily="34" charset="0"/>
              </a:rPr>
              <a:t>Treatment</a:t>
            </a:r>
          </a:p>
        </p:txBody>
      </p:sp>
      <p:sp>
        <p:nvSpPr>
          <p:cNvPr id="222" name="TextBox 221">
            <a:extLst>
              <a:ext uri="{FF2B5EF4-FFF2-40B4-BE49-F238E27FC236}">
                <a16:creationId xmlns:a16="http://schemas.microsoft.com/office/drawing/2014/main" id="{9C5CA23D-610C-3603-C4D5-1EC5D56B6C51}"/>
              </a:ext>
            </a:extLst>
          </p:cNvPr>
          <p:cNvSpPr txBox="1"/>
          <p:nvPr/>
        </p:nvSpPr>
        <p:spPr>
          <a:xfrm>
            <a:off x="468932" y="6132796"/>
            <a:ext cx="1677663" cy="646331"/>
          </a:xfrm>
          <a:prstGeom prst="rect">
            <a:avLst/>
          </a:prstGeom>
          <a:solidFill>
            <a:schemeClr val="bg1"/>
          </a:solidFill>
        </p:spPr>
        <p:txBody>
          <a:bodyPr wrap="square" rtlCol="0">
            <a:spAutoFit/>
          </a:bodyPr>
          <a:lstStyle/>
          <a:p>
            <a:pPr algn="ctr"/>
            <a:r>
              <a:rPr lang="en-US" b="1" dirty="0">
                <a:solidFill>
                  <a:schemeClr val="bg1"/>
                </a:solidFill>
                <a:latin typeface="Tw Cen MT" panose="020B0602020104020603" pitchFamily="34" charset="0"/>
              </a:rPr>
              <a:t>Infant</a:t>
            </a:r>
          </a:p>
          <a:p>
            <a:pPr algn="ctr"/>
            <a:r>
              <a:rPr lang="en-US" b="1" dirty="0">
                <a:solidFill>
                  <a:schemeClr val="bg1"/>
                </a:solidFill>
                <a:latin typeface="Tw Cen MT" panose="020B0602020104020603" pitchFamily="34" charset="0"/>
              </a:rPr>
              <a:t>Treatment</a:t>
            </a:r>
          </a:p>
        </p:txBody>
      </p:sp>
      <p:sp>
        <p:nvSpPr>
          <p:cNvPr id="67" name="Title 1">
            <a:extLst>
              <a:ext uri="{FF2B5EF4-FFF2-40B4-BE49-F238E27FC236}">
                <a16:creationId xmlns:a16="http://schemas.microsoft.com/office/drawing/2014/main" id="{57F31412-E089-DD26-9DD8-CCC2D7C07DC8}"/>
              </a:ext>
            </a:extLst>
          </p:cNvPr>
          <p:cNvSpPr txBox="1">
            <a:spLocks/>
          </p:cNvSpPr>
          <p:nvPr/>
        </p:nvSpPr>
        <p:spPr>
          <a:xfrm>
            <a:off x="0" y="32229"/>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erriweather" pitchFamily="2" charset="77"/>
                <a:ea typeface="+mj-ea"/>
                <a:cs typeface="+mj-cs"/>
              </a:defRPr>
            </a:lvl1pPr>
          </a:lstStyle>
          <a:p>
            <a:pPr algn="ctr"/>
            <a:endParaRPr lang="en-US" sz="3600" dirty="0"/>
          </a:p>
        </p:txBody>
      </p:sp>
      <p:grpSp>
        <p:nvGrpSpPr>
          <p:cNvPr id="68" name="Group 67">
            <a:extLst>
              <a:ext uri="{FF2B5EF4-FFF2-40B4-BE49-F238E27FC236}">
                <a16:creationId xmlns:a16="http://schemas.microsoft.com/office/drawing/2014/main" id="{2F12E786-B934-5FB9-5B5C-72AF8714DA96}"/>
              </a:ext>
            </a:extLst>
          </p:cNvPr>
          <p:cNvGrpSpPr/>
          <p:nvPr/>
        </p:nvGrpSpPr>
        <p:grpSpPr>
          <a:xfrm>
            <a:off x="70952" y="2329802"/>
            <a:ext cx="5544035" cy="4449325"/>
            <a:chOff x="1161079" y="3639077"/>
            <a:chExt cx="5544035" cy="4449325"/>
          </a:xfrm>
        </p:grpSpPr>
        <p:pic>
          <p:nvPicPr>
            <p:cNvPr id="69" name="Evaluation Icon" title="Evaluation Icon">
              <a:extLst>
                <a:ext uri="{FF2B5EF4-FFF2-40B4-BE49-F238E27FC236}">
                  <a16:creationId xmlns:a16="http://schemas.microsoft.com/office/drawing/2014/main" id="{0A14437A-ED92-B12C-B9B7-2F58143A053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804" t="22259" r="27777" b="38361"/>
            <a:stretch/>
          </p:blipFill>
          <p:spPr bwMode="auto">
            <a:xfrm>
              <a:off x="1400199" y="4481361"/>
              <a:ext cx="852756" cy="87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a:extLst>
                <a:ext uri="{FF2B5EF4-FFF2-40B4-BE49-F238E27FC236}">
                  <a16:creationId xmlns:a16="http://schemas.microsoft.com/office/drawing/2014/main" id="{3CACF7B7-2977-631D-8325-E14398587D7A}"/>
                </a:ext>
              </a:extLst>
            </p:cNvPr>
            <p:cNvSpPr txBox="1"/>
            <p:nvPr/>
          </p:nvSpPr>
          <p:spPr>
            <a:xfrm>
              <a:off x="1163647" y="5443361"/>
              <a:ext cx="1311854" cy="539378"/>
            </a:xfrm>
            <a:prstGeom prst="rect">
              <a:avLst/>
            </a:prstGeom>
            <a:solidFill>
              <a:schemeClr val="tx1"/>
            </a:solidFill>
          </p:spPr>
          <p:txBody>
            <a:bodyPr wrap="square" rtlCol="0">
              <a:spAutoFit/>
            </a:bodyPr>
            <a:lstStyle/>
            <a:p>
              <a:pPr algn="ctr">
                <a:lnSpc>
                  <a:spcPct val="80000"/>
                </a:lnSpc>
              </a:pPr>
              <a:r>
                <a:rPr lang="en-US" b="1" dirty="0">
                  <a:solidFill>
                    <a:schemeClr val="bg1"/>
                  </a:solidFill>
                  <a:latin typeface="Tw Cen MT" panose="020B0602020104020603" pitchFamily="34" charset="0"/>
                </a:rPr>
                <a:t>Infant</a:t>
              </a:r>
            </a:p>
            <a:p>
              <a:pPr algn="ctr">
                <a:lnSpc>
                  <a:spcPct val="80000"/>
                </a:lnSpc>
              </a:pPr>
              <a:r>
                <a:rPr lang="en-US" b="1" dirty="0">
                  <a:solidFill>
                    <a:schemeClr val="bg1"/>
                  </a:solidFill>
                  <a:latin typeface="Tw Cen MT" panose="020B0602020104020603" pitchFamily="34" charset="0"/>
                </a:rPr>
                <a:t>Evaluation</a:t>
              </a:r>
            </a:p>
          </p:txBody>
        </p:sp>
        <p:grpSp>
          <p:nvGrpSpPr>
            <p:cNvPr id="71" name="Group 70">
              <a:extLst>
                <a:ext uri="{FF2B5EF4-FFF2-40B4-BE49-F238E27FC236}">
                  <a16:creationId xmlns:a16="http://schemas.microsoft.com/office/drawing/2014/main" id="{AF2924A1-5662-98DE-CB17-759EAB6AA267}"/>
                </a:ext>
              </a:extLst>
            </p:cNvPr>
            <p:cNvGrpSpPr/>
            <p:nvPr/>
          </p:nvGrpSpPr>
          <p:grpSpPr>
            <a:xfrm>
              <a:off x="1161079" y="6557138"/>
              <a:ext cx="1314194" cy="1508198"/>
              <a:chOff x="-46239" y="5781995"/>
              <a:chExt cx="1273105" cy="1574098"/>
            </a:xfrm>
          </p:grpSpPr>
          <p:pic>
            <p:nvPicPr>
              <p:cNvPr id="78" name="Treatment Icon" title="Treatment Icon">
                <a:extLst>
                  <a:ext uri="{FF2B5EF4-FFF2-40B4-BE49-F238E27FC236}">
                    <a16:creationId xmlns:a16="http://schemas.microsoft.com/office/drawing/2014/main" id="{B7E23D1E-B46A-6817-C633-7A02D912E39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804" t="22259" r="27777" b="38361"/>
              <a:stretch/>
            </p:blipFill>
            <p:spPr bwMode="auto">
              <a:xfrm>
                <a:off x="177269" y="5781995"/>
                <a:ext cx="82609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a:extLst>
                  <a:ext uri="{FF2B5EF4-FFF2-40B4-BE49-F238E27FC236}">
                    <a16:creationId xmlns:a16="http://schemas.microsoft.com/office/drawing/2014/main" id="{D754A5A6-79AC-3C00-F280-B3FD730E6AEF}"/>
                  </a:ext>
                </a:extLst>
              </p:cNvPr>
              <p:cNvSpPr txBox="1"/>
              <p:nvPr/>
            </p:nvSpPr>
            <p:spPr>
              <a:xfrm>
                <a:off x="-46239" y="6793147"/>
                <a:ext cx="1273105" cy="562946"/>
              </a:xfrm>
              <a:prstGeom prst="rect">
                <a:avLst/>
              </a:prstGeom>
              <a:solidFill>
                <a:schemeClr val="tx1"/>
              </a:solidFill>
            </p:spPr>
            <p:txBody>
              <a:bodyPr wrap="square" rtlCol="0">
                <a:spAutoFit/>
              </a:bodyPr>
              <a:lstStyle/>
              <a:p>
                <a:pPr algn="ctr">
                  <a:lnSpc>
                    <a:spcPct val="80000"/>
                  </a:lnSpc>
                </a:pPr>
                <a:r>
                  <a:rPr lang="en-US" b="1" dirty="0">
                    <a:solidFill>
                      <a:schemeClr val="bg1"/>
                    </a:solidFill>
                    <a:latin typeface="Tw Cen MT" panose="020B0602020104020603" pitchFamily="34" charset="0"/>
                  </a:rPr>
                  <a:t>Infant</a:t>
                </a:r>
              </a:p>
              <a:p>
                <a:pPr algn="ctr">
                  <a:lnSpc>
                    <a:spcPct val="80000"/>
                  </a:lnSpc>
                </a:pPr>
                <a:r>
                  <a:rPr lang="en-US" b="1" dirty="0">
                    <a:solidFill>
                      <a:schemeClr val="bg1"/>
                    </a:solidFill>
                    <a:latin typeface="Tw Cen MT" panose="020B0602020104020603" pitchFamily="34" charset="0"/>
                  </a:rPr>
                  <a:t>Treatment</a:t>
                </a:r>
              </a:p>
            </p:txBody>
          </p:sp>
        </p:grpSp>
        <p:sp>
          <p:nvSpPr>
            <p:cNvPr id="72" name="S1 - Yes">
              <a:extLst>
                <a:ext uri="{FF2B5EF4-FFF2-40B4-BE49-F238E27FC236}">
                  <a16:creationId xmlns:a16="http://schemas.microsoft.com/office/drawing/2014/main" id="{370DE77F-8911-BC57-3139-3E50B881E759}"/>
                </a:ext>
              </a:extLst>
            </p:cNvPr>
            <p:cNvSpPr txBox="1"/>
            <p:nvPr/>
          </p:nvSpPr>
          <p:spPr>
            <a:xfrm>
              <a:off x="2623360" y="3771779"/>
              <a:ext cx="1188224" cy="317779"/>
            </a:xfrm>
            <a:prstGeom prst="rect">
              <a:avLst/>
            </a:prstGeom>
            <a:solidFill>
              <a:schemeClr val="bg1"/>
            </a:solidFill>
            <a:ln w="28575">
              <a:solidFill>
                <a:srgbClr val="A50F79"/>
              </a:solidFill>
            </a:ln>
          </p:spPr>
          <p:txBody>
            <a:bodyPr wrap="square" rtlCol="0" anchor="ctr">
              <a:spAutoFit/>
            </a:bodyPr>
            <a:lstStyle/>
            <a:p>
              <a:pPr algn="ctr">
                <a:lnSpc>
                  <a:spcPct val="80000"/>
                </a:lnSpc>
              </a:pPr>
              <a:r>
                <a:rPr lang="en-US" dirty="0">
                  <a:latin typeface="Tw Cen MT" panose="020B0602020104020603" pitchFamily="34" charset="0"/>
                </a:rPr>
                <a:t>Yes to any</a:t>
              </a:r>
            </a:p>
          </p:txBody>
        </p:sp>
        <p:cxnSp>
          <p:nvCxnSpPr>
            <p:cNvPr id="73" name="Straight Arrow Connector 72" title="Flow Arrow">
              <a:extLst>
                <a:ext uri="{FF2B5EF4-FFF2-40B4-BE49-F238E27FC236}">
                  <a16:creationId xmlns:a16="http://schemas.microsoft.com/office/drawing/2014/main" id="{AA67F45C-8274-794B-0A8E-7A21585C5891}"/>
                </a:ext>
              </a:extLst>
            </p:cNvPr>
            <p:cNvCxnSpPr>
              <a:cxnSpLocks/>
              <a:endCxn id="75" idx="0"/>
            </p:cNvCxnSpPr>
            <p:nvPr/>
          </p:nvCxnSpPr>
          <p:spPr>
            <a:xfrm flipH="1">
              <a:off x="4031875" y="3639077"/>
              <a:ext cx="11767" cy="824748"/>
            </a:xfrm>
            <a:prstGeom prst="straightConnector1">
              <a:avLst/>
            </a:prstGeom>
            <a:ln w="25400">
              <a:solidFill>
                <a:srgbClr val="A50F79"/>
              </a:solidFill>
              <a:tailEnd type="arrow"/>
            </a:ln>
          </p:spPr>
          <p:style>
            <a:lnRef idx="1">
              <a:schemeClr val="accent1"/>
            </a:lnRef>
            <a:fillRef idx="0">
              <a:schemeClr val="accent1"/>
            </a:fillRef>
            <a:effectRef idx="0">
              <a:schemeClr val="accent1"/>
            </a:effectRef>
            <a:fontRef idx="minor">
              <a:schemeClr val="tx1"/>
            </a:fontRef>
          </p:style>
        </p:cxnSp>
        <p:sp>
          <p:nvSpPr>
            <p:cNvPr id="74" name="Scenerio 1">
              <a:extLst>
                <a:ext uri="{FF2B5EF4-FFF2-40B4-BE49-F238E27FC236}">
                  <a16:creationId xmlns:a16="http://schemas.microsoft.com/office/drawing/2014/main" id="{3BDEAFBC-18C0-56EB-D7DB-BA172E3EED19}"/>
                </a:ext>
              </a:extLst>
            </p:cNvPr>
            <p:cNvSpPr txBox="1"/>
            <p:nvPr/>
          </p:nvSpPr>
          <p:spPr>
            <a:xfrm>
              <a:off x="4049911" y="3646068"/>
              <a:ext cx="1930184" cy="835293"/>
            </a:xfrm>
            <a:prstGeom prst="rect">
              <a:avLst/>
            </a:prstGeom>
            <a:noFill/>
          </p:spPr>
          <p:txBody>
            <a:bodyPr wrap="square" rtlCol="0">
              <a:spAutoFit/>
            </a:bodyPr>
            <a:lstStyle/>
            <a:p>
              <a:pPr algn="ctr">
                <a:lnSpc>
                  <a:spcPct val="80000"/>
                </a:lnSpc>
              </a:pPr>
              <a:r>
                <a:rPr lang="en-US" sz="2000" b="1" i="1" dirty="0">
                  <a:solidFill>
                    <a:srgbClr val="A50F79"/>
                  </a:solidFill>
                  <a:latin typeface="Tw Cen MT" panose="020B0602020104020603" pitchFamily="34" charset="0"/>
                </a:rPr>
                <a:t>Scenario 1: Proven or highly probable CS</a:t>
              </a:r>
            </a:p>
          </p:txBody>
        </p:sp>
        <p:sp>
          <p:nvSpPr>
            <p:cNvPr id="75" name="SC1 - Evaluation">
              <a:extLst>
                <a:ext uri="{FF2B5EF4-FFF2-40B4-BE49-F238E27FC236}">
                  <a16:creationId xmlns:a16="http://schemas.microsoft.com/office/drawing/2014/main" id="{1B18EC2B-712E-30BE-DBA6-19D1D5A8A97C}"/>
                </a:ext>
              </a:extLst>
            </p:cNvPr>
            <p:cNvSpPr/>
            <p:nvPr/>
          </p:nvSpPr>
          <p:spPr>
            <a:xfrm>
              <a:off x="2654204" y="4463825"/>
              <a:ext cx="2755342" cy="1647374"/>
            </a:xfrm>
            <a:prstGeom prst="rect">
              <a:avLst/>
            </a:prstGeom>
            <a:solidFill>
              <a:srgbClr val="A50F79">
                <a:alpha val="20000"/>
              </a:srgbClr>
            </a:solidFill>
            <a:ln w="25400">
              <a:solidFill>
                <a:srgbClr val="A50F79"/>
              </a:solidFill>
            </a:ln>
          </p:spPr>
          <p:txBody>
            <a:bodyPr wrap="square">
              <a:spAutoFit/>
            </a:bodyPr>
            <a:lstStyle/>
            <a:p>
              <a:pPr marL="171450" indent="-171450">
                <a:lnSpc>
                  <a:spcPct val="80000"/>
                </a:lnSpc>
                <a:buFont typeface="Arial" panose="020B0604020202020204" pitchFamily="34" charset="0"/>
                <a:buChar char="•"/>
              </a:pPr>
              <a:r>
                <a:rPr lang="en-US" b="1" dirty="0">
                  <a:latin typeface="Tw Cen MT" panose="020B0602020104020603" pitchFamily="34" charset="0"/>
                </a:rPr>
                <a:t>CSF </a:t>
              </a:r>
              <a:r>
                <a:rPr lang="en-US" baseline="30000" dirty="0">
                  <a:latin typeface="Tw Cen MT" panose="020B0602020104020603" pitchFamily="34" charset="0"/>
                </a:rPr>
                <a:t>†</a:t>
              </a:r>
              <a:r>
                <a:rPr lang="en-US" dirty="0">
                  <a:latin typeface="Tw Cen MT" panose="020B0602020104020603" pitchFamily="34" charset="0"/>
                </a:rPr>
                <a:t> (VDRL, cell count, protein)</a:t>
              </a:r>
            </a:p>
            <a:p>
              <a:pPr marL="171450" indent="-171450">
                <a:lnSpc>
                  <a:spcPct val="80000"/>
                </a:lnSpc>
                <a:buFont typeface="Arial" panose="020B0604020202020204" pitchFamily="34" charset="0"/>
                <a:buChar char="•"/>
              </a:pPr>
              <a:r>
                <a:rPr lang="en-US" b="1" dirty="0">
                  <a:latin typeface="Tw Cen MT" panose="020B0602020104020603" pitchFamily="34" charset="0"/>
                </a:rPr>
                <a:t>CBC</a:t>
              </a:r>
              <a:r>
                <a:rPr lang="en-US" dirty="0">
                  <a:latin typeface="Tw Cen MT" panose="020B0602020104020603" pitchFamily="34" charset="0"/>
                </a:rPr>
                <a:t>, diff, platelet count</a:t>
              </a:r>
            </a:p>
            <a:p>
              <a:pPr marL="171450" indent="-171450">
                <a:lnSpc>
                  <a:spcPct val="80000"/>
                </a:lnSpc>
                <a:buFont typeface="Arial" panose="020B0604020202020204" pitchFamily="34" charset="0"/>
                <a:buChar char="•"/>
              </a:pPr>
              <a:r>
                <a:rPr lang="en-US" b="1" dirty="0">
                  <a:latin typeface="Tw Cen MT" panose="020B0602020104020603" pitchFamily="34" charset="0"/>
                </a:rPr>
                <a:t>Long-bone radiographs </a:t>
              </a:r>
            </a:p>
            <a:p>
              <a:pPr marL="171450" indent="-171450">
                <a:lnSpc>
                  <a:spcPct val="80000"/>
                </a:lnSpc>
                <a:buFont typeface="Arial" panose="020B0604020202020204" pitchFamily="34" charset="0"/>
                <a:buChar char="•"/>
              </a:pPr>
              <a:r>
                <a:rPr lang="en-US" b="1" dirty="0">
                  <a:latin typeface="Tw Cen MT" panose="020B0602020104020603" pitchFamily="34" charset="0"/>
                </a:rPr>
                <a:t>Tests as clinically indicated by signs on </a:t>
              </a:r>
              <a:r>
                <a:rPr lang="en-US" b="1" dirty="0" err="1">
                  <a:latin typeface="Tw Cen MT" panose="020B0602020104020603" pitchFamily="34" charset="0"/>
                </a:rPr>
                <a:t>phys</a:t>
              </a:r>
              <a:r>
                <a:rPr lang="en-US" b="1" dirty="0">
                  <a:latin typeface="Tw Cen MT" panose="020B0602020104020603" pitchFamily="34" charset="0"/>
                </a:rPr>
                <a:t> exam</a:t>
              </a:r>
              <a:endParaRPr lang="en-US" dirty="0">
                <a:latin typeface="Tw Cen MT" panose="020B0602020104020603" pitchFamily="34" charset="0"/>
              </a:endParaRPr>
            </a:p>
          </p:txBody>
        </p:sp>
        <p:cxnSp>
          <p:nvCxnSpPr>
            <p:cNvPr id="76" name="Straight Arrow Connector 75" title="Flow Arrow">
              <a:extLst>
                <a:ext uri="{FF2B5EF4-FFF2-40B4-BE49-F238E27FC236}">
                  <a16:creationId xmlns:a16="http://schemas.microsoft.com/office/drawing/2014/main" id="{92779FF3-6F42-CEA9-A920-078789C1A83F}"/>
                </a:ext>
              </a:extLst>
            </p:cNvPr>
            <p:cNvCxnSpPr>
              <a:cxnSpLocks/>
              <a:stCxn id="75" idx="2"/>
            </p:cNvCxnSpPr>
            <p:nvPr/>
          </p:nvCxnSpPr>
          <p:spPr>
            <a:xfrm>
              <a:off x="4031875" y="6111199"/>
              <a:ext cx="0" cy="699161"/>
            </a:xfrm>
            <a:prstGeom prst="straightConnector1">
              <a:avLst/>
            </a:prstGeom>
            <a:ln w="25400">
              <a:solidFill>
                <a:srgbClr val="A50F79"/>
              </a:solidFill>
              <a:tailEnd type="arrow"/>
            </a:ln>
          </p:spPr>
          <p:style>
            <a:lnRef idx="1">
              <a:schemeClr val="accent1"/>
            </a:lnRef>
            <a:fillRef idx="0">
              <a:schemeClr val="accent1"/>
            </a:fillRef>
            <a:effectRef idx="0">
              <a:schemeClr val="accent1"/>
            </a:effectRef>
            <a:fontRef idx="minor">
              <a:schemeClr val="tx1"/>
            </a:fontRef>
          </p:style>
        </p:cxnSp>
        <p:sp>
          <p:nvSpPr>
            <p:cNvPr id="77" name="SC1 - Treatment">
              <a:extLst>
                <a:ext uri="{FF2B5EF4-FFF2-40B4-BE49-F238E27FC236}">
                  <a16:creationId xmlns:a16="http://schemas.microsoft.com/office/drawing/2014/main" id="{1DF1ABA1-5810-095A-7562-9918E72860FF}"/>
                </a:ext>
              </a:extLst>
            </p:cNvPr>
            <p:cNvSpPr/>
            <p:nvPr/>
          </p:nvSpPr>
          <p:spPr>
            <a:xfrm>
              <a:off x="2663502" y="6810360"/>
              <a:ext cx="4041612" cy="1278042"/>
            </a:xfrm>
            <a:prstGeom prst="rect">
              <a:avLst/>
            </a:prstGeom>
            <a:solidFill>
              <a:schemeClr val="bg2"/>
            </a:solidFill>
            <a:ln w="25400">
              <a:solidFill>
                <a:schemeClr val="tx1"/>
              </a:solidFill>
            </a:ln>
          </p:spPr>
          <p:txBody>
            <a:bodyPr wrap="square">
              <a:spAutoFit/>
            </a:bodyPr>
            <a:lstStyle/>
            <a:p>
              <a:pPr algn="ctr">
                <a:lnSpc>
                  <a:spcPct val="80000"/>
                </a:lnSpc>
              </a:pPr>
              <a:r>
                <a:rPr lang="en-US" sz="2400" b="1" dirty="0">
                  <a:latin typeface="Tw Cen MT" panose="020B0602020104020603" pitchFamily="34" charset="0"/>
                </a:rPr>
                <a:t>Aqueous crystalline PCN G</a:t>
              </a:r>
              <a:r>
                <a:rPr lang="en-US" sz="2400" b="1" baseline="30000" dirty="0">
                  <a:latin typeface="Tw Cen MT" panose="020B0602020104020603" pitchFamily="34" charset="0"/>
                </a:rPr>
                <a:t>‡</a:t>
              </a:r>
              <a:r>
                <a:rPr lang="en-US" sz="2400" dirty="0">
                  <a:latin typeface="Tw Cen MT" panose="020B0602020104020603" pitchFamily="34" charset="0"/>
                </a:rPr>
                <a:t> </a:t>
              </a:r>
              <a:r>
                <a:rPr lang="en-US" dirty="0">
                  <a:latin typeface="Tw Cen MT" panose="020B0602020104020603" pitchFamily="34" charset="0"/>
                </a:rPr>
                <a:t>100,000–150,000 units/kg/day, admin as 50,000 units/kg/dose IV q12 </a:t>
              </a:r>
              <a:r>
                <a:rPr lang="en-US" dirty="0" err="1">
                  <a:latin typeface="Tw Cen MT" panose="020B0602020104020603" pitchFamily="34" charset="0"/>
                </a:rPr>
                <a:t>hrs</a:t>
              </a:r>
              <a:r>
                <a:rPr lang="en-US" dirty="0">
                  <a:latin typeface="Tw Cen MT" panose="020B0602020104020603" pitchFamily="34" charset="0"/>
                </a:rPr>
                <a:t> x first 7 days of life &amp; q8 </a:t>
              </a:r>
              <a:r>
                <a:rPr lang="en-US" dirty="0" err="1">
                  <a:latin typeface="Tw Cen MT" panose="020B0602020104020603" pitchFamily="34" charset="0"/>
                </a:rPr>
                <a:t>hrs</a:t>
              </a:r>
              <a:r>
                <a:rPr lang="en-US" dirty="0">
                  <a:latin typeface="Tw Cen MT" panose="020B0602020104020603" pitchFamily="34" charset="0"/>
                </a:rPr>
                <a:t> thereafter x 10 days total</a:t>
              </a:r>
              <a:endParaRPr lang="en-US" sz="1600" dirty="0">
                <a:latin typeface="Tw Cen MT" panose="020B0602020104020603" pitchFamily="34" charset="0"/>
              </a:endParaRPr>
            </a:p>
          </p:txBody>
        </p:sp>
      </p:grpSp>
      <p:grpSp>
        <p:nvGrpSpPr>
          <p:cNvPr id="80" name="Group 79">
            <a:extLst>
              <a:ext uri="{FF2B5EF4-FFF2-40B4-BE49-F238E27FC236}">
                <a16:creationId xmlns:a16="http://schemas.microsoft.com/office/drawing/2014/main" id="{E5069D2B-8D25-E616-43CA-224972E9B45E}"/>
              </a:ext>
            </a:extLst>
          </p:cNvPr>
          <p:cNvGrpSpPr/>
          <p:nvPr/>
        </p:nvGrpSpPr>
        <p:grpSpPr>
          <a:xfrm>
            <a:off x="5109187" y="2191152"/>
            <a:ext cx="3180151" cy="1722443"/>
            <a:chOff x="5220034" y="2731242"/>
            <a:chExt cx="3180151" cy="1722443"/>
          </a:xfrm>
        </p:grpSpPr>
        <p:sp>
          <p:nvSpPr>
            <p:cNvPr id="81" name="S2 - Yes">
              <a:extLst>
                <a:ext uri="{FF2B5EF4-FFF2-40B4-BE49-F238E27FC236}">
                  <a16:creationId xmlns:a16="http://schemas.microsoft.com/office/drawing/2014/main" id="{9C79E610-E26F-0D84-4F3E-214C5CF99E2E}"/>
                </a:ext>
              </a:extLst>
            </p:cNvPr>
            <p:cNvSpPr txBox="1"/>
            <p:nvPr/>
          </p:nvSpPr>
          <p:spPr>
            <a:xfrm>
              <a:off x="5348378" y="2894866"/>
              <a:ext cx="1316236" cy="400110"/>
            </a:xfrm>
            <a:prstGeom prst="rect">
              <a:avLst/>
            </a:prstGeom>
            <a:solidFill>
              <a:schemeClr val="bg1"/>
            </a:solidFill>
            <a:ln w="28575">
              <a:solidFill>
                <a:srgbClr val="F47229"/>
              </a:solidFill>
            </a:ln>
          </p:spPr>
          <p:txBody>
            <a:bodyPr wrap="square" rtlCol="0" anchor="ctr">
              <a:spAutoFit/>
            </a:bodyPr>
            <a:lstStyle/>
            <a:p>
              <a:pPr algn="ctr"/>
              <a:r>
                <a:rPr lang="en-US" sz="2000" dirty="0">
                  <a:latin typeface="Tw Cen MT" panose="020B0602020104020603" pitchFamily="34" charset="0"/>
                </a:rPr>
                <a:t>Yes</a:t>
              </a:r>
              <a:r>
                <a:rPr lang="en-US" dirty="0">
                  <a:latin typeface="Tw Cen MT" panose="020B0602020104020603" pitchFamily="34" charset="0"/>
                </a:rPr>
                <a:t> to any</a:t>
              </a:r>
            </a:p>
          </p:txBody>
        </p:sp>
        <p:sp>
          <p:nvSpPr>
            <p:cNvPr id="82" name="Scenerio 2">
              <a:extLst>
                <a:ext uri="{FF2B5EF4-FFF2-40B4-BE49-F238E27FC236}">
                  <a16:creationId xmlns:a16="http://schemas.microsoft.com/office/drawing/2014/main" id="{577751A3-C6DF-08B2-A64E-604E80B7EDDF}"/>
                </a:ext>
              </a:extLst>
            </p:cNvPr>
            <p:cNvSpPr txBox="1"/>
            <p:nvPr/>
          </p:nvSpPr>
          <p:spPr>
            <a:xfrm>
              <a:off x="6891092" y="2740978"/>
              <a:ext cx="1389226" cy="707886"/>
            </a:xfrm>
            <a:prstGeom prst="rect">
              <a:avLst/>
            </a:prstGeom>
            <a:noFill/>
            <a:ln>
              <a:noFill/>
            </a:ln>
          </p:spPr>
          <p:txBody>
            <a:bodyPr wrap="none" rtlCol="0">
              <a:spAutoFit/>
            </a:bodyPr>
            <a:lstStyle/>
            <a:p>
              <a:pPr algn="ctr"/>
              <a:r>
                <a:rPr lang="en-US" sz="2000" b="1" i="1" dirty="0">
                  <a:solidFill>
                    <a:srgbClr val="F47229"/>
                  </a:solidFill>
                  <a:latin typeface="Tw Cen MT" panose="020B0602020104020603" pitchFamily="34" charset="0"/>
                </a:rPr>
                <a:t>Scenario 2: </a:t>
              </a:r>
            </a:p>
            <a:p>
              <a:r>
                <a:rPr lang="en-US" sz="2000" b="1" i="1" dirty="0">
                  <a:solidFill>
                    <a:srgbClr val="F47229"/>
                  </a:solidFill>
                  <a:latin typeface="Tw Cen MT" panose="020B0602020104020603" pitchFamily="34" charset="0"/>
                </a:rPr>
                <a:t>Possible CS</a:t>
              </a:r>
              <a:r>
                <a:rPr lang="en-US" sz="2000" baseline="30000" dirty="0">
                  <a:latin typeface="Tw Cen MT" panose="020B0602020104020603" pitchFamily="34" charset="0"/>
                </a:rPr>
                <a:t> </a:t>
              </a:r>
              <a:r>
                <a:rPr lang="en-US" sz="2000" baseline="30000" dirty="0">
                  <a:solidFill>
                    <a:schemeClr val="accent6"/>
                  </a:solidFill>
                  <a:latin typeface="Tw Cen MT" panose="020B0602020104020603" pitchFamily="34" charset="0"/>
                </a:rPr>
                <a:t>II</a:t>
              </a:r>
              <a:endParaRPr lang="en-US" sz="2000" b="1" i="1" dirty="0">
                <a:solidFill>
                  <a:schemeClr val="accent6"/>
                </a:solidFill>
                <a:latin typeface="Tw Cen MT" panose="020B0602020104020603" pitchFamily="34" charset="0"/>
              </a:endParaRPr>
            </a:p>
          </p:txBody>
        </p:sp>
        <p:cxnSp>
          <p:nvCxnSpPr>
            <p:cNvPr id="83" name="Straight Arrow Connector 82" title="Flow Arrow">
              <a:extLst>
                <a:ext uri="{FF2B5EF4-FFF2-40B4-BE49-F238E27FC236}">
                  <a16:creationId xmlns:a16="http://schemas.microsoft.com/office/drawing/2014/main" id="{A0A6732F-82CE-B24D-CC0C-452412A863DC}"/>
                </a:ext>
              </a:extLst>
            </p:cNvPr>
            <p:cNvCxnSpPr>
              <a:cxnSpLocks/>
              <a:endCxn id="84" idx="0"/>
            </p:cNvCxnSpPr>
            <p:nvPr/>
          </p:nvCxnSpPr>
          <p:spPr>
            <a:xfrm>
              <a:off x="6786102" y="2731242"/>
              <a:ext cx="24008" cy="799113"/>
            </a:xfrm>
            <a:prstGeom prst="straightConnector1">
              <a:avLst/>
            </a:prstGeom>
            <a:ln w="25400">
              <a:solidFill>
                <a:srgbClr val="F47229"/>
              </a:solidFill>
              <a:tailEnd type="arrow"/>
            </a:ln>
          </p:spPr>
          <p:style>
            <a:lnRef idx="1">
              <a:schemeClr val="accent1"/>
            </a:lnRef>
            <a:fillRef idx="0">
              <a:schemeClr val="accent1"/>
            </a:fillRef>
            <a:effectRef idx="0">
              <a:schemeClr val="accent1"/>
            </a:effectRef>
            <a:fontRef idx="minor">
              <a:schemeClr val="tx1"/>
            </a:fontRef>
          </p:style>
        </p:cxnSp>
        <p:sp>
          <p:nvSpPr>
            <p:cNvPr id="84" name="SC2 - Evaluation">
              <a:extLst>
                <a:ext uri="{FF2B5EF4-FFF2-40B4-BE49-F238E27FC236}">
                  <a16:creationId xmlns:a16="http://schemas.microsoft.com/office/drawing/2014/main" id="{013FAAEB-BFB8-426A-0180-0AB6879BDDE4}"/>
                </a:ext>
              </a:extLst>
            </p:cNvPr>
            <p:cNvSpPr/>
            <p:nvPr/>
          </p:nvSpPr>
          <p:spPr>
            <a:xfrm>
              <a:off x="5220034" y="3530355"/>
              <a:ext cx="3180151" cy="923330"/>
            </a:xfrm>
            <a:prstGeom prst="rect">
              <a:avLst/>
            </a:prstGeom>
            <a:solidFill>
              <a:srgbClr val="F47229">
                <a:alpha val="20000"/>
              </a:srgbClr>
            </a:solidFill>
            <a:ln w="25400">
              <a:solidFill>
                <a:srgbClr val="F47229"/>
              </a:solidFill>
            </a:ln>
          </p:spPr>
          <p:txBody>
            <a:bodyPr wrap="square" anchor="ctr" anchorCtr="0">
              <a:spAutoFit/>
            </a:bodyPr>
            <a:lstStyle/>
            <a:p>
              <a:pPr marL="171450" indent="-171450">
                <a:buFont typeface="Arial" panose="020B0604020202020204" pitchFamily="34" charset="0"/>
                <a:buChar char="•"/>
              </a:pPr>
              <a:r>
                <a:rPr lang="en-US" b="1" dirty="0">
                  <a:latin typeface="Tw Cen MT" panose="020B0602020104020603" pitchFamily="34" charset="0"/>
                </a:rPr>
                <a:t>CSF </a:t>
              </a:r>
              <a:r>
                <a:rPr lang="en-US" baseline="30000" dirty="0">
                  <a:latin typeface="Tw Cen MT" panose="020B0602020104020603" pitchFamily="34" charset="0"/>
                </a:rPr>
                <a:t>† </a:t>
              </a:r>
              <a:r>
                <a:rPr lang="en-US" dirty="0">
                  <a:latin typeface="Tw Cen MT" panose="020B0602020104020603" pitchFamily="34" charset="0"/>
                </a:rPr>
                <a:t>(VDRL, cell count, protein)</a:t>
              </a:r>
              <a:endParaRPr lang="en-US" sz="1200" dirty="0">
                <a:latin typeface="Tw Cen MT" panose="020B0602020104020603" pitchFamily="34" charset="0"/>
              </a:endParaRPr>
            </a:p>
            <a:p>
              <a:pPr marL="171450" indent="-171450">
                <a:buFont typeface="Arial" panose="020B0604020202020204" pitchFamily="34" charset="0"/>
                <a:buChar char="•"/>
              </a:pPr>
              <a:r>
                <a:rPr lang="en-US" b="1" dirty="0">
                  <a:latin typeface="Tw Cen MT" panose="020B0602020104020603" pitchFamily="34" charset="0"/>
                </a:rPr>
                <a:t>CBC</a:t>
              </a:r>
              <a:r>
                <a:rPr lang="en-US" dirty="0">
                  <a:latin typeface="Tw Cen MT" panose="020B0602020104020603" pitchFamily="34" charset="0"/>
                </a:rPr>
                <a:t>, diff, platelet count</a:t>
              </a:r>
            </a:p>
            <a:p>
              <a:pPr marL="171450" indent="-171450">
                <a:buFont typeface="Arial" panose="020B0604020202020204" pitchFamily="34" charset="0"/>
                <a:buChar char="•"/>
              </a:pPr>
              <a:r>
                <a:rPr lang="en-US" b="1" dirty="0">
                  <a:latin typeface="Tw Cen MT" panose="020B0602020104020603" pitchFamily="34" charset="0"/>
                </a:rPr>
                <a:t>Long-bone radiographs</a:t>
              </a:r>
            </a:p>
          </p:txBody>
        </p:sp>
      </p:grpSp>
      <p:grpSp>
        <p:nvGrpSpPr>
          <p:cNvPr id="85" name="Group 84">
            <a:extLst>
              <a:ext uri="{FF2B5EF4-FFF2-40B4-BE49-F238E27FC236}">
                <a16:creationId xmlns:a16="http://schemas.microsoft.com/office/drawing/2014/main" id="{1356EE4E-9C1F-67E3-4993-2907A8383A16}"/>
              </a:ext>
            </a:extLst>
          </p:cNvPr>
          <p:cNvGrpSpPr/>
          <p:nvPr/>
        </p:nvGrpSpPr>
        <p:grpSpPr>
          <a:xfrm>
            <a:off x="4032455" y="3908579"/>
            <a:ext cx="2274300" cy="1592506"/>
            <a:chOff x="5061703" y="5198981"/>
            <a:chExt cx="2274300" cy="1592506"/>
          </a:xfrm>
        </p:grpSpPr>
        <p:cxnSp>
          <p:nvCxnSpPr>
            <p:cNvPr id="86" name="Straight Arrow Connector 85" title="Flow Arrow ">
              <a:extLst>
                <a:ext uri="{FF2B5EF4-FFF2-40B4-BE49-F238E27FC236}">
                  <a16:creationId xmlns:a16="http://schemas.microsoft.com/office/drawing/2014/main" id="{95F20C5F-EA94-ABE9-C871-E8C25471E434}"/>
                </a:ext>
              </a:extLst>
            </p:cNvPr>
            <p:cNvCxnSpPr>
              <a:cxnSpLocks/>
            </p:cNvCxnSpPr>
            <p:nvPr/>
          </p:nvCxnSpPr>
          <p:spPr>
            <a:xfrm flipH="1">
              <a:off x="5061703" y="5198981"/>
              <a:ext cx="2274300" cy="1592506"/>
            </a:xfrm>
            <a:prstGeom prst="straightConnector1">
              <a:avLst/>
            </a:prstGeom>
            <a:ln w="25400">
              <a:solidFill>
                <a:srgbClr val="F47229"/>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5AFB365-A188-EBEB-40B6-31B068393DD7}"/>
                </a:ext>
              </a:extLst>
            </p:cNvPr>
            <p:cNvSpPr txBox="1"/>
            <p:nvPr/>
          </p:nvSpPr>
          <p:spPr>
            <a:xfrm>
              <a:off x="5513309" y="5346495"/>
              <a:ext cx="1677302" cy="1138389"/>
            </a:xfrm>
            <a:prstGeom prst="rect">
              <a:avLst/>
            </a:prstGeom>
            <a:solidFill>
              <a:schemeClr val="bg1"/>
            </a:solidFill>
            <a:ln w="28575">
              <a:solidFill>
                <a:srgbClr val="F47229"/>
              </a:solidFill>
            </a:ln>
          </p:spPr>
          <p:txBody>
            <a:bodyPr wrap="square" rtlCol="0" anchor="ctr">
              <a:spAutoFit/>
            </a:bodyPr>
            <a:lstStyle/>
            <a:p>
              <a:pPr algn="ctr">
                <a:lnSpc>
                  <a:spcPct val="75000"/>
                </a:lnSpc>
              </a:pPr>
              <a:r>
                <a:rPr lang="en-US" dirty="0">
                  <a:latin typeface="Tw Cen MT" panose="020B0602020104020603" pitchFamily="34" charset="0"/>
                </a:rPr>
                <a:t>Any abnormalities, results not avail, </a:t>
              </a:r>
              <a:r>
                <a:rPr lang="en-US" i="1" dirty="0">
                  <a:latin typeface="Tw Cen MT" panose="020B0602020104020603" pitchFamily="34" charset="0"/>
                </a:rPr>
                <a:t>OR</a:t>
              </a:r>
              <a:r>
                <a:rPr lang="en-US" dirty="0">
                  <a:latin typeface="Tw Cen MT" panose="020B0602020104020603" pitchFamily="34" charset="0"/>
                </a:rPr>
                <a:t> follow-up</a:t>
              </a:r>
              <a:r>
                <a:rPr lang="en-US" baseline="30000" dirty="0">
                  <a:latin typeface="Tw Cen MT" panose="020B0602020104020603" pitchFamily="34" charset="0"/>
                </a:rPr>
                <a:t>¶</a:t>
              </a:r>
              <a:r>
                <a:rPr lang="en-US" dirty="0">
                  <a:latin typeface="Tw Cen MT" panose="020B0602020104020603" pitchFamily="34" charset="0"/>
                </a:rPr>
                <a:t> uncertain</a:t>
              </a:r>
            </a:p>
          </p:txBody>
        </p:sp>
      </p:grpSp>
      <p:grpSp>
        <p:nvGrpSpPr>
          <p:cNvPr id="88" name="Group 87">
            <a:extLst>
              <a:ext uri="{FF2B5EF4-FFF2-40B4-BE49-F238E27FC236}">
                <a16:creationId xmlns:a16="http://schemas.microsoft.com/office/drawing/2014/main" id="{37AE1D84-2433-47F3-E834-7552893F4BFF}"/>
              </a:ext>
            </a:extLst>
          </p:cNvPr>
          <p:cNvGrpSpPr/>
          <p:nvPr/>
        </p:nvGrpSpPr>
        <p:grpSpPr>
          <a:xfrm>
            <a:off x="5790413" y="3913595"/>
            <a:ext cx="2671327" cy="2849699"/>
            <a:chOff x="6048520" y="3913197"/>
            <a:chExt cx="2671327" cy="2849699"/>
          </a:xfrm>
        </p:grpSpPr>
        <p:cxnSp>
          <p:nvCxnSpPr>
            <p:cNvPr id="89" name="Straight Arrow Connector 88" title="Flow Arrow">
              <a:extLst>
                <a:ext uri="{FF2B5EF4-FFF2-40B4-BE49-F238E27FC236}">
                  <a16:creationId xmlns:a16="http://schemas.microsoft.com/office/drawing/2014/main" id="{085052EA-3BF6-84FC-0E1F-1C066CFB0ACE}"/>
                </a:ext>
              </a:extLst>
            </p:cNvPr>
            <p:cNvCxnSpPr>
              <a:cxnSpLocks/>
              <a:stCxn id="84" idx="2"/>
              <a:endCxn id="91" idx="0"/>
            </p:cNvCxnSpPr>
            <p:nvPr/>
          </p:nvCxnSpPr>
          <p:spPr>
            <a:xfrm>
              <a:off x="6957370" y="3913197"/>
              <a:ext cx="426814" cy="1895592"/>
            </a:xfrm>
            <a:prstGeom prst="straightConnector1">
              <a:avLst/>
            </a:prstGeom>
            <a:ln w="25400">
              <a:solidFill>
                <a:srgbClr val="F47229"/>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8680470-4665-47DD-8F67-9CEB64CFE2C2}"/>
                </a:ext>
              </a:extLst>
            </p:cNvPr>
            <p:cNvSpPr txBox="1"/>
            <p:nvPr/>
          </p:nvSpPr>
          <p:spPr>
            <a:xfrm>
              <a:off x="6605399" y="4136615"/>
              <a:ext cx="1840010" cy="760978"/>
            </a:xfrm>
            <a:prstGeom prst="rect">
              <a:avLst/>
            </a:prstGeom>
            <a:solidFill>
              <a:schemeClr val="bg1"/>
            </a:solidFill>
            <a:ln w="28575">
              <a:solidFill>
                <a:srgbClr val="F47229"/>
              </a:solidFill>
            </a:ln>
          </p:spPr>
          <p:txBody>
            <a:bodyPr wrap="square" rtlCol="0" anchor="ctr">
              <a:spAutoFit/>
            </a:bodyPr>
            <a:lstStyle/>
            <a:p>
              <a:pPr algn="ctr">
                <a:lnSpc>
                  <a:spcPct val="80000"/>
                </a:lnSpc>
              </a:pPr>
              <a:r>
                <a:rPr lang="en-US" dirty="0">
                  <a:latin typeface="Tw Cen MT" panose="020B0602020104020603" pitchFamily="34" charset="0"/>
                </a:rPr>
                <a:t>No abnormalities </a:t>
              </a:r>
              <a:r>
                <a:rPr lang="en-US" i="1" dirty="0">
                  <a:latin typeface="Tw Cen MT" panose="020B0602020104020603" pitchFamily="34" charset="0"/>
                </a:rPr>
                <a:t>AND</a:t>
              </a:r>
              <a:r>
                <a:rPr lang="en-US" dirty="0">
                  <a:latin typeface="Tw Cen MT" panose="020B0602020104020603" pitchFamily="34" charset="0"/>
                </a:rPr>
                <a:t> </a:t>
              </a:r>
            </a:p>
            <a:p>
              <a:pPr algn="ctr">
                <a:lnSpc>
                  <a:spcPct val="80000"/>
                </a:lnSpc>
              </a:pPr>
              <a:r>
                <a:rPr lang="en-US" dirty="0">
                  <a:latin typeface="Tw Cen MT" panose="020B0602020104020603" pitchFamily="34" charset="0"/>
                </a:rPr>
                <a:t>follow-up</a:t>
              </a:r>
              <a:r>
                <a:rPr lang="en-US" baseline="30000" dirty="0">
                  <a:latin typeface="Tw Cen MT" panose="020B0602020104020603" pitchFamily="34" charset="0"/>
                </a:rPr>
                <a:t>¶</a:t>
              </a:r>
              <a:r>
                <a:rPr lang="en-US" dirty="0">
                  <a:latin typeface="Tw Cen MT" panose="020B0602020104020603" pitchFamily="34" charset="0"/>
                </a:rPr>
                <a:t> certain</a:t>
              </a:r>
            </a:p>
          </p:txBody>
        </p:sp>
        <p:sp>
          <p:nvSpPr>
            <p:cNvPr id="91" name="SC2 - Treatment">
              <a:extLst>
                <a:ext uri="{FF2B5EF4-FFF2-40B4-BE49-F238E27FC236}">
                  <a16:creationId xmlns:a16="http://schemas.microsoft.com/office/drawing/2014/main" id="{FF46AE1A-7FDF-6948-5F78-83A6482AFB65}"/>
                </a:ext>
              </a:extLst>
            </p:cNvPr>
            <p:cNvSpPr/>
            <p:nvPr/>
          </p:nvSpPr>
          <p:spPr>
            <a:xfrm>
              <a:off x="6048520" y="5808789"/>
              <a:ext cx="2671327" cy="954107"/>
            </a:xfrm>
            <a:prstGeom prst="rect">
              <a:avLst/>
            </a:prstGeom>
            <a:noFill/>
            <a:ln w="25400">
              <a:solidFill>
                <a:schemeClr val="tx1"/>
              </a:solidFill>
            </a:ln>
          </p:spPr>
          <p:txBody>
            <a:bodyPr wrap="square" anchor="ctr" anchorCtr="0">
              <a:spAutoFit/>
            </a:bodyPr>
            <a:lstStyle/>
            <a:p>
              <a:pPr algn="ctr"/>
              <a:r>
                <a:rPr lang="it-IT" sz="2400" b="1" dirty="0">
                  <a:latin typeface="Tw Cen MT" panose="020B0602020104020603" pitchFamily="34" charset="0"/>
                </a:rPr>
                <a:t>Benzathine PCN G</a:t>
              </a:r>
              <a:r>
                <a:rPr lang="it-IT" sz="2400" dirty="0">
                  <a:latin typeface="Tw Cen MT" panose="020B0602020104020603" pitchFamily="34" charset="0"/>
                </a:rPr>
                <a:t> </a:t>
              </a:r>
            </a:p>
            <a:p>
              <a:pPr algn="ctr"/>
              <a:r>
                <a:rPr lang="it-IT" sz="1600" dirty="0">
                  <a:latin typeface="Tw Cen MT" panose="020B0602020104020603" pitchFamily="34" charset="0"/>
                </a:rPr>
                <a:t>50,000 units/kg/dose IM in single dose</a:t>
              </a:r>
            </a:p>
          </p:txBody>
        </p:sp>
      </p:grpSp>
      <p:grpSp>
        <p:nvGrpSpPr>
          <p:cNvPr id="92" name="Group 91">
            <a:extLst>
              <a:ext uri="{FF2B5EF4-FFF2-40B4-BE49-F238E27FC236}">
                <a16:creationId xmlns:a16="http://schemas.microsoft.com/office/drawing/2014/main" id="{81E3B650-D23D-C09E-091E-AC310CE9779C}"/>
              </a:ext>
            </a:extLst>
          </p:cNvPr>
          <p:cNvGrpSpPr/>
          <p:nvPr/>
        </p:nvGrpSpPr>
        <p:grpSpPr>
          <a:xfrm>
            <a:off x="8921748" y="2143257"/>
            <a:ext cx="3025085" cy="1011293"/>
            <a:chOff x="8172472" y="2980648"/>
            <a:chExt cx="2215929" cy="1011293"/>
          </a:xfrm>
        </p:grpSpPr>
        <p:sp>
          <p:nvSpPr>
            <p:cNvPr id="93" name="SC 3 - Yes">
              <a:extLst>
                <a:ext uri="{FF2B5EF4-FFF2-40B4-BE49-F238E27FC236}">
                  <a16:creationId xmlns:a16="http://schemas.microsoft.com/office/drawing/2014/main" id="{E5E5B09A-261A-2941-4BAF-BA6D17290CEA}"/>
                </a:ext>
              </a:extLst>
            </p:cNvPr>
            <p:cNvSpPr txBox="1"/>
            <p:nvPr/>
          </p:nvSpPr>
          <p:spPr>
            <a:xfrm>
              <a:off x="8172472" y="3117900"/>
              <a:ext cx="1017633" cy="369332"/>
            </a:xfrm>
            <a:prstGeom prst="rect">
              <a:avLst/>
            </a:prstGeom>
            <a:solidFill>
              <a:schemeClr val="bg1"/>
            </a:solidFill>
            <a:ln w="28575">
              <a:solidFill>
                <a:srgbClr val="18A3A5"/>
              </a:solidFill>
            </a:ln>
          </p:spPr>
          <p:txBody>
            <a:bodyPr wrap="square" rtlCol="0">
              <a:spAutoFit/>
            </a:bodyPr>
            <a:lstStyle/>
            <a:p>
              <a:pPr algn="ctr"/>
              <a:r>
                <a:rPr lang="en-US" dirty="0">
                  <a:latin typeface="Tw Cen MT" panose="020B0602020104020603" pitchFamily="34" charset="0"/>
                </a:rPr>
                <a:t>Yes to both</a:t>
              </a:r>
            </a:p>
          </p:txBody>
        </p:sp>
        <p:sp>
          <p:nvSpPr>
            <p:cNvPr id="94" name="Scenerio 3">
              <a:extLst>
                <a:ext uri="{FF2B5EF4-FFF2-40B4-BE49-F238E27FC236}">
                  <a16:creationId xmlns:a16="http://schemas.microsoft.com/office/drawing/2014/main" id="{F1F83AED-EB05-A553-1476-C5B291DBCBC5}"/>
                </a:ext>
              </a:extLst>
            </p:cNvPr>
            <p:cNvSpPr txBox="1"/>
            <p:nvPr/>
          </p:nvSpPr>
          <p:spPr>
            <a:xfrm>
              <a:off x="9407872" y="2980648"/>
              <a:ext cx="980529" cy="646331"/>
            </a:xfrm>
            <a:prstGeom prst="rect">
              <a:avLst/>
            </a:prstGeom>
            <a:noFill/>
          </p:spPr>
          <p:txBody>
            <a:bodyPr wrap="none" rtlCol="0">
              <a:spAutoFit/>
            </a:bodyPr>
            <a:lstStyle/>
            <a:p>
              <a:pPr algn="ctr"/>
              <a:r>
                <a:rPr lang="en-US" b="1" i="1" dirty="0">
                  <a:solidFill>
                    <a:srgbClr val="18A3A5"/>
                  </a:solidFill>
                  <a:latin typeface="Tw Cen MT" panose="020B0602020104020603" pitchFamily="34" charset="0"/>
                </a:rPr>
                <a:t>Scenario 3: </a:t>
              </a:r>
            </a:p>
            <a:p>
              <a:pPr algn="ctr"/>
              <a:r>
                <a:rPr lang="en-US" b="1" i="1" dirty="0">
                  <a:solidFill>
                    <a:srgbClr val="18A3A5"/>
                  </a:solidFill>
                  <a:latin typeface="Tw Cen MT" panose="020B0602020104020603" pitchFamily="34" charset="0"/>
                </a:rPr>
                <a:t>Less likely CS</a:t>
              </a:r>
            </a:p>
          </p:txBody>
        </p:sp>
        <p:cxnSp>
          <p:nvCxnSpPr>
            <p:cNvPr id="95" name="Straight Arrow Connector 94" title="Flow Arrow">
              <a:extLst>
                <a:ext uri="{FF2B5EF4-FFF2-40B4-BE49-F238E27FC236}">
                  <a16:creationId xmlns:a16="http://schemas.microsoft.com/office/drawing/2014/main" id="{9532C7B4-22DB-110E-1F9D-4314DB17B64A}"/>
                </a:ext>
              </a:extLst>
            </p:cNvPr>
            <p:cNvCxnSpPr>
              <a:cxnSpLocks/>
              <a:stCxn id="125" idx="2"/>
              <a:endCxn id="96" idx="0"/>
            </p:cNvCxnSpPr>
            <p:nvPr/>
          </p:nvCxnSpPr>
          <p:spPr>
            <a:xfrm>
              <a:off x="9297985" y="3001025"/>
              <a:ext cx="13514" cy="590806"/>
            </a:xfrm>
            <a:prstGeom prst="straightConnector1">
              <a:avLst/>
            </a:prstGeom>
            <a:ln w="25400">
              <a:solidFill>
                <a:srgbClr val="18A3A5"/>
              </a:solidFill>
              <a:tailEnd type="arrow"/>
            </a:ln>
          </p:spPr>
          <p:style>
            <a:lnRef idx="1">
              <a:schemeClr val="accent1"/>
            </a:lnRef>
            <a:fillRef idx="0">
              <a:schemeClr val="accent1"/>
            </a:fillRef>
            <a:effectRef idx="0">
              <a:schemeClr val="accent1"/>
            </a:effectRef>
            <a:fontRef idx="minor">
              <a:schemeClr val="tx1"/>
            </a:fontRef>
          </p:style>
        </p:cxnSp>
        <p:sp>
          <p:nvSpPr>
            <p:cNvPr id="96" name="No additional">
              <a:extLst>
                <a:ext uri="{FF2B5EF4-FFF2-40B4-BE49-F238E27FC236}">
                  <a16:creationId xmlns:a16="http://schemas.microsoft.com/office/drawing/2014/main" id="{08FC3310-648F-77EA-F531-959D1E95636F}"/>
                </a:ext>
              </a:extLst>
            </p:cNvPr>
            <p:cNvSpPr/>
            <p:nvPr/>
          </p:nvSpPr>
          <p:spPr>
            <a:xfrm>
              <a:off x="8384358" y="3591831"/>
              <a:ext cx="1854282" cy="400110"/>
            </a:xfrm>
            <a:prstGeom prst="rect">
              <a:avLst/>
            </a:prstGeom>
            <a:solidFill>
              <a:srgbClr val="18A3A5">
                <a:alpha val="20000"/>
              </a:srgbClr>
            </a:solidFill>
            <a:ln w="25400">
              <a:solidFill>
                <a:srgbClr val="18A3A5"/>
              </a:solidFill>
            </a:ln>
          </p:spPr>
          <p:txBody>
            <a:bodyPr wrap="square" anchor="ctr" anchorCtr="0">
              <a:spAutoFit/>
            </a:bodyPr>
            <a:lstStyle/>
            <a:p>
              <a:pPr algn="ctr"/>
              <a:r>
                <a:rPr lang="en-US" sz="2000" b="1" dirty="0">
                  <a:latin typeface="Tw Cen MT" panose="020B0602020104020603" pitchFamily="34" charset="0"/>
                </a:rPr>
                <a:t>No </a:t>
              </a:r>
              <a:r>
                <a:rPr lang="en-US" sz="2000" b="1" dirty="0" err="1">
                  <a:latin typeface="Tw Cen MT" panose="020B0602020104020603" pitchFamily="34" charset="0"/>
                </a:rPr>
                <a:t>add’l</a:t>
              </a:r>
              <a:r>
                <a:rPr lang="en-US" sz="2000" b="1" dirty="0">
                  <a:latin typeface="Tw Cen MT" panose="020B0602020104020603" pitchFamily="34" charset="0"/>
                </a:rPr>
                <a:t> infant eval</a:t>
              </a:r>
            </a:p>
          </p:txBody>
        </p:sp>
      </p:grpSp>
      <p:grpSp>
        <p:nvGrpSpPr>
          <p:cNvPr id="99" name="Group 98">
            <a:extLst>
              <a:ext uri="{FF2B5EF4-FFF2-40B4-BE49-F238E27FC236}">
                <a16:creationId xmlns:a16="http://schemas.microsoft.com/office/drawing/2014/main" id="{C4B940DF-15EA-3EA7-22F8-AD86C951B67D}"/>
              </a:ext>
            </a:extLst>
          </p:cNvPr>
          <p:cNvGrpSpPr/>
          <p:nvPr/>
        </p:nvGrpSpPr>
        <p:grpSpPr>
          <a:xfrm>
            <a:off x="7473584" y="4825505"/>
            <a:ext cx="2517335" cy="966096"/>
            <a:chOff x="7468490" y="5135557"/>
            <a:chExt cx="2517335" cy="966096"/>
          </a:xfrm>
        </p:grpSpPr>
        <p:cxnSp>
          <p:nvCxnSpPr>
            <p:cNvPr id="100" name="Straight Arrow Connector 99" title="Flow Arrow">
              <a:extLst>
                <a:ext uri="{FF2B5EF4-FFF2-40B4-BE49-F238E27FC236}">
                  <a16:creationId xmlns:a16="http://schemas.microsoft.com/office/drawing/2014/main" id="{047C21C3-40D7-2C18-5CB7-4A7D3E796900}"/>
                </a:ext>
              </a:extLst>
            </p:cNvPr>
            <p:cNvCxnSpPr>
              <a:cxnSpLocks/>
            </p:cNvCxnSpPr>
            <p:nvPr/>
          </p:nvCxnSpPr>
          <p:spPr>
            <a:xfrm flipH="1">
              <a:off x="7468490" y="5135557"/>
              <a:ext cx="2517335" cy="966096"/>
            </a:xfrm>
            <a:prstGeom prst="straightConnector1">
              <a:avLst/>
            </a:prstGeom>
            <a:ln w="25400">
              <a:solidFill>
                <a:srgbClr val="18A3A5"/>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CACA6247-83B3-5BFA-86BE-5B41E20B4FDA}"/>
                </a:ext>
              </a:extLst>
            </p:cNvPr>
            <p:cNvSpPr txBox="1"/>
            <p:nvPr/>
          </p:nvSpPr>
          <p:spPr>
            <a:xfrm>
              <a:off x="8112961" y="5255049"/>
              <a:ext cx="1636253" cy="760978"/>
            </a:xfrm>
            <a:prstGeom prst="rect">
              <a:avLst/>
            </a:prstGeom>
            <a:solidFill>
              <a:schemeClr val="bg1"/>
            </a:solidFill>
            <a:ln w="28575">
              <a:solidFill>
                <a:srgbClr val="18A3A5"/>
              </a:solidFill>
            </a:ln>
          </p:spPr>
          <p:txBody>
            <a:bodyPr wrap="square" rtlCol="0" anchor="ctr">
              <a:spAutoFit/>
            </a:bodyPr>
            <a:lstStyle/>
            <a:p>
              <a:pPr algn="ctr">
                <a:lnSpc>
                  <a:spcPct val="80000"/>
                </a:lnSpc>
              </a:pPr>
              <a:r>
                <a:rPr lang="en-US" dirty="0">
                  <a:latin typeface="Tw Cen MT" panose="020B0602020104020603" pitchFamily="34" charset="0"/>
                </a:rPr>
                <a:t>No to both </a:t>
              </a:r>
              <a:r>
                <a:rPr lang="en-US" i="1" dirty="0">
                  <a:latin typeface="Tw Cen MT" panose="020B0602020104020603" pitchFamily="34" charset="0"/>
                </a:rPr>
                <a:t>OR</a:t>
              </a:r>
            </a:p>
            <a:p>
              <a:pPr algn="ctr">
                <a:lnSpc>
                  <a:spcPct val="80000"/>
                </a:lnSpc>
              </a:pPr>
              <a:r>
                <a:rPr lang="en-US" dirty="0">
                  <a:latin typeface="Tw Cen MT" panose="020B0602020104020603" pitchFamily="34" charset="0"/>
                </a:rPr>
                <a:t>follow-up</a:t>
              </a:r>
              <a:r>
                <a:rPr lang="en-US" baseline="30000" dirty="0">
                  <a:latin typeface="Tw Cen MT" panose="020B0602020104020603" pitchFamily="34" charset="0"/>
                </a:rPr>
                <a:t>¶</a:t>
              </a:r>
              <a:r>
                <a:rPr lang="en-US" dirty="0">
                  <a:latin typeface="Tw Cen MT" panose="020B0602020104020603" pitchFamily="34" charset="0"/>
                </a:rPr>
                <a:t> uncertain</a:t>
              </a:r>
            </a:p>
          </p:txBody>
        </p:sp>
      </p:grpSp>
      <p:grpSp>
        <p:nvGrpSpPr>
          <p:cNvPr id="102" name="Group 101">
            <a:extLst>
              <a:ext uri="{FF2B5EF4-FFF2-40B4-BE49-F238E27FC236}">
                <a16:creationId xmlns:a16="http://schemas.microsoft.com/office/drawing/2014/main" id="{11384B44-FC3C-7F92-9813-DF9A47B2C53F}"/>
              </a:ext>
            </a:extLst>
          </p:cNvPr>
          <p:cNvGrpSpPr/>
          <p:nvPr/>
        </p:nvGrpSpPr>
        <p:grpSpPr>
          <a:xfrm>
            <a:off x="8669508" y="4844727"/>
            <a:ext cx="3356194" cy="1911410"/>
            <a:chOff x="8817261" y="5049678"/>
            <a:chExt cx="1404077" cy="1911410"/>
          </a:xfrm>
        </p:grpSpPr>
        <p:cxnSp>
          <p:nvCxnSpPr>
            <p:cNvPr id="103" name="Straight Arrow Connector 102" title="Flow Arrow">
              <a:extLst>
                <a:ext uri="{FF2B5EF4-FFF2-40B4-BE49-F238E27FC236}">
                  <a16:creationId xmlns:a16="http://schemas.microsoft.com/office/drawing/2014/main" id="{BB821905-5EDD-6D18-19B2-58CB7812E23E}"/>
                </a:ext>
              </a:extLst>
            </p:cNvPr>
            <p:cNvCxnSpPr>
              <a:cxnSpLocks/>
            </p:cNvCxnSpPr>
            <p:nvPr/>
          </p:nvCxnSpPr>
          <p:spPr>
            <a:xfrm>
              <a:off x="9748113" y="5049678"/>
              <a:ext cx="41787" cy="967732"/>
            </a:xfrm>
            <a:prstGeom prst="straightConnector1">
              <a:avLst/>
            </a:prstGeom>
            <a:ln w="25400">
              <a:solidFill>
                <a:srgbClr val="18A3A5"/>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BD2E26A-D6AF-2B7E-4E0C-9953BC9C3B7F}"/>
                </a:ext>
              </a:extLst>
            </p:cNvPr>
            <p:cNvSpPr txBox="1"/>
            <p:nvPr/>
          </p:nvSpPr>
          <p:spPr>
            <a:xfrm>
              <a:off x="9427285" y="5262595"/>
              <a:ext cx="757940" cy="539378"/>
            </a:xfrm>
            <a:prstGeom prst="rect">
              <a:avLst/>
            </a:prstGeom>
            <a:solidFill>
              <a:schemeClr val="bg1"/>
            </a:solidFill>
            <a:ln w="28575">
              <a:solidFill>
                <a:srgbClr val="18A3A5"/>
              </a:solidFill>
            </a:ln>
          </p:spPr>
          <p:txBody>
            <a:bodyPr wrap="square" rtlCol="0" anchor="ctr">
              <a:spAutoFit/>
            </a:bodyPr>
            <a:lstStyle/>
            <a:p>
              <a:pPr algn="ctr">
                <a:lnSpc>
                  <a:spcPct val="80000"/>
                </a:lnSpc>
              </a:pPr>
              <a:r>
                <a:rPr lang="en-US" dirty="0">
                  <a:latin typeface="Tw Cen MT" panose="020B0602020104020603" pitchFamily="34" charset="0"/>
                </a:rPr>
                <a:t>Yes to either </a:t>
              </a:r>
              <a:r>
                <a:rPr lang="en-US" i="1" dirty="0">
                  <a:latin typeface="Tw Cen MT" panose="020B0602020104020603" pitchFamily="34" charset="0"/>
                </a:rPr>
                <a:t>AND </a:t>
              </a:r>
              <a:r>
                <a:rPr lang="en-US" dirty="0">
                  <a:latin typeface="Tw Cen MT" panose="020B0602020104020603" pitchFamily="34" charset="0"/>
                </a:rPr>
                <a:t>follow-up</a:t>
              </a:r>
              <a:r>
                <a:rPr lang="en-US" baseline="30000" dirty="0">
                  <a:latin typeface="Tw Cen MT" panose="020B0602020104020603" pitchFamily="34" charset="0"/>
                </a:rPr>
                <a:t>¶</a:t>
              </a:r>
              <a:r>
                <a:rPr lang="en-US" dirty="0">
                  <a:latin typeface="Tw Cen MT" panose="020B0602020104020603" pitchFamily="34" charset="0"/>
                </a:rPr>
                <a:t> certain</a:t>
              </a:r>
            </a:p>
          </p:txBody>
        </p:sp>
        <p:sp>
          <p:nvSpPr>
            <p:cNvPr id="105" name="Rectangle 104">
              <a:extLst>
                <a:ext uri="{FF2B5EF4-FFF2-40B4-BE49-F238E27FC236}">
                  <a16:creationId xmlns:a16="http://schemas.microsoft.com/office/drawing/2014/main" id="{9E2FC63F-6DE6-5DC9-EB91-FA2C8F6D98B1}"/>
                </a:ext>
              </a:extLst>
            </p:cNvPr>
            <p:cNvSpPr/>
            <p:nvPr/>
          </p:nvSpPr>
          <p:spPr>
            <a:xfrm>
              <a:off x="8817261" y="6006981"/>
              <a:ext cx="1404077" cy="954107"/>
            </a:xfrm>
            <a:prstGeom prst="rect">
              <a:avLst/>
            </a:prstGeom>
            <a:noFill/>
            <a:ln w="25400">
              <a:solidFill>
                <a:schemeClr val="tx1"/>
              </a:solidFill>
            </a:ln>
          </p:spPr>
          <p:txBody>
            <a:bodyPr wrap="square" anchor="ctr" anchorCtr="0">
              <a:spAutoFit/>
            </a:bodyPr>
            <a:lstStyle/>
            <a:p>
              <a:pPr algn="ctr"/>
              <a:r>
                <a:rPr lang="en-US" sz="2400" b="1" dirty="0">
                  <a:latin typeface="Tw Cen MT" panose="020B0602020104020603" pitchFamily="34" charset="0"/>
                </a:rPr>
                <a:t>No treatment indicated </a:t>
              </a:r>
            </a:p>
            <a:p>
              <a:pPr algn="ctr"/>
              <a:r>
                <a:rPr lang="en-US" sz="1600" dirty="0">
                  <a:latin typeface="Tw Cen MT" panose="020B0602020104020603" pitchFamily="34" charset="0"/>
                </a:rPr>
                <a:t>with close serologic follow-up of infant q 2-3 months for 6 months</a:t>
              </a:r>
            </a:p>
          </p:txBody>
        </p:sp>
      </p:grpSp>
      <p:grpSp>
        <p:nvGrpSpPr>
          <p:cNvPr id="106" name="Group 105">
            <a:extLst>
              <a:ext uri="{FF2B5EF4-FFF2-40B4-BE49-F238E27FC236}">
                <a16:creationId xmlns:a16="http://schemas.microsoft.com/office/drawing/2014/main" id="{A5F8D7B2-6024-CDE0-2B19-F0F77B0F8FEC}"/>
              </a:ext>
            </a:extLst>
          </p:cNvPr>
          <p:cNvGrpSpPr/>
          <p:nvPr/>
        </p:nvGrpSpPr>
        <p:grpSpPr>
          <a:xfrm>
            <a:off x="77903" y="412796"/>
            <a:ext cx="4633207" cy="1900345"/>
            <a:chOff x="1172873" y="1721789"/>
            <a:chExt cx="3922057" cy="1916418"/>
          </a:xfrm>
        </p:grpSpPr>
        <p:pic>
          <p:nvPicPr>
            <p:cNvPr id="107" name="Picture 2" title="Infant Icon">
              <a:extLst>
                <a:ext uri="{FF2B5EF4-FFF2-40B4-BE49-F238E27FC236}">
                  <a16:creationId xmlns:a16="http://schemas.microsoft.com/office/drawing/2014/main" id="{9353CA80-DAC7-8194-3F4F-78B4FD10B03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904" t="26246" r="25750" b="51615"/>
            <a:stretch/>
          </p:blipFill>
          <p:spPr bwMode="auto">
            <a:xfrm>
              <a:off x="1287569" y="2049198"/>
              <a:ext cx="474736" cy="27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TextBox 107">
              <a:extLst>
                <a:ext uri="{FF2B5EF4-FFF2-40B4-BE49-F238E27FC236}">
                  <a16:creationId xmlns:a16="http://schemas.microsoft.com/office/drawing/2014/main" id="{1A835E35-EF27-C3C7-F421-24A63CF7FB68}"/>
                </a:ext>
              </a:extLst>
            </p:cNvPr>
            <p:cNvSpPr txBox="1"/>
            <p:nvPr/>
          </p:nvSpPr>
          <p:spPr>
            <a:xfrm>
              <a:off x="1172873" y="2598579"/>
              <a:ext cx="1085634" cy="990888"/>
            </a:xfrm>
            <a:prstGeom prst="rect">
              <a:avLst/>
            </a:prstGeom>
            <a:solidFill>
              <a:schemeClr val="tx1"/>
            </a:solidFill>
          </p:spPr>
          <p:txBody>
            <a:bodyPr wrap="square" rtlCol="0">
              <a:spAutoFit/>
            </a:bodyPr>
            <a:lstStyle/>
            <a:p>
              <a:pPr algn="ctr">
                <a:lnSpc>
                  <a:spcPct val="80000"/>
                </a:lnSpc>
              </a:pPr>
              <a:r>
                <a:rPr lang="en-US" b="1" dirty="0">
                  <a:solidFill>
                    <a:schemeClr val="bg1"/>
                  </a:solidFill>
                  <a:latin typeface="Tw Cen MT" panose="020B0602020104020603" pitchFamily="34" charset="0"/>
                </a:rPr>
                <a:t>Infant &amp;</a:t>
              </a:r>
            </a:p>
            <a:p>
              <a:pPr algn="ctr">
                <a:lnSpc>
                  <a:spcPct val="80000"/>
                </a:lnSpc>
              </a:pPr>
              <a:r>
                <a:rPr lang="en-US" b="1" dirty="0">
                  <a:solidFill>
                    <a:schemeClr val="bg1"/>
                  </a:solidFill>
                  <a:latin typeface="Tw Cen MT" panose="020B0602020104020603" pitchFamily="34" charset="0"/>
                </a:rPr>
                <a:t>Birthing Parent Criteria</a:t>
              </a:r>
            </a:p>
          </p:txBody>
        </p:sp>
        <p:cxnSp>
          <p:nvCxnSpPr>
            <p:cNvPr id="111" name="Straight Arrow Connector 110" title="arrow">
              <a:extLst>
                <a:ext uri="{FF2B5EF4-FFF2-40B4-BE49-F238E27FC236}">
                  <a16:creationId xmlns:a16="http://schemas.microsoft.com/office/drawing/2014/main" id="{7FE4F989-606B-CFA9-E0F7-4622DC917F72}"/>
                </a:ext>
              </a:extLst>
            </p:cNvPr>
            <p:cNvCxnSpPr>
              <a:cxnSpLocks/>
            </p:cNvCxnSpPr>
            <p:nvPr/>
          </p:nvCxnSpPr>
          <p:spPr>
            <a:xfrm>
              <a:off x="2177594" y="1721789"/>
              <a:ext cx="191727" cy="389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0" name="Infant Icon SC1" title="Infant Icon">
              <a:extLst>
                <a:ext uri="{FF2B5EF4-FFF2-40B4-BE49-F238E27FC236}">
                  <a16:creationId xmlns:a16="http://schemas.microsoft.com/office/drawing/2014/main" id="{BDC415EA-91A5-6E6B-0E06-58DBEDDAC969}"/>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4904" t="26246" r="25750" b="51615"/>
            <a:stretch/>
          </p:blipFill>
          <p:spPr bwMode="auto">
            <a:xfrm>
              <a:off x="3812922" y="1934307"/>
              <a:ext cx="365219" cy="21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 name="Picture 111">
              <a:extLst>
                <a:ext uri="{FF2B5EF4-FFF2-40B4-BE49-F238E27FC236}">
                  <a16:creationId xmlns:a16="http://schemas.microsoft.com/office/drawing/2014/main" id="{523BEC9B-82BF-C423-EA1F-AEAC93126B93}"/>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flipH="1">
              <a:off x="1868303" y="1969668"/>
              <a:ext cx="410278" cy="416311"/>
            </a:xfrm>
            <a:prstGeom prst="rect">
              <a:avLst/>
            </a:prstGeom>
          </p:spPr>
        </p:pic>
        <p:sp>
          <p:nvSpPr>
            <p:cNvPr id="109" name="SC 1 - Infant">
              <a:extLst>
                <a:ext uri="{FF2B5EF4-FFF2-40B4-BE49-F238E27FC236}">
                  <a16:creationId xmlns:a16="http://schemas.microsoft.com/office/drawing/2014/main" id="{893BE5EE-7D43-A8A4-7C43-5D26F3C77E38}"/>
                </a:ext>
              </a:extLst>
            </p:cNvPr>
            <p:cNvSpPr txBox="1"/>
            <p:nvPr/>
          </p:nvSpPr>
          <p:spPr>
            <a:xfrm>
              <a:off x="2398744" y="1838005"/>
              <a:ext cx="2696186" cy="1800202"/>
            </a:xfrm>
            <a:prstGeom prst="rect">
              <a:avLst/>
            </a:prstGeom>
            <a:solidFill>
              <a:srgbClr val="A50F79">
                <a:alpha val="20000"/>
              </a:srgbClr>
            </a:solidFill>
            <a:ln w="25400">
              <a:solidFill>
                <a:srgbClr val="A50F79"/>
              </a:solidFill>
            </a:ln>
          </p:spPr>
          <p:txBody>
            <a:bodyPr wrap="square" rtlCol="0">
              <a:spAutoFit/>
            </a:bodyPr>
            <a:lstStyle/>
            <a:p>
              <a:r>
                <a:rPr lang="en-US" sz="2000" b="1" dirty="0">
                  <a:latin typeface="Tw Cen MT" panose="020B0602020104020603" pitchFamily="34" charset="0"/>
                </a:rPr>
                <a:t>Infant Criteria:</a:t>
              </a:r>
            </a:p>
            <a:p>
              <a:pPr marL="171450" indent="-171450">
                <a:buFont typeface="Arial" panose="020B0604020202020204" pitchFamily="34" charset="0"/>
                <a:buChar char="•"/>
              </a:pPr>
              <a:r>
                <a:rPr lang="en-US" dirty="0">
                  <a:latin typeface="Tw Cen MT" panose="020B0602020104020603" pitchFamily="34" charset="0"/>
                </a:rPr>
                <a:t>CS findings on </a:t>
              </a:r>
              <a:r>
                <a:rPr lang="en-US" dirty="0" err="1">
                  <a:latin typeface="Tw Cen MT" panose="020B0602020104020603" pitchFamily="34" charset="0"/>
                </a:rPr>
                <a:t>phys</a:t>
              </a:r>
              <a:r>
                <a:rPr lang="en-US" dirty="0">
                  <a:latin typeface="Tw Cen MT" panose="020B0602020104020603" pitchFamily="34" charset="0"/>
                </a:rPr>
                <a:t> exam </a:t>
              </a:r>
            </a:p>
            <a:p>
              <a:pPr marL="171450" indent="-171450">
                <a:buFont typeface="Arial" panose="020B0604020202020204" pitchFamily="34" charset="0"/>
                <a:buChar char="•"/>
              </a:pPr>
              <a:r>
                <a:rPr lang="en-US" dirty="0">
                  <a:latin typeface="Tw Cen MT" panose="020B0602020104020603" pitchFamily="34" charset="0"/>
                </a:rPr>
                <a:t>titer ≥4-fold </a:t>
              </a:r>
              <a:r>
                <a:rPr lang="en-US" dirty="0">
                  <a:latin typeface="Arial" panose="020B0604020202020204" pitchFamily="34" charset="0"/>
                  <a:cs typeface="Arial" panose="020B0604020202020204" pitchFamily="34" charset="0"/>
                </a:rPr>
                <a:t>↑</a:t>
              </a:r>
              <a:r>
                <a:rPr lang="en-US" dirty="0">
                  <a:latin typeface="Tw Cen MT" panose="020B0602020104020603" pitchFamily="34" charset="0"/>
                </a:rPr>
                <a:t> vs birthing pt’s </a:t>
              </a:r>
            </a:p>
            <a:p>
              <a:pPr marL="171450" indent="-171450">
                <a:buFont typeface="Arial" panose="020B0604020202020204" pitchFamily="34" charset="0"/>
                <a:buChar char="•"/>
              </a:pPr>
              <a:r>
                <a:rPr lang="en-US" dirty="0">
                  <a:latin typeface="Tw Cen MT" panose="020B0602020104020603" pitchFamily="34" charset="0"/>
                </a:rPr>
                <a:t>+ darkfield or PCR- placenta, cord lesion, or body fluid</a:t>
              </a:r>
            </a:p>
            <a:p>
              <a:pPr marL="171450" indent="-171450">
                <a:buFont typeface="Arial" panose="020B0604020202020204" pitchFamily="34" charset="0"/>
                <a:buChar char="•"/>
              </a:pPr>
              <a:r>
                <a:rPr lang="en-US" dirty="0">
                  <a:latin typeface="Tw Cen MT" panose="020B0602020104020603" pitchFamily="34" charset="0"/>
                </a:rPr>
                <a:t>+ silver stain- placenta or cord</a:t>
              </a:r>
            </a:p>
          </p:txBody>
        </p:sp>
      </p:grpSp>
      <p:grpSp>
        <p:nvGrpSpPr>
          <p:cNvPr id="119" name="Group 118">
            <a:extLst>
              <a:ext uri="{FF2B5EF4-FFF2-40B4-BE49-F238E27FC236}">
                <a16:creationId xmlns:a16="http://schemas.microsoft.com/office/drawing/2014/main" id="{0F612A31-19A2-793D-854D-6FE29A2869B6}"/>
              </a:ext>
            </a:extLst>
          </p:cNvPr>
          <p:cNvGrpSpPr/>
          <p:nvPr/>
        </p:nvGrpSpPr>
        <p:grpSpPr>
          <a:xfrm>
            <a:off x="8183347" y="532418"/>
            <a:ext cx="3940436" cy="1648579"/>
            <a:chOff x="10114983" y="1849013"/>
            <a:chExt cx="3076528" cy="1204109"/>
          </a:xfrm>
        </p:grpSpPr>
        <p:sp>
          <p:nvSpPr>
            <p:cNvPr id="120" name="TextBox 119">
              <a:extLst>
                <a:ext uri="{FF2B5EF4-FFF2-40B4-BE49-F238E27FC236}">
                  <a16:creationId xmlns:a16="http://schemas.microsoft.com/office/drawing/2014/main" id="{763FC8E9-62AD-2826-9515-377C4861F334}"/>
                </a:ext>
              </a:extLst>
            </p:cNvPr>
            <p:cNvSpPr txBox="1"/>
            <p:nvPr/>
          </p:nvSpPr>
          <p:spPr>
            <a:xfrm>
              <a:off x="10114983" y="1931834"/>
              <a:ext cx="574116" cy="555812"/>
            </a:xfrm>
            <a:prstGeom prst="rect">
              <a:avLst/>
            </a:prstGeom>
            <a:noFill/>
          </p:spPr>
          <p:txBody>
            <a:bodyPr wrap="square" rtlCol="0">
              <a:spAutoFit/>
            </a:bodyPr>
            <a:lstStyle/>
            <a:p>
              <a:pPr marL="117475" algn="ctr">
                <a:lnSpc>
                  <a:spcPct val="80000"/>
                </a:lnSpc>
              </a:pPr>
              <a:r>
                <a:rPr lang="en-US" dirty="0">
                  <a:latin typeface="Tw Cen MT" panose="020B0602020104020603" pitchFamily="34" charset="0"/>
                </a:rPr>
                <a:t>No to all</a:t>
              </a:r>
            </a:p>
          </p:txBody>
        </p:sp>
        <p:grpSp>
          <p:nvGrpSpPr>
            <p:cNvPr id="121" name="Group 120">
              <a:extLst>
                <a:ext uri="{FF2B5EF4-FFF2-40B4-BE49-F238E27FC236}">
                  <a16:creationId xmlns:a16="http://schemas.microsoft.com/office/drawing/2014/main" id="{7DCF84AB-5FF0-FCFE-B62B-8AB433D0BB7D}"/>
                </a:ext>
              </a:extLst>
            </p:cNvPr>
            <p:cNvGrpSpPr/>
            <p:nvPr/>
          </p:nvGrpSpPr>
          <p:grpSpPr>
            <a:xfrm>
              <a:off x="10159243" y="1849013"/>
              <a:ext cx="3032268" cy="1204109"/>
              <a:chOff x="10159243" y="1849013"/>
              <a:chExt cx="3032268" cy="1204109"/>
            </a:xfrm>
          </p:grpSpPr>
          <p:sp>
            <p:nvSpPr>
              <p:cNvPr id="123" name="Right Brace 122" title="Flow bracket">
                <a:extLst>
                  <a:ext uri="{FF2B5EF4-FFF2-40B4-BE49-F238E27FC236}">
                    <a16:creationId xmlns:a16="http://schemas.microsoft.com/office/drawing/2014/main" id="{8FDF42CD-F0D2-C31E-08CC-A954929AF729}"/>
                  </a:ext>
                </a:extLst>
              </p:cNvPr>
              <p:cNvSpPr/>
              <p:nvPr/>
            </p:nvSpPr>
            <p:spPr>
              <a:xfrm>
                <a:off x="10159243" y="1873556"/>
                <a:ext cx="235978" cy="1179566"/>
              </a:xfrm>
              <a:prstGeom prst="rightBrace">
                <a:avLst>
                  <a:gd name="adj1" fmla="val 36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w Cen MT" panose="020B0602020104020603" pitchFamily="34" charset="0"/>
                </a:endParaRPr>
              </a:p>
            </p:txBody>
          </p:sp>
          <p:cxnSp>
            <p:nvCxnSpPr>
              <p:cNvPr id="124" name="Mother Criteria NA Arrow" title="flow arrow">
                <a:extLst>
                  <a:ext uri="{FF2B5EF4-FFF2-40B4-BE49-F238E27FC236}">
                    <a16:creationId xmlns:a16="http://schemas.microsoft.com/office/drawing/2014/main" id="{91AEA1A8-BD61-CBBA-6306-0DB26FD952E9}"/>
                  </a:ext>
                </a:extLst>
              </p:cNvPr>
              <p:cNvCxnSpPr>
                <a:cxnSpLocks/>
                <a:stCxn id="123" idx="1"/>
              </p:cNvCxnSpPr>
              <p:nvPr/>
            </p:nvCxnSpPr>
            <p:spPr>
              <a:xfrm>
                <a:off x="10395221" y="2463339"/>
                <a:ext cx="195528" cy="36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Mother Criteria 2">
                <a:extLst>
                  <a:ext uri="{FF2B5EF4-FFF2-40B4-BE49-F238E27FC236}">
                    <a16:creationId xmlns:a16="http://schemas.microsoft.com/office/drawing/2014/main" id="{EC649E10-BE29-43BC-51F3-B30A3FC39E49}"/>
                  </a:ext>
                </a:extLst>
              </p:cNvPr>
              <p:cNvSpPr/>
              <p:nvPr/>
            </p:nvSpPr>
            <p:spPr>
              <a:xfrm>
                <a:off x="10590749" y="1849013"/>
                <a:ext cx="2600762" cy="1191427"/>
              </a:xfrm>
              <a:prstGeom prst="rect">
                <a:avLst/>
              </a:prstGeom>
              <a:solidFill>
                <a:srgbClr val="18A3A5">
                  <a:alpha val="20000"/>
                </a:srgbClr>
              </a:solidFill>
              <a:ln w="25400">
                <a:solidFill>
                  <a:srgbClr val="18A3A5"/>
                </a:solidFill>
              </a:ln>
            </p:spPr>
            <p:txBody>
              <a:bodyPr wrap="square" anchor="t" anchorCtr="0">
                <a:spAutoFit/>
              </a:bodyPr>
              <a:lstStyle/>
              <a:p>
                <a:r>
                  <a:rPr lang="en-US" sz="2000" b="1" dirty="0" err="1">
                    <a:latin typeface="Tw Cen MT" panose="020B0602020104020603" pitchFamily="34" charset="0"/>
                  </a:rPr>
                  <a:t>Add’l</a:t>
                </a:r>
                <a:r>
                  <a:rPr lang="en-US" sz="2000" b="1" dirty="0">
                    <a:latin typeface="Tw Cen MT" panose="020B0602020104020603" pitchFamily="34" charset="0"/>
                  </a:rPr>
                  <a:t> Birthing Parent Criteria:</a:t>
                </a:r>
                <a:r>
                  <a:rPr lang="en-US" sz="2000" dirty="0">
                    <a:latin typeface="Tw Cen MT" panose="020B0602020104020603" pitchFamily="34" charset="0"/>
                  </a:rPr>
                  <a:t> </a:t>
                </a:r>
              </a:p>
              <a:p>
                <a:pPr marL="171450" indent="-171450">
                  <a:buFont typeface="Arial" panose="020B0604020202020204" pitchFamily="34" charset="0"/>
                  <a:buChar char="•"/>
                </a:pPr>
                <a:r>
                  <a:rPr lang="en-US" sz="1600" dirty="0">
                    <a:latin typeface="Tw Cen MT" panose="020B0602020104020603" pitchFamily="34" charset="0"/>
                  </a:rPr>
                  <a:t>Adequately </a:t>
                </a:r>
                <a:r>
                  <a:rPr lang="en-US" sz="1600" dirty="0" err="1">
                    <a:latin typeface="Tw Cen MT" panose="020B0602020104020603" pitchFamily="34" charset="0"/>
                  </a:rPr>
                  <a:t>txed</a:t>
                </a:r>
                <a:r>
                  <a:rPr lang="en-US" sz="1600" dirty="0">
                    <a:latin typeface="Tw Cen MT" panose="020B0602020104020603" pitchFamily="34" charset="0"/>
                  </a:rPr>
                  <a:t> w/ benzathine PCN G appropriate for stage,  initiated ≥30 d before delivery  </a:t>
                </a:r>
              </a:p>
              <a:p>
                <a:pPr algn="ctr"/>
                <a:r>
                  <a:rPr lang="en-US" sz="1600" i="1" dirty="0">
                    <a:latin typeface="Tw Cen MT" panose="020B0602020104020603" pitchFamily="34" charset="0"/>
                  </a:rPr>
                  <a:t>AND</a:t>
                </a:r>
              </a:p>
              <a:p>
                <a:pPr marL="171450" indent="-171450">
                  <a:buFont typeface="Arial" panose="020B0604020202020204" pitchFamily="34" charset="0"/>
                  <a:buChar char="•"/>
                </a:pPr>
                <a:r>
                  <a:rPr lang="en-US" sz="1600" dirty="0">
                    <a:latin typeface="Tw Cen MT" panose="020B0602020104020603" pitchFamily="34" charset="0"/>
                  </a:rPr>
                  <a:t>No concern for </a:t>
                </a:r>
                <a:r>
                  <a:rPr lang="en-US" sz="1600" dirty="0" err="1">
                    <a:latin typeface="Tw Cen MT" panose="020B0602020104020603" pitchFamily="34" charset="0"/>
                  </a:rPr>
                  <a:t>reinfxn</a:t>
                </a:r>
                <a:r>
                  <a:rPr lang="en-US" sz="1600" dirty="0">
                    <a:latin typeface="Tw Cen MT" panose="020B0602020104020603" pitchFamily="34" charset="0"/>
                  </a:rPr>
                  <a:t> or </a:t>
                </a:r>
                <a:r>
                  <a:rPr lang="en-US" sz="1600" dirty="0" err="1">
                    <a:latin typeface="Tw Cen MT" panose="020B0602020104020603" pitchFamily="34" charset="0"/>
                  </a:rPr>
                  <a:t>tx</a:t>
                </a:r>
                <a:r>
                  <a:rPr lang="en-US" sz="1600" dirty="0">
                    <a:latin typeface="Tw Cen MT" panose="020B0602020104020603" pitchFamily="34" charset="0"/>
                  </a:rPr>
                  <a:t> failure</a:t>
                </a:r>
              </a:p>
            </p:txBody>
          </p:sp>
        </p:grpSp>
        <p:pic>
          <p:nvPicPr>
            <p:cNvPr id="122" name="Picture 121">
              <a:extLst>
                <a:ext uri="{FF2B5EF4-FFF2-40B4-BE49-F238E27FC236}">
                  <a16:creationId xmlns:a16="http://schemas.microsoft.com/office/drawing/2014/main" id="{37694AF8-7564-BE5C-535B-A8758229029F}"/>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flipH="1">
              <a:off x="12887754" y="2070408"/>
              <a:ext cx="290721" cy="248325"/>
            </a:xfrm>
            <a:prstGeom prst="rect">
              <a:avLst/>
            </a:prstGeom>
          </p:spPr>
        </p:pic>
      </p:grpSp>
      <p:sp>
        <p:nvSpPr>
          <p:cNvPr id="127" name="TextBox 126">
            <a:extLst>
              <a:ext uri="{FF2B5EF4-FFF2-40B4-BE49-F238E27FC236}">
                <a16:creationId xmlns:a16="http://schemas.microsoft.com/office/drawing/2014/main" id="{A4C59DD5-DD83-D46B-9B8A-31A2107E8FE1}"/>
              </a:ext>
            </a:extLst>
          </p:cNvPr>
          <p:cNvSpPr txBox="1"/>
          <p:nvPr/>
        </p:nvSpPr>
        <p:spPr>
          <a:xfrm>
            <a:off x="92542" y="69945"/>
            <a:ext cx="12000141" cy="342851"/>
          </a:xfrm>
          <a:prstGeom prst="rect">
            <a:avLst/>
          </a:prstGeom>
          <a:solidFill>
            <a:schemeClr val="tx1"/>
          </a:solidFill>
        </p:spPr>
        <p:txBody>
          <a:bodyPr wrap="square" rtlCol="0">
            <a:spAutoFit/>
          </a:bodyPr>
          <a:lstStyle/>
          <a:p>
            <a:pPr algn="ctr">
              <a:lnSpc>
                <a:spcPct val="80000"/>
              </a:lnSpc>
            </a:pPr>
            <a:r>
              <a:rPr lang="en-US" sz="2000" b="1" dirty="0">
                <a:solidFill>
                  <a:srgbClr val="FFC000"/>
                </a:solidFill>
                <a:latin typeface="Tw Cen MT" panose="020B0602020104020603" pitchFamily="34" charset="0"/>
              </a:rPr>
              <a:t>ALL INFANTS &amp; BIRTHING PARENTS (e.g., mother): SERUM RPR OR VDRL TITER DRAWN AT DELIVERY </a:t>
            </a:r>
          </a:p>
        </p:txBody>
      </p:sp>
      <p:sp>
        <p:nvSpPr>
          <p:cNvPr id="163" name="Rectangle 162">
            <a:extLst>
              <a:ext uri="{FF2B5EF4-FFF2-40B4-BE49-F238E27FC236}">
                <a16:creationId xmlns:a16="http://schemas.microsoft.com/office/drawing/2014/main" id="{21C06BE9-3D5E-BE37-D3C0-1B69C8090FE6}"/>
              </a:ext>
            </a:extLst>
          </p:cNvPr>
          <p:cNvSpPr/>
          <p:nvPr/>
        </p:nvSpPr>
        <p:spPr>
          <a:xfrm>
            <a:off x="8397250" y="3371702"/>
            <a:ext cx="3740480" cy="1462596"/>
          </a:xfrm>
          <a:prstGeom prst="rect">
            <a:avLst/>
          </a:prstGeom>
          <a:solidFill>
            <a:srgbClr val="D1EDED"/>
          </a:solidFill>
          <a:ln w="28575">
            <a:solidFill>
              <a:srgbClr val="18A3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en-US" b="1" dirty="0">
                <a:solidFill>
                  <a:schemeClr val="tx1"/>
                </a:solidFill>
                <a:latin typeface="Tw Cen MT" panose="020B0602020104020603" pitchFamily="34" charset="0"/>
              </a:rPr>
              <a:t>Review birthing parent titers &amp; stage:</a:t>
            </a:r>
            <a:endParaRPr lang="en-US" dirty="0">
              <a:solidFill>
                <a:schemeClr val="tx1"/>
              </a:solidFill>
              <a:latin typeface="Tw Cen MT" panose="020B0602020104020603" pitchFamily="34" charset="0"/>
            </a:endParaRPr>
          </a:p>
          <a:p>
            <a:pPr marL="171450" indent="-171450">
              <a:lnSpc>
                <a:spcPct val="80000"/>
              </a:lnSpc>
              <a:buFont typeface="Arial" panose="020B0604020202020204" pitchFamily="34" charset="0"/>
              <a:buChar char="•"/>
            </a:pPr>
            <a:r>
              <a:rPr lang="en-US" dirty="0">
                <a:solidFill>
                  <a:schemeClr val="tx1"/>
                </a:solidFill>
                <a:latin typeface="Tw Cen MT" panose="020B0602020104020603" pitchFamily="34" charset="0"/>
              </a:rPr>
              <a:t>≥4-fold </a:t>
            </a:r>
            <a:r>
              <a:rPr lang="en-US" dirty="0">
                <a:solidFill>
                  <a:schemeClr val="tx1"/>
                </a:solidFill>
                <a:latin typeface="Arial" panose="020B0604020202020204" pitchFamily="34" charset="0"/>
                <a:cs typeface="Arial" panose="020B0604020202020204" pitchFamily="34" charset="0"/>
              </a:rPr>
              <a:t>↓</a:t>
            </a:r>
            <a:r>
              <a:rPr lang="en-US" dirty="0">
                <a:solidFill>
                  <a:schemeClr val="tx1"/>
                </a:solidFill>
                <a:latin typeface="Tw Cen MT" panose="020B0602020104020603" pitchFamily="34" charset="0"/>
              </a:rPr>
              <a:t> in titer after </a:t>
            </a:r>
            <a:r>
              <a:rPr lang="en-US" dirty="0" err="1">
                <a:solidFill>
                  <a:schemeClr val="tx1"/>
                </a:solidFill>
                <a:latin typeface="Tw Cen MT" panose="020B0602020104020603" pitchFamily="34" charset="0"/>
              </a:rPr>
              <a:t>tx</a:t>
            </a:r>
            <a:r>
              <a:rPr lang="en-US" dirty="0">
                <a:solidFill>
                  <a:schemeClr val="tx1"/>
                </a:solidFill>
                <a:latin typeface="Tw Cen MT" panose="020B0602020104020603" pitchFamily="34" charset="0"/>
              </a:rPr>
              <a:t> for </a:t>
            </a:r>
            <a:r>
              <a:rPr lang="en-US" u="sng" dirty="0">
                <a:solidFill>
                  <a:schemeClr val="tx1"/>
                </a:solidFill>
                <a:latin typeface="Tw Cen MT" panose="020B0602020104020603" pitchFamily="34" charset="0"/>
              </a:rPr>
              <a:t>early</a:t>
            </a:r>
            <a:r>
              <a:rPr lang="en-US" dirty="0">
                <a:solidFill>
                  <a:schemeClr val="tx1"/>
                </a:solidFill>
                <a:latin typeface="Tw Cen MT" panose="020B0602020104020603" pitchFamily="34" charset="0"/>
              </a:rPr>
              <a:t> syphilis</a:t>
            </a:r>
          </a:p>
          <a:p>
            <a:pPr algn="ctr">
              <a:lnSpc>
                <a:spcPct val="80000"/>
              </a:lnSpc>
            </a:pPr>
            <a:r>
              <a:rPr lang="en-US" i="1" dirty="0">
                <a:solidFill>
                  <a:schemeClr val="tx1"/>
                </a:solidFill>
                <a:latin typeface="Tw Cen MT" panose="020B0602020104020603" pitchFamily="34" charset="0"/>
              </a:rPr>
              <a:t>OR</a:t>
            </a:r>
          </a:p>
          <a:p>
            <a:pPr marL="171450" indent="-171450">
              <a:lnSpc>
                <a:spcPct val="80000"/>
              </a:lnSpc>
              <a:buFont typeface="Arial" panose="020B0604020202020204" pitchFamily="34" charset="0"/>
              <a:buChar char="•"/>
            </a:pPr>
            <a:r>
              <a:rPr lang="en-US" dirty="0">
                <a:solidFill>
                  <a:schemeClr val="tx1"/>
                </a:solidFill>
                <a:latin typeface="Tw Cen MT" panose="020B0602020104020603" pitchFamily="34" charset="0"/>
              </a:rPr>
              <a:t>Stable titer for low-titer, latent syphilis (RPR &lt;1:4 or VDRL &lt;1:2)</a:t>
            </a:r>
            <a:endParaRPr lang="en-US" dirty="0">
              <a:solidFill>
                <a:schemeClr val="tx1"/>
              </a:solidFill>
            </a:endParaRPr>
          </a:p>
        </p:txBody>
      </p:sp>
      <p:cxnSp>
        <p:nvCxnSpPr>
          <p:cNvPr id="164" name="Straight Arrow Connector 163" title="Flow Arrow">
            <a:extLst>
              <a:ext uri="{FF2B5EF4-FFF2-40B4-BE49-F238E27FC236}">
                <a16:creationId xmlns:a16="http://schemas.microsoft.com/office/drawing/2014/main" id="{C7EFF63E-881C-17E7-6325-B05CAE9F69C2}"/>
              </a:ext>
            </a:extLst>
          </p:cNvPr>
          <p:cNvCxnSpPr>
            <a:cxnSpLocks/>
            <a:stCxn id="96" idx="2"/>
          </p:cNvCxnSpPr>
          <p:nvPr/>
        </p:nvCxnSpPr>
        <p:spPr>
          <a:xfrm>
            <a:off x="10476694" y="3154550"/>
            <a:ext cx="0" cy="222016"/>
          </a:xfrm>
          <a:prstGeom prst="straightConnector1">
            <a:avLst/>
          </a:prstGeom>
          <a:ln w="25400">
            <a:solidFill>
              <a:srgbClr val="18A3A5"/>
            </a:solidFill>
            <a:tailEnd type="arrow"/>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A7249B36-0FB3-5028-4EE7-703DBBAB7FCF}"/>
              </a:ext>
            </a:extLst>
          </p:cNvPr>
          <p:cNvGrpSpPr/>
          <p:nvPr/>
        </p:nvGrpSpPr>
        <p:grpSpPr>
          <a:xfrm>
            <a:off x="4604258" y="528037"/>
            <a:ext cx="3655026" cy="1791941"/>
            <a:chOff x="4633132" y="528037"/>
            <a:chExt cx="3677097" cy="1791941"/>
          </a:xfrm>
        </p:grpSpPr>
        <p:grpSp>
          <p:nvGrpSpPr>
            <p:cNvPr id="113" name="Group 112">
              <a:extLst>
                <a:ext uri="{FF2B5EF4-FFF2-40B4-BE49-F238E27FC236}">
                  <a16:creationId xmlns:a16="http://schemas.microsoft.com/office/drawing/2014/main" id="{DBB82E7E-38E0-BA5F-6C6D-E130B6D05F3F}"/>
                </a:ext>
              </a:extLst>
            </p:cNvPr>
            <p:cNvGrpSpPr/>
            <p:nvPr/>
          </p:nvGrpSpPr>
          <p:grpSpPr>
            <a:xfrm>
              <a:off x="4735115" y="528037"/>
              <a:ext cx="3575114" cy="1791941"/>
              <a:chOff x="5536666" y="1797589"/>
              <a:chExt cx="2924998" cy="1791941"/>
            </a:xfrm>
          </p:grpSpPr>
          <p:sp>
            <p:nvSpPr>
              <p:cNvPr id="115" name="Right Brace 114" title="flow bracket">
                <a:extLst>
                  <a:ext uri="{FF2B5EF4-FFF2-40B4-BE49-F238E27FC236}">
                    <a16:creationId xmlns:a16="http://schemas.microsoft.com/office/drawing/2014/main" id="{9242D4DD-9EA4-376F-D43C-E426778978CF}"/>
                  </a:ext>
                </a:extLst>
              </p:cNvPr>
              <p:cNvSpPr/>
              <p:nvPr/>
            </p:nvSpPr>
            <p:spPr>
              <a:xfrm>
                <a:off x="5536666" y="1797589"/>
                <a:ext cx="247281" cy="1791941"/>
              </a:xfrm>
              <a:prstGeom prst="rightBrace">
                <a:avLst>
                  <a:gd name="adj1" fmla="val 32333"/>
                  <a:gd name="adj2" fmla="val 4938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dirty="0">
                  <a:latin typeface="Tw Cen MT" panose="020B0602020104020603" pitchFamily="34" charset="0"/>
                </a:endParaRPr>
              </a:p>
            </p:txBody>
          </p:sp>
          <p:cxnSp>
            <p:nvCxnSpPr>
              <p:cNvPr id="116" name="Straight Arrow Connector 115" title="Flow Arrow">
                <a:extLst>
                  <a:ext uri="{FF2B5EF4-FFF2-40B4-BE49-F238E27FC236}">
                    <a16:creationId xmlns:a16="http://schemas.microsoft.com/office/drawing/2014/main" id="{AD9B8739-EB48-483D-431A-6DC15009C96B}"/>
                  </a:ext>
                </a:extLst>
              </p:cNvPr>
              <p:cNvCxnSpPr>
                <a:cxnSpLocks/>
              </p:cNvCxnSpPr>
              <p:nvPr/>
            </p:nvCxnSpPr>
            <p:spPr>
              <a:xfrm>
                <a:off x="5746681" y="2680471"/>
                <a:ext cx="205312" cy="2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Mother Criteria 1">
                <a:extLst>
                  <a:ext uri="{FF2B5EF4-FFF2-40B4-BE49-F238E27FC236}">
                    <a16:creationId xmlns:a16="http://schemas.microsoft.com/office/drawing/2014/main" id="{56EC66A5-6B16-073A-C17F-20EF19A37AC5}"/>
                  </a:ext>
                </a:extLst>
              </p:cNvPr>
              <p:cNvSpPr/>
              <p:nvPr/>
            </p:nvSpPr>
            <p:spPr>
              <a:xfrm>
                <a:off x="5950175" y="1822355"/>
                <a:ext cx="2511489" cy="1631216"/>
              </a:xfrm>
              <a:prstGeom prst="rect">
                <a:avLst/>
              </a:prstGeom>
              <a:solidFill>
                <a:srgbClr val="F47229">
                  <a:alpha val="20000"/>
                </a:srgbClr>
              </a:solidFill>
              <a:ln w="25400">
                <a:solidFill>
                  <a:srgbClr val="F47229"/>
                </a:solidFill>
              </a:ln>
            </p:spPr>
            <p:txBody>
              <a:bodyPr wrap="square">
                <a:spAutoFit/>
              </a:bodyPr>
              <a:lstStyle/>
              <a:p>
                <a:r>
                  <a:rPr lang="en-US" sz="2000" b="1" dirty="0">
                    <a:latin typeface="Tw Cen MT" panose="020B0602020104020603" pitchFamily="34" charset="0"/>
                  </a:rPr>
                  <a:t>Birthing Parent Criteria:</a:t>
                </a:r>
                <a:r>
                  <a:rPr lang="en-US" sz="2000" dirty="0">
                    <a:latin typeface="Tw Cen MT" panose="020B0602020104020603" pitchFamily="34" charset="0"/>
                  </a:rPr>
                  <a:t> </a:t>
                </a:r>
              </a:p>
              <a:p>
                <a:pPr marL="171450" indent="-171450">
                  <a:buFont typeface="Arial" panose="020B0604020202020204" pitchFamily="34" charset="0"/>
                  <a:buChar char="•"/>
                </a:pPr>
                <a:r>
                  <a:rPr lang="en-US" sz="1600" dirty="0">
                    <a:latin typeface="Tw Cen MT" panose="020B0602020104020603" pitchFamily="34" charset="0"/>
                  </a:rPr>
                  <a:t>Inadequately/not </a:t>
                </a:r>
                <a:r>
                  <a:rPr lang="en-US" sz="1600" dirty="0" err="1">
                    <a:latin typeface="Tw Cen MT" panose="020B0602020104020603" pitchFamily="34" charset="0"/>
                  </a:rPr>
                  <a:t>txed</a:t>
                </a:r>
                <a:r>
                  <a:rPr lang="en-US" sz="1600" baseline="30000" dirty="0">
                    <a:latin typeface="Tw Cen MT" panose="020B0602020104020603" pitchFamily="34" charset="0"/>
                  </a:rPr>
                  <a:t>§</a:t>
                </a:r>
                <a:r>
                  <a:rPr lang="en-US" sz="1600" dirty="0">
                    <a:latin typeface="Tw Cen MT" panose="020B0602020104020603" pitchFamily="34" charset="0"/>
                  </a:rPr>
                  <a:t> </a:t>
                </a:r>
              </a:p>
              <a:p>
                <a:pPr marL="171450" indent="-171450">
                  <a:buFont typeface="Arial" panose="020B0604020202020204" pitchFamily="34" charset="0"/>
                  <a:buChar char="•"/>
                </a:pPr>
                <a:r>
                  <a:rPr lang="en-US" sz="1600" dirty="0">
                    <a:latin typeface="Tw Cen MT" panose="020B0602020104020603" pitchFamily="34" charset="0"/>
                  </a:rPr>
                  <a:t>Tx undocumented</a:t>
                </a:r>
              </a:p>
              <a:p>
                <a:pPr marL="171450" indent="-171450">
                  <a:buFont typeface="Arial" panose="020B0604020202020204" pitchFamily="34" charset="0"/>
                  <a:buChar char="•"/>
                </a:pPr>
                <a:r>
                  <a:rPr lang="en-US" sz="1600" dirty="0" err="1">
                    <a:latin typeface="Tw Cen MT" panose="020B0602020104020603" pitchFamily="34" charset="0"/>
                  </a:rPr>
                  <a:t>Txed</a:t>
                </a:r>
                <a:r>
                  <a:rPr lang="en-US" sz="1600" dirty="0">
                    <a:latin typeface="Tw Cen MT" panose="020B0602020104020603" pitchFamily="34" charset="0"/>
                  </a:rPr>
                  <a:t> with non-benzathine PCN G</a:t>
                </a:r>
              </a:p>
              <a:p>
                <a:pPr marL="171450" indent="-171450">
                  <a:buFont typeface="Arial" panose="020B0604020202020204" pitchFamily="34" charset="0"/>
                  <a:buChar char="•"/>
                </a:pPr>
                <a:r>
                  <a:rPr lang="en-US" sz="1600" dirty="0">
                    <a:latin typeface="Tw Cen MT" panose="020B0602020104020603" pitchFamily="34" charset="0"/>
                  </a:rPr>
                  <a:t>Initiated </a:t>
                </a:r>
                <a:r>
                  <a:rPr lang="en-US" sz="1600" dirty="0" err="1">
                    <a:latin typeface="Tw Cen MT" panose="020B0602020104020603" pitchFamily="34" charset="0"/>
                  </a:rPr>
                  <a:t>tx</a:t>
                </a:r>
                <a:r>
                  <a:rPr lang="en-US" sz="1600" dirty="0">
                    <a:latin typeface="Tw Cen MT" panose="020B0602020104020603" pitchFamily="34" charset="0"/>
                  </a:rPr>
                  <a:t> &lt;30 days before delivery</a:t>
                </a:r>
              </a:p>
            </p:txBody>
          </p:sp>
        </p:grpSp>
        <p:pic>
          <p:nvPicPr>
            <p:cNvPr id="54" name="Picture 53">
              <a:extLst>
                <a:ext uri="{FF2B5EF4-FFF2-40B4-BE49-F238E27FC236}">
                  <a16:creationId xmlns:a16="http://schemas.microsoft.com/office/drawing/2014/main" id="{AA856624-020A-EB87-81DE-5A36EB97844A}"/>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flipH="1">
              <a:off x="7874980" y="578619"/>
              <a:ext cx="372357" cy="339988"/>
            </a:xfrm>
            <a:prstGeom prst="rect">
              <a:avLst/>
            </a:prstGeom>
          </p:spPr>
        </p:pic>
        <p:sp>
          <p:nvSpPr>
            <p:cNvPr id="235" name="TextBox 234">
              <a:extLst>
                <a:ext uri="{FF2B5EF4-FFF2-40B4-BE49-F238E27FC236}">
                  <a16:creationId xmlns:a16="http://schemas.microsoft.com/office/drawing/2014/main" id="{B0547E8C-E04D-A220-9221-AC59557E7475}"/>
                </a:ext>
              </a:extLst>
            </p:cNvPr>
            <p:cNvSpPr txBox="1"/>
            <p:nvPr/>
          </p:nvSpPr>
          <p:spPr>
            <a:xfrm>
              <a:off x="4633132" y="597493"/>
              <a:ext cx="735331" cy="760978"/>
            </a:xfrm>
            <a:prstGeom prst="rect">
              <a:avLst/>
            </a:prstGeom>
            <a:noFill/>
          </p:spPr>
          <p:txBody>
            <a:bodyPr wrap="square" rtlCol="0">
              <a:spAutoFit/>
            </a:bodyPr>
            <a:lstStyle/>
            <a:p>
              <a:pPr marL="117475" algn="ctr">
                <a:lnSpc>
                  <a:spcPct val="80000"/>
                </a:lnSpc>
              </a:pPr>
              <a:r>
                <a:rPr lang="en-US" dirty="0">
                  <a:latin typeface="Tw Cen MT" panose="020B0602020104020603" pitchFamily="34" charset="0"/>
                </a:rPr>
                <a:t>No to all</a:t>
              </a:r>
            </a:p>
          </p:txBody>
        </p:sp>
      </p:grpSp>
      <p:sp>
        <p:nvSpPr>
          <p:cNvPr id="4" name="Rectangle 3">
            <a:extLst>
              <a:ext uri="{FF2B5EF4-FFF2-40B4-BE49-F238E27FC236}">
                <a16:creationId xmlns:a16="http://schemas.microsoft.com/office/drawing/2014/main" id="{76FEAD56-218D-F5F3-4755-B90C4CAC372D}"/>
              </a:ext>
            </a:extLst>
          </p:cNvPr>
          <p:cNvSpPr/>
          <p:nvPr/>
        </p:nvSpPr>
        <p:spPr>
          <a:xfrm>
            <a:off x="0" y="0"/>
            <a:ext cx="12192000" cy="6858000"/>
          </a:xfrm>
          <a:prstGeom prst="rect">
            <a:avLst/>
          </a:prstGeom>
          <a:solidFill>
            <a:schemeClr val="bg1">
              <a:alpha val="66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24D8999-BA02-C907-999E-E5903785622F}"/>
              </a:ext>
            </a:extLst>
          </p:cNvPr>
          <p:cNvSpPr txBox="1"/>
          <p:nvPr/>
        </p:nvSpPr>
        <p:spPr>
          <a:xfrm>
            <a:off x="1665200" y="2943653"/>
            <a:ext cx="9521190" cy="584775"/>
          </a:xfrm>
          <a:prstGeom prst="rect">
            <a:avLst/>
          </a:prstGeom>
          <a:solidFill>
            <a:schemeClr val="accent1">
              <a:lumMod val="75000"/>
            </a:schemeClr>
          </a:solidFill>
          <a:effectLst>
            <a:outerShdw blurRad="63500" sx="102000" sy="102000" algn="ctr" rotWithShape="0">
              <a:prstClr val="black">
                <a:alpha val="40000"/>
              </a:prstClr>
            </a:outerShdw>
          </a:effectLst>
        </p:spPr>
        <p:txBody>
          <a:bodyPr wrap="square">
            <a:spAutoFit/>
          </a:bodyPr>
          <a:lstStyle/>
          <a:p>
            <a:pPr algn="ctr"/>
            <a:r>
              <a:rPr lang="en-US" sz="3200" dirty="0">
                <a:solidFill>
                  <a:schemeClr val="bg1"/>
                </a:solidFill>
                <a:latin typeface="Tw Cen MT" panose="020B0602020104020603" pitchFamily="34" charset="0"/>
              </a:rPr>
              <a:t>What about Scenario 4?</a:t>
            </a:r>
          </a:p>
        </p:txBody>
      </p:sp>
    </p:spTree>
    <p:extLst>
      <p:ext uri="{BB962C8B-B14F-4D97-AF65-F5344CB8AC3E}">
        <p14:creationId xmlns:p14="http://schemas.microsoft.com/office/powerpoint/2010/main" val="2827023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775D-498E-F349-E5FC-054D2B2AD842}"/>
              </a:ext>
            </a:extLst>
          </p:cNvPr>
          <p:cNvSpPr>
            <a:spLocks noGrp="1"/>
          </p:cNvSpPr>
          <p:nvPr>
            <p:ph type="title"/>
          </p:nvPr>
        </p:nvSpPr>
        <p:spPr/>
        <p:txBody>
          <a:bodyPr/>
          <a:lstStyle/>
          <a:p>
            <a:r>
              <a:rPr lang="en-US" dirty="0"/>
              <a:t>Scenario 4: Congenital Syphilis Unlikely</a:t>
            </a:r>
          </a:p>
        </p:txBody>
      </p:sp>
      <p:sp>
        <p:nvSpPr>
          <p:cNvPr id="3" name="Content Placeholder 2">
            <a:extLst>
              <a:ext uri="{FF2B5EF4-FFF2-40B4-BE49-F238E27FC236}">
                <a16:creationId xmlns:a16="http://schemas.microsoft.com/office/drawing/2014/main" id="{ED8653CD-0A02-7933-9CF9-4C50A011608F}"/>
              </a:ext>
            </a:extLst>
          </p:cNvPr>
          <p:cNvSpPr>
            <a:spLocks noGrp="1"/>
          </p:cNvSpPr>
          <p:nvPr>
            <p:ph idx="1"/>
          </p:nvPr>
        </p:nvSpPr>
        <p:spPr>
          <a:xfrm>
            <a:off x="838200" y="1690688"/>
            <a:ext cx="10515600" cy="2705091"/>
          </a:xfrm>
        </p:spPr>
        <p:txBody>
          <a:bodyPr>
            <a:normAutofit fontScale="77500" lnSpcReduction="20000"/>
          </a:bodyPr>
          <a:lstStyle/>
          <a:p>
            <a:pPr>
              <a:lnSpc>
                <a:spcPct val="120000"/>
              </a:lnSpc>
            </a:pPr>
            <a:r>
              <a:rPr lang="en-US" sz="2800" dirty="0"/>
              <a:t>Neonate with </a:t>
            </a:r>
            <a:r>
              <a:rPr lang="en-US" sz="2800" b="1" dirty="0">
                <a:solidFill>
                  <a:schemeClr val="tx1">
                    <a:lumMod val="75000"/>
                    <a:lumOff val="25000"/>
                  </a:schemeClr>
                </a:solidFill>
              </a:rPr>
              <a:t>normal physical </a:t>
            </a:r>
            <a:r>
              <a:rPr lang="en-US" sz="2800" dirty="0"/>
              <a:t>examination and a </a:t>
            </a:r>
            <a:r>
              <a:rPr lang="en-US" sz="2800" b="1" dirty="0">
                <a:solidFill>
                  <a:schemeClr val="tx1">
                    <a:lumMod val="75000"/>
                    <a:lumOff val="25000"/>
                  </a:schemeClr>
                </a:solidFill>
              </a:rPr>
              <a:t>titer ≤ 4-fold that of the birthing parent’s </a:t>
            </a:r>
            <a:r>
              <a:rPr lang="en-US" sz="2800" dirty="0"/>
              <a:t>titer at delivery and </a:t>
            </a:r>
            <a:r>
              <a:rPr lang="en-US" sz="2800" b="1" dirty="0">
                <a:solidFill>
                  <a:schemeClr val="tx1">
                    <a:lumMod val="75000"/>
                    <a:lumOff val="25000"/>
                  </a:schemeClr>
                </a:solidFill>
              </a:rPr>
              <a:t>BOTH</a:t>
            </a:r>
            <a:r>
              <a:rPr lang="en-US" sz="2800" dirty="0"/>
              <a:t> of the following are true for the </a:t>
            </a:r>
            <a:r>
              <a:rPr lang="en-US" sz="2800" u="sng" dirty="0"/>
              <a:t>birthing parent</a:t>
            </a:r>
            <a:r>
              <a:rPr lang="en-US" sz="2800" dirty="0"/>
              <a:t>:</a:t>
            </a:r>
          </a:p>
          <a:p>
            <a:pPr lvl="1">
              <a:lnSpc>
                <a:spcPct val="120000"/>
              </a:lnSpc>
            </a:pPr>
            <a:r>
              <a:rPr lang="en-US" sz="2800" dirty="0"/>
              <a:t>Treatment was adequate before pregnancy</a:t>
            </a:r>
          </a:p>
          <a:p>
            <a:pPr lvl="1">
              <a:lnSpc>
                <a:spcPct val="120000"/>
              </a:lnSpc>
            </a:pPr>
            <a:r>
              <a:rPr lang="en-US" sz="2800" dirty="0"/>
              <a:t>Nontreponemal serologic titer remained low and stable (i.e., </a:t>
            </a:r>
            <a:r>
              <a:rPr lang="en-US" sz="2800" dirty="0" err="1"/>
              <a:t>serofast</a:t>
            </a:r>
            <a:r>
              <a:rPr lang="en-US" sz="2800" dirty="0"/>
              <a:t>) before and during pregnancy and at delivery (e.g., VDRL ≤1:2 or RPR ≤1:4)</a:t>
            </a:r>
          </a:p>
        </p:txBody>
      </p:sp>
      <p:pic>
        <p:nvPicPr>
          <p:cNvPr id="4" name="Picture 3">
            <a:extLst>
              <a:ext uri="{FF2B5EF4-FFF2-40B4-BE49-F238E27FC236}">
                <a16:creationId xmlns:a16="http://schemas.microsoft.com/office/drawing/2014/main" id="{DD97E9F7-48FA-7D33-CFC0-1BFD939D3035}"/>
              </a:ext>
            </a:extLst>
          </p:cNvPr>
          <p:cNvPicPr>
            <a:picLocks noChangeAspect="1"/>
          </p:cNvPicPr>
          <p:nvPr/>
        </p:nvPicPr>
        <p:blipFill rotWithShape="1">
          <a:blip r:embed="rId3"/>
          <a:srcRect b="6689"/>
          <a:stretch/>
        </p:blipFill>
        <p:spPr>
          <a:xfrm>
            <a:off x="492871" y="4194314"/>
            <a:ext cx="11245242" cy="1924301"/>
          </a:xfrm>
          <a:prstGeom prst="rect">
            <a:avLst/>
          </a:prstGeom>
          <a:ln>
            <a:solidFill>
              <a:schemeClr val="accent1"/>
            </a:solidFill>
          </a:ln>
        </p:spPr>
      </p:pic>
      <p:pic>
        <p:nvPicPr>
          <p:cNvPr id="5" name="Picture 4">
            <a:extLst>
              <a:ext uri="{FF2B5EF4-FFF2-40B4-BE49-F238E27FC236}">
                <a16:creationId xmlns:a16="http://schemas.microsoft.com/office/drawing/2014/main" id="{B02F92F6-2A3A-4F72-9F26-9C20B0CFA625}"/>
              </a:ext>
            </a:extLst>
          </p:cNvPr>
          <p:cNvPicPr>
            <a:picLocks noChangeAspect="1"/>
          </p:cNvPicPr>
          <p:nvPr/>
        </p:nvPicPr>
        <p:blipFill>
          <a:blip r:embed="rId4"/>
          <a:stretch>
            <a:fillRect/>
          </a:stretch>
        </p:blipFill>
        <p:spPr>
          <a:xfrm>
            <a:off x="2200939" y="6294845"/>
            <a:ext cx="853237" cy="508311"/>
          </a:xfrm>
          <a:prstGeom prst="rect">
            <a:avLst/>
          </a:prstGeom>
        </p:spPr>
      </p:pic>
      <p:pic>
        <p:nvPicPr>
          <p:cNvPr id="6" name="Picture 5">
            <a:extLst>
              <a:ext uri="{FF2B5EF4-FFF2-40B4-BE49-F238E27FC236}">
                <a16:creationId xmlns:a16="http://schemas.microsoft.com/office/drawing/2014/main" id="{6B02EF06-A8CF-44C8-25EB-8E9972B9A4AD}"/>
              </a:ext>
            </a:extLst>
          </p:cNvPr>
          <p:cNvPicPr>
            <a:picLocks noChangeAspect="1"/>
          </p:cNvPicPr>
          <p:nvPr/>
        </p:nvPicPr>
        <p:blipFill>
          <a:blip r:embed="rId5"/>
          <a:stretch>
            <a:fillRect/>
          </a:stretch>
        </p:blipFill>
        <p:spPr>
          <a:xfrm>
            <a:off x="3267951" y="6188189"/>
            <a:ext cx="2300642" cy="669811"/>
          </a:xfrm>
          <a:prstGeom prst="rect">
            <a:avLst/>
          </a:prstGeom>
        </p:spPr>
      </p:pic>
      <p:sp>
        <p:nvSpPr>
          <p:cNvPr id="7" name="TextBox 6">
            <a:extLst>
              <a:ext uri="{FF2B5EF4-FFF2-40B4-BE49-F238E27FC236}">
                <a16:creationId xmlns:a16="http://schemas.microsoft.com/office/drawing/2014/main" id="{00C855D0-6C34-FA67-E07F-8D41C8644D76}"/>
              </a:ext>
            </a:extLst>
          </p:cNvPr>
          <p:cNvSpPr txBox="1"/>
          <p:nvPr/>
        </p:nvSpPr>
        <p:spPr>
          <a:xfrm>
            <a:off x="6673105" y="6569047"/>
            <a:ext cx="5513480" cy="307777"/>
          </a:xfrm>
          <a:prstGeom prst="rect">
            <a:avLst/>
          </a:prstGeom>
          <a:noFill/>
        </p:spPr>
        <p:txBody>
          <a:bodyPr wrap="square" rtlCol="0">
            <a:spAutoFit/>
          </a:bodyPr>
          <a:lstStyle/>
          <a:p>
            <a:pPr algn="r"/>
            <a:r>
              <a:rPr lang="en-US" sz="1400" dirty="0"/>
              <a:t>https://www.cdc.gov/std/treatment-guidelines/congenital-syphilis.htm</a:t>
            </a:r>
            <a:endParaRPr lang="en-US" sz="2000" dirty="0"/>
          </a:p>
        </p:txBody>
      </p:sp>
    </p:spTree>
    <p:extLst>
      <p:ext uri="{BB962C8B-B14F-4D97-AF65-F5344CB8AC3E}">
        <p14:creationId xmlns:p14="http://schemas.microsoft.com/office/powerpoint/2010/main" val="3115339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F344-6C1C-3CBF-0B5C-3F080B7C31B2}"/>
              </a:ext>
            </a:extLst>
          </p:cNvPr>
          <p:cNvSpPr>
            <a:spLocks noGrp="1"/>
          </p:cNvSpPr>
          <p:nvPr>
            <p:ph type="title"/>
          </p:nvPr>
        </p:nvSpPr>
        <p:spPr/>
        <p:txBody>
          <a:bodyPr/>
          <a:lstStyle/>
          <a:p>
            <a:r>
              <a:rPr lang="en-US" dirty="0"/>
              <a:t>Congenital Syphilis Treatment</a:t>
            </a:r>
          </a:p>
        </p:txBody>
      </p:sp>
      <p:sp>
        <p:nvSpPr>
          <p:cNvPr id="3" name="Content Placeholder 2">
            <a:extLst>
              <a:ext uri="{FF2B5EF4-FFF2-40B4-BE49-F238E27FC236}">
                <a16:creationId xmlns:a16="http://schemas.microsoft.com/office/drawing/2014/main" id="{79F7B28B-9C76-A1D6-33F7-C73E89A4774A}"/>
              </a:ext>
            </a:extLst>
          </p:cNvPr>
          <p:cNvSpPr>
            <a:spLocks noGrp="1"/>
          </p:cNvSpPr>
          <p:nvPr>
            <p:ph idx="1"/>
          </p:nvPr>
        </p:nvSpPr>
        <p:spPr>
          <a:xfrm>
            <a:off x="838200" y="1690689"/>
            <a:ext cx="10515600" cy="4486274"/>
          </a:xfrm>
        </p:spPr>
        <p:txBody>
          <a:bodyPr>
            <a:normAutofit fontScale="92500" lnSpcReduction="20000"/>
          </a:bodyPr>
          <a:lstStyle/>
          <a:p>
            <a:pPr>
              <a:lnSpc>
                <a:spcPct val="120000"/>
              </a:lnSpc>
            </a:pPr>
            <a:r>
              <a:rPr lang="en-US" b="1" dirty="0">
                <a:solidFill>
                  <a:schemeClr val="tx1">
                    <a:lumMod val="75000"/>
                    <a:lumOff val="25000"/>
                  </a:schemeClr>
                </a:solidFill>
              </a:rPr>
              <a:t>Aqueous crystalline penicillin G 100,000–150,000 units/kg/day, administered as 50,000 units/kg/dose IV</a:t>
            </a:r>
            <a:r>
              <a:rPr lang="en-US" dirty="0"/>
              <a:t> </a:t>
            </a:r>
          </a:p>
          <a:p>
            <a:pPr lvl="1">
              <a:lnSpc>
                <a:spcPct val="120000"/>
              </a:lnSpc>
            </a:pPr>
            <a:r>
              <a:rPr lang="en-US" dirty="0"/>
              <a:t>Every 12 hours during the first 7 days of life </a:t>
            </a:r>
          </a:p>
          <a:p>
            <a:pPr lvl="1">
              <a:lnSpc>
                <a:spcPct val="120000"/>
              </a:lnSpc>
            </a:pPr>
            <a:r>
              <a:rPr lang="en-US" dirty="0"/>
              <a:t>Every 8 hours thereafter for a total of 10 days</a:t>
            </a:r>
          </a:p>
          <a:p>
            <a:pPr>
              <a:lnSpc>
                <a:spcPct val="120000"/>
              </a:lnSpc>
            </a:pPr>
            <a:r>
              <a:rPr lang="en-US" dirty="0"/>
              <a:t>Alternative: Procaine penicillin G 50,000 units/kg/dose intramuscular (IM) in a single daily dose for 10 days, only for neonates; current drug shortage</a:t>
            </a:r>
          </a:p>
          <a:p>
            <a:pPr>
              <a:lnSpc>
                <a:spcPct val="120000"/>
              </a:lnSpc>
            </a:pPr>
            <a:r>
              <a:rPr lang="en-US" dirty="0"/>
              <a:t>Appropriate for:</a:t>
            </a:r>
          </a:p>
          <a:p>
            <a:pPr lvl="1">
              <a:lnSpc>
                <a:spcPct val="120000"/>
              </a:lnSpc>
            </a:pPr>
            <a:r>
              <a:rPr lang="en-US" b="1" dirty="0">
                <a:solidFill>
                  <a:schemeClr val="tx1">
                    <a:lumMod val="75000"/>
                    <a:lumOff val="25000"/>
                  </a:schemeClr>
                </a:solidFill>
              </a:rPr>
              <a:t>Scenario 1</a:t>
            </a:r>
          </a:p>
          <a:p>
            <a:pPr lvl="1">
              <a:lnSpc>
                <a:spcPct val="120000"/>
              </a:lnSpc>
            </a:pPr>
            <a:r>
              <a:rPr lang="en-US" b="1" dirty="0">
                <a:solidFill>
                  <a:schemeClr val="tx1">
                    <a:lumMod val="75000"/>
                    <a:lumOff val="25000"/>
                  </a:schemeClr>
                </a:solidFill>
              </a:rPr>
              <a:t>Scenario 2</a:t>
            </a:r>
            <a:r>
              <a:rPr lang="en-US" dirty="0"/>
              <a:t> with any abnormalities, results not available, or follow-up uncertain</a:t>
            </a:r>
          </a:p>
        </p:txBody>
      </p:sp>
      <p:pic>
        <p:nvPicPr>
          <p:cNvPr id="4" name="Picture 3">
            <a:extLst>
              <a:ext uri="{FF2B5EF4-FFF2-40B4-BE49-F238E27FC236}">
                <a16:creationId xmlns:a16="http://schemas.microsoft.com/office/drawing/2014/main" id="{5B2BF4B3-9D79-7277-47BE-B92520527E32}"/>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B859F818-B5FE-2905-72ED-003ED81A2C5A}"/>
              </a:ext>
            </a:extLst>
          </p:cNvPr>
          <p:cNvPicPr>
            <a:picLocks noChangeAspect="1"/>
          </p:cNvPicPr>
          <p:nvPr/>
        </p:nvPicPr>
        <p:blipFill>
          <a:blip r:embed="rId3"/>
          <a:stretch>
            <a:fillRect/>
          </a:stretch>
        </p:blipFill>
        <p:spPr>
          <a:xfrm>
            <a:off x="3267951" y="6188189"/>
            <a:ext cx="2300642" cy="669811"/>
          </a:xfrm>
          <a:prstGeom prst="rect">
            <a:avLst/>
          </a:prstGeom>
        </p:spPr>
      </p:pic>
      <p:sp>
        <p:nvSpPr>
          <p:cNvPr id="6" name="TextBox 5">
            <a:extLst>
              <a:ext uri="{FF2B5EF4-FFF2-40B4-BE49-F238E27FC236}">
                <a16:creationId xmlns:a16="http://schemas.microsoft.com/office/drawing/2014/main" id="{E07278E4-F92C-9F35-48A6-FE10744371FF}"/>
              </a:ext>
            </a:extLst>
          </p:cNvPr>
          <p:cNvSpPr txBox="1"/>
          <p:nvPr/>
        </p:nvSpPr>
        <p:spPr>
          <a:xfrm>
            <a:off x="6673105" y="6569047"/>
            <a:ext cx="5513480" cy="307777"/>
          </a:xfrm>
          <a:prstGeom prst="rect">
            <a:avLst/>
          </a:prstGeom>
          <a:noFill/>
        </p:spPr>
        <p:txBody>
          <a:bodyPr wrap="square" rtlCol="0">
            <a:spAutoFit/>
          </a:bodyPr>
          <a:lstStyle/>
          <a:p>
            <a:pPr algn="r"/>
            <a:r>
              <a:rPr lang="en-US" sz="1400" dirty="0"/>
              <a:t>CDC STI Treatment Guidelines, 2021</a:t>
            </a:r>
            <a:endParaRPr lang="en-US" sz="2000" dirty="0"/>
          </a:p>
        </p:txBody>
      </p:sp>
    </p:spTree>
    <p:extLst>
      <p:ext uri="{BB962C8B-B14F-4D97-AF65-F5344CB8AC3E}">
        <p14:creationId xmlns:p14="http://schemas.microsoft.com/office/powerpoint/2010/main" val="4122061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8523-3B7E-480A-A7B3-5F2B97D47350}"/>
              </a:ext>
            </a:extLst>
          </p:cNvPr>
          <p:cNvSpPr>
            <a:spLocks noGrp="1"/>
          </p:cNvSpPr>
          <p:nvPr>
            <p:ph type="title"/>
          </p:nvPr>
        </p:nvSpPr>
        <p:spPr/>
        <p:txBody>
          <a:bodyPr/>
          <a:lstStyle/>
          <a:p>
            <a:r>
              <a:rPr lang="en-US" dirty="0"/>
              <a:t>Congenital Syphilis Treatment</a:t>
            </a:r>
          </a:p>
        </p:txBody>
      </p:sp>
      <p:sp>
        <p:nvSpPr>
          <p:cNvPr id="3" name="Content Placeholder 2">
            <a:extLst>
              <a:ext uri="{FF2B5EF4-FFF2-40B4-BE49-F238E27FC236}">
                <a16:creationId xmlns:a16="http://schemas.microsoft.com/office/drawing/2014/main" id="{A53B3D5B-6F13-94A8-E0D7-DDC4E8294F6A}"/>
              </a:ext>
            </a:extLst>
          </p:cNvPr>
          <p:cNvSpPr>
            <a:spLocks noGrp="1"/>
          </p:cNvSpPr>
          <p:nvPr>
            <p:ph idx="1"/>
          </p:nvPr>
        </p:nvSpPr>
        <p:spPr>
          <a:xfrm>
            <a:off x="838200" y="1690689"/>
            <a:ext cx="10889974" cy="4486274"/>
          </a:xfrm>
        </p:spPr>
        <p:txBody>
          <a:bodyPr>
            <a:normAutofit lnSpcReduction="10000"/>
          </a:bodyPr>
          <a:lstStyle/>
          <a:p>
            <a:pPr>
              <a:lnSpc>
                <a:spcPct val="120000"/>
              </a:lnSpc>
            </a:pPr>
            <a:r>
              <a:rPr lang="it-IT" b="1" dirty="0">
                <a:solidFill>
                  <a:schemeClr val="tx1">
                    <a:lumMod val="75000"/>
                    <a:lumOff val="25000"/>
                  </a:schemeClr>
                </a:solidFill>
              </a:rPr>
              <a:t>Benzathine penicillin G 50,000 units/kg/dose IM in a single dose</a:t>
            </a:r>
          </a:p>
          <a:p>
            <a:pPr>
              <a:lnSpc>
                <a:spcPct val="120000"/>
              </a:lnSpc>
            </a:pPr>
            <a:r>
              <a:rPr lang="en-US" dirty="0"/>
              <a:t>Appropriate for: </a:t>
            </a:r>
          </a:p>
          <a:p>
            <a:pPr lvl="1">
              <a:lnSpc>
                <a:spcPct val="120000"/>
              </a:lnSpc>
              <a:spcBef>
                <a:spcPts val="600"/>
              </a:spcBef>
            </a:pPr>
            <a:r>
              <a:rPr lang="en-US" b="1" dirty="0">
                <a:solidFill>
                  <a:schemeClr val="tx1">
                    <a:lumMod val="75000"/>
                    <a:lumOff val="25000"/>
                  </a:schemeClr>
                </a:solidFill>
              </a:rPr>
              <a:t>Scenario 2 </a:t>
            </a:r>
            <a:r>
              <a:rPr lang="en-US" dirty="0"/>
              <a:t>who do not meet criteria for IV aqueous crystalline penicillin G</a:t>
            </a:r>
          </a:p>
          <a:p>
            <a:pPr lvl="1">
              <a:lnSpc>
                <a:spcPct val="120000"/>
              </a:lnSpc>
              <a:spcBef>
                <a:spcPts val="600"/>
              </a:spcBef>
            </a:pPr>
            <a:r>
              <a:rPr lang="en-US" b="1" dirty="0">
                <a:solidFill>
                  <a:schemeClr val="tx1">
                    <a:lumMod val="75000"/>
                    <a:lumOff val="25000"/>
                  </a:schemeClr>
                </a:solidFill>
              </a:rPr>
              <a:t>Scenario 3 </a:t>
            </a:r>
            <a:r>
              <a:rPr lang="en-US" dirty="0"/>
              <a:t>with either: </a:t>
            </a:r>
          </a:p>
          <a:p>
            <a:pPr lvl="2">
              <a:lnSpc>
                <a:spcPct val="120000"/>
              </a:lnSpc>
              <a:spcBef>
                <a:spcPts val="600"/>
              </a:spcBef>
            </a:pPr>
            <a:r>
              <a:rPr lang="en-US" dirty="0"/>
              <a:t>Birthing parent with </a:t>
            </a:r>
            <a:r>
              <a:rPr lang="en-US" u="sng" dirty="0">
                <a:solidFill>
                  <a:schemeClr val="accent6"/>
                </a:solidFill>
              </a:rPr>
              <a:t>early syphilis</a:t>
            </a:r>
            <a:r>
              <a:rPr lang="en-US" dirty="0">
                <a:solidFill>
                  <a:schemeClr val="accent6"/>
                </a:solidFill>
              </a:rPr>
              <a:t> </a:t>
            </a:r>
            <a:r>
              <a:rPr lang="en-US" dirty="0"/>
              <a:t>who did not achieve ≥4-fold decrease in titer post-treatment</a:t>
            </a:r>
          </a:p>
          <a:p>
            <a:pPr marL="0" indent="0">
              <a:lnSpc>
                <a:spcPct val="100000"/>
              </a:lnSpc>
              <a:spcBef>
                <a:spcPts val="0"/>
              </a:spcBef>
              <a:buNone/>
            </a:pPr>
            <a:r>
              <a:rPr lang="en-US" dirty="0"/>
              <a:t>		</a:t>
            </a:r>
            <a:r>
              <a:rPr lang="en-US" i="1" dirty="0"/>
              <a:t>or</a:t>
            </a:r>
          </a:p>
          <a:p>
            <a:pPr lvl="2">
              <a:lnSpc>
                <a:spcPct val="120000"/>
              </a:lnSpc>
              <a:spcBef>
                <a:spcPts val="0"/>
              </a:spcBef>
            </a:pPr>
            <a:r>
              <a:rPr lang="en-US" dirty="0"/>
              <a:t>Birthing parent with </a:t>
            </a:r>
            <a:r>
              <a:rPr lang="en-US" u="sng" dirty="0"/>
              <a:t>latent syphilis</a:t>
            </a:r>
            <a:r>
              <a:rPr lang="en-US" dirty="0"/>
              <a:t> who did not have a stable low titer (RPR &lt; 1:4 or VDRL &lt; 1:2) throughout pregnancy</a:t>
            </a:r>
          </a:p>
        </p:txBody>
      </p:sp>
      <p:pic>
        <p:nvPicPr>
          <p:cNvPr id="4" name="Picture 3">
            <a:extLst>
              <a:ext uri="{FF2B5EF4-FFF2-40B4-BE49-F238E27FC236}">
                <a16:creationId xmlns:a16="http://schemas.microsoft.com/office/drawing/2014/main" id="{D5FC8E8C-FBC0-7A23-3FA4-42D32A81C0E0}"/>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8DF13474-9C30-4054-702B-351CF75FE741}"/>
              </a:ext>
            </a:extLst>
          </p:cNvPr>
          <p:cNvPicPr>
            <a:picLocks noChangeAspect="1"/>
          </p:cNvPicPr>
          <p:nvPr/>
        </p:nvPicPr>
        <p:blipFill>
          <a:blip r:embed="rId3"/>
          <a:stretch>
            <a:fillRect/>
          </a:stretch>
        </p:blipFill>
        <p:spPr>
          <a:xfrm>
            <a:off x="3267951" y="6188189"/>
            <a:ext cx="2300642" cy="669811"/>
          </a:xfrm>
          <a:prstGeom prst="rect">
            <a:avLst/>
          </a:prstGeom>
        </p:spPr>
      </p:pic>
      <p:sp>
        <p:nvSpPr>
          <p:cNvPr id="8" name="TextBox 7">
            <a:extLst>
              <a:ext uri="{FF2B5EF4-FFF2-40B4-BE49-F238E27FC236}">
                <a16:creationId xmlns:a16="http://schemas.microsoft.com/office/drawing/2014/main" id="{16D2D2F8-811A-A608-FA81-BDDA14820E48}"/>
              </a:ext>
            </a:extLst>
          </p:cNvPr>
          <p:cNvSpPr txBox="1"/>
          <p:nvPr/>
        </p:nvSpPr>
        <p:spPr>
          <a:xfrm>
            <a:off x="6673105" y="6569047"/>
            <a:ext cx="5513480" cy="307777"/>
          </a:xfrm>
          <a:prstGeom prst="rect">
            <a:avLst/>
          </a:prstGeom>
          <a:noFill/>
        </p:spPr>
        <p:txBody>
          <a:bodyPr wrap="square" rtlCol="0">
            <a:spAutoFit/>
          </a:bodyPr>
          <a:lstStyle/>
          <a:p>
            <a:pPr algn="r"/>
            <a:r>
              <a:rPr lang="en-US" sz="1400" dirty="0"/>
              <a:t>CDC STI Treatment Guidelines, 2021</a:t>
            </a:r>
            <a:endParaRPr lang="en-US" sz="2000" dirty="0"/>
          </a:p>
        </p:txBody>
      </p:sp>
    </p:spTree>
    <p:extLst>
      <p:ext uri="{BB962C8B-B14F-4D97-AF65-F5344CB8AC3E}">
        <p14:creationId xmlns:p14="http://schemas.microsoft.com/office/powerpoint/2010/main" val="3558218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A219-8BEB-1BDA-973B-7D17F9295787}"/>
              </a:ext>
            </a:extLst>
          </p:cNvPr>
          <p:cNvSpPr>
            <a:spLocks noGrp="1"/>
          </p:cNvSpPr>
          <p:nvPr>
            <p:ph type="title"/>
          </p:nvPr>
        </p:nvSpPr>
        <p:spPr/>
        <p:txBody>
          <a:bodyPr/>
          <a:lstStyle/>
          <a:p>
            <a:r>
              <a:rPr lang="en-US" dirty="0"/>
              <a:t>Infant Follow-up By Scenario</a:t>
            </a:r>
          </a:p>
        </p:txBody>
      </p:sp>
      <p:graphicFrame>
        <p:nvGraphicFramePr>
          <p:cNvPr id="4" name="Content Placeholder 5">
            <a:extLst>
              <a:ext uri="{FF2B5EF4-FFF2-40B4-BE49-F238E27FC236}">
                <a16:creationId xmlns:a16="http://schemas.microsoft.com/office/drawing/2014/main" id="{1C4FCD01-B09C-229C-21ED-BBB0B95932AA}"/>
              </a:ext>
            </a:extLst>
          </p:cNvPr>
          <p:cNvGraphicFramePr>
            <a:graphicFrameLocks/>
          </p:cNvGraphicFramePr>
          <p:nvPr/>
        </p:nvGraphicFramePr>
        <p:xfrm>
          <a:off x="838198" y="1318661"/>
          <a:ext cx="10654364" cy="3057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5">
            <a:extLst>
              <a:ext uri="{FF2B5EF4-FFF2-40B4-BE49-F238E27FC236}">
                <a16:creationId xmlns:a16="http://schemas.microsoft.com/office/drawing/2014/main" id="{BA11A2EB-A8BB-8357-65FA-D7F082A9810C}"/>
              </a:ext>
            </a:extLst>
          </p:cNvPr>
          <p:cNvGraphicFramePr>
            <a:graphicFrameLocks/>
          </p:cNvGraphicFramePr>
          <p:nvPr/>
        </p:nvGraphicFramePr>
        <p:xfrm>
          <a:off x="838198" y="3103188"/>
          <a:ext cx="10810461" cy="2891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5">
            <a:extLst>
              <a:ext uri="{FF2B5EF4-FFF2-40B4-BE49-F238E27FC236}">
                <a16:creationId xmlns:a16="http://schemas.microsoft.com/office/drawing/2014/main" id="{6971DB9B-ABB4-9AFB-FE58-BD4D6DB0BDCB}"/>
              </a:ext>
            </a:extLst>
          </p:cNvPr>
          <p:cNvGraphicFramePr>
            <a:graphicFrameLocks/>
          </p:cNvGraphicFramePr>
          <p:nvPr/>
        </p:nvGraphicFramePr>
        <p:xfrm>
          <a:off x="838198" y="4676040"/>
          <a:ext cx="10654364" cy="13710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6">
            <a:extLst>
              <a:ext uri="{FF2B5EF4-FFF2-40B4-BE49-F238E27FC236}">
                <a16:creationId xmlns:a16="http://schemas.microsoft.com/office/drawing/2014/main" id="{3F1D8836-76C6-549A-7BCD-B6819C4788AD}"/>
              </a:ext>
            </a:extLst>
          </p:cNvPr>
          <p:cNvPicPr>
            <a:picLocks noChangeAspect="1"/>
          </p:cNvPicPr>
          <p:nvPr/>
        </p:nvPicPr>
        <p:blipFill>
          <a:blip r:embed="rId18"/>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1FD83EC8-D3CD-9C7B-52C3-AFB3BDBC7B14}"/>
              </a:ext>
            </a:extLst>
          </p:cNvPr>
          <p:cNvPicPr>
            <a:picLocks noChangeAspect="1"/>
          </p:cNvPicPr>
          <p:nvPr/>
        </p:nvPicPr>
        <p:blipFill>
          <a:blip r:embed="rId19"/>
          <a:stretch>
            <a:fillRect/>
          </a:stretch>
        </p:blipFill>
        <p:spPr>
          <a:xfrm>
            <a:off x="3267951" y="6188189"/>
            <a:ext cx="2300642" cy="669811"/>
          </a:xfrm>
          <a:prstGeom prst="rect">
            <a:avLst/>
          </a:prstGeom>
        </p:spPr>
      </p:pic>
      <p:sp>
        <p:nvSpPr>
          <p:cNvPr id="8" name="TextBox 7">
            <a:extLst>
              <a:ext uri="{FF2B5EF4-FFF2-40B4-BE49-F238E27FC236}">
                <a16:creationId xmlns:a16="http://schemas.microsoft.com/office/drawing/2014/main" id="{25347FF3-E093-417D-41BD-644734EE754B}"/>
              </a:ext>
            </a:extLst>
          </p:cNvPr>
          <p:cNvSpPr txBox="1"/>
          <p:nvPr/>
        </p:nvSpPr>
        <p:spPr>
          <a:xfrm>
            <a:off x="6673105" y="6569047"/>
            <a:ext cx="5513480" cy="307777"/>
          </a:xfrm>
          <a:prstGeom prst="rect">
            <a:avLst/>
          </a:prstGeom>
          <a:noFill/>
        </p:spPr>
        <p:txBody>
          <a:bodyPr wrap="square" rtlCol="0">
            <a:spAutoFit/>
          </a:bodyPr>
          <a:lstStyle/>
          <a:p>
            <a:pPr algn="r"/>
            <a:r>
              <a:rPr lang="en-US" sz="1400" dirty="0"/>
              <a:t>CDC STI Treatment Guidelines, 2021</a:t>
            </a:r>
            <a:endParaRPr lang="en-US" sz="2000" dirty="0"/>
          </a:p>
        </p:txBody>
      </p:sp>
    </p:spTree>
    <p:extLst>
      <p:ext uri="{BB962C8B-B14F-4D97-AF65-F5344CB8AC3E}">
        <p14:creationId xmlns:p14="http://schemas.microsoft.com/office/powerpoint/2010/main" val="9362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5AE3-76CC-5C5C-F527-8CB34CA2104F}"/>
              </a:ext>
            </a:extLst>
          </p:cNvPr>
          <p:cNvSpPr>
            <a:spLocks noGrp="1"/>
          </p:cNvSpPr>
          <p:nvPr>
            <p:ph type="title"/>
          </p:nvPr>
        </p:nvSpPr>
        <p:spPr>
          <a:xfrm>
            <a:off x="838200" y="477078"/>
            <a:ext cx="10515600" cy="1074462"/>
          </a:xfrm>
        </p:spPr>
        <p:txBody>
          <a:bodyPr>
            <a:normAutofit fontScale="90000"/>
          </a:bodyPr>
          <a:lstStyle/>
          <a:p>
            <a:r>
              <a:rPr lang="en-US" dirty="0"/>
              <a:t>Newly Reactive RPR in Infants (&gt;30 days age) and Children</a:t>
            </a:r>
          </a:p>
        </p:txBody>
      </p:sp>
      <p:sp>
        <p:nvSpPr>
          <p:cNvPr id="3" name="Content Placeholder 2">
            <a:extLst>
              <a:ext uri="{FF2B5EF4-FFF2-40B4-BE49-F238E27FC236}">
                <a16:creationId xmlns:a16="http://schemas.microsoft.com/office/drawing/2014/main" id="{EF3807B3-7A2F-0E19-3242-4DB1E2328931}"/>
              </a:ext>
            </a:extLst>
          </p:cNvPr>
          <p:cNvSpPr>
            <a:spLocks noGrp="1"/>
          </p:cNvSpPr>
          <p:nvPr>
            <p:ph idx="1"/>
          </p:nvPr>
        </p:nvSpPr>
        <p:spPr>
          <a:xfrm>
            <a:off x="838200" y="1722298"/>
            <a:ext cx="10515600" cy="4502426"/>
          </a:xfrm>
        </p:spPr>
        <p:txBody>
          <a:bodyPr>
            <a:normAutofit fontScale="92500" lnSpcReduction="10000"/>
          </a:bodyPr>
          <a:lstStyle/>
          <a:p>
            <a:pPr>
              <a:lnSpc>
                <a:spcPct val="120000"/>
              </a:lnSpc>
            </a:pPr>
            <a:r>
              <a:rPr lang="en-US" sz="2600" dirty="0"/>
              <a:t>Situations:</a:t>
            </a:r>
          </a:p>
          <a:p>
            <a:pPr lvl="1">
              <a:lnSpc>
                <a:spcPct val="120000"/>
              </a:lnSpc>
              <a:spcBef>
                <a:spcPts val="600"/>
              </a:spcBef>
            </a:pPr>
            <a:r>
              <a:rPr lang="en-US" dirty="0"/>
              <a:t>RPR may become newly reactive after delivery even when maternal labs are negative in cases of very early incubating syphilis</a:t>
            </a:r>
          </a:p>
          <a:p>
            <a:pPr lvl="1">
              <a:lnSpc>
                <a:spcPct val="120000"/>
              </a:lnSpc>
              <a:spcBef>
                <a:spcPts val="600"/>
              </a:spcBef>
            </a:pPr>
            <a:r>
              <a:rPr lang="en-US" dirty="0"/>
              <a:t>If new concern for missed CS at delivery – get an RPR</a:t>
            </a:r>
          </a:p>
          <a:p>
            <a:pPr>
              <a:lnSpc>
                <a:spcPct val="120000"/>
              </a:lnSpc>
              <a:spcBef>
                <a:spcPts val="1800"/>
              </a:spcBef>
            </a:pPr>
            <a:r>
              <a:rPr lang="en-US" sz="2600" dirty="0"/>
              <a:t>If RPR is reactive, work-up should include:</a:t>
            </a:r>
          </a:p>
          <a:p>
            <a:pPr lvl="1">
              <a:lnSpc>
                <a:spcPct val="120000"/>
              </a:lnSpc>
              <a:spcBef>
                <a:spcPts val="600"/>
              </a:spcBef>
            </a:pPr>
            <a:r>
              <a:rPr lang="en-US" dirty="0"/>
              <a:t>CSF analysis for VDRL, cell count, and protein</a:t>
            </a:r>
          </a:p>
          <a:p>
            <a:pPr lvl="1">
              <a:lnSpc>
                <a:spcPct val="120000"/>
              </a:lnSpc>
              <a:spcBef>
                <a:spcPts val="600"/>
              </a:spcBef>
            </a:pPr>
            <a:r>
              <a:rPr lang="en-US" dirty="0"/>
              <a:t>CBC, differential, and platelet count</a:t>
            </a:r>
          </a:p>
          <a:p>
            <a:pPr lvl="1">
              <a:lnSpc>
                <a:spcPct val="120000"/>
              </a:lnSpc>
              <a:spcBef>
                <a:spcPts val="600"/>
              </a:spcBef>
            </a:pPr>
            <a:r>
              <a:rPr lang="en-US" dirty="0"/>
              <a:t>Other tests as clinically indicated (e.g., long-bone radiographs, chest radiograph, liver function tests, abdominal ultrasound, ophthalmologic examination, neuroimaging, and auditory brain-stem response)</a:t>
            </a:r>
          </a:p>
          <a:p>
            <a:pPr>
              <a:lnSpc>
                <a:spcPct val="120000"/>
              </a:lnSpc>
            </a:pPr>
            <a:endParaRPr lang="en-US" dirty="0"/>
          </a:p>
        </p:txBody>
      </p:sp>
      <p:pic>
        <p:nvPicPr>
          <p:cNvPr id="4" name="Picture 3">
            <a:extLst>
              <a:ext uri="{FF2B5EF4-FFF2-40B4-BE49-F238E27FC236}">
                <a16:creationId xmlns:a16="http://schemas.microsoft.com/office/drawing/2014/main" id="{0D25FE3E-C2A5-E2E9-2163-2789A1E0F6E7}"/>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6F5E3A9C-A829-74B8-DAAD-9BF7387C161A}"/>
              </a:ext>
            </a:extLst>
          </p:cNvPr>
          <p:cNvPicPr>
            <a:picLocks noChangeAspect="1"/>
          </p:cNvPicPr>
          <p:nvPr/>
        </p:nvPicPr>
        <p:blipFill>
          <a:blip r:embed="rId4"/>
          <a:stretch>
            <a:fillRect/>
          </a:stretch>
        </p:blipFill>
        <p:spPr>
          <a:xfrm>
            <a:off x="3267951" y="6188189"/>
            <a:ext cx="2300642" cy="669811"/>
          </a:xfrm>
          <a:prstGeom prst="rect">
            <a:avLst/>
          </a:prstGeom>
        </p:spPr>
      </p:pic>
      <p:sp>
        <p:nvSpPr>
          <p:cNvPr id="7" name="TextBox 6">
            <a:extLst>
              <a:ext uri="{FF2B5EF4-FFF2-40B4-BE49-F238E27FC236}">
                <a16:creationId xmlns:a16="http://schemas.microsoft.com/office/drawing/2014/main" id="{08664265-653A-A869-F752-813F2D277A1A}"/>
              </a:ext>
            </a:extLst>
          </p:cNvPr>
          <p:cNvSpPr txBox="1"/>
          <p:nvPr/>
        </p:nvSpPr>
        <p:spPr>
          <a:xfrm>
            <a:off x="6673105" y="6569047"/>
            <a:ext cx="5513480" cy="307777"/>
          </a:xfrm>
          <a:prstGeom prst="rect">
            <a:avLst/>
          </a:prstGeom>
          <a:noFill/>
        </p:spPr>
        <p:txBody>
          <a:bodyPr wrap="square" rtlCol="0">
            <a:spAutoFit/>
          </a:bodyPr>
          <a:lstStyle/>
          <a:p>
            <a:pPr algn="r"/>
            <a:r>
              <a:rPr lang="en-US" sz="1400" dirty="0"/>
              <a:t>CDC STI Treatment Guidelines, 2021</a:t>
            </a:r>
            <a:endParaRPr lang="en-US" sz="2000" dirty="0"/>
          </a:p>
        </p:txBody>
      </p:sp>
    </p:spTree>
    <p:extLst>
      <p:ext uri="{BB962C8B-B14F-4D97-AF65-F5344CB8AC3E}">
        <p14:creationId xmlns:p14="http://schemas.microsoft.com/office/powerpoint/2010/main" val="1534205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5D22-3D0E-A0E4-0D2C-D443AB173B18}"/>
              </a:ext>
            </a:extLst>
          </p:cNvPr>
          <p:cNvSpPr>
            <a:spLocks noGrp="1"/>
          </p:cNvSpPr>
          <p:nvPr>
            <p:ph type="title"/>
          </p:nvPr>
        </p:nvSpPr>
        <p:spPr>
          <a:xfrm>
            <a:off x="838200" y="265734"/>
            <a:ext cx="10515600" cy="1325563"/>
          </a:xfrm>
        </p:spPr>
        <p:txBody>
          <a:bodyPr/>
          <a:lstStyle/>
          <a:p>
            <a:r>
              <a:rPr lang="en-US" dirty="0"/>
              <a:t>Treatment if Congenital Syphilis is Identified in an Infant or Child</a:t>
            </a:r>
          </a:p>
        </p:txBody>
      </p:sp>
      <p:sp>
        <p:nvSpPr>
          <p:cNvPr id="3" name="Content Placeholder 2">
            <a:extLst>
              <a:ext uri="{FF2B5EF4-FFF2-40B4-BE49-F238E27FC236}">
                <a16:creationId xmlns:a16="http://schemas.microsoft.com/office/drawing/2014/main" id="{30E524BE-4F35-234E-E9CC-941E30CD7BE5}"/>
              </a:ext>
            </a:extLst>
          </p:cNvPr>
          <p:cNvSpPr>
            <a:spLocks noGrp="1"/>
          </p:cNvSpPr>
          <p:nvPr>
            <p:ph idx="1"/>
          </p:nvPr>
        </p:nvSpPr>
        <p:spPr>
          <a:xfrm>
            <a:off x="838200" y="1731535"/>
            <a:ext cx="10515600" cy="4200679"/>
          </a:xfrm>
        </p:spPr>
        <p:txBody>
          <a:bodyPr/>
          <a:lstStyle/>
          <a:p>
            <a:r>
              <a:rPr lang="en-US" dirty="0"/>
              <a:t>For those WITH signs of CS on work-up or abnormal CSF examination:</a:t>
            </a:r>
          </a:p>
          <a:p>
            <a:pPr marL="0" indent="0">
              <a:buNone/>
            </a:pPr>
            <a:endParaRPr lang="en-US" dirty="0"/>
          </a:p>
          <a:p>
            <a:pPr marL="0" indent="0">
              <a:buNone/>
            </a:pPr>
            <a:endParaRPr lang="en-US" dirty="0"/>
          </a:p>
          <a:p>
            <a:endParaRPr lang="en-US" dirty="0"/>
          </a:p>
          <a:p>
            <a:pPr marL="0" indent="0">
              <a:buNone/>
            </a:pPr>
            <a:endParaRPr lang="en-US" dirty="0"/>
          </a:p>
          <a:p>
            <a:r>
              <a:rPr lang="en-US" dirty="0"/>
              <a:t>For those WITHOUT signs of CS on work-up or abnormal CSF examination, </a:t>
            </a:r>
            <a:r>
              <a:rPr lang="en-US" dirty="0">
                <a:solidFill>
                  <a:srgbClr val="005EAA"/>
                </a:solidFill>
              </a:rPr>
              <a:t>3 doses of benzathine penicillin G 50,000 units/kg body weight IM weekly can be considered</a:t>
            </a:r>
            <a:endParaRPr lang="en-US" dirty="0"/>
          </a:p>
        </p:txBody>
      </p:sp>
      <p:pic>
        <p:nvPicPr>
          <p:cNvPr id="4" name="Picture 3">
            <a:extLst>
              <a:ext uri="{FF2B5EF4-FFF2-40B4-BE49-F238E27FC236}">
                <a16:creationId xmlns:a16="http://schemas.microsoft.com/office/drawing/2014/main" id="{6E9912E2-5075-385E-7B91-EA910A3DC96D}"/>
              </a:ext>
            </a:extLst>
          </p:cNvPr>
          <p:cNvPicPr>
            <a:picLocks noChangeAspect="1"/>
          </p:cNvPicPr>
          <p:nvPr/>
        </p:nvPicPr>
        <p:blipFill>
          <a:blip r:embed="rId2"/>
          <a:stretch>
            <a:fillRect/>
          </a:stretch>
        </p:blipFill>
        <p:spPr>
          <a:xfrm>
            <a:off x="1477169" y="2367814"/>
            <a:ext cx="9237662" cy="1795359"/>
          </a:xfrm>
          <a:prstGeom prst="rect">
            <a:avLst/>
          </a:prstGeom>
          <a:ln>
            <a:solidFill>
              <a:srgbClr val="0070C0"/>
            </a:solidFill>
          </a:ln>
        </p:spPr>
      </p:pic>
      <p:pic>
        <p:nvPicPr>
          <p:cNvPr id="5" name="Picture 4">
            <a:extLst>
              <a:ext uri="{FF2B5EF4-FFF2-40B4-BE49-F238E27FC236}">
                <a16:creationId xmlns:a16="http://schemas.microsoft.com/office/drawing/2014/main" id="{6FE350C9-125B-0FD9-1BBF-5E5145E2EC46}"/>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6" name="Picture 5">
            <a:extLst>
              <a:ext uri="{FF2B5EF4-FFF2-40B4-BE49-F238E27FC236}">
                <a16:creationId xmlns:a16="http://schemas.microsoft.com/office/drawing/2014/main" id="{0712A05A-E474-F727-BA79-6255E158354A}"/>
              </a:ext>
            </a:extLst>
          </p:cNvPr>
          <p:cNvPicPr>
            <a:picLocks noChangeAspect="1"/>
          </p:cNvPicPr>
          <p:nvPr/>
        </p:nvPicPr>
        <p:blipFill>
          <a:blip r:embed="rId4"/>
          <a:stretch>
            <a:fillRect/>
          </a:stretch>
        </p:blipFill>
        <p:spPr>
          <a:xfrm>
            <a:off x="3267951" y="6188189"/>
            <a:ext cx="2300642" cy="669811"/>
          </a:xfrm>
          <a:prstGeom prst="rect">
            <a:avLst/>
          </a:prstGeom>
        </p:spPr>
      </p:pic>
      <p:sp>
        <p:nvSpPr>
          <p:cNvPr id="8" name="TextBox 7">
            <a:extLst>
              <a:ext uri="{FF2B5EF4-FFF2-40B4-BE49-F238E27FC236}">
                <a16:creationId xmlns:a16="http://schemas.microsoft.com/office/drawing/2014/main" id="{3994D8AC-C52D-15A2-A4CA-99062C33AF0C}"/>
              </a:ext>
            </a:extLst>
          </p:cNvPr>
          <p:cNvSpPr txBox="1"/>
          <p:nvPr/>
        </p:nvSpPr>
        <p:spPr>
          <a:xfrm>
            <a:off x="6673105" y="6569047"/>
            <a:ext cx="5513480" cy="307777"/>
          </a:xfrm>
          <a:prstGeom prst="rect">
            <a:avLst/>
          </a:prstGeom>
          <a:noFill/>
        </p:spPr>
        <p:txBody>
          <a:bodyPr wrap="square" rtlCol="0">
            <a:spAutoFit/>
          </a:bodyPr>
          <a:lstStyle/>
          <a:p>
            <a:pPr algn="r"/>
            <a:r>
              <a:rPr lang="en-US" sz="1400" dirty="0"/>
              <a:t>CDC STI Treatment Guidelines, 2021</a:t>
            </a:r>
            <a:endParaRPr lang="en-US" sz="2000" dirty="0"/>
          </a:p>
        </p:txBody>
      </p:sp>
    </p:spTree>
    <p:extLst>
      <p:ext uri="{BB962C8B-B14F-4D97-AF65-F5344CB8AC3E}">
        <p14:creationId xmlns:p14="http://schemas.microsoft.com/office/powerpoint/2010/main" val="422838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31AF-B941-7CD3-551B-33F4896082AF}"/>
              </a:ext>
            </a:extLst>
          </p:cNvPr>
          <p:cNvSpPr>
            <a:spLocks noGrp="1"/>
          </p:cNvSpPr>
          <p:nvPr>
            <p:ph type="title"/>
          </p:nvPr>
        </p:nvSpPr>
        <p:spPr>
          <a:xfrm>
            <a:off x="838200" y="295551"/>
            <a:ext cx="10515600" cy="1325563"/>
          </a:xfrm>
        </p:spPr>
        <p:txBody>
          <a:bodyPr/>
          <a:lstStyle/>
          <a:p>
            <a:r>
              <a:rPr lang="en-US" dirty="0"/>
              <a:t>Follow-up After Treatment for Syphilis in Infancy and Childhood</a:t>
            </a:r>
          </a:p>
        </p:txBody>
      </p:sp>
      <p:sp>
        <p:nvSpPr>
          <p:cNvPr id="3" name="Content Placeholder 2">
            <a:extLst>
              <a:ext uri="{FF2B5EF4-FFF2-40B4-BE49-F238E27FC236}">
                <a16:creationId xmlns:a16="http://schemas.microsoft.com/office/drawing/2014/main" id="{8B40800D-A7D0-9C7E-57B1-8A87126C1D3B}"/>
              </a:ext>
            </a:extLst>
          </p:cNvPr>
          <p:cNvSpPr>
            <a:spLocks noGrp="1"/>
          </p:cNvSpPr>
          <p:nvPr>
            <p:ph idx="1"/>
          </p:nvPr>
        </p:nvSpPr>
        <p:spPr/>
        <p:txBody>
          <a:bodyPr/>
          <a:lstStyle/>
          <a:p>
            <a:pPr>
              <a:lnSpc>
                <a:spcPct val="100000"/>
              </a:lnSpc>
            </a:pPr>
            <a:r>
              <a:rPr lang="en-US" sz="2800" dirty="0"/>
              <a:t>Repeat RPR every 3 months until the test becomes non-reactive or decreases 4-fold</a:t>
            </a:r>
          </a:p>
          <a:p>
            <a:pPr marL="0" indent="0">
              <a:lnSpc>
                <a:spcPct val="100000"/>
              </a:lnSpc>
              <a:buNone/>
            </a:pPr>
            <a:endParaRPr lang="en-US" sz="2800" dirty="0"/>
          </a:p>
          <a:p>
            <a:pPr>
              <a:lnSpc>
                <a:spcPct val="100000"/>
              </a:lnSpc>
            </a:pPr>
            <a:r>
              <a:rPr lang="en-US" sz="2800" dirty="0"/>
              <a:t>If titers do not become non-reactive or decrease 4-fold by 12-18 months after treatment:</a:t>
            </a:r>
          </a:p>
          <a:p>
            <a:pPr lvl="1">
              <a:lnSpc>
                <a:spcPct val="100000"/>
              </a:lnSpc>
            </a:pPr>
            <a:r>
              <a:rPr lang="en-US" dirty="0"/>
              <a:t>Repeat CSF examination</a:t>
            </a:r>
          </a:p>
          <a:p>
            <a:pPr lvl="1">
              <a:lnSpc>
                <a:spcPct val="100000"/>
              </a:lnSpc>
            </a:pPr>
            <a:r>
              <a:rPr lang="en-US" dirty="0"/>
              <a:t>Repeat 10-day course of IV/IM penicillin G</a:t>
            </a:r>
          </a:p>
        </p:txBody>
      </p:sp>
      <p:pic>
        <p:nvPicPr>
          <p:cNvPr id="4" name="Picture 3">
            <a:extLst>
              <a:ext uri="{FF2B5EF4-FFF2-40B4-BE49-F238E27FC236}">
                <a16:creationId xmlns:a16="http://schemas.microsoft.com/office/drawing/2014/main" id="{EFC3C06C-6FA9-6007-C953-A13C9D500E8C}"/>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5" name="Picture 4">
            <a:extLst>
              <a:ext uri="{FF2B5EF4-FFF2-40B4-BE49-F238E27FC236}">
                <a16:creationId xmlns:a16="http://schemas.microsoft.com/office/drawing/2014/main" id="{53BCB96D-558E-1DFD-AD8D-AA1116BB1211}"/>
              </a:ext>
            </a:extLst>
          </p:cNvPr>
          <p:cNvPicPr>
            <a:picLocks noChangeAspect="1"/>
          </p:cNvPicPr>
          <p:nvPr/>
        </p:nvPicPr>
        <p:blipFill>
          <a:blip r:embed="rId4"/>
          <a:stretch>
            <a:fillRect/>
          </a:stretch>
        </p:blipFill>
        <p:spPr>
          <a:xfrm>
            <a:off x="3267951" y="6188189"/>
            <a:ext cx="2300642" cy="669811"/>
          </a:xfrm>
          <a:prstGeom prst="rect">
            <a:avLst/>
          </a:prstGeom>
        </p:spPr>
      </p:pic>
      <p:sp>
        <p:nvSpPr>
          <p:cNvPr id="7" name="TextBox 6">
            <a:extLst>
              <a:ext uri="{FF2B5EF4-FFF2-40B4-BE49-F238E27FC236}">
                <a16:creationId xmlns:a16="http://schemas.microsoft.com/office/drawing/2014/main" id="{1E7C24F0-DEF1-AA46-7CD2-6F87251DB780}"/>
              </a:ext>
            </a:extLst>
          </p:cNvPr>
          <p:cNvSpPr txBox="1"/>
          <p:nvPr/>
        </p:nvSpPr>
        <p:spPr>
          <a:xfrm>
            <a:off x="6673105" y="6569047"/>
            <a:ext cx="5513480" cy="307777"/>
          </a:xfrm>
          <a:prstGeom prst="rect">
            <a:avLst/>
          </a:prstGeom>
          <a:noFill/>
        </p:spPr>
        <p:txBody>
          <a:bodyPr wrap="square" rtlCol="0">
            <a:spAutoFit/>
          </a:bodyPr>
          <a:lstStyle/>
          <a:p>
            <a:pPr algn="r"/>
            <a:r>
              <a:rPr lang="en-US" sz="1400" dirty="0"/>
              <a:t>CDC STI Treatment Guidelines, 2021</a:t>
            </a:r>
            <a:endParaRPr lang="en-US" sz="2000" dirty="0"/>
          </a:p>
        </p:txBody>
      </p:sp>
    </p:spTree>
    <p:extLst>
      <p:ext uri="{BB962C8B-B14F-4D97-AF65-F5344CB8AC3E}">
        <p14:creationId xmlns:p14="http://schemas.microsoft.com/office/powerpoint/2010/main" val="883610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AA04-9D37-1686-097D-E3B5FC02E0CA}"/>
              </a:ext>
            </a:extLst>
          </p:cNvPr>
          <p:cNvSpPr>
            <a:spLocks noGrp="1"/>
          </p:cNvSpPr>
          <p:nvPr>
            <p:ph type="ctrTitle"/>
          </p:nvPr>
        </p:nvSpPr>
        <p:spPr>
          <a:xfrm>
            <a:off x="1524000" y="1164895"/>
            <a:ext cx="9568070" cy="2387600"/>
          </a:xfrm>
        </p:spPr>
        <p:txBody>
          <a:bodyPr>
            <a:normAutofit/>
          </a:bodyPr>
          <a:lstStyle/>
          <a:p>
            <a:r>
              <a:rPr lang="en-US" dirty="0"/>
              <a:t>Congenital Syphilis Prevention</a:t>
            </a:r>
          </a:p>
        </p:txBody>
      </p:sp>
      <p:pic>
        <p:nvPicPr>
          <p:cNvPr id="4" name="Picture 3">
            <a:extLst>
              <a:ext uri="{FF2B5EF4-FFF2-40B4-BE49-F238E27FC236}">
                <a16:creationId xmlns:a16="http://schemas.microsoft.com/office/drawing/2014/main" id="{CEECD771-7F4B-DA4A-2D74-09DF70FBFCEA}"/>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25E2F64E-58C8-AF50-FF22-3ED47015771D}"/>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3469936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9158AD-50F3-6109-A663-CC1488E0E6CA}"/>
              </a:ext>
            </a:extLst>
          </p:cNvPr>
          <p:cNvPicPr>
            <a:picLocks noChangeAspect="1"/>
          </p:cNvPicPr>
          <p:nvPr/>
        </p:nvPicPr>
        <p:blipFill>
          <a:blip r:embed="rId3"/>
          <a:stretch>
            <a:fillRect/>
          </a:stretch>
        </p:blipFill>
        <p:spPr>
          <a:xfrm>
            <a:off x="3267951" y="6188189"/>
            <a:ext cx="2300642" cy="669811"/>
          </a:xfrm>
          <a:prstGeom prst="rect">
            <a:avLst/>
          </a:prstGeom>
        </p:spPr>
      </p:pic>
      <p:sp>
        <p:nvSpPr>
          <p:cNvPr id="2" name="Title 1">
            <a:extLst>
              <a:ext uri="{FF2B5EF4-FFF2-40B4-BE49-F238E27FC236}">
                <a16:creationId xmlns:a16="http://schemas.microsoft.com/office/drawing/2014/main" id="{6FB246FA-A4AA-DAC6-111C-E5FA4C3633D2}"/>
              </a:ext>
            </a:extLst>
          </p:cNvPr>
          <p:cNvSpPr>
            <a:spLocks noGrp="1"/>
          </p:cNvSpPr>
          <p:nvPr>
            <p:ph type="title"/>
          </p:nvPr>
        </p:nvSpPr>
        <p:spPr>
          <a:xfrm>
            <a:off x="838199" y="196160"/>
            <a:ext cx="10515600" cy="1325563"/>
          </a:xfrm>
        </p:spPr>
        <p:txBody>
          <a:bodyPr>
            <a:noAutofit/>
          </a:bodyPr>
          <a:lstStyle/>
          <a:p>
            <a:r>
              <a:rPr lang="en-US" sz="3000" dirty="0"/>
              <a:t>Distribution of Receipt of Testing and Treatment by Pregnant Persons with a Congenital Syphilis Outcome, United States, 2022</a:t>
            </a:r>
          </a:p>
        </p:txBody>
      </p:sp>
      <p:sp>
        <p:nvSpPr>
          <p:cNvPr id="4" name="TextBox 3">
            <a:extLst>
              <a:ext uri="{FF2B5EF4-FFF2-40B4-BE49-F238E27FC236}">
                <a16:creationId xmlns:a16="http://schemas.microsoft.com/office/drawing/2014/main" id="{581C2259-19B2-D990-644F-FFFC12744402}"/>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pic>
        <p:nvPicPr>
          <p:cNvPr id="5" name="Picture 4">
            <a:extLst>
              <a:ext uri="{FF2B5EF4-FFF2-40B4-BE49-F238E27FC236}">
                <a16:creationId xmlns:a16="http://schemas.microsoft.com/office/drawing/2014/main" id="{8D5459A8-215D-73B0-1B29-DAB9B0822BFF}"/>
              </a:ext>
            </a:extLst>
          </p:cNvPr>
          <p:cNvPicPr>
            <a:picLocks noChangeAspect="1"/>
          </p:cNvPicPr>
          <p:nvPr/>
        </p:nvPicPr>
        <p:blipFill>
          <a:blip r:embed="rId4"/>
          <a:stretch>
            <a:fillRect/>
          </a:stretch>
        </p:blipFill>
        <p:spPr>
          <a:xfrm>
            <a:off x="2200939" y="6294845"/>
            <a:ext cx="853237" cy="508311"/>
          </a:xfrm>
          <a:prstGeom prst="rect">
            <a:avLst/>
          </a:prstGeom>
        </p:spPr>
      </p:pic>
      <p:pic>
        <p:nvPicPr>
          <p:cNvPr id="8" name="Picture 7" descr="Ribbon plot showing the distribution of missed prevention opportunities among mothers of infants with congenital syphilis from 2018 to 2022.">
            <a:extLst>
              <a:ext uri="{FF2B5EF4-FFF2-40B4-BE49-F238E27FC236}">
                <a16:creationId xmlns:a16="http://schemas.microsoft.com/office/drawing/2014/main" id="{1B022D39-0FDE-D3C3-EBE2-492FBA68EA3B}"/>
              </a:ext>
            </a:extLst>
          </p:cNvPr>
          <p:cNvPicPr>
            <a:picLocks noGrp="1" noChangeAspect="1"/>
          </p:cNvPicPr>
          <p:nvPr/>
        </p:nvPicPr>
        <p:blipFill>
          <a:blip r:embed="rId5"/>
          <a:stretch>
            <a:fillRect/>
          </a:stretch>
        </p:blipFill>
        <p:spPr bwMode="auto">
          <a:xfrm>
            <a:off x="1339212" y="1501219"/>
            <a:ext cx="9513575" cy="4814130"/>
          </a:xfrm>
          <a:prstGeom prst="rect">
            <a:avLst/>
          </a:prstGeom>
          <a:noFill/>
          <a:ln w="9525">
            <a:noFill/>
            <a:headEnd/>
            <a:tailEnd/>
          </a:ln>
        </p:spPr>
      </p:pic>
      <p:sp>
        <p:nvSpPr>
          <p:cNvPr id="11" name="Arrow: Right 10">
            <a:extLst>
              <a:ext uri="{FF2B5EF4-FFF2-40B4-BE49-F238E27FC236}">
                <a16:creationId xmlns:a16="http://schemas.microsoft.com/office/drawing/2014/main" id="{F2C121CD-CD57-3A4F-6C01-0DA4D1827714}"/>
              </a:ext>
            </a:extLst>
          </p:cNvPr>
          <p:cNvSpPr/>
          <p:nvPr/>
        </p:nvSpPr>
        <p:spPr>
          <a:xfrm rot="10800000">
            <a:off x="8213432" y="4443201"/>
            <a:ext cx="579049" cy="257381"/>
          </a:xfrm>
          <a:prstGeom prst="rightArrow">
            <a:avLst/>
          </a:prstGeom>
          <a:solidFill>
            <a:srgbClr val="EB677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62AB735-88A8-E267-C619-D02B8E8AEF2E}"/>
              </a:ext>
            </a:extLst>
          </p:cNvPr>
          <p:cNvSpPr/>
          <p:nvPr/>
        </p:nvSpPr>
        <p:spPr>
          <a:xfrm rot="10800000">
            <a:off x="5964757" y="2203043"/>
            <a:ext cx="579049" cy="257381"/>
          </a:xfrm>
          <a:prstGeom prst="rightArrow">
            <a:avLst/>
          </a:prstGeom>
          <a:solidFill>
            <a:srgbClr val="EB677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83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CB84-9221-19B5-6F35-AB66F48C1659}"/>
              </a:ext>
            </a:extLst>
          </p:cNvPr>
          <p:cNvSpPr>
            <a:spLocks noGrp="1"/>
          </p:cNvSpPr>
          <p:nvPr>
            <p:ph type="ctrTitle"/>
          </p:nvPr>
        </p:nvSpPr>
        <p:spPr/>
        <p:txBody>
          <a:bodyPr/>
          <a:lstStyle/>
          <a:p>
            <a:r>
              <a:rPr lang="en-US" dirty="0"/>
              <a:t>Epidemiology</a:t>
            </a:r>
          </a:p>
        </p:txBody>
      </p:sp>
      <p:pic>
        <p:nvPicPr>
          <p:cNvPr id="4" name="Picture 3">
            <a:extLst>
              <a:ext uri="{FF2B5EF4-FFF2-40B4-BE49-F238E27FC236}">
                <a16:creationId xmlns:a16="http://schemas.microsoft.com/office/drawing/2014/main" id="{982CAF50-E3E9-DA09-07A9-BDBA0BC76E8C}"/>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77E2E9A0-1E4F-C19E-069D-204DFB0671DF}"/>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232678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46FA-A4AA-DAC6-111C-E5FA4C3633D2}"/>
              </a:ext>
            </a:extLst>
          </p:cNvPr>
          <p:cNvSpPr>
            <a:spLocks noGrp="1"/>
          </p:cNvSpPr>
          <p:nvPr>
            <p:ph type="title"/>
          </p:nvPr>
        </p:nvSpPr>
        <p:spPr/>
        <p:txBody>
          <a:bodyPr/>
          <a:lstStyle/>
          <a:p>
            <a:r>
              <a:rPr lang="en-US" dirty="0"/>
              <a:t>Screening Prior to Pregnancy</a:t>
            </a:r>
          </a:p>
        </p:txBody>
      </p:sp>
      <p:sp>
        <p:nvSpPr>
          <p:cNvPr id="3" name="Content Placeholder 2">
            <a:extLst>
              <a:ext uri="{FF2B5EF4-FFF2-40B4-BE49-F238E27FC236}">
                <a16:creationId xmlns:a16="http://schemas.microsoft.com/office/drawing/2014/main" id="{4B2EFB07-E1A1-BD1A-3C1F-CFBC8A19D7BC}"/>
              </a:ext>
            </a:extLst>
          </p:cNvPr>
          <p:cNvSpPr>
            <a:spLocks noGrp="1"/>
          </p:cNvSpPr>
          <p:nvPr>
            <p:ph idx="1"/>
          </p:nvPr>
        </p:nvSpPr>
        <p:spPr>
          <a:xfrm>
            <a:off x="838200" y="1690689"/>
            <a:ext cx="10515600" cy="4486274"/>
          </a:xfrm>
        </p:spPr>
        <p:txBody>
          <a:bodyPr/>
          <a:lstStyle/>
          <a:p>
            <a:r>
              <a:rPr lang="en-US" dirty="0"/>
              <a:t>CDC guidelines:</a:t>
            </a:r>
          </a:p>
          <a:p>
            <a:pPr lvl="1"/>
            <a:r>
              <a:rPr lang="en-US" dirty="0"/>
              <a:t>Screen </a:t>
            </a:r>
            <a:r>
              <a:rPr lang="en-US" b="1" dirty="0">
                <a:solidFill>
                  <a:schemeClr val="tx1">
                    <a:lumMod val="75000"/>
                    <a:lumOff val="25000"/>
                  </a:schemeClr>
                </a:solidFill>
              </a:rPr>
              <a:t>asymptomatic women</a:t>
            </a:r>
            <a:r>
              <a:rPr lang="en-US" dirty="0"/>
              <a:t> at increased risk (e.g., history of incarceration, transactional sex, geography, race/ethnicity) for syphilis</a:t>
            </a:r>
          </a:p>
          <a:p>
            <a:pPr lvl="1"/>
            <a:r>
              <a:rPr lang="en-US" dirty="0"/>
              <a:t>Among </a:t>
            </a:r>
            <a:r>
              <a:rPr lang="en-US" b="1" dirty="0">
                <a:solidFill>
                  <a:schemeClr val="tx1">
                    <a:lumMod val="75000"/>
                    <a:lumOff val="25000"/>
                  </a:schemeClr>
                </a:solidFill>
              </a:rPr>
              <a:t>those who are living with HIV</a:t>
            </a:r>
            <a:r>
              <a:rPr lang="en-US" dirty="0"/>
              <a:t>: for sexually active individuals, screen at first HIV evaluation, and at least annually thereafter</a:t>
            </a:r>
          </a:p>
          <a:p>
            <a:pPr lvl="2"/>
            <a:r>
              <a:rPr lang="en-US" b="0" i="0" dirty="0">
                <a:solidFill>
                  <a:srgbClr val="000000"/>
                </a:solidFill>
                <a:effectLst/>
                <a:latin typeface="Open Sans" panose="020B0606030504020204" pitchFamily="34" charset="0"/>
              </a:rPr>
              <a:t>More frequent screening might be appropriate depending on individual risk behaviors and the local epidemiology</a:t>
            </a:r>
            <a:endParaRPr lang="en-US" dirty="0"/>
          </a:p>
        </p:txBody>
      </p:sp>
      <p:pic>
        <p:nvPicPr>
          <p:cNvPr id="5" name="Picture 4">
            <a:extLst>
              <a:ext uri="{FF2B5EF4-FFF2-40B4-BE49-F238E27FC236}">
                <a16:creationId xmlns:a16="http://schemas.microsoft.com/office/drawing/2014/main" id="{8D5459A8-215D-73B0-1B29-DAB9B0822BFF}"/>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6" name="Picture 5">
            <a:extLst>
              <a:ext uri="{FF2B5EF4-FFF2-40B4-BE49-F238E27FC236}">
                <a16:creationId xmlns:a16="http://schemas.microsoft.com/office/drawing/2014/main" id="{B532DF97-EA41-5F38-A38B-584E5DE050B2}"/>
              </a:ext>
            </a:extLst>
          </p:cNvPr>
          <p:cNvPicPr>
            <a:picLocks noChangeAspect="1"/>
          </p:cNvPicPr>
          <p:nvPr/>
        </p:nvPicPr>
        <p:blipFill>
          <a:blip r:embed="rId3"/>
          <a:stretch>
            <a:fillRect/>
          </a:stretch>
        </p:blipFill>
        <p:spPr>
          <a:xfrm>
            <a:off x="3267951" y="6188189"/>
            <a:ext cx="2300642" cy="669811"/>
          </a:xfrm>
          <a:prstGeom prst="rect">
            <a:avLst/>
          </a:prstGeom>
        </p:spPr>
      </p:pic>
      <p:sp>
        <p:nvSpPr>
          <p:cNvPr id="7" name="TextBox 6">
            <a:extLst>
              <a:ext uri="{FF2B5EF4-FFF2-40B4-BE49-F238E27FC236}">
                <a16:creationId xmlns:a16="http://schemas.microsoft.com/office/drawing/2014/main" id="{2E51D7D1-EA77-BE66-1582-ED1519FD3B54}"/>
              </a:ext>
            </a:extLst>
          </p:cNvPr>
          <p:cNvSpPr txBox="1"/>
          <p:nvPr/>
        </p:nvSpPr>
        <p:spPr>
          <a:xfrm>
            <a:off x="6673105" y="6569047"/>
            <a:ext cx="5513480" cy="307777"/>
          </a:xfrm>
          <a:prstGeom prst="rect">
            <a:avLst/>
          </a:prstGeom>
          <a:noFill/>
        </p:spPr>
        <p:txBody>
          <a:bodyPr wrap="square" rtlCol="0">
            <a:spAutoFit/>
          </a:bodyPr>
          <a:lstStyle/>
          <a:p>
            <a:pPr algn="r"/>
            <a:r>
              <a:rPr lang="en-US" sz="1400" dirty="0"/>
              <a:t>https://www.cdc.gov/std/treatment-guidelines/congenital-syphilis.htm</a:t>
            </a:r>
            <a:endParaRPr lang="en-US" sz="2000" dirty="0"/>
          </a:p>
        </p:txBody>
      </p:sp>
    </p:spTree>
    <p:extLst>
      <p:ext uri="{BB962C8B-B14F-4D97-AF65-F5344CB8AC3E}">
        <p14:creationId xmlns:p14="http://schemas.microsoft.com/office/powerpoint/2010/main" val="1985087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A548FE-B2F4-538A-3D03-9EDD28CDAACF}"/>
              </a:ext>
            </a:extLst>
          </p:cNvPr>
          <p:cNvPicPr>
            <a:picLocks noGrp="1" noChangeAspect="1"/>
          </p:cNvPicPr>
          <p:nvPr>
            <p:ph idx="1"/>
          </p:nvPr>
        </p:nvPicPr>
        <p:blipFill>
          <a:blip r:embed="rId3"/>
          <a:stretch>
            <a:fillRect/>
          </a:stretch>
        </p:blipFill>
        <p:spPr>
          <a:xfrm>
            <a:off x="3263267" y="43394"/>
            <a:ext cx="8928733" cy="6586005"/>
          </a:xfrm>
        </p:spPr>
      </p:pic>
      <p:grpSp>
        <p:nvGrpSpPr>
          <p:cNvPr id="36" name="Group 35">
            <a:extLst>
              <a:ext uri="{FF2B5EF4-FFF2-40B4-BE49-F238E27FC236}">
                <a16:creationId xmlns:a16="http://schemas.microsoft.com/office/drawing/2014/main" id="{9623796C-0378-7E27-AC9B-592DA751B211}"/>
              </a:ext>
            </a:extLst>
          </p:cNvPr>
          <p:cNvGrpSpPr/>
          <p:nvPr/>
        </p:nvGrpSpPr>
        <p:grpSpPr>
          <a:xfrm>
            <a:off x="5778149" y="284166"/>
            <a:ext cx="4577445" cy="6025387"/>
            <a:chOff x="7066096" y="1843018"/>
            <a:chExt cx="4169355" cy="4661452"/>
          </a:xfrm>
        </p:grpSpPr>
        <p:pic>
          <p:nvPicPr>
            <p:cNvPr id="7" name="Picture 6" descr="Diagram&#10;&#10;Description automatically generated">
              <a:extLst>
                <a:ext uri="{FF2B5EF4-FFF2-40B4-BE49-F238E27FC236}">
                  <a16:creationId xmlns:a16="http://schemas.microsoft.com/office/drawing/2014/main" id="{A6EE1E1E-9085-DC8A-6F3B-3230A6C6CDA8}"/>
                </a:ext>
              </a:extLst>
            </p:cNvPr>
            <p:cNvPicPr>
              <a:picLocks noChangeAspect="1"/>
            </p:cNvPicPr>
            <p:nvPr/>
          </p:nvPicPr>
          <p:blipFill>
            <a:blip r:embed="rId4"/>
            <a:stretch>
              <a:fillRect/>
            </a:stretch>
          </p:blipFill>
          <p:spPr>
            <a:xfrm>
              <a:off x="7066096" y="1843018"/>
              <a:ext cx="4148556" cy="4661452"/>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867573F5-1F8E-90CD-A943-27E639268AE3}"/>
                    </a:ext>
                  </a:extLst>
                </p14:cNvPr>
                <p14:cNvContentPartPr/>
                <p14:nvPr/>
              </p14:nvContentPartPr>
              <p14:xfrm>
                <a:off x="7175395" y="3824812"/>
                <a:ext cx="2484000" cy="329760"/>
              </p14:xfrm>
            </p:contentPart>
          </mc:Choice>
          <mc:Fallback xmlns="">
            <p:pic>
              <p:nvPicPr>
                <p:cNvPr id="10" name="Ink 9">
                  <a:extLst>
                    <a:ext uri="{FF2B5EF4-FFF2-40B4-BE49-F238E27FC236}">
                      <a16:creationId xmlns:a16="http://schemas.microsoft.com/office/drawing/2014/main" id="{867573F5-1F8E-90CD-A943-27E639268AE3}"/>
                    </a:ext>
                  </a:extLst>
                </p:cNvPr>
                <p:cNvPicPr/>
                <p:nvPr/>
              </p:nvPicPr>
              <p:blipFill>
                <a:blip r:embed="rId6"/>
                <a:stretch>
                  <a:fillRect/>
                </a:stretch>
              </p:blipFill>
              <p:spPr>
                <a:xfrm>
                  <a:off x="7157755" y="3807172"/>
                  <a:ext cx="25196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E35B94F5-5DE5-B87C-6320-C26CB6AB1E9C}"/>
                    </a:ext>
                  </a:extLst>
                </p14:cNvPr>
                <p14:cNvContentPartPr/>
                <p14:nvPr/>
              </p14:nvContentPartPr>
              <p14:xfrm>
                <a:off x="9580915" y="3380932"/>
                <a:ext cx="935640" cy="754560"/>
              </p14:xfrm>
            </p:contentPart>
          </mc:Choice>
          <mc:Fallback xmlns="">
            <p:pic>
              <p:nvPicPr>
                <p:cNvPr id="12" name="Ink 11">
                  <a:extLst>
                    <a:ext uri="{FF2B5EF4-FFF2-40B4-BE49-F238E27FC236}">
                      <a16:creationId xmlns:a16="http://schemas.microsoft.com/office/drawing/2014/main" id="{E35B94F5-5DE5-B87C-6320-C26CB6AB1E9C}"/>
                    </a:ext>
                  </a:extLst>
                </p:cNvPr>
                <p:cNvPicPr/>
                <p:nvPr/>
              </p:nvPicPr>
              <p:blipFill>
                <a:blip r:embed="rId8"/>
                <a:stretch>
                  <a:fillRect/>
                </a:stretch>
              </p:blipFill>
              <p:spPr>
                <a:xfrm>
                  <a:off x="9563275" y="3363292"/>
                  <a:ext cx="97128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80BF26A3-C248-7621-85B0-D8256A51118B}"/>
                    </a:ext>
                  </a:extLst>
                </p14:cNvPr>
                <p14:cNvContentPartPr/>
                <p14:nvPr/>
              </p14:nvContentPartPr>
              <p14:xfrm>
                <a:off x="9191755" y="1929052"/>
                <a:ext cx="1584360" cy="1450080"/>
              </p14:xfrm>
            </p:contentPart>
          </mc:Choice>
          <mc:Fallback xmlns="">
            <p:pic>
              <p:nvPicPr>
                <p:cNvPr id="13" name="Ink 12">
                  <a:extLst>
                    <a:ext uri="{FF2B5EF4-FFF2-40B4-BE49-F238E27FC236}">
                      <a16:creationId xmlns:a16="http://schemas.microsoft.com/office/drawing/2014/main" id="{80BF26A3-C248-7621-85B0-D8256A51118B}"/>
                    </a:ext>
                  </a:extLst>
                </p:cNvPr>
                <p:cNvPicPr/>
                <p:nvPr/>
              </p:nvPicPr>
              <p:blipFill>
                <a:blip r:embed="rId10"/>
                <a:stretch>
                  <a:fillRect/>
                </a:stretch>
              </p:blipFill>
              <p:spPr>
                <a:xfrm>
                  <a:off x="9173755" y="1911052"/>
                  <a:ext cx="1620000" cy="148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817D555C-2F6A-E546-DB0F-26C30E99D8B3}"/>
                    </a:ext>
                  </a:extLst>
                </p14:cNvPr>
                <p14:cNvContentPartPr/>
                <p14:nvPr/>
              </p14:nvContentPartPr>
              <p14:xfrm>
                <a:off x="8932195" y="2712412"/>
                <a:ext cx="144360" cy="151560"/>
              </p14:xfrm>
            </p:contentPart>
          </mc:Choice>
          <mc:Fallback xmlns="">
            <p:pic>
              <p:nvPicPr>
                <p:cNvPr id="15" name="Ink 14">
                  <a:extLst>
                    <a:ext uri="{FF2B5EF4-FFF2-40B4-BE49-F238E27FC236}">
                      <a16:creationId xmlns:a16="http://schemas.microsoft.com/office/drawing/2014/main" id="{817D555C-2F6A-E546-DB0F-26C30E99D8B3}"/>
                    </a:ext>
                  </a:extLst>
                </p:cNvPr>
                <p:cNvPicPr/>
                <p:nvPr/>
              </p:nvPicPr>
              <p:blipFill>
                <a:blip r:embed="rId12"/>
                <a:stretch>
                  <a:fillRect/>
                </a:stretch>
              </p:blipFill>
              <p:spPr>
                <a:xfrm>
                  <a:off x="8914555" y="2694772"/>
                  <a:ext cx="180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3E117BA2-A280-0A0F-4865-957FC0759CA7}"/>
                    </a:ext>
                  </a:extLst>
                </p14:cNvPr>
                <p14:cNvContentPartPr/>
                <p14:nvPr/>
              </p14:nvContentPartPr>
              <p14:xfrm>
                <a:off x="7642675" y="4698892"/>
                <a:ext cx="1313280" cy="1393920"/>
              </p14:xfrm>
            </p:contentPart>
          </mc:Choice>
          <mc:Fallback xmlns="">
            <p:pic>
              <p:nvPicPr>
                <p:cNvPr id="16" name="Ink 15">
                  <a:extLst>
                    <a:ext uri="{FF2B5EF4-FFF2-40B4-BE49-F238E27FC236}">
                      <a16:creationId xmlns:a16="http://schemas.microsoft.com/office/drawing/2014/main" id="{3E117BA2-A280-0A0F-4865-957FC0759CA7}"/>
                    </a:ext>
                  </a:extLst>
                </p:cNvPr>
                <p:cNvPicPr/>
                <p:nvPr/>
              </p:nvPicPr>
              <p:blipFill>
                <a:blip r:embed="rId14"/>
                <a:stretch>
                  <a:fillRect/>
                </a:stretch>
              </p:blipFill>
              <p:spPr>
                <a:xfrm>
                  <a:off x="7624675" y="4680892"/>
                  <a:ext cx="1348920" cy="142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F4EFB733-0711-6584-67B0-5D93F300D7B7}"/>
                    </a:ext>
                  </a:extLst>
                </p14:cNvPr>
                <p14:cNvContentPartPr/>
                <p14:nvPr/>
              </p14:nvContentPartPr>
              <p14:xfrm>
                <a:off x="8964595" y="4234492"/>
                <a:ext cx="955440" cy="717480"/>
              </p14:xfrm>
            </p:contentPart>
          </mc:Choice>
          <mc:Fallback xmlns="">
            <p:pic>
              <p:nvPicPr>
                <p:cNvPr id="17" name="Ink 16">
                  <a:extLst>
                    <a:ext uri="{FF2B5EF4-FFF2-40B4-BE49-F238E27FC236}">
                      <a16:creationId xmlns:a16="http://schemas.microsoft.com/office/drawing/2014/main" id="{F4EFB733-0711-6584-67B0-5D93F300D7B7}"/>
                    </a:ext>
                  </a:extLst>
                </p:cNvPr>
                <p:cNvPicPr/>
                <p:nvPr/>
              </p:nvPicPr>
              <p:blipFill>
                <a:blip r:embed="rId16"/>
                <a:stretch>
                  <a:fillRect/>
                </a:stretch>
              </p:blipFill>
              <p:spPr>
                <a:xfrm>
                  <a:off x="8946595" y="4216492"/>
                  <a:ext cx="99108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0CD6DD8F-3909-1D76-A846-94618A3785B5}"/>
                    </a:ext>
                  </a:extLst>
                </p14:cNvPr>
                <p14:cNvContentPartPr/>
                <p14:nvPr/>
              </p14:nvContentPartPr>
              <p14:xfrm>
                <a:off x="9918595" y="3497572"/>
                <a:ext cx="1212120" cy="798840"/>
              </p14:xfrm>
            </p:contentPart>
          </mc:Choice>
          <mc:Fallback xmlns="">
            <p:pic>
              <p:nvPicPr>
                <p:cNvPr id="19" name="Ink 18">
                  <a:extLst>
                    <a:ext uri="{FF2B5EF4-FFF2-40B4-BE49-F238E27FC236}">
                      <a16:creationId xmlns:a16="http://schemas.microsoft.com/office/drawing/2014/main" id="{0CD6DD8F-3909-1D76-A846-94618A3785B5}"/>
                    </a:ext>
                  </a:extLst>
                </p:cNvPr>
                <p:cNvPicPr/>
                <p:nvPr/>
              </p:nvPicPr>
              <p:blipFill>
                <a:blip r:embed="rId18"/>
                <a:stretch>
                  <a:fillRect/>
                </a:stretch>
              </p:blipFill>
              <p:spPr>
                <a:xfrm>
                  <a:off x="9900955" y="3479932"/>
                  <a:ext cx="1247760" cy="834480"/>
                </a:xfrm>
                <a:prstGeom prst="rect">
                  <a:avLst/>
                </a:prstGeom>
              </p:spPr>
            </p:pic>
          </mc:Fallback>
        </mc:AlternateContent>
        <p:sp>
          <p:nvSpPr>
            <p:cNvPr id="34" name="TextBox 33">
              <a:extLst>
                <a:ext uri="{FF2B5EF4-FFF2-40B4-BE49-F238E27FC236}">
                  <a16:creationId xmlns:a16="http://schemas.microsoft.com/office/drawing/2014/main" id="{80DF5CC4-896B-73A1-CAF3-A7E11D66802B}"/>
                </a:ext>
              </a:extLst>
            </p:cNvPr>
            <p:cNvSpPr txBox="1"/>
            <p:nvPr/>
          </p:nvSpPr>
          <p:spPr>
            <a:xfrm>
              <a:off x="7251032" y="2902146"/>
              <a:ext cx="3409845" cy="369332"/>
            </a:xfrm>
            <a:prstGeom prst="rect">
              <a:avLst/>
            </a:prstGeom>
            <a:noFill/>
          </p:spPr>
          <p:txBody>
            <a:bodyPr wrap="square" rtlCol="0">
              <a:spAutoFit/>
            </a:bodyPr>
            <a:lstStyle/>
            <a:p>
              <a:r>
                <a:rPr lang="en-US" b="1" dirty="0">
                  <a:solidFill>
                    <a:srgbClr val="EB6770"/>
                  </a:solidFill>
                </a:rPr>
                <a:t>Rate &gt; Healthy People 2030 Goal</a:t>
              </a:r>
            </a:p>
          </p:txBody>
        </p:sp>
        <p:sp>
          <p:nvSpPr>
            <p:cNvPr id="35" name="TextBox 34">
              <a:extLst>
                <a:ext uri="{FF2B5EF4-FFF2-40B4-BE49-F238E27FC236}">
                  <a16:creationId xmlns:a16="http://schemas.microsoft.com/office/drawing/2014/main" id="{CD057999-9D0C-EC39-905F-6963B36F0B9A}"/>
                </a:ext>
              </a:extLst>
            </p:cNvPr>
            <p:cNvSpPr txBox="1"/>
            <p:nvPr/>
          </p:nvSpPr>
          <p:spPr>
            <a:xfrm>
              <a:off x="7926378" y="4991594"/>
              <a:ext cx="3309073" cy="369332"/>
            </a:xfrm>
            <a:prstGeom prst="rect">
              <a:avLst/>
            </a:prstGeom>
            <a:noFill/>
          </p:spPr>
          <p:txBody>
            <a:bodyPr wrap="square" rtlCol="0">
              <a:spAutoFit/>
            </a:bodyPr>
            <a:lstStyle/>
            <a:p>
              <a:r>
                <a:rPr lang="en-US" b="1" dirty="0">
                  <a:solidFill>
                    <a:srgbClr val="EB6770"/>
                  </a:solidFill>
                </a:rPr>
                <a:t>Rate &gt; Healthy People 2030 Goal</a:t>
              </a:r>
            </a:p>
          </p:txBody>
        </p:sp>
      </p:grpSp>
      <p:sp>
        <p:nvSpPr>
          <p:cNvPr id="37" name="TextBox 36">
            <a:extLst>
              <a:ext uri="{FF2B5EF4-FFF2-40B4-BE49-F238E27FC236}">
                <a16:creationId xmlns:a16="http://schemas.microsoft.com/office/drawing/2014/main" id="{7CD38701-BD46-699D-EE87-8A83DE834AAB}"/>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2021</a:t>
            </a:r>
          </a:p>
        </p:txBody>
      </p:sp>
      <p:pic>
        <p:nvPicPr>
          <p:cNvPr id="38" name="Picture 37">
            <a:extLst>
              <a:ext uri="{FF2B5EF4-FFF2-40B4-BE49-F238E27FC236}">
                <a16:creationId xmlns:a16="http://schemas.microsoft.com/office/drawing/2014/main" id="{BB8973EA-63D5-FCB5-F5AE-8E91A531ECA5}"/>
              </a:ext>
            </a:extLst>
          </p:cNvPr>
          <p:cNvPicPr>
            <a:picLocks noChangeAspect="1"/>
          </p:cNvPicPr>
          <p:nvPr/>
        </p:nvPicPr>
        <p:blipFill>
          <a:blip r:embed="rId19"/>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AC9FD075-6397-5868-4007-63FF551B5500}"/>
              </a:ext>
            </a:extLst>
          </p:cNvPr>
          <p:cNvPicPr>
            <a:picLocks noChangeAspect="1"/>
          </p:cNvPicPr>
          <p:nvPr/>
        </p:nvPicPr>
        <p:blipFill>
          <a:blip r:embed="rId20"/>
          <a:stretch>
            <a:fillRect/>
          </a:stretch>
        </p:blipFill>
        <p:spPr>
          <a:xfrm>
            <a:off x="3107305" y="6188189"/>
            <a:ext cx="2300642" cy="669811"/>
          </a:xfrm>
          <a:prstGeom prst="rect">
            <a:avLst/>
          </a:prstGeom>
        </p:spPr>
      </p:pic>
      <p:sp>
        <p:nvSpPr>
          <p:cNvPr id="2" name="Title 1">
            <a:extLst>
              <a:ext uri="{FF2B5EF4-FFF2-40B4-BE49-F238E27FC236}">
                <a16:creationId xmlns:a16="http://schemas.microsoft.com/office/drawing/2014/main" id="{9472D0EC-FBD2-9CF9-017E-3D95A18F1737}"/>
              </a:ext>
            </a:extLst>
          </p:cNvPr>
          <p:cNvSpPr>
            <a:spLocks noGrp="1"/>
          </p:cNvSpPr>
          <p:nvPr>
            <p:ph type="title"/>
          </p:nvPr>
        </p:nvSpPr>
        <p:spPr>
          <a:xfrm>
            <a:off x="126224" y="1535761"/>
            <a:ext cx="3638380" cy="4241683"/>
          </a:xfrm>
        </p:spPr>
        <p:txBody>
          <a:bodyPr>
            <a:normAutofit/>
          </a:bodyPr>
          <a:lstStyle/>
          <a:p>
            <a:pPr algn="ctr"/>
            <a:r>
              <a:rPr lang="en-US" dirty="0"/>
              <a:t>County Level Syphilis Rates Among Women of Reproductive Age in NM</a:t>
            </a:r>
          </a:p>
        </p:txBody>
      </p:sp>
    </p:spTree>
    <p:extLst>
      <p:ext uri="{BB962C8B-B14F-4D97-AF65-F5344CB8AC3E}">
        <p14:creationId xmlns:p14="http://schemas.microsoft.com/office/powerpoint/2010/main" val="277916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5ADC-E43D-2F96-D1BF-6D814F20E09F}"/>
              </a:ext>
            </a:extLst>
          </p:cNvPr>
          <p:cNvSpPr>
            <a:spLocks noGrp="1"/>
          </p:cNvSpPr>
          <p:nvPr>
            <p:ph type="title"/>
          </p:nvPr>
        </p:nvSpPr>
        <p:spPr/>
        <p:txBody>
          <a:bodyPr/>
          <a:lstStyle/>
          <a:p>
            <a:r>
              <a:rPr lang="en-US" dirty="0"/>
              <a:t>Screening During Pregnancy</a:t>
            </a:r>
          </a:p>
        </p:txBody>
      </p:sp>
      <p:sp>
        <p:nvSpPr>
          <p:cNvPr id="3" name="Content Placeholder 2">
            <a:extLst>
              <a:ext uri="{FF2B5EF4-FFF2-40B4-BE49-F238E27FC236}">
                <a16:creationId xmlns:a16="http://schemas.microsoft.com/office/drawing/2014/main" id="{BB87B461-FFF1-853A-08D4-896AAA6E8583}"/>
              </a:ext>
            </a:extLst>
          </p:cNvPr>
          <p:cNvSpPr>
            <a:spLocks noGrp="1"/>
          </p:cNvSpPr>
          <p:nvPr>
            <p:ph idx="1"/>
          </p:nvPr>
        </p:nvSpPr>
        <p:spPr>
          <a:xfrm>
            <a:off x="838200" y="1690689"/>
            <a:ext cx="10515600" cy="4486274"/>
          </a:xfrm>
        </p:spPr>
        <p:txBody>
          <a:bodyPr>
            <a:normAutofit fontScale="92500"/>
          </a:bodyPr>
          <a:lstStyle/>
          <a:p>
            <a:pPr>
              <a:lnSpc>
                <a:spcPct val="100000"/>
              </a:lnSpc>
            </a:pPr>
            <a:r>
              <a:rPr lang="en-US" sz="2800" dirty="0"/>
              <a:t>CDC guidelines:</a:t>
            </a:r>
          </a:p>
          <a:p>
            <a:pPr lvl="1">
              <a:lnSpc>
                <a:spcPct val="100000"/>
              </a:lnSpc>
            </a:pPr>
            <a:r>
              <a:rPr lang="en-US" sz="2800" b="1" dirty="0">
                <a:solidFill>
                  <a:schemeClr val="tx1">
                    <a:lumMod val="75000"/>
                    <a:lumOff val="25000"/>
                  </a:schemeClr>
                </a:solidFill>
              </a:rPr>
              <a:t>All pregnant people at the first prenatal visit</a:t>
            </a:r>
          </a:p>
          <a:p>
            <a:pPr lvl="1">
              <a:lnSpc>
                <a:spcPct val="100000"/>
              </a:lnSpc>
            </a:pPr>
            <a:r>
              <a:rPr lang="en-US" sz="2800" dirty="0"/>
              <a:t>Retest at </a:t>
            </a:r>
            <a:r>
              <a:rPr lang="en-US" sz="2800" b="1" dirty="0">
                <a:solidFill>
                  <a:schemeClr val="tx1">
                    <a:lumMod val="75000"/>
                    <a:lumOff val="25000"/>
                  </a:schemeClr>
                </a:solidFill>
              </a:rPr>
              <a:t>28 weeks gestation and at delivery</a:t>
            </a:r>
            <a:r>
              <a:rPr lang="en-US" sz="2800" dirty="0"/>
              <a:t> </a:t>
            </a:r>
            <a:r>
              <a:rPr lang="en-US" sz="2800" u="sng" dirty="0"/>
              <a:t>if at increased risk</a:t>
            </a:r>
            <a:r>
              <a:rPr lang="en-US" sz="2800" dirty="0"/>
              <a:t> due to geography or personal risk </a:t>
            </a:r>
          </a:p>
          <a:p>
            <a:pPr lvl="2">
              <a:lnSpc>
                <a:spcPct val="100000"/>
              </a:lnSpc>
            </a:pPr>
            <a:r>
              <a:rPr lang="en-US" sz="2800" u="sng" dirty="0"/>
              <a:t>Risk factors</a:t>
            </a:r>
            <a:r>
              <a:rPr lang="en-US" sz="2800" dirty="0"/>
              <a:t>: late or no prenatal care, incarceration, unstable housing, substance use (meth or opiates), sexually transmitted infections (STIs) during pregnancy, multiple partners, a new partner, partner with STIs</a:t>
            </a:r>
          </a:p>
          <a:p>
            <a:pPr>
              <a:lnSpc>
                <a:spcPct val="100000"/>
              </a:lnSpc>
              <a:spcBef>
                <a:spcPts val="2400"/>
              </a:spcBef>
            </a:pPr>
            <a:r>
              <a:rPr lang="en-US" sz="2800" dirty="0">
                <a:solidFill>
                  <a:schemeClr val="accent6"/>
                </a:solidFill>
              </a:rPr>
              <a:t>New Mexico policy: </a:t>
            </a:r>
            <a:r>
              <a:rPr lang="en-US" sz="2800" b="1" dirty="0">
                <a:solidFill>
                  <a:schemeClr val="tx1">
                    <a:lumMod val="75000"/>
                    <a:lumOff val="25000"/>
                  </a:schemeClr>
                </a:solidFill>
              </a:rPr>
              <a:t>all pregnant people at first prenatal visit</a:t>
            </a:r>
          </a:p>
        </p:txBody>
      </p:sp>
      <p:sp>
        <p:nvSpPr>
          <p:cNvPr id="5" name="TextBox 4">
            <a:extLst>
              <a:ext uri="{FF2B5EF4-FFF2-40B4-BE49-F238E27FC236}">
                <a16:creationId xmlns:a16="http://schemas.microsoft.com/office/drawing/2014/main" id="{2ECACD25-48D4-F8A2-9E36-8C73887B5D09}"/>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2021</a:t>
            </a:r>
          </a:p>
        </p:txBody>
      </p:sp>
      <p:pic>
        <p:nvPicPr>
          <p:cNvPr id="6" name="Picture 5">
            <a:extLst>
              <a:ext uri="{FF2B5EF4-FFF2-40B4-BE49-F238E27FC236}">
                <a16:creationId xmlns:a16="http://schemas.microsoft.com/office/drawing/2014/main" id="{14FD671C-0BBB-CF88-A5D9-9EE03F320589}"/>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4" name="Picture 3">
            <a:extLst>
              <a:ext uri="{FF2B5EF4-FFF2-40B4-BE49-F238E27FC236}">
                <a16:creationId xmlns:a16="http://schemas.microsoft.com/office/drawing/2014/main" id="{0F2C6279-F697-F49A-8990-A3035E5946EA}"/>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1075591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01EF-4584-829F-36C7-75C3EC44DA39}"/>
              </a:ext>
            </a:extLst>
          </p:cNvPr>
          <p:cNvSpPr>
            <a:spLocks noGrp="1"/>
          </p:cNvSpPr>
          <p:nvPr>
            <p:ph type="title"/>
          </p:nvPr>
        </p:nvSpPr>
        <p:spPr>
          <a:xfrm>
            <a:off x="838200" y="275672"/>
            <a:ext cx="10515600" cy="1325563"/>
          </a:xfrm>
        </p:spPr>
        <p:txBody>
          <a:bodyPr/>
          <a:lstStyle/>
          <a:p>
            <a:r>
              <a:rPr lang="en-US" dirty="0"/>
              <a:t>ACOG Update of Syphilis Screening Recommendations</a:t>
            </a:r>
          </a:p>
        </p:txBody>
      </p:sp>
      <p:sp>
        <p:nvSpPr>
          <p:cNvPr id="3" name="Content Placeholder 2">
            <a:extLst>
              <a:ext uri="{FF2B5EF4-FFF2-40B4-BE49-F238E27FC236}">
                <a16:creationId xmlns:a16="http://schemas.microsoft.com/office/drawing/2014/main" id="{0FCBCB78-7294-D757-58D6-77BFEC3EBABB}"/>
              </a:ext>
            </a:extLst>
          </p:cNvPr>
          <p:cNvSpPr>
            <a:spLocks noGrp="1"/>
          </p:cNvSpPr>
          <p:nvPr>
            <p:ph idx="1"/>
          </p:nvPr>
        </p:nvSpPr>
        <p:spPr>
          <a:xfrm>
            <a:off x="838201" y="1682885"/>
            <a:ext cx="6934200" cy="4494077"/>
          </a:xfrm>
        </p:spPr>
        <p:txBody>
          <a:bodyPr>
            <a:normAutofit/>
          </a:bodyPr>
          <a:lstStyle/>
          <a:p>
            <a:pPr>
              <a:lnSpc>
                <a:spcPct val="100000"/>
              </a:lnSpc>
            </a:pPr>
            <a:r>
              <a:rPr lang="en-US" dirty="0"/>
              <a:t>Previously endorsed the CDC’s guidelines for universal screening at first visit and risk-based screening in the third trimester and at delivery</a:t>
            </a:r>
          </a:p>
          <a:p>
            <a:pPr>
              <a:lnSpc>
                <a:spcPct val="100000"/>
              </a:lnSpc>
              <a:spcBef>
                <a:spcPts val="2400"/>
              </a:spcBef>
            </a:pPr>
            <a:r>
              <a:rPr lang="en-US" dirty="0"/>
              <a:t>April 2024 – updated guidelines to </a:t>
            </a:r>
            <a:r>
              <a:rPr lang="en-US" b="1" dirty="0">
                <a:solidFill>
                  <a:schemeClr val="tx1">
                    <a:lumMod val="75000"/>
                    <a:lumOff val="25000"/>
                  </a:schemeClr>
                </a:solidFill>
              </a:rPr>
              <a:t>universal screening at first visit, third trimester and at delivery</a:t>
            </a:r>
          </a:p>
          <a:p>
            <a:pPr lvl="1">
              <a:lnSpc>
                <a:spcPct val="100000"/>
              </a:lnSpc>
            </a:pPr>
            <a:r>
              <a:rPr lang="en-US" b="1" dirty="0">
                <a:solidFill>
                  <a:schemeClr val="tx1">
                    <a:lumMod val="75000"/>
                    <a:lumOff val="25000"/>
                  </a:schemeClr>
                </a:solidFill>
              </a:rPr>
              <a:t>All people should have syphilis screening 3-times during pregnancy</a:t>
            </a:r>
          </a:p>
        </p:txBody>
      </p:sp>
      <p:pic>
        <p:nvPicPr>
          <p:cNvPr id="7" name="Picture 6" descr="A picture containing text, clipart&#10;&#10;Description automatically generated">
            <a:extLst>
              <a:ext uri="{FF2B5EF4-FFF2-40B4-BE49-F238E27FC236}">
                <a16:creationId xmlns:a16="http://schemas.microsoft.com/office/drawing/2014/main" id="{1FD09E8F-8025-77AB-3BB1-E3FADFCF1BAB}"/>
              </a:ext>
            </a:extLst>
          </p:cNvPr>
          <p:cNvPicPr>
            <a:picLocks noChangeAspect="1"/>
          </p:cNvPicPr>
          <p:nvPr/>
        </p:nvPicPr>
        <p:blipFill>
          <a:blip r:embed="rId3"/>
          <a:stretch>
            <a:fillRect/>
          </a:stretch>
        </p:blipFill>
        <p:spPr>
          <a:xfrm>
            <a:off x="7931839" y="3266315"/>
            <a:ext cx="4114629" cy="1512404"/>
          </a:xfrm>
          <a:prstGeom prst="rect">
            <a:avLst/>
          </a:prstGeom>
        </p:spPr>
      </p:pic>
      <p:pic>
        <p:nvPicPr>
          <p:cNvPr id="10" name="Picture 9">
            <a:extLst>
              <a:ext uri="{FF2B5EF4-FFF2-40B4-BE49-F238E27FC236}">
                <a16:creationId xmlns:a16="http://schemas.microsoft.com/office/drawing/2014/main" id="{DD7C598E-0495-114C-F72E-581167DB4662}"/>
              </a:ext>
            </a:extLst>
          </p:cNvPr>
          <p:cNvPicPr>
            <a:picLocks noChangeAspect="1"/>
          </p:cNvPicPr>
          <p:nvPr/>
        </p:nvPicPr>
        <p:blipFill>
          <a:blip r:embed="rId4"/>
          <a:stretch>
            <a:fillRect/>
          </a:stretch>
        </p:blipFill>
        <p:spPr>
          <a:xfrm>
            <a:off x="2200939" y="6294845"/>
            <a:ext cx="853237" cy="508311"/>
          </a:xfrm>
          <a:prstGeom prst="rect">
            <a:avLst/>
          </a:prstGeom>
        </p:spPr>
      </p:pic>
      <p:pic>
        <p:nvPicPr>
          <p:cNvPr id="4" name="Picture 3">
            <a:extLst>
              <a:ext uri="{FF2B5EF4-FFF2-40B4-BE49-F238E27FC236}">
                <a16:creationId xmlns:a16="http://schemas.microsoft.com/office/drawing/2014/main" id="{0B4A62EC-6A1B-30B8-A79A-A8652AA262B2}"/>
              </a:ext>
            </a:extLst>
          </p:cNvPr>
          <p:cNvPicPr>
            <a:picLocks noChangeAspect="1"/>
          </p:cNvPicPr>
          <p:nvPr/>
        </p:nvPicPr>
        <p:blipFill>
          <a:blip r:embed="rId5"/>
          <a:stretch>
            <a:fillRect/>
          </a:stretch>
        </p:blipFill>
        <p:spPr>
          <a:xfrm>
            <a:off x="3267951" y="6188189"/>
            <a:ext cx="2300642" cy="669811"/>
          </a:xfrm>
          <a:prstGeom prst="rect">
            <a:avLst/>
          </a:prstGeom>
        </p:spPr>
      </p:pic>
      <p:sp>
        <p:nvSpPr>
          <p:cNvPr id="5" name="TextBox 4">
            <a:extLst>
              <a:ext uri="{FF2B5EF4-FFF2-40B4-BE49-F238E27FC236}">
                <a16:creationId xmlns:a16="http://schemas.microsoft.com/office/drawing/2014/main" id="{D2CDD86A-5D86-457B-48B4-590A55678142}"/>
              </a:ext>
            </a:extLst>
          </p:cNvPr>
          <p:cNvSpPr txBox="1"/>
          <p:nvPr/>
        </p:nvSpPr>
        <p:spPr>
          <a:xfrm>
            <a:off x="9024731" y="6581001"/>
            <a:ext cx="3167270" cy="276999"/>
          </a:xfrm>
          <a:prstGeom prst="rect">
            <a:avLst/>
          </a:prstGeom>
          <a:noFill/>
        </p:spPr>
        <p:txBody>
          <a:bodyPr wrap="square" rtlCol="0">
            <a:spAutoFit/>
          </a:bodyPr>
          <a:lstStyle/>
          <a:p>
            <a:pPr algn="r"/>
            <a:r>
              <a:rPr lang="en-US" sz="1200" dirty="0">
                <a:hlinkClick r:id="rId6"/>
              </a:rPr>
              <a:t>ACOG News Release </a:t>
            </a:r>
            <a:r>
              <a:rPr lang="en-US" sz="1200" dirty="0"/>
              <a:t>April 18, 2024</a:t>
            </a:r>
          </a:p>
        </p:txBody>
      </p:sp>
    </p:spTree>
    <p:extLst>
      <p:ext uri="{BB962C8B-B14F-4D97-AF65-F5344CB8AC3E}">
        <p14:creationId xmlns:p14="http://schemas.microsoft.com/office/powerpoint/2010/main" val="3848485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446D-9046-5669-DABF-B9F404C69DEC}"/>
              </a:ext>
            </a:extLst>
          </p:cNvPr>
          <p:cNvSpPr>
            <a:spLocks noGrp="1"/>
          </p:cNvSpPr>
          <p:nvPr>
            <p:ph type="title"/>
          </p:nvPr>
        </p:nvSpPr>
        <p:spPr>
          <a:xfrm>
            <a:off x="838200" y="170572"/>
            <a:ext cx="10515600" cy="1325563"/>
          </a:xfrm>
        </p:spPr>
        <p:txBody>
          <a:bodyPr/>
          <a:lstStyle/>
          <a:p>
            <a:r>
              <a:rPr lang="en-US" dirty="0"/>
              <a:t>High Priority Needs for CS Elimination</a:t>
            </a:r>
          </a:p>
        </p:txBody>
      </p:sp>
      <p:graphicFrame>
        <p:nvGraphicFramePr>
          <p:cNvPr id="5" name="Content Placeholder 4">
            <a:extLst>
              <a:ext uri="{FF2B5EF4-FFF2-40B4-BE49-F238E27FC236}">
                <a16:creationId xmlns:a16="http://schemas.microsoft.com/office/drawing/2014/main" id="{85A53D6F-8D94-FDE5-D698-0422248085C0}"/>
              </a:ext>
            </a:extLst>
          </p:cNvPr>
          <p:cNvGraphicFramePr>
            <a:graphicFrameLocks noGrp="1"/>
          </p:cNvGraphicFramePr>
          <p:nvPr>
            <p:ph idx="1"/>
          </p:nvPr>
        </p:nvGraphicFramePr>
        <p:xfrm>
          <a:off x="408562" y="1352147"/>
          <a:ext cx="11313268" cy="294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a:extLst>
              <a:ext uri="{FF2B5EF4-FFF2-40B4-BE49-F238E27FC236}">
                <a16:creationId xmlns:a16="http://schemas.microsoft.com/office/drawing/2014/main" id="{FA55BE57-0BFB-65CB-F94B-D6F517BA7ADF}"/>
              </a:ext>
            </a:extLst>
          </p:cNvPr>
          <p:cNvGraphicFramePr>
            <a:graphicFrameLocks/>
          </p:cNvGraphicFramePr>
          <p:nvPr/>
        </p:nvGraphicFramePr>
        <p:xfrm>
          <a:off x="408562" y="4354467"/>
          <a:ext cx="11313268" cy="17803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FF2B5EF4-FFF2-40B4-BE49-F238E27FC236}">
                <a16:creationId xmlns:a16="http://schemas.microsoft.com/office/drawing/2014/main" id="{99F9E18C-0257-3E71-0DB2-90FA7BAEADB0}"/>
              </a:ext>
            </a:extLst>
          </p:cNvPr>
          <p:cNvPicPr>
            <a:picLocks noChangeAspect="1"/>
          </p:cNvPicPr>
          <p:nvPr/>
        </p:nvPicPr>
        <p:blipFill>
          <a:blip r:embed="rId13"/>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CA6D1F92-EFD4-BBD1-59BA-1D1BF5BD2EA1}"/>
              </a:ext>
            </a:extLst>
          </p:cNvPr>
          <p:cNvPicPr>
            <a:picLocks noChangeAspect="1"/>
          </p:cNvPicPr>
          <p:nvPr/>
        </p:nvPicPr>
        <p:blipFill>
          <a:blip r:embed="rId14"/>
          <a:stretch>
            <a:fillRect/>
          </a:stretch>
        </p:blipFill>
        <p:spPr>
          <a:xfrm>
            <a:off x="3267951" y="6188189"/>
            <a:ext cx="2300642" cy="669811"/>
          </a:xfrm>
          <a:prstGeom prst="rect">
            <a:avLst/>
          </a:prstGeom>
        </p:spPr>
      </p:pic>
      <p:sp>
        <p:nvSpPr>
          <p:cNvPr id="4" name="TextBox 3">
            <a:extLst>
              <a:ext uri="{FF2B5EF4-FFF2-40B4-BE49-F238E27FC236}">
                <a16:creationId xmlns:a16="http://schemas.microsoft.com/office/drawing/2014/main" id="{A6762EFA-7A0B-FE2D-8789-E1D2C5533577}"/>
              </a:ext>
            </a:extLst>
          </p:cNvPr>
          <p:cNvSpPr txBox="1"/>
          <p:nvPr/>
        </p:nvSpPr>
        <p:spPr>
          <a:xfrm>
            <a:off x="9024731" y="6581001"/>
            <a:ext cx="3167270" cy="276999"/>
          </a:xfrm>
          <a:prstGeom prst="rect">
            <a:avLst/>
          </a:prstGeom>
          <a:noFill/>
        </p:spPr>
        <p:txBody>
          <a:bodyPr wrap="square" rtlCol="0">
            <a:spAutoFit/>
          </a:bodyPr>
          <a:lstStyle/>
          <a:p>
            <a:pPr algn="r"/>
            <a:r>
              <a:rPr lang="en-US" sz="1200" dirty="0"/>
              <a:t>PNC = prenatal care </a:t>
            </a:r>
          </a:p>
        </p:txBody>
      </p:sp>
    </p:spTree>
    <p:extLst>
      <p:ext uri="{BB962C8B-B14F-4D97-AF65-F5344CB8AC3E}">
        <p14:creationId xmlns:p14="http://schemas.microsoft.com/office/powerpoint/2010/main" val="271859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569E-736E-B06B-89A0-EC1855F3FD2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DE73BCB-6073-EAA3-B3A7-9576968A24B6}"/>
              </a:ext>
            </a:extLst>
          </p:cNvPr>
          <p:cNvSpPr>
            <a:spLocks noGrp="1"/>
          </p:cNvSpPr>
          <p:nvPr>
            <p:ph idx="1"/>
          </p:nvPr>
        </p:nvSpPr>
        <p:spPr>
          <a:xfrm>
            <a:off x="838200" y="1566153"/>
            <a:ext cx="10515600" cy="4610809"/>
          </a:xfrm>
        </p:spPr>
        <p:txBody>
          <a:bodyPr>
            <a:normAutofit/>
          </a:bodyPr>
          <a:lstStyle/>
          <a:p>
            <a:r>
              <a:rPr lang="en-US" dirty="0"/>
              <a:t>CS rates are increasing throughout the US, mirroring the increase in primary and secondary syphilis in people of reproductive age</a:t>
            </a:r>
          </a:p>
          <a:p>
            <a:pPr>
              <a:spcBef>
                <a:spcPts val="2400"/>
              </a:spcBef>
            </a:pPr>
            <a:r>
              <a:rPr lang="en-US" dirty="0"/>
              <a:t>Treatment of syphilis in pregnancy is based on stage of syphilis infection and 7-day intervals are essential</a:t>
            </a:r>
          </a:p>
          <a:p>
            <a:pPr>
              <a:spcBef>
                <a:spcPts val="2400"/>
              </a:spcBef>
            </a:pPr>
            <a:r>
              <a:rPr lang="en-US" dirty="0"/>
              <a:t>Treatment and follow-up for newborns affected by syphilis depends on infant and maternal criteria</a:t>
            </a:r>
          </a:p>
          <a:p>
            <a:pPr>
              <a:spcBef>
                <a:spcPts val="2400"/>
              </a:spcBef>
            </a:pPr>
            <a:r>
              <a:rPr lang="en-US" dirty="0"/>
              <a:t>Appropriate screening before and during pregnancy will be essential in addressing the current CS epidemic</a:t>
            </a:r>
          </a:p>
        </p:txBody>
      </p:sp>
      <p:pic>
        <p:nvPicPr>
          <p:cNvPr id="4" name="Picture 3">
            <a:extLst>
              <a:ext uri="{FF2B5EF4-FFF2-40B4-BE49-F238E27FC236}">
                <a16:creationId xmlns:a16="http://schemas.microsoft.com/office/drawing/2014/main" id="{CA9B73C1-CCFA-98B5-AC53-B600C871D34D}"/>
              </a:ext>
            </a:extLst>
          </p:cNvPr>
          <p:cNvPicPr>
            <a:picLocks noChangeAspect="1"/>
          </p:cNvPicPr>
          <p:nvPr/>
        </p:nvPicPr>
        <p:blipFill>
          <a:blip r:embed="rId2"/>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2440712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569-A80A-27F1-D63E-22A7F7DC2377}"/>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7228C8D7-2344-C674-F065-43984F9C88DC}"/>
              </a:ext>
            </a:extLst>
          </p:cNvPr>
          <p:cNvSpPr>
            <a:spLocks noGrp="1"/>
          </p:cNvSpPr>
          <p:nvPr>
            <p:ph idx="1"/>
          </p:nvPr>
        </p:nvSpPr>
        <p:spPr/>
        <p:txBody>
          <a:bodyPr/>
          <a:lstStyle/>
          <a:p>
            <a:r>
              <a:rPr lang="en-US" dirty="0"/>
              <a:t>Rosalyn </a:t>
            </a:r>
            <a:r>
              <a:rPr lang="en-US" dirty="0" err="1"/>
              <a:t>Plotzker</a:t>
            </a:r>
            <a:endParaRPr lang="en-US" dirty="0"/>
          </a:p>
          <a:p>
            <a:r>
              <a:rPr lang="en-US" dirty="0"/>
              <a:t>Sharon Adler</a:t>
            </a:r>
          </a:p>
          <a:p>
            <a:r>
              <a:rPr lang="en-US" dirty="0"/>
              <a:t>Kelly Johnson</a:t>
            </a:r>
          </a:p>
          <a:p>
            <a:r>
              <a:rPr lang="en-US" dirty="0"/>
              <a:t>Ina Park</a:t>
            </a:r>
          </a:p>
        </p:txBody>
      </p:sp>
      <p:sp>
        <p:nvSpPr>
          <p:cNvPr id="4" name="Title 1">
            <a:extLst>
              <a:ext uri="{FF2B5EF4-FFF2-40B4-BE49-F238E27FC236}">
                <a16:creationId xmlns:a16="http://schemas.microsoft.com/office/drawing/2014/main" id="{ED1FC292-68C6-1763-473E-33D3F588FF17}"/>
              </a:ext>
            </a:extLst>
          </p:cNvPr>
          <p:cNvSpPr txBox="1">
            <a:spLocks/>
          </p:cNvSpPr>
          <p:nvPr/>
        </p:nvSpPr>
        <p:spPr>
          <a:xfrm>
            <a:off x="7282070" y="2545107"/>
            <a:ext cx="34024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erriweather" pitchFamily="2" charset="77"/>
                <a:ea typeface="+mj-ea"/>
                <a:cs typeface="+mj-cs"/>
              </a:defRPr>
            </a:lvl1pPr>
          </a:lstStyle>
          <a:p>
            <a:r>
              <a:rPr lang="en-US" dirty="0"/>
              <a:t>Questions?</a:t>
            </a:r>
          </a:p>
        </p:txBody>
      </p:sp>
      <p:pic>
        <p:nvPicPr>
          <p:cNvPr id="5" name="Picture 4">
            <a:extLst>
              <a:ext uri="{FF2B5EF4-FFF2-40B4-BE49-F238E27FC236}">
                <a16:creationId xmlns:a16="http://schemas.microsoft.com/office/drawing/2014/main" id="{80737C45-3B10-E217-A000-D4EB763C43EC}"/>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6" name="Picture 5">
            <a:extLst>
              <a:ext uri="{FF2B5EF4-FFF2-40B4-BE49-F238E27FC236}">
                <a16:creationId xmlns:a16="http://schemas.microsoft.com/office/drawing/2014/main" id="{AFE2D27E-1F82-066B-CAF7-00EAB422E085}"/>
              </a:ext>
            </a:extLst>
          </p:cNvPr>
          <p:cNvPicPr>
            <a:picLocks noChangeAspect="1"/>
          </p:cNvPicPr>
          <p:nvPr/>
        </p:nvPicPr>
        <p:blipFill>
          <a:blip r:embed="rId3"/>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8180439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1" y="274637"/>
            <a:ext cx="8315569" cy="715963"/>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dirty="0"/>
              <a:t>Resources</a:t>
            </a:r>
          </a:p>
        </p:txBody>
      </p:sp>
      <p:sp>
        <p:nvSpPr>
          <p:cNvPr id="6" name="Content Placeholder 5"/>
          <p:cNvSpPr>
            <a:spLocks noGrp="1"/>
          </p:cNvSpPr>
          <p:nvPr>
            <p:ph sz="half" idx="1"/>
          </p:nvPr>
        </p:nvSpPr>
        <p:spPr>
          <a:xfrm>
            <a:off x="0" y="1193800"/>
            <a:ext cx="6324600" cy="50292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National Clinician  Consultation Center </a:t>
            </a:r>
            <a:r>
              <a:rPr lang="en-US" sz="2533" dirty="0">
                <a:hlinkClick r:id="rId3"/>
              </a:rPr>
              <a:t>http://nccc.ucsf.edu/</a:t>
            </a:r>
            <a:endParaRPr lang="en-US" sz="2533"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333" dirty="0"/>
          </a:p>
          <a:p>
            <a:r>
              <a:rPr lang="en-US" dirty="0"/>
              <a:t>Present on ECHO</a:t>
            </a:r>
            <a:endParaRPr lang="en-US" sz="800" dirty="0"/>
          </a:p>
          <a:p>
            <a:pPr algn="l" rtl="0" fontAlgn="base">
              <a:buFont typeface="Arial" panose="020B0604020202020204" pitchFamily="34" charset="0"/>
              <a:buChar char="•"/>
            </a:pPr>
            <a:r>
              <a:rPr lang="en-US" sz="2533" b="0" i="0" u="sng" strike="noStrike" dirty="0">
                <a:solidFill>
                  <a:srgbClr val="478FCC"/>
                </a:solidFill>
                <a:effectLst/>
                <a:latin typeface="Arial" panose="020B0604020202020204" pitchFamily="34" charset="0"/>
                <a:hlinkClick r:id="rId4"/>
              </a:rPr>
              <a:t>https://hsc.unm.edu/scaetc/programs-services/echo.html</a:t>
            </a:r>
            <a:r>
              <a:rPr lang="en-US" sz="2533"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6172200" y="1193800"/>
            <a:ext cx="5935037" cy="5029200"/>
          </a:xfr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667" dirty="0"/>
              <a:t>AETC National HIV Curriculum </a:t>
            </a:r>
            <a:r>
              <a:rPr lang="en-US" sz="2133" dirty="0">
                <a:hlinkClick r:id="rId5"/>
              </a:rPr>
              <a:t>https://aidsetc.org/nhc</a:t>
            </a:r>
            <a:endParaRPr lang="en-US" sz="2133" dirty="0"/>
          </a:p>
          <a:p>
            <a:r>
              <a:rPr lang="en-US" sz="2667" dirty="0"/>
              <a:t>AETC National Coordinating Resource Center </a:t>
            </a:r>
            <a:r>
              <a:rPr lang="en-US" sz="2133" dirty="0">
                <a:hlinkClick r:id="rId6"/>
              </a:rPr>
              <a:t>https://targethiv.org/library/aetc-national-coordinating-resource-center-0</a:t>
            </a:r>
            <a:endParaRPr lang="en-US" sz="2133" dirty="0"/>
          </a:p>
          <a:p>
            <a:r>
              <a:rPr lang="en-US" sz="2667" dirty="0"/>
              <a:t>HIVMA Resource Directory </a:t>
            </a:r>
            <a:r>
              <a:rPr lang="en-US" sz="2133" b="0" i="0" u="sng" strike="noStrike" dirty="0">
                <a:solidFill>
                  <a:srgbClr val="0563C1"/>
                </a:solidFill>
                <a:effectLst/>
                <a:hlinkClick r:id="rId7"/>
              </a:rPr>
              <a:t>https://www.hivma.org/globalassets/ektron-import/hivma/hivma-resource-directory.pdf</a:t>
            </a:r>
            <a:r>
              <a:rPr lang="en-US" sz="2133" b="0" i="0" u="none" strike="noStrike" dirty="0">
                <a:solidFill>
                  <a:srgbClr val="000000"/>
                </a:solidFill>
                <a:effectLst/>
              </a:rPr>
              <a:t> </a:t>
            </a:r>
          </a:p>
          <a:p>
            <a:r>
              <a:rPr lang="en-US" sz="2667" dirty="0"/>
              <a:t>Additional trainings </a:t>
            </a:r>
            <a:r>
              <a:rPr lang="en-US" sz="2667" dirty="0">
                <a:hlinkClick r:id="rId8"/>
              </a:rPr>
              <a:t>scaetcecho@salud.unm.edu</a:t>
            </a:r>
            <a:endParaRPr lang="en-US" sz="2667" dirty="0"/>
          </a:p>
          <a:p>
            <a:r>
              <a:rPr lang="en-US" sz="2667" dirty="0">
                <a:hlinkClick r:id="rId9"/>
              </a:rPr>
              <a:t>www.scaetc.org</a:t>
            </a:r>
            <a:endParaRPr lang="en-US" sz="2667" dirty="0"/>
          </a:p>
        </p:txBody>
      </p:sp>
      <p:sp>
        <p:nvSpPr>
          <p:cNvPr id="4" name="Slide Number Placeholder 3"/>
          <p:cNvSpPr>
            <a:spLocks noGrp="1"/>
          </p:cNvSpPr>
          <p:nvPr>
            <p:ph type="sldNum" sz="quarter" idx="12"/>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fld id="{6E2D2B3B-882E-40F3-A32F-6DD516915044}" type="slidenum">
              <a:rPr lang="en-US" smtClean="0"/>
              <a:pPr/>
              <a:t>67</a:t>
            </a:fld>
            <a:endParaRPr lang="en-US" dirty="0"/>
          </a:p>
        </p:txBody>
      </p:sp>
    </p:spTree>
    <p:extLst>
      <p:ext uri="{BB962C8B-B14F-4D97-AF65-F5344CB8AC3E}">
        <p14:creationId xmlns:p14="http://schemas.microsoft.com/office/powerpoint/2010/main" val="3638758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75717" y="6305883"/>
            <a:ext cx="731520" cy="396240"/>
          </a:xfrm>
        </p:spPr>
        <p:txBody>
          <a:bodyPr anchor="ctr">
            <a:normAutofit fontScale="92500" lnSpcReduction="20000"/>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nSpc>
                <a:spcPct val="90000"/>
              </a:lnSpc>
              <a:spcAft>
                <a:spcPts val="800"/>
              </a:spcAft>
            </a:pPr>
            <a:r>
              <a:rPr lang="en-US">
                <a:solidFill>
                  <a:srgbClr val="FFFFFF"/>
                </a:solidFill>
              </a:rPr>
              <a:t>#</a:t>
            </a:r>
          </a:p>
        </p:txBody>
      </p:sp>
      <p:pic>
        <p:nvPicPr>
          <p:cNvPr id="18" name="Picture 17" descr="A qr code with red white and blue ribbons&#10;&#10;Description automatically generated">
            <a:extLst>
              <a:ext uri="{FF2B5EF4-FFF2-40B4-BE49-F238E27FC236}">
                <a16:creationId xmlns:a16="http://schemas.microsoft.com/office/drawing/2014/main" id="{6DBB7FA6-6223-BF75-52BC-7439C78E0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97"/>
            <a:ext cx="12202160" cy="6172200"/>
          </a:xfrm>
          <a:prstGeom prst="rect">
            <a:avLst/>
          </a:prstGeom>
        </p:spPr>
      </p:pic>
    </p:spTree>
    <p:extLst>
      <p:ext uri="{BB962C8B-B14F-4D97-AF65-F5344CB8AC3E}">
        <p14:creationId xmlns:p14="http://schemas.microsoft.com/office/powerpoint/2010/main" val="123220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941057-6F02-DAC3-DC53-670638AB3599}"/>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2021</a:t>
            </a:r>
          </a:p>
        </p:txBody>
      </p:sp>
      <p:pic>
        <p:nvPicPr>
          <p:cNvPr id="6" name="Picture 5">
            <a:extLst>
              <a:ext uri="{FF2B5EF4-FFF2-40B4-BE49-F238E27FC236}">
                <a16:creationId xmlns:a16="http://schemas.microsoft.com/office/drawing/2014/main" id="{A4956BDA-1BA5-68D8-18CE-3FA20A4F2F79}"/>
              </a:ext>
            </a:extLst>
          </p:cNvPr>
          <p:cNvPicPr>
            <a:picLocks noChangeAspect="1"/>
          </p:cNvPicPr>
          <p:nvPr/>
        </p:nvPicPr>
        <p:blipFill>
          <a:blip r:embed="rId2"/>
          <a:stretch>
            <a:fillRect/>
          </a:stretch>
        </p:blipFill>
        <p:spPr>
          <a:xfrm>
            <a:off x="2200939" y="6294845"/>
            <a:ext cx="853237" cy="508311"/>
          </a:xfrm>
          <a:prstGeom prst="rect">
            <a:avLst/>
          </a:prstGeom>
        </p:spPr>
      </p:pic>
      <p:pic>
        <p:nvPicPr>
          <p:cNvPr id="7" name="Content Placeholder 3" descr="Pie graph showing the distribution of primary and secondary syphilis cases by sex and sex of sex partners in the United States in 2021.">
            <a:extLst>
              <a:ext uri="{FF2B5EF4-FFF2-40B4-BE49-F238E27FC236}">
                <a16:creationId xmlns:a16="http://schemas.microsoft.com/office/drawing/2014/main" id="{1C065FB7-58ED-8C67-2CE6-E7917F60A8F7}"/>
              </a:ext>
            </a:extLst>
          </p:cNvPr>
          <p:cNvPicPr>
            <a:picLocks noGrp="1" noChangeAspect="1"/>
          </p:cNvPicPr>
          <p:nvPr>
            <p:ph idx="1"/>
          </p:nvPr>
        </p:nvPicPr>
        <p:blipFill rotWithShape="1">
          <a:blip r:embed="rId3"/>
          <a:srcRect l="10882" t="4357" r="7982" b="4121"/>
          <a:stretch/>
        </p:blipFill>
        <p:spPr bwMode="auto">
          <a:xfrm>
            <a:off x="2250214" y="1330649"/>
            <a:ext cx="8215029" cy="4964196"/>
          </a:xfrm>
          <a:prstGeom prst="rect">
            <a:avLst/>
          </a:prstGeom>
          <a:noFill/>
          <a:ln w="9525">
            <a:noFill/>
            <a:headEnd/>
            <a:tailEnd/>
          </a:ln>
        </p:spPr>
      </p:pic>
      <p:sp>
        <p:nvSpPr>
          <p:cNvPr id="2" name="Title 1">
            <a:extLst>
              <a:ext uri="{FF2B5EF4-FFF2-40B4-BE49-F238E27FC236}">
                <a16:creationId xmlns:a16="http://schemas.microsoft.com/office/drawing/2014/main" id="{2ECCB023-EF73-7E25-1734-74998AD23563}"/>
              </a:ext>
            </a:extLst>
          </p:cNvPr>
          <p:cNvSpPr>
            <a:spLocks noGrp="1"/>
          </p:cNvSpPr>
          <p:nvPr>
            <p:ph type="title"/>
          </p:nvPr>
        </p:nvSpPr>
        <p:spPr>
          <a:xfrm>
            <a:off x="838199" y="365125"/>
            <a:ext cx="11039061" cy="1325563"/>
          </a:xfrm>
        </p:spPr>
        <p:txBody>
          <a:bodyPr>
            <a:normAutofit/>
          </a:bodyPr>
          <a:lstStyle/>
          <a:p>
            <a:r>
              <a:rPr lang="en-US" sz="3000" dirty="0"/>
              <a:t>Primary and Secondary Syphilis — Distribution of Cases by Sex and Sex of Sex Partners, United States, 2022</a:t>
            </a:r>
          </a:p>
        </p:txBody>
      </p:sp>
      <p:pic>
        <p:nvPicPr>
          <p:cNvPr id="4" name="Picture 3">
            <a:extLst>
              <a:ext uri="{FF2B5EF4-FFF2-40B4-BE49-F238E27FC236}">
                <a16:creationId xmlns:a16="http://schemas.microsoft.com/office/drawing/2014/main" id="{77AC9D69-3FD1-1935-EB42-FEF8BC819A18}"/>
              </a:ext>
            </a:extLst>
          </p:cNvPr>
          <p:cNvPicPr>
            <a:picLocks noChangeAspect="1"/>
          </p:cNvPicPr>
          <p:nvPr/>
        </p:nvPicPr>
        <p:blipFill>
          <a:blip r:embed="rId4"/>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58374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ne graph showing rates of reported primary and secondary syphilis cases by sex as well as the male-to-female rate ratio in the United States during 1990 to 2021.">
            <a:extLst>
              <a:ext uri="{FF2B5EF4-FFF2-40B4-BE49-F238E27FC236}">
                <a16:creationId xmlns:a16="http://schemas.microsoft.com/office/drawing/2014/main" id="{D2E3CA70-0139-738C-9445-AEC754F08B0C}"/>
              </a:ext>
            </a:extLst>
          </p:cNvPr>
          <p:cNvPicPr>
            <a:picLocks noGrp="1" noChangeAspect="1"/>
          </p:cNvPicPr>
          <p:nvPr>
            <p:ph idx="1"/>
          </p:nvPr>
        </p:nvPicPr>
        <p:blipFill>
          <a:blip r:embed="rId3"/>
          <a:stretch>
            <a:fillRect/>
          </a:stretch>
        </p:blipFill>
        <p:spPr bwMode="auto">
          <a:xfrm>
            <a:off x="1078787" y="1551540"/>
            <a:ext cx="10275013" cy="4743305"/>
          </a:xfrm>
          <a:prstGeom prst="rect">
            <a:avLst/>
          </a:prstGeom>
          <a:noFill/>
          <a:ln w="9525">
            <a:noFill/>
            <a:headEnd/>
            <a:tailEnd/>
          </a:ln>
        </p:spPr>
      </p:pic>
      <p:sp>
        <p:nvSpPr>
          <p:cNvPr id="2" name="Title 1">
            <a:extLst>
              <a:ext uri="{FF2B5EF4-FFF2-40B4-BE49-F238E27FC236}">
                <a16:creationId xmlns:a16="http://schemas.microsoft.com/office/drawing/2014/main" id="{B9192134-973F-248D-AA1E-AA903283FABB}"/>
              </a:ext>
            </a:extLst>
          </p:cNvPr>
          <p:cNvSpPr>
            <a:spLocks noGrp="1"/>
          </p:cNvSpPr>
          <p:nvPr>
            <p:ph type="title"/>
          </p:nvPr>
        </p:nvSpPr>
        <p:spPr>
          <a:xfrm>
            <a:off x="838200" y="225977"/>
            <a:ext cx="10515600" cy="1325563"/>
          </a:xfrm>
        </p:spPr>
        <p:txBody>
          <a:bodyPr>
            <a:noAutofit/>
          </a:bodyPr>
          <a:lstStyle/>
          <a:p>
            <a:r>
              <a:rPr lang="en-US" sz="3000" dirty="0"/>
              <a:t>Primary and Secondary Syphilis — Rates of Reported Cases by Sex and Male-to-Female Rate Ratios, United States, 1990–2022</a:t>
            </a:r>
          </a:p>
        </p:txBody>
      </p:sp>
      <p:sp>
        <p:nvSpPr>
          <p:cNvPr id="5" name="TextBox 4">
            <a:extLst>
              <a:ext uri="{FF2B5EF4-FFF2-40B4-BE49-F238E27FC236}">
                <a16:creationId xmlns:a16="http://schemas.microsoft.com/office/drawing/2014/main" id="{0EE96A36-ECF1-4604-9779-1418FBF73BDC}"/>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sp>
        <p:nvSpPr>
          <p:cNvPr id="6" name="Content Placeholder 3">
            <a:extLst>
              <a:ext uri="{FF2B5EF4-FFF2-40B4-BE49-F238E27FC236}">
                <a16:creationId xmlns:a16="http://schemas.microsoft.com/office/drawing/2014/main" id="{C6661D5C-E3FF-A1F0-044D-3CF2CB8B0745}"/>
              </a:ext>
            </a:extLst>
          </p:cNvPr>
          <p:cNvSpPr txBox="1">
            <a:spLocks/>
          </p:cNvSpPr>
          <p:nvPr/>
        </p:nvSpPr>
        <p:spPr>
          <a:xfrm>
            <a:off x="2743200" y="5803961"/>
            <a:ext cx="7620000" cy="858099"/>
          </a:xfrm>
          <a:prstGeom prst="rect">
            <a:avLst/>
          </a:prstGeom>
        </p:spPr>
        <p:txBody>
          <a:bodyPr/>
          <a:lstStyle>
            <a:lvl1pPr marL="2286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1200"/>
              </a:spcBef>
              <a:buClr>
                <a:schemeClr val="accent3"/>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p:txBody>
      </p:sp>
      <p:pic>
        <p:nvPicPr>
          <p:cNvPr id="7" name="Picture 6">
            <a:extLst>
              <a:ext uri="{FF2B5EF4-FFF2-40B4-BE49-F238E27FC236}">
                <a16:creationId xmlns:a16="http://schemas.microsoft.com/office/drawing/2014/main" id="{F4C9D058-5DFC-B5C6-8160-25B38CBEE30F}"/>
              </a:ext>
            </a:extLst>
          </p:cNvPr>
          <p:cNvPicPr>
            <a:picLocks noChangeAspect="1"/>
          </p:cNvPicPr>
          <p:nvPr/>
        </p:nvPicPr>
        <p:blipFill>
          <a:blip r:embed="rId4"/>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CE6C1670-2FEC-1954-6B14-D4D27C017E84}"/>
              </a:ext>
            </a:extLst>
          </p:cNvPr>
          <p:cNvPicPr>
            <a:picLocks noChangeAspect="1"/>
          </p:cNvPicPr>
          <p:nvPr/>
        </p:nvPicPr>
        <p:blipFill>
          <a:blip r:embed="rId5"/>
          <a:stretch>
            <a:fillRect/>
          </a:stretch>
        </p:blipFill>
        <p:spPr>
          <a:xfrm>
            <a:off x="3267951" y="6188189"/>
            <a:ext cx="2300642" cy="669811"/>
          </a:xfrm>
          <a:prstGeom prst="rect">
            <a:avLst/>
          </a:prstGeom>
        </p:spPr>
      </p:pic>
    </p:spTree>
    <p:extLst>
      <p:ext uri="{BB962C8B-B14F-4D97-AF65-F5344CB8AC3E}">
        <p14:creationId xmlns:p14="http://schemas.microsoft.com/office/powerpoint/2010/main" val="364415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CA89-6C24-351B-40BA-DCC094545BE8}"/>
              </a:ext>
            </a:extLst>
          </p:cNvPr>
          <p:cNvSpPr>
            <a:spLocks noGrp="1"/>
          </p:cNvSpPr>
          <p:nvPr>
            <p:ph type="title"/>
          </p:nvPr>
        </p:nvSpPr>
        <p:spPr>
          <a:xfrm>
            <a:off x="838200" y="216038"/>
            <a:ext cx="10515600" cy="1325563"/>
          </a:xfrm>
        </p:spPr>
        <p:txBody>
          <a:bodyPr>
            <a:noAutofit/>
          </a:bodyPr>
          <a:lstStyle/>
          <a:p>
            <a:r>
              <a:rPr lang="en-US" sz="2500" dirty="0"/>
              <a:t>Congenital Syphilis — Reported Cases by Year of Birth and Rates of Reported Cases of Primary and Secondary Syphilis Among Females Aged 15–44 Years, United States, 2013–2022</a:t>
            </a:r>
          </a:p>
        </p:txBody>
      </p:sp>
      <p:sp>
        <p:nvSpPr>
          <p:cNvPr id="5" name="TextBox 4">
            <a:extLst>
              <a:ext uri="{FF2B5EF4-FFF2-40B4-BE49-F238E27FC236}">
                <a16:creationId xmlns:a16="http://schemas.microsoft.com/office/drawing/2014/main" id="{7B3DD91A-7802-C3DD-33E6-917F20402BB2}"/>
              </a:ext>
            </a:extLst>
          </p:cNvPr>
          <p:cNvSpPr txBox="1"/>
          <p:nvPr/>
        </p:nvSpPr>
        <p:spPr>
          <a:xfrm>
            <a:off x="9024730" y="6581001"/>
            <a:ext cx="3236845" cy="276999"/>
          </a:xfrm>
          <a:prstGeom prst="rect">
            <a:avLst/>
          </a:prstGeom>
          <a:noFill/>
        </p:spPr>
        <p:txBody>
          <a:bodyPr wrap="square" rtlCol="0">
            <a:spAutoFit/>
          </a:bodyPr>
          <a:lstStyle/>
          <a:p>
            <a:r>
              <a:rPr lang="en-US" sz="1200" dirty="0"/>
              <a:t>Centers for Disease Control and Prevention, 2022</a:t>
            </a:r>
          </a:p>
        </p:txBody>
      </p:sp>
      <p:pic>
        <p:nvPicPr>
          <p:cNvPr id="6" name="Picture 5">
            <a:extLst>
              <a:ext uri="{FF2B5EF4-FFF2-40B4-BE49-F238E27FC236}">
                <a16:creationId xmlns:a16="http://schemas.microsoft.com/office/drawing/2014/main" id="{2B0B4653-DCE3-FD1C-D296-882DF5609B54}"/>
              </a:ext>
            </a:extLst>
          </p:cNvPr>
          <p:cNvPicPr>
            <a:picLocks noChangeAspect="1"/>
          </p:cNvPicPr>
          <p:nvPr/>
        </p:nvPicPr>
        <p:blipFill>
          <a:blip r:embed="rId3"/>
          <a:stretch>
            <a:fillRect/>
          </a:stretch>
        </p:blipFill>
        <p:spPr>
          <a:xfrm>
            <a:off x="2200939" y="6294845"/>
            <a:ext cx="853237" cy="508311"/>
          </a:xfrm>
          <a:prstGeom prst="rect">
            <a:avLst/>
          </a:prstGeom>
        </p:spPr>
      </p:pic>
      <p:pic>
        <p:nvPicPr>
          <p:cNvPr id="3" name="Picture 2">
            <a:extLst>
              <a:ext uri="{FF2B5EF4-FFF2-40B4-BE49-F238E27FC236}">
                <a16:creationId xmlns:a16="http://schemas.microsoft.com/office/drawing/2014/main" id="{B5855BE0-C37B-9FF0-EEB6-589B3397E3F2}"/>
              </a:ext>
            </a:extLst>
          </p:cNvPr>
          <p:cNvPicPr>
            <a:picLocks noChangeAspect="1"/>
          </p:cNvPicPr>
          <p:nvPr/>
        </p:nvPicPr>
        <p:blipFill>
          <a:blip r:embed="rId4"/>
          <a:stretch>
            <a:fillRect/>
          </a:stretch>
        </p:blipFill>
        <p:spPr>
          <a:xfrm>
            <a:off x="3267951" y="6188189"/>
            <a:ext cx="2300642" cy="669811"/>
          </a:xfrm>
          <a:prstGeom prst="rect">
            <a:avLst/>
          </a:prstGeom>
        </p:spPr>
      </p:pic>
      <p:pic>
        <p:nvPicPr>
          <p:cNvPr id="4" name="Picture 2" descr="Bar graph showing reported cases of congenital syphilis by year of birth and rates of reported cases of primary and secondary syphilis among women aged 15 to 44 years in the United States from 2012 to 2021.">
            <a:extLst>
              <a:ext uri="{FF2B5EF4-FFF2-40B4-BE49-F238E27FC236}">
                <a16:creationId xmlns:a16="http://schemas.microsoft.com/office/drawing/2014/main" id="{3A2E6557-8D83-9B86-964B-D3BA84E125D8}"/>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3238" b="6019"/>
          <a:stretch/>
        </p:blipFill>
        <p:spPr bwMode="auto">
          <a:xfrm>
            <a:off x="1369887" y="1591914"/>
            <a:ext cx="9452225" cy="459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4521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APTC Theme">
  <a:themeElements>
    <a:clrScheme name="Custom 4">
      <a:dk1>
        <a:srgbClr val="001C45"/>
      </a:dk1>
      <a:lt1>
        <a:srgbClr val="FFFFFF"/>
      </a:lt1>
      <a:dk2>
        <a:srgbClr val="1555A9"/>
      </a:dk2>
      <a:lt2>
        <a:srgbClr val="FFFFFF"/>
      </a:lt2>
      <a:accent1>
        <a:srgbClr val="00B3DA"/>
      </a:accent1>
      <a:accent2>
        <a:srgbClr val="009BDF"/>
      </a:accent2>
      <a:accent3>
        <a:srgbClr val="1969D1"/>
      </a:accent3>
      <a:accent4>
        <a:srgbClr val="0046A8"/>
      </a:accent4>
      <a:accent5>
        <a:srgbClr val="001C45"/>
      </a:accent5>
      <a:accent6>
        <a:srgbClr val="001C45"/>
      </a:accent6>
      <a:hlink>
        <a:srgbClr val="1969D1"/>
      </a:hlink>
      <a:folHlink>
        <a:srgbClr val="001C45"/>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154E0E6-D9F6-4EE8-B7AF-711092EA84A4}" vid="{793A7D23-0AD9-4D9E-9415-ED6803F4648B}"/>
    </a:ext>
  </a:extLst>
</a:theme>
</file>

<file path=ppt/theme/theme2.xml><?xml version="1.0" encoding="utf-8"?>
<a:theme xmlns:a="http://schemas.openxmlformats.org/drawingml/2006/main" name="CDPH_Main">
  <a:themeElements>
    <a:clrScheme name="CDPH+Teal, Yellow, Grape">
      <a:dk1>
        <a:srgbClr val="303030"/>
      </a:dk1>
      <a:lt1>
        <a:srgbClr val="FFFFFF"/>
      </a:lt1>
      <a:dk2>
        <a:srgbClr val="303030"/>
      </a:dk2>
      <a:lt2>
        <a:srgbClr val="EAEAEA"/>
      </a:lt2>
      <a:accent1>
        <a:srgbClr val="127CC0"/>
      </a:accent1>
      <a:accent2>
        <a:srgbClr val="668E3F"/>
      </a:accent2>
      <a:accent3>
        <a:srgbClr val="F47229"/>
      </a:accent3>
      <a:accent4>
        <a:srgbClr val="FFC759"/>
      </a:accent4>
      <a:accent5>
        <a:srgbClr val="77ACA2"/>
      </a:accent5>
      <a:accent6>
        <a:srgbClr val="AF90A9"/>
      </a:accent6>
      <a:hlink>
        <a:srgbClr val="127CC0"/>
      </a:hlink>
      <a:folHlink>
        <a:srgbClr val="F4722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DPH_Main" id="{ED1A0CC4-A5C2-4E4A-954C-6B570EA8246B}" vid="{190DACFB-E797-4313-AA07-79C516FC2E1C}"/>
    </a:ext>
  </a:extLst>
</a:theme>
</file>

<file path=ppt/theme/theme3.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79685</TotalTime>
  <Words>6840</Words>
  <Application>Microsoft Office PowerPoint</Application>
  <PresentationFormat>Widescreen</PresentationFormat>
  <Paragraphs>720</Paragraphs>
  <Slides>68</Slides>
  <Notes>38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68</vt:i4>
      </vt:variant>
    </vt:vector>
  </HeadingPairs>
  <TitlesOfParts>
    <vt:vector size="80" baseType="lpstr">
      <vt:lpstr>AdvPSA334</vt:lpstr>
      <vt:lpstr>Arial</vt:lpstr>
      <vt:lpstr>Avenir</vt:lpstr>
      <vt:lpstr>Calibri</vt:lpstr>
      <vt:lpstr>Merriweather</vt:lpstr>
      <vt:lpstr>Open Sans</vt:lpstr>
      <vt:lpstr>Tw Cen MT</vt:lpstr>
      <vt:lpstr>Wingdings</vt:lpstr>
      <vt:lpstr>Wingdings 2</vt:lpstr>
      <vt:lpstr>CAPTC Theme</vt:lpstr>
      <vt:lpstr>CDPH_Main</vt:lpstr>
      <vt:lpstr>AETC-BLANK-MASTER</vt:lpstr>
      <vt:lpstr>Congenital syphilis (CS)</vt:lpstr>
      <vt:lpstr>Conflict of Interest Disclosure Statement</vt:lpstr>
      <vt:lpstr>Use of Trade/Brand Names</vt:lpstr>
      <vt:lpstr>Unconscious Bias Disclosure</vt:lpstr>
      <vt:lpstr>Learning objectives</vt:lpstr>
      <vt:lpstr>Epidemiology</vt:lpstr>
      <vt:lpstr>Primary and Secondary Syphilis — Distribution of Cases by Sex and Sex of Sex Partners, United States, 2022</vt:lpstr>
      <vt:lpstr>Primary and Secondary Syphilis — Rates of Reported Cases by Sex and Male-to-Female Rate Ratios, United States, 1990–2022</vt:lpstr>
      <vt:lpstr>Congenital Syphilis — Reported Cases by Year of Birth and Rates of Reported Cases of Primary and Secondary Syphilis Among Females Aged 15–44 Years, United States, 2013–2022</vt:lpstr>
      <vt:lpstr>Early syphilis and CS in New Mexico</vt:lpstr>
      <vt:lpstr>Early syphilis and CS in New Mexico</vt:lpstr>
      <vt:lpstr>Rates of P&amp;S syphilis among women 15-44 years old versus CS, by State and territories, 2013-2022 </vt:lpstr>
      <vt:lpstr>Congenital Syphilis — Rates of Reported Cases by Race/Hispanic Ethnicity, United States, 2018–2022</vt:lpstr>
      <vt:lpstr>Congenital Syphilis — Total Live Births and Reported Cases by Race/Hispanic Ethnicity of Mother, United States, 2022</vt:lpstr>
      <vt:lpstr>Primary and Secondary Syphilis — Percentage of Cases Reporting Selected Sexual Behaviors Among Women, United States, 2018–2022</vt:lpstr>
      <vt:lpstr>Reported Substance Use Among Women with Primary-Secondary Syphilis, US, 2018–2022</vt:lpstr>
      <vt:lpstr>Reported Methamphetamine Use Among Primary-Secondary Syphilis Cases by Sex and Sex of Sex Partners, United States, 2014–2018</vt:lpstr>
      <vt:lpstr>Reported Methamphetamine Use Among Women with Primary and Secondary Syphilis by Region, United States, 2014–2018</vt:lpstr>
      <vt:lpstr>Pathophysiology and Manifestations</vt:lpstr>
      <vt:lpstr>Natural History of syphilis</vt:lpstr>
      <vt:lpstr>Natural history of syphilis</vt:lpstr>
      <vt:lpstr>What is Evidence of Infection Within 1 Year?</vt:lpstr>
      <vt:lpstr>Syphilis Serology Timeline</vt:lpstr>
      <vt:lpstr>Traditional screening algorithm</vt:lpstr>
      <vt:lpstr>Reverse screening algorithm</vt:lpstr>
      <vt:lpstr>Vertical transmission of syphilis</vt:lpstr>
      <vt:lpstr>How Does T. pallidum Affect the Fetus?</vt:lpstr>
      <vt:lpstr>Prenatal Diagnosis of Fetal Infection? </vt:lpstr>
      <vt:lpstr>Sonography and CS</vt:lpstr>
      <vt:lpstr>Congenital Syphilis — Reported Cases by Vital Status and Clinical Signs and Symptoms of Infection, United States, 2018–2022</vt:lpstr>
      <vt:lpstr>Manifestations of CS</vt:lpstr>
      <vt:lpstr>Early Manifestations (birth to age 2)</vt:lpstr>
      <vt:lpstr>Early Manifestations (birth to age 2)</vt:lpstr>
      <vt:lpstr>Early Manifestations (birth to age 2)</vt:lpstr>
      <vt:lpstr>Late Manifestations (&gt;2 years of age)</vt:lpstr>
      <vt:lpstr>Mortality of CS</vt:lpstr>
      <vt:lpstr>Congenital Syphilis — Reported Stillbirths and Infant Deaths, United States, 2013–2022</vt:lpstr>
      <vt:lpstr>How Does Treatment Affect Risk of CS Mortality?</vt:lpstr>
      <vt:lpstr>How Does Treatment Timing Affect Outcome?</vt:lpstr>
      <vt:lpstr>Treatment of Syphilis in Pregnancy</vt:lpstr>
      <vt:lpstr>What about Extencilline?</vt:lpstr>
      <vt:lpstr>Syphilis Treatment Intervals in Pregnancy</vt:lpstr>
      <vt:lpstr>Jarisch-Herxheimer Reaction and CS</vt:lpstr>
      <vt:lpstr>Prenatal Syphilis Treatment</vt:lpstr>
      <vt:lpstr>Follow-up After Treatment in Pregnancy</vt:lpstr>
      <vt:lpstr>Management of Infants Exposed to Syphilis in Utero</vt:lpstr>
      <vt:lpstr>Syphilis serologies at delivery</vt:lpstr>
      <vt:lpstr>Evaluation &amp; Treatment of Neonates (&lt;30 days old) Exposed to Syphilis In Utero</vt:lpstr>
      <vt:lpstr>PowerPoint Presentation</vt:lpstr>
      <vt:lpstr>PowerPoint Presentation</vt:lpstr>
      <vt:lpstr>Scenario 4: Congenital Syphilis Unlikely</vt:lpstr>
      <vt:lpstr>Congenital Syphilis Treatment</vt:lpstr>
      <vt:lpstr>Congenital Syphilis Treatment</vt:lpstr>
      <vt:lpstr>Infant Follow-up By Scenario</vt:lpstr>
      <vt:lpstr>Newly Reactive RPR in Infants (&gt;30 days age) and Children</vt:lpstr>
      <vt:lpstr>Treatment if Congenital Syphilis is Identified in an Infant or Child</vt:lpstr>
      <vt:lpstr>Follow-up After Treatment for Syphilis in Infancy and Childhood</vt:lpstr>
      <vt:lpstr>Congenital Syphilis Prevention</vt:lpstr>
      <vt:lpstr>Distribution of Receipt of Testing and Treatment by Pregnant Persons with a Congenital Syphilis Outcome, United States, 2022</vt:lpstr>
      <vt:lpstr>Screening Prior to Pregnancy</vt:lpstr>
      <vt:lpstr>County Level Syphilis Rates Among Women of Reproductive Age in NM</vt:lpstr>
      <vt:lpstr>Screening During Pregnancy</vt:lpstr>
      <vt:lpstr>ACOG Update of Syphilis Screening Recommendations</vt:lpstr>
      <vt:lpstr>High Priority Needs for CS Elimination</vt:lpstr>
      <vt:lpstr>Summary</vt:lpstr>
      <vt:lpstr>Acknowledgements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Doxycycline for bacterial STI prevention</dc:title>
  <dc:creator>Tamara Ooms</dc:creator>
  <cp:lastModifiedBy>Michael J Dominguez</cp:lastModifiedBy>
  <cp:revision>145</cp:revision>
  <dcterms:created xsi:type="dcterms:W3CDTF">2023-03-05T23:49:25Z</dcterms:created>
  <dcterms:modified xsi:type="dcterms:W3CDTF">2024-06-07T15:34:05Z</dcterms:modified>
</cp:coreProperties>
</file>