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6"/>
  </p:notesMasterIdLst>
  <p:handoutMasterIdLst>
    <p:handoutMasterId r:id="rId47"/>
  </p:handoutMasterIdLst>
  <p:sldIdLst>
    <p:sldId id="542" r:id="rId5"/>
    <p:sldId id="393" r:id="rId6"/>
    <p:sldId id="557" r:id="rId7"/>
    <p:sldId id="549" r:id="rId8"/>
    <p:sldId id="568" r:id="rId9"/>
    <p:sldId id="564" r:id="rId10"/>
    <p:sldId id="558" r:id="rId11"/>
    <p:sldId id="559" r:id="rId12"/>
    <p:sldId id="601" r:id="rId13"/>
    <p:sldId id="563" r:id="rId14"/>
    <p:sldId id="569" r:id="rId15"/>
    <p:sldId id="599" r:id="rId16"/>
    <p:sldId id="565" r:id="rId17"/>
    <p:sldId id="586" r:id="rId18"/>
    <p:sldId id="596" r:id="rId19"/>
    <p:sldId id="566" r:id="rId20"/>
    <p:sldId id="560" r:id="rId21"/>
    <p:sldId id="588" r:id="rId22"/>
    <p:sldId id="593" r:id="rId23"/>
    <p:sldId id="562" r:id="rId24"/>
    <p:sldId id="581" r:id="rId25"/>
    <p:sldId id="590" r:id="rId26"/>
    <p:sldId id="589" r:id="rId27"/>
    <p:sldId id="583" r:id="rId28"/>
    <p:sldId id="591" r:id="rId29"/>
    <p:sldId id="600" r:id="rId30"/>
    <p:sldId id="578" r:id="rId31"/>
    <p:sldId id="598" r:id="rId32"/>
    <p:sldId id="585" r:id="rId33"/>
    <p:sldId id="579" r:id="rId34"/>
    <p:sldId id="580" r:id="rId35"/>
    <p:sldId id="561" r:id="rId36"/>
    <p:sldId id="594" r:id="rId37"/>
    <p:sldId id="574" r:id="rId38"/>
    <p:sldId id="277" r:id="rId39"/>
    <p:sldId id="595" r:id="rId40"/>
    <p:sldId id="567" r:id="rId41"/>
    <p:sldId id="553" r:id="rId42"/>
    <p:sldId id="555" r:id="rId43"/>
    <p:sldId id="299" r:id="rId44"/>
    <p:sldId id="550" r:id="rId45"/>
  </p:sldIdLst>
  <p:sldSz cx="9144000" cy="5143500" type="screen16x9"/>
  <p:notesSz cx="7023100" cy="93091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557"/>
            <p14:sldId id="549"/>
            <p14:sldId id="568"/>
            <p14:sldId id="564"/>
            <p14:sldId id="558"/>
            <p14:sldId id="559"/>
            <p14:sldId id="601"/>
            <p14:sldId id="563"/>
            <p14:sldId id="569"/>
            <p14:sldId id="599"/>
            <p14:sldId id="565"/>
            <p14:sldId id="586"/>
            <p14:sldId id="596"/>
            <p14:sldId id="566"/>
            <p14:sldId id="560"/>
            <p14:sldId id="588"/>
            <p14:sldId id="593"/>
            <p14:sldId id="562"/>
            <p14:sldId id="581"/>
            <p14:sldId id="590"/>
            <p14:sldId id="589"/>
            <p14:sldId id="583"/>
            <p14:sldId id="591"/>
            <p14:sldId id="600"/>
            <p14:sldId id="578"/>
            <p14:sldId id="598"/>
            <p14:sldId id="585"/>
            <p14:sldId id="579"/>
            <p14:sldId id="580"/>
            <p14:sldId id="561"/>
            <p14:sldId id="594"/>
            <p14:sldId id="574"/>
            <p14:sldId id="277"/>
            <p14:sldId id="595"/>
            <p14:sldId id="567"/>
            <p14:sldId id="553"/>
            <p14:sldId id="555"/>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A034EB0A-ADC1-89A1-2E72-66A3EE278167}" name="Michael J Dominguez" initials="MJD" userId="S::MJDominguez@health.unm.edu::307b977c-51dd-44f6-9a48-2a195947bb7c" providerId="AD"/>
  <p188:author id="{05513321-2468-75CF-F0BB-A89CC999431D}" name="Michelle J Iandiorio" initials="MJI" userId="S::MIandiorio@health.unm.edu::a88d1e84-8054-4dfd-a2f3-64e12be5a899" providerId="AD"/>
  <p188:author id="{D9C12069-B353-1E3C-99ED-B6031787A88F}" name="Goebel, Melanie Christine" initials="GMC" userId="S::mcgoebel@bcm.edu::3224834c-1d82-4dc3-a879-2f0ef5b4eb0a"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52581-76B0-49FB-A5BC-F67D2921B60D}" v="6" dt="2024-04-29T20:10:48.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183" autoAdjust="0"/>
  </p:normalViewPr>
  <p:slideViewPr>
    <p:cSldViewPr snapToGrid="0">
      <p:cViewPr varScale="1">
        <p:scale>
          <a:sx n="139" d="100"/>
          <a:sy n="139" d="100"/>
        </p:scale>
        <p:origin x="80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ebel, Melanie Christine" userId="3224834c-1d82-4dc3-a879-2f0ef5b4eb0a" providerId="ADAL" clId="{B9C52581-76B0-49FB-A5BC-F67D2921B60D}"/>
    <pc:docChg chg="undo custSel addSld delSld modSld sldOrd modSection">
      <pc:chgData name="Goebel, Melanie Christine" userId="3224834c-1d82-4dc3-a879-2f0ef5b4eb0a" providerId="ADAL" clId="{B9C52581-76B0-49FB-A5BC-F67D2921B60D}" dt="2024-04-29T20:11:58.112" v="656" actId="47"/>
      <pc:docMkLst>
        <pc:docMk/>
      </pc:docMkLst>
      <pc:sldChg chg="addSp modSp addCm">
        <pc:chgData name="Goebel, Melanie Christine" userId="3224834c-1d82-4dc3-a879-2f0ef5b4eb0a" providerId="ADAL" clId="{B9C52581-76B0-49FB-A5BC-F67D2921B60D}" dt="2024-04-29T20:11:03.514" v="646"/>
        <pc:sldMkLst>
          <pc:docMk/>
          <pc:sldMk cId="2686256914" sldId="277"/>
        </pc:sldMkLst>
        <pc:spChg chg="add mod">
          <ac:chgData name="Goebel, Melanie Christine" userId="3224834c-1d82-4dc3-a879-2f0ef5b4eb0a" providerId="ADAL" clId="{B9C52581-76B0-49FB-A5BC-F67D2921B60D}" dt="2024-04-29T20:10:48.127" v="645"/>
          <ac:spMkLst>
            <pc:docMk/>
            <pc:sldMk cId="2686256914" sldId="277"/>
            <ac:spMk id="6" creationId="{97FB4818-8AE1-8FC2-0D89-B4104DD5A1D5}"/>
          </ac:spMkLst>
        </pc:spChg>
        <pc:extLst>
          <p:ext xmlns:p="http://schemas.openxmlformats.org/presentationml/2006/main" uri="{D6D511B9-2390-475A-947B-AFAB55BFBCF1}">
            <pc226:cmChg xmlns:pc226="http://schemas.microsoft.com/office/powerpoint/2022/06/main/command" chg="add">
              <pc226:chgData name="Goebel, Melanie Christine" userId="3224834c-1d82-4dc3-a879-2f0ef5b4eb0a" providerId="ADAL" clId="{B9C52581-76B0-49FB-A5BC-F67D2921B60D}" dt="2024-04-29T20:11:03.514" v="646"/>
              <pc2:cmMkLst xmlns:pc2="http://schemas.microsoft.com/office/powerpoint/2019/9/main/command">
                <pc:docMk/>
                <pc:sldMk cId="2686256914" sldId="277"/>
                <pc2:cmMk id="{AFADD867-B53D-44A4-9BD7-41D6F473DD7C}"/>
              </pc2:cmMkLst>
            </pc226:cmChg>
          </p:ext>
        </pc:extLst>
      </pc:sldChg>
      <pc:sldChg chg="modSp mod">
        <pc:chgData name="Goebel, Melanie Christine" userId="3224834c-1d82-4dc3-a879-2f0ef5b4eb0a" providerId="ADAL" clId="{B9C52581-76B0-49FB-A5BC-F67D2921B60D}" dt="2024-04-29T19:02:22.718" v="9" actId="1076"/>
        <pc:sldMkLst>
          <pc:docMk/>
          <pc:sldMk cId="2981208928" sldId="549"/>
        </pc:sldMkLst>
        <pc:spChg chg="mod">
          <ac:chgData name="Goebel, Melanie Christine" userId="3224834c-1d82-4dc3-a879-2f0ef5b4eb0a" providerId="ADAL" clId="{B9C52581-76B0-49FB-A5BC-F67D2921B60D}" dt="2024-04-29T19:02:20.502" v="8" actId="403"/>
          <ac:spMkLst>
            <pc:docMk/>
            <pc:sldMk cId="2981208928" sldId="549"/>
            <ac:spMk id="2" creationId="{35218F78-E064-7357-A503-47FA98595D0C}"/>
          </ac:spMkLst>
        </pc:spChg>
        <pc:spChg chg="mod">
          <ac:chgData name="Goebel, Melanie Christine" userId="3224834c-1d82-4dc3-a879-2f0ef5b4eb0a" providerId="ADAL" clId="{B9C52581-76B0-49FB-A5BC-F67D2921B60D}" dt="2024-04-29T19:02:22.718" v="9" actId="1076"/>
          <ac:spMkLst>
            <pc:docMk/>
            <pc:sldMk cId="2981208928" sldId="549"/>
            <ac:spMk id="3" creationId="{A29D2BEE-4DDE-2985-6FB4-9B3D8175B16F}"/>
          </ac:spMkLst>
        </pc:spChg>
      </pc:sldChg>
      <pc:sldChg chg="modSp mod">
        <pc:chgData name="Goebel, Melanie Christine" userId="3224834c-1d82-4dc3-a879-2f0ef5b4eb0a" providerId="ADAL" clId="{B9C52581-76B0-49FB-A5BC-F67D2921B60D}" dt="2024-04-29T19:02:14.475" v="6" actId="27636"/>
        <pc:sldMkLst>
          <pc:docMk/>
          <pc:sldMk cId="862975276" sldId="557"/>
        </pc:sldMkLst>
        <pc:spChg chg="mod">
          <ac:chgData name="Goebel, Melanie Christine" userId="3224834c-1d82-4dc3-a879-2f0ef5b4eb0a" providerId="ADAL" clId="{B9C52581-76B0-49FB-A5BC-F67D2921B60D}" dt="2024-04-29T19:02:00.026" v="0" actId="255"/>
          <ac:spMkLst>
            <pc:docMk/>
            <pc:sldMk cId="862975276" sldId="557"/>
            <ac:spMk id="2" creationId="{C6F8ED0A-DB30-C93F-A9AD-F61F609C7175}"/>
          </ac:spMkLst>
        </pc:spChg>
        <pc:spChg chg="mod">
          <ac:chgData name="Goebel, Melanie Christine" userId="3224834c-1d82-4dc3-a879-2f0ef5b4eb0a" providerId="ADAL" clId="{B9C52581-76B0-49FB-A5BC-F67D2921B60D}" dt="2024-04-29T19:02:14.475" v="6" actId="27636"/>
          <ac:spMkLst>
            <pc:docMk/>
            <pc:sldMk cId="862975276" sldId="557"/>
            <ac:spMk id="3" creationId="{3FF913B5-B8AA-4FF0-7E4F-A2DCC2A52012}"/>
          </ac:spMkLst>
        </pc:spChg>
      </pc:sldChg>
      <pc:sldChg chg="addSp delSp modSp mod">
        <pc:chgData name="Goebel, Melanie Christine" userId="3224834c-1d82-4dc3-a879-2f0ef5b4eb0a" providerId="ADAL" clId="{B9C52581-76B0-49FB-A5BC-F67D2921B60D}" dt="2024-04-29T19:05:23.712" v="26" actId="20577"/>
        <pc:sldMkLst>
          <pc:docMk/>
          <pc:sldMk cId="2782102678" sldId="558"/>
        </pc:sldMkLst>
        <pc:spChg chg="mod">
          <ac:chgData name="Goebel, Melanie Christine" userId="3224834c-1d82-4dc3-a879-2f0ef5b4eb0a" providerId="ADAL" clId="{B9C52581-76B0-49FB-A5BC-F67D2921B60D}" dt="2024-04-29T19:05:23.712" v="26" actId="20577"/>
          <ac:spMkLst>
            <pc:docMk/>
            <pc:sldMk cId="2782102678" sldId="558"/>
            <ac:spMk id="3" creationId="{7801920F-4D70-1619-BB17-26825FAAF1DC}"/>
          </ac:spMkLst>
        </pc:spChg>
        <pc:spChg chg="del">
          <ac:chgData name="Goebel, Melanie Christine" userId="3224834c-1d82-4dc3-a879-2f0ef5b4eb0a" providerId="ADAL" clId="{B9C52581-76B0-49FB-A5BC-F67D2921B60D}" dt="2024-04-29T19:03:26.063" v="16" actId="478"/>
          <ac:spMkLst>
            <pc:docMk/>
            <pc:sldMk cId="2782102678" sldId="558"/>
            <ac:spMk id="5" creationId="{5A00C4D2-A269-6E9D-0BCA-19899808C1E9}"/>
          </ac:spMkLst>
        </pc:spChg>
        <pc:spChg chg="add mod">
          <ac:chgData name="Goebel, Melanie Christine" userId="3224834c-1d82-4dc3-a879-2f0ef5b4eb0a" providerId="ADAL" clId="{B9C52581-76B0-49FB-A5BC-F67D2921B60D}" dt="2024-04-29T19:03:46.625" v="21" actId="207"/>
          <ac:spMkLst>
            <pc:docMk/>
            <pc:sldMk cId="2782102678" sldId="558"/>
            <ac:spMk id="6" creationId="{60A848CE-B315-E262-7D01-C2099891ECF1}"/>
          </ac:spMkLst>
        </pc:spChg>
      </pc:sldChg>
      <pc:sldChg chg="modSp mod">
        <pc:chgData name="Goebel, Melanie Christine" userId="3224834c-1d82-4dc3-a879-2f0ef5b4eb0a" providerId="ADAL" clId="{B9C52581-76B0-49FB-A5BC-F67D2921B60D}" dt="2024-04-29T19:06:31.460" v="43" actId="403"/>
        <pc:sldMkLst>
          <pc:docMk/>
          <pc:sldMk cId="4258548150" sldId="559"/>
        </pc:sldMkLst>
        <pc:spChg chg="mod">
          <ac:chgData name="Goebel, Melanie Christine" userId="3224834c-1d82-4dc3-a879-2f0ef5b4eb0a" providerId="ADAL" clId="{B9C52581-76B0-49FB-A5BC-F67D2921B60D}" dt="2024-04-29T19:06:24.234" v="40" actId="1076"/>
          <ac:spMkLst>
            <pc:docMk/>
            <pc:sldMk cId="4258548150" sldId="559"/>
            <ac:spMk id="2" creationId="{BC9C621F-C06D-F309-A7E1-EC299E2BA617}"/>
          </ac:spMkLst>
        </pc:spChg>
        <pc:spChg chg="mod">
          <ac:chgData name="Goebel, Melanie Christine" userId="3224834c-1d82-4dc3-a879-2f0ef5b4eb0a" providerId="ADAL" clId="{B9C52581-76B0-49FB-A5BC-F67D2921B60D}" dt="2024-04-29T19:06:31.460" v="43" actId="403"/>
          <ac:spMkLst>
            <pc:docMk/>
            <pc:sldMk cId="4258548150" sldId="559"/>
            <ac:spMk id="5" creationId="{35BCDFA7-8E65-4A35-8D17-C402F9CE2805}"/>
          </ac:spMkLst>
        </pc:spChg>
        <pc:spChg chg="mod">
          <ac:chgData name="Goebel, Melanie Christine" userId="3224834c-1d82-4dc3-a879-2f0ef5b4eb0a" providerId="ADAL" clId="{B9C52581-76B0-49FB-A5BC-F67D2921B60D}" dt="2024-04-29T19:05:49.947" v="28" actId="207"/>
          <ac:spMkLst>
            <pc:docMk/>
            <pc:sldMk cId="4258548150" sldId="559"/>
            <ac:spMk id="9" creationId="{72C098A2-C1D5-49C4-8B4E-7AAE5BDBC7FD}"/>
          </ac:spMkLst>
        </pc:spChg>
        <pc:picChg chg="mod">
          <ac:chgData name="Goebel, Melanie Christine" userId="3224834c-1d82-4dc3-a879-2f0ef5b4eb0a" providerId="ADAL" clId="{B9C52581-76B0-49FB-A5BC-F67D2921B60D}" dt="2024-04-29T19:06:25.897" v="41" actId="1076"/>
          <ac:picMkLst>
            <pc:docMk/>
            <pc:sldMk cId="4258548150" sldId="559"/>
            <ac:picMk id="7" creationId="{2FF65C2C-8781-518D-78B6-E72A7584BECB}"/>
          </ac:picMkLst>
        </pc:picChg>
      </pc:sldChg>
      <pc:sldChg chg="modSp mod">
        <pc:chgData name="Goebel, Melanie Christine" userId="3224834c-1d82-4dc3-a879-2f0ef5b4eb0a" providerId="ADAL" clId="{B9C52581-76B0-49FB-A5BC-F67D2921B60D}" dt="2024-04-29T19:52:54.725" v="251" actId="2711"/>
        <pc:sldMkLst>
          <pc:docMk/>
          <pc:sldMk cId="1131151263" sldId="560"/>
        </pc:sldMkLst>
        <pc:spChg chg="mod">
          <ac:chgData name="Goebel, Melanie Christine" userId="3224834c-1d82-4dc3-a879-2f0ef5b4eb0a" providerId="ADAL" clId="{B9C52581-76B0-49FB-A5BC-F67D2921B60D}" dt="2024-04-29T19:52:54.725" v="251" actId="2711"/>
          <ac:spMkLst>
            <pc:docMk/>
            <pc:sldMk cId="1131151263" sldId="560"/>
            <ac:spMk id="7" creationId="{9ED8FC34-B471-1BFB-9DE1-04151A4DB3E7}"/>
          </ac:spMkLst>
        </pc:spChg>
      </pc:sldChg>
      <pc:sldChg chg="modSp mod">
        <pc:chgData name="Goebel, Melanie Christine" userId="3224834c-1d82-4dc3-a879-2f0ef5b4eb0a" providerId="ADAL" clId="{B9C52581-76B0-49FB-A5BC-F67D2921B60D}" dt="2024-04-29T20:06:30.434" v="618" actId="1076"/>
        <pc:sldMkLst>
          <pc:docMk/>
          <pc:sldMk cId="520542873" sldId="561"/>
        </pc:sldMkLst>
        <pc:spChg chg="mod">
          <ac:chgData name="Goebel, Melanie Christine" userId="3224834c-1d82-4dc3-a879-2f0ef5b4eb0a" providerId="ADAL" clId="{B9C52581-76B0-49FB-A5BC-F67D2921B60D}" dt="2024-04-29T20:06:18.589" v="615" actId="403"/>
          <ac:spMkLst>
            <pc:docMk/>
            <pc:sldMk cId="520542873" sldId="561"/>
            <ac:spMk id="2" creationId="{77839C7A-56A8-72CC-C114-4E2BCE1235CA}"/>
          </ac:spMkLst>
        </pc:spChg>
        <pc:spChg chg="mod">
          <ac:chgData name="Goebel, Melanie Christine" userId="3224834c-1d82-4dc3-a879-2f0ef5b4eb0a" providerId="ADAL" clId="{B9C52581-76B0-49FB-A5BC-F67D2921B60D}" dt="2024-04-29T20:06:30.434" v="618" actId="1076"/>
          <ac:spMkLst>
            <pc:docMk/>
            <pc:sldMk cId="520542873" sldId="561"/>
            <ac:spMk id="3" creationId="{3266AD79-DE5D-324D-C70E-F4ADDB33B482}"/>
          </ac:spMkLst>
        </pc:spChg>
        <pc:picChg chg="mod">
          <ac:chgData name="Goebel, Melanie Christine" userId="3224834c-1d82-4dc3-a879-2f0ef5b4eb0a" providerId="ADAL" clId="{B9C52581-76B0-49FB-A5BC-F67D2921B60D}" dt="2024-04-29T20:06:27.252" v="617" actId="1076"/>
          <ac:picMkLst>
            <pc:docMk/>
            <pc:sldMk cId="520542873" sldId="561"/>
            <ac:picMk id="6" creationId="{5673EABD-3F04-3F53-B24B-4C8AAA737C98}"/>
          </ac:picMkLst>
        </pc:picChg>
      </pc:sldChg>
      <pc:sldChg chg="modSp mod">
        <pc:chgData name="Goebel, Melanie Christine" userId="3224834c-1d82-4dc3-a879-2f0ef5b4eb0a" providerId="ADAL" clId="{B9C52581-76B0-49FB-A5BC-F67D2921B60D}" dt="2024-04-29T19:57:35.632" v="470" actId="403"/>
        <pc:sldMkLst>
          <pc:docMk/>
          <pc:sldMk cId="2791137571" sldId="562"/>
        </pc:sldMkLst>
        <pc:spChg chg="mod">
          <ac:chgData name="Goebel, Melanie Christine" userId="3224834c-1d82-4dc3-a879-2f0ef5b4eb0a" providerId="ADAL" clId="{B9C52581-76B0-49FB-A5BC-F67D2921B60D}" dt="2024-04-29T19:57:35.632" v="470" actId="403"/>
          <ac:spMkLst>
            <pc:docMk/>
            <pc:sldMk cId="2791137571" sldId="562"/>
            <ac:spMk id="2" creationId="{E8E0D8EE-8BE1-E3FD-3C18-7C83C00B38E7}"/>
          </ac:spMkLst>
        </pc:spChg>
        <pc:spChg chg="mod">
          <ac:chgData name="Goebel, Melanie Christine" userId="3224834c-1d82-4dc3-a879-2f0ef5b4eb0a" providerId="ADAL" clId="{B9C52581-76B0-49FB-A5BC-F67D2921B60D}" dt="2024-04-29T19:57:15.287" v="466" actId="13926"/>
          <ac:spMkLst>
            <pc:docMk/>
            <pc:sldMk cId="2791137571" sldId="562"/>
            <ac:spMk id="3" creationId="{3658352B-C3BF-AC70-01FE-FA05547092CB}"/>
          </ac:spMkLst>
        </pc:spChg>
      </pc:sldChg>
      <pc:sldChg chg="delSp modSp mod">
        <pc:chgData name="Goebel, Melanie Christine" userId="3224834c-1d82-4dc3-a879-2f0ef5b4eb0a" providerId="ADAL" clId="{B9C52581-76B0-49FB-A5BC-F67D2921B60D}" dt="2024-04-29T19:06:57.905" v="47" actId="1076"/>
        <pc:sldMkLst>
          <pc:docMk/>
          <pc:sldMk cId="3158672860" sldId="563"/>
        </pc:sldMkLst>
        <pc:spChg chg="mod">
          <ac:chgData name="Goebel, Melanie Christine" userId="3224834c-1d82-4dc3-a879-2f0ef5b4eb0a" providerId="ADAL" clId="{B9C52581-76B0-49FB-A5BC-F67D2921B60D}" dt="2024-04-29T19:06:57.905" v="47" actId="1076"/>
          <ac:spMkLst>
            <pc:docMk/>
            <pc:sldMk cId="3158672860" sldId="563"/>
            <ac:spMk id="5" creationId="{74E14B56-2513-D156-B596-30C32244E10D}"/>
          </ac:spMkLst>
        </pc:spChg>
        <pc:spChg chg="del">
          <ac:chgData name="Goebel, Melanie Christine" userId="3224834c-1d82-4dc3-a879-2f0ef5b4eb0a" providerId="ADAL" clId="{B9C52581-76B0-49FB-A5BC-F67D2921B60D}" dt="2024-04-29T19:06:51.777" v="44" actId="478"/>
          <ac:spMkLst>
            <pc:docMk/>
            <pc:sldMk cId="3158672860" sldId="563"/>
            <ac:spMk id="6" creationId="{0698C00A-13A7-689F-9B88-F1AEC098A918}"/>
          </ac:spMkLst>
        </pc:spChg>
      </pc:sldChg>
      <pc:sldChg chg="delSp modSp mod">
        <pc:chgData name="Goebel, Melanie Christine" userId="3224834c-1d82-4dc3-a879-2f0ef5b4eb0a" providerId="ADAL" clId="{B9C52581-76B0-49FB-A5BC-F67D2921B60D}" dt="2024-04-29T19:03:13.009" v="15" actId="122"/>
        <pc:sldMkLst>
          <pc:docMk/>
          <pc:sldMk cId="1724805273" sldId="564"/>
        </pc:sldMkLst>
        <pc:spChg chg="mod">
          <ac:chgData name="Goebel, Melanie Christine" userId="3224834c-1d82-4dc3-a879-2f0ef5b4eb0a" providerId="ADAL" clId="{B9C52581-76B0-49FB-A5BC-F67D2921B60D}" dt="2024-04-29T19:03:13.009" v="15" actId="122"/>
          <ac:spMkLst>
            <pc:docMk/>
            <pc:sldMk cId="1724805273" sldId="564"/>
            <ac:spMk id="5" creationId="{B24314C8-BC1B-CB87-5429-491666685D52}"/>
          </ac:spMkLst>
        </pc:spChg>
        <pc:spChg chg="del">
          <ac:chgData name="Goebel, Melanie Christine" userId="3224834c-1d82-4dc3-a879-2f0ef5b4eb0a" providerId="ADAL" clId="{B9C52581-76B0-49FB-A5BC-F67D2921B60D}" dt="2024-04-29T19:03:08.527" v="13" actId="478"/>
          <ac:spMkLst>
            <pc:docMk/>
            <pc:sldMk cId="1724805273" sldId="564"/>
            <ac:spMk id="6" creationId="{59975F5C-988C-00C1-4808-9E70426063DD}"/>
          </ac:spMkLst>
        </pc:spChg>
      </pc:sldChg>
      <pc:sldChg chg="modSp mod ord">
        <pc:chgData name="Goebel, Melanie Christine" userId="3224834c-1d82-4dc3-a879-2f0ef5b4eb0a" providerId="ADAL" clId="{B9C52581-76B0-49FB-A5BC-F67D2921B60D}" dt="2024-04-29T19:13:31.569" v="185" actId="403"/>
        <pc:sldMkLst>
          <pc:docMk/>
          <pc:sldMk cId="3155348201" sldId="565"/>
        </pc:sldMkLst>
        <pc:spChg chg="mod">
          <ac:chgData name="Goebel, Melanie Christine" userId="3224834c-1d82-4dc3-a879-2f0ef5b4eb0a" providerId="ADAL" clId="{B9C52581-76B0-49FB-A5BC-F67D2921B60D}" dt="2024-04-29T19:13:31.569" v="185" actId="403"/>
          <ac:spMkLst>
            <pc:docMk/>
            <pc:sldMk cId="3155348201" sldId="565"/>
            <ac:spMk id="5" creationId="{B4AB3423-CC45-D2B1-4402-B71590617500}"/>
          </ac:spMkLst>
        </pc:spChg>
        <pc:spChg chg="mod">
          <ac:chgData name="Goebel, Melanie Christine" userId="3224834c-1d82-4dc3-a879-2f0ef5b4eb0a" providerId="ADAL" clId="{B9C52581-76B0-49FB-A5BC-F67D2921B60D}" dt="2024-04-29T19:12:55.969" v="177" actId="403"/>
          <ac:spMkLst>
            <pc:docMk/>
            <pc:sldMk cId="3155348201" sldId="565"/>
            <ac:spMk id="6" creationId="{531AFA2C-A934-EF15-8C0A-AEE1F0216DC6}"/>
          </ac:spMkLst>
        </pc:spChg>
      </pc:sldChg>
      <pc:sldChg chg="modSp mod">
        <pc:chgData name="Goebel, Melanie Christine" userId="3224834c-1d82-4dc3-a879-2f0ef5b4eb0a" providerId="ADAL" clId="{B9C52581-76B0-49FB-A5BC-F67D2921B60D}" dt="2024-04-29T19:52:42.010" v="250" actId="20577"/>
        <pc:sldMkLst>
          <pc:docMk/>
          <pc:sldMk cId="1541110400" sldId="566"/>
        </pc:sldMkLst>
        <pc:spChg chg="mod">
          <ac:chgData name="Goebel, Melanie Christine" userId="3224834c-1d82-4dc3-a879-2f0ef5b4eb0a" providerId="ADAL" clId="{B9C52581-76B0-49FB-A5BC-F67D2921B60D}" dt="2024-04-29T19:52:42.010" v="250" actId="20577"/>
          <ac:spMkLst>
            <pc:docMk/>
            <pc:sldMk cId="1541110400" sldId="566"/>
            <ac:spMk id="2" creationId="{A5A4DA29-24D5-3F3E-429C-66ABBD790053}"/>
          </ac:spMkLst>
        </pc:spChg>
      </pc:sldChg>
      <pc:sldChg chg="modSp mod">
        <pc:chgData name="Goebel, Melanie Christine" userId="3224834c-1d82-4dc3-a879-2f0ef5b4eb0a" providerId="ADAL" clId="{B9C52581-76B0-49FB-A5BC-F67D2921B60D}" dt="2024-04-29T20:11:47.112" v="655" actId="20577"/>
        <pc:sldMkLst>
          <pc:docMk/>
          <pc:sldMk cId="1454884" sldId="567"/>
        </pc:sldMkLst>
        <pc:spChg chg="mod">
          <ac:chgData name="Goebel, Melanie Christine" userId="3224834c-1d82-4dc3-a879-2f0ef5b4eb0a" providerId="ADAL" clId="{B9C52581-76B0-49FB-A5BC-F67D2921B60D}" dt="2024-04-29T20:11:47.112" v="655" actId="20577"/>
          <ac:spMkLst>
            <pc:docMk/>
            <pc:sldMk cId="1454884" sldId="567"/>
            <ac:spMk id="6" creationId="{BB8AA8EA-9951-9353-0D88-766A2F73DD86}"/>
          </ac:spMkLst>
        </pc:spChg>
      </pc:sldChg>
      <pc:sldChg chg="modSp mod">
        <pc:chgData name="Goebel, Melanie Christine" userId="3224834c-1d82-4dc3-a879-2f0ef5b4eb0a" providerId="ADAL" clId="{B9C52581-76B0-49FB-A5BC-F67D2921B60D}" dt="2024-04-29T19:02:38.303" v="12" actId="403"/>
        <pc:sldMkLst>
          <pc:docMk/>
          <pc:sldMk cId="2977768630" sldId="568"/>
        </pc:sldMkLst>
        <pc:spChg chg="mod">
          <ac:chgData name="Goebel, Melanie Christine" userId="3224834c-1d82-4dc3-a879-2f0ef5b4eb0a" providerId="ADAL" clId="{B9C52581-76B0-49FB-A5BC-F67D2921B60D}" dt="2024-04-29T19:02:38.303" v="12" actId="403"/>
          <ac:spMkLst>
            <pc:docMk/>
            <pc:sldMk cId="2977768630" sldId="568"/>
            <ac:spMk id="2" creationId="{A0610C4A-BAD0-713E-506F-0C0B7760FE88}"/>
          </ac:spMkLst>
        </pc:spChg>
      </pc:sldChg>
      <pc:sldChg chg="modSp mod">
        <pc:chgData name="Goebel, Melanie Christine" userId="3224834c-1d82-4dc3-a879-2f0ef5b4eb0a" providerId="ADAL" clId="{B9C52581-76B0-49FB-A5BC-F67D2921B60D}" dt="2024-04-29T19:48:56.377" v="199" actId="20577"/>
        <pc:sldMkLst>
          <pc:docMk/>
          <pc:sldMk cId="436303575" sldId="569"/>
        </pc:sldMkLst>
        <pc:spChg chg="mod">
          <ac:chgData name="Goebel, Melanie Christine" userId="3224834c-1d82-4dc3-a879-2f0ef5b4eb0a" providerId="ADAL" clId="{B9C52581-76B0-49FB-A5BC-F67D2921B60D}" dt="2024-04-29T19:08:06.546" v="113" actId="20577"/>
          <ac:spMkLst>
            <pc:docMk/>
            <pc:sldMk cId="436303575" sldId="569"/>
            <ac:spMk id="7" creationId="{CF806820-E9CC-B53C-E27A-BE99C8013E95}"/>
          </ac:spMkLst>
        </pc:spChg>
        <pc:spChg chg="mod">
          <ac:chgData name="Goebel, Melanie Christine" userId="3224834c-1d82-4dc3-a879-2f0ef5b4eb0a" providerId="ADAL" clId="{B9C52581-76B0-49FB-A5BC-F67D2921B60D}" dt="2024-04-29T19:48:56.377" v="199" actId="20577"/>
          <ac:spMkLst>
            <pc:docMk/>
            <pc:sldMk cId="436303575" sldId="569"/>
            <ac:spMk id="8" creationId="{C732479C-D314-CAAF-BDD7-4188E883E21F}"/>
          </ac:spMkLst>
        </pc:spChg>
      </pc:sldChg>
      <pc:sldChg chg="addSp modSp mod">
        <pc:chgData name="Goebel, Melanie Christine" userId="3224834c-1d82-4dc3-a879-2f0ef5b4eb0a" providerId="ADAL" clId="{B9C52581-76B0-49FB-A5BC-F67D2921B60D}" dt="2024-04-29T20:04:27.209" v="581" actId="207"/>
        <pc:sldMkLst>
          <pc:docMk/>
          <pc:sldMk cId="1595797688" sldId="578"/>
        </pc:sldMkLst>
        <pc:spChg chg="add mod">
          <ac:chgData name="Goebel, Melanie Christine" userId="3224834c-1d82-4dc3-a879-2f0ef5b4eb0a" providerId="ADAL" clId="{B9C52581-76B0-49FB-A5BC-F67D2921B60D}" dt="2024-04-29T20:04:27.209" v="581" actId="207"/>
          <ac:spMkLst>
            <pc:docMk/>
            <pc:sldMk cId="1595797688" sldId="578"/>
            <ac:spMk id="3" creationId="{ECC26024-79C2-B5DA-795B-A626542E7F04}"/>
          </ac:spMkLst>
        </pc:spChg>
        <pc:picChg chg="mod">
          <ac:chgData name="Goebel, Melanie Christine" userId="3224834c-1d82-4dc3-a879-2f0ef5b4eb0a" providerId="ADAL" clId="{B9C52581-76B0-49FB-A5BC-F67D2921B60D}" dt="2024-04-29T20:03:59.091" v="576" actId="1076"/>
          <ac:picMkLst>
            <pc:docMk/>
            <pc:sldMk cId="1595797688" sldId="578"/>
            <ac:picMk id="6" creationId="{9512DCD3-731A-44BC-D0C9-B7F68F20D37D}"/>
          </ac:picMkLst>
        </pc:picChg>
        <pc:picChg chg="mod">
          <ac:chgData name="Goebel, Melanie Christine" userId="3224834c-1d82-4dc3-a879-2f0ef5b4eb0a" providerId="ADAL" clId="{B9C52581-76B0-49FB-A5BC-F67D2921B60D}" dt="2024-04-29T20:04:05.802" v="578" actId="14100"/>
          <ac:picMkLst>
            <pc:docMk/>
            <pc:sldMk cId="1595797688" sldId="578"/>
            <ac:picMk id="8" creationId="{6CF8F107-D9FB-09C9-1160-E11DBC76CE3C}"/>
          </ac:picMkLst>
        </pc:picChg>
      </pc:sldChg>
      <pc:sldChg chg="modSp mod">
        <pc:chgData name="Goebel, Melanie Christine" userId="3224834c-1d82-4dc3-a879-2f0ef5b4eb0a" providerId="ADAL" clId="{B9C52581-76B0-49FB-A5BC-F67D2921B60D}" dt="2024-04-29T20:05:37.614" v="593" actId="403"/>
        <pc:sldMkLst>
          <pc:docMk/>
          <pc:sldMk cId="1896693934" sldId="579"/>
        </pc:sldMkLst>
        <pc:spChg chg="mod">
          <ac:chgData name="Goebel, Melanie Christine" userId="3224834c-1d82-4dc3-a879-2f0ef5b4eb0a" providerId="ADAL" clId="{B9C52581-76B0-49FB-A5BC-F67D2921B60D}" dt="2024-04-29T20:05:37.614" v="593" actId="403"/>
          <ac:spMkLst>
            <pc:docMk/>
            <pc:sldMk cId="1896693934" sldId="579"/>
            <ac:spMk id="2" creationId="{8CD34688-EC10-88CE-5350-0E606EB65760}"/>
          </ac:spMkLst>
        </pc:spChg>
      </pc:sldChg>
      <pc:sldChg chg="modSp mod">
        <pc:chgData name="Goebel, Melanie Christine" userId="3224834c-1d82-4dc3-a879-2f0ef5b4eb0a" providerId="ADAL" clId="{B9C52581-76B0-49FB-A5BC-F67D2921B60D}" dt="2024-04-29T20:06:09.388" v="612" actId="1076"/>
        <pc:sldMkLst>
          <pc:docMk/>
          <pc:sldMk cId="3151534307" sldId="580"/>
        </pc:sldMkLst>
        <pc:spChg chg="mod">
          <ac:chgData name="Goebel, Melanie Christine" userId="3224834c-1d82-4dc3-a879-2f0ef5b4eb0a" providerId="ADAL" clId="{B9C52581-76B0-49FB-A5BC-F67D2921B60D}" dt="2024-04-29T20:05:53.140" v="609" actId="403"/>
          <ac:spMkLst>
            <pc:docMk/>
            <pc:sldMk cId="3151534307" sldId="580"/>
            <ac:spMk id="2" creationId="{F2EB3AE4-84C3-F19E-D6DD-37111E385C5F}"/>
          </ac:spMkLst>
        </pc:spChg>
        <pc:graphicFrameChg chg="mod modGraphic">
          <ac:chgData name="Goebel, Melanie Christine" userId="3224834c-1d82-4dc3-a879-2f0ef5b4eb0a" providerId="ADAL" clId="{B9C52581-76B0-49FB-A5BC-F67D2921B60D}" dt="2024-04-29T20:06:09.388" v="612" actId="1076"/>
          <ac:graphicFrameMkLst>
            <pc:docMk/>
            <pc:sldMk cId="3151534307" sldId="580"/>
            <ac:graphicFrameMk id="5" creationId="{48CA130D-27EA-E4D5-206C-0B972FB6F3D8}"/>
          </ac:graphicFrameMkLst>
        </pc:graphicFrameChg>
      </pc:sldChg>
      <pc:sldChg chg="modSp mod">
        <pc:chgData name="Goebel, Melanie Christine" userId="3224834c-1d82-4dc3-a879-2f0ef5b4eb0a" providerId="ADAL" clId="{B9C52581-76B0-49FB-A5BC-F67D2921B60D}" dt="2024-04-29T19:58:14.789" v="477" actId="13926"/>
        <pc:sldMkLst>
          <pc:docMk/>
          <pc:sldMk cId="2532729324" sldId="581"/>
        </pc:sldMkLst>
        <pc:spChg chg="mod">
          <ac:chgData name="Goebel, Melanie Christine" userId="3224834c-1d82-4dc3-a879-2f0ef5b4eb0a" providerId="ADAL" clId="{B9C52581-76B0-49FB-A5BC-F67D2921B60D}" dt="2024-04-29T19:57:31.281" v="469" actId="403"/>
          <ac:spMkLst>
            <pc:docMk/>
            <pc:sldMk cId="2532729324" sldId="581"/>
            <ac:spMk id="2" creationId="{1BD456E5-ED6D-499D-D0C2-95508A6901B3}"/>
          </ac:spMkLst>
        </pc:spChg>
        <pc:spChg chg="mod">
          <ac:chgData name="Goebel, Melanie Christine" userId="3224834c-1d82-4dc3-a879-2f0ef5b4eb0a" providerId="ADAL" clId="{B9C52581-76B0-49FB-A5BC-F67D2921B60D}" dt="2024-04-29T19:58:14.789" v="477" actId="13926"/>
          <ac:spMkLst>
            <pc:docMk/>
            <pc:sldMk cId="2532729324" sldId="581"/>
            <ac:spMk id="3" creationId="{F3B7CE56-B389-FD3E-C72F-F835DF3FD2B4}"/>
          </ac:spMkLst>
        </pc:spChg>
      </pc:sldChg>
      <pc:sldChg chg="modSp mod modNotesTx">
        <pc:chgData name="Goebel, Melanie Christine" userId="3224834c-1d82-4dc3-a879-2f0ef5b4eb0a" providerId="ADAL" clId="{B9C52581-76B0-49FB-A5BC-F67D2921B60D}" dt="2024-04-29T20:00:58.633" v="526" actId="1076"/>
        <pc:sldMkLst>
          <pc:docMk/>
          <pc:sldMk cId="902270515" sldId="583"/>
        </pc:sldMkLst>
        <pc:spChg chg="mod">
          <ac:chgData name="Goebel, Melanie Christine" userId="3224834c-1d82-4dc3-a879-2f0ef5b4eb0a" providerId="ADAL" clId="{B9C52581-76B0-49FB-A5BC-F67D2921B60D}" dt="2024-04-29T20:00:58.633" v="526" actId="1076"/>
          <ac:spMkLst>
            <pc:docMk/>
            <pc:sldMk cId="902270515" sldId="583"/>
            <ac:spMk id="2" creationId="{9ABBE313-D8D9-A213-8F88-2D11F9E641A8}"/>
          </ac:spMkLst>
        </pc:spChg>
        <pc:spChg chg="mod">
          <ac:chgData name="Goebel, Melanie Christine" userId="3224834c-1d82-4dc3-a879-2f0ef5b4eb0a" providerId="ADAL" clId="{B9C52581-76B0-49FB-A5BC-F67D2921B60D}" dt="2024-04-29T20:00:53.688" v="523" actId="1076"/>
          <ac:spMkLst>
            <pc:docMk/>
            <pc:sldMk cId="902270515" sldId="583"/>
            <ac:spMk id="3" creationId="{D7184069-8107-6E99-872C-53F8A84B2187}"/>
          </ac:spMkLst>
        </pc:spChg>
      </pc:sldChg>
      <pc:sldChg chg="modSp mod">
        <pc:chgData name="Goebel, Melanie Christine" userId="3224834c-1d82-4dc3-a879-2f0ef5b4eb0a" providerId="ADAL" clId="{B9C52581-76B0-49FB-A5BC-F67D2921B60D}" dt="2024-04-29T20:05:04.459" v="592" actId="1076"/>
        <pc:sldMkLst>
          <pc:docMk/>
          <pc:sldMk cId="3885023643" sldId="585"/>
        </pc:sldMkLst>
        <pc:spChg chg="mod">
          <ac:chgData name="Goebel, Melanie Christine" userId="3224834c-1d82-4dc3-a879-2f0ef5b4eb0a" providerId="ADAL" clId="{B9C52581-76B0-49FB-A5BC-F67D2921B60D}" dt="2024-04-29T20:05:02.021" v="591" actId="403"/>
          <ac:spMkLst>
            <pc:docMk/>
            <pc:sldMk cId="3885023643" sldId="585"/>
            <ac:spMk id="8" creationId="{58F395A6-1A23-C9AB-F119-1B33E5290D2F}"/>
          </ac:spMkLst>
        </pc:spChg>
        <pc:spChg chg="mod">
          <ac:chgData name="Goebel, Melanie Christine" userId="3224834c-1d82-4dc3-a879-2f0ef5b4eb0a" providerId="ADAL" clId="{B9C52581-76B0-49FB-A5BC-F67D2921B60D}" dt="2024-04-29T20:05:04.459" v="592" actId="1076"/>
          <ac:spMkLst>
            <pc:docMk/>
            <pc:sldMk cId="3885023643" sldId="585"/>
            <ac:spMk id="9" creationId="{2D125345-0834-9EED-61BE-6A02BAF16B87}"/>
          </ac:spMkLst>
        </pc:spChg>
      </pc:sldChg>
      <pc:sldChg chg="modSp mod">
        <pc:chgData name="Goebel, Melanie Christine" userId="3224834c-1d82-4dc3-a879-2f0ef5b4eb0a" providerId="ADAL" clId="{B9C52581-76B0-49FB-A5BC-F67D2921B60D}" dt="2024-04-29T19:49:09.475" v="202" actId="20577"/>
        <pc:sldMkLst>
          <pc:docMk/>
          <pc:sldMk cId="2830412399" sldId="586"/>
        </pc:sldMkLst>
        <pc:spChg chg="mod">
          <ac:chgData name="Goebel, Melanie Christine" userId="3224834c-1d82-4dc3-a879-2f0ef5b4eb0a" providerId="ADAL" clId="{B9C52581-76B0-49FB-A5BC-F67D2921B60D}" dt="2024-04-29T19:48:19.648" v="190" actId="14100"/>
          <ac:spMkLst>
            <pc:docMk/>
            <pc:sldMk cId="2830412399" sldId="586"/>
            <ac:spMk id="2" creationId="{3A2C0DC4-EB79-C513-BEB8-FB0E41E4C4CA}"/>
          </ac:spMkLst>
        </pc:spChg>
        <pc:spChg chg="mod">
          <ac:chgData name="Goebel, Melanie Christine" userId="3224834c-1d82-4dc3-a879-2f0ef5b4eb0a" providerId="ADAL" clId="{B9C52581-76B0-49FB-A5BC-F67D2921B60D}" dt="2024-04-29T19:49:09.475" v="202" actId="20577"/>
          <ac:spMkLst>
            <pc:docMk/>
            <pc:sldMk cId="2830412399" sldId="586"/>
            <ac:spMk id="3" creationId="{2809E902-F5C0-5733-BD71-EDE3DBE293C4}"/>
          </ac:spMkLst>
        </pc:spChg>
      </pc:sldChg>
      <pc:sldChg chg="addSp modSp mod">
        <pc:chgData name="Goebel, Melanie Christine" userId="3224834c-1d82-4dc3-a879-2f0ef5b4eb0a" providerId="ADAL" clId="{B9C52581-76B0-49FB-A5BC-F67D2921B60D}" dt="2024-04-29T19:55:17.990" v="350" actId="122"/>
        <pc:sldMkLst>
          <pc:docMk/>
          <pc:sldMk cId="3038415281" sldId="588"/>
        </pc:sldMkLst>
        <pc:spChg chg="add mod">
          <ac:chgData name="Goebel, Melanie Christine" userId="3224834c-1d82-4dc3-a879-2f0ef5b4eb0a" providerId="ADAL" clId="{B9C52581-76B0-49FB-A5BC-F67D2921B60D}" dt="2024-04-29T19:54:01.715" v="266" actId="20577"/>
          <ac:spMkLst>
            <pc:docMk/>
            <pc:sldMk cId="3038415281" sldId="588"/>
            <ac:spMk id="2" creationId="{FDC49703-361F-DD8D-4AA8-4F78759DA760}"/>
          </ac:spMkLst>
        </pc:spChg>
        <pc:spChg chg="mod">
          <ac:chgData name="Goebel, Melanie Christine" userId="3224834c-1d82-4dc3-a879-2f0ef5b4eb0a" providerId="ADAL" clId="{B9C52581-76B0-49FB-A5BC-F67D2921B60D}" dt="2024-04-29T19:55:17.990" v="350" actId="122"/>
          <ac:spMkLst>
            <pc:docMk/>
            <pc:sldMk cId="3038415281" sldId="588"/>
            <ac:spMk id="5" creationId="{F5D30751-F61F-6881-7C68-B887EBD0A66C}"/>
          </ac:spMkLst>
        </pc:spChg>
        <pc:spChg chg="mod">
          <ac:chgData name="Goebel, Melanie Christine" userId="3224834c-1d82-4dc3-a879-2f0ef5b4eb0a" providerId="ADAL" clId="{B9C52581-76B0-49FB-A5BC-F67D2921B60D}" dt="2024-04-29T19:53:56.250" v="264" actId="1076"/>
          <ac:spMkLst>
            <pc:docMk/>
            <pc:sldMk cId="3038415281" sldId="588"/>
            <ac:spMk id="6" creationId="{6ACCBC80-71A8-F1F6-567E-BC052A5EC2AE}"/>
          </ac:spMkLst>
        </pc:spChg>
        <pc:spChg chg="mod">
          <ac:chgData name="Goebel, Melanie Christine" userId="3224834c-1d82-4dc3-a879-2f0ef5b4eb0a" providerId="ADAL" clId="{B9C52581-76B0-49FB-A5BC-F67D2921B60D}" dt="2024-04-29T19:53:29.395" v="259" actId="2711"/>
          <ac:spMkLst>
            <pc:docMk/>
            <pc:sldMk cId="3038415281" sldId="588"/>
            <ac:spMk id="10" creationId="{DA739C93-EFDC-D067-F0E4-3E3FE900EFF2}"/>
          </ac:spMkLst>
        </pc:spChg>
      </pc:sldChg>
      <pc:sldChg chg="modSp mod">
        <pc:chgData name="Goebel, Melanie Christine" userId="3224834c-1d82-4dc3-a879-2f0ef5b4eb0a" providerId="ADAL" clId="{B9C52581-76B0-49FB-A5BC-F67D2921B60D}" dt="2024-04-29T19:59:31.145" v="495" actId="403"/>
        <pc:sldMkLst>
          <pc:docMk/>
          <pc:sldMk cId="1812983099" sldId="589"/>
        </pc:sldMkLst>
        <pc:spChg chg="mod">
          <ac:chgData name="Goebel, Melanie Christine" userId="3224834c-1d82-4dc3-a879-2f0ef5b4eb0a" providerId="ADAL" clId="{B9C52581-76B0-49FB-A5BC-F67D2921B60D}" dt="2024-04-29T19:59:31.145" v="495" actId="403"/>
          <ac:spMkLst>
            <pc:docMk/>
            <pc:sldMk cId="1812983099" sldId="589"/>
            <ac:spMk id="2" creationId="{801CB5E8-C6E3-2571-5B07-B5E279BF0E58}"/>
          </ac:spMkLst>
        </pc:spChg>
      </pc:sldChg>
      <pc:sldChg chg="modSp mod">
        <pc:chgData name="Goebel, Melanie Christine" userId="3224834c-1d82-4dc3-a879-2f0ef5b4eb0a" providerId="ADAL" clId="{B9C52581-76B0-49FB-A5BC-F67D2921B60D}" dt="2024-04-29T19:59:24.398" v="492" actId="1076"/>
        <pc:sldMkLst>
          <pc:docMk/>
          <pc:sldMk cId="3883787628" sldId="590"/>
        </pc:sldMkLst>
        <pc:spChg chg="mod">
          <ac:chgData name="Goebel, Melanie Christine" userId="3224834c-1d82-4dc3-a879-2f0ef5b4eb0a" providerId="ADAL" clId="{B9C52581-76B0-49FB-A5BC-F67D2921B60D}" dt="2024-04-29T19:57:56.792" v="476" actId="403"/>
          <ac:spMkLst>
            <pc:docMk/>
            <pc:sldMk cId="3883787628" sldId="590"/>
            <ac:spMk id="2" creationId="{95E11F8B-4196-70B1-AD61-82312B3EF247}"/>
          </ac:spMkLst>
        </pc:spChg>
        <pc:spChg chg="mod">
          <ac:chgData name="Goebel, Melanie Christine" userId="3224834c-1d82-4dc3-a879-2f0ef5b4eb0a" providerId="ADAL" clId="{B9C52581-76B0-49FB-A5BC-F67D2921B60D}" dt="2024-04-29T19:59:24.398" v="492" actId="1076"/>
          <ac:spMkLst>
            <pc:docMk/>
            <pc:sldMk cId="3883787628" sldId="590"/>
            <ac:spMk id="3" creationId="{6781A862-83F7-A084-0AC6-5D6E51597D81}"/>
          </ac:spMkLst>
        </pc:spChg>
      </pc:sldChg>
      <pc:sldChg chg="addSp delSp modSp mod">
        <pc:chgData name="Goebel, Melanie Christine" userId="3224834c-1d82-4dc3-a879-2f0ef5b4eb0a" providerId="ADAL" clId="{B9C52581-76B0-49FB-A5BC-F67D2921B60D}" dt="2024-04-29T20:03:28.274" v="564" actId="478"/>
        <pc:sldMkLst>
          <pc:docMk/>
          <pc:sldMk cId="410352097" sldId="591"/>
        </pc:sldMkLst>
        <pc:spChg chg="add del mod">
          <ac:chgData name="Goebel, Melanie Christine" userId="3224834c-1d82-4dc3-a879-2f0ef5b4eb0a" providerId="ADAL" clId="{B9C52581-76B0-49FB-A5BC-F67D2921B60D}" dt="2024-04-29T20:02:21.967" v="540" actId="478"/>
          <ac:spMkLst>
            <pc:docMk/>
            <pc:sldMk cId="410352097" sldId="591"/>
            <ac:spMk id="4" creationId="{DF50D259-5F9B-D38D-4292-6D75DDCBC9C2}"/>
          </ac:spMkLst>
        </pc:spChg>
        <pc:spChg chg="mod">
          <ac:chgData name="Goebel, Melanie Christine" userId="3224834c-1d82-4dc3-a879-2f0ef5b4eb0a" providerId="ADAL" clId="{B9C52581-76B0-49FB-A5BC-F67D2921B60D}" dt="2024-04-29T20:02:39.616" v="549" actId="403"/>
          <ac:spMkLst>
            <pc:docMk/>
            <pc:sldMk cId="410352097" sldId="591"/>
            <ac:spMk id="6" creationId="{B7F83D68-682A-0A9E-2D4E-68B1EDA167AE}"/>
          </ac:spMkLst>
        </pc:spChg>
        <pc:spChg chg="del mod">
          <ac:chgData name="Goebel, Melanie Christine" userId="3224834c-1d82-4dc3-a879-2f0ef5b4eb0a" providerId="ADAL" clId="{B9C52581-76B0-49FB-A5BC-F67D2921B60D}" dt="2024-04-29T20:02:31.434" v="546" actId="478"/>
          <ac:spMkLst>
            <pc:docMk/>
            <pc:sldMk cId="410352097" sldId="591"/>
            <ac:spMk id="7" creationId="{4ADFF6B3-607D-E5E7-9872-F50B371B588C}"/>
          </ac:spMkLst>
        </pc:spChg>
        <pc:spChg chg="mod">
          <ac:chgData name="Goebel, Melanie Christine" userId="3224834c-1d82-4dc3-a879-2f0ef5b4eb0a" providerId="ADAL" clId="{B9C52581-76B0-49FB-A5BC-F67D2921B60D}" dt="2024-04-29T20:02:59.924" v="555" actId="20577"/>
          <ac:spMkLst>
            <pc:docMk/>
            <pc:sldMk cId="410352097" sldId="591"/>
            <ac:spMk id="8" creationId="{DDD46144-421E-766B-BEDE-B06CB8767615}"/>
          </ac:spMkLst>
        </pc:spChg>
        <pc:spChg chg="del mod">
          <ac:chgData name="Goebel, Melanie Christine" userId="3224834c-1d82-4dc3-a879-2f0ef5b4eb0a" providerId="ADAL" clId="{B9C52581-76B0-49FB-A5BC-F67D2921B60D}" dt="2024-04-29T20:02:19.307" v="538" actId="478"/>
          <ac:spMkLst>
            <pc:docMk/>
            <pc:sldMk cId="410352097" sldId="591"/>
            <ac:spMk id="9" creationId="{D4049B1E-C23F-35C8-9470-E56EE7830A10}"/>
          </ac:spMkLst>
        </pc:spChg>
        <pc:spChg chg="del mod">
          <ac:chgData name="Goebel, Melanie Christine" userId="3224834c-1d82-4dc3-a879-2f0ef5b4eb0a" providerId="ADAL" clId="{B9C52581-76B0-49FB-A5BC-F67D2921B60D}" dt="2024-04-29T20:02:17.922" v="537" actId="478"/>
          <ac:spMkLst>
            <pc:docMk/>
            <pc:sldMk cId="410352097" sldId="591"/>
            <ac:spMk id="10" creationId="{58D77945-8557-AFB6-32A6-65D0471378E2}"/>
          </ac:spMkLst>
        </pc:spChg>
        <pc:spChg chg="del">
          <ac:chgData name="Goebel, Melanie Christine" userId="3224834c-1d82-4dc3-a879-2f0ef5b4eb0a" providerId="ADAL" clId="{B9C52581-76B0-49FB-A5BC-F67D2921B60D}" dt="2024-04-29T20:03:28.274" v="564" actId="478"/>
          <ac:spMkLst>
            <pc:docMk/>
            <pc:sldMk cId="410352097" sldId="591"/>
            <ac:spMk id="11" creationId="{396B5A17-2045-313E-FABE-72CA7CF51BB6}"/>
          </ac:spMkLst>
        </pc:spChg>
        <pc:spChg chg="add del mod">
          <ac:chgData name="Goebel, Melanie Christine" userId="3224834c-1d82-4dc3-a879-2f0ef5b4eb0a" providerId="ADAL" clId="{B9C52581-76B0-49FB-A5BC-F67D2921B60D}" dt="2024-04-29T20:02:21.105" v="539" actId="478"/>
          <ac:spMkLst>
            <pc:docMk/>
            <pc:sldMk cId="410352097" sldId="591"/>
            <ac:spMk id="13" creationId="{5468631B-BC62-90DE-00B6-E48FD86E6A35}"/>
          </ac:spMkLst>
        </pc:spChg>
        <pc:spChg chg="add del mod">
          <ac:chgData name="Goebel, Melanie Christine" userId="3224834c-1d82-4dc3-a879-2f0ef5b4eb0a" providerId="ADAL" clId="{B9C52581-76B0-49FB-A5BC-F67D2921B60D}" dt="2024-04-29T20:02:34.638" v="547" actId="478"/>
          <ac:spMkLst>
            <pc:docMk/>
            <pc:sldMk cId="410352097" sldId="591"/>
            <ac:spMk id="15" creationId="{1078CCED-5F09-901D-B5EF-205AD7564E7E}"/>
          </ac:spMkLst>
        </pc:spChg>
        <pc:picChg chg="mod">
          <ac:chgData name="Goebel, Melanie Christine" userId="3224834c-1d82-4dc3-a879-2f0ef5b4eb0a" providerId="ADAL" clId="{B9C52581-76B0-49FB-A5BC-F67D2921B60D}" dt="2024-04-29T20:02:44.330" v="551" actId="14100"/>
          <ac:picMkLst>
            <pc:docMk/>
            <pc:sldMk cId="410352097" sldId="591"/>
            <ac:picMk id="2" creationId="{16A54875-D077-3DB4-C728-BACED4E95682}"/>
          </ac:picMkLst>
        </pc:picChg>
      </pc:sldChg>
      <pc:sldChg chg="modSp mod">
        <pc:chgData name="Goebel, Melanie Christine" userId="3224834c-1d82-4dc3-a879-2f0ef5b4eb0a" providerId="ADAL" clId="{B9C52581-76B0-49FB-A5BC-F67D2921B60D}" dt="2024-04-29T19:57:38.892" v="471" actId="403"/>
        <pc:sldMkLst>
          <pc:docMk/>
          <pc:sldMk cId="1638490925" sldId="593"/>
        </pc:sldMkLst>
        <pc:spChg chg="mod">
          <ac:chgData name="Goebel, Melanie Christine" userId="3224834c-1d82-4dc3-a879-2f0ef5b4eb0a" providerId="ADAL" clId="{B9C52581-76B0-49FB-A5BC-F67D2921B60D}" dt="2024-04-29T19:57:38.892" v="471" actId="403"/>
          <ac:spMkLst>
            <pc:docMk/>
            <pc:sldMk cId="1638490925" sldId="593"/>
            <ac:spMk id="6" creationId="{5C597D2B-78B4-E931-435C-9F5413176CFC}"/>
          </ac:spMkLst>
        </pc:spChg>
        <pc:spChg chg="mod">
          <ac:chgData name="Goebel, Melanie Christine" userId="3224834c-1d82-4dc3-a879-2f0ef5b4eb0a" providerId="ADAL" clId="{B9C52581-76B0-49FB-A5BC-F67D2921B60D}" dt="2024-04-29T19:55:32.085" v="355" actId="2711"/>
          <ac:spMkLst>
            <pc:docMk/>
            <pc:sldMk cId="1638490925" sldId="593"/>
            <ac:spMk id="7" creationId="{9ED8FC34-B471-1BFB-9DE1-04151A4DB3E7}"/>
          </ac:spMkLst>
        </pc:spChg>
      </pc:sldChg>
      <pc:sldChg chg="modSp mod">
        <pc:chgData name="Goebel, Melanie Christine" userId="3224834c-1d82-4dc3-a879-2f0ef5b4eb0a" providerId="ADAL" clId="{B9C52581-76B0-49FB-A5BC-F67D2921B60D}" dt="2024-04-29T20:07:46.007" v="644" actId="20577"/>
        <pc:sldMkLst>
          <pc:docMk/>
          <pc:sldMk cId="1089401116" sldId="594"/>
        </pc:sldMkLst>
        <pc:spChg chg="mod">
          <ac:chgData name="Goebel, Melanie Christine" userId="3224834c-1d82-4dc3-a879-2f0ef5b4eb0a" providerId="ADAL" clId="{B9C52581-76B0-49FB-A5BC-F67D2921B60D}" dt="2024-04-29T20:07:21.340" v="640" actId="20577"/>
          <ac:spMkLst>
            <pc:docMk/>
            <pc:sldMk cId="1089401116" sldId="594"/>
            <ac:spMk id="2" creationId="{11DCFCEA-C8EB-5DFD-944A-33C38F3AE6FB}"/>
          </ac:spMkLst>
        </pc:spChg>
        <pc:spChg chg="mod">
          <ac:chgData name="Goebel, Melanie Christine" userId="3224834c-1d82-4dc3-a879-2f0ef5b4eb0a" providerId="ADAL" clId="{B9C52581-76B0-49FB-A5BC-F67D2921B60D}" dt="2024-04-29T20:07:46.007" v="644" actId="20577"/>
          <ac:spMkLst>
            <pc:docMk/>
            <pc:sldMk cId="1089401116" sldId="594"/>
            <ac:spMk id="3" creationId="{7406E89C-AEFB-6925-59E5-CA41A168DAC9}"/>
          </ac:spMkLst>
        </pc:spChg>
      </pc:sldChg>
      <pc:sldChg chg="modSp mod">
        <pc:chgData name="Goebel, Melanie Christine" userId="3224834c-1d82-4dc3-a879-2f0ef5b4eb0a" providerId="ADAL" clId="{B9C52581-76B0-49FB-A5BC-F67D2921B60D}" dt="2024-04-29T20:11:26.173" v="651" actId="27636"/>
        <pc:sldMkLst>
          <pc:docMk/>
          <pc:sldMk cId="2487641655" sldId="595"/>
        </pc:sldMkLst>
        <pc:spChg chg="mod">
          <ac:chgData name="Goebel, Melanie Christine" userId="3224834c-1d82-4dc3-a879-2f0ef5b4eb0a" providerId="ADAL" clId="{B9C52581-76B0-49FB-A5BC-F67D2921B60D}" dt="2024-04-29T20:11:18.356" v="649" actId="20577"/>
          <ac:spMkLst>
            <pc:docMk/>
            <pc:sldMk cId="2487641655" sldId="595"/>
            <ac:spMk id="13" creationId="{F5A1F660-3B6D-BAC0-CE34-22AB9EE31DD9}"/>
          </ac:spMkLst>
        </pc:spChg>
        <pc:spChg chg="mod">
          <ac:chgData name="Goebel, Melanie Christine" userId="3224834c-1d82-4dc3-a879-2f0ef5b4eb0a" providerId="ADAL" clId="{B9C52581-76B0-49FB-A5BC-F67D2921B60D}" dt="2024-04-29T20:11:26.173" v="651" actId="27636"/>
          <ac:spMkLst>
            <pc:docMk/>
            <pc:sldMk cId="2487641655" sldId="595"/>
            <ac:spMk id="15" creationId="{14E64A63-AEBC-841F-BC86-F2B5EE660C2C}"/>
          </ac:spMkLst>
        </pc:spChg>
      </pc:sldChg>
      <pc:sldChg chg="modSp mod">
        <pc:chgData name="Goebel, Melanie Christine" userId="3224834c-1d82-4dc3-a879-2f0ef5b4eb0a" providerId="ADAL" clId="{B9C52581-76B0-49FB-A5BC-F67D2921B60D}" dt="2024-04-29T19:52:16.090" v="247" actId="20577"/>
        <pc:sldMkLst>
          <pc:docMk/>
          <pc:sldMk cId="1009720241" sldId="596"/>
        </pc:sldMkLst>
        <pc:spChg chg="mod">
          <ac:chgData name="Goebel, Melanie Christine" userId="3224834c-1d82-4dc3-a879-2f0ef5b4eb0a" providerId="ADAL" clId="{B9C52581-76B0-49FB-A5BC-F67D2921B60D}" dt="2024-04-29T19:49:46.472" v="216" actId="20577"/>
          <ac:spMkLst>
            <pc:docMk/>
            <pc:sldMk cId="1009720241" sldId="596"/>
            <ac:spMk id="5" creationId="{B4AB3423-CC45-D2B1-4402-B71590617500}"/>
          </ac:spMkLst>
        </pc:spChg>
        <pc:spChg chg="mod">
          <ac:chgData name="Goebel, Melanie Christine" userId="3224834c-1d82-4dc3-a879-2f0ef5b4eb0a" providerId="ADAL" clId="{B9C52581-76B0-49FB-A5BC-F67D2921B60D}" dt="2024-04-29T19:52:16.090" v="247" actId="20577"/>
          <ac:spMkLst>
            <pc:docMk/>
            <pc:sldMk cId="1009720241" sldId="596"/>
            <ac:spMk id="6" creationId="{531AFA2C-A934-EF15-8C0A-AEE1F0216DC6}"/>
          </ac:spMkLst>
        </pc:spChg>
      </pc:sldChg>
      <pc:sldChg chg="del">
        <pc:chgData name="Goebel, Melanie Christine" userId="3224834c-1d82-4dc3-a879-2f0ef5b4eb0a" providerId="ADAL" clId="{B9C52581-76B0-49FB-A5BC-F67D2921B60D}" dt="2024-04-29T20:11:58.112" v="656" actId="47"/>
        <pc:sldMkLst>
          <pc:docMk/>
          <pc:sldMk cId="3313998503" sldId="597"/>
        </pc:sldMkLst>
      </pc:sldChg>
      <pc:sldChg chg="modSp mod">
        <pc:chgData name="Goebel, Melanie Christine" userId="3224834c-1d82-4dc3-a879-2f0ef5b4eb0a" providerId="ADAL" clId="{B9C52581-76B0-49FB-A5BC-F67D2921B60D}" dt="2024-04-29T20:04:51.789" v="587" actId="403"/>
        <pc:sldMkLst>
          <pc:docMk/>
          <pc:sldMk cId="155340547" sldId="598"/>
        </pc:sldMkLst>
        <pc:spChg chg="mod">
          <ac:chgData name="Goebel, Melanie Christine" userId="3224834c-1d82-4dc3-a879-2f0ef5b4eb0a" providerId="ADAL" clId="{B9C52581-76B0-49FB-A5BC-F67D2921B60D}" dt="2024-04-29T20:04:51.789" v="587" actId="403"/>
          <ac:spMkLst>
            <pc:docMk/>
            <pc:sldMk cId="155340547" sldId="598"/>
            <ac:spMk id="2" creationId="{3A2C0DC4-EB79-C513-BEB8-FB0E41E4C4CA}"/>
          </ac:spMkLst>
        </pc:spChg>
        <pc:spChg chg="mod">
          <ac:chgData name="Goebel, Melanie Christine" userId="3224834c-1d82-4dc3-a879-2f0ef5b4eb0a" providerId="ADAL" clId="{B9C52581-76B0-49FB-A5BC-F67D2921B60D}" dt="2024-04-29T20:04:49.202" v="586" actId="1076"/>
          <ac:spMkLst>
            <pc:docMk/>
            <pc:sldMk cId="155340547" sldId="598"/>
            <ac:spMk id="3" creationId="{2809E902-F5C0-5733-BD71-EDE3DBE293C4}"/>
          </ac:spMkLst>
        </pc:spChg>
      </pc:sldChg>
      <pc:sldChg chg="modSp add mod">
        <pc:chgData name="Goebel, Melanie Christine" userId="3224834c-1d82-4dc3-a879-2f0ef5b4eb0a" providerId="ADAL" clId="{B9C52581-76B0-49FB-A5BC-F67D2921B60D}" dt="2024-04-29T19:13:17.345" v="181" actId="403"/>
        <pc:sldMkLst>
          <pc:docMk/>
          <pc:sldMk cId="337398012" sldId="599"/>
        </pc:sldMkLst>
        <pc:spChg chg="mod">
          <ac:chgData name="Goebel, Melanie Christine" userId="3224834c-1d82-4dc3-a879-2f0ef5b4eb0a" providerId="ADAL" clId="{B9C52581-76B0-49FB-A5BC-F67D2921B60D}" dt="2024-04-29T19:13:17.345" v="181" actId="403"/>
          <ac:spMkLst>
            <pc:docMk/>
            <pc:sldMk cId="337398012" sldId="599"/>
            <ac:spMk id="5" creationId="{B4AB3423-CC45-D2B1-4402-B71590617500}"/>
          </ac:spMkLst>
        </pc:spChg>
        <pc:spChg chg="mod">
          <ac:chgData name="Goebel, Melanie Christine" userId="3224834c-1d82-4dc3-a879-2f0ef5b4eb0a" providerId="ADAL" clId="{B9C52581-76B0-49FB-A5BC-F67D2921B60D}" dt="2024-04-29T19:13:12.939" v="180" actId="403"/>
          <ac:spMkLst>
            <pc:docMk/>
            <pc:sldMk cId="337398012" sldId="599"/>
            <ac:spMk id="6" creationId="{531AFA2C-A934-EF15-8C0A-AEE1F0216DC6}"/>
          </ac:spMkLst>
        </pc:spChg>
      </pc:sldChg>
      <pc:sldChg chg="addSp delSp modSp add mod">
        <pc:chgData name="Goebel, Melanie Christine" userId="3224834c-1d82-4dc3-a879-2f0ef5b4eb0a" providerId="ADAL" clId="{B9C52581-76B0-49FB-A5BC-F67D2921B60D}" dt="2024-04-29T20:03:45.731" v="574" actId="403"/>
        <pc:sldMkLst>
          <pc:docMk/>
          <pc:sldMk cId="1969719628" sldId="600"/>
        </pc:sldMkLst>
        <pc:spChg chg="add del mod">
          <ac:chgData name="Goebel, Melanie Christine" userId="3224834c-1d82-4dc3-a879-2f0ef5b4eb0a" providerId="ADAL" clId="{B9C52581-76B0-49FB-A5BC-F67D2921B60D}" dt="2024-04-29T20:03:20.581" v="560" actId="478"/>
          <ac:spMkLst>
            <pc:docMk/>
            <pc:sldMk cId="1969719628" sldId="600"/>
            <ac:spMk id="4" creationId="{26F2E390-C64C-E500-E170-1C772B947CEC}"/>
          </ac:spMkLst>
        </pc:spChg>
        <pc:spChg chg="mod">
          <ac:chgData name="Goebel, Melanie Christine" userId="3224834c-1d82-4dc3-a879-2f0ef5b4eb0a" providerId="ADAL" clId="{B9C52581-76B0-49FB-A5BC-F67D2921B60D}" dt="2024-04-29T20:03:45.731" v="574" actId="403"/>
          <ac:spMkLst>
            <pc:docMk/>
            <pc:sldMk cId="1969719628" sldId="600"/>
            <ac:spMk id="6" creationId="{B7F83D68-682A-0A9E-2D4E-68B1EDA167AE}"/>
          </ac:spMkLst>
        </pc:spChg>
        <pc:spChg chg="del">
          <ac:chgData name="Goebel, Melanie Christine" userId="3224834c-1d82-4dc3-a879-2f0ef5b4eb0a" providerId="ADAL" clId="{B9C52581-76B0-49FB-A5BC-F67D2921B60D}" dt="2024-04-29T20:03:17.973" v="558" actId="478"/>
          <ac:spMkLst>
            <pc:docMk/>
            <pc:sldMk cId="1969719628" sldId="600"/>
            <ac:spMk id="7" creationId="{4ADFF6B3-607D-E5E7-9872-F50B371B588C}"/>
          </ac:spMkLst>
        </pc:spChg>
        <pc:spChg chg="del">
          <ac:chgData name="Goebel, Melanie Christine" userId="3224834c-1d82-4dc3-a879-2f0ef5b4eb0a" providerId="ADAL" clId="{B9C52581-76B0-49FB-A5BC-F67D2921B60D}" dt="2024-04-29T20:03:19.637" v="559" actId="478"/>
          <ac:spMkLst>
            <pc:docMk/>
            <pc:sldMk cId="1969719628" sldId="600"/>
            <ac:spMk id="8" creationId="{DDD46144-421E-766B-BEDE-B06CB8767615}"/>
          </ac:spMkLst>
        </pc:spChg>
        <pc:spChg chg="del">
          <ac:chgData name="Goebel, Melanie Christine" userId="3224834c-1d82-4dc3-a879-2f0ef5b4eb0a" providerId="ADAL" clId="{B9C52581-76B0-49FB-A5BC-F67D2921B60D}" dt="2024-04-29T20:03:30.940" v="565" actId="478"/>
          <ac:spMkLst>
            <pc:docMk/>
            <pc:sldMk cId="1969719628" sldId="600"/>
            <ac:spMk id="9" creationId="{D4049B1E-C23F-35C8-9470-E56EE7830A10}"/>
          </ac:spMkLst>
        </pc:spChg>
        <pc:spChg chg="mod">
          <ac:chgData name="Goebel, Melanie Christine" userId="3224834c-1d82-4dc3-a879-2f0ef5b4eb0a" providerId="ADAL" clId="{B9C52581-76B0-49FB-A5BC-F67D2921B60D}" dt="2024-04-29T20:03:38.786" v="569" actId="1076"/>
          <ac:spMkLst>
            <pc:docMk/>
            <pc:sldMk cId="1969719628" sldId="600"/>
            <ac:spMk id="10" creationId="{58D77945-8557-AFB6-32A6-65D0471378E2}"/>
          </ac:spMkLst>
        </pc:spChg>
        <pc:spChg chg="del">
          <ac:chgData name="Goebel, Melanie Christine" userId="3224834c-1d82-4dc3-a879-2f0ef5b4eb0a" providerId="ADAL" clId="{B9C52581-76B0-49FB-A5BC-F67D2921B60D}" dt="2024-04-29T20:03:25.481" v="563" actId="478"/>
          <ac:spMkLst>
            <pc:docMk/>
            <pc:sldMk cId="1969719628" sldId="600"/>
            <ac:spMk id="11" creationId="{396B5A17-2045-313E-FABE-72CA7CF51BB6}"/>
          </ac:spMkLst>
        </pc:spChg>
        <pc:spChg chg="add del mod">
          <ac:chgData name="Goebel, Melanie Christine" userId="3224834c-1d82-4dc3-a879-2f0ef5b4eb0a" providerId="ADAL" clId="{B9C52581-76B0-49FB-A5BC-F67D2921B60D}" dt="2024-04-29T20:03:21.402" v="561" actId="478"/>
          <ac:spMkLst>
            <pc:docMk/>
            <pc:sldMk cId="1969719628" sldId="600"/>
            <ac:spMk id="13" creationId="{F5003E6D-5B2A-2F75-35F5-9A0A2FE01B90}"/>
          </ac:spMkLst>
        </pc:spChg>
        <pc:spChg chg="add del mod">
          <ac:chgData name="Goebel, Melanie Christine" userId="3224834c-1d82-4dc3-a879-2f0ef5b4eb0a" providerId="ADAL" clId="{B9C52581-76B0-49FB-A5BC-F67D2921B60D}" dt="2024-04-29T20:03:32.403" v="566" actId="478"/>
          <ac:spMkLst>
            <pc:docMk/>
            <pc:sldMk cId="1969719628" sldId="600"/>
            <ac:spMk id="15" creationId="{9B52C765-E22E-96A8-9186-45B5B8839930}"/>
          </ac:spMkLst>
        </pc:spChg>
        <pc:picChg chg="mod">
          <ac:chgData name="Goebel, Melanie Christine" userId="3224834c-1d82-4dc3-a879-2f0ef5b4eb0a" providerId="ADAL" clId="{B9C52581-76B0-49FB-A5BC-F67D2921B60D}" dt="2024-04-29T20:03:42.505" v="572" actId="1076"/>
          <ac:picMkLst>
            <pc:docMk/>
            <pc:sldMk cId="1969719628" sldId="600"/>
            <ac:picMk id="2" creationId="{16A54875-D077-3DB4-C728-BACED4E956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141FC-B5A6-4865-904F-0BE3F05C60A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3063B4D-43E0-49BA-BD10-45EDEC6E3390}">
      <dgm:prSet phldrT="[Text]"/>
      <dgm:spPr/>
      <dgm:t>
        <a:bodyPr/>
        <a:lstStyle/>
        <a:p>
          <a:r>
            <a:rPr lang="en-US" dirty="0"/>
            <a:t>Connection with others</a:t>
          </a:r>
        </a:p>
      </dgm:t>
    </dgm:pt>
    <dgm:pt modelId="{92240EFD-8944-4FCB-991F-E09726D54C52}" type="parTrans" cxnId="{2934C406-8E15-46DE-8B63-414616961263}">
      <dgm:prSet/>
      <dgm:spPr/>
      <dgm:t>
        <a:bodyPr/>
        <a:lstStyle/>
        <a:p>
          <a:endParaRPr lang="en-US"/>
        </a:p>
      </dgm:t>
    </dgm:pt>
    <dgm:pt modelId="{EC742F02-071F-481C-80E7-27BF3A8108A1}" type="sibTrans" cxnId="{2934C406-8E15-46DE-8B63-414616961263}">
      <dgm:prSet/>
      <dgm:spPr/>
      <dgm:t>
        <a:bodyPr/>
        <a:lstStyle/>
        <a:p>
          <a:endParaRPr lang="en-US"/>
        </a:p>
      </dgm:t>
    </dgm:pt>
    <dgm:pt modelId="{3907C6D7-2C29-4214-910E-C9D35346A8B8}">
      <dgm:prSet phldrT="[Text]"/>
      <dgm:spPr/>
      <dgm:t>
        <a:bodyPr/>
        <a:lstStyle/>
        <a:p>
          <a:r>
            <a:rPr lang="en-US" dirty="0"/>
            <a:t>Enjoy Life</a:t>
          </a:r>
        </a:p>
      </dgm:t>
    </dgm:pt>
    <dgm:pt modelId="{074C6C84-4EDF-48D9-9803-D44D9194E16F}" type="parTrans" cxnId="{BB287164-6A69-4B2B-9833-FC070813FB08}">
      <dgm:prSet/>
      <dgm:spPr/>
      <dgm:t>
        <a:bodyPr/>
        <a:lstStyle/>
        <a:p>
          <a:endParaRPr lang="en-US"/>
        </a:p>
      </dgm:t>
    </dgm:pt>
    <dgm:pt modelId="{9612C009-A9E4-465C-8188-2103EB505203}" type="sibTrans" cxnId="{BB287164-6A69-4B2B-9833-FC070813FB08}">
      <dgm:prSet/>
      <dgm:spPr/>
      <dgm:t>
        <a:bodyPr/>
        <a:lstStyle/>
        <a:p>
          <a:endParaRPr lang="en-US"/>
        </a:p>
      </dgm:t>
    </dgm:pt>
    <dgm:pt modelId="{03F5B035-E029-4C21-A44B-AE9D3C5B11C5}">
      <dgm:prSet phldrT="[Text]"/>
      <dgm:spPr/>
      <dgm:t>
        <a:bodyPr/>
        <a:lstStyle/>
        <a:p>
          <a:r>
            <a:rPr lang="en-US" dirty="0"/>
            <a:t>Function independently</a:t>
          </a:r>
        </a:p>
      </dgm:t>
    </dgm:pt>
    <dgm:pt modelId="{504EB7FA-A56B-4E40-9AE1-EF0341C64335}" type="parTrans" cxnId="{709196D9-1E6E-4CCA-88A5-1635F483CEB0}">
      <dgm:prSet/>
      <dgm:spPr/>
      <dgm:t>
        <a:bodyPr/>
        <a:lstStyle/>
        <a:p>
          <a:endParaRPr lang="en-US"/>
        </a:p>
      </dgm:t>
    </dgm:pt>
    <dgm:pt modelId="{39C9B7B5-7569-44D2-B4F7-C2541927E405}" type="sibTrans" cxnId="{709196D9-1E6E-4CCA-88A5-1635F483CEB0}">
      <dgm:prSet/>
      <dgm:spPr/>
      <dgm:t>
        <a:bodyPr/>
        <a:lstStyle/>
        <a:p>
          <a:endParaRPr lang="en-US"/>
        </a:p>
      </dgm:t>
    </dgm:pt>
    <dgm:pt modelId="{BED22FA9-4B92-4178-90FA-A2E171E1C53D}">
      <dgm:prSet phldrT="[Text]"/>
      <dgm:spPr/>
      <dgm:t>
        <a:bodyPr/>
        <a:lstStyle/>
        <a:p>
          <a:r>
            <a:rPr lang="en-US" dirty="0"/>
            <a:t>Managing health</a:t>
          </a:r>
        </a:p>
      </dgm:t>
    </dgm:pt>
    <dgm:pt modelId="{0070692D-0E9C-4C7F-AF92-460459CEE445}" type="parTrans" cxnId="{264F49F6-81BE-4F14-A2A0-8877647AA597}">
      <dgm:prSet/>
      <dgm:spPr/>
      <dgm:t>
        <a:bodyPr/>
        <a:lstStyle/>
        <a:p>
          <a:endParaRPr lang="en-US"/>
        </a:p>
      </dgm:t>
    </dgm:pt>
    <dgm:pt modelId="{7EBB3C4C-8E01-4424-A27D-D8E38A204D56}" type="sibTrans" cxnId="{264F49F6-81BE-4F14-A2A0-8877647AA597}">
      <dgm:prSet/>
      <dgm:spPr/>
      <dgm:t>
        <a:bodyPr/>
        <a:lstStyle/>
        <a:p>
          <a:endParaRPr lang="en-US"/>
        </a:p>
      </dgm:t>
    </dgm:pt>
    <dgm:pt modelId="{F04263E2-2635-45F3-8CEA-2EB6C4F9E40D}" type="pres">
      <dgm:prSet presAssocID="{07C141FC-B5A6-4865-904F-0BE3F05C60A9}" presName="diagram" presStyleCnt="0">
        <dgm:presLayoutVars>
          <dgm:dir/>
          <dgm:resizeHandles val="exact"/>
        </dgm:presLayoutVars>
      </dgm:prSet>
      <dgm:spPr/>
    </dgm:pt>
    <dgm:pt modelId="{E88C5678-09CE-4F3B-A230-C4B7611C342E}" type="pres">
      <dgm:prSet presAssocID="{83063B4D-43E0-49BA-BD10-45EDEC6E3390}" presName="node" presStyleLbl="node1" presStyleIdx="0" presStyleCnt="4">
        <dgm:presLayoutVars>
          <dgm:bulletEnabled val="1"/>
        </dgm:presLayoutVars>
      </dgm:prSet>
      <dgm:spPr/>
    </dgm:pt>
    <dgm:pt modelId="{1E7DE3A8-A4F4-430D-848F-1710315F4A10}" type="pres">
      <dgm:prSet presAssocID="{EC742F02-071F-481C-80E7-27BF3A8108A1}" presName="sibTrans" presStyleCnt="0"/>
      <dgm:spPr/>
    </dgm:pt>
    <dgm:pt modelId="{34443FD5-3731-4E64-8044-534E59AC6A50}" type="pres">
      <dgm:prSet presAssocID="{3907C6D7-2C29-4214-910E-C9D35346A8B8}" presName="node" presStyleLbl="node1" presStyleIdx="1" presStyleCnt="4">
        <dgm:presLayoutVars>
          <dgm:bulletEnabled val="1"/>
        </dgm:presLayoutVars>
      </dgm:prSet>
      <dgm:spPr/>
    </dgm:pt>
    <dgm:pt modelId="{70C335F6-3D6A-4C2E-88E0-94B1E42EF4EA}" type="pres">
      <dgm:prSet presAssocID="{9612C009-A9E4-465C-8188-2103EB505203}" presName="sibTrans" presStyleCnt="0"/>
      <dgm:spPr/>
    </dgm:pt>
    <dgm:pt modelId="{E03611B0-D98A-4629-B736-E77BAF943381}" type="pres">
      <dgm:prSet presAssocID="{03F5B035-E029-4C21-A44B-AE9D3C5B11C5}" presName="node" presStyleLbl="node1" presStyleIdx="2" presStyleCnt="4">
        <dgm:presLayoutVars>
          <dgm:bulletEnabled val="1"/>
        </dgm:presLayoutVars>
      </dgm:prSet>
      <dgm:spPr/>
    </dgm:pt>
    <dgm:pt modelId="{CCF68F32-5AF0-4098-950F-923946C561AB}" type="pres">
      <dgm:prSet presAssocID="{39C9B7B5-7569-44D2-B4F7-C2541927E405}" presName="sibTrans" presStyleCnt="0"/>
      <dgm:spPr/>
    </dgm:pt>
    <dgm:pt modelId="{7561946C-C1FF-466D-9BF7-B64B3BE1354D}" type="pres">
      <dgm:prSet presAssocID="{BED22FA9-4B92-4178-90FA-A2E171E1C53D}" presName="node" presStyleLbl="node1" presStyleIdx="3" presStyleCnt="4">
        <dgm:presLayoutVars>
          <dgm:bulletEnabled val="1"/>
        </dgm:presLayoutVars>
      </dgm:prSet>
      <dgm:spPr/>
    </dgm:pt>
  </dgm:ptLst>
  <dgm:cxnLst>
    <dgm:cxn modelId="{2934C406-8E15-46DE-8B63-414616961263}" srcId="{07C141FC-B5A6-4865-904F-0BE3F05C60A9}" destId="{83063B4D-43E0-49BA-BD10-45EDEC6E3390}" srcOrd="0" destOrd="0" parTransId="{92240EFD-8944-4FCB-991F-E09726D54C52}" sibTransId="{EC742F02-071F-481C-80E7-27BF3A8108A1}"/>
    <dgm:cxn modelId="{78BB9A08-6E74-4708-BFA0-F4D778EED191}" type="presOf" srcId="{BED22FA9-4B92-4178-90FA-A2E171E1C53D}" destId="{7561946C-C1FF-466D-9BF7-B64B3BE1354D}" srcOrd="0" destOrd="0" presId="urn:microsoft.com/office/officeart/2005/8/layout/default"/>
    <dgm:cxn modelId="{87954D11-F053-4C4F-B617-B0B7DB71D5DA}" type="presOf" srcId="{03F5B035-E029-4C21-A44B-AE9D3C5B11C5}" destId="{E03611B0-D98A-4629-B736-E77BAF943381}" srcOrd="0" destOrd="0" presId="urn:microsoft.com/office/officeart/2005/8/layout/default"/>
    <dgm:cxn modelId="{BB287164-6A69-4B2B-9833-FC070813FB08}" srcId="{07C141FC-B5A6-4865-904F-0BE3F05C60A9}" destId="{3907C6D7-2C29-4214-910E-C9D35346A8B8}" srcOrd="1" destOrd="0" parTransId="{074C6C84-4EDF-48D9-9803-D44D9194E16F}" sibTransId="{9612C009-A9E4-465C-8188-2103EB505203}"/>
    <dgm:cxn modelId="{0BE7A66D-A2FF-45BD-8269-D5961E842359}" type="presOf" srcId="{07C141FC-B5A6-4865-904F-0BE3F05C60A9}" destId="{F04263E2-2635-45F3-8CEA-2EB6C4F9E40D}" srcOrd="0" destOrd="0" presId="urn:microsoft.com/office/officeart/2005/8/layout/default"/>
    <dgm:cxn modelId="{1F88CC7F-2783-4594-A114-2FEFF30D0FBB}" type="presOf" srcId="{83063B4D-43E0-49BA-BD10-45EDEC6E3390}" destId="{E88C5678-09CE-4F3B-A230-C4B7611C342E}" srcOrd="0" destOrd="0" presId="urn:microsoft.com/office/officeart/2005/8/layout/default"/>
    <dgm:cxn modelId="{A9BB769D-7253-4D22-9705-5DB47A6073B9}" type="presOf" srcId="{3907C6D7-2C29-4214-910E-C9D35346A8B8}" destId="{34443FD5-3731-4E64-8044-534E59AC6A50}" srcOrd="0" destOrd="0" presId="urn:microsoft.com/office/officeart/2005/8/layout/default"/>
    <dgm:cxn modelId="{709196D9-1E6E-4CCA-88A5-1635F483CEB0}" srcId="{07C141FC-B5A6-4865-904F-0BE3F05C60A9}" destId="{03F5B035-E029-4C21-A44B-AE9D3C5B11C5}" srcOrd="2" destOrd="0" parTransId="{504EB7FA-A56B-4E40-9AE1-EF0341C64335}" sibTransId="{39C9B7B5-7569-44D2-B4F7-C2541927E405}"/>
    <dgm:cxn modelId="{264F49F6-81BE-4F14-A2A0-8877647AA597}" srcId="{07C141FC-B5A6-4865-904F-0BE3F05C60A9}" destId="{BED22FA9-4B92-4178-90FA-A2E171E1C53D}" srcOrd="3" destOrd="0" parTransId="{0070692D-0E9C-4C7F-AF92-460459CEE445}" sibTransId="{7EBB3C4C-8E01-4424-A27D-D8E38A204D56}"/>
    <dgm:cxn modelId="{9A78208F-1730-4CDE-B63D-A758EBB89308}" type="presParOf" srcId="{F04263E2-2635-45F3-8CEA-2EB6C4F9E40D}" destId="{E88C5678-09CE-4F3B-A230-C4B7611C342E}" srcOrd="0" destOrd="0" presId="urn:microsoft.com/office/officeart/2005/8/layout/default"/>
    <dgm:cxn modelId="{1F4252C9-B6C0-4A3C-9E50-73A271B3C150}" type="presParOf" srcId="{F04263E2-2635-45F3-8CEA-2EB6C4F9E40D}" destId="{1E7DE3A8-A4F4-430D-848F-1710315F4A10}" srcOrd="1" destOrd="0" presId="urn:microsoft.com/office/officeart/2005/8/layout/default"/>
    <dgm:cxn modelId="{597FCA86-5EB1-4915-8895-399A2E434157}" type="presParOf" srcId="{F04263E2-2635-45F3-8CEA-2EB6C4F9E40D}" destId="{34443FD5-3731-4E64-8044-534E59AC6A50}" srcOrd="2" destOrd="0" presId="urn:microsoft.com/office/officeart/2005/8/layout/default"/>
    <dgm:cxn modelId="{05C53B7E-A5FA-478E-A5AD-1F0492791E4C}" type="presParOf" srcId="{F04263E2-2635-45F3-8CEA-2EB6C4F9E40D}" destId="{70C335F6-3D6A-4C2E-88E0-94B1E42EF4EA}" srcOrd="3" destOrd="0" presId="urn:microsoft.com/office/officeart/2005/8/layout/default"/>
    <dgm:cxn modelId="{EF3FF3C3-FEB9-4AB2-B4BD-278B1ECC6873}" type="presParOf" srcId="{F04263E2-2635-45F3-8CEA-2EB6C4F9E40D}" destId="{E03611B0-D98A-4629-B736-E77BAF943381}" srcOrd="4" destOrd="0" presId="urn:microsoft.com/office/officeart/2005/8/layout/default"/>
    <dgm:cxn modelId="{030BA76E-A6E7-4307-9EEE-74AC0456E321}" type="presParOf" srcId="{F04263E2-2635-45F3-8CEA-2EB6C4F9E40D}" destId="{CCF68F32-5AF0-4098-950F-923946C561AB}" srcOrd="5" destOrd="0" presId="urn:microsoft.com/office/officeart/2005/8/layout/default"/>
    <dgm:cxn modelId="{AEBC47A1-E034-409E-8843-D6D7C3ED8AC7}" type="presParOf" srcId="{F04263E2-2635-45F3-8CEA-2EB6C4F9E40D}" destId="{7561946C-C1FF-466D-9BF7-B64B3BE1354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C5678-09CE-4F3B-A230-C4B7611C342E}">
      <dsp:nvSpPr>
        <dsp:cNvPr id="0" name=""/>
        <dsp:cNvSpPr/>
      </dsp:nvSpPr>
      <dsp:spPr>
        <a:xfrm>
          <a:off x="492" y="411581"/>
          <a:ext cx="1922673" cy="11536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Connection with others</a:t>
          </a:r>
        </a:p>
      </dsp:txBody>
      <dsp:txXfrm>
        <a:off x="492" y="411581"/>
        <a:ext cx="1922673" cy="1153604"/>
      </dsp:txXfrm>
    </dsp:sp>
    <dsp:sp modelId="{34443FD5-3731-4E64-8044-534E59AC6A50}">
      <dsp:nvSpPr>
        <dsp:cNvPr id="0" name=""/>
        <dsp:cNvSpPr/>
      </dsp:nvSpPr>
      <dsp:spPr>
        <a:xfrm>
          <a:off x="2115433" y="411581"/>
          <a:ext cx="1922673" cy="115360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Enjoy Life</a:t>
          </a:r>
        </a:p>
      </dsp:txBody>
      <dsp:txXfrm>
        <a:off x="2115433" y="411581"/>
        <a:ext cx="1922673" cy="1153604"/>
      </dsp:txXfrm>
    </dsp:sp>
    <dsp:sp modelId="{E03611B0-D98A-4629-B736-E77BAF943381}">
      <dsp:nvSpPr>
        <dsp:cNvPr id="0" name=""/>
        <dsp:cNvSpPr/>
      </dsp:nvSpPr>
      <dsp:spPr>
        <a:xfrm>
          <a:off x="492" y="1757452"/>
          <a:ext cx="1922673" cy="115360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Function independently</a:t>
          </a:r>
        </a:p>
      </dsp:txBody>
      <dsp:txXfrm>
        <a:off x="492" y="1757452"/>
        <a:ext cx="1922673" cy="1153604"/>
      </dsp:txXfrm>
    </dsp:sp>
    <dsp:sp modelId="{7561946C-C1FF-466D-9BF7-B64B3BE1354D}">
      <dsp:nvSpPr>
        <dsp:cNvPr id="0" name=""/>
        <dsp:cNvSpPr/>
      </dsp:nvSpPr>
      <dsp:spPr>
        <a:xfrm>
          <a:off x="2115433" y="1757452"/>
          <a:ext cx="1922673" cy="115360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Managing health</a:t>
          </a:r>
        </a:p>
      </dsp:txBody>
      <dsp:txXfrm>
        <a:off x="2115433" y="1757452"/>
        <a:ext cx="1922673" cy="11536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6/7/2024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6/7/2024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a:t>
            </a:r>
            <a:r>
              <a:rPr lang="en-US" baseline="0" dirty="0"/>
              <a:t> </a:t>
            </a:r>
            <a:r>
              <a:rPr lang="en-US" dirty="0"/>
              <a:t>4/23/24</a:t>
            </a:r>
          </a:p>
          <a:p>
            <a:r>
              <a:rPr lang="en-US" dirty="0"/>
              <a:t>Target participants: ID providers, fellows, residents, students &amp; clinic staff</a:t>
            </a:r>
          </a:p>
          <a:p>
            <a:r>
              <a:rPr lang="en-US" dirty="0"/>
              <a:t>Director</a:t>
            </a:r>
            <a:r>
              <a:rPr lang="en-US" baseline="0" dirty="0"/>
              <a:t> reviewed &amp; approved: 4/29/24</a:t>
            </a:r>
          </a:p>
          <a:p>
            <a:r>
              <a:rPr lang="en-US" baseline="0" dirty="0"/>
              <a:t>Submitted to SCAETC CO: 5/10/24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HelveticaNeueLT Std Lt Cn"/>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a:p>
        </p:txBody>
      </p:sp>
    </p:spTree>
    <p:extLst>
      <p:ext uri="{BB962C8B-B14F-4D97-AF65-F5344CB8AC3E}">
        <p14:creationId xmlns:p14="http://schemas.microsoft.com/office/powerpoint/2010/main" val="277360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dvTT5843c571"/>
              </a:rPr>
              <a:t>Current guideline-based clinical decision making may overrule personal preferences, resulting in treatment that is not holistic. Given the various complex implications of multiple comorbidities, integrated treatment that follows what matters allows the older adults and family to weigh in on the potential benefits and harms of various treatments to find out what is right for them</a:t>
            </a:r>
          </a:p>
          <a:p>
            <a:pPr algn="l"/>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a:p>
        </p:txBody>
      </p:sp>
    </p:spTree>
    <p:extLst>
      <p:ext uri="{BB962C8B-B14F-4D97-AF65-F5344CB8AC3E}">
        <p14:creationId xmlns:p14="http://schemas.microsoft.com/office/powerpoint/2010/main" val="323811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SMART: </a:t>
            </a:r>
            <a:r>
              <a:rPr lang="en-US" sz="1200" b="0" i="0" u="none" strike="noStrike" baseline="0" dirty="0">
                <a:latin typeface="AdvTT5843c571"/>
              </a:rPr>
              <a:t>speci</a:t>
            </a:r>
            <a:r>
              <a:rPr lang="en-US" sz="1200" b="0" i="0" u="none" strike="noStrike" baseline="0" dirty="0">
                <a:latin typeface="AdvTT5843c571+fb"/>
              </a:rPr>
              <a:t>fi</a:t>
            </a:r>
            <a:r>
              <a:rPr lang="en-US" sz="1200" b="0" i="0" u="none" strike="noStrike" baseline="0" dirty="0">
                <a:latin typeface="AdvTT5843c571"/>
              </a:rPr>
              <a:t>c, measurable, actionable, realistic, and timely</a:t>
            </a:r>
          </a:p>
          <a:p>
            <a:pPr algn="l"/>
            <a:r>
              <a:rPr lang="en-US" sz="1200" b="0" i="0" u="none" strike="noStrike" baseline="0" dirty="0">
                <a:latin typeface="AdvTT5843c571"/>
              </a:rPr>
              <a:t>“I want to know what is important to you since it is important for me”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64193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a:p>
        </p:txBody>
      </p:sp>
    </p:spTree>
    <p:extLst>
      <p:ext uri="{BB962C8B-B14F-4D97-AF65-F5344CB8AC3E}">
        <p14:creationId xmlns:p14="http://schemas.microsoft.com/office/powerpoint/2010/main" val="68161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TUG-manual; TUG cognitive</a:t>
            </a:r>
            <a:endParaRPr lang="en-US" sz="1200" b="0" i="0" u="none" strike="noStrike" baseline="0" dirty="0">
              <a:solidFill>
                <a:srgbClr val="000000"/>
              </a:solidFill>
              <a:latin typeface="AdvTT5843c571"/>
            </a:endParaRPr>
          </a:p>
          <a:p>
            <a:r>
              <a:rPr lang="en-US" sz="1200" b="0" i="0" u="none" strike="noStrike" baseline="0" dirty="0">
                <a:solidFill>
                  <a:srgbClr val="000000"/>
                </a:solidFill>
                <a:latin typeface="AdvTT5843c571"/>
              </a:rPr>
              <a:t>TUG time performance correlates to a past history of falls, it is less effective at predicting future falls and thus should not be used in isolation to identify older adults who are at high risk of falls. The TUG may be limited in its ability to predict falls due to additional risk factors that the test fails to account for, such as female gender, poor vision, fear of falling, lower limb proprioception, lifestyle, intake of neuroleptics, and dementia</a:t>
            </a:r>
          </a:p>
          <a:p>
            <a:r>
              <a:rPr lang="en-US" sz="1200" b="0" i="0" u="none" strike="noStrike" baseline="0" dirty="0">
                <a:solidFill>
                  <a:srgbClr val="000000"/>
                </a:solidFill>
                <a:latin typeface="AdvTT5843c571"/>
              </a:rPr>
              <a:t>Other method of assessing Gait:</a:t>
            </a:r>
            <a:r>
              <a:rPr lang="en-US" sz="1200" b="0" i="0" u="none" strike="noStrike" baseline="0" dirty="0">
                <a:latin typeface="AdvTT5843c571"/>
              </a:rPr>
              <a:t> Johns Hopkins Highest Level of Mobility (JH-HLM), Tinetti Performance Oriented Mobility Assessment (POMA), </a:t>
            </a:r>
            <a:r>
              <a:rPr lang="en-US" sz="1200" dirty="0">
                <a:latin typeface="AdvTT5843c571"/>
              </a:rPr>
              <a:t>and/or </a:t>
            </a:r>
            <a:r>
              <a:rPr lang="en-US" sz="1200" b="0" i="0" u="none" strike="noStrike" baseline="0" dirty="0">
                <a:latin typeface="AdvTT5843c571"/>
              </a:rPr>
              <a:t>referral to physical therapy (PT)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a:p>
        </p:txBody>
      </p:sp>
    </p:spTree>
    <p:extLst>
      <p:ext uri="{BB962C8B-B14F-4D97-AF65-F5344CB8AC3E}">
        <p14:creationId xmlns:p14="http://schemas.microsoft.com/office/powerpoint/2010/main" val="142814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highlight>
                  <a:srgbClr val="FFFFFF"/>
                </a:highlight>
              </a:rPr>
              <a:t>Assessing function: </a:t>
            </a:r>
            <a:r>
              <a:rPr lang="en-US" sz="1200" b="0" i="0" u="none" strike="noStrike" baseline="0" dirty="0">
                <a:solidFill>
                  <a:srgbClr val="000000"/>
                </a:solidFill>
              </a:rPr>
              <a:t>Linkage to resources on home health, nursing homes, day programs, and wellness centers can be initiated from the outcome of these assessments. </a:t>
            </a:r>
            <a:endParaRPr lang="en-US" sz="1200" b="0" i="0" dirty="0">
              <a:solidFill>
                <a:srgbClr val="000000"/>
              </a:solidFill>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a:p>
        </p:txBody>
      </p:sp>
    </p:spTree>
    <p:extLst>
      <p:ext uri="{BB962C8B-B14F-4D97-AF65-F5344CB8AC3E}">
        <p14:creationId xmlns:p14="http://schemas.microsoft.com/office/powerpoint/2010/main" val="2291755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https://www.cdc.gov/steadi/pdf/check_for_safety_brochure-a.pdf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Safety checklist produced by the CDC can help find and fix hazards in the home to </a:t>
            </a:r>
            <a:r>
              <a:rPr lang="en-US" sz="1200" b="0" i="0" u="none" strike="noStrike" baseline="0" dirty="0"/>
              <a:t>ensure safe home environment for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a:p>
        </p:txBody>
      </p:sp>
    </p:spTree>
    <p:extLst>
      <p:ext uri="{BB962C8B-B14F-4D97-AF65-F5344CB8AC3E}">
        <p14:creationId xmlns:p14="http://schemas.microsoft.com/office/powerpoint/2010/main" val="407699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SLUMS and MoCA are more effective screening tool among diverse population</a:t>
            </a:r>
          </a:p>
          <a:p>
            <a:pPr algn="l"/>
            <a:r>
              <a:rPr lang="en-US" sz="1200" b="0" i="0" u="none" strike="noStrike" baseline="0" dirty="0">
                <a:latin typeface="AdvTT5843c571"/>
              </a:rPr>
              <a:t>There is a fee associated with </a:t>
            </a:r>
            <a:r>
              <a:rPr lang="en-US" sz="1200" b="0" i="0" u="none" strike="noStrike" baseline="0" dirty="0" err="1">
                <a:latin typeface="AdvTT5843c571"/>
              </a:rPr>
              <a:t>theMMSE</a:t>
            </a:r>
            <a:r>
              <a:rPr lang="en-US" sz="1200" b="0" i="0" u="none" strike="noStrike" baseline="0" dirty="0">
                <a:latin typeface="AdvTT5843c571"/>
              </a:rPr>
              <a:t> and MoCA, whereas the Mini-Cog and SLUMS test are freely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dvTT5843c571"/>
              </a:rPr>
              <a:t>The PHQ-9 and PHQ-2 have lower speci</a:t>
            </a:r>
            <a:r>
              <a:rPr lang="en-US" sz="1200" b="0" i="0" u="none" strike="noStrike" baseline="0" dirty="0">
                <a:solidFill>
                  <a:srgbClr val="000000"/>
                </a:solidFill>
                <a:latin typeface="AdvTT5843c571+fb"/>
              </a:rPr>
              <a:t>fi</a:t>
            </a:r>
            <a:r>
              <a:rPr lang="en-US" sz="1200" b="0" i="0" u="none" strike="noStrike" baseline="0" dirty="0">
                <a:solidFill>
                  <a:srgbClr val="000000"/>
                </a:solidFill>
                <a:latin typeface="AdvTT5843c571"/>
              </a:rPr>
              <a:t>cities in older adults with cognitive impairment. GDS and GDS-15 have proven to be effective in assessing depression and are appropriate for culturally diverse populations and older adults with different levels of education</a:t>
            </a:r>
            <a:endParaRPr lang="en-US" dirty="0"/>
          </a:p>
          <a:p>
            <a:endParaRPr lang="en-US" dirty="0"/>
          </a:p>
          <a:p>
            <a:r>
              <a:rPr lang="en-US" dirty="0"/>
              <a:t>The Mini-Cog is a three-minute test consisting of two components: a three-item recall test and a </a:t>
            </a:r>
            <a:r>
              <a:rPr lang="en-US" dirty="0" err="1"/>
              <a:t>clockDrawing</a:t>
            </a:r>
            <a:endParaRPr lang="en-US" dirty="0"/>
          </a:p>
          <a:p>
            <a:r>
              <a:rPr lang="en-US" dirty="0"/>
              <a:t>The SLUMS is an 11-item, 7-minute exam consisting of animal naming, clock drawing, figure differentiation, numeric calculation, and assessment of recall ability (Morley &amp; </a:t>
            </a:r>
            <a:r>
              <a:rPr lang="en-US" dirty="0" err="1"/>
              <a:t>Tumosa</a:t>
            </a:r>
            <a:r>
              <a:rPr lang="en-US" dirty="0"/>
              <a:t>, 2002). </a:t>
            </a:r>
          </a:p>
          <a:p>
            <a:r>
              <a:rPr lang="en-US" dirty="0"/>
              <a:t>The MoCA is a 30- question, 10- to 15-minute test that measures visuospatial and executive functions, as well as various cognitive domains, such as naming, memory, attention, language, abstraction, delayed recall, and orientation. </a:t>
            </a:r>
          </a:p>
          <a:p>
            <a:r>
              <a:rPr lang="en-US" dirty="0"/>
              <a:t>The Mini-Mental Status Exam (MMSE) tests seven domains—orientation, registration, attention, calculation, recall, language, and visual construction—through a 30-item questionnaire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a:p>
        </p:txBody>
      </p:sp>
    </p:spTree>
    <p:extLst>
      <p:ext uri="{BB962C8B-B14F-4D97-AF65-F5344CB8AC3E}">
        <p14:creationId xmlns:p14="http://schemas.microsoft.com/office/powerpoint/2010/main" val="169506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SLUMS and MoCA are more effective screening tool among diverse population</a:t>
            </a:r>
          </a:p>
          <a:p>
            <a:pPr algn="l"/>
            <a:r>
              <a:rPr lang="en-US" sz="1200" b="0" i="0" u="none" strike="noStrike" baseline="0" dirty="0">
                <a:latin typeface="AdvTT5843c571"/>
              </a:rPr>
              <a:t>There is a fee associated with </a:t>
            </a:r>
            <a:r>
              <a:rPr lang="en-US" sz="1200" b="0" i="0" u="none" strike="noStrike" baseline="0" dirty="0" err="1">
                <a:latin typeface="AdvTT5843c571"/>
              </a:rPr>
              <a:t>theMMSE</a:t>
            </a:r>
            <a:r>
              <a:rPr lang="en-US" sz="1200" b="0" i="0" u="none" strike="noStrike" baseline="0" dirty="0">
                <a:latin typeface="AdvTT5843c571"/>
              </a:rPr>
              <a:t> and MoCA, whereas the Mini-Cog and SLUMS test are freely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dvTT5843c571"/>
              </a:rPr>
              <a:t>The PHQ-9 and PHQ-2 have lower speci</a:t>
            </a:r>
            <a:r>
              <a:rPr lang="en-US" sz="1200" b="0" i="0" u="none" strike="noStrike" baseline="0" dirty="0">
                <a:solidFill>
                  <a:srgbClr val="000000"/>
                </a:solidFill>
                <a:latin typeface="AdvTT5843c571+fb"/>
              </a:rPr>
              <a:t>fi</a:t>
            </a:r>
            <a:r>
              <a:rPr lang="en-US" sz="1200" b="0" i="0" u="none" strike="noStrike" baseline="0" dirty="0">
                <a:solidFill>
                  <a:srgbClr val="000000"/>
                </a:solidFill>
                <a:latin typeface="AdvTT5843c571"/>
              </a:rPr>
              <a:t>cities in older adults with cognitive impairment. GDS and GDS-15 have proven to be effective in assessing depression and are appropriate for culturally diverse populations and older adults with different levels of education</a:t>
            </a:r>
            <a:endParaRPr lang="en-US" dirty="0"/>
          </a:p>
          <a:p>
            <a:endParaRPr lang="en-US" dirty="0"/>
          </a:p>
          <a:p>
            <a:r>
              <a:rPr lang="en-US" dirty="0"/>
              <a:t>The Mini-Cog is a three-minute test consisting of two components: a three-item recall test and a </a:t>
            </a:r>
            <a:r>
              <a:rPr lang="en-US" dirty="0" err="1"/>
              <a:t>clockDrawing</a:t>
            </a:r>
            <a:endParaRPr lang="en-US" dirty="0"/>
          </a:p>
          <a:p>
            <a:r>
              <a:rPr lang="en-US" dirty="0"/>
              <a:t>The SLUMS is an 11-item, 7-minute exam consisting of animal naming, clock drawing, figure differentiation, numeric calculation, and assessment of recall ability (Morley &amp; </a:t>
            </a:r>
            <a:r>
              <a:rPr lang="en-US" dirty="0" err="1"/>
              <a:t>Tumosa</a:t>
            </a:r>
            <a:r>
              <a:rPr lang="en-US" dirty="0"/>
              <a:t>, 2002). </a:t>
            </a:r>
          </a:p>
          <a:p>
            <a:r>
              <a:rPr lang="en-US" dirty="0"/>
              <a:t>The MoCA is a 30- question, 10- to 15-minute test that measures visuospatial and executive functions, as well as various cognitive domains, such as naming, memory, attention, language, abstraction, delayed recall, and orientation. </a:t>
            </a:r>
          </a:p>
          <a:p>
            <a:r>
              <a:rPr lang="en-US" dirty="0"/>
              <a:t>The Mini-Mental Status Exam (MMSE) tests seven domains—orientation, registration, attention, calculation, recall, language, and visual construction—through a 30-item questionnaire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a:p>
        </p:txBody>
      </p:sp>
    </p:spTree>
    <p:extLst>
      <p:ext uri="{BB962C8B-B14F-4D97-AF65-F5344CB8AC3E}">
        <p14:creationId xmlns:p14="http://schemas.microsoft.com/office/powerpoint/2010/main" val="87275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rPr>
              <a:t>In a recent study, prevalence estimates for HAND diagnoses were 33 percent for asymptomatic neurocognitive impairment (ANI), percent for mild neurocognitive disorder (MND), and 2 percent for HIV-associated dementia (HAD).</a:t>
            </a:r>
          </a:p>
          <a:p>
            <a:r>
              <a:rPr lang="en-US" sz="1200" b="0" i="0" u="none" strike="noStrike" baseline="0" dirty="0">
                <a:solidFill>
                  <a:srgbClr val="000000"/>
                </a:solidFill>
              </a:rPr>
              <a:t>Although the incidence of HAD has been decreasing in recent years, the overall prevalence of all HAND diagnoses has remained high or has increased over the same period, despite widespread use of ART.</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a:p>
        </p:txBody>
      </p:sp>
    </p:spTree>
    <p:extLst>
      <p:ext uri="{BB962C8B-B14F-4D97-AF65-F5344CB8AC3E}">
        <p14:creationId xmlns:p14="http://schemas.microsoft.com/office/powerpoint/2010/main" val="195999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add presenter disclosures here if any exist.</a:t>
            </a:r>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t>Other screening tools:</a:t>
            </a:r>
          </a:p>
          <a:p>
            <a:pPr algn="l"/>
            <a:r>
              <a:rPr lang="en-US" sz="1200" b="0" i="0" u="none" strike="noStrike" baseline="0" dirty="0"/>
              <a:t>3-Minute Diagnostic Assessment for Delirium using the CAM algorithm (3D-CAM), </a:t>
            </a:r>
          </a:p>
          <a:p>
            <a:pPr algn="l"/>
            <a:r>
              <a:rPr lang="en-US" sz="1200" b="0" i="0" u="none" strike="noStrike" baseline="0" dirty="0"/>
              <a:t>CAM for the Intensive Care Unit (CAM-ICU)</a:t>
            </a:r>
          </a:p>
          <a:p>
            <a:pPr algn="l"/>
            <a:r>
              <a:rPr lang="en-US" sz="1200" b="0" i="0" u="none" strike="noStrike" baseline="0" dirty="0"/>
              <a:t>Brief CAM (</a:t>
            </a:r>
            <a:r>
              <a:rPr lang="en-US" sz="1200" b="0" i="0" u="none" strike="noStrike" baseline="0" dirty="0" err="1"/>
              <a:t>bCAM</a:t>
            </a:r>
            <a:r>
              <a:rPr lang="en-US" sz="1200" b="0" i="0" u="none" strike="noStrike" baseline="0" dirty="0"/>
              <a:t>)</a:t>
            </a:r>
          </a:p>
          <a:p>
            <a:pPr algn="l"/>
            <a:r>
              <a:rPr lang="en-US" sz="1200" b="0" i="0" u="none" strike="noStrike" baseline="0" dirty="0" err="1"/>
              <a:t>Ultrabrief</a:t>
            </a:r>
            <a:r>
              <a:rPr lang="en-US" sz="1200" dirty="0"/>
              <a:t> </a:t>
            </a:r>
            <a:r>
              <a:rPr lang="en-US" sz="1200" b="0" i="0" u="none" strike="noStrike" baseline="0" dirty="0"/>
              <a:t>Two-Item Bedside Test for Delirium (UB-2)</a:t>
            </a:r>
          </a:p>
          <a:p>
            <a:pPr algn="l"/>
            <a:r>
              <a:rPr lang="en-US" sz="1200" b="0" i="0" u="none" strike="noStrike" baseline="0" dirty="0"/>
              <a:t>Nursing Delirium Symptom Checklist (</a:t>
            </a:r>
            <a:r>
              <a:rPr lang="en-US" sz="1200" b="0" i="0" u="none" strike="noStrike" baseline="0" dirty="0" err="1"/>
              <a:t>NuDESC</a:t>
            </a:r>
            <a:r>
              <a:rPr lang="en-US" sz="1200" b="0" i="0" u="none" strike="noStrike"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a:p>
        </p:txBody>
      </p:sp>
    </p:spTree>
    <p:extLst>
      <p:ext uri="{BB962C8B-B14F-4D97-AF65-F5344CB8AC3E}">
        <p14:creationId xmlns:p14="http://schemas.microsoft.com/office/powerpoint/2010/main" val="2513402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b="0" i="0" u="none" strike="noStrike" baseline="0" dirty="0">
                <a:latin typeface="AdvOT569473da"/>
              </a:rPr>
              <a:t>(1) reduce older adults' exposure to potentially inappropriate medications (PIMs) by improving medication selection; (2) educate clinicians and patients; and (3) serve as a tool for evaluating the quality of care, cost, and patterns of drug use in older adults. </a:t>
            </a:r>
          </a:p>
          <a:p>
            <a:pPr marL="228600" indent="-228600" algn="l">
              <a:buAutoNum type="arabicParenBoth"/>
            </a:pPr>
            <a:endParaRPr lang="en-US" sz="1800" b="0" i="0" u="none" strike="noStrike" baseline="0" dirty="0">
              <a:latin typeface="AdvOT569473da"/>
            </a:endParaRPr>
          </a:p>
          <a:p>
            <a:pPr marL="0" indent="0" algn="l">
              <a:buNone/>
            </a:pPr>
            <a:r>
              <a:rPr lang="en-US" b="0" i="0" dirty="0">
                <a:solidFill>
                  <a:srgbClr val="474747"/>
                </a:solidFill>
                <a:effectLst/>
                <a:highlight>
                  <a:srgbClr val="FFFFFF"/>
                </a:highlight>
                <a:latin typeface="Google Sans"/>
              </a:rPr>
              <a:t>The Screening Tool of Older Person's Prescriptions (STOPP)/Screening Tool to Alert doctors to Right Treatment (START) criteria, is used in Europe to detect potentially inappropriate medications and treatment omissions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a:p>
        </p:txBody>
      </p:sp>
    </p:spTree>
    <p:extLst>
      <p:ext uri="{BB962C8B-B14F-4D97-AF65-F5344CB8AC3E}">
        <p14:creationId xmlns:p14="http://schemas.microsoft.com/office/powerpoint/2010/main" val="1550559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evidence base indication to use to medication with current dosing and frequency in this patient age group and disability level. And Benefit outweigh the adverse event</a:t>
            </a:r>
          </a:p>
        </p:txBody>
      </p:sp>
      <p:sp>
        <p:nvSpPr>
          <p:cNvPr id="4" name="Slide Number Placeholder 3"/>
          <p:cNvSpPr>
            <a:spLocks noGrp="1"/>
          </p:cNvSpPr>
          <p:nvPr>
            <p:ph type="sldNum" sz="quarter" idx="5"/>
          </p:nvPr>
        </p:nvSpPr>
        <p:spPr/>
        <p:txBody>
          <a:bodyPr/>
          <a:lstStyle/>
          <a:p>
            <a:fld id="{EC112EAA-B504-4DE4-86AF-9234CC185AA8}" type="slidenum">
              <a:rPr lang="en-US" smtClean="0"/>
              <a:t>35</a:t>
            </a:fld>
            <a:endParaRPr lang="en-US" dirty="0"/>
          </a:p>
        </p:txBody>
      </p:sp>
    </p:spTree>
    <p:extLst>
      <p:ext uri="{BB962C8B-B14F-4D97-AF65-F5344CB8AC3E}">
        <p14:creationId xmlns:p14="http://schemas.microsoft.com/office/powerpoint/2010/main" val="341646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37</a:t>
            </a:fld>
            <a:endParaRPr lang="en-US"/>
          </a:p>
        </p:txBody>
      </p:sp>
    </p:spTree>
    <p:extLst>
      <p:ext uri="{BB962C8B-B14F-4D97-AF65-F5344CB8AC3E}">
        <p14:creationId xmlns:p14="http://schemas.microsoft.com/office/powerpoint/2010/main" val="3499501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38</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You may also add your own organization-specific resource slide in addition to the SCAETC Resources slide.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39</a:t>
            </a:fld>
            <a:endParaRPr lang="en-US"/>
          </a:p>
        </p:txBody>
      </p:sp>
    </p:spTree>
    <p:extLst>
      <p:ext uri="{BB962C8B-B14F-4D97-AF65-F5344CB8AC3E}">
        <p14:creationId xmlns:p14="http://schemas.microsoft.com/office/powerpoint/2010/main" val="927830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1"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324535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https://www.ihi.org/initiatives/age-friendly-health-systems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dvTT5843c571"/>
              </a:rPr>
              <a:t>This Improves health outcomes for older adults, reduces waste from low-quality services, and increases the utilization of cost effective services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a:p>
        </p:txBody>
      </p:sp>
    </p:spTree>
    <p:extLst>
      <p:ext uri="{BB962C8B-B14F-4D97-AF65-F5344CB8AC3E}">
        <p14:creationId xmlns:p14="http://schemas.microsoft.com/office/powerpoint/2010/main" val="119050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B7886"/>
                </a:solidFill>
                <a:effectLst/>
                <a:latin typeface="Roboto-Regular"/>
              </a:rPr>
              <a:t>Becoming an Age-Friendly Health System means providing a set of four evidence-based elements of high-quality care, known as the “4Ms,” : What Matters, Mobility, mentation and medication</a:t>
            </a:r>
          </a:p>
          <a:p>
            <a:endParaRPr lang="en-US" b="0" i="0" dirty="0">
              <a:solidFill>
                <a:srgbClr val="6B7886"/>
              </a:solidFill>
              <a:effectLst/>
              <a:latin typeface="Roboto-Regular"/>
            </a:endParaRPr>
          </a:p>
          <a:p>
            <a:pPr algn="l"/>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a:p>
        </p:txBody>
      </p:sp>
    </p:spTree>
    <p:extLst>
      <p:ext uri="{BB962C8B-B14F-4D97-AF65-F5344CB8AC3E}">
        <p14:creationId xmlns:p14="http://schemas.microsoft.com/office/powerpoint/2010/main" val="377702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HelveticaNeueLT Std Lt Cn"/>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304626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HelveticaNeueLT Std Lt Cn"/>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a:p>
        </p:txBody>
      </p:sp>
    </p:spTree>
    <p:extLst>
      <p:ext uri="{BB962C8B-B14F-4D97-AF65-F5344CB8AC3E}">
        <p14:creationId xmlns:p14="http://schemas.microsoft.com/office/powerpoint/2010/main" val="226924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3826163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3" y="205979"/>
            <a:ext cx="8315569" cy="621335"/>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457213" y="935810"/>
            <a:ext cx="8315569" cy="3650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46189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13" y="765103"/>
            <a:ext cx="8315569" cy="3785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24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iv-druginteractions.org/"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hivguidelines.org/guideline/hiv-art-drug-interactions/?mycollection=hiv-treatmen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yanwhite.hrsa.gov/sites/default/files/ryanwhite/grants/aging-guide-new-element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hi.org/initiatives/age-friendly-health-systems/resources-and-new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hivguidelines.org/guideline/hiv-ag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3" y="117325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1220090" y="3292552"/>
            <a:ext cx="6553104" cy="1200329"/>
          </a:xfrm>
          <a:prstGeom prst="rect">
            <a:avLst/>
          </a:prstGeom>
        </p:spPr>
        <p:txBody>
          <a:bodyPr wrap="square">
            <a:spAutoFit/>
          </a:bodyPr>
          <a:lstStyle/>
          <a:p>
            <a:pPr algn="ctr" defTabSz="914150" fontAlgn="base">
              <a:spcBef>
                <a:spcPct val="20000"/>
              </a:spcBef>
              <a:spcAft>
                <a:spcPct val="0"/>
              </a:spcAft>
            </a:pPr>
            <a:r>
              <a:rPr lang="en-US" sz="2400" dirty="0">
                <a:latin typeface="Calibri"/>
                <a:ea typeface="ＭＳ Ｐゴシック" charset="0"/>
              </a:rPr>
              <a:t>Chien-Wai Chiu MD</a:t>
            </a:r>
          </a:p>
          <a:p>
            <a:pPr algn="ctr" defTabSz="914150" fontAlgn="base">
              <a:spcBef>
                <a:spcPct val="20000"/>
              </a:spcBef>
              <a:spcAft>
                <a:spcPct val="0"/>
              </a:spcAft>
            </a:pPr>
            <a:r>
              <a:rPr lang="en-US" sz="2000" dirty="0">
                <a:latin typeface="Calibri"/>
                <a:ea typeface="ＭＳ Ｐゴシック" charset="0"/>
              </a:rPr>
              <a:t>Geriatric Fellow PGY4</a:t>
            </a:r>
          </a:p>
          <a:p>
            <a:pPr algn="ctr" defTabSz="914150" fontAlgn="base">
              <a:spcBef>
                <a:spcPct val="20000"/>
              </a:spcBef>
              <a:spcAft>
                <a:spcPct val="0"/>
              </a:spcAft>
            </a:pPr>
            <a:r>
              <a:rPr lang="en-US" sz="2000" dirty="0">
                <a:latin typeface="Calibri"/>
                <a:ea typeface="ＭＳ Ｐゴシック" charset="0"/>
              </a:rPr>
              <a:t>Baylor College of Medicine </a:t>
            </a:r>
          </a:p>
        </p:txBody>
      </p:sp>
      <p:sp>
        <p:nvSpPr>
          <p:cNvPr id="2" name="Title 1"/>
          <p:cNvSpPr>
            <a:spLocks noGrp="1"/>
          </p:cNvSpPr>
          <p:nvPr>
            <p:ph type="ctrTitle"/>
          </p:nvPr>
        </p:nvSpPr>
        <p:spPr>
          <a:xfrm>
            <a:off x="225989" y="1404748"/>
            <a:ext cx="8580119" cy="987974"/>
          </a:xfrm>
        </p:spPr>
        <p:txBody>
          <a:bodyPr/>
          <a:lstStyle/>
          <a:p>
            <a:pPr algn="ctr"/>
            <a:r>
              <a:rPr lang="en-US" sz="2400" dirty="0"/>
              <a:t>Optimizing Health and Well-being: </a:t>
            </a:r>
            <a:br>
              <a:rPr lang="en-US" sz="2400" dirty="0"/>
            </a:br>
            <a:r>
              <a:rPr lang="en-US" sz="3600" dirty="0"/>
              <a:t>Applying the 4Ms Model to Enhance</a:t>
            </a:r>
            <a:br>
              <a:rPr lang="en-US" sz="3600" dirty="0"/>
            </a:br>
            <a:r>
              <a:rPr lang="en-US" sz="3600" dirty="0"/>
              <a:t>Aging with HIV Care</a:t>
            </a:r>
            <a:endParaRPr lang="en-US" sz="2400" dirty="0"/>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14B56-2513-D156-B596-30C32244E10D}"/>
              </a:ext>
            </a:extLst>
          </p:cNvPr>
          <p:cNvSpPr>
            <a:spLocks noGrp="1"/>
          </p:cNvSpPr>
          <p:nvPr>
            <p:ph type="title"/>
          </p:nvPr>
        </p:nvSpPr>
        <p:spPr>
          <a:xfrm>
            <a:off x="742156" y="1483861"/>
            <a:ext cx="7659687" cy="876300"/>
          </a:xfrm>
        </p:spPr>
        <p:txBody>
          <a:bodyPr/>
          <a:lstStyle/>
          <a:p>
            <a:pPr algn="ctr"/>
            <a:r>
              <a:rPr lang="en-US" sz="3200" dirty="0"/>
              <a:t>Assess the patient aging with HIV</a:t>
            </a:r>
          </a:p>
        </p:txBody>
      </p:sp>
      <p:sp>
        <p:nvSpPr>
          <p:cNvPr id="4" name="Slide Number Placeholder 3">
            <a:extLst>
              <a:ext uri="{FF2B5EF4-FFF2-40B4-BE49-F238E27FC236}">
                <a16:creationId xmlns:a16="http://schemas.microsoft.com/office/drawing/2014/main" id="{53AE9D9B-2266-BD5C-1263-380E1F219EBF}"/>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315867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806820-E9CC-B53C-E27A-BE99C8013E95}"/>
              </a:ext>
            </a:extLst>
          </p:cNvPr>
          <p:cNvSpPr>
            <a:spLocks noGrp="1"/>
          </p:cNvSpPr>
          <p:nvPr>
            <p:ph type="title"/>
          </p:nvPr>
        </p:nvSpPr>
        <p:spPr/>
        <p:txBody>
          <a:bodyPr/>
          <a:lstStyle/>
          <a:p>
            <a:pPr algn="ctr"/>
            <a:r>
              <a:rPr lang="en-US" sz="2800" dirty="0"/>
              <a:t>Patients Aging with HIV</a:t>
            </a:r>
          </a:p>
        </p:txBody>
      </p:sp>
      <p:sp>
        <p:nvSpPr>
          <p:cNvPr id="8" name="Content Placeholder 7">
            <a:extLst>
              <a:ext uri="{FF2B5EF4-FFF2-40B4-BE49-F238E27FC236}">
                <a16:creationId xmlns:a16="http://schemas.microsoft.com/office/drawing/2014/main" id="{C732479C-D314-CAAF-BDD7-4188E883E21F}"/>
              </a:ext>
            </a:extLst>
          </p:cNvPr>
          <p:cNvSpPr>
            <a:spLocks noGrp="1"/>
          </p:cNvSpPr>
          <p:nvPr>
            <p:ph idx="1"/>
          </p:nvPr>
        </p:nvSpPr>
        <p:spPr>
          <a:xfrm>
            <a:off x="331089" y="953011"/>
            <a:ext cx="8315569" cy="3650703"/>
          </a:xfrm>
        </p:spPr>
        <p:txBody>
          <a:bodyPr>
            <a:normAutofit fontScale="85000" lnSpcReduction="10000"/>
          </a:bodyPr>
          <a:lstStyle/>
          <a:p>
            <a:r>
              <a:rPr lang="en-US" dirty="0"/>
              <a:t>Patients with HIV (PWH) age 10 years faster than those without HIV</a:t>
            </a:r>
          </a:p>
          <a:p>
            <a:r>
              <a:rPr lang="en-US" sz="2400" b="0" i="0" u="none" strike="noStrike" baseline="0" dirty="0">
                <a:solidFill>
                  <a:srgbClr val="000000"/>
                </a:solidFill>
              </a:rPr>
              <a:t>Premature aging of the immune system: Chronic viral infections, such as HIV infection, often cause immune activation and inflammation and are linked to premature age-associated conditions, including cardiovascular disease, frailty, and bone loss, even in patients using ART.</a:t>
            </a:r>
          </a:p>
          <a:p>
            <a:r>
              <a:rPr lang="en-US" sz="2400" dirty="0"/>
              <a:t>Older adults with HIV have an increased risk of dementia, diabetes, frailty, depression, osteoporosis, and some cancers, compared to those without HIV. </a:t>
            </a:r>
          </a:p>
          <a:p>
            <a:r>
              <a:rPr lang="en-US" sz="2400" dirty="0"/>
              <a:t>Comorbidities commonly associated with aging (e.g., diabetes) have been found to increase the risk of opportunistic infections (e.g., HIV-related concerns) in older adults with HIV</a:t>
            </a:r>
            <a:endParaRPr lang="en-US" sz="2400" b="0" i="0" u="none" strike="noStrike" baseline="0" dirty="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9389D47F-336B-F7B6-D862-73F76A0C4640}"/>
              </a:ext>
            </a:extLst>
          </p:cNvPr>
          <p:cNvSpPr>
            <a:spLocks noGrp="1"/>
          </p:cNvSpPr>
          <p:nvPr>
            <p:ph type="sldNum" sz="quarter" idx="12"/>
          </p:nvPr>
        </p:nvSpPr>
        <p:spPr/>
        <p:txBody>
          <a:bodyPr/>
          <a:lstStyle/>
          <a:p>
            <a:fld id="{3D987DAA-A896-1841-BC8A-D645CCE33E3D}"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val="43630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B3423-CC45-D2B1-4402-B71590617500}"/>
              </a:ext>
            </a:extLst>
          </p:cNvPr>
          <p:cNvSpPr>
            <a:spLocks noGrp="1"/>
          </p:cNvSpPr>
          <p:nvPr>
            <p:ph type="title"/>
          </p:nvPr>
        </p:nvSpPr>
        <p:spPr/>
        <p:txBody>
          <a:bodyPr/>
          <a:lstStyle/>
          <a:p>
            <a:pPr algn="ctr"/>
            <a:r>
              <a:rPr lang="en-US" sz="2800" dirty="0"/>
              <a:t>Challenges faced by Patient Aging with HIV</a:t>
            </a:r>
          </a:p>
        </p:txBody>
      </p:sp>
      <p:sp>
        <p:nvSpPr>
          <p:cNvPr id="6" name="Content Placeholder 5">
            <a:extLst>
              <a:ext uri="{FF2B5EF4-FFF2-40B4-BE49-F238E27FC236}">
                <a16:creationId xmlns:a16="http://schemas.microsoft.com/office/drawing/2014/main" id="{531AFA2C-A934-EF15-8C0A-AEE1F0216DC6}"/>
              </a:ext>
            </a:extLst>
          </p:cNvPr>
          <p:cNvSpPr>
            <a:spLocks noGrp="1"/>
          </p:cNvSpPr>
          <p:nvPr>
            <p:ph idx="1"/>
          </p:nvPr>
        </p:nvSpPr>
        <p:spPr>
          <a:xfrm>
            <a:off x="347570" y="1073581"/>
            <a:ext cx="8315569" cy="4069919"/>
          </a:xfrm>
        </p:spPr>
        <p:txBody>
          <a:bodyPr>
            <a:noAutofit/>
          </a:bodyPr>
          <a:lstStyle/>
          <a:p>
            <a:r>
              <a:rPr lang="en-US" sz="2000" b="0" i="0" u="none" strike="noStrike" baseline="0" dirty="0">
                <a:solidFill>
                  <a:srgbClr val="000000"/>
                </a:solidFill>
              </a:rPr>
              <a:t>Functional impairment</a:t>
            </a:r>
          </a:p>
          <a:p>
            <a:r>
              <a:rPr lang="en-US" sz="2000" b="0" i="0" u="none" strike="noStrike" baseline="0" dirty="0">
                <a:solidFill>
                  <a:srgbClr val="000000"/>
                </a:solidFill>
              </a:rPr>
              <a:t>Falls: important to monitor and address because of the increased risk of osteoporosis and fractures among people with HIV. </a:t>
            </a:r>
          </a:p>
          <a:p>
            <a:r>
              <a:rPr lang="en-US" sz="2000" b="0" i="0" u="none" strike="noStrike" baseline="0" dirty="0">
                <a:solidFill>
                  <a:srgbClr val="000000"/>
                </a:solidFill>
              </a:rPr>
              <a:t>Cognitive impairment, which may have multiple etiologies </a:t>
            </a:r>
            <a:endParaRPr lang="en-US" sz="2000" dirty="0">
              <a:solidFill>
                <a:srgbClr val="000000"/>
              </a:solidFill>
            </a:endParaRPr>
          </a:p>
          <a:p>
            <a:pPr lvl="1"/>
            <a:r>
              <a:rPr lang="en-US" sz="2000" dirty="0">
                <a:solidFill>
                  <a:srgbClr val="000000"/>
                </a:solidFill>
              </a:rPr>
              <a:t>HIV-associated neurocognitive disorder (HAND) affects 20 to 50 percent of PWH</a:t>
            </a:r>
          </a:p>
          <a:p>
            <a:pPr lvl="1"/>
            <a:r>
              <a:rPr lang="en-US" sz="2000" dirty="0">
                <a:solidFill>
                  <a:srgbClr val="000000"/>
                </a:solidFill>
              </a:rPr>
              <a:t>Other associated causes: </a:t>
            </a:r>
            <a:r>
              <a:rPr lang="en-US" sz="2000" b="0" i="0" u="none" strike="noStrike" baseline="0" dirty="0">
                <a:solidFill>
                  <a:srgbClr val="000000"/>
                </a:solidFill>
              </a:rPr>
              <a:t>Cardiovascular risk factors, the presence of hepatitis C virus, substance use (alcohol and methamphetamine), female gender, and depression</a:t>
            </a:r>
          </a:p>
          <a:p>
            <a:pPr marL="114300" indent="0">
              <a:buNone/>
            </a:pPr>
            <a:endParaRPr lang="en-US" sz="1700" b="0" i="0" u="none" strike="noStrike" baseline="0" dirty="0">
              <a:solidFill>
                <a:srgbClr val="000000"/>
              </a:solidFill>
            </a:endParaRPr>
          </a:p>
          <a:p>
            <a:endParaRPr lang="en-US" sz="1700" b="0" i="0" u="none" strike="noStrike" baseline="0" dirty="0">
              <a:solidFill>
                <a:srgbClr val="000000"/>
              </a:solidFill>
            </a:endParaRPr>
          </a:p>
          <a:p>
            <a:endParaRPr lang="en-US" sz="1700" b="0" i="0" u="none" strike="noStrike" baseline="0" dirty="0">
              <a:solidFill>
                <a:srgbClr val="000000"/>
              </a:solidFill>
            </a:endParaRPr>
          </a:p>
        </p:txBody>
      </p:sp>
      <p:sp>
        <p:nvSpPr>
          <p:cNvPr id="4" name="Slide Number Placeholder 3">
            <a:extLst>
              <a:ext uri="{FF2B5EF4-FFF2-40B4-BE49-F238E27FC236}">
                <a16:creationId xmlns:a16="http://schemas.microsoft.com/office/drawing/2014/main" id="{FDA989DB-77CE-8885-EBD8-0335C10B9257}"/>
              </a:ext>
            </a:extLst>
          </p:cNvPr>
          <p:cNvSpPr>
            <a:spLocks noGrp="1"/>
          </p:cNvSpPr>
          <p:nvPr>
            <p:ph type="sldNum" sz="quarter" idx="12"/>
          </p:nvPr>
        </p:nvSpPr>
        <p:spPr/>
        <p:txBody>
          <a:bodyPr/>
          <a:lstStyle/>
          <a:p>
            <a:fld id="{3D987DAA-A896-1841-BC8A-D645CCE33E3D}" type="slidenum">
              <a:rPr lang="en-US" smtClean="0">
                <a:solidFill>
                  <a:srgbClr val="FFFFFF"/>
                </a:solidFill>
              </a:rPr>
              <a:pPr/>
              <a:t>12</a:t>
            </a:fld>
            <a:endParaRPr lang="en-US">
              <a:solidFill>
                <a:srgbClr val="FFFFFF"/>
              </a:solidFill>
            </a:endParaRPr>
          </a:p>
        </p:txBody>
      </p:sp>
    </p:spTree>
    <p:extLst>
      <p:ext uri="{BB962C8B-B14F-4D97-AF65-F5344CB8AC3E}">
        <p14:creationId xmlns:p14="http://schemas.microsoft.com/office/powerpoint/2010/main" val="33739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B3423-CC45-D2B1-4402-B71590617500}"/>
              </a:ext>
            </a:extLst>
          </p:cNvPr>
          <p:cNvSpPr>
            <a:spLocks noGrp="1"/>
          </p:cNvSpPr>
          <p:nvPr>
            <p:ph type="title"/>
          </p:nvPr>
        </p:nvSpPr>
        <p:spPr/>
        <p:txBody>
          <a:bodyPr/>
          <a:lstStyle/>
          <a:p>
            <a:pPr algn="ctr"/>
            <a:r>
              <a:rPr lang="en-US" sz="3200" dirty="0"/>
              <a:t>Challenges faced by Patients Aging with HIV</a:t>
            </a:r>
          </a:p>
        </p:txBody>
      </p:sp>
      <p:sp>
        <p:nvSpPr>
          <p:cNvPr id="6" name="Content Placeholder 5">
            <a:extLst>
              <a:ext uri="{FF2B5EF4-FFF2-40B4-BE49-F238E27FC236}">
                <a16:creationId xmlns:a16="http://schemas.microsoft.com/office/drawing/2014/main" id="{531AFA2C-A934-EF15-8C0A-AEE1F0216DC6}"/>
              </a:ext>
            </a:extLst>
          </p:cNvPr>
          <p:cNvSpPr>
            <a:spLocks noGrp="1"/>
          </p:cNvSpPr>
          <p:nvPr>
            <p:ph idx="1"/>
          </p:nvPr>
        </p:nvSpPr>
        <p:spPr>
          <a:xfrm>
            <a:off x="216219" y="1073581"/>
            <a:ext cx="8315569" cy="4069919"/>
          </a:xfrm>
        </p:spPr>
        <p:txBody>
          <a:bodyPr>
            <a:noAutofit/>
          </a:bodyPr>
          <a:lstStyle/>
          <a:p>
            <a:r>
              <a:rPr lang="en-US" sz="2000" b="0" i="0" u="none" strike="noStrike" baseline="0" dirty="0">
                <a:solidFill>
                  <a:srgbClr val="000000"/>
                </a:solidFill>
              </a:rPr>
              <a:t>Polypharmacy is especially challenging in people aging with HIV because they must take ART, in addition to other medications for comorbidities, as well as over-the-counter medications, vitamins, and supplements. </a:t>
            </a:r>
          </a:p>
          <a:p>
            <a:endParaRPr lang="en-US" sz="1700" b="0" i="0" u="none" strike="noStrike" baseline="0" dirty="0">
              <a:solidFill>
                <a:srgbClr val="000000"/>
              </a:solidFill>
            </a:endParaRPr>
          </a:p>
          <a:p>
            <a:endParaRPr lang="en-US" sz="1700" b="0" i="0" u="none" strike="noStrike" baseline="0" dirty="0">
              <a:solidFill>
                <a:srgbClr val="000000"/>
              </a:solidFill>
            </a:endParaRPr>
          </a:p>
          <a:p>
            <a:endParaRPr lang="en-US" sz="1700" b="0" i="0" u="none" strike="noStrike" baseline="0" dirty="0">
              <a:solidFill>
                <a:srgbClr val="000000"/>
              </a:solidFill>
            </a:endParaRPr>
          </a:p>
        </p:txBody>
      </p:sp>
      <p:sp>
        <p:nvSpPr>
          <p:cNvPr id="4" name="Slide Number Placeholder 3">
            <a:extLst>
              <a:ext uri="{FF2B5EF4-FFF2-40B4-BE49-F238E27FC236}">
                <a16:creationId xmlns:a16="http://schemas.microsoft.com/office/drawing/2014/main" id="{FDA989DB-77CE-8885-EBD8-0335C10B9257}"/>
              </a:ext>
            </a:extLst>
          </p:cNvPr>
          <p:cNvSpPr>
            <a:spLocks noGrp="1"/>
          </p:cNvSpPr>
          <p:nvPr>
            <p:ph type="sldNum" sz="quarter" idx="12"/>
          </p:nvPr>
        </p:nvSpPr>
        <p:spPr/>
        <p:txBody>
          <a:bodyPr/>
          <a:lstStyle/>
          <a:p>
            <a:fld id="{3D987DAA-A896-1841-BC8A-D645CCE33E3D}" type="slidenum">
              <a:rPr lang="en-US" smtClean="0">
                <a:solidFill>
                  <a:srgbClr val="FFFFFF"/>
                </a:solidFill>
              </a:rPr>
              <a:pPr/>
              <a:t>13</a:t>
            </a:fld>
            <a:endParaRPr lang="en-US">
              <a:solidFill>
                <a:srgbClr val="FFFFFF"/>
              </a:solidFill>
            </a:endParaRPr>
          </a:p>
        </p:txBody>
      </p:sp>
    </p:spTree>
    <p:extLst>
      <p:ext uri="{BB962C8B-B14F-4D97-AF65-F5344CB8AC3E}">
        <p14:creationId xmlns:p14="http://schemas.microsoft.com/office/powerpoint/2010/main" val="315534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0DC4-EB79-C513-BEB8-FB0E41E4C4CA}"/>
              </a:ext>
            </a:extLst>
          </p:cNvPr>
          <p:cNvSpPr>
            <a:spLocks noGrp="1"/>
          </p:cNvSpPr>
          <p:nvPr>
            <p:ph type="title"/>
          </p:nvPr>
        </p:nvSpPr>
        <p:spPr>
          <a:xfrm>
            <a:off x="457213" y="205979"/>
            <a:ext cx="8315569" cy="729831"/>
          </a:xfrm>
        </p:spPr>
        <p:txBody>
          <a:bodyPr/>
          <a:lstStyle/>
          <a:p>
            <a:pPr algn="ctr"/>
            <a:r>
              <a:rPr lang="en-US" sz="3200" dirty="0"/>
              <a:t>HIV-Associated Neurocognitive Disorder (HAND)</a:t>
            </a:r>
          </a:p>
        </p:txBody>
      </p:sp>
      <p:sp>
        <p:nvSpPr>
          <p:cNvPr id="3" name="Content Placeholder 2">
            <a:extLst>
              <a:ext uri="{FF2B5EF4-FFF2-40B4-BE49-F238E27FC236}">
                <a16:creationId xmlns:a16="http://schemas.microsoft.com/office/drawing/2014/main" id="{2809E902-F5C0-5733-BD71-EDE3DBE293C4}"/>
              </a:ext>
            </a:extLst>
          </p:cNvPr>
          <p:cNvSpPr>
            <a:spLocks noGrp="1"/>
          </p:cNvSpPr>
          <p:nvPr>
            <p:ph idx="1"/>
          </p:nvPr>
        </p:nvSpPr>
        <p:spPr>
          <a:xfrm>
            <a:off x="414215" y="1349898"/>
            <a:ext cx="8315569" cy="3283062"/>
          </a:xfrm>
        </p:spPr>
        <p:txBody>
          <a:bodyPr>
            <a:normAutofit/>
          </a:bodyPr>
          <a:lstStyle/>
          <a:p>
            <a:r>
              <a:rPr lang="en-US" sz="2000" b="0" i="0" u="none" strike="noStrike" baseline="0" dirty="0">
                <a:solidFill>
                  <a:srgbClr val="000000"/>
                </a:solidFill>
              </a:rPr>
              <a:t>Although ART is effective at repressing circulating HIV, the central nervous system (CNS) may serve as a reservoir for HIV</a:t>
            </a:r>
          </a:p>
          <a:p>
            <a:pPr marL="114300" indent="0">
              <a:buNone/>
            </a:pPr>
            <a:endParaRPr lang="en-US" sz="2000" b="0" i="0" u="none" strike="noStrike" baseline="0" dirty="0">
              <a:solidFill>
                <a:srgbClr val="000000"/>
              </a:solidFill>
            </a:endParaRPr>
          </a:p>
          <a:p>
            <a:r>
              <a:rPr lang="en-US" sz="2000" b="0" i="0" u="none" strike="noStrike" baseline="0" dirty="0">
                <a:solidFill>
                  <a:srgbClr val="000000"/>
                </a:solidFill>
              </a:rPr>
              <a:t>Several ART medications are unable to cross the blood-brain barrier to target CNS-specific HIV, allowing the virus to continue to replicate. This replication may lead to neurocognitive disorders in People with HIV (PWH) as they age </a:t>
            </a:r>
          </a:p>
        </p:txBody>
      </p:sp>
      <p:sp>
        <p:nvSpPr>
          <p:cNvPr id="4" name="Slide Number Placeholder 3">
            <a:extLst>
              <a:ext uri="{FF2B5EF4-FFF2-40B4-BE49-F238E27FC236}">
                <a16:creationId xmlns:a16="http://schemas.microsoft.com/office/drawing/2014/main" id="{D0C201A0-24E8-57B4-3BB5-2EE36479E6B8}"/>
              </a:ext>
            </a:extLst>
          </p:cNvPr>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283041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B3423-CC45-D2B1-4402-B71590617500}"/>
              </a:ext>
            </a:extLst>
          </p:cNvPr>
          <p:cNvSpPr>
            <a:spLocks noGrp="1"/>
          </p:cNvSpPr>
          <p:nvPr>
            <p:ph type="title"/>
          </p:nvPr>
        </p:nvSpPr>
        <p:spPr/>
        <p:txBody>
          <a:bodyPr/>
          <a:lstStyle/>
          <a:p>
            <a:pPr algn="ctr"/>
            <a:r>
              <a:rPr lang="en-US" dirty="0"/>
              <a:t>Patients Aging with HIV: Other challenges</a:t>
            </a:r>
          </a:p>
        </p:txBody>
      </p:sp>
      <p:sp>
        <p:nvSpPr>
          <p:cNvPr id="6" name="Content Placeholder 5">
            <a:extLst>
              <a:ext uri="{FF2B5EF4-FFF2-40B4-BE49-F238E27FC236}">
                <a16:creationId xmlns:a16="http://schemas.microsoft.com/office/drawing/2014/main" id="{531AFA2C-A934-EF15-8C0A-AEE1F0216DC6}"/>
              </a:ext>
            </a:extLst>
          </p:cNvPr>
          <p:cNvSpPr>
            <a:spLocks noGrp="1"/>
          </p:cNvSpPr>
          <p:nvPr>
            <p:ph idx="1"/>
          </p:nvPr>
        </p:nvSpPr>
        <p:spPr/>
        <p:txBody>
          <a:bodyPr>
            <a:normAutofit/>
          </a:bodyPr>
          <a:lstStyle/>
          <a:p>
            <a:r>
              <a:rPr lang="en-US" sz="2000" b="0" i="0" u="none" strike="noStrike" baseline="0" dirty="0">
                <a:solidFill>
                  <a:srgbClr val="000000"/>
                </a:solidFill>
              </a:rPr>
              <a:t>Sensory impairment: Hearing or vision decline or loss</a:t>
            </a:r>
          </a:p>
          <a:p>
            <a:r>
              <a:rPr lang="en-US" sz="2000" b="0" i="0" u="none" strike="noStrike" baseline="0" dirty="0">
                <a:solidFill>
                  <a:srgbClr val="000000"/>
                </a:solidFill>
              </a:rPr>
              <a:t>Impaired oral health: caries and periodontal disease. </a:t>
            </a:r>
          </a:p>
          <a:p>
            <a:r>
              <a:rPr lang="en-US" sz="2000" dirty="0">
                <a:solidFill>
                  <a:srgbClr val="000000"/>
                </a:solidFill>
              </a:rPr>
              <a:t>D</a:t>
            </a:r>
            <a:r>
              <a:rPr lang="en-US" sz="2000" b="0" i="0" u="none" strike="noStrike" baseline="0" dirty="0">
                <a:solidFill>
                  <a:srgbClr val="000000"/>
                </a:solidFill>
              </a:rPr>
              <a:t>ecreased vaccine responses due to aging</a:t>
            </a:r>
          </a:p>
          <a:p>
            <a:r>
              <a:rPr lang="en-US" sz="2000" b="0" i="0" u="none" strike="noStrike" baseline="0" dirty="0">
                <a:solidFill>
                  <a:srgbClr val="000000"/>
                </a:solidFill>
              </a:rPr>
              <a:t>Failure by providers to address sexual health, which may be less likely to be discussed because of competing comorbidities or the perception that older people are not sexually active</a:t>
            </a:r>
          </a:p>
          <a:p>
            <a:r>
              <a:rPr lang="en-US" sz="2000" dirty="0"/>
              <a:t>Stigma of HIV is associated with higher rates of loneliness, social isolation and depression in PWH</a:t>
            </a:r>
          </a:p>
          <a:p>
            <a:r>
              <a:rPr lang="en-US" sz="2000" dirty="0"/>
              <a:t>Insomnia, which is very common in the older adults, is both a symptom of and a risk factor for depression. </a:t>
            </a:r>
          </a:p>
        </p:txBody>
      </p:sp>
      <p:sp>
        <p:nvSpPr>
          <p:cNvPr id="4" name="Slide Number Placeholder 3">
            <a:extLst>
              <a:ext uri="{FF2B5EF4-FFF2-40B4-BE49-F238E27FC236}">
                <a16:creationId xmlns:a16="http://schemas.microsoft.com/office/drawing/2014/main" id="{FDA989DB-77CE-8885-EBD8-0335C10B9257}"/>
              </a:ext>
            </a:extLst>
          </p:cNvPr>
          <p:cNvSpPr>
            <a:spLocks noGrp="1"/>
          </p:cNvSpPr>
          <p:nvPr>
            <p:ph type="sldNum" sz="quarter" idx="12"/>
          </p:nvPr>
        </p:nvSpPr>
        <p:spPr/>
        <p:txBody>
          <a:bodyPr/>
          <a:lstStyle/>
          <a:p>
            <a:fld id="{3D987DAA-A896-1841-BC8A-D645CCE33E3D}" type="slidenum">
              <a:rPr lang="en-US" smtClean="0">
                <a:solidFill>
                  <a:srgbClr val="FFFFFF"/>
                </a:solidFill>
              </a:rPr>
              <a:pPr/>
              <a:t>15</a:t>
            </a:fld>
            <a:endParaRPr lang="en-US">
              <a:solidFill>
                <a:srgbClr val="FFFFFF"/>
              </a:solidFill>
            </a:endParaRPr>
          </a:p>
        </p:txBody>
      </p:sp>
    </p:spTree>
    <p:extLst>
      <p:ext uri="{BB962C8B-B14F-4D97-AF65-F5344CB8AC3E}">
        <p14:creationId xmlns:p14="http://schemas.microsoft.com/office/powerpoint/2010/main" val="100972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DA29-24D5-3F3E-429C-66ABBD790053}"/>
              </a:ext>
            </a:extLst>
          </p:cNvPr>
          <p:cNvSpPr>
            <a:spLocks noGrp="1"/>
          </p:cNvSpPr>
          <p:nvPr>
            <p:ph type="title"/>
          </p:nvPr>
        </p:nvSpPr>
        <p:spPr>
          <a:xfrm>
            <a:off x="742156" y="1341971"/>
            <a:ext cx="7659687" cy="876300"/>
          </a:xfrm>
        </p:spPr>
        <p:txBody>
          <a:bodyPr/>
          <a:lstStyle/>
          <a:p>
            <a:pPr algn="ctr"/>
            <a:r>
              <a:rPr lang="en-US" sz="3200" dirty="0"/>
              <a:t>Apply the use of the 4Ms model to screen patients aging with HIV</a:t>
            </a:r>
          </a:p>
        </p:txBody>
      </p:sp>
      <p:sp>
        <p:nvSpPr>
          <p:cNvPr id="4" name="Slide Number Placeholder 3">
            <a:extLst>
              <a:ext uri="{FF2B5EF4-FFF2-40B4-BE49-F238E27FC236}">
                <a16:creationId xmlns:a16="http://schemas.microsoft.com/office/drawing/2014/main" id="{96B31B74-5E6B-F260-6924-55399B9EA0BE}"/>
              </a:ext>
            </a:extLst>
          </p:cNvPr>
          <p:cNvSpPr>
            <a:spLocks noGrp="1"/>
          </p:cNvSpPr>
          <p:nvPr>
            <p:ph type="sldNum" sz="quarter" idx="12"/>
          </p:nvPr>
        </p:nvSpPr>
        <p:spPr/>
        <p:txBody>
          <a:bodyPr/>
          <a:lstStyle/>
          <a:p>
            <a:fld id="{3D987DAA-A896-1841-BC8A-D645CCE33E3D}" type="slidenum">
              <a:rPr lang="en-US" smtClean="0">
                <a:solidFill>
                  <a:srgbClr val="FFFFFF"/>
                </a:solidFill>
              </a:rPr>
              <a:pPr/>
              <a:t>16</a:t>
            </a:fld>
            <a:endParaRPr lang="en-US">
              <a:solidFill>
                <a:srgbClr val="FFFFFF"/>
              </a:solidFill>
            </a:endParaRPr>
          </a:p>
        </p:txBody>
      </p:sp>
    </p:spTree>
    <p:extLst>
      <p:ext uri="{BB962C8B-B14F-4D97-AF65-F5344CB8AC3E}">
        <p14:creationId xmlns:p14="http://schemas.microsoft.com/office/powerpoint/2010/main" val="154111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597D2B-78B4-E931-435C-9F5413176CFC}"/>
              </a:ext>
            </a:extLst>
          </p:cNvPr>
          <p:cNvSpPr>
            <a:spLocks noGrp="1"/>
          </p:cNvSpPr>
          <p:nvPr>
            <p:ph type="title"/>
          </p:nvPr>
        </p:nvSpPr>
        <p:spPr/>
        <p:txBody>
          <a:bodyPr/>
          <a:lstStyle/>
          <a:p>
            <a:r>
              <a:rPr lang="en-US" dirty="0"/>
              <a:t>4Ms Frameworks: Matters Most</a:t>
            </a:r>
          </a:p>
        </p:txBody>
      </p:sp>
      <p:sp>
        <p:nvSpPr>
          <p:cNvPr id="7" name="Content Placeholder 6">
            <a:extLst>
              <a:ext uri="{FF2B5EF4-FFF2-40B4-BE49-F238E27FC236}">
                <a16:creationId xmlns:a16="http://schemas.microsoft.com/office/drawing/2014/main" id="{9ED8FC34-B471-1BFB-9DE1-04151A4DB3E7}"/>
              </a:ext>
            </a:extLst>
          </p:cNvPr>
          <p:cNvSpPr>
            <a:spLocks noGrp="1"/>
          </p:cNvSpPr>
          <p:nvPr>
            <p:ph idx="1"/>
          </p:nvPr>
        </p:nvSpPr>
        <p:spPr/>
        <p:txBody>
          <a:bodyPr>
            <a:normAutofit/>
          </a:bodyPr>
          <a:lstStyle/>
          <a:p>
            <a:r>
              <a:rPr lang="en-US" sz="2000" b="0" i="0" u="none" strike="noStrike" baseline="0" dirty="0"/>
              <a:t>Establish the core values of the older adults</a:t>
            </a:r>
          </a:p>
          <a:p>
            <a:r>
              <a:rPr lang="en-US" sz="2000" b="0" i="0" u="none" strike="noStrike" baseline="0" dirty="0"/>
              <a:t>It is critical how we </a:t>
            </a:r>
            <a:r>
              <a:rPr lang="en-US" sz="2000" dirty="0"/>
              <a:t>f</a:t>
            </a:r>
            <a:r>
              <a:rPr lang="en-US" sz="2000" b="0" i="0" u="none" strike="noStrike" baseline="0" dirty="0"/>
              <a:t>rame the question</a:t>
            </a:r>
          </a:p>
          <a:p>
            <a:endParaRPr lang="en-US" sz="2000" b="0" i="0" u="none" strike="noStrike" baseline="0" dirty="0"/>
          </a:p>
          <a:p>
            <a:pPr marL="114300" indent="0" algn="l">
              <a:buNone/>
            </a:pPr>
            <a:r>
              <a:rPr lang="en-US" sz="2000" b="0" i="0" u="none" strike="noStrike" baseline="0" dirty="0"/>
              <a:t>1) Explore the older adult’s life context, priorities, and preferences and connect them to the impacts of care, self-management, and care decisions</a:t>
            </a:r>
          </a:p>
          <a:p>
            <a:pPr algn="l"/>
            <a:r>
              <a:rPr lang="en-US" sz="2000" b="0" i="0" u="none" strike="noStrike" baseline="0" dirty="0"/>
              <a:t>“What is important to you today? </a:t>
            </a:r>
            <a:r>
              <a:rPr lang="en-US" sz="2000" dirty="0"/>
              <a:t>“</a:t>
            </a:r>
            <a:endParaRPr lang="en-US" sz="2000" b="0" i="0" u="none" strike="noStrike" baseline="0" dirty="0"/>
          </a:p>
          <a:p>
            <a:pPr marL="114300" indent="0" algn="l">
              <a:buNone/>
            </a:pPr>
            <a:r>
              <a:rPr lang="en-US" sz="2000" b="0" i="0" u="none" strike="noStrike" baseline="0" dirty="0"/>
              <a:t>2) Anchored to tangible health or care events in an older adult’s life.</a:t>
            </a:r>
            <a:endParaRPr lang="en-US" sz="2000" dirty="0"/>
          </a:p>
          <a:p>
            <a:pPr algn="l"/>
            <a:r>
              <a:rPr lang="en-US" sz="2000" b="0" i="0" u="none" strike="noStrike" baseline="0" dirty="0"/>
              <a:t>“What is the one thing about your health care you most want to focus on so that you can do [desired activity] more often or more easily? “</a:t>
            </a:r>
          </a:p>
        </p:txBody>
      </p:sp>
      <p:sp>
        <p:nvSpPr>
          <p:cNvPr id="5" name="Slide Number Placeholder 4">
            <a:extLst>
              <a:ext uri="{FF2B5EF4-FFF2-40B4-BE49-F238E27FC236}">
                <a16:creationId xmlns:a16="http://schemas.microsoft.com/office/drawing/2014/main" id="{1B7CA32B-ED36-3E66-870A-40A8363AC5F7}"/>
              </a:ext>
            </a:extLst>
          </p:cNvPr>
          <p:cNvSpPr>
            <a:spLocks noGrp="1"/>
          </p:cNvSpPr>
          <p:nvPr>
            <p:ph type="sldNum" sz="quarter" idx="12"/>
          </p:nvPr>
        </p:nvSpPr>
        <p:spPr/>
        <p:txBody>
          <a:bodyPr/>
          <a:lstStyle/>
          <a:p>
            <a:fld id="{6E2D2B3B-882E-40F3-A32F-6DD516915044}" type="slidenum">
              <a:rPr lang="en-US" smtClean="0"/>
              <a:pPr/>
              <a:t>17</a:t>
            </a:fld>
            <a:endParaRPr lang="en-US"/>
          </a:p>
        </p:txBody>
      </p:sp>
      <p:pic>
        <p:nvPicPr>
          <p:cNvPr id="3" name="Picture 2" descr="A diagram of a diagram of a person&#10;&#10;Description automatically generated with medium confidence">
            <a:extLst>
              <a:ext uri="{FF2B5EF4-FFF2-40B4-BE49-F238E27FC236}">
                <a16:creationId xmlns:a16="http://schemas.microsoft.com/office/drawing/2014/main" id="{3FECDB8C-6D2E-912E-0FD6-AF5E480AE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631" y="100008"/>
            <a:ext cx="2027971" cy="1923193"/>
          </a:xfrm>
          <a:prstGeom prst="rect">
            <a:avLst/>
          </a:prstGeom>
        </p:spPr>
      </p:pic>
      <p:sp>
        <p:nvSpPr>
          <p:cNvPr id="2" name="TextBox 1">
            <a:extLst>
              <a:ext uri="{FF2B5EF4-FFF2-40B4-BE49-F238E27FC236}">
                <a16:creationId xmlns:a16="http://schemas.microsoft.com/office/drawing/2014/main" id="{5128349E-F42C-522A-4F46-D7C5FFD6CD00}"/>
              </a:ext>
            </a:extLst>
          </p:cNvPr>
          <p:cNvSpPr txBox="1"/>
          <p:nvPr/>
        </p:nvSpPr>
        <p:spPr>
          <a:xfrm>
            <a:off x="2940384" y="4739502"/>
            <a:ext cx="4103076" cy="276999"/>
          </a:xfrm>
          <a:prstGeom prst="rect">
            <a:avLst/>
          </a:prstGeom>
          <a:noFill/>
        </p:spPr>
        <p:txBody>
          <a:bodyPr wrap="square">
            <a:spAutoFit/>
          </a:bodyPr>
          <a:lstStyle/>
          <a:p>
            <a:r>
              <a:rPr lang="en-US" sz="1200" dirty="0">
                <a:solidFill>
                  <a:schemeClr val="bg1"/>
                </a:solidFill>
              </a:rPr>
              <a:t>https://www.ihi.org/initiatives/age-friendly-health-systems</a:t>
            </a:r>
          </a:p>
        </p:txBody>
      </p:sp>
    </p:spTree>
    <p:extLst>
      <p:ext uri="{BB962C8B-B14F-4D97-AF65-F5344CB8AC3E}">
        <p14:creationId xmlns:p14="http://schemas.microsoft.com/office/powerpoint/2010/main" val="113115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D30751-F61F-6881-7C68-B887EBD0A66C}"/>
              </a:ext>
            </a:extLst>
          </p:cNvPr>
          <p:cNvSpPr>
            <a:spLocks noGrp="1"/>
          </p:cNvSpPr>
          <p:nvPr>
            <p:ph type="title"/>
          </p:nvPr>
        </p:nvSpPr>
        <p:spPr/>
        <p:txBody>
          <a:bodyPr/>
          <a:lstStyle/>
          <a:p>
            <a:pPr algn="ctr"/>
            <a:r>
              <a:rPr lang="en-US" dirty="0"/>
              <a:t>4Ms Frameworks: Matters Most (Continued)</a:t>
            </a:r>
          </a:p>
        </p:txBody>
      </p:sp>
      <p:sp>
        <p:nvSpPr>
          <p:cNvPr id="6" name="Content Placeholder 5">
            <a:extLst>
              <a:ext uri="{FF2B5EF4-FFF2-40B4-BE49-F238E27FC236}">
                <a16:creationId xmlns:a16="http://schemas.microsoft.com/office/drawing/2014/main" id="{6ACCBC80-71A8-F1F6-567E-BC052A5EC2AE}"/>
              </a:ext>
            </a:extLst>
          </p:cNvPr>
          <p:cNvSpPr>
            <a:spLocks noGrp="1"/>
          </p:cNvSpPr>
          <p:nvPr>
            <p:ph sz="half" idx="1"/>
          </p:nvPr>
        </p:nvSpPr>
        <p:spPr>
          <a:xfrm>
            <a:off x="5486400" y="2477345"/>
            <a:ext cx="3657600" cy="3323480"/>
          </a:xfrm>
        </p:spPr>
        <p:txBody>
          <a:bodyPr>
            <a:normAutofit/>
          </a:bodyPr>
          <a:lstStyle/>
          <a:p>
            <a:r>
              <a:rPr lang="en-US" sz="1800" dirty="0"/>
              <a:t>Value will not change</a:t>
            </a:r>
          </a:p>
          <a:p>
            <a:r>
              <a:rPr lang="en-US" sz="1800" dirty="0"/>
              <a:t>SMART* tool is helpful to establish goals</a:t>
            </a:r>
          </a:p>
          <a:p>
            <a:r>
              <a:rPr lang="en-US" sz="1800" b="0" i="0" u="none" strike="noStrike" baseline="0" dirty="0"/>
              <a:t>More frequent conversations need to occur when there are changes in health status</a:t>
            </a:r>
          </a:p>
          <a:p>
            <a:endParaRPr lang="en-US" sz="1800" dirty="0"/>
          </a:p>
        </p:txBody>
      </p:sp>
      <p:graphicFrame>
        <p:nvGraphicFramePr>
          <p:cNvPr id="8" name="Content Placeholder 7">
            <a:extLst>
              <a:ext uri="{FF2B5EF4-FFF2-40B4-BE49-F238E27FC236}">
                <a16:creationId xmlns:a16="http://schemas.microsoft.com/office/drawing/2014/main" id="{243485BC-190E-83D1-1BFA-5F41730F0B73}"/>
              </a:ext>
            </a:extLst>
          </p:cNvPr>
          <p:cNvGraphicFramePr>
            <a:graphicFrameLocks noGrp="1"/>
          </p:cNvGraphicFramePr>
          <p:nvPr>
            <p:ph sz="half" idx="2"/>
          </p:nvPr>
        </p:nvGraphicFramePr>
        <p:xfrm>
          <a:off x="528333" y="1111885"/>
          <a:ext cx="4038600" cy="3322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21AC9F8-83C5-D02B-B695-BB71A0B1817C}"/>
              </a:ext>
            </a:extLst>
          </p:cNvPr>
          <p:cNvSpPr>
            <a:spLocks noGrp="1"/>
          </p:cNvSpPr>
          <p:nvPr>
            <p:ph type="sldNum" sz="quarter" idx="12"/>
          </p:nvPr>
        </p:nvSpPr>
        <p:spPr/>
        <p:txBody>
          <a:bodyPr/>
          <a:lstStyle/>
          <a:p>
            <a:fld id="{6E2D2B3B-882E-40F3-A32F-6DD516915044}" type="slidenum">
              <a:rPr lang="en-US" smtClean="0"/>
              <a:pPr/>
              <a:t>18</a:t>
            </a:fld>
            <a:endParaRPr lang="en-US"/>
          </a:p>
        </p:txBody>
      </p:sp>
      <p:sp>
        <p:nvSpPr>
          <p:cNvPr id="10" name="TextBox 9">
            <a:extLst>
              <a:ext uri="{FF2B5EF4-FFF2-40B4-BE49-F238E27FC236}">
                <a16:creationId xmlns:a16="http://schemas.microsoft.com/office/drawing/2014/main" id="{DA739C93-EFDC-D067-F0E4-3E3FE900EFF2}"/>
              </a:ext>
            </a:extLst>
          </p:cNvPr>
          <p:cNvSpPr txBox="1"/>
          <p:nvPr/>
        </p:nvSpPr>
        <p:spPr>
          <a:xfrm>
            <a:off x="457213" y="1014214"/>
            <a:ext cx="4572000" cy="369332"/>
          </a:xfrm>
          <a:prstGeom prst="rect">
            <a:avLst/>
          </a:prstGeom>
          <a:noFill/>
        </p:spPr>
        <p:txBody>
          <a:bodyPr wrap="square">
            <a:spAutoFit/>
          </a:bodyPr>
          <a:lstStyle/>
          <a:p>
            <a:r>
              <a:rPr lang="en-US" sz="1800" dirty="0"/>
              <a:t>4 aspects of values: </a:t>
            </a:r>
            <a:endParaRPr lang="en-US" dirty="0"/>
          </a:p>
        </p:txBody>
      </p:sp>
      <p:sp>
        <p:nvSpPr>
          <p:cNvPr id="11" name="Oval 10">
            <a:extLst>
              <a:ext uri="{FF2B5EF4-FFF2-40B4-BE49-F238E27FC236}">
                <a16:creationId xmlns:a16="http://schemas.microsoft.com/office/drawing/2014/main" id="{001E189D-592A-195C-46AC-B88B1CA1F2A3}"/>
              </a:ext>
            </a:extLst>
          </p:cNvPr>
          <p:cNvSpPr/>
          <p:nvPr/>
        </p:nvSpPr>
        <p:spPr>
          <a:xfrm>
            <a:off x="5455920" y="843280"/>
            <a:ext cx="1513840" cy="151384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Value</a:t>
            </a:r>
          </a:p>
        </p:txBody>
      </p:sp>
      <p:sp>
        <p:nvSpPr>
          <p:cNvPr id="12" name="Oval 11">
            <a:extLst>
              <a:ext uri="{FF2B5EF4-FFF2-40B4-BE49-F238E27FC236}">
                <a16:creationId xmlns:a16="http://schemas.microsoft.com/office/drawing/2014/main" id="{F3FD670B-EEE4-09C7-68A5-16C85F4E6655}"/>
              </a:ext>
            </a:extLst>
          </p:cNvPr>
          <p:cNvSpPr/>
          <p:nvPr/>
        </p:nvSpPr>
        <p:spPr>
          <a:xfrm>
            <a:off x="6969760" y="843280"/>
            <a:ext cx="1513840" cy="15138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Goal</a:t>
            </a:r>
          </a:p>
        </p:txBody>
      </p:sp>
      <p:sp>
        <p:nvSpPr>
          <p:cNvPr id="2" name="TextBox 1">
            <a:extLst>
              <a:ext uri="{FF2B5EF4-FFF2-40B4-BE49-F238E27FC236}">
                <a16:creationId xmlns:a16="http://schemas.microsoft.com/office/drawing/2014/main" id="{FDC49703-361F-DD8D-4AA8-4F78759DA760}"/>
              </a:ext>
            </a:extLst>
          </p:cNvPr>
          <p:cNvSpPr txBox="1"/>
          <p:nvPr/>
        </p:nvSpPr>
        <p:spPr>
          <a:xfrm>
            <a:off x="63572" y="4229224"/>
            <a:ext cx="6127255" cy="646331"/>
          </a:xfrm>
          <a:prstGeom prst="rect">
            <a:avLst/>
          </a:prstGeom>
          <a:noFill/>
        </p:spPr>
        <p:txBody>
          <a:bodyPr wrap="square" rtlCol="0">
            <a:spAutoFit/>
          </a:bodyPr>
          <a:lstStyle/>
          <a:p>
            <a:r>
              <a:rPr lang="en-US" dirty="0"/>
              <a:t>*SMART: </a:t>
            </a:r>
            <a:r>
              <a:rPr lang="en-US" b="0" i="0" u="none" strike="noStrike" baseline="0" dirty="0">
                <a:latin typeface="AdvTT5843c571"/>
              </a:rPr>
              <a:t>speci</a:t>
            </a:r>
            <a:r>
              <a:rPr lang="en-US" b="0" i="0" u="none" strike="noStrike" baseline="0" dirty="0">
                <a:latin typeface="AdvTT5843c571+fb"/>
              </a:rPr>
              <a:t>fi</a:t>
            </a:r>
            <a:r>
              <a:rPr lang="en-US" b="0" i="0" u="none" strike="noStrike" baseline="0" dirty="0">
                <a:latin typeface="AdvTT5843c571"/>
              </a:rPr>
              <a:t>c, measurable, actionable, realistic, and timely</a:t>
            </a:r>
          </a:p>
          <a:p>
            <a:endParaRPr lang="en-US" dirty="0"/>
          </a:p>
        </p:txBody>
      </p:sp>
    </p:spTree>
    <p:extLst>
      <p:ext uri="{BB962C8B-B14F-4D97-AF65-F5344CB8AC3E}">
        <p14:creationId xmlns:p14="http://schemas.microsoft.com/office/powerpoint/2010/main" val="303841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597D2B-78B4-E931-435C-9F5413176CFC}"/>
              </a:ext>
            </a:extLst>
          </p:cNvPr>
          <p:cNvSpPr>
            <a:spLocks noGrp="1"/>
          </p:cNvSpPr>
          <p:nvPr>
            <p:ph type="title"/>
          </p:nvPr>
        </p:nvSpPr>
        <p:spPr/>
        <p:txBody>
          <a:bodyPr/>
          <a:lstStyle/>
          <a:p>
            <a:pPr algn="ctr"/>
            <a:r>
              <a:rPr lang="en-US" sz="3200" dirty="0"/>
              <a:t>4Ms </a:t>
            </a:r>
            <a:r>
              <a:rPr lang="en-US" sz="3600" dirty="0"/>
              <a:t>Frameworks</a:t>
            </a:r>
            <a:r>
              <a:rPr lang="en-US" sz="3200" dirty="0"/>
              <a:t>: Matters Most (Continued)</a:t>
            </a:r>
          </a:p>
        </p:txBody>
      </p:sp>
      <p:sp>
        <p:nvSpPr>
          <p:cNvPr id="7" name="Content Placeholder 6">
            <a:extLst>
              <a:ext uri="{FF2B5EF4-FFF2-40B4-BE49-F238E27FC236}">
                <a16:creationId xmlns:a16="http://schemas.microsoft.com/office/drawing/2014/main" id="{9ED8FC34-B471-1BFB-9DE1-04151A4DB3E7}"/>
              </a:ext>
            </a:extLst>
          </p:cNvPr>
          <p:cNvSpPr>
            <a:spLocks noGrp="1"/>
          </p:cNvSpPr>
          <p:nvPr>
            <p:ph idx="1"/>
          </p:nvPr>
        </p:nvSpPr>
        <p:spPr>
          <a:xfrm>
            <a:off x="457213" y="1286818"/>
            <a:ext cx="8315569" cy="3650703"/>
          </a:xfrm>
        </p:spPr>
        <p:txBody>
          <a:bodyPr>
            <a:normAutofit/>
          </a:bodyPr>
          <a:lstStyle/>
          <a:p>
            <a:r>
              <a:rPr lang="en-US" b="0" i="0" u="none" strike="noStrike" baseline="0" dirty="0"/>
              <a:t>Advance directive: Living will and medical power of attorney</a:t>
            </a:r>
          </a:p>
          <a:p>
            <a:endParaRPr lang="en-US" b="0" i="0" u="none" strike="noStrike" baseline="0" dirty="0"/>
          </a:p>
          <a:p>
            <a:r>
              <a:rPr lang="en-US" dirty="0"/>
              <a:t>Code status (out-of-hospital do-not-resuscitate) / Life sustaining treatment  (LST)</a:t>
            </a:r>
            <a:endParaRPr lang="en-US" b="0" i="0" u="none" strike="noStrike" baseline="0" dirty="0"/>
          </a:p>
        </p:txBody>
      </p:sp>
      <p:sp>
        <p:nvSpPr>
          <p:cNvPr id="5" name="Slide Number Placeholder 4">
            <a:extLst>
              <a:ext uri="{FF2B5EF4-FFF2-40B4-BE49-F238E27FC236}">
                <a16:creationId xmlns:a16="http://schemas.microsoft.com/office/drawing/2014/main" id="{1B7CA32B-ED36-3E66-870A-40A8363AC5F7}"/>
              </a:ext>
            </a:extLst>
          </p:cNvPr>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163849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495300"/>
          </a:xfrm>
        </p:spPr>
        <p:txBody>
          <a:bodyPr/>
          <a:lstStyle/>
          <a:p>
            <a:pPr algn="ctr"/>
            <a:r>
              <a:rPr lang="en-US" dirty="0"/>
              <a:t>Conflict of Interest Disclosure Statement</a:t>
            </a:r>
          </a:p>
        </p:txBody>
      </p:sp>
      <p:sp>
        <p:nvSpPr>
          <p:cNvPr id="3" name="Content Placeholder 2"/>
          <p:cNvSpPr>
            <a:spLocks noGrp="1"/>
          </p:cNvSpPr>
          <p:nvPr>
            <p:ph idx="1"/>
          </p:nvPr>
        </p:nvSpPr>
        <p:spPr>
          <a:xfrm>
            <a:off x="371231" y="814974"/>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D8EE-8BE1-E3FD-3C18-7C83C00B38E7}"/>
              </a:ext>
            </a:extLst>
          </p:cNvPr>
          <p:cNvSpPr>
            <a:spLocks noGrp="1"/>
          </p:cNvSpPr>
          <p:nvPr>
            <p:ph type="title"/>
          </p:nvPr>
        </p:nvSpPr>
        <p:spPr/>
        <p:txBody>
          <a:bodyPr/>
          <a:lstStyle/>
          <a:p>
            <a:r>
              <a:rPr lang="en-US" sz="3200" dirty="0"/>
              <a:t>4Ms Frameworks: Mobility</a:t>
            </a:r>
          </a:p>
        </p:txBody>
      </p:sp>
      <p:sp>
        <p:nvSpPr>
          <p:cNvPr id="3" name="Content Placeholder 2">
            <a:extLst>
              <a:ext uri="{FF2B5EF4-FFF2-40B4-BE49-F238E27FC236}">
                <a16:creationId xmlns:a16="http://schemas.microsoft.com/office/drawing/2014/main" id="{3658352B-C3BF-AC70-01FE-FA05547092CB}"/>
              </a:ext>
            </a:extLst>
          </p:cNvPr>
          <p:cNvSpPr>
            <a:spLocks noGrp="1"/>
          </p:cNvSpPr>
          <p:nvPr>
            <p:ph idx="1"/>
          </p:nvPr>
        </p:nvSpPr>
        <p:spPr/>
        <p:txBody>
          <a:bodyPr>
            <a:normAutofit lnSpcReduction="10000"/>
          </a:bodyPr>
          <a:lstStyle/>
          <a:p>
            <a:r>
              <a:rPr lang="en-US" sz="2000" b="0" i="0" u="none" strike="noStrike" baseline="0" dirty="0">
                <a:solidFill>
                  <a:srgbClr val="000000"/>
                </a:solidFill>
              </a:rPr>
              <a:t>Gait and Function</a:t>
            </a:r>
          </a:p>
          <a:p>
            <a:endParaRPr lang="en-US" sz="2000" b="0" i="0" u="none" strike="noStrike" baseline="0" dirty="0">
              <a:solidFill>
                <a:srgbClr val="000000"/>
              </a:solidFill>
            </a:endParaRPr>
          </a:p>
          <a:p>
            <a:pPr marL="114300" indent="0">
              <a:buNone/>
            </a:pPr>
            <a:r>
              <a:rPr lang="en-US" sz="2000" b="0" i="0" u="none" strike="noStrike" baseline="0" dirty="0">
                <a:solidFill>
                  <a:srgbClr val="000000"/>
                </a:solidFill>
              </a:rPr>
              <a:t>1) Gait- </a:t>
            </a:r>
            <a:r>
              <a:rPr lang="en-US" sz="2000" b="0" i="0" u="none" strike="noStrike" baseline="0" dirty="0"/>
              <a:t>Timed Get Up and Go (TUG)</a:t>
            </a:r>
          </a:p>
          <a:p>
            <a:r>
              <a:rPr lang="en-US" sz="2000" b="0" i="0" u="none" strike="noStrike" baseline="0" dirty="0"/>
              <a:t>Using stopwatch. From position of sitting in the chair, walk 3 meter or 10 feet.</a:t>
            </a:r>
          </a:p>
          <a:p>
            <a:r>
              <a:rPr lang="en-US" sz="2000" dirty="0"/>
              <a:t>&gt; </a:t>
            </a:r>
            <a:r>
              <a:rPr lang="en-US" sz="2000" b="0" i="0" u="none" strike="noStrike" baseline="0" dirty="0"/>
              <a:t>12sec: increased risk of fall</a:t>
            </a:r>
          </a:p>
          <a:p>
            <a:r>
              <a:rPr lang="en-US" sz="2000" b="0" i="0" u="none" strike="noStrike" baseline="0" dirty="0">
                <a:solidFill>
                  <a:srgbClr val="000000"/>
                </a:solidFill>
              </a:rPr>
              <a:t>Correlates to a past history of falls; it is less effective to predict future falls and thus should not be used in isolation to identify older adults who are at high risk of falls</a:t>
            </a:r>
            <a:endParaRPr lang="en-US" sz="2000" b="0" i="0" u="none" strike="noStrike" baseline="0" dirty="0"/>
          </a:p>
          <a:p>
            <a:pPr marL="114300" indent="0">
              <a:buNone/>
            </a:pPr>
            <a:r>
              <a:rPr lang="en-US" sz="2000" dirty="0"/>
              <a:t>2) Function – activities of daily living (ADL) and instrumental ADLs (IADLS)</a:t>
            </a:r>
          </a:p>
        </p:txBody>
      </p:sp>
      <p:sp>
        <p:nvSpPr>
          <p:cNvPr id="4" name="Slide Number Placeholder 3">
            <a:extLst>
              <a:ext uri="{FF2B5EF4-FFF2-40B4-BE49-F238E27FC236}">
                <a16:creationId xmlns:a16="http://schemas.microsoft.com/office/drawing/2014/main" id="{16C2963E-D356-F096-E3BC-1A8C7281AD6A}"/>
              </a:ext>
            </a:extLst>
          </p:cNvPr>
          <p:cNvSpPr>
            <a:spLocks noGrp="1"/>
          </p:cNvSpPr>
          <p:nvPr>
            <p:ph type="sldNum" sz="quarter" idx="12"/>
          </p:nvPr>
        </p:nvSpPr>
        <p:spPr/>
        <p:txBody>
          <a:bodyPr/>
          <a:lstStyle/>
          <a:p>
            <a:fld id="{6E2D2B3B-882E-40F3-A32F-6DD516915044}" type="slidenum">
              <a:rPr lang="en-US" smtClean="0"/>
              <a:pPr/>
              <a:t>20</a:t>
            </a:fld>
            <a:endParaRPr lang="en-US"/>
          </a:p>
        </p:txBody>
      </p:sp>
      <p:pic>
        <p:nvPicPr>
          <p:cNvPr id="5" name="Picture 4" descr="A diagram of a diagram of a person&#10;&#10;Description automatically generated with medium confidence">
            <a:extLst>
              <a:ext uri="{FF2B5EF4-FFF2-40B4-BE49-F238E27FC236}">
                <a16:creationId xmlns:a16="http://schemas.microsoft.com/office/drawing/2014/main" id="{DB1D969C-19D9-0733-1027-B0A1D572D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631" y="100008"/>
            <a:ext cx="2034979" cy="1929839"/>
          </a:xfrm>
          <a:prstGeom prst="rect">
            <a:avLst/>
          </a:prstGeom>
        </p:spPr>
      </p:pic>
      <p:sp>
        <p:nvSpPr>
          <p:cNvPr id="6" name="TextBox 5">
            <a:extLst>
              <a:ext uri="{FF2B5EF4-FFF2-40B4-BE49-F238E27FC236}">
                <a16:creationId xmlns:a16="http://schemas.microsoft.com/office/drawing/2014/main" id="{F6AD85D8-F4AB-E1EF-C6EA-ED6E795B4C4F}"/>
              </a:ext>
            </a:extLst>
          </p:cNvPr>
          <p:cNvSpPr txBox="1"/>
          <p:nvPr/>
        </p:nvSpPr>
        <p:spPr>
          <a:xfrm>
            <a:off x="2487622" y="4739502"/>
            <a:ext cx="4103076" cy="276999"/>
          </a:xfrm>
          <a:prstGeom prst="rect">
            <a:avLst/>
          </a:prstGeom>
          <a:noFill/>
        </p:spPr>
        <p:txBody>
          <a:bodyPr wrap="square">
            <a:spAutoFit/>
          </a:bodyPr>
          <a:lstStyle/>
          <a:p>
            <a:r>
              <a:rPr lang="en-US" sz="1200" dirty="0">
                <a:solidFill>
                  <a:schemeClr val="bg1"/>
                </a:solidFill>
              </a:rPr>
              <a:t>https://www.ihi.org/initiatives/age-friendly-health-systems</a:t>
            </a:r>
          </a:p>
        </p:txBody>
      </p:sp>
    </p:spTree>
    <p:extLst>
      <p:ext uri="{BB962C8B-B14F-4D97-AF65-F5344CB8AC3E}">
        <p14:creationId xmlns:p14="http://schemas.microsoft.com/office/powerpoint/2010/main" val="279113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56E5-ED6D-499D-D0C2-95508A6901B3}"/>
              </a:ext>
            </a:extLst>
          </p:cNvPr>
          <p:cNvSpPr>
            <a:spLocks noGrp="1"/>
          </p:cNvSpPr>
          <p:nvPr>
            <p:ph type="title"/>
          </p:nvPr>
        </p:nvSpPr>
        <p:spPr/>
        <p:txBody>
          <a:bodyPr/>
          <a:lstStyle/>
          <a:p>
            <a:pPr algn="ctr"/>
            <a:r>
              <a:rPr lang="en-US" sz="3200" dirty="0"/>
              <a:t>4Ms Frameworks: Mobility- ADL and </a:t>
            </a:r>
            <a:r>
              <a:rPr lang="en-US" sz="3200" dirty="0" err="1"/>
              <a:t>iADL</a:t>
            </a:r>
            <a:endParaRPr lang="en-US" sz="3200" dirty="0"/>
          </a:p>
        </p:txBody>
      </p:sp>
      <p:sp>
        <p:nvSpPr>
          <p:cNvPr id="3" name="Content Placeholder 2">
            <a:extLst>
              <a:ext uri="{FF2B5EF4-FFF2-40B4-BE49-F238E27FC236}">
                <a16:creationId xmlns:a16="http://schemas.microsoft.com/office/drawing/2014/main" id="{F3B7CE56-B389-FD3E-C72F-F835DF3FD2B4}"/>
              </a:ext>
            </a:extLst>
          </p:cNvPr>
          <p:cNvSpPr>
            <a:spLocks noGrp="1"/>
          </p:cNvSpPr>
          <p:nvPr>
            <p:ph idx="1"/>
          </p:nvPr>
        </p:nvSpPr>
        <p:spPr>
          <a:xfrm>
            <a:off x="457213" y="935811"/>
            <a:ext cx="6959587" cy="3463470"/>
          </a:xfrm>
        </p:spPr>
        <p:txBody>
          <a:bodyPr>
            <a:normAutofit fontScale="77500" lnSpcReduction="20000"/>
          </a:bodyPr>
          <a:lstStyle/>
          <a:p>
            <a:pPr marL="114300" indent="0" algn="l">
              <a:buNone/>
            </a:pPr>
            <a:r>
              <a:rPr lang="en-US" b="1" i="0" dirty="0">
                <a:solidFill>
                  <a:srgbClr val="000000"/>
                </a:solidFill>
                <a:effectLst/>
              </a:rPr>
              <a:t>Basic ADLs- </a:t>
            </a:r>
            <a:r>
              <a:rPr lang="en-US" b="0" i="0" dirty="0">
                <a:solidFill>
                  <a:srgbClr val="000000"/>
                </a:solidFill>
                <a:effectLst/>
              </a:rPr>
              <a:t>skills required to manage one’s basic physical needs</a:t>
            </a:r>
          </a:p>
          <a:p>
            <a:pPr algn="l">
              <a:buFont typeface="Arial" panose="020B0604020202020204" pitchFamily="34" charset="0"/>
              <a:buChar char="•"/>
            </a:pPr>
            <a:r>
              <a:rPr lang="en-US" b="1" i="0" dirty="0">
                <a:solidFill>
                  <a:srgbClr val="000000"/>
                </a:solidFill>
                <a:effectLst/>
              </a:rPr>
              <a:t>Personal hygiene: </a:t>
            </a:r>
            <a:r>
              <a:rPr lang="en-US" b="0" i="0" dirty="0">
                <a:solidFill>
                  <a:srgbClr val="000000"/>
                </a:solidFill>
                <a:effectLst/>
              </a:rPr>
              <a:t>The ability to bathe and groom oneself and maintain dental hygiene, nail, and hair care.</a:t>
            </a:r>
          </a:p>
          <a:p>
            <a:pPr>
              <a:buFont typeface="Arial" panose="020B0604020202020204" pitchFamily="34" charset="0"/>
              <a:buChar char="•"/>
            </a:pPr>
            <a:r>
              <a:rPr lang="en-US" b="1" i="0" dirty="0">
                <a:solidFill>
                  <a:srgbClr val="000000"/>
                </a:solidFill>
                <a:effectLst/>
              </a:rPr>
              <a:t>Dressing:</a:t>
            </a:r>
            <a:r>
              <a:rPr lang="en-US" b="0" i="0" dirty="0">
                <a:solidFill>
                  <a:srgbClr val="000000"/>
                </a:solidFill>
                <a:effectLst/>
              </a:rPr>
              <a:t> The ability to select appropriate clothes and to put the clothes on.</a:t>
            </a:r>
          </a:p>
          <a:p>
            <a:pPr>
              <a:buFont typeface="Arial" panose="020B0604020202020204" pitchFamily="34" charset="0"/>
              <a:buChar char="•"/>
            </a:pPr>
            <a:r>
              <a:rPr lang="en-US" b="1" i="0" dirty="0">
                <a:solidFill>
                  <a:srgbClr val="000000"/>
                </a:solidFill>
                <a:effectLst/>
              </a:rPr>
              <a:t>Toileting: </a:t>
            </a:r>
            <a:r>
              <a:rPr lang="en-US" b="0" i="0" dirty="0">
                <a:solidFill>
                  <a:srgbClr val="000000"/>
                </a:solidFill>
                <a:effectLst/>
              </a:rPr>
              <a:t>The ability to get to and from the toilet, use it appropriately, and clean oneself.</a:t>
            </a:r>
          </a:p>
          <a:p>
            <a:pPr algn="l">
              <a:buFont typeface="Arial" panose="020B0604020202020204" pitchFamily="34" charset="0"/>
              <a:buChar char="•"/>
            </a:pPr>
            <a:r>
              <a:rPr lang="en-US" b="1" i="0" dirty="0">
                <a:solidFill>
                  <a:srgbClr val="000000"/>
                </a:solidFill>
                <a:effectLst/>
              </a:rPr>
              <a:t>Ambulating:</a:t>
            </a:r>
            <a:r>
              <a:rPr lang="en-US" b="0" i="0" dirty="0">
                <a:solidFill>
                  <a:srgbClr val="000000"/>
                </a:solidFill>
                <a:effectLst/>
              </a:rPr>
              <a:t> The extent of an individual’s ability to move from one position to another and walk independently.</a:t>
            </a:r>
          </a:p>
          <a:p>
            <a:pPr algn="l">
              <a:buFont typeface="Arial" panose="020B0604020202020204" pitchFamily="34" charset="0"/>
              <a:buChar char="•"/>
            </a:pPr>
            <a:r>
              <a:rPr lang="en-US" b="1" i="0" dirty="0">
                <a:solidFill>
                  <a:srgbClr val="000000"/>
                </a:solidFill>
                <a:effectLst/>
              </a:rPr>
              <a:t>Continence: </a:t>
            </a:r>
            <a:r>
              <a:rPr lang="en-US" b="0" i="0" dirty="0">
                <a:solidFill>
                  <a:srgbClr val="000000"/>
                </a:solidFill>
                <a:effectLst/>
              </a:rPr>
              <a:t>The ability to control bladder and bowel function</a:t>
            </a:r>
          </a:p>
          <a:p>
            <a:pPr>
              <a:buFont typeface="Arial" panose="020B0604020202020204" pitchFamily="34" charset="0"/>
              <a:buChar char="•"/>
            </a:pPr>
            <a:r>
              <a:rPr lang="en-US" b="1" i="0" dirty="0">
                <a:solidFill>
                  <a:srgbClr val="000000"/>
                </a:solidFill>
                <a:effectLst/>
              </a:rPr>
              <a:t>Feeding: </a:t>
            </a:r>
            <a:r>
              <a:rPr lang="en-US" b="0" i="0" dirty="0">
                <a:solidFill>
                  <a:srgbClr val="000000"/>
                </a:solidFill>
                <a:effectLst/>
              </a:rPr>
              <a:t>The ability of a person to feed oneself.</a:t>
            </a:r>
          </a:p>
          <a:p>
            <a:pPr algn="l">
              <a:buFont typeface="Arial" panose="020B0604020202020204" pitchFamily="34" charset="0"/>
              <a:buChar char="•"/>
            </a:pPr>
            <a:endParaRPr lang="en-US" b="0" i="0" dirty="0">
              <a:solidFill>
                <a:srgbClr val="000000"/>
              </a:solidFill>
              <a:effectLst/>
              <a:highlight>
                <a:srgbClr val="FFFFFF"/>
              </a:highlight>
            </a:endParaRPr>
          </a:p>
        </p:txBody>
      </p:sp>
      <p:sp>
        <p:nvSpPr>
          <p:cNvPr id="4" name="Slide Number Placeholder 3">
            <a:extLst>
              <a:ext uri="{FF2B5EF4-FFF2-40B4-BE49-F238E27FC236}">
                <a16:creationId xmlns:a16="http://schemas.microsoft.com/office/drawing/2014/main" id="{D5A9AA63-4435-7EE0-DC38-6FB9E4EDADB2}"/>
              </a:ext>
            </a:extLst>
          </p:cNvPr>
          <p:cNvSpPr>
            <a:spLocks noGrp="1"/>
          </p:cNvSpPr>
          <p:nvPr>
            <p:ph type="sldNum" sz="quarter" idx="12"/>
          </p:nvPr>
        </p:nvSpPr>
        <p:spPr/>
        <p:txBody>
          <a:bodyPr/>
          <a:lstStyle/>
          <a:p>
            <a:fld id="{6E2D2B3B-882E-40F3-A32F-6DD516915044}" type="slidenum">
              <a:rPr lang="en-US" smtClean="0"/>
              <a:pPr/>
              <a:t>21</a:t>
            </a:fld>
            <a:endParaRPr lang="en-US"/>
          </a:p>
        </p:txBody>
      </p:sp>
      <p:sp>
        <p:nvSpPr>
          <p:cNvPr id="7" name="Arrow: Up 6">
            <a:extLst>
              <a:ext uri="{FF2B5EF4-FFF2-40B4-BE49-F238E27FC236}">
                <a16:creationId xmlns:a16="http://schemas.microsoft.com/office/drawing/2014/main" id="{BE5D28D3-9D00-A780-9978-CA0257A00AE6}"/>
              </a:ext>
            </a:extLst>
          </p:cNvPr>
          <p:cNvSpPr/>
          <p:nvPr/>
        </p:nvSpPr>
        <p:spPr>
          <a:xfrm>
            <a:off x="7538154" y="1436788"/>
            <a:ext cx="548640" cy="283041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41F3A0-0A25-0F62-7469-0C5909DFA33A}"/>
              </a:ext>
            </a:extLst>
          </p:cNvPr>
          <p:cNvSpPr txBox="1"/>
          <p:nvPr/>
        </p:nvSpPr>
        <p:spPr>
          <a:xfrm>
            <a:off x="8086794" y="1501976"/>
            <a:ext cx="889987" cy="369332"/>
          </a:xfrm>
          <a:prstGeom prst="rect">
            <a:avLst/>
          </a:prstGeom>
          <a:noFill/>
        </p:spPr>
        <p:txBody>
          <a:bodyPr wrap="none" rtlCol="0">
            <a:spAutoFit/>
          </a:bodyPr>
          <a:lstStyle/>
          <a:p>
            <a:r>
              <a:rPr lang="en-US" dirty="0"/>
              <a:t>Harder</a:t>
            </a:r>
          </a:p>
        </p:txBody>
      </p:sp>
      <p:sp>
        <p:nvSpPr>
          <p:cNvPr id="9" name="TextBox 8">
            <a:extLst>
              <a:ext uri="{FF2B5EF4-FFF2-40B4-BE49-F238E27FC236}">
                <a16:creationId xmlns:a16="http://schemas.microsoft.com/office/drawing/2014/main" id="{4FAD0F00-691C-1848-F19F-4086E257162B}"/>
              </a:ext>
            </a:extLst>
          </p:cNvPr>
          <p:cNvSpPr txBox="1"/>
          <p:nvPr/>
        </p:nvSpPr>
        <p:spPr>
          <a:xfrm>
            <a:off x="8138090" y="4029949"/>
            <a:ext cx="838691" cy="369332"/>
          </a:xfrm>
          <a:prstGeom prst="rect">
            <a:avLst/>
          </a:prstGeom>
          <a:noFill/>
        </p:spPr>
        <p:txBody>
          <a:bodyPr wrap="none" rtlCol="0">
            <a:spAutoFit/>
          </a:bodyPr>
          <a:lstStyle/>
          <a:p>
            <a:r>
              <a:rPr lang="en-US" dirty="0"/>
              <a:t>Easier</a:t>
            </a:r>
          </a:p>
        </p:txBody>
      </p:sp>
    </p:spTree>
    <p:extLst>
      <p:ext uri="{BB962C8B-B14F-4D97-AF65-F5344CB8AC3E}">
        <p14:creationId xmlns:p14="http://schemas.microsoft.com/office/powerpoint/2010/main" val="2532729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1F8B-4196-70B1-AD61-82312B3EF247}"/>
              </a:ext>
            </a:extLst>
          </p:cNvPr>
          <p:cNvSpPr>
            <a:spLocks noGrp="1"/>
          </p:cNvSpPr>
          <p:nvPr>
            <p:ph type="title"/>
          </p:nvPr>
        </p:nvSpPr>
        <p:spPr/>
        <p:txBody>
          <a:bodyPr/>
          <a:lstStyle/>
          <a:p>
            <a:pPr algn="ctr"/>
            <a:r>
              <a:rPr lang="en-US" sz="3200" dirty="0"/>
              <a:t>4Ms Frameworks: Mobility- ADL and </a:t>
            </a:r>
            <a:r>
              <a:rPr lang="en-US" sz="3200" dirty="0" err="1"/>
              <a:t>iADL</a:t>
            </a:r>
            <a:endParaRPr lang="en-US" sz="3200" dirty="0"/>
          </a:p>
        </p:txBody>
      </p:sp>
      <p:sp>
        <p:nvSpPr>
          <p:cNvPr id="3" name="Content Placeholder 2">
            <a:extLst>
              <a:ext uri="{FF2B5EF4-FFF2-40B4-BE49-F238E27FC236}">
                <a16:creationId xmlns:a16="http://schemas.microsoft.com/office/drawing/2014/main" id="{6781A862-83F7-A084-0AC6-5D6E51597D81}"/>
              </a:ext>
            </a:extLst>
          </p:cNvPr>
          <p:cNvSpPr>
            <a:spLocks noGrp="1"/>
          </p:cNvSpPr>
          <p:nvPr>
            <p:ph idx="1"/>
          </p:nvPr>
        </p:nvSpPr>
        <p:spPr>
          <a:xfrm>
            <a:off x="272319" y="881562"/>
            <a:ext cx="8599361" cy="3793602"/>
          </a:xfrm>
        </p:spPr>
        <p:txBody>
          <a:bodyPr>
            <a:normAutofit/>
          </a:bodyPr>
          <a:lstStyle/>
          <a:p>
            <a:pPr algn="l"/>
            <a:r>
              <a:rPr lang="en-US" sz="1800" b="1" i="0" dirty="0">
                <a:solidFill>
                  <a:srgbClr val="000000"/>
                </a:solidFill>
                <a:effectLst/>
                <a:highlight>
                  <a:srgbClr val="FFFFFF"/>
                </a:highlight>
              </a:rPr>
              <a:t>I</a:t>
            </a:r>
            <a:r>
              <a:rPr lang="en-US" sz="1800" b="1" i="0" dirty="0">
                <a:solidFill>
                  <a:srgbClr val="000000"/>
                </a:solidFill>
                <a:effectLst/>
              </a:rPr>
              <a:t>nstrumental ADLs- </a:t>
            </a:r>
            <a:r>
              <a:rPr lang="en-US" sz="1800" b="0" i="0" dirty="0">
                <a:solidFill>
                  <a:srgbClr val="000000"/>
                </a:solidFill>
                <a:effectLst/>
              </a:rPr>
              <a:t>more complex activities </a:t>
            </a:r>
            <a:r>
              <a:rPr lang="en-US" sz="1800" b="1" i="0" dirty="0">
                <a:solidFill>
                  <a:srgbClr val="000000"/>
                </a:solidFill>
                <a:effectLst/>
              </a:rPr>
              <a:t>related to the ability to live independently </a:t>
            </a:r>
            <a:r>
              <a:rPr lang="en-US" sz="1800" b="0" i="0" dirty="0">
                <a:solidFill>
                  <a:srgbClr val="000000"/>
                </a:solidFill>
                <a:effectLst/>
              </a:rPr>
              <a:t>in the community</a:t>
            </a:r>
          </a:p>
          <a:p>
            <a:pPr>
              <a:buFont typeface="Arial" panose="020B0604020202020204" pitchFamily="34" charset="0"/>
              <a:buChar char="•"/>
            </a:pPr>
            <a:r>
              <a:rPr lang="en-US" sz="1800" b="1" i="0" dirty="0">
                <a:solidFill>
                  <a:srgbClr val="000000"/>
                </a:solidFill>
                <a:effectLst/>
              </a:rPr>
              <a:t>Managing communication with others: </a:t>
            </a:r>
            <a:r>
              <a:rPr lang="en-US" sz="1800" b="0" i="0" dirty="0">
                <a:solidFill>
                  <a:srgbClr val="000000"/>
                </a:solidFill>
                <a:effectLst/>
              </a:rPr>
              <a:t>The ability to manage telephone and mail.</a:t>
            </a:r>
            <a:endParaRPr lang="en-US" sz="1800" b="1" i="0" dirty="0">
              <a:solidFill>
                <a:srgbClr val="000000"/>
              </a:solidFill>
              <a:effectLst/>
            </a:endParaRPr>
          </a:p>
          <a:p>
            <a:pPr algn="l">
              <a:buFont typeface="Arial" panose="020B0604020202020204" pitchFamily="34" charset="0"/>
              <a:buChar char="•"/>
            </a:pPr>
            <a:r>
              <a:rPr lang="en-US" sz="1800" b="1" i="0" dirty="0">
                <a:solidFill>
                  <a:srgbClr val="000000"/>
                </a:solidFill>
                <a:effectLst/>
              </a:rPr>
              <a:t>Transportation and shopping: </a:t>
            </a:r>
            <a:r>
              <a:rPr lang="en-US" sz="1800" b="0" i="0" dirty="0">
                <a:solidFill>
                  <a:srgbClr val="000000"/>
                </a:solidFill>
                <a:effectLst/>
              </a:rPr>
              <a:t>Ability to do grocery shopping, attend events, and manage transportation, either via driving or public transportation.</a:t>
            </a:r>
          </a:p>
          <a:p>
            <a:pPr algn="l">
              <a:buFont typeface="Arial" panose="020B0604020202020204" pitchFamily="34" charset="0"/>
              <a:buChar char="•"/>
            </a:pPr>
            <a:r>
              <a:rPr lang="en-US" sz="1800" b="1" i="0" dirty="0">
                <a:solidFill>
                  <a:srgbClr val="000000"/>
                </a:solidFill>
                <a:effectLst/>
              </a:rPr>
              <a:t>Meal preparation: </a:t>
            </a:r>
            <a:r>
              <a:rPr lang="en-US" sz="1800" i="0" dirty="0">
                <a:solidFill>
                  <a:srgbClr val="000000"/>
                </a:solidFill>
                <a:effectLst/>
              </a:rPr>
              <a:t>Plans, prepares and serves adequate meals independently</a:t>
            </a:r>
          </a:p>
          <a:p>
            <a:pPr algn="l">
              <a:buFont typeface="Arial" panose="020B0604020202020204" pitchFamily="34" charset="0"/>
              <a:buChar char="•"/>
            </a:pPr>
            <a:r>
              <a:rPr lang="en-US" sz="1800" b="1" i="0" dirty="0">
                <a:solidFill>
                  <a:srgbClr val="000000"/>
                </a:solidFill>
                <a:effectLst/>
              </a:rPr>
              <a:t>Housecleaning and home maintenance</a:t>
            </a:r>
            <a:r>
              <a:rPr lang="en-US" sz="1800" b="1" dirty="0">
                <a:solidFill>
                  <a:srgbClr val="000000"/>
                </a:solidFill>
              </a:rPr>
              <a:t>:</a:t>
            </a:r>
            <a:r>
              <a:rPr lang="en-US" sz="1800" b="0" i="0" dirty="0">
                <a:solidFill>
                  <a:srgbClr val="000000"/>
                </a:solidFill>
                <a:effectLst/>
              </a:rPr>
              <a:t> Maintaining living areas reasonably clean and tidy, and keeping up with home maintenance, including laundry.</a:t>
            </a:r>
          </a:p>
          <a:p>
            <a:pPr algn="l">
              <a:buFont typeface="Arial" panose="020B0604020202020204" pitchFamily="34" charset="0"/>
              <a:buChar char="•"/>
            </a:pPr>
            <a:r>
              <a:rPr lang="en-US" sz="1800" b="1" i="0" dirty="0">
                <a:solidFill>
                  <a:srgbClr val="000000"/>
                </a:solidFill>
                <a:effectLst/>
              </a:rPr>
              <a:t>Managing medications: </a:t>
            </a:r>
            <a:r>
              <a:rPr lang="en-US" sz="1800" b="0" i="0" dirty="0">
                <a:solidFill>
                  <a:srgbClr val="000000"/>
                </a:solidFill>
                <a:effectLst/>
              </a:rPr>
              <a:t>Ability to obtain medications and take them as directed.</a:t>
            </a:r>
          </a:p>
          <a:p>
            <a:pPr>
              <a:buFont typeface="Arial" panose="020B0604020202020204" pitchFamily="34" charset="0"/>
              <a:buChar char="•"/>
            </a:pPr>
            <a:r>
              <a:rPr lang="en-US" sz="1800" b="1" i="0" dirty="0">
                <a:solidFill>
                  <a:srgbClr val="000000"/>
                </a:solidFill>
                <a:effectLst/>
              </a:rPr>
              <a:t>Managing finances: </a:t>
            </a:r>
            <a:r>
              <a:rPr lang="en-US" sz="1800" dirty="0">
                <a:solidFill>
                  <a:srgbClr val="000000"/>
                </a:solidFill>
              </a:rPr>
              <a:t>A</a:t>
            </a:r>
            <a:r>
              <a:rPr lang="en-US" sz="1800" b="0" i="0" dirty="0">
                <a:solidFill>
                  <a:srgbClr val="000000"/>
                </a:solidFill>
                <a:effectLst/>
              </a:rPr>
              <a:t>bility to pay bills and manage financial assets.</a:t>
            </a:r>
          </a:p>
        </p:txBody>
      </p:sp>
      <p:sp>
        <p:nvSpPr>
          <p:cNvPr id="4" name="Slide Number Placeholder 3">
            <a:extLst>
              <a:ext uri="{FF2B5EF4-FFF2-40B4-BE49-F238E27FC236}">
                <a16:creationId xmlns:a16="http://schemas.microsoft.com/office/drawing/2014/main" id="{B31D5271-5109-F1DC-B0C9-E6436FA6C2B6}"/>
              </a:ext>
            </a:extLst>
          </p:cNvPr>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388378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B5E8-C6E3-2571-5B07-B5E279BF0E58}"/>
              </a:ext>
            </a:extLst>
          </p:cNvPr>
          <p:cNvSpPr>
            <a:spLocks noGrp="1"/>
          </p:cNvSpPr>
          <p:nvPr>
            <p:ph type="title"/>
          </p:nvPr>
        </p:nvSpPr>
        <p:spPr/>
        <p:txBody>
          <a:bodyPr/>
          <a:lstStyle/>
          <a:p>
            <a:pPr algn="ctr"/>
            <a:r>
              <a:rPr lang="en-US" sz="3200" dirty="0"/>
              <a:t>4Ms Frameworks: Mobility- Frailty and Fall</a:t>
            </a:r>
          </a:p>
        </p:txBody>
      </p:sp>
      <p:sp>
        <p:nvSpPr>
          <p:cNvPr id="3" name="Content Placeholder 2">
            <a:extLst>
              <a:ext uri="{FF2B5EF4-FFF2-40B4-BE49-F238E27FC236}">
                <a16:creationId xmlns:a16="http://schemas.microsoft.com/office/drawing/2014/main" id="{606320DD-CBAD-77AF-5E8E-7D53517DE6B7}"/>
              </a:ext>
            </a:extLst>
          </p:cNvPr>
          <p:cNvSpPr>
            <a:spLocks noGrp="1"/>
          </p:cNvSpPr>
          <p:nvPr>
            <p:ph idx="1"/>
          </p:nvPr>
        </p:nvSpPr>
        <p:spPr/>
        <p:txBody>
          <a:bodyPr/>
          <a:lstStyle/>
          <a:p>
            <a:r>
              <a:rPr lang="en-US" sz="2400" b="0" i="0" u="none" strike="noStrike" baseline="0" dirty="0">
                <a:solidFill>
                  <a:srgbClr val="000000"/>
                </a:solidFill>
              </a:rPr>
              <a:t>Frailty is a clinically recognizable state of increased vulnerability resulting from an aging-associated </a:t>
            </a:r>
            <a:r>
              <a:rPr lang="en-US" sz="2400" b="1" i="0" u="none" strike="noStrike" baseline="0" dirty="0">
                <a:solidFill>
                  <a:srgbClr val="000000"/>
                </a:solidFill>
              </a:rPr>
              <a:t>decline in reserve and function across multiple physiologic systems</a:t>
            </a:r>
            <a:r>
              <a:rPr lang="en-US" sz="2400" b="0" i="0" u="none" strike="noStrike" baseline="0" dirty="0">
                <a:solidFill>
                  <a:srgbClr val="000000"/>
                </a:solidFill>
              </a:rPr>
              <a:t>, such that the ability to cope with everyday or acute stressors is compromised</a:t>
            </a:r>
          </a:p>
          <a:p>
            <a:endParaRPr lang="en-US" sz="1000" b="0" i="0" u="none" strike="noStrike" baseline="0" dirty="0">
              <a:solidFill>
                <a:srgbClr val="000000"/>
              </a:solidFill>
            </a:endParaRPr>
          </a:p>
          <a:p>
            <a:r>
              <a:rPr lang="en-US" sz="2400" b="0" i="0" u="none" strike="noStrike" baseline="0" dirty="0">
                <a:solidFill>
                  <a:srgbClr val="000000"/>
                </a:solidFill>
              </a:rPr>
              <a:t>Multiple underlying causes increase fall risk: such as functional impairment, frailty, gait instability, cognitive impairment, and adverse reactions to medications</a:t>
            </a:r>
          </a:p>
          <a:p>
            <a:endParaRPr lang="en-US" dirty="0"/>
          </a:p>
        </p:txBody>
      </p:sp>
      <p:sp>
        <p:nvSpPr>
          <p:cNvPr id="4" name="Slide Number Placeholder 3">
            <a:extLst>
              <a:ext uri="{FF2B5EF4-FFF2-40B4-BE49-F238E27FC236}">
                <a16:creationId xmlns:a16="http://schemas.microsoft.com/office/drawing/2014/main" id="{E82DC95C-14FC-43B3-C166-3C5CF926079B}"/>
              </a:ext>
            </a:extLst>
          </p:cNvPr>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181298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E313-D8D9-A213-8F88-2D11F9E641A8}"/>
              </a:ext>
            </a:extLst>
          </p:cNvPr>
          <p:cNvSpPr>
            <a:spLocks noGrp="1"/>
          </p:cNvSpPr>
          <p:nvPr>
            <p:ph type="title"/>
          </p:nvPr>
        </p:nvSpPr>
        <p:spPr>
          <a:xfrm>
            <a:off x="414215" y="80281"/>
            <a:ext cx="8315569" cy="621335"/>
          </a:xfrm>
        </p:spPr>
        <p:txBody>
          <a:bodyPr/>
          <a:lstStyle/>
          <a:p>
            <a:pPr algn="ctr"/>
            <a:r>
              <a:rPr lang="en-US" sz="3600" dirty="0"/>
              <a:t>Fall prevention</a:t>
            </a:r>
          </a:p>
        </p:txBody>
      </p:sp>
      <p:sp>
        <p:nvSpPr>
          <p:cNvPr id="3" name="Content Placeholder 2">
            <a:extLst>
              <a:ext uri="{FF2B5EF4-FFF2-40B4-BE49-F238E27FC236}">
                <a16:creationId xmlns:a16="http://schemas.microsoft.com/office/drawing/2014/main" id="{D7184069-8107-6E99-872C-53F8A84B2187}"/>
              </a:ext>
            </a:extLst>
          </p:cNvPr>
          <p:cNvSpPr>
            <a:spLocks noGrp="1"/>
          </p:cNvSpPr>
          <p:nvPr>
            <p:ph idx="1"/>
          </p:nvPr>
        </p:nvSpPr>
        <p:spPr>
          <a:xfrm>
            <a:off x="135468" y="827314"/>
            <a:ext cx="8771466" cy="3751459"/>
          </a:xfrm>
        </p:spPr>
        <p:txBody>
          <a:bodyPr>
            <a:noAutofit/>
          </a:bodyPr>
          <a:lstStyle/>
          <a:p>
            <a:pPr marL="571500" indent="-457200" algn="l">
              <a:buFont typeface="+mj-lt"/>
              <a:buAutoNum type="arabicPeriod"/>
            </a:pPr>
            <a:r>
              <a:rPr lang="en-US" sz="1800" b="0" i="0" u="none" strike="noStrike" baseline="0" dirty="0"/>
              <a:t>Avoid high risk medications.</a:t>
            </a:r>
          </a:p>
          <a:p>
            <a:pPr marL="571500" indent="-457200" algn="l">
              <a:buFont typeface="+mj-lt"/>
              <a:buAutoNum type="arabicPeriod"/>
            </a:pPr>
            <a:r>
              <a:rPr lang="en-US" sz="1800" b="0" i="0" u="none" strike="noStrike" baseline="0" dirty="0"/>
              <a:t>Identify and set a daily mobility goal with older adult that supports what matters and then review and support progress toward a mobility goal.</a:t>
            </a:r>
          </a:p>
          <a:p>
            <a:pPr marL="571500" indent="-457200" algn="l">
              <a:buFont typeface="+mj-lt"/>
              <a:buAutoNum type="arabicPeriod"/>
            </a:pPr>
            <a:r>
              <a:rPr lang="en-US" sz="1800" b="0" i="0" u="none" strike="noStrike" baseline="0" dirty="0"/>
              <a:t>Educate older adult and family caregivers.</a:t>
            </a:r>
          </a:p>
          <a:p>
            <a:pPr marL="571500" indent="-457200" algn="l">
              <a:buFont typeface="+mj-lt"/>
              <a:buAutoNum type="arabicPeriod"/>
            </a:pPr>
            <a:r>
              <a:rPr lang="en-US" sz="1800" b="0" i="0" u="none" strike="noStrike" baseline="0" dirty="0"/>
              <a:t>Manage impairments that reduce mobility (pain, balance, gait, and strength, vision/hearing).</a:t>
            </a:r>
          </a:p>
          <a:p>
            <a:pPr marL="571500" indent="-457200" algn="l">
              <a:buFont typeface="+mj-lt"/>
              <a:buAutoNum type="arabicPeriod"/>
            </a:pPr>
            <a:r>
              <a:rPr lang="en-US" sz="1800" b="0" i="0" u="none" strike="noStrike" baseline="0" dirty="0"/>
              <a:t>Refer to physical therapy (balance, gait, strength, and exercise program).</a:t>
            </a:r>
            <a:endParaRPr lang="en-US" sz="1800" dirty="0"/>
          </a:p>
          <a:p>
            <a:pPr marL="571500" indent="-457200">
              <a:buFont typeface="+mj-lt"/>
              <a:buAutoNum type="arabicPeriod"/>
            </a:pPr>
            <a:r>
              <a:rPr lang="en-US" sz="1800" dirty="0"/>
              <a:t>Create safe environment: keeping objects off steps, fixing loose or broken stairs, removing throw rugs, and storing frequently used objects on low shelves. </a:t>
            </a:r>
          </a:p>
          <a:p>
            <a:r>
              <a:rPr lang="en-US" sz="1800" dirty="0"/>
              <a:t>CDC: STEDI (Stopping Elderly Accidents, Deaths &amp; Injuries)- Older Adult Fall Prevention: Algorithm and resources for clinician and patient/caregiver</a:t>
            </a:r>
          </a:p>
        </p:txBody>
      </p:sp>
      <p:sp>
        <p:nvSpPr>
          <p:cNvPr id="4" name="Slide Number Placeholder 3">
            <a:extLst>
              <a:ext uri="{FF2B5EF4-FFF2-40B4-BE49-F238E27FC236}">
                <a16:creationId xmlns:a16="http://schemas.microsoft.com/office/drawing/2014/main" id="{A8895857-3CE6-22CB-119D-6E5FDE3B9CB7}"/>
              </a:ext>
            </a:extLst>
          </p:cNvPr>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902270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F83D68-682A-0A9E-2D4E-68B1EDA167AE}"/>
              </a:ext>
            </a:extLst>
          </p:cNvPr>
          <p:cNvSpPr>
            <a:spLocks noGrp="1"/>
          </p:cNvSpPr>
          <p:nvPr>
            <p:ph type="title"/>
          </p:nvPr>
        </p:nvSpPr>
        <p:spPr/>
        <p:txBody>
          <a:bodyPr/>
          <a:lstStyle/>
          <a:p>
            <a:pPr algn="ctr"/>
            <a:r>
              <a:rPr lang="en-US" sz="3600" dirty="0">
                <a:latin typeface="+mn-lt"/>
              </a:rPr>
              <a:t>Mentation: Dementia</a:t>
            </a:r>
          </a:p>
        </p:txBody>
      </p:sp>
      <p:sp>
        <p:nvSpPr>
          <p:cNvPr id="8" name="Content Placeholder 7">
            <a:extLst>
              <a:ext uri="{FF2B5EF4-FFF2-40B4-BE49-F238E27FC236}">
                <a16:creationId xmlns:a16="http://schemas.microsoft.com/office/drawing/2014/main" id="{DDD46144-421E-766B-BEDE-B06CB8767615}"/>
              </a:ext>
            </a:extLst>
          </p:cNvPr>
          <p:cNvSpPr>
            <a:spLocks noGrp="1"/>
          </p:cNvSpPr>
          <p:nvPr>
            <p:ph sz="half" idx="2"/>
          </p:nvPr>
        </p:nvSpPr>
        <p:spPr>
          <a:xfrm>
            <a:off x="268014" y="970623"/>
            <a:ext cx="8426669" cy="3637691"/>
          </a:xfrm>
        </p:spPr>
        <p:txBody>
          <a:bodyPr>
            <a:normAutofit/>
          </a:bodyPr>
          <a:lstStyle/>
          <a:p>
            <a:r>
              <a:rPr lang="en-US" dirty="0"/>
              <a:t>Screen older adults at least one time per year for cognitive impairment and, if screen is positive, refer for further evaluation and manage manifestations of cognitive impairment</a:t>
            </a:r>
          </a:p>
          <a:p>
            <a:r>
              <a:rPr lang="en-US" dirty="0"/>
              <a:t>Screening tools: </a:t>
            </a:r>
          </a:p>
          <a:p>
            <a:pPr lvl="1"/>
            <a:r>
              <a:rPr lang="en-US" dirty="0"/>
              <a:t>Mini-Cog</a:t>
            </a:r>
          </a:p>
          <a:p>
            <a:pPr lvl="1"/>
            <a:r>
              <a:rPr lang="en-US" dirty="0"/>
              <a:t>Saint Louis University Mental Status (SLUMS)</a:t>
            </a:r>
          </a:p>
          <a:p>
            <a:pPr lvl="1"/>
            <a:r>
              <a:rPr lang="en-US" dirty="0"/>
              <a:t>Montreal Cognitive Assessment (MoCA). </a:t>
            </a:r>
          </a:p>
          <a:p>
            <a:pPr lvl="1"/>
            <a:r>
              <a:rPr lang="en-US" dirty="0"/>
              <a:t>Mini-Mental Status Exam (MMSE)</a:t>
            </a:r>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25</a:t>
            </a:fld>
            <a:endParaRPr lang="en-US"/>
          </a:p>
        </p:txBody>
      </p:sp>
      <p:pic>
        <p:nvPicPr>
          <p:cNvPr id="2" name="Picture 1" descr="A diagram of a diagram of a person&#10;&#10;Description automatically generated with medium confidence">
            <a:extLst>
              <a:ext uri="{FF2B5EF4-FFF2-40B4-BE49-F238E27FC236}">
                <a16:creationId xmlns:a16="http://schemas.microsoft.com/office/drawing/2014/main" id="{16A54875-D077-3DB4-C728-BACED4E95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441" y="2538740"/>
            <a:ext cx="1856668" cy="1760741"/>
          </a:xfrm>
          <a:prstGeom prst="rect">
            <a:avLst/>
          </a:prstGeom>
        </p:spPr>
      </p:pic>
    </p:spTree>
    <p:extLst>
      <p:ext uri="{BB962C8B-B14F-4D97-AF65-F5344CB8AC3E}">
        <p14:creationId xmlns:p14="http://schemas.microsoft.com/office/powerpoint/2010/main" val="41035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F83D68-682A-0A9E-2D4E-68B1EDA167AE}"/>
              </a:ext>
            </a:extLst>
          </p:cNvPr>
          <p:cNvSpPr>
            <a:spLocks noGrp="1"/>
          </p:cNvSpPr>
          <p:nvPr>
            <p:ph type="title"/>
          </p:nvPr>
        </p:nvSpPr>
        <p:spPr/>
        <p:txBody>
          <a:bodyPr/>
          <a:lstStyle/>
          <a:p>
            <a:pPr algn="ctr"/>
            <a:r>
              <a:rPr lang="en-US" sz="3600" dirty="0">
                <a:latin typeface="+mn-lt"/>
              </a:rPr>
              <a:t>Mentation: Depression</a:t>
            </a:r>
          </a:p>
        </p:txBody>
      </p:sp>
      <p:sp>
        <p:nvSpPr>
          <p:cNvPr id="10" name="Content Placeholder 9">
            <a:extLst>
              <a:ext uri="{FF2B5EF4-FFF2-40B4-BE49-F238E27FC236}">
                <a16:creationId xmlns:a16="http://schemas.microsoft.com/office/drawing/2014/main" id="{58D77945-8557-AFB6-32A6-65D0471378E2}"/>
              </a:ext>
            </a:extLst>
          </p:cNvPr>
          <p:cNvSpPr>
            <a:spLocks noGrp="1"/>
          </p:cNvSpPr>
          <p:nvPr>
            <p:ph sz="quarter" idx="4"/>
          </p:nvPr>
        </p:nvSpPr>
        <p:spPr>
          <a:xfrm>
            <a:off x="268016" y="1213641"/>
            <a:ext cx="8173692" cy="3515771"/>
          </a:xfrm>
        </p:spPr>
        <p:txBody>
          <a:bodyPr>
            <a:normAutofit/>
          </a:bodyPr>
          <a:lstStyle/>
          <a:p>
            <a:pPr algn="l"/>
            <a:r>
              <a:rPr lang="en-US" b="0" i="0" u="none" strike="noStrike" baseline="0" dirty="0"/>
              <a:t>Screening for depression is recommended annually or when symptoms arise. </a:t>
            </a:r>
          </a:p>
          <a:p>
            <a:pPr algn="l"/>
            <a:r>
              <a:rPr lang="en-US" b="0" i="0" u="none" strike="noStrike" baseline="0" dirty="0"/>
              <a:t>Screening tools: </a:t>
            </a:r>
          </a:p>
          <a:p>
            <a:pPr lvl="1"/>
            <a:r>
              <a:rPr lang="en-US" b="0" i="0" u="none" strike="noStrike" baseline="0" dirty="0"/>
              <a:t>Patient Health Questionnaire- </a:t>
            </a:r>
            <a:r>
              <a:rPr lang="fr-FR" b="0" i="0" u="none" strike="noStrike" baseline="0" dirty="0"/>
              <a:t>2 (PHQ-2)</a:t>
            </a:r>
          </a:p>
          <a:p>
            <a:pPr lvl="1"/>
            <a:r>
              <a:rPr lang="fr-FR" b="0" i="0" u="none" strike="noStrike" baseline="0" dirty="0"/>
              <a:t>Patient </a:t>
            </a:r>
            <a:r>
              <a:rPr lang="fr-FR" b="0" i="0" u="none" strike="noStrike" baseline="0" dirty="0" err="1"/>
              <a:t>Health</a:t>
            </a:r>
            <a:r>
              <a:rPr lang="fr-FR" b="0" i="0" u="none" strike="noStrike" baseline="0" dirty="0"/>
              <a:t> Questionnaire-9 (PHQ-9)</a:t>
            </a:r>
          </a:p>
          <a:p>
            <a:pPr lvl="1"/>
            <a:r>
              <a:rPr lang="fr-FR" b="0" i="0" u="none" strike="noStrike" baseline="0" dirty="0" err="1"/>
              <a:t>Geriatric</a:t>
            </a:r>
            <a:r>
              <a:rPr lang="fr-FR" b="0" i="0" u="none" strike="noStrike" baseline="0" dirty="0"/>
              <a:t> </a:t>
            </a:r>
            <a:r>
              <a:rPr lang="en-US" b="0" i="0" u="none" strike="noStrike" baseline="0" dirty="0"/>
              <a:t>Depression Scale (GDS)</a:t>
            </a:r>
          </a:p>
          <a:p>
            <a:pPr lvl="1"/>
            <a:r>
              <a:rPr lang="en-US" b="0" i="0" u="none" strike="noStrike" baseline="0" dirty="0"/>
              <a:t>Geriatric Depression Scale - short form (GDS - 15)</a:t>
            </a:r>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26</a:t>
            </a:fld>
            <a:endParaRPr lang="en-US"/>
          </a:p>
        </p:txBody>
      </p:sp>
      <p:pic>
        <p:nvPicPr>
          <p:cNvPr id="2" name="Picture 1" descr="A diagram of a diagram of a person&#10;&#10;Description automatically generated with medium confidence">
            <a:extLst>
              <a:ext uri="{FF2B5EF4-FFF2-40B4-BE49-F238E27FC236}">
                <a16:creationId xmlns:a16="http://schemas.microsoft.com/office/drawing/2014/main" id="{16A54875-D077-3DB4-C728-BACED4E95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2702042"/>
            <a:ext cx="1608081" cy="1524997"/>
          </a:xfrm>
          <a:prstGeom prst="rect">
            <a:avLst/>
          </a:prstGeom>
        </p:spPr>
      </p:pic>
    </p:spTree>
    <p:extLst>
      <p:ext uri="{BB962C8B-B14F-4D97-AF65-F5344CB8AC3E}">
        <p14:creationId xmlns:p14="http://schemas.microsoft.com/office/powerpoint/2010/main" val="196971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52BE-C04B-E92B-1D2A-CB3030CF6782}"/>
              </a:ext>
            </a:extLst>
          </p:cNvPr>
          <p:cNvSpPr>
            <a:spLocks noGrp="1"/>
          </p:cNvSpPr>
          <p:nvPr>
            <p:ph type="title"/>
          </p:nvPr>
        </p:nvSpPr>
        <p:spPr/>
        <p:txBody>
          <a:bodyPr/>
          <a:lstStyle/>
          <a:p>
            <a:r>
              <a:rPr lang="en-US" dirty="0"/>
              <a:t>Mini Cog</a:t>
            </a:r>
          </a:p>
        </p:txBody>
      </p:sp>
      <p:pic>
        <p:nvPicPr>
          <p:cNvPr id="6" name="Content Placeholder 5" descr="A close-up of a document&#10;&#10;Description automatically generated">
            <a:extLst>
              <a:ext uri="{FF2B5EF4-FFF2-40B4-BE49-F238E27FC236}">
                <a16:creationId xmlns:a16="http://schemas.microsoft.com/office/drawing/2014/main" id="{9512DCD3-731A-44BC-D0C9-B7F68F20D3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0747" y="48645"/>
            <a:ext cx="3396693" cy="4556285"/>
          </a:xfrm>
        </p:spPr>
      </p:pic>
      <p:sp>
        <p:nvSpPr>
          <p:cNvPr id="4" name="Slide Number Placeholder 3">
            <a:extLst>
              <a:ext uri="{FF2B5EF4-FFF2-40B4-BE49-F238E27FC236}">
                <a16:creationId xmlns:a16="http://schemas.microsoft.com/office/drawing/2014/main" id="{AF07A359-A380-C054-54F9-5A16DED71566}"/>
              </a:ext>
            </a:extLst>
          </p:cNvPr>
          <p:cNvSpPr>
            <a:spLocks noGrp="1"/>
          </p:cNvSpPr>
          <p:nvPr>
            <p:ph type="sldNum" sz="quarter" idx="12"/>
          </p:nvPr>
        </p:nvSpPr>
        <p:spPr/>
        <p:txBody>
          <a:bodyPr/>
          <a:lstStyle/>
          <a:p>
            <a:fld id="{6E2D2B3B-882E-40F3-A32F-6DD516915044}" type="slidenum">
              <a:rPr lang="en-US" smtClean="0"/>
              <a:pPr/>
              <a:t>27</a:t>
            </a:fld>
            <a:endParaRPr lang="en-US"/>
          </a:p>
        </p:txBody>
      </p:sp>
      <p:pic>
        <p:nvPicPr>
          <p:cNvPr id="8" name="Picture 7" descr="A close-up of a document&#10;&#10;Description automatically generated">
            <a:extLst>
              <a:ext uri="{FF2B5EF4-FFF2-40B4-BE49-F238E27FC236}">
                <a16:creationId xmlns:a16="http://schemas.microsoft.com/office/drawing/2014/main" id="{6CF8F107-D9FB-09C9-1160-E11DBC76C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745" y="26867"/>
            <a:ext cx="3358042" cy="4556284"/>
          </a:xfrm>
          <a:prstGeom prst="rect">
            <a:avLst/>
          </a:prstGeom>
        </p:spPr>
      </p:pic>
      <p:sp>
        <p:nvSpPr>
          <p:cNvPr id="3" name="TextBox 2">
            <a:extLst>
              <a:ext uri="{FF2B5EF4-FFF2-40B4-BE49-F238E27FC236}">
                <a16:creationId xmlns:a16="http://schemas.microsoft.com/office/drawing/2014/main" id="{ECC26024-79C2-B5DA-795B-A626542E7F04}"/>
              </a:ext>
            </a:extLst>
          </p:cNvPr>
          <p:cNvSpPr txBox="1"/>
          <p:nvPr/>
        </p:nvSpPr>
        <p:spPr>
          <a:xfrm>
            <a:off x="2412124" y="4729412"/>
            <a:ext cx="4847897" cy="369332"/>
          </a:xfrm>
          <a:prstGeom prst="rect">
            <a:avLst/>
          </a:prstGeom>
          <a:noFill/>
        </p:spPr>
        <p:txBody>
          <a:bodyPr wrap="square" rtlCol="0">
            <a:spAutoFit/>
          </a:bodyPr>
          <a:lstStyle/>
          <a:p>
            <a:pPr algn="ctr"/>
            <a:r>
              <a:rPr lang="en-US" dirty="0">
                <a:solidFill>
                  <a:schemeClr val="bg1"/>
                </a:solidFill>
              </a:rPr>
              <a:t>https://mini-cog.com/</a:t>
            </a:r>
          </a:p>
        </p:txBody>
      </p:sp>
    </p:spTree>
    <p:extLst>
      <p:ext uri="{BB962C8B-B14F-4D97-AF65-F5344CB8AC3E}">
        <p14:creationId xmlns:p14="http://schemas.microsoft.com/office/powerpoint/2010/main" val="1595797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0DC4-EB79-C513-BEB8-FB0E41E4C4CA}"/>
              </a:ext>
            </a:extLst>
          </p:cNvPr>
          <p:cNvSpPr>
            <a:spLocks noGrp="1"/>
          </p:cNvSpPr>
          <p:nvPr>
            <p:ph type="title"/>
          </p:nvPr>
        </p:nvSpPr>
        <p:spPr/>
        <p:txBody>
          <a:bodyPr/>
          <a:lstStyle/>
          <a:p>
            <a:pPr algn="ctr"/>
            <a:r>
              <a:rPr lang="en-US" sz="2800" dirty="0">
                <a:latin typeface="+mn-lt"/>
              </a:rPr>
              <a:t>Mentation: Dementia- </a:t>
            </a:r>
            <a:r>
              <a:rPr lang="en-US" sz="2800" dirty="0"/>
              <a:t>HIV-Associated Neurocognitive Disorder (HAND)</a:t>
            </a:r>
          </a:p>
        </p:txBody>
      </p:sp>
      <p:sp>
        <p:nvSpPr>
          <p:cNvPr id="3" name="Content Placeholder 2">
            <a:extLst>
              <a:ext uri="{FF2B5EF4-FFF2-40B4-BE49-F238E27FC236}">
                <a16:creationId xmlns:a16="http://schemas.microsoft.com/office/drawing/2014/main" id="{2809E902-F5C0-5733-BD71-EDE3DBE293C4}"/>
              </a:ext>
            </a:extLst>
          </p:cNvPr>
          <p:cNvSpPr>
            <a:spLocks noGrp="1"/>
          </p:cNvSpPr>
          <p:nvPr>
            <p:ph idx="1"/>
          </p:nvPr>
        </p:nvSpPr>
        <p:spPr>
          <a:xfrm>
            <a:off x="216219" y="1002029"/>
            <a:ext cx="8315569" cy="3793602"/>
          </a:xfrm>
        </p:spPr>
        <p:txBody>
          <a:bodyPr>
            <a:normAutofit/>
          </a:bodyPr>
          <a:lstStyle/>
          <a:p>
            <a:r>
              <a:rPr lang="en-US" b="0" i="0" u="none" strike="noStrike" baseline="0" dirty="0">
                <a:solidFill>
                  <a:srgbClr val="000000"/>
                </a:solidFill>
              </a:rPr>
              <a:t>Screening and testing tools specific to HAND detection: </a:t>
            </a:r>
          </a:p>
          <a:p>
            <a:pPr lvl="1"/>
            <a:r>
              <a:rPr lang="en-US" sz="2400" b="0" i="0" u="none" strike="noStrike" baseline="0" dirty="0">
                <a:solidFill>
                  <a:srgbClr val="000000"/>
                </a:solidFill>
              </a:rPr>
              <a:t>Montreal Cognitive Assessment (MoCA)</a:t>
            </a:r>
          </a:p>
          <a:p>
            <a:pPr lvl="1"/>
            <a:r>
              <a:rPr lang="en-US" sz="2400" b="0" i="0" u="none" strike="noStrike" baseline="0" dirty="0">
                <a:solidFill>
                  <a:srgbClr val="000000"/>
                </a:solidFill>
              </a:rPr>
              <a:t>Frascati criteria classify HAND into:</a:t>
            </a:r>
          </a:p>
          <a:p>
            <a:pPr lvl="2"/>
            <a:r>
              <a:rPr lang="en-US" sz="1800" b="1" i="0" u="none" strike="noStrike" baseline="0" dirty="0">
                <a:solidFill>
                  <a:srgbClr val="000000"/>
                </a:solidFill>
              </a:rPr>
              <a:t>ANI: </a:t>
            </a:r>
            <a:r>
              <a:rPr lang="en-US" sz="1800" b="0" i="0" u="none" strike="noStrike" baseline="0" dirty="0">
                <a:solidFill>
                  <a:srgbClr val="000000"/>
                </a:solidFill>
              </a:rPr>
              <a:t>asymptomatic neurocognitive impairment—Abnormality in 2 or more cognitive ability with no functional impairment</a:t>
            </a:r>
          </a:p>
          <a:p>
            <a:pPr lvl="2"/>
            <a:r>
              <a:rPr lang="en-US" sz="1800" b="1" i="0" u="none" strike="noStrike" baseline="0" dirty="0">
                <a:solidFill>
                  <a:srgbClr val="000000"/>
                </a:solidFill>
              </a:rPr>
              <a:t>MND: </a:t>
            </a:r>
            <a:r>
              <a:rPr lang="en-US" sz="1800" b="0" i="0" u="none" strike="noStrike" baseline="0" dirty="0">
                <a:solidFill>
                  <a:srgbClr val="000000"/>
                </a:solidFill>
              </a:rPr>
              <a:t>mild neurocognitive disorder — Cognitive impairment with mild functional impairment</a:t>
            </a:r>
          </a:p>
          <a:p>
            <a:pPr lvl="2"/>
            <a:r>
              <a:rPr lang="en-US" sz="1800" b="1" i="0" u="none" strike="noStrike" baseline="0" dirty="0">
                <a:solidFill>
                  <a:srgbClr val="000000"/>
                </a:solidFill>
              </a:rPr>
              <a:t>HAD: </a:t>
            </a:r>
            <a:r>
              <a:rPr lang="en-US" sz="1800" b="0" i="0" u="none" strike="noStrike" baseline="0" dirty="0">
                <a:solidFill>
                  <a:srgbClr val="000000"/>
                </a:solidFill>
              </a:rPr>
              <a:t>HIV-associated dementia — Marked cognitive impairment with marked functional impairment</a:t>
            </a:r>
          </a:p>
          <a:p>
            <a:pPr lvl="1"/>
            <a:r>
              <a:rPr lang="en-US" sz="2400" b="0" i="0" u="none" strike="noStrike" baseline="0" dirty="0">
                <a:solidFill>
                  <a:srgbClr val="000000"/>
                </a:solidFill>
              </a:rPr>
              <a:t>HIV dementia scale</a:t>
            </a:r>
          </a:p>
        </p:txBody>
      </p:sp>
      <p:sp>
        <p:nvSpPr>
          <p:cNvPr id="4" name="Slide Number Placeholder 3">
            <a:extLst>
              <a:ext uri="{FF2B5EF4-FFF2-40B4-BE49-F238E27FC236}">
                <a16:creationId xmlns:a16="http://schemas.microsoft.com/office/drawing/2014/main" id="{D0C201A0-24E8-57B4-3BB5-2EE36479E6B8}"/>
              </a:ext>
            </a:extLst>
          </p:cNvPr>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15534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F395A6-1A23-C9AB-F119-1B33E5290D2F}"/>
              </a:ext>
            </a:extLst>
          </p:cNvPr>
          <p:cNvSpPr>
            <a:spLocks noGrp="1"/>
          </p:cNvSpPr>
          <p:nvPr>
            <p:ph type="title"/>
          </p:nvPr>
        </p:nvSpPr>
        <p:spPr/>
        <p:txBody>
          <a:bodyPr/>
          <a:lstStyle/>
          <a:p>
            <a:pPr algn="ctr"/>
            <a:r>
              <a:rPr lang="en-US" sz="3600" dirty="0">
                <a:latin typeface="+mn-lt"/>
              </a:rPr>
              <a:t>Mentation: Dementia</a:t>
            </a:r>
            <a:endParaRPr lang="en-US" sz="3600" dirty="0"/>
          </a:p>
        </p:txBody>
      </p:sp>
      <p:sp>
        <p:nvSpPr>
          <p:cNvPr id="9" name="Content Placeholder 8">
            <a:extLst>
              <a:ext uri="{FF2B5EF4-FFF2-40B4-BE49-F238E27FC236}">
                <a16:creationId xmlns:a16="http://schemas.microsoft.com/office/drawing/2014/main" id="{2D125345-0834-9EED-61BE-6A02BAF16B87}"/>
              </a:ext>
            </a:extLst>
          </p:cNvPr>
          <p:cNvSpPr>
            <a:spLocks noGrp="1"/>
          </p:cNvSpPr>
          <p:nvPr>
            <p:ph idx="1"/>
          </p:nvPr>
        </p:nvSpPr>
        <p:spPr>
          <a:xfrm>
            <a:off x="414215" y="1078709"/>
            <a:ext cx="8315569" cy="3650703"/>
          </a:xfrm>
        </p:spPr>
        <p:txBody>
          <a:bodyPr>
            <a:normAutofit/>
          </a:bodyPr>
          <a:lstStyle/>
          <a:p>
            <a:r>
              <a:rPr lang="en-US" dirty="0"/>
              <a:t>Although no robust treatment options exist for cognitive impairment and little evidence supports that early detection will improve the patient’s outcome, early detection of cognitive impairment can allow both patients and family members to start planning while the patient is still capable of making informed decisions. </a:t>
            </a:r>
          </a:p>
        </p:txBody>
      </p:sp>
      <p:sp>
        <p:nvSpPr>
          <p:cNvPr id="7" name="Slide Number Placeholder 6">
            <a:extLst>
              <a:ext uri="{FF2B5EF4-FFF2-40B4-BE49-F238E27FC236}">
                <a16:creationId xmlns:a16="http://schemas.microsoft.com/office/drawing/2014/main" id="{491F7A8A-89B7-BCC4-D8B9-B1E145DA6F27}"/>
              </a:ext>
            </a:extLst>
          </p:cNvPr>
          <p:cNvSpPr>
            <a:spLocks noGrp="1"/>
          </p:cNvSpPr>
          <p:nvPr>
            <p:ph type="sldNum" sz="quarter" idx="12"/>
          </p:nvPr>
        </p:nvSpPr>
        <p:spPr/>
        <p:txBody>
          <a:bodyPr/>
          <a:lstStyle/>
          <a:p>
            <a:fld id="{9F49499B-0A11-F941-988B-5A98BBA90756}" type="slidenum">
              <a:rPr lang="en-US" smtClean="0">
                <a:solidFill>
                  <a:srgbClr val="FFFFFF"/>
                </a:solidFill>
              </a:rPr>
              <a:pPr/>
              <a:t>29</a:t>
            </a:fld>
            <a:endParaRPr lang="en-US">
              <a:solidFill>
                <a:srgbClr val="FFFFFF"/>
              </a:solidFill>
            </a:endParaRPr>
          </a:p>
        </p:txBody>
      </p:sp>
    </p:spTree>
    <p:extLst>
      <p:ext uri="{BB962C8B-B14F-4D97-AF65-F5344CB8AC3E}">
        <p14:creationId xmlns:p14="http://schemas.microsoft.com/office/powerpoint/2010/main" val="388502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sz="3600"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a:bodyPr>
          <a:lstStyle/>
          <a:p>
            <a:r>
              <a:rPr lang="en-US" sz="2200" dirty="0"/>
              <a:t>SCAETC recognizes that language is constantly evolving, and while we make every effort to avoid bias and stigmatizing terms, we acknowledge that unintentional lapses may occur in our presentations.</a:t>
            </a:r>
          </a:p>
          <a:p>
            <a:r>
              <a:rPr lang="en-US" sz="2200" dirty="0"/>
              <a:t>We value your feedback and encourage you to share any concerns related to language, images, or concepts that may be offensive or stigmatizing. </a:t>
            </a:r>
          </a:p>
          <a:p>
            <a:r>
              <a:rPr lang="en-US" sz="2200"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6297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4688-EC10-88CE-5350-0E606EB65760}"/>
              </a:ext>
            </a:extLst>
          </p:cNvPr>
          <p:cNvSpPr>
            <a:spLocks noGrp="1"/>
          </p:cNvSpPr>
          <p:nvPr>
            <p:ph type="title"/>
          </p:nvPr>
        </p:nvSpPr>
        <p:spPr>
          <a:xfrm>
            <a:off x="457214" y="205979"/>
            <a:ext cx="4029546" cy="621335"/>
          </a:xfrm>
        </p:spPr>
        <p:txBody>
          <a:bodyPr/>
          <a:lstStyle/>
          <a:p>
            <a:r>
              <a:rPr lang="en-US" sz="2800" dirty="0">
                <a:latin typeface="+mn-lt"/>
              </a:rPr>
              <a:t>Mentation: Depression: </a:t>
            </a:r>
            <a:br>
              <a:rPr lang="en-US" sz="2800" dirty="0">
                <a:latin typeface="+mn-lt"/>
              </a:rPr>
            </a:br>
            <a:r>
              <a:rPr lang="en-US" sz="2800" dirty="0"/>
              <a:t>PHQ 2 and GDS 15</a:t>
            </a:r>
          </a:p>
        </p:txBody>
      </p:sp>
      <p:sp>
        <p:nvSpPr>
          <p:cNvPr id="4" name="Slide Number Placeholder 3">
            <a:extLst>
              <a:ext uri="{FF2B5EF4-FFF2-40B4-BE49-F238E27FC236}">
                <a16:creationId xmlns:a16="http://schemas.microsoft.com/office/drawing/2014/main" id="{CEBE5BBB-7157-D542-3672-00F1BD824CB3}"/>
              </a:ext>
            </a:extLst>
          </p:cNvPr>
          <p:cNvSpPr>
            <a:spLocks noGrp="1"/>
          </p:cNvSpPr>
          <p:nvPr>
            <p:ph type="sldNum" sz="quarter" idx="12"/>
          </p:nvPr>
        </p:nvSpPr>
        <p:spPr/>
        <p:txBody>
          <a:bodyPr/>
          <a:lstStyle/>
          <a:p>
            <a:fld id="{6E2D2B3B-882E-40F3-A32F-6DD516915044}" type="slidenum">
              <a:rPr lang="en-US" smtClean="0"/>
              <a:pPr/>
              <a:t>30</a:t>
            </a:fld>
            <a:endParaRPr lang="en-US"/>
          </a:p>
        </p:txBody>
      </p:sp>
      <p:sp>
        <p:nvSpPr>
          <p:cNvPr id="5" name="TextBox 4">
            <a:extLst>
              <a:ext uri="{FF2B5EF4-FFF2-40B4-BE49-F238E27FC236}">
                <a16:creationId xmlns:a16="http://schemas.microsoft.com/office/drawing/2014/main" id="{F373BA3E-E98E-D02A-2F76-D564333A881E}"/>
              </a:ext>
            </a:extLst>
          </p:cNvPr>
          <p:cNvSpPr txBox="1"/>
          <p:nvPr/>
        </p:nvSpPr>
        <p:spPr>
          <a:xfrm>
            <a:off x="4614997" y="3926020"/>
            <a:ext cx="4331757" cy="646331"/>
          </a:xfrm>
          <a:prstGeom prst="rect">
            <a:avLst/>
          </a:prstGeom>
          <a:noFill/>
          <a:ln w="28575">
            <a:solidFill>
              <a:schemeClr val="accent1"/>
            </a:solidFill>
          </a:ln>
        </p:spPr>
        <p:txBody>
          <a:bodyPr wrap="square" rtlCol="0">
            <a:spAutoFit/>
          </a:bodyPr>
          <a:lstStyle/>
          <a:p>
            <a:r>
              <a:rPr lang="en-US" sz="1200" dirty="0"/>
              <a:t>A score &gt; 5 points is suggestive of depression</a:t>
            </a:r>
          </a:p>
          <a:p>
            <a:r>
              <a:rPr lang="en-US" sz="1200" dirty="0"/>
              <a:t>A score ≥ 10 points is almost always indicative of depression.</a:t>
            </a:r>
          </a:p>
          <a:p>
            <a:r>
              <a:rPr lang="en-US" sz="1200" dirty="0"/>
              <a:t>Both should warrant a follow-up comprehensive assessment.</a:t>
            </a:r>
          </a:p>
        </p:txBody>
      </p:sp>
      <p:pic>
        <p:nvPicPr>
          <p:cNvPr id="6" name="Content Placeholder 11" descr="Table&#10;&#10;Description automatically generated">
            <a:extLst>
              <a:ext uri="{FF2B5EF4-FFF2-40B4-BE49-F238E27FC236}">
                <a16:creationId xmlns:a16="http://schemas.microsoft.com/office/drawing/2014/main" id="{855CC43E-832E-DE94-C255-6188151A10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55" b="28072"/>
          <a:stretch/>
        </p:blipFill>
        <p:spPr>
          <a:xfrm>
            <a:off x="4572000" y="205979"/>
            <a:ext cx="4263426" cy="3700654"/>
          </a:xfrm>
          <a:prstGeom prst="rect">
            <a:avLst/>
          </a:prstGeom>
        </p:spPr>
      </p:pic>
      <p:pic>
        <p:nvPicPr>
          <p:cNvPr id="8" name="Picture 7">
            <a:extLst>
              <a:ext uri="{FF2B5EF4-FFF2-40B4-BE49-F238E27FC236}">
                <a16:creationId xmlns:a16="http://schemas.microsoft.com/office/drawing/2014/main" id="{9D4D7C21-BFA4-851F-BB66-C92592CC1CD3}"/>
              </a:ext>
            </a:extLst>
          </p:cNvPr>
          <p:cNvPicPr>
            <a:picLocks noChangeAspect="1"/>
          </p:cNvPicPr>
          <p:nvPr/>
        </p:nvPicPr>
        <p:blipFill>
          <a:blip r:embed="rId3"/>
          <a:stretch>
            <a:fillRect/>
          </a:stretch>
        </p:blipFill>
        <p:spPr>
          <a:xfrm>
            <a:off x="186832" y="1743875"/>
            <a:ext cx="4385168" cy="1448776"/>
          </a:xfrm>
          <a:prstGeom prst="rect">
            <a:avLst/>
          </a:prstGeom>
        </p:spPr>
      </p:pic>
      <p:sp>
        <p:nvSpPr>
          <p:cNvPr id="10" name="TextBox 9">
            <a:extLst>
              <a:ext uri="{FF2B5EF4-FFF2-40B4-BE49-F238E27FC236}">
                <a16:creationId xmlns:a16="http://schemas.microsoft.com/office/drawing/2014/main" id="{2278F4B3-8CDD-7585-CBEA-49A33936139C}"/>
              </a:ext>
            </a:extLst>
          </p:cNvPr>
          <p:cNvSpPr txBox="1"/>
          <p:nvPr/>
        </p:nvSpPr>
        <p:spPr>
          <a:xfrm>
            <a:off x="186832" y="3226476"/>
            <a:ext cx="4572000" cy="646331"/>
          </a:xfrm>
          <a:prstGeom prst="rect">
            <a:avLst/>
          </a:prstGeom>
          <a:noFill/>
        </p:spPr>
        <p:txBody>
          <a:bodyPr wrap="square">
            <a:spAutoFit/>
          </a:bodyPr>
          <a:lstStyle/>
          <a:p>
            <a:r>
              <a:rPr lang="en-US" dirty="0"/>
              <a:t>https://www.hiv.uw.edu/page/mental-health-screening/phq-2</a:t>
            </a:r>
          </a:p>
        </p:txBody>
      </p:sp>
    </p:spTree>
    <p:extLst>
      <p:ext uri="{BB962C8B-B14F-4D97-AF65-F5344CB8AC3E}">
        <p14:creationId xmlns:p14="http://schemas.microsoft.com/office/powerpoint/2010/main" val="189669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3AE4-84C3-F19E-D6DD-37111E385C5F}"/>
              </a:ext>
            </a:extLst>
          </p:cNvPr>
          <p:cNvSpPr>
            <a:spLocks noGrp="1"/>
          </p:cNvSpPr>
          <p:nvPr>
            <p:ph type="title"/>
          </p:nvPr>
        </p:nvSpPr>
        <p:spPr/>
        <p:txBody>
          <a:bodyPr/>
          <a:lstStyle/>
          <a:p>
            <a:pPr algn="ctr"/>
            <a:r>
              <a:rPr lang="en-US" sz="3200" dirty="0"/>
              <a:t>Mentation: Delirium</a:t>
            </a:r>
          </a:p>
        </p:txBody>
      </p:sp>
      <p:sp>
        <p:nvSpPr>
          <p:cNvPr id="3" name="Content Placeholder 2">
            <a:extLst>
              <a:ext uri="{FF2B5EF4-FFF2-40B4-BE49-F238E27FC236}">
                <a16:creationId xmlns:a16="http://schemas.microsoft.com/office/drawing/2014/main" id="{7794EE90-8E96-3E2C-D757-E60773545953}"/>
              </a:ext>
            </a:extLst>
          </p:cNvPr>
          <p:cNvSpPr>
            <a:spLocks noGrp="1"/>
          </p:cNvSpPr>
          <p:nvPr>
            <p:ph idx="1"/>
          </p:nvPr>
        </p:nvSpPr>
        <p:spPr>
          <a:xfrm>
            <a:off x="381739" y="935810"/>
            <a:ext cx="8150049" cy="3710697"/>
          </a:xfrm>
        </p:spPr>
        <p:txBody>
          <a:bodyPr>
            <a:normAutofit fontScale="92500" lnSpcReduction="10000"/>
          </a:bodyPr>
          <a:lstStyle/>
          <a:p>
            <a:pPr algn="l"/>
            <a:r>
              <a:rPr lang="en-US" sz="1900" b="0" i="0" u="none" strike="noStrike" baseline="0" dirty="0"/>
              <a:t>Acute and fluctuating syndrome of impaired attention and awareness</a:t>
            </a:r>
          </a:p>
          <a:p>
            <a:pPr algn="l"/>
            <a:r>
              <a:rPr lang="en-US" sz="1900" b="0" i="0" u="none" strike="noStrike" baseline="0" dirty="0"/>
              <a:t>Confusion Assessment Method (CAM)</a:t>
            </a:r>
          </a:p>
          <a:p>
            <a:pPr algn="l"/>
            <a:endParaRPr lang="en-US" sz="1800" dirty="0"/>
          </a:p>
          <a:p>
            <a:pPr algn="l"/>
            <a:endParaRPr lang="en-US" sz="1800" b="0" i="0" u="none" strike="noStrike" baseline="0" dirty="0"/>
          </a:p>
          <a:p>
            <a:pPr algn="l"/>
            <a:endParaRPr lang="en-US" sz="1800" dirty="0"/>
          </a:p>
          <a:p>
            <a:pPr algn="l"/>
            <a:endParaRPr lang="en-US" sz="1800" b="0" i="0" u="none" strike="noStrike" baseline="0" dirty="0"/>
          </a:p>
          <a:p>
            <a:pPr algn="l"/>
            <a:endParaRPr lang="en-US" sz="1800" dirty="0"/>
          </a:p>
          <a:p>
            <a:pPr algn="l"/>
            <a:endParaRPr lang="en-US" sz="1800" b="0" i="0" u="none" strike="noStrike" baseline="0" dirty="0"/>
          </a:p>
          <a:p>
            <a:pPr algn="l"/>
            <a:endParaRPr lang="en-US" sz="1800" dirty="0"/>
          </a:p>
          <a:p>
            <a:pPr algn="l"/>
            <a:endParaRPr lang="en-US" sz="1800" b="0" i="0" u="none" strike="noStrike" baseline="0" dirty="0"/>
          </a:p>
          <a:p>
            <a:endParaRPr lang="en-US" sz="1800" b="0" i="0" u="none" strike="noStrike" baseline="0" dirty="0"/>
          </a:p>
          <a:p>
            <a:r>
              <a:rPr lang="en-US" sz="1900" b="0" i="0" u="none" strike="noStrike" baseline="0" dirty="0"/>
              <a:t>Days of the weeks backward, Months of the years backwards</a:t>
            </a:r>
            <a:endParaRPr lang="en-US" sz="1900" dirty="0"/>
          </a:p>
        </p:txBody>
      </p:sp>
      <p:sp>
        <p:nvSpPr>
          <p:cNvPr id="4" name="Slide Number Placeholder 3">
            <a:extLst>
              <a:ext uri="{FF2B5EF4-FFF2-40B4-BE49-F238E27FC236}">
                <a16:creationId xmlns:a16="http://schemas.microsoft.com/office/drawing/2014/main" id="{558EB8B9-649D-57FA-90CC-4586116B68BF}"/>
              </a:ext>
            </a:extLst>
          </p:cNvPr>
          <p:cNvSpPr>
            <a:spLocks noGrp="1"/>
          </p:cNvSpPr>
          <p:nvPr>
            <p:ph type="sldNum" sz="quarter" idx="12"/>
          </p:nvPr>
        </p:nvSpPr>
        <p:spPr/>
        <p:txBody>
          <a:bodyPr/>
          <a:lstStyle/>
          <a:p>
            <a:fld id="{6E2D2B3B-882E-40F3-A32F-6DD516915044}" type="slidenum">
              <a:rPr lang="en-US" smtClean="0"/>
              <a:pPr/>
              <a:t>31</a:t>
            </a:fld>
            <a:endParaRPr lang="en-US"/>
          </a:p>
        </p:txBody>
      </p:sp>
      <p:graphicFrame>
        <p:nvGraphicFramePr>
          <p:cNvPr id="5" name="Table 9">
            <a:extLst>
              <a:ext uri="{FF2B5EF4-FFF2-40B4-BE49-F238E27FC236}">
                <a16:creationId xmlns:a16="http://schemas.microsoft.com/office/drawing/2014/main" id="{48CA130D-27EA-E4D5-206C-0B972FB6F3D8}"/>
              </a:ext>
            </a:extLst>
          </p:cNvPr>
          <p:cNvGraphicFramePr>
            <a:graphicFrameLocks/>
          </p:cNvGraphicFramePr>
          <p:nvPr>
            <p:extLst>
              <p:ext uri="{D42A27DB-BD31-4B8C-83A1-F6EECF244321}">
                <p14:modId xmlns:p14="http://schemas.microsoft.com/office/powerpoint/2010/main" val="2584741337"/>
              </p:ext>
            </p:extLst>
          </p:nvPr>
        </p:nvGraphicFramePr>
        <p:xfrm>
          <a:off x="1564639" y="1602236"/>
          <a:ext cx="5940213" cy="2467964"/>
        </p:xfrm>
        <a:graphic>
          <a:graphicData uri="http://schemas.openxmlformats.org/drawingml/2006/table">
            <a:tbl>
              <a:tblPr firstRow="1" bandRow="1">
                <a:tableStyleId>{5C22544A-7EE6-4342-B048-85BDC9FD1C3A}</a:tableStyleId>
              </a:tblPr>
              <a:tblGrid>
                <a:gridCol w="5940213">
                  <a:extLst>
                    <a:ext uri="{9D8B030D-6E8A-4147-A177-3AD203B41FA5}">
                      <a16:colId xmlns:a16="http://schemas.microsoft.com/office/drawing/2014/main" val="3897916904"/>
                    </a:ext>
                  </a:extLst>
                </a:gridCol>
              </a:tblGrid>
              <a:tr h="0">
                <a:tc>
                  <a:txBody>
                    <a:bodyPr/>
                    <a:lstStyle/>
                    <a:p>
                      <a:pPr algn="ctr"/>
                      <a:r>
                        <a:rPr lang="en-US" sz="1200" dirty="0"/>
                        <a:t>Confusion Assessment Method (CAM)</a:t>
                      </a:r>
                    </a:p>
                  </a:txBody>
                  <a:tcPr marL="111658" marR="111658" marT="55829" marB="55829"/>
                </a:tc>
                <a:extLst>
                  <a:ext uri="{0D108BD9-81ED-4DB2-BD59-A6C34878D82A}">
                    <a16:rowId xmlns:a16="http://schemas.microsoft.com/office/drawing/2014/main" val="915671868"/>
                  </a:ext>
                </a:extLst>
              </a:tr>
              <a:tr h="150686">
                <a:tc>
                  <a:txBody>
                    <a:bodyPr/>
                    <a:lstStyle/>
                    <a:p>
                      <a:r>
                        <a:rPr lang="en-US" sz="1200" b="1" dirty="0"/>
                        <a:t>1. Acute change in mental status and fluctuating course</a:t>
                      </a:r>
                    </a:p>
                  </a:txBody>
                  <a:tcPr marL="111658" marR="111658" marT="55829" marB="55829"/>
                </a:tc>
                <a:extLst>
                  <a:ext uri="{0D108BD9-81ED-4DB2-BD59-A6C34878D82A}">
                    <a16:rowId xmlns:a16="http://schemas.microsoft.com/office/drawing/2014/main" val="779848214"/>
                  </a:ext>
                </a:extLst>
              </a:tr>
              <a:tr h="558292">
                <a:tc>
                  <a:txBody>
                    <a:bodyPr/>
                    <a:lstStyle/>
                    <a:p>
                      <a:r>
                        <a:rPr lang="en-US" sz="1200" b="1" dirty="0"/>
                        <a:t>2. Inattention: </a:t>
                      </a:r>
                      <a:r>
                        <a:rPr lang="en-US" sz="1200" dirty="0"/>
                        <a:t>Does the patient have difficulty focusing attention? Can use one of the following tests for attention:</a:t>
                      </a:r>
                    </a:p>
                    <a:p>
                      <a:pPr marL="742950" lvl="1" indent="-285750">
                        <a:buFont typeface="Arial" panose="020B0604020202020204" pitchFamily="34" charset="0"/>
                        <a:buChar char="•"/>
                      </a:pPr>
                      <a:r>
                        <a:rPr lang="en-US" sz="1200" dirty="0"/>
                        <a:t>Digit span up to 5 forward, 4 backward</a:t>
                      </a:r>
                    </a:p>
                    <a:p>
                      <a:pPr marL="742950" lvl="1" indent="-285750">
                        <a:buFont typeface="Arial" panose="020B0604020202020204" pitchFamily="34" charset="0"/>
                        <a:buChar char="•"/>
                      </a:pPr>
                      <a:r>
                        <a:rPr lang="en-US" sz="1200" dirty="0"/>
                        <a:t>“World” backward</a:t>
                      </a:r>
                    </a:p>
                    <a:p>
                      <a:pPr marL="742950" lvl="1" indent="-285750">
                        <a:buFont typeface="Arial" panose="020B0604020202020204" pitchFamily="34" charset="0"/>
                        <a:buChar char="•"/>
                      </a:pPr>
                      <a:r>
                        <a:rPr lang="en-US" sz="1200" dirty="0"/>
                        <a:t>Days of the week backward, months of the year backwards</a:t>
                      </a:r>
                    </a:p>
                  </a:txBody>
                  <a:tcPr marL="111658" marR="111658" marT="55829" marB="55829"/>
                </a:tc>
                <a:extLst>
                  <a:ext uri="{0D108BD9-81ED-4DB2-BD59-A6C34878D82A}">
                    <a16:rowId xmlns:a16="http://schemas.microsoft.com/office/drawing/2014/main" val="569499003"/>
                  </a:ext>
                </a:extLst>
              </a:tr>
              <a:tr h="0">
                <a:tc>
                  <a:txBody>
                    <a:bodyPr/>
                    <a:lstStyle/>
                    <a:p>
                      <a:r>
                        <a:rPr lang="en-US" sz="1200" b="1" i="0" u="none" strike="noStrike" kern="1200" baseline="0" dirty="0">
                          <a:solidFill>
                            <a:schemeClr val="dk1"/>
                          </a:solidFill>
                          <a:latin typeface="+mn-lt"/>
                          <a:ea typeface="+mn-ea"/>
                          <a:cs typeface="+mn-cs"/>
                        </a:rPr>
                        <a:t>3. Disorganized thinking</a:t>
                      </a:r>
                      <a:endParaRPr lang="en-US" sz="1200" dirty="0"/>
                    </a:p>
                  </a:txBody>
                  <a:tcPr marL="111658" marR="111658" marT="55829" marB="55829"/>
                </a:tc>
                <a:extLst>
                  <a:ext uri="{0D108BD9-81ED-4DB2-BD59-A6C34878D82A}">
                    <a16:rowId xmlns:a16="http://schemas.microsoft.com/office/drawing/2014/main" val="836858666"/>
                  </a:ext>
                </a:extLst>
              </a:tr>
              <a:tr h="558292">
                <a:tc>
                  <a:txBody>
                    <a:bodyPr/>
                    <a:lstStyle/>
                    <a:p>
                      <a:r>
                        <a:rPr lang="en-US" sz="1200" b="1" i="0" u="none" strike="noStrike" kern="1200" baseline="0" dirty="0">
                          <a:solidFill>
                            <a:schemeClr val="dk1"/>
                          </a:solidFill>
                          <a:latin typeface="+mn-lt"/>
                          <a:ea typeface="+mn-ea"/>
                          <a:cs typeface="+mn-cs"/>
                        </a:rPr>
                        <a:t>4. Altered level of consciousness: </a:t>
                      </a:r>
                      <a:r>
                        <a:rPr lang="en-US" sz="1200" b="0" i="0" u="none" strike="noStrike" kern="1200" baseline="0" dirty="0">
                          <a:solidFill>
                            <a:schemeClr val="dk1"/>
                          </a:solidFill>
                          <a:latin typeface="+mn-lt"/>
                          <a:ea typeface="+mn-ea"/>
                          <a:cs typeface="+mn-cs"/>
                        </a:rPr>
                        <a:t>Is the patient’s mental status anything other than alert (vigilant, lethargic, stuporous, comatose)?</a:t>
                      </a:r>
                      <a:endParaRPr lang="en-US" sz="1200" dirty="0"/>
                    </a:p>
                  </a:txBody>
                  <a:tcPr marL="111658" marR="111658" marT="55829" marB="55829"/>
                </a:tc>
                <a:extLst>
                  <a:ext uri="{0D108BD9-81ED-4DB2-BD59-A6C34878D82A}">
                    <a16:rowId xmlns:a16="http://schemas.microsoft.com/office/drawing/2014/main" val="486955337"/>
                  </a:ext>
                </a:extLst>
              </a:tr>
            </a:tbl>
          </a:graphicData>
        </a:graphic>
      </p:graphicFrame>
    </p:spTree>
    <p:extLst>
      <p:ext uri="{BB962C8B-B14F-4D97-AF65-F5344CB8AC3E}">
        <p14:creationId xmlns:p14="http://schemas.microsoft.com/office/powerpoint/2010/main" val="315153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9C7A-56A8-72CC-C114-4E2BCE1235CA}"/>
              </a:ext>
            </a:extLst>
          </p:cNvPr>
          <p:cNvSpPr>
            <a:spLocks noGrp="1"/>
          </p:cNvSpPr>
          <p:nvPr>
            <p:ph type="title"/>
          </p:nvPr>
        </p:nvSpPr>
        <p:spPr/>
        <p:txBody>
          <a:bodyPr/>
          <a:lstStyle/>
          <a:p>
            <a:r>
              <a:rPr lang="en-US" sz="3600" dirty="0"/>
              <a:t>Medication</a:t>
            </a:r>
          </a:p>
        </p:txBody>
      </p:sp>
      <p:sp>
        <p:nvSpPr>
          <p:cNvPr id="3" name="Content Placeholder 2">
            <a:extLst>
              <a:ext uri="{FF2B5EF4-FFF2-40B4-BE49-F238E27FC236}">
                <a16:creationId xmlns:a16="http://schemas.microsoft.com/office/drawing/2014/main" id="{3266AD79-DE5D-324D-C70E-F4ADDB33B482}"/>
              </a:ext>
            </a:extLst>
          </p:cNvPr>
          <p:cNvSpPr>
            <a:spLocks noGrp="1"/>
          </p:cNvSpPr>
          <p:nvPr>
            <p:ph idx="1"/>
          </p:nvPr>
        </p:nvSpPr>
        <p:spPr>
          <a:xfrm>
            <a:off x="318529" y="1279467"/>
            <a:ext cx="5621854" cy="3350925"/>
          </a:xfrm>
        </p:spPr>
        <p:txBody>
          <a:bodyPr>
            <a:normAutofit lnSpcReduction="10000"/>
          </a:bodyPr>
          <a:lstStyle/>
          <a:p>
            <a:pPr algn="l"/>
            <a:r>
              <a:rPr lang="en-US" sz="1800" dirty="0"/>
              <a:t>2023 Beers Criteria: </a:t>
            </a:r>
            <a:r>
              <a:rPr lang="en-US" sz="1800" b="0" i="0" u="none" strike="noStrike" baseline="0" dirty="0"/>
              <a:t>reduce older adults' exposure to potentially inappropriate medications (PIMs) by improving medication selection</a:t>
            </a:r>
            <a:endParaRPr lang="en-US" sz="1800" dirty="0"/>
          </a:p>
          <a:p>
            <a:r>
              <a:rPr lang="en-US" sz="1800" dirty="0"/>
              <a:t>Table 1. Medications considered as potentially inappropriate</a:t>
            </a:r>
          </a:p>
          <a:p>
            <a:r>
              <a:rPr lang="en-US" sz="1800" dirty="0"/>
              <a:t>Table 2. Medications potentially inappropriate in patients with certain diseases or syndromes</a:t>
            </a:r>
          </a:p>
          <a:p>
            <a:r>
              <a:rPr lang="en-US" sz="1800" dirty="0"/>
              <a:t>Table 3. Medications to be used with caution</a:t>
            </a:r>
          </a:p>
          <a:p>
            <a:r>
              <a:rPr lang="en-US" sz="1800" dirty="0"/>
              <a:t>Table 4. Potentially inappropriate drug–drug interactions</a:t>
            </a:r>
          </a:p>
          <a:p>
            <a:r>
              <a:rPr lang="en-US" sz="1800" dirty="0"/>
              <a:t>Table 5. Medications whose dosages should be adjusted based on renal function</a:t>
            </a:r>
          </a:p>
        </p:txBody>
      </p:sp>
      <p:sp>
        <p:nvSpPr>
          <p:cNvPr id="4" name="Slide Number Placeholder 3">
            <a:extLst>
              <a:ext uri="{FF2B5EF4-FFF2-40B4-BE49-F238E27FC236}">
                <a16:creationId xmlns:a16="http://schemas.microsoft.com/office/drawing/2014/main" id="{0CF38160-BC09-7FEA-7207-0A1B10769130}"/>
              </a:ext>
            </a:extLst>
          </p:cNvPr>
          <p:cNvSpPr>
            <a:spLocks noGrp="1"/>
          </p:cNvSpPr>
          <p:nvPr>
            <p:ph type="sldNum" sz="quarter" idx="12"/>
          </p:nvPr>
        </p:nvSpPr>
        <p:spPr/>
        <p:txBody>
          <a:bodyPr/>
          <a:lstStyle/>
          <a:p>
            <a:fld id="{6E2D2B3B-882E-40F3-A32F-6DD516915044}" type="slidenum">
              <a:rPr lang="en-US" smtClean="0"/>
              <a:pPr/>
              <a:t>32</a:t>
            </a:fld>
            <a:endParaRPr lang="en-US"/>
          </a:p>
        </p:txBody>
      </p:sp>
      <p:pic>
        <p:nvPicPr>
          <p:cNvPr id="6" name="Picture 5" descr="A close-up of a book&#10;&#10;Description automatically generated">
            <a:extLst>
              <a:ext uri="{FF2B5EF4-FFF2-40B4-BE49-F238E27FC236}">
                <a16:creationId xmlns:a16="http://schemas.microsoft.com/office/drawing/2014/main" id="{5673EABD-3F04-3F53-B24B-4C8AAA737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6014545" y="0"/>
            <a:ext cx="2998315" cy="4664045"/>
          </a:xfrm>
          <a:prstGeom prst="rect">
            <a:avLst/>
          </a:prstGeom>
        </p:spPr>
      </p:pic>
      <p:pic>
        <p:nvPicPr>
          <p:cNvPr id="5" name="Picture 4" descr="A diagram of a diagram of a person&#10;&#10;Description automatically generated with medium confidence">
            <a:extLst>
              <a:ext uri="{FF2B5EF4-FFF2-40B4-BE49-F238E27FC236}">
                <a16:creationId xmlns:a16="http://schemas.microsoft.com/office/drawing/2014/main" id="{4A04A022-4CEE-7B0F-B232-5B4D44B22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257" y="84364"/>
            <a:ext cx="1260214" cy="1195103"/>
          </a:xfrm>
          <a:prstGeom prst="rect">
            <a:avLst/>
          </a:prstGeom>
        </p:spPr>
      </p:pic>
      <p:sp>
        <p:nvSpPr>
          <p:cNvPr id="7" name="TextBox 6">
            <a:extLst>
              <a:ext uri="{FF2B5EF4-FFF2-40B4-BE49-F238E27FC236}">
                <a16:creationId xmlns:a16="http://schemas.microsoft.com/office/drawing/2014/main" id="{C10460D7-4DDB-24C0-D682-180B0BD42270}"/>
              </a:ext>
            </a:extLst>
          </p:cNvPr>
          <p:cNvSpPr txBox="1"/>
          <p:nvPr/>
        </p:nvSpPr>
        <p:spPr>
          <a:xfrm>
            <a:off x="3055793" y="4739502"/>
            <a:ext cx="4103076" cy="276999"/>
          </a:xfrm>
          <a:prstGeom prst="rect">
            <a:avLst/>
          </a:prstGeom>
          <a:noFill/>
        </p:spPr>
        <p:txBody>
          <a:bodyPr wrap="square">
            <a:spAutoFit/>
          </a:bodyPr>
          <a:lstStyle/>
          <a:p>
            <a:r>
              <a:rPr lang="en-US" sz="1200" dirty="0">
                <a:solidFill>
                  <a:schemeClr val="bg1"/>
                </a:solidFill>
              </a:rPr>
              <a:t>https://www.ihi.org/initiatives/age-friendly-health-systems</a:t>
            </a:r>
          </a:p>
        </p:txBody>
      </p:sp>
    </p:spTree>
    <p:extLst>
      <p:ext uri="{BB962C8B-B14F-4D97-AF65-F5344CB8AC3E}">
        <p14:creationId xmlns:p14="http://schemas.microsoft.com/office/powerpoint/2010/main" val="52054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FCEA-C8EB-5DFD-944A-33C38F3AE6FB}"/>
              </a:ext>
            </a:extLst>
          </p:cNvPr>
          <p:cNvSpPr>
            <a:spLocks noGrp="1"/>
          </p:cNvSpPr>
          <p:nvPr>
            <p:ph type="title"/>
          </p:nvPr>
        </p:nvSpPr>
        <p:spPr>
          <a:xfrm>
            <a:off x="414215" y="116908"/>
            <a:ext cx="8315569" cy="621335"/>
          </a:xfrm>
        </p:spPr>
        <p:txBody>
          <a:bodyPr/>
          <a:lstStyle/>
          <a:p>
            <a:pPr algn="ctr"/>
            <a:r>
              <a:rPr lang="en-US" sz="3200" dirty="0"/>
              <a:t>Medication (Continued)</a:t>
            </a:r>
          </a:p>
        </p:txBody>
      </p:sp>
      <p:sp>
        <p:nvSpPr>
          <p:cNvPr id="3" name="Content Placeholder 2">
            <a:extLst>
              <a:ext uri="{FF2B5EF4-FFF2-40B4-BE49-F238E27FC236}">
                <a16:creationId xmlns:a16="http://schemas.microsoft.com/office/drawing/2014/main" id="{7406E89C-AEFB-6925-59E5-CA41A168DAC9}"/>
              </a:ext>
            </a:extLst>
          </p:cNvPr>
          <p:cNvSpPr>
            <a:spLocks noGrp="1"/>
          </p:cNvSpPr>
          <p:nvPr>
            <p:ph idx="1"/>
          </p:nvPr>
        </p:nvSpPr>
        <p:spPr>
          <a:xfrm>
            <a:off x="74507" y="827314"/>
            <a:ext cx="9005921" cy="3849913"/>
          </a:xfrm>
        </p:spPr>
        <p:txBody>
          <a:bodyPr>
            <a:normAutofit lnSpcReduction="10000"/>
          </a:bodyPr>
          <a:lstStyle/>
          <a:p>
            <a:pPr algn="l"/>
            <a:r>
              <a:rPr lang="en-US" sz="1800" b="0" i="0" u="none" strike="noStrike" baseline="0" dirty="0"/>
              <a:t>The avoidance of high-risk medication and when medication is necessary, establishing a plan for it to be safely dose adjusted or deprescribed </a:t>
            </a:r>
          </a:p>
          <a:p>
            <a:pPr algn="l"/>
            <a:r>
              <a:rPr lang="en-US" sz="1800" b="0" i="0" u="none" strike="noStrike" baseline="0" dirty="0"/>
              <a:t>When medication is necessary, the aim in any care setting is to ensure that what matters, mentation, and mobility are not negatively influenced by medication. </a:t>
            </a:r>
          </a:p>
          <a:p>
            <a:pPr algn="l"/>
            <a:r>
              <a:rPr lang="en-US" sz="1800" b="0" i="0" u="none" strike="noStrike" baseline="0" dirty="0"/>
              <a:t>Screen for the 7 following drug categories: </a:t>
            </a:r>
          </a:p>
          <a:p>
            <a:pPr lvl="1"/>
            <a:r>
              <a:rPr lang="en-US" sz="1800" b="0" i="0" u="none" strike="noStrike" baseline="0" dirty="0"/>
              <a:t>Benzodiazepines</a:t>
            </a:r>
          </a:p>
          <a:p>
            <a:pPr lvl="1"/>
            <a:r>
              <a:rPr lang="en-US" sz="1800" b="0" i="0" u="none" strike="noStrike" baseline="0" dirty="0"/>
              <a:t>Opioids</a:t>
            </a:r>
          </a:p>
          <a:p>
            <a:pPr lvl="1"/>
            <a:r>
              <a:rPr lang="en-US" sz="1800" b="0" i="0" u="none" strike="noStrike" baseline="0" dirty="0"/>
              <a:t>Anticholinergic medications (e.g. oxybutynin or diphenhydramine) – tool : https://www.acbcalc.com/</a:t>
            </a:r>
          </a:p>
          <a:p>
            <a:pPr lvl="1"/>
            <a:r>
              <a:rPr lang="en-US" sz="1800" b="0" i="0" u="none" strike="noStrike" baseline="0" dirty="0"/>
              <a:t>All prescription and over-the-counter sedatives and sleep medications</a:t>
            </a:r>
          </a:p>
          <a:p>
            <a:pPr lvl="1"/>
            <a:r>
              <a:rPr lang="en-US" sz="1800" b="0" i="0" u="none" strike="noStrike" baseline="0" dirty="0"/>
              <a:t>Muscle relaxants</a:t>
            </a:r>
          </a:p>
          <a:p>
            <a:pPr lvl="1"/>
            <a:r>
              <a:rPr lang="en-US" sz="1800" dirty="0"/>
              <a:t>T</a:t>
            </a:r>
            <a:r>
              <a:rPr lang="en-US" sz="1800" b="0" i="0" u="none" strike="noStrike" baseline="0" dirty="0"/>
              <a:t>ricyclic antidepressants</a:t>
            </a:r>
          </a:p>
          <a:p>
            <a:pPr lvl="1"/>
            <a:r>
              <a:rPr lang="en-US" sz="1800" dirty="0"/>
              <a:t>A</a:t>
            </a:r>
            <a:r>
              <a:rPr lang="en-US" sz="1800" b="0" i="0" u="none" strike="noStrike" baseline="0" dirty="0"/>
              <a:t>ntipsychotics</a:t>
            </a:r>
            <a:endParaRPr lang="en-US" sz="1800" dirty="0"/>
          </a:p>
        </p:txBody>
      </p:sp>
      <p:sp>
        <p:nvSpPr>
          <p:cNvPr id="4" name="Slide Number Placeholder 3">
            <a:extLst>
              <a:ext uri="{FF2B5EF4-FFF2-40B4-BE49-F238E27FC236}">
                <a16:creationId xmlns:a16="http://schemas.microsoft.com/office/drawing/2014/main" id="{A8FCFBD1-E924-DED4-B039-B166BC388800}"/>
              </a:ext>
            </a:extLst>
          </p:cNvPr>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1089401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B078-8E71-DA45-3910-18DE4D0098A7}"/>
              </a:ext>
            </a:extLst>
          </p:cNvPr>
          <p:cNvSpPr>
            <a:spLocks noGrp="1"/>
          </p:cNvSpPr>
          <p:nvPr>
            <p:ph type="title"/>
          </p:nvPr>
        </p:nvSpPr>
        <p:spPr/>
        <p:txBody>
          <a:bodyPr/>
          <a:lstStyle/>
          <a:p>
            <a:r>
              <a:rPr lang="en-US" dirty="0"/>
              <a:t>Medication- Polypharmacy</a:t>
            </a:r>
          </a:p>
        </p:txBody>
      </p:sp>
      <p:sp>
        <p:nvSpPr>
          <p:cNvPr id="3" name="Content Placeholder 2">
            <a:extLst>
              <a:ext uri="{FF2B5EF4-FFF2-40B4-BE49-F238E27FC236}">
                <a16:creationId xmlns:a16="http://schemas.microsoft.com/office/drawing/2014/main" id="{2B1616B0-CCFC-73DE-D615-EB11EA66CF52}"/>
              </a:ext>
            </a:extLst>
          </p:cNvPr>
          <p:cNvSpPr>
            <a:spLocks noGrp="1"/>
          </p:cNvSpPr>
          <p:nvPr>
            <p:ph idx="1"/>
          </p:nvPr>
        </p:nvSpPr>
        <p:spPr/>
        <p:txBody>
          <a:bodyPr>
            <a:normAutofit/>
          </a:bodyPr>
          <a:lstStyle/>
          <a:p>
            <a:pPr algn="l"/>
            <a:r>
              <a:rPr lang="en-US" sz="1800" b="0" i="0" u="none" strike="noStrike" baseline="0" dirty="0">
                <a:solidFill>
                  <a:srgbClr val="000000"/>
                </a:solidFill>
              </a:rPr>
              <a:t>The condition of therapeutic duplication or medical inefficacy through the use of five or more drugs</a:t>
            </a:r>
          </a:p>
          <a:p>
            <a:pPr algn="l"/>
            <a:r>
              <a:rPr lang="en-US" sz="1800" b="0" i="0" u="none" strike="noStrike" baseline="0" dirty="0">
                <a:solidFill>
                  <a:srgbClr val="000000"/>
                </a:solidFill>
              </a:rPr>
              <a:t>shown in studies to be correlated with negative clinical outcomes</a:t>
            </a:r>
          </a:p>
          <a:p>
            <a:pPr algn="l"/>
            <a:r>
              <a:rPr lang="en-US" sz="1800" dirty="0">
                <a:solidFill>
                  <a:srgbClr val="000000"/>
                </a:solidFill>
              </a:rPr>
              <a:t>I</a:t>
            </a:r>
            <a:r>
              <a:rPr lang="en-US" sz="1800" b="0" i="0" u="none" strike="noStrike" baseline="0" dirty="0">
                <a:solidFill>
                  <a:srgbClr val="000000"/>
                </a:solidFill>
              </a:rPr>
              <a:t>ncreased risk of adverse drug events (ADEs), drug-drug interactions, medication nonadherence, reduced functional capacity, multiple geriatric syndromes, and higher costs</a:t>
            </a:r>
          </a:p>
          <a:p>
            <a:pPr algn="l"/>
            <a:r>
              <a:rPr lang="en-US" sz="1800" b="0" i="0" u="none" strike="noStrike" baseline="0" dirty="0">
                <a:solidFill>
                  <a:srgbClr val="000000"/>
                </a:solidFill>
              </a:rPr>
              <a:t>For example, studies showed an 88% increased risk of experiencing an ADE for outpatients taking five or more medications, compared to those who were taking fewer medications. </a:t>
            </a:r>
            <a:r>
              <a:rPr lang="en-US" sz="1800" b="0" i="0" u="none" strike="noStrike" baseline="0" dirty="0"/>
              <a:t>For those taking between five and nine medications, the risk of a drug-drug interaction is 50%. If that number rises to more than 20 medications, the risk doubles to 100%</a:t>
            </a:r>
            <a:endParaRPr lang="en-US" dirty="0"/>
          </a:p>
        </p:txBody>
      </p:sp>
      <p:sp>
        <p:nvSpPr>
          <p:cNvPr id="4" name="Slide Number Placeholder 3">
            <a:extLst>
              <a:ext uri="{FF2B5EF4-FFF2-40B4-BE49-F238E27FC236}">
                <a16:creationId xmlns:a16="http://schemas.microsoft.com/office/drawing/2014/main" id="{DC2E7AC2-A182-995A-9D56-C69B5E252B7B}"/>
              </a:ext>
            </a:extLst>
          </p:cNvPr>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4068740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E433-D516-5646-5345-B61300D75889}"/>
              </a:ext>
            </a:extLst>
          </p:cNvPr>
          <p:cNvSpPr>
            <a:spLocks noGrp="1"/>
          </p:cNvSpPr>
          <p:nvPr>
            <p:ph type="title"/>
          </p:nvPr>
        </p:nvSpPr>
        <p:spPr>
          <a:xfrm>
            <a:off x="651712" y="182703"/>
            <a:ext cx="2740927" cy="1532044"/>
          </a:xfrm>
        </p:spPr>
        <p:txBody>
          <a:bodyPr vert="horz" lIns="171450" tIns="171450" rIns="171450" bIns="0" rtlCol="0" anchor="b">
            <a:normAutofit/>
          </a:bodyPr>
          <a:lstStyle/>
          <a:p>
            <a:pPr>
              <a:lnSpc>
                <a:spcPct val="80000"/>
              </a:lnSpc>
            </a:pPr>
            <a:r>
              <a:rPr lang="en-US" sz="3200" dirty="0"/>
              <a:t>Deprescribing pathway</a:t>
            </a:r>
          </a:p>
        </p:txBody>
      </p:sp>
      <p:pic>
        <p:nvPicPr>
          <p:cNvPr id="4" name="Content Placeholder 3">
            <a:extLst>
              <a:ext uri="{FF2B5EF4-FFF2-40B4-BE49-F238E27FC236}">
                <a16:creationId xmlns:a16="http://schemas.microsoft.com/office/drawing/2014/main" id="{62913F83-CC30-567F-BAD3-DCA6FD791352}"/>
              </a:ext>
            </a:extLst>
          </p:cNvPr>
          <p:cNvPicPr>
            <a:picLocks noGrp="1" noChangeAspect="1"/>
          </p:cNvPicPr>
          <p:nvPr>
            <p:ph idx="1"/>
          </p:nvPr>
        </p:nvPicPr>
        <p:blipFill>
          <a:blip r:embed="rId3"/>
          <a:stretch>
            <a:fillRect/>
          </a:stretch>
        </p:blipFill>
        <p:spPr>
          <a:xfrm>
            <a:off x="4296121" y="236601"/>
            <a:ext cx="3456020" cy="4670298"/>
          </a:xfrm>
          <a:prstGeom prst="rect">
            <a:avLst/>
          </a:prstGeom>
          <a:ln w="9525">
            <a:noFill/>
          </a:ln>
        </p:spPr>
      </p:pic>
      <p:sp>
        <p:nvSpPr>
          <p:cNvPr id="3" name="TextBox 2">
            <a:extLst>
              <a:ext uri="{FF2B5EF4-FFF2-40B4-BE49-F238E27FC236}">
                <a16:creationId xmlns:a16="http://schemas.microsoft.com/office/drawing/2014/main" id="{1653ED00-1C89-0A60-0DCC-B449100F44FB}"/>
              </a:ext>
            </a:extLst>
          </p:cNvPr>
          <p:cNvSpPr txBox="1"/>
          <p:nvPr/>
        </p:nvSpPr>
        <p:spPr>
          <a:xfrm>
            <a:off x="679311" y="1968286"/>
            <a:ext cx="3335226" cy="2031325"/>
          </a:xfrm>
          <a:prstGeom prst="rect">
            <a:avLst/>
          </a:prstGeom>
          <a:noFill/>
        </p:spPr>
        <p:txBody>
          <a:bodyPr wrap="square" rtlCol="0">
            <a:spAutoFit/>
          </a:bodyPr>
          <a:lstStyle/>
          <a:p>
            <a:r>
              <a:rPr lang="en-US" dirty="0"/>
              <a:t>The process of tapering, withdrawing, discontinuing or stopping medicines to reduce potentially problematic polypharmacy, adverse drug effects and inappropriate or ineffective medicine use.</a:t>
            </a:r>
          </a:p>
        </p:txBody>
      </p:sp>
      <p:sp>
        <p:nvSpPr>
          <p:cNvPr id="5" name="TextBox 4">
            <a:extLst>
              <a:ext uri="{FF2B5EF4-FFF2-40B4-BE49-F238E27FC236}">
                <a16:creationId xmlns:a16="http://schemas.microsoft.com/office/drawing/2014/main" id="{4AB49AF3-EA54-5938-B885-701E741BB1D5}"/>
              </a:ext>
            </a:extLst>
          </p:cNvPr>
          <p:cNvSpPr txBox="1"/>
          <p:nvPr/>
        </p:nvSpPr>
        <p:spPr>
          <a:xfrm>
            <a:off x="135731" y="4144395"/>
            <a:ext cx="3786188" cy="461665"/>
          </a:xfrm>
          <a:prstGeom prst="rect">
            <a:avLst/>
          </a:prstGeom>
          <a:noFill/>
        </p:spPr>
        <p:txBody>
          <a:bodyPr wrap="square" rtlCol="0">
            <a:spAutoFit/>
          </a:bodyPr>
          <a:lstStyle/>
          <a:p>
            <a:r>
              <a:rPr lang="en-US" sz="1200" dirty="0"/>
              <a:t>https://www.researchgate.net/figure/Deprescribing-Algorithm_fig5_297608391</a:t>
            </a:r>
          </a:p>
        </p:txBody>
      </p:sp>
      <p:sp>
        <p:nvSpPr>
          <p:cNvPr id="6" name="Slide Number Placeholder 3">
            <a:extLst>
              <a:ext uri="{FF2B5EF4-FFF2-40B4-BE49-F238E27FC236}">
                <a16:creationId xmlns:a16="http://schemas.microsoft.com/office/drawing/2014/main" id="{97FB4818-8AE1-8FC2-0D89-B4104DD5A1D5}"/>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2686256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5A1F660-3B6D-BAC0-CE34-22AB9EE31DD9}"/>
              </a:ext>
            </a:extLst>
          </p:cNvPr>
          <p:cNvSpPr>
            <a:spLocks noGrp="1"/>
          </p:cNvSpPr>
          <p:nvPr>
            <p:ph type="title"/>
          </p:nvPr>
        </p:nvSpPr>
        <p:spPr>
          <a:xfrm>
            <a:off x="457213" y="205979"/>
            <a:ext cx="8315569" cy="461896"/>
          </a:xfrm>
        </p:spPr>
        <p:txBody>
          <a:bodyPr/>
          <a:lstStyle/>
          <a:p>
            <a:pPr algn="ctr"/>
            <a:r>
              <a:rPr lang="en-US" sz="2800" dirty="0"/>
              <a:t>Apply the use of the 4Ms model to screen patients aging with HIV</a:t>
            </a:r>
          </a:p>
        </p:txBody>
      </p:sp>
      <p:pic>
        <p:nvPicPr>
          <p:cNvPr id="8" name="Content Placeholder 7" descr="A diagram of a diagram of a person&#10;&#10;Description automatically generated with medium confidence">
            <a:extLst>
              <a:ext uri="{FF2B5EF4-FFF2-40B4-BE49-F238E27FC236}">
                <a16:creationId xmlns:a16="http://schemas.microsoft.com/office/drawing/2014/main" id="{679153E3-52CF-0681-F741-CEAC253C2B0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2185" y="1152144"/>
            <a:ext cx="3507630" cy="3323480"/>
          </a:xfrm>
          <a:noFill/>
        </p:spPr>
      </p:pic>
      <p:sp>
        <p:nvSpPr>
          <p:cNvPr id="15" name="Content Placeholder 3">
            <a:extLst>
              <a:ext uri="{FF2B5EF4-FFF2-40B4-BE49-F238E27FC236}">
                <a16:creationId xmlns:a16="http://schemas.microsoft.com/office/drawing/2014/main" id="{14E64A63-AEBC-841F-BC86-F2B5EE660C2C}"/>
              </a:ext>
            </a:extLst>
          </p:cNvPr>
          <p:cNvSpPr>
            <a:spLocks noGrp="1"/>
          </p:cNvSpPr>
          <p:nvPr>
            <p:ph sz="half" idx="2"/>
          </p:nvPr>
        </p:nvSpPr>
        <p:spPr>
          <a:xfrm>
            <a:off x="4419614" y="1152144"/>
            <a:ext cx="4038599" cy="3323480"/>
          </a:xfrm>
        </p:spPr>
        <p:txBody>
          <a:bodyPr>
            <a:normAutofit fontScale="92500"/>
          </a:bodyPr>
          <a:lstStyle/>
          <a:p>
            <a:r>
              <a:rPr lang="en-US" sz="1800" dirty="0"/>
              <a:t>Matters Most: Life context</a:t>
            </a:r>
          </a:p>
          <a:p>
            <a:r>
              <a:rPr lang="en-US" sz="1800" b="0" i="0" u="none" strike="noStrike" baseline="0" dirty="0">
                <a:solidFill>
                  <a:srgbClr val="000000"/>
                </a:solidFill>
              </a:rPr>
              <a:t>Mentation: MoCA </a:t>
            </a:r>
            <a:r>
              <a:rPr lang="en-US" sz="1800" dirty="0">
                <a:solidFill>
                  <a:srgbClr val="000000"/>
                </a:solidFill>
              </a:rPr>
              <a:t>is widely </a:t>
            </a:r>
            <a:r>
              <a:rPr lang="en-US" sz="1800" b="0" i="0" u="none" strike="noStrike" baseline="0" dirty="0">
                <a:solidFill>
                  <a:srgbClr val="000000"/>
                </a:solidFill>
              </a:rPr>
              <a:t>used in detecting mild cognitive impairment, especially early HAND. </a:t>
            </a:r>
          </a:p>
          <a:p>
            <a:r>
              <a:rPr lang="en-US" sz="1800" dirty="0">
                <a:solidFill>
                  <a:srgbClr val="000000"/>
                </a:solidFill>
              </a:rPr>
              <a:t>Mobility: Gait (TUG) and Function (ADL/</a:t>
            </a:r>
            <a:r>
              <a:rPr lang="en-US" sz="1800" dirty="0" err="1">
                <a:solidFill>
                  <a:srgbClr val="000000"/>
                </a:solidFill>
              </a:rPr>
              <a:t>iADL</a:t>
            </a:r>
            <a:r>
              <a:rPr lang="en-US" sz="1800" dirty="0">
                <a:solidFill>
                  <a:srgbClr val="000000"/>
                </a:solidFill>
              </a:rPr>
              <a:t>)</a:t>
            </a:r>
          </a:p>
          <a:p>
            <a:r>
              <a:rPr lang="en-US" sz="1800" dirty="0">
                <a:solidFill>
                  <a:srgbClr val="000000"/>
                </a:solidFill>
              </a:rPr>
              <a:t>Medication: drug-drug interaction</a:t>
            </a:r>
            <a:endParaRPr lang="en-US" sz="1800" b="0" i="0" dirty="0">
              <a:solidFill>
                <a:srgbClr val="000000"/>
              </a:solidFill>
              <a:effectLst/>
              <a:highlight>
                <a:srgbClr val="FFFFFF"/>
              </a:highlight>
            </a:endParaRPr>
          </a:p>
          <a:p>
            <a:pPr lvl="1"/>
            <a:r>
              <a:rPr lang="en-US" sz="1400" b="0" i="0" u="sng" dirty="0">
                <a:solidFill>
                  <a:srgbClr val="523178"/>
                </a:solidFill>
                <a:effectLst/>
                <a:highlight>
                  <a:srgbClr val="FFFFFF"/>
                </a:highlight>
                <a:hlinkClick r:id="rId3"/>
              </a:rPr>
              <a:t>University of Liverpool HIV Drug Interactions Checker</a:t>
            </a:r>
            <a:r>
              <a:rPr lang="en-US" sz="1400" b="0" i="0" dirty="0">
                <a:solidFill>
                  <a:srgbClr val="000000"/>
                </a:solidFill>
                <a:effectLst/>
                <a:highlight>
                  <a:srgbClr val="FFFFFF"/>
                </a:highlight>
              </a:rPr>
              <a:t> </a:t>
            </a:r>
          </a:p>
          <a:p>
            <a:pPr lvl="1"/>
            <a:r>
              <a:rPr lang="en-US" sz="1400" b="0" i="0" u="sng" dirty="0">
                <a:solidFill>
                  <a:srgbClr val="523178"/>
                </a:solidFill>
                <a:effectLst/>
                <a:highlight>
                  <a:srgbClr val="FFFFFF"/>
                </a:highlight>
                <a:hlinkClick r:id="rId4"/>
              </a:rPr>
              <a:t>NYSDOH AI Resource: ART Drug-Drug Interactions</a:t>
            </a:r>
            <a:r>
              <a:rPr lang="en-US" sz="1400" b="0" i="0" dirty="0">
                <a:solidFill>
                  <a:srgbClr val="000000"/>
                </a:solidFill>
                <a:effectLst/>
                <a:highlight>
                  <a:srgbClr val="FFFFFF"/>
                </a:highlight>
              </a:rPr>
              <a:t>. </a:t>
            </a:r>
            <a:endParaRPr lang="en-US" sz="1400" dirty="0"/>
          </a:p>
          <a:p>
            <a:r>
              <a:rPr lang="en-US" sz="1800" dirty="0">
                <a:solidFill>
                  <a:srgbClr val="000000"/>
                </a:solidFill>
              </a:rPr>
              <a:t>Polypharmacy</a:t>
            </a:r>
            <a:endParaRPr lang="en-US" sz="1800" dirty="0"/>
          </a:p>
        </p:txBody>
      </p:sp>
      <p:sp>
        <p:nvSpPr>
          <p:cNvPr id="4" name="Slide Number Placeholder 3">
            <a:extLst>
              <a:ext uri="{FF2B5EF4-FFF2-40B4-BE49-F238E27FC236}">
                <a16:creationId xmlns:a16="http://schemas.microsoft.com/office/drawing/2014/main" id="{3C43569F-6547-2504-84B6-89808C30471A}"/>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3D987DAA-A896-1841-BC8A-D645CCE33E3D}" type="slidenum">
              <a:rPr lang="en-US" smtClean="0"/>
              <a:pPr>
                <a:lnSpc>
                  <a:spcPct val="90000"/>
                </a:lnSpc>
                <a:spcAft>
                  <a:spcPts val="600"/>
                </a:spcAft>
              </a:pPr>
              <a:t>36</a:t>
            </a:fld>
            <a:endParaRPr lang="en-US"/>
          </a:p>
        </p:txBody>
      </p:sp>
      <p:sp>
        <p:nvSpPr>
          <p:cNvPr id="2" name="TextBox 1">
            <a:extLst>
              <a:ext uri="{FF2B5EF4-FFF2-40B4-BE49-F238E27FC236}">
                <a16:creationId xmlns:a16="http://schemas.microsoft.com/office/drawing/2014/main" id="{A798EEED-C2E0-F8D0-9B43-C558F2892A76}"/>
              </a:ext>
            </a:extLst>
          </p:cNvPr>
          <p:cNvSpPr txBox="1"/>
          <p:nvPr/>
        </p:nvSpPr>
        <p:spPr>
          <a:xfrm>
            <a:off x="2780586" y="4739502"/>
            <a:ext cx="4103076" cy="276999"/>
          </a:xfrm>
          <a:prstGeom prst="rect">
            <a:avLst/>
          </a:prstGeom>
          <a:noFill/>
        </p:spPr>
        <p:txBody>
          <a:bodyPr wrap="square">
            <a:spAutoFit/>
          </a:bodyPr>
          <a:lstStyle/>
          <a:p>
            <a:r>
              <a:rPr lang="en-US" sz="1200" dirty="0">
                <a:solidFill>
                  <a:schemeClr val="bg1"/>
                </a:solidFill>
              </a:rPr>
              <a:t>https://www.ihi.org/initiatives/age-friendly-health-systems</a:t>
            </a:r>
          </a:p>
        </p:txBody>
      </p:sp>
    </p:spTree>
    <p:extLst>
      <p:ext uri="{BB962C8B-B14F-4D97-AF65-F5344CB8AC3E}">
        <p14:creationId xmlns:p14="http://schemas.microsoft.com/office/powerpoint/2010/main" val="2487641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462F55-9CD7-16AD-FC51-95A0A2151910}"/>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BB8AA8EA-9951-9353-0D88-766A2F73DD86}"/>
              </a:ext>
            </a:extLst>
          </p:cNvPr>
          <p:cNvSpPr>
            <a:spLocks noGrp="1"/>
          </p:cNvSpPr>
          <p:nvPr>
            <p:ph idx="1"/>
          </p:nvPr>
        </p:nvSpPr>
        <p:spPr/>
        <p:txBody>
          <a:bodyPr>
            <a:normAutofit/>
          </a:bodyPr>
          <a:lstStyle/>
          <a:p>
            <a:pPr marL="571500" indent="-457200">
              <a:buFont typeface="+mj-lt"/>
              <a:buAutoNum type="arabicPeriod"/>
            </a:pPr>
            <a:r>
              <a:rPr lang="en-US" sz="2400" dirty="0">
                <a:solidFill>
                  <a:srgbClr val="000000"/>
                </a:solidFill>
                <a:effectLst/>
                <a:ea typeface="Times New Roman" panose="02020603050405020304" pitchFamily="18" charset="0"/>
              </a:rPr>
              <a:t>Understand how 4Ms Framework create Age-Friendly Health Systems (AFHS): </a:t>
            </a:r>
            <a:r>
              <a:rPr lang="en-US" dirty="0"/>
              <a:t>What Matters, Medication, Mentation, and Mobility. </a:t>
            </a:r>
            <a:endParaRPr lang="en-US" sz="2400" dirty="0">
              <a:solidFill>
                <a:srgbClr val="000000"/>
              </a:solidFill>
              <a:effectLst/>
              <a:ea typeface="Times New Roman" panose="02020603050405020304" pitchFamily="18" charset="0"/>
            </a:endParaRPr>
          </a:p>
          <a:p>
            <a:pPr marL="571500" indent="-457200">
              <a:buFont typeface="+mj-lt"/>
              <a:buAutoNum type="arabicPeriod"/>
            </a:pPr>
            <a:r>
              <a:rPr lang="en-US" sz="2400" dirty="0">
                <a:solidFill>
                  <a:srgbClr val="000000"/>
                </a:solidFill>
                <a:effectLst/>
                <a:ea typeface="Times New Roman" panose="02020603050405020304" pitchFamily="18" charset="0"/>
              </a:rPr>
              <a:t>Assess the patient aging with HIV: </a:t>
            </a:r>
            <a:r>
              <a:rPr lang="en-US" sz="2400" dirty="0"/>
              <a:t>PWH have an increased risk of cardiovascular disease, </a:t>
            </a:r>
            <a:r>
              <a:rPr lang="en-US" dirty="0"/>
              <a:t>diabetes, </a:t>
            </a:r>
            <a:r>
              <a:rPr lang="en-US" sz="2400" dirty="0"/>
              <a:t>dementia, frailty, depression, osteoporosis</a:t>
            </a:r>
            <a:endParaRPr lang="en-US" sz="2400" dirty="0">
              <a:solidFill>
                <a:srgbClr val="000000"/>
              </a:solidFill>
              <a:effectLst/>
              <a:ea typeface="Times New Roman" panose="02020603050405020304" pitchFamily="18" charset="0"/>
            </a:endParaRPr>
          </a:p>
          <a:p>
            <a:pPr marL="571500" indent="-457200">
              <a:buFont typeface="+mj-lt"/>
              <a:buAutoNum type="arabicPeriod"/>
            </a:pPr>
            <a:r>
              <a:rPr lang="en-US" sz="2400" dirty="0">
                <a:solidFill>
                  <a:srgbClr val="000000"/>
                </a:solidFill>
                <a:effectLst/>
                <a:ea typeface="Times New Roman" panose="02020603050405020304" pitchFamily="18" charset="0"/>
              </a:rPr>
              <a:t>Apply the use of the 4Ms model to screen patients aging with HIV</a:t>
            </a:r>
            <a:endParaRPr lang="en-US" dirty="0"/>
          </a:p>
        </p:txBody>
      </p:sp>
      <p:sp>
        <p:nvSpPr>
          <p:cNvPr id="4" name="Slide Number Placeholder 3">
            <a:extLst>
              <a:ext uri="{FF2B5EF4-FFF2-40B4-BE49-F238E27FC236}">
                <a16:creationId xmlns:a16="http://schemas.microsoft.com/office/drawing/2014/main" id="{7F6EF4FF-04EA-7C02-8C63-088FDD07E706}"/>
              </a:ext>
            </a:extLst>
          </p:cNvPr>
          <p:cNvSpPr>
            <a:spLocks noGrp="1"/>
          </p:cNvSpPr>
          <p:nvPr>
            <p:ph type="sldNum" sz="quarter" idx="12"/>
          </p:nvPr>
        </p:nvSpPr>
        <p:spPr/>
        <p:txBody>
          <a:bodyPr/>
          <a:lstStyle/>
          <a:p>
            <a:fld id="{3D987DAA-A896-1841-BC8A-D645CCE33E3D}" type="slidenum">
              <a:rPr lang="en-US" smtClean="0">
                <a:solidFill>
                  <a:srgbClr val="FFFFFF"/>
                </a:solidFill>
              </a:rPr>
              <a:pPr/>
              <a:t>37</a:t>
            </a:fld>
            <a:endParaRPr lang="en-US">
              <a:solidFill>
                <a:srgbClr val="FFFFFF"/>
              </a:solidFill>
            </a:endParaRPr>
          </a:p>
        </p:txBody>
      </p:sp>
    </p:spTree>
    <p:extLst>
      <p:ext uri="{BB962C8B-B14F-4D97-AF65-F5344CB8AC3E}">
        <p14:creationId xmlns:p14="http://schemas.microsoft.com/office/powerpoint/2010/main" val="1454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normAutofit fontScale="85000" lnSpcReduction="20000"/>
          </a:bodyPr>
          <a:lstStyle/>
          <a:p>
            <a:r>
              <a:rPr lang="en-US" b="0" i="0" dirty="0">
                <a:solidFill>
                  <a:srgbClr val="212121"/>
                </a:solidFill>
                <a:effectLst/>
                <a:highlight>
                  <a:srgbClr val="FFFFFF"/>
                </a:highlight>
                <a:latin typeface="BlinkMacSystemFont"/>
              </a:rPr>
              <a:t>Optimizing HIV Care for People Aging with HIV: Incorporating New Elements of Care. </a:t>
            </a:r>
            <a:r>
              <a:rPr lang="en-US" b="0" i="0" dirty="0">
                <a:solidFill>
                  <a:srgbClr val="212121"/>
                </a:solidFill>
                <a:effectLst/>
                <a:highlight>
                  <a:srgbClr val="FFFFFF"/>
                </a:highlight>
                <a:latin typeface="BlinkMacSystemFont"/>
                <a:hlinkClick r:id="rId3"/>
              </a:rPr>
              <a:t>https://ryanwhite.hrsa.gov/sites/default/files/ryanwhite/grants/aging-guide-new-elements.pdf</a:t>
            </a:r>
            <a:endParaRPr lang="en-US" b="0" i="0" dirty="0">
              <a:solidFill>
                <a:srgbClr val="212121"/>
              </a:solidFill>
              <a:effectLst/>
              <a:highlight>
                <a:srgbClr val="FFFFFF"/>
              </a:highlight>
              <a:latin typeface="BlinkMacSystemFont"/>
            </a:endParaRPr>
          </a:p>
          <a:p>
            <a:r>
              <a:rPr lang="en-US" b="0" i="0" dirty="0">
                <a:solidFill>
                  <a:srgbClr val="212121"/>
                </a:solidFill>
                <a:effectLst/>
                <a:highlight>
                  <a:srgbClr val="FFFFFF"/>
                </a:highlight>
                <a:latin typeface="BlinkMacSystemFont"/>
              </a:rPr>
              <a:t>Mate K, Fulmer T, Pelton L, Berman A, Bonner A, Huang W, Zhang J. Evidence for the 4Ms: Interactions and Outcomes across the Care Continuum. J Aging Health. 2021 Aug-Sep;33(7-8):469-481. </a:t>
            </a:r>
            <a:r>
              <a:rPr lang="en-US" b="0" i="0" dirty="0" err="1">
                <a:solidFill>
                  <a:srgbClr val="212121"/>
                </a:solidFill>
                <a:effectLst/>
                <a:highlight>
                  <a:srgbClr val="FFFFFF"/>
                </a:highlight>
                <a:latin typeface="BlinkMacSystemFont"/>
              </a:rPr>
              <a:t>doi</a:t>
            </a:r>
            <a:r>
              <a:rPr lang="en-US" b="0" i="0" dirty="0">
                <a:solidFill>
                  <a:srgbClr val="212121"/>
                </a:solidFill>
                <a:effectLst/>
                <a:highlight>
                  <a:srgbClr val="FFFFFF"/>
                </a:highlight>
                <a:latin typeface="BlinkMacSystemFont"/>
              </a:rPr>
              <a:t>: 10.1177/0898264321991658. </a:t>
            </a:r>
            <a:r>
              <a:rPr lang="en-US" b="0" i="0" dirty="0" err="1">
                <a:solidFill>
                  <a:srgbClr val="212121"/>
                </a:solidFill>
                <a:effectLst/>
                <a:highlight>
                  <a:srgbClr val="FFFFFF"/>
                </a:highlight>
                <a:latin typeface="BlinkMacSystemFont"/>
              </a:rPr>
              <a:t>Epub</a:t>
            </a:r>
            <a:r>
              <a:rPr lang="en-US" b="0" i="0" dirty="0">
                <a:solidFill>
                  <a:srgbClr val="212121"/>
                </a:solidFill>
                <a:effectLst/>
                <a:highlight>
                  <a:srgbClr val="FFFFFF"/>
                </a:highlight>
                <a:latin typeface="BlinkMacSystemFont"/>
              </a:rPr>
              <a:t> 2021 Feb 8. PMID: 33555233; PMCID: PMC8236661.</a:t>
            </a:r>
          </a:p>
          <a:p>
            <a:r>
              <a:rPr lang="en-US" b="0" i="0" dirty="0" err="1">
                <a:solidFill>
                  <a:srgbClr val="212121"/>
                </a:solidFill>
                <a:effectLst/>
                <a:highlight>
                  <a:srgbClr val="FFFFFF"/>
                </a:highlight>
                <a:latin typeface="BlinkMacSystemFont"/>
              </a:rPr>
              <a:t>Kokorelias</a:t>
            </a:r>
            <a:r>
              <a:rPr lang="en-US" b="0" i="0" dirty="0">
                <a:solidFill>
                  <a:srgbClr val="212121"/>
                </a:solidFill>
                <a:effectLst/>
                <a:highlight>
                  <a:srgbClr val="FFFFFF"/>
                </a:highlight>
                <a:latin typeface="BlinkMacSystemFont"/>
              </a:rPr>
              <a:t> KM, Grosse A, </a:t>
            </a:r>
            <a:r>
              <a:rPr lang="en-US" b="0" i="0" dirty="0" err="1">
                <a:solidFill>
                  <a:srgbClr val="212121"/>
                </a:solidFill>
                <a:effectLst/>
                <a:highlight>
                  <a:srgbClr val="FFFFFF"/>
                </a:highlight>
                <a:latin typeface="BlinkMacSystemFont"/>
              </a:rPr>
              <a:t>Zhabokritsky</a:t>
            </a:r>
            <a:r>
              <a:rPr lang="en-US" b="0" i="0" dirty="0">
                <a:solidFill>
                  <a:srgbClr val="212121"/>
                </a:solidFill>
                <a:effectLst/>
                <a:highlight>
                  <a:srgbClr val="FFFFFF"/>
                </a:highlight>
                <a:latin typeface="BlinkMacSystemFont"/>
              </a:rPr>
              <a:t> A, </a:t>
            </a:r>
            <a:r>
              <a:rPr lang="en-US" b="0" i="0" dirty="0" err="1">
                <a:solidFill>
                  <a:srgbClr val="212121"/>
                </a:solidFill>
                <a:effectLst/>
                <a:highlight>
                  <a:srgbClr val="FFFFFF"/>
                </a:highlight>
                <a:latin typeface="BlinkMacSystemFont"/>
              </a:rPr>
              <a:t>Sirisegaram</a:t>
            </a:r>
            <a:r>
              <a:rPr lang="en-US" b="0" i="0" dirty="0">
                <a:solidFill>
                  <a:srgbClr val="212121"/>
                </a:solidFill>
                <a:effectLst/>
                <a:highlight>
                  <a:srgbClr val="FFFFFF"/>
                </a:highlight>
                <a:latin typeface="BlinkMacSystemFont"/>
              </a:rPr>
              <a:t> L. Understanding geriatric models of care for older adults living with HIV: a scoping review and qualitative analysis. BMC </a:t>
            </a:r>
            <a:r>
              <a:rPr lang="en-US" b="0" i="0" dirty="0" err="1">
                <a:solidFill>
                  <a:srgbClr val="212121"/>
                </a:solidFill>
                <a:effectLst/>
                <a:highlight>
                  <a:srgbClr val="FFFFFF"/>
                </a:highlight>
                <a:latin typeface="BlinkMacSystemFont"/>
              </a:rPr>
              <a:t>Geriatr</a:t>
            </a:r>
            <a:r>
              <a:rPr lang="en-US" b="0" i="0" dirty="0">
                <a:solidFill>
                  <a:srgbClr val="212121"/>
                </a:solidFill>
                <a:effectLst/>
                <a:highlight>
                  <a:srgbClr val="FFFFFF"/>
                </a:highlight>
                <a:latin typeface="BlinkMacSystemFont"/>
              </a:rPr>
              <a:t>. 2023 Jul 8;23(1):417. </a:t>
            </a:r>
            <a:r>
              <a:rPr lang="en-US" b="0" i="0" dirty="0" err="1">
                <a:solidFill>
                  <a:srgbClr val="212121"/>
                </a:solidFill>
                <a:effectLst/>
                <a:highlight>
                  <a:srgbClr val="FFFFFF"/>
                </a:highlight>
                <a:latin typeface="BlinkMacSystemFont"/>
              </a:rPr>
              <a:t>doi</a:t>
            </a:r>
            <a:r>
              <a:rPr lang="en-US" b="0" i="0" dirty="0">
                <a:solidFill>
                  <a:srgbClr val="212121"/>
                </a:solidFill>
                <a:effectLst/>
                <a:highlight>
                  <a:srgbClr val="FFFFFF"/>
                </a:highlight>
                <a:latin typeface="BlinkMacSystemFont"/>
              </a:rPr>
              <a:t>: 10.1186/s12877-023-04114-7. PMID: 37422631; PMCID: PMC10329351</a:t>
            </a:r>
          </a:p>
          <a:p>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3126867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lstStyle/>
          <a:p>
            <a:r>
              <a:rPr lang="en-US" dirty="0"/>
              <a:t>Age-Friendly Health Systems Resources and News: </a:t>
            </a:r>
            <a:r>
              <a:rPr lang="en-US" dirty="0">
                <a:hlinkClick r:id="rId3"/>
              </a:rPr>
              <a:t>https://www.ihi.org/initiatives/age-friendly-health-systems/resources-and-news</a:t>
            </a:r>
            <a:endParaRPr lang="en-US" dirty="0"/>
          </a:p>
          <a:p>
            <a:r>
              <a:rPr lang="en-US" dirty="0"/>
              <a:t>Guidance: Addressing the Needs of Older Patients in HIV Care </a:t>
            </a:r>
            <a:r>
              <a:rPr lang="en-US" dirty="0">
                <a:hlinkClick r:id="rId4"/>
              </a:rPr>
              <a:t>https://www.hivguidelines.org/guideline/hiv-aging/</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96216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sz="3200"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2" y="1248271"/>
            <a:ext cx="8315569" cy="3060184"/>
          </a:xfrm>
        </p:spPr>
        <p:txBody>
          <a:bodyPr>
            <a:normAutofit fontScale="92500" lnSpcReduction="10000"/>
          </a:bodyPr>
          <a:lstStyle/>
          <a:p>
            <a:pPr marL="628650" indent="-514350">
              <a:buFont typeface="+mj-lt"/>
              <a:buAutoNum type="arabicPeriod"/>
            </a:pPr>
            <a:r>
              <a:rPr lang="en-US" sz="2800" dirty="0">
                <a:solidFill>
                  <a:srgbClr val="000000"/>
                </a:solidFill>
                <a:effectLst/>
                <a:ea typeface="Times New Roman" panose="02020603050405020304" pitchFamily="18" charset="0"/>
              </a:rPr>
              <a:t>Understand how 4Ms Framework create Age-Friendly Health Systems (AFHS)</a:t>
            </a:r>
          </a:p>
          <a:p>
            <a:pPr marL="628650" indent="-514350">
              <a:buFont typeface="+mj-lt"/>
              <a:buAutoNum type="arabicPeriod"/>
            </a:pPr>
            <a:endParaRPr lang="en-US" sz="2800" dirty="0">
              <a:solidFill>
                <a:srgbClr val="000000"/>
              </a:solidFill>
              <a:effectLst/>
              <a:ea typeface="Times New Roman" panose="02020603050405020304" pitchFamily="18" charset="0"/>
            </a:endParaRPr>
          </a:p>
          <a:p>
            <a:pPr marL="628650" indent="-514350">
              <a:buFont typeface="+mj-lt"/>
              <a:buAutoNum type="arabicPeriod"/>
            </a:pPr>
            <a:r>
              <a:rPr lang="en-US" sz="2800" dirty="0">
                <a:solidFill>
                  <a:srgbClr val="000000"/>
                </a:solidFill>
                <a:effectLst/>
                <a:ea typeface="Times New Roman" panose="02020603050405020304" pitchFamily="18" charset="0"/>
              </a:rPr>
              <a:t>Assess the patient aging with HIV</a:t>
            </a:r>
          </a:p>
          <a:p>
            <a:pPr marL="628650" indent="-514350">
              <a:buFont typeface="+mj-lt"/>
              <a:buAutoNum type="arabicPeriod"/>
            </a:pPr>
            <a:endParaRPr lang="en-US" sz="2800" dirty="0">
              <a:solidFill>
                <a:srgbClr val="000000"/>
              </a:solidFill>
              <a:effectLst/>
              <a:ea typeface="Times New Roman" panose="02020603050405020304" pitchFamily="18" charset="0"/>
            </a:endParaRPr>
          </a:p>
          <a:p>
            <a:pPr marL="628650" indent="-514350">
              <a:buFont typeface="+mj-lt"/>
              <a:buAutoNum type="arabicPeriod"/>
            </a:pPr>
            <a:r>
              <a:rPr lang="en-US" sz="2800" dirty="0">
                <a:solidFill>
                  <a:srgbClr val="000000"/>
                </a:solidFill>
                <a:effectLst/>
                <a:ea typeface="Times New Roman" panose="02020603050405020304" pitchFamily="18" charset="0"/>
              </a:rPr>
              <a:t>Apply the use of the 4Ms model to screen patient aging with HIV</a:t>
            </a:r>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981208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40</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41</a:t>
            </a:fld>
            <a:endParaRPr lang="en-US" dirty="0">
              <a:solidFill>
                <a:srgbClr val="FFFFFF"/>
              </a:solidFill>
              <a:latin typeface="Arial"/>
            </a:endParaRPr>
          </a:p>
        </p:txBody>
      </p:sp>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539956" y="96252"/>
            <a:ext cx="8067796" cy="4550203"/>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0C4A-BAD0-713E-506F-0C0B7760FE88}"/>
              </a:ext>
            </a:extLst>
          </p:cNvPr>
          <p:cNvSpPr>
            <a:spLocks noGrp="1"/>
          </p:cNvSpPr>
          <p:nvPr>
            <p:ph type="title"/>
          </p:nvPr>
        </p:nvSpPr>
        <p:spPr/>
        <p:txBody>
          <a:bodyPr/>
          <a:lstStyle/>
          <a:p>
            <a:pPr algn="ctr"/>
            <a:r>
              <a:rPr lang="en-US" sz="3200" dirty="0"/>
              <a:t>Background</a:t>
            </a:r>
          </a:p>
        </p:txBody>
      </p:sp>
      <p:sp>
        <p:nvSpPr>
          <p:cNvPr id="3" name="Content Placeholder 2">
            <a:extLst>
              <a:ext uri="{FF2B5EF4-FFF2-40B4-BE49-F238E27FC236}">
                <a16:creationId xmlns:a16="http://schemas.microsoft.com/office/drawing/2014/main" id="{23F7D0CA-1DCA-585C-8BEC-9F21B8DB957B}"/>
              </a:ext>
            </a:extLst>
          </p:cNvPr>
          <p:cNvSpPr>
            <a:spLocks noGrp="1"/>
          </p:cNvSpPr>
          <p:nvPr>
            <p:ph idx="1"/>
          </p:nvPr>
        </p:nvSpPr>
        <p:spPr/>
        <p:txBody>
          <a:bodyPr>
            <a:normAutofit/>
          </a:bodyPr>
          <a:lstStyle/>
          <a:p>
            <a:r>
              <a:rPr lang="en-US" dirty="0"/>
              <a:t>Advances in antiretroviral therapy (ART) have reduced mortality rates and transformed HIV into a manageable and chronic disease.</a:t>
            </a:r>
          </a:p>
          <a:p>
            <a:r>
              <a:rPr lang="en-US" dirty="0"/>
              <a:t>The life expectancy for people living with HIV who have had early and sustained access to ART is now similar to that of populations without HIV.</a:t>
            </a:r>
          </a:p>
          <a:p>
            <a:r>
              <a:rPr lang="en-US" dirty="0"/>
              <a:t>At the end of 2020, according to the CDC, more than 52% of people with HIV in the United States were ≥50 years old.</a:t>
            </a:r>
          </a:p>
        </p:txBody>
      </p:sp>
      <p:sp>
        <p:nvSpPr>
          <p:cNvPr id="4" name="Slide Number Placeholder 3">
            <a:extLst>
              <a:ext uri="{FF2B5EF4-FFF2-40B4-BE49-F238E27FC236}">
                <a16:creationId xmlns:a16="http://schemas.microsoft.com/office/drawing/2014/main" id="{1A476E4B-9205-757E-A331-2F23195CEB62}"/>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7776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4314C8-BC1B-CB87-5429-491666685D52}"/>
              </a:ext>
            </a:extLst>
          </p:cNvPr>
          <p:cNvSpPr>
            <a:spLocks noGrp="1"/>
          </p:cNvSpPr>
          <p:nvPr>
            <p:ph type="title"/>
          </p:nvPr>
        </p:nvSpPr>
        <p:spPr>
          <a:xfrm>
            <a:off x="742156" y="1152784"/>
            <a:ext cx="7659687" cy="1587898"/>
          </a:xfrm>
        </p:spPr>
        <p:txBody>
          <a:bodyPr/>
          <a:lstStyle/>
          <a:p>
            <a:pPr algn="ctr"/>
            <a:r>
              <a:rPr lang="en-US" sz="3200" dirty="0"/>
              <a:t>Understand how 4Ms Framework create Age-Friendly Health Systems (AFHS)</a:t>
            </a:r>
          </a:p>
        </p:txBody>
      </p:sp>
      <p:sp>
        <p:nvSpPr>
          <p:cNvPr id="4" name="Slide Number Placeholder 3">
            <a:extLst>
              <a:ext uri="{FF2B5EF4-FFF2-40B4-BE49-F238E27FC236}">
                <a16:creationId xmlns:a16="http://schemas.microsoft.com/office/drawing/2014/main" id="{4E0C30B7-FA05-A442-A1BF-2B4934D128D2}"/>
              </a:ext>
            </a:extLst>
          </p:cNvPr>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172480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p:txBody>
          <a:bodyPr/>
          <a:lstStyle/>
          <a:p>
            <a:pPr algn="ctr"/>
            <a:r>
              <a:rPr lang="en-US" sz="2400" dirty="0"/>
              <a:t>What is Age-Friendly Health Systems?</a:t>
            </a:r>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idx="1"/>
          </p:nvPr>
        </p:nvSpPr>
        <p:spPr>
          <a:xfrm>
            <a:off x="128693" y="921794"/>
            <a:ext cx="9015307" cy="3711166"/>
          </a:xfrm>
        </p:spPr>
        <p:txBody>
          <a:bodyPr>
            <a:normAutofit/>
          </a:bodyPr>
          <a:lstStyle/>
          <a:p>
            <a:pPr>
              <a:lnSpc>
                <a:spcPct val="150000"/>
              </a:lnSpc>
            </a:pPr>
            <a:r>
              <a:rPr lang="en-US" sz="1800" dirty="0">
                <a:solidFill>
                  <a:srgbClr val="000000"/>
                </a:solidFill>
              </a:rPr>
              <a:t>Age-Friendly Health Systems is an initiative of The John A. Hartford Foundation and the Institute for Healthcare Improvement (IHI), in partnership with the American Hospital Association (AHA) and the Catholic Health Association of the United States (CHA), designed to meet the challenge of increased older adult population. </a:t>
            </a:r>
          </a:p>
          <a:p>
            <a:pPr>
              <a:lnSpc>
                <a:spcPct val="150000"/>
              </a:lnSpc>
            </a:pPr>
            <a:r>
              <a:rPr lang="en-US" sz="1800" dirty="0">
                <a:solidFill>
                  <a:srgbClr val="000000"/>
                </a:solidFill>
              </a:rPr>
              <a:t> Age-Friendly Health Systems aim to:</a:t>
            </a:r>
          </a:p>
          <a:p>
            <a:pPr lvl="1">
              <a:lnSpc>
                <a:spcPct val="150000"/>
              </a:lnSpc>
            </a:pPr>
            <a:r>
              <a:rPr lang="en-US" sz="1800" dirty="0">
                <a:solidFill>
                  <a:srgbClr val="000000"/>
                </a:solidFill>
              </a:rPr>
              <a:t>Follow an essential set of evidence-based practices</a:t>
            </a:r>
          </a:p>
          <a:p>
            <a:pPr lvl="1">
              <a:lnSpc>
                <a:spcPct val="150000"/>
              </a:lnSpc>
            </a:pPr>
            <a:r>
              <a:rPr lang="en-US" sz="1800" dirty="0">
                <a:solidFill>
                  <a:srgbClr val="000000"/>
                </a:solidFill>
              </a:rPr>
              <a:t>Cause no harm</a:t>
            </a:r>
          </a:p>
          <a:p>
            <a:pPr lvl="1">
              <a:lnSpc>
                <a:spcPct val="150000"/>
              </a:lnSpc>
            </a:pPr>
            <a:r>
              <a:rPr lang="en-US" sz="1800" dirty="0">
                <a:solidFill>
                  <a:srgbClr val="000000"/>
                </a:solidFill>
              </a:rPr>
              <a:t>Align with What Matters to the older adult and their family caregivers.</a:t>
            </a:r>
          </a:p>
          <a:p>
            <a:pPr>
              <a:lnSpc>
                <a:spcPct val="150000"/>
              </a:lnSpc>
            </a:pPr>
            <a:endParaRPr lang="en-US" sz="1800" dirty="0">
              <a:solidFill>
                <a:srgbClr val="000000"/>
              </a:solidFill>
            </a:endParaRPr>
          </a:p>
          <a:p>
            <a:pPr>
              <a:lnSpc>
                <a:spcPct val="150000"/>
              </a:lnSpc>
            </a:pPr>
            <a:endParaRPr lang="en-US" sz="1800" dirty="0">
              <a:solidFill>
                <a:srgbClr val="000000"/>
              </a:solidFill>
            </a:endParaRPr>
          </a:p>
        </p:txBody>
      </p:sp>
      <p:sp>
        <p:nvSpPr>
          <p:cNvPr id="4" name="Slide Number Placeholder 3">
            <a:extLst>
              <a:ext uri="{FF2B5EF4-FFF2-40B4-BE49-F238E27FC236}">
                <a16:creationId xmlns:a16="http://schemas.microsoft.com/office/drawing/2014/main" id="{9E51F476-FA17-F36D-6EF1-A037678A35D1}"/>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6" name="TextBox 5">
            <a:extLst>
              <a:ext uri="{FF2B5EF4-FFF2-40B4-BE49-F238E27FC236}">
                <a16:creationId xmlns:a16="http://schemas.microsoft.com/office/drawing/2014/main" id="{60A848CE-B315-E262-7D01-C2099891ECF1}"/>
              </a:ext>
            </a:extLst>
          </p:cNvPr>
          <p:cNvSpPr txBox="1"/>
          <p:nvPr/>
        </p:nvSpPr>
        <p:spPr>
          <a:xfrm>
            <a:off x="1686909" y="4703426"/>
            <a:ext cx="6258911" cy="646331"/>
          </a:xfrm>
          <a:prstGeom prst="rect">
            <a:avLst/>
          </a:prstGeom>
          <a:noFill/>
        </p:spPr>
        <p:txBody>
          <a:bodyPr wrap="square" rtlCol="0">
            <a:spAutoFit/>
          </a:bodyPr>
          <a:lstStyle/>
          <a:p>
            <a:r>
              <a:rPr lang="en-US" dirty="0">
                <a:solidFill>
                  <a:schemeClr val="bg1"/>
                </a:solidFill>
              </a:rPr>
              <a:t>https://www.ihi.org/initiatives/age-friendly-health-systems</a:t>
            </a:r>
          </a:p>
          <a:p>
            <a:endParaRPr lang="en-US" dirty="0">
              <a:solidFill>
                <a:schemeClr val="bg1"/>
              </a:solidFill>
            </a:endParaRPr>
          </a:p>
        </p:txBody>
      </p:sp>
    </p:spTree>
    <p:extLst>
      <p:ext uri="{BB962C8B-B14F-4D97-AF65-F5344CB8AC3E}">
        <p14:creationId xmlns:p14="http://schemas.microsoft.com/office/powerpoint/2010/main" val="278210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BCDFA7-8E65-4A35-8D17-C402F9CE2805}"/>
              </a:ext>
            </a:extLst>
          </p:cNvPr>
          <p:cNvSpPr>
            <a:spLocks noGrp="1"/>
          </p:cNvSpPr>
          <p:nvPr>
            <p:ph type="title"/>
          </p:nvPr>
        </p:nvSpPr>
        <p:spPr>
          <a:xfrm>
            <a:off x="490539" y="48816"/>
            <a:ext cx="8315569" cy="594120"/>
          </a:xfrm>
        </p:spPr>
        <p:txBody>
          <a:bodyPr anchor="ctr">
            <a:normAutofit/>
          </a:bodyPr>
          <a:lstStyle/>
          <a:p>
            <a:pPr algn="ctr"/>
            <a:r>
              <a:rPr lang="en-US" sz="3200" dirty="0"/>
              <a:t>4Ms Framework</a:t>
            </a:r>
          </a:p>
        </p:txBody>
      </p:sp>
      <p:pic>
        <p:nvPicPr>
          <p:cNvPr id="7" name="Content Placeholder 6" descr="A screenshot of a cell phone&#10;&#10;Description automatically generated">
            <a:extLst>
              <a:ext uri="{FF2B5EF4-FFF2-40B4-BE49-F238E27FC236}">
                <a16:creationId xmlns:a16="http://schemas.microsoft.com/office/drawing/2014/main" id="{2FF65C2C-8781-518D-78B6-E72A7584BEC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6779"/>
          <a:stretch/>
        </p:blipFill>
        <p:spPr>
          <a:xfrm>
            <a:off x="212046" y="1186371"/>
            <a:ext cx="2865013" cy="2889016"/>
          </a:xfrm>
          <a:prstGeom prst="rect">
            <a:avLst/>
          </a:prstGeom>
          <a:noFill/>
        </p:spPr>
      </p:pic>
      <p:sp>
        <p:nvSpPr>
          <p:cNvPr id="4" name="Slide Number Placeholder 3">
            <a:extLst>
              <a:ext uri="{FF2B5EF4-FFF2-40B4-BE49-F238E27FC236}">
                <a16:creationId xmlns:a16="http://schemas.microsoft.com/office/drawing/2014/main" id="{B3E79E2B-5B4A-39E7-C128-E9F17D3306D9}"/>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8</a:t>
            </a:fld>
            <a:endParaRPr lang="en-US"/>
          </a:p>
        </p:txBody>
      </p:sp>
      <p:sp>
        <p:nvSpPr>
          <p:cNvPr id="9" name="TextBox 8">
            <a:extLst>
              <a:ext uri="{FF2B5EF4-FFF2-40B4-BE49-F238E27FC236}">
                <a16:creationId xmlns:a16="http://schemas.microsoft.com/office/drawing/2014/main" id="{72C098A2-C1D5-49C4-8B4E-7AAE5BDBC7FD}"/>
              </a:ext>
            </a:extLst>
          </p:cNvPr>
          <p:cNvSpPr txBox="1"/>
          <p:nvPr/>
        </p:nvSpPr>
        <p:spPr>
          <a:xfrm>
            <a:off x="2628950" y="4846808"/>
            <a:ext cx="4103076" cy="276999"/>
          </a:xfrm>
          <a:prstGeom prst="rect">
            <a:avLst/>
          </a:prstGeom>
          <a:noFill/>
        </p:spPr>
        <p:txBody>
          <a:bodyPr wrap="square">
            <a:spAutoFit/>
          </a:bodyPr>
          <a:lstStyle/>
          <a:p>
            <a:r>
              <a:rPr lang="en-US" sz="1200" dirty="0">
                <a:solidFill>
                  <a:schemeClr val="bg1"/>
                </a:solidFill>
              </a:rPr>
              <a:t>https://www.ihi.org/initiatives/age-friendly-health-systems</a:t>
            </a:r>
          </a:p>
        </p:txBody>
      </p:sp>
      <p:sp>
        <p:nvSpPr>
          <p:cNvPr id="2" name="TextBox 1">
            <a:extLst>
              <a:ext uri="{FF2B5EF4-FFF2-40B4-BE49-F238E27FC236}">
                <a16:creationId xmlns:a16="http://schemas.microsoft.com/office/drawing/2014/main" id="{BC9C621F-C06D-F309-A7E1-EC299E2BA617}"/>
              </a:ext>
            </a:extLst>
          </p:cNvPr>
          <p:cNvSpPr txBox="1"/>
          <p:nvPr/>
        </p:nvSpPr>
        <p:spPr>
          <a:xfrm>
            <a:off x="3077059" y="1186372"/>
            <a:ext cx="6066941" cy="3077766"/>
          </a:xfrm>
          <a:prstGeom prst="rect">
            <a:avLst/>
          </a:prstGeom>
          <a:noFill/>
        </p:spPr>
        <p:txBody>
          <a:bodyPr wrap="square" rtlCol="0">
            <a:spAutoFit/>
          </a:bodyPr>
          <a:lstStyle/>
          <a:p>
            <a:pPr algn="l"/>
            <a:endParaRPr lang="en-US" b="1" i="0" u="none" strike="noStrike" baseline="0" dirty="0"/>
          </a:p>
          <a:p>
            <a:pPr algn="l"/>
            <a:r>
              <a:rPr lang="en-US" sz="2000" b="1" i="0" u="none" strike="noStrike" baseline="0" dirty="0"/>
              <a:t>Matters most: </a:t>
            </a:r>
            <a:r>
              <a:rPr lang="en-US" sz="2000" b="0" i="0" u="none" strike="noStrike" baseline="0" dirty="0"/>
              <a:t>prioritize the older adult’s specific health outcome goals and care preferences across all settings of care. </a:t>
            </a:r>
          </a:p>
          <a:p>
            <a:pPr algn="l"/>
            <a:endParaRPr lang="en-US" dirty="0"/>
          </a:p>
          <a:p>
            <a:pPr algn="l"/>
            <a:endParaRPr lang="en-US" b="0" i="0" u="none" strike="noStrike" baseline="0" dirty="0"/>
          </a:p>
          <a:p>
            <a:pPr algn="l"/>
            <a:r>
              <a:rPr lang="en-US" sz="2000" b="1" i="0" u="none" strike="noStrike" baseline="0" dirty="0"/>
              <a:t>Mobility: </a:t>
            </a:r>
            <a:r>
              <a:rPr lang="en-US" sz="2000" b="0" i="0" u="none" strike="noStrike" baseline="0" dirty="0"/>
              <a:t>ensures the appropriate approach to assisting or encouraging older adults to move safely every day in order to maintain functional</a:t>
            </a:r>
            <a:r>
              <a:rPr lang="en-US" sz="2000" b="0" i="0" u="none" strike="noStrike" baseline="0" dirty="0">
                <a:solidFill>
                  <a:srgbClr val="6B7886"/>
                </a:solidFill>
                <a:effectLst/>
              </a:rPr>
              <a:t> </a:t>
            </a:r>
            <a:r>
              <a:rPr lang="en-US" sz="2000" b="0" i="0" u="none" strike="noStrike" baseline="0" dirty="0"/>
              <a:t>ability and do what matters.</a:t>
            </a:r>
          </a:p>
        </p:txBody>
      </p:sp>
    </p:spTree>
    <p:extLst>
      <p:ext uri="{BB962C8B-B14F-4D97-AF65-F5344CB8AC3E}">
        <p14:creationId xmlns:p14="http://schemas.microsoft.com/office/powerpoint/2010/main" val="425854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6954C-70CD-D8DD-BFCC-F1D639410920}"/>
              </a:ext>
            </a:extLst>
          </p:cNvPr>
          <p:cNvSpPr>
            <a:spLocks noGrp="1"/>
          </p:cNvSpPr>
          <p:nvPr>
            <p:ph idx="1"/>
          </p:nvPr>
        </p:nvSpPr>
        <p:spPr>
          <a:xfrm>
            <a:off x="2937455" y="1068113"/>
            <a:ext cx="6206545" cy="37689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baseline="0" dirty="0"/>
              <a:t>Mentation: </a:t>
            </a:r>
            <a:r>
              <a:rPr lang="en-US" sz="2000" b="0" i="0" u="none" strike="noStrike" baseline="0" dirty="0"/>
              <a:t>referred to as mood and memory, focuses on the prevention, identification, treatment, and management of dementia, depression, and delirium.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114300" indent="0" algn="l">
              <a:buNone/>
            </a:pPr>
            <a:r>
              <a:rPr lang="en-US" sz="2000" b="1" i="0" u="none" strike="noStrike" baseline="0" dirty="0"/>
              <a:t>Medication</a:t>
            </a:r>
            <a:r>
              <a:rPr lang="en-US" sz="2000" dirty="0"/>
              <a:t>: </a:t>
            </a:r>
            <a:r>
              <a:rPr lang="en-US" sz="2000" b="0" i="0" u="none" strike="noStrike" baseline="0" dirty="0"/>
              <a:t>means using age-friendly medication or dose adjusting if medication is needed, and avoiding or deprescribing high-risk medications that may interfere with what matters, mentation, or mobility. </a:t>
            </a:r>
          </a:p>
          <a:p>
            <a:endParaRPr lang="en-US" dirty="0"/>
          </a:p>
        </p:txBody>
      </p:sp>
      <p:sp>
        <p:nvSpPr>
          <p:cNvPr id="4" name="Slide Number Placeholder 3">
            <a:extLst>
              <a:ext uri="{FF2B5EF4-FFF2-40B4-BE49-F238E27FC236}">
                <a16:creationId xmlns:a16="http://schemas.microsoft.com/office/drawing/2014/main" id="{497998CD-1C84-A8FC-323F-699F8A497A0E}"/>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5" name="Title 4">
            <a:extLst>
              <a:ext uri="{FF2B5EF4-FFF2-40B4-BE49-F238E27FC236}">
                <a16:creationId xmlns:a16="http://schemas.microsoft.com/office/drawing/2014/main" id="{28169CDC-EFA5-FCFB-E810-492B9A0BF9FC}"/>
              </a:ext>
            </a:extLst>
          </p:cNvPr>
          <p:cNvSpPr>
            <a:spLocks noGrp="1"/>
          </p:cNvSpPr>
          <p:nvPr>
            <p:ph type="title"/>
          </p:nvPr>
        </p:nvSpPr>
        <p:spPr>
          <a:xfrm>
            <a:off x="457200" y="206375"/>
            <a:ext cx="8315325" cy="620713"/>
          </a:xfrm>
        </p:spPr>
        <p:txBody>
          <a:bodyPr anchor="ctr">
            <a:normAutofit/>
          </a:bodyPr>
          <a:lstStyle/>
          <a:p>
            <a:pPr algn="ctr"/>
            <a:r>
              <a:rPr lang="en-US" sz="3200" dirty="0"/>
              <a:t>4Ms Framework</a:t>
            </a:r>
          </a:p>
        </p:txBody>
      </p:sp>
      <p:pic>
        <p:nvPicPr>
          <p:cNvPr id="6" name="Content Placeholder 6" descr="A screenshot of a cell phone&#10;&#10;Description automatically generated">
            <a:extLst>
              <a:ext uri="{FF2B5EF4-FFF2-40B4-BE49-F238E27FC236}">
                <a16:creationId xmlns:a16="http://schemas.microsoft.com/office/drawing/2014/main" id="{2C3F3861-0250-F9EF-7BD0-BD142439D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6779"/>
          <a:stretch/>
        </p:blipFill>
        <p:spPr>
          <a:xfrm>
            <a:off x="72442" y="1186371"/>
            <a:ext cx="2865013" cy="2889016"/>
          </a:xfrm>
          <a:prstGeom prst="rect">
            <a:avLst/>
          </a:prstGeom>
          <a:noFill/>
        </p:spPr>
      </p:pic>
    </p:spTree>
    <p:extLst>
      <p:ext uri="{BB962C8B-B14F-4D97-AF65-F5344CB8AC3E}">
        <p14:creationId xmlns:p14="http://schemas.microsoft.com/office/powerpoint/2010/main" val="539635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F736C2-BB8A-40BB-AF6D-102F19FECF5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6e3e579-c81a-40a6-8caa-ba1793305fea"/>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AETC-BLANK-MASTER</Template>
  <TotalTime>16565</TotalTime>
  <Words>4143</Words>
  <Application>Microsoft Office PowerPoint</Application>
  <PresentationFormat>On-screen Show (16:9)</PresentationFormat>
  <Paragraphs>367</Paragraphs>
  <Slides>41</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ＭＳ Ｐゴシック</vt:lpstr>
      <vt:lpstr>AdvOT569473da</vt:lpstr>
      <vt:lpstr>AdvTT5843c571</vt:lpstr>
      <vt:lpstr>AdvTT5843c571+fb</vt:lpstr>
      <vt:lpstr>Arial</vt:lpstr>
      <vt:lpstr>BlinkMacSystemFont</vt:lpstr>
      <vt:lpstr>Calibri</vt:lpstr>
      <vt:lpstr>Google Sans</vt:lpstr>
      <vt:lpstr>HelveticaNeueLT Std Lt Cn</vt:lpstr>
      <vt:lpstr>ITC Avant Garde Std Bk</vt:lpstr>
      <vt:lpstr>Roboto-Regular</vt:lpstr>
      <vt:lpstr>Times New Roman</vt:lpstr>
      <vt:lpstr>Wingdings</vt:lpstr>
      <vt:lpstr>AETC-BLANK-MASTER</vt:lpstr>
      <vt:lpstr>Optimizing Health and Well-being:  Applying the 4Ms Model to Enhance Aging with HIV Care</vt:lpstr>
      <vt:lpstr>Conflict of Interest Disclosure Statement</vt:lpstr>
      <vt:lpstr>Unconscious Bias Disclosure</vt:lpstr>
      <vt:lpstr>Learning Objectives</vt:lpstr>
      <vt:lpstr>Background</vt:lpstr>
      <vt:lpstr>Understand how 4Ms Framework create Age-Friendly Health Systems (AFHS)</vt:lpstr>
      <vt:lpstr>What is Age-Friendly Health Systems?</vt:lpstr>
      <vt:lpstr>4Ms Framework</vt:lpstr>
      <vt:lpstr>4Ms Framework</vt:lpstr>
      <vt:lpstr>Assess the patient aging with HIV</vt:lpstr>
      <vt:lpstr>Patients Aging with HIV</vt:lpstr>
      <vt:lpstr>Challenges faced by Patient Aging with HIV</vt:lpstr>
      <vt:lpstr>Challenges faced by Patients Aging with HIV</vt:lpstr>
      <vt:lpstr>HIV-Associated Neurocognitive Disorder (HAND)</vt:lpstr>
      <vt:lpstr>Patients Aging with HIV: Other challenges</vt:lpstr>
      <vt:lpstr>Apply the use of the 4Ms model to screen patients aging with HIV</vt:lpstr>
      <vt:lpstr>4Ms Frameworks: Matters Most</vt:lpstr>
      <vt:lpstr>4Ms Frameworks: Matters Most (Continued)</vt:lpstr>
      <vt:lpstr>4Ms Frameworks: Matters Most (Continued)</vt:lpstr>
      <vt:lpstr>4Ms Frameworks: Mobility</vt:lpstr>
      <vt:lpstr>4Ms Frameworks: Mobility- ADL and iADL</vt:lpstr>
      <vt:lpstr>4Ms Frameworks: Mobility- ADL and iADL</vt:lpstr>
      <vt:lpstr>4Ms Frameworks: Mobility- Frailty and Fall</vt:lpstr>
      <vt:lpstr>Fall prevention</vt:lpstr>
      <vt:lpstr>Mentation: Dementia</vt:lpstr>
      <vt:lpstr>Mentation: Depression</vt:lpstr>
      <vt:lpstr>Mini Cog</vt:lpstr>
      <vt:lpstr>Mentation: Dementia- HIV-Associated Neurocognitive Disorder (HAND)</vt:lpstr>
      <vt:lpstr>Mentation: Dementia</vt:lpstr>
      <vt:lpstr>Mentation: Depression:  PHQ 2 and GDS 15</vt:lpstr>
      <vt:lpstr>Mentation: Delirium</vt:lpstr>
      <vt:lpstr>Medication</vt:lpstr>
      <vt:lpstr>Medication (Continued)</vt:lpstr>
      <vt:lpstr>Medication- Polypharmacy</vt:lpstr>
      <vt:lpstr>Deprescribing pathway</vt:lpstr>
      <vt:lpstr>Apply the use of the 4Ms model to screen patients aging with HIV</vt:lpstr>
      <vt:lpstr>Summary</vt:lpstr>
      <vt:lpstr>References</vt:lpstr>
      <vt:lpstr>Resources</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62</cp:revision>
  <cp:lastPrinted>2013-10-17T16:37:33Z</cp:lastPrinted>
  <dcterms:created xsi:type="dcterms:W3CDTF">2016-03-30T16:09:11Z</dcterms:created>
  <dcterms:modified xsi:type="dcterms:W3CDTF">2024-06-07T15:48:26Z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