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handoutMasterIdLst>
    <p:handoutMasterId r:id="rId31"/>
  </p:handoutMasterIdLst>
  <p:sldIdLst>
    <p:sldId id="427" r:id="rId2"/>
    <p:sldId id="428" r:id="rId3"/>
    <p:sldId id="464" r:id="rId4"/>
    <p:sldId id="430" r:id="rId5"/>
    <p:sldId id="431" r:id="rId6"/>
    <p:sldId id="441" r:id="rId7"/>
    <p:sldId id="445" r:id="rId8"/>
    <p:sldId id="444" r:id="rId9"/>
    <p:sldId id="446" r:id="rId10"/>
    <p:sldId id="447" r:id="rId11"/>
    <p:sldId id="450" r:id="rId12"/>
    <p:sldId id="449" r:id="rId13"/>
    <p:sldId id="451" r:id="rId14"/>
    <p:sldId id="443" r:id="rId15"/>
    <p:sldId id="442" r:id="rId16"/>
    <p:sldId id="452" r:id="rId17"/>
    <p:sldId id="453" r:id="rId18"/>
    <p:sldId id="448" r:id="rId19"/>
    <p:sldId id="457" r:id="rId20"/>
    <p:sldId id="456" r:id="rId21"/>
    <p:sldId id="454" r:id="rId22"/>
    <p:sldId id="458" r:id="rId23"/>
    <p:sldId id="459" r:id="rId24"/>
    <p:sldId id="460" r:id="rId25"/>
    <p:sldId id="462" r:id="rId26"/>
    <p:sldId id="463" r:id="rId27"/>
    <p:sldId id="440" r:id="rId28"/>
    <p:sldId id="455" r:id="rId29"/>
  </p:sldIdLst>
  <p:sldSz cx="12192000" cy="6858000"/>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900DCC-F453-43BD-8A43-D0BBD4ADCC23}" v="44" dt="2024-06-05T01:56:34.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35" autoAdjust="0"/>
    <p:restoredTop sz="76054" autoAdjust="0"/>
  </p:normalViewPr>
  <p:slideViewPr>
    <p:cSldViewPr snapToGrid="0" snapToObjects="1">
      <p:cViewPr varScale="1">
        <p:scale>
          <a:sx n="96" d="100"/>
          <a:sy n="96" d="100"/>
        </p:scale>
        <p:origin x="1888" y="1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i="0" dirty="0">
                <a:solidFill>
                  <a:schemeClr val="bg1">
                    <a:lumMod val="50000"/>
                  </a:schemeClr>
                </a:solidFill>
                <a:latin typeface="Arial" panose="020B0604020202020204" pitchFamily="34" charset="0"/>
                <a:cs typeface="Arial" panose="020B0604020202020204" pitchFamily="34" charset="0"/>
              </a:rPr>
              <a:t>Boomers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Boomers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9F5-4F83-BB78-C73E3B14047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19F5-4F83-BB78-C73E3B140477}"/>
              </c:ext>
            </c:extLst>
          </c:dPt>
          <c:cat>
            <c:strRef>
              <c:f>Sheet1!$A$2:$A$3</c:f>
              <c:strCache>
                <c:ptCount val="2"/>
                <c:pt idx="0">
                  <c:v>Cisgender</c:v>
                </c:pt>
                <c:pt idx="1">
                  <c:v>Transgender</c:v>
                </c:pt>
              </c:strCache>
            </c:strRef>
          </c:cat>
          <c:val>
            <c:numRef>
              <c:f>Sheet1!$B$2:$B$3</c:f>
              <c:numCache>
                <c:formatCode>General</c:formatCode>
                <c:ptCount val="2"/>
                <c:pt idx="0">
                  <c:v>99.8</c:v>
                </c:pt>
                <c:pt idx="1">
                  <c:v>0.2</c:v>
                </c:pt>
              </c:numCache>
            </c:numRef>
          </c:val>
          <c:extLst>
            <c:ext xmlns:c16="http://schemas.microsoft.com/office/drawing/2014/chart" uri="{C3380CC4-5D6E-409C-BE32-E72D297353CC}">
              <c16:uniqueId val="{00000004-19F5-4F83-BB78-C73E3B14047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i="0" dirty="0">
                <a:solidFill>
                  <a:schemeClr val="bg1">
                    <a:lumMod val="50000"/>
                  </a:schemeClr>
                </a:solidFill>
                <a:latin typeface="Arial" panose="020B0604020202020204" pitchFamily="34" charset="0"/>
                <a:cs typeface="Arial" panose="020B0604020202020204" pitchFamily="34" charset="0"/>
              </a:rPr>
              <a:t>Gen</a:t>
            </a:r>
            <a:r>
              <a:rPr lang="en-US" b="0" i="0" baseline="0" dirty="0">
                <a:solidFill>
                  <a:schemeClr val="bg1">
                    <a:lumMod val="50000"/>
                  </a:schemeClr>
                </a:solidFill>
                <a:latin typeface="Arial" panose="020B0604020202020204" pitchFamily="34" charset="0"/>
                <a:cs typeface="Arial" panose="020B0604020202020204" pitchFamily="34" charset="0"/>
              </a:rPr>
              <a:t> Z</a:t>
            </a:r>
            <a:endParaRPr lang="en-US" b="0" i="0" dirty="0">
              <a:solidFill>
                <a:schemeClr val="bg1">
                  <a:lumMod val="50000"/>
                </a:scheme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Gen Z</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F5E-45B0-9867-4B7369AD91D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CF5E-45B0-9867-4B7369AD91D4}"/>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D24-41A0-B29A-40B54104F1A3}"/>
              </c:ext>
            </c:extLst>
          </c:dPt>
          <c:cat>
            <c:strRef>
              <c:f>Sheet1!$A$2:$A$4</c:f>
              <c:strCache>
                <c:ptCount val="2"/>
                <c:pt idx="0">
                  <c:v>Cisgender</c:v>
                </c:pt>
                <c:pt idx="1">
                  <c:v>Transgender</c:v>
                </c:pt>
              </c:strCache>
            </c:strRef>
          </c:cat>
          <c:val>
            <c:numRef>
              <c:f>Sheet1!$B$2:$B$4</c:f>
              <c:numCache>
                <c:formatCode>General</c:formatCode>
                <c:ptCount val="3"/>
                <c:pt idx="0">
                  <c:v>97.2</c:v>
                </c:pt>
                <c:pt idx="1">
                  <c:v>2.8</c:v>
                </c:pt>
              </c:numCache>
            </c:numRef>
          </c:val>
          <c:extLst>
            <c:ext xmlns:c16="http://schemas.microsoft.com/office/drawing/2014/chart" uri="{C3380CC4-5D6E-409C-BE32-E72D297353CC}">
              <c16:uniqueId val="{00000004-CF5E-45B0-9867-4B7369AD91D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343518-337A-43EF-AF9F-FDD745E81B8B}"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4E51649E-6F9D-40CE-9EC3-BEFA5600CF99}">
      <dgm:prSet/>
      <dgm:spPr/>
      <dgm:t>
        <a:bodyPr/>
        <a:lstStyle/>
        <a:p>
          <a:r>
            <a:rPr lang="en-US" b="1" i="0" dirty="0"/>
            <a:t>539 bills</a:t>
          </a:r>
          <a:endParaRPr lang="en-US" dirty="0"/>
        </a:p>
      </dgm:t>
      <dgm:extLst>
        <a:ext uri="{E40237B7-FDA0-4F09-8148-C483321AD2D9}">
          <dgm14:cNvPr xmlns:dgm14="http://schemas.microsoft.com/office/drawing/2010/diagram" id="0" name="" descr="•539 bills&#10;•41 states&#10;•21 passed&#10;•426 active&#10;•92 failed&#10;"/>
        </a:ext>
      </dgm:extLst>
    </dgm:pt>
    <dgm:pt modelId="{0AFC13A1-5731-4B0A-8D97-3921DFD6E6A3}" type="parTrans" cxnId="{E1C06325-0B0B-4AD2-BC77-257D45B0C289}">
      <dgm:prSet/>
      <dgm:spPr/>
      <dgm:t>
        <a:bodyPr/>
        <a:lstStyle/>
        <a:p>
          <a:endParaRPr lang="en-US"/>
        </a:p>
      </dgm:t>
    </dgm:pt>
    <dgm:pt modelId="{C67EADE5-5BC9-415A-A37D-72644A776546}" type="sibTrans" cxnId="{E1C06325-0B0B-4AD2-BC77-257D45B0C289}">
      <dgm:prSet/>
      <dgm:spPr/>
      <dgm:t>
        <a:bodyPr/>
        <a:lstStyle/>
        <a:p>
          <a:endParaRPr lang="en-US"/>
        </a:p>
      </dgm:t>
    </dgm:pt>
    <dgm:pt modelId="{7489A048-D1B5-4EF0-B14D-87B2F896514C}">
      <dgm:prSet/>
      <dgm:spPr/>
      <dgm:t>
        <a:bodyPr/>
        <a:lstStyle/>
        <a:p>
          <a:r>
            <a:rPr lang="en-US" b="1" i="0" dirty="0"/>
            <a:t>41 states</a:t>
          </a:r>
          <a:endParaRPr lang="en-US" dirty="0"/>
        </a:p>
      </dgm:t>
      <dgm:extLst>
        <a:ext uri="{E40237B7-FDA0-4F09-8148-C483321AD2D9}">
          <dgm14:cNvPr xmlns:dgm14="http://schemas.microsoft.com/office/drawing/2010/diagram" id="0" name="" descr="•539 bills&#10;•41 states&#10;•21 passed&#10;•426 active&#10;•92 failed&#10;"/>
        </a:ext>
      </dgm:extLst>
    </dgm:pt>
    <dgm:pt modelId="{D8512992-3732-423C-8D40-75EAFBFD0D52}" type="parTrans" cxnId="{7D500009-8960-4935-A61C-1F77CF386E16}">
      <dgm:prSet/>
      <dgm:spPr/>
      <dgm:t>
        <a:bodyPr/>
        <a:lstStyle/>
        <a:p>
          <a:endParaRPr lang="en-US"/>
        </a:p>
      </dgm:t>
    </dgm:pt>
    <dgm:pt modelId="{F259F014-6CBA-4510-BFBB-FCC94D367B05}" type="sibTrans" cxnId="{7D500009-8960-4935-A61C-1F77CF386E16}">
      <dgm:prSet/>
      <dgm:spPr/>
      <dgm:t>
        <a:bodyPr/>
        <a:lstStyle/>
        <a:p>
          <a:endParaRPr lang="en-US"/>
        </a:p>
      </dgm:t>
    </dgm:pt>
    <dgm:pt modelId="{276F5631-BFA5-4E04-890F-618551497936}">
      <dgm:prSet/>
      <dgm:spPr/>
      <dgm:t>
        <a:bodyPr/>
        <a:lstStyle/>
        <a:p>
          <a:r>
            <a:rPr lang="en-US" b="1" i="0" dirty="0"/>
            <a:t>21</a:t>
          </a:r>
          <a:r>
            <a:rPr lang="en-US" b="0" i="0" dirty="0"/>
            <a:t> passed</a:t>
          </a:r>
          <a:endParaRPr lang="en-US" dirty="0"/>
        </a:p>
      </dgm:t>
      <dgm:extLst>
        <a:ext uri="{E40237B7-FDA0-4F09-8148-C483321AD2D9}">
          <dgm14:cNvPr xmlns:dgm14="http://schemas.microsoft.com/office/drawing/2010/diagram" id="0" name="" descr="•539 bills&#10;•41 states&#10;•21 passed&#10;•426 active&#10;•92 failed&#10;"/>
        </a:ext>
      </dgm:extLst>
    </dgm:pt>
    <dgm:pt modelId="{CA7B0021-B1E3-4E8A-A4C1-CDA202AAC99F}" type="parTrans" cxnId="{EDAE81DE-03E6-4BE1-8704-A7F2AE337CC6}">
      <dgm:prSet/>
      <dgm:spPr/>
      <dgm:t>
        <a:bodyPr/>
        <a:lstStyle/>
        <a:p>
          <a:endParaRPr lang="en-US"/>
        </a:p>
      </dgm:t>
    </dgm:pt>
    <dgm:pt modelId="{3B6F1DA6-6A10-44B6-862B-41BBE17FD64E}" type="sibTrans" cxnId="{EDAE81DE-03E6-4BE1-8704-A7F2AE337CC6}">
      <dgm:prSet/>
      <dgm:spPr/>
      <dgm:t>
        <a:bodyPr/>
        <a:lstStyle/>
        <a:p>
          <a:endParaRPr lang="en-US"/>
        </a:p>
      </dgm:t>
    </dgm:pt>
    <dgm:pt modelId="{B3CC4279-4436-454B-8BC0-2CEBC805D718}">
      <dgm:prSet/>
      <dgm:spPr/>
      <dgm:t>
        <a:bodyPr/>
        <a:lstStyle/>
        <a:p>
          <a:r>
            <a:rPr lang="en-US" b="1" i="0" dirty="0"/>
            <a:t>426</a:t>
          </a:r>
          <a:r>
            <a:rPr lang="en-US" b="0" i="0" dirty="0"/>
            <a:t> active</a:t>
          </a:r>
          <a:endParaRPr lang="en-US" dirty="0"/>
        </a:p>
      </dgm:t>
      <dgm:extLst>
        <a:ext uri="{E40237B7-FDA0-4F09-8148-C483321AD2D9}">
          <dgm14:cNvPr xmlns:dgm14="http://schemas.microsoft.com/office/drawing/2010/diagram" id="0" name="" descr="•539 bills&#10;•41 states&#10;•21 passed&#10;•426 active&#10;•92 failed&#10;"/>
        </a:ext>
      </dgm:extLst>
    </dgm:pt>
    <dgm:pt modelId="{CFA417D2-387F-4980-8F5B-7CAD6289D46A}" type="parTrans" cxnId="{FBD32956-C4E1-4322-B475-FA8796E3D1CE}">
      <dgm:prSet/>
      <dgm:spPr/>
      <dgm:t>
        <a:bodyPr/>
        <a:lstStyle/>
        <a:p>
          <a:endParaRPr lang="en-US"/>
        </a:p>
      </dgm:t>
    </dgm:pt>
    <dgm:pt modelId="{0E6E2254-4F7F-4BDF-81BA-C0B647F157EA}" type="sibTrans" cxnId="{FBD32956-C4E1-4322-B475-FA8796E3D1CE}">
      <dgm:prSet/>
      <dgm:spPr/>
      <dgm:t>
        <a:bodyPr/>
        <a:lstStyle/>
        <a:p>
          <a:endParaRPr lang="en-US"/>
        </a:p>
      </dgm:t>
    </dgm:pt>
    <dgm:pt modelId="{00DEDF7C-B7B0-4D70-9A81-CC6FACF98811}">
      <dgm:prSet/>
      <dgm:spPr/>
      <dgm:t>
        <a:bodyPr/>
        <a:lstStyle/>
        <a:p>
          <a:r>
            <a:rPr lang="en-US" b="1" i="0" dirty="0"/>
            <a:t>92</a:t>
          </a:r>
          <a:r>
            <a:rPr lang="en-US" b="0" i="0" dirty="0"/>
            <a:t> failed</a:t>
          </a:r>
          <a:endParaRPr lang="en-US" dirty="0"/>
        </a:p>
      </dgm:t>
      <dgm:extLst>
        <a:ext uri="{E40237B7-FDA0-4F09-8148-C483321AD2D9}">
          <dgm14:cNvPr xmlns:dgm14="http://schemas.microsoft.com/office/drawing/2010/diagram" id="0" name="" descr="•539 bills&#10;•41 states&#10;•21 passed&#10;•426 active&#10;•92 failed&#10;"/>
        </a:ext>
      </dgm:extLst>
    </dgm:pt>
    <dgm:pt modelId="{BBA87D13-C8F2-4489-95C6-55DE5C876882}" type="parTrans" cxnId="{0ECEC899-CFED-4B28-BE9D-2D8DF1DCE7D3}">
      <dgm:prSet/>
      <dgm:spPr/>
      <dgm:t>
        <a:bodyPr/>
        <a:lstStyle/>
        <a:p>
          <a:endParaRPr lang="en-US"/>
        </a:p>
      </dgm:t>
    </dgm:pt>
    <dgm:pt modelId="{0281E225-4D52-4726-99E6-4A2C482FE155}" type="sibTrans" cxnId="{0ECEC899-CFED-4B28-BE9D-2D8DF1DCE7D3}">
      <dgm:prSet/>
      <dgm:spPr/>
      <dgm:t>
        <a:bodyPr/>
        <a:lstStyle/>
        <a:p>
          <a:endParaRPr lang="en-US"/>
        </a:p>
      </dgm:t>
    </dgm:pt>
    <dgm:pt modelId="{51477594-F519-46EB-A4A7-78526028F412}" type="pres">
      <dgm:prSet presAssocID="{7E343518-337A-43EF-AF9F-FDD745E81B8B}" presName="diagram" presStyleCnt="0">
        <dgm:presLayoutVars>
          <dgm:dir/>
          <dgm:resizeHandles val="exact"/>
        </dgm:presLayoutVars>
      </dgm:prSet>
      <dgm:spPr/>
    </dgm:pt>
    <dgm:pt modelId="{4FD64F1D-8537-41C2-A90D-007B12E4B838}" type="pres">
      <dgm:prSet presAssocID="{4E51649E-6F9D-40CE-9EC3-BEFA5600CF99}" presName="node" presStyleLbl="node1" presStyleIdx="0" presStyleCnt="5">
        <dgm:presLayoutVars>
          <dgm:bulletEnabled val="1"/>
        </dgm:presLayoutVars>
      </dgm:prSet>
      <dgm:spPr/>
    </dgm:pt>
    <dgm:pt modelId="{F80FBFAF-382F-40AB-AFFF-09622E8D7985}" type="pres">
      <dgm:prSet presAssocID="{C67EADE5-5BC9-415A-A37D-72644A776546}" presName="sibTrans" presStyleCnt="0"/>
      <dgm:spPr/>
    </dgm:pt>
    <dgm:pt modelId="{47A23ABB-C7AA-4087-A51C-9AACA6A49211}" type="pres">
      <dgm:prSet presAssocID="{7489A048-D1B5-4EF0-B14D-87B2F896514C}" presName="node" presStyleLbl="node1" presStyleIdx="1" presStyleCnt="5">
        <dgm:presLayoutVars>
          <dgm:bulletEnabled val="1"/>
        </dgm:presLayoutVars>
      </dgm:prSet>
      <dgm:spPr/>
    </dgm:pt>
    <dgm:pt modelId="{0541A24E-62AA-4159-BF90-949DA4EC496F}" type="pres">
      <dgm:prSet presAssocID="{F259F014-6CBA-4510-BFBB-FCC94D367B05}" presName="sibTrans" presStyleCnt="0"/>
      <dgm:spPr/>
    </dgm:pt>
    <dgm:pt modelId="{D4971DD1-6D08-4811-AD70-C9F79FD34B12}" type="pres">
      <dgm:prSet presAssocID="{276F5631-BFA5-4E04-890F-618551497936}" presName="node" presStyleLbl="node1" presStyleIdx="2" presStyleCnt="5">
        <dgm:presLayoutVars>
          <dgm:bulletEnabled val="1"/>
        </dgm:presLayoutVars>
      </dgm:prSet>
      <dgm:spPr/>
    </dgm:pt>
    <dgm:pt modelId="{E5256027-BD0C-4CD4-BC9E-9AB8E0700CF1}" type="pres">
      <dgm:prSet presAssocID="{3B6F1DA6-6A10-44B6-862B-41BBE17FD64E}" presName="sibTrans" presStyleCnt="0"/>
      <dgm:spPr/>
    </dgm:pt>
    <dgm:pt modelId="{A5F339F0-CB89-4ECE-AFA5-28480E89FD89}" type="pres">
      <dgm:prSet presAssocID="{B3CC4279-4436-454B-8BC0-2CEBC805D718}" presName="node" presStyleLbl="node1" presStyleIdx="3" presStyleCnt="5">
        <dgm:presLayoutVars>
          <dgm:bulletEnabled val="1"/>
        </dgm:presLayoutVars>
      </dgm:prSet>
      <dgm:spPr/>
    </dgm:pt>
    <dgm:pt modelId="{1784E889-0501-4993-9FE4-D17CA95C7EBD}" type="pres">
      <dgm:prSet presAssocID="{0E6E2254-4F7F-4BDF-81BA-C0B647F157EA}" presName="sibTrans" presStyleCnt="0"/>
      <dgm:spPr/>
    </dgm:pt>
    <dgm:pt modelId="{1BCD9AF5-C6DC-4F98-806F-598F1AB57508}" type="pres">
      <dgm:prSet presAssocID="{00DEDF7C-B7B0-4D70-9A81-CC6FACF98811}" presName="node" presStyleLbl="node1" presStyleIdx="4" presStyleCnt="5">
        <dgm:presLayoutVars>
          <dgm:bulletEnabled val="1"/>
        </dgm:presLayoutVars>
      </dgm:prSet>
      <dgm:spPr/>
    </dgm:pt>
  </dgm:ptLst>
  <dgm:cxnLst>
    <dgm:cxn modelId="{8D253801-A0E1-4DDE-9412-4AFB6ED15899}" type="presOf" srcId="{276F5631-BFA5-4E04-890F-618551497936}" destId="{D4971DD1-6D08-4811-AD70-C9F79FD34B12}" srcOrd="0" destOrd="0" presId="urn:microsoft.com/office/officeart/2005/8/layout/default"/>
    <dgm:cxn modelId="{5E789106-40B7-40B2-B94D-A9DABE9ABDD6}" type="presOf" srcId="{7E343518-337A-43EF-AF9F-FDD745E81B8B}" destId="{51477594-F519-46EB-A4A7-78526028F412}" srcOrd="0" destOrd="0" presId="urn:microsoft.com/office/officeart/2005/8/layout/default"/>
    <dgm:cxn modelId="{7D500009-8960-4935-A61C-1F77CF386E16}" srcId="{7E343518-337A-43EF-AF9F-FDD745E81B8B}" destId="{7489A048-D1B5-4EF0-B14D-87B2F896514C}" srcOrd="1" destOrd="0" parTransId="{D8512992-3732-423C-8D40-75EAFBFD0D52}" sibTransId="{F259F014-6CBA-4510-BFBB-FCC94D367B05}"/>
    <dgm:cxn modelId="{A1A26A11-0349-4CDD-B85A-83F87B28D72F}" type="presOf" srcId="{00DEDF7C-B7B0-4D70-9A81-CC6FACF98811}" destId="{1BCD9AF5-C6DC-4F98-806F-598F1AB57508}" srcOrd="0" destOrd="0" presId="urn:microsoft.com/office/officeart/2005/8/layout/default"/>
    <dgm:cxn modelId="{E1C06325-0B0B-4AD2-BC77-257D45B0C289}" srcId="{7E343518-337A-43EF-AF9F-FDD745E81B8B}" destId="{4E51649E-6F9D-40CE-9EC3-BEFA5600CF99}" srcOrd="0" destOrd="0" parTransId="{0AFC13A1-5731-4B0A-8D97-3921DFD6E6A3}" sibTransId="{C67EADE5-5BC9-415A-A37D-72644A776546}"/>
    <dgm:cxn modelId="{F5DDAC37-153A-4016-8EBF-D8EF1DD3F769}" type="presOf" srcId="{4E51649E-6F9D-40CE-9EC3-BEFA5600CF99}" destId="{4FD64F1D-8537-41C2-A90D-007B12E4B838}" srcOrd="0" destOrd="0" presId="urn:microsoft.com/office/officeart/2005/8/layout/default"/>
    <dgm:cxn modelId="{FBD32956-C4E1-4322-B475-FA8796E3D1CE}" srcId="{7E343518-337A-43EF-AF9F-FDD745E81B8B}" destId="{B3CC4279-4436-454B-8BC0-2CEBC805D718}" srcOrd="3" destOrd="0" parTransId="{CFA417D2-387F-4980-8F5B-7CAD6289D46A}" sibTransId="{0E6E2254-4F7F-4BDF-81BA-C0B647F157EA}"/>
    <dgm:cxn modelId="{2686B98F-1D25-45A7-8B0F-FA1AD655BA88}" type="presOf" srcId="{B3CC4279-4436-454B-8BC0-2CEBC805D718}" destId="{A5F339F0-CB89-4ECE-AFA5-28480E89FD89}" srcOrd="0" destOrd="0" presId="urn:microsoft.com/office/officeart/2005/8/layout/default"/>
    <dgm:cxn modelId="{0ECEC899-CFED-4B28-BE9D-2D8DF1DCE7D3}" srcId="{7E343518-337A-43EF-AF9F-FDD745E81B8B}" destId="{00DEDF7C-B7B0-4D70-9A81-CC6FACF98811}" srcOrd="4" destOrd="0" parTransId="{BBA87D13-C8F2-4489-95C6-55DE5C876882}" sibTransId="{0281E225-4D52-4726-99E6-4A2C482FE155}"/>
    <dgm:cxn modelId="{1881E399-D0C6-4A31-8DBB-4305EE4058B0}" type="presOf" srcId="{7489A048-D1B5-4EF0-B14D-87B2F896514C}" destId="{47A23ABB-C7AA-4087-A51C-9AACA6A49211}" srcOrd="0" destOrd="0" presId="urn:microsoft.com/office/officeart/2005/8/layout/default"/>
    <dgm:cxn modelId="{EDAE81DE-03E6-4BE1-8704-A7F2AE337CC6}" srcId="{7E343518-337A-43EF-AF9F-FDD745E81B8B}" destId="{276F5631-BFA5-4E04-890F-618551497936}" srcOrd="2" destOrd="0" parTransId="{CA7B0021-B1E3-4E8A-A4C1-CDA202AAC99F}" sibTransId="{3B6F1DA6-6A10-44B6-862B-41BBE17FD64E}"/>
    <dgm:cxn modelId="{967B54D0-68B7-4C3E-A6AF-D9BE0C16E7DC}" type="presParOf" srcId="{51477594-F519-46EB-A4A7-78526028F412}" destId="{4FD64F1D-8537-41C2-A90D-007B12E4B838}" srcOrd="0" destOrd="0" presId="urn:microsoft.com/office/officeart/2005/8/layout/default"/>
    <dgm:cxn modelId="{0B3B782D-0F95-461F-9DA1-F9DDCE65500D}" type="presParOf" srcId="{51477594-F519-46EB-A4A7-78526028F412}" destId="{F80FBFAF-382F-40AB-AFFF-09622E8D7985}" srcOrd="1" destOrd="0" presId="urn:microsoft.com/office/officeart/2005/8/layout/default"/>
    <dgm:cxn modelId="{240197E3-7FA7-40FB-AC97-8F70105FDC7B}" type="presParOf" srcId="{51477594-F519-46EB-A4A7-78526028F412}" destId="{47A23ABB-C7AA-4087-A51C-9AACA6A49211}" srcOrd="2" destOrd="0" presId="urn:microsoft.com/office/officeart/2005/8/layout/default"/>
    <dgm:cxn modelId="{068A56E6-B57F-4F2A-A1ED-016E6D192230}" type="presParOf" srcId="{51477594-F519-46EB-A4A7-78526028F412}" destId="{0541A24E-62AA-4159-BF90-949DA4EC496F}" srcOrd="3" destOrd="0" presId="urn:microsoft.com/office/officeart/2005/8/layout/default"/>
    <dgm:cxn modelId="{8DBB2CA3-749F-4688-8EF3-AADE96C869D6}" type="presParOf" srcId="{51477594-F519-46EB-A4A7-78526028F412}" destId="{D4971DD1-6D08-4811-AD70-C9F79FD34B12}" srcOrd="4" destOrd="0" presId="urn:microsoft.com/office/officeart/2005/8/layout/default"/>
    <dgm:cxn modelId="{A76B793E-5759-4234-A04D-FD05D057742A}" type="presParOf" srcId="{51477594-F519-46EB-A4A7-78526028F412}" destId="{E5256027-BD0C-4CD4-BC9E-9AB8E0700CF1}" srcOrd="5" destOrd="0" presId="urn:microsoft.com/office/officeart/2005/8/layout/default"/>
    <dgm:cxn modelId="{043EA23F-D460-42C4-821D-0F7211096541}" type="presParOf" srcId="{51477594-F519-46EB-A4A7-78526028F412}" destId="{A5F339F0-CB89-4ECE-AFA5-28480E89FD89}" srcOrd="6" destOrd="0" presId="urn:microsoft.com/office/officeart/2005/8/layout/default"/>
    <dgm:cxn modelId="{59123699-7872-40E5-8293-1422AFEAB1C4}" type="presParOf" srcId="{51477594-F519-46EB-A4A7-78526028F412}" destId="{1784E889-0501-4993-9FE4-D17CA95C7EBD}" srcOrd="7" destOrd="0" presId="urn:microsoft.com/office/officeart/2005/8/layout/default"/>
    <dgm:cxn modelId="{C0654C9E-CB14-4F22-B014-60422927A3A4}" type="presParOf" srcId="{51477594-F519-46EB-A4A7-78526028F412}" destId="{1BCD9AF5-C6DC-4F98-806F-598F1AB5750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3F6B38-9E8E-45A4-B271-1A29CFA6AD79}" type="doc">
      <dgm:prSet loTypeId="urn:microsoft.com/office/officeart/2009/3/layout/IncreasingArrowsProcess" loCatId="process" qsTypeId="urn:microsoft.com/office/officeart/2005/8/quickstyle/3d3" qsCatId="3D" csTypeId="urn:microsoft.com/office/officeart/2005/8/colors/accent0_3" csCatId="mainScheme" phldr="1"/>
      <dgm:spPr/>
      <dgm:t>
        <a:bodyPr/>
        <a:lstStyle/>
        <a:p>
          <a:endParaRPr lang="en-US"/>
        </a:p>
      </dgm:t>
    </dgm:pt>
    <dgm:pt modelId="{190D3337-B85B-4D70-8B67-F7ADAF34EBEB}">
      <dgm:prSet phldrT="[Text]"/>
      <dgm:spPr/>
      <dgm:t>
        <a:bodyPr/>
        <a:lstStyle/>
        <a:p>
          <a:r>
            <a:rPr lang="en-US" dirty="0"/>
            <a:t>Distal Stress Factors</a:t>
          </a:r>
        </a:p>
      </dgm:t>
    </dgm:pt>
    <dgm:pt modelId="{DFDC575A-32BF-4287-948C-B16F21707071}" type="parTrans" cxnId="{14B90837-2D41-42B4-A733-3CA8924A5682}">
      <dgm:prSet/>
      <dgm:spPr/>
      <dgm:t>
        <a:bodyPr/>
        <a:lstStyle/>
        <a:p>
          <a:endParaRPr lang="en-US"/>
        </a:p>
      </dgm:t>
    </dgm:pt>
    <dgm:pt modelId="{677E9E01-E91B-4871-BB67-A1EE57A9ECFE}" type="sibTrans" cxnId="{14B90837-2D41-42B4-A733-3CA8924A5682}">
      <dgm:prSet/>
      <dgm:spPr/>
      <dgm:t>
        <a:bodyPr/>
        <a:lstStyle/>
        <a:p>
          <a:endParaRPr lang="en-US"/>
        </a:p>
      </dgm:t>
    </dgm:pt>
    <dgm:pt modelId="{CFA74462-00AB-47EC-A692-5D1DA68CB238}">
      <dgm:prSet phldrT="[Text]"/>
      <dgm:spPr/>
      <dgm:t>
        <a:bodyPr/>
        <a:lstStyle/>
        <a:p>
          <a:r>
            <a:rPr lang="en-US" dirty="0"/>
            <a:t>Discrimination</a:t>
          </a:r>
        </a:p>
        <a:p>
          <a:r>
            <a:rPr lang="en-US" dirty="0"/>
            <a:t>Rejection</a:t>
          </a:r>
        </a:p>
        <a:p>
          <a:r>
            <a:rPr lang="en-US" dirty="0"/>
            <a:t>Victimization</a:t>
          </a:r>
        </a:p>
        <a:p>
          <a:r>
            <a:rPr lang="en-US" dirty="0"/>
            <a:t>Non-Affirmation</a:t>
          </a:r>
        </a:p>
      </dgm:t>
    </dgm:pt>
    <dgm:pt modelId="{F7CEADD3-C2DA-4CEC-8899-BE61CD52638A}" type="parTrans" cxnId="{54C856E6-68E1-4A69-8783-48BC8DF87C6B}">
      <dgm:prSet/>
      <dgm:spPr/>
      <dgm:t>
        <a:bodyPr/>
        <a:lstStyle/>
        <a:p>
          <a:endParaRPr lang="en-US"/>
        </a:p>
      </dgm:t>
    </dgm:pt>
    <dgm:pt modelId="{B9D17F17-4EB3-4225-8084-81E91CD3A600}" type="sibTrans" cxnId="{54C856E6-68E1-4A69-8783-48BC8DF87C6B}">
      <dgm:prSet/>
      <dgm:spPr/>
      <dgm:t>
        <a:bodyPr/>
        <a:lstStyle/>
        <a:p>
          <a:endParaRPr lang="en-US"/>
        </a:p>
      </dgm:t>
    </dgm:pt>
    <dgm:pt modelId="{F6FBF831-880B-45D0-B8D4-E86E285B135E}">
      <dgm:prSet phldrT="[Text]"/>
      <dgm:spPr/>
      <dgm:t>
        <a:bodyPr/>
        <a:lstStyle/>
        <a:p>
          <a:r>
            <a:rPr lang="en-US" dirty="0"/>
            <a:t>Proximal Stress Factors</a:t>
          </a:r>
        </a:p>
      </dgm:t>
    </dgm:pt>
    <dgm:pt modelId="{9C6BF57C-E158-4F7E-B4B3-E09E14C84324}" type="parTrans" cxnId="{DA0EDE1F-6DBD-4D7F-9E85-1B2B8979184B}">
      <dgm:prSet/>
      <dgm:spPr/>
      <dgm:t>
        <a:bodyPr/>
        <a:lstStyle/>
        <a:p>
          <a:endParaRPr lang="en-US"/>
        </a:p>
      </dgm:t>
    </dgm:pt>
    <dgm:pt modelId="{C1235B32-0B60-4C0B-BE1C-4860AEF28C0F}" type="sibTrans" cxnId="{DA0EDE1F-6DBD-4D7F-9E85-1B2B8979184B}">
      <dgm:prSet/>
      <dgm:spPr/>
      <dgm:t>
        <a:bodyPr/>
        <a:lstStyle/>
        <a:p>
          <a:endParaRPr lang="en-US"/>
        </a:p>
      </dgm:t>
    </dgm:pt>
    <dgm:pt modelId="{52489134-5764-4994-AE79-C8179AFAAD5B}">
      <dgm:prSet phldrT="[Text]"/>
      <dgm:spPr/>
      <dgm:t>
        <a:bodyPr/>
        <a:lstStyle/>
        <a:p>
          <a:r>
            <a:rPr lang="en-US" dirty="0"/>
            <a:t>Internalized Homophobia</a:t>
          </a:r>
        </a:p>
        <a:p>
          <a:r>
            <a:rPr lang="en-US" dirty="0"/>
            <a:t>Negative Expectations</a:t>
          </a:r>
        </a:p>
        <a:p>
          <a:r>
            <a:rPr lang="en-US" dirty="0"/>
            <a:t>Concealment	</a:t>
          </a:r>
        </a:p>
      </dgm:t>
    </dgm:pt>
    <dgm:pt modelId="{EF46859B-A10F-4520-BD46-86592457434A}" type="parTrans" cxnId="{3F5D92AA-D773-450A-8ECB-9D119CAAC40D}">
      <dgm:prSet/>
      <dgm:spPr/>
      <dgm:t>
        <a:bodyPr/>
        <a:lstStyle/>
        <a:p>
          <a:endParaRPr lang="en-US"/>
        </a:p>
      </dgm:t>
    </dgm:pt>
    <dgm:pt modelId="{56E5FE8C-CCBB-4F22-8E73-3CF2F5EF47B5}" type="sibTrans" cxnId="{3F5D92AA-D773-450A-8ECB-9D119CAAC40D}">
      <dgm:prSet/>
      <dgm:spPr/>
      <dgm:t>
        <a:bodyPr/>
        <a:lstStyle/>
        <a:p>
          <a:endParaRPr lang="en-US"/>
        </a:p>
      </dgm:t>
    </dgm:pt>
    <dgm:pt modelId="{72F8BD42-6466-4DD0-8FDC-3DBF1754D870}">
      <dgm:prSet phldrT="[Text]"/>
      <dgm:spPr/>
      <dgm:t>
        <a:bodyPr/>
        <a:lstStyle/>
        <a:p>
          <a:r>
            <a:rPr lang="en-US" dirty="0"/>
            <a:t>Outcomes</a:t>
          </a:r>
        </a:p>
      </dgm:t>
    </dgm:pt>
    <dgm:pt modelId="{117BDE58-A31B-4A41-8B7E-0C750411D319}" type="parTrans" cxnId="{607D080E-AC53-4868-B220-5335C50C6FB9}">
      <dgm:prSet/>
      <dgm:spPr/>
      <dgm:t>
        <a:bodyPr/>
        <a:lstStyle/>
        <a:p>
          <a:endParaRPr lang="en-US"/>
        </a:p>
      </dgm:t>
    </dgm:pt>
    <dgm:pt modelId="{750F6315-7B56-4E1F-9B4D-D0F7B8D6C38B}" type="sibTrans" cxnId="{607D080E-AC53-4868-B220-5335C50C6FB9}">
      <dgm:prSet/>
      <dgm:spPr/>
      <dgm:t>
        <a:bodyPr/>
        <a:lstStyle/>
        <a:p>
          <a:endParaRPr lang="en-US"/>
        </a:p>
      </dgm:t>
    </dgm:pt>
    <dgm:pt modelId="{CBF48F02-B169-4172-B381-90765FB4D052}">
      <dgm:prSet phldrT="[Text]"/>
      <dgm:spPr/>
      <dgm:t>
        <a:bodyPr/>
        <a:lstStyle/>
        <a:p>
          <a:r>
            <a:rPr lang="en-US" dirty="0"/>
            <a:t>Mental Health Problems</a:t>
          </a:r>
        </a:p>
        <a:p>
          <a:r>
            <a:rPr lang="en-US" dirty="0"/>
            <a:t>Physical Health Problems</a:t>
          </a:r>
        </a:p>
        <a:p>
          <a:r>
            <a:rPr lang="en-US" dirty="0"/>
            <a:t>Suicide</a:t>
          </a:r>
        </a:p>
      </dgm:t>
    </dgm:pt>
    <dgm:pt modelId="{86DE6398-B24D-4A05-ABF6-A4BAC6BD20D9}" type="parTrans" cxnId="{62C07CD2-4252-4A62-9B4C-8F664E00D554}">
      <dgm:prSet/>
      <dgm:spPr/>
      <dgm:t>
        <a:bodyPr/>
        <a:lstStyle/>
        <a:p>
          <a:endParaRPr lang="en-US"/>
        </a:p>
      </dgm:t>
    </dgm:pt>
    <dgm:pt modelId="{19247A03-A785-4A35-B9DB-962AE2AA5A90}" type="sibTrans" cxnId="{62C07CD2-4252-4A62-9B4C-8F664E00D554}">
      <dgm:prSet/>
      <dgm:spPr/>
      <dgm:t>
        <a:bodyPr/>
        <a:lstStyle/>
        <a:p>
          <a:endParaRPr lang="en-US"/>
        </a:p>
      </dgm:t>
    </dgm:pt>
    <dgm:pt modelId="{3F9F041D-A1ED-4A78-8EA9-368430BEE101}" type="pres">
      <dgm:prSet presAssocID="{613F6B38-9E8E-45A4-B271-1A29CFA6AD79}" presName="Name0" presStyleCnt="0">
        <dgm:presLayoutVars>
          <dgm:chMax val="5"/>
          <dgm:chPref val="5"/>
          <dgm:dir/>
          <dgm:animLvl val="lvl"/>
        </dgm:presLayoutVars>
      </dgm:prSet>
      <dgm:spPr/>
    </dgm:pt>
    <dgm:pt modelId="{8FB6EDEA-69CE-44ED-95A3-2A2E7A578798}" type="pres">
      <dgm:prSet presAssocID="{190D3337-B85B-4D70-8B67-F7ADAF34EBEB}" presName="parentText1" presStyleLbl="node1" presStyleIdx="0" presStyleCnt="3">
        <dgm:presLayoutVars>
          <dgm:chMax/>
          <dgm:chPref val="3"/>
          <dgm:bulletEnabled val="1"/>
        </dgm:presLayoutVars>
      </dgm:prSet>
      <dgm:spPr/>
    </dgm:pt>
    <dgm:pt modelId="{433C6494-6434-45B7-9375-35C17A444947}" type="pres">
      <dgm:prSet presAssocID="{190D3337-B85B-4D70-8B67-F7ADAF34EBEB}" presName="childText1" presStyleLbl="solidAlignAcc1" presStyleIdx="0" presStyleCnt="3">
        <dgm:presLayoutVars>
          <dgm:chMax val="0"/>
          <dgm:chPref val="0"/>
          <dgm:bulletEnabled val="1"/>
        </dgm:presLayoutVars>
      </dgm:prSet>
      <dgm:spPr/>
    </dgm:pt>
    <dgm:pt modelId="{EE69E602-04F1-4704-A5D8-16ABD9DF93C2}" type="pres">
      <dgm:prSet presAssocID="{F6FBF831-880B-45D0-B8D4-E86E285B135E}" presName="parentText2" presStyleLbl="node1" presStyleIdx="1" presStyleCnt="3">
        <dgm:presLayoutVars>
          <dgm:chMax/>
          <dgm:chPref val="3"/>
          <dgm:bulletEnabled val="1"/>
        </dgm:presLayoutVars>
      </dgm:prSet>
      <dgm:spPr/>
    </dgm:pt>
    <dgm:pt modelId="{450A6200-FEE4-4F29-BA72-67CF8CA25F4C}" type="pres">
      <dgm:prSet presAssocID="{F6FBF831-880B-45D0-B8D4-E86E285B135E}" presName="childText2" presStyleLbl="solidAlignAcc1" presStyleIdx="1" presStyleCnt="3">
        <dgm:presLayoutVars>
          <dgm:chMax val="0"/>
          <dgm:chPref val="0"/>
          <dgm:bulletEnabled val="1"/>
        </dgm:presLayoutVars>
      </dgm:prSet>
      <dgm:spPr/>
    </dgm:pt>
    <dgm:pt modelId="{3868D4A6-95E8-4536-B3E2-411485C15923}" type="pres">
      <dgm:prSet presAssocID="{72F8BD42-6466-4DD0-8FDC-3DBF1754D870}" presName="parentText3" presStyleLbl="node1" presStyleIdx="2" presStyleCnt="3">
        <dgm:presLayoutVars>
          <dgm:chMax/>
          <dgm:chPref val="3"/>
          <dgm:bulletEnabled val="1"/>
        </dgm:presLayoutVars>
      </dgm:prSet>
      <dgm:spPr/>
    </dgm:pt>
    <dgm:pt modelId="{4B5DD151-EC4F-4E1B-8BCD-44AD3B3C49D8}" type="pres">
      <dgm:prSet presAssocID="{72F8BD42-6466-4DD0-8FDC-3DBF1754D870}" presName="childText3" presStyleLbl="solidAlignAcc1" presStyleIdx="2" presStyleCnt="3">
        <dgm:presLayoutVars>
          <dgm:chMax val="0"/>
          <dgm:chPref val="0"/>
          <dgm:bulletEnabled val="1"/>
        </dgm:presLayoutVars>
      </dgm:prSet>
      <dgm:spPr/>
    </dgm:pt>
  </dgm:ptLst>
  <dgm:cxnLst>
    <dgm:cxn modelId="{607D080E-AC53-4868-B220-5335C50C6FB9}" srcId="{613F6B38-9E8E-45A4-B271-1A29CFA6AD79}" destId="{72F8BD42-6466-4DD0-8FDC-3DBF1754D870}" srcOrd="2" destOrd="0" parTransId="{117BDE58-A31B-4A41-8B7E-0C750411D319}" sibTransId="{750F6315-7B56-4E1F-9B4D-D0F7B8D6C38B}"/>
    <dgm:cxn modelId="{0B8AAA1E-A0BE-4B30-AE50-7BAA0418DC53}" type="presOf" srcId="{CBF48F02-B169-4172-B381-90765FB4D052}" destId="{4B5DD151-EC4F-4E1B-8BCD-44AD3B3C49D8}" srcOrd="0" destOrd="0" presId="urn:microsoft.com/office/officeart/2009/3/layout/IncreasingArrowsProcess"/>
    <dgm:cxn modelId="{DA0EDE1F-6DBD-4D7F-9E85-1B2B8979184B}" srcId="{613F6B38-9E8E-45A4-B271-1A29CFA6AD79}" destId="{F6FBF831-880B-45D0-B8D4-E86E285B135E}" srcOrd="1" destOrd="0" parTransId="{9C6BF57C-E158-4F7E-B4B3-E09E14C84324}" sibTransId="{C1235B32-0B60-4C0B-BE1C-4860AEF28C0F}"/>
    <dgm:cxn modelId="{6FD70C31-9883-4B44-9D08-2CC5F1E006F2}" type="presOf" srcId="{F6FBF831-880B-45D0-B8D4-E86E285B135E}" destId="{EE69E602-04F1-4704-A5D8-16ABD9DF93C2}" srcOrd="0" destOrd="0" presId="urn:microsoft.com/office/officeart/2009/3/layout/IncreasingArrowsProcess"/>
    <dgm:cxn modelId="{14B90837-2D41-42B4-A733-3CA8924A5682}" srcId="{613F6B38-9E8E-45A4-B271-1A29CFA6AD79}" destId="{190D3337-B85B-4D70-8B67-F7ADAF34EBEB}" srcOrd="0" destOrd="0" parTransId="{DFDC575A-32BF-4287-948C-B16F21707071}" sibTransId="{677E9E01-E91B-4871-BB67-A1EE57A9ECFE}"/>
    <dgm:cxn modelId="{E5A78A51-1EDF-45E1-BCD1-76CDB18E0160}" type="presOf" srcId="{72F8BD42-6466-4DD0-8FDC-3DBF1754D870}" destId="{3868D4A6-95E8-4536-B3E2-411485C15923}" srcOrd="0" destOrd="0" presId="urn:microsoft.com/office/officeart/2009/3/layout/IncreasingArrowsProcess"/>
    <dgm:cxn modelId="{A67FBEA5-C475-4F32-A327-DA8624F49554}" type="presOf" srcId="{52489134-5764-4994-AE79-C8179AFAAD5B}" destId="{450A6200-FEE4-4F29-BA72-67CF8CA25F4C}" srcOrd="0" destOrd="0" presId="urn:microsoft.com/office/officeart/2009/3/layout/IncreasingArrowsProcess"/>
    <dgm:cxn modelId="{3F5D92AA-D773-450A-8ECB-9D119CAAC40D}" srcId="{F6FBF831-880B-45D0-B8D4-E86E285B135E}" destId="{52489134-5764-4994-AE79-C8179AFAAD5B}" srcOrd="0" destOrd="0" parTransId="{EF46859B-A10F-4520-BD46-86592457434A}" sibTransId="{56E5FE8C-CCBB-4F22-8E73-3CF2F5EF47B5}"/>
    <dgm:cxn modelId="{C73225B0-4AC4-4B6F-A17D-27DA3ADCB25C}" type="presOf" srcId="{CFA74462-00AB-47EC-A692-5D1DA68CB238}" destId="{433C6494-6434-45B7-9375-35C17A444947}" srcOrd="0" destOrd="0" presId="urn:microsoft.com/office/officeart/2009/3/layout/IncreasingArrowsProcess"/>
    <dgm:cxn modelId="{62C07CD2-4252-4A62-9B4C-8F664E00D554}" srcId="{72F8BD42-6466-4DD0-8FDC-3DBF1754D870}" destId="{CBF48F02-B169-4172-B381-90765FB4D052}" srcOrd="0" destOrd="0" parTransId="{86DE6398-B24D-4A05-ABF6-A4BAC6BD20D9}" sibTransId="{19247A03-A785-4A35-B9DB-962AE2AA5A90}"/>
    <dgm:cxn modelId="{54C856E6-68E1-4A69-8783-48BC8DF87C6B}" srcId="{190D3337-B85B-4D70-8B67-F7ADAF34EBEB}" destId="{CFA74462-00AB-47EC-A692-5D1DA68CB238}" srcOrd="0" destOrd="0" parTransId="{F7CEADD3-C2DA-4CEC-8899-BE61CD52638A}" sibTransId="{B9D17F17-4EB3-4225-8084-81E91CD3A600}"/>
    <dgm:cxn modelId="{10E5B5F9-DD45-4367-875B-AEA372DE19A6}" type="presOf" srcId="{613F6B38-9E8E-45A4-B271-1A29CFA6AD79}" destId="{3F9F041D-A1ED-4A78-8EA9-368430BEE101}" srcOrd="0" destOrd="0" presId="urn:microsoft.com/office/officeart/2009/3/layout/IncreasingArrowsProcess"/>
    <dgm:cxn modelId="{AE1094FB-5627-4C1E-B1D0-169979DD277D}" type="presOf" srcId="{190D3337-B85B-4D70-8B67-F7ADAF34EBEB}" destId="{8FB6EDEA-69CE-44ED-95A3-2A2E7A578798}" srcOrd="0" destOrd="0" presId="urn:microsoft.com/office/officeart/2009/3/layout/IncreasingArrowsProcess"/>
    <dgm:cxn modelId="{9C8272A6-EF9C-40FD-A4CA-437852DA9B63}" type="presParOf" srcId="{3F9F041D-A1ED-4A78-8EA9-368430BEE101}" destId="{8FB6EDEA-69CE-44ED-95A3-2A2E7A578798}" srcOrd="0" destOrd="0" presId="urn:microsoft.com/office/officeart/2009/3/layout/IncreasingArrowsProcess"/>
    <dgm:cxn modelId="{F86142AA-FE34-4467-9317-80328ACCA75A}" type="presParOf" srcId="{3F9F041D-A1ED-4A78-8EA9-368430BEE101}" destId="{433C6494-6434-45B7-9375-35C17A444947}" srcOrd="1" destOrd="0" presId="urn:microsoft.com/office/officeart/2009/3/layout/IncreasingArrowsProcess"/>
    <dgm:cxn modelId="{648F83BE-70AC-488E-A488-5D5961492C13}" type="presParOf" srcId="{3F9F041D-A1ED-4A78-8EA9-368430BEE101}" destId="{EE69E602-04F1-4704-A5D8-16ABD9DF93C2}" srcOrd="2" destOrd="0" presId="urn:microsoft.com/office/officeart/2009/3/layout/IncreasingArrowsProcess"/>
    <dgm:cxn modelId="{91E9F6F6-57FE-46F7-944E-084A025EB610}" type="presParOf" srcId="{3F9F041D-A1ED-4A78-8EA9-368430BEE101}" destId="{450A6200-FEE4-4F29-BA72-67CF8CA25F4C}" srcOrd="3" destOrd="0" presId="urn:microsoft.com/office/officeart/2009/3/layout/IncreasingArrowsProcess"/>
    <dgm:cxn modelId="{71260301-7134-41BF-8DDC-CAB504E408AF}" type="presParOf" srcId="{3F9F041D-A1ED-4A78-8EA9-368430BEE101}" destId="{3868D4A6-95E8-4536-B3E2-411485C15923}" srcOrd="4" destOrd="0" presId="urn:microsoft.com/office/officeart/2009/3/layout/IncreasingArrowsProcess"/>
    <dgm:cxn modelId="{3743E1E3-90BA-4959-B608-A6DFA2F28FB1}" type="presParOf" srcId="{3F9F041D-A1ED-4A78-8EA9-368430BEE101}" destId="{4B5DD151-EC4F-4E1B-8BCD-44AD3B3C49D8}"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909A95-C099-4A04-9147-404BC1F9573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09024EC-EA40-4F27-BA22-81DE6A3D67A7}">
      <dgm:prSet/>
      <dgm:spPr/>
      <dgm:t>
        <a:bodyPr/>
        <a:lstStyle/>
        <a:p>
          <a:r>
            <a:rPr lang="en-US" b="0" i="0" dirty="0"/>
            <a:t>Hair removal (laser/electrolysis)</a:t>
          </a:r>
          <a:endParaRPr lang="en-US" dirty="0"/>
        </a:p>
      </dgm:t>
    </dgm:pt>
    <dgm:pt modelId="{474AB9EE-76E4-4E21-AF17-CD908F1019DA}" type="parTrans" cxnId="{C2A8BA1E-9127-4377-8D4D-1D7DCA0B2C6B}">
      <dgm:prSet/>
      <dgm:spPr/>
      <dgm:t>
        <a:bodyPr/>
        <a:lstStyle/>
        <a:p>
          <a:endParaRPr lang="en-US"/>
        </a:p>
      </dgm:t>
    </dgm:pt>
    <dgm:pt modelId="{EDCF5EFC-374F-4EFF-BE33-C6C306EBFAAD}" type="sibTrans" cxnId="{C2A8BA1E-9127-4377-8D4D-1D7DCA0B2C6B}">
      <dgm:prSet/>
      <dgm:spPr/>
      <dgm:t>
        <a:bodyPr/>
        <a:lstStyle/>
        <a:p>
          <a:endParaRPr lang="en-US"/>
        </a:p>
      </dgm:t>
    </dgm:pt>
    <dgm:pt modelId="{9E76CCD0-3AC4-4C08-834B-CF61FFAA6EA0}">
      <dgm:prSet/>
      <dgm:spPr/>
      <dgm:t>
        <a:bodyPr/>
        <a:lstStyle/>
        <a:p>
          <a:r>
            <a:rPr lang="en-US" b="0" i="0" dirty="0"/>
            <a:t>Voice training (speech-language therapy, masculinizing or feminizing)</a:t>
          </a:r>
          <a:endParaRPr lang="en-US" dirty="0"/>
        </a:p>
      </dgm:t>
    </dgm:pt>
    <dgm:pt modelId="{A3D9D35A-92A9-48F6-81D1-D5F36D4B5B0A}" type="parTrans" cxnId="{57330E3F-003B-4B7F-B6F6-F30754CE20C4}">
      <dgm:prSet/>
      <dgm:spPr/>
      <dgm:t>
        <a:bodyPr/>
        <a:lstStyle/>
        <a:p>
          <a:endParaRPr lang="en-US"/>
        </a:p>
      </dgm:t>
    </dgm:pt>
    <dgm:pt modelId="{20A2B931-63F1-4972-A88D-2F4F22B9A151}" type="sibTrans" cxnId="{57330E3F-003B-4B7F-B6F6-F30754CE20C4}">
      <dgm:prSet/>
      <dgm:spPr/>
      <dgm:t>
        <a:bodyPr/>
        <a:lstStyle/>
        <a:p>
          <a:endParaRPr lang="en-US"/>
        </a:p>
      </dgm:t>
    </dgm:pt>
    <dgm:pt modelId="{DBBD8AFA-71E6-4F8A-9FC1-61456D40BCBE}">
      <dgm:prSet/>
      <dgm:spPr/>
      <dgm:t>
        <a:bodyPr/>
        <a:lstStyle/>
        <a:p>
          <a:r>
            <a:rPr lang="en-US" b="0" i="0" dirty="0"/>
            <a:t>Prosthetics: Binders, packers, STP devices, wigs, gaffs</a:t>
          </a:r>
          <a:endParaRPr lang="en-US" dirty="0"/>
        </a:p>
      </dgm:t>
    </dgm:pt>
    <dgm:pt modelId="{AB25E7A3-BB4F-49F8-91B8-599F0EEA442B}" type="parTrans" cxnId="{41D4E89C-B5A6-4A3D-BC15-94AD721206C3}">
      <dgm:prSet/>
      <dgm:spPr/>
      <dgm:t>
        <a:bodyPr/>
        <a:lstStyle/>
        <a:p>
          <a:endParaRPr lang="en-US"/>
        </a:p>
      </dgm:t>
    </dgm:pt>
    <dgm:pt modelId="{D232F1C3-FE40-4582-8D79-F2EF49FB2508}" type="sibTrans" cxnId="{41D4E89C-B5A6-4A3D-BC15-94AD721206C3}">
      <dgm:prSet/>
      <dgm:spPr/>
      <dgm:t>
        <a:bodyPr/>
        <a:lstStyle/>
        <a:p>
          <a:endParaRPr lang="en-US"/>
        </a:p>
      </dgm:t>
    </dgm:pt>
    <dgm:pt modelId="{A61FEF72-AFA8-4999-AEBB-9984262A3398}" type="pres">
      <dgm:prSet presAssocID="{ED909A95-C099-4A04-9147-404BC1F9573D}" presName="root" presStyleCnt="0">
        <dgm:presLayoutVars>
          <dgm:dir/>
          <dgm:resizeHandles val="exact"/>
        </dgm:presLayoutVars>
      </dgm:prSet>
      <dgm:spPr/>
    </dgm:pt>
    <dgm:pt modelId="{F099C321-1964-4F34-9829-85A761B8C9D7}" type="pres">
      <dgm:prSet presAssocID="{609024EC-EA40-4F27-BA22-81DE6A3D67A7}" presName="compNode" presStyleCnt="0"/>
      <dgm:spPr/>
    </dgm:pt>
    <dgm:pt modelId="{3C4C5399-E87B-4256-90B7-B62B50251D21}" type="pres">
      <dgm:prSet presAssocID="{609024EC-EA40-4F27-BA22-81DE6A3D67A7}" presName="bgRect" presStyleLbl="bgShp" presStyleIdx="0" presStyleCnt="3"/>
      <dgm:spPr/>
    </dgm:pt>
    <dgm:pt modelId="{B9D92526-AE0E-47D8-B7AA-4BEE28395ADE}" type="pres">
      <dgm:prSet presAssocID="{609024EC-EA40-4F27-BA22-81DE6A3D67A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thpaste"/>
        </a:ext>
      </dgm:extLst>
    </dgm:pt>
    <dgm:pt modelId="{10DE9CFA-0BC5-44DC-A01B-724321222B52}" type="pres">
      <dgm:prSet presAssocID="{609024EC-EA40-4F27-BA22-81DE6A3D67A7}" presName="spaceRect" presStyleCnt="0"/>
      <dgm:spPr/>
    </dgm:pt>
    <dgm:pt modelId="{3148BF47-C2B9-4CD4-920C-131AAC730D54}" type="pres">
      <dgm:prSet presAssocID="{609024EC-EA40-4F27-BA22-81DE6A3D67A7}" presName="parTx" presStyleLbl="revTx" presStyleIdx="0" presStyleCnt="3">
        <dgm:presLayoutVars>
          <dgm:chMax val="0"/>
          <dgm:chPref val="0"/>
        </dgm:presLayoutVars>
      </dgm:prSet>
      <dgm:spPr/>
    </dgm:pt>
    <dgm:pt modelId="{54E49181-0051-4F7E-8C24-21675EAB60BC}" type="pres">
      <dgm:prSet presAssocID="{EDCF5EFC-374F-4EFF-BE33-C6C306EBFAAD}" presName="sibTrans" presStyleCnt="0"/>
      <dgm:spPr/>
    </dgm:pt>
    <dgm:pt modelId="{7A0EBA31-6E00-4C52-AA1B-03565A1A37F4}" type="pres">
      <dgm:prSet presAssocID="{9E76CCD0-3AC4-4C08-834B-CF61FFAA6EA0}" presName="compNode" presStyleCnt="0"/>
      <dgm:spPr/>
    </dgm:pt>
    <dgm:pt modelId="{63C26F3D-8C19-49D9-8BBF-53740A16967F}" type="pres">
      <dgm:prSet presAssocID="{9E76CCD0-3AC4-4C08-834B-CF61FFAA6EA0}" presName="bgRect" presStyleLbl="bgShp" presStyleIdx="1" presStyleCnt="3"/>
      <dgm:spPr/>
    </dgm:pt>
    <dgm:pt modelId="{23E4615A-0FEF-4CF9-96FE-A2F368F8D512}" type="pres">
      <dgm:prSet presAssocID="{9E76CCD0-3AC4-4C08-834B-CF61FFAA6EA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titles"/>
        </a:ext>
      </dgm:extLst>
    </dgm:pt>
    <dgm:pt modelId="{4B71873F-66BA-4957-A5E9-7D3FC059CE6C}" type="pres">
      <dgm:prSet presAssocID="{9E76CCD0-3AC4-4C08-834B-CF61FFAA6EA0}" presName="spaceRect" presStyleCnt="0"/>
      <dgm:spPr/>
    </dgm:pt>
    <dgm:pt modelId="{37227462-9141-478F-ACF1-E1CC1C8F4981}" type="pres">
      <dgm:prSet presAssocID="{9E76CCD0-3AC4-4C08-834B-CF61FFAA6EA0}" presName="parTx" presStyleLbl="revTx" presStyleIdx="1" presStyleCnt="3">
        <dgm:presLayoutVars>
          <dgm:chMax val="0"/>
          <dgm:chPref val="0"/>
        </dgm:presLayoutVars>
      </dgm:prSet>
      <dgm:spPr/>
    </dgm:pt>
    <dgm:pt modelId="{8905C02F-782A-47AA-9DC8-28EF888CBFBB}" type="pres">
      <dgm:prSet presAssocID="{20A2B931-63F1-4972-A88D-2F4F22B9A151}" presName="sibTrans" presStyleCnt="0"/>
      <dgm:spPr/>
    </dgm:pt>
    <dgm:pt modelId="{ED55329B-D5EC-42E0-A442-FB93976BD703}" type="pres">
      <dgm:prSet presAssocID="{DBBD8AFA-71E6-4F8A-9FC1-61456D40BCBE}" presName="compNode" presStyleCnt="0"/>
      <dgm:spPr/>
    </dgm:pt>
    <dgm:pt modelId="{AA3CE23A-32E1-4C0F-9F2B-26DE22E0B6FD}" type="pres">
      <dgm:prSet presAssocID="{DBBD8AFA-71E6-4F8A-9FC1-61456D40BCBE}" presName="bgRect" presStyleLbl="bgShp" presStyleIdx="2" presStyleCnt="3"/>
      <dgm:spPr/>
    </dgm:pt>
    <dgm:pt modelId="{3D428BCA-AD99-403D-88C2-CFC60F087280}" type="pres">
      <dgm:prSet presAssocID="{DBBD8AFA-71E6-4F8A-9FC1-61456D40BCB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w"/>
        </a:ext>
      </dgm:extLst>
    </dgm:pt>
    <dgm:pt modelId="{283EEA49-845F-4ACE-964D-A0D7137F619B}" type="pres">
      <dgm:prSet presAssocID="{DBBD8AFA-71E6-4F8A-9FC1-61456D40BCBE}" presName="spaceRect" presStyleCnt="0"/>
      <dgm:spPr/>
    </dgm:pt>
    <dgm:pt modelId="{34F19F6A-97CA-4487-81AE-859600D6A365}" type="pres">
      <dgm:prSet presAssocID="{DBBD8AFA-71E6-4F8A-9FC1-61456D40BCBE}" presName="parTx" presStyleLbl="revTx" presStyleIdx="2" presStyleCnt="3">
        <dgm:presLayoutVars>
          <dgm:chMax val="0"/>
          <dgm:chPref val="0"/>
        </dgm:presLayoutVars>
      </dgm:prSet>
      <dgm:spPr/>
    </dgm:pt>
  </dgm:ptLst>
  <dgm:cxnLst>
    <dgm:cxn modelId="{FC9AEE1C-21C2-4413-A6AF-D03045F0769F}" type="presOf" srcId="{9E76CCD0-3AC4-4C08-834B-CF61FFAA6EA0}" destId="{37227462-9141-478F-ACF1-E1CC1C8F4981}" srcOrd="0" destOrd="0" presId="urn:microsoft.com/office/officeart/2018/2/layout/IconVerticalSolidList"/>
    <dgm:cxn modelId="{C2A8BA1E-9127-4377-8D4D-1D7DCA0B2C6B}" srcId="{ED909A95-C099-4A04-9147-404BC1F9573D}" destId="{609024EC-EA40-4F27-BA22-81DE6A3D67A7}" srcOrd="0" destOrd="0" parTransId="{474AB9EE-76E4-4E21-AF17-CD908F1019DA}" sibTransId="{EDCF5EFC-374F-4EFF-BE33-C6C306EBFAAD}"/>
    <dgm:cxn modelId="{57330E3F-003B-4B7F-B6F6-F30754CE20C4}" srcId="{ED909A95-C099-4A04-9147-404BC1F9573D}" destId="{9E76CCD0-3AC4-4C08-834B-CF61FFAA6EA0}" srcOrd="1" destOrd="0" parTransId="{A3D9D35A-92A9-48F6-81D1-D5F36D4B5B0A}" sibTransId="{20A2B931-63F1-4972-A88D-2F4F22B9A151}"/>
    <dgm:cxn modelId="{6CC74686-628A-4746-A250-BFAD17DEE73B}" type="presOf" srcId="{ED909A95-C099-4A04-9147-404BC1F9573D}" destId="{A61FEF72-AFA8-4999-AEBB-9984262A3398}" srcOrd="0" destOrd="0" presId="urn:microsoft.com/office/officeart/2018/2/layout/IconVerticalSolidList"/>
    <dgm:cxn modelId="{41D4E89C-B5A6-4A3D-BC15-94AD721206C3}" srcId="{ED909A95-C099-4A04-9147-404BC1F9573D}" destId="{DBBD8AFA-71E6-4F8A-9FC1-61456D40BCBE}" srcOrd="2" destOrd="0" parTransId="{AB25E7A3-BB4F-49F8-91B8-599F0EEA442B}" sibTransId="{D232F1C3-FE40-4582-8D79-F2EF49FB2508}"/>
    <dgm:cxn modelId="{DB8097CF-D726-48A8-ACEA-B002D5E4A68E}" type="presOf" srcId="{DBBD8AFA-71E6-4F8A-9FC1-61456D40BCBE}" destId="{34F19F6A-97CA-4487-81AE-859600D6A365}" srcOrd="0" destOrd="0" presId="urn:microsoft.com/office/officeart/2018/2/layout/IconVerticalSolidList"/>
    <dgm:cxn modelId="{3C4917EC-621D-4D6A-BE16-5B0CFE88A007}" type="presOf" srcId="{609024EC-EA40-4F27-BA22-81DE6A3D67A7}" destId="{3148BF47-C2B9-4CD4-920C-131AAC730D54}" srcOrd="0" destOrd="0" presId="urn:microsoft.com/office/officeart/2018/2/layout/IconVerticalSolidList"/>
    <dgm:cxn modelId="{5B2AED30-4258-4119-B4B2-E1D44D14826B}" type="presParOf" srcId="{A61FEF72-AFA8-4999-AEBB-9984262A3398}" destId="{F099C321-1964-4F34-9829-85A761B8C9D7}" srcOrd="0" destOrd="0" presId="urn:microsoft.com/office/officeart/2018/2/layout/IconVerticalSolidList"/>
    <dgm:cxn modelId="{449B2934-6313-47FB-8A70-3C41B5199CC2}" type="presParOf" srcId="{F099C321-1964-4F34-9829-85A761B8C9D7}" destId="{3C4C5399-E87B-4256-90B7-B62B50251D21}" srcOrd="0" destOrd="0" presId="urn:microsoft.com/office/officeart/2018/2/layout/IconVerticalSolidList"/>
    <dgm:cxn modelId="{D8D53056-AF01-4FFC-82FF-39A73554897D}" type="presParOf" srcId="{F099C321-1964-4F34-9829-85A761B8C9D7}" destId="{B9D92526-AE0E-47D8-B7AA-4BEE28395ADE}" srcOrd="1" destOrd="0" presId="urn:microsoft.com/office/officeart/2018/2/layout/IconVerticalSolidList"/>
    <dgm:cxn modelId="{D81DC151-0FAB-4900-B390-1DF8D8AC0CAD}" type="presParOf" srcId="{F099C321-1964-4F34-9829-85A761B8C9D7}" destId="{10DE9CFA-0BC5-44DC-A01B-724321222B52}" srcOrd="2" destOrd="0" presId="urn:microsoft.com/office/officeart/2018/2/layout/IconVerticalSolidList"/>
    <dgm:cxn modelId="{ED011088-F6E2-4607-96C2-DC9804E3F20B}" type="presParOf" srcId="{F099C321-1964-4F34-9829-85A761B8C9D7}" destId="{3148BF47-C2B9-4CD4-920C-131AAC730D54}" srcOrd="3" destOrd="0" presId="urn:microsoft.com/office/officeart/2018/2/layout/IconVerticalSolidList"/>
    <dgm:cxn modelId="{E963A251-CCF2-41FC-88C9-41C8E55F1776}" type="presParOf" srcId="{A61FEF72-AFA8-4999-AEBB-9984262A3398}" destId="{54E49181-0051-4F7E-8C24-21675EAB60BC}" srcOrd="1" destOrd="0" presId="urn:microsoft.com/office/officeart/2018/2/layout/IconVerticalSolidList"/>
    <dgm:cxn modelId="{1603D972-B905-46E2-979A-7D966F843C54}" type="presParOf" srcId="{A61FEF72-AFA8-4999-AEBB-9984262A3398}" destId="{7A0EBA31-6E00-4C52-AA1B-03565A1A37F4}" srcOrd="2" destOrd="0" presId="urn:microsoft.com/office/officeart/2018/2/layout/IconVerticalSolidList"/>
    <dgm:cxn modelId="{BE89C72F-9F7F-4DF7-BEE8-3FAD601BFC2B}" type="presParOf" srcId="{7A0EBA31-6E00-4C52-AA1B-03565A1A37F4}" destId="{63C26F3D-8C19-49D9-8BBF-53740A16967F}" srcOrd="0" destOrd="0" presId="urn:microsoft.com/office/officeart/2018/2/layout/IconVerticalSolidList"/>
    <dgm:cxn modelId="{62CDACDA-42D6-480A-967B-FC8B1AF14475}" type="presParOf" srcId="{7A0EBA31-6E00-4C52-AA1B-03565A1A37F4}" destId="{23E4615A-0FEF-4CF9-96FE-A2F368F8D512}" srcOrd="1" destOrd="0" presId="urn:microsoft.com/office/officeart/2018/2/layout/IconVerticalSolidList"/>
    <dgm:cxn modelId="{4A308168-BB23-4B44-8873-1B5079B6869F}" type="presParOf" srcId="{7A0EBA31-6E00-4C52-AA1B-03565A1A37F4}" destId="{4B71873F-66BA-4957-A5E9-7D3FC059CE6C}" srcOrd="2" destOrd="0" presId="urn:microsoft.com/office/officeart/2018/2/layout/IconVerticalSolidList"/>
    <dgm:cxn modelId="{926B9700-C1B4-4C5A-86E6-A448AD187024}" type="presParOf" srcId="{7A0EBA31-6E00-4C52-AA1B-03565A1A37F4}" destId="{37227462-9141-478F-ACF1-E1CC1C8F4981}" srcOrd="3" destOrd="0" presId="urn:microsoft.com/office/officeart/2018/2/layout/IconVerticalSolidList"/>
    <dgm:cxn modelId="{9B6A5D28-E018-4CC4-A1F7-2FBDFD3AABAB}" type="presParOf" srcId="{A61FEF72-AFA8-4999-AEBB-9984262A3398}" destId="{8905C02F-782A-47AA-9DC8-28EF888CBFBB}" srcOrd="3" destOrd="0" presId="urn:microsoft.com/office/officeart/2018/2/layout/IconVerticalSolidList"/>
    <dgm:cxn modelId="{D1846BD6-A1BC-4565-820A-451500050589}" type="presParOf" srcId="{A61FEF72-AFA8-4999-AEBB-9984262A3398}" destId="{ED55329B-D5EC-42E0-A442-FB93976BD703}" srcOrd="4" destOrd="0" presId="urn:microsoft.com/office/officeart/2018/2/layout/IconVerticalSolidList"/>
    <dgm:cxn modelId="{32D8659B-BB05-48E5-9A57-CB9174858EDC}" type="presParOf" srcId="{ED55329B-D5EC-42E0-A442-FB93976BD703}" destId="{AA3CE23A-32E1-4C0F-9F2B-26DE22E0B6FD}" srcOrd="0" destOrd="0" presId="urn:microsoft.com/office/officeart/2018/2/layout/IconVerticalSolidList"/>
    <dgm:cxn modelId="{9DA09543-A392-4088-A19B-5B472B695021}" type="presParOf" srcId="{ED55329B-D5EC-42E0-A442-FB93976BD703}" destId="{3D428BCA-AD99-403D-88C2-CFC60F087280}" srcOrd="1" destOrd="0" presId="urn:microsoft.com/office/officeart/2018/2/layout/IconVerticalSolidList"/>
    <dgm:cxn modelId="{F91E1547-B63F-4D6F-9B31-4B11284584B7}" type="presParOf" srcId="{ED55329B-D5EC-42E0-A442-FB93976BD703}" destId="{283EEA49-845F-4ACE-964D-A0D7137F619B}" srcOrd="2" destOrd="0" presId="urn:microsoft.com/office/officeart/2018/2/layout/IconVerticalSolidList"/>
    <dgm:cxn modelId="{02A34029-97E3-4C3B-A6D3-337EDC516991}" type="presParOf" srcId="{ED55329B-D5EC-42E0-A442-FB93976BD703}" destId="{34F19F6A-97CA-4487-81AE-859600D6A36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693A0B-D938-481A-A42C-217E60C7144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E2017BA-C866-4899-A29A-B3BD3C9D6C0B}">
      <dgm:prSet/>
      <dgm:spPr/>
      <dgm:t>
        <a:bodyPr/>
        <a:lstStyle/>
        <a:p>
          <a:r>
            <a:rPr lang="en-US" dirty="0"/>
            <a:t>Hormone therapy effectively treats gender dysphoria, improves quality of life, and may improve mental health (Baker et al., 2021; van </a:t>
          </a:r>
          <a:r>
            <a:rPr lang="en-US" dirty="0" err="1"/>
            <a:t>Leerdam</a:t>
          </a:r>
          <a:r>
            <a:rPr lang="en-US" dirty="0"/>
            <a:t> et al., 2023; White </a:t>
          </a:r>
          <a:r>
            <a:rPr lang="en-US" dirty="0" err="1"/>
            <a:t>Hughto</a:t>
          </a:r>
          <a:r>
            <a:rPr lang="en-US" dirty="0"/>
            <a:t> &amp; Reisner, 2016). </a:t>
          </a:r>
        </a:p>
      </dgm:t>
    </dgm:pt>
    <dgm:pt modelId="{81E2DC58-6746-4E6E-806A-AE5A6FF7B610}" type="parTrans" cxnId="{FBD51F20-65A8-4ED9-918B-8DA4D3BA65BA}">
      <dgm:prSet/>
      <dgm:spPr/>
      <dgm:t>
        <a:bodyPr/>
        <a:lstStyle/>
        <a:p>
          <a:endParaRPr lang="en-US"/>
        </a:p>
      </dgm:t>
    </dgm:pt>
    <dgm:pt modelId="{2F064FED-5E0D-4A93-80A1-99F572D3DE62}" type="sibTrans" cxnId="{FBD51F20-65A8-4ED9-918B-8DA4D3BA65BA}">
      <dgm:prSet/>
      <dgm:spPr/>
      <dgm:t>
        <a:bodyPr/>
        <a:lstStyle/>
        <a:p>
          <a:endParaRPr lang="en-US"/>
        </a:p>
      </dgm:t>
    </dgm:pt>
    <dgm:pt modelId="{9AB7C9DB-60E4-44FB-93EC-B0CB18BFCB24}">
      <dgm:prSet/>
      <dgm:spPr/>
      <dgm:t>
        <a:bodyPr/>
        <a:lstStyle/>
        <a:p>
          <a:r>
            <a:rPr lang="en-US" dirty="0"/>
            <a:t>Surgery effectively treats gender dysphoria, improves QoL, life satisfaction, happiness, and mental health (Sawn et al., 2023). </a:t>
          </a:r>
        </a:p>
      </dgm:t>
    </dgm:pt>
    <dgm:pt modelId="{B4A45E11-C0DF-45BD-8DCB-562E7BB98E9B}" type="parTrans" cxnId="{350AA2F5-FD83-4749-9BB8-1DC1E7BF1E11}">
      <dgm:prSet/>
      <dgm:spPr/>
      <dgm:t>
        <a:bodyPr/>
        <a:lstStyle/>
        <a:p>
          <a:endParaRPr lang="en-US"/>
        </a:p>
      </dgm:t>
    </dgm:pt>
    <dgm:pt modelId="{698EFE4F-DEEB-4FD7-A16E-ED40FA625FA6}" type="sibTrans" cxnId="{350AA2F5-FD83-4749-9BB8-1DC1E7BF1E11}">
      <dgm:prSet/>
      <dgm:spPr/>
      <dgm:t>
        <a:bodyPr/>
        <a:lstStyle/>
        <a:p>
          <a:endParaRPr lang="en-US"/>
        </a:p>
      </dgm:t>
    </dgm:pt>
    <dgm:pt modelId="{5450BD51-5E20-41F0-A9B8-03158D0DA12D}">
      <dgm:prSet/>
      <dgm:spPr/>
      <dgm:t>
        <a:bodyPr/>
        <a:lstStyle/>
        <a:p>
          <a:r>
            <a:rPr lang="en-US" dirty="0"/>
            <a:t>In teens, puberty blockers, hormones, and top surgery improve mental health, gender dysphoria, body image satisfaction (Coleman et al., 2022). </a:t>
          </a:r>
        </a:p>
      </dgm:t>
    </dgm:pt>
    <dgm:pt modelId="{36CCD303-FB92-4E18-9890-156B9D6D39B0}" type="parTrans" cxnId="{753DE4B8-FA84-46F7-83CD-1B60495EB910}">
      <dgm:prSet/>
      <dgm:spPr/>
      <dgm:t>
        <a:bodyPr/>
        <a:lstStyle/>
        <a:p>
          <a:endParaRPr lang="en-US"/>
        </a:p>
      </dgm:t>
    </dgm:pt>
    <dgm:pt modelId="{6EB5B1B1-A709-4F5B-AC15-722D628BBE72}" type="sibTrans" cxnId="{753DE4B8-FA84-46F7-83CD-1B60495EB910}">
      <dgm:prSet/>
      <dgm:spPr/>
      <dgm:t>
        <a:bodyPr/>
        <a:lstStyle/>
        <a:p>
          <a:endParaRPr lang="en-US"/>
        </a:p>
      </dgm:t>
    </dgm:pt>
    <dgm:pt modelId="{832B744F-C174-4A6D-A495-C580F1D82672}" type="pres">
      <dgm:prSet presAssocID="{EE693A0B-D938-481A-A42C-217E60C71444}" presName="root" presStyleCnt="0">
        <dgm:presLayoutVars>
          <dgm:dir/>
          <dgm:resizeHandles val="exact"/>
        </dgm:presLayoutVars>
      </dgm:prSet>
      <dgm:spPr/>
    </dgm:pt>
    <dgm:pt modelId="{92866AA6-6844-4877-82FB-2880915DCF80}" type="pres">
      <dgm:prSet presAssocID="{DE2017BA-C866-4899-A29A-B3BD3C9D6C0B}" presName="compNode" presStyleCnt="0"/>
      <dgm:spPr/>
    </dgm:pt>
    <dgm:pt modelId="{CEA76394-2960-49F6-B666-7F02608DD8BA}" type="pres">
      <dgm:prSet presAssocID="{DE2017BA-C866-4899-A29A-B3BD3C9D6C0B}" presName="bgRect" presStyleLbl="bgShp" presStyleIdx="0" presStyleCnt="3"/>
      <dgm:spPr/>
    </dgm:pt>
    <dgm:pt modelId="{A1BBCECF-A2CC-4202-B8D0-7FA8E053F2C7}" type="pres">
      <dgm:prSet presAssocID="{DE2017BA-C866-4899-A29A-B3BD3C9D6C0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DBF41F71-AD21-4F00-A359-A80F9CA3EDF4}" type="pres">
      <dgm:prSet presAssocID="{DE2017BA-C866-4899-A29A-B3BD3C9D6C0B}" presName="spaceRect" presStyleCnt="0"/>
      <dgm:spPr/>
    </dgm:pt>
    <dgm:pt modelId="{FBD62D96-3D2F-485B-BEE4-E09101D0382E}" type="pres">
      <dgm:prSet presAssocID="{DE2017BA-C866-4899-A29A-B3BD3C9D6C0B}" presName="parTx" presStyleLbl="revTx" presStyleIdx="0" presStyleCnt="3">
        <dgm:presLayoutVars>
          <dgm:chMax val="0"/>
          <dgm:chPref val="0"/>
        </dgm:presLayoutVars>
      </dgm:prSet>
      <dgm:spPr/>
    </dgm:pt>
    <dgm:pt modelId="{2D342720-6A7C-4494-9BE6-818D91E00EA5}" type="pres">
      <dgm:prSet presAssocID="{2F064FED-5E0D-4A93-80A1-99F572D3DE62}" presName="sibTrans" presStyleCnt="0"/>
      <dgm:spPr/>
    </dgm:pt>
    <dgm:pt modelId="{C5E50508-E57F-462D-A150-3EAAEB71E110}" type="pres">
      <dgm:prSet presAssocID="{9AB7C9DB-60E4-44FB-93EC-B0CB18BFCB24}" presName="compNode" presStyleCnt="0"/>
      <dgm:spPr/>
    </dgm:pt>
    <dgm:pt modelId="{43F87C1B-6B00-4880-8673-512919B14FAC}" type="pres">
      <dgm:prSet presAssocID="{9AB7C9DB-60E4-44FB-93EC-B0CB18BFCB24}" presName="bgRect" presStyleLbl="bgShp" presStyleIdx="1" presStyleCnt="3"/>
      <dgm:spPr/>
    </dgm:pt>
    <dgm:pt modelId="{EB3CA843-31B8-4D59-B49F-02699379FCDA}" type="pres">
      <dgm:prSet presAssocID="{9AB7C9DB-60E4-44FB-93EC-B0CB18BFCB2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Organ"/>
        </a:ext>
      </dgm:extLst>
    </dgm:pt>
    <dgm:pt modelId="{287A2D38-5BAC-4000-9C16-7DE68D6DE0C1}" type="pres">
      <dgm:prSet presAssocID="{9AB7C9DB-60E4-44FB-93EC-B0CB18BFCB24}" presName="spaceRect" presStyleCnt="0"/>
      <dgm:spPr/>
    </dgm:pt>
    <dgm:pt modelId="{B8ADB4D3-46D0-41C8-AAB2-CD2615939599}" type="pres">
      <dgm:prSet presAssocID="{9AB7C9DB-60E4-44FB-93EC-B0CB18BFCB24}" presName="parTx" presStyleLbl="revTx" presStyleIdx="1" presStyleCnt="3">
        <dgm:presLayoutVars>
          <dgm:chMax val="0"/>
          <dgm:chPref val="0"/>
        </dgm:presLayoutVars>
      </dgm:prSet>
      <dgm:spPr/>
    </dgm:pt>
    <dgm:pt modelId="{148678DE-6528-4A01-AFDB-DC08225FC491}" type="pres">
      <dgm:prSet presAssocID="{698EFE4F-DEEB-4FD7-A16E-ED40FA625FA6}" presName="sibTrans" presStyleCnt="0"/>
      <dgm:spPr/>
    </dgm:pt>
    <dgm:pt modelId="{7E5D9184-0D06-4ECE-8538-D7B79A9928D2}" type="pres">
      <dgm:prSet presAssocID="{5450BD51-5E20-41F0-A9B8-03158D0DA12D}" presName="compNode" presStyleCnt="0"/>
      <dgm:spPr/>
    </dgm:pt>
    <dgm:pt modelId="{8690EDDB-CD7A-41B5-ABAF-F074A0D0186D}" type="pres">
      <dgm:prSet presAssocID="{5450BD51-5E20-41F0-A9B8-03158D0DA12D}" presName="bgRect" presStyleLbl="bgShp" presStyleIdx="2" presStyleCnt="3"/>
      <dgm:spPr/>
    </dgm:pt>
    <dgm:pt modelId="{6E7E40EC-567B-4F50-B90F-0CAFA8C37EB9}" type="pres">
      <dgm:prSet presAssocID="{5450BD51-5E20-41F0-A9B8-03158D0DA12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AC066845-911A-49BF-A1A8-225708540CC8}" type="pres">
      <dgm:prSet presAssocID="{5450BD51-5E20-41F0-A9B8-03158D0DA12D}" presName="spaceRect" presStyleCnt="0"/>
      <dgm:spPr/>
    </dgm:pt>
    <dgm:pt modelId="{FC9C6432-ED65-4EB2-9F47-23D5260A44F7}" type="pres">
      <dgm:prSet presAssocID="{5450BD51-5E20-41F0-A9B8-03158D0DA12D}" presName="parTx" presStyleLbl="revTx" presStyleIdx="2" presStyleCnt="3">
        <dgm:presLayoutVars>
          <dgm:chMax val="0"/>
          <dgm:chPref val="0"/>
        </dgm:presLayoutVars>
      </dgm:prSet>
      <dgm:spPr/>
    </dgm:pt>
  </dgm:ptLst>
  <dgm:cxnLst>
    <dgm:cxn modelId="{7D7AA41C-681A-4C07-A70F-0BCDE1617EFB}" type="presOf" srcId="{5450BD51-5E20-41F0-A9B8-03158D0DA12D}" destId="{FC9C6432-ED65-4EB2-9F47-23D5260A44F7}" srcOrd="0" destOrd="0" presId="urn:microsoft.com/office/officeart/2018/2/layout/IconVerticalSolidList"/>
    <dgm:cxn modelId="{FBD51F20-65A8-4ED9-918B-8DA4D3BA65BA}" srcId="{EE693A0B-D938-481A-A42C-217E60C71444}" destId="{DE2017BA-C866-4899-A29A-B3BD3C9D6C0B}" srcOrd="0" destOrd="0" parTransId="{81E2DC58-6746-4E6E-806A-AE5A6FF7B610}" sibTransId="{2F064FED-5E0D-4A93-80A1-99F572D3DE62}"/>
    <dgm:cxn modelId="{F622EC6C-239E-4EA4-9ABB-17744C53355D}" type="presOf" srcId="{9AB7C9DB-60E4-44FB-93EC-B0CB18BFCB24}" destId="{B8ADB4D3-46D0-41C8-AAB2-CD2615939599}" srcOrd="0" destOrd="0" presId="urn:microsoft.com/office/officeart/2018/2/layout/IconVerticalSolidList"/>
    <dgm:cxn modelId="{E958CC9F-B6C2-4026-88E0-4E7DDDFCBC0E}" type="presOf" srcId="{EE693A0B-D938-481A-A42C-217E60C71444}" destId="{832B744F-C174-4A6D-A495-C580F1D82672}" srcOrd="0" destOrd="0" presId="urn:microsoft.com/office/officeart/2018/2/layout/IconVerticalSolidList"/>
    <dgm:cxn modelId="{7E5D3DB7-833D-45D3-A95B-B23964C822E4}" type="presOf" srcId="{DE2017BA-C866-4899-A29A-B3BD3C9D6C0B}" destId="{FBD62D96-3D2F-485B-BEE4-E09101D0382E}" srcOrd="0" destOrd="0" presId="urn:microsoft.com/office/officeart/2018/2/layout/IconVerticalSolidList"/>
    <dgm:cxn modelId="{753DE4B8-FA84-46F7-83CD-1B60495EB910}" srcId="{EE693A0B-D938-481A-A42C-217E60C71444}" destId="{5450BD51-5E20-41F0-A9B8-03158D0DA12D}" srcOrd="2" destOrd="0" parTransId="{36CCD303-FB92-4E18-9890-156B9D6D39B0}" sibTransId="{6EB5B1B1-A709-4F5B-AC15-722D628BBE72}"/>
    <dgm:cxn modelId="{350AA2F5-FD83-4749-9BB8-1DC1E7BF1E11}" srcId="{EE693A0B-D938-481A-A42C-217E60C71444}" destId="{9AB7C9DB-60E4-44FB-93EC-B0CB18BFCB24}" srcOrd="1" destOrd="0" parTransId="{B4A45E11-C0DF-45BD-8DCB-562E7BB98E9B}" sibTransId="{698EFE4F-DEEB-4FD7-A16E-ED40FA625FA6}"/>
    <dgm:cxn modelId="{94F41F56-1B95-493D-8DE7-D1605D0C0C05}" type="presParOf" srcId="{832B744F-C174-4A6D-A495-C580F1D82672}" destId="{92866AA6-6844-4877-82FB-2880915DCF80}" srcOrd="0" destOrd="0" presId="urn:microsoft.com/office/officeart/2018/2/layout/IconVerticalSolidList"/>
    <dgm:cxn modelId="{533C3CC8-C7D0-4D4A-875E-1948C21BE537}" type="presParOf" srcId="{92866AA6-6844-4877-82FB-2880915DCF80}" destId="{CEA76394-2960-49F6-B666-7F02608DD8BA}" srcOrd="0" destOrd="0" presId="urn:microsoft.com/office/officeart/2018/2/layout/IconVerticalSolidList"/>
    <dgm:cxn modelId="{A7B70436-D42E-4E81-90B9-25A15D9B982E}" type="presParOf" srcId="{92866AA6-6844-4877-82FB-2880915DCF80}" destId="{A1BBCECF-A2CC-4202-B8D0-7FA8E053F2C7}" srcOrd="1" destOrd="0" presId="urn:microsoft.com/office/officeart/2018/2/layout/IconVerticalSolidList"/>
    <dgm:cxn modelId="{ABC02D27-A3D6-4F9F-BE05-6D08E41F43BD}" type="presParOf" srcId="{92866AA6-6844-4877-82FB-2880915DCF80}" destId="{DBF41F71-AD21-4F00-A359-A80F9CA3EDF4}" srcOrd="2" destOrd="0" presId="urn:microsoft.com/office/officeart/2018/2/layout/IconVerticalSolidList"/>
    <dgm:cxn modelId="{F272A01E-1B36-4747-A9A3-0FE8B1E999F9}" type="presParOf" srcId="{92866AA6-6844-4877-82FB-2880915DCF80}" destId="{FBD62D96-3D2F-485B-BEE4-E09101D0382E}" srcOrd="3" destOrd="0" presId="urn:microsoft.com/office/officeart/2018/2/layout/IconVerticalSolidList"/>
    <dgm:cxn modelId="{F94BA53C-49BB-484C-A2BD-E461A4F1E294}" type="presParOf" srcId="{832B744F-C174-4A6D-A495-C580F1D82672}" destId="{2D342720-6A7C-4494-9BE6-818D91E00EA5}" srcOrd="1" destOrd="0" presId="urn:microsoft.com/office/officeart/2018/2/layout/IconVerticalSolidList"/>
    <dgm:cxn modelId="{BDE0FF5E-D1C1-4057-823B-CEEB5906D954}" type="presParOf" srcId="{832B744F-C174-4A6D-A495-C580F1D82672}" destId="{C5E50508-E57F-462D-A150-3EAAEB71E110}" srcOrd="2" destOrd="0" presId="urn:microsoft.com/office/officeart/2018/2/layout/IconVerticalSolidList"/>
    <dgm:cxn modelId="{5D263F5E-DE24-4ABA-A4FD-867284815EFD}" type="presParOf" srcId="{C5E50508-E57F-462D-A150-3EAAEB71E110}" destId="{43F87C1B-6B00-4880-8673-512919B14FAC}" srcOrd="0" destOrd="0" presId="urn:microsoft.com/office/officeart/2018/2/layout/IconVerticalSolidList"/>
    <dgm:cxn modelId="{D35C3DC7-E46A-4F1E-BD53-DEB2FA63EF08}" type="presParOf" srcId="{C5E50508-E57F-462D-A150-3EAAEB71E110}" destId="{EB3CA843-31B8-4D59-B49F-02699379FCDA}" srcOrd="1" destOrd="0" presId="urn:microsoft.com/office/officeart/2018/2/layout/IconVerticalSolidList"/>
    <dgm:cxn modelId="{34911FF3-F095-417B-A2C6-5E030C25A55E}" type="presParOf" srcId="{C5E50508-E57F-462D-A150-3EAAEB71E110}" destId="{287A2D38-5BAC-4000-9C16-7DE68D6DE0C1}" srcOrd="2" destOrd="0" presId="urn:microsoft.com/office/officeart/2018/2/layout/IconVerticalSolidList"/>
    <dgm:cxn modelId="{0A97AC61-3EEE-46FA-B02C-8208B957C932}" type="presParOf" srcId="{C5E50508-E57F-462D-A150-3EAAEB71E110}" destId="{B8ADB4D3-46D0-41C8-AAB2-CD2615939599}" srcOrd="3" destOrd="0" presId="urn:microsoft.com/office/officeart/2018/2/layout/IconVerticalSolidList"/>
    <dgm:cxn modelId="{5AFD8628-6A9D-4B3A-9726-1205856AEA11}" type="presParOf" srcId="{832B744F-C174-4A6D-A495-C580F1D82672}" destId="{148678DE-6528-4A01-AFDB-DC08225FC491}" srcOrd="3" destOrd="0" presId="urn:microsoft.com/office/officeart/2018/2/layout/IconVerticalSolidList"/>
    <dgm:cxn modelId="{10EA85C5-506B-4A75-BE30-BFAA8ED85FC6}" type="presParOf" srcId="{832B744F-C174-4A6D-A495-C580F1D82672}" destId="{7E5D9184-0D06-4ECE-8538-D7B79A9928D2}" srcOrd="4" destOrd="0" presId="urn:microsoft.com/office/officeart/2018/2/layout/IconVerticalSolidList"/>
    <dgm:cxn modelId="{77E5F375-1977-4BAE-B0B8-19ECBCBF68D9}" type="presParOf" srcId="{7E5D9184-0D06-4ECE-8538-D7B79A9928D2}" destId="{8690EDDB-CD7A-41B5-ABAF-F074A0D0186D}" srcOrd="0" destOrd="0" presId="urn:microsoft.com/office/officeart/2018/2/layout/IconVerticalSolidList"/>
    <dgm:cxn modelId="{1EA1010B-2C44-4CEA-B90A-2D2DACEAF96F}" type="presParOf" srcId="{7E5D9184-0D06-4ECE-8538-D7B79A9928D2}" destId="{6E7E40EC-567B-4F50-B90F-0CAFA8C37EB9}" srcOrd="1" destOrd="0" presId="urn:microsoft.com/office/officeart/2018/2/layout/IconVerticalSolidList"/>
    <dgm:cxn modelId="{AE67E770-1DAF-4DAA-BA19-41A05EDB1B8D}" type="presParOf" srcId="{7E5D9184-0D06-4ECE-8538-D7B79A9928D2}" destId="{AC066845-911A-49BF-A1A8-225708540CC8}" srcOrd="2" destOrd="0" presId="urn:microsoft.com/office/officeart/2018/2/layout/IconVerticalSolidList"/>
    <dgm:cxn modelId="{AA05A5E6-F339-4F63-9C57-4BD642AE775C}" type="presParOf" srcId="{7E5D9184-0D06-4ECE-8538-D7B79A9928D2}" destId="{FC9C6432-ED65-4EB2-9F47-23D5260A44F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64F1D-8537-41C2-A90D-007B12E4B838}">
      <dsp:nvSpPr>
        <dsp:cNvPr id="0" name=""/>
        <dsp:cNvSpPr/>
      </dsp:nvSpPr>
      <dsp:spPr>
        <a:xfrm>
          <a:off x="0" y="429418"/>
          <a:ext cx="3000374" cy="180022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b="1" i="0" kern="1200" dirty="0"/>
            <a:t>539 bills</a:t>
          </a:r>
          <a:endParaRPr lang="en-US" sz="4500" kern="1200" dirty="0"/>
        </a:p>
      </dsp:txBody>
      <dsp:txXfrm>
        <a:off x="0" y="429418"/>
        <a:ext cx="3000374" cy="1800225"/>
      </dsp:txXfrm>
    </dsp:sp>
    <dsp:sp modelId="{47A23ABB-C7AA-4087-A51C-9AACA6A49211}">
      <dsp:nvSpPr>
        <dsp:cNvPr id="0" name=""/>
        <dsp:cNvSpPr/>
      </dsp:nvSpPr>
      <dsp:spPr>
        <a:xfrm>
          <a:off x="3300412" y="429418"/>
          <a:ext cx="3000374" cy="180022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b="1" i="0" kern="1200" dirty="0"/>
            <a:t>41 states</a:t>
          </a:r>
          <a:endParaRPr lang="en-US" sz="4500" kern="1200" dirty="0"/>
        </a:p>
      </dsp:txBody>
      <dsp:txXfrm>
        <a:off x="3300412" y="429418"/>
        <a:ext cx="3000374" cy="1800225"/>
      </dsp:txXfrm>
    </dsp:sp>
    <dsp:sp modelId="{D4971DD1-6D08-4811-AD70-C9F79FD34B12}">
      <dsp:nvSpPr>
        <dsp:cNvPr id="0" name=""/>
        <dsp:cNvSpPr/>
      </dsp:nvSpPr>
      <dsp:spPr>
        <a:xfrm>
          <a:off x="6600824" y="429418"/>
          <a:ext cx="3000374" cy="180022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b="1" i="0" kern="1200" dirty="0"/>
            <a:t>21</a:t>
          </a:r>
          <a:r>
            <a:rPr lang="en-US" sz="4500" b="0" i="0" kern="1200" dirty="0"/>
            <a:t> passed</a:t>
          </a:r>
          <a:endParaRPr lang="en-US" sz="4500" kern="1200" dirty="0"/>
        </a:p>
      </dsp:txBody>
      <dsp:txXfrm>
        <a:off x="6600824" y="429418"/>
        <a:ext cx="3000374" cy="1800225"/>
      </dsp:txXfrm>
    </dsp:sp>
    <dsp:sp modelId="{A5F339F0-CB89-4ECE-AFA5-28480E89FD89}">
      <dsp:nvSpPr>
        <dsp:cNvPr id="0" name=""/>
        <dsp:cNvSpPr/>
      </dsp:nvSpPr>
      <dsp:spPr>
        <a:xfrm>
          <a:off x="1650206" y="2529680"/>
          <a:ext cx="3000374" cy="180022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b="1" i="0" kern="1200" dirty="0"/>
            <a:t>426</a:t>
          </a:r>
          <a:r>
            <a:rPr lang="en-US" sz="4500" b="0" i="0" kern="1200" dirty="0"/>
            <a:t> active</a:t>
          </a:r>
          <a:endParaRPr lang="en-US" sz="4500" kern="1200" dirty="0"/>
        </a:p>
      </dsp:txBody>
      <dsp:txXfrm>
        <a:off x="1650206" y="2529680"/>
        <a:ext cx="3000374" cy="1800225"/>
      </dsp:txXfrm>
    </dsp:sp>
    <dsp:sp modelId="{1BCD9AF5-C6DC-4F98-806F-598F1AB57508}">
      <dsp:nvSpPr>
        <dsp:cNvPr id="0" name=""/>
        <dsp:cNvSpPr/>
      </dsp:nvSpPr>
      <dsp:spPr>
        <a:xfrm>
          <a:off x="4950618" y="2529680"/>
          <a:ext cx="3000374" cy="180022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b="1" i="0" kern="1200" dirty="0"/>
            <a:t>92</a:t>
          </a:r>
          <a:r>
            <a:rPr lang="en-US" sz="4500" b="0" i="0" kern="1200" dirty="0"/>
            <a:t> failed</a:t>
          </a:r>
          <a:endParaRPr lang="en-US" sz="4500" kern="1200" dirty="0"/>
        </a:p>
      </dsp:txBody>
      <dsp:txXfrm>
        <a:off x="4950618" y="2529680"/>
        <a:ext cx="3000374" cy="1800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6EDEA-69CE-44ED-95A3-2A2E7A578798}">
      <dsp:nvSpPr>
        <dsp:cNvPr id="0" name=""/>
        <dsp:cNvSpPr/>
      </dsp:nvSpPr>
      <dsp:spPr>
        <a:xfrm>
          <a:off x="0" y="727490"/>
          <a:ext cx="8649560" cy="1259705"/>
        </a:xfrm>
        <a:prstGeom prst="rightArrow">
          <a:avLst>
            <a:gd name="adj1" fmla="val 50000"/>
            <a:gd name="adj2" fmla="val 50000"/>
          </a:avLst>
        </a:prstGeom>
        <a:solidFill>
          <a:schemeClr val="dk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254000" bIns="199978" numCol="1" spcCol="1270" anchor="ctr" anchorCtr="0">
          <a:noAutofit/>
        </a:bodyPr>
        <a:lstStyle/>
        <a:p>
          <a:pPr marL="0" lvl="0" indent="0" algn="l" defTabSz="1111250">
            <a:lnSpc>
              <a:spcPct val="90000"/>
            </a:lnSpc>
            <a:spcBef>
              <a:spcPct val="0"/>
            </a:spcBef>
            <a:spcAft>
              <a:spcPct val="35000"/>
            </a:spcAft>
            <a:buNone/>
          </a:pPr>
          <a:r>
            <a:rPr lang="en-US" sz="2500" kern="1200" dirty="0"/>
            <a:t>Distal Stress Factors</a:t>
          </a:r>
        </a:p>
      </dsp:txBody>
      <dsp:txXfrm>
        <a:off x="0" y="1042416"/>
        <a:ext cx="8334634" cy="629853"/>
      </dsp:txXfrm>
    </dsp:sp>
    <dsp:sp modelId="{433C6494-6434-45B7-9375-35C17A444947}">
      <dsp:nvSpPr>
        <dsp:cNvPr id="0" name=""/>
        <dsp:cNvSpPr/>
      </dsp:nvSpPr>
      <dsp:spPr>
        <a:xfrm>
          <a:off x="0" y="1698904"/>
          <a:ext cx="2664064" cy="2426656"/>
        </a:xfrm>
        <a:prstGeom prst="rect">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Discrimination</a:t>
          </a:r>
        </a:p>
        <a:p>
          <a:pPr marL="0" lvl="0" indent="0" algn="l" defTabSz="1111250">
            <a:lnSpc>
              <a:spcPct val="90000"/>
            </a:lnSpc>
            <a:spcBef>
              <a:spcPct val="0"/>
            </a:spcBef>
            <a:spcAft>
              <a:spcPct val="35000"/>
            </a:spcAft>
            <a:buNone/>
          </a:pPr>
          <a:r>
            <a:rPr lang="en-US" sz="2500" kern="1200" dirty="0"/>
            <a:t>Rejection</a:t>
          </a:r>
        </a:p>
        <a:p>
          <a:pPr marL="0" lvl="0" indent="0" algn="l" defTabSz="1111250">
            <a:lnSpc>
              <a:spcPct val="90000"/>
            </a:lnSpc>
            <a:spcBef>
              <a:spcPct val="0"/>
            </a:spcBef>
            <a:spcAft>
              <a:spcPct val="35000"/>
            </a:spcAft>
            <a:buNone/>
          </a:pPr>
          <a:r>
            <a:rPr lang="en-US" sz="2500" kern="1200" dirty="0"/>
            <a:t>Victimization</a:t>
          </a:r>
        </a:p>
        <a:p>
          <a:pPr marL="0" lvl="0" indent="0" algn="l" defTabSz="1111250">
            <a:lnSpc>
              <a:spcPct val="90000"/>
            </a:lnSpc>
            <a:spcBef>
              <a:spcPct val="0"/>
            </a:spcBef>
            <a:spcAft>
              <a:spcPct val="35000"/>
            </a:spcAft>
            <a:buNone/>
          </a:pPr>
          <a:r>
            <a:rPr lang="en-US" sz="2500" kern="1200" dirty="0"/>
            <a:t>Non-Affirmation</a:t>
          </a:r>
        </a:p>
      </dsp:txBody>
      <dsp:txXfrm>
        <a:off x="0" y="1698904"/>
        <a:ext cx="2664064" cy="2426656"/>
      </dsp:txXfrm>
    </dsp:sp>
    <dsp:sp modelId="{EE69E602-04F1-4704-A5D8-16ABD9DF93C2}">
      <dsp:nvSpPr>
        <dsp:cNvPr id="0" name=""/>
        <dsp:cNvSpPr/>
      </dsp:nvSpPr>
      <dsp:spPr>
        <a:xfrm>
          <a:off x="2664064" y="1147391"/>
          <a:ext cx="5985495" cy="1259705"/>
        </a:xfrm>
        <a:prstGeom prst="rightArrow">
          <a:avLst>
            <a:gd name="adj1" fmla="val 50000"/>
            <a:gd name="adj2" fmla="val 50000"/>
          </a:avLst>
        </a:prstGeom>
        <a:solidFill>
          <a:schemeClr val="dk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254000" bIns="199978" numCol="1" spcCol="1270" anchor="ctr" anchorCtr="0">
          <a:noAutofit/>
        </a:bodyPr>
        <a:lstStyle/>
        <a:p>
          <a:pPr marL="0" lvl="0" indent="0" algn="l" defTabSz="1111250">
            <a:lnSpc>
              <a:spcPct val="90000"/>
            </a:lnSpc>
            <a:spcBef>
              <a:spcPct val="0"/>
            </a:spcBef>
            <a:spcAft>
              <a:spcPct val="35000"/>
            </a:spcAft>
            <a:buNone/>
          </a:pPr>
          <a:r>
            <a:rPr lang="en-US" sz="2500" kern="1200" dirty="0"/>
            <a:t>Proximal Stress Factors</a:t>
          </a:r>
        </a:p>
      </dsp:txBody>
      <dsp:txXfrm>
        <a:off x="2664064" y="1462317"/>
        <a:ext cx="5670569" cy="629853"/>
      </dsp:txXfrm>
    </dsp:sp>
    <dsp:sp modelId="{450A6200-FEE4-4F29-BA72-67CF8CA25F4C}">
      <dsp:nvSpPr>
        <dsp:cNvPr id="0" name=""/>
        <dsp:cNvSpPr/>
      </dsp:nvSpPr>
      <dsp:spPr>
        <a:xfrm>
          <a:off x="2664064" y="2118806"/>
          <a:ext cx="2664064" cy="2426656"/>
        </a:xfrm>
        <a:prstGeom prst="rect">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Internalized Homophobia</a:t>
          </a:r>
        </a:p>
        <a:p>
          <a:pPr marL="0" lvl="0" indent="0" algn="l" defTabSz="1111250">
            <a:lnSpc>
              <a:spcPct val="90000"/>
            </a:lnSpc>
            <a:spcBef>
              <a:spcPct val="0"/>
            </a:spcBef>
            <a:spcAft>
              <a:spcPct val="35000"/>
            </a:spcAft>
            <a:buNone/>
          </a:pPr>
          <a:r>
            <a:rPr lang="en-US" sz="2500" kern="1200" dirty="0"/>
            <a:t>Negative Expectations</a:t>
          </a:r>
        </a:p>
        <a:p>
          <a:pPr marL="0" lvl="0" indent="0" algn="l" defTabSz="1111250">
            <a:lnSpc>
              <a:spcPct val="90000"/>
            </a:lnSpc>
            <a:spcBef>
              <a:spcPct val="0"/>
            </a:spcBef>
            <a:spcAft>
              <a:spcPct val="35000"/>
            </a:spcAft>
            <a:buNone/>
          </a:pPr>
          <a:r>
            <a:rPr lang="en-US" sz="2500" kern="1200" dirty="0"/>
            <a:t>Concealment	</a:t>
          </a:r>
        </a:p>
      </dsp:txBody>
      <dsp:txXfrm>
        <a:off x="2664064" y="2118806"/>
        <a:ext cx="2664064" cy="2426656"/>
      </dsp:txXfrm>
    </dsp:sp>
    <dsp:sp modelId="{3868D4A6-95E8-4536-B3E2-411485C15923}">
      <dsp:nvSpPr>
        <dsp:cNvPr id="0" name=""/>
        <dsp:cNvSpPr/>
      </dsp:nvSpPr>
      <dsp:spPr>
        <a:xfrm>
          <a:off x="5328128" y="1567293"/>
          <a:ext cx="3321431" cy="1259705"/>
        </a:xfrm>
        <a:prstGeom prst="rightArrow">
          <a:avLst>
            <a:gd name="adj1" fmla="val 50000"/>
            <a:gd name="adj2" fmla="val 50000"/>
          </a:avLst>
        </a:prstGeom>
        <a:solidFill>
          <a:schemeClr val="dk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254000" bIns="199978" numCol="1" spcCol="1270" anchor="ctr" anchorCtr="0">
          <a:noAutofit/>
        </a:bodyPr>
        <a:lstStyle/>
        <a:p>
          <a:pPr marL="0" lvl="0" indent="0" algn="l" defTabSz="1111250">
            <a:lnSpc>
              <a:spcPct val="90000"/>
            </a:lnSpc>
            <a:spcBef>
              <a:spcPct val="0"/>
            </a:spcBef>
            <a:spcAft>
              <a:spcPct val="35000"/>
            </a:spcAft>
            <a:buNone/>
          </a:pPr>
          <a:r>
            <a:rPr lang="en-US" sz="2500" kern="1200" dirty="0"/>
            <a:t>Outcomes</a:t>
          </a:r>
        </a:p>
      </dsp:txBody>
      <dsp:txXfrm>
        <a:off x="5328128" y="1882219"/>
        <a:ext cx="3006505" cy="629853"/>
      </dsp:txXfrm>
    </dsp:sp>
    <dsp:sp modelId="{4B5DD151-EC4F-4E1B-8BCD-44AD3B3C49D8}">
      <dsp:nvSpPr>
        <dsp:cNvPr id="0" name=""/>
        <dsp:cNvSpPr/>
      </dsp:nvSpPr>
      <dsp:spPr>
        <a:xfrm>
          <a:off x="5328128" y="2538708"/>
          <a:ext cx="2664064" cy="2391142"/>
        </a:xfrm>
        <a:prstGeom prst="rect">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Mental Health Problems</a:t>
          </a:r>
        </a:p>
        <a:p>
          <a:pPr marL="0" lvl="0" indent="0" algn="l" defTabSz="1111250">
            <a:lnSpc>
              <a:spcPct val="90000"/>
            </a:lnSpc>
            <a:spcBef>
              <a:spcPct val="0"/>
            </a:spcBef>
            <a:spcAft>
              <a:spcPct val="35000"/>
            </a:spcAft>
            <a:buNone/>
          </a:pPr>
          <a:r>
            <a:rPr lang="en-US" sz="2500" kern="1200" dirty="0"/>
            <a:t>Physical Health Problems</a:t>
          </a:r>
        </a:p>
        <a:p>
          <a:pPr marL="0" lvl="0" indent="0" algn="l" defTabSz="1111250">
            <a:lnSpc>
              <a:spcPct val="90000"/>
            </a:lnSpc>
            <a:spcBef>
              <a:spcPct val="0"/>
            </a:spcBef>
            <a:spcAft>
              <a:spcPct val="35000"/>
            </a:spcAft>
            <a:buNone/>
          </a:pPr>
          <a:r>
            <a:rPr lang="en-US" sz="2500" kern="1200" dirty="0"/>
            <a:t>Suicide</a:t>
          </a:r>
        </a:p>
      </dsp:txBody>
      <dsp:txXfrm>
        <a:off x="5328128" y="2538708"/>
        <a:ext cx="2664064" cy="2391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C5399-E87B-4256-90B7-B62B50251D21}">
      <dsp:nvSpPr>
        <dsp:cNvPr id="0" name=""/>
        <dsp:cNvSpPr/>
      </dsp:nvSpPr>
      <dsp:spPr>
        <a:xfrm>
          <a:off x="0" y="533"/>
          <a:ext cx="11087425" cy="12474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D92526-AE0E-47D8-B7AA-4BEE28395ADE}">
      <dsp:nvSpPr>
        <dsp:cNvPr id="0" name=""/>
        <dsp:cNvSpPr/>
      </dsp:nvSpPr>
      <dsp:spPr>
        <a:xfrm>
          <a:off x="377367" y="281219"/>
          <a:ext cx="686122" cy="6861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48BF47-C2B9-4CD4-920C-131AAC730D54}">
      <dsp:nvSpPr>
        <dsp:cNvPr id="0" name=""/>
        <dsp:cNvSpPr/>
      </dsp:nvSpPr>
      <dsp:spPr>
        <a:xfrm>
          <a:off x="1440856" y="533"/>
          <a:ext cx="9646568" cy="1247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27" tIns="132027" rIns="132027" bIns="132027" numCol="1" spcCol="1270" anchor="ctr" anchorCtr="0">
          <a:noAutofit/>
        </a:bodyPr>
        <a:lstStyle/>
        <a:p>
          <a:pPr marL="0" lvl="0" indent="0" algn="l" defTabSz="1111250">
            <a:lnSpc>
              <a:spcPct val="90000"/>
            </a:lnSpc>
            <a:spcBef>
              <a:spcPct val="0"/>
            </a:spcBef>
            <a:spcAft>
              <a:spcPct val="35000"/>
            </a:spcAft>
            <a:buNone/>
          </a:pPr>
          <a:r>
            <a:rPr lang="en-US" sz="2500" b="0" i="0" kern="1200" dirty="0"/>
            <a:t>Hair removal (laser/electrolysis)</a:t>
          </a:r>
          <a:endParaRPr lang="en-US" sz="2500" kern="1200" dirty="0"/>
        </a:p>
      </dsp:txBody>
      <dsp:txXfrm>
        <a:off x="1440856" y="533"/>
        <a:ext cx="9646568" cy="1247495"/>
      </dsp:txXfrm>
    </dsp:sp>
    <dsp:sp modelId="{63C26F3D-8C19-49D9-8BBF-53740A16967F}">
      <dsp:nvSpPr>
        <dsp:cNvPr id="0" name=""/>
        <dsp:cNvSpPr/>
      </dsp:nvSpPr>
      <dsp:spPr>
        <a:xfrm>
          <a:off x="0" y="1559901"/>
          <a:ext cx="11087425" cy="12474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E4615A-0FEF-4CF9-96FE-A2F368F8D512}">
      <dsp:nvSpPr>
        <dsp:cNvPr id="0" name=""/>
        <dsp:cNvSpPr/>
      </dsp:nvSpPr>
      <dsp:spPr>
        <a:xfrm>
          <a:off x="377367" y="1840588"/>
          <a:ext cx="686122" cy="6861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227462-9141-478F-ACF1-E1CC1C8F4981}">
      <dsp:nvSpPr>
        <dsp:cNvPr id="0" name=""/>
        <dsp:cNvSpPr/>
      </dsp:nvSpPr>
      <dsp:spPr>
        <a:xfrm>
          <a:off x="1440856" y="1559901"/>
          <a:ext cx="9646568" cy="1247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27" tIns="132027" rIns="132027" bIns="132027" numCol="1" spcCol="1270" anchor="ctr" anchorCtr="0">
          <a:noAutofit/>
        </a:bodyPr>
        <a:lstStyle/>
        <a:p>
          <a:pPr marL="0" lvl="0" indent="0" algn="l" defTabSz="1111250">
            <a:lnSpc>
              <a:spcPct val="90000"/>
            </a:lnSpc>
            <a:spcBef>
              <a:spcPct val="0"/>
            </a:spcBef>
            <a:spcAft>
              <a:spcPct val="35000"/>
            </a:spcAft>
            <a:buNone/>
          </a:pPr>
          <a:r>
            <a:rPr lang="en-US" sz="2500" b="0" i="0" kern="1200" dirty="0"/>
            <a:t>Voice training (speech-language therapy, masculinizing or feminizing)</a:t>
          </a:r>
          <a:endParaRPr lang="en-US" sz="2500" kern="1200" dirty="0"/>
        </a:p>
      </dsp:txBody>
      <dsp:txXfrm>
        <a:off x="1440856" y="1559901"/>
        <a:ext cx="9646568" cy="1247495"/>
      </dsp:txXfrm>
    </dsp:sp>
    <dsp:sp modelId="{AA3CE23A-32E1-4C0F-9F2B-26DE22E0B6FD}">
      <dsp:nvSpPr>
        <dsp:cNvPr id="0" name=""/>
        <dsp:cNvSpPr/>
      </dsp:nvSpPr>
      <dsp:spPr>
        <a:xfrm>
          <a:off x="0" y="3119270"/>
          <a:ext cx="11087425" cy="12474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428BCA-AD99-403D-88C2-CFC60F087280}">
      <dsp:nvSpPr>
        <dsp:cNvPr id="0" name=""/>
        <dsp:cNvSpPr/>
      </dsp:nvSpPr>
      <dsp:spPr>
        <a:xfrm>
          <a:off x="377367" y="3399957"/>
          <a:ext cx="686122" cy="6861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F19F6A-97CA-4487-81AE-859600D6A365}">
      <dsp:nvSpPr>
        <dsp:cNvPr id="0" name=""/>
        <dsp:cNvSpPr/>
      </dsp:nvSpPr>
      <dsp:spPr>
        <a:xfrm>
          <a:off x="1440856" y="3119270"/>
          <a:ext cx="9646568" cy="1247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27" tIns="132027" rIns="132027" bIns="132027" numCol="1" spcCol="1270" anchor="ctr" anchorCtr="0">
          <a:noAutofit/>
        </a:bodyPr>
        <a:lstStyle/>
        <a:p>
          <a:pPr marL="0" lvl="0" indent="0" algn="l" defTabSz="1111250">
            <a:lnSpc>
              <a:spcPct val="90000"/>
            </a:lnSpc>
            <a:spcBef>
              <a:spcPct val="0"/>
            </a:spcBef>
            <a:spcAft>
              <a:spcPct val="35000"/>
            </a:spcAft>
            <a:buNone/>
          </a:pPr>
          <a:r>
            <a:rPr lang="en-US" sz="2500" b="0" i="0" kern="1200" dirty="0"/>
            <a:t>Prosthetics: Binders, packers, STP devices, wigs, gaffs</a:t>
          </a:r>
          <a:endParaRPr lang="en-US" sz="2500" kern="1200" dirty="0"/>
        </a:p>
      </dsp:txBody>
      <dsp:txXfrm>
        <a:off x="1440856" y="3119270"/>
        <a:ext cx="9646568" cy="12474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76394-2960-49F6-B666-7F02608DD8BA}">
      <dsp:nvSpPr>
        <dsp:cNvPr id="0" name=""/>
        <dsp:cNvSpPr/>
      </dsp:nvSpPr>
      <dsp:spPr>
        <a:xfrm>
          <a:off x="0" y="533"/>
          <a:ext cx="11087425" cy="12474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BBCECF-A2CC-4202-B8D0-7FA8E053F2C7}">
      <dsp:nvSpPr>
        <dsp:cNvPr id="0" name=""/>
        <dsp:cNvSpPr/>
      </dsp:nvSpPr>
      <dsp:spPr>
        <a:xfrm>
          <a:off x="377367" y="281219"/>
          <a:ext cx="686122" cy="6861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D62D96-3D2F-485B-BEE4-E09101D0382E}">
      <dsp:nvSpPr>
        <dsp:cNvPr id="0" name=""/>
        <dsp:cNvSpPr/>
      </dsp:nvSpPr>
      <dsp:spPr>
        <a:xfrm>
          <a:off x="1440856" y="533"/>
          <a:ext cx="9646568" cy="1247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27" tIns="132027" rIns="132027" bIns="132027" numCol="1" spcCol="1270" anchor="ctr" anchorCtr="0">
          <a:noAutofit/>
        </a:bodyPr>
        <a:lstStyle/>
        <a:p>
          <a:pPr marL="0" lvl="0" indent="0" algn="l" defTabSz="1066800">
            <a:lnSpc>
              <a:spcPct val="90000"/>
            </a:lnSpc>
            <a:spcBef>
              <a:spcPct val="0"/>
            </a:spcBef>
            <a:spcAft>
              <a:spcPct val="35000"/>
            </a:spcAft>
            <a:buNone/>
          </a:pPr>
          <a:r>
            <a:rPr lang="en-US" sz="2400" kern="1200" dirty="0"/>
            <a:t>Hormone therapy effectively treats gender dysphoria, improves quality of life, and may improve mental health (Baker et al., 2021; van </a:t>
          </a:r>
          <a:r>
            <a:rPr lang="en-US" sz="2400" kern="1200" dirty="0" err="1"/>
            <a:t>Leerdam</a:t>
          </a:r>
          <a:r>
            <a:rPr lang="en-US" sz="2400" kern="1200" dirty="0"/>
            <a:t> et al., 2023; White </a:t>
          </a:r>
          <a:r>
            <a:rPr lang="en-US" sz="2400" kern="1200" dirty="0" err="1"/>
            <a:t>Hughto</a:t>
          </a:r>
          <a:r>
            <a:rPr lang="en-US" sz="2400" kern="1200" dirty="0"/>
            <a:t> &amp; Reisner, 2016). </a:t>
          </a:r>
        </a:p>
      </dsp:txBody>
      <dsp:txXfrm>
        <a:off x="1440856" y="533"/>
        <a:ext cx="9646568" cy="1247495"/>
      </dsp:txXfrm>
    </dsp:sp>
    <dsp:sp modelId="{43F87C1B-6B00-4880-8673-512919B14FAC}">
      <dsp:nvSpPr>
        <dsp:cNvPr id="0" name=""/>
        <dsp:cNvSpPr/>
      </dsp:nvSpPr>
      <dsp:spPr>
        <a:xfrm>
          <a:off x="0" y="1559901"/>
          <a:ext cx="11087425" cy="12474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3CA843-31B8-4D59-B49F-02699379FCDA}">
      <dsp:nvSpPr>
        <dsp:cNvPr id="0" name=""/>
        <dsp:cNvSpPr/>
      </dsp:nvSpPr>
      <dsp:spPr>
        <a:xfrm>
          <a:off x="377367" y="1840588"/>
          <a:ext cx="686122" cy="6861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ADB4D3-46D0-41C8-AAB2-CD2615939599}">
      <dsp:nvSpPr>
        <dsp:cNvPr id="0" name=""/>
        <dsp:cNvSpPr/>
      </dsp:nvSpPr>
      <dsp:spPr>
        <a:xfrm>
          <a:off x="1440856" y="1559901"/>
          <a:ext cx="9646568" cy="1247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27" tIns="132027" rIns="132027" bIns="132027" numCol="1" spcCol="1270" anchor="ctr" anchorCtr="0">
          <a:noAutofit/>
        </a:bodyPr>
        <a:lstStyle/>
        <a:p>
          <a:pPr marL="0" lvl="0" indent="0" algn="l" defTabSz="1066800">
            <a:lnSpc>
              <a:spcPct val="90000"/>
            </a:lnSpc>
            <a:spcBef>
              <a:spcPct val="0"/>
            </a:spcBef>
            <a:spcAft>
              <a:spcPct val="35000"/>
            </a:spcAft>
            <a:buNone/>
          </a:pPr>
          <a:r>
            <a:rPr lang="en-US" sz="2400" kern="1200" dirty="0"/>
            <a:t>Surgery effectively treats gender dysphoria, improves QoL, life satisfaction, happiness, and mental health (Sawn et al., 2023). </a:t>
          </a:r>
        </a:p>
      </dsp:txBody>
      <dsp:txXfrm>
        <a:off x="1440856" y="1559901"/>
        <a:ext cx="9646568" cy="1247495"/>
      </dsp:txXfrm>
    </dsp:sp>
    <dsp:sp modelId="{8690EDDB-CD7A-41B5-ABAF-F074A0D0186D}">
      <dsp:nvSpPr>
        <dsp:cNvPr id="0" name=""/>
        <dsp:cNvSpPr/>
      </dsp:nvSpPr>
      <dsp:spPr>
        <a:xfrm>
          <a:off x="0" y="3119270"/>
          <a:ext cx="11087425" cy="12474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E40EC-567B-4F50-B90F-0CAFA8C37EB9}">
      <dsp:nvSpPr>
        <dsp:cNvPr id="0" name=""/>
        <dsp:cNvSpPr/>
      </dsp:nvSpPr>
      <dsp:spPr>
        <a:xfrm>
          <a:off x="377367" y="3399957"/>
          <a:ext cx="686122" cy="6861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9C6432-ED65-4EB2-9F47-23D5260A44F7}">
      <dsp:nvSpPr>
        <dsp:cNvPr id="0" name=""/>
        <dsp:cNvSpPr/>
      </dsp:nvSpPr>
      <dsp:spPr>
        <a:xfrm>
          <a:off x="1440856" y="3119270"/>
          <a:ext cx="9646568" cy="1247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27" tIns="132027" rIns="132027" bIns="132027" numCol="1" spcCol="1270" anchor="ctr" anchorCtr="0">
          <a:noAutofit/>
        </a:bodyPr>
        <a:lstStyle/>
        <a:p>
          <a:pPr marL="0" lvl="0" indent="0" algn="l" defTabSz="1066800">
            <a:lnSpc>
              <a:spcPct val="90000"/>
            </a:lnSpc>
            <a:spcBef>
              <a:spcPct val="0"/>
            </a:spcBef>
            <a:spcAft>
              <a:spcPct val="35000"/>
            </a:spcAft>
            <a:buNone/>
          </a:pPr>
          <a:r>
            <a:rPr lang="en-US" sz="2400" kern="1200" dirty="0"/>
            <a:t>In teens, puberty blockers, hormones, and top surgery improve mental health, gender dysphoria, body image satisfaction (Coleman et al., 2022). </a:t>
          </a:r>
        </a:p>
      </dsp:txBody>
      <dsp:txXfrm>
        <a:off x="1440856" y="3119270"/>
        <a:ext cx="9646568" cy="12474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6/6/24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6/6/24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journals.plos.org/plosone/article?id=10.1371/journal.pone.0260063#pone.0260063.ref100" TargetMode="External"/><Relationship Id="rId3" Type="http://schemas.openxmlformats.org/officeDocument/2006/relationships/hyperlink" Target="https://journals.plos.org/plosone/article?id=10.1371/journal.pone.0260063#pone.0260063.ref004" TargetMode="External"/><Relationship Id="rId7" Type="http://schemas.openxmlformats.org/officeDocument/2006/relationships/hyperlink" Target="https://journals.plos.org/plosone/article?id=10.1371/journal.pone.0260063#pone.0260063.ref135"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journals.plos.org/plosone/article?id=10.1371/journal.pone.0260063#pone.0260063.ref021" TargetMode="External"/><Relationship Id="rId5" Type="http://schemas.openxmlformats.org/officeDocument/2006/relationships/hyperlink" Target="https://journals.plos.org/plosone/article?id=10.1371/journal.pone.0260063#pone.0260063.ref020" TargetMode="External"/><Relationship Id="rId4" Type="http://schemas.openxmlformats.org/officeDocument/2006/relationships/hyperlink" Target="https://journals.plos.org/plosone/article?id=10.1371/journal.pone.0260063#pone.0260063.ref008"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journals.plos.org/plosone/article?id=10.1371/journal.pone.0260063#pone.0260063.ref006" TargetMode="External"/><Relationship Id="rId3" Type="http://schemas.openxmlformats.org/officeDocument/2006/relationships/hyperlink" Target="https://journals.plos.org/plosone/article?id=10.1371/journal.pone.0260063#pone.0260063.ref139" TargetMode="External"/><Relationship Id="rId7" Type="http://schemas.openxmlformats.org/officeDocument/2006/relationships/hyperlink" Target="https://journals.plos.org/plosone/article?id=10.1371/journal.pone.0260063#pone.0260063.ref143"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journals.plos.org/plosone/article?id=10.1371/journal.pone.0260063#pone.0260063.ref135" TargetMode="External"/><Relationship Id="rId5" Type="http://schemas.openxmlformats.org/officeDocument/2006/relationships/hyperlink" Target="https://journals.plos.org/plosone/article?id=10.1371/journal.pone.0260063#pone.0260063.ref142" TargetMode="External"/><Relationship Id="rId10" Type="http://schemas.openxmlformats.org/officeDocument/2006/relationships/hyperlink" Target="https://journals.plos.org/plosone/article?id=10.1371/journal.pone.0260063#pone.0260063.ref145" TargetMode="External"/><Relationship Id="rId4" Type="http://schemas.openxmlformats.org/officeDocument/2006/relationships/hyperlink" Target="https://journals.plos.org/plosone/article?id=10.1371/journal.pone.0260063#pone.0260063.ref141" TargetMode="External"/><Relationship Id="rId9" Type="http://schemas.openxmlformats.org/officeDocument/2006/relationships/hyperlink" Target="https://journals.plos.org/plosone/article?id=10.1371/journal.pone.0260063#pone.0260063.ref144"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a:t>
            </a:fld>
            <a:endParaRPr lang="en-US"/>
          </a:p>
        </p:txBody>
      </p:sp>
    </p:spTree>
    <p:extLst>
      <p:ext uri="{BB962C8B-B14F-4D97-AF65-F5344CB8AC3E}">
        <p14:creationId xmlns:p14="http://schemas.microsoft.com/office/powerpoint/2010/main" val="3434571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US" dirty="0">
                <a:latin typeface="+mj-lt"/>
              </a:rPr>
              <a:t>HRT effectively treats gender dysphoria/incongruence in adults (van </a:t>
            </a:r>
            <a:r>
              <a:rPr lang="en-US" dirty="0" err="1">
                <a:latin typeface="+mj-lt"/>
              </a:rPr>
              <a:t>Leerdam</a:t>
            </a:r>
            <a:r>
              <a:rPr lang="en-US" dirty="0">
                <a:latin typeface="+mj-lt"/>
              </a:rPr>
              <a:t> et al., 2023). </a:t>
            </a:r>
          </a:p>
          <a:p>
            <a:pPr marL="742950" lvl="1" indent="-285750">
              <a:buFont typeface="Arial" panose="020B0604020202020204" pitchFamily="34" charset="0"/>
              <a:buChar char="•"/>
            </a:pPr>
            <a:r>
              <a:rPr lang="en-US" dirty="0">
                <a:latin typeface="+mj-lt"/>
              </a:rPr>
              <a:t>HRT improves quality of life in adults w/gender dysphoria (Baker et al., 2021; van </a:t>
            </a:r>
            <a:r>
              <a:rPr lang="en-US" dirty="0" err="1">
                <a:latin typeface="+mj-lt"/>
              </a:rPr>
              <a:t>Leerdam</a:t>
            </a:r>
            <a:r>
              <a:rPr lang="en-US" dirty="0">
                <a:latin typeface="+mj-lt"/>
              </a:rPr>
              <a:t> et al., 2023; White </a:t>
            </a:r>
            <a:r>
              <a:rPr lang="en-US" dirty="0" err="1">
                <a:latin typeface="+mj-lt"/>
              </a:rPr>
              <a:t>Hughto</a:t>
            </a:r>
            <a:r>
              <a:rPr lang="en-US" dirty="0">
                <a:latin typeface="+mj-lt"/>
              </a:rPr>
              <a:t> &amp; Reisner, 2016). </a:t>
            </a:r>
          </a:p>
          <a:p>
            <a:pPr marL="742950" lvl="1" indent="-285750">
              <a:buFont typeface="Arial" panose="020B0604020202020204" pitchFamily="34" charset="0"/>
              <a:buChar char="•"/>
            </a:pPr>
            <a:r>
              <a:rPr lang="en-US" dirty="0">
                <a:latin typeface="+mj-lt"/>
              </a:rPr>
              <a:t>HRT may lead to improved mental health outcomes in adults w/gender dysphoria (Baker et al., 2021; White </a:t>
            </a:r>
            <a:r>
              <a:rPr lang="en-US" dirty="0" err="1">
                <a:latin typeface="+mj-lt"/>
              </a:rPr>
              <a:t>Hughto</a:t>
            </a:r>
            <a:r>
              <a:rPr lang="en-US" dirty="0">
                <a:latin typeface="+mj-lt"/>
              </a:rPr>
              <a:t> &amp; Reisner, 2016).</a:t>
            </a:r>
          </a:p>
          <a:p>
            <a:pPr marL="742950" lvl="1" indent="-285750">
              <a:buFont typeface="Arial" panose="020B0604020202020204" pitchFamily="34" charset="0"/>
              <a:buChar char="•"/>
            </a:pPr>
            <a:r>
              <a:rPr lang="en-US" dirty="0">
                <a:latin typeface="+mj-lt"/>
              </a:rPr>
              <a:t>Important to consider external (social) factors.</a:t>
            </a:r>
          </a:p>
          <a:p>
            <a:endParaRPr lang="en-US" dirty="0"/>
          </a:p>
          <a:p>
            <a:r>
              <a:rPr lang="en-US" dirty="0"/>
              <a:t>Surgery</a:t>
            </a:r>
          </a:p>
          <a:p>
            <a:pPr marL="742950" lvl="1" indent="-285750">
              <a:buFont typeface="Arial" panose="020B0604020202020204" pitchFamily="34" charset="0"/>
              <a:buChar char="•"/>
            </a:pPr>
            <a:r>
              <a:rPr lang="en-US" dirty="0">
                <a:latin typeface="+mj-lt"/>
              </a:rPr>
              <a:t>Reduced gender dysphoria (Swan et al., 2023)</a:t>
            </a:r>
          </a:p>
          <a:p>
            <a:pPr marL="742950" lvl="1" indent="-285750">
              <a:buFont typeface="Arial" panose="020B0604020202020204" pitchFamily="34" charset="0"/>
              <a:buChar char="•"/>
            </a:pPr>
            <a:r>
              <a:rPr lang="en-US" dirty="0">
                <a:latin typeface="+mj-lt"/>
              </a:rPr>
              <a:t>Improved mental health (suicide attempts, anxiety, depression) (Swan et al., 2023)</a:t>
            </a:r>
          </a:p>
          <a:p>
            <a:pPr marL="742950" lvl="1" indent="-285750">
              <a:buFont typeface="Arial" panose="020B0604020202020204" pitchFamily="34" charset="0"/>
              <a:buChar char="•"/>
            </a:pPr>
            <a:r>
              <a:rPr lang="en-US" dirty="0">
                <a:latin typeface="+mj-lt"/>
              </a:rPr>
              <a:t>Improved quality of life, life satisfaction, happiness (Swan et al., 2023)</a:t>
            </a:r>
          </a:p>
          <a:p>
            <a:pPr marL="742950" lvl="1" indent="-285750">
              <a:buFont typeface="Arial" panose="020B0604020202020204" pitchFamily="34" charset="0"/>
              <a:buChar char="•"/>
            </a:pPr>
            <a:r>
              <a:rPr lang="en-US" dirty="0">
                <a:latin typeface="+mj-lt"/>
              </a:rPr>
              <a:t>Patient satisfaction is usually associated w/perioperative interactions and assessment (Tirrell et al., 2022)</a:t>
            </a:r>
          </a:p>
          <a:p>
            <a:pPr marL="742950" lvl="1" indent="-285750">
              <a:buFont typeface="Arial" panose="020B0604020202020204" pitchFamily="34" charset="0"/>
              <a:buChar char="•"/>
            </a:pPr>
            <a:r>
              <a:rPr lang="en-US" dirty="0">
                <a:latin typeface="+mj-lt"/>
              </a:rPr>
              <a:t>Low satisfaction usually associated w/surgical complications, poor aesthetic and functional outcomes (Swan et al., 2023)</a:t>
            </a:r>
          </a:p>
          <a:p>
            <a:pPr marL="457200" lvl="1" indent="0">
              <a:buFont typeface="Arial" panose="020B0604020202020204" pitchFamily="34" charset="0"/>
              <a:buNone/>
            </a:pPr>
            <a:endParaRPr lang="en-US" dirty="0">
              <a:latin typeface="+mj-lt"/>
            </a:endParaRPr>
          </a:p>
          <a:p>
            <a:r>
              <a:rPr lang="en-US" sz="1200" dirty="0"/>
              <a:t>Gender-affirming interventions improve mental health outcomes in TGD youth; this includes blockers, hormones, and surgery.</a:t>
            </a:r>
          </a:p>
          <a:p>
            <a:r>
              <a:rPr lang="en-US" sz="1200" dirty="0"/>
              <a:t>The resolution of gender dysphoria is associated with improved psychological functioning and body image satisfaction</a:t>
            </a:r>
          </a:p>
          <a:p>
            <a:r>
              <a:rPr lang="en-US" sz="1200" dirty="0"/>
              <a:t>Trans adolescents had poorer mental health compared to cis peers, but better mental health after puberty suppression</a:t>
            </a:r>
          </a:p>
          <a:p>
            <a:r>
              <a:rPr lang="en-US" sz="1200" dirty="0"/>
              <a:t>Trans males who underwent hormone therapy had lower depression and anxiety than those who did not yet start hormones</a:t>
            </a:r>
          </a:p>
          <a:p>
            <a:endParaRPr lang="en-US" sz="1200" dirty="0"/>
          </a:p>
          <a:p>
            <a:endParaRPr lang="en-US" sz="1200" dirty="0"/>
          </a:p>
          <a:p>
            <a:pPr marL="457200" lvl="1" indent="0">
              <a:buFont typeface="Arial" panose="020B0604020202020204" pitchFamily="34" charset="0"/>
              <a:buNone/>
            </a:pP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18</a:t>
            </a:fld>
            <a:endParaRPr lang="en-US"/>
          </a:p>
        </p:txBody>
      </p:sp>
    </p:spTree>
    <p:extLst>
      <p:ext uri="{BB962C8B-B14F-4D97-AF65-F5344CB8AC3E}">
        <p14:creationId xmlns:p14="http://schemas.microsoft.com/office/powerpoint/2010/main" val="2633372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19</a:t>
            </a:fld>
            <a:endParaRPr lang="en-US"/>
          </a:p>
        </p:txBody>
      </p:sp>
    </p:spTree>
    <p:extLst>
      <p:ext uri="{BB962C8B-B14F-4D97-AF65-F5344CB8AC3E}">
        <p14:creationId xmlns:p14="http://schemas.microsoft.com/office/powerpoint/2010/main" val="780218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research: </a:t>
            </a:r>
          </a:p>
          <a:p>
            <a:r>
              <a:rPr lang="en-US" dirty="0"/>
              <a:t>Very low rates of regret among adolescents who received puberty blockers and/or hormones</a:t>
            </a:r>
          </a:p>
          <a:p>
            <a:r>
              <a:rPr lang="en-US" dirty="0"/>
              <a:t>Most adolescents did not choose to stop puberty blockers</a:t>
            </a:r>
          </a:p>
          <a:p>
            <a:r>
              <a:rPr lang="en-US" dirty="0"/>
              <a:t>2024 cohort study: 1% of patients who started gender-affirming treatment during adolescence re-identified with their birth sex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20</a:t>
            </a:fld>
            <a:endParaRPr lang="en-US"/>
          </a:p>
        </p:txBody>
      </p:sp>
    </p:spTree>
    <p:extLst>
      <p:ext uri="{BB962C8B-B14F-4D97-AF65-F5344CB8AC3E}">
        <p14:creationId xmlns:p14="http://schemas.microsoft.com/office/powerpoint/2010/main" val="4197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020"/>
                </a:solidFill>
                <a:effectLst/>
                <a:highlight>
                  <a:srgbClr val="FFFFFF"/>
                </a:highlight>
                <a:latin typeface="Helvetica" panose="020B0604020202020204" pitchFamily="34" charset="0"/>
              </a:rPr>
              <a:t>Individual level risk factors include condomless sex, particularly receptive anal sex, coinfection with other sexually transmitted infections, transactional sex, and the shared use of needles for hormone and/or silicon injections [</a:t>
            </a:r>
            <a:r>
              <a:rPr lang="en-US" b="0" i="0" u="sng" dirty="0">
                <a:solidFill>
                  <a:srgbClr val="3E0577"/>
                </a:solidFill>
                <a:effectLst/>
                <a:highlight>
                  <a:srgbClr val="FFFFFF"/>
                </a:highlight>
                <a:latin typeface="Helvetica" panose="020B0604020202020204" pitchFamily="34" charset="0"/>
                <a:hlinkClick r:id="rId3"/>
              </a:rPr>
              <a:t>4</a:t>
            </a:r>
            <a:r>
              <a:rPr lang="en-US" b="0" i="0" dirty="0">
                <a:solidFill>
                  <a:srgbClr val="202020"/>
                </a:solidFill>
                <a:effectLst/>
                <a:highlight>
                  <a:srgbClr val="FFFFFF"/>
                </a:highlight>
                <a:latin typeface="Helvetica" panose="020B0604020202020204" pitchFamily="34" charset="0"/>
              </a:rPr>
              <a:t>–</a:t>
            </a:r>
            <a:r>
              <a:rPr lang="en-US" b="0" i="0" u="sng" dirty="0">
                <a:solidFill>
                  <a:srgbClr val="3E0577"/>
                </a:solidFill>
                <a:effectLst/>
                <a:highlight>
                  <a:srgbClr val="FFFFFF"/>
                </a:highlight>
                <a:latin typeface="Helvetica" panose="020B0604020202020204" pitchFamily="34" charset="0"/>
                <a:hlinkClick r:id="rId4"/>
              </a:rPr>
              <a:t>8</a:t>
            </a:r>
            <a:r>
              <a:rPr lang="en-US" b="0" i="0" dirty="0">
                <a:solidFill>
                  <a:srgbClr val="202020"/>
                </a:solidFill>
                <a:effectLst/>
                <a:highlight>
                  <a:srgbClr val="FFFFFF"/>
                </a:highlight>
                <a:latin typeface="Helvetica" panose="020B0604020202020204" pitchFamily="34" charset="0"/>
              </a:rPr>
              <a:t>]. Individual level risk factors do not stand alone; they result from, and intersect with, other factors such as mental health difficulties, substance use, and many forms of marginalization and stigmatization that limit, among other things, educational and work opportunities, as well as legal recognition of one’s chosen gender. </a:t>
            </a:r>
          </a:p>
          <a:p>
            <a:r>
              <a:rPr lang="en-US" b="0" i="0" dirty="0">
                <a:solidFill>
                  <a:srgbClr val="202020"/>
                </a:solidFill>
                <a:effectLst/>
                <a:highlight>
                  <a:srgbClr val="FFFFFF"/>
                </a:highlight>
                <a:latin typeface="Helvetica" panose="020B0604020202020204" pitchFamily="34" charset="0"/>
              </a:rPr>
              <a:t>It is possible that no reduction in prevalence due to </a:t>
            </a:r>
            <a:r>
              <a:rPr lang="en-US" b="0" i="0" dirty="0" err="1">
                <a:solidFill>
                  <a:srgbClr val="202020"/>
                </a:solidFill>
                <a:effectLst/>
                <a:highlight>
                  <a:srgbClr val="FFFFFF"/>
                </a:highlight>
                <a:latin typeface="Helvetica" panose="020B0604020202020204" pitchFamily="34" charset="0"/>
              </a:rPr>
              <a:t>PrEP</a:t>
            </a:r>
            <a:r>
              <a:rPr lang="en-US" b="0" i="0" dirty="0">
                <a:solidFill>
                  <a:srgbClr val="202020"/>
                </a:solidFill>
                <a:effectLst/>
                <a:highlight>
                  <a:srgbClr val="FFFFFF"/>
                </a:highlight>
                <a:latin typeface="Helvetica" panose="020B0604020202020204" pitchFamily="34" charset="0"/>
              </a:rPr>
              <a:t> is the result of </a:t>
            </a:r>
            <a:r>
              <a:rPr lang="en-US" b="0" i="0" dirty="0" err="1">
                <a:solidFill>
                  <a:srgbClr val="202020"/>
                </a:solidFill>
                <a:effectLst/>
                <a:highlight>
                  <a:srgbClr val="FFFFFF"/>
                </a:highlight>
                <a:latin typeface="Helvetica" panose="020B0604020202020204" pitchFamily="34" charset="0"/>
              </a:rPr>
              <a:t>PrEP</a:t>
            </a:r>
            <a:r>
              <a:rPr lang="en-US" b="0" i="0" dirty="0">
                <a:solidFill>
                  <a:srgbClr val="202020"/>
                </a:solidFill>
                <a:effectLst/>
                <a:highlight>
                  <a:srgbClr val="FFFFFF"/>
                </a:highlight>
                <a:latin typeface="Helvetica" panose="020B0604020202020204" pitchFamily="34" charset="0"/>
              </a:rPr>
              <a:t> not yet reaching trans individuals. The inclusion of transgender individuals in </a:t>
            </a:r>
            <a:r>
              <a:rPr lang="en-US" b="0" i="0" dirty="0" err="1">
                <a:solidFill>
                  <a:srgbClr val="202020"/>
                </a:solidFill>
                <a:effectLst/>
                <a:highlight>
                  <a:srgbClr val="FFFFFF"/>
                </a:highlight>
                <a:latin typeface="Helvetica" panose="020B0604020202020204" pitchFamily="34" charset="0"/>
              </a:rPr>
              <a:t>PrEP</a:t>
            </a:r>
            <a:r>
              <a:rPr lang="en-US" b="0" i="0" dirty="0">
                <a:solidFill>
                  <a:srgbClr val="202020"/>
                </a:solidFill>
                <a:effectLst/>
                <a:highlight>
                  <a:srgbClr val="FFFFFF"/>
                </a:highlight>
                <a:latin typeface="Helvetica" panose="020B0604020202020204" pitchFamily="34" charset="0"/>
              </a:rPr>
              <a:t> trials has been low and access to </a:t>
            </a:r>
            <a:r>
              <a:rPr lang="en-US" b="0" i="0" dirty="0" err="1">
                <a:solidFill>
                  <a:srgbClr val="202020"/>
                </a:solidFill>
                <a:effectLst/>
                <a:highlight>
                  <a:srgbClr val="FFFFFF"/>
                </a:highlight>
                <a:latin typeface="Helvetica" panose="020B0604020202020204" pitchFamily="34" charset="0"/>
              </a:rPr>
              <a:t>PrEP</a:t>
            </a:r>
            <a:r>
              <a:rPr lang="en-US" b="0" i="0" dirty="0">
                <a:solidFill>
                  <a:srgbClr val="202020"/>
                </a:solidFill>
                <a:effectLst/>
                <a:highlight>
                  <a:srgbClr val="FFFFFF"/>
                </a:highlight>
                <a:latin typeface="Helvetica" panose="020B0604020202020204" pitchFamily="34" charset="0"/>
              </a:rPr>
              <a:t> for transgender individuals has been limited.[</a:t>
            </a:r>
            <a:r>
              <a:rPr lang="en-US" b="0" i="0" u="sng" dirty="0">
                <a:solidFill>
                  <a:srgbClr val="3E0577"/>
                </a:solidFill>
                <a:effectLst/>
                <a:highlight>
                  <a:srgbClr val="FFFFFF"/>
                </a:highlight>
                <a:latin typeface="Helvetica" panose="020B0604020202020204" pitchFamily="34" charset="0"/>
                <a:hlinkClick r:id="rId5"/>
              </a:rPr>
              <a:t>20</a:t>
            </a:r>
            <a:r>
              <a:rPr lang="en-US" b="0" i="0" dirty="0">
                <a:solidFill>
                  <a:srgbClr val="202020"/>
                </a:solidFill>
                <a:effectLst/>
                <a:highlight>
                  <a:srgbClr val="FFFFFF"/>
                </a:highlight>
                <a:latin typeface="Helvetica" panose="020B0604020202020204" pitchFamily="34" charset="0"/>
              </a:rPr>
              <a:t>, </a:t>
            </a:r>
            <a:r>
              <a:rPr lang="en-US" b="0" i="0" u="sng" dirty="0">
                <a:solidFill>
                  <a:srgbClr val="3E0577"/>
                </a:solidFill>
                <a:effectLst/>
                <a:highlight>
                  <a:srgbClr val="FFFFFF"/>
                </a:highlight>
                <a:latin typeface="Helvetica" panose="020B0604020202020204" pitchFamily="34" charset="0"/>
                <a:hlinkClick r:id="rId6"/>
              </a:rPr>
              <a:t>21</a:t>
            </a:r>
            <a:r>
              <a:rPr lang="en-US" b="0" i="0" dirty="0">
                <a:solidFill>
                  <a:srgbClr val="202020"/>
                </a:solidFill>
                <a:effectLst/>
                <a:highlight>
                  <a:srgbClr val="FFFFFF"/>
                </a:highlight>
                <a:latin typeface="Helvetica" panose="020B0604020202020204" pitchFamily="34" charset="0"/>
              </a:rPr>
              <a:t>, </a:t>
            </a:r>
            <a:r>
              <a:rPr lang="en-US" b="0" i="0" u="sng" dirty="0">
                <a:solidFill>
                  <a:srgbClr val="3E0577"/>
                </a:solidFill>
                <a:effectLst/>
                <a:highlight>
                  <a:srgbClr val="FFFFFF"/>
                </a:highlight>
                <a:latin typeface="Helvetica" panose="020B0604020202020204" pitchFamily="34" charset="0"/>
                <a:hlinkClick r:id="rId7"/>
              </a:rPr>
              <a:t>135</a:t>
            </a:r>
            <a:r>
              <a:rPr lang="en-US" b="0" i="0" dirty="0">
                <a:solidFill>
                  <a:srgbClr val="202020"/>
                </a:solidFill>
                <a:effectLst/>
                <a:highlight>
                  <a:srgbClr val="FFFFFF"/>
                </a:highlight>
                <a:latin typeface="Helvetica" panose="020B0604020202020204" pitchFamily="34" charset="0"/>
              </a:rPr>
              <a:t>] However, a qualitative study on </a:t>
            </a:r>
            <a:r>
              <a:rPr lang="en-US" b="0" i="0" dirty="0" err="1">
                <a:solidFill>
                  <a:srgbClr val="202020"/>
                </a:solidFill>
                <a:effectLst/>
                <a:highlight>
                  <a:srgbClr val="FFFFFF"/>
                </a:highlight>
                <a:latin typeface="Helvetica" panose="020B0604020202020204" pitchFamily="34" charset="0"/>
              </a:rPr>
              <a:t>PrEP</a:t>
            </a:r>
            <a:r>
              <a:rPr lang="en-US" b="0" i="0" dirty="0">
                <a:solidFill>
                  <a:srgbClr val="202020"/>
                </a:solidFill>
                <a:effectLst/>
                <a:highlight>
                  <a:srgbClr val="FFFFFF"/>
                </a:highlight>
                <a:latin typeface="Helvetica" panose="020B0604020202020204" pitchFamily="34" charset="0"/>
              </a:rPr>
              <a:t> acceptability among transgender women in San Francisco showed that interest was relatively high once participants were informed about the possibilities, thus suggesting that transgender individuals at high risk for HIV need to be informed about </a:t>
            </a:r>
            <a:r>
              <a:rPr lang="en-US" b="0" i="0" dirty="0" err="1">
                <a:solidFill>
                  <a:srgbClr val="202020"/>
                </a:solidFill>
                <a:effectLst/>
                <a:highlight>
                  <a:srgbClr val="FFFFFF"/>
                </a:highlight>
                <a:latin typeface="Helvetica" panose="020B0604020202020204" pitchFamily="34" charset="0"/>
              </a:rPr>
              <a:t>PrEP</a:t>
            </a:r>
            <a:r>
              <a:rPr lang="en-US" b="0" i="0" dirty="0">
                <a:solidFill>
                  <a:srgbClr val="202020"/>
                </a:solidFill>
                <a:effectLst/>
                <a:highlight>
                  <a:srgbClr val="FFFFFF"/>
                </a:highlight>
                <a:latin typeface="Helvetica" panose="020B0604020202020204" pitchFamily="34" charset="0"/>
              </a:rPr>
              <a:t> [</a:t>
            </a:r>
            <a:r>
              <a:rPr lang="en-US" b="0" i="0" u="sng" dirty="0">
                <a:solidFill>
                  <a:srgbClr val="3E0577"/>
                </a:solidFill>
                <a:effectLst/>
                <a:highlight>
                  <a:srgbClr val="FFFFFF"/>
                </a:highlight>
                <a:latin typeface="Helvetica" panose="020B0604020202020204" pitchFamily="34" charset="0"/>
                <a:hlinkClick r:id="rId5"/>
              </a:rPr>
              <a:t>20</a:t>
            </a:r>
            <a:r>
              <a:rPr lang="en-US" b="0" i="0" dirty="0">
                <a:solidFill>
                  <a:srgbClr val="202020"/>
                </a:solidFill>
                <a:effectLst/>
                <a:highlight>
                  <a:srgbClr val="FFFFFF"/>
                </a:highlight>
                <a:latin typeface="Helvetica" panose="020B0604020202020204" pitchFamily="34" charset="0"/>
              </a:rPr>
              <a:t>]. By the same bio-medical token, future meta-analytic studies should also include Treatment-as-prevention (</a:t>
            </a:r>
            <a:r>
              <a:rPr lang="en-US" b="0" i="0" dirty="0" err="1">
                <a:solidFill>
                  <a:srgbClr val="202020"/>
                </a:solidFill>
                <a:effectLst/>
                <a:highlight>
                  <a:srgbClr val="FFFFFF"/>
                </a:highlight>
                <a:latin typeface="Helvetica" panose="020B0604020202020204" pitchFamily="34" charset="0"/>
              </a:rPr>
              <a:t>TasP</a:t>
            </a:r>
            <a:r>
              <a:rPr lang="en-US" b="0" i="0" dirty="0">
                <a:solidFill>
                  <a:srgbClr val="202020"/>
                </a:solidFill>
                <a:effectLst/>
                <a:highlight>
                  <a:srgbClr val="FFFFFF"/>
                </a:highlight>
                <a:latin typeface="Helvetica" panose="020B0604020202020204" pitchFamily="34" charset="0"/>
              </a:rPr>
              <a:t>) effects in their analysis, once sufficiently robust primary data is available.</a:t>
            </a:r>
          </a:p>
          <a:p>
            <a:endParaRPr lang="en-US" dirty="0"/>
          </a:p>
          <a:p>
            <a:r>
              <a:rPr lang="en-US" b="0" i="0" dirty="0">
                <a:solidFill>
                  <a:srgbClr val="202020"/>
                </a:solidFill>
                <a:effectLst/>
                <a:highlight>
                  <a:srgbClr val="FFFFFF"/>
                </a:highlight>
                <a:latin typeface="Helvetica" panose="020B0604020202020204" pitchFamily="34" charset="0"/>
              </a:rPr>
              <a:t>HIV surveillance and research has traditionally grouped transgender individuals, particularly trans feminine individuals, with men who have sex with men (MSM), thus conflating gender with anatomy. This obscures the unique situation and vulnerabilities to HIV of transgender people [</a:t>
            </a:r>
            <a:r>
              <a:rPr lang="en-US" b="0" i="0" u="sng" dirty="0">
                <a:solidFill>
                  <a:srgbClr val="3E0577"/>
                </a:solidFill>
                <a:effectLst/>
                <a:highlight>
                  <a:srgbClr val="FFFFFF"/>
                </a:highlight>
                <a:latin typeface="Helvetica" panose="020B0604020202020204" pitchFamily="34" charset="0"/>
                <a:hlinkClick r:id="rId8"/>
              </a:rPr>
              <a:t>100</a:t>
            </a:r>
            <a:r>
              <a:rPr lang="en-US" b="0" i="0" dirty="0">
                <a:solidFill>
                  <a:srgbClr val="202020"/>
                </a:solidFill>
                <a:effectLst/>
                <a:highlight>
                  <a:srgbClr val="FFFFFF"/>
                </a:highlight>
                <a:latin typeface="Helvetica"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22</a:t>
            </a:fld>
            <a:endParaRPr lang="en-US"/>
          </a:p>
        </p:txBody>
      </p:sp>
    </p:spTree>
    <p:extLst>
      <p:ext uri="{BB962C8B-B14F-4D97-AF65-F5344CB8AC3E}">
        <p14:creationId xmlns:p14="http://schemas.microsoft.com/office/powerpoint/2010/main" val="1843021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latin typeface="inherit"/>
              </a:rPr>
              <a:t>Paramount to HIV risk reduction is gender affirmation, and in the context of HIV, gender affirmation is particularly important in health care [</a:t>
            </a:r>
            <a:r>
              <a:rPr lang="en-US" b="0" u="sng" dirty="0">
                <a:solidFill>
                  <a:srgbClr val="3E0577"/>
                </a:solidFill>
                <a:effectLst/>
                <a:latin typeface="inherit"/>
                <a:hlinkClick r:id="rId3"/>
              </a:rPr>
              <a:t>139</a:t>
            </a:r>
            <a:r>
              <a:rPr lang="en-US" b="0" dirty="0">
                <a:effectLst/>
                <a:latin typeface="inherit"/>
              </a:rPr>
              <a:t>–</a:t>
            </a:r>
            <a:r>
              <a:rPr lang="en-US" b="0" u="sng" dirty="0">
                <a:solidFill>
                  <a:srgbClr val="3E0577"/>
                </a:solidFill>
                <a:effectLst/>
                <a:latin typeface="inherit"/>
                <a:hlinkClick r:id="rId4"/>
              </a:rPr>
              <a:t>141</a:t>
            </a:r>
            <a:r>
              <a:rPr lang="en-US" b="0" dirty="0">
                <a:effectLst/>
                <a:latin typeface="inherit"/>
              </a:rPr>
              <a:t>]. Discrimination, judgment, insensitivity, and a lack of understanding from health care providers prevents many transgender individuals from accessing HIV prevention, testing, treatment, and care services [</a:t>
            </a:r>
            <a:r>
              <a:rPr lang="en-US" b="0" u="sng" dirty="0">
                <a:solidFill>
                  <a:srgbClr val="3E0577"/>
                </a:solidFill>
                <a:effectLst/>
                <a:latin typeface="inherit"/>
                <a:hlinkClick r:id="rId5"/>
              </a:rPr>
              <a:t>142</a:t>
            </a:r>
            <a:r>
              <a:rPr lang="en-US" b="0" dirty="0">
                <a:effectLst/>
                <a:latin typeface="inherit"/>
              </a:rPr>
              <a:t>]. Gender affirming care is not simply the provision of hormones and gender-affirming surgeries; it also includes using patients’ preferred names and pronouns, respecting diversity in gender identities and expressions, employing inclusive intake forms, displaying images that are welcoming to transgender individuals, and creating safe spaces where transgender individuals can be themselves [</a:t>
            </a:r>
            <a:r>
              <a:rPr lang="en-US" b="0" u="sng" dirty="0">
                <a:solidFill>
                  <a:srgbClr val="3E0577"/>
                </a:solidFill>
                <a:effectLst/>
                <a:latin typeface="inherit"/>
                <a:hlinkClick r:id="rId6"/>
              </a:rPr>
              <a:t>135</a:t>
            </a:r>
            <a:r>
              <a:rPr lang="en-US" b="0" dirty="0">
                <a:effectLst/>
                <a:latin typeface="inherit"/>
              </a:rPr>
              <a:t>, </a:t>
            </a:r>
            <a:r>
              <a:rPr lang="en-US" b="0" u="sng" dirty="0">
                <a:solidFill>
                  <a:srgbClr val="3E0577"/>
                </a:solidFill>
                <a:effectLst/>
                <a:latin typeface="inherit"/>
                <a:hlinkClick r:id="rId7"/>
              </a:rPr>
              <a:t>143</a:t>
            </a:r>
            <a:r>
              <a:rPr lang="en-US" b="0" dirty="0">
                <a:effectLst/>
                <a:latin typeface="inherit"/>
              </a:rPr>
              <a:t>]. We recommend integrating HIV prevention and care services in broader gender-affirming care services [</a:t>
            </a:r>
            <a:r>
              <a:rPr lang="en-US" b="0" u="sng" dirty="0">
                <a:solidFill>
                  <a:srgbClr val="3E0577"/>
                </a:solidFill>
                <a:effectLst/>
                <a:latin typeface="inherit"/>
                <a:hlinkClick r:id="rId8"/>
              </a:rPr>
              <a:t>6</a:t>
            </a:r>
            <a:r>
              <a:rPr lang="en-US" b="0" dirty="0">
                <a:effectLst/>
                <a:latin typeface="inherit"/>
              </a:rPr>
              <a:t>, </a:t>
            </a:r>
            <a:r>
              <a:rPr lang="en-US" b="0" u="sng" dirty="0">
                <a:solidFill>
                  <a:srgbClr val="3E0577"/>
                </a:solidFill>
                <a:effectLst/>
                <a:latin typeface="inherit"/>
                <a:hlinkClick r:id="rId6"/>
              </a:rPr>
              <a:t>135</a:t>
            </a:r>
            <a:r>
              <a:rPr lang="en-US" b="0" dirty="0">
                <a:effectLst/>
                <a:latin typeface="inherit"/>
              </a:rPr>
              <a:t>, </a:t>
            </a:r>
            <a:r>
              <a:rPr lang="en-US" b="0" u="sng" dirty="0">
                <a:solidFill>
                  <a:srgbClr val="3E0577"/>
                </a:solidFill>
                <a:effectLst/>
                <a:latin typeface="inherit"/>
                <a:hlinkClick r:id="rId5"/>
              </a:rPr>
              <a:t>142</a:t>
            </a:r>
            <a:r>
              <a:rPr lang="en-US" b="0" dirty="0">
                <a:effectLst/>
                <a:latin typeface="inherit"/>
              </a:rPr>
              <a:t>]. This includes actively making </a:t>
            </a:r>
            <a:r>
              <a:rPr lang="en-US" b="0" dirty="0" err="1">
                <a:effectLst/>
                <a:latin typeface="inherit"/>
              </a:rPr>
              <a:t>PrEP</a:t>
            </a:r>
            <a:r>
              <a:rPr lang="en-US" b="0" dirty="0">
                <a:effectLst/>
                <a:latin typeface="inherit"/>
              </a:rPr>
              <a:t> available to transgender individuals [</a:t>
            </a:r>
            <a:r>
              <a:rPr lang="en-US" b="0" u="sng" dirty="0">
                <a:solidFill>
                  <a:srgbClr val="3E0577"/>
                </a:solidFill>
                <a:effectLst/>
                <a:latin typeface="inherit"/>
                <a:hlinkClick r:id="rId4"/>
              </a:rPr>
              <a:t>141</a:t>
            </a:r>
            <a:r>
              <a:rPr lang="en-US" b="0" dirty="0">
                <a:effectLst/>
                <a:latin typeface="inherit"/>
              </a:rPr>
              <a:t>, </a:t>
            </a:r>
            <a:r>
              <a:rPr lang="en-US" b="0" u="sng" dirty="0">
                <a:solidFill>
                  <a:srgbClr val="3E0577"/>
                </a:solidFill>
                <a:effectLst/>
                <a:latin typeface="inherit"/>
                <a:hlinkClick r:id="rId9"/>
              </a:rPr>
              <a:t>144</a:t>
            </a:r>
            <a:r>
              <a:rPr lang="en-US" b="0" dirty="0">
                <a:effectLst/>
                <a:latin typeface="inherit"/>
              </a:rPr>
              <a:t>, </a:t>
            </a:r>
            <a:r>
              <a:rPr lang="en-US" b="0" u="sng" dirty="0">
                <a:solidFill>
                  <a:srgbClr val="3E0577"/>
                </a:solidFill>
                <a:effectLst/>
                <a:latin typeface="inherit"/>
                <a:hlinkClick r:id="rId10"/>
              </a:rPr>
              <a:t>145</a:t>
            </a:r>
            <a:r>
              <a:rPr lang="en-US" b="0" dirty="0">
                <a:effectLst/>
                <a:latin typeface="inherit"/>
              </a:rPr>
              <a:t>].</a:t>
            </a:r>
          </a:p>
          <a:p>
            <a:br>
              <a:rPr lang="en-US" dirty="0">
                <a:effectLst/>
              </a:rPr>
            </a:br>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23</a:t>
            </a:fld>
            <a:endParaRPr lang="en-US"/>
          </a:p>
        </p:txBody>
      </p:sp>
    </p:spTree>
    <p:extLst>
      <p:ext uri="{BB962C8B-B14F-4D97-AF65-F5344CB8AC3E}">
        <p14:creationId xmlns:p14="http://schemas.microsoft.com/office/powerpoint/2010/main" val="3093099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25</a:t>
            </a:fld>
            <a:endParaRPr lang="en-US"/>
          </a:p>
        </p:txBody>
      </p:sp>
    </p:spTree>
    <p:extLst>
      <p:ext uri="{BB962C8B-B14F-4D97-AF65-F5344CB8AC3E}">
        <p14:creationId xmlns:p14="http://schemas.microsoft.com/office/powerpoint/2010/main" val="1449584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27</a:t>
            </a:fld>
            <a:endParaRPr lang="en-US"/>
          </a:p>
        </p:txBody>
      </p:sp>
    </p:spTree>
    <p:extLst>
      <p:ext uri="{BB962C8B-B14F-4D97-AF65-F5344CB8AC3E}">
        <p14:creationId xmlns:p14="http://schemas.microsoft.com/office/powerpoint/2010/main" val="1150498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28</a:t>
            </a:fld>
            <a:endParaRPr lang="en-US"/>
          </a:p>
        </p:txBody>
      </p:sp>
    </p:spTree>
    <p:extLst>
      <p:ext uri="{BB962C8B-B14F-4D97-AF65-F5344CB8AC3E}">
        <p14:creationId xmlns:p14="http://schemas.microsoft.com/office/powerpoint/2010/main" val="3248886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5</a:t>
            </a:fld>
            <a:endParaRPr lang="en-US"/>
          </a:p>
        </p:txBody>
      </p:sp>
    </p:spTree>
    <p:extLst>
      <p:ext uri="{BB962C8B-B14F-4D97-AF65-F5344CB8AC3E}">
        <p14:creationId xmlns:p14="http://schemas.microsoft.com/office/powerpoint/2010/main" val="48646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talk about gender-affirming care without taking a look at what is going on in our world today, both in terms of culture and politics. </a:t>
            </a:r>
          </a:p>
        </p:txBody>
      </p:sp>
      <p:sp>
        <p:nvSpPr>
          <p:cNvPr id="4" name="Slide Number Placeholder 3"/>
          <p:cNvSpPr>
            <a:spLocks noGrp="1"/>
          </p:cNvSpPr>
          <p:nvPr>
            <p:ph type="sldNum" sz="quarter" idx="5"/>
          </p:nvPr>
        </p:nvSpPr>
        <p:spPr/>
        <p:txBody>
          <a:bodyPr/>
          <a:lstStyle/>
          <a:p>
            <a:fld id="{2EAF3D7C-E79C-464D-870B-78CB3C2428AA}" type="slidenum">
              <a:rPr lang="en-US" smtClean="0"/>
              <a:t>6</a:t>
            </a:fld>
            <a:endParaRPr lang="en-US"/>
          </a:p>
        </p:txBody>
      </p:sp>
    </p:spTree>
    <p:extLst>
      <p:ext uri="{BB962C8B-B14F-4D97-AF65-F5344CB8AC3E}">
        <p14:creationId xmlns:p14="http://schemas.microsoft.com/office/powerpoint/2010/main" val="119490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LGBT ID: Gen Z: nearly one-quarter, </a:t>
            </a:r>
            <a:r>
              <a:rPr lang="en-US" dirty="0" err="1"/>
              <a:t>Millenials</a:t>
            </a:r>
            <a:r>
              <a:rPr lang="en-US" dirty="0"/>
              <a:t>: 10%. Boomers: 5%</a:t>
            </a:r>
          </a:p>
          <a:p>
            <a:r>
              <a:rPr lang="en-US" dirty="0"/>
              <a:t>Trans ID: Gen Z: 2.8%, Millenials:1.1%. Boomers: .2%</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7</a:t>
            </a:fld>
            <a:endParaRPr lang="en-US"/>
          </a:p>
        </p:txBody>
      </p:sp>
    </p:spTree>
    <p:extLst>
      <p:ext uri="{BB962C8B-B14F-4D97-AF65-F5344CB8AC3E}">
        <p14:creationId xmlns:p14="http://schemas.microsoft.com/office/powerpoint/2010/main" val="4190413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8</a:t>
            </a:fld>
            <a:endParaRPr lang="en-US"/>
          </a:p>
        </p:txBody>
      </p:sp>
    </p:spTree>
    <p:extLst>
      <p:ext uri="{BB962C8B-B14F-4D97-AF65-F5344CB8AC3E}">
        <p14:creationId xmlns:p14="http://schemas.microsoft.com/office/powerpoint/2010/main" val="1932476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10</a:t>
            </a:fld>
            <a:endParaRPr lang="en-US"/>
          </a:p>
        </p:txBody>
      </p:sp>
    </p:spTree>
    <p:extLst>
      <p:ext uri="{BB962C8B-B14F-4D97-AF65-F5344CB8AC3E}">
        <p14:creationId xmlns:p14="http://schemas.microsoft.com/office/powerpoint/2010/main" val="308139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11</a:t>
            </a:fld>
            <a:endParaRPr lang="en-US"/>
          </a:p>
        </p:txBody>
      </p:sp>
    </p:spTree>
    <p:extLst>
      <p:ext uri="{BB962C8B-B14F-4D97-AF65-F5344CB8AC3E}">
        <p14:creationId xmlns:p14="http://schemas.microsoft.com/office/powerpoint/2010/main" val="1334036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exactly is gender-affirming care? What do we provide??</a:t>
            </a:r>
          </a:p>
        </p:txBody>
      </p:sp>
      <p:sp>
        <p:nvSpPr>
          <p:cNvPr id="4" name="Slide Number Placeholder 3"/>
          <p:cNvSpPr>
            <a:spLocks noGrp="1"/>
          </p:cNvSpPr>
          <p:nvPr>
            <p:ph type="sldNum" sz="quarter" idx="5"/>
          </p:nvPr>
        </p:nvSpPr>
        <p:spPr/>
        <p:txBody>
          <a:bodyPr/>
          <a:lstStyle/>
          <a:p>
            <a:fld id="{2EAF3D7C-E79C-464D-870B-78CB3C2428AA}" type="slidenum">
              <a:rPr lang="en-US" smtClean="0"/>
              <a:t>14</a:t>
            </a:fld>
            <a:endParaRPr lang="en-US"/>
          </a:p>
        </p:txBody>
      </p:sp>
    </p:spTree>
    <p:extLst>
      <p:ext uri="{BB962C8B-B14F-4D97-AF65-F5344CB8AC3E}">
        <p14:creationId xmlns:p14="http://schemas.microsoft.com/office/powerpoint/2010/main" val="3840821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17</a:t>
            </a:fld>
            <a:endParaRPr lang="en-US"/>
          </a:p>
        </p:txBody>
      </p:sp>
    </p:spTree>
    <p:extLst>
      <p:ext uri="{BB962C8B-B14F-4D97-AF65-F5344CB8AC3E}">
        <p14:creationId xmlns:p14="http://schemas.microsoft.com/office/powerpoint/2010/main" val="3372120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3" y="1159523"/>
            <a:ext cx="10363199" cy="2099212"/>
          </a:xfrm>
        </p:spPr>
        <p:txBody>
          <a:bodyPr anchor="t"/>
          <a:lstStyle>
            <a:lvl1pPr>
              <a:defRPr sz="5400">
                <a:ln>
                  <a:noFill/>
                </a:ln>
                <a:solidFill>
                  <a:schemeClr val="tx2"/>
                </a:solidFill>
              </a:defRPr>
            </a:lvl1pPr>
          </a:lstStyle>
          <a:p>
            <a:r>
              <a:rPr lang="en-US" dirty="0"/>
              <a:t>Click to edit Master title style</a:t>
            </a:r>
          </a:p>
        </p:txBody>
      </p:sp>
      <p:sp>
        <p:nvSpPr>
          <p:cNvPr id="3" name="Subtitle 2"/>
          <p:cNvSpPr>
            <a:spLocks noGrp="1"/>
          </p:cNvSpPr>
          <p:nvPr>
            <p:ph type="subTitle" idx="1" hasCustomPrompt="1"/>
          </p:nvPr>
        </p:nvSpPr>
        <p:spPr>
          <a:xfrm>
            <a:off x="914395" y="3295240"/>
            <a:ext cx="10363197" cy="1074336"/>
          </a:xfrm>
        </p:spPr>
        <p:txBody>
          <a:bodyPr anchor="t">
            <a:noAutofit/>
          </a:bodyPr>
          <a:lstStyle>
            <a:lvl1pPr marL="0" indent="0" algn="l">
              <a:buNone/>
              <a:defRPr sz="1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dirty="0"/>
              <a:t>Speaker Name, Degree(s)</a:t>
            </a:r>
          </a:p>
          <a:p>
            <a:r>
              <a:rPr lang="en-US" dirty="0"/>
              <a:t>Speaker Title, Organization</a:t>
            </a:r>
          </a:p>
          <a:p>
            <a:r>
              <a:rPr lang="en-US" dirty="0"/>
              <a:t>Date of Presentation</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10293014" y="6352708"/>
            <a:ext cx="984591" cy="365760"/>
          </a:xfrm>
          <a:prstGeom prst="rect">
            <a:avLst/>
          </a:prstGeom>
        </p:spPr>
        <p:txBody>
          <a:bodyPr anchor="ctr"/>
          <a:lstStyle>
            <a:lvl1pPr>
              <a:defRPr sz="1200" b="0" i="0">
                <a:solidFill>
                  <a:srgbClr val="88A7DF"/>
                </a:solidFill>
                <a:latin typeface="+mn-lt"/>
                <a:cs typeface="ITC Avant Garde Std Bk Cn"/>
              </a:defRPr>
            </a:lvl1pPr>
          </a:lstStyle>
          <a:p>
            <a:fld id="{0B6CFD9F-F64B-4C75-AB2F-507942E7C962}" type="datetime1">
              <a:rPr lang="en-US" smtClean="0"/>
              <a:t>6/6/24</a:t>
            </a:fld>
            <a:endParaRPr lang="en-US" dirty="0"/>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4" name="Picture 3"/>
          <p:cNvPicPr>
            <a:picLocks noChangeAspect="1"/>
          </p:cNvPicPr>
          <p:nvPr userDrawn="1"/>
        </p:nvPicPr>
        <p:blipFill>
          <a:blip r:embed="rId2"/>
          <a:srcRect/>
          <a:stretch/>
        </p:blipFill>
        <p:spPr>
          <a:xfrm>
            <a:off x="914402" y="331443"/>
            <a:ext cx="5233554" cy="791575"/>
          </a:xfrm>
          <a:prstGeom prst="rect">
            <a:avLst/>
          </a:prstGeom>
        </p:spPr>
      </p:pic>
      <p:sp>
        <p:nvSpPr>
          <p:cNvPr id="8" name="TextBox 7">
            <a:extLst>
              <a:ext uri="{FF2B5EF4-FFF2-40B4-BE49-F238E27FC236}">
                <a16:creationId xmlns:a16="http://schemas.microsoft.com/office/drawing/2014/main" id="{2AED3469-850F-462A-8C15-380D3A5B7F5C}"/>
              </a:ext>
            </a:extLst>
          </p:cNvPr>
          <p:cNvSpPr txBox="1"/>
          <p:nvPr userDrawn="1"/>
        </p:nvSpPr>
        <p:spPr>
          <a:xfrm>
            <a:off x="914396" y="4369576"/>
            <a:ext cx="10363208" cy="1785104"/>
          </a:xfrm>
          <a:prstGeom prst="rect">
            <a:avLst/>
          </a:prstGeom>
          <a:noFill/>
        </p:spPr>
        <p:txBody>
          <a:bodyPr wrap="square" rtlCol="0">
            <a:spAutoFit/>
          </a:bodyPr>
          <a:lstStyle/>
          <a:p>
            <a:pPr algn="l"/>
            <a:r>
              <a:rPr lang="en-US" sz="1100" b="1" dirty="0">
                <a:solidFill>
                  <a:srgbClr val="000000"/>
                </a:solidFill>
                <a:latin typeface="Calibri" panose="020F0502020204030204" pitchFamily="34" charset="0"/>
              </a:rPr>
              <a:t>Physicians: </a:t>
            </a:r>
            <a:endParaRPr lang="en-US" sz="1100" dirty="0">
              <a:solidFill>
                <a:srgbClr val="000000"/>
              </a:solidFill>
              <a:latin typeface="Calibri" panose="020F0502020204030204" pitchFamily="34" charset="0"/>
            </a:endParaRPr>
          </a:p>
          <a:p>
            <a:pPr algn="l"/>
            <a:r>
              <a:rPr lang="en-US" sz="1100" dirty="0">
                <a:solidFill>
                  <a:srgbClr val="000000"/>
                </a:solidFill>
                <a:latin typeface="Calibri" panose="020F0502020204030204" pitchFamily="34" charset="0"/>
              </a:rPr>
              <a:t>This activity has been planned and implemented in accordance with the Essential Areas and Policies of the Accreditation Council for Continuing Medical Education through the joint </a:t>
            </a:r>
            <a:r>
              <a:rPr lang="en-US" sz="1100" dirty="0" err="1">
                <a:solidFill>
                  <a:srgbClr val="000000"/>
                </a:solidFill>
                <a:latin typeface="Calibri" panose="020F0502020204030204" pitchFamily="34" charset="0"/>
              </a:rPr>
              <a:t>providership</a:t>
            </a:r>
            <a:r>
              <a:rPr lang="en-US" sz="1100" dirty="0">
                <a:solidFill>
                  <a:srgbClr val="000000"/>
                </a:solidFill>
                <a:latin typeface="Calibri" panose="020F0502020204030204" pitchFamily="34" charset="0"/>
              </a:rPr>
              <a:t> of the University of Nevada School of Medicine and the Pacific AIDS Education and Training Center. The University of Nevada, Reno School of Medicine is accredited by the ACCME to provide continuing medical education to physicians. </a:t>
            </a:r>
          </a:p>
          <a:p>
            <a:pPr algn="l"/>
            <a:endParaRPr lang="en-US" sz="1100" dirty="0">
              <a:solidFill>
                <a:srgbClr val="000000"/>
              </a:solidFill>
              <a:latin typeface="Calibri" panose="020F0502020204030204" pitchFamily="34" charset="0"/>
            </a:endParaRPr>
          </a:p>
          <a:p>
            <a:pPr algn="l"/>
            <a:r>
              <a:rPr lang="en-US" sz="1100" dirty="0">
                <a:solidFill>
                  <a:srgbClr val="000000"/>
                </a:solidFill>
                <a:latin typeface="Calibri" panose="020F0502020204030204" pitchFamily="34" charset="0"/>
              </a:rPr>
              <a:t>The University of Nevada, Reno School of Medicine designates this live activity for a maximum of 1.00 </a:t>
            </a:r>
            <a:r>
              <a:rPr lang="en-US" sz="1100" i="1" dirty="0">
                <a:solidFill>
                  <a:srgbClr val="000000"/>
                </a:solidFill>
                <a:latin typeface="Calibri" panose="020F0502020204030204" pitchFamily="34" charset="0"/>
              </a:rPr>
              <a:t>AMA PRA Category 1 Credits</a:t>
            </a:r>
            <a:r>
              <a:rPr lang="en-US" sz="1100" dirty="0">
                <a:solidFill>
                  <a:srgbClr val="000000"/>
                </a:solidFill>
                <a:latin typeface="Calibri" panose="020F0502020204030204" pitchFamily="34" charset="0"/>
              </a:rPr>
              <a:t>™. Physicians should claim only the credit commensurate with the extent of their participation in the activity. </a:t>
            </a:r>
          </a:p>
          <a:p>
            <a:pPr algn="l"/>
            <a:endParaRPr lang="en-US" sz="1100" b="1" dirty="0">
              <a:solidFill>
                <a:srgbClr val="000000"/>
              </a:solidFill>
              <a:latin typeface="Calibri" panose="020F0502020204030204" pitchFamily="34" charset="0"/>
            </a:endParaRPr>
          </a:p>
          <a:p>
            <a:pPr algn="l"/>
            <a:r>
              <a:rPr lang="en-US" sz="1100" b="1" dirty="0">
                <a:solidFill>
                  <a:srgbClr val="000000"/>
                </a:solidFill>
                <a:latin typeface="Calibri" panose="020F0502020204030204" pitchFamily="34" charset="0"/>
              </a:rPr>
              <a:t>Nurses: </a:t>
            </a:r>
            <a:endParaRPr lang="en-US" sz="1100" dirty="0">
              <a:solidFill>
                <a:srgbClr val="000000"/>
              </a:solidFill>
              <a:latin typeface="Calibri" panose="020F0502020204030204" pitchFamily="34" charset="0"/>
            </a:endParaRPr>
          </a:p>
          <a:p>
            <a:pPr algn="l"/>
            <a:r>
              <a:rPr lang="en-US" sz="1100" dirty="0">
                <a:solidFill>
                  <a:srgbClr val="000000"/>
                </a:solidFill>
                <a:latin typeface="Calibri" panose="020F0502020204030204" pitchFamily="34" charset="0"/>
              </a:rPr>
              <a:t>Nurses may receive continuing education credit for this educational activity as the ANCC accepts </a:t>
            </a:r>
            <a:r>
              <a:rPr lang="en-US" sz="1100" i="1" dirty="0">
                <a:solidFill>
                  <a:srgbClr val="000000"/>
                </a:solidFill>
                <a:latin typeface="Calibri" panose="020F0502020204030204" pitchFamily="34" charset="0"/>
              </a:rPr>
              <a:t>AMA PRA Category 1 Credits</a:t>
            </a:r>
            <a:r>
              <a:rPr lang="en-US" sz="1100" dirty="0">
                <a:solidFill>
                  <a:srgbClr val="000000"/>
                </a:solidFill>
                <a:latin typeface="Calibri" panose="020F0502020204030204" pitchFamily="34" charset="0"/>
              </a:rPr>
              <a:t>™ through its reciprocity agreement. </a:t>
            </a:r>
            <a:endParaRPr lang="en-US" sz="11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1261E5BC-08B7-4BD8-9508-A1F94543A3C3}" type="datetime1">
              <a:rPr lang="en-US" smtClean="0"/>
              <a:t>6/6/24</a:t>
            </a:fld>
            <a:endParaRPr lang="en-US"/>
          </a:p>
        </p:txBody>
      </p:sp>
      <p:pic>
        <p:nvPicPr>
          <p:cNvPr id="7" name="Picture 6"/>
          <p:cNvPicPr>
            <a:picLocks noChangeAspect="1"/>
          </p:cNvPicPr>
          <p:nvPr userDrawn="1"/>
        </p:nvPicPr>
        <p:blipFill>
          <a:blip r:embed="rId2"/>
          <a:srcRect/>
          <a:stretch/>
        </p:blipFill>
        <p:spPr>
          <a:xfrm>
            <a:off x="219511" y="6350926"/>
            <a:ext cx="2430031" cy="367542"/>
          </a:xfrm>
          <a:prstGeom prst="rect">
            <a:avLst/>
          </a:prstGeom>
        </p:spPr>
      </p:pic>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9" y="3187173"/>
            <a:ext cx="10212916"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90" y="1553633"/>
            <a:ext cx="8180916"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9E31B356-F8F2-4D1C-AA30-66C6EA6FC45C}" type="datetime1">
              <a:rPr lang="en-US" smtClean="0"/>
              <a:t>6/6/24</a:t>
            </a:fld>
            <a:endParaRPr lang="en-US"/>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9" name="Picture 8">
            <a:extLst>
              <a:ext uri="{FF2B5EF4-FFF2-40B4-BE49-F238E27FC236}">
                <a16:creationId xmlns:a16="http://schemas.microsoft.com/office/drawing/2014/main" id="{1B19959D-2453-477F-B565-42157B9DF1B8}"/>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3" y="1536192"/>
            <a:ext cx="53847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04E1AD41-7450-4C20-98AC-BA3A2CE86848}" type="datetime1">
              <a:rPr lang="en-US" smtClean="0"/>
              <a:t>6/6/24</a:t>
            </a:fld>
            <a:endParaRPr lang="en-US"/>
          </a:p>
        </p:txBody>
      </p:sp>
      <p:sp>
        <p:nvSpPr>
          <p:cNvPr id="13"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10" name="Picture 9">
            <a:extLst>
              <a:ext uri="{FF2B5EF4-FFF2-40B4-BE49-F238E27FC236}">
                <a16:creationId xmlns:a16="http://schemas.microsoft.com/office/drawing/2014/main" id="{C86B443D-33F9-4BDE-8B3E-3FCA6E14BD4D}"/>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5"/>
            <a:ext cx="5186811"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08722"/>
            <a:ext cx="5186811"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4" y="1644605"/>
            <a:ext cx="53847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614" y="2408722"/>
            <a:ext cx="53847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1C9532FA-937A-4545-A066-536A6CAA06F8}" type="datetime1">
              <a:rPr lang="en-US" smtClean="0"/>
              <a:t>6/6/24</a:t>
            </a:fld>
            <a:endParaRPr lang="en-US"/>
          </a:p>
        </p:txBody>
      </p:sp>
      <p:sp>
        <p:nvSpPr>
          <p:cNvPr id="15"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12" name="Picture 11">
            <a:extLst>
              <a:ext uri="{FF2B5EF4-FFF2-40B4-BE49-F238E27FC236}">
                <a16:creationId xmlns:a16="http://schemas.microsoft.com/office/drawing/2014/main" id="{8E94C297-886E-473D-9F07-EA51FD3D4193}"/>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EAC9CF96-5E95-418A-9B75-8299A6BE2C91}" type="datetime1">
              <a:rPr lang="en-US" smtClean="0"/>
              <a:t>6/6/24</a:t>
            </a:fld>
            <a:endParaRPr lang="en-US"/>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8" name="Picture 7">
            <a:extLst>
              <a:ext uri="{FF2B5EF4-FFF2-40B4-BE49-F238E27FC236}">
                <a16:creationId xmlns:a16="http://schemas.microsoft.com/office/drawing/2014/main" id="{A9ADBA66-4EEF-4792-A3BD-936AECAADCC1}"/>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0D11340E-A6FC-4254-B857-73CD0F2C069E}" type="datetime1">
              <a:rPr lang="en-US" smtClean="0"/>
              <a:t>6/6/24</a:t>
            </a:fld>
            <a:endParaRPr lang="en-US"/>
          </a:p>
        </p:txBody>
      </p:sp>
      <p:sp>
        <p:nvSpPr>
          <p:cNvPr id="10"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7" name="Picture 6">
            <a:extLst>
              <a:ext uri="{FF2B5EF4-FFF2-40B4-BE49-F238E27FC236}">
                <a16:creationId xmlns:a16="http://schemas.microsoft.com/office/drawing/2014/main" id="{8B083AD1-01DF-4CB5-8480-102DC33AE79B}"/>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5" y="5495544"/>
            <a:ext cx="11355753"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406405" y="381002"/>
            <a:ext cx="11355753"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4CAC5020-38B4-4487-9E75-DC25FB77E42C}" type="datetime1">
              <a:rPr lang="en-US" smtClean="0"/>
              <a:t>6/6/24</a:t>
            </a:fld>
            <a:endParaRPr lang="en-US"/>
          </a:p>
        </p:txBody>
      </p:sp>
      <p:sp>
        <p:nvSpPr>
          <p:cNvPr id="13"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10" name="Picture 9">
            <a:extLst>
              <a:ext uri="{FF2B5EF4-FFF2-40B4-BE49-F238E27FC236}">
                <a16:creationId xmlns:a16="http://schemas.microsoft.com/office/drawing/2014/main" id="{9821AE9A-8A47-444D-9250-CF2FD32798D4}"/>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32"/>
            <a:ext cx="11450997"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12192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02336" y="5607552"/>
            <a:ext cx="11450997"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10293014" y="6352708"/>
            <a:ext cx="984591" cy="365760"/>
          </a:xfrm>
          <a:prstGeom prst="rect">
            <a:avLst/>
          </a:prstGeom>
        </p:spPr>
        <p:txBody>
          <a:bodyPr anchor="ctr"/>
          <a:lstStyle>
            <a:lvl1pPr>
              <a:defRPr sz="1200">
                <a:solidFill>
                  <a:srgbClr val="88A7DF"/>
                </a:solidFill>
              </a:defRPr>
            </a:lvl1pPr>
          </a:lstStyle>
          <a:p>
            <a:fld id="{1323594A-D5B9-4FAC-9799-5AEC4780B6BF}" type="datetime1">
              <a:rPr lang="en-US" smtClean="0"/>
              <a:t>6/6/24</a:t>
            </a:fld>
            <a:endParaRPr lang="en-US"/>
          </a:p>
        </p:txBody>
      </p:sp>
      <p:sp>
        <p:nvSpPr>
          <p:cNvPr id="14" name="Footer Placeholder 4"/>
          <p:cNvSpPr>
            <a:spLocks noGrp="1"/>
          </p:cNvSpPr>
          <p:nvPr>
            <p:ph type="ftr" sz="quarter" idx="13"/>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11" name="Picture 10">
            <a:extLst>
              <a:ext uri="{FF2B5EF4-FFF2-40B4-BE49-F238E27FC236}">
                <a16:creationId xmlns:a16="http://schemas.microsoft.com/office/drawing/2014/main" id="{27D9493D-6AE5-4FD9-8320-A76D2B6EFC4A}"/>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6" y="5"/>
            <a:ext cx="12191999" cy="6197487"/>
          </a:xfrm>
          <a:prstGeom prst="rect">
            <a:avLst/>
          </a:prstGeom>
        </p:spPr>
      </p:pic>
      <p:sp>
        <p:nvSpPr>
          <p:cNvPr id="7" name="Rectangle 6"/>
          <p:cNvSpPr/>
          <p:nvPr/>
        </p:nvSpPr>
        <p:spPr>
          <a:xfrm>
            <a:off x="6"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p>
        </p:txBody>
      </p:sp>
      <p:sp>
        <p:nvSpPr>
          <p:cNvPr id="2" name="Title Placeholder 1"/>
          <p:cNvSpPr>
            <a:spLocks noGrp="1"/>
          </p:cNvSpPr>
          <p:nvPr>
            <p:ph type="title"/>
          </p:nvPr>
        </p:nvSpPr>
        <p:spPr>
          <a:xfrm>
            <a:off x="609604" y="274639"/>
            <a:ext cx="11087425"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4" y="1600203"/>
            <a:ext cx="11087425"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solidFill>
                <a:schemeClr val="accent6"/>
              </a:solidFill>
            </a:endParaRPr>
          </a:p>
        </p:txBody>
      </p:sp>
      <p:sp>
        <p:nvSpPr>
          <p:cNvPr id="6" name="Slide Number Placeholder 5"/>
          <p:cNvSpPr>
            <a:spLocks noGrp="1"/>
          </p:cNvSpPr>
          <p:nvPr>
            <p:ph type="sldNum" sz="quarter" idx="4"/>
          </p:nvPr>
        </p:nvSpPr>
        <p:spPr>
          <a:xfrm>
            <a:off x="11375717" y="6305882"/>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10293014" y="6352708"/>
            <a:ext cx="984591" cy="365760"/>
          </a:xfrm>
          <a:prstGeom prst="rect">
            <a:avLst/>
          </a:prstGeom>
        </p:spPr>
        <p:txBody>
          <a:bodyPr lIns="91290" tIns="45645" rIns="91290" bIns="45645" anchor="ctr"/>
          <a:lstStyle>
            <a:lvl1pPr>
              <a:defRPr sz="1200">
                <a:solidFill>
                  <a:srgbClr val="88A7DF"/>
                </a:solidFill>
              </a:defRPr>
            </a:lvl1pPr>
          </a:lstStyle>
          <a:p>
            <a:fld id="{7010B2AF-2867-4CAA-8BBF-3F031597152F}" type="datetime1">
              <a:rPr lang="en-US" smtClean="0"/>
              <a:t>6/6/24</a:t>
            </a:fld>
            <a:endParaRPr lang="en-US"/>
          </a:p>
        </p:txBody>
      </p:sp>
      <p:sp>
        <p:nvSpPr>
          <p:cNvPr id="10" name="Footer Placeholder 4"/>
          <p:cNvSpPr>
            <a:spLocks noGrp="1"/>
          </p:cNvSpPr>
          <p:nvPr>
            <p:ph type="ftr" sz="quarter" idx="3"/>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hrs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translegislation.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0" i="0" dirty="0">
                <a:solidFill>
                  <a:srgbClr val="222222"/>
                </a:solidFill>
                <a:effectLst/>
                <a:highlight>
                  <a:srgbClr val="FFFFFF"/>
                </a:highlight>
                <a:latin typeface="Tahoma" panose="020B0604030504040204" pitchFamily="34" charset="0"/>
              </a:rPr>
              <a:t>Intersections of Gender-Affirming Care and HIV: What Is Gender-Affirming Care, and How Can I Incorporate It Into My Practice?</a:t>
            </a:r>
            <a:endParaRPr lang="en-US" sz="4000" dirty="0"/>
          </a:p>
        </p:txBody>
      </p:sp>
      <p:sp>
        <p:nvSpPr>
          <p:cNvPr id="3" name="Subtitle 2"/>
          <p:cNvSpPr>
            <a:spLocks noGrp="1"/>
          </p:cNvSpPr>
          <p:nvPr>
            <p:ph type="subTitle" idx="1"/>
          </p:nvPr>
        </p:nvSpPr>
        <p:spPr/>
        <p:txBody>
          <a:bodyPr>
            <a:normAutofit/>
          </a:bodyPr>
          <a:lstStyle/>
          <a:p>
            <a:r>
              <a:rPr lang="en-US" dirty="0"/>
              <a:t>Giselle Levin, Psy.D. (they/she/he)</a:t>
            </a:r>
          </a:p>
          <a:p>
            <a:pPr algn="l"/>
            <a:r>
              <a:rPr lang="en-US" dirty="0"/>
              <a:t>Psychologist, </a:t>
            </a:r>
            <a:r>
              <a:rPr lang="en-US" b="0" i="0" dirty="0">
                <a:solidFill>
                  <a:srgbClr val="222222"/>
                </a:solidFill>
                <a:effectLst/>
                <a:highlight>
                  <a:srgbClr val="FFFFFF"/>
                </a:highlight>
                <a:latin typeface="Arial" panose="020B0604020202020204" pitchFamily="34" charset="0"/>
              </a:rPr>
              <a:t>Child and Adolescent Gender Center, UCSF Benioff Children's Hospital</a:t>
            </a:r>
            <a:endParaRPr lang="en-US" dirty="0"/>
          </a:p>
          <a:p>
            <a:r>
              <a:rPr lang="en-US" dirty="0"/>
              <a:t>June 13, 2024</a:t>
            </a:r>
          </a:p>
        </p:txBody>
      </p:sp>
      <p:sp>
        <p:nvSpPr>
          <p:cNvPr id="6" name="Footer Placeholder 5">
            <a:extLst>
              <a:ext uri="{FF2B5EF4-FFF2-40B4-BE49-F238E27FC236}">
                <a16:creationId xmlns:a16="http://schemas.microsoft.com/office/drawing/2014/main" id="{0FA991CC-2E07-544A-B9E6-2A6EE21EF0D9}"/>
              </a:ext>
            </a:extLst>
          </p:cNvPr>
          <p:cNvSpPr>
            <a:spLocks noGrp="1"/>
          </p:cNvSpPr>
          <p:nvPr>
            <p:ph type="ftr" sz="quarter" idx="11"/>
          </p:nvPr>
        </p:nvSpPr>
        <p:spPr/>
        <p:txBody>
          <a:bodyPr/>
          <a:lstStyle/>
          <a:p>
            <a:r>
              <a:rPr lang="en-US"/>
              <a:t>paetc.org</a:t>
            </a:r>
            <a:endParaRPr lang="en-US" dirty="0"/>
          </a:p>
        </p:txBody>
      </p:sp>
      <p:sp>
        <p:nvSpPr>
          <p:cNvPr id="7" name="Slide Number Placeholder 6">
            <a:extLst>
              <a:ext uri="{FF2B5EF4-FFF2-40B4-BE49-F238E27FC236}">
                <a16:creationId xmlns:a16="http://schemas.microsoft.com/office/drawing/2014/main" id="{3774EE2A-C187-1A40-847B-1861A2B09B9D}"/>
              </a:ext>
            </a:extLst>
          </p:cNvPr>
          <p:cNvSpPr>
            <a:spLocks noGrp="1"/>
          </p:cNvSpPr>
          <p:nvPr>
            <p:ph type="sldNum" sz="quarter" idx="12"/>
          </p:nvPr>
        </p:nvSpPr>
        <p:spPr/>
        <p:txBody>
          <a:bodyPr/>
          <a:lstStyle/>
          <a:p>
            <a:fld id="{1D2EA5EF-C699-AF4C-BA42-C0A1CAAB713C}" type="slidenum">
              <a:rPr lang="en-US" smtClean="0"/>
              <a:t>1</a:t>
            </a:fld>
            <a:endParaRPr lang="en-US"/>
          </a:p>
        </p:txBody>
      </p:sp>
    </p:spTree>
    <p:extLst>
      <p:ext uri="{BB962C8B-B14F-4D97-AF65-F5344CB8AC3E}">
        <p14:creationId xmlns:p14="http://schemas.microsoft.com/office/powerpoint/2010/main" val="1673871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17FB-B0BF-4DD1-C80B-3E126B757479}"/>
              </a:ext>
            </a:extLst>
          </p:cNvPr>
          <p:cNvSpPr>
            <a:spLocks noGrp="1"/>
          </p:cNvSpPr>
          <p:nvPr>
            <p:ph type="title"/>
          </p:nvPr>
        </p:nvSpPr>
        <p:spPr/>
        <p:txBody>
          <a:bodyPr/>
          <a:lstStyle/>
          <a:p>
            <a:r>
              <a:rPr lang="en-US" dirty="0"/>
              <a:t>Bills Targeting Definition of Sex &amp; Healthcare</a:t>
            </a:r>
          </a:p>
        </p:txBody>
      </p:sp>
      <p:sp>
        <p:nvSpPr>
          <p:cNvPr id="3" name="Content Placeholder 2">
            <a:extLst>
              <a:ext uri="{FF2B5EF4-FFF2-40B4-BE49-F238E27FC236}">
                <a16:creationId xmlns:a16="http://schemas.microsoft.com/office/drawing/2014/main" id="{484D38B5-9BCE-142B-F07D-A0A5974F955E}"/>
              </a:ext>
            </a:extLst>
          </p:cNvPr>
          <p:cNvSpPr>
            <a:spLocks noGrp="1"/>
          </p:cNvSpPr>
          <p:nvPr>
            <p:ph idx="1"/>
          </p:nvPr>
        </p:nvSpPr>
        <p:spPr/>
        <p:txBody>
          <a:bodyPr>
            <a:normAutofit/>
          </a:bodyPr>
          <a:lstStyle/>
          <a:p>
            <a:r>
              <a:rPr lang="en-US" sz="2800" i="0" dirty="0">
                <a:solidFill>
                  <a:srgbClr val="1A202C"/>
                </a:solidFill>
                <a:effectLst/>
                <a:highlight>
                  <a:srgbClr val="FFFFFF"/>
                </a:highlight>
                <a:latin typeface="-apple-system"/>
              </a:rPr>
              <a:t>WY SF0099: </a:t>
            </a:r>
            <a:r>
              <a:rPr lang="en-US" sz="2800" i="1" dirty="0">
                <a:solidFill>
                  <a:srgbClr val="1A202C"/>
                </a:solidFill>
                <a:effectLst/>
                <a:highlight>
                  <a:srgbClr val="FFFFFF"/>
                </a:highlight>
                <a:latin typeface="-apple-system"/>
              </a:rPr>
              <a:t>“No physician or health care provider shall: [...] Provide, administer, prescribe or dispense [...] prescription drugs that induce [...] puberty suppression or blocking prescription drugs to stop or delay normal puberty; [...] Supraphysiologic doses of testosterone to females [...] Supraphysiologic doses of estrogen to males.</a:t>
            </a:r>
          </a:p>
          <a:p>
            <a:r>
              <a:rPr lang="en-US" sz="2800" i="0" dirty="0">
                <a:solidFill>
                  <a:srgbClr val="1A202C"/>
                </a:solidFill>
                <a:effectLst/>
                <a:highlight>
                  <a:srgbClr val="FFFFFF"/>
                </a:highlight>
                <a:latin typeface="-apple-system"/>
              </a:rPr>
              <a:t>ID H0421: </a:t>
            </a:r>
            <a:r>
              <a:rPr lang="en-US" sz="2800" i="1" dirty="0">
                <a:solidFill>
                  <a:srgbClr val="1A202C"/>
                </a:solidFill>
                <a:effectLst/>
                <a:highlight>
                  <a:srgbClr val="FFFFFF"/>
                </a:highlight>
                <a:latin typeface="-apple-system"/>
              </a:rPr>
              <a:t>“In human beings, there are two, and only two, sexes: male and female; (2) Every individual is either male or female; (3) An individual's sex can be observed or clinically verified at or before birth”</a:t>
            </a:r>
          </a:p>
          <a:p>
            <a:pPr marL="114112" indent="0">
              <a:buNone/>
            </a:pPr>
            <a:endParaRPr lang="en-US" sz="2800" dirty="0"/>
          </a:p>
        </p:txBody>
      </p:sp>
      <p:sp>
        <p:nvSpPr>
          <p:cNvPr id="6" name="TextBox 5">
            <a:extLst>
              <a:ext uri="{FF2B5EF4-FFF2-40B4-BE49-F238E27FC236}">
                <a16:creationId xmlns:a16="http://schemas.microsoft.com/office/drawing/2014/main" id="{E527CCBF-958C-126B-FD37-E73EBED25CF8}"/>
              </a:ext>
            </a:extLst>
          </p:cNvPr>
          <p:cNvSpPr txBox="1"/>
          <p:nvPr/>
        </p:nvSpPr>
        <p:spPr>
          <a:xfrm>
            <a:off x="9724769" y="5633363"/>
            <a:ext cx="238246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a:spcBef>
                <a:spcPts val="0"/>
              </a:spcBef>
              <a:spcAft>
                <a:spcPts val="0"/>
              </a:spcAft>
            </a:pPr>
            <a:r>
              <a:rPr lang="en-US" sz="1600" dirty="0">
                <a:latin typeface="Arial" panose="020B0604020202020204" pitchFamily="34" charset="0"/>
                <a:ea typeface="ＭＳ Ｐゴシック" charset="0"/>
                <a:cs typeface="Arial" charset="0"/>
              </a:rPr>
              <a:t>(Trans Legislation, 2024)</a:t>
            </a:r>
          </a:p>
          <a:p>
            <a:pPr marL="0" marR="0" indent="0" algn="l" defTabSz="914400" rtl="0" fontAlgn="auto" latinLnBrk="0" hangingPunct="0">
              <a:lnSpc>
                <a:spcPct val="100000"/>
              </a:lnSpc>
              <a:spcBef>
                <a:spcPts val="0"/>
              </a:spcBef>
              <a:spcAft>
                <a:spcPts val="0"/>
              </a:spcAft>
              <a:buClrTx/>
              <a:buSzTx/>
              <a:buFontTx/>
              <a:buNone/>
              <a:tabLst/>
            </a:pPr>
            <a:endParaRPr kumimoji="0" lang="en-US" sz="1200" u="none" strike="noStrike" cap="none" spc="0" normalizeH="0" baseline="0" dirty="0">
              <a:ln>
                <a:noFill/>
              </a:ln>
              <a:solidFill>
                <a:schemeClr val="accent1"/>
              </a:solidFill>
              <a:effectLst/>
              <a:uFillTx/>
              <a:latin typeface="Arial" panose="020B0604020202020204" pitchFamily="34" charset="0"/>
              <a:cs typeface="Arial" panose="020B0604020202020204" pitchFamily="34" charset="0"/>
              <a:sym typeface="Calibri"/>
            </a:endParaRPr>
          </a:p>
        </p:txBody>
      </p:sp>
      <p:sp>
        <p:nvSpPr>
          <p:cNvPr id="5" name="Footer Placeholder 4">
            <a:extLst>
              <a:ext uri="{FF2B5EF4-FFF2-40B4-BE49-F238E27FC236}">
                <a16:creationId xmlns:a16="http://schemas.microsoft.com/office/drawing/2014/main" id="{5A30B34A-0B9D-5DF8-9FEE-FB6CDC2A55A4}"/>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D18C70B1-B0D5-CB6A-ABAB-6886E3115CAD}"/>
              </a:ext>
            </a:extLst>
          </p:cNvPr>
          <p:cNvSpPr>
            <a:spLocks noGrp="1"/>
          </p:cNvSpPr>
          <p:nvPr>
            <p:ph type="sldNum" sz="quarter" idx="12"/>
          </p:nvPr>
        </p:nvSpPr>
        <p:spPr/>
        <p:txBody>
          <a:bodyPr/>
          <a:lstStyle/>
          <a:p>
            <a:fld id="{1D2EA5EF-C699-AF4C-BA42-C0A1CAAB713C}" type="slidenum">
              <a:rPr lang="en-US" smtClean="0"/>
              <a:t>10</a:t>
            </a:fld>
            <a:endParaRPr lang="en-US"/>
          </a:p>
        </p:txBody>
      </p:sp>
    </p:spTree>
    <p:extLst>
      <p:ext uri="{BB962C8B-B14F-4D97-AF65-F5344CB8AC3E}">
        <p14:creationId xmlns:p14="http://schemas.microsoft.com/office/powerpoint/2010/main" val="1171059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#2</a:t>
            </a:r>
            <a:endParaRPr lang="en-US" sz="3600" dirty="0"/>
          </a:p>
        </p:txBody>
      </p:sp>
      <p:sp>
        <p:nvSpPr>
          <p:cNvPr id="3" name="Content Placeholder 2"/>
          <p:cNvSpPr>
            <a:spLocks noGrp="1"/>
          </p:cNvSpPr>
          <p:nvPr>
            <p:ph idx="1"/>
          </p:nvPr>
        </p:nvSpPr>
        <p:spPr/>
        <p:txBody>
          <a:bodyPr>
            <a:normAutofit/>
          </a:bodyPr>
          <a:lstStyle/>
          <a:p>
            <a:pPr marL="114112" indent="0">
              <a:buNone/>
            </a:pPr>
            <a:r>
              <a:rPr lang="en-US" sz="2800" dirty="0"/>
              <a:t>Who cares about the news, anyways? It’s so negative all the time. Can’t we just ignore it? </a:t>
            </a:r>
          </a:p>
          <a:p>
            <a:pPr marL="114112" indent="0">
              <a:buNone/>
            </a:pPr>
            <a:r>
              <a:rPr lang="en-US" sz="2200" i="1" dirty="0"/>
              <a:t>(choose the answers that you think are relevant!)</a:t>
            </a:r>
          </a:p>
          <a:p>
            <a:pPr marL="114112" indent="0">
              <a:buNone/>
            </a:pPr>
            <a:endParaRPr lang="en-US" sz="2200" i="1" dirty="0"/>
          </a:p>
          <a:p>
            <a:pPr marL="571312" indent="-457200">
              <a:buFont typeface="+mj-lt"/>
              <a:buAutoNum type="arabicPeriod"/>
            </a:pPr>
            <a:r>
              <a:rPr lang="en-US" sz="2200" dirty="0"/>
              <a:t>The news reflects current politics, which can determine legislation related to the provision of healthcare. </a:t>
            </a:r>
          </a:p>
          <a:p>
            <a:pPr marL="571312" indent="-457200">
              <a:buFont typeface="+mj-lt"/>
              <a:buAutoNum type="arabicPeriod"/>
            </a:pPr>
            <a:r>
              <a:rPr lang="en-US" sz="2200" dirty="0"/>
              <a:t>Our patients read the news and they come to us and talk about it. We need to know what’s going on so we can be adequately informed. </a:t>
            </a:r>
          </a:p>
          <a:p>
            <a:pPr marL="571312" indent="-457200">
              <a:buFont typeface="+mj-lt"/>
              <a:buAutoNum type="arabicPeriod"/>
            </a:pPr>
            <a:r>
              <a:rPr lang="en-US" sz="2200" dirty="0"/>
              <a:t>The news impacts the mental health of our patients. </a:t>
            </a:r>
          </a:p>
          <a:p>
            <a:pPr marL="571312" indent="-457200">
              <a:buFont typeface="+mj-lt"/>
              <a:buAutoNum type="arabicPeriod"/>
            </a:pPr>
            <a:r>
              <a:rPr lang="en-US" sz="2200" dirty="0"/>
              <a:t>The news impacts the physical health of our patients. </a:t>
            </a:r>
          </a:p>
          <a:p>
            <a:pPr marL="114112" indent="0">
              <a:buNone/>
            </a:pPr>
            <a:endParaRPr lang="en-US" sz="2000" dirty="0"/>
          </a:p>
          <a:p>
            <a:pPr marL="571312" indent="-457200">
              <a:buFont typeface="+mj-lt"/>
              <a:buAutoNum type="alphaUcPeriod"/>
            </a:pPr>
            <a:endParaRPr lang="en-US" dirty="0"/>
          </a:p>
          <a:p>
            <a:pPr marL="571312" indent="-457200">
              <a:buFont typeface="+mj-lt"/>
              <a:buAutoNum type="alphaUcPeriod"/>
            </a:pPr>
            <a:endParaRPr lang="en-US" dirty="0"/>
          </a:p>
        </p:txBody>
      </p:sp>
      <p:sp>
        <p:nvSpPr>
          <p:cNvPr id="5" name="Slide Number Placeholder 4">
            <a:extLst>
              <a:ext uri="{FF2B5EF4-FFF2-40B4-BE49-F238E27FC236}">
                <a16:creationId xmlns:a16="http://schemas.microsoft.com/office/drawing/2014/main" id="{8874064C-A83F-0046-AEF8-B946442B57A2}"/>
              </a:ext>
            </a:extLst>
          </p:cNvPr>
          <p:cNvSpPr>
            <a:spLocks noGrp="1"/>
          </p:cNvSpPr>
          <p:nvPr>
            <p:ph type="sldNum" sz="quarter" idx="12"/>
          </p:nvPr>
        </p:nvSpPr>
        <p:spPr/>
        <p:txBody>
          <a:bodyPr/>
          <a:lstStyle/>
          <a:p>
            <a:fld id="{1D2EA5EF-C699-AF4C-BA42-C0A1CAAB713C}" type="slidenum">
              <a:rPr lang="en-US" smtClean="0"/>
              <a:t>11</a:t>
            </a:fld>
            <a:endParaRPr lang="en-US"/>
          </a:p>
        </p:txBody>
      </p:sp>
    </p:spTree>
    <p:extLst>
      <p:ext uri="{BB962C8B-B14F-4D97-AF65-F5344CB8AC3E}">
        <p14:creationId xmlns:p14="http://schemas.microsoft.com/office/powerpoint/2010/main" val="33458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C48A3-DE2D-0FFC-E2AD-FD2873530D91}"/>
              </a:ext>
            </a:extLst>
          </p:cNvPr>
          <p:cNvSpPr>
            <a:spLocks noGrp="1"/>
          </p:cNvSpPr>
          <p:nvPr>
            <p:ph type="title"/>
          </p:nvPr>
        </p:nvSpPr>
        <p:spPr/>
        <p:txBody>
          <a:bodyPr/>
          <a:lstStyle/>
          <a:p>
            <a:r>
              <a:rPr lang="en-US" dirty="0"/>
              <a:t>Minority Stress Theory for Transgender Folks</a:t>
            </a:r>
          </a:p>
        </p:txBody>
      </p:sp>
      <p:graphicFrame>
        <p:nvGraphicFramePr>
          <p:cNvPr id="6" name="Diagram 5" descr="Distal Stress Factors&#13;&#10;&#9;Discrimination&#13;Rejection&#13;Victimization&#13;Non-Affirmation&#13;&#10;Proximal Stress Factors&#13;&#10;&#9;Internalized Homophobia&#13;Negative Expectations&#13;Concealment&#9;&#13;&#10;Outcomes&#13;&#10;&#9;Mental Health Problems&#13;Physical Health Problems&#13;Suicide&#13;&#10;">
            <a:extLst>
              <a:ext uri="{FF2B5EF4-FFF2-40B4-BE49-F238E27FC236}">
                <a16:creationId xmlns:a16="http://schemas.microsoft.com/office/drawing/2014/main" id="{91429EDF-E7E3-29F0-68C2-C372F4DDB826}"/>
              </a:ext>
            </a:extLst>
          </p:cNvPr>
          <p:cNvGraphicFramePr/>
          <p:nvPr>
            <p:extLst>
              <p:ext uri="{D42A27DB-BD31-4B8C-83A1-F6EECF244321}">
                <p14:modId xmlns:p14="http://schemas.microsoft.com/office/powerpoint/2010/main" val="2110330232"/>
              </p:ext>
            </p:extLst>
          </p:nvPr>
        </p:nvGraphicFramePr>
        <p:xfrm>
          <a:off x="1643449" y="729049"/>
          <a:ext cx="8649560" cy="5657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C8DA23D-A952-E993-023B-839CF2F449ED}"/>
              </a:ext>
            </a:extLst>
          </p:cNvPr>
          <p:cNvSpPr txBox="1"/>
          <p:nvPr/>
        </p:nvSpPr>
        <p:spPr>
          <a:xfrm>
            <a:off x="10033687" y="5633363"/>
            <a:ext cx="207354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a:spcBef>
                <a:spcPts val="0"/>
              </a:spcBef>
              <a:spcAft>
                <a:spcPts val="0"/>
              </a:spcAft>
            </a:pPr>
            <a:r>
              <a:rPr lang="en-US" sz="1600" dirty="0">
                <a:latin typeface="Arial" panose="020B0604020202020204" pitchFamily="34" charset="0"/>
                <a:ea typeface="ＭＳ Ｐゴシック" charset="0"/>
                <a:cs typeface="Arial" charset="0"/>
              </a:rPr>
              <a:t>(Testa et al., 2015)</a:t>
            </a:r>
          </a:p>
          <a:p>
            <a:pPr marL="0" marR="0" indent="0" algn="l" defTabSz="914400" rtl="0" fontAlgn="auto" latinLnBrk="0" hangingPunct="0">
              <a:lnSpc>
                <a:spcPct val="100000"/>
              </a:lnSpc>
              <a:spcBef>
                <a:spcPts val="0"/>
              </a:spcBef>
              <a:spcAft>
                <a:spcPts val="0"/>
              </a:spcAft>
              <a:buClrTx/>
              <a:buSzTx/>
              <a:buFontTx/>
              <a:buNone/>
              <a:tabLst/>
            </a:pPr>
            <a:endParaRPr kumimoji="0" lang="en-US" sz="1200" u="none" strike="noStrike" cap="none" spc="0" normalizeH="0" baseline="0" dirty="0">
              <a:ln>
                <a:noFill/>
              </a:ln>
              <a:solidFill>
                <a:schemeClr val="accent1"/>
              </a:solidFill>
              <a:effectLst/>
              <a:uFillTx/>
              <a:latin typeface="Arial" panose="020B0604020202020204" pitchFamily="34" charset="0"/>
              <a:cs typeface="Arial" panose="020B0604020202020204" pitchFamily="34" charset="0"/>
              <a:sym typeface="Calibri"/>
            </a:endParaRPr>
          </a:p>
        </p:txBody>
      </p:sp>
      <p:sp>
        <p:nvSpPr>
          <p:cNvPr id="5" name="Footer Placeholder 4">
            <a:extLst>
              <a:ext uri="{FF2B5EF4-FFF2-40B4-BE49-F238E27FC236}">
                <a16:creationId xmlns:a16="http://schemas.microsoft.com/office/drawing/2014/main" id="{631A8021-C310-4F01-ED48-498F12A42960}"/>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8BFF5CC3-52CC-26B3-13F2-B77FAEF84C52}"/>
              </a:ext>
            </a:extLst>
          </p:cNvPr>
          <p:cNvSpPr>
            <a:spLocks noGrp="1"/>
          </p:cNvSpPr>
          <p:nvPr>
            <p:ph type="sldNum" sz="quarter" idx="12"/>
          </p:nvPr>
        </p:nvSpPr>
        <p:spPr/>
        <p:txBody>
          <a:bodyPr/>
          <a:lstStyle/>
          <a:p>
            <a:fld id="{1D2EA5EF-C699-AF4C-BA42-C0A1CAAB713C}" type="slidenum">
              <a:rPr lang="en-US" smtClean="0"/>
              <a:t>12</a:t>
            </a:fld>
            <a:endParaRPr lang="en-US"/>
          </a:p>
        </p:txBody>
      </p:sp>
    </p:spTree>
    <p:extLst>
      <p:ext uri="{BB962C8B-B14F-4D97-AF65-F5344CB8AC3E}">
        <p14:creationId xmlns:p14="http://schemas.microsoft.com/office/powerpoint/2010/main" val="2056831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E8621-4EBB-1E3A-344A-5D4FFBBFEEE7}"/>
              </a:ext>
            </a:extLst>
          </p:cNvPr>
          <p:cNvSpPr>
            <a:spLocks noGrp="1"/>
          </p:cNvSpPr>
          <p:nvPr>
            <p:ph type="title"/>
          </p:nvPr>
        </p:nvSpPr>
        <p:spPr/>
        <p:txBody>
          <a:bodyPr/>
          <a:lstStyle/>
          <a:p>
            <a:r>
              <a:rPr lang="en-US" dirty="0"/>
              <a:t>Have You Heard the News?</a:t>
            </a:r>
          </a:p>
        </p:txBody>
      </p:sp>
      <p:sp>
        <p:nvSpPr>
          <p:cNvPr id="3" name="Content Placeholder 2">
            <a:extLst>
              <a:ext uri="{FF2B5EF4-FFF2-40B4-BE49-F238E27FC236}">
                <a16:creationId xmlns:a16="http://schemas.microsoft.com/office/drawing/2014/main" id="{40F66BAB-98ED-833F-4C1D-7D74A5DE20CE}"/>
              </a:ext>
            </a:extLst>
          </p:cNvPr>
          <p:cNvSpPr>
            <a:spLocks noGrp="1"/>
          </p:cNvSpPr>
          <p:nvPr>
            <p:ph idx="1"/>
          </p:nvPr>
        </p:nvSpPr>
        <p:spPr/>
        <p:txBody>
          <a:bodyPr/>
          <a:lstStyle/>
          <a:p>
            <a:r>
              <a:rPr lang="en-US" sz="2400" dirty="0"/>
              <a:t>News consumption was associated with increased rumination and physical health symptoms (</a:t>
            </a:r>
            <a:r>
              <a:rPr lang="en-US" dirty="0"/>
              <a:t>Dhanani &amp; Totton, 2023).</a:t>
            </a:r>
            <a:endParaRPr lang="en-US" sz="2400" dirty="0"/>
          </a:p>
          <a:p>
            <a:r>
              <a:rPr lang="en-US" dirty="0"/>
              <a:t>P</a:t>
            </a:r>
            <a:r>
              <a:rPr lang="en-US" sz="2400" dirty="0"/>
              <a:t>erceived support for the legislation was associated with greater rumination, depressive symptoms, physical health symptoms, and fear of disclosing one’s identity (</a:t>
            </a:r>
            <a:r>
              <a:rPr lang="en-US" dirty="0"/>
              <a:t>Dhanani &amp; Totton, 2023).</a:t>
            </a:r>
            <a:endParaRPr lang="en-US" sz="2400" dirty="0"/>
          </a:p>
          <a:p>
            <a:r>
              <a:rPr lang="en-US" dirty="0"/>
              <a:t>L</a:t>
            </a:r>
            <a:r>
              <a:rPr lang="en-US" sz="2400" dirty="0"/>
              <a:t>egislation has impacted transgender youth and young adults’ access to general health care; increased experiences of discrimination and other maltreatment; and resulted in some respondents engaging in unhealthy coping responses (</a:t>
            </a:r>
            <a:r>
              <a:rPr lang="en-US" dirty="0"/>
              <a:t>Dhanani &amp; Totton, 2023).</a:t>
            </a:r>
            <a:endParaRPr lang="en-US" sz="2400" dirty="0"/>
          </a:p>
          <a:p>
            <a:pPr marL="114112" indent="0">
              <a:buNone/>
            </a:pPr>
            <a:endParaRPr lang="en-US" dirty="0"/>
          </a:p>
        </p:txBody>
      </p:sp>
      <p:sp>
        <p:nvSpPr>
          <p:cNvPr id="5" name="Footer Placeholder 4">
            <a:extLst>
              <a:ext uri="{FF2B5EF4-FFF2-40B4-BE49-F238E27FC236}">
                <a16:creationId xmlns:a16="http://schemas.microsoft.com/office/drawing/2014/main" id="{5FB5D172-EDA7-0A65-6CB7-C2D396CC00C7}"/>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BC850429-8423-C764-A456-43966D4057A2}"/>
              </a:ext>
            </a:extLst>
          </p:cNvPr>
          <p:cNvSpPr>
            <a:spLocks noGrp="1"/>
          </p:cNvSpPr>
          <p:nvPr>
            <p:ph type="sldNum" sz="quarter" idx="12"/>
          </p:nvPr>
        </p:nvSpPr>
        <p:spPr/>
        <p:txBody>
          <a:bodyPr/>
          <a:lstStyle/>
          <a:p>
            <a:fld id="{1D2EA5EF-C699-AF4C-BA42-C0A1CAAB713C}" type="slidenum">
              <a:rPr lang="en-US" smtClean="0"/>
              <a:t>13</a:t>
            </a:fld>
            <a:endParaRPr lang="en-US"/>
          </a:p>
        </p:txBody>
      </p:sp>
    </p:spTree>
    <p:extLst>
      <p:ext uri="{BB962C8B-B14F-4D97-AF65-F5344CB8AC3E}">
        <p14:creationId xmlns:p14="http://schemas.microsoft.com/office/powerpoint/2010/main" val="3179834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D829-5DD1-AEEF-7666-E607A5DE4D19}"/>
              </a:ext>
            </a:extLst>
          </p:cNvPr>
          <p:cNvSpPr>
            <a:spLocks noGrp="1"/>
          </p:cNvSpPr>
          <p:nvPr>
            <p:ph type="title"/>
          </p:nvPr>
        </p:nvSpPr>
        <p:spPr>
          <a:xfrm>
            <a:off x="609604" y="274639"/>
            <a:ext cx="11087425" cy="1143000"/>
          </a:xfrm>
        </p:spPr>
        <p:txBody>
          <a:bodyPr anchor="ctr">
            <a:normAutofit/>
          </a:bodyPr>
          <a:lstStyle/>
          <a:p>
            <a:r>
              <a:rPr lang="en-US" dirty="0"/>
              <a:t>WHAT IS GENDER-AFFIRMING CARE?</a:t>
            </a:r>
          </a:p>
        </p:txBody>
      </p:sp>
      <p:pic>
        <p:nvPicPr>
          <p:cNvPr id="7" name="Picture 6">
            <a:extLst>
              <a:ext uri="{FF2B5EF4-FFF2-40B4-BE49-F238E27FC236}">
                <a16:creationId xmlns:a16="http://schemas.microsoft.com/office/drawing/2014/main" id="{60DC9197-8C0E-62D6-3836-E6FF657AF8C8}"/>
              </a:ext>
              <a:ext uri="{C183D7F6-B498-43B3-948B-1728B52AA6E4}">
                <adec:decorative xmlns:adec="http://schemas.microsoft.com/office/drawing/2017/decorative" val="1"/>
              </a:ext>
            </a:extLst>
          </p:cNvPr>
          <p:cNvPicPr>
            <a:picLocks noChangeAspect="1"/>
          </p:cNvPicPr>
          <p:nvPr/>
        </p:nvPicPr>
        <p:blipFill rotWithShape="1">
          <a:blip r:embed="rId3"/>
          <a:srcRect t="25285" r="2" b="15705"/>
          <a:stretch/>
        </p:blipFill>
        <p:spPr>
          <a:xfrm>
            <a:off x="609604" y="1600203"/>
            <a:ext cx="11087425" cy="4367299"/>
          </a:xfrm>
          <a:prstGeom prst="rect">
            <a:avLst/>
          </a:prstGeom>
          <a:noFill/>
        </p:spPr>
      </p:pic>
      <p:sp>
        <p:nvSpPr>
          <p:cNvPr id="5" name="Footer Placeholder 4">
            <a:extLst>
              <a:ext uri="{FF2B5EF4-FFF2-40B4-BE49-F238E27FC236}">
                <a16:creationId xmlns:a16="http://schemas.microsoft.com/office/drawing/2014/main" id="{87F0D37B-6CA1-27C2-D071-FE2F372F13BD}"/>
              </a:ext>
            </a:extLst>
          </p:cNvPr>
          <p:cNvSpPr>
            <a:spLocks noGrp="1"/>
          </p:cNvSpPr>
          <p:nvPr>
            <p:ph type="ftr" sz="quarter" idx="11"/>
          </p:nvPr>
        </p:nvSpPr>
        <p:spPr>
          <a:xfrm>
            <a:off x="4469945" y="6352708"/>
            <a:ext cx="5823064" cy="365760"/>
          </a:xfrm>
        </p:spPr>
        <p:txBody>
          <a:bodyPr anchor="ctr">
            <a:normAutofit/>
          </a:bodyPr>
          <a:lstStyle/>
          <a:p>
            <a:pPr>
              <a:spcAft>
                <a:spcPts val="600"/>
              </a:spcAft>
            </a:pPr>
            <a:r>
              <a:rPr lang="en-US"/>
              <a:t>paetc.org</a:t>
            </a:r>
          </a:p>
        </p:txBody>
      </p:sp>
      <p:sp>
        <p:nvSpPr>
          <p:cNvPr id="4" name="Slide Number Placeholder 3">
            <a:extLst>
              <a:ext uri="{FF2B5EF4-FFF2-40B4-BE49-F238E27FC236}">
                <a16:creationId xmlns:a16="http://schemas.microsoft.com/office/drawing/2014/main" id="{DCD6B308-AFE6-2BE3-92CE-600E53D25BDF}"/>
              </a:ext>
            </a:extLst>
          </p:cNvPr>
          <p:cNvSpPr>
            <a:spLocks noGrp="1"/>
          </p:cNvSpPr>
          <p:nvPr>
            <p:ph type="sldNum" sz="quarter" idx="12"/>
          </p:nvPr>
        </p:nvSpPr>
        <p:spPr>
          <a:xfrm>
            <a:off x="11375717" y="6305882"/>
            <a:ext cx="731520" cy="396240"/>
          </a:xfrm>
        </p:spPr>
        <p:txBody>
          <a:bodyPr anchor="ctr">
            <a:normAutofit/>
          </a:bodyPr>
          <a:lstStyle/>
          <a:p>
            <a:pPr>
              <a:spcAft>
                <a:spcPts val="600"/>
              </a:spcAft>
            </a:pPr>
            <a:fld id="{1D2EA5EF-C699-AF4C-BA42-C0A1CAAB713C}" type="slidenum">
              <a:rPr lang="en-US" smtClean="0"/>
              <a:pPr>
                <a:spcAft>
                  <a:spcPts val="600"/>
                </a:spcAft>
              </a:pPr>
              <a:t>14</a:t>
            </a:fld>
            <a:endParaRPr lang="en-US"/>
          </a:p>
        </p:txBody>
      </p:sp>
    </p:spTree>
    <p:extLst>
      <p:ext uri="{BB962C8B-B14F-4D97-AF65-F5344CB8AC3E}">
        <p14:creationId xmlns:p14="http://schemas.microsoft.com/office/powerpoint/2010/main" val="340849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4EBC-0A6E-E401-843A-14C798B7BD35}"/>
              </a:ext>
            </a:extLst>
          </p:cNvPr>
          <p:cNvSpPr>
            <a:spLocks noGrp="1"/>
          </p:cNvSpPr>
          <p:nvPr>
            <p:ph type="title"/>
          </p:nvPr>
        </p:nvSpPr>
        <p:spPr/>
        <p:txBody>
          <a:bodyPr/>
          <a:lstStyle/>
          <a:p>
            <a:r>
              <a:rPr lang="en-US" dirty="0"/>
              <a:t>Social Transition</a:t>
            </a:r>
          </a:p>
        </p:txBody>
      </p:sp>
      <p:sp>
        <p:nvSpPr>
          <p:cNvPr id="3" name="Content Placeholder 2">
            <a:extLst>
              <a:ext uri="{FF2B5EF4-FFF2-40B4-BE49-F238E27FC236}">
                <a16:creationId xmlns:a16="http://schemas.microsoft.com/office/drawing/2014/main" id="{2FB8A80D-EE96-72DF-4B61-76CF27C11D32}"/>
              </a:ext>
            </a:extLst>
          </p:cNvPr>
          <p:cNvSpPr>
            <a:spLocks noGrp="1"/>
          </p:cNvSpPr>
          <p:nvPr>
            <p:ph idx="1"/>
          </p:nvPr>
        </p:nvSpPr>
        <p:spPr/>
        <p:txBody>
          <a:bodyPr/>
          <a:lstStyle/>
          <a:p>
            <a:r>
              <a:rPr lang="en-US" sz="2400" dirty="0"/>
              <a:t>Name change;</a:t>
            </a:r>
          </a:p>
          <a:p>
            <a:r>
              <a:rPr lang="en-US" sz="2400" dirty="0"/>
              <a:t>Pronoun change;</a:t>
            </a:r>
          </a:p>
          <a:p>
            <a:r>
              <a:rPr lang="en-US" sz="2400" dirty="0"/>
              <a:t>Change in sex/gender markers (e.g., birth certificate; identification cards; passport; school and medical documentation; etc.);</a:t>
            </a:r>
          </a:p>
          <a:p>
            <a:r>
              <a:rPr lang="en-US" sz="2400" dirty="0"/>
              <a:t>Participation in gender-segregated programs (e.g., sports teams; recreational clubs and camps; schools; etc.);</a:t>
            </a:r>
          </a:p>
          <a:p>
            <a:r>
              <a:rPr lang="en-US" sz="2400" dirty="0"/>
              <a:t>Bathroom and locker room use;</a:t>
            </a:r>
          </a:p>
          <a:p>
            <a:r>
              <a:rPr lang="en-US" sz="2400" dirty="0"/>
              <a:t>Personal expression (e.g., hair style; clothing choice; etc.);</a:t>
            </a:r>
          </a:p>
          <a:p>
            <a:r>
              <a:rPr lang="en-US" sz="2400" dirty="0"/>
              <a:t>Communication of affirmed gender to others (e.g., social media; letters to extended families or social contacts; etc.) (</a:t>
            </a:r>
            <a:r>
              <a:rPr lang="en-US" dirty="0"/>
              <a:t>Coleman et al., 2022)</a:t>
            </a:r>
          </a:p>
          <a:p>
            <a:endParaRPr lang="en-US" sz="2400" dirty="0"/>
          </a:p>
          <a:p>
            <a:pPr marL="0" indent="0">
              <a:buNone/>
            </a:pPr>
            <a:endParaRPr lang="en-US" sz="2400" dirty="0"/>
          </a:p>
          <a:p>
            <a:endParaRPr lang="en-US" dirty="0"/>
          </a:p>
        </p:txBody>
      </p:sp>
      <p:sp>
        <p:nvSpPr>
          <p:cNvPr id="5" name="Footer Placeholder 4">
            <a:extLst>
              <a:ext uri="{FF2B5EF4-FFF2-40B4-BE49-F238E27FC236}">
                <a16:creationId xmlns:a16="http://schemas.microsoft.com/office/drawing/2014/main" id="{CA4CF58C-D10B-B203-1C10-93D1959046DF}"/>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8645AD51-229A-1886-8D0B-4EE9A9BB6156}"/>
              </a:ext>
            </a:extLst>
          </p:cNvPr>
          <p:cNvSpPr>
            <a:spLocks noGrp="1"/>
          </p:cNvSpPr>
          <p:nvPr>
            <p:ph type="sldNum" sz="quarter" idx="12"/>
          </p:nvPr>
        </p:nvSpPr>
        <p:spPr/>
        <p:txBody>
          <a:bodyPr/>
          <a:lstStyle/>
          <a:p>
            <a:fld id="{1D2EA5EF-C699-AF4C-BA42-C0A1CAAB713C}" type="slidenum">
              <a:rPr lang="en-US" smtClean="0"/>
              <a:t>15</a:t>
            </a:fld>
            <a:endParaRPr lang="en-US"/>
          </a:p>
        </p:txBody>
      </p:sp>
    </p:spTree>
    <p:extLst>
      <p:ext uri="{BB962C8B-B14F-4D97-AF65-F5344CB8AC3E}">
        <p14:creationId xmlns:p14="http://schemas.microsoft.com/office/powerpoint/2010/main" val="3361511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4EBC-0A6E-E401-843A-14C798B7BD35}"/>
              </a:ext>
            </a:extLst>
          </p:cNvPr>
          <p:cNvSpPr>
            <a:spLocks noGrp="1"/>
          </p:cNvSpPr>
          <p:nvPr>
            <p:ph type="title"/>
          </p:nvPr>
        </p:nvSpPr>
        <p:spPr>
          <a:xfrm>
            <a:off x="609604" y="274639"/>
            <a:ext cx="11087425" cy="1143000"/>
          </a:xfrm>
        </p:spPr>
        <p:txBody>
          <a:bodyPr anchor="ctr">
            <a:normAutofit/>
          </a:bodyPr>
          <a:lstStyle/>
          <a:p>
            <a:r>
              <a:rPr lang="en-US" dirty="0"/>
              <a:t>Prosthetics, Hair, &amp; Voice</a:t>
            </a:r>
          </a:p>
        </p:txBody>
      </p:sp>
      <p:graphicFrame>
        <p:nvGraphicFramePr>
          <p:cNvPr id="8" name="Content Placeholder 2" descr="Hair removal (laser/electrolysis)&#13;&#10;Voice training (speech-language therapy, masculinizing or feminizing)&#13;&#10;Prosthetics: Binders, packers, STP devices, wigs, gaffs&#13;&#10;">
            <a:extLst>
              <a:ext uri="{FF2B5EF4-FFF2-40B4-BE49-F238E27FC236}">
                <a16:creationId xmlns:a16="http://schemas.microsoft.com/office/drawing/2014/main" id="{36168904-D5E0-55C5-0163-9D1BDB6E3043}"/>
              </a:ext>
            </a:extLst>
          </p:cNvPr>
          <p:cNvGraphicFramePr>
            <a:graphicFrameLocks noGrp="1"/>
          </p:cNvGraphicFramePr>
          <p:nvPr>
            <p:ph idx="1"/>
            <p:extLst>
              <p:ext uri="{D42A27DB-BD31-4B8C-83A1-F6EECF244321}">
                <p14:modId xmlns:p14="http://schemas.microsoft.com/office/powerpoint/2010/main" val="521283951"/>
              </p:ext>
            </p:extLst>
          </p:nvPr>
        </p:nvGraphicFramePr>
        <p:xfrm>
          <a:off x="609604" y="1600203"/>
          <a:ext cx="11087425" cy="4367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CA4CF58C-D10B-B203-1C10-93D1959046DF}"/>
              </a:ext>
            </a:extLst>
          </p:cNvPr>
          <p:cNvSpPr>
            <a:spLocks noGrp="1"/>
          </p:cNvSpPr>
          <p:nvPr>
            <p:ph type="ftr" sz="quarter" idx="11"/>
          </p:nvPr>
        </p:nvSpPr>
        <p:spPr>
          <a:xfrm>
            <a:off x="4469945" y="6352708"/>
            <a:ext cx="5823064" cy="365760"/>
          </a:xfrm>
        </p:spPr>
        <p:txBody>
          <a:bodyPr anchor="ctr">
            <a:normAutofit/>
          </a:bodyPr>
          <a:lstStyle/>
          <a:p>
            <a:pPr>
              <a:spcAft>
                <a:spcPts val="600"/>
              </a:spcAft>
            </a:pPr>
            <a:r>
              <a:rPr lang="en-US"/>
              <a:t>paetc.org</a:t>
            </a:r>
          </a:p>
        </p:txBody>
      </p:sp>
      <p:sp>
        <p:nvSpPr>
          <p:cNvPr id="4" name="Slide Number Placeholder 3">
            <a:extLst>
              <a:ext uri="{FF2B5EF4-FFF2-40B4-BE49-F238E27FC236}">
                <a16:creationId xmlns:a16="http://schemas.microsoft.com/office/drawing/2014/main" id="{8645AD51-229A-1886-8D0B-4EE9A9BB6156}"/>
              </a:ext>
            </a:extLst>
          </p:cNvPr>
          <p:cNvSpPr>
            <a:spLocks noGrp="1"/>
          </p:cNvSpPr>
          <p:nvPr>
            <p:ph type="sldNum" sz="quarter" idx="12"/>
          </p:nvPr>
        </p:nvSpPr>
        <p:spPr>
          <a:xfrm>
            <a:off x="11375717" y="6305882"/>
            <a:ext cx="731520" cy="396240"/>
          </a:xfrm>
        </p:spPr>
        <p:txBody>
          <a:bodyPr anchor="ctr">
            <a:normAutofit/>
          </a:bodyPr>
          <a:lstStyle/>
          <a:p>
            <a:pPr>
              <a:spcAft>
                <a:spcPts val="600"/>
              </a:spcAft>
            </a:pPr>
            <a:fld id="{1D2EA5EF-C699-AF4C-BA42-C0A1CAAB713C}" type="slidenum">
              <a:rPr lang="en-US" smtClean="0"/>
              <a:pPr>
                <a:spcAft>
                  <a:spcPts val="600"/>
                </a:spcAft>
              </a:pPr>
              <a:t>16</a:t>
            </a:fld>
            <a:endParaRPr lang="en-US"/>
          </a:p>
        </p:txBody>
      </p:sp>
    </p:spTree>
    <p:extLst>
      <p:ext uri="{BB962C8B-B14F-4D97-AF65-F5344CB8AC3E}">
        <p14:creationId xmlns:p14="http://schemas.microsoft.com/office/powerpoint/2010/main" val="2317943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4EBC-0A6E-E401-843A-14C798B7BD35}"/>
              </a:ext>
            </a:extLst>
          </p:cNvPr>
          <p:cNvSpPr>
            <a:spLocks noGrp="1"/>
          </p:cNvSpPr>
          <p:nvPr>
            <p:ph type="title"/>
          </p:nvPr>
        </p:nvSpPr>
        <p:spPr/>
        <p:txBody>
          <a:bodyPr/>
          <a:lstStyle/>
          <a:p>
            <a:r>
              <a:rPr lang="en-US" dirty="0"/>
              <a:t>Medical Transition</a:t>
            </a:r>
          </a:p>
        </p:txBody>
      </p:sp>
      <p:sp>
        <p:nvSpPr>
          <p:cNvPr id="6" name="Text Placeholder 5">
            <a:extLst>
              <a:ext uri="{FF2B5EF4-FFF2-40B4-BE49-F238E27FC236}">
                <a16:creationId xmlns:a16="http://schemas.microsoft.com/office/drawing/2014/main" id="{E7D818D7-FC37-D6FF-DB40-C56D8E44E869}"/>
              </a:ext>
            </a:extLst>
          </p:cNvPr>
          <p:cNvSpPr>
            <a:spLocks noGrp="1"/>
          </p:cNvSpPr>
          <p:nvPr>
            <p:ph type="body" idx="1"/>
          </p:nvPr>
        </p:nvSpPr>
        <p:spPr/>
        <p:txBody>
          <a:bodyPr/>
          <a:lstStyle/>
          <a:p>
            <a:r>
              <a:rPr lang="en-US" dirty="0"/>
              <a:t>Hormones </a:t>
            </a:r>
          </a:p>
        </p:txBody>
      </p:sp>
      <p:sp>
        <p:nvSpPr>
          <p:cNvPr id="3" name="Content Placeholder 2">
            <a:extLst>
              <a:ext uri="{FF2B5EF4-FFF2-40B4-BE49-F238E27FC236}">
                <a16:creationId xmlns:a16="http://schemas.microsoft.com/office/drawing/2014/main" id="{2FB8A80D-EE96-72DF-4B61-76CF27C11D32}"/>
              </a:ext>
            </a:extLst>
          </p:cNvPr>
          <p:cNvSpPr>
            <a:spLocks noGrp="1"/>
          </p:cNvSpPr>
          <p:nvPr>
            <p:ph sz="half" idx="2"/>
          </p:nvPr>
        </p:nvSpPr>
        <p:spPr/>
        <p:txBody>
          <a:bodyPr>
            <a:normAutofit/>
          </a:bodyPr>
          <a:lstStyle/>
          <a:p>
            <a:r>
              <a:rPr lang="en-US" sz="2400" dirty="0"/>
              <a:t>Puberty blockers (before 14)</a:t>
            </a:r>
          </a:p>
          <a:p>
            <a:r>
              <a:rPr lang="en-US" dirty="0"/>
              <a:t>Estrogen &amp; androgen blockers</a:t>
            </a:r>
          </a:p>
          <a:p>
            <a:r>
              <a:rPr lang="en-US" dirty="0"/>
              <a:t>Testosterone</a:t>
            </a:r>
          </a:p>
        </p:txBody>
      </p:sp>
      <p:sp>
        <p:nvSpPr>
          <p:cNvPr id="7" name="Text Placeholder 6">
            <a:extLst>
              <a:ext uri="{FF2B5EF4-FFF2-40B4-BE49-F238E27FC236}">
                <a16:creationId xmlns:a16="http://schemas.microsoft.com/office/drawing/2014/main" id="{BB693B3F-806B-C288-3EC2-9A3E15AD50CE}"/>
              </a:ext>
            </a:extLst>
          </p:cNvPr>
          <p:cNvSpPr>
            <a:spLocks noGrp="1"/>
          </p:cNvSpPr>
          <p:nvPr>
            <p:ph type="body" sz="quarter" idx="3"/>
          </p:nvPr>
        </p:nvSpPr>
        <p:spPr/>
        <p:txBody>
          <a:bodyPr/>
          <a:lstStyle/>
          <a:p>
            <a:r>
              <a:rPr lang="en-US" dirty="0"/>
              <a:t>Surgeries</a:t>
            </a:r>
          </a:p>
        </p:txBody>
      </p:sp>
      <p:sp>
        <p:nvSpPr>
          <p:cNvPr id="8" name="Content Placeholder 7">
            <a:extLst>
              <a:ext uri="{FF2B5EF4-FFF2-40B4-BE49-F238E27FC236}">
                <a16:creationId xmlns:a16="http://schemas.microsoft.com/office/drawing/2014/main" id="{9B7B5AF4-E7CD-6A34-5782-6A37F1BAEB2E}"/>
              </a:ext>
            </a:extLst>
          </p:cNvPr>
          <p:cNvSpPr>
            <a:spLocks noGrp="1"/>
          </p:cNvSpPr>
          <p:nvPr>
            <p:ph sz="quarter" idx="4"/>
          </p:nvPr>
        </p:nvSpPr>
        <p:spPr/>
        <p:txBody>
          <a:bodyPr>
            <a:normAutofit/>
          </a:bodyPr>
          <a:lstStyle/>
          <a:p>
            <a:r>
              <a:rPr lang="en-US" dirty="0"/>
              <a:t>Top surgeries</a:t>
            </a:r>
          </a:p>
          <a:p>
            <a:r>
              <a:rPr lang="en-US" dirty="0"/>
              <a:t>Bottom surgeries (after age 18)</a:t>
            </a:r>
          </a:p>
          <a:p>
            <a:r>
              <a:rPr lang="en-US" dirty="0"/>
              <a:t>Facial surgery</a:t>
            </a:r>
          </a:p>
          <a:p>
            <a:r>
              <a:rPr lang="en-US" dirty="0"/>
              <a:t>Body sculpting surgery</a:t>
            </a:r>
          </a:p>
          <a:p>
            <a:r>
              <a:rPr lang="en-US" dirty="0"/>
              <a:t>Vocal chord surgery</a:t>
            </a:r>
          </a:p>
        </p:txBody>
      </p:sp>
      <p:sp>
        <p:nvSpPr>
          <p:cNvPr id="5" name="Footer Placeholder 4">
            <a:extLst>
              <a:ext uri="{FF2B5EF4-FFF2-40B4-BE49-F238E27FC236}">
                <a16:creationId xmlns:a16="http://schemas.microsoft.com/office/drawing/2014/main" id="{CA4CF58C-D10B-B203-1C10-93D1959046DF}"/>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8645AD51-229A-1886-8D0B-4EE9A9BB6156}"/>
              </a:ext>
            </a:extLst>
          </p:cNvPr>
          <p:cNvSpPr>
            <a:spLocks noGrp="1"/>
          </p:cNvSpPr>
          <p:nvPr>
            <p:ph type="sldNum" sz="quarter" idx="12"/>
          </p:nvPr>
        </p:nvSpPr>
        <p:spPr/>
        <p:txBody>
          <a:bodyPr/>
          <a:lstStyle/>
          <a:p>
            <a:fld id="{1D2EA5EF-C699-AF4C-BA42-C0A1CAAB713C}" type="slidenum">
              <a:rPr lang="en-US" smtClean="0"/>
              <a:t>17</a:t>
            </a:fld>
            <a:endParaRPr lang="en-US"/>
          </a:p>
        </p:txBody>
      </p:sp>
    </p:spTree>
    <p:extLst>
      <p:ext uri="{BB962C8B-B14F-4D97-AF65-F5344CB8AC3E}">
        <p14:creationId xmlns:p14="http://schemas.microsoft.com/office/powerpoint/2010/main" val="3791301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1BD5F-9118-E099-A0BA-9300791D2226}"/>
              </a:ext>
            </a:extLst>
          </p:cNvPr>
          <p:cNvSpPr>
            <a:spLocks noGrp="1"/>
          </p:cNvSpPr>
          <p:nvPr>
            <p:ph type="title"/>
          </p:nvPr>
        </p:nvSpPr>
        <p:spPr>
          <a:xfrm>
            <a:off x="609604" y="274639"/>
            <a:ext cx="11087425" cy="1143000"/>
          </a:xfrm>
        </p:spPr>
        <p:txBody>
          <a:bodyPr anchor="ctr">
            <a:normAutofit/>
          </a:bodyPr>
          <a:lstStyle/>
          <a:p>
            <a:r>
              <a:rPr lang="en-US" dirty="0"/>
              <a:t>Why is Gender-Affirming Care Important?</a:t>
            </a:r>
          </a:p>
        </p:txBody>
      </p:sp>
      <p:graphicFrame>
        <p:nvGraphicFramePr>
          <p:cNvPr id="7" name="Content Placeholder 2" descr="Hormone therapy effectively treats gender dysphoria, improves quality of life, and may improve mental health (Baker et al., 2021; van Leerdam et al., 2023; White Hughto &amp; Reisner, 2016). &#13;&#10;Surgery effectively treats gender dysphoria, improves QoL, life satisfaction, happiness, and mental health (Sawn et al., 2023). &#13;&#10;In teens, puberty blockers, hormones, and top surgery improve mental health, gender dysphoria, body image satisfaction (Coleman et al., 2022). &#13;&#10;">
            <a:extLst>
              <a:ext uri="{FF2B5EF4-FFF2-40B4-BE49-F238E27FC236}">
                <a16:creationId xmlns:a16="http://schemas.microsoft.com/office/drawing/2014/main" id="{05347935-574D-1142-5212-274EC95F8F1D}"/>
              </a:ext>
            </a:extLst>
          </p:cNvPr>
          <p:cNvGraphicFramePr>
            <a:graphicFrameLocks noGrp="1"/>
          </p:cNvGraphicFramePr>
          <p:nvPr>
            <p:ph idx="1"/>
            <p:extLst>
              <p:ext uri="{D42A27DB-BD31-4B8C-83A1-F6EECF244321}">
                <p14:modId xmlns:p14="http://schemas.microsoft.com/office/powerpoint/2010/main" val="2886304353"/>
              </p:ext>
            </p:extLst>
          </p:nvPr>
        </p:nvGraphicFramePr>
        <p:xfrm>
          <a:off x="609604" y="1600203"/>
          <a:ext cx="11087425" cy="4367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48044554-913D-66EE-B5D9-D5BA214E3A06}"/>
              </a:ext>
            </a:extLst>
          </p:cNvPr>
          <p:cNvSpPr>
            <a:spLocks noGrp="1"/>
          </p:cNvSpPr>
          <p:nvPr>
            <p:ph type="ftr" sz="quarter" idx="11"/>
          </p:nvPr>
        </p:nvSpPr>
        <p:spPr>
          <a:xfrm>
            <a:off x="4469945" y="6352708"/>
            <a:ext cx="5823064" cy="365760"/>
          </a:xfrm>
        </p:spPr>
        <p:txBody>
          <a:bodyPr anchor="ctr">
            <a:normAutofit/>
          </a:bodyPr>
          <a:lstStyle/>
          <a:p>
            <a:pPr>
              <a:spcAft>
                <a:spcPts val="600"/>
              </a:spcAft>
            </a:pPr>
            <a:r>
              <a:rPr lang="en-US"/>
              <a:t>paetc.org</a:t>
            </a:r>
          </a:p>
        </p:txBody>
      </p:sp>
      <p:sp>
        <p:nvSpPr>
          <p:cNvPr id="4" name="Slide Number Placeholder 3">
            <a:extLst>
              <a:ext uri="{FF2B5EF4-FFF2-40B4-BE49-F238E27FC236}">
                <a16:creationId xmlns:a16="http://schemas.microsoft.com/office/drawing/2014/main" id="{9580B61D-62DE-30B4-6E82-988D2D79E604}"/>
              </a:ext>
            </a:extLst>
          </p:cNvPr>
          <p:cNvSpPr>
            <a:spLocks noGrp="1"/>
          </p:cNvSpPr>
          <p:nvPr>
            <p:ph type="sldNum" sz="quarter" idx="12"/>
          </p:nvPr>
        </p:nvSpPr>
        <p:spPr>
          <a:xfrm>
            <a:off x="11375717" y="6305882"/>
            <a:ext cx="731520" cy="396240"/>
          </a:xfrm>
        </p:spPr>
        <p:txBody>
          <a:bodyPr anchor="ctr">
            <a:normAutofit/>
          </a:bodyPr>
          <a:lstStyle/>
          <a:p>
            <a:pPr>
              <a:spcAft>
                <a:spcPts val="600"/>
              </a:spcAft>
            </a:pPr>
            <a:fld id="{1D2EA5EF-C699-AF4C-BA42-C0A1CAAB713C}" type="slidenum">
              <a:rPr lang="en-US" smtClean="0"/>
              <a:pPr>
                <a:spcAft>
                  <a:spcPts val="600"/>
                </a:spcAft>
              </a:pPr>
              <a:t>18</a:t>
            </a:fld>
            <a:endParaRPr lang="en-US"/>
          </a:p>
        </p:txBody>
      </p:sp>
    </p:spTree>
    <p:extLst>
      <p:ext uri="{BB962C8B-B14F-4D97-AF65-F5344CB8AC3E}">
        <p14:creationId xmlns:p14="http://schemas.microsoft.com/office/powerpoint/2010/main" val="1911755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#3</a:t>
            </a:r>
            <a:endParaRPr lang="en-US" sz="3600" dirty="0"/>
          </a:p>
        </p:txBody>
      </p:sp>
      <p:sp>
        <p:nvSpPr>
          <p:cNvPr id="3" name="Content Placeholder 2"/>
          <p:cNvSpPr>
            <a:spLocks noGrp="1"/>
          </p:cNvSpPr>
          <p:nvPr>
            <p:ph idx="1"/>
          </p:nvPr>
        </p:nvSpPr>
        <p:spPr/>
        <p:txBody>
          <a:bodyPr>
            <a:normAutofit/>
          </a:bodyPr>
          <a:lstStyle/>
          <a:p>
            <a:pPr marL="114112" indent="0">
              <a:buNone/>
            </a:pPr>
            <a:r>
              <a:rPr lang="en-US" sz="2800" dirty="0"/>
              <a:t>What percentage of trans people regret their gender-affirming surgery?</a:t>
            </a:r>
          </a:p>
          <a:p>
            <a:pPr marL="114112" indent="0">
              <a:buNone/>
            </a:pPr>
            <a:r>
              <a:rPr lang="en-US" sz="2200" i="1" dirty="0"/>
              <a:t>(choose one!)</a:t>
            </a:r>
          </a:p>
          <a:p>
            <a:pPr marL="114112" indent="0">
              <a:buNone/>
            </a:pPr>
            <a:endParaRPr lang="en-US" sz="2200" i="1" dirty="0"/>
          </a:p>
          <a:p>
            <a:pPr marL="571312" indent="-457200">
              <a:buFont typeface="+mj-lt"/>
              <a:buAutoNum type="arabicPeriod"/>
            </a:pPr>
            <a:r>
              <a:rPr lang="en-US" sz="2200" dirty="0"/>
              <a:t>20%</a:t>
            </a:r>
          </a:p>
          <a:p>
            <a:pPr marL="571312" indent="-457200">
              <a:buFont typeface="+mj-lt"/>
              <a:buAutoNum type="arabicPeriod"/>
            </a:pPr>
            <a:r>
              <a:rPr lang="en-US" sz="2200" dirty="0"/>
              <a:t>17%</a:t>
            </a:r>
          </a:p>
          <a:p>
            <a:pPr marL="571312" indent="-457200">
              <a:buFont typeface="+mj-lt"/>
              <a:buAutoNum type="arabicPeriod"/>
            </a:pPr>
            <a:r>
              <a:rPr lang="en-US" sz="2200" dirty="0"/>
              <a:t>4%</a:t>
            </a:r>
          </a:p>
          <a:p>
            <a:pPr marL="571312" indent="-457200">
              <a:buFont typeface="+mj-lt"/>
              <a:buAutoNum type="arabicPeriod"/>
            </a:pPr>
            <a:r>
              <a:rPr lang="en-US" sz="2200" dirty="0"/>
              <a:t>Less than 1%</a:t>
            </a:r>
          </a:p>
          <a:p>
            <a:pPr marL="114112" indent="0">
              <a:buNone/>
            </a:pPr>
            <a:endParaRPr lang="en-US" sz="2000" dirty="0"/>
          </a:p>
          <a:p>
            <a:pPr marL="571312" indent="-457200">
              <a:buFont typeface="+mj-lt"/>
              <a:buAutoNum type="alphaUcPeriod"/>
            </a:pPr>
            <a:endParaRPr lang="en-US" dirty="0"/>
          </a:p>
          <a:p>
            <a:pPr marL="571312" indent="-457200">
              <a:buFont typeface="+mj-lt"/>
              <a:buAutoNum type="alphaUcPeriod"/>
            </a:pPr>
            <a:endParaRPr lang="en-US" dirty="0"/>
          </a:p>
        </p:txBody>
      </p:sp>
      <p:sp>
        <p:nvSpPr>
          <p:cNvPr id="5" name="Slide Number Placeholder 4">
            <a:extLst>
              <a:ext uri="{FF2B5EF4-FFF2-40B4-BE49-F238E27FC236}">
                <a16:creationId xmlns:a16="http://schemas.microsoft.com/office/drawing/2014/main" id="{8874064C-A83F-0046-AEF8-B946442B57A2}"/>
              </a:ext>
            </a:extLst>
          </p:cNvPr>
          <p:cNvSpPr>
            <a:spLocks noGrp="1"/>
          </p:cNvSpPr>
          <p:nvPr>
            <p:ph type="sldNum" sz="quarter" idx="12"/>
          </p:nvPr>
        </p:nvSpPr>
        <p:spPr/>
        <p:txBody>
          <a:bodyPr/>
          <a:lstStyle/>
          <a:p>
            <a:fld id="{1D2EA5EF-C699-AF4C-BA42-C0A1CAAB713C}" type="slidenum">
              <a:rPr lang="en-US" smtClean="0"/>
              <a:t>19</a:t>
            </a:fld>
            <a:endParaRPr lang="en-US"/>
          </a:p>
        </p:txBody>
      </p:sp>
    </p:spTree>
    <p:extLst>
      <p:ext uri="{BB962C8B-B14F-4D97-AF65-F5344CB8AC3E}">
        <p14:creationId xmlns:p14="http://schemas.microsoft.com/office/powerpoint/2010/main" val="3283050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609604" y="1240221"/>
            <a:ext cx="11087425" cy="4727281"/>
          </a:xfrm>
        </p:spPr>
        <p:txBody>
          <a:bodyPr vert="horz" lIns="91290" tIns="45645" rIns="91290" bIns="45645" rtlCol="0" anchor="t">
            <a:normAutofit fontScale="70000" lnSpcReduction="20000"/>
          </a:bodyPr>
          <a:lstStyle/>
          <a:p>
            <a:pPr marL="114112" indent="0">
              <a:buNone/>
            </a:pPr>
            <a:r>
              <a:rPr lang="en-US" dirty="0">
                <a:solidFill>
                  <a:srgbClr val="1D1C1D"/>
                </a:solidFill>
                <a:latin typeface="Slack-Lato"/>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a:t>
            </a:r>
          </a:p>
          <a:p>
            <a:pPr marL="114112" indent="0">
              <a:buNone/>
            </a:pPr>
            <a:endParaRPr lang="en-US" dirty="0">
              <a:solidFill>
                <a:srgbClr val="1D1C1D"/>
              </a:solidFill>
              <a:latin typeface="Slack-Lato"/>
            </a:endParaRPr>
          </a:p>
          <a:p>
            <a:pPr marL="114112" indent="0">
              <a:buNone/>
            </a:pPr>
            <a:r>
              <a:rPr lang="en-US" b="1" dirty="0">
                <a:solidFill>
                  <a:srgbClr val="1D1C1D"/>
                </a:solidFill>
                <a:latin typeface="Slack-Lato"/>
              </a:rPr>
              <a:t>HRSA Acknowledgement Statement</a:t>
            </a:r>
            <a:br>
              <a:rPr lang="en-US" dirty="0">
                <a:solidFill>
                  <a:srgbClr val="1D1C1D"/>
                </a:solidFill>
                <a:latin typeface="Slack-Lato"/>
              </a:rPr>
            </a:br>
            <a:r>
              <a:rPr lang="en-US" sz="2400" dirty="0">
                <a:solidFill>
                  <a:srgbClr val="1D1C1D"/>
                </a:solidFill>
                <a:latin typeface="Slack-Lato"/>
              </a:rPr>
              <a:t>The Pacific AETC is supported by the Health Resources and Services Administration (HRSA) of the U.S. Department of Health and Human Services (HHS) as part of an award totaling $4,377,449. The contents are those of the author(s) and do not necessarily represent the official views of, nor an endorsement, by HRSA, HHS, or the U.S. Government. For more information, please visit </a:t>
            </a:r>
            <a:r>
              <a:rPr lang="en-US" sz="2400" dirty="0">
                <a:solidFill>
                  <a:srgbClr val="1D1C1D"/>
                </a:solidFill>
                <a:latin typeface="Slack-Lato"/>
                <a:hlinkClick r:id="rId3"/>
              </a:rPr>
              <a:t>HRSA.gov</a:t>
            </a:r>
            <a:r>
              <a:rPr lang="en-US" sz="2400">
                <a:solidFill>
                  <a:srgbClr val="1D1C1D"/>
                </a:solidFill>
                <a:latin typeface="Slack-Lato"/>
              </a:rPr>
              <a:t>.</a:t>
            </a:r>
          </a:p>
          <a:p>
            <a:pPr marL="114112" indent="0">
              <a:buNone/>
            </a:pPr>
            <a:endParaRPr lang="en-US" b="1" dirty="0">
              <a:solidFill>
                <a:srgbClr val="1D1C1D"/>
              </a:solidFill>
              <a:latin typeface="Slack-Lato"/>
            </a:endParaRPr>
          </a:p>
          <a:p>
            <a:pPr marL="114112" indent="0">
              <a:buNone/>
            </a:pPr>
            <a:r>
              <a:rPr lang="en-US" b="1" dirty="0">
                <a:solidFill>
                  <a:srgbClr val="1D1C1D"/>
                </a:solidFill>
                <a:latin typeface="Slack-Lato"/>
              </a:rPr>
              <a:t>Trade Name Disclosure Statement</a:t>
            </a:r>
            <a:br>
              <a:rPr lang="en-US" dirty="0">
                <a:solidFill>
                  <a:srgbClr val="1D1C1D"/>
                </a:solidFill>
                <a:latin typeface="Slack-Lato"/>
              </a:rPr>
            </a:br>
            <a:r>
              <a:rPr lang="en-US" dirty="0">
                <a:solidFill>
                  <a:srgbClr val="1D1C1D"/>
                </a:solidFill>
                <a:latin typeface="Slack-Lato"/>
              </a:rPr>
              <a:t>Funding for this presentation was made possible by 5 U1OHA29292‐08‐00 from 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t>
            </a:r>
            <a:r>
              <a:rPr lang="en-US" i="1" dirty="0">
                <a:solidFill>
                  <a:srgbClr val="1D1C1D"/>
                </a:solidFill>
                <a:latin typeface="Slack-Lato"/>
              </a:rPr>
              <a:t>Any trade/brand names for products mentioned during this presentation are for training and identification purposes only.</a:t>
            </a:r>
            <a:endParaRPr lang="en-US" dirty="0">
              <a:solidFill>
                <a:srgbClr val="1D1C1D"/>
              </a:solidFill>
              <a:latin typeface="Slack-Lato"/>
            </a:endParaRPr>
          </a:p>
        </p:txBody>
      </p:sp>
      <p:sp>
        <p:nvSpPr>
          <p:cNvPr id="5" name="Slide Number Placeholder 4">
            <a:extLst>
              <a:ext uri="{FF2B5EF4-FFF2-40B4-BE49-F238E27FC236}">
                <a16:creationId xmlns:a16="http://schemas.microsoft.com/office/drawing/2014/main" id="{84157856-EF6F-C942-BBB6-10E2D7141CEF}"/>
              </a:ext>
            </a:extLst>
          </p:cNvPr>
          <p:cNvSpPr>
            <a:spLocks noGrp="1"/>
          </p:cNvSpPr>
          <p:nvPr>
            <p:ph type="sldNum" sz="quarter" idx="12"/>
          </p:nvPr>
        </p:nvSpPr>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1954387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20864-69B8-A075-03A2-CBDC7CB50453}"/>
              </a:ext>
            </a:extLst>
          </p:cNvPr>
          <p:cNvSpPr>
            <a:spLocks noGrp="1"/>
          </p:cNvSpPr>
          <p:nvPr>
            <p:ph type="title"/>
          </p:nvPr>
        </p:nvSpPr>
        <p:spPr/>
        <p:txBody>
          <a:bodyPr/>
          <a:lstStyle/>
          <a:p>
            <a:r>
              <a:rPr lang="en-US" dirty="0"/>
              <a:t>What About Detransition &amp; Regret??</a:t>
            </a:r>
          </a:p>
        </p:txBody>
      </p:sp>
      <p:sp>
        <p:nvSpPr>
          <p:cNvPr id="3" name="Content Placeholder 2">
            <a:extLst>
              <a:ext uri="{FF2B5EF4-FFF2-40B4-BE49-F238E27FC236}">
                <a16:creationId xmlns:a16="http://schemas.microsoft.com/office/drawing/2014/main" id="{D667FF59-1A20-3BC4-95C7-3FC5F2ED6D7D}"/>
              </a:ext>
            </a:extLst>
          </p:cNvPr>
          <p:cNvSpPr>
            <a:spLocks noGrp="1"/>
          </p:cNvSpPr>
          <p:nvPr>
            <p:ph idx="1"/>
          </p:nvPr>
        </p:nvSpPr>
        <p:spPr/>
        <p:txBody>
          <a:bodyPr/>
          <a:lstStyle/>
          <a:p>
            <a:r>
              <a:rPr lang="en-US" dirty="0"/>
              <a:t>Detransition does not equal regret does not equal re-identification with gender assigned at birth!</a:t>
            </a:r>
          </a:p>
          <a:p>
            <a:r>
              <a:rPr lang="en-US" dirty="0">
                <a:latin typeface="+mj-lt"/>
              </a:rPr>
              <a:t>Less than 1% of patients have regrets about GAS (Bustos et al., 2021). </a:t>
            </a:r>
          </a:p>
          <a:p>
            <a:r>
              <a:rPr lang="en-US" dirty="0">
                <a:latin typeface="+mj-lt"/>
              </a:rPr>
              <a:t>Factors contributing to detransition are often external (Turban et al., 2021). </a:t>
            </a:r>
          </a:p>
          <a:p>
            <a:r>
              <a:rPr lang="en-US" dirty="0"/>
              <a:t>1% of patients who started gender-affirming treatment during adolescence re-identified with their birth sex (</a:t>
            </a:r>
            <a:r>
              <a:rPr lang="en-US" dirty="0" err="1"/>
              <a:t>Cavve</a:t>
            </a:r>
            <a:r>
              <a:rPr lang="en-US" dirty="0"/>
              <a:t> et al., 2024). </a:t>
            </a:r>
          </a:p>
          <a:p>
            <a:endParaRPr lang="en-US" dirty="0">
              <a:latin typeface="+mj-lt"/>
            </a:endParaRPr>
          </a:p>
          <a:p>
            <a:endParaRPr lang="en-US" dirty="0"/>
          </a:p>
        </p:txBody>
      </p:sp>
      <p:sp>
        <p:nvSpPr>
          <p:cNvPr id="5" name="Footer Placeholder 4">
            <a:extLst>
              <a:ext uri="{FF2B5EF4-FFF2-40B4-BE49-F238E27FC236}">
                <a16:creationId xmlns:a16="http://schemas.microsoft.com/office/drawing/2014/main" id="{6FE8A2BF-C019-F39A-6E1D-451760975253}"/>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974FB331-5A4A-ABDE-1093-B60A320359CF}"/>
              </a:ext>
            </a:extLst>
          </p:cNvPr>
          <p:cNvSpPr>
            <a:spLocks noGrp="1"/>
          </p:cNvSpPr>
          <p:nvPr>
            <p:ph type="sldNum" sz="quarter" idx="12"/>
          </p:nvPr>
        </p:nvSpPr>
        <p:spPr/>
        <p:txBody>
          <a:bodyPr/>
          <a:lstStyle/>
          <a:p>
            <a:fld id="{1D2EA5EF-C699-AF4C-BA42-C0A1CAAB713C}" type="slidenum">
              <a:rPr lang="en-US" smtClean="0"/>
              <a:t>20</a:t>
            </a:fld>
            <a:endParaRPr lang="en-US"/>
          </a:p>
        </p:txBody>
      </p:sp>
    </p:spTree>
    <p:extLst>
      <p:ext uri="{BB962C8B-B14F-4D97-AF65-F5344CB8AC3E}">
        <p14:creationId xmlns:p14="http://schemas.microsoft.com/office/powerpoint/2010/main" val="2771450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C6994-1BA8-3F17-E0F9-A4169719F007}"/>
              </a:ext>
            </a:extLst>
          </p:cNvPr>
          <p:cNvSpPr>
            <a:spLocks noGrp="1"/>
          </p:cNvSpPr>
          <p:nvPr>
            <p:ph type="title"/>
          </p:nvPr>
        </p:nvSpPr>
        <p:spPr>
          <a:xfrm>
            <a:off x="609604" y="274639"/>
            <a:ext cx="11087425" cy="1143000"/>
          </a:xfrm>
        </p:spPr>
        <p:txBody>
          <a:bodyPr anchor="ctr">
            <a:normAutofit/>
          </a:bodyPr>
          <a:lstStyle/>
          <a:p>
            <a:r>
              <a:rPr lang="en-US" dirty="0"/>
              <a:t>INTERSECTIONS WITH HIV CARE</a:t>
            </a:r>
          </a:p>
        </p:txBody>
      </p:sp>
      <p:pic>
        <p:nvPicPr>
          <p:cNvPr id="7" name="Picture 6" descr="Aerial view of the road">
            <a:extLst>
              <a:ext uri="{FF2B5EF4-FFF2-40B4-BE49-F238E27FC236}">
                <a16:creationId xmlns:a16="http://schemas.microsoft.com/office/drawing/2014/main" id="{4DB802BE-5A5C-1360-F36C-D1E3736B848E}"/>
              </a:ext>
            </a:extLst>
          </p:cNvPr>
          <p:cNvPicPr>
            <a:picLocks noChangeAspect="1"/>
          </p:cNvPicPr>
          <p:nvPr/>
        </p:nvPicPr>
        <p:blipFill rotWithShape="1">
          <a:blip r:embed="rId2"/>
          <a:srcRect t="18766" r="2" b="28715"/>
          <a:stretch/>
        </p:blipFill>
        <p:spPr>
          <a:xfrm>
            <a:off x="609604" y="1600203"/>
            <a:ext cx="11087425" cy="4367299"/>
          </a:xfrm>
          <a:prstGeom prst="rect">
            <a:avLst/>
          </a:prstGeom>
          <a:noFill/>
        </p:spPr>
      </p:pic>
      <p:sp>
        <p:nvSpPr>
          <p:cNvPr id="5" name="Footer Placeholder 4">
            <a:extLst>
              <a:ext uri="{FF2B5EF4-FFF2-40B4-BE49-F238E27FC236}">
                <a16:creationId xmlns:a16="http://schemas.microsoft.com/office/drawing/2014/main" id="{75600567-FBB6-CF00-C43E-41D800327A6C}"/>
              </a:ext>
            </a:extLst>
          </p:cNvPr>
          <p:cNvSpPr>
            <a:spLocks noGrp="1"/>
          </p:cNvSpPr>
          <p:nvPr>
            <p:ph type="ftr" sz="quarter" idx="11"/>
          </p:nvPr>
        </p:nvSpPr>
        <p:spPr>
          <a:xfrm>
            <a:off x="4469945" y="6352708"/>
            <a:ext cx="5823064" cy="365760"/>
          </a:xfrm>
        </p:spPr>
        <p:txBody>
          <a:bodyPr anchor="ctr">
            <a:normAutofit/>
          </a:bodyPr>
          <a:lstStyle/>
          <a:p>
            <a:pPr>
              <a:spcAft>
                <a:spcPts val="600"/>
              </a:spcAft>
            </a:pPr>
            <a:r>
              <a:rPr lang="en-US"/>
              <a:t>paetc.org</a:t>
            </a:r>
          </a:p>
        </p:txBody>
      </p:sp>
      <p:sp>
        <p:nvSpPr>
          <p:cNvPr id="4" name="Slide Number Placeholder 3">
            <a:extLst>
              <a:ext uri="{FF2B5EF4-FFF2-40B4-BE49-F238E27FC236}">
                <a16:creationId xmlns:a16="http://schemas.microsoft.com/office/drawing/2014/main" id="{2542468C-DAE2-5D2D-3B6A-0119EB4CC98E}"/>
              </a:ext>
            </a:extLst>
          </p:cNvPr>
          <p:cNvSpPr>
            <a:spLocks noGrp="1"/>
          </p:cNvSpPr>
          <p:nvPr>
            <p:ph type="sldNum" sz="quarter" idx="12"/>
          </p:nvPr>
        </p:nvSpPr>
        <p:spPr>
          <a:xfrm>
            <a:off x="11375717" y="6305882"/>
            <a:ext cx="731520" cy="396240"/>
          </a:xfrm>
        </p:spPr>
        <p:txBody>
          <a:bodyPr anchor="ctr">
            <a:normAutofit/>
          </a:bodyPr>
          <a:lstStyle/>
          <a:p>
            <a:pPr>
              <a:spcAft>
                <a:spcPts val="600"/>
              </a:spcAft>
            </a:pPr>
            <a:fld id="{1D2EA5EF-C699-AF4C-BA42-C0A1CAAB713C}" type="slidenum">
              <a:rPr lang="en-US" smtClean="0"/>
              <a:pPr>
                <a:spcAft>
                  <a:spcPts val="600"/>
                </a:spcAft>
              </a:pPr>
              <a:t>21</a:t>
            </a:fld>
            <a:endParaRPr lang="en-US"/>
          </a:p>
        </p:txBody>
      </p:sp>
    </p:spTree>
    <p:extLst>
      <p:ext uri="{BB962C8B-B14F-4D97-AF65-F5344CB8AC3E}">
        <p14:creationId xmlns:p14="http://schemas.microsoft.com/office/powerpoint/2010/main" val="223918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46F7D-C09B-8700-0DE7-3757FFD826C9}"/>
              </a:ext>
            </a:extLst>
          </p:cNvPr>
          <p:cNvSpPr>
            <a:spLocks noGrp="1"/>
          </p:cNvSpPr>
          <p:nvPr>
            <p:ph type="title"/>
          </p:nvPr>
        </p:nvSpPr>
        <p:spPr/>
        <p:txBody>
          <a:bodyPr/>
          <a:lstStyle/>
          <a:p>
            <a:r>
              <a:rPr lang="en-US" dirty="0"/>
              <a:t>Trans Individuals &amp; HIV: The Research</a:t>
            </a:r>
          </a:p>
        </p:txBody>
      </p:sp>
      <p:sp>
        <p:nvSpPr>
          <p:cNvPr id="3" name="Content Placeholder 2">
            <a:extLst>
              <a:ext uri="{FF2B5EF4-FFF2-40B4-BE49-F238E27FC236}">
                <a16:creationId xmlns:a16="http://schemas.microsoft.com/office/drawing/2014/main" id="{8F29B736-EA43-C4D5-0FE2-D99E69F819C5}"/>
              </a:ext>
            </a:extLst>
          </p:cNvPr>
          <p:cNvSpPr>
            <a:spLocks noGrp="1"/>
          </p:cNvSpPr>
          <p:nvPr>
            <p:ph idx="1"/>
          </p:nvPr>
        </p:nvSpPr>
        <p:spPr/>
        <p:txBody>
          <a:bodyPr>
            <a:normAutofit fontScale="92500"/>
          </a:bodyPr>
          <a:lstStyle/>
          <a:p>
            <a:r>
              <a:rPr lang="en-US" dirty="0"/>
              <a:t>Trans individuals are disproportionately at risk for HIV (Stutterheim et al., 2021). </a:t>
            </a:r>
          </a:p>
          <a:p>
            <a:r>
              <a:rPr lang="en-US" dirty="0"/>
              <a:t>Overall prevalence: 20% for </a:t>
            </a:r>
            <a:r>
              <a:rPr lang="en-US" dirty="0" err="1"/>
              <a:t>transfemme</a:t>
            </a:r>
            <a:r>
              <a:rPr lang="en-US" dirty="0"/>
              <a:t> and 2.5% for </a:t>
            </a:r>
            <a:r>
              <a:rPr lang="en-US" dirty="0" err="1"/>
              <a:t>transmasc</a:t>
            </a:r>
            <a:r>
              <a:rPr lang="en-US" dirty="0"/>
              <a:t> individuals (Stutterheim et al., 2021). </a:t>
            </a:r>
          </a:p>
          <a:p>
            <a:r>
              <a:rPr lang="en-US" dirty="0">
                <a:solidFill>
                  <a:srgbClr val="202020"/>
                </a:solidFill>
                <a:highlight>
                  <a:srgbClr val="FFFFFF"/>
                </a:highlight>
                <a:latin typeface="Helvetica" panose="020B0604020202020204" pitchFamily="34" charset="0"/>
              </a:rPr>
              <a:t>T</a:t>
            </a:r>
            <a:r>
              <a:rPr lang="en-US" b="0" i="0" dirty="0">
                <a:solidFill>
                  <a:srgbClr val="202020"/>
                </a:solidFill>
                <a:effectLst/>
                <a:highlight>
                  <a:srgbClr val="FFFFFF"/>
                </a:highlight>
                <a:latin typeface="Helvetica" panose="020B0604020202020204" pitchFamily="34" charset="0"/>
              </a:rPr>
              <a:t>ransfeminine individuals are 66 times more likely to have HIV than other individuals over 15 years of age </a:t>
            </a:r>
            <a:r>
              <a:rPr lang="en-US" dirty="0"/>
              <a:t>(Stutterheim et al., 2021). </a:t>
            </a:r>
          </a:p>
          <a:p>
            <a:r>
              <a:rPr lang="en-US" dirty="0"/>
              <a:t>No effect of </a:t>
            </a:r>
            <a:r>
              <a:rPr lang="en-US" dirty="0" err="1"/>
              <a:t>PrEP</a:t>
            </a:r>
            <a:r>
              <a:rPr lang="en-US" dirty="0"/>
              <a:t> (Stutterheim et al., 2021). </a:t>
            </a:r>
          </a:p>
          <a:p>
            <a:r>
              <a:rPr lang="en-US" dirty="0"/>
              <a:t>Very little research done on </a:t>
            </a:r>
            <a:r>
              <a:rPr lang="en-US" dirty="0" err="1"/>
              <a:t>PrEP</a:t>
            </a:r>
            <a:r>
              <a:rPr lang="en-US" dirty="0"/>
              <a:t> w/trans people (Stutterheim et al., 2021). </a:t>
            </a:r>
          </a:p>
          <a:p>
            <a:r>
              <a:rPr lang="en-US" dirty="0"/>
              <a:t>Research often lumps together transfeminine people with MSM (Stutterheim et al., 2021). </a:t>
            </a:r>
          </a:p>
          <a:p>
            <a:r>
              <a:rPr lang="en-US" dirty="0"/>
              <a:t>Discrimination, non-acceptance limits trans people from accessing HIV care (</a:t>
            </a:r>
            <a:r>
              <a:rPr lang="en-US" dirty="0" err="1"/>
              <a:t>Bekker</a:t>
            </a:r>
            <a:r>
              <a:rPr lang="en-US" dirty="0"/>
              <a:t> et al., 2018). </a:t>
            </a:r>
          </a:p>
          <a:p>
            <a:pPr marL="114112" indent="0">
              <a:buNone/>
            </a:pPr>
            <a:endParaRPr lang="en-US" dirty="0"/>
          </a:p>
        </p:txBody>
      </p:sp>
      <p:sp>
        <p:nvSpPr>
          <p:cNvPr id="5" name="Footer Placeholder 4">
            <a:extLst>
              <a:ext uri="{FF2B5EF4-FFF2-40B4-BE49-F238E27FC236}">
                <a16:creationId xmlns:a16="http://schemas.microsoft.com/office/drawing/2014/main" id="{BB5F9AB0-F7C4-C2AE-DCFB-23234ED89D96}"/>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DD7183C4-1AD3-530F-E55E-A41A99EECFE8}"/>
              </a:ext>
            </a:extLst>
          </p:cNvPr>
          <p:cNvSpPr>
            <a:spLocks noGrp="1"/>
          </p:cNvSpPr>
          <p:nvPr>
            <p:ph type="sldNum" sz="quarter" idx="12"/>
          </p:nvPr>
        </p:nvSpPr>
        <p:spPr/>
        <p:txBody>
          <a:bodyPr/>
          <a:lstStyle/>
          <a:p>
            <a:fld id="{1D2EA5EF-C699-AF4C-BA42-C0A1CAAB713C}" type="slidenum">
              <a:rPr lang="en-US" smtClean="0"/>
              <a:t>22</a:t>
            </a:fld>
            <a:endParaRPr lang="en-US"/>
          </a:p>
        </p:txBody>
      </p:sp>
    </p:spTree>
    <p:extLst>
      <p:ext uri="{BB962C8B-B14F-4D97-AF65-F5344CB8AC3E}">
        <p14:creationId xmlns:p14="http://schemas.microsoft.com/office/powerpoint/2010/main" val="3489830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FFED-C4D7-B238-E77B-3F1008E898BE}"/>
              </a:ext>
            </a:extLst>
          </p:cNvPr>
          <p:cNvSpPr>
            <a:spLocks noGrp="1"/>
          </p:cNvSpPr>
          <p:nvPr>
            <p:ph type="title"/>
          </p:nvPr>
        </p:nvSpPr>
        <p:spPr/>
        <p:txBody>
          <a:bodyPr/>
          <a:lstStyle/>
          <a:p>
            <a:r>
              <a:rPr lang="en-US" dirty="0"/>
              <a:t>What Does This Mean for Us?</a:t>
            </a:r>
          </a:p>
        </p:txBody>
      </p:sp>
      <p:sp>
        <p:nvSpPr>
          <p:cNvPr id="3" name="Content Placeholder 2">
            <a:extLst>
              <a:ext uri="{FF2B5EF4-FFF2-40B4-BE49-F238E27FC236}">
                <a16:creationId xmlns:a16="http://schemas.microsoft.com/office/drawing/2014/main" id="{02CA23C8-E207-6AD6-D79A-36C935925F0F}"/>
              </a:ext>
            </a:extLst>
          </p:cNvPr>
          <p:cNvSpPr>
            <a:spLocks noGrp="1"/>
          </p:cNvSpPr>
          <p:nvPr>
            <p:ph idx="1"/>
          </p:nvPr>
        </p:nvSpPr>
        <p:spPr/>
        <p:txBody>
          <a:bodyPr/>
          <a:lstStyle/>
          <a:p>
            <a:r>
              <a:rPr lang="en-US" b="0" i="0" dirty="0">
                <a:solidFill>
                  <a:srgbClr val="202020"/>
                </a:solidFill>
                <a:effectLst/>
                <a:highlight>
                  <a:srgbClr val="FFFFFF"/>
                </a:highlight>
                <a:latin typeface="Helvetica" panose="020B0604020202020204" pitchFamily="34" charset="0"/>
              </a:rPr>
              <a:t> We need to pay explicit attention to the unique HIV prevention and care needs of transgender individuals. </a:t>
            </a:r>
          </a:p>
          <a:p>
            <a:r>
              <a:rPr lang="en-US" dirty="0">
                <a:solidFill>
                  <a:srgbClr val="202020"/>
                </a:solidFill>
                <a:highlight>
                  <a:srgbClr val="FFFFFF"/>
                </a:highlight>
                <a:latin typeface="Helvetica" panose="020B0604020202020204" pitchFamily="34" charset="0"/>
              </a:rPr>
              <a:t>We should not lump together transfeminine people and MSM! Trans folks have unique needs.</a:t>
            </a:r>
          </a:p>
          <a:p>
            <a:r>
              <a:rPr lang="en-US" dirty="0">
                <a:solidFill>
                  <a:srgbClr val="202020"/>
                </a:solidFill>
                <a:highlight>
                  <a:srgbClr val="FFFFFF"/>
                </a:highlight>
                <a:latin typeface="Helvetica" panose="020B0604020202020204" pitchFamily="34" charset="0"/>
              </a:rPr>
              <a:t>Gender-affirming care is an integral aspect of HIV care. </a:t>
            </a:r>
          </a:p>
          <a:p>
            <a:r>
              <a:rPr lang="en-US" dirty="0">
                <a:solidFill>
                  <a:srgbClr val="202020"/>
                </a:solidFill>
                <a:highlight>
                  <a:srgbClr val="FFFFFF"/>
                </a:highlight>
                <a:latin typeface="Helvetica" panose="020B0604020202020204" pitchFamily="34" charset="0"/>
              </a:rPr>
              <a:t>Gender-affirming care includes respecting pronouns/names, inclusive intake forms, displaying welcoming images, creating safe spaces. </a:t>
            </a:r>
          </a:p>
          <a:p>
            <a:r>
              <a:rPr lang="en-US" dirty="0">
                <a:solidFill>
                  <a:srgbClr val="202020"/>
                </a:solidFill>
                <a:highlight>
                  <a:srgbClr val="FFFFFF"/>
                </a:highlight>
                <a:latin typeface="Helvetica" panose="020B0604020202020204" pitchFamily="34" charset="0"/>
              </a:rPr>
              <a:t>Ensure that HIV care is accessible and marketed to trans individuals. </a:t>
            </a:r>
          </a:p>
          <a:p>
            <a:pPr marL="114112" indent="0">
              <a:buNone/>
            </a:pPr>
            <a:endParaRPr lang="en-US" dirty="0">
              <a:solidFill>
                <a:srgbClr val="202020"/>
              </a:solidFill>
              <a:highlight>
                <a:srgbClr val="FFFFFF"/>
              </a:highlight>
              <a:latin typeface="Helvetica" panose="020B0604020202020204" pitchFamily="34" charset="0"/>
            </a:endParaRPr>
          </a:p>
          <a:p>
            <a:endParaRPr lang="en-US" dirty="0"/>
          </a:p>
        </p:txBody>
      </p:sp>
      <p:sp>
        <p:nvSpPr>
          <p:cNvPr id="5" name="Footer Placeholder 4">
            <a:extLst>
              <a:ext uri="{FF2B5EF4-FFF2-40B4-BE49-F238E27FC236}">
                <a16:creationId xmlns:a16="http://schemas.microsoft.com/office/drawing/2014/main" id="{B45D16EF-40B2-6C09-59B3-757A75E68C71}"/>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F451216E-4938-DE2D-F9CD-6D33B4000873}"/>
              </a:ext>
            </a:extLst>
          </p:cNvPr>
          <p:cNvSpPr>
            <a:spLocks noGrp="1"/>
          </p:cNvSpPr>
          <p:nvPr>
            <p:ph type="sldNum" sz="quarter" idx="12"/>
          </p:nvPr>
        </p:nvSpPr>
        <p:spPr/>
        <p:txBody>
          <a:bodyPr/>
          <a:lstStyle/>
          <a:p>
            <a:fld id="{1D2EA5EF-C699-AF4C-BA42-C0A1CAAB713C}" type="slidenum">
              <a:rPr lang="en-US" smtClean="0"/>
              <a:t>23</a:t>
            </a:fld>
            <a:endParaRPr lang="en-US"/>
          </a:p>
        </p:txBody>
      </p:sp>
    </p:spTree>
    <p:extLst>
      <p:ext uri="{BB962C8B-B14F-4D97-AF65-F5344CB8AC3E}">
        <p14:creationId xmlns:p14="http://schemas.microsoft.com/office/powerpoint/2010/main" val="2380327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E6647-B2E1-951F-56BA-D592F4016529}"/>
              </a:ext>
            </a:extLst>
          </p:cNvPr>
          <p:cNvSpPr>
            <a:spLocks noGrp="1"/>
          </p:cNvSpPr>
          <p:nvPr>
            <p:ph type="title"/>
          </p:nvPr>
        </p:nvSpPr>
        <p:spPr/>
        <p:txBody>
          <a:bodyPr/>
          <a:lstStyle/>
          <a:p>
            <a:r>
              <a:rPr lang="en-US" dirty="0"/>
              <a:t>How Can You Increase Gender-Affirming Care? </a:t>
            </a:r>
          </a:p>
        </p:txBody>
      </p:sp>
      <p:sp>
        <p:nvSpPr>
          <p:cNvPr id="3" name="Content Placeholder 2">
            <a:extLst>
              <a:ext uri="{FF2B5EF4-FFF2-40B4-BE49-F238E27FC236}">
                <a16:creationId xmlns:a16="http://schemas.microsoft.com/office/drawing/2014/main" id="{E9ACBC77-F695-E56E-5C20-4BF44F853043}"/>
              </a:ext>
            </a:extLst>
          </p:cNvPr>
          <p:cNvSpPr>
            <a:spLocks noGrp="1"/>
          </p:cNvSpPr>
          <p:nvPr>
            <p:ph idx="1"/>
          </p:nvPr>
        </p:nvSpPr>
        <p:spPr/>
        <p:txBody>
          <a:bodyPr/>
          <a:lstStyle/>
          <a:p>
            <a:pPr marL="571312" indent="-457200">
              <a:buFont typeface="+mj-lt"/>
              <a:buAutoNum type="arabicPeriod"/>
            </a:pPr>
            <a:r>
              <a:rPr lang="en-US" dirty="0"/>
              <a:t>You can offer gender-affirming medical and mental health care in your clinic; consider your level of expertise and the need for gender specialty care. </a:t>
            </a:r>
          </a:p>
          <a:p>
            <a:pPr marL="571312" indent="-457200">
              <a:buFont typeface="+mj-lt"/>
              <a:buAutoNum type="arabicPeriod"/>
            </a:pPr>
            <a:r>
              <a:rPr lang="en-US" dirty="0"/>
              <a:t>Collaborate and consult with gender specialty care. </a:t>
            </a:r>
          </a:p>
          <a:p>
            <a:pPr marL="571312" indent="-457200">
              <a:buFont typeface="+mj-lt"/>
              <a:buAutoNum type="arabicPeriod"/>
            </a:pPr>
            <a:r>
              <a:rPr lang="en-US" dirty="0"/>
              <a:t>Have referral pathways to gender specialty care/ create referral and resource lists. </a:t>
            </a:r>
          </a:p>
          <a:p>
            <a:pPr marL="571312" indent="-457200">
              <a:buFont typeface="+mj-lt"/>
              <a:buAutoNum type="arabicPeriod"/>
            </a:pPr>
            <a:r>
              <a:rPr lang="en-US" dirty="0"/>
              <a:t>Create trans-specific programming, such as support groups and gender specialty counselors. </a:t>
            </a:r>
          </a:p>
          <a:p>
            <a:pPr marL="571312" indent="-457200">
              <a:buFont typeface="+mj-lt"/>
              <a:buAutoNum type="arabicPeriod"/>
            </a:pPr>
            <a:r>
              <a:rPr lang="en-US" dirty="0"/>
              <a:t>Create a welcoming environment!</a:t>
            </a:r>
          </a:p>
          <a:p>
            <a:pPr marL="571312" indent="-457200">
              <a:buFont typeface="+mj-lt"/>
              <a:buAutoNum type="arabicPeriod"/>
            </a:pPr>
            <a:r>
              <a:rPr lang="en-US" dirty="0"/>
              <a:t>Ensure that services are accessible and marketed to trans individuals. </a:t>
            </a:r>
          </a:p>
          <a:p>
            <a:pPr marL="571312" indent="-457200">
              <a:buFont typeface="+mj-lt"/>
              <a:buAutoNum type="arabicPeriod"/>
            </a:pPr>
            <a:endParaRPr lang="en-US" dirty="0"/>
          </a:p>
          <a:p>
            <a:pPr marL="571312" indent="-457200">
              <a:buFont typeface="+mj-lt"/>
              <a:buAutoNum type="arabicPeriod"/>
            </a:pPr>
            <a:endParaRPr lang="en-US" dirty="0"/>
          </a:p>
        </p:txBody>
      </p:sp>
      <p:sp>
        <p:nvSpPr>
          <p:cNvPr id="5" name="Footer Placeholder 4">
            <a:extLst>
              <a:ext uri="{FF2B5EF4-FFF2-40B4-BE49-F238E27FC236}">
                <a16:creationId xmlns:a16="http://schemas.microsoft.com/office/drawing/2014/main" id="{CBEE4718-922C-CD50-4492-0A30267BC98E}"/>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20BDFB07-7F3D-05A7-CE12-DBDEBD7EE96D}"/>
              </a:ext>
            </a:extLst>
          </p:cNvPr>
          <p:cNvSpPr>
            <a:spLocks noGrp="1"/>
          </p:cNvSpPr>
          <p:nvPr>
            <p:ph type="sldNum" sz="quarter" idx="12"/>
          </p:nvPr>
        </p:nvSpPr>
        <p:spPr/>
        <p:txBody>
          <a:bodyPr/>
          <a:lstStyle/>
          <a:p>
            <a:fld id="{1D2EA5EF-C699-AF4C-BA42-C0A1CAAB713C}" type="slidenum">
              <a:rPr lang="en-US" smtClean="0"/>
              <a:t>24</a:t>
            </a:fld>
            <a:endParaRPr lang="en-US"/>
          </a:p>
        </p:txBody>
      </p:sp>
    </p:spTree>
    <p:extLst>
      <p:ext uri="{BB962C8B-B14F-4D97-AF65-F5344CB8AC3E}">
        <p14:creationId xmlns:p14="http://schemas.microsoft.com/office/powerpoint/2010/main" val="2387249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#4</a:t>
            </a:r>
            <a:endParaRPr lang="en-US" sz="3600" dirty="0"/>
          </a:p>
        </p:txBody>
      </p:sp>
      <p:sp>
        <p:nvSpPr>
          <p:cNvPr id="3" name="Content Placeholder 2"/>
          <p:cNvSpPr>
            <a:spLocks noGrp="1"/>
          </p:cNvSpPr>
          <p:nvPr>
            <p:ph idx="1"/>
          </p:nvPr>
        </p:nvSpPr>
        <p:spPr/>
        <p:txBody>
          <a:bodyPr>
            <a:normAutofit/>
          </a:bodyPr>
          <a:lstStyle/>
          <a:p>
            <a:pPr marL="114112" indent="0">
              <a:buNone/>
            </a:pPr>
            <a:r>
              <a:rPr lang="en-US" sz="2800" dirty="0"/>
              <a:t>Which of the following ways could you improve upon gender-affirming care in your practice?</a:t>
            </a:r>
          </a:p>
          <a:p>
            <a:pPr marL="114112" indent="0">
              <a:buNone/>
            </a:pPr>
            <a:r>
              <a:rPr lang="en-US" sz="2200" i="1" dirty="0"/>
              <a:t>(choose all that apply)</a:t>
            </a:r>
          </a:p>
          <a:p>
            <a:pPr marL="114112" indent="0">
              <a:buNone/>
            </a:pPr>
            <a:endParaRPr lang="en-US" sz="2200" i="1" dirty="0"/>
          </a:p>
          <a:p>
            <a:pPr marL="571312" indent="-457200">
              <a:buFont typeface="+mj-lt"/>
              <a:buAutoNum type="arabicPeriod"/>
            </a:pPr>
            <a:r>
              <a:rPr lang="en-US" sz="2000" dirty="0"/>
              <a:t>Offer gender-affirming medical and mental health care in your clinic.</a:t>
            </a:r>
          </a:p>
          <a:p>
            <a:pPr marL="571312" indent="-457200">
              <a:buFont typeface="+mj-lt"/>
              <a:buAutoNum type="arabicPeriod"/>
            </a:pPr>
            <a:r>
              <a:rPr lang="en-US" sz="2000" dirty="0"/>
              <a:t>Collaborate and consult with gender specialty care. </a:t>
            </a:r>
          </a:p>
          <a:p>
            <a:pPr marL="571312" indent="-457200">
              <a:buFont typeface="+mj-lt"/>
              <a:buAutoNum type="arabicPeriod"/>
            </a:pPr>
            <a:r>
              <a:rPr lang="en-US" sz="2000" dirty="0"/>
              <a:t>Have referral pathways to gender specialty care/ create referral and resource lists. </a:t>
            </a:r>
          </a:p>
          <a:p>
            <a:pPr marL="571312" indent="-457200">
              <a:buFont typeface="+mj-lt"/>
              <a:buAutoNum type="arabicPeriod"/>
            </a:pPr>
            <a:r>
              <a:rPr lang="en-US" sz="2000" dirty="0"/>
              <a:t>Create trans-specific programming, such as support groups and gender specialty counselors. </a:t>
            </a:r>
          </a:p>
          <a:p>
            <a:pPr marL="571312" indent="-457200">
              <a:buFont typeface="+mj-lt"/>
              <a:buAutoNum type="arabicPeriod"/>
            </a:pPr>
            <a:r>
              <a:rPr lang="en-US" sz="2000" dirty="0"/>
              <a:t>Create a welcoming environment!</a:t>
            </a:r>
          </a:p>
          <a:p>
            <a:pPr marL="571312" indent="-457200">
              <a:buFont typeface="+mj-lt"/>
              <a:buAutoNum type="arabicPeriod"/>
            </a:pPr>
            <a:r>
              <a:rPr lang="en-US" sz="2000" dirty="0"/>
              <a:t>Ensure that services are accessible and marketed to trans individuals. </a:t>
            </a:r>
          </a:p>
          <a:p>
            <a:pPr marL="114112" indent="0">
              <a:buNone/>
            </a:pPr>
            <a:endParaRPr lang="en-US" sz="2000" dirty="0"/>
          </a:p>
          <a:p>
            <a:pPr marL="571312" indent="-457200">
              <a:buFont typeface="+mj-lt"/>
              <a:buAutoNum type="alphaUcPeriod"/>
            </a:pPr>
            <a:endParaRPr lang="en-US" dirty="0"/>
          </a:p>
          <a:p>
            <a:pPr marL="571312" indent="-457200">
              <a:buFont typeface="+mj-lt"/>
              <a:buAutoNum type="alphaUcPeriod"/>
            </a:pPr>
            <a:endParaRPr lang="en-US" dirty="0"/>
          </a:p>
        </p:txBody>
      </p:sp>
      <p:sp>
        <p:nvSpPr>
          <p:cNvPr id="5" name="Slide Number Placeholder 4">
            <a:extLst>
              <a:ext uri="{FF2B5EF4-FFF2-40B4-BE49-F238E27FC236}">
                <a16:creationId xmlns:a16="http://schemas.microsoft.com/office/drawing/2014/main" id="{8874064C-A83F-0046-AEF8-B946442B57A2}"/>
              </a:ext>
            </a:extLst>
          </p:cNvPr>
          <p:cNvSpPr>
            <a:spLocks noGrp="1"/>
          </p:cNvSpPr>
          <p:nvPr>
            <p:ph type="sldNum" sz="quarter" idx="12"/>
          </p:nvPr>
        </p:nvSpPr>
        <p:spPr/>
        <p:txBody>
          <a:bodyPr/>
          <a:lstStyle/>
          <a:p>
            <a:fld id="{1D2EA5EF-C699-AF4C-BA42-C0A1CAAB713C}" type="slidenum">
              <a:rPr lang="en-US" smtClean="0"/>
              <a:t>25</a:t>
            </a:fld>
            <a:endParaRPr lang="en-US"/>
          </a:p>
        </p:txBody>
      </p:sp>
    </p:spTree>
    <p:extLst>
      <p:ext uri="{BB962C8B-B14F-4D97-AF65-F5344CB8AC3E}">
        <p14:creationId xmlns:p14="http://schemas.microsoft.com/office/powerpoint/2010/main" val="2353785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0196DB4-A7EA-3F7F-498B-5836C612E265}"/>
              </a:ext>
            </a:extLst>
          </p:cNvPr>
          <p:cNvSpPr>
            <a:spLocks noGrp="1"/>
          </p:cNvSpPr>
          <p:nvPr>
            <p:ph type="title"/>
          </p:nvPr>
        </p:nvSpPr>
        <p:spPr>
          <a:xfrm>
            <a:off x="609604" y="274639"/>
            <a:ext cx="11087425" cy="1143000"/>
          </a:xfrm>
        </p:spPr>
        <p:txBody>
          <a:bodyPr anchor="ctr">
            <a:normAutofit/>
          </a:bodyPr>
          <a:lstStyle/>
          <a:p>
            <a:pPr algn="ctr"/>
            <a:r>
              <a:rPr lang="en-US" dirty="0"/>
              <a:t>Discussion &amp; Questions</a:t>
            </a:r>
          </a:p>
        </p:txBody>
      </p:sp>
      <p:pic>
        <p:nvPicPr>
          <p:cNvPr id="7" name="Picture 6">
            <a:extLst>
              <a:ext uri="{FF2B5EF4-FFF2-40B4-BE49-F238E27FC236}">
                <a16:creationId xmlns:a16="http://schemas.microsoft.com/office/drawing/2014/main" id="{D508AC34-47A3-AD5D-AB7D-B0829F801A13}"/>
              </a:ext>
              <a:ext uri="{C183D7F6-B498-43B3-948B-1728B52AA6E4}">
                <adec:decorative xmlns:adec="http://schemas.microsoft.com/office/drawing/2017/decorative" val="1"/>
              </a:ext>
            </a:extLst>
          </p:cNvPr>
          <p:cNvPicPr>
            <a:picLocks noChangeAspect="1"/>
          </p:cNvPicPr>
          <p:nvPr/>
        </p:nvPicPr>
        <p:blipFill rotWithShape="1">
          <a:blip r:embed="rId2"/>
          <a:srcRect t="25051" r="2" b="10377"/>
          <a:stretch/>
        </p:blipFill>
        <p:spPr>
          <a:xfrm>
            <a:off x="609604" y="1600203"/>
            <a:ext cx="11087425" cy="4367299"/>
          </a:xfrm>
          <a:prstGeom prst="rect">
            <a:avLst/>
          </a:prstGeom>
          <a:noFill/>
        </p:spPr>
      </p:pic>
      <p:sp>
        <p:nvSpPr>
          <p:cNvPr id="5" name="Footer Placeholder 4">
            <a:extLst>
              <a:ext uri="{FF2B5EF4-FFF2-40B4-BE49-F238E27FC236}">
                <a16:creationId xmlns:a16="http://schemas.microsoft.com/office/drawing/2014/main" id="{1D94F648-08C8-FAB0-EAD5-85ABE730E7CF}"/>
              </a:ext>
            </a:extLst>
          </p:cNvPr>
          <p:cNvSpPr>
            <a:spLocks noGrp="1"/>
          </p:cNvSpPr>
          <p:nvPr>
            <p:ph type="ftr" sz="quarter" idx="11"/>
          </p:nvPr>
        </p:nvSpPr>
        <p:spPr>
          <a:xfrm>
            <a:off x="4469945" y="6352708"/>
            <a:ext cx="5823064" cy="365760"/>
          </a:xfrm>
        </p:spPr>
        <p:txBody>
          <a:bodyPr anchor="ctr">
            <a:normAutofit/>
          </a:bodyPr>
          <a:lstStyle/>
          <a:p>
            <a:pPr>
              <a:spcAft>
                <a:spcPts val="600"/>
              </a:spcAft>
            </a:pPr>
            <a:r>
              <a:rPr lang="en-US"/>
              <a:t>paetc.org</a:t>
            </a:r>
          </a:p>
        </p:txBody>
      </p:sp>
      <p:sp>
        <p:nvSpPr>
          <p:cNvPr id="4" name="Slide Number Placeholder 3">
            <a:extLst>
              <a:ext uri="{FF2B5EF4-FFF2-40B4-BE49-F238E27FC236}">
                <a16:creationId xmlns:a16="http://schemas.microsoft.com/office/drawing/2014/main" id="{3B173642-C44C-2C2B-7B91-A96FC6CAA5FA}"/>
              </a:ext>
            </a:extLst>
          </p:cNvPr>
          <p:cNvSpPr>
            <a:spLocks noGrp="1"/>
          </p:cNvSpPr>
          <p:nvPr>
            <p:ph type="sldNum" sz="quarter" idx="12"/>
          </p:nvPr>
        </p:nvSpPr>
        <p:spPr>
          <a:xfrm>
            <a:off x="11375717" y="6305882"/>
            <a:ext cx="731520" cy="396240"/>
          </a:xfrm>
        </p:spPr>
        <p:txBody>
          <a:bodyPr anchor="ctr">
            <a:normAutofit/>
          </a:bodyPr>
          <a:lstStyle/>
          <a:p>
            <a:pPr>
              <a:spcAft>
                <a:spcPts val="600"/>
              </a:spcAft>
            </a:pPr>
            <a:fld id="{1D2EA5EF-C699-AF4C-BA42-C0A1CAAB713C}" type="slidenum">
              <a:rPr lang="en-US" smtClean="0"/>
              <a:pPr>
                <a:spcAft>
                  <a:spcPts val="600"/>
                </a:spcAft>
              </a:pPr>
              <a:t>26</a:t>
            </a:fld>
            <a:endParaRPr lang="en-US"/>
          </a:p>
        </p:txBody>
      </p:sp>
    </p:spTree>
    <p:extLst>
      <p:ext uri="{BB962C8B-B14F-4D97-AF65-F5344CB8AC3E}">
        <p14:creationId xmlns:p14="http://schemas.microsoft.com/office/powerpoint/2010/main" val="3541223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09604" y="1600203"/>
            <a:ext cx="11087425" cy="4936521"/>
          </a:xfrm>
        </p:spPr>
        <p:txBody>
          <a:bodyPr>
            <a:normAutofit fontScale="92500" lnSpcReduction="20000"/>
          </a:bodyPr>
          <a:lstStyle/>
          <a:p>
            <a:r>
              <a:rPr lang="en-US" sz="1800" dirty="0"/>
              <a:t>Baker, K. E., Wilson, L. M., Sharma, R., </a:t>
            </a:r>
            <a:r>
              <a:rPr lang="en-US" sz="1800" dirty="0" err="1"/>
              <a:t>Dukhanin</a:t>
            </a:r>
            <a:r>
              <a:rPr lang="en-US" sz="1800" dirty="0"/>
              <a:t>, V., McArthur, K., &amp; Robinson, K. A. (2021). Hormone therapy, mental health, and quality of life among transgender people: a systematic review. Journal of the Endocrine Society, 5(4), bvab011.</a:t>
            </a:r>
          </a:p>
          <a:p>
            <a:r>
              <a:rPr lang="en-US" sz="1800" dirty="0" err="1"/>
              <a:t>Bekker</a:t>
            </a:r>
            <a:r>
              <a:rPr lang="en-US" sz="1800" dirty="0"/>
              <a:t>, L. G., Alleyne, G., </a:t>
            </a:r>
            <a:r>
              <a:rPr lang="en-US" sz="1800" dirty="0" err="1"/>
              <a:t>Baral</a:t>
            </a:r>
            <a:r>
              <a:rPr lang="en-US" sz="1800" dirty="0"/>
              <a:t>, S., Cepeda, J., Daskalakis, D., Dowdy, D., ... &amp; </a:t>
            </a:r>
            <a:r>
              <a:rPr lang="en-US" sz="1800" dirty="0" err="1"/>
              <a:t>Beyrer</a:t>
            </a:r>
            <a:r>
              <a:rPr lang="en-US" sz="1800" dirty="0"/>
              <a:t>, C. (2018). Advancing global health and strengthening the HIV response in the era of the Sustainable Development Goals: the International AIDS Society—Lancet Commission. </a:t>
            </a:r>
            <a:r>
              <a:rPr lang="en-US" sz="1800" i="1" dirty="0"/>
              <a:t>The Lancet, 392</a:t>
            </a:r>
            <a:r>
              <a:rPr lang="en-US" sz="1800" dirty="0"/>
              <a:t>(10144), 312-358.</a:t>
            </a:r>
          </a:p>
          <a:p>
            <a:r>
              <a:rPr lang="en-US" sz="1800" dirty="0"/>
              <a:t>Bustos, V. P., Bustos, S. S., Mascaro, A., Del Corral, G., Forte, A. J., Kim, E. A., ... &amp; Manrique, O. J. (2021). Regret after gender-affirmation surgery: a systematic review and meta-analysis of prevalence. Plastic and Reconstructive Surgery–Global Open, 9(3), e3477.</a:t>
            </a:r>
          </a:p>
          <a:p>
            <a:r>
              <a:rPr lang="en-US" sz="1800" dirty="0" err="1"/>
              <a:t>Cavve</a:t>
            </a:r>
            <a:r>
              <a:rPr lang="en-US" sz="1800" dirty="0"/>
              <a:t>, B. S., </a:t>
            </a:r>
            <a:r>
              <a:rPr lang="en-US" sz="1800" dirty="0" err="1"/>
              <a:t>Bickendorf</a:t>
            </a:r>
            <a:r>
              <a:rPr lang="en-US" sz="1800" dirty="0"/>
              <a:t>, X., Ball, J., Saunders, L. A., Thomas, C. S., Strauss, P., ... &amp; Moore, J. K. (2024). Reidentification with birth-registered sex in a Western Australian pediatric gender clinic cohort. </a:t>
            </a:r>
            <a:r>
              <a:rPr lang="en-US" sz="1800" i="1" dirty="0"/>
              <a:t>JAMA Pediatrics, 178(</a:t>
            </a:r>
            <a:r>
              <a:rPr lang="en-US" sz="1800" dirty="0"/>
              <a:t>5):446-453. </a:t>
            </a:r>
            <a:r>
              <a:rPr lang="en-US" sz="1800" dirty="0" err="1"/>
              <a:t>doi</a:t>
            </a:r>
            <a:r>
              <a:rPr lang="en-US" sz="1800" dirty="0"/>
              <a:t>: 10.1001/jamapediatrics.2024.0077</a:t>
            </a:r>
          </a:p>
          <a:p>
            <a:r>
              <a:rPr lang="en-US" sz="1800" dirty="0"/>
              <a:t>Coleman, E., Radix, A. E., </a:t>
            </a:r>
            <a:r>
              <a:rPr lang="en-US" sz="1800" dirty="0" err="1"/>
              <a:t>Bouman</a:t>
            </a:r>
            <a:r>
              <a:rPr lang="en-US" sz="1800" dirty="0"/>
              <a:t>, W. P., Brown, G. R., De Vries, A. L., Deutsch, M. B., ... &amp; </a:t>
            </a:r>
            <a:r>
              <a:rPr lang="en-US" sz="1800" dirty="0" err="1"/>
              <a:t>Arcelus</a:t>
            </a:r>
            <a:r>
              <a:rPr lang="en-US" sz="1800" dirty="0"/>
              <a:t>, J. (2022). Standards of care for the health of transgender and gender diverse people, version 8. </a:t>
            </a:r>
            <a:r>
              <a:rPr lang="en-US" sz="1800" i="1" dirty="0"/>
              <a:t>International Journal of Transgender Health, 23</a:t>
            </a:r>
            <a:r>
              <a:rPr lang="en-US" sz="1800" dirty="0"/>
              <a:t>(sup1), S1-S259.</a:t>
            </a:r>
          </a:p>
          <a:p>
            <a:r>
              <a:rPr lang="en-US" sz="1800" dirty="0"/>
              <a:t>Dhanani, L. Y., &amp; Totton, R. R. (2023). Have you heard the news? The effects of exposure to news about recent transgender legislation on transgender youth and young adults. </a:t>
            </a:r>
            <a:r>
              <a:rPr lang="en-US" sz="1800" i="1" dirty="0"/>
              <a:t>Sexuality research and social policy, 20</a:t>
            </a:r>
            <a:r>
              <a:rPr lang="en-US" sz="1800" dirty="0"/>
              <a:t>(4), 1345-1359.</a:t>
            </a:r>
          </a:p>
          <a:p>
            <a:r>
              <a:rPr lang="en-US" sz="1800" dirty="0"/>
              <a:t>Jones, J. (2024). LGBT Identification in the U.S. Now at 7.6%. https://news.gallup.com/poll/611864/lgbtq-identification.aspx</a:t>
            </a:r>
          </a:p>
        </p:txBody>
      </p:sp>
      <p:sp>
        <p:nvSpPr>
          <p:cNvPr id="5" name="Slide Number Placeholder 4">
            <a:extLst>
              <a:ext uri="{FF2B5EF4-FFF2-40B4-BE49-F238E27FC236}">
                <a16:creationId xmlns:a16="http://schemas.microsoft.com/office/drawing/2014/main" id="{4F53E65D-D4D7-554D-B001-C7EFA79E2210}"/>
              </a:ext>
            </a:extLst>
          </p:cNvPr>
          <p:cNvSpPr>
            <a:spLocks noGrp="1"/>
          </p:cNvSpPr>
          <p:nvPr>
            <p:ph type="sldNum" sz="quarter" idx="12"/>
          </p:nvPr>
        </p:nvSpPr>
        <p:spPr/>
        <p:txBody>
          <a:bodyPr/>
          <a:lstStyle/>
          <a:p>
            <a:fld id="{1D2EA5EF-C699-AF4C-BA42-C0A1CAAB713C}" type="slidenum">
              <a:rPr lang="en-US" smtClean="0"/>
              <a:t>27</a:t>
            </a:fld>
            <a:endParaRPr lang="en-US"/>
          </a:p>
        </p:txBody>
      </p:sp>
    </p:spTree>
    <p:extLst>
      <p:ext uri="{BB962C8B-B14F-4D97-AF65-F5344CB8AC3E}">
        <p14:creationId xmlns:p14="http://schemas.microsoft.com/office/powerpoint/2010/main" val="815856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(continued)</a:t>
            </a:r>
          </a:p>
        </p:txBody>
      </p:sp>
      <p:sp>
        <p:nvSpPr>
          <p:cNvPr id="3" name="Content Placeholder 2"/>
          <p:cNvSpPr>
            <a:spLocks noGrp="1"/>
          </p:cNvSpPr>
          <p:nvPr>
            <p:ph idx="1"/>
          </p:nvPr>
        </p:nvSpPr>
        <p:spPr/>
        <p:txBody>
          <a:bodyPr>
            <a:normAutofit fontScale="92500" lnSpcReduction="10000"/>
          </a:bodyPr>
          <a:lstStyle/>
          <a:p>
            <a:r>
              <a:rPr lang="en-US" sz="1800" dirty="0"/>
              <a:t>Swan, J., Phillips, T. M., Sanders, T., Mullens, A. B., </a:t>
            </a:r>
            <a:r>
              <a:rPr lang="en-US" sz="1800" dirty="0" err="1"/>
              <a:t>Debattista</a:t>
            </a:r>
            <a:r>
              <a:rPr lang="en-US" sz="1800" dirty="0"/>
              <a:t>, J., &amp; </a:t>
            </a:r>
            <a:r>
              <a:rPr lang="en-US" sz="1800" dirty="0" err="1"/>
              <a:t>Brömdal</a:t>
            </a:r>
            <a:r>
              <a:rPr lang="en-US" sz="1800" dirty="0"/>
              <a:t>, A. (2023). Mental health and quality of life outcomes of gender-affirming surgery: A systematic literature review. </a:t>
            </a:r>
            <a:r>
              <a:rPr lang="en-US" sz="1800" i="1" dirty="0"/>
              <a:t>Journal of Gay &amp; Lesbian Mental Health</a:t>
            </a:r>
            <a:r>
              <a:rPr lang="en-US" sz="1800" dirty="0"/>
              <a:t>, </a:t>
            </a:r>
            <a:r>
              <a:rPr lang="en-US" sz="1800" i="1" dirty="0"/>
              <a:t>27</a:t>
            </a:r>
            <a:r>
              <a:rPr lang="en-US" sz="1800" dirty="0"/>
              <a:t>(1), 2-45.</a:t>
            </a:r>
          </a:p>
          <a:p>
            <a:r>
              <a:rPr lang="en-US" sz="1800" dirty="0"/>
              <a:t>Stutterheim, S. E., van Dijk, M., Wang, H., &amp; Jonas, K. J. (2021). The worldwide burden of HIV in transgender individuals: an updated systematic review and meta-analysis. </a:t>
            </a:r>
            <a:r>
              <a:rPr lang="en-US" sz="1800" i="1" dirty="0" err="1"/>
              <a:t>PloS</a:t>
            </a:r>
            <a:r>
              <a:rPr lang="en-US" sz="1800" i="1" dirty="0"/>
              <a:t> one, 16</a:t>
            </a:r>
            <a:r>
              <a:rPr lang="en-US" sz="1800" dirty="0"/>
              <a:t>(12), e0260063.</a:t>
            </a:r>
          </a:p>
          <a:p>
            <a:r>
              <a:rPr lang="en-US" sz="1800" dirty="0"/>
              <a:t>Testa, R. J., </a:t>
            </a:r>
            <a:r>
              <a:rPr lang="en-US" sz="1800" dirty="0" err="1"/>
              <a:t>Habarth</a:t>
            </a:r>
            <a:r>
              <a:rPr lang="en-US" sz="1800" dirty="0"/>
              <a:t>, J., Peta, J., Balsam, K., &amp; </a:t>
            </a:r>
            <a:r>
              <a:rPr lang="en-US" sz="1800" dirty="0" err="1"/>
              <a:t>Bockting</a:t>
            </a:r>
            <a:r>
              <a:rPr lang="en-US" sz="1800" dirty="0"/>
              <a:t>, W. (2015). Development of the Gender Minority Stress and Resilience Measure. </a:t>
            </a:r>
            <a:r>
              <a:rPr lang="en-US" sz="1800" i="1" dirty="0"/>
              <a:t>Psychology of Sexual Orientation and Gender Diversity, 2</a:t>
            </a:r>
            <a:r>
              <a:rPr lang="en-US" sz="1800" dirty="0"/>
              <a:t>(1), 65. </a:t>
            </a:r>
          </a:p>
          <a:p>
            <a:r>
              <a:rPr lang="en-US" sz="1800" dirty="0"/>
              <a:t>Turban, J. L., Loo, S. S., </a:t>
            </a:r>
            <a:r>
              <a:rPr lang="en-US" sz="1800" dirty="0" err="1"/>
              <a:t>Almazan</a:t>
            </a:r>
            <a:r>
              <a:rPr lang="en-US" sz="1800" dirty="0"/>
              <a:t>, A. N., &amp; </a:t>
            </a:r>
            <a:r>
              <a:rPr lang="en-US" sz="1800" dirty="0" err="1"/>
              <a:t>Keuroghlian</a:t>
            </a:r>
            <a:r>
              <a:rPr lang="en-US" sz="1800" dirty="0"/>
              <a:t>, A. S. (2021). Factors leading to “detransition” among transgender and gender diverse people in the United States: a mixed-methods analysis.</a:t>
            </a:r>
            <a:r>
              <a:rPr lang="en-US" sz="1800" i="1" dirty="0"/>
              <a:t> LGBT health, 8</a:t>
            </a:r>
            <a:r>
              <a:rPr lang="en-US" sz="1800" dirty="0"/>
              <a:t>(4), 273-280.</a:t>
            </a:r>
          </a:p>
          <a:p>
            <a:r>
              <a:rPr lang="en-US" sz="1800" dirty="0"/>
              <a:t>Trans Legislation. (2024). </a:t>
            </a:r>
            <a:r>
              <a:rPr lang="en-US" sz="1800" i="1" dirty="0"/>
              <a:t>What is Happening With Anti-Trans Bills in 2024? </a:t>
            </a:r>
            <a:r>
              <a:rPr lang="en-US" sz="1800" dirty="0"/>
              <a:t>Retrieved from </a:t>
            </a:r>
            <a:r>
              <a:rPr lang="en-US" sz="1800" dirty="0">
                <a:hlinkClick r:id="rId3"/>
              </a:rPr>
              <a:t>https://translegislation.com/</a:t>
            </a:r>
            <a:endParaRPr lang="en-US" sz="1800" dirty="0"/>
          </a:p>
          <a:p>
            <a:r>
              <a:rPr lang="en-US" sz="1800" dirty="0"/>
              <a:t>van </a:t>
            </a:r>
            <a:r>
              <a:rPr lang="en-US" sz="1800" dirty="0" err="1"/>
              <a:t>Leerdam</a:t>
            </a:r>
            <a:r>
              <a:rPr lang="en-US" sz="1800" dirty="0"/>
              <a:t>, T. R., Zajac, J. D., &amp; Cheung, A. S. (2023). The effect of gender-affirming hormones on gender dysphoria, quality of life, and psychological functioning in transgender individuals: a systematic review. </a:t>
            </a:r>
            <a:r>
              <a:rPr lang="en-US" sz="1800" i="1" dirty="0"/>
              <a:t>Transgender Health, 8</a:t>
            </a:r>
            <a:r>
              <a:rPr lang="en-US" sz="1800" dirty="0"/>
              <a:t>(1), 6-21.</a:t>
            </a:r>
          </a:p>
          <a:p>
            <a:r>
              <a:rPr lang="en-US" sz="1800" dirty="0"/>
              <a:t>White </a:t>
            </a:r>
            <a:r>
              <a:rPr lang="en-US" sz="1800" dirty="0" err="1"/>
              <a:t>Hughto</a:t>
            </a:r>
            <a:r>
              <a:rPr lang="en-US" sz="1800" dirty="0"/>
              <a:t>, J. M., &amp; Reisner, S. L. (2016). A systematic review of the effects of hormone therapy on psychological functioning and quality of life in transgender individuals. </a:t>
            </a:r>
            <a:r>
              <a:rPr lang="en-US" sz="1800" i="1" dirty="0"/>
              <a:t>Transgender Health, 1</a:t>
            </a:r>
            <a:r>
              <a:rPr lang="en-US" sz="1800" dirty="0"/>
              <a:t>(1), 21-31.</a:t>
            </a:r>
          </a:p>
          <a:p>
            <a:endParaRPr lang="en-US" sz="1800" dirty="0"/>
          </a:p>
          <a:p>
            <a:endParaRPr lang="en-US" sz="1800" dirty="0"/>
          </a:p>
        </p:txBody>
      </p:sp>
      <p:sp>
        <p:nvSpPr>
          <p:cNvPr id="5" name="Slide Number Placeholder 4">
            <a:extLst>
              <a:ext uri="{FF2B5EF4-FFF2-40B4-BE49-F238E27FC236}">
                <a16:creationId xmlns:a16="http://schemas.microsoft.com/office/drawing/2014/main" id="{4F53E65D-D4D7-554D-B001-C7EFA79E2210}"/>
              </a:ext>
            </a:extLst>
          </p:cNvPr>
          <p:cNvSpPr>
            <a:spLocks noGrp="1"/>
          </p:cNvSpPr>
          <p:nvPr>
            <p:ph type="sldNum" sz="quarter" idx="12"/>
          </p:nvPr>
        </p:nvSpPr>
        <p:spPr/>
        <p:txBody>
          <a:bodyPr/>
          <a:lstStyle/>
          <a:p>
            <a:fld id="{1D2EA5EF-C699-AF4C-BA42-C0A1CAAB713C}" type="slidenum">
              <a:rPr lang="en-US" smtClean="0"/>
              <a:t>28</a:t>
            </a:fld>
            <a:endParaRPr lang="en-US"/>
          </a:p>
        </p:txBody>
      </p:sp>
    </p:spTree>
    <p:extLst>
      <p:ext uri="{BB962C8B-B14F-4D97-AF65-F5344CB8AC3E}">
        <p14:creationId xmlns:p14="http://schemas.microsoft.com/office/powerpoint/2010/main" val="2994696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1A26-FFA5-6BC2-4903-B08514736861}"/>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8C1F7E3B-5CE3-A478-F699-FBF67C6C1F1F}"/>
              </a:ext>
            </a:extLst>
          </p:cNvPr>
          <p:cNvSpPr>
            <a:spLocks noGrp="1"/>
          </p:cNvSpPr>
          <p:nvPr>
            <p:ph idx="1"/>
          </p:nvPr>
        </p:nvSpPr>
        <p:spPr/>
        <p:txBody>
          <a:bodyPr/>
          <a:lstStyle/>
          <a:p>
            <a:r>
              <a:rPr lang="en-US" dirty="0"/>
              <a:t>No commercial interest disclosures</a:t>
            </a:r>
          </a:p>
        </p:txBody>
      </p:sp>
      <p:sp>
        <p:nvSpPr>
          <p:cNvPr id="5" name="Footer Placeholder 4">
            <a:extLst>
              <a:ext uri="{FF2B5EF4-FFF2-40B4-BE49-F238E27FC236}">
                <a16:creationId xmlns:a16="http://schemas.microsoft.com/office/drawing/2014/main" id="{5C12929C-4BD3-B5A1-347D-E53911661096}"/>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7726D766-5E56-ED79-A73E-D9B6992A7AF2}"/>
              </a:ext>
            </a:extLst>
          </p:cNvPr>
          <p:cNvSpPr>
            <a:spLocks noGrp="1"/>
          </p:cNvSpPr>
          <p:nvPr>
            <p:ph type="sldNum" sz="quarter" idx="12"/>
          </p:nvPr>
        </p:nvSpPr>
        <p:spPr/>
        <p:txBody>
          <a:bodyPr/>
          <a:lstStyle/>
          <a:p>
            <a:fld id="{1D2EA5EF-C699-AF4C-BA42-C0A1CAAB713C}" type="slidenum">
              <a:rPr lang="en-US" smtClean="0"/>
              <a:t>3</a:t>
            </a:fld>
            <a:endParaRPr lang="en-US"/>
          </a:p>
        </p:txBody>
      </p:sp>
    </p:spTree>
    <p:extLst>
      <p:ext uri="{BB962C8B-B14F-4D97-AF65-F5344CB8AC3E}">
        <p14:creationId xmlns:p14="http://schemas.microsoft.com/office/powerpoint/2010/main" val="154790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114112" indent="0">
              <a:buNone/>
            </a:pPr>
            <a:r>
              <a:rPr lang="en-US" dirty="0"/>
              <a:t>At the completion of this presentation, participants will be able to:</a:t>
            </a:r>
          </a:p>
          <a:p>
            <a:pPr marL="114112" indent="0">
              <a:buNone/>
            </a:pPr>
            <a:endParaRPr lang="en-US" dirty="0"/>
          </a:p>
          <a:p>
            <a:pPr marL="228975" marR="0" indent="0" algn="l">
              <a:spcBef>
                <a:spcPts val="0"/>
              </a:spcBef>
              <a:spcAft>
                <a:spcPts val="0"/>
              </a:spcAft>
              <a:buNone/>
            </a:pPr>
            <a:r>
              <a:rPr lang="en-US" b="0" i="0" dirty="0">
                <a:solidFill>
                  <a:srgbClr val="222222"/>
                </a:solidFill>
                <a:effectLst/>
                <a:highlight>
                  <a:srgbClr val="FFFFFF"/>
                </a:highlight>
                <a:latin typeface="Tahoma" panose="020B0604030504040204" pitchFamily="34" charset="0"/>
              </a:rPr>
              <a:t>1.</a:t>
            </a:r>
            <a:r>
              <a:rPr lang="en-US" b="0" i="0" dirty="0">
                <a:solidFill>
                  <a:srgbClr val="222222"/>
                </a:solidFill>
                <a:effectLst/>
                <a:highlight>
                  <a:srgbClr val="FFFFFF"/>
                </a:highlight>
                <a:latin typeface="Times New Roman" panose="02020603050405020304" pitchFamily="18" charset="0"/>
              </a:rPr>
              <a:t>    </a:t>
            </a:r>
            <a:r>
              <a:rPr lang="en-US" b="0" i="0" dirty="0">
                <a:solidFill>
                  <a:srgbClr val="222222"/>
                </a:solidFill>
                <a:effectLst/>
                <a:highlight>
                  <a:srgbClr val="FFFFFF"/>
                </a:highlight>
                <a:latin typeface="Tahoma" panose="020B0604030504040204" pitchFamily="34" charset="0"/>
              </a:rPr>
              <a:t>Identify aspects of gender-affirming care, including social and medical transition.</a:t>
            </a:r>
          </a:p>
          <a:p>
            <a:pPr marL="228975" marR="0" indent="0" algn="l">
              <a:spcBef>
                <a:spcPts val="0"/>
              </a:spcBef>
              <a:spcAft>
                <a:spcPts val="0"/>
              </a:spcAft>
              <a:buNone/>
            </a:pPr>
            <a:endParaRPr lang="en-US" b="0" i="0" dirty="0">
              <a:solidFill>
                <a:srgbClr val="222222"/>
              </a:solidFill>
              <a:effectLst/>
              <a:highlight>
                <a:srgbClr val="FFFFFF"/>
              </a:highlight>
              <a:latin typeface="Aptos" panose="020B0004020202020204" pitchFamily="34" charset="0"/>
            </a:endParaRPr>
          </a:p>
          <a:p>
            <a:pPr marL="228975" marR="0" indent="0" algn="l">
              <a:spcBef>
                <a:spcPts val="0"/>
              </a:spcBef>
              <a:spcAft>
                <a:spcPts val="0"/>
              </a:spcAft>
              <a:buNone/>
            </a:pPr>
            <a:r>
              <a:rPr lang="en-US" b="0" i="0" dirty="0">
                <a:solidFill>
                  <a:srgbClr val="222222"/>
                </a:solidFill>
                <a:effectLst/>
                <a:highlight>
                  <a:srgbClr val="FFFFFF"/>
                </a:highlight>
                <a:latin typeface="Tahoma" panose="020B0604030504040204" pitchFamily="34" charset="0"/>
              </a:rPr>
              <a:t>2.</a:t>
            </a:r>
            <a:r>
              <a:rPr lang="en-US" b="0" i="0" dirty="0">
                <a:solidFill>
                  <a:srgbClr val="222222"/>
                </a:solidFill>
                <a:effectLst/>
                <a:highlight>
                  <a:srgbClr val="FFFFFF"/>
                </a:highlight>
                <a:latin typeface="Times New Roman" panose="02020603050405020304" pitchFamily="18" charset="0"/>
              </a:rPr>
              <a:t>    </a:t>
            </a:r>
            <a:r>
              <a:rPr lang="en-US" b="0" i="0" dirty="0">
                <a:solidFill>
                  <a:srgbClr val="222222"/>
                </a:solidFill>
                <a:effectLst/>
                <a:highlight>
                  <a:srgbClr val="FFFFFF"/>
                </a:highlight>
                <a:latin typeface="Tahoma" panose="020B0604030504040204" pitchFamily="34" charset="0"/>
              </a:rPr>
              <a:t>Describe the importance of providing gender-affirming care alongside HIV care, including the impact on clients’ mental and physical well-being.</a:t>
            </a:r>
          </a:p>
          <a:p>
            <a:pPr marL="228975" marR="0" indent="0" algn="l">
              <a:spcBef>
                <a:spcPts val="0"/>
              </a:spcBef>
              <a:spcAft>
                <a:spcPts val="0"/>
              </a:spcAft>
              <a:buNone/>
            </a:pPr>
            <a:endParaRPr lang="en-US" b="0" i="0" dirty="0">
              <a:solidFill>
                <a:srgbClr val="222222"/>
              </a:solidFill>
              <a:effectLst/>
              <a:highlight>
                <a:srgbClr val="FFFFFF"/>
              </a:highlight>
              <a:latin typeface="Aptos" panose="020B0004020202020204" pitchFamily="34" charset="0"/>
            </a:endParaRPr>
          </a:p>
          <a:p>
            <a:pPr marL="228975" marR="0" indent="0" algn="l">
              <a:spcBef>
                <a:spcPts val="0"/>
              </a:spcBef>
              <a:spcAft>
                <a:spcPts val="800"/>
              </a:spcAft>
              <a:buNone/>
            </a:pPr>
            <a:r>
              <a:rPr lang="en-US" b="0" i="0" dirty="0">
                <a:solidFill>
                  <a:srgbClr val="222222"/>
                </a:solidFill>
                <a:effectLst/>
                <a:highlight>
                  <a:srgbClr val="FFFFFF"/>
                </a:highlight>
                <a:latin typeface="Tahoma" panose="020B0604030504040204" pitchFamily="34" charset="0"/>
              </a:rPr>
              <a:t>3.</a:t>
            </a:r>
            <a:r>
              <a:rPr lang="en-US" b="0" i="0" dirty="0">
                <a:solidFill>
                  <a:srgbClr val="222222"/>
                </a:solidFill>
                <a:effectLst/>
                <a:highlight>
                  <a:srgbClr val="FFFFFF"/>
                </a:highlight>
                <a:latin typeface="Times New Roman" panose="02020603050405020304" pitchFamily="18" charset="0"/>
              </a:rPr>
              <a:t>    </a:t>
            </a:r>
            <a:r>
              <a:rPr lang="en-US" b="0" i="0" dirty="0">
                <a:solidFill>
                  <a:srgbClr val="222222"/>
                </a:solidFill>
                <a:effectLst/>
                <a:highlight>
                  <a:srgbClr val="FFFFFF"/>
                </a:highlight>
                <a:latin typeface="Tahoma" panose="020B0604030504040204" pitchFamily="34" charset="0"/>
              </a:rPr>
              <a:t>Discuss ways to incorporate gender-affirming care into your practice and when to consult/refer with gender specialists. </a:t>
            </a:r>
            <a:endParaRPr lang="en-US" sz="3200" dirty="0"/>
          </a:p>
          <a:p>
            <a:pPr marL="571312" indent="-457200">
              <a:buFont typeface="+mj-lt"/>
              <a:buAutoNum type="arabicPeriod"/>
            </a:pPr>
            <a:endParaRPr lang="en-US"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4</a:t>
            </a:fld>
            <a:endParaRPr lang="en-US"/>
          </a:p>
        </p:txBody>
      </p:sp>
    </p:spTree>
    <p:extLst>
      <p:ext uri="{BB962C8B-B14F-4D97-AF65-F5344CB8AC3E}">
        <p14:creationId xmlns:p14="http://schemas.microsoft.com/office/powerpoint/2010/main" val="850338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#1</a:t>
            </a:r>
            <a:endParaRPr lang="en-US" sz="3600" dirty="0"/>
          </a:p>
        </p:txBody>
      </p:sp>
      <p:sp>
        <p:nvSpPr>
          <p:cNvPr id="3" name="Content Placeholder 2"/>
          <p:cNvSpPr>
            <a:spLocks noGrp="1"/>
          </p:cNvSpPr>
          <p:nvPr>
            <p:ph idx="1"/>
          </p:nvPr>
        </p:nvSpPr>
        <p:spPr/>
        <p:txBody>
          <a:bodyPr>
            <a:normAutofit/>
          </a:bodyPr>
          <a:lstStyle/>
          <a:p>
            <a:pPr marL="114112" indent="0">
              <a:buNone/>
            </a:pPr>
            <a:r>
              <a:rPr lang="en-US" sz="2200" dirty="0"/>
              <a:t>How do you think gender-affirming care is relevant to HIV care providers?</a:t>
            </a:r>
          </a:p>
          <a:p>
            <a:pPr marL="114112" indent="0">
              <a:buNone/>
            </a:pPr>
            <a:r>
              <a:rPr lang="en-US" sz="2200" i="1" dirty="0"/>
              <a:t>(free text)</a:t>
            </a:r>
            <a:endParaRPr lang="en-US" sz="2200" dirty="0"/>
          </a:p>
          <a:p>
            <a:pPr marL="114112" indent="0">
              <a:buNone/>
            </a:pPr>
            <a:endParaRPr lang="en-US" sz="2200" dirty="0"/>
          </a:p>
          <a:p>
            <a:pPr marL="114112" indent="0">
              <a:buNone/>
            </a:pPr>
            <a:endParaRPr lang="en-US" sz="2000" dirty="0"/>
          </a:p>
          <a:p>
            <a:pPr marL="571312" indent="-457200">
              <a:buFont typeface="+mj-lt"/>
              <a:buAutoNum type="alphaUcPeriod"/>
            </a:pPr>
            <a:endParaRPr lang="en-US" dirty="0"/>
          </a:p>
          <a:p>
            <a:pPr marL="571312" indent="-457200">
              <a:buFont typeface="+mj-lt"/>
              <a:buAutoNum type="alphaUcPeriod"/>
            </a:pPr>
            <a:endParaRPr lang="en-US" dirty="0"/>
          </a:p>
        </p:txBody>
      </p:sp>
      <p:sp>
        <p:nvSpPr>
          <p:cNvPr id="5" name="Slide Number Placeholder 4">
            <a:extLst>
              <a:ext uri="{FF2B5EF4-FFF2-40B4-BE49-F238E27FC236}">
                <a16:creationId xmlns:a16="http://schemas.microsoft.com/office/drawing/2014/main" id="{8874064C-A83F-0046-AEF8-B946442B57A2}"/>
              </a:ext>
            </a:extLst>
          </p:cNvPr>
          <p:cNvSpPr>
            <a:spLocks noGrp="1"/>
          </p:cNvSpPr>
          <p:nvPr>
            <p:ph type="sldNum" sz="quarter" idx="12"/>
          </p:nvPr>
        </p:nvSpPr>
        <p:spPr/>
        <p:txBody>
          <a:bodyPr/>
          <a:lstStyle/>
          <a:p>
            <a:fld id="{1D2EA5EF-C699-AF4C-BA42-C0A1CAAB713C}" type="slidenum">
              <a:rPr lang="en-US" smtClean="0"/>
              <a:t>5</a:t>
            </a:fld>
            <a:endParaRPr lang="en-US"/>
          </a:p>
        </p:txBody>
      </p:sp>
    </p:spTree>
    <p:extLst>
      <p:ext uri="{BB962C8B-B14F-4D97-AF65-F5344CB8AC3E}">
        <p14:creationId xmlns:p14="http://schemas.microsoft.com/office/powerpoint/2010/main" val="36062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4145CB5-BE23-3409-42CE-451E38511151}"/>
              </a:ext>
            </a:extLst>
          </p:cNvPr>
          <p:cNvSpPr>
            <a:spLocks noGrp="1"/>
          </p:cNvSpPr>
          <p:nvPr>
            <p:ph type="title"/>
          </p:nvPr>
        </p:nvSpPr>
        <p:spPr>
          <a:xfrm>
            <a:off x="609604" y="274639"/>
            <a:ext cx="11087425" cy="1143000"/>
          </a:xfrm>
        </p:spPr>
        <p:txBody>
          <a:bodyPr anchor="ctr">
            <a:normAutofit/>
          </a:bodyPr>
          <a:lstStyle/>
          <a:p>
            <a:r>
              <a:rPr lang="en-US" dirty="0"/>
              <a:t>GENDER-AFFIRMING CARE: BACKGROUND</a:t>
            </a:r>
          </a:p>
        </p:txBody>
      </p:sp>
      <p:pic>
        <p:nvPicPr>
          <p:cNvPr id="11" name="Picture 10">
            <a:extLst>
              <a:ext uri="{FF2B5EF4-FFF2-40B4-BE49-F238E27FC236}">
                <a16:creationId xmlns:a16="http://schemas.microsoft.com/office/drawing/2014/main" id="{5DF7F1EA-8631-F45A-9751-FDC2C1A47E81}"/>
              </a:ext>
              <a:ext uri="{C183D7F6-B498-43B3-948B-1728B52AA6E4}">
                <adec:decorative xmlns:adec="http://schemas.microsoft.com/office/drawing/2017/decorative" val="1"/>
              </a:ext>
            </a:extLst>
          </p:cNvPr>
          <p:cNvPicPr>
            <a:picLocks noChangeAspect="1"/>
          </p:cNvPicPr>
          <p:nvPr/>
        </p:nvPicPr>
        <p:blipFill rotWithShape="1">
          <a:blip r:embed="rId3"/>
          <a:srcRect t="22912" r="2" b="18078"/>
          <a:stretch/>
        </p:blipFill>
        <p:spPr>
          <a:xfrm>
            <a:off x="609604" y="1600203"/>
            <a:ext cx="11087425" cy="4367299"/>
          </a:xfrm>
          <a:prstGeom prst="rect">
            <a:avLst/>
          </a:prstGeom>
          <a:noFill/>
        </p:spPr>
      </p:pic>
      <p:sp>
        <p:nvSpPr>
          <p:cNvPr id="6" name="Footer Placeholder 5">
            <a:extLst>
              <a:ext uri="{FF2B5EF4-FFF2-40B4-BE49-F238E27FC236}">
                <a16:creationId xmlns:a16="http://schemas.microsoft.com/office/drawing/2014/main" id="{CFC056B5-6626-1B84-2A17-2EC1AD2171F2}"/>
              </a:ext>
            </a:extLst>
          </p:cNvPr>
          <p:cNvSpPr>
            <a:spLocks noGrp="1"/>
          </p:cNvSpPr>
          <p:nvPr>
            <p:ph type="ftr" sz="quarter" idx="11"/>
          </p:nvPr>
        </p:nvSpPr>
        <p:spPr>
          <a:xfrm>
            <a:off x="4469945" y="6352708"/>
            <a:ext cx="5823064" cy="365760"/>
          </a:xfrm>
        </p:spPr>
        <p:txBody>
          <a:bodyPr anchor="ctr">
            <a:normAutofit/>
          </a:bodyPr>
          <a:lstStyle/>
          <a:p>
            <a:pPr>
              <a:spcAft>
                <a:spcPts val="600"/>
              </a:spcAft>
            </a:pPr>
            <a:r>
              <a:rPr lang="en-US"/>
              <a:t>paetc.org</a:t>
            </a:r>
          </a:p>
        </p:txBody>
      </p:sp>
      <p:sp>
        <p:nvSpPr>
          <p:cNvPr id="5" name="Slide Number Placeholder 4">
            <a:extLst>
              <a:ext uri="{FF2B5EF4-FFF2-40B4-BE49-F238E27FC236}">
                <a16:creationId xmlns:a16="http://schemas.microsoft.com/office/drawing/2014/main" id="{E8D21A5C-AF3B-BE06-1BEE-979F666608AA}"/>
              </a:ext>
            </a:extLst>
          </p:cNvPr>
          <p:cNvSpPr>
            <a:spLocks noGrp="1"/>
          </p:cNvSpPr>
          <p:nvPr>
            <p:ph type="sldNum" sz="quarter" idx="12"/>
          </p:nvPr>
        </p:nvSpPr>
        <p:spPr>
          <a:xfrm>
            <a:off x="11375717" y="6305882"/>
            <a:ext cx="731520" cy="396240"/>
          </a:xfrm>
        </p:spPr>
        <p:txBody>
          <a:bodyPr anchor="ctr">
            <a:normAutofit/>
          </a:bodyPr>
          <a:lstStyle/>
          <a:p>
            <a:pPr>
              <a:spcAft>
                <a:spcPts val="600"/>
              </a:spcAft>
            </a:pPr>
            <a:fld id="{1D2EA5EF-C699-AF4C-BA42-C0A1CAAB713C}" type="slidenum">
              <a:rPr lang="en-US" smtClean="0"/>
              <a:pPr>
                <a:spcAft>
                  <a:spcPts val="600"/>
                </a:spcAft>
              </a:pPr>
              <a:t>6</a:t>
            </a:fld>
            <a:endParaRPr lang="en-US"/>
          </a:p>
        </p:txBody>
      </p:sp>
    </p:spTree>
    <p:extLst>
      <p:ext uri="{BB962C8B-B14F-4D97-AF65-F5344CB8AC3E}">
        <p14:creationId xmlns:p14="http://schemas.microsoft.com/office/powerpoint/2010/main" val="2139414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9FFBA-0A5D-FA1E-4A4E-FAB0056F316D}"/>
              </a:ext>
            </a:extLst>
          </p:cNvPr>
          <p:cNvSpPr>
            <a:spLocks noGrp="1"/>
          </p:cNvSpPr>
          <p:nvPr>
            <p:ph type="title"/>
          </p:nvPr>
        </p:nvSpPr>
        <p:spPr/>
        <p:txBody>
          <a:bodyPr/>
          <a:lstStyle/>
          <a:p>
            <a:r>
              <a:rPr lang="en-US" dirty="0"/>
              <a:t>LGBT Identification Across Generations</a:t>
            </a:r>
          </a:p>
        </p:txBody>
      </p:sp>
      <p:pic>
        <p:nvPicPr>
          <p:cNvPr id="6" name="Content Placeholder 9" descr="LGBT Identification 2012-2024">
            <a:extLst>
              <a:ext uri="{FF2B5EF4-FFF2-40B4-BE49-F238E27FC236}">
                <a16:creationId xmlns:a16="http://schemas.microsoft.com/office/drawing/2014/main" id="{69958CAA-044F-60A6-0464-F7D4F7F98854}"/>
              </a:ext>
            </a:extLst>
          </p:cNvPr>
          <p:cNvPicPr>
            <a:picLocks noGrp="1" noChangeAspect="1"/>
          </p:cNvPicPr>
          <p:nvPr>
            <p:ph idx="1"/>
          </p:nvPr>
        </p:nvPicPr>
        <p:blipFill>
          <a:blip r:embed="rId3"/>
          <a:stretch>
            <a:fillRect/>
          </a:stretch>
        </p:blipFill>
        <p:spPr>
          <a:xfrm>
            <a:off x="2220998" y="1478844"/>
            <a:ext cx="7372960" cy="4431809"/>
          </a:xfrm>
        </p:spPr>
      </p:pic>
      <p:sp>
        <p:nvSpPr>
          <p:cNvPr id="3" name="TextBox 2">
            <a:extLst>
              <a:ext uri="{FF2B5EF4-FFF2-40B4-BE49-F238E27FC236}">
                <a16:creationId xmlns:a16="http://schemas.microsoft.com/office/drawing/2014/main" id="{3ED554B0-9392-E44B-5CB7-A8303619C462}"/>
              </a:ext>
            </a:extLst>
          </p:cNvPr>
          <p:cNvSpPr txBox="1"/>
          <p:nvPr/>
        </p:nvSpPr>
        <p:spPr>
          <a:xfrm>
            <a:off x="10293010" y="5725987"/>
            <a:ext cx="1686956" cy="369332"/>
          </a:xfrm>
          <a:prstGeom prst="rect">
            <a:avLst/>
          </a:prstGeom>
          <a:noFill/>
        </p:spPr>
        <p:txBody>
          <a:bodyPr wrap="square" rtlCol="0">
            <a:spAutoFit/>
          </a:bodyPr>
          <a:lstStyle/>
          <a:p>
            <a:r>
              <a:rPr lang="en-US" dirty="0"/>
              <a:t>(Jones, 2024)</a:t>
            </a:r>
          </a:p>
        </p:txBody>
      </p:sp>
      <p:sp>
        <p:nvSpPr>
          <p:cNvPr id="5" name="Footer Placeholder 4">
            <a:extLst>
              <a:ext uri="{FF2B5EF4-FFF2-40B4-BE49-F238E27FC236}">
                <a16:creationId xmlns:a16="http://schemas.microsoft.com/office/drawing/2014/main" id="{EC2CA642-F2AA-7307-901E-F645A672F94F}"/>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40E27F20-E025-F4FA-F08B-7379E4248E5E}"/>
              </a:ext>
            </a:extLst>
          </p:cNvPr>
          <p:cNvSpPr>
            <a:spLocks noGrp="1"/>
          </p:cNvSpPr>
          <p:nvPr>
            <p:ph type="sldNum" sz="quarter" idx="12"/>
          </p:nvPr>
        </p:nvSpPr>
        <p:spPr/>
        <p:txBody>
          <a:bodyPr/>
          <a:lstStyle/>
          <a:p>
            <a:fld id="{1D2EA5EF-C699-AF4C-BA42-C0A1CAAB713C}" type="slidenum">
              <a:rPr lang="en-US" smtClean="0"/>
              <a:t>7</a:t>
            </a:fld>
            <a:endParaRPr lang="en-US"/>
          </a:p>
        </p:txBody>
      </p:sp>
    </p:spTree>
    <p:extLst>
      <p:ext uri="{BB962C8B-B14F-4D97-AF65-F5344CB8AC3E}">
        <p14:creationId xmlns:p14="http://schemas.microsoft.com/office/powerpoint/2010/main" val="2111126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AD34-842D-DAE4-D945-E7DD21983898}"/>
              </a:ext>
            </a:extLst>
          </p:cNvPr>
          <p:cNvSpPr>
            <a:spLocks noGrp="1"/>
          </p:cNvSpPr>
          <p:nvPr>
            <p:ph type="title"/>
          </p:nvPr>
        </p:nvSpPr>
        <p:spPr/>
        <p:txBody>
          <a:bodyPr/>
          <a:lstStyle/>
          <a:p>
            <a:r>
              <a:rPr lang="en-US" dirty="0"/>
              <a:t>Transgender Identification: Boomers vs. Gen Z</a:t>
            </a:r>
          </a:p>
        </p:txBody>
      </p:sp>
      <p:graphicFrame>
        <p:nvGraphicFramePr>
          <p:cNvPr id="6" name="Chart 5" descr="Pie chart of the Boomer generation and how many are cisgender (purple) and how many are transgender (blue). The chart is almost entirely purple.  ">
            <a:extLst>
              <a:ext uri="{FF2B5EF4-FFF2-40B4-BE49-F238E27FC236}">
                <a16:creationId xmlns:a16="http://schemas.microsoft.com/office/drawing/2014/main" id="{BFCBF729-9F78-C67E-7CB3-184BDA145BCD}"/>
              </a:ext>
            </a:extLst>
          </p:cNvPr>
          <p:cNvGraphicFramePr/>
          <p:nvPr>
            <p:extLst>
              <p:ext uri="{D42A27DB-BD31-4B8C-83A1-F6EECF244321}">
                <p14:modId xmlns:p14="http://schemas.microsoft.com/office/powerpoint/2010/main" val="2987971305"/>
              </p:ext>
            </p:extLst>
          </p:nvPr>
        </p:nvGraphicFramePr>
        <p:xfrm>
          <a:off x="233813" y="1913895"/>
          <a:ext cx="6096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Pie chart of Gen Z generation and how many are cisgender (purple) and transgender (blue). The number of transgender people in Gen Z has increased to about 5-7% approximately.">
            <a:extLst>
              <a:ext uri="{FF2B5EF4-FFF2-40B4-BE49-F238E27FC236}">
                <a16:creationId xmlns:a16="http://schemas.microsoft.com/office/drawing/2014/main" id="{CE70FB5C-8BEC-1C29-1020-F03CE00E373D}"/>
              </a:ext>
            </a:extLst>
          </p:cNvPr>
          <p:cNvGraphicFramePr/>
          <p:nvPr>
            <p:extLst>
              <p:ext uri="{D42A27DB-BD31-4B8C-83A1-F6EECF244321}">
                <p14:modId xmlns:p14="http://schemas.microsoft.com/office/powerpoint/2010/main" val="1189097438"/>
              </p:ext>
            </p:extLst>
          </p:nvPr>
        </p:nvGraphicFramePr>
        <p:xfrm>
          <a:off x="6329813" y="1913895"/>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96CD5F94-49E5-AD86-31B7-8BDF4FA76CEE}"/>
              </a:ext>
            </a:extLst>
          </p:cNvPr>
          <p:cNvSpPr txBox="1"/>
          <p:nvPr/>
        </p:nvSpPr>
        <p:spPr>
          <a:xfrm>
            <a:off x="5478748" y="5703556"/>
            <a:ext cx="3014133" cy="369332"/>
          </a:xfrm>
          <a:prstGeom prst="rect">
            <a:avLst/>
          </a:prstGeom>
          <a:noFill/>
        </p:spPr>
        <p:txBody>
          <a:bodyPr wrap="square" rtlCol="0">
            <a:spAutoFit/>
          </a:bodyPr>
          <a:lstStyle/>
          <a:p>
            <a:r>
              <a:rPr lang="en-US" dirty="0"/>
              <a:t>(Jones, 2024)</a:t>
            </a:r>
          </a:p>
        </p:txBody>
      </p:sp>
      <p:sp>
        <p:nvSpPr>
          <p:cNvPr id="5" name="Footer Placeholder 4">
            <a:extLst>
              <a:ext uri="{FF2B5EF4-FFF2-40B4-BE49-F238E27FC236}">
                <a16:creationId xmlns:a16="http://schemas.microsoft.com/office/drawing/2014/main" id="{613026DE-033E-61B0-9CB0-61C3D83C6B2C}"/>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119BAB02-0BA5-960C-2AA6-A45BCB129A88}"/>
              </a:ext>
            </a:extLst>
          </p:cNvPr>
          <p:cNvSpPr>
            <a:spLocks noGrp="1"/>
          </p:cNvSpPr>
          <p:nvPr>
            <p:ph type="sldNum" sz="quarter" idx="12"/>
          </p:nvPr>
        </p:nvSpPr>
        <p:spPr/>
        <p:txBody>
          <a:bodyPr/>
          <a:lstStyle/>
          <a:p>
            <a:fld id="{1D2EA5EF-C699-AF4C-BA42-C0A1CAAB713C}" type="slidenum">
              <a:rPr lang="en-US" smtClean="0"/>
              <a:t>8</a:t>
            </a:fld>
            <a:endParaRPr lang="en-US"/>
          </a:p>
        </p:txBody>
      </p:sp>
    </p:spTree>
    <p:extLst>
      <p:ext uri="{BB962C8B-B14F-4D97-AF65-F5344CB8AC3E}">
        <p14:creationId xmlns:p14="http://schemas.microsoft.com/office/powerpoint/2010/main" val="4198509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6AB5F-69C7-B56E-D4B5-29837F2A5830}"/>
              </a:ext>
            </a:extLst>
          </p:cNvPr>
          <p:cNvSpPr>
            <a:spLocks noGrp="1"/>
          </p:cNvSpPr>
          <p:nvPr>
            <p:ph type="title"/>
          </p:nvPr>
        </p:nvSpPr>
        <p:spPr/>
        <p:txBody>
          <a:bodyPr/>
          <a:lstStyle/>
          <a:p>
            <a:pPr algn="ctr"/>
            <a:r>
              <a:rPr lang="en-US" sz="4800" dirty="0"/>
              <a:t>Anti-Trans Bills in 2024</a:t>
            </a:r>
          </a:p>
        </p:txBody>
      </p:sp>
      <p:graphicFrame>
        <p:nvGraphicFramePr>
          <p:cNvPr id="8" name="Content Placeholder 2" descr="•539 bills&#10;•41 states&#10;•21 passed&#10;•426 active&#10;•92 failed&#10;">
            <a:extLst>
              <a:ext uri="{FF2B5EF4-FFF2-40B4-BE49-F238E27FC236}">
                <a16:creationId xmlns:a16="http://schemas.microsoft.com/office/drawing/2014/main" id="{33A533CA-D4BC-C88B-4CDB-804B605CEE37}"/>
              </a:ext>
            </a:extLst>
          </p:cNvPr>
          <p:cNvGraphicFramePr>
            <a:graphicFrameLocks/>
          </p:cNvGraphicFramePr>
          <p:nvPr>
            <p:extLst>
              <p:ext uri="{D42A27DB-BD31-4B8C-83A1-F6EECF244321}">
                <p14:modId xmlns:p14="http://schemas.microsoft.com/office/powerpoint/2010/main" val="3234533578"/>
              </p:ext>
            </p:extLst>
          </p:nvPr>
        </p:nvGraphicFramePr>
        <p:xfrm>
          <a:off x="1643449" y="1417639"/>
          <a:ext cx="9601200" cy="475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87C49C7D-A5C7-7BEA-B672-27D35407E034}"/>
              </a:ext>
            </a:extLst>
          </p:cNvPr>
          <p:cNvSpPr txBox="1"/>
          <p:nvPr/>
        </p:nvSpPr>
        <p:spPr>
          <a:xfrm>
            <a:off x="9724769" y="5838411"/>
            <a:ext cx="2382468"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a:spcBef>
                <a:spcPts val="0"/>
              </a:spcBef>
              <a:spcAft>
                <a:spcPts val="0"/>
              </a:spcAft>
            </a:pPr>
            <a:r>
              <a:rPr lang="en-US" sz="1600" dirty="0">
                <a:latin typeface="Arial" panose="020B0604020202020204" pitchFamily="34" charset="0"/>
                <a:ea typeface="ＭＳ Ｐゴシック" charset="0"/>
                <a:cs typeface="Arial" charset="0"/>
              </a:rPr>
              <a:t>(Trans Legislation, 2024)</a:t>
            </a:r>
          </a:p>
        </p:txBody>
      </p:sp>
      <p:sp>
        <p:nvSpPr>
          <p:cNvPr id="5" name="Footer Placeholder 4">
            <a:extLst>
              <a:ext uri="{FF2B5EF4-FFF2-40B4-BE49-F238E27FC236}">
                <a16:creationId xmlns:a16="http://schemas.microsoft.com/office/drawing/2014/main" id="{F3ADE326-992A-9D10-5502-AC17B112233D}"/>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FD3C0513-379B-CD25-87E0-FAAC37203B6C}"/>
              </a:ext>
            </a:extLst>
          </p:cNvPr>
          <p:cNvSpPr>
            <a:spLocks noGrp="1"/>
          </p:cNvSpPr>
          <p:nvPr>
            <p:ph type="sldNum" sz="quarter" idx="12"/>
          </p:nvPr>
        </p:nvSpPr>
        <p:spPr/>
        <p:txBody>
          <a:bodyPr/>
          <a:lstStyle/>
          <a:p>
            <a:fld id="{1D2EA5EF-C699-AF4C-BA42-C0A1CAAB713C}" type="slidenum">
              <a:rPr lang="en-US" smtClean="0"/>
              <a:t>9</a:t>
            </a:fld>
            <a:endParaRPr lang="en-US"/>
          </a:p>
        </p:txBody>
      </p:sp>
    </p:spTree>
    <p:extLst>
      <p:ext uri="{BB962C8B-B14F-4D97-AF65-F5344CB8AC3E}">
        <p14:creationId xmlns:p14="http://schemas.microsoft.com/office/powerpoint/2010/main" val="33638142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 Program master slide template 4x3.potx</Template>
  <TotalTime>762</TotalTime>
  <Words>3293</Words>
  <Application>Microsoft Macintosh PowerPoint</Application>
  <PresentationFormat>Widescreen</PresentationFormat>
  <Paragraphs>264</Paragraphs>
  <Slides>28</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-apple-system</vt:lpstr>
      <vt:lpstr>Aptos</vt:lpstr>
      <vt:lpstr>Arial</vt:lpstr>
      <vt:lpstr>Calibri</vt:lpstr>
      <vt:lpstr>Helvetica</vt:lpstr>
      <vt:lpstr>inherit</vt:lpstr>
      <vt:lpstr>ITC Avant Garde Std Bk</vt:lpstr>
      <vt:lpstr>Slack-Lato</vt:lpstr>
      <vt:lpstr>Tahoma</vt:lpstr>
      <vt:lpstr>Times New Roman</vt:lpstr>
      <vt:lpstr>Wingdings</vt:lpstr>
      <vt:lpstr>AETC Program master slide template 4x3</vt:lpstr>
      <vt:lpstr>Intersections of Gender-Affirming Care and HIV: What Is Gender-Affirming Care, and How Can I Incorporate It Into My Practice?</vt:lpstr>
      <vt:lpstr>Disclaimer</vt:lpstr>
      <vt:lpstr>Disclosures</vt:lpstr>
      <vt:lpstr>Learning Objectives</vt:lpstr>
      <vt:lpstr>Polling Question #1</vt:lpstr>
      <vt:lpstr>GENDER-AFFIRMING CARE: BACKGROUND</vt:lpstr>
      <vt:lpstr>LGBT Identification Across Generations</vt:lpstr>
      <vt:lpstr>Transgender Identification: Boomers vs. Gen Z</vt:lpstr>
      <vt:lpstr>Anti-Trans Bills in 2024</vt:lpstr>
      <vt:lpstr>Bills Targeting Definition of Sex &amp; Healthcare</vt:lpstr>
      <vt:lpstr>Polling Question #2</vt:lpstr>
      <vt:lpstr>Minority Stress Theory for Transgender Folks</vt:lpstr>
      <vt:lpstr>Have You Heard the News?</vt:lpstr>
      <vt:lpstr>WHAT IS GENDER-AFFIRMING CARE?</vt:lpstr>
      <vt:lpstr>Social Transition</vt:lpstr>
      <vt:lpstr>Prosthetics, Hair, &amp; Voice</vt:lpstr>
      <vt:lpstr>Medical Transition</vt:lpstr>
      <vt:lpstr>Why is Gender-Affirming Care Important?</vt:lpstr>
      <vt:lpstr>Polling Question #3</vt:lpstr>
      <vt:lpstr>What About Detransition &amp; Regret??</vt:lpstr>
      <vt:lpstr>INTERSECTIONS WITH HIV CARE</vt:lpstr>
      <vt:lpstr>Trans Individuals &amp; HIV: The Research</vt:lpstr>
      <vt:lpstr>What Does This Mean for Us?</vt:lpstr>
      <vt:lpstr>How Can You Increase Gender-Affirming Care? </vt:lpstr>
      <vt:lpstr>Polling Question #4</vt:lpstr>
      <vt:lpstr>Discussion &amp; Questions</vt:lpstr>
      <vt:lpstr>References</vt:lpstr>
      <vt:lpstr>References (continued)</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Abascal, Brian</cp:lastModifiedBy>
  <cp:revision>46</cp:revision>
  <dcterms:created xsi:type="dcterms:W3CDTF">2016-05-10T21:03:54Z</dcterms:created>
  <dcterms:modified xsi:type="dcterms:W3CDTF">2024-06-06T18:47:23Z</dcterms:modified>
</cp:coreProperties>
</file>