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1" r:id="rId1"/>
  </p:sldMasterIdLst>
  <p:notesMasterIdLst>
    <p:notesMasterId r:id="rId29"/>
  </p:notesMasterIdLst>
  <p:handoutMasterIdLst>
    <p:handoutMasterId r:id="rId30"/>
  </p:handoutMasterIdLst>
  <p:sldIdLst>
    <p:sldId id="258" r:id="rId2"/>
    <p:sldId id="257" r:id="rId3"/>
    <p:sldId id="261" r:id="rId4"/>
    <p:sldId id="262" r:id="rId5"/>
    <p:sldId id="279" r:id="rId6"/>
    <p:sldId id="275" r:id="rId7"/>
    <p:sldId id="294" r:id="rId8"/>
    <p:sldId id="300" r:id="rId9"/>
    <p:sldId id="288" r:id="rId10"/>
    <p:sldId id="296" r:id="rId11"/>
    <p:sldId id="289" r:id="rId12"/>
    <p:sldId id="277" r:id="rId13"/>
    <p:sldId id="285" r:id="rId14"/>
    <p:sldId id="286" r:id="rId15"/>
    <p:sldId id="283" r:id="rId16"/>
    <p:sldId id="287" r:id="rId17"/>
    <p:sldId id="290" r:id="rId18"/>
    <p:sldId id="291" r:id="rId19"/>
    <p:sldId id="278" r:id="rId20"/>
    <p:sldId id="281" r:id="rId21"/>
    <p:sldId id="299" r:id="rId22"/>
    <p:sldId id="276" r:id="rId23"/>
    <p:sldId id="293" r:id="rId24"/>
    <p:sldId id="282" r:id="rId25"/>
    <p:sldId id="292" r:id="rId26"/>
    <p:sldId id="273" r:id="rId27"/>
    <p:sldId id="27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A04C8-A856-4057-8CED-84905AECCC13}" v="28" dt="2024-05-21T16:54:24.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3"/>
    <p:restoredTop sz="83537" autoAdjust="0"/>
  </p:normalViewPr>
  <p:slideViewPr>
    <p:cSldViewPr snapToGrid="0" snapToObjects="1">
      <p:cViewPr varScale="1">
        <p:scale>
          <a:sx n="106" d="100"/>
          <a:sy n="106" d="100"/>
        </p:scale>
        <p:origin x="180" y="78"/>
      </p:cViewPr>
      <p:guideLst>
        <p:guide orient="horz" pos="2160"/>
        <p:guide pos="3840"/>
      </p:guideLst>
    </p:cSldViewPr>
  </p:slideViewPr>
  <p:notesTextViewPr>
    <p:cViewPr>
      <p:scale>
        <a:sx n="1" d="1"/>
        <a:sy n="1" d="1"/>
      </p:scale>
      <p:origin x="0" y="0"/>
    </p:cViewPr>
  </p:notesTextViewPr>
  <p:sorterViewPr>
    <p:cViewPr>
      <p:scale>
        <a:sx n="66" d="100"/>
        <a:sy n="66" d="100"/>
      </p:scale>
      <p:origin x="0" y="-798"/>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5/28/2024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05/2024</a:t>
            </a:r>
          </a:p>
          <a:p>
            <a:r>
              <a:rPr lang="en-US" i="1" dirty="0"/>
              <a:t>UNMRP clinical director reviewed 05/21/2024</a:t>
            </a:r>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19</a:t>
            </a:fld>
            <a:endParaRPr lang="en-US"/>
          </a:p>
        </p:txBody>
      </p:sp>
    </p:spTree>
    <p:extLst>
      <p:ext uri="{BB962C8B-B14F-4D97-AF65-F5344CB8AC3E}">
        <p14:creationId xmlns:p14="http://schemas.microsoft.com/office/powerpoint/2010/main" val="277714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24</a:t>
            </a:fld>
            <a:endParaRPr lang="en-US"/>
          </a:p>
        </p:txBody>
      </p:sp>
    </p:spTree>
    <p:extLst>
      <p:ext uri="{BB962C8B-B14F-4D97-AF65-F5344CB8AC3E}">
        <p14:creationId xmlns:p14="http://schemas.microsoft.com/office/powerpoint/2010/main" val="341741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26</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27</a:t>
            </a:fld>
            <a:endParaRPr lang="en-US"/>
          </a:p>
        </p:txBody>
      </p:sp>
    </p:spTree>
    <p:extLst>
      <p:ext uri="{BB962C8B-B14F-4D97-AF65-F5344CB8AC3E}">
        <p14:creationId xmlns:p14="http://schemas.microsoft.com/office/powerpoint/2010/main" val="280114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5</a:t>
            </a:fld>
            <a:endParaRPr lang="en-US"/>
          </a:p>
        </p:txBody>
      </p:sp>
    </p:spTree>
    <p:extLst>
      <p:ext uri="{BB962C8B-B14F-4D97-AF65-F5344CB8AC3E}">
        <p14:creationId xmlns:p14="http://schemas.microsoft.com/office/powerpoint/2010/main" val="189826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Arial" panose="020B0604020202020204" pitchFamily="34" charset="0"/>
                <a:cs typeface="Arial" panose="020B0604020202020204" pitchFamily="34" charset="0"/>
              </a:rPr>
              <a:t>“ Fasting glucose level/lipids. Rules out diabetes mellitus, hyperlipidemia, and Cushing disease and establishes baseline measurements in patients taking any medication that can cause weight gain or hyperglycemia” </a:t>
            </a:r>
            <a:r>
              <a:rPr lang="en-US" b="0" i="0" dirty="0">
                <a:solidFill>
                  <a:srgbClr val="212121"/>
                </a:solidFill>
                <a:effectLst/>
                <a:latin typeface="BlinkMacSystemFont"/>
              </a:rPr>
              <a:t>Marzani G, Price Neff A. Bipolar Disorders: Evaluation and Treatment. Am Fam Physician. 2021 Feb 15;103(4):227-239. PMID: 33587568.</a:t>
            </a:r>
            <a:endParaRPr lang="en-US" sz="1200" b="0" i="0" u="none" strike="noStrike" baseline="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131612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8</a:t>
            </a:fld>
            <a:endParaRPr lang="en-US"/>
          </a:p>
        </p:txBody>
      </p:sp>
    </p:spTree>
    <p:extLst>
      <p:ext uri="{BB962C8B-B14F-4D97-AF65-F5344CB8AC3E}">
        <p14:creationId xmlns:p14="http://schemas.microsoft.com/office/powerpoint/2010/main" val="646150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10</a:t>
            </a:fld>
            <a:endParaRPr lang="en-US"/>
          </a:p>
        </p:txBody>
      </p:sp>
    </p:spTree>
    <p:extLst>
      <p:ext uri="{BB962C8B-B14F-4D97-AF65-F5344CB8AC3E}">
        <p14:creationId xmlns:p14="http://schemas.microsoft.com/office/powerpoint/2010/main" val="341024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11</a:t>
            </a:fld>
            <a:endParaRPr lang="en-US"/>
          </a:p>
        </p:txBody>
      </p:sp>
    </p:spTree>
    <p:extLst>
      <p:ext uri="{BB962C8B-B14F-4D97-AF65-F5344CB8AC3E}">
        <p14:creationId xmlns:p14="http://schemas.microsoft.com/office/powerpoint/2010/main" val="235763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“People living HIV may develop a spectrum of cognitive, motor, and/or mood problems collectively known as </a:t>
            </a:r>
            <a:r>
              <a:rPr lang="en-US" b="0" i="0" dirty="0">
                <a:solidFill>
                  <a:srgbClr val="040C28"/>
                </a:solidFill>
                <a:effectLst/>
                <a:latin typeface="Google Sans"/>
              </a:rPr>
              <a:t>HIV-Associated Neurocognitive Disorder</a:t>
            </a:r>
            <a:r>
              <a:rPr lang="en-US" b="0" i="0" dirty="0">
                <a:solidFill>
                  <a:srgbClr val="202124"/>
                </a:solidFill>
                <a:effectLst/>
                <a:latin typeface="Google Sans"/>
              </a:rPr>
              <a:t> (HAND). Typical symptoms include difficulties with attention, concentration, and memory; loss of motivation; irritability; depression; and slowed movements”. (From a Healthcare Provider’s Guide to HIV-Associated Disorder (HAND). Resource: https://memory.ucsf.edu/sites/memory.ucsf.edu/files/wysiwyg/UCSF_HIV%20Dementia_Providers_11-6-17.pdf</a:t>
            </a:r>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12</a:t>
            </a:fld>
            <a:endParaRPr lang="en-US"/>
          </a:p>
        </p:txBody>
      </p:sp>
    </p:spTree>
    <p:extLst>
      <p:ext uri="{BB962C8B-B14F-4D97-AF65-F5344CB8AC3E}">
        <p14:creationId xmlns:p14="http://schemas.microsoft.com/office/powerpoint/2010/main" val="330042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AA adjunct to antipsychotic, AM adjunct to mood stabilizer, LAI long-acting injectable, M monotherapy, OFC olanzapine fluoxetine combination</a:t>
            </a:r>
          </a:p>
          <a:p>
            <a:r>
              <a:rPr lang="en-US" dirty="0"/>
              <a:t>*first line maintenance: continuation of medication(s) successful in addressing the acute mood episode</a:t>
            </a:r>
          </a:p>
          <a:p>
            <a:r>
              <a:rPr lang="en-US" dirty="0">
                <a:latin typeface="Arial" panose="020B0604020202020204" pitchFamily="34" charset="0"/>
                <a:cs typeface="Arial" panose="020B0604020202020204" pitchFamily="34" charset="0"/>
              </a:rPr>
              <a:t>†Combination antipsychotic + mood stabilizer generally first line for severe mania/mixed episode</a:t>
            </a:r>
          </a:p>
          <a:p>
            <a:r>
              <a:rPr lang="en-US" dirty="0">
                <a:latin typeface="Arial" panose="020B0604020202020204" pitchFamily="34" charset="0"/>
                <a:cs typeface="Arial" panose="020B0604020202020204" pitchFamily="34" charset="0"/>
              </a:rPr>
              <a:t>‡Avoid use in PWH due to decreased antiretroviral therapy (ART) effectiveness from metabolic induction</a:t>
            </a:r>
          </a:p>
          <a:p>
            <a:r>
              <a:rPr lang="en-US" dirty="0">
                <a:latin typeface="Arial" panose="020B0604020202020204" pitchFamily="34" charset="0"/>
                <a:cs typeface="Arial" panose="020B0604020202020204" pitchFamily="34" charset="0"/>
              </a:rPr>
              <a:t>§Caution use in PWH due to increase risk of extrapyramidal symptoms</a:t>
            </a:r>
          </a:p>
          <a:p>
            <a:r>
              <a:rPr lang="en-US" dirty="0">
                <a:latin typeface="Arial" panose="020B0604020202020204" pitchFamily="34" charset="0"/>
                <a:cs typeface="Arial" panose="020B0604020202020204" pitchFamily="34" charset="0"/>
              </a:rPr>
              <a:t>Sources: Keck et al., 2017. Post 2023. Shelton et al., 2022. Stovall 2022.</a:t>
            </a:r>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180069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AA adjunct to antipsychotic, AM adjunct to mood stabilizer, LAI long-acting injectable, M monotherapy, OFC olanzapine fluoxetine combination</a:t>
            </a:r>
          </a:p>
          <a:p>
            <a:r>
              <a:rPr lang="en-US" dirty="0"/>
              <a:t>*first line maintenance: continuation of medication(s) successful in addressing the acute mood episode</a:t>
            </a:r>
          </a:p>
          <a:p>
            <a:r>
              <a:rPr lang="en-US" dirty="0">
                <a:latin typeface="Arial" panose="020B0604020202020204" pitchFamily="34" charset="0"/>
                <a:cs typeface="Arial" panose="020B0604020202020204" pitchFamily="34" charset="0"/>
              </a:rPr>
              <a:t>†Combination antipsychotic + mood stabilizer generally first line for severe mania/mixed episode</a:t>
            </a:r>
          </a:p>
          <a:p>
            <a:r>
              <a:rPr lang="en-US" dirty="0">
                <a:latin typeface="Arial" panose="020B0604020202020204" pitchFamily="34" charset="0"/>
                <a:cs typeface="Arial" panose="020B0604020202020204" pitchFamily="34" charset="0"/>
              </a:rPr>
              <a:t>‡Avoid use in PWH due to decreased antiretroviral therapy (ART) effectiveness from metabolic induction</a:t>
            </a:r>
          </a:p>
          <a:p>
            <a:r>
              <a:rPr lang="en-US" dirty="0">
                <a:latin typeface="Arial" panose="020B0604020202020204" pitchFamily="34" charset="0"/>
                <a:cs typeface="Arial" panose="020B0604020202020204" pitchFamily="34" charset="0"/>
              </a:rPr>
              <a:t>§Caution use in PWH due to increase risk of extrapyramidal symptoms</a:t>
            </a:r>
          </a:p>
          <a:p>
            <a:r>
              <a:rPr lang="en-US" dirty="0">
                <a:latin typeface="Arial" panose="020B0604020202020204" pitchFamily="34" charset="0"/>
                <a:cs typeface="Arial" panose="020B0604020202020204" pitchFamily="34" charset="0"/>
              </a:rPr>
              <a:t>Sources: Keck et al., 2017. Post 2023. Shelton et al., 2022. Stovall 2022.</a:t>
            </a:r>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15</a:t>
            </a:fld>
            <a:endParaRPr lang="en-US"/>
          </a:p>
        </p:txBody>
      </p:sp>
    </p:spTree>
    <p:extLst>
      <p:ext uri="{BB962C8B-B14F-4D97-AF65-F5344CB8AC3E}">
        <p14:creationId xmlns:p14="http://schemas.microsoft.com/office/powerpoint/2010/main" val="4200100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07/978-3-030-80665-1_8"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doi-org.libproxy.unm.edu/10.1176/appi.books.9781615371624.as4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uptodate.com/contents/bipolar-major-depression-in-adults-choosing-treatment" TargetMode="External"/><Relationship Id="rId2" Type="http://schemas.openxmlformats.org/officeDocument/2006/relationships/hyperlink" Target="https://www.uptodate.com/contents/bipolar-disorder-in-adults-choosing-maintenance-treatment"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436295"/>
          </a:xfrm>
        </p:spPr>
        <p:txBody>
          <a:bodyPr/>
          <a:lstStyle/>
          <a:p>
            <a:r>
              <a:rPr lang="en-US" b="1" dirty="0">
                <a:solidFill>
                  <a:schemeClr val="tx1">
                    <a:lumMod val="65000"/>
                    <a:lumOff val="35000"/>
                  </a:schemeClr>
                </a:solidFill>
                <a:cs typeface="Arial" panose="020B0604020202020204" pitchFamily="34" charset="0"/>
              </a:rPr>
              <a:t>HIV &amp; Bipolar Disorder</a:t>
            </a:r>
          </a:p>
        </p:txBody>
      </p:sp>
      <p:sp>
        <p:nvSpPr>
          <p:cNvPr id="3" name="Subtitle 2"/>
          <p:cNvSpPr>
            <a:spLocks noGrp="1"/>
          </p:cNvSpPr>
          <p:nvPr>
            <p:ph type="subTitle" idx="4294967295"/>
          </p:nvPr>
        </p:nvSpPr>
        <p:spPr>
          <a:xfrm>
            <a:off x="622570" y="4455620"/>
            <a:ext cx="11021439" cy="1743792"/>
          </a:xfrm>
        </p:spPr>
        <p:txBody>
          <a:bodyPr/>
          <a:lstStyle/>
          <a:p>
            <a:pPr algn="ctr"/>
            <a:r>
              <a:rPr lang="en-US" dirty="0"/>
              <a:t>Gabrielle R. Marzani, MD, MBA</a:t>
            </a:r>
            <a:endParaRPr lang="en-US" dirty="0">
              <a:latin typeface="+mn-lt"/>
            </a:endParaRPr>
          </a:p>
          <a:p>
            <a:pPr algn="ctr"/>
            <a:r>
              <a:rPr lang="en-US" sz="2400" dirty="0"/>
              <a:t>Professor of Psychiatry | University of Virginia </a:t>
            </a:r>
            <a:endParaRPr lang="en-US" sz="2400" dirty="0">
              <a:latin typeface="+mn-lt"/>
            </a:endParaRP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May 21, 2024</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11DE-E24F-445C-9CDC-369F95EEF0E9}"/>
              </a:ext>
            </a:extLst>
          </p:cNvPr>
          <p:cNvSpPr>
            <a:spLocks noGrp="1"/>
          </p:cNvSpPr>
          <p:nvPr>
            <p:ph type="title"/>
          </p:nvPr>
        </p:nvSpPr>
        <p:spPr/>
        <p:txBody>
          <a:bodyPr/>
          <a:lstStyle/>
          <a:p>
            <a:r>
              <a:rPr lang="en-US" dirty="0"/>
              <a:t>New Onset Psychosis </a:t>
            </a:r>
          </a:p>
        </p:txBody>
      </p:sp>
      <p:sp>
        <p:nvSpPr>
          <p:cNvPr id="3" name="Content Placeholder 2">
            <a:extLst>
              <a:ext uri="{FF2B5EF4-FFF2-40B4-BE49-F238E27FC236}">
                <a16:creationId xmlns:a16="http://schemas.microsoft.com/office/drawing/2014/main" id="{B35CFE79-E866-4EE3-90E9-093B426F6EFD}"/>
              </a:ext>
            </a:extLst>
          </p:cNvPr>
          <p:cNvSpPr>
            <a:spLocks noGrp="1"/>
          </p:cNvSpPr>
          <p:nvPr>
            <p:ph idx="1"/>
          </p:nvPr>
        </p:nvSpPr>
        <p:spPr>
          <a:xfrm>
            <a:off x="523875" y="1845733"/>
            <a:ext cx="11039475" cy="4494421"/>
          </a:xfrm>
        </p:spPr>
        <p:txBody>
          <a:bodyPr>
            <a:normAutofit/>
          </a:bodyPr>
          <a:lstStyle/>
          <a:p>
            <a:pPr marL="342900" indent="-342900">
              <a:buFont typeface="Arial" panose="020B0604020202020204" pitchFamily="34" charset="0"/>
              <a:buChar char="•"/>
            </a:pPr>
            <a:r>
              <a:rPr lang="en-US" sz="2800" dirty="0">
                <a:solidFill>
                  <a:schemeClr val="tx1"/>
                </a:solidFill>
              </a:rPr>
              <a:t>Hospitalization is best</a:t>
            </a:r>
          </a:p>
          <a:p>
            <a:pPr marL="342900" indent="-342900">
              <a:buFont typeface="Arial" panose="020B0604020202020204" pitchFamily="34" charset="0"/>
              <a:buChar char="•"/>
            </a:pPr>
            <a:r>
              <a:rPr lang="en-US" sz="2800" dirty="0">
                <a:solidFill>
                  <a:schemeClr val="tx1"/>
                </a:solidFill>
              </a:rPr>
              <a:t>Always warrants a rule out of organic causes</a:t>
            </a:r>
          </a:p>
          <a:p>
            <a:pPr marL="342900" indent="-342900">
              <a:buFont typeface="Arial" panose="020B0604020202020204" pitchFamily="34" charset="0"/>
              <a:buChar char="•"/>
            </a:pPr>
            <a:r>
              <a:rPr lang="en-US" sz="2800" dirty="0">
                <a:solidFill>
                  <a:schemeClr val="tx1"/>
                </a:solidFill>
              </a:rPr>
              <a:t>Always check an EEG, MRI if possible or CT at least</a:t>
            </a:r>
          </a:p>
          <a:p>
            <a:pPr lvl="2"/>
            <a:r>
              <a:rPr lang="en-US" sz="2000" dirty="0">
                <a:solidFill>
                  <a:schemeClr val="tx1"/>
                </a:solidFill>
              </a:rPr>
              <a:t>This rules out seizures, intracranial mass, autoimmune and infectious etiologies</a:t>
            </a:r>
          </a:p>
          <a:p>
            <a:pPr marL="342900" indent="-342900">
              <a:buFont typeface="Arial" panose="020B0604020202020204" pitchFamily="34" charset="0"/>
              <a:buChar char="•"/>
            </a:pPr>
            <a:r>
              <a:rPr lang="en-US" sz="2800" dirty="0">
                <a:solidFill>
                  <a:schemeClr val="tx1"/>
                </a:solidFill>
              </a:rPr>
              <a:t>Do the screening tests on the previous slide</a:t>
            </a:r>
          </a:p>
          <a:p>
            <a:pPr marL="342900" indent="-342900">
              <a:buFont typeface="Arial" panose="020B0604020202020204" pitchFamily="34" charset="0"/>
              <a:buChar char="•"/>
            </a:pPr>
            <a:r>
              <a:rPr lang="en-US" sz="2800" dirty="0">
                <a:solidFill>
                  <a:schemeClr val="tx1"/>
                </a:solidFill>
              </a:rPr>
              <a:t>If indicated, look for heavy metals, urine porphyrins, hepatitis C, and syphilis</a:t>
            </a:r>
          </a:p>
        </p:txBody>
      </p:sp>
      <p:sp>
        <p:nvSpPr>
          <p:cNvPr id="4" name="TextBox 3">
            <a:extLst>
              <a:ext uri="{FF2B5EF4-FFF2-40B4-BE49-F238E27FC236}">
                <a16:creationId xmlns:a16="http://schemas.microsoft.com/office/drawing/2014/main" id="{0395E1BD-9249-73FB-C15B-0438BFF42677}"/>
              </a:ext>
            </a:extLst>
          </p:cNvPr>
          <p:cNvSpPr txBox="1"/>
          <p:nvPr/>
        </p:nvSpPr>
        <p:spPr>
          <a:xfrm>
            <a:off x="1692166" y="6390019"/>
            <a:ext cx="8975833" cy="461665"/>
          </a:xfrm>
          <a:prstGeom prst="rect">
            <a:avLst/>
          </a:prstGeom>
          <a:noFill/>
        </p:spPr>
        <p:txBody>
          <a:bodyPr wrap="square" rtlCol="0">
            <a:spAutoFit/>
          </a:bodyPr>
          <a:lstStyle/>
          <a:p>
            <a:pPr algn="ctr"/>
            <a:r>
              <a:rPr lang="en-US" sz="1200" dirty="0">
                <a:solidFill>
                  <a:schemeClr val="bg1"/>
                </a:solidFill>
              </a:rPr>
              <a:t>EEG = electroencephalogram, MRI = magnetic resonance imaging, CT = computed tomography. </a:t>
            </a:r>
            <a:r>
              <a:rPr lang="en-US" sz="1200" dirty="0" err="1">
                <a:solidFill>
                  <a:schemeClr val="bg1"/>
                </a:solidFill>
              </a:rPr>
              <a:t>Marzani</a:t>
            </a:r>
            <a:r>
              <a:rPr lang="en-US" sz="1200" dirty="0">
                <a:solidFill>
                  <a:schemeClr val="bg1"/>
                </a:solidFill>
              </a:rPr>
              <a:t> G, Price Neff A. Bipolar Disorders: Evaluation and Treatment. Am Fam Physician. 2021 Feb 15;103(4):227-239. PMID: 33587568</a:t>
            </a:r>
          </a:p>
        </p:txBody>
      </p:sp>
    </p:spTree>
    <p:extLst>
      <p:ext uri="{BB962C8B-B14F-4D97-AF65-F5344CB8AC3E}">
        <p14:creationId xmlns:p14="http://schemas.microsoft.com/office/powerpoint/2010/main" val="201479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0CF7A-210C-452A-8F34-3AE54A8EECAD}"/>
              </a:ext>
            </a:extLst>
          </p:cNvPr>
          <p:cNvPicPr>
            <a:picLocks noChangeAspect="1"/>
          </p:cNvPicPr>
          <p:nvPr/>
        </p:nvPicPr>
        <p:blipFill>
          <a:blip r:embed="rId3"/>
          <a:stretch>
            <a:fillRect/>
          </a:stretch>
        </p:blipFill>
        <p:spPr>
          <a:xfrm>
            <a:off x="830509" y="0"/>
            <a:ext cx="10325841" cy="6347012"/>
          </a:xfrm>
          <a:prstGeom prst="rect">
            <a:avLst/>
          </a:prstGeom>
        </p:spPr>
      </p:pic>
      <p:pic>
        <p:nvPicPr>
          <p:cNvPr id="6" name="Picture 5">
            <a:extLst>
              <a:ext uri="{FF2B5EF4-FFF2-40B4-BE49-F238E27FC236}">
                <a16:creationId xmlns:a16="http://schemas.microsoft.com/office/drawing/2014/main" id="{811BCD52-C8D7-4D81-A256-D07CC0738FDE}"/>
              </a:ext>
            </a:extLst>
          </p:cNvPr>
          <p:cNvPicPr>
            <a:picLocks noChangeAspect="1"/>
          </p:cNvPicPr>
          <p:nvPr/>
        </p:nvPicPr>
        <p:blipFill rotWithShape="1">
          <a:blip r:embed="rId4"/>
          <a:srcRect t="24888" b="16245"/>
          <a:stretch/>
        </p:blipFill>
        <p:spPr>
          <a:xfrm>
            <a:off x="2643102" y="6265889"/>
            <a:ext cx="7038976" cy="592111"/>
          </a:xfrm>
          <a:prstGeom prst="rect">
            <a:avLst/>
          </a:prstGeom>
        </p:spPr>
      </p:pic>
    </p:spTree>
    <p:extLst>
      <p:ext uri="{BB962C8B-B14F-4D97-AF65-F5344CB8AC3E}">
        <p14:creationId xmlns:p14="http://schemas.microsoft.com/office/powerpoint/2010/main" val="116839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7FC203-F47A-4DEF-A087-C68D413B4F52}"/>
              </a:ext>
            </a:extLst>
          </p:cNvPr>
          <p:cNvSpPr>
            <a:spLocks noGrp="1"/>
          </p:cNvSpPr>
          <p:nvPr>
            <p:ph idx="1"/>
          </p:nvPr>
        </p:nvSpPr>
        <p:spPr>
          <a:xfrm>
            <a:off x="523875" y="1845734"/>
            <a:ext cx="11039475" cy="4490520"/>
          </a:xfrm>
        </p:spPr>
        <p:txBody>
          <a:bodyPr>
            <a:normAutofit fontScale="77500" lnSpcReduction="20000"/>
          </a:bodyPr>
          <a:lstStyle/>
          <a:p>
            <a:pPr>
              <a:buNone/>
            </a:pPr>
            <a:r>
              <a:rPr lang="en-US" sz="3100" dirty="0">
                <a:solidFill>
                  <a:schemeClr val="tx1"/>
                </a:solidFill>
              </a:rPr>
              <a:t>BPAD, in general:</a:t>
            </a:r>
          </a:p>
          <a:p>
            <a:pPr marL="457200" indent="-231775">
              <a:spcBef>
                <a:spcPts val="600"/>
              </a:spcBef>
              <a:spcAft>
                <a:spcPts val="0"/>
              </a:spcAft>
              <a:buFont typeface="Arial" panose="020B0604020202020204" pitchFamily="34" charset="0"/>
              <a:buChar char="•"/>
            </a:pPr>
            <a:r>
              <a:rPr lang="en-US" sz="3000" dirty="0">
                <a:solidFill>
                  <a:schemeClr val="tx1"/>
                </a:solidFill>
              </a:rPr>
              <a:t>¾ have history of 3 additional disorders including anxiety disorders, impulse control and attention deficit disorders, and substance use disorders. </a:t>
            </a:r>
          </a:p>
          <a:p>
            <a:pPr marL="457200" indent="-231775">
              <a:spcBef>
                <a:spcPts val="600"/>
              </a:spcBef>
              <a:spcAft>
                <a:spcPts val="0"/>
              </a:spcAft>
              <a:buFont typeface="Arial" panose="020B0604020202020204" pitchFamily="34" charset="0"/>
              <a:buChar char="•"/>
            </a:pPr>
            <a:r>
              <a:rPr lang="en-US" sz="3000" dirty="0">
                <a:solidFill>
                  <a:schemeClr val="tx1"/>
                </a:solidFill>
              </a:rPr>
              <a:t>higher rates of suicide attempts and completed suicide</a:t>
            </a:r>
          </a:p>
          <a:p>
            <a:pPr>
              <a:buNone/>
            </a:pPr>
            <a:r>
              <a:rPr lang="en-US" sz="3100" dirty="0">
                <a:solidFill>
                  <a:schemeClr val="tx1"/>
                </a:solidFill>
              </a:rPr>
              <a:t>Substance use disorders (SUD) – sometimes self-medicating</a:t>
            </a:r>
          </a:p>
          <a:p>
            <a:pPr marL="461963" lvl="1" indent="-228600"/>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With BPAD, </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PWH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demonstrate </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risk of comorbid substance use and SUDs with stimulants, gamma-hydroxybutyric acid (GHB), &amp; psychedelics possibly overrepresented  </a:t>
            </a:r>
            <a:endParaRPr lang="en-US" dirty="0">
              <a:solidFill>
                <a:schemeClr val="tx1"/>
              </a:solidFill>
            </a:endParaRPr>
          </a:p>
          <a:p>
            <a:pPr>
              <a:buNone/>
            </a:pPr>
            <a:r>
              <a:rPr lang="en-US" sz="3100" dirty="0">
                <a:solidFill>
                  <a:schemeClr val="tx1"/>
                </a:solidFill>
              </a:rPr>
              <a:t>Attention Deficit Disorder (both hyperactive and inattentive types) </a:t>
            </a:r>
          </a:p>
          <a:p>
            <a:pPr marL="0" lvl="1" indent="0">
              <a:buNone/>
            </a:pPr>
            <a:r>
              <a:rPr lang="en-US" sz="3100" dirty="0">
                <a:solidFill>
                  <a:schemeClr val="tx1"/>
                </a:solidFill>
              </a:rPr>
              <a:t>Cognitive disorders – HIV-Associated Neurocognitive Disorder (HAND)</a:t>
            </a:r>
          </a:p>
          <a:p>
            <a:pPr marL="461963" lvl="1" indent="-228600"/>
            <a:r>
              <a:rPr lang="en-US" dirty="0">
                <a:solidFill>
                  <a:schemeClr val="tx1"/>
                </a:solidFill>
              </a:rPr>
              <a:t>Different stages, can be connected to CD4 count/viral load, but can also occur in individuals who are medically stable </a:t>
            </a:r>
          </a:p>
          <a:p>
            <a:pPr>
              <a:buNone/>
            </a:pPr>
            <a:r>
              <a:rPr lang="en-US" sz="3100" dirty="0">
                <a:solidFill>
                  <a:schemeClr val="tx1"/>
                </a:solidFill>
              </a:rPr>
              <a:t>Anxiety disorders – anxious features have </a:t>
            </a:r>
            <a:r>
              <a:rPr lang="en-US" sz="3100" dirty="0">
                <a:solidFill>
                  <a:schemeClr val="tx1"/>
                </a:solidFill>
                <a:latin typeface="Arial" panose="020B0604020202020204" pitchFamily="34" charset="0"/>
                <a:cs typeface="Arial" panose="020B0604020202020204" pitchFamily="34" charset="0"/>
              </a:rPr>
              <a:t>↑</a:t>
            </a:r>
            <a:r>
              <a:rPr lang="en-US" sz="3100" dirty="0">
                <a:solidFill>
                  <a:schemeClr val="tx1"/>
                </a:solidFill>
              </a:rPr>
              <a:t> risk of suicide, longer duration, and poorer med response </a:t>
            </a:r>
          </a:p>
        </p:txBody>
      </p:sp>
      <p:sp>
        <p:nvSpPr>
          <p:cNvPr id="3" name="Title 2">
            <a:extLst>
              <a:ext uri="{FF2B5EF4-FFF2-40B4-BE49-F238E27FC236}">
                <a16:creationId xmlns:a16="http://schemas.microsoft.com/office/drawing/2014/main" id="{5BE34B4C-0BFF-4532-BFC1-C8A010B2BF53}"/>
              </a:ext>
            </a:extLst>
          </p:cNvPr>
          <p:cNvSpPr>
            <a:spLocks noGrp="1"/>
          </p:cNvSpPr>
          <p:nvPr>
            <p:ph type="title"/>
          </p:nvPr>
        </p:nvSpPr>
        <p:spPr>
          <a:xfrm>
            <a:off x="523875" y="286603"/>
            <a:ext cx="11039475" cy="1035301"/>
          </a:xfrm>
        </p:spPr>
        <p:txBody>
          <a:bodyPr/>
          <a:lstStyle/>
          <a:p>
            <a:r>
              <a:rPr lang="en-US" dirty="0"/>
              <a:t>Co-morbidities for PWH</a:t>
            </a:r>
          </a:p>
        </p:txBody>
      </p:sp>
      <p:sp>
        <p:nvSpPr>
          <p:cNvPr id="4" name="TextBox 3">
            <a:extLst>
              <a:ext uri="{FF2B5EF4-FFF2-40B4-BE49-F238E27FC236}">
                <a16:creationId xmlns:a16="http://schemas.microsoft.com/office/drawing/2014/main" id="{95BB4CAF-C2AE-5723-68B6-599207D07C46}"/>
              </a:ext>
            </a:extLst>
          </p:cNvPr>
          <p:cNvSpPr txBox="1"/>
          <p:nvPr/>
        </p:nvSpPr>
        <p:spPr>
          <a:xfrm>
            <a:off x="1692166" y="6474099"/>
            <a:ext cx="8975833" cy="307777"/>
          </a:xfrm>
          <a:prstGeom prst="rect">
            <a:avLst/>
          </a:prstGeom>
          <a:noFill/>
        </p:spPr>
        <p:txBody>
          <a:bodyPr wrap="square" rtlCol="0">
            <a:spAutoFit/>
          </a:bodyPr>
          <a:lstStyle/>
          <a:p>
            <a:pPr algn="ctr"/>
            <a:r>
              <a:rPr lang="fr-FR" sz="1400" dirty="0" err="1">
                <a:solidFill>
                  <a:schemeClr val="bg1"/>
                </a:solidFill>
              </a:rPr>
              <a:t>Marzani</a:t>
            </a:r>
            <a:r>
              <a:rPr lang="fr-FR" sz="1400" dirty="0">
                <a:solidFill>
                  <a:schemeClr val="bg1"/>
                </a:solidFill>
              </a:rPr>
              <a:t> &amp; Price, 2021. </a:t>
            </a:r>
            <a:r>
              <a:rPr lang="fr-FR" sz="1400" dirty="0" err="1">
                <a:solidFill>
                  <a:schemeClr val="bg1"/>
                </a:solidFill>
              </a:rPr>
              <a:t>Douaihy</a:t>
            </a:r>
            <a:r>
              <a:rPr lang="fr-FR" sz="1400" dirty="0">
                <a:solidFill>
                  <a:schemeClr val="bg1"/>
                </a:solidFill>
              </a:rPr>
              <a:t> et al., 2022. </a:t>
            </a:r>
            <a:r>
              <a:rPr lang="fr-FR" sz="1400" dirty="0" err="1">
                <a:solidFill>
                  <a:schemeClr val="bg1"/>
                </a:solidFill>
              </a:rPr>
              <a:t>Yalin</a:t>
            </a:r>
            <a:r>
              <a:rPr lang="fr-FR" sz="1400" dirty="0">
                <a:solidFill>
                  <a:schemeClr val="bg1"/>
                </a:solidFill>
              </a:rPr>
              <a:t> et al., 2021</a:t>
            </a:r>
            <a:endParaRPr lang="en-US" sz="1400" dirty="0">
              <a:solidFill>
                <a:schemeClr val="bg1"/>
              </a:solidFill>
            </a:endParaRPr>
          </a:p>
        </p:txBody>
      </p:sp>
    </p:spTree>
    <p:extLst>
      <p:ext uri="{BB962C8B-B14F-4D97-AF65-F5344CB8AC3E}">
        <p14:creationId xmlns:p14="http://schemas.microsoft.com/office/powerpoint/2010/main" val="512160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7CAF9-1702-4439-9F63-628E9C3DF6EE}"/>
              </a:ext>
            </a:extLst>
          </p:cNvPr>
          <p:cNvPicPr>
            <a:picLocks noChangeAspect="1"/>
          </p:cNvPicPr>
          <p:nvPr/>
        </p:nvPicPr>
        <p:blipFill>
          <a:blip r:embed="rId3"/>
          <a:stretch>
            <a:fillRect/>
          </a:stretch>
        </p:blipFill>
        <p:spPr>
          <a:xfrm>
            <a:off x="69533" y="1490586"/>
            <a:ext cx="11904082" cy="2336173"/>
          </a:xfrm>
          <a:prstGeom prst="rect">
            <a:avLst/>
          </a:prstGeom>
        </p:spPr>
      </p:pic>
      <p:pic>
        <p:nvPicPr>
          <p:cNvPr id="13" name="Picture 12">
            <a:extLst>
              <a:ext uri="{FF2B5EF4-FFF2-40B4-BE49-F238E27FC236}">
                <a16:creationId xmlns:a16="http://schemas.microsoft.com/office/drawing/2014/main" id="{145B93B5-54A8-4260-8B3C-DC485B9C9474}"/>
              </a:ext>
            </a:extLst>
          </p:cNvPr>
          <p:cNvPicPr>
            <a:picLocks noChangeAspect="1"/>
          </p:cNvPicPr>
          <p:nvPr/>
        </p:nvPicPr>
        <p:blipFill>
          <a:blip r:embed="rId4"/>
          <a:stretch>
            <a:fillRect/>
          </a:stretch>
        </p:blipFill>
        <p:spPr>
          <a:xfrm>
            <a:off x="69533" y="237975"/>
            <a:ext cx="11904083" cy="1252612"/>
          </a:xfrm>
          <a:prstGeom prst="rect">
            <a:avLst/>
          </a:prstGeom>
        </p:spPr>
      </p:pic>
      <p:sp>
        <p:nvSpPr>
          <p:cNvPr id="2" name="TextBox 1">
            <a:extLst>
              <a:ext uri="{FF2B5EF4-FFF2-40B4-BE49-F238E27FC236}">
                <a16:creationId xmlns:a16="http://schemas.microsoft.com/office/drawing/2014/main" id="{9417F290-5C6F-F251-F390-4E88C8B44367}"/>
              </a:ext>
            </a:extLst>
          </p:cNvPr>
          <p:cNvSpPr txBox="1"/>
          <p:nvPr/>
        </p:nvSpPr>
        <p:spPr>
          <a:xfrm>
            <a:off x="1692166" y="6422729"/>
            <a:ext cx="8975833" cy="461665"/>
          </a:xfrm>
          <a:prstGeom prst="rect">
            <a:avLst/>
          </a:prstGeom>
          <a:noFill/>
        </p:spPr>
        <p:txBody>
          <a:bodyPr wrap="square" rtlCol="0">
            <a:spAutoFit/>
          </a:bodyPr>
          <a:lstStyle/>
          <a:p>
            <a:pPr algn="ctr"/>
            <a:r>
              <a:rPr lang="fr-FR" sz="1200" dirty="0">
                <a:solidFill>
                  <a:schemeClr val="bg1"/>
                </a:solidFill>
              </a:rPr>
              <a:t>Pereira LF, Sales PMG, Bourgeois JA, Cohen MAA, Grimaldi JA. Pocket Guide to HIV </a:t>
            </a:r>
            <a:r>
              <a:rPr lang="fr-FR" sz="1200" dirty="0" err="1">
                <a:solidFill>
                  <a:schemeClr val="bg1"/>
                </a:solidFill>
              </a:rPr>
              <a:t>Psychiatry</a:t>
            </a:r>
            <a:r>
              <a:rPr lang="fr-FR" sz="1200" dirty="0">
                <a:solidFill>
                  <a:schemeClr val="bg1"/>
                </a:solidFill>
              </a:rPr>
              <a:t>. Washington, DC, American </a:t>
            </a:r>
            <a:r>
              <a:rPr lang="fr-FR" sz="1200" dirty="0" err="1">
                <a:solidFill>
                  <a:schemeClr val="bg1"/>
                </a:solidFill>
              </a:rPr>
              <a:t>Psychiatric</a:t>
            </a:r>
            <a:r>
              <a:rPr lang="fr-FR" sz="1200" dirty="0">
                <a:solidFill>
                  <a:schemeClr val="bg1"/>
                </a:solidFill>
              </a:rPr>
              <a:t> Association </a:t>
            </a:r>
            <a:r>
              <a:rPr lang="fr-FR" sz="1200" dirty="0" err="1">
                <a:solidFill>
                  <a:schemeClr val="bg1"/>
                </a:solidFill>
              </a:rPr>
              <a:t>Publishing</a:t>
            </a:r>
            <a:r>
              <a:rPr lang="fr-FR" sz="1200" dirty="0">
                <a:solidFill>
                  <a:schemeClr val="bg1"/>
                </a:solidFill>
              </a:rPr>
              <a:t>, in </a:t>
            </a:r>
            <a:r>
              <a:rPr lang="fr-FR" sz="1200" dirty="0" err="1">
                <a:solidFill>
                  <a:schemeClr val="bg1"/>
                </a:solidFill>
              </a:rPr>
              <a:t>press</a:t>
            </a:r>
            <a:r>
              <a:rPr lang="fr-FR" sz="1200" dirty="0">
                <a:solidFill>
                  <a:schemeClr val="bg1"/>
                </a:solidFill>
              </a:rPr>
              <a:t>. Tablet </a:t>
            </a:r>
            <a:r>
              <a:rPr lang="fr-FR" sz="1200" dirty="0" err="1">
                <a:solidFill>
                  <a:schemeClr val="bg1"/>
                </a:solidFill>
              </a:rPr>
              <a:t>created</a:t>
            </a:r>
            <a:r>
              <a:rPr lang="fr-FR" sz="1200" dirty="0">
                <a:solidFill>
                  <a:schemeClr val="bg1"/>
                </a:solidFill>
              </a:rPr>
              <a:t> by Brand Hager, MD, 2023. </a:t>
            </a:r>
            <a:r>
              <a:rPr lang="fr-FR" sz="1200" dirty="0" err="1">
                <a:solidFill>
                  <a:schemeClr val="bg1"/>
                </a:solidFill>
              </a:rPr>
              <a:t>Used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his</a:t>
            </a:r>
            <a:r>
              <a:rPr lang="fr-FR" sz="1200" dirty="0">
                <a:solidFill>
                  <a:schemeClr val="bg1"/>
                </a:solidFill>
              </a:rPr>
              <a:t> permission.</a:t>
            </a:r>
            <a:endParaRPr lang="en-US" sz="1200" dirty="0">
              <a:solidFill>
                <a:schemeClr val="bg1"/>
              </a:solidFill>
            </a:endParaRPr>
          </a:p>
        </p:txBody>
      </p:sp>
      <p:sp>
        <p:nvSpPr>
          <p:cNvPr id="6" name="TextBox 5">
            <a:extLst>
              <a:ext uri="{FF2B5EF4-FFF2-40B4-BE49-F238E27FC236}">
                <a16:creationId xmlns:a16="http://schemas.microsoft.com/office/drawing/2014/main" id="{5B5B789A-F350-32C3-543A-8B57440F3258}"/>
              </a:ext>
            </a:extLst>
          </p:cNvPr>
          <p:cNvSpPr txBox="1"/>
          <p:nvPr/>
        </p:nvSpPr>
        <p:spPr>
          <a:xfrm>
            <a:off x="69533" y="3980395"/>
            <a:ext cx="12122467" cy="2246769"/>
          </a:xfrm>
          <a:prstGeom prst="rect">
            <a:avLst/>
          </a:prstGeom>
          <a:noFill/>
        </p:spPr>
        <p:txBody>
          <a:bodyPr wrap="square">
            <a:spAutoFit/>
          </a:bodyPr>
          <a:lstStyle/>
          <a:p>
            <a:r>
              <a:rPr lang="en-US" sz="2000" dirty="0"/>
              <a:t>Notes: AA adjunct to antipsychotic, AM adjunct to mood stabilizer, LAI long-acting injectable, M monotherapy, OFC olanzapine fluoxetine combination</a:t>
            </a:r>
          </a:p>
          <a:p>
            <a:r>
              <a:rPr lang="en-US" sz="2000" dirty="0"/>
              <a:t>*first line maintenance: continuation of medication(s) successful in addressing the acute mood episode</a:t>
            </a:r>
          </a:p>
          <a:p>
            <a:r>
              <a:rPr lang="en-US" sz="2000" dirty="0">
                <a:latin typeface="Arial" panose="020B0604020202020204" pitchFamily="34" charset="0"/>
                <a:cs typeface="Arial" panose="020B0604020202020204" pitchFamily="34" charset="0"/>
              </a:rPr>
              <a:t>†Combination antipsychotic + mood stabilizer generally first line for severe mania/mixed episode</a:t>
            </a:r>
          </a:p>
          <a:p>
            <a:r>
              <a:rPr lang="en-US" sz="2000" dirty="0">
                <a:latin typeface="Arial" panose="020B0604020202020204" pitchFamily="34" charset="0"/>
                <a:cs typeface="Arial" panose="020B0604020202020204" pitchFamily="34" charset="0"/>
              </a:rPr>
              <a:t>‡Avoid use in PWH due to decreased antiretroviral therapy (ART) effectiveness from metabolic induction</a:t>
            </a:r>
          </a:p>
          <a:p>
            <a:r>
              <a:rPr lang="en-US" sz="2000" dirty="0">
                <a:latin typeface="Arial" panose="020B0604020202020204" pitchFamily="34" charset="0"/>
                <a:cs typeface="Arial" panose="020B0604020202020204" pitchFamily="34" charset="0"/>
              </a:rPr>
              <a:t>§Caution use in PWH due to increase risk of extrapyramidal symptoms</a:t>
            </a:r>
          </a:p>
          <a:p>
            <a:r>
              <a:rPr lang="en-US" sz="2000" dirty="0">
                <a:latin typeface="Arial" panose="020B0604020202020204" pitchFamily="34" charset="0"/>
                <a:cs typeface="Arial" panose="020B0604020202020204" pitchFamily="34" charset="0"/>
              </a:rPr>
              <a:t>Sources: Keck et al., 2017. Post 2023. Shelton et al., 2022. Stovall 2022.</a:t>
            </a:r>
            <a:endParaRPr lang="en-US" sz="2000" dirty="0"/>
          </a:p>
        </p:txBody>
      </p:sp>
    </p:spTree>
    <p:extLst>
      <p:ext uri="{BB962C8B-B14F-4D97-AF65-F5344CB8AC3E}">
        <p14:creationId xmlns:p14="http://schemas.microsoft.com/office/powerpoint/2010/main" val="263353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5B93B5-54A8-4260-8B3C-DC485B9C9474}"/>
              </a:ext>
            </a:extLst>
          </p:cNvPr>
          <p:cNvPicPr>
            <a:picLocks noChangeAspect="1"/>
          </p:cNvPicPr>
          <p:nvPr/>
        </p:nvPicPr>
        <p:blipFill>
          <a:blip r:embed="rId2"/>
          <a:stretch>
            <a:fillRect/>
          </a:stretch>
        </p:blipFill>
        <p:spPr>
          <a:xfrm>
            <a:off x="140707" y="700723"/>
            <a:ext cx="11910585" cy="1253296"/>
          </a:xfrm>
          <a:prstGeom prst="rect">
            <a:avLst/>
          </a:prstGeom>
        </p:spPr>
      </p:pic>
      <p:pic>
        <p:nvPicPr>
          <p:cNvPr id="7" name="Picture 6">
            <a:extLst>
              <a:ext uri="{FF2B5EF4-FFF2-40B4-BE49-F238E27FC236}">
                <a16:creationId xmlns:a16="http://schemas.microsoft.com/office/drawing/2014/main" id="{31467741-A00F-4088-8DC9-F5CE5593FA5E}"/>
              </a:ext>
            </a:extLst>
          </p:cNvPr>
          <p:cNvPicPr>
            <a:picLocks noChangeAspect="1"/>
          </p:cNvPicPr>
          <p:nvPr/>
        </p:nvPicPr>
        <p:blipFill>
          <a:blip r:embed="rId3"/>
          <a:stretch>
            <a:fillRect/>
          </a:stretch>
        </p:blipFill>
        <p:spPr>
          <a:xfrm>
            <a:off x="140707" y="1954018"/>
            <a:ext cx="11910585" cy="1566620"/>
          </a:xfrm>
          <a:prstGeom prst="rect">
            <a:avLst/>
          </a:prstGeom>
        </p:spPr>
      </p:pic>
      <p:sp>
        <p:nvSpPr>
          <p:cNvPr id="2" name="TextBox 1">
            <a:extLst>
              <a:ext uri="{FF2B5EF4-FFF2-40B4-BE49-F238E27FC236}">
                <a16:creationId xmlns:a16="http://schemas.microsoft.com/office/drawing/2014/main" id="{04FC9917-3401-7281-F410-9C78199A0D38}"/>
              </a:ext>
            </a:extLst>
          </p:cNvPr>
          <p:cNvSpPr txBox="1"/>
          <p:nvPr/>
        </p:nvSpPr>
        <p:spPr>
          <a:xfrm>
            <a:off x="1692166" y="6422729"/>
            <a:ext cx="8975833" cy="461665"/>
          </a:xfrm>
          <a:prstGeom prst="rect">
            <a:avLst/>
          </a:prstGeom>
          <a:noFill/>
        </p:spPr>
        <p:txBody>
          <a:bodyPr wrap="square" rtlCol="0">
            <a:spAutoFit/>
          </a:bodyPr>
          <a:lstStyle/>
          <a:p>
            <a:pPr algn="ctr"/>
            <a:r>
              <a:rPr lang="fr-FR" sz="1200" dirty="0">
                <a:solidFill>
                  <a:schemeClr val="bg1"/>
                </a:solidFill>
              </a:rPr>
              <a:t>Pereira LF, Sales PMG, Bourgeois JA, Cohen MAA, Grimaldi JA. Pocket Guide to HIV </a:t>
            </a:r>
            <a:r>
              <a:rPr lang="fr-FR" sz="1200" dirty="0" err="1">
                <a:solidFill>
                  <a:schemeClr val="bg1"/>
                </a:solidFill>
              </a:rPr>
              <a:t>Psychiatry</a:t>
            </a:r>
            <a:r>
              <a:rPr lang="fr-FR" sz="1200" dirty="0">
                <a:solidFill>
                  <a:schemeClr val="bg1"/>
                </a:solidFill>
              </a:rPr>
              <a:t>. Washington, DC, American </a:t>
            </a:r>
            <a:r>
              <a:rPr lang="fr-FR" sz="1200" dirty="0" err="1">
                <a:solidFill>
                  <a:schemeClr val="bg1"/>
                </a:solidFill>
              </a:rPr>
              <a:t>Psychiatric</a:t>
            </a:r>
            <a:r>
              <a:rPr lang="fr-FR" sz="1200" dirty="0">
                <a:solidFill>
                  <a:schemeClr val="bg1"/>
                </a:solidFill>
              </a:rPr>
              <a:t> Association </a:t>
            </a:r>
            <a:r>
              <a:rPr lang="fr-FR" sz="1200" dirty="0" err="1">
                <a:solidFill>
                  <a:schemeClr val="bg1"/>
                </a:solidFill>
              </a:rPr>
              <a:t>Publishing</a:t>
            </a:r>
            <a:r>
              <a:rPr lang="fr-FR" sz="1200" dirty="0">
                <a:solidFill>
                  <a:schemeClr val="bg1"/>
                </a:solidFill>
              </a:rPr>
              <a:t>, in </a:t>
            </a:r>
            <a:r>
              <a:rPr lang="fr-FR" sz="1200" dirty="0" err="1">
                <a:solidFill>
                  <a:schemeClr val="bg1"/>
                </a:solidFill>
              </a:rPr>
              <a:t>press</a:t>
            </a:r>
            <a:r>
              <a:rPr lang="fr-FR" sz="1200" dirty="0">
                <a:solidFill>
                  <a:schemeClr val="bg1"/>
                </a:solidFill>
              </a:rPr>
              <a:t>. Tablet </a:t>
            </a:r>
            <a:r>
              <a:rPr lang="fr-FR" sz="1200" dirty="0" err="1">
                <a:solidFill>
                  <a:schemeClr val="bg1"/>
                </a:solidFill>
              </a:rPr>
              <a:t>created</a:t>
            </a:r>
            <a:r>
              <a:rPr lang="fr-FR" sz="1200" dirty="0">
                <a:solidFill>
                  <a:schemeClr val="bg1"/>
                </a:solidFill>
              </a:rPr>
              <a:t> by Brand Hager, MD, 2023. </a:t>
            </a:r>
            <a:r>
              <a:rPr lang="fr-FR" sz="1200" dirty="0" err="1">
                <a:solidFill>
                  <a:schemeClr val="bg1"/>
                </a:solidFill>
              </a:rPr>
              <a:t>Used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his</a:t>
            </a:r>
            <a:r>
              <a:rPr lang="fr-FR" sz="1200" dirty="0">
                <a:solidFill>
                  <a:schemeClr val="bg1"/>
                </a:solidFill>
              </a:rPr>
              <a:t> permission.</a:t>
            </a:r>
            <a:endParaRPr lang="en-US" sz="1200" dirty="0">
              <a:solidFill>
                <a:schemeClr val="bg1"/>
              </a:solidFill>
            </a:endParaRPr>
          </a:p>
        </p:txBody>
      </p:sp>
      <p:sp>
        <p:nvSpPr>
          <p:cNvPr id="4" name="TextBox 3">
            <a:extLst>
              <a:ext uri="{FF2B5EF4-FFF2-40B4-BE49-F238E27FC236}">
                <a16:creationId xmlns:a16="http://schemas.microsoft.com/office/drawing/2014/main" id="{46344CC0-80EA-5AAE-03D3-7040E8B3358A}"/>
              </a:ext>
            </a:extLst>
          </p:cNvPr>
          <p:cNvSpPr txBox="1"/>
          <p:nvPr/>
        </p:nvSpPr>
        <p:spPr>
          <a:xfrm>
            <a:off x="140707" y="3848299"/>
            <a:ext cx="11755230" cy="2246769"/>
          </a:xfrm>
          <a:prstGeom prst="rect">
            <a:avLst/>
          </a:prstGeom>
          <a:noFill/>
        </p:spPr>
        <p:txBody>
          <a:bodyPr wrap="square">
            <a:spAutoFit/>
          </a:bodyPr>
          <a:lstStyle/>
          <a:p>
            <a:r>
              <a:rPr lang="en-US" sz="2000" dirty="0"/>
              <a:t>Notes: AA adjunct to antipsychotic, AM adjunct to mood stabilizer, LAI long-acting injectable, M monotherapy, OFC olanzapine fluoxetine combination</a:t>
            </a:r>
          </a:p>
          <a:p>
            <a:r>
              <a:rPr lang="en-US" sz="2000" dirty="0"/>
              <a:t>*first line maintenance: continuation of medication(s) successful in addressing the acute mood episode</a:t>
            </a:r>
          </a:p>
          <a:p>
            <a:r>
              <a:rPr lang="en-US" sz="2000" dirty="0">
                <a:latin typeface="Arial" panose="020B0604020202020204" pitchFamily="34" charset="0"/>
                <a:cs typeface="Arial" panose="020B0604020202020204" pitchFamily="34" charset="0"/>
              </a:rPr>
              <a:t>†Combination antipsychotic + mood stabilizer generally first line for severe mania/mixed episode</a:t>
            </a:r>
          </a:p>
          <a:p>
            <a:r>
              <a:rPr lang="en-US" sz="2000" dirty="0">
                <a:latin typeface="Arial" panose="020B0604020202020204" pitchFamily="34" charset="0"/>
                <a:cs typeface="Arial" panose="020B0604020202020204" pitchFamily="34" charset="0"/>
              </a:rPr>
              <a:t>‡Avoid use in PWH due to decreased ART effectiveness from metabolic induction</a:t>
            </a:r>
          </a:p>
          <a:p>
            <a:r>
              <a:rPr lang="en-US" sz="2000" dirty="0">
                <a:latin typeface="Arial" panose="020B0604020202020204" pitchFamily="34" charset="0"/>
                <a:cs typeface="Arial" panose="020B0604020202020204" pitchFamily="34" charset="0"/>
              </a:rPr>
              <a:t>§Caution use in PWH due to increase risk of extrapyramidal symptoms</a:t>
            </a:r>
          </a:p>
          <a:p>
            <a:r>
              <a:rPr lang="en-US" sz="2000" dirty="0">
                <a:latin typeface="Arial" panose="020B0604020202020204" pitchFamily="34" charset="0"/>
                <a:cs typeface="Arial" panose="020B0604020202020204" pitchFamily="34" charset="0"/>
              </a:rPr>
              <a:t>Sources: Keck et al., 2017. Post 2023. Shelton et al., 2022. Stovall 2022.</a:t>
            </a:r>
            <a:endParaRPr lang="en-US" sz="2000" dirty="0"/>
          </a:p>
        </p:txBody>
      </p:sp>
    </p:spTree>
    <p:extLst>
      <p:ext uri="{BB962C8B-B14F-4D97-AF65-F5344CB8AC3E}">
        <p14:creationId xmlns:p14="http://schemas.microsoft.com/office/powerpoint/2010/main" val="4004620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5B93B5-54A8-4260-8B3C-DC485B9C9474}"/>
              </a:ext>
            </a:extLst>
          </p:cNvPr>
          <p:cNvPicPr>
            <a:picLocks noChangeAspect="1"/>
          </p:cNvPicPr>
          <p:nvPr/>
        </p:nvPicPr>
        <p:blipFill>
          <a:blip r:embed="rId3"/>
          <a:stretch>
            <a:fillRect/>
          </a:stretch>
        </p:blipFill>
        <p:spPr>
          <a:xfrm>
            <a:off x="245660" y="122829"/>
            <a:ext cx="11543337" cy="1214652"/>
          </a:xfrm>
          <a:prstGeom prst="rect">
            <a:avLst/>
          </a:prstGeom>
        </p:spPr>
      </p:pic>
      <p:pic>
        <p:nvPicPr>
          <p:cNvPr id="15" name="Picture 14">
            <a:extLst>
              <a:ext uri="{FF2B5EF4-FFF2-40B4-BE49-F238E27FC236}">
                <a16:creationId xmlns:a16="http://schemas.microsoft.com/office/drawing/2014/main" id="{5E450888-833E-4187-A24E-00678C2663DC}"/>
              </a:ext>
            </a:extLst>
          </p:cNvPr>
          <p:cNvPicPr>
            <a:picLocks noChangeAspect="1"/>
          </p:cNvPicPr>
          <p:nvPr/>
        </p:nvPicPr>
        <p:blipFill>
          <a:blip r:embed="rId4"/>
          <a:stretch>
            <a:fillRect/>
          </a:stretch>
        </p:blipFill>
        <p:spPr>
          <a:xfrm>
            <a:off x="245659" y="1337480"/>
            <a:ext cx="11543337" cy="4584461"/>
          </a:xfrm>
          <a:prstGeom prst="rect">
            <a:avLst/>
          </a:prstGeom>
        </p:spPr>
      </p:pic>
      <p:sp>
        <p:nvSpPr>
          <p:cNvPr id="4" name="TextBox 3">
            <a:extLst>
              <a:ext uri="{FF2B5EF4-FFF2-40B4-BE49-F238E27FC236}">
                <a16:creationId xmlns:a16="http://schemas.microsoft.com/office/drawing/2014/main" id="{C5C7C3BE-3E81-7022-669A-578C3FA08CFF}"/>
              </a:ext>
            </a:extLst>
          </p:cNvPr>
          <p:cNvSpPr txBox="1"/>
          <p:nvPr/>
        </p:nvSpPr>
        <p:spPr>
          <a:xfrm>
            <a:off x="1692166" y="6422729"/>
            <a:ext cx="8975833" cy="461665"/>
          </a:xfrm>
          <a:prstGeom prst="rect">
            <a:avLst/>
          </a:prstGeom>
          <a:noFill/>
        </p:spPr>
        <p:txBody>
          <a:bodyPr wrap="square" rtlCol="0">
            <a:spAutoFit/>
          </a:bodyPr>
          <a:lstStyle/>
          <a:p>
            <a:pPr algn="ctr"/>
            <a:r>
              <a:rPr lang="fr-FR" sz="1200" dirty="0">
                <a:solidFill>
                  <a:schemeClr val="bg1"/>
                </a:solidFill>
              </a:rPr>
              <a:t>Pereira LF, Sales PMG, Bourgeois JA, Cohen MAA, Grimaldi JA. Pocket Guide to HIV </a:t>
            </a:r>
            <a:r>
              <a:rPr lang="fr-FR" sz="1200" dirty="0" err="1">
                <a:solidFill>
                  <a:schemeClr val="bg1"/>
                </a:solidFill>
              </a:rPr>
              <a:t>Psychiatry</a:t>
            </a:r>
            <a:r>
              <a:rPr lang="fr-FR" sz="1200" dirty="0">
                <a:solidFill>
                  <a:schemeClr val="bg1"/>
                </a:solidFill>
              </a:rPr>
              <a:t>. Washington, DC, American </a:t>
            </a:r>
            <a:r>
              <a:rPr lang="fr-FR" sz="1200" dirty="0" err="1">
                <a:solidFill>
                  <a:schemeClr val="bg1"/>
                </a:solidFill>
              </a:rPr>
              <a:t>Psychiatric</a:t>
            </a:r>
            <a:r>
              <a:rPr lang="fr-FR" sz="1200" dirty="0">
                <a:solidFill>
                  <a:schemeClr val="bg1"/>
                </a:solidFill>
              </a:rPr>
              <a:t> Association </a:t>
            </a:r>
            <a:r>
              <a:rPr lang="fr-FR" sz="1200" dirty="0" err="1">
                <a:solidFill>
                  <a:schemeClr val="bg1"/>
                </a:solidFill>
              </a:rPr>
              <a:t>Publishing</a:t>
            </a:r>
            <a:r>
              <a:rPr lang="fr-FR" sz="1200" dirty="0">
                <a:solidFill>
                  <a:schemeClr val="bg1"/>
                </a:solidFill>
              </a:rPr>
              <a:t>, in </a:t>
            </a:r>
            <a:r>
              <a:rPr lang="fr-FR" sz="1200" dirty="0" err="1">
                <a:solidFill>
                  <a:schemeClr val="bg1"/>
                </a:solidFill>
              </a:rPr>
              <a:t>press</a:t>
            </a:r>
            <a:r>
              <a:rPr lang="fr-FR" sz="1200" dirty="0">
                <a:solidFill>
                  <a:schemeClr val="bg1"/>
                </a:solidFill>
              </a:rPr>
              <a:t>. Tablet </a:t>
            </a:r>
            <a:r>
              <a:rPr lang="fr-FR" sz="1200" dirty="0" err="1">
                <a:solidFill>
                  <a:schemeClr val="bg1"/>
                </a:solidFill>
              </a:rPr>
              <a:t>created</a:t>
            </a:r>
            <a:r>
              <a:rPr lang="fr-FR" sz="1200" dirty="0">
                <a:solidFill>
                  <a:schemeClr val="bg1"/>
                </a:solidFill>
              </a:rPr>
              <a:t> by Brand Hager, MD, 2023. </a:t>
            </a:r>
            <a:r>
              <a:rPr lang="fr-FR" sz="1200" dirty="0" err="1">
                <a:solidFill>
                  <a:schemeClr val="bg1"/>
                </a:solidFill>
              </a:rPr>
              <a:t>Used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his</a:t>
            </a:r>
            <a:r>
              <a:rPr lang="fr-FR" sz="1200" dirty="0">
                <a:solidFill>
                  <a:schemeClr val="bg1"/>
                </a:solidFill>
              </a:rPr>
              <a:t> permission.</a:t>
            </a:r>
            <a:endParaRPr lang="en-US" sz="1200" dirty="0">
              <a:solidFill>
                <a:schemeClr val="bg1"/>
              </a:solidFill>
            </a:endParaRPr>
          </a:p>
        </p:txBody>
      </p:sp>
    </p:spTree>
    <p:extLst>
      <p:ext uri="{BB962C8B-B14F-4D97-AF65-F5344CB8AC3E}">
        <p14:creationId xmlns:p14="http://schemas.microsoft.com/office/powerpoint/2010/main" val="275016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45B93B5-54A8-4260-8B3C-DC485B9C9474}"/>
              </a:ext>
            </a:extLst>
          </p:cNvPr>
          <p:cNvPicPr>
            <a:picLocks noChangeAspect="1"/>
          </p:cNvPicPr>
          <p:nvPr/>
        </p:nvPicPr>
        <p:blipFill>
          <a:blip r:embed="rId2"/>
          <a:stretch>
            <a:fillRect/>
          </a:stretch>
        </p:blipFill>
        <p:spPr>
          <a:xfrm>
            <a:off x="505639" y="68657"/>
            <a:ext cx="11025366" cy="1160148"/>
          </a:xfrm>
          <a:prstGeom prst="rect">
            <a:avLst/>
          </a:prstGeom>
        </p:spPr>
      </p:pic>
      <p:pic>
        <p:nvPicPr>
          <p:cNvPr id="3" name="Picture 2">
            <a:extLst>
              <a:ext uri="{FF2B5EF4-FFF2-40B4-BE49-F238E27FC236}">
                <a16:creationId xmlns:a16="http://schemas.microsoft.com/office/drawing/2014/main" id="{3C3BB4C9-FFF1-4461-A6A3-4F512A0279B3}"/>
              </a:ext>
            </a:extLst>
          </p:cNvPr>
          <p:cNvPicPr>
            <a:picLocks noChangeAspect="1"/>
          </p:cNvPicPr>
          <p:nvPr/>
        </p:nvPicPr>
        <p:blipFill>
          <a:blip r:embed="rId3"/>
          <a:stretch>
            <a:fillRect/>
          </a:stretch>
        </p:blipFill>
        <p:spPr>
          <a:xfrm>
            <a:off x="505639" y="1192004"/>
            <a:ext cx="11025366" cy="2765036"/>
          </a:xfrm>
          <a:prstGeom prst="rect">
            <a:avLst/>
          </a:prstGeom>
        </p:spPr>
      </p:pic>
      <p:sp>
        <p:nvSpPr>
          <p:cNvPr id="2" name="TextBox 1">
            <a:extLst>
              <a:ext uri="{FF2B5EF4-FFF2-40B4-BE49-F238E27FC236}">
                <a16:creationId xmlns:a16="http://schemas.microsoft.com/office/drawing/2014/main" id="{62DE2B69-AA6A-9430-0A64-7F621B28E294}"/>
              </a:ext>
            </a:extLst>
          </p:cNvPr>
          <p:cNvSpPr txBox="1"/>
          <p:nvPr/>
        </p:nvSpPr>
        <p:spPr>
          <a:xfrm>
            <a:off x="1692166" y="6422729"/>
            <a:ext cx="8975833" cy="461665"/>
          </a:xfrm>
          <a:prstGeom prst="rect">
            <a:avLst/>
          </a:prstGeom>
          <a:noFill/>
        </p:spPr>
        <p:txBody>
          <a:bodyPr wrap="square" rtlCol="0">
            <a:spAutoFit/>
          </a:bodyPr>
          <a:lstStyle/>
          <a:p>
            <a:pPr algn="ctr"/>
            <a:r>
              <a:rPr lang="fr-FR" sz="1200" dirty="0">
                <a:solidFill>
                  <a:schemeClr val="bg1"/>
                </a:solidFill>
              </a:rPr>
              <a:t>Pereira LF, Sales PMG, Bourgeois JA, Cohen MAA, Grimaldi JA. Pocket Guide to HIV </a:t>
            </a:r>
            <a:r>
              <a:rPr lang="fr-FR" sz="1200" dirty="0" err="1">
                <a:solidFill>
                  <a:schemeClr val="bg1"/>
                </a:solidFill>
              </a:rPr>
              <a:t>Psychiatry</a:t>
            </a:r>
            <a:r>
              <a:rPr lang="fr-FR" sz="1200" dirty="0">
                <a:solidFill>
                  <a:schemeClr val="bg1"/>
                </a:solidFill>
              </a:rPr>
              <a:t>. Washington, DC, American </a:t>
            </a:r>
            <a:r>
              <a:rPr lang="fr-FR" sz="1200" dirty="0" err="1">
                <a:solidFill>
                  <a:schemeClr val="bg1"/>
                </a:solidFill>
              </a:rPr>
              <a:t>Psychiatric</a:t>
            </a:r>
            <a:r>
              <a:rPr lang="fr-FR" sz="1200" dirty="0">
                <a:solidFill>
                  <a:schemeClr val="bg1"/>
                </a:solidFill>
              </a:rPr>
              <a:t> Association </a:t>
            </a:r>
            <a:r>
              <a:rPr lang="fr-FR" sz="1200" dirty="0" err="1">
                <a:solidFill>
                  <a:schemeClr val="bg1"/>
                </a:solidFill>
              </a:rPr>
              <a:t>Publishing</a:t>
            </a:r>
            <a:r>
              <a:rPr lang="fr-FR" sz="1200" dirty="0">
                <a:solidFill>
                  <a:schemeClr val="bg1"/>
                </a:solidFill>
              </a:rPr>
              <a:t>, in </a:t>
            </a:r>
            <a:r>
              <a:rPr lang="fr-FR" sz="1200" dirty="0" err="1">
                <a:solidFill>
                  <a:schemeClr val="bg1"/>
                </a:solidFill>
              </a:rPr>
              <a:t>press</a:t>
            </a:r>
            <a:r>
              <a:rPr lang="fr-FR" sz="1200" dirty="0">
                <a:solidFill>
                  <a:schemeClr val="bg1"/>
                </a:solidFill>
              </a:rPr>
              <a:t>. Tablet </a:t>
            </a:r>
            <a:r>
              <a:rPr lang="fr-FR" sz="1200" dirty="0" err="1">
                <a:solidFill>
                  <a:schemeClr val="bg1"/>
                </a:solidFill>
              </a:rPr>
              <a:t>created</a:t>
            </a:r>
            <a:r>
              <a:rPr lang="fr-FR" sz="1200" dirty="0">
                <a:solidFill>
                  <a:schemeClr val="bg1"/>
                </a:solidFill>
              </a:rPr>
              <a:t> by Brand Hager, MD, 2023. </a:t>
            </a:r>
            <a:r>
              <a:rPr lang="fr-FR" sz="1200" dirty="0" err="1">
                <a:solidFill>
                  <a:schemeClr val="bg1"/>
                </a:solidFill>
              </a:rPr>
              <a:t>Used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his</a:t>
            </a:r>
            <a:r>
              <a:rPr lang="fr-FR" sz="1200" dirty="0">
                <a:solidFill>
                  <a:schemeClr val="bg1"/>
                </a:solidFill>
              </a:rPr>
              <a:t> permission.</a:t>
            </a:r>
            <a:endParaRPr lang="en-US" sz="1200" dirty="0">
              <a:solidFill>
                <a:schemeClr val="bg1"/>
              </a:solidFill>
            </a:endParaRPr>
          </a:p>
        </p:txBody>
      </p:sp>
      <p:sp>
        <p:nvSpPr>
          <p:cNvPr id="4" name="TextBox 3">
            <a:extLst>
              <a:ext uri="{FF2B5EF4-FFF2-40B4-BE49-F238E27FC236}">
                <a16:creationId xmlns:a16="http://schemas.microsoft.com/office/drawing/2014/main" id="{2DAE445D-FDCB-EB6F-8B4E-009D194C9C7A}"/>
              </a:ext>
            </a:extLst>
          </p:cNvPr>
          <p:cNvSpPr txBox="1"/>
          <p:nvPr/>
        </p:nvSpPr>
        <p:spPr>
          <a:xfrm>
            <a:off x="140707" y="3962500"/>
            <a:ext cx="11755230" cy="2246769"/>
          </a:xfrm>
          <a:prstGeom prst="rect">
            <a:avLst/>
          </a:prstGeom>
          <a:noFill/>
        </p:spPr>
        <p:txBody>
          <a:bodyPr wrap="square">
            <a:spAutoFit/>
          </a:bodyPr>
          <a:lstStyle/>
          <a:p>
            <a:r>
              <a:rPr lang="en-US" sz="2000" dirty="0"/>
              <a:t>Notes: AA adjunct to antipsychotic, AM adjunct to mood stabilizer, LAI long-acting injectable, M monotherapy, OFC olanzapine fluoxetine combination</a:t>
            </a:r>
          </a:p>
          <a:p>
            <a:r>
              <a:rPr lang="en-US" sz="2000" dirty="0"/>
              <a:t>*first line maintenance: continuation of medication(s) successful in addressing the acute mood episode</a:t>
            </a:r>
          </a:p>
          <a:p>
            <a:r>
              <a:rPr lang="en-US" sz="2000" dirty="0">
                <a:latin typeface="Arial" panose="020B0604020202020204" pitchFamily="34" charset="0"/>
                <a:cs typeface="Arial" panose="020B0604020202020204" pitchFamily="34" charset="0"/>
              </a:rPr>
              <a:t>†Combination antipsychotic + mood stabilizer generally first line for severe mania/mixed episode</a:t>
            </a:r>
          </a:p>
          <a:p>
            <a:r>
              <a:rPr lang="en-US" sz="2000" dirty="0">
                <a:latin typeface="Arial" panose="020B0604020202020204" pitchFamily="34" charset="0"/>
                <a:cs typeface="Arial" panose="020B0604020202020204" pitchFamily="34" charset="0"/>
              </a:rPr>
              <a:t>‡Avoid use in PWH due to decreased ART effectiveness from metabolic induction</a:t>
            </a:r>
          </a:p>
          <a:p>
            <a:r>
              <a:rPr lang="en-US" sz="2000" dirty="0">
                <a:latin typeface="Arial" panose="020B0604020202020204" pitchFamily="34" charset="0"/>
                <a:cs typeface="Arial" panose="020B0604020202020204" pitchFamily="34" charset="0"/>
              </a:rPr>
              <a:t>§Caution use in PWH due to increase risk of extrapyramidal symptoms</a:t>
            </a:r>
          </a:p>
          <a:p>
            <a:r>
              <a:rPr lang="en-US" sz="2000" dirty="0">
                <a:latin typeface="Arial" panose="020B0604020202020204" pitchFamily="34" charset="0"/>
                <a:cs typeface="Arial" panose="020B0604020202020204" pitchFamily="34" charset="0"/>
              </a:rPr>
              <a:t>Sources: Keck et al., 2017. Post 2023. Shelton et al., 2022. Stovall 2022.</a:t>
            </a:r>
            <a:endParaRPr lang="en-US" sz="2000" dirty="0"/>
          </a:p>
        </p:txBody>
      </p:sp>
    </p:spTree>
    <p:extLst>
      <p:ext uri="{BB962C8B-B14F-4D97-AF65-F5344CB8AC3E}">
        <p14:creationId xmlns:p14="http://schemas.microsoft.com/office/powerpoint/2010/main" val="160755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36E090-FD7A-4897-91AB-9589791B66C2}"/>
              </a:ext>
            </a:extLst>
          </p:cNvPr>
          <p:cNvPicPr>
            <a:picLocks noChangeAspect="1"/>
          </p:cNvPicPr>
          <p:nvPr/>
        </p:nvPicPr>
        <p:blipFill>
          <a:blip r:embed="rId2"/>
          <a:stretch>
            <a:fillRect/>
          </a:stretch>
        </p:blipFill>
        <p:spPr>
          <a:xfrm>
            <a:off x="1274066" y="0"/>
            <a:ext cx="9643867" cy="6319871"/>
          </a:xfrm>
          <a:prstGeom prst="rect">
            <a:avLst/>
          </a:prstGeom>
        </p:spPr>
      </p:pic>
      <p:sp>
        <p:nvSpPr>
          <p:cNvPr id="2" name="TextBox 1">
            <a:extLst>
              <a:ext uri="{FF2B5EF4-FFF2-40B4-BE49-F238E27FC236}">
                <a16:creationId xmlns:a16="http://schemas.microsoft.com/office/drawing/2014/main" id="{B843A490-1B20-C2F7-CB46-DDFC0282C562}"/>
              </a:ext>
            </a:extLst>
          </p:cNvPr>
          <p:cNvSpPr txBox="1"/>
          <p:nvPr/>
        </p:nvSpPr>
        <p:spPr>
          <a:xfrm>
            <a:off x="1692166" y="6422729"/>
            <a:ext cx="8975833" cy="461665"/>
          </a:xfrm>
          <a:prstGeom prst="rect">
            <a:avLst/>
          </a:prstGeom>
          <a:noFill/>
        </p:spPr>
        <p:txBody>
          <a:bodyPr wrap="square" rtlCol="0">
            <a:spAutoFit/>
          </a:bodyPr>
          <a:lstStyle/>
          <a:p>
            <a:pPr algn="ctr"/>
            <a:r>
              <a:rPr lang="fr-FR" sz="1200" dirty="0">
                <a:solidFill>
                  <a:schemeClr val="bg1"/>
                </a:solidFill>
              </a:rPr>
              <a:t>Pereira LF, Sales PMG, Bourgeois JA, Cohen MAA, Grimaldi JA. Pocket Guide to HIV </a:t>
            </a:r>
            <a:r>
              <a:rPr lang="fr-FR" sz="1200" dirty="0" err="1">
                <a:solidFill>
                  <a:schemeClr val="bg1"/>
                </a:solidFill>
              </a:rPr>
              <a:t>Psychiatry</a:t>
            </a:r>
            <a:r>
              <a:rPr lang="fr-FR" sz="1200" dirty="0">
                <a:solidFill>
                  <a:schemeClr val="bg1"/>
                </a:solidFill>
              </a:rPr>
              <a:t>. Washington, DC, American </a:t>
            </a:r>
            <a:r>
              <a:rPr lang="fr-FR" sz="1200" dirty="0" err="1">
                <a:solidFill>
                  <a:schemeClr val="bg1"/>
                </a:solidFill>
              </a:rPr>
              <a:t>Psychiatric</a:t>
            </a:r>
            <a:r>
              <a:rPr lang="fr-FR" sz="1200" dirty="0">
                <a:solidFill>
                  <a:schemeClr val="bg1"/>
                </a:solidFill>
              </a:rPr>
              <a:t> Association </a:t>
            </a:r>
            <a:r>
              <a:rPr lang="fr-FR" sz="1200" dirty="0" err="1">
                <a:solidFill>
                  <a:schemeClr val="bg1"/>
                </a:solidFill>
              </a:rPr>
              <a:t>Publishing</a:t>
            </a:r>
            <a:r>
              <a:rPr lang="fr-FR" sz="1200" dirty="0">
                <a:solidFill>
                  <a:schemeClr val="bg1"/>
                </a:solidFill>
              </a:rPr>
              <a:t>, in </a:t>
            </a:r>
            <a:r>
              <a:rPr lang="fr-FR" sz="1200" dirty="0" err="1">
                <a:solidFill>
                  <a:schemeClr val="bg1"/>
                </a:solidFill>
              </a:rPr>
              <a:t>press</a:t>
            </a:r>
            <a:r>
              <a:rPr lang="fr-FR" sz="1200" dirty="0">
                <a:solidFill>
                  <a:schemeClr val="bg1"/>
                </a:solidFill>
              </a:rPr>
              <a:t>. Tablet </a:t>
            </a:r>
            <a:r>
              <a:rPr lang="fr-FR" sz="1200" dirty="0" err="1">
                <a:solidFill>
                  <a:schemeClr val="bg1"/>
                </a:solidFill>
              </a:rPr>
              <a:t>created</a:t>
            </a:r>
            <a:r>
              <a:rPr lang="fr-FR" sz="1200" dirty="0">
                <a:solidFill>
                  <a:schemeClr val="bg1"/>
                </a:solidFill>
              </a:rPr>
              <a:t> by Brand Hager, MD, 2023. </a:t>
            </a:r>
            <a:r>
              <a:rPr lang="fr-FR" sz="1200" dirty="0" err="1">
                <a:solidFill>
                  <a:schemeClr val="bg1"/>
                </a:solidFill>
              </a:rPr>
              <a:t>Used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his</a:t>
            </a:r>
            <a:r>
              <a:rPr lang="fr-FR" sz="1200" dirty="0">
                <a:solidFill>
                  <a:schemeClr val="bg1"/>
                </a:solidFill>
              </a:rPr>
              <a:t> permission.</a:t>
            </a:r>
            <a:endParaRPr lang="en-US" sz="1200" dirty="0">
              <a:solidFill>
                <a:schemeClr val="bg1"/>
              </a:solidFill>
            </a:endParaRPr>
          </a:p>
        </p:txBody>
      </p:sp>
    </p:spTree>
    <p:extLst>
      <p:ext uri="{BB962C8B-B14F-4D97-AF65-F5344CB8AC3E}">
        <p14:creationId xmlns:p14="http://schemas.microsoft.com/office/powerpoint/2010/main" val="109940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EEA44-9300-4FF9-884E-013C3E56257C}"/>
              </a:ext>
            </a:extLst>
          </p:cNvPr>
          <p:cNvPicPr>
            <a:picLocks noChangeAspect="1"/>
          </p:cNvPicPr>
          <p:nvPr/>
        </p:nvPicPr>
        <p:blipFill>
          <a:blip r:embed="rId2"/>
          <a:stretch>
            <a:fillRect/>
          </a:stretch>
        </p:blipFill>
        <p:spPr>
          <a:xfrm>
            <a:off x="428160" y="325814"/>
            <a:ext cx="11335680" cy="5556369"/>
          </a:xfrm>
          <a:prstGeom prst="rect">
            <a:avLst/>
          </a:prstGeom>
        </p:spPr>
      </p:pic>
      <p:sp>
        <p:nvSpPr>
          <p:cNvPr id="2" name="TextBox 1">
            <a:extLst>
              <a:ext uri="{FF2B5EF4-FFF2-40B4-BE49-F238E27FC236}">
                <a16:creationId xmlns:a16="http://schemas.microsoft.com/office/drawing/2014/main" id="{58E9682A-EF0B-DA5E-7D6D-936C74D04E0F}"/>
              </a:ext>
            </a:extLst>
          </p:cNvPr>
          <p:cNvSpPr txBox="1"/>
          <p:nvPr/>
        </p:nvSpPr>
        <p:spPr>
          <a:xfrm>
            <a:off x="1692166" y="6422729"/>
            <a:ext cx="8975833" cy="461665"/>
          </a:xfrm>
          <a:prstGeom prst="rect">
            <a:avLst/>
          </a:prstGeom>
          <a:noFill/>
        </p:spPr>
        <p:txBody>
          <a:bodyPr wrap="square" rtlCol="0">
            <a:spAutoFit/>
          </a:bodyPr>
          <a:lstStyle/>
          <a:p>
            <a:pPr algn="ctr"/>
            <a:r>
              <a:rPr lang="fr-FR" sz="1200" dirty="0">
                <a:solidFill>
                  <a:schemeClr val="bg1"/>
                </a:solidFill>
              </a:rPr>
              <a:t>Pereira LF, Sales PMG, Bourgeois JA, Cohen MAA, Grimaldi JA. Pocket Guide to HIV </a:t>
            </a:r>
            <a:r>
              <a:rPr lang="fr-FR" sz="1200" dirty="0" err="1">
                <a:solidFill>
                  <a:schemeClr val="bg1"/>
                </a:solidFill>
              </a:rPr>
              <a:t>Psychiatry</a:t>
            </a:r>
            <a:r>
              <a:rPr lang="fr-FR" sz="1200" dirty="0">
                <a:solidFill>
                  <a:schemeClr val="bg1"/>
                </a:solidFill>
              </a:rPr>
              <a:t>. Washington, DC, American </a:t>
            </a:r>
            <a:r>
              <a:rPr lang="fr-FR" sz="1200" dirty="0" err="1">
                <a:solidFill>
                  <a:schemeClr val="bg1"/>
                </a:solidFill>
              </a:rPr>
              <a:t>Psychiatric</a:t>
            </a:r>
            <a:r>
              <a:rPr lang="fr-FR" sz="1200" dirty="0">
                <a:solidFill>
                  <a:schemeClr val="bg1"/>
                </a:solidFill>
              </a:rPr>
              <a:t> Association </a:t>
            </a:r>
            <a:r>
              <a:rPr lang="fr-FR" sz="1200" dirty="0" err="1">
                <a:solidFill>
                  <a:schemeClr val="bg1"/>
                </a:solidFill>
              </a:rPr>
              <a:t>Publishing</a:t>
            </a:r>
            <a:r>
              <a:rPr lang="fr-FR" sz="1200" dirty="0">
                <a:solidFill>
                  <a:schemeClr val="bg1"/>
                </a:solidFill>
              </a:rPr>
              <a:t>, in </a:t>
            </a:r>
            <a:r>
              <a:rPr lang="fr-FR" sz="1200" dirty="0" err="1">
                <a:solidFill>
                  <a:schemeClr val="bg1"/>
                </a:solidFill>
              </a:rPr>
              <a:t>press</a:t>
            </a:r>
            <a:r>
              <a:rPr lang="fr-FR" sz="1200" dirty="0">
                <a:solidFill>
                  <a:schemeClr val="bg1"/>
                </a:solidFill>
              </a:rPr>
              <a:t>. Tablet </a:t>
            </a:r>
            <a:r>
              <a:rPr lang="fr-FR" sz="1200" dirty="0" err="1">
                <a:solidFill>
                  <a:schemeClr val="bg1"/>
                </a:solidFill>
              </a:rPr>
              <a:t>created</a:t>
            </a:r>
            <a:r>
              <a:rPr lang="fr-FR" sz="1200" dirty="0">
                <a:solidFill>
                  <a:schemeClr val="bg1"/>
                </a:solidFill>
              </a:rPr>
              <a:t> by Brand Hager, MD, 2023. </a:t>
            </a:r>
            <a:r>
              <a:rPr lang="fr-FR" sz="1200" dirty="0" err="1">
                <a:solidFill>
                  <a:schemeClr val="bg1"/>
                </a:solidFill>
              </a:rPr>
              <a:t>Used</a:t>
            </a:r>
            <a:r>
              <a:rPr lang="fr-FR" sz="1200" dirty="0">
                <a:solidFill>
                  <a:schemeClr val="bg1"/>
                </a:solidFill>
              </a:rPr>
              <a:t> </a:t>
            </a:r>
            <a:r>
              <a:rPr lang="fr-FR" sz="1200" dirty="0" err="1">
                <a:solidFill>
                  <a:schemeClr val="bg1"/>
                </a:solidFill>
              </a:rPr>
              <a:t>with</a:t>
            </a:r>
            <a:r>
              <a:rPr lang="fr-FR" sz="1200" dirty="0">
                <a:solidFill>
                  <a:schemeClr val="bg1"/>
                </a:solidFill>
              </a:rPr>
              <a:t> </a:t>
            </a:r>
            <a:r>
              <a:rPr lang="fr-FR" sz="1200" dirty="0" err="1">
                <a:solidFill>
                  <a:schemeClr val="bg1"/>
                </a:solidFill>
              </a:rPr>
              <a:t>his</a:t>
            </a:r>
            <a:r>
              <a:rPr lang="fr-FR" sz="1200" dirty="0">
                <a:solidFill>
                  <a:schemeClr val="bg1"/>
                </a:solidFill>
              </a:rPr>
              <a:t> permission.</a:t>
            </a:r>
            <a:endParaRPr lang="en-US" sz="1200" dirty="0">
              <a:solidFill>
                <a:schemeClr val="bg1"/>
              </a:solidFill>
            </a:endParaRPr>
          </a:p>
        </p:txBody>
      </p:sp>
    </p:spTree>
    <p:extLst>
      <p:ext uri="{BB962C8B-B14F-4D97-AF65-F5344CB8AC3E}">
        <p14:creationId xmlns:p14="http://schemas.microsoft.com/office/powerpoint/2010/main" val="95681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DB3C6-B8C6-46D7-89EF-070E66F71215}"/>
              </a:ext>
            </a:extLst>
          </p:cNvPr>
          <p:cNvSpPr>
            <a:spLocks noGrp="1"/>
          </p:cNvSpPr>
          <p:nvPr>
            <p:ph idx="1"/>
          </p:nvPr>
        </p:nvSpPr>
        <p:spPr/>
        <p:txBody>
          <a:bodyPr>
            <a:normAutofit/>
          </a:bodyPr>
          <a:lstStyle/>
          <a:p>
            <a:pPr>
              <a:spcBef>
                <a:spcPts val="1800"/>
              </a:spcBef>
              <a:buNone/>
            </a:pPr>
            <a:r>
              <a:rPr lang="en-US" dirty="0">
                <a:solidFill>
                  <a:schemeClr val="tx1"/>
                </a:solidFill>
              </a:rPr>
              <a:t>Literature suggests it is helpful</a:t>
            </a:r>
          </a:p>
          <a:p>
            <a:pPr>
              <a:spcBef>
                <a:spcPts val="1800"/>
              </a:spcBef>
              <a:buNone/>
            </a:pPr>
            <a:r>
              <a:rPr lang="en-US" u="sng" dirty="0">
                <a:solidFill>
                  <a:schemeClr val="tx1"/>
                </a:solidFill>
              </a:rPr>
              <a:t>But</a:t>
            </a:r>
            <a:r>
              <a:rPr lang="en-US" dirty="0">
                <a:solidFill>
                  <a:schemeClr val="tx1"/>
                </a:solidFill>
              </a:rPr>
              <a:t>! at 7,000 LUX (10,000 LUX recommended for Seasonal  Affective Disorder – not Bipolar).</a:t>
            </a:r>
          </a:p>
          <a:p>
            <a:pPr>
              <a:spcBef>
                <a:spcPts val="1800"/>
              </a:spcBef>
              <a:buNone/>
            </a:pPr>
            <a:r>
              <a:rPr lang="en-US" u="sng" dirty="0">
                <a:solidFill>
                  <a:schemeClr val="tx1"/>
                </a:solidFill>
              </a:rPr>
              <a:t>And</a:t>
            </a:r>
            <a:r>
              <a:rPr lang="en-US" dirty="0">
                <a:solidFill>
                  <a:schemeClr val="tx1"/>
                </a:solidFill>
              </a:rPr>
              <a:t>, midday (instead of early morning of SAD)</a:t>
            </a:r>
          </a:p>
          <a:p>
            <a:pPr>
              <a:spcBef>
                <a:spcPts val="1800"/>
              </a:spcBef>
              <a:buNone/>
            </a:pPr>
            <a:r>
              <a:rPr lang="en-US" dirty="0">
                <a:solidFill>
                  <a:schemeClr val="tx1"/>
                </a:solidFill>
              </a:rPr>
              <a:t>Risk greatest for switch if history of mania/mixed states or heading into mania</a:t>
            </a:r>
          </a:p>
        </p:txBody>
      </p:sp>
      <p:sp>
        <p:nvSpPr>
          <p:cNvPr id="3" name="Title 2">
            <a:extLst>
              <a:ext uri="{FF2B5EF4-FFF2-40B4-BE49-F238E27FC236}">
                <a16:creationId xmlns:a16="http://schemas.microsoft.com/office/drawing/2014/main" id="{ECF4C146-E2DD-4DB8-B035-9FB68DCE6381}"/>
              </a:ext>
            </a:extLst>
          </p:cNvPr>
          <p:cNvSpPr>
            <a:spLocks noGrp="1"/>
          </p:cNvSpPr>
          <p:nvPr>
            <p:ph type="title"/>
          </p:nvPr>
        </p:nvSpPr>
        <p:spPr/>
        <p:txBody>
          <a:bodyPr/>
          <a:lstStyle/>
          <a:p>
            <a:r>
              <a:rPr lang="en-US" dirty="0"/>
              <a:t>Use of Light for Seasonal Depression</a:t>
            </a:r>
            <a:br>
              <a:rPr lang="en-US" dirty="0"/>
            </a:br>
            <a:r>
              <a:rPr lang="en-US" dirty="0"/>
              <a:t>Recommendations</a:t>
            </a:r>
          </a:p>
        </p:txBody>
      </p:sp>
      <p:sp>
        <p:nvSpPr>
          <p:cNvPr id="4" name="TextBox 3">
            <a:extLst>
              <a:ext uri="{FF2B5EF4-FFF2-40B4-BE49-F238E27FC236}">
                <a16:creationId xmlns:a16="http://schemas.microsoft.com/office/drawing/2014/main" id="{7F940063-D20E-A902-6EB4-0C13E3433740}"/>
              </a:ext>
            </a:extLst>
          </p:cNvPr>
          <p:cNvSpPr txBox="1"/>
          <p:nvPr/>
        </p:nvSpPr>
        <p:spPr>
          <a:xfrm>
            <a:off x="1555695" y="6474099"/>
            <a:ext cx="8975833" cy="307777"/>
          </a:xfrm>
          <a:prstGeom prst="rect">
            <a:avLst/>
          </a:prstGeom>
          <a:noFill/>
        </p:spPr>
        <p:txBody>
          <a:bodyPr wrap="square" rtlCol="0">
            <a:spAutoFit/>
          </a:bodyPr>
          <a:lstStyle/>
          <a:p>
            <a:pPr algn="ctr"/>
            <a:r>
              <a:rPr lang="fr-FR" sz="1400" dirty="0">
                <a:solidFill>
                  <a:schemeClr val="bg1"/>
                </a:solidFill>
              </a:rPr>
              <a:t>SAD = </a:t>
            </a:r>
            <a:r>
              <a:rPr lang="fr-FR" sz="1400" dirty="0" err="1">
                <a:solidFill>
                  <a:schemeClr val="bg1"/>
                </a:solidFill>
              </a:rPr>
              <a:t>Seasonal</a:t>
            </a:r>
            <a:r>
              <a:rPr lang="fr-FR" sz="1400" dirty="0">
                <a:solidFill>
                  <a:schemeClr val="bg1"/>
                </a:solidFill>
              </a:rPr>
              <a:t> Affect </a:t>
            </a:r>
            <a:r>
              <a:rPr lang="fr-FR" sz="1400" dirty="0" err="1">
                <a:solidFill>
                  <a:schemeClr val="bg1"/>
                </a:solidFill>
              </a:rPr>
              <a:t>Disorder</a:t>
            </a:r>
            <a:r>
              <a:rPr lang="fr-FR" sz="1400" dirty="0">
                <a:solidFill>
                  <a:schemeClr val="bg1"/>
                </a:solidFill>
              </a:rPr>
              <a:t>, LUX = </a:t>
            </a:r>
            <a:r>
              <a:rPr lang="fr-FR" sz="1400" dirty="0" err="1">
                <a:solidFill>
                  <a:schemeClr val="bg1"/>
                </a:solidFill>
              </a:rPr>
              <a:t>Luminous</a:t>
            </a:r>
            <a:r>
              <a:rPr lang="fr-FR" sz="1400" dirty="0">
                <a:solidFill>
                  <a:schemeClr val="bg1"/>
                </a:solidFill>
              </a:rPr>
              <a:t> Flux per Unit Area,  </a:t>
            </a:r>
            <a:r>
              <a:rPr lang="fr-FR" sz="1400" dirty="0" err="1">
                <a:solidFill>
                  <a:schemeClr val="bg1"/>
                </a:solidFill>
              </a:rPr>
              <a:t>Sit</a:t>
            </a:r>
            <a:r>
              <a:rPr lang="fr-FR" sz="1400" dirty="0">
                <a:solidFill>
                  <a:schemeClr val="bg1"/>
                </a:solidFill>
              </a:rPr>
              <a:t> et al., 2018</a:t>
            </a:r>
            <a:endParaRPr lang="en-US" sz="1400" dirty="0">
              <a:solidFill>
                <a:schemeClr val="bg1"/>
              </a:solidFill>
            </a:endParaRPr>
          </a:p>
        </p:txBody>
      </p:sp>
    </p:spTree>
    <p:extLst>
      <p:ext uri="{BB962C8B-B14F-4D97-AF65-F5344CB8AC3E}">
        <p14:creationId xmlns:p14="http://schemas.microsoft.com/office/powerpoint/2010/main" val="176088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Dr. Marzani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797DF-B1D5-4DFF-9A09-4B0F3DBEBC4D}"/>
              </a:ext>
            </a:extLst>
          </p:cNvPr>
          <p:cNvSpPr>
            <a:spLocks noGrp="1"/>
          </p:cNvSpPr>
          <p:nvPr>
            <p:ph idx="1"/>
          </p:nvPr>
        </p:nvSpPr>
        <p:spPr>
          <a:xfrm>
            <a:off x="523875" y="1845733"/>
            <a:ext cx="11039475" cy="4391293"/>
          </a:xfrm>
        </p:spPr>
        <p:txBody>
          <a:bodyPr>
            <a:normAutofit/>
          </a:bodyPr>
          <a:lstStyle/>
          <a:p>
            <a:pPr marL="285750" indent="-285750">
              <a:buFont typeface="Arial" panose="020B0604020202020204" pitchFamily="34" charset="0"/>
              <a:buChar char="•"/>
            </a:pPr>
            <a:r>
              <a:rPr lang="en-US" sz="2800" dirty="0">
                <a:solidFill>
                  <a:schemeClr val="tx1"/>
                </a:solidFill>
              </a:rPr>
              <a:t>Antipsychotics have a higher rate of extrapyramidal symptoms (EPS) in PWH</a:t>
            </a:r>
          </a:p>
          <a:p>
            <a:pPr marL="285750" indent="-285750">
              <a:buFont typeface="Arial" panose="020B0604020202020204" pitchFamily="34" charset="0"/>
              <a:buChar char="•"/>
            </a:pPr>
            <a:r>
              <a:rPr lang="en-US" sz="2800" dirty="0">
                <a:solidFill>
                  <a:schemeClr val="tx1"/>
                </a:solidFill>
              </a:rPr>
              <a:t>There are more side effects possible, including bone marrow suppression, liver/renal pancreatic, low sodium, other endocrine issues (prolactin, thyroid, lipids)</a:t>
            </a:r>
          </a:p>
          <a:p>
            <a:pPr marL="285750" indent="-285750">
              <a:buFont typeface="Arial" panose="020B0604020202020204" pitchFamily="34" charset="0"/>
              <a:buChar char="•"/>
            </a:pPr>
            <a:r>
              <a:rPr lang="en-US" sz="2800" dirty="0">
                <a:solidFill>
                  <a:schemeClr val="tx1"/>
                </a:solidFill>
              </a:rPr>
              <a:t>More potential QTC issues  </a:t>
            </a:r>
          </a:p>
          <a:p>
            <a:pPr marL="285750" indent="-285750">
              <a:buFont typeface="Arial" panose="020B0604020202020204" pitchFamily="34" charset="0"/>
              <a:buChar char="•"/>
            </a:pPr>
            <a:r>
              <a:rPr lang="en-US" sz="2800" dirty="0">
                <a:solidFill>
                  <a:schemeClr val="tx1"/>
                </a:solidFill>
              </a:rPr>
              <a:t>The newest ones are more notable (e.g., aripiprazole)</a:t>
            </a:r>
          </a:p>
          <a:p>
            <a:pPr marL="285750" indent="-285750">
              <a:buFont typeface="Arial" panose="020B0604020202020204" pitchFamily="34" charset="0"/>
              <a:buChar char="•"/>
            </a:pPr>
            <a:r>
              <a:rPr lang="en-US" sz="2800" dirty="0">
                <a:solidFill>
                  <a:schemeClr val="tx1"/>
                </a:solidFill>
              </a:rPr>
              <a:t>Quetiapine seems to have a higher risk of cramps/restless legs, even at small doses – but is a “go to” option for many providers </a:t>
            </a:r>
          </a:p>
        </p:txBody>
      </p:sp>
      <p:sp>
        <p:nvSpPr>
          <p:cNvPr id="3" name="Title 2">
            <a:extLst>
              <a:ext uri="{FF2B5EF4-FFF2-40B4-BE49-F238E27FC236}">
                <a16:creationId xmlns:a16="http://schemas.microsoft.com/office/drawing/2014/main" id="{BA1ED521-CC5B-4288-AACC-1FBEA39BA5B8}"/>
              </a:ext>
            </a:extLst>
          </p:cNvPr>
          <p:cNvSpPr>
            <a:spLocks noGrp="1"/>
          </p:cNvSpPr>
          <p:nvPr>
            <p:ph type="title"/>
          </p:nvPr>
        </p:nvSpPr>
        <p:spPr/>
        <p:txBody>
          <a:bodyPr/>
          <a:lstStyle/>
          <a:p>
            <a:r>
              <a:rPr lang="en-US" dirty="0"/>
              <a:t>Overall Pearls</a:t>
            </a:r>
          </a:p>
        </p:txBody>
      </p:sp>
    </p:spTree>
    <p:extLst>
      <p:ext uri="{BB962C8B-B14F-4D97-AF65-F5344CB8AC3E}">
        <p14:creationId xmlns:p14="http://schemas.microsoft.com/office/powerpoint/2010/main" val="400507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1797DF-B1D5-4DFF-9A09-4B0F3DBEBC4D}"/>
              </a:ext>
            </a:extLst>
          </p:cNvPr>
          <p:cNvSpPr>
            <a:spLocks noGrp="1"/>
          </p:cNvSpPr>
          <p:nvPr>
            <p:ph idx="1"/>
          </p:nvPr>
        </p:nvSpPr>
        <p:spPr>
          <a:xfrm>
            <a:off x="523875" y="1845733"/>
            <a:ext cx="11039475" cy="4391293"/>
          </a:xfrm>
        </p:spPr>
        <p:txBody>
          <a:bodyPr>
            <a:normAutofit fontScale="92500" lnSpcReduction="20000"/>
          </a:bodyPr>
          <a:lstStyle/>
          <a:p>
            <a:pPr marL="342900" indent="-342900">
              <a:lnSpc>
                <a:spcPct val="110000"/>
              </a:lnSpc>
              <a:buFont typeface="Arial" panose="020B0604020202020204" pitchFamily="34" charset="0"/>
              <a:buChar char="•"/>
            </a:pPr>
            <a:r>
              <a:rPr lang="en-US" sz="2800" dirty="0">
                <a:solidFill>
                  <a:schemeClr val="tx1"/>
                </a:solidFill>
              </a:rPr>
              <a:t>Weight gain is a big concern in general – weight neutral options are ideal</a:t>
            </a:r>
          </a:p>
          <a:p>
            <a:pPr marL="342900" indent="-342900">
              <a:lnSpc>
                <a:spcPct val="110000"/>
              </a:lnSpc>
              <a:buFont typeface="Arial" panose="020B0604020202020204" pitchFamily="34" charset="0"/>
              <a:buChar char="•"/>
            </a:pPr>
            <a:r>
              <a:rPr lang="en-US" sz="2800" dirty="0">
                <a:solidFill>
                  <a:schemeClr val="tx1"/>
                </a:solidFill>
              </a:rPr>
              <a:t>Bupropion has been touted for less switch to mania – research is based on open label study with 11 individuals – so caution if not reading the original research! Also associated with panic attacks and irritability, although may be a helpful option for some.</a:t>
            </a:r>
          </a:p>
          <a:p>
            <a:pPr marL="342900" indent="-342900">
              <a:lnSpc>
                <a:spcPct val="110000"/>
              </a:lnSpc>
              <a:buFont typeface="Arial" panose="020B0604020202020204" pitchFamily="34" charset="0"/>
              <a:buChar char="•"/>
            </a:pPr>
            <a:r>
              <a:rPr lang="en-US" sz="2800" dirty="0">
                <a:solidFill>
                  <a:schemeClr val="tx1"/>
                </a:solidFill>
              </a:rPr>
              <a:t>Benzodiazepines are avoided, although sometimes can be necessary.</a:t>
            </a:r>
          </a:p>
          <a:p>
            <a:pPr marL="342900" indent="-342900">
              <a:lnSpc>
                <a:spcPct val="110000"/>
              </a:lnSpc>
              <a:buFont typeface="Arial" panose="020B0604020202020204" pitchFamily="34" charset="0"/>
              <a:buChar char="•"/>
            </a:pPr>
            <a:r>
              <a:rPr lang="en-US" sz="2800" dirty="0">
                <a:solidFill>
                  <a:schemeClr val="tx1"/>
                </a:solidFill>
              </a:rPr>
              <a:t>Integrase inhibitors have been associated with increased panic, depression, and should be considered as a cause if patient develops worsening symptoms within a year of switch. Can be very delayed and missed in retrospect. </a:t>
            </a:r>
          </a:p>
        </p:txBody>
      </p:sp>
      <p:sp>
        <p:nvSpPr>
          <p:cNvPr id="3" name="Title 2">
            <a:extLst>
              <a:ext uri="{FF2B5EF4-FFF2-40B4-BE49-F238E27FC236}">
                <a16:creationId xmlns:a16="http://schemas.microsoft.com/office/drawing/2014/main" id="{BA1ED521-CC5B-4288-AACC-1FBEA39BA5B8}"/>
              </a:ext>
            </a:extLst>
          </p:cNvPr>
          <p:cNvSpPr>
            <a:spLocks noGrp="1"/>
          </p:cNvSpPr>
          <p:nvPr>
            <p:ph type="title"/>
          </p:nvPr>
        </p:nvSpPr>
        <p:spPr/>
        <p:txBody>
          <a:bodyPr/>
          <a:lstStyle/>
          <a:p>
            <a:r>
              <a:rPr lang="en-US" dirty="0"/>
              <a:t>Overall Pearls</a:t>
            </a:r>
          </a:p>
        </p:txBody>
      </p:sp>
    </p:spTree>
    <p:extLst>
      <p:ext uri="{BB962C8B-B14F-4D97-AF65-F5344CB8AC3E}">
        <p14:creationId xmlns:p14="http://schemas.microsoft.com/office/powerpoint/2010/main" val="338602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A94E7-6AF3-406C-A43D-1ADAAA583D49}"/>
              </a:ext>
            </a:extLst>
          </p:cNvPr>
          <p:cNvSpPr>
            <a:spLocks noGrp="1"/>
          </p:cNvSpPr>
          <p:nvPr>
            <p:ph idx="1"/>
          </p:nvPr>
        </p:nvSpPr>
        <p:spPr/>
        <p:txBody>
          <a:bodyPr>
            <a:normAutofit/>
          </a:bodyPr>
          <a:lstStyle/>
          <a:p>
            <a:pPr marL="342900" indent="-342900">
              <a:buFont typeface="Arial" panose="020B0604020202020204" pitchFamily="34" charset="0"/>
              <a:buChar char="•"/>
            </a:pPr>
            <a:r>
              <a:rPr lang="en-US" sz="2800" dirty="0">
                <a:solidFill>
                  <a:schemeClr val="tx1"/>
                </a:solidFill>
              </a:rPr>
              <a:t>Lamotrigine is preferred over lithium/valproic acid</a:t>
            </a:r>
          </a:p>
          <a:p>
            <a:pPr marL="342900" indent="-342900">
              <a:buFont typeface="Arial" panose="020B0604020202020204" pitchFamily="34" charset="0"/>
              <a:buChar char="•"/>
            </a:pPr>
            <a:r>
              <a:rPr lang="en-US" sz="2800" dirty="0">
                <a:solidFill>
                  <a:schemeClr val="tx1"/>
                </a:solidFill>
              </a:rPr>
              <a:t>This is weight neutral – biggest risk is rash – must follow guidelines exactly – rash is related to rate of increase&gt;dose</a:t>
            </a:r>
          </a:p>
          <a:p>
            <a:pPr marL="342900" indent="-342900">
              <a:buFont typeface="Arial" panose="020B0604020202020204" pitchFamily="34" charset="0"/>
              <a:buChar char="•"/>
            </a:pPr>
            <a:r>
              <a:rPr lang="en-US" sz="2800" dirty="0">
                <a:solidFill>
                  <a:schemeClr val="tx1"/>
                </a:solidFill>
              </a:rPr>
              <a:t>If off for more than 3 days, have to start from scratch</a:t>
            </a:r>
          </a:p>
          <a:p>
            <a:pPr marL="342900" indent="-342900">
              <a:buFont typeface="Arial" panose="020B0604020202020204" pitchFamily="34" charset="0"/>
              <a:buChar char="•"/>
            </a:pPr>
            <a:r>
              <a:rPr lang="en-US" sz="2800" dirty="0">
                <a:solidFill>
                  <a:schemeClr val="tx1"/>
                </a:solidFill>
              </a:rPr>
              <a:t>PWH tend to have issues with weight gain, not weight loss - avoid meds which cause weight gain.=</a:t>
            </a:r>
          </a:p>
          <a:p>
            <a:pPr marL="342900" indent="-342900">
              <a:buFont typeface="Arial" panose="020B0604020202020204" pitchFamily="34" charset="0"/>
              <a:buChar char="•"/>
            </a:pPr>
            <a:r>
              <a:rPr lang="en-US" sz="2800" dirty="0">
                <a:solidFill>
                  <a:schemeClr val="tx1"/>
                </a:solidFill>
              </a:rPr>
              <a:t>No blood levels needed, but CBC should be checked periodically </a:t>
            </a:r>
          </a:p>
        </p:txBody>
      </p:sp>
      <p:sp>
        <p:nvSpPr>
          <p:cNvPr id="3" name="Title 2">
            <a:extLst>
              <a:ext uri="{FF2B5EF4-FFF2-40B4-BE49-F238E27FC236}">
                <a16:creationId xmlns:a16="http://schemas.microsoft.com/office/drawing/2014/main" id="{543E9A03-6787-4EC0-8624-E88B0A0A2129}"/>
              </a:ext>
            </a:extLst>
          </p:cNvPr>
          <p:cNvSpPr>
            <a:spLocks noGrp="1"/>
          </p:cNvSpPr>
          <p:nvPr>
            <p:ph type="title"/>
          </p:nvPr>
        </p:nvSpPr>
        <p:spPr/>
        <p:txBody>
          <a:bodyPr/>
          <a:lstStyle/>
          <a:p>
            <a:r>
              <a:rPr lang="en-US" dirty="0"/>
              <a:t>Lamotrigine for BPAD II</a:t>
            </a:r>
          </a:p>
        </p:txBody>
      </p:sp>
    </p:spTree>
    <p:extLst>
      <p:ext uri="{BB962C8B-B14F-4D97-AF65-F5344CB8AC3E}">
        <p14:creationId xmlns:p14="http://schemas.microsoft.com/office/powerpoint/2010/main" val="252400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EF7343-598A-4E25-BD53-CB4F51DD120E}"/>
              </a:ext>
            </a:extLst>
          </p:cNvPr>
          <p:cNvSpPr>
            <a:spLocks noGrp="1"/>
          </p:cNvSpPr>
          <p:nvPr>
            <p:ph idx="1"/>
          </p:nvPr>
        </p:nvSpPr>
        <p:spPr/>
        <p:txBody>
          <a:bodyPr>
            <a:normAutofit lnSpcReduction="10000"/>
          </a:bodyPr>
          <a:lstStyle/>
          <a:p>
            <a:pPr marL="0" marR="0">
              <a:spcBef>
                <a:spcPts val="0"/>
              </a:spcBef>
              <a:spcAft>
                <a:spcPts val="0"/>
              </a:spcAft>
              <a:buNone/>
            </a:pPr>
            <a:r>
              <a:rPr lang="en-US" dirty="0">
                <a:solidFill>
                  <a:srgbClr val="000000"/>
                </a:solidFill>
                <a:effectLst/>
                <a:latin typeface="Calibri" panose="020F0502020204030204" pitchFamily="34" charset="0"/>
                <a:ea typeface="Times New Roman" panose="02020603050405020304" pitchFamily="18" charset="0"/>
              </a:rPr>
              <a:t>Brant Hager, MD </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buNone/>
            </a:pPr>
            <a:r>
              <a:rPr lang="en-US" dirty="0">
                <a:solidFill>
                  <a:srgbClr val="000000"/>
                </a:solidFill>
                <a:effectLst/>
                <a:latin typeface="Calibri" panose="020F0502020204030204" pitchFamily="34" charset="0"/>
                <a:ea typeface="Times New Roman" panose="02020603050405020304" pitchFamily="18" charset="0"/>
              </a:rPr>
              <a:t>Associate Professor</a:t>
            </a:r>
          </a:p>
          <a:p>
            <a:pPr>
              <a:spcBef>
                <a:spcPts val="0"/>
              </a:spcBef>
              <a:spcAft>
                <a:spcPts val="0"/>
              </a:spcAft>
              <a:buNone/>
            </a:pPr>
            <a:r>
              <a:rPr lang="en-US" dirty="0">
                <a:solidFill>
                  <a:srgbClr val="000000"/>
                </a:solidFill>
                <a:effectLst/>
                <a:latin typeface="Calibri" panose="020F0502020204030204" pitchFamily="34" charset="0"/>
                <a:ea typeface="Times New Roman" panose="02020603050405020304" pitchFamily="18" charset="0"/>
              </a:rPr>
              <a:t>Psychiatry and Behavioral Sciences</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buNone/>
            </a:pPr>
            <a:r>
              <a:rPr lang="en-US" dirty="0">
                <a:solidFill>
                  <a:srgbClr val="000000"/>
                </a:solidFill>
                <a:effectLst/>
                <a:latin typeface="Calibri" panose="020F0502020204030204" pitchFamily="34" charset="0"/>
                <a:ea typeface="Times New Roman" panose="02020603050405020304" pitchFamily="18" charset="0"/>
              </a:rPr>
              <a:t>Program Director</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buNone/>
            </a:pPr>
            <a:r>
              <a:rPr lang="en-US" dirty="0">
                <a:solidFill>
                  <a:srgbClr val="000000"/>
                </a:solidFill>
                <a:effectLst/>
                <a:latin typeface="Calibri" panose="020F0502020204030204" pitchFamily="34" charset="0"/>
                <a:ea typeface="Times New Roman" panose="02020603050405020304" pitchFamily="18" charset="0"/>
              </a:rPr>
              <a:t>UNM/VANMHS Consultation-Liaison Fellowship</a:t>
            </a:r>
            <a:endParaRPr lang="en-US" dirty="0">
              <a:effectLst/>
              <a:latin typeface="Calibri" panose="020F0502020204030204" pitchFamily="34" charset="0"/>
              <a:ea typeface="Calibri" panose="020F0502020204030204" pitchFamily="34" charset="0"/>
            </a:endParaRPr>
          </a:p>
          <a:p>
            <a:pPr marL="0" marR="0">
              <a:spcBef>
                <a:spcPts val="0"/>
              </a:spcBef>
              <a:spcAft>
                <a:spcPts val="0"/>
              </a:spcAft>
              <a:buNone/>
            </a:pPr>
            <a:r>
              <a:rPr lang="en-US" dirty="0">
                <a:solidFill>
                  <a:srgbClr val="000000"/>
                </a:solidFill>
                <a:effectLst/>
                <a:latin typeface="Calibri" panose="020F0502020204030204" pitchFamily="34" charset="0"/>
                <a:ea typeface="Times New Roman" panose="02020603050405020304" pitchFamily="18" charset="0"/>
              </a:rPr>
              <a:t>University of New Mexico</a:t>
            </a:r>
          </a:p>
          <a:p>
            <a:pPr marL="0" marR="0">
              <a:spcBef>
                <a:spcPts val="0"/>
              </a:spcBef>
              <a:spcAft>
                <a:spcPts val="0"/>
              </a:spcAft>
            </a:pPr>
            <a:endParaRPr lang="en-US" dirty="0">
              <a:solidFill>
                <a:srgbClr val="000000"/>
              </a:solidFill>
              <a:latin typeface="Calibri" panose="020F0502020204030204" pitchFamily="34" charset="0"/>
              <a:ea typeface="Calibri" panose="020F0502020204030204" pitchFamily="34" charset="0"/>
            </a:endParaRPr>
          </a:p>
          <a:p>
            <a:pPr marL="0" marR="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A total Rock Star and 1</a:t>
            </a:r>
            <a:r>
              <a:rPr lang="en-US" baseline="30000" dirty="0">
                <a:solidFill>
                  <a:srgbClr val="000000"/>
                </a:solidFill>
                <a:effectLst/>
                <a:latin typeface="Calibri" panose="020F0502020204030204" pitchFamily="34" charset="0"/>
                <a:ea typeface="Calibri" panose="020F0502020204030204" pitchFamily="34" charset="0"/>
              </a:rPr>
              <a:t>st</a:t>
            </a:r>
            <a:r>
              <a:rPr lang="en-US" dirty="0">
                <a:solidFill>
                  <a:srgbClr val="000000"/>
                </a:solidFill>
                <a:effectLst/>
                <a:latin typeface="Calibri" panose="020F0502020204030204" pitchFamily="34" charset="0"/>
                <a:ea typeface="Calibri" panose="020F0502020204030204" pitchFamily="34" charset="0"/>
              </a:rPr>
              <a:t> author for a chapter we have written together on HIV and Bipolar Affective Disorder - in press! </a:t>
            </a:r>
            <a:endParaRPr lang="en-US" dirty="0"/>
          </a:p>
        </p:txBody>
      </p:sp>
      <p:sp>
        <p:nvSpPr>
          <p:cNvPr id="3" name="Title 2">
            <a:extLst>
              <a:ext uri="{FF2B5EF4-FFF2-40B4-BE49-F238E27FC236}">
                <a16:creationId xmlns:a16="http://schemas.microsoft.com/office/drawing/2014/main" id="{48C2DC15-51CF-49A9-9FAF-9BBEE9A4A3D1}"/>
              </a:ext>
            </a:extLst>
          </p:cNvPr>
          <p:cNvSpPr>
            <a:spLocks noGrp="1"/>
          </p:cNvSpPr>
          <p:nvPr>
            <p:ph type="title"/>
          </p:nvPr>
        </p:nvSpPr>
        <p:spPr/>
        <p:txBody>
          <a:bodyPr/>
          <a:lstStyle/>
          <a:p>
            <a:r>
              <a:rPr lang="en-US" dirty="0"/>
              <a:t>Special Thanks To</a:t>
            </a:r>
          </a:p>
        </p:txBody>
      </p:sp>
    </p:spTree>
    <p:extLst>
      <p:ext uri="{BB962C8B-B14F-4D97-AF65-F5344CB8AC3E}">
        <p14:creationId xmlns:p14="http://schemas.microsoft.com/office/powerpoint/2010/main" val="408617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C269-8255-49B7-99CE-A3BD052A699E}"/>
              </a:ext>
            </a:extLst>
          </p:cNvPr>
          <p:cNvSpPr>
            <a:spLocks noGrp="1"/>
          </p:cNvSpPr>
          <p:nvPr>
            <p:ph type="title" idx="4294967295"/>
          </p:nvPr>
        </p:nvSpPr>
        <p:spPr>
          <a:xfrm>
            <a:off x="0" y="287338"/>
            <a:ext cx="11039475" cy="911225"/>
          </a:xfrm>
        </p:spPr>
        <p:txBody>
          <a:bodyPr>
            <a:normAutofit/>
          </a:bodyPr>
          <a:lstStyle/>
          <a:p>
            <a:r>
              <a:rPr lang="en-US" sz="2400" dirty="0"/>
              <a:t>References Used </a:t>
            </a:r>
          </a:p>
        </p:txBody>
      </p:sp>
      <p:sp>
        <p:nvSpPr>
          <p:cNvPr id="3" name="Content Placeholder 2">
            <a:extLst>
              <a:ext uri="{FF2B5EF4-FFF2-40B4-BE49-F238E27FC236}">
                <a16:creationId xmlns:a16="http://schemas.microsoft.com/office/drawing/2014/main" id="{F88CE04B-D65B-4D65-9E40-2DD2FB2F4488}"/>
              </a:ext>
            </a:extLst>
          </p:cNvPr>
          <p:cNvSpPr>
            <a:spLocks noGrp="1"/>
          </p:cNvSpPr>
          <p:nvPr>
            <p:ph idx="4294967295"/>
          </p:nvPr>
        </p:nvSpPr>
        <p:spPr>
          <a:xfrm>
            <a:off x="344774" y="1171056"/>
            <a:ext cx="11039475" cy="5686944"/>
          </a:xfrm>
        </p:spPr>
        <p:txBody>
          <a:bodyPr>
            <a:normAutofit fontScale="70000" lnSpcReduction="20000"/>
          </a:bodyPr>
          <a:lstStyle/>
          <a:p>
            <a:pPr marL="0" marR="0">
              <a:spcBef>
                <a:spcPts val="0"/>
              </a:spcBef>
              <a:spcAft>
                <a:spcPts val="0"/>
              </a:spcAft>
              <a:buNone/>
            </a:pPr>
            <a:endParaRPr lang="en-US" sz="2600" dirty="0">
              <a:solidFill>
                <a:schemeClr val="tx1"/>
              </a:solidFill>
              <a:effectLst/>
              <a:latin typeface="Georgia" panose="02040502050405020303" pitchFamily="18" charset="0"/>
              <a:ea typeface="Times New Roman" panose="02020603050405020304" pitchFamily="18" charset="0"/>
            </a:endParaRPr>
          </a:p>
          <a:p>
            <a:pPr>
              <a:spcBef>
                <a:spcPts val="0"/>
              </a:spcBef>
              <a:spcAft>
                <a:spcPts val="0"/>
              </a:spcAft>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Benedetti F, Avery DH, Bauer M, et al. Evidence for the Efficacy of Bright Light Therapy for Bipolar Depression. Am J Psychiatry. 2018;175(9):905-906. doi:10.1176/appi.ajp.2018.18020231</a:t>
            </a:r>
          </a:p>
          <a:p>
            <a:pPr>
              <a:spcBef>
                <a:spcPts val="0"/>
              </a:spcBef>
              <a:spcAft>
                <a:spcPts val="0"/>
              </a:spcAft>
              <a:buNone/>
            </a:pPr>
            <a:endParaRPr lang="en-US"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None/>
            </a:pPr>
            <a:endParaRPr lang="en-US" sz="29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None/>
            </a:pPr>
            <a:r>
              <a:rPr lang="de-DE"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Dennehy EB, Schnyer R, Bernstein IH, </a:t>
            </a:r>
            <a:r>
              <a:rPr lang="de-DE" sz="2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al.,</a:t>
            </a:r>
            <a:r>
              <a:rPr lang="de-DE"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(2009). The safety, acceptability, and effectiveness of acupuncture as an adjunctive treatment for acute symptoms in bipolar disorder. </a:t>
            </a:r>
            <a:r>
              <a:rPr lang="en-US" sz="2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 Clin Psychiatry</a:t>
            </a:r>
            <a:r>
              <a:rPr lang="en-US"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70:897-905. </a:t>
            </a:r>
            <a:r>
              <a:rPr lang="en-US" sz="2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doi</a:t>
            </a:r>
            <a:r>
              <a:rPr lang="en-US" sz="2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10.4088/JCP.08m04208. </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None/>
            </a:pPr>
            <a:endParaRPr lang="en-US" sz="2600" dirty="0">
              <a:solidFill>
                <a:schemeClr val="tx1"/>
              </a:solidFill>
              <a:latin typeface="Georgia" panose="02040502050405020303" pitchFamily="18" charset="0"/>
              <a:ea typeface="Times New Roman" panose="02020603050405020304" pitchFamily="18" charset="0"/>
            </a:endParaRPr>
          </a:p>
          <a:p>
            <a:pPr marL="0" marR="0">
              <a:spcBef>
                <a:spcPts val="0"/>
              </a:spcBef>
              <a:spcAft>
                <a:spcPts val="0"/>
              </a:spcAft>
              <a:buNone/>
            </a:pPr>
            <a:endParaRPr lang="en-US" sz="2600" dirty="0">
              <a:solidFill>
                <a:schemeClr val="tx1"/>
              </a:solidFill>
              <a:effectLst/>
              <a:latin typeface="Georgia" panose="02040502050405020303" pitchFamily="18" charset="0"/>
              <a:ea typeface="Times New Roman" panose="02020603050405020304" pitchFamily="18" charset="0"/>
            </a:endParaRPr>
          </a:p>
          <a:p>
            <a:pPr>
              <a:spcBef>
                <a:spcPts val="0"/>
              </a:spcBef>
              <a:spcAft>
                <a:spcPts val="0"/>
              </a:spcAft>
              <a:buNone/>
            </a:pPr>
            <a:r>
              <a:rPr lang="en-US" sz="2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Douaihy</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Kang, G., Zhang, T. (2022). Bipolar Disorders. In: Bourgeois, J.A., Cohen, M.A.A., </a:t>
            </a:r>
            <a:r>
              <a:rPr lang="en-US" sz="2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Makurumidze</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 (eds) </a:t>
            </a:r>
            <a:r>
              <a:rPr lang="en-US" sz="2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HIV Psychiatry</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Springer, Cham. </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https://doi.org/10.1007/978-3-030-80665-1_8</a:t>
            </a:r>
            <a:endPar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None/>
            </a:pP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None/>
            </a:pPr>
            <a:endParaRPr lang="en-US" sz="2600" dirty="0">
              <a:solidFill>
                <a:schemeClr val="tx1"/>
              </a:solidFill>
              <a:latin typeface="Georgia" panose="02040502050405020303" pitchFamily="18" charset="0"/>
              <a:ea typeface="Times New Roman" panose="02020603050405020304" pitchFamily="18" charset="0"/>
            </a:endParaRPr>
          </a:p>
          <a:p>
            <a:pPr>
              <a:spcBef>
                <a:spcPts val="0"/>
              </a:spcBef>
              <a:spcAft>
                <a:spcPts val="0"/>
              </a:spcAft>
              <a:buNone/>
            </a:pP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Keck, P.E., McElroy, S.L. (2017). Treatment of bipolar disorder. In </a:t>
            </a:r>
            <a:r>
              <a:rPr lang="en-US" sz="2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Schatzberg</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A.F., </a:t>
            </a:r>
            <a:r>
              <a:rPr lang="en-US" sz="26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Nemeroff</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C.B. (eds) The American Psychiatric Association Publishing Textbook of Psychopharmacology, 5</a:t>
            </a:r>
            <a:r>
              <a:rPr lang="en-US" sz="2600" baseline="3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a:r>
            <a:r>
              <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Ed. American Psychiatric Association Publishing. </a:t>
            </a:r>
            <a:r>
              <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https://doi-org.libproxy.unm.edu/10.1176/appi.books.9781615371624.as47</a:t>
            </a: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endParaRPr lang="en-US"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None/>
            </a:pPr>
            <a:endParaRPr lang="en-US" sz="26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buNone/>
            </a:pPr>
            <a:endPar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buNone/>
            </a:pPr>
            <a:r>
              <a:rPr lang="en-US" sz="2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Pereira LF, Sales PMG, Bourgeois JA, Cohen MAA, Grimaldi JA: Pocket Guide to HIV Psychiatry. Washington, DC, American Psychiatric Association Publishing, in press</a:t>
            </a:r>
            <a:endParaRPr lang="en-US" sz="2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buNone/>
            </a:pPr>
            <a:r>
              <a:rPr lang="en-US" sz="2600" dirty="0">
                <a:solidFill>
                  <a:schemeClr val="tx1"/>
                </a:solidFill>
                <a:latin typeface="Calibri" panose="020F0502020204030204" pitchFamily="34" charset="0"/>
                <a:cs typeface="Calibri" panose="020F0502020204030204" pitchFamily="34" charset="0"/>
              </a:rPr>
              <a:t>Table created by Brant Hager, MD, 2023. Used with his permission.   </a:t>
            </a:r>
          </a:p>
          <a:p>
            <a:pPr marL="0" marR="0">
              <a:spcBef>
                <a:spcPts val="0"/>
              </a:spcBef>
              <a:spcAft>
                <a:spcPts val="0"/>
              </a:spcAft>
              <a:buNone/>
            </a:pPr>
            <a:endParaRPr lang="en-US" sz="2600" dirty="0">
              <a:solidFill>
                <a:schemeClr val="tx1"/>
              </a:solidFill>
              <a:effectLst/>
              <a:latin typeface="Georgia" panose="02040502050405020303" pitchFamily="18" charset="0"/>
              <a:ea typeface="Times New Roman" panose="02020603050405020304" pitchFamily="18" charset="0"/>
            </a:endParaRPr>
          </a:p>
          <a:p>
            <a:pPr marL="0" marR="0">
              <a:spcBef>
                <a:spcPts val="0"/>
              </a:spcBef>
              <a:spcAft>
                <a:spcPts val="0"/>
              </a:spcAft>
              <a:buNone/>
            </a:pPr>
            <a:endParaRPr lang="en-US" sz="2600" dirty="0">
              <a:solidFill>
                <a:schemeClr val="tx1"/>
              </a:solidFill>
              <a:latin typeface="Georgia" panose="02040502050405020303" pitchFamily="18" charset="0"/>
              <a:ea typeface="Times New Roman" panose="02020603050405020304" pitchFamily="18" charset="0"/>
            </a:endParaRPr>
          </a:p>
          <a:p>
            <a:pPr marL="0" marR="0">
              <a:lnSpc>
                <a:spcPct val="107000"/>
              </a:lnSpc>
              <a:spcBef>
                <a:spcPts val="0"/>
              </a:spcBef>
              <a:spcAft>
                <a:spcPts val="0"/>
              </a:spcAft>
            </a:pPr>
            <a:r>
              <a:rPr lang="en-US" sz="2600" strike="noStrike"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buNone/>
            </a:pPr>
            <a:endParaRPr lang="en-US" sz="1800" dirty="0">
              <a:solidFill>
                <a:srgbClr val="000000"/>
              </a:solidFill>
              <a:effectLst/>
              <a:latin typeface="Georgia" panose="02040502050405020303" pitchFamily="18" charset="0"/>
              <a:ea typeface="Times New Roman" panose="02020603050405020304" pitchFamily="18" charset="0"/>
            </a:endParaRPr>
          </a:p>
          <a:p>
            <a:pPr marL="0" marR="0" algn="r">
              <a:spcBef>
                <a:spcPts val="0"/>
              </a:spcBef>
              <a:spcAft>
                <a:spcPts val="0"/>
              </a:spcAft>
            </a:pPr>
            <a:r>
              <a:rPr lang="en-US" sz="1800" dirty="0">
                <a:solidFill>
                  <a:srgbClr val="000000"/>
                </a:solidFill>
                <a:effectLst/>
                <a:latin typeface="Georgia" panose="02040502050405020303"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7975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D24323-C614-49F4-9402-06375624F333}"/>
              </a:ext>
            </a:extLst>
          </p:cNvPr>
          <p:cNvSpPr>
            <a:spLocks noGrp="1"/>
          </p:cNvSpPr>
          <p:nvPr>
            <p:ph type="title"/>
          </p:nvPr>
        </p:nvSpPr>
        <p:spPr>
          <a:xfrm>
            <a:off x="523875" y="286603"/>
            <a:ext cx="11039475" cy="1032531"/>
          </a:xfrm>
        </p:spPr>
        <p:txBody>
          <a:bodyPr>
            <a:normAutofit/>
          </a:bodyPr>
          <a:lstStyle/>
          <a:p>
            <a:r>
              <a:rPr lang="en-US" sz="3200" dirty="0"/>
              <a:t>References Used </a:t>
            </a:r>
          </a:p>
        </p:txBody>
      </p:sp>
      <p:sp>
        <p:nvSpPr>
          <p:cNvPr id="5" name="Content Placeholder 4">
            <a:extLst>
              <a:ext uri="{FF2B5EF4-FFF2-40B4-BE49-F238E27FC236}">
                <a16:creationId xmlns:a16="http://schemas.microsoft.com/office/drawing/2014/main" id="{1E34602E-6C04-4624-A618-B88F369AE604}"/>
              </a:ext>
            </a:extLst>
          </p:cNvPr>
          <p:cNvSpPr>
            <a:spLocks noGrp="1"/>
          </p:cNvSpPr>
          <p:nvPr>
            <p:ph idx="1"/>
          </p:nvPr>
        </p:nvSpPr>
        <p:spPr/>
        <p:txBody>
          <a:bodyPr>
            <a:normAutofit fontScale="85000" lnSpcReduction="10000"/>
          </a:bodyPr>
          <a:lstStyle/>
          <a:p>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Posada, C., Moore, D. J., Deutsch, R., Rooney, A., </a:t>
            </a:r>
            <a:r>
              <a:rPr lang="en-US" sz="1800" dirty="0" err="1">
                <a:effectLst/>
                <a:latin typeface="Calibri" panose="020F0502020204030204" pitchFamily="34" charset="0"/>
                <a:ea typeface="Calibri" panose="020F0502020204030204" pitchFamily="34" charset="0"/>
                <a:cs typeface="Calibri" panose="020F0502020204030204" pitchFamily="34" charset="0"/>
              </a:rPr>
              <a:t>Gouaux</a:t>
            </a:r>
            <a:r>
              <a:rPr lang="en-US" sz="1800" dirty="0">
                <a:effectLst/>
                <a:latin typeface="Calibri" panose="020F0502020204030204" pitchFamily="34" charset="0"/>
                <a:ea typeface="Calibri" panose="020F0502020204030204" pitchFamily="34" charset="0"/>
                <a:cs typeface="Calibri" panose="020F0502020204030204" pitchFamily="34" charset="0"/>
              </a:rPr>
              <a:t>, B., </a:t>
            </a:r>
            <a:r>
              <a:rPr lang="en-US" sz="1800" dirty="0" err="1">
                <a:effectLst/>
                <a:latin typeface="Calibri" panose="020F0502020204030204" pitchFamily="34" charset="0"/>
                <a:ea typeface="Calibri" panose="020F0502020204030204" pitchFamily="34" charset="0"/>
                <a:cs typeface="Calibri" panose="020F0502020204030204" pitchFamily="34" charset="0"/>
              </a:rPr>
              <a:t>Letendre</a:t>
            </a:r>
            <a:r>
              <a:rPr lang="en-US" sz="1800" dirty="0">
                <a:effectLst/>
                <a:latin typeface="Calibri" panose="020F0502020204030204" pitchFamily="34" charset="0"/>
                <a:ea typeface="Calibri" panose="020F0502020204030204" pitchFamily="34" charset="0"/>
                <a:cs typeface="Calibri" panose="020F0502020204030204" pitchFamily="34" charset="0"/>
              </a:rPr>
              <a:t>, S., Grant, I., Atkinson, J. H., &amp; HIV Neurobehavioral Research Program </a:t>
            </a:r>
            <a:r>
              <a:rPr lang="en-US" sz="1800" dirty="0" err="1">
                <a:effectLst/>
                <a:latin typeface="Calibri" panose="020F0502020204030204" pitchFamily="34" charset="0"/>
                <a:ea typeface="Calibri" panose="020F0502020204030204" pitchFamily="34" charset="0"/>
                <a:cs typeface="Calibri" panose="020F0502020204030204" pitchFamily="34" charset="0"/>
              </a:rPr>
              <a:t>Hnrp</a:t>
            </a:r>
            <a:r>
              <a:rPr lang="en-US" sz="1800" dirty="0">
                <a:effectLst/>
                <a:latin typeface="Calibri" panose="020F0502020204030204" pitchFamily="34" charset="0"/>
                <a:ea typeface="Calibri" panose="020F0502020204030204" pitchFamily="34" charset="0"/>
                <a:cs typeface="Calibri" panose="020F0502020204030204" pitchFamily="34" charset="0"/>
              </a:rPr>
              <a:t> Group (2012). Sustained attention deficits among HIV-positive individuals with comorbid bipolar disorder. </a:t>
            </a:r>
            <a:r>
              <a:rPr lang="en-US" sz="1800" i="1" dirty="0">
                <a:effectLst/>
                <a:latin typeface="Calibri" panose="020F0502020204030204" pitchFamily="34" charset="0"/>
                <a:ea typeface="Calibri" panose="020F0502020204030204" pitchFamily="34" charset="0"/>
                <a:cs typeface="Calibri" panose="020F0502020204030204" pitchFamily="34" charset="0"/>
              </a:rPr>
              <a:t>The Journal of Neuropsychiatry and Clinical Neurosciences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24</a:t>
            </a:r>
            <a:r>
              <a:rPr lang="en-US" sz="1800" dirty="0">
                <a:effectLst/>
                <a:latin typeface="Calibri" panose="020F0502020204030204" pitchFamily="34" charset="0"/>
                <a:ea typeface="Calibri" panose="020F0502020204030204" pitchFamily="34" charset="0"/>
                <a:cs typeface="Calibri" panose="020F0502020204030204" pitchFamily="34" charset="0"/>
              </a:rPr>
              <a:t>(1), 61–70. https://doi.org/10.1176/appi.neuropsych.11010028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Post, R.M. (2023). Bipolar disorder in adults: Choosing maintenance treatment. In Keck P., Solomon D. (eds)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Up to Date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Retrieved August 21, 2023, from: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https://www.uptodate.com/contents/bipolar-disorder-in-adults-choosing-maintenance-treatment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Shelton R.C., Bobo W.V. (2022). Bipolar major depression in adults: Choosing treatment. In Keck P., Solomon D. (eds) </a:t>
            </a:r>
            <a:r>
              <a:rPr lang="en-US"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Up to Date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Retrieved August 21, 2023, from: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https://www.uptodate.com/contents/bipolar-major-depression-in-adults-choosing-treatment</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Sit DK, McGowan J,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Wiltrout</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 et al. Adjunctive Bright Light Therapy for Bipolar Depression: A Randomized Double-Blind Placebo-Controlled Trial. Am J Psychiatry. 2018;175(2):131-139. doi:10.1176/appi.ajp.2017.16101200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180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Solomon D., Adams J. (2015). The use of complementary and alternative medicine in adults with depressive disorders. A critical integrative review. </a:t>
            </a:r>
            <a:r>
              <a:rPr lang="en-US" sz="180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 Affective </a:t>
            </a:r>
            <a:r>
              <a:rPr lang="en-US" sz="1800" i="1"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Disord</a:t>
            </a:r>
            <a:r>
              <a:rPr lang="en-US" sz="1800" i="1"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179:101-113.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doi</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10.1016/j.jad.2015.03.031.</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6888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095999" y="1877214"/>
            <a:ext cx="5752563"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800" dirty="0"/>
              <a:t>HIVMA Resource Directory </a:t>
            </a:r>
            <a:r>
              <a:rPr lang="en-US" sz="2400" u="sng" dirty="0">
                <a:solidFill>
                  <a:srgbClr val="0563C1"/>
                </a:solidFill>
                <a:hlinkClick r:id="rId8"/>
              </a:rPr>
              <a:t>https://www.hivma.org/globalassets/ektron-import/hivma/hivma-resource-directory.pdf</a:t>
            </a:r>
            <a:r>
              <a:rPr lang="en-US" sz="2400" dirty="0">
                <a:solidFill>
                  <a:srgbClr val="000000"/>
                </a:solidFill>
              </a:rPr>
              <a:t> </a:t>
            </a:r>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9"/>
              </a:rPr>
              <a:t>scaetcecho@salud.unm.edu</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26</a:t>
            </a:fld>
            <a:endParaRPr lang="en-US" sz="1600" dirty="0"/>
          </a:p>
        </p:txBody>
      </p:sp>
      <p:sp>
        <p:nvSpPr>
          <p:cNvPr id="4" name="TextBox 3">
            <a:extLst>
              <a:ext uri="{FF2B5EF4-FFF2-40B4-BE49-F238E27FC236}">
                <a16:creationId xmlns:a16="http://schemas.microsoft.com/office/drawing/2014/main" id="{4F842E85-8404-3DCA-34DA-E52E272AA272}"/>
              </a:ext>
            </a:extLst>
          </p:cNvPr>
          <p:cNvSpPr txBox="1"/>
          <p:nvPr/>
        </p:nvSpPr>
        <p:spPr>
          <a:xfrm>
            <a:off x="3657600" y="6429778"/>
            <a:ext cx="4365938" cy="400110"/>
          </a:xfrm>
          <a:prstGeom prst="rect">
            <a:avLst/>
          </a:prstGeom>
          <a:noFill/>
        </p:spPr>
        <p:txBody>
          <a:bodyPr wrap="square" rtlCol="0">
            <a:spAutoFit/>
          </a:bodyPr>
          <a:lstStyle/>
          <a:p>
            <a:pPr algn="ctr"/>
            <a:r>
              <a:rPr lang="en-US" sz="2000" dirty="0">
                <a:solidFill>
                  <a:schemeClr val="bg1"/>
                </a:solidFill>
                <a:hlinkClick r:id="rId10">
                  <a:extLst>
                    <a:ext uri="{A12FA001-AC4F-418D-AE19-62706E023703}">
                      <ahyp:hlinkClr xmlns:ahyp="http://schemas.microsoft.com/office/drawing/2018/hyperlinkcolor" val="tx"/>
                    </a:ext>
                  </a:extLst>
                </a:hlinkClick>
              </a:rPr>
              <a:t>www.scaetc.org</a:t>
            </a:r>
            <a:endParaRPr lang="en-US" sz="2000" dirty="0">
              <a:solidFill>
                <a:schemeClr val="bg1"/>
              </a:solidFill>
            </a:endParaRPr>
          </a:p>
        </p:txBody>
      </p:sp>
    </p:spTree>
    <p:extLst>
      <p:ext uri="{BB962C8B-B14F-4D97-AF65-F5344CB8AC3E}">
        <p14:creationId xmlns:p14="http://schemas.microsoft.com/office/powerpoint/2010/main" val="1811633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DD649-A605-A3AC-5544-315759E8658B}"/>
              </a:ext>
            </a:extLst>
          </p:cNvPr>
          <p:cNvSpPr>
            <a:spLocks noGrp="1"/>
          </p:cNvSpPr>
          <p:nvPr>
            <p:ph idx="1"/>
          </p:nvPr>
        </p:nvSpPr>
        <p:spPr/>
        <p:txBody>
          <a:bodyPr/>
          <a:lstStyle/>
          <a:p>
            <a:endParaRPr lang="en-US"/>
          </a:p>
        </p:txBody>
      </p:sp>
      <p:pic>
        <p:nvPicPr>
          <p:cNvPr id="5" name="Picture 4" descr="A qr code with red white and blue ribbons&#10;&#10;Description automatically generated">
            <a:extLst>
              <a:ext uri="{FF2B5EF4-FFF2-40B4-BE49-F238E27FC236}">
                <a16:creationId xmlns:a16="http://schemas.microsoft.com/office/drawing/2014/main" id="{867699E6-A24D-0F58-D988-2479894C3971}"/>
              </a:ext>
            </a:extLst>
          </p:cNvPr>
          <p:cNvPicPr>
            <a:picLocks noChangeAspect="1"/>
          </p:cNvPicPr>
          <p:nvPr/>
        </p:nvPicPr>
        <p:blipFill>
          <a:blip r:embed="rId3"/>
          <a:stretch>
            <a:fillRect/>
          </a:stretch>
        </p:blipFill>
        <p:spPr>
          <a:xfrm>
            <a:off x="0" y="-1"/>
            <a:ext cx="12192000" cy="6876236"/>
          </a:xfrm>
          <a:prstGeom prst="rect">
            <a:avLst/>
          </a:prstGeom>
        </p:spPr>
      </p:pic>
    </p:spTree>
    <p:extLst>
      <p:ext uri="{BB962C8B-B14F-4D97-AF65-F5344CB8AC3E}">
        <p14:creationId xmlns:p14="http://schemas.microsoft.com/office/powerpoint/2010/main" val="133886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lstStyle/>
          <a:p>
            <a:pPr marL="514350" indent="-514350">
              <a:buFont typeface="+mj-lt"/>
              <a:buAutoNum type="arabicPeriod"/>
            </a:pPr>
            <a:r>
              <a:rPr lang="en-US" sz="2800" dirty="0">
                <a:solidFill>
                  <a:schemeClr val="tx1"/>
                </a:solidFill>
              </a:rPr>
              <a:t>Recognize differences between Bipolar Affective Disorder (BPAD) in people with HIV (PWH) compared to other populations</a:t>
            </a:r>
            <a:endParaRPr lang="en-US" sz="2800" dirty="0"/>
          </a:p>
          <a:p>
            <a:pPr marL="514350" indent="-514350">
              <a:spcBef>
                <a:spcPts val="2400"/>
              </a:spcBef>
              <a:buFont typeface="+mj-lt"/>
              <a:buAutoNum type="arabicPeriod"/>
            </a:pPr>
            <a:r>
              <a:rPr lang="en-US" sz="2800" dirty="0">
                <a:solidFill>
                  <a:schemeClr val="tx1"/>
                </a:solidFill>
              </a:rPr>
              <a:t>Identify distinction between BPAD I and II</a:t>
            </a:r>
            <a:endParaRPr lang="en-US" sz="2800" dirty="0"/>
          </a:p>
          <a:p>
            <a:pPr marL="514350" indent="-514350">
              <a:spcBef>
                <a:spcPts val="2400"/>
              </a:spcBef>
              <a:buFont typeface="+mj-lt"/>
              <a:buAutoNum type="arabicPeriod"/>
            </a:pPr>
            <a:r>
              <a:rPr lang="en-US" sz="2800" dirty="0">
                <a:solidFill>
                  <a:schemeClr val="tx1"/>
                </a:solidFill>
              </a:rPr>
              <a:t>For individuals with BPAD with a seasonal depression, recognize light intensity and recommendations on  time of day for light therapy </a:t>
            </a:r>
          </a:p>
          <a:p>
            <a:endParaRPr lang="en-US" dirty="0"/>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6934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5E0F618-D5DE-4AD0-97E4-698CEC8E5648}"/>
              </a:ext>
            </a:extLst>
          </p:cNvPr>
          <p:cNvSpPr>
            <a:spLocks noGrp="1"/>
          </p:cNvSpPr>
          <p:nvPr>
            <p:ph idx="1"/>
          </p:nvPr>
        </p:nvSpPr>
        <p:spPr>
          <a:xfrm>
            <a:off x="523875" y="1845734"/>
            <a:ext cx="11039475" cy="4260776"/>
          </a:xfrm>
        </p:spPr>
        <p:txBody>
          <a:bodyPr>
            <a:normAutofit fontScale="25000" lnSpcReduction="20000"/>
          </a:bodyPr>
          <a:lstStyle/>
          <a:p>
            <a:pPr marL="461963" indent="-346075">
              <a:lnSpc>
                <a:spcPct val="120000"/>
              </a:lnSpc>
              <a:buFont typeface="Arial" panose="020B0604020202020204" pitchFamily="34" charset="0"/>
              <a:buChar char="•"/>
            </a:pPr>
            <a:r>
              <a:rPr lang="en-US" sz="11200" dirty="0">
                <a:solidFill>
                  <a:schemeClr val="tx1"/>
                </a:solidFill>
                <a:ea typeface="Calibri" panose="020F0502020204030204" pitchFamily="34" charset="0"/>
                <a:cs typeface="Calibri" panose="020F0502020204030204" pitchFamily="34" charset="0"/>
              </a:rPr>
              <a:t>Overall prevalence 1.1-10.8% (rates vary in the literature)</a:t>
            </a:r>
          </a:p>
          <a:p>
            <a:pPr marL="461963" indent="-346075">
              <a:lnSpc>
                <a:spcPct val="120000"/>
              </a:lnSpc>
              <a:buFont typeface="Arial" panose="020B0604020202020204" pitchFamily="34" charset="0"/>
              <a:buChar char="•"/>
            </a:pPr>
            <a:r>
              <a:rPr lang="en-US" sz="11200" dirty="0">
                <a:solidFill>
                  <a:schemeClr val="tx1"/>
                </a:solidFill>
                <a:ea typeface="Calibri" panose="020F0502020204030204" pitchFamily="34" charset="0"/>
                <a:cs typeface="Calibri" panose="020F0502020204030204" pitchFamily="34" charset="0"/>
              </a:rPr>
              <a:t>Men are overrepresented (6-fold v. general population)</a:t>
            </a:r>
          </a:p>
          <a:p>
            <a:pPr marL="809626" lvl="1" indent="-346075">
              <a:lnSpc>
                <a:spcPct val="120000"/>
              </a:lnSpc>
            </a:pPr>
            <a:r>
              <a:rPr lang="en-US" sz="9600" dirty="0">
                <a:solidFill>
                  <a:schemeClr val="tx1"/>
                </a:solidFill>
                <a:ea typeface="Calibri" panose="020F0502020204030204" pitchFamily="34" charset="0"/>
                <a:cs typeface="Calibri" panose="020F0502020204030204" pitchFamily="34" charset="0"/>
              </a:rPr>
              <a:t>Women appear to have same rate as those in general population</a:t>
            </a:r>
          </a:p>
          <a:p>
            <a:pPr marL="461963" indent="-346075">
              <a:lnSpc>
                <a:spcPct val="120000"/>
              </a:lnSpc>
              <a:buFont typeface="Arial" panose="020B0604020202020204" pitchFamily="34" charset="0"/>
              <a:buChar char="•"/>
            </a:pPr>
            <a:r>
              <a:rPr lang="en-US" sz="11200" dirty="0">
                <a:solidFill>
                  <a:schemeClr val="tx1"/>
                </a:solidFill>
                <a:ea typeface="Calibri" panose="020F0502020204030204" pitchFamily="34" charset="0"/>
                <a:cs typeface="Calibri" panose="020F0502020204030204" pitchFamily="34" charset="0"/>
              </a:rPr>
              <a:t>Individuals </a:t>
            </a:r>
            <a:r>
              <a:rPr lang="en-US" sz="11200" dirty="0">
                <a:solidFill>
                  <a:schemeClr val="tx1"/>
                </a:solidFill>
                <a:effectLst/>
                <a:ea typeface="Calibri" panose="020F0502020204030204" pitchFamily="34" charset="0"/>
                <a:cs typeface="Calibri" panose="020F0502020204030204" pitchFamily="34" charset="0"/>
              </a:rPr>
              <a:t>display poorer performance on neuropsychological tests of sustained attention and decreased global functioning than PWH without BPAD  </a:t>
            </a:r>
            <a:endParaRPr lang="en-US" sz="11200" b="1" dirty="0">
              <a:solidFill>
                <a:schemeClr val="tx1"/>
              </a:solidFill>
              <a:ea typeface="Calibri" panose="020F0502020204030204" pitchFamily="34" charset="0"/>
              <a:cs typeface="Calibri" panose="020F0502020204030204" pitchFamily="34" charset="0"/>
            </a:endParaRPr>
          </a:p>
          <a:p>
            <a:pPr marL="461963" indent="-346075">
              <a:lnSpc>
                <a:spcPct val="120000"/>
              </a:lnSpc>
              <a:buFont typeface="Arial" panose="020B0604020202020204" pitchFamily="34" charset="0"/>
              <a:buChar char="•"/>
            </a:pPr>
            <a:r>
              <a:rPr lang="en-US" sz="11200" dirty="0">
                <a:solidFill>
                  <a:schemeClr val="tx1"/>
                </a:solidFill>
                <a:ea typeface="Calibri" panose="020F0502020204030204" pitchFamily="34" charset="0"/>
                <a:cs typeface="Calibri" panose="020F0502020204030204" pitchFamily="34" charset="0"/>
              </a:rPr>
              <a:t>BPAD also appears to impact adherence to medication </a:t>
            </a:r>
          </a:p>
          <a:p>
            <a:pPr marL="685800" lvl="4" indent="0">
              <a:buNone/>
            </a:pPr>
            <a:r>
              <a:rPr lang="en-US" sz="10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685800" lvl="4" indent="0" algn="r">
              <a:buNone/>
            </a:pPr>
            <a:r>
              <a:rPr lang="en-US" sz="100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1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6">
            <a:extLst>
              <a:ext uri="{FF2B5EF4-FFF2-40B4-BE49-F238E27FC236}">
                <a16:creationId xmlns:a16="http://schemas.microsoft.com/office/drawing/2014/main" id="{2DE08F2F-E855-43E0-B72C-7221C86929EE}"/>
              </a:ext>
            </a:extLst>
          </p:cNvPr>
          <p:cNvSpPr>
            <a:spLocks noGrp="1"/>
          </p:cNvSpPr>
          <p:nvPr>
            <p:ph type="title"/>
          </p:nvPr>
        </p:nvSpPr>
        <p:spPr/>
        <p:txBody>
          <a:bodyPr/>
          <a:lstStyle/>
          <a:p>
            <a:r>
              <a:rPr lang="en-US" dirty="0"/>
              <a:t>BPAD and PWH vs. General Population</a:t>
            </a:r>
          </a:p>
        </p:txBody>
      </p:sp>
      <p:sp>
        <p:nvSpPr>
          <p:cNvPr id="5" name="TextBox 4">
            <a:extLst>
              <a:ext uri="{FF2B5EF4-FFF2-40B4-BE49-F238E27FC236}">
                <a16:creationId xmlns:a16="http://schemas.microsoft.com/office/drawing/2014/main" id="{F3A553BA-62AC-1DBE-E275-C1899F1EF00E}"/>
              </a:ext>
            </a:extLst>
          </p:cNvPr>
          <p:cNvSpPr txBox="1"/>
          <p:nvPr/>
        </p:nvSpPr>
        <p:spPr>
          <a:xfrm>
            <a:off x="1692166" y="6474099"/>
            <a:ext cx="8975833" cy="307777"/>
          </a:xfrm>
          <a:prstGeom prst="rect">
            <a:avLst/>
          </a:prstGeom>
          <a:noFill/>
        </p:spPr>
        <p:txBody>
          <a:bodyPr wrap="square" rtlCol="0">
            <a:spAutoFit/>
          </a:bodyPr>
          <a:lstStyle/>
          <a:p>
            <a:pPr algn="ctr"/>
            <a:r>
              <a:rPr lang="fr-FR" sz="1400" dirty="0" err="1">
                <a:solidFill>
                  <a:schemeClr val="bg1"/>
                </a:solidFill>
              </a:rPr>
              <a:t>Douaihy</a:t>
            </a:r>
            <a:r>
              <a:rPr lang="fr-FR" sz="1400" dirty="0">
                <a:solidFill>
                  <a:schemeClr val="bg1"/>
                </a:solidFill>
              </a:rPr>
              <a:t> et al., 2022, Lopes et al., 2012, Posada et al., 2012</a:t>
            </a:r>
            <a:endParaRPr lang="en-US" sz="1400" dirty="0">
              <a:solidFill>
                <a:schemeClr val="bg1"/>
              </a:solidFill>
            </a:endParaRPr>
          </a:p>
        </p:txBody>
      </p:sp>
    </p:spTree>
    <p:extLst>
      <p:ext uri="{BB962C8B-B14F-4D97-AF65-F5344CB8AC3E}">
        <p14:creationId xmlns:p14="http://schemas.microsoft.com/office/powerpoint/2010/main" val="273235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00137-8EF7-478A-AA70-3FEB9F21AAAC}"/>
              </a:ext>
            </a:extLst>
          </p:cNvPr>
          <p:cNvSpPr>
            <a:spLocks noGrp="1"/>
          </p:cNvSpPr>
          <p:nvPr>
            <p:ph idx="1"/>
          </p:nvPr>
        </p:nvSpPr>
        <p:spPr/>
        <p:txBody>
          <a:bodyPr>
            <a:normAutofit/>
          </a:bodyPr>
          <a:lstStyle/>
          <a:p>
            <a:pPr lvl="1"/>
            <a:r>
              <a:rPr lang="en-US" dirty="0">
                <a:solidFill>
                  <a:schemeClr val="tx1"/>
                </a:solidFill>
              </a:rPr>
              <a:t>Type I (mania +/- depression)</a:t>
            </a:r>
          </a:p>
          <a:p>
            <a:pPr lvl="1"/>
            <a:r>
              <a:rPr lang="en-US" dirty="0">
                <a:solidFill>
                  <a:schemeClr val="tx1"/>
                </a:solidFill>
              </a:rPr>
              <a:t>Type II (hypomania/depression)</a:t>
            </a:r>
          </a:p>
          <a:p>
            <a:pPr marL="914400" lvl="2"/>
            <a:r>
              <a:rPr lang="en-US" dirty="0">
                <a:solidFill>
                  <a:schemeClr val="tx1"/>
                </a:solidFill>
              </a:rPr>
              <a:t>highly prevalent in PWH</a:t>
            </a:r>
          </a:p>
          <a:p>
            <a:pPr marL="914400" lvl="2"/>
            <a:r>
              <a:rPr lang="en-US" dirty="0">
                <a:solidFill>
                  <a:schemeClr val="tx1"/>
                </a:solidFill>
              </a:rPr>
              <a:t>often missed as people present depressed</a:t>
            </a:r>
          </a:p>
          <a:p>
            <a:pPr lvl="1"/>
            <a:r>
              <a:rPr lang="en-US" dirty="0">
                <a:solidFill>
                  <a:schemeClr val="tx1"/>
                </a:solidFill>
              </a:rPr>
              <a:t>Some pearls: </a:t>
            </a:r>
          </a:p>
          <a:p>
            <a:pPr lvl="2"/>
            <a:r>
              <a:rPr lang="en-US" dirty="0">
                <a:solidFill>
                  <a:schemeClr val="tx1"/>
                </a:solidFill>
              </a:rPr>
              <a:t>Depression is often atypical/seasonal/less responsive to antidepressants/impacted by changes in light</a:t>
            </a:r>
          </a:p>
          <a:p>
            <a:pPr lvl="2"/>
            <a:r>
              <a:rPr lang="en-US" dirty="0">
                <a:solidFill>
                  <a:schemeClr val="tx1"/>
                </a:solidFill>
              </a:rPr>
              <a:t>Panic attacks can occur (alone or on antidepressants) </a:t>
            </a:r>
          </a:p>
        </p:txBody>
      </p:sp>
      <p:sp>
        <p:nvSpPr>
          <p:cNvPr id="3" name="Title 2">
            <a:extLst>
              <a:ext uri="{FF2B5EF4-FFF2-40B4-BE49-F238E27FC236}">
                <a16:creationId xmlns:a16="http://schemas.microsoft.com/office/drawing/2014/main" id="{D3E9B1AD-A4FB-42C9-906E-7C98D56ED5F0}"/>
              </a:ext>
            </a:extLst>
          </p:cNvPr>
          <p:cNvSpPr>
            <a:spLocks noGrp="1"/>
          </p:cNvSpPr>
          <p:nvPr>
            <p:ph type="title"/>
          </p:nvPr>
        </p:nvSpPr>
        <p:spPr/>
        <p:txBody>
          <a:bodyPr/>
          <a:lstStyle/>
          <a:p>
            <a:r>
              <a:rPr lang="en-US" dirty="0"/>
              <a:t>Bipolar Affective Disorder (BPAD)</a:t>
            </a:r>
          </a:p>
        </p:txBody>
      </p:sp>
    </p:spTree>
    <p:extLst>
      <p:ext uri="{BB962C8B-B14F-4D97-AF65-F5344CB8AC3E}">
        <p14:creationId xmlns:p14="http://schemas.microsoft.com/office/powerpoint/2010/main" val="225867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310D6-D756-4349-8478-F220FBA5954C}"/>
              </a:ext>
            </a:extLst>
          </p:cNvPr>
          <p:cNvSpPr>
            <a:spLocks noGrp="1"/>
          </p:cNvSpPr>
          <p:nvPr>
            <p:ph type="title"/>
          </p:nvPr>
        </p:nvSpPr>
        <p:spPr/>
        <p:txBody>
          <a:bodyPr>
            <a:normAutofit/>
          </a:bodyPr>
          <a:lstStyle/>
          <a:p>
            <a:r>
              <a:rPr lang="en-US" dirty="0"/>
              <a:t>Baseline and Monitoring Screening Tests – PCP Can Assist </a:t>
            </a:r>
          </a:p>
        </p:txBody>
      </p:sp>
      <p:sp>
        <p:nvSpPr>
          <p:cNvPr id="5" name="Content Placeholder 4">
            <a:extLst>
              <a:ext uri="{FF2B5EF4-FFF2-40B4-BE49-F238E27FC236}">
                <a16:creationId xmlns:a16="http://schemas.microsoft.com/office/drawing/2014/main" id="{6801C48B-F28D-4452-8045-F222AB53B8CE}"/>
              </a:ext>
            </a:extLst>
          </p:cNvPr>
          <p:cNvSpPr>
            <a:spLocks noGrp="1"/>
          </p:cNvSpPr>
          <p:nvPr>
            <p:ph sz="half" idx="2"/>
          </p:nvPr>
        </p:nvSpPr>
        <p:spPr>
          <a:xfrm>
            <a:off x="2055137" y="1956414"/>
            <a:ext cx="8256759" cy="4290477"/>
          </a:xfrm>
        </p:spPr>
        <p:txBody>
          <a:bodyPr>
            <a:noAutofit/>
          </a:bodyPr>
          <a:lstStyle/>
          <a:p>
            <a:pPr marL="228600" lvl="1" indent="-228600">
              <a:lnSpc>
                <a:spcPct val="100000"/>
              </a:lnSpc>
              <a:spcAft>
                <a:spcPts val="0"/>
              </a:spcAft>
            </a:pPr>
            <a:r>
              <a:rPr lang="en-US" sz="2000" dirty="0">
                <a:solidFill>
                  <a:schemeClr val="tx1"/>
                </a:solidFill>
                <a:latin typeface="Arial" panose="020B0604020202020204" pitchFamily="34" charset="0"/>
                <a:cs typeface="Arial" panose="020B0604020202020204" pitchFamily="34" charset="0"/>
              </a:rPr>
              <a:t>Complete physical exam, including neurological– can rule out systemic illness</a:t>
            </a:r>
          </a:p>
          <a:p>
            <a:pPr marL="457200" lvl="2" indent="-228600">
              <a:lnSpc>
                <a:spcPct val="100000"/>
              </a:lnSpc>
              <a:spcBef>
                <a:spcPts val="200"/>
              </a:spcBef>
              <a:spcAft>
                <a:spcPts val="0"/>
              </a:spcAft>
            </a:pPr>
            <a:r>
              <a:rPr lang="en-US" sz="1800" dirty="0">
                <a:solidFill>
                  <a:schemeClr val="tx1"/>
                </a:solidFill>
                <a:latin typeface="Arial" panose="020B0604020202020204" pitchFamily="34" charset="0"/>
                <a:cs typeface="Arial" panose="020B0604020202020204" pitchFamily="34" charset="0"/>
              </a:rPr>
              <a:t>get baseline BMI, BP, &amp; waist circumference and monitor – also checks for extrapyramidal signs</a:t>
            </a:r>
          </a:p>
          <a:p>
            <a:pPr marL="457200" lvl="2" indent="-228600">
              <a:lnSpc>
                <a:spcPct val="100000"/>
              </a:lnSpc>
              <a:spcAft>
                <a:spcPts val="0"/>
              </a:spcAft>
            </a:pPr>
            <a:r>
              <a:rPr lang="en-US" sz="1800" dirty="0">
                <a:solidFill>
                  <a:schemeClr val="tx1"/>
                </a:solidFill>
                <a:latin typeface="Arial" panose="020B0604020202020204" pitchFamily="34" charset="0"/>
                <a:cs typeface="Arial" panose="020B0604020202020204" pitchFamily="34" charset="0"/>
              </a:rPr>
              <a:t>PWH tend towards weight gain just like rest of population, with meds often adding central weight</a:t>
            </a:r>
          </a:p>
          <a:p>
            <a:pPr marL="225425" lvl="1" indent="-223838">
              <a:lnSpc>
                <a:spcPct val="100000"/>
              </a:lnSpc>
              <a:spcAft>
                <a:spcPts val="0"/>
              </a:spcAft>
            </a:pPr>
            <a:r>
              <a:rPr lang="en-US" sz="2000" dirty="0">
                <a:solidFill>
                  <a:schemeClr val="tx1"/>
                </a:solidFill>
                <a:latin typeface="Arial" panose="020B0604020202020204" pitchFamily="34" charset="0"/>
                <a:cs typeface="Arial" panose="020B0604020202020204" pitchFamily="34" charset="0"/>
              </a:rPr>
              <a:t>Basic metabolic panel – </a:t>
            </a:r>
            <a:r>
              <a:rPr lang="en-US" sz="2000" b="0" i="0" u="none" strike="noStrike" baseline="0" dirty="0">
                <a:solidFill>
                  <a:schemeClr val="tx1"/>
                </a:solidFill>
                <a:latin typeface="Arial" panose="020B0604020202020204" pitchFamily="34" charset="0"/>
                <a:cs typeface="Arial" panose="020B0604020202020204" pitchFamily="34" charset="0"/>
              </a:rPr>
              <a:t>baseline sodium + renal function</a:t>
            </a:r>
          </a:p>
          <a:p>
            <a:pPr marL="225425" lvl="1" indent="-223838">
              <a:spcAft>
                <a:spcPts val="0"/>
              </a:spcAft>
            </a:pPr>
            <a:r>
              <a:rPr lang="en-US" sz="2000" dirty="0">
                <a:solidFill>
                  <a:schemeClr val="tx1"/>
                </a:solidFill>
                <a:latin typeface="Arial" panose="020B0604020202020204" pitchFamily="34" charset="0"/>
                <a:cs typeface="Arial" panose="020B0604020202020204" pitchFamily="34" charset="0"/>
              </a:rPr>
              <a:t>Complete Blood Count (CBC)</a:t>
            </a:r>
            <a:r>
              <a:rPr lang="en-US" sz="2000" b="0" i="0" u="none" strike="noStrike" baseline="0" dirty="0">
                <a:solidFill>
                  <a:schemeClr val="tx1"/>
                </a:solidFill>
                <a:latin typeface="Arial" panose="020B0604020202020204" pitchFamily="34" charset="0"/>
                <a:cs typeface="Arial" panose="020B0604020202020204" pitchFamily="34" charset="0"/>
              </a:rPr>
              <a:t> – baseline (anticonvulsants), rule out anemias</a:t>
            </a:r>
          </a:p>
          <a:p>
            <a:pPr marL="225425" lvl="1" indent="-223838">
              <a:spcBef>
                <a:spcPts val="200"/>
              </a:spcBef>
              <a:spcAft>
                <a:spcPts val="0"/>
              </a:spcAft>
            </a:pPr>
            <a:r>
              <a:rPr lang="en-US" sz="2000" b="0" i="0" u="none" strike="noStrike" baseline="0" dirty="0">
                <a:solidFill>
                  <a:schemeClr val="tx1"/>
                </a:solidFill>
                <a:latin typeface="Arial" panose="020B0604020202020204" pitchFamily="34" charset="0"/>
                <a:cs typeface="Arial" panose="020B0604020202020204" pitchFamily="34" charset="0"/>
              </a:rPr>
              <a:t>Liver function – baseline (</a:t>
            </a:r>
            <a:r>
              <a:rPr lang="en-US" sz="2000" dirty="0">
                <a:solidFill>
                  <a:schemeClr val="tx1"/>
                </a:solidFill>
                <a:latin typeface="Arial" panose="020B0604020202020204" pitchFamily="34" charset="0"/>
                <a:cs typeface="Arial" panose="020B0604020202020204" pitchFamily="34" charset="0"/>
              </a:rPr>
              <a:t>an</a:t>
            </a:r>
            <a:r>
              <a:rPr lang="en-US" sz="2000" b="0" i="0" u="none" strike="noStrike" baseline="0" dirty="0">
                <a:solidFill>
                  <a:schemeClr val="tx1"/>
                </a:solidFill>
                <a:latin typeface="Arial" panose="020B0604020202020204" pitchFamily="34" charset="0"/>
                <a:cs typeface="Arial" panose="020B0604020202020204" pitchFamily="34" charset="0"/>
              </a:rPr>
              <a:t>ticonvulsants, antipsychotics) </a:t>
            </a:r>
          </a:p>
          <a:p>
            <a:pPr marL="225425" lvl="1" indent="-223838">
              <a:spcBef>
                <a:spcPts val="400"/>
              </a:spcBef>
              <a:spcAft>
                <a:spcPts val="0"/>
              </a:spcAft>
            </a:pPr>
            <a:r>
              <a:rPr lang="en-US" sz="2000" dirty="0">
                <a:solidFill>
                  <a:schemeClr val="tx1"/>
                </a:solidFill>
                <a:latin typeface="Arial" panose="020B0604020202020204" pitchFamily="34" charset="0"/>
                <a:cs typeface="Arial" panose="020B0604020202020204" pitchFamily="34" charset="0"/>
              </a:rPr>
              <a:t>Lipid panel</a:t>
            </a:r>
            <a:r>
              <a:rPr lang="en-US" sz="2000" b="0" i="0" u="none" strike="noStrike" baseline="0" dirty="0">
                <a:solidFill>
                  <a:schemeClr val="tx1"/>
                </a:solidFill>
                <a:latin typeface="Arial" panose="020B0604020202020204" pitchFamily="34" charset="0"/>
                <a:cs typeface="Arial" panose="020B0604020202020204" pitchFamily="34" charset="0"/>
              </a:rPr>
              <a:t> – baseline (anticonvulsants, antipsychotics, lithium) </a:t>
            </a:r>
            <a:endParaRPr lang="en-US" sz="20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A877F88-DBFE-80F8-2BCE-D83C90CC9DB4}"/>
              </a:ext>
            </a:extLst>
          </p:cNvPr>
          <p:cNvSpPr txBox="1"/>
          <p:nvPr/>
        </p:nvSpPr>
        <p:spPr>
          <a:xfrm>
            <a:off x="1692166" y="6390019"/>
            <a:ext cx="8975833" cy="523220"/>
          </a:xfrm>
          <a:prstGeom prst="rect">
            <a:avLst/>
          </a:prstGeom>
          <a:noFill/>
        </p:spPr>
        <p:txBody>
          <a:bodyPr wrap="square" rtlCol="0">
            <a:spAutoFit/>
          </a:bodyPr>
          <a:lstStyle/>
          <a:p>
            <a:pPr algn="ctr"/>
            <a:r>
              <a:rPr lang="en-US" sz="1400" dirty="0">
                <a:solidFill>
                  <a:schemeClr val="bg1"/>
                </a:solidFill>
              </a:rPr>
              <a:t>BMI = body mass index, BP = blood pressure. </a:t>
            </a:r>
            <a:r>
              <a:rPr lang="en-US" sz="1400" dirty="0" err="1">
                <a:solidFill>
                  <a:schemeClr val="bg1"/>
                </a:solidFill>
              </a:rPr>
              <a:t>Marzani</a:t>
            </a:r>
            <a:r>
              <a:rPr lang="en-US" sz="1400" dirty="0">
                <a:solidFill>
                  <a:schemeClr val="bg1"/>
                </a:solidFill>
              </a:rPr>
              <a:t> G, Price Neff A. Bipolar Disorders: Evaluation and Treatment. Am Fam Physician. 2021 Feb 15;103(4):227-239. PMID: 33587568</a:t>
            </a:r>
          </a:p>
        </p:txBody>
      </p:sp>
    </p:spTree>
    <p:extLst>
      <p:ext uri="{BB962C8B-B14F-4D97-AF65-F5344CB8AC3E}">
        <p14:creationId xmlns:p14="http://schemas.microsoft.com/office/powerpoint/2010/main" val="371664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46F297AB-44BA-90D2-E65C-70625B780323}"/>
              </a:ext>
            </a:extLst>
          </p:cNvPr>
          <p:cNvSpPr>
            <a:spLocks noGrp="1"/>
          </p:cNvSpPr>
          <p:nvPr>
            <p:ph type="title"/>
          </p:nvPr>
        </p:nvSpPr>
        <p:spPr>
          <a:xfrm>
            <a:off x="523875" y="287338"/>
            <a:ext cx="11039475" cy="1449387"/>
          </a:xfrm>
        </p:spPr>
        <p:txBody>
          <a:bodyPr>
            <a:normAutofit/>
          </a:bodyPr>
          <a:lstStyle/>
          <a:p>
            <a:r>
              <a:rPr lang="en-US" dirty="0"/>
              <a:t>Baseline and Monitoring Screening Tests – PCP Can Assist (cont’d)</a:t>
            </a:r>
          </a:p>
        </p:txBody>
      </p:sp>
      <p:sp>
        <p:nvSpPr>
          <p:cNvPr id="8" name="Content Placeholder 2">
            <a:extLst>
              <a:ext uri="{FF2B5EF4-FFF2-40B4-BE49-F238E27FC236}">
                <a16:creationId xmlns:a16="http://schemas.microsoft.com/office/drawing/2014/main" id="{5BA96D49-3A9B-9863-0F72-57959D78FF6A}"/>
              </a:ext>
            </a:extLst>
          </p:cNvPr>
          <p:cNvSpPr txBox="1">
            <a:spLocks/>
          </p:cNvSpPr>
          <p:nvPr/>
        </p:nvSpPr>
        <p:spPr>
          <a:xfrm>
            <a:off x="1937442" y="2041717"/>
            <a:ext cx="7884059" cy="4528945"/>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4488" lvl="1" indent="-223838">
              <a:lnSpc>
                <a:spcPct val="100000"/>
              </a:lnSpc>
              <a:spcBef>
                <a:spcPts val="0"/>
              </a:spcBef>
              <a:spcAft>
                <a:spcPts val="0"/>
              </a:spcAft>
            </a:pPr>
            <a:r>
              <a:rPr lang="en-US" sz="2000" dirty="0">
                <a:solidFill>
                  <a:schemeClr val="tx1"/>
                </a:solidFill>
                <a:latin typeface="Arial" panose="020B0604020202020204" pitchFamily="34" charset="0"/>
                <a:cs typeface="Arial" panose="020B0604020202020204" pitchFamily="34" charset="0"/>
              </a:rPr>
              <a:t>Fasting glucose - baseline (anticonvulsants, antipsychotics, lithium)</a:t>
            </a:r>
          </a:p>
          <a:p>
            <a:pPr marL="344488" lvl="1" indent="-223838">
              <a:lnSpc>
                <a:spcPct val="100000"/>
              </a:lnSpc>
              <a:spcBef>
                <a:spcPts val="300"/>
              </a:spcBef>
              <a:spcAft>
                <a:spcPts val="0"/>
              </a:spcAft>
            </a:pPr>
            <a:r>
              <a:rPr lang="en-US" sz="2000" dirty="0">
                <a:solidFill>
                  <a:schemeClr val="tx1"/>
                </a:solidFill>
                <a:latin typeface="Arial" panose="020B0604020202020204" pitchFamily="34" charset="0"/>
                <a:cs typeface="Arial" panose="020B0604020202020204" pitchFamily="34" charset="0"/>
              </a:rPr>
              <a:t>Drugs of abuse – rule out substance-induced psychosis, check for co-morbid issues </a:t>
            </a:r>
          </a:p>
          <a:p>
            <a:pPr marL="344488" lvl="1" indent="-223838">
              <a:lnSpc>
                <a:spcPct val="100000"/>
              </a:lnSpc>
              <a:spcBef>
                <a:spcPts val="300"/>
              </a:spcBef>
              <a:spcAft>
                <a:spcPts val="0"/>
              </a:spcAft>
            </a:pPr>
            <a:r>
              <a:rPr lang="en-US" sz="2000" dirty="0">
                <a:solidFill>
                  <a:schemeClr val="tx1"/>
                </a:solidFill>
                <a:latin typeface="Arial" panose="020B0604020202020204" pitchFamily="34" charset="0"/>
                <a:cs typeface="Arial" panose="020B0604020202020204" pitchFamily="34" charset="0"/>
              </a:rPr>
              <a:t>Pregnancy – if childbearing potential to avoid teratogenic medications </a:t>
            </a:r>
          </a:p>
          <a:p>
            <a:pPr marL="344488" lvl="1" indent="-223838">
              <a:lnSpc>
                <a:spcPct val="100000"/>
              </a:lnSpc>
              <a:spcBef>
                <a:spcPts val="300"/>
              </a:spcBef>
              <a:spcAft>
                <a:spcPts val="0"/>
              </a:spcAft>
            </a:pPr>
            <a:r>
              <a:rPr lang="en-US" sz="2000" dirty="0">
                <a:solidFill>
                  <a:schemeClr val="tx1"/>
                </a:solidFill>
                <a:latin typeface="Arial" panose="020B0604020202020204" pitchFamily="34" charset="0"/>
                <a:cs typeface="Arial" panose="020B0604020202020204" pitchFamily="34" charset="0"/>
              </a:rPr>
              <a:t>TSH – rule out thyroid issues, also if lithium planned	</a:t>
            </a:r>
          </a:p>
          <a:p>
            <a:pPr marL="344488" lvl="1" indent="-223838">
              <a:lnSpc>
                <a:spcPct val="100000"/>
              </a:lnSpc>
              <a:spcBef>
                <a:spcPts val="300"/>
              </a:spcBef>
              <a:spcAft>
                <a:spcPts val="0"/>
              </a:spcAft>
            </a:pPr>
            <a:r>
              <a:rPr lang="en-US" sz="2000" dirty="0">
                <a:solidFill>
                  <a:schemeClr val="tx1"/>
                </a:solidFill>
                <a:latin typeface="Arial" panose="020B0604020202020204" pitchFamily="34" charset="0"/>
                <a:cs typeface="Arial" panose="020B0604020202020204" pitchFamily="34" charset="0"/>
              </a:rPr>
              <a:t>EKG (&gt;40 years, in others if indicated) – meds can prolong QTc interval (can compound if other meds present</a:t>
            </a:r>
          </a:p>
          <a:p>
            <a:pPr marL="625475" lvl="3" indent="-223838">
              <a:lnSpc>
                <a:spcPct val="100000"/>
              </a:lnSpc>
              <a:spcBef>
                <a:spcPts val="200"/>
              </a:spcBef>
              <a:spcAft>
                <a:spcPts val="0"/>
              </a:spcAft>
            </a:pPr>
            <a:r>
              <a:rPr lang="en-US" sz="2000" u="sng" dirty="0">
                <a:solidFill>
                  <a:schemeClr val="tx1"/>
                </a:solidFill>
                <a:latin typeface="Arial" panose="020B0604020202020204" pitchFamily="34" charset="0"/>
                <a:cs typeface="Arial" panose="020B0604020202020204" pitchFamily="34" charset="0"/>
              </a:rPr>
              <a:t>Cardiovascular disease is double in individuals with BPAD; even higher in PWH</a:t>
            </a:r>
            <a:endParaRPr lang="en-US" sz="2000" b="1" u="sng"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B007842-599B-82ED-D45C-2D999488E388}"/>
              </a:ext>
            </a:extLst>
          </p:cNvPr>
          <p:cNvSpPr txBox="1"/>
          <p:nvPr/>
        </p:nvSpPr>
        <p:spPr>
          <a:xfrm>
            <a:off x="3521799" y="6490258"/>
            <a:ext cx="6998328" cy="307777"/>
          </a:xfrm>
          <a:prstGeom prst="rect">
            <a:avLst/>
          </a:prstGeom>
          <a:noFill/>
        </p:spPr>
        <p:txBody>
          <a:bodyPr wrap="square" rtlCol="0">
            <a:spAutoFit/>
          </a:bodyPr>
          <a:lstStyle/>
          <a:p>
            <a:r>
              <a:rPr lang="en-US" sz="1400" dirty="0">
                <a:solidFill>
                  <a:schemeClr val="bg1">
                    <a:lumMod val="95000"/>
                  </a:schemeClr>
                </a:solidFill>
              </a:rPr>
              <a:t>TSH = Thyroid Stimulating Syndrome, EKG = Electrocardiogram</a:t>
            </a:r>
          </a:p>
        </p:txBody>
      </p:sp>
    </p:spTree>
    <p:extLst>
      <p:ext uri="{BB962C8B-B14F-4D97-AF65-F5344CB8AC3E}">
        <p14:creationId xmlns:p14="http://schemas.microsoft.com/office/powerpoint/2010/main" val="130236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00F52-B0B5-4E40-9FE6-20F5CA3A124F}"/>
              </a:ext>
            </a:extLst>
          </p:cNvPr>
          <p:cNvSpPr>
            <a:spLocks noGrp="1"/>
          </p:cNvSpPr>
          <p:nvPr>
            <p:ph idx="1"/>
          </p:nvPr>
        </p:nvSpPr>
        <p:spPr/>
        <p:txBody>
          <a:bodyPr/>
          <a:lstStyle/>
          <a:p>
            <a:r>
              <a:rPr lang="en-US" dirty="0">
                <a:solidFill>
                  <a:schemeClr val="tx1"/>
                </a:solidFill>
              </a:rPr>
              <a:t>In additional to usual screening in general population, check</a:t>
            </a:r>
          </a:p>
          <a:p>
            <a:pPr lvl="2"/>
            <a:r>
              <a:rPr lang="en-US" dirty="0">
                <a:solidFill>
                  <a:schemeClr val="tx1"/>
                </a:solidFill>
              </a:rPr>
              <a:t>TSH</a:t>
            </a:r>
          </a:p>
          <a:p>
            <a:pPr lvl="2"/>
            <a:r>
              <a:rPr lang="en-US" dirty="0">
                <a:solidFill>
                  <a:schemeClr val="tx1"/>
                </a:solidFill>
              </a:rPr>
              <a:t>Vit D (deficiency)</a:t>
            </a:r>
          </a:p>
          <a:p>
            <a:pPr lvl="2"/>
            <a:r>
              <a:rPr lang="en-US" dirty="0">
                <a:solidFill>
                  <a:schemeClr val="tx1"/>
                </a:solidFill>
              </a:rPr>
              <a:t>Testosterone deficiency – bioavailable testosterone not impacted by time of day tested – others can be</a:t>
            </a:r>
          </a:p>
          <a:p>
            <a:pPr marL="0" lvl="1" indent="0">
              <a:buNone/>
            </a:pPr>
            <a:endParaRPr lang="en-US" dirty="0">
              <a:solidFill>
                <a:schemeClr val="tx1"/>
              </a:solidFill>
            </a:endParaRPr>
          </a:p>
          <a:p>
            <a:pPr marL="0" lvl="1" indent="0">
              <a:buNone/>
            </a:pPr>
            <a:r>
              <a:rPr lang="en-US" dirty="0">
                <a:solidFill>
                  <a:schemeClr val="tx1"/>
                </a:solidFill>
              </a:rPr>
              <a:t>Increased risk of renal and hepatic issues (HIV and other meds) – also check CBC and other chemistries. </a:t>
            </a:r>
          </a:p>
        </p:txBody>
      </p:sp>
      <p:sp>
        <p:nvSpPr>
          <p:cNvPr id="3" name="Title 2">
            <a:extLst>
              <a:ext uri="{FF2B5EF4-FFF2-40B4-BE49-F238E27FC236}">
                <a16:creationId xmlns:a16="http://schemas.microsoft.com/office/drawing/2014/main" id="{C9687E46-3BAB-42AE-BAE0-0035683D5E61}"/>
              </a:ext>
            </a:extLst>
          </p:cNvPr>
          <p:cNvSpPr>
            <a:spLocks noGrp="1"/>
          </p:cNvSpPr>
          <p:nvPr>
            <p:ph type="title"/>
          </p:nvPr>
        </p:nvSpPr>
        <p:spPr/>
        <p:txBody>
          <a:bodyPr/>
          <a:lstStyle/>
          <a:p>
            <a:r>
              <a:rPr lang="en-US" dirty="0"/>
              <a:t>Screening for PWH and BPAD</a:t>
            </a:r>
          </a:p>
        </p:txBody>
      </p:sp>
    </p:spTree>
    <p:extLst>
      <p:ext uri="{BB962C8B-B14F-4D97-AF65-F5344CB8AC3E}">
        <p14:creationId xmlns:p14="http://schemas.microsoft.com/office/powerpoint/2010/main" val="2338527870"/>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TotalTime>
  <Words>3163</Words>
  <Application>Microsoft Office PowerPoint</Application>
  <PresentationFormat>Widescreen</PresentationFormat>
  <Paragraphs>218</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BlinkMacSystemFont</vt:lpstr>
      <vt:lpstr>Calibri</vt:lpstr>
      <vt:lpstr>Georgia</vt:lpstr>
      <vt:lpstr>Google Sans</vt:lpstr>
      <vt:lpstr>1_Retrospect</vt:lpstr>
      <vt:lpstr>HIV &amp; Bipolar Disorder</vt:lpstr>
      <vt:lpstr>Conflict of Interest Disclosure Statement</vt:lpstr>
      <vt:lpstr>Unconscious Bias Disclosure</vt:lpstr>
      <vt:lpstr>Learning Objectives</vt:lpstr>
      <vt:lpstr>BPAD and PWH vs. General Population</vt:lpstr>
      <vt:lpstr>Bipolar Affective Disorder (BPAD)</vt:lpstr>
      <vt:lpstr>Baseline and Monitoring Screening Tests – PCP Can Assist </vt:lpstr>
      <vt:lpstr>Baseline and Monitoring Screening Tests – PCP Can Assist (cont’d)</vt:lpstr>
      <vt:lpstr>Screening for PWH and BPAD</vt:lpstr>
      <vt:lpstr>New Onset Psychosis </vt:lpstr>
      <vt:lpstr>PowerPoint Presentation</vt:lpstr>
      <vt:lpstr>Co-morbidities for PWH</vt:lpstr>
      <vt:lpstr>PowerPoint Presentation</vt:lpstr>
      <vt:lpstr>PowerPoint Presentation</vt:lpstr>
      <vt:lpstr>PowerPoint Presentation</vt:lpstr>
      <vt:lpstr>PowerPoint Presentation</vt:lpstr>
      <vt:lpstr>PowerPoint Presentation</vt:lpstr>
      <vt:lpstr>PowerPoint Presentation</vt:lpstr>
      <vt:lpstr>Use of Light for Seasonal Depression Recommendations</vt:lpstr>
      <vt:lpstr>Overall Pearls</vt:lpstr>
      <vt:lpstr>Overall Pearls</vt:lpstr>
      <vt:lpstr>Lamotrigine for BPAD II</vt:lpstr>
      <vt:lpstr>Special Thanks To</vt:lpstr>
      <vt:lpstr>References Used </vt:lpstr>
      <vt:lpstr>References Used </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Michael J Dominguez</cp:lastModifiedBy>
  <cp:revision>93</cp:revision>
  <dcterms:created xsi:type="dcterms:W3CDTF">2017-06-25T02:05:31Z</dcterms:created>
  <dcterms:modified xsi:type="dcterms:W3CDTF">2024-05-28T18:59:01Z</dcterms:modified>
</cp:coreProperties>
</file>