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3" r:id="rId5"/>
  </p:sldMasterIdLst>
  <p:notesMasterIdLst>
    <p:notesMasterId r:id="rId77"/>
  </p:notesMasterIdLst>
  <p:sldIdLst>
    <p:sldId id="256" r:id="rId6"/>
    <p:sldId id="348" r:id="rId7"/>
    <p:sldId id="317" r:id="rId8"/>
    <p:sldId id="278" r:id="rId9"/>
    <p:sldId id="258" r:id="rId10"/>
    <p:sldId id="455" r:id="rId11"/>
    <p:sldId id="261" r:id="rId12"/>
    <p:sldId id="260" r:id="rId13"/>
    <p:sldId id="333" r:id="rId14"/>
    <p:sldId id="318" r:id="rId15"/>
    <p:sldId id="323" r:id="rId16"/>
    <p:sldId id="320" r:id="rId17"/>
    <p:sldId id="322" r:id="rId18"/>
    <p:sldId id="324" r:id="rId19"/>
    <p:sldId id="337" r:id="rId20"/>
    <p:sldId id="314" r:id="rId21"/>
    <p:sldId id="263" r:id="rId22"/>
    <p:sldId id="264" r:id="rId23"/>
    <p:sldId id="262" r:id="rId24"/>
    <p:sldId id="315" r:id="rId25"/>
    <p:sldId id="259" r:id="rId26"/>
    <p:sldId id="313" r:id="rId27"/>
    <p:sldId id="257" r:id="rId28"/>
    <p:sldId id="329" r:id="rId29"/>
    <p:sldId id="328" r:id="rId30"/>
    <p:sldId id="274" r:id="rId31"/>
    <p:sldId id="332" r:id="rId32"/>
    <p:sldId id="277" r:id="rId33"/>
    <p:sldId id="334" r:id="rId34"/>
    <p:sldId id="330" r:id="rId35"/>
    <p:sldId id="267" r:id="rId36"/>
    <p:sldId id="271" r:id="rId37"/>
    <p:sldId id="331" r:id="rId38"/>
    <p:sldId id="335" r:id="rId39"/>
    <p:sldId id="279" r:id="rId40"/>
    <p:sldId id="280" r:id="rId41"/>
    <p:sldId id="288" r:id="rId42"/>
    <p:sldId id="281" r:id="rId43"/>
    <p:sldId id="282" r:id="rId44"/>
    <p:sldId id="283" r:id="rId45"/>
    <p:sldId id="284" r:id="rId46"/>
    <p:sldId id="285" r:id="rId47"/>
    <p:sldId id="286" r:id="rId48"/>
    <p:sldId id="287" r:id="rId49"/>
    <p:sldId id="325" r:id="rId50"/>
    <p:sldId id="345" r:id="rId51"/>
    <p:sldId id="336" r:id="rId52"/>
    <p:sldId id="326" r:id="rId53"/>
    <p:sldId id="338" r:id="rId54"/>
    <p:sldId id="327" r:id="rId55"/>
    <p:sldId id="289" r:id="rId56"/>
    <p:sldId id="339" r:id="rId57"/>
    <p:sldId id="292" r:id="rId58"/>
    <p:sldId id="340" r:id="rId59"/>
    <p:sldId id="347" r:id="rId60"/>
    <p:sldId id="346" r:id="rId61"/>
    <p:sldId id="294" r:id="rId62"/>
    <p:sldId id="295" r:id="rId63"/>
    <p:sldId id="298" r:id="rId64"/>
    <p:sldId id="300" r:id="rId65"/>
    <p:sldId id="301" r:id="rId66"/>
    <p:sldId id="302" r:id="rId67"/>
    <p:sldId id="303" r:id="rId68"/>
    <p:sldId id="304" r:id="rId69"/>
    <p:sldId id="305" r:id="rId70"/>
    <p:sldId id="306" r:id="rId71"/>
    <p:sldId id="308" r:id="rId72"/>
    <p:sldId id="307" r:id="rId73"/>
    <p:sldId id="341" r:id="rId74"/>
    <p:sldId id="454" r:id="rId75"/>
    <p:sldId id="34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C213FA-3DF0-4A6B-E981-EC6B2A72A6D0}" v="100" dt="2024-06-11T15:11:03.131"/>
    <p1510:client id="{8F4D012B-4E85-2FA5-F42D-8BC2A2290D0F}" v="1560" dt="2024-06-10T21:09:04.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_rels/data11.xml.rels><?xml version="1.0" encoding="UTF-8" standalone="yes"?>
<Relationships xmlns="http://schemas.openxmlformats.org/package/2006/relationships"><Relationship Id="rId3" Type="http://schemas.openxmlformats.org/officeDocument/2006/relationships/hyperlink" Target="http://hep-druginteractions.org/" TargetMode="External"/><Relationship Id="rId2" Type="http://schemas.openxmlformats.org/officeDocument/2006/relationships/hyperlink" Target="http://hcvguidelines.org/" TargetMode="External"/><Relationship Id="rId1" Type="http://schemas.openxmlformats.org/officeDocument/2006/relationships/hyperlink" Target="http://www.hepatitisc.uw.edu/page/clinical-calculators/fib-4" TargetMode="External"/></Relationships>
</file>

<file path=ppt/diagrams/_rels/data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11.xml.rels><?xml version="1.0" encoding="UTF-8" standalone="yes"?>
<Relationships xmlns="http://schemas.openxmlformats.org/package/2006/relationships"><Relationship Id="rId3" Type="http://schemas.openxmlformats.org/officeDocument/2006/relationships/hyperlink" Target="http://hep-druginteractions.org/" TargetMode="External"/><Relationship Id="rId2" Type="http://schemas.openxmlformats.org/officeDocument/2006/relationships/hyperlink" Target="http://hcvguidelines.org/" TargetMode="External"/><Relationship Id="rId1" Type="http://schemas.openxmlformats.org/officeDocument/2006/relationships/hyperlink" Target="http://www.hepatitisc.uw.edu/page/clinical-calculators/fib-4"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1377A-C6E8-4702-A830-D96DFC56735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B182E13-3145-47EF-A93D-9CE4D72DF51A}">
      <dgm:prSet/>
      <dgm:spPr/>
      <dgm:t>
        <a:bodyPr/>
        <a:lstStyle/>
        <a:p>
          <a:r>
            <a:rPr lang="en-US"/>
            <a:t>Liver disease is a major cause of morbidity and mortality in the US and worldwide (Alcohol, viral hepatitis, NAFLD)</a:t>
          </a:r>
        </a:p>
      </dgm:t>
    </dgm:pt>
    <dgm:pt modelId="{34760071-266E-4F11-B2B7-92C2FF140133}" type="parTrans" cxnId="{3B425B24-8BF3-4665-AFB1-3159585C4667}">
      <dgm:prSet/>
      <dgm:spPr/>
      <dgm:t>
        <a:bodyPr/>
        <a:lstStyle/>
        <a:p>
          <a:endParaRPr lang="en-US"/>
        </a:p>
      </dgm:t>
    </dgm:pt>
    <dgm:pt modelId="{0FEB73FD-2D80-4134-AA4F-C6B6632D434E}" type="sibTrans" cxnId="{3B425B24-8BF3-4665-AFB1-3159585C4667}">
      <dgm:prSet/>
      <dgm:spPr/>
      <dgm:t>
        <a:bodyPr/>
        <a:lstStyle/>
        <a:p>
          <a:endParaRPr lang="en-US"/>
        </a:p>
      </dgm:t>
    </dgm:pt>
    <dgm:pt modelId="{325F1A3B-576D-4BD1-A0D3-8843D6BE37C0}">
      <dgm:prSet/>
      <dgm:spPr/>
      <dgm:t>
        <a:bodyPr/>
        <a:lstStyle/>
        <a:p>
          <a:r>
            <a:rPr lang="en-US"/>
            <a:t>Hepatitis: inflammation of the liver. Persistent inflammation leads to scar tissue buildup- cirrhosis</a:t>
          </a:r>
        </a:p>
      </dgm:t>
    </dgm:pt>
    <dgm:pt modelId="{1A7409BC-22C8-4CB0-8967-8F4FE6DE7073}" type="parTrans" cxnId="{F53FD224-D79D-42A2-A3E7-B3A1F9C90FE2}">
      <dgm:prSet/>
      <dgm:spPr/>
      <dgm:t>
        <a:bodyPr/>
        <a:lstStyle/>
        <a:p>
          <a:endParaRPr lang="en-US"/>
        </a:p>
      </dgm:t>
    </dgm:pt>
    <dgm:pt modelId="{C3EB6A6E-C25D-45DB-9B99-50A31D13C6A7}" type="sibTrans" cxnId="{F53FD224-D79D-42A2-A3E7-B3A1F9C90FE2}">
      <dgm:prSet/>
      <dgm:spPr/>
      <dgm:t>
        <a:bodyPr/>
        <a:lstStyle/>
        <a:p>
          <a:endParaRPr lang="en-US"/>
        </a:p>
      </dgm:t>
    </dgm:pt>
    <dgm:pt modelId="{1900280B-B165-4F78-B6A4-4E554E08CD1E}">
      <dgm:prSet/>
      <dgm:spPr/>
      <dgm:t>
        <a:bodyPr/>
        <a:lstStyle/>
        <a:p>
          <a:r>
            <a:rPr lang="en-US"/>
            <a:t>Cirrhosis- causes decrease in liver function, at risk for: liver failure and death without transplantation</a:t>
          </a:r>
        </a:p>
      </dgm:t>
    </dgm:pt>
    <dgm:pt modelId="{5AFA697E-7B77-4548-8FC0-D3B102D53061}" type="parTrans" cxnId="{AC2B9DF5-E853-486C-974F-78A425FE27D3}">
      <dgm:prSet/>
      <dgm:spPr/>
      <dgm:t>
        <a:bodyPr/>
        <a:lstStyle/>
        <a:p>
          <a:endParaRPr lang="en-US"/>
        </a:p>
      </dgm:t>
    </dgm:pt>
    <dgm:pt modelId="{714188B2-8D42-4FAD-8D11-7DB06F23BC12}" type="sibTrans" cxnId="{AC2B9DF5-E853-486C-974F-78A425FE27D3}">
      <dgm:prSet/>
      <dgm:spPr/>
      <dgm:t>
        <a:bodyPr/>
        <a:lstStyle/>
        <a:p>
          <a:endParaRPr lang="en-US"/>
        </a:p>
      </dgm:t>
    </dgm:pt>
    <dgm:pt modelId="{28E1ACC5-B54C-484B-B423-2DFD10AE4ABF}">
      <dgm:prSet/>
      <dgm:spPr/>
      <dgm:t>
        <a:bodyPr/>
        <a:lstStyle/>
        <a:p>
          <a:r>
            <a:rPr lang="en-US"/>
            <a:t>HCC- hepatocellular carcinoma: MC primary liver cancer, occurs most often in people with chronic liver diseases, 3rd leading cause of cancer related deaths</a:t>
          </a:r>
        </a:p>
      </dgm:t>
    </dgm:pt>
    <dgm:pt modelId="{31038B7B-6301-4B55-A61C-5F2F615EE581}" type="parTrans" cxnId="{BBCFCC34-1E4A-4DB7-BEE0-F121FE9CF14E}">
      <dgm:prSet/>
      <dgm:spPr/>
      <dgm:t>
        <a:bodyPr/>
        <a:lstStyle/>
        <a:p>
          <a:endParaRPr lang="en-US"/>
        </a:p>
      </dgm:t>
    </dgm:pt>
    <dgm:pt modelId="{5A781155-9C0E-4A68-B9D1-0EE906E570EC}" type="sibTrans" cxnId="{BBCFCC34-1E4A-4DB7-BEE0-F121FE9CF14E}">
      <dgm:prSet/>
      <dgm:spPr/>
      <dgm:t>
        <a:bodyPr/>
        <a:lstStyle/>
        <a:p>
          <a:endParaRPr lang="en-US"/>
        </a:p>
      </dgm:t>
    </dgm:pt>
    <dgm:pt modelId="{3A182207-CE6F-4F86-8A28-2D7A6274A059}">
      <dgm:prSet/>
      <dgm:spPr/>
      <dgm:t>
        <a:bodyPr/>
        <a:lstStyle/>
        <a:p>
          <a:r>
            <a:rPr lang="en-US"/>
            <a:t>HAV/HEV: can lead to acute death, does not cause chronic liver disease</a:t>
          </a:r>
        </a:p>
      </dgm:t>
    </dgm:pt>
    <dgm:pt modelId="{31D2D887-DADB-4001-B2F7-F8F059B81613}" type="parTrans" cxnId="{CAD41981-37A0-430E-AA55-BA49388A66BA}">
      <dgm:prSet/>
      <dgm:spPr/>
      <dgm:t>
        <a:bodyPr/>
        <a:lstStyle/>
        <a:p>
          <a:endParaRPr lang="en-US"/>
        </a:p>
      </dgm:t>
    </dgm:pt>
    <dgm:pt modelId="{45D37F0A-0E83-47C3-B5CD-A880FE19C52E}" type="sibTrans" cxnId="{CAD41981-37A0-430E-AA55-BA49388A66BA}">
      <dgm:prSet/>
      <dgm:spPr/>
      <dgm:t>
        <a:bodyPr/>
        <a:lstStyle/>
        <a:p>
          <a:endParaRPr lang="en-US"/>
        </a:p>
      </dgm:t>
    </dgm:pt>
    <dgm:pt modelId="{E40936C2-ED55-405A-BF90-5182D16871F4}">
      <dgm:prSet/>
      <dgm:spPr/>
      <dgm:t>
        <a:bodyPr/>
        <a:lstStyle/>
        <a:p>
          <a:r>
            <a:rPr lang="en-US"/>
            <a:t>HBV, HCV/HDV: "silent" diseases, chronic, causes extensive </a:t>
          </a:r>
          <a:r>
            <a:rPr lang="en-US">
              <a:latin typeface="Calibri Light" panose="020F0302020204030204"/>
            </a:rPr>
            <a:t>damage</a:t>
          </a:r>
          <a:r>
            <a:rPr lang="en-US"/>
            <a:t> over time</a:t>
          </a:r>
        </a:p>
      </dgm:t>
    </dgm:pt>
    <dgm:pt modelId="{13CBD37E-2671-4784-BEF8-2F434B0FD9EC}" type="parTrans" cxnId="{6313A6C6-153E-45D7-A450-B07E1C630CCB}">
      <dgm:prSet/>
      <dgm:spPr/>
      <dgm:t>
        <a:bodyPr/>
        <a:lstStyle/>
        <a:p>
          <a:endParaRPr lang="en-US"/>
        </a:p>
      </dgm:t>
    </dgm:pt>
    <dgm:pt modelId="{88CDC415-B158-441A-AA77-DB8AD51A32AC}" type="sibTrans" cxnId="{6313A6C6-153E-45D7-A450-B07E1C630CCB}">
      <dgm:prSet/>
      <dgm:spPr/>
      <dgm:t>
        <a:bodyPr/>
        <a:lstStyle/>
        <a:p>
          <a:endParaRPr lang="en-US"/>
        </a:p>
      </dgm:t>
    </dgm:pt>
    <dgm:pt modelId="{6C4D52C2-FE71-4A52-90AA-546139364B89}" type="pres">
      <dgm:prSet presAssocID="{DA21377A-C6E8-4702-A830-D96DFC567350}" presName="vert0" presStyleCnt="0">
        <dgm:presLayoutVars>
          <dgm:dir/>
          <dgm:animOne val="branch"/>
          <dgm:animLvl val="lvl"/>
        </dgm:presLayoutVars>
      </dgm:prSet>
      <dgm:spPr/>
    </dgm:pt>
    <dgm:pt modelId="{990F0DF5-07EF-498A-9360-2B76BD9EE3FB}" type="pres">
      <dgm:prSet presAssocID="{4B182E13-3145-47EF-A93D-9CE4D72DF51A}" presName="thickLine" presStyleLbl="alignNode1" presStyleIdx="0" presStyleCnt="6"/>
      <dgm:spPr/>
    </dgm:pt>
    <dgm:pt modelId="{E998B8BC-5320-4540-BFE2-157D46259266}" type="pres">
      <dgm:prSet presAssocID="{4B182E13-3145-47EF-A93D-9CE4D72DF51A}" presName="horz1" presStyleCnt="0"/>
      <dgm:spPr/>
    </dgm:pt>
    <dgm:pt modelId="{023A7F55-6E38-43CB-827D-6E81CE867EE9}" type="pres">
      <dgm:prSet presAssocID="{4B182E13-3145-47EF-A93D-9CE4D72DF51A}" presName="tx1" presStyleLbl="revTx" presStyleIdx="0" presStyleCnt="6"/>
      <dgm:spPr/>
    </dgm:pt>
    <dgm:pt modelId="{2B264751-D741-4C0F-9721-17F5F12ADCE8}" type="pres">
      <dgm:prSet presAssocID="{4B182E13-3145-47EF-A93D-9CE4D72DF51A}" presName="vert1" presStyleCnt="0"/>
      <dgm:spPr/>
    </dgm:pt>
    <dgm:pt modelId="{7E33F7E3-85C5-4A1F-8925-F6B121DE6CA9}" type="pres">
      <dgm:prSet presAssocID="{325F1A3B-576D-4BD1-A0D3-8843D6BE37C0}" presName="thickLine" presStyleLbl="alignNode1" presStyleIdx="1" presStyleCnt="6"/>
      <dgm:spPr/>
    </dgm:pt>
    <dgm:pt modelId="{F6597F02-C196-4D54-8E84-FFE584E6C331}" type="pres">
      <dgm:prSet presAssocID="{325F1A3B-576D-4BD1-A0D3-8843D6BE37C0}" presName="horz1" presStyleCnt="0"/>
      <dgm:spPr/>
    </dgm:pt>
    <dgm:pt modelId="{24244638-CE83-4CDA-A492-C5CA37A256AB}" type="pres">
      <dgm:prSet presAssocID="{325F1A3B-576D-4BD1-A0D3-8843D6BE37C0}" presName="tx1" presStyleLbl="revTx" presStyleIdx="1" presStyleCnt="6"/>
      <dgm:spPr/>
    </dgm:pt>
    <dgm:pt modelId="{F4C04D71-8EEA-47F7-8700-AADFFE75B0DB}" type="pres">
      <dgm:prSet presAssocID="{325F1A3B-576D-4BD1-A0D3-8843D6BE37C0}" presName="vert1" presStyleCnt="0"/>
      <dgm:spPr/>
    </dgm:pt>
    <dgm:pt modelId="{080A3176-C7AE-4987-B188-B1DC0D3E34BA}" type="pres">
      <dgm:prSet presAssocID="{1900280B-B165-4F78-B6A4-4E554E08CD1E}" presName="thickLine" presStyleLbl="alignNode1" presStyleIdx="2" presStyleCnt="6"/>
      <dgm:spPr/>
    </dgm:pt>
    <dgm:pt modelId="{2E5F2360-970A-4F88-A87F-901CFF860472}" type="pres">
      <dgm:prSet presAssocID="{1900280B-B165-4F78-B6A4-4E554E08CD1E}" presName="horz1" presStyleCnt="0"/>
      <dgm:spPr/>
    </dgm:pt>
    <dgm:pt modelId="{BC6DA965-FC05-41FA-9201-082C4B0CE8C1}" type="pres">
      <dgm:prSet presAssocID="{1900280B-B165-4F78-B6A4-4E554E08CD1E}" presName="tx1" presStyleLbl="revTx" presStyleIdx="2" presStyleCnt="6"/>
      <dgm:spPr/>
    </dgm:pt>
    <dgm:pt modelId="{F4C205E9-DCA5-4829-A1D0-4CB821A9C89E}" type="pres">
      <dgm:prSet presAssocID="{1900280B-B165-4F78-B6A4-4E554E08CD1E}" presName="vert1" presStyleCnt="0"/>
      <dgm:spPr/>
    </dgm:pt>
    <dgm:pt modelId="{1EF88845-4E5E-4EC2-81F2-AAC35558795E}" type="pres">
      <dgm:prSet presAssocID="{28E1ACC5-B54C-484B-B423-2DFD10AE4ABF}" presName="thickLine" presStyleLbl="alignNode1" presStyleIdx="3" presStyleCnt="6"/>
      <dgm:spPr/>
    </dgm:pt>
    <dgm:pt modelId="{9945593F-ADA0-48DE-9400-8DA60CE9D43A}" type="pres">
      <dgm:prSet presAssocID="{28E1ACC5-B54C-484B-B423-2DFD10AE4ABF}" presName="horz1" presStyleCnt="0"/>
      <dgm:spPr/>
    </dgm:pt>
    <dgm:pt modelId="{C8296F72-A484-4498-8C6C-E916B2B48833}" type="pres">
      <dgm:prSet presAssocID="{28E1ACC5-B54C-484B-B423-2DFD10AE4ABF}" presName="tx1" presStyleLbl="revTx" presStyleIdx="3" presStyleCnt="6"/>
      <dgm:spPr/>
    </dgm:pt>
    <dgm:pt modelId="{72735423-7E50-4671-957D-07FFD77A841C}" type="pres">
      <dgm:prSet presAssocID="{28E1ACC5-B54C-484B-B423-2DFD10AE4ABF}" presName="vert1" presStyleCnt="0"/>
      <dgm:spPr/>
    </dgm:pt>
    <dgm:pt modelId="{879C5EB1-ECE6-405C-A8FE-756AF2525122}" type="pres">
      <dgm:prSet presAssocID="{3A182207-CE6F-4F86-8A28-2D7A6274A059}" presName="thickLine" presStyleLbl="alignNode1" presStyleIdx="4" presStyleCnt="6"/>
      <dgm:spPr/>
    </dgm:pt>
    <dgm:pt modelId="{1C31348F-93AB-4A82-82F2-2E9AA78E738E}" type="pres">
      <dgm:prSet presAssocID="{3A182207-CE6F-4F86-8A28-2D7A6274A059}" presName="horz1" presStyleCnt="0"/>
      <dgm:spPr/>
    </dgm:pt>
    <dgm:pt modelId="{608128BC-F8F7-4D72-ACE6-C86E8810F8F8}" type="pres">
      <dgm:prSet presAssocID="{3A182207-CE6F-4F86-8A28-2D7A6274A059}" presName="tx1" presStyleLbl="revTx" presStyleIdx="4" presStyleCnt="6"/>
      <dgm:spPr/>
    </dgm:pt>
    <dgm:pt modelId="{CA0CF9B0-875C-4665-A0C9-B515CC0C3994}" type="pres">
      <dgm:prSet presAssocID="{3A182207-CE6F-4F86-8A28-2D7A6274A059}" presName="vert1" presStyleCnt="0"/>
      <dgm:spPr/>
    </dgm:pt>
    <dgm:pt modelId="{04E42F1D-E68D-4FF7-B857-1F1F1BDDECFE}" type="pres">
      <dgm:prSet presAssocID="{E40936C2-ED55-405A-BF90-5182D16871F4}" presName="thickLine" presStyleLbl="alignNode1" presStyleIdx="5" presStyleCnt="6"/>
      <dgm:spPr/>
    </dgm:pt>
    <dgm:pt modelId="{AB4E0EFF-3956-44C2-85AB-E43611BA8F92}" type="pres">
      <dgm:prSet presAssocID="{E40936C2-ED55-405A-BF90-5182D16871F4}" presName="horz1" presStyleCnt="0"/>
      <dgm:spPr/>
    </dgm:pt>
    <dgm:pt modelId="{F55DE7B6-212C-4BFA-9764-AB9FE29DCC37}" type="pres">
      <dgm:prSet presAssocID="{E40936C2-ED55-405A-BF90-5182D16871F4}" presName="tx1" presStyleLbl="revTx" presStyleIdx="5" presStyleCnt="6"/>
      <dgm:spPr/>
    </dgm:pt>
    <dgm:pt modelId="{A7020F51-95A2-4DB0-BAC0-C5A5116979BD}" type="pres">
      <dgm:prSet presAssocID="{E40936C2-ED55-405A-BF90-5182D16871F4}" presName="vert1" presStyleCnt="0"/>
      <dgm:spPr/>
    </dgm:pt>
  </dgm:ptLst>
  <dgm:cxnLst>
    <dgm:cxn modelId="{3B425B24-8BF3-4665-AFB1-3159585C4667}" srcId="{DA21377A-C6E8-4702-A830-D96DFC567350}" destId="{4B182E13-3145-47EF-A93D-9CE4D72DF51A}" srcOrd="0" destOrd="0" parTransId="{34760071-266E-4F11-B2B7-92C2FF140133}" sibTransId="{0FEB73FD-2D80-4134-AA4F-C6B6632D434E}"/>
    <dgm:cxn modelId="{F53FD224-D79D-42A2-A3E7-B3A1F9C90FE2}" srcId="{DA21377A-C6E8-4702-A830-D96DFC567350}" destId="{325F1A3B-576D-4BD1-A0D3-8843D6BE37C0}" srcOrd="1" destOrd="0" parTransId="{1A7409BC-22C8-4CB0-8967-8F4FE6DE7073}" sibTransId="{C3EB6A6E-C25D-45DB-9B99-50A31D13C6A7}"/>
    <dgm:cxn modelId="{BBCFCC34-1E4A-4DB7-BEE0-F121FE9CF14E}" srcId="{DA21377A-C6E8-4702-A830-D96DFC567350}" destId="{28E1ACC5-B54C-484B-B423-2DFD10AE4ABF}" srcOrd="3" destOrd="0" parTransId="{31038B7B-6301-4B55-A61C-5F2F615EE581}" sibTransId="{5A781155-9C0E-4A68-B9D1-0EE906E570EC}"/>
    <dgm:cxn modelId="{A1860748-DB4E-46DD-AAE6-93BC0FACCDA8}" type="presOf" srcId="{DA21377A-C6E8-4702-A830-D96DFC567350}" destId="{6C4D52C2-FE71-4A52-90AA-546139364B89}" srcOrd="0" destOrd="0" presId="urn:microsoft.com/office/officeart/2008/layout/LinedList"/>
    <dgm:cxn modelId="{BD04D851-86C5-4B7C-BC36-C266D77A391E}" type="presOf" srcId="{E40936C2-ED55-405A-BF90-5182D16871F4}" destId="{F55DE7B6-212C-4BFA-9764-AB9FE29DCC37}" srcOrd="0" destOrd="0" presId="urn:microsoft.com/office/officeart/2008/layout/LinedList"/>
    <dgm:cxn modelId="{CAD41981-37A0-430E-AA55-BA49388A66BA}" srcId="{DA21377A-C6E8-4702-A830-D96DFC567350}" destId="{3A182207-CE6F-4F86-8A28-2D7A6274A059}" srcOrd="4" destOrd="0" parTransId="{31D2D887-DADB-4001-B2F7-F8F059B81613}" sibTransId="{45D37F0A-0E83-47C3-B5CD-A880FE19C52E}"/>
    <dgm:cxn modelId="{07F6B589-42B0-4EE6-8A8A-9CFDBE1C9076}" type="presOf" srcId="{4B182E13-3145-47EF-A93D-9CE4D72DF51A}" destId="{023A7F55-6E38-43CB-827D-6E81CE867EE9}" srcOrd="0" destOrd="0" presId="urn:microsoft.com/office/officeart/2008/layout/LinedList"/>
    <dgm:cxn modelId="{3A1DF3A7-8ED4-4F81-9863-502730A1C6AC}" type="presOf" srcId="{3A182207-CE6F-4F86-8A28-2D7A6274A059}" destId="{608128BC-F8F7-4D72-ACE6-C86E8810F8F8}" srcOrd="0" destOrd="0" presId="urn:microsoft.com/office/officeart/2008/layout/LinedList"/>
    <dgm:cxn modelId="{6313A6C6-153E-45D7-A450-B07E1C630CCB}" srcId="{DA21377A-C6E8-4702-A830-D96DFC567350}" destId="{E40936C2-ED55-405A-BF90-5182D16871F4}" srcOrd="5" destOrd="0" parTransId="{13CBD37E-2671-4784-BEF8-2F434B0FD9EC}" sibTransId="{88CDC415-B158-441A-AA77-DB8AD51A32AC}"/>
    <dgm:cxn modelId="{9EF139DF-6BF2-408D-A365-8AE6E4616369}" type="presOf" srcId="{325F1A3B-576D-4BD1-A0D3-8843D6BE37C0}" destId="{24244638-CE83-4CDA-A492-C5CA37A256AB}" srcOrd="0" destOrd="0" presId="urn:microsoft.com/office/officeart/2008/layout/LinedList"/>
    <dgm:cxn modelId="{9E5C9AE2-CDC0-4619-BDAA-DAF961D0F5CB}" type="presOf" srcId="{28E1ACC5-B54C-484B-B423-2DFD10AE4ABF}" destId="{C8296F72-A484-4498-8C6C-E916B2B48833}" srcOrd="0" destOrd="0" presId="urn:microsoft.com/office/officeart/2008/layout/LinedList"/>
    <dgm:cxn modelId="{5C594FE5-EF25-46FA-AD41-ED9AC55CBD87}" type="presOf" srcId="{1900280B-B165-4F78-B6A4-4E554E08CD1E}" destId="{BC6DA965-FC05-41FA-9201-082C4B0CE8C1}" srcOrd="0" destOrd="0" presId="urn:microsoft.com/office/officeart/2008/layout/LinedList"/>
    <dgm:cxn modelId="{AC2B9DF5-E853-486C-974F-78A425FE27D3}" srcId="{DA21377A-C6E8-4702-A830-D96DFC567350}" destId="{1900280B-B165-4F78-B6A4-4E554E08CD1E}" srcOrd="2" destOrd="0" parTransId="{5AFA697E-7B77-4548-8FC0-D3B102D53061}" sibTransId="{714188B2-8D42-4FAD-8D11-7DB06F23BC12}"/>
    <dgm:cxn modelId="{DCF3D7AA-E1BD-49EE-9639-B9C3867919B8}" type="presParOf" srcId="{6C4D52C2-FE71-4A52-90AA-546139364B89}" destId="{990F0DF5-07EF-498A-9360-2B76BD9EE3FB}" srcOrd="0" destOrd="0" presId="urn:microsoft.com/office/officeart/2008/layout/LinedList"/>
    <dgm:cxn modelId="{9EB4FEF1-91DC-4274-A48E-B49C38A9DFC9}" type="presParOf" srcId="{6C4D52C2-FE71-4A52-90AA-546139364B89}" destId="{E998B8BC-5320-4540-BFE2-157D46259266}" srcOrd="1" destOrd="0" presId="urn:microsoft.com/office/officeart/2008/layout/LinedList"/>
    <dgm:cxn modelId="{CCF18C12-58B4-49FD-AB6A-93546AF1C044}" type="presParOf" srcId="{E998B8BC-5320-4540-BFE2-157D46259266}" destId="{023A7F55-6E38-43CB-827D-6E81CE867EE9}" srcOrd="0" destOrd="0" presId="urn:microsoft.com/office/officeart/2008/layout/LinedList"/>
    <dgm:cxn modelId="{5118C692-FE68-4903-9E68-1B4129EF6E31}" type="presParOf" srcId="{E998B8BC-5320-4540-BFE2-157D46259266}" destId="{2B264751-D741-4C0F-9721-17F5F12ADCE8}" srcOrd="1" destOrd="0" presId="urn:microsoft.com/office/officeart/2008/layout/LinedList"/>
    <dgm:cxn modelId="{891A233E-C1B6-4C03-91E4-BE7B2696A212}" type="presParOf" srcId="{6C4D52C2-FE71-4A52-90AA-546139364B89}" destId="{7E33F7E3-85C5-4A1F-8925-F6B121DE6CA9}" srcOrd="2" destOrd="0" presId="urn:microsoft.com/office/officeart/2008/layout/LinedList"/>
    <dgm:cxn modelId="{D5146762-E417-43B9-9A0D-70E863F52E27}" type="presParOf" srcId="{6C4D52C2-FE71-4A52-90AA-546139364B89}" destId="{F6597F02-C196-4D54-8E84-FFE584E6C331}" srcOrd="3" destOrd="0" presId="urn:microsoft.com/office/officeart/2008/layout/LinedList"/>
    <dgm:cxn modelId="{FD0009B7-226F-452E-92D1-899454E0B97F}" type="presParOf" srcId="{F6597F02-C196-4D54-8E84-FFE584E6C331}" destId="{24244638-CE83-4CDA-A492-C5CA37A256AB}" srcOrd="0" destOrd="0" presId="urn:microsoft.com/office/officeart/2008/layout/LinedList"/>
    <dgm:cxn modelId="{176621FE-3E52-42C1-B94D-DFAB51982371}" type="presParOf" srcId="{F6597F02-C196-4D54-8E84-FFE584E6C331}" destId="{F4C04D71-8EEA-47F7-8700-AADFFE75B0DB}" srcOrd="1" destOrd="0" presId="urn:microsoft.com/office/officeart/2008/layout/LinedList"/>
    <dgm:cxn modelId="{CAF900D1-062A-4E7A-9B36-BA7412FDFD83}" type="presParOf" srcId="{6C4D52C2-FE71-4A52-90AA-546139364B89}" destId="{080A3176-C7AE-4987-B188-B1DC0D3E34BA}" srcOrd="4" destOrd="0" presId="urn:microsoft.com/office/officeart/2008/layout/LinedList"/>
    <dgm:cxn modelId="{3FC695F7-EFE4-42EC-B25A-6F54CC62C31A}" type="presParOf" srcId="{6C4D52C2-FE71-4A52-90AA-546139364B89}" destId="{2E5F2360-970A-4F88-A87F-901CFF860472}" srcOrd="5" destOrd="0" presId="urn:microsoft.com/office/officeart/2008/layout/LinedList"/>
    <dgm:cxn modelId="{9699F118-C1F5-494A-AC56-16D7369C15B1}" type="presParOf" srcId="{2E5F2360-970A-4F88-A87F-901CFF860472}" destId="{BC6DA965-FC05-41FA-9201-082C4B0CE8C1}" srcOrd="0" destOrd="0" presId="urn:microsoft.com/office/officeart/2008/layout/LinedList"/>
    <dgm:cxn modelId="{361BA31E-07DE-4C95-8945-1F96B55D48B7}" type="presParOf" srcId="{2E5F2360-970A-4F88-A87F-901CFF860472}" destId="{F4C205E9-DCA5-4829-A1D0-4CB821A9C89E}" srcOrd="1" destOrd="0" presId="urn:microsoft.com/office/officeart/2008/layout/LinedList"/>
    <dgm:cxn modelId="{5B7131C2-3828-46D0-B7A6-78293280148A}" type="presParOf" srcId="{6C4D52C2-FE71-4A52-90AA-546139364B89}" destId="{1EF88845-4E5E-4EC2-81F2-AAC35558795E}" srcOrd="6" destOrd="0" presId="urn:microsoft.com/office/officeart/2008/layout/LinedList"/>
    <dgm:cxn modelId="{DB21D773-8B8C-4D72-9051-FD006342AE16}" type="presParOf" srcId="{6C4D52C2-FE71-4A52-90AA-546139364B89}" destId="{9945593F-ADA0-48DE-9400-8DA60CE9D43A}" srcOrd="7" destOrd="0" presId="urn:microsoft.com/office/officeart/2008/layout/LinedList"/>
    <dgm:cxn modelId="{979FC088-221B-4AE6-853C-AB2764EF3A64}" type="presParOf" srcId="{9945593F-ADA0-48DE-9400-8DA60CE9D43A}" destId="{C8296F72-A484-4498-8C6C-E916B2B48833}" srcOrd="0" destOrd="0" presId="urn:microsoft.com/office/officeart/2008/layout/LinedList"/>
    <dgm:cxn modelId="{79DE1B3A-E444-491D-AF18-9FEF77730FD5}" type="presParOf" srcId="{9945593F-ADA0-48DE-9400-8DA60CE9D43A}" destId="{72735423-7E50-4671-957D-07FFD77A841C}" srcOrd="1" destOrd="0" presId="urn:microsoft.com/office/officeart/2008/layout/LinedList"/>
    <dgm:cxn modelId="{00DD8CC2-3847-4DF1-8264-34BA18343E9C}" type="presParOf" srcId="{6C4D52C2-FE71-4A52-90AA-546139364B89}" destId="{879C5EB1-ECE6-405C-A8FE-756AF2525122}" srcOrd="8" destOrd="0" presId="urn:microsoft.com/office/officeart/2008/layout/LinedList"/>
    <dgm:cxn modelId="{776E2F19-71DC-4DC8-8885-DE7E042AFD20}" type="presParOf" srcId="{6C4D52C2-FE71-4A52-90AA-546139364B89}" destId="{1C31348F-93AB-4A82-82F2-2E9AA78E738E}" srcOrd="9" destOrd="0" presId="urn:microsoft.com/office/officeart/2008/layout/LinedList"/>
    <dgm:cxn modelId="{27F090B4-8443-4195-9267-BFB847EFAB1E}" type="presParOf" srcId="{1C31348F-93AB-4A82-82F2-2E9AA78E738E}" destId="{608128BC-F8F7-4D72-ACE6-C86E8810F8F8}" srcOrd="0" destOrd="0" presId="urn:microsoft.com/office/officeart/2008/layout/LinedList"/>
    <dgm:cxn modelId="{500C0286-84E4-4630-AF66-E39944BE57F5}" type="presParOf" srcId="{1C31348F-93AB-4A82-82F2-2E9AA78E738E}" destId="{CA0CF9B0-875C-4665-A0C9-B515CC0C3994}" srcOrd="1" destOrd="0" presId="urn:microsoft.com/office/officeart/2008/layout/LinedList"/>
    <dgm:cxn modelId="{604D4B68-4589-4B95-897B-344E6484DFA4}" type="presParOf" srcId="{6C4D52C2-FE71-4A52-90AA-546139364B89}" destId="{04E42F1D-E68D-4FF7-B857-1F1F1BDDECFE}" srcOrd="10" destOrd="0" presId="urn:microsoft.com/office/officeart/2008/layout/LinedList"/>
    <dgm:cxn modelId="{6EC04979-AE6F-433E-9980-9AE30E9CBE74}" type="presParOf" srcId="{6C4D52C2-FE71-4A52-90AA-546139364B89}" destId="{AB4E0EFF-3956-44C2-85AB-E43611BA8F92}" srcOrd="11" destOrd="0" presId="urn:microsoft.com/office/officeart/2008/layout/LinedList"/>
    <dgm:cxn modelId="{F195D0F1-632A-41EB-B245-5E9149973C1F}" type="presParOf" srcId="{AB4E0EFF-3956-44C2-85AB-E43611BA8F92}" destId="{F55DE7B6-212C-4BFA-9764-AB9FE29DCC37}" srcOrd="0" destOrd="0" presId="urn:microsoft.com/office/officeart/2008/layout/LinedList"/>
    <dgm:cxn modelId="{A02D1D8B-D9DA-4042-BDB0-966E7BDD896A}" type="presParOf" srcId="{AB4E0EFF-3956-44C2-85AB-E43611BA8F92}" destId="{A7020F51-95A2-4DB0-BAC0-C5A5116979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AE2C7B2-989F-4408-A2FD-2B83050E77AB}"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CDF84F9C-9003-4075-9D5F-FCB130D6FF35}">
      <dgm:prSet/>
      <dgm:spPr/>
      <dgm:t>
        <a:bodyPr/>
        <a:lstStyle/>
        <a:p>
          <a:r>
            <a:rPr lang="en-US"/>
            <a:t>All patients with F3 and F4 pre treatment</a:t>
          </a:r>
        </a:p>
      </dgm:t>
    </dgm:pt>
    <dgm:pt modelId="{794533E3-6F76-403E-9027-17DEA84A628F}" type="parTrans" cxnId="{8AE47590-DD5F-4C8A-B3C1-FD014C9497A5}">
      <dgm:prSet/>
      <dgm:spPr/>
      <dgm:t>
        <a:bodyPr/>
        <a:lstStyle/>
        <a:p>
          <a:endParaRPr lang="en-US"/>
        </a:p>
      </dgm:t>
    </dgm:pt>
    <dgm:pt modelId="{E9E12E7A-2741-4C6D-AEF5-B38CB5D0E34E}" type="sibTrans" cxnId="{8AE47590-DD5F-4C8A-B3C1-FD014C9497A5}">
      <dgm:prSet/>
      <dgm:spPr/>
      <dgm:t>
        <a:bodyPr/>
        <a:lstStyle/>
        <a:p>
          <a:endParaRPr lang="en-US"/>
        </a:p>
      </dgm:t>
    </dgm:pt>
    <dgm:pt modelId="{BB948F91-FF59-45B3-A893-8057DB33ADBF}">
      <dgm:prSet/>
      <dgm:spPr/>
      <dgm:t>
        <a:bodyPr/>
        <a:lstStyle/>
        <a:p>
          <a:r>
            <a:rPr lang="en-US"/>
            <a:t>Lifelong</a:t>
          </a:r>
        </a:p>
      </dgm:t>
    </dgm:pt>
    <dgm:pt modelId="{D0863079-F477-4DB9-9794-78AAD31EB834}" type="parTrans" cxnId="{930F68E6-BDC9-470C-B566-8D08A3684CC2}">
      <dgm:prSet/>
      <dgm:spPr/>
      <dgm:t>
        <a:bodyPr/>
        <a:lstStyle/>
        <a:p>
          <a:endParaRPr lang="en-US"/>
        </a:p>
      </dgm:t>
    </dgm:pt>
    <dgm:pt modelId="{AA339E35-21A8-4B32-9AD2-EE751153059E}" type="sibTrans" cxnId="{930F68E6-BDC9-470C-B566-8D08A3684CC2}">
      <dgm:prSet/>
      <dgm:spPr/>
      <dgm:t>
        <a:bodyPr/>
        <a:lstStyle/>
        <a:p>
          <a:endParaRPr lang="en-US"/>
        </a:p>
      </dgm:t>
    </dgm:pt>
    <dgm:pt modelId="{CE907029-E0A5-4FB6-9378-51D2C3B751A4}">
      <dgm:prSet/>
      <dgm:spPr/>
      <dgm:t>
        <a:bodyPr/>
        <a:lstStyle/>
        <a:p>
          <a:r>
            <a:rPr lang="en-US"/>
            <a:t>US +/- AFP every 6 months</a:t>
          </a:r>
        </a:p>
      </dgm:t>
    </dgm:pt>
    <dgm:pt modelId="{591660AA-1FE5-4B35-AD5A-E33BEA138273}" type="parTrans" cxnId="{6F5ED325-4262-4063-91FA-CA8FF01E2577}">
      <dgm:prSet/>
      <dgm:spPr/>
      <dgm:t>
        <a:bodyPr/>
        <a:lstStyle/>
        <a:p>
          <a:endParaRPr lang="en-US"/>
        </a:p>
      </dgm:t>
    </dgm:pt>
    <dgm:pt modelId="{69CCD971-DDE0-489E-B172-181BCB9FD733}" type="sibTrans" cxnId="{6F5ED325-4262-4063-91FA-CA8FF01E2577}">
      <dgm:prSet/>
      <dgm:spPr/>
      <dgm:t>
        <a:bodyPr/>
        <a:lstStyle/>
        <a:p>
          <a:endParaRPr lang="en-US"/>
        </a:p>
      </dgm:t>
    </dgm:pt>
    <dgm:pt modelId="{C65AAA6E-7388-4B52-8688-91319D551690}">
      <dgm:prSet/>
      <dgm:spPr/>
      <dgm:t>
        <a:bodyPr/>
        <a:lstStyle/>
        <a:p>
          <a:r>
            <a:rPr lang="en-US"/>
            <a:t>Can be done by nonspecialists</a:t>
          </a:r>
        </a:p>
      </dgm:t>
    </dgm:pt>
    <dgm:pt modelId="{C5F436EF-CC7D-4DC4-8F4E-157114F4206B}" type="parTrans" cxnId="{5CCC0ADC-125E-4C18-A95E-5CC627EA9660}">
      <dgm:prSet/>
      <dgm:spPr/>
      <dgm:t>
        <a:bodyPr/>
        <a:lstStyle/>
        <a:p>
          <a:endParaRPr lang="en-US"/>
        </a:p>
      </dgm:t>
    </dgm:pt>
    <dgm:pt modelId="{57CE717A-8054-48FD-AFE9-CF1BDD9495B2}" type="sibTrans" cxnId="{5CCC0ADC-125E-4C18-A95E-5CC627EA9660}">
      <dgm:prSet/>
      <dgm:spPr/>
      <dgm:t>
        <a:bodyPr/>
        <a:lstStyle/>
        <a:p>
          <a:endParaRPr lang="en-US"/>
        </a:p>
      </dgm:t>
    </dgm:pt>
    <dgm:pt modelId="{03B06667-4D24-4E27-B6C2-7098E1319F9D}">
      <dgm:prSet/>
      <dgm:spPr/>
      <dgm:t>
        <a:bodyPr/>
        <a:lstStyle/>
        <a:p>
          <a:r>
            <a:rPr lang="en-US"/>
            <a:t>Many will refer to periodically see specialists to monitor for liver decompensation</a:t>
          </a:r>
        </a:p>
      </dgm:t>
    </dgm:pt>
    <dgm:pt modelId="{8E3E44DF-B8A2-4F09-9A55-C1893B2271F5}" type="parTrans" cxnId="{97BE85FF-8022-427C-A669-5DEAC34FF252}">
      <dgm:prSet/>
      <dgm:spPr/>
      <dgm:t>
        <a:bodyPr/>
        <a:lstStyle/>
        <a:p>
          <a:endParaRPr lang="en-US"/>
        </a:p>
      </dgm:t>
    </dgm:pt>
    <dgm:pt modelId="{C899414C-2572-4E13-B6D9-12D1BB56CF07}" type="sibTrans" cxnId="{97BE85FF-8022-427C-A669-5DEAC34FF252}">
      <dgm:prSet/>
      <dgm:spPr/>
      <dgm:t>
        <a:bodyPr/>
        <a:lstStyle/>
        <a:p>
          <a:endParaRPr lang="en-US"/>
        </a:p>
      </dgm:t>
    </dgm:pt>
    <dgm:pt modelId="{63B2535C-4691-495F-8F0B-F95BB0585655}">
      <dgm:prSet/>
      <dgm:spPr/>
      <dgm:t>
        <a:bodyPr/>
        <a:lstStyle/>
        <a:p>
          <a:r>
            <a:rPr lang="en-US"/>
            <a:t>Some patients may have fibrosis improvement post treatment</a:t>
          </a:r>
        </a:p>
      </dgm:t>
    </dgm:pt>
    <dgm:pt modelId="{C664BC9F-ADF7-4097-A98C-2A31ABE356D7}" type="parTrans" cxnId="{9490BA53-44CE-488F-B78C-1B47C1DED871}">
      <dgm:prSet/>
      <dgm:spPr/>
      <dgm:t>
        <a:bodyPr/>
        <a:lstStyle/>
        <a:p>
          <a:endParaRPr lang="en-US"/>
        </a:p>
      </dgm:t>
    </dgm:pt>
    <dgm:pt modelId="{68B9D9D8-3EF0-42BB-9EBC-40A93B284C9A}" type="sibTrans" cxnId="{9490BA53-44CE-488F-B78C-1B47C1DED871}">
      <dgm:prSet/>
      <dgm:spPr/>
      <dgm:t>
        <a:bodyPr/>
        <a:lstStyle/>
        <a:p>
          <a:endParaRPr lang="en-US"/>
        </a:p>
      </dgm:t>
    </dgm:pt>
    <dgm:pt modelId="{0FA833D8-02D8-4650-86C8-0439E924675C}">
      <dgm:prSet/>
      <dgm:spPr/>
      <dgm:t>
        <a:bodyPr/>
        <a:lstStyle/>
        <a:p>
          <a:r>
            <a:rPr lang="en-US"/>
            <a:t>&gt;60% will have histological changes that persist post cure</a:t>
          </a:r>
        </a:p>
      </dgm:t>
    </dgm:pt>
    <dgm:pt modelId="{2ED9F58C-4C68-436E-BE49-3F7E3C1C55E1}" type="parTrans" cxnId="{165E44E8-6C54-44E1-8207-4B51D24ABCED}">
      <dgm:prSet/>
      <dgm:spPr/>
      <dgm:t>
        <a:bodyPr/>
        <a:lstStyle/>
        <a:p>
          <a:endParaRPr lang="en-US"/>
        </a:p>
      </dgm:t>
    </dgm:pt>
    <dgm:pt modelId="{582025D7-D5DB-4EA7-ADD7-9E0814C2AC5F}" type="sibTrans" cxnId="{165E44E8-6C54-44E1-8207-4B51D24ABCED}">
      <dgm:prSet/>
      <dgm:spPr/>
      <dgm:t>
        <a:bodyPr/>
        <a:lstStyle/>
        <a:p>
          <a:endParaRPr lang="en-US"/>
        </a:p>
      </dgm:t>
    </dgm:pt>
    <dgm:pt modelId="{237D4188-AA4B-4089-A69C-DED3245E803F}">
      <dgm:prSet/>
      <dgm:spPr/>
      <dgm:t>
        <a:bodyPr/>
        <a:lstStyle/>
        <a:p>
          <a:r>
            <a:rPr lang="en-US"/>
            <a:t>Current tools are not great at assessing regression of fibrosis post SVR to determine who can safely stop HCC screening</a:t>
          </a:r>
        </a:p>
      </dgm:t>
    </dgm:pt>
    <dgm:pt modelId="{32B48503-C413-4384-81FF-FAC2FB24B1F5}" type="parTrans" cxnId="{F26ACB86-970E-42BD-AFD3-6CBD9D49BD2C}">
      <dgm:prSet/>
      <dgm:spPr/>
      <dgm:t>
        <a:bodyPr/>
        <a:lstStyle/>
        <a:p>
          <a:endParaRPr lang="en-US"/>
        </a:p>
      </dgm:t>
    </dgm:pt>
    <dgm:pt modelId="{C90AAB8D-61E8-4687-AC7E-6D083DABF0B5}" type="sibTrans" cxnId="{F26ACB86-970E-42BD-AFD3-6CBD9D49BD2C}">
      <dgm:prSet/>
      <dgm:spPr/>
      <dgm:t>
        <a:bodyPr/>
        <a:lstStyle/>
        <a:p>
          <a:endParaRPr lang="en-US"/>
        </a:p>
      </dgm:t>
    </dgm:pt>
    <dgm:pt modelId="{3174B5BE-C7E4-45F9-A9C1-77851A3DB4DF}" type="pres">
      <dgm:prSet presAssocID="{6AE2C7B2-989F-4408-A2FD-2B83050E77AB}" presName="linear" presStyleCnt="0">
        <dgm:presLayoutVars>
          <dgm:dir/>
          <dgm:animLvl val="lvl"/>
          <dgm:resizeHandles val="exact"/>
        </dgm:presLayoutVars>
      </dgm:prSet>
      <dgm:spPr/>
    </dgm:pt>
    <dgm:pt modelId="{DD97B425-A13F-4394-BC2E-5FF98632A32D}" type="pres">
      <dgm:prSet presAssocID="{CDF84F9C-9003-4075-9D5F-FCB130D6FF35}" presName="parentLin" presStyleCnt="0"/>
      <dgm:spPr/>
    </dgm:pt>
    <dgm:pt modelId="{C4870111-1F63-420B-9386-B91F5CBC79A4}" type="pres">
      <dgm:prSet presAssocID="{CDF84F9C-9003-4075-9D5F-FCB130D6FF35}" presName="parentLeftMargin" presStyleLbl="node1" presStyleIdx="0" presStyleCnt="2"/>
      <dgm:spPr/>
    </dgm:pt>
    <dgm:pt modelId="{697D3F37-3593-4637-8E68-9AD42FD46D27}" type="pres">
      <dgm:prSet presAssocID="{CDF84F9C-9003-4075-9D5F-FCB130D6FF35}" presName="parentText" presStyleLbl="node1" presStyleIdx="0" presStyleCnt="2">
        <dgm:presLayoutVars>
          <dgm:chMax val="0"/>
          <dgm:bulletEnabled val="1"/>
        </dgm:presLayoutVars>
      </dgm:prSet>
      <dgm:spPr/>
    </dgm:pt>
    <dgm:pt modelId="{F6495BCE-0FEB-4E8A-8518-7C6261937AC7}" type="pres">
      <dgm:prSet presAssocID="{CDF84F9C-9003-4075-9D5F-FCB130D6FF35}" presName="negativeSpace" presStyleCnt="0"/>
      <dgm:spPr/>
    </dgm:pt>
    <dgm:pt modelId="{7FFF059C-27E9-40EE-B530-4FA786FB0ACB}" type="pres">
      <dgm:prSet presAssocID="{CDF84F9C-9003-4075-9D5F-FCB130D6FF35}" presName="childText" presStyleLbl="conFgAcc1" presStyleIdx="0" presStyleCnt="2">
        <dgm:presLayoutVars>
          <dgm:bulletEnabled val="1"/>
        </dgm:presLayoutVars>
      </dgm:prSet>
      <dgm:spPr/>
    </dgm:pt>
    <dgm:pt modelId="{42BC8EB1-757C-4A8D-A65C-03B619CBCAC6}" type="pres">
      <dgm:prSet presAssocID="{E9E12E7A-2741-4C6D-AEF5-B38CB5D0E34E}" presName="spaceBetweenRectangles" presStyleCnt="0"/>
      <dgm:spPr/>
    </dgm:pt>
    <dgm:pt modelId="{EA0B354A-21B6-4878-8AFE-E6ACAB799383}" type="pres">
      <dgm:prSet presAssocID="{63B2535C-4691-495F-8F0B-F95BB0585655}" presName="parentLin" presStyleCnt="0"/>
      <dgm:spPr/>
    </dgm:pt>
    <dgm:pt modelId="{3FCFA590-B72B-4EC8-A39F-E039E6788E19}" type="pres">
      <dgm:prSet presAssocID="{63B2535C-4691-495F-8F0B-F95BB0585655}" presName="parentLeftMargin" presStyleLbl="node1" presStyleIdx="0" presStyleCnt="2"/>
      <dgm:spPr/>
    </dgm:pt>
    <dgm:pt modelId="{797EC66A-D965-4ABD-81B9-ED03B5466CF9}" type="pres">
      <dgm:prSet presAssocID="{63B2535C-4691-495F-8F0B-F95BB0585655}" presName="parentText" presStyleLbl="node1" presStyleIdx="1" presStyleCnt="2">
        <dgm:presLayoutVars>
          <dgm:chMax val="0"/>
          <dgm:bulletEnabled val="1"/>
        </dgm:presLayoutVars>
      </dgm:prSet>
      <dgm:spPr/>
    </dgm:pt>
    <dgm:pt modelId="{87136216-66CC-4157-8DA6-8B176E192DCA}" type="pres">
      <dgm:prSet presAssocID="{63B2535C-4691-495F-8F0B-F95BB0585655}" presName="negativeSpace" presStyleCnt="0"/>
      <dgm:spPr/>
    </dgm:pt>
    <dgm:pt modelId="{E2771606-08C1-4B85-A5CB-5BD2ABA02719}" type="pres">
      <dgm:prSet presAssocID="{63B2535C-4691-495F-8F0B-F95BB0585655}" presName="childText" presStyleLbl="conFgAcc1" presStyleIdx="1" presStyleCnt="2">
        <dgm:presLayoutVars>
          <dgm:bulletEnabled val="1"/>
        </dgm:presLayoutVars>
      </dgm:prSet>
      <dgm:spPr/>
    </dgm:pt>
  </dgm:ptLst>
  <dgm:cxnLst>
    <dgm:cxn modelId="{016E5A12-6C13-4424-BACE-58C9876D709B}" type="presOf" srcId="{C65AAA6E-7388-4B52-8688-91319D551690}" destId="{7FFF059C-27E9-40EE-B530-4FA786FB0ACB}" srcOrd="0" destOrd="2" presId="urn:microsoft.com/office/officeart/2005/8/layout/list1"/>
    <dgm:cxn modelId="{CFF44119-3E95-4C48-A8F2-7BBAB0C7C794}" type="presOf" srcId="{CE907029-E0A5-4FB6-9378-51D2C3B751A4}" destId="{7FFF059C-27E9-40EE-B530-4FA786FB0ACB}" srcOrd="0" destOrd="1" presId="urn:microsoft.com/office/officeart/2005/8/layout/list1"/>
    <dgm:cxn modelId="{6F5ED325-4262-4063-91FA-CA8FF01E2577}" srcId="{CDF84F9C-9003-4075-9D5F-FCB130D6FF35}" destId="{CE907029-E0A5-4FB6-9378-51D2C3B751A4}" srcOrd="1" destOrd="0" parTransId="{591660AA-1FE5-4B35-AD5A-E33BEA138273}" sibTransId="{69CCD971-DDE0-489E-B172-181BCB9FD733}"/>
    <dgm:cxn modelId="{D1FD9133-5E14-4789-B56C-463089BEDA6C}" type="presOf" srcId="{0FA833D8-02D8-4650-86C8-0439E924675C}" destId="{E2771606-08C1-4B85-A5CB-5BD2ABA02719}" srcOrd="0" destOrd="0" presId="urn:microsoft.com/office/officeart/2005/8/layout/list1"/>
    <dgm:cxn modelId="{A7169E5F-60CC-4712-90BD-7986E0DE57E0}" type="presOf" srcId="{CDF84F9C-9003-4075-9D5F-FCB130D6FF35}" destId="{C4870111-1F63-420B-9386-B91F5CBC79A4}" srcOrd="0" destOrd="0" presId="urn:microsoft.com/office/officeart/2005/8/layout/list1"/>
    <dgm:cxn modelId="{9490BA53-44CE-488F-B78C-1B47C1DED871}" srcId="{6AE2C7B2-989F-4408-A2FD-2B83050E77AB}" destId="{63B2535C-4691-495F-8F0B-F95BB0585655}" srcOrd="1" destOrd="0" parTransId="{C664BC9F-ADF7-4097-A98C-2A31ABE356D7}" sibTransId="{68B9D9D8-3EF0-42BB-9EBC-40A93B284C9A}"/>
    <dgm:cxn modelId="{5040A074-B4F4-4BDC-BEA9-3258CCF9DF8D}" type="presOf" srcId="{237D4188-AA4B-4089-A69C-DED3245E803F}" destId="{E2771606-08C1-4B85-A5CB-5BD2ABA02719}" srcOrd="0" destOrd="1" presId="urn:microsoft.com/office/officeart/2005/8/layout/list1"/>
    <dgm:cxn modelId="{F26ACB86-970E-42BD-AFD3-6CBD9D49BD2C}" srcId="{63B2535C-4691-495F-8F0B-F95BB0585655}" destId="{237D4188-AA4B-4089-A69C-DED3245E803F}" srcOrd="1" destOrd="0" parTransId="{32B48503-C413-4384-81FF-FAC2FB24B1F5}" sibTransId="{C90AAB8D-61E8-4687-AC7E-6D083DABF0B5}"/>
    <dgm:cxn modelId="{6B2A3887-6FB3-4D7E-9BAA-D7542ABFE0BD}" type="presOf" srcId="{BB948F91-FF59-45B3-A893-8057DB33ADBF}" destId="{7FFF059C-27E9-40EE-B530-4FA786FB0ACB}" srcOrd="0" destOrd="0" presId="urn:microsoft.com/office/officeart/2005/8/layout/list1"/>
    <dgm:cxn modelId="{8AE47590-DD5F-4C8A-B3C1-FD014C9497A5}" srcId="{6AE2C7B2-989F-4408-A2FD-2B83050E77AB}" destId="{CDF84F9C-9003-4075-9D5F-FCB130D6FF35}" srcOrd="0" destOrd="0" parTransId="{794533E3-6F76-403E-9027-17DEA84A628F}" sibTransId="{E9E12E7A-2741-4C6D-AEF5-B38CB5D0E34E}"/>
    <dgm:cxn modelId="{7FE9A595-8960-45DF-9968-D5B88D9DC4DC}" type="presOf" srcId="{63B2535C-4691-495F-8F0B-F95BB0585655}" destId="{797EC66A-D965-4ABD-81B9-ED03B5466CF9}" srcOrd="1" destOrd="0" presId="urn:microsoft.com/office/officeart/2005/8/layout/list1"/>
    <dgm:cxn modelId="{89221796-7433-4FB4-B570-FD549DE244A1}" type="presOf" srcId="{63B2535C-4691-495F-8F0B-F95BB0585655}" destId="{3FCFA590-B72B-4EC8-A39F-E039E6788E19}" srcOrd="0" destOrd="0" presId="urn:microsoft.com/office/officeart/2005/8/layout/list1"/>
    <dgm:cxn modelId="{BC48EA98-D39A-42FF-8E2E-9219A486FD50}" type="presOf" srcId="{6AE2C7B2-989F-4408-A2FD-2B83050E77AB}" destId="{3174B5BE-C7E4-45F9-A9C1-77851A3DB4DF}" srcOrd="0" destOrd="0" presId="urn:microsoft.com/office/officeart/2005/8/layout/list1"/>
    <dgm:cxn modelId="{994B72A0-16DA-4FB4-8161-61456DE32D01}" type="presOf" srcId="{03B06667-4D24-4E27-B6C2-7098E1319F9D}" destId="{7FFF059C-27E9-40EE-B530-4FA786FB0ACB}" srcOrd="0" destOrd="3" presId="urn:microsoft.com/office/officeart/2005/8/layout/list1"/>
    <dgm:cxn modelId="{5CCC0ADC-125E-4C18-A95E-5CC627EA9660}" srcId="{CDF84F9C-9003-4075-9D5F-FCB130D6FF35}" destId="{C65AAA6E-7388-4B52-8688-91319D551690}" srcOrd="2" destOrd="0" parTransId="{C5F436EF-CC7D-4DC4-8F4E-157114F4206B}" sibTransId="{57CE717A-8054-48FD-AFE9-CF1BDD9495B2}"/>
    <dgm:cxn modelId="{2B8B2AE1-F0B2-4770-9046-FDBB43E994EE}" type="presOf" srcId="{CDF84F9C-9003-4075-9D5F-FCB130D6FF35}" destId="{697D3F37-3593-4637-8E68-9AD42FD46D27}" srcOrd="1" destOrd="0" presId="urn:microsoft.com/office/officeart/2005/8/layout/list1"/>
    <dgm:cxn modelId="{930F68E6-BDC9-470C-B566-8D08A3684CC2}" srcId="{CDF84F9C-9003-4075-9D5F-FCB130D6FF35}" destId="{BB948F91-FF59-45B3-A893-8057DB33ADBF}" srcOrd="0" destOrd="0" parTransId="{D0863079-F477-4DB9-9794-78AAD31EB834}" sibTransId="{AA339E35-21A8-4B32-9AD2-EE751153059E}"/>
    <dgm:cxn modelId="{165E44E8-6C54-44E1-8207-4B51D24ABCED}" srcId="{63B2535C-4691-495F-8F0B-F95BB0585655}" destId="{0FA833D8-02D8-4650-86C8-0439E924675C}" srcOrd="0" destOrd="0" parTransId="{2ED9F58C-4C68-436E-BE49-3F7E3C1C55E1}" sibTransId="{582025D7-D5DB-4EA7-ADD7-9E0814C2AC5F}"/>
    <dgm:cxn modelId="{97BE85FF-8022-427C-A669-5DEAC34FF252}" srcId="{CDF84F9C-9003-4075-9D5F-FCB130D6FF35}" destId="{03B06667-4D24-4E27-B6C2-7098E1319F9D}" srcOrd="3" destOrd="0" parTransId="{8E3E44DF-B8A2-4F09-9A55-C1893B2271F5}" sibTransId="{C899414C-2572-4E13-B6D9-12D1BB56CF07}"/>
    <dgm:cxn modelId="{5C746D16-83E4-461C-ABDC-6356F1F31018}" type="presParOf" srcId="{3174B5BE-C7E4-45F9-A9C1-77851A3DB4DF}" destId="{DD97B425-A13F-4394-BC2E-5FF98632A32D}" srcOrd="0" destOrd="0" presId="urn:microsoft.com/office/officeart/2005/8/layout/list1"/>
    <dgm:cxn modelId="{D7161926-044B-49E6-ABE5-148359FCB170}" type="presParOf" srcId="{DD97B425-A13F-4394-BC2E-5FF98632A32D}" destId="{C4870111-1F63-420B-9386-B91F5CBC79A4}" srcOrd="0" destOrd="0" presId="urn:microsoft.com/office/officeart/2005/8/layout/list1"/>
    <dgm:cxn modelId="{C78BD857-2067-46E9-9A4D-A43B0EF3F0A3}" type="presParOf" srcId="{DD97B425-A13F-4394-BC2E-5FF98632A32D}" destId="{697D3F37-3593-4637-8E68-9AD42FD46D27}" srcOrd="1" destOrd="0" presId="urn:microsoft.com/office/officeart/2005/8/layout/list1"/>
    <dgm:cxn modelId="{9579735A-DA1A-49AC-AD3B-8300C22CA910}" type="presParOf" srcId="{3174B5BE-C7E4-45F9-A9C1-77851A3DB4DF}" destId="{F6495BCE-0FEB-4E8A-8518-7C6261937AC7}" srcOrd="1" destOrd="0" presId="urn:microsoft.com/office/officeart/2005/8/layout/list1"/>
    <dgm:cxn modelId="{22432996-A747-44DB-9114-EADCBE93F4D8}" type="presParOf" srcId="{3174B5BE-C7E4-45F9-A9C1-77851A3DB4DF}" destId="{7FFF059C-27E9-40EE-B530-4FA786FB0ACB}" srcOrd="2" destOrd="0" presId="urn:microsoft.com/office/officeart/2005/8/layout/list1"/>
    <dgm:cxn modelId="{61A540E2-017A-4DE9-B17A-0958EFE93257}" type="presParOf" srcId="{3174B5BE-C7E4-45F9-A9C1-77851A3DB4DF}" destId="{42BC8EB1-757C-4A8D-A65C-03B619CBCAC6}" srcOrd="3" destOrd="0" presId="urn:microsoft.com/office/officeart/2005/8/layout/list1"/>
    <dgm:cxn modelId="{616EA4D5-1ED8-4448-9DF2-DD8277F49D4F}" type="presParOf" srcId="{3174B5BE-C7E4-45F9-A9C1-77851A3DB4DF}" destId="{EA0B354A-21B6-4878-8AFE-E6ACAB799383}" srcOrd="4" destOrd="0" presId="urn:microsoft.com/office/officeart/2005/8/layout/list1"/>
    <dgm:cxn modelId="{029EE944-7632-4C07-BC3D-50D5A0C6293A}" type="presParOf" srcId="{EA0B354A-21B6-4878-8AFE-E6ACAB799383}" destId="{3FCFA590-B72B-4EC8-A39F-E039E6788E19}" srcOrd="0" destOrd="0" presId="urn:microsoft.com/office/officeart/2005/8/layout/list1"/>
    <dgm:cxn modelId="{7A0A4328-EB79-473B-B9F1-E9FDED618153}" type="presParOf" srcId="{EA0B354A-21B6-4878-8AFE-E6ACAB799383}" destId="{797EC66A-D965-4ABD-81B9-ED03B5466CF9}" srcOrd="1" destOrd="0" presId="urn:microsoft.com/office/officeart/2005/8/layout/list1"/>
    <dgm:cxn modelId="{BB2BB7A0-DCB4-4F85-8BD5-BA86FD778704}" type="presParOf" srcId="{3174B5BE-C7E4-45F9-A9C1-77851A3DB4DF}" destId="{87136216-66CC-4157-8DA6-8B176E192DCA}" srcOrd="5" destOrd="0" presId="urn:microsoft.com/office/officeart/2005/8/layout/list1"/>
    <dgm:cxn modelId="{B8E9A084-3385-403A-9C56-4FBFEE54C3C3}" type="presParOf" srcId="{3174B5BE-C7E4-45F9-A9C1-77851A3DB4DF}" destId="{E2771606-08C1-4B85-A5CB-5BD2ABA0271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37D5534-9F34-494C-A59D-B12324A83709}"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BB3D780F-9632-47F0-86F6-7CBCA176A5DC}">
      <dgm:prSet/>
      <dgm:spPr/>
      <dgm:t>
        <a:bodyPr/>
        <a:lstStyle/>
        <a:p>
          <a:r>
            <a:rPr lang="en-US"/>
            <a:t>Fibrosis Assessment</a:t>
          </a:r>
        </a:p>
      </dgm:t>
    </dgm:pt>
    <dgm:pt modelId="{5536C8B6-9F7F-4B18-8D78-089F0BDD1111}" type="parTrans" cxnId="{A93563AE-D37E-49B5-B476-FEB50102560F}">
      <dgm:prSet/>
      <dgm:spPr/>
      <dgm:t>
        <a:bodyPr/>
        <a:lstStyle/>
        <a:p>
          <a:endParaRPr lang="en-US"/>
        </a:p>
      </dgm:t>
    </dgm:pt>
    <dgm:pt modelId="{704D2A5F-A716-4740-A27C-B51542649359}" type="sibTrans" cxnId="{A93563AE-D37E-49B5-B476-FEB50102560F}">
      <dgm:prSet/>
      <dgm:spPr/>
      <dgm:t>
        <a:bodyPr/>
        <a:lstStyle/>
        <a:p>
          <a:endParaRPr lang="en-US"/>
        </a:p>
      </dgm:t>
    </dgm:pt>
    <dgm:pt modelId="{8F6C2595-1CA4-4E2C-A663-9F8FA6337699}">
      <dgm:prSet/>
      <dgm:spPr/>
      <dgm:t>
        <a:bodyPr/>
        <a:lstStyle/>
        <a:p>
          <a:r>
            <a:rPr lang="en-US">
              <a:hlinkClick xmlns:r="http://schemas.openxmlformats.org/officeDocument/2006/relationships" r:id="rId1"/>
            </a:rPr>
            <a:t>http://www.hepatitisc.uw.edu/page/clinical-calculators/fib-4</a:t>
          </a:r>
          <a:endParaRPr lang="en-US"/>
        </a:p>
      </dgm:t>
    </dgm:pt>
    <dgm:pt modelId="{25642149-824D-4A83-B181-C70E7A3FCFF9}" type="parTrans" cxnId="{829E7892-F350-415E-8C1C-C825999DC4AC}">
      <dgm:prSet/>
      <dgm:spPr/>
      <dgm:t>
        <a:bodyPr/>
        <a:lstStyle/>
        <a:p>
          <a:endParaRPr lang="en-US"/>
        </a:p>
      </dgm:t>
    </dgm:pt>
    <dgm:pt modelId="{BB62E1CE-BC68-4EEE-A175-325574E378F1}" type="sibTrans" cxnId="{829E7892-F350-415E-8C1C-C825999DC4AC}">
      <dgm:prSet/>
      <dgm:spPr/>
      <dgm:t>
        <a:bodyPr/>
        <a:lstStyle/>
        <a:p>
          <a:endParaRPr lang="en-US"/>
        </a:p>
      </dgm:t>
    </dgm:pt>
    <dgm:pt modelId="{44B7AA31-2AB3-4A28-AA33-1F7BA14A17A6}">
      <dgm:prSet/>
      <dgm:spPr/>
      <dgm:t>
        <a:bodyPr/>
        <a:lstStyle/>
        <a:p>
          <a:r>
            <a:rPr lang="en-US"/>
            <a:t>AASLD/IDSA HCV guidance:</a:t>
          </a:r>
        </a:p>
      </dgm:t>
    </dgm:pt>
    <dgm:pt modelId="{495EE96C-5A22-4788-B29D-DD3F16DA3D4F}" type="parTrans" cxnId="{1B4C03C4-457D-4E38-87B7-B11674110CB0}">
      <dgm:prSet/>
      <dgm:spPr/>
      <dgm:t>
        <a:bodyPr/>
        <a:lstStyle/>
        <a:p>
          <a:endParaRPr lang="en-US"/>
        </a:p>
      </dgm:t>
    </dgm:pt>
    <dgm:pt modelId="{EFD84600-2076-4642-B4A5-431CC512D815}" type="sibTrans" cxnId="{1B4C03C4-457D-4E38-87B7-B11674110CB0}">
      <dgm:prSet/>
      <dgm:spPr/>
      <dgm:t>
        <a:bodyPr/>
        <a:lstStyle/>
        <a:p>
          <a:endParaRPr lang="en-US"/>
        </a:p>
      </dgm:t>
    </dgm:pt>
    <dgm:pt modelId="{1B87D076-3ACE-4849-A6D0-D169BE9B9C9E}">
      <dgm:prSet/>
      <dgm:spPr/>
      <dgm:t>
        <a:bodyPr/>
        <a:lstStyle/>
        <a:p>
          <a:r>
            <a:rPr lang="en-US">
              <a:hlinkClick xmlns:r="http://schemas.openxmlformats.org/officeDocument/2006/relationships" r:id="rId2"/>
            </a:rPr>
            <a:t>http://hcvguidelines.org</a:t>
          </a:r>
          <a:endParaRPr lang="en-US"/>
        </a:p>
      </dgm:t>
    </dgm:pt>
    <dgm:pt modelId="{AB2D3B47-D5D6-4DE5-A9DC-F24F75AE2556}" type="parTrans" cxnId="{7F86DF36-C540-4FE9-A91A-16CCE142C284}">
      <dgm:prSet/>
      <dgm:spPr/>
      <dgm:t>
        <a:bodyPr/>
        <a:lstStyle/>
        <a:p>
          <a:endParaRPr lang="en-US"/>
        </a:p>
      </dgm:t>
    </dgm:pt>
    <dgm:pt modelId="{753C5C0B-4025-47A9-A177-7F7451558284}" type="sibTrans" cxnId="{7F86DF36-C540-4FE9-A91A-16CCE142C284}">
      <dgm:prSet/>
      <dgm:spPr/>
      <dgm:t>
        <a:bodyPr/>
        <a:lstStyle/>
        <a:p>
          <a:endParaRPr lang="en-US"/>
        </a:p>
      </dgm:t>
    </dgm:pt>
    <dgm:pt modelId="{C86D2351-440F-4AEA-9684-BF5DF9A1C189}">
      <dgm:prSet/>
      <dgm:spPr/>
      <dgm:t>
        <a:bodyPr/>
        <a:lstStyle/>
        <a:p>
          <a:r>
            <a:rPr lang="en-US"/>
            <a:t>Potential Drug Interactions:</a:t>
          </a:r>
        </a:p>
      </dgm:t>
    </dgm:pt>
    <dgm:pt modelId="{E9F820DF-DDFB-4313-8433-59A80AF68C19}" type="parTrans" cxnId="{ADA03CB5-CD94-4712-B78F-CB16D7C5F0CA}">
      <dgm:prSet/>
      <dgm:spPr/>
      <dgm:t>
        <a:bodyPr/>
        <a:lstStyle/>
        <a:p>
          <a:endParaRPr lang="en-US"/>
        </a:p>
      </dgm:t>
    </dgm:pt>
    <dgm:pt modelId="{136BB26E-8661-4752-BE14-A4B5C79089E8}" type="sibTrans" cxnId="{ADA03CB5-CD94-4712-B78F-CB16D7C5F0CA}">
      <dgm:prSet/>
      <dgm:spPr/>
      <dgm:t>
        <a:bodyPr/>
        <a:lstStyle/>
        <a:p>
          <a:endParaRPr lang="en-US"/>
        </a:p>
      </dgm:t>
    </dgm:pt>
    <dgm:pt modelId="{3CBF0EF7-9549-4DE7-92A2-0DE1A95179F5}">
      <dgm:prSet/>
      <dgm:spPr/>
      <dgm:t>
        <a:bodyPr/>
        <a:lstStyle/>
        <a:p>
          <a:r>
            <a:rPr lang="en-US">
              <a:hlinkClick xmlns:r="http://schemas.openxmlformats.org/officeDocument/2006/relationships" r:id="rId3"/>
            </a:rPr>
            <a:t>http://hep-druginteractions.org</a:t>
          </a:r>
          <a:endParaRPr lang="en-US"/>
        </a:p>
      </dgm:t>
    </dgm:pt>
    <dgm:pt modelId="{DE90C8C8-F34D-4057-923D-C558D7DFFAEA}" type="parTrans" cxnId="{9FF66FF5-5221-4748-B29F-900EEA1494FD}">
      <dgm:prSet/>
      <dgm:spPr/>
      <dgm:t>
        <a:bodyPr/>
        <a:lstStyle/>
        <a:p>
          <a:endParaRPr lang="en-US"/>
        </a:p>
      </dgm:t>
    </dgm:pt>
    <dgm:pt modelId="{25D3C082-A881-40FD-B224-F27C5090EF5F}" type="sibTrans" cxnId="{9FF66FF5-5221-4748-B29F-900EEA1494FD}">
      <dgm:prSet/>
      <dgm:spPr/>
      <dgm:t>
        <a:bodyPr/>
        <a:lstStyle/>
        <a:p>
          <a:endParaRPr lang="en-US"/>
        </a:p>
      </dgm:t>
    </dgm:pt>
    <dgm:pt modelId="{8735B625-6721-48A7-AB6E-E9AF51BD26E9}" type="pres">
      <dgm:prSet presAssocID="{C37D5534-9F34-494C-A59D-B12324A83709}" presName="Name0" presStyleCnt="0">
        <dgm:presLayoutVars>
          <dgm:dir/>
          <dgm:animLvl val="lvl"/>
          <dgm:resizeHandles val="exact"/>
        </dgm:presLayoutVars>
      </dgm:prSet>
      <dgm:spPr/>
    </dgm:pt>
    <dgm:pt modelId="{12A21F31-AF90-4D29-9570-A6F1A45445B2}" type="pres">
      <dgm:prSet presAssocID="{BB3D780F-9632-47F0-86F6-7CBCA176A5DC}" presName="linNode" presStyleCnt="0"/>
      <dgm:spPr/>
    </dgm:pt>
    <dgm:pt modelId="{4C5E5B25-1253-4EB9-91CE-68171E48CFA9}" type="pres">
      <dgm:prSet presAssocID="{BB3D780F-9632-47F0-86F6-7CBCA176A5DC}" presName="parentText" presStyleLbl="node1" presStyleIdx="0" presStyleCnt="3">
        <dgm:presLayoutVars>
          <dgm:chMax val="1"/>
          <dgm:bulletEnabled val="1"/>
        </dgm:presLayoutVars>
      </dgm:prSet>
      <dgm:spPr/>
    </dgm:pt>
    <dgm:pt modelId="{12AE96AD-A580-4612-9755-542DC81F31A8}" type="pres">
      <dgm:prSet presAssocID="{BB3D780F-9632-47F0-86F6-7CBCA176A5DC}" presName="descendantText" presStyleLbl="alignAccFollowNode1" presStyleIdx="0" presStyleCnt="3">
        <dgm:presLayoutVars>
          <dgm:bulletEnabled val="1"/>
        </dgm:presLayoutVars>
      </dgm:prSet>
      <dgm:spPr/>
    </dgm:pt>
    <dgm:pt modelId="{355DFEB3-A981-40C2-9241-ECFDC21612ED}" type="pres">
      <dgm:prSet presAssocID="{704D2A5F-A716-4740-A27C-B51542649359}" presName="sp" presStyleCnt="0"/>
      <dgm:spPr/>
    </dgm:pt>
    <dgm:pt modelId="{D4851028-0C5B-443A-91FA-C6AE64C75A70}" type="pres">
      <dgm:prSet presAssocID="{44B7AA31-2AB3-4A28-AA33-1F7BA14A17A6}" presName="linNode" presStyleCnt="0"/>
      <dgm:spPr/>
    </dgm:pt>
    <dgm:pt modelId="{4A86400C-66D3-4D4D-B721-CDFE42407CCD}" type="pres">
      <dgm:prSet presAssocID="{44B7AA31-2AB3-4A28-AA33-1F7BA14A17A6}" presName="parentText" presStyleLbl="node1" presStyleIdx="1" presStyleCnt="3">
        <dgm:presLayoutVars>
          <dgm:chMax val="1"/>
          <dgm:bulletEnabled val="1"/>
        </dgm:presLayoutVars>
      </dgm:prSet>
      <dgm:spPr/>
    </dgm:pt>
    <dgm:pt modelId="{1A325E8D-C82A-4598-87DB-5FCCE653182A}" type="pres">
      <dgm:prSet presAssocID="{44B7AA31-2AB3-4A28-AA33-1F7BA14A17A6}" presName="descendantText" presStyleLbl="alignAccFollowNode1" presStyleIdx="1" presStyleCnt="3">
        <dgm:presLayoutVars>
          <dgm:bulletEnabled val="1"/>
        </dgm:presLayoutVars>
      </dgm:prSet>
      <dgm:spPr/>
    </dgm:pt>
    <dgm:pt modelId="{30C2B3A0-7783-4BBB-94B8-14064621CF2A}" type="pres">
      <dgm:prSet presAssocID="{EFD84600-2076-4642-B4A5-431CC512D815}" presName="sp" presStyleCnt="0"/>
      <dgm:spPr/>
    </dgm:pt>
    <dgm:pt modelId="{88D697D1-24C3-4774-B015-3C14943C9A59}" type="pres">
      <dgm:prSet presAssocID="{C86D2351-440F-4AEA-9684-BF5DF9A1C189}" presName="linNode" presStyleCnt="0"/>
      <dgm:spPr/>
    </dgm:pt>
    <dgm:pt modelId="{6C6A4D1A-6A13-44F9-A936-6C34A5481B5E}" type="pres">
      <dgm:prSet presAssocID="{C86D2351-440F-4AEA-9684-BF5DF9A1C189}" presName="parentText" presStyleLbl="node1" presStyleIdx="2" presStyleCnt="3">
        <dgm:presLayoutVars>
          <dgm:chMax val="1"/>
          <dgm:bulletEnabled val="1"/>
        </dgm:presLayoutVars>
      </dgm:prSet>
      <dgm:spPr/>
    </dgm:pt>
    <dgm:pt modelId="{DBCBB152-39A4-49EC-BB4E-F0B1FF9A20E2}" type="pres">
      <dgm:prSet presAssocID="{C86D2351-440F-4AEA-9684-BF5DF9A1C189}" presName="descendantText" presStyleLbl="alignAccFollowNode1" presStyleIdx="2" presStyleCnt="3">
        <dgm:presLayoutVars>
          <dgm:bulletEnabled val="1"/>
        </dgm:presLayoutVars>
      </dgm:prSet>
      <dgm:spPr/>
    </dgm:pt>
  </dgm:ptLst>
  <dgm:cxnLst>
    <dgm:cxn modelId="{F4180711-E588-40C3-A6F4-A9408B64BDAB}" type="presOf" srcId="{44B7AA31-2AB3-4A28-AA33-1F7BA14A17A6}" destId="{4A86400C-66D3-4D4D-B721-CDFE42407CCD}" srcOrd="0" destOrd="0" presId="urn:microsoft.com/office/officeart/2005/8/layout/vList5"/>
    <dgm:cxn modelId="{7F86DF36-C540-4FE9-A91A-16CCE142C284}" srcId="{44B7AA31-2AB3-4A28-AA33-1F7BA14A17A6}" destId="{1B87D076-3ACE-4849-A6D0-D169BE9B9C9E}" srcOrd="0" destOrd="0" parTransId="{AB2D3B47-D5D6-4DE5-A9DC-F24F75AE2556}" sibTransId="{753C5C0B-4025-47A9-A177-7F7451558284}"/>
    <dgm:cxn modelId="{C94CC53A-DEFD-4673-95B5-18017392315E}" type="presOf" srcId="{C86D2351-440F-4AEA-9684-BF5DF9A1C189}" destId="{6C6A4D1A-6A13-44F9-A936-6C34A5481B5E}" srcOrd="0" destOrd="0" presId="urn:microsoft.com/office/officeart/2005/8/layout/vList5"/>
    <dgm:cxn modelId="{1A8C0B3C-EF50-4307-9A06-52A5A3A83231}" type="presOf" srcId="{BB3D780F-9632-47F0-86F6-7CBCA176A5DC}" destId="{4C5E5B25-1253-4EB9-91CE-68171E48CFA9}" srcOrd="0" destOrd="0" presId="urn:microsoft.com/office/officeart/2005/8/layout/vList5"/>
    <dgm:cxn modelId="{E0176F3D-DC6D-4257-8E68-DA0FE4C59651}" type="presOf" srcId="{1B87D076-3ACE-4849-A6D0-D169BE9B9C9E}" destId="{1A325E8D-C82A-4598-87DB-5FCCE653182A}" srcOrd="0" destOrd="0" presId="urn:microsoft.com/office/officeart/2005/8/layout/vList5"/>
    <dgm:cxn modelId="{00AF9646-2BEC-40F5-8CC8-0D4C41BCF25A}" type="presOf" srcId="{C37D5534-9F34-494C-A59D-B12324A83709}" destId="{8735B625-6721-48A7-AB6E-E9AF51BD26E9}" srcOrd="0" destOrd="0" presId="urn:microsoft.com/office/officeart/2005/8/layout/vList5"/>
    <dgm:cxn modelId="{9E505790-E366-4B9D-9094-18BE878A76E7}" type="presOf" srcId="{3CBF0EF7-9549-4DE7-92A2-0DE1A95179F5}" destId="{DBCBB152-39A4-49EC-BB4E-F0B1FF9A20E2}" srcOrd="0" destOrd="0" presId="urn:microsoft.com/office/officeart/2005/8/layout/vList5"/>
    <dgm:cxn modelId="{DA5ECB90-BAD2-4D94-8C57-7604FFD81030}" type="presOf" srcId="{8F6C2595-1CA4-4E2C-A663-9F8FA6337699}" destId="{12AE96AD-A580-4612-9755-542DC81F31A8}" srcOrd="0" destOrd="0" presId="urn:microsoft.com/office/officeart/2005/8/layout/vList5"/>
    <dgm:cxn modelId="{829E7892-F350-415E-8C1C-C825999DC4AC}" srcId="{BB3D780F-9632-47F0-86F6-7CBCA176A5DC}" destId="{8F6C2595-1CA4-4E2C-A663-9F8FA6337699}" srcOrd="0" destOrd="0" parTransId="{25642149-824D-4A83-B181-C70E7A3FCFF9}" sibTransId="{BB62E1CE-BC68-4EEE-A175-325574E378F1}"/>
    <dgm:cxn modelId="{A93563AE-D37E-49B5-B476-FEB50102560F}" srcId="{C37D5534-9F34-494C-A59D-B12324A83709}" destId="{BB3D780F-9632-47F0-86F6-7CBCA176A5DC}" srcOrd="0" destOrd="0" parTransId="{5536C8B6-9F7F-4B18-8D78-089F0BDD1111}" sibTransId="{704D2A5F-A716-4740-A27C-B51542649359}"/>
    <dgm:cxn modelId="{ADA03CB5-CD94-4712-B78F-CB16D7C5F0CA}" srcId="{C37D5534-9F34-494C-A59D-B12324A83709}" destId="{C86D2351-440F-4AEA-9684-BF5DF9A1C189}" srcOrd="2" destOrd="0" parTransId="{E9F820DF-DDFB-4313-8433-59A80AF68C19}" sibTransId="{136BB26E-8661-4752-BE14-A4B5C79089E8}"/>
    <dgm:cxn modelId="{1B4C03C4-457D-4E38-87B7-B11674110CB0}" srcId="{C37D5534-9F34-494C-A59D-B12324A83709}" destId="{44B7AA31-2AB3-4A28-AA33-1F7BA14A17A6}" srcOrd="1" destOrd="0" parTransId="{495EE96C-5A22-4788-B29D-DD3F16DA3D4F}" sibTransId="{EFD84600-2076-4642-B4A5-431CC512D815}"/>
    <dgm:cxn modelId="{9FF66FF5-5221-4748-B29F-900EEA1494FD}" srcId="{C86D2351-440F-4AEA-9684-BF5DF9A1C189}" destId="{3CBF0EF7-9549-4DE7-92A2-0DE1A95179F5}" srcOrd="0" destOrd="0" parTransId="{DE90C8C8-F34D-4057-923D-C558D7DFFAEA}" sibTransId="{25D3C082-A881-40FD-B224-F27C5090EF5F}"/>
    <dgm:cxn modelId="{540A40BB-2910-4D1E-9EB7-BDD41376F110}" type="presParOf" srcId="{8735B625-6721-48A7-AB6E-E9AF51BD26E9}" destId="{12A21F31-AF90-4D29-9570-A6F1A45445B2}" srcOrd="0" destOrd="0" presId="urn:microsoft.com/office/officeart/2005/8/layout/vList5"/>
    <dgm:cxn modelId="{667E7A71-3B19-49B6-8986-E5B39EFF802A}" type="presParOf" srcId="{12A21F31-AF90-4D29-9570-A6F1A45445B2}" destId="{4C5E5B25-1253-4EB9-91CE-68171E48CFA9}" srcOrd="0" destOrd="0" presId="urn:microsoft.com/office/officeart/2005/8/layout/vList5"/>
    <dgm:cxn modelId="{037ADC8E-E1F6-45B9-A144-2D4289F99829}" type="presParOf" srcId="{12A21F31-AF90-4D29-9570-A6F1A45445B2}" destId="{12AE96AD-A580-4612-9755-542DC81F31A8}" srcOrd="1" destOrd="0" presId="urn:microsoft.com/office/officeart/2005/8/layout/vList5"/>
    <dgm:cxn modelId="{4D0E60BB-E4FB-474D-8BBD-D132B05D3CE5}" type="presParOf" srcId="{8735B625-6721-48A7-AB6E-E9AF51BD26E9}" destId="{355DFEB3-A981-40C2-9241-ECFDC21612ED}" srcOrd="1" destOrd="0" presId="urn:microsoft.com/office/officeart/2005/8/layout/vList5"/>
    <dgm:cxn modelId="{01ED6AEA-FB7D-4722-BC8C-625EF760E649}" type="presParOf" srcId="{8735B625-6721-48A7-AB6E-E9AF51BD26E9}" destId="{D4851028-0C5B-443A-91FA-C6AE64C75A70}" srcOrd="2" destOrd="0" presId="urn:microsoft.com/office/officeart/2005/8/layout/vList5"/>
    <dgm:cxn modelId="{B8A8ABF8-AB0B-40C5-8CB6-50827456462B}" type="presParOf" srcId="{D4851028-0C5B-443A-91FA-C6AE64C75A70}" destId="{4A86400C-66D3-4D4D-B721-CDFE42407CCD}" srcOrd="0" destOrd="0" presId="urn:microsoft.com/office/officeart/2005/8/layout/vList5"/>
    <dgm:cxn modelId="{28F10F34-0E93-4D70-9858-7BB69307470F}" type="presParOf" srcId="{D4851028-0C5B-443A-91FA-C6AE64C75A70}" destId="{1A325E8D-C82A-4598-87DB-5FCCE653182A}" srcOrd="1" destOrd="0" presId="urn:microsoft.com/office/officeart/2005/8/layout/vList5"/>
    <dgm:cxn modelId="{FCC7B993-E4F7-414D-8557-C7BD11A93634}" type="presParOf" srcId="{8735B625-6721-48A7-AB6E-E9AF51BD26E9}" destId="{30C2B3A0-7783-4BBB-94B8-14064621CF2A}" srcOrd="3" destOrd="0" presId="urn:microsoft.com/office/officeart/2005/8/layout/vList5"/>
    <dgm:cxn modelId="{6A092323-4390-4D98-9660-50D17BCADB12}" type="presParOf" srcId="{8735B625-6721-48A7-AB6E-E9AF51BD26E9}" destId="{88D697D1-24C3-4774-B015-3C14943C9A59}" srcOrd="4" destOrd="0" presId="urn:microsoft.com/office/officeart/2005/8/layout/vList5"/>
    <dgm:cxn modelId="{46AF812E-CCBB-4DD2-BB43-0E5542C7499A}" type="presParOf" srcId="{88D697D1-24C3-4774-B015-3C14943C9A59}" destId="{6C6A4D1A-6A13-44F9-A936-6C34A5481B5E}" srcOrd="0" destOrd="0" presId="urn:microsoft.com/office/officeart/2005/8/layout/vList5"/>
    <dgm:cxn modelId="{5B964024-DECA-4D76-A72B-6D584D0B1E3A}" type="presParOf" srcId="{88D697D1-24C3-4774-B015-3C14943C9A59}" destId="{DBCBB152-39A4-49EC-BB4E-F0B1FF9A20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99FFF4-5C64-450E-8AD1-E376672EF9D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496EF12-298F-473C-A2BB-C24B76C0F866}">
      <dgm:prSet/>
      <dgm:spPr/>
      <dgm:t>
        <a:bodyPr/>
        <a:lstStyle/>
        <a:p>
          <a:r>
            <a:rPr lang="en-US"/>
            <a:t>Increased alcohol intake</a:t>
          </a:r>
        </a:p>
      </dgm:t>
    </dgm:pt>
    <dgm:pt modelId="{42B39ECF-EE5F-417F-9348-CCF1CD2CA0BE}" type="parTrans" cxnId="{3FB4BAFF-900F-4798-BE53-9DAEBD491C07}">
      <dgm:prSet/>
      <dgm:spPr/>
      <dgm:t>
        <a:bodyPr/>
        <a:lstStyle/>
        <a:p>
          <a:endParaRPr lang="en-US"/>
        </a:p>
      </dgm:t>
    </dgm:pt>
    <dgm:pt modelId="{27C647D2-DF36-48A9-8755-98DD5DD8BBA4}" type="sibTrans" cxnId="{3FB4BAFF-900F-4798-BE53-9DAEBD491C07}">
      <dgm:prSet/>
      <dgm:spPr/>
      <dgm:t>
        <a:bodyPr/>
        <a:lstStyle/>
        <a:p>
          <a:endParaRPr lang="en-US"/>
        </a:p>
      </dgm:t>
    </dgm:pt>
    <dgm:pt modelId="{F5E53182-5B95-47BB-A710-D3B255D300A4}">
      <dgm:prSet/>
      <dgm:spPr/>
      <dgm:t>
        <a:bodyPr/>
        <a:lstStyle/>
        <a:p>
          <a:r>
            <a:rPr lang="en-US"/>
            <a:t>Age &gt; 40 years old when infected</a:t>
          </a:r>
        </a:p>
      </dgm:t>
    </dgm:pt>
    <dgm:pt modelId="{F51F9399-1272-466E-9EB6-3963227777A9}" type="parTrans" cxnId="{F6C6294B-B56B-4F92-A6BA-63C075217825}">
      <dgm:prSet/>
      <dgm:spPr/>
      <dgm:t>
        <a:bodyPr/>
        <a:lstStyle/>
        <a:p>
          <a:endParaRPr lang="en-US"/>
        </a:p>
      </dgm:t>
    </dgm:pt>
    <dgm:pt modelId="{5FA02E7F-1239-49E6-A83F-027C93E68B67}" type="sibTrans" cxnId="{F6C6294B-B56B-4F92-A6BA-63C075217825}">
      <dgm:prSet/>
      <dgm:spPr/>
      <dgm:t>
        <a:bodyPr/>
        <a:lstStyle/>
        <a:p>
          <a:endParaRPr lang="en-US"/>
        </a:p>
      </dgm:t>
    </dgm:pt>
    <dgm:pt modelId="{1A5878D1-AE5D-4DFD-B075-D615988AC93D}">
      <dgm:prSet/>
      <dgm:spPr/>
      <dgm:t>
        <a:bodyPr/>
        <a:lstStyle/>
        <a:p>
          <a:r>
            <a:rPr lang="en-US" dirty="0"/>
            <a:t>HIV co-infection</a:t>
          </a:r>
        </a:p>
      </dgm:t>
    </dgm:pt>
    <dgm:pt modelId="{ACA9EB07-C73B-4603-84B3-7B484C7EF9C9}" type="parTrans" cxnId="{3D213AAE-E13D-4F35-811D-5D621967866F}">
      <dgm:prSet/>
      <dgm:spPr/>
      <dgm:t>
        <a:bodyPr/>
        <a:lstStyle/>
        <a:p>
          <a:endParaRPr lang="en-US"/>
        </a:p>
      </dgm:t>
    </dgm:pt>
    <dgm:pt modelId="{73BCD37A-B483-4189-B130-37F8AA0C08C2}" type="sibTrans" cxnId="{3D213AAE-E13D-4F35-811D-5D621967866F}">
      <dgm:prSet/>
      <dgm:spPr/>
      <dgm:t>
        <a:bodyPr/>
        <a:lstStyle/>
        <a:p>
          <a:endParaRPr lang="en-US"/>
        </a:p>
      </dgm:t>
    </dgm:pt>
    <dgm:pt modelId="{89FA1B8F-A628-47CC-9448-5753FEDC88C6}">
      <dgm:prSet/>
      <dgm:spPr/>
      <dgm:t>
        <a:bodyPr/>
        <a:lstStyle/>
        <a:p>
          <a:r>
            <a:rPr lang="en-US"/>
            <a:t>Other</a:t>
          </a:r>
        </a:p>
      </dgm:t>
    </dgm:pt>
    <dgm:pt modelId="{5A9C3864-252A-4637-95C4-01B4F732DA8C}" type="parTrans" cxnId="{FC51798E-C8C6-4B4A-9708-24AC54BA3877}">
      <dgm:prSet/>
      <dgm:spPr/>
      <dgm:t>
        <a:bodyPr/>
        <a:lstStyle/>
        <a:p>
          <a:endParaRPr lang="en-US"/>
        </a:p>
      </dgm:t>
    </dgm:pt>
    <dgm:pt modelId="{0FD5FA5A-D8C0-40B1-8C7C-38804B68DFC7}" type="sibTrans" cxnId="{FC51798E-C8C6-4B4A-9708-24AC54BA3877}">
      <dgm:prSet/>
      <dgm:spPr/>
      <dgm:t>
        <a:bodyPr/>
        <a:lstStyle/>
        <a:p>
          <a:endParaRPr lang="en-US"/>
        </a:p>
      </dgm:t>
    </dgm:pt>
    <dgm:pt modelId="{E1229CAD-08CE-403F-8343-53F2CE2F490A}">
      <dgm:prSet/>
      <dgm:spPr/>
      <dgm:t>
        <a:bodyPr/>
        <a:lstStyle/>
        <a:p>
          <a:r>
            <a:rPr lang="en-US"/>
            <a:t>Male sex</a:t>
          </a:r>
        </a:p>
      </dgm:t>
    </dgm:pt>
    <dgm:pt modelId="{CED4B210-B21A-48F9-9A78-2D80F03C1C6A}" type="parTrans" cxnId="{FA74EA23-E18B-4553-AFE3-D75F00BF794F}">
      <dgm:prSet/>
      <dgm:spPr/>
      <dgm:t>
        <a:bodyPr/>
        <a:lstStyle/>
        <a:p>
          <a:endParaRPr lang="en-US"/>
        </a:p>
      </dgm:t>
    </dgm:pt>
    <dgm:pt modelId="{B43D5FA9-75A9-4A31-9DD1-58EC8840C954}" type="sibTrans" cxnId="{FA74EA23-E18B-4553-AFE3-D75F00BF794F}">
      <dgm:prSet/>
      <dgm:spPr/>
      <dgm:t>
        <a:bodyPr/>
        <a:lstStyle/>
        <a:p>
          <a:endParaRPr lang="en-US"/>
        </a:p>
      </dgm:t>
    </dgm:pt>
    <dgm:pt modelId="{BCD577ED-8F4A-47AF-A234-1D2660EF910C}">
      <dgm:prSet/>
      <dgm:spPr/>
      <dgm:t>
        <a:bodyPr/>
        <a:lstStyle/>
        <a:p>
          <a:r>
            <a:rPr lang="en-US"/>
            <a:t>Chronic HBV coinfection</a:t>
          </a:r>
        </a:p>
      </dgm:t>
    </dgm:pt>
    <dgm:pt modelId="{91790178-AE29-4D93-A498-E3565F26D1AA}" type="parTrans" cxnId="{93BFE206-91C0-4810-B392-561FA06FEB9D}">
      <dgm:prSet/>
      <dgm:spPr/>
      <dgm:t>
        <a:bodyPr/>
        <a:lstStyle/>
        <a:p>
          <a:endParaRPr lang="en-US"/>
        </a:p>
      </dgm:t>
    </dgm:pt>
    <dgm:pt modelId="{F37372A9-0B10-4343-85CA-7CD10BB5EB0B}" type="sibTrans" cxnId="{93BFE206-91C0-4810-B392-561FA06FEB9D}">
      <dgm:prSet/>
      <dgm:spPr/>
      <dgm:t>
        <a:bodyPr/>
        <a:lstStyle/>
        <a:p>
          <a:endParaRPr lang="en-US"/>
        </a:p>
      </dgm:t>
    </dgm:pt>
    <dgm:pt modelId="{76197190-4CA4-478D-8A7C-8BF5F2CB6DEC}" type="pres">
      <dgm:prSet presAssocID="{A199FFF4-5C64-450E-8AD1-E376672EF9D2}" presName="linear" presStyleCnt="0">
        <dgm:presLayoutVars>
          <dgm:animLvl val="lvl"/>
          <dgm:resizeHandles val="exact"/>
        </dgm:presLayoutVars>
      </dgm:prSet>
      <dgm:spPr/>
    </dgm:pt>
    <dgm:pt modelId="{D431C323-1BC5-4BDD-A34C-97A2A0776800}" type="pres">
      <dgm:prSet presAssocID="{6496EF12-298F-473C-A2BB-C24B76C0F866}" presName="parentText" presStyleLbl="node1" presStyleIdx="0" presStyleCnt="4">
        <dgm:presLayoutVars>
          <dgm:chMax val="0"/>
          <dgm:bulletEnabled val="1"/>
        </dgm:presLayoutVars>
      </dgm:prSet>
      <dgm:spPr/>
    </dgm:pt>
    <dgm:pt modelId="{915576C5-F07F-43E1-AE80-A62EC4ACBE6D}" type="pres">
      <dgm:prSet presAssocID="{27C647D2-DF36-48A9-8755-98DD5DD8BBA4}" presName="spacer" presStyleCnt="0"/>
      <dgm:spPr/>
    </dgm:pt>
    <dgm:pt modelId="{AFEA1ACA-B812-41EF-AE60-DF378086581B}" type="pres">
      <dgm:prSet presAssocID="{F5E53182-5B95-47BB-A710-D3B255D300A4}" presName="parentText" presStyleLbl="node1" presStyleIdx="1" presStyleCnt="4">
        <dgm:presLayoutVars>
          <dgm:chMax val="0"/>
          <dgm:bulletEnabled val="1"/>
        </dgm:presLayoutVars>
      </dgm:prSet>
      <dgm:spPr/>
    </dgm:pt>
    <dgm:pt modelId="{C0332FC6-92FB-4BB9-96EC-1DDF3D094774}" type="pres">
      <dgm:prSet presAssocID="{5FA02E7F-1239-49E6-A83F-027C93E68B67}" presName="spacer" presStyleCnt="0"/>
      <dgm:spPr/>
    </dgm:pt>
    <dgm:pt modelId="{F1102C9C-8DF0-4106-814B-A39A194114B5}" type="pres">
      <dgm:prSet presAssocID="{1A5878D1-AE5D-4DFD-B075-D615988AC93D}" presName="parentText" presStyleLbl="node1" presStyleIdx="2" presStyleCnt="4">
        <dgm:presLayoutVars>
          <dgm:chMax val="0"/>
          <dgm:bulletEnabled val="1"/>
        </dgm:presLayoutVars>
      </dgm:prSet>
      <dgm:spPr/>
    </dgm:pt>
    <dgm:pt modelId="{021B839E-E130-46BD-B038-58C67A87B296}" type="pres">
      <dgm:prSet presAssocID="{73BCD37A-B483-4189-B130-37F8AA0C08C2}" presName="spacer" presStyleCnt="0"/>
      <dgm:spPr/>
    </dgm:pt>
    <dgm:pt modelId="{EC529613-5E88-40D3-B188-0C33ED34203A}" type="pres">
      <dgm:prSet presAssocID="{89FA1B8F-A628-47CC-9448-5753FEDC88C6}" presName="parentText" presStyleLbl="node1" presStyleIdx="3" presStyleCnt="4">
        <dgm:presLayoutVars>
          <dgm:chMax val="0"/>
          <dgm:bulletEnabled val="1"/>
        </dgm:presLayoutVars>
      </dgm:prSet>
      <dgm:spPr/>
    </dgm:pt>
    <dgm:pt modelId="{7CE932D3-BEEB-4E65-A380-1C5920729F63}" type="pres">
      <dgm:prSet presAssocID="{89FA1B8F-A628-47CC-9448-5753FEDC88C6}" presName="childText" presStyleLbl="revTx" presStyleIdx="0" presStyleCnt="1">
        <dgm:presLayoutVars>
          <dgm:bulletEnabled val="1"/>
        </dgm:presLayoutVars>
      </dgm:prSet>
      <dgm:spPr/>
    </dgm:pt>
  </dgm:ptLst>
  <dgm:cxnLst>
    <dgm:cxn modelId="{C6897C06-4F64-43AC-83C6-39992CF59DFC}" type="presOf" srcId="{6496EF12-298F-473C-A2BB-C24B76C0F866}" destId="{D431C323-1BC5-4BDD-A34C-97A2A0776800}" srcOrd="0" destOrd="0" presId="urn:microsoft.com/office/officeart/2005/8/layout/vList2"/>
    <dgm:cxn modelId="{93BFE206-91C0-4810-B392-561FA06FEB9D}" srcId="{89FA1B8F-A628-47CC-9448-5753FEDC88C6}" destId="{BCD577ED-8F4A-47AF-A234-1D2660EF910C}" srcOrd="1" destOrd="0" parTransId="{91790178-AE29-4D93-A498-E3565F26D1AA}" sibTransId="{F37372A9-0B10-4343-85CA-7CD10BB5EB0B}"/>
    <dgm:cxn modelId="{DCC36109-516F-41D8-85A4-E7002E05F311}" type="presOf" srcId="{1A5878D1-AE5D-4DFD-B075-D615988AC93D}" destId="{F1102C9C-8DF0-4106-814B-A39A194114B5}" srcOrd="0" destOrd="0" presId="urn:microsoft.com/office/officeart/2005/8/layout/vList2"/>
    <dgm:cxn modelId="{95B3C313-2571-40A5-A6B0-7BADE406CE9D}" type="presOf" srcId="{89FA1B8F-A628-47CC-9448-5753FEDC88C6}" destId="{EC529613-5E88-40D3-B188-0C33ED34203A}" srcOrd="0" destOrd="0" presId="urn:microsoft.com/office/officeart/2005/8/layout/vList2"/>
    <dgm:cxn modelId="{FA74EA23-E18B-4553-AFE3-D75F00BF794F}" srcId="{89FA1B8F-A628-47CC-9448-5753FEDC88C6}" destId="{E1229CAD-08CE-403F-8343-53F2CE2F490A}" srcOrd="0" destOrd="0" parTransId="{CED4B210-B21A-48F9-9A78-2D80F03C1C6A}" sibTransId="{B43D5FA9-75A9-4A31-9DD1-58EC8840C954}"/>
    <dgm:cxn modelId="{F6C6294B-B56B-4F92-A6BA-63C075217825}" srcId="{A199FFF4-5C64-450E-8AD1-E376672EF9D2}" destId="{F5E53182-5B95-47BB-A710-D3B255D300A4}" srcOrd="1" destOrd="0" parTransId="{F51F9399-1272-466E-9EB6-3963227777A9}" sibTransId="{5FA02E7F-1239-49E6-A83F-027C93E68B67}"/>
    <dgm:cxn modelId="{1659B781-D783-424C-BE36-12A3D063FD7D}" type="presOf" srcId="{E1229CAD-08CE-403F-8343-53F2CE2F490A}" destId="{7CE932D3-BEEB-4E65-A380-1C5920729F63}" srcOrd="0" destOrd="0" presId="urn:microsoft.com/office/officeart/2005/8/layout/vList2"/>
    <dgm:cxn modelId="{70E97685-83D3-477E-8C30-301A6D12833E}" type="presOf" srcId="{BCD577ED-8F4A-47AF-A234-1D2660EF910C}" destId="{7CE932D3-BEEB-4E65-A380-1C5920729F63}" srcOrd="0" destOrd="1" presId="urn:microsoft.com/office/officeart/2005/8/layout/vList2"/>
    <dgm:cxn modelId="{FC51798E-C8C6-4B4A-9708-24AC54BA3877}" srcId="{A199FFF4-5C64-450E-8AD1-E376672EF9D2}" destId="{89FA1B8F-A628-47CC-9448-5753FEDC88C6}" srcOrd="3" destOrd="0" parTransId="{5A9C3864-252A-4637-95C4-01B4F732DA8C}" sibTransId="{0FD5FA5A-D8C0-40B1-8C7C-38804B68DFC7}"/>
    <dgm:cxn modelId="{3D213AAE-E13D-4F35-811D-5D621967866F}" srcId="{A199FFF4-5C64-450E-8AD1-E376672EF9D2}" destId="{1A5878D1-AE5D-4DFD-B075-D615988AC93D}" srcOrd="2" destOrd="0" parTransId="{ACA9EB07-C73B-4603-84B3-7B484C7EF9C9}" sibTransId="{73BCD37A-B483-4189-B130-37F8AA0C08C2}"/>
    <dgm:cxn modelId="{D8F0DFD0-652D-42B1-A31A-3DA091B1B12D}" type="presOf" srcId="{F5E53182-5B95-47BB-A710-D3B255D300A4}" destId="{AFEA1ACA-B812-41EF-AE60-DF378086581B}" srcOrd="0" destOrd="0" presId="urn:microsoft.com/office/officeart/2005/8/layout/vList2"/>
    <dgm:cxn modelId="{ACFFAEE0-1530-4A28-97D9-60733956C487}" type="presOf" srcId="{A199FFF4-5C64-450E-8AD1-E376672EF9D2}" destId="{76197190-4CA4-478D-8A7C-8BF5F2CB6DEC}" srcOrd="0" destOrd="0" presId="urn:microsoft.com/office/officeart/2005/8/layout/vList2"/>
    <dgm:cxn modelId="{3FB4BAFF-900F-4798-BE53-9DAEBD491C07}" srcId="{A199FFF4-5C64-450E-8AD1-E376672EF9D2}" destId="{6496EF12-298F-473C-A2BB-C24B76C0F866}" srcOrd="0" destOrd="0" parTransId="{42B39ECF-EE5F-417F-9348-CCF1CD2CA0BE}" sibTransId="{27C647D2-DF36-48A9-8755-98DD5DD8BBA4}"/>
    <dgm:cxn modelId="{4F780F9D-93AD-4A1A-B7E3-575834808E46}" type="presParOf" srcId="{76197190-4CA4-478D-8A7C-8BF5F2CB6DEC}" destId="{D431C323-1BC5-4BDD-A34C-97A2A0776800}" srcOrd="0" destOrd="0" presId="urn:microsoft.com/office/officeart/2005/8/layout/vList2"/>
    <dgm:cxn modelId="{CE67712F-EB27-4F5C-BA69-02FAF53D28F0}" type="presParOf" srcId="{76197190-4CA4-478D-8A7C-8BF5F2CB6DEC}" destId="{915576C5-F07F-43E1-AE80-A62EC4ACBE6D}" srcOrd="1" destOrd="0" presId="urn:microsoft.com/office/officeart/2005/8/layout/vList2"/>
    <dgm:cxn modelId="{457E7526-590B-4F95-9B54-159DF488E4EA}" type="presParOf" srcId="{76197190-4CA4-478D-8A7C-8BF5F2CB6DEC}" destId="{AFEA1ACA-B812-41EF-AE60-DF378086581B}" srcOrd="2" destOrd="0" presId="urn:microsoft.com/office/officeart/2005/8/layout/vList2"/>
    <dgm:cxn modelId="{EA5ED260-2D6B-463A-AC21-018C2B769272}" type="presParOf" srcId="{76197190-4CA4-478D-8A7C-8BF5F2CB6DEC}" destId="{C0332FC6-92FB-4BB9-96EC-1DDF3D094774}" srcOrd="3" destOrd="0" presId="urn:microsoft.com/office/officeart/2005/8/layout/vList2"/>
    <dgm:cxn modelId="{C94ADE10-B882-47A9-95BB-F8EF07469A87}" type="presParOf" srcId="{76197190-4CA4-478D-8A7C-8BF5F2CB6DEC}" destId="{F1102C9C-8DF0-4106-814B-A39A194114B5}" srcOrd="4" destOrd="0" presId="urn:microsoft.com/office/officeart/2005/8/layout/vList2"/>
    <dgm:cxn modelId="{D10ECD04-E851-4F14-8F28-82CF71FA388C}" type="presParOf" srcId="{76197190-4CA4-478D-8A7C-8BF5F2CB6DEC}" destId="{021B839E-E130-46BD-B038-58C67A87B296}" srcOrd="5" destOrd="0" presId="urn:microsoft.com/office/officeart/2005/8/layout/vList2"/>
    <dgm:cxn modelId="{F16CA6E3-B226-432A-B67C-D1EF487B1D7F}" type="presParOf" srcId="{76197190-4CA4-478D-8A7C-8BF5F2CB6DEC}" destId="{EC529613-5E88-40D3-B188-0C33ED34203A}" srcOrd="6" destOrd="0" presId="urn:microsoft.com/office/officeart/2005/8/layout/vList2"/>
    <dgm:cxn modelId="{D6F77071-9009-43DE-9128-E13468E1C4A8}" type="presParOf" srcId="{76197190-4CA4-478D-8A7C-8BF5F2CB6DEC}" destId="{7CE932D3-BEEB-4E65-A380-1C5920729F63}"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1B1283-A50B-4E90-BD9F-D06A4F48EDC0}" type="doc">
      <dgm:prSet loTypeId="urn:microsoft.com/office/officeart/2016/7/layout/BasicLinearProcessNumbered" loCatId="process" qsTypeId="urn:microsoft.com/office/officeart/2005/8/quickstyle/simple2" qsCatId="simple" csTypeId="urn:microsoft.com/office/officeart/2005/8/colors/colorful1" csCatId="colorful"/>
      <dgm:spPr/>
      <dgm:t>
        <a:bodyPr/>
        <a:lstStyle/>
        <a:p>
          <a:endParaRPr lang="en-US"/>
        </a:p>
      </dgm:t>
    </dgm:pt>
    <dgm:pt modelId="{650A3DF8-A5EA-4C41-8B66-61308E6AF0C7}">
      <dgm:prSet/>
      <dgm:spPr/>
      <dgm:t>
        <a:bodyPr/>
        <a:lstStyle/>
        <a:p>
          <a:r>
            <a:rPr lang="en-US"/>
            <a:t>Provide reassurance that HCV treatment is effective, easy, safe, and very well tolerated</a:t>
          </a:r>
        </a:p>
      </dgm:t>
    </dgm:pt>
    <dgm:pt modelId="{4A9F7249-B4FE-42D2-8639-BDD0D3AD61C5}" type="parTrans" cxnId="{E7553D86-2CDE-40EB-8CEE-15ABDC67D8AF}">
      <dgm:prSet/>
      <dgm:spPr/>
      <dgm:t>
        <a:bodyPr/>
        <a:lstStyle/>
        <a:p>
          <a:endParaRPr lang="en-US"/>
        </a:p>
      </dgm:t>
    </dgm:pt>
    <dgm:pt modelId="{122A7545-8B0A-4B1A-9FAE-77540FE7FC8E}" type="sibTrans" cxnId="{E7553D86-2CDE-40EB-8CEE-15ABDC67D8AF}">
      <dgm:prSet phldrT="1" phldr="0"/>
      <dgm:spPr/>
      <dgm:t>
        <a:bodyPr/>
        <a:lstStyle/>
        <a:p>
          <a:r>
            <a:rPr lang="en-US"/>
            <a:t>1</a:t>
          </a:r>
        </a:p>
      </dgm:t>
    </dgm:pt>
    <dgm:pt modelId="{4B1B1543-5CAE-41AC-A97F-6E967E5A2D9F}">
      <dgm:prSet/>
      <dgm:spPr/>
      <dgm:t>
        <a:bodyPr/>
        <a:lstStyle/>
        <a:p>
          <a:r>
            <a:rPr lang="en-US"/>
            <a:t>Be aware of how difficult non-DAA treatment was as many patients not informed about new treatments</a:t>
          </a:r>
        </a:p>
      </dgm:t>
    </dgm:pt>
    <dgm:pt modelId="{B90D472E-EE27-41F8-9081-DA0442E19896}" type="parTrans" cxnId="{32DD4DF0-5B86-4C6F-BFB0-3A3A40AF6A60}">
      <dgm:prSet/>
      <dgm:spPr/>
      <dgm:t>
        <a:bodyPr/>
        <a:lstStyle/>
        <a:p>
          <a:endParaRPr lang="en-US"/>
        </a:p>
      </dgm:t>
    </dgm:pt>
    <dgm:pt modelId="{3C1A07AF-5954-42B8-A47F-60CCB5128BA1}" type="sibTrans" cxnId="{32DD4DF0-5B86-4C6F-BFB0-3A3A40AF6A60}">
      <dgm:prSet phldrT="2" phldr="0"/>
      <dgm:spPr/>
      <dgm:t>
        <a:bodyPr/>
        <a:lstStyle/>
        <a:p>
          <a:r>
            <a:rPr lang="en-US"/>
            <a:t>2</a:t>
          </a:r>
        </a:p>
      </dgm:t>
    </dgm:pt>
    <dgm:pt modelId="{C9285EA3-1D9B-45F8-9440-E3843B16EB80}">
      <dgm:prSet/>
      <dgm:spPr/>
      <dgm:t>
        <a:bodyPr/>
        <a:lstStyle/>
        <a:p>
          <a:r>
            <a:rPr lang="en-US"/>
            <a:t>Patients previously treated</a:t>
          </a:r>
        </a:p>
      </dgm:t>
    </dgm:pt>
    <dgm:pt modelId="{AB8707E1-810E-41B9-849F-6517B2BD66CF}" type="parTrans" cxnId="{3756CB2E-B7F5-4F45-99F4-2F1EAC98A4C6}">
      <dgm:prSet/>
      <dgm:spPr/>
      <dgm:t>
        <a:bodyPr/>
        <a:lstStyle/>
        <a:p>
          <a:endParaRPr lang="en-US"/>
        </a:p>
      </dgm:t>
    </dgm:pt>
    <dgm:pt modelId="{D826D6F5-994E-4488-93DA-68F6FA70410A}" type="sibTrans" cxnId="{3756CB2E-B7F5-4F45-99F4-2F1EAC98A4C6}">
      <dgm:prSet/>
      <dgm:spPr/>
      <dgm:t>
        <a:bodyPr/>
        <a:lstStyle/>
        <a:p>
          <a:endParaRPr lang="en-US"/>
        </a:p>
      </dgm:t>
    </dgm:pt>
    <dgm:pt modelId="{27F29DE7-94D4-4137-B354-EE0899E962EE}">
      <dgm:prSet/>
      <dgm:spPr/>
      <dgm:t>
        <a:bodyPr/>
        <a:lstStyle/>
        <a:p>
          <a:r>
            <a:rPr lang="en-US"/>
            <a:t>Friends/acquaintances treated previously</a:t>
          </a:r>
        </a:p>
      </dgm:t>
    </dgm:pt>
    <dgm:pt modelId="{CB04C9E4-0AE1-4463-A95E-42BC45DF73AB}" type="parTrans" cxnId="{AF5256EF-36BF-444F-A23B-92E2F3688308}">
      <dgm:prSet/>
      <dgm:spPr/>
      <dgm:t>
        <a:bodyPr/>
        <a:lstStyle/>
        <a:p>
          <a:endParaRPr lang="en-US"/>
        </a:p>
      </dgm:t>
    </dgm:pt>
    <dgm:pt modelId="{A1E72D0A-E9FF-4A0C-9B18-8A7EF78EDC1B}" type="sibTrans" cxnId="{AF5256EF-36BF-444F-A23B-92E2F3688308}">
      <dgm:prSet/>
      <dgm:spPr/>
      <dgm:t>
        <a:bodyPr/>
        <a:lstStyle/>
        <a:p>
          <a:endParaRPr lang="en-US"/>
        </a:p>
      </dgm:t>
    </dgm:pt>
    <dgm:pt modelId="{C3E4A381-077E-449A-9691-64F80CEA0F23}">
      <dgm:prSet/>
      <dgm:spPr/>
      <dgm:t>
        <a:bodyPr/>
        <a:lstStyle/>
        <a:p>
          <a:r>
            <a:rPr lang="en-US"/>
            <a:t>Myths and misconceptions exist about new treatment</a:t>
          </a:r>
        </a:p>
      </dgm:t>
    </dgm:pt>
    <dgm:pt modelId="{58068FEE-992A-4BD6-8999-4944A6008852}" type="parTrans" cxnId="{C8BE7DA4-A5A8-4F6B-A62B-D386621E1F80}">
      <dgm:prSet/>
      <dgm:spPr/>
      <dgm:t>
        <a:bodyPr/>
        <a:lstStyle/>
        <a:p>
          <a:endParaRPr lang="en-US"/>
        </a:p>
      </dgm:t>
    </dgm:pt>
    <dgm:pt modelId="{9CB0D1F0-B5C5-4907-8FAE-B4FBAFC562D5}" type="sibTrans" cxnId="{C8BE7DA4-A5A8-4F6B-A62B-D386621E1F80}">
      <dgm:prSet/>
      <dgm:spPr/>
      <dgm:t>
        <a:bodyPr/>
        <a:lstStyle/>
        <a:p>
          <a:endParaRPr lang="en-US"/>
        </a:p>
      </dgm:t>
    </dgm:pt>
    <dgm:pt modelId="{5AA9535D-1C7A-4544-BC60-752C7127877F}">
      <dgm:prSet/>
      <dgm:spPr/>
      <dgm:t>
        <a:bodyPr/>
        <a:lstStyle/>
        <a:p>
          <a:r>
            <a:rPr lang="en-US"/>
            <a:t>Emphasize importance of adherence to treatment</a:t>
          </a:r>
        </a:p>
      </dgm:t>
    </dgm:pt>
    <dgm:pt modelId="{2FA51A3C-24D0-423A-BA2B-3B6BB828A87B}" type="parTrans" cxnId="{CD2E5F42-802A-4B93-9A5E-B9EC55035DB3}">
      <dgm:prSet/>
      <dgm:spPr/>
      <dgm:t>
        <a:bodyPr/>
        <a:lstStyle/>
        <a:p>
          <a:endParaRPr lang="en-US"/>
        </a:p>
      </dgm:t>
    </dgm:pt>
    <dgm:pt modelId="{4DF9A55E-9364-4A86-B896-318873343150}" type="sibTrans" cxnId="{CD2E5F42-802A-4B93-9A5E-B9EC55035DB3}">
      <dgm:prSet phldrT="3" phldr="0"/>
      <dgm:spPr/>
      <dgm:t>
        <a:bodyPr/>
        <a:lstStyle/>
        <a:p>
          <a:r>
            <a:rPr lang="en-US"/>
            <a:t>3</a:t>
          </a:r>
        </a:p>
      </dgm:t>
    </dgm:pt>
    <dgm:pt modelId="{EE4A96C2-D371-4989-A5E3-A3F3733A7F47}">
      <dgm:prSet/>
      <dgm:spPr/>
      <dgm:t>
        <a:bodyPr/>
        <a:lstStyle/>
        <a:p>
          <a:r>
            <a:rPr lang="en-US"/>
            <a:t>Treatment failures are most likely when adherence is not optimal</a:t>
          </a:r>
        </a:p>
      </dgm:t>
    </dgm:pt>
    <dgm:pt modelId="{2B318D59-1CEA-477B-B0DC-C4A66A32AE4E}" type="parTrans" cxnId="{9DD3D144-3578-486E-A4A1-DDDF869F581A}">
      <dgm:prSet/>
      <dgm:spPr/>
      <dgm:t>
        <a:bodyPr/>
        <a:lstStyle/>
        <a:p>
          <a:endParaRPr lang="en-US"/>
        </a:p>
      </dgm:t>
    </dgm:pt>
    <dgm:pt modelId="{BD4486D9-3970-433A-94B8-5C6796CDCD01}" type="sibTrans" cxnId="{9DD3D144-3578-486E-A4A1-DDDF869F581A}">
      <dgm:prSet/>
      <dgm:spPr/>
      <dgm:t>
        <a:bodyPr/>
        <a:lstStyle/>
        <a:p>
          <a:endParaRPr lang="en-US"/>
        </a:p>
      </dgm:t>
    </dgm:pt>
    <dgm:pt modelId="{C26C5F49-52CE-4E9E-8413-48DE09FAF3EE}" type="pres">
      <dgm:prSet presAssocID="{B81B1283-A50B-4E90-BD9F-D06A4F48EDC0}" presName="Name0" presStyleCnt="0">
        <dgm:presLayoutVars>
          <dgm:animLvl val="lvl"/>
          <dgm:resizeHandles val="exact"/>
        </dgm:presLayoutVars>
      </dgm:prSet>
      <dgm:spPr/>
    </dgm:pt>
    <dgm:pt modelId="{48B7999B-75E1-4EBC-A8C9-F50E045F590E}" type="pres">
      <dgm:prSet presAssocID="{650A3DF8-A5EA-4C41-8B66-61308E6AF0C7}" presName="compositeNode" presStyleCnt="0">
        <dgm:presLayoutVars>
          <dgm:bulletEnabled val="1"/>
        </dgm:presLayoutVars>
      </dgm:prSet>
      <dgm:spPr/>
    </dgm:pt>
    <dgm:pt modelId="{C01B09B6-86D8-4951-9762-CDEB885E4DED}" type="pres">
      <dgm:prSet presAssocID="{650A3DF8-A5EA-4C41-8B66-61308E6AF0C7}" presName="bgRect" presStyleLbl="bgAccFollowNode1" presStyleIdx="0" presStyleCnt="3"/>
      <dgm:spPr/>
    </dgm:pt>
    <dgm:pt modelId="{395904F4-B5CE-45F6-A378-09E897FC95BA}" type="pres">
      <dgm:prSet presAssocID="{122A7545-8B0A-4B1A-9FAE-77540FE7FC8E}" presName="sibTransNodeCircle" presStyleLbl="alignNode1" presStyleIdx="0" presStyleCnt="6">
        <dgm:presLayoutVars>
          <dgm:chMax val="0"/>
          <dgm:bulletEnabled/>
        </dgm:presLayoutVars>
      </dgm:prSet>
      <dgm:spPr/>
    </dgm:pt>
    <dgm:pt modelId="{357394EF-3612-40D2-985B-B50D87897648}" type="pres">
      <dgm:prSet presAssocID="{650A3DF8-A5EA-4C41-8B66-61308E6AF0C7}" presName="bottomLine" presStyleLbl="alignNode1" presStyleIdx="1" presStyleCnt="6">
        <dgm:presLayoutVars/>
      </dgm:prSet>
      <dgm:spPr/>
    </dgm:pt>
    <dgm:pt modelId="{8EF1E2E1-7721-4514-9EC9-149096842AB8}" type="pres">
      <dgm:prSet presAssocID="{650A3DF8-A5EA-4C41-8B66-61308E6AF0C7}" presName="nodeText" presStyleLbl="bgAccFollowNode1" presStyleIdx="0" presStyleCnt="3">
        <dgm:presLayoutVars>
          <dgm:bulletEnabled val="1"/>
        </dgm:presLayoutVars>
      </dgm:prSet>
      <dgm:spPr/>
    </dgm:pt>
    <dgm:pt modelId="{CD767A8A-0B2B-4E2E-814D-AA7116715246}" type="pres">
      <dgm:prSet presAssocID="{122A7545-8B0A-4B1A-9FAE-77540FE7FC8E}" presName="sibTrans" presStyleCnt="0"/>
      <dgm:spPr/>
    </dgm:pt>
    <dgm:pt modelId="{1F25549D-4E94-45D4-9077-A57F4630F687}" type="pres">
      <dgm:prSet presAssocID="{4B1B1543-5CAE-41AC-A97F-6E967E5A2D9F}" presName="compositeNode" presStyleCnt="0">
        <dgm:presLayoutVars>
          <dgm:bulletEnabled val="1"/>
        </dgm:presLayoutVars>
      </dgm:prSet>
      <dgm:spPr/>
    </dgm:pt>
    <dgm:pt modelId="{9FA4C226-6B1A-4CCA-8D04-0F7FA12A0C26}" type="pres">
      <dgm:prSet presAssocID="{4B1B1543-5CAE-41AC-A97F-6E967E5A2D9F}" presName="bgRect" presStyleLbl="bgAccFollowNode1" presStyleIdx="1" presStyleCnt="3"/>
      <dgm:spPr/>
    </dgm:pt>
    <dgm:pt modelId="{4BAC087F-EACA-479B-8F7F-151AF9AA1AA5}" type="pres">
      <dgm:prSet presAssocID="{3C1A07AF-5954-42B8-A47F-60CCB5128BA1}" presName="sibTransNodeCircle" presStyleLbl="alignNode1" presStyleIdx="2" presStyleCnt="6">
        <dgm:presLayoutVars>
          <dgm:chMax val="0"/>
          <dgm:bulletEnabled/>
        </dgm:presLayoutVars>
      </dgm:prSet>
      <dgm:spPr/>
    </dgm:pt>
    <dgm:pt modelId="{EE0C6632-3CC0-4644-9808-D17C400481A1}" type="pres">
      <dgm:prSet presAssocID="{4B1B1543-5CAE-41AC-A97F-6E967E5A2D9F}" presName="bottomLine" presStyleLbl="alignNode1" presStyleIdx="3" presStyleCnt="6">
        <dgm:presLayoutVars/>
      </dgm:prSet>
      <dgm:spPr/>
    </dgm:pt>
    <dgm:pt modelId="{468D2617-7E0C-4F98-AC99-56176C4C6FAC}" type="pres">
      <dgm:prSet presAssocID="{4B1B1543-5CAE-41AC-A97F-6E967E5A2D9F}" presName="nodeText" presStyleLbl="bgAccFollowNode1" presStyleIdx="1" presStyleCnt="3">
        <dgm:presLayoutVars>
          <dgm:bulletEnabled val="1"/>
        </dgm:presLayoutVars>
      </dgm:prSet>
      <dgm:spPr/>
    </dgm:pt>
    <dgm:pt modelId="{A10746C1-450A-4E79-92C0-0154C495FE06}" type="pres">
      <dgm:prSet presAssocID="{3C1A07AF-5954-42B8-A47F-60CCB5128BA1}" presName="sibTrans" presStyleCnt="0"/>
      <dgm:spPr/>
    </dgm:pt>
    <dgm:pt modelId="{6E303483-7AB3-417C-AB9E-8E228EA319C6}" type="pres">
      <dgm:prSet presAssocID="{5AA9535D-1C7A-4544-BC60-752C7127877F}" presName="compositeNode" presStyleCnt="0">
        <dgm:presLayoutVars>
          <dgm:bulletEnabled val="1"/>
        </dgm:presLayoutVars>
      </dgm:prSet>
      <dgm:spPr/>
    </dgm:pt>
    <dgm:pt modelId="{2A97D39A-34C2-4F53-B682-F62FBDF18C8F}" type="pres">
      <dgm:prSet presAssocID="{5AA9535D-1C7A-4544-BC60-752C7127877F}" presName="bgRect" presStyleLbl="bgAccFollowNode1" presStyleIdx="2" presStyleCnt="3"/>
      <dgm:spPr/>
    </dgm:pt>
    <dgm:pt modelId="{10832D04-A5D3-459B-9989-0246ECA55EC6}" type="pres">
      <dgm:prSet presAssocID="{4DF9A55E-9364-4A86-B896-318873343150}" presName="sibTransNodeCircle" presStyleLbl="alignNode1" presStyleIdx="4" presStyleCnt="6">
        <dgm:presLayoutVars>
          <dgm:chMax val="0"/>
          <dgm:bulletEnabled/>
        </dgm:presLayoutVars>
      </dgm:prSet>
      <dgm:spPr/>
    </dgm:pt>
    <dgm:pt modelId="{56ADA4F3-1D18-4E0E-B6BA-46A68F3EDE5A}" type="pres">
      <dgm:prSet presAssocID="{5AA9535D-1C7A-4544-BC60-752C7127877F}" presName="bottomLine" presStyleLbl="alignNode1" presStyleIdx="5" presStyleCnt="6">
        <dgm:presLayoutVars/>
      </dgm:prSet>
      <dgm:spPr/>
    </dgm:pt>
    <dgm:pt modelId="{5D2684CA-8CCD-4067-81A8-1B86E10BE759}" type="pres">
      <dgm:prSet presAssocID="{5AA9535D-1C7A-4544-BC60-752C7127877F}" presName="nodeText" presStyleLbl="bgAccFollowNode1" presStyleIdx="2" presStyleCnt="3">
        <dgm:presLayoutVars>
          <dgm:bulletEnabled val="1"/>
        </dgm:presLayoutVars>
      </dgm:prSet>
      <dgm:spPr/>
    </dgm:pt>
  </dgm:ptLst>
  <dgm:cxnLst>
    <dgm:cxn modelId="{324A0A21-1AE7-4817-A0DB-30EE162697AD}" type="presOf" srcId="{3C1A07AF-5954-42B8-A47F-60CCB5128BA1}" destId="{4BAC087F-EACA-479B-8F7F-151AF9AA1AA5}" srcOrd="0" destOrd="0" presId="urn:microsoft.com/office/officeart/2016/7/layout/BasicLinearProcessNumbered"/>
    <dgm:cxn modelId="{59D20A23-2821-406F-A5F7-F741EE78112B}" type="presOf" srcId="{5AA9535D-1C7A-4544-BC60-752C7127877F}" destId="{5D2684CA-8CCD-4067-81A8-1B86E10BE759}" srcOrd="1" destOrd="0" presId="urn:microsoft.com/office/officeart/2016/7/layout/BasicLinearProcessNumbered"/>
    <dgm:cxn modelId="{A334202E-6FA4-4222-8881-3F2D1B6E51B9}" type="presOf" srcId="{4B1B1543-5CAE-41AC-A97F-6E967E5A2D9F}" destId="{9FA4C226-6B1A-4CCA-8D04-0F7FA12A0C26}" srcOrd="0" destOrd="0" presId="urn:microsoft.com/office/officeart/2016/7/layout/BasicLinearProcessNumbered"/>
    <dgm:cxn modelId="{3756CB2E-B7F5-4F45-99F4-2F1EAC98A4C6}" srcId="{4B1B1543-5CAE-41AC-A97F-6E967E5A2D9F}" destId="{C9285EA3-1D9B-45F8-9440-E3843B16EB80}" srcOrd="0" destOrd="0" parTransId="{AB8707E1-810E-41B9-849F-6517B2BD66CF}" sibTransId="{D826D6F5-994E-4488-93DA-68F6FA70410A}"/>
    <dgm:cxn modelId="{814C5731-1357-4D07-B72F-877E25106D38}" type="presOf" srcId="{C3E4A381-077E-449A-9691-64F80CEA0F23}" destId="{468D2617-7E0C-4F98-AC99-56176C4C6FAC}" srcOrd="0" destOrd="3" presId="urn:microsoft.com/office/officeart/2016/7/layout/BasicLinearProcessNumbered"/>
    <dgm:cxn modelId="{9E67BA5B-9F24-46D1-A128-2CB04B2FBDB5}" type="presOf" srcId="{5AA9535D-1C7A-4544-BC60-752C7127877F}" destId="{2A97D39A-34C2-4F53-B682-F62FBDF18C8F}" srcOrd="0" destOrd="0" presId="urn:microsoft.com/office/officeart/2016/7/layout/BasicLinearProcessNumbered"/>
    <dgm:cxn modelId="{CD2E5F42-802A-4B93-9A5E-B9EC55035DB3}" srcId="{B81B1283-A50B-4E90-BD9F-D06A4F48EDC0}" destId="{5AA9535D-1C7A-4544-BC60-752C7127877F}" srcOrd="2" destOrd="0" parTransId="{2FA51A3C-24D0-423A-BA2B-3B6BB828A87B}" sibTransId="{4DF9A55E-9364-4A86-B896-318873343150}"/>
    <dgm:cxn modelId="{9DD3D144-3578-486E-A4A1-DDDF869F581A}" srcId="{5AA9535D-1C7A-4544-BC60-752C7127877F}" destId="{EE4A96C2-D371-4989-A5E3-A3F3733A7F47}" srcOrd="0" destOrd="0" parTransId="{2B318D59-1CEA-477B-B0DC-C4A66A32AE4E}" sibTransId="{BD4486D9-3970-433A-94B8-5C6796CDCD01}"/>
    <dgm:cxn modelId="{EA7CAD52-6979-4E9C-BDB7-D814F0401EAC}" type="presOf" srcId="{650A3DF8-A5EA-4C41-8B66-61308E6AF0C7}" destId="{8EF1E2E1-7721-4514-9EC9-149096842AB8}" srcOrd="1" destOrd="0" presId="urn:microsoft.com/office/officeart/2016/7/layout/BasicLinearProcessNumbered"/>
    <dgm:cxn modelId="{E7553D86-2CDE-40EB-8CEE-15ABDC67D8AF}" srcId="{B81B1283-A50B-4E90-BD9F-D06A4F48EDC0}" destId="{650A3DF8-A5EA-4C41-8B66-61308E6AF0C7}" srcOrd="0" destOrd="0" parTransId="{4A9F7249-B4FE-42D2-8639-BDD0D3AD61C5}" sibTransId="{122A7545-8B0A-4B1A-9FAE-77540FE7FC8E}"/>
    <dgm:cxn modelId="{2E468E88-DEE4-4B57-B896-5203AB6AC1F3}" type="presOf" srcId="{C9285EA3-1D9B-45F8-9440-E3843B16EB80}" destId="{468D2617-7E0C-4F98-AC99-56176C4C6FAC}" srcOrd="0" destOrd="1" presId="urn:microsoft.com/office/officeart/2016/7/layout/BasicLinearProcessNumbered"/>
    <dgm:cxn modelId="{01A2B09C-E906-465D-9BD2-ABA4E96A0CE4}" type="presOf" srcId="{B81B1283-A50B-4E90-BD9F-D06A4F48EDC0}" destId="{C26C5F49-52CE-4E9E-8413-48DE09FAF3EE}" srcOrd="0" destOrd="0" presId="urn:microsoft.com/office/officeart/2016/7/layout/BasicLinearProcessNumbered"/>
    <dgm:cxn modelId="{C8BE7DA4-A5A8-4F6B-A62B-D386621E1F80}" srcId="{4B1B1543-5CAE-41AC-A97F-6E967E5A2D9F}" destId="{C3E4A381-077E-449A-9691-64F80CEA0F23}" srcOrd="2" destOrd="0" parTransId="{58068FEE-992A-4BD6-8999-4944A6008852}" sibTransId="{9CB0D1F0-B5C5-4907-8FAE-B4FBAFC562D5}"/>
    <dgm:cxn modelId="{B4AD72AE-1900-4ABA-89B2-299C78FD46CA}" type="presOf" srcId="{4B1B1543-5CAE-41AC-A97F-6E967E5A2D9F}" destId="{468D2617-7E0C-4F98-AC99-56176C4C6FAC}" srcOrd="1" destOrd="0" presId="urn:microsoft.com/office/officeart/2016/7/layout/BasicLinearProcessNumbered"/>
    <dgm:cxn modelId="{B085D5C5-77AC-470F-AB4C-F172CCA1F1F9}" type="presOf" srcId="{27F29DE7-94D4-4137-B354-EE0899E962EE}" destId="{468D2617-7E0C-4F98-AC99-56176C4C6FAC}" srcOrd="0" destOrd="2" presId="urn:microsoft.com/office/officeart/2016/7/layout/BasicLinearProcessNumbered"/>
    <dgm:cxn modelId="{C3824ECB-9561-4D6D-8AEB-D86397ED5324}" type="presOf" srcId="{122A7545-8B0A-4B1A-9FAE-77540FE7FC8E}" destId="{395904F4-B5CE-45F6-A378-09E897FC95BA}" srcOrd="0" destOrd="0" presId="urn:microsoft.com/office/officeart/2016/7/layout/BasicLinearProcessNumbered"/>
    <dgm:cxn modelId="{493F3DE3-A958-4F93-8EEB-E57104E56732}" type="presOf" srcId="{650A3DF8-A5EA-4C41-8B66-61308E6AF0C7}" destId="{C01B09B6-86D8-4951-9762-CDEB885E4DED}" srcOrd="0" destOrd="0" presId="urn:microsoft.com/office/officeart/2016/7/layout/BasicLinearProcessNumbered"/>
    <dgm:cxn modelId="{AF5256EF-36BF-444F-A23B-92E2F3688308}" srcId="{4B1B1543-5CAE-41AC-A97F-6E967E5A2D9F}" destId="{27F29DE7-94D4-4137-B354-EE0899E962EE}" srcOrd="1" destOrd="0" parTransId="{CB04C9E4-0AE1-4463-A95E-42BC45DF73AB}" sibTransId="{A1E72D0A-E9FF-4A0C-9B18-8A7EF78EDC1B}"/>
    <dgm:cxn modelId="{32DD4DF0-5B86-4C6F-BFB0-3A3A40AF6A60}" srcId="{B81B1283-A50B-4E90-BD9F-D06A4F48EDC0}" destId="{4B1B1543-5CAE-41AC-A97F-6E967E5A2D9F}" srcOrd="1" destOrd="0" parTransId="{B90D472E-EE27-41F8-9081-DA0442E19896}" sibTransId="{3C1A07AF-5954-42B8-A47F-60CCB5128BA1}"/>
    <dgm:cxn modelId="{A265A0F1-F322-4CE5-9355-EE3DCD5C55DB}" type="presOf" srcId="{EE4A96C2-D371-4989-A5E3-A3F3733A7F47}" destId="{5D2684CA-8CCD-4067-81A8-1B86E10BE759}" srcOrd="0" destOrd="1" presId="urn:microsoft.com/office/officeart/2016/7/layout/BasicLinearProcessNumbered"/>
    <dgm:cxn modelId="{8C74A0F2-B800-43A4-8607-2F047BBBDFC3}" type="presOf" srcId="{4DF9A55E-9364-4A86-B896-318873343150}" destId="{10832D04-A5D3-459B-9989-0246ECA55EC6}" srcOrd="0" destOrd="0" presId="urn:microsoft.com/office/officeart/2016/7/layout/BasicLinearProcessNumbered"/>
    <dgm:cxn modelId="{3DA33341-8F7D-40E6-8E28-A0A1777FBB42}" type="presParOf" srcId="{C26C5F49-52CE-4E9E-8413-48DE09FAF3EE}" destId="{48B7999B-75E1-4EBC-A8C9-F50E045F590E}" srcOrd="0" destOrd="0" presId="urn:microsoft.com/office/officeart/2016/7/layout/BasicLinearProcessNumbered"/>
    <dgm:cxn modelId="{CF18B57C-AFBF-4B29-B905-7BB330C075DE}" type="presParOf" srcId="{48B7999B-75E1-4EBC-A8C9-F50E045F590E}" destId="{C01B09B6-86D8-4951-9762-CDEB885E4DED}" srcOrd="0" destOrd="0" presId="urn:microsoft.com/office/officeart/2016/7/layout/BasicLinearProcessNumbered"/>
    <dgm:cxn modelId="{8402BAF3-769F-4FB5-A84F-9E99DCF7CA1E}" type="presParOf" srcId="{48B7999B-75E1-4EBC-A8C9-F50E045F590E}" destId="{395904F4-B5CE-45F6-A378-09E897FC95BA}" srcOrd="1" destOrd="0" presId="urn:microsoft.com/office/officeart/2016/7/layout/BasicLinearProcessNumbered"/>
    <dgm:cxn modelId="{70CBCA54-B861-45CD-9C9F-7C0F5A90C919}" type="presParOf" srcId="{48B7999B-75E1-4EBC-A8C9-F50E045F590E}" destId="{357394EF-3612-40D2-985B-B50D87897648}" srcOrd="2" destOrd="0" presId="urn:microsoft.com/office/officeart/2016/7/layout/BasicLinearProcessNumbered"/>
    <dgm:cxn modelId="{268CADEF-78AF-4CE3-A7DD-8DBCF51D1870}" type="presParOf" srcId="{48B7999B-75E1-4EBC-A8C9-F50E045F590E}" destId="{8EF1E2E1-7721-4514-9EC9-149096842AB8}" srcOrd="3" destOrd="0" presId="urn:microsoft.com/office/officeart/2016/7/layout/BasicLinearProcessNumbered"/>
    <dgm:cxn modelId="{F673BA70-4DB7-4363-A95A-CDDDA3C8A4E1}" type="presParOf" srcId="{C26C5F49-52CE-4E9E-8413-48DE09FAF3EE}" destId="{CD767A8A-0B2B-4E2E-814D-AA7116715246}" srcOrd="1" destOrd="0" presId="urn:microsoft.com/office/officeart/2016/7/layout/BasicLinearProcessNumbered"/>
    <dgm:cxn modelId="{62FA3ABB-BF85-4206-9378-01F53583066D}" type="presParOf" srcId="{C26C5F49-52CE-4E9E-8413-48DE09FAF3EE}" destId="{1F25549D-4E94-45D4-9077-A57F4630F687}" srcOrd="2" destOrd="0" presId="urn:microsoft.com/office/officeart/2016/7/layout/BasicLinearProcessNumbered"/>
    <dgm:cxn modelId="{945997BA-0A42-4466-B38E-04F5AFB1FAA0}" type="presParOf" srcId="{1F25549D-4E94-45D4-9077-A57F4630F687}" destId="{9FA4C226-6B1A-4CCA-8D04-0F7FA12A0C26}" srcOrd="0" destOrd="0" presId="urn:microsoft.com/office/officeart/2016/7/layout/BasicLinearProcessNumbered"/>
    <dgm:cxn modelId="{B2D990DC-CBB4-4C3F-9111-9C23EC0C5719}" type="presParOf" srcId="{1F25549D-4E94-45D4-9077-A57F4630F687}" destId="{4BAC087F-EACA-479B-8F7F-151AF9AA1AA5}" srcOrd="1" destOrd="0" presId="urn:microsoft.com/office/officeart/2016/7/layout/BasicLinearProcessNumbered"/>
    <dgm:cxn modelId="{6C0A5F54-84D8-455B-ADC6-2ED9DA6F5363}" type="presParOf" srcId="{1F25549D-4E94-45D4-9077-A57F4630F687}" destId="{EE0C6632-3CC0-4644-9808-D17C400481A1}" srcOrd="2" destOrd="0" presId="urn:microsoft.com/office/officeart/2016/7/layout/BasicLinearProcessNumbered"/>
    <dgm:cxn modelId="{BEC55145-20E7-472B-9C65-A7962426A63C}" type="presParOf" srcId="{1F25549D-4E94-45D4-9077-A57F4630F687}" destId="{468D2617-7E0C-4F98-AC99-56176C4C6FAC}" srcOrd="3" destOrd="0" presId="urn:microsoft.com/office/officeart/2016/7/layout/BasicLinearProcessNumbered"/>
    <dgm:cxn modelId="{F1A0981E-10E3-46FF-AFE1-F58CF6025F93}" type="presParOf" srcId="{C26C5F49-52CE-4E9E-8413-48DE09FAF3EE}" destId="{A10746C1-450A-4E79-92C0-0154C495FE06}" srcOrd="3" destOrd="0" presId="urn:microsoft.com/office/officeart/2016/7/layout/BasicLinearProcessNumbered"/>
    <dgm:cxn modelId="{CACC86E4-D11F-4E4D-B560-CDD8F577C022}" type="presParOf" srcId="{C26C5F49-52CE-4E9E-8413-48DE09FAF3EE}" destId="{6E303483-7AB3-417C-AB9E-8E228EA319C6}" srcOrd="4" destOrd="0" presId="urn:microsoft.com/office/officeart/2016/7/layout/BasicLinearProcessNumbered"/>
    <dgm:cxn modelId="{F7CA5CD0-B30A-4E58-8B1C-4075C6807AB2}" type="presParOf" srcId="{6E303483-7AB3-417C-AB9E-8E228EA319C6}" destId="{2A97D39A-34C2-4F53-B682-F62FBDF18C8F}" srcOrd="0" destOrd="0" presId="urn:microsoft.com/office/officeart/2016/7/layout/BasicLinearProcessNumbered"/>
    <dgm:cxn modelId="{247DAA7B-AC56-4F0E-A0CF-7AA1EB34EB8C}" type="presParOf" srcId="{6E303483-7AB3-417C-AB9E-8E228EA319C6}" destId="{10832D04-A5D3-459B-9989-0246ECA55EC6}" srcOrd="1" destOrd="0" presId="urn:microsoft.com/office/officeart/2016/7/layout/BasicLinearProcessNumbered"/>
    <dgm:cxn modelId="{75C115B7-E473-49A6-B72C-19F39D15E79D}" type="presParOf" srcId="{6E303483-7AB3-417C-AB9E-8E228EA319C6}" destId="{56ADA4F3-1D18-4E0E-B6BA-46A68F3EDE5A}" srcOrd="2" destOrd="0" presId="urn:microsoft.com/office/officeart/2016/7/layout/BasicLinearProcessNumbered"/>
    <dgm:cxn modelId="{51C2D50E-5A1E-417F-8FCA-F0C81A80A1BA}" type="presParOf" srcId="{6E303483-7AB3-417C-AB9E-8E228EA319C6}" destId="{5D2684CA-8CCD-4067-81A8-1B86E10BE759}"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87B8D1-3220-4B12-9CD3-D24E1A019F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9E82596-579E-4D9B-9051-A463DA85647B}">
      <dgm:prSet/>
      <dgm:spPr/>
      <dgm:t>
        <a:bodyPr/>
        <a:lstStyle/>
        <a:p>
          <a:r>
            <a:rPr lang="en-US" b="1"/>
            <a:t>APRI or FIB-4 can be done anywhere by all providers</a:t>
          </a:r>
          <a:endParaRPr lang="en-US"/>
        </a:p>
      </dgm:t>
    </dgm:pt>
    <dgm:pt modelId="{B35662C1-B30D-4681-8359-813486AAED40}" type="parTrans" cxnId="{6EB23646-9217-43BC-8882-E690CFCA6DAD}">
      <dgm:prSet/>
      <dgm:spPr/>
      <dgm:t>
        <a:bodyPr/>
        <a:lstStyle/>
        <a:p>
          <a:endParaRPr lang="en-US"/>
        </a:p>
      </dgm:t>
    </dgm:pt>
    <dgm:pt modelId="{E2A9A372-5CCD-41D4-99AA-0D4FC3F22208}" type="sibTrans" cxnId="{6EB23646-9217-43BC-8882-E690CFCA6DAD}">
      <dgm:prSet/>
      <dgm:spPr/>
      <dgm:t>
        <a:bodyPr/>
        <a:lstStyle/>
        <a:p>
          <a:endParaRPr lang="en-US"/>
        </a:p>
      </dgm:t>
    </dgm:pt>
    <dgm:pt modelId="{B60114E8-7678-420E-9570-8D9991654CD3}">
      <dgm:prSet/>
      <dgm:spPr/>
      <dgm:t>
        <a:bodyPr/>
        <a:lstStyle/>
        <a:p>
          <a:r>
            <a:rPr lang="en-US"/>
            <a:t>Very good negative predictive value - rule out cirrhosis</a:t>
          </a:r>
        </a:p>
      </dgm:t>
    </dgm:pt>
    <dgm:pt modelId="{FA9CD1DF-F813-4ED4-8B0A-915FA89A9CA4}" type="parTrans" cxnId="{EEF63486-B947-4216-9ECE-CA15B233E812}">
      <dgm:prSet/>
      <dgm:spPr/>
      <dgm:t>
        <a:bodyPr/>
        <a:lstStyle/>
        <a:p>
          <a:endParaRPr lang="en-US"/>
        </a:p>
      </dgm:t>
    </dgm:pt>
    <dgm:pt modelId="{EE2AE9A4-9E40-44C6-8E1B-DC137D4BE0E6}" type="sibTrans" cxnId="{EEF63486-B947-4216-9ECE-CA15B233E812}">
      <dgm:prSet/>
      <dgm:spPr/>
      <dgm:t>
        <a:bodyPr/>
        <a:lstStyle/>
        <a:p>
          <a:endParaRPr lang="en-US"/>
        </a:p>
      </dgm:t>
    </dgm:pt>
    <dgm:pt modelId="{E7DA22D6-F7C0-45EA-B2A0-D38EC8AE5D74}">
      <dgm:prSet/>
      <dgm:spPr/>
      <dgm:t>
        <a:bodyPr/>
        <a:lstStyle/>
        <a:p>
          <a:r>
            <a:rPr lang="en-US"/>
            <a:t>Transient elastography</a:t>
          </a:r>
        </a:p>
      </dgm:t>
    </dgm:pt>
    <dgm:pt modelId="{B85D6F0D-1F1D-4D7D-B23E-D9F485C0C203}" type="parTrans" cxnId="{45079543-CDBF-4FBD-8B2D-94C1E4FE8741}">
      <dgm:prSet/>
      <dgm:spPr/>
      <dgm:t>
        <a:bodyPr/>
        <a:lstStyle/>
        <a:p>
          <a:endParaRPr lang="en-US"/>
        </a:p>
      </dgm:t>
    </dgm:pt>
    <dgm:pt modelId="{54A5F202-F0A4-42F0-8764-30BA2B874B12}" type="sibTrans" cxnId="{45079543-CDBF-4FBD-8B2D-94C1E4FE8741}">
      <dgm:prSet/>
      <dgm:spPr/>
      <dgm:t>
        <a:bodyPr/>
        <a:lstStyle/>
        <a:p>
          <a:endParaRPr lang="en-US"/>
        </a:p>
      </dgm:t>
    </dgm:pt>
    <dgm:pt modelId="{A98DBF41-097B-4D8D-87FD-A23A22E9115E}">
      <dgm:prSet/>
      <dgm:spPr/>
      <dgm:t>
        <a:bodyPr/>
        <a:lstStyle/>
        <a:p>
          <a:r>
            <a:rPr lang="en-US"/>
            <a:t>&gt;12.5 KPa = cirrhosis</a:t>
          </a:r>
        </a:p>
      </dgm:t>
    </dgm:pt>
    <dgm:pt modelId="{96364725-0021-4096-8926-5B6AE5D6AA97}" type="parTrans" cxnId="{7C0A6F42-7B4F-475F-A3AF-6C58B8A66F02}">
      <dgm:prSet/>
      <dgm:spPr/>
      <dgm:t>
        <a:bodyPr/>
        <a:lstStyle/>
        <a:p>
          <a:endParaRPr lang="en-US"/>
        </a:p>
      </dgm:t>
    </dgm:pt>
    <dgm:pt modelId="{40DE82D4-ED57-4ED3-B3F9-9FBA053DD99E}" type="sibTrans" cxnId="{7C0A6F42-7B4F-475F-A3AF-6C58B8A66F02}">
      <dgm:prSet/>
      <dgm:spPr/>
      <dgm:t>
        <a:bodyPr/>
        <a:lstStyle/>
        <a:p>
          <a:endParaRPr lang="en-US"/>
        </a:p>
      </dgm:t>
    </dgm:pt>
    <dgm:pt modelId="{6335B077-0071-478B-9818-4D526C585D87}">
      <dgm:prSet/>
      <dgm:spPr/>
      <dgm:t>
        <a:bodyPr/>
        <a:lstStyle/>
        <a:p>
          <a:r>
            <a:rPr lang="en-US"/>
            <a:t>Serum tests with cutoffs indicating cirrhosis (</a:t>
          </a:r>
          <a:r>
            <a:rPr lang="en-US" err="1"/>
            <a:t>eg</a:t>
          </a:r>
          <a:r>
            <a:rPr lang="en-US"/>
            <a:t>, </a:t>
          </a:r>
          <a:r>
            <a:rPr lang="en-US" err="1"/>
            <a:t>Fibrosure</a:t>
          </a:r>
          <a:r>
            <a:rPr lang="en-US"/>
            <a:t>, Enhanced Liver Fibrosis Test, </a:t>
          </a:r>
          <a:r>
            <a:rPr lang="en-US" err="1"/>
            <a:t>etc</a:t>
          </a:r>
          <a:r>
            <a:rPr lang="en-US"/>
            <a:t>)</a:t>
          </a:r>
        </a:p>
      </dgm:t>
    </dgm:pt>
    <dgm:pt modelId="{1F77D76F-04C0-4117-B26E-A049DF104548}" type="parTrans" cxnId="{28D541EB-02A1-4921-AA35-6D572B212AD2}">
      <dgm:prSet/>
      <dgm:spPr/>
      <dgm:t>
        <a:bodyPr/>
        <a:lstStyle/>
        <a:p>
          <a:endParaRPr lang="en-US"/>
        </a:p>
      </dgm:t>
    </dgm:pt>
    <dgm:pt modelId="{8CA4EBEE-6535-481A-99A7-DC02F10A479C}" type="sibTrans" cxnId="{28D541EB-02A1-4921-AA35-6D572B212AD2}">
      <dgm:prSet/>
      <dgm:spPr/>
      <dgm:t>
        <a:bodyPr/>
        <a:lstStyle/>
        <a:p>
          <a:endParaRPr lang="en-US"/>
        </a:p>
      </dgm:t>
    </dgm:pt>
    <dgm:pt modelId="{ABF58EC3-E423-474F-9DD5-73EB10A39AB9}">
      <dgm:prSet/>
      <dgm:spPr/>
      <dgm:t>
        <a:bodyPr/>
        <a:lstStyle/>
        <a:p>
          <a:r>
            <a:rPr lang="en-US" err="1"/>
            <a:t>FibroTest</a:t>
          </a:r>
          <a:r>
            <a:rPr lang="en-US"/>
            <a:t> (0.75 = cirrhosis)</a:t>
          </a:r>
        </a:p>
      </dgm:t>
    </dgm:pt>
    <dgm:pt modelId="{D398563A-300A-4798-87BE-CAB0BB167F97}" type="parTrans" cxnId="{96E8DD39-1828-46AF-84E8-BBC8FC96C034}">
      <dgm:prSet/>
      <dgm:spPr/>
      <dgm:t>
        <a:bodyPr/>
        <a:lstStyle/>
        <a:p>
          <a:endParaRPr lang="en-US"/>
        </a:p>
      </dgm:t>
    </dgm:pt>
    <dgm:pt modelId="{6B538F6F-F346-4BF1-B077-5ACFE1022125}" type="sibTrans" cxnId="{96E8DD39-1828-46AF-84E8-BBC8FC96C034}">
      <dgm:prSet/>
      <dgm:spPr/>
      <dgm:t>
        <a:bodyPr/>
        <a:lstStyle/>
        <a:p>
          <a:endParaRPr lang="en-US"/>
        </a:p>
      </dgm:t>
    </dgm:pt>
    <dgm:pt modelId="{CA2F52F9-78ED-49F2-86BD-561C8216426E}">
      <dgm:prSet/>
      <dgm:spPr/>
      <dgm:t>
        <a:bodyPr/>
        <a:lstStyle/>
        <a:p>
          <a:r>
            <a:rPr lang="en-US"/>
            <a:t>Liver biopsy rarely needed</a:t>
          </a:r>
        </a:p>
      </dgm:t>
    </dgm:pt>
    <dgm:pt modelId="{C87549E9-2D4D-4AE2-B8CE-4304B9899C15}" type="parTrans" cxnId="{FE2AC799-7077-4993-9203-BFABCA42CA9E}">
      <dgm:prSet/>
      <dgm:spPr/>
      <dgm:t>
        <a:bodyPr/>
        <a:lstStyle/>
        <a:p>
          <a:endParaRPr lang="en-US"/>
        </a:p>
      </dgm:t>
    </dgm:pt>
    <dgm:pt modelId="{F536F04E-0B6C-4332-B623-B7EC733B475C}" type="sibTrans" cxnId="{FE2AC799-7077-4993-9203-BFABCA42CA9E}">
      <dgm:prSet/>
      <dgm:spPr/>
      <dgm:t>
        <a:bodyPr/>
        <a:lstStyle/>
        <a:p>
          <a:endParaRPr lang="en-US"/>
        </a:p>
      </dgm:t>
    </dgm:pt>
    <dgm:pt modelId="{F545DB78-FC96-43FF-9598-5F27B723ADA0}">
      <dgm:prSet/>
      <dgm:spPr/>
      <dgm:t>
        <a:bodyPr/>
        <a:lstStyle/>
        <a:p>
          <a:r>
            <a:rPr lang="en-US"/>
            <a:t>What about ultrasound?</a:t>
          </a:r>
        </a:p>
      </dgm:t>
    </dgm:pt>
    <dgm:pt modelId="{61AE2D5D-5860-4FEF-9D18-E3848BE54D8A}" type="parTrans" cxnId="{9F241F9B-3A14-42F4-96CA-07F4C20E7E51}">
      <dgm:prSet/>
      <dgm:spPr/>
      <dgm:t>
        <a:bodyPr/>
        <a:lstStyle/>
        <a:p>
          <a:endParaRPr lang="en-US"/>
        </a:p>
      </dgm:t>
    </dgm:pt>
    <dgm:pt modelId="{73392C00-7A27-42FF-BBCF-80B50CE8E62B}" type="sibTrans" cxnId="{9F241F9B-3A14-42F4-96CA-07F4C20E7E51}">
      <dgm:prSet/>
      <dgm:spPr/>
      <dgm:t>
        <a:bodyPr/>
        <a:lstStyle/>
        <a:p>
          <a:endParaRPr lang="en-US"/>
        </a:p>
      </dgm:t>
    </dgm:pt>
    <dgm:pt modelId="{C2C28BF5-4BF7-4C6A-AA75-9624E4C5EF7E}">
      <dgm:prSet/>
      <dgm:spPr/>
      <dgm:t>
        <a:bodyPr/>
        <a:lstStyle/>
        <a:p>
          <a:r>
            <a:rPr lang="en-US"/>
            <a:t>Young patient, low risk of advanced fibrosis, not needed</a:t>
          </a:r>
        </a:p>
      </dgm:t>
    </dgm:pt>
    <dgm:pt modelId="{3252244A-FD27-41FC-B52D-368EF0771FFD}" type="parTrans" cxnId="{8D0E2B80-13E7-4200-9BEF-19FEEE01A71E}">
      <dgm:prSet/>
      <dgm:spPr/>
      <dgm:t>
        <a:bodyPr/>
        <a:lstStyle/>
        <a:p>
          <a:endParaRPr lang="en-US"/>
        </a:p>
      </dgm:t>
    </dgm:pt>
    <dgm:pt modelId="{39D85F02-61FC-4DBF-BFB0-6557C89DD670}" type="sibTrans" cxnId="{8D0E2B80-13E7-4200-9BEF-19FEEE01A71E}">
      <dgm:prSet/>
      <dgm:spPr/>
      <dgm:t>
        <a:bodyPr/>
        <a:lstStyle/>
        <a:p>
          <a:endParaRPr lang="en-US"/>
        </a:p>
      </dgm:t>
    </dgm:pt>
    <dgm:pt modelId="{10717A3F-5289-430E-8064-8334F390824A}">
      <dgm:prSet/>
      <dgm:spPr/>
      <dgm:t>
        <a:bodyPr/>
        <a:lstStyle/>
        <a:p>
          <a:pPr rtl="0"/>
          <a:r>
            <a:rPr lang="en-US"/>
            <a:t>Insensitive for cirrhosis – only needed if cirrhotic to exclude HCC before</a:t>
          </a:r>
          <a:r>
            <a:rPr lang="en-US">
              <a:latin typeface="Calibri Light" panose="020F0302020204030204"/>
            </a:rPr>
            <a:t> you start</a:t>
          </a:r>
          <a:endParaRPr lang="en-US"/>
        </a:p>
      </dgm:t>
    </dgm:pt>
    <dgm:pt modelId="{79C946EE-63CA-4D52-85BC-0493CE179D1A}" type="parTrans" cxnId="{595CB360-9E5C-4846-B65C-25E4A4E12148}">
      <dgm:prSet/>
      <dgm:spPr/>
      <dgm:t>
        <a:bodyPr/>
        <a:lstStyle/>
        <a:p>
          <a:endParaRPr lang="en-US"/>
        </a:p>
      </dgm:t>
    </dgm:pt>
    <dgm:pt modelId="{03E033E0-DA86-4843-B2A1-EC3B1CC41BB7}" type="sibTrans" cxnId="{595CB360-9E5C-4846-B65C-25E4A4E12148}">
      <dgm:prSet/>
      <dgm:spPr/>
      <dgm:t>
        <a:bodyPr/>
        <a:lstStyle/>
        <a:p>
          <a:endParaRPr lang="en-US"/>
        </a:p>
      </dgm:t>
    </dgm:pt>
    <dgm:pt modelId="{97511581-7D84-47F4-852E-2E132D9426CB}">
      <dgm:prSet phldr="0"/>
      <dgm:spPr/>
      <dgm:t>
        <a:bodyPr/>
        <a:lstStyle/>
        <a:p>
          <a:pPr rtl="0"/>
          <a:r>
            <a:rPr lang="en-US">
              <a:latin typeface="Calibri Light" panose="020F0302020204030204"/>
            </a:rPr>
            <a:t>Using 2 assessments increases your accuracy</a:t>
          </a:r>
        </a:p>
      </dgm:t>
    </dgm:pt>
    <dgm:pt modelId="{BDABBD40-25A4-4D8E-AB66-CC519E5B983A}" type="parTrans" cxnId="{EFE3889D-A6DC-4B99-BCD0-5D2EA8845AFE}">
      <dgm:prSet/>
      <dgm:spPr/>
    </dgm:pt>
    <dgm:pt modelId="{D0B7CE63-B630-4B16-A171-42B87E9153FB}" type="sibTrans" cxnId="{EFE3889D-A6DC-4B99-BCD0-5D2EA8845AFE}">
      <dgm:prSet/>
      <dgm:spPr/>
    </dgm:pt>
    <dgm:pt modelId="{6EB2CDB8-28B4-42BD-8439-056F5269CEBA}" type="pres">
      <dgm:prSet presAssocID="{FF87B8D1-3220-4B12-9CD3-D24E1A019F30}" presName="linear" presStyleCnt="0">
        <dgm:presLayoutVars>
          <dgm:animLvl val="lvl"/>
          <dgm:resizeHandles val="exact"/>
        </dgm:presLayoutVars>
      </dgm:prSet>
      <dgm:spPr/>
    </dgm:pt>
    <dgm:pt modelId="{B1FAAEB4-02B3-404C-A7CC-6DF7F1AF811B}" type="pres">
      <dgm:prSet presAssocID="{39E82596-579E-4D9B-9051-A463DA85647B}" presName="parentText" presStyleLbl="node1" presStyleIdx="0" presStyleCnt="6">
        <dgm:presLayoutVars>
          <dgm:chMax val="0"/>
          <dgm:bulletEnabled val="1"/>
        </dgm:presLayoutVars>
      </dgm:prSet>
      <dgm:spPr/>
    </dgm:pt>
    <dgm:pt modelId="{A839E267-8EC6-4CED-AEF4-CD7DFF76D2CE}" type="pres">
      <dgm:prSet presAssocID="{39E82596-579E-4D9B-9051-A463DA85647B}" presName="childText" presStyleLbl="revTx" presStyleIdx="0" presStyleCnt="4">
        <dgm:presLayoutVars>
          <dgm:bulletEnabled val="1"/>
        </dgm:presLayoutVars>
      </dgm:prSet>
      <dgm:spPr/>
    </dgm:pt>
    <dgm:pt modelId="{FD0E81A9-C7EC-4E5E-A3AA-284D073EF20C}" type="pres">
      <dgm:prSet presAssocID="{E7DA22D6-F7C0-45EA-B2A0-D38EC8AE5D74}" presName="parentText" presStyleLbl="node1" presStyleIdx="1" presStyleCnt="6">
        <dgm:presLayoutVars>
          <dgm:chMax val="0"/>
          <dgm:bulletEnabled val="1"/>
        </dgm:presLayoutVars>
      </dgm:prSet>
      <dgm:spPr/>
    </dgm:pt>
    <dgm:pt modelId="{E646099A-FD2D-407A-B3D4-7A3051198F09}" type="pres">
      <dgm:prSet presAssocID="{E7DA22D6-F7C0-45EA-B2A0-D38EC8AE5D74}" presName="childText" presStyleLbl="revTx" presStyleIdx="1" presStyleCnt="4">
        <dgm:presLayoutVars>
          <dgm:bulletEnabled val="1"/>
        </dgm:presLayoutVars>
      </dgm:prSet>
      <dgm:spPr/>
    </dgm:pt>
    <dgm:pt modelId="{DA02C622-F133-42B8-B531-CBC66296F0A1}" type="pres">
      <dgm:prSet presAssocID="{6335B077-0071-478B-9818-4D526C585D87}" presName="parentText" presStyleLbl="node1" presStyleIdx="2" presStyleCnt="6">
        <dgm:presLayoutVars>
          <dgm:chMax val="0"/>
          <dgm:bulletEnabled val="1"/>
        </dgm:presLayoutVars>
      </dgm:prSet>
      <dgm:spPr/>
    </dgm:pt>
    <dgm:pt modelId="{292ED4F2-40EA-458B-AB41-2BEFF7928CAE}" type="pres">
      <dgm:prSet presAssocID="{6335B077-0071-478B-9818-4D526C585D87}" presName="childText" presStyleLbl="revTx" presStyleIdx="2" presStyleCnt="4">
        <dgm:presLayoutVars>
          <dgm:bulletEnabled val="1"/>
        </dgm:presLayoutVars>
      </dgm:prSet>
      <dgm:spPr/>
    </dgm:pt>
    <dgm:pt modelId="{5893903C-C306-48F5-9D41-6A4D1DF35EA3}" type="pres">
      <dgm:prSet presAssocID="{97511581-7D84-47F4-852E-2E132D9426CB}" presName="parentText" presStyleLbl="node1" presStyleIdx="3" presStyleCnt="6">
        <dgm:presLayoutVars>
          <dgm:chMax val="0"/>
          <dgm:bulletEnabled val="1"/>
        </dgm:presLayoutVars>
      </dgm:prSet>
      <dgm:spPr/>
    </dgm:pt>
    <dgm:pt modelId="{2F11BD7E-FAE7-44D8-B1DE-354EFAB6CE4C}" type="pres">
      <dgm:prSet presAssocID="{D0B7CE63-B630-4B16-A171-42B87E9153FB}" presName="spacer" presStyleCnt="0"/>
      <dgm:spPr/>
    </dgm:pt>
    <dgm:pt modelId="{37D4EEBF-0DE3-43B4-9F33-1C5D9A5D7A25}" type="pres">
      <dgm:prSet presAssocID="{CA2F52F9-78ED-49F2-86BD-561C8216426E}" presName="parentText" presStyleLbl="node1" presStyleIdx="4" presStyleCnt="6">
        <dgm:presLayoutVars>
          <dgm:chMax val="0"/>
          <dgm:bulletEnabled val="1"/>
        </dgm:presLayoutVars>
      </dgm:prSet>
      <dgm:spPr/>
    </dgm:pt>
    <dgm:pt modelId="{C07A071D-635D-4866-A2CB-BB1E7E0A6DAE}" type="pres">
      <dgm:prSet presAssocID="{F536F04E-0B6C-4332-B623-B7EC733B475C}" presName="spacer" presStyleCnt="0"/>
      <dgm:spPr/>
    </dgm:pt>
    <dgm:pt modelId="{7E7B3135-A97A-431F-A7A8-4E3584BB07B6}" type="pres">
      <dgm:prSet presAssocID="{F545DB78-FC96-43FF-9598-5F27B723ADA0}" presName="parentText" presStyleLbl="node1" presStyleIdx="5" presStyleCnt="6">
        <dgm:presLayoutVars>
          <dgm:chMax val="0"/>
          <dgm:bulletEnabled val="1"/>
        </dgm:presLayoutVars>
      </dgm:prSet>
      <dgm:spPr/>
    </dgm:pt>
    <dgm:pt modelId="{2799ACEF-3D39-4D09-8E2E-A72721E270FC}" type="pres">
      <dgm:prSet presAssocID="{F545DB78-FC96-43FF-9598-5F27B723ADA0}" presName="childText" presStyleLbl="revTx" presStyleIdx="3" presStyleCnt="4">
        <dgm:presLayoutVars>
          <dgm:bulletEnabled val="1"/>
        </dgm:presLayoutVars>
      </dgm:prSet>
      <dgm:spPr/>
    </dgm:pt>
  </dgm:ptLst>
  <dgm:cxnLst>
    <dgm:cxn modelId="{A1F6AA15-8BE1-4286-9B26-572A7EB9F31D}" type="presOf" srcId="{C2C28BF5-4BF7-4C6A-AA75-9624E4C5EF7E}" destId="{2799ACEF-3D39-4D09-8E2E-A72721E270FC}" srcOrd="0" destOrd="0" presId="urn:microsoft.com/office/officeart/2005/8/layout/vList2"/>
    <dgm:cxn modelId="{16366733-F608-4917-8E31-E3A5202D8742}" type="presOf" srcId="{F545DB78-FC96-43FF-9598-5F27B723ADA0}" destId="{7E7B3135-A97A-431F-A7A8-4E3584BB07B6}" srcOrd="0" destOrd="0" presId="urn:microsoft.com/office/officeart/2005/8/layout/vList2"/>
    <dgm:cxn modelId="{96E8DD39-1828-46AF-84E8-BBC8FC96C034}" srcId="{6335B077-0071-478B-9818-4D526C585D87}" destId="{ABF58EC3-E423-474F-9DD5-73EB10A39AB9}" srcOrd="0" destOrd="0" parTransId="{D398563A-300A-4798-87BE-CAB0BB167F97}" sibTransId="{6B538F6F-F346-4BF1-B077-5ACFE1022125}"/>
    <dgm:cxn modelId="{595CB360-9E5C-4846-B65C-25E4A4E12148}" srcId="{F545DB78-FC96-43FF-9598-5F27B723ADA0}" destId="{10717A3F-5289-430E-8064-8334F390824A}" srcOrd="1" destOrd="0" parTransId="{79C946EE-63CA-4D52-85BC-0493CE179D1A}" sibTransId="{03E033E0-DA86-4843-B2A1-EC3B1CC41BB7}"/>
    <dgm:cxn modelId="{1A316E61-5BC1-437F-AB9D-99D85A8688E0}" type="presOf" srcId="{ABF58EC3-E423-474F-9DD5-73EB10A39AB9}" destId="{292ED4F2-40EA-458B-AB41-2BEFF7928CAE}" srcOrd="0" destOrd="0" presId="urn:microsoft.com/office/officeart/2005/8/layout/vList2"/>
    <dgm:cxn modelId="{7C0A6F42-7B4F-475F-A3AF-6C58B8A66F02}" srcId="{E7DA22D6-F7C0-45EA-B2A0-D38EC8AE5D74}" destId="{A98DBF41-097B-4D8D-87FD-A23A22E9115E}" srcOrd="0" destOrd="0" parTransId="{96364725-0021-4096-8926-5B6AE5D6AA97}" sibTransId="{40DE82D4-ED57-4ED3-B3F9-9FBA053DD99E}"/>
    <dgm:cxn modelId="{45079543-CDBF-4FBD-8B2D-94C1E4FE8741}" srcId="{FF87B8D1-3220-4B12-9CD3-D24E1A019F30}" destId="{E7DA22D6-F7C0-45EA-B2A0-D38EC8AE5D74}" srcOrd="1" destOrd="0" parTransId="{B85D6F0D-1F1D-4D7D-B23E-D9F485C0C203}" sibTransId="{54A5F202-F0A4-42F0-8764-30BA2B874B12}"/>
    <dgm:cxn modelId="{6EB23646-9217-43BC-8882-E690CFCA6DAD}" srcId="{FF87B8D1-3220-4B12-9CD3-D24E1A019F30}" destId="{39E82596-579E-4D9B-9051-A463DA85647B}" srcOrd="0" destOrd="0" parTransId="{B35662C1-B30D-4681-8359-813486AAED40}" sibTransId="{E2A9A372-5CCD-41D4-99AA-0D4FC3F22208}"/>
    <dgm:cxn modelId="{82F8096D-A0A2-4072-B7A3-CC0B43FA037C}" type="presOf" srcId="{E7DA22D6-F7C0-45EA-B2A0-D38EC8AE5D74}" destId="{FD0E81A9-C7EC-4E5E-A3AA-284D073EF20C}" srcOrd="0" destOrd="0" presId="urn:microsoft.com/office/officeart/2005/8/layout/vList2"/>
    <dgm:cxn modelId="{1982DF6F-C4AC-4B19-AAD1-CE00CFE43548}" type="presOf" srcId="{39E82596-579E-4D9B-9051-A463DA85647B}" destId="{B1FAAEB4-02B3-404C-A7CC-6DF7F1AF811B}" srcOrd="0" destOrd="0" presId="urn:microsoft.com/office/officeart/2005/8/layout/vList2"/>
    <dgm:cxn modelId="{38D23576-68D3-4B8B-9A82-C40307434586}" type="presOf" srcId="{10717A3F-5289-430E-8064-8334F390824A}" destId="{2799ACEF-3D39-4D09-8E2E-A72721E270FC}" srcOrd="0" destOrd="1" presId="urn:microsoft.com/office/officeart/2005/8/layout/vList2"/>
    <dgm:cxn modelId="{8D0E2B80-13E7-4200-9BEF-19FEEE01A71E}" srcId="{F545DB78-FC96-43FF-9598-5F27B723ADA0}" destId="{C2C28BF5-4BF7-4C6A-AA75-9624E4C5EF7E}" srcOrd="0" destOrd="0" parTransId="{3252244A-FD27-41FC-B52D-368EF0771FFD}" sibTransId="{39D85F02-61FC-4DBF-BFB0-6557C89DD670}"/>
    <dgm:cxn modelId="{8B137C83-29B2-4385-BBF9-0832A1A32B02}" type="presOf" srcId="{6335B077-0071-478B-9818-4D526C585D87}" destId="{DA02C622-F133-42B8-B531-CBC66296F0A1}" srcOrd="0" destOrd="0" presId="urn:microsoft.com/office/officeart/2005/8/layout/vList2"/>
    <dgm:cxn modelId="{EEF63486-B947-4216-9ECE-CA15B233E812}" srcId="{39E82596-579E-4D9B-9051-A463DA85647B}" destId="{B60114E8-7678-420E-9570-8D9991654CD3}" srcOrd="0" destOrd="0" parTransId="{FA9CD1DF-F813-4ED4-8B0A-915FA89A9CA4}" sibTransId="{EE2AE9A4-9E40-44C6-8E1B-DC137D4BE0E6}"/>
    <dgm:cxn modelId="{0D7E118D-FFA2-44D4-9B0D-291A1F9946F8}" type="presOf" srcId="{CA2F52F9-78ED-49F2-86BD-561C8216426E}" destId="{37D4EEBF-0DE3-43B4-9F33-1C5D9A5D7A25}" srcOrd="0" destOrd="0" presId="urn:microsoft.com/office/officeart/2005/8/layout/vList2"/>
    <dgm:cxn modelId="{FE2AC799-7077-4993-9203-BFABCA42CA9E}" srcId="{FF87B8D1-3220-4B12-9CD3-D24E1A019F30}" destId="{CA2F52F9-78ED-49F2-86BD-561C8216426E}" srcOrd="4" destOrd="0" parTransId="{C87549E9-2D4D-4AE2-B8CE-4304B9899C15}" sibTransId="{F536F04E-0B6C-4332-B623-B7EC733B475C}"/>
    <dgm:cxn modelId="{9F241F9B-3A14-42F4-96CA-07F4C20E7E51}" srcId="{FF87B8D1-3220-4B12-9CD3-D24E1A019F30}" destId="{F545DB78-FC96-43FF-9598-5F27B723ADA0}" srcOrd="5" destOrd="0" parTransId="{61AE2D5D-5860-4FEF-9D18-E3848BE54D8A}" sibTransId="{73392C00-7A27-42FF-BBCF-80B50CE8E62B}"/>
    <dgm:cxn modelId="{EFE3889D-A6DC-4B99-BCD0-5D2EA8845AFE}" srcId="{FF87B8D1-3220-4B12-9CD3-D24E1A019F30}" destId="{97511581-7D84-47F4-852E-2E132D9426CB}" srcOrd="3" destOrd="0" parTransId="{BDABBD40-25A4-4D8E-AB66-CC519E5B983A}" sibTransId="{D0B7CE63-B630-4B16-A171-42B87E9153FB}"/>
    <dgm:cxn modelId="{434C4E9F-B2D0-44AE-BEE8-B5731658CC2F}" type="presOf" srcId="{97511581-7D84-47F4-852E-2E132D9426CB}" destId="{5893903C-C306-48F5-9D41-6A4D1DF35EA3}" srcOrd="0" destOrd="0" presId="urn:microsoft.com/office/officeart/2005/8/layout/vList2"/>
    <dgm:cxn modelId="{EB65EEA1-29C8-4FA0-9565-490FF7DBD50B}" type="presOf" srcId="{B60114E8-7678-420E-9570-8D9991654CD3}" destId="{A839E267-8EC6-4CED-AEF4-CD7DFF76D2CE}" srcOrd="0" destOrd="0" presId="urn:microsoft.com/office/officeart/2005/8/layout/vList2"/>
    <dgm:cxn modelId="{DA05A1A9-AC72-416B-B678-71347F4A4B6D}" type="presOf" srcId="{FF87B8D1-3220-4B12-9CD3-D24E1A019F30}" destId="{6EB2CDB8-28B4-42BD-8439-056F5269CEBA}" srcOrd="0" destOrd="0" presId="urn:microsoft.com/office/officeart/2005/8/layout/vList2"/>
    <dgm:cxn modelId="{A74576D8-F182-4E15-9A6F-915679BC0D95}" type="presOf" srcId="{A98DBF41-097B-4D8D-87FD-A23A22E9115E}" destId="{E646099A-FD2D-407A-B3D4-7A3051198F09}" srcOrd="0" destOrd="0" presId="urn:microsoft.com/office/officeart/2005/8/layout/vList2"/>
    <dgm:cxn modelId="{28D541EB-02A1-4921-AA35-6D572B212AD2}" srcId="{FF87B8D1-3220-4B12-9CD3-D24E1A019F30}" destId="{6335B077-0071-478B-9818-4D526C585D87}" srcOrd="2" destOrd="0" parTransId="{1F77D76F-04C0-4117-B26E-A049DF104548}" sibTransId="{8CA4EBEE-6535-481A-99A7-DC02F10A479C}"/>
    <dgm:cxn modelId="{95BEBFE8-0B8A-46B9-8B5F-EB647BC9171C}" type="presParOf" srcId="{6EB2CDB8-28B4-42BD-8439-056F5269CEBA}" destId="{B1FAAEB4-02B3-404C-A7CC-6DF7F1AF811B}" srcOrd="0" destOrd="0" presId="urn:microsoft.com/office/officeart/2005/8/layout/vList2"/>
    <dgm:cxn modelId="{98B43778-49A2-4040-90F9-78940E13FEB0}" type="presParOf" srcId="{6EB2CDB8-28B4-42BD-8439-056F5269CEBA}" destId="{A839E267-8EC6-4CED-AEF4-CD7DFF76D2CE}" srcOrd="1" destOrd="0" presId="urn:microsoft.com/office/officeart/2005/8/layout/vList2"/>
    <dgm:cxn modelId="{6A38D1CD-A295-419A-A402-3823848E261C}" type="presParOf" srcId="{6EB2CDB8-28B4-42BD-8439-056F5269CEBA}" destId="{FD0E81A9-C7EC-4E5E-A3AA-284D073EF20C}" srcOrd="2" destOrd="0" presId="urn:microsoft.com/office/officeart/2005/8/layout/vList2"/>
    <dgm:cxn modelId="{04928B24-2D11-4397-8373-38F7A26C9B6B}" type="presParOf" srcId="{6EB2CDB8-28B4-42BD-8439-056F5269CEBA}" destId="{E646099A-FD2D-407A-B3D4-7A3051198F09}" srcOrd="3" destOrd="0" presId="urn:microsoft.com/office/officeart/2005/8/layout/vList2"/>
    <dgm:cxn modelId="{D72BE783-386B-4573-A3C3-5F27878DEA5D}" type="presParOf" srcId="{6EB2CDB8-28B4-42BD-8439-056F5269CEBA}" destId="{DA02C622-F133-42B8-B531-CBC66296F0A1}" srcOrd="4" destOrd="0" presId="urn:microsoft.com/office/officeart/2005/8/layout/vList2"/>
    <dgm:cxn modelId="{75E8F746-AE73-45AE-9CFC-C6371D7AEEB3}" type="presParOf" srcId="{6EB2CDB8-28B4-42BD-8439-056F5269CEBA}" destId="{292ED4F2-40EA-458B-AB41-2BEFF7928CAE}" srcOrd="5" destOrd="0" presId="urn:microsoft.com/office/officeart/2005/8/layout/vList2"/>
    <dgm:cxn modelId="{3D92098F-F2BE-405A-9618-BA87FCB01D83}" type="presParOf" srcId="{6EB2CDB8-28B4-42BD-8439-056F5269CEBA}" destId="{5893903C-C306-48F5-9D41-6A4D1DF35EA3}" srcOrd="6" destOrd="0" presId="urn:microsoft.com/office/officeart/2005/8/layout/vList2"/>
    <dgm:cxn modelId="{2D018EFD-3233-4A27-AE06-5AD3B368B453}" type="presParOf" srcId="{6EB2CDB8-28B4-42BD-8439-056F5269CEBA}" destId="{2F11BD7E-FAE7-44D8-B1DE-354EFAB6CE4C}" srcOrd="7" destOrd="0" presId="urn:microsoft.com/office/officeart/2005/8/layout/vList2"/>
    <dgm:cxn modelId="{047F869F-B459-41CA-8318-D22710B2FD4B}" type="presParOf" srcId="{6EB2CDB8-28B4-42BD-8439-056F5269CEBA}" destId="{37D4EEBF-0DE3-43B4-9F33-1C5D9A5D7A25}" srcOrd="8" destOrd="0" presId="urn:microsoft.com/office/officeart/2005/8/layout/vList2"/>
    <dgm:cxn modelId="{D464203C-A607-4A8E-8A0D-E4FEECC48963}" type="presParOf" srcId="{6EB2CDB8-28B4-42BD-8439-056F5269CEBA}" destId="{C07A071D-635D-4866-A2CB-BB1E7E0A6DAE}" srcOrd="9" destOrd="0" presId="urn:microsoft.com/office/officeart/2005/8/layout/vList2"/>
    <dgm:cxn modelId="{E685D172-5A27-4DDA-9099-F43AC5C53CD6}" type="presParOf" srcId="{6EB2CDB8-28B4-42BD-8439-056F5269CEBA}" destId="{7E7B3135-A97A-431F-A7A8-4E3584BB07B6}" srcOrd="10" destOrd="0" presId="urn:microsoft.com/office/officeart/2005/8/layout/vList2"/>
    <dgm:cxn modelId="{B704FDD8-B2B0-4085-AA54-F1CD37FBB2A4}" type="presParOf" srcId="{6EB2CDB8-28B4-42BD-8439-056F5269CEBA}" destId="{2799ACEF-3D39-4D09-8E2E-A72721E270FC}"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17D940-7DD3-443B-9429-ADD595E0EB53}"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0EA56D6F-C703-433F-A00A-7F6C97F96502}">
      <dgm:prSet/>
      <dgm:spPr/>
      <dgm:t>
        <a:bodyPr/>
        <a:lstStyle/>
        <a:p>
          <a:r>
            <a:rPr lang="en-US"/>
            <a:t>Cirrhosis</a:t>
          </a:r>
        </a:p>
      </dgm:t>
    </dgm:pt>
    <dgm:pt modelId="{0C6EFCC7-D509-4DA4-A41F-8B934204A4B2}" type="parTrans" cxnId="{7C23EFB1-432A-4D17-A59A-F24BE2FEC924}">
      <dgm:prSet/>
      <dgm:spPr/>
      <dgm:t>
        <a:bodyPr/>
        <a:lstStyle/>
        <a:p>
          <a:endParaRPr lang="en-US"/>
        </a:p>
      </dgm:t>
    </dgm:pt>
    <dgm:pt modelId="{2EE62A67-C3A0-4A33-BA18-3BA2768C68AB}" type="sibTrans" cxnId="{7C23EFB1-432A-4D17-A59A-F24BE2FEC924}">
      <dgm:prSet/>
      <dgm:spPr/>
      <dgm:t>
        <a:bodyPr/>
        <a:lstStyle/>
        <a:p>
          <a:endParaRPr lang="en-US"/>
        </a:p>
      </dgm:t>
    </dgm:pt>
    <dgm:pt modelId="{BC13C6FA-D7FB-4826-8228-A99A282837CB}">
      <dgm:prSet/>
      <dgm:spPr/>
      <dgm:t>
        <a:bodyPr/>
        <a:lstStyle/>
        <a:p>
          <a:r>
            <a:rPr lang="en-US" dirty="0"/>
            <a:t>Co-existing active Hep B infections, HIV</a:t>
          </a:r>
        </a:p>
      </dgm:t>
    </dgm:pt>
    <dgm:pt modelId="{5C6AE4AD-0935-416A-9D58-3AB1469D2CEF}" type="parTrans" cxnId="{B385AB30-DC5B-4068-865F-2CF392A198D6}">
      <dgm:prSet/>
      <dgm:spPr/>
      <dgm:t>
        <a:bodyPr/>
        <a:lstStyle/>
        <a:p>
          <a:endParaRPr lang="en-US"/>
        </a:p>
      </dgm:t>
    </dgm:pt>
    <dgm:pt modelId="{C030E82F-4DE3-48F8-BC74-5FB9F8D2D5EF}" type="sibTrans" cxnId="{B385AB30-DC5B-4068-865F-2CF392A198D6}">
      <dgm:prSet/>
      <dgm:spPr/>
      <dgm:t>
        <a:bodyPr/>
        <a:lstStyle/>
        <a:p>
          <a:endParaRPr lang="en-US"/>
        </a:p>
      </dgm:t>
    </dgm:pt>
    <dgm:pt modelId="{F9338175-C5EC-4B5A-9F9B-AB931F3B28A2}">
      <dgm:prSet/>
      <dgm:spPr/>
      <dgm:t>
        <a:bodyPr/>
        <a:lstStyle/>
        <a:p>
          <a:r>
            <a:rPr lang="en-US"/>
            <a:t>Treatment failure to all oral HCV regimen or interruption</a:t>
          </a:r>
        </a:p>
      </dgm:t>
    </dgm:pt>
    <dgm:pt modelId="{D8AEC001-B4A1-4825-9C87-ACBDA65DBC8B}" type="parTrans" cxnId="{6ADD68D9-5351-4B2C-98D5-0ADA1B11F537}">
      <dgm:prSet/>
      <dgm:spPr/>
      <dgm:t>
        <a:bodyPr/>
        <a:lstStyle/>
        <a:p>
          <a:endParaRPr lang="en-US"/>
        </a:p>
      </dgm:t>
    </dgm:pt>
    <dgm:pt modelId="{A3247B5D-2651-4370-9C75-A36211F387B2}" type="sibTrans" cxnId="{6ADD68D9-5351-4B2C-98D5-0ADA1B11F537}">
      <dgm:prSet/>
      <dgm:spPr/>
      <dgm:t>
        <a:bodyPr/>
        <a:lstStyle/>
        <a:p>
          <a:endParaRPr lang="en-US"/>
        </a:p>
      </dgm:t>
    </dgm:pt>
    <dgm:pt modelId="{5CE8B5A5-A9E7-42F4-83C0-BA1F8CAECE67}">
      <dgm:prSet/>
      <dgm:spPr/>
      <dgm:t>
        <a:bodyPr/>
        <a:lstStyle/>
        <a:p>
          <a:r>
            <a:rPr lang="en-US"/>
            <a:t>BOC/TEL +/- PegIFN RBV failures are now treated as treatment naïve</a:t>
          </a:r>
        </a:p>
      </dgm:t>
    </dgm:pt>
    <dgm:pt modelId="{A6AFFC91-1D30-4684-A206-A5237501DC45}" type="parTrans" cxnId="{81AE7BBD-4AFB-4A23-B2AC-BACF91072E7F}">
      <dgm:prSet/>
      <dgm:spPr/>
      <dgm:t>
        <a:bodyPr/>
        <a:lstStyle/>
        <a:p>
          <a:endParaRPr lang="en-US"/>
        </a:p>
      </dgm:t>
    </dgm:pt>
    <dgm:pt modelId="{4A031385-4DF9-4976-A0E8-7DFF0C0A2517}" type="sibTrans" cxnId="{81AE7BBD-4AFB-4A23-B2AC-BACF91072E7F}">
      <dgm:prSet/>
      <dgm:spPr/>
      <dgm:t>
        <a:bodyPr/>
        <a:lstStyle/>
        <a:p>
          <a:endParaRPr lang="en-US"/>
        </a:p>
      </dgm:t>
    </dgm:pt>
    <dgm:pt modelId="{11DEAD36-33E5-4F3B-A85D-C1891620F402}">
      <dgm:prSet/>
      <dgm:spPr/>
      <dgm:t>
        <a:bodyPr/>
        <a:lstStyle/>
        <a:p>
          <a:r>
            <a:rPr lang="en-US"/>
            <a:t>F3 or F4</a:t>
          </a:r>
        </a:p>
      </dgm:t>
    </dgm:pt>
    <dgm:pt modelId="{1072E7C9-1029-4840-B5F4-DBCC76CB8994}" type="parTrans" cxnId="{779886D4-8A8C-478C-8E2F-7CDB2F0AAA30}">
      <dgm:prSet/>
      <dgm:spPr/>
      <dgm:t>
        <a:bodyPr/>
        <a:lstStyle/>
        <a:p>
          <a:endParaRPr lang="en-US"/>
        </a:p>
      </dgm:t>
    </dgm:pt>
    <dgm:pt modelId="{13C8B2C6-09FA-40FA-8106-D87457109959}" type="sibTrans" cxnId="{779886D4-8A8C-478C-8E2F-7CDB2F0AAA30}">
      <dgm:prSet/>
      <dgm:spPr/>
      <dgm:t>
        <a:bodyPr/>
        <a:lstStyle/>
        <a:p>
          <a:endParaRPr lang="en-US"/>
        </a:p>
      </dgm:t>
    </dgm:pt>
    <dgm:pt modelId="{0798C9B4-6437-47FF-BEE3-3C2654A25293}">
      <dgm:prSet/>
      <dgm:spPr/>
      <dgm:t>
        <a:bodyPr/>
        <a:lstStyle/>
        <a:p>
          <a:r>
            <a:rPr lang="en-US"/>
            <a:t>HCC screening long term</a:t>
          </a:r>
        </a:p>
      </dgm:t>
    </dgm:pt>
    <dgm:pt modelId="{D0CCAC3F-6E4A-4925-84D5-69C7D1F30A2D}" type="parTrans" cxnId="{AA9425DF-5512-4AA3-A986-D08F9DAA1A52}">
      <dgm:prSet/>
      <dgm:spPr/>
      <dgm:t>
        <a:bodyPr/>
        <a:lstStyle/>
        <a:p>
          <a:endParaRPr lang="en-US"/>
        </a:p>
      </dgm:t>
    </dgm:pt>
    <dgm:pt modelId="{50C4BC60-693E-4CBE-8038-7F71AF8A864E}" type="sibTrans" cxnId="{AA9425DF-5512-4AA3-A986-D08F9DAA1A52}">
      <dgm:prSet/>
      <dgm:spPr/>
      <dgm:t>
        <a:bodyPr/>
        <a:lstStyle/>
        <a:p>
          <a:endParaRPr lang="en-US"/>
        </a:p>
      </dgm:t>
    </dgm:pt>
    <dgm:pt modelId="{74C5EBF0-4B81-4E32-8DFB-390F79368133}">
      <dgm:prSet/>
      <dgm:spPr/>
      <dgm:t>
        <a:bodyPr/>
        <a:lstStyle/>
        <a:p>
          <a:r>
            <a:rPr lang="en-US"/>
            <a:t>Up to PCP</a:t>
          </a:r>
        </a:p>
      </dgm:t>
    </dgm:pt>
    <dgm:pt modelId="{FFE6816F-F4BF-4701-837D-BE8C1796D823}" type="parTrans" cxnId="{7EE7B6B2-2CD9-4AB5-A8BC-609505482EAD}">
      <dgm:prSet/>
      <dgm:spPr/>
      <dgm:t>
        <a:bodyPr/>
        <a:lstStyle/>
        <a:p>
          <a:endParaRPr lang="en-US"/>
        </a:p>
      </dgm:t>
    </dgm:pt>
    <dgm:pt modelId="{8B10F94F-0EFF-4EE1-B4D6-303E2C2BE21C}" type="sibTrans" cxnId="{7EE7B6B2-2CD9-4AB5-A8BC-609505482EAD}">
      <dgm:prSet/>
      <dgm:spPr/>
      <dgm:t>
        <a:bodyPr/>
        <a:lstStyle/>
        <a:p>
          <a:endParaRPr lang="en-US"/>
        </a:p>
      </dgm:t>
    </dgm:pt>
    <dgm:pt modelId="{737117E1-5D50-4AB0-9A7A-5FCB42D215C5}" type="pres">
      <dgm:prSet presAssocID="{1C17D940-7DD3-443B-9429-ADD595E0EB53}" presName="Name0" presStyleCnt="0">
        <dgm:presLayoutVars>
          <dgm:dir/>
          <dgm:animLvl val="lvl"/>
          <dgm:resizeHandles val="exact"/>
        </dgm:presLayoutVars>
      </dgm:prSet>
      <dgm:spPr/>
    </dgm:pt>
    <dgm:pt modelId="{44801111-99CB-417F-AC88-61008D1B6B93}" type="pres">
      <dgm:prSet presAssocID="{0EA56D6F-C703-433F-A00A-7F6C97F96502}" presName="linNode" presStyleCnt="0"/>
      <dgm:spPr/>
    </dgm:pt>
    <dgm:pt modelId="{F9FFCC99-08CF-4569-850B-6893D812EC35}" type="pres">
      <dgm:prSet presAssocID="{0EA56D6F-C703-433F-A00A-7F6C97F96502}" presName="parentText" presStyleLbl="node1" presStyleIdx="0" presStyleCnt="4">
        <dgm:presLayoutVars>
          <dgm:chMax val="1"/>
          <dgm:bulletEnabled val="1"/>
        </dgm:presLayoutVars>
      </dgm:prSet>
      <dgm:spPr/>
    </dgm:pt>
    <dgm:pt modelId="{5BC3C331-248A-492B-8D62-403281E72660}" type="pres">
      <dgm:prSet presAssocID="{2EE62A67-C3A0-4A33-BA18-3BA2768C68AB}" presName="sp" presStyleCnt="0"/>
      <dgm:spPr/>
    </dgm:pt>
    <dgm:pt modelId="{73780D51-1336-48F4-B777-22A04E44AE5E}" type="pres">
      <dgm:prSet presAssocID="{BC13C6FA-D7FB-4826-8228-A99A282837CB}" presName="linNode" presStyleCnt="0"/>
      <dgm:spPr/>
    </dgm:pt>
    <dgm:pt modelId="{95295B85-713C-4860-90FE-D3026696FFF1}" type="pres">
      <dgm:prSet presAssocID="{BC13C6FA-D7FB-4826-8228-A99A282837CB}" presName="parentText" presStyleLbl="node1" presStyleIdx="1" presStyleCnt="4">
        <dgm:presLayoutVars>
          <dgm:chMax val="1"/>
          <dgm:bulletEnabled val="1"/>
        </dgm:presLayoutVars>
      </dgm:prSet>
      <dgm:spPr/>
    </dgm:pt>
    <dgm:pt modelId="{F396B2B0-93B9-436C-B565-6B7DD5B5E094}" type="pres">
      <dgm:prSet presAssocID="{C030E82F-4DE3-48F8-BC74-5FB9F8D2D5EF}" presName="sp" presStyleCnt="0"/>
      <dgm:spPr/>
    </dgm:pt>
    <dgm:pt modelId="{4B7F9DC6-7AE1-4CDE-A880-8566006251DC}" type="pres">
      <dgm:prSet presAssocID="{F9338175-C5EC-4B5A-9F9B-AB931F3B28A2}" presName="linNode" presStyleCnt="0"/>
      <dgm:spPr/>
    </dgm:pt>
    <dgm:pt modelId="{E9FCAA95-0EB7-4584-9577-14E72C079080}" type="pres">
      <dgm:prSet presAssocID="{F9338175-C5EC-4B5A-9F9B-AB931F3B28A2}" presName="parentText" presStyleLbl="node1" presStyleIdx="2" presStyleCnt="4">
        <dgm:presLayoutVars>
          <dgm:chMax val="1"/>
          <dgm:bulletEnabled val="1"/>
        </dgm:presLayoutVars>
      </dgm:prSet>
      <dgm:spPr/>
    </dgm:pt>
    <dgm:pt modelId="{44250383-4865-43CD-A5A3-A1C2659C9CDC}" type="pres">
      <dgm:prSet presAssocID="{F9338175-C5EC-4B5A-9F9B-AB931F3B28A2}" presName="descendantText" presStyleLbl="alignAccFollowNode1" presStyleIdx="0" presStyleCnt="2">
        <dgm:presLayoutVars>
          <dgm:bulletEnabled val="1"/>
        </dgm:presLayoutVars>
      </dgm:prSet>
      <dgm:spPr/>
    </dgm:pt>
    <dgm:pt modelId="{E0C405BC-DD93-4B2F-AE76-E81A230788BF}" type="pres">
      <dgm:prSet presAssocID="{A3247B5D-2651-4370-9C75-A36211F387B2}" presName="sp" presStyleCnt="0"/>
      <dgm:spPr/>
    </dgm:pt>
    <dgm:pt modelId="{27EE2E7A-259B-4657-AADC-4DA94F46396F}" type="pres">
      <dgm:prSet presAssocID="{11DEAD36-33E5-4F3B-A85D-C1891620F402}" presName="linNode" presStyleCnt="0"/>
      <dgm:spPr/>
    </dgm:pt>
    <dgm:pt modelId="{32996FA4-2896-4B53-BAC1-F0EDF879A2A6}" type="pres">
      <dgm:prSet presAssocID="{11DEAD36-33E5-4F3B-A85D-C1891620F402}" presName="parentText" presStyleLbl="node1" presStyleIdx="3" presStyleCnt="4">
        <dgm:presLayoutVars>
          <dgm:chMax val="1"/>
          <dgm:bulletEnabled val="1"/>
        </dgm:presLayoutVars>
      </dgm:prSet>
      <dgm:spPr/>
    </dgm:pt>
    <dgm:pt modelId="{DA944CB8-2B21-48DB-AF72-12896FD79C96}" type="pres">
      <dgm:prSet presAssocID="{11DEAD36-33E5-4F3B-A85D-C1891620F402}" presName="descendantText" presStyleLbl="alignAccFollowNode1" presStyleIdx="1" presStyleCnt="2">
        <dgm:presLayoutVars>
          <dgm:bulletEnabled val="1"/>
        </dgm:presLayoutVars>
      </dgm:prSet>
      <dgm:spPr/>
    </dgm:pt>
  </dgm:ptLst>
  <dgm:cxnLst>
    <dgm:cxn modelId="{72AC6D2E-5B1E-4CAD-AD52-1F254156FBA8}" type="presOf" srcId="{5CE8B5A5-A9E7-42F4-83C0-BA1F8CAECE67}" destId="{44250383-4865-43CD-A5A3-A1C2659C9CDC}" srcOrd="0" destOrd="0" presId="urn:microsoft.com/office/officeart/2005/8/layout/vList5"/>
    <dgm:cxn modelId="{B385AB30-DC5B-4068-865F-2CF392A198D6}" srcId="{1C17D940-7DD3-443B-9429-ADD595E0EB53}" destId="{BC13C6FA-D7FB-4826-8228-A99A282837CB}" srcOrd="1" destOrd="0" parTransId="{5C6AE4AD-0935-416A-9D58-3AB1469D2CEF}" sibTransId="{C030E82F-4DE3-48F8-BC74-5FB9F8D2D5EF}"/>
    <dgm:cxn modelId="{777FD565-3E2C-4B6C-A07B-91D6957AF793}" type="presOf" srcId="{1C17D940-7DD3-443B-9429-ADD595E0EB53}" destId="{737117E1-5D50-4AB0-9A7A-5FCB42D215C5}" srcOrd="0" destOrd="0" presId="urn:microsoft.com/office/officeart/2005/8/layout/vList5"/>
    <dgm:cxn modelId="{A9467E4A-48E8-495E-B004-3A5B383D1E10}" type="presOf" srcId="{F9338175-C5EC-4B5A-9F9B-AB931F3B28A2}" destId="{E9FCAA95-0EB7-4584-9577-14E72C079080}" srcOrd="0" destOrd="0" presId="urn:microsoft.com/office/officeart/2005/8/layout/vList5"/>
    <dgm:cxn modelId="{A9E6964D-5363-4761-8125-25C2F657FBE7}" type="presOf" srcId="{0798C9B4-6437-47FF-BEE3-3C2654A25293}" destId="{DA944CB8-2B21-48DB-AF72-12896FD79C96}" srcOrd="0" destOrd="0" presId="urn:microsoft.com/office/officeart/2005/8/layout/vList5"/>
    <dgm:cxn modelId="{D213AB50-105B-413F-A9A4-F0D12EE714EC}" type="presOf" srcId="{0EA56D6F-C703-433F-A00A-7F6C97F96502}" destId="{F9FFCC99-08CF-4569-850B-6893D812EC35}" srcOrd="0" destOrd="0" presId="urn:microsoft.com/office/officeart/2005/8/layout/vList5"/>
    <dgm:cxn modelId="{36243552-12BF-4D17-8FF3-51F9F23690F4}" type="presOf" srcId="{74C5EBF0-4B81-4E32-8DFB-390F79368133}" destId="{DA944CB8-2B21-48DB-AF72-12896FD79C96}" srcOrd="0" destOrd="1" presId="urn:microsoft.com/office/officeart/2005/8/layout/vList5"/>
    <dgm:cxn modelId="{A501C578-0C00-4446-B4A0-8FA0721C62A3}" type="presOf" srcId="{11DEAD36-33E5-4F3B-A85D-C1891620F402}" destId="{32996FA4-2896-4B53-BAC1-F0EDF879A2A6}" srcOrd="0" destOrd="0" presId="urn:microsoft.com/office/officeart/2005/8/layout/vList5"/>
    <dgm:cxn modelId="{7C23EFB1-432A-4D17-A59A-F24BE2FEC924}" srcId="{1C17D940-7DD3-443B-9429-ADD595E0EB53}" destId="{0EA56D6F-C703-433F-A00A-7F6C97F96502}" srcOrd="0" destOrd="0" parTransId="{0C6EFCC7-D509-4DA4-A41F-8B934204A4B2}" sibTransId="{2EE62A67-C3A0-4A33-BA18-3BA2768C68AB}"/>
    <dgm:cxn modelId="{7EE7B6B2-2CD9-4AB5-A8BC-609505482EAD}" srcId="{11DEAD36-33E5-4F3B-A85D-C1891620F402}" destId="{74C5EBF0-4B81-4E32-8DFB-390F79368133}" srcOrd="1" destOrd="0" parTransId="{FFE6816F-F4BF-4701-837D-BE8C1796D823}" sibTransId="{8B10F94F-0EFF-4EE1-B4D6-303E2C2BE21C}"/>
    <dgm:cxn modelId="{81AE7BBD-4AFB-4A23-B2AC-BACF91072E7F}" srcId="{F9338175-C5EC-4B5A-9F9B-AB931F3B28A2}" destId="{5CE8B5A5-A9E7-42F4-83C0-BA1F8CAECE67}" srcOrd="0" destOrd="0" parTransId="{A6AFFC91-1D30-4684-A206-A5237501DC45}" sibTransId="{4A031385-4DF9-4976-A0E8-7DFF0C0A2517}"/>
    <dgm:cxn modelId="{779886D4-8A8C-478C-8E2F-7CDB2F0AAA30}" srcId="{1C17D940-7DD3-443B-9429-ADD595E0EB53}" destId="{11DEAD36-33E5-4F3B-A85D-C1891620F402}" srcOrd="3" destOrd="0" parTransId="{1072E7C9-1029-4840-B5F4-DBCC76CB8994}" sibTransId="{13C8B2C6-09FA-40FA-8106-D87457109959}"/>
    <dgm:cxn modelId="{6ADD68D9-5351-4B2C-98D5-0ADA1B11F537}" srcId="{1C17D940-7DD3-443B-9429-ADD595E0EB53}" destId="{F9338175-C5EC-4B5A-9F9B-AB931F3B28A2}" srcOrd="2" destOrd="0" parTransId="{D8AEC001-B4A1-4825-9C87-ACBDA65DBC8B}" sibTransId="{A3247B5D-2651-4370-9C75-A36211F387B2}"/>
    <dgm:cxn modelId="{AA9425DF-5512-4AA3-A986-D08F9DAA1A52}" srcId="{11DEAD36-33E5-4F3B-A85D-C1891620F402}" destId="{0798C9B4-6437-47FF-BEE3-3C2654A25293}" srcOrd="0" destOrd="0" parTransId="{D0CCAC3F-6E4A-4925-84D5-69C7D1F30A2D}" sibTransId="{50C4BC60-693E-4CBE-8038-7F71AF8A864E}"/>
    <dgm:cxn modelId="{141B73F3-643D-40DC-9AE3-583D536BC4F0}" type="presOf" srcId="{BC13C6FA-D7FB-4826-8228-A99A282837CB}" destId="{95295B85-713C-4860-90FE-D3026696FFF1}" srcOrd="0" destOrd="0" presId="urn:microsoft.com/office/officeart/2005/8/layout/vList5"/>
    <dgm:cxn modelId="{21CA205E-8DD7-4CD4-B33A-66096CA2FBD3}" type="presParOf" srcId="{737117E1-5D50-4AB0-9A7A-5FCB42D215C5}" destId="{44801111-99CB-417F-AC88-61008D1B6B93}" srcOrd="0" destOrd="0" presId="urn:microsoft.com/office/officeart/2005/8/layout/vList5"/>
    <dgm:cxn modelId="{347D8227-F988-4E61-922F-21E898605662}" type="presParOf" srcId="{44801111-99CB-417F-AC88-61008D1B6B93}" destId="{F9FFCC99-08CF-4569-850B-6893D812EC35}" srcOrd="0" destOrd="0" presId="urn:microsoft.com/office/officeart/2005/8/layout/vList5"/>
    <dgm:cxn modelId="{EEB950FD-C309-4791-887D-D03345387A26}" type="presParOf" srcId="{737117E1-5D50-4AB0-9A7A-5FCB42D215C5}" destId="{5BC3C331-248A-492B-8D62-403281E72660}" srcOrd="1" destOrd="0" presId="urn:microsoft.com/office/officeart/2005/8/layout/vList5"/>
    <dgm:cxn modelId="{B2FA1E86-3FD5-4237-9893-6C1F165DEB34}" type="presParOf" srcId="{737117E1-5D50-4AB0-9A7A-5FCB42D215C5}" destId="{73780D51-1336-48F4-B777-22A04E44AE5E}" srcOrd="2" destOrd="0" presId="urn:microsoft.com/office/officeart/2005/8/layout/vList5"/>
    <dgm:cxn modelId="{3AB4296D-07A6-4287-9E63-19698078CE26}" type="presParOf" srcId="{73780D51-1336-48F4-B777-22A04E44AE5E}" destId="{95295B85-713C-4860-90FE-D3026696FFF1}" srcOrd="0" destOrd="0" presId="urn:microsoft.com/office/officeart/2005/8/layout/vList5"/>
    <dgm:cxn modelId="{DF84A78A-DFC9-4434-A253-09134B2C2BAC}" type="presParOf" srcId="{737117E1-5D50-4AB0-9A7A-5FCB42D215C5}" destId="{F396B2B0-93B9-436C-B565-6B7DD5B5E094}" srcOrd="3" destOrd="0" presId="urn:microsoft.com/office/officeart/2005/8/layout/vList5"/>
    <dgm:cxn modelId="{855DEF06-5B06-4404-A2D7-95B784C44260}" type="presParOf" srcId="{737117E1-5D50-4AB0-9A7A-5FCB42D215C5}" destId="{4B7F9DC6-7AE1-4CDE-A880-8566006251DC}" srcOrd="4" destOrd="0" presId="urn:microsoft.com/office/officeart/2005/8/layout/vList5"/>
    <dgm:cxn modelId="{6D721C84-649E-4542-9750-EF729DF8F6EF}" type="presParOf" srcId="{4B7F9DC6-7AE1-4CDE-A880-8566006251DC}" destId="{E9FCAA95-0EB7-4584-9577-14E72C079080}" srcOrd="0" destOrd="0" presId="urn:microsoft.com/office/officeart/2005/8/layout/vList5"/>
    <dgm:cxn modelId="{329383F4-21A4-44BD-A692-EDB9BF1A4C87}" type="presParOf" srcId="{4B7F9DC6-7AE1-4CDE-A880-8566006251DC}" destId="{44250383-4865-43CD-A5A3-A1C2659C9CDC}" srcOrd="1" destOrd="0" presId="urn:microsoft.com/office/officeart/2005/8/layout/vList5"/>
    <dgm:cxn modelId="{68E214FD-49E0-4DC0-8D2C-13E48689FB81}" type="presParOf" srcId="{737117E1-5D50-4AB0-9A7A-5FCB42D215C5}" destId="{E0C405BC-DD93-4B2F-AE76-E81A230788BF}" srcOrd="5" destOrd="0" presId="urn:microsoft.com/office/officeart/2005/8/layout/vList5"/>
    <dgm:cxn modelId="{58157DE8-3FC6-4B80-903D-D8243F454EE2}" type="presParOf" srcId="{737117E1-5D50-4AB0-9A7A-5FCB42D215C5}" destId="{27EE2E7A-259B-4657-AADC-4DA94F46396F}" srcOrd="6" destOrd="0" presId="urn:microsoft.com/office/officeart/2005/8/layout/vList5"/>
    <dgm:cxn modelId="{1FDD75A2-828B-4435-B18F-4A0F1C041461}" type="presParOf" srcId="{27EE2E7A-259B-4657-AADC-4DA94F46396F}" destId="{32996FA4-2896-4B53-BAC1-F0EDF879A2A6}" srcOrd="0" destOrd="0" presId="urn:microsoft.com/office/officeart/2005/8/layout/vList5"/>
    <dgm:cxn modelId="{61753963-08EA-4499-9BC5-ACF22EC1E1E0}" type="presParOf" srcId="{27EE2E7A-259B-4657-AADC-4DA94F46396F}" destId="{DA944CB8-2B21-48DB-AF72-12896FD79C9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21CBCE-C02B-4414-B5D4-D4857FAAB71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9E3A647-958E-4B62-932F-9C10FB99B6E2}">
      <dgm:prSet/>
      <dgm:spPr/>
      <dgm:t>
        <a:bodyPr/>
        <a:lstStyle/>
        <a:p>
          <a:r>
            <a:rPr lang="en-US" dirty="0"/>
            <a:t>Inform patients taking diabetes medication of the potential for symptomatic hypoglycemia</a:t>
          </a:r>
        </a:p>
      </dgm:t>
    </dgm:pt>
    <dgm:pt modelId="{85116D93-1312-44A9-8FB1-26D6E14328CF}" type="parTrans" cxnId="{1958C661-4ACA-4BFD-A33B-FB929177B8CF}">
      <dgm:prSet/>
      <dgm:spPr/>
      <dgm:t>
        <a:bodyPr/>
        <a:lstStyle/>
        <a:p>
          <a:endParaRPr lang="en-US"/>
        </a:p>
      </dgm:t>
    </dgm:pt>
    <dgm:pt modelId="{2A16FCE5-77F1-40CA-BC26-F66FEAB5723F}" type="sibTrans" cxnId="{1958C661-4ACA-4BFD-A33B-FB929177B8CF}">
      <dgm:prSet/>
      <dgm:spPr/>
      <dgm:t>
        <a:bodyPr/>
        <a:lstStyle/>
        <a:p>
          <a:endParaRPr lang="en-US"/>
        </a:p>
      </dgm:t>
    </dgm:pt>
    <dgm:pt modelId="{C82E7574-8C94-4A10-A9D2-ACFA832DF590}">
      <dgm:prSet/>
      <dgm:spPr/>
      <dgm:t>
        <a:bodyPr/>
        <a:lstStyle/>
        <a:p>
          <a:r>
            <a:rPr lang="en-US" dirty="0"/>
            <a:t>Monitoring for hypoglycemia is recommended.</a:t>
          </a:r>
        </a:p>
      </dgm:t>
    </dgm:pt>
    <dgm:pt modelId="{6CDC6881-E575-4230-B6A7-28F4B5403C4C}" type="parTrans" cxnId="{02EA1B09-B35D-4D93-87EC-EE7D426C5173}">
      <dgm:prSet/>
      <dgm:spPr/>
      <dgm:t>
        <a:bodyPr/>
        <a:lstStyle/>
        <a:p>
          <a:endParaRPr lang="en-US"/>
        </a:p>
      </dgm:t>
    </dgm:pt>
    <dgm:pt modelId="{3C6B5CF0-E8C8-435A-A28A-364759F54A72}" type="sibTrans" cxnId="{02EA1B09-B35D-4D93-87EC-EE7D426C5173}">
      <dgm:prSet/>
      <dgm:spPr/>
      <dgm:t>
        <a:bodyPr/>
        <a:lstStyle/>
        <a:p>
          <a:endParaRPr lang="en-US"/>
        </a:p>
      </dgm:t>
    </dgm:pt>
    <dgm:pt modelId="{CB61C58C-0DFB-4524-97C6-B7ED36F54165}">
      <dgm:prSet/>
      <dgm:spPr/>
      <dgm:t>
        <a:bodyPr/>
        <a:lstStyle/>
        <a:p>
          <a:r>
            <a:rPr lang="en-US" dirty="0"/>
            <a:t>Inform patients taking warfarin of the potential for changes in their anticoagulation status.</a:t>
          </a:r>
        </a:p>
      </dgm:t>
    </dgm:pt>
    <dgm:pt modelId="{C41A60B0-932C-4306-8708-1AA95661CDDD}" type="parTrans" cxnId="{D480A61D-3EA8-4017-894C-49F83CBFB379}">
      <dgm:prSet/>
      <dgm:spPr/>
      <dgm:t>
        <a:bodyPr/>
        <a:lstStyle/>
        <a:p>
          <a:endParaRPr lang="en-US"/>
        </a:p>
      </dgm:t>
    </dgm:pt>
    <dgm:pt modelId="{65DC6042-C008-41D4-BFD5-AF60400402DD}" type="sibTrans" cxnId="{D480A61D-3EA8-4017-894C-49F83CBFB379}">
      <dgm:prSet/>
      <dgm:spPr/>
      <dgm:t>
        <a:bodyPr/>
        <a:lstStyle/>
        <a:p>
          <a:endParaRPr lang="en-US"/>
        </a:p>
      </dgm:t>
    </dgm:pt>
    <dgm:pt modelId="{3ED1A45A-B12F-4308-8054-B3319CC6FE9B}">
      <dgm:prSet/>
      <dgm:spPr/>
      <dgm:t>
        <a:bodyPr/>
        <a:lstStyle/>
        <a:p>
          <a:r>
            <a:rPr lang="en-US" dirty="0"/>
            <a:t>Monitoring INR for subtherapeutic anticoagulation is recommended</a:t>
          </a:r>
        </a:p>
      </dgm:t>
    </dgm:pt>
    <dgm:pt modelId="{98032775-8B5C-4218-A3CC-77B7F34F6FC4}" type="parTrans" cxnId="{DAE5BEC8-5503-4099-86BB-3B42DC8825F5}">
      <dgm:prSet/>
      <dgm:spPr/>
      <dgm:t>
        <a:bodyPr/>
        <a:lstStyle/>
        <a:p>
          <a:endParaRPr lang="en-US"/>
        </a:p>
      </dgm:t>
    </dgm:pt>
    <dgm:pt modelId="{84637EEE-6E3B-43F8-B955-CC92E26679B0}" type="sibTrans" cxnId="{DAE5BEC8-5503-4099-86BB-3B42DC8825F5}">
      <dgm:prSet/>
      <dgm:spPr/>
      <dgm:t>
        <a:bodyPr/>
        <a:lstStyle/>
        <a:p>
          <a:endParaRPr lang="en-US"/>
        </a:p>
      </dgm:t>
    </dgm:pt>
    <dgm:pt modelId="{7720841C-BE28-43F1-8364-19978FF279EF}">
      <dgm:prSet/>
      <dgm:spPr/>
      <dgm:t>
        <a:bodyPr/>
        <a:lstStyle/>
        <a:p>
          <a:r>
            <a:rPr lang="en-US" dirty="0"/>
            <a:t>No laboratory monitoring is required for other patients</a:t>
          </a:r>
        </a:p>
      </dgm:t>
    </dgm:pt>
    <dgm:pt modelId="{72FFFE84-17A1-4E35-B01B-21E2105FAA5B}" type="parTrans" cxnId="{9F27D7FD-5BE9-4F2E-8BB6-794B47D21226}">
      <dgm:prSet/>
      <dgm:spPr/>
      <dgm:t>
        <a:bodyPr/>
        <a:lstStyle/>
        <a:p>
          <a:endParaRPr lang="en-US"/>
        </a:p>
      </dgm:t>
    </dgm:pt>
    <dgm:pt modelId="{93E14DB2-7932-43A4-A95C-EB031EED6ACF}" type="sibTrans" cxnId="{9F27D7FD-5BE9-4F2E-8BB6-794B47D21226}">
      <dgm:prSet/>
      <dgm:spPr/>
      <dgm:t>
        <a:bodyPr/>
        <a:lstStyle/>
        <a:p>
          <a:endParaRPr lang="en-US"/>
        </a:p>
      </dgm:t>
    </dgm:pt>
    <dgm:pt modelId="{962A6404-25D7-4DF8-90F8-FDD9AAA6A04F}">
      <dgm:prSet/>
      <dgm:spPr/>
      <dgm:t>
        <a:bodyPr/>
        <a:lstStyle/>
        <a:p>
          <a:r>
            <a:rPr lang="en-US" dirty="0"/>
            <a:t>An in-person or telehealth /phone visit may be scheduled, if needed, for patient support</a:t>
          </a:r>
          <a:r>
            <a:rPr lang="en-US" dirty="0">
              <a:latin typeface="Calibri Light" panose="020F0302020204030204"/>
            </a:rPr>
            <a:t>/adherence,</a:t>
          </a:r>
          <a:r>
            <a:rPr lang="en-US" dirty="0"/>
            <a:t> assessment of symptoms, and/or new </a:t>
          </a:r>
          <a:r>
            <a:rPr lang="en-US" dirty="0">
              <a:latin typeface="Calibri Light" panose="020F0302020204030204"/>
            </a:rPr>
            <a:t>medications</a:t>
          </a:r>
          <a:endParaRPr lang="en-US" dirty="0"/>
        </a:p>
      </dgm:t>
    </dgm:pt>
    <dgm:pt modelId="{E97D5250-B90C-4287-9846-48F29B7AE4C5}" type="parTrans" cxnId="{EB64A453-437A-4036-B98E-D9E2DEFAD821}">
      <dgm:prSet/>
      <dgm:spPr/>
      <dgm:t>
        <a:bodyPr/>
        <a:lstStyle/>
        <a:p>
          <a:endParaRPr lang="en-US"/>
        </a:p>
      </dgm:t>
    </dgm:pt>
    <dgm:pt modelId="{753DB14A-E44F-4C7B-B0CF-287C77AD1534}" type="sibTrans" cxnId="{EB64A453-437A-4036-B98E-D9E2DEFAD821}">
      <dgm:prSet/>
      <dgm:spPr/>
      <dgm:t>
        <a:bodyPr/>
        <a:lstStyle/>
        <a:p>
          <a:endParaRPr lang="en-US"/>
        </a:p>
      </dgm:t>
    </dgm:pt>
    <dgm:pt modelId="{07107E07-F3FF-4661-ADE6-529B45DA3320}">
      <dgm:prSet phldr="0"/>
      <dgm:spPr/>
      <dgm:t>
        <a:bodyPr/>
        <a:lstStyle/>
        <a:p>
          <a:pPr rtl="0"/>
          <a:r>
            <a:rPr lang="en-US" dirty="0">
              <a:latin typeface="Calibri Light" panose="020F0302020204030204"/>
            </a:rPr>
            <a:t>HCV antibody will remain positive for life</a:t>
          </a:r>
        </a:p>
      </dgm:t>
    </dgm:pt>
    <dgm:pt modelId="{2CAD9358-66AB-4C04-87B5-546F50EF9671}" type="parTrans" cxnId="{941A6C6D-12B3-4CBB-8DAB-A1F79032F60A}">
      <dgm:prSet/>
      <dgm:spPr/>
    </dgm:pt>
    <dgm:pt modelId="{5B78CB42-7351-40E5-85EA-2E311AF9C327}" type="sibTrans" cxnId="{941A6C6D-12B3-4CBB-8DAB-A1F79032F60A}">
      <dgm:prSet/>
      <dgm:spPr/>
    </dgm:pt>
    <dgm:pt modelId="{4CC53CEF-8AE3-4426-9183-7B83927D1B68}" type="pres">
      <dgm:prSet presAssocID="{0021CBCE-C02B-4414-B5D4-D4857FAAB718}" presName="linear" presStyleCnt="0">
        <dgm:presLayoutVars>
          <dgm:animLvl val="lvl"/>
          <dgm:resizeHandles val="exact"/>
        </dgm:presLayoutVars>
      </dgm:prSet>
      <dgm:spPr/>
    </dgm:pt>
    <dgm:pt modelId="{EEF13FF5-E1E0-43D3-BD0C-81E254B0C86F}" type="pres">
      <dgm:prSet presAssocID="{E9E3A647-958E-4B62-932F-9C10FB99B6E2}" presName="parentText" presStyleLbl="node1" presStyleIdx="0" presStyleCnt="5">
        <dgm:presLayoutVars>
          <dgm:chMax val="0"/>
          <dgm:bulletEnabled val="1"/>
        </dgm:presLayoutVars>
      </dgm:prSet>
      <dgm:spPr/>
    </dgm:pt>
    <dgm:pt modelId="{6E8BDC26-48FC-4DBD-9C6A-459617D5BC70}" type="pres">
      <dgm:prSet presAssocID="{E9E3A647-958E-4B62-932F-9C10FB99B6E2}" presName="childText" presStyleLbl="revTx" presStyleIdx="0" presStyleCnt="2">
        <dgm:presLayoutVars>
          <dgm:bulletEnabled val="1"/>
        </dgm:presLayoutVars>
      </dgm:prSet>
      <dgm:spPr/>
    </dgm:pt>
    <dgm:pt modelId="{DE11B025-8B7E-4F04-8593-A0B9DC7C69ED}" type="pres">
      <dgm:prSet presAssocID="{CB61C58C-0DFB-4524-97C6-B7ED36F54165}" presName="parentText" presStyleLbl="node1" presStyleIdx="1" presStyleCnt="5">
        <dgm:presLayoutVars>
          <dgm:chMax val="0"/>
          <dgm:bulletEnabled val="1"/>
        </dgm:presLayoutVars>
      </dgm:prSet>
      <dgm:spPr/>
    </dgm:pt>
    <dgm:pt modelId="{69FB0CEF-78BE-4FAD-8EC0-C3F0FA1214C1}" type="pres">
      <dgm:prSet presAssocID="{CB61C58C-0DFB-4524-97C6-B7ED36F54165}" presName="childText" presStyleLbl="revTx" presStyleIdx="1" presStyleCnt="2">
        <dgm:presLayoutVars>
          <dgm:bulletEnabled val="1"/>
        </dgm:presLayoutVars>
      </dgm:prSet>
      <dgm:spPr/>
    </dgm:pt>
    <dgm:pt modelId="{337378FF-CBAF-48FC-BD7C-A7A3A5120205}" type="pres">
      <dgm:prSet presAssocID="{7720841C-BE28-43F1-8364-19978FF279EF}" presName="parentText" presStyleLbl="node1" presStyleIdx="2" presStyleCnt="5">
        <dgm:presLayoutVars>
          <dgm:chMax val="0"/>
          <dgm:bulletEnabled val="1"/>
        </dgm:presLayoutVars>
      </dgm:prSet>
      <dgm:spPr/>
    </dgm:pt>
    <dgm:pt modelId="{381C068F-2C42-45C2-BEBA-B1D1ECD0E604}" type="pres">
      <dgm:prSet presAssocID="{93E14DB2-7932-43A4-A95C-EB031EED6ACF}" presName="spacer" presStyleCnt="0"/>
      <dgm:spPr/>
    </dgm:pt>
    <dgm:pt modelId="{BFF17720-7EED-4DA8-896A-707CE27EAA94}" type="pres">
      <dgm:prSet presAssocID="{07107E07-F3FF-4661-ADE6-529B45DA3320}" presName="parentText" presStyleLbl="node1" presStyleIdx="3" presStyleCnt="5">
        <dgm:presLayoutVars>
          <dgm:chMax val="0"/>
          <dgm:bulletEnabled val="1"/>
        </dgm:presLayoutVars>
      </dgm:prSet>
      <dgm:spPr/>
    </dgm:pt>
    <dgm:pt modelId="{CB704A64-3CF1-439B-A70A-323E45D72455}" type="pres">
      <dgm:prSet presAssocID="{5B78CB42-7351-40E5-85EA-2E311AF9C327}" presName="spacer" presStyleCnt="0"/>
      <dgm:spPr/>
    </dgm:pt>
    <dgm:pt modelId="{C5D1F1BA-E674-4554-96E1-BE571B0960DF}" type="pres">
      <dgm:prSet presAssocID="{962A6404-25D7-4DF8-90F8-FDD9AAA6A04F}" presName="parentText" presStyleLbl="node1" presStyleIdx="4" presStyleCnt="5">
        <dgm:presLayoutVars>
          <dgm:chMax val="0"/>
          <dgm:bulletEnabled val="1"/>
        </dgm:presLayoutVars>
      </dgm:prSet>
      <dgm:spPr/>
    </dgm:pt>
  </dgm:ptLst>
  <dgm:cxnLst>
    <dgm:cxn modelId="{4961FA00-A04D-4013-B705-670C54C4F1D6}" type="presOf" srcId="{C82E7574-8C94-4A10-A9D2-ACFA832DF590}" destId="{6E8BDC26-48FC-4DBD-9C6A-459617D5BC70}" srcOrd="0" destOrd="0" presId="urn:microsoft.com/office/officeart/2005/8/layout/vList2"/>
    <dgm:cxn modelId="{02EA1B09-B35D-4D93-87EC-EE7D426C5173}" srcId="{E9E3A647-958E-4B62-932F-9C10FB99B6E2}" destId="{C82E7574-8C94-4A10-A9D2-ACFA832DF590}" srcOrd="0" destOrd="0" parTransId="{6CDC6881-E575-4230-B6A7-28F4B5403C4C}" sibTransId="{3C6B5CF0-E8C8-435A-A28A-364759F54A72}"/>
    <dgm:cxn modelId="{69743909-8F43-4A4C-8425-087F47D03FD6}" type="presOf" srcId="{CB61C58C-0DFB-4524-97C6-B7ED36F54165}" destId="{DE11B025-8B7E-4F04-8593-A0B9DC7C69ED}" srcOrd="0" destOrd="0" presId="urn:microsoft.com/office/officeart/2005/8/layout/vList2"/>
    <dgm:cxn modelId="{A805530D-7F63-41AC-8A28-B981249F4210}" type="presOf" srcId="{07107E07-F3FF-4661-ADE6-529B45DA3320}" destId="{BFF17720-7EED-4DA8-896A-707CE27EAA94}" srcOrd="0" destOrd="0" presId="urn:microsoft.com/office/officeart/2005/8/layout/vList2"/>
    <dgm:cxn modelId="{D480A61D-3EA8-4017-894C-49F83CBFB379}" srcId="{0021CBCE-C02B-4414-B5D4-D4857FAAB718}" destId="{CB61C58C-0DFB-4524-97C6-B7ED36F54165}" srcOrd="1" destOrd="0" parTransId="{C41A60B0-932C-4306-8708-1AA95661CDDD}" sibTransId="{65DC6042-C008-41D4-BFD5-AF60400402DD}"/>
    <dgm:cxn modelId="{4354DD60-18E0-41AD-BB33-E334739199C7}" type="presOf" srcId="{3ED1A45A-B12F-4308-8054-B3319CC6FE9B}" destId="{69FB0CEF-78BE-4FAD-8EC0-C3F0FA1214C1}" srcOrd="0" destOrd="0" presId="urn:microsoft.com/office/officeart/2005/8/layout/vList2"/>
    <dgm:cxn modelId="{3C749E41-D00F-4BD8-9D39-AC5D7C863C3A}" type="presOf" srcId="{7720841C-BE28-43F1-8364-19978FF279EF}" destId="{337378FF-CBAF-48FC-BD7C-A7A3A5120205}" srcOrd="0" destOrd="0" presId="urn:microsoft.com/office/officeart/2005/8/layout/vList2"/>
    <dgm:cxn modelId="{1958C661-4ACA-4BFD-A33B-FB929177B8CF}" srcId="{0021CBCE-C02B-4414-B5D4-D4857FAAB718}" destId="{E9E3A647-958E-4B62-932F-9C10FB99B6E2}" srcOrd="0" destOrd="0" parTransId="{85116D93-1312-44A9-8FB1-26D6E14328CF}" sibTransId="{2A16FCE5-77F1-40CA-BC26-F66FEAB5723F}"/>
    <dgm:cxn modelId="{941A6C6D-12B3-4CBB-8DAB-A1F79032F60A}" srcId="{0021CBCE-C02B-4414-B5D4-D4857FAAB718}" destId="{07107E07-F3FF-4661-ADE6-529B45DA3320}" srcOrd="3" destOrd="0" parTransId="{2CAD9358-66AB-4C04-87B5-546F50EF9671}" sibTransId="{5B78CB42-7351-40E5-85EA-2E311AF9C327}"/>
    <dgm:cxn modelId="{EB64A453-437A-4036-B98E-D9E2DEFAD821}" srcId="{0021CBCE-C02B-4414-B5D4-D4857FAAB718}" destId="{962A6404-25D7-4DF8-90F8-FDD9AAA6A04F}" srcOrd="4" destOrd="0" parTransId="{E97D5250-B90C-4287-9846-48F29B7AE4C5}" sibTransId="{753DB14A-E44F-4C7B-B0CF-287C77AD1534}"/>
    <dgm:cxn modelId="{300A069D-2FB0-490D-B9AD-3D92D942EE70}" type="presOf" srcId="{0021CBCE-C02B-4414-B5D4-D4857FAAB718}" destId="{4CC53CEF-8AE3-4426-9183-7B83927D1B68}" srcOrd="0" destOrd="0" presId="urn:microsoft.com/office/officeart/2005/8/layout/vList2"/>
    <dgm:cxn modelId="{6D1CA4AA-FF17-48AF-914E-A4BCEB22D072}" type="presOf" srcId="{E9E3A647-958E-4B62-932F-9C10FB99B6E2}" destId="{EEF13FF5-E1E0-43D3-BD0C-81E254B0C86F}" srcOrd="0" destOrd="0" presId="urn:microsoft.com/office/officeart/2005/8/layout/vList2"/>
    <dgm:cxn modelId="{2D2AC6B1-A29F-4B78-A18D-79C3061ACA86}" type="presOf" srcId="{962A6404-25D7-4DF8-90F8-FDD9AAA6A04F}" destId="{C5D1F1BA-E674-4554-96E1-BE571B0960DF}" srcOrd="0" destOrd="0" presId="urn:microsoft.com/office/officeart/2005/8/layout/vList2"/>
    <dgm:cxn modelId="{DAE5BEC8-5503-4099-86BB-3B42DC8825F5}" srcId="{CB61C58C-0DFB-4524-97C6-B7ED36F54165}" destId="{3ED1A45A-B12F-4308-8054-B3319CC6FE9B}" srcOrd="0" destOrd="0" parTransId="{98032775-8B5C-4218-A3CC-77B7F34F6FC4}" sibTransId="{84637EEE-6E3B-43F8-B955-CC92E26679B0}"/>
    <dgm:cxn modelId="{9F27D7FD-5BE9-4F2E-8BB6-794B47D21226}" srcId="{0021CBCE-C02B-4414-B5D4-D4857FAAB718}" destId="{7720841C-BE28-43F1-8364-19978FF279EF}" srcOrd="2" destOrd="0" parTransId="{72FFFE84-17A1-4E35-B01B-21E2105FAA5B}" sibTransId="{93E14DB2-7932-43A4-A95C-EB031EED6ACF}"/>
    <dgm:cxn modelId="{EC2F24DB-377F-42AD-A992-379CED1D6CFF}" type="presParOf" srcId="{4CC53CEF-8AE3-4426-9183-7B83927D1B68}" destId="{EEF13FF5-E1E0-43D3-BD0C-81E254B0C86F}" srcOrd="0" destOrd="0" presId="urn:microsoft.com/office/officeart/2005/8/layout/vList2"/>
    <dgm:cxn modelId="{A2EF2DEC-B31E-44E3-8421-88F1FE13F7AB}" type="presParOf" srcId="{4CC53CEF-8AE3-4426-9183-7B83927D1B68}" destId="{6E8BDC26-48FC-4DBD-9C6A-459617D5BC70}" srcOrd="1" destOrd="0" presId="urn:microsoft.com/office/officeart/2005/8/layout/vList2"/>
    <dgm:cxn modelId="{20D86575-651D-4F53-8AE2-EA85C6C8099C}" type="presParOf" srcId="{4CC53CEF-8AE3-4426-9183-7B83927D1B68}" destId="{DE11B025-8B7E-4F04-8593-A0B9DC7C69ED}" srcOrd="2" destOrd="0" presId="urn:microsoft.com/office/officeart/2005/8/layout/vList2"/>
    <dgm:cxn modelId="{16CDA4B2-CF8A-4D00-A1CE-168ECE985D72}" type="presParOf" srcId="{4CC53CEF-8AE3-4426-9183-7B83927D1B68}" destId="{69FB0CEF-78BE-4FAD-8EC0-C3F0FA1214C1}" srcOrd="3" destOrd="0" presId="urn:microsoft.com/office/officeart/2005/8/layout/vList2"/>
    <dgm:cxn modelId="{FB7F0E7D-16EF-4076-A12D-CF5590594432}" type="presParOf" srcId="{4CC53CEF-8AE3-4426-9183-7B83927D1B68}" destId="{337378FF-CBAF-48FC-BD7C-A7A3A5120205}" srcOrd="4" destOrd="0" presId="urn:microsoft.com/office/officeart/2005/8/layout/vList2"/>
    <dgm:cxn modelId="{800C97E2-60BD-4028-A182-6B1DB9AEF7BD}" type="presParOf" srcId="{4CC53CEF-8AE3-4426-9183-7B83927D1B68}" destId="{381C068F-2C42-45C2-BEBA-B1D1ECD0E604}" srcOrd="5" destOrd="0" presId="urn:microsoft.com/office/officeart/2005/8/layout/vList2"/>
    <dgm:cxn modelId="{D9B76FCE-B544-4C97-95B8-4A4F64CE14D6}" type="presParOf" srcId="{4CC53CEF-8AE3-4426-9183-7B83927D1B68}" destId="{BFF17720-7EED-4DA8-896A-707CE27EAA94}" srcOrd="6" destOrd="0" presId="urn:microsoft.com/office/officeart/2005/8/layout/vList2"/>
    <dgm:cxn modelId="{28A1E29F-3785-4373-A20D-FCAAAC1CB8BB}" type="presParOf" srcId="{4CC53CEF-8AE3-4426-9183-7B83927D1B68}" destId="{CB704A64-3CF1-439B-A70A-323E45D72455}" srcOrd="7" destOrd="0" presId="urn:microsoft.com/office/officeart/2005/8/layout/vList2"/>
    <dgm:cxn modelId="{7F10B1E2-BCC5-436F-99BB-31B374141C19}" type="presParOf" srcId="{4CC53CEF-8AE3-4426-9183-7B83927D1B68}" destId="{C5D1F1BA-E674-4554-96E1-BE571B0960D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CE027A-3AFF-4B58-B368-69CA18F9B2A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7BC4AB1-0745-49FE-BCF2-17FF4AB70531}">
      <dgm:prSet/>
      <dgm:spPr/>
      <dgm:t>
        <a:bodyPr/>
        <a:lstStyle/>
        <a:p>
          <a:pPr>
            <a:lnSpc>
              <a:spcPct val="100000"/>
            </a:lnSpc>
          </a:pPr>
          <a:r>
            <a:rPr lang="en-US" dirty="0"/>
            <a:t>Advise patients, particularly those with prior HBV infection, to contact their provider if they experience unexpected or severe symptoms</a:t>
          </a:r>
        </a:p>
      </dgm:t>
    </dgm:pt>
    <dgm:pt modelId="{D9902087-9612-4B43-A8FA-889BA57A6431}" type="parTrans" cxnId="{BA0BBA9C-C18A-459E-B757-A2F486F4DA3A}">
      <dgm:prSet/>
      <dgm:spPr/>
      <dgm:t>
        <a:bodyPr/>
        <a:lstStyle/>
        <a:p>
          <a:endParaRPr lang="en-US"/>
        </a:p>
      </dgm:t>
    </dgm:pt>
    <dgm:pt modelId="{5363F1F0-ACCA-44B9-8971-B71786A97AF4}" type="sibTrans" cxnId="{BA0BBA9C-C18A-459E-B757-A2F486F4DA3A}">
      <dgm:prSet/>
      <dgm:spPr/>
      <dgm:t>
        <a:bodyPr/>
        <a:lstStyle/>
        <a:p>
          <a:endParaRPr lang="en-US"/>
        </a:p>
      </dgm:t>
    </dgm:pt>
    <dgm:pt modelId="{9328B4C1-7B56-45BD-BE0E-D2D69801A1D6}">
      <dgm:prSet/>
      <dgm:spPr/>
      <dgm:t>
        <a:bodyPr/>
        <a:lstStyle/>
        <a:p>
          <a:pPr>
            <a:lnSpc>
              <a:spcPct val="100000"/>
            </a:lnSpc>
          </a:pPr>
          <a:r>
            <a:rPr lang="en-US" dirty="0"/>
            <a:t>At least 12 weeks after treatment completion, confirm cure by assessing HCV RNA by PCR</a:t>
          </a:r>
        </a:p>
      </dgm:t>
    </dgm:pt>
    <dgm:pt modelId="{7C8634D4-5FF6-4FA7-BB20-5C0CEF19CFE7}" type="parTrans" cxnId="{F9C1F761-0707-4A8B-B732-E07B660D4D37}">
      <dgm:prSet/>
      <dgm:spPr/>
      <dgm:t>
        <a:bodyPr/>
        <a:lstStyle/>
        <a:p>
          <a:endParaRPr lang="en-US"/>
        </a:p>
      </dgm:t>
    </dgm:pt>
    <dgm:pt modelId="{EE4A98E0-B8DC-4FCE-87DE-A6F1FF0D2C4A}" type="sibTrans" cxnId="{F9C1F761-0707-4A8B-B732-E07B660D4D37}">
      <dgm:prSet/>
      <dgm:spPr/>
      <dgm:t>
        <a:bodyPr/>
        <a:lstStyle/>
        <a:p>
          <a:endParaRPr lang="en-US"/>
        </a:p>
      </dgm:t>
    </dgm:pt>
    <dgm:pt modelId="{43A34244-ECE4-4A25-B363-E312EA5C0F98}">
      <dgm:prSet/>
      <dgm:spPr/>
      <dgm:t>
        <a:bodyPr/>
        <a:lstStyle/>
        <a:p>
          <a:pPr>
            <a:lnSpc>
              <a:spcPct val="100000"/>
            </a:lnSpc>
          </a:pPr>
          <a:r>
            <a:rPr lang="en-US" dirty="0"/>
            <a:t>Refer patients with detectable HCV RNA to a specialist</a:t>
          </a:r>
        </a:p>
      </dgm:t>
    </dgm:pt>
    <dgm:pt modelId="{FB4F8576-49E3-4688-BCC2-A6A23D465DAD}" type="parTrans" cxnId="{2CA912B6-4E95-45A2-8F4D-452CD428CDCD}">
      <dgm:prSet/>
      <dgm:spPr/>
      <dgm:t>
        <a:bodyPr/>
        <a:lstStyle/>
        <a:p>
          <a:endParaRPr lang="en-US"/>
        </a:p>
      </dgm:t>
    </dgm:pt>
    <dgm:pt modelId="{292A7580-CBAB-4A96-89C4-E0E495D9D6BE}" type="sibTrans" cxnId="{2CA912B6-4E95-45A2-8F4D-452CD428CDCD}">
      <dgm:prSet/>
      <dgm:spPr/>
      <dgm:t>
        <a:bodyPr/>
        <a:lstStyle/>
        <a:p>
          <a:endParaRPr lang="en-US"/>
        </a:p>
      </dgm:t>
    </dgm:pt>
    <dgm:pt modelId="{B7B80327-5120-407E-8820-0947DA964E41}">
      <dgm:prSet/>
      <dgm:spPr/>
      <dgm:t>
        <a:bodyPr/>
        <a:lstStyle/>
        <a:p>
          <a:pPr>
            <a:lnSpc>
              <a:spcPct val="100000"/>
            </a:lnSpc>
          </a:pPr>
          <a:r>
            <a:rPr lang="en-US" dirty="0"/>
            <a:t>At least 12 weeks after treatment completion, obtain ALT level</a:t>
          </a:r>
        </a:p>
      </dgm:t>
    </dgm:pt>
    <dgm:pt modelId="{0185ED17-7283-444B-B153-6C8AC4423E83}" type="parTrans" cxnId="{FB89E3CB-88B2-4219-8A59-85AED06E2DD2}">
      <dgm:prSet/>
      <dgm:spPr/>
      <dgm:t>
        <a:bodyPr/>
        <a:lstStyle/>
        <a:p>
          <a:endParaRPr lang="en-US"/>
        </a:p>
      </dgm:t>
    </dgm:pt>
    <dgm:pt modelId="{7E0D844F-2D71-4EF0-9C05-E56AF5C16C43}" type="sibTrans" cxnId="{FB89E3CB-88B2-4219-8A59-85AED06E2DD2}">
      <dgm:prSet/>
      <dgm:spPr/>
      <dgm:t>
        <a:bodyPr/>
        <a:lstStyle/>
        <a:p>
          <a:endParaRPr lang="en-US"/>
        </a:p>
      </dgm:t>
    </dgm:pt>
    <dgm:pt modelId="{9C47B937-66A7-4382-A19C-8B93EC9E4732}">
      <dgm:prSet/>
      <dgm:spPr/>
      <dgm:t>
        <a:bodyPr/>
        <a:lstStyle/>
        <a:p>
          <a:pPr>
            <a:lnSpc>
              <a:spcPct val="100000"/>
            </a:lnSpc>
          </a:pPr>
          <a:r>
            <a:rPr lang="en-US" dirty="0"/>
            <a:t>If ALT remains abnormal on repeated measure, refer the patient to a specialist</a:t>
          </a:r>
        </a:p>
      </dgm:t>
    </dgm:pt>
    <dgm:pt modelId="{E095B455-40AF-49E8-8AA6-E194CF4758A2}" type="parTrans" cxnId="{D9D288A0-30AC-4565-84BC-428D8B3A416A}">
      <dgm:prSet/>
      <dgm:spPr/>
      <dgm:t>
        <a:bodyPr/>
        <a:lstStyle/>
        <a:p>
          <a:endParaRPr lang="en-US"/>
        </a:p>
      </dgm:t>
    </dgm:pt>
    <dgm:pt modelId="{DA36F83F-F321-47A0-B7F1-4753513DC2F7}" type="sibTrans" cxnId="{D9D288A0-30AC-4565-84BC-428D8B3A416A}">
      <dgm:prSet/>
      <dgm:spPr/>
      <dgm:t>
        <a:bodyPr/>
        <a:lstStyle/>
        <a:p>
          <a:endParaRPr lang="en-US"/>
        </a:p>
      </dgm:t>
    </dgm:pt>
    <dgm:pt modelId="{3BFAEDCC-57C0-433F-83C4-8C06CDE85D81}" type="pres">
      <dgm:prSet presAssocID="{A2CE027A-3AFF-4B58-B368-69CA18F9B2A0}" presName="root" presStyleCnt="0">
        <dgm:presLayoutVars>
          <dgm:dir/>
          <dgm:resizeHandles val="exact"/>
        </dgm:presLayoutVars>
      </dgm:prSet>
      <dgm:spPr/>
    </dgm:pt>
    <dgm:pt modelId="{79A53C11-8BBD-4407-8494-A51EAB49E0E6}" type="pres">
      <dgm:prSet presAssocID="{27BC4AB1-0745-49FE-BCF2-17FF4AB70531}" presName="compNode" presStyleCnt="0"/>
      <dgm:spPr/>
    </dgm:pt>
    <dgm:pt modelId="{1804C67D-3EB6-49A1-9CBA-A11CEA4EAD2C}" type="pres">
      <dgm:prSet presAssocID="{27BC4AB1-0745-49FE-BCF2-17FF4AB70531}" presName="bgRect" presStyleLbl="bgShp" presStyleIdx="0" presStyleCnt="3"/>
      <dgm:spPr/>
    </dgm:pt>
    <dgm:pt modelId="{C9FD4A7F-4F65-4E06-9EDC-C2F8AFD46F09}" type="pres">
      <dgm:prSet presAssocID="{27BC4AB1-0745-49FE-BCF2-17FF4AB705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70A14691-CEE8-41F7-86BD-60334549723B}" type="pres">
      <dgm:prSet presAssocID="{27BC4AB1-0745-49FE-BCF2-17FF4AB70531}" presName="spaceRect" presStyleCnt="0"/>
      <dgm:spPr/>
    </dgm:pt>
    <dgm:pt modelId="{4645059E-D024-43A4-9E68-97EC1E3DC612}" type="pres">
      <dgm:prSet presAssocID="{27BC4AB1-0745-49FE-BCF2-17FF4AB70531}" presName="parTx" presStyleLbl="revTx" presStyleIdx="0" presStyleCnt="5">
        <dgm:presLayoutVars>
          <dgm:chMax val="0"/>
          <dgm:chPref val="0"/>
        </dgm:presLayoutVars>
      </dgm:prSet>
      <dgm:spPr/>
    </dgm:pt>
    <dgm:pt modelId="{4499399A-A0D2-4E71-B2DD-FE845FB8AD22}" type="pres">
      <dgm:prSet presAssocID="{5363F1F0-ACCA-44B9-8971-B71786A97AF4}" presName="sibTrans" presStyleCnt="0"/>
      <dgm:spPr/>
    </dgm:pt>
    <dgm:pt modelId="{DD372748-4175-4CF2-A46B-A5B9E7988838}" type="pres">
      <dgm:prSet presAssocID="{9328B4C1-7B56-45BD-BE0E-D2D69801A1D6}" presName="compNode" presStyleCnt="0"/>
      <dgm:spPr/>
    </dgm:pt>
    <dgm:pt modelId="{A0D65CDE-54B6-4F21-81E8-7AD72003341D}" type="pres">
      <dgm:prSet presAssocID="{9328B4C1-7B56-45BD-BE0E-D2D69801A1D6}" presName="bgRect" presStyleLbl="bgShp" presStyleIdx="1" presStyleCnt="3"/>
      <dgm:spPr/>
    </dgm:pt>
    <dgm:pt modelId="{A268DB28-B25F-4BED-B312-27254DC941D9}" type="pres">
      <dgm:prSet presAssocID="{9328B4C1-7B56-45BD-BE0E-D2D69801A1D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0C6E9788-8728-4CBF-8E21-0C58678C8D62}" type="pres">
      <dgm:prSet presAssocID="{9328B4C1-7B56-45BD-BE0E-D2D69801A1D6}" presName="spaceRect" presStyleCnt="0"/>
      <dgm:spPr/>
    </dgm:pt>
    <dgm:pt modelId="{C2E1D46E-A44F-48AB-83CB-34FB96F88BB5}" type="pres">
      <dgm:prSet presAssocID="{9328B4C1-7B56-45BD-BE0E-D2D69801A1D6}" presName="parTx" presStyleLbl="revTx" presStyleIdx="1" presStyleCnt="5">
        <dgm:presLayoutVars>
          <dgm:chMax val="0"/>
          <dgm:chPref val="0"/>
        </dgm:presLayoutVars>
      </dgm:prSet>
      <dgm:spPr/>
    </dgm:pt>
    <dgm:pt modelId="{41AAC680-CF6C-4EAC-954B-57EE3383BA7D}" type="pres">
      <dgm:prSet presAssocID="{9328B4C1-7B56-45BD-BE0E-D2D69801A1D6}" presName="desTx" presStyleLbl="revTx" presStyleIdx="2" presStyleCnt="5">
        <dgm:presLayoutVars/>
      </dgm:prSet>
      <dgm:spPr/>
    </dgm:pt>
    <dgm:pt modelId="{5857953C-7441-4AAB-B723-7471A175306D}" type="pres">
      <dgm:prSet presAssocID="{EE4A98E0-B8DC-4FCE-87DE-A6F1FF0D2C4A}" presName="sibTrans" presStyleCnt="0"/>
      <dgm:spPr/>
    </dgm:pt>
    <dgm:pt modelId="{856C05A4-06A4-4AE2-9327-32BE5661C191}" type="pres">
      <dgm:prSet presAssocID="{B7B80327-5120-407E-8820-0947DA964E41}" presName="compNode" presStyleCnt="0"/>
      <dgm:spPr/>
    </dgm:pt>
    <dgm:pt modelId="{23835A67-311D-4BDD-8BF3-83F2B24FBA0F}" type="pres">
      <dgm:prSet presAssocID="{B7B80327-5120-407E-8820-0947DA964E41}" presName="bgRect" presStyleLbl="bgShp" presStyleIdx="2" presStyleCnt="3"/>
      <dgm:spPr/>
    </dgm:pt>
    <dgm:pt modelId="{2539FFEC-8A18-4F0B-9664-566DE556479C}" type="pres">
      <dgm:prSet presAssocID="{B7B80327-5120-407E-8820-0947DA964E4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322B7240-04A8-4164-8E90-12BBA38A78CE}" type="pres">
      <dgm:prSet presAssocID="{B7B80327-5120-407E-8820-0947DA964E41}" presName="spaceRect" presStyleCnt="0"/>
      <dgm:spPr/>
    </dgm:pt>
    <dgm:pt modelId="{ADA7CB22-0BDA-4539-9864-48B637807CDE}" type="pres">
      <dgm:prSet presAssocID="{B7B80327-5120-407E-8820-0947DA964E41}" presName="parTx" presStyleLbl="revTx" presStyleIdx="3" presStyleCnt="5">
        <dgm:presLayoutVars>
          <dgm:chMax val="0"/>
          <dgm:chPref val="0"/>
        </dgm:presLayoutVars>
      </dgm:prSet>
      <dgm:spPr/>
    </dgm:pt>
    <dgm:pt modelId="{D79789A9-0FD4-4411-8542-A6394C918130}" type="pres">
      <dgm:prSet presAssocID="{B7B80327-5120-407E-8820-0947DA964E41}" presName="desTx" presStyleLbl="revTx" presStyleIdx="4" presStyleCnt="5">
        <dgm:presLayoutVars/>
      </dgm:prSet>
      <dgm:spPr/>
    </dgm:pt>
  </dgm:ptLst>
  <dgm:cxnLst>
    <dgm:cxn modelId="{37D15611-5992-43D1-ABD0-92A245C36FB6}" type="presOf" srcId="{9328B4C1-7B56-45BD-BE0E-D2D69801A1D6}" destId="{C2E1D46E-A44F-48AB-83CB-34FB96F88BB5}" srcOrd="0" destOrd="0" presId="urn:microsoft.com/office/officeart/2018/2/layout/IconVerticalSolidList"/>
    <dgm:cxn modelId="{C8A85821-6C27-4BA4-A4A1-BEFCCAE00871}" type="presOf" srcId="{43A34244-ECE4-4A25-B363-E312EA5C0F98}" destId="{41AAC680-CF6C-4EAC-954B-57EE3383BA7D}" srcOrd="0" destOrd="0" presId="urn:microsoft.com/office/officeart/2018/2/layout/IconVerticalSolidList"/>
    <dgm:cxn modelId="{F9C1F761-0707-4A8B-B732-E07B660D4D37}" srcId="{A2CE027A-3AFF-4B58-B368-69CA18F9B2A0}" destId="{9328B4C1-7B56-45BD-BE0E-D2D69801A1D6}" srcOrd="1" destOrd="0" parTransId="{7C8634D4-5FF6-4FA7-BB20-5C0CEF19CFE7}" sibTransId="{EE4A98E0-B8DC-4FCE-87DE-A6F1FF0D2C4A}"/>
    <dgm:cxn modelId="{C6205566-1A80-4C0B-8E9F-BB357099A5DF}" type="presOf" srcId="{9C47B937-66A7-4382-A19C-8B93EC9E4732}" destId="{D79789A9-0FD4-4411-8542-A6394C918130}" srcOrd="0" destOrd="0" presId="urn:microsoft.com/office/officeart/2018/2/layout/IconVerticalSolidList"/>
    <dgm:cxn modelId="{BA0BBA9C-C18A-459E-B757-A2F486F4DA3A}" srcId="{A2CE027A-3AFF-4B58-B368-69CA18F9B2A0}" destId="{27BC4AB1-0745-49FE-BCF2-17FF4AB70531}" srcOrd="0" destOrd="0" parTransId="{D9902087-9612-4B43-A8FA-889BA57A6431}" sibTransId="{5363F1F0-ACCA-44B9-8971-B71786A97AF4}"/>
    <dgm:cxn modelId="{D9D288A0-30AC-4565-84BC-428D8B3A416A}" srcId="{B7B80327-5120-407E-8820-0947DA964E41}" destId="{9C47B937-66A7-4382-A19C-8B93EC9E4732}" srcOrd="0" destOrd="0" parTransId="{E095B455-40AF-49E8-8AA6-E194CF4758A2}" sibTransId="{DA36F83F-F321-47A0-B7F1-4753513DC2F7}"/>
    <dgm:cxn modelId="{2CA912B6-4E95-45A2-8F4D-452CD428CDCD}" srcId="{9328B4C1-7B56-45BD-BE0E-D2D69801A1D6}" destId="{43A34244-ECE4-4A25-B363-E312EA5C0F98}" srcOrd="0" destOrd="0" parTransId="{FB4F8576-49E3-4688-BCC2-A6A23D465DAD}" sibTransId="{292A7580-CBAB-4A96-89C4-E0E495D9D6BE}"/>
    <dgm:cxn modelId="{316A5FBD-1820-429A-B53E-50CA31098293}" type="presOf" srcId="{27BC4AB1-0745-49FE-BCF2-17FF4AB70531}" destId="{4645059E-D024-43A4-9E68-97EC1E3DC612}" srcOrd="0" destOrd="0" presId="urn:microsoft.com/office/officeart/2018/2/layout/IconVerticalSolidList"/>
    <dgm:cxn modelId="{FB89E3CB-88B2-4219-8A59-85AED06E2DD2}" srcId="{A2CE027A-3AFF-4B58-B368-69CA18F9B2A0}" destId="{B7B80327-5120-407E-8820-0947DA964E41}" srcOrd="2" destOrd="0" parTransId="{0185ED17-7283-444B-B153-6C8AC4423E83}" sibTransId="{7E0D844F-2D71-4EF0-9C05-E56AF5C16C43}"/>
    <dgm:cxn modelId="{6BF396DC-E569-4FDB-A61C-D55B73362417}" type="presOf" srcId="{B7B80327-5120-407E-8820-0947DA964E41}" destId="{ADA7CB22-0BDA-4539-9864-48B637807CDE}" srcOrd="0" destOrd="0" presId="urn:microsoft.com/office/officeart/2018/2/layout/IconVerticalSolidList"/>
    <dgm:cxn modelId="{4B49B8F8-8866-40F1-AA49-271218982B7B}" type="presOf" srcId="{A2CE027A-3AFF-4B58-B368-69CA18F9B2A0}" destId="{3BFAEDCC-57C0-433F-83C4-8C06CDE85D81}" srcOrd="0" destOrd="0" presId="urn:microsoft.com/office/officeart/2018/2/layout/IconVerticalSolidList"/>
    <dgm:cxn modelId="{221BC7E5-0F82-40D9-AA9F-B51DC81494DC}" type="presParOf" srcId="{3BFAEDCC-57C0-433F-83C4-8C06CDE85D81}" destId="{79A53C11-8BBD-4407-8494-A51EAB49E0E6}" srcOrd="0" destOrd="0" presId="urn:microsoft.com/office/officeart/2018/2/layout/IconVerticalSolidList"/>
    <dgm:cxn modelId="{8B866FD4-5ECF-4828-8C6E-4B40340A81F3}" type="presParOf" srcId="{79A53C11-8BBD-4407-8494-A51EAB49E0E6}" destId="{1804C67D-3EB6-49A1-9CBA-A11CEA4EAD2C}" srcOrd="0" destOrd="0" presId="urn:microsoft.com/office/officeart/2018/2/layout/IconVerticalSolidList"/>
    <dgm:cxn modelId="{EC6B4F9E-DDEB-48BD-9786-C128E768697E}" type="presParOf" srcId="{79A53C11-8BBD-4407-8494-A51EAB49E0E6}" destId="{C9FD4A7F-4F65-4E06-9EDC-C2F8AFD46F09}" srcOrd="1" destOrd="0" presId="urn:microsoft.com/office/officeart/2018/2/layout/IconVerticalSolidList"/>
    <dgm:cxn modelId="{312CC777-C67F-4888-9A45-FBA91674C38D}" type="presParOf" srcId="{79A53C11-8BBD-4407-8494-A51EAB49E0E6}" destId="{70A14691-CEE8-41F7-86BD-60334549723B}" srcOrd="2" destOrd="0" presId="urn:microsoft.com/office/officeart/2018/2/layout/IconVerticalSolidList"/>
    <dgm:cxn modelId="{4A135A24-A041-4F18-8F87-9ADD4A96752D}" type="presParOf" srcId="{79A53C11-8BBD-4407-8494-A51EAB49E0E6}" destId="{4645059E-D024-43A4-9E68-97EC1E3DC612}" srcOrd="3" destOrd="0" presId="urn:microsoft.com/office/officeart/2018/2/layout/IconVerticalSolidList"/>
    <dgm:cxn modelId="{4E5AEB8A-9098-40A1-B3E8-088A20CF660B}" type="presParOf" srcId="{3BFAEDCC-57C0-433F-83C4-8C06CDE85D81}" destId="{4499399A-A0D2-4E71-B2DD-FE845FB8AD22}" srcOrd="1" destOrd="0" presId="urn:microsoft.com/office/officeart/2018/2/layout/IconVerticalSolidList"/>
    <dgm:cxn modelId="{33AD2E8F-F5A0-4E75-9B09-B6AF49767F31}" type="presParOf" srcId="{3BFAEDCC-57C0-433F-83C4-8C06CDE85D81}" destId="{DD372748-4175-4CF2-A46B-A5B9E7988838}" srcOrd="2" destOrd="0" presId="urn:microsoft.com/office/officeart/2018/2/layout/IconVerticalSolidList"/>
    <dgm:cxn modelId="{8BCF23CB-53F9-4D56-8306-634714F65106}" type="presParOf" srcId="{DD372748-4175-4CF2-A46B-A5B9E7988838}" destId="{A0D65CDE-54B6-4F21-81E8-7AD72003341D}" srcOrd="0" destOrd="0" presId="urn:microsoft.com/office/officeart/2018/2/layout/IconVerticalSolidList"/>
    <dgm:cxn modelId="{026EEF17-5326-4153-A583-319FEFFB5BC1}" type="presParOf" srcId="{DD372748-4175-4CF2-A46B-A5B9E7988838}" destId="{A268DB28-B25F-4BED-B312-27254DC941D9}" srcOrd="1" destOrd="0" presId="urn:microsoft.com/office/officeart/2018/2/layout/IconVerticalSolidList"/>
    <dgm:cxn modelId="{8A159712-C7AF-4509-A0F7-88DE45B2C4F4}" type="presParOf" srcId="{DD372748-4175-4CF2-A46B-A5B9E7988838}" destId="{0C6E9788-8728-4CBF-8E21-0C58678C8D62}" srcOrd="2" destOrd="0" presId="urn:microsoft.com/office/officeart/2018/2/layout/IconVerticalSolidList"/>
    <dgm:cxn modelId="{567B2DB0-0599-45E4-BA20-B754D6DDF22E}" type="presParOf" srcId="{DD372748-4175-4CF2-A46B-A5B9E7988838}" destId="{C2E1D46E-A44F-48AB-83CB-34FB96F88BB5}" srcOrd="3" destOrd="0" presId="urn:microsoft.com/office/officeart/2018/2/layout/IconVerticalSolidList"/>
    <dgm:cxn modelId="{6240EDFE-0BC3-4B38-9F66-0F0A24A6C90F}" type="presParOf" srcId="{DD372748-4175-4CF2-A46B-A5B9E7988838}" destId="{41AAC680-CF6C-4EAC-954B-57EE3383BA7D}" srcOrd="4" destOrd="0" presId="urn:microsoft.com/office/officeart/2018/2/layout/IconVerticalSolidList"/>
    <dgm:cxn modelId="{BC5E1AC2-E197-4FF5-BF14-3036CFA44038}" type="presParOf" srcId="{3BFAEDCC-57C0-433F-83C4-8C06CDE85D81}" destId="{5857953C-7441-4AAB-B723-7471A175306D}" srcOrd="3" destOrd="0" presId="urn:microsoft.com/office/officeart/2018/2/layout/IconVerticalSolidList"/>
    <dgm:cxn modelId="{82FF2742-E427-46D8-8FC5-F3FE39DD03D5}" type="presParOf" srcId="{3BFAEDCC-57C0-433F-83C4-8C06CDE85D81}" destId="{856C05A4-06A4-4AE2-9327-32BE5661C191}" srcOrd="4" destOrd="0" presId="urn:microsoft.com/office/officeart/2018/2/layout/IconVerticalSolidList"/>
    <dgm:cxn modelId="{96D458C3-1C9A-4CD5-B2BB-E2F21C28FE19}" type="presParOf" srcId="{856C05A4-06A4-4AE2-9327-32BE5661C191}" destId="{23835A67-311D-4BDD-8BF3-83F2B24FBA0F}" srcOrd="0" destOrd="0" presId="urn:microsoft.com/office/officeart/2018/2/layout/IconVerticalSolidList"/>
    <dgm:cxn modelId="{83A76E4E-6B14-4038-AC1B-35FECFC3D150}" type="presParOf" srcId="{856C05A4-06A4-4AE2-9327-32BE5661C191}" destId="{2539FFEC-8A18-4F0B-9664-566DE556479C}" srcOrd="1" destOrd="0" presId="urn:microsoft.com/office/officeart/2018/2/layout/IconVerticalSolidList"/>
    <dgm:cxn modelId="{695BE3E0-ECB7-415A-B6E2-1F3F72FC00D1}" type="presParOf" srcId="{856C05A4-06A4-4AE2-9327-32BE5661C191}" destId="{322B7240-04A8-4164-8E90-12BBA38A78CE}" srcOrd="2" destOrd="0" presId="urn:microsoft.com/office/officeart/2018/2/layout/IconVerticalSolidList"/>
    <dgm:cxn modelId="{82C1FDD0-81C5-4EAC-A5C9-CF41E3E64F1E}" type="presParOf" srcId="{856C05A4-06A4-4AE2-9327-32BE5661C191}" destId="{ADA7CB22-0BDA-4539-9864-48B637807CDE}" srcOrd="3" destOrd="0" presId="urn:microsoft.com/office/officeart/2018/2/layout/IconVerticalSolidList"/>
    <dgm:cxn modelId="{CD9518C8-464D-4F00-A31A-0BF5F1C6BD71}" type="presParOf" srcId="{856C05A4-06A4-4AE2-9327-32BE5661C191}" destId="{D79789A9-0FD4-4411-8542-A6394C918130}"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D7975F-0198-46E1-9414-E5559A153C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AE4C87E-7361-404B-A1C2-F6BE3B8D88B8}">
      <dgm:prSet/>
      <dgm:spPr/>
      <dgm:t>
        <a:bodyPr/>
        <a:lstStyle/>
        <a:p>
          <a:pPr>
            <a:lnSpc>
              <a:spcPct val="100000"/>
            </a:lnSpc>
          </a:pPr>
          <a:r>
            <a:rPr lang="en-US"/>
            <a:t>Check HCV RNA 12 weeks after ending treatment to determine cure</a:t>
          </a:r>
        </a:p>
      </dgm:t>
    </dgm:pt>
    <dgm:pt modelId="{44F4571D-3F3A-4487-89D9-69AE1970E129}" type="parTrans" cxnId="{8C403E9F-A811-4421-A8DB-AEB88360F901}">
      <dgm:prSet/>
      <dgm:spPr/>
      <dgm:t>
        <a:bodyPr/>
        <a:lstStyle/>
        <a:p>
          <a:endParaRPr lang="en-US"/>
        </a:p>
      </dgm:t>
    </dgm:pt>
    <dgm:pt modelId="{30A1B1C6-84AB-453E-8054-43221373F1D2}" type="sibTrans" cxnId="{8C403E9F-A811-4421-A8DB-AEB88360F901}">
      <dgm:prSet/>
      <dgm:spPr/>
      <dgm:t>
        <a:bodyPr/>
        <a:lstStyle/>
        <a:p>
          <a:endParaRPr lang="en-US"/>
        </a:p>
      </dgm:t>
    </dgm:pt>
    <dgm:pt modelId="{3A75A707-3C33-4186-A82A-9B0D3060D93A}">
      <dgm:prSet/>
      <dgm:spPr/>
      <dgm:t>
        <a:bodyPr/>
        <a:lstStyle/>
        <a:p>
          <a:pPr>
            <a:lnSpc>
              <a:spcPct val="100000"/>
            </a:lnSpc>
          </a:pPr>
          <a:r>
            <a:rPr lang="en-US"/>
            <a:t>HCV RNA not detected-&gt; CURED -&gt; Monitor for re-infection if risk ongoing at least annually, REMEMBER HCV Ab positive life long</a:t>
          </a:r>
        </a:p>
      </dgm:t>
    </dgm:pt>
    <dgm:pt modelId="{5788AB8A-4566-4C56-B100-4954D5EF3D11}" type="parTrans" cxnId="{A5DFE366-3975-499F-9E17-EBEE4F9D86C8}">
      <dgm:prSet/>
      <dgm:spPr/>
      <dgm:t>
        <a:bodyPr/>
        <a:lstStyle/>
        <a:p>
          <a:endParaRPr lang="en-US"/>
        </a:p>
      </dgm:t>
    </dgm:pt>
    <dgm:pt modelId="{9CC0C418-7769-4782-984F-D43284B383D3}" type="sibTrans" cxnId="{A5DFE366-3975-499F-9E17-EBEE4F9D86C8}">
      <dgm:prSet/>
      <dgm:spPr/>
      <dgm:t>
        <a:bodyPr/>
        <a:lstStyle/>
        <a:p>
          <a:endParaRPr lang="en-US"/>
        </a:p>
      </dgm:t>
    </dgm:pt>
    <dgm:pt modelId="{21AC1DD6-BE43-44CB-8A44-67F85953F665}">
      <dgm:prSet/>
      <dgm:spPr/>
      <dgm:t>
        <a:bodyPr/>
        <a:lstStyle/>
        <a:p>
          <a:pPr>
            <a:lnSpc>
              <a:spcPct val="100000"/>
            </a:lnSpc>
          </a:pPr>
          <a:r>
            <a:rPr lang="en-US"/>
            <a:t>HCV RNA detected-&gt; not cured -&gt; Evaluate for Retreatment, Try to identify why not cured and address prior to retreatment (drug relapse, treatment not completed)</a:t>
          </a:r>
        </a:p>
      </dgm:t>
    </dgm:pt>
    <dgm:pt modelId="{5E687359-0DDD-41CA-B69B-BCC74C7D307D}" type="parTrans" cxnId="{C1F80D96-F376-4BF6-9944-D000A1F25409}">
      <dgm:prSet/>
      <dgm:spPr/>
      <dgm:t>
        <a:bodyPr/>
        <a:lstStyle/>
        <a:p>
          <a:endParaRPr lang="en-US"/>
        </a:p>
      </dgm:t>
    </dgm:pt>
    <dgm:pt modelId="{BA8E9DF4-23E5-498D-88DD-61F960ACCE98}" type="sibTrans" cxnId="{C1F80D96-F376-4BF6-9944-D000A1F25409}">
      <dgm:prSet/>
      <dgm:spPr/>
      <dgm:t>
        <a:bodyPr/>
        <a:lstStyle/>
        <a:p>
          <a:endParaRPr lang="en-US"/>
        </a:p>
      </dgm:t>
    </dgm:pt>
    <dgm:pt modelId="{DE06422F-159D-4D16-9EE7-F3F8B50E0838}" type="pres">
      <dgm:prSet presAssocID="{66D7975F-0198-46E1-9414-E5559A153C4B}" presName="root" presStyleCnt="0">
        <dgm:presLayoutVars>
          <dgm:dir/>
          <dgm:resizeHandles val="exact"/>
        </dgm:presLayoutVars>
      </dgm:prSet>
      <dgm:spPr/>
    </dgm:pt>
    <dgm:pt modelId="{950AC746-5454-4EA9-BE89-BA85067914A3}" type="pres">
      <dgm:prSet presAssocID="{7AE4C87E-7361-404B-A1C2-F6BE3B8D88B8}" presName="compNode" presStyleCnt="0"/>
      <dgm:spPr/>
    </dgm:pt>
    <dgm:pt modelId="{11348FF0-F9F9-4C1F-8357-F97445BB2538}" type="pres">
      <dgm:prSet presAssocID="{7AE4C87E-7361-404B-A1C2-F6BE3B8D88B8}" presName="bgRect" presStyleLbl="bgShp" presStyleIdx="0" presStyleCnt="3"/>
      <dgm:spPr/>
    </dgm:pt>
    <dgm:pt modelId="{7DF33396-2BE3-4FE9-9A86-8C6D48127CEB}" type="pres">
      <dgm:prSet presAssocID="{7AE4C87E-7361-404B-A1C2-F6BE3B8D88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edle"/>
        </a:ext>
      </dgm:extLst>
    </dgm:pt>
    <dgm:pt modelId="{E6830FCF-33B2-4843-A259-F41CAAA73F30}" type="pres">
      <dgm:prSet presAssocID="{7AE4C87E-7361-404B-A1C2-F6BE3B8D88B8}" presName="spaceRect" presStyleCnt="0"/>
      <dgm:spPr/>
    </dgm:pt>
    <dgm:pt modelId="{3C20680C-910E-468F-99BB-6D1E17855DB4}" type="pres">
      <dgm:prSet presAssocID="{7AE4C87E-7361-404B-A1C2-F6BE3B8D88B8}" presName="parTx" presStyleLbl="revTx" presStyleIdx="0" presStyleCnt="3">
        <dgm:presLayoutVars>
          <dgm:chMax val="0"/>
          <dgm:chPref val="0"/>
        </dgm:presLayoutVars>
      </dgm:prSet>
      <dgm:spPr/>
    </dgm:pt>
    <dgm:pt modelId="{90ACCBCD-4B1C-4E8B-A676-B6D6BF2E30F4}" type="pres">
      <dgm:prSet presAssocID="{30A1B1C6-84AB-453E-8054-43221373F1D2}" presName="sibTrans" presStyleCnt="0"/>
      <dgm:spPr/>
    </dgm:pt>
    <dgm:pt modelId="{AC7BD214-23A1-40F3-B133-319FC0AE415E}" type="pres">
      <dgm:prSet presAssocID="{3A75A707-3C33-4186-A82A-9B0D3060D93A}" presName="compNode" presStyleCnt="0"/>
      <dgm:spPr/>
    </dgm:pt>
    <dgm:pt modelId="{954AE76F-38C5-4FD2-B5C2-4A22E4BB69C0}" type="pres">
      <dgm:prSet presAssocID="{3A75A707-3C33-4186-A82A-9B0D3060D93A}" presName="bgRect" presStyleLbl="bgShp" presStyleIdx="1" presStyleCnt="3"/>
      <dgm:spPr/>
    </dgm:pt>
    <dgm:pt modelId="{AE333FE8-93EF-4393-A536-43FBACB568F8}" type="pres">
      <dgm:prSet presAssocID="{3A75A707-3C33-4186-A82A-9B0D3060D9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NA"/>
        </a:ext>
      </dgm:extLst>
    </dgm:pt>
    <dgm:pt modelId="{790FAD9B-891C-4F68-8EAF-9573111B9C28}" type="pres">
      <dgm:prSet presAssocID="{3A75A707-3C33-4186-A82A-9B0D3060D93A}" presName="spaceRect" presStyleCnt="0"/>
      <dgm:spPr/>
    </dgm:pt>
    <dgm:pt modelId="{4E217CD6-955E-4EC0-A92B-8B3A24EC6DC5}" type="pres">
      <dgm:prSet presAssocID="{3A75A707-3C33-4186-A82A-9B0D3060D93A}" presName="parTx" presStyleLbl="revTx" presStyleIdx="1" presStyleCnt="3">
        <dgm:presLayoutVars>
          <dgm:chMax val="0"/>
          <dgm:chPref val="0"/>
        </dgm:presLayoutVars>
      </dgm:prSet>
      <dgm:spPr/>
    </dgm:pt>
    <dgm:pt modelId="{7B6D9632-7CF4-47FB-A00F-9821C32DD9D8}" type="pres">
      <dgm:prSet presAssocID="{9CC0C418-7769-4782-984F-D43284B383D3}" presName="sibTrans" presStyleCnt="0"/>
      <dgm:spPr/>
    </dgm:pt>
    <dgm:pt modelId="{65A95748-3B40-4011-AB07-D3E3153EC808}" type="pres">
      <dgm:prSet presAssocID="{21AC1DD6-BE43-44CB-8A44-67F85953F665}" presName="compNode" presStyleCnt="0"/>
      <dgm:spPr/>
    </dgm:pt>
    <dgm:pt modelId="{89DC3775-4E53-4C0E-B308-77B9BF492E0A}" type="pres">
      <dgm:prSet presAssocID="{21AC1DD6-BE43-44CB-8A44-67F85953F665}" presName="bgRect" presStyleLbl="bgShp" presStyleIdx="2" presStyleCnt="3"/>
      <dgm:spPr/>
    </dgm:pt>
    <dgm:pt modelId="{EFBC0A39-4CDF-4506-B5C1-969C59423A64}" type="pres">
      <dgm:prSet presAssocID="{21AC1DD6-BE43-44CB-8A44-67F85953F6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icroscope"/>
        </a:ext>
      </dgm:extLst>
    </dgm:pt>
    <dgm:pt modelId="{68619A34-8DEC-4D5E-8DD2-24768348541D}" type="pres">
      <dgm:prSet presAssocID="{21AC1DD6-BE43-44CB-8A44-67F85953F665}" presName="spaceRect" presStyleCnt="0"/>
      <dgm:spPr/>
    </dgm:pt>
    <dgm:pt modelId="{BB0A3A10-AA0F-41F3-8CE0-8A4EF1322FE4}" type="pres">
      <dgm:prSet presAssocID="{21AC1DD6-BE43-44CB-8A44-67F85953F665}" presName="parTx" presStyleLbl="revTx" presStyleIdx="2" presStyleCnt="3">
        <dgm:presLayoutVars>
          <dgm:chMax val="0"/>
          <dgm:chPref val="0"/>
        </dgm:presLayoutVars>
      </dgm:prSet>
      <dgm:spPr/>
    </dgm:pt>
  </dgm:ptLst>
  <dgm:cxnLst>
    <dgm:cxn modelId="{606E0966-07C3-4DD1-B51A-EA6A24DB6A65}" type="presOf" srcId="{21AC1DD6-BE43-44CB-8A44-67F85953F665}" destId="{BB0A3A10-AA0F-41F3-8CE0-8A4EF1322FE4}" srcOrd="0" destOrd="0" presId="urn:microsoft.com/office/officeart/2018/2/layout/IconVerticalSolidList"/>
    <dgm:cxn modelId="{A5DFE366-3975-499F-9E17-EBEE4F9D86C8}" srcId="{66D7975F-0198-46E1-9414-E5559A153C4B}" destId="{3A75A707-3C33-4186-A82A-9B0D3060D93A}" srcOrd="1" destOrd="0" parTransId="{5788AB8A-4566-4C56-B100-4954D5EF3D11}" sibTransId="{9CC0C418-7769-4782-984F-D43284B383D3}"/>
    <dgm:cxn modelId="{C1F80D96-F376-4BF6-9944-D000A1F25409}" srcId="{66D7975F-0198-46E1-9414-E5559A153C4B}" destId="{21AC1DD6-BE43-44CB-8A44-67F85953F665}" srcOrd="2" destOrd="0" parTransId="{5E687359-0DDD-41CA-B69B-BCC74C7D307D}" sibTransId="{BA8E9DF4-23E5-498D-88DD-61F960ACCE98}"/>
    <dgm:cxn modelId="{8C403E9F-A811-4421-A8DB-AEB88360F901}" srcId="{66D7975F-0198-46E1-9414-E5559A153C4B}" destId="{7AE4C87E-7361-404B-A1C2-F6BE3B8D88B8}" srcOrd="0" destOrd="0" parTransId="{44F4571D-3F3A-4487-89D9-69AE1970E129}" sibTransId="{30A1B1C6-84AB-453E-8054-43221373F1D2}"/>
    <dgm:cxn modelId="{E042D4A9-BFCF-42CE-8068-0665A86C072B}" type="presOf" srcId="{7AE4C87E-7361-404B-A1C2-F6BE3B8D88B8}" destId="{3C20680C-910E-468F-99BB-6D1E17855DB4}" srcOrd="0" destOrd="0" presId="urn:microsoft.com/office/officeart/2018/2/layout/IconVerticalSolidList"/>
    <dgm:cxn modelId="{F02F60AD-F023-4453-A316-6D3BCA9925EF}" type="presOf" srcId="{66D7975F-0198-46E1-9414-E5559A153C4B}" destId="{DE06422F-159D-4D16-9EE7-F3F8B50E0838}" srcOrd="0" destOrd="0" presId="urn:microsoft.com/office/officeart/2018/2/layout/IconVerticalSolidList"/>
    <dgm:cxn modelId="{156FC8AF-6E58-4CC4-A86A-7A2504FEA510}" type="presOf" srcId="{3A75A707-3C33-4186-A82A-9B0D3060D93A}" destId="{4E217CD6-955E-4EC0-A92B-8B3A24EC6DC5}" srcOrd="0" destOrd="0" presId="urn:microsoft.com/office/officeart/2018/2/layout/IconVerticalSolidList"/>
    <dgm:cxn modelId="{0088D214-7DA7-4240-A3AC-D139B03F5B75}" type="presParOf" srcId="{DE06422F-159D-4D16-9EE7-F3F8B50E0838}" destId="{950AC746-5454-4EA9-BE89-BA85067914A3}" srcOrd="0" destOrd="0" presId="urn:microsoft.com/office/officeart/2018/2/layout/IconVerticalSolidList"/>
    <dgm:cxn modelId="{66DF6DA5-80DE-4299-B363-3FA66ADA82F5}" type="presParOf" srcId="{950AC746-5454-4EA9-BE89-BA85067914A3}" destId="{11348FF0-F9F9-4C1F-8357-F97445BB2538}" srcOrd="0" destOrd="0" presId="urn:microsoft.com/office/officeart/2018/2/layout/IconVerticalSolidList"/>
    <dgm:cxn modelId="{CE696B76-FA90-46FF-B2D8-96B64DE8B0E2}" type="presParOf" srcId="{950AC746-5454-4EA9-BE89-BA85067914A3}" destId="{7DF33396-2BE3-4FE9-9A86-8C6D48127CEB}" srcOrd="1" destOrd="0" presId="urn:microsoft.com/office/officeart/2018/2/layout/IconVerticalSolidList"/>
    <dgm:cxn modelId="{1722D34F-4DE2-43B5-9880-A3B79E2088DE}" type="presParOf" srcId="{950AC746-5454-4EA9-BE89-BA85067914A3}" destId="{E6830FCF-33B2-4843-A259-F41CAAA73F30}" srcOrd="2" destOrd="0" presId="urn:microsoft.com/office/officeart/2018/2/layout/IconVerticalSolidList"/>
    <dgm:cxn modelId="{82011926-0B48-4408-81D2-6F7C3117AC4B}" type="presParOf" srcId="{950AC746-5454-4EA9-BE89-BA85067914A3}" destId="{3C20680C-910E-468F-99BB-6D1E17855DB4}" srcOrd="3" destOrd="0" presId="urn:microsoft.com/office/officeart/2018/2/layout/IconVerticalSolidList"/>
    <dgm:cxn modelId="{6BAEF4B5-B222-45F1-A581-FC346F3EF2C9}" type="presParOf" srcId="{DE06422F-159D-4D16-9EE7-F3F8B50E0838}" destId="{90ACCBCD-4B1C-4E8B-A676-B6D6BF2E30F4}" srcOrd="1" destOrd="0" presId="urn:microsoft.com/office/officeart/2018/2/layout/IconVerticalSolidList"/>
    <dgm:cxn modelId="{2626A67E-BC53-4CDE-848F-C7C8A7CE772F}" type="presParOf" srcId="{DE06422F-159D-4D16-9EE7-F3F8B50E0838}" destId="{AC7BD214-23A1-40F3-B133-319FC0AE415E}" srcOrd="2" destOrd="0" presId="urn:microsoft.com/office/officeart/2018/2/layout/IconVerticalSolidList"/>
    <dgm:cxn modelId="{0DDFFE86-AC93-45E7-9637-E70FDDBA908D}" type="presParOf" srcId="{AC7BD214-23A1-40F3-B133-319FC0AE415E}" destId="{954AE76F-38C5-4FD2-B5C2-4A22E4BB69C0}" srcOrd="0" destOrd="0" presId="urn:microsoft.com/office/officeart/2018/2/layout/IconVerticalSolidList"/>
    <dgm:cxn modelId="{0545C02E-7854-4A97-AB7D-FEA19E4EFECF}" type="presParOf" srcId="{AC7BD214-23A1-40F3-B133-319FC0AE415E}" destId="{AE333FE8-93EF-4393-A536-43FBACB568F8}" srcOrd="1" destOrd="0" presId="urn:microsoft.com/office/officeart/2018/2/layout/IconVerticalSolidList"/>
    <dgm:cxn modelId="{EFB351BF-7320-4749-8D98-4EB0885979CE}" type="presParOf" srcId="{AC7BD214-23A1-40F3-B133-319FC0AE415E}" destId="{790FAD9B-891C-4F68-8EAF-9573111B9C28}" srcOrd="2" destOrd="0" presId="urn:microsoft.com/office/officeart/2018/2/layout/IconVerticalSolidList"/>
    <dgm:cxn modelId="{710E7345-B3C6-4332-8315-979F35CC9D03}" type="presParOf" srcId="{AC7BD214-23A1-40F3-B133-319FC0AE415E}" destId="{4E217CD6-955E-4EC0-A92B-8B3A24EC6DC5}" srcOrd="3" destOrd="0" presId="urn:microsoft.com/office/officeart/2018/2/layout/IconVerticalSolidList"/>
    <dgm:cxn modelId="{0D33517F-000A-4BD6-A03D-88E8B6690434}" type="presParOf" srcId="{DE06422F-159D-4D16-9EE7-F3F8B50E0838}" destId="{7B6D9632-7CF4-47FB-A00F-9821C32DD9D8}" srcOrd="3" destOrd="0" presId="urn:microsoft.com/office/officeart/2018/2/layout/IconVerticalSolidList"/>
    <dgm:cxn modelId="{8AB2B920-E722-4F17-92EB-15FFFD50622C}" type="presParOf" srcId="{DE06422F-159D-4D16-9EE7-F3F8B50E0838}" destId="{65A95748-3B40-4011-AB07-D3E3153EC808}" srcOrd="4" destOrd="0" presId="urn:microsoft.com/office/officeart/2018/2/layout/IconVerticalSolidList"/>
    <dgm:cxn modelId="{32A6B006-9811-49A2-923C-C3CF7289F449}" type="presParOf" srcId="{65A95748-3B40-4011-AB07-D3E3153EC808}" destId="{89DC3775-4E53-4C0E-B308-77B9BF492E0A}" srcOrd="0" destOrd="0" presId="urn:microsoft.com/office/officeart/2018/2/layout/IconVerticalSolidList"/>
    <dgm:cxn modelId="{93168A11-3CBB-4FA3-9671-A07B53215F65}" type="presParOf" srcId="{65A95748-3B40-4011-AB07-D3E3153EC808}" destId="{EFBC0A39-4CDF-4506-B5C1-969C59423A64}" srcOrd="1" destOrd="0" presId="urn:microsoft.com/office/officeart/2018/2/layout/IconVerticalSolidList"/>
    <dgm:cxn modelId="{DF0DC5F8-7885-4534-8465-0D9178CA2368}" type="presParOf" srcId="{65A95748-3B40-4011-AB07-D3E3153EC808}" destId="{68619A34-8DEC-4D5E-8DD2-24768348541D}" srcOrd="2" destOrd="0" presId="urn:microsoft.com/office/officeart/2018/2/layout/IconVerticalSolidList"/>
    <dgm:cxn modelId="{13C8EBEE-41D9-48D1-8B3D-929FBBABF32E}" type="presParOf" srcId="{65A95748-3B40-4011-AB07-D3E3153EC808}" destId="{BB0A3A10-AA0F-41F3-8CE0-8A4EF1322FE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B4D247-5DA2-43C8-B13C-0C3B50DED7E3}" type="doc">
      <dgm:prSet loTypeId="urn:microsoft.com/office/officeart/2005/8/layout/chevron1" loCatId="process" qsTypeId="urn:microsoft.com/office/officeart/2005/8/quickstyle/simple1" qsCatId="simple" csTypeId="urn:microsoft.com/office/officeart/2005/8/colors/accent1_2" csCatId="accent1"/>
      <dgm:spPr/>
      <dgm:t>
        <a:bodyPr/>
        <a:lstStyle/>
        <a:p>
          <a:endParaRPr lang="en-US"/>
        </a:p>
      </dgm:t>
    </dgm:pt>
    <dgm:pt modelId="{A5DFDDC7-5C02-408B-8F79-7A3958191D4F}">
      <dgm:prSet/>
      <dgm:spPr/>
      <dgm:t>
        <a:bodyPr/>
        <a:lstStyle/>
        <a:p>
          <a:r>
            <a:rPr lang="en-US"/>
            <a:t>Should be evaluated for:</a:t>
          </a:r>
        </a:p>
      </dgm:t>
    </dgm:pt>
    <dgm:pt modelId="{39DE60B8-1086-45F4-8257-788DD18AD759}" type="parTrans" cxnId="{F3191FD4-E58D-4197-8E37-E49FB2B3BEC0}">
      <dgm:prSet/>
      <dgm:spPr/>
      <dgm:t>
        <a:bodyPr/>
        <a:lstStyle/>
        <a:p>
          <a:endParaRPr lang="en-US"/>
        </a:p>
      </dgm:t>
    </dgm:pt>
    <dgm:pt modelId="{A76CCA21-2CBB-444C-A179-79285841A3A2}" type="sibTrans" cxnId="{F3191FD4-E58D-4197-8E37-E49FB2B3BEC0}">
      <dgm:prSet/>
      <dgm:spPr/>
      <dgm:t>
        <a:bodyPr/>
        <a:lstStyle/>
        <a:p>
          <a:endParaRPr lang="en-US"/>
        </a:p>
      </dgm:t>
    </dgm:pt>
    <dgm:pt modelId="{29C1AE9B-CBD1-4188-A913-A2A91C854AFC}">
      <dgm:prSet/>
      <dgm:spPr/>
      <dgm:t>
        <a:bodyPr/>
        <a:lstStyle/>
        <a:p>
          <a:r>
            <a:rPr lang="en-US"/>
            <a:t>Evidence of advanced chronic liver disease</a:t>
          </a:r>
        </a:p>
      </dgm:t>
    </dgm:pt>
    <dgm:pt modelId="{94EEDAF6-B50D-45AA-913E-F4FA511BECA5}" type="parTrans" cxnId="{B3F956F3-3691-4796-A4FD-0E8D299FB8F0}">
      <dgm:prSet/>
      <dgm:spPr/>
      <dgm:t>
        <a:bodyPr/>
        <a:lstStyle/>
        <a:p>
          <a:endParaRPr lang="en-US"/>
        </a:p>
      </dgm:t>
    </dgm:pt>
    <dgm:pt modelId="{E39DEA9A-A0A5-4228-9FEC-E0BF1ADC3C80}" type="sibTrans" cxnId="{B3F956F3-3691-4796-A4FD-0E8D299FB8F0}">
      <dgm:prSet/>
      <dgm:spPr/>
      <dgm:t>
        <a:bodyPr/>
        <a:lstStyle/>
        <a:p>
          <a:endParaRPr lang="en-US"/>
        </a:p>
      </dgm:t>
    </dgm:pt>
    <dgm:pt modelId="{AFC26453-1598-4704-9311-00B9289F2F8D}">
      <dgm:prSet/>
      <dgm:spPr/>
      <dgm:t>
        <a:bodyPr/>
        <a:lstStyle/>
        <a:p>
          <a:r>
            <a:rPr lang="en-US"/>
            <a:t>Other blood-borne pathogens: </a:t>
          </a:r>
        </a:p>
      </dgm:t>
    </dgm:pt>
    <dgm:pt modelId="{5A73A71F-6FAA-44B4-B10C-BD80EBA96626}" type="parTrans" cxnId="{2AA449EB-725F-4732-8A94-B7E3D71B127C}">
      <dgm:prSet/>
      <dgm:spPr/>
      <dgm:t>
        <a:bodyPr/>
        <a:lstStyle/>
        <a:p>
          <a:endParaRPr lang="en-US"/>
        </a:p>
      </dgm:t>
    </dgm:pt>
    <dgm:pt modelId="{9B73195E-FC0A-4A15-A3F0-DD2DE6F51A90}" type="sibTrans" cxnId="{2AA449EB-725F-4732-8A94-B7E3D71B127C}">
      <dgm:prSet/>
      <dgm:spPr/>
      <dgm:t>
        <a:bodyPr/>
        <a:lstStyle/>
        <a:p>
          <a:endParaRPr lang="en-US"/>
        </a:p>
      </dgm:t>
    </dgm:pt>
    <dgm:pt modelId="{5C8BC10D-03CD-4F55-A91E-26890AED5E41}">
      <dgm:prSet/>
      <dgm:spPr/>
      <dgm:t>
        <a:bodyPr/>
        <a:lstStyle/>
        <a:p>
          <a:r>
            <a:rPr lang="en-US" dirty="0"/>
            <a:t>HBV and HIV</a:t>
          </a:r>
        </a:p>
      </dgm:t>
    </dgm:pt>
    <dgm:pt modelId="{6887D919-B3B8-4B3E-A237-EDD5FBBF42F9}" type="parTrans" cxnId="{EA1BD57A-775F-494D-A6ED-5D007D01116F}">
      <dgm:prSet/>
      <dgm:spPr/>
      <dgm:t>
        <a:bodyPr/>
        <a:lstStyle/>
        <a:p>
          <a:endParaRPr lang="en-US"/>
        </a:p>
      </dgm:t>
    </dgm:pt>
    <dgm:pt modelId="{0E4E9303-5AF5-497D-A163-47A2A36E147C}" type="sibTrans" cxnId="{EA1BD57A-775F-494D-A6ED-5D007D01116F}">
      <dgm:prSet/>
      <dgm:spPr/>
      <dgm:t>
        <a:bodyPr/>
        <a:lstStyle/>
        <a:p>
          <a:endParaRPr lang="en-US"/>
        </a:p>
      </dgm:t>
    </dgm:pt>
    <dgm:pt modelId="{BD43A364-A098-4488-B601-1E4EE94B4C4F}">
      <dgm:prSet/>
      <dgm:spPr/>
      <dgm:t>
        <a:bodyPr/>
        <a:lstStyle/>
        <a:p>
          <a:r>
            <a:rPr lang="en-US"/>
            <a:t>Candidacy for potential treatment:</a:t>
          </a:r>
        </a:p>
      </dgm:t>
    </dgm:pt>
    <dgm:pt modelId="{9681E60F-D70A-4BE1-95D0-CE845D59884F}" type="parTrans" cxnId="{72CFF97C-985A-444B-921E-4BCC574EBD7A}">
      <dgm:prSet/>
      <dgm:spPr/>
      <dgm:t>
        <a:bodyPr/>
        <a:lstStyle/>
        <a:p>
          <a:endParaRPr lang="en-US"/>
        </a:p>
      </dgm:t>
    </dgm:pt>
    <dgm:pt modelId="{BE397611-3081-4731-991F-A3AF3E3A6A7E}" type="sibTrans" cxnId="{72CFF97C-985A-444B-921E-4BCC574EBD7A}">
      <dgm:prSet/>
      <dgm:spPr/>
      <dgm:t>
        <a:bodyPr/>
        <a:lstStyle/>
        <a:p>
          <a:endParaRPr lang="en-US"/>
        </a:p>
      </dgm:t>
    </dgm:pt>
    <dgm:pt modelId="{E15AAF06-CE62-4B1F-9950-5C07DD0BC2C9}">
      <dgm:prSet/>
      <dgm:spPr/>
      <dgm:t>
        <a:bodyPr/>
        <a:lstStyle/>
        <a:p>
          <a:r>
            <a:rPr lang="en-US"/>
            <a:t>Possible contraindications in patients with active IVDU or high risk of relapse or demonstrated medical noncompliance</a:t>
          </a:r>
        </a:p>
      </dgm:t>
    </dgm:pt>
    <dgm:pt modelId="{CFAD3FD6-F9DE-40A7-8198-17BF6746CF7C}" type="parTrans" cxnId="{39B7431D-00AD-4B07-A49F-C6D4311D3ECB}">
      <dgm:prSet/>
      <dgm:spPr/>
      <dgm:t>
        <a:bodyPr/>
        <a:lstStyle/>
        <a:p>
          <a:endParaRPr lang="en-US"/>
        </a:p>
      </dgm:t>
    </dgm:pt>
    <dgm:pt modelId="{5B18C491-168E-4676-8410-55FBD8DA7F72}" type="sibTrans" cxnId="{39B7431D-00AD-4B07-A49F-C6D4311D3ECB}">
      <dgm:prSet/>
      <dgm:spPr/>
      <dgm:t>
        <a:bodyPr/>
        <a:lstStyle/>
        <a:p>
          <a:endParaRPr lang="en-US"/>
        </a:p>
      </dgm:t>
    </dgm:pt>
    <dgm:pt modelId="{6A6F4EA7-E061-4879-931C-028BFFEF4E0E}">
      <dgm:prSet/>
      <dgm:spPr/>
      <dgm:t>
        <a:bodyPr/>
        <a:lstStyle/>
        <a:p>
          <a:r>
            <a:rPr lang="en-US"/>
            <a:t>Should be protected from additional hepatotoxicity:</a:t>
          </a:r>
        </a:p>
      </dgm:t>
    </dgm:pt>
    <dgm:pt modelId="{1208D156-E748-496F-B181-A0D7E989D70E}" type="parTrans" cxnId="{B80C1ECA-C547-4A9B-8C6D-81D9E752A6D2}">
      <dgm:prSet/>
      <dgm:spPr/>
      <dgm:t>
        <a:bodyPr/>
        <a:lstStyle/>
        <a:p>
          <a:endParaRPr lang="en-US"/>
        </a:p>
      </dgm:t>
    </dgm:pt>
    <dgm:pt modelId="{B15FDE2B-ACE8-4232-8969-F82FE616B63D}" type="sibTrans" cxnId="{B80C1ECA-C547-4A9B-8C6D-81D9E752A6D2}">
      <dgm:prSet/>
      <dgm:spPr/>
      <dgm:t>
        <a:bodyPr/>
        <a:lstStyle/>
        <a:p>
          <a:endParaRPr lang="en-US"/>
        </a:p>
      </dgm:t>
    </dgm:pt>
    <dgm:pt modelId="{02629C32-86A6-4908-AADB-C471B9A8989D}">
      <dgm:prSet/>
      <dgm:spPr/>
      <dgm:t>
        <a:bodyPr/>
        <a:lstStyle/>
        <a:p>
          <a:r>
            <a:rPr lang="en-US"/>
            <a:t>Undergo hepatitis A and B vaccination if  susceptible</a:t>
          </a:r>
        </a:p>
      </dgm:t>
    </dgm:pt>
    <dgm:pt modelId="{13DAC8F8-7D2A-4D34-ACAA-342CE75C71B9}" type="parTrans" cxnId="{9A21F7CF-108D-4FA5-9FAB-958F36673141}">
      <dgm:prSet/>
      <dgm:spPr/>
      <dgm:t>
        <a:bodyPr/>
        <a:lstStyle/>
        <a:p>
          <a:endParaRPr lang="en-US"/>
        </a:p>
      </dgm:t>
    </dgm:pt>
    <dgm:pt modelId="{5C20B4B3-997D-4DB7-8C91-33132628BB7F}" type="sibTrans" cxnId="{9A21F7CF-108D-4FA5-9FAB-958F36673141}">
      <dgm:prSet/>
      <dgm:spPr/>
      <dgm:t>
        <a:bodyPr/>
        <a:lstStyle/>
        <a:p>
          <a:endParaRPr lang="en-US"/>
        </a:p>
      </dgm:t>
    </dgm:pt>
    <dgm:pt modelId="{403F2C60-C846-4377-9479-E858F0F1EDA5}">
      <dgm:prSet/>
      <dgm:spPr/>
      <dgm:t>
        <a:bodyPr/>
        <a:lstStyle/>
        <a:p>
          <a:r>
            <a:rPr lang="en-US"/>
            <a:t>Reduce or discontinue alcohol consumption</a:t>
          </a:r>
        </a:p>
      </dgm:t>
    </dgm:pt>
    <dgm:pt modelId="{034FED4C-35AC-4641-81DC-3C16D207091C}" type="parTrans" cxnId="{D3E7D709-DF0F-477C-927E-4F3D4F6769C1}">
      <dgm:prSet/>
      <dgm:spPr/>
      <dgm:t>
        <a:bodyPr/>
        <a:lstStyle/>
        <a:p>
          <a:endParaRPr lang="en-US"/>
        </a:p>
      </dgm:t>
    </dgm:pt>
    <dgm:pt modelId="{C31AFC74-04B9-442F-8FFF-5F2A55198877}" type="sibTrans" cxnId="{D3E7D709-DF0F-477C-927E-4F3D4F6769C1}">
      <dgm:prSet/>
      <dgm:spPr/>
      <dgm:t>
        <a:bodyPr/>
        <a:lstStyle/>
        <a:p>
          <a:endParaRPr lang="en-US"/>
        </a:p>
      </dgm:t>
    </dgm:pt>
    <dgm:pt modelId="{1FAADE42-7284-4ACC-B8DF-78404D5C3DBF}">
      <dgm:prSet/>
      <dgm:spPr/>
      <dgm:t>
        <a:bodyPr/>
        <a:lstStyle/>
        <a:p>
          <a:r>
            <a:rPr lang="en-US"/>
            <a:t>Avoid new medicines, including over-the-counter and herbal agents</a:t>
          </a:r>
        </a:p>
      </dgm:t>
    </dgm:pt>
    <dgm:pt modelId="{B6BE79FF-0F7C-4DC3-BF3F-ACB1026BCC31}" type="parTrans" cxnId="{8B74E9C0-4F7A-4162-9424-B6A850787453}">
      <dgm:prSet/>
      <dgm:spPr/>
      <dgm:t>
        <a:bodyPr/>
        <a:lstStyle/>
        <a:p>
          <a:endParaRPr lang="en-US"/>
        </a:p>
      </dgm:t>
    </dgm:pt>
    <dgm:pt modelId="{2C4811EA-537D-481E-8D87-5A54BD068E76}" type="sibTrans" cxnId="{8B74E9C0-4F7A-4162-9424-B6A850787453}">
      <dgm:prSet/>
      <dgm:spPr/>
      <dgm:t>
        <a:bodyPr/>
        <a:lstStyle/>
        <a:p>
          <a:endParaRPr lang="en-US"/>
        </a:p>
      </dgm:t>
    </dgm:pt>
    <dgm:pt modelId="{FF37D60F-2E8B-4A48-B08C-379F0B7BA763}">
      <dgm:prSet/>
      <dgm:spPr/>
      <dgm:t>
        <a:bodyPr/>
        <a:lstStyle/>
        <a:p>
          <a:r>
            <a:rPr lang="en-US"/>
            <a:t>Should be counseled to reduce  risk of transmission:</a:t>
          </a:r>
        </a:p>
      </dgm:t>
    </dgm:pt>
    <dgm:pt modelId="{6361274C-B24D-44E2-90C9-BBF43DF0C2CE}" type="parTrans" cxnId="{CBB61865-084D-4008-A60A-685A81CA2B1A}">
      <dgm:prSet/>
      <dgm:spPr/>
      <dgm:t>
        <a:bodyPr/>
        <a:lstStyle/>
        <a:p>
          <a:endParaRPr lang="en-US"/>
        </a:p>
      </dgm:t>
    </dgm:pt>
    <dgm:pt modelId="{9C918EAA-133E-4481-8513-C5F20EBC30A7}" type="sibTrans" cxnId="{CBB61865-084D-4008-A60A-685A81CA2B1A}">
      <dgm:prSet/>
      <dgm:spPr/>
      <dgm:t>
        <a:bodyPr/>
        <a:lstStyle/>
        <a:p>
          <a:endParaRPr lang="en-US"/>
        </a:p>
      </dgm:t>
    </dgm:pt>
    <dgm:pt modelId="{DA4D5BAE-6906-4C76-B76A-565E4DCE21FD}">
      <dgm:prSet/>
      <dgm:spPr/>
      <dgm:t>
        <a:bodyPr/>
        <a:lstStyle/>
        <a:p>
          <a:r>
            <a:rPr lang="en-US"/>
            <a:t>Do not donate blood, tissue, or semen</a:t>
          </a:r>
        </a:p>
      </dgm:t>
    </dgm:pt>
    <dgm:pt modelId="{B2F6E5D6-9E3E-4CF8-B1E4-3D02A21A845A}" type="parTrans" cxnId="{E2B67BEB-CCEF-4B18-A62A-060D367F6FEB}">
      <dgm:prSet/>
      <dgm:spPr/>
      <dgm:t>
        <a:bodyPr/>
        <a:lstStyle/>
        <a:p>
          <a:endParaRPr lang="en-US"/>
        </a:p>
      </dgm:t>
    </dgm:pt>
    <dgm:pt modelId="{8A2C74DD-BB7C-4C5B-9CC3-14959784063F}" type="sibTrans" cxnId="{E2B67BEB-CCEF-4B18-A62A-060D367F6FEB}">
      <dgm:prSet/>
      <dgm:spPr/>
      <dgm:t>
        <a:bodyPr/>
        <a:lstStyle/>
        <a:p>
          <a:endParaRPr lang="en-US"/>
        </a:p>
      </dgm:t>
    </dgm:pt>
    <dgm:pt modelId="{898079FF-07DB-45E5-86E3-921071E8BC40}">
      <dgm:prSet/>
      <dgm:spPr/>
      <dgm:t>
        <a:bodyPr/>
        <a:lstStyle/>
        <a:p>
          <a:r>
            <a:rPr lang="en-US"/>
            <a:t>Do not share appliances that may come in contact with blood, such as toothbrushes, dental appliances, razors, and nail clippers</a:t>
          </a:r>
        </a:p>
      </dgm:t>
    </dgm:pt>
    <dgm:pt modelId="{6B10E8AF-F513-46D6-9E89-09AA097D4C66}" type="parTrans" cxnId="{80BED873-8DBA-4B0E-B3BA-7B09F01B3A60}">
      <dgm:prSet/>
      <dgm:spPr/>
      <dgm:t>
        <a:bodyPr/>
        <a:lstStyle/>
        <a:p>
          <a:endParaRPr lang="en-US"/>
        </a:p>
      </dgm:t>
    </dgm:pt>
    <dgm:pt modelId="{7FF51B00-E24C-4D57-9B7A-3829CAE800E2}" type="sibTrans" cxnId="{80BED873-8DBA-4B0E-B3BA-7B09F01B3A60}">
      <dgm:prSet/>
      <dgm:spPr/>
      <dgm:t>
        <a:bodyPr/>
        <a:lstStyle/>
        <a:p>
          <a:endParaRPr lang="en-US"/>
        </a:p>
      </dgm:t>
    </dgm:pt>
    <dgm:pt modelId="{4D941808-A847-43E5-BB51-FA6E0DB438A9}" type="pres">
      <dgm:prSet presAssocID="{77B4D247-5DA2-43C8-B13C-0C3B50DED7E3}" presName="Name0" presStyleCnt="0">
        <dgm:presLayoutVars>
          <dgm:dir/>
          <dgm:animLvl val="lvl"/>
          <dgm:resizeHandles val="exact"/>
        </dgm:presLayoutVars>
      </dgm:prSet>
      <dgm:spPr/>
    </dgm:pt>
    <dgm:pt modelId="{0972BE5A-82EE-4918-AEA9-0A0E8D3B6019}" type="pres">
      <dgm:prSet presAssocID="{A5DFDDC7-5C02-408B-8F79-7A3958191D4F}" presName="composite" presStyleCnt="0"/>
      <dgm:spPr/>
    </dgm:pt>
    <dgm:pt modelId="{23FED6FF-C41E-4AC4-A9BD-E5147C139583}" type="pres">
      <dgm:prSet presAssocID="{A5DFDDC7-5C02-408B-8F79-7A3958191D4F}" presName="parTx" presStyleLbl="node1" presStyleIdx="0" presStyleCnt="3">
        <dgm:presLayoutVars>
          <dgm:chMax val="0"/>
          <dgm:chPref val="0"/>
          <dgm:bulletEnabled val="1"/>
        </dgm:presLayoutVars>
      </dgm:prSet>
      <dgm:spPr/>
    </dgm:pt>
    <dgm:pt modelId="{452D48A7-D5EF-4EBA-AC40-D8F98F911880}" type="pres">
      <dgm:prSet presAssocID="{A5DFDDC7-5C02-408B-8F79-7A3958191D4F}" presName="desTx" presStyleLbl="revTx" presStyleIdx="0" presStyleCnt="3">
        <dgm:presLayoutVars>
          <dgm:bulletEnabled val="1"/>
        </dgm:presLayoutVars>
      </dgm:prSet>
      <dgm:spPr/>
    </dgm:pt>
    <dgm:pt modelId="{0C3188FE-1A4A-4B67-BBE5-845DA048260D}" type="pres">
      <dgm:prSet presAssocID="{A76CCA21-2CBB-444C-A179-79285841A3A2}" presName="space" presStyleCnt="0"/>
      <dgm:spPr/>
    </dgm:pt>
    <dgm:pt modelId="{1D826BC3-48F8-4F32-951A-BA52FE72DE8E}" type="pres">
      <dgm:prSet presAssocID="{6A6F4EA7-E061-4879-931C-028BFFEF4E0E}" presName="composite" presStyleCnt="0"/>
      <dgm:spPr/>
    </dgm:pt>
    <dgm:pt modelId="{E6531B41-2FE8-4BCA-BC76-EFD5BB6D71D4}" type="pres">
      <dgm:prSet presAssocID="{6A6F4EA7-E061-4879-931C-028BFFEF4E0E}" presName="parTx" presStyleLbl="node1" presStyleIdx="1" presStyleCnt="3">
        <dgm:presLayoutVars>
          <dgm:chMax val="0"/>
          <dgm:chPref val="0"/>
          <dgm:bulletEnabled val="1"/>
        </dgm:presLayoutVars>
      </dgm:prSet>
      <dgm:spPr/>
    </dgm:pt>
    <dgm:pt modelId="{15D3F1F2-5EC2-41BF-87A9-CE958F03315D}" type="pres">
      <dgm:prSet presAssocID="{6A6F4EA7-E061-4879-931C-028BFFEF4E0E}" presName="desTx" presStyleLbl="revTx" presStyleIdx="1" presStyleCnt="3">
        <dgm:presLayoutVars>
          <dgm:bulletEnabled val="1"/>
        </dgm:presLayoutVars>
      </dgm:prSet>
      <dgm:spPr/>
    </dgm:pt>
    <dgm:pt modelId="{03E455DD-BCCB-4386-9AD0-057C152BDCAA}" type="pres">
      <dgm:prSet presAssocID="{B15FDE2B-ACE8-4232-8969-F82FE616B63D}" presName="space" presStyleCnt="0"/>
      <dgm:spPr/>
    </dgm:pt>
    <dgm:pt modelId="{83C89A61-0D58-453B-B077-7985DC300E8E}" type="pres">
      <dgm:prSet presAssocID="{FF37D60F-2E8B-4A48-B08C-379F0B7BA763}" presName="composite" presStyleCnt="0"/>
      <dgm:spPr/>
    </dgm:pt>
    <dgm:pt modelId="{A50F4B19-AF91-4C24-A89F-C1D20519FF4A}" type="pres">
      <dgm:prSet presAssocID="{FF37D60F-2E8B-4A48-B08C-379F0B7BA763}" presName="parTx" presStyleLbl="node1" presStyleIdx="2" presStyleCnt="3">
        <dgm:presLayoutVars>
          <dgm:chMax val="0"/>
          <dgm:chPref val="0"/>
          <dgm:bulletEnabled val="1"/>
        </dgm:presLayoutVars>
      </dgm:prSet>
      <dgm:spPr/>
    </dgm:pt>
    <dgm:pt modelId="{E5469A05-16E7-48D0-9C4D-979DCB2F57C9}" type="pres">
      <dgm:prSet presAssocID="{FF37D60F-2E8B-4A48-B08C-379F0B7BA763}" presName="desTx" presStyleLbl="revTx" presStyleIdx="2" presStyleCnt="3">
        <dgm:presLayoutVars>
          <dgm:bulletEnabled val="1"/>
        </dgm:presLayoutVars>
      </dgm:prSet>
      <dgm:spPr/>
    </dgm:pt>
  </dgm:ptLst>
  <dgm:cxnLst>
    <dgm:cxn modelId="{D3E7D709-DF0F-477C-927E-4F3D4F6769C1}" srcId="{6A6F4EA7-E061-4879-931C-028BFFEF4E0E}" destId="{403F2C60-C846-4377-9479-E858F0F1EDA5}" srcOrd="1" destOrd="0" parTransId="{034FED4C-35AC-4641-81DC-3C16D207091C}" sibTransId="{C31AFC74-04B9-442F-8FFF-5F2A55198877}"/>
    <dgm:cxn modelId="{C6B91212-4BA2-42CD-A02A-450EB7425E3C}" type="presOf" srcId="{77B4D247-5DA2-43C8-B13C-0C3B50DED7E3}" destId="{4D941808-A847-43E5-BB51-FA6E0DB438A9}" srcOrd="0" destOrd="0" presId="urn:microsoft.com/office/officeart/2005/8/layout/chevron1"/>
    <dgm:cxn modelId="{39B7431D-00AD-4B07-A49F-C6D4311D3ECB}" srcId="{BD43A364-A098-4488-B601-1E4EE94B4C4F}" destId="{E15AAF06-CE62-4B1F-9950-5C07DD0BC2C9}" srcOrd="0" destOrd="0" parTransId="{CFAD3FD6-F9DE-40A7-8198-17BF6746CF7C}" sibTransId="{5B18C491-168E-4676-8410-55FBD8DA7F72}"/>
    <dgm:cxn modelId="{42521828-1BDC-43D8-A4D8-1964B315DBD2}" type="presOf" srcId="{E15AAF06-CE62-4B1F-9950-5C07DD0BC2C9}" destId="{452D48A7-D5EF-4EBA-AC40-D8F98F911880}" srcOrd="0" destOrd="4" presId="urn:microsoft.com/office/officeart/2005/8/layout/chevron1"/>
    <dgm:cxn modelId="{813B972C-6323-465F-A249-BF16E403BFF6}" type="presOf" srcId="{403F2C60-C846-4377-9479-E858F0F1EDA5}" destId="{15D3F1F2-5EC2-41BF-87A9-CE958F03315D}" srcOrd="0" destOrd="1" presId="urn:microsoft.com/office/officeart/2005/8/layout/chevron1"/>
    <dgm:cxn modelId="{22D49330-FB6E-41BB-9710-BEBC73FEEFFD}" type="presOf" srcId="{1FAADE42-7284-4ACC-B8DF-78404D5C3DBF}" destId="{15D3F1F2-5EC2-41BF-87A9-CE958F03315D}" srcOrd="0" destOrd="2" presId="urn:microsoft.com/office/officeart/2005/8/layout/chevron1"/>
    <dgm:cxn modelId="{31764B36-98D9-46A6-B199-868B5FFDDFE3}" type="presOf" srcId="{898079FF-07DB-45E5-86E3-921071E8BC40}" destId="{E5469A05-16E7-48D0-9C4D-979DCB2F57C9}" srcOrd="0" destOrd="1" presId="urn:microsoft.com/office/officeart/2005/8/layout/chevron1"/>
    <dgm:cxn modelId="{D5ED3E60-01E6-4441-BA1A-4247A5DB5C51}" type="presOf" srcId="{AFC26453-1598-4704-9311-00B9289F2F8D}" destId="{452D48A7-D5EF-4EBA-AC40-D8F98F911880}" srcOrd="0" destOrd="1" presId="urn:microsoft.com/office/officeart/2005/8/layout/chevron1"/>
    <dgm:cxn modelId="{71EFDD60-C2A6-45A8-B79C-F7B907921223}" type="presOf" srcId="{02629C32-86A6-4908-AADB-C471B9A8989D}" destId="{15D3F1F2-5EC2-41BF-87A9-CE958F03315D}" srcOrd="0" destOrd="0" presId="urn:microsoft.com/office/officeart/2005/8/layout/chevron1"/>
    <dgm:cxn modelId="{CBB61865-084D-4008-A60A-685A81CA2B1A}" srcId="{77B4D247-5DA2-43C8-B13C-0C3B50DED7E3}" destId="{FF37D60F-2E8B-4A48-B08C-379F0B7BA763}" srcOrd="2" destOrd="0" parTransId="{6361274C-B24D-44E2-90C9-BBF43DF0C2CE}" sibTransId="{9C918EAA-133E-4481-8513-C5F20EBC30A7}"/>
    <dgm:cxn modelId="{E110B745-0F15-4641-B9F8-BC9865B92D1D}" type="presOf" srcId="{DA4D5BAE-6906-4C76-B76A-565E4DCE21FD}" destId="{E5469A05-16E7-48D0-9C4D-979DCB2F57C9}" srcOrd="0" destOrd="0" presId="urn:microsoft.com/office/officeart/2005/8/layout/chevron1"/>
    <dgm:cxn modelId="{80BED873-8DBA-4B0E-B3BA-7B09F01B3A60}" srcId="{FF37D60F-2E8B-4A48-B08C-379F0B7BA763}" destId="{898079FF-07DB-45E5-86E3-921071E8BC40}" srcOrd="1" destOrd="0" parTransId="{6B10E8AF-F513-46D6-9E89-09AA097D4C66}" sibTransId="{7FF51B00-E24C-4D57-9B7A-3829CAE800E2}"/>
    <dgm:cxn modelId="{EA1BD57A-775F-494D-A6ED-5D007D01116F}" srcId="{AFC26453-1598-4704-9311-00B9289F2F8D}" destId="{5C8BC10D-03CD-4F55-A91E-26890AED5E41}" srcOrd="0" destOrd="0" parTransId="{6887D919-B3B8-4B3E-A237-EDD5FBBF42F9}" sibTransId="{0E4E9303-5AF5-497D-A163-47A2A36E147C}"/>
    <dgm:cxn modelId="{72CFF97C-985A-444B-921E-4BCC574EBD7A}" srcId="{A5DFDDC7-5C02-408B-8F79-7A3958191D4F}" destId="{BD43A364-A098-4488-B601-1E4EE94B4C4F}" srcOrd="2" destOrd="0" parTransId="{9681E60F-D70A-4BE1-95D0-CE845D59884F}" sibTransId="{BE397611-3081-4731-991F-A3AF3E3A6A7E}"/>
    <dgm:cxn modelId="{25CE9782-930B-4787-92C2-7056C9CA085A}" type="presOf" srcId="{FF37D60F-2E8B-4A48-B08C-379F0B7BA763}" destId="{A50F4B19-AF91-4C24-A89F-C1D20519FF4A}" srcOrd="0" destOrd="0" presId="urn:microsoft.com/office/officeart/2005/8/layout/chevron1"/>
    <dgm:cxn modelId="{98594B9F-9AEF-487F-B2D4-0D5EA8337C9C}" type="presOf" srcId="{5C8BC10D-03CD-4F55-A91E-26890AED5E41}" destId="{452D48A7-D5EF-4EBA-AC40-D8F98F911880}" srcOrd="0" destOrd="2" presId="urn:microsoft.com/office/officeart/2005/8/layout/chevron1"/>
    <dgm:cxn modelId="{C57A08A2-24D2-43EC-9F48-B8AB7F2E6E44}" type="presOf" srcId="{BD43A364-A098-4488-B601-1E4EE94B4C4F}" destId="{452D48A7-D5EF-4EBA-AC40-D8F98F911880}" srcOrd="0" destOrd="3" presId="urn:microsoft.com/office/officeart/2005/8/layout/chevron1"/>
    <dgm:cxn modelId="{B45C54A6-097C-4FCB-A8D9-6D0CE50EE08B}" type="presOf" srcId="{A5DFDDC7-5C02-408B-8F79-7A3958191D4F}" destId="{23FED6FF-C41E-4AC4-A9BD-E5147C139583}" srcOrd="0" destOrd="0" presId="urn:microsoft.com/office/officeart/2005/8/layout/chevron1"/>
    <dgm:cxn modelId="{8E946BAC-C717-47D3-A03E-A137F63B6667}" type="presOf" srcId="{29C1AE9B-CBD1-4188-A913-A2A91C854AFC}" destId="{452D48A7-D5EF-4EBA-AC40-D8F98F911880}" srcOrd="0" destOrd="0" presId="urn:microsoft.com/office/officeart/2005/8/layout/chevron1"/>
    <dgm:cxn modelId="{8B74E9C0-4F7A-4162-9424-B6A850787453}" srcId="{6A6F4EA7-E061-4879-931C-028BFFEF4E0E}" destId="{1FAADE42-7284-4ACC-B8DF-78404D5C3DBF}" srcOrd="2" destOrd="0" parTransId="{B6BE79FF-0F7C-4DC3-BF3F-ACB1026BCC31}" sibTransId="{2C4811EA-537D-481E-8D87-5A54BD068E76}"/>
    <dgm:cxn modelId="{B80C1ECA-C547-4A9B-8C6D-81D9E752A6D2}" srcId="{77B4D247-5DA2-43C8-B13C-0C3B50DED7E3}" destId="{6A6F4EA7-E061-4879-931C-028BFFEF4E0E}" srcOrd="1" destOrd="0" parTransId="{1208D156-E748-496F-B181-A0D7E989D70E}" sibTransId="{B15FDE2B-ACE8-4232-8969-F82FE616B63D}"/>
    <dgm:cxn modelId="{9A21F7CF-108D-4FA5-9FAB-958F36673141}" srcId="{6A6F4EA7-E061-4879-931C-028BFFEF4E0E}" destId="{02629C32-86A6-4908-AADB-C471B9A8989D}" srcOrd="0" destOrd="0" parTransId="{13DAC8F8-7D2A-4D34-ACAA-342CE75C71B9}" sibTransId="{5C20B4B3-997D-4DB7-8C91-33132628BB7F}"/>
    <dgm:cxn modelId="{F3191FD4-E58D-4197-8E37-E49FB2B3BEC0}" srcId="{77B4D247-5DA2-43C8-B13C-0C3B50DED7E3}" destId="{A5DFDDC7-5C02-408B-8F79-7A3958191D4F}" srcOrd="0" destOrd="0" parTransId="{39DE60B8-1086-45F4-8257-788DD18AD759}" sibTransId="{A76CCA21-2CBB-444C-A179-79285841A3A2}"/>
    <dgm:cxn modelId="{127972DF-556A-4465-A70E-E7878E327A74}" type="presOf" srcId="{6A6F4EA7-E061-4879-931C-028BFFEF4E0E}" destId="{E6531B41-2FE8-4BCA-BC76-EFD5BB6D71D4}" srcOrd="0" destOrd="0" presId="urn:microsoft.com/office/officeart/2005/8/layout/chevron1"/>
    <dgm:cxn modelId="{2AA449EB-725F-4732-8A94-B7E3D71B127C}" srcId="{A5DFDDC7-5C02-408B-8F79-7A3958191D4F}" destId="{AFC26453-1598-4704-9311-00B9289F2F8D}" srcOrd="1" destOrd="0" parTransId="{5A73A71F-6FAA-44B4-B10C-BD80EBA96626}" sibTransId="{9B73195E-FC0A-4A15-A3F0-DD2DE6F51A90}"/>
    <dgm:cxn modelId="{E2B67BEB-CCEF-4B18-A62A-060D367F6FEB}" srcId="{FF37D60F-2E8B-4A48-B08C-379F0B7BA763}" destId="{DA4D5BAE-6906-4C76-B76A-565E4DCE21FD}" srcOrd="0" destOrd="0" parTransId="{B2F6E5D6-9E3E-4CF8-B1E4-3D02A21A845A}" sibTransId="{8A2C74DD-BB7C-4C5B-9CC3-14959784063F}"/>
    <dgm:cxn modelId="{B3F956F3-3691-4796-A4FD-0E8D299FB8F0}" srcId="{A5DFDDC7-5C02-408B-8F79-7A3958191D4F}" destId="{29C1AE9B-CBD1-4188-A913-A2A91C854AFC}" srcOrd="0" destOrd="0" parTransId="{94EEDAF6-B50D-45AA-913E-F4FA511BECA5}" sibTransId="{E39DEA9A-A0A5-4228-9FEC-E0BF1ADC3C80}"/>
    <dgm:cxn modelId="{A60A6247-E5DA-4939-A7B4-35A76011E1CB}" type="presParOf" srcId="{4D941808-A847-43E5-BB51-FA6E0DB438A9}" destId="{0972BE5A-82EE-4918-AEA9-0A0E8D3B6019}" srcOrd="0" destOrd="0" presId="urn:microsoft.com/office/officeart/2005/8/layout/chevron1"/>
    <dgm:cxn modelId="{0690DFE7-E122-4251-A044-AE290C73F6DA}" type="presParOf" srcId="{0972BE5A-82EE-4918-AEA9-0A0E8D3B6019}" destId="{23FED6FF-C41E-4AC4-A9BD-E5147C139583}" srcOrd="0" destOrd="0" presId="urn:microsoft.com/office/officeart/2005/8/layout/chevron1"/>
    <dgm:cxn modelId="{D617DB54-2667-40F9-8711-5660DABCD872}" type="presParOf" srcId="{0972BE5A-82EE-4918-AEA9-0A0E8D3B6019}" destId="{452D48A7-D5EF-4EBA-AC40-D8F98F911880}" srcOrd="1" destOrd="0" presId="urn:microsoft.com/office/officeart/2005/8/layout/chevron1"/>
    <dgm:cxn modelId="{DCE35953-FB44-49BB-88E8-8459F168452A}" type="presParOf" srcId="{4D941808-A847-43E5-BB51-FA6E0DB438A9}" destId="{0C3188FE-1A4A-4B67-BBE5-845DA048260D}" srcOrd="1" destOrd="0" presId="urn:microsoft.com/office/officeart/2005/8/layout/chevron1"/>
    <dgm:cxn modelId="{984BEB80-12CD-49B6-997C-14E950A97BF2}" type="presParOf" srcId="{4D941808-A847-43E5-BB51-FA6E0DB438A9}" destId="{1D826BC3-48F8-4F32-951A-BA52FE72DE8E}" srcOrd="2" destOrd="0" presId="urn:microsoft.com/office/officeart/2005/8/layout/chevron1"/>
    <dgm:cxn modelId="{4B431E70-0165-4623-AD63-5338D0BCEC27}" type="presParOf" srcId="{1D826BC3-48F8-4F32-951A-BA52FE72DE8E}" destId="{E6531B41-2FE8-4BCA-BC76-EFD5BB6D71D4}" srcOrd="0" destOrd="0" presId="urn:microsoft.com/office/officeart/2005/8/layout/chevron1"/>
    <dgm:cxn modelId="{CCB5D83A-EE04-438C-96C7-650640720B1D}" type="presParOf" srcId="{1D826BC3-48F8-4F32-951A-BA52FE72DE8E}" destId="{15D3F1F2-5EC2-41BF-87A9-CE958F03315D}" srcOrd="1" destOrd="0" presId="urn:microsoft.com/office/officeart/2005/8/layout/chevron1"/>
    <dgm:cxn modelId="{72B05EFF-0812-489A-882E-E800753655BA}" type="presParOf" srcId="{4D941808-A847-43E5-BB51-FA6E0DB438A9}" destId="{03E455DD-BCCB-4386-9AD0-057C152BDCAA}" srcOrd="3" destOrd="0" presId="urn:microsoft.com/office/officeart/2005/8/layout/chevron1"/>
    <dgm:cxn modelId="{71DCEBDC-4135-4E2C-A6CC-254F38CE7BB5}" type="presParOf" srcId="{4D941808-A847-43E5-BB51-FA6E0DB438A9}" destId="{83C89A61-0D58-453B-B077-7985DC300E8E}" srcOrd="4" destOrd="0" presId="urn:microsoft.com/office/officeart/2005/8/layout/chevron1"/>
    <dgm:cxn modelId="{A4DE060A-E5E0-4534-B79F-1E2659F35C97}" type="presParOf" srcId="{83C89A61-0D58-453B-B077-7985DC300E8E}" destId="{A50F4B19-AF91-4C24-A89F-C1D20519FF4A}" srcOrd="0" destOrd="0" presId="urn:microsoft.com/office/officeart/2005/8/layout/chevron1"/>
    <dgm:cxn modelId="{122D6071-D8A3-4D53-A1E6-C827052C950B}" type="presParOf" srcId="{83C89A61-0D58-453B-B077-7985DC300E8E}" destId="{E5469A05-16E7-48D0-9C4D-979DCB2F57C9}"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F0DF5-07EF-498A-9360-2B76BD9EE3FB}">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A7F55-6E38-43CB-827D-6E81CE867EE9}">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Liver disease is a major cause of morbidity and mortality in the US and worldwide (Alcohol, viral hepatitis, NAFLD)</a:t>
          </a:r>
        </a:p>
      </dsp:txBody>
      <dsp:txXfrm>
        <a:off x="0" y="2124"/>
        <a:ext cx="10515600" cy="724514"/>
      </dsp:txXfrm>
    </dsp:sp>
    <dsp:sp modelId="{7E33F7E3-85C5-4A1F-8925-F6B121DE6CA9}">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44638-CE83-4CDA-A492-C5CA37A256AB}">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Hepatitis: inflammation of the liver. Persistent inflammation leads to scar tissue buildup- cirrhosis</a:t>
          </a:r>
        </a:p>
      </dsp:txBody>
      <dsp:txXfrm>
        <a:off x="0" y="726639"/>
        <a:ext cx="10515600" cy="724514"/>
      </dsp:txXfrm>
    </dsp:sp>
    <dsp:sp modelId="{080A3176-C7AE-4987-B188-B1DC0D3E34BA}">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DA965-FC05-41FA-9201-082C4B0CE8C1}">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Cirrhosis- causes decrease in liver function, at risk for: liver failure and death without transplantation</a:t>
          </a:r>
        </a:p>
      </dsp:txBody>
      <dsp:txXfrm>
        <a:off x="0" y="1451154"/>
        <a:ext cx="10515600" cy="724514"/>
      </dsp:txXfrm>
    </dsp:sp>
    <dsp:sp modelId="{1EF88845-4E5E-4EC2-81F2-AAC35558795E}">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96F72-A484-4498-8C6C-E916B2B48833}">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HCC- hepatocellular carcinoma: MC primary liver cancer, occurs most often in people with chronic liver diseases, 3rd leading cause of cancer related deaths</a:t>
          </a:r>
        </a:p>
      </dsp:txBody>
      <dsp:txXfrm>
        <a:off x="0" y="2175669"/>
        <a:ext cx="10515600" cy="724514"/>
      </dsp:txXfrm>
    </dsp:sp>
    <dsp:sp modelId="{879C5EB1-ECE6-405C-A8FE-756AF2525122}">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128BC-F8F7-4D72-ACE6-C86E8810F8F8}">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HAV/HEV: can lead to acute death, does not cause chronic liver disease</a:t>
          </a:r>
        </a:p>
      </dsp:txBody>
      <dsp:txXfrm>
        <a:off x="0" y="2900183"/>
        <a:ext cx="10515600" cy="724514"/>
      </dsp:txXfrm>
    </dsp:sp>
    <dsp:sp modelId="{04E42F1D-E68D-4FF7-B857-1F1F1BDDECFE}">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5DE7B6-212C-4BFA-9764-AB9FE29DCC37}">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HBV, HCV/HDV: "silent" diseases, chronic, causes extensive </a:t>
          </a:r>
          <a:r>
            <a:rPr lang="en-US" sz="2000" kern="1200">
              <a:latin typeface="Calibri Light" panose="020F0302020204030204"/>
            </a:rPr>
            <a:t>damage</a:t>
          </a:r>
          <a:r>
            <a:rPr lang="en-US" sz="2000" kern="1200"/>
            <a:t> over time</a:t>
          </a:r>
        </a:p>
      </dsp:txBody>
      <dsp:txXfrm>
        <a:off x="0" y="3624698"/>
        <a:ext cx="10515600" cy="7245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F059C-27E9-40EE-B530-4FA786FB0ACB}">
      <dsp:nvSpPr>
        <dsp:cNvPr id="0" name=""/>
        <dsp:cNvSpPr/>
      </dsp:nvSpPr>
      <dsp:spPr>
        <a:xfrm>
          <a:off x="0" y="319802"/>
          <a:ext cx="10927829" cy="19183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8121" tIns="437388" rIns="84812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Lifelong</a:t>
          </a:r>
        </a:p>
        <a:p>
          <a:pPr marL="228600" lvl="1" indent="-228600" algn="l" defTabSz="933450">
            <a:lnSpc>
              <a:spcPct val="90000"/>
            </a:lnSpc>
            <a:spcBef>
              <a:spcPct val="0"/>
            </a:spcBef>
            <a:spcAft>
              <a:spcPct val="15000"/>
            </a:spcAft>
            <a:buChar char="•"/>
          </a:pPr>
          <a:r>
            <a:rPr lang="en-US" sz="2100" kern="1200"/>
            <a:t>US +/- AFP every 6 months</a:t>
          </a:r>
        </a:p>
        <a:p>
          <a:pPr marL="228600" lvl="1" indent="-228600" algn="l" defTabSz="933450">
            <a:lnSpc>
              <a:spcPct val="90000"/>
            </a:lnSpc>
            <a:spcBef>
              <a:spcPct val="0"/>
            </a:spcBef>
            <a:spcAft>
              <a:spcPct val="15000"/>
            </a:spcAft>
            <a:buChar char="•"/>
          </a:pPr>
          <a:r>
            <a:rPr lang="en-US" sz="2100" kern="1200"/>
            <a:t>Can be done by nonspecialists</a:t>
          </a:r>
        </a:p>
        <a:p>
          <a:pPr marL="228600" lvl="1" indent="-228600" algn="l" defTabSz="933450">
            <a:lnSpc>
              <a:spcPct val="90000"/>
            </a:lnSpc>
            <a:spcBef>
              <a:spcPct val="0"/>
            </a:spcBef>
            <a:spcAft>
              <a:spcPct val="15000"/>
            </a:spcAft>
            <a:buChar char="•"/>
          </a:pPr>
          <a:r>
            <a:rPr lang="en-US" sz="2100" kern="1200"/>
            <a:t>Many will refer to periodically see specialists to monitor for liver decompensation</a:t>
          </a:r>
        </a:p>
      </dsp:txBody>
      <dsp:txXfrm>
        <a:off x="0" y="319802"/>
        <a:ext cx="10927829" cy="1918350"/>
      </dsp:txXfrm>
    </dsp:sp>
    <dsp:sp modelId="{697D3F37-3593-4637-8E68-9AD42FD46D27}">
      <dsp:nvSpPr>
        <dsp:cNvPr id="0" name=""/>
        <dsp:cNvSpPr/>
      </dsp:nvSpPr>
      <dsp:spPr>
        <a:xfrm>
          <a:off x="546391" y="9842"/>
          <a:ext cx="7649480"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933450">
            <a:lnSpc>
              <a:spcPct val="90000"/>
            </a:lnSpc>
            <a:spcBef>
              <a:spcPct val="0"/>
            </a:spcBef>
            <a:spcAft>
              <a:spcPct val="35000"/>
            </a:spcAft>
            <a:buNone/>
          </a:pPr>
          <a:r>
            <a:rPr lang="en-US" sz="2100" kern="1200"/>
            <a:t>All patients with F3 and F4 pre treatment</a:t>
          </a:r>
        </a:p>
      </dsp:txBody>
      <dsp:txXfrm>
        <a:off x="576653" y="40104"/>
        <a:ext cx="7588956" cy="559396"/>
      </dsp:txXfrm>
    </dsp:sp>
    <dsp:sp modelId="{E2771606-08C1-4B85-A5CB-5BD2ABA02719}">
      <dsp:nvSpPr>
        <dsp:cNvPr id="0" name=""/>
        <dsp:cNvSpPr/>
      </dsp:nvSpPr>
      <dsp:spPr>
        <a:xfrm>
          <a:off x="0" y="2661512"/>
          <a:ext cx="10927829" cy="1521449"/>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8121" tIns="437388" rIns="84812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&gt;60% will have histological changes that persist post cure</a:t>
          </a:r>
        </a:p>
        <a:p>
          <a:pPr marL="228600" lvl="1" indent="-228600" algn="l" defTabSz="933450">
            <a:lnSpc>
              <a:spcPct val="90000"/>
            </a:lnSpc>
            <a:spcBef>
              <a:spcPct val="0"/>
            </a:spcBef>
            <a:spcAft>
              <a:spcPct val="15000"/>
            </a:spcAft>
            <a:buChar char="•"/>
          </a:pPr>
          <a:r>
            <a:rPr lang="en-US" sz="2100" kern="1200"/>
            <a:t>Current tools are not great at assessing regression of fibrosis post SVR to determine who can safely stop HCC screening</a:t>
          </a:r>
        </a:p>
      </dsp:txBody>
      <dsp:txXfrm>
        <a:off x="0" y="2661512"/>
        <a:ext cx="10927829" cy="1521449"/>
      </dsp:txXfrm>
    </dsp:sp>
    <dsp:sp modelId="{797EC66A-D965-4ABD-81B9-ED03B5466CF9}">
      <dsp:nvSpPr>
        <dsp:cNvPr id="0" name=""/>
        <dsp:cNvSpPr/>
      </dsp:nvSpPr>
      <dsp:spPr>
        <a:xfrm>
          <a:off x="546391" y="2351552"/>
          <a:ext cx="7649480" cy="6199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933450">
            <a:lnSpc>
              <a:spcPct val="90000"/>
            </a:lnSpc>
            <a:spcBef>
              <a:spcPct val="0"/>
            </a:spcBef>
            <a:spcAft>
              <a:spcPct val="35000"/>
            </a:spcAft>
            <a:buNone/>
          </a:pPr>
          <a:r>
            <a:rPr lang="en-US" sz="2100" kern="1200"/>
            <a:t>Some patients may have fibrosis improvement post treatment</a:t>
          </a:r>
        </a:p>
      </dsp:txBody>
      <dsp:txXfrm>
        <a:off x="576653" y="2381814"/>
        <a:ext cx="7588956" cy="5593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E96AD-A580-4612-9755-542DC81F31A8}">
      <dsp:nvSpPr>
        <dsp:cNvPr id="0" name=""/>
        <dsp:cNvSpPr/>
      </dsp:nvSpPr>
      <dsp:spPr>
        <a:xfrm rot="5400000">
          <a:off x="6890444" y="-2819259"/>
          <a:ext cx="1080957" cy="699381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a:hlinkClick xmlns:r="http://schemas.openxmlformats.org/officeDocument/2006/relationships" r:id="rId1"/>
            </a:rPr>
            <a:t>http://www.hepatitisc.uw.edu/page/clinical-calculators/fib-4</a:t>
          </a:r>
          <a:endParaRPr lang="en-US" sz="2700" kern="1200"/>
        </a:p>
      </dsp:txBody>
      <dsp:txXfrm rot="-5400000">
        <a:off x="3934018" y="189935"/>
        <a:ext cx="6941042" cy="975421"/>
      </dsp:txXfrm>
    </dsp:sp>
    <dsp:sp modelId="{4C5E5B25-1253-4EB9-91CE-68171E48CFA9}">
      <dsp:nvSpPr>
        <dsp:cNvPr id="0" name=""/>
        <dsp:cNvSpPr/>
      </dsp:nvSpPr>
      <dsp:spPr>
        <a:xfrm>
          <a:off x="0" y="2047"/>
          <a:ext cx="3934018" cy="13511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Fibrosis Assessment</a:t>
          </a:r>
        </a:p>
      </dsp:txBody>
      <dsp:txXfrm>
        <a:off x="65960" y="68007"/>
        <a:ext cx="3802098" cy="1219276"/>
      </dsp:txXfrm>
    </dsp:sp>
    <dsp:sp modelId="{1A325E8D-C82A-4598-87DB-5FCCE653182A}">
      <dsp:nvSpPr>
        <dsp:cNvPr id="0" name=""/>
        <dsp:cNvSpPr/>
      </dsp:nvSpPr>
      <dsp:spPr>
        <a:xfrm rot="5400000">
          <a:off x="6890444" y="-1400502"/>
          <a:ext cx="1080957" cy="6993810"/>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a:hlinkClick xmlns:r="http://schemas.openxmlformats.org/officeDocument/2006/relationships" r:id="rId2"/>
            </a:rPr>
            <a:t>http://hcvguidelines.org</a:t>
          </a:r>
          <a:endParaRPr lang="en-US" sz="2700" kern="1200"/>
        </a:p>
      </dsp:txBody>
      <dsp:txXfrm rot="-5400000">
        <a:off x="3934018" y="1608692"/>
        <a:ext cx="6941042" cy="975421"/>
      </dsp:txXfrm>
    </dsp:sp>
    <dsp:sp modelId="{4A86400C-66D3-4D4D-B721-CDFE42407CCD}">
      <dsp:nvSpPr>
        <dsp:cNvPr id="0" name=""/>
        <dsp:cNvSpPr/>
      </dsp:nvSpPr>
      <dsp:spPr>
        <a:xfrm>
          <a:off x="0" y="1420804"/>
          <a:ext cx="3934018" cy="1351196"/>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AASLD/IDSA HCV guidance:</a:t>
          </a:r>
        </a:p>
      </dsp:txBody>
      <dsp:txXfrm>
        <a:off x="65960" y="1486764"/>
        <a:ext cx="3802098" cy="1219276"/>
      </dsp:txXfrm>
    </dsp:sp>
    <dsp:sp modelId="{DBCBB152-39A4-49EC-BB4E-F0B1FF9A20E2}">
      <dsp:nvSpPr>
        <dsp:cNvPr id="0" name=""/>
        <dsp:cNvSpPr/>
      </dsp:nvSpPr>
      <dsp:spPr>
        <a:xfrm rot="5400000">
          <a:off x="6890444" y="18253"/>
          <a:ext cx="1080957" cy="6993810"/>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a:hlinkClick xmlns:r="http://schemas.openxmlformats.org/officeDocument/2006/relationships" r:id="rId3"/>
            </a:rPr>
            <a:t>http://hep-druginteractions.org</a:t>
          </a:r>
          <a:endParaRPr lang="en-US" sz="2700" kern="1200"/>
        </a:p>
      </dsp:txBody>
      <dsp:txXfrm rot="-5400000">
        <a:off x="3934018" y="3027447"/>
        <a:ext cx="6941042" cy="975421"/>
      </dsp:txXfrm>
    </dsp:sp>
    <dsp:sp modelId="{6C6A4D1A-6A13-44F9-A936-6C34A5481B5E}">
      <dsp:nvSpPr>
        <dsp:cNvPr id="0" name=""/>
        <dsp:cNvSpPr/>
      </dsp:nvSpPr>
      <dsp:spPr>
        <a:xfrm>
          <a:off x="0" y="2839560"/>
          <a:ext cx="3934018" cy="135119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Potential Drug Interactions:</a:t>
          </a:r>
        </a:p>
      </dsp:txBody>
      <dsp:txXfrm>
        <a:off x="65960" y="2905520"/>
        <a:ext cx="3802098" cy="1219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1C323-1BC5-4BDD-A34C-97A2A0776800}">
      <dsp:nvSpPr>
        <dsp:cNvPr id="0" name=""/>
        <dsp:cNvSpPr/>
      </dsp:nvSpPr>
      <dsp:spPr>
        <a:xfrm>
          <a:off x="0" y="71828"/>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Increased alcohol intake</a:t>
          </a:r>
        </a:p>
      </dsp:txBody>
      <dsp:txXfrm>
        <a:off x="37467" y="109295"/>
        <a:ext cx="10440666" cy="692586"/>
      </dsp:txXfrm>
    </dsp:sp>
    <dsp:sp modelId="{AFEA1ACA-B812-41EF-AE60-DF378086581B}">
      <dsp:nvSpPr>
        <dsp:cNvPr id="0" name=""/>
        <dsp:cNvSpPr/>
      </dsp:nvSpPr>
      <dsp:spPr>
        <a:xfrm>
          <a:off x="0" y="931508"/>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Age &gt; 40 years old when infected</a:t>
          </a:r>
        </a:p>
      </dsp:txBody>
      <dsp:txXfrm>
        <a:off x="37467" y="968975"/>
        <a:ext cx="10440666" cy="692586"/>
      </dsp:txXfrm>
    </dsp:sp>
    <dsp:sp modelId="{F1102C9C-8DF0-4106-814B-A39A194114B5}">
      <dsp:nvSpPr>
        <dsp:cNvPr id="0" name=""/>
        <dsp:cNvSpPr/>
      </dsp:nvSpPr>
      <dsp:spPr>
        <a:xfrm>
          <a:off x="0" y="179118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HIV co-infection</a:t>
          </a:r>
        </a:p>
      </dsp:txBody>
      <dsp:txXfrm>
        <a:off x="37467" y="1828656"/>
        <a:ext cx="10440666" cy="692586"/>
      </dsp:txXfrm>
    </dsp:sp>
    <dsp:sp modelId="{EC529613-5E88-40D3-B188-0C33ED34203A}">
      <dsp:nvSpPr>
        <dsp:cNvPr id="0" name=""/>
        <dsp:cNvSpPr/>
      </dsp:nvSpPr>
      <dsp:spPr>
        <a:xfrm>
          <a:off x="0" y="265086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Other</a:t>
          </a:r>
        </a:p>
      </dsp:txBody>
      <dsp:txXfrm>
        <a:off x="37467" y="2688336"/>
        <a:ext cx="10440666" cy="692586"/>
      </dsp:txXfrm>
    </dsp:sp>
    <dsp:sp modelId="{7CE932D3-BEEB-4E65-A380-1C5920729F63}">
      <dsp:nvSpPr>
        <dsp:cNvPr id="0" name=""/>
        <dsp:cNvSpPr/>
      </dsp:nvSpPr>
      <dsp:spPr>
        <a:xfrm>
          <a:off x="0" y="3418389"/>
          <a:ext cx="10515600"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Male sex</a:t>
          </a:r>
        </a:p>
        <a:p>
          <a:pPr marL="228600" lvl="1" indent="-228600" algn="l" defTabSz="1111250">
            <a:lnSpc>
              <a:spcPct val="90000"/>
            </a:lnSpc>
            <a:spcBef>
              <a:spcPct val="0"/>
            </a:spcBef>
            <a:spcAft>
              <a:spcPct val="20000"/>
            </a:spcAft>
            <a:buChar char="•"/>
          </a:pPr>
          <a:r>
            <a:rPr lang="en-US" sz="2500" kern="1200"/>
            <a:t>Chronic HBV coinfection</a:t>
          </a:r>
        </a:p>
      </dsp:txBody>
      <dsp:txXfrm>
        <a:off x="0" y="3418389"/>
        <a:ext cx="10515600" cy="861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B09B6-86D8-4951-9762-CDEB885E4DED}">
      <dsp:nvSpPr>
        <dsp:cNvPr id="0" name=""/>
        <dsp:cNvSpPr/>
      </dsp:nvSpPr>
      <dsp:spPr>
        <a:xfrm>
          <a:off x="0" y="0"/>
          <a:ext cx="3286125" cy="435133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kern="1200"/>
            <a:t>Provide reassurance that HCV treatment is effective, easy, safe, and very well tolerated</a:t>
          </a:r>
        </a:p>
      </dsp:txBody>
      <dsp:txXfrm>
        <a:off x="0" y="1653508"/>
        <a:ext cx="3286125" cy="2610802"/>
      </dsp:txXfrm>
    </dsp:sp>
    <dsp:sp modelId="{395904F4-B5CE-45F6-A378-09E897FC95BA}">
      <dsp:nvSpPr>
        <dsp:cNvPr id="0" name=""/>
        <dsp:cNvSpPr/>
      </dsp:nvSpPr>
      <dsp:spPr>
        <a:xfrm>
          <a:off x="990361" y="435133"/>
          <a:ext cx="1305401" cy="130540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357394EF-3612-40D2-985B-B50D87897648}">
      <dsp:nvSpPr>
        <dsp:cNvPr id="0" name=""/>
        <dsp:cNvSpPr/>
      </dsp:nvSpPr>
      <dsp:spPr>
        <a:xfrm>
          <a:off x="0" y="4351266"/>
          <a:ext cx="328612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FA4C226-6B1A-4CCA-8D04-0F7FA12A0C26}">
      <dsp:nvSpPr>
        <dsp:cNvPr id="0" name=""/>
        <dsp:cNvSpPr/>
      </dsp:nvSpPr>
      <dsp:spPr>
        <a:xfrm>
          <a:off x="3614737" y="0"/>
          <a:ext cx="3286125" cy="435133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kern="1200"/>
            <a:t>Be aware of how difficult non-DAA treatment was as many patients not informed about new treatments</a:t>
          </a:r>
        </a:p>
        <a:p>
          <a:pPr marL="114300" lvl="1" indent="-114300" algn="l" defTabSz="533400">
            <a:lnSpc>
              <a:spcPct val="90000"/>
            </a:lnSpc>
            <a:spcBef>
              <a:spcPct val="0"/>
            </a:spcBef>
            <a:spcAft>
              <a:spcPct val="15000"/>
            </a:spcAft>
            <a:buChar char="•"/>
          </a:pPr>
          <a:r>
            <a:rPr lang="en-US" sz="1200" kern="1200"/>
            <a:t>Patients previously treated</a:t>
          </a:r>
        </a:p>
        <a:p>
          <a:pPr marL="114300" lvl="1" indent="-114300" algn="l" defTabSz="533400">
            <a:lnSpc>
              <a:spcPct val="90000"/>
            </a:lnSpc>
            <a:spcBef>
              <a:spcPct val="0"/>
            </a:spcBef>
            <a:spcAft>
              <a:spcPct val="15000"/>
            </a:spcAft>
            <a:buChar char="•"/>
          </a:pPr>
          <a:r>
            <a:rPr lang="en-US" sz="1200" kern="1200"/>
            <a:t>Friends/acquaintances treated previously</a:t>
          </a:r>
        </a:p>
        <a:p>
          <a:pPr marL="114300" lvl="1" indent="-114300" algn="l" defTabSz="533400">
            <a:lnSpc>
              <a:spcPct val="90000"/>
            </a:lnSpc>
            <a:spcBef>
              <a:spcPct val="0"/>
            </a:spcBef>
            <a:spcAft>
              <a:spcPct val="15000"/>
            </a:spcAft>
            <a:buChar char="•"/>
          </a:pPr>
          <a:r>
            <a:rPr lang="en-US" sz="1200" kern="1200"/>
            <a:t>Myths and misconceptions exist about new treatment</a:t>
          </a:r>
        </a:p>
      </dsp:txBody>
      <dsp:txXfrm>
        <a:off x="3614737" y="1653508"/>
        <a:ext cx="3286125" cy="2610802"/>
      </dsp:txXfrm>
    </dsp:sp>
    <dsp:sp modelId="{4BAC087F-EACA-479B-8F7F-151AF9AA1AA5}">
      <dsp:nvSpPr>
        <dsp:cNvPr id="0" name=""/>
        <dsp:cNvSpPr/>
      </dsp:nvSpPr>
      <dsp:spPr>
        <a:xfrm>
          <a:off x="4605099" y="435133"/>
          <a:ext cx="1305401" cy="130540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EE0C6632-3CC0-4644-9808-D17C400481A1}">
      <dsp:nvSpPr>
        <dsp:cNvPr id="0" name=""/>
        <dsp:cNvSpPr/>
      </dsp:nvSpPr>
      <dsp:spPr>
        <a:xfrm>
          <a:off x="3614737" y="4351266"/>
          <a:ext cx="3286125"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A97D39A-34C2-4F53-B682-F62FBDF18C8F}">
      <dsp:nvSpPr>
        <dsp:cNvPr id="0" name=""/>
        <dsp:cNvSpPr/>
      </dsp:nvSpPr>
      <dsp:spPr>
        <a:xfrm>
          <a:off x="7229475" y="0"/>
          <a:ext cx="3286125" cy="435133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kern="1200"/>
            <a:t>Emphasize importance of adherence to treatment</a:t>
          </a:r>
        </a:p>
        <a:p>
          <a:pPr marL="114300" lvl="1" indent="-114300" algn="l" defTabSz="533400">
            <a:lnSpc>
              <a:spcPct val="90000"/>
            </a:lnSpc>
            <a:spcBef>
              <a:spcPct val="0"/>
            </a:spcBef>
            <a:spcAft>
              <a:spcPct val="15000"/>
            </a:spcAft>
            <a:buChar char="•"/>
          </a:pPr>
          <a:r>
            <a:rPr lang="en-US" sz="1200" kern="1200"/>
            <a:t>Treatment failures are most likely when adherence is not optimal</a:t>
          </a:r>
        </a:p>
      </dsp:txBody>
      <dsp:txXfrm>
        <a:off x="7229475" y="1653508"/>
        <a:ext cx="3286125" cy="2610802"/>
      </dsp:txXfrm>
    </dsp:sp>
    <dsp:sp modelId="{10832D04-A5D3-459B-9989-0246ECA55EC6}">
      <dsp:nvSpPr>
        <dsp:cNvPr id="0" name=""/>
        <dsp:cNvSpPr/>
      </dsp:nvSpPr>
      <dsp:spPr>
        <a:xfrm>
          <a:off x="8219836" y="435133"/>
          <a:ext cx="1305401" cy="130540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56ADA4F3-1D18-4E0E-B6BA-46A68F3EDE5A}">
      <dsp:nvSpPr>
        <dsp:cNvPr id="0" name=""/>
        <dsp:cNvSpPr/>
      </dsp:nvSpPr>
      <dsp:spPr>
        <a:xfrm>
          <a:off x="7229475" y="4351266"/>
          <a:ext cx="328612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AAEB4-02B3-404C-A7CC-6DF7F1AF811B}">
      <dsp:nvSpPr>
        <dsp:cNvPr id="0" name=""/>
        <dsp:cNvSpPr/>
      </dsp:nvSpPr>
      <dsp:spPr>
        <a:xfrm>
          <a:off x="0" y="21282"/>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APRI or FIB-4 can be done anywhere by all providers</a:t>
          </a:r>
          <a:endParaRPr lang="en-US" sz="1900" kern="1200"/>
        </a:p>
      </dsp:txBody>
      <dsp:txXfrm>
        <a:off x="22246" y="43528"/>
        <a:ext cx="10471108" cy="411223"/>
      </dsp:txXfrm>
    </dsp:sp>
    <dsp:sp modelId="{A839E267-8EC6-4CED-AEF4-CD7DFF76D2CE}">
      <dsp:nvSpPr>
        <dsp:cNvPr id="0" name=""/>
        <dsp:cNvSpPr/>
      </dsp:nvSpPr>
      <dsp:spPr>
        <a:xfrm>
          <a:off x="0" y="476997"/>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Very good negative predictive value - rule out cirrhosis</a:t>
          </a:r>
        </a:p>
      </dsp:txBody>
      <dsp:txXfrm>
        <a:off x="0" y="476997"/>
        <a:ext cx="10515600" cy="314640"/>
      </dsp:txXfrm>
    </dsp:sp>
    <dsp:sp modelId="{FD0E81A9-C7EC-4E5E-A3AA-284D073EF20C}">
      <dsp:nvSpPr>
        <dsp:cNvPr id="0" name=""/>
        <dsp:cNvSpPr/>
      </dsp:nvSpPr>
      <dsp:spPr>
        <a:xfrm>
          <a:off x="0" y="791637"/>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Transient elastography</a:t>
          </a:r>
        </a:p>
      </dsp:txBody>
      <dsp:txXfrm>
        <a:off x="22246" y="813883"/>
        <a:ext cx="10471108" cy="411223"/>
      </dsp:txXfrm>
    </dsp:sp>
    <dsp:sp modelId="{E646099A-FD2D-407A-B3D4-7A3051198F09}">
      <dsp:nvSpPr>
        <dsp:cNvPr id="0" name=""/>
        <dsp:cNvSpPr/>
      </dsp:nvSpPr>
      <dsp:spPr>
        <a:xfrm>
          <a:off x="0" y="1247352"/>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&gt;12.5 KPa = cirrhosis</a:t>
          </a:r>
        </a:p>
      </dsp:txBody>
      <dsp:txXfrm>
        <a:off x="0" y="1247352"/>
        <a:ext cx="10515600" cy="314640"/>
      </dsp:txXfrm>
    </dsp:sp>
    <dsp:sp modelId="{DA02C622-F133-42B8-B531-CBC66296F0A1}">
      <dsp:nvSpPr>
        <dsp:cNvPr id="0" name=""/>
        <dsp:cNvSpPr/>
      </dsp:nvSpPr>
      <dsp:spPr>
        <a:xfrm>
          <a:off x="0" y="1561992"/>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Serum tests with cutoffs indicating cirrhosis (</a:t>
          </a:r>
          <a:r>
            <a:rPr lang="en-US" sz="1900" kern="1200" err="1"/>
            <a:t>eg</a:t>
          </a:r>
          <a:r>
            <a:rPr lang="en-US" sz="1900" kern="1200"/>
            <a:t>, </a:t>
          </a:r>
          <a:r>
            <a:rPr lang="en-US" sz="1900" kern="1200" err="1"/>
            <a:t>Fibrosure</a:t>
          </a:r>
          <a:r>
            <a:rPr lang="en-US" sz="1900" kern="1200"/>
            <a:t>, Enhanced Liver Fibrosis Test, </a:t>
          </a:r>
          <a:r>
            <a:rPr lang="en-US" sz="1900" kern="1200" err="1"/>
            <a:t>etc</a:t>
          </a:r>
          <a:r>
            <a:rPr lang="en-US" sz="1900" kern="1200"/>
            <a:t>)</a:t>
          </a:r>
        </a:p>
      </dsp:txBody>
      <dsp:txXfrm>
        <a:off x="22246" y="1584238"/>
        <a:ext cx="10471108" cy="411223"/>
      </dsp:txXfrm>
    </dsp:sp>
    <dsp:sp modelId="{292ED4F2-40EA-458B-AB41-2BEFF7928CAE}">
      <dsp:nvSpPr>
        <dsp:cNvPr id="0" name=""/>
        <dsp:cNvSpPr/>
      </dsp:nvSpPr>
      <dsp:spPr>
        <a:xfrm>
          <a:off x="0" y="2017707"/>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err="1"/>
            <a:t>FibroTest</a:t>
          </a:r>
          <a:r>
            <a:rPr lang="en-US" sz="1500" kern="1200"/>
            <a:t> (0.75 = cirrhosis)</a:t>
          </a:r>
        </a:p>
      </dsp:txBody>
      <dsp:txXfrm>
        <a:off x="0" y="2017707"/>
        <a:ext cx="10515600" cy="314640"/>
      </dsp:txXfrm>
    </dsp:sp>
    <dsp:sp modelId="{5893903C-C306-48F5-9D41-6A4D1DF35EA3}">
      <dsp:nvSpPr>
        <dsp:cNvPr id="0" name=""/>
        <dsp:cNvSpPr/>
      </dsp:nvSpPr>
      <dsp:spPr>
        <a:xfrm>
          <a:off x="0" y="2332347"/>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latin typeface="Calibri Light" panose="020F0302020204030204"/>
            </a:rPr>
            <a:t>Using 2 assessments increases your accuracy</a:t>
          </a:r>
        </a:p>
      </dsp:txBody>
      <dsp:txXfrm>
        <a:off x="22246" y="2354593"/>
        <a:ext cx="10471108" cy="411223"/>
      </dsp:txXfrm>
    </dsp:sp>
    <dsp:sp modelId="{37D4EEBF-0DE3-43B4-9F33-1C5D9A5D7A25}">
      <dsp:nvSpPr>
        <dsp:cNvPr id="0" name=""/>
        <dsp:cNvSpPr/>
      </dsp:nvSpPr>
      <dsp:spPr>
        <a:xfrm>
          <a:off x="0" y="2842782"/>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Liver biopsy rarely needed</a:t>
          </a:r>
        </a:p>
      </dsp:txBody>
      <dsp:txXfrm>
        <a:off x="22246" y="2865028"/>
        <a:ext cx="10471108" cy="411223"/>
      </dsp:txXfrm>
    </dsp:sp>
    <dsp:sp modelId="{7E7B3135-A97A-431F-A7A8-4E3584BB07B6}">
      <dsp:nvSpPr>
        <dsp:cNvPr id="0" name=""/>
        <dsp:cNvSpPr/>
      </dsp:nvSpPr>
      <dsp:spPr>
        <a:xfrm>
          <a:off x="0" y="3353217"/>
          <a:ext cx="1051560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What about ultrasound?</a:t>
          </a:r>
        </a:p>
      </dsp:txBody>
      <dsp:txXfrm>
        <a:off x="22246" y="3375463"/>
        <a:ext cx="10471108" cy="411223"/>
      </dsp:txXfrm>
    </dsp:sp>
    <dsp:sp modelId="{2799ACEF-3D39-4D09-8E2E-A72721E270FC}">
      <dsp:nvSpPr>
        <dsp:cNvPr id="0" name=""/>
        <dsp:cNvSpPr/>
      </dsp:nvSpPr>
      <dsp:spPr>
        <a:xfrm>
          <a:off x="0" y="3808932"/>
          <a:ext cx="10515600"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Young patient, low risk of advanced fibrosis, not needed</a:t>
          </a:r>
        </a:p>
        <a:p>
          <a:pPr marL="114300" lvl="1" indent="-114300" algn="l" defTabSz="666750" rtl="0">
            <a:lnSpc>
              <a:spcPct val="90000"/>
            </a:lnSpc>
            <a:spcBef>
              <a:spcPct val="0"/>
            </a:spcBef>
            <a:spcAft>
              <a:spcPct val="20000"/>
            </a:spcAft>
            <a:buChar char="•"/>
          </a:pPr>
          <a:r>
            <a:rPr lang="en-US" sz="1500" kern="1200"/>
            <a:t>Insensitive for cirrhosis – only needed if cirrhotic to exclude HCC before</a:t>
          </a:r>
          <a:r>
            <a:rPr lang="en-US" sz="1500" kern="1200">
              <a:latin typeface="Calibri Light" panose="020F0302020204030204"/>
            </a:rPr>
            <a:t> you start</a:t>
          </a:r>
          <a:endParaRPr lang="en-US" sz="1500" kern="1200"/>
        </a:p>
      </dsp:txBody>
      <dsp:txXfrm>
        <a:off x="0" y="3808932"/>
        <a:ext cx="10515600" cy="521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FCC99-08CF-4569-850B-6893D812EC35}">
      <dsp:nvSpPr>
        <dsp:cNvPr id="0" name=""/>
        <dsp:cNvSpPr/>
      </dsp:nvSpPr>
      <dsp:spPr>
        <a:xfrm>
          <a:off x="0" y="2759"/>
          <a:ext cx="2291120" cy="1327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Cirrhosis</a:t>
          </a:r>
        </a:p>
      </dsp:txBody>
      <dsp:txXfrm>
        <a:off x="64794" y="67553"/>
        <a:ext cx="2161532" cy="1197716"/>
      </dsp:txXfrm>
    </dsp:sp>
    <dsp:sp modelId="{95295B85-713C-4860-90FE-D3026696FFF1}">
      <dsp:nvSpPr>
        <dsp:cNvPr id="0" name=""/>
        <dsp:cNvSpPr/>
      </dsp:nvSpPr>
      <dsp:spPr>
        <a:xfrm>
          <a:off x="0" y="1396429"/>
          <a:ext cx="2291120" cy="132730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Co-existing active Hep B infections, HIV</a:t>
          </a:r>
        </a:p>
      </dsp:txBody>
      <dsp:txXfrm>
        <a:off x="64794" y="1461223"/>
        <a:ext cx="2161532" cy="1197716"/>
      </dsp:txXfrm>
    </dsp:sp>
    <dsp:sp modelId="{44250383-4865-43CD-A5A3-A1C2659C9CDC}">
      <dsp:nvSpPr>
        <dsp:cNvPr id="0" name=""/>
        <dsp:cNvSpPr/>
      </dsp:nvSpPr>
      <dsp:spPr>
        <a:xfrm rot="5400000">
          <a:off x="3796750" y="1417199"/>
          <a:ext cx="1061843" cy="4073103"/>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BOC/TEL +/- PegIFN RBV failures are now treated as treatment naïve</a:t>
          </a:r>
        </a:p>
      </dsp:txBody>
      <dsp:txXfrm rot="-5400000">
        <a:off x="2291121" y="2974664"/>
        <a:ext cx="4021268" cy="958173"/>
      </dsp:txXfrm>
    </dsp:sp>
    <dsp:sp modelId="{E9FCAA95-0EB7-4584-9577-14E72C079080}">
      <dsp:nvSpPr>
        <dsp:cNvPr id="0" name=""/>
        <dsp:cNvSpPr/>
      </dsp:nvSpPr>
      <dsp:spPr>
        <a:xfrm>
          <a:off x="0" y="2790098"/>
          <a:ext cx="2291120" cy="132730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Treatment failure to all oral HCV regimen or interruption</a:t>
          </a:r>
        </a:p>
      </dsp:txBody>
      <dsp:txXfrm>
        <a:off x="64794" y="2854892"/>
        <a:ext cx="2161532" cy="1197716"/>
      </dsp:txXfrm>
    </dsp:sp>
    <dsp:sp modelId="{DA944CB8-2B21-48DB-AF72-12896FD79C96}">
      <dsp:nvSpPr>
        <dsp:cNvPr id="0" name=""/>
        <dsp:cNvSpPr/>
      </dsp:nvSpPr>
      <dsp:spPr>
        <a:xfrm rot="5400000">
          <a:off x="3796750" y="2810868"/>
          <a:ext cx="1061843" cy="4073103"/>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HCC screening long term</a:t>
          </a:r>
        </a:p>
        <a:p>
          <a:pPr marL="228600" lvl="1" indent="-228600" algn="l" defTabSz="889000">
            <a:lnSpc>
              <a:spcPct val="90000"/>
            </a:lnSpc>
            <a:spcBef>
              <a:spcPct val="0"/>
            </a:spcBef>
            <a:spcAft>
              <a:spcPct val="15000"/>
            </a:spcAft>
            <a:buChar char="•"/>
          </a:pPr>
          <a:r>
            <a:rPr lang="en-US" sz="2000" kern="1200"/>
            <a:t>Up to PCP</a:t>
          </a:r>
        </a:p>
      </dsp:txBody>
      <dsp:txXfrm rot="-5400000">
        <a:off x="2291121" y="4368333"/>
        <a:ext cx="4021268" cy="958173"/>
      </dsp:txXfrm>
    </dsp:sp>
    <dsp:sp modelId="{32996FA4-2896-4B53-BAC1-F0EDF879A2A6}">
      <dsp:nvSpPr>
        <dsp:cNvPr id="0" name=""/>
        <dsp:cNvSpPr/>
      </dsp:nvSpPr>
      <dsp:spPr>
        <a:xfrm>
          <a:off x="0" y="4183768"/>
          <a:ext cx="2291120" cy="132730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F3 or F4</a:t>
          </a:r>
        </a:p>
      </dsp:txBody>
      <dsp:txXfrm>
        <a:off x="64794" y="4248562"/>
        <a:ext cx="2161532" cy="11977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13FF5-E1E0-43D3-BD0C-81E254B0C86F}">
      <dsp:nvSpPr>
        <dsp:cNvPr id="0" name=""/>
        <dsp:cNvSpPr/>
      </dsp:nvSpPr>
      <dsp:spPr>
        <a:xfrm>
          <a:off x="0" y="48959"/>
          <a:ext cx="6364224" cy="9509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Inform patients taking diabetes medication of the potential for symptomatic hypoglycemia</a:t>
          </a:r>
        </a:p>
      </dsp:txBody>
      <dsp:txXfrm>
        <a:off x="46424" y="95383"/>
        <a:ext cx="6271376" cy="858142"/>
      </dsp:txXfrm>
    </dsp:sp>
    <dsp:sp modelId="{6E8BDC26-48FC-4DBD-9C6A-459617D5BC70}">
      <dsp:nvSpPr>
        <dsp:cNvPr id="0" name=""/>
        <dsp:cNvSpPr/>
      </dsp:nvSpPr>
      <dsp:spPr>
        <a:xfrm>
          <a:off x="0" y="999950"/>
          <a:ext cx="6364224"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Monitoring for hypoglycemia is recommended.</a:t>
          </a:r>
        </a:p>
      </dsp:txBody>
      <dsp:txXfrm>
        <a:off x="0" y="999950"/>
        <a:ext cx="6364224" cy="281520"/>
      </dsp:txXfrm>
    </dsp:sp>
    <dsp:sp modelId="{DE11B025-8B7E-4F04-8593-A0B9DC7C69ED}">
      <dsp:nvSpPr>
        <dsp:cNvPr id="0" name=""/>
        <dsp:cNvSpPr/>
      </dsp:nvSpPr>
      <dsp:spPr>
        <a:xfrm>
          <a:off x="0" y="1281470"/>
          <a:ext cx="6364224" cy="95099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Inform patients taking warfarin of the potential for changes in their anticoagulation status.</a:t>
          </a:r>
        </a:p>
      </dsp:txBody>
      <dsp:txXfrm>
        <a:off x="46424" y="1327894"/>
        <a:ext cx="6271376" cy="858142"/>
      </dsp:txXfrm>
    </dsp:sp>
    <dsp:sp modelId="{69FB0CEF-78BE-4FAD-8EC0-C3F0FA1214C1}">
      <dsp:nvSpPr>
        <dsp:cNvPr id="0" name=""/>
        <dsp:cNvSpPr/>
      </dsp:nvSpPr>
      <dsp:spPr>
        <a:xfrm>
          <a:off x="0" y="2232460"/>
          <a:ext cx="6364224"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Monitoring INR for subtherapeutic anticoagulation is recommended</a:t>
          </a:r>
        </a:p>
      </dsp:txBody>
      <dsp:txXfrm>
        <a:off x="0" y="2232460"/>
        <a:ext cx="6364224" cy="281520"/>
      </dsp:txXfrm>
    </dsp:sp>
    <dsp:sp modelId="{337378FF-CBAF-48FC-BD7C-A7A3A5120205}">
      <dsp:nvSpPr>
        <dsp:cNvPr id="0" name=""/>
        <dsp:cNvSpPr/>
      </dsp:nvSpPr>
      <dsp:spPr>
        <a:xfrm>
          <a:off x="0" y="2513980"/>
          <a:ext cx="6364224" cy="95099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No laboratory monitoring is required for other patients</a:t>
          </a:r>
        </a:p>
      </dsp:txBody>
      <dsp:txXfrm>
        <a:off x="46424" y="2560404"/>
        <a:ext cx="6271376" cy="858142"/>
      </dsp:txXfrm>
    </dsp:sp>
    <dsp:sp modelId="{BFF17720-7EED-4DA8-896A-707CE27EAA94}">
      <dsp:nvSpPr>
        <dsp:cNvPr id="0" name=""/>
        <dsp:cNvSpPr/>
      </dsp:nvSpPr>
      <dsp:spPr>
        <a:xfrm>
          <a:off x="0" y="3513931"/>
          <a:ext cx="6364224" cy="95099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Calibri Light" panose="020F0302020204030204"/>
            </a:rPr>
            <a:t>HCV antibody will remain positive for life</a:t>
          </a:r>
        </a:p>
      </dsp:txBody>
      <dsp:txXfrm>
        <a:off x="46424" y="3560355"/>
        <a:ext cx="6271376" cy="858142"/>
      </dsp:txXfrm>
    </dsp:sp>
    <dsp:sp modelId="{C5D1F1BA-E674-4554-96E1-BE571B0960DF}">
      <dsp:nvSpPr>
        <dsp:cNvPr id="0" name=""/>
        <dsp:cNvSpPr/>
      </dsp:nvSpPr>
      <dsp:spPr>
        <a:xfrm>
          <a:off x="0" y="4513881"/>
          <a:ext cx="6364224" cy="9509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An in-person or telehealth /phone visit may be scheduled, if needed, for patient support</a:t>
          </a:r>
          <a:r>
            <a:rPr lang="en-US" sz="1700" kern="1200" dirty="0">
              <a:latin typeface="Calibri Light" panose="020F0302020204030204"/>
            </a:rPr>
            <a:t>/adherence,</a:t>
          </a:r>
          <a:r>
            <a:rPr lang="en-US" sz="1700" kern="1200" dirty="0"/>
            <a:t> assessment of symptoms, and/or new </a:t>
          </a:r>
          <a:r>
            <a:rPr lang="en-US" sz="1700" kern="1200" dirty="0">
              <a:latin typeface="Calibri Light" panose="020F0302020204030204"/>
            </a:rPr>
            <a:t>medications</a:t>
          </a:r>
          <a:endParaRPr lang="en-US" sz="1700" kern="1200" dirty="0"/>
        </a:p>
      </dsp:txBody>
      <dsp:txXfrm>
        <a:off x="46424" y="4560305"/>
        <a:ext cx="6271376" cy="858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4C67D-3EB6-49A1-9CBA-A11CEA4EAD2C}">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FD4A7F-4F65-4E06-9EDC-C2F8AFD46F09}">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45059E-D024-43A4-9E68-97EC1E3DC612}">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US" sz="2100" kern="1200" dirty="0"/>
            <a:t>Advise patients, particularly those with prior HBV infection, to contact their provider if they experience unexpected or severe symptoms</a:t>
          </a:r>
        </a:p>
      </dsp:txBody>
      <dsp:txXfrm>
        <a:off x="1437631" y="531"/>
        <a:ext cx="9077968" cy="1244702"/>
      </dsp:txXfrm>
    </dsp:sp>
    <dsp:sp modelId="{A0D65CDE-54B6-4F21-81E8-7AD72003341D}">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8DB28-B25F-4BED-B312-27254DC941D9}">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E1D46E-A44F-48AB-83CB-34FB96F88BB5}">
      <dsp:nvSpPr>
        <dsp:cNvPr id="0" name=""/>
        <dsp:cNvSpPr/>
      </dsp:nvSpPr>
      <dsp:spPr>
        <a:xfrm>
          <a:off x="1437631" y="1556410"/>
          <a:ext cx="473202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US" sz="2100" kern="1200" dirty="0"/>
            <a:t>At least 12 weeks after treatment completion, confirm cure by assessing HCV RNA by PCR</a:t>
          </a:r>
        </a:p>
      </dsp:txBody>
      <dsp:txXfrm>
        <a:off x="1437631" y="1556410"/>
        <a:ext cx="4732020" cy="1244702"/>
      </dsp:txXfrm>
    </dsp:sp>
    <dsp:sp modelId="{41AAC680-CF6C-4EAC-954B-57EE3383BA7D}">
      <dsp:nvSpPr>
        <dsp:cNvPr id="0" name=""/>
        <dsp:cNvSpPr/>
      </dsp:nvSpPr>
      <dsp:spPr>
        <a:xfrm>
          <a:off x="6169651" y="1556410"/>
          <a:ext cx="434594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11200">
            <a:lnSpc>
              <a:spcPct val="100000"/>
            </a:lnSpc>
            <a:spcBef>
              <a:spcPct val="0"/>
            </a:spcBef>
            <a:spcAft>
              <a:spcPct val="35000"/>
            </a:spcAft>
            <a:buNone/>
          </a:pPr>
          <a:r>
            <a:rPr lang="en-US" sz="1600" kern="1200" dirty="0"/>
            <a:t>Refer patients with detectable HCV RNA to a specialist</a:t>
          </a:r>
        </a:p>
      </dsp:txBody>
      <dsp:txXfrm>
        <a:off x="6169651" y="1556410"/>
        <a:ext cx="4345948" cy="1244702"/>
      </dsp:txXfrm>
    </dsp:sp>
    <dsp:sp modelId="{23835A67-311D-4BDD-8BF3-83F2B24FBA0F}">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9FFEC-8A18-4F0B-9664-566DE556479C}">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A7CB22-0BDA-4539-9864-48B637807CDE}">
      <dsp:nvSpPr>
        <dsp:cNvPr id="0" name=""/>
        <dsp:cNvSpPr/>
      </dsp:nvSpPr>
      <dsp:spPr>
        <a:xfrm>
          <a:off x="1437631" y="3112289"/>
          <a:ext cx="4732020"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US" sz="2100" kern="1200" dirty="0"/>
            <a:t>At least 12 weeks after treatment completion, obtain ALT level</a:t>
          </a:r>
        </a:p>
      </dsp:txBody>
      <dsp:txXfrm>
        <a:off x="1437631" y="3112289"/>
        <a:ext cx="4732020" cy="1244702"/>
      </dsp:txXfrm>
    </dsp:sp>
    <dsp:sp modelId="{D79789A9-0FD4-4411-8542-A6394C918130}">
      <dsp:nvSpPr>
        <dsp:cNvPr id="0" name=""/>
        <dsp:cNvSpPr/>
      </dsp:nvSpPr>
      <dsp:spPr>
        <a:xfrm>
          <a:off x="6169651" y="3112289"/>
          <a:ext cx="434594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711200">
            <a:lnSpc>
              <a:spcPct val="100000"/>
            </a:lnSpc>
            <a:spcBef>
              <a:spcPct val="0"/>
            </a:spcBef>
            <a:spcAft>
              <a:spcPct val="35000"/>
            </a:spcAft>
            <a:buNone/>
          </a:pPr>
          <a:r>
            <a:rPr lang="en-US" sz="1600" kern="1200" dirty="0"/>
            <a:t>If ALT remains abnormal on repeated measure, refer the patient to a specialist</a:t>
          </a:r>
        </a:p>
      </dsp:txBody>
      <dsp:txXfrm>
        <a:off x="6169651" y="3112289"/>
        <a:ext cx="4345948" cy="12447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48FF0-F9F9-4C1F-8357-F97445BB2538}">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F33396-2BE3-4FE9-9A86-8C6D48127CEB}">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20680C-910E-468F-99BB-6D1E17855DB4}">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Check HCV RNA 12 weeks after ending treatment to determine cure</a:t>
          </a:r>
        </a:p>
      </dsp:txBody>
      <dsp:txXfrm>
        <a:off x="1435590" y="531"/>
        <a:ext cx="9080009" cy="1242935"/>
      </dsp:txXfrm>
    </dsp:sp>
    <dsp:sp modelId="{954AE76F-38C5-4FD2-B5C2-4A22E4BB69C0}">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333FE8-93EF-4393-A536-43FBACB568F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217CD6-955E-4EC0-A92B-8B3A24EC6DC5}">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HCV RNA not detected-&gt; CURED -&gt; Monitor for re-infection if risk ongoing at least annually, REMEMBER HCV Ab positive life long</a:t>
          </a:r>
        </a:p>
      </dsp:txBody>
      <dsp:txXfrm>
        <a:off x="1435590" y="1554201"/>
        <a:ext cx="9080009" cy="1242935"/>
      </dsp:txXfrm>
    </dsp:sp>
    <dsp:sp modelId="{89DC3775-4E53-4C0E-B308-77B9BF492E0A}">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BC0A39-4CDF-4506-B5C1-969C59423A64}">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0A3A10-AA0F-41F3-8CE0-8A4EF1322FE4}">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HCV RNA detected-&gt; not cured -&gt; Evaluate for Retreatment, Try to identify why not cured and address prior to retreatment (drug relapse, treatment not completed)</a:t>
          </a:r>
        </a:p>
      </dsp:txBody>
      <dsp:txXfrm>
        <a:off x="1435590" y="3107870"/>
        <a:ext cx="9080009" cy="1242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ED6FF-C41E-4AC4-A9BD-E5147C139583}">
      <dsp:nvSpPr>
        <dsp:cNvPr id="0" name=""/>
        <dsp:cNvSpPr/>
      </dsp:nvSpPr>
      <dsp:spPr>
        <a:xfrm>
          <a:off x="5233" y="51152"/>
          <a:ext cx="3783120" cy="972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Should be evaluated for:</a:t>
          </a:r>
        </a:p>
      </dsp:txBody>
      <dsp:txXfrm>
        <a:off x="491233" y="51152"/>
        <a:ext cx="2811120" cy="972000"/>
      </dsp:txXfrm>
    </dsp:sp>
    <dsp:sp modelId="{452D48A7-D5EF-4EBA-AC40-D8F98F911880}">
      <dsp:nvSpPr>
        <dsp:cNvPr id="0" name=""/>
        <dsp:cNvSpPr/>
      </dsp:nvSpPr>
      <dsp:spPr>
        <a:xfrm>
          <a:off x="5233" y="1144652"/>
          <a:ext cx="3026496" cy="299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a:t>Evidence of advanced chronic liver disease</a:t>
          </a:r>
        </a:p>
        <a:p>
          <a:pPr marL="171450" lvl="1" indent="-171450" algn="l" defTabSz="800100">
            <a:lnSpc>
              <a:spcPct val="90000"/>
            </a:lnSpc>
            <a:spcBef>
              <a:spcPct val="0"/>
            </a:spcBef>
            <a:spcAft>
              <a:spcPct val="15000"/>
            </a:spcAft>
            <a:buChar char="•"/>
          </a:pPr>
          <a:r>
            <a:rPr lang="en-US" sz="1800" kern="1200"/>
            <a:t>Other blood-borne pathogens: </a:t>
          </a:r>
        </a:p>
        <a:p>
          <a:pPr marL="342900" lvl="2" indent="-171450" algn="l" defTabSz="800100">
            <a:lnSpc>
              <a:spcPct val="90000"/>
            </a:lnSpc>
            <a:spcBef>
              <a:spcPct val="0"/>
            </a:spcBef>
            <a:spcAft>
              <a:spcPct val="15000"/>
            </a:spcAft>
            <a:buChar char="•"/>
          </a:pPr>
          <a:r>
            <a:rPr lang="en-US" sz="1800" kern="1200" dirty="0"/>
            <a:t>HBV and HIV</a:t>
          </a:r>
        </a:p>
        <a:p>
          <a:pPr marL="171450" lvl="1" indent="-171450" algn="l" defTabSz="800100">
            <a:lnSpc>
              <a:spcPct val="90000"/>
            </a:lnSpc>
            <a:spcBef>
              <a:spcPct val="0"/>
            </a:spcBef>
            <a:spcAft>
              <a:spcPct val="15000"/>
            </a:spcAft>
            <a:buChar char="•"/>
          </a:pPr>
          <a:r>
            <a:rPr lang="en-US" sz="1800" kern="1200"/>
            <a:t>Candidacy for potential treatment:</a:t>
          </a:r>
        </a:p>
        <a:p>
          <a:pPr marL="342900" lvl="2" indent="-171450" algn="l" defTabSz="800100">
            <a:lnSpc>
              <a:spcPct val="90000"/>
            </a:lnSpc>
            <a:spcBef>
              <a:spcPct val="0"/>
            </a:spcBef>
            <a:spcAft>
              <a:spcPct val="15000"/>
            </a:spcAft>
            <a:buChar char="•"/>
          </a:pPr>
          <a:r>
            <a:rPr lang="en-US" sz="1800" kern="1200"/>
            <a:t>Possible contraindications in patients with active IVDU or high risk of relapse or demonstrated medical noncompliance</a:t>
          </a:r>
        </a:p>
      </dsp:txBody>
      <dsp:txXfrm>
        <a:off x="5233" y="1144652"/>
        <a:ext cx="3026496" cy="2997000"/>
      </dsp:txXfrm>
    </dsp:sp>
    <dsp:sp modelId="{E6531B41-2FE8-4BCA-BC76-EFD5BB6D71D4}">
      <dsp:nvSpPr>
        <dsp:cNvPr id="0" name=""/>
        <dsp:cNvSpPr/>
      </dsp:nvSpPr>
      <dsp:spPr>
        <a:xfrm>
          <a:off x="3572354" y="51152"/>
          <a:ext cx="3783120" cy="972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Should be protected from additional hepatotoxicity:</a:t>
          </a:r>
        </a:p>
      </dsp:txBody>
      <dsp:txXfrm>
        <a:off x="4058354" y="51152"/>
        <a:ext cx="2811120" cy="972000"/>
      </dsp:txXfrm>
    </dsp:sp>
    <dsp:sp modelId="{15D3F1F2-5EC2-41BF-87A9-CE958F03315D}">
      <dsp:nvSpPr>
        <dsp:cNvPr id="0" name=""/>
        <dsp:cNvSpPr/>
      </dsp:nvSpPr>
      <dsp:spPr>
        <a:xfrm>
          <a:off x="3572354" y="1144652"/>
          <a:ext cx="3026496" cy="299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a:t>Undergo hepatitis A and B vaccination if  susceptible</a:t>
          </a:r>
        </a:p>
        <a:p>
          <a:pPr marL="171450" lvl="1" indent="-171450" algn="l" defTabSz="800100">
            <a:lnSpc>
              <a:spcPct val="90000"/>
            </a:lnSpc>
            <a:spcBef>
              <a:spcPct val="0"/>
            </a:spcBef>
            <a:spcAft>
              <a:spcPct val="15000"/>
            </a:spcAft>
            <a:buChar char="•"/>
          </a:pPr>
          <a:r>
            <a:rPr lang="en-US" sz="1800" kern="1200"/>
            <a:t>Reduce or discontinue alcohol consumption</a:t>
          </a:r>
        </a:p>
        <a:p>
          <a:pPr marL="171450" lvl="1" indent="-171450" algn="l" defTabSz="800100">
            <a:lnSpc>
              <a:spcPct val="90000"/>
            </a:lnSpc>
            <a:spcBef>
              <a:spcPct val="0"/>
            </a:spcBef>
            <a:spcAft>
              <a:spcPct val="15000"/>
            </a:spcAft>
            <a:buChar char="•"/>
          </a:pPr>
          <a:r>
            <a:rPr lang="en-US" sz="1800" kern="1200"/>
            <a:t>Avoid new medicines, including over-the-counter and herbal agents</a:t>
          </a:r>
        </a:p>
      </dsp:txBody>
      <dsp:txXfrm>
        <a:off x="3572354" y="1144652"/>
        <a:ext cx="3026496" cy="2997000"/>
      </dsp:txXfrm>
    </dsp:sp>
    <dsp:sp modelId="{A50F4B19-AF91-4C24-A89F-C1D20519FF4A}">
      <dsp:nvSpPr>
        <dsp:cNvPr id="0" name=""/>
        <dsp:cNvSpPr/>
      </dsp:nvSpPr>
      <dsp:spPr>
        <a:xfrm>
          <a:off x="7139474" y="51152"/>
          <a:ext cx="3783120" cy="972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Should be counseled to reduce  risk of transmission:</a:t>
          </a:r>
        </a:p>
      </dsp:txBody>
      <dsp:txXfrm>
        <a:off x="7625474" y="51152"/>
        <a:ext cx="2811120" cy="972000"/>
      </dsp:txXfrm>
    </dsp:sp>
    <dsp:sp modelId="{E5469A05-16E7-48D0-9C4D-979DCB2F57C9}">
      <dsp:nvSpPr>
        <dsp:cNvPr id="0" name=""/>
        <dsp:cNvSpPr/>
      </dsp:nvSpPr>
      <dsp:spPr>
        <a:xfrm>
          <a:off x="7139474" y="1144652"/>
          <a:ext cx="3026496" cy="299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a:t>Do not donate blood, tissue, or semen</a:t>
          </a:r>
        </a:p>
        <a:p>
          <a:pPr marL="171450" lvl="1" indent="-171450" algn="l" defTabSz="800100">
            <a:lnSpc>
              <a:spcPct val="90000"/>
            </a:lnSpc>
            <a:spcBef>
              <a:spcPct val="0"/>
            </a:spcBef>
            <a:spcAft>
              <a:spcPct val="15000"/>
            </a:spcAft>
            <a:buChar char="•"/>
          </a:pPr>
          <a:r>
            <a:rPr lang="en-US" sz="1800" kern="1200"/>
            <a:t>Do not share appliances that may come in contact with blood, such as toothbrushes, dental appliances, razors, and nail clippers</a:t>
          </a:r>
        </a:p>
      </dsp:txBody>
      <dsp:txXfrm>
        <a:off x="7139474" y="1144652"/>
        <a:ext cx="3026496" cy="2997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FDEE2-D23A-403C-954E-54479503D76D}" type="datetimeFigureOut">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ADEA5-A495-4F5A-95E9-965E82A55C4D}" type="slidenum">
              <a:t>‹#›</a:t>
            </a:fld>
            <a:endParaRPr lang="en-US"/>
          </a:p>
        </p:txBody>
      </p:sp>
    </p:spTree>
    <p:extLst>
      <p:ext uri="{BB962C8B-B14F-4D97-AF65-F5344CB8AC3E}">
        <p14:creationId xmlns:p14="http://schemas.microsoft.com/office/powerpoint/2010/main" val="503806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Harvey_J._Alter"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2020_Nobel_Prize_in_Physiology_or_Medicine" TargetMode="External"/><Relationship Id="rId5" Type="http://schemas.openxmlformats.org/officeDocument/2006/relationships/hyperlink" Target="https://en.wikipedia.org/wiki/Charles_M._Rice" TargetMode="External"/><Relationship Id="rId4" Type="http://schemas.openxmlformats.org/officeDocument/2006/relationships/hyperlink" Target="https://en.wikipedia.org/wiki/Michael_Houghton_(virologis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Flavivirus</a:t>
            </a:r>
          </a:p>
          <a:p>
            <a:pPr marL="285750" indent="-285750">
              <a:lnSpc>
                <a:spcPct val="90000"/>
              </a:lnSpc>
              <a:spcBef>
                <a:spcPts val="1000"/>
              </a:spcBef>
              <a:buFont typeface="Arial"/>
              <a:buChar char="•"/>
            </a:pPr>
            <a:r>
              <a:rPr lang="en-US" dirty="0"/>
              <a:t>RNA virus; enveloped</a:t>
            </a:r>
          </a:p>
          <a:p>
            <a:pPr marL="285750" indent="-285750">
              <a:lnSpc>
                <a:spcPct val="90000"/>
              </a:lnSpc>
              <a:spcBef>
                <a:spcPts val="1000"/>
              </a:spcBef>
              <a:buFont typeface="Arial"/>
              <a:buChar char="•"/>
            </a:pPr>
            <a:r>
              <a:rPr lang="en-US" dirty="0"/>
              <a:t>Genotypes 1-6, 1-3 are the most common in the US</a:t>
            </a:r>
          </a:p>
          <a:p>
            <a:pPr marL="285750" indent="-285750">
              <a:lnSpc>
                <a:spcPct val="90000"/>
              </a:lnSpc>
              <a:spcBef>
                <a:spcPts val="1000"/>
              </a:spcBef>
              <a:buFont typeface="Arial"/>
              <a:buChar char="•"/>
            </a:pPr>
            <a:r>
              <a:rPr lang="en-US" dirty="0"/>
              <a:t>On October 5, 2020, it was announced that </a:t>
            </a:r>
            <a:r>
              <a:rPr lang="en-US" dirty="0">
                <a:hlinkClick r:id="rId3"/>
              </a:rPr>
              <a:t>Harvey J. Alter</a:t>
            </a:r>
            <a:r>
              <a:rPr lang="en-US" dirty="0"/>
              <a:t>, </a:t>
            </a:r>
            <a:r>
              <a:rPr lang="en-US" dirty="0">
                <a:hlinkClick r:id="rId4"/>
              </a:rPr>
              <a:t>Michael Houghton</a:t>
            </a:r>
            <a:r>
              <a:rPr lang="en-US" dirty="0"/>
              <a:t>, and </a:t>
            </a:r>
            <a:r>
              <a:rPr lang="en-US" dirty="0">
                <a:hlinkClick r:id="rId5"/>
              </a:rPr>
              <a:t>Charles M. Rice</a:t>
            </a:r>
            <a:r>
              <a:rPr lang="en-US" dirty="0"/>
              <a:t> had been awarded the </a:t>
            </a:r>
            <a:r>
              <a:rPr lang="en-US" dirty="0">
                <a:hlinkClick r:id="rId6"/>
              </a:rPr>
              <a:t>2020 Nobel Prize in Physiology or Medicine</a:t>
            </a:r>
            <a:r>
              <a:rPr lang="en-US" dirty="0"/>
              <a:t> for the discovery of HCV</a:t>
            </a:r>
          </a:p>
          <a:p>
            <a:endParaRPr lang="en-US" dirty="0">
              <a:cs typeface="Calibri"/>
            </a:endParaRPr>
          </a:p>
        </p:txBody>
      </p:sp>
      <p:sp>
        <p:nvSpPr>
          <p:cNvPr id="4" name="Slide Number Placeholder 3"/>
          <p:cNvSpPr>
            <a:spLocks noGrp="1"/>
          </p:cNvSpPr>
          <p:nvPr>
            <p:ph type="sldNum" sz="quarter" idx="5"/>
          </p:nvPr>
        </p:nvSpPr>
        <p:spPr/>
        <p:txBody>
          <a:bodyPr/>
          <a:lstStyle/>
          <a:p>
            <a:fld id="{123ADEA5-A495-4F5A-95E9-965E82A55C4D}" type="slidenum">
              <a:rPr lang="en-US"/>
              <a:t>9</a:t>
            </a:fld>
            <a:endParaRPr lang="en-US"/>
          </a:p>
        </p:txBody>
      </p:sp>
    </p:spTree>
    <p:extLst>
      <p:ext uri="{BB962C8B-B14F-4D97-AF65-F5344CB8AC3E}">
        <p14:creationId xmlns:p14="http://schemas.microsoft.com/office/powerpoint/2010/main" val="667165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There are certainly a lot of gaps in care starting with improved access to testing, bringing testing to where target populations are engaged in is a very important first step followed by moving patients along, coordinating their care, integrating care into spaces where these patients are already engaged.</a:t>
            </a:r>
          </a:p>
        </p:txBody>
      </p:sp>
      <p:sp>
        <p:nvSpPr>
          <p:cNvPr id="4" name="Slide Number Placeholder 3"/>
          <p:cNvSpPr>
            <a:spLocks noGrp="1"/>
          </p:cNvSpPr>
          <p:nvPr>
            <p:ph type="sldNum" sz="quarter" idx="5"/>
          </p:nvPr>
        </p:nvSpPr>
        <p:spPr/>
        <p:txBody>
          <a:bodyPr/>
          <a:lstStyle/>
          <a:p>
            <a:fld id="{123ADEA5-A495-4F5A-95E9-965E82A55C4D}" type="slidenum">
              <a:rPr lang="en-US"/>
              <a:t>26</a:t>
            </a:fld>
            <a:endParaRPr lang="en-US"/>
          </a:p>
        </p:txBody>
      </p:sp>
    </p:spTree>
    <p:extLst>
      <p:ext uri="{BB962C8B-B14F-4D97-AF65-F5344CB8AC3E}">
        <p14:creationId xmlns:p14="http://schemas.microsoft.com/office/powerpoint/2010/main" val="92655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3ADEA5-A495-4F5A-95E9-965E82A55C4D}" type="slidenum">
              <a:rPr lang="en-US"/>
              <a:t>30</a:t>
            </a:fld>
            <a:endParaRPr lang="en-US"/>
          </a:p>
        </p:txBody>
      </p:sp>
    </p:spTree>
    <p:extLst>
      <p:ext uri="{BB962C8B-B14F-4D97-AF65-F5344CB8AC3E}">
        <p14:creationId xmlns:p14="http://schemas.microsoft.com/office/powerpoint/2010/main" val="3350967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in US antibody test is blood test. Antibody test can have 1 of 2 responses: Reactive/positive or nonreactive/negative, then should be reflexed to HCV RNA test which is the confirmatory test that tells you whether or not you have active infection. Hep C RNA measures the detection of virus in the blood. If the antibody test is positive it is recommended that a HCV RNA test is then done each time to tell whether HCV is detectable in the blood. The concept of reflex testing means that antibody and RNA testing should be one step process ideally rather than bringing patient back for a second blood test, ideal thing would be to do enough blood tests that if it's positive your lab can run RNA testing without bringing them back. I think the key here for us for improvement is the reflex testing, how can we make it a 1 step process so that patients and providers don’t get lost in the process</a:t>
            </a:r>
          </a:p>
        </p:txBody>
      </p:sp>
      <p:sp>
        <p:nvSpPr>
          <p:cNvPr id="4" name="Slide Number Placeholder 3"/>
          <p:cNvSpPr>
            <a:spLocks noGrp="1"/>
          </p:cNvSpPr>
          <p:nvPr>
            <p:ph type="sldNum" sz="quarter" idx="5"/>
          </p:nvPr>
        </p:nvSpPr>
        <p:spPr/>
        <p:txBody>
          <a:bodyPr/>
          <a:lstStyle/>
          <a:p>
            <a:fld id="{123ADEA5-A495-4F5A-95E9-965E82A55C4D}" type="slidenum">
              <a:rPr lang="en-US"/>
              <a:t>32</a:t>
            </a:fld>
            <a:endParaRPr lang="en-US"/>
          </a:p>
        </p:txBody>
      </p:sp>
    </p:spTree>
    <p:extLst>
      <p:ext uri="{BB962C8B-B14F-4D97-AF65-F5344CB8AC3E}">
        <p14:creationId xmlns:p14="http://schemas.microsoft.com/office/powerpoint/2010/main" val="195567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Vosevi</a:t>
            </a:r>
            <a:r>
              <a:rPr lang="en-US" dirty="0">
                <a:cs typeface="Calibri"/>
              </a:rPr>
              <a:t> is used for retreatment</a:t>
            </a:r>
          </a:p>
        </p:txBody>
      </p:sp>
      <p:sp>
        <p:nvSpPr>
          <p:cNvPr id="4" name="Slide Number Placeholder 3"/>
          <p:cNvSpPr>
            <a:spLocks noGrp="1"/>
          </p:cNvSpPr>
          <p:nvPr>
            <p:ph type="sldNum" sz="quarter" idx="5"/>
          </p:nvPr>
        </p:nvSpPr>
        <p:spPr/>
        <p:txBody>
          <a:bodyPr/>
          <a:lstStyle/>
          <a:p>
            <a:fld id="{123ADEA5-A495-4F5A-95E9-965E82A55C4D}" type="slidenum">
              <a:rPr lang="en-US"/>
              <a:t>51</a:t>
            </a:fld>
            <a:endParaRPr lang="en-US"/>
          </a:p>
        </p:txBody>
      </p:sp>
    </p:spTree>
    <p:extLst>
      <p:ext uri="{BB962C8B-B14F-4D97-AF65-F5344CB8AC3E}">
        <p14:creationId xmlns:p14="http://schemas.microsoft.com/office/powerpoint/2010/main" val="196699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Look at OTC meds, supplements. If possible stop other meds if there is concern</a:t>
            </a:r>
          </a:p>
        </p:txBody>
      </p:sp>
      <p:sp>
        <p:nvSpPr>
          <p:cNvPr id="4" name="Slide Number Placeholder 3"/>
          <p:cNvSpPr>
            <a:spLocks noGrp="1"/>
          </p:cNvSpPr>
          <p:nvPr>
            <p:ph type="sldNum" sz="quarter" idx="5"/>
          </p:nvPr>
        </p:nvSpPr>
        <p:spPr/>
        <p:txBody>
          <a:bodyPr/>
          <a:lstStyle/>
          <a:p>
            <a:fld id="{123ADEA5-A495-4F5A-95E9-965E82A55C4D}" type="slidenum">
              <a:rPr lang="en-US"/>
              <a:t>54</a:t>
            </a:fld>
            <a:endParaRPr lang="en-US"/>
          </a:p>
        </p:txBody>
      </p:sp>
    </p:spTree>
    <p:extLst>
      <p:ext uri="{BB962C8B-B14F-4D97-AF65-F5344CB8AC3E}">
        <p14:creationId xmlns:p14="http://schemas.microsoft.com/office/powerpoint/2010/main" val="49859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CDA "chronic disease analysis" has global estimates of HCV infections. We estimate that less than 50% have been diagnosed and less than 10% are being treated </a:t>
            </a:r>
            <a:r>
              <a:rPr lang="en-US" dirty="0" err="1">
                <a:ea typeface="Calibri"/>
                <a:cs typeface="Calibri"/>
              </a:rPr>
              <a:t>anually</a:t>
            </a:r>
            <a:r>
              <a:rPr lang="en-US" dirty="0">
                <a:ea typeface="Calibri"/>
                <a:cs typeface="Calibri"/>
              </a:rPr>
              <a:t> and which shows us where we have work still to do with critical first steps with getting patients diagnosed and treated.</a:t>
            </a:r>
          </a:p>
        </p:txBody>
      </p:sp>
      <p:sp>
        <p:nvSpPr>
          <p:cNvPr id="4" name="Slide Number Placeholder 3"/>
          <p:cNvSpPr>
            <a:spLocks noGrp="1"/>
          </p:cNvSpPr>
          <p:nvPr>
            <p:ph type="sldNum" sz="quarter" idx="5"/>
          </p:nvPr>
        </p:nvSpPr>
        <p:spPr/>
        <p:txBody>
          <a:bodyPr/>
          <a:lstStyle/>
          <a:p>
            <a:fld id="{123ADEA5-A495-4F5A-95E9-965E82A55C4D}" type="slidenum">
              <a:rPr lang="en-US"/>
              <a:t>16</a:t>
            </a:fld>
            <a:endParaRPr lang="en-US"/>
          </a:p>
        </p:txBody>
      </p:sp>
    </p:spTree>
    <p:extLst>
      <p:ext uri="{BB962C8B-B14F-4D97-AF65-F5344CB8AC3E}">
        <p14:creationId xmlns:p14="http://schemas.microsoft.com/office/powerpoint/2010/main" val="293988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2022 data looking at hepatitis C case rates by county, lighter the color the less people living with Hep C, darker color with more hep c</a:t>
            </a:r>
          </a:p>
        </p:txBody>
      </p:sp>
      <p:sp>
        <p:nvSpPr>
          <p:cNvPr id="4" name="Slide Number Placeholder 3"/>
          <p:cNvSpPr>
            <a:spLocks noGrp="1"/>
          </p:cNvSpPr>
          <p:nvPr>
            <p:ph type="sldNum" sz="quarter" idx="5"/>
          </p:nvPr>
        </p:nvSpPr>
        <p:spPr/>
        <p:txBody>
          <a:bodyPr/>
          <a:lstStyle/>
          <a:p>
            <a:fld id="{123ADEA5-A495-4F5A-95E9-965E82A55C4D}" type="slidenum">
              <a:rPr lang="en-US"/>
              <a:t>17</a:t>
            </a:fld>
            <a:endParaRPr lang="en-US"/>
          </a:p>
        </p:txBody>
      </p:sp>
    </p:spTree>
    <p:extLst>
      <p:ext uri="{BB962C8B-B14F-4D97-AF65-F5344CB8AC3E}">
        <p14:creationId xmlns:p14="http://schemas.microsoft.com/office/powerpoint/2010/main" val="229432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the shadow of the opioid crisis, new hep C infections have increased. This has risen in </a:t>
            </a:r>
            <a:r>
              <a:rPr lang="en-US" dirty="0" err="1">
                <a:ea typeface="Calibri"/>
                <a:cs typeface="Calibri"/>
              </a:rPr>
              <a:t>parallell</a:t>
            </a:r>
            <a:r>
              <a:rPr lang="en-US" dirty="0">
                <a:ea typeface="Calibri"/>
                <a:cs typeface="Calibri"/>
              </a:rPr>
              <a:t> </a:t>
            </a:r>
            <a:r>
              <a:rPr lang="en-US" dirty="0" err="1">
                <a:ea typeface="Calibri"/>
                <a:cs typeface="Calibri"/>
              </a:rPr>
              <a:t>syndemics</a:t>
            </a:r>
            <a:r>
              <a:rPr lang="en-US" dirty="0">
                <a:ea typeface="Calibri"/>
                <a:cs typeface="Calibri"/>
              </a:rPr>
              <a:t> or epidemics meaning that 2 or more afflictions, interacting synergistically, contributing to excess burden of disease. </a:t>
            </a:r>
            <a:r>
              <a:rPr lang="en-US" dirty="0" err="1">
                <a:ea typeface="Calibri"/>
                <a:cs typeface="Calibri"/>
              </a:rPr>
              <a:t>WIth</a:t>
            </a:r>
            <a:r>
              <a:rPr lang="en-US" dirty="0">
                <a:ea typeface="Calibri"/>
                <a:cs typeface="Calibri"/>
              </a:rPr>
              <a:t> rise in HIV and Hep C as well as other infectious complications. </a:t>
            </a:r>
          </a:p>
        </p:txBody>
      </p:sp>
      <p:sp>
        <p:nvSpPr>
          <p:cNvPr id="4" name="Slide Number Placeholder 3"/>
          <p:cNvSpPr>
            <a:spLocks noGrp="1"/>
          </p:cNvSpPr>
          <p:nvPr>
            <p:ph type="sldNum" sz="quarter" idx="5"/>
          </p:nvPr>
        </p:nvSpPr>
        <p:spPr/>
        <p:txBody>
          <a:bodyPr/>
          <a:lstStyle/>
          <a:p>
            <a:fld id="{123ADEA5-A495-4F5A-95E9-965E82A55C4D}" type="slidenum">
              <a:rPr lang="en-US"/>
              <a:t>18</a:t>
            </a:fld>
            <a:endParaRPr lang="en-US"/>
          </a:p>
        </p:txBody>
      </p:sp>
    </p:spTree>
    <p:extLst>
      <p:ext uri="{BB962C8B-B14F-4D97-AF65-F5344CB8AC3E}">
        <p14:creationId xmlns:p14="http://schemas.microsoft.com/office/powerpoint/2010/main" val="317441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have seen a significant number of young people. For years we have had our eye on baby boomers with Hep C</a:t>
            </a:r>
          </a:p>
        </p:txBody>
      </p:sp>
      <p:sp>
        <p:nvSpPr>
          <p:cNvPr id="4" name="Slide Number Placeholder 3"/>
          <p:cNvSpPr>
            <a:spLocks noGrp="1"/>
          </p:cNvSpPr>
          <p:nvPr>
            <p:ph type="sldNum" sz="quarter" idx="5"/>
          </p:nvPr>
        </p:nvSpPr>
        <p:spPr/>
        <p:txBody>
          <a:bodyPr/>
          <a:lstStyle/>
          <a:p>
            <a:fld id="{123ADEA5-A495-4F5A-95E9-965E82A55C4D}" type="slidenum">
              <a:rPr lang="en-US"/>
              <a:t>19</a:t>
            </a:fld>
            <a:endParaRPr lang="en-US"/>
          </a:p>
        </p:txBody>
      </p:sp>
    </p:spTree>
    <p:extLst>
      <p:ext uri="{BB962C8B-B14F-4D97-AF65-F5344CB8AC3E}">
        <p14:creationId xmlns:p14="http://schemas.microsoft.com/office/powerpoint/2010/main" val="44311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HCV is a major contributor to the development of cirrhosis and HCC. </a:t>
            </a:r>
          </a:p>
        </p:txBody>
      </p:sp>
      <p:sp>
        <p:nvSpPr>
          <p:cNvPr id="4" name="Slide Number Placeholder 3"/>
          <p:cNvSpPr>
            <a:spLocks noGrp="1"/>
          </p:cNvSpPr>
          <p:nvPr>
            <p:ph type="sldNum" sz="quarter" idx="5"/>
          </p:nvPr>
        </p:nvSpPr>
        <p:spPr/>
        <p:txBody>
          <a:bodyPr/>
          <a:lstStyle/>
          <a:p>
            <a:fld id="{123ADEA5-A495-4F5A-95E9-965E82A55C4D}" type="slidenum">
              <a:t>20</a:t>
            </a:fld>
            <a:endParaRPr lang="en-US"/>
          </a:p>
        </p:txBody>
      </p:sp>
    </p:spTree>
    <p:extLst>
      <p:ext uri="{BB962C8B-B14F-4D97-AF65-F5344CB8AC3E}">
        <p14:creationId xmlns:p14="http://schemas.microsoft.com/office/powerpoint/2010/main" val="650420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When we look at the US and the response to HIV as compared to HCV. We know that historically we have had a very </a:t>
            </a:r>
            <a:r>
              <a:rPr lang="en-US" dirty="0" err="1">
                <a:ea typeface="Calibri"/>
                <a:cs typeface="Calibri"/>
              </a:rPr>
              <a:t>disproportinate</a:t>
            </a:r>
            <a:r>
              <a:rPr lang="en-US" dirty="0">
                <a:ea typeface="Calibri"/>
                <a:cs typeface="Calibri"/>
              </a:rPr>
              <a:t> response, where we have made great strides with decreasing the </a:t>
            </a:r>
            <a:r>
              <a:rPr lang="en-US" dirty="0" err="1">
                <a:ea typeface="Calibri"/>
                <a:cs typeface="Calibri"/>
              </a:rPr>
              <a:t>prevelance</a:t>
            </a:r>
            <a:r>
              <a:rPr lang="en-US" dirty="0">
                <a:ea typeface="Calibri"/>
                <a:cs typeface="Calibri"/>
              </a:rPr>
              <a:t> of HIV infection and really reducing the number of patients with undiagnosed HIV as shown in blue here on the bars in terms of infection and on mortality and where we have devoted funding. Hep C in sharp contrast has had an increasing </a:t>
            </a:r>
            <a:r>
              <a:rPr lang="en-US" dirty="0" err="1">
                <a:ea typeface="Calibri"/>
                <a:cs typeface="Calibri"/>
              </a:rPr>
              <a:t>prevelence</a:t>
            </a:r>
            <a:r>
              <a:rPr lang="en-US" dirty="0">
                <a:ea typeface="Calibri"/>
                <a:cs typeface="Calibri"/>
              </a:rPr>
              <a:t>. Too many people are undiagnosed with this infection and many people living with this infection live silently until they develop a very late stage presentation. And Hep C has now become a significant contributor to mortality and federal funding still lags behind HIV.</a:t>
            </a:r>
          </a:p>
        </p:txBody>
      </p:sp>
      <p:sp>
        <p:nvSpPr>
          <p:cNvPr id="4" name="Slide Number Placeholder 3"/>
          <p:cNvSpPr>
            <a:spLocks noGrp="1"/>
          </p:cNvSpPr>
          <p:nvPr>
            <p:ph type="sldNum" sz="quarter" idx="5"/>
          </p:nvPr>
        </p:nvSpPr>
        <p:spPr/>
        <p:txBody>
          <a:bodyPr/>
          <a:lstStyle/>
          <a:p>
            <a:fld id="{123ADEA5-A495-4F5A-95E9-965E82A55C4D}" type="slidenum">
              <a:rPr lang="en-US"/>
              <a:t>22</a:t>
            </a:fld>
            <a:endParaRPr lang="en-US"/>
          </a:p>
        </p:txBody>
      </p:sp>
    </p:spTree>
    <p:extLst>
      <p:ext uri="{BB962C8B-B14F-4D97-AF65-F5344CB8AC3E}">
        <p14:creationId xmlns:p14="http://schemas.microsoft.com/office/powerpoint/2010/main" val="1594027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Hep C guidance that comes out of AASLD and IDSA. To say not who do we treat but how do we get everyone treated</a:t>
            </a:r>
          </a:p>
        </p:txBody>
      </p:sp>
      <p:sp>
        <p:nvSpPr>
          <p:cNvPr id="4" name="Slide Number Placeholder 3"/>
          <p:cNvSpPr>
            <a:spLocks noGrp="1"/>
          </p:cNvSpPr>
          <p:nvPr>
            <p:ph type="sldNum" sz="quarter" idx="5"/>
          </p:nvPr>
        </p:nvSpPr>
        <p:spPr/>
        <p:txBody>
          <a:bodyPr/>
          <a:lstStyle/>
          <a:p>
            <a:fld id="{123ADEA5-A495-4F5A-95E9-965E82A55C4D}" type="slidenum">
              <a:t>23</a:t>
            </a:fld>
            <a:endParaRPr lang="en-US"/>
          </a:p>
        </p:txBody>
      </p:sp>
    </p:spTree>
    <p:extLst>
      <p:ext uri="{BB962C8B-B14F-4D97-AF65-F5344CB8AC3E}">
        <p14:creationId xmlns:p14="http://schemas.microsoft.com/office/powerpoint/2010/main" val="412825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still getting outpaced by </a:t>
            </a:r>
            <a:endParaRPr lang="en-US">
              <a:cs typeface="Calibri"/>
            </a:endParaRPr>
          </a:p>
        </p:txBody>
      </p:sp>
      <p:sp>
        <p:nvSpPr>
          <p:cNvPr id="4" name="Slide Number Placeholder 3"/>
          <p:cNvSpPr>
            <a:spLocks noGrp="1"/>
          </p:cNvSpPr>
          <p:nvPr>
            <p:ph type="sldNum" sz="quarter" idx="5"/>
          </p:nvPr>
        </p:nvSpPr>
        <p:spPr/>
        <p:txBody>
          <a:bodyPr/>
          <a:lstStyle/>
          <a:p>
            <a:fld id="{123ADEA5-A495-4F5A-95E9-965E82A55C4D}" type="slidenum">
              <a:rPr lang="en-US"/>
              <a:t>24</a:t>
            </a:fld>
            <a:endParaRPr lang="en-US"/>
          </a:p>
        </p:txBody>
      </p:sp>
    </p:spTree>
    <p:extLst>
      <p:ext uri="{BB962C8B-B14F-4D97-AF65-F5344CB8AC3E}">
        <p14:creationId xmlns:p14="http://schemas.microsoft.com/office/powerpoint/2010/main" val="251440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BDFB-EFA5-3528-13F0-BF56680AA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7029D-30CA-81BC-CC08-C30E83587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04E021-5133-A405-68D1-A0A1D6ED4F9D}"/>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5" name="Footer Placeholder 4">
            <a:extLst>
              <a:ext uri="{FF2B5EF4-FFF2-40B4-BE49-F238E27FC236}">
                <a16:creationId xmlns:a16="http://schemas.microsoft.com/office/drawing/2014/main" id="{B6C25449-C584-038F-84DD-401019EC5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0018B-830D-6811-0486-EEAA771E5A98}"/>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774142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620D-AA2F-C1F1-7844-5FF2BBD9BD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464E5C-EDDA-2A21-AC92-B58FFD8E14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7879A-6A73-A509-82C7-CB8092C18056}"/>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5" name="Footer Placeholder 4">
            <a:extLst>
              <a:ext uri="{FF2B5EF4-FFF2-40B4-BE49-F238E27FC236}">
                <a16:creationId xmlns:a16="http://schemas.microsoft.com/office/drawing/2014/main" id="{0C51BFA1-3E6F-01D2-2663-2B624C936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8BBF3-5F19-A045-9A18-C19B82AF9E5A}"/>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3751105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E412B-761D-B643-1015-BFB897C92A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792771-3A61-8FE6-2F8F-260A57C65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53AC7-2CA2-1660-85AD-0F0458E4FBFE}"/>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5" name="Footer Placeholder 4">
            <a:extLst>
              <a:ext uri="{FF2B5EF4-FFF2-40B4-BE49-F238E27FC236}">
                <a16:creationId xmlns:a16="http://schemas.microsoft.com/office/drawing/2014/main" id="{3B6DC0FF-A1BF-9391-A6CC-5E462203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F7E54-0A8B-12CC-4DDB-43B8B177B8C5}"/>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144845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609600" y="170133"/>
            <a:ext cx="10972800" cy="338328"/>
          </a:xfrm>
          <a:ln>
            <a:headEnd type="none"/>
            <a:tailEnd type="none"/>
          </a:ln>
        </p:spPr>
        <p:txBody>
          <a:bodyPr wrap="square" anchor="b">
            <a:normAutofit/>
          </a:bodyPr>
          <a:lstStyle>
            <a:lvl1pPr algn="ctr">
              <a:defRPr sz="1800" b="1" dirty="0"/>
            </a:lvl1pPr>
          </a:lstStyle>
          <a:p>
            <a:r>
              <a:rPr lang="en-US"/>
              <a:t>Click to edit Master title style</a:t>
            </a:r>
          </a:p>
        </p:txBody>
      </p:sp>
      <p:sp>
        <p:nvSpPr>
          <p:cNvPr id="3" name="Picture Placeholder 2"/>
          <p:cNvSpPr>
            <a:spLocks noGrp="1"/>
          </p:cNvSpPr>
          <p:nvPr>
            <p:ph type="pic" idx="1"/>
          </p:nvPr>
        </p:nvSpPr>
        <p:spPr bwMode="white">
          <a:xfrm>
            <a:off x="609600" y="541713"/>
            <a:ext cx="7620000" cy="5715000"/>
          </a:xfrm>
          <a:ln>
            <a:solidFill>
              <a:schemeClr val="dk1">
                <a:lumMod val="50000"/>
                <a:lumOff val="50000"/>
              </a:schemeClr>
            </a:solidFill>
            <a:headEnd type="none"/>
            <a:tailEnd type="none"/>
          </a:ln>
        </p:spPr>
        <p:txBody>
          <a:bodyPr wrap="square"/>
          <a:lstStyle>
            <a:lvl1pPr marL="0" indent="0">
              <a:buNone/>
              <a:defRPr sz="3200" dirty="0"/>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endParaRPr lang="en-US"/>
          </a:p>
        </p:txBody>
      </p:sp>
      <p:sp>
        <p:nvSpPr>
          <p:cNvPr id="4" name="Text Placeholder 3"/>
          <p:cNvSpPr>
            <a:spLocks noGrp="1"/>
          </p:cNvSpPr>
          <p:nvPr>
            <p:ph type="body" sz="half" idx="2"/>
          </p:nvPr>
        </p:nvSpPr>
        <p:spPr bwMode="white">
          <a:xfrm>
            <a:off x="8331200" y="2438400"/>
            <a:ext cx="3251200" cy="3812703"/>
          </a:xfrm>
          <a:ln>
            <a:headEnd type="none"/>
            <a:tailEnd type="none"/>
          </a:ln>
        </p:spPr>
        <p:txBody>
          <a:bodyPr wrap="square" anchor="b">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a:t>Click to edit Master text styles</a:t>
            </a:r>
          </a:p>
        </p:txBody>
      </p:sp>
      <p:sp>
        <p:nvSpPr>
          <p:cNvPr id="6" name="Footer Placeholder 5"/>
          <p:cNvSpPr>
            <a:spLocks noGrp="1"/>
          </p:cNvSpPr>
          <p:nvPr>
            <p:ph type="ftr" sz="quarter" idx="11"/>
          </p:nvPr>
        </p:nvSpPr>
        <p:spPr bwMode="white">
          <a:xfrm>
            <a:off x="3556000" y="6356351"/>
            <a:ext cx="7518400" cy="365125"/>
          </a:xfrm>
          <a:ln>
            <a:headEnd type="none"/>
            <a:tailEnd type="none"/>
          </a:ln>
        </p:spPr>
        <p:txBody>
          <a:bodyPr wrap="square"/>
          <a:lstStyle>
            <a:lvl1pPr>
              <a:defRPr sz="900" dirty="0"/>
            </a:lvl1pPr>
          </a:lstStyle>
          <a:p>
            <a:r>
              <a:rPr lang="en-US"/>
              <a:t>Copyright © 2024 Wolters Kluwer. Published by Lippincott Williams &amp; Wilkins.</a:t>
            </a:r>
          </a:p>
        </p:txBody>
      </p:sp>
      <p:sp>
        <p:nvSpPr>
          <p:cNvPr id="7" name="Slide Number Placeholder 6"/>
          <p:cNvSpPr>
            <a:spLocks noGrp="1"/>
          </p:cNvSpPr>
          <p:nvPr>
            <p:ph type="sldNum" sz="quarter" idx="12"/>
          </p:nvPr>
        </p:nvSpPr>
        <p:spPr bwMode="white">
          <a:xfrm>
            <a:off x="11074400" y="6356351"/>
            <a:ext cx="508000" cy="365125"/>
          </a:xfrm>
          <a:ln>
            <a:headEnd type="none"/>
            <a:tailEnd type="none"/>
          </a:ln>
        </p:spPr>
        <p:txBody>
          <a:bodyPr wrap="square"/>
          <a:lstStyle>
            <a:lvl1pPr>
              <a:defRPr sz="900" dirty="0"/>
            </a:lvl1pPr>
          </a:lstStyle>
          <a:p>
            <a:fld id="{27A13296-8103-46F4-BA41-F532E14F2100}" type="slidenum">
              <a:rPr lang="en-US" dirty="0"/>
              <a:t>‹#›</a:t>
            </a:fld>
            <a:endParaRPr lang="en-US"/>
          </a:p>
        </p:txBody>
      </p:sp>
      <p:sp>
        <p:nvSpPr>
          <p:cNvPr id="9" name="Text Placeholder 3"/>
          <p:cNvSpPr>
            <a:spLocks noGrp="1"/>
          </p:cNvSpPr>
          <p:nvPr>
            <p:ph type="body" sz="half" idx="13"/>
          </p:nvPr>
        </p:nvSpPr>
        <p:spPr bwMode="white">
          <a:xfrm>
            <a:off x="8331200" y="550652"/>
            <a:ext cx="3251200" cy="1831502"/>
          </a:xfrm>
          <a:ln>
            <a:headEnd type="none"/>
            <a:tailEnd type="none"/>
          </a:ln>
        </p:spPr>
        <p:txBody>
          <a:bodyPr wrap="square">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a:t>Click to edit Master text styles</a:t>
            </a:r>
          </a:p>
        </p:txBody>
      </p:sp>
    </p:spTree>
    <p:extLst>
      <p:ext uri="{BB962C8B-B14F-4D97-AF65-F5344CB8AC3E}">
        <p14:creationId xmlns:p14="http://schemas.microsoft.com/office/powerpoint/2010/main" val="277188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914400" y="2130426"/>
            <a:ext cx="10363200" cy="1470025"/>
          </a:xfrm>
          <a:ln>
            <a:headEnd type="none"/>
            <a:tailEnd type="none"/>
          </a:ln>
        </p:spPr>
        <p:txBody>
          <a:bodyPr wrap="square"/>
          <a:lstStyle/>
          <a:p>
            <a:r>
              <a:rPr lang="en-US"/>
              <a:t>Click to edit Master title style</a:t>
            </a:r>
          </a:p>
        </p:txBody>
      </p:sp>
      <p:sp>
        <p:nvSpPr>
          <p:cNvPr id="3" name="Subtitle 2"/>
          <p:cNvSpPr>
            <a:spLocks noGrp="1"/>
          </p:cNvSpPr>
          <p:nvPr>
            <p:ph type="subTitle" idx="1"/>
          </p:nvPr>
        </p:nvSpPr>
        <p:spPr bwMode="white">
          <a:xfrm>
            <a:off x="1828800" y="3886200"/>
            <a:ext cx="8534400" cy="1752600"/>
          </a:xfrm>
          <a:ln>
            <a:headEnd type="none"/>
            <a:tailEnd type="none"/>
          </a:ln>
        </p:spPr>
        <p:txBody>
          <a:bodyPr wrap="square"/>
          <a:lstStyle>
            <a:lvl1pPr marL="0" indent="0" algn="ctr">
              <a:buNone/>
              <a:defRPr dirty="0">
                <a:solidFill>
                  <a:schemeClr val="tx1">
                    <a:tint val="75000"/>
                  </a:schemeClr>
                </a:solidFill>
              </a:defRPr>
            </a:lvl1pPr>
            <a:lvl2pPr marL="457200" indent="0" algn="ctr">
              <a:buNone/>
              <a:defRPr dirty="0">
                <a:solidFill>
                  <a:schemeClr val="tx1">
                    <a:tint val="75000"/>
                  </a:schemeClr>
                </a:solidFill>
              </a:defRPr>
            </a:lvl2pPr>
            <a:lvl3pPr marL="914400" indent="0" algn="ctr">
              <a:buNone/>
              <a:defRPr dirty="0">
                <a:solidFill>
                  <a:schemeClr val="tx1">
                    <a:tint val="75000"/>
                  </a:schemeClr>
                </a:solidFill>
              </a:defRPr>
            </a:lvl3pPr>
            <a:lvl4pPr marL="1371600" indent="0" algn="ctr">
              <a:buNone/>
              <a:defRPr dirty="0">
                <a:solidFill>
                  <a:schemeClr val="tx1">
                    <a:tint val="75000"/>
                  </a:schemeClr>
                </a:solidFill>
              </a:defRPr>
            </a:lvl4pPr>
            <a:lvl5pPr marL="1828800" indent="0" algn="ctr">
              <a:buNone/>
              <a:defRPr dirty="0">
                <a:solidFill>
                  <a:schemeClr val="tx1">
                    <a:tint val="75000"/>
                  </a:schemeClr>
                </a:solidFill>
              </a:defRPr>
            </a:lvl5pPr>
            <a:lvl6pPr marL="2286000" indent="0" algn="ctr">
              <a:buNone/>
              <a:defRPr dirty="0">
                <a:solidFill>
                  <a:schemeClr val="tx1">
                    <a:tint val="75000"/>
                  </a:schemeClr>
                </a:solidFill>
              </a:defRPr>
            </a:lvl6pPr>
            <a:lvl7pPr marL="2743200" indent="0" algn="ctr">
              <a:buNone/>
              <a:defRPr dirty="0">
                <a:solidFill>
                  <a:schemeClr val="tx1">
                    <a:tint val="75000"/>
                  </a:schemeClr>
                </a:solidFill>
              </a:defRPr>
            </a:lvl7pPr>
            <a:lvl8pPr marL="3200400" indent="0" algn="ctr">
              <a:buNone/>
              <a:defRPr dirty="0">
                <a:solidFill>
                  <a:schemeClr val="tx1">
                    <a:tint val="75000"/>
                  </a:schemeClr>
                </a:solidFill>
              </a:defRPr>
            </a:lvl8pPr>
            <a:lvl9pPr marL="3657600" indent="0" algn="ctr">
              <a:buNone/>
              <a:defRPr dirty="0">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white">
          <a:ln>
            <a:headEnd type="none"/>
            <a:tailEnd type="none"/>
          </a:ln>
        </p:spPr>
        <p:txBody>
          <a:bodyPr wrap="square"/>
          <a:lstStyle/>
          <a:p>
            <a:fld id="{F9062CF3-1F58-4607-89BC-A462E955FE3C}" type="datetime1">
              <a:rPr lang="en-US" dirty="0"/>
              <a:t>6/13/2024</a:t>
            </a:fld>
            <a:endParaRPr lang="en-US"/>
          </a:p>
        </p:txBody>
      </p:sp>
      <p:sp>
        <p:nvSpPr>
          <p:cNvPr id="5" name="Footer Placeholder 4"/>
          <p:cNvSpPr>
            <a:spLocks noGrp="1"/>
          </p:cNvSpPr>
          <p:nvPr>
            <p:ph type="ftr" sz="quarter" idx="11"/>
          </p:nvPr>
        </p:nvSpPr>
        <p:spPr bwMode="white">
          <a:ln>
            <a:headEnd type="none"/>
            <a:tailEnd type="none"/>
          </a:ln>
        </p:spPr>
        <p:txBody>
          <a:bodyPr wrap="square"/>
          <a:lstStyle/>
          <a:p>
            <a:r>
              <a:rPr lang="en-US"/>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a:t>
            </a:fld>
            <a:endParaRPr lang="en-US"/>
          </a:p>
        </p:txBody>
      </p:sp>
    </p:spTree>
    <p:extLst>
      <p:ext uri="{BB962C8B-B14F-4D97-AF65-F5344CB8AC3E}">
        <p14:creationId xmlns:p14="http://schemas.microsoft.com/office/powerpoint/2010/main" val="1799386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a:t>Click to edit Master title style</a:t>
            </a:r>
          </a:p>
        </p:txBody>
      </p:sp>
      <p:sp>
        <p:nvSpPr>
          <p:cNvPr id="3" name="Content Placeholder 2"/>
          <p:cNvSpPr>
            <a:spLocks noGrp="1"/>
          </p:cNvSpPr>
          <p:nvPr>
            <p:ph idx="1"/>
          </p:nvPr>
        </p:nvSpPr>
        <p:spPr bwMode="white">
          <a:ln>
            <a:headEnd type="none"/>
            <a:tailEnd type="none"/>
          </a:ln>
        </p:spPr>
        <p:txBody>
          <a:bodyPr wrap="square"/>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bwMode="white">
          <a:ln>
            <a:headEnd type="none"/>
            <a:tailEnd type="none"/>
          </a:ln>
        </p:spPr>
        <p:txBody>
          <a:bodyPr wrap="square"/>
          <a:lstStyle/>
          <a:p>
            <a:fld id="{5D3483ED-733A-4ACA-A384-A98EC962AE89}" type="datetime1">
              <a:rPr lang="en-US" dirty="0"/>
              <a:t>6/13/2024</a:t>
            </a:fld>
            <a:endParaRPr lang="en-US"/>
          </a:p>
        </p:txBody>
      </p:sp>
      <p:sp>
        <p:nvSpPr>
          <p:cNvPr id="5" name="Footer Placeholder 4"/>
          <p:cNvSpPr>
            <a:spLocks noGrp="1"/>
          </p:cNvSpPr>
          <p:nvPr>
            <p:ph type="ftr" sz="quarter" idx="11"/>
          </p:nvPr>
        </p:nvSpPr>
        <p:spPr bwMode="white">
          <a:ln>
            <a:headEnd type="none"/>
            <a:tailEnd type="none"/>
          </a:ln>
        </p:spPr>
        <p:txBody>
          <a:bodyPr wrap="square"/>
          <a:lstStyle/>
          <a:p>
            <a:r>
              <a:rPr lang="en-US"/>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a:t>
            </a:fld>
            <a:endParaRPr lang="en-US"/>
          </a:p>
        </p:txBody>
      </p:sp>
    </p:spTree>
    <p:extLst>
      <p:ext uri="{BB962C8B-B14F-4D97-AF65-F5344CB8AC3E}">
        <p14:creationId xmlns:p14="http://schemas.microsoft.com/office/powerpoint/2010/main" val="1444000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963084" y="4406901"/>
            <a:ext cx="10363200" cy="1362075"/>
          </a:xfrm>
          <a:ln>
            <a:headEnd type="none"/>
            <a:tailEnd type="none"/>
          </a:ln>
        </p:spPr>
        <p:txBody>
          <a:bodyPr wrap="square" anchor="t"/>
          <a:lstStyle>
            <a:lvl1pPr algn="l">
              <a:defRPr sz="4000" b="1" cap="all" dirty="0"/>
            </a:lvl1pPr>
          </a:lstStyle>
          <a:p>
            <a:r>
              <a:rPr lang="en-US"/>
              <a:t>Click to edit Master title style</a:t>
            </a:r>
          </a:p>
        </p:txBody>
      </p:sp>
      <p:sp>
        <p:nvSpPr>
          <p:cNvPr id="3" name="Text Placeholder 2"/>
          <p:cNvSpPr>
            <a:spLocks noGrp="1"/>
          </p:cNvSpPr>
          <p:nvPr>
            <p:ph type="body" idx="1"/>
          </p:nvPr>
        </p:nvSpPr>
        <p:spPr bwMode="white">
          <a:xfrm>
            <a:off x="963084" y="2906713"/>
            <a:ext cx="10363200" cy="1500187"/>
          </a:xfrm>
          <a:ln>
            <a:headEnd type="none"/>
            <a:tailEnd type="none"/>
          </a:ln>
        </p:spPr>
        <p:txBody>
          <a:bodyPr wrap="square" anchor="b"/>
          <a:lstStyle>
            <a:lvl1pPr marL="0" indent="0">
              <a:buNone/>
              <a:defRPr sz="2000" dirty="0">
                <a:solidFill>
                  <a:schemeClr val="tx1">
                    <a:tint val="75000"/>
                  </a:schemeClr>
                </a:solidFill>
              </a:defRPr>
            </a:lvl1pPr>
            <a:lvl2pPr marL="457200" indent="0">
              <a:buNone/>
              <a:defRPr sz="1800" dirty="0">
                <a:solidFill>
                  <a:schemeClr val="tx1">
                    <a:tint val="75000"/>
                  </a:schemeClr>
                </a:solidFill>
              </a:defRPr>
            </a:lvl2pPr>
            <a:lvl3pPr marL="914400" indent="0">
              <a:buNone/>
              <a:defRPr sz="1600" dirty="0">
                <a:solidFill>
                  <a:schemeClr val="tx1">
                    <a:tint val="75000"/>
                  </a:schemeClr>
                </a:solidFill>
              </a:defRPr>
            </a:lvl3pPr>
            <a:lvl4pPr marL="1371600" indent="0">
              <a:buNone/>
              <a:defRPr sz="1400" dirty="0">
                <a:solidFill>
                  <a:schemeClr val="tx1">
                    <a:tint val="75000"/>
                  </a:schemeClr>
                </a:solidFill>
              </a:defRPr>
            </a:lvl4pPr>
            <a:lvl5pPr marL="1828800" indent="0">
              <a:buNone/>
              <a:defRPr sz="1400" dirty="0">
                <a:solidFill>
                  <a:schemeClr val="tx1">
                    <a:tint val="75000"/>
                  </a:schemeClr>
                </a:solidFill>
              </a:defRPr>
            </a:lvl5pPr>
            <a:lvl6pPr marL="2286000" indent="0">
              <a:buNone/>
              <a:defRPr sz="1400" dirty="0">
                <a:solidFill>
                  <a:schemeClr val="tx1">
                    <a:tint val="75000"/>
                  </a:schemeClr>
                </a:solidFill>
              </a:defRPr>
            </a:lvl6pPr>
            <a:lvl7pPr marL="2743200" indent="0">
              <a:buNone/>
              <a:defRPr sz="1400" dirty="0">
                <a:solidFill>
                  <a:schemeClr val="tx1">
                    <a:tint val="75000"/>
                  </a:schemeClr>
                </a:solidFill>
              </a:defRPr>
            </a:lvl7pPr>
            <a:lvl8pPr marL="3200400" indent="0">
              <a:buNone/>
              <a:defRPr sz="1400" dirty="0">
                <a:solidFill>
                  <a:schemeClr val="tx1">
                    <a:tint val="75000"/>
                  </a:schemeClr>
                </a:solidFill>
              </a:defRPr>
            </a:lvl8pPr>
            <a:lvl9pPr marL="3657600" indent="0">
              <a:buNone/>
              <a:defRPr sz="1400" dirty="0">
                <a:solidFill>
                  <a:schemeClr val="tx1">
                    <a:tint val="75000"/>
                  </a:schemeClr>
                </a:solidFill>
              </a:defRPr>
            </a:lvl9pPr>
          </a:lstStyle>
          <a:p>
            <a:r>
              <a:rPr lang="en-US"/>
              <a:t>Click to edit Master text styles</a:t>
            </a:r>
          </a:p>
        </p:txBody>
      </p:sp>
      <p:sp>
        <p:nvSpPr>
          <p:cNvPr id="4" name="Date Placeholder 3"/>
          <p:cNvSpPr>
            <a:spLocks noGrp="1"/>
          </p:cNvSpPr>
          <p:nvPr>
            <p:ph type="dt" sz="half" idx="10"/>
          </p:nvPr>
        </p:nvSpPr>
        <p:spPr bwMode="white">
          <a:ln>
            <a:headEnd type="none"/>
            <a:tailEnd type="none"/>
          </a:ln>
        </p:spPr>
        <p:txBody>
          <a:bodyPr wrap="square"/>
          <a:lstStyle/>
          <a:p>
            <a:fld id="{95E69BC5-34C4-4E6A-BD32-745F05F85CE1}" type="datetime1">
              <a:rPr lang="en-US" dirty="0"/>
              <a:t>6/13/2024</a:t>
            </a:fld>
            <a:endParaRPr lang="en-US"/>
          </a:p>
        </p:txBody>
      </p:sp>
      <p:sp>
        <p:nvSpPr>
          <p:cNvPr id="5" name="Footer Placeholder 4"/>
          <p:cNvSpPr>
            <a:spLocks noGrp="1"/>
          </p:cNvSpPr>
          <p:nvPr>
            <p:ph type="ftr" sz="quarter" idx="11"/>
          </p:nvPr>
        </p:nvSpPr>
        <p:spPr bwMode="white">
          <a:ln>
            <a:headEnd type="none"/>
            <a:tailEnd type="none"/>
          </a:ln>
        </p:spPr>
        <p:txBody>
          <a:bodyPr wrap="square"/>
          <a:lstStyle/>
          <a:p>
            <a:r>
              <a:rPr lang="en-US"/>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a:t>
            </a:fld>
            <a:endParaRPr lang="en-US"/>
          </a:p>
        </p:txBody>
      </p:sp>
    </p:spTree>
    <p:extLst>
      <p:ext uri="{BB962C8B-B14F-4D97-AF65-F5344CB8AC3E}">
        <p14:creationId xmlns:p14="http://schemas.microsoft.com/office/powerpoint/2010/main" val="3722622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a:t>Click to edit Master title style</a:t>
            </a:r>
          </a:p>
        </p:txBody>
      </p:sp>
      <p:sp>
        <p:nvSpPr>
          <p:cNvPr id="3" name="Content Placeholder 2"/>
          <p:cNvSpPr>
            <a:spLocks noGrp="1"/>
          </p:cNvSpPr>
          <p:nvPr>
            <p:ph sz="half" idx="1"/>
          </p:nvPr>
        </p:nvSpPr>
        <p:spPr bwMode="white">
          <a:xfrm>
            <a:off x="609600" y="1600201"/>
            <a:ext cx="5384800" cy="4525963"/>
          </a:xfrm>
          <a:ln>
            <a:headEnd type="none"/>
            <a:tailEnd type="none"/>
          </a:ln>
        </p:spPr>
        <p:txBody>
          <a:bodyPr wrap="square"/>
          <a:lstStyle>
            <a:lvl1pPr>
              <a:defRPr sz="2800" dirty="0"/>
            </a:lvl1pPr>
            <a:lvl2pPr>
              <a:defRPr sz="2400" dirty="0"/>
            </a:lvl2pPr>
            <a:lvl3pPr>
              <a:defRPr sz="2000" dirty="0"/>
            </a:lvl3pPr>
            <a:lvl4pPr>
              <a:defRPr sz="1800" dirty="0"/>
            </a:lvl4pPr>
            <a:lvl5pPr>
              <a:defRPr sz="1800" dirty="0"/>
            </a:lvl5pPr>
            <a:lvl6pPr>
              <a:defRPr sz="1800" dirty="0"/>
            </a:lvl6pPr>
            <a:lvl7pPr>
              <a:defRPr sz="1800" dirty="0"/>
            </a:lvl7pPr>
            <a:lvl8pPr>
              <a:defRPr sz="1800" dirty="0"/>
            </a:lvl8pPr>
            <a:lvl9pPr>
              <a:defRPr sz="1800" dirty="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white">
          <a:xfrm>
            <a:off x="6197600" y="1600201"/>
            <a:ext cx="5384800" cy="4525963"/>
          </a:xfrm>
          <a:ln>
            <a:headEnd type="none"/>
            <a:tailEnd type="none"/>
          </a:ln>
        </p:spPr>
        <p:txBody>
          <a:bodyPr wrap="square"/>
          <a:lstStyle>
            <a:lvl1pPr>
              <a:defRPr sz="2800" dirty="0"/>
            </a:lvl1pPr>
            <a:lvl2pPr>
              <a:defRPr sz="2400" dirty="0"/>
            </a:lvl2pPr>
            <a:lvl3pPr>
              <a:defRPr sz="2000" dirty="0"/>
            </a:lvl3pPr>
            <a:lvl4pPr>
              <a:defRPr sz="1800" dirty="0"/>
            </a:lvl4pPr>
            <a:lvl5pPr>
              <a:defRPr sz="1800" dirty="0"/>
            </a:lvl5pPr>
            <a:lvl6pPr>
              <a:defRPr sz="1800" dirty="0"/>
            </a:lvl6pPr>
            <a:lvl7pPr>
              <a:defRPr sz="1800" dirty="0"/>
            </a:lvl7pPr>
            <a:lvl8pPr>
              <a:defRPr sz="1800" dirty="0"/>
            </a:lvl8pPr>
            <a:lvl9pPr>
              <a:defRPr sz="1800" dirty="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white">
          <a:ln>
            <a:headEnd type="none"/>
            <a:tailEnd type="none"/>
          </a:ln>
        </p:spPr>
        <p:txBody>
          <a:bodyPr wrap="square"/>
          <a:lstStyle/>
          <a:p>
            <a:fld id="{5923E42C-4DF1-46AE-97A9-18AF6B43EE9C}" type="datetime1">
              <a:rPr lang="en-US" dirty="0"/>
              <a:t>6/13/2024</a:t>
            </a:fld>
            <a:endParaRPr lang="en-US"/>
          </a:p>
        </p:txBody>
      </p:sp>
      <p:sp>
        <p:nvSpPr>
          <p:cNvPr id="6" name="Footer Placeholder 5"/>
          <p:cNvSpPr>
            <a:spLocks noGrp="1"/>
          </p:cNvSpPr>
          <p:nvPr>
            <p:ph type="ftr" sz="quarter" idx="11"/>
          </p:nvPr>
        </p:nvSpPr>
        <p:spPr bwMode="white">
          <a:ln>
            <a:headEnd type="none"/>
            <a:tailEnd type="none"/>
          </a:ln>
        </p:spPr>
        <p:txBody>
          <a:bodyPr wrap="square"/>
          <a:lstStyle/>
          <a:p>
            <a:r>
              <a:rPr lang="en-US"/>
              <a:t>Copyright © 2009 Wolters Kluwer. Published by Lippincott Williams &amp; Wilkins.</a:t>
            </a:r>
          </a:p>
        </p:txBody>
      </p:sp>
      <p:sp>
        <p:nvSpPr>
          <p:cNvPr id="7" name="Slide Number Placeholder 6"/>
          <p:cNvSpPr>
            <a:spLocks noGrp="1"/>
          </p:cNvSpPr>
          <p:nvPr>
            <p:ph type="sldNum" sz="quarter" idx="12"/>
          </p:nvPr>
        </p:nvSpPr>
        <p:spPr bwMode="white">
          <a:ln>
            <a:headEnd type="none"/>
            <a:tailEnd type="none"/>
          </a:ln>
        </p:spPr>
        <p:txBody>
          <a:bodyPr wrap="square"/>
          <a:lstStyle/>
          <a:p>
            <a:fld id="{27A13296-8103-46F4-BA41-F532E14F2100}" type="slidenum">
              <a:rPr lang="en-US" dirty="0"/>
              <a:t>‹#›</a:t>
            </a:fld>
            <a:endParaRPr lang="en-US"/>
          </a:p>
        </p:txBody>
      </p:sp>
    </p:spTree>
    <p:extLst>
      <p:ext uri="{BB962C8B-B14F-4D97-AF65-F5344CB8AC3E}">
        <p14:creationId xmlns:p14="http://schemas.microsoft.com/office/powerpoint/2010/main" val="3738913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lvl1pPr/>
          </a:lstStyle>
          <a:p>
            <a:r>
              <a:rPr lang="en-US"/>
              <a:t>Click to edit Master title style</a:t>
            </a:r>
          </a:p>
        </p:txBody>
      </p:sp>
      <p:sp>
        <p:nvSpPr>
          <p:cNvPr id="3" name="Text Placeholder 2"/>
          <p:cNvSpPr>
            <a:spLocks noGrp="1"/>
          </p:cNvSpPr>
          <p:nvPr>
            <p:ph type="body" idx="1"/>
          </p:nvPr>
        </p:nvSpPr>
        <p:spPr bwMode="white">
          <a:xfrm>
            <a:off x="609600" y="1535113"/>
            <a:ext cx="5386917" cy="639762"/>
          </a:xfrm>
          <a:ln>
            <a:headEnd type="none"/>
            <a:tailEnd type="none"/>
          </a:ln>
        </p:spPr>
        <p:txBody>
          <a:bodyPr wrap="square" anchor="b"/>
          <a:lstStyle>
            <a:lvl1pPr marL="0" indent="0">
              <a:buNone/>
              <a:defRPr sz="2400" b="1" dirty="0"/>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a:t>Click to edit Master text styles</a:t>
            </a:r>
          </a:p>
        </p:txBody>
      </p:sp>
      <p:sp>
        <p:nvSpPr>
          <p:cNvPr id="4" name="Content Placeholder 3"/>
          <p:cNvSpPr>
            <a:spLocks noGrp="1"/>
          </p:cNvSpPr>
          <p:nvPr>
            <p:ph sz="half" idx="2"/>
          </p:nvPr>
        </p:nvSpPr>
        <p:spPr bwMode="white">
          <a:xfrm>
            <a:off x="609600" y="2174875"/>
            <a:ext cx="5386917" cy="3951288"/>
          </a:xfrm>
          <a:ln>
            <a:headEnd type="none"/>
            <a:tailEnd type="none"/>
          </a:ln>
        </p:spPr>
        <p:txBody>
          <a:bodyPr wrap="square"/>
          <a:lstStyle>
            <a:lvl1pPr>
              <a:defRPr sz="2400" dirty="0"/>
            </a:lvl1pPr>
            <a:lvl2pPr>
              <a:defRPr sz="2000" dirty="0"/>
            </a:lvl2pPr>
            <a:lvl3pPr>
              <a:defRPr sz="1800" dirty="0"/>
            </a:lvl3pPr>
            <a:lvl4pPr>
              <a:defRPr sz="1600" dirty="0"/>
            </a:lvl4pPr>
            <a:lvl5pPr>
              <a:defRPr sz="1600" dirty="0"/>
            </a:lvl5pPr>
            <a:lvl6pPr>
              <a:defRPr sz="1600" dirty="0"/>
            </a:lvl6pPr>
            <a:lvl7pPr>
              <a:defRPr sz="1600" dirty="0"/>
            </a:lvl7pPr>
            <a:lvl8pPr>
              <a:defRPr sz="1600" dirty="0"/>
            </a:lvl8pPr>
            <a:lvl9pPr>
              <a:defRPr sz="1600" dirty="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bwMode="white">
          <a:xfrm>
            <a:off x="6193368" y="1535113"/>
            <a:ext cx="5389033" cy="639762"/>
          </a:xfrm>
          <a:ln>
            <a:headEnd type="none"/>
            <a:tailEnd type="none"/>
          </a:ln>
        </p:spPr>
        <p:txBody>
          <a:bodyPr wrap="square" anchor="b"/>
          <a:lstStyle>
            <a:lvl1pPr marL="0" indent="0">
              <a:buNone/>
              <a:defRPr sz="2400" b="1" dirty="0"/>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a:t>Click to edit Master text styles</a:t>
            </a:r>
          </a:p>
        </p:txBody>
      </p:sp>
      <p:sp>
        <p:nvSpPr>
          <p:cNvPr id="6" name="Content Placeholder 5"/>
          <p:cNvSpPr>
            <a:spLocks noGrp="1"/>
          </p:cNvSpPr>
          <p:nvPr>
            <p:ph sz="quarter" idx="4"/>
          </p:nvPr>
        </p:nvSpPr>
        <p:spPr bwMode="white">
          <a:xfrm>
            <a:off x="6193368" y="2174875"/>
            <a:ext cx="5389033" cy="3951288"/>
          </a:xfrm>
          <a:ln>
            <a:headEnd type="none"/>
            <a:tailEnd type="none"/>
          </a:ln>
        </p:spPr>
        <p:txBody>
          <a:bodyPr wrap="square"/>
          <a:lstStyle>
            <a:lvl1pPr>
              <a:defRPr sz="2400" dirty="0"/>
            </a:lvl1pPr>
            <a:lvl2pPr>
              <a:defRPr sz="2000" dirty="0"/>
            </a:lvl2pPr>
            <a:lvl3pPr>
              <a:defRPr sz="1800" dirty="0"/>
            </a:lvl3pPr>
            <a:lvl4pPr>
              <a:defRPr sz="1600" dirty="0"/>
            </a:lvl4pPr>
            <a:lvl5pPr>
              <a:defRPr sz="1600" dirty="0"/>
            </a:lvl5pPr>
            <a:lvl6pPr>
              <a:defRPr sz="1600" dirty="0"/>
            </a:lvl6pPr>
            <a:lvl7pPr>
              <a:defRPr sz="1600" dirty="0"/>
            </a:lvl7pPr>
            <a:lvl8pPr>
              <a:defRPr sz="1600" dirty="0"/>
            </a:lvl8pPr>
            <a:lvl9pPr>
              <a:defRPr sz="1600" dirty="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bwMode="white">
          <a:ln>
            <a:headEnd type="none"/>
            <a:tailEnd type="none"/>
          </a:ln>
        </p:spPr>
        <p:txBody>
          <a:bodyPr wrap="square"/>
          <a:lstStyle/>
          <a:p>
            <a:fld id="{E4039E3F-92DD-47DA-B9FE-58942EE659D3}" type="datetime1">
              <a:rPr lang="en-US" dirty="0"/>
              <a:t>6/13/2024</a:t>
            </a:fld>
            <a:endParaRPr lang="en-US"/>
          </a:p>
        </p:txBody>
      </p:sp>
      <p:sp>
        <p:nvSpPr>
          <p:cNvPr id="8" name="Footer Placeholder 7"/>
          <p:cNvSpPr>
            <a:spLocks noGrp="1"/>
          </p:cNvSpPr>
          <p:nvPr>
            <p:ph type="ftr" sz="quarter" idx="11"/>
          </p:nvPr>
        </p:nvSpPr>
        <p:spPr bwMode="white">
          <a:ln>
            <a:headEnd type="none"/>
            <a:tailEnd type="none"/>
          </a:ln>
        </p:spPr>
        <p:txBody>
          <a:bodyPr wrap="square"/>
          <a:lstStyle/>
          <a:p>
            <a:r>
              <a:rPr lang="en-US"/>
              <a:t>Copyright © 2009 Wolters Kluwer. Published by Lippincott Williams &amp; Wilkins.</a:t>
            </a:r>
          </a:p>
        </p:txBody>
      </p:sp>
      <p:sp>
        <p:nvSpPr>
          <p:cNvPr id="9" name="Slide Number Placeholder 8"/>
          <p:cNvSpPr>
            <a:spLocks noGrp="1"/>
          </p:cNvSpPr>
          <p:nvPr>
            <p:ph type="sldNum" sz="quarter" idx="12"/>
          </p:nvPr>
        </p:nvSpPr>
        <p:spPr bwMode="white">
          <a:ln>
            <a:headEnd type="none"/>
            <a:tailEnd type="none"/>
          </a:ln>
        </p:spPr>
        <p:txBody>
          <a:bodyPr wrap="square"/>
          <a:lstStyle/>
          <a:p>
            <a:fld id="{27A13296-8103-46F4-BA41-F532E14F2100}" type="slidenum">
              <a:rPr lang="en-US" dirty="0"/>
              <a:t>‹#›</a:t>
            </a:fld>
            <a:endParaRPr lang="en-US"/>
          </a:p>
        </p:txBody>
      </p:sp>
    </p:spTree>
    <p:extLst>
      <p:ext uri="{BB962C8B-B14F-4D97-AF65-F5344CB8AC3E}">
        <p14:creationId xmlns:p14="http://schemas.microsoft.com/office/powerpoint/2010/main" val="1044296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a:t>Click to edit Master title style</a:t>
            </a:r>
          </a:p>
        </p:txBody>
      </p:sp>
      <p:sp>
        <p:nvSpPr>
          <p:cNvPr id="3" name="Date Placeholder 2"/>
          <p:cNvSpPr>
            <a:spLocks noGrp="1"/>
          </p:cNvSpPr>
          <p:nvPr>
            <p:ph type="dt" sz="half" idx="10"/>
          </p:nvPr>
        </p:nvSpPr>
        <p:spPr bwMode="white">
          <a:ln>
            <a:headEnd type="none"/>
            <a:tailEnd type="none"/>
          </a:ln>
        </p:spPr>
        <p:txBody>
          <a:bodyPr wrap="square"/>
          <a:lstStyle/>
          <a:p>
            <a:fld id="{21D0D372-5EA4-44EF-8E02-39D181E30D47}" type="datetime1">
              <a:rPr lang="en-US" dirty="0"/>
              <a:t>6/13/2024</a:t>
            </a:fld>
            <a:endParaRPr lang="en-US"/>
          </a:p>
        </p:txBody>
      </p:sp>
      <p:sp>
        <p:nvSpPr>
          <p:cNvPr id="4" name="Footer Placeholder 3"/>
          <p:cNvSpPr>
            <a:spLocks noGrp="1"/>
          </p:cNvSpPr>
          <p:nvPr>
            <p:ph type="ftr" sz="quarter" idx="11"/>
          </p:nvPr>
        </p:nvSpPr>
        <p:spPr bwMode="white">
          <a:ln>
            <a:headEnd type="none"/>
            <a:tailEnd type="none"/>
          </a:ln>
        </p:spPr>
        <p:txBody>
          <a:bodyPr wrap="square"/>
          <a:lstStyle/>
          <a:p>
            <a:r>
              <a:rPr lang="en-US"/>
              <a:t>Copyright © 2009 Wolters Kluwer. Published by Lippincott Williams &amp; Wilkins.</a:t>
            </a:r>
          </a:p>
        </p:txBody>
      </p:sp>
      <p:sp>
        <p:nvSpPr>
          <p:cNvPr id="5" name="Slide Number Placeholder 4"/>
          <p:cNvSpPr>
            <a:spLocks noGrp="1"/>
          </p:cNvSpPr>
          <p:nvPr>
            <p:ph type="sldNum" sz="quarter" idx="12"/>
          </p:nvPr>
        </p:nvSpPr>
        <p:spPr bwMode="white">
          <a:ln>
            <a:headEnd type="none"/>
            <a:tailEnd type="none"/>
          </a:ln>
        </p:spPr>
        <p:txBody>
          <a:bodyPr wrap="square"/>
          <a:lstStyle/>
          <a:p>
            <a:fld id="{27A13296-8103-46F4-BA41-F532E14F2100}" type="slidenum">
              <a:rPr lang="en-US" dirty="0"/>
              <a:t>‹#›</a:t>
            </a:fld>
            <a:endParaRPr lang="en-US"/>
          </a:p>
        </p:txBody>
      </p:sp>
    </p:spTree>
    <p:extLst>
      <p:ext uri="{BB962C8B-B14F-4D97-AF65-F5344CB8AC3E}">
        <p14:creationId xmlns:p14="http://schemas.microsoft.com/office/powerpoint/2010/main" val="967050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6" name="Subtitle 2"/>
          <p:cNvSpPr>
            <a:spLocks noGrp="1"/>
          </p:cNvSpPr>
          <p:nvPr>
            <p:ph type="subTitle" idx="1"/>
          </p:nvPr>
        </p:nvSpPr>
        <p:spPr bwMode="white">
          <a:xfrm>
            <a:off x="1828800" y="2057400"/>
            <a:ext cx="8534400" cy="1371600"/>
          </a:xfrm>
          <a:ln>
            <a:headEnd type="none"/>
            <a:tailEnd type="none"/>
          </a:ln>
        </p:spPr>
        <p:txBody>
          <a:bodyPr wrap="square">
            <a:normAutofit/>
          </a:bodyPr>
          <a:lstStyle>
            <a:lvl1pPr marL="0" indent="0" algn="ctr" defTabSz="914400" rtl="0">
              <a:spcBef>
                <a:spcPct val="20000"/>
              </a:spcBef>
              <a:buFont typeface="Arial"/>
              <a:buNone/>
              <a:defRPr lang="en-US" sz="3200" kern="1200" dirty="0">
                <a:solidFill>
                  <a:schemeClr val="tx1">
                    <a:tint val="75000"/>
                  </a:schemeClr>
                </a:solidFill>
                <a:latin typeface="+mn-lt"/>
                <a:ea typeface="+mn-ea"/>
                <a:cs typeface="+mn-cs"/>
              </a:defRPr>
            </a:lvl1pPr>
          </a:lstStyle>
          <a:p>
            <a:pPr defTabSz="914400"/>
            <a:r>
              <a:rPr lang="en-US"/>
              <a:t>This PowerPoint document contains the images that you requested.</a:t>
            </a:r>
          </a:p>
        </p:txBody>
      </p:sp>
      <p:sp>
        <p:nvSpPr>
          <p:cNvPr id="9" name="Title 1"/>
          <p:cNvSpPr>
            <a:spLocks noGrp="1"/>
          </p:cNvSpPr>
          <p:nvPr>
            <p:ph type="title"/>
          </p:nvPr>
        </p:nvSpPr>
        <p:spPr bwMode="white">
          <a:xfrm>
            <a:off x="304800" y="1143000"/>
            <a:ext cx="10972800" cy="719328"/>
          </a:xfrm>
          <a:ln>
            <a:headEnd type="none"/>
            <a:tailEnd type="none"/>
          </a:ln>
        </p:spPr>
        <p:txBody>
          <a:bodyPr wrap="square" anchor="b">
            <a:noAutofit/>
          </a:bodyPr>
          <a:lstStyle>
            <a:lvl1pPr algn="ctr" defTabSz="914400" rtl="0">
              <a:spcBef>
                <a:spcPct val="0"/>
              </a:spcBef>
              <a:buNone/>
              <a:defRPr lang="en-US" sz="4400" kern="1200" dirty="0">
                <a:solidFill>
                  <a:schemeClr val="tx1"/>
                </a:solidFill>
                <a:latin typeface="+mj-lt"/>
                <a:ea typeface="+mj-ea"/>
                <a:cs typeface="+mj-cs"/>
              </a:defRPr>
            </a:lvl1pPr>
          </a:lstStyle>
          <a:p>
            <a:pPr defTabSz="914400"/>
            <a:r>
              <a:rPr lang="en-US"/>
              <a:t>Click to edit Master title style</a:t>
            </a:r>
          </a:p>
        </p:txBody>
      </p:sp>
      <p:sp>
        <p:nvSpPr>
          <p:cNvPr id="13" name="Text Placeholder 12"/>
          <p:cNvSpPr>
            <a:spLocks noGrp="1"/>
          </p:cNvSpPr>
          <p:nvPr>
            <p:ph type="body" sz="quarter" idx="13" hasCustomPrompt="1"/>
          </p:nvPr>
        </p:nvSpPr>
        <p:spPr bwMode="white">
          <a:xfrm>
            <a:off x="1219200" y="3505200"/>
            <a:ext cx="9753600" cy="2895600"/>
          </a:xfrm>
          <a:ln>
            <a:noFill/>
            <a:headEnd type="none"/>
            <a:tailEnd type="none"/>
          </a:ln>
        </p:spPr>
        <p:txBody>
          <a:bodyPr wrap="square">
            <a:normAutofit/>
          </a:bodyPr>
          <a:lstStyle>
            <a:lvl1pPr marL="0" indent="0" algn="l" defTabSz="914400" rtl="0">
              <a:lnSpc>
                <a:spcPct val="100000"/>
              </a:lnSpc>
              <a:spcBef>
                <a:spcPts val="0"/>
              </a:spcBef>
              <a:spcAft>
                <a:spcPts val="0"/>
              </a:spcAft>
              <a:buClrTx/>
              <a:buSzTx/>
              <a:buFontTx/>
              <a:buNone/>
              <a:tabLst/>
              <a:defRPr lang="en-US" sz="1400" b="1" kern="1200" dirty="0">
                <a:solidFill>
                  <a:schemeClr val="tx1"/>
                </a:solidFill>
                <a:latin typeface="+mn-lt"/>
                <a:ea typeface="+mn-ea"/>
                <a:cs typeface="+mn-cs"/>
              </a:defRPr>
            </a:lvl1pPr>
          </a:lstStyle>
          <a:p>
            <a:pPr marL="0" indent="0" algn="l" defTabSz="914400" rtl="0">
              <a:lnSpc>
                <a:spcPct val="100000"/>
              </a:lnSpc>
              <a:spcBef>
                <a:spcPts val="0"/>
              </a:spcBef>
              <a:spcAft>
                <a:spcPts val="0"/>
              </a:spcAft>
              <a:buClrTx/>
              <a:buSzTx/>
              <a:buFontTx/>
              <a:buNone/>
              <a:tabLst/>
            </a:pPr>
            <a:r>
              <a:rPr lang="en-US" sz="1400" b="1" i="0" u="none" kern="1200" spc="0">
                <a:ln>
                  <a:noFill/>
                </a:ln>
                <a:solidFill>
                  <a:srgbClr val="000000"/>
                </a:solidFill>
                <a:effectLst/>
                <a:uLnTx/>
                <a:uFillTx/>
                <a:latin typeface="+mn-lt"/>
                <a:ea typeface="+mn-ea"/>
                <a:cs typeface="+mn-cs"/>
              </a:rPr>
              <a:t>Copyright Notice</a:t>
            </a:r>
            <a:br>
              <a:rPr lang="en-US" sz="1400" b="1" i="0" u="none" kern="1200" spc="0">
                <a:ln>
                  <a:noFill/>
                </a:ln>
                <a:solidFill>
                  <a:srgbClr val="000000"/>
                </a:solidFill>
                <a:effectLst/>
                <a:uLnTx/>
                <a:uFillTx/>
                <a:latin typeface="+mn-lt"/>
                <a:ea typeface="+mn-ea"/>
                <a:cs typeface="+mn-cs"/>
              </a:rPr>
            </a:br>
            <a:endParaRPr lang="en-US" sz="1400" b="1" i="0" u="none" kern="1200" spc="0">
              <a:ln>
                <a:noFill/>
              </a:ln>
              <a:solidFill>
                <a:srgbClr val="000000"/>
              </a:solidFill>
              <a:effectLst/>
              <a:uLnTx/>
              <a:uFillTx/>
              <a:latin typeface="+mn-lt"/>
              <a:ea typeface="+mn-ea"/>
              <a:cs typeface="+mn-cs"/>
            </a:endParaRPr>
          </a:p>
          <a:p>
            <a:pPr marL="0" indent="0" algn="l" defTabSz="914400" rtl="0">
              <a:lnSpc>
                <a:spcPct val="100000"/>
              </a:lnSpc>
              <a:spcBef>
                <a:spcPts val="0"/>
              </a:spcBef>
              <a:spcAft>
                <a:spcPts val="0"/>
              </a:spcAft>
              <a:buClrTx/>
              <a:buSzTx/>
              <a:buFontTx/>
              <a:buNone/>
              <a:tabLst/>
            </a:pPr>
            <a:r>
              <a:rPr lang="en-US" sz="1400" b="0" i="0" u="none" kern="1200" spc="0">
                <a:ln>
                  <a:noFill/>
                </a:ln>
                <a:solidFill>
                  <a:srgbClr val="000000"/>
                </a:solidFill>
                <a:effectLst/>
                <a:uLnTx/>
                <a:uFillTx/>
                <a:latin typeface="+mn-lt"/>
                <a:ea typeface="+mn-ea"/>
                <a:cs typeface="+mn-cs"/>
              </a:rPr>
              <a:t>All materials on this Site are protected by United States copyright law and may not be reproduced, distributed, transmitted, displayed, or otherwise published without the prior written permission of Company. You may not alter or remove any trademark, copyright or other notice. </a:t>
            </a:r>
          </a:p>
          <a:p>
            <a:pPr marL="0" indent="0" algn="l" defTabSz="914400" rtl="0">
              <a:lnSpc>
                <a:spcPct val="100000"/>
              </a:lnSpc>
              <a:spcBef>
                <a:spcPts val="0"/>
              </a:spcBef>
              <a:spcAft>
                <a:spcPts val="0"/>
              </a:spcAft>
              <a:buClrTx/>
              <a:buSzTx/>
              <a:buFontTx/>
              <a:buNone/>
              <a:tabLst/>
            </a:pPr>
            <a:endParaRPr lang="en-US" sz="1400" b="0" i="0" u="none" kern="1200" spc="0">
              <a:ln>
                <a:noFill/>
              </a:ln>
              <a:solidFill>
                <a:srgbClr val="000000"/>
              </a:solidFill>
              <a:effectLst/>
              <a:uLnTx/>
              <a:uFillTx/>
              <a:latin typeface="+mn-lt"/>
              <a:ea typeface="+mn-ea"/>
              <a:cs typeface="+mn-cs"/>
            </a:endParaRPr>
          </a:p>
          <a:p>
            <a:pPr marL="0" indent="0" algn="l" defTabSz="914400" rtl="0">
              <a:lnSpc>
                <a:spcPct val="100000"/>
              </a:lnSpc>
              <a:spcBef>
                <a:spcPts val="0"/>
              </a:spcBef>
              <a:spcAft>
                <a:spcPts val="0"/>
              </a:spcAft>
              <a:buClrTx/>
              <a:buSzTx/>
              <a:buFontTx/>
              <a:buNone/>
              <a:tabLst/>
            </a:pPr>
            <a:r>
              <a:rPr lang="en-US" sz="1400" b="0" i="0" u="none" kern="1200" spc="0">
                <a:ln>
                  <a:noFill/>
                </a:ln>
                <a:solidFill>
                  <a:srgbClr val="000000"/>
                </a:solidFill>
                <a:effectLst/>
                <a:uLnTx/>
                <a:uFillTx/>
                <a:latin typeface="+mn-lt"/>
                <a:ea typeface="+mn-ea"/>
                <a:cs typeface="+mn-cs"/>
              </a:rPr>
              <a:t>However, provided that you maintain all copyright, trademark and other notices contained therein, you may download material (one machine readable copy and one print copy per page) for your personal, non-commercial use only.</a:t>
            </a:r>
          </a:p>
          <a:p>
            <a:pPr marL="0" indent="0" algn="l" defTabSz="914400" rtl="0">
              <a:lnSpc>
                <a:spcPct val="100000"/>
              </a:lnSpc>
              <a:spcBef>
                <a:spcPts val="0"/>
              </a:spcBef>
              <a:spcAft>
                <a:spcPts val="0"/>
              </a:spcAft>
              <a:buClrTx/>
              <a:buSzTx/>
              <a:buFontTx/>
              <a:buNone/>
              <a:tabLst/>
            </a:pPr>
            <a:endParaRPr lang="en-US" sz="1400" b="0" i="0" u="none" kern="1200" spc="0">
              <a:ln>
                <a:noFill/>
              </a:ln>
              <a:solidFill>
                <a:srgbClr val="000000"/>
              </a:solidFill>
              <a:effectLst/>
              <a:uLnTx/>
              <a:uFillTx/>
              <a:latin typeface="+mn-lt"/>
              <a:ea typeface="+mn-ea"/>
              <a:cs typeface="+mn-cs"/>
            </a:endParaRPr>
          </a:p>
          <a:p>
            <a:pPr marL="0" indent="0" algn="l" defTabSz="914400" rtl="0">
              <a:lnSpc>
                <a:spcPct val="100000"/>
              </a:lnSpc>
              <a:spcBef>
                <a:spcPts val="0"/>
              </a:spcBef>
              <a:spcAft>
                <a:spcPts val="0"/>
              </a:spcAft>
              <a:buClrTx/>
              <a:buSzTx/>
              <a:buFontTx/>
              <a:buNone/>
              <a:tabLst/>
            </a:pPr>
            <a:r>
              <a:rPr lang="en-US" sz="1400" b="0" i="0" u="none" kern="1200" spc="0">
                <a:ln>
                  <a:noFill/>
                </a:ln>
                <a:solidFill>
                  <a:srgbClr val="000000"/>
                </a:solidFill>
                <a:effectLst/>
                <a:uLnTx/>
                <a:uFillTx/>
                <a:latin typeface="+mn-lt"/>
                <a:ea typeface="+mn-ea"/>
                <a:cs typeface="+mn-cs"/>
              </a:rPr>
              <a:t>Any information posted to discussion forums (moderated and un-moderated) is for informational purposes only. We are not responsible for the information or the result of its practice.</a:t>
            </a:r>
          </a:p>
        </p:txBody>
      </p:sp>
    </p:spTree>
    <p:extLst>
      <p:ext uri="{BB962C8B-B14F-4D97-AF65-F5344CB8AC3E}">
        <p14:creationId xmlns:p14="http://schemas.microsoft.com/office/powerpoint/2010/main" val="2682237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BBBC-B947-0D0A-4FB3-1758984D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41952D-8764-C274-0F9D-699A9071F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781B4-93D6-A464-C41F-E5845B9D9323}"/>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5" name="Footer Placeholder 4">
            <a:extLst>
              <a:ext uri="{FF2B5EF4-FFF2-40B4-BE49-F238E27FC236}">
                <a16:creationId xmlns:a16="http://schemas.microsoft.com/office/drawing/2014/main" id="{195B7A6C-A3ED-7A90-1D23-D04140719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3E00B-F996-31A5-BF32-F62958DC5AAF}"/>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398959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609601" y="273050"/>
            <a:ext cx="4011084" cy="1162050"/>
          </a:xfrm>
          <a:ln>
            <a:headEnd type="none"/>
            <a:tailEnd type="none"/>
          </a:ln>
        </p:spPr>
        <p:txBody>
          <a:bodyPr wrap="square" anchor="b"/>
          <a:lstStyle>
            <a:lvl1pPr algn="l">
              <a:defRPr sz="2000" b="1" dirty="0"/>
            </a:lvl1pPr>
          </a:lstStyle>
          <a:p>
            <a:r>
              <a:rPr lang="en-US"/>
              <a:t>Click to edit Master title style</a:t>
            </a:r>
          </a:p>
        </p:txBody>
      </p:sp>
      <p:sp>
        <p:nvSpPr>
          <p:cNvPr id="3" name="Content Placeholder 2"/>
          <p:cNvSpPr>
            <a:spLocks noGrp="1"/>
          </p:cNvSpPr>
          <p:nvPr>
            <p:ph idx="1"/>
          </p:nvPr>
        </p:nvSpPr>
        <p:spPr bwMode="white">
          <a:xfrm>
            <a:off x="4766733" y="273051"/>
            <a:ext cx="6815667" cy="5853113"/>
          </a:xfrm>
          <a:ln>
            <a:headEnd type="none"/>
            <a:tailEnd type="none"/>
          </a:ln>
        </p:spPr>
        <p:txBody>
          <a:bodyPr wrap="square"/>
          <a:lstStyle>
            <a:lvl1pPr>
              <a:defRPr sz="3200" dirty="0"/>
            </a:lvl1pPr>
            <a:lvl2pPr>
              <a:defRPr sz="2800" dirty="0"/>
            </a:lvl2pPr>
            <a:lvl3pPr>
              <a:defRPr sz="2400" dirty="0"/>
            </a:lvl3pPr>
            <a:lvl4pPr>
              <a:defRPr sz="2000" dirty="0"/>
            </a:lvl4pPr>
            <a:lvl5pPr>
              <a:defRPr sz="2000" dirty="0"/>
            </a:lvl5pPr>
            <a:lvl6pPr>
              <a:defRPr sz="2000" dirty="0"/>
            </a:lvl6pPr>
            <a:lvl7pPr>
              <a:defRPr sz="2000" dirty="0"/>
            </a:lvl7pPr>
            <a:lvl8pPr>
              <a:defRPr sz="2000" dirty="0"/>
            </a:lvl8pPr>
            <a:lvl9pPr>
              <a:defRPr sz="2000" dirty="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white">
          <a:xfrm>
            <a:off x="609601" y="1435101"/>
            <a:ext cx="4011084" cy="4691063"/>
          </a:xfrm>
          <a:ln>
            <a:headEnd type="none"/>
            <a:tailEnd type="none"/>
          </a:ln>
        </p:spPr>
        <p:txBody>
          <a:bodyPr wrap="square"/>
          <a:lstStyle>
            <a:lvl1pPr marL="0" indent="0">
              <a:buNone/>
              <a:defRPr sz="14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a:t>Click to edit Master text styles</a:t>
            </a:r>
          </a:p>
        </p:txBody>
      </p:sp>
      <p:sp>
        <p:nvSpPr>
          <p:cNvPr id="5" name="Date Placeholder 4"/>
          <p:cNvSpPr>
            <a:spLocks noGrp="1"/>
          </p:cNvSpPr>
          <p:nvPr>
            <p:ph type="dt" sz="half" idx="10"/>
          </p:nvPr>
        </p:nvSpPr>
        <p:spPr bwMode="white">
          <a:ln>
            <a:headEnd type="none"/>
            <a:tailEnd type="none"/>
          </a:ln>
        </p:spPr>
        <p:txBody>
          <a:bodyPr wrap="square"/>
          <a:lstStyle/>
          <a:p>
            <a:fld id="{2EE1BAEC-E88C-4622-A302-A87EF2BF6E4A}" type="datetime1">
              <a:rPr lang="en-US" dirty="0"/>
              <a:t>6/13/2024</a:t>
            </a:fld>
            <a:endParaRPr lang="en-US"/>
          </a:p>
        </p:txBody>
      </p:sp>
      <p:sp>
        <p:nvSpPr>
          <p:cNvPr id="6" name="Footer Placeholder 5"/>
          <p:cNvSpPr>
            <a:spLocks noGrp="1"/>
          </p:cNvSpPr>
          <p:nvPr>
            <p:ph type="ftr" sz="quarter" idx="11"/>
          </p:nvPr>
        </p:nvSpPr>
        <p:spPr bwMode="white">
          <a:ln>
            <a:headEnd type="none"/>
            <a:tailEnd type="none"/>
          </a:ln>
        </p:spPr>
        <p:txBody>
          <a:bodyPr wrap="square"/>
          <a:lstStyle/>
          <a:p>
            <a:r>
              <a:rPr lang="en-US"/>
              <a:t>Copyright © 2009 Wolters Kluwer. Published by Lippincott Williams &amp; Wilkins.</a:t>
            </a:r>
          </a:p>
        </p:txBody>
      </p:sp>
      <p:sp>
        <p:nvSpPr>
          <p:cNvPr id="7" name="Slide Number Placeholder 6"/>
          <p:cNvSpPr>
            <a:spLocks noGrp="1"/>
          </p:cNvSpPr>
          <p:nvPr>
            <p:ph type="sldNum" sz="quarter" idx="12"/>
          </p:nvPr>
        </p:nvSpPr>
        <p:spPr bwMode="white">
          <a:ln>
            <a:headEnd type="none"/>
            <a:tailEnd type="none"/>
          </a:ln>
        </p:spPr>
        <p:txBody>
          <a:bodyPr wrap="square"/>
          <a:lstStyle/>
          <a:p>
            <a:fld id="{27A13296-8103-46F4-BA41-F532E14F2100}" type="slidenum">
              <a:rPr lang="en-US" dirty="0"/>
              <a:t>‹#›</a:t>
            </a:fld>
            <a:endParaRPr lang="en-US"/>
          </a:p>
        </p:txBody>
      </p:sp>
    </p:spTree>
    <p:extLst>
      <p:ext uri="{BB962C8B-B14F-4D97-AF65-F5344CB8AC3E}">
        <p14:creationId xmlns:p14="http://schemas.microsoft.com/office/powerpoint/2010/main" val="2889174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609600" y="170133"/>
            <a:ext cx="10972800" cy="338328"/>
          </a:xfrm>
          <a:ln>
            <a:headEnd type="none"/>
            <a:tailEnd type="none"/>
          </a:ln>
        </p:spPr>
        <p:txBody>
          <a:bodyPr wrap="square" anchor="b">
            <a:normAutofit/>
          </a:bodyPr>
          <a:lstStyle>
            <a:lvl1pPr algn="ctr">
              <a:defRPr sz="1800" b="1" dirty="0"/>
            </a:lvl1pPr>
          </a:lstStyle>
          <a:p>
            <a:r>
              <a:rPr lang="en-US"/>
              <a:t>Click to edit Master title style</a:t>
            </a:r>
          </a:p>
        </p:txBody>
      </p:sp>
      <p:sp>
        <p:nvSpPr>
          <p:cNvPr id="3" name="Picture Placeholder 2"/>
          <p:cNvSpPr>
            <a:spLocks noGrp="1"/>
          </p:cNvSpPr>
          <p:nvPr>
            <p:ph type="pic" idx="1"/>
          </p:nvPr>
        </p:nvSpPr>
        <p:spPr bwMode="white">
          <a:xfrm>
            <a:off x="609600" y="541713"/>
            <a:ext cx="7620000" cy="5715000"/>
          </a:xfrm>
          <a:ln>
            <a:solidFill>
              <a:schemeClr val="dk1">
                <a:lumMod val="50000"/>
                <a:lumOff val="50000"/>
              </a:schemeClr>
            </a:solidFill>
            <a:headEnd type="none"/>
            <a:tailEnd type="none"/>
          </a:ln>
        </p:spPr>
        <p:txBody>
          <a:bodyPr wrap="square"/>
          <a:lstStyle>
            <a:lvl1pPr marL="0" indent="0">
              <a:buNone/>
              <a:defRPr sz="3200" dirty="0"/>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endParaRPr lang="en-US"/>
          </a:p>
        </p:txBody>
      </p:sp>
      <p:sp>
        <p:nvSpPr>
          <p:cNvPr id="4" name="Text Placeholder 3"/>
          <p:cNvSpPr>
            <a:spLocks noGrp="1"/>
          </p:cNvSpPr>
          <p:nvPr>
            <p:ph type="body" sz="half" idx="2"/>
          </p:nvPr>
        </p:nvSpPr>
        <p:spPr bwMode="white">
          <a:xfrm>
            <a:off x="8331200" y="2438400"/>
            <a:ext cx="3251200" cy="3812703"/>
          </a:xfrm>
          <a:ln>
            <a:headEnd type="none"/>
            <a:tailEnd type="none"/>
          </a:ln>
        </p:spPr>
        <p:txBody>
          <a:bodyPr wrap="square" anchor="b">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a:t>Click to edit Master text styles</a:t>
            </a:r>
          </a:p>
        </p:txBody>
      </p:sp>
      <p:sp>
        <p:nvSpPr>
          <p:cNvPr id="6" name="Footer Placeholder 5"/>
          <p:cNvSpPr>
            <a:spLocks noGrp="1"/>
          </p:cNvSpPr>
          <p:nvPr>
            <p:ph type="ftr" sz="quarter" idx="11"/>
          </p:nvPr>
        </p:nvSpPr>
        <p:spPr bwMode="white">
          <a:xfrm>
            <a:off x="3556000" y="6356351"/>
            <a:ext cx="7518400" cy="365125"/>
          </a:xfrm>
          <a:ln>
            <a:headEnd type="none"/>
            <a:tailEnd type="none"/>
          </a:ln>
        </p:spPr>
        <p:txBody>
          <a:bodyPr wrap="square"/>
          <a:lstStyle>
            <a:lvl1pPr>
              <a:defRPr sz="900" dirty="0"/>
            </a:lvl1pPr>
          </a:lstStyle>
          <a:p>
            <a:r>
              <a:rPr lang="en-US"/>
              <a:t>Copyright © 2024 Wolters Kluwer. Published by Lippincott Williams &amp; Wilkins.</a:t>
            </a:r>
          </a:p>
        </p:txBody>
      </p:sp>
      <p:sp>
        <p:nvSpPr>
          <p:cNvPr id="7" name="Slide Number Placeholder 6"/>
          <p:cNvSpPr>
            <a:spLocks noGrp="1"/>
          </p:cNvSpPr>
          <p:nvPr>
            <p:ph type="sldNum" sz="quarter" idx="12"/>
          </p:nvPr>
        </p:nvSpPr>
        <p:spPr bwMode="white">
          <a:xfrm>
            <a:off x="11074400" y="6356351"/>
            <a:ext cx="508000" cy="365125"/>
          </a:xfrm>
          <a:ln>
            <a:headEnd type="none"/>
            <a:tailEnd type="none"/>
          </a:ln>
        </p:spPr>
        <p:txBody>
          <a:bodyPr wrap="square"/>
          <a:lstStyle>
            <a:lvl1pPr>
              <a:defRPr sz="900" dirty="0"/>
            </a:lvl1pPr>
          </a:lstStyle>
          <a:p>
            <a:fld id="{27A13296-8103-46F4-BA41-F532E14F2100}" type="slidenum">
              <a:rPr lang="en-US" dirty="0"/>
              <a:t>‹#›</a:t>
            </a:fld>
            <a:endParaRPr lang="en-US"/>
          </a:p>
        </p:txBody>
      </p:sp>
      <p:sp>
        <p:nvSpPr>
          <p:cNvPr id="9" name="Text Placeholder 3"/>
          <p:cNvSpPr>
            <a:spLocks noGrp="1"/>
          </p:cNvSpPr>
          <p:nvPr>
            <p:ph type="body" sz="half" idx="13"/>
          </p:nvPr>
        </p:nvSpPr>
        <p:spPr bwMode="white">
          <a:xfrm>
            <a:off x="8331200" y="550652"/>
            <a:ext cx="3251200" cy="1831502"/>
          </a:xfrm>
          <a:ln>
            <a:headEnd type="none"/>
            <a:tailEnd type="none"/>
          </a:ln>
        </p:spPr>
        <p:txBody>
          <a:bodyPr wrap="square">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a:t>Click to edit Master text styles</a:t>
            </a:r>
          </a:p>
        </p:txBody>
      </p:sp>
    </p:spTree>
    <p:extLst>
      <p:ext uri="{BB962C8B-B14F-4D97-AF65-F5344CB8AC3E}">
        <p14:creationId xmlns:p14="http://schemas.microsoft.com/office/powerpoint/2010/main" val="3081259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a:t>Click to edit Master title style</a:t>
            </a:r>
          </a:p>
        </p:txBody>
      </p:sp>
      <p:sp>
        <p:nvSpPr>
          <p:cNvPr id="3" name="Vertical Text Placeholder 2"/>
          <p:cNvSpPr>
            <a:spLocks noGrp="1"/>
          </p:cNvSpPr>
          <p:nvPr>
            <p:ph type="body" orient="vert" idx="1"/>
          </p:nvPr>
        </p:nvSpPr>
        <p:spPr bwMode="white">
          <a:ln>
            <a:headEnd type="none"/>
            <a:tailEnd type="none"/>
          </a:ln>
        </p:spPr>
        <p:txBody>
          <a:bodyPr vert="eaVert" wrap="square"/>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bwMode="white">
          <a:ln>
            <a:headEnd type="none"/>
            <a:tailEnd type="none"/>
          </a:ln>
        </p:spPr>
        <p:txBody>
          <a:bodyPr wrap="square"/>
          <a:lstStyle/>
          <a:p>
            <a:fld id="{72E5A7B3-3010-4D23-917E-4756377F86A1}" type="datetime1">
              <a:rPr lang="en-US" dirty="0"/>
              <a:t>6/13/2024</a:t>
            </a:fld>
            <a:endParaRPr lang="en-US"/>
          </a:p>
        </p:txBody>
      </p:sp>
      <p:sp>
        <p:nvSpPr>
          <p:cNvPr id="5" name="Footer Placeholder 4"/>
          <p:cNvSpPr>
            <a:spLocks noGrp="1"/>
          </p:cNvSpPr>
          <p:nvPr>
            <p:ph type="ftr" sz="quarter" idx="11"/>
          </p:nvPr>
        </p:nvSpPr>
        <p:spPr bwMode="white">
          <a:ln>
            <a:headEnd type="none"/>
            <a:tailEnd type="none"/>
          </a:ln>
        </p:spPr>
        <p:txBody>
          <a:bodyPr wrap="square"/>
          <a:lstStyle/>
          <a:p>
            <a:r>
              <a:rPr lang="en-US"/>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a:t>
            </a:fld>
            <a:endParaRPr lang="en-US"/>
          </a:p>
        </p:txBody>
      </p:sp>
    </p:spTree>
    <p:extLst>
      <p:ext uri="{BB962C8B-B14F-4D97-AF65-F5344CB8AC3E}">
        <p14:creationId xmlns:p14="http://schemas.microsoft.com/office/powerpoint/2010/main" val="1617907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bwMode="white">
          <a:xfrm>
            <a:off x="8839200" y="274639"/>
            <a:ext cx="2743200" cy="5851525"/>
          </a:xfrm>
          <a:ln>
            <a:headEnd type="none"/>
            <a:tailEnd type="none"/>
          </a:ln>
        </p:spPr>
        <p:txBody>
          <a:bodyPr vert="eaVert" wrap="square"/>
          <a:lstStyle/>
          <a:p>
            <a:r>
              <a:rPr lang="en-US"/>
              <a:t>Click to edit Master title style</a:t>
            </a:r>
          </a:p>
        </p:txBody>
      </p:sp>
      <p:sp>
        <p:nvSpPr>
          <p:cNvPr id="3" name="Vertical Text Placeholder 2"/>
          <p:cNvSpPr>
            <a:spLocks noGrp="1"/>
          </p:cNvSpPr>
          <p:nvPr>
            <p:ph type="body" orient="vert" idx="1"/>
          </p:nvPr>
        </p:nvSpPr>
        <p:spPr bwMode="white">
          <a:xfrm>
            <a:off x="609600" y="274639"/>
            <a:ext cx="8026400" cy="5851525"/>
          </a:xfrm>
          <a:ln>
            <a:headEnd type="none"/>
            <a:tailEnd type="none"/>
          </a:ln>
        </p:spPr>
        <p:txBody>
          <a:bodyPr vert="eaVert" wrap="square"/>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bwMode="white">
          <a:ln>
            <a:headEnd type="none"/>
            <a:tailEnd type="none"/>
          </a:ln>
        </p:spPr>
        <p:txBody>
          <a:bodyPr wrap="square"/>
          <a:lstStyle/>
          <a:p>
            <a:fld id="{1723B8F3-7BAD-41C0-8DBA-25DE1AB5911A}" type="datetime1">
              <a:rPr lang="en-US" dirty="0"/>
              <a:t>6/13/2024</a:t>
            </a:fld>
            <a:endParaRPr lang="en-US"/>
          </a:p>
        </p:txBody>
      </p:sp>
      <p:sp>
        <p:nvSpPr>
          <p:cNvPr id="5" name="Footer Placeholder 4"/>
          <p:cNvSpPr>
            <a:spLocks noGrp="1"/>
          </p:cNvSpPr>
          <p:nvPr>
            <p:ph type="ftr" sz="quarter" idx="11"/>
          </p:nvPr>
        </p:nvSpPr>
        <p:spPr bwMode="white">
          <a:ln>
            <a:headEnd type="none"/>
            <a:tailEnd type="none"/>
          </a:ln>
        </p:spPr>
        <p:txBody>
          <a:bodyPr wrap="square"/>
          <a:lstStyle/>
          <a:p>
            <a:r>
              <a:rPr lang="en-US"/>
              <a:t>Copyright © 2009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p>
            <a:fld id="{27A13296-8103-46F4-BA41-F532E14F2100}" type="slidenum">
              <a:rPr lang="en-US" dirty="0"/>
              <a:t>‹#›</a:t>
            </a:fld>
            <a:endParaRPr lang="en-US"/>
          </a:p>
        </p:txBody>
      </p:sp>
    </p:spTree>
    <p:extLst>
      <p:ext uri="{BB962C8B-B14F-4D97-AF65-F5344CB8AC3E}">
        <p14:creationId xmlns:p14="http://schemas.microsoft.com/office/powerpoint/2010/main" val="794285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025522"/>
            <a:ext cx="10363199" cy="2546478"/>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14400" y="4681684"/>
            <a:ext cx="10363197" cy="10668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5" name="Picture Placeholder 4"/>
          <p:cNvSpPr>
            <a:spLocks noGrp="1"/>
          </p:cNvSpPr>
          <p:nvPr>
            <p:ph type="pic" sz="quarter" idx="13"/>
          </p:nvPr>
        </p:nvSpPr>
        <p:spPr>
          <a:xfrm>
            <a:off x="203200" y="228600"/>
            <a:ext cx="8026400" cy="914400"/>
          </a:xfrm>
        </p:spPr>
        <p:txBody>
          <a:bodyPr/>
          <a:lstStyle/>
          <a:p>
            <a:r>
              <a:rPr lang="en-US"/>
              <a:t>Click icon to add picture</a:t>
            </a:r>
          </a:p>
        </p:txBody>
      </p:sp>
      <p:sp>
        <p:nvSpPr>
          <p:cNvPr id="8" name="Date Placeholder 3"/>
          <p:cNvSpPr>
            <a:spLocks noGrp="1"/>
          </p:cNvSpPr>
          <p:nvPr>
            <p:ph type="dt" sz="half" idx="11"/>
          </p:nvPr>
        </p:nvSpPr>
        <p:spPr>
          <a:xfrm>
            <a:off x="10293009" y="6352706"/>
            <a:ext cx="984591" cy="36576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4469945" y="6352706"/>
            <a:ext cx="5823064" cy="365760"/>
          </a:xfrm>
        </p:spPr>
        <p:txBody>
          <a:bodyPr/>
          <a:lstStyle/>
          <a:p>
            <a:endParaRPr lang="en-US" dirty="0"/>
          </a:p>
        </p:txBody>
      </p:sp>
    </p:spTree>
    <p:extLst>
      <p:ext uri="{BB962C8B-B14F-4D97-AF65-F5344CB8AC3E}">
        <p14:creationId xmlns:p14="http://schemas.microsoft.com/office/powerpoint/2010/main" val="4274781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3489699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318717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1553633"/>
            <a:ext cx="8180916" cy="1633538"/>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768218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799" y="1536192"/>
            <a:ext cx="5384799" cy="4431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1085152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3"/>
            <a:ext cx="5186811"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17"/>
            <a:ext cx="5186811"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0" y="1644603"/>
            <a:ext cx="5384799" cy="63976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0" y="2408717"/>
            <a:ext cx="5384799" cy="35587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334252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609600" y="1524000"/>
            <a:ext cx="11074400" cy="4495800"/>
          </a:xfrm>
        </p:spPr>
        <p:txBody>
          <a:bodyPr/>
          <a:lstStyle/>
          <a:p>
            <a:r>
              <a:rPr lang="en-US"/>
              <a:t>Click icon to add SmartArt graphic</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63529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05CC-57C0-D227-FA09-BCB42B20F3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E61C4-C97F-AE60-DF49-FB639F46D3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6C4B1-E222-A54D-6D7A-C9BE872648E6}"/>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5" name="Footer Placeholder 4">
            <a:extLst>
              <a:ext uri="{FF2B5EF4-FFF2-40B4-BE49-F238E27FC236}">
                <a16:creationId xmlns:a16="http://schemas.microsoft.com/office/drawing/2014/main" id="{EA4817FD-AAB5-3C7B-E9E0-843BD4DF6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046DA-7C23-D063-4041-E7E2DB8DAEC6}"/>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378842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609600" y="1524000"/>
            <a:ext cx="11074400" cy="4495800"/>
          </a:xfrm>
        </p:spPr>
        <p:txBody>
          <a:bodyPr/>
          <a:lstStyle/>
          <a:p>
            <a:r>
              <a:rPr lang="en-US"/>
              <a:t>Click icon to add table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2157460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609600" y="1447800"/>
            <a:ext cx="11074400" cy="449580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569948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406400" y="381000"/>
            <a:ext cx="11355753"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36072955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29"/>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5"/>
            <a:ext cx="12192000" cy="49139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5607551"/>
            <a:ext cx="11450997" cy="538395"/>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749" y="6292284"/>
            <a:ext cx="1920252" cy="489516"/>
          </a:xfrm>
          <a:prstGeom prst="rect">
            <a:avLst/>
          </a:prstGeom>
        </p:spPr>
      </p:pic>
    </p:spTree>
    <p:extLst>
      <p:ext uri="{BB962C8B-B14F-4D97-AF65-F5344CB8AC3E}">
        <p14:creationId xmlns:p14="http://schemas.microsoft.com/office/powerpoint/2010/main" val="410768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1453D0-1E7F-43CC-B8A1-73EB6588B26E}" type="datetimeFigureOut">
              <a:rPr lang="en-US"/>
              <a:pPr>
                <a:defRPr/>
              </a:pPr>
              <a:t>6/13/2024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B3B090C-2985-4D83-BBA0-48155FF533F6}" type="slidenum">
              <a:rPr lang="en-US"/>
              <a:pPr>
                <a:defRPr/>
              </a:pPr>
              <a:t>‹#›</a:t>
            </a:fld>
            <a:endParaRPr lang="en-US"/>
          </a:p>
        </p:txBody>
      </p:sp>
    </p:spTree>
    <p:extLst>
      <p:ext uri="{BB962C8B-B14F-4D97-AF65-F5344CB8AC3E}">
        <p14:creationId xmlns:p14="http://schemas.microsoft.com/office/powerpoint/2010/main" val="2231620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4053" y="1046681"/>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4053" y="1935959"/>
            <a:ext cx="10515163" cy="2986087"/>
          </a:xfrm>
          <a:prstGeom prst="rect">
            <a:avLst/>
          </a:prstGeom>
        </p:spPr>
        <p:txBody>
          <a:bodyPr/>
          <a:lstStyle>
            <a:lvl1pPr marL="260608" indent="0">
              <a:spcBef>
                <a:spcPts val="0"/>
              </a:spcBef>
              <a:spcAft>
                <a:spcPts val="900"/>
              </a:spcAft>
              <a:buClr>
                <a:schemeClr val="accent6"/>
              </a:buClr>
              <a:buFontTx/>
              <a:buNone/>
              <a:defRPr sz="1800">
                <a:solidFill>
                  <a:schemeClr val="tx1"/>
                </a:solidFill>
                <a:latin typeface="+mn-lt"/>
              </a:defRPr>
            </a:lvl1pPr>
            <a:lvl2pPr marL="253751" indent="0">
              <a:spcBef>
                <a:spcPts val="0"/>
              </a:spcBef>
              <a:spcAft>
                <a:spcPts val="450"/>
              </a:spcAft>
              <a:buFontTx/>
              <a:buNone/>
              <a:defRPr sz="1649">
                <a:latin typeface="+mn-lt"/>
              </a:defRPr>
            </a:lvl2pPr>
            <a:lvl3pPr marL="507500" indent="0">
              <a:spcBef>
                <a:spcPts val="0"/>
              </a:spcBef>
              <a:spcAft>
                <a:spcPts val="450"/>
              </a:spcAft>
              <a:buFontTx/>
              <a:buNone/>
              <a:defRPr sz="1649">
                <a:latin typeface="+mn-lt"/>
              </a:defRPr>
            </a:lvl3pPr>
            <a:lvl4pPr marL="850406" indent="0">
              <a:spcBef>
                <a:spcPts val="0"/>
              </a:spcBef>
              <a:spcAft>
                <a:spcPts val="450"/>
              </a:spcAft>
              <a:buClr>
                <a:schemeClr val="accent6"/>
              </a:buClr>
              <a:buFontTx/>
              <a:buNone/>
              <a:defRPr sz="1649">
                <a:latin typeface="+mn-lt"/>
              </a:defRPr>
            </a:lvl4pPr>
            <a:lvl5pPr marL="1111014" indent="0">
              <a:spcBef>
                <a:spcPts val="0"/>
              </a:spcBef>
              <a:spcAft>
                <a:spcPts val="450"/>
              </a:spcAft>
              <a:buClr>
                <a:schemeClr val="accent6"/>
              </a:buClr>
              <a:buSzPct val="100000"/>
              <a:buFontTx/>
              <a:buNone/>
              <a:defRPr sz="1649">
                <a:latin typeface="+mn-lt"/>
              </a:defRPr>
            </a:lvl5pPr>
          </a:lstStyle>
          <a:p>
            <a:pPr lvl="0"/>
            <a:r>
              <a:rPr lang="en-US" dirty="0"/>
              <a:t>Click to edit Master plain text styles</a:t>
            </a:r>
          </a:p>
        </p:txBody>
      </p:sp>
    </p:spTree>
    <p:extLst>
      <p:ext uri="{BB962C8B-B14F-4D97-AF65-F5344CB8AC3E}">
        <p14:creationId xmlns:p14="http://schemas.microsoft.com/office/powerpoint/2010/main" val="239093847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33714"/>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53422"/>
            <a:ext cx="10515163" cy="2986087"/>
          </a:xfrm>
          <a:prstGeom prst="rect">
            <a:avLst/>
          </a:prstGeom>
        </p:spPr>
        <p:txBody>
          <a:bodyPr/>
          <a:lstStyle>
            <a:lvl1pPr marL="514350" indent="-255985">
              <a:spcBef>
                <a:spcPts val="0"/>
              </a:spcBef>
              <a:spcAft>
                <a:spcPts val="900"/>
              </a:spcAft>
              <a:buClr>
                <a:schemeClr val="accent6"/>
              </a:buClr>
              <a:buFont typeface="Wingdings" pitchFamily="2" charset="2"/>
              <a:buChar char="§"/>
              <a:defRPr sz="1800">
                <a:solidFill>
                  <a:schemeClr val="tx1"/>
                </a:solidFill>
                <a:latin typeface="+mn-lt"/>
              </a:defRPr>
            </a:lvl1pPr>
            <a:lvl2pPr marL="514350" indent="-255985">
              <a:spcBef>
                <a:spcPts val="0"/>
              </a:spcBef>
              <a:spcAft>
                <a:spcPts val="450"/>
              </a:spcAft>
              <a:defRPr sz="1800">
                <a:latin typeface="+mn-lt"/>
              </a:defRPr>
            </a:lvl2pPr>
            <a:lvl3pPr marL="768109" indent="-260608">
              <a:spcBef>
                <a:spcPts val="0"/>
              </a:spcBef>
              <a:spcAft>
                <a:spcPts val="450"/>
              </a:spcAft>
              <a:buFont typeface="Arial" panose="020B0604020202020204" pitchFamily="34" charset="0"/>
              <a:buChar char="•"/>
              <a:defRPr sz="1800">
                <a:latin typeface="+mn-lt"/>
              </a:defRPr>
            </a:lvl3pPr>
            <a:lvl4pPr marL="1111014" indent="-260608">
              <a:spcBef>
                <a:spcPts val="0"/>
              </a:spcBef>
              <a:spcAft>
                <a:spcPts val="450"/>
              </a:spcAft>
              <a:buClr>
                <a:schemeClr val="accent6"/>
              </a:buClr>
              <a:buFont typeface="System Font Regular"/>
              <a:buChar char="–"/>
              <a:defRPr sz="1649">
                <a:latin typeface="+mn-lt"/>
              </a:defRPr>
            </a:lvl4pPr>
            <a:lvl5pPr marL="1371623" indent="-260608">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708043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Col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461" y="1026396"/>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Col 1">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33635"/>
            <a:ext cx="5172787" cy="2986087"/>
          </a:xfrm>
          <a:prstGeom prst="rect">
            <a:avLst/>
          </a:prstGeom>
        </p:spPr>
        <p:txBody>
          <a:bodyPr/>
          <a:lstStyle>
            <a:lvl1pPr marL="342900" indent="-257175">
              <a:spcBef>
                <a:spcPts val="0"/>
              </a:spcBef>
              <a:spcAft>
                <a:spcPts val="900"/>
              </a:spcAft>
              <a:buClr>
                <a:schemeClr val="accent6"/>
              </a:buClr>
              <a:buFont typeface="Wingdings" pitchFamily="2" charset="2"/>
              <a:buChar char="§"/>
              <a:defRPr sz="1649">
                <a:solidFill>
                  <a:schemeClr val="tx1"/>
                </a:solidFill>
                <a:latin typeface="+mn-lt"/>
              </a:defRPr>
            </a:lvl1pPr>
            <a:lvl2pPr marL="342900" indent="-257175">
              <a:spcBef>
                <a:spcPts val="0"/>
              </a:spcBef>
              <a:spcAft>
                <a:spcPts val="450"/>
              </a:spcAft>
              <a:defRPr sz="1649">
                <a:latin typeface="+mn-lt"/>
              </a:defRPr>
            </a:lvl2pPr>
            <a:lvl3pPr marL="514350" indent="-259556">
              <a:spcBef>
                <a:spcPts val="0"/>
              </a:spcBef>
              <a:spcAft>
                <a:spcPts val="450"/>
              </a:spcAft>
              <a:buFont typeface="Arial" panose="020B0604020202020204" pitchFamily="34" charset="0"/>
              <a:buChar char="•"/>
              <a:defRPr sz="1649">
                <a:latin typeface="+mn-lt"/>
              </a:defRPr>
            </a:lvl3pPr>
            <a:lvl4pPr marL="772716" indent="-259556">
              <a:spcBef>
                <a:spcPts val="0"/>
              </a:spcBef>
              <a:spcAft>
                <a:spcPts val="450"/>
              </a:spcAft>
              <a:buClr>
                <a:schemeClr val="accent6"/>
              </a:buClr>
              <a:buFont typeface="System Font Regular"/>
              <a:buChar char="–"/>
              <a:defRPr sz="1649">
                <a:latin typeface="+mn-lt"/>
              </a:defRPr>
            </a:lvl4pPr>
            <a:lvl5pPr marL="944166" indent="-259556">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Col 2">
            <a:extLst>
              <a:ext uri="{FF2B5EF4-FFF2-40B4-BE49-F238E27FC236}">
                <a16:creationId xmlns:a16="http://schemas.microsoft.com/office/drawing/2014/main" id="{52F0C1DF-6492-8445-A2F1-D57652FA6084}"/>
              </a:ext>
            </a:extLst>
          </p:cNvPr>
          <p:cNvSpPr>
            <a:spLocks noGrp="1"/>
          </p:cNvSpPr>
          <p:nvPr>
            <p:ph type="body" sz="quarter" idx="12"/>
          </p:nvPr>
        </p:nvSpPr>
        <p:spPr>
          <a:xfrm>
            <a:off x="5965837" y="1933634"/>
            <a:ext cx="5172787" cy="2986087"/>
          </a:xfrm>
          <a:prstGeom prst="rect">
            <a:avLst/>
          </a:prstGeom>
        </p:spPr>
        <p:txBody>
          <a:bodyPr/>
          <a:lstStyle>
            <a:lvl1pPr marL="342900" indent="-257175">
              <a:spcBef>
                <a:spcPts val="0"/>
              </a:spcBef>
              <a:spcAft>
                <a:spcPts val="900"/>
              </a:spcAft>
              <a:buClr>
                <a:schemeClr val="accent6"/>
              </a:buClr>
              <a:buFont typeface="Wingdings" pitchFamily="2" charset="2"/>
              <a:buChar char="§"/>
              <a:defRPr sz="1649">
                <a:solidFill>
                  <a:schemeClr val="tx1"/>
                </a:solidFill>
                <a:latin typeface="+mn-lt"/>
              </a:defRPr>
            </a:lvl1pPr>
            <a:lvl2pPr marL="342900" indent="-257175">
              <a:spcBef>
                <a:spcPts val="0"/>
              </a:spcBef>
              <a:spcAft>
                <a:spcPts val="450"/>
              </a:spcAft>
              <a:defRPr sz="1649">
                <a:latin typeface="+mn-lt"/>
              </a:defRPr>
            </a:lvl2pPr>
            <a:lvl3pPr marL="514350" indent="-259556">
              <a:spcBef>
                <a:spcPts val="0"/>
              </a:spcBef>
              <a:spcAft>
                <a:spcPts val="450"/>
              </a:spcAft>
              <a:buFont typeface="Arial" panose="020B0604020202020204" pitchFamily="34" charset="0"/>
              <a:buChar char="•"/>
              <a:defRPr sz="1649">
                <a:latin typeface="+mn-lt"/>
              </a:defRPr>
            </a:lvl3pPr>
            <a:lvl4pPr marL="772716" indent="-259556">
              <a:spcBef>
                <a:spcPts val="0"/>
              </a:spcBef>
              <a:spcAft>
                <a:spcPts val="450"/>
              </a:spcAft>
              <a:buClr>
                <a:schemeClr val="accent6"/>
              </a:buClr>
              <a:buFont typeface="System Font Regular"/>
              <a:buChar char="–"/>
              <a:defRPr sz="1649">
                <a:latin typeface="+mn-lt"/>
              </a:defRPr>
            </a:lvl4pPr>
            <a:lvl5pPr marL="944166" indent="-259556">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235087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col-Paragraph and Bullets">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46068"/>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3460"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a:extLst>
              <a:ext uri="{FF2B5EF4-FFF2-40B4-BE49-F238E27FC236}">
                <a16:creationId xmlns:a16="http://schemas.microsoft.com/office/drawing/2014/main" id="{52F0C1DF-6492-8445-A2F1-D57652FA6084}"/>
              </a:ext>
            </a:extLst>
          </p:cNvPr>
          <p:cNvSpPr>
            <a:spLocks noGrp="1"/>
          </p:cNvSpPr>
          <p:nvPr>
            <p:ph type="body" sz="quarter" idx="12"/>
          </p:nvPr>
        </p:nvSpPr>
        <p:spPr>
          <a:xfrm>
            <a:off x="4500885"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52F0C1DF-6492-8445-A2F1-D57652FA6084}"/>
              </a:ext>
            </a:extLst>
          </p:cNvPr>
          <p:cNvSpPr>
            <a:spLocks noGrp="1"/>
          </p:cNvSpPr>
          <p:nvPr>
            <p:ph type="body" sz="quarter" idx="13"/>
          </p:nvPr>
        </p:nvSpPr>
        <p:spPr>
          <a:xfrm>
            <a:off x="8308113" y="1935128"/>
            <a:ext cx="3648691" cy="2986087"/>
          </a:xfrm>
          <a:prstGeom prst="rect">
            <a:avLst/>
          </a:prstGeom>
        </p:spPr>
        <p:txBody>
          <a:bodyPr/>
          <a:lstStyle>
            <a:lvl1pPr marL="170260" indent="-170260">
              <a:spcBef>
                <a:spcPts val="0"/>
              </a:spcBef>
              <a:spcAft>
                <a:spcPts val="900"/>
              </a:spcAft>
              <a:buClr>
                <a:schemeClr val="accent6"/>
              </a:buClr>
              <a:buFont typeface="Wingdings" pitchFamily="2" charset="2"/>
              <a:buChar char="§"/>
              <a:defRPr sz="1500">
                <a:solidFill>
                  <a:schemeClr val="tx1"/>
                </a:solidFill>
                <a:latin typeface="+mn-lt"/>
              </a:defRPr>
            </a:lvl1pPr>
            <a:lvl2pPr marL="171450" indent="-171450">
              <a:spcBef>
                <a:spcPts val="0"/>
              </a:spcBef>
              <a:spcAft>
                <a:spcPts val="450"/>
              </a:spcAft>
              <a:defRPr sz="1500">
                <a:latin typeface="+mn-lt"/>
              </a:defRPr>
            </a:lvl2pPr>
            <a:lvl3pPr marL="342900" indent="-166688">
              <a:spcBef>
                <a:spcPts val="0"/>
              </a:spcBef>
              <a:spcAft>
                <a:spcPts val="450"/>
              </a:spcAft>
              <a:buFont typeface="Arial" panose="020B0604020202020204" pitchFamily="34" charset="0"/>
              <a:buChar char="•"/>
              <a:defRPr sz="1500">
                <a:latin typeface="+mn-lt"/>
              </a:defRPr>
            </a:lvl3pPr>
            <a:lvl4pPr marL="429816" indent="-166688">
              <a:spcBef>
                <a:spcPts val="0"/>
              </a:spcBef>
              <a:spcAft>
                <a:spcPts val="450"/>
              </a:spcAft>
              <a:buClr>
                <a:schemeClr val="accent6"/>
              </a:buClr>
              <a:buFont typeface="System Font Regular"/>
              <a:buChar char="–"/>
              <a:defRPr sz="1500">
                <a:latin typeface="+mn-lt"/>
              </a:defRPr>
            </a:lvl4pPr>
            <a:lvl5pPr marL="514350" indent="-171450">
              <a:spcBef>
                <a:spcPts val="0"/>
              </a:spcBef>
              <a:spcAft>
                <a:spcPts val="450"/>
              </a:spcAft>
              <a:buClr>
                <a:schemeClr val="accent6"/>
              </a:buClr>
              <a:buSzPct val="100000"/>
              <a:buFont typeface="System Font Regular"/>
              <a:buChar char="–"/>
              <a:tabLst/>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744795"/>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 Text and Picture">
    <p:spTree>
      <p:nvGrpSpPr>
        <p:cNvPr id="1" name=""/>
        <p:cNvGrpSpPr/>
        <p:nvPr/>
      </p:nvGrpSpPr>
      <p:grpSpPr>
        <a:xfrm>
          <a:off x="0" y="0"/>
          <a:ext cx="0" cy="0"/>
          <a:chOff x="0" y="0"/>
          <a:chExt cx="0" cy="0"/>
        </a:xfrm>
      </p:grpSpPr>
      <p:sp>
        <p:nvSpPr>
          <p:cNvPr id="5" name="Title Placeholder 9">
            <a:extLst>
              <a:ext uri="{FF2B5EF4-FFF2-40B4-BE49-F238E27FC236}">
                <a16:creationId xmlns:a16="http://schemas.microsoft.com/office/drawing/2014/main" id="{F03EF72A-8772-7F43-9512-C4B063F665DB}"/>
              </a:ext>
            </a:extLst>
          </p:cNvPr>
          <p:cNvSpPr>
            <a:spLocks noGrp="1"/>
          </p:cNvSpPr>
          <p:nvPr>
            <p:ph type="title"/>
          </p:nvPr>
        </p:nvSpPr>
        <p:spPr>
          <a:xfrm>
            <a:off x="623460" y="1064976"/>
            <a:ext cx="10515163" cy="648915"/>
          </a:xfrm>
          <a:prstGeom prst="rect">
            <a:avLst/>
          </a:prstGeom>
        </p:spPr>
        <p:txBody>
          <a:bodyPr vert="horz" lIns="91440" tIns="45720" rIns="91440" bIns="45720" rtlCol="0" anchor="t">
            <a:normAutofit/>
          </a:bodyPr>
          <a:lstStyle>
            <a:lvl1pPr>
              <a:defRPr sz="2401"/>
            </a:lvl1pPr>
          </a:lstStyle>
          <a:p>
            <a:r>
              <a:rPr lang="en-US" dirty="0"/>
              <a:t>Click to edit Master title style</a:t>
            </a:r>
          </a:p>
        </p:txBody>
      </p:sp>
      <p:sp>
        <p:nvSpPr>
          <p:cNvPr id="10" name="Text Placeholder 9">
            <a:extLst>
              <a:ext uri="{FF2B5EF4-FFF2-40B4-BE49-F238E27FC236}">
                <a16:creationId xmlns:a16="http://schemas.microsoft.com/office/drawing/2014/main" id="{52F0C1DF-6492-8445-A2F1-D57652FA6084}"/>
              </a:ext>
            </a:extLst>
          </p:cNvPr>
          <p:cNvSpPr>
            <a:spLocks noGrp="1"/>
          </p:cNvSpPr>
          <p:nvPr>
            <p:ph type="body" sz="quarter" idx="11"/>
          </p:nvPr>
        </p:nvSpPr>
        <p:spPr>
          <a:xfrm>
            <a:off x="622869" y="1984684"/>
            <a:ext cx="5249959" cy="2986087"/>
          </a:xfrm>
          <a:prstGeom prst="rect">
            <a:avLst/>
          </a:prstGeom>
        </p:spPr>
        <p:txBody>
          <a:bodyPr/>
          <a:lstStyle>
            <a:lvl1pPr marL="342900" indent="-255985">
              <a:spcBef>
                <a:spcPts val="0"/>
              </a:spcBef>
              <a:spcAft>
                <a:spcPts val="900"/>
              </a:spcAft>
              <a:buClr>
                <a:schemeClr val="accent6"/>
              </a:buClr>
              <a:buFont typeface="Wingdings" pitchFamily="2" charset="2"/>
              <a:buChar char="§"/>
              <a:defRPr sz="1649">
                <a:solidFill>
                  <a:schemeClr val="tx1"/>
                </a:solidFill>
                <a:latin typeface="+mn-lt"/>
              </a:defRPr>
            </a:lvl1pPr>
            <a:lvl2pPr marL="342900" indent="-255985">
              <a:spcBef>
                <a:spcPts val="0"/>
              </a:spcBef>
              <a:spcAft>
                <a:spcPts val="450"/>
              </a:spcAft>
              <a:defRPr sz="1649">
                <a:latin typeface="+mn-lt"/>
              </a:defRPr>
            </a:lvl2pPr>
            <a:lvl3pPr marL="641747" indent="-259556">
              <a:spcBef>
                <a:spcPts val="0"/>
              </a:spcBef>
              <a:spcAft>
                <a:spcPts val="450"/>
              </a:spcAft>
              <a:buFont typeface="Arial" panose="020B0604020202020204" pitchFamily="34" charset="0"/>
              <a:buChar char="•"/>
              <a:defRPr sz="1649">
                <a:latin typeface="+mn-lt"/>
              </a:defRPr>
            </a:lvl3pPr>
            <a:lvl4pPr marL="901304" indent="-259556">
              <a:spcBef>
                <a:spcPts val="0"/>
              </a:spcBef>
              <a:spcAft>
                <a:spcPts val="450"/>
              </a:spcAft>
              <a:buClr>
                <a:schemeClr val="accent6"/>
              </a:buClr>
              <a:buFont typeface="System Font Regular"/>
              <a:buChar char="–"/>
              <a:defRPr sz="1649">
                <a:latin typeface="+mn-lt"/>
              </a:defRPr>
            </a:lvl4pPr>
            <a:lvl5pPr marL="1028700" indent="-259556">
              <a:spcBef>
                <a:spcPts val="0"/>
              </a:spcBef>
              <a:spcAft>
                <a:spcPts val="450"/>
              </a:spcAft>
              <a:buClr>
                <a:schemeClr val="accent6"/>
              </a:buClr>
              <a:buSzPct val="100000"/>
              <a:buFont typeface="System Font Regular"/>
              <a:buChar char="–"/>
              <a:defRPr sz="1649">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BAF9846-71DA-A44F-8AF9-87E1DDB943E1}"/>
              </a:ext>
            </a:extLst>
          </p:cNvPr>
          <p:cNvSpPr>
            <a:spLocks noGrp="1"/>
          </p:cNvSpPr>
          <p:nvPr>
            <p:ph type="pic" sz="quarter" idx="12"/>
          </p:nvPr>
        </p:nvSpPr>
        <p:spPr>
          <a:xfrm>
            <a:off x="6096000" y="1984684"/>
            <a:ext cx="5043213" cy="2987675"/>
          </a:xfrm>
          <a:prstGeom prst="rect">
            <a:avLst/>
          </a:prstGeom>
        </p:spPr>
        <p:txBody>
          <a:bodyPr anchor="ctr"/>
          <a:lstStyle>
            <a:lvl1pPr algn="ctr">
              <a:defRPr sz="1050"/>
            </a:lvl1pPr>
          </a:lstStyle>
          <a:p>
            <a:endParaRPr lang="en-US" dirty="0"/>
          </a:p>
        </p:txBody>
      </p:sp>
    </p:spTree>
    <p:extLst>
      <p:ext uri="{BB962C8B-B14F-4D97-AF65-F5344CB8AC3E}">
        <p14:creationId xmlns:p14="http://schemas.microsoft.com/office/powerpoint/2010/main" val="234358385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DDFF2-9DC5-C37C-EF9E-505C87ED9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0BC3E9-4649-8C6D-5DE7-21A401102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C04EDE-596D-B1FE-8DA5-7F31BA992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857F05-1DDF-7FDC-A431-6CB1A9CF04E2}"/>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6" name="Footer Placeholder 5">
            <a:extLst>
              <a:ext uri="{FF2B5EF4-FFF2-40B4-BE49-F238E27FC236}">
                <a16:creationId xmlns:a16="http://schemas.microsoft.com/office/drawing/2014/main" id="{1E3C502A-F005-7F46-C2B5-189A474293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BBEA88-A328-8206-D712-3269A3C22703}"/>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3722731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Date Placeholder 3" hidden="1">
            <a:extLst>
              <a:ext uri="{FF2B5EF4-FFF2-40B4-BE49-F238E27FC236}">
                <a16:creationId xmlns:a16="http://schemas.microsoft.com/office/drawing/2014/main" id="{7E01E1C4-2C84-CE47-85DB-593C82C0EB68}"/>
              </a:ext>
            </a:extLst>
          </p:cNvPr>
          <p:cNvSpPr>
            <a:spLocks noGrp="1"/>
          </p:cNvSpPr>
          <p:nvPr>
            <p:ph type="dt" sz="half" idx="2"/>
          </p:nvPr>
        </p:nvSpPr>
        <p:spPr>
          <a:xfrm>
            <a:off x="623460" y="6356356"/>
            <a:ext cx="274391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C19CEB-2028-2842-AF60-6C74C4CAB384}" type="datetime4">
              <a:rPr lang="en-US" smtClean="0"/>
              <a:t>June 13, 2024</a:t>
            </a:fld>
            <a:endParaRPr lang="en-US" dirty="0"/>
          </a:p>
        </p:txBody>
      </p:sp>
      <p:sp>
        <p:nvSpPr>
          <p:cNvPr id="7" name="Picture Placeholder">
            <a:extLst>
              <a:ext uri="{FF2B5EF4-FFF2-40B4-BE49-F238E27FC236}">
                <a16:creationId xmlns:a16="http://schemas.microsoft.com/office/drawing/2014/main" id="{E8EA923E-BC71-C347-8E04-0810876CF682}"/>
              </a:ext>
            </a:extLst>
          </p:cNvPr>
          <p:cNvSpPr>
            <a:spLocks noGrp="1"/>
          </p:cNvSpPr>
          <p:nvPr>
            <p:ph type="pic" sz="quarter" idx="12"/>
          </p:nvPr>
        </p:nvSpPr>
        <p:spPr>
          <a:xfrm>
            <a:off x="551540" y="1052856"/>
            <a:ext cx="10941633" cy="4471845"/>
          </a:xfrm>
          <a:prstGeom prst="rect">
            <a:avLst/>
          </a:prstGeom>
        </p:spPr>
        <p:txBody>
          <a:bodyPr anchor="ctr"/>
          <a:lstStyle>
            <a:lvl1pPr algn="ctr">
              <a:defRPr sz="1050"/>
            </a:lvl1pPr>
          </a:lstStyle>
          <a:p>
            <a:endParaRPr lang="en-US" dirty="0"/>
          </a:p>
        </p:txBody>
      </p:sp>
    </p:spTree>
    <p:extLst>
      <p:ext uri="{BB962C8B-B14F-4D97-AF65-F5344CB8AC3E}">
        <p14:creationId xmlns:p14="http://schemas.microsoft.com/office/powerpoint/2010/main" val="407440521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1" y="1644605"/>
            <a:ext cx="5186811" cy="639763"/>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1" y="2408723"/>
            <a:ext cx="5186811" cy="355878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5" y="1644605"/>
            <a:ext cx="5384799" cy="639763"/>
          </a:xfrm>
        </p:spPr>
        <p:txBody>
          <a:bodyPr anchor="b">
            <a:noAutofit/>
          </a:bodyPr>
          <a:lstStyle>
            <a:lvl1pPr marL="0" indent="0" algn="l">
              <a:buNone/>
              <a:defRPr sz="2100" b="0">
                <a:solidFill>
                  <a:schemeClr val="tx2"/>
                </a:solidFill>
              </a:defRPr>
            </a:lvl1pPr>
            <a:lvl2pPr marL="342337" indent="0">
              <a:buNone/>
              <a:defRPr sz="1500" b="1"/>
            </a:lvl2pPr>
            <a:lvl3pPr marL="684674" indent="0">
              <a:buNone/>
              <a:defRPr sz="1350" b="1"/>
            </a:lvl3pPr>
            <a:lvl4pPr marL="1027012" indent="0">
              <a:buNone/>
              <a:defRPr sz="1200" b="1"/>
            </a:lvl4pPr>
            <a:lvl5pPr marL="1369349" indent="0">
              <a:buNone/>
              <a:defRPr sz="1200" b="1"/>
            </a:lvl5pPr>
            <a:lvl6pPr marL="1711686" indent="0">
              <a:buNone/>
              <a:defRPr sz="1200" b="1"/>
            </a:lvl6pPr>
            <a:lvl7pPr marL="2054023" indent="0">
              <a:buNone/>
              <a:defRPr sz="1200" b="1"/>
            </a:lvl7pPr>
            <a:lvl8pPr marL="2396360" indent="0">
              <a:buNone/>
              <a:defRPr sz="1200" b="1"/>
            </a:lvl8pPr>
            <a:lvl9pPr marL="273869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09615" y="2408723"/>
            <a:ext cx="5384799" cy="355878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Tree>
    <p:extLst>
      <p:ext uri="{BB962C8B-B14F-4D97-AF65-F5344CB8AC3E}">
        <p14:creationId xmlns:p14="http://schemas.microsoft.com/office/powerpoint/2010/main" val="33719402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1640" y="2130426"/>
            <a:ext cx="8450760" cy="1470025"/>
          </a:xfrm>
        </p:spPr>
        <p:txBody>
          <a:bodyPr/>
          <a:lstStyle/>
          <a:p>
            <a:r>
              <a:rPr lang="en-US" dirty="0"/>
              <a:t>Click to edit Master title style</a:t>
            </a:r>
          </a:p>
        </p:txBody>
      </p:sp>
      <p:sp>
        <p:nvSpPr>
          <p:cNvPr id="3" name="Subtitle 2"/>
          <p:cNvSpPr>
            <a:spLocks noGrp="1"/>
          </p:cNvSpPr>
          <p:nvPr>
            <p:ph type="subTitle" idx="1"/>
          </p:nvPr>
        </p:nvSpPr>
        <p:spPr>
          <a:xfrm>
            <a:off x="3654764" y="3886200"/>
            <a:ext cx="695944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806822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823487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54400" y="4406901"/>
            <a:ext cx="8128001"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454400" y="2906713"/>
            <a:ext cx="81280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3594095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1" y="639328"/>
            <a:ext cx="8127999" cy="855538"/>
          </a:xfrm>
        </p:spPr>
        <p:txBody>
          <a:bodyPr/>
          <a:lstStyle/>
          <a:p>
            <a:r>
              <a:rPr lang="en-US" dirty="0"/>
              <a:t>Click to edit Master title style</a:t>
            </a:r>
          </a:p>
        </p:txBody>
      </p:sp>
      <p:sp>
        <p:nvSpPr>
          <p:cNvPr id="3" name="Content Placeholder 2"/>
          <p:cNvSpPr>
            <a:spLocks noGrp="1"/>
          </p:cNvSpPr>
          <p:nvPr>
            <p:ph sz="half" idx="1"/>
          </p:nvPr>
        </p:nvSpPr>
        <p:spPr>
          <a:xfrm>
            <a:off x="3454400" y="1600201"/>
            <a:ext cx="38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574197" y="1600201"/>
            <a:ext cx="400820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591973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54399" y="639328"/>
            <a:ext cx="8128000" cy="85553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454399" y="1535113"/>
            <a:ext cx="37374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54399" y="2174875"/>
            <a:ext cx="37374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501370" y="1535113"/>
            <a:ext cx="40810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01370" y="2174875"/>
            <a:ext cx="40810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6/13/2024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64191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6/13/2024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607675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6/13/2024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563943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78665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F3FF1-3253-E6AB-4800-81AB2F6957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7003-9422-0002-423B-C8A12A1D5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0359E-DC37-9063-CDA6-5A95AC7233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212A14-6F85-446A-72E5-5EAF13BDF4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B29181-BC20-FDAA-E36B-B18AED4F17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12017-AAD2-F40A-628D-B1BD2C10ECC3}"/>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8" name="Footer Placeholder 7">
            <a:extLst>
              <a:ext uri="{FF2B5EF4-FFF2-40B4-BE49-F238E27FC236}">
                <a16:creationId xmlns:a16="http://schemas.microsoft.com/office/drawing/2014/main" id="{6A2F13A3-8630-DAEA-E670-3FF70CA27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327360-5F0A-91DF-3110-1C0FFEC549C3}"/>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2347186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588874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630684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091813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33D35-5148-7EC4-3704-250914FB15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0D36BC-CDF5-1704-8A6A-C04DFDDE47AE}"/>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4" name="Footer Placeholder 3">
            <a:extLst>
              <a:ext uri="{FF2B5EF4-FFF2-40B4-BE49-F238E27FC236}">
                <a16:creationId xmlns:a16="http://schemas.microsoft.com/office/drawing/2014/main" id="{B96CE8D0-644C-EB31-843A-5B2CEF40F2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6A41A-825D-6711-909F-36B298A372AE}"/>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345818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21514-E48E-24B3-4BD1-356887D35034}"/>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3" name="Footer Placeholder 2">
            <a:extLst>
              <a:ext uri="{FF2B5EF4-FFF2-40B4-BE49-F238E27FC236}">
                <a16:creationId xmlns:a16="http://schemas.microsoft.com/office/drawing/2014/main" id="{ECA96E48-1C0A-0A15-2733-74A62802B9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375607-7476-8CB2-C71D-C4DE521AF33C}"/>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1825558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6882-A4A0-58C3-155C-C02F4CCD9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4D0D05-84E4-0601-5B06-D2B847DA31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9A573C-E2BC-F4A0-F42E-A81E7134B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67C10-AF8B-47EF-888D-F8AC9E7D2027}"/>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6" name="Footer Placeholder 5">
            <a:extLst>
              <a:ext uri="{FF2B5EF4-FFF2-40B4-BE49-F238E27FC236}">
                <a16:creationId xmlns:a16="http://schemas.microsoft.com/office/drawing/2014/main" id="{292473CE-B787-7C0A-5D23-AEFC5A497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07936-D4B0-5FC6-0138-AD27D30F2654}"/>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381612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1F98-3F75-F9A5-3DCE-641F657E0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407721-34C5-AEF4-34A9-108B616B4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DA9542-F934-08D8-28FE-74D17694C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957FBF-1439-B49E-C70A-4BB205A17C3A}"/>
              </a:ext>
            </a:extLst>
          </p:cNvPr>
          <p:cNvSpPr>
            <a:spLocks noGrp="1"/>
          </p:cNvSpPr>
          <p:nvPr>
            <p:ph type="dt" sz="half" idx="10"/>
          </p:nvPr>
        </p:nvSpPr>
        <p:spPr/>
        <p:txBody>
          <a:bodyPr/>
          <a:lstStyle/>
          <a:p>
            <a:fld id="{54C416D4-CB45-460C-A69D-8828457B4EF8}" type="datetimeFigureOut">
              <a:rPr lang="en-US" smtClean="0"/>
              <a:t>6/13/2024</a:t>
            </a:fld>
            <a:endParaRPr lang="en-US"/>
          </a:p>
        </p:txBody>
      </p:sp>
      <p:sp>
        <p:nvSpPr>
          <p:cNvPr id="6" name="Footer Placeholder 5">
            <a:extLst>
              <a:ext uri="{FF2B5EF4-FFF2-40B4-BE49-F238E27FC236}">
                <a16:creationId xmlns:a16="http://schemas.microsoft.com/office/drawing/2014/main" id="{B1F1009C-9609-334B-0FEF-5BDEAD611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D7674-ADB9-1DC4-9707-3242E271F5F3}"/>
              </a:ext>
            </a:extLst>
          </p:cNvPr>
          <p:cNvSpPr>
            <a:spLocks noGrp="1"/>
          </p:cNvSpPr>
          <p:nvPr>
            <p:ph type="sldNum" sz="quarter" idx="12"/>
          </p:nvPr>
        </p:nvSpPr>
        <p:spPr/>
        <p:txBody>
          <a:bodyPr/>
          <a:lstStyle/>
          <a:p>
            <a:fld id="{41969FCB-D527-4F61-A95C-2F8F81200DB7}" type="slidenum">
              <a:rPr lang="en-US" smtClean="0"/>
              <a:t>‹#›</a:t>
            </a:fld>
            <a:endParaRPr lang="en-US"/>
          </a:p>
        </p:txBody>
      </p:sp>
    </p:spTree>
    <p:extLst>
      <p:ext uri="{BB962C8B-B14F-4D97-AF65-F5344CB8AC3E}">
        <p14:creationId xmlns:p14="http://schemas.microsoft.com/office/powerpoint/2010/main" val="223468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5.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3A438-CF7E-199C-7E67-6A515522A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B70B9D-126D-726B-5F70-BADFC1D646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0220BF-74D8-C178-4B34-01F66C892D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416D4-CB45-460C-A69D-8828457B4EF8}" type="datetimeFigureOut">
              <a:rPr lang="en-US" smtClean="0"/>
              <a:t>6/13/2024</a:t>
            </a:fld>
            <a:endParaRPr lang="en-US"/>
          </a:p>
        </p:txBody>
      </p:sp>
      <p:sp>
        <p:nvSpPr>
          <p:cNvPr id="5" name="Footer Placeholder 4">
            <a:extLst>
              <a:ext uri="{FF2B5EF4-FFF2-40B4-BE49-F238E27FC236}">
                <a16:creationId xmlns:a16="http://schemas.microsoft.com/office/drawing/2014/main" id="{B173A832-125E-9944-DCCA-BB43CE981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7E8B35-2168-AB35-B316-CFC9B4B499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69FCB-D527-4F61-A95C-2F8F81200DB7}" type="slidenum">
              <a:rPr lang="en-US" smtClean="0"/>
              <a:t>‹#›</a:t>
            </a:fld>
            <a:endParaRPr lang="en-US"/>
          </a:p>
        </p:txBody>
      </p:sp>
    </p:spTree>
    <p:extLst>
      <p:ext uri="{BB962C8B-B14F-4D97-AF65-F5344CB8AC3E}">
        <p14:creationId xmlns:p14="http://schemas.microsoft.com/office/powerpoint/2010/main" val="15229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09600" y="274638"/>
            <a:ext cx="10972800" cy="1143000"/>
          </a:xfrm>
          <a:prstGeom prst="rect">
            <a:avLst/>
          </a:prstGeom>
          <a:ln>
            <a:headEnd type="none"/>
            <a:tailEnd type="none"/>
          </a:ln>
        </p:spPr>
        <p:txBody>
          <a:bodyPr wrap="square" lIns="91440" tIns="45720" rIns="91440" bIns="45720" anchor="ctr">
            <a:normAutofit/>
          </a:bodyPr>
          <a:lstStyle/>
          <a:p>
            <a:r>
              <a:rPr lang="en-US"/>
              <a:t>Click to edit Master title style</a:t>
            </a:r>
          </a:p>
        </p:txBody>
      </p:sp>
      <p:sp>
        <p:nvSpPr>
          <p:cNvPr id="3" name="Text Placeholder 2"/>
          <p:cNvSpPr>
            <a:spLocks noGrp="1"/>
          </p:cNvSpPr>
          <p:nvPr>
            <p:ph type="body" idx="1"/>
          </p:nvPr>
        </p:nvSpPr>
        <p:spPr bwMode="white">
          <a:xfrm>
            <a:off x="609600" y="1600201"/>
            <a:ext cx="10972800" cy="4525963"/>
          </a:xfrm>
          <a:prstGeom prst="rect">
            <a:avLst/>
          </a:prstGeom>
          <a:ln>
            <a:headEnd type="none"/>
            <a:tailEnd type="none"/>
          </a:ln>
        </p:spPr>
        <p:txBody>
          <a:bodyPr wrap="square" lIns="91440" tIns="45720" rIns="91440" bIns="4572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white">
          <a:xfrm>
            <a:off x="609600" y="6356351"/>
            <a:ext cx="2844800" cy="365125"/>
          </a:xfrm>
          <a:prstGeom prst="rect">
            <a:avLst/>
          </a:prstGeom>
          <a:ln>
            <a:headEnd type="none"/>
            <a:tailEnd type="none"/>
          </a:ln>
        </p:spPr>
        <p:txBody>
          <a:bodyPr wrap="square" lIns="91440" tIns="45720" rIns="91440" bIns="45720" anchor="ctr"/>
          <a:lstStyle>
            <a:lvl1pPr algn="l">
              <a:defRPr sz="1200" dirty="0">
                <a:solidFill>
                  <a:schemeClr val="tx1">
                    <a:tint val="75000"/>
                  </a:schemeClr>
                </a:solidFill>
              </a:defRPr>
            </a:lvl1pPr>
          </a:lstStyle>
          <a:p>
            <a:fld id="{3A798468-0C38-4028-A144-7F51E7C2A6EF}" type="datetime1">
              <a:rPr lang="en-US" dirty="0"/>
              <a:t>6/13/2024</a:t>
            </a:fld>
            <a:endParaRPr lang="en-US"/>
          </a:p>
        </p:txBody>
      </p:sp>
      <p:sp>
        <p:nvSpPr>
          <p:cNvPr id="5" name="Footer Placeholder 4"/>
          <p:cNvSpPr>
            <a:spLocks noGrp="1"/>
          </p:cNvSpPr>
          <p:nvPr>
            <p:ph type="ftr" sz="quarter" idx="3"/>
          </p:nvPr>
        </p:nvSpPr>
        <p:spPr bwMode="white">
          <a:xfrm>
            <a:off x="4165600" y="6356351"/>
            <a:ext cx="3860800" cy="365125"/>
          </a:xfrm>
          <a:prstGeom prst="rect">
            <a:avLst/>
          </a:prstGeom>
          <a:ln>
            <a:headEnd type="none"/>
            <a:tailEnd type="none"/>
          </a:ln>
        </p:spPr>
        <p:txBody>
          <a:bodyPr wrap="square" lIns="91440" tIns="45720" rIns="91440" bIns="45720" anchor="ctr"/>
          <a:lstStyle>
            <a:lvl1pPr algn="ctr">
              <a:defRPr sz="1200" dirty="0">
                <a:solidFill>
                  <a:schemeClr val="tx1">
                    <a:tint val="75000"/>
                  </a:schemeClr>
                </a:solidFill>
              </a:defRPr>
            </a:lvl1pPr>
          </a:lstStyle>
          <a:p>
            <a:r>
              <a:rPr lang="en-US"/>
              <a:t>Copyright © 2009 Wolters Kluwer. Published by Lippincott Williams &amp; Wilkins.</a:t>
            </a:r>
          </a:p>
        </p:txBody>
      </p:sp>
      <p:sp>
        <p:nvSpPr>
          <p:cNvPr id="6" name="Slide Number Placeholder 5"/>
          <p:cNvSpPr>
            <a:spLocks noGrp="1"/>
          </p:cNvSpPr>
          <p:nvPr>
            <p:ph type="sldNum" sz="quarter" idx="4"/>
          </p:nvPr>
        </p:nvSpPr>
        <p:spPr bwMode="white">
          <a:xfrm>
            <a:off x="8737600" y="6356351"/>
            <a:ext cx="2844800" cy="365125"/>
          </a:xfrm>
          <a:prstGeom prst="rect">
            <a:avLst/>
          </a:prstGeom>
          <a:ln>
            <a:headEnd type="none"/>
            <a:tailEnd type="none"/>
          </a:ln>
        </p:spPr>
        <p:txBody>
          <a:bodyPr wrap="square" lIns="91440" tIns="45720" rIns="91440" bIns="45720" anchor="ctr"/>
          <a:lstStyle>
            <a:lvl1pPr algn="r">
              <a:defRPr sz="1200" dirty="0">
                <a:solidFill>
                  <a:schemeClr val="tx1">
                    <a:tint val="75000"/>
                  </a:schemeClr>
                </a:solidFill>
              </a:defRPr>
            </a:lvl1pPr>
          </a:lstStyle>
          <a:p>
            <a:fld id="{27A13296-8103-46F4-BA41-F532E14F2100}" type="slidenum">
              <a:rPr lang="en-US" dirty="0"/>
              <a:t>‹#›</a:t>
            </a:fld>
            <a:endParaRPr lang="en-US"/>
          </a:p>
        </p:txBody>
      </p:sp>
    </p:spTree>
    <p:extLst>
      <p:ext uri="{BB962C8B-B14F-4D97-AF65-F5344CB8AC3E}">
        <p14:creationId xmlns:p14="http://schemas.microsoft.com/office/powerpoint/2010/main" val="1147333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a:spcBef>
          <a:spcPct val="0"/>
        </a:spcBef>
        <a:buNone/>
        <a:defRPr sz="4400" kern="1200" dirty="0">
          <a:solidFill>
            <a:schemeClr val="tx1"/>
          </a:solidFill>
          <a:latin typeface="+mj-lt"/>
          <a:ea typeface="+mj-ea"/>
          <a:cs typeface="+mj-cs"/>
        </a:defRPr>
      </a:lvl1pPr>
    </p:titleStyle>
    <p:bodyStyle>
      <a:lvl1pPr marL="342900" indent="-342900" algn="l" defTabSz="914400" rtl="0">
        <a:spcBef>
          <a:spcPct val="20000"/>
        </a:spcBef>
        <a:buFont typeface="Arial"/>
        <a:buChar char="•"/>
        <a:defRPr sz="3200" kern="1200" dirty="0">
          <a:solidFill>
            <a:schemeClr val="tx1"/>
          </a:solidFill>
          <a:latin typeface="+mn-lt"/>
          <a:ea typeface="+mn-ea"/>
          <a:cs typeface="+mn-cs"/>
        </a:defRPr>
      </a:lvl1pPr>
      <a:lvl2pPr marL="742950" indent="-285750" algn="l" defTabSz="914400" rtl="0">
        <a:spcBef>
          <a:spcPct val="20000"/>
        </a:spcBef>
        <a:buFont typeface="Arial"/>
        <a:buChar char="–"/>
        <a:defRPr sz="2800" kern="1200" dirty="0">
          <a:solidFill>
            <a:schemeClr val="tx1"/>
          </a:solidFill>
          <a:latin typeface="+mn-lt"/>
          <a:ea typeface="+mn-ea"/>
          <a:cs typeface="+mn-cs"/>
        </a:defRPr>
      </a:lvl2pPr>
      <a:lvl3pPr marL="1143000" indent="-228600" algn="l" defTabSz="914400" rtl="0">
        <a:spcBef>
          <a:spcPct val="20000"/>
        </a:spcBef>
        <a:buFont typeface="Arial"/>
        <a:buChar char="•"/>
        <a:defRPr sz="2400" kern="1200" dirty="0">
          <a:solidFill>
            <a:schemeClr val="tx1"/>
          </a:solidFill>
          <a:latin typeface="+mn-lt"/>
          <a:ea typeface="+mn-ea"/>
          <a:cs typeface="+mn-cs"/>
        </a:defRPr>
      </a:lvl3pPr>
      <a:lvl4pPr marL="1600200" indent="-228600" algn="l" defTabSz="914400" rtl="0">
        <a:spcBef>
          <a:spcPct val="20000"/>
        </a:spcBef>
        <a:buFont typeface="Arial"/>
        <a:buChar char="–"/>
        <a:defRPr sz="2000" kern="1200" dirty="0">
          <a:solidFill>
            <a:schemeClr val="tx1"/>
          </a:solidFill>
          <a:latin typeface="+mn-lt"/>
          <a:ea typeface="+mn-ea"/>
          <a:cs typeface="+mn-cs"/>
        </a:defRPr>
      </a:lvl4pPr>
      <a:lvl5pPr marL="2057400" indent="-228600" algn="l" defTabSz="914400" rtl="0">
        <a:spcBef>
          <a:spcPct val="20000"/>
        </a:spcBef>
        <a:buFont typeface="Arial"/>
        <a:buChar char="»"/>
        <a:defRPr sz="2000" kern="1200" dirty="0">
          <a:solidFill>
            <a:schemeClr val="tx1"/>
          </a:solidFill>
          <a:latin typeface="+mn-lt"/>
          <a:ea typeface="+mn-ea"/>
          <a:cs typeface="+mn-cs"/>
        </a:defRPr>
      </a:lvl5pPr>
      <a:lvl6pPr marL="2514600" indent="-228600" algn="l" defTabSz="914400" rtl="0">
        <a:spcBef>
          <a:spcPct val="20000"/>
        </a:spcBef>
        <a:buFont typeface="Arial"/>
        <a:buChar char="•"/>
        <a:defRPr sz="2000" kern="1200" dirty="0">
          <a:solidFill>
            <a:schemeClr val="tx1"/>
          </a:solidFill>
          <a:latin typeface="+mn-lt"/>
          <a:ea typeface="+mn-ea"/>
          <a:cs typeface="+mn-cs"/>
        </a:defRPr>
      </a:lvl6pPr>
      <a:lvl7pPr marL="2971800" indent="-228600" algn="l" defTabSz="914400" rtl="0">
        <a:spcBef>
          <a:spcPct val="20000"/>
        </a:spcBef>
        <a:buFont typeface="Arial"/>
        <a:buChar char="•"/>
        <a:defRPr sz="2000" kern="1200" dirty="0">
          <a:solidFill>
            <a:schemeClr val="tx1"/>
          </a:solidFill>
          <a:latin typeface="+mn-lt"/>
          <a:ea typeface="+mn-ea"/>
          <a:cs typeface="+mn-cs"/>
        </a:defRPr>
      </a:lvl7pPr>
      <a:lvl8pPr marL="3429000" indent="-228600" algn="l" defTabSz="914400" rtl="0">
        <a:spcBef>
          <a:spcPct val="20000"/>
        </a:spcBef>
        <a:buFont typeface="Arial"/>
        <a:buChar char="•"/>
        <a:defRPr sz="2000" kern="1200" dirty="0">
          <a:solidFill>
            <a:schemeClr val="tx1"/>
          </a:solidFill>
          <a:latin typeface="+mn-lt"/>
          <a:ea typeface="+mn-ea"/>
          <a:cs typeface="+mn-cs"/>
        </a:defRPr>
      </a:lvl8pPr>
      <a:lvl9pPr marL="3886200" indent="-228600" algn="l" defTabSz="914400" rtl="0">
        <a:spcBef>
          <a:spcPct val="20000"/>
        </a:spcBef>
        <a:buFont typeface="Arial"/>
        <a:buChar char="•"/>
        <a:defRPr sz="2000" kern="1200" dirty="0">
          <a:solidFill>
            <a:schemeClr val="tx1"/>
          </a:solidFill>
          <a:latin typeface="+mn-lt"/>
          <a:ea typeface="+mn-ea"/>
          <a:cs typeface="+mn-cs"/>
        </a:defRPr>
      </a:lvl9pPr>
    </p:bodyStyle>
    <p:otherStyle>
      <a:defPPr defTabSz="914400">
        <a:defRPr lang="en-US" dirty="0"/>
      </a:defPPr>
      <a:lvl1pPr marL="0" algn="l" defTabSz="914400" rtl="0">
        <a:defRPr sz="1800" kern="1200" dirty="0">
          <a:solidFill>
            <a:schemeClr val="tx1"/>
          </a:solidFill>
          <a:latin typeface="+mn-lt"/>
          <a:ea typeface="+mn-ea"/>
          <a:cs typeface="+mn-cs"/>
        </a:defRPr>
      </a:lvl1pPr>
      <a:lvl2pPr marL="457200" algn="l" defTabSz="914400" rtl="0">
        <a:defRPr sz="1800" kern="1200" dirty="0">
          <a:solidFill>
            <a:schemeClr val="tx1"/>
          </a:solidFill>
          <a:latin typeface="+mn-lt"/>
          <a:ea typeface="+mn-ea"/>
          <a:cs typeface="+mn-cs"/>
        </a:defRPr>
      </a:lvl2pPr>
      <a:lvl3pPr marL="914400" algn="l" defTabSz="914400" rtl="0">
        <a:defRPr sz="1800" kern="1200" dirty="0">
          <a:solidFill>
            <a:schemeClr val="tx1"/>
          </a:solidFill>
          <a:latin typeface="+mn-lt"/>
          <a:ea typeface="+mn-ea"/>
          <a:cs typeface="+mn-cs"/>
        </a:defRPr>
      </a:lvl3pPr>
      <a:lvl4pPr marL="1371600" algn="l" defTabSz="914400" rtl="0">
        <a:defRPr sz="1800" kern="1200" dirty="0">
          <a:solidFill>
            <a:schemeClr val="tx1"/>
          </a:solidFill>
          <a:latin typeface="+mn-lt"/>
          <a:ea typeface="+mn-ea"/>
          <a:cs typeface="+mn-cs"/>
        </a:defRPr>
      </a:lvl4pPr>
      <a:lvl5pPr marL="1828800" algn="l" defTabSz="914400" rtl="0">
        <a:defRPr sz="1800" kern="1200" dirty="0">
          <a:solidFill>
            <a:schemeClr val="tx1"/>
          </a:solidFill>
          <a:latin typeface="+mn-lt"/>
          <a:ea typeface="+mn-ea"/>
          <a:cs typeface="+mn-cs"/>
        </a:defRPr>
      </a:lvl5pPr>
      <a:lvl6pPr marL="2286000" algn="l" defTabSz="914400" rtl="0">
        <a:defRPr sz="1800" kern="1200" dirty="0">
          <a:solidFill>
            <a:schemeClr val="tx1"/>
          </a:solidFill>
          <a:latin typeface="+mn-lt"/>
          <a:ea typeface="+mn-ea"/>
          <a:cs typeface="+mn-cs"/>
        </a:defRPr>
      </a:lvl6pPr>
      <a:lvl7pPr marL="2743200" algn="l" defTabSz="914400" rtl="0">
        <a:defRPr sz="1800" kern="1200" dirty="0">
          <a:solidFill>
            <a:schemeClr val="tx1"/>
          </a:solidFill>
          <a:latin typeface="+mn-lt"/>
          <a:ea typeface="+mn-ea"/>
          <a:cs typeface="+mn-cs"/>
        </a:defRPr>
      </a:lvl7pPr>
      <a:lvl8pPr marL="3200400" algn="l" defTabSz="914400" rtl="0">
        <a:defRPr sz="1800" kern="1200" dirty="0">
          <a:solidFill>
            <a:schemeClr val="tx1"/>
          </a:solidFill>
          <a:latin typeface="+mn-lt"/>
          <a:ea typeface="+mn-ea"/>
          <a:cs typeface="+mn-cs"/>
        </a:defRPr>
      </a:lvl8pPr>
      <a:lvl9pPr marL="3657600" algn="l" defTabSz="914400" rtl="0">
        <a:defRPr sz="1800" kern="1200" dirty="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12192000" cy="6858000"/>
          </a:xfrm>
          <a:prstGeom prst="rect">
            <a:avLst/>
          </a:prstGeom>
          <a:effectLst/>
        </p:spPr>
      </p:pic>
      <p:sp>
        <p:nvSpPr>
          <p:cNvPr id="7" name="Rectangle 6"/>
          <p:cNvSpPr/>
          <p:nvPr/>
        </p:nvSpPr>
        <p:spPr>
          <a:xfrm>
            <a:off x="2"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599" y="274638"/>
            <a:ext cx="11087425"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599" y="1600201"/>
            <a:ext cx="11087425" cy="43672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11375717" y="6305883"/>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30722390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459" y="1052856"/>
            <a:ext cx="10797792" cy="648915"/>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p:nvSpPr>
        <p:spPr>
          <a:xfrm>
            <a:off x="0" y="6"/>
            <a:ext cx="12192000"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799" dirty="0"/>
          </a:p>
        </p:txBody>
      </p:sp>
      <p:sp>
        <p:nvSpPr>
          <p:cNvPr id="6" name="Oval 5">
            <a:extLst>
              <a:ext uri="{FF2B5EF4-FFF2-40B4-BE49-F238E27FC236}">
                <a16:creationId xmlns:a16="http://schemas.microsoft.com/office/drawing/2014/main" id="{DC63F7F3-9642-BA4D-83B9-EB92AB17B872}"/>
              </a:ext>
            </a:extLst>
          </p:cNvPr>
          <p:cNvSpPr/>
          <p:nvPr userDrawn="1"/>
        </p:nvSpPr>
        <p:spPr>
          <a:xfrm>
            <a:off x="11623249" y="220765"/>
            <a:ext cx="301120"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65" dirty="0"/>
          </a:p>
        </p:txBody>
      </p:sp>
      <p:sp>
        <p:nvSpPr>
          <p:cNvPr id="8" name="TextBox 7">
            <a:extLst>
              <a:ext uri="{FF2B5EF4-FFF2-40B4-BE49-F238E27FC236}">
                <a16:creationId xmlns:a16="http://schemas.microsoft.com/office/drawing/2014/main" id="{7B8C0E48-51A4-0042-B570-D9B72B6AACAE}"/>
              </a:ext>
            </a:extLst>
          </p:cNvPr>
          <p:cNvSpPr txBox="1"/>
          <p:nvPr userDrawn="1"/>
        </p:nvSpPr>
        <p:spPr>
          <a:xfrm>
            <a:off x="11595649" y="251504"/>
            <a:ext cx="356321" cy="207749"/>
          </a:xfrm>
          <a:prstGeom prst="rect">
            <a:avLst/>
          </a:prstGeom>
          <a:noFill/>
        </p:spPr>
        <p:txBody>
          <a:bodyPr wrap="square" rtlCol="0">
            <a:spAutoFit/>
          </a:bodyPr>
          <a:lstStyle/>
          <a:p>
            <a:pPr algn="ctr"/>
            <a:fld id="{A565D13D-210D-7741-99FD-FE938200C5BF}" type="slidenum">
              <a:rPr lang="en-US" sz="750" b="1" smtClean="0">
                <a:solidFill>
                  <a:schemeClr val="bg1"/>
                </a:solidFill>
              </a:rPr>
              <a:t>‹#›</a:t>
            </a:fld>
            <a:endParaRPr lang="en-US" sz="750" b="1"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EF2D206-5C44-4A17-92F2-99E3AA9FDFB7}"/>
              </a:ext>
            </a:extLst>
          </p:cNvPr>
          <p:cNvPicPr>
            <a:picLocks noChangeAspect="1"/>
          </p:cNvPicPr>
          <p:nvPr userDrawn="1"/>
        </p:nvPicPr>
        <p:blipFill>
          <a:blip r:embed="rId9"/>
          <a:stretch>
            <a:fillRect/>
          </a:stretch>
        </p:blipFill>
        <p:spPr>
          <a:xfrm>
            <a:off x="9587177" y="5839641"/>
            <a:ext cx="2337193" cy="797594"/>
          </a:xfrm>
          <a:prstGeom prst="rect">
            <a:avLst/>
          </a:prstGeom>
        </p:spPr>
      </p:pic>
    </p:spTree>
    <p:extLst>
      <p:ext uri="{BB962C8B-B14F-4D97-AF65-F5344CB8AC3E}">
        <p14:creationId xmlns:p14="http://schemas.microsoft.com/office/powerpoint/2010/main" val="4929248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ransition spd="slow">
    <p:fade/>
  </p:transition>
  <p:hf sldNum="0" hdr="0" ftr="0"/>
  <p:txStyles>
    <p:titleStyle>
      <a:lvl1pPr algn="l" defTabSz="914186" rtl="0" eaLnBrk="1" latinLnBrk="0" hangingPunct="1">
        <a:spcBef>
          <a:spcPct val="0"/>
        </a:spcBef>
        <a:buNone/>
        <a:defRPr sz="2400" kern="1200">
          <a:solidFill>
            <a:schemeClr val="accent6"/>
          </a:solidFill>
          <a:latin typeface="+mj-lt"/>
          <a:ea typeface="+mj-ea"/>
          <a:cs typeface="Arial" pitchFamily="34" charset="0"/>
        </a:defRPr>
      </a:lvl1pPr>
    </p:titleStyle>
    <p:bodyStyle>
      <a:lvl1pPr marL="0" indent="0" algn="l" defTabSz="914186" rtl="0" eaLnBrk="1" latinLnBrk="0" hangingPunct="1">
        <a:spcBef>
          <a:spcPct val="20000"/>
        </a:spcBef>
        <a:buFont typeface="Arial" pitchFamily="34" charset="0"/>
        <a:buNone/>
        <a:defRPr sz="2799" b="0" kern="1200">
          <a:solidFill>
            <a:schemeClr val="accent6"/>
          </a:solidFill>
          <a:latin typeface="+mj-lt"/>
          <a:ea typeface="+mn-ea"/>
          <a:cs typeface="Arial" pitchFamily="34" charset="0"/>
        </a:defRPr>
      </a:lvl1pPr>
      <a:lvl2pPr marL="799999" indent="-342905" algn="l" defTabSz="914186" rtl="0" eaLnBrk="1" latinLnBrk="0" hangingPunct="1">
        <a:spcBef>
          <a:spcPct val="20000"/>
        </a:spcBef>
        <a:buClr>
          <a:schemeClr val="accent6"/>
        </a:buClr>
        <a:buFont typeface="Wingdings" pitchFamily="2" charset="2"/>
        <a:buChar char="§"/>
        <a:defRPr sz="1951" kern="1200">
          <a:solidFill>
            <a:schemeClr val="tx1"/>
          </a:solidFill>
          <a:latin typeface="+mj-lt"/>
          <a:ea typeface="+mn-ea"/>
          <a:cs typeface="Arial" pitchFamily="34" charset="0"/>
        </a:defRPr>
      </a:lvl2pPr>
      <a:lvl3pPr marL="1142733" indent="-228547" algn="l" defTabSz="914186" rtl="0" eaLnBrk="1" latinLnBrk="0" hangingPunct="1">
        <a:spcBef>
          <a:spcPct val="20000"/>
        </a:spcBef>
        <a:buClr>
          <a:schemeClr val="accent6"/>
        </a:buClr>
        <a:buFont typeface="STIXGeneral-Regular" pitchFamily="2" charset="2"/>
        <a:buChar char="⎯"/>
        <a:defRPr sz="1951" kern="1200">
          <a:solidFill>
            <a:schemeClr val="tx1"/>
          </a:solidFill>
          <a:latin typeface="+mj-lt"/>
          <a:ea typeface="+mn-ea"/>
          <a:cs typeface="Arial" pitchFamily="34" charset="0"/>
        </a:defRPr>
      </a:lvl3pPr>
      <a:lvl4pPr marL="1599827" indent="-228547" algn="l" defTabSz="914186"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920" indent="-228547" algn="l" defTabSz="914186"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014"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0"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3" indent="-228547"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799" kern="1200">
          <a:solidFill>
            <a:schemeClr val="tx1"/>
          </a:solidFill>
          <a:latin typeface="+mn-lt"/>
          <a:ea typeface="+mn-ea"/>
          <a:cs typeface="+mn-cs"/>
        </a:defRPr>
      </a:lvl1pPr>
      <a:lvl2pPr marL="457094" algn="l" defTabSz="914186" rtl="0" eaLnBrk="1" latinLnBrk="0" hangingPunct="1">
        <a:defRPr sz="1799" kern="1200">
          <a:solidFill>
            <a:schemeClr val="tx1"/>
          </a:solidFill>
          <a:latin typeface="+mn-lt"/>
          <a:ea typeface="+mn-ea"/>
          <a:cs typeface="+mn-cs"/>
        </a:defRPr>
      </a:lvl2pPr>
      <a:lvl3pPr marL="914186" algn="l" defTabSz="914186" rtl="0" eaLnBrk="1" latinLnBrk="0" hangingPunct="1">
        <a:defRPr sz="1799" kern="1200">
          <a:solidFill>
            <a:schemeClr val="tx1"/>
          </a:solidFill>
          <a:latin typeface="+mn-lt"/>
          <a:ea typeface="+mn-ea"/>
          <a:cs typeface="+mn-cs"/>
        </a:defRPr>
      </a:lvl3pPr>
      <a:lvl4pPr marL="1371280" algn="l" defTabSz="914186" rtl="0" eaLnBrk="1" latinLnBrk="0" hangingPunct="1">
        <a:defRPr sz="1799" kern="1200">
          <a:solidFill>
            <a:schemeClr val="tx1"/>
          </a:solidFill>
          <a:latin typeface="+mn-lt"/>
          <a:ea typeface="+mn-ea"/>
          <a:cs typeface="+mn-cs"/>
        </a:defRPr>
      </a:lvl4pPr>
      <a:lvl5pPr marL="1828373" algn="l" defTabSz="914186" rtl="0" eaLnBrk="1" latinLnBrk="0" hangingPunct="1">
        <a:defRPr sz="1799" kern="1200">
          <a:solidFill>
            <a:schemeClr val="tx1"/>
          </a:solidFill>
          <a:latin typeface="+mn-lt"/>
          <a:ea typeface="+mn-ea"/>
          <a:cs typeface="+mn-cs"/>
        </a:defRPr>
      </a:lvl5pPr>
      <a:lvl6pPr marL="2285467" algn="l" defTabSz="914186" rtl="0" eaLnBrk="1" latinLnBrk="0" hangingPunct="1">
        <a:defRPr sz="1799" kern="1200">
          <a:solidFill>
            <a:schemeClr val="tx1"/>
          </a:solidFill>
          <a:latin typeface="+mn-lt"/>
          <a:ea typeface="+mn-ea"/>
          <a:cs typeface="+mn-cs"/>
        </a:defRPr>
      </a:lvl6pPr>
      <a:lvl7pPr marL="2742560" algn="l" defTabSz="914186" rtl="0" eaLnBrk="1" latinLnBrk="0" hangingPunct="1">
        <a:defRPr sz="1799" kern="1200">
          <a:solidFill>
            <a:schemeClr val="tx1"/>
          </a:solidFill>
          <a:latin typeface="+mn-lt"/>
          <a:ea typeface="+mn-ea"/>
          <a:cs typeface="+mn-cs"/>
        </a:defRPr>
      </a:lvl7pPr>
      <a:lvl8pPr marL="3199653" algn="l" defTabSz="914186" rtl="0" eaLnBrk="1" latinLnBrk="0" hangingPunct="1">
        <a:defRPr sz="1799" kern="1200">
          <a:solidFill>
            <a:schemeClr val="tx1"/>
          </a:solidFill>
          <a:latin typeface="+mn-lt"/>
          <a:ea typeface="+mn-ea"/>
          <a:cs typeface="+mn-cs"/>
        </a:defRPr>
      </a:lvl8pPr>
      <a:lvl9pPr marL="3656747" algn="l" defTabSz="91418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67774" y="639328"/>
            <a:ext cx="8614625" cy="8555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967774" y="1964891"/>
            <a:ext cx="8614625" cy="3387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6/13/2024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12927835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hyperlink" Target="https://www.healthcentral.com/condition/hepatitis-c"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allsbox.blogspot.com/2010/05/roads-high-definition-desktop.html" TargetMode="External"/><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cdafound.org/dashboards/Polaris/dashboard.html"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journals.lww.com/hepcomm/fulltext/2021/03000/innovations_in_hepatitis_c_screening_and_treatment.4.aspx"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health.ny.gov/diseases/communicable/hepatitis/hepatitis_c/docs/achieving_elimination.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journals.lww.com/hepcomm/fulltext/2021/03000/innovations_in_hepatitis_c_screening_and_treatment.4.aspx" TargetMode="Externa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doi.org/10.1016/S1473-3099(16)30208-0" TargetMode="External"/><Relationship Id="rId5" Type="http://schemas.openxmlformats.org/officeDocument/2006/relationships/hyperlink" Target="https://www.thelancet.com/journals/laninf/issue/vol16no12/PIIS1473-3099(16)X0012-6" TargetMode="External"/><Relationship Id="rId4" Type="http://schemas.openxmlformats.org/officeDocument/2006/relationships/hyperlink" Target="https://www.thelancet.com/journals/laninf/article/PIIS1473-3099(16)30208-0/fulltext"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bin"/><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hcvguidelines.org/references/cdc-2013"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hepatitis.va.gov/hcv/liver-fibrosis.asp"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hyperlink" Target="https://www.hepatitisc.uw.edu/page/clinical-calculator/fib-4"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spbm.medicaid.ohio.gov/SPDocumentLibrary/DocumentLibrary/Forms/Hepatitis%20C%20PA%20Fillable%20Form.pdf"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hep-druginteractions.org/checker" TargetMode="External"/><Relationship Id="rId2" Type="http://schemas.openxmlformats.org/officeDocument/2006/relationships/hyperlink" Target="https://www.hcvguidelines.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commons.wikimedia.org/wiki/File:Indiana-rural-road.jpg" TargetMode="External"/><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3.xml"/><Relationship Id="rId5" Type="http://schemas.openxmlformats.org/officeDocument/2006/relationships/hyperlink" Target="https://creativecommons.org/licenses/by-nc-nd/3.0/" TargetMode="External"/><Relationship Id="rId4" Type="http://schemas.openxmlformats.org/officeDocument/2006/relationships/hyperlink" Target="http://www.bioethics.com/healthcare"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hyperlink" Target="http://www.hcvguidelines.or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hcvguidelines.org" TargetMode="External"/><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hep-druginteractions.org/checker.%C2%A0"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www.hcvguidelines.org"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3" Type="http://schemas.openxmlformats.org/officeDocument/2006/relationships/hyperlink" Target="http://www.messersmith.name/wordpress/2011/03/15/sand-teewah-beach/" TargetMode="External"/><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8" Type="http://schemas.openxmlformats.org/officeDocument/2006/relationships/hyperlink" Target="https://aidsetc.org/" TargetMode="External"/><Relationship Id="rId3" Type="http://schemas.openxmlformats.org/officeDocument/2006/relationships/hyperlink" Target="https://aidsetc.org/nhc" TargetMode="External"/><Relationship Id="rId7" Type="http://schemas.openxmlformats.org/officeDocument/2006/relationships/hyperlink" Target="https://www.hepatitisc.uw.edu/" TargetMode="External"/><Relationship Id="rId2" Type="http://schemas.openxmlformats.org/officeDocument/2006/relationships/hyperlink" Target="http://nccc.ucsf.edu/" TargetMode="External"/><Relationship Id="rId1" Type="http://schemas.openxmlformats.org/officeDocument/2006/relationships/slideLayout" Target="../slideLayouts/slideLayout37.xml"/><Relationship Id="rId6" Type="http://schemas.openxmlformats.org/officeDocument/2006/relationships/hyperlink" Target="https://www.hepatitisb.uw.edu/" TargetMode="External"/><Relationship Id="rId5" Type="http://schemas.openxmlformats.org/officeDocument/2006/relationships/hyperlink" Target="https://www.hivprep.uw.edu/" TargetMode="External"/><Relationship Id="rId4" Type="http://schemas.openxmlformats.org/officeDocument/2006/relationships/hyperlink" Target="https://aidsetc.org/hivhcv" TargetMode="External"/><Relationship Id="rId9" Type="http://schemas.openxmlformats.org/officeDocument/2006/relationships/hyperlink" Target="https://matec.info/"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orest road with vanishing point">
            <a:extLst>
              <a:ext uri="{FF2B5EF4-FFF2-40B4-BE49-F238E27FC236}">
                <a16:creationId xmlns:a16="http://schemas.microsoft.com/office/drawing/2014/main" id="{A7520E87-3F61-FADB-3B6A-C96878892313}"/>
              </a:ext>
            </a:extLst>
          </p:cNvPr>
          <p:cNvPicPr>
            <a:picLocks noChangeAspect="1"/>
          </p:cNvPicPr>
          <p:nvPr/>
        </p:nvPicPr>
        <p:blipFill rotWithShape="1">
          <a:blip r:embed="rId2"/>
          <a:srcRect r="-2" b="15603"/>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21B51-87BF-C02F-6285-734684F3551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Hepatitis C : The Road to Cure</a:t>
            </a:r>
          </a:p>
        </p:txBody>
      </p:sp>
      <p:sp>
        <p:nvSpPr>
          <p:cNvPr id="3" name="Subtitle 2">
            <a:extLst>
              <a:ext uri="{FF2B5EF4-FFF2-40B4-BE49-F238E27FC236}">
                <a16:creationId xmlns:a16="http://schemas.microsoft.com/office/drawing/2014/main" id="{C28D3525-5102-42AB-41AF-91A50670367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Kelli Williams MD, MPH, FIDSA</a:t>
            </a:r>
          </a:p>
          <a:p>
            <a:r>
              <a:rPr lang="en-US">
                <a:solidFill>
                  <a:srgbClr val="FFFFFF"/>
                </a:solidFill>
              </a:rPr>
              <a:t>6/17/2024</a:t>
            </a:r>
          </a:p>
        </p:txBody>
      </p:sp>
      <p:pic>
        <p:nvPicPr>
          <p:cNvPr id="6" name="Picture 5" descr="A red and blue text on a black background&#10;&#10;Description automatically generated">
            <a:extLst>
              <a:ext uri="{FF2B5EF4-FFF2-40B4-BE49-F238E27FC236}">
                <a16:creationId xmlns:a16="http://schemas.microsoft.com/office/drawing/2014/main" id="{352CAF73-5B91-9406-20F3-2D703C71F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167" y="5610953"/>
            <a:ext cx="2947422" cy="1005842"/>
          </a:xfrm>
          <a:prstGeom prst="rect">
            <a:avLst/>
          </a:prstGeom>
        </p:spPr>
      </p:pic>
    </p:spTree>
    <p:extLst>
      <p:ext uri="{BB962C8B-B14F-4D97-AF65-F5344CB8AC3E}">
        <p14:creationId xmlns:p14="http://schemas.microsoft.com/office/powerpoint/2010/main" val="698320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88521-2F2D-3D38-37FE-6D49A0F1B7A7}"/>
              </a:ext>
            </a:extLst>
          </p:cNvPr>
          <p:cNvSpPr>
            <a:spLocks noGrp="1"/>
          </p:cNvSpPr>
          <p:nvPr>
            <p:ph type="title"/>
          </p:nvPr>
        </p:nvSpPr>
        <p:spPr>
          <a:xfrm>
            <a:off x="838200" y="365125"/>
            <a:ext cx="10515600" cy="980507"/>
          </a:xfrm>
        </p:spPr>
        <p:txBody>
          <a:bodyPr/>
          <a:lstStyle/>
          <a:p>
            <a:pPr algn="ctr"/>
            <a:r>
              <a:rPr lang="en-US">
                <a:ea typeface="Calibri Light"/>
                <a:cs typeface="Calibri Light"/>
              </a:rPr>
              <a:t>Liver Disease and Hepatitis Definitions</a:t>
            </a:r>
          </a:p>
        </p:txBody>
      </p:sp>
      <p:graphicFrame>
        <p:nvGraphicFramePr>
          <p:cNvPr id="5" name="Content Placeholder 2">
            <a:extLst>
              <a:ext uri="{FF2B5EF4-FFF2-40B4-BE49-F238E27FC236}">
                <a16:creationId xmlns:a16="http://schemas.microsoft.com/office/drawing/2014/main" id="{A399B205-9839-15A4-9507-4706158FFB9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8043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333AF2-69F3-D6FC-0552-5CB9AE30550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Behaviors Associated with Increased Risk of HCV</a:t>
            </a:r>
          </a:p>
        </p:txBody>
      </p:sp>
      <p:pic>
        <p:nvPicPr>
          <p:cNvPr id="7" name="Content Placeholder 6" descr="A screenshot of a white and black page&#10;&#10;Description automatically generated">
            <a:extLst>
              <a:ext uri="{FF2B5EF4-FFF2-40B4-BE49-F238E27FC236}">
                <a16:creationId xmlns:a16="http://schemas.microsoft.com/office/drawing/2014/main" id="{D67B591E-E39B-4555-9060-5FE25F0041DE}"/>
              </a:ext>
            </a:extLst>
          </p:cNvPr>
          <p:cNvPicPr>
            <a:picLocks noGrp="1" noChangeAspect="1"/>
          </p:cNvPicPr>
          <p:nvPr>
            <p:ph idx="1"/>
          </p:nvPr>
        </p:nvPicPr>
        <p:blipFill>
          <a:blip r:embed="rId2"/>
          <a:stretch>
            <a:fillRect/>
          </a:stretch>
        </p:blipFill>
        <p:spPr>
          <a:xfrm>
            <a:off x="4766835" y="202936"/>
            <a:ext cx="6980255" cy="6437894"/>
          </a:xfrm>
          <a:prstGeom prst="rect">
            <a:avLst/>
          </a:prstGeom>
        </p:spPr>
      </p:pic>
      <p:sp>
        <p:nvSpPr>
          <p:cNvPr id="8" name="TextBox 7">
            <a:extLst>
              <a:ext uri="{FF2B5EF4-FFF2-40B4-BE49-F238E27FC236}">
                <a16:creationId xmlns:a16="http://schemas.microsoft.com/office/drawing/2014/main" id="{8813F321-74B9-7A97-716D-0FC852AD419A}"/>
              </a:ext>
            </a:extLst>
          </p:cNvPr>
          <p:cNvSpPr txBox="1"/>
          <p:nvPr/>
        </p:nvSpPr>
        <p:spPr>
          <a:xfrm>
            <a:off x="673395" y="5661837"/>
            <a:ext cx="4102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AASLD-IDSA. Recommendations for testing, managing, and treating hepatitis C. http://www.hcvguidelines.org. [6/6/24].</a:t>
            </a:r>
            <a:endParaRPr lang="en-US"/>
          </a:p>
        </p:txBody>
      </p:sp>
    </p:spTree>
    <p:extLst>
      <p:ext uri="{BB962C8B-B14F-4D97-AF65-F5344CB8AC3E}">
        <p14:creationId xmlns:p14="http://schemas.microsoft.com/office/powerpoint/2010/main" val="782897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CFE0-381A-3E62-B27E-AEE539DAB890}"/>
              </a:ext>
            </a:extLst>
          </p:cNvPr>
          <p:cNvSpPr>
            <a:spLocks noGrp="1"/>
          </p:cNvSpPr>
          <p:nvPr>
            <p:ph type="title"/>
          </p:nvPr>
        </p:nvSpPr>
        <p:spPr/>
        <p:txBody>
          <a:bodyPr/>
          <a:lstStyle/>
          <a:p>
            <a:pPr algn="ctr"/>
            <a:r>
              <a:rPr lang="en-US">
                <a:ea typeface="Calibri Light"/>
                <a:cs typeface="Calibri Light"/>
              </a:rPr>
              <a:t>Natural History of Hepatitis C Virus</a:t>
            </a:r>
          </a:p>
        </p:txBody>
      </p:sp>
      <p:pic>
        <p:nvPicPr>
          <p:cNvPr id="4" name="Content Placeholder 3" descr="progression of hepatitis">
            <a:extLst>
              <a:ext uri="{FF2B5EF4-FFF2-40B4-BE49-F238E27FC236}">
                <a16:creationId xmlns:a16="http://schemas.microsoft.com/office/drawing/2014/main" id="{D6AE3090-B9B7-46F0-8366-DCD0E28DFB8D}"/>
              </a:ext>
            </a:extLst>
          </p:cNvPr>
          <p:cNvPicPr>
            <a:picLocks noGrp="1" noChangeAspect="1"/>
          </p:cNvPicPr>
          <p:nvPr>
            <p:ph idx="1"/>
          </p:nvPr>
        </p:nvPicPr>
        <p:blipFill>
          <a:blip r:embed="rId2"/>
          <a:stretch>
            <a:fillRect/>
          </a:stretch>
        </p:blipFill>
        <p:spPr>
          <a:xfrm>
            <a:off x="1775314" y="1347349"/>
            <a:ext cx="8406286" cy="5145762"/>
          </a:xfrm>
        </p:spPr>
      </p:pic>
      <p:sp>
        <p:nvSpPr>
          <p:cNvPr id="7" name="TextBox 6">
            <a:extLst>
              <a:ext uri="{FF2B5EF4-FFF2-40B4-BE49-F238E27FC236}">
                <a16:creationId xmlns:a16="http://schemas.microsoft.com/office/drawing/2014/main" id="{41429D6D-237A-654B-41DB-57099077CAB1}"/>
              </a:ext>
            </a:extLst>
          </p:cNvPr>
          <p:cNvSpPr txBox="1"/>
          <p:nvPr/>
        </p:nvSpPr>
        <p:spPr>
          <a:xfrm>
            <a:off x="3374732" y="6320044"/>
            <a:ext cx="6901519" cy="23877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47500" lnSpcReduction="20000"/>
          </a:bodyPr>
          <a:lstStyle/>
          <a:p>
            <a:pPr indent="-228600">
              <a:lnSpc>
                <a:spcPct val="90000"/>
              </a:lnSpc>
              <a:spcAft>
                <a:spcPts val="600"/>
              </a:spcAft>
              <a:buFont typeface="Arial" panose="020B0604020202020204" pitchFamily="34" charset="0"/>
              <a:buChar char="•"/>
            </a:pPr>
            <a:r>
              <a:rPr lang="en-US" sz="2200"/>
              <a:t>Figure source: Lingala S, Ghany MG. Natural History of Hepatitis C. Gastroenterol Clin North Am. 2015;44:717-34.</a:t>
            </a:r>
          </a:p>
        </p:txBody>
      </p:sp>
    </p:spTree>
    <p:extLst>
      <p:ext uri="{BB962C8B-B14F-4D97-AF65-F5344CB8AC3E}">
        <p14:creationId xmlns:p14="http://schemas.microsoft.com/office/powerpoint/2010/main" val="1519141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4619-8028-89DE-19E4-E082183C386B}"/>
              </a:ext>
            </a:extLst>
          </p:cNvPr>
          <p:cNvSpPr>
            <a:spLocks noGrp="1"/>
          </p:cNvSpPr>
          <p:nvPr>
            <p:ph type="title"/>
          </p:nvPr>
        </p:nvSpPr>
        <p:spPr/>
        <p:txBody>
          <a:bodyPr/>
          <a:lstStyle/>
          <a:p>
            <a:pPr algn="ctr"/>
            <a:r>
              <a:rPr lang="en-US">
                <a:ea typeface="Calibri Light"/>
                <a:cs typeface="Calibri Light"/>
              </a:rPr>
              <a:t>Chronic Hep C Factors that Promote Progression or Severity</a:t>
            </a:r>
          </a:p>
        </p:txBody>
      </p:sp>
      <p:graphicFrame>
        <p:nvGraphicFramePr>
          <p:cNvPr id="5" name="Content Placeholder 2">
            <a:extLst>
              <a:ext uri="{FF2B5EF4-FFF2-40B4-BE49-F238E27FC236}">
                <a16:creationId xmlns:a16="http://schemas.microsoft.com/office/drawing/2014/main" id="{78509D3B-FB87-19C6-233A-FE264A78269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6644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Hepatitis C: Symptoms, Causes, Transmission and Treatments">
            <a:extLst>
              <a:ext uri="{FF2B5EF4-FFF2-40B4-BE49-F238E27FC236}">
                <a16:creationId xmlns:a16="http://schemas.microsoft.com/office/drawing/2014/main" id="{183693AA-98EB-1316-D7B1-E371C1981092}"/>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CD5E267-56E9-88C5-97D0-354411FED55B}"/>
              </a:ext>
            </a:extLst>
          </p:cNvPr>
          <p:cNvSpPr txBox="1"/>
          <p:nvPr/>
        </p:nvSpPr>
        <p:spPr>
          <a:xfrm>
            <a:off x="380999" y="5484627"/>
            <a:ext cx="39163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https://www.healthcentral.com/condition/hepatitis-c</a:t>
            </a:r>
            <a:r>
              <a:rPr lang="en-US">
                <a:ea typeface="+mn-lt"/>
                <a:cs typeface="+mn-lt"/>
              </a:rPr>
              <a:t> (accessed 6/6/24)</a:t>
            </a:r>
          </a:p>
        </p:txBody>
      </p:sp>
    </p:spTree>
    <p:extLst>
      <p:ext uri="{BB962C8B-B14F-4D97-AF65-F5344CB8AC3E}">
        <p14:creationId xmlns:p14="http://schemas.microsoft.com/office/powerpoint/2010/main" val="1330860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ad with trees and mountains in the background&#10;&#10;Description automatically generated">
            <a:extLst>
              <a:ext uri="{FF2B5EF4-FFF2-40B4-BE49-F238E27FC236}">
                <a16:creationId xmlns:a16="http://schemas.microsoft.com/office/drawing/2014/main" id="{19877593-9589-A8D5-AAAB-F7BA8C3161B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876"/>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6189F9-303E-CDED-A0AC-D5F2F5164743}"/>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a:t>Epidemiology of HCV in the US</a:t>
            </a:r>
          </a:p>
        </p:txBody>
      </p:sp>
      <p:sp>
        <p:nvSpPr>
          <p:cNvPr id="3" name="Content Placeholder 2">
            <a:extLst>
              <a:ext uri="{FF2B5EF4-FFF2-40B4-BE49-F238E27FC236}">
                <a16:creationId xmlns:a16="http://schemas.microsoft.com/office/drawing/2014/main" id="{4B2B5B9F-AB73-9CFC-C3BC-ABB78EC56117}"/>
              </a:ext>
            </a:extLst>
          </p:cNvPr>
          <p:cNvSpPr>
            <a:spLocks noGrp="1"/>
          </p:cNvSpPr>
          <p:nvPr>
            <p:ph type="body" idx="1"/>
          </p:nvPr>
        </p:nvSpPr>
        <p:spPr>
          <a:xfrm>
            <a:off x="952229" y="4629234"/>
            <a:ext cx="3973386" cy="1485319"/>
          </a:xfrm>
          <a:noFill/>
        </p:spPr>
        <p:txBody>
          <a:bodyPr vert="horz" lIns="91440" tIns="45720" rIns="91440" bIns="45720" rtlCol="0">
            <a:normAutofit/>
          </a:bodyPr>
          <a:lstStyle/>
          <a:p>
            <a:r>
              <a:rPr lang="en-US">
                <a:solidFill>
                  <a:schemeClr val="tx1"/>
                </a:solidFill>
              </a:rPr>
              <a:t>ThePhoto by PhotoAuthor is licensed under CCYYSA.</a:t>
            </a:r>
          </a:p>
        </p:txBody>
      </p:sp>
    </p:spTree>
    <p:extLst>
      <p:ext uri="{BB962C8B-B14F-4D97-AF65-F5344CB8AC3E}">
        <p14:creationId xmlns:p14="http://schemas.microsoft.com/office/powerpoint/2010/main" val="427808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8F5579-7572-47B5-274B-83854017A847}"/>
              </a:ext>
            </a:extLst>
          </p:cNvPr>
          <p:cNvPicPr>
            <a:picLocks noChangeAspect="1"/>
          </p:cNvPicPr>
          <p:nvPr/>
        </p:nvPicPr>
        <p:blipFill>
          <a:blip r:embed="rId3"/>
          <a:stretch>
            <a:fillRect/>
          </a:stretch>
        </p:blipFill>
        <p:spPr>
          <a:xfrm>
            <a:off x="0" y="547687"/>
            <a:ext cx="11906250" cy="1971675"/>
          </a:xfrm>
          <a:prstGeom prst="rect">
            <a:avLst/>
          </a:prstGeom>
        </p:spPr>
      </p:pic>
      <p:pic>
        <p:nvPicPr>
          <p:cNvPr id="10" name="Picture 9">
            <a:extLst>
              <a:ext uri="{FF2B5EF4-FFF2-40B4-BE49-F238E27FC236}">
                <a16:creationId xmlns:a16="http://schemas.microsoft.com/office/drawing/2014/main" id="{ADB5C7C1-8FED-1CB3-8525-3CD8EACD995B}"/>
              </a:ext>
            </a:extLst>
          </p:cNvPr>
          <p:cNvPicPr>
            <a:picLocks noChangeAspect="1"/>
          </p:cNvPicPr>
          <p:nvPr/>
        </p:nvPicPr>
        <p:blipFill>
          <a:blip r:embed="rId4"/>
          <a:stretch>
            <a:fillRect/>
          </a:stretch>
        </p:blipFill>
        <p:spPr>
          <a:xfrm>
            <a:off x="180975" y="2847416"/>
            <a:ext cx="12192000" cy="2344267"/>
          </a:xfrm>
          <a:prstGeom prst="rect">
            <a:avLst/>
          </a:prstGeom>
        </p:spPr>
      </p:pic>
      <p:sp>
        <p:nvSpPr>
          <p:cNvPr id="11" name="TextBox 10">
            <a:extLst>
              <a:ext uri="{FF2B5EF4-FFF2-40B4-BE49-F238E27FC236}">
                <a16:creationId xmlns:a16="http://schemas.microsoft.com/office/drawing/2014/main" id="{80FFC3F0-872B-C43F-57C9-12605F2A86AB}"/>
              </a:ext>
            </a:extLst>
          </p:cNvPr>
          <p:cNvSpPr txBox="1"/>
          <p:nvPr/>
        </p:nvSpPr>
        <p:spPr>
          <a:xfrm>
            <a:off x="590550" y="5553075"/>
            <a:ext cx="8543925" cy="369332"/>
          </a:xfrm>
          <a:prstGeom prst="rect">
            <a:avLst/>
          </a:prstGeom>
          <a:noFill/>
        </p:spPr>
        <p:txBody>
          <a:bodyPr wrap="square" rtlCol="0">
            <a:spAutoFit/>
          </a:bodyPr>
          <a:lstStyle/>
          <a:p>
            <a:r>
              <a:rPr lang="en-US">
                <a:hlinkClick r:id="rId5"/>
              </a:rPr>
              <a:t>https://cdafound.org/dashboards/Polaris/dashboard.html</a:t>
            </a:r>
            <a:r>
              <a:rPr lang="en-US"/>
              <a:t> accessed 6/4/2024</a:t>
            </a:r>
          </a:p>
        </p:txBody>
      </p:sp>
    </p:spTree>
    <p:extLst>
      <p:ext uri="{BB962C8B-B14F-4D97-AF65-F5344CB8AC3E}">
        <p14:creationId xmlns:p14="http://schemas.microsoft.com/office/powerpoint/2010/main" val="2448282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E915EB11-1805-B765-7D5D-26FB2E2A48C5}"/>
              </a:ext>
            </a:extLst>
          </p:cNvPr>
          <p:cNvPicPr>
            <a:picLocks noGrp="1" noChangeAspect="1"/>
          </p:cNvPicPr>
          <p:nvPr>
            <p:ph idx="1"/>
          </p:nvPr>
        </p:nvPicPr>
        <p:blipFill rotWithShape="1">
          <a:blip r:embed="rId3"/>
          <a:srcRect t="6775" r="-1" b="6318"/>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CD1496F4-BAA3-F956-03A9-97B3D0575C08}"/>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kern="1200">
                <a:solidFill>
                  <a:schemeClr val="tx1">
                    <a:lumMod val="85000"/>
                    <a:lumOff val="15000"/>
                  </a:schemeClr>
                </a:solidFill>
                <a:latin typeface="+mj-lt"/>
                <a:ea typeface="+mj-ea"/>
                <a:cs typeface="+mj-cs"/>
              </a:rPr>
              <a:t>Ohio burden of HCV</a:t>
            </a:r>
          </a:p>
        </p:txBody>
      </p:sp>
      <p:sp>
        <p:nvSpPr>
          <p:cNvPr id="10" name="TextBox 9">
            <a:extLst>
              <a:ext uri="{FF2B5EF4-FFF2-40B4-BE49-F238E27FC236}">
                <a16:creationId xmlns:a16="http://schemas.microsoft.com/office/drawing/2014/main" id="{7271B1DC-50BC-E54E-0F6F-2E4A6FA50276}"/>
              </a:ext>
            </a:extLst>
          </p:cNvPr>
          <p:cNvSpPr txBox="1"/>
          <p:nvPr/>
        </p:nvSpPr>
        <p:spPr>
          <a:xfrm>
            <a:off x="599819" y="6059086"/>
            <a:ext cx="6931319" cy="349725"/>
          </a:xfrm>
          <a:prstGeom prst="rect">
            <a:avLst/>
          </a:prstGeom>
        </p:spPr>
        <p:txBody>
          <a:bodyPr vert="horz" lIns="91440" tIns="45720" rIns="91440" bIns="45720" rtlCol="0" anchor="t">
            <a:normAutofit/>
          </a:bodyPr>
          <a:lstStyle/>
          <a:p>
            <a:pPr>
              <a:lnSpc>
                <a:spcPct val="90000"/>
              </a:lnSpc>
              <a:spcBef>
                <a:spcPts val="1000"/>
              </a:spcBef>
            </a:pPr>
            <a:r>
              <a:rPr lang="en-US" sz="1500" kern="1200">
                <a:solidFill>
                  <a:schemeClr val="tx1">
                    <a:lumMod val="85000"/>
                    <a:lumOff val="15000"/>
                  </a:schemeClr>
                </a:solidFill>
                <a:latin typeface="+mn-lt"/>
                <a:ea typeface="+mn-ea"/>
                <a:cs typeface="+mn-cs"/>
              </a:rPr>
              <a:t>https://odh.ohio.gov/know-our-programs/viral-hepatitis/data-statistics/hcv-5yr-report</a:t>
            </a:r>
          </a:p>
        </p:txBody>
      </p:sp>
      <p:pic>
        <p:nvPicPr>
          <p:cNvPr id="3" name="Picture 2">
            <a:extLst>
              <a:ext uri="{FF2B5EF4-FFF2-40B4-BE49-F238E27FC236}">
                <a16:creationId xmlns:a16="http://schemas.microsoft.com/office/drawing/2014/main" id="{FD372B5C-89CC-65BE-3CDA-CB484565E227}"/>
              </a:ext>
            </a:extLst>
          </p:cNvPr>
          <p:cNvPicPr>
            <a:picLocks noChangeAspect="1"/>
          </p:cNvPicPr>
          <p:nvPr/>
        </p:nvPicPr>
        <p:blipFill rotWithShape="1">
          <a:blip r:embed="rId4"/>
          <a:srcRect t="6924" r="1" b="5058"/>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3190269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2FA90C-5CE1-3943-810D-4CEB34883D2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200" kern="1200">
                <a:solidFill>
                  <a:srgbClr val="FFFFFF"/>
                </a:solidFill>
                <a:latin typeface="+mj-lt"/>
                <a:ea typeface="+mj-ea"/>
                <a:cs typeface="+mj-cs"/>
              </a:rPr>
              <a:t>CDC New HCV infections nearly tripled over five years</a:t>
            </a:r>
            <a:br>
              <a:rPr lang="en-US" sz="2200" kern="1200">
                <a:solidFill>
                  <a:srgbClr val="FFFFFF"/>
                </a:solidFill>
                <a:latin typeface="+mj-lt"/>
                <a:ea typeface="+mj-ea"/>
                <a:cs typeface="+mj-cs"/>
              </a:rPr>
            </a:br>
            <a:r>
              <a:rPr lang="en-US" sz="2200" b="1" kern="1200">
                <a:solidFill>
                  <a:srgbClr val="FFFFFF"/>
                </a:solidFill>
                <a:latin typeface="+mj-lt"/>
                <a:ea typeface="+mj-ea"/>
                <a:cs typeface="+mj-cs"/>
              </a:rPr>
              <a:t>Number of reported cases</a:t>
            </a:r>
            <a:r>
              <a:rPr lang="en-US" sz="2200" b="1" kern="1200" baseline="30000">
                <a:solidFill>
                  <a:srgbClr val="FFFFFF"/>
                </a:solidFill>
                <a:latin typeface="+mj-lt"/>
                <a:ea typeface="+mj-ea"/>
                <a:cs typeface="+mj-cs"/>
              </a:rPr>
              <a:t>*</a:t>
            </a:r>
            <a:r>
              <a:rPr lang="en-US" sz="2200" b="1" kern="1200">
                <a:solidFill>
                  <a:srgbClr val="FFFFFF"/>
                </a:solidFill>
                <a:latin typeface="+mj-lt"/>
                <a:ea typeface="+mj-ea"/>
                <a:cs typeface="+mj-cs"/>
              </a:rPr>
              <a:t> and estimated infections</a:t>
            </a:r>
            <a:r>
              <a:rPr lang="en-US" sz="2200" b="1" kern="1200" baseline="30000">
                <a:solidFill>
                  <a:srgbClr val="FFFFFF"/>
                </a:solidFill>
                <a:latin typeface="+mj-lt"/>
                <a:ea typeface="+mj-ea"/>
                <a:cs typeface="+mj-cs"/>
              </a:rPr>
              <a:t>†</a:t>
            </a:r>
            <a:r>
              <a:rPr lang="en-US" sz="2200" b="1" kern="1200">
                <a:solidFill>
                  <a:srgbClr val="FFFFFF"/>
                </a:solidFill>
                <a:latin typeface="+mj-lt"/>
                <a:ea typeface="+mj-ea"/>
                <a:cs typeface="+mj-cs"/>
              </a:rPr>
              <a:t> of acute hepatitis C — United States, 2015–2022</a:t>
            </a:r>
            <a:br>
              <a:rPr lang="en-US" sz="2200" b="1" kern="1200">
                <a:solidFill>
                  <a:srgbClr val="FFFFFF"/>
                </a:solidFill>
                <a:latin typeface="+mj-lt"/>
                <a:ea typeface="+mj-ea"/>
                <a:cs typeface="+mj-cs"/>
              </a:rPr>
            </a:br>
            <a:endParaRPr lang="en-US" sz="2200" kern="1200">
              <a:solidFill>
                <a:srgbClr val="FFFFFF"/>
              </a:solidFill>
              <a:latin typeface="+mj-lt"/>
              <a:ea typeface="+mj-ea"/>
              <a:cs typeface="+mj-cs"/>
            </a:endParaRPr>
          </a:p>
        </p:txBody>
      </p:sp>
      <p:sp>
        <p:nvSpPr>
          <p:cNvPr id="6" name="TextBox 5">
            <a:extLst>
              <a:ext uri="{FF2B5EF4-FFF2-40B4-BE49-F238E27FC236}">
                <a16:creationId xmlns:a16="http://schemas.microsoft.com/office/drawing/2014/main" id="{7FE942D5-125D-8487-7802-A0666361244C}"/>
              </a:ext>
            </a:extLst>
          </p:cNvPr>
          <p:cNvSpPr txBox="1"/>
          <p:nvPr/>
        </p:nvSpPr>
        <p:spPr>
          <a:xfrm>
            <a:off x="4271260" y="5721171"/>
            <a:ext cx="7359215" cy="698988"/>
          </a:xfrm>
          <a:prstGeom prst="rect">
            <a:avLst/>
          </a:prstGeom>
        </p:spPr>
        <p:txBody>
          <a:bodyPr vert="horz" lIns="91440" tIns="45720" rIns="91440" bIns="45720" rtlCol="0" anchor="b">
            <a:normAutofit/>
          </a:bodyPr>
          <a:lstStyle/>
          <a:p>
            <a:pPr>
              <a:lnSpc>
                <a:spcPct val="90000"/>
              </a:lnSpc>
              <a:spcBef>
                <a:spcPts val="1000"/>
              </a:spcBef>
            </a:pPr>
            <a:r>
              <a:rPr lang="en-US" sz="1050" kern="1200">
                <a:solidFill>
                  <a:srgbClr val="FFFFFF"/>
                </a:solidFill>
                <a:latin typeface="+mn-lt"/>
                <a:ea typeface="+mn-ea"/>
                <a:cs typeface="+mn-cs"/>
              </a:rPr>
              <a:t>https://www.cdc.gov/hepatitis/statistics/2022surveillance/hepatitis-c/figure-3.1.htm</a:t>
            </a:r>
          </a:p>
        </p:txBody>
      </p:sp>
      <p:pic>
        <p:nvPicPr>
          <p:cNvPr id="5" name="Content Placeholder 4">
            <a:extLst>
              <a:ext uri="{FF2B5EF4-FFF2-40B4-BE49-F238E27FC236}">
                <a16:creationId xmlns:a16="http://schemas.microsoft.com/office/drawing/2014/main" id="{F8720F0D-F552-A680-4713-A8CB10E4D7EA}"/>
              </a:ext>
            </a:extLst>
          </p:cNvPr>
          <p:cNvPicPr>
            <a:picLocks noGrp="1" noChangeAspect="1"/>
          </p:cNvPicPr>
          <p:nvPr>
            <p:ph idx="1"/>
          </p:nvPr>
        </p:nvPicPr>
        <p:blipFill>
          <a:blip r:embed="rId3"/>
          <a:stretch>
            <a:fillRect/>
          </a:stretch>
        </p:blipFill>
        <p:spPr>
          <a:xfrm>
            <a:off x="4266901" y="580722"/>
            <a:ext cx="7682948" cy="5696554"/>
          </a:xfrm>
          <a:prstGeom prst="rect">
            <a:avLst/>
          </a:prstGeom>
        </p:spPr>
      </p:pic>
      <p:sp>
        <p:nvSpPr>
          <p:cNvPr id="4" name="TextBox 3">
            <a:extLst>
              <a:ext uri="{FF2B5EF4-FFF2-40B4-BE49-F238E27FC236}">
                <a16:creationId xmlns:a16="http://schemas.microsoft.com/office/drawing/2014/main" id="{1BCE2F2B-E2E3-26FA-DECD-C0066F53E1A7}"/>
              </a:ext>
            </a:extLst>
          </p:cNvPr>
          <p:cNvSpPr txBox="1"/>
          <p:nvPr/>
        </p:nvSpPr>
        <p:spPr>
          <a:xfrm>
            <a:off x="4978400" y="5850834"/>
            <a:ext cx="489667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95000"/>
                    <a:lumOff val="5000"/>
                  </a:schemeClr>
                </a:solidFill>
              </a:rPr>
              <a:t>https://www.cdc.gov/hepatitis/statistics/2022surveillance/hepatitis-c</a:t>
            </a:r>
            <a:r>
              <a:rPr lang="en-US" sz="1050">
                <a:solidFill>
                  <a:srgbClr val="FFFFFF"/>
                </a:solidFill>
              </a:rPr>
              <a:t>/figure-3.1.htm</a:t>
            </a:r>
            <a:r>
              <a:rPr lang="en-US" sz="1050"/>
              <a:t>​</a:t>
            </a:r>
          </a:p>
        </p:txBody>
      </p:sp>
    </p:spTree>
    <p:extLst>
      <p:ext uri="{BB962C8B-B14F-4D97-AF65-F5344CB8AC3E}">
        <p14:creationId xmlns:p14="http://schemas.microsoft.com/office/powerpoint/2010/main" val="3474543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26C0-8EB2-18AE-9249-F038CE609041}"/>
              </a:ext>
            </a:extLst>
          </p:cNvPr>
          <p:cNvSpPr>
            <a:spLocks noGrp="1"/>
          </p:cNvSpPr>
          <p:nvPr>
            <p:ph type="title"/>
          </p:nvPr>
        </p:nvSpPr>
        <p:spPr/>
        <p:txBody>
          <a:bodyPr>
            <a:normAutofit fontScale="90000"/>
          </a:bodyPr>
          <a:lstStyle/>
          <a:p>
            <a:pPr algn="ctr"/>
            <a:r>
              <a:rPr lang="en-US" sz="4000"/>
              <a:t>New reports of chronic hep c high in multiple generations</a:t>
            </a:r>
            <a:br>
              <a:rPr lang="en-US"/>
            </a:br>
            <a:r>
              <a:rPr lang="en-US" sz="2200" b="1"/>
              <a:t>Number of newly reported</a:t>
            </a:r>
            <a:r>
              <a:rPr lang="en-US" sz="2200" b="1" baseline="30000"/>
              <a:t>*</a:t>
            </a:r>
            <a:r>
              <a:rPr lang="en-US" sz="2200" b="1"/>
              <a:t> chronic Hepatitis C virus infection cases</a:t>
            </a:r>
            <a:r>
              <a:rPr lang="en-US" sz="2200" b="1" baseline="30000"/>
              <a:t>†</a:t>
            </a:r>
            <a:r>
              <a:rPr lang="en-US" sz="2200" b="1"/>
              <a:t> by sex and age — United States, 2021</a:t>
            </a:r>
            <a:br>
              <a:rPr lang="en-US" sz="1800" b="1"/>
            </a:br>
            <a:endParaRPr lang="en-US" sz="1800"/>
          </a:p>
        </p:txBody>
      </p:sp>
      <p:pic>
        <p:nvPicPr>
          <p:cNvPr id="5" name="Content Placeholder 4">
            <a:extLst>
              <a:ext uri="{FF2B5EF4-FFF2-40B4-BE49-F238E27FC236}">
                <a16:creationId xmlns:a16="http://schemas.microsoft.com/office/drawing/2014/main" id="{F12746E7-01E7-F16A-2733-408F3BC21B76}"/>
              </a:ext>
            </a:extLst>
          </p:cNvPr>
          <p:cNvPicPr>
            <a:picLocks noGrp="1" noChangeAspect="1"/>
          </p:cNvPicPr>
          <p:nvPr>
            <p:ph idx="1"/>
          </p:nvPr>
        </p:nvPicPr>
        <p:blipFill>
          <a:blip r:embed="rId3"/>
          <a:stretch>
            <a:fillRect/>
          </a:stretch>
        </p:blipFill>
        <p:spPr>
          <a:xfrm>
            <a:off x="1943677" y="2141537"/>
            <a:ext cx="8304646" cy="4351338"/>
          </a:xfrm>
        </p:spPr>
      </p:pic>
      <p:sp>
        <p:nvSpPr>
          <p:cNvPr id="8" name="TextBox 7">
            <a:extLst>
              <a:ext uri="{FF2B5EF4-FFF2-40B4-BE49-F238E27FC236}">
                <a16:creationId xmlns:a16="http://schemas.microsoft.com/office/drawing/2014/main" id="{8FF205F9-C725-7F66-0156-F37A3C9FEAD4}"/>
              </a:ext>
            </a:extLst>
          </p:cNvPr>
          <p:cNvSpPr txBox="1"/>
          <p:nvPr/>
        </p:nvSpPr>
        <p:spPr>
          <a:xfrm>
            <a:off x="337751" y="6236043"/>
            <a:ext cx="9209903" cy="276999"/>
          </a:xfrm>
          <a:prstGeom prst="rect">
            <a:avLst/>
          </a:prstGeom>
          <a:noFill/>
        </p:spPr>
        <p:txBody>
          <a:bodyPr wrap="square" lIns="91440" tIns="45720" rIns="91440" bIns="45720" rtlCol="0" anchor="t">
            <a:spAutoFit/>
          </a:bodyPr>
          <a:lstStyle/>
          <a:p>
            <a:r>
              <a:rPr lang="en-US" sz="1200" dirty="0"/>
              <a:t>https://www.cdc.gov/hepatitis/statistics/2021surveillance/hepatitis-c/figure-3.8.htm</a:t>
            </a:r>
            <a:endParaRPr lang="en-US" sz="1200" dirty="0">
              <a:ea typeface="Calibri"/>
              <a:cs typeface="Calibri"/>
            </a:endParaRPr>
          </a:p>
        </p:txBody>
      </p:sp>
      <p:sp>
        <p:nvSpPr>
          <p:cNvPr id="3" name="TextBox 2">
            <a:extLst>
              <a:ext uri="{FF2B5EF4-FFF2-40B4-BE49-F238E27FC236}">
                <a16:creationId xmlns:a16="http://schemas.microsoft.com/office/drawing/2014/main" id="{1048E4CA-8659-9ACA-B5B5-BD0E4D792983}"/>
              </a:ext>
            </a:extLst>
          </p:cNvPr>
          <p:cNvSpPr txBox="1"/>
          <p:nvPr/>
        </p:nvSpPr>
        <p:spPr>
          <a:xfrm>
            <a:off x="3718560" y="2029038"/>
            <a:ext cx="1270000" cy="646331"/>
          </a:xfrm>
          <a:prstGeom prst="rect">
            <a:avLst/>
          </a:prstGeom>
          <a:noFill/>
        </p:spPr>
        <p:txBody>
          <a:bodyPr wrap="square" lIns="91440" tIns="45720" rIns="91440" bIns="45720" rtlCol="0" anchor="t">
            <a:spAutoFit/>
          </a:bodyPr>
          <a:lstStyle/>
          <a:p>
            <a:r>
              <a:rPr lang="en-US">
                <a:solidFill>
                  <a:srgbClr val="FF0000"/>
                </a:solidFill>
              </a:rPr>
              <a:t>Millennials</a:t>
            </a:r>
            <a:endParaRPr lang="en-US">
              <a:solidFill>
                <a:srgbClr val="FF0000"/>
              </a:solidFill>
              <a:ea typeface="Calibri"/>
              <a:cs typeface="Calibri"/>
            </a:endParaRPr>
          </a:p>
          <a:p>
            <a:r>
              <a:rPr lang="en-US">
                <a:solidFill>
                  <a:srgbClr val="FF0000"/>
                </a:solidFill>
                <a:ea typeface="Calibri"/>
                <a:cs typeface="Calibri"/>
              </a:rPr>
              <a:t>1981-1996</a:t>
            </a:r>
          </a:p>
        </p:txBody>
      </p:sp>
      <p:sp>
        <p:nvSpPr>
          <p:cNvPr id="4" name="TextBox 3">
            <a:extLst>
              <a:ext uri="{FF2B5EF4-FFF2-40B4-BE49-F238E27FC236}">
                <a16:creationId xmlns:a16="http://schemas.microsoft.com/office/drawing/2014/main" id="{21BA8526-EB02-12ED-2287-643264E34939}"/>
              </a:ext>
            </a:extLst>
          </p:cNvPr>
          <p:cNvSpPr txBox="1"/>
          <p:nvPr/>
        </p:nvSpPr>
        <p:spPr>
          <a:xfrm>
            <a:off x="5696713" y="2218886"/>
            <a:ext cx="24716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Baby Boomers 1945-1965</a:t>
            </a:r>
          </a:p>
        </p:txBody>
      </p:sp>
    </p:spTree>
    <p:extLst>
      <p:ext uri="{BB962C8B-B14F-4D97-AF65-F5344CB8AC3E}">
        <p14:creationId xmlns:p14="http://schemas.microsoft.com/office/powerpoint/2010/main" val="3981594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1831182" y="4704160"/>
            <a:ext cx="85760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350" b="0" i="0" u="none" strike="noStrike" kern="1200" cap="none" spc="0" normalizeH="0" baseline="0" noProof="0" dirty="0">
                <a:ln>
                  <a:noFill/>
                </a:ln>
                <a:solidFill>
                  <a:srgbClr val="222222"/>
                </a:solidFill>
                <a:effectLst/>
                <a:uLnTx/>
                <a:uFillTx/>
                <a:latin typeface="Calibri" panose="020F0502020204030204" pitchFamily="34" charset="0"/>
                <a:ea typeface="+mn-ea"/>
                <a:cs typeface="+mn-cs"/>
              </a:rPr>
              <a:t>This conference is supported by the Health Resources and Services Administration (HRSA) of the U.S. Department of Health and Human Services (HHS) as part of an award totaling $4,036,482 with 0 percentage financed with nongovernmental sources. The contents are those of the author(s) and do not necessarily represent the official views of, nor an endorsement, by HRSA, HHS or the U.S. Government.</a:t>
            </a:r>
          </a:p>
        </p:txBody>
      </p:sp>
      <p:pic>
        <p:nvPicPr>
          <p:cNvPr id="20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1181" y="1969294"/>
            <a:ext cx="3249216" cy="133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1923" y="2118123"/>
            <a:ext cx="3956447" cy="11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210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7FF5A3F-EB64-5F2C-76D6-E3A0E278A6A9}"/>
              </a:ext>
            </a:extLst>
          </p:cNvPr>
          <p:cNvSpPr>
            <a:spLocks noGrp="1"/>
          </p:cNvSpPr>
          <p:nvPr>
            <p:ph type="title"/>
          </p:nvPr>
        </p:nvSpPr>
        <p:spPr>
          <a:xfrm>
            <a:off x="838199" y="370319"/>
            <a:ext cx="4164401" cy="1851885"/>
          </a:xfrm>
        </p:spPr>
        <p:txBody>
          <a:bodyPr vert="horz" lIns="91440" tIns="45720" rIns="91440" bIns="45720" rtlCol="0" anchor="ctr">
            <a:normAutofit/>
          </a:bodyPr>
          <a:lstStyle/>
          <a:p>
            <a:r>
              <a:rPr lang="en-US" sz="4000">
                <a:cs typeface="Calibri Light"/>
              </a:rPr>
              <a:t>HCV Remains a Major Source of Mortality</a:t>
            </a:r>
            <a:endParaRPr lang="en-US" sz="4000" kern="1200">
              <a:solidFill>
                <a:schemeClr val="tx1"/>
              </a:solidFill>
              <a:latin typeface="+mj-lt"/>
              <a:ea typeface="+mj-ea"/>
              <a:cs typeface="+mj-cs"/>
            </a:endParaRPr>
          </a:p>
        </p:txBody>
      </p:sp>
      <p:sp>
        <p:nvSpPr>
          <p:cNvPr id="6" name="Content Placeholder 5">
            <a:extLst>
              <a:ext uri="{FF2B5EF4-FFF2-40B4-BE49-F238E27FC236}">
                <a16:creationId xmlns:a16="http://schemas.microsoft.com/office/drawing/2014/main" id="{0FD6D341-916F-D0FD-76DD-94FBB8D3551E}"/>
              </a:ext>
            </a:extLst>
          </p:cNvPr>
          <p:cNvSpPr>
            <a:spLocks noGrp="1"/>
          </p:cNvSpPr>
          <p:nvPr>
            <p:ph idx="1"/>
          </p:nvPr>
        </p:nvSpPr>
        <p:spPr>
          <a:xfrm>
            <a:off x="4534098" y="370319"/>
            <a:ext cx="7644376" cy="791712"/>
          </a:xfrm>
        </p:spPr>
        <p:txBody>
          <a:bodyPr vert="horz" lIns="91440" tIns="45720" rIns="91440" bIns="45720" rtlCol="0" anchor="ctr">
            <a:normAutofit/>
          </a:bodyPr>
          <a:lstStyle/>
          <a:p>
            <a:pPr marL="0" indent="0">
              <a:buNone/>
            </a:pPr>
            <a:r>
              <a:rPr lang="en-US" sz="1000"/>
              <a:t>Khatun, </a:t>
            </a:r>
            <a:r>
              <a:rPr lang="en-US" sz="1000" err="1"/>
              <a:t>Mst</a:t>
            </a:r>
            <a:r>
              <a:rPr lang="en-US" sz="1000"/>
              <a:t>. Shanta &amp; Biswas, Md. Haider Ali. (2019). Optimal Control Strategies for Preventing Hepatitis B Infection and Reducing Chronic Liver Cirrhosis Incidence. Infectious Disease Modelling. 5. 10.1016/j.idm.2019.12.006. </a:t>
            </a:r>
            <a:endParaRPr lang="en-US" sz="1000">
              <a:cs typeface="Calibri"/>
            </a:endParaRPr>
          </a:p>
        </p:txBody>
      </p:sp>
      <p:pic>
        <p:nvPicPr>
          <p:cNvPr id="5" name="Picture 4">
            <a:extLst>
              <a:ext uri="{FF2B5EF4-FFF2-40B4-BE49-F238E27FC236}">
                <a16:creationId xmlns:a16="http://schemas.microsoft.com/office/drawing/2014/main" id="{044EAEA9-4B44-57BE-BD41-BE0A54FB7F92}"/>
              </a:ext>
            </a:extLst>
          </p:cNvPr>
          <p:cNvPicPr>
            <a:picLocks noChangeAspect="1"/>
          </p:cNvPicPr>
          <p:nvPr/>
        </p:nvPicPr>
        <p:blipFill rotWithShape="1">
          <a:blip r:embed="rId3"/>
          <a:srcRect r="-3" b="9542"/>
          <a:stretch/>
        </p:blipFill>
        <p:spPr>
          <a:xfrm>
            <a:off x="5444764" y="1043380"/>
            <a:ext cx="9163549" cy="6848076"/>
          </a:xfrm>
          <a:prstGeom prst="rect">
            <a:avLst/>
          </a:prstGeom>
        </p:spPr>
      </p:pic>
      <p:pic>
        <p:nvPicPr>
          <p:cNvPr id="3" name="Picture 2" descr="A diagram of liver diseases&#10;&#10;Description automatically generated">
            <a:extLst>
              <a:ext uri="{FF2B5EF4-FFF2-40B4-BE49-F238E27FC236}">
                <a16:creationId xmlns:a16="http://schemas.microsoft.com/office/drawing/2014/main" id="{898A9BEE-4D9D-0E98-6892-5BAD69446005}"/>
              </a:ext>
            </a:extLst>
          </p:cNvPr>
          <p:cNvPicPr>
            <a:picLocks noChangeAspect="1"/>
          </p:cNvPicPr>
          <p:nvPr/>
        </p:nvPicPr>
        <p:blipFill>
          <a:blip r:embed="rId4"/>
          <a:stretch>
            <a:fillRect/>
          </a:stretch>
        </p:blipFill>
        <p:spPr>
          <a:xfrm>
            <a:off x="416140" y="2396955"/>
            <a:ext cx="5026882" cy="4102956"/>
          </a:xfrm>
          <a:prstGeom prst="rect">
            <a:avLst/>
          </a:prstGeom>
        </p:spPr>
      </p:pic>
    </p:spTree>
    <p:extLst>
      <p:ext uri="{BB962C8B-B14F-4D97-AF65-F5344CB8AC3E}">
        <p14:creationId xmlns:p14="http://schemas.microsoft.com/office/powerpoint/2010/main" val="1054385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227B1E-62D1-32FF-4BC4-16D05270FB6B}"/>
              </a:ext>
            </a:extLst>
          </p:cNvPr>
          <p:cNvSpPr>
            <a:spLocks noGrp="1"/>
          </p:cNvSpPr>
          <p:nvPr>
            <p:ph type="title"/>
          </p:nvPr>
        </p:nvSpPr>
        <p:spPr>
          <a:xfrm>
            <a:off x="838200" y="74141"/>
            <a:ext cx="10515600" cy="1197447"/>
          </a:xfrm>
        </p:spPr>
        <p:txBody>
          <a:bodyPr/>
          <a:lstStyle/>
          <a:p>
            <a:pPr algn="ctr"/>
            <a:r>
              <a:rPr lang="en-US"/>
              <a:t>HCV remains a major source of mortality</a:t>
            </a:r>
          </a:p>
        </p:txBody>
      </p:sp>
      <p:pic>
        <p:nvPicPr>
          <p:cNvPr id="3" name="Content Placeholder 2">
            <a:extLst>
              <a:ext uri="{FF2B5EF4-FFF2-40B4-BE49-F238E27FC236}">
                <a16:creationId xmlns:a16="http://schemas.microsoft.com/office/drawing/2014/main" id="{C87B8194-E0BD-C7E3-479E-1EE5B7CD9680}"/>
              </a:ext>
            </a:extLst>
          </p:cNvPr>
          <p:cNvPicPr>
            <a:picLocks noGrp="1" noChangeAspect="1"/>
          </p:cNvPicPr>
          <p:nvPr>
            <p:ph idx="1"/>
          </p:nvPr>
        </p:nvPicPr>
        <p:blipFill>
          <a:blip r:embed="rId2"/>
          <a:stretch>
            <a:fillRect/>
          </a:stretch>
        </p:blipFill>
        <p:spPr>
          <a:xfrm>
            <a:off x="3303735" y="1825624"/>
            <a:ext cx="6458575" cy="5032375"/>
          </a:xfrm>
        </p:spPr>
      </p:pic>
      <p:pic>
        <p:nvPicPr>
          <p:cNvPr id="7" name="Picture 6">
            <a:extLst>
              <a:ext uri="{FF2B5EF4-FFF2-40B4-BE49-F238E27FC236}">
                <a16:creationId xmlns:a16="http://schemas.microsoft.com/office/drawing/2014/main" id="{D9F07F53-6079-9A01-4878-B4B91DC7D592}"/>
              </a:ext>
            </a:extLst>
          </p:cNvPr>
          <p:cNvPicPr>
            <a:picLocks noChangeAspect="1"/>
          </p:cNvPicPr>
          <p:nvPr/>
        </p:nvPicPr>
        <p:blipFill>
          <a:blip r:embed="rId3"/>
          <a:stretch>
            <a:fillRect/>
          </a:stretch>
        </p:blipFill>
        <p:spPr>
          <a:xfrm>
            <a:off x="1828800" y="1090258"/>
            <a:ext cx="10286773" cy="735366"/>
          </a:xfrm>
          <a:prstGeom prst="rect">
            <a:avLst/>
          </a:prstGeom>
        </p:spPr>
      </p:pic>
      <p:sp>
        <p:nvSpPr>
          <p:cNvPr id="8" name="TextBox 7">
            <a:extLst>
              <a:ext uri="{FF2B5EF4-FFF2-40B4-BE49-F238E27FC236}">
                <a16:creationId xmlns:a16="http://schemas.microsoft.com/office/drawing/2014/main" id="{ED5B5E00-A0BB-7D80-A349-BCB416DB547C}"/>
              </a:ext>
            </a:extLst>
          </p:cNvPr>
          <p:cNvSpPr txBox="1"/>
          <p:nvPr/>
        </p:nvSpPr>
        <p:spPr>
          <a:xfrm>
            <a:off x="214184" y="3690551"/>
            <a:ext cx="3608173" cy="923330"/>
          </a:xfrm>
          <a:prstGeom prst="rect">
            <a:avLst/>
          </a:prstGeom>
          <a:noFill/>
        </p:spPr>
        <p:txBody>
          <a:bodyPr wrap="square" rtlCol="0">
            <a:spAutoFit/>
          </a:bodyPr>
          <a:lstStyle/>
          <a:p>
            <a:r>
              <a:rPr lang="en-US"/>
              <a:t>https://www.cdc.gov/hepatitis/statistics/2022surveillance/hepatitis-c/figure-3.9.htm</a:t>
            </a:r>
          </a:p>
        </p:txBody>
      </p:sp>
    </p:spTree>
    <p:extLst>
      <p:ext uri="{BB962C8B-B14F-4D97-AF65-F5344CB8AC3E}">
        <p14:creationId xmlns:p14="http://schemas.microsoft.com/office/powerpoint/2010/main" val="1453703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23850" y="200025"/>
            <a:ext cx="11163300" cy="795780"/>
          </a:xfrm>
          <a:ln>
            <a:headEnd type="none"/>
            <a:tailEnd type="none"/>
          </a:ln>
        </p:spPr>
        <p:txBody>
          <a:bodyPr wrap="square">
            <a:noAutofit/>
          </a:bodyPr>
          <a:lstStyle/>
          <a:p>
            <a:r>
              <a:rPr lang="en-US" sz="3600" dirty="0"/>
              <a:t>US Disproportionate Response to HIV and Hepatitis C</a:t>
            </a:r>
            <a:endParaRPr sz="3600" dirty="0"/>
          </a:p>
        </p:txBody>
      </p:sp>
      <p:sp>
        <p:nvSpPr>
          <p:cNvPr id="4" name="Text Placeholder 3"/>
          <p:cNvSpPr>
            <a:spLocks noGrp="1"/>
          </p:cNvSpPr>
          <p:nvPr>
            <p:ph type="body" sz="half" idx="2"/>
          </p:nvPr>
        </p:nvSpPr>
        <p:spPr bwMode="white">
          <a:xfrm>
            <a:off x="3556000" y="5486400"/>
            <a:ext cx="8121649" cy="1314450"/>
          </a:xfrm>
          <a:ln>
            <a:headEnd type="none"/>
            <a:tailEnd type="none"/>
          </a:ln>
        </p:spPr>
        <p:txBody>
          <a:bodyPr wrap="square" anchor="t"/>
          <a:lstStyle/>
          <a:p>
            <a:r>
              <a:rPr sz="900" u="sng">
                <a:solidFill>
                  <a:srgbClr val="000000"/>
                </a:solidFill>
                <a:latin typeface="Calibri (Body)"/>
                <a:ea typeface="Calibri (Body)"/>
                <a:cs typeface="Calibri (Body)"/>
                <a:hlinkClick r:id="rId3" action="ppaction://hlinkfile"/>
              </a:rPr>
              <a:t>Innovations in Hepatitis C Screening and Treatment</a:t>
            </a:r>
          </a:p>
          <a:p>
            <a:endParaRPr sz="900" u="sng">
              <a:solidFill>
                <a:srgbClr val="000000"/>
              </a:solidFill>
              <a:latin typeface="Calibri (Body)"/>
              <a:ea typeface="Calibri (Body)"/>
              <a:cs typeface="Calibri (Body)"/>
              <a:hlinkClick r:id="rId3" action="ppaction://hlinkfile"/>
            </a:endParaRPr>
          </a:p>
          <a:p>
            <a:r>
              <a:rPr sz="900">
                <a:solidFill>
                  <a:srgbClr val="000000"/>
                </a:solidFill>
                <a:latin typeface="Calibri (Body)"/>
                <a:ea typeface="Calibri (Body)"/>
                <a:cs typeface="Calibri (Body)"/>
              </a:rPr>
              <a:t>Patel, Arpan A.; Bui, Aileen; Prohl, Eian; Bhattacharya, Debika; Wang, Su; Branch, Andrea D.; Perumalswami, Ponni V.</a:t>
            </a:r>
          </a:p>
          <a:p>
            <a:endParaRPr sz="900">
              <a:solidFill>
                <a:srgbClr val="000000"/>
              </a:solidFill>
              <a:latin typeface="Calibri (Body)"/>
              <a:ea typeface="Calibri (Body)"/>
              <a:cs typeface="Calibri (Body)"/>
            </a:endParaRPr>
          </a:p>
          <a:p>
            <a:r>
              <a:rPr sz="900">
                <a:solidFill>
                  <a:srgbClr val="000000"/>
                </a:solidFill>
                <a:latin typeface="Calibri (Body)"/>
                <a:ea typeface="Calibri (Body)"/>
                <a:cs typeface="Calibri (Body)"/>
              </a:rPr>
              <a:t>Hepatology Communications5(3):371-386, March 2021.</a:t>
            </a:r>
          </a:p>
          <a:p>
            <a:endParaRPr sz="900">
              <a:solidFill>
                <a:srgbClr val="000000"/>
              </a:solidFill>
              <a:latin typeface="Calibri (Body)"/>
              <a:ea typeface="Calibri (Body)"/>
              <a:cs typeface="Calibri (Body)"/>
            </a:endParaRPr>
          </a:p>
          <a:p>
            <a:r>
              <a:rPr sz="900">
                <a:solidFill>
                  <a:srgbClr val="000000"/>
                </a:solidFill>
                <a:latin typeface="Calibri (Body)"/>
                <a:ea typeface="Calibri (Body)"/>
                <a:cs typeface="Calibri (Body)"/>
              </a:rPr>
              <a:t>doi: 10.1002/hep4.1646</a:t>
            </a:r>
          </a:p>
          <a:p>
            <a:endParaRPr sz="900">
              <a:solidFill>
                <a:srgbClr val="000000"/>
              </a:solidFill>
              <a:latin typeface="Calibri (Body)"/>
              <a:ea typeface="Calibri (Body)"/>
              <a:cs typeface="Calibri (Body)"/>
            </a:endParaRPr>
          </a:p>
        </p:txBody>
      </p:sp>
      <p:sp>
        <p:nvSpPr>
          <p:cNvPr id="5" name="Footer Placeholder 4"/>
          <p:cNvSpPr>
            <a:spLocks noGrp="1"/>
          </p:cNvSpPr>
          <p:nvPr>
            <p:ph type="ftr" sz="quarter" idx="11"/>
          </p:nvPr>
        </p:nvSpPr>
        <p:spPr bwMode="white">
          <a:ln>
            <a:headEnd type="none"/>
            <a:tailEnd type="none"/>
          </a:ln>
        </p:spPr>
        <p:txBody>
          <a:bodyPr wrap="square"/>
          <a:lstStyle>
            <a:lvl1pPr>
              <a:defRPr sz="900" dirty="0"/>
            </a:lvl1pPr>
          </a:lstStyle>
          <a:p>
            <a:r>
              <a:rPr lang="en-US">
                <a:solidFill>
                  <a:srgbClr val="000000">
                    <a:tint val="75000"/>
                  </a:srgbClr>
                </a:solidFill>
                <a:latin typeface="Calibri"/>
              </a:rPr>
              <a:t>Copyright © 2024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lvl1pPr>
              <a:defRPr sz="900" dirty="0"/>
            </a:lvl1pPr>
          </a:lstStyle>
          <a:p>
            <a:fld id="{27A13296-8103-46F4-BA41-F532E14F2100}" type="slidenum">
              <a:rPr lang="en-US" dirty="0">
                <a:solidFill>
                  <a:srgbClr val="000000">
                    <a:tint val="75000"/>
                  </a:srgbClr>
                </a:solidFill>
                <a:latin typeface="Calibri"/>
              </a:rPr>
              <a:pPr/>
              <a:t>22</a:t>
            </a:fld>
            <a:endParaRPr lang="en-US">
              <a:solidFill>
                <a:srgbClr val="000000">
                  <a:tint val="75000"/>
                </a:srgbClr>
              </a:solidFill>
              <a:latin typeface="Calibri"/>
            </a:endParaRPr>
          </a:p>
        </p:txBody>
      </p:sp>
      <p:sp>
        <p:nvSpPr>
          <p:cNvPr id="7" name="Text Placeholder 6"/>
          <p:cNvSpPr>
            <a:spLocks noGrp="1"/>
          </p:cNvSpPr>
          <p:nvPr>
            <p:ph type="body" sz="half" idx="13"/>
          </p:nvPr>
        </p:nvSpPr>
        <p:spPr bwMode="white">
          <a:xfrm>
            <a:off x="10134220" y="2257425"/>
            <a:ext cx="1543430" cy="3156203"/>
          </a:xfrm>
          <a:ln>
            <a:headEnd type="none"/>
            <a:tailEnd type="none"/>
          </a:ln>
        </p:spPr>
        <p:txBody>
          <a:bodyPr wrap="square" anchor="b">
            <a:normAutofit/>
          </a:bodyPr>
          <a:lstStyle/>
          <a:p>
            <a:r>
              <a:rPr sz="900" dirty="0">
                <a:solidFill>
                  <a:srgbClr val="000000"/>
                </a:solidFill>
                <a:latin typeface="Calibri (Body)"/>
                <a:ea typeface="Calibri (Body)"/>
                <a:cs typeface="Calibri (Body)"/>
              </a:rPr>
              <a:t>United States response to HIV and HCV epidemics.(108) While the US estimated prevalence of HCV may vary by study, Saab et al. demonstrated how HCV is severely underfunded from research and care standpoints.(108) This comparison shows the prevalence, undiagnosed infection, mortality, and National Institutes of Health research funding for HCV and HIV/AIDS in the United States. HCV is a more prevalent infection in the United States, with a substantial burden of undiagnosed cases and greater mortality compared with HIV.</a:t>
            </a:r>
          </a:p>
          <a:p>
            <a:endParaRPr sz="900" dirty="0">
              <a:solidFill>
                <a:srgbClr val="000000"/>
              </a:solidFill>
              <a:latin typeface="Calibri (Body)"/>
              <a:ea typeface="Calibri (Body)"/>
              <a:cs typeface="Calibri (Body)"/>
            </a:endParaRPr>
          </a:p>
        </p:txBody>
      </p:sp>
      <p:pic>
        <p:nvPicPr>
          <p:cNvPr id="8" name="Picture 8"/>
          <p:cNvPicPr>
            <a:picLocks noChangeAspect="1"/>
          </p:cNvPicPr>
          <p:nvPr/>
        </p:nvPicPr>
        <p:blipFill>
          <a:blip r:embed="rId4">
            <a:lum/>
          </a:blip>
          <a:srcRect/>
          <a:stretch>
            <a:fillRect/>
          </a:stretch>
        </p:blipFill>
        <p:spPr bwMode="white">
          <a:xfrm>
            <a:off x="1706880" y="5943600"/>
            <a:ext cx="1600200" cy="685800"/>
          </a:xfrm>
          <a:prstGeom prst="rect">
            <a:avLst/>
          </a:prstGeom>
          <a:ln>
            <a:headEnd type="none"/>
            <a:tailEnd type="none"/>
          </a:ln>
        </p:spPr>
      </p:pic>
      <p:pic>
        <p:nvPicPr>
          <p:cNvPr id="9" name="Picture 9"/>
          <p:cNvPicPr>
            <a:picLocks noChangeAspect="1"/>
          </p:cNvPicPr>
          <p:nvPr/>
        </p:nvPicPr>
        <p:blipFill>
          <a:blip r:embed="rId5">
            <a:lum/>
          </a:blip>
          <a:srcRect/>
          <a:stretch>
            <a:fillRect/>
          </a:stretch>
        </p:blipFill>
        <p:spPr bwMode="white">
          <a:xfrm>
            <a:off x="178777" y="1078418"/>
            <a:ext cx="9717698" cy="4398730"/>
          </a:xfrm>
          <a:prstGeom prst="rect">
            <a:avLst/>
          </a:prstGeom>
          <a:ln>
            <a:headEnd type="none"/>
            <a:tailEnd type="none"/>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02542CF-A0D4-1054-7BF6-4EB3FBD1B663}"/>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3800" kern="1200">
                <a:solidFill>
                  <a:schemeClr val="tx1"/>
                </a:solidFill>
                <a:latin typeface="+mj-lt"/>
                <a:ea typeface="+mj-ea"/>
                <a:cs typeface="+mj-cs"/>
              </a:rPr>
              <a:t>Antiviral treatment is recommended for ALL adults with acute or chronic HCV infection, except those with a short life expectancy that cannot be remediated by HCV therapy, liver transplantation, or another directed therapy (I,A)</a:t>
            </a:r>
          </a:p>
        </p:txBody>
      </p:sp>
      <p:sp>
        <p:nvSpPr>
          <p:cNvPr id="5" name="Text Placeholder 4">
            <a:extLst>
              <a:ext uri="{FF2B5EF4-FFF2-40B4-BE49-F238E27FC236}">
                <a16:creationId xmlns:a16="http://schemas.microsoft.com/office/drawing/2014/main" id="{1A4EE45F-6311-69EF-D7EF-DF542050732C}"/>
              </a:ext>
            </a:extLst>
          </p:cNvPr>
          <p:cNvSpPr>
            <a:spLocks noGrp="1"/>
          </p:cNvSpPr>
          <p:nvPr>
            <p:ph type="body" idx="1"/>
          </p:nvPr>
        </p:nvSpPr>
        <p:spPr>
          <a:xfrm>
            <a:off x="7400924" y="4619624"/>
            <a:ext cx="3946779" cy="1038225"/>
          </a:xfrm>
        </p:spPr>
        <p:txBody>
          <a:bodyPr vert="horz" lIns="91440" tIns="45720" rIns="91440" bIns="45720" rtlCol="0">
            <a:normAutofit/>
          </a:bodyPr>
          <a:lstStyle/>
          <a:p>
            <a:pPr algn="r"/>
            <a:r>
              <a:rPr lang="en-US" sz="1900" kern="1200">
                <a:solidFill>
                  <a:schemeClr val="tx1"/>
                </a:solidFill>
                <a:latin typeface="+mn-lt"/>
                <a:ea typeface="+mn-ea"/>
                <a:cs typeface="+mn-cs"/>
              </a:rPr>
              <a:t>AASLD/IDSA HCV Guidance</a:t>
            </a:r>
          </a:p>
          <a:p>
            <a:pPr algn="r"/>
            <a:r>
              <a:rPr lang="en-US" sz="1900" kern="1200">
                <a:solidFill>
                  <a:schemeClr val="tx1"/>
                </a:solidFill>
                <a:latin typeface="+mn-lt"/>
                <a:ea typeface="+mn-ea"/>
                <a:cs typeface="+mn-cs"/>
              </a:rPr>
              <a:t>https://aasldpubs.onlinelibrary.wiley.com/doi/pdf/10.1002/hep.31060#</a:t>
            </a:r>
          </a:p>
        </p:txBody>
      </p:sp>
      <p:sp>
        <p:nvSpPr>
          <p:cNvPr id="12" name="Rectangle 11">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71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A885-0DDB-4112-394A-0453614C1A86}"/>
              </a:ext>
            </a:extLst>
          </p:cNvPr>
          <p:cNvSpPr>
            <a:spLocks noGrp="1"/>
          </p:cNvSpPr>
          <p:nvPr>
            <p:ph type="title"/>
          </p:nvPr>
        </p:nvSpPr>
        <p:spPr>
          <a:xfrm>
            <a:off x="876693" y="741391"/>
            <a:ext cx="3455821" cy="1616203"/>
          </a:xfrm>
        </p:spPr>
        <p:txBody>
          <a:bodyPr anchor="b">
            <a:normAutofit/>
          </a:bodyPr>
          <a:lstStyle/>
          <a:p>
            <a:r>
              <a:rPr lang="en-US" sz="3200">
                <a:ea typeface="Calibri Light"/>
                <a:cs typeface="Calibri Light"/>
              </a:rPr>
              <a:t>We are in the Era of HCV Elimination</a:t>
            </a:r>
            <a:endParaRPr lang="en-US" sz="3200"/>
          </a:p>
        </p:txBody>
      </p:sp>
      <p:sp>
        <p:nvSpPr>
          <p:cNvPr id="3" name="Content Placeholder 2">
            <a:extLst>
              <a:ext uri="{FF2B5EF4-FFF2-40B4-BE49-F238E27FC236}">
                <a16:creationId xmlns:a16="http://schemas.microsoft.com/office/drawing/2014/main" id="{B4DF9575-DEC0-69A7-2076-7B986DC952CE}"/>
              </a:ext>
            </a:extLst>
          </p:cNvPr>
          <p:cNvSpPr>
            <a:spLocks noGrp="1"/>
          </p:cNvSpPr>
          <p:nvPr>
            <p:ph idx="1"/>
          </p:nvPr>
        </p:nvSpPr>
        <p:spPr>
          <a:xfrm>
            <a:off x="876693" y="2533476"/>
            <a:ext cx="3455821" cy="3447832"/>
          </a:xfrm>
        </p:spPr>
        <p:txBody>
          <a:bodyPr vert="horz" lIns="91440" tIns="45720" rIns="91440" bIns="45720" rtlCol="0" anchor="t">
            <a:normAutofit/>
          </a:bodyPr>
          <a:lstStyle/>
          <a:p>
            <a:r>
              <a:rPr lang="en-US" sz="1700">
                <a:ea typeface="Calibri"/>
                <a:cs typeface="Calibri"/>
              </a:rPr>
              <a:t>Approval of direct acting antivirals for HCV</a:t>
            </a:r>
          </a:p>
          <a:p>
            <a:r>
              <a:rPr lang="en-US" sz="1700">
                <a:ea typeface="Calibri"/>
                <a:cs typeface="Calibri"/>
              </a:rPr>
              <a:t>In 2016, World Health Organization (WHO) adopted goal of </a:t>
            </a:r>
            <a:r>
              <a:rPr lang="en-US" sz="1700" u="sng">
                <a:ea typeface="Calibri"/>
                <a:cs typeface="Calibri"/>
              </a:rPr>
              <a:t>viral hepatitis elimination by 2030</a:t>
            </a:r>
            <a:r>
              <a:rPr lang="en-US" sz="1700">
                <a:ea typeface="Calibri"/>
                <a:cs typeface="Calibri"/>
              </a:rPr>
              <a:t> (193 countries)</a:t>
            </a:r>
          </a:p>
          <a:p>
            <a:r>
              <a:rPr lang="en-US" sz="1700">
                <a:ea typeface="Calibri"/>
                <a:cs typeface="Calibri"/>
              </a:rPr>
              <a:t>In 2018, the US National Academy of Science, Engineering and Medicine convened committee for national strategy</a:t>
            </a:r>
          </a:p>
        </p:txBody>
      </p:sp>
      <p:pic>
        <p:nvPicPr>
          <p:cNvPr id="5" name="Picture 4" descr="A screenshot of a chart&#10;&#10;Description automatically generated">
            <a:extLst>
              <a:ext uri="{FF2B5EF4-FFF2-40B4-BE49-F238E27FC236}">
                <a16:creationId xmlns:a16="http://schemas.microsoft.com/office/drawing/2014/main" id="{01EA0091-3CA7-0823-363A-7A0EDBD86228}"/>
              </a:ext>
            </a:extLst>
          </p:cNvPr>
          <p:cNvPicPr>
            <a:picLocks noChangeAspect="1"/>
          </p:cNvPicPr>
          <p:nvPr/>
        </p:nvPicPr>
        <p:blipFill>
          <a:blip r:embed="rId3"/>
          <a:stretch>
            <a:fillRect/>
          </a:stretch>
        </p:blipFill>
        <p:spPr>
          <a:xfrm>
            <a:off x="4492924" y="1299523"/>
            <a:ext cx="7420404" cy="4064057"/>
          </a:xfrm>
          <a:prstGeom prst="rect">
            <a:avLst/>
          </a:prstGeom>
        </p:spPr>
      </p:pic>
      <p:grpSp>
        <p:nvGrpSpPr>
          <p:cNvPr id="32" name="Group 3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33" name="Rectangle 3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F7D51E19-E373-AACE-AC9C-AABB617DCEC3}"/>
              </a:ext>
            </a:extLst>
          </p:cNvPr>
          <p:cNvSpPr txBox="1"/>
          <p:nvPr/>
        </p:nvSpPr>
        <p:spPr>
          <a:xfrm>
            <a:off x="869870" y="5785329"/>
            <a:ext cx="83120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hlinkClick r:id="rId4"/>
              </a:rPr>
              <a:t>https://www.health.ny.gov/diseases/communicable/hepatitis/hepatitis_c/docs/achieving_elimination.pdf</a:t>
            </a:r>
            <a:r>
              <a:rPr lang="en-US" sz="1050" dirty="0"/>
              <a:t> [6.8.24]</a:t>
            </a:r>
            <a:endParaRPr lang="en-US" sz="1050" dirty="0">
              <a:cs typeface="Calibri"/>
            </a:endParaRPr>
          </a:p>
        </p:txBody>
      </p:sp>
    </p:spTree>
    <p:extLst>
      <p:ext uri="{BB962C8B-B14F-4D97-AF65-F5344CB8AC3E}">
        <p14:creationId xmlns:p14="http://schemas.microsoft.com/office/powerpoint/2010/main" val="3645505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pPr defTabSz="914400"/>
            <a:r>
              <a:t>Fig. 2</a:t>
            </a:r>
          </a:p>
        </p:txBody>
      </p:sp>
      <p:sp>
        <p:nvSpPr>
          <p:cNvPr id="4" name="Text Placeholder 3"/>
          <p:cNvSpPr>
            <a:spLocks noGrp="1"/>
          </p:cNvSpPr>
          <p:nvPr>
            <p:ph type="body" sz="half" idx="2"/>
          </p:nvPr>
        </p:nvSpPr>
        <p:spPr bwMode="white">
          <a:xfrm>
            <a:off x="8902055" y="659200"/>
            <a:ext cx="2432304" cy="1832400"/>
          </a:xfrm>
          <a:ln>
            <a:headEnd type="none"/>
            <a:tailEnd type="none"/>
          </a:ln>
        </p:spPr>
        <p:txBody>
          <a:bodyPr wrap="square" anchor="t">
            <a:normAutofit fontScale="92500" lnSpcReduction="10000"/>
          </a:bodyPr>
          <a:lstStyle/>
          <a:p>
            <a:pPr algn="l" defTabSz="914400"/>
            <a:r>
              <a:rPr sz="900" u="sng">
                <a:solidFill>
                  <a:srgbClr val="000000"/>
                </a:solidFill>
                <a:latin typeface="Calibri (Body)"/>
                <a:ea typeface="Calibri (Body)"/>
                <a:cs typeface="Calibri (Body)"/>
                <a:hlinkClick r:id="rId2" action="ppaction://hlinkfile"/>
              </a:rPr>
              <a:t>Innovations in Hepatitis C Screening and Treatment</a:t>
            </a:r>
          </a:p>
          <a:p>
            <a:pPr defTabSz="914400"/>
            <a:endParaRPr sz="900" u="sng">
              <a:solidFill>
                <a:srgbClr val="000000"/>
              </a:solidFill>
              <a:latin typeface="Calibri (Body)"/>
              <a:ea typeface="Calibri (Body)"/>
              <a:cs typeface="Calibri (Body)"/>
              <a:hlinkClick r:id="rId2" action="ppaction://hlinkfile"/>
            </a:endParaRPr>
          </a:p>
          <a:p>
            <a:pPr algn="l" defTabSz="914400"/>
            <a:r>
              <a:rPr sz="900">
                <a:solidFill>
                  <a:srgbClr val="000000"/>
                </a:solidFill>
                <a:latin typeface="Calibri (Body)"/>
                <a:ea typeface="Calibri (Body)"/>
                <a:cs typeface="Calibri (Body)"/>
              </a:rPr>
              <a:t>Patel, Arpan A.; Bui, Aileen; Prohl, Eian; Bhattacharya, Debika; Wang, Su; Branch, Andrea D.; Perumalswami, Ponni V.</a:t>
            </a:r>
          </a:p>
          <a:p>
            <a:pPr defTabSz="914400"/>
            <a:endParaRPr sz="900">
              <a:solidFill>
                <a:srgbClr val="000000"/>
              </a:solidFill>
              <a:latin typeface="Calibri (Body)"/>
              <a:ea typeface="Calibri (Body)"/>
              <a:cs typeface="Calibri (Body)"/>
            </a:endParaRPr>
          </a:p>
          <a:p>
            <a:pPr algn="l" defTabSz="914400"/>
            <a:r>
              <a:rPr sz="900">
                <a:solidFill>
                  <a:srgbClr val="000000"/>
                </a:solidFill>
                <a:latin typeface="Calibri (Body)"/>
                <a:ea typeface="Calibri (Body)"/>
                <a:cs typeface="Calibri (Body)"/>
              </a:rPr>
              <a:t>Hepatology Communications5(3):371-386, March 2021.</a:t>
            </a:r>
          </a:p>
          <a:p>
            <a:pPr defTabSz="914400"/>
            <a:endParaRPr sz="900">
              <a:solidFill>
                <a:srgbClr val="000000"/>
              </a:solidFill>
              <a:latin typeface="Calibri (Body)"/>
              <a:ea typeface="Calibri (Body)"/>
              <a:cs typeface="Calibri (Body)"/>
            </a:endParaRPr>
          </a:p>
          <a:p>
            <a:pPr algn="l" defTabSz="914400"/>
            <a:r>
              <a:rPr sz="900">
                <a:solidFill>
                  <a:srgbClr val="000000"/>
                </a:solidFill>
                <a:latin typeface="Calibri (Body)"/>
                <a:ea typeface="Calibri (Body)"/>
                <a:cs typeface="Calibri (Body)"/>
              </a:rPr>
              <a:t>doi: 10.1002/hep4.1646</a:t>
            </a:r>
          </a:p>
          <a:p>
            <a:pPr defTabSz="914400"/>
            <a:endParaRPr sz="900">
              <a:solidFill>
                <a:srgbClr val="000000"/>
              </a:solidFill>
              <a:latin typeface="Calibri (Body)"/>
              <a:ea typeface="Calibri (Body)"/>
              <a:cs typeface="Calibri (Body)"/>
            </a:endParaRPr>
          </a:p>
        </p:txBody>
      </p:sp>
      <p:sp>
        <p:nvSpPr>
          <p:cNvPr id="5" name="Footer Placeholder 4"/>
          <p:cNvSpPr>
            <a:spLocks noGrp="1"/>
          </p:cNvSpPr>
          <p:nvPr>
            <p:ph type="ftr" sz="quarter" idx="11"/>
          </p:nvPr>
        </p:nvSpPr>
        <p:spPr bwMode="white">
          <a:ln>
            <a:headEnd type="none"/>
            <a:tailEnd type="none"/>
          </a:ln>
        </p:spPr>
        <p:txBody>
          <a:bodyPr wrap="square"/>
          <a:lstStyle>
            <a:lvl1pPr>
              <a:defRPr sz="900" dirty="0"/>
            </a:lvl1pPr>
          </a:lstStyle>
          <a:p>
            <a:r>
              <a:rPr lang="en-US"/>
              <a:t>Copyright © 2024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lvl1pPr>
              <a:defRPr sz="900" dirty="0"/>
            </a:lvl1pPr>
          </a:lstStyle>
          <a:p>
            <a:fld id="{27A13296-8103-46F4-BA41-F532E14F2100}" type="slidenum">
              <a:rPr lang="en-US" dirty="0"/>
              <a:t>25</a:t>
            </a:fld>
            <a:endParaRPr lang="en-US"/>
          </a:p>
        </p:txBody>
      </p:sp>
      <p:sp>
        <p:nvSpPr>
          <p:cNvPr id="7" name="Text Placeholder 6"/>
          <p:cNvSpPr>
            <a:spLocks noGrp="1"/>
          </p:cNvSpPr>
          <p:nvPr>
            <p:ph type="body" sz="half" idx="13"/>
          </p:nvPr>
        </p:nvSpPr>
        <p:spPr bwMode="white">
          <a:xfrm>
            <a:off x="8902055" y="2815281"/>
            <a:ext cx="2432304" cy="2889504"/>
          </a:xfrm>
          <a:ln>
            <a:headEnd type="none"/>
            <a:tailEnd type="none"/>
          </a:ln>
        </p:spPr>
        <p:txBody>
          <a:bodyPr wrap="square" anchor="b"/>
          <a:lstStyle/>
          <a:p>
            <a:pPr algn="l" defTabSz="914400"/>
            <a:r>
              <a:rPr sz="900">
                <a:solidFill>
                  <a:srgbClr val="000000"/>
                </a:solidFill>
                <a:latin typeface="Calibri (Body)"/>
                <a:ea typeface="Calibri (Body)"/>
                <a:cs typeface="Calibri (Body)"/>
              </a:rPr>
              <a:t>Barriers to HCV elimination can be overcome by innovation. System‐level innovations of HCV care can overcome gaps in care from testing, linkage to care, treatment, and cure. Barriers such as access to HCV specialists can be overcome by task sharing with a multidisciplinary team–based approach to care, removal of specialist restrictions by payers, coupled with task shifting to primary care and use of telehealth. Printed with permission © Mount Sinai Health System.</a:t>
            </a:r>
          </a:p>
          <a:p>
            <a:pPr defTabSz="914400"/>
            <a:endParaRPr sz="900">
              <a:solidFill>
                <a:srgbClr val="000000"/>
              </a:solidFill>
              <a:latin typeface="Calibri (Body)"/>
              <a:ea typeface="Calibri (Body)"/>
              <a:cs typeface="Calibri (Body)"/>
            </a:endParaRPr>
          </a:p>
        </p:txBody>
      </p:sp>
      <p:pic>
        <p:nvPicPr>
          <p:cNvPr id="8" name="Picture 8"/>
          <p:cNvPicPr>
            <a:picLocks noChangeAspect="1"/>
          </p:cNvPicPr>
          <p:nvPr/>
        </p:nvPicPr>
        <p:blipFill>
          <a:blip r:embed="rId3">
            <a:lum/>
          </a:blip>
          <a:srcRect/>
          <a:stretch>
            <a:fillRect/>
          </a:stretch>
        </p:blipFill>
        <p:spPr bwMode="white">
          <a:xfrm>
            <a:off x="1706880" y="5943600"/>
            <a:ext cx="1600200" cy="685800"/>
          </a:xfrm>
          <a:prstGeom prst="rect">
            <a:avLst/>
          </a:prstGeom>
          <a:ln>
            <a:headEnd type="none"/>
            <a:tailEnd type="none"/>
          </a:ln>
        </p:spPr>
      </p:pic>
      <p:pic>
        <p:nvPicPr>
          <p:cNvPr id="9" name="Picture 9"/>
          <p:cNvPicPr>
            <a:picLocks noChangeAspect="1"/>
          </p:cNvPicPr>
          <p:nvPr/>
        </p:nvPicPr>
        <p:blipFill>
          <a:blip r:embed="rId4">
            <a:lum/>
          </a:blip>
          <a:srcRect/>
          <a:stretch>
            <a:fillRect/>
          </a:stretch>
        </p:blipFill>
        <p:spPr bwMode="white">
          <a:xfrm>
            <a:off x="1709653" y="67754"/>
            <a:ext cx="7157891" cy="6727092"/>
          </a:xfrm>
          <a:prstGeom prst="rect">
            <a:avLst/>
          </a:prstGeom>
          <a:ln>
            <a:headEnd type="none"/>
            <a:tailEnd type="none"/>
          </a:ln>
        </p:spPr>
      </p:pic>
    </p:spTree>
    <p:extLst>
      <p:ext uri="{BB962C8B-B14F-4D97-AF65-F5344CB8AC3E}">
        <p14:creationId xmlns:p14="http://schemas.microsoft.com/office/powerpoint/2010/main" val="3638072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9CDE0C-D33D-8441-0D93-61370F0C9B4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Gaps in HCV Care</a:t>
            </a:r>
          </a:p>
        </p:txBody>
      </p:sp>
      <p:pic>
        <p:nvPicPr>
          <p:cNvPr id="4" name="Content Placeholder 3">
            <a:extLst>
              <a:ext uri="{FF2B5EF4-FFF2-40B4-BE49-F238E27FC236}">
                <a16:creationId xmlns:a16="http://schemas.microsoft.com/office/drawing/2014/main" id="{F8D3910A-2DF7-C3E6-E7F0-B75FFE09A426}"/>
              </a:ext>
            </a:extLst>
          </p:cNvPr>
          <p:cNvPicPr>
            <a:picLocks noGrp="1" noChangeAspect="1"/>
          </p:cNvPicPr>
          <p:nvPr>
            <p:ph idx="1"/>
          </p:nvPr>
        </p:nvPicPr>
        <p:blipFill rotWithShape="1">
          <a:blip r:embed="rId3"/>
          <a:srcRect b="12110"/>
          <a:stretch/>
        </p:blipFill>
        <p:spPr>
          <a:xfrm>
            <a:off x="1263260" y="1397200"/>
            <a:ext cx="9686075" cy="5465117"/>
          </a:xfrm>
          <a:prstGeom prst="rect">
            <a:avLst/>
          </a:prstGeom>
        </p:spPr>
      </p:pic>
      <p:sp>
        <p:nvSpPr>
          <p:cNvPr id="3" name="TextBox 2">
            <a:extLst>
              <a:ext uri="{FF2B5EF4-FFF2-40B4-BE49-F238E27FC236}">
                <a16:creationId xmlns:a16="http://schemas.microsoft.com/office/drawing/2014/main" id="{9339EAE3-2DFB-896A-32F5-31FC8174EAA4}"/>
              </a:ext>
            </a:extLst>
          </p:cNvPr>
          <p:cNvSpPr txBox="1"/>
          <p:nvPr/>
        </p:nvSpPr>
        <p:spPr>
          <a:xfrm>
            <a:off x="4939" y="6293827"/>
            <a:ext cx="120606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Times New Roman"/>
                <a:cs typeface="Times New Roman"/>
              </a:rPr>
              <a:t>Interventions to </a:t>
            </a:r>
            <a:r>
              <a:rPr lang="en-US" sz="1000" err="1">
                <a:latin typeface="Times New Roman"/>
                <a:cs typeface="Times New Roman"/>
              </a:rPr>
              <a:t>optimise</a:t>
            </a:r>
            <a:r>
              <a:rPr lang="en-US" sz="1000" dirty="0">
                <a:latin typeface="Times New Roman"/>
                <a:cs typeface="Times New Roman"/>
              </a:rPr>
              <a:t> the care continuum for chronic viral hepatitis: a systematic review and meta-analyses</a:t>
            </a:r>
            <a:endParaRPr lang="en-US" sz="1000">
              <a:latin typeface="Times New Roman"/>
              <a:ea typeface="Calibri"/>
              <a:cs typeface="Times New Roman"/>
            </a:endParaRPr>
          </a:p>
          <a:p>
            <a:r>
              <a:rPr lang="en-US" sz="1000" dirty="0">
                <a:latin typeface="Times New Roman"/>
                <a:ea typeface="+mn-lt"/>
                <a:cs typeface="+mn-lt"/>
                <a:hlinkClick r:id="rId4"/>
              </a:rPr>
              <a:t>Kali Zhou, MD </a:t>
            </a:r>
            <a:r>
              <a:rPr lang="en-US" sz="1000" baseline="30000" dirty="0">
                <a:latin typeface="Times New Roman"/>
                <a:ea typeface="+mn-lt"/>
                <a:cs typeface="+mn-lt"/>
                <a:hlinkClick r:id="rId4"/>
              </a:rPr>
              <a:t>†</a:t>
            </a:r>
            <a:r>
              <a:rPr lang="en-US" sz="1000" dirty="0">
                <a:latin typeface="Times New Roman"/>
                <a:ea typeface="+mn-lt"/>
                <a:cs typeface="+mn-lt"/>
                <a:hlinkClick r:id="rId4"/>
              </a:rPr>
              <a:t> Thomas Fitzpatrick, BA </a:t>
            </a:r>
            <a:r>
              <a:rPr lang="en-US" sz="1000" baseline="30000" dirty="0">
                <a:latin typeface="Times New Roman"/>
                <a:ea typeface="+mn-lt"/>
                <a:cs typeface="+mn-lt"/>
                <a:hlinkClick r:id="rId4"/>
              </a:rPr>
              <a:t>†</a:t>
            </a:r>
            <a:r>
              <a:rPr lang="en-US" sz="1000" dirty="0">
                <a:latin typeface="Times New Roman"/>
                <a:ea typeface="+mn-lt"/>
                <a:cs typeface="+mn-lt"/>
              </a:rPr>
              <a:t>Nick Walsh, et al.</a:t>
            </a:r>
            <a:endParaRPr lang="en-US" sz="1000" dirty="0">
              <a:latin typeface="Times New Roman"/>
              <a:ea typeface="Calibri"/>
              <a:cs typeface="Calibri"/>
            </a:endParaRPr>
          </a:p>
          <a:p>
            <a:r>
              <a:rPr lang="en-US" sz="1000" dirty="0">
                <a:latin typeface="Times New Roman"/>
                <a:ea typeface="+mn-lt"/>
                <a:cs typeface="+mn-lt"/>
              </a:rPr>
              <a:t>The Lancet, </a:t>
            </a:r>
            <a:r>
              <a:rPr lang="en-US" sz="1000" dirty="0">
                <a:latin typeface="Times New Roman"/>
                <a:ea typeface="+mn-lt"/>
                <a:cs typeface="+mn-lt"/>
                <a:hlinkClick r:id="rId5"/>
              </a:rPr>
              <a:t>Volume 16, ISSUE 12</a:t>
            </a:r>
            <a:r>
              <a:rPr lang="en-US" sz="1000" dirty="0">
                <a:latin typeface="Times New Roman"/>
                <a:ea typeface="+mn-lt"/>
                <a:cs typeface="+mn-lt"/>
              </a:rPr>
              <a:t>, P1409-1422, December 2016 </a:t>
            </a:r>
            <a:r>
              <a:rPr lang="en-US" sz="1000" dirty="0" err="1">
                <a:latin typeface="Times New Roman"/>
                <a:ea typeface="+mn-lt"/>
                <a:cs typeface="+mn-lt"/>
              </a:rPr>
              <a:t>Published:September</a:t>
            </a:r>
            <a:r>
              <a:rPr lang="en-US" sz="1000" dirty="0">
                <a:latin typeface="Times New Roman"/>
                <a:ea typeface="+mn-lt"/>
                <a:cs typeface="+mn-lt"/>
              </a:rPr>
              <a:t> 05, 2016DOI:</a:t>
            </a:r>
            <a:r>
              <a:rPr lang="en-US" sz="1000" dirty="0">
                <a:latin typeface="Times New Roman"/>
                <a:ea typeface="+mn-lt"/>
                <a:cs typeface="+mn-lt"/>
                <a:hlinkClick r:id="rId6"/>
              </a:rPr>
              <a:t>https://doi.org/10.1016/S1473-3099(16)30208-0</a:t>
            </a:r>
            <a:endParaRPr lang="en-US" sz="1000">
              <a:latin typeface="Times New Roman"/>
              <a:ea typeface="Calibri"/>
              <a:cs typeface="Calibri"/>
            </a:endParaRPr>
          </a:p>
          <a:p>
            <a:pPr algn="l"/>
            <a:endParaRPr lang="en-US" sz="1000" dirty="0">
              <a:latin typeface="Times New Roman"/>
              <a:ea typeface="Calibri"/>
              <a:cs typeface="Calibri"/>
            </a:endParaRPr>
          </a:p>
        </p:txBody>
      </p:sp>
    </p:spTree>
    <p:extLst>
      <p:ext uri="{BB962C8B-B14F-4D97-AF65-F5344CB8AC3E}">
        <p14:creationId xmlns:p14="http://schemas.microsoft.com/office/powerpoint/2010/main" val="3025903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access card&#10;&#10;Description automatically generated">
            <a:extLst>
              <a:ext uri="{FF2B5EF4-FFF2-40B4-BE49-F238E27FC236}">
                <a16:creationId xmlns:a16="http://schemas.microsoft.com/office/drawing/2014/main" id="{8A3A66FE-AD98-DD99-88BA-52E1ED314287}"/>
              </a:ext>
            </a:extLst>
          </p:cNvPr>
          <p:cNvPicPr>
            <a:picLocks noChangeAspect="1"/>
          </p:cNvPicPr>
          <p:nvPr/>
        </p:nvPicPr>
        <p:blipFill>
          <a:blip r:embed="rId2"/>
          <a:stretch>
            <a:fillRect/>
          </a:stretch>
        </p:blipFill>
        <p:spPr>
          <a:xfrm>
            <a:off x="2468862" y="0"/>
            <a:ext cx="7254276" cy="6858000"/>
          </a:xfrm>
          <a:prstGeom prst="rect">
            <a:avLst/>
          </a:prstGeom>
        </p:spPr>
      </p:pic>
      <p:sp>
        <p:nvSpPr>
          <p:cNvPr id="5" name="TextBox 4">
            <a:extLst>
              <a:ext uri="{FF2B5EF4-FFF2-40B4-BE49-F238E27FC236}">
                <a16:creationId xmlns:a16="http://schemas.microsoft.com/office/drawing/2014/main" id="{9DA21DC5-4E7F-C374-8622-586C6ACA2AE5}"/>
              </a:ext>
            </a:extLst>
          </p:cNvPr>
          <p:cNvSpPr txBox="1"/>
          <p:nvPr/>
        </p:nvSpPr>
        <p:spPr>
          <a:xfrm>
            <a:off x="179497" y="2996220"/>
            <a:ext cx="220919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cs typeface="Calibri"/>
              </a:rPr>
              <a:t>https://stateofhepc.org/</a:t>
            </a:r>
            <a:r>
              <a:rPr lang="en-US" sz="1000" dirty="0">
                <a:ea typeface="+mn-lt"/>
                <a:cs typeface="+mn-lt"/>
              </a:rPr>
              <a:t>/wp-content/uploads/2021/05/Ohio-February-2024_clean.pdf</a:t>
            </a:r>
            <a:endParaRPr lang="en-US" sz="1000">
              <a:cs typeface="Calibri"/>
            </a:endParaRPr>
          </a:p>
        </p:txBody>
      </p:sp>
    </p:spTree>
    <p:extLst>
      <p:ext uri="{BB962C8B-B14F-4D97-AF65-F5344CB8AC3E}">
        <p14:creationId xmlns:p14="http://schemas.microsoft.com/office/powerpoint/2010/main" val="217566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AA9B9-8E76-43C4-1473-7546D3D360D3}"/>
              </a:ext>
            </a:extLst>
          </p:cNvPr>
          <p:cNvSpPr>
            <a:spLocks noGrp="1"/>
          </p:cNvSpPr>
          <p:nvPr>
            <p:ph type="title"/>
          </p:nvPr>
        </p:nvSpPr>
        <p:spPr>
          <a:xfrm>
            <a:off x="673443" y="117990"/>
            <a:ext cx="10515600" cy="1325563"/>
          </a:xfrm>
        </p:spPr>
        <p:txBody>
          <a:bodyPr/>
          <a:lstStyle/>
          <a:p>
            <a:endParaRPr lang="en-US" dirty="0">
              <a:cs typeface="Calibri Light"/>
            </a:endParaRPr>
          </a:p>
        </p:txBody>
      </p:sp>
      <p:pic>
        <p:nvPicPr>
          <p:cNvPr id="4" name="Content Placeholder 3">
            <a:extLst>
              <a:ext uri="{FF2B5EF4-FFF2-40B4-BE49-F238E27FC236}">
                <a16:creationId xmlns:a16="http://schemas.microsoft.com/office/drawing/2014/main" id="{95819D9B-2592-6D21-7A60-7BF3107E8F95}"/>
              </a:ext>
            </a:extLst>
          </p:cNvPr>
          <p:cNvPicPr>
            <a:picLocks noGrp="1" noChangeAspect="1"/>
          </p:cNvPicPr>
          <p:nvPr>
            <p:ph idx="1"/>
          </p:nvPr>
        </p:nvPicPr>
        <p:blipFill>
          <a:blip r:embed="rId2"/>
          <a:stretch>
            <a:fillRect/>
          </a:stretch>
        </p:blipFill>
        <p:spPr>
          <a:xfrm>
            <a:off x="96580" y="114722"/>
            <a:ext cx="6371580" cy="4289386"/>
          </a:xfrm>
          <a:prstGeom prst="rect">
            <a:avLst/>
          </a:prstGeom>
        </p:spPr>
      </p:pic>
      <p:sp>
        <p:nvSpPr>
          <p:cNvPr id="5" name="TextBox 4">
            <a:extLst>
              <a:ext uri="{FF2B5EF4-FFF2-40B4-BE49-F238E27FC236}">
                <a16:creationId xmlns:a16="http://schemas.microsoft.com/office/drawing/2014/main" id="{3260F520-E7B4-B949-E72B-76131FBC4D9A}"/>
              </a:ext>
            </a:extLst>
          </p:cNvPr>
          <p:cNvSpPr txBox="1"/>
          <p:nvPr/>
        </p:nvSpPr>
        <p:spPr>
          <a:xfrm rot="10800000" flipV="1">
            <a:off x="669506" y="4580888"/>
            <a:ext cx="4757645" cy="400110"/>
          </a:xfrm>
          <a:prstGeom prst="rect">
            <a:avLst/>
          </a:prstGeom>
          <a:noFill/>
        </p:spPr>
        <p:txBody>
          <a:bodyPr wrap="square" lIns="91440" tIns="45720" rIns="91440" bIns="45720" rtlCol="0" anchor="t">
            <a:spAutoFit/>
          </a:bodyPr>
          <a:lstStyle/>
          <a:p>
            <a:r>
              <a:rPr lang="en-US" sz="1000" dirty="0"/>
              <a:t>https://www.hhs.gov/hepatitis/programs-and-initiatives/mapping-hepatitis-elimination-in-action/index.html</a:t>
            </a:r>
            <a:endParaRPr lang="en-US" sz="1000" dirty="0">
              <a:cs typeface="Calibri"/>
            </a:endParaRPr>
          </a:p>
        </p:txBody>
      </p:sp>
      <p:pic>
        <p:nvPicPr>
          <p:cNvPr id="6" name="Picture 5">
            <a:extLst>
              <a:ext uri="{FF2B5EF4-FFF2-40B4-BE49-F238E27FC236}">
                <a16:creationId xmlns:a16="http://schemas.microsoft.com/office/drawing/2014/main" id="{0DD9A8E9-FF65-42EF-B78C-1CF794C33659}"/>
              </a:ext>
            </a:extLst>
          </p:cNvPr>
          <p:cNvPicPr>
            <a:picLocks noChangeAspect="1"/>
          </p:cNvPicPr>
          <p:nvPr/>
        </p:nvPicPr>
        <p:blipFill>
          <a:blip r:embed="rId3"/>
          <a:stretch>
            <a:fillRect/>
          </a:stretch>
        </p:blipFill>
        <p:spPr>
          <a:xfrm>
            <a:off x="5946739" y="121478"/>
            <a:ext cx="6350349" cy="6482522"/>
          </a:xfrm>
          <a:prstGeom prst="rect">
            <a:avLst/>
          </a:prstGeom>
        </p:spPr>
      </p:pic>
      <p:sp>
        <p:nvSpPr>
          <p:cNvPr id="7" name="TextBox 6">
            <a:extLst>
              <a:ext uri="{FF2B5EF4-FFF2-40B4-BE49-F238E27FC236}">
                <a16:creationId xmlns:a16="http://schemas.microsoft.com/office/drawing/2014/main" id="{365BA7D4-6061-DD3E-F6BF-3B8613228BB2}"/>
              </a:ext>
            </a:extLst>
          </p:cNvPr>
          <p:cNvSpPr txBox="1"/>
          <p:nvPr/>
        </p:nvSpPr>
        <p:spPr>
          <a:xfrm>
            <a:off x="566106" y="5992441"/>
            <a:ext cx="54401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mn-lt"/>
                <a:cs typeface="+mn-lt"/>
              </a:rPr>
              <a:t>U.S. Department of Health and Human Services | Centers for Disease Control and Prevention | MMWR | May 30, 2024 | Vol. 73 | No. 21</a:t>
            </a:r>
            <a:endParaRPr lang="en-US" sz="1000">
              <a:cs typeface="Calibri"/>
            </a:endParaRPr>
          </a:p>
        </p:txBody>
      </p:sp>
      <p:sp>
        <p:nvSpPr>
          <p:cNvPr id="3" name="TextBox 2">
            <a:extLst>
              <a:ext uri="{FF2B5EF4-FFF2-40B4-BE49-F238E27FC236}">
                <a16:creationId xmlns:a16="http://schemas.microsoft.com/office/drawing/2014/main" id="{F2444DE5-8693-40AF-BC1F-CECFE1943240}"/>
              </a:ext>
            </a:extLst>
          </p:cNvPr>
          <p:cNvSpPr txBox="1"/>
          <p:nvPr/>
        </p:nvSpPr>
        <p:spPr>
          <a:xfrm>
            <a:off x="455646" y="4998303"/>
            <a:ext cx="49154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HCV Prior Authorization</a:t>
            </a:r>
            <a:endParaRPr lang="en-US" dirty="0"/>
          </a:p>
        </p:txBody>
      </p:sp>
    </p:spTree>
    <p:extLst>
      <p:ext uri="{BB962C8B-B14F-4D97-AF65-F5344CB8AC3E}">
        <p14:creationId xmlns:p14="http://schemas.microsoft.com/office/powerpoint/2010/main" val="2567986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lack Road · Free Stock Photo">
            <a:extLst>
              <a:ext uri="{FF2B5EF4-FFF2-40B4-BE49-F238E27FC236}">
                <a16:creationId xmlns:a16="http://schemas.microsoft.com/office/drawing/2014/main" id="{A0B31CBF-7157-0133-2047-534548C6F6DE}"/>
              </a:ext>
            </a:extLst>
          </p:cNvPr>
          <p:cNvPicPr>
            <a:picLocks noChangeAspect="1"/>
          </p:cNvPicPr>
          <p:nvPr/>
        </p:nvPicPr>
        <p:blipFill rotWithShape="1">
          <a:blip r:embed="rId2"/>
          <a:srcRect l="3796" t="9091" r="19502"/>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C1844E-231E-9ADA-3329-11C8D7CDD94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HCV Screening &amp; Diagnosis</a:t>
            </a:r>
          </a:p>
        </p:txBody>
      </p:sp>
      <p:sp>
        <p:nvSpPr>
          <p:cNvPr id="6" name="Text Placeholder 5">
            <a:extLst>
              <a:ext uri="{FF2B5EF4-FFF2-40B4-BE49-F238E27FC236}">
                <a16:creationId xmlns:a16="http://schemas.microsoft.com/office/drawing/2014/main" id="{AB71AB9B-2CC4-81EA-1D0E-32546172B641}"/>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bg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3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DFE00C-8DE8-2422-8E2E-018A6B957C58}"/>
              </a:ext>
            </a:extLst>
          </p:cNvPr>
          <p:cNvSpPr>
            <a:spLocks noGrp="1"/>
          </p:cNvSpPr>
          <p:nvPr>
            <p:ph type="title"/>
          </p:nvPr>
        </p:nvSpPr>
        <p:spPr>
          <a:xfrm>
            <a:off x="8643193" y="489507"/>
            <a:ext cx="3091607" cy="1655483"/>
          </a:xfrm>
        </p:spPr>
        <p:txBody>
          <a:bodyPr anchor="b">
            <a:normAutofit/>
          </a:bodyPr>
          <a:lstStyle/>
          <a:p>
            <a:r>
              <a:rPr lang="en-US" sz="4000">
                <a:ea typeface="Calibri Light"/>
                <a:cs typeface="Calibri Light"/>
              </a:rPr>
              <a:t>Disclosures</a:t>
            </a:r>
            <a:endParaRPr lang="en-US" sz="4000"/>
          </a:p>
        </p:txBody>
      </p:sp>
      <p:pic>
        <p:nvPicPr>
          <p:cNvPr id="5" name="Picture 4" descr="Blurred financial stock market data and graph">
            <a:extLst>
              <a:ext uri="{FF2B5EF4-FFF2-40B4-BE49-F238E27FC236}">
                <a16:creationId xmlns:a16="http://schemas.microsoft.com/office/drawing/2014/main" id="{2990451F-9945-A729-65D3-3C06CEF1AEFF}"/>
              </a:ext>
            </a:extLst>
          </p:cNvPr>
          <p:cNvPicPr>
            <a:picLocks noChangeAspect="1"/>
          </p:cNvPicPr>
          <p:nvPr/>
        </p:nvPicPr>
        <p:blipFill rotWithShape="1">
          <a:blip r:embed="rId2"/>
          <a:srcRect l="14051" r="-6" b="-6"/>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1D2F8268-1902-F59C-25E6-3A5EE1011DC1}"/>
              </a:ext>
            </a:extLst>
          </p:cNvPr>
          <p:cNvSpPr>
            <a:spLocks noGrp="1"/>
          </p:cNvSpPr>
          <p:nvPr>
            <p:ph idx="1"/>
          </p:nvPr>
        </p:nvSpPr>
        <p:spPr>
          <a:xfrm>
            <a:off x="8643193" y="2418408"/>
            <a:ext cx="2942813" cy="3540265"/>
          </a:xfrm>
        </p:spPr>
        <p:txBody>
          <a:bodyPr vert="horz" lIns="91440" tIns="45720" rIns="91440" bIns="45720" rtlCol="0">
            <a:normAutofit/>
          </a:bodyPr>
          <a:lstStyle/>
          <a:p>
            <a:r>
              <a:rPr lang="en-US" sz="2000">
                <a:ea typeface="Calibri"/>
                <a:cs typeface="Calibri"/>
              </a:rPr>
              <a:t>None</a:t>
            </a:r>
            <a:endParaRPr lang="en-US" sz="2000"/>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461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DC Recommendations for Hepatitis C Screening Among Adults — United States,  2020 | MMWR">
            <a:extLst>
              <a:ext uri="{FF2B5EF4-FFF2-40B4-BE49-F238E27FC236}">
                <a16:creationId xmlns:a16="http://schemas.microsoft.com/office/drawing/2014/main" id="{6409E4D5-E9AE-3205-53C2-EF717AC16677}"/>
              </a:ext>
            </a:extLst>
          </p:cNvPr>
          <p:cNvPicPr>
            <a:picLocks noChangeAspect="1"/>
          </p:cNvPicPr>
          <p:nvPr/>
        </p:nvPicPr>
        <p:blipFill rotWithShape="1">
          <a:blip r:embed="rId3"/>
          <a:srcRect l="859" r="-1" b="-1"/>
          <a:stretch/>
        </p:blipFill>
        <p:spPr>
          <a:xfrm>
            <a:off x="457200" y="457200"/>
            <a:ext cx="11277600" cy="5943600"/>
          </a:xfrm>
          <a:prstGeom prst="rect">
            <a:avLst/>
          </a:prstGeom>
        </p:spPr>
      </p:pic>
    </p:spTree>
    <p:extLst>
      <p:ext uri="{BB962C8B-B14F-4D97-AF65-F5344CB8AC3E}">
        <p14:creationId xmlns:p14="http://schemas.microsoft.com/office/powerpoint/2010/main" val="2891116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2579-00CA-E57D-92E0-67ADC9DF2663}"/>
              </a:ext>
            </a:extLst>
          </p:cNvPr>
          <p:cNvSpPr>
            <a:spLocks noGrp="1"/>
          </p:cNvSpPr>
          <p:nvPr>
            <p:ph type="title"/>
          </p:nvPr>
        </p:nvSpPr>
        <p:spPr/>
        <p:txBody>
          <a:bodyPr/>
          <a:lstStyle/>
          <a:p>
            <a:pPr algn="ctr"/>
            <a:r>
              <a:rPr lang="en-US"/>
              <a:t>HCV screening</a:t>
            </a:r>
          </a:p>
        </p:txBody>
      </p:sp>
      <p:pic>
        <p:nvPicPr>
          <p:cNvPr id="6" name="Content Placeholder 5">
            <a:extLst>
              <a:ext uri="{FF2B5EF4-FFF2-40B4-BE49-F238E27FC236}">
                <a16:creationId xmlns:a16="http://schemas.microsoft.com/office/drawing/2014/main" id="{40581661-9B7E-FE53-2E4C-AD61F49E69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3250" y="1825625"/>
            <a:ext cx="7305499" cy="4351338"/>
          </a:xfrm>
        </p:spPr>
      </p:pic>
      <p:pic>
        <p:nvPicPr>
          <p:cNvPr id="3" name="Picture 2" descr="A green and white box with text&#10;&#10;Description automatically generated">
            <a:extLst>
              <a:ext uri="{FF2B5EF4-FFF2-40B4-BE49-F238E27FC236}">
                <a16:creationId xmlns:a16="http://schemas.microsoft.com/office/drawing/2014/main" id="{29DD9C9B-FB75-8CA9-8027-F0FC70A755E6}"/>
              </a:ext>
            </a:extLst>
          </p:cNvPr>
          <p:cNvPicPr>
            <a:picLocks noChangeAspect="1"/>
          </p:cNvPicPr>
          <p:nvPr/>
        </p:nvPicPr>
        <p:blipFill>
          <a:blip r:embed="rId3"/>
          <a:stretch>
            <a:fillRect/>
          </a:stretch>
        </p:blipFill>
        <p:spPr>
          <a:xfrm>
            <a:off x="697239" y="1376433"/>
            <a:ext cx="9806739" cy="4961019"/>
          </a:xfrm>
          <a:prstGeom prst="rect">
            <a:avLst/>
          </a:prstGeom>
        </p:spPr>
      </p:pic>
      <p:sp>
        <p:nvSpPr>
          <p:cNvPr id="9" name="TextBox 8">
            <a:extLst>
              <a:ext uri="{FF2B5EF4-FFF2-40B4-BE49-F238E27FC236}">
                <a16:creationId xmlns:a16="http://schemas.microsoft.com/office/drawing/2014/main" id="{59016A91-5E79-4198-FB2C-5B869B2A0B2B}"/>
              </a:ext>
            </a:extLst>
          </p:cNvPr>
          <p:cNvSpPr txBox="1"/>
          <p:nvPr/>
        </p:nvSpPr>
        <p:spPr>
          <a:xfrm>
            <a:off x="1001232" y="6477000"/>
            <a:ext cx="76820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AASLD-IDSA. Recommendations for testing, managing, and treating hepatitis C. http://www.hcvguidelines.org. [6/6/24].</a:t>
            </a:r>
            <a:endParaRPr lang="en-US"/>
          </a:p>
        </p:txBody>
      </p:sp>
      <p:sp>
        <p:nvSpPr>
          <p:cNvPr id="4" name="TextBox 3">
            <a:extLst>
              <a:ext uri="{FF2B5EF4-FFF2-40B4-BE49-F238E27FC236}">
                <a16:creationId xmlns:a16="http://schemas.microsoft.com/office/drawing/2014/main" id="{E853C87A-0DC7-AB42-6092-04A86C27D92B}"/>
              </a:ext>
            </a:extLst>
          </p:cNvPr>
          <p:cNvSpPr txBox="1"/>
          <p:nvPr/>
        </p:nvSpPr>
        <p:spPr>
          <a:xfrm>
            <a:off x="10625654" y="399948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00"/>
                </a:solidFill>
                <a:cs typeface="Calibri"/>
              </a:rPr>
              <a:t>EACH </a:t>
            </a:r>
            <a:endParaRPr lang="en-US"/>
          </a:p>
          <a:p>
            <a:r>
              <a:rPr lang="en-US" b="1" dirty="0">
                <a:solidFill>
                  <a:srgbClr val="FF0000"/>
                </a:solidFill>
                <a:cs typeface="Calibri"/>
              </a:rPr>
              <a:t>PREGNANCY</a:t>
            </a:r>
            <a:endParaRPr lang="en-US" dirty="0"/>
          </a:p>
        </p:txBody>
      </p:sp>
      <p:sp>
        <p:nvSpPr>
          <p:cNvPr id="5" name="TextBox 4">
            <a:extLst>
              <a:ext uri="{FF2B5EF4-FFF2-40B4-BE49-F238E27FC236}">
                <a16:creationId xmlns:a16="http://schemas.microsoft.com/office/drawing/2014/main" id="{4E633B55-45C2-5085-DFC8-18796EC9E308}"/>
              </a:ext>
            </a:extLst>
          </p:cNvPr>
          <p:cNvSpPr txBox="1"/>
          <p:nvPr/>
        </p:nvSpPr>
        <p:spPr>
          <a:xfrm>
            <a:off x="10622063" y="5631599"/>
            <a:ext cx="15941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rgbClr val="FF0000"/>
                </a:solidFill>
                <a:cs typeface="Calibri"/>
              </a:rPr>
              <a:t>ANNUALLY</a:t>
            </a:r>
          </a:p>
        </p:txBody>
      </p:sp>
    </p:spTree>
    <p:extLst>
      <p:ext uri="{BB962C8B-B14F-4D97-AF65-F5344CB8AC3E}">
        <p14:creationId xmlns:p14="http://schemas.microsoft.com/office/powerpoint/2010/main" val="1733527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73E9-5A9F-49BF-0E4A-36E87645F900}"/>
              </a:ext>
            </a:extLst>
          </p:cNvPr>
          <p:cNvSpPr>
            <a:spLocks noGrp="1"/>
          </p:cNvSpPr>
          <p:nvPr>
            <p:ph type="title"/>
          </p:nvPr>
        </p:nvSpPr>
        <p:spPr>
          <a:xfrm>
            <a:off x="8153400" y="1128094"/>
            <a:ext cx="3434180" cy="1415270"/>
          </a:xfrm>
        </p:spPr>
        <p:txBody>
          <a:bodyPr anchor="t">
            <a:normAutofit/>
          </a:bodyPr>
          <a:lstStyle/>
          <a:p>
            <a:r>
              <a:rPr lang="en-US" sz="3200"/>
              <a:t>HCV Screening</a:t>
            </a:r>
            <a:endParaRPr lang="en-US" sz="3200">
              <a:cs typeface="Calibri Light"/>
            </a:endParaRPr>
          </a:p>
        </p:txBody>
      </p:sp>
      <p:sp>
        <p:nvSpPr>
          <p:cNvPr id="16" name="Rectangle 15">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virus&#10;&#10;Description automatically generated">
            <a:extLst>
              <a:ext uri="{FF2B5EF4-FFF2-40B4-BE49-F238E27FC236}">
                <a16:creationId xmlns:a16="http://schemas.microsoft.com/office/drawing/2014/main" id="{7A1FD535-B532-D400-FABC-2610D9871B79}"/>
              </a:ext>
            </a:extLst>
          </p:cNvPr>
          <p:cNvPicPr>
            <a:picLocks noChangeAspect="1"/>
          </p:cNvPicPr>
          <p:nvPr/>
        </p:nvPicPr>
        <p:blipFill>
          <a:blip r:embed="rId3"/>
          <a:stretch>
            <a:fillRect/>
          </a:stretch>
        </p:blipFill>
        <p:spPr>
          <a:xfrm>
            <a:off x="328912" y="360019"/>
            <a:ext cx="6924628" cy="6166671"/>
          </a:xfrm>
          <a:prstGeom prst="rect">
            <a:avLst/>
          </a:prstGeom>
        </p:spPr>
      </p:pic>
      <p:cxnSp>
        <p:nvCxnSpPr>
          <p:cNvPr id="18" name="Straight Connector 1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35F94B4-84AC-A8C4-D2CB-7DD0F3D32773}"/>
              </a:ext>
            </a:extLst>
          </p:cNvPr>
          <p:cNvSpPr>
            <a:spLocks noGrp="1"/>
          </p:cNvSpPr>
          <p:nvPr>
            <p:ph idx="1"/>
          </p:nvPr>
        </p:nvSpPr>
        <p:spPr>
          <a:xfrm>
            <a:off x="8186530" y="1825538"/>
            <a:ext cx="3401050" cy="4327888"/>
          </a:xfrm>
        </p:spPr>
        <p:txBody>
          <a:bodyPr vert="horz" lIns="91440" tIns="45720" rIns="91440" bIns="45720" rtlCol="0">
            <a:normAutofit/>
          </a:bodyPr>
          <a:lstStyle/>
          <a:p>
            <a:r>
              <a:rPr lang="en-US" sz="1100" b="1">
                <a:ea typeface="+mn-lt"/>
                <a:cs typeface="+mn-lt"/>
              </a:rPr>
              <a:t>Figure 1. CDC-Recommended Testing Sequence for Identifying Current HCV Infection</a:t>
            </a:r>
            <a:endParaRPr lang="en-US" sz="1100">
              <a:ea typeface="Calibri" panose="020F0502020204030204"/>
              <a:cs typeface="Calibri" panose="020F0502020204030204"/>
            </a:endParaRPr>
          </a:p>
          <a:p>
            <a:r>
              <a:rPr lang="en-US" sz="1100" baseline="30000">
                <a:latin typeface="Arial"/>
                <a:cs typeface="Arial"/>
              </a:rPr>
              <a:t>a</a:t>
            </a:r>
            <a:r>
              <a:rPr lang="en-US" sz="1100">
                <a:latin typeface="Arial"/>
                <a:cs typeface="Arial"/>
              </a:rPr>
              <a:t> For persons who might have been exposed to HCV within the past 6 months, testing for HCV RNA or follow-up testing for HCV antibody should be performed. For persons who are immunocompromised, testing for HCV RNA should be performed.</a:t>
            </a:r>
            <a:br>
              <a:rPr lang="en-US" sz="1100">
                <a:latin typeface="Arial"/>
                <a:cs typeface="Arial"/>
              </a:rPr>
            </a:br>
            <a:r>
              <a:rPr lang="en-US" sz="1100">
                <a:latin typeface="Arial"/>
                <a:cs typeface="Arial"/>
              </a:rPr>
              <a:t>b To differentiate past, resolved HCV infection from biologic false positivity for HCV antibody, testing with another HCV-antibody assay can be considered. Repeat HCV-RNA testing if the person tested is suspected to have had HCV exposure within the past 6 months or has clinical evidence of HCV disease, or if there is concern regarding the handling or storage of the test specimen.</a:t>
            </a:r>
            <a:br>
              <a:rPr lang="en-US" sz="1100">
                <a:latin typeface="Arial"/>
                <a:cs typeface="Arial"/>
              </a:rPr>
            </a:br>
            <a:r>
              <a:rPr lang="en-US" sz="1100">
                <a:latin typeface="Arial"/>
                <a:cs typeface="Arial"/>
              </a:rPr>
              <a:t>Adapted from Centers for Disease Control and Prevention (</a:t>
            </a:r>
            <a:r>
              <a:rPr lang="en-US" sz="1100">
                <a:latin typeface="Arial"/>
                <a:cs typeface="Arial"/>
                <a:hlinkClick r:id="rId4"/>
              </a:rPr>
              <a:t>CDC, 2013</a:t>
            </a:r>
            <a:r>
              <a:rPr lang="en-US" sz="1100">
                <a:latin typeface="Arial"/>
                <a:cs typeface="Arial"/>
              </a:rPr>
              <a:t>).</a:t>
            </a:r>
            <a:endParaRPr lang="en-US" sz="1100"/>
          </a:p>
          <a:p>
            <a:pPr marL="0" indent="0">
              <a:buNone/>
            </a:pPr>
            <a:endParaRPr lang="en-US" sz="1100">
              <a:ea typeface="Calibri"/>
              <a:cs typeface="Calibri"/>
            </a:endParaRPr>
          </a:p>
        </p:txBody>
      </p:sp>
      <p:sp>
        <p:nvSpPr>
          <p:cNvPr id="5" name="TextBox 4">
            <a:extLst>
              <a:ext uri="{FF2B5EF4-FFF2-40B4-BE49-F238E27FC236}">
                <a16:creationId xmlns:a16="http://schemas.microsoft.com/office/drawing/2014/main" id="{CE8E62DF-1092-775F-F60A-F24C8A71DC8F}"/>
              </a:ext>
            </a:extLst>
          </p:cNvPr>
          <p:cNvSpPr txBox="1"/>
          <p:nvPr/>
        </p:nvSpPr>
        <p:spPr>
          <a:xfrm>
            <a:off x="4799855" y="783193"/>
            <a:ext cx="30632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A positive HCV-antibody test indicates: </a:t>
            </a:r>
            <a:endParaRPr lang="en-US" b="1">
              <a:cs typeface="Calibri"/>
            </a:endParaRPr>
          </a:p>
          <a:p>
            <a:r>
              <a:rPr lang="en-US" b="1" dirty="0">
                <a:cs typeface="Calibri"/>
              </a:rPr>
              <a:t>1. current (active) HCV infection (acute or chronic)</a:t>
            </a:r>
            <a:endParaRPr lang="en-US" b="1">
              <a:cs typeface="Calibri"/>
            </a:endParaRPr>
          </a:p>
          <a:p>
            <a:r>
              <a:rPr lang="en-US" b="1" dirty="0">
                <a:cs typeface="Calibri"/>
              </a:rPr>
              <a:t>2. a past resolved infection</a:t>
            </a:r>
          </a:p>
          <a:p>
            <a:r>
              <a:rPr lang="en-US" b="1" dirty="0">
                <a:cs typeface="Calibri"/>
              </a:rPr>
              <a:t>3. rarely a false-positive result</a:t>
            </a:r>
          </a:p>
        </p:txBody>
      </p:sp>
    </p:spTree>
    <p:extLst>
      <p:ext uri="{BB962C8B-B14F-4D97-AF65-F5344CB8AC3E}">
        <p14:creationId xmlns:p14="http://schemas.microsoft.com/office/powerpoint/2010/main" val="284071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51BBB-3439-4F7C-995E-DB021E499224}"/>
              </a:ext>
            </a:extLst>
          </p:cNvPr>
          <p:cNvSpPr>
            <a:spLocks noGrp="1"/>
          </p:cNvSpPr>
          <p:nvPr>
            <p:ph type="title"/>
          </p:nvPr>
        </p:nvSpPr>
        <p:spPr>
          <a:xfrm>
            <a:off x="761803" y="350196"/>
            <a:ext cx="4646904" cy="1006086"/>
          </a:xfrm>
        </p:spPr>
        <p:txBody>
          <a:bodyPr anchor="ctr">
            <a:normAutofit fontScale="90000"/>
          </a:bodyPr>
          <a:lstStyle/>
          <a:p>
            <a:pPr algn="ctr"/>
            <a:r>
              <a:rPr lang="en-US" sz="4000">
                <a:cs typeface="Calibri Light"/>
              </a:rPr>
              <a:t>HCV Infection and Tests</a:t>
            </a:r>
            <a:endParaRPr lang="en-US"/>
          </a:p>
        </p:txBody>
      </p:sp>
      <p:sp>
        <p:nvSpPr>
          <p:cNvPr id="3" name="Content Placeholder 2">
            <a:extLst>
              <a:ext uri="{FF2B5EF4-FFF2-40B4-BE49-F238E27FC236}">
                <a16:creationId xmlns:a16="http://schemas.microsoft.com/office/drawing/2014/main" id="{84C93611-E499-D62F-5A23-D1C94D511F3D}"/>
              </a:ext>
            </a:extLst>
          </p:cNvPr>
          <p:cNvSpPr>
            <a:spLocks noGrp="1"/>
          </p:cNvSpPr>
          <p:nvPr>
            <p:ph idx="1"/>
          </p:nvPr>
        </p:nvSpPr>
        <p:spPr>
          <a:xfrm>
            <a:off x="353194" y="1163985"/>
            <a:ext cx="5475165" cy="5678276"/>
          </a:xfrm>
        </p:spPr>
        <p:txBody>
          <a:bodyPr vert="horz" lIns="91440" tIns="45720" rIns="91440" bIns="45720" rtlCol="0" anchor="ctr">
            <a:normAutofit/>
          </a:bodyPr>
          <a:lstStyle/>
          <a:p>
            <a:r>
              <a:rPr lang="en-US" sz="1400" u="sng" dirty="0">
                <a:cs typeface="Calibri"/>
              </a:rPr>
              <a:t>HCV RNA/Viral Load</a:t>
            </a:r>
            <a:r>
              <a:rPr lang="en-US" sz="1400" dirty="0">
                <a:cs typeface="Calibri"/>
              </a:rPr>
              <a:t>: </a:t>
            </a:r>
            <a:endParaRPr lang="en-US" sz="1400" dirty="0">
              <a:ea typeface="Calibri"/>
              <a:cs typeface="Calibri"/>
            </a:endParaRPr>
          </a:p>
          <a:p>
            <a:pPr lvl="1">
              <a:buFont typeface="Courier New" panose="020B0604020202020204" pitchFamily="34" charset="0"/>
              <a:buChar char="o"/>
            </a:pPr>
            <a:r>
              <a:rPr lang="en-US" sz="1400" dirty="0">
                <a:cs typeface="Calibri"/>
              </a:rPr>
              <a:t> typically becomes detectable 2-3 weeks after viral exposure</a:t>
            </a:r>
            <a:endParaRPr lang="en-US" sz="1400" dirty="0">
              <a:ea typeface="Calibri"/>
              <a:cs typeface="Calibri"/>
            </a:endParaRPr>
          </a:p>
          <a:p>
            <a:pPr lvl="1">
              <a:buFont typeface="Courier New" panose="020B0604020202020204" pitchFamily="34" charset="0"/>
              <a:buChar char="o"/>
            </a:pPr>
            <a:r>
              <a:rPr lang="en-US" sz="1400" dirty="0">
                <a:cs typeface="Calibri"/>
              </a:rPr>
              <a:t>maybe transiently negative during acute HCV infection</a:t>
            </a:r>
            <a:endParaRPr lang="en-US" sz="1400" dirty="0">
              <a:ea typeface="Calibri"/>
              <a:cs typeface="Calibri"/>
            </a:endParaRPr>
          </a:p>
          <a:p>
            <a:pPr lvl="1">
              <a:buFont typeface="Courier New" panose="020B0604020202020204" pitchFamily="34" charset="0"/>
              <a:buChar char="o"/>
            </a:pPr>
            <a:r>
              <a:rPr lang="en-US" sz="1400" dirty="0">
                <a:cs typeface="Calibri"/>
              </a:rPr>
              <a:t>viral fluctuations &gt;1log10 IU/mL may indicate acute HCV infection</a:t>
            </a:r>
            <a:endParaRPr lang="en-US" sz="1400" dirty="0">
              <a:ea typeface="Calibri"/>
              <a:cs typeface="Calibri"/>
            </a:endParaRPr>
          </a:p>
          <a:p>
            <a:pPr lvl="1">
              <a:buFont typeface="Courier New" panose="020B0604020202020204" pitchFamily="34" charset="0"/>
              <a:buChar char="o"/>
            </a:pPr>
            <a:r>
              <a:rPr lang="en-US" sz="1400" dirty="0">
                <a:cs typeface="Calibri"/>
              </a:rPr>
              <a:t>Presence of HCV RNA alone does not distinguish between acute and chronic infection</a:t>
            </a:r>
            <a:endParaRPr lang="en-US" sz="1400" dirty="0">
              <a:ea typeface="Calibri"/>
              <a:cs typeface="Calibri"/>
            </a:endParaRPr>
          </a:p>
          <a:p>
            <a:pPr lvl="2">
              <a:buFont typeface="Wingdings" panose="020B0604020202020204" pitchFamily="34" charset="0"/>
              <a:buChar char="§"/>
            </a:pPr>
            <a:r>
              <a:rPr lang="en-US" sz="1400" dirty="0">
                <a:cs typeface="Calibri"/>
              </a:rPr>
              <a:t>Presence after 6 months indicates chronic infection</a:t>
            </a:r>
            <a:endParaRPr lang="en-US" sz="1400" dirty="0">
              <a:ea typeface="Calibri"/>
              <a:cs typeface="Calibri"/>
            </a:endParaRPr>
          </a:p>
          <a:p>
            <a:r>
              <a:rPr lang="en-US" sz="1400" u="sng" dirty="0">
                <a:cs typeface="Calibri"/>
              </a:rPr>
              <a:t>Antibody</a:t>
            </a:r>
            <a:r>
              <a:rPr lang="en-US" sz="1400" dirty="0">
                <a:cs typeface="Calibri"/>
              </a:rPr>
              <a:t>: </a:t>
            </a:r>
            <a:endParaRPr lang="en-US" sz="1400" dirty="0">
              <a:ea typeface="Calibri"/>
              <a:cs typeface="Calibri"/>
            </a:endParaRPr>
          </a:p>
          <a:p>
            <a:pPr lvl="1">
              <a:buFont typeface="Courier New" panose="020B0604020202020204" pitchFamily="34" charset="0"/>
              <a:buChar char="o"/>
            </a:pPr>
            <a:r>
              <a:rPr lang="en-US" sz="1400" dirty="0">
                <a:cs typeface="Calibri"/>
              </a:rPr>
              <a:t>HCV antibody occurs 2-3 months after exposure, on average</a:t>
            </a:r>
            <a:endParaRPr lang="en-US" sz="1400" dirty="0">
              <a:ea typeface="Calibri"/>
              <a:cs typeface="Calibri"/>
            </a:endParaRPr>
          </a:p>
          <a:p>
            <a:pPr lvl="1">
              <a:buFont typeface="Courier New" panose="020B0604020202020204" pitchFamily="34" charset="0"/>
              <a:buChar char="o"/>
            </a:pPr>
            <a:r>
              <a:rPr lang="en-US" sz="1400" dirty="0">
                <a:cs typeface="Calibri"/>
              </a:rPr>
              <a:t>Test may be negative during the first 6 weeks after exposure</a:t>
            </a:r>
            <a:endParaRPr lang="en-US" sz="1400" dirty="0">
              <a:ea typeface="Calibri"/>
              <a:cs typeface="Calibri"/>
            </a:endParaRPr>
          </a:p>
          <a:p>
            <a:pPr lvl="1">
              <a:buFont typeface="Courier New" panose="020B0604020202020204" pitchFamily="34" charset="0"/>
              <a:buChar char="o"/>
            </a:pPr>
            <a:r>
              <a:rPr lang="en-US" sz="1400" dirty="0">
                <a:cs typeface="Calibri"/>
              </a:rPr>
              <a:t>Presence of HCV antibody does not distinguish between acute and chronic infections</a:t>
            </a:r>
            <a:endParaRPr lang="en-US" sz="1400" dirty="0">
              <a:ea typeface="Calibri"/>
              <a:cs typeface="Calibri"/>
            </a:endParaRPr>
          </a:p>
          <a:p>
            <a:r>
              <a:rPr lang="en-US" sz="1400" u="sng" dirty="0">
                <a:cs typeface="Calibri"/>
              </a:rPr>
              <a:t>ALT</a:t>
            </a:r>
            <a:r>
              <a:rPr lang="en-US" sz="1400" dirty="0">
                <a:cs typeface="Calibri"/>
              </a:rPr>
              <a:t>:</a:t>
            </a:r>
            <a:endParaRPr lang="en-US" sz="1400" dirty="0">
              <a:ea typeface="Calibri"/>
              <a:cs typeface="Calibri"/>
            </a:endParaRPr>
          </a:p>
          <a:p>
            <a:pPr lvl="1">
              <a:buFont typeface="Courier New" panose="020B0604020202020204" pitchFamily="34" charset="0"/>
              <a:buChar char="o"/>
            </a:pPr>
            <a:r>
              <a:rPr lang="en-US" sz="1400" dirty="0">
                <a:cs typeface="Calibri"/>
              </a:rPr>
              <a:t>Fluctuating ALT peaks (high then low then high) suggest acute infection</a:t>
            </a:r>
            <a:endParaRPr lang="en-US" sz="1400" dirty="0">
              <a:ea typeface="Calibri"/>
              <a:cs typeface="Calibri"/>
            </a:endParaRPr>
          </a:p>
          <a:p>
            <a:pPr lvl="1">
              <a:buFont typeface="Courier New" panose="020B0604020202020204" pitchFamily="34" charset="0"/>
              <a:buChar char="o"/>
            </a:pPr>
            <a:r>
              <a:rPr lang="en-US" sz="1400" dirty="0">
                <a:cs typeface="Calibri"/>
              </a:rPr>
              <a:t>ALT may be normal during infection</a:t>
            </a:r>
            <a:endParaRPr lang="en-US" sz="1400" dirty="0">
              <a:ea typeface="Calibri"/>
              <a:cs typeface="Calibri"/>
            </a:endParaRPr>
          </a:p>
          <a:p>
            <a:pPr lvl="1">
              <a:buFont typeface="Courier New" panose="020B0604020202020204" pitchFamily="34" charset="0"/>
              <a:buChar char="o"/>
            </a:pPr>
            <a:r>
              <a:rPr lang="en-US" sz="1400" dirty="0">
                <a:cs typeface="Calibri"/>
              </a:rPr>
              <a:t>May be elevated due to other liver insult</a:t>
            </a:r>
            <a:endParaRPr lang="en-US" sz="1400" dirty="0">
              <a:ea typeface="Calibri"/>
              <a:cs typeface="Calibri"/>
            </a:endParaRPr>
          </a:p>
          <a:p>
            <a:pPr lvl="1">
              <a:buFont typeface="Courier New" panose="020B0604020202020204" pitchFamily="34" charset="0"/>
              <a:buChar char="o"/>
            </a:pPr>
            <a:endParaRPr lang="en-US" sz="1400" dirty="0">
              <a:ea typeface="Calibri"/>
              <a:cs typeface="Calibri"/>
            </a:endParaRPr>
          </a:p>
          <a:p>
            <a:pPr lvl="1">
              <a:buFont typeface="Courier New" panose="020B0604020202020204" pitchFamily="34" charset="0"/>
              <a:buChar char="o"/>
            </a:pPr>
            <a:endParaRPr lang="en-US" sz="1100">
              <a:cs typeface="Calibri"/>
            </a:endParaRPr>
          </a:p>
          <a:p>
            <a:pPr lvl="1">
              <a:buFont typeface="Courier New" panose="020B0604020202020204" pitchFamily="34" charset="0"/>
              <a:buChar char="o"/>
            </a:pPr>
            <a:endParaRPr lang="en-US" sz="1100">
              <a:cs typeface="Calibri"/>
            </a:endParaRPr>
          </a:p>
        </p:txBody>
      </p:sp>
      <p:pic>
        <p:nvPicPr>
          <p:cNvPr id="5" name="Picture 4" descr="A row of samples for medical testing">
            <a:extLst>
              <a:ext uri="{FF2B5EF4-FFF2-40B4-BE49-F238E27FC236}">
                <a16:creationId xmlns:a16="http://schemas.microsoft.com/office/drawing/2014/main" id="{8F45E211-8AC8-C50B-41B1-FAD1B0A09AFD}"/>
              </a:ext>
            </a:extLst>
          </p:cNvPr>
          <p:cNvPicPr>
            <a:picLocks noChangeAspect="1"/>
          </p:cNvPicPr>
          <p:nvPr/>
        </p:nvPicPr>
        <p:blipFill rotWithShape="1">
          <a:blip r:embed="rId2"/>
          <a:srcRect l="33258" r="3" b="3"/>
          <a:stretch/>
        </p:blipFill>
        <p:spPr>
          <a:xfrm>
            <a:off x="6096000" y="1"/>
            <a:ext cx="6102825" cy="6858000"/>
          </a:xfrm>
          <a:prstGeom prst="rect">
            <a:avLst/>
          </a:prstGeom>
        </p:spPr>
      </p:pic>
    </p:spTree>
    <p:extLst>
      <p:ext uri="{BB962C8B-B14F-4D97-AF65-F5344CB8AC3E}">
        <p14:creationId xmlns:p14="http://schemas.microsoft.com/office/powerpoint/2010/main" val="1374702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Images : landscape, prairie, driving, asphalt, dirt road, lane ...">
            <a:extLst>
              <a:ext uri="{FF2B5EF4-FFF2-40B4-BE49-F238E27FC236}">
                <a16:creationId xmlns:a16="http://schemas.microsoft.com/office/drawing/2014/main" id="{192FE5F7-E80C-671E-7395-5503EE1602E8}"/>
              </a:ext>
            </a:extLst>
          </p:cNvPr>
          <p:cNvPicPr>
            <a:picLocks noChangeAspect="1"/>
          </p:cNvPicPr>
          <p:nvPr/>
        </p:nvPicPr>
        <p:blipFill rotWithShape="1">
          <a:blip r:embed="rId2">
            <a:alphaModFix amt="50000"/>
          </a:blip>
          <a:srcRect t="43609"/>
          <a:stretch/>
        </p:blipFill>
        <p:spPr>
          <a:xfrm>
            <a:off x="20" y="1"/>
            <a:ext cx="12191980" cy="6857999"/>
          </a:xfrm>
          <a:prstGeom prst="rect">
            <a:avLst/>
          </a:prstGeom>
        </p:spPr>
      </p:pic>
      <p:sp>
        <p:nvSpPr>
          <p:cNvPr id="2" name="Title 1">
            <a:extLst>
              <a:ext uri="{FF2B5EF4-FFF2-40B4-BE49-F238E27FC236}">
                <a16:creationId xmlns:a16="http://schemas.microsoft.com/office/drawing/2014/main" id="{07A9AB7D-E741-7E17-AB96-304B0AA9895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Pre-Treatment Evaluation for HCV</a:t>
            </a:r>
          </a:p>
        </p:txBody>
      </p:sp>
      <p:sp>
        <p:nvSpPr>
          <p:cNvPr id="3" name="Content Placeholder 2">
            <a:extLst>
              <a:ext uri="{FF2B5EF4-FFF2-40B4-BE49-F238E27FC236}">
                <a16:creationId xmlns:a16="http://schemas.microsoft.com/office/drawing/2014/main" id="{B891733D-670F-9071-1518-7BA8550E83E6}"/>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46634795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8D48B-E406-2E49-76E8-2E594B86FD6B}"/>
              </a:ext>
            </a:extLst>
          </p:cNvPr>
          <p:cNvSpPr>
            <a:spLocks noGrp="1"/>
          </p:cNvSpPr>
          <p:nvPr>
            <p:ph type="title"/>
          </p:nvPr>
        </p:nvSpPr>
        <p:spPr>
          <a:xfrm>
            <a:off x="6094105" y="802955"/>
            <a:ext cx="4977976" cy="1454051"/>
          </a:xfrm>
        </p:spPr>
        <p:txBody>
          <a:bodyPr>
            <a:normAutofit/>
          </a:bodyPr>
          <a:lstStyle/>
          <a:p>
            <a:r>
              <a:rPr lang="en-US" sz="3600">
                <a:solidFill>
                  <a:schemeClr val="tx2"/>
                </a:solidFill>
              </a:rPr>
              <a:t>Goal of treatment : CURE</a:t>
            </a:r>
          </a:p>
        </p:txBody>
      </p:sp>
      <p:pic>
        <p:nvPicPr>
          <p:cNvPr id="7" name="Graphic 6" descr="Medicine">
            <a:extLst>
              <a:ext uri="{FF2B5EF4-FFF2-40B4-BE49-F238E27FC236}">
                <a16:creationId xmlns:a16="http://schemas.microsoft.com/office/drawing/2014/main" id="{CB4B666B-3FFD-3F3F-5458-57690384C5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991A15D7-ED9B-2896-4004-BC985AD32DD3}"/>
              </a:ext>
            </a:extLst>
          </p:cNvPr>
          <p:cNvSpPr>
            <a:spLocks noGrp="1"/>
          </p:cNvSpPr>
          <p:nvPr>
            <p:ph idx="1"/>
          </p:nvPr>
        </p:nvSpPr>
        <p:spPr>
          <a:xfrm>
            <a:off x="6090574" y="1969799"/>
            <a:ext cx="5810461" cy="4091172"/>
          </a:xfrm>
        </p:spPr>
        <p:txBody>
          <a:bodyPr vert="horz" lIns="91440" tIns="45720" rIns="91440" bIns="45720" rtlCol="0" anchor="ctr">
            <a:normAutofit/>
          </a:bodyPr>
          <a:lstStyle/>
          <a:p>
            <a:r>
              <a:rPr lang="en-US" sz="2000">
                <a:solidFill>
                  <a:schemeClr val="tx2"/>
                </a:solidFill>
              </a:rPr>
              <a:t>Cure is defined as sustained virological response (SVR12): negative HCV VL at 12 weeks after completion of therapy</a:t>
            </a:r>
            <a:endParaRPr lang="en-US" sz="2000">
              <a:solidFill>
                <a:schemeClr val="tx2"/>
              </a:solidFill>
              <a:ea typeface="Calibri" panose="020F0502020204030204"/>
              <a:cs typeface="Calibri" panose="020F0502020204030204"/>
            </a:endParaRPr>
          </a:p>
          <a:p>
            <a:pPr lvl="1">
              <a:buFont typeface="Courier New" panose="020B0604020202020204" pitchFamily="34" charset="0"/>
              <a:buChar char="o"/>
            </a:pPr>
            <a:r>
              <a:rPr lang="en-US" sz="2000">
                <a:solidFill>
                  <a:schemeClr val="tx2"/>
                </a:solidFill>
                <a:ea typeface="Calibri" panose="020F0502020204030204"/>
                <a:cs typeface="Calibri" panose="020F0502020204030204"/>
              </a:rPr>
              <a:t>Reduce liver inflammation</a:t>
            </a:r>
          </a:p>
          <a:p>
            <a:pPr lvl="1">
              <a:buFont typeface="Courier New" panose="020B0604020202020204" pitchFamily="34" charset="0"/>
              <a:buChar char="o"/>
            </a:pPr>
            <a:r>
              <a:rPr lang="en-US" sz="2000">
                <a:solidFill>
                  <a:schemeClr val="tx2"/>
                </a:solidFill>
                <a:ea typeface="Calibri" panose="020F0502020204030204"/>
                <a:cs typeface="Calibri" panose="020F0502020204030204"/>
              </a:rPr>
              <a:t>Reduce fibrosis and improve portal hypertension</a:t>
            </a:r>
          </a:p>
          <a:p>
            <a:pPr lvl="1">
              <a:buFont typeface="Courier New" panose="020B0604020202020204" pitchFamily="34" charset="0"/>
              <a:buChar char="o"/>
            </a:pPr>
            <a:r>
              <a:rPr lang="en-US" sz="2000">
                <a:solidFill>
                  <a:schemeClr val="tx2"/>
                </a:solidFill>
                <a:ea typeface="Calibri" panose="020F0502020204030204"/>
                <a:cs typeface="Calibri" panose="020F0502020204030204"/>
              </a:rPr>
              <a:t>Reduce mortality</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0737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63095F-FBD5-CFA4-7062-B9A33C02972B}"/>
              </a:ext>
            </a:extLst>
          </p:cNvPr>
          <p:cNvPicPr>
            <a:picLocks noChangeAspect="1"/>
          </p:cNvPicPr>
          <p:nvPr/>
        </p:nvPicPr>
        <p:blipFill rotWithShape="1">
          <a:blip r:embed="rId2">
            <a:duotone>
              <a:schemeClr val="bg2">
                <a:shade val="45000"/>
                <a:satMod val="135000"/>
              </a:schemeClr>
              <a:prstClr val="white"/>
            </a:duotone>
          </a:blip>
          <a:srcRect t="17577" r="9085" b="569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370FB-6E75-511C-217B-FAC6A4ECE04E}"/>
              </a:ext>
            </a:extLst>
          </p:cNvPr>
          <p:cNvSpPr>
            <a:spLocks noGrp="1"/>
          </p:cNvSpPr>
          <p:nvPr>
            <p:ph type="title"/>
          </p:nvPr>
        </p:nvSpPr>
        <p:spPr>
          <a:xfrm>
            <a:off x="838200" y="365125"/>
            <a:ext cx="10515600" cy="1325563"/>
          </a:xfrm>
        </p:spPr>
        <p:txBody>
          <a:bodyPr>
            <a:normAutofit/>
          </a:bodyPr>
          <a:lstStyle/>
          <a:p>
            <a:r>
              <a:rPr lang="en-US"/>
              <a:t>Engagement around HCV treatment</a:t>
            </a:r>
          </a:p>
        </p:txBody>
      </p:sp>
      <p:graphicFrame>
        <p:nvGraphicFramePr>
          <p:cNvPr id="9" name="Content Placeholder 2">
            <a:extLst>
              <a:ext uri="{FF2B5EF4-FFF2-40B4-BE49-F238E27FC236}">
                <a16:creationId xmlns:a16="http://schemas.microsoft.com/office/drawing/2014/main" id="{6DDEBA70-0E20-ED6F-5948-E73992D3E802}"/>
              </a:ext>
            </a:extLst>
          </p:cNvPr>
          <p:cNvGraphicFramePr>
            <a:graphicFrameLocks noGrp="1"/>
          </p:cNvGraphicFramePr>
          <p:nvPr>
            <p:ph idx="1"/>
            <p:extLst>
              <p:ext uri="{D42A27DB-BD31-4B8C-83A1-F6EECF244321}">
                <p14:modId xmlns:p14="http://schemas.microsoft.com/office/powerpoint/2010/main" val="17029487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1470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nlit desk">
            <a:extLst>
              <a:ext uri="{FF2B5EF4-FFF2-40B4-BE49-F238E27FC236}">
                <a16:creationId xmlns:a16="http://schemas.microsoft.com/office/drawing/2014/main" id="{44E4019C-2EF6-A7EF-5A8A-31D022A86DBD}"/>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D64764-3ECC-368A-BB9C-74E8F2C7E390}"/>
              </a:ext>
            </a:extLst>
          </p:cNvPr>
          <p:cNvSpPr>
            <a:spLocks noGrp="1"/>
          </p:cNvSpPr>
          <p:nvPr>
            <p:ph type="title"/>
          </p:nvPr>
        </p:nvSpPr>
        <p:spPr>
          <a:xfrm>
            <a:off x="838200" y="365125"/>
            <a:ext cx="3822189" cy="1899912"/>
          </a:xfrm>
        </p:spPr>
        <p:txBody>
          <a:bodyPr>
            <a:normAutofit/>
          </a:bodyPr>
          <a:lstStyle/>
          <a:p>
            <a:r>
              <a:rPr lang="en-US" sz="3400"/>
              <a:t>Many Options…How Do You Choose the Right One?</a:t>
            </a:r>
          </a:p>
        </p:txBody>
      </p:sp>
      <p:sp>
        <p:nvSpPr>
          <p:cNvPr id="3" name="Content Placeholder 2">
            <a:extLst>
              <a:ext uri="{FF2B5EF4-FFF2-40B4-BE49-F238E27FC236}">
                <a16:creationId xmlns:a16="http://schemas.microsoft.com/office/drawing/2014/main" id="{A32292BB-A637-B6AB-5466-6E7E64B55A1C}"/>
              </a:ext>
            </a:extLst>
          </p:cNvPr>
          <p:cNvSpPr>
            <a:spLocks noGrp="1"/>
          </p:cNvSpPr>
          <p:nvPr>
            <p:ph idx="1"/>
          </p:nvPr>
        </p:nvSpPr>
        <p:spPr>
          <a:xfrm>
            <a:off x="838200" y="2434201"/>
            <a:ext cx="3822189" cy="3742762"/>
          </a:xfrm>
        </p:spPr>
        <p:txBody>
          <a:bodyPr vert="horz" lIns="91440" tIns="45720" rIns="91440" bIns="45720" rtlCol="0">
            <a:normAutofit/>
          </a:bodyPr>
          <a:lstStyle/>
          <a:p>
            <a:r>
              <a:rPr lang="en-US" sz="2000"/>
              <a:t>Good news is they all work very well!</a:t>
            </a:r>
          </a:p>
          <a:p>
            <a:pPr lvl="1">
              <a:buFont typeface="Courier New" panose="020B0604020202020204" pitchFamily="34" charset="0"/>
              <a:buChar char="o"/>
            </a:pPr>
            <a:r>
              <a:rPr lang="en-US" sz="2000">
                <a:ea typeface="Calibri"/>
                <a:cs typeface="Calibri"/>
              </a:rPr>
              <a:t>SVR rates consistently &gt; 95% in clinical trials and real-world studies</a:t>
            </a:r>
          </a:p>
          <a:p>
            <a:r>
              <a:rPr lang="en-US" sz="2000">
                <a:ea typeface="Calibri"/>
                <a:cs typeface="Calibri"/>
              </a:rPr>
              <a:t>Excellent safety/tolerability</a:t>
            </a:r>
          </a:p>
          <a:p>
            <a:r>
              <a:rPr lang="en-US" sz="2000">
                <a:ea typeface="Calibri"/>
                <a:cs typeface="Calibri"/>
              </a:rPr>
              <a:t>For most patients, any of the recommended options are fine</a:t>
            </a:r>
          </a:p>
          <a:p>
            <a:pPr lvl="1">
              <a:buFont typeface="Courier New" panose="020B0604020202020204" pitchFamily="34" charset="0"/>
              <a:buChar char="o"/>
            </a:pPr>
            <a:endParaRPr lang="en-US" sz="2000">
              <a:ea typeface="Calibri"/>
              <a:cs typeface="Calibri"/>
            </a:endParaRPr>
          </a:p>
          <a:p>
            <a:endParaRPr lang="en-US" sz="2000">
              <a:ea typeface="Calibri"/>
              <a:cs typeface="Calibri"/>
            </a:endParaRPr>
          </a:p>
        </p:txBody>
      </p:sp>
    </p:spTree>
    <p:extLst>
      <p:ext uri="{BB962C8B-B14F-4D97-AF65-F5344CB8AC3E}">
        <p14:creationId xmlns:p14="http://schemas.microsoft.com/office/powerpoint/2010/main" val="63009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9E23EF-2916-1AD6-3070-F9EBF572F8A4}"/>
              </a:ext>
            </a:extLst>
          </p:cNvPr>
          <p:cNvSpPr>
            <a:spLocks noGrp="1"/>
          </p:cNvSpPr>
          <p:nvPr>
            <p:ph type="title"/>
          </p:nvPr>
        </p:nvSpPr>
        <p:spPr>
          <a:xfrm>
            <a:off x="761800" y="762001"/>
            <a:ext cx="5334197" cy="1708242"/>
          </a:xfrm>
        </p:spPr>
        <p:txBody>
          <a:bodyPr anchor="ctr">
            <a:normAutofit/>
          </a:bodyPr>
          <a:lstStyle/>
          <a:p>
            <a:r>
              <a:rPr lang="en-US" sz="4000"/>
              <a:t>Pretreatment guide to choosing a regimen</a:t>
            </a:r>
          </a:p>
        </p:txBody>
      </p:sp>
      <p:sp>
        <p:nvSpPr>
          <p:cNvPr id="3" name="Content Placeholder 2">
            <a:extLst>
              <a:ext uri="{FF2B5EF4-FFF2-40B4-BE49-F238E27FC236}">
                <a16:creationId xmlns:a16="http://schemas.microsoft.com/office/drawing/2014/main" id="{9B4199AA-616F-970F-FB05-B2DB0706BE3B}"/>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2000" dirty="0"/>
              <a:t>Fibrosis assessment: ALL patients</a:t>
            </a:r>
          </a:p>
          <a:p>
            <a:r>
              <a:rPr lang="en-US" sz="2000" dirty="0"/>
              <a:t>Genotype</a:t>
            </a:r>
          </a:p>
          <a:p>
            <a:pPr lvl="1"/>
            <a:r>
              <a:rPr lang="en-US" sz="2000" dirty="0"/>
              <a:t>Still necessary</a:t>
            </a:r>
          </a:p>
          <a:p>
            <a:r>
              <a:rPr lang="en-US" sz="2000" dirty="0">
                <a:ea typeface="Calibri" panose="020F0502020204030204"/>
                <a:cs typeface="Calibri" panose="020F0502020204030204"/>
              </a:rPr>
              <a:t>Treatment history</a:t>
            </a:r>
          </a:p>
          <a:p>
            <a:pPr lvl="1"/>
            <a:r>
              <a:rPr lang="en-US" sz="2000" dirty="0">
                <a:ea typeface="Calibri" panose="020F0502020204030204"/>
                <a:cs typeface="Calibri" panose="020F0502020204030204"/>
              </a:rPr>
              <a:t>Naïve</a:t>
            </a:r>
          </a:p>
          <a:p>
            <a:pPr lvl="1"/>
            <a:r>
              <a:rPr lang="en-US" sz="2000" dirty="0">
                <a:ea typeface="Calibri" panose="020F0502020204030204"/>
                <a:cs typeface="Calibri" panose="020F0502020204030204"/>
              </a:rPr>
              <a:t>Experienced</a:t>
            </a:r>
          </a:p>
          <a:p>
            <a:r>
              <a:rPr lang="en-US" sz="2000" dirty="0">
                <a:ea typeface="Calibri" panose="020F0502020204030204"/>
                <a:cs typeface="Calibri" panose="020F0502020204030204"/>
              </a:rPr>
              <a:t>Comorbidities</a:t>
            </a:r>
          </a:p>
          <a:p>
            <a:pPr lvl="1"/>
            <a:r>
              <a:rPr lang="en-US" sz="2000" dirty="0">
                <a:ea typeface="Calibri" panose="020F0502020204030204"/>
                <a:cs typeface="Calibri" panose="020F0502020204030204"/>
              </a:rPr>
              <a:t>CKD</a:t>
            </a:r>
          </a:p>
          <a:p>
            <a:pPr lvl="1"/>
            <a:r>
              <a:rPr lang="en-US" sz="2000" dirty="0">
                <a:ea typeface="Calibri" panose="020F0502020204030204"/>
                <a:cs typeface="Calibri" panose="020F0502020204030204"/>
              </a:rPr>
              <a:t>HIV</a:t>
            </a:r>
          </a:p>
          <a:p>
            <a:r>
              <a:rPr lang="en-US" sz="2000" dirty="0">
                <a:ea typeface="Calibri" panose="020F0502020204030204"/>
                <a:cs typeface="Calibri" panose="020F0502020204030204"/>
              </a:rPr>
              <a:t>Drug-drug interactions</a:t>
            </a:r>
          </a:p>
          <a:p>
            <a:pPr lvl="1"/>
            <a:endParaRPr lang="en-US" sz="2000" dirty="0">
              <a:ea typeface="Calibri" panose="020F0502020204030204"/>
              <a:cs typeface="Calibri" panose="020F0502020204030204"/>
            </a:endParaRPr>
          </a:p>
        </p:txBody>
      </p:sp>
      <p:pic>
        <p:nvPicPr>
          <p:cNvPr id="14" name="Picture 13">
            <a:extLst>
              <a:ext uri="{FF2B5EF4-FFF2-40B4-BE49-F238E27FC236}">
                <a16:creationId xmlns:a16="http://schemas.microsoft.com/office/drawing/2014/main" id="{8835A4AF-B755-070B-8931-4833F2E891B0}"/>
              </a:ext>
            </a:extLst>
          </p:cNvPr>
          <p:cNvPicPr>
            <a:picLocks noChangeAspect="1"/>
          </p:cNvPicPr>
          <p:nvPr/>
        </p:nvPicPr>
        <p:blipFill rotWithShape="1">
          <a:blip r:embed="rId2"/>
          <a:srcRect l="19781" r="39266" b="6249"/>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64669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F2707-2549-B3A5-88AB-D1A6108339D7}"/>
              </a:ext>
            </a:extLst>
          </p:cNvPr>
          <p:cNvSpPr>
            <a:spLocks noGrp="1"/>
          </p:cNvSpPr>
          <p:nvPr>
            <p:ph type="title"/>
          </p:nvPr>
        </p:nvSpPr>
        <p:spPr/>
        <p:txBody>
          <a:bodyPr/>
          <a:lstStyle/>
          <a:p>
            <a:pPr algn="ctr"/>
            <a:r>
              <a:rPr lang="en-US"/>
              <a:t>Why do we care about fibrosis assessment?</a:t>
            </a:r>
          </a:p>
        </p:txBody>
      </p:sp>
      <p:sp>
        <p:nvSpPr>
          <p:cNvPr id="3" name="Content Placeholder 2">
            <a:extLst>
              <a:ext uri="{FF2B5EF4-FFF2-40B4-BE49-F238E27FC236}">
                <a16:creationId xmlns:a16="http://schemas.microsoft.com/office/drawing/2014/main" id="{65B540A1-EC9F-6B35-553F-75BDFCC8CF0C}"/>
              </a:ext>
            </a:extLst>
          </p:cNvPr>
          <p:cNvSpPr>
            <a:spLocks noGrp="1"/>
          </p:cNvSpPr>
          <p:nvPr>
            <p:ph idx="1"/>
          </p:nvPr>
        </p:nvSpPr>
        <p:spPr>
          <a:xfrm>
            <a:off x="838200" y="1430869"/>
            <a:ext cx="10515600" cy="4746094"/>
          </a:xfrm>
        </p:spPr>
        <p:txBody>
          <a:bodyPr vert="horz" lIns="91440" tIns="45720" rIns="91440" bIns="45720" rtlCol="0" anchor="t">
            <a:normAutofit/>
          </a:bodyPr>
          <a:lstStyle/>
          <a:p>
            <a:r>
              <a:rPr lang="en-US" b="1">
                <a:solidFill>
                  <a:srgbClr val="FF0000"/>
                </a:solidFill>
              </a:rPr>
              <a:t>Don’t want to miss cirrhosis!</a:t>
            </a:r>
            <a:endParaRPr lang="en-US" b="1">
              <a:solidFill>
                <a:srgbClr val="FF0000"/>
              </a:solidFill>
              <a:ea typeface="Calibri"/>
              <a:cs typeface="Calibri"/>
            </a:endParaRPr>
          </a:p>
          <a:p>
            <a:pPr lvl="1"/>
            <a:r>
              <a:rPr lang="en-US"/>
              <a:t>Presence of cirrhosis increases the urgency of therapy and may affect regimen, duration, use of ribavirin and risks of therapy</a:t>
            </a:r>
          </a:p>
          <a:p>
            <a:pPr lvl="1"/>
            <a:r>
              <a:rPr lang="en-US"/>
              <a:t>If cirrhosis:</a:t>
            </a:r>
          </a:p>
          <a:p>
            <a:pPr lvl="2"/>
            <a:r>
              <a:rPr lang="en-US"/>
              <a:t>Any history or signs of decompensation?</a:t>
            </a:r>
          </a:p>
          <a:p>
            <a:pPr lvl="2"/>
            <a:r>
              <a:rPr lang="en-US"/>
              <a:t>Need for post-SVR follow up</a:t>
            </a:r>
          </a:p>
          <a:p>
            <a:pPr lvl="3"/>
            <a:r>
              <a:rPr lang="en-US"/>
              <a:t>HCC screening</a:t>
            </a:r>
          </a:p>
          <a:p>
            <a:pPr lvl="2"/>
            <a:r>
              <a:rPr lang="en-US">
                <a:ea typeface="Calibri" panose="020F0502020204030204"/>
                <a:cs typeface="Calibri" panose="020F0502020204030204"/>
              </a:rPr>
              <a:t>Need to exclude </a:t>
            </a:r>
            <a:r>
              <a:rPr lang="en-US" b="1">
                <a:ea typeface="Calibri" panose="020F0502020204030204"/>
                <a:cs typeface="Calibri" panose="020F0502020204030204"/>
              </a:rPr>
              <a:t>current or past liver decompensation</a:t>
            </a:r>
          </a:p>
          <a:p>
            <a:pPr lvl="3"/>
            <a:r>
              <a:rPr lang="en-US">
                <a:ea typeface="Calibri" panose="020F0502020204030204"/>
                <a:cs typeface="Calibri" panose="020F0502020204030204"/>
              </a:rPr>
              <a:t>Affects regimen choice- No PIs, add RBV</a:t>
            </a:r>
            <a:endParaRPr lang="en-US" b="1">
              <a:ea typeface="Calibri" panose="020F0502020204030204"/>
              <a:cs typeface="Calibri" panose="020F0502020204030204"/>
            </a:endParaRPr>
          </a:p>
          <a:p>
            <a:pPr lvl="3"/>
            <a:r>
              <a:rPr lang="en-US">
                <a:ea typeface="Calibri" panose="020F0502020204030204"/>
                <a:cs typeface="Calibri" panose="020F0502020204030204"/>
              </a:rPr>
              <a:t>Affects safety- warn patient and monitor closely</a:t>
            </a:r>
          </a:p>
          <a:p>
            <a:pPr lvl="2"/>
            <a:r>
              <a:rPr lang="en-US">
                <a:ea typeface="Calibri" panose="020F0502020204030204"/>
                <a:cs typeface="Calibri" panose="020F0502020204030204"/>
              </a:rPr>
              <a:t>If patient has cirrhosis</a:t>
            </a:r>
          </a:p>
          <a:p>
            <a:pPr lvl="3"/>
            <a:r>
              <a:rPr lang="en-US">
                <a:ea typeface="Calibri" panose="020F0502020204030204"/>
                <a:cs typeface="Calibri" panose="020F0502020204030204"/>
              </a:rPr>
              <a:t>Calculate Child Pugh Score- </a:t>
            </a:r>
            <a:r>
              <a:rPr lang="en-US" b="1">
                <a:ea typeface="Calibri" panose="020F0502020204030204"/>
                <a:cs typeface="Calibri" panose="020F0502020204030204"/>
              </a:rPr>
              <a:t>If &gt; 5 pay attention!</a:t>
            </a:r>
          </a:p>
          <a:p>
            <a:pPr lvl="3"/>
            <a:r>
              <a:rPr lang="en-US">
                <a:ea typeface="Calibri" panose="020F0502020204030204"/>
                <a:cs typeface="Calibri" panose="020F0502020204030204"/>
              </a:rPr>
              <a:t>Calculate MELD- </a:t>
            </a:r>
            <a:r>
              <a:rPr lang="en-US" b="1">
                <a:ea typeface="Calibri" panose="020F0502020204030204"/>
                <a:cs typeface="Calibri" panose="020F0502020204030204"/>
              </a:rPr>
              <a:t>if &gt; 18 pay attention!</a:t>
            </a:r>
          </a:p>
          <a:p>
            <a:pPr marL="457200" lvl="1" indent="0">
              <a:buNone/>
            </a:pPr>
            <a:endParaRPr lang="en-US">
              <a:ea typeface="Calibri" panose="020F0502020204030204"/>
              <a:cs typeface="Calibri" panose="020F0502020204030204"/>
            </a:endParaRPr>
          </a:p>
        </p:txBody>
      </p:sp>
      <p:pic>
        <p:nvPicPr>
          <p:cNvPr id="4" name="Picture 3" descr="Liver Fibrosis - Viral Hepatitis and ...">
            <a:extLst>
              <a:ext uri="{FF2B5EF4-FFF2-40B4-BE49-F238E27FC236}">
                <a16:creationId xmlns:a16="http://schemas.microsoft.com/office/drawing/2014/main" id="{3C15AABD-7EBF-FC00-6C76-5D8313848510}"/>
              </a:ext>
            </a:extLst>
          </p:cNvPr>
          <p:cNvPicPr>
            <a:picLocks noChangeAspect="1"/>
          </p:cNvPicPr>
          <p:nvPr/>
        </p:nvPicPr>
        <p:blipFill>
          <a:blip r:embed="rId2"/>
          <a:stretch>
            <a:fillRect/>
          </a:stretch>
        </p:blipFill>
        <p:spPr>
          <a:xfrm>
            <a:off x="6096786" y="5830210"/>
            <a:ext cx="6065279" cy="1028700"/>
          </a:xfrm>
          <a:prstGeom prst="rect">
            <a:avLst/>
          </a:prstGeom>
        </p:spPr>
      </p:pic>
      <p:sp>
        <p:nvSpPr>
          <p:cNvPr id="5" name="TextBox 4">
            <a:extLst>
              <a:ext uri="{FF2B5EF4-FFF2-40B4-BE49-F238E27FC236}">
                <a16:creationId xmlns:a16="http://schemas.microsoft.com/office/drawing/2014/main" id="{A9A936A7-A400-3284-02E6-C3F3311BE1A9}"/>
              </a:ext>
            </a:extLst>
          </p:cNvPr>
          <p:cNvSpPr txBox="1"/>
          <p:nvPr/>
        </p:nvSpPr>
        <p:spPr>
          <a:xfrm>
            <a:off x="1950467" y="6344559"/>
            <a:ext cx="53741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hlinkClick r:id="rId3"/>
              </a:rPr>
              <a:t>http://www.hepatitis.va.gov/hcv/liver-fibrosis.asp</a:t>
            </a:r>
            <a:r>
              <a:rPr lang="en-US" sz="1200">
                <a:ea typeface="Calibri"/>
                <a:cs typeface="Calibri"/>
              </a:rPr>
              <a:t> [6/7/24}</a:t>
            </a:r>
          </a:p>
        </p:txBody>
      </p:sp>
    </p:spTree>
    <p:extLst>
      <p:ext uri="{BB962C8B-B14F-4D97-AF65-F5344CB8AC3E}">
        <p14:creationId xmlns:p14="http://schemas.microsoft.com/office/powerpoint/2010/main" val="3008603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F235B3-B972-EAE9-36A9-DAA0997A0DCC}"/>
              </a:ext>
            </a:extLst>
          </p:cNvPr>
          <p:cNvSpPr>
            <a:spLocks noGrp="1"/>
          </p:cNvSpPr>
          <p:nvPr>
            <p:ph type="title"/>
          </p:nvPr>
        </p:nvSpPr>
        <p:spPr>
          <a:xfrm>
            <a:off x="761800" y="762001"/>
            <a:ext cx="5334197" cy="1708242"/>
          </a:xfrm>
        </p:spPr>
        <p:txBody>
          <a:bodyPr anchor="ctr">
            <a:normAutofit/>
          </a:bodyPr>
          <a:lstStyle/>
          <a:p>
            <a:r>
              <a:rPr lang="en-US" sz="4000"/>
              <a:t>Learning Objectives</a:t>
            </a:r>
          </a:p>
        </p:txBody>
      </p:sp>
      <p:sp>
        <p:nvSpPr>
          <p:cNvPr id="3" name="Content Placeholder 2">
            <a:extLst>
              <a:ext uri="{FF2B5EF4-FFF2-40B4-BE49-F238E27FC236}">
                <a16:creationId xmlns:a16="http://schemas.microsoft.com/office/drawing/2014/main" id="{F16C5B1F-DE24-EA8A-2CF9-749BD8234612}"/>
              </a:ext>
            </a:extLst>
          </p:cNvPr>
          <p:cNvSpPr>
            <a:spLocks noGrp="1"/>
          </p:cNvSpPr>
          <p:nvPr>
            <p:ph idx="1"/>
          </p:nvPr>
        </p:nvSpPr>
        <p:spPr>
          <a:xfrm>
            <a:off x="761800" y="2470244"/>
            <a:ext cx="5334197" cy="3769835"/>
          </a:xfrm>
        </p:spPr>
        <p:txBody>
          <a:bodyPr anchor="ctr">
            <a:normAutofit/>
          </a:bodyPr>
          <a:lstStyle/>
          <a:p>
            <a:pPr marL="228600" marR="0" indent="-228600" rtl="0">
              <a:spcBef>
                <a:spcPts val="1000"/>
              </a:spcBef>
              <a:spcAft>
                <a:spcPts val="0"/>
              </a:spcAft>
              <a:buFont typeface="+mj-lt"/>
              <a:buAutoNum type="arabicPeriod"/>
            </a:pPr>
            <a:r>
              <a:rPr lang="en-US" sz="2000" dirty="0">
                <a:effectLst/>
                <a:highlight>
                  <a:srgbClr val="FFFFFF"/>
                </a:highlight>
                <a:latin typeface="Calibri" panose="020F0502020204030204" pitchFamily="34" charset="0"/>
              </a:rPr>
              <a:t>Review the epidemiology of HCV in the US</a:t>
            </a:r>
          </a:p>
          <a:p>
            <a:pPr marL="228600" marR="0" indent="-228600" rtl="0">
              <a:spcBef>
                <a:spcPts val="1000"/>
              </a:spcBef>
              <a:spcAft>
                <a:spcPts val="0"/>
              </a:spcAft>
              <a:buFont typeface="+mj-lt"/>
              <a:buAutoNum type="arabicPeriod"/>
            </a:pPr>
            <a:r>
              <a:rPr lang="en-US" sz="2000" dirty="0">
                <a:effectLst/>
                <a:highlight>
                  <a:srgbClr val="FFFFFF"/>
                </a:highlight>
                <a:latin typeface="Calibri" panose="020F0502020204030204" pitchFamily="34" charset="0"/>
              </a:rPr>
              <a:t>Discuss HCV screening and diagnosis</a:t>
            </a:r>
          </a:p>
          <a:p>
            <a:pPr marL="228600" marR="0" indent="-228600" rtl="0">
              <a:spcBef>
                <a:spcPts val="1000"/>
              </a:spcBef>
              <a:spcAft>
                <a:spcPts val="0"/>
              </a:spcAft>
              <a:buFont typeface="+mj-lt"/>
              <a:buAutoNum type="arabicPeriod"/>
            </a:pPr>
            <a:r>
              <a:rPr lang="en-US" sz="2000" dirty="0">
                <a:effectLst/>
                <a:highlight>
                  <a:srgbClr val="FFFFFF"/>
                </a:highlight>
                <a:latin typeface="Calibri" panose="020F0502020204030204" pitchFamily="34" charset="0"/>
              </a:rPr>
              <a:t>Review Pre-treatment eval for HCV</a:t>
            </a:r>
          </a:p>
          <a:p>
            <a:pPr marL="228600" marR="0" indent="-228600" rtl="0">
              <a:spcBef>
                <a:spcPts val="1000"/>
              </a:spcBef>
              <a:spcAft>
                <a:spcPts val="0"/>
              </a:spcAft>
              <a:buFont typeface="+mj-lt"/>
              <a:buAutoNum type="arabicPeriod"/>
            </a:pPr>
            <a:r>
              <a:rPr lang="en-US" sz="2000" dirty="0">
                <a:effectLst/>
                <a:highlight>
                  <a:srgbClr val="FFFFFF"/>
                </a:highlight>
                <a:latin typeface="Calibri" panose="020F0502020204030204" pitchFamily="34" charset="0"/>
              </a:rPr>
              <a:t>Review treatment options for HCV</a:t>
            </a:r>
          </a:p>
          <a:p>
            <a:pPr marL="228600" marR="0" indent="-228600" rtl="0">
              <a:spcBef>
                <a:spcPts val="1000"/>
              </a:spcBef>
              <a:spcAft>
                <a:spcPts val="0"/>
              </a:spcAft>
              <a:buFont typeface="+mj-lt"/>
              <a:buAutoNum type="arabicPeriod"/>
            </a:pPr>
            <a:r>
              <a:rPr lang="en-US" sz="2000" dirty="0">
                <a:effectLst/>
                <a:highlight>
                  <a:srgbClr val="FFFFFF"/>
                </a:highlight>
                <a:latin typeface="Calibri" panose="020F0502020204030204" pitchFamily="34" charset="0"/>
              </a:rPr>
              <a:t>Describe how HIV may impact treatment</a:t>
            </a:r>
          </a:p>
          <a:p>
            <a:pPr marL="228600" marR="0" indent="-228600" rtl="0">
              <a:spcBef>
                <a:spcPts val="1000"/>
              </a:spcBef>
              <a:spcAft>
                <a:spcPts val="0"/>
              </a:spcAft>
              <a:buFont typeface="+mj-lt"/>
              <a:buAutoNum type="arabicPeriod"/>
            </a:pPr>
            <a:r>
              <a:rPr lang="en-US" sz="2000" dirty="0">
                <a:effectLst/>
                <a:highlight>
                  <a:srgbClr val="FFFFFF"/>
                </a:highlight>
                <a:latin typeface="Calibri" panose="020F0502020204030204" pitchFamily="34" charset="0"/>
              </a:rPr>
              <a:t>Discuss monitoring of HCV treatment and post treatment monitoring</a:t>
            </a:r>
          </a:p>
          <a:p>
            <a:pPr marL="0" indent="0">
              <a:buNone/>
            </a:pPr>
            <a:endParaRPr lang="en-US" sz="2000" dirty="0"/>
          </a:p>
        </p:txBody>
      </p:sp>
      <p:pic>
        <p:nvPicPr>
          <p:cNvPr id="5" name="Picture 4" descr="Stethoscope">
            <a:extLst>
              <a:ext uri="{FF2B5EF4-FFF2-40B4-BE49-F238E27FC236}">
                <a16:creationId xmlns:a16="http://schemas.microsoft.com/office/drawing/2014/main" id="{6DB29BE1-10CE-3CC7-93A3-55027A288DEB}"/>
              </a:ext>
            </a:extLst>
          </p:cNvPr>
          <p:cNvPicPr>
            <a:picLocks noChangeAspect="1"/>
          </p:cNvPicPr>
          <p:nvPr/>
        </p:nvPicPr>
        <p:blipFill rotWithShape="1">
          <a:blip r:embed="rId2"/>
          <a:srcRect l="33361" r="14878" b="-3"/>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927465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D5A6-E08F-AA85-841D-FB5583496DB4}"/>
              </a:ext>
            </a:extLst>
          </p:cNvPr>
          <p:cNvSpPr>
            <a:spLocks noGrp="1"/>
          </p:cNvSpPr>
          <p:nvPr>
            <p:ph type="title"/>
          </p:nvPr>
        </p:nvSpPr>
        <p:spPr/>
        <p:txBody>
          <a:bodyPr/>
          <a:lstStyle/>
          <a:p>
            <a:pPr algn="ctr"/>
            <a:r>
              <a:rPr lang="en-US"/>
              <a:t>Fibrosis Assessment</a:t>
            </a:r>
          </a:p>
        </p:txBody>
      </p:sp>
      <p:graphicFrame>
        <p:nvGraphicFramePr>
          <p:cNvPr id="7" name="Content Placeholder 2">
            <a:extLst>
              <a:ext uri="{FF2B5EF4-FFF2-40B4-BE49-F238E27FC236}">
                <a16:creationId xmlns:a16="http://schemas.microsoft.com/office/drawing/2014/main" id="{7095CA21-A033-8C84-0325-0ABCF5EA7FC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4158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3F077FEB-44E8-E505-A626-E8DDA22AB6AF}"/>
              </a:ext>
            </a:extLst>
          </p:cNvPr>
          <p:cNvPicPr>
            <a:picLocks noChangeAspect="1"/>
          </p:cNvPicPr>
          <p:nvPr/>
        </p:nvPicPr>
        <p:blipFill rotWithShape="1">
          <a:blip r:embed="rId2"/>
          <a:srcRect l="3297" r="14220"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73FDA-4138-1DB7-84C2-9D5CACBD2D34}"/>
              </a:ext>
            </a:extLst>
          </p:cNvPr>
          <p:cNvSpPr>
            <a:spLocks noGrp="1"/>
          </p:cNvSpPr>
          <p:nvPr>
            <p:ph type="title"/>
          </p:nvPr>
        </p:nvSpPr>
        <p:spPr>
          <a:xfrm>
            <a:off x="7531610" y="365125"/>
            <a:ext cx="3822189" cy="1899912"/>
          </a:xfrm>
        </p:spPr>
        <p:txBody>
          <a:bodyPr>
            <a:normAutofit/>
          </a:bodyPr>
          <a:lstStyle/>
          <a:p>
            <a:r>
              <a:rPr lang="en-US" sz="4000"/>
              <a:t>Fib 4 Assessment</a:t>
            </a:r>
            <a:endParaRPr lang="en-US" sz="4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5B9A9762-DA3A-F581-6CE7-8301CF9D7246}"/>
              </a:ext>
            </a:extLst>
          </p:cNvPr>
          <p:cNvSpPr>
            <a:spLocks noGrp="1"/>
          </p:cNvSpPr>
          <p:nvPr>
            <p:ph idx="1"/>
          </p:nvPr>
        </p:nvSpPr>
        <p:spPr>
          <a:xfrm>
            <a:off x="7531610" y="2434201"/>
            <a:ext cx="3822189" cy="3742762"/>
          </a:xfrm>
        </p:spPr>
        <p:txBody>
          <a:bodyPr>
            <a:normAutofit/>
          </a:bodyPr>
          <a:lstStyle/>
          <a:p>
            <a:r>
              <a:rPr lang="en-US" sz="2000"/>
              <a:t>Age, platelet count, AST, ALT</a:t>
            </a:r>
          </a:p>
          <a:p>
            <a:pPr lvl="1"/>
            <a:r>
              <a:rPr lang="en-US" sz="2000"/>
              <a:t>&gt;3.25 suggests F3/4</a:t>
            </a:r>
          </a:p>
          <a:p>
            <a:pPr lvl="1"/>
            <a:r>
              <a:rPr lang="en-US" sz="2000"/>
              <a:t>Can perform on all patients</a:t>
            </a:r>
          </a:p>
        </p:txBody>
      </p:sp>
      <p:sp>
        <p:nvSpPr>
          <p:cNvPr id="5" name="TextBox 4">
            <a:extLst>
              <a:ext uri="{FF2B5EF4-FFF2-40B4-BE49-F238E27FC236}">
                <a16:creationId xmlns:a16="http://schemas.microsoft.com/office/drawing/2014/main" id="{FB25ACC1-BF27-D6E2-9B19-4C312785C477}"/>
              </a:ext>
            </a:extLst>
          </p:cNvPr>
          <p:cNvSpPr txBox="1"/>
          <p:nvPr/>
        </p:nvSpPr>
        <p:spPr>
          <a:xfrm>
            <a:off x="8321842" y="3830052"/>
            <a:ext cx="3559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hlinkClick r:id="rId3"/>
              </a:rPr>
              <a:t>https://www.hepatitisc.uw.edu/page/clinical-calculator/fib-4</a:t>
            </a:r>
            <a:r>
              <a:rPr lang="en-US">
                <a:ea typeface="Calibri"/>
                <a:cs typeface="Calibri"/>
              </a:rPr>
              <a:t> {6/7/24}</a:t>
            </a:r>
          </a:p>
        </p:txBody>
      </p:sp>
    </p:spTree>
    <p:extLst>
      <p:ext uri="{BB962C8B-B14F-4D97-AF65-F5344CB8AC3E}">
        <p14:creationId xmlns:p14="http://schemas.microsoft.com/office/powerpoint/2010/main" val="926938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93405E7C-D92E-3336-399C-6AC6F89AD17A}"/>
              </a:ext>
            </a:extLst>
          </p:cNvPr>
          <p:cNvPicPr>
            <a:picLocks noChangeAspect="1"/>
          </p:cNvPicPr>
          <p:nvPr/>
        </p:nvPicPr>
        <p:blipFill rotWithShape="1">
          <a:blip r:embed="rId2"/>
          <a:srcRect b="3177"/>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85CAB3-8ADD-6837-66C5-83E935BE427D}"/>
              </a:ext>
            </a:extLst>
          </p:cNvPr>
          <p:cNvSpPr>
            <a:spLocks noGrp="1"/>
          </p:cNvSpPr>
          <p:nvPr>
            <p:ph type="title"/>
          </p:nvPr>
        </p:nvSpPr>
        <p:spPr>
          <a:xfrm>
            <a:off x="8073031" y="274888"/>
            <a:ext cx="3822189" cy="1899912"/>
          </a:xfrm>
        </p:spPr>
        <p:txBody>
          <a:bodyPr>
            <a:normAutofit/>
          </a:bodyPr>
          <a:lstStyle/>
          <a:p>
            <a:r>
              <a:rPr lang="en-US" sz="4000"/>
              <a:t>APRI Assessment</a:t>
            </a:r>
          </a:p>
        </p:txBody>
      </p:sp>
      <p:sp>
        <p:nvSpPr>
          <p:cNvPr id="3" name="Content Placeholder 2">
            <a:extLst>
              <a:ext uri="{FF2B5EF4-FFF2-40B4-BE49-F238E27FC236}">
                <a16:creationId xmlns:a16="http://schemas.microsoft.com/office/drawing/2014/main" id="{8488B609-63A7-4B32-D67F-621E796CE8D7}"/>
              </a:ext>
            </a:extLst>
          </p:cNvPr>
          <p:cNvSpPr>
            <a:spLocks noGrp="1"/>
          </p:cNvSpPr>
          <p:nvPr>
            <p:ph idx="1"/>
          </p:nvPr>
        </p:nvSpPr>
        <p:spPr>
          <a:xfrm>
            <a:off x="7531610" y="2434201"/>
            <a:ext cx="3822189" cy="3742762"/>
          </a:xfrm>
        </p:spPr>
        <p:txBody>
          <a:bodyPr>
            <a:normAutofit/>
          </a:bodyPr>
          <a:lstStyle/>
          <a:p>
            <a:r>
              <a:rPr lang="en-US" sz="2000"/>
              <a:t>AST, ALT, platelet count</a:t>
            </a:r>
          </a:p>
          <a:p>
            <a:pPr lvl="1"/>
            <a:r>
              <a:rPr lang="en-US" sz="2000"/>
              <a:t>&gt;1.0 suggests F3/4</a:t>
            </a:r>
          </a:p>
          <a:p>
            <a:pPr lvl="1"/>
            <a:r>
              <a:rPr lang="en-US" sz="2000"/>
              <a:t>Can perform on all patients</a:t>
            </a:r>
          </a:p>
        </p:txBody>
      </p:sp>
      <p:sp>
        <p:nvSpPr>
          <p:cNvPr id="5" name="TextBox 4">
            <a:extLst>
              <a:ext uri="{FF2B5EF4-FFF2-40B4-BE49-F238E27FC236}">
                <a16:creationId xmlns:a16="http://schemas.microsoft.com/office/drawing/2014/main" id="{F4B9040C-FB3D-5BF2-D1A5-C84FCC56A143}"/>
              </a:ext>
            </a:extLst>
          </p:cNvPr>
          <p:cNvSpPr txBox="1"/>
          <p:nvPr/>
        </p:nvSpPr>
        <p:spPr>
          <a:xfrm>
            <a:off x="8071184" y="3840079"/>
            <a:ext cx="39303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https://www.hepatitisc.uw.edu/page/clinical-calculator/apri {6/7/24}</a:t>
            </a:r>
          </a:p>
          <a:p>
            <a:pPr algn="l"/>
            <a:endParaRPr lang="en-US">
              <a:ea typeface="Calibri"/>
              <a:cs typeface="Calibri"/>
            </a:endParaRPr>
          </a:p>
        </p:txBody>
      </p:sp>
    </p:spTree>
    <p:extLst>
      <p:ext uri="{BB962C8B-B14F-4D97-AF65-F5344CB8AC3E}">
        <p14:creationId xmlns:p14="http://schemas.microsoft.com/office/powerpoint/2010/main" val="1789811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1156-EA46-6D90-EAA8-13177A3DE9D4}"/>
              </a:ext>
            </a:extLst>
          </p:cNvPr>
          <p:cNvSpPr>
            <a:spLocks noGrp="1"/>
          </p:cNvSpPr>
          <p:nvPr>
            <p:ph type="title"/>
          </p:nvPr>
        </p:nvSpPr>
        <p:spPr>
          <a:xfrm>
            <a:off x="876694" y="741391"/>
            <a:ext cx="4234393" cy="513309"/>
          </a:xfrm>
        </p:spPr>
        <p:txBody>
          <a:bodyPr vert="horz" lIns="91440" tIns="45720" rIns="91440" bIns="45720" rtlCol="0" anchor="b">
            <a:normAutofit fontScale="90000"/>
          </a:bodyPr>
          <a:lstStyle/>
          <a:p>
            <a:r>
              <a:rPr lang="en-US"/>
              <a:t>Transient Elastography</a:t>
            </a:r>
          </a:p>
        </p:txBody>
      </p:sp>
      <p:sp>
        <p:nvSpPr>
          <p:cNvPr id="5" name="Text Placeholder 4">
            <a:extLst>
              <a:ext uri="{FF2B5EF4-FFF2-40B4-BE49-F238E27FC236}">
                <a16:creationId xmlns:a16="http://schemas.microsoft.com/office/drawing/2014/main" id="{C4D1DDEE-BB50-3378-3FCD-2504C394B059}"/>
              </a:ext>
            </a:extLst>
          </p:cNvPr>
          <p:cNvSpPr>
            <a:spLocks noGrp="1"/>
          </p:cNvSpPr>
          <p:nvPr>
            <p:ph type="body" sz="half" idx="2"/>
          </p:nvPr>
        </p:nvSpPr>
        <p:spPr>
          <a:xfrm>
            <a:off x="876693" y="1611055"/>
            <a:ext cx="4234394" cy="4370253"/>
          </a:xfrm>
        </p:spPr>
        <p:txBody>
          <a:bodyPr vert="horz" lIns="91440" tIns="45720" rIns="91440" bIns="45720" rtlCol="0" anchor="t">
            <a:normAutofit/>
          </a:bodyPr>
          <a:lstStyle/>
          <a:p>
            <a:pPr marL="285750" indent="-228600">
              <a:buFont typeface="Arial" panose="020B0604020202020204" pitchFamily="34" charset="0"/>
              <a:buChar char="•"/>
            </a:pPr>
            <a:r>
              <a:rPr lang="en-US"/>
              <a:t>Propagation of the mechanical shear wave through the skin and liver tissues is measured using ultrasound</a:t>
            </a:r>
          </a:p>
          <a:p>
            <a:pPr marL="285750" indent="-228600">
              <a:buFont typeface="Arial" panose="020B0604020202020204" pitchFamily="34" charset="0"/>
              <a:buChar char="•"/>
            </a:pPr>
            <a:r>
              <a:rPr lang="en-US"/>
              <a:t>Stiffness is computed from the shear wave propagation map</a:t>
            </a:r>
          </a:p>
          <a:p>
            <a:pPr marL="285750" indent="-228600">
              <a:buFont typeface="Arial" panose="020B0604020202020204" pitchFamily="34" charset="0"/>
              <a:buChar char="•"/>
            </a:pPr>
            <a:r>
              <a:rPr lang="en-US"/>
              <a:t>Number corresponds to fibrosis</a:t>
            </a:r>
          </a:p>
          <a:p>
            <a:pPr marL="285750" indent="-228600">
              <a:buFont typeface="Arial" panose="020B0604020202020204" pitchFamily="34" charset="0"/>
              <a:buChar char="•"/>
            </a:pPr>
            <a:r>
              <a:rPr lang="en-US"/>
              <a:t>Some considerations</a:t>
            </a:r>
          </a:p>
          <a:p>
            <a:pPr marL="742950" lvl="1" indent="-228600">
              <a:buFont typeface="Arial" panose="020B0604020202020204" pitchFamily="34" charset="0"/>
              <a:buChar char="•"/>
            </a:pPr>
            <a:r>
              <a:rPr lang="en-US" sz="1600"/>
              <a:t>Very reliable</a:t>
            </a:r>
          </a:p>
          <a:p>
            <a:pPr marL="742950" lvl="1" indent="-228600">
              <a:buFont typeface="Arial" panose="020B0604020202020204" pitchFamily="34" charset="0"/>
              <a:buChar char="•"/>
            </a:pPr>
            <a:r>
              <a:rPr lang="en-US" sz="1600"/>
              <a:t>Non-invasive</a:t>
            </a:r>
          </a:p>
          <a:p>
            <a:pPr marL="742950" lvl="1" indent="-228600">
              <a:buFont typeface="Arial" panose="020B0604020202020204" pitchFamily="34" charset="0"/>
              <a:buChar char="•"/>
            </a:pPr>
            <a:r>
              <a:rPr lang="en-US" sz="1600"/>
              <a:t>Requires 3 hours of fasting</a:t>
            </a:r>
          </a:p>
          <a:p>
            <a:pPr marL="742950" lvl="1" indent="-228600">
              <a:buFont typeface="Arial" panose="020B0604020202020204" pitchFamily="34" charset="0"/>
              <a:buChar char="•"/>
            </a:pPr>
            <a:r>
              <a:rPr lang="en-US" sz="1600"/>
              <a:t>Access issues</a:t>
            </a:r>
          </a:p>
          <a:p>
            <a:pPr marL="742950" lvl="1" indent="-228600">
              <a:buFont typeface="Arial" panose="020B0604020202020204" pitchFamily="34" charset="0"/>
              <a:buChar char="•"/>
            </a:pPr>
            <a:r>
              <a:rPr lang="en-US" sz="1600"/>
              <a:t>Obesity can be a problem</a:t>
            </a:r>
          </a:p>
        </p:txBody>
      </p:sp>
      <p:pic>
        <p:nvPicPr>
          <p:cNvPr id="4" name="Content Placeholder 3" descr="Ultrasound elastography in liver - ScienceDirect">
            <a:extLst>
              <a:ext uri="{FF2B5EF4-FFF2-40B4-BE49-F238E27FC236}">
                <a16:creationId xmlns:a16="http://schemas.microsoft.com/office/drawing/2014/main" id="{9626CCAD-52C7-B6EF-0A9E-D485A5C18B06}"/>
              </a:ext>
            </a:extLst>
          </p:cNvPr>
          <p:cNvPicPr>
            <a:picLocks noGrp="1" noChangeAspect="1"/>
          </p:cNvPicPr>
          <p:nvPr>
            <p:ph idx="1"/>
          </p:nvPr>
        </p:nvPicPr>
        <p:blipFill rotWithShape="1">
          <a:blip r:embed="rId2"/>
          <a:srcRect t="106" r="1" b="1"/>
          <a:stretch/>
        </p:blipFill>
        <p:spPr>
          <a:xfrm>
            <a:off x="5854890" y="877414"/>
            <a:ext cx="5453545" cy="4984683"/>
          </a:xfrm>
          <a:prstGeom prst="rect">
            <a:avLst/>
          </a:prstGeom>
        </p:spPr>
      </p:pic>
      <p:grpSp>
        <p:nvGrpSpPr>
          <p:cNvPr id="10" name="Group 9">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1FDDF01-49F2-308C-EF69-F9B2663F9CCE}"/>
              </a:ext>
            </a:extLst>
          </p:cNvPr>
          <p:cNvSpPr txBox="1"/>
          <p:nvPr/>
        </p:nvSpPr>
        <p:spPr>
          <a:xfrm>
            <a:off x="251310" y="5873639"/>
            <a:ext cx="112102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mn-lt"/>
                <a:cs typeface="+mn-lt"/>
              </a:rPr>
              <a:t>N. </a:t>
            </a:r>
            <a:r>
              <a:rPr lang="en-US" sz="1000" dirty="0" err="1">
                <a:ea typeface="+mn-lt"/>
                <a:cs typeface="+mn-lt"/>
              </a:rPr>
              <a:t>Frulio</a:t>
            </a:r>
            <a:r>
              <a:rPr lang="en-US" sz="1000" dirty="0">
                <a:ea typeface="+mn-lt"/>
                <a:cs typeface="+mn-lt"/>
              </a:rPr>
              <a:t>, H. </a:t>
            </a:r>
            <a:r>
              <a:rPr lang="en-US" sz="1000" dirty="0" err="1">
                <a:ea typeface="+mn-lt"/>
                <a:cs typeface="+mn-lt"/>
              </a:rPr>
              <a:t>Trillaud</a:t>
            </a:r>
            <a:r>
              <a:rPr lang="en-US" sz="1000" dirty="0">
                <a:ea typeface="+mn-lt"/>
                <a:cs typeface="+mn-lt"/>
              </a:rPr>
              <a:t>,</a:t>
            </a:r>
            <a:endParaRPr lang="en-US" sz="1000" dirty="0">
              <a:ea typeface="Calibri"/>
              <a:cs typeface="Calibri"/>
            </a:endParaRPr>
          </a:p>
          <a:p>
            <a:r>
              <a:rPr lang="en-US" sz="1000" dirty="0">
                <a:ea typeface="+mn-lt"/>
                <a:cs typeface="+mn-lt"/>
              </a:rPr>
              <a:t>Ultrasound elastography in liver, Diagnostic and Interventional Imaging,</a:t>
            </a:r>
            <a:endParaRPr lang="en-US" sz="1000" dirty="0">
              <a:ea typeface="Calibri"/>
              <a:cs typeface="Calibri"/>
            </a:endParaRPr>
          </a:p>
          <a:p>
            <a:r>
              <a:rPr lang="en-US" sz="1000" dirty="0">
                <a:ea typeface="+mn-lt"/>
                <a:cs typeface="+mn-lt"/>
              </a:rPr>
              <a:t>Volume 94, Issue 5, 2013, Pages 515-534,ISSN 2211-5684,</a:t>
            </a:r>
            <a:endParaRPr lang="en-US" sz="1000" dirty="0">
              <a:ea typeface="Calibri"/>
              <a:cs typeface="Calibri"/>
            </a:endParaRPr>
          </a:p>
          <a:p>
            <a:pPr algn="l"/>
            <a:r>
              <a:rPr lang="en-US" sz="1000" dirty="0">
                <a:ea typeface="+mn-lt"/>
                <a:cs typeface="+mn-lt"/>
              </a:rPr>
              <a:t>https://doi.org/10.1016/j.diii.2013.02.005.</a:t>
            </a:r>
            <a:endParaRPr lang="en-US" sz="1000" dirty="0">
              <a:ea typeface="Calibri"/>
              <a:cs typeface="Calibri"/>
            </a:endParaRPr>
          </a:p>
        </p:txBody>
      </p:sp>
    </p:spTree>
    <p:extLst>
      <p:ext uri="{BB962C8B-B14F-4D97-AF65-F5344CB8AC3E}">
        <p14:creationId xmlns:p14="http://schemas.microsoft.com/office/powerpoint/2010/main" val="2250417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F139F1-4B7F-365E-B7A1-25621278F123}"/>
              </a:ext>
            </a:extLst>
          </p:cNvPr>
          <p:cNvSpPr>
            <a:spLocks noGrp="1"/>
          </p:cNvSpPr>
          <p:nvPr>
            <p:ph type="title"/>
          </p:nvPr>
        </p:nvSpPr>
        <p:spPr>
          <a:xfrm>
            <a:off x="589560" y="856180"/>
            <a:ext cx="4560584" cy="1128068"/>
          </a:xfrm>
        </p:spPr>
        <p:txBody>
          <a:bodyPr anchor="ctr">
            <a:normAutofit/>
          </a:bodyPr>
          <a:lstStyle/>
          <a:p>
            <a:r>
              <a:rPr lang="en-US" sz="3700"/>
              <a:t>Can We Avoid Genotyping?</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12D52C-E1D0-7FA9-6417-39232045453F}"/>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US" sz="2000"/>
              <a:t>Currently in the US: No</a:t>
            </a:r>
          </a:p>
          <a:p>
            <a:pPr lvl="1"/>
            <a:r>
              <a:rPr lang="en-US" sz="2000"/>
              <a:t>Payers in many states including Ohio continue to require it on prior authorization forms</a:t>
            </a:r>
            <a:endParaRPr lang="en-US" sz="2000">
              <a:ea typeface="Calibri"/>
              <a:cs typeface="Calibri"/>
            </a:endParaRPr>
          </a:p>
          <a:p>
            <a:pPr lvl="1"/>
            <a:r>
              <a:rPr lang="en-US" sz="2000"/>
              <a:t>In Ohio, Medicaid still requires a prior authorization </a:t>
            </a:r>
          </a:p>
          <a:p>
            <a:pPr lvl="1"/>
            <a:r>
              <a:rPr lang="en-US" sz="2000">
                <a:ea typeface="Calibri" panose="020F0502020204030204"/>
                <a:cs typeface="Calibri" panose="020F0502020204030204"/>
              </a:rPr>
              <a:t>Some states do not require genotypes or prior authorization</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medical form&#10;&#10;Description automatically generated">
            <a:extLst>
              <a:ext uri="{FF2B5EF4-FFF2-40B4-BE49-F238E27FC236}">
                <a16:creationId xmlns:a16="http://schemas.microsoft.com/office/drawing/2014/main" id="{1C86C7A6-4D44-1E65-C277-9C84A9624255}"/>
              </a:ext>
            </a:extLst>
          </p:cNvPr>
          <p:cNvPicPr>
            <a:picLocks noChangeAspect="1"/>
          </p:cNvPicPr>
          <p:nvPr/>
        </p:nvPicPr>
        <p:blipFill rotWithShape="1">
          <a:blip r:embed="rId2"/>
          <a:srcRect r="14122" b="2"/>
          <a:stretch/>
        </p:blipFill>
        <p:spPr>
          <a:xfrm>
            <a:off x="5977788" y="799352"/>
            <a:ext cx="5425410" cy="5259296"/>
          </a:xfrm>
          <a:prstGeom prst="rect">
            <a:avLst/>
          </a:prstGeom>
        </p:spPr>
      </p:pic>
      <p:sp>
        <p:nvSpPr>
          <p:cNvPr id="5" name="TextBox 4">
            <a:extLst>
              <a:ext uri="{FF2B5EF4-FFF2-40B4-BE49-F238E27FC236}">
                <a16:creationId xmlns:a16="http://schemas.microsoft.com/office/drawing/2014/main" id="{ECA953B0-4458-5B59-7726-7C5E2942BCFC}"/>
              </a:ext>
            </a:extLst>
          </p:cNvPr>
          <p:cNvSpPr txBox="1"/>
          <p:nvPr/>
        </p:nvSpPr>
        <p:spPr>
          <a:xfrm>
            <a:off x="491289" y="6065921"/>
            <a:ext cx="4662236" cy="5113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3F197020-71E5-A0C0-2ACB-6B68F6AB876B}"/>
              </a:ext>
            </a:extLst>
          </p:cNvPr>
          <p:cNvSpPr txBox="1"/>
          <p:nvPr/>
        </p:nvSpPr>
        <p:spPr>
          <a:xfrm>
            <a:off x="411079" y="5715000"/>
            <a:ext cx="47825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Hepatitis C PA Fillable Form (ohio.gov)</a:t>
            </a:r>
            <a:r>
              <a:rPr lang="en-US">
                <a:ea typeface="+mn-lt"/>
                <a:cs typeface="+mn-lt"/>
              </a:rPr>
              <a:t> [6/7/24]</a:t>
            </a:r>
            <a:endParaRPr lang="en-US"/>
          </a:p>
        </p:txBody>
      </p:sp>
    </p:spTree>
    <p:extLst>
      <p:ext uri="{BB962C8B-B14F-4D97-AF65-F5344CB8AC3E}">
        <p14:creationId xmlns:p14="http://schemas.microsoft.com/office/powerpoint/2010/main" val="561280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131F-AB10-D493-4D15-FAC7674E605F}"/>
              </a:ext>
            </a:extLst>
          </p:cNvPr>
          <p:cNvSpPr>
            <a:spLocks noGrp="1"/>
          </p:cNvSpPr>
          <p:nvPr>
            <p:ph type="title"/>
          </p:nvPr>
        </p:nvSpPr>
        <p:spPr/>
        <p:txBody>
          <a:bodyPr/>
          <a:lstStyle/>
          <a:p>
            <a:r>
              <a:rPr lang="en-US">
                <a:ea typeface="Calibri Light"/>
                <a:cs typeface="Calibri Light"/>
              </a:rPr>
              <a:t>Pre-Treatment Assessment Recommendations</a:t>
            </a:r>
            <a:endParaRPr lang="en-US"/>
          </a:p>
        </p:txBody>
      </p:sp>
      <p:sp>
        <p:nvSpPr>
          <p:cNvPr id="3" name="Content Placeholder 2">
            <a:extLst>
              <a:ext uri="{FF2B5EF4-FFF2-40B4-BE49-F238E27FC236}">
                <a16:creationId xmlns:a16="http://schemas.microsoft.com/office/drawing/2014/main" id="{7B1E66E3-1650-A1D3-631B-48B816818961}"/>
              </a:ext>
            </a:extLst>
          </p:cNvPr>
          <p:cNvSpPr>
            <a:spLocks noGrp="1"/>
          </p:cNvSpPr>
          <p:nvPr>
            <p:ph idx="1"/>
          </p:nvPr>
        </p:nvSpPr>
        <p:spPr/>
        <p:txBody>
          <a:bodyPr vert="horz" lIns="91440" tIns="45720" rIns="91440" bIns="45720" rtlCol="0" anchor="t">
            <a:noAutofit/>
          </a:bodyPr>
          <a:lstStyle/>
          <a:p>
            <a:r>
              <a:rPr lang="en-US" sz="1200" b="1" dirty="0">
                <a:solidFill>
                  <a:srgbClr val="333333"/>
                </a:solidFill>
                <a:ea typeface="+mn-lt"/>
                <a:cs typeface="+mn-lt"/>
              </a:rPr>
              <a:t>Medication reconciliation: </a:t>
            </a:r>
            <a:r>
              <a:rPr lang="en-US" sz="1200" dirty="0">
                <a:ea typeface="+mn-lt"/>
                <a:cs typeface="+mn-lt"/>
              </a:rPr>
              <a:t>Record current medications, including over-the-counter drugs and herbal/dietary supplements.</a:t>
            </a:r>
            <a:endParaRPr lang="en-US" sz="1200" dirty="0">
              <a:ea typeface="Calibri" panose="020F0502020204030204"/>
              <a:cs typeface="Calibri" panose="020F0502020204030204"/>
            </a:endParaRPr>
          </a:p>
          <a:p>
            <a:r>
              <a:rPr lang="en-US" sz="1200" b="1" dirty="0">
                <a:solidFill>
                  <a:srgbClr val="333333"/>
                </a:solidFill>
                <a:ea typeface="+mn-lt"/>
                <a:cs typeface="+mn-lt"/>
              </a:rPr>
              <a:t>Potential drug-drug interaction assessment: </a:t>
            </a:r>
            <a:r>
              <a:rPr lang="en-US" sz="1200" dirty="0">
                <a:ea typeface="+mn-lt"/>
                <a:cs typeface="+mn-lt"/>
              </a:rPr>
              <a:t>Drug-drug interactions can be assessed using the </a:t>
            </a:r>
            <a:r>
              <a:rPr lang="en-US" sz="1200" dirty="0">
                <a:solidFill>
                  <a:srgbClr val="1596D9"/>
                </a:solidFill>
                <a:ea typeface="+mn-lt"/>
                <a:cs typeface="+mn-lt"/>
                <a:hlinkClick r:id="rId2"/>
              </a:rPr>
              <a:t>AASLD/IDSA guidance</a:t>
            </a:r>
            <a:r>
              <a:rPr lang="en-US" sz="1200" dirty="0">
                <a:ea typeface="+mn-lt"/>
                <a:cs typeface="+mn-lt"/>
              </a:rPr>
              <a:t> or the University of Liverpool </a:t>
            </a:r>
            <a:r>
              <a:rPr lang="en-US" sz="1200" dirty="0">
                <a:solidFill>
                  <a:srgbClr val="1596D9"/>
                </a:solidFill>
                <a:ea typeface="+mn-lt"/>
                <a:cs typeface="+mn-lt"/>
                <a:hlinkClick r:id="rId3"/>
              </a:rPr>
              <a:t>drug interaction checker</a:t>
            </a:r>
            <a:r>
              <a:rPr lang="en-US" sz="1200" dirty="0">
                <a:ea typeface="+mn-lt"/>
                <a:cs typeface="+mn-lt"/>
              </a:rPr>
              <a:t>.</a:t>
            </a:r>
            <a:endParaRPr lang="en-US" sz="1200" dirty="0">
              <a:ea typeface="Calibri"/>
              <a:cs typeface="Calibri"/>
            </a:endParaRPr>
          </a:p>
          <a:p>
            <a:pPr lvl="1"/>
            <a:r>
              <a:rPr lang="en-US" sz="1200" dirty="0">
                <a:ea typeface="+mn-lt"/>
                <a:cs typeface="+mn-lt"/>
              </a:rPr>
              <a:t>Drug-drug interactions are particularly important in HIV co-infection</a:t>
            </a:r>
            <a:endParaRPr lang="en-US" sz="1200" dirty="0">
              <a:ea typeface="Calibri"/>
              <a:cs typeface="Calibri"/>
            </a:endParaRPr>
          </a:p>
          <a:p>
            <a:pPr lvl="1"/>
            <a:r>
              <a:rPr lang="en-US" sz="1200" dirty="0">
                <a:ea typeface="+mn-lt"/>
                <a:cs typeface="+mn-lt"/>
              </a:rPr>
              <a:t>In those with HIV, the simplified treatment approach should not be used in those on TDF containing regimens with eGFR &lt;60 ml/min because of the need of additional monitoring.</a:t>
            </a:r>
            <a:endParaRPr lang="en-US" sz="1200" dirty="0">
              <a:ea typeface="Calibri"/>
              <a:cs typeface="Calibri"/>
            </a:endParaRPr>
          </a:p>
          <a:p>
            <a:r>
              <a:rPr lang="en-US" sz="1200" b="1" dirty="0">
                <a:solidFill>
                  <a:srgbClr val="333333"/>
                </a:solidFill>
                <a:ea typeface="+mn-lt"/>
                <a:cs typeface="+mn-lt"/>
              </a:rPr>
              <a:t>Education: </a:t>
            </a:r>
            <a:r>
              <a:rPr lang="en-US" sz="1200" dirty="0">
                <a:ea typeface="+mn-lt"/>
                <a:cs typeface="+mn-lt"/>
              </a:rPr>
              <a:t>Educate the patient about proper administration of medications, adherence, and prevention of reinfection.</a:t>
            </a:r>
            <a:endParaRPr lang="en-US" sz="1200" dirty="0">
              <a:ea typeface="Calibri"/>
              <a:cs typeface="Calibri"/>
            </a:endParaRPr>
          </a:p>
          <a:p>
            <a:r>
              <a:rPr lang="en-US" sz="1200" b="1" dirty="0">
                <a:solidFill>
                  <a:srgbClr val="333333"/>
                </a:solidFill>
                <a:ea typeface="+mn-lt"/>
                <a:cs typeface="+mn-lt"/>
              </a:rPr>
              <a:t>Pretreatment laboratory testing:</a:t>
            </a:r>
            <a:endParaRPr lang="en-US" sz="1200" dirty="0">
              <a:ea typeface="Calibri"/>
              <a:cs typeface="Calibri"/>
            </a:endParaRPr>
          </a:p>
          <a:p>
            <a:pPr lvl="1"/>
            <a:r>
              <a:rPr lang="en-US" sz="1200" i="1" dirty="0">
                <a:ea typeface="+mn-lt"/>
                <a:cs typeface="+mn-lt"/>
              </a:rPr>
              <a:t>Within 6 months of initiating treatment:</a:t>
            </a:r>
            <a:endParaRPr lang="en-US" sz="1200" dirty="0">
              <a:ea typeface="Calibri"/>
              <a:cs typeface="Calibri"/>
            </a:endParaRPr>
          </a:p>
          <a:p>
            <a:pPr lvl="2"/>
            <a:r>
              <a:rPr lang="en-US" sz="1200" dirty="0">
                <a:ea typeface="+mn-lt"/>
                <a:cs typeface="+mn-lt"/>
              </a:rPr>
              <a:t>Complete blood count (CBC)</a:t>
            </a:r>
            <a:endParaRPr lang="en-US" sz="1200" dirty="0">
              <a:ea typeface="Calibri"/>
              <a:cs typeface="Calibri"/>
            </a:endParaRPr>
          </a:p>
          <a:p>
            <a:pPr lvl="2"/>
            <a:r>
              <a:rPr lang="en-US" sz="1200" dirty="0">
                <a:ea typeface="+mn-lt"/>
                <a:cs typeface="+mn-lt"/>
              </a:rPr>
              <a:t>Hepatic function panel (</a:t>
            </a:r>
            <a:r>
              <a:rPr lang="en-US" sz="1200" dirty="0" err="1">
                <a:ea typeface="+mn-lt"/>
                <a:cs typeface="+mn-lt"/>
              </a:rPr>
              <a:t>ie</a:t>
            </a:r>
            <a:r>
              <a:rPr lang="en-US" sz="1200" dirty="0">
                <a:ea typeface="+mn-lt"/>
                <a:cs typeface="+mn-lt"/>
              </a:rPr>
              <a:t>, albumin, total and direct bilirubin, alanine aminotransferase [ALT], aspartate aminotransferase [AST])</a:t>
            </a:r>
            <a:endParaRPr lang="en-US" sz="1200" dirty="0">
              <a:ea typeface="Calibri"/>
              <a:cs typeface="Calibri"/>
            </a:endParaRPr>
          </a:p>
          <a:p>
            <a:pPr lvl="2"/>
            <a:r>
              <a:rPr lang="en-US" sz="1200" dirty="0">
                <a:ea typeface="+mn-lt"/>
                <a:cs typeface="+mn-lt"/>
              </a:rPr>
              <a:t>Calculated glomerular filtration rate (eGFR)</a:t>
            </a:r>
            <a:endParaRPr lang="en-US" sz="1200" dirty="0">
              <a:ea typeface="Calibri"/>
              <a:cs typeface="Calibri"/>
            </a:endParaRPr>
          </a:p>
          <a:p>
            <a:pPr lvl="1"/>
            <a:r>
              <a:rPr lang="en-US" sz="1200" i="1" dirty="0">
                <a:ea typeface="+mn-lt"/>
                <a:cs typeface="+mn-lt"/>
              </a:rPr>
              <a:t>Any time prior to starting antiviral therapy:</a:t>
            </a:r>
            <a:endParaRPr lang="en-US" sz="1200" dirty="0">
              <a:ea typeface="Calibri"/>
              <a:cs typeface="Calibri"/>
            </a:endParaRPr>
          </a:p>
          <a:p>
            <a:pPr lvl="2"/>
            <a:r>
              <a:rPr lang="en-US" sz="1200" dirty="0">
                <a:ea typeface="+mn-lt"/>
                <a:cs typeface="+mn-lt"/>
              </a:rPr>
              <a:t>Quantitative HCV RNA (HCV viral load)</a:t>
            </a:r>
            <a:endParaRPr lang="en-US" sz="1200" dirty="0">
              <a:ea typeface="Calibri"/>
              <a:cs typeface="Calibri"/>
            </a:endParaRPr>
          </a:p>
          <a:p>
            <a:pPr lvl="2"/>
            <a:r>
              <a:rPr lang="en-US" sz="1200" dirty="0">
                <a:ea typeface="+mn-lt"/>
                <a:cs typeface="+mn-lt"/>
              </a:rPr>
              <a:t>HIV antigen/antibody test</a:t>
            </a:r>
            <a:endParaRPr lang="en-US" sz="1200" dirty="0">
              <a:ea typeface="Calibri"/>
              <a:cs typeface="Calibri"/>
            </a:endParaRPr>
          </a:p>
          <a:p>
            <a:pPr lvl="2"/>
            <a:r>
              <a:rPr lang="en-US" sz="1200" dirty="0">
                <a:ea typeface="+mn-lt"/>
                <a:cs typeface="+mn-lt"/>
              </a:rPr>
              <a:t>Hepatitis B surface antigen</a:t>
            </a:r>
            <a:endParaRPr lang="en-US" sz="1200" dirty="0">
              <a:ea typeface="Calibri"/>
              <a:cs typeface="Calibri"/>
            </a:endParaRPr>
          </a:p>
          <a:p>
            <a:pPr lvl="1"/>
            <a:r>
              <a:rPr lang="en-US" sz="1200" i="1" dirty="0">
                <a:ea typeface="+mn-lt"/>
                <a:cs typeface="+mn-lt"/>
              </a:rPr>
              <a:t>Before initiating antiviral therapy</a:t>
            </a:r>
            <a:r>
              <a:rPr lang="en-US" sz="1200" dirty="0">
                <a:ea typeface="+mn-lt"/>
                <a:cs typeface="+mn-lt"/>
              </a:rPr>
              <a:t>:</a:t>
            </a:r>
            <a:endParaRPr lang="en-US" sz="1200" dirty="0">
              <a:ea typeface="Calibri"/>
              <a:cs typeface="Calibri"/>
            </a:endParaRPr>
          </a:p>
          <a:p>
            <a:pPr lvl="2"/>
            <a:r>
              <a:rPr lang="en-US" sz="1200" dirty="0">
                <a:ea typeface="+mn-lt"/>
                <a:cs typeface="+mn-lt"/>
              </a:rPr>
              <a:t>Serum pregnancy testing and counseling about pregnancy risks of HCV medication should be offered to women of childbearing age.</a:t>
            </a:r>
            <a:endParaRPr lang="en-US" sz="1200" dirty="0">
              <a:ea typeface="Calibri"/>
              <a:cs typeface="Calibri"/>
            </a:endParaRPr>
          </a:p>
          <a:p>
            <a:endParaRPr lang="en-US" dirty="0">
              <a:ea typeface="Calibri"/>
              <a:cs typeface="Calibri"/>
            </a:endParaRPr>
          </a:p>
        </p:txBody>
      </p:sp>
      <p:sp>
        <p:nvSpPr>
          <p:cNvPr id="4" name="TextBox 3">
            <a:extLst>
              <a:ext uri="{FF2B5EF4-FFF2-40B4-BE49-F238E27FC236}">
                <a16:creationId xmlns:a16="http://schemas.microsoft.com/office/drawing/2014/main" id="{A96EB5D8-1CA5-D7C5-3768-5114B68B103B}"/>
              </a:ext>
            </a:extLst>
          </p:cNvPr>
          <p:cNvSpPr txBox="1"/>
          <p:nvPr/>
        </p:nvSpPr>
        <p:spPr>
          <a:xfrm>
            <a:off x="511341" y="6045868"/>
            <a:ext cx="72089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Calibri"/>
                <a:cs typeface="Calibri"/>
              </a:rPr>
              <a:t>AASLD-IDSA. Recommendations for testing, managing, and treating hepatitis C. http://www.hcvguidelines.org. [6/6/24].</a:t>
            </a:r>
          </a:p>
          <a:p>
            <a:pPr algn="l"/>
            <a:endParaRPr lang="en-US">
              <a:ea typeface="Calibri"/>
              <a:cs typeface="Calibri"/>
            </a:endParaRPr>
          </a:p>
        </p:txBody>
      </p:sp>
    </p:spTree>
    <p:extLst>
      <p:ext uri="{BB962C8B-B14F-4D97-AF65-F5344CB8AC3E}">
        <p14:creationId xmlns:p14="http://schemas.microsoft.com/office/powerpoint/2010/main" val="1321580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information&#10;&#10;Description automatically generated">
            <a:extLst>
              <a:ext uri="{FF2B5EF4-FFF2-40B4-BE49-F238E27FC236}">
                <a16:creationId xmlns:a16="http://schemas.microsoft.com/office/drawing/2014/main" id="{3605F209-4911-A172-E05A-BF2C5743EA03}"/>
              </a:ext>
            </a:extLst>
          </p:cNvPr>
          <p:cNvPicPr>
            <a:picLocks noChangeAspect="1"/>
          </p:cNvPicPr>
          <p:nvPr/>
        </p:nvPicPr>
        <p:blipFill>
          <a:blip r:embed="rId2"/>
          <a:stretch>
            <a:fillRect/>
          </a:stretch>
        </p:blipFill>
        <p:spPr>
          <a:xfrm>
            <a:off x="2879651" y="0"/>
            <a:ext cx="6432698" cy="6858000"/>
          </a:xfrm>
          <a:prstGeom prst="rect">
            <a:avLst/>
          </a:prstGeom>
        </p:spPr>
      </p:pic>
    </p:spTree>
    <p:extLst>
      <p:ext uri="{BB962C8B-B14F-4D97-AF65-F5344CB8AC3E}">
        <p14:creationId xmlns:p14="http://schemas.microsoft.com/office/powerpoint/2010/main" val="2152424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ad with power lines and grass&#10;&#10;Description automatically generated">
            <a:extLst>
              <a:ext uri="{FF2B5EF4-FFF2-40B4-BE49-F238E27FC236}">
                <a16:creationId xmlns:a16="http://schemas.microsoft.com/office/drawing/2014/main" id="{7123876A-7236-4CC1-2A99-71DC857AF30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5000"/>
          <a:stretch/>
        </p:blipFill>
        <p:spPr>
          <a:xfrm>
            <a:off x="20" y="-22"/>
            <a:ext cx="12191977" cy="6858022"/>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4C41EA-47DC-FAC5-75F5-75324EF971DE}"/>
              </a:ext>
            </a:extLst>
          </p:cNvPr>
          <p:cNvSpPr>
            <a:spLocks noGrp="1"/>
          </p:cNvSpPr>
          <p:nvPr>
            <p:ph type="title"/>
          </p:nvPr>
        </p:nvSpPr>
        <p:spPr>
          <a:xfrm>
            <a:off x="7026596" y="378424"/>
            <a:ext cx="5452529" cy="3569242"/>
          </a:xfrm>
        </p:spPr>
        <p:txBody>
          <a:bodyPr vert="horz" lIns="91440" tIns="45720" rIns="91440" bIns="45720" rtlCol="0" anchor="t">
            <a:normAutofit/>
          </a:bodyPr>
          <a:lstStyle/>
          <a:p>
            <a:r>
              <a:rPr lang="en-US" sz="5200">
                <a:solidFill>
                  <a:srgbClr val="FFFFFF"/>
                </a:solidFill>
              </a:rPr>
              <a:t>Treatment of HCV</a:t>
            </a:r>
          </a:p>
        </p:txBody>
      </p:sp>
      <p:sp>
        <p:nvSpPr>
          <p:cNvPr id="3" name="Content Placeholder 2">
            <a:extLst>
              <a:ext uri="{FF2B5EF4-FFF2-40B4-BE49-F238E27FC236}">
                <a16:creationId xmlns:a16="http://schemas.microsoft.com/office/drawing/2014/main" id="{E5EB0460-3303-1B3E-A051-CE6052615347}"/>
              </a:ext>
            </a:extLst>
          </p:cNvPr>
          <p:cNvSpPr>
            <a:spLocks noGrp="1"/>
          </p:cNvSpPr>
          <p:nvPr>
            <p:ph type="body" idx="1"/>
          </p:nvPr>
        </p:nvSpPr>
        <p:spPr>
          <a:xfrm>
            <a:off x="643466" y="4551037"/>
            <a:ext cx="5449479" cy="1578054"/>
          </a:xfrm>
        </p:spPr>
        <p:txBody>
          <a:bodyPr vert="horz" lIns="91440" tIns="45720" rIns="91440" bIns="45720" rtlCol="0" anchor="b">
            <a:normAutofit/>
          </a:bodyPr>
          <a:lstStyle/>
          <a:p>
            <a:r>
              <a:rPr lang="en-US">
                <a:solidFill>
                  <a:srgbClr val="FFFFFF"/>
                </a:solidFill>
              </a:rPr>
              <a:t>ThePhoto by PhotoAuthor is licensed under CCYYSA.</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579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8EAE1-6B57-0F8E-A621-39027CD216A1}"/>
              </a:ext>
            </a:extLst>
          </p:cNvPr>
          <p:cNvSpPr>
            <a:spLocks noGrp="1"/>
          </p:cNvSpPr>
          <p:nvPr>
            <p:ph type="title" orient="vert"/>
          </p:nvPr>
        </p:nvSpPr>
        <p:spPr/>
        <p:txBody>
          <a:bodyPr vert="horz" lIns="91440" tIns="45720" rIns="91440" bIns="45720" rtlCol="0" anchor="b">
            <a:normAutofit/>
          </a:bodyPr>
          <a:lstStyle/>
          <a:p>
            <a:pPr algn="ctr"/>
            <a:endParaRPr lang="en-US" sz="5200"/>
          </a:p>
        </p:txBody>
      </p:sp>
      <p:sp>
        <p:nvSpPr>
          <p:cNvPr id="8" name="Vertical Text Placeholder 7">
            <a:extLst>
              <a:ext uri="{FF2B5EF4-FFF2-40B4-BE49-F238E27FC236}">
                <a16:creationId xmlns:a16="http://schemas.microsoft.com/office/drawing/2014/main" id="{9A54F96C-B663-5154-9C38-2CBF9EAB3EBA}"/>
              </a:ext>
            </a:extLst>
          </p:cNvPr>
          <p:cNvSpPr>
            <a:spLocks noGrp="1"/>
          </p:cNvSpPr>
          <p:nvPr>
            <p:ph type="body" orient="vert" idx="1"/>
          </p:nvPr>
        </p:nvSpPr>
        <p:spPr/>
        <p:txBody>
          <a:bodyPr/>
          <a:lstStyle/>
          <a:p>
            <a:endParaRPr lang="en-US"/>
          </a:p>
        </p:txBody>
      </p:sp>
      <p:pic>
        <p:nvPicPr>
          <p:cNvPr id="4" name="Content Placeholder 3" descr="A screenshot of a medical treatment&#10;&#10;Description automatically generated">
            <a:extLst>
              <a:ext uri="{FF2B5EF4-FFF2-40B4-BE49-F238E27FC236}">
                <a16:creationId xmlns:a16="http://schemas.microsoft.com/office/drawing/2014/main" id="{1C2CC218-2941-7B7F-E3FE-B3574A83B5BF}"/>
              </a:ext>
            </a:extLst>
          </p:cNvPr>
          <p:cNvPicPr>
            <a:picLocks noGrp="1" noChangeAspect="1"/>
          </p:cNvPicPr>
          <p:nvPr>
            <p:ph idx="4294967295"/>
          </p:nvPr>
        </p:nvPicPr>
        <p:blipFill rotWithShape="1">
          <a:blip r:embed="rId2"/>
          <a:srcRect l="55" r="-2" b="-2"/>
          <a:stretch/>
        </p:blipFill>
        <p:spPr>
          <a:xfrm>
            <a:off x="130342" y="691231"/>
            <a:ext cx="8241130" cy="5511883"/>
          </a:xfrm>
          <a:prstGeom prst="rect">
            <a:avLst/>
          </a:prstGeom>
        </p:spPr>
      </p:pic>
      <p:pic>
        <p:nvPicPr>
          <p:cNvPr id="5" name="Picture 4" descr="A doctor using a tablet&#10;&#10;Description automatically generated">
            <a:extLst>
              <a:ext uri="{FF2B5EF4-FFF2-40B4-BE49-F238E27FC236}">
                <a16:creationId xmlns:a16="http://schemas.microsoft.com/office/drawing/2014/main" id="{8DA68E44-DFC7-CD24-EA0B-48B0F62BAA2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2430" r="2" b="2"/>
          <a:stretch/>
        </p:blipFill>
        <p:spPr>
          <a:xfrm>
            <a:off x="8455571" y="1714401"/>
            <a:ext cx="3989232" cy="4068272"/>
          </a:xfrm>
          <a:prstGeom prst="rect">
            <a:avLst/>
          </a:prstGeom>
        </p:spPr>
      </p:pic>
      <p:sp>
        <p:nvSpPr>
          <p:cNvPr id="6" name="TextBox 5">
            <a:extLst>
              <a:ext uri="{FF2B5EF4-FFF2-40B4-BE49-F238E27FC236}">
                <a16:creationId xmlns:a16="http://schemas.microsoft.com/office/drawing/2014/main" id="{F9E746F9-A097-AA1D-B8AC-58ADBEBA969B}"/>
              </a:ext>
            </a:extLst>
          </p:cNvPr>
          <p:cNvSpPr txBox="1"/>
          <p:nvPr/>
        </p:nvSpPr>
        <p:spPr>
          <a:xfrm>
            <a:off x="9118812" y="6103986"/>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9" name="TextBox 8">
            <a:extLst>
              <a:ext uri="{FF2B5EF4-FFF2-40B4-BE49-F238E27FC236}">
                <a16:creationId xmlns:a16="http://schemas.microsoft.com/office/drawing/2014/main" id="{FA35DDF8-988D-05E3-D265-C06F1A0167D8}"/>
              </a:ext>
            </a:extLst>
          </p:cNvPr>
          <p:cNvSpPr txBox="1"/>
          <p:nvPr/>
        </p:nvSpPr>
        <p:spPr>
          <a:xfrm>
            <a:off x="581526" y="6336631"/>
            <a:ext cx="75798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Calibri"/>
                <a:cs typeface="Calibri"/>
              </a:rPr>
              <a:t>AASLD-IDSA. Recommendations for testing, managing, and treating hepatitis C. http://www.hcvguidelines.org. [6/6/24].</a:t>
            </a:r>
          </a:p>
          <a:p>
            <a:pPr algn="l"/>
            <a:endParaRPr lang="en-US">
              <a:ea typeface="Calibri"/>
              <a:cs typeface="Calibri"/>
            </a:endParaRPr>
          </a:p>
        </p:txBody>
      </p:sp>
    </p:spTree>
    <p:extLst>
      <p:ext uri="{BB962C8B-B14F-4D97-AF65-F5344CB8AC3E}">
        <p14:creationId xmlns:p14="http://schemas.microsoft.com/office/powerpoint/2010/main" val="2789653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807B37-7D85-ECA1-A4C3-9FEBE2238BCD}"/>
              </a:ext>
            </a:extLst>
          </p:cNvPr>
          <p:cNvSpPr>
            <a:spLocks noGrp="1"/>
          </p:cNvSpPr>
          <p:nvPr>
            <p:ph type="ftr" sz="quarter" idx="11"/>
          </p:nvPr>
        </p:nvSpPr>
        <p:spPr/>
        <p:txBody>
          <a:bodyPr/>
          <a:lstStyle/>
          <a:p>
            <a:r>
              <a:rPr lang="en-US"/>
              <a:t>Copyright © 2009 Wolters Kluwer. Published by Lippincott Williams &amp; Wilkins.</a:t>
            </a:r>
          </a:p>
        </p:txBody>
      </p:sp>
      <p:sp>
        <p:nvSpPr>
          <p:cNvPr id="5" name="Slide Number Placeholder 4">
            <a:extLst>
              <a:ext uri="{FF2B5EF4-FFF2-40B4-BE49-F238E27FC236}">
                <a16:creationId xmlns:a16="http://schemas.microsoft.com/office/drawing/2014/main" id="{D8E3435F-C3BD-CB44-FDCA-C3C698005973}"/>
              </a:ext>
            </a:extLst>
          </p:cNvPr>
          <p:cNvSpPr>
            <a:spLocks noGrp="1"/>
          </p:cNvSpPr>
          <p:nvPr>
            <p:ph type="sldNum" sz="quarter" idx="12"/>
          </p:nvPr>
        </p:nvSpPr>
        <p:spPr/>
        <p:txBody>
          <a:bodyPr/>
          <a:lstStyle/>
          <a:p>
            <a:fld id="{27A13296-8103-46F4-BA41-F532E14F2100}" type="slidenum">
              <a:rPr lang="en-US" dirty="0"/>
              <a:t>49</a:t>
            </a:fld>
            <a:endParaRPr lang="en-US"/>
          </a:p>
        </p:txBody>
      </p:sp>
      <p:pic>
        <p:nvPicPr>
          <p:cNvPr id="6" name="Content Placeholder 5" descr="A diagram of a patient&amp;#39;s treatment&#10;&#10;Description automatically generated">
            <a:extLst>
              <a:ext uri="{FF2B5EF4-FFF2-40B4-BE49-F238E27FC236}">
                <a16:creationId xmlns:a16="http://schemas.microsoft.com/office/drawing/2014/main" id="{3B97A61C-CE6F-D6EC-2463-2CD184B7B46E}"/>
              </a:ext>
            </a:extLst>
          </p:cNvPr>
          <p:cNvPicPr>
            <a:picLocks noGrp="1" noChangeAspect="1"/>
          </p:cNvPicPr>
          <p:nvPr>
            <p:ph idx="4294967295"/>
          </p:nvPr>
        </p:nvPicPr>
        <p:blipFill>
          <a:blip r:embed="rId2"/>
          <a:stretch>
            <a:fillRect/>
          </a:stretch>
        </p:blipFill>
        <p:spPr>
          <a:xfrm>
            <a:off x="597244" y="251255"/>
            <a:ext cx="10997169" cy="6101449"/>
          </a:xfrm>
        </p:spPr>
      </p:pic>
    </p:spTree>
    <p:extLst>
      <p:ext uri="{BB962C8B-B14F-4D97-AF65-F5344CB8AC3E}">
        <p14:creationId xmlns:p14="http://schemas.microsoft.com/office/powerpoint/2010/main" val="3804387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F5267-30D5-4BF9-C7FC-03DB9B63812F}"/>
              </a:ext>
            </a:extLst>
          </p:cNvPr>
          <p:cNvSpPr txBox="1"/>
          <p:nvPr/>
        </p:nvSpPr>
        <p:spPr>
          <a:xfrm>
            <a:off x="3648365" y="237705"/>
            <a:ext cx="6890327" cy="6740307"/>
          </a:xfrm>
          <a:prstGeom prst="rect">
            <a:avLst/>
          </a:prstGeom>
          <a:noFill/>
        </p:spPr>
        <p:txBody>
          <a:bodyPr wrap="square">
            <a:spAutoFit/>
          </a:bodyPr>
          <a:lstStyle/>
          <a:p>
            <a:pPr defTabSz="457200"/>
            <a:r>
              <a:rPr lang="en-US" sz="2200" b="1" dirty="0">
                <a:solidFill>
                  <a:prstClr val="black"/>
                </a:solidFill>
                <a:latin typeface="Times New Roman"/>
              </a:rPr>
              <a:t>PLANNER &amp; SPEAKER DISCLOSURES</a:t>
            </a:r>
          </a:p>
          <a:p>
            <a:pPr defTabSz="457200"/>
            <a:endParaRPr lang="en-US" sz="1400" dirty="0">
              <a:solidFill>
                <a:prstClr val="black"/>
              </a:solidFill>
              <a:latin typeface="Times New Roman"/>
            </a:endParaRPr>
          </a:p>
          <a:p>
            <a:pPr defTabSz="457200"/>
            <a:r>
              <a:rPr lang="en-US" sz="2200" dirty="0">
                <a:solidFill>
                  <a:prstClr val="black"/>
                </a:solidFill>
                <a:latin typeface="Times New Roman"/>
              </a:rPr>
              <a:t>In accordance with the ACCME Standards for Integrity and Independence Integrity and Independence in Accredited Continuing Education and the University of Cincinnati policy, all faculty, planning committee members, and other individuals, who are in a position to control content, are required to disclose </a:t>
            </a:r>
            <a:r>
              <a:rPr lang="en-US" sz="2200" dirty="0">
                <a:solidFill>
                  <a:srgbClr val="0070C0"/>
                </a:solidFill>
                <a:latin typeface="Times New Roman"/>
              </a:rPr>
              <a:t>all relationships with ineligible companies* (commercial interests) within the last 24-months</a:t>
            </a:r>
            <a:r>
              <a:rPr lang="en-US" sz="2200" dirty="0">
                <a:solidFill>
                  <a:prstClr val="black"/>
                </a:solidFill>
                <a:latin typeface="Times New Roman"/>
              </a:rPr>
              <a:t>. All educational materials are reviewed for fair balance, scientific objectivity, and levels of evidence. The ACCME requires us to disqualify individuals who refuse to provide this information from involvement in the planning and implementation of accredited continuing education, or whose conflicts of interests cannot be mitigated.</a:t>
            </a:r>
          </a:p>
          <a:p>
            <a:pPr defTabSz="457200"/>
            <a:endParaRPr lang="en-US" sz="2200" dirty="0">
              <a:solidFill>
                <a:prstClr val="black"/>
              </a:solidFill>
              <a:latin typeface="Times New Roman"/>
            </a:endParaRPr>
          </a:p>
          <a:p>
            <a:pPr defTabSz="457200"/>
            <a:r>
              <a:rPr lang="en-US" sz="2000" i="1">
                <a:solidFill>
                  <a:prstClr val="black"/>
                </a:solidFill>
                <a:latin typeface="Times New Roman"/>
              </a:rPr>
              <a:t>*Companies </a:t>
            </a:r>
            <a:r>
              <a:rPr lang="en-US" sz="2000" i="1" dirty="0">
                <a:solidFill>
                  <a:prstClr val="black"/>
                </a:solidFill>
                <a:latin typeface="Times New Roman"/>
              </a:rPr>
              <a:t>that are ineligible to be accredited in the ACCME System (ineligible companies) are those whose primary business is producing, marketing, selling, re-selling, or distributing healthcare products used by or on patients.</a:t>
            </a:r>
          </a:p>
        </p:txBody>
      </p:sp>
    </p:spTree>
    <p:extLst>
      <p:ext uri="{BB962C8B-B14F-4D97-AF65-F5344CB8AC3E}">
        <p14:creationId xmlns:p14="http://schemas.microsoft.com/office/powerpoint/2010/main" val="2395239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a prescription&#10;&#10;Description automatically generated">
            <a:extLst>
              <a:ext uri="{FF2B5EF4-FFF2-40B4-BE49-F238E27FC236}">
                <a16:creationId xmlns:a16="http://schemas.microsoft.com/office/drawing/2014/main" id="{84CA8B18-6BC5-110F-56B3-C14EC990BC62}"/>
              </a:ext>
            </a:extLst>
          </p:cNvPr>
          <p:cNvPicPr>
            <a:picLocks noChangeAspect="1"/>
          </p:cNvPicPr>
          <p:nvPr/>
        </p:nvPicPr>
        <p:blipFill>
          <a:blip r:embed="rId2"/>
          <a:stretch>
            <a:fillRect/>
          </a:stretch>
        </p:blipFill>
        <p:spPr>
          <a:xfrm>
            <a:off x="1097424" y="1812757"/>
            <a:ext cx="10256555" cy="2924440"/>
          </a:xfrm>
          <a:prstGeom prst="rect">
            <a:avLst/>
          </a:prstGeom>
        </p:spPr>
      </p:pic>
      <p:sp>
        <p:nvSpPr>
          <p:cNvPr id="11" name="Title 10">
            <a:extLst>
              <a:ext uri="{FF2B5EF4-FFF2-40B4-BE49-F238E27FC236}">
                <a16:creationId xmlns:a16="http://schemas.microsoft.com/office/drawing/2014/main" id="{48084FCF-43EE-69A7-5183-C76CEA7B9696}"/>
              </a:ext>
            </a:extLst>
          </p:cNvPr>
          <p:cNvSpPr>
            <a:spLocks noGrp="1"/>
          </p:cNvSpPr>
          <p:nvPr>
            <p:ph type="title"/>
          </p:nvPr>
        </p:nvSpPr>
        <p:spPr/>
        <p:txBody>
          <a:bodyPr>
            <a:normAutofit fontScale="90000"/>
          </a:bodyPr>
          <a:lstStyle/>
          <a:p>
            <a:r>
              <a:rPr lang="en-US">
                <a:ea typeface="Calibri"/>
                <a:cs typeface="Calibri"/>
              </a:rPr>
              <a:t>Simplified HCV Treatment for Treatment-Naïve Adults Without Cirrhosis</a:t>
            </a:r>
            <a:endParaRPr lang="en-US"/>
          </a:p>
        </p:txBody>
      </p:sp>
      <p:sp>
        <p:nvSpPr>
          <p:cNvPr id="12" name="Content Placeholder 11">
            <a:extLst>
              <a:ext uri="{FF2B5EF4-FFF2-40B4-BE49-F238E27FC236}">
                <a16:creationId xmlns:a16="http://schemas.microsoft.com/office/drawing/2014/main" id="{86A0B905-072F-075E-CAA5-7BBC1D33E61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39A2CC82-C7C4-B53F-EC32-053DBADC80CC}"/>
              </a:ext>
            </a:extLst>
          </p:cNvPr>
          <p:cNvSpPr>
            <a:spLocks noGrp="1"/>
          </p:cNvSpPr>
          <p:nvPr>
            <p:ph type="ftr" sz="quarter" idx="11"/>
          </p:nvPr>
        </p:nvSpPr>
        <p:spPr/>
        <p:txBody>
          <a:bodyPr vert="horz" lIns="91440" tIns="45720" rIns="91440" bIns="45720" rtlCol="0" anchor="ctr">
            <a:normAutofit fontScale="92500" lnSpcReduction="10000"/>
          </a:bodyPr>
          <a:lstStyle/>
          <a:p>
            <a:pPr algn="l"/>
            <a:r>
              <a:rPr lang="en-US" sz="1000">
                <a:solidFill>
                  <a:srgbClr val="000000"/>
                </a:solidFill>
                <a:ea typeface="Calibri"/>
                <a:cs typeface="Calibri"/>
              </a:rPr>
              <a:t>AASLD-IDSA. Recommendations for testing, managing, and treating hepatitis C. http://www.hcvguidelines.org. [6/6/24].</a:t>
            </a:r>
          </a:p>
          <a:p>
            <a:pPr>
              <a:lnSpc>
                <a:spcPct val="90000"/>
              </a:lnSpc>
              <a:spcAft>
                <a:spcPts val="600"/>
              </a:spcAft>
            </a:pPr>
            <a:endParaRPr lang="en-US" sz="900">
              <a:ea typeface="Calibri"/>
              <a:cs typeface="Calibri"/>
            </a:endParaRPr>
          </a:p>
        </p:txBody>
      </p:sp>
      <p:sp>
        <p:nvSpPr>
          <p:cNvPr id="5" name="Slide Number Placeholder 4">
            <a:extLst>
              <a:ext uri="{FF2B5EF4-FFF2-40B4-BE49-F238E27FC236}">
                <a16:creationId xmlns:a16="http://schemas.microsoft.com/office/drawing/2014/main" id="{88F0F7C3-A519-7A50-1D76-5D345DC96DEA}"/>
              </a:ext>
            </a:extLst>
          </p:cNvPr>
          <p:cNvSpPr>
            <a:spLocks noGrp="1"/>
          </p:cNvSpPr>
          <p:nvPr>
            <p:ph type="sldNum" sz="quarter" idx="12"/>
          </p:nvPr>
        </p:nvSpPr>
        <p:spPr/>
        <p:txBody>
          <a:bodyPr vert="horz" lIns="91440" tIns="45720" rIns="91440" bIns="45720" rtlCol="0" anchor="ctr">
            <a:normAutofit/>
          </a:bodyPr>
          <a:lstStyle/>
          <a:p>
            <a:pPr>
              <a:spcAft>
                <a:spcPts val="600"/>
              </a:spcAft>
            </a:pPr>
            <a:fld id="{27A13296-8103-46F4-BA41-F532E14F2100}" type="slidenum">
              <a:rPr lang="en-US" dirty="0"/>
              <a:pPr>
                <a:spcAft>
                  <a:spcPts val="600"/>
                </a:spcAft>
              </a:pPr>
              <a:t>50</a:t>
            </a:fld>
            <a:endParaRPr lang="en-US"/>
          </a:p>
        </p:txBody>
      </p:sp>
      <p:sp>
        <p:nvSpPr>
          <p:cNvPr id="8" name="TextBox 7">
            <a:extLst>
              <a:ext uri="{FF2B5EF4-FFF2-40B4-BE49-F238E27FC236}">
                <a16:creationId xmlns:a16="http://schemas.microsoft.com/office/drawing/2014/main" id="{EE6DCBDA-591D-9DB4-39A7-6720B0AA77B0}"/>
              </a:ext>
            </a:extLst>
          </p:cNvPr>
          <p:cNvSpPr txBox="1"/>
          <p:nvPr/>
        </p:nvSpPr>
        <p:spPr>
          <a:xfrm>
            <a:off x="2055627" y="2755604"/>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3 pills daily</a:t>
            </a:r>
          </a:p>
        </p:txBody>
      </p:sp>
      <p:sp>
        <p:nvSpPr>
          <p:cNvPr id="9" name="TextBox 8">
            <a:extLst>
              <a:ext uri="{FF2B5EF4-FFF2-40B4-BE49-F238E27FC236}">
                <a16:creationId xmlns:a16="http://schemas.microsoft.com/office/drawing/2014/main" id="{731D5E75-D0CB-276A-2FE1-679C97071756}"/>
              </a:ext>
            </a:extLst>
          </p:cNvPr>
          <p:cNvSpPr txBox="1"/>
          <p:nvPr/>
        </p:nvSpPr>
        <p:spPr>
          <a:xfrm>
            <a:off x="7185837" y="2755605"/>
            <a:ext cx="21619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1 pill daily</a:t>
            </a:r>
          </a:p>
        </p:txBody>
      </p:sp>
      <p:sp>
        <p:nvSpPr>
          <p:cNvPr id="2" name="TextBox 1">
            <a:extLst>
              <a:ext uri="{FF2B5EF4-FFF2-40B4-BE49-F238E27FC236}">
                <a16:creationId xmlns:a16="http://schemas.microsoft.com/office/drawing/2014/main" id="{B2DE61BB-FB8E-4B10-89FE-52D56A37D223}"/>
              </a:ext>
            </a:extLst>
          </p:cNvPr>
          <p:cNvSpPr txBox="1"/>
          <p:nvPr/>
        </p:nvSpPr>
        <p:spPr>
          <a:xfrm>
            <a:off x="1093529" y="5359974"/>
            <a:ext cx="47083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Headache, fatigue, nausea</a:t>
            </a:r>
            <a:endParaRPr lang="en-US" dirty="0"/>
          </a:p>
        </p:txBody>
      </p:sp>
      <p:sp>
        <p:nvSpPr>
          <p:cNvPr id="3" name="TextBox 2">
            <a:extLst>
              <a:ext uri="{FF2B5EF4-FFF2-40B4-BE49-F238E27FC236}">
                <a16:creationId xmlns:a16="http://schemas.microsoft.com/office/drawing/2014/main" id="{1604FC17-907C-07CB-CE23-BC99D26888CD}"/>
              </a:ext>
            </a:extLst>
          </p:cNvPr>
          <p:cNvSpPr txBox="1"/>
          <p:nvPr/>
        </p:nvSpPr>
        <p:spPr>
          <a:xfrm>
            <a:off x="6754565" y="5359973"/>
            <a:ext cx="46807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Headache, fatigue, nausea, asthenia, insomnia</a:t>
            </a:r>
            <a:endParaRPr lang="en-US" dirty="0"/>
          </a:p>
        </p:txBody>
      </p:sp>
      <p:sp>
        <p:nvSpPr>
          <p:cNvPr id="7" name="TextBox 6">
            <a:extLst>
              <a:ext uri="{FF2B5EF4-FFF2-40B4-BE49-F238E27FC236}">
                <a16:creationId xmlns:a16="http://schemas.microsoft.com/office/drawing/2014/main" id="{C7320006-E557-9B7D-C27D-E703D5AD2999}"/>
              </a:ext>
            </a:extLst>
          </p:cNvPr>
          <p:cNvSpPr txBox="1"/>
          <p:nvPr/>
        </p:nvSpPr>
        <p:spPr>
          <a:xfrm>
            <a:off x="4410110" y="4735960"/>
            <a:ext cx="26399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Common Side Effects &gt;5%</a:t>
            </a:r>
            <a:endParaRPr lang="en-US" b="1">
              <a:cs typeface="Calibri"/>
            </a:endParaRPr>
          </a:p>
        </p:txBody>
      </p:sp>
    </p:spTree>
    <p:extLst>
      <p:ext uri="{BB962C8B-B14F-4D97-AF65-F5344CB8AC3E}">
        <p14:creationId xmlns:p14="http://schemas.microsoft.com/office/powerpoint/2010/main" val="1133601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unopened pill packets">
            <a:extLst>
              <a:ext uri="{FF2B5EF4-FFF2-40B4-BE49-F238E27FC236}">
                <a16:creationId xmlns:a16="http://schemas.microsoft.com/office/drawing/2014/main" id="{9DCAF9BD-D45E-3C51-8FA0-12FF155D164D}"/>
              </a:ext>
            </a:extLst>
          </p:cNvPr>
          <p:cNvPicPr>
            <a:picLocks noChangeAspect="1"/>
          </p:cNvPicPr>
          <p:nvPr/>
        </p:nvPicPr>
        <p:blipFill rotWithShape="1">
          <a:blip r:embed="rId3"/>
          <a:srcRect l="24145" r="23966" b="-6"/>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793EE-7962-2F62-F001-4F9996DF95FA}"/>
              </a:ext>
            </a:extLst>
          </p:cNvPr>
          <p:cNvSpPr>
            <a:spLocks noGrp="1"/>
          </p:cNvSpPr>
          <p:nvPr>
            <p:ph type="title"/>
          </p:nvPr>
        </p:nvSpPr>
        <p:spPr>
          <a:xfrm>
            <a:off x="6115317" y="405685"/>
            <a:ext cx="5464968" cy="1559301"/>
          </a:xfrm>
        </p:spPr>
        <p:txBody>
          <a:bodyPr>
            <a:normAutofit/>
          </a:bodyPr>
          <a:lstStyle/>
          <a:p>
            <a:r>
              <a:rPr lang="en-US" sz="4000"/>
              <a:t>Recommended Treatment Regimens</a:t>
            </a:r>
          </a:p>
        </p:txBody>
      </p:sp>
      <p:sp>
        <p:nvSpPr>
          <p:cNvPr id="3" name="Content Placeholder 2">
            <a:extLst>
              <a:ext uri="{FF2B5EF4-FFF2-40B4-BE49-F238E27FC236}">
                <a16:creationId xmlns:a16="http://schemas.microsoft.com/office/drawing/2014/main" id="{80805117-6A92-975B-1380-F580099ABDA1}"/>
              </a:ext>
            </a:extLst>
          </p:cNvPr>
          <p:cNvSpPr>
            <a:spLocks noGrp="1"/>
          </p:cNvSpPr>
          <p:nvPr>
            <p:ph idx="1"/>
          </p:nvPr>
        </p:nvSpPr>
        <p:spPr>
          <a:xfrm>
            <a:off x="6115317" y="2441945"/>
            <a:ext cx="5247340" cy="4019644"/>
          </a:xfrm>
        </p:spPr>
        <p:txBody>
          <a:bodyPr vert="horz" lIns="91440" tIns="45720" rIns="91440" bIns="45720" rtlCol="0" anchor="ctr">
            <a:normAutofit/>
          </a:bodyPr>
          <a:lstStyle/>
          <a:p>
            <a:r>
              <a:rPr lang="en-US" sz="1900" b="1"/>
              <a:t>Genotype- specific</a:t>
            </a:r>
            <a:endParaRPr lang="en-US" sz="1900" b="1">
              <a:ea typeface="Calibri"/>
              <a:cs typeface="Calibri"/>
            </a:endParaRPr>
          </a:p>
          <a:p>
            <a:pPr lvl="1"/>
            <a:r>
              <a:rPr lang="en-US" sz="2000"/>
              <a:t>Elbasvir/Grazoprevir (</a:t>
            </a:r>
            <a:r>
              <a:rPr lang="en-US" sz="2000" err="1"/>
              <a:t>Zepatier</a:t>
            </a:r>
            <a:r>
              <a:rPr lang="en-US" sz="2000"/>
              <a:t>): GT 1,4</a:t>
            </a:r>
            <a:endParaRPr lang="en-US" sz="2000">
              <a:ea typeface="Calibri"/>
              <a:cs typeface="Calibri"/>
            </a:endParaRPr>
          </a:p>
          <a:p>
            <a:pPr lvl="1"/>
            <a:r>
              <a:rPr lang="en-US" sz="1900"/>
              <a:t>Ledipasvir/Sofosbuvir (Harvoni): GT 1,4,5,6</a:t>
            </a:r>
            <a:endParaRPr lang="en-US" sz="1900">
              <a:ea typeface="Calibri"/>
              <a:cs typeface="Calibri"/>
            </a:endParaRPr>
          </a:p>
          <a:p>
            <a:r>
              <a:rPr lang="en-US" sz="1900" b="1" err="1">
                <a:ea typeface="Calibri" panose="020F0502020204030204"/>
                <a:cs typeface="Calibri" panose="020F0502020204030204"/>
              </a:rPr>
              <a:t>Pangenotypic</a:t>
            </a:r>
            <a:endParaRPr lang="en-US" sz="1900" b="1">
              <a:ea typeface="Calibri" panose="020F0502020204030204"/>
              <a:cs typeface="Calibri" panose="020F0502020204030204"/>
            </a:endParaRPr>
          </a:p>
          <a:p>
            <a:pPr lvl="1"/>
            <a:r>
              <a:rPr lang="en-US" sz="1900">
                <a:ea typeface="Calibri" panose="020F0502020204030204"/>
                <a:cs typeface="Calibri" panose="020F0502020204030204"/>
              </a:rPr>
              <a:t>Sofosbuvir/</a:t>
            </a:r>
            <a:r>
              <a:rPr lang="en-US" sz="1900" err="1">
                <a:ea typeface="Calibri" panose="020F0502020204030204"/>
                <a:cs typeface="Calibri" panose="020F0502020204030204"/>
              </a:rPr>
              <a:t>Velpatasvir</a:t>
            </a:r>
            <a:r>
              <a:rPr lang="en-US" sz="1900">
                <a:ea typeface="Calibri" panose="020F0502020204030204"/>
                <a:cs typeface="Calibri" panose="020F0502020204030204"/>
              </a:rPr>
              <a:t> (Epclusa): GT 1-6</a:t>
            </a:r>
          </a:p>
          <a:p>
            <a:pPr lvl="1"/>
            <a:r>
              <a:rPr lang="en-US" sz="1900" err="1">
                <a:ea typeface="Calibri" panose="020F0502020204030204"/>
                <a:cs typeface="Calibri" panose="020F0502020204030204"/>
              </a:rPr>
              <a:t>Glecaprevir</a:t>
            </a:r>
            <a:r>
              <a:rPr lang="en-US" sz="1900">
                <a:ea typeface="Calibri" panose="020F0502020204030204"/>
                <a:cs typeface="Calibri" panose="020F0502020204030204"/>
              </a:rPr>
              <a:t>/</a:t>
            </a:r>
            <a:r>
              <a:rPr lang="en-US" sz="1900" err="1">
                <a:ea typeface="Calibri" panose="020F0502020204030204"/>
                <a:cs typeface="Calibri" panose="020F0502020204030204"/>
              </a:rPr>
              <a:t>Pibrentasvir</a:t>
            </a:r>
            <a:r>
              <a:rPr lang="en-US" sz="1900">
                <a:ea typeface="Calibri" panose="020F0502020204030204"/>
                <a:cs typeface="Calibri" panose="020F0502020204030204"/>
              </a:rPr>
              <a:t> (</a:t>
            </a:r>
            <a:r>
              <a:rPr lang="en-US" sz="1900" err="1">
                <a:ea typeface="Calibri" panose="020F0502020204030204"/>
                <a:cs typeface="Calibri" panose="020F0502020204030204"/>
              </a:rPr>
              <a:t>Mavyret</a:t>
            </a:r>
            <a:r>
              <a:rPr lang="en-US" sz="1900">
                <a:ea typeface="Calibri" panose="020F0502020204030204"/>
                <a:cs typeface="Calibri" panose="020F0502020204030204"/>
              </a:rPr>
              <a:t>): GT 1-6</a:t>
            </a:r>
          </a:p>
          <a:p>
            <a:pPr lvl="1"/>
            <a:r>
              <a:rPr lang="en-US" sz="1900">
                <a:ea typeface="Calibri" panose="020F0502020204030204"/>
                <a:cs typeface="Calibri" panose="020F0502020204030204"/>
              </a:rPr>
              <a:t>Sofosbuvir/</a:t>
            </a:r>
            <a:r>
              <a:rPr lang="en-US" sz="1900" err="1">
                <a:ea typeface="Calibri" panose="020F0502020204030204"/>
                <a:cs typeface="Calibri" panose="020F0502020204030204"/>
              </a:rPr>
              <a:t>Velpatasvir</a:t>
            </a:r>
            <a:r>
              <a:rPr lang="en-US" sz="1900">
                <a:ea typeface="Calibri" panose="020F0502020204030204"/>
                <a:cs typeface="Calibri" panose="020F0502020204030204"/>
              </a:rPr>
              <a:t>/</a:t>
            </a:r>
            <a:r>
              <a:rPr lang="en-US" sz="1900" err="1">
                <a:ea typeface="Calibri" panose="020F0502020204030204"/>
                <a:cs typeface="Calibri" panose="020F0502020204030204"/>
              </a:rPr>
              <a:t>voxilaprevir</a:t>
            </a:r>
            <a:r>
              <a:rPr lang="en-US" sz="1900">
                <a:ea typeface="Calibri" panose="020F0502020204030204"/>
                <a:cs typeface="Calibri" panose="020F0502020204030204"/>
              </a:rPr>
              <a:t> (</a:t>
            </a:r>
            <a:r>
              <a:rPr lang="en-US" sz="1900" err="1">
                <a:ea typeface="Calibri" panose="020F0502020204030204"/>
                <a:cs typeface="Calibri" panose="020F0502020204030204"/>
              </a:rPr>
              <a:t>Vosevi</a:t>
            </a:r>
            <a:r>
              <a:rPr lang="en-US" sz="1900">
                <a:ea typeface="Calibri" panose="020F0502020204030204"/>
                <a:cs typeface="Calibri" panose="020F0502020204030204"/>
              </a:rPr>
              <a:t>): GT 1-6</a:t>
            </a:r>
          </a:p>
          <a:p>
            <a:pPr marL="457200" lvl="1" indent="0">
              <a:buNone/>
            </a:pPr>
            <a:r>
              <a:rPr lang="en-US" sz="1900">
                <a:ea typeface="Calibri" panose="020F0502020204030204"/>
                <a:cs typeface="Calibri" panose="020F0502020204030204"/>
              </a:rPr>
              <a:t> (Reserved for salvage therapy)</a:t>
            </a:r>
          </a:p>
        </p:txBody>
      </p:sp>
    </p:spTree>
    <p:extLst>
      <p:ext uri="{BB962C8B-B14F-4D97-AF65-F5344CB8AC3E}">
        <p14:creationId xmlns:p14="http://schemas.microsoft.com/office/powerpoint/2010/main" val="1597465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286E11B4-2445-070D-C443-26E88741CE75}"/>
              </a:ext>
            </a:extLst>
          </p:cNvPr>
          <p:cNvPicPr>
            <a:picLocks noChangeAspect="1"/>
          </p:cNvPicPr>
          <p:nvPr/>
        </p:nvPicPr>
        <p:blipFill>
          <a:blip r:embed="rId2"/>
          <a:stretch>
            <a:fillRect/>
          </a:stretch>
        </p:blipFill>
        <p:spPr>
          <a:xfrm>
            <a:off x="735496" y="291756"/>
            <a:ext cx="10577443" cy="6186141"/>
          </a:xfrm>
          <a:prstGeom prst="rect">
            <a:avLst/>
          </a:prstGeom>
        </p:spPr>
      </p:pic>
    </p:spTree>
    <p:extLst>
      <p:ext uri="{BB962C8B-B14F-4D97-AF65-F5344CB8AC3E}">
        <p14:creationId xmlns:p14="http://schemas.microsoft.com/office/powerpoint/2010/main" val="3477980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E8063C-5FA7-C44F-6A7C-944E4E601748}"/>
              </a:ext>
            </a:extLst>
          </p:cNvPr>
          <p:cNvSpPr>
            <a:spLocks noGrp="1"/>
          </p:cNvSpPr>
          <p:nvPr>
            <p:ph type="title"/>
          </p:nvPr>
        </p:nvSpPr>
        <p:spPr>
          <a:xfrm>
            <a:off x="761803" y="350196"/>
            <a:ext cx="4646904" cy="1624520"/>
          </a:xfrm>
        </p:spPr>
        <p:txBody>
          <a:bodyPr anchor="ctr">
            <a:normAutofit/>
          </a:bodyPr>
          <a:lstStyle/>
          <a:p>
            <a:r>
              <a:rPr lang="en-US" sz="4000"/>
              <a:t>Comorbidities</a:t>
            </a:r>
          </a:p>
        </p:txBody>
      </p:sp>
      <p:sp>
        <p:nvSpPr>
          <p:cNvPr id="3" name="Content Placeholder 2">
            <a:extLst>
              <a:ext uri="{FF2B5EF4-FFF2-40B4-BE49-F238E27FC236}">
                <a16:creationId xmlns:a16="http://schemas.microsoft.com/office/drawing/2014/main" id="{3F57DA12-0774-6CFB-EC2C-506B309F4708}"/>
              </a:ext>
            </a:extLst>
          </p:cNvPr>
          <p:cNvSpPr>
            <a:spLocks noGrp="1"/>
          </p:cNvSpPr>
          <p:nvPr>
            <p:ph idx="1"/>
          </p:nvPr>
        </p:nvSpPr>
        <p:spPr>
          <a:xfrm>
            <a:off x="761802" y="2743200"/>
            <a:ext cx="4646905" cy="3613149"/>
          </a:xfrm>
        </p:spPr>
        <p:txBody>
          <a:bodyPr anchor="ctr">
            <a:normAutofit/>
          </a:bodyPr>
          <a:lstStyle/>
          <a:p>
            <a:r>
              <a:rPr lang="en-US" sz="2000" dirty="0"/>
              <a:t>HBV</a:t>
            </a:r>
          </a:p>
          <a:p>
            <a:pPr lvl="1"/>
            <a:r>
              <a:rPr lang="en-US" sz="2000" dirty="0"/>
              <a:t>HBsAg is important</a:t>
            </a:r>
          </a:p>
          <a:p>
            <a:pPr lvl="1"/>
            <a:r>
              <a:rPr lang="en-US" sz="2000" dirty="0"/>
              <a:t>Anti-HBc not very important (but very common!)</a:t>
            </a:r>
          </a:p>
          <a:p>
            <a:pPr lvl="1"/>
            <a:r>
              <a:rPr lang="en-US" sz="2000" dirty="0"/>
              <a:t>Risk of reactivation with HBsAg+ and/or </a:t>
            </a:r>
            <a:r>
              <a:rPr lang="en-US" sz="2000" dirty="0" err="1"/>
              <a:t>HBcAb</a:t>
            </a:r>
            <a:r>
              <a:rPr lang="en-US" sz="2000" dirty="0"/>
              <a:t>+</a:t>
            </a:r>
          </a:p>
          <a:p>
            <a:r>
              <a:rPr lang="en-US" sz="2000" dirty="0"/>
              <a:t>HIV</a:t>
            </a:r>
          </a:p>
          <a:p>
            <a:pPr lvl="1"/>
            <a:r>
              <a:rPr lang="en-US" sz="2000" dirty="0"/>
              <a:t>Important due to common risk factors and importance of diagnosis</a:t>
            </a:r>
          </a:p>
        </p:txBody>
      </p:sp>
      <p:pic>
        <p:nvPicPr>
          <p:cNvPr id="5" name="Picture 4" descr="Graph on document with pen">
            <a:extLst>
              <a:ext uri="{FF2B5EF4-FFF2-40B4-BE49-F238E27FC236}">
                <a16:creationId xmlns:a16="http://schemas.microsoft.com/office/drawing/2014/main" id="{1AAA85A0-8F1F-F6A3-3454-6FC41B400972}"/>
              </a:ext>
            </a:extLst>
          </p:cNvPr>
          <p:cNvPicPr>
            <a:picLocks noChangeAspect="1"/>
          </p:cNvPicPr>
          <p:nvPr/>
        </p:nvPicPr>
        <p:blipFill rotWithShape="1">
          <a:blip r:embed="rId2"/>
          <a:srcRect l="27369" r="13317" b="-3"/>
          <a:stretch/>
        </p:blipFill>
        <p:spPr>
          <a:xfrm>
            <a:off x="6096000" y="1"/>
            <a:ext cx="6102825" cy="6858000"/>
          </a:xfrm>
          <a:prstGeom prst="rect">
            <a:avLst/>
          </a:prstGeom>
        </p:spPr>
      </p:pic>
    </p:spTree>
    <p:extLst>
      <p:ext uri="{BB962C8B-B14F-4D97-AF65-F5344CB8AC3E}">
        <p14:creationId xmlns:p14="http://schemas.microsoft.com/office/powerpoint/2010/main" val="3061051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chart&#10;&#10;Description automatically generated">
            <a:extLst>
              <a:ext uri="{FF2B5EF4-FFF2-40B4-BE49-F238E27FC236}">
                <a16:creationId xmlns:a16="http://schemas.microsoft.com/office/drawing/2014/main" id="{474CDD2B-DD65-3EAE-5948-F04B61B24E68}"/>
              </a:ext>
            </a:extLst>
          </p:cNvPr>
          <p:cNvPicPr>
            <a:picLocks noChangeAspect="1"/>
          </p:cNvPicPr>
          <p:nvPr/>
        </p:nvPicPr>
        <p:blipFill>
          <a:blip r:embed="rId3"/>
          <a:stretch>
            <a:fillRect/>
          </a:stretch>
        </p:blipFill>
        <p:spPr>
          <a:xfrm>
            <a:off x="363745" y="201889"/>
            <a:ext cx="11530771" cy="6498395"/>
          </a:xfrm>
          <a:prstGeom prst="rect">
            <a:avLst/>
          </a:prstGeom>
        </p:spPr>
      </p:pic>
    </p:spTree>
    <p:extLst>
      <p:ext uri="{BB962C8B-B14F-4D97-AF65-F5344CB8AC3E}">
        <p14:creationId xmlns:p14="http://schemas.microsoft.com/office/powerpoint/2010/main" val="2084559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3F512-3DE9-3963-4434-4EE828D6B582}"/>
              </a:ext>
            </a:extLst>
          </p:cNvPr>
          <p:cNvPicPr>
            <a:picLocks noChangeAspect="1"/>
          </p:cNvPicPr>
          <p:nvPr/>
        </p:nvPicPr>
        <p:blipFill>
          <a:blip r:embed="rId2"/>
          <a:stretch>
            <a:fillRect/>
          </a:stretch>
        </p:blipFill>
        <p:spPr>
          <a:xfrm>
            <a:off x="315919" y="0"/>
            <a:ext cx="5999621" cy="6858000"/>
          </a:xfrm>
          <a:prstGeom prst="rect">
            <a:avLst/>
          </a:prstGeom>
        </p:spPr>
      </p:pic>
      <p:pic>
        <p:nvPicPr>
          <p:cNvPr id="3" name="Picture 2" descr="A white background with black text&#10;&#10;Description automatically generated">
            <a:extLst>
              <a:ext uri="{FF2B5EF4-FFF2-40B4-BE49-F238E27FC236}">
                <a16:creationId xmlns:a16="http://schemas.microsoft.com/office/drawing/2014/main" id="{8677EFEA-E36F-AE77-6419-D9C2A8D24578}"/>
              </a:ext>
            </a:extLst>
          </p:cNvPr>
          <p:cNvPicPr>
            <a:picLocks noChangeAspect="1"/>
          </p:cNvPicPr>
          <p:nvPr/>
        </p:nvPicPr>
        <p:blipFill>
          <a:blip r:embed="rId3"/>
          <a:stretch>
            <a:fillRect/>
          </a:stretch>
        </p:blipFill>
        <p:spPr>
          <a:xfrm>
            <a:off x="6626695" y="2051092"/>
            <a:ext cx="5570067" cy="1993815"/>
          </a:xfrm>
          <a:prstGeom prst="rect">
            <a:avLst/>
          </a:prstGeom>
        </p:spPr>
      </p:pic>
      <p:sp>
        <p:nvSpPr>
          <p:cNvPr id="5" name="TextBox 4">
            <a:extLst>
              <a:ext uri="{FF2B5EF4-FFF2-40B4-BE49-F238E27FC236}">
                <a16:creationId xmlns:a16="http://schemas.microsoft.com/office/drawing/2014/main" id="{9802D612-EAC4-FB2B-3A68-965421C58432}"/>
              </a:ext>
            </a:extLst>
          </p:cNvPr>
          <p:cNvSpPr txBox="1"/>
          <p:nvPr/>
        </p:nvSpPr>
        <p:spPr>
          <a:xfrm>
            <a:off x="6951967" y="4957184"/>
            <a:ext cx="4763660" cy="9825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Calibri"/>
                <a:cs typeface="Calibri"/>
              </a:rPr>
              <a:t>AASLD-IDSA. Recommendations for testing, managing, and treating hepatitis C. </a:t>
            </a:r>
            <a:r>
              <a:rPr lang="en-US" sz="1000" dirty="0">
                <a:ea typeface="Calibri"/>
                <a:cs typeface="Calibri"/>
                <a:hlinkClick r:id="rId4"/>
              </a:rPr>
              <a:t>http://www.hcvguidelines.org</a:t>
            </a:r>
            <a:r>
              <a:rPr lang="en-US" sz="1000" dirty="0">
                <a:ea typeface="Calibri"/>
                <a:cs typeface="Calibri"/>
              </a:rPr>
              <a:t>. [6/6/24].</a:t>
            </a:r>
          </a:p>
          <a:p>
            <a:endParaRPr lang="en-US" dirty="0">
              <a:ea typeface="Calibri"/>
              <a:cs typeface="Calibri"/>
            </a:endParaRPr>
          </a:p>
          <a:p>
            <a:pPr algn="l"/>
            <a:endParaRPr lang="en-US" dirty="0">
              <a:ea typeface="Calibri"/>
              <a:cs typeface="Calibri"/>
            </a:endParaRPr>
          </a:p>
        </p:txBody>
      </p:sp>
    </p:spTree>
    <p:extLst>
      <p:ext uri="{BB962C8B-B14F-4D97-AF65-F5344CB8AC3E}">
        <p14:creationId xmlns:p14="http://schemas.microsoft.com/office/powerpoint/2010/main" val="2770004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checklist&#10;&#10;Description automatically generated">
            <a:extLst>
              <a:ext uri="{FF2B5EF4-FFF2-40B4-BE49-F238E27FC236}">
                <a16:creationId xmlns:a16="http://schemas.microsoft.com/office/drawing/2014/main" id="{20DAC956-30A8-1793-0DD8-7B9BFD56D28F}"/>
              </a:ext>
            </a:extLst>
          </p:cNvPr>
          <p:cNvPicPr>
            <a:picLocks noChangeAspect="1"/>
          </p:cNvPicPr>
          <p:nvPr/>
        </p:nvPicPr>
        <p:blipFill>
          <a:blip r:embed="rId2"/>
          <a:stretch>
            <a:fillRect/>
          </a:stretch>
        </p:blipFill>
        <p:spPr>
          <a:xfrm>
            <a:off x="1619252" y="1223963"/>
            <a:ext cx="9536905" cy="4421980"/>
          </a:xfrm>
          <a:prstGeom prst="rect">
            <a:avLst/>
          </a:prstGeom>
        </p:spPr>
      </p:pic>
      <p:sp>
        <p:nvSpPr>
          <p:cNvPr id="4" name="TextBox 3">
            <a:extLst>
              <a:ext uri="{FF2B5EF4-FFF2-40B4-BE49-F238E27FC236}">
                <a16:creationId xmlns:a16="http://schemas.microsoft.com/office/drawing/2014/main" id="{46575792-A221-36ED-B3BD-6184E1BBBDF1}"/>
              </a:ext>
            </a:extLst>
          </p:cNvPr>
          <p:cNvSpPr txBox="1"/>
          <p:nvPr/>
        </p:nvSpPr>
        <p:spPr>
          <a:xfrm>
            <a:off x="1310006" y="5880143"/>
            <a:ext cx="867879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Calibri"/>
                <a:cs typeface="Calibri"/>
              </a:rPr>
              <a:t>AASLD-IDSA. Recommendations for testing, managing, and treating hepatitis C. </a:t>
            </a:r>
            <a:r>
              <a:rPr lang="en-US" sz="1000" dirty="0">
                <a:ea typeface="Calibri"/>
                <a:cs typeface="Calibri"/>
                <a:hlinkClick r:id="rId3"/>
              </a:rPr>
              <a:t>http://www.hcvguidelines.org</a:t>
            </a:r>
            <a:r>
              <a:rPr lang="en-US" sz="1000">
                <a:ea typeface="Calibri"/>
                <a:cs typeface="Calibri"/>
              </a:rPr>
              <a:t>. [6/6/24].</a:t>
            </a:r>
          </a:p>
          <a:p>
            <a:endParaRPr lang="en-US" dirty="0">
              <a:ea typeface="Calibri"/>
              <a:cs typeface="Calibri"/>
            </a:endParaRPr>
          </a:p>
          <a:p>
            <a:pPr algn="l"/>
            <a:endParaRPr lang="en-US" dirty="0">
              <a:ea typeface="Calibri"/>
              <a:cs typeface="Calibri"/>
            </a:endParaRPr>
          </a:p>
        </p:txBody>
      </p:sp>
    </p:spTree>
    <p:extLst>
      <p:ext uri="{BB962C8B-B14F-4D97-AF65-F5344CB8AC3E}">
        <p14:creationId xmlns:p14="http://schemas.microsoft.com/office/powerpoint/2010/main" val="416995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CEF60B-EF3F-4A5E-BDC6-A2D840B90F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2" name="Color">
              <a:extLst>
                <a:ext uri="{FF2B5EF4-FFF2-40B4-BE49-F238E27FC236}">
                  <a16:creationId xmlns:a16="http://schemas.microsoft.com/office/drawing/2014/main" id="{99CE9C4B-76CC-43D8-BCEF-0CE380886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a:extLst>
                <a:ext uri="{FF2B5EF4-FFF2-40B4-BE49-F238E27FC236}">
                  <a16:creationId xmlns:a16="http://schemas.microsoft.com/office/drawing/2014/main" id="{C2324D64-DFBA-4803-8BE2-87DDFA57AC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lor">
            <a:extLst>
              <a:ext uri="{FF2B5EF4-FFF2-40B4-BE49-F238E27FC236}">
                <a16:creationId xmlns:a16="http://schemas.microsoft.com/office/drawing/2014/main" id="{BF9E7B5D-88C3-4C36-A22E-93AA384B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rgbClr val="03C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website&#10;&#10;Description automatically generated">
            <a:extLst>
              <a:ext uri="{FF2B5EF4-FFF2-40B4-BE49-F238E27FC236}">
                <a16:creationId xmlns:a16="http://schemas.microsoft.com/office/drawing/2014/main" id="{0DC0CA51-46D3-3C53-D309-2EC09ED1B150}"/>
              </a:ext>
            </a:extLst>
          </p:cNvPr>
          <p:cNvPicPr>
            <a:picLocks noChangeAspect="1"/>
          </p:cNvPicPr>
          <p:nvPr/>
        </p:nvPicPr>
        <p:blipFill>
          <a:blip r:embed="rId2"/>
          <a:stretch>
            <a:fillRect/>
          </a:stretch>
        </p:blipFill>
        <p:spPr>
          <a:xfrm>
            <a:off x="4747307" y="1351574"/>
            <a:ext cx="6711072" cy="4144086"/>
          </a:xfrm>
          <a:prstGeom prst="rect">
            <a:avLst/>
          </a:prstGeom>
        </p:spPr>
      </p:pic>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982FF10A-B80D-CD87-E66C-D6558C24252A}"/>
              </a:ext>
            </a:extLst>
          </p:cNvPr>
          <p:cNvSpPr>
            <a:spLocks noGrp="1"/>
          </p:cNvSpPr>
          <p:nvPr>
            <p:ph type="title"/>
          </p:nvPr>
        </p:nvSpPr>
        <p:spPr>
          <a:xfrm>
            <a:off x="786385" y="756745"/>
            <a:ext cx="3778989" cy="3103374"/>
          </a:xfrm>
        </p:spPr>
        <p:txBody>
          <a:bodyPr anchor="b">
            <a:normAutofit/>
          </a:bodyPr>
          <a:lstStyle/>
          <a:p>
            <a:r>
              <a:rPr lang="en-US" sz="4800">
                <a:solidFill>
                  <a:schemeClr val="tx2"/>
                </a:solidFill>
              </a:rPr>
              <a:t>Drug-Drug Interactions</a:t>
            </a:r>
          </a:p>
        </p:txBody>
      </p:sp>
      <p:sp>
        <p:nvSpPr>
          <p:cNvPr id="3" name="Content Placeholder 2">
            <a:extLst>
              <a:ext uri="{FF2B5EF4-FFF2-40B4-BE49-F238E27FC236}">
                <a16:creationId xmlns:a16="http://schemas.microsoft.com/office/drawing/2014/main" id="{0B0D9BF0-59DE-74B4-0DCE-AA1C4EBBEC68}"/>
              </a:ext>
            </a:extLst>
          </p:cNvPr>
          <p:cNvSpPr>
            <a:spLocks noGrp="1"/>
          </p:cNvSpPr>
          <p:nvPr>
            <p:ph idx="1"/>
          </p:nvPr>
        </p:nvSpPr>
        <p:spPr>
          <a:xfrm>
            <a:off x="786384" y="3813621"/>
            <a:ext cx="3778988" cy="2367723"/>
          </a:xfrm>
        </p:spPr>
        <p:txBody>
          <a:bodyPr vert="horz" lIns="91440" tIns="45720" rIns="91440" bIns="45720" rtlCol="0" anchor="t">
            <a:normAutofit/>
          </a:bodyPr>
          <a:lstStyle/>
          <a:p>
            <a:r>
              <a:rPr lang="en-US" sz="1800">
                <a:solidFill>
                  <a:schemeClr val="tx2"/>
                </a:solidFill>
              </a:rPr>
              <a:t>Check using web-based tools</a:t>
            </a:r>
          </a:p>
          <a:p>
            <a:r>
              <a:rPr lang="en-US" sz="1800">
                <a:solidFill>
                  <a:schemeClr val="tx2"/>
                </a:solidFill>
              </a:rPr>
              <a:t>Electronic health records may have DDI check built in</a:t>
            </a:r>
            <a:endParaRPr lang="en-US" sz="1800">
              <a:solidFill>
                <a:schemeClr val="tx2"/>
              </a:solidFill>
              <a:cs typeface="Calibri"/>
            </a:endParaRPr>
          </a:p>
          <a:p>
            <a:r>
              <a:rPr lang="en-US" sz="1800">
                <a:solidFill>
                  <a:schemeClr val="tx2"/>
                </a:solidFill>
              </a:rPr>
              <a:t>Talk to your pharmacist</a:t>
            </a:r>
            <a:endParaRPr lang="en-US" sz="1800">
              <a:solidFill>
                <a:schemeClr val="tx2"/>
              </a:solidFill>
              <a:cs typeface="Calibri"/>
            </a:endParaRPr>
          </a:p>
          <a:p>
            <a:pPr marL="0" indent="0">
              <a:buNone/>
            </a:pPr>
            <a:endParaRPr lang="en-US" sz="1800">
              <a:solidFill>
                <a:schemeClr val="tx2"/>
              </a:solidFill>
            </a:endParaRPr>
          </a:p>
          <a:p>
            <a:pPr marL="0" indent="0">
              <a:buNone/>
            </a:pPr>
            <a:endParaRPr lang="en-US" sz="1800">
              <a:solidFill>
                <a:schemeClr val="tx2"/>
              </a:solidFill>
              <a:cs typeface="Calibri"/>
            </a:endParaRPr>
          </a:p>
        </p:txBody>
      </p:sp>
      <p:sp>
        <p:nvSpPr>
          <p:cNvPr id="5" name="TextBox 4">
            <a:extLst>
              <a:ext uri="{FF2B5EF4-FFF2-40B4-BE49-F238E27FC236}">
                <a16:creationId xmlns:a16="http://schemas.microsoft.com/office/drawing/2014/main" id="{CBCA5AE8-0F5C-ABE8-1FB8-CC3178F3CEAF}"/>
              </a:ext>
            </a:extLst>
          </p:cNvPr>
          <p:cNvSpPr txBox="1"/>
          <p:nvPr/>
        </p:nvSpPr>
        <p:spPr>
          <a:xfrm>
            <a:off x="3117249" y="5650006"/>
            <a:ext cx="59648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3"/>
              </a:rPr>
              <a:t>https://www.hep-druginteractions.org/checker.%C2%A0</a:t>
            </a:r>
            <a:r>
              <a:rPr lang="en-US" dirty="0">
                <a:ea typeface="+mn-lt"/>
                <a:cs typeface="+mn-lt"/>
              </a:rPr>
              <a:t> [6/10/24]</a:t>
            </a:r>
            <a:endParaRPr lang="en-US" dirty="0"/>
          </a:p>
        </p:txBody>
      </p:sp>
    </p:spTree>
    <p:extLst>
      <p:ext uri="{BB962C8B-B14F-4D97-AF65-F5344CB8AC3E}">
        <p14:creationId xmlns:p14="http://schemas.microsoft.com/office/powerpoint/2010/main" val="1442393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1B3DBF-5FAB-B006-4762-63543D333FEB}"/>
              </a:ext>
            </a:extLst>
          </p:cNvPr>
          <p:cNvSpPr>
            <a:spLocks noGrp="1"/>
          </p:cNvSpPr>
          <p:nvPr>
            <p:ph type="title"/>
          </p:nvPr>
        </p:nvSpPr>
        <p:spPr>
          <a:xfrm>
            <a:off x="621792" y="1161288"/>
            <a:ext cx="3602736" cy="4526280"/>
          </a:xfrm>
        </p:spPr>
        <p:txBody>
          <a:bodyPr>
            <a:normAutofit/>
          </a:bodyPr>
          <a:lstStyle/>
          <a:p>
            <a:r>
              <a:rPr lang="en-US" sz="4000"/>
              <a:t>When to refer?</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FAB08E77-674F-4F2D-265F-A59A23DC8D09}"/>
              </a:ext>
            </a:extLst>
          </p:cNvPr>
          <p:cNvGraphicFramePr>
            <a:graphicFrameLocks noGrp="1"/>
          </p:cNvGraphicFramePr>
          <p:nvPr>
            <p:ph idx="1"/>
            <p:extLst>
              <p:ext uri="{D42A27DB-BD31-4B8C-83A1-F6EECF244321}">
                <p14:modId xmlns:p14="http://schemas.microsoft.com/office/powerpoint/2010/main" val="2716035497"/>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2595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A2ABC9-6443-6ADB-5A04-396F1C7F6AB6}"/>
              </a:ext>
            </a:extLst>
          </p:cNvPr>
          <p:cNvSpPr>
            <a:spLocks noGrp="1"/>
          </p:cNvSpPr>
          <p:nvPr>
            <p:ph type="title"/>
          </p:nvPr>
        </p:nvSpPr>
        <p:spPr>
          <a:xfrm>
            <a:off x="621792" y="1161288"/>
            <a:ext cx="3602736" cy="4526280"/>
          </a:xfrm>
        </p:spPr>
        <p:txBody>
          <a:bodyPr>
            <a:normAutofit/>
          </a:bodyPr>
          <a:lstStyle/>
          <a:p>
            <a:r>
              <a:rPr lang="en-US" sz="4000"/>
              <a:t>On Treatment Monitoring</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4B71CF5-5E89-4A64-E278-D1044C7891F7}"/>
              </a:ext>
            </a:extLst>
          </p:cNvPr>
          <p:cNvGraphicFramePr>
            <a:graphicFrameLocks noGrp="1"/>
          </p:cNvGraphicFramePr>
          <p:nvPr>
            <p:ph idx="1"/>
            <p:extLst>
              <p:ext uri="{D42A27DB-BD31-4B8C-83A1-F6EECF244321}">
                <p14:modId xmlns:p14="http://schemas.microsoft.com/office/powerpoint/2010/main" val="2519001543"/>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2" name="TextBox 191">
            <a:extLst>
              <a:ext uri="{FF2B5EF4-FFF2-40B4-BE49-F238E27FC236}">
                <a16:creationId xmlns:a16="http://schemas.microsoft.com/office/drawing/2014/main" id="{27252E43-FE8A-0967-BC9E-A136DE5FF133}"/>
              </a:ext>
            </a:extLst>
          </p:cNvPr>
          <p:cNvSpPr txBox="1"/>
          <p:nvPr/>
        </p:nvSpPr>
        <p:spPr>
          <a:xfrm>
            <a:off x="538491" y="6116708"/>
            <a:ext cx="4708346" cy="8340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AASLD-IDSA. Recommendations for testing, managing, and treating hepatitis C. </a:t>
            </a:r>
            <a:r>
              <a:rPr lang="en-US" sz="900" dirty="0">
                <a:ea typeface="Calibri"/>
                <a:cs typeface="Calibri"/>
                <a:hlinkClick r:id="rId7"/>
              </a:rPr>
              <a:t>http://www.hcvguidelines.org</a:t>
            </a:r>
            <a:r>
              <a:rPr lang="en-US" sz="900" dirty="0">
                <a:ea typeface="Calibri"/>
                <a:cs typeface="Calibri"/>
              </a:rPr>
              <a:t>. [6/6/24].</a:t>
            </a:r>
          </a:p>
          <a:p>
            <a:pPr algn="ctr">
              <a:lnSpc>
                <a:spcPct val="90000"/>
              </a:lnSpc>
              <a:spcAft>
                <a:spcPts val="600"/>
              </a:spcAft>
            </a:pPr>
            <a:endParaRPr lang="en-US" sz="800"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2285914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F5267-30D5-4BF9-C7FC-03DB9B63812F}"/>
              </a:ext>
            </a:extLst>
          </p:cNvPr>
          <p:cNvSpPr txBox="1"/>
          <p:nvPr/>
        </p:nvSpPr>
        <p:spPr>
          <a:xfrm>
            <a:off x="3556002" y="384282"/>
            <a:ext cx="6890327" cy="769441"/>
          </a:xfrm>
          <a:prstGeom prst="rect">
            <a:avLst/>
          </a:prstGeom>
          <a:noFill/>
        </p:spPr>
        <p:txBody>
          <a:bodyPr wrap="square">
            <a:spAutoFit/>
          </a:bodyPr>
          <a:lstStyle/>
          <a:p>
            <a:r>
              <a:rPr lang="en-US" sz="2200" b="1" dirty="0"/>
              <a:t>All relevant relationships have been mitigated. </a:t>
            </a:r>
          </a:p>
          <a:p>
            <a:r>
              <a:rPr lang="en-US" sz="2200" i="1" dirty="0"/>
              <a:t>The following disclosures were made:</a:t>
            </a:r>
          </a:p>
        </p:txBody>
      </p:sp>
      <p:sp>
        <p:nvSpPr>
          <p:cNvPr id="7" name="TextBox 6">
            <a:extLst>
              <a:ext uri="{FF2B5EF4-FFF2-40B4-BE49-F238E27FC236}">
                <a16:creationId xmlns:a16="http://schemas.microsoft.com/office/drawing/2014/main" id="{D32FF729-2257-656E-B15F-B702F1933F70}"/>
              </a:ext>
            </a:extLst>
          </p:cNvPr>
          <p:cNvSpPr txBox="1"/>
          <p:nvPr/>
        </p:nvSpPr>
        <p:spPr>
          <a:xfrm>
            <a:off x="3556000" y="1219786"/>
            <a:ext cx="6890327" cy="430887"/>
          </a:xfrm>
          <a:prstGeom prst="rect">
            <a:avLst/>
          </a:prstGeom>
          <a:noFill/>
        </p:spPr>
        <p:txBody>
          <a:bodyPr wrap="square">
            <a:spAutoFit/>
          </a:bodyPr>
          <a:lstStyle/>
          <a:p>
            <a:r>
              <a:rPr lang="en-US" sz="2200" b="1" u="sng" dirty="0"/>
              <a:t>Planning Committee Members</a:t>
            </a:r>
          </a:p>
        </p:txBody>
      </p:sp>
      <p:graphicFrame>
        <p:nvGraphicFramePr>
          <p:cNvPr id="12" name="Table 12">
            <a:extLst>
              <a:ext uri="{FF2B5EF4-FFF2-40B4-BE49-F238E27FC236}">
                <a16:creationId xmlns:a16="http://schemas.microsoft.com/office/drawing/2014/main" id="{67BD3B69-668B-BD35-DA75-1FA4E265CF4A}"/>
              </a:ext>
            </a:extLst>
          </p:cNvPr>
          <p:cNvGraphicFramePr>
            <a:graphicFrameLocks noGrp="1"/>
          </p:cNvGraphicFramePr>
          <p:nvPr>
            <p:extLst>
              <p:ext uri="{D42A27DB-BD31-4B8C-83A1-F6EECF244321}">
                <p14:modId xmlns:p14="http://schemas.microsoft.com/office/powerpoint/2010/main" val="3763397123"/>
              </p:ext>
            </p:extLst>
          </p:nvPr>
        </p:nvGraphicFramePr>
        <p:xfrm>
          <a:off x="3752542" y="1986509"/>
          <a:ext cx="6693785" cy="3651705"/>
        </p:xfrm>
        <a:graphic>
          <a:graphicData uri="http://schemas.openxmlformats.org/drawingml/2006/table">
            <a:tbl>
              <a:tblPr firstRow="1" bandRow="1">
                <a:tableStyleId>{5C22544A-7EE6-4342-B048-85BDC9FD1C3A}</a:tableStyleId>
              </a:tblPr>
              <a:tblGrid>
                <a:gridCol w="2497267">
                  <a:extLst>
                    <a:ext uri="{9D8B030D-6E8A-4147-A177-3AD203B41FA5}">
                      <a16:colId xmlns:a16="http://schemas.microsoft.com/office/drawing/2014/main" val="1548163507"/>
                    </a:ext>
                  </a:extLst>
                </a:gridCol>
                <a:gridCol w="1685925">
                  <a:extLst>
                    <a:ext uri="{9D8B030D-6E8A-4147-A177-3AD203B41FA5}">
                      <a16:colId xmlns:a16="http://schemas.microsoft.com/office/drawing/2014/main" val="3170131233"/>
                    </a:ext>
                  </a:extLst>
                </a:gridCol>
                <a:gridCol w="2510593">
                  <a:extLst>
                    <a:ext uri="{9D8B030D-6E8A-4147-A177-3AD203B41FA5}">
                      <a16:colId xmlns:a16="http://schemas.microsoft.com/office/drawing/2014/main" val="2200852196"/>
                    </a:ext>
                  </a:extLst>
                </a:gridCol>
              </a:tblGrid>
              <a:tr h="337444">
                <a:tc>
                  <a:txBody>
                    <a:bodyPr/>
                    <a:lstStyle/>
                    <a:p>
                      <a:r>
                        <a:rPr lang="en-US" sz="1800" b="0" dirty="0">
                          <a:solidFill>
                            <a:schemeClr val="tx1"/>
                          </a:solidFill>
                        </a:rPr>
                        <a:t>Name</a:t>
                      </a:r>
                    </a:p>
                  </a:txBody>
                  <a:tcPr>
                    <a:solidFill>
                      <a:schemeClr val="bg1">
                        <a:lumMod val="95000"/>
                      </a:schemeClr>
                    </a:solidFill>
                  </a:tcPr>
                </a:tc>
                <a:tc>
                  <a:txBody>
                    <a:bodyPr/>
                    <a:lstStyle/>
                    <a:p>
                      <a:r>
                        <a:rPr lang="en-US" sz="1800" b="0" dirty="0">
                          <a:solidFill>
                            <a:schemeClr val="tx1"/>
                          </a:solidFill>
                        </a:rPr>
                        <a:t>Activity Role</a:t>
                      </a:r>
                    </a:p>
                  </a:txBody>
                  <a:tcPr>
                    <a:solidFill>
                      <a:schemeClr val="bg1">
                        <a:lumMod val="95000"/>
                      </a:schemeClr>
                    </a:solidFill>
                  </a:tcPr>
                </a:tc>
                <a:tc>
                  <a:txBody>
                    <a:bodyPr/>
                    <a:lstStyle/>
                    <a:p>
                      <a:r>
                        <a:rPr lang="en-US" sz="1800" b="0" dirty="0">
                          <a:solidFill>
                            <a:schemeClr val="tx1"/>
                          </a:solidFill>
                        </a:rPr>
                        <a:t>Relationship/Co. Name</a:t>
                      </a:r>
                    </a:p>
                  </a:txBody>
                  <a:tcPr>
                    <a:solidFill>
                      <a:schemeClr val="bg1">
                        <a:lumMod val="95000"/>
                      </a:schemeClr>
                    </a:solidFill>
                  </a:tcPr>
                </a:tc>
                <a:extLst>
                  <a:ext uri="{0D108BD9-81ED-4DB2-BD59-A6C34878D82A}">
                    <a16:rowId xmlns:a16="http://schemas.microsoft.com/office/drawing/2014/main" val="2752851285"/>
                  </a:ext>
                </a:extLst>
              </a:tr>
              <a:tr h="449925">
                <a:tc>
                  <a:txBody>
                    <a:bodyPr/>
                    <a:lstStyle/>
                    <a:p>
                      <a:r>
                        <a:rPr lang="en-US" sz="1400" err="1">
                          <a:solidFill>
                            <a:schemeClr val="tx1"/>
                          </a:solidFill>
                        </a:rPr>
                        <a:t>T’Keyah</a:t>
                      </a:r>
                      <a:r>
                        <a:rPr lang="en-US" sz="1400" dirty="0">
                          <a:solidFill>
                            <a:schemeClr val="tx1"/>
                          </a:solidFill>
                        </a:rPr>
                        <a:t> Grier, PhD, MPH, CHES</a:t>
                      </a:r>
                    </a:p>
                  </a:txBody>
                  <a:tcPr>
                    <a:solidFill>
                      <a:schemeClr val="bg1">
                        <a:lumMod val="95000"/>
                      </a:schemeClr>
                    </a:solidFill>
                  </a:tcPr>
                </a:tc>
                <a:tc>
                  <a:txBody>
                    <a:bodyPr/>
                    <a:lstStyle/>
                    <a:p>
                      <a:r>
                        <a:rPr lang="en-US" sz="1400" dirty="0">
                          <a:solidFill>
                            <a:schemeClr val="tx1"/>
                          </a:solidFill>
                        </a:rPr>
                        <a:t>Planning Committee</a:t>
                      </a:r>
                    </a:p>
                  </a:txBody>
                  <a:tcPr>
                    <a:solidFill>
                      <a:schemeClr val="bg1">
                        <a:lumMod val="95000"/>
                      </a:schemeClr>
                    </a:solidFill>
                  </a:tcPr>
                </a:tc>
                <a:tc>
                  <a:txBody>
                    <a:bodyPr/>
                    <a:lstStyle/>
                    <a:p>
                      <a:r>
                        <a:rPr lang="en-US" sz="1400" dirty="0">
                          <a:solidFill>
                            <a:schemeClr val="tx1"/>
                          </a:solidFill>
                        </a:rPr>
                        <a:t>None to disclose</a:t>
                      </a:r>
                    </a:p>
                  </a:txBody>
                  <a:tcPr>
                    <a:solidFill>
                      <a:schemeClr val="bg1">
                        <a:lumMod val="95000"/>
                      </a:schemeClr>
                    </a:solidFill>
                  </a:tcPr>
                </a:tc>
                <a:extLst>
                  <a:ext uri="{0D108BD9-81ED-4DB2-BD59-A6C34878D82A}">
                    <a16:rowId xmlns:a16="http://schemas.microsoft.com/office/drawing/2014/main" val="910242570"/>
                  </a:ext>
                </a:extLst>
              </a:tr>
              <a:tr h="449925">
                <a:tc>
                  <a:txBody>
                    <a:bodyPr/>
                    <a:lstStyle/>
                    <a:p>
                      <a:r>
                        <a:rPr lang="en-US" sz="1400" dirty="0">
                          <a:solidFill>
                            <a:schemeClr val="tx1"/>
                          </a:solidFill>
                        </a:rPr>
                        <a:t>Pamposh Kaul, MD</a:t>
                      </a:r>
                    </a:p>
                  </a:txBody>
                  <a:tcPr>
                    <a:solidFill>
                      <a:schemeClr val="bg1">
                        <a:lumMod val="95000"/>
                      </a:schemeClr>
                    </a:solidFill>
                  </a:tcPr>
                </a:tc>
                <a:tc>
                  <a:txBody>
                    <a:bodyPr/>
                    <a:lstStyle/>
                    <a:p>
                      <a:r>
                        <a:rPr lang="en-US" sz="1400" dirty="0">
                          <a:solidFill>
                            <a:schemeClr val="tx1"/>
                          </a:solidFill>
                        </a:rPr>
                        <a:t>Planning Committee</a:t>
                      </a:r>
                    </a:p>
                  </a:txBody>
                  <a:tcP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None to disclose</a:t>
                      </a:r>
                    </a:p>
                  </a:txBody>
                  <a:tcPr>
                    <a:solidFill>
                      <a:schemeClr val="bg1">
                        <a:lumMod val="95000"/>
                      </a:schemeClr>
                    </a:solidFill>
                  </a:tcPr>
                </a:tc>
                <a:extLst>
                  <a:ext uri="{0D108BD9-81ED-4DB2-BD59-A6C34878D82A}">
                    <a16:rowId xmlns:a16="http://schemas.microsoft.com/office/drawing/2014/main" val="527396859"/>
                  </a:ext>
                </a:extLst>
              </a:tr>
              <a:tr h="449924">
                <a:tc>
                  <a:txBody>
                    <a:bodyPr/>
                    <a:lstStyle/>
                    <a:p>
                      <a:pPr lvl="0">
                        <a:buNone/>
                      </a:pPr>
                      <a:r>
                        <a:rPr lang="en-US" sz="1400" dirty="0">
                          <a:solidFill>
                            <a:schemeClr val="tx1"/>
                          </a:solidFill>
                        </a:rPr>
                        <a:t>Kelli Williams, MD, MPH, FIDSA</a:t>
                      </a:r>
                    </a:p>
                  </a:txBody>
                  <a:tcPr>
                    <a:solidFill>
                      <a:schemeClr val="bg1">
                        <a:lumMod val="95000"/>
                      </a:schemeClr>
                    </a:solidFill>
                  </a:tcPr>
                </a:tc>
                <a:tc>
                  <a:txBody>
                    <a:bodyPr/>
                    <a:lstStyle/>
                    <a:p>
                      <a:pPr lvl="0">
                        <a:buNone/>
                      </a:pPr>
                      <a:r>
                        <a:rPr lang="en-US" sz="1400" dirty="0">
                          <a:solidFill>
                            <a:schemeClr val="tx1"/>
                          </a:solidFill>
                        </a:rPr>
                        <a:t>Planning Committee</a:t>
                      </a:r>
                    </a:p>
                  </a:txBody>
                  <a:tcPr>
                    <a:solidFill>
                      <a:schemeClr val="bg1">
                        <a:lumMod val="95000"/>
                      </a:schemeClr>
                    </a:solidFill>
                  </a:tcPr>
                </a:tc>
                <a:tc>
                  <a:txBody>
                    <a:bodyPr/>
                    <a:lstStyle/>
                    <a:p>
                      <a:pPr marL="0" lvl="0" indent="0" algn="l">
                        <a:lnSpc>
                          <a:spcPct val="100000"/>
                        </a:lnSpc>
                        <a:spcBef>
                          <a:spcPts val="0"/>
                        </a:spcBef>
                        <a:spcAft>
                          <a:spcPts val="0"/>
                        </a:spcAft>
                        <a:buNone/>
                      </a:pPr>
                      <a:r>
                        <a:rPr lang="en-US" sz="1400" b="0" i="0" u="none" strike="noStrike" kern="1200" cap="none" spc="0" normalizeH="0" baseline="0" noProof="0" dirty="0">
                          <a:ln>
                            <a:noFill/>
                          </a:ln>
                          <a:solidFill>
                            <a:prstClr val="black"/>
                          </a:solidFill>
                          <a:effectLst/>
                          <a:uLnTx/>
                          <a:uFillTx/>
                          <a:latin typeface="Times New Roman"/>
                          <a:ea typeface="+mn-ea"/>
                          <a:cs typeface="+mn-cs"/>
                        </a:rPr>
                        <a:t>None to disclose</a:t>
                      </a:r>
                      <a:endParaRPr kumimoji="0" lang="en-US" sz="1400" b="0" i="0" u="none" strike="noStrike" kern="1200" cap="none" spc="0" normalizeH="0" baseline="0" noProof="0" dirty="0">
                        <a:ln>
                          <a:noFill/>
                        </a:ln>
                        <a:solidFill>
                          <a:prstClr val="black"/>
                        </a:solidFill>
                        <a:effectLst/>
                        <a:uLnTx/>
                        <a:uFillTx/>
                        <a:latin typeface="Times New Roman"/>
                        <a:ea typeface="+mn-ea"/>
                        <a:cs typeface="+mn-cs"/>
                      </a:endParaRPr>
                    </a:p>
                  </a:txBody>
                  <a:tcPr>
                    <a:solidFill>
                      <a:schemeClr val="bg1">
                        <a:lumMod val="95000"/>
                      </a:schemeClr>
                    </a:solidFill>
                  </a:tcPr>
                </a:tc>
                <a:extLst>
                  <a:ext uri="{0D108BD9-81ED-4DB2-BD59-A6C34878D82A}">
                    <a16:rowId xmlns:a16="http://schemas.microsoft.com/office/drawing/2014/main" val="1205378957"/>
                  </a:ext>
                </a:extLst>
              </a:tr>
              <a:tr h="449925">
                <a:tc>
                  <a:txBody>
                    <a:bodyPr/>
                    <a:lstStyle/>
                    <a:p>
                      <a:pPr marL="0" marR="0">
                        <a:spcBef>
                          <a:spcPts val="0"/>
                        </a:spcBef>
                        <a:spcAft>
                          <a:spcPts val="0"/>
                        </a:spcAft>
                      </a:pPr>
                      <a:r>
                        <a:rPr lang="en-US" sz="1400" dirty="0">
                          <a:effectLst/>
                          <a:latin typeface="Times New Roman"/>
                          <a:ea typeface="Times New Roman" panose="02020603050405020304" pitchFamily="18" charset="0"/>
                        </a:rPr>
                        <a:t>Bruce Gebhardt, MD</a:t>
                      </a:r>
                    </a:p>
                  </a:txBody>
                  <a:tcPr marL="68580" marR="68580" marT="0" marB="0">
                    <a:solidFill>
                      <a:schemeClr val="bg1">
                        <a:lumMod val="95000"/>
                      </a:schemeClr>
                    </a:solidFill>
                  </a:tcPr>
                </a:tc>
                <a:tc>
                  <a:txBody>
                    <a:bodyPr/>
                    <a:lstStyle/>
                    <a:p>
                      <a:r>
                        <a:rPr lang="en-US" sz="1400" dirty="0">
                          <a:solidFill>
                            <a:schemeClr val="tx1"/>
                          </a:solidFill>
                        </a:rPr>
                        <a:t>Planning Committee</a:t>
                      </a:r>
                    </a:p>
                  </a:txBody>
                  <a:tcP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None to disclose</a:t>
                      </a:r>
                    </a:p>
                  </a:txBody>
                  <a:tcPr>
                    <a:solidFill>
                      <a:schemeClr val="bg1">
                        <a:lumMod val="95000"/>
                      </a:schemeClr>
                    </a:solidFill>
                  </a:tcPr>
                </a:tc>
                <a:extLst>
                  <a:ext uri="{0D108BD9-81ED-4DB2-BD59-A6C34878D82A}">
                    <a16:rowId xmlns:a16="http://schemas.microsoft.com/office/drawing/2014/main" val="397287646"/>
                  </a:ext>
                </a:extLst>
              </a:tr>
              <a:tr h="449925">
                <a:tc>
                  <a:txBody>
                    <a:bodyPr/>
                    <a:lstStyle/>
                    <a:p>
                      <a:pPr marL="0" marR="0">
                        <a:spcBef>
                          <a:spcPts val="0"/>
                        </a:spcBef>
                        <a:spcAft>
                          <a:spcPts val="0"/>
                        </a:spcAft>
                      </a:pPr>
                      <a:r>
                        <a:rPr lang="en-US" sz="1400" dirty="0">
                          <a:effectLst/>
                          <a:latin typeface="Times New Roman"/>
                          <a:ea typeface="Times New Roman" panose="02020603050405020304" pitchFamily="18" charset="0"/>
                        </a:rPr>
                        <a:t>Robert Ellis, MD</a:t>
                      </a:r>
                    </a:p>
                  </a:txBody>
                  <a:tcPr marL="68580" marR="68580" marT="0" marB="0">
                    <a:solidFill>
                      <a:schemeClr val="bg1">
                        <a:lumMod val="95000"/>
                      </a:schemeClr>
                    </a:solidFill>
                  </a:tcPr>
                </a:tc>
                <a:tc>
                  <a:txBody>
                    <a:bodyPr/>
                    <a:lstStyle/>
                    <a:p>
                      <a:r>
                        <a:rPr lang="en-US" sz="1400" dirty="0">
                          <a:solidFill>
                            <a:schemeClr val="tx1"/>
                          </a:solidFill>
                        </a:rPr>
                        <a:t>Planning Committee</a:t>
                      </a:r>
                    </a:p>
                  </a:txBody>
                  <a:tcP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None to disclose</a:t>
                      </a:r>
                    </a:p>
                  </a:txBody>
                  <a:tcPr>
                    <a:solidFill>
                      <a:schemeClr val="bg1">
                        <a:lumMod val="95000"/>
                      </a:schemeClr>
                    </a:solidFill>
                  </a:tcPr>
                </a:tc>
                <a:extLst>
                  <a:ext uri="{0D108BD9-81ED-4DB2-BD59-A6C34878D82A}">
                    <a16:rowId xmlns:a16="http://schemas.microsoft.com/office/drawing/2014/main" val="4063645961"/>
                  </a:ext>
                </a:extLst>
              </a:tr>
              <a:tr h="449925">
                <a:tc>
                  <a:txBody>
                    <a:bodyPr/>
                    <a:lstStyle/>
                    <a:p>
                      <a:pPr marL="0" marR="0">
                        <a:spcBef>
                          <a:spcPts val="0"/>
                        </a:spcBef>
                        <a:spcAft>
                          <a:spcPts val="0"/>
                        </a:spcAft>
                      </a:pPr>
                      <a:r>
                        <a:rPr lang="en-US" sz="1400" dirty="0">
                          <a:effectLst/>
                          <a:latin typeface="Times New Roman"/>
                          <a:ea typeface="Times New Roman" panose="02020603050405020304" pitchFamily="18" charset="0"/>
                        </a:rPr>
                        <a:t>Susan Tyler, PhD, CHCP, CMP</a:t>
                      </a:r>
                    </a:p>
                  </a:txBody>
                  <a:tcPr marL="68580" marR="68580" marT="0" marB="0">
                    <a:solidFill>
                      <a:schemeClr val="bg1">
                        <a:lumMod val="95000"/>
                      </a:schemeClr>
                    </a:solidFill>
                  </a:tcPr>
                </a:tc>
                <a:tc>
                  <a:txBody>
                    <a:bodyPr/>
                    <a:lstStyle/>
                    <a:p>
                      <a:r>
                        <a:rPr lang="en-US" sz="1400" dirty="0">
                          <a:solidFill>
                            <a:schemeClr val="tx1"/>
                          </a:solidFill>
                        </a:rPr>
                        <a:t>Planning Committee</a:t>
                      </a:r>
                    </a:p>
                  </a:txBody>
                  <a:tcP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None to disclose</a:t>
                      </a:r>
                    </a:p>
                  </a:txBody>
                  <a:tcPr>
                    <a:solidFill>
                      <a:schemeClr val="bg1">
                        <a:lumMod val="95000"/>
                      </a:schemeClr>
                    </a:solidFill>
                  </a:tcPr>
                </a:tc>
                <a:extLst>
                  <a:ext uri="{0D108BD9-81ED-4DB2-BD59-A6C34878D82A}">
                    <a16:rowId xmlns:a16="http://schemas.microsoft.com/office/drawing/2014/main" val="169844467"/>
                  </a:ext>
                </a:extLst>
              </a:tr>
              <a:tr h="449925">
                <a:tc>
                  <a:txBody>
                    <a:bodyPr/>
                    <a:lstStyle/>
                    <a:p>
                      <a:pPr marL="0" marR="0">
                        <a:spcBef>
                          <a:spcPts val="0"/>
                        </a:spcBef>
                        <a:spcAft>
                          <a:spcPts val="0"/>
                        </a:spcAft>
                      </a:pPr>
                      <a:r>
                        <a:rPr lang="en-US" sz="1400" dirty="0">
                          <a:effectLst/>
                          <a:latin typeface="Times New Roman"/>
                          <a:ea typeface="Times New Roman" panose="02020603050405020304" pitchFamily="18" charset="0"/>
                        </a:rPr>
                        <a:t>Suzanne Matthey</a:t>
                      </a:r>
                    </a:p>
                  </a:txBody>
                  <a:tcPr marL="68580" marR="68580" marT="0" marB="0">
                    <a:solidFill>
                      <a:schemeClr val="bg1">
                        <a:lumMod val="95000"/>
                      </a:schemeClr>
                    </a:solidFill>
                  </a:tcPr>
                </a:tc>
                <a:tc>
                  <a:txBody>
                    <a:bodyPr/>
                    <a:lstStyle/>
                    <a:p>
                      <a:r>
                        <a:rPr lang="en-US" sz="1400" dirty="0">
                          <a:solidFill>
                            <a:schemeClr val="tx1"/>
                          </a:solidFill>
                        </a:rPr>
                        <a:t>Planning Committe</a:t>
                      </a:r>
                    </a:p>
                  </a:txBody>
                  <a:tcP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None to disclose</a:t>
                      </a:r>
                    </a:p>
                  </a:txBody>
                  <a:tcPr>
                    <a:solidFill>
                      <a:schemeClr val="bg1">
                        <a:lumMod val="95000"/>
                      </a:schemeClr>
                    </a:solidFill>
                  </a:tcPr>
                </a:tc>
                <a:extLst>
                  <a:ext uri="{0D108BD9-81ED-4DB2-BD59-A6C34878D82A}">
                    <a16:rowId xmlns:a16="http://schemas.microsoft.com/office/drawing/2014/main" val="3517325886"/>
                  </a:ext>
                </a:extLst>
              </a:tr>
            </a:tbl>
          </a:graphicData>
        </a:graphic>
      </p:graphicFrame>
    </p:spTree>
    <p:extLst>
      <p:ext uri="{BB962C8B-B14F-4D97-AF65-F5344CB8AC3E}">
        <p14:creationId xmlns:p14="http://schemas.microsoft.com/office/powerpoint/2010/main" val="3085215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71E9CC-92E4-2A52-3ABA-163CEAEAEBBF}"/>
              </a:ext>
            </a:extLst>
          </p:cNvPr>
          <p:cNvSpPr>
            <a:spLocks noGrp="1"/>
          </p:cNvSpPr>
          <p:nvPr>
            <p:ph type="title"/>
          </p:nvPr>
        </p:nvSpPr>
        <p:spPr>
          <a:xfrm>
            <a:off x="841248" y="256032"/>
            <a:ext cx="10506456" cy="1014984"/>
          </a:xfrm>
        </p:spPr>
        <p:txBody>
          <a:bodyPr anchor="b">
            <a:normAutofit/>
          </a:bodyPr>
          <a:lstStyle/>
          <a:p>
            <a:r>
              <a:rPr lang="en-US"/>
              <a:t>Monitoring Recommendations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F42AB70D-F7D1-E4A5-92E1-0F55452C3ACA}"/>
              </a:ext>
            </a:extLst>
          </p:cNvPr>
          <p:cNvGraphicFramePr>
            <a:graphicFrameLocks noGrp="1"/>
          </p:cNvGraphicFramePr>
          <p:nvPr>
            <p:ph idx="1"/>
            <p:extLst>
              <p:ext uri="{D42A27DB-BD31-4B8C-83A1-F6EECF244321}">
                <p14:modId xmlns:p14="http://schemas.microsoft.com/office/powerpoint/2010/main" val="426321373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4" name="TextBox 263">
            <a:extLst>
              <a:ext uri="{FF2B5EF4-FFF2-40B4-BE49-F238E27FC236}">
                <a16:creationId xmlns:a16="http://schemas.microsoft.com/office/drawing/2014/main" id="{E8C0AEF9-5315-D8E2-8251-AB0C69147741}"/>
              </a:ext>
            </a:extLst>
          </p:cNvPr>
          <p:cNvSpPr txBox="1"/>
          <p:nvPr/>
        </p:nvSpPr>
        <p:spPr>
          <a:xfrm>
            <a:off x="1505013" y="6420472"/>
            <a:ext cx="81602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Dietrich volume 12</a:t>
            </a:r>
            <a:endParaRPr lang="en-US" dirty="0"/>
          </a:p>
        </p:txBody>
      </p:sp>
    </p:spTree>
    <p:extLst>
      <p:ext uri="{BB962C8B-B14F-4D97-AF65-F5344CB8AC3E}">
        <p14:creationId xmlns:p14="http://schemas.microsoft.com/office/powerpoint/2010/main" val="3400025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08F1E48-6755-D2A8-33A9-08DDB9DC209C}"/>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a:solidFill>
                  <a:schemeClr val="tx1">
                    <a:lumMod val="85000"/>
                    <a:lumOff val="15000"/>
                  </a:schemeClr>
                </a:solidFill>
              </a:rPr>
              <a:t>Post Treatment Monitoring</a:t>
            </a:r>
          </a:p>
        </p:txBody>
      </p:sp>
      <p:sp>
        <p:nvSpPr>
          <p:cNvPr id="5" name="Subtitle 4">
            <a:extLst>
              <a:ext uri="{FF2B5EF4-FFF2-40B4-BE49-F238E27FC236}">
                <a16:creationId xmlns:a16="http://schemas.microsoft.com/office/drawing/2014/main" id="{9FB5EEFD-F0DB-44CE-EB18-DD2A2A53868D}"/>
              </a:ext>
            </a:extLst>
          </p:cNvPr>
          <p:cNvSpPr>
            <a:spLocks noGrp="1"/>
          </p:cNvSpPr>
          <p:nvPr>
            <p:ph type="body" idx="1"/>
          </p:nvPr>
        </p:nvSpPr>
        <p:spPr>
          <a:xfrm>
            <a:off x="2426447" y="6019391"/>
            <a:ext cx="7315199" cy="365125"/>
          </a:xfrm>
        </p:spPr>
        <p:txBody>
          <a:bodyPr vert="horz" lIns="91440" tIns="45720" rIns="91440" bIns="45720" rtlCol="0" anchor="t">
            <a:normAutofit/>
          </a:bodyPr>
          <a:lstStyle/>
          <a:p>
            <a:pPr algn="ctr"/>
            <a:endParaRPr lang="en-US" sz="1600">
              <a:solidFill>
                <a:schemeClr val="tx1">
                  <a:lumMod val="85000"/>
                  <a:lumOff val="15000"/>
                </a:schemeClr>
              </a:solidFill>
            </a:endParaRPr>
          </a:p>
        </p:txBody>
      </p:sp>
      <p:pic>
        <p:nvPicPr>
          <p:cNvPr id="3" name="Picture 2" descr="A dirt road with a sign and a beach in the background&#10;&#10;Description automatically generated">
            <a:extLst>
              <a:ext uri="{FF2B5EF4-FFF2-40B4-BE49-F238E27FC236}">
                <a16:creationId xmlns:a16="http://schemas.microsoft.com/office/drawing/2014/main" id="{A5F245C1-D867-7B43-642A-7B60F4AA228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4143" b="31482"/>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TextBox 5">
            <a:extLst>
              <a:ext uri="{FF2B5EF4-FFF2-40B4-BE49-F238E27FC236}">
                <a16:creationId xmlns:a16="http://schemas.microsoft.com/office/drawing/2014/main" id="{028A4EB3-00B8-26DF-6112-4082C4067481}"/>
              </a:ext>
            </a:extLst>
          </p:cNvPr>
          <p:cNvSpPr txBox="1"/>
          <p:nvPr/>
        </p:nvSpPr>
        <p:spPr>
          <a:xfrm>
            <a:off x="20" y="5297881"/>
            <a:ext cx="12191979" cy="588652"/>
          </a:xfrm>
          <a:prstGeom prst="rect">
            <a:avLst/>
          </a:prstGeom>
          <a:solidFill>
            <a:srgbClr val="000000">
              <a:alpha val="50000"/>
            </a:srgbClr>
          </a:solidFill>
          <a:ln>
            <a:noFill/>
          </a:ln>
        </p:spPr>
        <p:txBody>
          <a:bodyPr wrap="square">
            <a:noAutofit/>
          </a:bodyPr>
          <a:lstStyle/>
          <a:p>
            <a:pPr algn="ctr">
              <a:spcAft>
                <a:spcPts val="600"/>
              </a:spcAft>
            </a:pPr>
            <a:r>
              <a:rPr lang="en-US" sz="1300">
                <a:solidFill>
                  <a:srgbClr val="FFFFFF"/>
                </a:solidFill>
              </a:rPr>
              <a:t>ThePhoto by PhotoAuthor is licensed under CCYYSA.</a:t>
            </a:r>
          </a:p>
        </p:txBody>
      </p:sp>
    </p:spTree>
    <p:extLst>
      <p:ext uri="{BB962C8B-B14F-4D97-AF65-F5344CB8AC3E}">
        <p14:creationId xmlns:p14="http://schemas.microsoft.com/office/powerpoint/2010/main" val="54461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E74E-226E-F94C-68F5-CFEC8B4039F0}"/>
              </a:ext>
            </a:extLst>
          </p:cNvPr>
          <p:cNvSpPr>
            <a:spLocks noGrp="1"/>
          </p:cNvSpPr>
          <p:nvPr>
            <p:ph type="title"/>
          </p:nvPr>
        </p:nvSpPr>
        <p:spPr/>
        <p:txBody>
          <a:bodyPr/>
          <a:lstStyle/>
          <a:p>
            <a:pPr algn="ctr"/>
            <a:r>
              <a:rPr lang="en-US"/>
              <a:t>Post Treatment</a:t>
            </a:r>
          </a:p>
        </p:txBody>
      </p:sp>
      <p:graphicFrame>
        <p:nvGraphicFramePr>
          <p:cNvPr id="5" name="Content Placeholder 2">
            <a:extLst>
              <a:ext uri="{FF2B5EF4-FFF2-40B4-BE49-F238E27FC236}">
                <a16:creationId xmlns:a16="http://schemas.microsoft.com/office/drawing/2014/main" id="{B4221CBE-F77F-4C01-8ADE-5CD77EAC083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4922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DEC35-71FE-085D-9586-4C0040500855}"/>
              </a:ext>
            </a:extLst>
          </p:cNvPr>
          <p:cNvSpPr>
            <a:spLocks noGrp="1"/>
          </p:cNvSpPr>
          <p:nvPr>
            <p:ph type="title"/>
          </p:nvPr>
        </p:nvSpPr>
        <p:spPr>
          <a:xfrm>
            <a:off x="686834" y="1153572"/>
            <a:ext cx="3200400" cy="4461163"/>
          </a:xfrm>
        </p:spPr>
        <p:txBody>
          <a:bodyPr>
            <a:normAutofit/>
          </a:bodyPr>
          <a:lstStyle/>
          <a:p>
            <a:r>
              <a:rPr lang="en-US" sz="3100">
                <a:solidFill>
                  <a:srgbClr val="FFFFFF"/>
                </a:solidFill>
              </a:rPr>
              <a:t>Post-cure Recommendations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996C542-B5B7-FD34-D95E-3B7510377AF0}"/>
              </a:ext>
            </a:extLst>
          </p:cNvPr>
          <p:cNvSpPr>
            <a:spLocks noGrp="1"/>
          </p:cNvSpPr>
          <p:nvPr>
            <p:ph idx="1"/>
          </p:nvPr>
        </p:nvSpPr>
        <p:spPr>
          <a:xfrm>
            <a:off x="4447308" y="591344"/>
            <a:ext cx="6906491" cy="5585619"/>
          </a:xfrm>
        </p:spPr>
        <p:txBody>
          <a:bodyPr anchor="ctr">
            <a:normAutofit/>
          </a:bodyPr>
          <a:lstStyle/>
          <a:p>
            <a:r>
              <a:rPr lang="en-US"/>
              <a:t>Congratulate patients for their HCV cure</a:t>
            </a:r>
          </a:p>
          <a:p>
            <a:r>
              <a:rPr lang="en-US"/>
              <a:t>Inform patients who are cured that they are susceptible to reinfection if risks ongoing</a:t>
            </a:r>
          </a:p>
          <a:p>
            <a:pPr lvl="1"/>
            <a:r>
              <a:rPr lang="en-US"/>
              <a:t>Provide patients with appropriate HCV harm-reduction resources to minimize the possibility of reinfection</a:t>
            </a:r>
          </a:p>
          <a:p>
            <a:r>
              <a:rPr lang="en-US"/>
              <a:t>No liver-related follow-up is recommended for noncirrhotic/F3 patients who achieve cure</a:t>
            </a:r>
          </a:p>
          <a:p>
            <a:pPr lvl="1"/>
            <a:r>
              <a:rPr lang="en-US"/>
              <a:t>HCC surveillance with ultrasound +/- AFP every 6 months in patients who had advanced F3/F4 before HCV treatment lifelong</a:t>
            </a:r>
          </a:p>
          <a:p>
            <a:pPr lvl="1"/>
            <a:r>
              <a:rPr lang="en-US"/>
              <a:t>Advise patients to avoid excess alcohol use</a:t>
            </a:r>
          </a:p>
        </p:txBody>
      </p:sp>
    </p:spTree>
    <p:extLst>
      <p:ext uri="{BB962C8B-B14F-4D97-AF65-F5344CB8AC3E}">
        <p14:creationId xmlns:p14="http://schemas.microsoft.com/office/powerpoint/2010/main" val="791746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up unopened pill packets">
            <a:extLst>
              <a:ext uri="{FF2B5EF4-FFF2-40B4-BE49-F238E27FC236}">
                <a16:creationId xmlns:a16="http://schemas.microsoft.com/office/drawing/2014/main" id="{E5A7D586-862A-A2D4-DB01-506830FF6030}"/>
              </a:ext>
            </a:extLst>
          </p:cNvPr>
          <p:cNvPicPr>
            <a:picLocks noChangeAspect="1"/>
          </p:cNvPicPr>
          <p:nvPr/>
        </p:nvPicPr>
        <p:blipFill rotWithShape="1">
          <a:blip r:embed="rId2">
            <a:alphaModFix amt="55000"/>
          </a:blip>
          <a:srcRect t="5913" r="-2" b="8562"/>
          <a:stretch/>
        </p:blipFill>
        <p:spPr>
          <a:xfrm>
            <a:off x="20" y="-9107"/>
            <a:ext cx="12191980" cy="6858000"/>
          </a:xfrm>
          <a:prstGeom prst="rect">
            <a:avLst/>
          </a:prstGeom>
        </p:spPr>
      </p:pic>
      <p:sp>
        <p:nvSpPr>
          <p:cNvPr id="2" name="Title 1">
            <a:extLst>
              <a:ext uri="{FF2B5EF4-FFF2-40B4-BE49-F238E27FC236}">
                <a16:creationId xmlns:a16="http://schemas.microsoft.com/office/drawing/2014/main" id="{4FD5F60C-18E8-491D-2263-3D7825F29DA8}"/>
              </a:ext>
            </a:extLst>
          </p:cNvPr>
          <p:cNvSpPr>
            <a:spLocks noGrp="1"/>
          </p:cNvSpPr>
          <p:nvPr>
            <p:ph type="title"/>
          </p:nvPr>
        </p:nvSpPr>
        <p:spPr>
          <a:xfrm>
            <a:off x="686834" y="591344"/>
            <a:ext cx="3200400" cy="5585619"/>
          </a:xfrm>
        </p:spPr>
        <p:txBody>
          <a:bodyPr>
            <a:normAutofit/>
          </a:bodyPr>
          <a:lstStyle/>
          <a:p>
            <a:r>
              <a:rPr lang="en-US">
                <a:solidFill>
                  <a:srgbClr val="FFFFFF"/>
                </a:solidFill>
              </a:rPr>
              <a:t>Follow-Up for patients who do not achieve a Virologic Cure</a:t>
            </a:r>
          </a:p>
        </p:txBody>
      </p:sp>
      <p:sp>
        <p:nvSpPr>
          <p:cNvPr id="11" name="Arc 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EC666F-5F7F-F8DB-CE23-BDFC9ADA636D}"/>
              </a:ext>
            </a:extLst>
          </p:cNvPr>
          <p:cNvSpPr>
            <a:spLocks noGrp="1"/>
          </p:cNvSpPr>
          <p:nvPr>
            <p:ph idx="1"/>
          </p:nvPr>
        </p:nvSpPr>
        <p:spPr>
          <a:xfrm>
            <a:off x="4447308" y="591344"/>
            <a:ext cx="6906491" cy="5585619"/>
          </a:xfrm>
        </p:spPr>
        <p:txBody>
          <a:bodyPr anchor="ctr">
            <a:normAutofit/>
          </a:bodyPr>
          <a:lstStyle/>
          <a:p>
            <a:r>
              <a:rPr lang="en-US">
                <a:solidFill>
                  <a:srgbClr val="FFFFFF"/>
                </a:solidFill>
              </a:rPr>
              <a:t>Patients in whom initial HCV treatment fails to achieve cure (SVR) should be evaluated for retreatment by a specialist, in accordance with AASLD/IDSA guidance</a:t>
            </a:r>
          </a:p>
          <a:p>
            <a:r>
              <a:rPr lang="en-US">
                <a:solidFill>
                  <a:srgbClr val="FFFFFF"/>
                </a:solidFill>
              </a:rPr>
              <a:t>Until retreatment occurs, assessment for disease progression every 6-12 months with a hepatic function panel, CBC, and INR is recommended</a:t>
            </a:r>
          </a:p>
          <a:p>
            <a:r>
              <a:rPr lang="en-US">
                <a:solidFill>
                  <a:srgbClr val="FFFFFF"/>
                </a:solidFill>
              </a:rPr>
              <a:t>Advise patients to avoid excess alcohol use</a:t>
            </a:r>
          </a:p>
        </p:txBody>
      </p:sp>
    </p:spTree>
    <p:extLst>
      <p:ext uri="{BB962C8B-B14F-4D97-AF65-F5344CB8AC3E}">
        <p14:creationId xmlns:p14="http://schemas.microsoft.com/office/powerpoint/2010/main" val="1413880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ssorted pills and capsules">
            <a:extLst>
              <a:ext uri="{FF2B5EF4-FFF2-40B4-BE49-F238E27FC236}">
                <a16:creationId xmlns:a16="http://schemas.microsoft.com/office/drawing/2014/main" id="{F4DE5D3D-1116-93A9-159D-55D4CE71AE15}"/>
              </a:ext>
            </a:extLst>
          </p:cNvPr>
          <p:cNvPicPr>
            <a:picLocks noChangeAspect="1"/>
          </p:cNvPicPr>
          <p:nvPr/>
        </p:nvPicPr>
        <p:blipFill rotWithShape="1">
          <a:blip r:embed="rId2"/>
          <a:srcRect t="5259" r="-2" b="10344"/>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7359D99-BE3B-1221-799E-EDE33E5117B2}"/>
              </a:ext>
            </a:extLst>
          </p:cNvPr>
          <p:cNvSpPr>
            <a:spLocks noGrp="1"/>
          </p:cNvSpPr>
          <p:nvPr>
            <p:ph type="title"/>
          </p:nvPr>
        </p:nvSpPr>
        <p:spPr>
          <a:xfrm>
            <a:off x="1037809" y="1071350"/>
            <a:ext cx="4775162" cy="1339382"/>
          </a:xfrm>
        </p:spPr>
        <p:txBody>
          <a:bodyPr>
            <a:normAutofit/>
          </a:bodyPr>
          <a:lstStyle/>
          <a:p>
            <a:pPr algn="ctr"/>
            <a:r>
              <a:rPr lang="en-US" sz="3600"/>
              <a:t>Post Treatment Considerations</a:t>
            </a: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1D828C-9285-AE98-1C2D-DA40E53C9C28}"/>
              </a:ext>
            </a:extLst>
          </p:cNvPr>
          <p:cNvSpPr>
            <a:spLocks noGrp="1"/>
          </p:cNvSpPr>
          <p:nvPr>
            <p:ph idx="1"/>
          </p:nvPr>
        </p:nvSpPr>
        <p:spPr>
          <a:xfrm>
            <a:off x="1189319" y="2547257"/>
            <a:ext cx="4458446" cy="3109740"/>
          </a:xfrm>
        </p:spPr>
        <p:txBody>
          <a:bodyPr anchor="ctr">
            <a:normAutofit/>
          </a:bodyPr>
          <a:lstStyle/>
          <a:p>
            <a:r>
              <a:rPr lang="en-US" sz="1600"/>
              <a:t>Consequences of liver disease</a:t>
            </a:r>
          </a:p>
          <a:p>
            <a:pPr lvl="1"/>
            <a:r>
              <a:rPr lang="en-US" sz="1600"/>
              <a:t>Cirrhosis (fibrosis assessment pretreatment!)</a:t>
            </a:r>
          </a:p>
          <a:p>
            <a:pPr lvl="2"/>
            <a:r>
              <a:rPr lang="en-US" sz="1600"/>
              <a:t>HCC risk</a:t>
            </a:r>
          </a:p>
          <a:p>
            <a:pPr lvl="2"/>
            <a:r>
              <a:rPr lang="en-US" sz="1600"/>
              <a:t>Liver function</a:t>
            </a:r>
          </a:p>
          <a:p>
            <a:r>
              <a:rPr lang="en-US" sz="1600"/>
              <a:t>HCV reinfection risk if ongoing exposures</a:t>
            </a:r>
          </a:p>
          <a:p>
            <a:pPr lvl="1"/>
            <a:r>
              <a:rPr lang="en-US" sz="1600"/>
              <a:t>HCV RNA testing every 6-12 months</a:t>
            </a:r>
          </a:p>
          <a:p>
            <a:r>
              <a:rPr lang="en-US" sz="1600"/>
              <a:t>No ongoing exposures</a:t>
            </a:r>
          </a:p>
          <a:p>
            <a:pPr lvl="1"/>
            <a:r>
              <a:rPr lang="en-US" sz="1600"/>
              <a:t>Annual ALT, promote liver health</a:t>
            </a:r>
          </a:p>
          <a:p>
            <a:r>
              <a:rPr lang="en-US" sz="1600"/>
              <a:t>HCV antibody positive life long</a:t>
            </a:r>
          </a:p>
        </p:txBody>
      </p:sp>
    </p:spTree>
    <p:extLst>
      <p:ext uri="{BB962C8B-B14F-4D97-AF65-F5344CB8AC3E}">
        <p14:creationId xmlns:p14="http://schemas.microsoft.com/office/powerpoint/2010/main" val="1090226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7A4C2C-AEF0-7048-A0D8-E335849EB2B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Patients with new CHC diagnosis:</a:t>
            </a:r>
          </a:p>
        </p:txBody>
      </p:sp>
      <p:graphicFrame>
        <p:nvGraphicFramePr>
          <p:cNvPr id="5" name="Content Placeholder 2">
            <a:extLst>
              <a:ext uri="{FF2B5EF4-FFF2-40B4-BE49-F238E27FC236}">
                <a16:creationId xmlns:a16="http://schemas.microsoft.com/office/drawing/2014/main" id="{642966DA-F5A0-65F4-A86A-EB4B1C35EE41}"/>
              </a:ext>
            </a:extLst>
          </p:cNvPr>
          <p:cNvGraphicFramePr>
            <a:graphicFrameLocks noGrp="1"/>
          </p:cNvGraphicFramePr>
          <p:nvPr>
            <p:ph idx="1"/>
            <p:extLst>
              <p:ext uri="{D42A27DB-BD31-4B8C-83A1-F6EECF244321}">
                <p14:modId xmlns:p14="http://schemas.microsoft.com/office/powerpoint/2010/main" val="37741339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9172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F9E411-0492-12E8-B202-671CAF6F9CBD}"/>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HCC Screening</a:t>
            </a:r>
          </a:p>
        </p:txBody>
      </p:sp>
      <p:graphicFrame>
        <p:nvGraphicFramePr>
          <p:cNvPr id="5" name="Content Placeholder 2">
            <a:extLst>
              <a:ext uri="{FF2B5EF4-FFF2-40B4-BE49-F238E27FC236}">
                <a16:creationId xmlns:a16="http://schemas.microsoft.com/office/drawing/2014/main" id="{3BDFD70F-3B8D-056F-B2D5-EF7589812837}"/>
              </a:ext>
            </a:extLst>
          </p:cNvPr>
          <p:cNvGraphicFramePr>
            <a:graphicFrameLocks noGrp="1"/>
          </p:cNvGraphicFramePr>
          <p:nvPr>
            <p:ph idx="1"/>
            <p:extLst>
              <p:ext uri="{D42A27DB-BD31-4B8C-83A1-F6EECF244321}">
                <p14:modId xmlns:p14="http://schemas.microsoft.com/office/powerpoint/2010/main" val="168844217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9025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86313B-E4E8-4C21-7F2C-E50229A30793}"/>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Summary of Key HCV Resources</a:t>
            </a:r>
          </a:p>
        </p:txBody>
      </p:sp>
      <p:graphicFrame>
        <p:nvGraphicFramePr>
          <p:cNvPr id="5" name="Content Placeholder 2">
            <a:extLst>
              <a:ext uri="{FF2B5EF4-FFF2-40B4-BE49-F238E27FC236}">
                <a16:creationId xmlns:a16="http://schemas.microsoft.com/office/drawing/2014/main" id="{7F63677B-95E9-EE19-EE6E-469B03EB5EA3}"/>
              </a:ext>
            </a:extLst>
          </p:cNvPr>
          <p:cNvGraphicFramePr>
            <a:graphicFrameLocks noGrp="1"/>
          </p:cNvGraphicFramePr>
          <p:nvPr>
            <p:ph idx="1"/>
            <p:extLst>
              <p:ext uri="{D42A27DB-BD31-4B8C-83A1-F6EECF244321}">
                <p14:modId xmlns:p14="http://schemas.microsoft.com/office/powerpoint/2010/main" val="331367339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9246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0E5E95-C418-F810-0651-6209B1AC6DF3}"/>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ea typeface="Calibri Light"/>
                <a:cs typeface="Calibri Light"/>
              </a:rPr>
              <a:t>Summary</a:t>
            </a:r>
          </a:p>
        </p:txBody>
      </p:sp>
      <p:sp>
        <p:nvSpPr>
          <p:cNvPr id="3" name="Content Placeholder 2">
            <a:extLst>
              <a:ext uri="{FF2B5EF4-FFF2-40B4-BE49-F238E27FC236}">
                <a16:creationId xmlns:a16="http://schemas.microsoft.com/office/drawing/2014/main" id="{3B399A23-5142-F2C7-D4DE-EF04A74523C1}"/>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sz="2000" dirty="0">
                <a:ea typeface="Calibri"/>
                <a:cs typeface="Calibri"/>
              </a:rPr>
              <a:t>HCV assessment and treatment have been simplified</a:t>
            </a:r>
          </a:p>
          <a:p>
            <a:r>
              <a:rPr lang="en-US" sz="2000" dirty="0">
                <a:ea typeface="Calibri"/>
                <a:cs typeface="Calibri"/>
              </a:rPr>
              <a:t>Treatment and screening are recommended for all</a:t>
            </a:r>
          </a:p>
          <a:p>
            <a:r>
              <a:rPr lang="en-US" sz="2000" dirty="0">
                <a:ea typeface="Calibri"/>
                <a:cs typeface="Calibri"/>
              </a:rPr>
              <a:t>Fibrosis assessment is key</a:t>
            </a:r>
          </a:p>
          <a:p>
            <a:r>
              <a:rPr lang="en-US" sz="2000" dirty="0">
                <a:ea typeface="Calibri"/>
                <a:cs typeface="Calibri"/>
              </a:rPr>
              <a:t>Genotyping still required by most payers</a:t>
            </a:r>
          </a:p>
          <a:p>
            <a:r>
              <a:rPr lang="en-US" sz="2000" err="1">
                <a:ea typeface="Calibri"/>
                <a:cs typeface="Calibri"/>
              </a:rPr>
              <a:t>Pangenotypic</a:t>
            </a:r>
            <a:r>
              <a:rPr lang="en-US" sz="2000">
                <a:ea typeface="Calibri"/>
                <a:cs typeface="Calibri"/>
              </a:rPr>
              <a:t> regimens in most if not all </a:t>
            </a:r>
            <a:r>
              <a:rPr lang="en-US" sz="2000" dirty="0">
                <a:ea typeface="Calibri"/>
                <a:cs typeface="Calibri"/>
              </a:rPr>
              <a:t>settings</a:t>
            </a:r>
          </a:p>
          <a:p>
            <a:r>
              <a:rPr lang="en-US" sz="2000" dirty="0">
                <a:ea typeface="Calibri"/>
                <a:cs typeface="Calibri"/>
              </a:rPr>
              <a:t>Post-SVR follow up limited to HCC surveillance for those with cirrhosis and HCV RNA for those with ongoing risk exposures</a:t>
            </a:r>
          </a:p>
          <a:p>
            <a:r>
              <a:rPr lang="en-US" sz="2000" dirty="0">
                <a:ea typeface="Calibri"/>
                <a:cs typeface="Calibri"/>
              </a:rPr>
              <a:t>Ohio has room for improvement in the way we cure HCV</a:t>
            </a:r>
          </a:p>
          <a:p>
            <a:endParaRPr lang="en-US" sz="2000">
              <a:ea typeface="Calibri"/>
              <a:cs typeface="Calibri"/>
            </a:endParaRPr>
          </a:p>
        </p:txBody>
      </p:sp>
    </p:spTree>
    <p:extLst>
      <p:ext uri="{BB962C8B-B14F-4D97-AF65-F5344CB8AC3E}">
        <p14:creationId xmlns:p14="http://schemas.microsoft.com/office/powerpoint/2010/main" val="1323645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F5267-30D5-4BF9-C7FC-03DB9B63812F}"/>
              </a:ext>
            </a:extLst>
          </p:cNvPr>
          <p:cNvSpPr txBox="1"/>
          <p:nvPr/>
        </p:nvSpPr>
        <p:spPr>
          <a:xfrm>
            <a:off x="3556002" y="357778"/>
            <a:ext cx="6890327" cy="769441"/>
          </a:xfrm>
          <a:prstGeom prst="rect">
            <a:avLst/>
          </a:prstGeom>
          <a:noFill/>
        </p:spPr>
        <p:txBody>
          <a:bodyPr wrap="square">
            <a:spAutoFit/>
          </a:bodyPr>
          <a:lstStyle/>
          <a:p>
            <a:r>
              <a:rPr lang="en-US" sz="2200" b="1" dirty="0"/>
              <a:t>All relevant relationships have been mitigated. </a:t>
            </a:r>
          </a:p>
          <a:p>
            <a:r>
              <a:rPr lang="en-US" sz="2200" i="1" dirty="0"/>
              <a:t>The following disclosures were made:</a:t>
            </a:r>
          </a:p>
        </p:txBody>
      </p:sp>
      <p:sp>
        <p:nvSpPr>
          <p:cNvPr id="13" name="TextBox 12">
            <a:extLst>
              <a:ext uri="{FF2B5EF4-FFF2-40B4-BE49-F238E27FC236}">
                <a16:creationId xmlns:a16="http://schemas.microsoft.com/office/drawing/2014/main" id="{B1211BA3-DACD-6004-76FA-9F0128E9645F}"/>
              </a:ext>
            </a:extLst>
          </p:cNvPr>
          <p:cNvSpPr txBox="1"/>
          <p:nvPr/>
        </p:nvSpPr>
        <p:spPr>
          <a:xfrm>
            <a:off x="3555999" y="1275942"/>
            <a:ext cx="6890327" cy="430887"/>
          </a:xfrm>
          <a:prstGeom prst="rect">
            <a:avLst/>
          </a:prstGeom>
          <a:noFill/>
        </p:spPr>
        <p:txBody>
          <a:bodyPr wrap="square">
            <a:spAutoFit/>
          </a:bodyPr>
          <a:lstStyle/>
          <a:p>
            <a:r>
              <a:rPr lang="en-US" sz="2200" b="1" u="sng" dirty="0"/>
              <a:t>Speakers</a:t>
            </a:r>
          </a:p>
        </p:txBody>
      </p:sp>
      <p:graphicFrame>
        <p:nvGraphicFramePr>
          <p:cNvPr id="14" name="Table 12">
            <a:extLst>
              <a:ext uri="{FF2B5EF4-FFF2-40B4-BE49-F238E27FC236}">
                <a16:creationId xmlns:a16="http://schemas.microsoft.com/office/drawing/2014/main" id="{8CB4B7F8-9DDB-AD16-C15C-BB875AA15774}"/>
              </a:ext>
            </a:extLst>
          </p:cNvPr>
          <p:cNvGraphicFramePr>
            <a:graphicFrameLocks noGrp="1"/>
          </p:cNvGraphicFramePr>
          <p:nvPr>
            <p:extLst>
              <p:ext uri="{D42A27DB-BD31-4B8C-83A1-F6EECF244321}">
                <p14:modId xmlns:p14="http://schemas.microsoft.com/office/powerpoint/2010/main" val="4108047481"/>
              </p:ext>
            </p:extLst>
          </p:nvPr>
        </p:nvGraphicFramePr>
        <p:xfrm>
          <a:off x="3629893" y="1935248"/>
          <a:ext cx="6890326" cy="1737360"/>
        </p:xfrm>
        <a:graphic>
          <a:graphicData uri="http://schemas.openxmlformats.org/drawingml/2006/table">
            <a:tbl>
              <a:tblPr firstRow="1" bandRow="1">
                <a:tableStyleId>{5C22544A-7EE6-4342-B048-85BDC9FD1C3A}</a:tableStyleId>
              </a:tblPr>
              <a:tblGrid>
                <a:gridCol w="2296775">
                  <a:extLst>
                    <a:ext uri="{9D8B030D-6E8A-4147-A177-3AD203B41FA5}">
                      <a16:colId xmlns:a16="http://schemas.microsoft.com/office/drawing/2014/main" val="1548163507"/>
                    </a:ext>
                  </a:extLst>
                </a:gridCol>
                <a:gridCol w="1745924">
                  <a:extLst>
                    <a:ext uri="{9D8B030D-6E8A-4147-A177-3AD203B41FA5}">
                      <a16:colId xmlns:a16="http://schemas.microsoft.com/office/drawing/2014/main" val="3170131233"/>
                    </a:ext>
                  </a:extLst>
                </a:gridCol>
                <a:gridCol w="2847627">
                  <a:extLst>
                    <a:ext uri="{9D8B030D-6E8A-4147-A177-3AD203B41FA5}">
                      <a16:colId xmlns:a16="http://schemas.microsoft.com/office/drawing/2014/main" val="2200852196"/>
                    </a:ext>
                  </a:extLst>
                </a:gridCol>
              </a:tblGrid>
              <a:tr h="263968">
                <a:tc>
                  <a:txBody>
                    <a:bodyPr/>
                    <a:lstStyle/>
                    <a:p>
                      <a:r>
                        <a:rPr lang="en-US" b="0" dirty="0">
                          <a:solidFill>
                            <a:schemeClr val="tx1"/>
                          </a:solidFill>
                        </a:rPr>
                        <a:t>Name</a:t>
                      </a:r>
                    </a:p>
                  </a:txBody>
                  <a:tcPr>
                    <a:solidFill>
                      <a:schemeClr val="bg1">
                        <a:lumMod val="95000"/>
                      </a:schemeClr>
                    </a:solidFill>
                  </a:tcPr>
                </a:tc>
                <a:tc>
                  <a:txBody>
                    <a:bodyPr/>
                    <a:lstStyle/>
                    <a:p>
                      <a:r>
                        <a:rPr lang="en-US" b="0" dirty="0">
                          <a:solidFill>
                            <a:schemeClr val="tx1"/>
                          </a:solidFill>
                        </a:rPr>
                        <a:t>Activity Role</a:t>
                      </a:r>
                    </a:p>
                  </a:txBody>
                  <a:tcPr>
                    <a:solidFill>
                      <a:schemeClr val="bg1">
                        <a:lumMod val="95000"/>
                      </a:schemeClr>
                    </a:solidFill>
                  </a:tcPr>
                </a:tc>
                <a:tc>
                  <a:txBody>
                    <a:bodyPr/>
                    <a:lstStyle/>
                    <a:p>
                      <a:r>
                        <a:rPr lang="en-US" b="0" dirty="0">
                          <a:solidFill>
                            <a:schemeClr val="tx1"/>
                          </a:solidFill>
                        </a:rPr>
                        <a:t>Relationship/Co. Name</a:t>
                      </a:r>
                    </a:p>
                  </a:txBody>
                  <a:tcPr>
                    <a:solidFill>
                      <a:schemeClr val="bg1">
                        <a:lumMod val="95000"/>
                      </a:schemeClr>
                    </a:solidFill>
                  </a:tcPr>
                </a:tc>
                <a:extLst>
                  <a:ext uri="{0D108BD9-81ED-4DB2-BD59-A6C34878D82A}">
                    <a16:rowId xmlns:a16="http://schemas.microsoft.com/office/drawing/2014/main" val="2752851285"/>
                  </a:ext>
                </a:extLst>
              </a:tr>
              <a:tr h="263968">
                <a:tc>
                  <a:txBody>
                    <a:bodyPr/>
                    <a:lstStyle/>
                    <a:p>
                      <a:pPr lvl="0">
                        <a:buNone/>
                      </a:pPr>
                      <a:r>
                        <a:rPr lang="en-US" sz="1800" dirty="0">
                          <a:solidFill>
                            <a:schemeClr val="tx1"/>
                          </a:solidFill>
                        </a:rPr>
                        <a:t>Kelli Williams, MD, MPH, FIDSA</a:t>
                      </a:r>
                    </a:p>
                  </a:txBody>
                  <a:tcPr>
                    <a:solidFill>
                      <a:schemeClr val="bg1">
                        <a:lumMod val="95000"/>
                      </a:schemeClr>
                    </a:solidFill>
                  </a:tcPr>
                </a:tc>
                <a:tc>
                  <a:txBody>
                    <a:bodyPr/>
                    <a:lstStyle/>
                    <a:p>
                      <a:r>
                        <a:rPr lang="en-US" dirty="0">
                          <a:solidFill>
                            <a:schemeClr val="tx1"/>
                          </a:solidFill>
                        </a:rPr>
                        <a:t>Presenter</a:t>
                      </a:r>
                    </a:p>
                  </a:txBody>
                  <a:tcPr>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None to disclose</a:t>
                      </a:r>
                    </a:p>
                    <a:p>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910242570"/>
                  </a:ext>
                </a:extLst>
              </a:tr>
              <a:tr h="263968">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527396859"/>
                  </a:ext>
                </a:extLst>
              </a:tr>
              <a:tr h="0">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tc>
                  <a:txBody>
                    <a:bodyPr/>
                    <a:lstStyle/>
                    <a:p>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397287646"/>
                  </a:ext>
                </a:extLst>
              </a:tr>
            </a:tbl>
          </a:graphicData>
        </a:graphic>
      </p:graphicFrame>
    </p:spTree>
    <p:extLst>
      <p:ext uri="{BB962C8B-B14F-4D97-AF65-F5344CB8AC3E}">
        <p14:creationId xmlns:p14="http://schemas.microsoft.com/office/powerpoint/2010/main" val="3432229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a:xfrm>
            <a:off x="1981200" y="1017164"/>
            <a:ext cx="7886372" cy="648915"/>
          </a:xfrm>
        </p:spPr>
        <p:txBody>
          <a:bodyPr>
            <a:noAutofit/>
          </a:bodyPr>
          <a:lstStyle/>
          <a:p>
            <a:r>
              <a:rPr lang="en-US" sz="4000" dirty="0"/>
              <a:t>MATEC Resources</a:t>
            </a:r>
          </a:p>
        </p:txBody>
      </p:sp>
      <p:sp>
        <p:nvSpPr>
          <p:cNvPr id="3" name="Text Placeholder 2">
            <a:extLst>
              <a:ext uri="{FF2B5EF4-FFF2-40B4-BE49-F238E27FC236}">
                <a16:creationId xmlns:a16="http://schemas.microsoft.com/office/drawing/2014/main" id="{08542CFA-E0C0-4008-98DD-798C7FAC4598}"/>
              </a:ext>
            </a:extLst>
          </p:cNvPr>
          <p:cNvSpPr>
            <a:spLocks noGrp="1"/>
          </p:cNvSpPr>
          <p:nvPr>
            <p:ph type="body" sz="quarter" idx="11"/>
          </p:nvPr>
        </p:nvSpPr>
        <p:spPr>
          <a:xfrm>
            <a:off x="1981200" y="2133601"/>
            <a:ext cx="4104406" cy="3359255"/>
          </a:xfrm>
        </p:spPr>
        <p:txBody>
          <a:bodyPr lIns="68580" tIns="34290" rIns="68580" bIns="34290" anchor="t"/>
          <a:lstStyle/>
          <a:p>
            <a:pPr>
              <a:spcAft>
                <a:spcPts val="0"/>
              </a:spcAft>
            </a:pPr>
            <a:r>
              <a:rPr lang="en-US" sz="1500" dirty="0">
                <a:ea typeface="+mn-lt"/>
                <a:cs typeface="+mn-lt"/>
              </a:rPr>
              <a:t>National Clinician Consultation Center </a:t>
            </a:r>
            <a:br>
              <a:rPr lang="en-US" sz="1500" dirty="0">
                <a:ea typeface="+mn-lt"/>
                <a:cs typeface="+mn-lt"/>
              </a:rPr>
            </a:br>
            <a:r>
              <a:rPr lang="en-US" sz="1500" dirty="0">
                <a:ea typeface="+mn-lt"/>
                <a:cs typeface="+mn-lt"/>
                <a:hlinkClick r:id="rId2"/>
              </a:rPr>
              <a:t>http://nccc.ucsf.edu/</a:t>
            </a:r>
            <a:r>
              <a:rPr lang="en-US" sz="1500" dirty="0">
                <a:ea typeface="+mn-lt"/>
                <a:cs typeface="+mn-lt"/>
              </a:rPr>
              <a:t> </a:t>
            </a:r>
          </a:p>
          <a:p>
            <a:pPr marL="685800" lvl="2" indent="-228124">
              <a:spcAft>
                <a:spcPts val="0"/>
              </a:spcAft>
              <a:buFont typeface="Arial" pitchFamily="2" charset="2"/>
              <a:buChar char="•"/>
            </a:pPr>
            <a:r>
              <a:rPr lang="en-US" sz="1500" dirty="0">
                <a:ea typeface="+mn-lt"/>
                <a:cs typeface="+mn-lt"/>
              </a:rPr>
              <a:t>HIV Management</a:t>
            </a:r>
          </a:p>
          <a:p>
            <a:pPr marL="685800" lvl="2" indent="-228124">
              <a:spcAft>
                <a:spcPts val="0"/>
              </a:spcAft>
              <a:buFont typeface="Arial" pitchFamily="2" charset="2"/>
              <a:buChar char="•"/>
            </a:pPr>
            <a:r>
              <a:rPr lang="en-US" sz="1500" dirty="0">
                <a:ea typeface="+mn-lt"/>
                <a:cs typeface="+mn-lt"/>
              </a:rPr>
              <a:t>Perinatal HIV</a:t>
            </a:r>
          </a:p>
          <a:p>
            <a:pPr marL="685800" lvl="2" indent="-228124">
              <a:spcAft>
                <a:spcPts val="0"/>
              </a:spcAft>
              <a:buFont typeface="Arial" pitchFamily="2" charset="2"/>
              <a:buChar char="•"/>
            </a:pPr>
            <a:r>
              <a:rPr lang="en-US" sz="1500" dirty="0">
                <a:ea typeface="+mn-lt"/>
                <a:cs typeface="+mn-lt"/>
              </a:rPr>
              <a:t>HIV </a:t>
            </a:r>
            <a:r>
              <a:rPr lang="en-US" sz="1500" dirty="0" err="1">
                <a:ea typeface="+mn-lt"/>
                <a:cs typeface="+mn-lt"/>
              </a:rPr>
              <a:t>PrEP</a:t>
            </a:r>
            <a:endParaRPr lang="en-US" sz="1500" dirty="0">
              <a:ea typeface="+mn-lt"/>
              <a:cs typeface="+mn-lt"/>
            </a:endParaRPr>
          </a:p>
          <a:p>
            <a:pPr marL="685800" lvl="2" indent="-228124">
              <a:spcAft>
                <a:spcPts val="0"/>
              </a:spcAft>
              <a:buFont typeface="Arial" pitchFamily="2" charset="2"/>
              <a:buChar char="•"/>
            </a:pPr>
            <a:r>
              <a:rPr lang="en-US" sz="1500" dirty="0">
                <a:ea typeface="+mn-lt"/>
                <a:cs typeface="+mn-lt"/>
              </a:rPr>
              <a:t>HIV PEP line</a:t>
            </a:r>
          </a:p>
          <a:p>
            <a:pPr marL="685800" lvl="2" indent="-228124">
              <a:spcAft>
                <a:spcPts val="0"/>
              </a:spcAft>
              <a:buFont typeface="Arial" pitchFamily="2" charset="2"/>
              <a:buChar char="•"/>
            </a:pPr>
            <a:r>
              <a:rPr lang="en-US" sz="1500" dirty="0">
                <a:ea typeface="+mn-lt"/>
                <a:cs typeface="+mn-lt"/>
              </a:rPr>
              <a:t>HCV Management</a:t>
            </a:r>
          </a:p>
          <a:p>
            <a:pPr marL="685800" lvl="2" indent="-228124">
              <a:spcAft>
                <a:spcPts val="0"/>
              </a:spcAft>
              <a:buFont typeface="Arial" pitchFamily="2" charset="2"/>
              <a:buChar char="•"/>
            </a:pPr>
            <a:r>
              <a:rPr lang="en-US" sz="1500" dirty="0">
                <a:ea typeface="+mn-lt"/>
                <a:cs typeface="+mn-lt"/>
              </a:rPr>
              <a:t>Substance Use Management</a:t>
            </a:r>
            <a:br>
              <a:rPr lang="en-US" sz="1500" dirty="0">
                <a:ea typeface="+mn-lt"/>
                <a:cs typeface="+mn-lt"/>
              </a:rPr>
            </a:br>
            <a:endParaRPr lang="en-US" sz="1500" dirty="0"/>
          </a:p>
          <a:p>
            <a:pPr>
              <a:spcAft>
                <a:spcPts val="0"/>
              </a:spcAft>
            </a:pPr>
            <a:r>
              <a:rPr lang="en-US" sz="1500" dirty="0">
                <a:ea typeface="+mn-lt"/>
                <a:cs typeface="+mn-lt"/>
              </a:rPr>
              <a:t>AETC National HIV Curriculum</a:t>
            </a:r>
            <a:br>
              <a:rPr lang="en-US" sz="1500" dirty="0">
                <a:ea typeface="+mn-lt"/>
                <a:cs typeface="+mn-lt"/>
              </a:rPr>
            </a:br>
            <a:r>
              <a:rPr lang="en-US" sz="1500" dirty="0">
                <a:ea typeface="+mn-lt"/>
                <a:cs typeface="+mn-lt"/>
                <a:hlinkClick r:id="rId3"/>
              </a:rPr>
              <a:t>https://</a:t>
            </a:r>
            <a:r>
              <a:rPr lang="en-US" sz="1500" dirty="0" err="1">
                <a:ea typeface="+mn-lt"/>
                <a:cs typeface="+mn-lt"/>
                <a:hlinkClick r:id="rId3"/>
              </a:rPr>
              <a:t>aidsetc.org</a:t>
            </a:r>
            <a:r>
              <a:rPr lang="en-US" sz="1500" dirty="0">
                <a:ea typeface="+mn-lt"/>
                <a:cs typeface="+mn-lt"/>
                <a:hlinkClick r:id="rId3"/>
              </a:rPr>
              <a:t>/</a:t>
            </a:r>
            <a:r>
              <a:rPr lang="en-US" sz="1500" dirty="0" err="1">
                <a:ea typeface="+mn-lt"/>
                <a:cs typeface="+mn-lt"/>
                <a:hlinkClick r:id="rId3"/>
              </a:rPr>
              <a:t>nhc</a:t>
            </a:r>
            <a:r>
              <a:rPr lang="en-US" sz="1500" dirty="0">
                <a:ea typeface="+mn-lt"/>
                <a:cs typeface="+mn-lt"/>
              </a:rPr>
              <a:t> </a:t>
            </a:r>
          </a:p>
          <a:p>
            <a:pPr>
              <a:spcAft>
                <a:spcPts val="0"/>
              </a:spcAft>
            </a:pPr>
            <a:endParaRPr lang="fr-FR" sz="1500" dirty="0"/>
          </a:p>
          <a:p>
            <a:pPr>
              <a:spcAft>
                <a:spcPts val="0"/>
              </a:spcAft>
            </a:pPr>
            <a:r>
              <a:rPr lang="fr-FR" sz="1500" dirty="0" err="1"/>
              <a:t>AETC</a:t>
            </a:r>
            <a:r>
              <a:rPr lang="fr-FR" sz="1500" dirty="0"/>
              <a:t> National HIV-</a:t>
            </a:r>
            <a:r>
              <a:rPr lang="fr-FR" sz="1500" dirty="0" err="1"/>
              <a:t>HCV</a:t>
            </a:r>
            <a:r>
              <a:rPr lang="fr-FR" sz="1500" dirty="0"/>
              <a:t> Curriculum </a:t>
            </a:r>
            <a:br>
              <a:rPr lang="fr-FR" sz="1500" dirty="0"/>
            </a:br>
            <a:r>
              <a:rPr lang="fr-FR" sz="1500" dirty="0">
                <a:hlinkClick r:id="rId4"/>
              </a:rPr>
              <a:t>https://</a:t>
            </a:r>
            <a:r>
              <a:rPr lang="fr-FR" sz="1500" dirty="0" err="1">
                <a:hlinkClick r:id="rId4"/>
              </a:rPr>
              <a:t>aidsetc.org</a:t>
            </a:r>
            <a:r>
              <a:rPr lang="fr-FR" sz="1500" dirty="0">
                <a:hlinkClick r:id="rId4"/>
              </a:rPr>
              <a:t>/</a:t>
            </a:r>
            <a:r>
              <a:rPr lang="fr-FR" sz="1500" dirty="0" err="1">
                <a:hlinkClick r:id="rId4"/>
              </a:rPr>
              <a:t>hivhcv</a:t>
            </a:r>
            <a:endParaRPr lang="fr-FR" sz="1500" dirty="0"/>
          </a:p>
          <a:p>
            <a:pPr>
              <a:spcAft>
                <a:spcPts val="0"/>
              </a:spcAft>
            </a:pPr>
            <a:endParaRPr lang="en-US" sz="1613" dirty="0"/>
          </a:p>
        </p:txBody>
      </p:sp>
      <p:sp>
        <p:nvSpPr>
          <p:cNvPr id="4" name="Text Placeholder 3">
            <a:extLst>
              <a:ext uri="{FF2B5EF4-FFF2-40B4-BE49-F238E27FC236}">
                <a16:creationId xmlns:a16="http://schemas.microsoft.com/office/drawing/2014/main" id="{A8CA06E8-7541-4A47-8D44-8492FF6DE030}"/>
              </a:ext>
            </a:extLst>
          </p:cNvPr>
          <p:cNvSpPr>
            <a:spLocks noGrp="1"/>
          </p:cNvSpPr>
          <p:nvPr>
            <p:ph type="body" sz="quarter" idx="12"/>
          </p:nvPr>
        </p:nvSpPr>
        <p:spPr>
          <a:xfrm>
            <a:off x="5799067" y="2133600"/>
            <a:ext cx="4759398" cy="2824290"/>
          </a:xfrm>
        </p:spPr>
        <p:txBody>
          <a:bodyPr lIns="68580" tIns="34290" rIns="68580" bIns="34290" anchor="t"/>
          <a:lstStyle/>
          <a:p>
            <a:pPr>
              <a:spcAft>
                <a:spcPts val="0"/>
              </a:spcAft>
            </a:pPr>
            <a:r>
              <a:rPr lang="en-US" sz="1500" dirty="0">
                <a:ea typeface="+mn-lt"/>
                <a:cs typeface="+mn-lt"/>
              </a:rPr>
              <a:t>National </a:t>
            </a:r>
            <a:r>
              <a:rPr lang="en-US" sz="1500" dirty="0" err="1">
                <a:ea typeface="+mn-lt"/>
                <a:cs typeface="+mn-lt"/>
              </a:rPr>
              <a:t>PrEP</a:t>
            </a:r>
            <a:r>
              <a:rPr lang="en-US" sz="1500" dirty="0">
                <a:ea typeface="+mn-lt"/>
                <a:cs typeface="+mn-lt"/>
              </a:rPr>
              <a:t> Curriculum </a:t>
            </a:r>
            <a:r>
              <a:rPr lang="en-US" sz="1500" dirty="0">
                <a:ea typeface="+mn-lt"/>
                <a:cs typeface="+mn-lt"/>
                <a:hlinkClick r:id="rId5"/>
              </a:rPr>
              <a:t>https://</a:t>
            </a:r>
            <a:r>
              <a:rPr lang="en-US" sz="1500" dirty="0" err="1">
                <a:ea typeface="+mn-lt"/>
                <a:cs typeface="+mn-lt"/>
                <a:hlinkClick r:id="rId5"/>
              </a:rPr>
              <a:t>www.hivprep.uw.edu</a:t>
            </a:r>
            <a:endParaRPr lang="en-US" sz="1500" dirty="0">
              <a:ea typeface="+mn-lt"/>
              <a:cs typeface="+mn-lt"/>
            </a:endParaRPr>
          </a:p>
          <a:p>
            <a:pPr>
              <a:spcAft>
                <a:spcPts val="0"/>
              </a:spcAft>
            </a:pPr>
            <a:endParaRPr lang="en-US" sz="1500" dirty="0">
              <a:ea typeface="+mn-lt"/>
              <a:cs typeface="+mn-lt"/>
            </a:endParaRPr>
          </a:p>
          <a:p>
            <a:pPr>
              <a:spcAft>
                <a:spcPts val="0"/>
              </a:spcAft>
            </a:pPr>
            <a:r>
              <a:rPr lang="en-US" sz="1500" dirty="0">
                <a:ea typeface="+mn-lt"/>
                <a:cs typeface="+mn-lt"/>
              </a:rPr>
              <a:t>Hepatitis B Online </a:t>
            </a:r>
            <a:r>
              <a:rPr lang="en-US" sz="1500" dirty="0">
                <a:ea typeface="+mn-lt"/>
                <a:cs typeface="+mn-lt"/>
                <a:hlinkClick r:id="rId6"/>
              </a:rPr>
              <a:t>https://</a:t>
            </a:r>
            <a:r>
              <a:rPr lang="en-US" sz="1500" dirty="0" err="1">
                <a:ea typeface="+mn-lt"/>
                <a:cs typeface="+mn-lt"/>
                <a:hlinkClick r:id="rId6"/>
              </a:rPr>
              <a:t>www.hepatitisb.uw.edu</a:t>
            </a:r>
            <a:endParaRPr lang="en-US" sz="1500" dirty="0">
              <a:ea typeface="+mn-lt"/>
              <a:cs typeface="+mn-lt"/>
            </a:endParaRPr>
          </a:p>
          <a:p>
            <a:pPr>
              <a:spcAft>
                <a:spcPts val="0"/>
              </a:spcAft>
            </a:pPr>
            <a:endParaRPr lang="en-US" sz="1500" dirty="0">
              <a:ea typeface="+mn-lt"/>
              <a:cs typeface="+mn-lt"/>
            </a:endParaRPr>
          </a:p>
          <a:p>
            <a:pPr>
              <a:spcAft>
                <a:spcPts val="0"/>
              </a:spcAft>
            </a:pPr>
            <a:r>
              <a:rPr lang="en-US" sz="1500" dirty="0">
                <a:ea typeface="+mn-lt"/>
                <a:cs typeface="+mn-lt"/>
              </a:rPr>
              <a:t>Hepatitis C Online</a:t>
            </a:r>
            <a:br>
              <a:rPr lang="en-US" sz="1500" dirty="0">
                <a:ea typeface="+mn-lt"/>
                <a:cs typeface="+mn-lt"/>
              </a:rPr>
            </a:br>
            <a:r>
              <a:rPr lang="en-US" sz="1500" dirty="0">
                <a:ea typeface="+mn-lt"/>
                <a:cs typeface="+mn-lt"/>
                <a:hlinkClick r:id="rId7"/>
              </a:rPr>
              <a:t>https://www.hepatitisc.uw.edu</a:t>
            </a:r>
            <a:br>
              <a:rPr lang="en-US" sz="1500" dirty="0">
                <a:ea typeface="+mn-lt"/>
                <a:cs typeface="+mn-lt"/>
              </a:rPr>
            </a:br>
            <a:endParaRPr lang="en-US" sz="1500" dirty="0">
              <a:ea typeface="+mn-lt"/>
              <a:cs typeface="+mn-lt"/>
            </a:endParaRPr>
          </a:p>
          <a:p>
            <a:pPr>
              <a:spcAft>
                <a:spcPts val="0"/>
              </a:spcAft>
            </a:pPr>
            <a:r>
              <a:rPr lang="en-US" sz="1500" dirty="0">
                <a:ea typeface="+mn-lt"/>
                <a:cs typeface="+mn-lt"/>
              </a:rPr>
              <a:t>AETC National Coordinating Resource Center </a:t>
            </a:r>
            <a:br>
              <a:rPr lang="en-US" sz="1500" dirty="0">
                <a:ea typeface="+mn-lt"/>
                <a:cs typeface="+mn-lt"/>
              </a:rPr>
            </a:br>
            <a:r>
              <a:rPr lang="en-US" sz="1500" dirty="0">
                <a:ea typeface="+mn-lt"/>
                <a:cs typeface="+mn-lt"/>
                <a:hlinkClick r:id="rId8"/>
              </a:rPr>
              <a:t>https://aidsetc.org/</a:t>
            </a:r>
            <a:r>
              <a:rPr lang="en-US" sz="1500" dirty="0">
                <a:ea typeface="+mn-lt"/>
                <a:cs typeface="+mn-lt"/>
              </a:rPr>
              <a:t> </a:t>
            </a:r>
            <a:br>
              <a:rPr lang="en-US" sz="1500" dirty="0">
                <a:ea typeface="+mn-lt"/>
                <a:cs typeface="+mn-lt"/>
              </a:rPr>
            </a:br>
            <a:endParaRPr lang="en-US" sz="1500" dirty="0">
              <a:ea typeface="+mn-lt"/>
              <a:cs typeface="+mn-lt"/>
            </a:endParaRPr>
          </a:p>
          <a:p>
            <a:pPr>
              <a:spcAft>
                <a:spcPts val="0"/>
              </a:spcAft>
            </a:pPr>
            <a:r>
              <a:rPr lang="en-US" sz="1500" dirty="0">
                <a:ea typeface="+mn-lt"/>
                <a:cs typeface="+mn-lt"/>
              </a:rPr>
              <a:t>Additional Trainings </a:t>
            </a:r>
            <a:r>
              <a:rPr lang="en-US" sz="1500" dirty="0">
                <a:ea typeface="+mn-lt"/>
                <a:cs typeface="+mn-lt"/>
                <a:hlinkClick r:id="rId9"/>
              </a:rPr>
              <a:t>https://matec.info</a:t>
            </a:r>
            <a:r>
              <a:rPr lang="en-US" sz="1500" dirty="0">
                <a:ea typeface="+mn-lt"/>
                <a:cs typeface="+mn-lt"/>
              </a:rPr>
              <a:t> </a:t>
            </a:r>
          </a:p>
        </p:txBody>
      </p:sp>
      <p:sp>
        <p:nvSpPr>
          <p:cNvPr id="7" name="Content Placeholder 2">
            <a:extLst>
              <a:ext uri="{FF2B5EF4-FFF2-40B4-BE49-F238E27FC236}">
                <a16:creationId xmlns:a16="http://schemas.microsoft.com/office/drawing/2014/main" id="{B37BE74F-DE12-4237-B581-121F3E3ACE21}"/>
              </a:ext>
            </a:extLst>
          </p:cNvPr>
          <p:cNvSpPr txBox="1">
            <a:spLocks/>
          </p:cNvSpPr>
          <p:nvPr/>
        </p:nvSpPr>
        <p:spPr>
          <a:xfrm>
            <a:off x="12982943" y="1438803"/>
            <a:ext cx="8315569" cy="2824290"/>
          </a:xfrm>
          <a:prstGeom prst="rect">
            <a:avLst/>
          </a:prstGeom>
        </p:spPr>
        <p:txBody>
          <a:bodyPr lIns="68580" tIns="34290" rIns="68580" bIns="34290" numCol="2" anchor="t">
            <a:normAutofit/>
          </a:bodyPr>
          <a:lstStyle>
            <a:lvl1pPr marL="0" indent="0" algn="l" defTabSz="121891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65" indent="-457207" algn="l" defTabSz="1218915" rtl="0" eaLnBrk="1" latinLnBrk="0" hangingPunct="1">
              <a:spcBef>
                <a:spcPct val="20000"/>
              </a:spcBef>
              <a:buClr>
                <a:schemeClr val="accent6"/>
              </a:buClr>
              <a:buFont typeface="Wingdings" pitchFamily="2" charset="2"/>
              <a:buChar char="§"/>
              <a:defRPr sz="2601" kern="1200">
                <a:solidFill>
                  <a:schemeClr val="tx1"/>
                </a:solidFill>
                <a:latin typeface="+mj-lt"/>
                <a:ea typeface="+mn-ea"/>
                <a:cs typeface="Arial" pitchFamily="34" charset="0"/>
              </a:defRPr>
            </a:lvl2pPr>
            <a:lvl3pPr marL="1523644" indent="-304729" algn="l" defTabSz="1218915" rtl="0" eaLnBrk="1" latinLnBrk="0" hangingPunct="1">
              <a:spcBef>
                <a:spcPct val="20000"/>
              </a:spcBef>
              <a:buClr>
                <a:schemeClr val="accent6"/>
              </a:buClr>
              <a:buFont typeface="STIXGeneral-Regular" pitchFamily="2" charset="2"/>
              <a:buChar char="⎯"/>
              <a:defRPr sz="2601" kern="1200">
                <a:solidFill>
                  <a:schemeClr val="tx1"/>
                </a:solidFill>
                <a:latin typeface="+mj-lt"/>
                <a:ea typeface="+mn-ea"/>
                <a:cs typeface="Arial" pitchFamily="34" charset="0"/>
              </a:defRPr>
            </a:lvl3pPr>
            <a:lvl4pPr marL="2133103"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60" indent="-304729" algn="l" defTabSz="121891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algn="l" defTabSz="914186" rtl="0" eaLnBrk="1" fontAlgn="auto" latinLnBrk="0" hangingPunct="1">
              <a:lnSpc>
                <a:spcPct val="100000"/>
              </a:lnSpc>
              <a:spcBef>
                <a:spcPts val="0"/>
              </a:spcBef>
              <a:spcAft>
                <a:spcPts val="0"/>
              </a:spcAft>
              <a:buClrTx/>
              <a:buSzTx/>
              <a:buFont typeface="Arial" pitchFamily="34" charset="0"/>
              <a:buNone/>
              <a:tabLst/>
              <a:defRPr/>
            </a:pPr>
            <a:endParaRPr kumimoji="0" lang="en-US" sz="2799" b="0" i="0" u="none" strike="noStrike" kern="1200" cap="none" spc="0" normalizeH="0" baseline="0" noProof="0">
              <a:ln>
                <a:noFill/>
              </a:ln>
              <a:solidFill>
                <a:srgbClr val="D6201A"/>
              </a:solidFill>
              <a:effectLst/>
              <a:uLnTx/>
              <a:uFillTx/>
              <a:latin typeface="Arial" panose="020B0604020202020204"/>
              <a:ea typeface="+mn-ea"/>
              <a:cs typeface="Arial" pitchFamily="34" charset="0"/>
              <a:sym typeface="Arial"/>
            </a:endParaRPr>
          </a:p>
        </p:txBody>
      </p:sp>
    </p:spTree>
    <p:extLst>
      <p:ext uri="{BB962C8B-B14F-4D97-AF65-F5344CB8AC3E}">
        <p14:creationId xmlns:p14="http://schemas.microsoft.com/office/powerpoint/2010/main" val="2896426839"/>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8320351-9FA2-4A26-885B-BB8F3E490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8CD2EFB-78C2-4C6E-A6B9-4ED12FAD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3840x2160 wallpaper | white sand beach | Peakpx">
            <a:extLst>
              <a:ext uri="{FF2B5EF4-FFF2-40B4-BE49-F238E27FC236}">
                <a16:creationId xmlns:a16="http://schemas.microsoft.com/office/drawing/2014/main" id="{7A59F4DE-A576-EE17-048E-C7C367868950}"/>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F40CED52-5B57-FBB4-00A5-39A77C6E9E32}"/>
              </a:ext>
            </a:extLst>
          </p:cNvPr>
          <p:cNvSpPr>
            <a:spLocks noGrp="1"/>
          </p:cNvSpPr>
          <p:nvPr>
            <p:ph type="title"/>
          </p:nvPr>
        </p:nvSpPr>
        <p:spPr>
          <a:xfrm>
            <a:off x="841248" y="600427"/>
            <a:ext cx="9875520" cy="3299902"/>
          </a:xfrm>
        </p:spPr>
        <p:txBody>
          <a:bodyPr vert="horz" lIns="91440" tIns="45720" rIns="91440" bIns="45720" rtlCol="0" anchor="b">
            <a:normAutofit/>
          </a:bodyPr>
          <a:lstStyle/>
          <a:p>
            <a:r>
              <a:rPr lang="en-US" sz="7600">
                <a:solidFill>
                  <a:srgbClr val="FFFFFF"/>
                </a:solidFill>
              </a:rPr>
              <a:t>Thank you!</a:t>
            </a:r>
            <a:br>
              <a:rPr lang="en-US" sz="7600">
                <a:solidFill>
                  <a:srgbClr val="FFFFFF"/>
                </a:solidFill>
              </a:rPr>
            </a:br>
            <a:r>
              <a:rPr lang="en-US" sz="7600">
                <a:solidFill>
                  <a:srgbClr val="FFFFFF"/>
                </a:solidFill>
              </a:rPr>
              <a:t>Questions?</a:t>
            </a:r>
            <a:br>
              <a:rPr lang="en-US" sz="7600">
                <a:solidFill>
                  <a:srgbClr val="FFFFFF"/>
                </a:solidFill>
              </a:rPr>
            </a:br>
            <a:r>
              <a:rPr lang="en-US" sz="7600">
                <a:solidFill>
                  <a:srgbClr val="FFFFFF"/>
                </a:solidFill>
              </a:rPr>
              <a:t>kelli.mccauley@uc.edu</a:t>
            </a:r>
          </a:p>
        </p:txBody>
      </p:sp>
      <p:sp>
        <p:nvSpPr>
          <p:cNvPr id="4" name="Text Placeholder 3">
            <a:extLst>
              <a:ext uri="{FF2B5EF4-FFF2-40B4-BE49-F238E27FC236}">
                <a16:creationId xmlns:a16="http://schemas.microsoft.com/office/drawing/2014/main" id="{0E85ABE1-CF75-95C1-33ED-BF0D82D1FFAA}"/>
              </a:ext>
            </a:extLst>
          </p:cNvPr>
          <p:cNvSpPr>
            <a:spLocks noGrp="1"/>
          </p:cNvSpPr>
          <p:nvPr>
            <p:ph type="body" idx="1"/>
          </p:nvPr>
        </p:nvSpPr>
        <p:spPr>
          <a:xfrm>
            <a:off x="859536" y="4072045"/>
            <a:ext cx="9875520" cy="1414355"/>
          </a:xfrm>
        </p:spPr>
        <p:txBody>
          <a:bodyPr vert="horz" lIns="91440" tIns="45720" rIns="91440" bIns="45720" rtlCol="0">
            <a:normAutofit/>
          </a:bodyPr>
          <a:lstStyle/>
          <a:p>
            <a:endParaRPr lang="en-US">
              <a:solidFill>
                <a:srgbClr val="FFFFFF"/>
              </a:solidFill>
            </a:endParaRPr>
          </a:p>
        </p:txBody>
      </p:sp>
    </p:spTree>
    <p:extLst>
      <p:ext uri="{BB962C8B-B14F-4D97-AF65-F5344CB8AC3E}">
        <p14:creationId xmlns:p14="http://schemas.microsoft.com/office/powerpoint/2010/main" val="141034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F5267-30D5-4BF9-C7FC-03DB9B63812F}"/>
              </a:ext>
            </a:extLst>
          </p:cNvPr>
          <p:cNvSpPr txBox="1"/>
          <p:nvPr/>
        </p:nvSpPr>
        <p:spPr>
          <a:xfrm>
            <a:off x="3657600" y="374318"/>
            <a:ext cx="6825674" cy="5847755"/>
          </a:xfrm>
          <a:prstGeom prst="rect">
            <a:avLst/>
          </a:prstGeom>
          <a:noFill/>
        </p:spPr>
        <p:txBody>
          <a:bodyPr wrap="square" lIns="91440" tIns="45720" rIns="91440" bIns="45720" anchor="t">
            <a:spAutoFit/>
          </a:bodyPr>
          <a:lstStyle/>
          <a:p>
            <a:r>
              <a:rPr lang="en-US" sz="1700" b="1" dirty="0">
                <a:latin typeface="Calibri" panose="020F0502020204030204" pitchFamily="34" charset="0"/>
                <a:ea typeface="Calibri" panose="020F0502020204030204" pitchFamily="34" charset="0"/>
                <a:cs typeface="Times New Roman" panose="02020603050405020304" pitchFamily="18" charset="0"/>
              </a:rPr>
              <a:t>ACCREDITATION AND DESIGNATION STATEMENT </a:t>
            </a:r>
          </a:p>
          <a:p>
            <a:r>
              <a:rPr lang="en-US" sz="1700" dirty="0">
                <a:latin typeface="Calibri"/>
                <a:ea typeface="Calibri"/>
                <a:cs typeface="Times New Roman"/>
              </a:rPr>
              <a:t>This activity has been planned and implemented in accordance with the accreditation requirements and policies of the Accreditation Council for Continuing Medical Education (ACCME) through the </a:t>
            </a:r>
            <a:r>
              <a:rPr lang="en-US" sz="1700" dirty="0" err="1">
                <a:latin typeface="Calibri"/>
                <a:ea typeface="Calibri"/>
                <a:cs typeface="Times New Roman"/>
              </a:rPr>
              <a:t>providership</a:t>
            </a:r>
            <a:r>
              <a:rPr lang="en-US" sz="1700" dirty="0">
                <a:latin typeface="Calibri"/>
                <a:ea typeface="Calibri"/>
                <a:cs typeface="Times New Roman"/>
              </a:rPr>
              <a:t> of the University of Cincinnati. The University of Cincinnati is accredited by the ACCME to provide continuing medical education for physicians..</a:t>
            </a:r>
          </a:p>
          <a:p>
            <a:endParaRPr lang="en-US" sz="1700" dirty="0">
              <a:latin typeface="Calibri" panose="020F0502020204030204" pitchFamily="34" charset="0"/>
              <a:ea typeface="Calibri" panose="020F0502020204030204" pitchFamily="34" charset="0"/>
              <a:cs typeface="Times New Roman" panose="02020603050405020304" pitchFamily="18" charset="0"/>
            </a:endParaRPr>
          </a:p>
          <a:p>
            <a:r>
              <a:rPr lang="en-US" sz="1700" dirty="0">
                <a:latin typeface="Calibri"/>
                <a:ea typeface="Calibri"/>
                <a:cs typeface="Times New Roman"/>
              </a:rPr>
              <a:t>The University of Cincinnati designates this live activity for a maximum of 1.0 </a:t>
            </a:r>
            <a:r>
              <a:rPr lang="en-US" sz="1700" i="1" dirty="0">
                <a:latin typeface="Calibri"/>
                <a:ea typeface="Calibri"/>
                <a:cs typeface="Times New Roman"/>
              </a:rPr>
              <a:t>AMA PRA Category 1 Credit(s) </a:t>
            </a:r>
            <a:r>
              <a:rPr lang="en-US" sz="1700" dirty="0">
                <a:latin typeface="Calibri"/>
                <a:ea typeface="Calibri"/>
                <a:cs typeface="Times New Roman"/>
              </a:rPr>
              <a:t>™. Physicians should claim only the credits commensurate with the extent of their participation in the activity.</a:t>
            </a:r>
          </a:p>
          <a:p>
            <a:endParaRPr lang="en-US" sz="1700" dirty="0">
              <a:latin typeface="Calibri" panose="020F0502020204030204" pitchFamily="34" charset="0"/>
              <a:ea typeface="Calibri" panose="020F0502020204030204" pitchFamily="34" charset="0"/>
              <a:cs typeface="Times New Roman" panose="02020603050405020304" pitchFamily="18" charset="0"/>
            </a:endParaRPr>
          </a:p>
          <a:p>
            <a:r>
              <a:rPr lang="en-US" sz="1700" b="1" dirty="0">
                <a:latin typeface="Calibri" panose="020F0502020204030204" pitchFamily="34" charset="0"/>
                <a:ea typeface="Calibri" panose="020F0502020204030204" pitchFamily="34" charset="0"/>
                <a:cs typeface="Times New Roman" panose="02020603050405020304" pitchFamily="18" charset="0"/>
              </a:rPr>
              <a:t>OFF-LABEL DISCLOSURE STATEMENT</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r>
              <a:rPr lang="en-US" sz="1700" dirty="0">
                <a:latin typeface="Calibri" panose="020F0502020204030204" pitchFamily="34" charset="0"/>
                <a:ea typeface="Calibri" panose="020F0502020204030204" pitchFamily="34" charset="0"/>
                <a:cs typeface="Times New Roman" panose="02020603050405020304" pitchFamily="18" charset="0"/>
              </a:rPr>
              <a:t>Faculty members are required to inform the audience when they are discussing off-label, unapproved uses of devices and drugs. Physicians should consult full prescribing information before using any product mentioned during this educational activity.</a:t>
            </a:r>
          </a:p>
          <a:p>
            <a:endParaRPr lang="en-US" sz="1700" dirty="0">
              <a:latin typeface="Calibri" panose="020F0502020204030204" pitchFamily="34" charset="0"/>
              <a:ea typeface="Calibri" panose="020F0502020204030204" pitchFamily="34" charset="0"/>
              <a:cs typeface="Times New Roman" panose="02020603050405020304" pitchFamily="18" charset="0"/>
            </a:endParaRPr>
          </a:p>
          <a:p>
            <a:r>
              <a:rPr lang="en-US" sz="1700" b="1" dirty="0">
                <a:latin typeface="Calibri" panose="020F0502020204030204" pitchFamily="34" charset="0"/>
                <a:ea typeface="Calibri" panose="020F0502020204030204" pitchFamily="34" charset="0"/>
                <a:cs typeface="Times New Roman" panose="02020603050405020304" pitchFamily="18" charset="0"/>
              </a:rPr>
              <a:t>DISCLAIMER STATEMENT</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r>
              <a:rPr lang="en-US" sz="1700" dirty="0">
                <a:latin typeface="Calibri" panose="020F0502020204030204" pitchFamily="34" charset="0"/>
                <a:ea typeface="Calibri" panose="020F0502020204030204" pitchFamily="34" charset="0"/>
                <a:cs typeface="Times New Roman" panose="02020603050405020304" pitchFamily="18" charset="0"/>
              </a:rPr>
              <a:t>The opinions expressed during the live activity are those of the faculty and do not necessarily represent the views of the University of Cincinnati. The information is presented for the purpose of advancing the attendees’ professional development.</a:t>
            </a:r>
          </a:p>
        </p:txBody>
      </p:sp>
    </p:spTree>
    <p:extLst>
      <p:ext uri="{BB962C8B-B14F-4D97-AF65-F5344CB8AC3E}">
        <p14:creationId xmlns:p14="http://schemas.microsoft.com/office/powerpoint/2010/main" val="2578270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virus&#10;&#10;Description automatically generated">
            <a:extLst>
              <a:ext uri="{FF2B5EF4-FFF2-40B4-BE49-F238E27FC236}">
                <a16:creationId xmlns:a16="http://schemas.microsoft.com/office/drawing/2014/main" id="{4635B003-4953-67C4-86F2-8169275440D5}"/>
              </a:ext>
            </a:extLst>
          </p:cNvPr>
          <p:cNvPicPr>
            <a:picLocks noChangeAspect="1"/>
          </p:cNvPicPr>
          <p:nvPr/>
        </p:nvPicPr>
        <p:blipFill>
          <a:blip r:embed="rId3"/>
          <a:stretch>
            <a:fillRect/>
          </a:stretch>
        </p:blipFill>
        <p:spPr>
          <a:xfrm>
            <a:off x="956780" y="338760"/>
            <a:ext cx="10587658" cy="6412395"/>
          </a:xfrm>
          <a:prstGeom prst="rect">
            <a:avLst/>
          </a:prstGeom>
        </p:spPr>
      </p:pic>
    </p:spTree>
    <p:extLst>
      <p:ext uri="{BB962C8B-B14F-4D97-AF65-F5344CB8AC3E}">
        <p14:creationId xmlns:p14="http://schemas.microsoft.com/office/powerpoint/2010/main" val="230253715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PT TEMPLATE- WIDE format - rev nov 2021.potx" id="{C9A273AD-B524-4FDF-ACEB-FA8A839AE0A0}" vid="{29E8FC13-4AED-43AD-8C3F-9970A78E68DF}"/>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4702</Words>
  <Application>Microsoft Office PowerPoint</Application>
  <PresentationFormat>Widescreen</PresentationFormat>
  <Paragraphs>449</Paragraphs>
  <Slides>71</Slides>
  <Notes>14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71</vt:i4>
      </vt:variant>
    </vt:vector>
  </HeadingPairs>
  <TitlesOfParts>
    <vt:vector size="87" baseType="lpstr">
      <vt:lpstr>ＭＳ Ｐゴシック</vt:lpstr>
      <vt:lpstr>Arial</vt:lpstr>
      <vt:lpstr>Calibri</vt:lpstr>
      <vt:lpstr>Calibri (Body)</vt:lpstr>
      <vt:lpstr>Calibri Light</vt:lpstr>
      <vt:lpstr>Courier New</vt:lpstr>
      <vt:lpstr>ITC Avant Garde Std Bk</vt:lpstr>
      <vt:lpstr>STIXGeneral-Regular</vt:lpstr>
      <vt:lpstr>System Font Regular</vt:lpstr>
      <vt:lpstr>Times New Roman</vt:lpstr>
      <vt:lpstr>Wingdings</vt:lpstr>
      <vt:lpstr>Office Theme</vt:lpstr>
      <vt:lpstr>Office</vt:lpstr>
      <vt:lpstr>AETC-BLANK-MASTER</vt:lpstr>
      <vt:lpstr>Content slide master</vt:lpstr>
      <vt:lpstr>1_Office Theme</vt:lpstr>
      <vt:lpstr>Hepatitis C : The Road to Cure</vt:lpstr>
      <vt:lpstr>PowerPoint Presentation</vt:lpstr>
      <vt:lpstr>Disclosures</vt:lpstr>
      <vt:lpstr>Learning Objectives</vt:lpstr>
      <vt:lpstr>PowerPoint Presentation</vt:lpstr>
      <vt:lpstr>PowerPoint Presentation</vt:lpstr>
      <vt:lpstr>PowerPoint Presentation</vt:lpstr>
      <vt:lpstr>PowerPoint Presentation</vt:lpstr>
      <vt:lpstr>PowerPoint Presentation</vt:lpstr>
      <vt:lpstr>Liver Disease and Hepatitis Definitions</vt:lpstr>
      <vt:lpstr>Behaviors Associated with Increased Risk of HCV</vt:lpstr>
      <vt:lpstr>Natural History of Hepatitis C Virus</vt:lpstr>
      <vt:lpstr>Chronic Hep C Factors that Promote Progression or Severity</vt:lpstr>
      <vt:lpstr>PowerPoint Presentation</vt:lpstr>
      <vt:lpstr>Epidemiology of HCV in the US</vt:lpstr>
      <vt:lpstr>PowerPoint Presentation</vt:lpstr>
      <vt:lpstr>Ohio burden of HCV</vt:lpstr>
      <vt:lpstr>CDC New HCV infections nearly tripled over five years Number of reported cases* and estimated infections† of acute hepatitis C — United States, 2015–2022 </vt:lpstr>
      <vt:lpstr>New reports of chronic hep c high in multiple generations Number of newly reported* chronic Hepatitis C virus infection cases† by sex and age — United States, 2021 </vt:lpstr>
      <vt:lpstr>HCV Remains a Major Source of Mortality</vt:lpstr>
      <vt:lpstr>HCV remains a major source of mortality</vt:lpstr>
      <vt:lpstr>US Disproportionate Response to HIV and Hepatitis C</vt:lpstr>
      <vt:lpstr>Antiviral treatment is recommended for ALL adults with acute or chronic HCV infection, except those with a short life expectancy that cannot be remediated by HCV therapy, liver transplantation, or another directed therapy (I,A)</vt:lpstr>
      <vt:lpstr>We are in the Era of HCV Elimination</vt:lpstr>
      <vt:lpstr>Fig. 2</vt:lpstr>
      <vt:lpstr>Gaps in HCV Care</vt:lpstr>
      <vt:lpstr>PowerPoint Presentation</vt:lpstr>
      <vt:lpstr>PowerPoint Presentation</vt:lpstr>
      <vt:lpstr>HCV Screening &amp; Diagnosis</vt:lpstr>
      <vt:lpstr>PowerPoint Presentation</vt:lpstr>
      <vt:lpstr>HCV screening</vt:lpstr>
      <vt:lpstr>HCV Screening</vt:lpstr>
      <vt:lpstr>HCV Infection and Tests</vt:lpstr>
      <vt:lpstr>Pre-Treatment Evaluation for HCV</vt:lpstr>
      <vt:lpstr>Goal of treatment : CURE</vt:lpstr>
      <vt:lpstr>Engagement around HCV treatment</vt:lpstr>
      <vt:lpstr>Many Options…How Do You Choose the Right One?</vt:lpstr>
      <vt:lpstr>Pretreatment guide to choosing a regimen</vt:lpstr>
      <vt:lpstr>Why do we care about fibrosis assessment?</vt:lpstr>
      <vt:lpstr>Fibrosis Assessment</vt:lpstr>
      <vt:lpstr>Fib 4 Assessment</vt:lpstr>
      <vt:lpstr>APRI Assessment</vt:lpstr>
      <vt:lpstr>Transient Elastography</vt:lpstr>
      <vt:lpstr>Can We Avoid Genotyping?</vt:lpstr>
      <vt:lpstr>Pre-Treatment Assessment Recommendations</vt:lpstr>
      <vt:lpstr>PowerPoint Presentation</vt:lpstr>
      <vt:lpstr>Treatment of HCV</vt:lpstr>
      <vt:lpstr>PowerPoint Presentation</vt:lpstr>
      <vt:lpstr>PowerPoint Presentation</vt:lpstr>
      <vt:lpstr>Simplified HCV Treatment for Treatment-Naïve Adults Without Cirrhosis</vt:lpstr>
      <vt:lpstr>Recommended Treatment Regimens</vt:lpstr>
      <vt:lpstr>PowerPoint Presentation</vt:lpstr>
      <vt:lpstr>Comorbidities</vt:lpstr>
      <vt:lpstr>PowerPoint Presentation</vt:lpstr>
      <vt:lpstr>PowerPoint Presentation</vt:lpstr>
      <vt:lpstr>PowerPoint Presentation</vt:lpstr>
      <vt:lpstr>Drug-Drug Interactions</vt:lpstr>
      <vt:lpstr>When to refer?</vt:lpstr>
      <vt:lpstr>On Treatment Monitoring</vt:lpstr>
      <vt:lpstr>Monitoring Recommendations</vt:lpstr>
      <vt:lpstr>Post Treatment Monitoring</vt:lpstr>
      <vt:lpstr>Post Treatment</vt:lpstr>
      <vt:lpstr>Post-cure Recommendations</vt:lpstr>
      <vt:lpstr>Follow-Up for patients who do not achieve a Virologic Cure</vt:lpstr>
      <vt:lpstr>Post Treatment Considerations</vt:lpstr>
      <vt:lpstr>Patients with new CHC diagnosis:</vt:lpstr>
      <vt:lpstr>HCC Screening</vt:lpstr>
      <vt:lpstr>Summary of Key HCV Resources</vt:lpstr>
      <vt:lpstr>Summary</vt:lpstr>
      <vt:lpstr>MATEC Resources</vt:lpstr>
      <vt:lpstr>Thank you! Questions? kelli.mccauley@uc.edu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Hepatitis C</dc:title>
  <dc:creator>Williams, Kelli (mccaulki)</dc:creator>
  <cp:lastModifiedBy>Minerva Layug-Gomez</cp:lastModifiedBy>
  <cp:revision>1002</cp:revision>
  <dcterms:created xsi:type="dcterms:W3CDTF">2024-05-10T15:07:24Z</dcterms:created>
  <dcterms:modified xsi:type="dcterms:W3CDTF">2024-06-13T16:33:43Z</dcterms:modified>
</cp:coreProperties>
</file>