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92_2DA06255.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22A_EB2EAE77.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238_502FDD3C.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220_AF155DD0.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21.jpg" ContentType="image/jpg"/>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51"/>
  </p:notesMasterIdLst>
  <p:handoutMasterIdLst>
    <p:handoutMasterId r:id="rId52"/>
  </p:handoutMasterIdLst>
  <p:sldIdLst>
    <p:sldId id="359" r:id="rId2"/>
    <p:sldId id="361" r:id="rId3"/>
    <p:sldId id="381" r:id="rId4"/>
    <p:sldId id="590" r:id="rId5"/>
    <p:sldId id="330" r:id="rId6"/>
    <p:sldId id="365" r:id="rId7"/>
    <p:sldId id="370" r:id="rId8"/>
    <p:sldId id="549" r:id="rId9"/>
    <p:sldId id="301" r:id="rId10"/>
    <p:sldId id="552" r:id="rId11"/>
    <p:sldId id="493" r:id="rId12"/>
    <p:sldId id="561" r:id="rId13"/>
    <p:sldId id="556" r:id="rId14"/>
    <p:sldId id="562" r:id="rId15"/>
    <p:sldId id="555" r:id="rId16"/>
    <p:sldId id="337" r:id="rId17"/>
    <p:sldId id="563" r:id="rId18"/>
    <p:sldId id="558" r:id="rId19"/>
    <p:sldId id="560" r:id="rId20"/>
    <p:sldId id="559" r:id="rId21"/>
    <p:sldId id="553" r:id="rId22"/>
    <p:sldId id="557" r:id="rId23"/>
    <p:sldId id="546" r:id="rId24"/>
    <p:sldId id="332" r:id="rId25"/>
    <p:sldId id="532" r:id="rId26"/>
    <p:sldId id="533" r:id="rId27"/>
    <p:sldId id="402" r:id="rId28"/>
    <p:sldId id="550" r:id="rId29"/>
    <p:sldId id="404" r:id="rId30"/>
    <p:sldId id="421" r:id="rId31"/>
    <p:sldId id="335" r:id="rId32"/>
    <p:sldId id="571" r:id="rId33"/>
    <p:sldId id="547" r:id="rId34"/>
    <p:sldId id="564" r:id="rId35"/>
    <p:sldId id="554" r:id="rId36"/>
    <p:sldId id="566" r:id="rId37"/>
    <p:sldId id="567" r:id="rId38"/>
    <p:sldId id="568" r:id="rId39"/>
    <p:sldId id="569" r:id="rId40"/>
    <p:sldId id="570" r:id="rId41"/>
    <p:sldId id="589" r:id="rId42"/>
    <p:sldId id="588" r:id="rId43"/>
    <p:sldId id="587" r:id="rId44"/>
    <p:sldId id="366" r:id="rId45"/>
    <p:sldId id="544" r:id="rId46"/>
    <p:sldId id="492" r:id="rId47"/>
    <p:sldId id="525" r:id="rId48"/>
    <p:sldId id="338" r:id="rId49"/>
    <p:sldId id="545" r:id="rId5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61"/>
            <p14:sldId id="381"/>
            <p14:sldId id="590"/>
            <p14:sldId id="330"/>
            <p14:sldId id="365"/>
            <p14:sldId id="370"/>
            <p14:sldId id="549"/>
            <p14:sldId id="301"/>
            <p14:sldId id="552"/>
            <p14:sldId id="493"/>
            <p14:sldId id="561"/>
            <p14:sldId id="556"/>
            <p14:sldId id="562"/>
            <p14:sldId id="555"/>
            <p14:sldId id="337"/>
            <p14:sldId id="563"/>
            <p14:sldId id="558"/>
            <p14:sldId id="560"/>
            <p14:sldId id="559"/>
            <p14:sldId id="553"/>
            <p14:sldId id="557"/>
            <p14:sldId id="546"/>
            <p14:sldId id="332"/>
            <p14:sldId id="532"/>
            <p14:sldId id="533"/>
            <p14:sldId id="402"/>
            <p14:sldId id="550"/>
            <p14:sldId id="404"/>
            <p14:sldId id="421"/>
            <p14:sldId id="335"/>
            <p14:sldId id="571"/>
            <p14:sldId id="547"/>
            <p14:sldId id="564"/>
            <p14:sldId id="554"/>
            <p14:sldId id="566"/>
            <p14:sldId id="567"/>
            <p14:sldId id="568"/>
            <p14:sldId id="569"/>
            <p14:sldId id="570"/>
            <p14:sldId id="589"/>
            <p14:sldId id="588"/>
            <p14:sldId id="587"/>
            <p14:sldId id="366"/>
            <p14:sldId id="544"/>
            <p14:sldId id="492"/>
            <p14:sldId id="525"/>
            <p14:sldId id="338"/>
            <p14:sldId id="5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917" autoAdjust="0"/>
  </p:normalViewPr>
  <p:slideViewPr>
    <p:cSldViewPr>
      <p:cViewPr varScale="1">
        <p:scale>
          <a:sx n="124" d="100"/>
          <a:sy n="124" d="100"/>
        </p:scale>
        <p:origin x="204" y="90"/>
      </p:cViewPr>
      <p:guideLst>
        <p:guide orient="horz" pos="1620"/>
        <p:guide pos="2880"/>
      </p:guideLst>
    </p:cSldViewPr>
  </p:slideViewPr>
  <p:outlineViewPr>
    <p:cViewPr>
      <p:scale>
        <a:sx n="33" d="100"/>
        <a:sy n="33" d="100"/>
      </p:scale>
      <p:origin x="0" y="-430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4.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7.xml"/><Relationship Id="rId7" Type="http://schemas.openxmlformats.org/officeDocument/2006/relationships/slide" Target="slides/slide9.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6.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5.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9.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8.xml"/><Relationship Id="rId8" Type="http://schemas.openxmlformats.org/officeDocument/2006/relationships/slide" Target="slides/slide10.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s>
</file>

<file path=ppt/comments/modernComment_192_2DA06255.xml><?xml version="1.0" encoding="utf-8"?>
<p188:cmLst xmlns:a="http://schemas.openxmlformats.org/drawingml/2006/main" xmlns:r="http://schemas.openxmlformats.org/officeDocument/2006/relationships" xmlns:p188="http://schemas.microsoft.com/office/powerpoint/2018/8/main">
  <p188:cm id="{9BE3CEB6-D9AB-4030-A3BA-C36A8293FA42}" authorId="{A034EB0A-ADC1-89A1-2E72-66A3EE278167}" created="2024-06-04T17:17:55.666">
    <ac:deMkLst xmlns:ac="http://schemas.microsoft.com/office/drawing/2013/main/command">
      <pc:docMk xmlns:pc="http://schemas.microsoft.com/office/powerpoint/2013/main/command"/>
      <pc:sldMk xmlns:pc="http://schemas.microsoft.com/office/powerpoint/2013/main/command" cId="765485653" sldId="402"/>
      <ac:graphicFrameMk id="6" creationId="{00000000-0000-0000-0000-000000000000}"/>
    </ac:deMkLst>
    <p188:txBody>
      <a:bodyPr/>
      <a:lstStyle/>
      <a:p>
        <a:r>
          <a:rPr lang="en-US"/>
          <a:t>Font in embedded Graphic under 18 pt</a:t>
        </a:r>
      </a:p>
    </p188:txBody>
  </p188:cm>
</p188:cmLst>
</file>

<file path=ppt/comments/modernComment_220_AF155DD0.xml><?xml version="1.0" encoding="utf-8"?>
<p188:cmLst xmlns:a="http://schemas.openxmlformats.org/drawingml/2006/main" xmlns:r="http://schemas.openxmlformats.org/officeDocument/2006/relationships" xmlns:p188="http://schemas.microsoft.com/office/powerpoint/2018/8/main">
  <p188:cm id="{9BCA10D8-4BC7-4A12-A25E-579BF3BD0E64}" authorId="{A034EB0A-ADC1-89A1-2E72-66A3EE278167}" created="2024-06-04T18:03:04.019">
    <pc:sldMkLst xmlns:pc="http://schemas.microsoft.com/office/powerpoint/2013/main/command">
      <pc:docMk/>
      <pc:sldMk cId="2937413072" sldId="544"/>
    </pc:sldMkLst>
    <p188:txBody>
      <a:bodyPr/>
      <a:lstStyle/>
      <a:p>
        <a:r>
          <a:rPr lang="en-US"/>
          <a:t>Not sure why Slides 45-49 are greyed out?</a:t>
        </a:r>
      </a:p>
    </p188:txBody>
  </p188:cm>
</p188:cmLst>
</file>

<file path=ppt/comments/modernComment_22A_EB2EAE77.xml><?xml version="1.0" encoding="utf-8"?>
<p188:cmLst xmlns:a="http://schemas.openxmlformats.org/drawingml/2006/main" xmlns:r="http://schemas.openxmlformats.org/officeDocument/2006/relationships" xmlns:p188="http://schemas.microsoft.com/office/powerpoint/2018/8/main">
  <p188:cm id="{4D8A6A5A-7B61-4945-9F6D-A4ACCB5EE60A}" authorId="{A034EB0A-ADC1-89A1-2E72-66A3EE278167}" created="2024-06-04T17:41:35.588">
    <ac:deMkLst xmlns:ac="http://schemas.microsoft.com/office/drawing/2013/main/command">
      <pc:docMk xmlns:pc="http://schemas.microsoft.com/office/powerpoint/2013/main/command"/>
      <pc:sldMk xmlns:pc="http://schemas.microsoft.com/office/powerpoint/2013/main/command" cId="3945705079" sldId="554"/>
      <ac:spMk id="5" creationId="{A472F200-DEE8-DB60-7F0B-D6A5C4E78D7A}"/>
    </ac:deMkLst>
    <p188:txBody>
      <a:bodyPr/>
      <a:lstStyle/>
      <a:p>
        <a:r>
          <a:rPr lang="en-US"/>
          <a:t>OI Abbreviation? Osteogenesis Imperfecta?</a:t>
        </a:r>
      </a:p>
    </p188:txBody>
  </p188:cm>
</p188:cmLst>
</file>

<file path=ppt/comments/modernComment_238_502FDD3C.xml><?xml version="1.0" encoding="utf-8"?>
<p188:cmLst xmlns:a="http://schemas.openxmlformats.org/drawingml/2006/main" xmlns:r="http://schemas.openxmlformats.org/officeDocument/2006/relationships" xmlns:p188="http://schemas.microsoft.com/office/powerpoint/2018/8/main">
  <p188:cm id="{56553261-A0B2-4BCA-A85F-A11A82772263}" authorId="{A034EB0A-ADC1-89A1-2E72-66A3EE278167}" created="2024-06-04T17:42:52.623">
    <ac:deMkLst xmlns:ac="http://schemas.microsoft.com/office/drawing/2013/main/command">
      <pc:docMk xmlns:pc="http://schemas.microsoft.com/office/powerpoint/2013/main/command"/>
      <pc:sldMk xmlns:pc="http://schemas.microsoft.com/office/powerpoint/2013/main/command" cId="1345314108" sldId="568"/>
      <ac:picMk id="7" creationId="{9F86180A-E549-5808-7373-600ACD94BD67}"/>
    </ac:deMkLst>
    <p188:txBody>
      <a:bodyPr/>
      <a:lstStyle/>
      <a:p>
        <a:r>
          <a:rPr lang="en-US"/>
          <a:t>Font in next 2 slides small - graphic embedded unable to edit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6/4/2024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6/4/2024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asusa.org/2018/07/24/antiretroviral-drugs-treatment-prevention-hiv-infection-adults-2018-recommendations-of-the-international-antiviral-society-usa-pane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asusa.org/2018/07/24/antiretroviral-drugs-treatment-prevention-hiv-infection-adults-2018-recommendations-of-the-international-antiviral-society-usa-pane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hiv.uw.edu/custom/antiretroviral-therapy/general-information/3#reference-278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iasusa.org/2018/07/24/antiretroviral-drugs-treatment-prevention-hiv-infection-adults-2018-recommendations-of-the-international-antiviral-society-usa-pane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-Here’s how we interpret the key labs: CD4 and HIV VL</a:t>
            </a:r>
          </a:p>
          <a:p>
            <a:r>
              <a:rPr lang="en-US" b="1" dirty="0"/>
              <a:t>-CD4 helps to stage disease and determine need for OI prophylaxis</a:t>
            </a:r>
          </a:p>
          <a:p>
            <a:endParaRPr lang="en-US" b="1" dirty="0"/>
          </a:p>
          <a:p>
            <a:r>
              <a:rPr lang="en-US" b="1" dirty="0"/>
              <a:t>-If CD4 is &lt;200, or patient has an AIDS-defining condition, then their HIV disease has progressed to AIDS</a:t>
            </a:r>
          </a:p>
          <a:p>
            <a:r>
              <a:rPr lang="en-US" dirty="0"/>
              <a:t>In the most recent 2014 CDC case definition for HIV, there is a 5-stage system. A patient’s status can change in either direction after diagnosis. </a:t>
            </a:r>
          </a:p>
          <a:p>
            <a:pPr marL="171450" indent="-171450">
              <a:buFontTx/>
              <a:buChar char="-"/>
            </a:pPr>
            <a:r>
              <a:rPr lang="en-US" dirty="0"/>
              <a:t>Stage 0 is early infection </a:t>
            </a:r>
          </a:p>
          <a:p>
            <a:pPr marL="171450" indent="-171450">
              <a:buFontTx/>
              <a:buChar char="-"/>
            </a:pPr>
            <a:r>
              <a:rPr lang="en-US" dirty="0"/>
              <a:t>Stage 1 is defined as a CD4 &gt; 500 </a:t>
            </a:r>
          </a:p>
          <a:p>
            <a:pPr marL="171450" indent="-171450">
              <a:buFontTx/>
              <a:buChar char="-"/>
            </a:pPr>
            <a:r>
              <a:rPr lang="en-US" dirty="0"/>
              <a:t>Stage 2 is a CD4 of 200-499 </a:t>
            </a:r>
          </a:p>
          <a:p>
            <a:pPr marL="171450" indent="-171450">
              <a:buFontTx/>
              <a:buChar char="-"/>
            </a:pPr>
            <a:r>
              <a:rPr lang="en-US" dirty="0"/>
              <a:t>Stage 3 is a CD4 &lt; 200 or the presence of an AIDS-defining condition</a:t>
            </a:r>
          </a:p>
          <a:p>
            <a:pPr marL="171450" indent="-171450">
              <a:buFontTx/>
              <a:buChar char="-"/>
            </a:pPr>
            <a:r>
              <a:rPr lang="en-US" dirty="0"/>
              <a:t>We aren’t going to go into detail about AIDS-defining conditions. This includes conditions such as opportunistic infections and HIV-related malignancies</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245607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K103N is most commonly transmitted DRM (NVP and EFV)</a:t>
            </a:r>
          </a:p>
          <a:p>
            <a:pPr marL="171450" indent="-171450">
              <a:buFontTx/>
              <a:buChar char="-"/>
            </a:pPr>
            <a:r>
              <a:rPr lang="en-US" b="1" baseline="0" dirty="0"/>
              <a:t>Transmitted INSTI resistance is still rare – routine resistance testing NOT recommended (e.g. </a:t>
            </a:r>
            <a:r>
              <a:rPr lang="en-US" b="1" baseline="0" dirty="0" err="1"/>
              <a:t>GenoSure</a:t>
            </a:r>
            <a:r>
              <a:rPr lang="en-US" b="1" baseline="0" dirty="0"/>
              <a:t>)</a:t>
            </a:r>
          </a:p>
          <a:p>
            <a:pPr marL="171450" indent="-171450">
              <a:buFontTx/>
              <a:buChar char="-"/>
            </a:pPr>
            <a:r>
              <a:rPr lang="en-US" b="1" baseline="0" dirty="0"/>
              <a:t>Caveats: patient was on Cabotegravir for PrEP; source patient was on an INSTI</a:t>
            </a:r>
          </a:p>
          <a:p>
            <a:pPr marL="171450" indent="-171450">
              <a:buFontTx/>
              <a:buChar char="-"/>
            </a:pPr>
            <a:r>
              <a:rPr lang="en-US" b="1" baseline="0" dirty="0"/>
              <a:t>Generally need &gt;1000 copies to run a genotype. Try to run it at baseline even if they have low VL</a:t>
            </a:r>
          </a:p>
        </p:txBody>
      </p:sp>
      <p:sp>
        <p:nvSpPr>
          <p:cNvPr id="4" name="Slide Number Placeholder 3"/>
          <p:cNvSpPr>
            <a:spLocks noGrp="1"/>
          </p:cNvSpPr>
          <p:nvPr>
            <p:ph type="sldNum" sz="quarter" idx="10"/>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99662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Don’t need to check HLA unless you’re considering using ABC in your regimen</a:t>
            </a:r>
          </a:p>
          <a:p>
            <a:pPr marL="171450" indent="-171450">
              <a:buFontTx/>
              <a:buChar char="-"/>
            </a:pPr>
            <a:r>
              <a:rPr lang="en-US" b="0" baseline="0" dirty="0"/>
              <a:t>Abacavir binds to his HLA on CD8 cells and leads to inflammatory cytokine release</a:t>
            </a:r>
          </a:p>
          <a:p>
            <a:pPr marL="171450" indent="-171450">
              <a:buFontTx/>
              <a:buChar char="-"/>
            </a:pPr>
            <a:r>
              <a:rPr lang="en-US" b="0" baseline="0" dirty="0"/>
              <a:t>Flu-like syndrome + GI symptoms (N/V/D) +/- Resp symptoms +/- Rash (w/in few days to few weeks)</a:t>
            </a:r>
          </a:p>
          <a:p>
            <a:pPr marL="171450" indent="-171450">
              <a:buFontTx/>
              <a:buChar char="-"/>
            </a:pPr>
            <a:r>
              <a:rPr lang="en-US" b="0" baseline="0" dirty="0"/>
              <a:t>DON’T RECHALLENGE -&gt; shock and death</a:t>
            </a:r>
          </a:p>
          <a:p>
            <a:pPr marL="171450" indent="-171450">
              <a:buFontTx/>
              <a:buChar char="-"/>
            </a:pPr>
            <a:r>
              <a:rPr lang="en-US" b="1" baseline="0" dirty="0"/>
              <a:t>Glucose-6-phosphate dehydrogenase deficiency: can check in appropriate ethnic groups or if considering one of these medications</a:t>
            </a:r>
          </a:p>
          <a:p>
            <a:pPr marL="171450" indent="-171450">
              <a:buFontTx/>
              <a:buChar char="-"/>
            </a:pPr>
            <a:r>
              <a:rPr lang="en-US" b="0" baseline="0" dirty="0"/>
              <a:t>Areas where malaria was/is endemic. X-linked</a:t>
            </a:r>
          </a:p>
          <a:p>
            <a:pPr marL="171450" indent="-171450">
              <a:buFontTx/>
              <a:buChar char="-"/>
            </a:pPr>
            <a:r>
              <a:rPr lang="en-US" b="0" baseline="0" dirty="0"/>
              <a:t>Acute hemolytic anemia 2/2 oxidative stress</a:t>
            </a:r>
          </a:p>
          <a:p>
            <a:pPr marL="171450" indent="-171450">
              <a:buFontTx/>
              <a:buChar char="-"/>
            </a:pPr>
            <a:r>
              <a:rPr lang="en-US" b="0" baseline="0" dirty="0"/>
              <a:t>Bactrim is usually well-tolerated in G6PDD</a:t>
            </a:r>
          </a:p>
        </p:txBody>
      </p:sp>
      <p:sp>
        <p:nvSpPr>
          <p:cNvPr id="4" name="Slide Number Placeholder 3"/>
          <p:cNvSpPr>
            <a:spLocks noGrp="1"/>
          </p:cNvSpPr>
          <p:nvPr>
            <p:ph type="sldNum" sz="quarter" idx="10"/>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247987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Modern ART drugs are generally safe, but can have renal or hepatic side effects – need baseline levels</a:t>
            </a:r>
          </a:p>
          <a:p>
            <a:pPr marL="171450" indent="-171450">
              <a:buFontTx/>
              <a:buChar char="-"/>
            </a:pPr>
            <a:r>
              <a:rPr lang="en-US" b="1" baseline="0" dirty="0"/>
              <a:t>Not applicable to John, but for Women of Childbearing Age, check Urine Pregnancy Test -&gt; If pos, can guide choice of ART, and if neg, can guide discussion of contraception plans</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279106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Assume his CBC and CMP were completely normal</a:t>
            </a:r>
            <a:endParaRPr lang="en-US" b="1"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186330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Opportunistic infections are defined as</a:t>
            </a:r>
            <a:r>
              <a:rPr lang="en-US" b="1" i="0" dirty="0">
                <a:solidFill>
                  <a:srgbClr val="000000"/>
                </a:solidFill>
                <a:effectLst/>
                <a:latin typeface="Source Sans Pro" panose="020B0503030403020204" pitchFamily="34" charset="0"/>
              </a:rPr>
              <a:t> infections that are more frequent or more severe because of HIV-mediated immunosuppression (can be AIDS-defining illnesses)</a:t>
            </a:r>
          </a:p>
          <a:p>
            <a:pPr marL="171450" indent="-171450">
              <a:buFontTx/>
              <a:buChar char="-"/>
            </a:pPr>
            <a:r>
              <a:rPr lang="en-US" b="1" i="0" dirty="0">
                <a:solidFill>
                  <a:srgbClr val="000000"/>
                </a:solidFill>
                <a:effectLst/>
                <a:latin typeface="Source Sans Pro" panose="020B0503030403020204" pitchFamily="34" charset="0"/>
              </a:rPr>
              <a:t>These infections can be categorized by type of organism, including fungi, bacteria, protozoa, and viruses. </a:t>
            </a:r>
          </a:p>
          <a:p>
            <a:pPr marL="171450" indent="-171450">
              <a:buFontTx/>
              <a:buChar char="-"/>
            </a:pPr>
            <a:r>
              <a:rPr lang="en-US" b="1" i="0" dirty="0">
                <a:solidFill>
                  <a:srgbClr val="000000"/>
                </a:solidFill>
                <a:effectLst/>
                <a:latin typeface="Source Sans Pro" panose="020B0503030403020204" pitchFamily="34" charset="0"/>
              </a:rPr>
              <a:t>Cryptococcus: Asymptomatic </a:t>
            </a:r>
            <a:r>
              <a:rPr lang="en-US" b="1" i="0" dirty="0" err="1">
                <a:solidFill>
                  <a:srgbClr val="000000"/>
                </a:solidFill>
                <a:effectLst/>
                <a:latin typeface="Source Sans Pro" panose="020B0503030403020204" pitchFamily="34" charset="0"/>
              </a:rPr>
              <a:t>antingenemia</a:t>
            </a:r>
            <a:r>
              <a:rPr lang="en-US" b="1" i="0" dirty="0">
                <a:solidFill>
                  <a:srgbClr val="000000"/>
                </a:solidFill>
                <a:effectLst/>
                <a:latin typeface="Source Sans Pro" panose="020B0503030403020204" pitchFamily="34" charset="0"/>
              </a:rPr>
              <a:t> seen in 4.3% of PWH when CD4 &lt; 50 -&gt; check serum Crypto Ag if CD4 &lt; 100, and certainly if &lt; 50</a:t>
            </a:r>
          </a:p>
          <a:p>
            <a:pPr marL="171450" indent="-171450">
              <a:buFontTx/>
              <a:buChar char="-"/>
            </a:pPr>
            <a:r>
              <a:rPr lang="en-US" b="1" i="0" dirty="0">
                <a:solidFill>
                  <a:srgbClr val="000000"/>
                </a:solidFill>
                <a:effectLst/>
                <a:latin typeface="Source Sans Pro" panose="020B0503030403020204" pitchFamily="34" charset="0"/>
              </a:rPr>
              <a:t>For other OIs, evaluation should be directed by symptoms/clinical assessment (whole separate lecture)</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304159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 Back to our “Buckets” of labs</a:t>
            </a:r>
          </a:p>
        </p:txBody>
      </p:sp>
      <p:sp>
        <p:nvSpPr>
          <p:cNvPr id="4" name="Slide Number Placeholder 3"/>
          <p:cNvSpPr>
            <a:spLocks noGrp="1"/>
          </p:cNvSpPr>
          <p:nvPr>
            <p:ph type="sldNum" sz="quarter" idx="10"/>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308690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STI’s travel together – if positive for one, can be positive for another!</a:t>
            </a:r>
          </a:p>
          <a:p>
            <a:pPr marL="171450" indent="-171450">
              <a:buFontTx/>
              <a:buChar char="-"/>
            </a:pPr>
            <a:r>
              <a:rPr lang="en-US" b="1" baseline="0" dirty="0"/>
              <a:t>GC/C NAAT should be screened at all sites based on exposure history</a:t>
            </a:r>
          </a:p>
          <a:p>
            <a:pPr marL="171450" indent="-171450">
              <a:buFontTx/>
              <a:buChar char="-"/>
            </a:pPr>
            <a:r>
              <a:rPr lang="en-US" b="1" baseline="0" dirty="0"/>
              <a:t>Trichomonas (annual screening for women, no recommendation for men)</a:t>
            </a:r>
          </a:p>
          <a:p>
            <a:pPr marL="171450" indent="-171450">
              <a:buFontTx/>
              <a:buChar char="-"/>
            </a:pPr>
            <a:r>
              <a:rPr lang="en-US" b="1" baseline="0" dirty="0"/>
              <a:t>Do not need to routinely screen for </a:t>
            </a:r>
            <a:r>
              <a:rPr lang="en-US" b="1" baseline="0" dirty="0" err="1"/>
              <a:t>Toxo</a:t>
            </a:r>
            <a:r>
              <a:rPr lang="en-US" b="1" baseline="0" dirty="0"/>
              <a:t> or HSV or CMV in asymptomatic patients</a:t>
            </a:r>
          </a:p>
          <a:p>
            <a:pPr marL="171450" indent="-171450">
              <a:buFontTx/>
              <a:buChar char="-"/>
            </a:pPr>
            <a:r>
              <a:rPr lang="en-US" b="0" baseline="0" dirty="0"/>
              <a:t>STI Awareness Week Apr 9-15</a:t>
            </a:r>
          </a:p>
        </p:txBody>
      </p:sp>
      <p:sp>
        <p:nvSpPr>
          <p:cNvPr id="4" name="Slide Number Placeholder 3"/>
          <p:cNvSpPr>
            <a:spLocks noGrp="1"/>
          </p:cNvSpPr>
          <p:nvPr>
            <p:ph type="sldNum" sz="quarter" idx="10"/>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43741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HIV increases incidence of  HPV-related cancers, including cervical and anal CA</a:t>
            </a:r>
          </a:p>
          <a:p>
            <a:pPr marL="171450" indent="-171450">
              <a:buFontTx/>
              <a:buChar char="-"/>
            </a:pPr>
            <a:r>
              <a:rPr lang="en-US" b="1" baseline="0" dirty="0"/>
              <a:t>Cervical CA algorithm is different in PWH: still start at age 21, but don’t stop at age 65, and screening frequency more aggressive </a:t>
            </a:r>
          </a:p>
          <a:p>
            <a:pPr marL="171450" indent="-171450">
              <a:buFontTx/>
              <a:buChar char="-"/>
            </a:pPr>
            <a:r>
              <a:rPr lang="en-US" b="1" baseline="0" dirty="0"/>
              <a:t>Anal CA screening guidelines are evolving as we get more data. Can consider screening with anal pap for high-risk groups (especially MSM who practice </a:t>
            </a:r>
            <a:r>
              <a:rPr lang="en-US" b="1" baseline="0" dirty="0" err="1"/>
              <a:t>anoreceptive</a:t>
            </a:r>
            <a:r>
              <a:rPr lang="en-US" b="1" baseline="0" dirty="0"/>
              <a:t> sex and/or have </a:t>
            </a:r>
            <a:r>
              <a:rPr lang="en-US" b="1" baseline="0" dirty="0" err="1"/>
              <a:t>Hx</a:t>
            </a:r>
            <a:r>
              <a:rPr lang="en-US" b="1" baseline="0" dirty="0"/>
              <a:t> of anogenital warts) – CAVEAT: need to have local expertise for interpretation of screening and referral infrastructure for HRA</a:t>
            </a:r>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220801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HgbA1c should ideally be checked BEFORE starting ART (once on ART, it tends to underestimate BG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If random blood glucose from CMP abnormal -&gt; repeat fasting (generally use FGB to make diagnosis of DM in PWH)</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baseline="0" dirty="0"/>
          </a:p>
          <a:p>
            <a:pPr marL="171450" indent="-171450">
              <a:buFontTx/>
              <a:buChar char="-"/>
            </a:pPr>
            <a:r>
              <a:rPr lang="en-US" b="1" baseline="0" dirty="0"/>
              <a:t>If random lipids abnormal -&gt; repeat fasting</a:t>
            </a:r>
            <a:endParaRPr lang="en-US" b="0" baseline="0" dirty="0"/>
          </a:p>
          <a:p>
            <a:pPr marL="171450" indent="-171450">
              <a:buFontTx/>
              <a:buChar char="-"/>
            </a:pPr>
            <a:r>
              <a:rPr lang="en-US" b="0" baseline="0" dirty="0"/>
              <a:t>Consider rechecking lipids ~3 months after switching ART</a:t>
            </a:r>
          </a:p>
          <a:p>
            <a:pPr marL="171450" indent="-171450">
              <a:buFontTx/>
              <a:buChar char="-"/>
            </a:pPr>
            <a:r>
              <a:rPr lang="en-US" b="1" baseline="0" dirty="0"/>
              <a:t>Routine screening of Vit D is not recommended. Bone mineral density testing, however…</a:t>
            </a:r>
          </a:p>
          <a:p>
            <a:endParaRPr lang="en-US"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129179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Mechanism: HIV T-cell activation -&gt; proinflammatory cytokines &amp; RANKL expression -&gt; more osteoclast activity &amp; osteoblast apoptosis</a:t>
            </a:r>
          </a:p>
          <a:p>
            <a:pPr marL="171450" indent="-171450">
              <a:buFontTx/>
              <a:buChar char="-"/>
            </a:pPr>
            <a:r>
              <a:rPr lang="en-US" b="1" baseline="0" dirty="0"/>
              <a:t>Some ART (TDF) can also lower bone mineral density</a:t>
            </a:r>
          </a:p>
          <a:p>
            <a:pPr marL="171450" indent="-171450">
              <a:buFontTx/>
              <a:buChar char="-"/>
            </a:pPr>
            <a:r>
              <a:rPr lang="en-US" b="1" baseline="0" dirty="0"/>
              <a:t>If osteopenia or osteoporosis, check Vit D level -&gt; treat with Ca + Vit D +/- Bisphosphonates as appropriate</a:t>
            </a:r>
          </a:p>
          <a:p>
            <a:pPr marL="171450" indent="-171450">
              <a:buFontTx/>
              <a:buChar char="-"/>
            </a:pPr>
            <a:endParaRPr lang="en-US" b="1" baseline="0" dirty="0"/>
          </a:p>
          <a:p>
            <a:pPr marL="171450" indent="-171450">
              <a:buFontTx/>
              <a:buChar char="-"/>
            </a:pPr>
            <a:r>
              <a:rPr lang="en-US" b="1" baseline="0" dirty="0"/>
              <a:t>CXR is not strong universal recommendation. Mostly recommended for patient with +LTBI screen or </a:t>
            </a:r>
            <a:r>
              <a:rPr lang="en-US" b="1" baseline="0" dirty="0" err="1"/>
              <a:t>Hx</a:t>
            </a:r>
            <a:r>
              <a:rPr lang="en-US" b="1" baseline="0" dirty="0"/>
              <a:t> of TB</a:t>
            </a:r>
          </a:p>
          <a:p>
            <a:pPr marL="171450" indent="-171450">
              <a:buFontTx/>
              <a:buChar char="-"/>
            </a:pPr>
            <a:r>
              <a:rPr lang="en-US" b="1" baseline="0" dirty="0"/>
              <a:t>Good practice to get a baseline though that you can later compare to</a:t>
            </a:r>
          </a:p>
        </p:txBody>
      </p:sp>
      <p:sp>
        <p:nvSpPr>
          <p:cNvPr id="4" name="Slide Number Placeholder 3"/>
          <p:cNvSpPr>
            <a:spLocks noGrp="1"/>
          </p:cNvSpPr>
          <p:nvPr>
            <p:ph type="sldNum" sz="quarter" idx="10"/>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2109440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Need to ensure the new regimen is suppressing the virus / that VL is going down</a:t>
            </a:r>
          </a:p>
          <a:p>
            <a:pPr marL="171450" indent="-171450">
              <a:buFontTx/>
              <a:buChar char="-"/>
            </a:pPr>
            <a:r>
              <a:rPr lang="en-US" b="1" baseline="0" dirty="0"/>
              <a:t>Repeat VL in 4-8 week intervals until it becomes undetectable</a:t>
            </a:r>
          </a:p>
          <a:p>
            <a:pPr marL="171450" indent="-171450">
              <a:buFontTx/>
              <a:buChar char="-"/>
            </a:pPr>
            <a:endParaRPr lang="en-US" b="1" baseline="0" dirty="0"/>
          </a:p>
          <a:p>
            <a:pPr marL="171450" indent="-171450">
              <a:buFontTx/>
              <a:buChar char="-"/>
            </a:pPr>
            <a:r>
              <a:rPr lang="en-US" b="1" baseline="0" dirty="0"/>
              <a:t>CD4 count is much more variable, and generally needs to be checked less often</a:t>
            </a:r>
          </a:p>
          <a:p>
            <a:pPr marL="171450" indent="-171450">
              <a:buFontTx/>
              <a:buChar char="-"/>
            </a:pPr>
            <a:r>
              <a:rPr lang="en-US" b="1" baseline="0" dirty="0"/>
              <a:t>CD4 increases by 50-150 in the first year (especially 1</a:t>
            </a:r>
            <a:r>
              <a:rPr lang="en-US" b="1" baseline="30000" dirty="0"/>
              <a:t>st</a:t>
            </a:r>
            <a:r>
              <a:rPr lang="en-US" b="1" baseline="0" dirty="0"/>
              <a:t> 3 months), then by 50-100/year until steady state is reached</a:t>
            </a:r>
          </a:p>
          <a:p>
            <a:pPr marL="171450" indent="-171450">
              <a:buFontTx/>
              <a:buChar char="-"/>
            </a:pPr>
            <a:r>
              <a:rPr lang="en-US" b="1" baseline="0" dirty="0"/>
              <a:t>If CD4 &gt; 300, can check CD4 every 6 months</a:t>
            </a:r>
          </a:p>
          <a:p>
            <a:pPr marL="171450" indent="-171450">
              <a:buFontTx/>
              <a:buChar char="-"/>
            </a:pPr>
            <a:endParaRPr lang="en-US" b="1" baseline="0" dirty="0"/>
          </a:p>
          <a:p>
            <a:pPr marL="171450" indent="-171450">
              <a:buFontTx/>
              <a:buChar char="-"/>
            </a:pPr>
            <a:r>
              <a:rPr lang="en-US" b="1" baseline="0" dirty="0"/>
              <a:t>Can check CBC and CMP every 6 months (every 3 months CBC if you’re following the CD4)</a:t>
            </a:r>
          </a:p>
        </p:txBody>
      </p:sp>
      <p:sp>
        <p:nvSpPr>
          <p:cNvPr id="4" name="Slide Number Placeholder 3"/>
          <p:cNvSpPr>
            <a:spLocks noGrp="1"/>
          </p:cNvSpPr>
          <p:nvPr>
            <p:ph type="sldNum" sz="quarter" idx="10"/>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3372221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Pause for questions</a:t>
            </a:r>
          </a:p>
        </p:txBody>
      </p:sp>
      <p:sp>
        <p:nvSpPr>
          <p:cNvPr id="4" name="Slide Number Placeholder 3"/>
          <p:cNvSpPr>
            <a:spLocks noGrp="1"/>
          </p:cNvSpPr>
          <p:nvPr>
            <p:ph type="sldNum" sz="quarter" idx="10"/>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371839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Start with a history lesson</a:t>
            </a:r>
          </a:p>
          <a:p>
            <a:r>
              <a:rPr lang="en-US" b="1" dirty="0"/>
              <a:t>- I include this slide to emphasize that we have come a long way in the HIV epidemic in the last 40 years</a:t>
            </a:r>
          </a:p>
          <a:p>
            <a:r>
              <a:rPr lang="en-US" b="1" dirty="0"/>
              <a:t>- In</a:t>
            </a:r>
            <a:r>
              <a:rPr lang="en-US" dirty="0"/>
              <a:t> </a:t>
            </a:r>
            <a:r>
              <a:rPr lang="en-US" b="1" dirty="0"/>
              <a:t>1987, AZT or zidovudine, became the first approved drug for treating HIV (37 years ago)</a:t>
            </a:r>
          </a:p>
          <a:p>
            <a:r>
              <a:rPr lang="en-US" b="1" dirty="0"/>
              <a:t>- Combination antiretroviral therapy was introduced in 1996 (“HAART”)</a:t>
            </a:r>
          </a:p>
          <a:p>
            <a:r>
              <a:rPr lang="en-US" b="1" dirty="0"/>
              <a:t>- And in the modern era, the majority of people eligible for antiretroviral therapy are receiving them, but we still have a ways to go to end the epidemic</a:t>
            </a:r>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22561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-Although we don’t yet have a cure, we do have excellent treatments for HIV</a:t>
            </a:r>
          </a:p>
          <a:p>
            <a:r>
              <a:rPr lang="en-US" sz="1200" b="1" i="0" kern="1200" dirty="0">
                <a:solidFill>
                  <a:schemeClr val="tx1"/>
                </a:solidFill>
                <a:effectLst/>
                <a:latin typeface="+mn-lt"/>
                <a:ea typeface="+mn-ea"/>
                <a:cs typeface="+mn-cs"/>
              </a:rPr>
              <a:t>-You may recall that years ago it was recommended to wait to initiate ART until the CD4 dropped below a certain threshold</a:t>
            </a:r>
          </a:p>
          <a:p>
            <a:r>
              <a:rPr lang="en-US" sz="1200" b="1" i="0" kern="1200" dirty="0">
                <a:solidFill>
                  <a:schemeClr val="tx1"/>
                </a:solidFill>
                <a:effectLst/>
                <a:latin typeface="+mn-lt"/>
                <a:ea typeface="+mn-ea"/>
                <a:cs typeface="+mn-cs"/>
              </a:rPr>
              <a:t>-Current guidelines recommend to initiate ART for all people with HIV as soon as possible after HIV diagnosis. </a:t>
            </a:r>
          </a:p>
          <a:p>
            <a:r>
              <a:rPr lang="en-US" sz="1200" b="1" i="0" kern="1200" dirty="0">
                <a:solidFill>
                  <a:schemeClr val="tx1"/>
                </a:solidFill>
                <a:effectLst/>
                <a:latin typeface="+mn-lt"/>
                <a:ea typeface="+mn-ea"/>
                <a:cs typeface="+mn-cs"/>
              </a:rPr>
              <a:t>-Early initiation of ART improves linkage to care, decreases the time to viral suppression, and improves the rate of virologic suppression among people with HIV</a:t>
            </a:r>
          </a:p>
          <a:p>
            <a:r>
              <a:rPr lang="en-US" sz="1200" b="1" i="0" kern="1200" dirty="0">
                <a:solidFill>
                  <a:schemeClr val="tx1"/>
                </a:solidFill>
                <a:effectLst/>
                <a:latin typeface="+mn-lt"/>
                <a:ea typeface="+mn-ea"/>
                <a:cs typeface="+mn-cs"/>
              </a:rPr>
              <a:t>- Reasons to delay: Crypto Meningitis, new TB diagnosis (especially TB meningitis)</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193154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70866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-Currently there are more than 30 FDA-approved antiretroviral medications, starting with zidovudine in 1987, to most recently injectable cabotegravir. Many of them we use seldomly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are the recommended initial regimens for most people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-All of these regimens include an Integrase Inhibitor with either 1 or 2 “Nukes”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-Several of these regimens are available as a single-tablet co-formulated regimen (“STR”)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-Current regimens are easier to take, more effective, and safer than older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Rating</a:t>
            </a:r>
            <a:r>
              <a:rPr lang="en-US" baseline="0" dirty="0"/>
              <a:t> Recommendation: A=strong, B=moderate, C=optional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Rating Evidence: I=data from RCTs; II= data from well-designed nonrandomized </a:t>
            </a:r>
            <a:r>
              <a:rPr lang="en-US" baseline="0" dirty="0" err="1"/>
              <a:t>traials</a:t>
            </a:r>
            <a:r>
              <a:rPr lang="en-US" baseline="0" dirty="0"/>
              <a:t>, observational cohort studies with long-term clinical outcomes, relative bioavailability/bioequivalence studies, or regimen comparisons from randomized switch studies; III=expert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Top 3 options in recommended list by IAS-USA 2018 guidance &amp; are the recommended regimens if ART started prior to having baseline HIV VL or CD4 or resistance testing available. </a:t>
            </a:r>
            <a:r>
              <a:rPr lang="en-US" sz="1200" dirty="0">
                <a:hlinkClick r:id="rId3"/>
              </a:rPr>
              <a:t>https://www.iasusa.org/2018/07/24/antiretroviral-drugs-treatment-prevention-hiv-infection-adults-2018-recommendations-of-the-international-antiviral-society-usa-panel/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1325682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 Same recommended regimens but with photos</a:t>
            </a:r>
          </a:p>
          <a:p>
            <a:r>
              <a:rPr lang="en-US" b="1" baseline="0" dirty="0"/>
              <a:t>- Positively Aware HIV Drug Guide: user friendly, targeted at patients as well as providers</a:t>
            </a:r>
          </a:p>
        </p:txBody>
      </p:sp>
      <p:sp>
        <p:nvSpPr>
          <p:cNvPr id="4" name="Slide Number Placeholder 3"/>
          <p:cNvSpPr>
            <a:spLocks noGrp="1"/>
          </p:cNvSpPr>
          <p:nvPr>
            <p:ph type="sldNum" sz="quarter" idx="10"/>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3490416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These alternative regimens are recommended in certain clinical situations. They are effective and tolerable but have some disadvantages compared to the preferred regimens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Notice that all of these regimens include 2 NRTIs plus a third class of medication, or a boosted PI plus NRTI or INSTI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key is having at least 2 drugs from different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Rating</a:t>
            </a:r>
            <a:r>
              <a:rPr lang="en-US" baseline="0" dirty="0"/>
              <a:t> Recommendation: A=strong, B=moderate, C=optional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Rating Evidence: I=data from RCTs; II= data from well-designed nonrandomized </a:t>
            </a:r>
            <a:r>
              <a:rPr lang="en-US" baseline="0" dirty="0" err="1"/>
              <a:t>traials</a:t>
            </a:r>
            <a:r>
              <a:rPr lang="en-US" baseline="0" dirty="0"/>
              <a:t>, observational cohort studies with long-term clinical outcomes, relative bioavailability/bioequivalence studies, or regimen comparisons from randomized switch studies; III=expert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Top 3 options in recommended list by IAS-USA 2018 guidance. </a:t>
            </a:r>
            <a:r>
              <a:rPr lang="en-US" sz="1200" dirty="0">
                <a:hlinkClick r:id="rId3"/>
              </a:rPr>
              <a:t>https://www.iasusa.org/2018/07/24/antiretroviral-drugs-treatment-prevention-hiv-infection-adults-2018-recommendations-of-the-international-antiviral-society-usa-panel/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Lamivudine</a:t>
            </a:r>
            <a:r>
              <a:rPr lang="en-US" baseline="0" dirty="0"/>
              <a:t> may be substituted for </a:t>
            </a:r>
            <a:r>
              <a:rPr lang="en-US" baseline="0" dirty="0" err="1"/>
              <a:t>emtricitabine</a:t>
            </a: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315966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January 2021 the FDA approved the first injectable, complete regimen for HIV</a:t>
            </a:r>
          </a:p>
          <a:p>
            <a:r>
              <a:rPr lang="en-US" b="1" dirty="0"/>
              <a:t>This regimen is for patients who are </a:t>
            </a:r>
            <a:r>
              <a:rPr lang="en-US" b="1" dirty="0" err="1"/>
              <a:t>virologically</a:t>
            </a:r>
            <a:r>
              <a:rPr lang="en-US" b="1" dirty="0"/>
              <a:t> suppressed on a stable regimen with no history of treatment failure and no known or suspected resistance to cabotegravir or </a:t>
            </a:r>
            <a:r>
              <a:rPr lang="en-US" b="1" dirty="0" err="1"/>
              <a:t>rilpivirine</a:t>
            </a:r>
            <a:endParaRPr lang="en-US" b="1" dirty="0"/>
          </a:p>
          <a:p>
            <a:pPr marL="171450" indent="-171450">
              <a:buFontTx/>
              <a:buChar char="-"/>
            </a:pPr>
            <a:r>
              <a:rPr lang="en-US" dirty="0"/>
              <a:t>Clinical trials published in 2020 showed that virologic suppression was similar for long-acting cabotegravir plus </a:t>
            </a:r>
            <a:r>
              <a:rPr lang="en-US" dirty="0" err="1"/>
              <a:t>rilpivirine</a:t>
            </a:r>
            <a:r>
              <a:rPr lang="en-US" dirty="0"/>
              <a:t> administered every 8 weeks vs every 4 weeks</a:t>
            </a:r>
          </a:p>
          <a:p>
            <a:pPr marL="171450" indent="-171450">
              <a:buFontTx/>
              <a:buChar char="-"/>
            </a:pPr>
            <a:r>
              <a:rPr lang="en-US" dirty="0"/>
              <a:t>FDA approval allows for every 4 or every 8 week dosing</a:t>
            </a:r>
          </a:p>
          <a:p>
            <a:pPr marL="171450" indent="-171450">
              <a:buFontTx/>
              <a:buChar char="-"/>
            </a:pPr>
            <a:r>
              <a:rPr lang="en-US" dirty="0"/>
              <a:t>Note that oral cabotegravir can be taken in combination with oral </a:t>
            </a:r>
            <a:r>
              <a:rPr lang="en-US" dirty="0" err="1"/>
              <a:t>rilpivirine</a:t>
            </a:r>
            <a:r>
              <a:rPr lang="en-US" dirty="0"/>
              <a:t> for one month prior to switching to the injectable formulation to ensure the medications well-tolerated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383791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7113BC8-922B-7B06-E177-4265082FFED9}"/>
              </a:ext>
            </a:extLst>
          </p:cNvPr>
          <p:cNvSpPr>
            <a:spLocks noGrp="1"/>
          </p:cNvSpPr>
          <p:nvPr>
            <p:ph type="dt" idx="1"/>
          </p:nvPr>
        </p:nvSpPr>
        <p:spPr/>
        <p:txBody>
          <a:bodyPr/>
          <a:lstStyle/>
          <a:p>
            <a:r>
              <a:rPr lang="en-US"/>
              <a:t>516/2024</a:t>
            </a:r>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Once we have linked a patient and care and initiated ART, how do we define success? </a:t>
            </a:r>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3373276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2053732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GENERAL Principles – do not hesitate to reach out to an HIV expert for consultation if any doubts</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376574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Representative case to guide us through these slides</a:t>
            </a:r>
          </a:p>
          <a:p>
            <a:pPr marL="171450" indent="-171450">
              <a:buFontTx/>
              <a:buChar char="-"/>
            </a:pPr>
            <a:endParaRPr lang="en-US" b="1" baseline="0" dirty="0"/>
          </a:p>
          <a:p>
            <a:pPr marL="171450" indent="-171450">
              <a:buFontTx/>
              <a:buChar char="-"/>
            </a:pPr>
            <a:r>
              <a:rPr lang="en-US" b="1" baseline="0" dirty="0"/>
              <a:t>Patient reports his adherence is much better these past few months, and was not missing ART doses when he drew these labs</a:t>
            </a:r>
          </a:p>
        </p:txBody>
      </p:sp>
      <p:sp>
        <p:nvSpPr>
          <p:cNvPr id="4" name="Slide Number Placeholder 3"/>
          <p:cNvSpPr>
            <a:spLocks noGrp="1"/>
          </p:cNvSpPr>
          <p:nvPr>
            <p:ph type="sldNum" sz="quarter" idx="10"/>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2650175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In PWH whose viral load is elevated – first confirm adherence &amp; risk of DDI or Drug-Food Interactions</a:t>
            </a:r>
          </a:p>
          <a:p>
            <a:pPr marL="171450" indent="-171450">
              <a:buFontTx/>
              <a:buChar char="-"/>
            </a:pPr>
            <a:r>
              <a:rPr lang="en-US" b="1" baseline="0" dirty="0"/>
              <a:t>Patient reaffirms adherence &amp; they are NOT taking any medications that can interfere with </a:t>
            </a:r>
            <a:r>
              <a:rPr lang="en-US" b="1" baseline="0" dirty="0" err="1"/>
              <a:t>Odefsey</a:t>
            </a:r>
            <a:r>
              <a:rPr lang="en-US" b="1" baseline="0" dirty="0"/>
              <a:t> (PPI)</a:t>
            </a:r>
          </a:p>
          <a:p>
            <a:pPr marL="171450" indent="-171450">
              <a:buFontTx/>
              <a:buChar char="-"/>
            </a:pPr>
            <a:r>
              <a:rPr lang="en-US" b="1" baseline="0" dirty="0"/>
              <a:t>Next step: need to check genotype. However, the patient can’t go back to the lab until next week!</a:t>
            </a:r>
          </a:p>
          <a:p>
            <a:pPr marL="171450" indent="-171450">
              <a:buFontTx/>
              <a:buChar char="-"/>
            </a:pPr>
            <a:r>
              <a:rPr lang="en-US" b="1" baseline="0" dirty="0"/>
              <a:t>You instruct the patient to keep taking the failing regimen while you check the genotype. Why?</a:t>
            </a:r>
          </a:p>
          <a:p>
            <a:pPr marL="171450" indent="-171450">
              <a:buFontTx/>
              <a:buChar char="-"/>
            </a:pPr>
            <a:endParaRPr lang="en-US" b="1"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3931421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i="0" dirty="0">
                <a:solidFill>
                  <a:srgbClr val="0F1419"/>
                </a:solidFill>
                <a:effectLst/>
                <a:latin typeface="TwitterChirp"/>
              </a:rPr>
              <a:t>HIV replicates at a high-rate, and reverse transcriptase (RT) enzyme is error-prone, leading to mutations</a:t>
            </a:r>
          </a:p>
          <a:p>
            <a:pPr marL="171450" indent="-171450">
              <a:buFontTx/>
              <a:buChar char="-"/>
            </a:pPr>
            <a:r>
              <a:rPr lang="en-US" b="1" i="0" dirty="0">
                <a:solidFill>
                  <a:srgbClr val="0F1419"/>
                </a:solidFill>
                <a:effectLst/>
                <a:latin typeface="TwitterChirp"/>
              </a:rPr>
              <a:t>Box A, Pretreatment: Mutations come w/ fitness cost. Wild type (WT) virus predominates (in the absence of selective pressures such as ART)</a:t>
            </a:r>
          </a:p>
          <a:p>
            <a:pPr marL="171450" indent="-171450">
              <a:buFontTx/>
              <a:buChar char="-"/>
            </a:pPr>
            <a:r>
              <a:rPr lang="en-US" b="1" i="0" dirty="0">
                <a:solidFill>
                  <a:srgbClr val="0F1419"/>
                </a:solidFill>
                <a:effectLst/>
                <a:latin typeface="TwitterChirp"/>
              </a:rPr>
              <a:t>Box B, Initial Response: ART causes viral suppression. With good adherence, there is too little replication for mutations to occur at a significant frequency. Virus remains suppressed</a:t>
            </a:r>
          </a:p>
          <a:p>
            <a:pPr marL="171450" indent="-171450">
              <a:buFontTx/>
              <a:buChar char="-"/>
            </a:pPr>
            <a:r>
              <a:rPr lang="en-US" b="1" i="0" dirty="0">
                <a:solidFill>
                  <a:srgbClr val="0F1419"/>
                </a:solidFill>
                <a:effectLst/>
                <a:latin typeface="TwitterChirp"/>
              </a:rPr>
              <a:t>Box C and D, Adherence Problems: viral strains that develop mutations w/resistance to ART have fitness advantage &amp; become dominant quasi-species. This leads to virologic failure</a:t>
            </a:r>
          </a:p>
          <a:p>
            <a:pPr marL="171450" indent="-171450">
              <a:buFontTx/>
              <a:buChar char="-"/>
            </a:pPr>
            <a:r>
              <a:rPr lang="en-US" b="1" i="0" dirty="0">
                <a:solidFill>
                  <a:srgbClr val="0F1419"/>
                </a:solidFill>
                <a:effectLst/>
                <a:latin typeface="TwitterChirp"/>
              </a:rPr>
              <a:t>If/when ART is subsequently held, fitness advantage of mutated quasi-species is decreased, &amp; WT strain dominates again. This is why genotype should be checked while patient is on the failing regimen, or w/in 4 weeks of stopping it!</a:t>
            </a:r>
          </a:p>
          <a:p>
            <a:pPr marL="171450" indent="-171450">
              <a:buFontTx/>
              <a:buChar char="-"/>
            </a:pPr>
            <a:endParaRPr lang="en-US" b="1"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1658604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Important before making a switch in ART to know all their past regimens and review all available genotypes</a:t>
            </a:r>
          </a:p>
          <a:p>
            <a:pPr marL="171450" indent="-171450">
              <a:buFontTx/>
              <a:buChar char="-"/>
            </a:pPr>
            <a:endParaRPr lang="en-US" b="1" baseline="0" dirty="0"/>
          </a:p>
        </p:txBody>
      </p:sp>
      <p:sp>
        <p:nvSpPr>
          <p:cNvPr id="4" name="Slide Number Placeholder 3"/>
          <p:cNvSpPr>
            <a:spLocks noGrp="1"/>
          </p:cNvSpPr>
          <p:nvPr>
            <p:ph type="sldNum" sz="quarter" idx="10"/>
          </p:nvPr>
        </p:nvSpPr>
        <p:spPr/>
        <p:txBody>
          <a:bodyPr/>
          <a:lstStyle/>
          <a:p>
            <a:fld id="{F264BA1E-6AC7-4534-AA62-D6AA5C834DC4}" type="slidenum">
              <a:rPr lang="en-US" smtClean="0"/>
              <a:t>37</a:t>
            </a:fld>
            <a:endParaRPr lang="en-US" dirty="0"/>
          </a:p>
        </p:txBody>
      </p:sp>
    </p:spTree>
    <p:extLst>
      <p:ext uri="{BB962C8B-B14F-4D97-AF65-F5344CB8AC3E}">
        <p14:creationId xmlns:p14="http://schemas.microsoft.com/office/powerpoint/2010/main" val="4180775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Use a DRM database to check which ART drugs you can use to treat the patient</a:t>
            </a:r>
          </a:p>
          <a:p>
            <a:pPr marL="171450" indent="-171450">
              <a:buFontTx/>
              <a:buChar char="-"/>
            </a:pPr>
            <a:r>
              <a:rPr lang="en-US" b="1" baseline="0" dirty="0"/>
              <a:t>Details of this particular analysis are superfluous</a:t>
            </a:r>
          </a:p>
          <a:p>
            <a:pPr marL="628650" lvl="1" indent="-171450">
              <a:buFontTx/>
              <a:buChar char="-"/>
            </a:pPr>
            <a:r>
              <a:rPr lang="en-US" b="1" baseline="0" dirty="0"/>
              <a:t>Takeaway points: availability of Stanford HIV DRB (free)</a:t>
            </a:r>
          </a:p>
          <a:p>
            <a:pPr marL="628650" lvl="1" indent="-171450">
              <a:buFontTx/>
              <a:buChar char="-"/>
            </a:pPr>
            <a:r>
              <a:rPr lang="en-US" b="1" baseline="0" dirty="0"/>
              <a:t>Importance of using ALL known genotypes</a:t>
            </a:r>
          </a:p>
          <a:p>
            <a:pPr marL="628650" lvl="1" indent="-171450">
              <a:buFontTx/>
              <a:buChar char="-"/>
            </a:pPr>
            <a:r>
              <a:rPr lang="en-US" b="1" baseline="0" dirty="0"/>
              <a:t>Want at least 2 fully active drugs (if one has high barrier to resistance); otherwise, need 3 drugs</a:t>
            </a:r>
          </a:p>
          <a:p>
            <a:pPr marL="628650" lvl="1" indent="-171450">
              <a:buFontTx/>
              <a:buChar char="-"/>
            </a:pPr>
            <a:r>
              <a:rPr lang="en-US" b="1" baseline="0" dirty="0"/>
              <a:t>Generally don’t want to add 1 drug to a failing regimen</a:t>
            </a:r>
          </a:p>
          <a:p>
            <a:pPr marL="628650" lvl="1" indent="-171450">
              <a:buFontTx/>
              <a:buChar char="-"/>
            </a:pPr>
            <a:endParaRPr lang="en-US" b="1" baseline="0" dirty="0"/>
          </a:p>
          <a:p>
            <a:pPr marL="171450" indent="-171450">
              <a:buFontTx/>
              <a:buChar char="-"/>
            </a:pPr>
            <a:r>
              <a:rPr lang="en-US" b="0" baseline="0" dirty="0"/>
              <a:t>K103N selected by EFV, decreases viral susceptibility to EFV and NVP</a:t>
            </a:r>
          </a:p>
          <a:p>
            <a:pPr marL="171450" indent="-171450">
              <a:buFontTx/>
              <a:buChar char="-"/>
            </a:pPr>
            <a:r>
              <a:rPr lang="en-US" b="0" baseline="0" dirty="0"/>
              <a:t>V108I is an accessory mutation – doesn’t do much on its own, but does lower EFV and NVP susceptibility a bit</a:t>
            </a:r>
          </a:p>
          <a:p>
            <a:pPr marL="171450" indent="-171450">
              <a:buFontTx/>
              <a:buChar char="-"/>
            </a:pPr>
            <a:r>
              <a:rPr lang="en-US" b="0" baseline="0" dirty="0"/>
              <a:t>E138K selected by RPV, decreases susceptibility to RVP a bit on its own</a:t>
            </a:r>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376672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Once you have a candidate regimen to switch to, you need to check for possible drug interactions</a:t>
            </a:r>
          </a:p>
          <a:p>
            <a:pPr marL="171450" indent="-171450">
              <a:buFontTx/>
              <a:buChar char="-"/>
            </a:pPr>
            <a:r>
              <a:rPr lang="en-US" b="1" dirty="0"/>
              <a:t>If DDI – either make a change in the co-medication, or choose a different ART</a:t>
            </a:r>
          </a:p>
          <a:p>
            <a:pPr marL="171450" indent="-171450">
              <a:buFontTx/>
              <a:buChar char="-"/>
            </a:pPr>
            <a:r>
              <a:rPr lang="en-US" b="1" dirty="0"/>
              <a:t>Tool is also useful to check for DDI that might explain why their regimen is failing in the first place</a:t>
            </a:r>
          </a:p>
        </p:txBody>
      </p:sp>
      <p:sp>
        <p:nvSpPr>
          <p:cNvPr id="4" name="Slide Number Placeholder 3"/>
          <p:cNvSpPr>
            <a:spLocks noGrp="1"/>
          </p:cNvSpPr>
          <p:nvPr>
            <p:ph type="sldNum" sz="quarter" idx="5"/>
          </p:nvPr>
        </p:nvSpPr>
        <p:spPr/>
        <p:txBody>
          <a:bodyPr/>
          <a:lstStyle/>
          <a:p>
            <a:fld id="{F264BA1E-6AC7-4534-AA62-D6AA5C834DC4}" type="slidenum">
              <a:rPr lang="en-US" smtClean="0"/>
              <a:t>39</a:t>
            </a:fld>
            <a:endParaRPr lang="en-US" dirty="0"/>
          </a:p>
        </p:txBody>
      </p:sp>
    </p:spTree>
    <p:extLst>
      <p:ext uri="{BB962C8B-B14F-4D97-AF65-F5344CB8AC3E}">
        <p14:creationId xmlns:p14="http://schemas.microsoft.com/office/powerpoint/2010/main" val="306757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You start Tom on </a:t>
            </a:r>
            <a:r>
              <a:rPr lang="en-US" b="1" baseline="0" dirty="0" err="1"/>
              <a:t>Biktarvy</a:t>
            </a:r>
            <a:r>
              <a:rPr lang="en-US" b="1" baseline="0" dirty="0"/>
              <a:t> and provide counseling and support for adherence</a:t>
            </a:r>
          </a:p>
          <a:p>
            <a:pPr marL="171450" indent="-171450">
              <a:buFontTx/>
              <a:buChar char="-"/>
            </a:pPr>
            <a:r>
              <a:rPr lang="en-US" b="1" baseline="0" dirty="0"/>
              <a:t>You recheck VL in 4 weeks</a:t>
            </a:r>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393915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2122329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009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559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2446049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dirty="0"/>
          </a:p>
        </p:txBody>
      </p:sp>
    </p:spTree>
    <p:extLst>
      <p:ext uri="{BB962C8B-B14F-4D97-AF65-F5344CB8AC3E}">
        <p14:creationId xmlns:p14="http://schemas.microsoft.com/office/powerpoint/2010/main" val="23290811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Following acquisition of HIV, people who are untreated typically develop a steady decline in CD4 cell count that is inversely related to the HIV viral load. As the HIV viral load increases, the CD4 count declines.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People with HIV typically progress to AIDS, or stage 3 HIV, within 10 years of the initial infection.</a:t>
            </a:r>
            <a:endParaRPr lang="en-US" dirty="0"/>
          </a:p>
          <a:p>
            <a:r>
              <a:rPr lang="en-US" dirty="0"/>
              <a:t>As the CD4 count declines, the patient’s risk for constitutional symptoms, opportunistic infections and death increases. </a:t>
            </a:r>
          </a:p>
        </p:txBody>
      </p:sp>
      <p:sp>
        <p:nvSpPr>
          <p:cNvPr id="4" name="Slide Number Placeholder 3"/>
          <p:cNvSpPr>
            <a:spLocks noGrp="1"/>
          </p:cNvSpPr>
          <p:nvPr>
            <p:ph type="sldNum" sz="quarter" idx="5"/>
          </p:nvPr>
        </p:nvSpPr>
        <p:spPr/>
        <p:txBody>
          <a:bodyPr/>
          <a:lstStyle/>
          <a:p>
            <a:fld id="{F264BA1E-6AC7-4534-AA62-D6AA5C834DC4}" type="slidenum">
              <a:rPr lang="en-US" smtClean="0"/>
              <a:t>46</a:t>
            </a:fld>
            <a:endParaRPr lang="en-US" dirty="0"/>
          </a:p>
        </p:txBody>
      </p:sp>
    </p:spTree>
    <p:extLst>
      <p:ext uri="{BB962C8B-B14F-4D97-AF65-F5344CB8AC3E}">
        <p14:creationId xmlns:p14="http://schemas.microsoft.com/office/powerpoint/2010/main" val="632434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after HIV infection, no viral markers will be positive. The time during which no existing diagnostic test is capable of detecting HIV is called the eclipse period.</a:t>
            </a:r>
          </a:p>
          <a:p>
            <a:r>
              <a:rPr lang="en-US" dirty="0"/>
              <a:t>The seroconversion window period is the time between infection with HIV and first detection of antibodies</a:t>
            </a:r>
          </a:p>
          <a:p>
            <a:r>
              <a:rPr lang="en-US" dirty="0"/>
              <a:t>10 days after infection, HIV-1 RNA is detectable by nucleic acid test or PCR</a:t>
            </a:r>
          </a:p>
          <a:p>
            <a:r>
              <a:rPr lang="en-US" dirty="0"/>
              <a:t>P24 antigen, which is part of the combination tests, can be detected by 4</a:t>
            </a:r>
            <a:r>
              <a:rPr lang="en-US" baseline="30000" dirty="0"/>
              <a:t>th</a:t>
            </a:r>
            <a:r>
              <a:rPr lang="en-US" dirty="0"/>
              <a:t> generation immunoassays within 4-10 days later (after initial detection of RNA)</a:t>
            </a:r>
          </a:p>
          <a:p>
            <a:r>
              <a:rPr lang="en-US" dirty="0"/>
              <a:t>Antibodies will become positive 3 to 5 days after that (10-13 days after appearance of viral RNA, ~ 3 weeks after infection)</a:t>
            </a:r>
          </a:p>
        </p:txBody>
      </p:sp>
      <p:sp>
        <p:nvSpPr>
          <p:cNvPr id="4" name="Slide Number Placeholder 3"/>
          <p:cNvSpPr>
            <a:spLocks noGrp="1"/>
          </p:cNvSpPr>
          <p:nvPr>
            <p:ph type="sldNum" sz="quarter" idx="5"/>
          </p:nvPr>
        </p:nvSpPr>
        <p:spPr/>
        <p:txBody>
          <a:bodyPr/>
          <a:lstStyle/>
          <a:p>
            <a:fld id="{F264BA1E-6AC7-4534-AA62-D6AA5C834DC4}" type="slidenum">
              <a:rPr lang="en-US" smtClean="0"/>
              <a:t>47</a:t>
            </a:fld>
            <a:endParaRPr lang="en-US" dirty="0"/>
          </a:p>
        </p:txBody>
      </p:sp>
    </p:spTree>
    <p:extLst>
      <p:ext uri="{BB962C8B-B14F-4D97-AF65-F5344CB8AC3E}">
        <p14:creationId xmlns:p14="http://schemas.microsoft.com/office/powerpoint/2010/main" val="1354620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Strategic Timing of Antiretroviral Therapy (START) study was a multicenter international trial that evaluated the risks and benefits of initiating ART in asymptomatic patients with HIV who had a CD4 count greater than 350 cells/mm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1</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They randomized 4,685 adults with HIV to one of two arms: 1) start antiretroviral therapy immediately (immediate-initiation group) or 2) defer antiretroviral therapy until the CD4 count decreased to 350 cells/mm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or development of an AIDS-related condition</a:t>
            </a:r>
          </a:p>
          <a:p>
            <a:r>
              <a:rPr lang="en-US" sz="1200" b="0" i="0" kern="1200" dirty="0">
                <a:solidFill>
                  <a:schemeClr val="tx1"/>
                </a:solidFill>
                <a:effectLst/>
                <a:latin typeface="+mn-lt"/>
                <a:ea typeface="+mn-ea"/>
                <a:cs typeface="+mn-cs"/>
              </a:rPr>
              <a:t>Primary composite endpoint was any serious AIDS related event, serious non-AIDS related event, or death from any cause</a:t>
            </a:r>
          </a:p>
          <a:p>
            <a:r>
              <a:rPr lang="en-US" sz="1200" b="0" i="0" kern="1200" dirty="0">
                <a:solidFill>
                  <a:schemeClr val="tx1"/>
                </a:solidFill>
                <a:effectLst/>
                <a:latin typeface="+mn-lt"/>
                <a:ea typeface="+mn-ea"/>
                <a:cs typeface="+mn-cs"/>
              </a:rPr>
              <a:t>The primary endpoint occurred in 1.8% of patients in the immediate initiation group vs 4.1% in the deferred initiation group</a:t>
            </a:r>
          </a:p>
          <a:p>
            <a:r>
              <a:rPr lang="en-US" sz="1200" b="0" i="0" kern="1200" dirty="0">
                <a:solidFill>
                  <a:schemeClr val="tx1"/>
                </a:solidFill>
                <a:effectLst/>
                <a:latin typeface="+mn-lt"/>
                <a:ea typeface="+mn-ea"/>
                <a:cs typeface="+mn-cs"/>
              </a:rPr>
              <a:t>This was one of several landmark trials that showed a clear benefit of starting ART earlier in the course of HIV disease progression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48</a:t>
            </a:fld>
            <a:endParaRPr lang="en-US" dirty="0"/>
          </a:p>
        </p:txBody>
      </p:sp>
    </p:spTree>
    <p:extLst>
      <p:ext uri="{BB962C8B-B14F-4D97-AF65-F5344CB8AC3E}">
        <p14:creationId xmlns:p14="http://schemas.microsoft.com/office/powerpoint/2010/main" val="2670542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dirty="0"/>
              <a:t>Now that we have discussed some of the details of how ART works, we will review the currently recommended regimens for treatment-naïve patients with HIV</a:t>
            </a:r>
          </a:p>
          <a:p>
            <a:pPr lvl="0" algn="l"/>
            <a:endParaRPr lang="en-US" sz="1200" dirty="0"/>
          </a:p>
          <a:p>
            <a:pPr lvl="0" algn="l"/>
            <a:r>
              <a:rPr lang="en-US" sz="1200" dirty="0"/>
              <a:t>DHHS </a:t>
            </a:r>
            <a:r>
              <a:rPr lang="en-US" sz="1200" i="1" dirty="0"/>
              <a:t>Guidelines for the Use of Antiretroviral Agents in HIV-1 Infected Adults and Adolescents.</a:t>
            </a:r>
            <a:r>
              <a:rPr lang="en-US" sz="1200" dirty="0"/>
              <a:t> </a:t>
            </a:r>
          </a:p>
          <a:p>
            <a:pPr algn="l"/>
            <a:r>
              <a:rPr lang="en-US" sz="1200" dirty="0"/>
              <a:t>https://aidsinfo.nih.gov/guidelines/html/1/adult-and-adolescent-arv/0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latin typeface="Arial" panose="020B0604020202020204" pitchFamily="34" charset="0"/>
              </a:rPr>
              <a:t>Saag</a:t>
            </a:r>
            <a:r>
              <a:rPr lang="en-US" altLang="en-US" sz="1200" dirty="0">
                <a:latin typeface="Arial" panose="020B0604020202020204" pitchFamily="34" charset="0"/>
              </a:rPr>
              <a:t>, Benson, Gandhi, et al, </a:t>
            </a:r>
            <a:r>
              <a:rPr lang="en-US" altLang="en-US" sz="1200" i="1" dirty="0">
                <a:latin typeface="Arial" panose="020B0604020202020204" pitchFamily="34" charset="0"/>
              </a:rPr>
              <a:t>JAMA</a:t>
            </a:r>
            <a:r>
              <a:rPr lang="en-US" altLang="en-US" sz="1200" dirty="0">
                <a:latin typeface="Arial" panose="020B0604020202020204" pitchFamily="34" charset="0"/>
              </a:rPr>
              <a:t>, 2018. 2018</a:t>
            </a:r>
            <a:r>
              <a:rPr lang="en-US" altLang="en-US" sz="1200" baseline="0" dirty="0">
                <a:latin typeface="Arial" panose="020B0604020202020204" pitchFamily="34" charset="0"/>
              </a:rPr>
              <a:t> Recommendations of the International Antiviral Society-USA Panel. </a:t>
            </a:r>
            <a:r>
              <a:rPr lang="en-US" altLang="en-US" sz="1200" i="1" baseline="0" dirty="0">
                <a:latin typeface="Arial" panose="020B0604020202020204" pitchFamily="34" charset="0"/>
              </a:rPr>
              <a:t>Antiretroviral Drugs for Treatment and Prevention of HIV Infection in Adults. </a:t>
            </a:r>
            <a:r>
              <a:rPr lang="en-US" dirty="0">
                <a:hlinkClick r:id="rId3"/>
              </a:rPr>
              <a:t>https://www.iasusa.org/2018/07/24/antiretroviral-drugs-treatment-prevention-hiv-infection-adults-2018-recommendations-of-the-international-antiviral-society-usa-panel/</a:t>
            </a:r>
            <a:endParaRPr lang="en-US" altLang="en-US" sz="1200" i="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2-drug regimens are only recommended in the rare situations in which a patient cannot take </a:t>
            </a:r>
            <a:r>
              <a:rPr lang="en-US" dirty="0" err="1"/>
              <a:t>abacavir</a:t>
            </a:r>
            <a:r>
              <a:rPr lang="en-US" dirty="0"/>
              <a:t>, TAF, or TDF</a:t>
            </a:r>
          </a:p>
        </p:txBody>
      </p:sp>
      <p:sp>
        <p:nvSpPr>
          <p:cNvPr id="4" name="Slide Number Placeholder 3"/>
          <p:cNvSpPr>
            <a:spLocks noGrp="1"/>
          </p:cNvSpPr>
          <p:nvPr>
            <p:ph type="sldNum" sz="quarter" idx="10"/>
          </p:nvPr>
        </p:nvSpPr>
        <p:spPr/>
        <p:txBody>
          <a:bodyPr/>
          <a:lstStyle/>
          <a:p>
            <a:fld id="{F264BA1E-6AC7-4534-AA62-D6AA5C834DC4}" type="slidenum">
              <a:rPr lang="en-US" smtClean="0"/>
              <a:t>49</a:t>
            </a:fld>
            <a:endParaRPr lang="en-US" dirty="0"/>
          </a:p>
        </p:txBody>
      </p:sp>
    </p:spTree>
    <p:extLst>
      <p:ext uri="{BB962C8B-B14F-4D97-AF65-F5344CB8AC3E}">
        <p14:creationId xmlns:p14="http://schemas.microsoft.com/office/powerpoint/2010/main" val="188054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PLWH now PWH</a:t>
            </a:r>
            <a:r>
              <a:rPr lang="en-US" baseline="0" dirty="0"/>
              <a:t> per HRSA guidance</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45046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PLWH now PWH</a:t>
            </a:r>
            <a:r>
              <a:rPr lang="en-US" baseline="0" dirty="0"/>
              <a:t> per HRSA guidance</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122574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Guiding document and primary reference for this presentation (if no reference listed at the bottom of slide, assume it’s from this document)</a:t>
            </a:r>
          </a:p>
          <a:p>
            <a:pPr marL="171450" indent="-171450">
              <a:buFontTx/>
              <a:buChar char="-"/>
            </a:pPr>
            <a:r>
              <a:rPr lang="en-US" b="1" baseline="0" dirty="0"/>
              <a:t>Huge document (585 pages) – we will focus on a few key sections</a:t>
            </a:r>
          </a:p>
        </p:txBody>
      </p:sp>
      <p:sp>
        <p:nvSpPr>
          <p:cNvPr id="4" name="Slide Number Placeholder 3"/>
          <p:cNvSpPr>
            <a:spLocks noGrp="1"/>
          </p:cNvSpPr>
          <p:nvPr>
            <p:ph type="sldNum" sz="quarter" idx="10"/>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420079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a:t>Representative case to guide us through these slides</a:t>
            </a:r>
          </a:p>
          <a:p>
            <a:pPr marL="171450" indent="-171450">
              <a:buFontTx/>
              <a:buChar char="-"/>
            </a:pPr>
            <a:r>
              <a:rPr lang="en-US" b="1" baseline="0" dirty="0"/>
              <a:t>For this case, assume the diagnosis has been confirmed (we’ll discuss screening and diagnosing in later talk)</a:t>
            </a:r>
          </a:p>
        </p:txBody>
      </p:sp>
      <p:sp>
        <p:nvSpPr>
          <p:cNvPr id="4" name="Slide Number Placeholder 3"/>
          <p:cNvSpPr>
            <a:spLocks noGrp="1"/>
          </p:cNvSpPr>
          <p:nvPr>
            <p:ph type="sldNum" sz="quarter" idx="10"/>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188054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 “Buckets” of labs</a:t>
            </a:r>
          </a:p>
        </p:txBody>
      </p:sp>
      <p:sp>
        <p:nvSpPr>
          <p:cNvPr id="4" name="Slide Number Placeholder 3"/>
          <p:cNvSpPr>
            <a:spLocks noGrp="1"/>
          </p:cNvSpPr>
          <p:nvPr>
            <p:ph type="sldNum" sz="quarter" idx="10"/>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62826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v.uw.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c.gov/std/saw/talktesttreat/default.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92_2DA0625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22A_EB2EAE7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238_502FDD3C.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220_AF155DD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https://www.hiv.uw.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3600" dirty="0">
                <a:cs typeface="Arial"/>
              </a:rPr>
              <a:t>HIV Management - Review of DHHS Guidelines</a:t>
            </a:r>
            <a:endParaRPr lang="en-US" sz="3600" dirty="0"/>
          </a:p>
        </p:txBody>
      </p:sp>
      <p:sp>
        <p:nvSpPr>
          <p:cNvPr id="7" name="object 5"/>
          <p:cNvSpPr txBox="1">
            <a:spLocks noGrp="1"/>
          </p:cNvSpPr>
          <p:nvPr>
            <p:ph type="subTitle" idx="1"/>
          </p:nvPr>
        </p:nvSpPr>
        <p:spPr>
          <a:xfrm>
            <a:off x="681626" y="3270549"/>
            <a:ext cx="8000998" cy="1625060"/>
          </a:xfrm>
          <a:prstGeom prst="rect">
            <a:avLst/>
          </a:prstGeom>
        </p:spPr>
        <p:txBody>
          <a:bodyPr vert="horz" wrap="square" lIns="0" tIns="0" rIns="0" bIns="0" rtlCol="0">
            <a:spAutoFit/>
          </a:bodyPr>
          <a:lstStyle/>
          <a:p>
            <a:pPr algn="ctr"/>
            <a:r>
              <a:rPr lang="en-US" sz="2400" dirty="0">
                <a:solidFill>
                  <a:schemeClr val="tx1"/>
                </a:solidFill>
              </a:rPr>
              <a:t>Allison Cormier, M.D.</a:t>
            </a:r>
          </a:p>
          <a:p>
            <a:pPr algn="ctr"/>
            <a:r>
              <a:rPr lang="en-US" sz="1600" dirty="0">
                <a:solidFill>
                  <a:schemeClr val="tx1"/>
                </a:solidFill>
              </a:rPr>
              <a:t>Infectious Diseases Staff Physician</a:t>
            </a:r>
          </a:p>
          <a:p>
            <a:pPr algn="ctr"/>
            <a:r>
              <a:rPr lang="en-US" sz="1600" dirty="0">
                <a:solidFill>
                  <a:schemeClr val="tx1"/>
                </a:solidFill>
              </a:rPr>
              <a:t>South Louisiana Medical Associates</a:t>
            </a:r>
          </a:p>
          <a:p>
            <a:pPr algn="ctr"/>
            <a:r>
              <a:rPr lang="en-US" sz="1600" dirty="0">
                <a:solidFill>
                  <a:schemeClr val="tx1"/>
                </a:solidFill>
              </a:rPr>
              <a:t>Houma, Louisiana</a:t>
            </a: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Labs</a:t>
            </a:r>
          </a:p>
        </p:txBody>
      </p:sp>
      <p:sp>
        <p:nvSpPr>
          <p:cNvPr id="3" name="Content Placeholder 2"/>
          <p:cNvSpPr>
            <a:spLocks noGrp="1"/>
          </p:cNvSpPr>
          <p:nvPr>
            <p:ph type="body" idx="1"/>
          </p:nvPr>
        </p:nvSpPr>
        <p:spPr/>
        <p:txBody>
          <a:bodyPr>
            <a:noAutofit/>
          </a:bodyPr>
          <a:lstStyle/>
          <a:p>
            <a:r>
              <a:rPr lang="en-US" sz="3200" dirty="0"/>
              <a:t>HIV Labs</a:t>
            </a:r>
          </a:p>
        </p:txBody>
      </p:sp>
      <p:sp>
        <p:nvSpPr>
          <p:cNvPr id="5" name="Content Placeholder 4"/>
          <p:cNvSpPr>
            <a:spLocks noGrp="1"/>
          </p:cNvSpPr>
          <p:nvPr>
            <p:ph sz="half" idx="2"/>
          </p:nvPr>
        </p:nvSpPr>
        <p:spPr/>
        <p:txBody>
          <a:bodyPr/>
          <a:lstStyle/>
          <a:p>
            <a:r>
              <a:rPr lang="en-US" sz="2800" dirty="0"/>
              <a:t>CD4 count and %</a:t>
            </a:r>
          </a:p>
          <a:p>
            <a:r>
              <a:rPr lang="en-US" sz="2800" dirty="0"/>
              <a:t>HIV viral load (VL)</a:t>
            </a:r>
          </a:p>
          <a:p>
            <a:r>
              <a:rPr lang="en-US" sz="2800" dirty="0"/>
              <a:t>Genotype</a:t>
            </a:r>
          </a:p>
          <a:p>
            <a:r>
              <a:rPr lang="en-US" sz="2800" dirty="0"/>
              <a:t>Drug reaction risk</a:t>
            </a:r>
            <a:endParaRPr lang="en-US" sz="2400" dirty="0"/>
          </a:p>
          <a:p>
            <a:endParaRPr lang="en-US" dirty="0"/>
          </a:p>
        </p:txBody>
      </p:sp>
      <p:sp>
        <p:nvSpPr>
          <p:cNvPr id="7" name="Text Placeholder 6"/>
          <p:cNvSpPr>
            <a:spLocks noGrp="1"/>
          </p:cNvSpPr>
          <p:nvPr>
            <p:ph type="body" sz="quarter" idx="3"/>
          </p:nvPr>
        </p:nvSpPr>
        <p:spPr/>
        <p:txBody>
          <a:bodyPr/>
          <a:lstStyle/>
          <a:p>
            <a:r>
              <a:rPr lang="en-US" sz="3200" dirty="0"/>
              <a:t>Non-HIV Labs</a:t>
            </a:r>
          </a:p>
        </p:txBody>
      </p:sp>
      <p:sp>
        <p:nvSpPr>
          <p:cNvPr id="8" name="Content Placeholder 7"/>
          <p:cNvSpPr>
            <a:spLocks noGrp="1"/>
          </p:cNvSpPr>
          <p:nvPr>
            <p:ph sz="quarter" idx="4"/>
          </p:nvPr>
        </p:nvSpPr>
        <p:spPr/>
        <p:txBody>
          <a:bodyPr/>
          <a:lstStyle/>
          <a:p>
            <a:r>
              <a:rPr lang="en-US" sz="2800" dirty="0"/>
              <a:t>General</a:t>
            </a:r>
          </a:p>
          <a:p>
            <a:r>
              <a:rPr lang="en-US" sz="2800" dirty="0"/>
              <a:t>Coinfection screens</a:t>
            </a:r>
          </a:p>
          <a:p>
            <a:r>
              <a:rPr lang="en-US" sz="2800" dirty="0"/>
              <a:t>Malignancy screens</a:t>
            </a:r>
            <a:endParaRPr lang="en-US" dirty="0"/>
          </a:p>
          <a:p>
            <a:r>
              <a:rPr lang="en-US" sz="2800" dirty="0"/>
              <a:t>Metabolic screens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sp>
        <p:nvSpPr>
          <p:cNvPr id="6" name="TextBox 5">
            <a:extLst>
              <a:ext uri="{FF2B5EF4-FFF2-40B4-BE49-F238E27FC236}">
                <a16:creationId xmlns:a16="http://schemas.microsoft.com/office/drawing/2014/main" id="{492C1C98-C3E0-7DDC-35D3-85E0CA2AE445}"/>
              </a:ext>
            </a:extLst>
          </p:cNvPr>
          <p:cNvSpPr txBox="1"/>
          <p:nvPr/>
        </p:nvSpPr>
        <p:spPr>
          <a:xfrm>
            <a:off x="2251808" y="4740827"/>
            <a:ext cx="4191000" cy="307777"/>
          </a:xfrm>
          <a:prstGeom prst="rect">
            <a:avLst/>
          </a:prstGeom>
          <a:noFill/>
        </p:spPr>
        <p:txBody>
          <a:bodyPr wrap="square" rtlCol="0">
            <a:spAutoFit/>
          </a:bodyPr>
          <a:lstStyle/>
          <a:p>
            <a:pPr algn="ctr"/>
            <a:r>
              <a:rPr lang="en-US" sz="1400" dirty="0">
                <a:solidFill>
                  <a:schemeClr val="bg1"/>
                </a:solidFill>
              </a:rPr>
              <a:t>CD4 = Clusters of Differentiation</a:t>
            </a:r>
          </a:p>
        </p:txBody>
      </p:sp>
    </p:spTree>
    <p:extLst>
      <p:ext uri="{BB962C8B-B14F-4D97-AF65-F5344CB8AC3E}">
        <p14:creationId xmlns:p14="http://schemas.microsoft.com/office/powerpoint/2010/main" val="106871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32B0-B636-3A4E-8B06-5496962D0B74}"/>
              </a:ext>
            </a:extLst>
          </p:cNvPr>
          <p:cNvSpPr>
            <a:spLocks noGrp="1"/>
          </p:cNvSpPr>
          <p:nvPr>
            <p:ph type="title"/>
          </p:nvPr>
        </p:nvSpPr>
        <p:spPr/>
        <p:txBody>
          <a:bodyPr/>
          <a:lstStyle/>
          <a:p>
            <a:r>
              <a:rPr lang="en-US" dirty="0"/>
              <a:t>HIV-Specific Labs: CD4 &amp; VL</a:t>
            </a:r>
          </a:p>
        </p:txBody>
      </p:sp>
      <p:sp>
        <p:nvSpPr>
          <p:cNvPr id="4" name="Slide Number Placeholder 3">
            <a:extLst>
              <a:ext uri="{FF2B5EF4-FFF2-40B4-BE49-F238E27FC236}">
                <a16:creationId xmlns:a16="http://schemas.microsoft.com/office/drawing/2014/main" id="{CBE8E475-62FE-4B4F-BB76-01DCD4757D57}"/>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5" name="Text Placeholder 6">
            <a:extLst>
              <a:ext uri="{FF2B5EF4-FFF2-40B4-BE49-F238E27FC236}">
                <a16:creationId xmlns:a16="http://schemas.microsoft.com/office/drawing/2014/main" id="{D64E9D34-0930-4630-A655-AB05855120C4}"/>
              </a:ext>
            </a:extLst>
          </p:cNvPr>
          <p:cNvSpPr txBox="1">
            <a:spLocks/>
          </p:cNvSpPr>
          <p:nvPr/>
        </p:nvSpPr>
        <p:spPr>
          <a:xfrm>
            <a:off x="206525" y="1504950"/>
            <a:ext cx="2917675" cy="2590800"/>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b="1" dirty="0"/>
              <a:t>CD4 count</a:t>
            </a:r>
            <a:r>
              <a:rPr lang="en-US" dirty="0"/>
              <a:t>: </a:t>
            </a:r>
          </a:p>
          <a:p>
            <a:pPr lvl="1"/>
            <a:r>
              <a:rPr lang="en-US" dirty="0"/>
              <a:t>Used to stage disease</a:t>
            </a:r>
          </a:p>
          <a:p>
            <a:r>
              <a:rPr lang="en-US" b="1" dirty="0"/>
              <a:t>HIV VL:</a:t>
            </a:r>
          </a:p>
          <a:p>
            <a:pPr lvl="1"/>
            <a:r>
              <a:rPr lang="en-US" dirty="0"/>
              <a:t>HIV RNA quantitative PCR</a:t>
            </a:r>
          </a:p>
          <a:p>
            <a:pPr lvl="1"/>
            <a:r>
              <a:rPr lang="en-US" dirty="0"/>
              <a:t>Used to monitor response to treatment</a:t>
            </a:r>
            <a:endParaRPr lang="en-US" b="1" u="sng" dirty="0"/>
          </a:p>
        </p:txBody>
      </p:sp>
      <p:pic>
        <p:nvPicPr>
          <p:cNvPr id="9" name="Picture 8">
            <a:extLst>
              <a:ext uri="{FF2B5EF4-FFF2-40B4-BE49-F238E27FC236}">
                <a16:creationId xmlns:a16="http://schemas.microsoft.com/office/drawing/2014/main" id="{DFC88C15-9457-4ECC-B3DB-0F4414A593AC}"/>
              </a:ext>
            </a:extLst>
          </p:cNvPr>
          <p:cNvPicPr>
            <a:picLocks noChangeAspect="1"/>
          </p:cNvPicPr>
          <p:nvPr/>
        </p:nvPicPr>
        <p:blipFill>
          <a:blip r:embed="rId3"/>
          <a:stretch>
            <a:fillRect/>
          </a:stretch>
        </p:blipFill>
        <p:spPr>
          <a:xfrm>
            <a:off x="3178325" y="1063229"/>
            <a:ext cx="5609684" cy="3356461"/>
          </a:xfrm>
          <a:prstGeom prst="rect">
            <a:avLst/>
          </a:prstGeom>
        </p:spPr>
      </p:pic>
      <p:sp>
        <p:nvSpPr>
          <p:cNvPr id="10" name="TextBox 9">
            <a:extLst>
              <a:ext uri="{FF2B5EF4-FFF2-40B4-BE49-F238E27FC236}">
                <a16:creationId xmlns:a16="http://schemas.microsoft.com/office/drawing/2014/main" id="{E0CA9667-3360-49CE-933B-2E78B2311104}"/>
              </a:ext>
            </a:extLst>
          </p:cNvPr>
          <p:cNvSpPr txBox="1"/>
          <p:nvPr/>
        </p:nvSpPr>
        <p:spPr>
          <a:xfrm>
            <a:off x="1752600" y="4729412"/>
            <a:ext cx="6172200" cy="430887"/>
          </a:xfrm>
          <a:prstGeom prst="rect">
            <a:avLst/>
          </a:prstGeom>
          <a:noFill/>
        </p:spPr>
        <p:txBody>
          <a:bodyPr wrap="square" rtlCol="0">
            <a:spAutoFit/>
          </a:bodyPr>
          <a:lstStyle/>
          <a:p>
            <a:r>
              <a:rPr lang="en-US" sz="1100" dirty="0">
                <a:solidFill>
                  <a:schemeClr val="bg1"/>
                </a:solidFill>
              </a:rPr>
              <a:t>Source: Centers for Disease Control and Prevention. Revised surveillance case definition for HIV infection—United States, 2014. MMWR </a:t>
            </a:r>
            <a:r>
              <a:rPr lang="en-US" sz="1100" dirty="0" err="1">
                <a:solidFill>
                  <a:schemeClr val="bg1"/>
                </a:solidFill>
              </a:rPr>
              <a:t>Recomm</a:t>
            </a:r>
            <a:r>
              <a:rPr lang="en-US" sz="1100" dirty="0">
                <a:solidFill>
                  <a:schemeClr val="bg1"/>
                </a:solidFill>
              </a:rPr>
              <a:t> Rep. 2014;63(RR-03):1-10.</a:t>
            </a:r>
          </a:p>
        </p:txBody>
      </p:sp>
      <p:sp>
        <p:nvSpPr>
          <p:cNvPr id="3" name="TextBox 2">
            <a:extLst>
              <a:ext uri="{FF2B5EF4-FFF2-40B4-BE49-F238E27FC236}">
                <a16:creationId xmlns:a16="http://schemas.microsoft.com/office/drawing/2014/main" id="{8E506071-635C-1E32-DFD3-1B16736A667D}"/>
              </a:ext>
            </a:extLst>
          </p:cNvPr>
          <p:cNvSpPr txBox="1"/>
          <p:nvPr/>
        </p:nvSpPr>
        <p:spPr>
          <a:xfrm>
            <a:off x="206525" y="4324350"/>
            <a:ext cx="3070075" cy="307777"/>
          </a:xfrm>
          <a:prstGeom prst="rect">
            <a:avLst/>
          </a:prstGeom>
          <a:noFill/>
        </p:spPr>
        <p:txBody>
          <a:bodyPr wrap="square" rtlCol="0">
            <a:spAutoFit/>
          </a:bodyPr>
          <a:lstStyle/>
          <a:p>
            <a:r>
              <a:rPr lang="en-US" sz="1400" dirty="0"/>
              <a:t>PCR = Polymerase Chain Reaction</a:t>
            </a:r>
          </a:p>
        </p:txBody>
      </p:sp>
    </p:spTree>
    <p:extLst>
      <p:ext uri="{BB962C8B-B14F-4D97-AF65-F5344CB8AC3E}">
        <p14:creationId xmlns:p14="http://schemas.microsoft.com/office/powerpoint/2010/main" val="371291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HIV-Specific Labs: Baseline Genotype</a:t>
            </a:r>
          </a:p>
        </p:txBody>
      </p:sp>
      <p:pic>
        <p:nvPicPr>
          <p:cNvPr id="7" name="Content Placeholder 6" descr="A picture containing diagram, origami, line, plot&#10;&#10;Description automatically generated">
            <a:extLst>
              <a:ext uri="{FF2B5EF4-FFF2-40B4-BE49-F238E27FC236}">
                <a16:creationId xmlns:a16="http://schemas.microsoft.com/office/drawing/2014/main" id="{A599040E-EBB1-7A0F-EBC9-D5781EB9285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46103" y="1317017"/>
            <a:ext cx="4495800" cy="2757424"/>
          </a:xfrm>
        </p:spPr>
      </p:pic>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sp>
        <p:nvSpPr>
          <p:cNvPr id="6" name="TextBox 5"/>
          <p:cNvSpPr txBox="1"/>
          <p:nvPr/>
        </p:nvSpPr>
        <p:spPr>
          <a:xfrm>
            <a:off x="2133600" y="4729412"/>
            <a:ext cx="5105400" cy="261610"/>
          </a:xfrm>
          <a:prstGeom prst="rect">
            <a:avLst/>
          </a:prstGeom>
          <a:noFill/>
        </p:spPr>
        <p:txBody>
          <a:bodyPr wrap="square" rtlCol="0">
            <a:spAutoFit/>
          </a:bodyPr>
          <a:lstStyle/>
          <a:p>
            <a:pPr algn="ctr"/>
            <a:r>
              <a:rPr lang="en-US" sz="1100" dirty="0">
                <a:solidFill>
                  <a:schemeClr val="bg1"/>
                </a:solidFill>
              </a:rPr>
              <a:t>https://www.ncbi.nlm.nih.gov/pmc/articles/PMC4712087/</a:t>
            </a:r>
          </a:p>
        </p:txBody>
      </p:sp>
      <p:sp>
        <p:nvSpPr>
          <p:cNvPr id="9" name="Content Placeholder 8"/>
          <p:cNvSpPr>
            <a:spLocks noGrp="1"/>
          </p:cNvSpPr>
          <p:nvPr>
            <p:ph sz="half" idx="1"/>
          </p:nvPr>
        </p:nvSpPr>
        <p:spPr>
          <a:xfrm>
            <a:off x="457200" y="1152144"/>
            <a:ext cx="3651813" cy="3323480"/>
          </a:xfrm>
        </p:spPr>
        <p:txBody>
          <a:bodyPr/>
          <a:lstStyle/>
          <a:p>
            <a:r>
              <a:rPr lang="en-US" dirty="0"/>
              <a:t>USA: transmitted resistance rate for treatment naïve 16%</a:t>
            </a:r>
          </a:p>
          <a:p>
            <a:r>
              <a:rPr lang="en-US" dirty="0"/>
              <a:t>NNRTI &gt; NRTI &amp; PI &gt; INSTI</a:t>
            </a:r>
          </a:p>
          <a:p>
            <a:endParaRPr lang="en-US" dirty="0"/>
          </a:p>
        </p:txBody>
      </p:sp>
      <p:sp>
        <p:nvSpPr>
          <p:cNvPr id="3" name="TextBox 2">
            <a:extLst>
              <a:ext uri="{FF2B5EF4-FFF2-40B4-BE49-F238E27FC236}">
                <a16:creationId xmlns:a16="http://schemas.microsoft.com/office/drawing/2014/main" id="{2B10A5BD-8323-1205-B4C6-CFBA6C64FC57}"/>
              </a:ext>
            </a:extLst>
          </p:cNvPr>
          <p:cNvSpPr txBox="1"/>
          <p:nvPr/>
        </p:nvSpPr>
        <p:spPr>
          <a:xfrm>
            <a:off x="0" y="4214014"/>
            <a:ext cx="9080428" cy="461665"/>
          </a:xfrm>
          <a:prstGeom prst="rect">
            <a:avLst/>
          </a:prstGeom>
          <a:noFill/>
        </p:spPr>
        <p:txBody>
          <a:bodyPr wrap="square" rtlCol="0">
            <a:spAutoFit/>
          </a:bodyPr>
          <a:lstStyle/>
          <a:p>
            <a:r>
              <a:rPr lang="en-US" sz="1200" dirty="0"/>
              <a:t>(NNRTI = Non-nucleoside Reverse Transcriptase Inhibitor, NRTI = Non-nucleoside Reverse Transcriptase Inhibitor, PI = Protease Inhibitor, INSTI=Integrase Strand Inhibitors)</a:t>
            </a:r>
          </a:p>
        </p:txBody>
      </p:sp>
    </p:spTree>
    <p:extLst>
      <p:ext uri="{BB962C8B-B14F-4D97-AF65-F5344CB8AC3E}">
        <p14:creationId xmlns:p14="http://schemas.microsoft.com/office/powerpoint/2010/main" val="170453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794"/>
            <a:ext cx="8315569" cy="857250"/>
          </a:xfrm>
        </p:spPr>
        <p:txBody>
          <a:bodyPr/>
          <a:lstStyle/>
          <a:p>
            <a:r>
              <a:rPr lang="en-US" dirty="0"/>
              <a:t>HIV-Specific Labs: Risk for Adverse Drug Reaction</a:t>
            </a:r>
          </a:p>
        </p:txBody>
      </p:sp>
      <p:sp>
        <p:nvSpPr>
          <p:cNvPr id="3" name="Content Placeholder 2"/>
          <p:cNvSpPr>
            <a:spLocks noGrp="1"/>
          </p:cNvSpPr>
          <p:nvPr>
            <p:ph idx="1"/>
          </p:nvPr>
        </p:nvSpPr>
        <p:spPr>
          <a:xfrm>
            <a:off x="457200" y="1657350"/>
            <a:ext cx="8315569" cy="3220652"/>
          </a:xfrm>
        </p:spPr>
        <p:txBody>
          <a:bodyPr>
            <a:normAutofit/>
          </a:bodyPr>
          <a:lstStyle/>
          <a:p>
            <a:r>
              <a:rPr lang="en-US" sz="2800" b="1" dirty="0"/>
              <a:t>HLA-B*57:01 </a:t>
            </a:r>
            <a:r>
              <a:rPr lang="en-US" sz="2800" dirty="0"/>
              <a:t>= if positive, high risk for abacavir hypersensitivity (avoid)</a:t>
            </a:r>
          </a:p>
          <a:p>
            <a:r>
              <a:rPr lang="en-US" sz="2800" b="1" dirty="0"/>
              <a:t>G6PD </a:t>
            </a:r>
            <a:r>
              <a:rPr lang="en-US" sz="2800" dirty="0"/>
              <a:t>= if deficient, avoid dapsone, primaquine, +/- sulfa</a:t>
            </a:r>
          </a:p>
          <a:p>
            <a:r>
              <a:rPr lang="en-US" sz="2800" dirty="0"/>
              <a:t>Do not need to test all PWH for these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sp>
        <p:nvSpPr>
          <p:cNvPr id="5" name="TextBox 4">
            <a:extLst>
              <a:ext uri="{FF2B5EF4-FFF2-40B4-BE49-F238E27FC236}">
                <a16:creationId xmlns:a16="http://schemas.microsoft.com/office/drawing/2014/main" id="{256DBB6D-768D-A7BD-5967-0193276A8FF2}"/>
              </a:ext>
            </a:extLst>
          </p:cNvPr>
          <p:cNvSpPr txBox="1"/>
          <p:nvPr/>
        </p:nvSpPr>
        <p:spPr>
          <a:xfrm>
            <a:off x="1524000" y="4729412"/>
            <a:ext cx="6781800" cy="276999"/>
          </a:xfrm>
          <a:prstGeom prst="rect">
            <a:avLst/>
          </a:prstGeom>
          <a:noFill/>
        </p:spPr>
        <p:txBody>
          <a:bodyPr wrap="square" rtlCol="0">
            <a:spAutoFit/>
          </a:bodyPr>
          <a:lstStyle/>
          <a:p>
            <a:r>
              <a:rPr lang="en-US" sz="1200" dirty="0">
                <a:solidFill>
                  <a:schemeClr val="bg1"/>
                </a:solidFill>
              </a:rPr>
              <a:t>HLA-B = </a:t>
            </a:r>
            <a:r>
              <a:rPr lang="en-US" sz="1200" dirty="0" err="1">
                <a:solidFill>
                  <a:schemeClr val="bg1"/>
                </a:solidFill>
              </a:rPr>
              <a:t>Histocompatability</a:t>
            </a:r>
            <a:r>
              <a:rPr lang="en-US" sz="1200" dirty="0">
                <a:solidFill>
                  <a:schemeClr val="bg1"/>
                </a:solidFill>
              </a:rPr>
              <a:t> Complex class B, G6PD = Glucose 6 Phosphate Dehydrogenase</a:t>
            </a:r>
          </a:p>
        </p:txBody>
      </p:sp>
    </p:spTree>
    <p:extLst>
      <p:ext uri="{BB962C8B-B14F-4D97-AF65-F5344CB8AC3E}">
        <p14:creationId xmlns:p14="http://schemas.microsoft.com/office/powerpoint/2010/main" val="367878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Non-HIV Labs: General</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Complete Blood Count (CBC)</a:t>
            </a:r>
          </a:p>
          <a:p>
            <a:r>
              <a:rPr lang="en-US" sz="2600" dirty="0"/>
              <a:t>Complete Metabolic Panel</a:t>
            </a:r>
          </a:p>
          <a:p>
            <a:pPr lvl="1"/>
            <a:r>
              <a:rPr lang="en-US" sz="2400" dirty="0"/>
              <a:t>Baseline kidney &amp; liver function, glucose, electrolytes</a:t>
            </a:r>
          </a:p>
          <a:p>
            <a:r>
              <a:rPr lang="en-US" sz="2600" dirty="0"/>
              <a:t>Urinalysis</a:t>
            </a:r>
          </a:p>
          <a:p>
            <a:pPr lvl="1"/>
            <a:r>
              <a:rPr lang="en-US" sz="2400" dirty="0"/>
              <a:t>Baseline protein and glucose</a:t>
            </a:r>
          </a:p>
          <a:p>
            <a:r>
              <a:rPr lang="en-US" sz="2600" dirty="0"/>
              <a:t>Pregnancy Test</a:t>
            </a:r>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68156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John’s Case</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CD4: 42 cells/µL, 7% </a:t>
            </a:r>
          </a:p>
          <a:p>
            <a:r>
              <a:rPr lang="en-US" sz="2800" dirty="0"/>
              <a:t>Viral load: 106,000 copies/mL</a:t>
            </a:r>
          </a:p>
          <a:p>
            <a:r>
              <a:rPr lang="en-US" sz="2800" dirty="0"/>
              <a:t>Genotype: Wild Type</a:t>
            </a:r>
          </a:p>
          <a:p>
            <a:r>
              <a:rPr lang="en-US" sz="2800" dirty="0"/>
              <a:t>Which opportunistic infection(s) would you screen for in this asymptomatic patient?</a:t>
            </a:r>
          </a:p>
          <a:p>
            <a:pPr marL="114300" indent="0">
              <a:buNone/>
            </a:pPr>
            <a:endParaRPr lang="en-US" sz="2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589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3EB0-44EC-451F-9B5E-A2CB67C28D7E}"/>
              </a:ext>
            </a:extLst>
          </p:cNvPr>
          <p:cNvSpPr>
            <a:spLocks noGrp="1"/>
          </p:cNvSpPr>
          <p:nvPr>
            <p:ph type="title"/>
          </p:nvPr>
        </p:nvSpPr>
        <p:spPr>
          <a:xfrm>
            <a:off x="414215" y="35738"/>
            <a:ext cx="8315569" cy="857250"/>
          </a:xfrm>
        </p:spPr>
        <p:txBody>
          <a:bodyPr/>
          <a:lstStyle/>
          <a:p>
            <a:r>
              <a:rPr lang="en-US" sz="3600" dirty="0"/>
              <a:t>Opportunistic Infections in PWH</a:t>
            </a:r>
          </a:p>
        </p:txBody>
      </p:sp>
      <p:sp>
        <p:nvSpPr>
          <p:cNvPr id="3" name="Content Placeholder 2">
            <a:extLst>
              <a:ext uri="{FF2B5EF4-FFF2-40B4-BE49-F238E27FC236}">
                <a16:creationId xmlns:a16="http://schemas.microsoft.com/office/drawing/2014/main" id="{5A29911B-ED0A-4E37-8E21-D249D7BDCD14}"/>
              </a:ext>
            </a:extLst>
          </p:cNvPr>
          <p:cNvSpPr>
            <a:spLocks noGrp="1"/>
          </p:cNvSpPr>
          <p:nvPr>
            <p:ph idx="1"/>
          </p:nvPr>
        </p:nvSpPr>
        <p:spPr>
          <a:xfrm>
            <a:off x="0" y="684442"/>
            <a:ext cx="4432228" cy="4114800"/>
          </a:xfrm>
        </p:spPr>
        <p:txBody>
          <a:bodyPr>
            <a:normAutofit/>
          </a:bodyPr>
          <a:lstStyle/>
          <a:p>
            <a:r>
              <a:rPr lang="en-US" sz="1800" dirty="0"/>
              <a:t>Fungi</a:t>
            </a:r>
          </a:p>
          <a:p>
            <a:pPr lvl="1"/>
            <a:r>
              <a:rPr lang="en-US" sz="1800" dirty="0"/>
              <a:t>Pneumocystis pneumonia</a:t>
            </a:r>
          </a:p>
          <a:p>
            <a:pPr lvl="1"/>
            <a:r>
              <a:rPr lang="en-US" sz="1800" b="1" dirty="0">
                <a:solidFill>
                  <a:srgbClr val="FF0000"/>
                </a:solidFill>
              </a:rPr>
              <a:t>Cryptococcosis</a:t>
            </a:r>
          </a:p>
          <a:p>
            <a:pPr lvl="1"/>
            <a:r>
              <a:rPr lang="en-US" sz="1800" dirty="0"/>
              <a:t>Candidiasis</a:t>
            </a:r>
          </a:p>
          <a:p>
            <a:pPr lvl="1"/>
            <a:r>
              <a:rPr lang="en-US" sz="1800" dirty="0"/>
              <a:t>Histoplasmosis </a:t>
            </a:r>
          </a:p>
          <a:p>
            <a:pPr lvl="1"/>
            <a:r>
              <a:rPr lang="en-US" sz="1800" dirty="0"/>
              <a:t>Coccidioidomycosis</a:t>
            </a:r>
          </a:p>
          <a:p>
            <a:pPr lvl="1"/>
            <a:r>
              <a:rPr lang="en-US" sz="1800" dirty="0" err="1"/>
              <a:t>Talaromycosis</a:t>
            </a:r>
            <a:endParaRPr lang="en-US" sz="1800" dirty="0"/>
          </a:p>
          <a:p>
            <a:r>
              <a:rPr lang="en-US" sz="1800" dirty="0"/>
              <a:t>Bacteria</a:t>
            </a:r>
          </a:p>
          <a:p>
            <a:pPr lvl="1"/>
            <a:r>
              <a:rPr lang="en-US" sz="1800" dirty="0"/>
              <a:t>Tuberculosis</a:t>
            </a:r>
          </a:p>
          <a:p>
            <a:pPr lvl="1"/>
            <a:r>
              <a:rPr lang="en-US" sz="1800" dirty="0"/>
              <a:t>Disseminated </a:t>
            </a:r>
            <a:r>
              <a:rPr lang="en-US" sz="1800" i="1" dirty="0"/>
              <a:t>Mycobacterium avium </a:t>
            </a:r>
          </a:p>
          <a:p>
            <a:pPr lvl="1"/>
            <a:r>
              <a:rPr lang="en-US" sz="1800" dirty="0"/>
              <a:t>Bartonella </a:t>
            </a:r>
          </a:p>
        </p:txBody>
      </p:sp>
      <p:sp>
        <p:nvSpPr>
          <p:cNvPr id="4" name="Slide Number Placeholder 3">
            <a:extLst>
              <a:ext uri="{FF2B5EF4-FFF2-40B4-BE49-F238E27FC236}">
                <a16:creationId xmlns:a16="http://schemas.microsoft.com/office/drawing/2014/main" id="{B8E297FF-7BB8-4DCF-80B5-E291713E0943}"/>
              </a:ext>
            </a:extLst>
          </p:cNvPr>
          <p:cNvSpPr>
            <a:spLocks noGrp="1"/>
          </p:cNvSpPr>
          <p:nvPr>
            <p:ph type="sldNum" sz="quarter" idx="12"/>
          </p:nvPr>
        </p:nvSpPr>
        <p:spPr>
          <a:xfrm>
            <a:off x="8455464" y="4762263"/>
            <a:ext cx="548640" cy="297180"/>
          </a:xfrm>
        </p:spPr>
        <p:txBody>
          <a:bodyPr/>
          <a:lstStyle/>
          <a:p>
            <a:fld id="{6E2D2B3B-882E-40F3-A32F-6DD516915044}" type="slidenum">
              <a:rPr lang="en-US" smtClean="0"/>
              <a:pPr/>
              <a:t>16</a:t>
            </a:fld>
            <a:endParaRPr lang="en-US"/>
          </a:p>
        </p:txBody>
      </p:sp>
      <p:sp>
        <p:nvSpPr>
          <p:cNvPr id="5" name="Content Placeholder 2">
            <a:extLst>
              <a:ext uri="{FF2B5EF4-FFF2-40B4-BE49-F238E27FC236}">
                <a16:creationId xmlns:a16="http://schemas.microsoft.com/office/drawing/2014/main" id="{33188AFA-37C3-4039-AC44-8BF2EF3B23ED}"/>
              </a:ext>
            </a:extLst>
          </p:cNvPr>
          <p:cNvSpPr txBox="1">
            <a:spLocks/>
          </p:cNvSpPr>
          <p:nvPr/>
        </p:nvSpPr>
        <p:spPr>
          <a:xfrm>
            <a:off x="4038600" y="703272"/>
            <a:ext cx="4864172" cy="3921585"/>
          </a:xfrm>
          <a:prstGeom prst="rect">
            <a:avLst/>
          </a:prstGeom>
        </p:spPr>
        <p:txBody>
          <a:bodyPr vert="horz" lIns="91440" tIns="45720" rIns="91440" bIns="45720" rtlCol="0">
            <a:normAutofit fontScale="550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300" dirty="0"/>
              <a:t>Protozoa</a:t>
            </a:r>
          </a:p>
          <a:p>
            <a:pPr lvl="1"/>
            <a:r>
              <a:rPr lang="en-US" sz="3300" dirty="0"/>
              <a:t>Toxoplasmosis</a:t>
            </a:r>
          </a:p>
          <a:p>
            <a:pPr lvl="1"/>
            <a:r>
              <a:rPr lang="en-US" sz="3300" dirty="0"/>
              <a:t>Cryptosporidiosis</a:t>
            </a:r>
          </a:p>
          <a:p>
            <a:pPr lvl="1"/>
            <a:r>
              <a:rPr lang="en-US" sz="3300" dirty="0" err="1"/>
              <a:t>Microsporidiosis</a:t>
            </a:r>
            <a:endParaRPr lang="en-US" sz="3300" dirty="0"/>
          </a:p>
          <a:p>
            <a:pPr lvl="1"/>
            <a:r>
              <a:rPr lang="en-US" sz="3300" dirty="0" err="1"/>
              <a:t>Cystoisosporiasis</a:t>
            </a:r>
            <a:endParaRPr lang="en-US" sz="3300" dirty="0"/>
          </a:p>
          <a:p>
            <a:pPr lvl="1"/>
            <a:r>
              <a:rPr lang="en-US" sz="3300" dirty="0"/>
              <a:t>Leishmaniasis</a:t>
            </a:r>
          </a:p>
          <a:p>
            <a:pPr lvl="1"/>
            <a:r>
              <a:rPr lang="en-US" sz="3300" dirty="0"/>
              <a:t>Chagas disease</a:t>
            </a:r>
          </a:p>
          <a:p>
            <a:r>
              <a:rPr lang="en-US" sz="3300" dirty="0"/>
              <a:t>Viruses</a:t>
            </a:r>
          </a:p>
          <a:p>
            <a:pPr lvl="1"/>
            <a:r>
              <a:rPr lang="en-US" sz="2900" dirty="0"/>
              <a:t>Cytomegalovirus disease</a:t>
            </a:r>
          </a:p>
          <a:p>
            <a:pPr lvl="1"/>
            <a:r>
              <a:rPr lang="en-US" sz="2900" dirty="0"/>
              <a:t>Progressive multifocal leukoencephalopathy (JC virus)</a:t>
            </a:r>
          </a:p>
          <a:p>
            <a:pPr lvl="1"/>
            <a:r>
              <a:rPr lang="en-US" sz="2900" dirty="0"/>
              <a:t>Varicella-zoster virus</a:t>
            </a:r>
          </a:p>
          <a:p>
            <a:pPr lvl="1"/>
            <a:r>
              <a:rPr lang="en-US" sz="2900" dirty="0"/>
              <a:t>Human papilloma virus</a:t>
            </a:r>
          </a:p>
          <a:p>
            <a:pPr lvl="1"/>
            <a:r>
              <a:rPr lang="en-US" sz="2900" dirty="0"/>
              <a:t>Herpes simplex virus</a:t>
            </a:r>
          </a:p>
          <a:p>
            <a:pPr lvl="1"/>
            <a:r>
              <a:rPr lang="en-US" sz="2900" dirty="0"/>
              <a:t>Human herpesvirus-8 disease</a:t>
            </a:r>
          </a:p>
          <a:p>
            <a:pPr lvl="1"/>
            <a:endParaRPr lang="en-US" sz="1600" dirty="0"/>
          </a:p>
          <a:p>
            <a:pPr lvl="1"/>
            <a:endParaRPr lang="en-US" sz="1600" dirty="0"/>
          </a:p>
        </p:txBody>
      </p:sp>
      <p:sp>
        <p:nvSpPr>
          <p:cNvPr id="6" name="TextBox 5">
            <a:extLst>
              <a:ext uri="{FF2B5EF4-FFF2-40B4-BE49-F238E27FC236}">
                <a16:creationId xmlns:a16="http://schemas.microsoft.com/office/drawing/2014/main" id="{31B30586-B794-49D0-A1A0-C5F8DDDB9D57}"/>
              </a:ext>
            </a:extLst>
          </p:cNvPr>
          <p:cNvSpPr txBox="1"/>
          <p:nvPr/>
        </p:nvSpPr>
        <p:spPr>
          <a:xfrm>
            <a:off x="1981200" y="4664535"/>
            <a:ext cx="5715000" cy="600164"/>
          </a:xfrm>
          <a:prstGeom prst="rect">
            <a:avLst/>
          </a:prstGeom>
          <a:noFill/>
        </p:spPr>
        <p:txBody>
          <a:bodyPr wrap="square" rtlCol="0">
            <a:spAutoFit/>
          </a:bodyPr>
          <a:lstStyle/>
          <a:p>
            <a:r>
              <a:rPr lang="en-US" sz="1100" dirty="0">
                <a:solidFill>
                  <a:schemeClr val="bg1"/>
                </a:solidFill>
              </a:rPr>
              <a:t>National HIV Curriculum: </a:t>
            </a:r>
            <a:r>
              <a:rPr lang="en-US" sz="1100" dirty="0">
                <a:solidFill>
                  <a:schemeClr val="bg1"/>
                </a:solidFill>
                <a:hlinkClick r:id="rId3"/>
              </a:rPr>
              <a:t>https://www.hiv.uw.edu/</a:t>
            </a:r>
            <a:endParaRPr lang="en-US" sz="1100" dirty="0">
              <a:solidFill>
                <a:schemeClr val="bg1"/>
              </a:solidFill>
            </a:endParaRPr>
          </a:p>
          <a:p>
            <a:r>
              <a:rPr lang="en-US" sz="1100" dirty="0">
                <a:solidFill>
                  <a:schemeClr val="bg1"/>
                </a:solidFill>
              </a:rPr>
              <a:t>OI Treatment Guidelines (clinicalinfo.hiv.gov)</a:t>
            </a:r>
          </a:p>
          <a:p>
            <a:endParaRPr lang="en-US" sz="1100" dirty="0">
              <a:solidFill>
                <a:schemeClr val="bg1"/>
              </a:solidFill>
            </a:endParaRPr>
          </a:p>
        </p:txBody>
      </p:sp>
    </p:spTree>
    <p:extLst>
      <p:ext uri="{BB962C8B-B14F-4D97-AF65-F5344CB8AC3E}">
        <p14:creationId xmlns:p14="http://schemas.microsoft.com/office/powerpoint/2010/main" val="2293843913"/>
      </p:ext>
    </p:extLst>
  </p:cSld>
  <p:clrMapOvr>
    <a:masterClrMapping/>
  </p:clrMapOvr>
  <mc:AlternateContent xmlns:mc="http://schemas.openxmlformats.org/markup-compatibility/2006" xmlns:p14="http://schemas.microsoft.com/office/powerpoint/2010/main">
    <mc:Choice Requires="p14">
      <p:transition spd="slow" p14:dur="2000" advTm="37279"/>
    </mc:Choice>
    <mc:Fallback xmlns="">
      <p:transition spd="slow" advTm="3727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Labs</a:t>
            </a:r>
          </a:p>
        </p:txBody>
      </p:sp>
      <p:sp>
        <p:nvSpPr>
          <p:cNvPr id="3" name="Content Placeholder 2"/>
          <p:cNvSpPr>
            <a:spLocks noGrp="1"/>
          </p:cNvSpPr>
          <p:nvPr>
            <p:ph type="body" idx="1"/>
          </p:nvPr>
        </p:nvSpPr>
        <p:spPr/>
        <p:txBody>
          <a:bodyPr>
            <a:noAutofit/>
          </a:bodyPr>
          <a:lstStyle/>
          <a:p>
            <a:r>
              <a:rPr lang="en-US" sz="3200" dirty="0"/>
              <a:t>HIV Labs</a:t>
            </a:r>
          </a:p>
        </p:txBody>
      </p:sp>
      <p:sp>
        <p:nvSpPr>
          <p:cNvPr id="5" name="Content Placeholder 4"/>
          <p:cNvSpPr>
            <a:spLocks noGrp="1"/>
          </p:cNvSpPr>
          <p:nvPr>
            <p:ph sz="half" idx="2"/>
          </p:nvPr>
        </p:nvSpPr>
        <p:spPr/>
        <p:txBody>
          <a:bodyPr/>
          <a:lstStyle/>
          <a:p>
            <a:r>
              <a:rPr lang="en-US" sz="2800" dirty="0">
                <a:solidFill>
                  <a:schemeClr val="bg2">
                    <a:lumMod val="90000"/>
                  </a:schemeClr>
                </a:solidFill>
              </a:rPr>
              <a:t>CD4 count and %</a:t>
            </a:r>
          </a:p>
          <a:p>
            <a:r>
              <a:rPr lang="en-US" sz="2800" dirty="0">
                <a:solidFill>
                  <a:schemeClr val="bg2">
                    <a:lumMod val="90000"/>
                  </a:schemeClr>
                </a:solidFill>
              </a:rPr>
              <a:t>HIV viral load (VL)</a:t>
            </a:r>
          </a:p>
          <a:p>
            <a:r>
              <a:rPr lang="en-US" sz="2800" dirty="0">
                <a:solidFill>
                  <a:schemeClr val="bg2">
                    <a:lumMod val="90000"/>
                  </a:schemeClr>
                </a:solidFill>
              </a:rPr>
              <a:t>Genotype</a:t>
            </a:r>
          </a:p>
          <a:p>
            <a:r>
              <a:rPr lang="en-US" sz="2800" dirty="0">
                <a:solidFill>
                  <a:schemeClr val="bg2">
                    <a:lumMod val="90000"/>
                  </a:schemeClr>
                </a:solidFill>
              </a:rPr>
              <a:t>Drug reaction risk</a:t>
            </a:r>
            <a:endParaRPr lang="en-US" sz="2400" dirty="0">
              <a:solidFill>
                <a:schemeClr val="bg2">
                  <a:lumMod val="90000"/>
                </a:schemeClr>
              </a:solidFill>
            </a:endParaRPr>
          </a:p>
          <a:p>
            <a:endParaRPr lang="en-US" dirty="0"/>
          </a:p>
        </p:txBody>
      </p:sp>
      <p:sp>
        <p:nvSpPr>
          <p:cNvPr id="7" name="Text Placeholder 6"/>
          <p:cNvSpPr>
            <a:spLocks noGrp="1"/>
          </p:cNvSpPr>
          <p:nvPr>
            <p:ph type="body" sz="quarter" idx="3"/>
          </p:nvPr>
        </p:nvSpPr>
        <p:spPr/>
        <p:txBody>
          <a:bodyPr/>
          <a:lstStyle/>
          <a:p>
            <a:r>
              <a:rPr lang="en-US" sz="3200" dirty="0"/>
              <a:t>Non-HIV Labs</a:t>
            </a:r>
          </a:p>
        </p:txBody>
      </p:sp>
      <p:sp>
        <p:nvSpPr>
          <p:cNvPr id="8" name="Content Placeholder 7"/>
          <p:cNvSpPr>
            <a:spLocks noGrp="1"/>
          </p:cNvSpPr>
          <p:nvPr>
            <p:ph sz="quarter" idx="4"/>
          </p:nvPr>
        </p:nvSpPr>
        <p:spPr/>
        <p:txBody>
          <a:bodyPr/>
          <a:lstStyle/>
          <a:p>
            <a:r>
              <a:rPr lang="en-US" sz="2800" dirty="0">
                <a:solidFill>
                  <a:schemeClr val="bg2">
                    <a:lumMod val="90000"/>
                  </a:schemeClr>
                </a:solidFill>
              </a:rPr>
              <a:t>General</a:t>
            </a:r>
          </a:p>
          <a:p>
            <a:r>
              <a:rPr lang="en-US" sz="2800" dirty="0"/>
              <a:t>Coinfection screens</a:t>
            </a:r>
          </a:p>
          <a:p>
            <a:r>
              <a:rPr lang="en-US" sz="2800" dirty="0"/>
              <a:t>Malignancy screens</a:t>
            </a:r>
            <a:endParaRPr lang="en-US" dirty="0"/>
          </a:p>
          <a:p>
            <a:r>
              <a:rPr lang="en-US" sz="2800" dirty="0"/>
              <a:t>Metabolic screens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01873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Non-HIV Labs: Coinfections</a:t>
            </a:r>
          </a:p>
        </p:txBody>
      </p:sp>
      <p:sp>
        <p:nvSpPr>
          <p:cNvPr id="3" name="Content Placeholder 2"/>
          <p:cNvSpPr>
            <a:spLocks noGrp="1"/>
          </p:cNvSpPr>
          <p:nvPr>
            <p:ph idx="1"/>
          </p:nvPr>
        </p:nvSpPr>
        <p:spPr>
          <a:xfrm>
            <a:off x="0" y="1213911"/>
            <a:ext cx="8315569" cy="3428999"/>
          </a:xfrm>
        </p:spPr>
        <p:txBody>
          <a:bodyPr>
            <a:normAutofit lnSpcReduction="10000"/>
          </a:bodyPr>
          <a:lstStyle/>
          <a:p>
            <a:r>
              <a:rPr lang="en-US" sz="2800" dirty="0"/>
              <a:t>Syphilis (Treponemal Ab or RPR)</a:t>
            </a:r>
          </a:p>
          <a:p>
            <a:r>
              <a:rPr lang="en-US" sz="2800" dirty="0"/>
              <a:t>Gonorrhea &amp; Chlamydia (urine, rectal, and/or pharyngeal NAAT)</a:t>
            </a:r>
          </a:p>
          <a:p>
            <a:r>
              <a:rPr lang="en-US" sz="2800" dirty="0"/>
              <a:t>TB (TST or IGRA)</a:t>
            </a:r>
          </a:p>
          <a:p>
            <a:r>
              <a:rPr lang="en-US" sz="2800" dirty="0"/>
              <a:t>Viral Hepatitis (A/B/C)</a:t>
            </a:r>
          </a:p>
          <a:p>
            <a:r>
              <a:rPr lang="en-US" sz="2800" dirty="0"/>
              <a:t>Toxoplasma Immunoglobulin G (IgG)?</a:t>
            </a:r>
          </a:p>
          <a:p>
            <a:r>
              <a:rPr lang="en-US" sz="2800" dirty="0"/>
              <a:t>Herpes Viruses?</a:t>
            </a:r>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pic>
        <p:nvPicPr>
          <p:cNvPr id="6" name="Picture 5" descr="A group of people wearing face masks&#10;&#10;Description automatically generated with medium confidence">
            <a:extLst>
              <a:ext uri="{FF2B5EF4-FFF2-40B4-BE49-F238E27FC236}">
                <a16:creationId xmlns:a16="http://schemas.microsoft.com/office/drawing/2014/main" id="{B0A9795D-DB83-A7D2-3683-9BE13E1DD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150889"/>
            <a:ext cx="4495800" cy="1348740"/>
          </a:xfrm>
          <a:prstGeom prst="rect">
            <a:avLst/>
          </a:prstGeom>
        </p:spPr>
      </p:pic>
      <p:sp>
        <p:nvSpPr>
          <p:cNvPr id="7" name="TextBox 6">
            <a:extLst>
              <a:ext uri="{FF2B5EF4-FFF2-40B4-BE49-F238E27FC236}">
                <a16:creationId xmlns:a16="http://schemas.microsoft.com/office/drawing/2014/main" id="{3D81B9A0-B132-80CE-CBB4-075E2E5404F6}"/>
              </a:ext>
            </a:extLst>
          </p:cNvPr>
          <p:cNvSpPr txBox="1"/>
          <p:nvPr/>
        </p:nvSpPr>
        <p:spPr>
          <a:xfrm>
            <a:off x="1411146" y="4662512"/>
            <a:ext cx="6970853" cy="430887"/>
          </a:xfrm>
          <a:prstGeom prst="rect">
            <a:avLst/>
          </a:prstGeom>
          <a:noFill/>
        </p:spPr>
        <p:txBody>
          <a:bodyPr wrap="square" rtlCol="0">
            <a:spAutoFit/>
          </a:bodyPr>
          <a:lstStyle/>
          <a:p>
            <a:r>
              <a:rPr lang="en-US" sz="1100" dirty="0">
                <a:solidFill>
                  <a:schemeClr val="bg1"/>
                </a:solidFill>
                <a:hlinkClick r:id="rId4"/>
              </a:rPr>
              <a:t>https://www.cdc.gov/std/saw/talktesttreat/default.htm</a:t>
            </a:r>
            <a:r>
              <a:rPr lang="en-US" sz="1100" dirty="0">
                <a:solidFill>
                  <a:schemeClr val="bg1"/>
                </a:solidFill>
              </a:rPr>
              <a:t> Ab = Antibodies, RPR = Rapid Plasma Regain, NAAT = Nucleic Acid Amplification Test, TST = Tuberculin Skin Test, IGRA = Interferon Gamma Release Assay</a:t>
            </a:r>
          </a:p>
        </p:txBody>
      </p:sp>
    </p:spTree>
    <p:extLst>
      <p:ext uri="{BB962C8B-B14F-4D97-AF65-F5344CB8AC3E}">
        <p14:creationId xmlns:p14="http://schemas.microsoft.com/office/powerpoint/2010/main" val="14894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Non-HIV Labs: Malignancy Screens</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Age-appropriate cancer screenings</a:t>
            </a:r>
          </a:p>
          <a:p>
            <a:r>
              <a:rPr lang="en-US" sz="2600" dirty="0"/>
              <a:t>Caveats</a:t>
            </a:r>
          </a:p>
          <a:p>
            <a:pPr lvl="1"/>
            <a:r>
              <a:rPr lang="en-US" sz="2400" dirty="0"/>
              <a:t>Cervical cancer</a:t>
            </a:r>
          </a:p>
          <a:p>
            <a:pPr lvl="1"/>
            <a:r>
              <a:rPr lang="en-US" sz="2400" dirty="0"/>
              <a:t>Anal cancer</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a:p>
        </p:txBody>
      </p:sp>
      <p:pic>
        <p:nvPicPr>
          <p:cNvPr id="6" name="Picture 5" descr="A diagram of different types of cancer&#10;&#10;Description automatically generated with medium confidence">
            <a:extLst>
              <a:ext uri="{FF2B5EF4-FFF2-40B4-BE49-F238E27FC236}">
                <a16:creationId xmlns:a16="http://schemas.microsoft.com/office/drawing/2014/main" id="{1CDC49CE-43E4-11C6-8C53-AEA259D97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984" y="1776472"/>
            <a:ext cx="2633240" cy="2852677"/>
          </a:xfrm>
          <a:prstGeom prst="rect">
            <a:avLst/>
          </a:prstGeom>
        </p:spPr>
      </p:pic>
      <p:sp>
        <p:nvSpPr>
          <p:cNvPr id="7" name="TextBox 6">
            <a:extLst>
              <a:ext uri="{FF2B5EF4-FFF2-40B4-BE49-F238E27FC236}">
                <a16:creationId xmlns:a16="http://schemas.microsoft.com/office/drawing/2014/main" id="{115D550D-8D66-2CD3-DD3F-927068FE8919}"/>
              </a:ext>
            </a:extLst>
          </p:cNvPr>
          <p:cNvSpPr txBox="1"/>
          <p:nvPr/>
        </p:nvSpPr>
        <p:spPr>
          <a:xfrm>
            <a:off x="1981200" y="4664535"/>
            <a:ext cx="5715000" cy="430887"/>
          </a:xfrm>
          <a:prstGeom prst="rect">
            <a:avLst/>
          </a:prstGeom>
          <a:noFill/>
        </p:spPr>
        <p:txBody>
          <a:bodyPr wrap="square" rtlCol="0">
            <a:spAutoFit/>
          </a:bodyPr>
          <a:lstStyle/>
          <a:p>
            <a:r>
              <a:rPr lang="en-US" sz="1100" dirty="0">
                <a:solidFill>
                  <a:schemeClr val="bg1"/>
                </a:solidFill>
              </a:rPr>
              <a:t>https://www.cancer.gov/about-cancer/causes-prevention/risk/infectious-agents/hpv-and-cancer</a:t>
            </a:r>
          </a:p>
        </p:txBody>
      </p:sp>
    </p:spTree>
    <p:extLst>
      <p:ext uri="{BB962C8B-B14F-4D97-AF65-F5344CB8AC3E}">
        <p14:creationId xmlns:p14="http://schemas.microsoft.com/office/powerpoint/2010/main" val="242764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Conflict of Interest Disclosure Statement</a:t>
            </a:r>
          </a:p>
        </p:txBody>
      </p:sp>
      <p:sp>
        <p:nvSpPr>
          <p:cNvPr id="3" name="Content Placeholder 2"/>
          <p:cNvSpPr>
            <a:spLocks noGrp="1"/>
          </p:cNvSpPr>
          <p:nvPr>
            <p:ph idx="1"/>
          </p:nvPr>
        </p:nvSpPr>
        <p:spPr>
          <a:xfrm>
            <a:off x="457200" y="2343150"/>
            <a:ext cx="8315569" cy="1676400"/>
          </a:xfrm>
        </p:spPr>
        <p:txBody>
          <a:bodyPr>
            <a:normAutofit/>
          </a:bodyPr>
          <a:lstStyle/>
          <a:p>
            <a:pPr marL="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5" name="Content Placeholder 2">
            <a:extLst>
              <a:ext uri="{FF2B5EF4-FFF2-40B4-BE49-F238E27FC236}">
                <a16:creationId xmlns:a16="http://schemas.microsoft.com/office/drawing/2014/main" id="{03974676-7CDC-B752-1BAE-7D7135AA9B5D}"/>
              </a:ext>
            </a:extLst>
          </p:cNvPr>
          <p:cNvSpPr txBox="1">
            <a:spLocks/>
          </p:cNvSpPr>
          <p:nvPr/>
        </p:nvSpPr>
        <p:spPr>
          <a:xfrm>
            <a:off x="414215" y="1299568"/>
            <a:ext cx="8315569" cy="2422921"/>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Bef>
                <a:spcPts val="0"/>
              </a:spcBef>
            </a:pPr>
            <a:r>
              <a:rPr lang="en-US" dirty="0"/>
              <a:t>No financial conflicts of interest for Allison Cormier</a:t>
            </a:r>
          </a:p>
          <a:p>
            <a:pPr>
              <a:spcBef>
                <a:spcPts val="0"/>
              </a:spcBef>
            </a:pPr>
            <a:r>
              <a:rPr lang="en-US" dirty="0"/>
              <a:t>Opinions do not reflect those of my employer</a:t>
            </a:r>
          </a:p>
          <a:p>
            <a:pPr>
              <a:spcBef>
                <a:spcPts val="0"/>
              </a:spcBef>
            </a:pPr>
            <a:r>
              <a:rPr lang="en-US" dirty="0"/>
              <a:t>Includes slides originally developed by: </a:t>
            </a:r>
          </a:p>
          <a:p>
            <a:pPr lvl="1">
              <a:spcBef>
                <a:spcPts val="0"/>
              </a:spcBef>
            </a:pPr>
            <a:r>
              <a:rPr lang="en-US" sz="2000" dirty="0"/>
              <a:t>Emmanuel Guajardo, MD</a:t>
            </a:r>
          </a:p>
          <a:p>
            <a:pPr lvl="2">
              <a:spcBef>
                <a:spcPts val="0"/>
              </a:spcBef>
            </a:pPr>
            <a:r>
              <a:rPr lang="en-US" sz="1800" dirty="0"/>
              <a:t>Medicine, Infectious Disease, Tulane School of Medicine</a:t>
            </a:r>
          </a:p>
          <a:p>
            <a:pPr lvl="1">
              <a:spcBef>
                <a:spcPts val="0"/>
              </a:spcBef>
            </a:pPr>
            <a:r>
              <a:rPr lang="en-US" sz="2000" dirty="0"/>
              <a:t>Shital M. Patel, MD, MSc and Melanie Goebel, MD </a:t>
            </a:r>
          </a:p>
          <a:p>
            <a:pPr lvl="2">
              <a:spcBef>
                <a:spcPts val="0"/>
              </a:spcBef>
            </a:pPr>
            <a:r>
              <a:rPr lang="en-US" sz="1800" dirty="0"/>
              <a:t>Medicine, Infectious Diseases, Baylor College of Medicine</a:t>
            </a:r>
          </a:p>
          <a:p>
            <a:pPr lvl="2">
              <a:spcBef>
                <a:spcPts val="0"/>
              </a:spcBef>
            </a:pPr>
            <a:r>
              <a:rPr lang="en-US" sz="1800" dirty="0"/>
              <a:t>Houston AETC</a:t>
            </a:r>
          </a:p>
          <a:p>
            <a:pPr lvl="1" algn="ctr"/>
            <a:endParaRPr lang="en-US" sz="1000" dirty="0"/>
          </a:p>
        </p:txBody>
      </p:sp>
      <p:sp>
        <p:nvSpPr>
          <p:cNvPr id="6" name="TextBox 5">
            <a:extLst>
              <a:ext uri="{FF2B5EF4-FFF2-40B4-BE49-F238E27FC236}">
                <a16:creationId xmlns:a16="http://schemas.microsoft.com/office/drawing/2014/main" id="{1BB3213D-6BD7-8042-E13C-528274EEABBE}"/>
              </a:ext>
            </a:extLst>
          </p:cNvPr>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233872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Non-HIV Labs: Metabolic Screens </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Hemoglobin A1c</a:t>
            </a:r>
          </a:p>
          <a:p>
            <a:r>
              <a:rPr lang="en-US" sz="2800" dirty="0"/>
              <a:t>Lipid profile</a:t>
            </a:r>
          </a:p>
          <a:p>
            <a:r>
              <a:rPr lang="en-US" sz="2800" dirty="0"/>
              <a:t>Vitamin 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sp>
        <p:nvSpPr>
          <p:cNvPr id="6" name="TextBox 5">
            <a:extLst>
              <a:ext uri="{FF2B5EF4-FFF2-40B4-BE49-F238E27FC236}">
                <a16:creationId xmlns:a16="http://schemas.microsoft.com/office/drawing/2014/main" id="{20A4C1FB-C584-CEE0-4066-266DC2E3E6E1}"/>
              </a:ext>
            </a:extLst>
          </p:cNvPr>
          <p:cNvSpPr txBox="1"/>
          <p:nvPr/>
        </p:nvSpPr>
        <p:spPr>
          <a:xfrm>
            <a:off x="1981200" y="4664535"/>
            <a:ext cx="5715000" cy="430887"/>
          </a:xfrm>
          <a:prstGeom prst="rect">
            <a:avLst/>
          </a:prstGeom>
          <a:noFill/>
        </p:spPr>
        <p:txBody>
          <a:bodyPr wrap="square" rtlCol="0">
            <a:spAutoFit/>
          </a:bodyPr>
          <a:lstStyle/>
          <a:p>
            <a:r>
              <a:rPr lang="en-US" sz="1100" dirty="0">
                <a:solidFill>
                  <a:schemeClr val="bg1"/>
                </a:solidFill>
              </a:rPr>
              <a:t>https://www.nebraskamed.com/primary-care/9-vitamin-d-deficiency-symptoms-and-11-high-vitamin-d-foods</a:t>
            </a:r>
          </a:p>
        </p:txBody>
      </p:sp>
      <p:pic>
        <p:nvPicPr>
          <p:cNvPr id="8" name="Picture 7" descr="A picture containing bottle, yellow, illustration&#10;&#10;Description automatically generated">
            <a:extLst>
              <a:ext uri="{FF2B5EF4-FFF2-40B4-BE49-F238E27FC236}">
                <a16:creationId xmlns:a16="http://schemas.microsoft.com/office/drawing/2014/main" id="{0137FA64-4D2E-1464-EF0B-D99A1C98F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411" y="2114550"/>
            <a:ext cx="4069547" cy="2138362"/>
          </a:xfrm>
          <a:prstGeom prst="rect">
            <a:avLst/>
          </a:prstGeom>
        </p:spPr>
      </p:pic>
    </p:spTree>
    <p:extLst>
      <p:ext uri="{BB962C8B-B14F-4D97-AF65-F5344CB8AC3E}">
        <p14:creationId xmlns:p14="http://schemas.microsoft.com/office/powerpoint/2010/main" val="38086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Imaging</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Bone Mineral Density Screening (DEXA)?</a:t>
            </a:r>
          </a:p>
          <a:p>
            <a:pPr lvl="1"/>
            <a:r>
              <a:rPr lang="en-US" sz="2600" dirty="0"/>
              <a:t>All men &amp; postmenopausal women  &gt; age 50</a:t>
            </a:r>
          </a:p>
          <a:p>
            <a:r>
              <a:rPr lang="en-US" sz="2800" dirty="0"/>
              <a:t>Chest X-ray?</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a:p>
        </p:txBody>
      </p:sp>
      <p:sp>
        <p:nvSpPr>
          <p:cNvPr id="5" name="TextBox 4">
            <a:extLst>
              <a:ext uri="{FF2B5EF4-FFF2-40B4-BE49-F238E27FC236}">
                <a16:creationId xmlns:a16="http://schemas.microsoft.com/office/drawing/2014/main" id="{5DC41814-A52B-6230-B78E-D82590399DDB}"/>
              </a:ext>
            </a:extLst>
          </p:cNvPr>
          <p:cNvSpPr txBox="1"/>
          <p:nvPr/>
        </p:nvSpPr>
        <p:spPr>
          <a:xfrm>
            <a:off x="1981200" y="4664535"/>
            <a:ext cx="5715000" cy="261610"/>
          </a:xfrm>
          <a:prstGeom prst="rect">
            <a:avLst/>
          </a:prstGeom>
          <a:noFill/>
        </p:spPr>
        <p:txBody>
          <a:bodyPr wrap="square" rtlCol="0">
            <a:spAutoFit/>
          </a:bodyPr>
          <a:lstStyle/>
          <a:p>
            <a:r>
              <a:rPr lang="en-US" sz="1100" dirty="0">
                <a:solidFill>
                  <a:schemeClr val="bg1"/>
                </a:solidFill>
              </a:rPr>
              <a:t>https://academic.oup.com/cid/article/52/8/1061/286563?login=false</a:t>
            </a:r>
          </a:p>
        </p:txBody>
      </p:sp>
    </p:spTree>
    <p:extLst>
      <p:ext uri="{BB962C8B-B14F-4D97-AF65-F5344CB8AC3E}">
        <p14:creationId xmlns:p14="http://schemas.microsoft.com/office/powerpoint/2010/main" val="233558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Lab Testing</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HIV VL</a:t>
            </a:r>
          </a:p>
          <a:p>
            <a:pPr lvl="1"/>
            <a:r>
              <a:rPr lang="en-US" sz="2400" dirty="0"/>
              <a:t>Repeat 4-8 weeks after starting a new regimen</a:t>
            </a:r>
          </a:p>
          <a:p>
            <a:pPr lvl="1"/>
            <a:r>
              <a:rPr lang="en-US" sz="2400" dirty="0"/>
              <a:t>Once suppressed, repeat every 3-4 months</a:t>
            </a:r>
          </a:p>
          <a:p>
            <a:pPr lvl="1"/>
            <a:r>
              <a:rPr lang="en-US" sz="2400" dirty="0"/>
              <a:t>Once controlled for &gt; 1 year, repeat 6 months</a:t>
            </a:r>
          </a:p>
          <a:p>
            <a:r>
              <a:rPr lang="en-US" sz="2600" dirty="0"/>
              <a:t>CD4</a:t>
            </a:r>
          </a:p>
          <a:p>
            <a:pPr lvl="1"/>
            <a:r>
              <a:rPr lang="en-US" sz="2400" dirty="0"/>
              <a:t>Repeat every 3 months for first 2 years</a:t>
            </a:r>
          </a:p>
          <a:p>
            <a:r>
              <a:rPr lang="en-US" sz="2600" dirty="0"/>
              <a:t>CBC &amp; CMP</a:t>
            </a:r>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sp>
        <p:nvSpPr>
          <p:cNvPr id="5" name="TextBox 4">
            <a:extLst>
              <a:ext uri="{FF2B5EF4-FFF2-40B4-BE49-F238E27FC236}">
                <a16:creationId xmlns:a16="http://schemas.microsoft.com/office/drawing/2014/main" id="{51B39F46-13D4-53CD-756F-199BA2F051D3}"/>
              </a:ext>
            </a:extLst>
          </p:cNvPr>
          <p:cNvSpPr txBox="1"/>
          <p:nvPr/>
        </p:nvSpPr>
        <p:spPr>
          <a:xfrm>
            <a:off x="2667000" y="4731381"/>
            <a:ext cx="4267200" cy="307777"/>
          </a:xfrm>
          <a:prstGeom prst="rect">
            <a:avLst/>
          </a:prstGeom>
          <a:noFill/>
        </p:spPr>
        <p:txBody>
          <a:bodyPr wrap="square" rtlCol="0">
            <a:spAutoFit/>
          </a:bodyPr>
          <a:lstStyle/>
          <a:p>
            <a:r>
              <a:rPr lang="en-US" sz="1400" dirty="0">
                <a:solidFill>
                  <a:schemeClr val="bg1"/>
                </a:solidFill>
              </a:rPr>
              <a:t>CMP = Comprehensive Metabolic Panel</a:t>
            </a:r>
          </a:p>
        </p:txBody>
      </p:sp>
    </p:spTree>
    <p:extLst>
      <p:ext uri="{BB962C8B-B14F-4D97-AF65-F5344CB8AC3E}">
        <p14:creationId xmlns:p14="http://schemas.microsoft.com/office/powerpoint/2010/main" val="4258900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00151"/>
            <a:ext cx="8315569" cy="2819399"/>
          </a:xfrm>
        </p:spPr>
        <p:txBody>
          <a:bodyPr>
            <a:normAutofit/>
          </a:bodyPr>
          <a:lstStyle/>
          <a:p>
            <a:pPr marL="514350" indent="-514350">
              <a:buFont typeface="+mj-lt"/>
              <a:buAutoNum type="arabicPeriod"/>
            </a:pPr>
            <a:r>
              <a:rPr lang="en-US" dirty="0"/>
              <a:t>Understand baseline and periodic laboratory testing for people with HIV (PWH)</a:t>
            </a:r>
          </a:p>
          <a:p>
            <a:pPr marL="514350" indent="-514350">
              <a:buFont typeface="+mj-lt"/>
              <a:buAutoNum type="arabicPeriod"/>
            </a:pPr>
            <a:endParaRPr lang="en-US" sz="800" dirty="0"/>
          </a:p>
          <a:p>
            <a:pPr marL="514350" indent="-514350">
              <a:buFont typeface="+mj-lt"/>
              <a:buAutoNum type="arabicPeriod"/>
            </a:pPr>
            <a:r>
              <a:rPr lang="en-US" dirty="0">
                <a:solidFill>
                  <a:srgbClr val="FF0000"/>
                </a:solidFill>
              </a:rPr>
              <a:t>Describe the recommended antiretroviral regimens for initial therapy</a:t>
            </a:r>
          </a:p>
          <a:p>
            <a:pPr marL="514350" indent="-514350">
              <a:buFont typeface="+mj-lt"/>
              <a:buAutoNum type="arabicPeriod"/>
            </a:pPr>
            <a:endParaRPr lang="en-US" sz="800" dirty="0"/>
          </a:p>
          <a:p>
            <a:pPr marL="514350" indent="-514350">
              <a:buFont typeface="+mj-lt"/>
              <a:buAutoNum type="arabicPeriod"/>
            </a:pPr>
            <a:r>
              <a:rPr lang="en-US" dirty="0"/>
              <a:t>Understand principles of management of treatment-experienced patients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52496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ACF3-5535-E240-A2A7-51E86DD3D649}"/>
              </a:ext>
            </a:extLst>
          </p:cNvPr>
          <p:cNvSpPr>
            <a:spLocks noGrp="1"/>
          </p:cNvSpPr>
          <p:nvPr>
            <p:ph type="title"/>
          </p:nvPr>
        </p:nvSpPr>
        <p:spPr/>
        <p:txBody>
          <a:bodyPr/>
          <a:lstStyle/>
          <a:p>
            <a:r>
              <a:rPr lang="en-US" dirty="0"/>
              <a:t>Milestones in HIV Therapy</a:t>
            </a:r>
          </a:p>
        </p:txBody>
      </p:sp>
      <p:sp>
        <p:nvSpPr>
          <p:cNvPr id="4" name="Slide Number Placeholder 3">
            <a:extLst>
              <a:ext uri="{FF2B5EF4-FFF2-40B4-BE49-F238E27FC236}">
                <a16:creationId xmlns:a16="http://schemas.microsoft.com/office/drawing/2014/main" id="{91FD1563-8F38-9748-8408-37C97F7D750E}"/>
              </a:ext>
            </a:extLst>
          </p:cNvPr>
          <p:cNvSpPr>
            <a:spLocks noGrp="1"/>
          </p:cNvSpPr>
          <p:nvPr>
            <p:ph type="sldNum" sz="quarter" idx="12"/>
          </p:nvPr>
        </p:nvSpPr>
        <p:spPr/>
        <p:txBody>
          <a:bodyPr/>
          <a:lstStyle/>
          <a:p>
            <a:fld id="{6E2D2B3B-882E-40F3-A32F-6DD516915044}" type="slidenum">
              <a:rPr lang="en-US" smtClean="0"/>
              <a:pPr/>
              <a:t>24</a:t>
            </a:fld>
            <a:endParaRPr lang="en-US" dirty="0"/>
          </a:p>
        </p:txBody>
      </p:sp>
      <p:pic>
        <p:nvPicPr>
          <p:cNvPr id="8" name="Picture 7">
            <a:extLst>
              <a:ext uri="{FF2B5EF4-FFF2-40B4-BE49-F238E27FC236}">
                <a16:creationId xmlns:a16="http://schemas.microsoft.com/office/drawing/2014/main" id="{3DB58B7A-0265-4ECB-95AA-063E7829CFEE}"/>
              </a:ext>
            </a:extLst>
          </p:cNvPr>
          <p:cNvPicPr>
            <a:picLocks noChangeAspect="1"/>
          </p:cNvPicPr>
          <p:nvPr/>
        </p:nvPicPr>
        <p:blipFill>
          <a:blip r:embed="rId3"/>
          <a:stretch>
            <a:fillRect/>
          </a:stretch>
        </p:blipFill>
        <p:spPr>
          <a:xfrm>
            <a:off x="533400" y="1504950"/>
            <a:ext cx="8239370" cy="2394567"/>
          </a:xfrm>
          <a:prstGeom prst="rect">
            <a:avLst/>
          </a:prstGeom>
        </p:spPr>
      </p:pic>
      <p:sp>
        <p:nvSpPr>
          <p:cNvPr id="9" name="TextBox 8">
            <a:extLst>
              <a:ext uri="{FF2B5EF4-FFF2-40B4-BE49-F238E27FC236}">
                <a16:creationId xmlns:a16="http://schemas.microsoft.com/office/drawing/2014/main" id="{BF681FF5-08B9-431F-A4EB-F0F852A465A7}"/>
              </a:ext>
            </a:extLst>
          </p:cNvPr>
          <p:cNvSpPr txBox="1"/>
          <p:nvPr/>
        </p:nvSpPr>
        <p:spPr>
          <a:xfrm>
            <a:off x="2133600" y="4729412"/>
            <a:ext cx="5334000" cy="261610"/>
          </a:xfrm>
          <a:prstGeom prst="rect">
            <a:avLst/>
          </a:prstGeom>
          <a:noFill/>
        </p:spPr>
        <p:txBody>
          <a:bodyPr wrap="square" rtlCol="0">
            <a:spAutoFit/>
          </a:bodyPr>
          <a:lstStyle/>
          <a:p>
            <a:r>
              <a:rPr lang="en-US" sz="1100" dirty="0">
                <a:solidFill>
                  <a:schemeClr val="bg1"/>
                </a:solidFill>
              </a:rPr>
              <a:t>CJASN March 2019, 14 (3) 435-444; DOI: https://doi.org/10.2215/CJN.02240218</a:t>
            </a:r>
          </a:p>
        </p:txBody>
      </p:sp>
    </p:spTree>
    <p:extLst>
      <p:ext uri="{BB962C8B-B14F-4D97-AF65-F5344CB8AC3E}">
        <p14:creationId xmlns:p14="http://schemas.microsoft.com/office/powerpoint/2010/main" val="3724403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AF76-C6D1-409D-986A-B11F448BA692}"/>
              </a:ext>
            </a:extLst>
          </p:cNvPr>
          <p:cNvSpPr>
            <a:spLocks noGrp="1"/>
          </p:cNvSpPr>
          <p:nvPr>
            <p:ph type="title"/>
          </p:nvPr>
        </p:nvSpPr>
        <p:spPr/>
        <p:txBody>
          <a:bodyPr/>
          <a:lstStyle/>
          <a:p>
            <a:r>
              <a:rPr lang="en-US" dirty="0"/>
              <a:t>Initiating Antiretroviral Therapy (ART)</a:t>
            </a:r>
          </a:p>
        </p:txBody>
      </p:sp>
      <p:sp>
        <p:nvSpPr>
          <p:cNvPr id="3" name="Content Placeholder 2">
            <a:extLst>
              <a:ext uri="{FF2B5EF4-FFF2-40B4-BE49-F238E27FC236}">
                <a16:creationId xmlns:a16="http://schemas.microsoft.com/office/drawing/2014/main" id="{38FBD4BA-BB50-460D-BAA6-E47F084353DD}"/>
              </a:ext>
            </a:extLst>
          </p:cNvPr>
          <p:cNvSpPr>
            <a:spLocks noGrp="1"/>
          </p:cNvSpPr>
          <p:nvPr>
            <p:ph idx="1"/>
          </p:nvPr>
        </p:nvSpPr>
        <p:spPr>
          <a:xfrm>
            <a:off x="0" y="1200150"/>
            <a:ext cx="8991600" cy="3429000"/>
          </a:xfrm>
        </p:spPr>
        <p:txBody>
          <a:bodyPr>
            <a:normAutofit fontScale="92500" lnSpcReduction="20000"/>
          </a:bodyPr>
          <a:lstStyle/>
          <a:p>
            <a:r>
              <a:rPr lang="en-US" dirty="0"/>
              <a:t>Who should start ART? </a:t>
            </a:r>
          </a:p>
          <a:p>
            <a:pPr lvl="1"/>
            <a:r>
              <a:rPr lang="en-US" dirty="0"/>
              <a:t>Everyone! ART is recommended for </a:t>
            </a:r>
            <a:r>
              <a:rPr lang="en-US" b="1" dirty="0"/>
              <a:t>all persons </a:t>
            </a:r>
            <a:r>
              <a:rPr lang="en-US" dirty="0"/>
              <a:t>with HIV</a:t>
            </a:r>
          </a:p>
          <a:p>
            <a:r>
              <a:rPr lang="en-US" dirty="0"/>
              <a:t>When should you start ART? </a:t>
            </a:r>
          </a:p>
          <a:p>
            <a:pPr lvl="1"/>
            <a:r>
              <a:rPr lang="en-US" dirty="0"/>
              <a:t>Immediately! Initiate ART </a:t>
            </a:r>
            <a:r>
              <a:rPr lang="en-US" b="1" dirty="0"/>
              <a:t>as soon as possible </a:t>
            </a:r>
            <a:r>
              <a:rPr lang="en-US" dirty="0"/>
              <a:t>after HIV diagnosis</a:t>
            </a:r>
          </a:p>
          <a:p>
            <a:pPr lvl="1"/>
            <a:r>
              <a:rPr lang="en-US" dirty="0"/>
              <a:t>Prompt initiation is critical for:</a:t>
            </a:r>
          </a:p>
          <a:p>
            <a:pPr lvl="2"/>
            <a:r>
              <a:rPr lang="en-US" dirty="0"/>
              <a:t>Pregnant women with HIV</a:t>
            </a:r>
          </a:p>
          <a:p>
            <a:pPr lvl="2"/>
            <a:r>
              <a:rPr lang="en-US" dirty="0"/>
              <a:t>Certain comorbidities</a:t>
            </a:r>
          </a:p>
          <a:p>
            <a:pPr lvl="3"/>
            <a:r>
              <a:rPr lang="en-US" sz="1900" dirty="0"/>
              <a:t>HIV-associated nephropathy</a:t>
            </a:r>
          </a:p>
          <a:p>
            <a:pPr lvl="3"/>
            <a:r>
              <a:rPr lang="en-US" sz="1900" dirty="0"/>
              <a:t>Co-infection with hepatitis B</a:t>
            </a:r>
          </a:p>
          <a:p>
            <a:pPr lvl="3"/>
            <a:r>
              <a:rPr lang="en-US" sz="1900" dirty="0"/>
              <a:t>HIV-associated immune thrombocytopenia (ITP)</a:t>
            </a:r>
          </a:p>
          <a:p>
            <a:pPr lvl="3"/>
            <a:r>
              <a:rPr lang="en-US" sz="1900" dirty="0"/>
              <a:t>Lymphoma</a:t>
            </a:r>
          </a:p>
          <a:p>
            <a:pPr marL="1051560" lvl="3"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FF71DBCC-98E0-4802-8E78-FD81898056E1}"/>
              </a:ext>
            </a:extLst>
          </p:cNvPr>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24460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904A-8079-A748-9C26-E1AB05E53DEB}"/>
              </a:ext>
            </a:extLst>
          </p:cNvPr>
          <p:cNvSpPr>
            <a:spLocks noGrp="1"/>
          </p:cNvSpPr>
          <p:nvPr>
            <p:ph type="title"/>
          </p:nvPr>
        </p:nvSpPr>
        <p:spPr/>
        <p:txBody>
          <a:bodyPr/>
          <a:lstStyle/>
          <a:p>
            <a:r>
              <a:rPr lang="en-US" dirty="0"/>
              <a:t>ART Treatment Goals</a:t>
            </a:r>
          </a:p>
        </p:txBody>
      </p:sp>
      <p:sp>
        <p:nvSpPr>
          <p:cNvPr id="3" name="Content Placeholder 2">
            <a:extLst>
              <a:ext uri="{FF2B5EF4-FFF2-40B4-BE49-F238E27FC236}">
                <a16:creationId xmlns:a16="http://schemas.microsoft.com/office/drawing/2014/main" id="{3ABE129B-3D4B-FD46-8D48-3A68C11E5673}"/>
              </a:ext>
            </a:extLst>
          </p:cNvPr>
          <p:cNvSpPr>
            <a:spLocks noGrp="1"/>
          </p:cNvSpPr>
          <p:nvPr>
            <p:ph idx="1"/>
          </p:nvPr>
        </p:nvSpPr>
        <p:spPr/>
        <p:txBody>
          <a:bodyPr/>
          <a:lstStyle/>
          <a:p>
            <a:r>
              <a:rPr lang="en-US" dirty="0"/>
              <a:t>Maximally and durably suppress plasma HIV RNA</a:t>
            </a:r>
          </a:p>
          <a:p>
            <a:r>
              <a:rPr lang="en-US" dirty="0"/>
              <a:t>Restore and preserve immunologic function</a:t>
            </a:r>
          </a:p>
          <a:p>
            <a:r>
              <a:rPr lang="en-US" dirty="0"/>
              <a:t>Reduce HIV-associated morbidity and prolong the duration and quality of survival</a:t>
            </a:r>
          </a:p>
          <a:p>
            <a:r>
              <a:rPr lang="en-US" dirty="0"/>
              <a:t>Prevent HIV transmission (Treatment as Prevention)</a:t>
            </a:r>
          </a:p>
        </p:txBody>
      </p:sp>
      <p:sp>
        <p:nvSpPr>
          <p:cNvPr id="4" name="Slide Number Placeholder 3">
            <a:extLst>
              <a:ext uri="{FF2B5EF4-FFF2-40B4-BE49-F238E27FC236}">
                <a16:creationId xmlns:a16="http://schemas.microsoft.com/office/drawing/2014/main" id="{BA461B5F-76DC-784A-A947-7B3D14602558}"/>
              </a:ext>
            </a:extLst>
          </p:cNvPr>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243700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886"/>
            <a:ext cx="8315569" cy="669264"/>
          </a:xfrm>
        </p:spPr>
        <p:txBody>
          <a:bodyPr/>
          <a:lstStyle/>
          <a:p>
            <a:r>
              <a:rPr lang="en-US" sz="3600" dirty="0"/>
              <a:t>ART Guidelines: Preferred Initial Regimen</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
        <p:nvSpPr>
          <p:cNvPr id="5" name="TextBox 4"/>
          <p:cNvSpPr txBox="1"/>
          <p:nvPr/>
        </p:nvSpPr>
        <p:spPr>
          <a:xfrm>
            <a:off x="1524000" y="4702373"/>
            <a:ext cx="6705600" cy="430887"/>
          </a:xfrm>
          <a:prstGeom prst="rect">
            <a:avLst/>
          </a:prstGeom>
          <a:noFill/>
        </p:spPr>
        <p:txBody>
          <a:bodyPr wrap="square" rtlCol="0">
            <a:spAutoFit/>
          </a:bodyPr>
          <a:lstStyle/>
          <a:p>
            <a:pPr algn="ctr"/>
            <a:r>
              <a:rPr lang="en-US" sz="1100" dirty="0">
                <a:solidFill>
                  <a:schemeClr val="bg1"/>
                </a:solidFill>
              </a:rPr>
              <a:t>https://clinicalinfo.hiv.gov/en/guidelines/adult-and-adolescent-arv/what-start-initial-combination-regimens-antiretroviral-naive?view=full</a:t>
            </a:r>
          </a:p>
        </p:txBody>
      </p:sp>
      <p:graphicFrame>
        <p:nvGraphicFramePr>
          <p:cNvPr id="6" name="Table 5"/>
          <p:cNvGraphicFramePr>
            <a:graphicFrameLocks noGrp="1"/>
          </p:cNvGraphicFramePr>
          <p:nvPr>
            <p:extLst>
              <p:ext uri="{D42A27DB-BD31-4B8C-83A1-F6EECF244321}">
                <p14:modId xmlns:p14="http://schemas.microsoft.com/office/powerpoint/2010/main" val="2277876598"/>
              </p:ext>
            </p:extLst>
          </p:nvPr>
        </p:nvGraphicFramePr>
        <p:xfrm>
          <a:off x="0" y="744074"/>
          <a:ext cx="9144000" cy="3231619"/>
        </p:xfrm>
        <a:graphic>
          <a:graphicData uri="http://schemas.openxmlformats.org/drawingml/2006/table">
            <a:tbl>
              <a:tblPr firstRow="1" bandRow="1">
                <a:tableStyleId>{5C22544A-7EE6-4342-B048-85BDC9FD1C3A}</a:tableStyleId>
              </a:tblPr>
              <a:tblGrid>
                <a:gridCol w="5044966">
                  <a:extLst>
                    <a:ext uri="{9D8B030D-6E8A-4147-A177-3AD203B41FA5}">
                      <a16:colId xmlns:a16="http://schemas.microsoft.com/office/drawing/2014/main" val="2744538950"/>
                    </a:ext>
                  </a:extLst>
                </a:gridCol>
                <a:gridCol w="1024759">
                  <a:extLst>
                    <a:ext uri="{9D8B030D-6E8A-4147-A177-3AD203B41FA5}">
                      <a16:colId xmlns:a16="http://schemas.microsoft.com/office/drawing/2014/main" val="1646909233"/>
                    </a:ext>
                  </a:extLst>
                </a:gridCol>
                <a:gridCol w="3074275">
                  <a:extLst>
                    <a:ext uri="{9D8B030D-6E8A-4147-A177-3AD203B41FA5}">
                      <a16:colId xmlns:a16="http://schemas.microsoft.com/office/drawing/2014/main" val="3174667382"/>
                    </a:ext>
                  </a:extLst>
                </a:gridCol>
              </a:tblGrid>
              <a:tr h="535035">
                <a:tc>
                  <a:txBody>
                    <a:bodyPr/>
                    <a:lstStyle/>
                    <a:p>
                      <a:r>
                        <a:rPr lang="en-US" sz="1400" dirty="0">
                          <a:solidFill>
                            <a:schemeClr val="tx1"/>
                          </a:solidFill>
                        </a:rPr>
                        <a:t>ART Regimen</a:t>
                      </a:r>
                    </a:p>
                  </a:txBody>
                  <a:tcPr/>
                </a:tc>
                <a:tc>
                  <a:txBody>
                    <a:bodyPr/>
                    <a:lstStyle/>
                    <a:p>
                      <a:r>
                        <a:rPr lang="en-US" sz="1400" dirty="0">
                          <a:solidFill>
                            <a:schemeClr val="tx1"/>
                          </a:solidFill>
                        </a:rPr>
                        <a:t>Rating</a:t>
                      </a:r>
                    </a:p>
                  </a:txBody>
                  <a:tcPr/>
                </a:tc>
                <a:tc>
                  <a:txBody>
                    <a:bodyPr/>
                    <a:lstStyle/>
                    <a:p>
                      <a:r>
                        <a:rPr lang="en-US" sz="1400" dirty="0">
                          <a:solidFill>
                            <a:schemeClr val="tx1"/>
                          </a:solidFill>
                        </a:rPr>
                        <a:t>Notes</a:t>
                      </a:r>
                    </a:p>
                  </a:txBody>
                  <a:tcPr/>
                </a:tc>
                <a:extLst>
                  <a:ext uri="{0D108BD9-81ED-4DB2-BD59-A6C34878D82A}">
                    <a16:rowId xmlns:a16="http://schemas.microsoft.com/office/drawing/2014/main" val="1453720260"/>
                  </a:ext>
                </a:extLst>
              </a:tr>
              <a:tr h="722900">
                <a:tc>
                  <a:txBody>
                    <a:bodyPr/>
                    <a:lstStyle/>
                    <a:p>
                      <a:r>
                        <a:rPr lang="en-US" sz="1600" dirty="0" err="1"/>
                        <a:t>Bictegravir</a:t>
                      </a:r>
                      <a:r>
                        <a:rPr lang="en-US" sz="1600" dirty="0"/>
                        <a:t>-Tenofovir AF-Emtricitabine (</a:t>
                      </a:r>
                      <a:r>
                        <a:rPr lang="en-US" sz="1600" dirty="0" err="1"/>
                        <a:t>Biktarvy</a:t>
                      </a:r>
                      <a:r>
                        <a:rPr lang="en-US" sz="1600" dirty="0"/>
                        <a:t>) </a:t>
                      </a:r>
                    </a:p>
                  </a:txBody>
                  <a:tcPr/>
                </a:tc>
                <a:tc>
                  <a:txBody>
                    <a:bodyPr/>
                    <a:lstStyle/>
                    <a:p>
                      <a:r>
                        <a:rPr lang="en-US" sz="1400" dirty="0"/>
                        <a:t>AI</a:t>
                      </a:r>
                    </a:p>
                  </a:txBody>
                  <a:tcPr/>
                </a:tc>
                <a:tc>
                  <a:txBody>
                    <a:bodyPr/>
                    <a:lstStyle/>
                    <a:p>
                      <a:endParaRPr lang="en-US" sz="1100" dirty="0"/>
                    </a:p>
                  </a:txBody>
                  <a:tcPr/>
                </a:tc>
                <a:extLst>
                  <a:ext uri="{0D108BD9-81ED-4DB2-BD59-A6C34878D82A}">
                    <a16:rowId xmlns:a16="http://schemas.microsoft.com/office/drawing/2014/main" val="1711145531"/>
                  </a:ext>
                </a:extLst>
              </a:tr>
              <a:tr h="722900">
                <a:tc>
                  <a:txBody>
                    <a:bodyPr/>
                    <a:lstStyle/>
                    <a:p>
                      <a:r>
                        <a:rPr lang="en-US" sz="1600" dirty="0"/>
                        <a:t>Dolutegravir-Abacavir-Lamivudine</a:t>
                      </a:r>
                    </a:p>
                    <a:p>
                      <a:r>
                        <a:rPr lang="en-US" sz="1600" dirty="0"/>
                        <a:t>(</a:t>
                      </a:r>
                      <a:r>
                        <a:rPr lang="en-US" sz="1600" dirty="0" err="1"/>
                        <a:t>Triumeq</a:t>
                      </a:r>
                      <a:r>
                        <a:rPr lang="en-US" sz="1600" dirty="0"/>
                        <a:t>)</a:t>
                      </a:r>
                    </a:p>
                  </a:txBody>
                  <a:tcPr/>
                </a:tc>
                <a:tc>
                  <a:txBody>
                    <a:bodyPr/>
                    <a:lstStyle/>
                    <a:p>
                      <a:r>
                        <a:rPr lang="en-US" sz="1400" dirty="0"/>
                        <a:t>AI</a:t>
                      </a:r>
                    </a:p>
                  </a:txBody>
                  <a:tcPr/>
                </a:tc>
                <a:tc>
                  <a:txBody>
                    <a:bodyPr/>
                    <a:lstStyle/>
                    <a:p>
                      <a:r>
                        <a:rPr lang="en-US" sz="1100" dirty="0"/>
                        <a:t>If HLA-B*5701 negative</a:t>
                      </a:r>
                      <a:r>
                        <a:rPr lang="en-US" sz="1100" baseline="0" dirty="0"/>
                        <a:t> and patient</a:t>
                      </a:r>
                      <a:r>
                        <a:rPr lang="en-US" sz="1100" dirty="0"/>
                        <a:t> without chronic HBV</a:t>
                      </a:r>
                    </a:p>
                  </a:txBody>
                  <a:tcPr/>
                </a:tc>
                <a:extLst>
                  <a:ext uri="{0D108BD9-81ED-4DB2-BD59-A6C34878D82A}">
                    <a16:rowId xmlns:a16="http://schemas.microsoft.com/office/drawing/2014/main" val="1089606764"/>
                  </a:ext>
                </a:extLst>
              </a:tr>
              <a:tr h="722900">
                <a:tc>
                  <a:txBody>
                    <a:bodyPr/>
                    <a:lstStyle/>
                    <a:p>
                      <a:r>
                        <a:rPr lang="en-US" sz="1600" dirty="0"/>
                        <a:t>Dolutegravir + Tenofovir +</a:t>
                      </a:r>
                      <a:r>
                        <a:rPr lang="en-US" sz="1600" baseline="0" dirty="0"/>
                        <a:t> </a:t>
                      </a:r>
                      <a:r>
                        <a:rPr lang="en-US" sz="1600" dirty="0"/>
                        <a:t>Emtricitabine (</a:t>
                      </a:r>
                      <a:r>
                        <a:rPr lang="en-US" sz="1600" dirty="0" err="1"/>
                        <a:t>Descovy</a:t>
                      </a:r>
                      <a:r>
                        <a:rPr lang="en-US" sz="1600" dirty="0"/>
                        <a:t> or Truvada) </a:t>
                      </a:r>
                    </a:p>
                  </a:txBody>
                  <a:tcPr/>
                </a:tc>
                <a:tc>
                  <a:txBody>
                    <a:bodyPr/>
                    <a:lstStyle/>
                    <a:p>
                      <a:r>
                        <a:rPr lang="en-US" sz="1400" dirty="0"/>
                        <a:t>AI</a:t>
                      </a:r>
                    </a:p>
                  </a:txBody>
                  <a:tcPr/>
                </a:tc>
                <a:tc>
                  <a:txBody>
                    <a:bodyPr/>
                    <a:lstStyle/>
                    <a:p>
                      <a:r>
                        <a:rPr lang="en-US" sz="1100" dirty="0" err="1"/>
                        <a:t>Tenofovir</a:t>
                      </a:r>
                      <a:r>
                        <a:rPr lang="en-US" sz="1100" dirty="0"/>
                        <a:t> AF or DF formulation</a:t>
                      </a:r>
                    </a:p>
                  </a:txBody>
                  <a:tcPr/>
                </a:tc>
                <a:extLst>
                  <a:ext uri="{0D108BD9-81ED-4DB2-BD59-A6C34878D82A}">
                    <a16:rowId xmlns:a16="http://schemas.microsoft.com/office/drawing/2014/main" val="2671863233"/>
                  </a:ext>
                </a:extLst>
              </a:tr>
              <a:tr h="527884">
                <a:tc>
                  <a:txBody>
                    <a:bodyPr/>
                    <a:lstStyle/>
                    <a:p>
                      <a:r>
                        <a:rPr lang="en-US" sz="1600" dirty="0"/>
                        <a:t>Dolutegravir-Lamivudine (</a:t>
                      </a:r>
                      <a:r>
                        <a:rPr lang="en-US" sz="1600" dirty="0" err="1"/>
                        <a:t>Dovato</a:t>
                      </a:r>
                      <a:r>
                        <a:rPr lang="en-US" sz="1600" dirty="0"/>
                        <a:t>)</a:t>
                      </a:r>
                    </a:p>
                  </a:txBody>
                  <a:tcPr/>
                </a:tc>
                <a:tc>
                  <a:txBody>
                    <a:bodyPr/>
                    <a:lstStyle/>
                    <a:p>
                      <a:r>
                        <a:rPr lang="en-US" sz="1400" dirty="0"/>
                        <a:t>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Avoid</a:t>
                      </a:r>
                      <a:r>
                        <a:rPr lang="en-US" sz="1100" baseline="0" dirty="0"/>
                        <a:t> if VL&gt;500,000, HBV co-infection, or resistance test results not available</a:t>
                      </a:r>
                      <a:endParaRPr lang="en-US" sz="1100" dirty="0"/>
                    </a:p>
                  </a:txBody>
                  <a:tcPr/>
                </a:tc>
                <a:extLst>
                  <a:ext uri="{0D108BD9-81ED-4DB2-BD59-A6C34878D82A}">
                    <a16:rowId xmlns:a16="http://schemas.microsoft.com/office/drawing/2014/main" val="681160814"/>
                  </a:ext>
                </a:extLst>
              </a:tr>
            </a:tbl>
          </a:graphicData>
        </a:graphic>
      </p:graphicFrame>
      <p:sp>
        <p:nvSpPr>
          <p:cNvPr id="7" name="TextBox 6">
            <a:extLst>
              <a:ext uri="{FF2B5EF4-FFF2-40B4-BE49-F238E27FC236}">
                <a16:creationId xmlns:a16="http://schemas.microsoft.com/office/drawing/2014/main" id="{22B80F7F-D1F8-4A6F-B770-7B3BAC1AF3EE}"/>
              </a:ext>
            </a:extLst>
          </p:cNvPr>
          <p:cNvSpPr txBox="1"/>
          <p:nvPr/>
        </p:nvSpPr>
        <p:spPr>
          <a:xfrm>
            <a:off x="1700895" y="3975694"/>
            <a:ext cx="7175428" cy="461665"/>
          </a:xfrm>
          <a:prstGeom prst="rect">
            <a:avLst/>
          </a:prstGeom>
          <a:noFill/>
        </p:spPr>
        <p:txBody>
          <a:bodyPr wrap="square" rtlCol="0">
            <a:spAutoFit/>
          </a:bodyPr>
          <a:lstStyle/>
          <a:p>
            <a:r>
              <a:rPr lang="en-US" sz="2400" spc="-100" dirty="0">
                <a:solidFill>
                  <a:schemeClr val="accent6"/>
                </a:solidFill>
                <a:latin typeface="+mj-lt"/>
                <a:ea typeface="+mj-ea"/>
                <a:cs typeface="ITC Avant Garde Std Md"/>
              </a:rPr>
              <a:t>Many single tablet regimens now available</a:t>
            </a:r>
          </a:p>
        </p:txBody>
      </p:sp>
    </p:spTree>
    <p:extLst>
      <p:ext uri="{BB962C8B-B14F-4D97-AF65-F5344CB8AC3E}">
        <p14:creationId xmlns:p14="http://schemas.microsoft.com/office/powerpoint/2010/main" val="7654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screenshot, circle&#10;&#10;Description automatically generated">
            <a:extLst>
              <a:ext uri="{FF2B5EF4-FFF2-40B4-BE49-F238E27FC236}">
                <a16:creationId xmlns:a16="http://schemas.microsoft.com/office/drawing/2014/main" id="{52286C21-B87C-BF1B-F6E2-2DBE865340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5059" y="106311"/>
            <a:ext cx="7193881" cy="4370439"/>
          </a:xfrm>
        </p:spPr>
      </p:pic>
      <p:sp>
        <p:nvSpPr>
          <p:cNvPr id="4" name="Slide Number Placeholder 3"/>
          <p:cNvSpPr>
            <a:spLocks noGrp="1"/>
          </p:cNvSpPr>
          <p:nvPr>
            <p:ph type="sldNum" sz="quarter" idx="12"/>
          </p:nvPr>
        </p:nvSpPr>
        <p:spPr/>
        <p:txBody>
          <a:bodyPr/>
          <a:lstStyle/>
          <a:p>
            <a:fld id="{6E2D2B3B-882E-40F3-A32F-6DD516915044}" type="slidenum">
              <a:rPr lang="en-US" smtClean="0"/>
              <a:pPr/>
              <a:t>28</a:t>
            </a:fld>
            <a:endParaRPr lang="en-US"/>
          </a:p>
        </p:txBody>
      </p:sp>
      <p:sp>
        <p:nvSpPr>
          <p:cNvPr id="6" name="TextBox 5"/>
          <p:cNvSpPr txBox="1"/>
          <p:nvPr/>
        </p:nvSpPr>
        <p:spPr>
          <a:xfrm>
            <a:off x="2133600" y="4729412"/>
            <a:ext cx="5105400" cy="261610"/>
          </a:xfrm>
          <a:prstGeom prst="rect">
            <a:avLst/>
          </a:prstGeom>
          <a:noFill/>
        </p:spPr>
        <p:txBody>
          <a:bodyPr wrap="square" rtlCol="0">
            <a:spAutoFit/>
          </a:bodyPr>
          <a:lstStyle/>
          <a:p>
            <a:pPr algn="ctr"/>
            <a:r>
              <a:rPr lang="en-US" sz="1100" dirty="0">
                <a:solidFill>
                  <a:schemeClr val="bg1"/>
                </a:solidFill>
              </a:rPr>
              <a:t>https://www.positivelyaware.com/2022-hiv-drug-guide</a:t>
            </a:r>
          </a:p>
        </p:txBody>
      </p:sp>
    </p:spTree>
    <p:extLst>
      <p:ext uri="{BB962C8B-B14F-4D97-AF65-F5344CB8AC3E}">
        <p14:creationId xmlns:p14="http://schemas.microsoft.com/office/powerpoint/2010/main" val="284120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315569" cy="669264"/>
          </a:xfrm>
        </p:spPr>
        <p:txBody>
          <a:bodyPr/>
          <a:lstStyle/>
          <a:p>
            <a:r>
              <a:rPr lang="en-US" sz="3200" dirty="0"/>
              <a:t>ART Guidelines: Alternate Regimens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a:p>
        </p:txBody>
      </p:sp>
      <p:graphicFrame>
        <p:nvGraphicFramePr>
          <p:cNvPr id="6" name="Table 5"/>
          <p:cNvGraphicFramePr>
            <a:graphicFrameLocks noGrp="1"/>
          </p:cNvGraphicFramePr>
          <p:nvPr/>
        </p:nvGraphicFramePr>
        <p:xfrm>
          <a:off x="454572" y="809486"/>
          <a:ext cx="8034216" cy="3657599"/>
        </p:xfrm>
        <a:graphic>
          <a:graphicData uri="http://schemas.openxmlformats.org/drawingml/2006/table">
            <a:tbl>
              <a:tblPr firstRow="1" bandRow="1">
                <a:tableStyleId>{5C22544A-7EE6-4342-B048-85BDC9FD1C3A}</a:tableStyleId>
              </a:tblPr>
              <a:tblGrid>
                <a:gridCol w="4116560">
                  <a:extLst>
                    <a:ext uri="{9D8B030D-6E8A-4147-A177-3AD203B41FA5}">
                      <a16:colId xmlns:a16="http://schemas.microsoft.com/office/drawing/2014/main" val="2744538950"/>
                    </a:ext>
                  </a:extLst>
                </a:gridCol>
                <a:gridCol w="1177428">
                  <a:extLst>
                    <a:ext uri="{9D8B030D-6E8A-4147-A177-3AD203B41FA5}">
                      <a16:colId xmlns:a16="http://schemas.microsoft.com/office/drawing/2014/main" val="1646909233"/>
                    </a:ext>
                  </a:extLst>
                </a:gridCol>
                <a:gridCol w="2740228">
                  <a:extLst>
                    <a:ext uri="{9D8B030D-6E8A-4147-A177-3AD203B41FA5}">
                      <a16:colId xmlns:a16="http://schemas.microsoft.com/office/drawing/2014/main" val="3174667382"/>
                    </a:ext>
                  </a:extLst>
                </a:gridCol>
              </a:tblGrid>
              <a:tr h="328099">
                <a:tc>
                  <a:txBody>
                    <a:bodyPr/>
                    <a:lstStyle/>
                    <a:p>
                      <a:r>
                        <a:rPr lang="en-US" sz="1200" dirty="0"/>
                        <a:t>ART Regimen</a:t>
                      </a:r>
                    </a:p>
                  </a:txBody>
                  <a:tcPr/>
                </a:tc>
                <a:tc>
                  <a:txBody>
                    <a:bodyPr/>
                    <a:lstStyle/>
                    <a:p>
                      <a:r>
                        <a:rPr lang="en-US" sz="1200" dirty="0"/>
                        <a:t>Rating</a:t>
                      </a:r>
                    </a:p>
                  </a:txBody>
                  <a:tcPr/>
                </a:tc>
                <a:tc>
                  <a:txBody>
                    <a:bodyPr/>
                    <a:lstStyle/>
                    <a:p>
                      <a:r>
                        <a:rPr lang="en-US" sz="1200" dirty="0"/>
                        <a:t>Notes</a:t>
                      </a:r>
                    </a:p>
                  </a:txBody>
                  <a:tcPr/>
                </a:tc>
                <a:extLst>
                  <a:ext uri="{0D108BD9-81ED-4DB2-BD59-A6C34878D82A}">
                    <a16:rowId xmlns:a16="http://schemas.microsoft.com/office/drawing/2014/main" val="1453720260"/>
                  </a:ext>
                </a:extLst>
              </a:tr>
              <a:tr h="332950">
                <a:tc>
                  <a:txBody>
                    <a:bodyPr/>
                    <a:lstStyle/>
                    <a:p>
                      <a:r>
                        <a:rPr lang="en-US" sz="1200" dirty="0" err="1"/>
                        <a:t>Raltegravir</a:t>
                      </a:r>
                      <a:r>
                        <a:rPr lang="en-US" sz="1200" dirty="0"/>
                        <a:t> + Tenofovir + (Emtricitabine or Lamivudine)</a:t>
                      </a:r>
                    </a:p>
                  </a:txBody>
                  <a:tcPr/>
                </a:tc>
                <a:tc>
                  <a:txBody>
                    <a:bodyPr/>
                    <a:lstStyle/>
                    <a:p>
                      <a:r>
                        <a:rPr lang="en-US" sz="1200" dirty="0"/>
                        <a:t>BI/BII</a:t>
                      </a:r>
                    </a:p>
                  </a:txBody>
                  <a:tcPr/>
                </a:tc>
                <a:tc>
                  <a:txBody>
                    <a:bodyPr/>
                    <a:lstStyle/>
                    <a:p>
                      <a:endParaRPr lang="en-US" sz="1100" dirty="0"/>
                    </a:p>
                  </a:txBody>
                  <a:tcPr/>
                </a:tc>
                <a:extLst>
                  <a:ext uri="{0D108BD9-81ED-4DB2-BD59-A6C34878D82A}">
                    <a16:rowId xmlns:a16="http://schemas.microsoft.com/office/drawing/2014/main" val="3300845642"/>
                  </a:ext>
                </a:extLst>
              </a:tr>
              <a:tr h="332950">
                <a:tc>
                  <a:txBody>
                    <a:bodyPr/>
                    <a:lstStyle/>
                    <a:p>
                      <a:r>
                        <a:rPr lang="en-US" sz="1200" dirty="0"/>
                        <a:t>Elvitegravir-cobicistat-Tenofovir</a:t>
                      </a:r>
                      <a:r>
                        <a:rPr lang="en-US" sz="1200" baseline="0" dirty="0"/>
                        <a:t> -Emtricitabine</a:t>
                      </a:r>
                      <a:endParaRPr lang="en-US" sz="1200" dirty="0"/>
                    </a:p>
                  </a:txBody>
                  <a:tcPr/>
                </a:tc>
                <a:tc>
                  <a:txBody>
                    <a:bodyPr/>
                    <a:lstStyle/>
                    <a:p>
                      <a:r>
                        <a:rPr lang="en-US" sz="1200" dirty="0"/>
                        <a:t>BI</a:t>
                      </a:r>
                    </a:p>
                  </a:txBody>
                  <a:tcPr/>
                </a:tc>
                <a:tc>
                  <a:txBody>
                    <a:bodyPr/>
                    <a:lstStyle/>
                    <a:p>
                      <a:endParaRPr lang="en-US" sz="1100" dirty="0"/>
                    </a:p>
                  </a:txBody>
                  <a:tcPr/>
                </a:tc>
                <a:extLst>
                  <a:ext uri="{0D108BD9-81ED-4DB2-BD59-A6C34878D82A}">
                    <a16:rowId xmlns:a16="http://schemas.microsoft.com/office/drawing/2014/main" val="1711145531"/>
                  </a:ext>
                </a:extLst>
              </a:tr>
              <a:tr h="332950">
                <a:tc>
                  <a:txBody>
                    <a:bodyPr/>
                    <a:lstStyle/>
                    <a:p>
                      <a:r>
                        <a:rPr lang="en-US" sz="1200" dirty="0" err="1"/>
                        <a:t>Darunavir+ritonavir</a:t>
                      </a:r>
                      <a:r>
                        <a:rPr lang="en-US" sz="1200" dirty="0"/>
                        <a:t>/</a:t>
                      </a:r>
                      <a:r>
                        <a:rPr lang="en-US" sz="1200" dirty="0" err="1"/>
                        <a:t>cobicistat</a:t>
                      </a:r>
                      <a:r>
                        <a:rPr lang="en-US" sz="1200" baseline="0" dirty="0"/>
                        <a:t> + </a:t>
                      </a:r>
                      <a:r>
                        <a:rPr lang="en-US" sz="1200" baseline="0" dirty="0" err="1"/>
                        <a:t>Tenofovir</a:t>
                      </a:r>
                      <a:r>
                        <a:rPr lang="en-US" sz="1200" baseline="0" dirty="0"/>
                        <a:t> + </a:t>
                      </a:r>
                      <a:r>
                        <a:rPr lang="en-US" sz="1200" baseline="0" dirty="0" err="1"/>
                        <a:t>Emtricitabine</a:t>
                      </a:r>
                      <a:endParaRPr lang="en-US" sz="1200" dirty="0"/>
                    </a:p>
                  </a:txBody>
                  <a:tcPr/>
                </a:tc>
                <a:tc>
                  <a:txBody>
                    <a:bodyPr/>
                    <a:lstStyle/>
                    <a:p>
                      <a:r>
                        <a:rPr lang="en-US" sz="1200" dirty="0"/>
                        <a:t>AI</a:t>
                      </a:r>
                    </a:p>
                  </a:txBody>
                  <a:tcPr/>
                </a:tc>
                <a:tc>
                  <a:txBody>
                    <a:bodyPr/>
                    <a:lstStyle/>
                    <a:p>
                      <a:endParaRPr lang="en-US" sz="1100" dirty="0"/>
                    </a:p>
                  </a:txBody>
                  <a:tcPr/>
                </a:tc>
                <a:extLst>
                  <a:ext uri="{0D108BD9-81ED-4DB2-BD59-A6C34878D82A}">
                    <a16:rowId xmlns:a16="http://schemas.microsoft.com/office/drawing/2014/main" val="1089606764"/>
                  </a:ext>
                </a:extLst>
              </a:tr>
              <a:tr h="332950">
                <a:tc>
                  <a:txBody>
                    <a:bodyPr/>
                    <a:lstStyle/>
                    <a:p>
                      <a:r>
                        <a:rPr lang="en-US" sz="1200" dirty="0" err="1"/>
                        <a:t>Atazanavir</a:t>
                      </a:r>
                      <a:r>
                        <a:rPr lang="en-US" sz="1200" dirty="0"/>
                        <a:t> + ritonavir/</a:t>
                      </a:r>
                      <a:r>
                        <a:rPr lang="en-US" sz="1200" dirty="0" err="1"/>
                        <a:t>cobi</a:t>
                      </a:r>
                      <a:r>
                        <a:rPr lang="en-US" sz="1200" baseline="0" dirty="0"/>
                        <a:t> + </a:t>
                      </a:r>
                      <a:r>
                        <a:rPr lang="en-US" sz="1200" baseline="0" dirty="0" err="1"/>
                        <a:t>Tenofovir</a:t>
                      </a:r>
                      <a:r>
                        <a:rPr lang="en-US" sz="1200" baseline="0" dirty="0"/>
                        <a:t> + </a:t>
                      </a:r>
                      <a:r>
                        <a:rPr lang="en-US" sz="1200" baseline="0" dirty="0" err="1"/>
                        <a:t>Emtricitabine</a:t>
                      </a:r>
                      <a:endParaRPr lang="en-US" sz="1200" dirty="0"/>
                    </a:p>
                  </a:txBody>
                  <a:tcPr/>
                </a:tc>
                <a:tc>
                  <a:txBody>
                    <a:bodyPr/>
                    <a:lstStyle/>
                    <a:p>
                      <a:r>
                        <a:rPr lang="en-US" sz="1200" dirty="0"/>
                        <a:t>BI</a:t>
                      </a:r>
                    </a:p>
                  </a:txBody>
                  <a:tcPr/>
                </a:tc>
                <a:tc>
                  <a:txBody>
                    <a:bodyPr/>
                    <a:lstStyle/>
                    <a:p>
                      <a:endParaRPr lang="en-US" sz="1100" dirty="0"/>
                    </a:p>
                  </a:txBody>
                  <a:tcPr/>
                </a:tc>
                <a:extLst>
                  <a:ext uri="{0D108BD9-81ED-4DB2-BD59-A6C34878D82A}">
                    <a16:rowId xmlns:a16="http://schemas.microsoft.com/office/drawing/2014/main" val="2671863233"/>
                  </a:ext>
                </a:extLst>
              </a:tr>
              <a:tr h="332950">
                <a:tc>
                  <a:txBody>
                    <a:bodyPr/>
                    <a:lstStyle/>
                    <a:p>
                      <a:r>
                        <a:rPr lang="en-US" sz="1200" dirty="0" err="1"/>
                        <a:t>Daruvavir</a:t>
                      </a:r>
                      <a:r>
                        <a:rPr lang="en-US" sz="1200" dirty="0"/>
                        <a:t> + ritonavir/</a:t>
                      </a:r>
                      <a:r>
                        <a:rPr lang="en-US" sz="1200" dirty="0" err="1"/>
                        <a:t>cobi</a:t>
                      </a:r>
                      <a:r>
                        <a:rPr lang="en-US" sz="1200" dirty="0"/>
                        <a:t> + </a:t>
                      </a:r>
                      <a:r>
                        <a:rPr lang="en-US" sz="1200" dirty="0" err="1"/>
                        <a:t>Abacavir</a:t>
                      </a:r>
                      <a:r>
                        <a:rPr lang="en-US" sz="1200" dirty="0"/>
                        <a:t> + Lamivudine</a:t>
                      </a:r>
                    </a:p>
                  </a:txBody>
                  <a:tcPr/>
                </a:tc>
                <a:tc>
                  <a:txBody>
                    <a:bodyPr/>
                    <a:lstStyle/>
                    <a:p>
                      <a:r>
                        <a:rPr lang="en-US" sz="1200" dirty="0"/>
                        <a:t>BII</a:t>
                      </a:r>
                    </a:p>
                  </a:txBody>
                  <a:tcPr/>
                </a:tc>
                <a:tc>
                  <a:txBody>
                    <a:bodyPr/>
                    <a:lstStyle/>
                    <a:p>
                      <a:r>
                        <a:rPr lang="en-US" sz="1100" dirty="0"/>
                        <a:t>If HLAB5701 negative</a:t>
                      </a:r>
                      <a:r>
                        <a:rPr lang="en-US" sz="1100" baseline="0" dirty="0"/>
                        <a:t> </a:t>
                      </a:r>
                      <a:endParaRPr lang="en-US" sz="1100" dirty="0"/>
                    </a:p>
                  </a:txBody>
                  <a:tcPr/>
                </a:tc>
                <a:extLst>
                  <a:ext uri="{0D108BD9-81ED-4DB2-BD59-A6C34878D82A}">
                    <a16:rowId xmlns:a16="http://schemas.microsoft.com/office/drawing/2014/main" val="15835910"/>
                  </a:ext>
                </a:extLst>
              </a:tr>
              <a:tr h="332950">
                <a:tc>
                  <a:txBody>
                    <a:bodyPr/>
                    <a:lstStyle/>
                    <a:p>
                      <a:r>
                        <a:rPr lang="en-US" sz="1200" dirty="0" err="1"/>
                        <a:t>Doravirine</a:t>
                      </a:r>
                      <a:r>
                        <a:rPr lang="en-US" sz="1200" baseline="0" dirty="0"/>
                        <a:t> + </a:t>
                      </a:r>
                      <a:r>
                        <a:rPr lang="en-US" sz="1200" dirty="0" err="1"/>
                        <a:t>Tenofovir</a:t>
                      </a:r>
                      <a:r>
                        <a:rPr lang="en-US" sz="1200" baseline="0" dirty="0"/>
                        <a:t> + Lamivudine</a:t>
                      </a:r>
                      <a:endParaRPr lang="en-US" sz="1200" dirty="0"/>
                    </a:p>
                  </a:txBody>
                  <a:tcPr/>
                </a:tc>
                <a:tc>
                  <a:txBody>
                    <a:bodyPr/>
                    <a:lstStyle/>
                    <a:p>
                      <a:r>
                        <a:rPr lang="en-US" sz="1200" dirty="0"/>
                        <a:t>BI/BIII</a:t>
                      </a:r>
                    </a:p>
                  </a:txBody>
                  <a:tcPr/>
                </a:tc>
                <a:tc>
                  <a:txBody>
                    <a:bodyPr/>
                    <a:lstStyle/>
                    <a:p>
                      <a:endParaRPr lang="en-US" sz="1100" dirty="0"/>
                    </a:p>
                  </a:txBody>
                  <a:tcPr/>
                </a:tc>
                <a:extLst>
                  <a:ext uri="{0D108BD9-81ED-4DB2-BD59-A6C34878D82A}">
                    <a16:rowId xmlns:a16="http://schemas.microsoft.com/office/drawing/2014/main" val="1327072400"/>
                  </a:ext>
                </a:extLst>
              </a:tr>
              <a:tr h="332950">
                <a:tc>
                  <a:txBody>
                    <a:bodyPr/>
                    <a:lstStyle/>
                    <a:p>
                      <a:r>
                        <a:rPr lang="en-US" sz="1200" dirty="0" err="1"/>
                        <a:t>Efavirenz</a:t>
                      </a:r>
                      <a:r>
                        <a:rPr lang="en-US" sz="1200" dirty="0"/>
                        <a:t> + </a:t>
                      </a:r>
                      <a:r>
                        <a:rPr lang="en-US" sz="1200" dirty="0" err="1"/>
                        <a:t>Tenofovir</a:t>
                      </a:r>
                      <a:r>
                        <a:rPr lang="en-US" sz="1200" baseline="0" dirty="0"/>
                        <a:t> + </a:t>
                      </a:r>
                      <a:r>
                        <a:rPr lang="en-US" sz="1200" baseline="0" dirty="0" err="1"/>
                        <a:t>Emtricitabine</a:t>
                      </a:r>
                      <a:endParaRPr lang="en-US" sz="1200" dirty="0"/>
                    </a:p>
                  </a:txBody>
                  <a:tcPr/>
                </a:tc>
                <a:tc>
                  <a:txBody>
                    <a:bodyPr/>
                    <a:lstStyle/>
                    <a:p>
                      <a:r>
                        <a:rPr lang="en-US" sz="1200" dirty="0"/>
                        <a:t>BI/BII</a:t>
                      </a:r>
                    </a:p>
                  </a:txBody>
                  <a:tcPr/>
                </a:tc>
                <a:tc>
                  <a:txBody>
                    <a:bodyPr/>
                    <a:lstStyle/>
                    <a:p>
                      <a:r>
                        <a:rPr lang="en-US" sz="1100" dirty="0"/>
                        <a:t>Several formulations</a:t>
                      </a:r>
                    </a:p>
                  </a:txBody>
                  <a:tcPr/>
                </a:tc>
                <a:extLst>
                  <a:ext uri="{0D108BD9-81ED-4DB2-BD59-A6C34878D82A}">
                    <a16:rowId xmlns:a16="http://schemas.microsoft.com/office/drawing/2014/main" val="769519472"/>
                  </a:ext>
                </a:extLst>
              </a:tr>
              <a:tr h="332950">
                <a:tc>
                  <a:txBody>
                    <a:bodyPr/>
                    <a:lstStyle/>
                    <a:p>
                      <a:r>
                        <a:rPr lang="en-US" sz="1200" dirty="0" err="1"/>
                        <a:t>Rilpivirine</a:t>
                      </a:r>
                      <a:r>
                        <a:rPr lang="en-US" sz="1200" dirty="0"/>
                        <a:t> + </a:t>
                      </a:r>
                      <a:r>
                        <a:rPr lang="en-US" sz="1200" dirty="0" err="1"/>
                        <a:t>Tenofovir</a:t>
                      </a:r>
                      <a:r>
                        <a:rPr lang="en-US" sz="1200" dirty="0"/>
                        <a:t> + </a:t>
                      </a:r>
                      <a:r>
                        <a:rPr lang="en-US" sz="1200" dirty="0" err="1"/>
                        <a:t>Emtricitabine</a:t>
                      </a:r>
                      <a:endParaRPr lang="en-US" sz="1200" dirty="0"/>
                    </a:p>
                  </a:txBody>
                  <a:tcPr/>
                </a:tc>
                <a:tc>
                  <a:txBody>
                    <a:bodyPr/>
                    <a:lstStyle/>
                    <a:p>
                      <a:r>
                        <a:rPr lang="en-US" sz="1200" dirty="0"/>
                        <a:t>BI/BII</a:t>
                      </a:r>
                    </a:p>
                  </a:txBody>
                  <a:tcPr/>
                </a:tc>
                <a:tc>
                  <a:txBody>
                    <a:bodyPr/>
                    <a:lstStyle/>
                    <a:p>
                      <a:r>
                        <a:rPr lang="en-US" sz="1100" dirty="0"/>
                        <a:t>If VL&lt;100,000 &amp; CD4&gt;200</a:t>
                      </a:r>
                    </a:p>
                  </a:txBody>
                  <a:tcPr/>
                </a:tc>
                <a:extLst>
                  <a:ext uri="{0D108BD9-81ED-4DB2-BD59-A6C34878D82A}">
                    <a16:rowId xmlns:a16="http://schemas.microsoft.com/office/drawing/2014/main" val="681160814"/>
                  </a:ext>
                </a:extLst>
              </a:tr>
              <a:tr h="332950">
                <a:tc>
                  <a:txBody>
                    <a:bodyPr/>
                    <a:lstStyle/>
                    <a:p>
                      <a:r>
                        <a:rPr lang="en-US" sz="1200" dirty="0" err="1"/>
                        <a:t>Darunavir</a:t>
                      </a:r>
                      <a:r>
                        <a:rPr lang="en-US" sz="1200" baseline="0" dirty="0"/>
                        <a:t> + Ritonavir + </a:t>
                      </a:r>
                      <a:r>
                        <a:rPr lang="en-US" sz="1200" baseline="0" dirty="0" err="1"/>
                        <a:t>Raltegravir</a:t>
                      </a:r>
                      <a:endParaRPr lang="en-US" sz="1200" dirty="0"/>
                    </a:p>
                  </a:txBody>
                  <a:tcPr/>
                </a:tc>
                <a:tc>
                  <a:txBody>
                    <a:bodyPr/>
                    <a:lstStyle/>
                    <a:p>
                      <a:r>
                        <a:rPr lang="en-US" sz="1200" dirty="0"/>
                        <a:t>CI</a:t>
                      </a:r>
                    </a:p>
                  </a:txBody>
                  <a:tcPr/>
                </a:tc>
                <a:tc>
                  <a:txBody>
                    <a:bodyPr/>
                    <a:lstStyle/>
                    <a:p>
                      <a:r>
                        <a:rPr lang="en-US" sz="1100" dirty="0"/>
                        <a:t>BID dosing; if VL&lt;100,000 &amp; CD4 &gt;200</a:t>
                      </a:r>
                    </a:p>
                  </a:txBody>
                  <a:tcPr/>
                </a:tc>
                <a:extLst>
                  <a:ext uri="{0D108BD9-81ED-4DB2-BD59-A6C34878D82A}">
                    <a16:rowId xmlns:a16="http://schemas.microsoft.com/office/drawing/2014/main" val="1341768797"/>
                  </a:ext>
                </a:extLst>
              </a:tr>
              <a:tr h="332950">
                <a:tc>
                  <a:txBody>
                    <a:bodyPr/>
                    <a:lstStyle/>
                    <a:p>
                      <a:r>
                        <a:rPr lang="en-US" sz="1200" dirty="0" err="1"/>
                        <a:t>Darunavir</a:t>
                      </a:r>
                      <a:r>
                        <a:rPr lang="en-US" sz="1200" dirty="0"/>
                        <a:t> + Ritonavir + Lamivudine</a:t>
                      </a:r>
                    </a:p>
                  </a:txBody>
                  <a:tcPr/>
                </a:tc>
                <a:tc>
                  <a:txBody>
                    <a:bodyPr/>
                    <a:lstStyle/>
                    <a:p>
                      <a:r>
                        <a:rPr lang="en-US" sz="1200" dirty="0"/>
                        <a:t>CI</a:t>
                      </a:r>
                    </a:p>
                  </a:txBody>
                  <a:tcPr/>
                </a:tc>
                <a:tc>
                  <a:txBody>
                    <a:bodyPr/>
                    <a:lstStyle/>
                    <a:p>
                      <a:endParaRPr lang="en-US" sz="1100" dirty="0"/>
                    </a:p>
                  </a:txBody>
                  <a:tcPr/>
                </a:tc>
                <a:extLst>
                  <a:ext uri="{0D108BD9-81ED-4DB2-BD59-A6C34878D82A}">
                    <a16:rowId xmlns:a16="http://schemas.microsoft.com/office/drawing/2014/main" val="992397642"/>
                  </a:ext>
                </a:extLst>
              </a:tr>
            </a:tbl>
          </a:graphicData>
        </a:graphic>
      </p:graphicFrame>
      <p:sp>
        <p:nvSpPr>
          <p:cNvPr id="7" name="TextBox 6">
            <a:extLst>
              <a:ext uri="{FF2B5EF4-FFF2-40B4-BE49-F238E27FC236}">
                <a16:creationId xmlns:a16="http://schemas.microsoft.com/office/drawing/2014/main" id="{F05FBD96-4007-494C-A4B4-ABCCD6A36F11}"/>
              </a:ext>
            </a:extLst>
          </p:cNvPr>
          <p:cNvSpPr txBox="1"/>
          <p:nvPr/>
        </p:nvSpPr>
        <p:spPr>
          <a:xfrm>
            <a:off x="1524000" y="4702373"/>
            <a:ext cx="6705600" cy="430887"/>
          </a:xfrm>
          <a:prstGeom prst="rect">
            <a:avLst/>
          </a:prstGeom>
          <a:noFill/>
        </p:spPr>
        <p:txBody>
          <a:bodyPr wrap="square" rtlCol="0">
            <a:spAutoFit/>
          </a:bodyPr>
          <a:lstStyle/>
          <a:p>
            <a:pPr algn="ctr"/>
            <a:r>
              <a:rPr lang="en-US" sz="1100" dirty="0">
                <a:solidFill>
                  <a:schemeClr val="bg1"/>
                </a:solidFill>
              </a:rPr>
              <a:t>https://clinicalinfo.hiv.gov/en/guidelines/adult-and-adolescent-arv/what-start-initial-combination-regimens-antiretroviral-naive?view=full</a:t>
            </a:r>
          </a:p>
        </p:txBody>
      </p:sp>
    </p:spTree>
    <p:extLst>
      <p:ext uri="{BB962C8B-B14F-4D97-AF65-F5344CB8AC3E}">
        <p14:creationId xmlns:p14="http://schemas.microsoft.com/office/powerpoint/2010/main" val="311029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8849239-4CF4-4258-88E7-4C08D65890DD}"/>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4692-ED4C-44ED-9791-C4EB79C1E3EE}"/>
              </a:ext>
            </a:extLst>
          </p:cNvPr>
          <p:cNvSpPr>
            <a:spLocks noGrp="1"/>
          </p:cNvSpPr>
          <p:nvPr>
            <p:ph type="title"/>
          </p:nvPr>
        </p:nvSpPr>
        <p:spPr/>
        <p:txBody>
          <a:bodyPr/>
          <a:lstStyle/>
          <a:p>
            <a:r>
              <a:rPr lang="en-US" dirty="0"/>
              <a:t>The Future of ART: Injectables </a:t>
            </a:r>
          </a:p>
        </p:txBody>
      </p:sp>
      <p:sp>
        <p:nvSpPr>
          <p:cNvPr id="4" name="Slide Number Placeholder 3">
            <a:extLst>
              <a:ext uri="{FF2B5EF4-FFF2-40B4-BE49-F238E27FC236}">
                <a16:creationId xmlns:a16="http://schemas.microsoft.com/office/drawing/2014/main" id="{40008E80-B38F-4913-91A0-B142B2C3BBBD}"/>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6" name="Content Placeholder 2">
            <a:extLst>
              <a:ext uri="{FF2B5EF4-FFF2-40B4-BE49-F238E27FC236}">
                <a16:creationId xmlns:a16="http://schemas.microsoft.com/office/drawing/2014/main" id="{114A06B8-44B0-45BE-A537-DD0DDA9339C8}"/>
              </a:ext>
            </a:extLst>
          </p:cNvPr>
          <p:cNvSpPr txBox="1">
            <a:spLocks/>
          </p:cNvSpPr>
          <p:nvPr/>
        </p:nvSpPr>
        <p:spPr>
          <a:xfrm>
            <a:off x="457201" y="1200150"/>
            <a:ext cx="3733800" cy="3428999"/>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Injectable long-acting cabotegravir and </a:t>
            </a:r>
            <a:r>
              <a:rPr lang="en-US" dirty="0" err="1"/>
              <a:t>rilpivirine</a:t>
            </a:r>
            <a:r>
              <a:rPr lang="en-US" dirty="0"/>
              <a:t> (</a:t>
            </a:r>
            <a:r>
              <a:rPr lang="en-US" dirty="0" err="1"/>
              <a:t>Cabenuva</a:t>
            </a:r>
            <a:r>
              <a:rPr lang="en-US" dirty="0"/>
              <a:t>)</a:t>
            </a:r>
          </a:p>
          <a:p>
            <a:r>
              <a:rPr lang="en-US" dirty="0"/>
              <a:t>Administered once every month or once every 2 months</a:t>
            </a:r>
          </a:p>
          <a:p>
            <a:r>
              <a:rPr lang="en-US" dirty="0"/>
              <a:t>Most frequent adverse event: injection site reaction (pain)</a:t>
            </a:r>
          </a:p>
          <a:p>
            <a:endParaRPr lang="en-US" dirty="0"/>
          </a:p>
        </p:txBody>
      </p:sp>
      <p:sp>
        <p:nvSpPr>
          <p:cNvPr id="10" name="TextBox 9">
            <a:extLst>
              <a:ext uri="{FF2B5EF4-FFF2-40B4-BE49-F238E27FC236}">
                <a16:creationId xmlns:a16="http://schemas.microsoft.com/office/drawing/2014/main" id="{03D7A34B-DD54-4110-A646-693D625464A2}"/>
              </a:ext>
            </a:extLst>
          </p:cNvPr>
          <p:cNvSpPr txBox="1"/>
          <p:nvPr/>
        </p:nvSpPr>
        <p:spPr>
          <a:xfrm>
            <a:off x="1828800" y="4659528"/>
            <a:ext cx="5867400" cy="261610"/>
          </a:xfrm>
          <a:prstGeom prst="rect">
            <a:avLst/>
          </a:prstGeom>
          <a:noFill/>
        </p:spPr>
        <p:txBody>
          <a:bodyPr wrap="square" rtlCol="0">
            <a:spAutoFit/>
          </a:bodyPr>
          <a:lstStyle/>
          <a:p>
            <a:r>
              <a:rPr lang="en-US" sz="1100" dirty="0">
                <a:solidFill>
                  <a:schemeClr val="bg1"/>
                </a:solidFill>
              </a:rPr>
              <a:t>https://www.hiv.uw.edu/page/treatment/drugs/cabotegravir-rilpivirine-long-acting-injectable</a:t>
            </a:r>
          </a:p>
        </p:txBody>
      </p:sp>
      <p:pic>
        <p:nvPicPr>
          <p:cNvPr id="11" name="Content Placeholder 10" descr="A picture containing text, screenshot, website, web page&#10;&#10;Description automatically generated">
            <a:extLst>
              <a:ext uri="{FF2B5EF4-FFF2-40B4-BE49-F238E27FC236}">
                <a16:creationId xmlns:a16="http://schemas.microsoft.com/office/drawing/2014/main" id="{E03079CE-FB7A-F4B3-B3E8-CFA144E482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5827" y="1063229"/>
            <a:ext cx="3643964" cy="3275013"/>
          </a:xfrm>
        </p:spPr>
      </p:pic>
    </p:spTree>
    <p:extLst>
      <p:ext uri="{BB962C8B-B14F-4D97-AF65-F5344CB8AC3E}">
        <p14:creationId xmlns:p14="http://schemas.microsoft.com/office/powerpoint/2010/main" val="305777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95B0-A3B7-4610-A682-0E4ACCD1847E}"/>
              </a:ext>
            </a:extLst>
          </p:cNvPr>
          <p:cNvSpPr>
            <a:spLocks noGrp="1"/>
          </p:cNvSpPr>
          <p:nvPr>
            <p:ph type="title"/>
          </p:nvPr>
        </p:nvSpPr>
        <p:spPr/>
        <p:txBody>
          <a:bodyPr/>
          <a:lstStyle/>
          <a:p>
            <a:r>
              <a:rPr lang="en-US" dirty="0"/>
              <a:t>Virologic Success</a:t>
            </a:r>
          </a:p>
        </p:txBody>
      </p:sp>
      <p:sp>
        <p:nvSpPr>
          <p:cNvPr id="3" name="Content Placeholder 2">
            <a:extLst>
              <a:ext uri="{FF2B5EF4-FFF2-40B4-BE49-F238E27FC236}">
                <a16:creationId xmlns:a16="http://schemas.microsoft.com/office/drawing/2014/main" id="{FB9219F0-18B0-4FBC-9062-2BB1E51BB55F}"/>
              </a:ext>
            </a:extLst>
          </p:cNvPr>
          <p:cNvSpPr>
            <a:spLocks noGrp="1"/>
          </p:cNvSpPr>
          <p:nvPr>
            <p:ph idx="1"/>
          </p:nvPr>
        </p:nvSpPr>
        <p:spPr>
          <a:xfrm>
            <a:off x="272250" y="1200150"/>
            <a:ext cx="5290350" cy="3275474"/>
          </a:xfrm>
        </p:spPr>
        <p:txBody>
          <a:bodyPr>
            <a:normAutofit fontScale="85000" lnSpcReduction="20000"/>
          </a:bodyPr>
          <a:lstStyle/>
          <a:p>
            <a:r>
              <a:rPr lang="en-US" dirty="0"/>
              <a:t>Virologic suppression: HIV RNA level &lt; lower limit of detection (&lt;20 copies in VA)</a:t>
            </a:r>
          </a:p>
          <a:p>
            <a:r>
              <a:rPr lang="en-US" dirty="0"/>
              <a:t>After initiation of effective ART, virologic suppression </a:t>
            </a:r>
            <a:r>
              <a:rPr lang="en-US" b="1" dirty="0"/>
              <a:t>usually occurs within the first 12 to 24 weeks of therapy.</a:t>
            </a:r>
          </a:p>
          <a:p>
            <a:r>
              <a:rPr lang="en-US" b="1" dirty="0"/>
              <a:t>Predictors of virologic success:</a:t>
            </a:r>
          </a:p>
          <a:p>
            <a:pPr lvl="1"/>
            <a:r>
              <a:rPr lang="en-US" dirty="0"/>
              <a:t>Low baseline viremia</a:t>
            </a:r>
          </a:p>
          <a:p>
            <a:pPr lvl="1"/>
            <a:r>
              <a:rPr lang="en-US" dirty="0"/>
              <a:t>High potency of the ART regimen</a:t>
            </a:r>
          </a:p>
          <a:p>
            <a:pPr lvl="1"/>
            <a:r>
              <a:rPr lang="en-US" dirty="0"/>
              <a:t>Tolerability of the regimen</a:t>
            </a:r>
          </a:p>
          <a:p>
            <a:pPr lvl="1"/>
            <a:r>
              <a:rPr lang="en-US" dirty="0"/>
              <a:t>Convenience of the regimen</a:t>
            </a:r>
          </a:p>
          <a:p>
            <a:pPr lvl="1"/>
            <a:r>
              <a:rPr lang="en-US" dirty="0"/>
              <a:t>Excellent adherence</a:t>
            </a:r>
          </a:p>
        </p:txBody>
      </p:sp>
      <p:sp>
        <p:nvSpPr>
          <p:cNvPr id="4" name="Slide Number Placeholder 3">
            <a:extLst>
              <a:ext uri="{FF2B5EF4-FFF2-40B4-BE49-F238E27FC236}">
                <a16:creationId xmlns:a16="http://schemas.microsoft.com/office/drawing/2014/main" id="{17069BEC-D5A6-4A0B-A95B-EBD2D1B5F089}"/>
              </a:ext>
            </a:extLst>
          </p:cNvPr>
          <p:cNvSpPr>
            <a:spLocks noGrp="1"/>
          </p:cNvSpPr>
          <p:nvPr>
            <p:ph type="sldNum" sz="quarter" idx="12"/>
          </p:nvPr>
        </p:nvSpPr>
        <p:spPr/>
        <p:txBody>
          <a:bodyPr/>
          <a:lstStyle/>
          <a:p>
            <a:fld id="{6E2D2B3B-882E-40F3-A32F-6DD516915044}" type="slidenum">
              <a:rPr lang="en-US" smtClean="0"/>
              <a:pPr/>
              <a:t>31</a:t>
            </a:fld>
            <a:endParaRPr lang="en-US"/>
          </a:p>
        </p:txBody>
      </p:sp>
      <p:pic>
        <p:nvPicPr>
          <p:cNvPr id="5" name="Picture 4">
            <a:extLst>
              <a:ext uri="{FF2B5EF4-FFF2-40B4-BE49-F238E27FC236}">
                <a16:creationId xmlns:a16="http://schemas.microsoft.com/office/drawing/2014/main" id="{D9429672-52E7-43FD-9CDF-9F884B9CF31C}"/>
              </a:ext>
            </a:extLst>
          </p:cNvPr>
          <p:cNvPicPr>
            <a:picLocks noChangeAspect="1"/>
          </p:cNvPicPr>
          <p:nvPr/>
        </p:nvPicPr>
        <p:blipFill>
          <a:blip r:embed="rId3"/>
          <a:stretch>
            <a:fillRect/>
          </a:stretch>
        </p:blipFill>
        <p:spPr>
          <a:xfrm>
            <a:off x="5425440" y="1657350"/>
            <a:ext cx="3476127" cy="2754797"/>
          </a:xfrm>
          <a:prstGeom prst="rect">
            <a:avLst/>
          </a:prstGeom>
        </p:spPr>
      </p:pic>
      <p:sp>
        <p:nvSpPr>
          <p:cNvPr id="6" name="TextBox 5">
            <a:extLst>
              <a:ext uri="{FF2B5EF4-FFF2-40B4-BE49-F238E27FC236}">
                <a16:creationId xmlns:a16="http://schemas.microsoft.com/office/drawing/2014/main" id="{2027FA76-1013-4FF7-9D6C-08482887C417}"/>
              </a:ext>
            </a:extLst>
          </p:cNvPr>
          <p:cNvSpPr txBox="1"/>
          <p:nvPr/>
        </p:nvSpPr>
        <p:spPr>
          <a:xfrm>
            <a:off x="8458200" y="4109108"/>
            <a:ext cx="576224" cy="369332"/>
          </a:xfrm>
          <a:prstGeom prst="rect">
            <a:avLst/>
          </a:prstGeom>
          <a:noFill/>
        </p:spPr>
        <p:txBody>
          <a:bodyPr wrap="none" rtlCol="0">
            <a:spAutoFit/>
          </a:bodyPr>
          <a:lstStyle/>
          <a:p>
            <a:r>
              <a:rPr lang="en-US" dirty="0"/>
              <a:t>&lt;20</a:t>
            </a:r>
          </a:p>
        </p:txBody>
      </p:sp>
    </p:spTree>
    <p:extLst>
      <p:ext uri="{BB962C8B-B14F-4D97-AF65-F5344CB8AC3E}">
        <p14:creationId xmlns:p14="http://schemas.microsoft.com/office/powerpoint/2010/main" val="258984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95B0-A3B7-4610-A682-0E4ACCD1847E}"/>
              </a:ext>
            </a:extLst>
          </p:cNvPr>
          <p:cNvSpPr>
            <a:spLocks noGrp="1"/>
          </p:cNvSpPr>
          <p:nvPr>
            <p:ph type="title"/>
          </p:nvPr>
        </p:nvSpPr>
        <p:spPr/>
        <p:txBody>
          <a:bodyPr/>
          <a:lstStyle/>
          <a:p>
            <a:r>
              <a:rPr lang="en-US" dirty="0"/>
              <a:t>Virologic Success</a:t>
            </a:r>
          </a:p>
        </p:txBody>
      </p:sp>
      <p:sp>
        <p:nvSpPr>
          <p:cNvPr id="3" name="Content Placeholder 2">
            <a:extLst>
              <a:ext uri="{FF2B5EF4-FFF2-40B4-BE49-F238E27FC236}">
                <a16:creationId xmlns:a16="http://schemas.microsoft.com/office/drawing/2014/main" id="{FB9219F0-18B0-4FBC-9062-2BB1E51BB55F}"/>
              </a:ext>
            </a:extLst>
          </p:cNvPr>
          <p:cNvSpPr>
            <a:spLocks noGrp="1"/>
          </p:cNvSpPr>
          <p:nvPr>
            <p:ph idx="1"/>
          </p:nvPr>
        </p:nvSpPr>
        <p:spPr>
          <a:xfrm>
            <a:off x="272250" y="1200150"/>
            <a:ext cx="7957350" cy="3275474"/>
          </a:xfrm>
        </p:spPr>
        <p:txBody>
          <a:bodyPr>
            <a:normAutofit/>
          </a:bodyPr>
          <a:lstStyle/>
          <a:p>
            <a:r>
              <a:rPr lang="en-US" dirty="0"/>
              <a:t>You start John on </a:t>
            </a:r>
            <a:r>
              <a:rPr lang="en-US" dirty="0" err="1"/>
              <a:t>Biktarvy</a:t>
            </a:r>
            <a:r>
              <a:rPr lang="en-US" dirty="0"/>
              <a:t>, and within a couple months, his viral load is undetectable!</a:t>
            </a:r>
          </a:p>
        </p:txBody>
      </p:sp>
      <p:sp>
        <p:nvSpPr>
          <p:cNvPr id="4" name="Slide Number Placeholder 3">
            <a:extLst>
              <a:ext uri="{FF2B5EF4-FFF2-40B4-BE49-F238E27FC236}">
                <a16:creationId xmlns:a16="http://schemas.microsoft.com/office/drawing/2014/main" id="{17069BEC-D5A6-4A0B-A95B-EBD2D1B5F089}"/>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92229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00151"/>
            <a:ext cx="8315569" cy="2819399"/>
          </a:xfrm>
        </p:spPr>
        <p:txBody>
          <a:bodyPr>
            <a:normAutofit/>
          </a:bodyPr>
          <a:lstStyle/>
          <a:p>
            <a:pPr marL="514350" indent="-514350">
              <a:buFont typeface="+mj-lt"/>
              <a:buAutoNum type="arabicPeriod"/>
            </a:pPr>
            <a:r>
              <a:rPr lang="en-US" dirty="0"/>
              <a:t>Understand baseline and periodic laboratory testing for people with HIV (PWH)</a:t>
            </a:r>
          </a:p>
          <a:p>
            <a:pPr marL="514350" indent="-514350">
              <a:buFont typeface="+mj-lt"/>
              <a:buAutoNum type="arabicPeriod"/>
            </a:pPr>
            <a:endParaRPr lang="en-US" sz="800" dirty="0"/>
          </a:p>
          <a:p>
            <a:pPr marL="514350" indent="-514350">
              <a:buFont typeface="+mj-lt"/>
              <a:buAutoNum type="arabicPeriod"/>
            </a:pPr>
            <a:r>
              <a:rPr lang="en-US" dirty="0"/>
              <a:t>Describe the recommended antiretroviral regimens for initial therapy</a:t>
            </a:r>
          </a:p>
          <a:p>
            <a:pPr marL="514350" indent="-514350">
              <a:buFont typeface="+mj-lt"/>
              <a:buAutoNum type="arabicPeriod"/>
            </a:pPr>
            <a:endParaRPr lang="en-US" sz="800" dirty="0"/>
          </a:p>
          <a:p>
            <a:pPr marL="514350" indent="-514350">
              <a:buFont typeface="+mj-lt"/>
              <a:buAutoNum type="arabicPeriod"/>
            </a:pPr>
            <a:r>
              <a:rPr lang="en-US" dirty="0">
                <a:solidFill>
                  <a:srgbClr val="FF0000"/>
                </a:solidFill>
              </a:rPr>
              <a:t>Understand principles of management of treatment-experienced patients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1241116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Tom is a 45-year-old man who presents to clinic for follow up</a:t>
            </a:r>
          </a:p>
          <a:p>
            <a:r>
              <a:rPr lang="en-US" sz="2800" dirty="0"/>
              <a:t>Well-established in your practice</a:t>
            </a:r>
          </a:p>
          <a:p>
            <a:r>
              <a:rPr lang="en-US" sz="2800" dirty="0"/>
              <a:t>Current ART: </a:t>
            </a:r>
            <a:r>
              <a:rPr lang="en-US" sz="2800" dirty="0" err="1"/>
              <a:t>Odefsey</a:t>
            </a:r>
            <a:endParaRPr lang="en-US" sz="2800" dirty="0"/>
          </a:p>
          <a:p>
            <a:r>
              <a:rPr lang="en-US" sz="2800" dirty="0"/>
              <a:t>Works irregular hours, struggled with adherence</a:t>
            </a:r>
          </a:p>
          <a:p>
            <a:r>
              <a:rPr lang="en-US" sz="2800" dirty="0"/>
              <a:t>Most recent CD4 460, VL 2.3k (this week)</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38933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History</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Diagnosed in 2015</a:t>
            </a:r>
          </a:p>
          <a:p>
            <a:pPr lvl="1"/>
            <a:r>
              <a:rPr lang="en-US" sz="2600" dirty="0"/>
              <a:t>MSM, no IVDU</a:t>
            </a:r>
          </a:p>
          <a:p>
            <a:pPr lvl="1"/>
            <a:r>
              <a:rPr lang="en-US" sz="2600" dirty="0"/>
              <a:t>Nadir CD4 290, no history of OI</a:t>
            </a:r>
          </a:p>
          <a:p>
            <a:r>
              <a:rPr lang="en-US" sz="2800" dirty="0"/>
              <a:t>Treatment History</a:t>
            </a:r>
          </a:p>
          <a:p>
            <a:pPr lvl="1"/>
            <a:r>
              <a:rPr lang="en-US" sz="2400" dirty="0" err="1"/>
              <a:t>Atripla</a:t>
            </a:r>
            <a:r>
              <a:rPr lang="en-US" sz="2400" dirty="0"/>
              <a:t> from diagnosis to 2017 (EFV/TDF/FTC)</a:t>
            </a:r>
          </a:p>
          <a:p>
            <a:pPr lvl="1"/>
            <a:r>
              <a:rPr lang="en-US" sz="2400" dirty="0" err="1"/>
              <a:t>Odefsey</a:t>
            </a:r>
            <a:r>
              <a:rPr lang="en-US" sz="2400" dirty="0"/>
              <a:t> since 2017 (RPV/TAF/FTC)</a:t>
            </a:r>
          </a:p>
          <a:p>
            <a:r>
              <a:rPr lang="en-US" sz="2600" dirty="0"/>
              <a:t>No known Drug Resistance Mutations</a:t>
            </a:r>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a:p>
        </p:txBody>
      </p:sp>
      <p:sp>
        <p:nvSpPr>
          <p:cNvPr id="5" name="TextBox 4">
            <a:extLst>
              <a:ext uri="{FF2B5EF4-FFF2-40B4-BE49-F238E27FC236}">
                <a16:creationId xmlns:a16="http://schemas.microsoft.com/office/drawing/2014/main" id="{A472F200-DEE8-DB60-7F0B-D6A5C4E78D7A}"/>
              </a:ext>
            </a:extLst>
          </p:cNvPr>
          <p:cNvSpPr txBox="1"/>
          <p:nvPr/>
        </p:nvSpPr>
        <p:spPr>
          <a:xfrm>
            <a:off x="1447800" y="4766070"/>
            <a:ext cx="6781800" cy="307777"/>
          </a:xfrm>
          <a:prstGeom prst="rect">
            <a:avLst/>
          </a:prstGeom>
          <a:noFill/>
        </p:spPr>
        <p:txBody>
          <a:bodyPr wrap="square" rtlCol="0">
            <a:spAutoFit/>
          </a:bodyPr>
          <a:lstStyle/>
          <a:p>
            <a:r>
              <a:rPr lang="en-US" sz="1400" dirty="0">
                <a:solidFill>
                  <a:schemeClr val="bg1"/>
                </a:solidFill>
              </a:rPr>
              <a:t>MSM = Men who have Sex with Men, IVDU = Intravenous Drug Use</a:t>
            </a:r>
          </a:p>
        </p:txBody>
      </p:sp>
    </p:spTree>
    <p:extLst>
      <p:ext uri="{BB962C8B-B14F-4D97-AF65-F5344CB8AC3E}">
        <p14:creationId xmlns:p14="http://schemas.microsoft.com/office/powerpoint/2010/main" val="39457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315569" cy="3428999"/>
          </a:xfrm>
        </p:spPr>
        <p:txBody>
          <a:bodyPr>
            <a:normAutofit/>
          </a:bodyPr>
          <a:lstStyle/>
          <a:p>
            <a:pPr marL="411480" lvl="1" indent="0">
              <a:buNone/>
            </a:pPr>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a:p>
        </p:txBody>
      </p:sp>
      <p:sp>
        <p:nvSpPr>
          <p:cNvPr id="5" name="TextBox 4">
            <a:extLst>
              <a:ext uri="{FF2B5EF4-FFF2-40B4-BE49-F238E27FC236}">
                <a16:creationId xmlns:a16="http://schemas.microsoft.com/office/drawing/2014/main" id="{CFEC6B66-500E-7125-B6A3-7D4E3AD23498}"/>
              </a:ext>
            </a:extLst>
          </p:cNvPr>
          <p:cNvSpPr txBox="1"/>
          <p:nvPr/>
        </p:nvSpPr>
        <p:spPr>
          <a:xfrm>
            <a:off x="1828800" y="4659528"/>
            <a:ext cx="5867400" cy="430887"/>
          </a:xfrm>
          <a:prstGeom prst="rect">
            <a:avLst/>
          </a:prstGeom>
          <a:noFill/>
        </p:spPr>
        <p:txBody>
          <a:bodyPr wrap="square" rtlCol="0">
            <a:spAutoFit/>
          </a:bodyPr>
          <a:lstStyle/>
          <a:p>
            <a:r>
              <a:rPr lang="en-US" sz="1100" dirty="0">
                <a:solidFill>
                  <a:schemeClr val="bg1"/>
                </a:solidFill>
              </a:rPr>
              <a:t>https://www.hiv.uw.edu/go/antiretroviral-therapy/evaluation-management-virologic-failure/core-concept/all</a:t>
            </a:r>
          </a:p>
        </p:txBody>
      </p:sp>
      <p:pic>
        <p:nvPicPr>
          <p:cNvPr id="10" name="Picture 9" descr="A picture containing text, screenshot, design&#10;&#10;Description automatically generated">
            <a:extLst>
              <a:ext uri="{FF2B5EF4-FFF2-40B4-BE49-F238E27FC236}">
                <a16:creationId xmlns:a16="http://schemas.microsoft.com/office/drawing/2014/main" id="{C324CA49-4B01-7982-2A29-93B734AFA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57" y="53085"/>
            <a:ext cx="7633454" cy="4428400"/>
          </a:xfrm>
          <a:prstGeom prst="rect">
            <a:avLst/>
          </a:prstGeom>
        </p:spPr>
      </p:pic>
    </p:spTree>
    <p:extLst>
      <p:ext uri="{BB962C8B-B14F-4D97-AF65-F5344CB8AC3E}">
        <p14:creationId xmlns:p14="http://schemas.microsoft.com/office/powerpoint/2010/main" val="2302696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Resistance Mutations</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Tom’s Genotype: K103N, V108I, E138K</a:t>
            </a:r>
          </a:p>
          <a:p>
            <a:r>
              <a:rPr lang="en-US" sz="2800" dirty="0"/>
              <a:t>No prior genotypes available</a:t>
            </a:r>
          </a:p>
          <a:p>
            <a:r>
              <a:rPr lang="en-US" sz="2800" dirty="0"/>
              <a:t>Now what?</a:t>
            </a:r>
            <a:endParaRPr lang="en-US" sz="2600"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1741421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Resistance Mutations</a:t>
            </a:r>
          </a:p>
        </p:txBody>
      </p:sp>
      <p:sp>
        <p:nvSpPr>
          <p:cNvPr id="3" name="Content Placeholder 2"/>
          <p:cNvSpPr>
            <a:spLocks noGrp="1"/>
          </p:cNvSpPr>
          <p:nvPr>
            <p:ph idx="1"/>
          </p:nvPr>
        </p:nvSpPr>
        <p:spPr>
          <a:xfrm>
            <a:off x="457200" y="1200150"/>
            <a:ext cx="8315569" cy="3428999"/>
          </a:xfrm>
        </p:spPr>
        <p:txBody>
          <a:bodyPr>
            <a:normAutofit/>
          </a:bodyPr>
          <a:lstStyle/>
          <a:p>
            <a:pPr marL="411480" lvl="1" indent="0">
              <a:buNone/>
            </a:pPr>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a:p>
        </p:txBody>
      </p:sp>
      <p:sp>
        <p:nvSpPr>
          <p:cNvPr id="5" name="TextBox 4">
            <a:extLst>
              <a:ext uri="{FF2B5EF4-FFF2-40B4-BE49-F238E27FC236}">
                <a16:creationId xmlns:a16="http://schemas.microsoft.com/office/drawing/2014/main" id="{CFEC6B66-500E-7125-B6A3-7D4E3AD23498}"/>
              </a:ext>
            </a:extLst>
          </p:cNvPr>
          <p:cNvSpPr txBox="1"/>
          <p:nvPr/>
        </p:nvSpPr>
        <p:spPr>
          <a:xfrm>
            <a:off x="1828800" y="4659528"/>
            <a:ext cx="5867400" cy="261610"/>
          </a:xfrm>
          <a:prstGeom prst="rect">
            <a:avLst/>
          </a:prstGeom>
          <a:noFill/>
        </p:spPr>
        <p:txBody>
          <a:bodyPr wrap="square" rtlCol="0">
            <a:spAutoFit/>
          </a:bodyPr>
          <a:lstStyle/>
          <a:p>
            <a:r>
              <a:rPr lang="en-US" sz="1100" dirty="0">
                <a:solidFill>
                  <a:schemeClr val="bg1"/>
                </a:solidFill>
              </a:rPr>
              <a:t>https://hivdb.stanford.edu/</a:t>
            </a:r>
          </a:p>
        </p:txBody>
      </p:sp>
      <p:pic>
        <p:nvPicPr>
          <p:cNvPr id="7" name="Picture 6" descr="A screenshot of a computer&#10;&#10;Description automatically generated with medium confidence">
            <a:extLst>
              <a:ext uri="{FF2B5EF4-FFF2-40B4-BE49-F238E27FC236}">
                <a16:creationId xmlns:a16="http://schemas.microsoft.com/office/drawing/2014/main" id="{9F86180A-E549-5808-7373-600ACD94B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37" y="-59951"/>
            <a:ext cx="8048263" cy="4670050"/>
          </a:xfrm>
          <a:prstGeom prst="rect">
            <a:avLst/>
          </a:prstGeom>
        </p:spPr>
      </p:pic>
    </p:spTree>
    <p:extLst>
      <p:ext uri="{BB962C8B-B14F-4D97-AF65-F5344CB8AC3E}">
        <p14:creationId xmlns:p14="http://schemas.microsoft.com/office/powerpoint/2010/main" val="1345314108"/>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DC03-CAEF-91BA-1201-3FA85C7E8721}"/>
              </a:ext>
            </a:extLst>
          </p:cNvPr>
          <p:cNvSpPr>
            <a:spLocks noGrp="1"/>
          </p:cNvSpPr>
          <p:nvPr>
            <p:ph type="title"/>
          </p:nvPr>
        </p:nvSpPr>
        <p:spPr/>
        <p:txBody>
          <a:bodyPr/>
          <a:lstStyle/>
          <a:p>
            <a:r>
              <a:rPr lang="en-US" dirty="0"/>
              <a:t>Check for Drug Interactions</a:t>
            </a:r>
          </a:p>
        </p:txBody>
      </p:sp>
      <p:pic>
        <p:nvPicPr>
          <p:cNvPr id="6" name="Content Placeholder 5" descr="A picture containing text, screenshot, software, web page&#10;&#10;Description automatically generated">
            <a:extLst>
              <a:ext uri="{FF2B5EF4-FFF2-40B4-BE49-F238E27FC236}">
                <a16:creationId xmlns:a16="http://schemas.microsoft.com/office/drawing/2014/main" id="{CA8F4566-8F15-2596-26F2-692E56B430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995" y="0"/>
            <a:ext cx="6339068" cy="4620378"/>
          </a:xfrm>
        </p:spPr>
      </p:pic>
      <p:sp>
        <p:nvSpPr>
          <p:cNvPr id="4" name="Slide Number Placeholder 3">
            <a:extLst>
              <a:ext uri="{FF2B5EF4-FFF2-40B4-BE49-F238E27FC236}">
                <a16:creationId xmlns:a16="http://schemas.microsoft.com/office/drawing/2014/main" id="{10A90C50-B6F2-6DAE-BA6C-160C2EE3B7FE}"/>
              </a:ext>
            </a:extLst>
          </p:cNvPr>
          <p:cNvSpPr>
            <a:spLocks noGrp="1"/>
          </p:cNvSpPr>
          <p:nvPr>
            <p:ph type="sldNum" sz="quarter" idx="12"/>
          </p:nvPr>
        </p:nvSpPr>
        <p:spPr/>
        <p:txBody>
          <a:bodyPr/>
          <a:lstStyle/>
          <a:p>
            <a:fld id="{6E2D2B3B-882E-40F3-A32F-6DD516915044}" type="slidenum">
              <a:rPr lang="en-US" smtClean="0"/>
              <a:pPr/>
              <a:t>39</a:t>
            </a:fld>
            <a:endParaRPr lang="en-US"/>
          </a:p>
        </p:txBody>
      </p:sp>
      <p:sp>
        <p:nvSpPr>
          <p:cNvPr id="7" name="TextBox 6">
            <a:extLst>
              <a:ext uri="{FF2B5EF4-FFF2-40B4-BE49-F238E27FC236}">
                <a16:creationId xmlns:a16="http://schemas.microsoft.com/office/drawing/2014/main" id="{3BEDC421-0BF5-9FED-E0EF-D6804806061F}"/>
              </a:ext>
            </a:extLst>
          </p:cNvPr>
          <p:cNvSpPr txBox="1"/>
          <p:nvPr/>
        </p:nvSpPr>
        <p:spPr>
          <a:xfrm>
            <a:off x="1828800" y="4659528"/>
            <a:ext cx="5867400" cy="261610"/>
          </a:xfrm>
          <a:prstGeom prst="rect">
            <a:avLst/>
          </a:prstGeom>
          <a:noFill/>
        </p:spPr>
        <p:txBody>
          <a:bodyPr wrap="square" rtlCol="0">
            <a:spAutoFit/>
          </a:bodyPr>
          <a:lstStyle/>
          <a:p>
            <a:r>
              <a:rPr lang="en-US" sz="1100" dirty="0">
                <a:solidFill>
                  <a:schemeClr val="bg1"/>
                </a:solidFill>
              </a:rPr>
              <a:t>https://www.hiv-druginteractions.org/checker</a:t>
            </a:r>
          </a:p>
        </p:txBody>
      </p:sp>
    </p:spTree>
    <p:extLst>
      <p:ext uri="{BB962C8B-B14F-4D97-AF65-F5344CB8AC3E}">
        <p14:creationId xmlns:p14="http://schemas.microsoft.com/office/powerpoint/2010/main" val="118549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EAE35EE5-56EC-3249-724C-D2FA9AE1E9C3}"/>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Tom’s New Regimen</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err="1"/>
              <a:t>Biktarvy</a:t>
            </a:r>
            <a:r>
              <a:rPr lang="en-US" sz="2800" dirty="0"/>
              <a:t> (BIC/TAF/FTC)</a:t>
            </a:r>
            <a:endParaRPr lang="en-US" sz="2600" dirty="0"/>
          </a:p>
          <a:p>
            <a:r>
              <a:rPr lang="en-US" sz="2800" dirty="0"/>
              <a:t>Adherence Counseling</a:t>
            </a:r>
          </a:p>
          <a:p>
            <a:r>
              <a:rPr lang="en-US" sz="2800" dirty="0"/>
              <a:t>Repeat VL in 4 weeks: undetectable!</a:t>
            </a:r>
            <a:endParaRPr lang="en-US" sz="2600"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77972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dirty="0"/>
              <a:t>Dana Gray, SCAETC Program Director</a:t>
            </a:r>
            <a:br>
              <a:rPr lang="en-US" dirty="0"/>
            </a:br>
            <a:r>
              <a:rPr lang="en-US" dirty="0"/>
              <a:t>LSU Health – New Orleans, School of Public Health</a:t>
            </a:r>
            <a:br>
              <a:rPr lang="en-US" dirty="0"/>
            </a:br>
            <a:r>
              <a:rPr lang="en-US" u="sng" dirty="0">
                <a:solidFill>
                  <a:srgbClr val="478FCC"/>
                </a:solidFill>
                <a:uFill>
                  <a:solidFill>
                    <a:srgbClr val="478FCC"/>
                  </a:solidFill>
                </a:uFill>
                <a:hlinkClick r:id="rId3"/>
              </a:rPr>
              <a:t>dgray@lsuhsc.edu</a:t>
            </a:r>
            <a:r>
              <a:rPr lang="en-US" dirty="0"/>
              <a:t> or (504) 568-5647</a:t>
            </a:r>
          </a:p>
          <a:p>
            <a:pPr marL="114300" indent="0" algn="ctr">
              <a:buNone/>
              <a:defRPr sz="1700"/>
            </a:pPr>
            <a:endParaRPr lang="en-US" dirty="0"/>
          </a:p>
          <a:p>
            <a:pPr marL="114300" indent="0" algn="ctr">
              <a:buNone/>
            </a:pPr>
            <a:br>
              <a:rPr lang="en-US" dirty="0"/>
            </a:br>
            <a:r>
              <a:rPr lang="en-US" sz="1600" i="1" dirty="0"/>
              <a:t>Visit us at: </a:t>
            </a:r>
            <a:r>
              <a:rPr lang="en-US" sz="1600" u="sng" dirty="0">
                <a:hlinkClick r:id="rId4"/>
              </a:rPr>
              <a:t>https://hsc.unm.edu/scaetc/</a:t>
            </a:r>
            <a:r>
              <a:rPr lang="en-US" sz="1600" i="1" dirty="0"/>
              <a:t>    or</a:t>
            </a:r>
          </a:p>
          <a:p>
            <a:pPr marL="114300" indent="0" algn="ctr">
              <a:buNone/>
            </a:pPr>
            <a:r>
              <a:rPr lang="en-US" sz="1600" u="sng" dirty="0">
                <a:hlinkClick r:id="rId5"/>
              </a:rPr>
              <a:t>https://sph.lsuhsc.edu/service/south-central-aetc/scaetc-events/</a:t>
            </a:r>
            <a:endParaRPr lang="en-US" sz="16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7918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9060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43</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p>
        </p:txBody>
      </p:sp>
      <p:sp>
        <p:nvSpPr>
          <p:cNvPr id="3" name="Content Placeholder 2"/>
          <p:cNvSpPr>
            <a:spLocks noGrp="1"/>
          </p:cNvSpPr>
          <p:nvPr>
            <p:ph idx="1"/>
          </p:nvPr>
        </p:nvSpPr>
        <p:spPr>
          <a:xfrm>
            <a:off x="228600" y="1063228"/>
            <a:ext cx="8544169" cy="3794521"/>
          </a:xfrm>
        </p:spPr>
        <p:txBody>
          <a:bodyPr>
            <a:normAutofit/>
          </a:bodyPr>
          <a:lstStyle/>
          <a:p>
            <a:pPr marL="114300" lvl="0" indent="0">
              <a:buNone/>
            </a:pPr>
            <a:r>
              <a:rPr lang="en-US" sz="3200" dirty="0"/>
              <a:t>Thank You!</a:t>
            </a:r>
          </a:p>
          <a:p>
            <a:pPr marL="114300" lvl="0" indent="0">
              <a:buNone/>
            </a:pPr>
            <a:endParaRPr lang="en-US" sz="3200" dirty="0"/>
          </a:p>
          <a:p>
            <a:pPr lvl="0"/>
            <a:r>
              <a:rPr lang="en-US" dirty="0"/>
              <a:t>Allison Cormier</a:t>
            </a:r>
          </a:p>
          <a:p>
            <a:pPr lvl="0"/>
            <a:r>
              <a:rPr lang="en-US" dirty="0"/>
              <a:t>acormier@slma.cc</a:t>
            </a:r>
          </a:p>
          <a:p>
            <a:pPr lvl="0"/>
            <a:r>
              <a:rPr lang="en-US" dirty="0"/>
              <a:t>Instagram and TikTok: @iddoctorallison</a:t>
            </a:r>
          </a:p>
          <a:p>
            <a:pPr lvl="0"/>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1005770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2C91-8AD9-46CF-AE65-57E44B96A0E0}"/>
              </a:ext>
            </a:extLst>
          </p:cNvPr>
          <p:cNvSpPr>
            <a:spLocks noGrp="1"/>
          </p:cNvSpPr>
          <p:nvPr>
            <p:ph type="title"/>
          </p:nvPr>
        </p:nvSpPr>
        <p:spPr/>
        <p:txBody>
          <a:bodyPr/>
          <a:lstStyle/>
          <a:p>
            <a:r>
              <a:rPr lang="en-US" dirty="0"/>
              <a:t>Human Immunodeficiency Virus</a:t>
            </a:r>
          </a:p>
        </p:txBody>
      </p:sp>
      <p:sp>
        <p:nvSpPr>
          <p:cNvPr id="4" name="Slide Number Placeholder 3">
            <a:extLst>
              <a:ext uri="{FF2B5EF4-FFF2-40B4-BE49-F238E27FC236}">
                <a16:creationId xmlns:a16="http://schemas.microsoft.com/office/drawing/2014/main" id="{A1DD87F2-39E9-4FFD-8524-F72FE44D8A3A}"/>
              </a:ext>
            </a:extLst>
          </p:cNvPr>
          <p:cNvSpPr>
            <a:spLocks noGrp="1"/>
          </p:cNvSpPr>
          <p:nvPr>
            <p:ph type="sldNum" sz="quarter" idx="12"/>
          </p:nvPr>
        </p:nvSpPr>
        <p:spPr/>
        <p:txBody>
          <a:bodyPr/>
          <a:lstStyle/>
          <a:p>
            <a:fld id="{6E2D2B3B-882E-40F3-A32F-6DD516915044}" type="slidenum">
              <a:rPr lang="en-US" smtClean="0"/>
              <a:pPr/>
              <a:t>45</a:t>
            </a:fld>
            <a:endParaRPr lang="en-US"/>
          </a:p>
        </p:txBody>
      </p:sp>
      <p:sp>
        <p:nvSpPr>
          <p:cNvPr id="6" name="Rectangle 3">
            <a:extLst>
              <a:ext uri="{FF2B5EF4-FFF2-40B4-BE49-F238E27FC236}">
                <a16:creationId xmlns:a16="http://schemas.microsoft.com/office/drawing/2014/main" id="{559CAFB5-DE4D-4422-9AD4-87742E036BC1}"/>
              </a:ext>
            </a:extLst>
          </p:cNvPr>
          <p:cNvSpPr txBox="1">
            <a:spLocks noChangeArrowheads="1"/>
          </p:cNvSpPr>
          <p:nvPr/>
        </p:nvSpPr>
        <p:spPr>
          <a:xfrm>
            <a:off x="4632723" y="1143000"/>
            <a:ext cx="3025378" cy="3371850"/>
          </a:xfrm>
          <a:prstGeom prst="rect">
            <a:avLst/>
          </a:prstGeom>
        </p:spPr>
        <p:txBody>
          <a:bodyPr anchor="ctr">
            <a:normAutofit/>
          </a:bodyPr>
          <a:lstStyle>
            <a:defPPr>
              <a:defRPr lang="en-US"/>
            </a:defPPr>
            <a:lvl1pPr marL="0" algn="l" defTabSz="914400" rtl="0" eaLnBrk="1" latinLnBrk="0" hangingPunct="1">
              <a:defRPr sz="1200" kern="1200">
                <a:solidFill>
                  <a:srgbClr val="88A7D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5740">
              <a:defRPr/>
            </a:pPr>
            <a:r>
              <a:rPr lang="en-US" sz="2100" dirty="0">
                <a:solidFill>
                  <a:schemeClr val="tx1"/>
                </a:solidFill>
              </a:rPr>
              <a:t>Retrovirus</a:t>
            </a:r>
          </a:p>
          <a:p>
            <a:pPr marL="205740">
              <a:defRPr/>
            </a:pPr>
            <a:r>
              <a:rPr lang="en-US" sz="2100" dirty="0">
                <a:solidFill>
                  <a:schemeClr val="tx1"/>
                </a:solidFill>
              </a:rPr>
              <a:t>Targets CD4+ T-cells and macrophages</a:t>
            </a:r>
          </a:p>
          <a:p>
            <a:pPr marL="205740">
              <a:defRPr/>
            </a:pPr>
            <a:r>
              <a:rPr lang="en-US" sz="2100" dirty="0">
                <a:solidFill>
                  <a:schemeClr val="tx1"/>
                </a:solidFill>
              </a:rPr>
              <a:t>Lives and multiplies inside of cells</a:t>
            </a:r>
          </a:p>
          <a:p>
            <a:pPr marL="411719" lvl="1">
              <a:defRPr/>
            </a:pPr>
            <a:r>
              <a:rPr lang="en-US" sz="1950" dirty="0"/>
              <a:t>Latent (dormant) in resting cells</a:t>
            </a:r>
          </a:p>
          <a:p>
            <a:pPr marL="411719" lvl="1">
              <a:defRPr/>
            </a:pPr>
            <a:r>
              <a:rPr lang="en-US" sz="1950" dirty="0"/>
              <a:t>Destroys active cells</a:t>
            </a:r>
          </a:p>
        </p:txBody>
      </p:sp>
      <p:pic>
        <p:nvPicPr>
          <p:cNvPr id="7" name="Picture 6">
            <a:extLst>
              <a:ext uri="{FF2B5EF4-FFF2-40B4-BE49-F238E27FC236}">
                <a16:creationId xmlns:a16="http://schemas.microsoft.com/office/drawing/2014/main" id="{FB676190-EB9E-42E9-8A2D-DBE25390A619}"/>
              </a:ext>
            </a:extLst>
          </p:cNvPr>
          <p:cNvPicPr>
            <a:picLocks noChangeAspect="1"/>
          </p:cNvPicPr>
          <p:nvPr/>
        </p:nvPicPr>
        <p:blipFill>
          <a:blip r:embed="rId4"/>
          <a:stretch>
            <a:fillRect/>
          </a:stretch>
        </p:blipFill>
        <p:spPr>
          <a:xfrm>
            <a:off x="1314450" y="1083900"/>
            <a:ext cx="3417217" cy="3314700"/>
          </a:xfrm>
          <a:prstGeom prst="rect">
            <a:avLst/>
          </a:prstGeom>
        </p:spPr>
      </p:pic>
      <p:sp>
        <p:nvSpPr>
          <p:cNvPr id="8" name="TextBox 7">
            <a:extLst>
              <a:ext uri="{FF2B5EF4-FFF2-40B4-BE49-F238E27FC236}">
                <a16:creationId xmlns:a16="http://schemas.microsoft.com/office/drawing/2014/main" id="{477C4F48-76A5-430A-A92B-8691D56EF89D}"/>
              </a:ext>
            </a:extLst>
          </p:cNvPr>
          <p:cNvSpPr txBox="1"/>
          <p:nvPr/>
        </p:nvSpPr>
        <p:spPr>
          <a:xfrm>
            <a:off x="2514601" y="4800600"/>
            <a:ext cx="2666999" cy="261610"/>
          </a:xfrm>
          <a:prstGeom prst="rect">
            <a:avLst/>
          </a:prstGeom>
          <a:noFill/>
        </p:spPr>
        <p:txBody>
          <a:bodyPr wrap="square" rtlCol="0">
            <a:spAutoFit/>
          </a:bodyPr>
          <a:lstStyle/>
          <a:p>
            <a:r>
              <a:rPr lang="en-US" sz="1100" dirty="0">
                <a:solidFill>
                  <a:schemeClr val="bg1"/>
                </a:solidFill>
              </a:rPr>
              <a:t>https://clinicalinfo.hiv.gov/en</a:t>
            </a:r>
          </a:p>
        </p:txBody>
      </p:sp>
    </p:spTree>
    <p:extLst>
      <p:ext uri="{BB962C8B-B14F-4D97-AF65-F5344CB8AC3E}">
        <p14:creationId xmlns:p14="http://schemas.microsoft.com/office/powerpoint/2010/main" val="2937413072"/>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ACF3-5535-E240-A2A7-51E86DD3D649}"/>
              </a:ext>
            </a:extLst>
          </p:cNvPr>
          <p:cNvSpPr>
            <a:spLocks noGrp="1"/>
          </p:cNvSpPr>
          <p:nvPr>
            <p:ph type="title"/>
          </p:nvPr>
        </p:nvSpPr>
        <p:spPr/>
        <p:txBody>
          <a:bodyPr/>
          <a:lstStyle/>
          <a:p>
            <a:r>
              <a:rPr lang="en-US" dirty="0"/>
              <a:t>Natural History of Untreated HIV</a:t>
            </a:r>
          </a:p>
        </p:txBody>
      </p:sp>
      <p:sp>
        <p:nvSpPr>
          <p:cNvPr id="4" name="Slide Number Placeholder 3">
            <a:extLst>
              <a:ext uri="{FF2B5EF4-FFF2-40B4-BE49-F238E27FC236}">
                <a16:creationId xmlns:a16="http://schemas.microsoft.com/office/drawing/2014/main" id="{91FD1563-8F38-9748-8408-37C97F7D750E}"/>
              </a:ext>
            </a:extLst>
          </p:cNvPr>
          <p:cNvSpPr>
            <a:spLocks noGrp="1"/>
          </p:cNvSpPr>
          <p:nvPr>
            <p:ph type="sldNum" sz="quarter" idx="12"/>
          </p:nvPr>
        </p:nvSpPr>
        <p:spPr/>
        <p:txBody>
          <a:bodyPr/>
          <a:lstStyle/>
          <a:p>
            <a:fld id="{6E2D2B3B-882E-40F3-A32F-6DD516915044}" type="slidenum">
              <a:rPr lang="en-US" smtClean="0"/>
              <a:pPr/>
              <a:t>46</a:t>
            </a:fld>
            <a:endParaRPr lang="en-US"/>
          </a:p>
        </p:txBody>
      </p:sp>
      <p:sp>
        <p:nvSpPr>
          <p:cNvPr id="6" name="TextBox 5">
            <a:extLst>
              <a:ext uri="{FF2B5EF4-FFF2-40B4-BE49-F238E27FC236}">
                <a16:creationId xmlns:a16="http://schemas.microsoft.com/office/drawing/2014/main" id="{385F96C6-AD02-4127-A1AB-2561B6192F70}"/>
              </a:ext>
            </a:extLst>
          </p:cNvPr>
          <p:cNvSpPr txBox="1"/>
          <p:nvPr/>
        </p:nvSpPr>
        <p:spPr>
          <a:xfrm>
            <a:off x="1905000" y="4648980"/>
            <a:ext cx="6095999" cy="577081"/>
          </a:xfrm>
          <a:prstGeom prst="rect">
            <a:avLst/>
          </a:prstGeom>
          <a:noFill/>
        </p:spPr>
        <p:txBody>
          <a:bodyPr wrap="square" rtlCol="0">
            <a:spAutoFit/>
          </a:bodyPr>
          <a:lstStyle/>
          <a:p>
            <a:r>
              <a:rPr lang="en-US" sz="1050" dirty="0">
                <a:solidFill>
                  <a:schemeClr val="bg1"/>
                </a:solidFill>
                <a:hlinkClick r:id="rId3"/>
              </a:rPr>
              <a:t>https://www.hiv.uw.edu/</a:t>
            </a:r>
            <a:endParaRPr lang="en-US" sz="1050" dirty="0">
              <a:solidFill>
                <a:schemeClr val="bg1"/>
              </a:solidFill>
            </a:endParaRPr>
          </a:p>
          <a:p>
            <a:r>
              <a:rPr lang="en-US" sz="1050" dirty="0">
                <a:solidFill>
                  <a:schemeClr val="bg1"/>
                </a:solidFill>
              </a:rPr>
              <a:t>Mandell, Douglas, and Bennett's Principles and Practice of Infectious Diseases, 2019.</a:t>
            </a:r>
          </a:p>
          <a:p>
            <a:endParaRPr lang="en-US" sz="1050" dirty="0">
              <a:solidFill>
                <a:schemeClr val="bg1"/>
              </a:solidFill>
            </a:endParaRPr>
          </a:p>
        </p:txBody>
      </p:sp>
      <p:sp>
        <p:nvSpPr>
          <p:cNvPr id="7" name="Text Placeholder 6">
            <a:extLst>
              <a:ext uri="{FF2B5EF4-FFF2-40B4-BE49-F238E27FC236}">
                <a16:creationId xmlns:a16="http://schemas.microsoft.com/office/drawing/2014/main" id="{4BA09525-0ADF-40E7-89AB-625CF48FF6D1}"/>
              </a:ext>
            </a:extLst>
          </p:cNvPr>
          <p:cNvSpPr txBox="1">
            <a:spLocks/>
          </p:cNvSpPr>
          <p:nvPr/>
        </p:nvSpPr>
        <p:spPr>
          <a:xfrm>
            <a:off x="152400" y="1581150"/>
            <a:ext cx="3733800" cy="2209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Steady decline in the number of CD4 cells</a:t>
            </a:r>
          </a:p>
          <a:p>
            <a:r>
              <a:rPr lang="en-US" dirty="0"/>
              <a:t>Increased risk of opportunistic infections</a:t>
            </a:r>
          </a:p>
          <a:p>
            <a:r>
              <a:rPr lang="en-US" dirty="0"/>
              <a:t>Increased inflammation</a:t>
            </a:r>
          </a:p>
          <a:p>
            <a:r>
              <a:rPr lang="en-US" dirty="0"/>
              <a:t>Increased mortality</a:t>
            </a:r>
          </a:p>
          <a:p>
            <a:r>
              <a:rPr lang="en-US" dirty="0"/>
              <a:t>Increased risk of transmission</a:t>
            </a:r>
          </a:p>
          <a:p>
            <a:pPr marL="114300" indent="0">
              <a:buNone/>
            </a:pPr>
            <a:endParaRPr lang="en-US" b="1" u="sng" dirty="0"/>
          </a:p>
        </p:txBody>
      </p:sp>
      <p:pic>
        <p:nvPicPr>
          <p:cNvPr id="8" name="Content Placeholder 4">
            <a:extLst>
              <a:ext uri="{FF2B5EF4-FFF2-40B4-BE49-F238E27FC236}">
                <a16:creationId xmlns:a16="http://schemas.microsoft.com/office/drawing/2014/main" id="{7CED3BB6-0ADA-4BEA-AFAE-FC8C83DDED42}"/>
              </a:ext>
            </a:extLst>
          </p:cNvPr>
          <p:cNvPicPr>
            <a:picLocks noGrp="1" noChangeAspect="1"/>
          </p:cNvPicPr>
          <p:nvPr>
            <p:ph idx="1"/>
          </p:nvPr>
        </p:nvPicPr>
        <p:blipFill>
          <a:blip r:embed="rId4"/>
          <a:stretch>
            <a:fillRect/>
          </a:stretch>
        </p:blipFill>
        <p:spPr>
          <a:xfrm>
            <a:off x="4038600" y="1077024"/>
            <a:ext cx="4347169" cy="3453631"/>
          </a:xfrm>
          <a:prstGeom prst="rect">
            <a:avLst/>
          </a:prstGeom>
        </p:spPr>
      </p:pic>
    </p:spTree>
    <p:extLst>
      <p:ext uri="{BB962C8B-B14F-4D97-AF65-F5344CB8AC3E}">
        <p14:creationId xmlns:p14="http://schemas.microsoft.com/office/powerpoint/2010/main" val="685371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B51CC-0501-48E1-A3A1-722279E26FEA}"/>
              </a:ext>
            </a:extLst>
          </p:cNvPr>
          <p:cNvSpPr>
            <a:spLocks noGrp="1"/>
          </p:cNvSpPr>
          <p:nvPr>
            <p:ph type="title"/>
          </p:nvPr>
        </p:nvSpPr>
        <p:spPr/>
        <p:txBody>
          <a:bodyPr/>
          <a:lstStyle/>
          <a:p>
            <a:r>
              <a:rPr lang="en-US" dirty="0"/>
              <a:t>Laboratory markers for HIV-1 infection</a:t>
            </a:r>
          </a:p>
        </p:txBody>
      </p:sp>
      <p:sp>
        <p:nvSpPr>
          <p:cNvPr id="4" name="Slide Number Placeholder 3">
            <a:extLst>
              <a:ext uri="{FF2B5EF4-FFF2-40B4-BE49-F238E27FC236}">
                <a16:creationId xmlns:a16="http://schemas.microsoft.com/office/drawing/2014/main" id="{AF1FB440-A4E7-4EE0-8AFC-A11A51BB542E}"/>
              </a:ext>
            </a:extLst>
          </p:cNvPr>
          <p:cNvSpPr>
            <a:spLocks noGrp="1"/>
          </p:cNvSpPr>
          <p:nvPr>
            <p:ph type="sldNum" sz="quarter" idx="12"/>
          </p:nvPr>
        </p:nvSpPr>
        <p:spPr/>
        <p:txBody>
          <a:bodyPr/>
          <a:lstStyle/>
          <a:p>
            <a:fld id="{6E2D2B3B-882E-40F3-A32F-6DD516915044}" type="slidenum">
              <a:rPr lang="en-US" smtClean="0"/>
              <a:pPr/>
              <a:t>47</a:t>
            </a:fld>
            <a:endParaRPr lang="en-US"/>
          </a:p>
        </p:txBody>
      </p:sp>
      <p:sp>
        <p:nvSpPr>
          <p:cNvPr id="5" name="object 2">
            <a:extLst>
              <a:ext uri="{FF2B5EF4-FFF2-40B4-BE49-F238E27FC236}">
                <a16:creationId xmlns:a16="http://schemas.microsoft.com/office/drawing/2014/main" id="{6A73B6E9-6427-48A4-8488-0E24E203AA33}"/>
              </a:ext>
            </a:extLst>
          </p:cNvPr>
          <p:cNvSpPr/>
          <p:nvPr/>
        </p:nvSpPr>
        <p:spPr>
          <a:xfrm>
            <a:off x="1066800" y="992165"/>
            <a:ext cx="6477000" cy="3643702"/>
          </a:xfrm>
          <a:prstGeom prst="rect">
            <a:avLst/>
          </a:prstGeom>
          <a:blipFill>
            <a:blip r:embed="rId3" cstate="print"/>
            <a:stretch>
              <a:fillRect/>
            </a:stretch>
          </a:blipFill>
        </p:spPr>
        <p:txBody>
          <a:bodyPr wrap="square" lIns="0" tIns="0" rIns="0" bIns="0" rtlCol="0"/>
          <a:lstStyle/>
          <a:p>
            <a:endParaRPr dirty="0"/>
          </a:p>
        </p:txBody>
      </p:sp>
      <p:sp>
        <p:nvSpPr>
          <p:cNvPr id="6" name="TextBox 5">
            <a:extLst>
              <a:ext uri="{FF2B5EF4-FFF2-40B4-BE49-F238E27FC236}">
                <a16:creationId xmlns:a16="http://schemas.microsoft.com/office/drawing/2014/main" id="{FF9260E7-1FEA-4A58-A4EB-89787DA73F82}"/>
              </a:ext>
            </a:extLst>
          </p:cNvPr>
          <p:cNvSpPr txBox="1"/>
          <p:nvPr/>
        </p:nvSpPr>
        <p:spPr>
          <a:xfrm>
            <a:off x="2176584" y="4738499"/>
            <a:ext cx="4876800" cy="369332"/>
          </a:xfrm>
          <a:prstGeom prst="rect">
            <a:avLst/>
          </a:prstGeom>
          <a:noFill/>
        </p:spPr>
        <p:txBody>
          <a:bodyPr wrap="square" rtlCol="0">
            <a:spAutoFit/>
          </a:bodyPr>
          <a:lstStyle/>
          <a:p>
            <a:r>
              <a:rPr lang="en-US" dirty="0">
                <a:solidFill>
                  <a:schemeClr val="bg1"/>
                </a:solidFill>
              </a:rPr>
              <a:t>https://stacks.cdc.gov/view/cdc/23447</a:t>
            </a:r>
          </a:p>
        </p:txBody>
      </p:sp>
    </p:spTree>
    <p:extLst>
      <p:ext uri="{BB962C8B-B14F-4D97-AF65-F5344CB8AC3E}">
        <p14:creationId xmlns:p14="http://schemas.microsoft.com/office/powerpoint/2010/main" val="266519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38D2-1033-4571-A084-A045B3A053EB}"/>
              </a:ext>
            </a:extLst>
          </p:cNvPr>
          <p:cNvSpPr>
            <a:spLocks noGrp="1"/>
          </p:cNvSpPr>
          <p:nvPr>
            <p:ph type="title"/>
          </p:nvPr>
        </p:nvSpPr>
        <p:spPr/>
        <p:txBody>
          <a:bodyPr/>
          <a:lstStyle/>
          <a:p>
            <a:r>
              <a:rPr lang="en-US" dirty="0"/>
              <a:t>Initiation of ART in Asymptomatic HIV</a:t>
            </a:r>
          </a:p>
        </p:txBody>
      </p:sp>
      <p:sp>
        <p:nvSpPr>
          <p:cNvPr id="4" name="Slide Number Placeholder 3">
            <a:extLst>
              <a:ext uri="{FF2B5EF4-FFF2-40B4-BE49-F238E27FC236}">
                <a16:creationId xmlns:a16="http://schemas.microsoft.com/office/drawing/2014/main" id="{714F27FC-70DE-4054-9257-78BD1A216B55}"/>
              </a:ext>
            </a:extLst>
          </p:cNvPr>
          <p:cNvSpPr>
            <a:spLocks noGrp="1"/>
          </p:cNvSpPr>
          <p:nvPr>
            <p:ph type="sldNum" sz="quarter" idx="12"/>
          </p:nvPr>
        </p:nvSpPr>
        <p:spPr/>
        <p:txBody>
          <a:bodyPr/>
          <a:lstStyle/>
          <a:p>
            <a:fld id="{6E2D2B3B-882E-40F3-A32F-6DD516915044}" type="slidenum">
              <a:rPr lang="en-US" smtClean="0"/>
              <a:pPr/>
              <a:t>48</a:t>
            </a:fld>
            <a:endParaRPr lang="en-US"/>
          </a:p>
        </p:txBody>
      </p:sp>
      <p:sp>
        <p:nvSpPr>
          <p:cNvPr id="5" name="TextBox 4">
            <a:extLst>
              <a:ext uri="{FF2B5EF4-FFF2-40B4-BE49-F238E27FC236}">
                <a16:creationId xmlns:a16="http://schemas.microsoft.com/office/drawing/2014/main" id="{194056A3-0F6D-4004-8DE0-2C12BD5193F6}"/>
              </a:ext>
            </a:extLst>
          </p:cNvPr>
          <p:cNvSpPr txBox="1"/>
          <p:nvPr/>
        </p:nvSpPr>
        <p:spPr>
          <a:xfrm>
            <a:off x="2286000" y="4729412"/>
            <a:ext cx="3733800" cy="369332"/>
          </a:xfrm>
          <a:prstGeom prst="rect">
            <a:avLst/>
          </a:prstGeom>
          <a:noFill/>
        </p:spPr>
        <p:txBody>
          <a:bodyPr wrap="square" rtlCol="0">
            <a:spAutoFit/>
          </a:bodyPr>
          <a:lstStyle/>
          <a:p>
            <a:r>
              <a:rPr lang="en-US" dirty="0">
                <a:solidFill>
                  <a:schemeClr val="bg1"/>
                </a:solidFill>
              </a:rPr>
              <a:t>N </a:t>
            </a:r>
            <a:r>
              <a:rPr lang="en-US" dirty="0" err="1">
                <a:solidFill>
                  <a:schemeClr val="bg1"/>
                </a:solidFill>
              </a:rPr>
              <a:t>Engl</a:t>
            </a:r>
            <a:r>
              <a:rPr lang="en-US" dirty="0">
                <a:solidFill>
                  <a:schemeClr val="bg1"/>
                </a:solidFill>
              </a:rPr>
              <a:t> J Med 2015; 373:795-807</a:t>
            </a:r>
          </a:p>
        </p:txBody>
      </p:sp>
      <p:sp>
        <p:nvSpPr>
          <p:cNvPr id="8" name="Content Placeholder 7">
            <a:extLst>
              <a:ext uri="{FF2B5EF4-FFF2-40B4-BE49-F238E27FC236}">
                <a16:creationId xmlns:a16="http://schemas.microsoft.com/office/drawing/2014/main" id="{89BF4B89-85CA-4D71-B822-22FE0C580B63}"/>
              </a:ext>
            </a:extLst>
          </p:cNvPr>
          <p:cNvSpPr>
            <a:spLocks noGrp="1"/>
          </p:cNvSpPr>
          <p:nvPr>
            <p:ph idx="1"/>
          </p:nvPr>
        </p:nvSpPr>
        <p:spPr>
          <a:xfrm>
            <a:off x="152400" y="1200151"/>
            <a:ext cx="3352801" cy="3275474"/>
          </a:xfrm>
        </p:spPr>
        <p:txBody>
          <a:bodyPr>
            <a:normAutofit fontScale="85000" lnSpcReduction="20000"/>
          </a:bodyPr>
          <a:lstStyle/>
          <a:p>
            <a:r>
              <a:rPr lang="en-US" dirty="0"/>
              <a:t>START study</a:t>
            </a:r>
          </a:p>
          <a:p>
            <a:r>
              <a:rPr lang="en-US" dirty="0"/>
              <a:t>Multicenter international randomized controlled trial</a:t>
            </a:r>
          </a:p>
          <a:p>
            <a:r>
              <a:rPr lang="en-US" dirty="0"/>
              <a:t>Patients with asymptomatic HIV and CD4 &gt; 350</a:t>
            </a:r>
          </a:p>
          <a:p>
            <a:r>
              <a:rPr lang="en-US" dirty="0"/>
              <a:t>Randomized to start ART immediately or defer until CD4 &lt; 350 or development of AIDS</a:t>
            </a:r>
          </a:p>
        </p:txBody>
      </p:sp>
      <p:pic>
        <p:nvPicPr>
          <p:cNvPr id="9" name="Picture 8">
            <a:extLst>
              <a:ext uri="{FF2B5EF4-FFF2-40B4-BE49-F238E27FC236}">
                <a16:creationId xmlns:a16="http://schemas.microsoft.com/office/drawing/2014/main" id="{B638A7C7-4166-4A6A-9D63-3A4FCD1822C9}"/>
              </a:ext>
            </a:extLst>
          </p:cNvPr>
          <p:cNvPicPr>
            <a:picLocks noChangeAspect="1"/>
          </p:cNvPicPr>
          <p:nvPr/>
        </p:nvPicPr>
        <p:blipFill>
          <a:blip r:embed="rId3"/>
          <a:stretch>
            <a:fillRect/>
          </a:stretch>
        </p:blipFill>
        <p:spPr>
          <a:xfrm>
            <a:off x="3505200" y="1014234"/>
            <a:ext cx="5380209" cy="3480441"/>
          </a:xfrm>
          <a:prstGeom prst="rect">
            <a:avLst/>
          </a:prstGeom>
        </p:spPr>
      </p:pic>
    </p:spTree>
    <p:extLst>
      <p:ext uri="{BB962C8B-B14F-4D97-AF65-F5344CB8AC3E}">
        <p14:creationId xmlns:p14="http://schemas.microsoft.com/office/powerpoint/2010/main" val="3657008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Guidelines: Initial Regimen</a:t>
            </a:r>
          </a:p>
        </p:txBody>
      </p:sp>
      <p:sp>
        <p:nvSpPr>
          <p:cNvPr id="3" name="Content Placeholder 2"/>
          <p:cNvSpPr>
            <a:spLocks noGrp="1"/>
          </p:cNvSpPr>
          <p:nvPr>
            <p:ph idx="1"/>
          </p:nvPr>
        </p:nvSpPr>
        <p:spPr>
          <a:xfrm>
            <a:off x="457200" y="1200150"/>
            <a:ext cx="8315569" cy="3428999"/>
          </a:xfrm>
        </p:spPr>
        <p:txBody>
          <a:bodyPr>
            <a:normAutofit fontScale="92500" lnSpcReduction="10000"/>
          </a:bodyPr>
          <a:lstStyle/>
          <a:p>
            <a:pPr>
              <a:buFont typeface="Wingdings" panose="05000000000000000000" pitchFamily="2" charset="2"/>
              <a:buChar char="§"/>
            </a:pPr>
            <a:r>
              <a:rPr lang="en-US" dirty="0"/>
              <a:t>Current guidelines</a:t>
            </a:r>
          </a:p>
          <a:p>
            <a:pPr lvl="1">
              <a:buFont typeface="Wingdings" panose="05000000000000000000" pitchFamily="2" charset="2"/>
              <a:buChar char="§"/>
            </a:pPr>
            <a:r>
              <a:rPr lang="en-US" sz="2000" dirty="0"/>
              <a:t>2 NRTI + INSTI</a:t>
            </a:r>
          </a:p>
          <a:p>
            <a:pPr lvl="1">
              <a:buFont typeface="Wingdings" panose="05000000000000000000" pitchFamily="2" charset="2"/>
              <a:buChar char="§"/>
            </a:pPr>
            <a:r>
              <a:rPr lang="en-US" sz="2000" dirty="0"/>
              <a:t>1 NRTI + INSTI</a:t>
            </a:r>
            <a:endParaRPr lang="en-US" sz="2400" dirty="0"/>
          </a:p>
          <a:p>
            <a:pPr>
              <a:buFont typeface="Wingdings" panose="05000000000000000000" pitchFamily="2" charset="2"/>
              <a:buChar char="§"/>
            </a:pPr>
            <a:r>
              <a:rPr lang="en-US" dirty="0"/>
              <a:t>Alternatives: </a:t>
            </a:r>
          </a:p>
          <a:p>
            <a:pPr lvl="1">
              <a:buFont typeface="Wingdings" panose="05000000000000000000" pitchFamily="2" charset="2"/>
              <a:buChar char="§"/>
            </a:pPr>
            <a:r>
              <a:rPr lang="en-US" sz="2000" dirty="0"/>
              <a:t>2 NRTIs + 3</a:t>
            </a:r>
            <a:r>
              <a:rPr lang="en-US" sz="2000" baseline="30000" dirty="0"/>
              <a:t>rd</a:t>
            </a:r>
            <a:r>
              <a:rPr lang="en-US" sz="2000" dirty="0"/>
              <a:t> Class (INSTI, boosted-PI, or NNRTI)</a:t>
            </a:r>
          </a:p>
          <a:p>
            <a:pPr marL="257175" indent="-257175">
              <a:buClr>
                <a:srgbClr val="C00000"/>
              </a:buClr>
              <a:buFont typeface="Arial" panose="020B0604020202020204" pitchFamily="34" charset="0"/>
              <a:buChar char="•"/>
            </a:pPr>
            <a:r>
              <a:rPr lang="en-US" dirty="0"/>
              <a:t>Current regimens are easier to take, more effective, and safer than older regimens.</a:t>
            </a:r>
          </a:p>
          <a:p>
            <a:pPr marL="257175" indent="-257175">
              <a:buClr>
                <a:srgbClr val="C00000"/>
              </a:buClr>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257175" indent="-257175">
              <a:buClr>
                <a:srgbClr val="C00000"/>
              </a:buClr>
              <a:buFont typeface="Arial" panose="020B0604020202020204" pitchFamily="34" charset="0"/>
              <a:buChar char="•"/>
            </a:pPr>
            <a:r>
              <a:rPr lang="en-US" dirty="0"/>
              <a:t>Many single-tablet once-daily regimens are currently FDA approved.</a:t>
            </a:r>
          </a:p>
          <a:p>
            <a:pPr lvl="1">
              <a:buFont typeface="Wingdings" panose="05000000000000000000" pitchFamily="2" charset="2"/>
              <a:buChar char="§"/>
            </a:pP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49</a:t>
            </a:fld>
            <a:endParaRPr lang="en-US"/>
          </a:p>
        </p:txBody>
      </p:sp>
      <p:sp>
        <p:nvSpPr>
          <p:cNvPr id="6" name="TextBox 5"/>
          <p:cNvSpPr txBox="1"/>
          <p:nvPr/>
        </p:nvSpPr>
        <p:spPr>
          <a:xfrm>
            <a:off x="838200" y="4749593"/>
            <a:ext cx="7693588" cy="276999"/>
          </a:xfrm>
          <a:prstGeom prst="rect">
            <a:avLst/>
          </a:prstGeom>
          <a:noFill/>
        </p:spPr>
        <p:txBody>
          <a:bodyPr wrap="square" rtlCol="0">
            <a:spAutoFit/>
          </a:bodyPr>
          <a:lstStyle/>
          <a:p>
            <a:pPr algn="ctr"/>
            <a:r>
              <a:rPr lang="en-US" sz="1200" dirty="0">
                <a:solidFill>
                  <a:schemeClr val="bg1"/>
                </a:solidFill>
              </a:rPr>
              <a:t>https://clinicalinfo.hiv.gov/en/guidelines/adult-and-adolescent-arv/whats-new-guidelines</a:t>
            </a:r>
          </a:p>
        </p:txBody>
      </p:sp>
    </p:spTree>
    <p:extLst>
      <p:ext uri="{BB962C8B-B14F-4D97-AF65-F5344CB8AC3E}">
        <p14:creationId xmlns:p14="http://schemas.microsoft.com/office/powerpoint/2010/main" val="177530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1"/>
            <a:ext cx="8315569" cy="857250"/>
          </a:xfrm>
        </p:spPr>
        <p:txBody>
          <a:bodyPr/>
          <a:lstStyle/>
          <a:p>
            <a:pPr algn="ctr"/>
            <a:r>
              <a:rPr lang="en-US" sz="3600" dirty="0">
                <a:solidFill>
                  <a:srgbClr val="C00000"/>
                </a:solidFill>
              </a:rPr>
              <a:t>Sharing Slides Statement</a:t>
            </a:r>
          </a:p>
        </p:txBody>
      </p:sp>
      <p:sp>
        <p:nvSpPr>
          <p:cNvPr id="3" name="Content Placeholder 2"/>
          <p:cNvSpPr>
            <a:spLocks noGrp="1"/>
          </p:cNvSpPr>
          <p:nvPr>
            <p:ph idx="1"/>
          </p:nvPr>
        </p:nvSpPr>
        <p:spPr>
          <a:xfrm>
            <a:off x="457200" y="1200151"/>
            <a:ext cx="8315569" cy="2819399"/>
          </a:xfrm>
        </p:spPr>
        <p:txBody>
          <a:bodyPr>
            <a:normAutofit/>
          </a:bodyPr>
          <a:lstStyle/>
          <a:p>
            <a:pPr marL="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
        <p:nvSpPr>
          <p:cNvPr id="6" name="TextBox 5">
            <a:extLst>
              <a:ext uri="{FF2B5EF4-FFF2-40B4-BE49-F238E27FC236}">
                <a16:creationId xmlns:a16="http://schemas.microsoft.com/office/drawing/2014/main" id="{1787014F-AB75-4187-BF59-FE381DDA52A5}"/>
              </a:ext>
            </a:extLst>
          </p:cNvPr>
          <p:cNvSpPr txBox="1"/>
          <p:nvPr/>
        </p:nvSpPr>
        <p:spPr>
          <a:xfrm>
            <a:off x="1066800" y="2240518"/>
            <a:ext cx="7162800" cy="646331"/>
          </a:xfrm>
          <a:prstGeom prst="rect">
            <a:avLst/>
          </a:prstGeom>
          <a:noFill/>
        </p:spPr>
        <p:txBody>
          <a:bodyPr wrap="square" rtlCol="0">
            <a:spAutoFit/>
          </a:bodyPr>
          <a:lstStyle/>
          <a:p>
            <a:r>
              <a:rPr lang="en-GB" dirty="0"/>
              <a:t>These slides may not be published, posted online, or used in commercial presentations without permission. </a:t>
            </a:r>
            <a:r>
              <a:rPr lang="en-US" dirty="0"/>
              <a:t> </a:t>
            </a:r>
          </a:p>
        </p:txBody>
      </p:sp>
    </p:spTree>
    <p:extLst>
      <p:ext uri="{BB962C8B-B14F-4D97-AF65-F5344CB8AC3E}">
        <p14:creationId xmlns:p14="http://schemas.microsoft.com/office/powerpoint/2010/main" val="99908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00151"/>
            <a:ext cx="8315569" cy="2819399"/>
          </a:xfrm>
        </p:spPr>
        <p:txBody>
          <a:bodyPr>
            <a:normAutofit/>
          </a:bodyPr>
          <a:lstStyle/>
          <a:p>
            <a:pPr marL="514350" indent="-514350">
              <a:buFont typeface="+mj-lt"/>
              <a:buAutoNum type="arabicPeriod"/>
            </a:pPr>
            <a:r>
              <a:rPr lang="en-US" dirty="0"/>
              <a:t>Understand baseline and periodic laboratory testing for people with HIV (PWH)</a:t>
            </a:r>
          </a:p>
          <a:p>
            <a:pPr marL="514350" indent="-514350">
              <a:buFont typeface="+mj-lt"/>
              <a:buAutoNum type="arabicPeriod"/>
            </a:pPr>
            <a:endParaRPr lang="en-US" sz="800" dirty="0"/>
          </a:p>
          <a:p>
            <a:pPr marL="514350" indent="-514350">
              <a:buFont typeface="+mj-lt"/>
              <a:buAutoNum type="arabicPeriod"/>
            </a:pPr>
            <a:r>
              <a:rPr lang="en-US" dirty="0"/>
              <a:t>Describe the recommended antiretroviral regimens for initial therapy</a:t>
            </a:r>
          </a:p>
          <a:p>
            <a:pPr marL="514350" indent="-514350">
              <a:buFont typeface="+mj-lt"/>
              <a:buAutoNum type="arabicPeriod"/>
            </a:pPr>
            <a:endParaRPr lang="en-US" sz="800" dirty="0"/>
          </a:p>
          <a:p>
            <a:pPr marL="514350" indent="-514350">
              <a:buFont typeface="+mj-lt"/>
              <a:buAutoNum type="arabicPeriod"/>
            </a:pPr>
            <a:r>
              <a:rPr lang="en-US" dirty="0"/>
              <a:t>Understand principles of management of treatment-experienced patients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85790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200151"/>
            <a:ext cx="8315569" cy="2819399"/>
          </a:xfrm>
        </p:spPr>
        <p:txBody>
          <a:bodyPr>
            <a:normAutofit/>
          </a:bodyPr>
          <a:lstStyle/>
          <a:p>
            <a:pPr marL="514350" indent="-514350">
              <a:buFont typeface="+mj-lt"/>
              <a:buAutoNum type="arabicPeriod"/>
            </a:pPr>
            <a:r>
              <a:rPr lang="en-US" dirty="0">
                <a:solidFill>
                  <a:srgbClr val="FF0000"/>
                </a:solidFill>
              </a:rPr>
              <a:t>Understand baseline and periodic laboratory testing for people with HIV (PWH)</a:t>
            </a:r>
          </a:p>
          <a:p>
            <a:pPr marL="514350" indent="-514350">
              <a:buFont typeface="+mj-lt"/>
              <a:buAutoNum type="arabicPeriod"/>
            </a:pPr>
            <a:endParaRPr lang="en-US" sz="800" dirty="0"/>
          </a:p>
          <a:p>
            <a:pPr marL="514350" indent="-514350">
              <a:buFont typeface="+mj-lt"/>
              <a:buAutoNum type="arabicPeriod"/>
            </a:pPr>
            <a:r>
              <a:rPr lang="en-US" dirty="0"/>
              <a:t>Describe the recommended antiretroviral regimens for initial therapy</a:t>
            </a:r>
          </a:p>
          <a:p>
            <a:pPr marL="514350" indent="-514350">
              <a:buFont typeface="+mj-lt"/>
              <a:buAutoNum type="arabicPeriod"/>
            </a:pPr>
            <a:endParaRPr lang="en-US" sz="800" dirty="0"/>
          </a:p>
          <a:p>
            <a:pPr marL="514350" indent="-514350">
              <a:buFont typeface="+mj-lt"/>
              <a:buAutoNum type="arabicPeriod"/>
            </a:pPr>
            <a:r>
              <a:rPr lang="en-US" dirty="0"/>
              <a:t>Understand principles of management of treatment-experienced patients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326289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document&#10;&#10;Description automatically generated with low confidence">
            <a:extLst>
              <a:ext uri="{FF2B5EF4-FFF2-40B4-BE49-F238E27FC236}">
                <a16:creationId xmlns:a16="http://schemas.microsoft.com/office/drawing/2014/main" id="{75643912-7C19-960C-53AC-0056D324A0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6758" y="1123950"/>
            <a:ext cx="7416209" cy="3429000"/>
          </a:xfrm>
        </p:spPr>
      </p:pic>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
        <p:nvSpPr>
          <p:cNvPr id="6" name="TextBox 5"/>
          <p:cNvSpPr txBox="1"/>
          <p:nvPr/>
        </p:nvSpPr>
        <p:spPr>
          <a:xfrm>
            <a:off x="1524000" y="4613671"/>
            <a:ext cx="6629400" cy="600164"/>
          </a:xfrm>
          <a:prstGeom prst="rect">
            <a:avLst/>
          </a:prstGeom>
          <a:noFill/>
        </p:spPr>
        <p:txBody>
          <a:bodyPr wrap="square" rtlCol="0">
            <a:spAutoFit/>
          </a:bodyPr>
          <a:lstStyle/>
          <a:p>
            <a:r>
              <a:rPr lang="en-US" sz="1100" dirty="0">
                <a:solidFill>
                  <a:schemeClr val="bg1"/>
                </a:solidFill>
              </a:rPr>
              <a:t>Panel on Antiretroviral Guidelines for Adults and Adolescents. Guidelines for the Use of Antiretroviral Agents in Adults and Adolescents with HIV. Department of Health and Human Services. Available at https://clinicalinfo.hiv.gov/en/guidelines/adult-and-adolescent-arv</a:t>
            </a:r>
          </a:p>
        </p:txBody>
      </p:sp>
      <p:sp>
        <p:nvSpPr>
          <p:cNvPr id="9" name="Title 8">
            <a:extLst>
              <a:ext uri="{FF2B5EF4-FFF2-40B4-BE49-F238E27FC236}">
                <a16:creationId xmlns:a16="http://schemas.microsoft.com/office/drawing/2014/main" id="{FAAA9BB4-48A6-6436-5120-018AFA7D3ABE}"/>
              </a:ext>
            </a:extLst>
          </p:cNvPr>
          <p:cNvSpPr>
            <a:spLocks noGrp="1"/>
          </p:cNvSpPr>
          <p:nvPr>
            <p:ph type="title"/>
          </p:nvPr>
        </p:nvSpPr>
        <p:spPr/>
        <p:txBody>
          <a:bodyPr/>
          <a:lstStyle/>
          <a:p>
            <a:r>
              <a:rPr lang="en-US" dirty="0"/>
              <a:t>HIV Guidelines</a:t>
            </a:r>
          </a:p>
        </p:txBody>
      </p:sp>
    </p:spTree>
    <p:extLst>
      <p:ext uri="{BB962C8B-B14F-4D97-AF65-F5344CB8AC3E}">
        <p14:creationId xmlns:p14="http://schemas.microsoft.com/office/powerpoint/2010/main" val="186265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a:xfrm>
            <a:off x="457200" y="1200150"/>
            <a:ext cx="8315569" cy="3428999"/>
          </a:xfrm>
        </p:spPr>
        <p:txBody>
          <a:bodyPr>
            <a:normAutofit/>
          </a:bodyPr>
          <a:lstStyle/>
          <a:p>
            <a:r>
              <a:rPr lang="en-US" sz="2800" dirty="0"/>
              <a:t>John is a 34-year-old man who presents to clinic with new diagnosis of HIV</a:t>
            </a:r>
          </a:p>
          <a:p>
            <a:r>
              <a:rPr lang="en-US" sz="2800" dirty="0"/>
              <a:t>Reports no Past Medical History (PMHx) and no symptoms</a:t>
            </a:r>
          </a:p>
          <a:p>
            <a:r>
              <a:rPr lang="en-US" sz="2800" dirty="0"/>
              <a:t>Reports multiple condomless sexual encounters with male and female partners</a:t>
            </a:r>
          </a:p>
          <a:p>
            <a:r>
              <a:rPr lang="en-US" sz="2800" dirty="0"/>
              <a:t>What lab and imaging tests would you order?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12232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20618</TotalTime>
  <Words>5119</Words>
  <Application>Microsoft Office PowerPoint</Application>
  <PresentationFormat>On-screen Show (16:9)</PresentationFormat>
  <Paragraphs>602</Paragraphs>
  <Slides>49</Slides>
  <Notes>47</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Calibri</vt:lpstr>
      <vt:lpstr>ITC Avant Garde Std Bk</vt:lpstr>
      <vt:lpstr>Source Sans Pro</vt:lpstr>
      <vt:lpstr>TwitterChirp</vt:lpstr>
      <vt:lpstr>Wingdings</vt:lpstr>
      <vt:lpstr>AETC-BLANK-MASTER</vt:lpstr>
      <vt:lpstr>HIV Management - Review of DHHS Guidelines</vt:lpstr>
      <vt:lpstr>Conflict of Interest Disclosure Statement</vt:lpstr>
      <vt:lpstr>Use of Trade/Brand Names</vt:lpstr>
      <vt:lpstr>Unconscious Bias Disclosure</vt:lpstr>
      <vt:lpstr>Sharing Slides Statement</vt:lpstr>
      <vt:lpstr>Learning Objectives</vt:lpstr>
      <vt:lpstr>Learning Objectives</vt:lpstr>
      <vt:lpstr>HIV Guidelines</vt:lpstr>
      <vt:lpstr>Case Presentation</vt:lpstr>
      <vt:lpstr>Initial Labs</vt:lpstr>
      <vt:lpstr>HIV-Specific Labs: CD4 &amp; VL</vt:lpstr>
      <vt:lpstr>HIV-Specific Labs: Baseline Genotype</vt:lpstr>
      <vt:lpstr>HIV-Specific Labs: Risk for Adverse Drug Reaction</vt:lpstr>
      <vt:lpstr>Non-HIV Labs: General</vt:lpstr>
      <vt:lpstr>Back to John’s Case</vt:lpstr>
      <vt:lpstr>Opportunistic Infections in PWH</vt:lpstr>
      <vt:lpstr>Initial Labs</vt:lpstr>
      <vt:lpstr>Non-HIV Labs: Coinfections</vt:lpstr>
      <vt:lpstr>Non-HIV Labs: Malignancy Screens</vt:lpstr>
      <vt:lpstr>Non-HIV Labs: Metabolic Screens </vt:lpstr>
      <vt:lpstr>Initial Imaging</vt:lpstr>
      <vt:lpstr>Periodic Lab Testing</vt:lpstr>
      <vt:lpstr>Learning Objectives</vt:lpstr>
      <vt:lpstr>Milestones in HIV Therapy</vt:lpstr>
      <vt:lpstr>Initiating Antiretroviral Therapy (ART)</vt:lpstr>
      <vt:lpstr>ART Treatment Goals</vt:lpstr>
      <vt:lpstr>ART Guidelines: Preferred Initial Regimen</vt:lpstr>
      <vt:lpstr>PowerPoint Presentation</vt:lpstr>
      <vt:lpstr>ART Guidelines: Alternate Regimens</vt:lpstr>
      <vt:lpstr>The Future of ART: Injectables </vt:lpstr>
      <vt:lpstr>Virologic Success</vt:lpstr>
      <vt:lpstr>Virologic Success</vt:lpstr>
      <vt:lpstr>Learning Objectives</vt:lpstr>
      <vt:lpstr>Case Presentation</vt:lpstr>
      <vt:lpstr>HIV History</vt:lpstr>
      <vt:lpstr>PowerPoint Presentation</vt:lpstr>
      <vt:lpstr>Drug Resistance Mutations</vt:lpstr>
      <vt:lpstr>Drug Resistance Mutations</vt:lpstr>
      <vt:lpstr>Check for Drug Interactions</vt:lpstr>
      <vt:lpstr>Tom’s New Regimen</vt:lpstr>
      <vt:lpstr>PowerPoint Presentation</vt:lpstr>
      <vt:lpstr>Resources</vt:lpstr>
      <vt:lpstr>PowerPoint Presentation</vt:lpstr>
      <vt:lpstr> </vt:lpstr>
      <vt:lpstr>Human Immunodeficiency Virus</vt:lpstr>
      <vt:lpstr>Natural History of Untreated HIV</vt:lpstr>
      <vt:lpstr>Laboratory markers for HIV-1 infection</vt:lpstr>
      <vt:lpstr>Initiation of ART in Asymptomatic HIV</vt:lpstr>
      <vt:lpstr>ART Guidelines: Initial Regimen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195</cp:revision>
  <cp:lastPrinted>2020-04-03T19:30:52Z</cp:lastPrinted>
  <dcterms:created xsi:type="dcterms:W3CDTF">2016-03-30T16:09:11Z</dcterms:created>
  <dcterms:modified xsi:type="dcterms:W3CDTF">2024-06-04T18:04:00Z</dcterms:modified>
  <cp:contentStatus/>
</cp:coreProperties>
</file>