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handoutMasterIdLst>
    <p:handoutMasterId r:id="rId47"/>
  </p:handoutMasterIdLst>
  <p:sldIdLst>
    <p:sldId id="256" r:id="rId2"/>
    <p:sldId id="258" r:id="rId3"/>
    <p:sldId id="356" r:id="rId4"/>
    <p:sldId id="355" r:id="rId5"/>
    <p:sldId id="259" r:id="rId6"/>
    <p:sldId id="260" r:id="rId7"/>
    <p:sldId id="279" r:id="rId8"/>
    <p:sldId id="280" r:id="rId9"/>
    <p:sldId id="281" r:id="rId10"/>
    <p:sldId id="257" r:id="rId11"/>
    <p:sldId id="325" r:id="rId12"/>
    <p:sldId id="285" r:id="rId13"/>
    <p:sldId id="332" r:id="rId14"/>
    <p:sldId id="357" r:id="rId15"/>
    <p:sldId id="358" r:id="rId16"/>
    <p:sldId id="359" r:id="rId17"/>
    <p:sldId id="292" r:id="rId18"/>
    <p:sldId id="295" r:id="rId19"/>
    <p:sldId id="296" r:id="rId20"/>
    <p:sldId id="297" r:id="rId21"/>
    <p:sldId id="298" r:id="rId22"/>
    <p:sldId id="300" r:id="rId23"/>
    <p:sldId id="301" r:id="rId24"/>
    <p:sldId id="304" r:id="rId25"/>
    <p:sldId id="305" r:id="rId26"/>
    <p:sldId id="309" r:id="rId27"/>
    <p:sldId id="310" r:id="rId28"/>
    <p:sldId id="312" r:id="rId29"/>
    <p:sldId id="311" r:id="rId30"/>
    <p:sldId id="315" r:id="rId31"/>
    <p:sldId id="316" r:id="rId32"/>
    <p:sldId id="314" r:id="rId33"/>
    <p:sldId id="317" r:id="rId34"/>
    <p:sldId id="318" r:id="rId35"/>
    <p:sldId id="319" r:id="rId36"/>
    <p:sldId id="320" r:id="rId37"/>
    <p:sldId id="321" r:id="rId38"/>
    <p:sldId id="322" r:id="rId39"/>
    <p:sldId id="360" r:id="rId40"/>
    <p:sldId id="354" r:id="rId41"/>
    <p:sldId id="327" r:id="rId42"/>
    <p:sldId id="328" r:id="rId43"/>
    <p:sldId id="361" r:id="rId44"/>
    <p:sldId id="362" r:id="rId4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02" autoAdjust="0"/>
    <p:restoredTop sz="73429" autoAdjust="0"/>
  </p:normalViewPr>
  <p:slideViewPr>
    <p:cSldViewPr snapToGrid="0">
      <p:cViewPr varScale="1">
        <p:scale>
          <a:sx n="92" d="100"/>
          <a:sy n="92" d="100"/>
        </p:scale>
        <p:origin x="1368" y="78"/>
      </p:cViewPr>
      <p:guideLst/>
    </p:cSldViewPr>
  </p:slideViewPr>
  <p:notesTextViewPr>
    <p:cViewPr>
      <p:scale>
        <a:sx n="1" d="1"/>
        <a:sy n="1" d="1"/>
      </p:scale>
      <p:origin x="0" y="0"/>
    </p:cViewPr>
  </p:notesTextViewPr>
  <p:sorterViewPr>
    <p:cViewPr varScale="1">
      <p:scale>
        <a:sx n="100" d="100"/>
        <a:sy n="100" d="100"/>
      </p:scale>
      <p:origin x="0" y="-17148"/>
    </p:cViewPr>
  </p:sorterViewPr>
  <p:notesViewPr>
    <p:cSldViewPr snapToGrid="0">
      <p:cViewPr varScale="1">
        <p:scale>
          <a:sx n="93" d="100"/>
          <a:sy n="93" d="100"/>
        </p:scale>
        <p:origin x="3784"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A6593C-BEFB-36DF-25E1-5474B0E0608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60499B7-08A8-03D1-235D-62F7B63EAB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7BD075-2984-B641-AD0E-A8A84378E4E2}" type="datetimeFigureOut">
              <a:rPr lang="en-US" smtClean="0"/>
              <a:t>6/7/2024</a:t>
            </a:fld>
            <a:endParaRPr lang="en-US"/>
          </a:p>
        </p:txBody>
      </p:sp>
      <p:sp>
        <p:nvSpPr>
          <p:cNvPr id="4" name="Footer Placeholder 3">
            <a:extLst>
              <a:ext uri="{FF2B5EF4-FFF2-40B4-BE49-F238E27FC236}">
                <a16:creationId xmlns:a16="http://schemas.microsoft.com/office/drawing/2014/main" id="{AF5FF456-3C6C-BB66-6887-608D1FECFF4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F3F7230-744F-702D-D269-8452A73905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D92583-6951-F74D-BAC5-883BCFBC96E0}" type="slidenum">
              <a:rPr lang="en-US" smtClean="0"/>
              <a:t>‹#›</a:t>
            </a:fld>
            <a:endParaRPr lang="en-US"/>
          </a:p>
        </p:txBody>
      </p:sp>
    </p:spTree>
    <p:extLst>
      <p:ext uri="{BB962C8B-B14F-4D97-AF65-F5344CB8AC3E}">
        <p14:creationId xmlns:p14="http://schemas.microsoft.com/office/powerpoint/2010/main" val="23614354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4E1A45-47EB-0D4F-A117-D8C41D493B33}" type="datetimeFigureOut">
              <a:rPr lang="en-US" smtClean="0"/>
              <a:t>6/7/2024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569031-F2A5-CD49-9706-70E901DB60DB}" type="slidenum">
              <a:rPr lang="en-US" smtClean="0"/>
              <a:t>‹#›</a:t>
            </a:fld>
            <a:endParaRPr lang="en-US"/>
          </a:p>
        </p:txBody>
      </p:sp>
    </p:spTree>
    <p:extLst>
      <p:ext uri="{BB962C8B-B14F-4D97-AF65-F5344CB8AC3E}">
        <p14:creationId xmlns:p14="http://schemas.microsoft.com/office/powerpoint/2010/main" val="32562747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7</a:t>
            </a:fld>
            <a:endParaRPr lang="en-US"/>
          </a:p>
        </p:txBody>
      </p:sp>
    </p:spTree>
    <p:extLst>
      <p:ext uri="{BB962C8B-B14F-4D97-AF65-F5344CB8AC3E}">
        <p14:creationId xmlns:p14="http://schemas.microsoft.com/office/powerpoint/2010/main" val="22180464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17</a:t>
            </a:fld>
            <a:endParaRPr lang="en-US"/>
          </a:p>
        </p:txBody>
      </p:sp>
    </p:spTree>
    <p:extLst>
      <p:ext uri="{BB962C8B-B14F-4D97-AF65-F5344CB8AC3E}">
        <p14:creationId xmlns:p14="http://schemas.microsoft.com/office/powerpoint/2010/main" val="1015822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Human</a:t>
            </a:r>
            <a:r>
              <a:rPr lang="en-US" baseline="0" dirty="0"/>
              <a:t> Rights Watch. 2009. Returned to Risk: Deportation of HIV-positive Migrants. https://www.hrw.org/report/2009/09/23/returned-risk/deportation-hiv-positive-migrants#:~:text=National%20governments%20need%20to%20broadly,where%20treatment%20and%20social%20support </a:t>
            </a:r>
            <a:endParaRPr lang="en-US" dirty="0"/>
          </a:p>
          <a:p>
            <a:endParaRPr lang="en-US" dirty="0"/>
          </a:p>
          <a:p>
            <a:r>
              <a:rPr lang="en-US" dirty="0"/>
              <a:t>Note:</a:t>
            </a:r>
            <a:r>
              <a:rPr lang="en-US" baseline="0" dirty="0"/>
              <a:t> </a:t>
            </a:r>
            <a:r>
              <a:rPr lang="en-US" dirty="0"/>
              <a:t>In Sept. 2009 Human Rights Watch recognized the work of UMBAST throughout their report, including their recommendations (read).  Now let’s hear how UMBAST got started.</a:t>
            </a:r>
          </a:p>
          <a:p>
            <a:endParaRPr lang="en-US" dirty="0"/>
          </a:p>
        </p:txBody>
      </p:sp>
      <p:sp>
        <p:nvSpPr>
          <p:cNvPr id="4" name="Slide Number Placeholder 3"/>
          <p:cNvSpPr>
            <a:spLocks noGrp="1"/>
          </p:cNvSpPr>
          <p:nvPr>
            <p:ph type="sldNum" sz="quarter" idx="10"/>
          </p:nvPr>
        </p:nvSpPr>
        <p:spPr/>
        <p:txBody>
          <a:bodyPr/>
          <a:lstStyle/>
          <a:p>
            <a:fld id="{A8569031-F2A5-CD49-9706-70E901DB60DB}" type="slidenum">
              <a:rPr lang="en-US" smtClean="0"/>
              <a:t>18</a:t>
            </a:fld>
            <a:endParaRPr lang="en-US"/>
          </a:p>
        </p:txBody>
      </p:sp>
    </p:spTree>
    <p:extLst>
      <p:ext uri="{BB962C8B-B14F-4D97-AF65-F5344CB8AC3E}">
        <p14:creationId xmlns:p14="http://schemas.microsoft.com/office/powerpoint/2010/main" val="2576206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69031-F2A5-CD49-9706-70E901DB60DB}" type="slidenum">
              <a:rPr lang="en-US" smtClean="0"/>
              <a:t>19</a:t>
            </a:fld>
            <a:endParaRPr lang="en-US"/>
          </a:p>
        </p:txBody>
      </p:sp>
    </p:spTree>
    <p:extLst>
      <p:ext uri="{BB962C8B-B14F-4D97-AF65-F5344CB8AC3E}">
        <p14:creationId xmlns:p14="http://schemas.microsoft.com/office/powerpoint/2010/main" val="3841760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UMBAST. 2020. Assisting HIV Patients Returning to Mexico and Central America.</a:t>
            </a:r>
            <a:r>
              <a:rPr lang="en-US" baseline="0" dirty="0"/>
              <a:t> https://aidsetc.org/resource/umbast-factsheets </a:t>
            </a:r>
            <a:endParaRPr lang="en-US" dirty="0"/>
          </a:p>
        </p:txBody>
      </p:sp>
      <p:sp>
        <p:nvSpPr>
          <p:cNvPr id="4" name="Slide Number Placeholder 3"/>
          <p:cNvSpPr>
            <a:spLocks noGrp="1"/>
          </p:cNvSpPr>
          <p:nvPr>
            <p:ph type="sldNum" sz="quarter" idx="10"/>
          </p:nvPr>
        </p:nvSpPr>
        <p:spPr/>
        <p:txBody>
          <a:bodyPr/>
          <a:lstStyle/>
          <a:p>
            <a:fld id="{1C1C7A9D-AF35-4406-B638-CD710BBC9415}" type="slidenum">
              <a:rPr lang="en-US" smtClean="0"/>
              <a:t>20</a:t>
            </a:fld>
            <a:endParaRPr lang="en-US"/>
          </a:p>
        </p:txBody>
      </p:sp>
    </p:spTree>
    <p:extLst>
      <p:ext uri="{BB962C8B-B14F-4D97-AF65-F5344CB8AC3E}">
        <p14:creationId xmlns:p14="http://schemas.microsoft.com/office/powerpoint/2010/main" val="21954184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Review TB &amp; HIV epi data in Sonora and Arizona, share resources for training and technical assistance, discussion on how to better connect patients to care when leaving ICE custody and development of draft protocol for opt-in “meet and greet” program.</a:t>
            </a:r>
          </a:p>
          <a:p>
            <a:endParaRPr lang="en-US" dirty="0"/>
          </a:p>
        </p:txBody>
      </p:sp>
      <p:sp>
        <p:nvSpPr>
          <p:cNvPr id="4" name="Slide Number Placeholder 3"/>
          <p:cNvSpPr>
            <a:spLocks noGrp="1"/>
          </p:cNvSpPr>
          <p:nvPr>
            <p:ph type="sldNum" sz="quarter" idx="10"/>
          </p:nvPr>
        </p:nvSpPr>
        <p:spPr/>
        <p:txBody>
          <a:bodyPr/>
          <a:lstStyle/>
          <a:p>
            <a:fld id="{A8569031-F2A5-CD49-9706-70E901DB60DB}" type="slidenum">
              <a:rPr lang="en-US" smtClean="0"/>
              <a:t>24</a:t>
            </a:fld>
            <a:endParaRPr lang="en-US"/>
          </a:p>
        </p:txBody>
      </p:sp>
    </p:spTree>
    <p:extLst>
      <p:ext uri="{BB962C8B-B14F-4D97-AF65-F5344CB8AC3E}">
        <p14:creationId xmlns:p14="http://schemas.microsoft.com/office/powerpoint/2010/main" val="2830537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8569031-F2A5-CD49-9706-70E901DB60DB}" type="slidenum">
              <a:rPr lang="en-US" smtClean="0"/>
              <a:t>28</a:t>
            </a:fld>
            <a:endParaRPr lang="en-US"/>
          </a:p>
        </p:txBody>
      </p:sp>
    </p:spTree>
    <p:extLst>
      <p:ext uri="{BB962C8B-B14F-4D97-AF65-F5344CB8AC3E}">
        <p14:creationId xmlns:p14="http://schemas.microsoft.com/office/powerpoint/2010/main" val="35543237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C7A9D-AF35-4406-B638-CD710BBC9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6987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1C7A9D-AF35-4406-B638-CD710BBC9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689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34</a:t>
            </a:fld>
            <a:endParaRPr lang="en-US"/>
          </a:p>
        </p:txBody>
      </p:sp>
    </p:spTree>
    <p:extLst>
      <p:ext uri="{BB962C8B-B14F-4D97-AF65-F5344CB8AC3E}">
        <p14:creationId xmlns:p14="http://schemas.microsoft.com/office/powerpoint/2010/main" val="2939943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35</a:t>
            </a:fld>
            <a:endParaRPr lang="en-US"/>
          </a:p>
        </p:txBody>
      </p:sp>
    </p:spTree>
    <p:extLst>
      <p:ext uri="{BB962C8B-B14F-4D97-AF65-F5344CB8AC3E}">
        <p14:creationId xmlns:p14="http://schemas.microsoft.com/office/powerpoint/2010/main" val="3178003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8</a:t>
            </a:fld>
            <a:endParaRPr lang="en-US"/>
          </a:p>
        </p:txBody>
      </p:sp>
    </p:spTree>
    <p:extLst>
      <p:ext uri="{BB962C8B-B14F-4D97-AF65-F5344CB8AC3E}">
        <p14:creationId xmlns:p14="http://schemas.microsoft.com/office/powerpoint/2010/main" val="217206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36</a:t>
            </a:fld>
            <a:endParaRPr lang="en-US"/>
          </a:p>
        </p:txBody>
      </p:sp>
    </p:spTree>
    <p:extLst>
      <p:ext uri="{BB962C8B-B14F-4D97-AF65-F5344CB8AC3E}">
        <p14:creationId xmlns:p14="http://schemas.microsoft.com/office/powerpoint/2010/main" val="1228675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UMBAST. 2020. Assisting HIV Patients Returning to Mexico and Central America. https://aidsetc.org/resource/umbast-factsheets </a:t>
            </a:r>
          </a:p>
          <a:p>
            <a:endParaRPr lang="en-US" dirty="0"/>
          </a:p>
        </p:txBody>
      </p:sp>
      <p:sp>
        <p:nvSpPr>
          <p:cNvPr id="4" name="Slide Number Placeholder 3"/>
          <p:cNvSpPr>
            <a:spLocks noGrp="1"/>
          </p:cNvSpPr>
          <p:nvPr>
            <p:ph type="sldNum" sz="quarter" idx="10"/>
          </p:nvPr>
        </p:nvSpPr>
        <p:spPr/>
        <p:txBody>
          <a:bodyPr/>
          <a:lstStyle/>
          <a:p>
            <a:fld id="{1C1C7A9D-AF35-4406-B638-CD710BBC9415}" type="slidenum">
              <a:rPr lang="en-US" smtClean="0"/>
              <a:t>37</a:t>
            </a:fld>
            <a:endParaRPr lang="en-US"/>
          </a:p>
        </p:txBody>
      </p:sp>
    </p:spTree>
    <p:extLst>
      <p:ext uri="{BB962C8B-B14F-4D97-AF65-F5344CB8AC3E}">
        <p14:creationId xmlns:p14="http://schemas.microsoft.com/office/powerpoint/2010/main" val="2073013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38</a:t>
            </a:fld>
            <a:endParaRPr lang="en-US"/>
          </a:p>
        </p:txBody>
      </p:sp>
    </p:spTree>
    <p:extLst>
      <p:ext uri="{BB962C8B-B14F-4D97-AF65-F5344CB8AC3E}">
        <p14:creationId xmlns:p14="http://schemas.microsoft.com/office/powerpoint/2010/main" val="2597812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1C7A9D-AF35-4406-B638-CD710BBC9415}" type="slidenum">
              <a:rPr lang="en-US" smtClean="0"/>
              <a:t>39</a:t>
            </a:fld>
            <a:endParaRPr lang="en-US"/>
          </a:p>
        </p:txBody>
      </p:sp>
    </p:spTree>
    <p:extLst>
      <p:ext uri="{BB962C8B-B14F-4D97-AF65-F5344CB8AC3E}">
        <p14:creationId xmlns:p14="http://schemas.microsoft.com/office/powerpoint/2010/main" val="29325194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40</a:t>
            </a:fld>
            <a:endParaRPr lang="en-US"/>
          </a:p>
        </p:txBody>
      </p:sp>
    </p:spTree>
    <p:extLst>
      <p:ext uri="{BB962C8B-B14F-4D97-AF65-F5344CB8AC3E}">
        <p14:creationId xmlns:p14="http://schemas.microsoft.com/office/powerpoint/2010/main" val="1008697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569031-F2A5-CD49-9706-70E901DB60DB}" type="slidenum">
              <a:rPr lang="en-US" smtClean="0"/>
              <a:t>42</a:t>
            </a:fld>
            <a:endParaRPr lang="en-US"/>
          </a:p>
        </p:txBody>
      </p:sp>
    </p:spTree>
    <p:extLst>
      <p:ext uri="{BB962C8B-B14F-4D97-AF65-F5344CB8AC3E}">
        <p14:creationId xmlns:p14="http://schemas.microsoft.com/office/powerpoint/2010/main" val="28440023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C1C7A9D-AF35-4406-B638-CD710BBC9415}" type="slidenum">
              <a:rPr lang="en-US" smtClean="0"/>
              <a:t>9</a:t>
            </a:fld>
            <a:endParaRPr lang="en-US"/>
          </a:p>
        </p:txBody>
      </p:sp>
    </p:spTree>
    <p:extLst>
      <p:ext uri="{BB962C8B-B14F-4D97-AF65-F5344CB8AC3E}">
        <p14:creationId xmlns:p14="http://schemas.microsoft.com/office/powerpoint/2010/main" val="62644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Citation: UCLA CHPDP HIV/AIDS Training Programs Delivered in Mexico: 1995- 2005</a:t>
            </a:r>
            <a:endParaRPr lang="en-US" dirty="0"/>
          </a:p>
        </p:txBody>
      </p:sp>
      <p:sp>
        <p:nvSpPr>
          <p:cNvPr id="4" name="Slide Number Placeholder 3"/>
          <p:cNvSpPr>
            <a:spLocks noGrp="1"/>
          </p:cNvSpPr>
          <p:nvPr>
            <p:ph type="sldNum" sz="quarter" idx="10"/>
          </p:nvPr>
        </p:nvSpPr>
        <p:spPr/>
        <p:txBody>
          <a:bodyPr/>
          <a:lstStyle/>
          <a:p>
            <a:fld id="{A8569031-F2A5-CD49-9706-70E901DB60DB}" type="slidenum">
              <a:rPr lang="en-US" smtClean="0"/>
              <a:t>11</a:t>
            </a:fld>
            <a:endParaRPr lang="en-US"/>
          </a:p>
        </p:txBody>
      </p:sp>
    </p:spTree>
    <p:extLst>
      <p:ext uri="{BB962C8B-B14F-4D97-AF65-F5344CB8AC3E}">
        <p14:creationId xmlns:p14="http://schemas.microsoft.com/office/powerpoint/2010/main" val="14357150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Citation</a:t>
            </a:r>
            <a:r>
              <a:rPr lang="en-US" baseline="0" dirty="0"/>
              <a:t> Images</a:t>
            </a:r>
          </a:p>
          <a:p>
            <a:endParaRPr lang="en-US" baseline="0" dirty="0"/>
          </a:p>
          <a:p>
            <a:r>
              <a:rPr lang="en-US" baseline="0" dirty="0"/>
              <a:t>Image 1: Map</a:t>
            </a:r>
          </a:p>
          <a:p>
            <a:endParaRPr lang="en-US" baseline="0" dirty="0"/>
          </a:p>
          <a:p>
            <a:r>
              <a:rPr lang="en-US" baseline="0" dirty="0"/>
              <a:t>Image 2: Map AIDS Education and Training Center. https://aidsetc.org/directory </a:t>
            </a:r>
          </a:p>
        </p:txBody>
      </p:sp>
      <p:sp>
        <p:nvSpPr>
          <p:cNvPr id="4" name="Slide Number Placeholder 3"/>
          <p:cNvSpPr>
            <a:spLocks noGrp="1"/>
          </p:cNvSpPr>
          <p:nvPr>
            <p:ph type="sldNum" sz="quarter" idx="10"/>
          </p:nvPr>
        </p:nvSpPr>
        <p:spPr/>
        <p:txBody>
          <a:bodyPr/>
          <a:lstStyle/>
          <a:p>
            <a:fld id="{1C1C7A9D-AF35-4406-B638-CD710BBC9415}" type="slidenum">
              <a:rPr lang="en-US" smtClean="0"/>
              <a:t>12</a:t>
            </a:fld>
            <a:endParaRPr lang="en-US"/>
          </a:p>
        </p:txBody>
      </p:sp>
    </p:spTree>
    <p:extLst>
      <p:ext uri="{BB962C8B-B14F-4D97-AF65-F5344CB8AC3E}">
        <p14:creationId xmlns:p14="http://schemas.microsoft.com/office/powerpoint/2010/main" val="3058540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highlight>
                  <a:srgbClr val="FFFFFF"/>
                </a:highlight>
                <a:latin typeface="Roboto" panose="02000000000000000000" pitchFamily="2" charset="0"/>
              </a:rPr>
              <a:t> </a:t>
            </a:r>
            <a:r>
              <a:rPr lang="en-US" sz="1200" b="0" i="0" dirty="0">
                <a:solidFill>
                  <a:srgbClr val="212121"/>
                </a:solidFill>
                <a:effectLst/>
                <a:highlight>
                  <a:srgbClr val="FFFFFF"/>
                </a:highlight>
                <a:latin typeface="Roboto" panose="02000000000000000000" pitchFamily="2" charset="0"/>
              </a:rPr>
              <a:t>Source: Moya EM, Chávez-</a:t>
            </a:r>
            <a:r>
              <a:rPr lang="en-US" sz="1200" b="0" i="0" dirty="0" err="1">
                <a:solidFill>
                  <a:srgbClr val="212121"/>
                </a:solidFill>
                <a:effectLst/>
                <a:highlight>
                  <a:srgbClr val="FFFFFF"/>
                </a:highlight>
                <a:latin typeface="Roboto" panose="02000000000000000000" pitchFamily="2" charset="0"/>
              </a:rPr>
              <a:t>Baray</a:t>
            </a:r>
            <a:r>
              <a:rPr lang="en-US" sz="1200" b="0" i="0" dirty="0">
                <a:solidFill>
                  <a:srgbClr val="212121"/>
                </a:solidFill>
                <a:effectLst/>
                <a:highlight>
                  <a:srgbClr val="FFFFFF"/>
                </a:highlight>
                <a:latin typeface="Roboto" panose="02000000000000000000" pitchFamily="2" charset="0"/>
              </a:rPr>
              <a:t> SM, Wood WW, Martinez O. Nuestra Casa: An advocacy initiative to reduce inequalities and tuberculosis </a:t>
            </a:r>
          </a:p>
          <a:p>
            <a:r>
              <a:rPr lang="en-US" sz="1200" dirty="0">
                <a:solidFill>
                  <a:srgbClr val="212121"/>
                </a:solidFill>
                <a:highlight>
                  <a:srgbClr val="FFFFFF"/>
                </a:highlight>
                <a:latin typeface="Roboto" panose="02000000000000000000" pitchFamily="2" charset="0"/>
              </a:rPr>
              <a:t>        </a:t>
            </a:r>
            <a:r>
              <a:rPr lang="en-US" sz="1200" b="0" i="0" dirty="0">
                <a:solidFill>
                  <a:srgbClr val="212121"/>
                </a:solidFill>
                <a:effectLst/>
                <a:highlight>
                  <a:srgbClr val="FFFFFF"/>
                </a:highlight>
                <a:latin typeface="Roboto" panose="02000000000000000000" pitchFamily="2" charset="0"/>
              </a:rPr>
              <a:t>along the US-Mexico border. Int Public Health J. 2016 Apr-Jun;8(2):107-119. PMID: 30245778; PMCID: PMC6150456.</a:t>
            </a:r>
            <a:endParaRPr lang="en-US" dirty="0"/>
          </a:p>
        </p:txBody>
      </p:sp>
      <p:sp>
        <p:nvSpPr>
          <p:cNvPr id="4" name="Slide Number Placeholder 3"/>
          <p:cNvSpPr>
            <a:spLocks noGrp="1"/>
          </p:cNvSpPr>
          <p:nvPr>
            <p:ph type="sldNum" sz="quarter" idx="10"/>
          </p:nvPr>
        </p:nvSpPr>
        <p:spPr/>
        <p:txBody>
          <a:bodyPr/>
          <a:lstStyle/>
          <a:p>
            <a:fld id="{1C1C7A9D-AF35-4406-B638-CD710BBC9415}" type="slidenum">
              <a:rPr lang="en-US" smtClean="0"/>
              <a:t>13</a:t>
            </a:fld>
            <a:endParaRPr lang="en-US"/>
          </a:p>
        </p:txBody>
      </p:sp>
    </p:spTree>
    <p:extLst>
      <p:ext uri="{BB962C8B-B14F-4D97-AF65-F5344CB8AC3E}">
        <p14:creationId xmlns:p14="http://schemas.microsoft.com/office/powerpoint/2010/main" val="1566749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Source: </a:t>
            </a:r>
            <a:r>
              <a:rPr lang="en-US" sz="1800" dirty="0">
                <a:effectLst/>
                <a:latin typeface="Aptos" panose="020B0004020202020204" pitchFamily="34" charset="0"/>
                <a:ea typeface="Aptos" panose="020B0004020202020204" pitchFamily="34" charset="0"/>
                <a:cs typeface="Aptos" panose="020B0004020202020204" pitchFamily="34" charset="0"/>
              </a:rPr>
              <a:t>Where Poor and Uninsured Americans Live, NYT Interactive Map, Archived page 2016, </a:t>
            </a:r>
            <a:r>
              <a:rPr lang="en-US" sz="1800" dirty="0">
                <a:solidFill>
                  <a:srgbClr val="333333"/>
                </a:solidFill>
                <a:effectLst/>
                <a:highlight>
                  <a:srgbClr val="FFFFFF"/>
                </a:highlight>
                <a:latin typeface="Arial" panose="020B0604020202020204" pitchFamily="34" charset="0"/>
                <a:ea typeface="Aptos" panose="020B0004020202020204" pitchFamily="34" charset="0"/>
                <a:cs typeface="Aptos" panose="020B0004020202020204" pitchFamily="34" charset="0"/>
              </a:rPr>
              <a:t>By ROBERT GEBELOFF, HAEYOUN PARK, MATTHEW BLOCH and MATTHEW ERICSON)</a:t>
            </a:r>
            <a:endParaRPr lang="en-US" sz="1800" dirty="0">
              <a:effectLst/>
              <a:latin typeface="Aptos" panose="020B0004020202020204" pitchFamily="34" charset="0"/>
              <a:ea typeface="Aptos" panose="020B0004020202020204" pitchFamily="34" charset="0"/>
              <a:cs typeface="Aptos" panose="020B00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1C7A9D-AF35-4406-B638-CD710BBC9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415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US</a:t>
            </a:r>
            <a:r>
              <a:rPr lang="en-US" baseline="0" dirty="0"/>
              <a:t> and Mexico Border Health Commission. 2002.</a:t>
            </a:r>
            <a:r>
              <a:rPr lang="en-US" dirty="0"/>
              <a:t> “Monarch”</a:t>
            </a:r>
            <a:r>
              <a:rPr lang="en-US" baseline="0" dirty="0"/>
              <a:t> Border Provider Needs Assessment. </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1C7A9D-AF35-4406-B638-CD710BBC9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9364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569031-F2A5-CD49-9706-70E901DB60D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8410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F6F0D2-6C97-4A2E-982A-3CAE6E97716D}"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24122083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37ED20-832A-4233-BC9E-DF1957FE6AFF}"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23">
            <a:extLst>
              <a:ext uri="{FF2B5EF4-FFF2-40B4-BE49-F238E27FC236}">
                <a16:creationId xmlns:a16="http://schemas.microsoft.com/office/drawing/2014/main" id="{71AD34F4-1151-63AA-9F59-DDA783DBD427}"/>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7C9315E2-336E-6648-13F6-6FC1308E529A}"/>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75AA8BB8-10A5-8155-1307-B5944E0A7E1C}"/>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1CB940B2-E9BD-2FC6-F779-B1E2C5DD2323}"/>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F6F01E1F-08D5-B9AF-AE5F-74C29AFFF190}"/>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34710D85-73BE-924D-2592-1016AAF107B6}"/>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CD73857B-445D-8284-EE33-519F9886F8A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E121594C-2522-30B8-A5B8-55C5E64C43C9}"/>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F30492A8-8113-7EAE-B5AB-FDE6C5016487}"/>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7" name="Slide Number Placeholder 5">
            <a:extLst>
              <a:ext uri="{FF2B5EF4-FFF2-40B4-BE49-F238E27FC236}">
                <a16:creationId xmlns:a16="http://schemas.microsoft.com/office/drawing/2014/main" id="{7DCFAC33-4201-760B-7DFC-C4B85EE2A610}"/>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4033831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8A745AE-3A4C-452F-891E-CE3BF894A3AF}"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
        <p:nvSpPr>
          <p:cNvPr id="8" name="Rectangle 23">
            <a:extLst>
              <a:ext uri="{FF2B5EF4-FFF2-40B4-BE49-F238E27FC236}">
                <a16:creationId xmlns:a16="http://schemas.microsoft.com/office/drawing/2014/main" id="{B83EC41E-4101-2756-7E75-479D62B44EBB}"/>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C39717DF-6D33-E968-AE5D-5E8B2A0DFC5F}"/>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F493E1EA-50C0-9544-2A93-0667BC8DF009}"/>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AEFBA72F-7F05-8A0D-9CBF-C8D65EECA228}"/>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AF58A39B-E57E-4DDA-0D42-F0A6A11BA891}"/>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16EB123A-7485-FD40-CAFA-CD88313E5C33}"/>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CED1B279-E24F-F113-F3E6-13A037E379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FDDDBDFD-A2AF-C5EA-D40C-95417BF64526}"/>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6A0A965E-7F9B-0DE5-A8A3-64042C1C4EC3}"/>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7" name="Slide Number Placeholder 5">
            <a:extLst>
              <a:ext uri="{FF2B5EF4-FFF2-40B4-BE49-F238E27FC236}">
                <a16:creationId xmlns:a16="http://schemas.microsoft.com/office/drawing/2014/main" id="{94C20DDD-D550-B388-2F8F-C4360B533418}"/>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27873204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433C53B-3136-401F-9DFA-DC1C16925847}"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23">
            <a:extLst>
              <a:ext uri="{FF2B5EF4-FFF2-40B4-BE49-F238E27FC236}">
                <a16:creationId xmlns:a16="http://schemas.microsoft.com/office/drawing/2014/main" id="{D6AD6D3F-F205-158E-F8B4-18AD69F7EA5C}"/>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E2577E83-28ED-FEB1-E13D-49DC5082122E}"/>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78AFD571-51CB-CCCD-78BA-3ED0061EEFAD}"/>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2433B654-6138-026A-DDB6-BE64823D52F8}"/>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F3D8CCAE-D3F3-32B6-0199-89D9A0E7E682}"/>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6432AC3D-53AE-08AF-7F01-7D89770CF6FD}"/>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4E0FFDF8-0C67-82A3-590C-0D77CBAA22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838CC3BF-F700-8D34-B705-38D0213E2CC4}"/>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768FE955-FA31-B2CD-6ED3-7BF25856C1BF}"/>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6" name="Slide Number Placeholder 5"/>
          <p:cNvSpPr>
            <a:spLocks noGrp="1"/>
          </p:cNvSpPr>
          <p:nvPr>
            <p:ph type="sldNum" sz="quarter" idx="12"/>
          </p:nvPr>
        </p:nvSpPr>
        <p:spPr>
          <a:xfrm>
            <a:off x="11319576" y="6406487"/>
            <a:ext cx="683339" cy="365125"/>
          </a:xfrm>
          <a:prstGeom prst="rect">
            <a:avLst/>
          </a:prstGeom>
        </p:spPr>
        <p:txBody>
          <a:bodyPr/>
          <a:lstStyle/>
          <a:p>
            <a:fld id="{521D5E62-6AE6-5A49-8798-75E6EDB9F0D3}" type="slidenum">
              <a:rPr lang="en-US" smtClean="0"/>
              <a:t>‹#›</a:t>
            </a:fld>
            <a:endParaRPr lang="en-US"/>
          </a:p>
        </p:txBody>
      </p:sp>
      <p:sp>
        <p:nvSpPr>
          <p:cNvPr id="7" name="Slide Number Placeholder 5">
            <a:extLst>
              <a:ext uri="{FF2B5EF4-FFF2-40B4-BE49-F238E27FC236}">
                <a16:creationId xmlns:a16="http://schemas.microsoft.com/office/drawing/2014/main" id="{C848E14A-9023-54A5-074F-D9EBCF905288}"/>
              </a:ext>
            </a:extLst>
          </p:cNvPr>
          <p:cNvSpPr txBox="1">
            <a:spLocks/>
          </p:cNvSpPr>
          <p:nvPr userDrawn="1"/>
        </p:nvSpPr>
        <p:spPr>
          <a:xfrm>
            <a:off x="11319576" y="6406487"/>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1D5E62-6AE6-5A49-8798-75E6EDB9F0D3}" type="slidenum">
              <a:rPr lang="en-US" smtClean="0"/>
              <a:pPr/>
              <a:t>‹#›</a:t>
            </a:fld>
            <a:endParaRPr lang="en-US" dirty="0"/>
          </a:p>
        </p:txBody>
      </p:sp>
    </p:spTree>
    <p:extLst>
      <p:ext uri="{BB962C8B-B14F-4D97-AF65-F5344CB8AC3E}">
        <p14:creationId xmlns:p14="http://schemas.microsoft.com/office/powerpoint/2010/main" val="24004551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C21A8E-40F7-4E1F-99A8-7BE21E9862D8}"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8" name="Rectangle 23">
            <a:extLst>
              <a:ext uri="{FF2B5EF4-FFF2-40B4-BE49-F238E27FC236}">
                <a16:creationId xmlns:a16="http://schemas.microsoft.com/office/drawing/2014/main" id="{E9D6CE1D-E592-84A3-039D-89BEAF86848C}"/>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C642E57A-1E9B-C634-B075-0A09D0840820}"/>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5F5C4D44-B8A7-E920-C0ED-6C3C2F729983}"/>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CADABAD2-AE38-1B97-0009-AE20B53EC557}"/>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69081FE4-E76D-FE2F-51C0-C85D4AFE3E80}"/>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6B869825-EBA1-CE5F-5F98-75BC8A4AD78D}"/>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7F036FD9-6F79-D2D0-AC7C-349E1CB1154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98051465-F390-8084-BE28-65CD23E503A9}"/>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A1E26518-30C3-A030-9182-126140B842D8}"/>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7" name="Slide Number Placeholder 5">
            <a:extLst>
              <a:ext uri="{FF2B5EF4-FFF2-40B4-BE49-F238E27FC236}">
                <a16:creationId xmlns:a16="http://schemas.microsoft.com/office/drawing/2014/main" id="{FC6791DC-BBB8-C89F-09C9-5509CBA983C3}"/>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28355891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417B72-1D32-4EEB-A725-1295C66B5605}"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23">
            <a:extLst>
              <a:ext uri="{FF2B5EF4-FFF2-40B4-BE49-F238E27FC236}">
                <a16:creationId xmlns:a16="http://schemas.microsoft.com/office/drawing/2014/main" id="{A43D8BEF-B5BD-ECD2-D781-BB82877FB901}"/>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ADFCCC41-DC4F-488E-6B2A-A452519F3846}"/>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B081784D-B144-D9A4-9429-334C90A44EFE}"/>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52189124-AC51-0641-2154-A7C2D7B72E0A}"/>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B5794A18-D18D-4810-6221-886BB1C321E5}"/>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AC94FF44-52CD-74B2-972E-9E62D607EF0A}"/>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A33B1AC0-1A47-48F6-8988-9EF5E255AD0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46E9C697-03A1-54E8-6995-CB119711A292}"/>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820CDA0A-13BF-61CF-A1CF-AD4B22C9884A}"/>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6" name="Slide Number Placeholder 5"/>
          <p:cNvSpPr>
            <a:spLocks noGrp="1"/>
          </p:cNvSpPr>
          <p:nvPr>
            <p:ph type="sldNum" sz="quarter" idx="12"/>
          </p:nvPr>
        </p:nvSpPr>
        <p:spPr>
          <a:xfrm>
            <a:off x="11319575" y="6406487"/>
            <a:ext cx="683339" cy="365125"/>
          </a:xfrm>
          <a:prstGeom prst="rect">
            <a:avLst/>
          </a:prstGeom>
        </p:spPr>
        <p:txBody>
          <a:bodyPr/>
          <a:lstStyle/>
          <a:p>
            <a:fld id="{521D5E62-6AE6-5A49-8798-75E6EDB9F0D3}" type="slidenum">
              <a:rPr lang="en-US" smtClean="0"/>
              <a:t>‹#›</a:t>
            </a:fld>
            <a:endParaRPr lang="en-US"/>
          </a:p>
        </p:txBody>
      </p:sp>
      <p:sp>
        <p:nvSpPr>
          <p:cNvPr id="7" name="Slide Number Placeholder 5">
            <a:extLst>
              <a:ext uri="{FF2B5EF4-FFF2-40B4-BE49-F238E27FC236}">
                <a16:creationId xmlns:a16="http://schemas.microsoft.com/office/drawing/2014/main" id="{EF76F04E-4F1E-045E-48BB-6D55B3E36CD1}"/>
              </a:ext>
            </a:extLst>
          </p:cNvPr>
          <p:cNvSpPr txBox="1">
            <a:spLocks/>
          </p:cNvSpPr>
          <p:nvPr userDrawn="1"/>
        </p:nvSpPr>
        <p:spPr>
          <a:xfrm>
            <a:off x="11319576" y="6406487"/>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1D5E62-6AE6-5A49-8798-75E6EDB9F0D3}" type="slidenum">
              <a:rPr lang="en-US" smtClean="0"/>
              <a:pPr/>
              <a:t>‹#›</a:t>
            </a:fld>
            <a:endParaRPr lang="en-US" dirty="0"/>
          </a:p>
        </p:txBody>
      </p:sp>
    </p:spTree>
    <p:extLst>
      <p:ext uri="{BB962C8B-B14F-4D97-AF65-F5344CB8AC3E}">
        <p14:creationId xmlns:p14="http://schemas.microsoft.com/office/powerpoint/2010/main" val="1261283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B09956-EDFB-41CE-8593-693D88AD2858}"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23">
            <a:extLst>
              <a:ext uri="{FF2B5EF4-FFF2-40B4-BE49-F238E27FC236}">
                <a16:creationId xmlns:a16="http://schemas.microsoft.com/office/drawing/2014/main" id="{88EA895E-6E3A-2B61-9C4D-EE8C42CE05CD}"/>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0910B331-8DEA-679E-B7DB-319891CF5898}"/>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BD671AF2-5511-971B-2E89-44D37DFF23AF}"/>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AC1024AC-EDE9-F270-F9D1-FC64319F5661}"/>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B7036D6B-A2B5-E321-18BF-DB3350B6442D}"/>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AC6819F7-552C-73D4-5A5D-2DFB5108167C}"/>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FE78F05F-C20C-6F99-8AC7-717AA57E558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1AD76946-90DA-A245-F5A4-585CAFDA043F}"/>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3394BE46-2F78-5A12-DAFB-092C1A594F19}"/>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7" name="Slide Number Placeholder 5">
            <a:extLst>
              <a:ext uri="{FF2B5EF4-FFF2-40B4-BE49-F238E27FC236}">
                <a16:creationId xmlns:a16="http://schemas.microsoft.com/office/drawing/2014/main" id="{9F645D4E-FA43-DAD8-DBF8-9C3FF5C774BB}"/>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2355707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08E92CB-2403-44D5-80D6-C8BE155E1525}"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23">
            <a:extLst>
              <a:ext uri="{FF2B5EF4-FFF2-40B4-BE49-F238E27FC236}">
                <a16:creationId xmlns:a16="http://schemas.microsoft.com/office/drawing/2014/main" id="{7519DF4C-D79F-2250-CFD7-6186823CBA3A}"/>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18E87EE4-456E-3E94-0386-78C0DA5CBDB8}"/>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052C3C9B-EC49-A275-4128-4B52E0093F9D}"/>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9B3BCD39-A56D-2888-0B3A-9FAD1C63F683}"/>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91EE58F1-58CC-E896-CF45-98939D546CC3}"/>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3CAB967B-21BA-B058-B107-4CB762FCAC97}"/>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9A4A44FA-623B-BA8E-2B20-15888F478BF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3C475202-B108-6291-1F9D-3A478D2DEC08}"/>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4B0C7838-27A0-F602-6E7F-6DDC9B1FD4EE}"/>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7" name="Slide Number Placeholder 5">
            <a:extLst>
              <a:ext uri="{FF2B5EF4-FFF2-40B4-BE49-F238E27FC236}">
                <a16:creationId xmlns:a16="http://schemas.microsoft.com/office/drawing/2014/main" id="{FBDDE965-FFC5-2FDB-ABF5-CEB07F3E1C19}"/>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32640415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495C326-6DFD-4FB1-AD2C-AB79F214E4BB}"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pic>
        <p:nvPicPr>
          <p:cNvPr id="14" name="Picture 4">
            <a:extLst>
              <a:ext uri="{FF2B5EF4-FFF2-40B4-BE49-F238E27FC236}">
                <a16:creationId xmlns:a16="http://schemas.microsoft.com/office/drawing/2014/main" id="{C28FD58D-7351-72FC-CEBD-14A1400CB9A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BA14F860-7EB3-EB36-1F4B-D6D191078B85}"/>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70396A2D-31E0-26FE-7FED-1565B190D71F}"/>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7" name="Rectangle 23">
            <a:extLst>
              <a:ext uri="{FF2B5EF4-FFF2-40B4-BE49-F238E27FC236}">
                <a16:creationId xmlns:a16="http://schemas.microsoft.com/office/drawing/2014/main" id="{20D34A36-4B88-7E7D-CA24-C74E23AECA77}"/>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Isosceles Triangle 23">
            <a:extLst>
              <a:ext uri="{FF2B5EF4-FFF2-40B4-BE49-F238E27FC236}">
                <a16:creationId xmlns:a16="http://schemas.microsoft.com/office/drawing/2014/main" id="{10530C4E-8D46-14FD-F187-5357DBD08730}"/>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7">
            <a:extLst>
              <a:ext uri="{FF2B5EF4-FFF2-40B4-BE49-F238E27FC236}">
                <a16:creationId xmlns:a16="http://schemas.microsoft.com/office/drawing/2014/main" id="{42E5A1BD-E70D-2EEF-2807-9FD2120F1B8D}"/>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28">
            <a:extLst>
              <a:ext uri="{FF2B5EF4-FFF2-40B4-BE49-F238E27FC236}">
                <a16:creationId xmlns:a16="http://schemas.microsoft.com/office/drawing/2014/main" id="{A1B7D95B-A27C-7E41-B202-8BDE4F75D476}"/>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9">
            <a:extLst>
              <a:ext uri="{FF2B5EF4-FFF2-40B4-BE49-F238E27FC236}">
                <a16:creationId xmlns:a16="http://schemas.microsoft.com/office/drawing/2014/main" id="{1DCB3867-0423-C509-8EE7-A481A6653002}"/>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Isosceles Triangle 27">
            <a:extLst>
              <a:ext uri="{FF2B5EF4-FFF2-40B4-BE49-F238E27FC236}">
                <a16:creationId xmlns:a16="http://schemas.microsoft.com/office/drawing/2014/main" id="{56E88BB9-E1D1-DAC6-678C-D6BF508F0543}"/>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1319576" y="6406487"/>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2450307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760C631-99A2-4B07-9C5A-D9CD762ECE42}" type="datetime1">
              <a:rPr lang="en-US" smtClean="0"/>
              <a:t>6/7/2024</a:t>
            </a:fld>
            <a:endParaRPr lang="en-US"/>
          </a:p>
        </p:txBody>
      </p:sp>
      <p:sp>
        <p:nvSpPr>
          <p:cNvPr id="5" name="Footer Placeholder 4"/>
          <p:cNvSpPr>
            <a:spLocks noGrp="1"/>
          </p:cNvSpPr>
          <p:nvPr>
            <p:ph type="ftr" sz="quarter" idx="11"/>
          </p:nvPr>
        </p:nvSpPr>
        <p:spPr/>
        <p:txBody>
          <a:bodyPr/>
          <a:lstStyle/>
          <a:p>
            <a:endParaRPr lang="en-US"/>
          </a:p>
        </p:txBody>
      </p:sp>
      <p:sp>
        <p:nvSpPr>
          <p:cNvPr id="8" name="Rectangle 23">
            <a:extLst>
              <a:ext uri="{FF2B5EF4-FFF2-40B4-BE49-F238E27FC236}">
                <a16:creationId xmlns:a16="http://schemas.microsoft.com/office/drawing/2014/main" id="{21075692-0FE8-76A7-3779-933F5C4A4221}"/>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Isosceles Triangle 23">
            <a:extLst>
              <a:ext uri="{FF2B5EF4-FFF2-40B4-BE49-F238E27FC236}">
                <a16:creationId xmlns:a16="http://schemas.microsoft.com/office/drawing/2014/main" id="{7E0AFD74-0D9D-EF49-89C4-D96D57EF42D8}"/>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27">
            <a:extLst>
              <a:ext uri="{FF2B5EF4-FFF2-40B4-BE49-F238E27FC236}">
                <a16:creationId xmlns:a16="http://schemas.microsoft.com/office/drawing/2014/main" id="{B4927863-C29E-63DE-14E7-029D24543C3A}"/>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1" name="Rectangle 28">
            <a:extLst>
              <a:ext uri="{FF2B5EF4-FFF2-40B4-BE49-F238E27FC236}">
                <a16:creationId xmlns:a16="http://schemas.microsoft.com/office/drawing/2014/main" id="{647BA9F1-5939-45EC-E61B-A33BC76E6E26}"/>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9">
            <a:extLst>
              <a:ext uri="{FF2B5EF4-FFF2-40B4-BE49-F238E27FC236}">
                <a16:creationId xmlns:a16="http://schemas.microsoft.com/office/drawing/2014/main" id="{EF4A9C68-E250-25EE-F47A-D0AEA7B6AD74}"/>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3" name="Isosceles Triangle 27">
            <a:extLst>
              <a:ext uri="{FF2B5EF4-FFF2-40B4-BE49-F238E27FC236}">
                <a16:creationId xmlns:a16="http://schemas.microsoft.com/office/drawing/2014/main" id="{2B009C52-7877-7909-F05F-4488FBECE538}"/>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4" name="Picture 4">
            <a:extLst>
              <a:ext uri="{FF2B5EF4-FFF2-40B4-BE49-F238E27FC236}">
                <a16:creationId xmlns:a16="http://schemas.microsoft.com/office/drawing/2014/main" id="{015A3196-92C8-F11A-F353-E55642BE64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4" descr="A close-up of a logo&#10;&#10;Description automatically generated">
            <a:extLst>
              <a:ext uri="{FF2B5EF4-FFF2-40B4-BE49-F238E27FC236}">
                <a16:creationId xmlns:a16="http://schemas.microsoft.com/office/drawing/2014/main" id="{68C920D2-37F1-FC9B-C3D5-B074AD547C87}"/>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6" name="Picture 15" descr="A red and blue text on a black background&#10;&#10;Description automatically generated">
            <a:extLst>
              <a:ext uri="{FF2B5EF4-FFF2-40B4-BE49-F238E27FC236}">
                <a16:creationId xmlns:a16="http://schemas.microsoft.com/office/drawing/2014/main" id="{D9BA9883-CB66-1E29-4F5B-31FBFE8A1D24}"/>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7" name="Slide Number Placeholder 5">
            <a:extLst>
              <a:ext uri="{FF2B5EF4-FFF2-40B4-BE49-F238E27FC236}">
                <a16:creationId xmlns:a16="http://schemas.microsoft.com/office/drawing/2014/main" id="{4675778D-37B2-BE8A-AB82-10177F2C28ED}"/>
              </a:ext>
            </a:extLst>
          </p:cNvPr>
          <p:cNvSpPr>
            <a:spLocks noGrp="1"/>
          </p:cNvSpPr>
          <p:nvPr>
            <p:ph type="sldNum" sz="quarter" idx="12"/>
          </p:nvPr>
        </p:nvSpPr>
        <p:spPr>
          <a:xfrm>
            <a:off x="11319576" y="6406487"/>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2994962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BB4EBD2-6247-4E44-9F6F-9A0B01CF49E6}"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pic>
        <p:nvPicPr>
          <p:cNvPr id="8" name="Picture 4">
            <a:extLst>
              <a:ext uri="{FF2B5EF4-FFF2-40B4-BE49-F238E27FC236}">
                <a16:creationId xmlns:a16="http://schemas.microsoft.com/office/drawing/2014/main" id="{15CECD8A-D8E0-98DB-61E4-6F305E0E9DC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A close-up of a logo&#10;&#10;Description automatically generated">
            <a:extLst>
              <a:ext uri="{FF2B5EF4-FFF2-40B4-BE49-F238E27FC236}">
                <a16:creationId xmlns:a16="http://schemas.microsoft.com/office/drawing/2014/main" id="{33740916-A077-7F81-CC4D-6D0CD43763BB}"/>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0" name="Picture 9" descr="A red and blue text on a black background&#10;&#10;Description automatically generated">
            <a:extLst>
              <a:ext uri="{FF2B5EF4-FFF2-40B4-BE49-F238E27FC236}">
                <a16:creationId xmlns:a16="http://schemas.microsoft.com/office/drawing/2014/main" id="{5AF43CB0-2579-C8E4-DFA5-2092A3F5B23D}"/>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2" name="Rectangle 23">
            <a:extLst>
              <a:ext uri="{FF2B5EF4-FFF2-40B4-BE49-F238E27FC236}">
                <a16:creationId xmlns:a16="http://schemas.microsoft.com/office/drawing/2014/main" id="{2613A9DC-E7F4-C9D4-9753-8C9E8473C11A}"/>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23">
            <a:extLst>
              <a:ext uri="{FF2B5EF4-FFF2-40B4-BE49-F238E27FC236}">
                <a16:creationId xmlns:a16="http://schemas.microsoft.com/office/drawing/2014/main" id="{A4584B11-2873-79A2-ADFF-C1670F62A5C2}"/>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42F09266-3D4C-160C-B781-24BBDB311B17}"/>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28">
            <a:extLst>
              <a:ext uri="{FF2B5EF4-FFF2-40B4-BE49-F238E27FC236}">
                <a16:creationId xmlns:a16="http://schemas.microsoft.com/office/drawing/2014/main" id="{AEEA3388-5727-FF5E-D51C-B78BB5554A75}"/>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DFEBED22-DE64-9E52-745F-44ACB656E933}"/>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7" name="Isosceles Triangle 27">
            <a:extLst>
              <a:ext uri="{FF2B5EF4-FFF2-40B4-BE49-F238E27FC236}">
                <a16:creationId xmlns:a16="http://schemas.microsoft.com/office/drawing/2014/main" id="{3AB1F1AE-814A-735C-6C67-263AAE479D72}"/>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Slide Number Placeholder 5">
            <a:extLst>
              <a:ext uri="{FF2B5EF4-FFF2-40B4-BE49-F238E27FC236}">
                <a16:creationId xmlns:a16="http://schemas.microsoft.com/office/drawing/2014/main" id="{FCA6A7BA-345F-FBB1-CC0F-81C537FE236F}"/>
              </a:ext>
            </a:extLst>
          </p:cNvPr>
          <p:cNvSpPr>
            <a:spLocks noGrp="1"/>
          </p:cNvSpPr>
          <p:nvPr>
            <p:ph type="sldNum" sz="quarter" idx="12"/>
          </p:nvPr>
        </p:nvSpPr>
        <p:spPr>
          <a:xfrm>
            <a:off x="11319576" y="6406487"/>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211001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75E25BE-3C22-4848-B476-A34700D8A6A6}" type="datetime1">
              <a:rPr lang="en-US" smtClean="0"/>
              <a:t>6/7/2024</a:t>
            </a:fld>
            <a:endParaRPr lang="en-US"/>
          </a:p>
        </p:txBody>
      </p:sp>
      <p:sp>
        <p:nvSpPr>
          <p:cNvPr id="8" name="Footer Placeholder 7"/>
          <p:cNvSpPr>
            <a:spLocks noGrp="1"/>
          </p:cNvSpPr>
          <p:nvPr>
            <p:ph type="ftr" sz="quarter" idx="11"/>
          </p:nvPr>
        </p:nvSpPr>
        <p:spPr/>
        <p:txBody>
          <a:bodyPr/>
          <a:lstStyle/>
          <a:p>
            <a:endParaRPr lang="en-US"/>
          </a:p>
        </p:txBody>
      </p:sp>
      <p:sp>
        <p:nvSpPr>
          <p:cNvPr id="11" name="Rectangle 23">
            <a:extLst>
              <a:ext uri="{FF2B5EF4-FFF2-40B4-BE49-F238E27FC236}">
                <a16:creationId xmlns:a16="http://schemas.microsoft.com/office/drawing/2014/main" id="{FF9D9CD6-EDB2-7C4F-1F05-0CD10A6A715B}"/>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Isosceles Triangle 23">
            <a:extLst>
              <a:ext uri="{FF2B5EF4-FFF2-40B4-BE49-F238E27FC236}">
                <a16:creationId xmlns:a16="http://schemas.microsoft.com/office/drawing/2014/main" id="{E63D40E5-0583-9265-2680-BC8C918B9B17}"/>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7">
            <a:extLst>
              <a:ext uri="{FF2B5EF4-FFF2-40B4-BE49-F238E27FC236}">
                <a16:creationId xmlns:a16="http://schemas.microsoft.com/office/drawing/2014/main" id="{E0AF7B85-A6A2-D315-590D-817D9D6D8B58}"/>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Rectangle 28">
            <a:extLst>
              <a:ext uri="{FF2B5EF4-FFF2-40B4-BE49-F238E27FC236}">
                <a16:creationId xmlns:a16="http://schemas.microsoft.com/office/drawing/2014/main" id="{458798CA-57DF-8C02-62D9-494E2533F548}"/>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9">
            <a:extLst>
              <a:ext uri="{FF2B5EF4-FFF2-40B4-BE49-F238E27FC236}">
                <a16:creationId xmlns:a16="http://schemas.microsoft.com/office/drawing/2014/main" id="{E0E0072D-E65B-81A7-45D5-7F7D338E0A5F}"/>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6" name="Isosceles Triangle 27">
            <a:extLst>
              <a:ext uri="{FF2B5EF4-FFF2-40B4-BE49-F238E27FC236}">
                <a16:creationId xmlns:a16="http://schemas.microsoft.com/office/drawing/2014/main" id="{3398C450-5700-BD5E-28D3-9675F73CCAD5}"/>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7" name="Picture 4">
            <a:extLst>
              <a:ext uri="{FF2B5EF4-FFF2-40B4-BE49-F238E27FC236}">
                <a16:creationId xmlns:a16="http://schemas.microsoft.com/office/drawing/2014/main" id="{C63BA8A8-D719-9C12-A583-2D0A0AEF42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 name="Picture 17" descr="A close-up of a logo&#10;&#10;Description automatically generated">
            <a:extLst>
              <a:ext uri="{FF2B5EF4-FFF2-40B4-BE49-F238E27FC236}">
                <a16:creationId xmlns:a16="http://schemas.microsoft.com/office/drawing/2014/main" id="{0EF56B0C-C614-B1F2-8A40-CF5097D86BB7}"/>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9" name="Picture 18" descr="A red and blue text on a black background&#10;&#10;Description automatically generated">
            <a:extLst>
              <a:ext uri="{FF2B5EF4-FFF2-40B4-BE49-F238E27FC236}">
                <a16:creationId xmlns:a16="http://schemas.microsoft.com/office/drawing/2014/main" id="{6BFAFB4C-53C7-4C10-BE10-DCBA3A5E83C3}"/>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20" name="Slide Number Placeholder 5">
            <a:extLst>
              <a:ext uri="{FF2B5EF4-FFF2-40B4-BE49-F238E27FC236}">
                <a16:creationId xmlns:a16="http://schemas.microsoft.com/office/drawing/2014/main" id="{4CEFCDB9-FB2C-078E-4B92-ED3C36A1F287}"/>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19533332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34C64F6-2F20-47C2-82E5-44F845EC6655}" type="datetime1">
              <a:rPr lang="en-US" smtClean="0"/>
              <a:t>6/7/2024</a:t>
            </a:fld>
            <a:endParaRPr lang="en-US"/>
          </a:p>
        </p:txBody>
      </p:sp>
      <p:sp>
        <p:nvSpPr>
          <p:cNvPr id="4" name="Footer Placeholder 3"/>
          <p:cNvSpPr>
            <a:spLocks noGrp="1"/>
          </p:cNvSpPr>
          <p:nvPr>
            <p:ph type="ftr" sz="quarter" idx="11"/>
          </p:nvPr>
        </p:nvSpPr>
        <p:spPr/>
        <p:txBody>
          <a:bodyPr/>
          <a:lstStyle/>
          <a:p>
            <a:endParaRPr lang="en-US"/>
          </a:p>
        </p:txBody>
      </p:sp>
      <p:sp>
        <p:nvSpPr>
          <p:cNvPr id="7" name="Rectangle 23">
            <a:extLst>
              <a:ext uri="{FF2B5EF4-FFF2-40B4-BE49-F238E27FC236}">
                <a16:creationId xmlns:a16="http://schemas.microsoft.com/office/drawing/2014/main" id="{0FB0C5C3-2F2F-2E80-F468-749668EEDA3B}"/>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 name="Isosceles Triangle 23">
            <a:extLst>
              <a:ext uri="{FF2B5EF4-FFF2-40B4-BE49-F238E27FC236}">
                <a16:creationId xmlns:a16="http://schemas.microsoft.com/office/drawing/2014/main" id="{DF470ED0-08A7-8256-86DA-887FBA54AC0F}"/>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9" name="Rectangle 27">
            <a:extLst>
              <a:ext uri="{FF2B5EF4-FFF2-40B4-BE49-F238E27FC236}">
                <a16:creationId xmlns:a16="http://schemas.microsoft.com/office/drawing/2014/main" id="{39B6CAB4-26F2-8F2D-3DA9-E13C5DE15232}"/>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0" name="Rectangle 28">
            <a:extLst>
              <a:ext uri="{FF2B5EF4-FFF2-40B4-BE49-F238E27FC236}">
                <a16:creationId xmlns:a16="http://schemas.microsoft.com/office/drawing/2014/main" id="{DF2CEE4D-4E61-CD4A-AA65-885DFC3873C8}"/>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9">
            <a:extLst>
              <a:ext uri="{FF2B5EF4-FFF2-40B4-BE49-F238E27FC236}">
                <a16:creationId xmlns:a16="http://schemas.microsoft.com/office/drawing/2014/main" id="{64AD98BE-D982-8ABD-63B3-B9FBEA3F9AD2}"/>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Isosceles Triangle 27">
            <a:extLst>
              <a:ext uri="{FF2B5EF4-FFF2-40B4-BE49-F238E27FC236}">
                <a16:creationId xmlns:a16="http://schemas.microsoft.com/office/drawing/2014/main" id="{D629CE83-8422-931B-AD18-2A0FE1C7D3C9}"/>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3" name="Picture 4">
            <a:extLst>
              <a:ext uri="{FF2B5EF4-FFF2-40B4-BE49-F238E27FC236}">
                <a16:creationId xmlns:a16="http://schemas.microsoft.com/office/drawing/2014/main" id="{5DCD7622-9DE7-7B2E-6FDA-07A8763880D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3" descr="A close-up of a logo&#10;&#10;Description automatically generated">
            <a:extLst>
              <a:ext uri="{FF2B5EF4-FFF2-40B4-BE49-F238E27FC236}">
                <a16:creationId xmlns:a16="http://schemas.microsoft.com/office/drawing/2014/main" id="{5A2EF307-B0AD-C165-20A2-EE844854CC35}"/>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5" name="Picture 14" descr="A red and blue text on a black background&#10;&#10;Description automatically generated">
            <a:extLst>
              <a:ext uri="{FF2B5EF4-FFF2-40B4-BE49-F238E27FC236}">
                <a16:creationId xmlns:a16="http://schemas.microsoft.com/office/drawing/2014/main" id="{93F1EC50-40CC-B3C3-3EC7-804C56994B74}"/>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6" name="Slide Number Placeholder 5">
            <a:extLst>
              <a:ext uri="{FF2B5EF4-FFF2-40B4-BE49-F238E27FC236}">
                <a16:creationId xmlns:a16="http://schemas.microsoft.com/office/drawing/2014/main" id="{C3FD25BB-1659-F2FA-7554-2DDB655EB829}"/>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3012374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68026A-2727-491F-92B8-F339FD18F7A2}" type="datetime1">
              <a:rPr lang="en-US" smtClean="0"/>
              <a:t>6/7/2024</a:t>
            </a:fld>
            <a:endParaRPr lang="en-US"/>
          </a:p>
        </p:txBody>
      </p:sp>
      <p:sp>
        <p:nvSpPr>
          <p:cNvPr id="3" name="Footer Placeholder 2"/>
          <p:cNvSpPr>
            <a:spLocks noGrp="1"/>
          </p:cNvSpPr>
          <p:nvPr>
            <p:ph type="ftr" sz="quarter" idx="11"/>
          </p:nvPr>
        </p:nvSpPr>
        <p:spPr/>
        <p:txBody>
          <a:bodyPr/>
          <a:lstStyle/>
          <a:p>
            <a:endParaRPr lang="en-US"/>
          </a:p>
        </p:txBody>
      </p:sp>
      <p:sp>
        <p:nvSpPr>
          <p:cNvPr id="7" name="Isosceles Triangle 23">
            <a:extLst>
              <a:ext uri="{FF2B5EF4-FFF2-40B4-BE49-F238E27FC236}">
                <a16:creationId xmlns:a16="http://schemas.microsoft.com/office/drawing/2014/main" id="{244035F3-9CD7-72AE-CFC5-D10D4A7F7ADF}"/>
              </a:ext>
            </a:extLst>
          </p:cNvPr>
          <p:cNvSpPr/>
          <p:nvPr userDrawn="1"/>
        </p:nvSpPr>
        <p:spPr>
          <a:xfrm>
            <a:off x="10643783"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Isosceles Triangle 27">
            <a:extLst>
              <a:ext uri="{FF2B5EF4-FFF2-40B4-BE49-F238E27FC236}">
                <a16:creationId xmlns:a16="http://schemas.microsoft.com/office/drawing/2014/main" id="{0761AECE-BEC7-A2C5-922B-8327972F877D}"/>
              </a:ext>
            </a:extLst>
          </p:cNvPr>
          <p:cNvSpPr/>
          <p:nvPr userDrawn="1"/>
        </p:nvSpPr>
        <p:spPr>
          <a:xfrm>
            <a:off x="11382832"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4">
            <a:extLst>
              <a:ext uri="{FF2B5EF4-FFF2-40B4-BE49-F238E27FC236}">
                <a16:creationId xmlns:a16="http://schemas.microsoft.com/office/drawing/2014/main" id="{C1E84BD2-500E-9EBD-3663-E20FB7326A9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 name="Picture 12" descr="A close-up of a logo&#10;&#10;Description automatically generated">
            <a:extLst>
              <a:ext uri="{FF2B5EF4-FFF2-40B4-BE49-F238E27FC236}">
                <a16:creationId xmlns:a16="http://schemas.microsoft.com/office/drawing/2014/main" id="{18749167-E4A4-D0B5-98C2-DD03AB1005BB}"/>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4" name="Picture 13" descr="A red and blue text on a black background&#10;&#10;Description automatically generated">
            <a:extLst>
              <a:ext uri="{FF2B5EF4-FFF2-40B4-BE49-F238E27FC236}">
                <a16:creationId xmlns:a16="http://schemas.microsoft.com/office/drawing/2014/main" id="{2D288E09-E129-2D13-1CA8-C0061A3BEF27}"/>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4" name="Slide Number Placeholder 3"/>
          <p:cNvSpPr>
            <a:spLocks noGrp="1"/>
          </p:cNvSpPr>
          <p:nvPr>
            <p:ph type="sldNum" sz="quarter" idx="12"/>
          </p:nvPr>
        </p:nvSpPr>
        <p:spPr>
          <a:xfrm>
            <a:off x="11340842" y="6406487"/>
            <a:ext cx="683339" cy="365125"/>
          </a:xfrm>
          <a:prstGeom prst="rect">
            <a:avLst/>
          </a:prstGeom>
        </p:spPr>
        <p:txBody>
          <a:bodyPr/>
          <a:lstStyle/>
          <a:p>
            <a:fld id="{521D5E62-6AE6-5A49-8798-75E6EDB9F0D3}" type="slidenum">
              <a:rPr lang="en-US" smtClean="0"/>
              <a:t>‹#›</a:t>
            </a:fld>
            <a:endParaRPr lang="en-US"/>
          </a:p>
        </p:txBody>
      </p:sp>
      <p:sp>
        <p:nvSpPr>
          <p:cNvPr id="5" name="Slide Number Placeholder 5">
            <a:extLst>
              <a:ext uri="{FF2B5EF4-FFF2-40B4-BE49-F238E27FC236}">
                <a16:creationId xmlns:a16="http://schemas.microsoft.com/office/drawing/2014/main" id="{6A77FF30-B5B5-07E2-EFC3-D7C850A27D46}"/>
              </a:ext>
            </a:extLst>
          </p:cNvPr>
          <p:cNvSpPr txBox="1">
            <a:spLocks/>
          </p:cNvSpPr>
          <p:nvPr userDrawn="1"/>
        </p:nvSpPr>
        <p:spPr>
          <a:xfrm>
            <a:off x="11340842" y="6406487"/>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1D5E62-6AE6-5A49-8798-75E6EDB9F0D3}" type="slidenum">
              <a:rPr lang="en-US" smtClean="0"/>
              <a:pPr/>
              <a:t>‹#›</a:t>
            </a:fld>
            <a:endParaRPr lang="en-US" dirty="0"/>
          </a:p>
        </p:txBody>
      </p:sp>
    </p:spTree>
    <p:extLst>
      <p:ext uri="{BB962C8B-B14F-4D97-AF65-F5344CB8AC3E}">
        <p14:creationId xmlns:p14="http://schemas.microsoft.com/office/powerpoint/2010/main" val="18769609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D8B18C-3221-4EC8-AEC9-F95F1D4CD140}"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23">
            <a:extLst>
              <a:ext uri="{FF2B5EF4-FFF2-40B4-BE49-F238E27FC236}">
                <a16:creationId xmlns:a16="http://schemas.microsoft.com/office/drawing/2014/main" id="{4A058028-5DD7-7188-7B35-1CA83422BCEC}"/>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a:extLst>
              <a:ext uri="{FF2B5EF4-FFF2-40B4-BE49-F238E27FC236}">
                <a16:creationId xmlns:a16="http://schemas.microsoft.com/office/drawing/2014/main" id="{6BAF3D2A-DF41-E429-DF24-AE55A2D3A6D8}"/>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0C8708ED-BFB7-D936-BD77-D6CFD5592333}"/>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28">
            <a:extLst>
              <a:ext uri="{FF2B5EF4-FFF2-40B4-BE49-F238E27FC236}">
                <a16:creationId xmlns:a16="http://schemas.microsoft.com/office/drawing/2014/main" id="{91BEFB5D-F79B-6E74-223C-F41566E057ED}"/>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BFA665E0-06B4-1F2F-C3D6-C2580829210A}"/>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Isosceles Triangle 27">
            <a:extLst>
              <a:ext uri="{FF2B5EF4-FFF2-40B4-BE49-F238E27FC236}">
                <a16:creationId xmlns:a16="http://schemas.microsoft.com/office/drawing/2014/main" id="{6968BACA-1FB6-909D-255B-927A2EE59929}"/>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4">
            <a:extLst>
              <a:ext uri="{FF2B5EF4-FFF2-40B4-BE49-F238E27FC236}">
                <a16:creationId xmlns:a16="http://schemas.microsoft.com/office/drawing/2014/main" id="{B78915D5-1F7E-C877-1084-FEC6C7BBDD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5" descr="A close-up of a logo&#10;&#10;Description automatically generated">
            <a:extLst>
              <a:ext uri="{FF2B5EF4-FFF2-40B4-BE49-F238E27FC236}">
                <a16:creationId xmlns:a16="http://schemas.microsoft.com/office/drawing/2014/main" id="{2DEF0DFD-38EC-8CE1-01D1-EACD20EA2372}"/>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7" name="Picture 16" descr="A red and blue text on a black background&#10;&#10;Description automatically generated">
            <a:extLst>
              <a:ext uri="{FF2B5EF4-FFF2-40B4-BE49-F238E27FC236}">
                <a16:creationId xmlns:a16="http://schemas.microsoft.com/office/drawing/2014/main" id="{37CAAA55-3AF6-1D06-A6F6-B4E5AC934A88}"/>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7" name="Slide Number Placeholder 6"/>
          <p:cNvSpPr>
            <a:spLocks noGrp="1"/>
          </p:cNvSpPr>
          <p:nvPr>
            <p:ph type="sldNum" sz="quarter" idx="12"/>
          </p:nvPr>
        </p:nvSpPr>
        <p:spPr>
          <a:xfrm>
            <a:off x="11305288" y="6406487"/>
            <a:ext cx="683339" cy="365125"/>
          </a:xfrm>
          <a:prstGeom prst="rect">
            <a:avLst/>
          </a:prstGeom>
        </p:spPr>
        <p:txBody>
          <a:bodyPr/>
          <a:lstStyle/>
          <a:p>
            <a:fld id="{521D5E62-6AE6-5A49-8798-75E6EDB9F0D3}" type="slidenum">
              <a:rPr lang="en-US" smtClean="0"/>
              <a:t>‹#›</a:t>
            </a:fld>
            <a:endParaRPr lang="en-US"/>
          </a:p>
        </p:txBody>
      </p:sp>
      <p:sp>
        <p:nvSpPr>
          <p:cNvPr id="8" name="Slide Number Placeholder 5">
            <a:extLst>
              <a:ext uri="{FF2B5EF4-FFF2-40B4-BE49-F238E27FC236}">
                <a16:creationId xmlns:a16="http://schemas.microsoft.com/office/drawing/2014/main" id="{C4A8DE20-3C4B-4E41-B599-5FFBBCA7F623}"/>
              </a:ext>
            </a:extLst>
          </p:cNvPr>
          <p:cNvSpPr txBox="1">
            <a:spLocks/>
          </p:cNvSpPr>
          <p:nvPr userDrawn="1"/>
        </p:nvSpPr>
        <p:spPr>
          <a:xfrm>
            <a:off x="11319576" y="6406487"/>
            <a:ext cx="683339"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21D5E62-6AE6-5A49-8798-75E6EDB9F0D3}" type="slidenum">
              <a:rPr lang="en-US" smtClean="0"/>
              <a:pPr/>
              <a:t>‹#›</a:t>
            </a:fld>
            <a:endParaRPr lang="en-US" dirty="0"/>
          </a:p>
        </p:txBody>
      </p:sp>
    </p:spTree>
    <p:extLst>
      <p:ext uri="{BB962C8B-B14F-4D97-AF65-F5344CB8AC3E}">
        <p14:creationId xmlns:p14="http://schemas.microsoft.com/office/powerpoint/2010/main" val="26071934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532331-401B-4937-8CBB-D7D19BBD7F06}" type="datetime1">
              <a:rPr lang="en-US" smtClean="0"/>
              <a:t>6/7/2024</a:t>
            </a:fld>
            <a:endParaRPr lang="en-US"/>
          </a:p>
        </p:txBody>
      </p:sp>
      <p:sp>
        <p:nvSpPr>
          <p:cNvPr id="6" name="Footer Placeholder 5"/>
          <p:cNvSpPr>
            <a:spLocks noGrp="1"/>
          </p:cNvSpPr>
          <p:nvPr>
            <p:ph type="ftr" sz="quarter" idx="11"/>
          </p:nvPr>
        </p:nvSpPr>
        <p:spPr/>
        <p:txBody>
          <a:bodyPr/>
          <a:lstStyle/>
          <a:p>
            <a:endParaRPr lang="en-US"/>
          </a:p>
        </p:txBody>
      </p:sp>
      <p:sp>
        <p:nvSpPr>
          <p:cNvPr id="9" name="Rectangle 23">
            <a:extLst>
              <a:ext uri="{FF2B5EF4-FFF2-40B4-BE49-F238E27FC236}">
                <a16:creationId xmlns:a16="http://schemas.microsoft.com/office/drawing/2014/main" id="{B22A48AA-7392-4BED-A73E-EF73FA036B1E}"/>
              </a:ext>
            </a:extLst>
          </p:cNvPr>
          <p:cNvSpPr/>
          <p:nvPr userDrawn="1"/>
        </p:nvSpPr>
        <p:spPr>
          <a:xfrm>
            <a:off x="11026588" y="2910"/>
            <a:ext cx="1162236"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Isosceles Triangle 23">
            <a:extLst>
              <a:ext uri="{FF2B5EF4-FFF2-40B4-BE49-F238E27FC236}">
                <a16:creationId xmlns:a16="http://schemas.microsoft.com/office/drawing/2014/main" id="{A3C3DFC3-129C-33B0-3B7D-74674043D562}"/>
              </a:ext>
            </a:extLst>
          </p:cNvPr>
          <p:cNvSpPr/>
          <p:nvPr userDrawn="1"/>
        </p:nvSpPr>
        <p:spPr>
          <a:xfrm>
            <a:off x="10622517" y="3085041"/>
            <a:ext cx="1556630"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27">
            <a:extLst>
              <a:ext uri="{FF2B5EF4-FFF2-40B4-BE49-F238E27FC236}">
                <a16:creationId xmlns:a16="http://schemas.microsoft.com/office/drawing/2014/main" id="{938EB08D-DDAB-B5E9-A819-FE0B6B4BE748}"/>
              </a:ext>
            </a:extLst>
          </p:cNvPr>
          <p:cNvSpPr/>
          <p:nvPr userDrawn="1"/>
        </p:nvSpPr>
        <p:spPr>
          <a:xfrm>
            <a:off x="10984853" y="-14287"/>
            <a:ext cx="1162236" cy="6895041"/>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2" name="Rectangle 28">
            <a:extLst>
              <a:ext uri="{FF2B5EF4-FFF2-40B4-BE49-F238E27FC236}">
                <a16:creationId xmlns:a16="http://schemas.microsoft.com/office/drawing/2014/main" id="{6CDAAC6D-9F29-286C-FCC8-3D52C134ED70}"/>
              </a:ext>
            </a:extLst>
          </p:cNvPr>
          <p:cNvSpPr/>
          <p:nvPr userDrawn="1"/>
        </p:nvSpPr>
        <p:spPr>
          <a:xfrm>
            <a:off x="11358391" y="28574"/>
            <a:ext cx="817580"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9">
            <a:extLst>
              <a:ext uri="{FF2B5EF4-FFF2-40B4-BE49-F238E27FC236}">
                <a16:creationId xmlns:a16="http://schemas.microsoft.com/office/drawing/2014/main" id="{44F98847-D213-19B7-1489-7FBC26E5B9CC}"/>
              </a:ext>
            </a:extLst>
          </p:cNvPr>
          <p:cNvSpPr/>
          <p:nvPr userDrawn="1"/>
        </p:nvSpPr>
        <p:spPr>
          <a:xfrm>
            <a:off x="11543421" y="0"/>
            <a:ext cx="661432" cy="6895041"/>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4" name="Isosceles Triangle 27">
            <a:extLst>
              <a:ext uri="{FF2B5EF4-FFF2-40B4-BE49-F238E27FC236}">
                <a16:creationId xmlns:a16="http://schemas.microsoft.com/office/drawing/2014/main" id="{DC47396B-C212-5F0C-D7AF-A8A5387B6F6F}"/>
              </a:ext>
            </a:extLst>
          </p:cNvPr>
          <p:cNvSpPr/>
          <p:nvPr userDrawn="1"/>
        </p:nvSpPr>
        <p:spPr>
          <a:xfrm>
            <a:off x="11361566" y="3626908"/>
            <a:ext cx="814406"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5" name="Picture 4">
            <a:extLst>
              <a:ext uri="{FF2B5EF4-FFF2-40B4-BE49-F238E27FC236}">
                <a16:creationId xmlns:a16="http://schemas.microsoft.com/office/drawing/2014/main" id="{BDC7812F-2DDD-22F6-A4ED-3AC38D7F89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a:xfrm>
            <a:off x="5321250" y="103736"/>
            <a:ext cx="1549499" cy="43199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 name="Picture 15" descr="A close-up of a logo&#10;&#10;Description automatically generated">
            <a:extLst>
              <a:ext uri="{FF2B5EF4-FFF2-40B4-BE49-F238E27FC236}">
                <a16:creationId xmlns:a16="http://schemas.microsoft.com/office/drawing/2014/main" id="{68F04E52-73A2-47E4-FB07-CBDE8A048893}"/>
              </a:ext>
            </a:extLst>
          </p:cNvPr>
          <p:cNvPicPr>
            <a:picLocks noChangeAspect="1"/>
          </p:cNvPicPr>
          <p:nvPr userDrawn="1"/>
        </p:nvPicPr>
        <p:blipFill>
          <a:blip r:embed="rId3"/>
          <a:stretch>
            <a:fillRect/>
          </a:stretch>
        </p:blipFill>
        <p:spPr>
          <a:xfrm>
            <a:off x="1294024" y="84728"/>
            <a:ext cx="1410033" cy="470011"/>
          </a:xfrm>
          <a:prstGeom prst="rect">
            <a:avLst/>
          </a:prstGeom>
        </p:spPr>
      </p:pic>
      <p:pic>
        <p:nvPicPr>
          <p:cNvPr id="17" name="Picture 16" descr="A red and blue text on a black background&#10;&#10;Description automatically generated">
            <a:extLst>
              <a:ext uri="{FF2B5EF4-FFF2-40B4-BE49-F238E27FC236}">
                <a16:creationId xmlns:a16="http://schemas.microsoft.com/office/drawing/2014/main" id="{D3052E29-8DDF-01F1-69FE-A8E03447701E}"/>
              </a:ext>
            </a:extLst>
          </p:cNvPr>
          <p:cNvPicPr>
            <a:picLocks noChangeAspect="1"/>
          </p:cNvPicPr>
          <p:nvPr userDrawn="1"/>
        </p:nvPicPr>
        <p:blipFill>
          <a:blip r:embed="rId4"/>
          <a:stretch>
            <a:fillRect/>
          </a:stretch>
        </p:blipFill>
        <p:spPr>
          <a:xfrm>
            <a:off x="9548830" y="84728"/>
            <a:ext cx="1325100" cy="579732"/>
          </a:xfrm>
          <a:prstGeom prst="rect">
            <a:avLst/>
          </a:prstGeom>
        </p:spPr>
      </p:pic>
      <p:sp>
        <p:nvSpPr>
          <p:cNvPr id="18" name="Slide Number Placeholder 5">
            <a:extLst>
              <a:ext uri="{FF2B5EF4-FFF2-40B4-BE49-F238E27FC236}">
                <a16:creationId xmlns:a16="http://schemas.microsoft.com/office/drawing/2014/main" id="{A2307A20-E1FC-17D7-C679-6EDC3F122CB5}"/>
              </a:ext>
            </a:extLst>
          </p:cNvPr>
          <p:cNvSpPr>
            <a:spLocks noGrp="1"/>
          </p:cNvSpPr>
          <p:nvPr>
            <p:ph type="sldNum" sz="quarter" idx="12"/>
          </p:nvPr>
        </p:nvSpPr>
        <p:spPr>
          <a:xfrm>
            <a:off x="11318076" y="6386773"/>
            <a:ext cx="683339" cy="365125"/>
          </a:xfrm>
          <a:prstGeom prst="rect">
            <a:avLst/>
          </a:prstGeom>
        </p:spPr>
        <p:txBody>
          <a:bodyPr/>
          <a:lstStyle/>
          <a:p>
            <a:fld id="{521D5E62-6AE6-5A49-8798-75E6EDB9F0D3}" type="slidenum">
              <a:rPr lang="en-US" smtClean="0"/>
              <a:t>‹#›</a:t>
            </a:fld>
            <a:endParaRPr lang="en-US" dirty="0"/>
          </a:p>
        </p:txBody>
      </p:sp>
    </p:spTree>
    <p:extLst>
      <p:ext uri="{BB962C8B-B14F-4D97-AF65-F5344CB8AC3E}">
        <p14:creationId xmlns:p14="http://schemas.microsoft.com/office/powerpoint/2010/main" val="3541265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9" name="Isosceles Triangle 28"/>
          <p:cNvSpPr/>
          <p:nvPr/>
        </p:nvSpPr>
        <p:spPr>
          <a:xfrm>
            <a:off x="-12853" y="4050241"/>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3B9B045-3F06-401E-BC38-8C438A21BA3B}" type="datetime1">
              <a:rPr lang="en-US" smtClean="0"/>
              <a:t>6/7/2024</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9" name="Slide Number Placeholder 8">
            <a:extLst>
              <a:ext uri="{FF2B5EF4-FFF2-40B4-BE49-F238E27FC236}">
                <a16:creationId xmlns:a16="http://schemas.microsoft.com/office/drawing/2014/main" id="{5511BDF9-805C-9729-BB1A-3E9AE35E8FB4}"/>
              </a:ext>
            </a:extLst>
          </p:cNvPr>
          <p:cNvSpPr>
            <a:spLocks noGrp="1"/>
          </p:cNvSpPr>
          <p:nvPr>
            <p:ph type="sldNum" sz="quarter" idx="4"/>
          </p:nvPr>
        </p:nvSpPr>
        <p:spPr>
          <a:xfrm>
            <a:off x="9220646" y="6363626"/>
            <a:ext cx="2743200" cy="365125"/>
          </a:xfrm>
          <a:prstGeom prst="rect">
            <a:avLst/>
          </a:prstGeom>
        </p:spPr>
        <p:txBody>
          <a:bodyPr vert="horz" lIns="91440" tIns="45720" rIns="91440" bIns="45720" rtlCol="0" anchor="ctr"/>
          <a:lstStyle>
            <a:lvl1pPr algn="r">
              <a:defRPr sz="1200">
                <a:solidFill>
                  <a:schemeClr val="bg1"/>
                </a:solidFill>
              </a:defRPr>
            </a:lvl1pPr>
          </a:lstStyle>
          <a:p>
            <a:fld id="{4A7F65F3-75F5-404F-AEA2-DA265C3F33A9}" type="slidenum">
              <a:rPr lang="en-US" smtClean="0"/>
              <a:pPr/>
              <a:t>‹#›</a:t>
            </a:fld>
            <a:endParaRPr lang="en-US" dirty="0"/>
          </a:p>
        </p:txBody>
      </p:sp>
    </p:spTree>
    <p:extLst>
      <p:ext uri="{BB962C8B-B14F-4D97-AF65-F5344CB8AC3E}">
        <p14:creationId xmlns:p14="http://schemas.microsoft.com/office/powerpoint/2010/main" val="3831053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hyperlink" Target="http://hrsa.gov/"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hyperlink" Target="https://www.sanvicente.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nmhealth.org/about/phd/pchb/ochw/"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hyperlink" Target="https://aidsetc.org/resource/umbast-factsheets" TargetMode="External"/><Relationship Id="rId2" Type="http://schemas.openxmlformats.org/officeDocument/2006/relationships/hyperlink" Target="https://www.hrw.org/report/2009/09/23/returned-risk/deportation-hiv-positive-migrants#:~:text=National%20governments%20need%20to%20broadly,where%20treatment%20and%20social%20support"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mailto:Tang---mmartang@health.ucsd.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D3E9744-4209-BC97-7544-4AA2FDBC6067}"/>
              </a:ext>
            </a:extLst>
          </p:cNvPr>
          <p:cNvSpPr>
            <a:spLocks noGrp="1"/>
          </p:cNvSpPr>
          <p:nvPr>
            <p:ph type="subTitle" idx="1"/>
          </p:nvPr>
        </p:nvSpPr>
        <p:spPr>
          <a:xfrm>
            <a:off x="1636356" y="4656214"/>
            <a:ext cx="7918609" cy="1609674"/>
          </a:xfrm>
        </p:spPr>
        <p:txBody>
          <a:bodyPr>
            <a:normAutofit fontScale="92500" lnSpcReduction="10000"/>
          </a:bodyPr>
          <a:lstStyle/>
          <a:p>
            <a:r>
              <a:rPr lang="en-US" sz="2300" b="1" dirty="0">
                <a:solidFill>
                  <a:schemeClr val="tx1"/>
                </a:solidFill>
              </a:rPr>
              <a:t>The US/Mexico Border AETC Steering Team (UMBAST)</a:t>
            </a:r>
          </a:p>
          <a:p>
            <a:r>
              <a:rPr lang="en-US" sz="2300" b="1" dirty="0">
                <a:solidFill>
                  <a:schemeClr val="tx1"/>
                </a:solidFill>
              </a:rPr>
              <a:t>Saturday, May 4th 2:45 p.m. – 4:00 p.m.</a:t>
            </a:r>
          </a:p>
          <a:p>
            <a:r>
              <a:rPr lang="en-US" sz="2300" b="1" dirty="0">
                <a:solidFill>
                  <a:schemeClr val="tx1"/>
                </a:solidFill>
              </a:rPr>
              <a:t>El Paso Room B</a:t>
            </a:r>
          </a:p>
          <a:p>
            <a:r>
              <a:rPr lang="en-US" b="1" dirty="0">
                <a:solidFill>
                  <a:schemeClr val="tx1"/>
                </a:solidFill>
              </a:rPr>
              <a:t> </a:t>
            </a:r>
          </a:p>
        </p:txBody>
      </p:sp>
      <p:pic>
        <p:nvPicPr>
          <p:cNvPr id="4" name="Picture 4">
            <a:extLst>
              <a:ext uri="{FF2B5EF4-FFF2-40B4-BE49-F238E27FC236}">
                <a16:creationId xmlns:a16="http://schemas.microsoft.com/office/drawing/2014/main" id="{32BD5379-36E2-80A2-2FCE-5EE245DEED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4531012" y="2464998"/>
            <a:ext cx="5257294" cy="146571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descr="A close-up of a logo&#10;&#10;Description automatically generated">
            <a:extLst>
              <a:ext uri="{FF2B5EF4-FFF2-40B4-BE49-F238E27FC236}">
                <a16:creationId xmlns:a16="http://schemas.microsoft.com/office/drawing/2014/main" id="{9E9142BA-0E1E-8FFB-B970-F361097A2E13}"/>
              </a:ext>
            </a:extLst>
          </p:cNvPr>
          <p:cNvPicPr>
            <a:picLocks noChangeAspect="1"/>
          </p:cNvPicPr>
          <p:nvPr/>
        </p:nvPicPr>
        <p:blipFill>
          <a:blip r:embed="rId3"/>
          <a:stretch>
            <a:fillRect/>
          </a:stretch>
        </p:blipFill>
        <p:spPr>
          <a:xfrm>
            <a:off x="1045690" y="2219954"/>
            <a:ext cx="2933700" cy="977900"/>
          </a:xfrm>
          <a:prstGeom prst="rect">
            <a:avLst/>
          </a:prstGeom>
        </p:spPr>
      </p:pic>
      <p:pic>
        <p:nvPicPr>
          <p:cNvPr id="8" name="Picture 7" descr="A red and blue text on a black background&#10;&#10;Description automatically generated">
            <a:extLst>
              <a:ext uri="{FF2B5EF4-FFF2-40B4-BE49-F238E27FC236}">
                <a16:creationId xmlns:a16="http://schemas.microsoft.com/office/drawing/2014/main" id="{005332E5-CE1F-417D-0EAF-795D176590AD}"/>
              </a:ext>
            </a:extLst>
          </p:cNvPr>
          <p:cNvPicPr>
            <a:picLocks noChangeAspect="1"/>
          </p:cNvPicPr>
          <p:nvPr/>
        </p:nvPicPr>
        <p:blipFill>
          <a:blip r:embed="rId4"/>
          <a:stretch>
            <a:fillRect/>
          </a:stretch>
        </p:blipFill>
        <p:spPr>
          <a:xfrm>
            <a:off x="1045690" y="3660147"/>
            <a:ext cx="2599553" cy="1137305"/>
          </a:xfrm>
          <a:prstGeom prst="rect">
            <a:avLst/>
          </a:prstGeom>
        </p:spPr>
      </p:pic>
      <p:sp>
        <p:nvSpPr>
          <p:cNvPr id="7" name="Slide Number Placeholder 6">
            <a:extLst>
              <a:ext uri="{FF2B5EF4-FFF2-40B4-BE49-F238E27FC236}">
                <a16:creationId xmlns:a16="http://schemas.microsoft.com/office/drawing/2014/main" id="{38BC056A-5EB4-46B0-D0FF-669638A2B95C}"/>
              </a:ext>
            </a:extLst>
          </p:cNvPr>
          <p:cNvSpPr>
            <a:spLocks noGrp="1"/>
          </p:cNvSpPr>
          <p:nvPr>
            <p:ph type="sldNum" sz="quarter" idx="12"/>
          </p:nvPr>
        </p:nvSpPr>
        <p:spPr/>
        <p:txBody>
          <a:bodyPr/>
          <a:lstStyle/>
          <a:p>
            <a:fld id="{521D5E62-6AE6-5A49-8798-75E6EDB9F0D3}" type="slidenum">
              <a:rPr lang="en-US" smtClean="0"/>
              <a:t>1</a:t>
            </a:fld>
            <a:endParaRPr lang="en-US" dirty="0"/>
          </a:p>
        </p:txBody>
      </p:sp>
    </p:spTree>
    <p:extLst>
      <p:ext uri="{BB962C8B-B14F-4D97-AF65-F5344CB8AC3E}">
        <p14:creationId xmlns:p14="http://schemas.microsoft.com/office/powerpoint/2010/main" val="399767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4E6F2-5154-82A4-F6AB-7CCEDA389DEC}"/>
              </a:ext>
            </a:extLst>
          </p:cNvPr>
          <p:cNvSpPr>
            <a:spLocks noGrp="1"/>
          </p:cNvSpPr>
          <p:nvPr>
            <p:ph type="title"/>
          </p:nvPr>
        </p:nvSpPr>
        <p:spPr>
          <a:xfrm>
            <a:off x="677334" y="963930"/>
            <a:ext cx="8596668" cy="1320800"/>
          </a:xfrm>
        </p:spPr>
        <p:txBody>
          <a:bodyPr/>
          <a:lstStyle/>
          <a:p>
            <a:r>
              <a:rPr lang="en-US" dirty="0"/>
              <a:t>Agenda</a:t>
            </a:r>
          </a:p>
        </p:txBody>
      </p:sp>
      <p:sp>
        <p:nvSpPr>
          <p:cNvPr id="3" name="Content Placeholder 2">
            <a:extLst>
              <a:ext uri="{FF2B5EF4-FFF2-40B4-BE49-F238E27FC236}">
                <a16:creationId xmlns:a16="http://schemas.microsoft.com/office/drawing/2014/main" id="{39C56875-D48D-7D87-7E21-D385C4356C5F}"/>
              </a:ext>
            </a:extLst>
          </p:cNvPr>
          <p:cNvSpPr>
            <a:spLocks noGrp="1"/>
          </p:cNvSpPr>
          <p:nvPr>
            <p:ph idx="1"/>
          </p:nvPr>
        </p:nvSpPr>
        <p:spPr>
          <a:xfrm>
            <a:off x="677334" y="1930401"/>
            <a:ext cx="10043218" cy="4110962"/>
          </a:xfrm>
        </p:spPr>
        <p:txBody>
          <a:bodyPr>
            <a:normAutofit/>
          </a:bodyPr>
          <a:lstStyle/>
          <a:p>
            <a:r>
              <a:rPr lang="en-US" sz="2500" dirty="0"/>
              <a:t>The United States/Mexico Border Region</a:t>
            </a:r>
          </a:p>
          <a:p>
            <a:r>
              <a:rPr lang="en-US" sz="2500" dirty="0"/>
              <a:t>What Is UMBAST? Who Is UMBAST?</a:t>
            </a:r>
          </a:p>
          <a:p>
            <a:r>
              <a:rPr lang="en-US" sz="2500" dirty="0"/>
              <a:t>Federal and Other Training/Technical Assistance Partnerships</a:t>
            </a:r>
          </a:p>
          <a:p>
            <a:r>
              <a:rPr lang="en-US" sz="2500" dirty="0"/>
              <a:t>Border State Highlights/Best Practices</a:t>
            </a:r>
          </a:p>
          <a:p>
            <a:r>
              <a:rPr lang="en-US" sz="2500" dirty="0"/>
              <a:t>UMBAST Online</a:t>
            </a:r>
          </a:p>
          <a:p>
            <a:r>
              <a:rPr lang="en-US" sz="2500" dirty="0"/>
              <a:t>Recognitions</a:t>
            </a:r>
          </a:p>
          <a:p>
            <a:r>
              <a:rPr lang="en-US" sz="2500" dirty="0"/>
              <a:t>Plans for the Future</a:t>
            </a:r>
          </a:p>
          <a:p>
            <a:r>
              <a:rPr lang="en-US" sz="2500" dirty="0"/>
              <a:t>Questions and Answers</a:t>
            </a:r>
          </a:p>
        </p:txBody>
      </p:sp>
      <p:sp>
        <p:nvSpPr>
          <p:cNvPr id="5" name="Slide Number Placeholder 4">
            <a:extLst>
              <a:ext uri="{FF2B5EF4-FFF2-40B4-BE49-F238E27FC236}">
                <a16:creationId xmlns:a16="http://schemas.microsoft.com/office/drawing/2014/main" id="{68C12086-DF15-2FEB-AE65-D164D63E7784}"/>
              </a:ext>
            </a:extLst>
          </p:cNvPr>
          <p:cNvSpPr>
            <a:spLocks noGrp="1"/>
          </p:cNvSpPr>
          <p:nvPr>
            <p:ph type="sldNum" sz="quarter" idx="12"/>
          </p:nvPr>
        </p:nvSpPr>
        <p:spPr/>
        <p:txBody>
          <a:bodyPr/>
          <a:lstStyle/>
          <a:p>
            <a:fld id="{521D5E62-6AE6-5A49-8798-75E6EDB9F0D3}" type="slidenum">
              <a:rPr lang="en-US" smtClean="0"/>
              <a:t>10</a:t>
            </a:fld>
            <a:endParaRPr lang="en-US"/>
          </a:p>
        </p:txBody>
      </p:sp>
    </p:spTree>
    <p:extLst>
      <p:ext uri="{BB962C8B-B14F-4D97-AF65-F5344CB8AC3E}">
        <p14:creationId xmlns:p14="http://schemas.microsoft.com/office/powerpoint/2010/main" val="3333676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838" y="609600"/>
            <a:ext cx="10798140" cy="1320800"/>
          </a:xfrm>
        </p:spPr>
        <p:txBody>
          <a:bodyPr>
            <a:normAutofit fontScale="90000"/>
          </a:bodyPr>
          <a:lstStyle/>
          <a:p>
            <a:r>
              <a:rPr lang="en-US" dirty="0"/>
              <a:t>UCLA Center for Health Policy Research (CHPDP) HIV/AIDS Training Programs Delivered in Mexico: 1995- 2005</a:t>
            </a:r>
          </a:p>
        </p:txBody>
      </p:sp>
      <p:sp>
        <p:nvSpPr>
          <p:cNvPr id="3" name="Slide Number Placeholder 2"/>
          <p:cNvSpPr>
            <a:spLocks noGrp="1"/>
          </p:cNvSpPr>
          <p:nvPr>
            <p:ph type="sldNum" sz="quarter" idx="12"/>
          </p:nvPr>
        </p:nvSpPr>
        <p:spPr/>
        <p:txBody>
          <a:bodyPr/>
          <a:lstStyle/>
          <a:p>
            <a:fld id="{521D5E62-6AE6-5A49-8798-75E6EDB9F0D3}" type="slidenum">
              <a:rPr lang="en-US" smtClean="0"/>
              <a:t>11</a:t>
            </a:fld>
            <a:endParaRPr lang="en-US" dirty="0"/>
          </a:p>
        </p:txBody>
      </p:sp>
      <p:pic>
        <p:nvPicPr>
          <p:cNvPr id="4" name="Picture 3" descr="UCLA CHPDP HIV Training Mexican Map" title="UCLA CHPDP HIV Training Map"/>
          <p:cNvPicPr>
            <a:picLocks noChangeAspect="1"/>
          </p:cNvPicPr>
          <p:nvPr/>
        </p:nvPicPr>
        <p:blipFill>
          <a:blip r:embed="rId3"/>
          <a:stretch>
            <a:fillRect/>
          </a:stretch>
        </p:blipFill>
        <p:spPr>
          <a:xfrm>
            <a:off x="677334" y="2088775"/>
            <a:ext cx="6958698" cy="4480560"/>
          </a:xfrm>
          <a:prstGeom prst="rect">
            <a:avLst/>
          </a:prstGeom>
        </p:spPr>
      </p:pic>
    </p:spTree>
    <p:extLst>
      <p:ext uri="{BB962C8B-B14F-4D97-AF65-F5344CB8AC3E}">
        <p14:creationId xmlns:p14="http://schemas.microsoft.com/office/powerpoint/2010/main" val="297194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lstStyle/>
          <a:p>
            <a:r>
              <a:rPr lang="en-US"/>
              <a:t>U.S./Mexico Border Region</a:t>
            </a:r>
            <a:endParaRPr lang="en-US" dirty="0"/>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t>12</a:t>
            </a:fld>
            <a:endParaRPr lang="en-US"/>
          </a:p>
        </p:txBody>
      </p:sp>
      <p:pic>
        <p:nvPicPr>
          <p:cNvPr id="7" name="Picture 2" descr="US and Mexico Border Region map" title="US and Mexico Border Map"/>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96240" y="2025947"/>
            <a:ext cx="5351463" cy="3546475"/>
          </a:xfrm>
          <a:ln>
            <a:solidFill>
              <a:schemeClr val="tx1">
                <a:lumMod val="50000"/>
                <a:lumOff val="50000"/>
              </a:schemeClr>
            </a:solidFill>
          </a:ln>
        </p:spPr>
      </p:pic>
      <p:pic>
        <p:nvPicPr>
          <p:cNvPr id="8" name="Picture 7" descr="A close up of a map&#10;&#10;Description automatically generated" title="United States Map">
            <a:extLst>
              <a:ext uri="{FF2B5EF4-FFF2-40B4-BE49-F238E27FC236}">
                <a16:creationId xmlns:a16="http://schemas.microsoft.com/office/drawing/2014/main" id="{18DC69A5-3B9F-44EE-8701-38B968078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4510" y="2005627"/>
            <a:ext cx="6077284" cy="3745817"/>
          </a:xfrm>
          <a:prstGeom prst="rect">
            <a:avLst/>
          </a:prstGeom>
        </p:spPr>
      </p:pic>
      <p:sp>
        <p:nvSpPr>
          <p:cNvPr id="3" name="TextBox 2">
            <a:extLst>
              <a:ext uri="{FF2B5EF4-FFF2-40B4-BE49-F238E27FC236}">
                <a16:creationId xmlns:a16="http://schemas.microsoft.com/office/drawing/2014/main" id="{6BA3C3F9-5F96-D073-6932-52690F05A8D2}"/>
              </a:ext>
            </a:extLst>
          </p:cNvPr>
          <p:cNvSpPr txBox="1"/>
          <p:nvPr/>
        </p:nvSpPr>
        <p:spPr>
          <a:xfrm>
            <a:off x="1674000" y="6261558"/>
            <a:ext cx="8147406" cy="307777"/>
          </a:xfrm>
          <a:prstGeom prst="rect">
            <a:avLst/>
          </a:prstGeom>
          <a:noFill/>
        </p:spPr>
        <p:txBody>
          <a:bodyPr wrap="square">
            <a:spAutoFit/>
          </a:bodyPr>
          <a:lstStyle/>
          <a:p>
            <a:r>
              <a:rPr lang="en-US" sz="1400" baseline="0" dirty="0"/>
              <a:t>Image: Map AIDS Education and Training Center. https://aidsetc.org/directory </a:t>
            </a:r>
          </a:p>
        </p:txBody>
      </p:sp>
    </p:spTree>
    <p:extLst>
      <p:ext uri="{BB962C8B-B14F-4D97-AF65-F5344CB8AC3E}">
        <p14:creationId xmlns:p14="http://schemas.microsoft.com/office/powerpoint/2010/main" val="4647267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normAutofit/>
          </a:bodyPr>
          <a:lstStyle/>
          <a:p>
            <a:r>
              <a:rPr lang="en-US" sz="4500" dirty="0"/>
              <a:t>Border Challenges</a:t>
            </a:r>
          </a:p>
        </p:txBody>
      </p:sp>
      <p:sp>
        <p:nvSpPr>
          <p:cNvPr id="7" name="Content Placeholder 2"/>
          <p:cNvSpPr>
            <a:spLocks noGrp="1"/>
          </p:cNvSpPr>
          <p:nvPr>
            <p:ph idx="1"/>
          </p:nvPr>
        </p:nvSpPr>
        <p:spPr>
          <a:xfrm>
            <a:off x="677334" y="1755854"/>
            <a:ext cx="8596668" cy="3880773"/>
          </a:xfrm>
        </p:spPr>
        <p:txBody>
          <a:bodyPr>
            <a:normAutofit lnSpcReduction="10000"/>
          </a:bodyPr>
          <a:lstStyle/>
          <a:p>
            <a:r>
              <a:rPr lang="en-US" altLang="en-US" sz="2500" dirty="0"/>
              <a:t>Health Professional Shortage Area (HPSA)</a:t>
            </a:r>
          </a:p>
          <a:p>
            <a:r>
              <a:rPr lang="en-US" altLang="en-US" sz="2500" dirty="0"/>
              <a:t>Higher incidence of infections diseases compared with the U.S. average</a:t>
            </a:r>
          </a:p>
          <a:p>
            <a:r>
              <a:rPr lang="en-US" altLang="en-US" sz="2500" dirty="0"/>
              <a:t>If made a state, the border region would rank:</a:t>
            </a:r>
          </a:p>
          <a:p>
            <a:pPr lvl="1"/>
            <a:r>
              <a:rPr lang="en-US" altLang="en-US" sz="2100" dirty="0"/>
              <a:t>1st in number of uninsured school children</a:t>
            </a:r>
          </a:p>
          <a:p>
            <a:pPr lvl="1"/>
            <a:r>
              <a:rPr lang="en-US" altLang="en-US" sz="2100" dirty="0"/>
              <a:t>2nd in death rates due to hepatitis</a:t>
            </a:r>
          </a:p>
          <a:p>
            <a:pPr lvl="1"/>
            <a:r>
              <a:rPr lang="en-US" altLang="en-US" sz="2100" dirty="0"/>
              <a:t>3rd in deaths related to diabetes</a:t>
            </a:r>
          </a:p>
          <a:p>
            <a:pPr lvl="1"/>
            <a:r>
              <a:rPr lang="en-US" altLang="en-US" sz="2100" dirty="0"/>
              <a:t>Last in access to health care</a:t>
            </a:r>
          </a:p>
          <a:p>
            <a:pPr lvl="1"/>
            <a:r>
              <a:rPr lang="en-US" altLang="en-US" sz="2100" dirty="0"/>
              <a:t>Last in per capita income</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pPr/>
              <a:t>13</a:t>
            </a:fld>
            <a:endParaRPr lang="en-US"/>
          </a:p>
        </p:txBody>
      </p:sp>
      <p:sp>
        <p:nvSpPr>
          <p:cNvPr id="2" name="TextBox 1">
            <a:extLst>
              <a:ext uri="{FF2B5EF4-FFF2-40B4-BE49-F238E27FC236}">
                <a16:creationId xmlns:a16="http://schemas.microsoft.com/office/drawing/2014/main" id="{23AF6B61-663F-16B3-23EB-689C8D72CE3C}"/>
              </a:ext>
            </a:extLst>
          </p:cNvPr>
          <p:cNvSpPr txBox="1"/>
          <p:nvPr/>
        </p:nvSpPr>
        <p:spPr>
          <a:xfrm>
            <a:off x="449705" y="5837100"/>
            <a:ext cx="10519226" cy="569387"/>
          </a:xfrm>
          <a:prstGeom prst="rect">
            <a:avLst/>
          </a:prstGeom>
          <a:noFill/>
        </p:spPr>
        <p:txBody>
          <a:bodyPr wrap="none" rtlCol="0">
            <a:spAutoFit/>
          </a:bodyPr>
          <a:lstStyle/>
          <a:p>
            <a:r>
              <a:rPr lang="en-US" b="0" i="0" dirty="0">
                <a:solidFill>
                  <a:srgbClr val="212121"/>
                </a:solidFill>
                <a:effectLst/>
                <a:highlight>
                  <a:srgbClr val="FFFFFF"/>
                </a:highlight>
                <a:latin typeface="Roboto" panose="02000000000000000000" pitchFamily="2" charset="0"/>
              </a:rPr>
              <a:t>    </a:t>
            </a:r>
            <a:r>
              <a:rPr lang="en-US" sz="1300" b="0" i="0" dirty="0">
                <a:solidFill>
                  <a:srgbClr val="212121"/>
                </a:solidFill>
                <a:effectLst/>
                <a:highlight>
                  <a:srgbClr val="FFFFFF"/>
                </a:highlight>
                <a:latin typeface="Roboto" panose="02000000000000000000" pitchFamily="2" charset="0"/>
              </a:rPr>
              <a:t>Source: Moya EM, Chávez-</a:t>
            </a:r>
            <a:r>
              <a:rPr lang="en-US" sz="1300" b="0" i="0" dirty="0" err="1">
                <a:solidFill>
                  <a:srgbClr val="212121"/>
                </a:solidFill>
                <a:effectLst/>
                <a:highlight>
                  <a:srgbClr val="FFFFFF"/>
                </a:highlight>
                <a:latin typeface="Roboto" panose="02000000000000000000" pitchFamily="2" charset="0"/>
              </a:rPr>
              <a:t>Baray</a:t>
            </a:r>
            <a:r>
              <a:rPr lang="en-US" sz="1300" b="0" i="0" dirty="0">
                <a:solidFill>
                  <a:srgbClr val="212121"/>
                </a:solidFill>
                <a:effectLst/>
                <a:highlight>
                  <a:srgbClr val="FFFFFF"/>
                </a:highlight>
                <a:latin typeface="Roboto" panose="02000000000000000000" pitchFamily="2" charset="0"/>
              </a:rPr>
              <a:t> SM, Wood WW, Martinez O. Nuestra Casa: An advocacy initiative to reduce inequalities and tuberculosis </a:t>
            </a:r>
          </a:p>
          <a:p>
            <a:r>
              <a:rPr lang="en-US" sz="1300" dirty="0">
                <a:solidFill>
                  <a:srgbClr val="212121"/>
                </a:solidFill>
                <a:highlight>
                  <a:srgbClr val="FFFFFF"/>
                </a:highlight>
                <a:latin typeface="Roboto" panose="02000000000000000000" pitchFamily="2" charset="0"/>
              </a:rPr>
              <a:t>        </a:t>
            </a:r>
            <a:r>
              <a:rPr lang="en-US" sz="1300" b="0" i="0" dirty="0">
                <a:solidFill>
                  <a:srgbClr val="212121"/>
                </a:solidFill>
                <a:effectLst/>
                <a:highlight>
                  <a:srgbClr val="FFFFFF"/>
                </a:highlight>
                <a:latin typeface="Roboto" panose="02000000000000000000" pitchFamily="2" charset="0"/>
              </a:rPr>
              <a:t>along the US-Mexico border. Int Public Health J. 2016 Apr-Jun;8(2):107-119. PMID: 30245778; PMCID: PMC6150456.</a:t>
            </a:r>
            <a:endParaRPr lang="en-US" sz="1300" dirty="0"/>
          </a:p>
        </p:txBody>
      </p:sp>
    </p:spTree>
    <p:extLst>
      <p:ext uri="{BB962C8B-B14F-4D97-AF65-F5344CB8AC3E}">
        <p14:creationId xmlns:p14="http://schemas.microsoft.com/office/powerpoint/2010/main" val="25571536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lstStyle/>
          <a:p>
            <a:r>
              <a:rPr lang="en-US"/>
              <a:t>Poor and Uninsured in the U.S.</a:t>
            </a:r>
            <a:endParaRPr lang="en-US" dirty="0"/>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371414-462E-46DB-984E-E1D1898C16DC}"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9" name="Picture 4" descr="US Map - Adults who are poor and uninsured&#10;&#10;US Map - Adults who are poor and uninsured"/>
          <p:cNvPicPr>
            <a:picLocks noChangeAspect="1" noChangeArrowheads="1"/>
          </p:cNvPicPr>
          <p:nvPr/>
        </p:nvPicPr>
        <p:blipFill>
          <a:blip r:embed="rId3">
            <a:extLst>
              <a:ext uri="{28A0092B-C50C-407E-A947-70E740481C1C}">
                <a14:useLocalDpi xmlns:a14="http://schemas.microsoft.com/office/drawing/2010/main" val="0"/>
              </a:ext>
            </a:extLst>
          </a:blip>
          <a:srcRect t="24602"/>
          <a:stretch>
            <a:fillRect/>
          </a:stretch>
        </p:blipFill>
        <p:spPr bwMode="auto">
          <a:xfrm>
            <a:off x="677334" y="1681867"/>
            <a:ext cx="6673413" cy="448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descr="Imperial County ranked as a top hotspot with more cases per capita. " title="Public health data ranking "/>
          <p:cNvPicPr>
            <a:picLocks noChangeAspect="1"/>
          </p:cNvPicPr>
          <p:nvPr/>
        </p:nvPicPr>
        <p:blipFill>
          <a:blip r:embed="rId4"/>
          <a:stretch>
            <a:fillRect/>
          </a:stretch>
        </p:blipFill>
        <p:spPr>
          <a:xfrm>
            <a:off x="7654238" y="1270000"/>
            <a:ext cx="2188679" cy="4929251"/>
          </a:xfrm>
          <a:prstGeom prst="rect">
            <a:avLst/>
          </a:prstGeom>
        </p:spPr>
      </p:pic>
      <p:sp>
        <p:nvSpPr>
          <p:cNvPr id="3" name="TextBox 2">
            <a:extLst>
              <a:ext uri="{FF2B5EF4-FFF2-40B4-BE49-F238E27FC236}">
                <a16:creationId xmlns:a16="http://schemas.microsoft.com/office/drawing/2014/main" id="{8AE59CFE-AC33-7E0B-6C11-F28AEEB6F01F}"/>
              </a:ext>
            </a:extLst>
          </p:cNvPr>
          <p:cNvSpPr txBox="1"/>
          <p:nvPr/>
        </p:nvSpPr>
        <p:spPr>
          <a:xfrm>
            <a:off x="677334" y="6248400"/>
            <a:ext cx="7285456"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rPr>
              <a:t>Source: Where Poor and Uninsured Americans Live, NYT Interactive Map, Archived page 2016,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333333"/>
                </a:solidFill>
                <a:effectLst/>
                <a:highlight>
                  <a:srgbClr val="FFFFFF"/>
                </a:highlight>
                <a:uLnTx/>
                <a:uFillTx/>
                <a:latin typeface="Arial" panose="020B0604020202020204" pitchFamily="34" charset="0"/>
                <a:ea typeface="Aptos" panose="020B0004020202020204" pitchFamily="34" charset="0"/>
                <a:cs typeface="Arial" panose="020B0604020202020204" pitchFamily="34" charset="0"/>
              </a:rPr>
              <a:t>By Robert </a:t>
            </a:r>
            <a:r>
              <a:rPr kumimoji="0" lang="en-US" sz="1300" b="0" i="0" u="none" strike="noStrike" kern="1200" cap="none" spc="0" normalizeH="0" baseline="0" noProof="0" dirty="0" err="1">
                <a:ln>
                  <a:noFill/>
                </a:ln>
                <a:solidFill>
                  <a:srgbClr val="333333"/>
                </a:solidFill>
                <a:effectLst/>
                <a:highlight>
                  <a:srgbClr val="FFFFFF"/>
                </a:highlight>
                <a:uLnTx/>
                <a:uFillTx/>
                <a:latin typeface="Arial" panose="020B0604020202020204" pitchFamily="34" charset="0"/>
                <a:ea typeface="Aptos" panose="020B0004020202020204" pitchFamily="34" charset="0"/>
                <a:cs typeface="Arial" panose="020B0604020202020204" pitchFamily="34" charset="0"/>
              </a:rPr>
              <a:t>Gebeloff</a:t>
            </a:r>
            <a:r>
              <a:rPr kumimoji="0" lang="en-US" sz="1300" b="0" i="0" u="none" strike="noStrike" kern="1200" cap="none" spc="0" normalizeH="0" baseline="0" noProof="0" dirty="0">
                <a:ln>
                  <a:noFill/>
                </a:ln>
                <a:solidFill>
                  <a:srgbClr val="333333"/>
                </a:solidFill>
                <a:effectLst/>
                <a:highlight>
                  <a:srgbClr val="FFFFFF"/>
                </a:highlight>
                <a:uLnTx/>
                <a:uFillTx/>
                <a:latin typeface="Arial" panose="020B0604020202020204" pitchFamily="34" charset="0"/>
                <a:ea typeface="Aptos" panose="020B0004020202020204" pitchFamily="34" charset="0"/>
                <a:cs typeface="Arial" panose="020B0604020202020204" pitchFamily="34" charset="0"/>
              </a:rPr>
              <a:t>, </a:t>
            </a:r>
            <a:r>
              <a:rPr kumimoji="0" lang="en-US" sz="1300" b="0" i="0" u="none" strike="noStrike" kern="1200" cap="none" spc="0" normalizeH="0" baseline="0" noProof="0" dirty="0" err="1">
                <a:ln>
                  <a:noFill/>
                </a:ln>
                <a:solidFill>
                  <a:srgbClr val="333333"/>
                </a:solidFill>
                <a:effectLst/>
                <a:highlight>
                  <a:srgbClr val="FFFFFF"/>
                </a:highlight>
                <a:uLnTx/>
                <a:uFillTx/>
                <a:latin typeface="Arial" panose="020B0604020202020204" pitchFamily="34" charset="0"/>
                <a:ea typeface="Aptos" panose="020B0004020202020204" pitchFamily="34" charset="0"/>
                <a:cs typeface="Arial" panose="020B0604020202020204" pitchFamily="34" charset="0"/>
              </a:rPr>
              <a:t>Haeyoun</a:t>
            </a:r>
            <a:r>
              <a:rPr kumimoji="0" lang="en-US" sz="1300" b="0" i="0" u="none" strike="noStrike" kern="1200" cap="none" spc="0" normalizeH="0" baseline="0" noProof="0" dirty="0">
                <a:ln>
                  <a:noFill/>
                </a:ln>
                <a:solidFill>
                  <a:srgbClr val="333333"/>
                </a:solidFill>
                <a:effectLst/>
                <a:highlight>
                  <a:srgbClr val="FFFFFF"/>
                </a:highlight>
                <a:uLnTx/>
                <a:uFillTx/>
                <a:latin typeface="Arial" panose="020B0604020202020204" pitchFamily="34" charset="0"/>
                <a:ea typeface="Aptos" panose="020B0004020202020204" pitchFamily="34" charset="0"/>
                <a:cs typeface="Arial" panose="020B0604020202020204" pitchFamily="34" charset="0"/>
              </a:rPr>
              <a:t> Park, and Matthew Ericson)</a:t>
            </a:r>
            <a:endParaRPr kumimoji="0" lang="en-US" sz="1300" b="0" i="0" u="none" strike="noStrike" kern="1200" cap="none" spc="0" normalizeH="0" baseline="0" noProof="0" dirty="0">
              <a:ln>
                <a:noFill/>
              </a:ln>
              <a:solidFill>
                <a:srgbClr val="000000"/>
              </a:solidFill>
              <a:effectLst/>
              <a:uLnTx/>
              <a:uFillTx/>
              <a:latin typeface="Arial" panose="020B0604020202020204" pitchFamily="34" charset="0"/>
              <a:ea typeface="Aptos" panose="020B000402020202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9215684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a:xfrm>
            <a:off x="542422" y="1256696"/>
            <a:ext cx="8596668" cy="1320800"/>
          </a:xfrm>
        </p:spPr>
        <p:txBody>
          <a:bodyPr/>
          <a:lstStyle/>
          <a:p>
            <a:r>
              <a:rPr lang="en-US" dirty="0"/>
              <a:t>USMBHC &amp; First Needs Assessments</a:t>
            </a:r>
          </a:p>
        </p:txBody>
      </p:sp>
      <p:sp>
        <p:nvSpPr>
          <p:cNvPr id="8" name="Content Placeholder 7">
            <a:extLst>
              <a:ext uri="{FF2B5EF4-FFF2-40B4-BE49-F238E27FC236}">
                <a16:creationId xmlns:a16="http://schemas.microsoft.com/office/drawing/2014/main" id="{9E2EA186-BCD5-48F1-83FF-5AE6216B88FE}"/>
              </a:ext>
            </a:extLst>
          </p:cNvPr>
          <p:cNvSpPr>
            <a:spLocks noGrp="1"/>
          </p:cNvSpPr>
          <p:nvPr>
            <p:ph idx="1"/>
          </p:nvPr>
        </p:nvSpPr>
        <p:spPr>
          <a:xfrm>
            <a:off x="541524" y="2747182"/>
            <a:ext cx="9017148" cy="4055276"/>
          </a:xfrm>
        </p:spPr>
        <p:txBody>
          <a:bodyPr>
            <a:normAutofit/>
          </a:bodyPr>
          <a:lstStyle/>
          <a:p>
            <a:r>
              <a:rPr lang="en-US" sz="2100" dirty="0"/>
              <a:t>Early Border </a:t>
            </a:r>
            <a:r>
              <a:rPr lang="en-US" sz="2100" b="1" u="sng" dirty="0"/>
              <a:t>Provider Needs Assessments</a:t>
            </a:r>
            <a:r>
              <a:rPr lang="en-US" sz="2100" dirty="0"/>
              <a:t>: </a:t>
            </a:r>
          </a:p>
          <a:p>
            <a:pPr lvl="1"/>
            <a:r>
              <a:rPr lang="en-US" sz="2100" dirty="0"/>
              <a:t>2002 “Monarch” report sent to HRSA</a:t>
            </a:r>
          </a:p>
          <a:p>
            <a:r>
              <a:rPr lang="en-US" sz="2100" u="sng" dirty="0"/>
              <a:t>Recommendations/Themes </a:t>
            </a:r>
            <a:r>
              <a:rPr lang="en-US" sz="2100" dirty="0"/>
              <a:t>from Border Providers:</a:t>
            </a:r>
          </a:p>
          <a:p>
            <a:pPr lvl="1"/>
            <a:r>
              <a:rPr lang="en-US" sz="2100" dirty="0"/>
              <a:t>Expand Training Targets (interpreters, </a:t>
            </a:r>
            <a:r>
              <a:rPr lang="en-US" sz="2100" dirty="0" err="1"/>
              <a:t>promotores</a:t>
            </a:r>
            <a:r>
              <a:rPr lang="en-US" sz="2100" dirty="0"/>
              <a:t>/volunteers, </a:t>
            </a:r>
            <a:r>
              <a:rPr lang="en-US" sz="2100" dirty="0" err="1"/>
              <a:t>etc</a:t>
            </a:r>
            <a:r>
              <a:rPr lang="en-US" sz="2100" dirty="0"/>
              <a:t>)</a:t>
            </a:r>
          </a:p>
          <a:p>
            <a:pPr lvl="1"/>
            <a:r>
              <a:rPr lang="en-US" sz="2100" dirty="0"/>
              <a:t>Coordinate Activities across local, state, federal, and other agencies</a:t>
            </a:r>
          </a:p>
          <a:p>
            <a:pPr lvl="1"/>
            <a:r>
              <a:rPr lang="en-US" sz="2100" u="sng" dirty="0"/>
              <a:t>Maintain Binational Perspective </a:t>
            </a:r>
            <a:r>
              <a:rPr lang="en-US" sz="2100" dirty="0"/>
              <a:t>wherever possible</a:t>
            </a:r>
          </a:p>
          <a:p>
            <a:pPr lvl="1"/>
            <a:r>
              <a:rPr lang="en-US" sz="2100" dirty="0"/>
              <a:t>More Convenient Trainings (online, local, etc.)</a:t>
            </a:r>
          </a:p>
          <a:p>
            <a:pPr lvl="1"/>
            <a:r>
              <a:rPr lang="en-US" sz="2100" dirty="0"/>
              <a:t>More Trainings on Cultural Sensitivity</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2371414-462E-46DB-984E-E1D1898C16DC}"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pic>
        <p:nvPicPr>
          <p:cNvPr id="2" name="Picture 1" descr="US and Mexico Border Health Commission Logo" title="US and Mexico Border Health Commission Logo"/>
          <p:cNvPicPr>
            <a:picLocks noChangeAspect="1"/>
          </p:cNvPicPr>
          <p:nvPr/>
        </p:nvPicPr>
        <p:blipFill>
          <a:blip r:embed="rId3"/>
          <a:stretch>
            <a:fillRect/>
          </a:stretch>
        </p:blipFill>
        <p:spPr>
          <a:xfrm>
            <a:off x="8720234" y="1021153"/>
            <a:ext cx="2599342" cy="2605807"/>
          </a:xfrm>
          <a:prstGeom prst="rect">
            <a:avLst/>
          </a:prstGeom>
        </p:spPr>
      </p:pic>
    </p:spTree>
    <p:extLst>
      <p:ext uri="{BB962C8B-B14F-4D97-AF65-F5344CB8AC3E}">
        <p14:creationId xmlns:p14="http://schemas.microsoft.com/office/powerpoint/2010/main" val="15648685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074295"/>
            <a:ext cx="8596668" cy="1320800"/>
          </a:xfrm>
        </p:spPr>
        <p:txBody>
          <a:bodyPr>
            <a:normAutofit/>
          </a:bodyPr>
          <a:lstStyle/>
          <a:p>
            <a:r>
              <a:rPr lang="en-US" sz="4500" dirty="0"/>
              <a:t>What/Who Is UMBAST?</a:t>
            </a:r>
          </a:p>
        </p:txBody>
      </p:sp>
      <p:sp>
        <p:nvSpPr>
          <p:cNvPr id="3" name="Content Placeholder 2"/>
          <p:cNvSpPr>
            <a:spLocks noGrp="1"/>
          </p:cNvSpPr>
          <p:nvPr>
            <p:ph sz="half" idx="1"/>
          </p:nvPr>
        </p:nvSpPr>
        <p:spPr/>
        <p:txBody>
          <a:bodyPr>
            <a:normAutofit/>
          </a:bodyPr>
          <a:lstStyle/>
          <a:p>
            <a:pPr>
              <a:lnSpc>
                <a:spcPct val="110000"/>
              </a:lnSpc>
              <a:spcBef>
                <a:spcPct val="0"/>
              </a:spcBef>
            </a:pPr>
            <a:r>
              <a:rPr lang="en-US" altLang="en-US" sz="3500" dirty="0">
                <a:solidFill>
                  <a:schemeClr val="accent2">
                    <a:lumMod val="75000"/>
                  </a:schemeClr>
                </a:solidFill>
              </a:rPr>
              <a:t>U.</a:t>
            </a:r>
            <a:r>
              <a:rPr lang="en-US" altLang="en-US" sz="3500" dirty="0"/>
              <a:t>S.-</a:t>
            </a:r>
          </a:p>
          <a:p>
            <a:pPr>
              <a:lnSpc>
                <a:spcPct val="110000"/>
              </a:lnSpc>
              <a:spcBef>
                <a:spcPct val="0"/>
              </a:spcBef>
            </a:pPr>
            <a:r>
              <a:rPr lang="en-US" altLang="en-US" sz="3500" dirty="0">
                <a:solidFill>
                  <a:schemeClr val="accent2">
                    <a:lumMod val="75000"/>
                  </a:schemeClr>
                </a:solidFill>
              </a:rPr>
              <a:t>M</a:t>
            </a:r>
            <a:r>
              <a:rPr lang="en-US" altLang="en-US" sz="3500" dirty="0"/>
              <a:t>exico</a:t>
            </a:r>
          </a:p>
          <a:p>
            <a:pPr>
              <a:lnSpc>
                <a:spcPct val="110000"/>
              </a:lnSpc>
              <a:spcBef>
                <a:spcPct val="0"/>
              </a:spcBef>
            </a:pPr>
            <a:r>
              <a:rPr lang="en-US" altLang="en-US" sz="3500" dirty="0">
                <a:solidFill>
                  <a:schemeClr val="accent2">
                    <a:lumMod val="75000"/>
                  </a:schemeClr>
                </a:solidFill>
              </a:rPr>
              <a:t>B</a:t>
            </a:r>
            <a:r>
              <a:rPr lang="en-US" altLang="en-US" sz="3500" dirty="0"/>
              <a:t>order</a:t>
            </a:r>
          </a:p>
          <a:p>
            <a:pPr>
              <a:lnSpc>
                <a:spcPct val="110000"/>
              </a:lnSpc>
              <a:spcBef>
                <a:spcPct val="0"/>
              </a:spcBef>
            </a:pPr>
            <a:r>
              <a:rPr lang="en-US" altLang="en-US" sz="3500" dirty="0">
                <a:solidFill>
                  <a:schemeClr val="accent2">
                    <a:lumMod val="75000"/>
                  </a:schemeClr>
                </a:solidFill>
              </a:rPr>
              <a:t>A</a:t>
            </a:r>
            <a:r>
              <a:rPr lang="en-US" altLang="en-US" sz="3500" dirty="0"/>
              <a:t>ETC</a:t>
            </a:r>
          </a:p>
          <a:p>
            <a:pPr>
              <a:lnSpc>
                <a:spcPct val="110000"/>
              </a:lnSpc>
              <a:spcBef>
                <a:spcPct val="0"/>
              </a:spcBef>
            </a:pPr>
            <a:r>
              <a:rPr lang="en-US" altLang="en-US" sz="3500" dirty="0">
                <a:solidFill>
                  <a:schemeClr val="accent2">
                    <a:lumMod val="75000"/>
                  </a:schemeClr>
                </a:solidFill>
              </a:rPr>
              <a:t>S</a:t>
            </a:r>
            <a:r>
              <a:rPr lang="en-US" altLang="en-US" sz="3500" dirty="0"/>
              <a:t>teering </a:t>
            </a:r>
          </a:p>
          <a:p>
            <a:pPr>
              <a:lnSpc>
                <a:spcPct val="110000"/>
              </a:lnSpc>
              <a:spcBef>
                <a:spcPct val="0"/>
              </a:spcBef>
            </a:pPr>
            <a:r>
              <a:rPr lang="en-US" altLang="en-US" sz="3500" dirty="0">
                <a:solidFill>
                  <a:schemeClr val="accent2">
                    <a:lumMod val="75000"/>
                  </a:schemeClr>
                </a:solidFill>
              </a:rPr>
              <a:t>T</a:t>
            </a:r>
            <a:r>
              <a:rPr lang="en-US" altLang="en-US" sz="3500" dirty="0"/>
              <a:t>eam</a:t>
            </a:r>
          </a:p>
        </p:txBody>
      </p:sp>
      <p:sp>
        <p:nvSpPr>
          <p:cNvPr id="4" name="Content Placeholder 3"/>
          <p:cNvSpPr>
            <a:spLocks noGrp="1"/>
          </p:cNvSpPr>
          <p:nvPr>
            <p:ph sz="half" idx="2"/>
          </p:nvPr>
        </p:nvSpPr>
        <p:spPr/>
        <p:txBody>
          <a:bodyPr>
            <a:normAutofit/>
          </a:bodyPr>
          <a:lstStyle/>
          <a:p>
            <a:r>
              <a:rPr lang="en-US" sz="2100" dirty="0"/>
              <a:t>Promote high-quality, culturally sensitive education &amp; capacity building programs</a:t>
            </a:r>
          </a:p>
          <a:p>
            <a:r>
              <a:rPr lang="en-US" sz="2100" dirty="0"/>
              <a:t>Provide focused collaboration through joint planning, resource sharing, &amp; evaluation</a:t>
            </a:r>
          </a:p>
          <a:p>
            <a:r>
              <a:rPr lang="en-US" sz="2100" dirty="0"/>
              <a:t>Maintain efforts and sustain efforts even when specific funding is not available</a:t>
            </a:r>
          </a:p>
        </p:txBody>
      </p:sp>
      <p:sp>
        <p:nvSpPr>
          <p:cNvPr id="5" name="Slide Number Placeholder 4"/>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D5E62-6AE6-5A49-8798-75E6EDB9F0D3}"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
        <p:nvSpPr>
          <p:cNvPr id="6" name="Freeform 12" descr="Monarch butterfly" title="Monarch butterfly"/>
          <p:cNvSpPr/>
          <p:nvPr/>
        </p:nvSpPr>
        <p:spPr>
          <a:xfrm>
            <a:off x="3286809" y="4962287"/>
            <a:ext cx="1296169" cy="1444200"/>
          </a:xfrm>
          <a:custGeom>
            <a:avLst/>
            <a:gdLst/>
            <a:ahLst/>
            <a:cxnLst/>
            <a:rect l="l" t="t" r="r" b="b"/>
            <a:pathLst>
              <a:path w="1296169" h="1444200">
                <a:moveTo>
                  <a:pt x="0" y="0"/>
                </a:moveTo>
                <a:lnTo>
                  <a:pt x="1296170" y="0"/>
                </a:lnTo>
                <a:lnTo>
                  <a:pt x="1296170" y="1444200"/>
                </a:lnTo>
                <a:lnTo>
                  <a:pt x="0" y="1444200"/>
                </a:lnTo>
                <a:lnTo>
                  <a:pt x="0" y="0"/>
                </a:lnTo>
                <a:close/>
              </a:path>
            </a:pathLst>
          </a:custGeom>
          <a:blipFill>
            <a:blip r:embed="rId3" cstate="email">
              <a:extLst>
                <a:ext uri="{28A0092B-C50C-407E-A947-70E740481C1C}">
                  <a14:useLocalDpi xmlns:a14="http://schemas.microsoft.com/office/drawing/2010/main"/>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
        <p:nvSpPr>
          <p:cNvPr id="7" name="Freeform 11" descr="Monarch butterfly" title="Monarch butterfly"/>
          <p:cNvSpPr/>
          <p:nvPr/>
        </p:nvSpPr>
        <p:spPr>
          <a:xfrm>
            <a:off x="9274002" y="3353406"/>
            <a:ext cx="1556679" cy="1729643"/>
          </a:xfrm>
          <a:custGeom>
            <a:avLst/>
            <a:gdLst/>
            <a:ahLst/>
            <a:cxnLst/>
            <a:rect l="l" t="t" r="r" b="b"/>
            <a:pathLst>
              <a:path w="1556679" h="1729643">
                <a:moveTo>
                  <a:pt x="0" y="0"/>
                </a:moveTo>
                <a:lnTo>
                  <a:pt x="1556679" y="0"/>
                </a:lnTo>
                <a:lnTo>
                  <a:pt x="1556679" y="1729643"/>
                </a:lnTo>
                <a:lnTo>
                  <a:pt x="0" y="1729643"/>
                </a:lnTo>
                <a:lnTo>
                  <a:pt x="0" y="0"/>
                </a:lnTo>
                <a:close/>
              </a:path>
            </a:pathLst>
          </a:custGeom>
          <a:blipFill>
            <a:blip r:embed="rId4" cstate="email">
              <a:extLst>
                <a:ext uri="{28A0092B-C50C-407E-A947-70E740481C1C}">
                  <a14:useLocalDpi xmlns:a14="http://schemas.microsoft.com/office/drawing/2010/main"/>
                </a:ext>
              </a:extLst>
            </a:blip>
            <a:stretch>
              <a:fillRect/>
            </a:stretch>
          </a:blipFill>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827770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normAutofit/>
          </a:bodyPr>
          <a:lstStyle/>
          <a:p>
            <a:r>
              <a:rPr lang="en-US" dirty="0"/>
              <a:t>2008 UMBAST IAC Border Scholarships</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t>17</a:t>
            </a:fld>
            <a:endParaRPr lang="en-US"/>
          </a:p>
        </p:txBody>
      </p:sp>
      <p:pic>
        <p:nvPicPr>
          <p:cNvPr id="7" name="Picture 4" descr="Picture 1 Casa California Mexico City&#10;&#10;Picture from the Border Hero award banquet at the 2008 IAS meeting in Mexico City.&#10;&#10;Photographer: Louise Mitch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353" y="1825625"/>
            <a:ext cx="5386647" cy="3547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Picture 1 Border Hero Award 2008&#10;&#10;photo of Border Hero Award winners, 2008&#10;&#10;Photographer: Louise Mitch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8416" y="1825625"/>
            <a:ext cx="5201769" cy="3467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round/>
                <a:headEnd/>
                <a:tailEnd/>
              </a14:hiddenLine>
            </a:ext>
          </a:extLst>
        </p:spPr>
      </p:pic>
      <p:sp>
        <p:nvSpPr>
          <p:cNvPr id="2" name="TextBox 1"/>
          <p:cNvSpPr txBox="1"/>
          <p:nvPr/>
        </p:nvSpPr>
        <p:spPr>
          <a:xfrm>
            <a:off x="1116677" y="5590200"/>
            <a:ext cx="4041491" cy="369332"/>
          </a:xfrm>
          <a:prstGeom prst="rect">
            <a:avLst/>
          </a:prstGeom>
          <a:noFill/>
        </p:spPr>
        <p:txBody>
          <a:bodyPr wrap="none" rtlCol="0">
            <a:spAutoFit/>
          </a:bodyPr>
          <a:lstStyle/>
          <a:p>
            <a:r>
              <a:rPr lang="en-US" dirty="0"/>
              <a:t>Casa California, Mexico City August 2008</a:t>
            </a:r>
          </a:p>
        </p:txBody>
      </p:sp>
      <p:sp>
        <p:nvSpPr>
          <p:cNvPr id="12" name="Rectangle 11"/>
          <p:cNvSpPr/>
          <p:nvPr/>
        </p:nvSpPr>
        <p:spPr>
          <a:xfrm>
            <a:off x="7064046" y="5590200"/>
            <a:ext cx="3830408" cy="369332"/>
          </a:xfrm>
          <a:prstGeom prst="rect">
            <a:avLst/>
          </a:prstGeom>
        </p:spPr>
        <p:txBody>
          <a:bodyPr wrap="none">
            <a:spAutoFit/>
          </a:bodyPr>
          <a:lstStyle/>
          <a:p>
            <a:r>
              <a:rPr lang="en-US" dirty="0"/>
              <a:t>HIV Clinician UMBAST “Border Heroes”</a:t>
            </a:r>
          </a:p>
        </p:txBody>
      </p:sp>
      <p:sp>
        <p:nvSpPr>
          <p:cNvPr id="3" name="TextBox 2">
            <a:extLst>
              <a:ext uri="{FF2B5EF4-FFF2-40B4-BE49-F238E27FC236}">
                <a16:creationId xmlns:a16="http://schemas.microsoft.com/office/drawing/2014/main" id="{E5407376-8C23-B647-3A0C-9D5CD3059359}"/>
              </a:ext>
            </a:extLst>
          </p:cNvPr>
          <p:cNvSpPr txBox="1"/>
          <p:nvPr/>
        </p:nvSpPr>
        <p:spPr>
          <a:xfrm>
            <a:off x="4424600" y="6294476"/>
            <a:ext cx="4849402" cy="307777"/>
          </a:xfrm>
          <a:prstGeom prst="rect">
            <a:avLst/>
          </a:prstGeom>
          <a:noFill/>
        </p:spPr>
        <p:txBody>
          <a:bodyPr wrap="square" rtlCol="0">
            <a:spAutoFit/>
          </a:bodyPr>
          <a:lstStyle/>
          <a:p>
            <a:r>
              <a:rPr lang="en-US" sz="1400" dirty="0"/>
              <a:t>IAC = International Accreditation Commission</a:t>
            </a:r>
          </a:p>
        </p:txBody>
      </p:sp>
    </p:spTree>
    <p:extLst>
      <p:ext uri="{BB962C8B-B14F-4D97-AF65-F5344CB8AC3E}">
        <p14:creationId xmlns:p14="http://schemas.microsoft.com/office/powerpoint/2010/main" val="40512596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Human Rights Watch</a:t>
            </a:r>
            <a:endParaRPr lang="en-US" dirty="0"/>
          </a:p>
        </p:txBody>
      </p:sp>
      <p:sp>
        <p:nvSpPr>
          <p:cNvPr id="3" name="Content Placeholder 2"/>
          <p:cNvSpPr>
            <a:spLocks noGrp="1"/>
          </p:cNvSpPr>
          <p:nvPr>
            <p:ph sz="half" idx="1"/>
          </p:nvPr>
        </p:nvSpPr>
        <p:spPr/>
        <p:txBody>
          <a:bodyPr/>
          <a:lstStyle/>
          <a:p>
            <a:r>
              <a:rPr lang="en-US" altLang="en-US" b="1" dirty="0"/>
              <a:t>Returned to Risk: Deportation of HIV-Positive Migrants </a:t>
            </a:r>
            <a:br>
              <a:rPr lang="en-US" altLang="en-US" dirty="0"/>
            </a:br>
            <a:r>
              <a:rPr lang="en-US" altLang="en-US" dirty="0"/>
              <a:t>Human Rights Watch 2009 </a:t>
            </a:r>
          </a:p>
          <a:p>
            <a:r>
              <a:rPr lang="en-US" altLang="en-US" i="1" dirty="0"/>
              <a:t>Initiatives to provide cross-border treatment between the United States and Mexico could serve as an example. Programs such as the U.S.-Mexico Border AIDS Steering Team…serve as a model for how treatment can be coordinated for deportees across borders and should be expanded where feasible.</a:t>
            </a:r>
          </a:p>
          <a:p>
            <a:pPr marL="0" indent="0">
              <a:buNone/>
            </a:pPr>
            <a:endParaRPr lang="en-US" dirty="0"/>
          </a:p>
        </p:txBody>
      </p:sp>
      <p:sp>
        <p:nvSpPr>
          <p:cNvPr id="4" name="Slide Number Placeholder 3"/>
          <p:cNvSpPr>
            <a:spLocks noGrp="1"/>
          </p:cNvSpPr>
          <p:nvPr>
            <p:ph type="sldNum" sz="quarter" idx="12"/>
          </p:nvPr>
        </p:nvSpPr>
        <p:spPr/>
        <p:txBody>
          <a:bodyPr/>
          <a:lstStyle/>
          <a:p>
            <a:fld id="{521D5E62-6AE6-5A49-8798-75E6EDB9F0D3}" type="slidenum">
              <a:rPr lang="en-US" smtClean="0"/>
              <a:t>18</a:t>
            </a:fld>
            <a:endParaRPr lang="en-US" dirty="0"/>
          </a:p>
        </p:txBody>
      </p:sp>
      <p:pic>
        <p:nvPicPr>
          <p:cNvPr id="6" name="Picture 3" descr="Cover image of the report &quot;Returned to Risk, Deportation of HIV-positive Migrants&quot; from the Human Rights Watch." title="Human Rights Watch Cover Image"/>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077435" y="1814975"/>
            <a:ext cx="35687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910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950" y="506859"/>
            <a:ext cx="10941978" cy="1320800"/>
          </a:xfrm>
        </p:spPr>
        <p:txBody>
          <a:bodyPr/>
          <a:lstStyle/>
          <a:p>
            <a:pPr algn="ctr"/>
            <a:r>
              <a:rPr lang="en-US" dirty="0"/>
              <a:t>U.S. Immigration and Customs Enforcement (ICE) Clinician Trainings</a:t>
            </a:r>
          </a:p>
        </p:txBody>
      </p:sp>
      <p:sp>
        <p:nvSpPr>
          <p:cNvPr id="3" name="Slide Number Placeholder 2"/>
          <p:cNvSpPr>
            <a:spLocks noGrp="1"/>
          </p:cNvSpPr>
          <p:nvPr>
            <p:ph type="sldNum" sz="quarter" idx="12"/>
          </p:nvPr>
        </p:nvSpPr>
        <p:spPr/>
        <p:txBody>
          <a:bodyPr/>
          <a:lstStyle/>
          <a:p>
            <a:fld id="{521D5E62-6AE6-5A49-8798-75E6EDB9F0D3}" type="slidenum">
              <a:rPr lang="en-US" smtClean="0"/>
              <a:pPr/>
              <a:t>19</a:t>
            </a:fld>
            <a:endParaRPr lang="en-US" dirty="0"/>
          </a:p>
        </p:txBody>
      </p:sp>
      <p:pic>
        <p:nvPicPr>
          <p:cNvPr id="4" name="Picture 3" descr="Event Flyer Image: Assisting HIV-positive patients who return to Mexico: What US ICE clinicians need to know" title="Event Flyer: US ICE Clinicians Training 2011"/>
          <p:cNvPicPr>
            <a:picLocks noChangeAspect="1"/>
          </p:cNvPicPr>
          <p:nvPr/>
        </p:nvPicPr>
        <p:blipFill>
          <a:blip r:embed="rId3"/>
          <a:stretch>
            <a:fillRect/>
          </a:stretch>
        </p:blipFill>
        <p:spPr>
          <a:xfrm>
            <a:off x="445254" y="1704813"/>
            <a:ext cx="4822304" cy="3702074"/>
          </a:xfrm>
          <a:prstGeom prst="rect">
            <a:avLst/>
          </a:prstGeom>
          <a:ln>
            <a:solidFill>
              <a:schemeClr val="tx1"/>
            </a:solidFill>
          </a:ln>
        </p:spPr>
      </p:pic>
      <p:pic>
        <p:nvPicPr>
          <p:cNvPr id="5" name="Picture 4" descr="Lucille Royball Allarad Letter Cover to encourage partnership between AETC and ICE" title="Lucillege Royball Allarad Letter Cover"/>
          <p:cNvPicPr>
            <a:picLocks noChangeAspect="1"/>
          </p:cNvPicPr>
          <p:nvPr/>
        </p:nvPicPr>
        <p:blipFill>
          <a:blip r:embed="rId4"/>
          <a:stretch>
            <a:fillRect/>
          </a:stretch>
        </p:blipFill>
        <p:spPr>
          <a:xfrm>
            <a:off x="5724939" y="1650569"/>
            <a:ext cx="5628861" cy="4453544"/>
          </a:xfrm>
          <a:prstGeom prst="rect">
            <a:avLst/>
          </a:prstGeom>
          <a:ln>
            <a:solidFill>
              <a:schemeClr val="tx1"/>
            </a:solidFill>
          </a:ln>
        </p:spPr>
      </p:pic>
    </p:spTree>
    <p:extLst>
      <p:ext uri="{BB962C8B-B14F-4D97-AF65-F5344CB8AC3E}">
        <p14:creationId xmlns:p14="http://schemas.microsoft.com/office/powerpoint/2010/main" val="22771287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2CDC8-546A-4C19-47BE-6DD98EE8385C}"/>
              </a:ext>
            </a:extLst>
          </p:cNvPr>
          <p:cNvSpPr>
            <a:spLocks noGrp="1"/>
          </p:cNvSpPr>
          <p:nvPr>
            <p:ph type="title"/>
          </p:nvPr>
        </p:nvSpPr>
        <p:spPr>
          <a:xfrm>
            <a:off x="677333" y="695325"/>
            <a:ext cx="8596668" cy="862014"/>
          </a:xfrm>
        </p:spPr>
        <p:txBody>
          <a:bodyPr/>
          <a:lstStyle/>
          <a:p>
            <a:r>
              <a:rPr lang="en-US" dirty="0"/>
              <a:t>Disclaimer 1</a:t>
            </a:r>
          </a:p>
        </p:txBody>
      </p:sp>
      <p:sp>
        <p:nvSpPr>
          <p:cNvPr id="3" name="Content Placeholder 2">
            <a:extLst>
              <a:ext uri="{FF2B5EF4-FFF2-40B4-BE49-F238E27FC236}">
                <a16:creationId xmlns:a16="http://schemas.microsoft.com/office/drawing/2014/main" id="{B0D1E589-95FE-200D-5D50-2B1C05A5A89C}"/>
              </a:ext>
            </a:extLst>
          </p:cNvPr>
          <p:cNvSpPr>
            <a:spLocks noGrp="1"/>
          </p:cNvSpPr>
          <p:nvPr>
            <p:ph idx="1"/>
          </p:nvPr>
        </p:nvSpPr>
        <p:spPr>
          <a:xfrm>
            <a:off x="189085" y="1664365"/>
            <a:ext cx="11430987" cy="4931644"/>
          </a:xfrm>
        </p:spPr>
        <p:txBody>
          <a:bodyPr>
            <a:normAutofit fontScale="25000" lnSpcReduction="20000"/>
          </a:bodyPr>
          <a:lstStyle/>
          <a:p>
            <a:pPr marL="0" indent="0">
              <a:lnSpc>
                <a:spcPct val="110000"/>
              </a:lnSpc>
              <a:buNone/>
            </a:pPr>
            <a:r>
              <a:rPr lang="en-US" sz="6400" b="0" i="0" dirty="0">
                <a:effectLst/>
                <a:latin typeface="Trebuchet MS" panose="020B0703020202090204" pitchFamily="34" charset="0"/>
              </a:rPr>
              <a:t>The views and opinions expressed in this presentation are not necessarily those of the Pacific AIDS Education &amp; Training Center (Pacific AETC) or its eight local partner sites in HRSA Region 9, the Regents of the University of California or its San Francisco campus (UCSF or collectively, University) nor of our funder the Health Resources and Services Administration (HRSA). Neither Pacific AETC, University, HRSA nor any of their officers, board members, agents, employees, students or volunteers make any warranty, express or implied, including the warranties of merchantability and fitness for a particular purpose; nor assume any legal liability or responsibility for the accuracy, completeness or usefulness of information, product or process assessed or described; nor represent that its use would not infringe privately owned rights.​ </a:t>
            </a:r>
            <a:endParaRPr lang="en-US" sz="6400" dirty="0">
              <a:latin typeface="Trebuchet MS" panose="020B0703020202090204" pitchFamily="34" charset="0"/>
            </a:endParaRPr>
          </a:p>
          <a:p>
            <a:pPr marL="0" indent="0">
              <a:lnSpc>
                <a:spcPct val="110000"/>
              </a:lnSpc>
              <a:buNone/>
            </a:pPr>
            <a:r>
              <a:rPr lang="en-US" sz="6000" dirty="0"/>
              <a:t>HRSA Acknowledgement Statement </a:t>
            </a:r>
            <a:br>
              <a:rPr lang="en-US" sz="6000" dirty="0"/>
            </a:br>
            <a:r>
              <a:rPr lang="en-US" sz="6000" b="0" i="0" dirty="0">
                <a:effectLst/>
                <a:latin typeface="Trebuchet MS" panose="020B0703020202090204" pitchFamily="34" charset="0"/>
              </a:rPr>
              <a:t>The Pacific AETC is supported by the Health Resources and Services Administration (HRSA) of the U.S. Department of Health and Human Services (HHS) as part of an award totaling $4,377,449. The contents are those of the author(s) and do not necessarily represent the official views of, nor an endorsement, by HRSA, HHS, or the U.S. Government. For more information, please visit </a:t>
            </a:r>
            <a:r>
              <a:rPr lang="en-US" sz="6000" b="0" i="0" u="none" strike="noStrike" dirty="0">
                <a:effectLst/>
                <a:latin typeface="Trebuchet MS" panose="020B0703020202090204" pitchFamily="34" charset="0"/>
                <a:hlinkClick r:id="rId2">
                  <a:extLst>
                    <a:ext uri="{A12FA001-AC4F-418D-AE19-62706E023703}">
                      <ahyp:hlinkClr xmlns:ahyp="http://schemas.microsoft.com/office/drawing/2018/hyperlinkcolor" val="tx"/>
                    </a:ext>
                  </a:extLst>
                </a:hlinkClick>
              </a:rPr>
              <a:t>HRSA.gov</a:t>
            </a:r>
            <a:r>
              <a:rPr lang="en-US" sz="6000" b="0" i="0" dirty="0">
                <a:effectLst/>
                <a:latin typeface="Trebuchet MS" panose="020B0703020202090204" pitchFamily="34" charset="0"/>
              </a:rPr>
              <a:t>.</a:t>
            </a:r>
            <a:endParaRPr lang="en-US" sz="6000" dirty="0">
              <a:latin typeface="Trebuchet MS" panose="020B0703020202090204" pitchFamily="34" charset="0"/>
            </a:endParaRPr>
          </a:p>
          <a:p>
            <a:pPr marL="0" indent="0">
              <a:lnSpc>
                <a:spcPct val="110000"/>
              </a:lnSpc>
              <a:buNone/>
            </a:pPr>
            <a:r>
              <a:rPr lang="en-US" sz="6000" dirty="0"/>
              <a:t>Trade Name Disclosure Statement </a:t>
            </a:r>
            <a:br>
              <a:rPr lang="en-US" sz="6000" dirty="0"/>
            </a:br>
            <a:r>
              <a:rPr lang="en-US" sz="6000" b="0" i="0" dirty="0">
                <a:effectLst/>
                <a:latin typeface="Trebuchet MS" panose="020B0703020202090204" pitchFamily="34" charset="0"/>
              </a:rPr>
              <a:t>Funding for this presentation was made possible by 5 U1OHA29292‐08‐00 from the Human Resources and Services Administration HIV/AIDS Bureau. 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endParaRPr lang="en-US" sz="6000" dirty="0">
              <a:latin typeface="Trebuchet MS" panose="020B0703020202090204" pitchFamily="34" charset="0"/>
            </a:endParaRPr>
          </a:p>
          <a:p>
            <a:endParaRPr lang="en-US" dirty="0"/>
          </a:p>
        </p:txBody>
      </p:sp>
      <p:sp>
        <p:nvSpPr>
          <p:cNvPr id="5" name="Slide Number Placeholder 4">
            <a:extLst>
              <a:ext uri="{FF2B5EF4-FFF2-40B4-BE49-F238E27FC236}">
                <a16:creationId xmlns:a16="http://schemas.microsoft.com/office/drawing/2014/main" id="{805FAAD3-AB41-C44B-A8D3-855A90AC4C1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D5E62-6AE6-5A49-8798-75E6EDB9F0D3}"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7811948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lstStyle/>
          <a:p>
            <a:r>
              <a:rPr lang="en-US"/>
              <a:t>Continuity of Care Fact Sheets</a:t>
            </a:r>
            <a:endParaRPr lang="en-US" dirty="0"/>
          </a:p>
        </p:txBody>
      </p:sp>
      <p:sp>
        <p:nvSpPr>
          <p:cNvPr id="8" name="Content Placeholder 7">
            <a:extLst>
              <a:ext uri="{FF2B5EF4-FFF2-40B4-BE49-F238E27FC236}">
                <a16:creationId xmlns:a16="http://schemas.microsoft.com/office/drawing/2014/main" id="{A83BF12C-4AC2-49CA-A9ED-F4B953076E41}"/>
              </a:ext>
            </a:extLst>
          </p:cNvPr>
          <p:cNvSpPr>
            <a:spLocks noGrp="1"/>
          </p:cNvSpPr>
          <p:nvPr>
            <p:ph idx="1"/>
          </p:nvPr>
        </p:nvSpPr>
        <p:spPr/>
        <p:txBody>
          <a:bodyPr>
            <a:normAutofit/>
          </a:bodyPr>
          <a:lstStyle/>
          <a:p>
            <a:r>
              <a:rPr lang="en-US" sz="2000" dirty="0"/>
              <a:t>1-page, practical tips for providers and patients</a:t>
            </a:r>
          </a:p>
          <a:p>
            <a:r>
              <a:rPr lang="en-US" sz="2000" dirty="0"/>
              <a:t>9 countries:</a:t>
            </a:r>
          </a:p>
          <a:p>
            <a:pPr lvl="1"/>
            <a:r>
              <a:rPr lang="en-US" sz="2000" dirty="0"/>
              <a:t>Mexico, Honduras, Guatemala, Costa Rica, El Salvador, Nicaragua, Panama, Belize, Dominican Republic</a:t>
            </a:r>
          </a:p>
          <a:p>
            <a:r>
              <a:rPr lang="en-US" sz="2000" dirty="0"/>
              <a:t>Overview of HIV care in the country</a:t>
            </a:r>
          </a:p>
          <a:p>
            <a:r>
              <a:rPr lang="en-US" sz="2000" dirty="0"/>
              <a:t>Anti-retroviral (ARV) availability</a:t>
            </a:r>
          </a:p>
          <a:p>
            <a:r>
              <a:rPr lang="en-US" sz="2000" dirty="0"/>
              <a:t>Requirements for enrolling in care</a:t>
            </a:r>
          </a:p>
          <a:p>
            <a:r>
              <a:rPr lang="en-US" sz="2000" dirty="0"/>
              <a:t>Contact numbers and websites</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pPr/>
              <a:t>20</a:t>
            </a:fld>
            <a:endParaRPr lang="en-US"/>
          </a:p>
        </p:txBody>
      </p:sp>
      <p:pic>
        <p:nvPicPr>
          <p:cNvPr id="3" name="Picture 2" descr="Information for providers assisting HIV patients returning to Mexico " title="Spanish Fact Sheet">
            <a:extLst>
              <a:ext uri="{FF2B5EF4-FFF2-40B4-BE49-F238E27FC236}">
                <a16:creationId xmlns:a16="http://schemas.microsoft.com/office/drawing/2014/main" id="{C1661384-E6AD-4BBD-8046-481CFFFBC8ED}"/>
              </a:ext>
            </a:extLst>
          </p:cNvPr>
          <p:cNvPicPr>
            <a:picLocks noChangeAspect="1"/>
          </p:cNvPicPr>
          <p:nvPr/>
        </p:nvPicPr>
        <p:blipFill>
          <a:blip r:embed="rId3"/>
          <a:stretch>
            <a:fillRect/>
          </a:stretch>
        </p:blipFill>
        <p:spPr>
          <a:xfrm>
            <a:off x="8393161" y="1509081"/>
            <a:ext cx="3178078" cy="3839838"/>
          </a:xfrm>
          <a:prstGeom prst="rect">
            <a:avLst/>
          </a:prstGeom>
          <a:ln>
            <a:solidFill>
              <a:schemeClr val="tx1">
                <a:lumMod val="50000"/>
                <a:lumOff val="50000"/>
              </a:schemeClr>
            </a:solidFill>
          </a:ln>
        </p:spPr>
      </p:pic>
      <p:pic>
        <p:nvPicPr>
          <p:cNvPr id="2" name="Picture 1" descr="Information for providers assisting HIV patients returning to Mexico " title="English Fact Sheet">
            <a:extLst>
              <a:ext uri="{FF2B5EF4-FFF2-40B4-BE49-F238E27FC236}">
                <a16:creationId xmlns:a16="http://schemas.microsoft.com/office/drawing/2014/main" id="{6A7C6C65-4052-4B82-805D-B8938D37342E}"/>
              </a:ext>
            </a:extLst>
          </p:cNvPr>
          <p:cNvPicPr>
            <a:picLocks noChangeAspect="1"/>
          </p:cNvPicPr>
          <p:nvPr/>
        </p:nvPicPr>
        <p:blipFill>
          <a:blip r:embed="rId4"/>
          <a:stretch>
            <a:fillRect/>
          </a:stretch>
        </p:blipFill>
        <p:spPr>
          <a:xfrm>
            <a:off x="7650486" y="2099436"/>
            <a:ext cx="3162895" cy="4194998"/>
          </a:xfrm>
          <a:prstGeom prst="rect">
            <a:avLst/>
          </a:prstGeom>
          <a:ln>
            <a:solidFill>
              <a:schemeClr val="tx1">
                <a:lumMod val="50000"/>
                <a:lumOff val="50000"/>
              </a:schemeClr>
            </a:solidFill>
          </a:ln>
        </p:spPr>
      </p:pic>
    </p:spTree>
    <p:extLst>
      <p:ext uri="{BB962C8B-B14F-4D97-AF65-F5344CB8AC3E}">
        <p14:creationId xmlns:p14="http://schemas.microsoft.com/office/powerpoint/2010/main" val="1720317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21B4B-961D-4EBA-AFE9-596238C060FB}"/>
              </a:ext>
            </a:extLst>
          </p:cNvPr>
          <p:cNvSpPr>
            <a:spLocks noGrp="1"/>
          </p:cNvSpPr>
          <p:nvPr>
            <p:ph type="title"/>
          </p:nvPr>
        </p:nvSpPr>
        <p:spPr/>
        <p:txBody>
          <a:bodyPr/>
          <a:lstStyle/>
          <a:p>
            <a:r>
              <a:rPr lang="en-US"/>
              <a:t>State Highlights: California</a:t>
            </a:r>
            <a:endParaRPr lang="en-US" dirty="0"/>
          </a:p>
        </p:txBody>
      </p:sp>
      <p:sp>
        <p:nvSpPr>
          <p:cNvPr id="3" name="Text Placeholder 2">
            <a:extLst>
              <a:ext uri="{FF2B5EF4-FFF2-40B4-BE49-F238E27FC236}">
                <a16:creationId xmlns:a16="http://schemas.microsoft.com/office/drawing/2014/main" id="{3BEE3B38-D050-4099-B0B7-4423ADD38B63}"/>
              </a:ext>
            </a:extLst>
          </p:cNvPr>
          <p:cNvSpPr>
            <a:spLocks noGrp="1"/>
          </p:cNvSpPr>
          <p:nvPr>
            <p:ph type="body" idx="1"/>
          </p:nvPr>
        </p:nvSpPr>
        <p:spPr/>
        <p:txBody>
          <a:bodyPr/>
          <a:lstStyle/>
          <a:p>
            <a:pPr lvl="0"/>
            <a:r>
              <a:rPr lang="en-US" dirty="0"/>
              <a:t>Thomas Donohoe and Sandra Cuevas</a:t>
            </a:r>
          </a:p>
          <a:p>
            <a:pPr lvl="0"/>
            <a:r>
              <a:rPr lang="en-US" dirty="0"/>
              <a:t>Pacific AETC—Los Angeles Area</a:t>
            </a:r>
          </a:p>
          <a:p>
            <a:endParaRPr lang="en-US" dirty="0"/>
          </a:p>
        </p:txBody>
      </p:sp>
      <p:sp>
        <p:nvSpPr>
          <p:cNvPr id="4" name="Slide Number Placeholder 3">
            <a:extLst>
              <a:ext uri="{FF2B5EF4-FFF2-40B4-BE49-F238E27FC236}">
                <a16:creationId xmlns:a16="http://schemas.microsoft.com/office/drawing/2014/main" id="{59F30B9A-F47D-4FA0-A52D-ED8203F0946C}"/>
              </a:ext>
            </a:extLst>
          </p:cNvPr>
          <p:cNvSpPr>
            <a:spLocks noGrp="1"/>
          </p:cNvSpPr>
          <p:nvPr>
            <p:ph type="sldNum" sz="quarter" idx="12"/>
          </p:nvPr>
        </p:nvSpPr>
        <p:spPr/>
        <p:txBody>
          <a:bodyPr/>
          <a:lstStyle/>
          <a:p>
            <a:fld id="{22371414-462E-46DB-984E-E1D1898C16DC}" type="slidenum">
              <a:rPr lang="en-US" smtClean="0"/>
              <a:pPr/>
              <a:t>21</a:t>
            </a:fld>
            <a:endParaRPr lang="en-US" dirty="0"/>
          </a:p>
        </p:txBody>
      </p:sp>
      <p:pic>
        <p:nvPicPr>
          <p:cNvPr id="6" name="Picture 2" descr="Pacific AETC Logo" title="PAETC Logo">
            <a:extLst>
              <a:ext uri="{FF2B5EF4-FFF2-40B4-BE49-F238E27FC236}">
                <a16:creationId xmlns:a16="http://schemas.microsoft.com/office/drawing/2014/main" id="{E46195A6-96CA-4C4A-A139-66D125E1D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1775" y="5371437"/>
            <a:ext cx="140017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370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Federal Training Centers Border Collaborative FTCC  (2010-2014)</a:t>
            </a:r>
          </a:p>
        </p:txBody>
      </p:sp>
      <p:sp>
        <p:nvSpPr>
          <p:cNvPr id="3" name="Content Placeholder 2"/>
          <p:cNvSpPr>
            <a:spLocks noGrp="1"/>
          </p:cNvSpPr>
          <p:nvPr>
            <p:ph idx="1"/>
          </p:nvPr>
        </p:nvSpPr>
        <p:spPr/>
        <p:txBody>
          <a:bodyPr/>
          <a:lstStyle/>
          <a:p>
            <a:r>
              <a:rPr lang="en-US" dirty="0"/>
              <a:t>AIDS Education and Training Center (AETCs - HRSA)</a:t>
            </a:r>
          </a:p>
          <a:p>
            <a:r>
              <a:rPr lang="en-US" dirty="0"/>
              <a:t>Prevention Training Centers (CDC)</a:t>
            </a:r>
          </a:p>
          <a:p>
            <a:r>
              <a:rPr lang="en-US" dirty="0"/>
              <a:t>TB Training Centers (CDC)</a:t>
            </a:r>
          </a:p>
          <a:p>
            <a:r>
              <a:rPr lang="en-US" dirty="0"/>
              <a:t>Addiction Technology Transfer Centers (SAMHSA)</a:t>
            </a:r>
          </a:p>
          <a:p>
            <a:r>
              <a:rPr lang="en-US" dirty="0"/>
              <a:t>CARDEA Services (Office of Population Affairs)</a:t>
            </a:r>
          </a:p>
          <a:p>
            <a:pPr marL="0" indent="0">
              <a:buNone/>
            </a:pPr>
            <a:endParaRPr lang="en-US" dirty="0"/>
          </a:p>
        </p:txBody>
      </p:sp>
      <p:sp>
        <p:nvSpPr>
          <p:cNvPr id="4" name="Slide Number Placeholder 3"/>
          <p:cNvSpPr>
            <a:spLocks noGrp="1"/>
          </p:cNvSpPr>
          <p:nvPr>
            <p:ph type="sldNum" sz="quarter" idx="12"/>
          </p:nvPr>
        </p:nvSpPr>
        <p:spPr/>
        <p:txBody>
          <a:bodyPr/>
          <a:lstStyle/>
          <a:p>
            <a:fld id="{521D5E62-6AE6-5A49-8798-75E6EDB9F0D3}" type="slidenum">
              <a:rPr lang="en-US" smtClean="0"/>
              <a:t>22</a:t>
            </a:fld>
            <a:endParaRPr lang="en-US" dirty="0"/>
          </a:p>
        </p:txBody>
      </p:sp>
      <p:pic>
        <p:nvPicPr>
          <p:cNvPr id="5" name="Picture 4" descr="Affordable Care Act Implementation on the US and Mexico Border" title="Event Flyer 1: Affordable Care Ac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7334" y="4338379"/>
            <a:ext cx="3256410" cy="243323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6" name="Picture 5" descr="Engagement in HIV Care Prescription Opioids and HIV and Meth: What Case Managers Need to Know " title="Event Flyer 2: Engagement in HIV Care"/>
          <p:cNvPicPr>
            <a:picLocks noChangeAspect="1"/>
          </p:cNvPicPr>
          <p:nvPr/>
        </p:nvPicPr>
        <p:blipFill>
          <a:blip r:embed="rId3"/>
          <a:stretch>
            <a:fillRect/>
          </a:stretch>
        </p:blipFill>
        <p:spPr>
          <a:xfrm>
            <a:off x="4283418" y="4338378"/>
            <a:ext cx="3242603" cy="2433233"/>
          </a:xfrm>
          <a:prstGeom prst="rect">
            <a:avLst/>
          </a:prstGeom>
          <a:ln>
            <a:solidFill>
              <a:schemeClr val="tx1"/>
            </a:solidFill>
          </a:ln>
        </p:spPr>
      </p:pic>
      <p:pic>
        <p:nvPicPr>
          <p:cNvPr id="7" name="Picture 6" descr="Treatment of HIV, STD, TB, Hep C, Family Planning, and Substance Abuse on the Border " title="Event Flyer 3: Spanish Version"/>
          <p:cNvPicPr>
            <a:picLocks noChangeAspect="1"/>
          </p:cNvPicPr>
          <p:nvPr/>
        </p:nvPicPr>
        <p:blipFill>
          <a:blip r:embed="rId4"/>
          <a:stretch>
            <a:fillRect/>
          </a:stretch>
        </p:blipFill>
        <p:spPr>
          <a:xfrm>
            <a:off x="7745236" y="1383146"/>
            <a:ext cx="2084022" cy="4875974"/>
          </a:xfrm>
          <a:prstGeom prst="rect">
            <a:avLst/>
          </a:prstGeom>
          <a:ln>
            <a:solidFill>
              <a:schemeClr val="tx1">
                <a:lumMod val="50000"/>
                <a:lumOff val="50000"/>
              </a:schemeClr>
            </a:solidFill>
          </a:ln>
        </p:spPr>
      </p:pic>
      <p:pic>
        <p:nvPicPr>
          <p:cNvPr id="8" name="Picture 3" descr="Treatment of HIV, STD, TB, Hep C, Family Planning, and Substance Abuse on the Border" title="Event Flyer 4: English Vers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851" y="1383146"/>
            <a:ext cx="2011378" cy="482607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738482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1B61A0-FAD5-4D3D-A5B3-50F90EF7EFFE}"/>
              </a:ext>
            </a:extLst>
          </p:cNvPr>
          <p:cNvSpPr>
            <a:spLocks noGrp="1"/>
          </p:cNvSpPr>
          <p:nvPr>
            <p:ph type="title"/>
          </p:nvPr>
        </p:nvSpPr>
        <p:spPr/>
        <p:txBody>
          <a:bodyPr/>
          <a:lstStyle/>
          <a:p>
            <a:r>
              <a:rPr lang="en-US"/>
              <a:t>State Highlights: Arizona</a:t>
            </a:r>
            <a:endParaRPr lang="en-US" dirty="0"/>
          </a:p>
        </p:txBody>
      </p:sp>
      <p:sp>
        <p:nvSpPr>
          <p:cNvPr id="3" name="Text Placeholder 2">
            <a:extLst>
              <a:ext uri="{FF2B5EF4-FFF2-40B4-BE49-F238E27FC236}">
                <a16:creationId xmlns:a16="http://schemas.microsoft.com/office/drawing/2014/main" id="{BB9036F0-A8A3-4CC9-86D1-F87085EA4B47}"/>
              </a:ext>
            </a:extLst>
          </p:cNvPr>
          <p:cNvSpPr>
            <a:spLocks noGrp="1"/>
          </p:cNvSpPr>
          <p:nvPr>
            <p:ph type="body" idx="1"/>
          </p:nvPr>
        </p:nvSpPr>
        <p:spPr/>
        <p:txBody>
          <a:bodyPr/>
          <a:lstStyle/>
          <a:p>
            <a:r>
              <a:rPr lang="es-MX"/>
              <a:t>Alyssa Guido </a:t>
            </a:r>
            <a:r>
              <a:rPr lang="en-US"/>
              <a:t>and Kassandra Rios Lizarraga</a:t>
            </a:r>
            <a:br>
              <a:rPr lang="en-US"/>
            </a:br>
            <a:r>
              <a:rPr lang="en-US"/>
              <a:t>Pacific AETC—Arizona</a:t>
            </a:r>
          </a:p>
          <a:p>
            <a:pPr lvl="0"/>
            <a:endParaRPr lang="en-US" dirty="0"/>
          </a:p>
        </p:txBody>
      </p:sp>
      <p:sp>
        <p:nvSpPr>
          <p:cNvPr id="4" name="Slide Number Placeholder 3">
            <a:extLst>
              <a:ext uri="{FF2B5EF4-FFF2-40B4-BE49-F238E27FC236}">
                <a16:creationId xmlns:a16="http://schemas.microsoft.com/office/drawing/2014/main" id="{C3D8EAF3-676B-4FF7-81C3-27CB91C6864A}"/>
              </a:ext>
            </a:extLst>
          </p:cNvPr>
          <p:cNvSpPr>
            <a:spLocks noGrp="1"/>
          </p:cNvSpPr>
          <p:nvPr>
            <p:ph type="sldNum" sz="quarter" idx="12"/>
          </p:nvPr>
        </p:nvSpPr>
        <p:spPr/>
        <p:txBody>
          <a:bodyPr/>
          <a:lstStyle/>
          <a:p>
            <a:fld id="{22371414-462E-46DB-984E-E1D1898C16DC}" type="slidenum">
              <a:rPr lang="en-US" smtClean="0"/>
              <a:pPr/>
              <a:t>23</a:t>
            </a:fld>
            <a:endParaRPr lang="en-US" dirty="0"/>
          </a:p>
        </p:txBody>
      </p:sp>
      <p:pic>
        <p:nvPicPr>
          <p:cNvPr id="6" name="Picture 2" descr="Pacific AETC Logo" title="PAETC Logo">
            <a:extLst>
              <a:ext uri="{FF2B5EF4-FFF2-40B4-BE49-F238E27FC236}">
                <a16:creationId xmlns:a16="http://schemas.microsoft.com/office/drawing/2014/main" id="{E46195A6-96CA-4C4A-A139-66D125E1DC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1775" y="5371437"/>
            <a:ext cx="1400175" cy="1400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309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Enhancing Continuity of Care in Arizona and Sonora </a:t>
            </a:r>
          </a:p>
        </p:txBody>
      </p:sp>
      <p:sp>
        <p:nvSpPr>
          <p:cNvPr id="3" name="Content Placeholder 2"/>
          <p:cNvSpPr>
            <a:spLocks noGrp="1"/>
          </p:cNvSpPr>
          <p:nvPr>
            <p:ph idx="1"/>
          </p:nvPr>
        </p:nvSpPr>
        <p:spPr>
          <a:xfrm>
            <a:off x="677334" y="1790719"/>
            <a:ext cx="8596668" cy="3880773"/>
          </a:xfrm>
        </p:spPr>
        <p:txBody>
          <a:bodyPr>
            <a:normAutofit/>
          </a:bodyPr>
          <a:lstStyle/>
          <a:p>
            <a:pPr marL="0" indent="0">
              <a:lnSpc>
                <a:spcPct val="100000"/>
              </a:lnSpc>
              <a:spcBef>
                <a:spcPts val="0"/>
              </a:spcBef>
              <a:buNone/>
            </a:pPr>
            <a:r>
              <a:rPr lang="en-US" b="1" dirty="0"/>
              <a:t>Participating organizations: </a:t>
            </a:r>
          </a:p>
          <a:p>
            <a:pPr marL="0" indent="0">
              <a:lnSpc>
                <a:spcPct val="100000"/>
              </a:lnSpc>
              <a:spcBef>
                <a:spcPts val="0"/>
              </a:spcBef>
              <a:buNone/>
            </a:pPr>
            <a:r>
              <a:rPr lang="en-US" dirty="0"/>
              <a:t>Sonoran health department, CAPASITS, Nogales General Hospital, AZ state health department, county health departments, HIV prevention, HIV surveillance, Ryan White Parts A, B, C, TB Control Program, Curry TB Center, PAETC.</a:t>
            </a:r>
            <a:endParaRPr lang="en-US" dirty="0">
              <a:solidFill>
                <a:srgbClr val="002060"/>
              </a:solidFill>
            </a:endParaRPr>
          </a:p>
        </p:txBody>
      </p:sp>
      <p:sp>
        <p:nvSpPr>
          <p:cNvPr id="4" name="Slide Number Placeholder 3"/>
          <p:cNvSpPr>
            <a:spLocks noGrp="1"/>
          </p:cNvSpPr>
          <p:nvPr>
            <p:ph type="sldNum" sz="quarter" idx="12"/>
          </p:nvPr>
        </p:nvSpPr>
        <p:spPr/>
        <p:txBody>
          <a:bodyPr/>
          <a:lstStyle/>
          <a:p>
            <a:fld id="{521D5E62-6AE6-5A49-8798-75E6EDB9F0D3}" type="slidenum">
              <a:rPr lang="en-US" smtClean="0"/>
              <a:t>24</a:t>
            </a:fld>
            <a:endParaRPr lang="en-US" dirty="0"/>
          </a:p>
        </p:txBody>
      </p:sp>
      <p:pic>
        <p:nvPicPr>
          <p:cNvPr id="5" name="Picture 4" descr="Day 1: Tour of the Sonoran Health Care Facilities &#10;Day 2: Binational Continuity of Care Symposium" title="Arizona Binational Conference Agenda"/>
          <p:cNvPicPr>
            <a:picLocks noChangeAspect="1"/>
          </p:cNvPicPr>
          <p:nvPr/>
        </p:nvPicPr>
        <p:blipFill>
          <a:blip r:embed="rId3"/>
          <a:stretch>
            <a:fillRect/>
          </a:stretch>
        </p:blipFill>
        <p:spPr>
          <a:xfrm>
            <a:off x="677334" y="3111519"/>
            <a:ext cx="8955446" cy="3017520"/>
          </a:xfrm>
          <a:prstGeom prst="rect">
            <a:avLst/>
          </a:prstGeom>
        </p:spPr>
      </p:pic>
      <p:sp>
        <p:nvSpPr>
          <p:cNvPr id="6" name="TextBox 5">
            <a:extLst>
              <a:ext uri="{FF2B5EF4-FFF2-40B4-BE49-F238E27FC236}">
                <a16:creationId xmlns:a16="http://schemas.microsoft.com/office/drawing/2014/main" id="{08876CA8-25F0-B467-C2B5-2C6F0B1774B5}"/>
              </a:ext>
            </a:extLst>
          </p:cNvPr>
          <p:cNvSpPr txBox="1"/>
          <p:nvPr/>
        </p:nvSpPr>
        <p:spPr>
          <a:xfrm>
            <a:off x="2252607" y="6274635"/>
            <a:ext cx="6809200" cy="307777"/>
          </a:xfrm>
          <a:prstGeom prst="rect">
            <a:avLst/>
          </a:prstGeom>
          <a:noFill/>
        </p:spPr>
        <p:txBody>
          <a:bodyPr wrap="square" rtlCol="0">
            <a:spAutoFit/>
          </a:bodyPr>
          <a:lstStyle/>
          <a:p>
            <a:r>
              <a:rPr lang="en-US" sz="1400" dirty="0"/>
              <a:t>CAPASITS = Outpatient Centers for Prevention and Care of HIV and STI’s in Mexico</a:t>
            </a:r>
          </a:p>
        </p:txBody>
      </p:sp>
    </p:spTree>
    <p:extLst>
      <p:ext uri="{BB962C8B-B14F-4D97-AF65-F5344CB8AC3E}">
        <p14:creationId xmlns:p14="http://schemas.microsoft.com/office/powerpoint/2010/main" val="33772859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Enhancing Continuity of Care in Arizona and Sonora: Outcomes </a:t>
            </a:r>
          </a:p>
        </p:txBody>
      </p:sp>
      <p:sp>
        <p:nvSpPr>
          <p:cNvPr id="3" name="Content Placeholder 2"/>
          <p:cNvSpPr>
            <a:spLocks noGrp="1"/>
          </p:cNvSpPr>
          <p:nvPr>
            <p:ph sz="half" idx="1"/>
          </p:nvPr>
        </p:nvSpPr>
        <p:spPr>
          <a:xfrm>
            <a:off x="400692" y="2160589"/>
            <a:ext cx="4880225" cy="4245898"/>
          </a:xfrm>
        </p:spPr>
        <p:txBody>
          <a:bodyPr>
            <a:normAutofit fontScale="92500" lnSpcReduction="20000"/>
          </a:bodyPr>
          <a:lstStyle/>
          <a:p>
            <a:pPr marL="0" indent="0">
              <a:buNone/>
            </a:pPr>
            <a:r>
              <a:rPr lang="en-US" sz="1900" dirty="0"/>
              <a:t>Representatives from the Arizona Department of Health Services and Sonoran Ministry of Health created together:</a:t>
            </a:r>
          </a:p>
          <a:p>
            <a:r>
              <a:rPr lang="en-US" sz="1900" dirty="0"/>
              <a:t>A plan of action to develop an HIV continuity of care pilot program based on the framework of the established tuberculosis Meet &amp; Greet Protocol currently in use.</a:t>
            </a:r>
          </a:p>
          <a:p>
            <a:r>
              <a:rPr lang="en-US" sz="1900" dirty="0"/>
              <a:t>A draft protocol to be used in the Meet &amp; Greet pilot program for the continuity of HIV care for patients returning to Mexico. </a:t>
            </a:r>
          </a:p>
          <a:p>
            <a:r>
              <a:rPr lang="en-US" sz="1900" dirty="0"/>
              <a:t>A directory to share contact information for all symposium attendees involved in this work so that partners can build upon collaborative efforts and maintain communication moving forward</a:t>
            </a:r>
          </a:p>
          <a:p>
            <a:endParaRPr lang="en-US" dirty="0"/>
          </a:p>
        </p:txBody>
      </p:sp>
      <p:sp>
        <p:nvSpPr>
          <p:cNvPr id="6" name="Content Placeholder 5"/>
          <p:cNvSpPr>
            <a:spLocks noGrp="1"/>
          </p:cNvSpPr>
          <p:nvPr>
            <p:ph sz="half" idx="2"/>
          </p:nvPr>
        </p:nvSpPr>
        <p:spPr>
          <a:xfrm>
            <a:off x="5521485" y="2160589"/>
            <a:ext cx="4184034" cy="3880773"/>
          </a:xfrm>
        </p:spPr>
        <p:txBody>
          <a:bodyPr>
            <a:normAutofit fontScale="92500" lnSpcReduction="20000"/>
          </a:bodyPr>
          <a:lstStyle/>
          <a:p>
            <a:pPr marL="0" indent="0">
              <a:buNone/>
            </a:pPr>
            <a:r>
              <a:rPr lang="en-US" sz="1400" i="1" dirty="0"/>
              <a:t>“Both days were an incredible learning experience. The direct observation and visitation of the Nogales hospital, clinic and CAPASITS were invaluable and critical to having a greater understanding of the continuity of HIV/TB care issues on Day 2.”</a:t>
            </a:r>
          </a:p>
        </p:txBody>
      </p:sp>
      <p:sp>
        <p:nvSpPr>
          <p:cNvPr id="4" name="Slide Number Placeholder 3"/>
          <p:cNvSpPr>
            <a:spLocks noGrp="1"/>
          </p:cNvSpPr>
          <p:nvPr>
            <p:ph type="sldNum" sz="quarter" idx="12"/>
          </p:nvPr>
        </p:nvSpPr>
        <p:spPr/>
        <p:txBody>
          <a:bodyPr/>
          <a:lstStyle/>
          <a:p>
            <a:fld id="{521D5E62-6AE6-5A49-8798-75E6EDB9F0D3}" type="slidenum">
              <a:rPr lang="en-US" smtClean="0"/>
              <a:t>25</a:t>
            </a:fld>
            <a:endParaRPr lang="en-US" dirty="0"/>
          </a:p>
        </p:txBody>
      </p:sp>
      <p:pic>
        <p:nvPicPr>
          <p:cNvPr id="5" name="Picture 4" descr="Group Photo&#10;&#10;A group of people standing in front of the Urban Health Center in Nogales, Sonora&#10;&#10;Photographer: Sandra Cuevas">
            <a:extLst>
              <a:ext uri="{FF2B5EF4-FFF2-40B4-BE49-F238E27FC236}">
                <a16:creationId xmlns:a16="http://schemas.microsoft.com/office/drawing/2014/main" id="{FE07B575-2101-B943-9AC3-7434CD7589B9}"/>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1027" r="19593"/>
          <a:stretch/>
        </p:blipFill>
        <p:spPr>
          <a:xfrm>
            <a:off x="6019268" y="3206087"/>
            <a:ext cx="2756954" cy="3200400"/>
          </a:xfrm>
          <a:prstGeom prst="rect">
            <a:avLst/>
          </a:prstGeom>
        </p:spPr>
      </p:pic>
    </p:spTree>
    <p:extLst>
      <p:ext uri="{BB962C8B-B14F-4D97-AF65-F5344CB8AC3E}">
        <p14:creationId xmlns:p14="http://schemas.microsoft.com/office/powerpoint/2010/main" val="3054234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HIV Training for </a:t>
            </a:r>
            <a:r>
              <a:rPr lang="en-US" dirty="0" err="1"/>
              <a:t>Promotoras</a:t>
            </a:r>
            <a:r>
              <a:rPr lang="en-US" dirty="0"/>
              <a:t> de </a:t>
            </a:r>
            <a:r>
              <a:rPr lang="en-US" dirty="0" err="1"/>
              <a:t>Salud</a:t>
            </a:r>
            <a:r>
              <a:rPr lang="en-US" dirty="0"/>
              <a:t> &amp; Mexican Consulate Staff</a:t>
            </a:r>
          </a:p>
        </p:txBody>
      </p:sp>
      <p:sp>
        <p:nvSpPr>
          <p:cNvPr id="3" name="Content Placeholder 2"/>
          <p:cNvSpPr>
            <a:spLocks noGrp="1"/>
          </p:cNvSpPr>
          <p:nvPr>
            <p:ph sz="half" idx="1"/>
          </p:nvPr>
        </p:nvSpPr>
        <p:spPr/>
        <p:txBody>
          <a:bodyPr>
            <a:normAutofit lnSpcReduction="10000"/>
          </a:bodyPr>
          <a:lstStyle/>
          <a:p>
            <a:pPr marL="0" indent="0">
              <a:buNone/>
            </a:pPr>
            <a:r>
              <a:rPr lang="en-US" dirty="0"/>
              <a:t>May 18, 2018: </a:t>
            </a:r>
            <a:r>
              <a:rPr lang="en-US" dirty="0" err="1"/>
              <a:t>Promotoras</a:t>
            </a:r>
            <a:r>
              <a:rPr lang="en-US" dirty="0"/>
              <a:t> de </a:t>
            </a:r>
            <a:r>
              <a:rPr lang="en-US" dirty="0" err="1"/>
              <a:t>Salud</a:t>
            </a:r>
            <a:r>
              <a:rPr lang="en-US" dirty="0"/>
              <a:t> </a:t>
            </a:r>
          </a:p>
          <a:p>
            <a:pPr marL="0" indent="0">
              <a:buNone/>
            </a:pPr>
            <a:r>
              <a:rPr lang="en-US" dirty="0"/>
              <a:t>20 participants from: </a:t>
            </a:r>
          </a:p>
          <a:p>
            <a:r>
              <a:rPr lang="en-US" dirty="0"/>
              <a:t>Two community health centers </a:t>
            </a:r>
          </a:p>
          <a:p>
            <a:r>
              <a:rPr lang="en-US" dirty="0"/>
              <a:t>A local mobile health program</a:t>
            </a:r>
          </a:p>
          <a:p>
            <a:r>
              <a:rPr lang="en-US" dirty="0"/>
              <a:t>The Southern Arizona Community Food Bank</a:t>
            </a:r>
          </a:p>
          <a:p>
            <a:r>
              <a:rPr lang="en-US" dirty="0"/>
              <a:t>Pima Community College </a:t>
            </a:r>
          </a:p>
          <a:p>
            <a:r>
              <a:rPr lang="en-US" dirty="0"/>
              <a:t>University of Arizona’s Cancer Center</a:t>
            </a:r>
          </a:p>
          <a:p>
            <a:pPr marL="0" indent="0">
              <a:buNone/>
            </a:pPr>
            <a:endParaRPr lang="en-US" dirty="0"/>
          </a:p>
        </p:txBody>
      </p:sp>
      <p:sp>
        <p:nvSpPr>
          <p:cNvPr id="4" name="Content Placeholder 3"/>
          <p:cNvSpPr>
            <a:spLocks noGrp="1"/>
          </p:cNvSpPr>
          <p:nvPr>
            <p:ph sz="half" idx="2"/>
          </p:nvPr>
        </p:nvSpPr>
        <p:spPr/>
        <p:txBody>
          <a:bodyPr>
            <a:normAutofit lnSpcReduction="10000"/>
          </a:bodyPr>
          <a:lstStyle/>
          <a:p>
            <a:pPr marL="0" indent="0">
              <a:buNone/>
            </a:pPr>
            <a:r>
              <a:rPr lang="en-US" b="1" dirty="0"/>
              <a:t>Response to, “how will you apply this information to your work?”</a:t>
            </a:r>
          </a:p>
          <a:p>
            <a:r>
              <a:rPr lang="en-US" dirty="0"/>
              <a:t>Share information related to the theme of HIV prevention and risk with the people I attend to every day. </a:t>
            </a:r>
          </a:p>
          <a:p>
            <a:r>
              <a:rPr lang="en-US" dirty="0"/>
              <a:t>Share information that there is help for everyone.</a:t>
            </a:r>
          </a:p>
          <a:p>
            <a:r>
              <a:rPr lang="en-US" dirty="0"/>
              <a:t>Refer people to their doctor for testing if it’s possible for everyone.</a:t>
            </a:r>
          </a:p>
          <a:p>
            <a:r>
              <a:rPr lang="en-US" dirty="0"/>
              <a:t>Share the information and education with patient and the community.</a:t>
            </a:r>
          </a:p>
          <a:p>
            <a:pPr marL="0" indent="0">
              <a:buNone/>
            </a:pPr>
            <a:endParaRPr lang="en-US" dirty="0"/>
          </a:p>
        </p:txBody>
      </p:sp>
      <p:sp>
        <p:nvSpPr>
          <p:cNvPr id="5" name="Slide Number Placeholder 4"/>
          <p:cNvSpPr>
            <a:spLocks noGrp="1"/>
          </p:cNvSpPr>
          <p:nvPr>
            <p:ph type="sldNum" sz="quarter" idx="12"/>
          </p:nvPr>
        </p:nvSpPr>
        <p:spPr/>
        <p:txBody>
          <a:bodyPr/>
          <a:lstStyle/>
          <a:p>
            <a:fld id="{521D5E62-6AE6-5A49-8798-75E6EDB9F0D3}" type="slidenum">
              <a:rPr lang="en-US" smtClean="0"/>
              <a:t>26</a:t>
            </a:fld>
            <a:endParaRPr lang="en-US" dirty="0"/>
          </a:p>
        </p:txBody>
      </p:sp>
      <p:pic>
        <p:nvPicPr>
          <p:cNvPr id="6" name="Picture 5" descr="Tucson Mexican Consulate" title="Tucson Mexican Consulate ">
            <a:extLst>
              <a:ext uri="{FF2B5EF4-FFF2-40B4-BE49-F238E27FC236}">
                <a16:creationId xmlns:a16="http://schemas.microsoft.com/office/drawing/2014/main" id="{DD594B0E-D109-F041-AD5E-4B6AA577E72E}"/>
              </a:ext>
            </a:extLst>
          </p:cNvPr>
          <p:cNvPicPr>
            <a:picLocks noChangeAspect="1"/>
          </p:cNvPicPr>
          <p:nvPr/>
        </p:nvPicPr>
        <p:blipFill>
          <a:blip r:embed="rId2"/>
          <a:stretch>
            <a:fillRect/>
          </a:stretch>
        </p:blipFill>
        <p:spPr>
          <a:xfrm>
            <a:off x="9293204" y="3460895"/>
            <a:ext cx="2280747" cy="1280160"/>
          </a:xfrm>
          <a:prstGeom prst="rect">
            <a:avLst/>
          </a:prstGeom>
        </p:spPr>
      </p:pic>
      <p:pic>
        <p:nvPicPr>
          <p:cNvPr id="7" name="Picture 6" descr="Sin Verguenza Season 3 Promotional Flyer" title="Flyer: Sin Verguenza Season 3 "/>
          <p:cNvPicPr>
            <a:picLocks noChangeAspect="1"/>
          </p:cNvPicPr>
          <p:nvPr/>
        </p:nvPicPr>
        <p:blipFill>
          <a:blip r:embed="rId3"/>
          <a:stretch>
            <a:fillRect/>
          </a:stretch>
        </p:blipFill>
        <p:spPr>
          <a:xfrm>
            <a:off x="2148946" y="5308572"/>
            <a:ext cx="2379523" cy="1463040"/>
          </a:xfrm>
          <a:prstGeom prst="rect">
            <a:avLst/>
          </a:prstGeom>
        </p:spPr>
      </p:pic>
    </p:spTree>
    <p:extLst>
      <p:ext uri="{BB962C8B-B14F-4D97-AF65-F5344CB8AC3E}">
        <p14:creationId xmlns:p14="http://schemas.microsoft.com/office/powerpoint/2010/main" val="2881265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HIV Training for Promotoras de Salud &amp; Mexican Consulate Staff</a:t>
            </a:r>
            <a:endParaRPr lang="en-US" dirty="0"/>
          </a:p>
        </p:txBody>
      </p:sp>
      <p:sp>
        <p:nvSpPr>
          <p:cNvPr id="3" name="Content Placeholder 2"/>
          <p:cNvSpPr>
            <a:spLocks noGrp="1"/>
          </p:cNvSpPr>
          <p:nvPr>
            <p:ph idx="1"/>
          </p:nvPr>
        </p:nvSpPr>
        <p:spPr>
          <a:xfrm>
            <a:off x="369870" y="2160589"/>
            <a:ext cx="8106310" cy="4245898"/>
          </a:xfrm>
        </p:spPr>
        <p:txBody>
          <a:bodyPr/>
          <a:lstStyle/>
          <a:p>
            <a:r>
              <a:rPr lang="en-US" dirty="0"/>
              <a:t>9 consulate staff: </a:t>
            </a:r>
          </a:p>
          <a:p>
            <a:pPr lvl="1"/>
            <a:r>
              <a:rPr lang="en-US" sz="1800" dirty="0"/>
              <a:t>7 information assistants/phone operators</a:t>
            </a:r>
          </a:p>
          <a:p>
            <a:pPr lvl="1"/>
            <a:r>
              <a:rPr lang="en-US" sz="1800" dirty="0"/>
              <a:t>1 program coordinator from local community health center</a:t>
            </a:r>
          </a:p>
          <a:p>
            <a:pPr lvl="1"/>
            <a:r>
              <a:rPr lang="en-US" sz="1800" dirty="0"/>
              <a:t>1 program coordinator from Head Start program.</a:t>
            </a:r>
          </a:p>
          <a:p>
            <a:r>
              <a:rPr lang="en-US" dirty="0"/>
              <a:t>Responses to, “How will you apply this information to your work?”</a:t>
            </a:r>
          </a:p>
          <a:p>
            <a:pPr lvl="1"/>
            <a:r>
              <a:rPr lang="en-US" sz="1800" dirty="0"/>
              <a:t>Educate the population, explaining what HIV is and how to prevent and treat cases of the virus.</a:t>
            </a:r>
          </a:p>
          <a:p>
            <a:pPr lvl="1"/>
            <a:r>
              <a:rPr lang="en-US" sz="1800" dirty="0"/>
              <a:t>With better management of situations involving HIV/AIDS.</a:t>
            </a:r>
          </a:p>
          <a:p>
            <a:pPr lvl="1"/>
            <a:r>
              <a:rPr lang="en-US" sz="1800" dirty="0"/>
              <a:t>Share information about healthcare services in Mexico and the U.S. for people with HIV</a:t>
            </a:r>
          </a:p>
          <a:p>
            <a:endParaRPr lang="en-US" dirty="0"/>
          </a:p>
        </p:txBody>
      </p:sp>
      <p:sp>
        <p:nvSpPr>
          <p:cNvPr id="4" name="Slide Number Placeholder 3"/>
          <p:cNvSpPr>
            <a:spLocks noGrp="1"/>
          </p:cNvSpPr>
          <p:nvPr>
            <p:ph type="sldNum" sz="quarter" idx="12"/>
          </p:nvPr>
        </p:nvSpPr>
        <p:spPr/>
        <p:txBody>
          <a:bodyPr/>
          <a:lstStyle/>
          <a:p>
            <a:fld id="{521D5E62-6AE6-5A49-8798-75E6EDB9F0D3}" type="slidenum">
              <a:rPr lang="en-US" smtClean="0"/>
              <a:t>27</a:t>
            </a:fld>
            <a:endParaRPr lang="en-US" dirty="0"/>
          </a:p>
        </p:txBody>
      </p:sp>
      <p:pic>
        <p:nvPicPr>
          <p:cNvPr id="5" name="Picture 4" descr="HIV Training Community Health Workers" title="Flyer: HIV Training ">
            <a:extLst>
              <a:ext uri="{FF2B5EF4-FFF2-40B4-BE49-F238E27FC236}">
                <a16:creationId xmlns:a16="http://schemas.microsoft.com/office/drawing/2014/main" id="{6642123F-7B82-8D44-8F90-72F6ABD099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95530" y="1625600"/>
            <a:ext cx="3265715" cy="4572000"/>
          </a:xfrm>
          <a:prstGeom prst="rect">
            <a:avLst/>
          </a:prstGeom>
        </p:spPr>
      </p:pic>
    </p:spTree>
    <p:extLst>
      <p:ext uri="{BB962C8B-B14F-4D97-AF65-F5344CB8AC3E}">
        <p14:creationId xmlns:p14="http://schemas.microsoft.com/office/powerpoint/2010/main" val="13491581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EA43D-6FF9-4520-BAFC-FC945A0810A0}"/>
              </a:ext>
            </a:extLst>
          </p:cNvPr>
          <p:cNvSpPr>
            <a:spLocks noGrp="1"/>
          </p:cNvSpPr>
          <p:nvPr>
            <p:ph type="title"/>
          </p:nvPr>
        </p:nvSpPr>
        <p:spPr/>
        <p:txBody>
          <a:bodyPr/>
          <a:lstStyle/>
          <a:p>
            <a:r>
              <a:rPr lang="en-US"/>
              <a:t>State Highlights: Texas</a:t>
            </a:r>
            <a:endParaRPr lang="en-US" dirty="0"/>
          </a:p>
        </p:txBody>
      </p:sp>
      <p:sp>
        <p:nvSpPr>
          <p:cNvPr id="3" name="Text Placeholder 2">
            <a:extLst>
              <a:ext uri="{FF2B5EF4-FFF2-40B4-BE49-F238E27FC236}">
                <a16:creationId xmlns:a16="http://schemas.microsoft.com/office/drawing/2014/main" id="{D1AE67A6-C87A-4F0F-A0AE-9F1D21EEBCD2}"/>
              </a:ext>
            </a:extLst>
          </p:cNvPr>
          <p:cNvSpPr>
            <a:spLocks noGrp="1"/>
          </p:cNvSpPr>
          <p:nvPr>
            <p:ph type="body" idx="1"/>
          </p:nvPr>
        </p:nvSpPr>
        <p:spPr/>
        <p:txBody>
          <a:bodyPr/>
          <a:lstStyle/>
          <a:p>
            <a:r>
              <a:rPr lang="es-MX"/>
              <a:t>Pedro Coronado</a:t>
            </a:r>
          </a:p>
          <a:p>
            <a:r>
              <a:rPr lang="es-MX"/>
              <a:t>South Central AETC</a:t>
            </a:r>
          </a:p>
          <a:p>
            <a:endParaRPr lang="en-US" dirty="0"/>
          </a:p>
        </p:txBody>
      </p:sp>
      <p:sp>
        <p:nvSpPr>
          <p:cNvPr id="4" name="Slide Number Placeholder 3">
            <a:extLst>
              <a:ext uri="{FF2B5EF4-FFF2-40B4-BE49-F238E27FC236}">
                <a16:creationId xmlns:a16="http://schemas.microsoft.com/office/drawing/2014/main" id="{118AB22F-5448-4C2F-8BEE-F8D13BD61E81}"/>
              </a:ext>
            </a:extLst>
          </p:cNvPr>
          <p:cNvSpPr>
            <a:spLocks noGrp="1"/>
          </p:cNvSpPr>
          <p:nvPr>
            <p:ph type="sldNum" sz="quarter" idx="12"/>
          </p:nvPr>
        </p:nvSpPr>
        <p:spPr/>
        <p:txBody>
          <a:bodyPr/>
          <a:lstStyle/>
          <a:p>
            <a:fld id="{22371414-462E-46DB-984E-E1D1898C16DC}" type="slidenum">
              <a:rPr lang="en-US" smtClean="0"/>
              <a:pPr/>
              <a:t>28</a:t>
            </a:fld>
            <a:endParaRPr lang="en-US" dirty="0"/>
          </a:p>
        </p:txBody>
      </p:sp>
      <p:pic>
        <p:nvPicPr>
          <p:cNvPr id="5" name="Picture 4" descr="AETC South Central Logo" title="AETC South Central Logo">
            <a:extLst>
              <a:ext uri="{FF2B5EF4-FFF2-40B4-BE49-F238E27FC236}">
                <a16:creationId xmlns:a16="http://schemas.microsoft.com/office/drawing/2014/main" id="{45E83D68-235D-4E8C-9D88-4DCE3268BF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2617" y="5305560"/>
            <a:ext cx="2065104" cy="1118690"/>
          </a:xfrm>
          <a:prstGeom prst="rect">
            <a:avLst/>
          </a:prstGeom>
        </p:spPr>
      </p:pic>
    </p:spTree>
    <p:extLst>
      <p:ext uri="{BB962C8B-B14F-4D97-AF65-F5344CB8AC3E}">
        <p14:creationId xmlns:p14="http://schemas.microsoft.com/office/powerpoint/2010/main" val="6616174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Highlights: Texas</a:t>
            </a:r>
            <a:endParaRPr lang="en-US" dirty="0"/>
          </a:p>
        </p:txBody>
      </p:sp>
      <p:sp>
        <p:nvSpPr>
          <p:cNvPr id="3" name="Text Placeholder 2"/>
          <p:cNvSpPr>
            <a:spLocks noGrp="1"/>
          </p:cNvSpPr>
          <p:nvPr>
            <p:ph type="body" idx="1"/>
          </p:nvPr>
        </p:nvSpPr>
        <p:spPr/>
        <p:txBody>
          <a:bodyPr/>
          <a:lstStyle/>
          <a:p>
            <a:r>
              <a:rPr lang="en-US" sz="1800" dirty="0"/>
              <a:t>Promotor de </a:t>
            </a:r>
            <a:r>
              <a:rPr lang="en-US" sz="1800" dirty="0" err="1"/>
              <a:t>Salud</a:t>
            </a:r>
            <a:r>
              <a:rPr lang="en-US" sz="1800" dirty="0"/>
              <a:t>/Community Health Worker Training Curriculum</a:t>
            </a:r>
          </a:p>
        </p:txBody>
      </p:sp>
      <p:sp>
        <p:nvSpPr>
          <p:cNvPr id="4" name="Content Placeholder 3"/>
          <p:cNvSpPr>
            <a:spLocks noGrp="1"/>
          </p:cNvSpPr>
          <p:nvPr>
            <p:ph sz="half" idx="2"/>
          </p:nvPr>
        </p:nvSpPr>
        <p:spPr/>
        <p:txBody>
          <a:bodyPr/>
          <a:lstStyle/>
          <a:p>
            <a:r>
              <a:rPr lang="en-US" dirty="0"/>
              <a:t>Utilize the Telenovela Sin </a:t>
            </a:r>
            <a:r>
              <a:rPr lang="en-US" dirty="0" err="1"/>
              <a:t>Verguenza</a:t>
            </a:r>
            <a:r>
              <a:rPr lang="en-US" dirty="0"/>
              <a:t> as a training modality</a:t>
            </a:r>
          </a:p>
          <a:p>
            <a:r>
              <a:rPr lang="en-US" dirty="0"/>
              <a:t>Audience: CHW/</a:t>
            </a:r>
            <a:r>
              <a:rPr lang="en-US" dirty="0" err="1"/>
              <a:t>Promotores</a:t>
            </a:r>
            <a:r>
              <a:rPr lang="en-US" dirty="0"/>
              <a:t> de </a:t>
            </a:r>
            <a:r>
              <a:rPr lang="en-US" dirty="0" err="1"/>
              <a:t>Salud</a:t>
            </a:r>
            <a:endParaRPr lang="en-US" dirty="0"/>
          </a:p>
          <a:p>
            <a:pPr lvl="1"/>
            <a:r>
              <a:rPr lang="en-US" sz="1800" dirty="0"/>
              <a:t>Laredo, TX</a:t>
            </a:r>
          </a:p>
          <a:p>
            <a:pPr lvl="1"/>
            <a:r>
              <a:rPr lang="en-US" sz="1800" dirty="0"/>
              <a:t>Rio Grande Valley, TX</a:t>
            </a:r>
          </a:p>
          <a:p>
            <a:pPr lvl="1"/>
            <a:r>
              <a:rPr lang="en-US" sz="1800" dirty="0"/>
              <a:t>El Paso, TX</a:t>
            </a:r>
          </a:p>
          <a:p>
            <a:pPr lvl="1"/>
            <a:r>
              <a:rPr lang="en-US" sz="1800" dirty="0"/>
              <a:t>La Cruces, NM</a:t>
            </a:r>
          </a:p>
          <a:p>
            <a:endParaRPr lang="en-US" dirty="0"/>
          </a:p>
        </p:txBody>
      </p:sp>
      <p:sp>
        <p:nvSpPr>
          <p:cNvPr id="5" name="Text Placeholder 4"/>
          <p:cNvSpPr>
            <a:spLocks noGrp="1"/>
          </p:cNvSpPr>
          <p:nvPr>
            <p:ph type="body" sz="quarter" idx="3"/>
          </p:nvPr>
        </p:nvSpPr>
        <p:spPr/>
        <p:txBody>
          <a:bodyPr/>
          <a:lstStyle/>
          <a:p>
            <a:r>
              <a:rPr lang="en-US" sz="1800" dirty="0"/>
              <a:t>UT El Paso Training</a:t>
            </a:r>
          </a:p>
        </p:txBody>
      </p:sp>
      <p:pic>
        <p:nvPicPr>
          <p:cNvPr id="8" name="Content Placeholder 7" descr="UT El Paso Training Photo" title="UT El Paso Training Photo"/>
          <p:cNvPicPr>
            <a:picLocks noGrp="1" noChangeAspect="1"/>
          </p:cNvPicPr>
          <p:nvPr>
            <p:ph sz="quarter" idx="4"/>
          </p:nvPr>
        </p:nvPicPr>
        <p:blipFill>
          <a:blip r:embed="rId2"/>
          <a:stretch>
            <a:fillRect/>
          </a:stretch>
        </p:blipFill>
        <p:spPr>
          <a:xfrm>
            <a:off x="5087938" y="2818949"/>
            <a:ext cx="4186237" cy="3140977"/>
          </a:xfrm>
        </p:spPr>
      </p:pic>
      <p:sp>
        <p:nvSpPr>
          <p:cNvPr id="7" name="Slide Number Placeholder 6"/>
          <p:cNvSpPr>
            <a:spLocks noGrp="1"/>
          </p:cNvSpPr>
          <p:nvPr>
            <p:ph type="sldNum" sz="quarter" idx="12"/>
          </p:nvPr>
        </p:nvSpPr>
        <p:spPr/>
        <p:txBody>
          <a:bodyPr/>
          <a:lstStyle/>
          <a:p>
            <a:fld id="{521D5E62-6AE6-5A49-8798-75E6EDB9F0D3}" type="slidenum">
              <a:rPr lang="en-US" smtClean="0"/>
              <a:pPr/>
              <a:t>29</a:t>
            </a:fld>
            <a:endParaRPr lang="en-US" dirty="0"/>
          </a:p>
        </p:txBody>
      </p:sp>
    </p:spTree>
    <p:extLst>
      <p:ext uri="{BB962C8B-B14F-4D97-AF65-F5344CB8AC3E}">
        <p14:creationId xmlns:p14="http://schemas.microsoft.com/office/powerpoint/2010/main" val="35353045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Disclaimer 2 </a:t>
            </a:r>
            <a:endParaRPr lang="en-US" dirty="0"/>
          </a:p>
        </p:txBody>
      </p:sp>
      <p:sp>
        <p:nvSpPr>
          <p:cNvPr id="3" name="Content Placeholder 2"/>
          <p:cNvSpPr>
            <a:spLocks noGrp="1"/>
          </p:cNvSpPr>
          <p:nvPr>
            <p:ph idx="1"/>
          </p:nvPr>
        </p:nvSpPr>
        <p:spPr/>
        <p:txBody>
          <a:bodyPr>
            <a:normAutofit/>
          </a:bodyPr>
          <a:lstStyle/>
          <a:p>
            <a:r>
              <a:rPr lang="en-US" sz="2000" dirty="0"/>
              <a:t>This program is supported by the Health Resources and Services Administration (HRSA) of the U.S. Department of Health and Human Services (HHS) as part of an award totaling $4,205,743, with 0% financed by non-governmental sources. </a:t>
            </a:r>
          </a:p>
          <a:p>
            <a:r>
              <a:rPr lang="en-US" sz="2000" dirty="0"/>
              <a:t>The views expressed do not necessarily reflect the official policies of the Department of Health and Human Services, nor does mention of trade names, commercial practices, or organizations imply endorsement by the U.S. Government. Any trade/brand names for products mentioned during this presentation are for training and identification purposes only.</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D5E62-6AE6-5A49-8798-75E6EDB9F0D3}"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1964761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Highlights: Texas</a:t>
            </a:r>
            <a:endParaRPr lang="en-US" dirty="0"/>
          </a:p>
        </p:txBody>
      </p:sp>
      <p:sp>
        <p:nvSpPr>
          <p:cNvPr id="3" name="Text Placeholder 2"/>
          <p:cNvSpPr>
            <a:spLocks noGrp="1"/>
          </p:cNvSpPr>
          <p:nvPr>
            <p:ph type="body" idx="1"/>
          </p:nvPr>
        </p:nvSpPr>
        <p:spPr/>
        <p:txBody>
          <a:bodyPr/>
          <a:lstStyle/>
          <a:p>
            <a:r>
              <a:rPr lang="en-US" dirty="0"/>
              <a:t>Bi-National Border Work – Texas &amp; Tamaulipas </a:t>
            </a:r>
          </a:p>
        </p:txBody>
      </p:sp>
      <p:sp>
        <p:nvSpPr>
          <p:cNvPr id="4" name="Content Placeholder 3"/>
          <p:cNvSpPr>
            <a:spLocks noGrp="1"/>
          </p:cNvSpPr>
          <p:nvPr>
            <p:ph sz="half" idx="2"/>
          </p:nvPr>
        </p:nvSpPr>
        <p:spPr>
          <a:xfrm>
            <a:off x="334123" y="2737245"/>
            <a:ext cx="4754259" cy="3797119"/>
          </a:xfrm>
        </p:spPr>
        <p:txBody>
          <a:bodyPr>
            <a:normAutofit fontScale="77500" lnSpcReduction="20000"/>
          </a:bodyPr>
          <a:lstStyle/>
          <a:p>
            <a:r>
              <a:rPr lang="en-US" sz="2300" dirty="0"/>
              <a:t>Bi-National World AIDS Day Event</a:t>
            </a:r>
          </a:p>
          <a:p>
            <a:r>
              <a:rPr lang="en-US" sz="2300" dirty="0"/>
              <a:t>Audience: CAPASITS Tamaulipas Mexico; Texas DSHS Region 11; Governmental and Non-Governmental Organizations</a:t>
            </a:r>
          </a:p>
          <a:p>
            <a:r>
              <a:rPr lang="en-US" sz="2300" dirty="0"/>
              <a:t>Continuity of care for PWH; Data Presentations; ART Formularies</a:t>
            </a:r>
          </a:p>
          <a:p>
            <a:r>
              <a:rPr lang="en-US" sz="2300" dirty="0"/>
              <a:t>Partnerships with: </a:t>
            </a:r>
          </a:p>
          <a:p>
            <a:pPr lvl="1"/>
            <a:r>
              <a:rPr lang="en-US" sz="2300" dirty="0"/>
              <a:t>Mexican Consulates</a:t>
            </a:r>
          </a:p>
          <a:p>
            <a:pPr lvl="1"/>
            <a:r>
              <a:rPr lang="en-US" sz="2300" dirty="0"/>
              <a:t>Migrant Clinicians Network (Medical Record Sharing)</a:t>
            </a:r>
          </a:p>
          <a:p>
            <a:pPr lvl="1"/>
            <a:r>
              <a:rPr lang="en-US" sz="2300" dirty="0"/>
              <a:t>CAPASITS (</a:t>
            </a:r>
            <a:r>
              <a:rPr lang="en-US" sz="2300" dirty="0" err="1"/>
              <a:t>Centros</a:t>
            </a:r>
            <a:r>
              <a:rPr lang="en-US" sz="2300" dirty="0"/>
              <a:t> </a:t>
            </a:r>
            <a:r>
              <a:rPr lang="en-US" sz="2300" dirty="0" err="1"/>
              <a:t>Ambulatorios</a:t>
            </a:r>
            <a:r>
              <a:rPr lang="en-US" sz="2300" dirty="0"/>
              <a:t> para la </a:t>
            </a:r>
            <a:r>
              <a:rPr lang="en-US" sz="2300" dirty="0" err="1"/>
              <a:t>Prevencion</a:t>
            </a:r>
            <a:r>
              <a:rPr lang="en-US" sz="2300" dirty="0"/>
              <a:t> y </a:t>
            </a:r>
            <a:r>
              <a:rPr lang="en-US" sz="2300" dirty="0" err="1"/>
              <a:t>Atencion</a:t>
            </a:r>
            <a:r>
              <a:rPr lang="en-US" sz="2300" dirty="0"/>
              <a:t> </a:t>
            </a:r>
            <a:r>
              <a:rPr lang="en-US" sz="2300" dirty="0" err="1"/>
              <a:t>en</a:t>
            </a:r>
            <a:r>
              <a:rPr lang="en-US" sz="2300" dirty="0"/>
              <a:t> SIDA e </a:t>
            </a:r>
            <a:r>
              <a:rPr lang="en-US" sz="2300" dirty="0" err="1"/>
              <a:t>Infecciones</a:t>
            </a:r>
            <a:r>
              <a:rPr lang="en-US" sz="2300" dirty="0"/>
              <a:t> de </a:t>
            </a:r>
            <a:r>
              <a:rPr lang="en-US" sz="2300" dirty="0" err="1"/>
              <a:t>Transmision</a:t>
            </a:r>
            <a:r>
              <a:rPr lang="en-US" sz="2300" dirty="0"/>
              <a:t> Sexual) </a:t>
            </a:r>
          </a:p>
          <a:p>
            <a:endParaRPr lang="en-US" dirty="0"/>
          </a:p>
        </p:txBody>
      </p:sp>
      <p:sp>
        <p:nvSpPr>
          <p:cNvPr id="5" name="Text Placeholder 4"/>
          <p:cNvSpPr>
            <a:spLocks noGrp="1"/>
          </p:cNvSpPr>
          <p:nvPr>
            <p:ph type="body" sz="quarter" idx="3"/>
          </p:nvPr>
        </p:nvSpPr>
        <p:spPr/>
        <p:txBody>
          <a:bodyPr/>
          <a:lstStyle/>
          <a:p>
            <a:r>
              <a:rPr lang="fr-FR" dirty="0"/>
              <a:t>National </a:t>
            </a:r>
            <a:r>
              <a:rPr lang="fr-FR" dirty="0" err="1"/>
              <a:t>Latinx</a:t>
            </a:r>
            <a:r>
              <a:rPr lang="fr-FR" dirty="0"/>
              <a:t> </a:t>
            </a:r>
            <a:r>
              <a:rPr lang="fr-FR" dirty="0" err="1"/>
              <a:t>Conference</a:t>
            </a:r>
            <a:r>
              <a:rPr lang="fr-FR" dirty="0"/>
              <a:t> on  HIV/HCV/SUD</a:t>
            </a:r>
          </a:p>
        </p:txBody>
      </p:sp>
      <p:sp>
        <p:nvSpPr>
          <p:cNvPr id="6" name="Content Placeholder 5"/>
          <p:cNvSpPr>
            <a:spLocks noGrp="1"/>
          </p:cNvSpPr>
          <p:nvPr>
            <p:ph sz="quarter" idx="4"/>
          </p:nvPr>
        </p:nvSpPr>
        <p:spPr>
          <a:xfrm>
            <a:off x="5088384" y="2737245"/>
            <a:ext cx="4754259" cy="3396427"/>
          </a:xfrm>
        </p:spPr>
        <p:txBody>
          <a:bodyPr>
            <a:normAutofit fontScale="77500" lnSpcReduction="20000"/>
          </a:bodyPr>
          <a:lstStyle/>
          <a:p>
            <a:r>
              <a:rPr lang="en-US" dirty="0"/>
              <a:t>2 ½ Day Conference</a:t>
            </a:r>
          </a:p>
          <a:p>
            <a:r>
              <a:rPr lang="en-US" dirty="0"/>
              <a:t>Focus on Latinx Health Disparities</a:t>
            </a:r>
          </a:p>
          <a:p>
            <a:r>
              <a:rPr lang="en-US" dirty="0"/>
              <a:t>Audience: </a:t>
            </a:r>
          </a:p>
          <a:p>
            <a:pPr lvl="1"/>
            <a:r>
              <a:rPr lang="en-US" sz="1800" dirty="0"/>
              <a:t>Clinicians</a:t>
            </a:r>
          </a:p>
          <a:p>
            <a:pPr lvl="1"/>
            <a:r>
              <a:rPr lang="en-US" sz="1800" dirty="0"/>
              <a:t>Case Workers</a:t>
            </a:r>
          </a:p>
          <a:p>
            <a:pPr lvl="1"/>
            <a:r>
              <a:rPr lang="en-US" sz="1800" dirty="0"/>
              <a:t>CHW’s</a:t>
            </a:r>
          </a:p>
          <a:p>
            <a:r>
              <a:rPr lang="en-US" dirty="0"/>
              <a:t>500 participants</a:t>
            </a:r>
          </a:p>
        </p:txBody>
      </p:sp>
      <p:sp>
        <p:nvSpPr>
          <p:cNvPr id="7" name="Slide Number Placeholder 6"/>
          <p:cNvSpPr>
            <a:spLocks noGrp="1"/>
          </p:cNvSpPr>
          <p:nvPr>
            <p:ph type="sldNum" sz="quarter" idx="12"/>
          </p:nvPr>
        </p:nvSpPr>
        <p:spPr/>
        <p:txBody>
          <a:bodyPr/>
          <a:lstStyle/>
          <a:p>
            <a:fld id="{521D5E62-6AE6-5A49-8798-75E6EDB9F0D3}" type="slidenum">
              <a:rPr lang="en-US" smtClean="0"/>
              <a:pPr/>
              <a:t>30</a:t>
            </a:fld>
            <a:endParaRPr lang="en-US" dirty="0"/>
          </a:p>
        </p:txBody>
      </p:sp>
      <p:pic>
        <p:nvPicPr>
          <p:cNvPr id="8" name="Picture 7" descr="2019 National Latinx Conference Flyer" title="2019 National Latinx Conference Flye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64838" y="3810946"/>
            <a:ext cx="2272358" cy="2141258"/>
          </a:xfrm>
          <a:prstGeom prst="rect">
            <a:avLst/>
          </a:prstGeom>
        </p:spPr>
      </p:pic>
    </p:spTree>
    <p:extLst>
      <p:ext uri="{BB962C8B-B14F-4D97-AF65-F5344CB8AC3E}">
        <p14:creationId xmlns:p14="http://schemas.microsoft.com/office/powerpoint/2010/main" val="18479968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BA0FF-3DDC-46D8-9965-2A4AAF2DEFE8}"/>
              </a:ext>
            </a:extLst>
          </p:cNvPr>
          <p:cNvSpPr>
            <a:spLocks noGrp="1"/>
          </p:cNvSpPr>
          <p:nvPr>
            <p:ph type="title"/>
          </p:nvPr>
        </p:nvSpPr>
        <p:spPr/>
        <p:txBody>
          <a:bodyPr/>
          <a:lstStyle/>
          <a:p>
            <a:r>
              <a:rPr lang="en-US"/>
              <a:t>State Highlights: New Mexico</a:t>
            </a:r>
            <a:endParaRPr lang="en-US" dirty="0"/>
          </a:p>
        </p:txBody>
      </p:sp>
      <p:sp>
        <p:nvSpPr>
          <p:cNvPr id="3" name="Text Placeholder 2">
            <a:extLst>
              <a:ext uri="{FF2B5EF4-FFF2-40B4-BE49-F238E27FC236}">
                <a16:creationId xmlns:a16="http://schemas.microsoft.com/office/drawing/2014/main" id="{E313AFFB-5068-4F84-88CE-319C36524C03}"/>
              </a:ext>
            </a:extLst>
          </p:cNvPr>
          <p:cNvSpPr>
            <a:spLocks noGrp="1"/>
          </p:cNvSpPr>
          <p:nvPr>
            <p:ph type="body" idx="1"/>
          </p:nvPr>
        </p:nvSpPr>
        <p:spPr/>
        <p:txBody>
          <a:bodyPr/>
          <a:lstStyle/>
          <a:p>
            <a:r>
              <a:rPr lang="es-MX"/>
              <a:t>Pedro Coronado</a:t>
            </a:r>
          </a:p>
          <a:p>
            <a:r>
              <a:rPr lang="es-MX"/>
              <a:t>South Central AETC</a:t>
            </a:r>
            <a:endParaRPr lang="es-MX" dirty="0"/>
          </a:p>
        </p:txBody>
      </p:sp>
      <p:sp>
        <p:nvSpPr>
          <p:cNvPr id="4" name="Slide Number Placeholder 3">
            <a:extLst>
              <a:ext uri="{FF2B5EF4-FFF2-40B4-BE49-F238E27FC236}">
                <a16:creationId xmlns:a16="http://schemas.microsoft.com/office/drawing/2014/main" id="{D7E3FAD4-9803-4CE6-A1E1-E7A54FDD8C33}"/>
              </a:ext>
            </a:extLst>
          </p:cNvPr>
          <p:cNvSpPr>
            <a:spLocks noGrp="1"/>
          </p:cNvSpPr>
          <p:nvPr>
            <p:ph type="sldNum" sz="quarter" idx="12"/>
          </p:nvPr>
        </p:nvSpPr>
        <p:spPr/>
        <p:txBody>
          <a:bodyPr/>
          <a:lstStyle/>
          <a:p>
            <a:fld id="{22371414-462E-46DB-984E-E1D1898C16DC}" type="slidenum">
              <a:rPr lang="en-US" smtClean="0"/>
              <a:pPr/>
              <a:t>31</a:t>
            </a:fld>
            <a:endParaRPr lang="en-US" dirty="0"/>
          </a:p>
        </p:txBody>
      </p:sp>
      <p:pic>
        <p:nvPicPr>
          <p:cNvPr id="6" name="Picture 5" descr="AETC South Central Logo" title="AETC South Central Logo">
            <a:extLst>
              <a:ext uri="{FF2B5EF4-FFF2-40B4-BE49-F238E27FC236}">
                <a16:creationId xmlns:a16="http://schemas.microsoft.com/office/drawing/2014/main" id="{45E83D68-235D-4E8C-9D88-4DCE3268BF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74003" y="5305560"/>
            <a:ext cx="1100927" cy="1100927"/>
          </a:xfrm>
          <a:prstGeom prst="rect">
            <a:avLst/>
          </a:prstGeom>
        </p:spPr>
      </p:pic>
    </p:spTree>
    <p:extLst>
      <p:ext uri="{BB962C8B-B14F-4D97-AF65-F5344CB8AC3E}">
        <p14:creationId xmlns:p14="http://schemas.microsoft.com/office/powerpoint/2010/main" val="3929781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lstStyle/>
          <a:p>
            <a:r>
              <a:rPr lang="en-US"/>
              <a:t>State Highlights: New Mexico</a:t>
            </a:r>
            <a:endParaRPr lang="en-US" dirty="0"/>
          </a:p>
        </p:txBody>
      </p:sp>
      <p:sp>
        <p:nvSpPr>
          <p:cNvPr id="5" name="Content Placeholder 4">
            <a:extLst>
              <a:ext uri="{FF2B5EF4-FFF2-40B4-BE49-F238E27FC236}">
                <a16:creationId xmlns:a16="http://schemas.microsoft.com/office/drawing/2014/main" id="{BB70527B-91AF-456F-B9BB-92FCBAF8BD16}"/>
              </a:ext>
            </a:extLst>
          </p:cNvPr>
          <p:cNvSpPr>
            <a:spLocks noGrp="1"/>
          </p:cNvSpPr>
          <p:nvPr>
            <p:ph idx="1"/>
          </p:nvPr>
        </p:nvSpPr>
        <p:spPr/>
        <p:txBody>
          <a:bodyPr>
            <a:normAutofit lnSpcReduction="10000"/>
          </a:bodyPr>
          <a:lstStyle/>
          <a:p>
            <a:r>
              <a:rPr lang="en-US" dirty="0"/>
              <a:t>University of New Mexico – AIDS Education and Training Center (UNM-AETC) Practice Transformation site </a:t>
            </a:r>
            <a:r>
              <a:rPr lang="en-US" dirty="0">
                <a:hlinkClick r:id="rId3"/>
              </a:rPr>
              <a:t>Centro San Vicente</a:t>
            </a:r>
            <a:r>
              <a:rPr lang="en-US" dirty="0"/>
              <a:t> in El Paso, Texas</a:t>
            </a:r>
          </a:p>
          <a:p>
            <a:r>
              <a:rPr lang="en-US" dirty="0"/>
              <a:t>Practice Transformation refers to a process of change in the organization and delivery of primary care to advance quality improvement, patient-centered care, and characteristics of high performing primary care. </a:t>
            </a:r>
          </a:p>
          <a:p>
            <a:r>
              <a:rPr lang="en-US" dirty="0"/>
              <a:t>The AETC Program implements projects to support and facilitate practice transformation in selected clinics in order to improve patient outcomes along the HIV care continuum by integrating principles of the patient-centered medical home model and integrated HIV care and behavioral health services. </a:t>
            </a:r>
          </a:p>
          <a:p>
            <a:r>
              <a:rPr lang="en-US" dirty="0"/>
              <a:t>The practice transformation process involves goal-setting, leadership, practice facilitation, workflow changes, quality improvement and outcomes measurement, and adapting organizational tools and processes to support advances in models of team-based care.</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pPr lvl="0"/>
            <a:fld id="{22371414-462E-46DB-984E-E1D1898C16DC}" type="slidenum">
              <a:rPr lang="en-US" noProof="0" smtClean="0"/>
              <a:pPr lvl="0"/>
              <a:t>32</a:t>
            </a:fld>
            <a:endParaRPr lang="en-US" noProof="0"/>
          </a:p>
        </p:txBody>
      </p:sp>
    </p:spTree>
    <p:extLst>
      <p:ext uri="{BB962C8B-B14F-4D97-AF65-F5344CB8AC3E}">
        <p14:creationId xmlns:p14="http://schemas.microsoft.com/office/powerpoint/2010/main" val="3204206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lstStyle/>
          <a:p>
            <a:r>
              <a:rPr lang="en-US"/>
              <a:t>ID CHW Curriculum Development</a:t>
            </a:r>
            <a:endParaRPr lang="en-US" dirty="0"/>
          </a:p>
        </p:txBody>
      </p:sp>
      <p:sp>
        <p:nvSpPr>
          <p:cNvPr id="5" name="Content Placeholder 4">
            <a:extLst>
              <a:ext uri="{FF2B5EF4-FFF2-40B4-BE49-F238E27FC236}">
                <a16:creationId xmlns:a16="http://schemas.microsoft.com/office/drawing/2014/main" id="{BB70527B-91AF-456F-B9BB-92FCBAF8BD16}"/>
              </a:ext>
            </a:extLst>
          </p:cNvPr>
          <p:cNvSpPr>
            <a:spLocks noGrp="1"/>
          </p:cNvSpPr>
          <p:nvPr>
            <p:ph idx="1"/>
          </p:nvPr>
        </p:nvSpPr>
        <p:spPr>
          <a:xfrm>
            <a:off x="851995" y="2201686"/>
            <a:ext cx="9535178" cy="3880773"/>
          </a:xfrm>
        </p:spPr>
        <p:txBody>
          <a:bodyPr>
            <a:normAutofit fontScale="92500" lnSpcReduction="10000"/>
          </a:bodyPr>
          <a:lstStyle/>
          <a:p>
            <a:r>
              <a:rPr lang="en-US" dirty="0"/>
              <a:t>Infectious Disease Community Health Worker Curriculum Development</a:t>
            </a:r>
          </a:p>
          <a:p>
            <a:r>
              <a:rPr lang="en-US" dirty="0"/>
              <a:t>UNM-AETC is working with regional South Central AIDS Education and Training Center (SCAETC) partners, UNM Project ECHO and UNM Office for Community Health to develop an infectious disease curriculum for Community Health Workers (CHW), </a:t>
            </a:r>
            <a:r>
              <a:rPr lang="en-US" dirty="0" err="1"/>
              <a:t>Promotores</a:t>
            </a:r>
            <a:r>
              <a:rPr lang="en-US" dirty="0"/>
              <a:t>/as de </a:t>
            </a:r>
            <a:r>
              <a:rPr lang="en-US" dirty="0" err="1"/>
              <a:t>Salud</a:t>
            </a:r>
            <a:r>
              <a:rPr lang="en-US" dirty="0"/>
              <a:t>, and Tribal Community Health Representatives (CHR).</a:t>
            </a:r>
          </a:p>
          <a:p>
            <a:r>
              <a:rPr lang="en-US" dirty="0"/>
              <a:t>Curriculum will contribute to the certification efforts for CHWs, CHRs and </a:t>
            </a:r>
            <a:r>
              <a:rPr lang="en-US" dirty="0" err="1"/>
              <a:t>Promotores</a:t>
            </a:r>
            <a:r>
              <a:rPr lang="en-US" dirty="0"/>
              <a:t>/as de </a:t>
            </a:r>
            <a:r>
              <a:rPr lang="en-US" dirty="0" err="1"/>
              <a:t>Salud</a:t>
            </a:r>
            <a:r>
              <a:rPr lang="en-US" dirty="0"/>
              <a:t> by providing additional  competencies in infectious disease.</a:t>
            </a:r>
          </a:p>
          <a:p>
            <a:r>
              <a:rPr lang="en-US" dirty="0"/>
              <a:t>UNM-AETC will work with the </a:t>
            </a:r>
            <a:r>
              <a:rPr lang="en-US" dirty="0">
                <a:hlinkClick r:id="rId3"/>
              </a:rPr>
              <a:t>New Mexico Department of Health Office of Community Health Workers</a:t>
            </a:r>
            <a:r>
              <a:rPr lang="en-US" dirty="0"/>
              <a:t> to have infectious disease competencies endorsed for statewide certification purposes and work with SCAETC regional partners to provide similar endorsements pertinent in their states.</a:t>
            </a:r>
          </a:p>
          <a:p>
            <a:r>
              <a:rPr lang="en-US" dirty="0"/>
              <a:t>This work will add to current HIV / infectious disease initiatives in the U.S. – Mexico Border region.</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pPr lvl="0"/>
            <a:fld id="{22371414-462E-46DB-984E-E1D1898C16DC}" type="slidenum">
              <a:rPr lang="en-US" noProof="0" smtClean="0"/>
              <a:pPr lvl="0"/>
              <a:t>33</a:t>
            </a:fld>
            <a:endParaRPr lang="en-US" noProof="0"/>
          </a:p>
        </p:txBody>
      </p:sp>
    </p:spTree>
    <p:extLst>
      <p:ext uri="{BB962C8B-B14F-4D97-AF65-F5344CB8AC3E}">
        <p14:creationId xmlns:p14="http://schemas.microsoft.com/office/powerpoint/2010/main" val="8443052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Finding Resources Online</a:t>
            </a:r>
            <a:endParaRPr lang="en-US" dirty="0"/>
          </a:p>
        </p:txBody>
      </p:sp>
      <p:sp>
        <p:nvSpPr>
          <p:cNvPr id="5" name="Text Placeholder 4"/>
          <p:cNvSpPr>
            <a:spLocks noGrp="1"/>
          </p:cNvSpPr>
          <p:nvPr>
            <p:ph type="body" idx="1"/>
          </p:nvPr>
        </p:nvSpPr>
        <p:spPr/>
        <p:txBody>
          <a:bodyPr/>
          <a:lstStyle/>
          <a:p>
            <a:r>
              <a:rPr lang="en-US"/>
              <a:t>Nicole Mandel, AETC National Coordinating Resource Center</a:t>
            </a:r>
            <a:endParaRPr lang="en-US" dirty="0"/>
          </a:p>
        </p:txBody>
      </p:sp>
      <p:pic>
        <p:nvPicPr>
          <p:cNvPr id="3074" name="Picture 2" descr="AETC NCRC logo" title="AETC NCRC Logo">
            <a:extLst>
              <a:ext uri="{FF2B5EF4-FFF2-40B4-BE49-F238E27FC236}">
                <a16:creationId xmlns:a16="http://schemas.microsoft.com/office/drawing/2014/main" id="{15ED1026-6E27-4157-919F-E7ABCA6396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74003" y="5250656"/>
            <a:ext cx="1244600" cy="1244600"/>
          </a:xfrm>
          <a:prstGeom prst="rect">
            <a:avLst/>
          </a:prstGeom>
          <a:noFill/>
          <a:extLst>
            <a:ext uri="{909E8E84-426E-40DD-AFC4-6F175D3DCCD1}">
              <a14:hiddenFill xmlns:a14="http://schemas.microsoft.com/office/drawing/2010/main">
                <a:solidFill>
                  <a:srgbClr val="FFFFFF"/>
                </a:solidFill>
              </a14:hiddenFill>
            </a:ext>
          </a:extLst>
        </p:spPr>
      </p:pic>
      <p:sp>
        <p:nvSpPr>
          <p:cNvPr id="10" name="Slide Number Placeholder 9"/>
          <p:cNvSpPr>
            <a:spLocks noGrp="1"/>
          </p:cNvSpPr>
          <p:nvPr>
            <p:ph type="sldNum" sz="quarter" idx="12"/>
          </p:nvPr>
        </p:nvSpPr>
        <p:spPr/>
        <p:txBody>
          <a:bodyPr/>
          <a:lstStyle/>
          <a:p>
            <a:fld id="{521D5E62-6AE6-5A49-8798-75E6EDB9F0D3}" type="slidenum">
              <a:rPr lang="en-US" smtClean="0"/>
              <a:t>34</a:t>
            </a:fld>
            <a:endParaRPr lang="en-US" dirty="0"/>
          </a:p>
        </p:txBody>
      </p:sp>
    </p:spTree>
    <p:extLst>
      <p:ext uri="{BB962C8B-B14F-4D97-AF65-F5344CB8AC3E}">
        <p14:creationId xmlns:p14="http://schemas.microsoft.com/office/powerpoint/2010/main" val="27350170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oogle Patients Returning to Mexico" title="Google Patients Returning to Mexico"/>
          <p:cNvPicPr>
            <a:picLocks noChangeAspect="1"/>
          </p:cNvPicPr>
          <p:nvPr/>
        </p:nvPicPr>
        <p:blipFill>
          <a:blip r:embed="rId3"/>
          <a:stretch>
            <a:fillRect/>
          </a:stretch>
        </p:blipFill>
        <p:spPr>
          <a:xfrm>
            <a:off x="775305" y="1462768"/>
            <a:ext cx="9642738" cy="4729994"/>
          </a:xfrm>
          <a:prstGeom prst="rect">
            <a:avLst/>
          </a:prstGeom>
        </p:spPr>
      </p:pic>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lstStyle/>
          <a:p>
            <a:r>
              <a:rPr lang="en-US" dirty="0"/>
              <a:t>Google “Patients Returning to…”</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pPr lvl="0"/>
            <a:fld id="{22371414-462E-46DB-984E-E1D1898C16DC}" type="slidenum">
              <a:rPr lang="en-US" noProof="0" smtClean="0"/>
              <a:pPr lvl="0"/>
              <a:t>35</a:t>
            </a:fld>
            <a:endParaRPr lang="en-US" noProof="0"/>
          </a:p>
        </p:txBody>
      </p:sp>
    </p:spTree>
    <p:extLst>
      <p:ext uri="{BB962C8B-B14F-4D97-AF65-F5344CB8AC3E}">
        <p14:creationId xmlns:p14="http://schemas.microsoft.com/office/powerpoint/2010/main" val="14288134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Search on AIDSETC.org</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71414-462E-46DB-984E-E1D1898C16D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ontent Placeholder 4" descr="Search on AIDETC.org returning to Mexico" title="Search on AIDETC.org"/>
          <p:cNvPicPr>
            <a:picLocks noGrp="1" noChangeAspect="1"/>
          </p:cNvPicPr>
          <p:nvPr>
            <p:ph idx="4294967295"/>
          </p:nvPr>
        </p:nvPicPr>
        <p:blipFill>
          <a:blip r:embed="rId3"/>
          <a:stretch>
            <a:fillRect/>
          </a:stretch>
        </p:blipFill>
        <p:spPr>
          <a:xfrm>
            <a:off x="571500" y="1825886"/>
            <a:ext cx="6724650" cy="4926012"/>
          </a:xfrm>
          <a:prstGeom prst="rect">
            <a:avLst/>
          </a:prstGeom>
        </p:spPr>
      </p:pic>
    </p:spTree>
    <p:extLst>
      <p:ext uri="{BB962C8B-B14F-4D97-AF65-F5344CB8AC3E}">
        <p14:creationId xmlns:p14="http://schemas.microsoft.com/office/powerpoint/2010/main" val="2971817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nformation for providers assisting HIV patients returning to Mexico " title="Spanish Fact Sheet">
            <a:extLst>
              <a:ext uri="{FF2B5EF4-FFF2-40B4-BE49-F238E27FC236}">
                <a16:creationId xmlns:a16="http://schemas.microsoft.com/office/drawing/2014/main" id="{C1661384-E6AD-4BBD-8046-481CFFFBC8ED}"/>
              </a:ext>
            </a:extLst>
          </p:cNvPr>
          <p:cNvPicPr>
            <a:picLocks noChangeAspect="1"/>
          </p:cNvPicPr>
          <p:nvPr/>
        </p:nvPicPr>
        <p:blipFill>
          <a:blip r:embed="rId3"/>
          <a:stretch>
            <a:fillRect/>
          </a:stretch>
        </p:blipFill>
        <p:spPr>
          <a:xfrm>
            <a:off x="8393161" y="1509081"/>
            <a:ext cx="3178078" cy="3839838"/>
          </a:xfrm>
          <a:prstGeom prst="rect">
            <a:avLst/>
          </a:prstGeom>
          <a:ln>
            <a:solidFill>
              <a:schemeClr val="tx1">
                <a:lumMod val="50000"/>
                <a:lumOff val="50000"/>
              </a:schemeClr>
            </a:solidFill>
          </a:ln>
        </p:spPr>
      </p:pic>
      <p:sp>
        <p:nvSpPr>
          <p:cNvPr id="2" name="Title 1"/>
          <p:cNvSpPr>
            <a:spLocks noGrp="1"/>
          </p:cNvSpPr>
          <p:nvPr>
            <p:ph type="title"/>
          </p:nvPr>
        </p:nvSpPr>
        <p:spPr>
          <a:xfrm>
            <a:off x="620761" y="816638"/>
            <a:ext cx="8596668" cy="1320800"/>
          </a:xfrm>
        </p:spPr>
        <p:txBody>
          <a:bodyPr/>
          <a:lstStyle/>
          <a:p>
            <a:r>
              <a:rPr lang="en-US" dirty="0"/>
              <a:t>Fact Sheet Timeline</a:t>
            </a:r>
          </a:p>
        </p:txBody>
      </p:sp>
      <p:sp>
        <p:nvSpPr>
          <p:cNvPr id="3" name="Content Placeholder 2"/>
          <p:cNvSpPr>
            <a:spLocks noGrp="1"/>
          </p:cNvSpPr>
          <p:nvPr>
            <p:ph idx="1"/>
          </p:nvPr>
        </p:nvSpPr>
        <p:spPr/>
        <p:txBody>
          <a:bodyPr/>
          <a:lstStyle/>
          <a:p>
            <a:r>
              <a:rPr lang="en-US" sz="2500" dirty="0"/>
              <a:t>Mexico launched August 2011</a:t>
            </a:r>
          </a:p>
          <a:p>
            <a:r>
              <a:rPr lang="en-US" sz="2500" dirty="0"/>
              <a:t>Central America added 2013</a:t>
            </a:r>
          </a:p>
          <a:p>
            <a:r>
              <a:rPr lang="en-US" sz="2500" dirty="0"/>
              <a:t>Belize added 2015</a:t>
            </a:r>
          </a:p>
          <a:p>
            <a:r>
              <a:rPr lang="en-US" sz="2500" dirty="0"/>
              <a:t>ICE Tip Sheet added 2017</a:t>
            </a:r>
          </a:p>
          <a:p>
            <a:r>
              <a:rPr lang="en-US" sz="2500" dirty="0"/>
              <a:t>Dominican Republic added 2020</a:t>
            </a:r>
          </a:p>
          <a:p>
            <a:pPr lvl="1"/>
            <a:endParaRPr lang="en-US" dirty="0"/>
          </a:p>
        </p:txBody>
      </p:sp>
      <p:sp>
        <p:nvSpPr>
          <p:cNvPr id="10" name="Slide Number Placeholder 9">
            <a:extLst>
              <a:ext uri="{FF2B5EF4-FFF2-40B4-BE49-F238E27FC236}">
                <a16:creationId xmlns:a16="http://schemas.microsoft.com/office/drawing/2014/main" id="{9BDD2350-8BEF-4005-AA5A-6F8515AE923B}"/>
              </a:ext>
            </a:extLst>
          </p:cNvPr>
          <p:cNvSpPr>
            <a:spLocks noGrp="1"/>
          </p:cNvSpPr>
          <p:nvPr>
            <p:ph type="sldNum" sz="quarter" idx="12"/>
          </p:nvPr>
        </p:nvSpPr>
        <p:spPr/>
        <p:txBody>
          <a:bodyPr/>
          <a:lstStyle/>
          <a:p>
            <a:pPr lvl="0"/>
            <a:fld id="{22371414-462E-46DB-984E-E1D1898C16DC}" type="slidenum">
              <a:rPr lang="en-US" noProof="0" smtClean="0"/>
              <a:pPr lvl="0"/>
              <a:t>37</a:t>
            </a:fld>
            <a:endParaRPr lang="en-US" noProof="0" dirty="0"/>
          </a:p>
        </p:txBody>
      </p:sp>
      <p:pic>
        <p:nvPicPr>
          <p:cNvPr id="11" name="Picture 10" descr="Information for providers assisting HIV patients returning to Mexico " title="English Fact Sheet">
            <a:extLst>
              <a:ext uri="{FF2B5EF4-FFF2-40B4-BE49-F238E27FC236}">
                <a16:creationId xmlns:a16="http://schemas.microsoft.com/office/drawing/2014/main" id="{6A7C6C65-4052-4B82-805D-B8938D37342E}"/>
              </a:ext>
            </a:extLst>
          </p:cNvPr>
          <p:cNvPicPr>
            <a:picLocks noChangeAspect="1"/>
          </p:cNvPicPr>
          <p:nvPr/>
        </p:nvPicPr>
        <p:blipFill>
          <a:blip r:embed="rId4"/>
          <a:stretch>
            <a:fillRect/>
          </a:stretch>
        </p:blipFill>
        <p:spPr>
          <a:xfrm>
            <a:off x="6432176" y="1930400"/>
            <a:ext cx="3162895" cy="4194998"/>
          </a:xfrm>
          <a:prstGeom prst="rect">
            <a:avLst/>
          </a:prstGeom>
          <a:ln>
            <a:solidFill>
              <a:schemeClr val="tx1">
                <a:lumMod val="50000"/>
                <a:lumOff val="50000"/>
              </a:schemeClr>
            </a:solidFill>
          </a:ln>
        </p:spPr>
      </p:pic>
    </p:spTree>
    <p:extLst>
      <p:ext uri="{BB962C8B-B14F-4D97-AF65-F5344CB8AC3E}">
        <p14:creationId xmlns:p14="http://schemas.microsoft.com/office/powerpoint/2010/main" val="18307443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5740" y="963930"/>
            <a:ext cx="8596673" cy="792951"/>
          </a:xfrm>
        </p:spPr>
        <p:txBody>
          <a:bodyPr/>
          <a:lstStyle/>
          <a:p>
            <a:r>
              <a:rPr lang="en-US" dirty="0"/>
              <a:t>Fact Sheet Traffic</a:t>
            </a:r>
          </a:p>
        </p:txBody>
      </p:sp>
      <p:sp>
        <p:nvSpPr>
          <p:cNvPr id="5" name="Text Placeholder 4">
            <a:extLst>
              <a:ext uri="{FF2B5EF4-FFF2-40B4-BE49-F238E27FC236}">
                <a16:creationId xmlns:a16="http://schemas.microsoft.com/office/drawing/2014/main" id="{7756C4BF-8C6D-4692-9958-60D17E566CEA}"/>
              </a:ext>
            </a:extLst>
          </p:cNvPr>
          <p:cNvSpPr>
            <a:spLocks noGrp="1"/>
          </p:cNvSpPr>
          <p:nvPr>
            <p:ph type="body" idx="1"/>
          </p:nvPr>
        </p:nvSpPr>
        <p:spPr>
          <a:xfrm>
            <a:off x="675740" y="1780842"/>
            <a:ext cx="4185623" cy="576262"/>
          </a:xfrm>
        </p:spPr>
        <p:txBody>
          <a:bodyPr/>
          <a:lstStyle/>
          <a:p>
            <a:r>
              <a:rPr lang="en-US" sz="2000" dirty="0"/>
              <a:t>22,000 Page Views/Downloads</a:t>
            </a:r>
          </a:p>
        </p:txBody>
      </p:sp>
      <p:sp>
        <p:nvSpPr>
          <p:cNvPr id="3" name="Content Placeholder 2"/>
          <p:cNvSpPr>
            <a:spLocks noGrp="1"/>
          </p:cNvSpPr>
          <p:nvPr>
            <p:ph sz="half" idx="2"/>
          </p:nvPr>
        </p:nvSpPr>
        <p:spPr>
          <a:xfrm>
            <a:off x="308219" y="2737242"/>
            <a:ext cx="4470950" cy="3304117"/>
          </a:xfrm>
        </p:spPr>
        <p:txBody>
          <a:bodyPr numCol="1">
            <a:normAutofit/>
          </a:bodyPr>
          <a:lstStyle/>
          <a:p>
            <a:pPr marL="0" indent="0">
              <a:lnSpc>
                <a:spcPct val="120000"/>
              </a:lnSpc>
              <a:spcBef>
                <a:spcPts val="0"/>
              </a:spcBef>
              <a:buNone/>
            </a:pPr>
            <a:r>
              <a:rPr lang="en-US" sz="2400" b="1" dirty="0"/>
              <a:t>Top Countries</a:t>
            </a:r>
          </a:p>
          <a:p>
            <a:pPr marL="0" indent="0">
              <a:lnSpc>
                <a:spcPct val="120000"/>
              </a:lnSpc>
              <a:spcBef>
                <a:spcPts val="0"/>
              </a:spcBef>
              <a:buNone/>
            </a:pPr>
            <a:r>
              <a:rPr lang="en-US" dirty="0"/>
              <a:t>United States</a:t>
            </a:r>
          </a:p>
          <a:p>
            <a:pPr marL="0" indent="0">
              <a:lnSpc>
                <a:spcPct val="120000"/>
              </a:lnSpc>
              <a:spcBef>
                <a:spcPts val="0"/>
              </a:spcBef>
              <a:buNone/>
            </a:pPr>
            <a:r>
              <a:rPr lang="en-US" dirty="0"/>
              <a:t>Mexico</a:t>
            </a:r>
          </a:p>
          <a:p>
            <a:pPr marL="0" indent="0">
              <a:lnSpc>
                <a:spcPct val="120000"/>
              </a:lnSpc>
              <a:spcBef>
                <a:spcPts val="0"/>
              </a:spcBef>
              <a:buNone/>
            </a:pPr>
            <a:r>
              <a:rPr lang="en-US" dirty="0"/>
              <a:t>Brazil</a:t>
            </a:r>
          </a:p>
          <a:p>
            <a:pPr marL="0" indent="0">
              <a:lnSpc>
                <a:spcPct val="120000"/>
              </a:lnSpc>
              <a:spcBef>
                <a:spcPts val="0"/>
              </a:spcBef>
              <a:buNone/>
            </a:pPr>
            <a:r>
              <a:rPr lang="en-US" dirty="0"/>
              <a:t>Canada</a:t>
            </a:r>
          </a:p>
          <a:p>
            <a:pPr>
              <a:lnSpc>
                <a:spcPct val="120000"/>
              </a:lnSpc>
              <a:spcBef>
                <a:spcPts val="0"/>
              </a:spcBef>
            </a:pPr>
            <a:endParaRPr lang="en-US" dirty="0"/>
          </a:p>
          <a:p>
            <a:pPr>
              <a:lnSpc>
                <a:spcPct val="120000"/>
              </a:lnSpc>
              <a:spcBef>
                <a:spcPts val="0"/>
              </a:spcBef>
            </a:pPr>
            <a:endParaRPr lang="en-US" dirty="0"/>
          </a:p>
          <a:p>
            <a:pPr>
              <a:lnSpc>
                <a:spcPct val="120000"/>
              </a:lnSpc>
              <a:spcBef>
                <a:spcPts val="0"/>
              </a:spcBef>
            </a:pPr>
            <a:endParaRPr lang="en-US" dirty="0"/>
          </a:p>
          <a:p>
            <a:pPr>
              <a:lnSpc>
                <a:spcPct val="120000"/>
              </a:lnSpc>
              <a:spcBef>
                <a:spcPts val="0"/>
              </a:spcBef>
            </a:pPr>
            <a:endParaRPr lang="en-US" dirty="0"/>
          </a:p>
          <a:p>
            <a:pPr>
              <a:lnSpc>
                <a:spcPct val="120000"/>
              </a:lnSpc>
              <a:spcBef>
                <a:spcPts val="0"/>
              </a:spcBef>
            </a:pPr>
            <a:endParaRPr lang="en-US" dirty="0"/>
          </a:p>
          <a:p>
            <a:pPr lvl="1"/>
            <a:endParaRPr lang="en-US" dirty="0"/>
          </a:p>
        </p:txBody>
      </p:sp>
      <p:sp>
        <p:nvSpPr>
          <p:cNvPr id="6" name="Text Placeholder 5">
            <a:extLst>
              <a:ext uri="{FF2B5EF4-FFF2-40B4-BE49-F238E27FC236}">
                <a16:creationId xmlns:a16="http://schemas.microsoft.com/office/drawing/2014/main" id="{DD26B246-F6B1-474A-AC8B-2A53D710C2CD}"/>
              </a:ext>
            </a:extLst>
          </p:cNvPr>
          <p:cNvSpPr>
            <a:spLocks noGrp="1"/>
          </p:cNvSpPr>
          <p:nvPr>
            <p:ph type="body" sz="quarter" idx="3"/>
          </p:nvPr>
        </p:nvSpPr>
        <p:spPr/>
        <p:txBody>
          <a:bodyPr/>
          <a:lstStyle/>
          <a:p>
            <a:r>
              <a:rPr lang="en-US" sz="2000" dirty="0"/>
              <a:t>Top Cities</a:t>
            </a:r>
          </a:p>
        </p:txBody>
      </p:sp>
      <p:sp>
        <p:nvSpPr>
          <p:cNvPr id="4" name="Content Placeholder 3">
            <a:extLst>
              <a:ext uri="{FF2B5EF4-FFF2-40B4-BE49-F238E27FC236}">
                <a16:creationId xmlns:a16="http://schemas.microsoft.com/office/drawing/2014/main" id="{23790475-CDEC-4136-ACE7-831018730705}"/>
              </a:ext>
            </a:extLst>
          </p:cNvPr>
          <p:cNvSpPr>
            <a:spLocks noGrp="1"/>
          </p:cNvSpPr>
          <p:nvPr>
            <p:ph sz="quarter" idx="4"/>
          </p:nvPr>
        </p:nvSpPr>
        <p:spPr>
          <a:xfrm>
            <a:off x="5341193" y="2737242"/>
            <a:ext cx="5976883" cy="3304117"/>
          </a:xfrm>
        </p:spPr>
        <p:txBody>
          <a:bodyPr numCol="2">
            <a:normAutofit fontScale="47500" lnSpcReduction="20000"/>
          </a:bodyPr>
          <a:lstStyle/>
          <a:p>
            <a:pPr>
              <a:lnSpc>
                <a:spcPct val="120000"/>
              </a:lnSpc>
              <a:spcBef>
                <a:spcPts val="0"/>
              </a:spcBef>
            </a:pPr>
            <a:r>
              <a:rPr lang="en-US" sz="3100" dirty="0"/>
              <a:t>El Paso</a:t>
            </a:r>
          </a:p>
          <a:p>
            <a:pPr>
              <a:lnSpc>
                <a:spcPct val="120000"/>
              </a:lnSpc>
              <a:spcBef>
                <a:spcPts val="0"/>
              </a:spcBef>
            </a:pPr>
            <a:r>
              <a:rPr lang="en-US" sz="3100" dirty="0"/>
              <a:t>Los Angeles</a:t>
            </a:r>
          </a:p>
          <a:p>
            <a:pPr>
              <a:lnSpc>
                <a:spcPct val="120000"/>
              </a:lnSpc>
              <a:spcBef>
                <a:spcPts val="0"/>
              </a:spcBef>
            </a:pPr>
            <a:r>
              <a:rPr lang="en-US" sz="3100" dirty="0"/>
              <a:t>New York</a:t>
            </a:r>
          </a:p>
          <a:p>
            <a:pPr>
              <a:lnSpc>
                <a:spcPct val="120000"/>
              </a:lnSpc>
              <a:spcBef>
                <a:spcPts val="0"/>
              </a:spcBef>
            </a:pPr>
            <a:r>
              <a:rPr lang="en-US" sz="3100" dirty="0"/>
              <a:t>San Diego</a:t>
            </a:r>
          </a:p>
          <a:p>
            <a:pPr>
              <a:lnSpc>
                <a:spcPct val="120000"/>
              </a:lnSpc>
              <a:spcBef>
                <a:spcPts val="0"/>
              </a:spcBef>
            </a:pPr>
            <a:r>
              <a:rPr lang="en-US" sz="3100" dirty="0"/>
              <a:t>Houston</a:t>
            </a:r>
          </a:p>
          <a:p>
            <a:pPr>
              <a:lnSpc>
                <a:spcPct val="120000"/>
              </a:lnSpc>
              <a:spcBef>
                <a:spcPts val="0"/>
              </a:spcBef>
            </a:pPr>
            <a:r>
              <a:rPr lang="en-US" sz="3100" dirty="0"/>
              <a:t>Dallas</a:t>
            </a:r>
          </a:p>
          <a:p>
            <a:pPr>
              <a:lnSpc>
                <a:spcPct val="120000"/>
              </a:lnSpc>
              <a:spcBef>
                <a:spcPts val="0"/>
              </a:spcBef>
            </a:pPr>
            <a:r>
              <a:rPr lang="en-US" sz="3100" dirty="0"/>
              <a:t>Phoenix</a:t>
            </a:r>
          </a:p>
          <a:p>
            <a:pPr>
              <a:lnSpc>
                <a:spcPct val="120000"/>
              </a:lnSpc>
              <a:spcBef>
                <a:spcPts val="0"/>
              </a:spcBef>
            </a:pPr>
            <a:r>
              <a:rPr lang="en-US" sz="3100" dirty="0"/>
              <a:t>Tucson</a:t>
            </a:r>
          </a:p>
          <a:p>
            <a:pPr>
              <a:lnSpc>
                <a:spcPct val="120000"/>
              </a:lnSpc>
              <a:spcBef>
                <a:spcPts val="0"/>
              </a:spcBef>
            </a:pPr>
            <a:r>
              <a:rPr lang="en-US" sz="3100" dirty="0"/>
              <a:t>San Francisco</a:t>
            </a:r>
          </a:p>
          <a:p>
            <a:pPr>
              <a:lnSpc>
                <a:spcPct val="120000"/>
              </a:lnSpc>
              <a:spcBef>
                <a:spcPts val="0"/>
              </a:spcBef>
            </a:pPr>
            <a:r>
              <a:rPr lang="en-US" sz="3100" dirty="0"/>
              <a:t>Albuquerque</a:t>
            </a:r>
          </a:p>
          <a:p>
            <a:pPr>
              <a:lnSpc>
                <a:spcPct val="120000"/>
              </a:lnSpc>
              <a:spcBef>
                <a:spcPts val="0"/>
              </a:spcBef>
            </a:pPr>
            <a:r>
              <a:rPr lang="en-US" sz="3100" dirty="0"/>
              <a:t>Chicago</a:t>
            </a:r>
          </a:p>
          <a:p>
            <a:pPr>
              <a:lnSpc>
                <a:spcPct val="120000"/>
              </a:lnSpc>
              <a:spcBef>
                <a:spcPts val="0"/>
              </a:spcBef>
            </a:pPr>
            <a:r>
              <a:rPr lang="en-US" sz="3100" dirty="0"/>
              <a:t>Austin</a:t>
            </a:r>
          </a:p>
          <a:p>
            <a:pPr>
              <a:lnSpc>
                <a:spcPct val="120000"/>
              </a:lnSpc>
              <a:spcBef>
                <a:spcPts val="0"/>
              </a:spcBef>
            </a:pPr>
            <a:r>
              <a:rPr lang="en-US" sz="3100" dirty="0"/>
              <a:t>San Antonio</a:t>
            </a:r>
          </a:p>
          <a:p>
            <a:pPr>
              <a:lnSpc>
                <a:spcPct val="120000"/>
              </a:lnSpc>
              <a:spcBef>
                <a:spcPts val="0"/>
              </a:spcBef>
            </a:pPr>
            <a:r>
              <a:rPr lang="en-US" sz="3100" dirty="0"/>
              <a:t>Ashburn</a:t>
            </a:r>
          </a:p>
          <a:p>
            <a:pPr>
              <a:lnSpc>
                <a:spcPct val="120000"/>
              </a:lnSpc>
              <a:spcBef>
                <a:spcPts val="0"/>
              </a:spcBef>
            </a:pPr>
            <a:r>
              <a:rPr lang="en-US" sz="3100" dirty="0"/>
              <a:t>Washington</a:t>
            </a:r>
          </a:p>
          <a:p>
            <a:pPr>
              <a:lnSpc>
                <a:spcPct val="120000"/>
              </a:lnSpc>
              <a:spcBef>
                <a:spcPts val="0"/>
              </a:spcBef>
            </a:pPr>
            <a:r>
              <a:rPr lang="en-US" sz="3100" dirty="0"/>
              <a:t>Beijing</a:t>
            </a:r>
          </a:p>
          <a:p>
            <a:pPr>
              <a:lnSpc>
                <a:spcPct val="120000"/>
              </a:lnSpc>
              <a:spcBef>
                <a:spcPts val="0"/>
              </a:spcBef>
            </a:pPr>
            <a:r>
              <a:rPr lang="en-US" sz="3100" dirty="0"/>
              <a:t>Coffeyville</a:t>
            </a:r>
          </a:p>
          <a:p>
            <a:pPr>
              <a:lnSpc>
                <a:spcPct val="120000"/>
              </a:lnSpc>
              <a:spcBef>
                <a:spcPts val="0"/>
              </a:spcBef>
            </a:pPr>
            <a:r>
              <a:rPr lang="en-US" sz="3100" dirty="0"/>
              <a:t>McAllen</a:t>
            </a:r>
          </a:p>
          <a:p>
            <a:pPr>
              <a:lnSpc>
                <a:spcPct val="120000"/>
              </a:lnSpc>
              <a:spcBef>
                <a:spcPts val="0"/>
              </a:spcBef>
            </a:pPr>
            <a:r>
              <a:rPr lang="en-US" sz="3100" dirty="0"/>
              <a:t>Seattle</a:t>
            </a:r>
          </a:p>
          <a:p>
            <a:pPr>
              <a:lnSpc>
                <a:spcPct val="120000"/>
              </a:lnSpc>
              <a:spcBef>
                <a:spcPts val="0"/>
              </a:spcBef>
            </a:pPr>
            <a:r>
              <a:rPr lang="en-US" sz="3100" dirty="0"/>
              <a:t>Denver</a:t>
            </a:r>
          </a:p>
          <a:p>
            <a:pPr>
              <a:lnSpc>
                <a:spcPct val="120000"/>
              </a:lnSpc>
              <a:spcBef>
                <a:spcPts val="0"/>
              </a:spcBef>
            </a:pPr>
            <a:r>
              <a:rPr lang="en-US" sz="3100" dirty="0"/>
              <a:t>Yuma</a:t>
            </a:r>
          </a:p>
          <a:p>
            <a:pPr>
              <a:lnSpc>
                <a:spcPct val="120000"/>
              </a:lnSpc>
              <a:spcBef>
                <a:spcPts val="0"/>
              </a:spcBef>
            </a:pPr>
            <a:r>
              <a:rPr lang="en-US" sz="3100" dirty="0"/>
              <a:t>Boston</a:t>
            </a:r>
          </a:p>
          <a:p>
            <a:pPr>
              <a:lnSpc>
                <a:spcPct val="120000"/>
              </a:lnSpc>
              <a:spcBef>
                <a:spcPts val="0"/>
              </a:spcBef>
            </a:pPr>
            <a:r>
              <a:rPr lang="en-US" sz="3100" dirty="0"/>
              <a:t>El Centro</a:t>
            </a:r>
          </a:p>
          <a:p>
            <a:pPr>
              <a:lnSpc>
                <a:spcPct val="120000"/>
              </a:lnSpc>
              <a:spcBef>
                <a:spcPts val="0"/>
              </a:spcBef>
            </a:pPr>
            <a:r>
              <a:rPr lang="en-US" sz="3100" dirty="0"/>
              <a:t>Eagle Pass</a:t>
            </a:r>
          </a:p>
          <a:p>
            <a:endParaRPr lang="en-US" dirty="0"/>
          </a:p>
        </p:txBody>
      </p:sp>
      <p:sp>
        <p:nvSpPr>
          <p:cNvPr id="10" name="Slide Number Placeholder 9">
            <a:extLst>
              <a:ext uri="{FF2B5EF4-FFF2-40B4-BE49-F238E27FC236}">
                <a16:creationId xmlns:a16="http://schemas.microsoft.com/office/drawing/2014/main" id="{9BDD2350-8BEF-4005-AA5A-6F8515AE92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371414-462E-46DB-984E-E1D1898C16DC}" type="slidenum">
              <a:rPr kumimoji="0" lang="en-US" sz="12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7510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p:txBody>
          <a:bodyPr/>
          <a:lstStyle/>
          <a:p>
            <a:r>
              <a:rPr lang="en-US" dirty="0"/>
              <a:t>Recognitions</a:t>
            </a:r>
          </a:p>
        </p:txBody>
      </p:sp>
      <p:sp>
        <p:nvSpPr>
          <p:cNvPr id="5" name="Content Placeholder 4">
            <a:extLst>
              <a:ext uri="{FF2B5EF4-FFF2-40B4-BE49-F238E27FC236}">
                <a16:creationId xmlns:a16="http://schemas.microsoft.com/office/drawing/2014/main" id="{BB70527B-91AF-456F-B9BB-92FCBAF8BD16}"/>
              </a:ext>
            </a:extLst>
          </p:cNvPr>
          <p:cNvSpPr>
            <a:spLocks noGrp="1"/>
          </p:cNvSpPr>
          <p:nvPr>
            <p:ph idx="1"/>
          </p:nvPr>
        </p:nvSpPr>
        <p:spPr>
          <a:xfrm>
            <a:off x="677334" y="2160589"/>
            <a:ext cx="7730066" cy="3880773"/>
          </a:xfrm>
        </p:spPr>
        <p:txBody>
          <a:bodyPr>
            <a:normAutofit/>
          </a:bodyPr>
          <a:lstStyle/>
          <a:p>
            <a:r>
              <a:rPr lang="en-US" sz="2500" dirty="0"/>
              <a:t>2006 Ryan White AETC Leadership Award </a:t>
            </a:r>
          </a:p>
          <a:p>
            <a:r>
              <a:rPr lang="en-US" sz="2500" dirty="0"/>
              <a:t>2008 Border Heroes Mexico City IAC</a:t>
            </a:r>
          </a:p>
          <a:p>
            <a:r>
              <a:rPr lang="en-US" sz="2500" dirty="0"/>
              <a:t>2009 Human Rights Watch International “Best Practice”</a:t>
            </a:r>
          </a:p>
          <a:p>
            <a:r>
              <a:rPr lang="en-US" sz="2500" dirty="0"/>
              <a:t>2012 Border Heroes Washington DC IAC</a:t>
            </a:r>
          </a:p>
          <a:p>
            <a:r>
              <a:rPr lang="en-US" sz="2500" dirty="0"/>
              <a:t>Scores of UMBAST-related </a:t>
            </a:r>
            <a:r>
              <a:rPr lang="en-US" sz="2500" dirty="0" err="1"/>
              <a:t>OpEDs</a:t>
            </a:r>
            <a:r>
              <a:rPr lang="en-US" sz="2500" dirty="0"/>
              <a:t>, profiles and stories in ICE, TB, ATTC, ANAC, and border/binational journals</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pPr/>
              <a:t>39</a:t>
            </a:fld>
            <a:endParaRPr lang="en-US"/>
          </a:p>
        </p:txBody>
      </p:sp>
      <p:sp>
        <p:nvSpPr>
          <p:cNvPr id="7" name="Freeform 7" descr="Butterflies drawing - group of butterflies flying together " title="Butterflies drawing"/>
          <p:cNvSpPr>
            <a:spLocks noChangeAspect="1"/>
          </p:cNvSpPr>
          <p:nvPr/>
        </p:nvSpPr>
        <p:spPr>
          <a:xfrm>
            <a:off x="7631490" y="999373"/>
            <a:ext cx="2468880" cy="3657600"/>
          </a:xfrm>
          <a:custGeom>
            <a:avLst/>
            <a:gdLst/>
            <a:ahLst/>
            <a:cxnLst/>
            <a:rect l="l" t="t" r="r" b="b"/>
            <a:pathLst>
              <a:path w="4626643" h="6854286">
                <a:moveTo>
                  <a:pt x="0" y="0"/>
                </a:moveTo>
                <a:lnTo>
                  <a:pt x="4626643" y="0"/>
                </a:lnTo>
                <a:lnTo>
                  <a:pt x="4626643" y="6854286"/>
                </a:lnTo>
                <a:lnTo>
                  <a:pt x="0" y="6854286"/>
                </a:lnTo>
                <a:lnTo>
                  <a:pt x="0" y="0"/>
                </a:lnTo>
                <a:close/>
              </a:path>
            </a:pathLst>
          </a:cu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txBody>
          <a:bodyPr/>
          <a:lstStyle/>
          <a:p>
            <a:endParaRPr lang="en-US"/>
          </a:p>
        </p:txBody>
      </p:sp>
      <p:sp>
        <p:nvSpPr>
          <p:cNvPr id="8" name="Freeform 8" descr="Butterflies drawing - group flying together " title="Group of butterflies"/>
          <p:cNvSpPr>
            <a:spLocks noChangeAspect="1"/>
          </p:cNvSpPr>
          <p:nvPr/>
        </p:nvSpPr>
        <p:spPr>
          <a:xfrm>
            <a:off x="8359602" y="3590513"/>
            <a:ext cx="2880000" cy="2743200"/>
          </a:xfrm>
          <a:custGeom>
            <a:avLst/>
            <a:gdLst/>
            <a:ahLst/>
            <a:cxnLst/>
            <a:rect l="l" t="t" r="r" b="b"/>
            <a:pathLst>
              <a:path w="4320000" h="4114800">
                <a:moveTo>
                  <a:pt x="0" y="0"/>
                </a:moveTo>
                <a:lnTo>
                  <a:pt x="4320000" y="0"/>
                </a:lnTo>
                <a:lnTo>
                  <a:pt x="4320000" y="4114800"/>
                </a:lnTo>
                <a:lnTo>
                  <a:pt x="0" y="4114800"/>
                </a:lnTo>
                <a:lnTo>
                  <a:pt x="0" y="0"/>
                </a:lnTo>
                <a:close/>
              </a:path>
            </a:pathLst>
          </a:custGeom>
          <a: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1872394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954374"/>
            <a:ext cx="8596668" cy="1320800"/>
          </a:xfrm>
        </p:spPr>
        <p:txBody>
          <a:bodyPr/>
          <a:lstStyle/>
          <a:p>
            <a:r>
              <a:rPr lang="en-US" dirty="0"/>
              <a:t>Unconscious Bias Disclosure</a:t>
            </a:r>
          </a:p>
        </p:txBody>
      </p:sp>
      <p:sp>
        <p:nvSpPr>
          <p:cNvPr id="3" name="Content Placeholder 2"/>
          <p:cNvSpPr>
            <a:spLocks noGrp="1"/>
          </p:cNvSpPr>
          <p:nvPr>
            <p:ph idx="1"/>
          </p:nvPr>
        </p:nvSpPr>
        <p:spPr/>
        <p:txBody>
          <a:bodyPr>
            <a:normAutofit lnSpcReduction="10000"/>
          </a:bodyPr>
          <a:lstStyle/>
          <a:p>
            <a:r>
              <a:rPr lang="en-US" sz="2400" dirty="0"/>
              <a:t>SCAETC recognizes that language is constantly evolving. While we make every effort to avoid bias and stigmatizing terms, we acknowledge that unintentional lapses may occur in our presentations.</a:t>
            </a:r>
          </a:p>
          <a:p>
            <a:r>
              <a:rPr lang="en-US" sz="2400" dirty="0"/>
              <a:t>We value your feedback and encourage you to share any concerns about language, images, or concepts that may be offensive or stigmatizing. </a:t>
            </a:r>
          </a:p>
          <a:p>
            <a:r>
              <a:rPr lang="en-US" sz="2400" dirty="0"/>
              <a:t>Your input will help us refine and improve our presentations, ensuring they remain inclusive and respectful to participants.</a:t>
            </a:r>
          </a:p>
          <a:p>
            <a:pPr marL="0" indent="0">
              <a:buNone/>
            </a:pPr>
            <a:endParaRPr lang="en-US" dirty="0"/>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D5E62-6AE6-5A49-8798-75E6EDB9F0D3}"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15347643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a:xfrm>
            <a:off x="782265" y="1014335"/>
            <a:ext cx="8596668" cy="1320800"/>
          </a:xfrm>
        </p:spPr>
        <p:txBody>
          <a:bodyPr>
            <a:normAutofit/>
          </a:bodyPr>
          <a:lstStyle/>
          <a:p>
            <a:r>
              <a:rPr lang="en-US" sz="4500" dirty="0"/>
              <a:t>Plans for Future</a:t>
            </a:r>
          </a:p>
        </p:txBody>
      </p:sp>
      <p:sp>
        <p:nvSpPr>
          <p:cNvPr id="5" name="Content Placeholder 4">
            <a:extLst>
              <a:ext uri="{FF2B5EF4-FFF2-40B4-BE49-F238E27FC236}">
                <a16:creationId xmlns:a16="http://schemas.microsoft.com/office/drawing/2014/main" id="{BB70527B-91AF-456F-B9BB-92FCBAF8BD16}"/>
              </a:ext>
            </a:extLst>
          </p:cNvPr>
          <p:cNvSpPr>
            <a:spLocks noGrp="1"/>
          </p:cNvSpPr>
          <p:nvPr>
            <p:ph idx="1"/>
          </p:nvPr>
        </p:nvSpPr>
        <p:spPr/>
        <p:txBody>
          <a:bodyPr>
            <a:normAutofit lnSpcReduction="10000"/>
          </a:bodyPr>
          <a:lstStyle/>
          <a:p>
            <a:r>
              <a:rPr lang="en-US" sz="2500" dirty="0">
                <a:sym typeface="Wingdings" panose="05000000000000000000" pitchFamily="2" charset="2"/>
              </a:rPr>
              <a:t>Longer term continuity of care and other border/</a:t>
            </a:r>
            <a:r>
              <a:rPr lang="en-US" sz="2500" u="sng" dirty="0">
                <a:sym typeface="Wingdings" panose="05000000000000000000" pitchFamily="2" charset="2"/>
              </a:rPr>
              <a:t>migrant</a:t>
            </a:r>
            <a:r>
              <a:rPr lang="en-US" sz="2500" dirty="0">
                <a:sym typeface="Wingdings" panose="05000000000000000000" pitchFamily="2" charset="2"/>
              </a:rPr>
              <a:t> themes that support EHE</a:t>
            </a:r>
          </a:p>
          <a:p>
            <a:r>
              <a:rPr lang="en-US" sz="2500" dirty="0">
                <a:sym typeface="Wingdings" panose="05000000000000000000" pitchFamily="2" charset="2"/>
              </a:rPr>
              <a:t>Continued collaborations with our federal and other training/TA/policy partners</a:t>
            </a:r>
          </a:p>
          <a:p>
            <a:r>
              <a:rPr lang="en-US" sz="2500" dirty="0">
                <a:sym typeface="Wingdings" panose="05000000000000000000" pitchFamily="2" charset="2"/>
              </a:rPr>
              <a:t>Maintaining a binational perspective, leveraging successes of both countries with regard to HIV and shared populations</a:t>
            </a:r>
          </a:p>
          <a:p>
            <a:r>
              <a:rPr lang="en-US" sz="2500" dirty="0">
                <a:sym typeface="Wingdings" panose="05000000000000000000" pitchFamily="2" charset="2"/>
              </a:rPr>
              <a:t>Discussions Thursday at Latinx conference satellite sessions</a:t>
            </a:r>
          </a:p>
          <a:p>
            <a:pPr marL="0" indent="0">
              <a:buNone/>
            </a:pPr>
            <a:endParaRPr lang="en-US" sz="2500" dirty="0">
              <a:sym typeface="Wingdings" panose="05000000000000000000" pitchFamily="2" charset="2"/>
            </a:endParaRP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pPr/>
              <a:t>40</a:t>
            </a:fld>
            <a:endParaRPr lang="en-US"/>
          </a:p>
        </p:txBody>
      </p:sp>
    </p:spTree>
    <p:extLst>
      <p:ext uri="{BB962C8B-B14F-4D97-AF65-F5344CB8AC3E}">
        <p14:creationId xmlns:p14="http://schemas.microsoft.com/office/powerpoint/2010/main" val="40037293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Resources</a:t>
            </a:r>
          </a:p>
        </p:txBody>
      </p:sp>
      <p:sp>
        <p:nvSpPr>
          <p:cNvPr id="3" name="Content Placeholder 2"/>
          <p:cNvSpPr>
            <a:spLocks noGrp="1"/>
          </p:cNvSpPr>
          <p:nvPr>
            <p:ph sz="half" idx="1"/>
          </p:nvPr>
        </p:nvSpPr>
        <p:spPr>
          <a:xfrm>
            <a:off x="431515" y="2085654"/>
            <a:ext cx="4429855" cy="4243227"/>
          </a:xfrm>
        </p:spPr>
        <p:txBody>
          <a:bodyPr>
            <a:normAutofit fontScale="92500" lnSpcReduction="10000"/>
          </a:bodyPr>
          <a:lstStyle/>
          <a:p>
            <a:r>
              <a:rPr lang="en-US" sz="1900" dirty="0"/>
              <a:t>National Clinician  Consultation Center </a:t>
            </a:r>
          </a:p>
          <a:p>
            <a:r>
              <a:rPr lang="en-US" sz="1900" dirty="0"/>
              <a:t>http://nccc.ucsf.edu/</a:t>
            </a:r>
          </a:p>
          <a:p>
            <a:pPr lvl="1"/>
            <a:r>
              <a:rPr lang="en-US" sz="1900" dirty="0"/>
              <a:t>HIV Management</a:t>
            </a:r>
          </a:p>
          <a:p>
            <a:pPr lvl="1"/>
            <a:r>
              <a:rPr lang="en-US" sz="1900" dirty="0"/>
              <a:t>Perinatal HIV </a:t>
            </a:r>
          </a:p>
          <a:p>
            <a:pPr lvl="1"/>
            <a:r>
              <a:rPr lang="en-US" sz="1900" dirty="0"/>
              <a:t>HIV PrEP </a:t>
            </a:r>
          </a:p>
          <a:p>
            <a:pPr lvl="1"/>
            <a:r>
              <a:rPr lang="en-US" sz="1900" dirty="0"/>
              <a:t>HIV PEP line</a:t>
            </a:r>
          </a:p>
          <a:p>
            <a:pPr lvl="1"/>
            <a:r>
              <a:rPr lang="en-US" sz="1900" dirty="0"/>
              <a:t>HCV Management</a:t>
            </a:r>
          </a:p>
          <a:p>
            <a:pPr lvl="1"/>
            <a:r>
              <a:rPr lang="en-US" sz="1900" dirty="0"/>
              <a:t>Substance Use Management</a:t>
            </a:r>
          </a:p>
          <a:p>
            <a:pPr marL="0" indent="0">
              <a:buNone/>
            </a:pPr>
            <a:r>
              <a:rPr lang="en-US" sz="1900" dirty="0"/>
              <a:t>Present on ECHO</a:t>
            </a:r>
          </a:p>
          <a:p>
            <a:r>
              <a:rPr lang="en-US" sz="1900" dirty="0"/>
              <a:t>https://hsc.unm.edu/scaetc/programs-services/echo.html​</a:t>
            </a:r>
          </a:p>
          <a:p>
            <a:pPr marL="0" indent="0">
              <a:buNone/>
            </a:pPr>
            <a:endParaRPr lang="en-US" dirty="0"/>
          </a:p>
        </p:txBody>
      </p:sp>
      <p:sp>
        <p:nvSpPr>
          <p:cNvPr id="4" name="Content Placeholder 3"/>
          <p:cNvSpPr>
            <a:spLocks noGrp="1"/>
          </p:cNvSpPr>
          <p:nvPr>
            <p:ph sz="half" idx="2"/>
          </p:nvPr>
        </p:nvSpPr>
        <p:spPr>
          <a:xfrm>
            <a:off x="5238615" y="2085654"/>
            <a:ext cx="4234158" cy="4162746"/>
          </a:xfrm>
        </p:spPr>
        <p:txBody>
          <a:bodyPr>
            <a:normAutofit fontScale="92500" lnSpcReduction="10000"/>
          </a:bodyPr>
          <a:lstStyle/>
          <a:p>
            <a:r>
              <a:rPr lang="en-US" sz="1900" dirty="0"/>
              <a:t>AETC National HIV Curriculum https://aidsetc.org/nhc</a:t>
            </a:r>
          </a:p>
          <a:p>
            <a:r>
              <a:rPr lang="en-US" sz="1900" dirty="0"/>
              <a:t>AETC National Coordinating Resource Center https://targethiv.org/library/aetc-national-coordinating-resource-center-0</a:t>
            </a:r>
          </a:p>
          <a:p>
            <a:r>
              <a:rPr lang="en-US" sz="1900" dirty="0"/>
              <a:t>HIVMA Resource Directory https://www.hivma.org/globalassets/ektron-import/hivma/hivma-resource-directory.pdf </a:t>
            </a:r>
          </a:p>
          <a:p>
            <a:r>
              <a:rPr lang="en-US" sz="1900" dirty="0"/>
              <a:t>Additional trainings scaetcecho@salud.unm.edu</a:t>
            </a:r>
          </a:p>
          <a:p>
            <a:r>
              <a:rPr lang="en-US" sz="1900" dirty="0"/>
              <a:t>www.scaetc.org</a:t>
            </a:r>
          </a:p>
          <a:p>
            <a:pPr marL="0" indent="0">
              <a:buNone/>
            </a:pPr>
            <a:endParaRPr lang="en-US" dirty="0"/>
          </a:p>
        </p:txBody>
      </p:sp>
      <p:sp>
        <p:nvSpPr>
          <p:cNvPr id="5" name="Slide Number Placeholder 4"/>
          <p:cNvSpPr>
            <a:spLocks noGrp="1"/>
          </p:cNvSpPr>
          <p:nvPr>
            <p:ph type="sldNum" sz="quarter" idx="12"/>
          </p:nvPr>
        </p:nvSpPr>
        <p:spPr/>
        <p:txBody>
          <a:bodyPr/>
          <a:lstStyle/>
          <a:p>
            <a:fld id="{521D5E62-6AE6-5A49-8798-75E6EDB9F0D3}" type="slidenum">
              <a:rPr lang="en-US" smtClean="0"/>
              <a:t>41</a:t>
            </a:fld>
            <a:endParaRPr lang="en-US" dirty="0"/>
          </a:p>
        </p:txBody>
      </p:sp>
    </p:spTree>
    <p:extLst>
      <p:ext uri="{BB962C8B-B14F-4D97-AF65-F5344CB8AC3E}">
        <p14:creationId xmlns:p14="http://schemas.microsoft.com/office/powerpoint/2010/main" val="15202099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SCAETC Social Media </a:t>
            </a:r>
            <a:br>
              <a:rPr lang="en-US" dirty="0"/>
            </a:br>
            <a:endParaRPr lang="en-US" dirty="0"/>
          </a:p>
        </p:txBody>
      </p:sp>
      <p:sp>
        <p:nvSpPr>
          <p:cNvPr id="3" name="Slide Number Placeholder 2"/>
          <p:cNvSpPr>
            <a:spLocks noGrp="1"/>
          </p:cNvSpPr>
          <p:nvPr>
            <p:ph type="sldNum" sz="quarter" idx="12"/>
          </p:nvPr>
        </p:nvSpPr>
        <p:spPr/>
        <p:txBody>
          <a:bodyPr/>
          <a:lstStyle/>
          <a:p>
            <a:fld id="{521D5E62-6AE6-5A49-8798-75E6EDB9F0D3}" type="slidenum">
              <a:rPr lang="en-US" smtClean="0"/>
              <a:t>42</a:t>
            </a:fld>
            <a:endParaRPr lang="en-US" dirty="0"/>
          </a:p>
        </p:txBody>
      </p:sp>
      <p:pic>
        <p:nvPicPr>
          <p:cNvPr id="4" name="Picture 3" descr="A qr code with red white and blue ribbons&#10;&#10;Description automatically generated">
            <a:extLst>
              <a:ext uri="{FF2B5EF4-FFF2-40B4-BE49-F238E27FC236}">
                <a16:creationId xmlns:a16="http://schemas.microsoft.com/office/drawing/2014/main" id="{EFB5DF4B-77B2-6AFD-4A75-8CE559B2ED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3" y="1588427"/>
            <a:ext cx="9722416" cy="4798345"/>
          </a:xfrm>
          <a:prstGeom prst="rect">
            <a:avLst/>
          </a:prstGeom>
        </p:spPr>
      </p:pic>
    </p:spTree>
    <p:extLst>
      <p:ext uri="{BB962C8B-B14F-4D97-AF65-F5344CB8AC3E}">
        <p14:creationId xmlns:p14="http://schemas.microsoft.com/office/powerpoint/2010/main" val="2103780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23BE-CBA3-4854-A537-1195AD4ADAB6}"/>
              </a:ext>
            </a:extLst>
          </p:cNvPr>
          <p:cNvSpPr>
            <a:spLocks noGrp="1"/>
          </p:cNvSpPr>
          <p:nvPr>
            <p:ph type="title"/>
          </p:nvPr>
        </p:nvSpPr>
        <p:spPr>
          <a:xfrm>
            <a:off x="677334" y="839789"/>
            <a:ext cx="8596668" cy="1320800"/>
          </a:xfrm>
        </p:spPr>
        <p:txBody>
          <a:bodyPr/>
          <a:lstStyle/>
          <a:p>
            <a:r>
              <a:rPr lang="en-US" dirty="0"/>
              <a:t>References</a:t>
            </a:r>
          </a:p>
        </p:txBody>
      </p:sp>
      <p:sp>
        <p:nvSpPr>
          <p:cNvPr id="7" name="Content Placeholder 6"/>
          <p:cNvSpPr>
            <a:spLocks noGrp="1"/>
          </p:cNvSpPr>
          <p:nvPr>
            <p:ph idx="1"/>
          </p:nvPr>
        </p:nvSpPr>
        <p:spPr>
          <a:xfrm>
            <a:off x="677334" y="1874839"/>
            <a:ext cx="8596668" cy="3880773"/>
          </a:xfrm>
        </p:spPr>
        <p:txBody>
          <a:bodyPr>
            <a:normAutofit fontScale="92500" lnSpcReduction="10000"/>
          </a:bodyPr>
          <a:lstStyle/>
          <a:p>
            <a:r>
              <a:rPr lang="en-US" sz="1800" b="0" i="0" dirty="0">
                <a:solidFill>
                  <a:srgbClr val="212121"/>
                </a:solidFill>
                <a:effectLst/>
                <a:highlight>
                  <a:srgbClr val="FFFFFF"/>
                </a:highlight>
                <a:latin typeface="Roboto" panose="02000000000000000000" pitchFamily="2" charset="0"/>
              </a:rPr>
              <a:t>Moya EM, Chávez-</a:t>
            </a:r>
            <a:r>
              <a:rPr lang="en-US" sz="1800" b="0" i="0" dirty="0" err="1">
                <a:solidFill>
                  <a:srgbClr val="212121"/>
                </a:solidFill>
                <a:effectLst/>
                <a:highlight>
                  <a:srgbClr val="FFFFFF"/>
                </a:highlight>
                <a:latin typeface="Roboto" panose="02000000000000000000" pitchFamily="2" charset="0"/>
              </a:rPr>
              <a:t>Baray</a:t>
            </a:r>
            <a:r>
              <a:rPr lang="en-US" sz="1800" b="0" i="0" dirty="0">
                <a:solidFill>
                  <a:srgbClr val="212121"/>
                </a:solidFill>
                <a:effectLst/>
                <a:highlight>
                  <a:srgbClr val="FFFFFF"/>
                </a:highlight>
                <a:latin typeface="Roboto" panose="02000000000000000000" pitchFamily="2" charset="0"/>
              </a:rPr>
              <a:t> SM, Wood WW, Martinez O. Nuestra Casa: An advocacy initiative to reduce inequalities and tuberculosis along the US-Mexico border. Int Public Health J. 2016 Apr-Jun;8(2):107-119. PMID: 30245778; PMCID: PMC6150456 </a:t>
            </a:r>
          </a:p>
          <a:p>
            <a:r>
              <a:rPr lang="en-US" sz="1800" dirty="0">
                <a:effectLst/>
                <a:latin typeface="Arial" panose="020B0604020202020204" pitchFamily="34" charset="0"/>
                <a:ea typeface="Aptos" panose="020B0004020202020204" pitchFamily="34" charset="0"/>
                <a:cs typeface="Arial" panose="020B0604020202020204" pitchFamily="34" charset="0"/>
              </a:rPr>
              <a:t>Where Poor and Uninsured Americans Live, NYT Interactive Map, Archived page 2016, </a:t>
            </a:r>
            <a:r>
              <a:rPr lang="en-US" sz="1800" dirty="0">
                <a:solidFill>
                  <a:srgbClr val="333333"/>
                </a:solidFill>
                <a:effectLst/>
                <a:highlight>
                  <a:srgbClr val="FFFFFF"/>
                </a:highlight>
                <a:latin typeface="Arial" panose="020B0604020202020204" pitchFamily="34" charset="0"/>
                <a:ea typeface="Aptos" panose="020B0004020202020204" pitchFamily="34" charset="0"/>
                <a:cs typeface="Arial" panose="020B0604020202020204" pitchFamily="34" charset="0"/>
              </a:rPr>
              <a:t>By Robert </a:t>
            </a:r>
            <a:r>
              <a:rPr lang="en-US" sz="1800" dirty="0" err="1">
                <a:solidFill>
                  <a:srgbClr val="333333"/>
                </a:solidFill>
                <a:effectLst/>
                <a:highlight>
                  <a:srgbClr val="FFFFFF"/>
                </a:highlight>
                <a:latin typeface="Arial" panose="020B0604020202020204" pitchFamily="34" charset="0"/>
                <a:ea typeface="Aptos" panose="020B0004020202020204" pitchFamily="34" charset="0"/>
                <a:cs typeface="Arial" panose="020B0604020202020204" pitchFamily="34" charset="0"/>
              </a:rPr>
              <a:t>Gebeloff</a:t>
            </a:r>
            <a:r>
              <a:rPr lang="en-US" sz="1800" dirty="0">
                <a:solidFill>
                  <a:srgbClr val="333333"/>
                </a:solidFill>
                <a:effectLst/>
                <a:highlight>
                  <a:srgbClr val="FFFFFF"/>
                </a:highlight>
                <a:latin typeface="Arial" panose="020B0604020202020204" pitchFamily="34" charset="0"/>
                <a:ea typeface="Aptos" panose="020B0004020202020204" pitchFamily="34" charset="0"/>
                <a:cs typeface="Arial" panose="020B0604020202020204" pitchFamily="34" charset="0"/>
              </a:rPr>
              <a:t>, </a:t>
            </a:r>
            <a:r>
              <a:rPr lang="en-US" sz="1800" dirty="0" err="1">
                <a:solidFill>
                  <a:srgbClr val="333333"/>
                </a:solidFill>
                <a:effectLst/>
                <a:highlight>
                  <a:srgbClr val="FFFFFF"/>
                </a:highlight>
                <a:latin typeface="Arial" panose="020B0604020202020204" pitchFamily="34" charset="0"/>
                <a:ea typeface="Aptos" panose="020B0004020202020204" pitchFamily="34" charset="0"/>
                <a:cs typeface="Arial" panose="020B0604020202020204" pitchFamily="34" charset="0"/>
              </a:rPr>
              <a:t>Haeyoun</a:t>
            </a:r>
            <a:r>
              <a:rPr lang="en-US" sz="1800" dirty="0">
                <a:solidFill>
                  <a:srgbClr val="333333"/>
                </a:solidFill>
                <a:effectLst/>
                <a:highlight>
                  <a:srgbClr val="FFFFFF"/>
                </a:highlight>
                <a:latin typeface="Arial" panose="020B0604020202020204" pitchFamily="34" charset="0"/>
                <a:ea typeface="Aptos" panose="020B0004020202020204" pitchFamily="34" charset="0"/>
                <a:cs typeface="Arial" panose="020B0604020202020204" pitchFamily="34" charset="0"/>
              </a:rPr>
              <a:t> Park, and Matthew Ericson)</a:t>
            </a:r>
            <a:endParaRPr lang="en-US" sz="1800" dirty="0">
              <a:effectLst/>
              <a:latin typeface="Arial" panose="020B0604020202020204" pitchFamily="34" charset="0"/>
              <a:ea typeface="Aptos" panose="020B0004020202020204" pitchFamily="34" charset="0"/>
              <a:cs typeface="Arial" panose="020B0604020202020204" pitchFamily="34" charset="0"/>
            </a:endParaRPr>
          </a:p>
          <a:p>
            <a:r>
              <a:rPr lang="en-US" dirty="0"/>
              <a:t>Human Rights Watch. 2009. Returned to Risk: Deportation of HIV-positive Migrants. </a:t>
            </a:r>
            <a:r>
              <a:rPr lang="en-US" dirty="0">
                <a:hlinkClick r:id="rId2"/>
              </a:rPr>
              <a:t>https://www.hrw.org/report/2009/09/23/returned-risk/deportation-hiv-positive-migrants#:~:text=National%20governments%20need%20to%20broadly,where%20treatment%20and%20social%20support</a:t>
            </a:r>
            <a:r>
              <a:rPr lang="en-US" dirty="0"/>
              <a:t> </a:t>
            </a:r>
          </a:p>
          <a:p>
            <a:r>
              <a:rPr lang="en-US" dirty="0"/>
              <a:t>UMBAST. 2020. Assisting HIV Patients Returning to Mexico and Central America. </a:t>
            </a:r>
            <a:r>
              <a:rPr lang="en-US" dirty="0">
                <a:hlinkClick r:id="rId3"/>
              </a:rPr>
              <a:t>https://aidsetc.org/resource/umbast-factsheets</a:t>
            </a:r>
            <a:r>
              <a:rPr lang="en-US" dirty="0"/>
              <a:t>  </a:t>
            </a:r>
          </a:p>
          <a:p>
            <a:r>
              <a:rPr lang="en-US" dirty="0"/>
              <a:t>US and Mexico Border Health Commission. 2002. “Monarch” Border Provider Needs Assessment</a:t>
            </a:r>
            <a:r>
              <a:rPr lang="en-US"/>
              <a:t>. </a:t>
            </a:r>
            <a:endParaRPr lang="en-US" dirty="0"/>
          </a:p>
        </p:txBody>
      </p:sp>
      <p:sp>
        <p:nvSpPr>
          <p:cNvPr id="6" name="Slide Number Placeholder 5">
            <a:extLst>
              <a:ext uri="{FF2B5EF4-FFF2-40B4-BE49-F238E27FC236}">
                <a16:creationId xmlns:a16="http://schemas.microsoft.com/office/drawing/2014/main" id="{74BE1AF4-4BFB-D5C7-9E7D-CDFD7EA2A7D2}"/>
              </a:ext>
            </a:extLst>
          </p:cNvPr>
          <p:cNvSpPr>
            <a:spLocks noGrp="1"/>
          </p:cNvSpPr>
          <p:nvPr>
            <p:ph type="sldNum" sz="quarter" idx="12"/>
          </p:nvPr>
        </p:nvSpPr>
        <p:spPr/>
        <p:txBody>
          <a:bodyPr/>
          <a:lstStyle/>
          <a:p>
            <a:fld id="{521D5E62-6AE6-5A49-8798-75E6EDB9F0D3}" type="slidenum">
              <a:rPr lang="en-US" smtClean="0"/>
              <a:pPr/>
              <a:t>43</a:t>
            </a:fld>
            <a:endParaRPr lang="en-US"/>
          </a:p>
        </p:txBody>
      </p:sp>
    </p:spTree>
    <p:extLst>
      <p:ext uri="{BB962C8B-B14F-4D97-AF65-F5344CB8AC3E}">
        <p14:creationId xmlns:p14="http://schemas.microsoft.com/office/powerpoint/2010/main" val="31254649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223BE-CBA3-4854-A537-1195AD4ADAB6}"/>
              </a:ext>
            </a:extLst>
          </p:cNvPr>
          <p:cNvSpPr>
            <a:spLocks noGrp="1"/>
          </p:cNvSpPr>
          <p:nvPr>
            <p:ph type="title"/>
          </p:nvPr>
        </p:nvSpPr>
        <p:spPr>
          <a:xfrm>
            <a:off x="677333" y="974701"/>
            <a:ext cx="8596668" cy="1320800"/>
          </a:xfrm>
        </p:spPr>
        <p:txBody>
          <a:bodyPr/>
          <a:lstStyle/>
          <a:p>
            <a:r>
              <a:rPr lang="en-US" dirty="0"/>
              <a:t>Contact Information</a:t>
            </a:r>
          </a:p>
        </p:txBody>
      </p:sp>
      <p:sp>
        <p:nvSpPr>
          <p:cNvPr id="7" name="Content Placeholder 6"/>
          <p:cNvSpPr>
            <a:spLocks noGrp="1"/>
          </p:cNvSpPr>
          <p:nvPr>
            <p:ph idx="1"/>
          </p:nvPr>
        </p:nvSpPr>
        <p:spPr>
          <a:xfrm>
            <a:off x="677333" y="1874839"/>
            <a:ext cx="10535309" cy="3880773"/>
          </a:xfrm>
        </p:spPr>
        <p:txBody>
          <a:bodyPr>
            <a:normAutofit fontScale="25000" lnSpcReduction="20000"/>
          </a:bodyPr>
          <a:lstStyle/>
          <a:p>
            <a:pPr indent="0">
              <a:lnSpc>
                <a:spcPct val="120000"/>
              </a:lnSpc>
              <a:spcBef>
                <a:spcPts val="0"/>
              </a:spcBef>
              <a:buNone/>
            </a:pPr>
            <a:r>
              <a:rPr lang="en-US" sz="10000" b="1" dirty="0">
                <a:solidFill>
                  <a:srgbClr val="000000"/>
                </a:solidFill>
                <a:latin typeface="Glacial Indifference Bold"/>
              </a:rPr>
              <a:t>Thomas Donohoe-</a:t>
            </a:r>
            <a:r>
              <a:rPr lang="en-US" sz="10000" dirty="0">
                <a:solidFill>
                  <a:srgbClr val="000000"/>
                </a:solidFill>
                <a:latin typeface="Glacial Indifference Bold"/>
              </a:rPr>
              <a:t>--tdonohoe@mednet.ucla.edu </a:t>
            </a:r>
          </a:p>
          <a:p>
            <a:pPr indent="0">
              <a:lnSpc>
                <a:spcPct val="120000"/>
              </a:lnSpc>
              <a:spcBef>
                <a:spcPts val="0"/>
              </a:spcBef>
              <a:buNone/>
            </a:pPr>
            <a:r>
              <a:rPr lang="en-US" sz="10000" b="1" dirty="0">
                <a:solidFill>
                  <a:srgbClr val="000000"/>
                </a:solidFill>
                <a:latin typeface="Glacial Indifference Bold"/>
              </a:rPr>
              <a:t>Sandra Cuevas-</a:t>
            </a:r>
            <a:r>
              <a:rPr lang="en-US" sz="10000" dirty="0">
                <a:solidFill>
                  <a:srgbClr val="000000"/>
                </a:solidFill>
                <a:latin typeface="Glacial Indifference Bold"/>
              </a:rPr>
              <a:t>--smcuevas@mednet.ucla.edu</a:t>
            </a:r>
          </a:p>
          <a:p>
            <a:pPr indent="0">
              <a:lnSpc>
                <a:spcPct val="120000"/>
              </a:lnSpc>
              <a:spcBef>
                <a:spcPts val="0"/>
              </a:spcBef>
              <a:buNone/>
            </a:pPr>
            <a:r>
              <a:rPr lang="en-US" sz="10000" dirty="0">
                <a:solidFill>
                  <a:srgbClr val="000000"/>
                </a:solidFill>
                <a:latin typeface="Glacial Indifference"/>
              </a:rPr>
              <a:t>		Pacific AETC - Los Angeles Area (California)</a:t>
            </a:r>
          </a:p>
          <a:p>
            <a:pPr indent="0">
              <a:lnSpc>
                <a:spcPct val="120000"/>
              </a:lnSpc>
              <a:spcBef>
                <a:spcPts val="0"/>
              </a:spcBef>
              <a:buNone/>
            </a:pPr>
            <a:r>
              <a:rPr lang="en-US" sz="10000" b="1" dirty="0">
                <a:solidFill>
                  <a:schemeClr val="tx1"/>
                </a:solidFill>
                <a:latin typeface="Glacial Indifference Bold"/>
              </a:rPr>
              <a:t>Moira Mar Tang --- </a:t>
            </a:r>
            <a:r>
              <a:rPr lang="en-US" sz="10000" dirty="0">
                <a:solidFill>
                  <a:schemeClr val="tx1"/>
                </a:solidFill>
                <a:latin typeface="Glacial Indifference Bold"/>
              </a:rPr>
              <a:t>mmartang@health.ucsd.edu</a:t>
            </a:r>
            <a:endParaRPr lang="en-US" sz="10000" b="1" dirty="0">
              <a:solidFill>
                <a:schemeClr val="tx1"/>
              </a:solidFill>
              <a:latin typeface="Glacial Indifference Bold"/>
              <a:hlinkClick r:id="rId2">
                <a:extLst>
                  <a:ext uri="{A12FA001-AC4F-418D-AE19-62706E023703}">
                    <ahyp:hlinkClr xmlns:ahyp="http://schemas.microsoft.com/office/drawing/2018/hyperlinkcolor" val="tx"/>
                  </a:ext>
                </a:extLst>
              </a:hlinkClick>
            </a:endParaRPr>
          </a:p>
          <a:p>
            <a:pPr indent="0">
              <a:lnSpc>
                <a:spcPct val="120000"/>
              </a:lnSpc>
              <a:spcBef>
                <a:spcPts val="0"/>
              </a:spcBef>
              <a:buNone/>
            </a:pPr>
            <a:r>
              <a:rPr lang="en-US" sz="10000" b="1" dirty="0">
                <a:solidFill>
                  <a:schemeClr val="tx1"/>
                </a:solidFill>
                <a:latin typeface="Glacial Indifference Bold"/>
              </a:rPr>
              <a:t>Aaron Willcott---</a:t>
            </a:r>
            <a:r>
              <a:rPr lang="en-US" sz="10000" dirty="0">
                <a:solidFill>
                  <a:schemeClr val="tx1"/>
                </a:solidFill>
                <a:latin typeface="Glacial Indifference Bold"/>
              </a:rPr>
              <a:t>awillcott@health.ucsd.edu</a:t>
            </a:r>
          </a:p>
          <a:p>
            <a:pPr indent="0">
              <a:lnSpc>
                <a:spcPct val="120000"/>
              </a:lnSpc>
              <a:spcBef>
                <a:spcPts val="0"/>
              </a:spcBef>
              <a:buNone/>
            </a:pPr>
            <a:r>
              <a:rPr lang="en-US" sz="10000" dirty="0">
                <a:solidFill>
                  <a:srgbClr val="000000"/>
                </a:solidFill>
                <a:latin typeface="Glacial Indifference"/>
              </a:rPr>
              <a:t>		Pacific AETC – San Diego (California)</a:t>
            </a:r>
          </a:p>
          <a:p>
            <a:pPr indent="0">
              <a:lnSpc>
                <a:spcPct val="120000"/>
              </a:lnSpc>
              <a:spcBef>
                <a:spcPts val="0"/>
              </a:spcBef>
              <a:buNone/>
            </a:pPr>
            <a:r>
              <a:rPr lang="en-US" sz="10000" b="1" dirty="0">
                <a:solidFill>
                  <a:srgbClr val="000000"/>
                </a:solidFill>
                <a:latin typeface="Glacial Indifference Bold"/>
              </a:rPr>
              <a:t>Alyssa Guido-</a:t>
            </a:r>
            <a:r>
              <a:rPr lang="en-US" sz="10000" dirty="0">
                <a:solidFill>
                  <a:srgbClr val="000000"/>
                </a:solidFill>
                <a:latin typeface="Glacial Indifference Bold"/>
              </a:rPr>
              <a:t>--alyssa1@deptofmed.Arizona.edu</a:t>
            </a:r>
          </a:p>
          <a:p>
            <a:pPr indent="0">
              <a:lnSpc>
                <a:spcPct val="120000"/>
              </a:lnSpc>
              <a:spcBef>
                <a:spcPts val="0"/>
              </a:spcBef>
              <a:buNone/>
            </a:pPr>
            <a:r>
              <a:rPr lang="en-US" sz="10000" b="1" dirty="0">
                <a:solidFill>
                  <a:srgbClr val="000000"/>
                </a:solidFill>
                <a:latin typeface="Glacial Indifference Bold"/>
              </a:rPr>
              <a:t>Kassandra Rios-</a:t>
            </a:r>
            <a:r>
              <a:rPr lang="en-US" sz="10000" dirty="0">
                <a:solidFill>
                  <a:srgbClr val="000000"/>
                </a:solidFill>
                <a:latin typeface="Glacial Indifference Bold"/>
              </a:rPr>
              <a:t>--rioslizarraga@arizona.edu</a:t>
            </a:r>
          </a:p>
          <a:p>
            <a:pPr indent="0">
              <a:lnSpc>
                <a:spcPct val="120000"/>
              </a:lnSpc>
              <a:spcBef>
                <a:spcPts val="0"/>
              </a:spcBef>
              <a:buNone/>
            </a:pPr>
            <a:r>
              <a:rPr lang="en-US" sz="10000" dirty="0">
                <a:solidFill>
                  <a:srgbClr val="000000"/>
                </a:solidFill>
                <a:latin typeface="Glacial Indifference"/>
              </a:rPr>
              <a:t>		Pacific AETC - Arizona</a:t>
            </a:r>
          </a:p>
          <a:p>
            <a:pPr indent="0">
              <a:lnSpc>
                <a:spcPct val="120000"/>
              </a:lnSpc>
              <a:spcBef>
                <a:spcPts val="0"/>
              </a:spcBef>
              <a:buNone/>
            </a:pPr>
            <a:r>
              <a:rPr lang="en-US" sz="10000" b="1" dirty="0">
                <a:solidFill>
                  <a:srgbClr val="000000"/>
                </a:solidFill>
                <a:latin typeface="Glacial Indifference Bold"/>
              </a:rPr>
              <a:t>Pedro Coronado-</a:t>
            </a:r>
            <a:r>
              <a:rPr lang="en-US" sz="10000" dirty="0">
                <a:solidFill>
                  <a:srgbClr val="000000"/>
                </a:solidFill>
                <a:latin typeface="Glacial Indifference Bold"/>
              </a:rPr>
              <a:t>--peterc@westbrookclinic.org</a:t>
            </a:r>
          </a:p>
          <a:p>
            <a:pPr indent="0">
              <a:lnSpc>
                <a:spcPct val="120000"/>
              </a:lnSpc>
              <a:spcBef>
                <a:spcPts val="0"/>
              </a:spcBef>
              <a:buNone/>
            </a:pPr>
            <a:r>
              <a:rPr lang="en-US" sz="10000" dirty="0">
                <a:solidFill>
                  <a:srgbClr val="000000"/>
                </a:solidFill>
                <a:latin typeface="Glacial Indifference"/>
              </a:rPr>
              <a:t>		South Central AETC (Texas and New Mexico)</a:t>
            </a:r>
          </a:p>
          <a:p>
            <a:endParaRPr lang="en-US" dirty="0"/>
          </a:p>
        </p:txBody>
      </p:sp>
      <p:sp>
        <p:nvSpPr>
          <p:cNvPr id="6" name="Slide Number Placeholder 5">
            <a:extLst>
              <a:ext uri="{FF2B5EF4-FFF2-40B4-BE49-F238E27FC236}">
                <a16:creationId xmlns:a16="http://schemas.microsoft.com/office/drawing/2014/main" id="{74BE1AF4-4BFB-D5C7-9E7D-CDFD7EA2A7D2}"/>
              </a:ext>
            </a:extLst>
          </p:cNvPr>
          <p:cNvSpPr>
            <a:spLocks noGrp="1"/>
          </p:cNvSpPr>
          <p:nvPr>
            <p:ph type="sldNum" sz="quarter" idx="12"/>
          </p:nvPr>
        </p:nvSpPr>
        <p:spPr/>
        <p:txBody>
          <a:bodyPr/>
          <a:lstStyle/>
          <a:p>
            <a:fld id="{521D5E62-6AE6-5A49-8798-75E6EDB9F0D3}" type="slidenum">
              <a:rPr lang="en-US" smtClean="0"/>
              <a:pPr/>
              <a:t>44</a:t>
            </a:fld>
            <a:endParaRPr lang="en-US"/>
          </a:p>
        </p:txBody>
      </p:sp>
    </p:spTree>
    <p:extLst>
      <p:ext uri="{BB962C8B-B14F-4D97-AF65-F5344CB8AC3E}">
        <p14:creationId xmlns:p14="http://schemas.microsoft.com/office/powerpoint/2010/main" val="3374719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C15B4-D57A-3CA0-863A-FC6ECEBABBFE}"/>
              </a:ext>
            </a:extLst>
          </p:cNvPr>
          <p:cNvSpPr>
            <a:spLocks noGrp="1"/>
          </p:cNvSpPr>
          <p:nvPr>
            <p:ph type="title"/>
          </p:nvPr>
        </p:nvSpPr>
        <p:spPr>
          <a:xfrm>
            <a:off x="677334" y="864433"/>
            <a:ext cx="8596668" cy="1320800"/>
          </a:xfrm>
        </p:spPr>
        <p:txBody>
          <a:bodyPr/>
          <a:lstStyle/>
          <a:p>
            <a:r>
              <a:rPr lang="en-US" dirty="0"/>
              <a:t>Disclosures</a:t>
            </a:r>
          </a:p>
        </p:txBody>
      </p:sp>
      <p:sp>
        <p:nvSpPr>
          <p:cNvPr id="3" name="Content Placeholder 2">
            <a:extLst>
              <a:ext uri="{FF2B5EF4-FFF2-40B4-BE49-F238E27FC236}">
                <a16:creationId xmlns:a16="http://schemas.microsoft.com/office/drawing/2014/main" id="{AD0853EE-04AC-5E27-7413-F33BC6BE8767}"/>
              </a:ext>
            </a:extLst>
          </p:cNvPr>
          <p:cNvSpPr>
            <a:spLocks noGrp="1"/>
          </p:cNvSpPr>
          <p:nvPr>
            <p:ph idx="1"/>
          </p:nvPr>
        </p:nvSpPr>
        <p:spPr>
          <a:xfrm>
            <a:off x="677334" y="1686456"/>
            <a:ext cx="10397066" cy="3880773"/>
          </a:xfrm>
        </p:spPr>
        <p:txBody>
          <a:bodyPr>
            <a:noAutofit/>
          </a:bodyPr>
          <a:lstStyle/>
          <a:p>
            <a:pPr marL="0" indent="0">
              <a:lnSpc>
                <a:spcPct val="120000"/>
              </a:lnSpc>
              <a:buNone/>
            </a:pPr>
            <a:r>
              <a:rPr lang="en-US" sz="2500" dirty="0"/>
              <a:t>All presenters of this continuing medical education activity have indicated that neither they nor their spouse/legally recognized domestic partner has any financial relationships with commercial interests related to the content of this activity. </a:t>
            </a:r>
          </a:p>
          <a:p>
            <a:pPr marL="0" indent="0">
              <a:lnSpc>
                <a:spcPct val="120000"/>
              </a:lnSpc>
              <a:buNone/>
            </a:pPr>
            <a:endParaRPr lang="en-US" sz="1200" b="1" i="1" dirty="0">
              <a:solidFill>
                <a:srgbClr val="FF0000"/>
              </a:solidFill>
            </a:endParaRPr>
          </a:p>
          <a:p>
            <a:pPr marL="0" indent="0">
              <a:buNone/>
            </a:pPr>
            <a:endParaRPr lang="en-US" sz="1200" dirty="0"/>
          </a:p>
        </p:txBody>
      </p:sp>
      <p:sp>
        <p:nvSpPr>
          <p:cNvPr id="5" name="Slide Number Placeholder 4">
            <a:extLst>
              <a:ext uri="{FF2B5EF4-FFF2-40B4-BE49-F238E27FC236}">
                <a16:creationId xmlns:a16="http://schemas.microsoft.com/office/drawing/2014/main" id="{12C9361A-BD0E-F3C9-D17A-9A3B4407370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1D5E62-6AE6-5A49-8798-75E6EDB9F0D3}" type="slidenum">
              <a:rPr kumimoji="0" lang="en-US" sz="1200" b="0" i="0" u="none" strike="noStrike" kern="1200" cap="none" spc="0" normalizeH="0" baseline="0" noProof="0" smtClean="0">
                <a:ln>
                  <a:noFill/>
                </a:ln>
                <a:solidFill>
                  <a:srgbClr val="FFFFFF"/>
                </a:solidFill>
                <a:effectLst/>
                <a:uLnTx/>
                <a:uFillTx/>
                <a:latin typeface="Trebuchet MS" panose="020B0603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srgbClr val="FFFFFF"/>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39496828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24B4-5466-99C9-BB82-98FEB114B44F}"/>
              </a:ext>
            </a:extLst>
          </p:cNvPr>
          <p:cNvSpPr>
            <a:spLocks noGrp="1"/>
          </p:cNvSpPr>
          <p:nvPr>
            <p:ph type="title"/>
          </p:nvPr>
        </p:nvSpPr>
        <p:spPr>
          <a:xfrm>
            <a:off x="677334" y="975360"/>
            <a:ext cx="8596668" cy="1320800"/>
          </a:xfrm>
        </p:spPr>
        <p:txBody>
          <a:bodyPr/>
          <a:lstStyle/>
          <a:p>
            <a:r>
              <a:rPr lang="en-US" dirty="0"/>
              <a:t>Learning Objectives</a:t>
            </a:r>
          </a:p>
        </p:txBody>
      </p:sp>
      <p:sp>
        <p:nvSpPr>
          <p:cNvPr id="3" name="Content Placeholder 2">
            <a:extLst>
              <a:ext uri="{FF2B5EF4-FFF2-40B4-BE49-F238E27FC236}">
                <a16:creationId xmlns:a16="http://schemas.microsoft.com/office/drawing/2014/main" id="{4D1C727E-00FC-D3E3-7989-028D3F9EE5B6}"/>
              </a:ext>
            </a:extLst>
          </p:cNvPr>
          <p:cNvSpPr>
            <a:spLocks noGrp="1"/>
          </p:cNvSpPr>
          <p:nvPr>
            <p:ph idx="1"/>
          </p:nvPr>
        </p:nvSpPr>
        <p:spPr>
          <a:xfrm>
            <a:off x="677334" y="2001867"/>
            <a:ext cx="8596668" cy="3880773"/>
          </a:xfrm>
        </p:spPr>
        <p:txBody>
          <a:bodyPr>
            <a:normAutofit lnSpcReduction="10000"/>
          </a:bodyPr>
          <a:lstStyle/>
          <a:p>
            <a:r>
              <a:rPr lang="en-US" sz="2500" dirty="0"/>
              <a:t>At the completion of this presentation, participants will be able to:</a:t>
            </a:r>
          </a:p>
          <a:p>
            <a:pPr lvl="1"/>
            <a:r>
              <a:rPr lang="en-US" sz="2500" dirty="0"/>
              <a:t>Explain US/Mexico Border health disparities, including for HIV and other Sexually Transmitted Infections (STIs)</a:t>
            </a:r>
          </a:p>
          <a:p>
            <a:pPr lvl="1"/>
            <a:r>
              <a:rPr lang="en-US" sz="2500" dirty="0"/>
              <a:t>Discuss how the US and Mexico organize HIV resources, including prevention resources</a:t>
            </a:r>
          </a:p>
          <a:p>
            <a:pPr lvl="1"/>
            <a:r>
              <a:rPr lang="en-US" sz="2500" dirty="0"/>
              <a:t>Refer a client/patient to HIV/STI prevention and treatment resources in both countries</a:t>
            </a:r>
          </a:p>
          <a:p>
            <a:pPr lvl="1"/>
            <a:endParaRPr lang="en-US" dirty="0"/>
          </a:p>
        </p:txBody>
      </p:sp>
      <p:sp>
        <p:nvSpPr>
          <p:cNvPr id="5" name="Slide Number Placeholder 4">
            <a:extLst>
              <a:ext uri="{FF2B5EF4-FFF2-40B4-BE49-F238E27FC236}">
                <a16:creationId xmlns:a16="http://schemas.microsoft.com/office/drawing/2014/main" id="{43BCE8B7-CA2C-DF85-F47D-D36547120099}"/>
              </a:ext>
            </a:extLst>
          </p:cNvPr>
          <p:cNvSpPr>
            <a:spLocks noGrp="1"/>
          </p:cNvSpPr>
          <p:nvPr>
            <p:ph type="sldNum" sz="quarter" idx="12"/>
          </p:nvPr>
        </p:nvSpPr>
        <p:spPr/>
        <p:txBody>
          <a:bodyPr/>
          <a:lstStyle/>
          <a:p>
            <a:fld id="{521D5E62-6AE6-5A49-8798-75E6EDB9F0D3}" type="slidenum">
              <a:rPr lang="en-US" smtClean="0"/>
              <a:pPr/>
              <a:t>6</a:t>
            </a:fld>
            <a:endParaRPr lang="en-US"/>
          </a:p>
        </p:txBody>
      </p:sp>
    </p:spTree>
    <p:extLst>
      <p:ext uri="{BB962C8B-B14F-4D97-AF65-F5344CB8AC3E}">
        <p14:creationId xmlns:p14="http://schemas.microsoft.com/office/powerpoint/2010/main" val="1227953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a:xfrm>
            <a:off x="677334" y="1089660"/>
            <a:ext cx="8596668" cy="1320800"/>
          </a:xfrm>
        </p:spPr>
        <p:txBody>
          <a:bodyPr/>
          <a:lstStyle/>
          <a:p>
            <a:r>
              <a:rPr lang="en-US" dirty="0"/>
              <a:t>Case: Maria</a:t>
            </a:r>
          </a:p>
        </p:txBody>
      </p:sp>
      <p:sp>
        <p:nvSpPr>
          <p:cNvPr id="5" name="Content Placeholder 4">
            <a:extLst>
              <a:ext uri="{FF2B5EF4-FFF2-40B4-BE49-F238E27FC236}">
                <a16:creationId xmlns:a16="http://schemas.microsoft.com/office/drawing/2014/main" id="{BB70527B-91AF-456F-B9BB-92FCBAF8BD16}"/>
              </a:ext>
            </a:extLst>
          </p:cNvPr>
          <p:cNvSpPr>
            <a:spLocks noGrp="1"/>
          </p:cNvSpPr>
          <p:nvPr>
            <p:ph idx="1"/>
          </p:nvPr>
        </p:nvSpPr>
        <p:spPr>
          <a:xfrm>
            <a:off x="677334" y="2160589"/>
            <a:ext cx="9552516" cy="3880773"/>
          </a:xfrm>
        </p:spPr>
        <p:txBody>
          <a:bodyPr>
            <a:normAutofit fontScale="92500" lnSpcReduction="20000"/>
          </a:bodyPr>
          <a:lstStyle/>
          <a:p>
            <a:pPr marL="0" indent="0">
              <a:buNone/>
            </a:pPr>
            <a:r>
              <a:rPr lang="en-US" sz="2700" dirty="0"/>
              <a:t>Maria is 28 years old and living with HIV but does not know it. She crossed the border last year from Honduras and made her way to family in a US city after passing through the border. Through a health fair she was given a wellness check up that included a pregnancy test and an HIV test. The HIV test came back positive. Maria is in a state of shock and afraid for the future. </a:t>
            </a:r>
          </a:p>
          <a:p>
            <a:endParaRPr lang="en-US" dirty="0"/>
          </a:p>
          <a:p>
            <a:pPr marL="0" indent="0">
              <a:buNone/>
            </a:pPr>
            <a:r>
              <a:rPr lang="en-US" sz="2700" dirty="0"/>
              <a:t>What additional information would you like about Maria? Why?</a:t>
            </a:r>
          </a:p>
          <a:p>
            <a:pPr marL="0" indent="0">
              <a:buNone/>
            </a:pPr>
            <a:endParaRPr lang="en-US" sz="2700" dirty="0"/>
          </a:p>
          <a:p>
            <a:pPr marL="0" indent="0">
              <a:buNone/>
            </a:pPr>
            <a:r>
              <a:rPr lang="en-US" sz="2700" dirty="0"/>
              <a:t>What can you/your agency do for Maria?</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pPr/>
              <a:t>7</a:t>
            </a:fld>
            <a:endParaRPr lang="en-US"/>
          </a:p>
        </p:txBody>
      </p:sp>
    </p:spTree>
    <p:extLst>
      <p:ext uri="{BB962C8B-B14F-4D97-AF65-F5344CB8AC3E}">
        <p14:creationId xmlns:p14="http://schemas.microsoft.com/office/powerpoint/2010/main" val="9432187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a:xfrm>
            <a:off x="574464" y="986790"/>
            <a:ext cx="8596668" cy="1320800"/>
          </a:xfrm>
        </p:spPr>
        <p:txBody>
          <a:bodyPr/>
          <a:lstStyle/>
          <a:p>
            <a:r>
              <a:rPr lang="en-US" dirty="0"/>
              <a:t>Case: Jose</a:t>
            </a:r>
          </a:p>
        </p:txBody>
      </p:sp>
      <p:sp>
        <p:nvSpPr>
          <p:cNvPr id="5" name="Content Placeholder 4">
            <a:extLst>
              <a:ext uri="{FF2B5EF4-FFF2-40B4-BE49-F238E27FC236}">
                <a16:creationId xmlns:a16="http://schemas.microsoft.com/office/drawing/2014/main" id="{BB70527B-91AF-456F-B9BB-92FCBAF8BD16}"/>
              </a:ext>
            </a:extLst>
          </p:cNvPr>
          <p:cNvSpPr>
            <a:spLocks noGrp="1"/>
          </p:cNvSpPr>
          <p:nvPr>
            <p:ph idx="1"/>
          </p:nvPr>
        </p:nvSpPr>
        <p:spPr>
          <a:xfrm>
            <a:off x="574464" y="1863409"/>
            <a:ext cx="9237356" cy="4218892"/>
          </a:xfrm>
        </p:spPr>
        <p:txBody>
          <a:bodyPr>
            <a:normAutofit fontScale="92500" lnSpcReduction="10000"/>
          </a:bodyPr>
          <a:lstStyle/>
          <a:p>
            <a:pPr marL="0" indent="0">
              <a:buNone/>
            </a:pPr>
            <a:r>
              <a:rPr lang="en-US" sz="2700" dirty="0"/>
              <a:t>Jose, 55,  is a LGBT/HIV activist from Mexico who crossed the US Border three years ago and is doing very well in a HIV clinic in his new town in the US South. He has to move to California for work and is wondering how to get HIV care there.   </a:t>
            </a:r>
          </a:p>
          <a:p>
            <a:pPr marL="0" indent="0">
              <a:buNone/>
            </a:pPr>
            <a:endParaRPr lang="en-US" dirty="0"/>
          </a:p>
          <a:p>
            <a:pPr marL="0" indent="0">
              <a:buNone/>
            </a:pPr>
            <a:r>
              <a:rPr lang="en-US" sz="2700" dirty="0"/>
              <a:t>What other info would you like to have about Jose?</a:t>
            </a:r>
          </a:p>
          <a:p>
            <a:pPr marL="0" indent="0">
              <a:buNone/>
            </a:pPr>
            <a:r>
              <a:rPr lang="en-US" sz="2700" dirty="0"/>
              <a:t>What can you/your agency do for Jose?</a:t>
            </a:r>
          </a:p>
          <a:p>
            <a:pPr marL="0" indent="0">
              <a:buNone/>
            </a:pPr>
            <a:endParaRPr lang="en-US" sz="2700" dirty="0"/>
          </a:p>
          <a:p>
            <a:pPr marL="0" indent="0">
              <a:buNone/>
            </a:pPr>
            <a:r>
              <a:rPr lang="en-US" sz="2700" dirty="0"/>
              <a:t>Can you help Jose if he decides he wants to retire in Mexico? How?</a:t>
            </a:r>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pPr/>
              <a:t>8</a:t>
            </a:fld>
            <a:endParaRPr lang="en-US"/>
          </a:p>
        </p:txBody>
      </p:sp>
    </p:spTree>
    <p:extLst>
      <p:ext uri="{BB962C8B-B14F-4D97-AF65-F5344CB8AC3E}">
        <p14:creationId xmlns:p14="http://schemas.microsoft.com/office/powerpoint/2010/main" val="5339217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347F2B-A5BF-4902-8E06-ED5FBE3509EA}"/>
              </a:ext>
            </a:extLst>
          </p:cNvPr>
          <p:cNvSpPr>
            <a:spLocks noGrp="1"/>
          </p:cNvSpPr>
          <p:nvPr>
            <p:ph type="title"/>
          </p:nvPr>
        </p:nvSpPr>
        <p:spPr>
          <a:xfrm>
            <a:off x="677334" y="1101090"/>
            <a:ext cx="8596668" cy="933450"/>
          </a:xfrm>
        </p:spPr>
        <p:txBody>
          <a:bodyPr/>
          <a:lstStyle/>
          <a:p>
            <a:r>
              <a:rPr lang="en-US" dirty="0"/>
              <a:t>Presenters</a:t>
            </a:r>
          </a:p>
        </p:txBody>
      </p:sp>
      <p:sp>
        <p:nvSpPr>
          <p:cNvPr id="5" name="Content Placeholder 4">
            <a:extLst>
              <a:ext uri="{FF2B5EF4-FFF2-40B4-BE49-F238E27FC236}">
                <a16:creationId xmlns:a16="http://schemas.microsoft.com/office/drawing/2014/main" id="{BB70527B-91AF-456F-B9BB-92FCBAF8BD16}"/>
              </a:ext>
            </a:extLst>
          </p:cNvPr>
          <p:cNvSpPr>
            <a:spLocks noGrp="1"/>
          </p:cNvSpPr>
          <p:nvPr>
            <p:ph idx="1"/>
          </p:nvPr>
        </p:nvSpPr>
        <p:spPr>
          <a:xfrm>
            <a:off x="677334" y="2160589"/>
            <a:ext cx="8815986" cy="3993631"/>
          </a:xfrm>
        </p:spPr>
        <p:txBody>
          <a:bodyPr>
            <a:normAutofit/>
          </a:bodyPr>
          <a:lstStyle/>
          <a:p>
            <a:pPr marL="0" lvl="0" indent="0">
              <a:buNone/>
            </a:pPr>
            <a:r>
              <a:rPr lang="en-US" sz="2000" b="1" dirty="0"/>
              <a:t>Thomas Donohoe and Sandra Cuevas</a:t>
            </a:r>
          </a:p>
          <a:p>
            <a:pPr marL="0" lvl="0" indent="0">
              <a:buNone/>
            </a:pPr>
            <a:r>
              <a:rPr lang="en-US" sz="2000" i="1" dirty="0"/>
              <a:t>	Pacific AETC—Los Angeles Area (California)</a:t>
            </a:r>
          </a:p>
          <a:p>
            <a:pPr marL="0" lvl="0" indent="0">
              <a:buNone/>
            </a:pPr>
            <a:r>
              <a:rPr lang="es-MX" sz="2000" b="1" dirty="0" err="1"/>
              <a:t>Alyssa</a:t>
            </a:r>
            <a:r>
              <a:rPr lang="es-MX" sz="2000" b="1" dirty="0"/>
              <a:t> Guido </a:t>
            </a:r>
            <a:r>
              <a:rPr lang="en-US" sz="2000" b="1" dirty="0"/>
              <a:t>and Kassandra Rios</a:t>
            </a:r>
          </a:p>
          <a:p>
            <a:pPr marL="0" indent="0">
              <a:buNone/>
            </a:pPr>
            <a:r>
              <a:rPr lang="en-US" sz="2000" i="1" dirty="0"/>
              <a:t>	Pacific AETC—Arizona</a:t>
            </a:r>
          </a:p>
          <a:p>
            <a:pPr marL="0" indent="0">
              <a:buNone/>
            </a:pPr>
            <a:r>
              <a:rPr lang="es-MX" sz="2000" b="1" dirty="0"/>
              <a:t>Pedro Coronado</a:t>
            </a:r>
          </a:p>
          <a:p>
            <a:pPr marL="0" indent="0">
              <a:buNone/>
            </a:pPr>
            <a:r>
              <a:rPr lang="es-MX" sz="2000" i="1" dirty="0"/>
              <a:t>	South Central AETC (Texas and New </a:t>
            </a:r>
            <a:r>
              <a:rPr lang="es-MX" sz="2000" i="1" dirty="0" err="1"/>
              <a:t>Mexico</a:t>
            </a:r>
            <a:r>
              <a:rPr lang="es-MX" sz="2000" i="1" dirty="0"/>
              <a:t>)</a:t>
            </a:r>
          </a:p>
          <a:p>
            <a:pPr marL="0" indent="0">
              <a:buNone/>
            </a:pPr>
            <a:endParaRPr lang="en-US" sz="2100" dirty="0"/>
          </a:p>
        </p:txBody>
      </p:sp>
      <p:sp>
        <p:nvSpPr>
          <p:cNvPr id="6" name="Slide Number Placeholder 5">
            <a:extLst>
              <a:ext uri="{FF2B5EF4-FFF2-40B4-BE49-F238E27FC236}">
                <a16:creationId xmlns:a16="http://schemas.microsoft.com/office/drawing/2014/main" id="{1A17C5D0-CCAF-465C-B711-03A0825EB04E}"/>
              </a:ext>
            </a:extLst>
          </p:cNvPr>
          <p:cNvSpPr>
            <a:spLocks noGrp="1"/>
          </p:cNvSpPr>
          <p:nvPr>
            <p:ph type="sldNum" sz="quarter" idx="12"/>
          </p:nvPr>
        </p:nvSpPr>
        <p:spPr/>
        <p:txBody>
          <a:bodyPr/>
          <a:lstStyle/>
          <a:p>
            <a:fld id="{22371414-462E-46DB-984E-E1D1898C16DC}" type="slidenum">
              <a:rPr lang="en-US" smtClean="0"/>
              <a:t>9</a:t>
            </a:fld>
            <a:endParaRPr lang="en-US"/>
          </a:p>
        </p:txBody>
      </p:sp>
    </p:spTree>
    <p:extLst>
      <p:ext uri="{BB962C8B-B14F-4D97-AF65-F5344CB8AC3E}">
        <p14:creationId xmlns:p14="http://schemas.microsoft.com/office/powerpoint/2010/main" val="2742031768"/>
      </p:ext>
    </p:extLst>
  </p:cSld>
  <p:clrMapOvr>
    <a:masterClrMapping/>
  </p:clrMapOvr>
</p:sld>
</file>

<file path=ppt/theme/theme1.xml><?xml version="1.0" encoding="utf-8"?>
<a:theme xmlns:a="http://schemas.openxmlformats.org/drawingml/2006/main" name="Facet">
  <a:themeElements>
    <a:clrScheme name="Custom 11">
      <a:dk1>
        <a:srgbClr val="000000"/>
      </a:dk1>
      <a:lt1>
        <a:srgbClr val="FFFFFF"/>
      </a:lt1>
      <a:dk2>
        <a:srgbClr val="44546A"/>
      </a:dk2>
      <a:lt2>
        <a:srgbClr val="E7E6E6"/>
      </a:lt2>
      <a:accent1>
        <a:srgbClr val="4472C4"/>
      </a:accent1>
      <a:accent2>
        <a:srgbClr val="E6AF8B"/>
      </a:accent2>
      <a:accent3>
        <a:srgbClr val="A5A5A5"/>
      </a:accent3>
      <a:accent4>
        <a:srgbClr val="FFC000"/>
      </a:accent4>
      <a:accent5>
        <a:srgbClr val="5B9BD5"/>
      </a:accent5>
      <a:accent6>
        <a:srgbClr val="70AD47"/>
      </a:accent6>
      <a:hlink>
        <a:srgbClr val="0563C1"/>
      </a:hlink>
      <a:folHlink>
        <a:srgbClr val="954F7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{BBE20093-AE93-2C4A-B655-C2CD829F79E8}tf10001060</Template>
  <TotalTime>1652</TotalTime>
  <Words>3289</Words>
  <Application>Microsoft Office PowerPoint</Application>
  <PresentationFormat>Widescreen</PresentationFormat>
  <Paragraphs>366</Paragraphs>
  <Slides>44</Slides>
  <Notes>25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44</vt:i4>
      </vt:variant>
    </vt:vector>
  </HeadingPairs>
  <TitlesOfParts>
    <vt:vector size="54" baseType="lpstr">
      <vt:lpstr>Aptos</vt:lpstr>
      <vt:lpstr>Arial</vt:lpstr>
      <vt:lpstr>Calibri</vt:lpstr>
      <vt:lpstr>Glacial Indifference</vt:lpstr>
      <vt:lpstr>Glacial Indifference Bold</vt:lpstr>
      <vt:lpstr>Roboto</vt:lpstr>
      <vt:lpstr>Trebuchet MS</vt:lpstr>
      <vt:lpstr>Wingdings</vt:lpstr>
      <vt:lpstr>Wingdings 3</vt:lpstr>
      <vt:lpstr>Facet</vt:lpstr>
      <vt:lpstr>PowerPoint Presentation</vt:lpstr>
      <vt:lpstr>Disclaimer 1</vt:lpstr>
      <vt:lpstr>Disclaimer 2 </vt:lpstr>
      <vt:lpstr>Unconscious Bias Disclosure</vt:lpstr>
      <vt:lpstr>Disclosures</vt:lpstr>
      <vt:lpstr>Learning Objectives</vt:lpstr>
      <vt:lpstr>Case: Maria</vt:lpstr>
      <vt:lpstr>Case: Jose</vt:lpstr>
      <vt:lpstr>Presenters</vt:lpstr>
      <vt:lpstr>Agenda</vt:lpstr>
      <vt:lpstr>UCLA Center for Health Policy Research (CHPDP) HIV/AIDS Training Programs Delivered in Mexico: 1995- 2005</vt:lpstr>
      <vt:lpstr>U.S./Mexico Border Region</vt:lpstr>
      <vt:lpstr>Border Challenges</vt:lpstr>
      <vt:lpstr>Poor and Uninsured in the U.S.</vt:lpstr>
      <vt:lpstr>USMBHC &amp; First Needs Assessments</vt:lpstr>
      <vt:lpstr>What/Who Is UMBAST?</vt:lpstr>
      <vt:lpstr>2008 UMBAST IAC Border Scholarships</vt:lpstr>
      <vt:lpstr>Human Rights Watch</vt:lpstr>
      <vt:lpstr>U.S. Immigration and Customs Enforcement (ICE) Clinician Trainings</vt:lpstr>
      <vt:lpstr>Continuity of Care Fact Sheets</vt:lpstr>
      <vt:lpstr>State Highlights: California</vt:lpstr>
      <vt:lpstr>Federal Training Centers Border Collaborative FTCC  (2010-2014)</vt:lpstr>
      <vt:lpstr>State Highlights: Arizona</vt:lpstr>
      <vt:lpstr>Enhancing Continuity of Care in Arizona and Sonora </vt:lpstr>
      <vt:lpstr>Enhancing Continuity of Care in Arizona and Sonora: Outcomes </vt:lpstr>
      <vt:lpstr>HIV Training for Promotoras de Salud &amp; Mexican Consulate Staff</vt:lpstr>
      <vt:lpstr>HIV Training for Promotoras de Salud &amp; Mexican Consulate Staff</vt:lpstr>
      <vt:lpstr>State Highlights: Texas</vt:lpstr>
      <vt:lpstr>State Highlights: Texas</vt:lpstr>
      <vt:lpstr>State Highlights: Texas</vt:lpstr>
      <vt:lpstr>State Highlights: New Mexico</vt:lpstr>
      <vt:lpstr>State Highlights: New Mexico</vt:lpstr>
      <vt:lpstr>ID CHW Curriculum Development</vt:lpstr>
      <vt:lpstr>Finding Resources Online</vt:lpstr>
      <vt:lpstr>Google “Patients Returning to…”</vt:lpstr>
      <vt:lpstr>Search on AIDSETC.org</vt:lpstr>
      <vt:lpstr>Fact Sheet Timeline</vt:lpstr>
      <vt:lpstr>Fact Sheet Traffic</vt:lpstr>
      <vt:lpstr>Recognitions</vt:lpstr>
      <vt:lpstr>Plans for Future</vt:lpstr>
      <vt:lpstr>Other Resources</vt:lpstr>
      <vt:lpstr>SCAETC Social Media  </vt:lpstr>
      <vt:lpstr>References</vt:lpstr>
      <vt:lpstr>Contact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Whitfield, Julie</dc:creator>
  <cp:lastModifiedBy>Michael J Dominguez</cp:lastModifiedBy>
  <cp:revision>35</cp:revision>
  <dcterms:created xsi:type="dcterms:W3CDTF">2024-03-25T22:04:02Z</dcterms:created>
  <dcterms:modified xsi:type="dcterms:W3CDTF">2024-06-07T17:02:05Z</dcterms:modified>
</cp:coreProperties>
</file>